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embeddings/oleObject4.bin" ContentType="application/vnd.openxmlformats-officedocument.oleObject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docProps/app.xml" ContentType="application/vnd.openxmlformats-officedocument.extended-properties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2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Default Extension="wmf" ContentType="image/x-wmf"/>
  <Override PartName="/ppt/notesSlides/notesSlide4.xml" ContentType="application/vnd.openxmlformats-officedocument.presentationml.notesSlid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oleObject3.bin" ContentType="application/vnd.openxmlformats-officedocument.oleObject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diagrams/quickStyle1.xml" ContentType="application/vnd.openxmlformats-officedocument.drawingml.diagramStyl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embeddings/oleObject10.bin" ContentType="application/vnd.openxmlformats-officedocument.oleObject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theme/themeOverride2.xml" ContentType="application/vnd.openxmlformats-officedocument.themeOverride+xml"/>
  <Override PartName="/ppt/slides/slide27.xml" ContentType="application/vnd.openxmlformats-officedocument.presentationml.slide+xml"/>
  <Override PartName="/ppt/embeddings/oleObject9.bin" ContentType="application/vnd.openxmlformats-officedocument.oleObject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embeddings/oleObject11.bin" ContentType="application/vnd.openxmlformats-officedocument.oleObject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diagrams/layout2.xml" ContentType="application/vnd.openxmlformats-officedocument.drawingml.diagramLayout+xml"/>
  <Override PartName="/ppt/embeddings/oleObject6.bin" ContentType="application/vnd.openxmlformats-officedocument.oleObject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oleObject5.bin" ContentType="application/vnd.openxmlformats-officedocument.oleObject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diagrams/drawing3.xml" ContentType="application/vnd.ms-office.drawingml.diagramDrawing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embeddings/oleObject12.bin" ContentType="application/vnd.openxmlformats-officedocument.oleObject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theme/themeOverride1.xml" ContentType="application/vnd.openxmlformats-officedocument.themeOverr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embeddings/oleObject8.bin" ContentType="application/vnd.openxmlformats-officedocument.oleObject"/>
  <Override PartName="/ppt/slides/slide32.xml" ContentType="application/vnd.openxmlformats-officedocument.presentationml.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diagrams/data2.xml" ContentType="application/vnd.openxmlformats-officedocument.drawingml.diagramData+xml"/>
  <Override PartName="/ppt/diagrams/layout3.xml" ContentType="application/vnd.openxmlformats-officedocument.drawingml.diagramLayout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912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7" r:id="rId3"/>
    <p:sldId id="265" r:id="rId4"/>
    <p:sldId id="286" r:id="rId5"/>
    <p:sldId id="353" r:id="rId6"/>
    <p:sldId id="264" r:id="rId7"/>
    <p:sldId id="266" r:id="rId8"/>
    <p:sldId id="285" r:id="rId9"/>
    <p:sldId id="263" r:id="rId10"/>
    <p:sldId id="258" r:id="rId11"/>
    <p:sldId id="297" r:id="rId12"/>
    <p:sldId id="270" r:id="rId13"/>
    <p:sldId id="260" r:id="rId14"/>
    <p:sldId id="261" r:id="rId15"/>
    <p:sldId id="354" r:id="rId16"/>
    <p:sldId id="262" r:id="rId17"/>
    <p:sldId id="269" r:id="rId18"/>
    <p:sldId id="267" r:id="rId19"/>
    <p:sldId id="268" r:id="rId20"/>
    <p:sldId id="326" r:id="rId21"/>
    <p:sldId id="327" r:id="rId22"/>
    <p:sldId id="303" r:id="rId23"/>
    <p:sldId id="302" r:id="rId24"/>
    <p:sldId id="312" r:id="rId25"/>
    <p:sldId id="272" r:id="rId26"/>
    <p:sldId id="273" r:id="rId27"/>
    <p:sldId id="275" r:id="rId28"/>
    <p:sldId id="276" r:id="rId29"/>
    <p:sldId id="278" r:id="rId30"/>
    <p:sldId id="279" r:id="rId31"/>
    <p:sldId id="280" r:id="rId32"/>
    <p:sldId id="281" r:id="rId33"/>
    <p:sldId id="287" r:id="rId34"/>
    <p:sldId id="351" r:id="rId35"/>
    <p:sldId id="289" r:id="rId36"/>
    <p:sldId id="290" r:id="rId37"/>
    <p:sldId id="301" r:id="rId38"/>
    <p:sldId id="352" r:id="rId39"/>
    <p:sldId id="288" r:id="rId40"/>
    <p:sldId id="342" r:id="rId41"/>
    <p:sldId id="335" r:id="rId42"/>
    <p:sldId id="336" r:id="rId43"/>
    <p:sldId id="348" r:id="rId44"/>
    <p:sldId id="338" r:id="rId45"/>
    <p:sldId id="339" r:id="rId46"/>
    <p:sldId id="340" r:id="rId47"/>
    <p:sldId id="349" r:id="rId48"/>
    <p:sldId id="347" r:id="rId49"/>
    <p:sldId id="350" r:id="rId50"/>
    <p:sldId id="284" r:id="rId51"/>
    <p:sldId id="299" r:id="rId52"/>
    <p:sldId id="320" r:id="rId53"/>
    <p:sldId id="283" r:id="rId54"/>
    <p:sldId id="282" r:id="rId55"/>
    <p:sldId id="293" r:id="rId56"/>
    <p:sldId id="292" r:id="rId57"/>
    <p:sldId id="321" r:id="rId58"/>
    <p:sldId id="294" r:id="rId59"/>
    <p:sldId id="295" r:id="rId60"/>
    <p:sldId id="322" r:id="rId61"/>
    <p:sldId id="323" r:id="rId62"/>
    <p:sldId id="296" r:id="rId63"/>
    <p:sldId id="325" r:id="rId64"/>
    <p:sldId id="277" r:id="rId6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E9F549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presProps" Target="presProps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notesMaster" Target="notesMasters/notesMaster1.xml"/><Relationship Id="rId36" Type="http://schemas.openxmlformats.org/officeDocument/2006/relationships/slide" Target="slides/slide35.xml"/><Relationship Id="rId7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0746C-9821-4BFC-ADB1-3E9FFA5E38B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9D3A487-7DD0-42CC-A760-CAA03E0E51F9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l-SI" dirty="0" smtClean="0"/>
            <a:t>Application layer</a:t>
          </a:r>
          <a:endParaRPr lang="sl-SI" dirty="0"/>
        </a:p>
      </dgm:t>
    </dgm:pt>
    <dgm:pt modelId="{D368B40D-171E-46FF-8F87-47117EBF5A00}" type="parTrans" cxnId="{6AF46E53-5830-45B8-AC9D-8D04EA051F3A}">
      <dgm:prSet/>
      <dgm:spPr/>
      <dgm:t>
        <a:bodyPr/>
        <a:lstStyle/>
        <a:p>
          <a:endParaRPr lang="sl-SI"/>
        </a:p>
      </dgm:t>
    </dgm:pt>
    <dgm:pt modelId="{390A2FFE-E638-42C8-83E6-10309E8138C9}" type="sibTrans" cxnId="{6AF46E53-5830-45B8-AC9D-8D04EA051F3A}">
      <dgm:prSet/>
      <dgm:spPr/>
      <dgm:t>
        <a:bodyPr/>
        <a:lstStyle/>
        <a:p>
          <a:endParaRPr lang="sl-SI"/>
        </a:p>
      </dgm:t>
    </dgm:pt>
    <dgm:pt modelId="{798216BF-33A8-4058-97C7-515F517D8D1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l-SI" dirty="0" smtClean="0"/>
            <a:t>Presentation layer</a:t>
          </a:r>
          <a:endParaRPr lang="sl-SI" dirty="0"/>
        </a:p>
      </dgm:t>
    </dgm:pt>
    <dgm:pt modelId="{60537691-CC76-445B-8368-CE7644BEC288}" type="parTrans" cxnId="{D23B86B1-F31C-49CF-BD73-E8B2F95DE639}">
      <dgm:prSet/>
      <dgm:spPr/>
      <dgm:t>
        <a:bodyPr/>
        <a:lstStyle/>
        <a:p>
          <a:endParaRPr lang="sl-SI"/>
        </a:p>
      </dgm:t>
    </dgm:pt>
    <dgm:pt modelId="{0AE2862D-BE9F-4CAA-BECD-CD2F5110F7EB}" type="sibTrans" cxnId="{D23B86B1-F31C-49CF-BD73-E8B2F95DE639}">
      <dgm:prSet/>
      <dgm:spPr/>
      <dgm:t>
        <a:bodyPr/>
        <a:lstStyle/>
        <a:p>
          <a:endParaRPr lang="sl-SI"/>
        </a:p>
      </dgm:t>
    </dgm:pt>
    <dgm:pt modelId="{9CF16B2D-FA90-4F79-9447-07EB07526C89}">
      <dgm:prSet phldrT="[Text]"/>
      <dgm:spPr/>
      <dgm:t>
        <a:bodyPr/>
        <a:lstStyle/>
        <a:p>
          <a:r>
            <a:rPr lang="sl-SI" dirty="0" smtClean="0"/>
            <a:t>Session layer</a:t>
          </a:r>
          <a:endParaRPr lang="sl-SI" dirty="0"/>
        </a:p>
      </dgm:t>
    </dgm:pt>
    <dgm:pt modelId="{82FAFCF6-FD13-4EA7-92C6-B6808E966C18}" type="parTrans" cxnId="{A91B33C1-CE6C-43AE-9E38-EEEC49263E12}">
      <dgm:prSet/>
      <dgm:spPr/>
      <dgm:t>
        <a:bodyPr/>
        <a:lstStyle/>
        <a:p>
          <a:endParaRPr lang="sl-SI"/>
        </a:p>
      </dgm:t>
    </dgm:pt>
    <dgm:pt modelId="{715388B0-E7A5-4EA1-8418-6D13193695BF}" type="sibTrans" cxnId="{A91B33C1-CE6C-43AE-9E38-EEEC49263E12}">
      <dgm:prSet/>
      <dgm:spPr/>
      <dgm:t>
        <a:bodyPr/>
        <a:lstStyle/>
        <a:p>
          <a:endParaRPr lang="sl-SI"/>
        </a:p>
      </dgm:t>
    </dgm:pt>
    <dgm:pt modelId="{96AC04AA-39F4-48F0-8EC3-8D4680C48719}">
      <dgm:prSet phldrT="[Text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Transport layer</a:t>
          </a:r>
          <a:endParaRPr lang="sl-SI" dirty="0"/>
        </a:p>
      </dgm:t>
    </dgm:pt>
    <dgm:pt modelId="{198E0450-FADD-418E-9077-5CADDE09FB46}" type="parTrans" cxnId="{9FF9927E-D8C3-47F9-BE2D-256E85FB8609}">
      <dgm:prSet/>
      <dgm:spPr/>
      <dgm:t>
        <a:bodyPr/>
        <a:lstStyle/>
        <a:p>
          <a:endParaRPr lang="sl-SI"/>
        </a:p>
      </dgm:t>
    </dgm:pt>
    <dgm:pt modelId="{62375218-6007-4F6F-A467-31DF1F9416AD}" type="sibTrans" cxnId="{9FF9927E-D8C3-47F9-BE2D-256E85FB8609}">
      <dgm:prSet/>
      <dgm:spPr/>
      <dgm:t>
        <a:bodyPr/>
        <a:lstStyle/>
        <a:p>
          <a:endParaRPr lang="sl-SI"/>
        </a:p>
      </dgm:t>
    </dgm:pt>
    <dgm:pt modelId="{55424B85-0BDC-4C5F-B437-62B388D983A4}">
      <dgm:prSet phldrT="[Text]"/>
      <dgm:spPr>
        <a:solidFill>
          <a:srgbClr val="7030A0"/>
        </a:solidFill>
      </dgm:spPr>
      <dgm:t>
        <a:bodyPr/>
        <a:lstStyle/>
        <a:p>
          <a:r>
            <a:rPr lang="sl-SI" dirty="0" smtClean="0"/>
            <a:t>Network layer</a:t>
          </a:r>
          <a:endParaRPr lang="sl-SI" dirty="0"/>
        </a:p>
      </dgm:t>
    </dgm:pt>
    <dgm:pt modelId="{7996C03B-FF29-4666-887C-2FD66139E7B1}" type="parTrans" cxnId="{3B7BCED9-713E-42E1-93FD-F3DC205954D7}">
      <dgm:prSet/>
      <dgm:spPr/>
      <dgm:t>
        <a:bodyPr/>
        <a:lstStyle/>
        <a:p>
          <a:endParaRPr lang="sl-SI"/>
        </a:p>
      </dgm:t>
    </dgm:pt>
    <dgm:pt modelId="{9B21BDD6-2870-49D6-8EFE-20D5B23BDEDE}" type="sibTrans" cxnId="{3B7BCED9-713E-42E1-93FD-F3DC205954D7}">
      <dgm:prSet/>
      <dgm:spPr/>
      <dgm:t>
        <a:bodyPr/>
        <a:lstStyle/>
        <a:p>
          <a:endParaRPr lang="sl-SI"/>
        </a:p>
      </dgm:t>
    </dgm:pt>
    <dgm:pt modelId="{7B78E7CD-1A42-4DE7-AB12-310827624B4B}">
      <dgm:prSet phldrT="[Text]"/>
      <dgm:spPr>
        <a:solidFill>
          <a:srgbClr val="FFC000"/>
        </a:solidFill>
      </dgm:spPr>
      <dgm:t>
        <a:bodyPr/>
        <a:lstStyle/>
        <a:p>
          <a:r>
            <a:rPr lang="sl-SI" dirty="0" smtClean="0"/>
            <a:t>Data link layer</a:t>
          </a:r>
          <a:endParaRPr lang="sl-SI" dirty="0"/>
        </a:p>
      </dgm:t>
    </dgm:pt>
    <dgm:pt modelId="{78535AE6-52AA-4D35-A33F-564B1913B331}" type="parTrans" cxnId="{CDECC9EE-0607-40FD-8EFC-2EF63333E00B}">
      <dgm:prSet/>
      <dgm:spPr/>
      <dgm:t>
        <a:bodyPr/>
        <a:lstStyle/>
        <a:p>
          <a:endParaRPr lang="sl-SI"/>
        </a:p>
      </dgm:t>
    </dgm:pt>
    <dgm:pt modelId="{268ADC34-7A24-4478-BC9D-481E5C5D6EE9}" type="sibTrans" cxnId="{CDECC9EE-0607-40FD-8EFC-2EF63333E00B}">
      <dgm:prSet/>
      <dgm:spPr/>
      <dgm:t>
        <a:bodyPr/>
        <a:lstStyle/>
        <a:p>
          <a:endParaRPr lang="sl-SI"/>
        </a:p>
      </dgm:t>
    </dgm:pt>
    <dgm:pt modelId="{D0A8BC7E-D1E6-4B92-85A9-D7863EF7EE43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l-SI" dirty="0" smtClean="0"/>
            <a:t>Physical layer</a:t>
          </a:r>
          <a:endParaRPr lang="sl-SI" dirty="0"/>
        </a:p>
      </dgm:t>
    </dgm:pt>
    <dgm:pt modelId="{700276DA-3667-4AA1-94F5-4F59E91FF6DB}" type="parTrans" cxnId="{0FA8CE51-5EBA-495C-833D-BB1139F1158B}">
      <dgm:prSet/>
      <dgm:spPr/>
      <dgm:t>
        <a:bodyPr/>
        <a:lstStyle/>
        <a:p>
          <a:endParaRPr lang="sl-SI"/>
        </a:p>
      </dgm:t>
    </dgm:pt>
    <dgm:pt modelId="{4DA3C1B8-D78D-40DB-A867-3BC74B5EB646}" type="sibTrans" cxnId="{0FA8CE51-5EBA-495C-833D-BB1139F1158B}">
      <dgm:prSet/>
      <dgm:spPr/>
      <dgm:t>
        <a:bodyPr/>
        <a:lstStyle/>
        <a:p>
          <a:endParaRPr lang="sl-SI"/>
        </a:p>
      </dgm:t>
    </dgm:pt>
    <dgm:pt modelId="{8BE128C2-B515-47E0-A099-6EAE17F348A9}" type="pres">
      <dgm:prSet presAssocID="{DDA0746C-9821-4BFC-ADB1-3E9FFA5E38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5891D76-DA57-4B74-8752-AFAB29AB48E4}" type="pres">
      <dgm:prSet presAssocID="{09D3A487-7DD0-42CC-A760-CAA03E0E51F9}" presName="comp" presStyleCnt="0"/>
      <dgm:spPr/>
    </dgm:pt>
    <dgm:pt modelId="{7C37C5D9-B74E-4DCA-B319-71C5C4A05777}" type="pres">
      <dgm:prSet presAssocID="{09D3A487-7DD0-42CC-A760-CAA03E0E51F9}" presName="box" presStyleLbl="node1" presStyleIdx="0" presStyleCnt="7" custLinFactNeighborX="2206"/>
      <dgm:spPr/>
      <dgm:t>
        <a:bodyPr/>
        <a:lstStyle/>
        <a:p>
          <a:endParaRPr lang="sl-SI"/>
        </a:p>
      </dgm:t>
    </dgm:pt>
    <dgm:pt modelId="{4544463C-CD7E-4FA7-8579-E4DC893AC8B8}" type="pres">
      <dgm:prSet presAssocID="{09D3A487-7DD0-42CC-A760-CAA03E0E51F9}" presName="img" presStyleLbl="fgImgPlace1" presStyleIdx="0" presStyleCnt="7"/>
      <dgm:spPr/>
    </dgm:pt>
    <dgm:pt modelId="{F6C8387A-DD5B-45DD-BE6A-70F84A50AD5B}" type="pres">
      <dgm:prSet presAssocID="{09D3A487-7DD0-42CC-A760-CAA03E0E51F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68C3BA-B4A6-439C-87C5-B2BC977DB1D0}" type="pres">
      <dgm:prSet presAssocID="{390A2FFE-E638-42C8-83E6-10309E8138C9}" presName="spacer" presStyleCnt="0"/>
      <dgm:spPr/>
    </dgm:pt>
    <dgm:pt modelId="{C24420C5-8055-41DE-BCE6-CD73DFECC82C}" type="pres">
      <dgm:prSet presAssocID="{798216BF-33A8-4058-97C7-515F517D8D14}" presName="comp" presStyleCnt="0"/>
      <dgm:spPr/>
    </dgm:pt>
    <dgm:pt modelId="{8A06D1E1-3B8B-4F5C-B0C4-406F1C53CDA6}" type="pres">
      <dgm:prSet presAssocID="{798216BF-33A8-4058-97C7-515F517D8D14}" presName="box" presStyleLbl="node1" presStyleIdx="1" presStyleCnt="7"/>
      <dgm:spPr/>
      <dgm:t>
        <a:bodyPr/>
        <a:lstStyle/>
        <a:p>
          <a:endParaRPr lang="sl-SI"/>
        </a:p>
      </dgm:t>
    </dgm:pt>
    <dgm:pt modelId="{73E081DB-E849-4D00-A9FC-FFD3BD6B682D}" type="pres">
      <dgm:prSet presAssocID="{798216BF-33A8-4058-97C7-515F517D8D14}" presName="img" presStyleLbl="fgImgPlace1" presStyleIdx="1" presStyleCnt="7"/>
      <dgm:spPr/>
    </dgm:pt>
    <dgm:pt modelId="{00952FE6-47AD-4EFF-9F4F-8EACAD152DBC}" type="pres">
      <dgm:prSet presAssocID="{798216BF-33A8-4058-97C7-515F517D8D14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2111F1-1FEC-427A-B5EB-A4F6EBBE09BE}" type="pres">
      <dgm:prSet presAssocID="{0AE2862D-BE9F-4CAA-BECD-CD2F5110F7EB}" presName="spacer" presStyleCnt="0"/>
      <dgm:spPr/>
    </dgm:pt>
    <dgm:pt modelId="{F1D8DAA2-3949-4B26-B2BA-F5273765DCA6}" type="pres">
      <dgm:prSet presAssocID="{9CF16B2D-FA90-4F79-9447-07EB07526C89}" presName="comp" presStyleCnt="0"/>
      <dgm:spPr/>
    </dgm:pt>
    <dgm:pt modelId="{34063DCF-6B38-443F-8230-ECD2BB654870}" type="pres">
      <dgm:prSet presAssocID="{9CF16B2D-FA90-4F79-9447-07EB07526C89}" presName="box" presStyleLbl="node1" presStyleIdx="2" presStyleCnt="7"/>
      <dgm:spPr/>
      <dgm:t>
        <a:bodyPr/>
        <a:lstStyle/>
        <a:p>
          <a:endParaRPr lang="sl-SI"/>
        </a:p>
      </dgm:t>
    </dgm:pt>
    <dgm:pt modelId="{F3ECA95E-6149-4EAD-B6FC-379E1A656F80}" type="pres">
      <dgm:prSet presAssocID="{9CF16B2D-FA90-4F79-9447-07EB07526C89}" presName="img" presStyleLbl="fgImgPlace1" presStyleIdx="2" presStyleCnt="7"/>
      <dgm:spPr/>
    </dgm:pt>
    <dgm:pt modelId="{C52D4DBB-9283-482C-9FD1-426E72D9D9C4}" type="pres">
      <dgm:prSet presAssocID="{9CF16B2D-FA90-4F79-9447-07EB07526C8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937A2F-FD65-4A07-ACD3-7FA6A02CE637}" type="pres">
      <dgm:prSet presAssocID="{715388B0-E7A5-4EA1-8418-6D13193695BF}" presName="spacer" presStyleCnt="0"/>
      <dgm:spPr/>
    </dgm:pt>
    <dgm:pt modelId="{CE94FE2F-A501-470E-B276-CB636B07CE6C}" type="pres">
      <dgm:prSet presAssocID="{96AC04AA-39F4-48F0-8EC3-8D4680C48719}" presName="comp" presStyleCnt="0"/>
      <dgm:spPr/>
    </dgm:pt>
    <dgm:pt modelId="{42E3B192-142E-4F4D-9DE4-EF96201BB11F}" type="pres">
      <dgm:prSet presAssocID="{96AC04AA-39F4-48F0-8EC3-8D4680C48719}" presName="box" presStyleLbl="node1" presStyleIdx="3" presStyleCnt="7"/>
      <dgm:spPr/>
      <dgm:t>
        <a:bodyPr/>
        <a:lstStyle/>
        <a:p>
          <a:endParaRPr lang="sl-SI"/>
        </a:p>
      </dgm:t>
    </dgm:pt>
    <dgm:pt modelId="{4811F4D3-8F09-422A-92C5-AA95095A5576}" type="pres">
      <dgm:prSet presAssocID="{96AC04AA-39F4-48F0-8EC3-8D4680C48719}" presName="img" presStyleLbl="fgImgPlace1" presStyleIdx="3" presStyleCnt="7"/>
      <dgm:spPr/>
    </dgm:pt>
    <dgm:pt modelId="{C1F08BD1-03B2-49DA-95A3-80E1E9F18FBE}" type="pres">
      <dgm:prSet presAssocID="{96AC04AA-39F4-48F0-8EC3-8D4680C4871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036E55D-0F5D-4E21-81B7-6EC58550F9EB}" type="pres">
      <dgm:prSet presAssocID="{62375218-6007-4F6F-A467-31DF1F9416AD}" presName="spacer" presStyleCnt="0"/>
      <dgm:spPr/>
    </dgm:pt>
    <dgm:pt modelId="{B514FAE4-7681-48AE-B931-E26F40D66A63}" type="pres">
      <dgm:prSet presAssocID="{55424B85-0BDC-4C5F-B437-62B388D983A4}" presName="comp" presStyleCnt="0"/>
      <dgm:spPr/>
    </dgm:pt>
    <dgm:pt modelId="{9044CC9D-261B-4227-B7CD-8465D621B435}" type="pres">
      <dgm:prSet presAssocID="{55424B85-0BDC-4C5F-B437-62B388D983A4}" presName="box" presStyleLbl="node1" presStyleIdx="4" presStyleCnt="7"/>
      <dgm:spPr/>
      <dgm:t>
        <a:bodyPr/>
        <a:lstStyle/>
        <a:p>
          <a:endParaRPr lang="sl-SI"/>
        </a:p>
      </dgm:t>
    </dgm:pt>
    <dgm:pt modelId="{E9201FFA-879E-456F-9418-65A359A951D0}" type="pres">
      <dgm:prSet presAssocID="{55424B85-0BDC-4C5F-B437-62B388D983A4}" presName="img" presStyleLbl="fgImgPlace1" presStyleIdx="4" presStyleCnt="7"/>
      <dgm:spPr/>
    </dgm:pt>
    <dgm:pt modelId="{C6A7650D-969E-4E2B-8B1D-BFE557D7FEC2}" type="pres">
      <dgm:prSet presAssocID="{55424B85-0BDC-4C5F-B437-62B388D983A4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D6247E-85AF-4C89-B6BB-BA34FBAF9320}" type="pres">
      <dgm:prSet presAssocID="{9B21BDD6-2870-49D6-8EFE-20D5B23BDEDE}" presName="spacer" presStyleCnt="0"/>
      <dgm:spPr/>
    </dgm:pt>
    <dgm:pt modelId="{5E531D03-5A8F-44FA-A692-F12905315E16}" type="pres">
      <dgm:prSet presAssocID="{7B78E7CD-1A42-4DE7-AB12-310827624B4B}" presName="comp" presStyleCnt="0"/>
      <dgm:spPr/>
    </dgm:pt>
    <dgm:pt modelId="{19C76074-8A8C-4599-BC81-D9A40D66B633}" type="pres">
      <dgm:prSet presAssocID="{7B78E7CD-1A42-4DE7-AB12-310827624B4B}" presName="box" presStyleLbl="node1" presStyleIdx="5" presStyleCnt="7"/>
      <dgm:spPr/>
      <dgm:t>
        <a:bodyPr/>
        <a:lstStyle/>
        <a:p>
          <a:endParaRPr lang="sl-SI"/>
        </a:p>
      </dgm:t>
    </dgm:pt>
    <dgm:pt modelId="{3E1CE9E5-C948-446C-ADC6-B16252F66B20}" type="pres">
      <dgm:prSet presAssocID="{7B78E7CD-1A42-4DE7-AB12-310827624B4B}" presName="img" presStyleLbl="fgImgPlace1" presStyleIdx="5" presStyleCnt="7"/>
      <dgm:spPr/>
    </dgm:pt>
    <dgm:pt modelId="{26386C3B-8B8C-4595-A6B2-6DA6F7504A39}" type="pres">
      <dgm:prSet presAssocID="{7B78E7CD-1A42-4DE7-AB12-310827624B4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95818E-BA53-4334-AEB5-08D25E2215C9}" type="pres">
      <dgm:prSet presAssocID="{268ADC34-7A24-4478-BC9D-481E5C5D6EE9}" presName="spacer" presStyleCnt="0"/>
      <dgm:spPr/>
    </dgm:pt>
    <dgm:pt modelId="{8BEA101D-6A2F-4F82-B7EE-3BD5E2745F43}" type="pres">
      <dgm:prSet presAssocID="{D0A8BC7E-D1E6-4B92-85A9-D7863EF7EE43}" presName="comp" presStyleCnt="0"/>
      <dgm:spPr/>
    </dgm:pt>
    <dgm:pt modelId="{EBF214BA-F844-4750-8439-398B9C8781BF}" type="pres">
      <dgm:prSet presAssocID="{D0A8BC7E-D1E6-4B92-85A9-D7863EF7EE43}" presName="box" presStyleLbl="node1" presStyleIdx="6" presStyleCnt="7"/>
      <dgm:spPr/>
      <dgm:t>
        <a:bodyPr/>
        <a:lstStyle/>
        <a:p>
          <a:endParaRPr lang="sl-SI"/>
        </a:p>
      </dgm:t>
    </dgm:pt>
    <dgm:pt modelId="{72A7EBB9-58CE-4BC3-9F3A-D47BD83909B1}" type="pres">
      <dgm:prSet presAssocID="{D0A8BC7E-D1E6-4B92-85A9-D7863EF7EE43}" presName="img" presStyleLbl="fgImgPlace1" presStyleIdx="6" presStyleCnt="7"/>
      <dgm:spPr/>
    </dgm:pt>
    <dgm:pt modelId="{5C2C634F-CA04-4655-8BF6-FF5805F8C17A}" type="pres">
      <dgm:prSet presAssocID="{D0A8BC7E-D1E6-4B92-85A9-D7863EF7EE4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D23B86B1-F31C-49CF-BD73-E8B2F95DE639}" srcId="{DDA0746C-9821-4BFC-ADB1-3E9FFA5E38BE}" destId="{798216BF-33A8-4058-97C7-515F517D8D14}" srcOrd="1" destOrd="0" parTransId="{60537691-CC76-445B-8368-CE7644BEC288}" sibTransId="{0AE2862D-BE9F-4CAA-BECD-CD2F5110F7EB}"/>
    <dgm:cxn modelId="{9FF9927E-D8C3-47F9-BE2D-256E85FB8609}" srcId="{DDA0746C-9821-4BFC-ADB1-3E9FFA5E38BE}" destId="{96AC04AA-39F4-48F0-8EC3-8D4680C48719}" srcOrd="3" destOrd="0" parTransId="{198E0450-FADD-418E-9077-5CADDE09FB46}" sibTransId="{62375218-6007-4F6F-A467-31DF1F9416AD}"/>
    <dgm:cxn modelId="{0FA8CE51-5EBA-495C-833D-BB1139F1158B}" srcId="{DDA0746C-9821-4BFC-ADB1-3E9FFA5E38BE}" destId="{D0A8BC7E-D1E6-4B92-85A9-D7863EF7EE43}" srcOrd="6" destOrd="0" parTransId="{700276DA-3667-4AA1-94F5-4F59E91FF6DB}" sibTransId="{4DA3C1B8-D78D-40DB-A867-3BC74B5EB646}"/>
    <dgm:cxn modelId="{C97AB46A-68C0-434D-AED8-7F85EA404160}" type="presOf" srcId="{9CF16B2D-FA90-4F79-9447-07EB07526C89}" destId="{34063DCF-6B38-443F-8230-ECD2BB654870}" srcOrd="0" destOrd="0" presId="urn:microsoft.com/office/officeart/2005/8/layout/vList4#1"/>
    <dgm:cxn modelId="{05A8A24F-F4EB-433A-9AC9-EA48B5871E65}" type="presOf" srcId="{09D3A487-7DD0-42CC-A760-CAA03E0E51F9}" destId="{F6C8387A-DD5B-45DD-BE6A-70F84A50AD5B}" srcOrd="1" destOrd="0" presId="urn:microsoft.com/office/officeart/2005/8/layout/vList4#1"/>
    <dgm:cxn modelId="{EF65950B-334B-4A1A-B960-FA976F051E29}" type="presOf" srcId="{7B78E7CD-1A42-4DE7-AB12-310827624B4B}" destId="{26386C3B-8B8C-4595-A6B2-6DA6F7504A39}" srcOrd="1" destOrd="0" presId="urn:microsoft.com/office/officeart/2005/8/layout/vList4#1"/>
    <dgm:cxn modelId="{131CA9AA-6738-42D3-BD92-0F3E2351175B}" type="presOf" srcId="{798216BF-33A8-4058-97C7-515F517D8D14}" destId="{8A06D1E1-3B8B-4F5C-B0C4-406F1C53CDA6}" srcOrd="0" destOrd="0" presId="urn:microsoft.com/office/officeart/2005/8/layout/vList4#1"/>
    <dgm:cxn modelId="{B16BA997-C85B-4CBA-B498-18F2B1EE60B3}" type="presOf" srcId="{DDA0746C-9821-4BFC-ADB1-3E9FFA5E38BE}" destId="{8BE128C2-B515-47E0-A099-6EAE17F348A9}" srcOrd="0" destOrd="0" presId="urn:microsoft.com/office/officeart/2005/8/layout/vList4#1"/>
    <dgm:cxn modelId="{ABDCE0C8-2471-4C77-B4D0-65AE5C4A6A50}" type="presOf" srcId="{09D3A487-7DD0-42CC-A760-CAA03E0E51F9}" destId="{7C37C5D9-B74E-4DCA-B319-71C5C4A05777}" srcOrd="0" destOrd="0" presId="urn:microsoft.com/office/officeart/2005/8/layout/vList4#1"/>
    <dgm:cxn modelId="{72FCE1B3-0EC6-4080-9D6E-E8AC39886B27}" type="presOf" srcId="{D0A8BC7E-D1E6-4B92-85A9-D7863EF7EE43}" destId="{EBF214BA-F844-4750-8439-398B9C8781BF}" srcOrd="0" destOrd="0" presId="urn:microsoft.com/office/officeart/2005/8/layout/vList4#1"/>
    <dgm:cxn modelId="{3B7BCED9-713E-42E1-93FD-F3DC205954D7}" srcId="{DDA0746C-9821-4BFC-ADB1-3E9FFA5E38BE}" destId="{55424B85-0BDC-4C5F-B437-62B388D983A4}" srcOrd="4" destOrd="0" parTransId="{7996C03B-FF29-4666-887C-2FD66139E7B1}" sibTransId="{9B21BDD6-2870-49D6-8EFE-20D5B23BDEDE}"/>
    <dgm:cxn modelId="{4FCAC425-B91A-4DC2-AC42-788E06AE232E}" type="presOf" srcId="{55424B85-0BDC-4C5F-B437-62B388D983A4}" destId="{C6A7650D-969E-4E2B-8B1D-BFE557D7FEC2}" srcOrd="1" destOrd="0" presId="urn:microsoft.com/office/officeart/2005/8/layout/vList4#1"/>
    <dgm:cxn modelId="{930BD7AA-801B-424D-888D-7476E135A808}" type="presOf" srcId="{7B78E7CD-1A42-4DE7-AB12-310827624B4B}" destId="{19C76074-8A8C-4599-BC81-D9A40D66B633}" srcOrd="0" destOrd="0" presId="urn:microsoft.com/office/officeart/2005/8/layout/vList4#1"/>
    <dgm:cxn modelId="{0F2A2DDA-C9F3-4875-93CB-4C3F686E9D24}" type="presOf" srcId="{55424B85-0BDC-4C5F-B437-62B388D983A4}" destId="{9044CC9D-261B-4227-B7CD-8465D621B435}" srcOrd="0" destOrd="0" presId="urn:microsoft.com/office/officeart/2005/8/layout/vList4#1"/>
    <dgm:cxn modelId="{4B09123A-EC00-4BA5-A009-F26C85D23AA5}" type="presOf" srcId="{9CF16B2D-FA90-4F79-9447-07EB07526C89}" destId="{C52D4DBB-9283-482C-9FD1-426E72D9D9C4}" srcOrd="1" destOrd="0" presId="urn:microsoft.com/office/officeart/2005/8/layout/vList4#1"/>
    <dgm:cxn modelId="{7715B0EF-7FB4-4FDC-8C8C-AAA82C94B02B}" type="presOf" srcId="{D0A8BC7E-D1E6-4B92-85A9-D7863EF7EE43}" destId="{5C2C634F-CA04-4655-8BF6-FF5805F8C17A}" srcOrd="1" destOrd="0" presId="urn:microsoft.com/office/officeart/2005/8/layout/vList4#1"/>
    <dgm:cxn modelId="{CDECC9EE-0607-40FD-8EFC-2EF63333E00B}" srcId="{DDA0746C-9821-4BFC-ADB1-3E9FFA5E38BE}" destId="{7B78E7CD-1A42-4DE7-AB12-310827624B4B}" srcOrd="5" destOrd="0" parTransId="{78535AE6-52AA-4D35-A33F-564B1913B331}" sibTransId="{268ADC34-7A24-4478-BC9D-481E5C5D6EE9}"/>
    <dgm:cxn modelId="{6AF46E53-5830-45B8-AC9D-8D04EA051F3A}" srcId="{DDA0746C-9821-4BFC-ADB1-3E9FFA5E38BE}" destId="{09D3A487-7DD0-42CC-A760-CAA03E0E51F9}" srcOrd="0" destOrd="0" parTransId="{D368B40D-171E-46FF-8F87-47117EBF5A00}" sibTransId="{390A2FFE-E638-42C8-83E6-10309E8138C9}"/>
    <dgm:cxn modelId="{A91B33C1-CE6C-43AE-9E38-EEEC49263E12}" srcId="{DDA0746C-9821-4BFC-ADB1-3E9FFA5E38BE}" destId="{9CF16B2D-FA90-4F79-9447-07EB07526C89}" srcOrd="2" destOrd="0" parTransId="{82FAFCF6-FD13-4EA7-92C6-B6808E966C18}" sibTransId="{715388B0-E7A5-4EA1-8418-6D13193695BF}"/>
    <dgm:cxn modelId="{737E6720-4ED9-4B75-BCC5-A81A2734CC71}" type="presOf" srcId="{798216BF-33A8-4058-97C7-515F517D8D14}" destId="{00952FE6-47AD-4EFF-9F4F-8EACAD152DBC}" srcOrd="1" destOrd="0" presId="urn:microsoft.com/office/officeart/2005/8/layout/vList4#1"/>
    <dgm:cxn modelId="{804E9775-A7F0-4DAE-A68F-44D41F7BDCAA}" type="presOf" srcId="{96AC04AA-39F4-48F0-8EC3-8D4680C48719}" destId="{C1F08BD1-03B2-49DA-95A3-80E1E9F18FBE}" srcOrd="1" destOrd="0" presId="urn:microsoft.com/office/officeart/2005/8/layout/vList4#1"/>
    <dgm:cxn modelId="{AFD8A77B-88B1-431D-9720-816C3A4C9A48}" type="presOf" srcId="{96AC04AA-39F4-48F0-8EC3-8D4680C48719}" destId="{42E3B192-142E-4F4D-9DE4-EF96201BB11F}" srcOrd="0" destOrd="0" presId="urn:microsoft.com/office/officeart/2005/8/layout/vList4#1"/>
    <dgm:cxn modelId="{1BDD4186-A7ED-4DBF-A13E-100DBD868B7B}" type="presParOf" srcId="{8BE128C2-B515-47E0-A099-6EAE17F348A9}" destId="{75891D76-DA57-4B74-8752-AFAB29AB48E4}" srcOrd="0" destOrd="0" presId="urn:microsoft.com/office/officeart/2005/8/layout/vList4#1"/>
    <dgm:cxn modelId="{41DF79B4-8536-4E22-B6A9-CAFA877C4E59}" type="presParOf" srcId="{75891D76-DA57-4B74-8752-AFAB29AB48E4}" destId="{7C37C5D9-B74E-4DCA-B319-71C5C4A05777}" srcOrd="0" destOrd="0" presId="urn:microsoft.com/office/officeart/2005/8/layout/vList4#1"/>
    <dgm:cxn modelId="{5D1876AB-5673-4FA8-8DA8-4E171B75BB73}" type="presParOf" srcId="{75891D76-DA57-4B74-8752-AFAB29AB48E4}" destId="{4544463C-CD7E-4FA7-8579-E4DC893AC8B8}" srcOrd="1" destOrd="0" presId="urn:microsoft.com/office/officeart/2005/8/layout/vList4#1"/>
    <dgm:cxn modelId="{963F8598-7409-4542-B890-A4ECCAA5E4B3}" type="presParOf" srcId="{75891D76-DA57-4B74-8752-AFAB29AB48E4}" destId="{F6C8387A-DD5B-45DD-BE6A-70F84A50AD5B}" srcOrd="2" destOrd="0" presId="urn:microsoft.com/office/officeart/2005/8/layout/vList4#1"/>
    <dgm:cxn modelId="{36379739-3574-4F1E-A82C-072833D210AB}" type="presParOf" srcId="{8BE128C2-B515-47E0-A099-6EAE17F348A9}" destId="{B368C3BA-B4A6-439C-87C5-B2BC977DB1D0}" srcOrd="1" destOrd="0" presId="urn:microsoft.com/office/officeart/2005/8/layout/vList4#1"/>
    <dgm:cxn modelId="{1AF8E004-14D5-4AC1-98B8-A925BF773428}" type="presParOf" srcId="{8BE128C2-B515-47E0-A099-6EAE17F348A9}" destId="{C24420C5-8055-41DE-BCE6-CD73DFECC82C}" srcOrd="2" destOrd="0" presId="urn:microsoft.com/office/officeart/2005/8/layout/vList4#1"/>
    <dgm:cxn modelId="{717091D1-9616-41CE-BA06-2B7BEC097F29}" type="presParOf" srcId="{C24420C5-8055-41DE-BCE6-CD73DFECC82C}" destId="{8A06D1E1-3B8B-4F5C-B0C4-406F1C53CDA6}" srcOrd="0" destOrd="0" presId="urn:microsoft.com/office/officeart/2005/8/layout/vList4#1"/>
    <dgm:cxn modelId="{E6AB8C8A-3269-4216-8C1F-44AF9EC5C68C}" type="presParOf" srcId="{C24420C5-8055-41DE-BCE6-CD73DFECC82C}" destId="{73E081DB-E849-4D00-A9FC-FFD3BD6B682D}" srcOrd="1" destOrd="0" presId="urn:microsoft.com/office/officeart/2005/8/layout/vList4#1"/>
    <dgm:cxn modelId="{6B343461-DBFE-43B1-8B68-93CE374C54DB}" type="presParOf" srcId="{C24420C5-8055-41DE-BCE6-CD73DFECC82C}" destId="{00952FE6-47AD-4EFF-9F4F-8EACAD152DBC}" srcOrd="2" destOrd="0" presId="urn:microsoft.com/office/officeart/2005/8/layout/vList4#1"/>
    <dgm:cxn modelId="{583B74D7-ACA7-45F8-A6D5-539C74C54C66}" type="presParOf" srcId="{8BE128C2-B515-47E0-A099-6EAE17F348A9}" destId="{662111F1-1FEC-427A-B5EB-A4F6EBBE09BE}" srcOrd="3" destOrd="0" presId="urn:microsoft.com/office/officeart/2005/8/layout/vList4#1"/>
    <dgm:cxn modelId="{F0BC3C49-CF82-4B5D-BA49-D2997FF894B4}" type="presParOf" srcId="{8BE128C2-B515-47E0-A099-6EAE17F348A9}" destId="{F1D8DAA2-3949-4B26-B2BA-F5273765DCA6}" srcOrd="4" destOrd="0" presId="urn:microsoft.com/office/officeart/2005/8/layout/vList4#1"/>
    <dgm:cxn modelId="{8273497A-5179-4333-8D0D-6AB2D0FFEB93}" type="presParOf" srcId="{F1D8DAA2-3949-4B26-B2BA-F5273765DCA6}" destId="{34063DCF-6B38-443F-8230-ECD2BB654870}" srcOrd="0" destOrd="0" presId="urn:microsoft.com/office/officeart/2005/8/layout/vList4#1"/>
    <dgm:cxn modelId="{DBD6767D-B113-4DD5-B2BE-1ACA878B816A}" type="presParOf" srcId="{F1D8DAA2-3949-4B26-B2BA-F5273765DCA6}" destId="{F3ECA95E-6149-4EAD-B6FC-379E1A656F80}" srcOrd="1" destOrd="0" presId="urn:microsoft.com/office/officeart/2005/8/layout/vList4#1"/>
    <dgm:cxn modelId="{66EE6A7A-7245-4849-8A7D-19D3F7850155}" type="presParOf" srcId="{F1D8DAA2-3949-4B26-B2BA-F5273765DCA6}" destId="{C52D4DBB-9283-482C-9FD1-426E72D9D9C4}" srcOrd="2" destOrd="0" presId="urn:microsoft.com/office/officeart/2005/8/layout/vList4#1"/>
    <dgm:cxn modelId="{D9FC7EDC-0242-44A9-B00B-5F08CB6865CD}" type="presParOf" srcId="{8BE128C2-B515-47E0-A099-6EAE17F348A9}" destId="{84937A2F-FD65-4A07-ACD3-7FA6A02CE637}" srcOrd="5" destOrd="0" presId="urn:microsoft.com/office/officeart/2005/8/layout/vList4#1"/>
    <dgm:cxn modelId="{828D22E7-9E7A-4CF3-8610-04FF6D42A59C}" type="presParOf" srcId="{8BE128C2-B515-47E0-A099-6EAE17F348A9}" destId="{CE94FE2F-A501-470E-B276-CB636B07CE6C}" srcOrd="6" destOrd="0" presId="urn:microsoft.com/office/officeart/2005/8/layout/vList4#1"/>
    <dgm:cxn modelId="{1A66851D-5566-4522-92A8-B234858492EA}" type="presParOf" srcId="{CE94FE2F-A501-470E-B276-CB636B07CE6C}" destId="{42E3B192-142E-4F4D-9DE4-EF96201BB11F}" srcOrd="0" destOrd="0" presId="urn:microsoft.com/office/officeart/2005/8/layout/vList4#1"/>
    <dgm:cxn modelId="{A9E10A7B-8789-4FCF-9010-0B2E0016C775}" type="presParOf" srcId="{CE94FE2F-A501-470E-B276-CB636B07CE6C}" destId="{4811F4D3-8F09-422A-92C5-AA95095A5576}" srcOrd="1" destOrd="0" presId="urn:microsoft.com/office/officeart/2005/8/layout/vList4#1"/>
    <dgm:cxn modelId="{D0071B50-AF98-4881-BB53-4693BCF6340A}" type="presParOf" srcId="{CE94FE2F-A501-470E-B276-CB636B07CE6C}" destId="{C1F08BD1-03B2-49DA-95A3-80E1E9F18FBE}" srcOrd="2" destOrd="0" presId="urn:microsoft.com/office/officeart/2005/8/layout/vList4#1"/>
    <dgm:cxn modelId="{4DD87793-24B0-47AF-8BF3-DE863329E605}" type="presParOf" srcId="{8BE128C2-B515-47E0-A099-6EAE17F348A9}" destId="{A036E55D-0F5D-4E21-81B7-6EC58550F9EB}" srcOrd="7" destOrd="0" presId="urn:microsoft.com/office/officeart/2005/8/layout/vList4#1"/>
    <dgm:cxn modelId="{9A246470-BB0F-4901-BF37-90F6023547E0}" type="presParOf" srcId="{8BE128C2-B515-47E0-A099-6EAE17F348A9}" destId="{B514FAE4-7681-48AE-B931-E26F40D66A63}" srcOrd="8" destOrd="0" presId="urn:microsoft.com/office/officeart/2005/8/layout/vList4#1"/>
    <dgm:cxn modelId="{73D48680-6EB0-42B1-A1F6-E3049C7631E0}" type="presParOf" srcId="{B514FAE4-7681-48AE-B931-E26F40D66A63}" destId="{9044CC9D-261B-4227-B7CD-8465D621B435}" srcOrd="0" destOrd="0" presId="urn:microsoft.com/office/officeart/2005/8/layout/vList4#1"/>
    <dgm:cxn modelId="{E989280D-B4CA-4756-97CB-FCDFF0AD64EF}" type="presParOf" srcId="{B514FAE4-7681-48AE-B931-E26F40D66A63}" destId="{E9201FFA-879E-456F-9418-65A359A951D0}" srcOrd="1" destOrd="0" presId="urn:microsoft.com/office/officeart/2005/8/layout/vList4#1"/>
    <dgm:cxn modelId="{972C5339-FB51-4993-A199-6989807F88D2}" type="presParOf" srcId="{B514FAE4-7681-48AE-B931-E26F40D66A63}" destId="{C6A7650D-969E-4E2B-8B1D-BFE557D7FEC2}" srcOrd="2" destOrd="0" presId="urn:microsoft.com/office/officeart/2005/8/layout/vList4#1"/>
    <dgm:cxn modelId="{1EC5324F-14B6-4A68-89AC-27CD1F006E9F}" type="presParOf" srcId="{8BE128C2-B515-47E0-A099-6EAE17F348A9}" destId="{49D6247E-85AF-4C89-B6BB-BA34FBAF9320}" srcOrd="9" destOrd="0" presId="urn:microsoft.com/office/officeart/2005/8/layout/vList4#1"/>
    <dgm:cxn modelId="{C228883C-E3AE-4204-B7BA-AAA676EDAE57}" type="presParOf" srcId="{8BE128C2-B515-47E0-A099-6EAE17F348A9}" destId="{5E531D03-5A8F-44FA-A692-F12905315E16}" srcOrd="10" destOrd="0" presId="urn:microsoft.com/office/officeart/2005/8/layout/vList4#1"/>
    <dgm:cxn modelId="{82667F4D-A3F9-40FA-B8D0-164D96A24C5A}" type="presParOf" srcId="{5E531D03-5A8F-44FA-A692-F12905315E16}" destId="{19C76074-8A8C-4599-BC81-D9A40D66B633}" srcOrd="0" destOrd="0" presId="urn:microsoft.com/office/officeart/2005/8/layout/vList4#1"/>
    <dgm:cxn modelId="{411E2DE3-BCD6-4057-AC72-39FCC5CDB3C4}" type="presParOf" srcId="{5E531D03-5A8F-44FA-A692-F12905315E16}" destId="{3E1CE9E5-C948-446C-ADC6-B16252F66B20}" srcOrd="1" destOrd="0" presId="urn:microsoft.com/office/officeart/2005/8/layout/vList4#1"/>
    <dgm:cxn modelId="{711BB5DD-29E6-488E-A6D3-5C07D17DE4FF}" type="presParOf" srcId="{5E531D03-5A8F-44FA-A692-F12905315E16}" destId="{26386C3B-8B8C-4595-A6B2-6DA6F7504A39}" srcOrd="2" destOrd="0" presId="urn:microsoft.com/office/officeart/2005/8/layout/vList4#1"/>
    <dgm:cxn modelId="{61037AD3-AD79-4022-89BB-51DE64D339BB}" type="presParOf" srcId="{8BE128C2-B515-47E0-A099-6EAE17F348A9}" destId="{4095818E-BA53-4334-AEB5-08D25E2215C9}" srcOrd="11" destOrd="0" presId="urn:microsoft.com/office/officeart/2005/8/layout/vList4#1"/>
    <dgm:cxn modelId="{94E79EDD-8C52-4785-98EA-A20037F46473}" type="presParOf" srcId="{8BE128C2-B515-47E0-A099-6EAE17F348A9}" destId="{8BEA101D-6A2F-4F82-B7EE-3BD5E2745F43}" srcOrd="12" destOrd="0" presId="urn:microsoft.com/office/officeart/2005/8/layout/vList4#1"/>
    <dgm:cxn modelId="{157BCAAD-D36C-47EB-AADD-51B57DE26C0C}" type="presParOf" srcId="{8BEA101D-6A2F-4F82-B7EE-3BD5E2745F43}" destId="{EBF214BA-F844-4750-8439-398B9C8781BF}" srcOrd="0" destOrd="0" presId="urn:microsoft.com/office/officeart/2005/8/layout/vList4#1"/>
    <dgm:cxn modelId="{AB9CCA7D-7A77-4EB4-BD54-E9CE128577AD}" type="presParOf" srcId="{8BEA101D-6A2F-4F82-B7EE-3BD5E2745F43}" destId="{72A7EBB9-58CE-4BC3-9F3A-D47BD83909B1}" srcOrd="1" destOrd="0" presId="urn:microsoft.com/office/officeart/2005/8/layout/vList4#1"/>
    <dgm:cxn modelId="{4C29D21E-1E84-4FF3-9526-CE044B230667}" type="presParOf" srcId="{8BEA101D-6A2F-4F82-B7EE-3BD5E2745F43}" destId="{5C2C634F-CA04-4655-8BF6-FF5805F8C17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A0746C-9821-4BFC-ADB1-3E9FFA5E38BE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09D3A487-7DD0-42CC-A760-CAA03E0E51F9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sl-SI" dirty="0" smtClean="0"/>
            <a:t>Application layer</a:t>
          </a:r>
          <a:endParaRPr lang="sl-SI" dirty="0"/>
        </a:p>
      </dgm:t>
    </dgm:pt>
    <dgm:pt modelId="{D368B40D-171E-46FF-8F87-47117EBF5A00}" type="parTrans" cxnId="{6AF46E53-5830-45B8-AC9D-8D04EA051F3A}">
      <dgm:prSet/>
      <dgm:spPr/>
      <dgm:t>
        <a:bodyPr/>
        <a:lstStyle/>
        <a:p>
          <a:endParaRPr lang="sl-SI"/>
        </a:p>
      </dgm:t>
    </dgm:pt>
    <dgm:pt modelId="{390A2FFE-E638-42C8-83E6-10309E8138C9}" type="sibTrans" cxnId="{6AF46E53-5830-45B8-AC9D-8D04EA051F3A}">
      <dgm:prSet/>
      <dgm:spPr/>
      <dgm:t>
        <a:bodyPr/>
        <a:lstStyle/>
        <a:p>
          <a:endParaRPr lang="sl-SI"/>
        </a:p>
      </dgm:t>
    </dgm:pt>
    <dgm:pt modelId="{798216BF-33A8-4058-97C7-515F517D8D14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sl-SI" dirty="0" smtClean="0"/>
            <a:t>Presentation layer</a:t>
          </a:r>
          <a:endParaRPr lang="sl-SI" dirty="0"/>
        </a:p>
      </dgm:t>
    </dgm:pt>
    <dgm:pt modelId="{60537691-CC76-445B-8368-CE7644BEC288}" type="parTrans" cxnId="{D23B86B1-F31C-49CF-BD73-E8B2F95DE639}">
      <dgm:prSet/>
      <dgm:spPr/>
      <dgm:t>
        <a:bodyPr/>
        <a:lstStyle/>
        <a:p>
          <a:endParaRPr lang="sl-SI"/>
        </a:p>
      </dgm:t>
    </dgm:pt>
    <dgm:pt modelId="{0AE2862D-BE9F-4CAA-BECD-CD2F5110F7EB}" type="sibTrans" cxnId="{D23B86B1-F31C-49CF-BD73-E8B2F95DE639}">
      <dgm:prSet/>
      <dgm:spPr/>
      <dgm:t>
        <a:bodyPr/>
        <a:lstStyle/>
        <a:p>
          <a:endParaRPr lang="sl-SI"/>
        </a:p>
      </dgm:t>
    </dgm:pt>
    <dgm:pt modelId="{9CF16B2D-FA90-4F79-9447-07EB07526C89}">
      <dgm:prSet phldrT="[Text]"/>
      <dgm:spPr/>
      <dgm:t>
        <a:bodyPr/>
        <a:lstStyle/>
        <a:p>
          <a:r>
            <a:rPr lang="sl-SI" dirty="0" smtClean="0"/>
            <a:t>Session layer</a:t>
          </a:r>
          <a:endParaRPr lang="sl-SI" dirty="0"/>
        </a:p>
      </dgm:t>
    </dgm:pt>
    <dgm:pt modelId="{82FAFCF6-FD13-4EA7-92C6-B6808E966C18}" type="parTrans" cxnId="{A91B33C1-CE6C-43AE-9E38-EEEC49263E12}">
      <dgm:prSet/>
      <dgm:spPr/>
      <dgm:t>
        <a:bodyPr/>
        <a:lstStyle/>
        <a:p>
          <a:endParaRPr lang="sl-SI"/>
        </a:p>
      </dgm:t>
    </dgm:pt>
    <dgm:pt modelId="{715388B0-E7A5-4EA1-8418-6D13193695BF}" type="sibTrans" cxnId="{A91B33C1-CE6C-43AE-9E38-EEEC49263E12}">
      <dgm:prSet/>
      <dgm:spPr/>
      <dgm:t>
        <a:bodyPr/>
        <a:lstStyle/>
        <a:p>
          <a:endParaRPr lang="sl-SI"/>
        </a:p>
      </dgm:t>
    </dgm:pt>
    <dgm:pt modelId="{96AC04AA-39F4-48F0-8EC3-8D4680C48719}">
      <dgm:prSet phldrT="[Text]"/>
      <dgm:spPr>
        <a:solidFill>
          <a:srgbClr val="00B050"/>
        </a:solidFill>
      </dgm:spPr>
      <dgm:t>
        <a:bodyPr/>
        <a:lstStyle/>
        <a:p>
          <a:r>
            <a:rPr lang="sl-SI" dirty="0" smtClean="0"/>
            <a:t>Transport layer</a:t>
          </a:r>
          <a:endParaRPr lang="sl-SI" dirty="0"/>
        </a:p>
      </dgm:t>
    </dgm:pt>
    <dgm:pt modelId="{198E0450-FADD-418E-9077-5CADDE09FB46}" type="parTrans" cxnId="{9FF9927E-D8C3-47F9-BE2D-256E85FB8609}">
      <dgm:prSet/>
      <dgm:spPr/>
      <dgm:t>
        <a:bodyPr/>
        <a:lstStyle/>
        <a:p>
          <a:endParaRPr lang="sl-SI"/>
        </a:p>
      </dgm:t>
    </dgm:pt>
    <dgm:pt modelId="{62375218-6007-4F6F-A467-31DF1F9416AD}" type="sibTrans" cxnId="{9FF9927E-D8C3-47F9-BE2D-256E85FB8609}">
      <dgm:prSet/>
      <dgm:spPr/>
      <dgm:t>
        <a:bodyPr/>
        <a:lstStyle/>
        <a:p>
          <a:endParaRPr lang="sl-SI"/>
        </a:p>
      </dgm:t>
    </dgm:pt>
    <dgm:pt modelId="{55424B85-0BDC-4C5F-B437-62B388D983A4}">
      <dgm:prSet phldrT="[Text]"/>
      <dgm:spPr>
        <a:solidFill>
          <a:srgbClr val="7030A0"/>
        </a:solidFill>
      </dgm:spPr>
      <dgm:t>
        <a:bodyPr/>
        <a:lstStyle/>
        <a:p>
          <a:r>
            <a:rPr lang="sl-SI" dirty="0" smtClean="0"/>
            <a:t>Network layer</a:t>
          </a:r>
          <a:endParaRPr lang="sl-SI" dirty="0"/>
        </a:p>
      </dgm:t>
    </dgm:pt>
    <dgm:pt modelId="{7996C03B-FF29-4666-887C-2FD66139E7B1}" type="parTrans" cxnId="{3B7BCED9-713E-42E1-93FD-F3DC205954D7}">
      <dgm:prSet/>
      <dgm:spPr/>
      <dgm:t>
        <a:bodyPr/>
        <a:lstStyle/>
        <a:p>
          <a:endParaRPr lang="sl-SI"/>
        </a:p>
      </dgm:t>
    </dgm:pt>
    <dgm:pt modelId="{9B21BDD6-2870-49D6-8EFE-20D5B23BDEDE}" type="sibTrans" cxnId="{3B7BCED9-713E-42E1-93FD-F3DC205954D7}">
      <dgm:prSet/>
      <dgm:spPr/>
      <dgm:t>
        <a:bodyPr/>
        <a:lstStyle/>
        <a:p>
          <a:endParaRPr lang="sl-SI"/>
        </a:p>
      </dgm:t>
    </dgm:pt>
    <dgm:pt modelId="{7B78E7CD-1A42-4DE7-AB12-310827624B4B}">
      <dgm:prSet phldrT="[Text]"/>
      <dgm:spPr>
        <a:solidFill>
          <a:srgbClr val="FFC000"/>
        </a:solidFill>
      </dgm:spPr>
      <dgm:t>
        <a:bodyPr/>
        <a:lstStyle/>
        <a:p>
          <a:r>
            <a:rPr lang="sl-SI" dirty="0" smtClean="0"/>
            <a:t>Data link layer</a:t>
          </a:r>
          <a:endParaRPr lang="sl-SI" dirty="0"/>
        </a:p>
      </dgm:t>
    </dgm:pt>
    <dgm:pt modelId="{78535AE6-52AA-4D35-A33F-564B1913B331}" type="parTrans" cxnId="{CDECC9EE-0607-40FD-8EFC-2EF63333E00B}">
      <dgm:prSet/>
      <dgm:spPr/>
      <dgm:t>
        <a:bodyPr/>
        <a:lstStyle/>
        <a:p>
          <a:endParaRPr lang="sl-SI"/>
        </a:p>
      </dgm:t>
    </dgm:pt>
    <dgm:pt modelId="{268ADC34-7A24-4478-BC9D-481E5C5D6EE9}" type="sibTrans" cxnId="{CDECC9EE-0607-40FD-8EFC-2EF63333E00B}">
      <dgm:prSet/>
      <dgm:spPr/>
      <dgm:t>
        <a:bodyPr/>
        <a:lstStyle/>
        <a:p>
          <a:endParaRPr lang="sl-SI"/>
        </a:p>
      </dgm:t>
    </dgm:pt>
    <dgm:pt modelId="{D0A8BC7E-D1E6-4B92-85A9-D7863EF7EE43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l-SI" dirty="0" smtClean="0"/>
            <a:t>Physical layer</a:t>
          </a:r>
          <a:endParaRPr lang="sl-SI" dirty="0"/>
        </a:p>
      </dgm:t>
    </dgm:pt>
    <dgm:pt modelId="{700276DA-3667-4AA1-94F5-4F59E91FF6DB}" type="parTrans" cxnId="{0FA8CE51-5EBA-495C-833D-BB1139F1158B}">
      <dgm:prSet/>
      <dgm:spPr/>
      <dgm:t>
        <a:bodyPr/>
        <a:lstStyle/>
        <a:p>
          <a:endParaRPr lang="sl-SI"/>
        </a:p>
      </dgm:t>
    </dgm:pt>
    <dgm:pt modelId="{4DA3C1B8-D78D-40DB-A867-3BC74B5EB646}" type="sibTrans" cxnId="{0FA8CE51-5EBA-495C-833D-BB1139F1158B}">
      <dgm:prSet/>
      <dgm:spPr/>
      <dgm:t>
        <a:bodyPr/>
        <a:lstStyle/>
        <a:p>
          <a:endParaRPr lang="sl-SI"/>
        </a:p>
      </dgm:t>
    </dgm:pt>
    <dgm:pt modelId="{8BE128C2-B515-47E0-A099-6EAE17F348A9}" type="pres">
      <dgm:prSet presAssocID="{DDA0746C-9821-4BFC-ADB1-3E9FFA5E38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5891D76-DA57-4B74-8752-AFAB29AB48E4}" type="pres">
      <dgm:prSet presAssocID="{09D3A487-7DD0-42CC-A760-CAA03E0E51F9}" presName="comp" presStyleCnt="0"/>
      <dgm:spPr/>
    </dgm:pt>
    <dgm:pt modelId="{7C37C5D9-B74E-4DCA-B319-71C5C4A05777}" type="pres">
      <dgm:prSet presAssocID="{09D3A487-7DD0-42CC-A760-CAA03E0E51F9}" presName="box" presStyleLbl="node1" presStyleIdx="0" presStyleCnt="7" custLinFactNeighborX="2206"/>
      <dgm:spPr/>
      <dgm:t>
        <a:bodyPr/>
        <a:lstStyle/>
        <a:p>
          <a:endParaRPr lang="sl-SI"/>
        </a:p>
      </dgm:t>
    </dgm:pt>
    <dgm:pt modelId="{4544463C-CD7E-4FA7-8579-E4DC893AC8B8}" type="pres">
      <dgm:prSet presAssocID="{09D3A487-7DD0-42CC-A760-CAA03E0E51F9}" presName="img" presStyleLbl="fgImgPlace1" presStyleIdx="0" presStyleCnt="7"/>
      <dgm:spPr/>
    </dgm:pt>
    <dgm:pt modelId="{F6C8387A-DD5B-45DD-BE6A-70F84A50AD5B}" type="pres">
      <dgm:prSet presAssocID="{09D3A487-7DD0-42CC-A760-CAA03E0E51F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368C3BA-B4A6-439C-87C5-B2BC977DB1D0}" type="pres">
      <dgm:prSet presAssocID="{390A2FFE-E638-42C8-83E6-10309E8138C9}" presName="spacer" presStyleCnt="0"/>
      <dgm:spPr/>
    </dgm:pt>
    <dgm:pt modelId="{C24420C5-8055-41DE-BCE6-CD73DFECC82C}" type="pres">
      <dgm:prSet presAssocID="{798216BF-33A8-4058-97C7-515F517D8D14}" presName="comp" presStyleCnt="0"/>
      <dgm:spPr/>
    </dgm:pt>
    <dgm:pt modelId="{8A06D1E1-3B8B-4F5C-B0C4-406F1C53CDA6}" type="pres">
      <dgm:prSet presAssocID="{798216BF-33A8-4058-97C7-515F517D8D14}" presName="box" presStyleLbl="node1" presStyleIdx="1" presStyleCnt="7"/>
      <dgm:spPr/>
      <dgm:t>
        <a:bodyPr/>
        <a:lstStyle/>
        <a:p>
          <a:endParaRPr lang="sl-SI"/>
        </a:p>
      </dgm:t>
    </dgm:pt>
    <dgm:pt modelId="{73E081DB-E849-4D00-A9FC-FFD3BD6B682D}" type="pres">
      <dgm:prSet presAssocID="{798216BF-33A8-4058-97C7-515F517D8D14}" presName="img" presStyleLbl="fgImgPlace1" presStyleIdx="1" presStyleCnt="7"/>
      <dgm:spPr/>
    </dgm:pt>
    <dgm:pt modelId="{00952FE6-47AD-4EFF-9F4F-8EACAD152DBC}" type="pres">
      <dgm:prSet presAssocID="{798216BF-33A8-4058-97C7-515F517D8D14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62111F1-1FEC-427A-B5EB-A4F6EBBE09BE}" type="pres">
      <dgm:prSet presAssocID="{0AE2862D-BE9F-4CAA-BECD-CD2F5110F7EB}" presName="spacer" presStyleCnt="0"/>
      <dgm:spPr/>
    </dgm:pt>
    <dgm:pt modelId="{F1D8DAA2-3949-4B26-B2BA-F5273765DCA6}" type="pres">
      <dgm:prSet presAssocID="{9CF16B2D-FA90-4F79-9447-07EB07526C89}" presName="comp" presStyleCnt="0"/>
      <dgm:spPr/>
    </dgm:pt>
    <dgm:pt modelId="{34063DCF-6B38-443F-8230-ECD2BB654870}" type="pres">
      <dgm:prSet presAssocID="{9CF16B2D-FA90-4F79-9447-07EB07526C89}" presName="box" presStyleLbl="node1" presStyleIdx="2" presStyleCnt="7"/>
      <dgm:spPr/>
      <dgm:t>
        <a:bodyPr/>
        <a:lstStyle/>
        <a:p>
          <a:endParaRPr lang="sl-SI"/>
        </a:p>
      </dgm:t>
    </dgm:pt>
    <dgm:pt modelId="{F3ECA95E-6149-4EAD-B6FC-379E1A656F80}" type="pres">
      <dgm:prSet presAssocID="{9CF16B2D-FA90-4F79-9447-07EB07526C89}" presName="img" presStyleLbl="fgImgPlace1" presStyleIdx="2" presStyleCnt="7"/>
      <dgm:spPr/>
    </dgm:pt>
    <dgm:pt modelId="{C52D4DBB-9283-482C-9FD1-426E72D9D9C4}" type="pres">
      <dgm:prSet presAssocID="{9CF16B2D-FA90-4F79-9447-07EB07526C8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937A2F-FD65-4A07-ACD3-7FA6A02CE637}" type="pres">
      <dgm:prSet presAssocID="{715388B0-E7A5-4EA1-8418-6D13193695BF}" presName="spacer" presStyleCnt="0"/>
      <dgm:spPr/>
    </dgm:pt>
    <dgm:pt modelId="{CE94FE2F-A501-470E-B276-CB636B07CE6C}" type="pres">
      <dgm:prSet presAssocID="{96AC04AA-39F4-48F0-8EC3-8D4680C48719}" presName="comp" presStyleCnt="0"/>
      <dgm:spPr/>
    </dgm:pt>
    <dgm:pt modelId="{42E3B192-142E-4F4D-9DE4-EF96201BB11F}" type="pres">
      <dgm:prSet presAssocID="{96AC04AA-39F4-48F0-8EC3-8D4680C48719}" presName="box" presStyleLbl="node1" presStyleIdx="3" presStyleCnt="7"/>
      <dgm:spPr/>
      <dgm:t>
        <a:bodyPr/>
        <a:lstStyle/>
        <a:p>
          <a:endParaRPr lang="sl-SI"/>
        </a:p>
      </dgm:t>
    </dgm:pt>
    <dgm:pt modelId="{4811F4D3-8F09-422A-92C5-AA95095A5576}" type="pres">
      <dgm:prSet presAssocID="{96AC04AA-39F4-48F0-8EC3-8D4680C48719}" presName="img" presStyleLbl="fgImgPlace1" presStyleIdx="3" presStyleCnt="7"/>
      <dgm:spPr/>
    </dgm:pt>
    <dgm:pt modelId="{C1F08BD1-03B2-49DA-95A3-80E1E9F18FBE}" type="pres">
      <dgm:prSet presAssocID="{96AC04AA-39F4-48F0-8EC3-8D4680C48719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036E55D-0F5D-4E21-81B7-6EC58550F9EB}" type="pres">
      <dgm:prSet presAssocID="{62375218-6007-4F6F-A467-31DF1F9416AD}" presName="spacer" presStyleCnt="0"/>
      <dgm:spPr/>
    </dgm:pt>
    <dgm:pt modelId="{B514FAE4-7681-48AE-B931-E26F40D66A63}" type="pres">
      <dgm:prSet presAssocID="{55424B85-0BDC-4C5F-B437-62B388D983A4}" presName="comp" presStyleCnt="0"/>
      <dgm:spPr/>
    </dgm:pt>
    <dgm:pt modelId="{9044CC9D-261B-4227-B7CD-8465D621B435}" type="pres">
      <dgm:prSet presAssocID="{55424B85-0BDC-4C5F-B437-62B388D983A4}" presName="box" presStyleLbl="node1" presStyleIdx="4" presStyleCnt="7"/>
      <dgm:spPr/>
      <dgm:t>
        <a:bodyPr/>
        <a:lstStyle/>
        <a:p>
          <a:endParaRPr lang="sl-SI"/>
        </a:p>
      </dgm:t>
    </dgm:pt>
    <dgm:pt modelId="{E9201FFA-879E-456F-9418-65A359A951D0}" type="pres">
      <dgm:prSet presAssocID="{55424B85-0BDC-4C5F-B437-62B388D983A4}" presName="img" presStyleLbl="fgImgPlace1" presStyleIdx="4" presStyleCnt="7"/>
      <dgm:spPr/>
    </dgm:pt>
    <dgm:pt modelId="{C6A7650D-969E-4E2B-8B1D-BFE557D7FEC2}" type="pres">
      <dgm:prSet presAssocID="{55424B85-0BDC-4C5F-B437-62B388D983A4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9D6247E-85AF-4C89-B6BB-BA34FBAF9320}" type="pres">
      <dgm:prSet presAssocID="{9B21BDD6-2870-49D6-8EFE-20D5B23BDEDE}" presName="spacer" presStyleCnt="0"/>
      <dgm:spPr/>
    </dgm:pt>
    <dgm:pt modelId="{5E531D03-5A8F-44FA-A692-F12905315E16}" type="pres">
      <dgm:prSet presAssocID="{7B78E7CD-1A42-4DE7-AB12-310827624B4B}" presName="comp" presStyleCnt="0"/>
      <dgm:spPr/>
    </dgm:pt>
    <dgm:pt modelId="{19C76074-8A8C-4599-BC81-D9A40D66B633}" type="pres">
      <dgm:prSet presAssocID="{7B78E7CD-1A42-4DE7-AB12-310827624B4B}" presName="box" presStyleLbl="node1" presStyleIdx="5" presStyleCnt="7"/>
      <dgm:spPr/>
      <dgm:t>
        <a:bodyPr/>
        <a:lstStyle/>
        <a:p>
          <a:endParaRPr lang="sl-SI"/>
        </a:p>
      </dgm:t>
    </dgm:pt>
    <dgm:pt modelId="{3E1CE9E5-C948-446C-ADC6-B16252F66B20}" type="pres">
      <dgm:prSet presAssocID="{7B78E7CD-1A42-4DE7-AB12-310827624B4B}" presName="img" presStyleLbl="fgImgPlace1" presStyleIdx="5" presStyleCnt="7"/>
      <dgm:spPr/>
    </dgm:pt>
    <dgm:pt modelId="{26386C3B-8B8C-4595-A6B2-6DA6F7504A39}" type="pres">
      <dgm:prSet presAssocID="{7B78E7CD-1A42-4DE7-AB12-310827624B4B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4095818E-BA53-4334-AEB5-08D25E2215C9}" type="pres">
      <dgm:prSet presAssocID="{268ADC34-7A24-4478-BC9D-481E5C5D6EE9}" presName="spacer" presStyleCnt="0"/>
      <dgm:spPr/>
    </dgm:pt>
    <dgm:pt modelId="{8BEA101D-6A2F-4F82-B7EE-3BD5E2745F43}" type="pres">
      <dgm:prSet presAssocID="{D0A8BC7E-D1E6-4B92-85A9-D7863EF7EE43}" presName="comp" presStyleCnt="0"/>
      <dgm:spPr/>
    </dgm:pt>
    <dgm:pt modelId="{EBF214BA-F844-4750-8439-398B9C8781BF}" type="pres">
      <dgm:prSet presAssocID="{D0A8BC7E-D1E6-4B92-85A9-D7863EF7EE43}" presName="box" presStyleLbl="node1" presStyleIdx="6" presStyleCnt="7"/>
      <dgm:spPr/>
      <dgm:t>
        <a:bodyPr/>
        <a:lstStyle/>
        <a:p>
          <a:endParaRPr lang="sl-SI"/>
        </a:p>
      </dgm:t>
    </dgm:pt>
    <dgm:pt modelId="{72A7EBB9-58CE-4BC3-9F3A-D47BD83909B1}" type="pres">
      <dgm:prSet presAssocID="{D0A8BC7E-D1E6-4B92-85A9-D7863EF7EE43}" presName="img" presStyleLbl="fgImgPlace1" presStyleIdx="6" presStyleCnt="7"/>
      <dgm:spPr/>
    </dgm:pt>
    <dgm:pt modelId="{5C2C634F-CA04-4655-8BF6-FF5805F8C17A}" type="pres">
      <dgm:prSet presAssocID="{D0A8BC7E-D1E6-4B92-85A9-D7863EF7EE43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ECA74C3D-2EAC-41D1-8336-9B06D4075C04}" type="presOf" srcId="{96AC04AA-39F4-48F0-8EC3-8D4680C48719}" destId="{C1F08BD1-03B2-49DA-95A3-80E1E9F18FBE}" srcOrd="1" destOrd="0" presId="urn:microsoft.com/office/officeart/2005/8/layout/vList4#2"/>
    <dgm:cxn modelId="{D23B86B1-F31C-49CF-BD73-E8B2F95DE639}" srcId="{DDA0746C-9821-4BFC-ADB1-3E9FFA5E38BE}" destId="{798216BF-33A8-4058-97C7-515F517D8D14}" srcOrd="1" destOrd="0" parTransId="{60537691-CC76-445B-8368-CE7644BEC288}" sibTransId="{0AE2862D-BE9F-4CAA-BECD-CD2F5110F7EB}"/>
    <dgm:cxn modelId="{9FF9927E-D8C3-47F9-BE2D-256E85FB8609}" srcId="{DDA0746C-9821-4BFC-ADB1-3E9FFA5E38BE}" destId="{96AC04AA-39F4-48F0-8EC3-8D4680C48719}" srcOrd="3" destOrd="0" parTransId="{198E0450-FADD-418E-9077-5CADDE09FB46}" sibTransId="{62375218-6007-4F6F-A467-31DF1F9416AD}"/>
    <dgm:cxn modelId="{0FA8CE51-5EBA-495C-833D-BB1139F1158B}" srcId="{DDA0746C-9821-4BFC-ADB1-3E9FFA5E38BE}" destId="{D0A8BC7E-D1E6-4B92-85A9-D7863EF7EE43}" srcOrd="6" destOrd="0" parTransId="{700276DA-3667-4AA1-94F5-4F59E91FF6DB}" sibTransId="{4DA3C1B8-D78D-40DB-A867-3BC74B5EB646}"/>
    <dgm:cxn modelId="{73B9E69F-6B10-4294-9411-DD30CF276921}" type="presOf" srcId="{D0A8BC7E-D1E6-4B92-85A9-D7863EF7EE43}" destId="{EBF214BA-F844-4750-8439-398B9C8781BF}" srcOrd="0" destOrd="0" presId="urn:microsoft.com/office/officeart/2005/8/layout/vList4#2"/>
    <dgm:cxn modelId="{AF6AF64C-AE9B-4746-A821-7EB2E3EB1693}" type="presOf" srcId="{798216BF-33A8-4058-97C7-515F517D8D14}" destId="{8A06D1E1-3B8B-4F5C-B0C4-406F1C53CDA6}" srcOrd="0" destOrd="0" presId="urn:microsoft.com/office/officeart/2005/8/layout/vList4#2"/>
    <dgm:cxn modelId="{9848D13A-C2AE-41F9-BB18-57998032989B}" type="presOf" srcId="{55424B85-0BDC-4C5F-B437-62B388D983A4}" destId="{C6A7650D-969E-4E2B-8B1D-BFE557D7FEC2}" srcOrd="1" destOrd="0" presId="urn:microsoft.com/office/officeart/2005/8/layout/vList4#2"/>
    <dgm:cxn modelId="{EB5FE2BA-09DD-4E7D-87F2-1D3BC41D82EB}" type="presOf" srcId="{DDA0746C-9821-4BFC-ADB1-3E9FFA5E38BE}" destId="{8BE128C2-B515-47E0-A099-6EAE17F348A9}" srcOrd="0" destOrd="0" presId="urn:microsoft.com/office/officeart/2005/8/layout/vList4#2"/>
    <dgm:cxn modelId="{2DD0FD9D-DE09-4CB1-BF59-32AF0FD7433A}" type="presOf" srcId="{09D3A487-7DD0-42CC-A760-CAA03E0E51F9}" destId="{F6C8387A-DD5B-45DD-BE6A-70F84A50AD5B}" srcOrd="1" destOrd="0" presId="urn:microsoft.com/office/officeart/2005/8/layout/vList4#2"/>
    <dgm:cxn modelId="{F4B3AB07-446E-419C-BADD-F9A21BAB2896}" type="presOf" srcId="{55424B85-0BDC-4C5F-B437-62B388D983A4}" destId="{9044CC9D-261B-4227-B7CD-8465D621B435}" srcOrd="0" destOrd="0" presId="urn:microsoft.com/office/officeart/2005/8/layout/vList4#2"/>
    <dgm:cxn modelId="{3B7BCED9-713E-42E1-93FD-F3DC205954D7}" srcId="{DDA0746C-9821-4BFC-ADB1-3E9FFA5E38BE}" destId="{55424B85-0BDC-4C5F-B437-62B388D983A4}" srcOrd="4" destOrd="0" parTransId="{7996C03B-FF29-4666-887C-2FD66139E7B1}" sibTransId="{9B21BDD6-2870-49D6-8EFE-20D5B23BDEDE}"/>
    <dgm:cxn modelId="{66465BD1-EDAE-4E3B-BA6A-311F06605372}" type="presOf" srcId="{D0A8BC7E-D1E6-4B92-85A9-D7863EF7EE43}" destId="{5C2C634F-CA04-4655-8BF6-FF5805F8C17A}" srcOrd="1" destOrd="0" presId="urn:microsoft.com/office/officeart/2005/8/layout/vList4#2"/>
    <dgm:cxn modelId="{B7E2D2D0-94FD-49CB-ABBE-D792256FD90A}" type="presOf" srcId="{7B78E7CD-1A42-4DE7-AB12-310827624B4B}" destId="{19C76074-8A8C-4599-BC81-D9A40D66B633}" srcOrd="0" destOrd="0" presId="urn:microsoft.com/office/officeart/2005/8/layout/vList4#2"/>
    <dgm:cxn modelId="{5F59539E-29FD-48CA-8276-BEF50FC4264E}" type="presOf" srcId="{96AC04AA-39F4-48F0-8EC3-8D4680C48719}" destId="{42E3B192-142E-4F4D-9DE4-EF96201BB11F}" srcOrd="0" destOrd="0" presId="urn:microsoft.com/office/officeart/2005/8/layout/vList4#2"/>
    <dgm:cxn modelId="{74B205C2-BEE9-4442-89F2-F9928354CC35}" type="presOf" srcId="{9CF16B2D-FA90-4F79-9447-07EB07526C89}" destId="{34063DCF-6B38-443F-8230-ECD2BB654870}" srcOrd="0" destOrd="0" presId="urn:microsoft.com/office/officeart/2005/8/layout/vList4#2"/>
    <dgm:cxn modelId="{EDAA77B9-5201-4E07-9871-11C8854298A0}" type="presOf" srcId="{7B78E7CD-1A42-4DE7-AB12-310827624B4B}" destId="{26386C3B-8B8C-4595-A6B2-6DA6F7504A39}" srcOrd="1" destOrd="0" presId="urn:microsoft.com/office/officeart/2005/8/layout/vList4#2"/>
    <dgm:cxn modelId="{CDECC9EE-0607-40FD-8EFC-2EF63333E00B}" srcId="{DDA0746C-9821-4BFC-ADB1-3E9FFA5E38BE}" destId="{7B78E7CD-1A42-4DE7-AB12-310827624B4B}" srcOrd="5" destOrd="0" parTransId="{78535AE6-52AA-4D35-A33F-564B1913B331}" sibTransId="{268ADC34-7A24-4478-BC9D-481E5C5D6EE9}"/>
    <dgm:cxn modelId="{6AF46E53-5830-45B8-AC9D-8D04EA051F3A}" srcId="{DDA0746C-9821-4BFC-ADB1-3E9FFA5E38BE}" destId="{09D3A487-7DD0-42CC-A760-CAA03E0E51F9}" srcOrd="0" destOrd="0" parTransId="{D368B40D-171E-46FF-8F87-47117EBF5A00}" sibTransId="{390A2FFE-E638-42C8-83E6-10309E8138C9}"/>
    <dgm:cxn modelId="{36C30AC8-4477-461D-9598-3C81E5F5DE03}" type="presOf" srcId="{798216BF-33A8-4058-97C7-515F517D8D14}" destId="{00952FE6-47AD-4EFF-9F4F-8EACAD152DBC}" srcOrd="1" destOrd="0" presId="urn:microsoft.com/office/officeart/2005/8/layout/vList4#2"/>
    <dgm:cxn modelId="{A91B33C1-CE6C-43AE-9E38-EEEC49263E12}" srcId="{DDA0746C-9821-4BFC-ADB1-3E9FFA5E38BE}" destId="{9CF16B2D-FA90-4F79-9447-07EB07526C89}" srcOrd="2" destOrd="0" parTransId="{82FAFCF6-FD13-4EA7-92C6-B6808E966C18}" sibTransId="{715388B0-E7A5-4EA1-8418-6D13193695BF}"/>
    <dgm:cxn modelId="{57351AF6-1741-4D42-B4A6-2C22D5A099E8}" type="presOf" srcId="{09D3A487-7DD0-42CC-A760-CAA03E0E51F9}" destId="{7C37C5D9-B74E-4DCA-B319-71C5C4A05777}" srcOrd="0" destOrd="0" presId="urn:microsoft.com/office/officeart/2005/8/layout/vList4#2"/>
    <dgm:cxn modelId="{26B31EA0-7F47-4EE2-8C20-CCCD1761C914}" type="presOf" srcId="{9CF16B2D-FA90-4F79-9447-07EB07526C89}" destId="{C52D4DBB-9283-482C-9FD1-426E72D9D9C4}" srcOrd="1" destOrd="0" presId="urn:microsoft.com/office/officeart/2005/8/layout/vList4#2"/>
    <dgm:cxn modelId="{790C3B65-D18A-4F78-8F44-EBA6C09E8FC9}" type="presParOf" srcId="{8BE128C2-B515-47E0-A099-6EAE17F348A9}" destId="{75891D76-DA57-4B74-8752-AFAB29AB48E4}" srcOrd="0" destOrd="0" presId="urn:microsoft.com/office/officeart/2005/8/layout/vList4#2"/>
    <dgm:cxn modelId="{4FA6D4F9-001F-49FE-AF17-81A317FD125E}" type="presParOf" srcId="{75891D76-DA57-4B74-8752-AFAB29AB48E4}" destId="{7C37C5D9-B74E-4DCA-B319-71C5C4A05777}" srcOrd="0" destOrd="0" presId="urn:microsoft.com/office/officeart/2005/8/layout/vList4#2"/>
    <dgm:cxn modelId="{4B88CAB2-A734-4361-A8A5-A0D8276B5C97}" type="presParOf" srcId="{75891D76-DA57-4B74-8752-AFAB29AB48E4}" destId="{4544463C-CD7E-4FA7-8579-E4DC893AC8B8}" srcOrd="1" destOrd="0" presId="urn:microsoft.com/office/officeart/2005/8/layout/vList4#2"/>
    <dgm:cxn modelId="{6E51A984-DFA2-4BF6-B23C-25240C94B5E8}" type="presParOf" srcId="{75891D76-DA57-4B74-8752-AFAB29AB48E4}" destId="{F6C8387A-DD5B-45DD-BE6A-70F84A50AD5B}" srcOrd="2" destOrd="0" presId="urn:microsoft.com/office/officeart/2005/8/layout/vList4#2"/>
    <dgm:cxn modelId="{D2C5BAE3-5664-4B14-A0F2-3C1C7D861891}" type="presParOf" srcId="{8BE128C2-B515-47E0-A099-6EAE17F348A9}" destId="{B368C3BA-B4A6-439C-87C5-B2BC977DB1D0}" srcOrd="1" destOrd="0" presId="urn:microsoft.com/office/officeart/2005/8/layout/vList4#2"/>
    <dgm:cxn modelId="{8475C5A4-E4F1-480D-99E8-519B893CADB6}" type="presParOf" srcId="{8BE128C2-B515-47E0-A099-6EAE17F348A9}" destId="{C24420C5-8055-41DE-BCE6-CD73DFECC82C}" srcOrd="2" destOrd="0" presId="urn:microsoft.com/office/officeart/2005/8/layout/vList4#2"/>
    <dgm:cxn modelId="{897CAA8B-5BD5-4D5B-B916-96A93F754403}" type="presParOf" srcId="{C24420C5-8055-41DE-BCE6-CD73DFECC82C}" destId="{8A06D1E1-3B8B-4F5C-B0C4-406F1C53CDA6}" srcOrd="0" destOrd="0" presId="urn:microsoft.com/office/officeart/2005/8/layout/vList4#2"/>
    <dgm:cxn modelId="{5D38B687-D028-49E9-8CD4-D49DBB938E32}" type="presParOf" srcId="{C24420C5-8055-41DE-BCE6-CD73DFECC82C}" destId="{73E081DB-E849-4D00-A9FC-FFD3BD6B682D}" srcOrd="1" destOrd="0" presId="urn:microsoft.com/office/officeart/2005/8/layout/vList4#2"/>
    <dgm:cxn modelId="{935CCE88-6B70-4D3B-BFB1-052B0EB5BA07}" type="presParOf" srcId="{C24420C5-8055-41DE-BCE6-CD73DFECC82C}" destId="{00952FE6-47AD-4EFF-9F4F-8EACAD152DBC}" srcOrd="2" destOrd="0" presId="urn:microsoft.com/office/officeart/2005/8/layout/vList4#2"/>
    <dgm:cxn modelId="{0517E0E8-A508-4F92-B985-76C7D960F538}" type="presParOf" srcId="{8BE128C2-B515-47E0-A099-6EAE17F348A9}" destId="{662111F1-1FEC-427A-B5EB-A4F6EBBE09BE}" srcOrd="3" destOrd="0" presId="urn:microsoft.com/office/officeart/2005/8/layout/vList4#2"/>
    <dgm:cxn modelId="{F3295F45-762C-49E2-80D9-9C85269C5594}" type="presParOf" srcId="{8BE128C2-B515-47E0-A099-6EAE17F348A9}" destId="{F1D8DAA2-3949-4B26-B2BA-F5273765DCA6}" srcOrd="4" destOrd="0" presId="urn:microsoft.com/office/officeart/2005/8/layout/vList4#2"/>
    <dgm:cxn modelId="{ED72D567-C221-4ACF-A8A0-94342D8FA9CF}" type="presParOf" srcId="{F1D8DAA2-3949-4B26-B2BA-F5273765DCA6}" destId="{34063DCF-6B38-443F-8230-ECD2BB654870}" srcOrd="0" destOrd="0" presId="urn:microsoft.com/office/officeart/2005/8/layout/vList4#2"/>
    <dgm:cxn modelId="{76FFDF9C-95EE-4577-9E59-0C014126408E}" type="presParOf" srcId="{F1D8DAA2-3949-4B26-B2BA-F5273765DCA6}" destId="{F3ECA95E-6149-4EAD-B6FC-379E1A656F80}" srcOrd="1" destOrd="0" presId="urn:microsoft.com/office/officeart/2005/8/layout/vList4#2"/>
    <dgm:cxn modelId="{887D80A0-C703-49ED-BF77-3990DC0A2E41}" type="presParOf" srcId="{F1D8DAA2-3949-4B26-B2BA-F5273765DCA6}" destId="{C52D4DBB-9283-482C-9FD1-426E72D9D9C4}" srcOrd="2" destOrd="0" presId="urn:microsoft.com/office/officeart/2005/8/layout/vList4#2"/>
    <dgm:cxn modelId="{C0FBA387-D430-4B1D-9EC1-015B013E1BB2}" type="presParOf" srcId="{8BE128C2-B515-47E0-A099-6EAE17F348A9}" destId="{84937A2F-FD65-4A07-ACD3-7FA6A02CE637}" srcOrd="5" destOrd="0" presId="urn:microsoft.com/office/officeart/2005/8/layout/vList4#2"/>
    <dgm:cxn modelId="{D28FFF95-3844-4D20-B939-C9C396DC5420}" type="presParOf" srcId="{8BE128C2-B515-47E0-A099-6EAE17F348A9}" destId="{CE94FE2F-A501-470E-B276-CB636B07CE6C}" srcOrd="6" destOrd="0" presId="urn:microsoft.com/office/officeart/2005/8/layout/vList4#2"/>
    <dgm:cxn modelId="{5681BFDD-D2BE-462D-B7AC-EA76183D0CCD}" type="presParOf" srcId="{CE94FE2F-A501-470E-B276-CB636B07CE6C}" destId="{42E3B192-142E-4F4D-9DE4-EF96201BB11F}" srcOrd="0" destOrd="0" presId="urn:microsoft.com/office/officeart/2005/8/layout/vList4#2"/>
    <dgm:cxn modelId="{6764ACB0-5F46-49B7-8C6E-BA3C699EE59A}" type="presParOf" srcId="{CE94FE2F-A501-470E-B276-CB636B07CE6C}" destId="{4811F4D3-8F09-422A-92C5-AA95095A5576}" srcOrd="1" destOrd="0" presId="urn:microsoft.com/office/officeart/2005/8/layout/vList4#2"/>
    <dgm:cxn modelId="{778DBB23-3FF7-40B3-A134-8E3AC0B8D769}" type="presParOf" srcId="{CE94FE2F-A501-470E-B276-CB636B07CE6C}" destId="{C1F08BD1-03B2-49DA-95A3-80E1E9F18FBE}" srcOrd="2" destOrd="0" presId="urn:microsoft.com/office/officeart/2005/8/layout/vList4#2"/>
    <dgm:cxn modelId="{F0E2A87D-1633-4FCE-BFC1-CAE10D457A42}" type="presParOf" srcId="{8BE128C2-B515-47E0-A099-6EAE17F348A9}" destId="{A036E55D-0F5D-4E21-81B7-6EC58550F9EB}" srcOrd="7" destOrd="0" presId="urn:microsoft.com/office/officeart/2005/8/layout/vList4#2"/>
    <dgm:cxn modelId="{F9856BDE-1796-4CB3-ABD1-FE69D6B0870A}" type="presParOf" srcId="{8BE128C2-B515-47E0-A099-6EAE17F348A9}" destId="{B514FAE4-7681-48AE-B931-E26F40D66A63}" srcOrd="8" destOrd="0" presId="urn:microsoft.com/office/officeart/2005/8/layout/vList4#2"/>
    <dgm:cxn modelId="{04EEC213-B7C3-4211-AA34-7ED673C879E8}" type="presParOf" srcId="{B514FAE4-7681-48AE-B931-E26F40D66A63}" destId="{9044CC9D-261B-4227-B7CD-8465D621B435}" srcOrd="0" destOrd="0" presId="urn:microsoft.com/office/officeart/2005/8/layout/vList4#2"/>
    <dgm:cxn modelId="{8E2834B9-7566-42B3-922C-14FA6D83A8C6}" type="presParOf" srcId="{B514FAE4-7681-48AE-B931-E26F40D66A63}" destId="{E9201FFA-879E-456F-9418-65A359A951D0}" srcOrd="1" destOrd="0" presId="urn:microsoft.com/office/officeart/2005/8/layout/vList4#2"/>
    <dgm:cxn modelId="{5CC79CBC-0B8F-470B-81D8-4E96D9DF678E}" type="presParOf" srcId="{B514FAE4-7681-48AE-B931-E26F40D66A63}" destId="{C6A7650D-969E-4E2B-8B1D-BFE557D7FEC2}" srcOrd="2" destOrd="0" presId="urn:microsoft.com/office/officeart/2005/8/layout/vList4#2"/>
    <dgm:cxn modelId="{D3E9F3C8-F98D-4C47-9E61-9B74DBDFF571}" type="presParOf" srcId="{8BE128C2-B515-47E0-A099-6EAE17F348A9}" destId="{49D6247E-85AF-4C89-B6BB-BA34FBAF9320}" srcOrd="9" destOrd="0" presId="urn:microsoft.com/office/officeart/2005/8/layout/vList4#2"/>
    <dgm:cxn modelId="{6BC14382-A929-40FF-80A7-6D065CE01F08}" type="presParOf" srcId="{8BE128C2-B515-47E0-A099-6EAE17F348A9}" destId="{5E531D03-5A8F-44FA-A692-F12905315E16}" srcOrd="10" destOrd="0" presId="urn:microsoft.com/office/officeart/2005/8/layout/vList4#2"/>
    <dgm:cxn modelId="{FC71C8A5-182E-4D90-8817-F4C34ACB9818}" type="presParOf" srcId="{5E531D03-5A8F-44FA-A692-F12905315E16}" destId="{19C76074-8A8C-4599-BC81-D9A40D66B633}" srcOrd="0" destOrd="0" presId="urn:microsoft.com/office/officeart/2005/8/layout/vList4#2"/>
    <dgm:cxn modelId="{50660018-EDD2-48DD-B38F-E81F57D43ABF}" type="presParOf" srcId="{5E531D03-5A8F-44FA-A692-F12905315E16}" destId="{3E1CE9E5-C948-446C-ADC6-B16252F66B20}" srcOrd="1" destOrd="0" presId="urn:microsoft.com/office/officeart/2005/8/layout/vList4#2"/>
    <dgm:cxn modelId="{7D304234-59CE-4D2D-9066-4C048994F2B9}" type="presParOf" srcId="{5E531D03-5A8F-44FA-A692-F12905315E16}" destId="{26386C3B-8B8C-4595-A6B2-6DA6F7504A39}" srcOrd="2" destOrd="0" presId="urn:microsoft.com/office/officeart/2005/8/layout/vList4#2"/>
    <dgm:cxn modelId="{0E15F58E-3883-4E9A-A7BC-0621F55E53A3}" type="presParOf" srcId="{8BE128C2-B515-47E0-A099-6EAE17F348A9}" destId="{4095818E-BA53-4334-AEB5-08D25E2215C9}" srcOrd="11" destOrd="0" presId="urn:microsoft.com/office/officeart/2005/8/layout/vList4#2"/>
    <dgm:cxn modelId="{F10932A0-1082-4B6E-9743-098C0F1D7AE2}" type="presParOf" srcId="{8BE128C2-B515-47E0-A099-6EAE17F348A9}" destId="{8BEA101D-6A2F-4F82-B7EE-3BD5E2745F43}" srcOrd="12" destOrd="0" presId="urn:microsoft.com/office/officeart/2005/8/layout/vList4#2"/>
    <dgm:cxn modelId="{D48BA46B-1F08-45E2-B8EC-1A6A25C274CC}" type="presParOf" srcId="{8BEA101D-6A2F-4F82-B7EE-3BD5E2745F43}" destId="{EBF214BA-F844-4750-8439-398B9C8781BF}" srcOrd="0" destOrd="0" presId="urn:microsoft.com/office/officeart/2005/8/layout/vList4#2"/>
    <dgm:cxn modelId="{F7D3E61B-9CDA-4331-88E5-7642994F3500}" type="presParOf" srcId="{8BEA101D-6A2F-4F82-B7EE-3BD5E2745F43}" destId="{72A7EBB9-58CE-4BC3-9F3A-D47BD83909B1}" srcOrd="1" destOrd="0" presId="urn:microsoft.com/office/officeart/2005/8/layout/vList4#2"/>
    <dgm:cxn modelId="{E9526718-E587-491F-BBFD-78649A04D53E}" type="presParOf" srcId="{8BEA101D-6A2F-4F82-B7EE-3BD5E2745F43}" destId="{5C2C634F-CA04-4655-8BF6-FF5805F8C17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105E94-4A9C-474C-9DF5-6474AE69BE97}" type="doc">
      <dgm:prSet loTypeId="urn:microsoft.com/office/officeart/2005/8/layout/cycle3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sl-SI"/>
        </a:p>
      </dgm:t>
    </dgm:pt>
    <dgm:pt modelId="{EADB96C9-E1E7-4F26-8A71-83C1515AEC06}">
      <dgm:prSet phldrT="[Text]"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CONTROL</a:t>
          </a:r>
          <a:r>
            <a:rPr lang="sl-SI" sz="1100" dirty="0" smtClean="0">
              <a:solidFill>
                <a:schemeClr val="tx1"/>
              </a:solidFill>
            </a:rPr>
            <a:t>: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en-US" sz="1100" dirty="0" smtClean="0">
              <a:solidFill>
                <a:schemeClr val="tx1"/>
              </a:solidFill>
            </a:rPr>
            <a:t>collect data </a:t>
          </a:r>
          <a:r>
            <a:rPr lang="sl-SI" sz="1100" dirty="0" smtClean="0">
              <a:solidFill>
                <a:schemeClr val="tx1"/>
              </a:solidFill>
            </a:rPr>
            <a:t>of</a:t>
          </a:r>
          <a:r>
            <a:rPr lang="en-US" sz="1100" dirty="0" smtClean="0">
              <a:solidFill>
                <a:schemeClr val="tx1"/>
              </a:solidFill>
            </a:rPr>
            <a:t> operation, use, diaries</a:t>
          </a:r>
          <a:endParaRPr lang="sl-SI" sz="1100" dirty="0">
            <a:solidFill>
              <a:schemeClr val="tx1"/>
            </a:solidFill>
          </a:endParaRPr>
        </a:p>
      </dgm:t>
    </dgm:pt>
    <dgm:pt modelId="{42E5CCA6-EB3D-4A78-A300-24DBFCB531E5}" type="parTrans" cxnId="{46A7A0DE-C01C-4730-81CC-B358A215C5D6}">
      <dgm:prSet/>
      <dgm:spPr/>
      <dgm:t>
        <a:bodyPr/>
        <a:lstStyle/>
        <a:p>
          <a:endParaRPr lang="sl-SI" sz="1400"/>
        </a:p>
      </dgm:t>
    </dgm:pt>
    <dgm:pt modelId="{0E2B890C-993A-46F4-9F13-B4081F954DBA}" type="sibTrans" cxnId="{46A7A0DE-C01C-4730-81CC-B358A215C5D6}">
      <dgm:prSet/>
      <dgm:spPr/>
      <dgm:t>
        <a:bodyPr/>
        <a:lstStyle/>
        <a:p>
          <a:endParaRPr lang="sl-SI" sz="1400">
            <a:solidFill>
              <a:schemeClr val="tx1"/>
            </a:solidFill>
          </a:endParaRPr>
        </a:p>
      </dgm:t>
    </dgm:pt>
    <dgm:pt modelId="{CE8AB463-2625-4BB3-B24E-5A4EB462F7F5}">
      <dgm:prSet phldrT="[Text]"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MANAGEMENT</a:t>
          </a:r>
          <a:r>
            <a:rPr lang="pl-PL" sz="1100" dirty="0" smtClean="0">
              <a:solidFill>
                <a:schemeClr val="tx1"/>
              </a:solidFill>
            </a:rPr>
            <a:t>: </a:t>
          </a:r>
          <a:r>
            <a:rPr lang="pl-PL" sz="1100" b="0" dirty="0" smtClean="0">
              <a:solidFill>
                <a:schemeClr val="tx1"/>
              </a:solidFill>
            </a:rPr>
            <a:t/>
          </a:r>
          <a:br>
            <a:rPr lang="pl-PL" sz="1100" b="0" dirty="0" smtClean="0">
              <a:solidFill>
                <a:schemeClr val="tx1"/>
              </a:solidFill>
            </a:rPr>
          </a:br>
          <a:r>
            <a:rPr lang="en-US" sz="1100" b="0" dirty="0" smtClean="0">
              <a:solidFill>
                <a:schemeClr val="tx1"/>
              </a:solidFill>
            </a:rPr>
            <a:t>action based on the collected data, diagnostics, administration</a:t>
          </a:r>
          <a:endParaRPr lang="sl-SI" sz="1100" dirty="0">
            <a:solidFill>
              <a:schemeClr val="tx1"/>
            </a:solidFill>
          </a:endParaRPr>
        </a:p>
      </dgm:t>
    </dgm:pt>
    <dgm:pt modelId="{3E0ACE60-336C-4138-8853-6FD8794BDA76}" type="parTrans" cxnId="{436437AD-653E-4D86-AA32-FFDBC35CA29F}">
      <dgm:prSet/>
      <dgm:spPr/>
      <dgm:t>
        <a:bodyPr/>
        <a:lstStyle/>
        <a:p>
          <a:endParaRPr lang="sl-SI" sz="1400"/>
        </a:p>
      </dgm:t>
    </dgm:pt>
    <dgm:pt modelId="{A53B4880-2533-46B4-AC02-32CB6243C164}" type="sibTrans" cxnId="{436437AD-653E-4D86-AA32-FFDBC35CA29F}">
      <dgm:prSet/>
      <dgm:spPr/>
      <dgm:t>
        <a:bodyPr/>
        <a:lstStyle/>
        <a:p>
          <a:endParaRPr lang="sl-SI" sz="1400"/>
        </a:p>
      </dgm:t>
    </dgm:pt>
    <dgm:pt modelId="{F919F23D-9E6E-4D82-81E2-CB1472609BED}">
      <dgm:prSet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SYSTEMATIC</a:t>
          </a:r>
          <a:r>
            <a:rPr lang="sl-SI" sz="1100" dirty="0" smtClean="0">
              <a:solidFill>
                <a:schemeClr val="tx1"/>
              </a:solidFill>
            </a:rPr>
            <a:t>: 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en-US" sz="1100" dirty="0" smtClean="0">
              <a:solidFill>
                <a:schemeClr val="tx1"/>
              </a:solidFill>
            </a:rPr>
            <a:t>directories, lists and indexes, SNMP, business rules</a:t>
          </a:r>
          <a:endParaRPr lang="sl-SI" sz="1100" dirty="0" smtClean="0">
            <a:solidFill>
              <a:schemeClr val="tx1"/>
            </a:solidFill>
          </a:endParaRPr>
        </a:p>
      </dgm:t>
    </dgm:pt>
    <dgm:pt modelId="{675673C4-FD0B-41AC-A2E1-E9345957E1DA}" type="parTrans" cxnId="{4521978D-C1DC-4F49-B5C2-322EDDD27384}">
      <dgm:prSet/>
      <dgm:spPr/>
      <dgm:t>
        <a:bodyPr/>
        <a:lstStyle/>
        <a:p>
          <a:endParaRPr lang="sl-SI"/>
        </a:p>
      </dgm:t>
    </dgm:pt>
    <dgm:pt modelId="{E87DF84C-2644-4E8C-A602-F1E3A8CE51F6}" type="sibTrans" cxnId="{4521978D-C1DC-4F49-B5C2-322EDDD27384}">
      <dgm:prSet/>
      <dgm:spPr/>
      <dgm:t>
        <a:bodyPr/>
        <a:lstStyle/>
        <a:p>
          <a:endParaRPr lang="sl-SI"/>
        </a:p>
      </dgm:t>
    </dgm:pt>
    <dgm:pt modelId="{7F68DCD1-22E4-4B4F-8F5B-DA9B1369763B}">
      <dgm:prSet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PLANNING</a:t>
          </a:r>
          <a:r>
            <a:rPr lang="sl-SI" sz="1100" dirty="0" smtClean="0">
              <a:solidFill>
                <a:schemeClr val="tx1"/>
              </a:solidFill>
            </a:rPr>
            <a:t>: 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en-US" sz="1100" dirty="0" smtClean="0">
              <a:solidFill>
                <a:schemeClr val="tx1"/>
              </a:solidFill>
            </a:rPr>
            <a:t>performance, development, testing and deployment</a:t>
          </a:r>
          <a:endParaRPr lang="sl-SI" sz="1100" dirty="0" smtClean="0">
            <a:solidFill>
              <a:schemeClr val="tx1"/>
            </a:solidFill>
          </a:endParaRPr>
        </a:p>
      </dgm:t>
    </dgm:pt>
    <dgm:pt modelId="{7BEEA7FA-9429-4C9D-A782-38DA7FD8D626}" type="parTrans" cxnId="{A65FBFC8-68D8-4CCD-A4BE-7E98766FB48B}">
      <dgm:prSet/>
      <dgm:spPr/>
      <dgm:t>
        <a:bodyPr/>
        <a:lstStyle/>
        <a:p>
          <a:endParaRPr lang="sl-SI"/>
        </a:p>
      </dgm:t>
    </dgm:pt>
    <dgm:pt modelId="{FE64F297-98D2-4F9D-8ABC-A0451968B645}" type="sibTrans" cxnId="{A65FBFC8-68D8-4CCD-A4BE-7E98766FB48B}">
      <dgm:prSet/>
      <dgm:spPr/>
      <dgm:t>
        <a:bodyPr/>
        <a:lstStyle/>
        <a:p>
          <a:endParaRPr lang="sl-SI"/>
        </a:p>
      </dgm:t>
    </dgm:pt>
    <dgm:pt modelId="{60019DB4-4048-4000-976D-A6EABD3533D1}">
      <dgm:prSet custT="1"/>
      <dgm:spPr/>
      <dgm:t>
        <a:bodyPr/>
        <a:lstStyle/>
        <a:p>
          <a:r>
            <a:rPr lang="sl-SI" sz="1100" b="1" dirty="0" smtClean="0">
              <a:solidFill>
                <a:schemeClr val="tx1"/>
              </a:solidFill>
            </a:rPr>
            <a:t>DISPERSION OF PROTECTIONE</a:t>
          </a:r>
          <a:r>
            <a:rPr lang="sl-SI" sz="1100" dirty="0" smtClean="0">
              <a:solidFill>
                <a:schemeClr val="tx1"/>
              </a:solidFill>
            </a:rPr>
            <a:t>: </a:t>
          </a:r>
          <a:br>
            <a:rPr lang="sl-SI" sz="1100" dirty="0" smtClean="0">
              <a:solidFill>
                <a:schemeClr val="tx1"/>
              </a:solidFill>
            </a:rPr>
          </a:br>
          <a:r>
            <a:rPr lang="en-US" sz="1100" dirty="0" smtClean="0">
              <a:solidFill>
                <a:schemeClr val="tx1"/>
              </a:solidFill>
            </a:rPr>
            <a:t>integrity of connections, resources, content, users, messages</a:t>
          </a:r>
          <a:endParaRPr lang="sl-SI" sz="1100" dirty="0" smtClean="0">
            <a:solidFill>
              <a:schemeClr val="tx1"/>
            </a:solidFill>
          </a:endParaRPr>
        </a:p>
      </dgm:t>
    </dgm:pt>
    <dgm:pt modelId="{F19A986C-DC8F-4D83-872E-AED3189FDA4D}" type="parTrans" cxnId="{1CB1B897-8D61-4268-9AF7-456A75BFC831}">
      <dgm:prSet/>
      <dgm:spPr/>
      <dgm:t>
        <a:bodyPr/>
        <a:lstStyle/>
        <a:p>
          <a:endParaRPr lang="sl-SI"/>
        </a:p>
      </dgm:t>
    </dgm:pt>
    <dgm:pt modelId="{2685FA2A-F8B3-4395-9667-5DBB019D2DD2}" type="sibTrans" cxnId="{1CB1B897-8D61-4268-9AF7-456A75BFC831}">
      <dgm:prSet/>
      <dgm:spPr/>
      <dgm:t>
        <a:bodyPr/>
        <a:lstStyle/>
        <a:p>
          <a:endParaRPr lang="sl-SI"/>
        </a:p>
      </dgm:t>
    </dgm:pt>
    <dgm:pt modelId="{A05F6FC0-40A3-4ABB-8D6B-0E01F1BDC28F}" type="pres">
      <dgm:prSet presAssocID="{3B105E94-4A9C-474C-9DF5-6474AE69BE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8CD4334D-EB3D-49E9-A754-40D7EE842370}" type="pres">
      <dgm:prSet presAssocID="{3B105E94-4A9C-474C-9DF5-6474AE69BE97}" presName="cycle" presStyleCnt="0"/>
      <dgm:spPr/>
      <dgm:t>
        <a:bodyPr/>
        <a:lstStyle/>
        <a:p>
          <a:endParaRPr lang="sl-SI"/>
        </a:p>
      </dgm:t>
    </dgm:pt>
    <dgm:pt modelId="{1EB2F626-4620-49D8-BCBB-47A8BD552952}" type="pres">
      <dgm:prSet presAssocID="{EADB96C9-E1E7-4F26-8A71-83C1515AEC06}" presName="nodeFirstNode" presStyleLbl="node1" presStyleIdx="0" presStyleCnt="5" custScaleX="92932" custScaleY="101011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256BBD7-3C6E-4669-BFD3-391240D464FC}" type="pres">
      <dgm:prSet presAssocID="{0E2B890C-993A-46F4-9F13-B4081F954DBA}" presName="sibTransFirstNode" presStyleLbl="bgShp" presStyleIdx="0" presStyleCnt="1"/>
      <dgm:spPr/>
      <dgm:t>
        <a:bodyPr/>
        <a:lstStyle/>
        <a:p>
          <a:endParaRPr lang="sl-SI"/>
        </a:p>
      </dgm:t>
    </dgm:pt>
    <dgm:pt modelId="{8AF2BED3-5F0A-43ED-BB17-1A8AFDDD8411}" type="pres">
      <dgm:prSet presAssocID="{CE8AB463-2625-4BB3-B24E-5A4EB462F7F5}" presName="nodeFollowingNodes" presStyleLbl="node1" presStyleIdx="1" presStyleCnt="5" custRadScaleRad="103234" custRadScaleInc="1349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92205B-55BB-4DE5-B65B-26BEAA373BBE}" type="pres">
      <dgm:prSet presAssocID="{F919F23D-9E6E-4D82-81E2-CB1472609BED}" presName="nodeFollowingNodes" presStyleLbl="node1" presStyleIdx="2" presStyleCnt="5" custRadScaleRad="102579" custRadScaleInc="-2162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BE9D01C-143C-4EF4-A54E-3DFE2F5FD046}" type="pres">
      <dgm:prSet presAssocID="{7F68DCD1-22E4-4B4F-8F5B-DA9B1369763B}" presName="nodeFollowingNodes" presStyleLbl="node1" presStyleIdx="3" presStyleCnt="5" custRadScaleRad="101970" custRadScaleInc="2112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402B4D3-A1AC-4F3C-99C2-E4BD1BE538DC}" type="pres">
      <dgm:prSet presAssocID="{60019DB4-4048-4000-976D-A6EABD3533D1}" presName="nodeFollowingNodes" presStyleLbl="node1" presStyleIdx="4" presStyleCnt="5" custRadScaleRad="98450" custRadScaleInc="-126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46A7A0DE-C01C-4730-81CC-B358A215C5D6}" srcId="{3B105E94-4A9C-474C-9DF5-6474AE69BE97}" destId="{EADB96C9-E1E7-4F26-8A71-83C1515AEC06}" srcOrd="0" destOrd="0" parTransId="{42E5CCA6-EB3D-4A78-A300-24DBFCB531E5}" sibTransId="{0E2B890C-993A-46F4-9F13-B4081F954DBA}"/>
    <dgm:cxn modelId="{EE16D846-3613-4856-938A-35899F45CEC2}" type="presOf" srcId="{60019DB4-4048-4000-976D-A6EABD3533D1}" destId="{8402B4D3-A1AC-4F3C-99C2-E4BD1BE538DC}" srcOrd="0" destOrd="0" presId="urn:microsoft.com/office/officeart/2005/8/layout/cycle3"/>
    <dgm:cxn modelId="{3016111D-A9D4-41D6-A9F8-F83C17244FC6}" type="presOf" srcId="{3B105E94-4A9C-474C-9DF5-6474AE69BE97}" destId="{A05F6FC0-40A3-4ABB-8D6B-0E01F1BDC28F}" srcOrd="0" destOrd="0" presId="urn:microsoft.com/office/officeart/2005/8/layout/cycle3"/>
    <dgm:cxn modelId="{8AAFD8CB-0800-48A2-B3A9-4EC4B78439C4}" type="presOf" srcId="{7F68DCD1-22E4-4B4F-8F5B-DA9B1369763B}" destId="{8BE9D01C-143C-4EF4-A54E-3DFE2F5FD046}" srcOrd="0" destOrd="0" presId="urn:microsoft.com/office/officeart/2005/8/layout/cycle3"/>
    <dgm:cxn modelId="{436437AD-653E-4D86-AA32-FFDBC35CA29F}" srcId="{3B105E94-4A9C-474C-9DF5-6474AE69BE97}" destId="{CE8AB463-2625-4BB3-B24E-5A4EB462F7F5}" srcOrd="1" destOrd="0" parTransId="{3E0ACE60-336C-4138-8853-6FD8794BDA76}" sibTransId="{A53B4880-2533-46B4-AC02-32CB6243C164}"/>
    <dgm:cxn modelId="{968D530B-27C4-47E5-8F6B-0C039266A3E2}" type="presOf" srcId="{CE8AB463-2625-4BB3-B24E-5A4EB462F7F5}" destId="{8AF2BED3-5F0A-43ED-BB17-1A8AFDDD8411}" srcOrd="0" destOrd="0" presId="urn:microsoft.com/office/officeart/2005/8/layout/cycle3"/>
    <dgm:cxn modelId="{0B70376D-F549-4F20-A0B7-7F73527D731A}" type="presOf" srcId="{F919F23D-9E6E-4D82-81E2-CB1472609BED}" destId="{8D92205B-55BB-4DE5-B65B-26BEAA373BBE}" srcOrd="0" destOrd="0" presId="urn:microsoft.com/office/officeart/2005/8/layout/cycle3"/>
    <dgm:cxn modelId="{A65FBFC8-68D8-4CCD-A4BE-7E98766FB48B}" srcId="{3B105E94-4A9C-474C-9DF5-6474AE69BE97}" destId="{7F68DCD1-22E4-4B4F-8F5B-DA9B1369763B}" srcOrd="3" destOrd="0" parTransId="{7BEEA7FA-9429-4C9D-A782-38DA7FD8D626}" sibTransId="{FE64F297-98D2-4F9D-8ABC-A0451968B645}"/>
    <dgm:cxn modelId="{1CB1B897-8D61-4268-9AF7-456A75BFC831}" srcId="{3B105E94-4A9C-474C-9DF5-6474AE69BE97}" destId="{60019DB4-4048-4000-976D-A6EABD3533D1}" srcOrd="4" destOrd="0" parTransId="{F19A986C-DC8F-4D83-872E-AED3189FDA4D}" sibTransId="{2685FA2A-F8B3-4395-9667-5DBB019D2DD2}"/>
    <dgm:cxn modelId="{4521978D-C1DC-4F49-B5C2-322EDDD27384}" srcId="{3B105E94-4A9C-474C-9DF5-6474AE69BE97}" destId="{F919F23D-9E6E-4D82-81E2-CB1472609BED}" srcOrd="2" destOrd="0" parTransId="{675673C4-FD0B-41AC-A2E1-E9345957E1DA}" sibTransId="{E87DF84C-2644-4E8C-A602-F1E3A8CE51F6}"/>
    <dgm:cxn modelId="{DC2F2E47-A8D2-4686-917F-D8F33953C587}" type="presOf" srcId="{EADB96C9-E1E7-4F26-8A71-83C1515AEC06}" destId="{1EB2F626-4620-49D8-BCBB-47A8BD552952}" srcOrd="0" destOrd="0" presId="urn:microsoft.com/office/officeart/2005/8/layout/cycle3"/>
    <dgm:cxn modelId="{16769DBF-C11E-4FFD-A776-AFBD276B0AAF}" type="presOf" srcId="{0E2B890C-993A-46F4-9F13-B4081F954DBA}" destId="{6256BBD7-3C6E-4669-BFD3-391240D464FC}" srcOrd="0" destOrd="0" presId="urn:microsoft.com/office/officeart/2005/8/layout/cycle3"/>
    <dgm:cxn modelId="{337186F5-D7C1-4E28-AD3F-8811519E034B}" type="presParOf" srcId="{A05F6FC0-40A3-4ABB-8D6B-0E01F1BDC28F}" destId="{8CD4334D-EB3D-49E9-A754-40D7EE842370}" srcOrd="0" destOrd="0" presId="urn:microsoft.com/office/officeart/2005/8/layout/cycle3"/>
    <dgm:cxn modelId="{AC788937-63D8-40AE-9BE5-8C1283E8D21F}" type="presParOf" srcId="{8CD4334D-EB3D-49E9-A754-40D7EE842370}" destId="{1EB2F626-4620-49D8-BCBB-47A8BD552952}" srcOrd="0" destOrd="0" presId="urn:microsoft.com/office/officeart/2005/8/layout/cycle3"/>
    <dgm:cxn modelId="{ADED7D72-2276-461D-A819-7AF4754B8E7A}" type="presParOf" srcId="{8CD4334D-EB3D-49E9-A754-40D7EE842370}" destId="{6256BBD7-3C6E-4669-BFD3-391240D464FC}" srcOrd="1" destOrd="0" presId="urn:microsoft.com/office/officeart/2005/8/layout/cycle3"/>
    <dgm:cxn modelId="{829344D2-A440-49D1-86F5-C85DFD68BFCE}" type="presParOf" srcId="{8CD4334D-EB3D-49E9-A754-40D7EE842370}" destId="{8AF2BED3-5F0A-43ED-BB17-1A8AFDDD8411}" srcOrd="2" destOrd="0" presId="urn:microsoft.com/office/officeart/2005/8/layout/cycle3"/>
    <dgm:cxn modelId="{160F4C29-D8A9-44F1-A54E-A7B50D594C54}" type="presParOf" srcId="{8CD4334D-EB3D-49E9-A754-40D7EE842370}" destId="{8D92205B-55BB-4DE5-B65B-26BEAA373BBE}" srcOrd="3" destOrd="0" presId="urn:microsoft.com/office/officeart/2005/8/layout/cycle3"/>
    <dgm:cxn modelId="{319C72A8-3B26-4CC3-BBD8-7B8B0A37721E}" type="presParOf" srcId="{8CD4334D-EB3D-49E9-A754-40D7EE842370}" destId="{8BE9D01C-143C-4EF4-A54E-3DFE2F5FD046}" srcOrd="4" destOrd="0" presId="urn:microsoft.com/office/officeart/2005/8/layout/cycle3"/>
    <dgm:cxn modelId="{C72AF6B5-01EA-4C37-847E-229F15CFD23F}" type="presParOf" srcId="{8CD4334D-EB3D-49E9-A754-40D7EE842370}" destId="{8402B4D3-A1AC-4F3C-99C2-E4BD1BE538D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1BFDDB-6886-444B-BEE0-051DD1C6F800}" type="datetimeFigureOut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93B651-5FF1-4B87-9A48-921556CE51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490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6FD3FD-F194-4E80-9EFB-189891EECA5A}" type="datetimeFigureOut">
              <a:rPr lang="en-US"/>
              <a:pPr>
                <a:defRPr/>
              </a:pPr>
              <a:t>11/9/12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BE73600-3471-46D3-9078-CB9242424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0588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73400A-3161-493E-8B50-DB9428963C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F59E31-A814-4682-8EE8-9CCBC7DA31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slika</a:t>
            </a: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9AD730-6157-40F9-A87F-4A487B50B75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slika</a:t>
            </a: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9A5DB-F11F-4F75-AA01-5C01D1761B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C40E06-78FB-4DC7-944F-C853F5E74B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slika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slika</a:t>
            </a: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35C9B1-B611-4987-B5FF-F2C1F72F3C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slika</a:t>
            </a: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C712A1-FC11-40FE-A875-B6C73ED74AD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slika</a:t>
            </a: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CCE043-731D-4F6D-9395-A8BDA62526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l-SI" smtClean="0"/>
              <a:t>slika</a:t>
            </a: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9C0BC2-2C15-4DE6-9DBB-988A737121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690ED-1EE1-4DDC-8128-11F0FA45D7C9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23C6-E144-47A1-A291-371866A9313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420D0-8973-4398-93F6-DB46B5EEB9CA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0668-2859-43D9-8B62-4C59B84870D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BE24-B676-4D0E-9D98-001934865EE0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32E7-2F3A-4DE4-A5C9-22B5EB45EA2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234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8FF3-263D-45B1-8096-1CA9206B20E8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76524-556C-4DDA-9AE5-73D73C2034A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E1EC-8739-48C4-A4AF-E5BAE5A395D4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1EE5-A213-46F8-BCA0-F3B7F9BB8B0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E170-8526-4870-A550-70C9C0C40A5F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9E53-17A3-4EE1-8E56-DDE622FCA0C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35C5D-F02D-4ADA-BBC2-E688FF66E2B6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FAC3-F0F7-4B86-82BE-CB58A0CF9EB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7B4B-7344-4006-B15D-5099078924A0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AC48-8086-4F8A-B5AA-FE5D0F4C5AA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43428-580E-4791-9E3D-DDA8091AA79C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8654-A2E3-4049-AA2E-D63F7BB0CA3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66663-594B-4AE2-AF99-FFA5BC85D617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A3AAB-78A4-4A09-AC5F-20091A7A52D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7E8C-B080-4E47-BABD-4A5FE69C9BC5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A9B0F-491D-405F-868A-735336E5CB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29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0E6CD-4BDD-4E79-86D7-855AB11CCCC5}" type="datetime1">
              <a:rPr lang="en-US"/>
              <a:pPr>
                <a:defRPr/>
              </a:pPr>
              <a:t>11/9/12</a:t>
            </a:fld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14101-5C0F-4D7E-8621-5223D338243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grpSp>
        <p:nvGrpSpPr>
          <p:cNvPr id="1229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5" r:id="rId9"/>
    <p:sldLayoutId id="2147483933" r:id="rId10"/>
    <p:sldLayoutId id="214748393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7" Type="http://schemas.openxmlformats.org/officeDocument/2006/relationships/diagramData" Target="../diagrams/data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9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6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OSI-model-Communication.svg" TargetMode="Externa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3.bin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5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1" Type="http://schemas.openxmlformats.org/officeDocument/2006/relationships/vmlDrawing" Target="../drawings/vmlDrawing5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.bin"/><Relationship Id="rId1" Type="http://schemas.openxmlformats.org/officeDocument/2006/relationships/vmlDrawing" Target="../drawings/vmlDrawing6.v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hyperlink" Target="http://www.google.com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1" Type="http://schemas.openxmlformats.org/officeDocument/2006/relationships/vmlDrawing" Target="../drawings/vmlDrawing8.v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1" Type="http://schemas.openxmlformats.org/officeDocument/2006/relationships/vmlDrawing" Target="../drawings/vmlDrawing9.v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google.com/" TargetMode="External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5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6" Type="http://schemas.microsoft.com/office/2007/relationships/diagramDrawing" Target="../diagrams/drawing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3/34/Public-Key-Infrastructure.svg" TargetMode="Externa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Communication protocols and network security</a:t>
            </a:r>
            <a:endParaRPr lang="sl-SI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sl-SI" dirty="0" smtClean="0"/>
              <a:t>Introduction and repetition of the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7EA51-1CB6-4F07-848A-BE9AF64FF740}" type="slidenum">
              <a:rPr lang="sl-SI"/>
              <a:pPr>
                <a:defRPr/>
              </a:pPr>
              <a:t>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ISO/OSI model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413" cy="4768850"/>
          </a:xfrm>
        </p:spPr>
        <p:txBody>
          <a:bodyPr/>
          <a:lstStyle/>
          <a:p>
            <a:r>
              <a:rPr lang="en-US" sz="2100" smtClean="0"/>
              <a:t>layer N provides services (serving)</a:t>
            </a:r>
            <a:r>
              <a:rPr lang="sl-SI" sz="2100" smtClean="0"/>
              <a:t> for</a:t>
            </a:r>
            <a:r>
              <a:rPr lang="en-US" sz="2100" smtClean="0"/>
              <a:t> layer N +1</a:t>
            </a:r>
            <a:endParaRPr lang="sl-SI" sz="2100" smtClean="0"/>
          </a:p>
          <a:p>
            <a:r>
              <a:rPr lang="en-US" sz="2100" smtClean="0"/>
              <a:t>layer N requires services (deliverability) </a:t>
            </a:r>
            <a:r>
              <a:rPr lang="sl-SI" sz="2100" smtClean="0"/>
              <a:t>from</a:t>
            </a:r>
            <a:r>
              <a:rPr lang="en-US" sz="2100" smtClean="0"/>
              <a:t> layer N-1</a:t>
            </a:r>
            <a:r>
              <a:rPr lang="sl-SI" sz="2100" smtClean="0"/>
              <a:t>,</a:t>
            </a:r>
          </a:p>
          <a:p>
            <a:r>
              <a:rPr lang="en-US" sz="2100" smtClean="0"/>
              <a:t>Protocol: rules of communication between processes on the same location</a:t>
            </a:r>
            <a:r>
              <a:rPr lang="sl-SI" sz="2100" smtClean="0"/>
              <a:t>,</a:t>
            </a:r>
          </a:p>
          <a:p>
            <a:r>
              <a:rPr lang="en-US" sz="2100" smtClean="0"/>
              <a:t>Entity </a:t>
            </a:r>
            <a:r>
              <a:rPr lang="sl-SI" sz="2100" smtClean="0"/>
              <a:t>pair:</a:t>
            </a:r>
            <a:r>
              <a:rPr lang="en-US" sz="2100" smtClean="0"/>
              <a:t> pair of processes that communicate on the same layer</a:t>
            </a:r>
            <a:endParaRPr lang="sl-SI" sz="2100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1259633" y="3820280"/>
          <a:ext cx="2088232" cy="25922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reeform 17"/>
          <p:cNvSpPr/>
          <p:nvPr/>
        </p:nvSpPr>
        <p:spPr>
          <a:xfrm>
            <a:off x="539750" y="3929063"/>
            <a:ext cx="7848600" cy="2668587"/>
          </a:xfrm>
          <a:custGeom>
            <a:avLst/>
            <a:gdLst>
              <a:gd name="connsiteX0" fmla="*/ 0 w 7363838"/>
              <a:gd name="connsiteY0" fmla="*/ 525294 h 3842426"/>
              <a:gd name="connsiteX1" fmla="*/ 0 w 7363838"/>
              <a:gd name="connsiteY1" fmla="*/ 3842426 h 3842426"/>
              <a:gd name="connsiteX2" fmla="*/ 7217923 w 7363838"/>
              <a:gd name="connsiteY2" fmla="*/ 3842426 h 3842426"/>
              <a:gd name="connsiteX3" fmla="*/ 7217923 w 7363838"/>
              <a:gd name="connsiteY3" fmla="*/ 603115 h 3842426"/>
              <a:gd name="connsiteX4" fmla="*/ 7363838 w 7363838"/>
              <a:gd name="connsiteY4" fmla="*/ 272375 h 3842426"/>
              <a:gd name="connsiteX5" fmla="*/ 6566170 w 7363838"/>
              <a:gd name="connsiteY5" fmla="*/ 0 h 3842426"/>
              <a:gd name="connsiteX0" fmla="*/ 0 w 7217923"/>
              <a:gd name="connsiteY0" fmla="*/ 525294 h 3842426"/>
              <a:gd name="connsiteX1" fmla="*/ 0 w 7217923"/>
              <a:gd name="connsiteY1" fmla="*/ 3842426 h 3842426"/>
              <a:gd name="connsiteX2" fmla="*/ 7217923 w 7217923"/>
              <a:gd name="connsiteY2" fmla="*/ 3842426 h 3842426"/>
              <a:gd name="connsiteX3" fmla="*/ 7217923 w 7217923"/>
              <a:gd name="connsiteY3" fmla="*/ 603115 h 3842426"/>
              <a:gd name="connsiteX4" fmla="*/ 6566170 w 7217923"/>
              <a:gd name="connsiteY4" fmla="*/ 0 h 3842426"/>
              <a:gd name="connsiteX0" fmla="*/ 0 w 7217923"/>
              <a:gd name="connsiteY0" fmla="*/ 0 h 3317132"/>
              <a:gd name="connsiteX1" fmla="*/ 0 w 7217923"/>
              <a:gd name="connsiteY1" fmla="*/ 3317132 h 3317132"/>
              <a:gd name="connsiteX2" fmla="*/ 7217923 w 7217923"/>
              <a:gd name="connsiteY2" fmla="*/ 3317132 h 3317132"/>
              <a:gd name="connsiteX3" fmla="*/ 7217923 w 7217923"/>
              <a:gd name="connsiteY3" fmla="*/ 77821 h 3317132"/>
              <a:gd name="connsiteX0" fmla="*/ 0 w 7217923"/>
              <a:gd name="connsiteY0" fmla="*/ 72731 h 3239311"/>
              <a:gd name="connsiteX1" fmla="*/ 0 w 7217923"/>
              <a:gd name="connsiteY1" fmla="*/ 3239311 h 3239311"/>
              <a:gd name="connsiteX2" fmla="*/ 7217923 w 7217923"/>
              <a:gd name="connsiteY2" fmla="*/ 3239311 h 3239311"/>
              <a:gd name="connsiteX3" fmla="*/ 7217923 w 7217923"/>
              <a:gd name="connsiteY3" fmla="*/ 0 h 323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923" h="3239311">
                <a:moveTo>
                  <a:pt x="0" y="72731"/>
                </a:moveTo>
                <a:lnTo>
                  <a:pt x="0" y="3239311"/>
                </a:lnTo>
                <a:lnTo>
                  <a:pt x="7217923" y="3239311"/>
                </a:lnTo>
                <a:lnTo>
                  <a:pt x="7217923" y="0"/>
                </a:lnTo>
              </a:path>
            </a:pathLst>
          </a:cu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63938" y="5008563"/>
            <a:ext cx="2016125" cy="15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3708400" y="4676775"/>
            <a:ext cx="1655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Constantia" pitchFamily="18" charset="0"/>
              </a:rPr>
              <a:t>Entity pair</a:t>
            </a:r>
          </a:p>
          <a:p>
            <a:pPr algn="ctr"/>
            <a:r>
              <a:rPr lang="sl-SI">
                <a:latin typeface="Constantia" pitchFamily="18" charset="0"/>
              </a:rPr>
              <a:t>of processes</a:t>
            </a: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539750" y="3616325"/>
            <a:ext cx="7556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Constantia" pitchFamily="18" charset="0"/>
              </a:rPr>
              <a:t>layers</a:t>
            </a:r>
          </a:p>
          <a:p>
            <a:pPr algn="ctr">
              <a:lnSpc>
                <a:spcPts val="2400"/>
              </a:lnSpc>
            </a:pPr>
            <a:r>
              <a:rPr lang="sl-SI">
                <a:latin typeface="Constantia" pitchFamily="18" charset="0"/>
              </a:rPr>
              <a:t>N</a:t>
            </a:r>
          </a:p>
          <a:p>
            <a:pPr algn="ctr">
              <a:lnSpc>
                <a:spcPts val="2400"/>
              </a:lnSpc>
            </a:pPr>
            <a:r>
              <a:rPr lang="sl-SI">
                <a:latin typeface="Constantia" pitchFamily="18" charset="0"/>
              </a:rPr>
              <a:t>N-1</a:t>
            </a:r>
          </a:p>
          <a:p>
            <a:pPr algn="ctr">
              <a:lnSpc>
                <a:spcPts val="2400"/>
              </a:lnSpc>
            </a:pPr>
            <a:r>
              <a:rPr lang="sl-SI">
                <a:latin typeface="Constantia" pitchFamily="18" charset="0"/>
              </a:rPr>
              <a:t>.</a:t>
            </a:r>
          </a:p>
          <a:p>
            <a:pPr algn="ctr">
              <a:lnSpc>
                <a:spcPts val="2400"/>
              </a:lnSpc>
            </a:pPr>
            <a:r>
              <a:rPr lang="sl-SI">
                <a:latin typeface="Constantia" pitchFamily="18" charset="0"/>
              </a:rPr>
              <a:t>.</a:t>
            </a:r>
          </a:p>
          <a:p>
            <a:pPr algn="ctr">
              <a:lnSpc>
                <a:spcPts val="2400"/>
              </a:lnSpc>
            </a:pPr>
            <a:r>
              <a:rPr lang="sl-SI">
                <a:latin typeface="Constantia" pitchFamily="18" charset="0"/>
              </a:rPr>
              <a:t>.</a:t>
            </a:r>
          </a:p>
          <a:p>
            <a:pPr algn="ctr">
              <a:lnSpc>
                <a:spcPts val="2400"/>
              </a:lnSpc>
            </a:pPr>
            <a:endParaRPr lang="sl-SI">
              <a:latin typeface="Constantia" pitchFamily="18" charset="0"/>
            </a:endParaRPr>
          </a:p>
          <a:p>
            <a:pPr algn="ctr">
              <a:lnSpc>
                <a:spcPts val="2400"/>
              </a:lnSpc>
            </a:pPr>
            <a:r>
              <a:rPr lang="sl-SI">
                <a:latin typeface="Constantia" pitchFamily="18" charset="0"/>
              </a:rPr>
              <a:t>2</a:t>
            </a:r>
          </a:p>
          <a:p>
            <a:pPr algn="ctr">
              <a:lnSpc>
                <a:spcPts val="2400"/>
              </a:lnSpc>
            </a:pPr>
            <a:r>
              <a:rPr lang="sl-SI">
                <a:latin typeface="Constantia" pitchFamily="18" charset="0"/>
              </a:rPr>
              <a:t>1</a:t>
            </a:r>
          </a:p>
        </p:txBody>
      </p:sp>
      <p:graphicFrame>
        <p:nvGraphicFramePr>
          <p:cNvPr id="14" name="Diagram 13"/>
          <p:cNvGraphicFramePr/>
          <p:nvPr/>
        </p:nvGraphicFramePr>
        <p:xfrm>
          <a:off x="5940153" y="3820280"/>
          <a:ext cx="2088232" cy="25922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3562" name="TextBox 14"/>
          <p:cNvSpPr txBox="1">
            <a:spLocks noChangeArrowheads="1"/>
          </p:cNvSpPr>
          <p:nvPr/>
        </p:nvSpPr>
        <p:spPr bwMode="auto">
          <a:xfrm>
            <a:off x="1476375" y="3505200"/>
            <a:ext cx="165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Constantia" pitchFamily="18" charset="0"/>
              </a:rPr>
              <a:t>System A</a:t>
            </a:r>
          </a:p>
        </p:txBody>
      </p:sp>
      <p:sp>
        <p:nvSpPr>
          <p:cNvPr id="23563" name="TextBox 15"/>
          <p:cNvSpPr txBox="1">
            <a:spLocks noChangeArrowheads="1"/>
          </p:cNvSpPr>
          <p:nvPr/>
        </p:nvSpPr>
        <p:spPr bwMode="auto">
          <a:xfrm>
            <a:off x="6227763" y="3505200"/>
            <a:ext cx="1657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latin typeface="Constantia" pitchFamily="18" charset="0"/>
              </a:rPr>
              <a:t>System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6284811"/>
            <a:ext cx="28083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-&gt;Direction of communication -&gt;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09934-CCC5-4B53-A155-3ED0D04DAE2C}" type="slidenum">
              <a:rPr lang="sl-SI"/>
              <a:pPr>
                <a:defRPr/>
              </a:pPr>
              <a:t>10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z="2800" smtClean="0"/>
              <a:t>Analogy : conversation between two philosophers</a:t>
            </a:r>
            <a:endParaRPr lang="en-US" sz="280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286375"/>
            <a:ext cx="8507413" cy="13827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l-SI" sz="2400" dirty="0" smtClean="0"/>
              <a:t>Why layers?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systematic concept of system architecture,</a:t>
            </a:r>
          </a:p>
          <a:p>
            <a:pPr lvl="1">
              <a:lnSpc>
                <a:spcPct val="90000"/>
              </a:lnSpc>
            </a:pPr>
            <a:r>
              <a:rPr lang="sl-SI" sz="2000" dirty="0" smtClean="0"/>
              <a:t>The change of implementation of one part of the system is independent from the rest of the system.</a:t>
            </a:r>
          </a:p>
        </p:txBody>
      </p:sp>
      <p:pic>
        <p:nvPicPr>
          <p:cNvPr id="24580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371600"/>
            <a:ext cx="50673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7DFAB-38BD-4497-8AC7-BCF2BD6A4751}" type="slidenum">
              <a:rPr lang="sl-SI"/>
              <a:pPr>
                <a:defRPr/>
              </a:pPr>
              <a:t>11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ISO/OSI model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85925"/>
            <a:ext cx="8507413" cy="47672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l-SI" sz="2400" dirty="0" smtClean="0"/>
              <a:t>In other words:</a:t>
            </a:r>
          </a:p>
          <a:p>
            <a:pPr>
              <a:buFont typeface="Wingdings 2" pitchFamily="18" charset="2"/>
              <a:buNone/>
            </a:pPr>
            <a:r>
              <a:rPr lang="sl-SI" sz="2400" dirty="0" smtClean="0"/>
              <a:t> </a:t>
            </a:r>
            <a:r>
              <a:rPr lang="en-US" sz="2400" dirty="0" smtClean="0"/>
              <a:t>Each layer has its own protocols</a:t>
            </a:r>
            <a:r>
              <a:rPr lang="sl-SI" sz="2400" dirty="0" smtClean="0"/>
              <a:t>(</a:t>
            </a:r>
            <a:r>
              <a:rPr lang="sl-SI" sz="2400" dirty="0" err="1" smtClean="0"/>
              <a:t>the</a:t>
            </a:r>
            <a:r>
              <a:rPr lang="sl-SI" sz="2400" dirty="0" smtClean="0"/>
              <a:t> language used for communication </a:t>
            </a:r>
            <a:r>
              <a:rPr lang="sl-SI" sz="2400" dirty="0" err="1" smtClean="0"/>
              <a:t>by</a:t>
            </a:r>
            <a:r>
              <a:rPr lang="sl-SI" sz="2400" dirty="0" smtClean="0"/>
              <a:t> </a:t>
            </a:r>
            <a:r>
              <a:rPr lang="sl-SI" sz="2400" dirty="0" err="1" smtClean="0"/>
              <a:t>the</a:t>
            </a:r>
            <a:r>
              <a:rPr lang="sl-SI" sz="2400" dirty="0" smtClean="0"/>
              <a:t> </a:t>
            </a:r>
            <a:r>
              <a:rPr lang="sl-SI" sz="2400" dirty="0" err="1" smtClean="0"/>
              <a:t>processes</a:t>
            </a:r>
            <a:r>
              <a:rPr lang="sl-SI" sz="2400" dirty="0" smtClean="0"/>
              <a:t> on </a:t>
            </a:r>
            <a:r>
              <a:rPr lang="sl-SI" sz="2400" dirty="0" err="1" smtClean="0"/>
              <a:t>the</a:t>
            </a:r>
            <a:r>
              <a:rPr lang="sl-SI" sz="2400" dirty="0" smtClean="0"/>
              <a:t> same </a:t>
            </a:r>
            <a:r>
              <a:rPr lang="sl-SI" sz="2400" dirty="0" err="1" smtClean="0"/>
              <a:t>layer</a:t>
            </a:r>
            <a:r>
              <a:rPr lang="sl-SI" sz="2400" dirty="0" smtClean="0"/>
              <a:t>) </a:t>
            </a:r>
          </a:p>
          <a:p>
            <a:pPr>
              <a:buFont typeface="Wingdings 2" pitchFamily="18" charset="2"/>
              <a:buNone/>
            </a:pPr>
            <a:r>
              <a:rPr lang="sl-SI" sz="2400" dirty="0" err="1" smtClean="0"/>
              <a:t>The</a:t>
            </a:r>
            <a:r>
              <a:rPr lang="sl-SI" sz="2400" dirty="0" smtClean="0"/>
              <a:t> protocols are specific for the services provided by the layer</a:t>
            </a:r>
          </a:p>
        </p:txBody>
      </p:sp>
      <p:pic>
        <p:nvPicPr>
          <p:cNvPr id="25604" name="Picture 2" descr="http://upload.wikimedia.org/wikipedia/commons/thumb/4/41/OSI-model-Communication.svg/400px-OSI-model-Communicati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500438"/>
            <a:ext cx="51847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4D3AB-4E38-4DF4-B2C8-236BE1DEC912}" type="slidenum">
              <a:rPr lang="sl-SI"/>
              <a:pPr>
                <a:defRPr/>
              </a:pPr>
              <a:t>12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digitaledgeuk.com/images/web_coding_coll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765300"/>
            <a:ext cx="259873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OSI layers: detailed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1680765"/>
            <a:ext cx="8435280" cy="4767809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Application layer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closest to the user,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Allows application interaction with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dirty="0" smtClean="0"/>
              <a:t>network services.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standard services : telnet, FTP, </a:t>
            </a:r>
            <a:br>
              <a:rPr lang="sl-SI" dirty="0" smtClean="0"/>
            </a:br>
            <a:r>
              <a:rPr lang="sl-SI" dirty="0" smtClean="0"/>
              <a:t>SMTP, SNMP, HTTP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sl-SI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7E497-0BBA-468F-8B5D-AF8882E519F2}" type="slidenum">
              <a:rPr lang="sl-SI"/>
              <a:pPr>
                <a:defRPr/>
              </a:pPr>
              <a:t>13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OSI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1826245"/>
            <a:ext cx="8229599" cy="476780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Presentation layer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Determines the meaning of the data between the entity pair of the </a:t>
            </a:r>
            <a:r>
              <a:rPr lang="en-GB" dirty="0" err="1" smtClean="0"/>
              <a:t>ap</a:t>
            </a:r>
            <a:r>
              <a:rPr lang="sl-SI" dirty="0" smtClean="0"/>
              <a:t>p</a:t>
            </a:r>
            <a:r>
              <a:rPr lang="en-GB" dirty="0" err="1" smtClean="0"/>
              <a:t>lication</a:t>
            </a:r>
            <a:r>
              <a:rPr lang="en-GB" dirty="0" smtClean="0"/>
              <a:t> layer</a:t>
            </a:r>
            <a:r>
              <a:rPr lang="sl-SI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syntax and semantics,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provides coding, data compression, security mechanisms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Session layer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c</a:t>
            </a:r>
            <a:r>
              <a:rPr lang="en-GB" dirty="0" err="1" smtClean="0"/>
              <a:t>ontrols</a:t>
            </a:r>
            <a:r>
              <a:rPr lang="en-GB" dirty="0" smtClean="0"/>
              <a:t> conversations between applications</a:t>
            </a:r>
            <a:r>
              <a:rPr lang="sl-SI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logical connection between applications,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u</a:t>
            </a:r>
            <a:r>
              <a:rPr lang="en-GB" dirty="0" err="1" smtClean="0"/>
              <a:t>sually</a:t>
            </a:r>
            <a:r>
              <a:rPr lang="en-GB" dirty="0" smtClean="0"/>
              <a:t> it's built into the applications</a:t>
            </a:r>
            <a:r>
              <a:rPr lang="sl-SI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298383-6EC5-4EA4-B9E1-FE504B64100C}" type="slidenum">
              <a:rPr lang="sl-SI"/>
              <a:pPr>
                <a:defRPr/>
              </a:pPr>
              <a:t>14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OSI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1586533"/>
            <a:ext cx="8229600" cy="476780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Transport layer</a:t>
            </a:r>
            <a:r>
              <a:rPr lang="sl-SI" sz="2800" dirty="0" smtClean="0"/>
              <a:t> </a:t>
            </a:r>
            <a:r>
              <a:rPr lang="sl-SI" sz="2000" dirty="0" smtClean="0"/>
              <a:t>(unit: SEGMENT)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u="sng" dirty="0" smtClean="0"/>
              <a:t>effective</a:t>
            </a:r>
            <a:r>
              <a:rPr lang="sl-SI" dirty="0" smtClean="0"/>
              <a:t>, </a:t>
            </a:r>
            <a:r>
              <a:rPr lang="sl-SI" u="sng" dirty="0" smtClean="0"/>
              <a:t>reliable </a:t>
            </a:r>
            <a:r>
              <a:rPr lang="sl-SI" dirty="0" smtClean="0"/>
              <a:t>and </a:t>
            </a:r>
            <a:r>
              <a:rPr lang="sl-SI" u="sng" dirty="0" smtClean="0"/>
              <a:t>transparent</a:t>
            </a:r>
            <a:r>
              <a:rPr lang="sl-SI" dirty="0" smtClean="0"/>
              <a:t> data transfer between users; </a:t>
            </a:r>
            <a:r>
              <a:rPr lang="en-GB" dirty="0" smtClean="0"/>
              <a:t>Provide these services to higher layers</a:t>
            </a:r>
            <a:r>
              <a:rPr lang="sl-SI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Mechanisms: control of the flux, segmentation, control of the errors.</a:t>
            </a:r>
            <a:r>
              <a:rPr lang="sl-SI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/>
              <a:t>Connection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connectionless</a:t>
            </a:r>
            <a:r>
              <a:rPr lang="sl-SI" dirty="0"/>
              <a:t> </a:t>
            </a:r>
            <a:r>
              <a:rPr lang="sl-SI" dirty="0" err="1" smtClean="0"/>
              <a:t>oriented</a:t>
            </a:r>
            <a:r>
              <a:rPr lang="sl-SI" dirty="0" smtClean="0"/>
              <a:t> </a:t>
            </a:r>
            <a:r>
              <a:rPr lang="sl-SI" dirty="0" err="1" smtClean="0"/>
              <a:t>transfers</a:t>
            </a:r>
            <a:r>
              <a:rPr lang="sl-SI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TCP, UDP, IPSec, GRE, L2TP, PPP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64A27-F0C4-435F-9C2B-72FBDC25F684}" type="slidenum">
              <a:rPr lang="sl-SI"/>
              <a:pPr>
                <a:defRPr/>
              </a:pPr>
              <a:t>15</a:t>
            </a:fld>
            <a:endParaRPr lang="sl-SI"/>
          </a:p>
        </p:txBody>
      </p:sp>
      <p:pic>
        <p:nvPicPr>
          <p:cNvPr id="28677" name="Picture 2" descr="http://www.trainsignaltraining.com/wpnew/wp-content/uploads/2007/10/TCP__OSI___Stelios/3_TCP_Segment_Form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365625"/>
            <a:ext cx="36703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UDP Segment Format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4221163"/>
            <a:ext cx="41132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OSI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Network layer</a:t>
            </a:r>
            <a:r>
              <a:rPr lang="sl-SI" sz="2800" dirty="0" smtClean="0"/>
              <a:t> </a:t>
            </a:r>
            <a:r>
              <a:rPr lang="sl-SI" sz="2000" dirty="0" smtClean="0"/>
              <a:t>(unit: PACKAGE)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err="1" smtClean="0"/>
              <a:t>routing</a:t>
            </a:r>
            <a:r>
              <a:rPr lang="sl-SI" dirty="0" smtClean="0"/>
              <a:t>(</a:t>
            </a:r>
            <a:r>
              <a:rPr lang="sl-SI" dirty="0" err="1"/>
              <a:t>Connection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connectionless</a:t>
            </a:r>
            <a:r>
              <a:rPr lang="sl-SI" dirty="0"/>
              <a:t> </a:t>
            </a:r>
            <a:r>
              <a:rPr lang="sl-SI" dirty="0" err="1"/>
              <a:t>oriented</a:t>
            </a:r>
            <a:r>
              <a:rPr lang="sl-SI" dirty="0" smtClean="0"/>
              <a:t> </a:t>
            </a:r>
            <a:r>
              <a:rPr lang="sl-SI" dirty="0" err="1" smtClean="0"/>
              <a:t>services</a:t>
            </a:r>
            <a:r>
              <a:rPr lang="sl-SI" dirty="0" smtClean="0"/>
              <a:t>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transmission of packages from the source to the target computer</a:t>
            </a:r>
            <a:r>
              <a:rPr lang="sl-SI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can provide : guaranteed </a:t>
            </a:r>
            <a:r>
              <a:rPr lang="sl-SI" u="sng" dirty="0" smtClean="0"/>
              <a:t>delivery</a:t>
            </a:r>
            <a:r>
              <a:rPr lang="sl-SI" dirty="0" smtClean="0"/>
              <a:t>, correct </a:t>
            </a:r>
            <a:r>
              <a:rPr lang="sl-SI" u="sng" dirty="0" smtClean="0"/>
              <a:t>sequence</a:t>
            </a:r>
            <a:r>
              <a:rPr lang="sl-SI" dirty="0" smtClean="0"/>
              <a:t>, </a:t>
            </a:r>
            <a:r>
              <a:rPr lang="sl-SI" u="sng" dirty="0" smtClean="0"/>
              <a:t>fragmentation</a:t>
            </a:r>
            <a:r>
              <a:rPr lang="sl-SI" dirty="0" smtClean="0"/>
              <a:t>, avoiding  of </a:t>
            </a:r>
            <a:r>
              <a:rPr lang="sl-SI" u="sng" dirty="0" smtClean="0"/>
              <a:t>clogging</a:t>
            </a:r>
            <a:r>
              <a:rPr lang="sl-SI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routing, r outers, routing algorithms,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protocols : IP, ICMP, IPSec, IGMP, IPX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9700" name="Picture 2" descr="http://www.postfixvirtual.net/ip.head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652963"/>
            <a:ext cx="41529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EE86F-5E21-4412-9CED-A2F6912AE9CD}" type="slidenum">
              <a:rPr lang="sl-SI"/>
              <a:pPr>
                <a:defRPr/>
              </a:pPr>
              <a:t>16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OSI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Data link layer</a:t>
            </a:r>
            <a:r>
              <a:rPr lang="sl-SI" sz="2000" dirty="0" smtClean="0"/>
              <a:t> (unit: FRAME)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asynchronous / synchronous comunication,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physical addressing : MAC address,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detection and debugging  of errors(parity, CRC, checksum)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Control of the flux, framing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protocols : Ethernet, PPP, Frame Relay</a:t>
            </a:r>
          </a:p>
        </p:txBody>
      </p:sp>
      <p:pic>
        <p:nvPicPr>
          <p:cNvPr id="30724" name="Picture 5" descr="http://www.feldbusse.de/images/Ethercatfra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4365625"/>
            <a:ext cx="5972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EB62E-2397-4FC4-A85F-B76123F6A055}" type="slidenum">
              <a:rPr lang="sl-SI"/>
              <a:pPr>
                <a:defRPr/>
              </a:pPr>
              <a:t>17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OSI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63" y="1676995"/>
            <a:ext cx="8229600" cy="462379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Physical layer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transmission of bits through the channels</a:t>
            </a:r>
            <a:r>
              <a:rPr lang="sl-SI" dirty="0" smtClean="0"/>
              <a:t>(copper/optics/wireless),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digital, analog media,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UTP, optics, coaxial cables, wireless networks,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RS-232, T1, E1, 802.11b/g, USB, Bluetooth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sl-SI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sl-SI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1748" name="Picture 2" descr="http://www.ibidred.com/wp-content/uploads/2009/06/coding.jpg"/>
          <p:cNvPicPr>
            <a:picLocks noChangeAspect="1" noChangeArrowheads="1"/>
          </p:cNvPicPr>
          <p:nvPr/>
        </p:nvPicPr>
        <p:blipFill>
          <a:blip r:embed="rId2" cstate="print"/>
          <a:srcRect t="20888"/>
          <a:stretch>
            <a:fillRect/>
          </a:stretch>
        </p:blipFill>
        <p:spPr bwMode="auto">
          <a:xfrm>
            <a:off x="6372225" y="3860800"/>
            <a:ext cx="205898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6841B6-5A23-418A-A8D8-3766548CDABF}" type="slidenum">
              <a:rPr lang="sl-SI"/>
              <a:pPr>
                <a:defRPr/>
              </a:pPr>
              <a:t>18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OSI model and model TCP/IP</a:t>
            </a:r>
          </a:p>
        </p:txBody>
      </p:sp>
      <p:pic>
        <p:nvPicPr>
          <p:cNvPr id="32771" name="Picture 2" descr="http://www.hardwaresecrets.com/imageview.php?image=673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1628775"/>
            <a:ext cx="44100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4854575"/>
            <a:ext cx="8229600" cy="188753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dirty="0" smtClean="0"/>
              <a:t>Comparison of models 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ISO OSI: </a:t>
            </a:r>
            <a:r>
              <a:rPr lang="sl-SI" b="1" dirty="0" smtClean="0"/>
              <a:t>de iure</a:t>
            </a:r>
            <a:r>
              <a:rPr lang="sl-SI" dirty="0" smtClean="0"/>
              <a:t>, theoretical, systematic, lack of implementations(products),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dirty="0" smtClean="0"/>
              <a:t>TCP/IP: </a:t>
            </a:r>
            <a:r>
              <a:rPr lang="sl-SI" b="1" dirty="0" smtClean="0"/>
              <a:t>de facto</a:t>
            </a:r>
            <a:r>
              <a:rPr lang="sl-SI" dirty="0" smtClean="0"/>
              <a:t>, </a:t>
            </a:r>
            <a:r>
              <a:rPr lang="en-GB" dirty="0" smtClean="0"/>
              <a:t>adjustable</a:t>
            </a:r>
            <a:r>
              <a:rPr lang="sl-SI" dirty="0" smtClean="0"/>
              <a:t>, unsystematic, many products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95235-A9E5-4332-A03A-72F4DA7EAF59}" type="slidenum">
              <a:rPr lang="sl-SI"/>
              <a:pPr>
                <a:defRPr/>
              </a:pPr>
              <a:t>19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Communication protocols and network security</a:t>
            </a:r>
            <a:endParaRPr lang="sl-SI" sz="36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435975" cy="4752975"/>
          </a:xfrm>
        </p:spPr>
        <p:txBody>
          <a:bodyPr/>
          <a:lstStyle/>
          <a:p>
            <a:r>
              <a:rPr lang="sl-SI" b="1" smtClean="0"/>
              <a:t>Professor:</a:t>
            </a:r>
            <a:r>
              <a:rPr lang="sl-SI" smtClean="0"/>
              <a:t/>
            </a:r>
            <a:br>
              <a:rPr lang="sl-SI" smtClean="0"/>
            </a:br>
            <a:r>
              <a:rPr lang="sl-SI" smtClean="0"/>
              <a:t>dr. Andrej Brodnik (Ljubljana)</a:t>
            </a:r>
            <a:br>
              <a:rPr lang="sl-SI" smtClean="0"/>
            </a:br>
            <a:endParaRPr lang="sl-SI" smtClean="0"/>
          </a:p>
          <a:p>
            <a:r>
              <a:rPr lang="sl-SI" b="1" smtClean="0"/>
              <a:t>Teaching Assistant:</a:t>
            </a:r>
            <a:r>
              <a:rPr lang="sl-SI" smtClean="0"/>
              <a:t/>
            </a:r>
            <a:br>
              <a:rPr lang="sl-SI" smtClean="0"/>
            </a:br>
            <a:r>
              <a:rPr lang="sl-SI" smtClean="0"/>
              <a:t>as. dr. Gašper Fele Žorž</a:t>
            </a:r>
          </a:p>
          <a:p>
            <a:endParaRPr lang="sl-SI" smtClean="0"/>
          </a:p>
          <a:p>
            <a:r>
              <a:rPr lang="sl-SI" smtClean="0"/>
              <a:t>Implementation of course :</a:t>
            </a:r>
          </a:p>
          <a:p>
            <a:pPr lvl="1"/>
            <a:r>
              <a:rPr lang="sl-SI" smtClean="0"/>
              <a:t>3 hours of lectures –consisting of two parts, 2 hours of lab work per week</a:t>
            </a:r>
          </a:p>
          <a:p>
            <a:pPr lvl="1"/>
            <a:r>
              <a:rPr lang="sl-SI" smtClean="0"/>
              <a:t>contact : e-mail, consultation hours, </a:t>
            </a:r>
            <a:r>
              <a:rPr lang="en-US" smtClean="0"/>
              <a:t>forum on the course </a:t>
            </a:r>
            <a:r>
              <a:rPr lang="sl-SI" smtClean="0"/>
              <a:t>web </a:t>
            </a:r>
            <a:r>
              <a:rPr lang="en-US" smtClean="0"/>
              <a:t>page</a:t>
            </a:r>
            <a:endParaRPr lang="sl-SI" smtClean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916113"/>
            <a:ext cx="25320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E4A67-EBE2-45DB-8430-0585A3BBE7E1}" type="slidenum">
              <a:rPr lang="sl-SI"/>
              <a:pPr>
                <a:defRPr/>
              </a:pPr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E ncapsulation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3981450" y="1481138"/>
            <a:ext cx="4048125" cy="3833812"/>
          </a:xfrm>
          <a:custGeom>
            <a:avLst/>
            <a:gdLst>
              <a:gd name="T0" fmla="*/ 939800 w 2550"/>
              <a:gd name="T1" fmla="*/ 0 h 2415"/>
              <a:gd name="T2" fmla="*/ 4038600 w 2550"/>
              <a:gd name="T3" fmla="*/ 0 h 2415"/>
              <a:gd name="T4" fmla="*/ 4048125 w 2550"/>
              <a:gd name="T5" fmla="*/ 3833813 h 2415"/>
              <a:gd name="T6" fmla="*/ 0 w 2550"/>
              <a:gd name="T7" fmla="*/ 3833813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7159625" y="3001963"/>
            <a:ext cx="638175" cy="852487"/>
          </a:xfrm>
          <a:custGeom>
            <a:avLst/>
            <a:gdLst>
              <a:gd name="T0" fmla="*/ 638175 w 402"/>
              <a:gd name="T1" fmla="*/ 576262 h 537"/>
              <a:gd name="T2" fmla="*/ 44450 w 402"/>
              <a:gd name="T3" fmla="*/ 0 h 537"/>
              <a:gd name="T4" fmla="*/ 0 w 402"/>
              <a:gd name="T5" fmla="*/ 746124 h 537"/>
              <a:gd name="T6" fmla="*/ 384175 w 402"/>
              <a:gd name="T7" fmla="*/ 852487 h 537"/>
              <a:gd name="T8" fmla="*/ 638175 w 402"/>
              <a:gd name="T9" fmla="*/ 576262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4129088" y="2654300"/>
          <a:ext cx="646112" cy="533400"/>
        </p:xfrm>
        <a:graphic>
          <a:graphicData uri="http://schemas.openxmlformats.org/presentationml/2006/ole">
            <p:oleObj spid="_x0000_s1036" name="Clip" r:id="rId3" imgW="1305000" imgH="1085760" progId="">
              <p:embed/>
            </p:oleObj>
          </a:graphicData>
        </a:graphic>
      </p:graphicFrame>
      <p:sp>
        <p:nvSpPr>
          <p:cNvPr id="10" name="Freeform 10"/>
          <p:cNvSpPr>
            <a:spLocks/>
          </p:cNvSpPr>
          <p:nvPr/>
        </p:nvSpPr>
        <p:spPr bwMode="auto">
          <a:xfrm>
            <a:off x="3898900" y="2106613"/>
            <a:ext cx="360363" cy="1577975"/>
          </a:xfrm>
          <a:custGeom>
            <a:avLst/>
            <a:gdLst>
              <a:gd name="T0" fmla="*/ 342816 w 267"/>
              <a:gd name="T1" fmla="*/ 620014 h 1186"/>
              <a:gd name="T2" fmla="*/ 0 w 267"/>
              <a:gd name="T3" fmla="*/ 0 h 1186"/>
              <a:gd name="T4" fmla="*/ 0 w 267"/>
              <a:gd name="T5" fmla="*/ 1577975 h 1186"/>
              <a:gd name="T6" fmla="*/ 360362 w 267"/>
              <a:gd name="T7" fmla="*/ 867487 h 1186"/>
              <a:gd name="T8" fmla="*/ 342816 w 267"/>
              <a:gd name="T9" fmla="*/ 620014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1032" name="Group 11"/>
          <p:cNvGrpSpPr>
            <a:grpSpLocks/>
          </p:cNvGrpSpPr>
          <p:nvPr/>
        </p:nvGrpSpPr>
        <p:grpSpPr bwMode="auto">
          <a:xfrm>
            <a:off x="7518400" y="3582988"/>
            <a:ext cx="976313" cy="277812"/>
            <a:chOff x="198" y="3765"/>
            <a:chExt cx="693" cy="287"/>
          </a:xfrm>
        </p:grpSpPr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13" y="3765"/>
              <a:ext cx="658" cy="280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grpSp>
          <p:nvGrpSpPr>
            <p:cNvPr id="1153" name="Group 15"/>
            <p:cNvGrpSpPr>
              <a:grpSpLocks/>
            </p:cNvGrpSpPr>
            <p:nvPr/>
          </p:nvGrpSpPr>
          <p:grpSpPr bwMode="auto">
            <a:xfrm>
              <a:off x="423" y="3746"/>
              <a:ext cx="238" cy="98"/>
              <a:chOff x="2848" y="848"/>
              <a:chExt cx="140" cy="98"/>
            </a:xfrm>
          </p:grpSpPr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V="1">
                <a:off x="2848" y="847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  <p:grpSp>
          <p:nvGrpSpPr>
            <p:cNvPr id="1154" name="Group 19"/>
            <p:cNvGrpSpPr>
              <a:grpSpLocks/>
            </p:cNvGrpSpPr>
            <p:nvPr/>
          </p:nvGrpSpPr>
          <p:grpSpPr bwMode="auto">
            <a:xfrm flipV="1">
              <a:off x="437" y="3835"/>
              <a:ext cx="238" cy="98"/>
              <a:chOff x="2848" y="848"/>
              <a:chExt cx="140" cy="98"/>
            </a:xfrm>
          </p:grpSpPr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 flipV="1">
                <a:off x="2848" y="849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2944" y="945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674938" y="2112963"/>
            <a:ext cx="1296987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627313" y="2184400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627313" y="25019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2584450" y="2151063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application</a:t>
            </a:r>
            <a:endParaRPr lang="en-US" dirty="0">
              <a:latin typeface="+mj-lt"/>
              <a:cs typeface="+mn-cs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transport</a:t>
            </a:r>
            <a:endParaRPr lang="en-US" dirty="0">
              <a:latin typeface="+mj-lt"/>
              <a:cs typeface="+mn-cs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network</a:t>
            </a:r>
            <a:endParaRPr lang="en-US" dirty="0">
              <a:latin typeface="+mj-lt"/>
              <a:cs typeface="+mn-cs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data link</a:t>
            </a:r>
            <a:endParaRPr lang="en-US" dirty="0">
              <a:latin typeface="+mj-lt"/>
              <a:cs typeface="+mn-cs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physical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2635250" y="28225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2640013" y="3103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2640013" y="33797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1249363" y="2820988"/>
            <a:ext cx="1208087" cy="303212"/>
            <a:chOff x="501" y="1990"/>
            <a:chExt cx="761" cy="191"/>
          </a:xfrm>
        </p:grpSpPr>
        <p:sp>
          <p:nvSpPr>
            <p:cNvPr id="31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32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t</a:t>
              </a:r>
            </a:p>
          </p:txBody>
        </p:sp>
        <p:sp>
          <p:nvSpPr>
            <p:cNvPr id="33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n</a:t>
              </a:r>
            </a:p>
          </p:txBody>
        </p: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25450" y="2449513"/>
            <a:ext cx="904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cs typeface="+mn-cs"/>
              </a:rPr>
              <a:t>segment</a:t>
            </a:r>
            <a:endParaRPr lang="en-US" sz="1600" dirty="0">
              <a:solidFill>
                <a:schemeClr val="accent2"/>
              </a:solidFill>
              <a:latin typeface="+mj-lt"/>
              <a:cs typeface="+mn-cs"/>
            </a:endParaRPr>
          </a:p>
        </p:txBody>
      </p:sp>
      <p:grpSp>
        <p:nvGrpSpPr>
          <p:cNvPr id="11" name="Group 178"/>
          <p:cNvGrpSpPr>
            <a:grpSpLocks/>
          </p:cNvGrpSpPr>
          <p:nvPr/>
        </p:nvGrpSpPr>
        <p:grpSpPr bwMode="auto">
          <a:xfrm>
            <a:off x="1563688" y="2486025"/>
            <a:ext cx="301625" cy="292100"/>
            <a:chOff x="1962" y="2058"/>
            <a:chExt cx="190" cy="184"/>
          </a:xfrm>
        </p:grpSpPr>
        <p:sp>
          <p:nvSpPr>
            <p:cNvPr id="39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40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t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25425" y="2789238"/>
            <a:ext cx="977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  <a:cs typeface="+mn-cs"/>
              </a:rPr>
              <a:t>datagram</a:t>
            </a:r>
            <a:endParaRPr lang="en-US" sz="1600" dirty="0">
              <a:solidFill>
                <a:schemeClr val="accent2"/>
              </a:solidFill>
              <a:latin typeface="+mj-lt"/>
              <a:cs typeface="+mn-cs"/>
            </a:endParaRPr>
          </a:p>
        </p:txBody>
      </p:sp>
      <p:graphicFrame>
        <p:nvGraphicFramePr>
          <p:cNvPr id="1027" name="Object 55"/>
          <p:cNvGraphicFramePr>
            <a:graphicFrameLocks noChangeAspect="1"/>
          </p:cNvGraphicFramePr>
          <p:nvPr/>
        </p:nvGraphicFramePr>
        <p:xfrm>
          <a:off x="3373438" y="5121275"/>
          <a:ext cx="646112" cy="533400"/>
        </p:xfrm>
        <a:graphic>
          <a:graphicData uri="http://schemas.openxmlformats.org/presentationml/2006/ole">
            <p:oleObj spid="_x0000_s1037" name="Clip" r:id="rId4" imgW="1305000" imgH="1085760" progId="">
              <p:embed/>
            </p:oleObj>
          </a:graphicData>
        </a:graphic>
      </p:graphicFrame>
      <p:sp>
        <p:nvSpPr>
          <p:cNvPr id="44" name="Freeform 56"/>
          <p:cNvSpPr>
            <a:spLocks/>
          </p:cNvSpPr>
          <p:nvPr/>
        </p:nvSpPr>
        <p:spPr bwMode="auto">
          <a:xfrm>
            <a:off x="3143250" y="4573588"/>
            <a:ext cx="360363" cy="1577975"/>
          </a:xfrm>
          <a:custGeom>
            <a:avLst/>
            <a:gdLst>
              <a:gd name="T0" fmla="*/ 342816 w 267"/>
              <a:gd name="T1" fmla="*/ 620014 h 1186"/>
              <a:gd name="T2" fmla="*/ 0 w 267"/>
              <a:gd name="T3" fmla="*/ 0 h 1186"/>
              <a:gd name="T4" fmla="*/ 0 w 267"/>
              <a:gd name="T5" fmla="*/ 1577975 h 1186"/>
              <a:gd name="T6" fmla="*/ 360362 w 267"/>
              <a:gd name="T7" fmla="*/ 867487 h 1186"/>
              <a:gd name="T8" fmla="*/ 342816 w 267"/>
              <a:gd name="T9" fmla="*/ 620014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5" name="Rectangle 57"/>
          <p:cNvSpPr>
            <a:spLocks noChangeArrowheads="1"/>
          </p:cNvSpPr>
          <p:nvPr/>
        </p:nvSpPr>
        <p:spPr bwMode="auto">
          <a:xfrm>
            <a:off x="1919288" y="4579938"/>
            <a:ext cx="1296987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6" name="Rectangle 58"/>
          <p:cNvSpPr>
            <a:spLocks noChangeArrowheads="1"/>
          </p:cNvSpPr>
          <p:nvPr/>
        </p:nvSpPr>
        <p:spPr bwMode="auto">
          <a:xfrm>
            <a:off x="1871663" y="4651375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7" name="Line 59"/>
          <p:cNvSpPr>
            <a:spLocks noChangeShapeType="1"/>
          </p:cNvSpPr>
          <p:nvPr/>
        </p:nvSpPr>
        <p:spPr bwMode="auto">
          <a:xfrm>
            <a:off x="1871663" y="49688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1828800" y="4618038"/>
            <a:ext cx="1317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application</a:t>
            </a:r>
            <a:endParaRPr lang="en-US" dirty="0">
              <a:latin typeface="+mj-lt"/>
              <a:cs typeface="+mn-cs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transport</a:t>
            </a:r>
            <a:endParaRPr lang="en-US" dirty="0">
              <a:latin typeface="+mj-lt"/>
              <a:cs typeface="+mn-cs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network</a:t>
            </a:r>
            <a:endParaRPr lang="en-US" dirty="0">
              <a:latin typeface="+mj-lt"/>
              <a:cs typeface="+mn-cs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Data link</a:t>
            </a:r>
            <a:endParaRPr lang="en-US" dirty="0">
              <a:latin typeface="+mj-lt"/>
              <a:cs typeface="+mn-cs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physical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49" name="Line 61"/>
          <p:cNvSpPr>
            <a:spLocks noChangeShapeType="1"/>
          </p:cNvSpPr>
          <p:nvPr/>
        </p:nvSpPr>
        <p:spPr bwMode="auto">
          <a:xfrm>
            <a:off x="1879600" y="52895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50" name="Line 62"/>
          <p:cNvSpPr>
            <a:spLocks noChangeShapeType="1"/>
          </p:cNvSpPr>
          <p:nvPr/>
        </p:nvSpPr>
        <p:spPr bwMode="auto">
          <a:xfrm>
            <a:off x="1884363" y="5570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51" name="Line 63"/>
          <p:cNvSpPr>
            <a:spLocks noChangeShapeType="1"/>
          </p:cNvSpPr>
          <p:nvPr/>
        </p:nvSpPr>
        <p:spPr bwMode="auto">
          <a:xfrm>
            <a:off x="1884363" y="58467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1052" name="Group 64"/>
          <p:cNvGrpSpPr>
            <a:grpSpLocks/>
          </p:cNvGrpSpPr>
          <p:nvPr/>
        </p:nvGrpSpPr>
        <p:grpSpPr bwMode="auto">
          <a:xfrm>
            <a:off x="315913" y="5561013"/>
            <a:ext cx="1479550" cy="303212"/>
            <a:chOff x="332" y="2224"/>
            <a:chExt cx="932" cy="191"/>
          </a:xfrm>
        </p:grpSpPr>
        <p:sp>
          <p:nvSpPr>
            <p:cNvPr id="53" name="Rectangle 65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54" name="Rectangle 66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t</a:t>
              </a:r>
            </a:p>
          </p:txBody>
        </p:sp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n</a:t>
              </a:r>
            </a:p>
          </p:txBody>
        </p:sp>
        <p:sp>
          <p:nvSpPr>
            <p:cNvPr id="56" name="Rectangle 68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l</a:t>
              </a:r>
            </a:p>
          </p:txBody>
        </p:sp>
        <p:sp>
          <p:nvSpPr>
            <p:cNvPr id="57" name="Rectangle 69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  <p:sp>
          <p:nvSpPr>
            <p:cNvPr id="58" name="Line 70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59" name="Line 71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60" name="Line 72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grpSp>
        <p:nvGrpSpPr>
          <p:cNvPr id="1053" name="Group 73"/>
          <p:cNvGrpSpPr>
            <a:grpSpLocks/>
          </p:cNvGrpSpPr>
          <p:nvPr/>
        </p:nvGrpSpPr>
        <p:grpSpPr bwMode="auto">
          <a:xfrm>
            <a:off x="584200" y="5262563"/>
            <a:ext cx="1208088" cy="303212"/>
            <a:chOff x="501" y="1990"/>
            <a:chExt cx="761" cy="191"/>
          </a:xfrm>
        </p:grpSpPr>
        <p:sp>
          <p:nvSpPr>
            <p:cNvPr id="62" name="Rectangle 74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63" name="Rectangle 75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t</a:t>
              </a:r>
            </a:p>
          </p:txBody>
        </p:sp>
        <p:sp>
          <p:nvSpPr>
            <p:cNvPr id="64" name="Rectangle 76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n</a:t>
              </a:r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  <p:sp>
          <p:nvSpPr>
            <p:cNvPr id="66" name="Line 78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67" name="Line 79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grpSp>
        <p:nvGrpSpPr>
          <p:cNvPr id="1054" name="Group 80"/>
          <p:cNvGrpSpPr>
            <a:grpSpLocks/>
          </p:cNvGrpSpPr>
          <p:nvPr/>
        </p:nvGrpSpPr>
        <p:grpSpPr bwMode="auto">
          <a:xfrm>
            <a:off x="887413" y="4954588"/>
            <a:ext cx="890587" cy="303212"/>
            <a:chOff x="645" y="1734"/>
            <a:chExt cx="561" cy="191"/>
          </a:xfrm>
        </p:grpSpPr>
        <p:sp>
          <p:nvSpPr>
            <p:cNvPr id="69" name="Rectangle 81"/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" name="Rectangle 82"/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t</a:t>
              </a:r>
            </a:p>
          </p:txBody>
        </p:sp>
        <p:sp>
          <p:nvSpPr>
            <p:cNvPr id="71" name="Rectangle 83"/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  <p:sp>
          <p:nvSpPr>
            <p:cNvPr id="72" name="Line 84"/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grpSp>
        <p:nvGrpSpPr>
          <p:cNvPr id="1055" name="Group 85"/>
          <p:cNvGrpSpPr>
            <a:grpSpLocks/>
          </p:cNvGrpSpPr>
          <p:nvPr/>
        </p:nvGrpSpPr>
        <p:grpSpPr bwMode="auto">
          <a:xfrm>
            <a:off x="1093788" y="4643438"/>
            <a:ext cx="679450" cy="301625"/>
            <a:chOff x="780" y="1553"/>
            <a:chExt cx="428" cy="190"/>
          </a:xfrm>
        </p:grpSpPr>
        <p:sp>
          <p:nvSpPr>
            <p:cNvPr id="74" name="Rectangle 8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5" name="Rectangle 8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</p:grpSp>
      <p:grpSp>
        <p:nvGrpSpPr>
          <p:cNvPr id="1056" name="Group 88"/>
          <p:cNvGrpSpPr>
            <a:grpSpLocks/>
          </p:cNvGrpSpPr>
          <p:nvPr/>
        </p:nvGrpSpPr>
        <p:grpSpPr bwMode="auto">
          <a:xfrm>
            <a:off x="5818188" y="5202238"/>
            <a:ext cx="1387475" cy="1044575"/>
            <a:chOff x="3601" y="168"/>
            <a:chExt cx="874" cy="658"/>
          </a:xfrm>
        </p:grpSpPr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8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9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80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dirty="0">
                  <a:latin typeface="+mj-lt"/>
                  <a:cs typeface="+mn-cs"/>
                </a:rPr>
                <a:t>network</a:t>
              </a:r>
            </a:p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dirty="0">
                  <a:latin typeface="+mj-lt"/>
                  <a:cs typeface="+mn-cs"/>
                </a:rPr>
                <a:t>data link</a:t>
              </a:r>
            </a:p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dirty="0">
                  <a:latin typeface="+mj-lt"/>
                  <a:cs typeface="+mn-cs"/>
                </a:rPr>
                <a:t>physical</a:t>
              </a:r>
              <a:endParaRPr lang="en-US" dirty="0">
                <a:latin typeface="+mj-lt"/>
                <a:cs typeface="+mn-cs"/>
              </a:endParaRPr>
            </a:p>
          </p:txBody>
        </p:sp>
        <p:sp>
          <p:nvSpPr>
            <p:cNvPr id="81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grpSp>
        <p:nvGrpSpPr>
          <p:cNvPr id="1057" name="Group 94"/>
          <p:cNvGrpSpPr>
            <a:grpSpLocks/>
          </p:cNvGrpSpPr>
          <p:nvPr/>
        </p:nvGrpSpPr>
        <p:grpSpPr bwMode="auto">
          <a:xfrm>
            <a:off x="5851525" y="3027363"/>
            <a:ext cx="1387475" cy="733425"/>
            <a:chOff x="4696" y="597"/>
            <a:chExt cx="874" cy="462"/>
          </a:xfrm>
        </p:grpSpPr>
        <p:sp>
          <p:nvSpPr>
            <p:cNvPr id="83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84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85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86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dirty="0">
                  <a:latin typeface="+mj-lt"/>
                  <a:cs typeface="+mn-cs"/>
                </a:rPr>
                <a:t>data link</a:t>
              </a:r>
              <a:endParaRPr lang="en-US" dirty="0">
                <a:latin typeface="+mj-lt"/>
                <a:cs typeface="+mn-cs"/>
              </a:endParaRPr>
            </a:p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dirty="0">
                  <a:latin typeface="+mj-lt"/>
                  <a:cs typeface="+mn-cs"/>
                </a:rPr>
                <a:t>physical</a:t>
              </a:r>
              <a:endParaRPr lang="en-US" dirty="0">
                <a:latin typeface="+mj-lt"/>
                <a:cs typeface="+mn-cs"/>
              </a:endParaRPr>
            </a:p>
          </p:txBody>
        </p:sp>
      </p:grpSp>
      <p:sp>
        <p:nvSpPr>
          <p:cNvPr id="87" name="Freeform 99"/>
          <p:cNvSpPr>
            <a:spLocks/>
          </p:cNvSpPr>
          <p:nvPr/>
        </p:nvSpPr>
        <p:spPr bwMode="auto">
          <a:xfrm>
            <a:off x="7142163" y="5173663"/>
            <a:ext cx="655637" cy="1135062"/>
          </a:xfrm>
          <a:custGeom>
            <a:avLst/>
            <a:gdLst>
              <a:gd name="T0" fmla="*/ 655638 w 413"/>
              <a:gd name="T1" fmla="*/ 904875 h 715"/>
              <a:gd name="T2" fmla="*/ 14288 w 413"/>
              <a:gd name="T3" fmla="*/ 0 h 715"/>
              <a:gd name="T4" fmla="*/ 0 w 413"/>
              <a:gd name="T5" fmla="*/ 958850 h 715"/>
              <a:gd name="T6" fmla="*/ 630238 w 413"/>
              <a:gd name="T7" fmla="*/ 1135063 h 715"/>
              <a:gd name="T8" fmla="*/ 655638 w 413"/>
              <a:gd name="T9" fmla="*/ 904875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1059" name="Group 100"/>
          <p:cNvGrpSpPr>
            <a:grpSpLocks/>
          </p:cNvGrpSpPr>
          <p:nvPr/>
        </p:nvGrpSpPr>
        <p:grpSpPr bwMode="auto">
          <a:xfrm>
            <a:off x="7745413" y="5949950"/>
            <a:ext cx="766762" cy="433388"/>
            <a:chOff x="3600" y="219"/>
            <a:chExt cx="360" cy="175"/>
          </a:xfrm>
        </p:grpSpPr>
        <p:sp>
          <p:nvSpPr>
            <p:cNvPr id="89" name="Oval 10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90" name="Line 10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91" name="Line 10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92" name="Rectangle 10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93" name="Oval 10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102" name="Freeform 114"/>
          <p:cNvSpPr>
            <a:spLocks/>
          </p:cNvSpPr>
          <p:nvPr/>
        </p:nvSpPr>
        <p:spPr bwMode="auto">
          <a:xfrm>
            <a:off x="1944688" y="2132013"/>
            <a:ext cx="5403850" cy="4013200"/>
          </a:xfrm>
          <a:custGeom>
            <a:avLst/>
            <a:gdLst>
              <a:gd name="T0" fmla="*/ 1384300 w 3316"/>
              <a:gd name="T1" fmla="*/ 0 h 3461"/>
              <a:gd name="T2" fmla="*/ 1393825 w 3316"/>
              <a:gd name="T3" fmla="*/ 2351088 h 3461"/>
              <a:gd name="T4" fmla="*/ 4146550 w 3316"/>
              <a:gd name="T5" fmla="*/ 2351088 h 3461"/>
              <a:gd name="T6" fmla="*/ 4146550 w 3316"/>
              <a:gd name="T7" fmla="*/ 1871663 h 3461"/>
              <a:gd name="T8" fmla="*/ 5229225 w 3316"/>
              <a:gd name="T9" fmla="*/ 1871663 h 3461"/>
              <a:gd name="T10" fmla="*/ 5264150 w 3316"/>
              <a:gd name="T11" fmla="*/ 4970463 h 3461"/>
              <a:gd name="T12" fmla="*/ 4997450 w 3316"/>
              <a:gd name="T13" fmla="*/ 4740276 h 3461"/>
              <a:gd name="T14" fmla="*/ 4989513 w 3316"/>
              <a:gd name="T15" fmla="*/ 3789363 h 3461"/>
              <a:gd name="T16" fmla="*/ 3976688 w 3316"/>
              <a:gd name="T17" fmla="*/ 3789363 h 3461"/>
              <a:gd name="T18" fmla="*/ 3976688 w 3316"/>
              <a:gd name="T19" fmla="*/ 4873626 h 3461"/>
              <a:gd name="T20" fmla="*/ 1677988 w 3316"/>
              <a:gd name="T21" fmla="*/ 5494338 h 3461"/>
              <a:gd name="T22" fmla="*/ 0 w 3316"/>
              <a:gd name="T23" fmla="*/ 5494338 h 3461"/>
              <a:gd name="T24" fmla="*/ 0 w 3316"/>
              <a:gd name="T25" fmla="*/ 3976688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  <a:gd name="connsiteX0" fmla="*/ 2612 w 10000"/>
              <a:gd name="connsiteY0" fmla="*/ 0 h 7220"/>
              <a:gd name="connsiteX1" fmla="*/ 2648 w 10000"/>
              <a:gd name="connsiteY1" fmla="*/ 1499 h 7220"/>
              <a:gd name="connsiteX2" fmla="*/ 7877 w 10000"/>
              <a:gd name="connsiteY2" fmla="*/ 1499 h 7220"/>
              <a:gd name="connsiteX3" fmla="*/ 7877 w 10000"/>
              <a:gd name="connsiteY3" fmla="*/ 627 h 7220"/>
              <a:gd name="connsiteX4" fmla="*/ 9934 w 10000"/>
              <a:gd name="connsiteY4" fmla="*/ 627 h 7220"/>
              <a:gd name="connsiteX5" fmla="*/ 10000 w 10000"/>
              <a:gd name="connsiteY5" fmla="*/ 6267 h 7220"/>
              <a:gd name="connsiteX6" fmla="*/ 9493 w 10000"/>
              <a:gd name="connsiteY6" fmla="*/ 5848 h 7220"/>
              <a:gd name="connsiteX7" fmla="*/ 9478 w 10000"/>
              <a:gd name="connsiteY7" fmla="*/ 4117 h 7220"/>
              <a:gd name="connsiteX8" fmla="*/ 7554 w 10000"/>
              <a:gd name="connsiteY8" fmla="*/ 4117 h 7220"/>
              <a:gd name="connsiteX9" fmla="*/ 7554 w 10000"/>
              <a:gd name="connsiteY9" fmla="*/ 6090 h 7220"/>
              <a:gd name="connsiteX10" fmla="*/ 3188 w 10000"/>
              <a:gd name="connsiteY10" fmla="*/ 7220 h 7220"/>
              <a:gd name="connsiteX11" fmla="*/ 0 w 10000"/>
              <a:gd name="connsiteY11" fmla="*/ 7220 h 7220"/>
              <a:gd name="connsiteX12" fmla="*/ 0 w 10000"/>
              <a:gd name="connsiteY12" fmla="*/ 4458 h 722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877 w 10000"/>
              <a:gd name="connsiteY2" fmla="*/ 2076 h 10000"/>
              <a:gd name="connsiteX3" fmla="*/ 7877 w 10000"/>
              <a:gd name="connsiteY3" fmla="*/ 868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947 w 10000"/>
              <a:gd name="connsiteY2" fmla="*/ 5083 h 10000"/>
              <a:gd name="connsiteX3" fmla="*/ 7877 w 10000"/>
              <a:gd name="connsiteY3" fmla="*/ 868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947 w 10000"/>
              <a:gd name="connsiteY2" fmla="*/ 5083 h 10000"/>
              <a:gd name="connsiteX3" fmla="*/ 7877 w 10000"/>
              <a:gd name="connsiteY3" fmla="*/ 868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0000"/>
              <a:gd name="connsiteY0" fmla="*/ 0 h 10000"/>
              <a:gd name="connsiteX1" fmla="*/ 2612 w 10000"/>
              <a:gd name="connsiteY1" fmla="*/ 3812 h 10000"/>
              <a:gd name="connsiteX2" fmla="*/ 7947 w 10000"/>
              <a:gd name="connsiteY2" fmla="*/ 5083 h 10000"/>
              <a:gd name="connsiteX3" fmla="*/ 7947 w 10000"/>
              <a:gd name="connsiteY3" fmla="*/ 3994 h 10000"/>
              <a:gd name="connsiteX4" fmla="*/ 9934 w 10000"/>
              <a:gd name="connsiteY4" fmla="*/ 868 h 10000"/>
              <a:gd name="connsiteX5" fmla="*/ 10000 w 10000"/>
              <a:gd name="connsiteY5" fmla="*/ 8680 h 10000"/>
              <a:gd name="connsiteX6" fmla="*/ 9493 w 10000"/>
              <a:gd name="connsiteY6" fmla="*/ 8100 h 10000"/>
              <a:gd name="connsiteX7" fmla="*/ 9478 w 10000"/>
              <a:gd name="connsiteY7" fmla="*/ 5702 h 10000"/>
              <a:gd name="connsiteX8" fmla="*/ 7554 w 10000"/>
              <a:gd name="connsiteY8" fmla="*/ 5702 h 10000"/>
              <a:gd name="connsiteX9" fmla="*/ 7554 w 10000"/>
              <a:gd name="connsiteY9" fmla="*/ 8435 h 10000"/>
              <a:gd name="connsiteX10" fmla="*/ 3188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75 h 10000"/>
              <a:gd name="connsiteX0" fmla="*/ 2612 w 11093"/>
              <a:gd name="connsiteY0" fmla="*/ 0 h 10000"/>
              <a:gd name="connsiteX1" fmla="*/ 2612 w 11093"/>
              <a:gd name="connsiteY1" fmla="*/ 3812 h 10000"/>
              <a:gd name="connsiteX2" fmla="*/ 7947 w 11093"/>
              <a:gd name="connsiteY2" fmla="*/ 5083 h 10000"/>
              <a:gd name="connsiteX3" fmla="*/ 7947 w 11093"/>
              <a:gd name="connsiteY3" fmla="*/ 3994 h 10000"/>
              <a:gd name="connsiteX4" fmla="*/ 11093 w 11093"/>
              <a:gd name="connsiteY4" fmla="*/ 3994 h 10000"/>
              <a:gd name="connsiteX5" fmla="*/ 10000 w 11093"/>
              <a:gd name="connsiteY5" fmla="*/ 8680 h 10000"/>
              <a:gd name="connsiteX6" fmla="*/ 9493 w 11093"/>
              <a:gd name="connsiteY6" fmla="*/ 8100 h 10000"/>
              <a:gd name="connsiteX7" fmla="*/ 9478 w 11093"/>
              <a:gd name="connsiteY7" fmla="*/ 5702 h 10000"/>
              <a:gd name="connsiteX8" fmla="*/ 7554 w 11093"/>
              <a:gd name="connsiteY8" fmla="*/ 5702 h 10000"/>
              <a:gd name="connsiteX9" fmla="*/ 7554 w 11093"/>
              <a:gd name="connsiteY9" fmla="*/ 8435 h 10000"/>
              <a:gd name="connsiteX10" fmla="*/ 3188 w 11093"/>
              <a:gd name="connsiteY10" fmla="*/ 10000 h 10000"/>
              <a:gd name="connsiteX11" fmla="*/ 0 w 11093"/>
              <a:gd name="connsiteY11" fmla="*/ 10000 h 10000"/>
              <a:gd name="connsiteX12" fmla="*/ 0 w 11093"/>
              <a:gd name="connsiteY12" fmla="*/ 6175 h 10000"/>
              <a:gd name="connsiteX0" fmla="*/ 2612 w 11093"/>
              <a:gd name="connsiteY0" fmla="*/ 0 h 10000"/>
              <a:gd name="connsiteX1" fmla="*/ 2612 w 11093"/>
              <a:gd name="connsiteY1" fmla="*/ 3812 h 10000"/>
              <a:gd name="connsiteX2" fmla="*/ 7947 w 11093"/>
              <a:gd name="connsiteY2" fmla="*/ 5083 h 10000"/>
              <a:gd name="connsiteX3" fmla="*/ 7947 w 11093"/>
              <a:gd name="connsiteY3" fmla="*/ 3994 h 10000"/>
              <a:gd name="connsiteX4" fmla="*/ 11093 w 11093"/>
              <a:gd name="connsiteY4" fmla="*/ 3994 h 10000"/>
              <a:gd name="connsiteX5" fmla="*/ 11093 w 11093"/>
              <a:gd name="connsiteY5" fmla="*/ 8169 h 10000"/>
              <a:gd name="connsiteX6" fmla="*/ 9493 w 11093"/>
              <a:gd name="connsiteY6" fmla="*/ 8100 h 10000"/>
              <a:gd name="connsiteX7" fmla="*/ 9478 w 11093"/>
              <a:gd name="connsiteY7" fmla="*/ 5702 h 10000"/>
              <a:gd name="connsiteX8" fmla="*/ 7554 w 11093"/>
              <a:gd name="connsiteY8" fmla="*/ 5702 h 10000"/>
              <a:gd name="connsiteX9" fmla="*/ 7554 w 11093"/>
              <a:gd name="connsiteY9" fmla="*/ 8435 h 10000"/>
              <a:gd name="connsiteX10" fmla="*/ 3188 w 11093"/>
              <a:gd name="connsiteY10" fmla="*/ 10000 h 10000"/>
              <a:gd name="connsiteX11" fmla="*/ 0 w 11093"/>
              <a:gd name="connsiteY11" fmla="*/ 10000 h 10000"/>
              <a:gd name="connsiteX12" fmla="*/ 0 w 11093"/>
              <a:gd name="connsiteY12" fmla="*/ 6175 h 10000"/>
              <a:gd name="connsiteX0" fmla="*/ 2612 w 11093"/>
              <a:gd name="connsiteY0" fmla="*/ 0 h 10000"/>
              <a:gd name="connsiteX1" fmla="*/ 1344 w 11093"/>
              <a:gd name="connsiteY1" fmla="*/ 3908 h 10000"/>
              <a:gd name="connsiteX2" fmla="*/ 7947 w 11093"/>
              <a:gd name="connsiteY2" fmla="*/ 5083 h 10000"/>
              <a:gd name="connsiteX3" fmla="*/ 7947 w 11093"/>
              <a:gd name="connsiteY3" fmla="*/ 3994 h 10000"/>
              <a:gd name="connsiteX4" fmla="*/ 11093 w 11093"/>
              <a:gd name="connsiteY4" fmla="*/ 3994 h 10000"/>
              <a:gd name="connsiteX5" fmla="*/ 11093 w 11093"/>
              <a:gd name="connsiteY5" fmla="*/ 8169 h 10000"/>
              <a:gd name="connsiteX6" fmla="*/ 9493 w 11093"/>
              <a:gd name="connsiteY6" fmla="*/ 8100 h 10000"/>
              <a:gd name="connsiteX7" fmla="*/ 9478 w 11093"/>
              <a:gd name="connsiteY7" fmla="*/ 5702 h 10000"/>
              <a:gd name="connsiteX8" fmla="*/ 7554 w 11093"/>
              <a:gd name="connsiteY8" fmla="*/ 5702 h 10000"/>
              <a:gd name="connsiteX9" fmla="*/ 7554 w 11093"/>
              <a:gd name="connsiteY9" fmla="*/ 8435 h 10000"/>
              <a:gd name="connsiteX10" fmla="*/ 3188 w 11093"/>
              <a:gd name="connsiteY10" fmla="*/ 10000 h 10000"/>
              <a:gd name="connsiteX11" fmla="*/ 0 w 11093"/>
              <a:gd name="connsiteY11" fmla="*/ 10000 h 10000"/>
              <a:gd name="connsiteX12" fmla="*/ 0 w 11093"/>
              <a:gd name="connsiteY12" fmla="*/ 6175 h 10000"/>
              <a:gd name="connsiteX0" fmla="*/ 1344 w 11093"/>
              <a:gd name="connsiteY0" fmla="*/ 0 h 9904"/>
              <a:gd name="connsiteX1" fmla="*/ 1344 w 11093"/>
              <a:gd name="connsiteY1" fmla="*/ 3812 h 9904"/>
              <a:gd name="connsiteX2" fmla="*/ 7947 w 11093"/>
              <a:gd name="connsiteY2" fmla="*/ 4987 h 9904"/>
              <a:gd name="connsiteX3" fmla="*/ 7947 w 11093"/>
              <a:gd name="connsiteY3" fmla="*/ 3898 h 9904"/>
              <a:gd name="connsiteX4" fmla="*/ 11093 w 11093"/>
              <a:gd name="connsiteY4" fmla="*/ 3898 h 9904"/>
              <a:gd name="connsiteX5" fmla="*/ 11093 w 11093"/>
              <a:gd name="connsiteY5" fmla="*/ 8073 h 9904"/>
              <a:gd name="connsiteX6" fmla="*/ 9493 w 11093"/>
              <a:gd name="connsiteY6" fmla="*/ 8004 h 9904"/>
              <a:gd name="connsiteX7" fmla="*/ 9478 w 11093"/>
              <a:gd name="connsiteY7" fmla="*/ 5606 h 9904"/>
              <a:gd name="connsiteX8" fmla="*/ 7554 w 11093"/>
              <a:gd name="connsiteY8" fmla="*/ 5606 h 9904"/>
              <a:gd name="connsiteX9" fmla="*/ 7554 w 11093"/>
              <a:gd name="connsiteY9" fmla="*/ 8339 h 9904"/>
              <a:gd name="connsiteX10" fmla="*/ 3188 w 11093"/>
              <a:gd name="connsiteY10" fmla="*/ 9904 h 9904"/>
              <a:gd name="connsiteX11" fmla="*/ 0 w 11093"/>
              <a:gd name="connsiteY11" fmla="*/ 9904 h 9904"/>
              <a:gd name="connsiteX12" fmla="*/ 0 w 11093"/>
              <a:gd name="connsiteY12" fmla="*/ 6079 h 9904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7164 w 10000"/>
              <a:gd name="connsiteY2" fmla="*/ 5035 h 10000"/>
              <a:gd name="connsiteX3" fmla="*/ 7254 w 10000"/>
              <a:gd name="connsiteY3" fmla="*/ 2750 h 10000"/>
              <a:gd name="connsiteX4" fmla="*/ 10000 w 10000"/>
              <a:gd name="connsiteY4" fmla="*/ 3936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7164 w 10000"/>
              <a:gd name="connsiteY2" fmla="*/ 5035 h 10000"/>
              <a:gd name="connsiteX3" fmla="*/ 6884 w 10000"/>
              <a:gd name="connsiteY3" fmla="*/ 2750 h 10000"/>
              <a:gd name="connsiteX4" fmla="*/ 10000 w 10000"/>
              <a:gd name="connsiteY4" fmla="*/ 3936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6884 w 10000"/>
              <a:gd name="connsiteY2" fmla="*/ 3849 h 10000"/>
              <a:gd name="connsiteX3" fmla="*/ 6884 w 10000"/>
              <a:gd name="connsiteY3" fmla="*/ 2750 h 10000"/>
              <a:gd name="connsiteX4" fmla="*/ 10000 w 10000"/>
              <a:gd name="connsiteY4" fmla="*/ 3936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6884 w 10000"/>
              <a:gd name="connsiteY2" fmla="*/ 3849 h 10000"/>
              <a:gd name="connsiteX3" fmla="*/ 6884 w 10000"/>
              <a:gd name="connsiteY3" fmla="*/ 2750 h 10000"/>
              <a:gd name="connsiteX4" fmla="*/ 8610 w 10000"/>
              <a:gd name="connsiteY4" fmla="*/ 2750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10000"/>
              <a:gd name="connsiteY0" fmla="*/ 0 h 10000"/>
              <a:gd name="connsiteX1" fmla="*/ 1212 w 10000"/>
              <a:gd name="connsiteY1" fmla="*/ 3849 h 10000"/>
              <a:gd name="connsiteX2" fmla="*/ 6884 w 10000"/>
              <a:gd name="connsiteY2" fmla="*/ 3849 h 10000"/>
              <a:gd name="connsiteX3" fmla="*/ 6884 w 10000"/>
              <a:gd name="connsiteY3" fmla="*/ 2750 h 10000"/>
              <a:gd name="connsiteX4" fmla="*/ 8610 w 10000"/>
              <a:gd name="connsiteY4" fmla="*/ 2750 h 10000"/>
              <a:gd name="connsiteX5" fmla="*/ 10000 w 10000"/>
              <a:gd name="connsiteY5" fmla="*/ 8151 h 10000"/>
              <a:gd name="connsiteX6" fmla="*/ 8558 w 10000"/>
              <a:gd name="connsiteY6" fmla="*/ 8082 h 10000"/>
              <a:gd name="connsiteX7" fmla="*/ 8544 w 10000"/>
              <a:gd name="connsiteY7" fmla="*/ 5660 h 10000"/>
              <a:gd name="connsiteX8" fmla="*/ 6810 w 10000"/>
              <a:gd name="connsiteY8" fmla="*/ 5660 h 10000"/>
              <a:gd name="connsiteX9" fmla="*/ 6810 w 10000"/>
              <a:gd name="connsiteY9" fmla="*/ 8420 h 10000"/>
              <a:gd name="connsiteX10" fmla="*/ 2874 w 10000"/>
              <a:gd name="connsiteY10" fmla="*/ 10000 h 10000"/>
              <a:gd name="connsiteX11" fmla="*/ 0 w 10000"/>
              <a:gd name="connsiteY11" fmla="*/ 10000 h 10000"/>
              <a:gd name="connsiteX12" fmla="*/ 0 w 10000"/>
              <a:gd name="connsiteY12" fmla="*/ 6138 h 10000"/>
              <a:gd name="connsiteX0" fmla="*/ 1212 w 8857"/>
              <a:gd name="connsiteY0" fmla="*/ 0 h 10000"/>
              <a:gd name="connsiteX1" fmla="*/ 1212 w 8857"/>
              <a:gd name="connsiteY1" fmla="*/ 3849 h 10000"/>
              <a:gd name="connsiteX2" fmla="*/ 6884 w 8857"/>
              <a:gd name="connsiteY2" fmla="*/ 3849 h 10000"/>
              <a:gd name="connsiteX3" fmla="*/ 6884 w 8857"/>
              <a:gd name="connsiteY3" fmla="*/ 2750 h 10000"/>
              <a:gd name="connsiteX4" fmla="*/ 8610 w 8857"/>
              <a:gd name="connsiteY4" fmla="*/ 2750 h 10000"/>
              <a:gd name="connsiteX5" fmla="*/ 8857 w 8857"/>
              <a:gd name="connsiteY5" fmla="*/ 8248 h 10000"/>
              <a:gd name="connsiteX6" fmla="*/ 8558 w 8857"/>
              <a:gd name="connsiteY6" fmla="*/ 8082 h 10000"/>
              <a:gd name="connsiteX7" fmla="*/ 8544 w 8857"/>
              <a:gd name="connsiteY7" fmla="*/ 5660 h 10000"/>
              <a:gd name="connsiteX8" fmla="*/ 6810 w 8857"/>
              <a:gd name="connsiteY8" fmla="*/ 5660 h 10000"/>
              <a:gd name="connsiteX9" fmla="*/ 6810 w 8857"/>
              <a:gd name="connsiteY9" fmla="*/ 8420 h 10000"/>
              <a:gd name="connsiteX10" fmla="*/ 2874 w 8857"/>
              <a:gd name="connsiteY10" fmla="*/ 10000 h 10000"/>
              <a:gd name="connsiteX11" fmla="*/ 0 w 8857"/>
              <a:gd name="connsiteY11" fmla="*/ 10000 h 10000"/>
              <a:gd name="connsiteX12" fmla="*/ 0 w 8857"/>
              <a:gd name="connsiteY12" fmla="*/ 6138 h 10000"/>
              <a:gd name="connsiteX0" fmla="*/ 1368 w 10031"/>
              <a:gd name="connsiteY0" fmla="*/ 0 h 10000"/>
              <a:gd name="connsiteX1" fmla="*/ 1368 w 10031"/>
              <a:gd name="connsiteY1" fmla="*/ 3849 h 10000"/>
              <a:gd name="connsiteX2" fmla="*/ 7772 w 10031"/>
              <a:gd name="connsiteY2" fmla="*/ 3849 h 10000"/>
              <a:gd name="connsiteX3" fmla="*/ 7772 w 10031"/>
              <a:gd name="connsiteY3" fmla="*/ 2750 h 10000"/>
              <a:gd name="connsiteX4" fmla="*/ 9721 w 10031"/>
              <a:gd name="connsiteY4" fmla="*/ 2750 h 10000"/>
              <a:gd name="connsiteX5" fmla="*/ 10000 w 10031"/>
              <a:gd name="connsiteY5" fmla="*/ 8248 h 10000"/>
              <a:gd name="connsiteX6" fmla="*/ 9662 w 10031"/>
              <a:gd name="connsiteY6" fmla="*/ 8082 h 10000"/>
              <a:gd name="connsiteX7" fmla="*/ 9647 w 10031"/>
              <a:gd name="connsiteY7" fmla="*/ 5660 h 10000"/>
              <a:gd name="connsiteX8" fmla="*/ 7689 w 10031"/>
              <a:gd name="connsiteY8" fmla="*/ 5660 h 10000"/>
              <a:gd name="connsiteX9" fmla="*/ 7689 w 10031"/>
              <a:gd name="connsiteY9" fmla="*/ 8420 h 10000"/>
              <a:gd name="connsiteX10" fmla="*/ 3245 w 10031"/>
              <a:gd name="connsiteY10" fmla="*/ 10000 h 10000"/>
              <a:gd name="connsiteX11" fmla="*/ 0 w 10031"/>
              <a:gd name="connsiteY11" fmla="*/ 10000 h 10000"/>
              <a:gd name="connsiteX12" fmla="*/ 0 w 10031"/>
              <a:gd name="connsiteY12" fmla="*/ 6138 h 10000"/>
              <a:gd name="connsiteX0" fmla="*/ 1368 w 10031"/>
              <a:gd name="connsiteY0" fmla="*/ 0 h 10000"/>
              <a:gd name="connsiteX1" fmla="*/ 1368 w 10031"/>
              <a:gd name="connsiteY1" fmla="*/ 3849 h 10000"/>
              <a:gd name="connsiteX2" fmla="*/ 7772 w 10031"/>
              <a:gd name="connsiteY2" fmla="*/ 3849 h 10000"/>
              <a:gd name="connsiteX3" fmla="*/ 7772 w 10031"/>
              <a:gd name="connsiteY3" fmla="*/ 2750 h 10000"/>
              <a:gd name="connsiteX4" fmla="*/ 9721 w 10031"/>
              <a:gd name="connsiteY4" fmla="*/ 2750 h 10000"/>
              <a:gd name="connsiteX5" fmla="*/ 10000 w 10031"/>
              <a:gd name="connsiteY5" fmla="*/ 8248 h 10000"/>
              <a:gd name="connsiteX6" fmla="*/ 9722 w 10031"/>
              <a:gd name="connsiteY6" fmla="*/ 7882 h 10000"/>
              <a:gd name="connsiteX7" fmla="*/ 9647 w 10031"/>
              <a:gd name="connsiteY7" fmla="*/ 5660 h 10000"/>
              <a:gd name="connsiteX8" fmla="*/ 7689 w 10031"/>
              <a:gd name="connsiteY8" fmla="*/ 5660 h 10000"/>
              <a:gd name="connsiteX9" fmla="*/ 7689 w 10031"/>
              <a:gd name="connsiteY9" fmla="*/ 8420 h 10000"/>
              <a:gd name="connsiteX10" fmla="*/ 3245 w 10031"/>
              <a:gd name="connsiteY10" fmla="*/ 10000 h 10000"/>
              <a:gd name="connsiteX11" fmla="*/ 0 w 10031"/>
              <a:gd name="connsiteY11" fmla="*/ 10000 h 10000"/>
              <a:gd name="connsiteX12" fmla="*/ 0 w 10031"/>
              <a:gd name="connsiteY12" fmla="*/ 6138 h 10000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647 w 10031"/>
              <a:gd name="connsiteY7" fmla="*/ 5660 h 10081"/>
              <a:gd name="connsiteX8" fmla="*/ 7689 w 10031"/>
              <a:gd name="connsiteY8" fmla="*/ 5660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647 w 10031"/>
              <a:gd name="connsiteY7" fmla="*/ 5660 h 10081"/>
              <a:gd name="connsiteX8" fmla="*/ 7633 w 10031"/>
              <a:gd name="connsiteY8" fmla="*/ 5682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647 w 10031"/>
              <a:gd name="connsiteY7" fmla="*/ 5660 h 10081"/>
              <a:gd name="connsiteX8" fmla="*/ 7633 w 10031"/>
              <a:gd name="connsiteY8" fmla="*/ 8248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7882 h 10081"/>
              <a:gd name="connsiteX7" fmla="*/ 9722 w 10031"/>
              <a:gd name="connsiteY7" fmla="*/ 8248 h 10081"/>
              <a:gd name="connsiteX8" fmla="*/ 7633 w 10031"/>
              <a:gd name="connsiteY8" fmla="*/ 8248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031"/>
              <a:gd name="connsiteY0" fmla="*/ 0 h 10081"/>
              <a:gd name="connsiteX1" fmla="*/ 1368 w 10031"/>
              <a:gd name="connsiteY1" fmla="*/ 3849 h 10081"/>
              <a:gd name="connsiteX2" fmla="*/ 7772 w 10031"/>
              <a:gd name="connsiteY2" fmla="*/ 3849 h 10081"/>
              <a:gd name="connsiteX3" fmla="*/ 7772 w 10031"/>
              <a:gd name="connsiteY3" fmla="*/ 2750 h 10081"/>
              <a:gd name="connsiteX4" fmla="*/ 9721 w 10031"/>
              <a:gd name="connsiteY4" fmla="*/ 2750 h 10081"/>
              <a:gd name="connsiteX5" fmla="*/ 10000 w 10031"/>
              <a:gd name="connsiteY5" fmla="*/ 8248 h 10081"/>
              <a:gd name="connsiteX6" fmla="*/ 9722 w 10031"/>
              <a:gd name="connsiteY6" fmla="*/ 10081 h 10081"/>
              <a:gd name="connsiteX7" fmla="*/ 9722 w 10031"/>
              <a:gd name="connsiteY7" fmla="*/ 8248 h 10081"/>
              <a:gd name="connsiteX8" fmla="*/ 7633 w 10031"/>
              <a:gd name="connsiteY8" fmla="*/ 8248 h 10081"/>
              <a:gd name="connsiteX9" fmla="*/ 7633 w 10031"/>
              <a:gd name="connsiteY9" fmla="*/ 10081 h 10081"/>
              <a:gd name="connsiteX10" fmla="*/ 3245 w 10031"/>
              <a:gd name="connsiteY10" fmla="*/ 10000 h 10081"/>
              <a:gd name="connsiteX11" fmla="*/ 0 w 10031"/>
              <a:gd name="connsiteY11" fmla="*/ 10000 h 10081"/>
              <a:gd name="connsiteX12" fmla="*/ 0 w 10031"/>
              <a:gd name="connsiteY12" fmla="*/ 6138 h 10081"/>
              <a:gd name="connsiteX0" fmla="*/ 1368 w 10185"/>
              <a:gd name="connsiteY0" fmla="*/ 0 h 10081"/>
              <a:gd name="connsiteX1" fmla="*/ 1368 w 10185"/>
              <a:gd name="connsiteY1" fmla="*/ 3849 h 10081"/>
              <a:gd name="connsiteX2" fmla="*/ 7772 w 10185"/>
              <a:gd name="connsiteY2" fmla="*/ 3849 h 10081"/>
              <a:gd name="connsiteX3" fmla="*/ 7772 w 10185"/>
              <a:gd name="connsiteY3" fmla="*/ 2750 h 10081"/>
              <a:gd name="connsiteX4" fmla="*/ 9721 w 10185"/>
              <a:gd name="connsiteY4" fmla="*/ 2750 h 10081"/>
              <a:gd name="connsiteX5" fmla="*/ 10139 w 10185"/>
              <a:gd name="connsiteY5" fmla="*/ 7332 h 10081"/>
              <a:gd name="connsiteX6" fmla="*/ 10000 w 10185"/>
              <a:gd name="connsiteY6" fmla="*/ 8248 h 10081"/>
              <a:gd name="connsiteX7" fmla="*/ 9722 w 10185"/>
              <a:gd name="connsiteY7" fmla="*/ 10081 h 10081"/>
              <a:gd name="connsiteX8" fmla="*/ 9722 w 10185"/>
              <a:gd name="connsiteY8" fmla="*/ 8248 h 10081"/>
              <a:gd name="connsiteX9" fmla="*/ 7633 w 10185"/>
              <a:gd name="connsiteY9" fmla="*/ 8248 h 10081"/>
              <a:gd name="connsiteX10" fmla="*/ 7633 w 10185"/>
              <a:gd name="connsiteY10" fmla="*/ 10081 h 10081"/>
              <a:gd name="connsiteX11" fmla="*/ 3245 w 10185"/>
              <a:gd name="connsiteY11" fmla="*/ 10000 h 10081"/>
              <a:gd name="connsiteX12" fmla="*/ 0 w 10185"/>
              <a:gd name="connsiteY12" fmla="*/ 10000 h 10081"/>
              <a:gd name="connsiteX13" fmla="*/ 0 w 10185"/>
              <a:gd name="connsiteY13" fmla="*/ 6138 h 10081"/>
              <a:gd name="connsiteX0" fmla="*/ 1368 w 10209"/>
              <a:gd name="connsiteY0" fmla="*/ 0 h 10081"/>
              <a:gd name="connsiteX1" fmla="*/ 1368 w 10209"/>
              <a:gd name="connsiteY1" fmla="*/ 3849 h 10081"/>
              <a:gd name="connsiteX2" fmla="*/ 7772 w 10209"/>
              <a:gd name="connsiteY2" fmla="*/ 3849 h 10081"/>
              <a:gd name="connsiteX3" fmla="*/ 7772 w 10209"/>
              <a:gd name="connsiteY3" fmla="*/ 2750 h 10081"/>
              <a:gd name="connsiteX4" fmla="*/ 9721 w 10209"/>
              <a:gd name="connsiteY4" fmla="*/ 2750 h 10081"/>
              <a:gd name="connsiteX5" fmla="*/ 10139 w 10209"/>
              <a:gd name="connsiteY5" fmla="*/ 7332 h 10081"/>
              <a:gd name="connsiteX6" fmla="*/ 10139 w 10209"/>
              <a:gd name="connsiteY6" fmla="*/ 8431 h 10081"/>
              <a:gd name="connsiteX7" fmla="*/ 9722 w 10209"/>
              <a:gd name="connsiteY7" fmla="*/ 10081 h 10081"/>
              <a:gd name="connsiteX8" fmla="*/ 9722 w 10209"/>
              <a:gd name="connsiteY8" fmla="*/ 8248 h 10081"/>
              <a:gd name="connsiteX9" fmla="*/ 7633 w 10209"/>
              <a:gd name="connsiteY9" fmla="*/ 8248 h 10081"/>
              <a:gd name="connsiteX10" fmla="*/ 7633 w 10209"/>
              <a:gd name="connsiteY10" fmla="*/ 10081 h 10081"/>
              <a:gd name="connsiteX11" fmla="*/ 3245 w 10209"/>
              <a:gd name="connsiteY11" fmla="*/ 10000 h 10081"/>
              <a:gd name="connsiteX12" fmla="*/ 0 w 10209"/>
              <a:gd name="connsiteY12" fmla="*/ 10000 h 10081"/>
              <a:gd name="connsiteX13" fmla="*/ 0 w 10209"/>
              <a:gd name="connsiteY13" fmla="*/ 6138 h 10081"/>
              <a:gd name="connsiteX0" fmla="*/ 1368 w 10139"/>
              <a:gd name="connsiteY0" fmla="*/ 0 h 10081"/>
              <a:gd name="connsiteX1" fmla="*/ 1368 w 10139"/>
              <a:gd name="connsiteY1" fmla="*/ 3849 h 10081"/>
              <a:gd name="connsiteX2" fmla="*/ 7772 w 10139"/>
              <a:gd name="connsiteY2" fmla="*/ 3849 h 10081"/>
              <a:gd name="connsiteX3" fmla="*/ 7772 w 10139"/>
              <a:gd name="connsiteY3" fmla="*/ 2750 h 10081"/>
              <a:gd name="connsiteX4" fmla="*/ 9721 w 10139"/>
              <a:gd name="connsiteY4" fmla="*/ 2750 h 10081"/>
              <a:gd name="connsiteX5" fmla="*/ 10139 w 10139"/>
              <a:gd name="connsiteY5" fmla="*/ 8431 h 10081"/>
              <a:gd name="connsiteX6" fmla="*/ 9722 w 10139"/>
              <a:gd name="connsiteY6" fmla="*/ 10081 h 10081"/>
              <a:gd name="connsiteX7" fmla="*/ 9722 w 10139"/>
              <a:gd name="connsiteY7" fmla="*/ 8248 h 10081"/>
              <a:gd name="connsiteX8" fmla="*/ 7633 w 10139"/>
              <a:gd name="connsiteY8" fmla="*/ 8248 h 10081"/>
              <a:gd name="connsiteX9" fmla="*/ 7633 w 10139"/>
              <a:gd name="connsiteY9" fmla="*/ 10081 h 10081"/>
              <a:gd name="connsiteX10" fmla="*/ 3245 w 10139"/>
              <a:gd name="connsiteY10" fmla="*/ 10000 h 10081"/>
              <a:gd name="connsiteX11" fmla="*/ 0 w 10139"/>
              <a:gd name="connsiteY11" fmla="*/ 10000 h 10081"/>
              <a:gd name="connsiteX12" fmla="*/ 0 w 10139"/>
              <a:gd name="connsiteY12" fmla="*/ 6138 h 10081"/>
              <a:gd name="connsiteX0" fmla="*/ 1368 w 10279"/>
              <a:gd name="connsiteY0" fmla="*/ 0 h 10081"/>
              <a:gd name="connsiteX1" fmla="*/ 1368 w 10279"/>
              <a:gd name="connsiteY1" fmla="*/ 3849 h 10081"/>
              <a:gd name="connsiteX2" fmla="*/ 7772 w 10279"/>
              <a:gd name="connsiteY2" fmla="*/ 3849 h 10081"/>
              <a:gd name="connsiteX3" fmla="*/ 7772 w 10279"/>
              <a:gd name="connsiteY3" fmla="*/ 2750 h 10081"/>
              <a:gd name="connsiteX4" fmla="*/ 9721 w 10279"/>
              <a:gd name="connsiteY4" fmla="*/ 2750 h 10081"/>
              <a:gd name="connsiteX5" fmla="*/ 10279 w 10279"/>
              <a:gd name="connsiteY5" fmla="*/ 6965 h 10081"/>
              <a:gd name="connsiteX6" fmla="*/ 9722 w 10279"/>
              <a:gd name="connsiteY6" fmla="*/ 10081 h 10081"/>
              <a:gd name="connsiteX7" fmla="*/ 9722 w 10279"/>
              <a:gd name="connsiteY7" fmla="*/ 8248 h 10081"/>
              <a:gd name="connsiteX8" fmla="*/ 7633 w 10279"/>
              <a:gd name="connsiteY8" fmla="*/ 8248 h 10081"/>
              <a:gd name="connsiteX9" fmla="*/ 7633 w 10279"/>
              <a:gd name="connsiteY9" fmla="*/ 10081 h 10081"/>
              <a:gd name="connsiteX10" fmla="*/ 3245 w 10279"/>
              <a:gd name="connsiteY10" fmla="*/ 10000 h 10081"/>
              <a:gd name="connsiteX11" fmla="*/ 0 w 10279"/>
              <a:gd name="connsiteY11" fmla="*/ 10000 h 10081"/>
              <a:gd name="connsiteX12" fmla="*/ 0 w 10279"/>
              <a:gd name="connsiteY12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942 w 10316"/>
              <a:gd name="connsiteY5" fmla="*/ 3615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316"/>
              <a:gd name="connsiteY0" fmla="*/ 0 h 10081"/>
              <a:gd name="connsiteX1" fmla="*/ 1368 w 10316"/>
              <a:gd name="connsiteY1" fmla="*/ 3849 h 10081"/>
              <a:gd name="connsiteX2" fmla="*/ 7772 w 10316"/>
              <a:gd name="connsiteY2" fmla="*/ 3849 h 10081"/>
              <a:gd name="connsiteX3" fmla="*/ 7772 w 10316"/>
              <a:gd name="connsiteY3" fmla="*/ 2750 h 10081"/>
              <a:gd name="connsiteX4" fmla="*/ 9721 w 10316"/>
              <a:gd name="connsiteY4" fmla="*/ 2750 h 10081"/>
              <a:gd name="connsiteX5" fmla="*/ 9861 w 10316"/>
              <a:gd name="connsiteY5" fmla="*/ 3849 h 10081"/>
              <a:gd name="connsiteX6" fmla="*/ 10279 w 10316"/>
              <a:gd name="connsiteY6" fmla="*/ 6965 h 10081"/>
              <a:gd name="connsiteX7" fmla="*/ 9722 w 10316"/>
              <a:gd name="connsiteY7" fmla="*/ 10081 h 10081"/>
              <a:gd name="connsiteX8" fmla="*/ 9722 w 10316"/>
              <a:gd name="connsiteY8" fmla="*/ 8248 h 10081"/>
              <a:gd name="connsiteX9" fmla="*/ 7633 w 10316"/>
              <a:gd name="connsiteY9" fmla="*/ 8248 h 10081"/>
              <a:gd name="connsiteX10" fmla="*/ 7633 w 10316"/>
              <a:gd name="connsiteY10" fmla="*/ 10081 h 10081"/>
              <a:gd name="connsiteX11" fmla="*/ 3245 w 10316"/>
              <a:gd name="connsiteY11" fmla="*/ 10000 h 10081"/>
              <a:gd name="connsiteX12" fmla="*/ 0 w 10316"/>
              <a:gd name="connsiteY12" fmla="*/ 10000 h 10081"/>
              <a:gd name="connsiteX13" fmla="*/ 0 w 10316"/>
              <a:gd name="connsiteY13" fmla="*/ 6138 h 10081"/>
              <a:gd name="connsiteX0" fmla="*/ 1368 w 10279"/>
              <a:gd name="connsiteY0" fmla="*/ 0 h 10081"/>
              <a:gd name="connsiteX1" fmla="*/ 1368 w 10279"/>
              <a:gd name="connsiteY1" fmla="*/ 3849 h 10081"/>
              <a:gd name="connsiteX2" fmla="*/ 7772 w 10279"/>
              <a:gd name="connsiteY2" fmla="*/ 3849 h 10081"/>
              <a:gd name="connsiteX3" fmla="*/ 7772 w 10279"/>
              <a:gd name="connsiteY3" fmla="*/ 2750 h 10081"/>
              <a:gd name="connsiteX4" fmla="*/ 9721 w 10279"/>
              <a:gd name="connsiteY4" fmla="*/ 2750 h 10081"/>
              <a:gd name="connsiteX5" fmla="*/ 10279 w 10279"/>
              <a:gd name="connsiteY5" fmla="*/ 6965 h 10081"/>
              <a:gd name="connsiteX6" fmla="*/ 9722 w 10279"/>
              <a:gd name="connsiteY6" fmla="*/ 10081 h 10081"/>
              <a:gd name="connsiteX7" fmla="*/ 9722 w 10279"/>
              <a:gd name="connsiteY7" fmla="*/ 8248 h 10081"/>
              <a:gd name="connsiteX8" fmla="*/ 7633 w 10279"/>
              <a:gd name="connsiteY8" fmla="*/ 8248 h 10081"/>
              <a:gd name="connsiteX9" fmla="*/ 7633 w 10279"/>
              <a:gd name="connsiteY9" fmla="*/ 10081 h 10081"/>
              <a:gd name="connsiteX10" fmla="*/ 3245 w 10279"/>
              <a:gd name="connsiteY10" fmla="*/ 10000 h 10081"/>
              <a:gd name="connsiteX11" fmla="*/ 0 w 10279"/>
              <a:gd name="connsiteY11" fmla="*/ 10000 h 10081"/>
              <a:gd name="connsiteX12" fmla="*/ 0 w 10279"/>
              <a:gd name="connsiteY12" fmla="*/ 6138 h 10081"/>
              <a:gd name="connsiteX0" fmla="*/ 1368 w 10046"/>
              <a:gd name="connsiteY0" fmla="*/ 0 h 10081"/>
              <a:gd name="connsiteX1" fmla="*/ 1368 w 10046"/>
              <a:gd name="connsiteY1" fmla="*/ 3849 h 10081"/>
              <a:gd name="connsiteX2" fmla="*/ 7772 w 10046"/>
              <a:gd name="connsiteY2" fmla="*/ 3849 h 10081"/>
              <a:gd name="connsiteX3" fmla="*/ 7772 w 10046"/>
              <a:gd name="connsiteY3" fmla="*/ 2750 h 10081"/>
              <a:gd name="connsiteX4" fmla="*/ 9721 w 10046"/>
              <a:gd name="connsiteY4" fmla="*/ 2750 h 10081"/>
              <a:gd name="connsiteX5" fmla="*/ 9722 w 10046"/>
              <a:gd name="connsiteY5" fmla="*/ 10081 h 10081"/>
              <a:gd name="connsiteX6" fmla="*/ 9722 w 10046"/>
              <a:gd name="connsiteY6" fmla="*/ 8248 h 10081"/>
              <a:gd name="connsiteX7" fmla="*/ 7633 w 10046"/>
              <a:gd name="connsiteY7" fmla="*/ 8248 h 10081"/>
              <a:gd name="connsiteX8" fmla="*/ 7633 w 10046"/>
              <a:gd name="connsiteY8" fmla="*/ 10081 h 10081"/>
              <a:gd name="connsiteX9" fmla="*/ 3245 w 10046"/>
              <a:gd name="connsiteY9" fmla="*/ 10000 h 10081"/>
              <a:gd name="connsiteX10" fmla="*/ 0 w 10046"/>
              <a:gd name="connsiteY10" fmla="*/ 10000 h 10081"/>
              <a:gd name="connsiteX11" fmla="*/ 0 w 10046"/>
              <a:gd name="connsiteY11" fmla="*/ 6138 h 10081"/>
              <a:gd name="connsiteX0" fmla="*/ 1368 w 10696"/>
              <a:gd name="connsiteY0" fmla="*/ 0 h 10081"/>
              <a:gd name="connsiteX1" fmla="*/ 1368 w 10696"/>
              <a:gd name="connsiteY1" fmla="*/ 3849 h 10081"/>
              <a:gd name="connsiteX2" fmla="*/ 7772 w 10696"/>
              <a:gd name="connsiteY2" fmla="*/ 3849 h 10081"/>
              <a:gd name="connsiteX3" fmla="*/ 7772 w 10696"/>
              <a:gd name="connsiteY3" fmla="*/ 2750 h 10081"/>
              <a:gd name="connsiteX4" fmla="*/ 10371 w 10696"/>
              <a:gd name="connsiteY4" fmla="*/ 2750 h 10081"/>
              <a:gd name="connsiteX5" fmla="*/ 9722 w 10696"/>
              <a:gd name="connsiteY5" fmla="*/ 10081 h 10081"/>
              <a:gd name="connsiteX6" fmla="*/ 9722 w 10696"/>
              <a:gd name="connsiteY6" fmla="*/ 8248 h 10081"/>
              <a:gd name="connsiteX7" fmla="*/ 7633 w 10696"/>
              <a:gd name="connsiteY7" fmla="*/ 8248 h 10081"/>
              <a:gd name="connsiteX8" fmla="*/ 7633 w 10696"/>
              <a:gd name="connsiteY8" fmla="*/ 10081 h 10081"/>
              <a:gd name="connsiteX9" fmla="*/ 3245 w 10696"/>
              <a:gd name="connsiteY9" fmla="*/ 10000 h 10081"/>
              <a:gd name="connsiteX10" fmla="*/ 0 w 10696"/>
              <a:gd name="connsiteY10" fmla="*/ 10000 h 10081"/>
              <a:gd name="connsiteX11" fmla="*/ 0 w 10696"/>
              <a:gd name="connsiteY11" fmla="*/ 6138 h 10081"/>
              <a:gd name="connsiteX0" fmla="*/ 1368 w 10412"/>
              <a:gd name="connsiteY0" fmla="*/ 0 h 10081"/>
              <a:gd name="connsiteX1" fmla="*/ 1368 w 10412"/>
              <a:gd name="connsiteY1" fmla="*/ 3849 h 10081"/>
              <a:gd name="connsiteX2" fmla="*/ 7772 w 10412"/>
              <a:gd name="connsiteY2" fmla="*/ 3849 h 10081"/>
              <a:gd name="connsiteX3" fmla="*/ 7772 w 10412"/>
              <a:gd name="connsiteY3" fmla="*/ 2750 h 10081"/>
              <a:gd name="connsiteX4" fmla="*/ 10371 w 10412"/>
              <a:gd name="connsiteY4" fmla="*/ 2750 h 10081"/>
              <a:gd name="connsiteX5" fmla="*/ 9722 w 10412"/>
              <a:gd name="connsiteY5" fmla="*/ 10081 h 10081"/>
              <a:gd name="connsiteX6" fmla="*/ 9722 w 10412"/>
              <a:gd name="connsiteY6" fmla="*/ 8248 h 10081"/>
              <a:gd name="connsiteX7" fmla="*/ 7633 w 10412"/>
              <a:gd name="connsiteY7" fmla="*/ 8248 h 10081"/>
              <a:gd name="connsiteX8" fmla="*/ 7633 w 10412"/>
              <a:gd name="connsiteY8" fmla="*/ 10081 h 10081"/>
              <a:gd name="connsiteX9" fmla="*/ 3245 w 10412"/>
              <a:gd name="connsiteY9" fmla="*/ 10000 h 10081"/>
              <a:gd name="connsiteX10" fmla="*/ 0 w 10412"/>
              <a:gd name="connsiteY10" fmla="*/ 10000 h 10081"/>
              <a:gd name="connsiteX11" fmla="*/ 0 w 10412"/>
              <a:gd name="connsiteY11" fmla="*/ 6138 h 10081"/>
              <a:gd name="connsiteX0" fmla="*/ 1368 w 10733"/>
              <a:gd name="connsiteY0" fmla="*/ 0 h 10173"/>
              <a:gd name="connsiteX1" fmla="*/ 1368 w 10733"/>
              <a:gd name="connsiteY1" fmla="*/ 3849 h 10173"/>
              <a:gd name="connsiteX2" fmla="*/ 7772 w 10733"/>
              <a:gd name="connsiteY2" fmla="*/ 3849 h 10173"/>
              <a:gd name="connsiteX3" fmla="*/ 7772 w 10733"/>
              <a:gd name="connsiteY3" fmla="*/ 2750 h 10173"/>
              <a:gd name="connsiteX4" fmla="*/ 10371 w 10733"/>
              <a:gd name="connsiteY4" fmla="*/ 2750 h 10173"/>
              <a:gd name="connsiteX5" fmla="*/ 9942 w 10733"/>
              <a:gd name="connsiteY5" fmla="*/ 8803 h 10173"/>
              <a:gd name="connsiteX6" fmla="*/ 9722 w 10733"/>
              <a:gd name="connsiteY6" fmla="*/ 10081 h 10173"/>
              <a:gd name="connsiteX7" fmla="*/ 9722 w 10733"/>
              <a:gd name="connsiteY7" fmla="*/ 8248 h 10173"/>
              <a:gd name="connsiteX8" fmla="*/ 7633 w 10733"/>
              <a:gd name="connsiteY8" fmla="*/ 8248 h 10173"/>
              <a:gd name="connsiteX9" fmla="*/ 7633 w 10733"/>
              <a:gd name="connsiteY9" fmla="*/ 10081 h 10173"/>
              <a:gd name="connsiteX10" fmla="*/ 3245 w 10733"/>
              <a:gd name="connsiteY10" fmla="*/ 10000 h 10173"/>
              <a:gd name="connsiteX11" fmla="*/ 0 w 10733"/>
              <a:gd name="connsiteY11" fmla="*/ 10000 h 10173"/>
              <a:gd name="connsiteX12" fmla="*/ 0 w 10733"/>
              <a:gd name="connsiteY12" fmla="*/ 6138 h 10173"/>
              <a:gd name="connsiteX0" fmla="*/ 1368 w 10733"/>
              <a:gd name="connsiteY0" fmla="*/ 0 h 12219"/>
              <a:gd name="connsiteX1" fmla="*/ 1368 w 10733"/>
              <a:gd name="connsiteY1" fmla="*/ 3849 h 12219"/>
              <a:gd name="connsiteX2" fmla="*/ 7772 w 10733"/>
              <a:gd name="connsiteY2" fmla="*/ 3849 h 12219"/>
              <a:gd name="connsiteX3" fmla="*/ 7772 w 10733"/>
              <a:gd name="connsiteY3" fmla="*/ 2750 h 12219"/>
              <a:gd name="connsiteX4" fmla="*/ 10371 w 10733"/>
              <a:gd name="connsiteY4" fmla="*/ 2750 h 12219"/>
              <a:gd name="connsiteX5" fmla="*/ 10510 w 10733"/>
              <a:gd name="connsiteY5" fmla="*/ 10997 h 12219"/>
              <a:gd name="connsiteX6" fmla="*/ 9722 w 10733"/>
              <a:gd name="connsiteY6" fmla="*/ 10081 h 12219"/>
              <a:gd name="connsiteX7" fmla="*/ 9722 w 10733"/>
              <a:gd name="connsiteY7" fmla="*/ 8248 h 12219"/>
              <a:gd name="connsiteX8" fmla="*/ 7633 w 10733"/>
              <a:gd name="connsiteY8" fmla="*/ 8248 h 12219"/>
              <a:gd name="connsiteX9" fmla="*/ 7633 w 10733"/>
              <a:gd name="connsiteY9" fmla="*/ 10081 h 12219"/>
              <a:gd name="connsiteX10" fmla="*/ 3245 w 10733"/>
              <a:gd name="connsiteY10" fmla="*/ 10000 h 12219"/>
              <a:gd name="connsiteX11" fmla="*/ 0 w 10733"/>
              <a:gd name="connsiteY11" fmla="*/ 10000 h 12219"/>
              <a:gd name="connsiteX12" fmla="*/ 0 w 10733"/>
              <a:gd name="connsiteY12" fmla="*/ 6138 h 12219"/>
              <a:gd name="connsiteX0" fmla="*/ 1368 w 10733"/>
              <a:gd name="connsiteY0" fmla="*/ 0 h 11128"/>
              <a:gd name="connsiteX1" fmla="*/ 1368 w 10733"/>
              <a:gd name="connsiteY1" fmla="*/ 3849 h 11128"/>
              <a:gd name="connsiteX2" fmla="*/ 7772 w 10733"/>
              <a:gd name="connsiteY2" fmla="*/ 3849 h 11128"/>
              <a:gd name="connsiteX3" fmla="*/ 7772 w 10733"/>
              <a:gd name="connsiteY3" fmla="*/ 2750 h 11128"/>
              <a:gd name="connsiteX4" fmla="*/ 10371 w 10733"/>
              <a:gd name="connsiteY4" fmla="*/ 2750 h 11128"/>
              <a:gd name="connsiteX5" fmla="*/ 10510 w 10733"/>
              <a:gd name="connsiteY5" fmla="*/ 10997 h 11128"/>
              <a:gd name="connsiteX6" fmla="*/ 9722 w 10733"/>
              <a:gd name="connsiteY6" fmla="*/ 10081 h 11128"/>
              <a:gd name="connsiteX7" fmla="*/ 9722 w 10733"/>
              <a:gd name="connsiteY7" fmla="*/ 8248 h 11128"/>
              <a:gd name="connsiteX8" fmla="*/ 7633 w 10733"/>
              <a:gd name="connsiteY8" fmla="*/ 8248 h 11128"/>
              <a:gd name="connsiteX9" fmla="*/ 7633 w 10733"/>
              <a:gd name="connsiteY9" fmla="*/ 10081 h 11128"/>
              <a:gd name="connsiteX10" fmla="*/ 3245 w 10733"/>
              <a:gd name="connsiteY10" fmla="*/ 10000 h 11128"/>
              <a:gd name="connsiteX11" fmla="*/ 0 w 10733"/>
              <a:gd name="connsiteY11" fmla="*/ 10000 h 11128"/>
              <a:gd name="connsiteX12" fmla="*/ 0 w 10733"/>
              <a:gd name="connsiteY12" fmla="*/ 6138 h 11128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722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722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722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831"/>
              <a:gd name="connsiteX1" fmla="*/ 1368 w 10733"/>
              <a:gd name="connsiteY1" fmla="*/ 3849 h 10831"/>
              <a:gd name="connsiteX2" fmla="*/ 7772 w 10733"/>
              <a:gd name="connsiteY2" fmla="*/ 3849 h 10831"/>
              <a:gd name="connsiteX3" fmla="*/ 7772 w 10733"/>
              <a:gd name="connsiteY3" fmla="*/ 2750 h 10831"/>
              <a:gd name="connsiteX4" fmla="*/ 10371 w 10733"/>
              <a:gd name="connsiteY4" fmla="*/ 2750 h 10831"/>
              <a:gd name="connsiteX5" fmla="*/ 10371 w 10733"/>
              <a:gd name="connsiteY5" fmla="*/ 10081 h 10831"/>
              <a:gd name="connsiteX6" fmla="*/ 9674 w 10733"/>
              <a:gd name="connsiteY6" fmla="*/ 10081 h 10831"/>
              <a:gd name="connsiteX7" fmla="*/ 9722 w 10733"/>
              <a:gd name="connsiteY7" fmla="*/ 8248 h 10831"/>
              <a:gd name="connsiteX8" fmla="*/ 7633 w 10733"/>
              <a:gd name="connsiteY8" fmla="*/ 8248 h 10831"/>
              <a:gd name="connsiteX9" fmla="*/ 7633 w 10733"/>
              <a:gd name="connsiteY9" fmla="*/ 10081 h 10831"/>
              <a:gd name="connsiteX10" fmla="*/ 3245 w 10733"/>
              <a:gd name="connsiteY10" fmla="*/ 10000 h 10831"/>
              <a:gd name="connsiteX11" fmla="*/ 0 w 10733"/>
              <a:gd name="connsiteY11" fmla="*/ 10000 h 10831"/>
              <a:gd name="connsiteX12" fmla="*/ 0 w 10733"/>
              <a:gd name="connsiteY12" fmla="*/ 6138 h 10831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733"/>
              <a:gd name="connsiteY0" fmla="*/ 0 h 10212"/>
              <a:gd name="connsiteX1" fmla="*/ 1368 w 10733"/>
              <a:gd name="connsiteY1" fmla="*/ 3849 h 10212"/>
              <a:gd name="connsiteX2" fmla="*/ 7772 w 10733"/>
              <a:gd name="connsiteY2" fmla="*/ 3849 h 10212"/>
              <a:gd name="connsiteX3" fmla="*/ 7772 w 10733"/>
              <a:gd name="connsiteY3" fmla="*/ 2750 h 10212"/>
              <a:gd name="connsiteX4" fmla="*/ 10371 w 10733"/>
              <a:gd name="connsiteY4" fmla="*/ 2750 h 10212"/>
              <a:gd name="connsiteX5" fmla="*/ 10371 w 10733"/>
              <a:gd name="connsiteY5" fmla="*/ 10081 h 10212"/>
              <a:gd name="connsiteX6" fmla="*/ 9674 w 10733"/>
              <a:gd name="connsiteY6" fmla="*/ 10081 h 10212"/>
              <a:gd name="connsiteX7" fmla="*/ 9722 w 10733"/>
              <a:gd name="connsiteY7" fmla="*/ 8248 h 10212"/>
              <a:gd name="connsiteX8" fmla="*/ 7633 w 10733"/>
              <a:gd name="connsiteY8" fmla="*/ 8248 h 10212"/>
              <a:gd name="connsiteX9" fmla="*/ 7633 w 10733"/>
              <a:gd name="connsiteY9" fmla="*/ 10081 h 10212"/>
              <a:gd name="connsiteX10" fmla="*/ 3245 w 10733"/>
              <a:gd name="connsiteY10" fmla="*/ 10000 h 10212"/>
              <a:gd name="connsiteX11" fmla="*/ 0 w 10733"/>
              <a:gd name="connsiteY11" fmla="*/ 10000 h 10212"/>
              <a:gd name="connsiteX12" fmla="*/ 0 w 10733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674 w 10449"/>
              <a:gd name="connsiteY6" fmla="*/ 10081 h 10212"/>
              <a:gd name="connsiteX7" fmla="*/ 9722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776 w 10449"/>
              <a:gd name="connsiteY6" fmla="*/ 10039 h 10212"/>
              <a:gd name="connsiteX7" fmla="*/ 9722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776 w 10449"/>
              <a:gd name="connsiteY6" fmla="*/ 10039 h 10212"/>
              <a:gd name="connsiteX7" fmla="*/ 9722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776 w 10449"/>
              <a:gd name="connsiteY6" fmla="*/ 10039 h 10212"/>
              <a:gd name="connsiteX7" fmla="*/ 9953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953 w 10449"/>
              <a:gd name="connsiteY6" fmla="*/ 10081 h 10212"/>
              <a:gd name="connsiteX7" fmla="*/ 9953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  <a:gd name="connsiteX0" fmla="*/ 1368 w 10449"/>
              <a:gd name="connsiteY0" fmla="*/ 0 h 10212"/>
              <a:gd name="connsiteX1" fmla="*/ 1368 w 10449"/>
              <a:gd name="connsiteY1" fmla="*/ 3849 h 10212"/>
              <a:gd name="connsiteX2" fmla="*/ 7772 w 10449"/>
              <a:gd name="connsiteY2" fmla="*/ 3849 h 10212"/>
              <a:gd name="connsiteX3" fmla="*/ 7772 w 10449"/>
              <a:gd name="connsiteY3" fmla="*/ 2750 h 10212"/>
              <a:gd name="connsiteX4" fmla="*/ 10371 w 10449"/>
              <a:gd name="connsiteY4" fmla="*/ 2750 h 10212"/>
              <a:gd name="connsiteX5" fmla="*/ 10371 w 10449"/>
              <a:gd name="connsiteY5" fmla="*/ 10081 h 10212"/>
              <a:gd name="connsiteX6" fmla="*/ 9953 w 10449"/>
              <a:gd name="connsiteY6" fmla="*/ 9898 h 10212"/>
              <a:gd name="connsiteX7" fmla="*/ 9953 w 10449"/>
              <a:gd name="connsiteY7" fmla="*/ 8248 h 10212"/>
              <a:gd name="connsiteX8" fmla="*/ 7633 w 10449"/>
              <a:gd name="connsiteY8" fmla="*/ 8248 h 10212"/>
              <a:gd name="connsiteX9" fmla="*/ 7633 w 10449"/>
              <a:gd name="connsiteY9" fmla="*/ 10081 h 10212"/>
              <a:gd name="connsiteX10" fmla="*/ 3245 w 10449"/>
              <a:gd name="connsiteY10" fmla="*/ 10000 h 10212"/>
              <a:gd name="connsiteX11" fmla="*/ 0 w 10449"/>
              <a:gd name="connsiteY11" fmla="*/ 10000 h 10212"/>
              <a:gd name="connsiteX12" fmla="*/ 0 w 10449"/>
              <a:gd name="connsiteY12" fmla="*/ 6138 h 1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49" h="10212">
                <a:moveTo>
                  <a:pt x="1368" y="0"/>
                </a:moveTo>
                <a:cubicBezTo>
                  <a:pt x="1374" y="1994"/>
                  <a:pt x="1362" y="1855"/>
                  <a:pt x="1368" y="3849"/>
                </a:cubicBezTo>
                <a:lnTo>
                  <a:pt x="7772" y="3849"/>
                </a:lnTo>
                <a:cubicBezTo>
                  <a:pt x="7749" y="2431"/>
                  <a:pt x="7796" y="4168"/>
                  <a:pt x="7772" y="2750"/>
                </a:cubicBezTo>
                <a:lnTo>
                  <a:pt x="10371" y="2750"/>
                </a:lnTo>
                <a:cubicBezTo>
                  <a:pt x="10449" y="2932"/>
                  <a:pt x="10316" y="9844"/>
                  <a:pt x="10371" y="10081"/>
                </a:cubicBezTo>
                <a:cubicBezTo>
                  <a:pt x="9687" y="10212"/>
                  <a:pt x="9911" y="9886"/>
                  <a:pt x="9953" y="9898"/>
                </a:cubicBezTo>
                <a:cubicBezTo>
                  <a:pt x="9881" y="9876"/>
                  <a:pt x="9958" y="9055"/>
                  <a:pt x="9953" y="8248"/>
                </a:cubicBezTo>
                <a:lnTo>
                  <a:pt x="7633" y="8248"/>
                </a:lnTo>
                <a:cubicBezTo>
                  <a:pt x="7614" y="9722"/>
                  <a:pt x="7652" y="8607"/>
                  <a:pt x="7633" y="10081"/>
                </a:cubicBezTo>
                <a:lnTo>
                  <a:pt x="3245" y="10000"/>
                </a:lnTo>
                <a:lnTo>
                  <a:pt x="0" y="10000"/>
                </a:lnTo>
                <a:lnTo>
                  <a:pt x="0" y="6138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1061" name="Group 115"/>
          <p:cNvGrpSpPr>
            <a:grpSpLocks/>
          </p:cNvGrpSpPr>
          <p:nvPr/>
        </p:nvGrpSpPr>
        <p:grpSpPr bwMode="auto">
          <a:xfrm>
            <a:off x="4402138" y="5221288"/>
            <a:ext cx="1479550" cy="303212"/>
            <a:chOff x="332" y="2224"/>
            <a:chExt cx="932" cy="191"/>
          </a:xfrm>
        </p:grpSpPr>
        <p:sp>
          <p:nvSpPr>
            <p:cNvPr id="104" name="Rectangle 116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05" name="Rectangle 117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t</a:t>
              </a:r>
            </a:p>
          </p:txBody>
        </p:sp>
        <p:sp>
          <p:nvSpPr>
            <p:cNvPr id="106" name="Rectangle 118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n</a:t>
              </a:r>
            </a:p>
          </p:txBody>
        </p:sp>
        <p:sp>
          <p:nvSpPr>
            <p:cNvPr id="107" name="Rectangle 119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l</a:t>
              </a:r>
            </a:p>
          </p:txBody>
        </p:sp>
        <p:sp>
          <p:nvSpPr>
            <p:cNvPr id="108" name="Rectangle 120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  <p:sp>
          <p:nvSpPr>
            <p:cNvPr id="109" name="Line 121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10" name="Line 122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11" name="Line 123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grpSp>
        <p:nvGrpSpPr>
          <p:cNvPr id="1062" name="Group 124"/>
          <p:cNvGrpSpPr>
            <a:grpSpLocks/>
          </p:cNvGrpSpPr>
          <p:nvPr/>
        </p:nvGrpSpPr>
        <p:grpSpPr bwMode="auto">
          <a:xfrm>
            <a:off x="4660900" y="4914900"/>
            <a:ext cx="1208088" cy="303213"/>
            <a:chOff x="501" y="1990"/>
            <a:chExt cx="761" cy="191"/>
          </a:xfrm>
        </p:grpSpPr>
        <p:sp>
          <p:nvSpPr>
            <p:cNvPr id="113" name="Rectangle 125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14" name="Rectangle 126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t</a:t>
              </a:r>
            </a:p>
          </p:txBody>
        </p:sp>
        <p:sp>
          <p:nvSpPr>
            <p:cNvPr id="115" name="Rectangle 127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n</a:t>
              </a:r>
            </a:p>
          </p:txBody>
        </p:sp>
        <p:sp>
          <p:nvSpPr>
            <p:cNvPr id="116" name="Rectangle 128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  <p:sp>
          <p:nvSpPr>
            <p:cNvPr id="117" name="Line 129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18" name="Line 130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grpSp>
        <p:nvGrpSpPr>
          <p:cNvPr id="76" name="Group 140"/>
          <p:cNvGrpSpPr>
            <a:grpSpLocks/>
          </p:cNvGrpSpPr>
          <p:nvPr/>
        </p:nvGrpSpPr>
        <p:grpSpPr bwMode="auto">
          <a:xfrm>
            <a:off x="7432675" y="5281613"/>
            <a:ext cx="1208088" cy="303212"/>
            <a:chOff x="501" y="1990"/>
            <a:chExt cx="761" cy="191"/>
          </a:xfrm>
        </p:grpSpPr>
        <p:sp>
          <p:nvSpPr>
            <p:cNvPr id="120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21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t</a:t>
              </a:r>
            </a:p>
          </p:txBody>
        </p:sp>
        <p:sp>
          <p:nvSpPr>
            <p:cNvPr id="122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n</a:t>
              </a:r>
            </a:p>
          </p:txBody>
        </p:sp>
        <p:sp>
          <p:nvSpPr>
            <p:cNvPr id="123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  <p:sp>
          <p:nvSpPr>
            <p:cNvPr id="124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25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grpSp>
        <p:nvGrpSpPr>
          <p:cNvPr id="82" name="Group 156"/>
          <p:cNvGrpSpPr>
            <a:grpSpLocks/>
          </p:cNvGrpSpPr>
          <p:nvPr/>
        </p:nvGrpSpPr>
        <p:grpSpPr bwMode="auto">
          <a:xfrm>
            <a:off x="968375" y="3117850"/>
            <a:ext cx="1479550" cy="303213"/>
            <a:chOff x="332" y="2224"/>
            <a:chExt cx="932" cy="191"/>
          </a:xfrm>
        </p:grpSpPr>
        <p:sp>
          <p:nvSpPr>
            <p:cNvPr id="127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28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t</a:t>
              </a:r>
            </a:p>
          </p:txBody>
        </p:sp>
        <p:sp>
          <p:nvSpPr>
            <p:cNvPr id="129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n</a:t>
              </a:r>
            </a:p>
          </p:txBody>
        </p:sp>
        <p:sp>
          <p:nvSpPr>
            <p:cNvPr id="130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H</a:t>
              </a:r>
              <a:r>
                <a:rPr lang="en-US" baseline="-25000">
                  <a:latin typeface="+mj-lt"/>
                  <a:cs typeface="+mn-cs"/>
                </a:rPr>
                <a:t>l</a:t>
              </a:r>
            </a:p>
          </p:txBody>
        </p:sp>
        <p:sp>
          <p:nvSpPr>
            <p:cNvPr id="131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  <p:sp>
          <p:nvSpPr>
            <p:cNvPr id="132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33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34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135" name="Text Box 166"/>
          <p:cNvSpPr txBox="1">
            <a:spLocks noChangeArrowheads="1"/>
          </p:cNvSpPr>
          <p:nvPr/>
        </p:nvSpPr>
        <p:spPr bwMode="auto">
          <a:xfrm>
            <a:off x="7812088" y="5661025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j-lt"/>
                <a:cs typeface="+mn-cs"/>
              </a:rPr>
              <a:t>router</a:t>
            </a:r>
            <a:endParaRPr lang="en-US" b="1" dirty="0">
              <a:latin typeface="+mj-lt"/>
              <a:cs typeface="+mn-cs"/>
            </a:endParaRPr>
          </a:p>
        </p:txBody>
      </p:sp>
      <p:sp>
        <p:nvSpPr>
          <p:cNvPr id="136" name="Text Box 167"/>
          <p:cNvSpPr txBox="1">
            <a:spLocks noChangeArrowheads="1"/>
          </p:cNvSpPr>
          <p:nvPr/>
        </p:nvSpPr>
        <p:spPr bwMode="auto">
          <a:xfrm>
            <a:off x="7667625" y="3132138"/>
            <a:ext cx="800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j-lt"/>
                <a:cs typeface="+mn-cs"/>
              </a:rPr>
              <a:t>switch</a:t>
            </a:r>
            <a:endParaRPr lang="en-US" b="1" dirty="0">
              <a:latin typeface="+mj-lt"/>
              <a:cs typeface="+mn-cs"/>
            </a:endParaRPr>
          </a:p>
        </p:txBody>
      </p:sp>
      <p:sp>
        <p:nvSpPr>
          <p:cNvPr id="137" name="Text Box 174"/>
          <p:cNvSpPr txBox="1">
            <a:spLocks noChangeArrowheads="1"/>
          </p:cNvSpPr>
          <p:nvPr/>
        </p:nvSpPr>
        <p:spPr bwMode="auto">
          <a:xfrm>
            <a:off x="733425" y="2144713"/>
            <a:ext cx="9064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solidFill>
                  <a:srgbClr val="FF0000"/>
                </a:solidFill>
                <a:latin typeface="+mj-lt"/>
                <a:cs typeface="+mn-cs"/>
              </a:rPr>
              <a:t>message</a:t>
            </a:r>
            <a:endParaRPr lang="en-US" sz="1600" dirty="0">
              <a:solidFill>
                <a:schemeClr val="accent2"/>
              </a:solidFill>
              <a:latin typeface="+mj-lt"/>
              <a:cs typeface="+mn-cs"/>
            </a:endParaRPr>
          </a:p>
        </p:txBody>
      </p:sp>
      <p:grpSp>
        <p:nvGrpSpPr>
          <p:cNvPr id="88" name="Group 175"/>
          <p:cNvGrpSpPr>
            <a:grpSpLocks/>
          </p:cNvGrpSpPr>
          <p:nvPr/>
        </p:nvGrpSpPr>
        <p:grpSpPr bwMode="auto">
          <a:xfrm>
            <a:off x="1793875" y="2171700"/>
            <a:ext cx="679450" cy="301625"/>
            <a:chOff x="780" y="1553"/>
            <a:chExt cx="428" cy="190"/>
          </a:xfrm>
        </p:grpSpPr>
        <p:sp>
          <p:nvSpPr>
            <p:cNvPr id="139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40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latin typeface="+mj-lt"/>
                  <a:cs typeface="+mn-cs"/>
                </a:rPr>
                <a:t>M</a:t>
              </a:r>
            </a:p>
          </p:txBody>
        </p:sp>
      </p:grpSp>
      <p:grpSp>
        <p:nvGrpSpPr>
          <p:cNvPr id="94" name="Group 185"/>
          <p:cNvGrpSpPr>
            <a:grpSpLocks/>
          </p:cNvGrpSpPr>
          <p:nvPr/>
        </p:nvGrpSpPr>
        <p:grpSpPr bwMode="auto">
          <a:xfrm>
            <a:off x="1558925" y="2492375"/>
            <a:ext cx="903288" cy="301625"/>
            <a:chOff x="1851" y="2046"/>
            <a:chExt cx="569" cy="190"/>
          </a:xfrm>
        </p:grpSpPr>
        <p:grpSp>
          <p:nvGrpSpPr>
            <p:cNvPr id="1072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46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147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latin typeface="+mj-lt"/>
                    <a:cs typeface="+mn-cs"/>
                  </a:rPr>
                  <a:t>H</a:t>
                </a:r>
                <a:r>
                  <a:rPr lang="en-US" baseline="-25000" dirty="0">
                    <a:latin typeface="+mj-lt"/>
                    <a:cs typeface="+mn-cs"/>
                  </a:rPr>
                  <a:t>t</a:t>
                </a:r>
              </a:p>
            </p:txBody>
          </p:sp>
        </p:grpSp>
        <p:grpSp>
          <p:nvGrpSpPr>
            <p:cNvPr id="1073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44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145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>
                    <a:latin typeface="+mj-lt"/>
                    <a:cs typeface="+mn-cs"/>
                  </a:rPr>
                  <a:t>M</a:t>
                </a:r>
              </a:p>
            </p:txBody>
          </p:sp>
        </p:grpSp>
      </p:grpSp>
      <p:sp>
        <p:nvSpPr>
          <p:cNvPr id="151" name="Text Box 7"/>
          <p:cNvSpPr txBox="1">
            <a:spLocks noChangeArrowheads="1"/>
          </p:cNvSpPr>
          <p:nvPr/>
        </p:nvSpPr>
        <p:spPr bwMode="auto">
          <a:xfrm>
            <a:off x="187325" y="3095625"/>
            <a:ext cx="6794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600" dirty="0">
                <a:solidFill>
                  <a:srgbClr val="FF0000"/>
                </a:solidFill>
                <a:latin typeface="+mj-lt"/>
                <a:cs typeface="+mn-cs"/>
              </a:rPr>
              <a:t>frame</a:t>
            </a:r>
            <a:endParaRPr lang="en-US" sz="1600" dirty="0">
              <a:solidFill>
                <a:schemeClr val="accent2"/>
              </a:solidFill>
              <a:latin typeface="+mj-lt"/>
              <a:cs typeface="+mn-cs"/>
            </a:endParaRPr>
          </a:p>
        </p:txBody>
      </p:sp>
      <p:sp>
        <p:nvSpPr>
          <p:cNvPr id="138" name="Slide Number Placeholder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C39CA-2620-4638-BA31-58B24CEA0457}" type="slidenum">
              <a:rPr lang="sl-SI"/>
              <a:pPr>
                <a:defRPr/>
              </a:pPr>
              <a:t>20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55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41" grpId="0"/>
      <p:bldP spid="41" grpId="1"/>
      <p:bldP spid="137" grpId="0"/>
      <p:bldP spid="151" grpId="0"/>
      <p:bldP spid="15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789" y="1346899"/>
            <a:ext cx="7772401" cy="21122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Network and transport layer: detail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69688-CDDB-497D-865A-3253A120489E}" type="slidenum">
              <a:rPr lang="sl-SI"/>
              <a:pPr>
                <a:defRPr/>
              </a:pPr>
              <a:t>21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638300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571625" y="1847850"/>
            <a:ext cx="6534150" cy="4076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aphicFrame>
        <p:nvGraphicFramePr>
          <p:cNvPr id="2050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5" name="Clip" r:id="rId3" imgW="0" imgH="0" progId="">
              <p:embed/>
            </p:oleObj>
          </a:graphicData>
        </a:graphic>
      </p:graphicFrame>
      <p:grpSp>
        <p:nvGrpSpPr>
          <p:cNvPr id="2053" name="Group 6"/>
          <p:cNvGrpSpPr>
            <a:grpSpLocks/>
          </p:cNvGrpSpPr>
          <p:nvPr/>
        </p:nvGrpSpPr>
        <p:grpSpPr bwMode="auto">
          <a:xfrm>
            <a:off x="3705225" y="3479800"/>
            <a:ext cx="1250950" cy="1214438"/>
            <a:chOff x="3996" y="2883"/>
            <a:chExt cx="609" cy="765"/>
          </a:xfrm>
        </p:grpSpPr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4016" y="3104"/>
              <a:ext cx="569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sl-SI" sz="1400"/>
                <a:t>Intermediary</a:t>
              </a:r>
            </a:p>
            <a:p>
              <a:pPr algn="ctr"/>
              <a:r>
                <a:rPr lang="sl-SI" sz="1400"/>
                <a:t> table</a:t>
              </a:r>
              <a:endParaRPr lang="en-US" sz="1400"/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1562100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1590675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2056" name="Group 19"/>
          <p:cNvGrpSpPr>
            <a:grpSpLocks/>
          </p:cNvGrpSpPr>
          <p:nvPr/>
        </p:nvGrpSpPr>
        <p:grpSpPr bwMode="auto">
          <a:xfrm>
            <a:off x="1770063" y="2667000"/>
            <a:ext cx="1887537" cy="900113"/>
            <a:chOff x="1175" y="1848"/>
            <a:chExt cx="1189" cy="567"/>
          </a:xfrm>
        </p:grpSpPr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13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72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sl-SI" sz="1600">
                  <a:solidFill>
                    <a:srgbClr val="FF0000"/>
                  </a:solidFill>
                  <a:latin typeface="Calibri" pitchFamily="34" charset="0"/>
                </a:rPr>
                <a:t>routing</a:t>
              </a:r>
              <a:endParaRPr lang="en-US" sz="1600">
                <a:solidFill>
                  <a:srgbClr val="FF0000"/>
                </a:solidFill>
                <a:latin typeface="Calibri" pitchFamily="34" charset="0"/>
              </a:endParaRPr>
            </a:p>
            <a:p>
              <a:pPr>
                <a:buFontTx/>
                <a:buChar char="•"/>
              </a:pPr>
              <a:r>
                <a:rPr lang="sl-SI" sz="1600"/>
                <a:t>Choice of the root</a:t>
              </a:r>
              <a:endParaRPr lang="en-US" sz="1600"/>
            </a:p>
            <a:p>
              <a:pPr>
                <a:buFontTx/>
                <a:buChar char="•"/>
              </a:pPr>
              <a:r>
                <a:rPr lang="en-US" sz="1600">
                  <a:latin typeface="Calibri" pitchFamily="34" charset="0"/>
                </a:rPr>
                <a:t>RIP, OSPF, BGP</a:t>
              </a:r>
              <a:endParaRPr lang="en-US">
                <a:latin typeface="Calibri" pitchFamily="34" charset="0"/>
              </a:endParaRPr>
            </a:p>
          </p:txBody>
        </p:sp>
      </p:grpSp>
      <p:sp>
        <p:nvSpPr>
          <p:cNvPr id="161815" name="Freeform 23"/>
          <p:cNvSpPr>
            <a:spLocks/>
          </p:cNvSpPr>
          <p:nvPr/>
        </p:nvSpPr>
        <p:spPr bwMode="auto">
          <a:xfrm>
            <a:off x="3076575" y="3657600"/>
            <a:ext cx="628650" cy="390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186"/>
              </a:cxn>
              <a:cxn ang="0">
                <a:pos x="396" y="210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2058" name="Group 24"/>
          <p:cNvGrpSpPr>
            <a:grpSpLocks/>
          </p:cNvGrpSpPr>
          <p:nvPr/>
        </p:nvGrpSpPr>
        <p:grpSpPr bwMode="auto">
          <a:xfrm>
            <a:off x="5026025" y="2576513"/>
            <a:ext cx="3000375" cy="1181100"/>
            <a:chOff x="102" y="1272"/>
            <a:chExt cx="1890" cy="74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371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+mj-lt"/>
                  <a:cs typeface="+mn-cs"/>
                </a:rPr>
                <a:t>Protocol</a:t>
              </a:r>
              <a:r>
                <a:rPr lang="sl-SI" sz="1600" dirty="0">
                  <a:solidFill>
                    <a:srgbClr val="FF0000"/>
                  </a:solidFill>
                  <a:latin typeface="+mj-lt"/>
                  <a:cs typeface="+mn-cs"/>
                </a:rPr>
                <a:t> IP</a:t>
              </a:r>
              <a:endParaRPr lang="en-US" sz="1600" dirty="0">
                <a:solidFill>
                  <a:srgbClr val="FF0000"/>
                </a:solidFill>
                <a:latin typeface="+mj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sl-SI" sz="1600" dirty="0">
                  <a:latin typeface="+mj-lt"/>
                  <a:cs typeface="+mn-cs"/>
                </a:rPr>
                <a:t>addressing</a:t>
              </a:r>
              <a:endParaRPr lang="en-US" sz="1600" dirty="0">
                <a:latin typeface="+mj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sl-SI" sz="1600" dirty="0">
                  <a:latin typeface="+mj-lt"/>
                  <a:cs typeface="+mn-cs"/>
                </a:rPr>
                <a:t>Shape of datagrams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sl-SI" sz="1600" dirty="0">
                  <a:latin typeface="+mj-lt"/>
                  <a:cs typeface="+mn-cs"/>
                </a:rPr>
                <a:t>working with packages</a:t>
              </a:r>
              <a:endParaRPr lang="en-US" dirty="0">
                <a:latin typeface="+mj-lt"/>
                <a:cs typeface="+mn-cs"/>
              </a:endParaRPr>
            </a:p>
          </p:txBody>
        </p:sp>
      </p:grpSp>
      <p:grpSp>
        <p:nvGrpSpPr>
          <p:cNvPr id="2059" name="Group 28"/>
          <p:cNvGrpSpPr>
            <a:grpSpLocks/>
          </p:cNvGrpSpPr>
          <p:nvPr/>
        </p:nvGrpSpPr>
        <p:grpSpPr bwMode="auto">
          <a:xfrm>
            <a:off x="5083175" y="3889375"/>
            <a:ext cx="2584450" cy="895350"/>
            <a:chOff x="72" y="1146"/>
            <a:chExt cx="1402" cy="564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39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600" dirty="0">
                  <a:solidFill>
                    <a:srgbClr val="FF0000"/>
                  </a:solidFill>
                  <a:latin typeface="+mj-lt"/>
                  <a:cs typeface="+mn-cs"/>
                </a:rPr>
                <a:t>P</a:t>
              </a:r>
              <a:r>
                <a:rPr lang="en-US" sz="1600" dirty="0" err="1">
                  <a:solidFill>
                    <a:srgbClr val="FF0000"/>
                  </a:solidFill>
                  <a:latin typeface="+mj-lt"/>
                  <a:cs typeface="+mn-cs"/>
                </a:rPr>
                <a:t>roto</a:t>
              </a:r>
              <a:r>
                <a:rPr lang="sl-SI" sz="1600" dirty="0">
                  <a:solidFill>
                    <a:srgbClr val="FF0000"/>
                  </a:solidFill>
                  <a:latin typeface="+mj-lt"/>
                  <a:cs typeface="+mn-cs"/>
                </a:rPr>
                <a:t>kol ICMP</a:t>
              </a:r>
              <a:endParaRPr lang="en-US" sz="1600" dirty="0">
                <a:solidFill>
                  <a:srgbClr val="FF0000"/>
                </a:solidFill>
                <a:latin typeface="+mj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sl-SI" sz="1600" dirty="0">
                  <a:latin typeface="+mj-lt"/>
                  <a:cs typeface="+mn-cs"/>
                </a:rPr>
                <a:t>signaling errors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sl-SI" sz="1600" dirty="0">
                  <a:latin typeface="+mj-lt"/>
                  <a:cs typeface="+mn-cs"/>
                </a:rPr>
                <a:t>additional notices</a:t>
              </a:r>
              <a:endParaRPr lang="en-US" dirty="0">
                <a:latin typeface="+mj-lt"/>
                <a:cs typeface="+mn-cs"/>
              </a:endParaRPr>
            </a:p>
          </p:txBody>
        </p:sp>
      </p:grp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1590675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3032125" y="1993900"/>
            <a:ext cx="2757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transportna layer</a:t>
            </a:r>
            <a:r>
              <a:rPr lang="en-US" dirty="0">
                <a:latin typeface="+mj-lt"/>
                <a:cs typeface="+mn-cs"/>
              </a:rPr>
              <a:t>: TCP, UDP</a:t>
            </a:r>
          </a:p>
        </p:txBody>
      </p:sp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4146550" y="4965700"/>
            <a:ext cx="1514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Data link layer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3994150" y="5489575"/>
            <a:ext cx="1433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j-lt"/>
                <a:cs typeface="+mn-cs"/>
              </a:rPr>
              <a:t>Physical layer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88900" y="3021013"/>
            <a:ext cx="1392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solidFill>
                  <a:srgbClr val="FF0000"/>
                </a:solidFill>
                <a:latin typeface="+mj-lt"/>
                <a:cs typeface="+mn-cs"/>
              </a:rPr>
              <a:t>network</a:t>
            </a:r>
            <a:br>
              <a:rPr lang="sl-SI" sz="2400" dirty="0">
                <a:solidFill>
                  <a:srgbClr val="FF0000"/>
                </a:solidFill>
                <a:latin typeface="+mj-lt"/>
                <a:cs typeface="+mn-cs"/>
              </a:rPr>
            </a:br>
            <a:r>
              <a:rPr lang="sl-SI" sz="2400" dirty="0">
                <a:solidFill>
                  <a:srgbClr val="FF0000"/>
                </a:solidFill>
                <a:latin typeface="+mj-lt"/>
                <a:cs typeface="+mn-cs"/>
              </a:rPr>
              <a:t>layer</a:t>
            </a:r>
            <a:br>
              <a:rPr lang="sl-SI" sz="2400" dirty="0">
                <a:solidFill>
                  <a:srgbClr val="FF0000"/>
                </a:solidFill>
                <a:latin typeface="+mj-lt"/>
                <a:cs typeface="+mn-cs"/>
              </a:rPr>
            </a:br>
            <a:r>
              <a:rPr lang="sl-SI" sz="2400" dirty="0">
                <a:solidFill>
                  <a:srgbClr val="FF0000"/>
                </a:solidFill>
                <a:latin typeface="+mj-lt"/>
                <a:cs typeface="+mn-cs"/>
              </a:rPr>
              <a:t>functions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1314450" y="2486025"/>
            <a:ext cx="0" cy="511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1314450" y="4365625"/>
            <a:ext cx="0" cy="530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38150" y="730250"/>
            <a:ext cx="8229600" cy="722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/>
              <a:t>Network layer functions</a:t>
            </a:r>
            <a:endParaRPr lang="sl-SI" dirty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7B679-E6C0-4CFA-ADAF-23C6177F9F54}" type="slidenum">
              <a:rPr lang="sl-SI"/>
              <a:pPr>
                <a:defRPr/>
              </a:pPr>
              <a:t>22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22438"/>
            <a:ext cx="8497887" cy="9144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dirty="0" smtClean="0">
                <a:latin typeface="+mj-lt"/>
              </a:rPr>
              <a:t>Use of routing protocols </a:t>
            </a:r>
            <a:r>
              <a:rPr lang="en-US" sz="2000" dirty="0" smtClean="0">
                <a:latin typeface="+mj-lt"/>
              </a:rPr>
              <a:t>(RIP</a:t>
            </a:r>
            <a:r>
              <a:rPr lang="en-US" sz="2000" dirty="0">
                <a:latin typeface="+mj-lt"/>
              </a:rPr>
              <a:t>, OSPF, BGP)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>
                <a:latin typeface="+mj-lt"/>
              </a:rPr>
              <a:t>forwarding </a:t>
            </a:r>
            <a:r>
              <a:rPr lang="en-US" sz="2000" dirty="0" smtClean="0">
                <a:latin typeface="+mj-lt"/>
              </a:rPr>
              <a:t>datagrams between the input and output ports</a:t>
            </a:r>
            <a:endParaRPr lang="en-US" sz="2000" dirty="0">
              <a:latin typeface="+mj-lt"/>
            </a:endParaRPr>
          </a:p>
        </p:txBody>
      </p:sp>
      <p:pic>
        <p:nvPicPr>
          <p:cNvPr id="34819" name="Picture 4" descr="461 swtch component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0363" y="2982913"/>
            <a:ext cx="6037262" cy="332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Routers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1918B-DCE2-4542-A957-01526C48AC23}" type="slidenum">
              <a:rPr lang="sl-SI"/>
              <a:pPr>
                <a:defRPr/>
              </a:pPr>
              <a:t>23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4" y="1517328"/>
            <a:ext cx="8133531" cy="3439715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router: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device that works on the </a:t>
            </a:r>
            <a:r>
              <a:rPr lang="sl-SI" sz="1600" dirty="0" smtClean="0"/>
              <a:t>NETWORK </a:t>
            </a:r>
            <a:r>
              <a:rPr lang="en-US" sz="1600" dirty="0" smtClean="0"/>
              <a:t>layer</a:t>
            </a:r>
            <a:endParaRPr lang="sl-SI" sz="16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600" dirty="0" smtClean="0"/>
              <a:t>maintains </a:t>
            </a:r>
            <a:r>
              <a:rPr lang="sl-SI" sz="1600" dirty="0" smtClean="0"/>
              <a:t>arp tables, </a:t>
            </a:r>
            <a:r>
              <a:rPr lang="en-GB" sz="1600" dirty="0" smtClean="0"/>
              <a:t>perform directional algorithms</a:t>
            </a:r>
            <a:endParaRPr lang="sl-SI" sz="1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switch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600" dirty="0" smtClean="0"/>
              <a:t>Device that works on DATA LINK layer,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600" dirty="0" smtClean="0"/>
              <a:t>maintains the switching table</a:t>
            </a:r>
            <a:r>
              <a:rPr lang="sl-SI" sz="1600" dirty="0" smtClean="0"/>
              <a:t>, </a:t>
            </a:r>
            <a:r>
              <a:rPr lang="en-GB" sz="1600" dirty="0" smtClean="0"/>
              <a:t>perform filtration and network detection</a:t>
            </a: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hub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dirty="0" smtClean="0"/>
              <a:t>device that operates at the </a:t>
            </a:r>
            <a:r>
              <a:rPr lang="sl-SI" sz="1600" dirty="0" smtClean="0"/>
              <a:t>PHYSICAL</a:t>
            </a:r>
            <a:r>
              <a:rPr lang="en-US" sz="1600" dirty="0" smtClean="0"/>
              <a:t>layer, </a:t>
            </a:r>
            <a:r>
              <a:rPr lang="sl-SI" sz="1600" dirty="0" smtClean="0"/>
              <a:t>it </a:t>
            </a:r>
            <a:r>
              <a:rPr lang="en-US" sz="1600" dirty="0" smtClean="0"/>
              <a:t>is no longer in use</a:t>
            </a:r>
            <a:endParaRPr lang="sl-SI" sz="1600" dirty="0" smtClean="0"/>
          </a:p>
        </p:txBody>
      </p:sp>
      <p:pic>
        <p:nvPicPr>
          <p:cNvPr id="424964" name="Picture 4" descr="566 Bridge and router stack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2067" y="4437112"/>
            <a:ext cx="5456237" cy="2157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5844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Comparison of active equipment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702FD-704A-474A-B33A-DA72CBC4EAED}" type="slidenum">
              <a:rPr lang="sl-SI"/>
              <a:pPr>
                <a:defRPr/>
              </a:pPr>
              <a:t>24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IPv4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200" dirty="0" smtClean="0"/>
              <a:t>Protocol on network (3.) layer OSI model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IPv4 address </a:t>
            </a:r>
            <a:r>
              <a:rPr lang="sl-SI" sz="2200" dirty="0" smtClean="0"/>
              <a:t>is 32-bit address interface. Example :</a:t>
            </a:r>
            <a:br>
              <a:rPr lang="sl-SI" sz="2200" dirty="0" smtClean="0"/>
            </a:br>
            <a:r>
              <a:rPr lang="sl-SI" sz="2200" dirty="0" smtClean="0"/>
              <a:t>	11000001 00000010 00000001 01000010</a:t>
            </a:r>
            <a:br>
              <a:rPr lang="sl-SI" sz="2200" dirty="0" smtClean="0"/>
            </a:br>
            <a:r>
              <a:rPr lang="sl-SI" sz="2200" dirty="0" smtClean="0"/>
              <a:t>		or</a:t>
            </a:r>
            <a:br>
              <a:rPr lang="sl-SI" sz="2200" dirty="0" smtClean="0"/>
            </a:br>
            <a:r>
              <a:rPr lang="sl-SI" sz="2200" dirty="0" smtClean="0"/>
              <a:t>	193.2.1.66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Subnetwork </a:t>
            </a:r>
            <a:r>
              <a:rPr lang="en-GB" sz="2400" dirty="0" smtClean="0"/>
              <a:t>is a crowd of IP addresses that are accessible among each other without the intercession of the router</a:t>
            </a:r>
            <a:r>
              <a:rPr lang="sl-SI" sz="2200" dirty="0" smtClean="0"/>
              <a:t>. </a:t>
            </a:r>
            <a:r>
              <a:rPr lang="en-US" sz="2200" dirty="0" smtClean="0"/>
              <a:t>Mask (32 bits) provides part of the IP address that represents the subnet address. example:</a:t>
            </a:r>
            <a:endParaRPr lang="sl-SI" sz="22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200" dirty="0" smtClean="0"/>
              <a:t>		</a:t>
            </a:r>
            <a:r>
              <a:rPr lang="pt-BR" sz="2200" dirty="0" smtClean="0"/>
              <a:t>11111111 11111111 1111</a:t>
            </a:r>
            <a:r>
              <a:rPr lang="sl-SI" sz="2200" dirty="0" smtClean="0"/>
              <a:t>0000</a:t>
            </a:r>
            <a:r>
              <a:rPr lang="pt-BR" sz="2200" dirty="0" smtClean="0"/>
              <a:t> </a:t>
            </a:r>
            <a:r>
              <a:rPr lang="sl-SI" sz="2200" dirty="0" smtClean="0"/>
              <a:t>0</a:t>
            </a:r>
            <a:r>
              <a:rPr lang="pt-BR" sz="2200" dirty="0" smtClean="0"/>
              <a:t>0000000</a:t>
            </a:r>
            <a:r>
              <a:rPr lang="sl-SI" sz="2200" dirty="0" smtClean="0"/>
              <a:t> (2</a:t>
            </a:r>
            <a:r>
              <a:rPr lang="pt-BR" sz="2200" dirty="0" smtClean="0"/>
              <a:t>55.255.255.</a:t>
            </a:r>
            <a:r>
              <a:rPr lang="sl-SI" sz="2200" dirty="0" smtClean="0"/>
              <a:t>240)</a:t>
            </a:r>
            <a:br>
              <a:rPr lang="sl-SI" sz="2200" dirty="0" smtClean="0"/>
            </a:br>
            <a:r>
              <a:rPr lang="sl-SI" sz="2200" dirty="0" smtClean="0"/>
              <a:t>	</a:t>
            </a:r>
            <a:r>
              <a:rPr lang="en-US" sz="2200" dirty="0" smtClean="0"/>
              <a:t> means that the first 20 bits of the IP address represents the network address and the remaining 12 bits are address of the interface.</a:t>
            </a:r>
            <a:endParaRPr lang="sl-SI" sz="2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pic>
        <p:nvPicPr>
          <p:cNvPr id="36869" name="Picture 4" descr="http://www.willmar.k12.mn.us/jrhigh/sites/default/files/envelop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1628775"/>
            <a:ext cx="18827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F9AC1-9C39-4970-A486-908969E03DF2}" type="slidenum">
              <a:rPr lang="sl-SI"/>
              <a:pPr>
                <a:defRPr/>
              </a:pPr>
              <a:t>25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Exercise!	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24387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The IP address of some </a:t>
            </a:r>
            <a:r>
              <a:rPr lang="sl-SI" sz="2400" dirty="0" smtClean="0"/>
              <a:t>interface</a:t>
            </a:r>
            <a:r>
              <a:rPr lang="en-GB" sz="2400" dirty="0" smtClean="0"/>
              <a:t> and mask of the </a:t>
            </a:r>
            <a:r>
              <a:rPr lang="en-GB" sz="2400" dirty="0" err="1" smtClean="0"/>
              <a:t>subnetwork</a:t>
            </a:r>
            <a:r>
              <a:rPr lang="en-GB" sz="2400" dirty="0" smtClean="0"/>
              <a:t> are given</a:t>
            </a:r>
            <a:r>
              <a:rPr lang="sl-SI" sz="2400" dirty="0" smtClean="0">
                <a:latin typeface="+mj-lt"/>
              </a:rPr>
              <a:t/>
            </a:r>
            <a:br>
              <a:rPr lang="sl-SI" sz="2400" dirty="0" smtClean="0">
                <a:latin typeface="+mj-lt"/>
              </a:rPr>
            </a:br>
            <a:r>
              <a:rPr lang="sl-SI" sz="2400" dirty="0" smtClean="0">
                <a:latin typeface="+mj-lt"/>
              </a:rPr>
              <a:t>193.90.230.25 /20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sl-SI" sz="2400" dirty="0" smtClean="0">
              <a:latin typeface="+mj-lt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400" dirty="0" smtClean="0"/>
              <a:t>What is the address of the </a:t>
            </a:r>
            <a:r>
              <a:rPr lang="en-GB" sz="2400" dirty="0" err="1" smtClean="0"/>
              <a:t>subnetwork</a:t>
            </a:r>
            <a:r>
              <a:rPr lang="sl-SI" sz="2400" i="1" dirty="0" smtClean="0">
                <a:latin typeface="+mj-lt"/>
              </a:rPr>
              <a:t>?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endParaRPr lang="sl-SI" sz="2400" i="1" dirty="0" smtClean="0">
              <a:latin typeface="+mj-lt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sl-SI" sz="2400" i="1" dirty="0" smtClean="0">
                <a:latin typeface="+mj-lt"/>
              </a:rPr>
              <a:t>What is address of interface?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pic>
        <p:nvPicPr>
          <p:cNvPr id="37893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2997200"/>
            <a:ext cx="17557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1027C-31D6-4644-A2BB-0D0679EC27E4}" type="slidenum">
              <a:rPr lang="sl-SI"/>
              <a:pPr>
                <a:defRPr/>
              </a:pPr>
              <a:t>26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IPv6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504056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Advantages </a:t>
            </a:r>
            <a:r>
              <a:rPr lang="sl-SI" sz="2000" dirty="0" smtClean="0"/>
              <a:t>: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800" dirty="0" smtClean="0"/>
              <a:t>larger address space : 128 bites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600" dirty="0" smtClean="0"/>
              <a:t>Quick direction and intercession and </a:t>
            </a:r>
            <a:r>
              <a:rPr lang="en-GB" sz="1600" dirty="0" err="1" smtClean="0"/>
              <a:t>QoS</a:t>
            </a:r>
            <a:r>
              <a:rPr lang="en-GB" sz="1600" dirty="0" smtClean="0"/>
              <a:t> is enabled by the format of the head, there is no fragmentation</a:t>
            </a:r>
            <a:r>
              <a:rPr lang="sl-SI" sz="1600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600" dirty="0" smtClean="0"/>
              <a:t>The implementation of IPSec within IPv6 is obligatory</a:t>
            </a:r>
            <a:endParaRPr lang="sl-SI" sz="16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sl-SI" sz="1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Address </a:t>
            </a:r>
            <a:r>
              <a:rPr lang="sl-SI" sz="2000" dirty="0" smtClean="0"/>
              <a:t>: </a:t>
            </a:r>
            <a:r>
              <a:rPr lang="en-US" sz="2000" dirty="0" smtClean="0"/>
              <a:t>consisting of 64 bits for the subnet ID</a:t>
            </a:r>
            <a:r>
              <a:rPr lang="sl-SI" sz="2000" dirty="0" smtClean="0"/>
              <a:t> + 64 bites for interface ID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0010000111011010 0000000011010011 0000000000000000 0010111100111011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		0000001010101010 0000000011111111 1111111000101000 1001110001011010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400" dirty="0" smtClean="0"/>
              <a:t>	</a:t>
            </a:r>
            <a:r>
              <a:rPr lang="en-US" sz="2000" dirty="0" smtClean="0"/>
              <a:t> Written hexadecimal, separated by colons</a:t>
            </a: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400" dirty="0" smtClean="0"/>
              <a:t>		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21DA:00D3:0000:0000:02AA:00FF:FE28:9C5A   </a:t>
            </a:r>
            <a:r>
              <a:rPr lang="sl-SI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l-SI" sz="2000" dirty="0" smtClean="0"/>
              <a:t>or(without leading zeros)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		21DA:D3:0:0:2AA:FF:FE28:9C5A	     </a:t>
            </a:r>
            <a:r>
              <a:rPr lang="sl-SI" sz="2000" dirty="0" smtClean="0"/>
              <a:t>or(omit blocks of zeros)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sl-SI" sz="1400" dirty="0" smtClean="0">
                <a:latin typeface="Courier New" pitchFamily="49" charset="0"/>
                <a:cs typeface="Courier New" pitchFamily="49" charset="0"/>
              </a:rPr>
              <a:t>21DA:D3::2AA:FF:FE28:9C5A</a:t>
            </a:r>
            <a:endParaRPr lang="sl-SI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A643A-E871-4235-9A40-4FAC33092F4A}" type="slidenum">
              <a:rPr lang="sl-SI"/>
              <a:pPr>
                <a:defRPr/>
              </a:pPr>
              <a:t>27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en-US" smtClean="0"/>
              <a:t>Comparison of IPv4 and IPv6</a:t>
            </a:r>
            <a:endParaRPr lang="sl-SI" smtClean="0"/>
          </a:p>
        </p:txBody>
      </p:sp>
      <p:pic>
        <p:nvPicPr>
          <p:cNvPr id="39939" name="Picture 2" descr="http://www.cisco.com/web/about/ac123/ac147/images/ipj/ipj_9-3/93_ipv6_fig1_l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844675"/>
            <a:ext cx="74961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6DC83-FDF9-4ED0-BE80-5B9C9261644C}" type="slidenum">
              <a:rPr lang="sl-SI"/>
              <a:pPr>
                <a:defRPr/>
              </a:pPr>
              <a:t>28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dirty="0" smtClean="0"/>
              <a:t>IPv6 - types of addressing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4056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UNICAST: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sl-SI" sz="2000" dirty="0" smtClean="0"/>
              <a:t> addressing each network interface </a:t>
            </a:r>
            <a:br>
              <a:rPr lang="sl-SI" sz="2000" dirty="0" smtClean="0"/>
            </a:b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MULTICAST: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en-US" sz="2000" dirty="0" smtClean="0"/>
              <a:t> addressing of a group of network interfaces, delivery to all interfaces in the crowd </a:t>
            </a:r>
            <a:r>
              <a:rPr lang="sl-SI" sz="2000" dirty="0" smtClean="0"/>
              <a:t/>
            </a:r>
            <a:br>
              <a:rPr lang="sl-SI" sz="2000" dirty="0" smtClean="0"/>
            </a:b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ANYCAST: </a:t>
            </a:r>
            <a:r>
              <a:rPr lang="sl-SI" sz="2000" b="1" dirty="0" smtClean="0"/>
              <a:t/>
            </a:r>
            <a:br>
              <a:rPr lang="sl-SI" sz="2000" b="1" dirty="0" smtClean="0"/>
            </a:br>
            <a:r>
              <a:rPr lang="en-GB" sz="2000" dirty="0" smtClean="0"/>
              <a:t> is the address of the crowd of the interfaces, the delivery is performed to one of the interfaces of the crowd(the closest one?)</a:t>
            </a: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 smtClean="0"/>
              <a:t>Each interface can have multiple addresses of various types.</a:t>
            </a:r>
            <a:r>
              <a:rPr lang="sl-SI" sz="2000" dirty="0" smtClean="0"/>
              <a:t>(</a:t>
            </a:r>
            <a:r>
              <a:rPr lang="en-US" sz="2000" dirty="0" smtClean="0"/>
              <a:t>BROADCAST addresses – </a:t>
            </a:r>
            <a:r>
              <a:rPr lang="en-GB" sz="2000" dirty="0" smtClean="0"/>
              <a:t>in IPv6 they ore no longer there</a:t>
            </a:r>
            <a:r>
              <a:rPr lang="sl-SI" sz="2000" dirty="0" smtClean="0"/>
              <a:t>!)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pic>
        <p:nvPicPr>
          <p:cNvPr id="40965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63" y="1120775"/>
            <a:ext cx="151288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1568C-6154-439E-ADF9-D008264730C6}" type="slidenum">
              <a:rPr lang="sl-SI"/>
              <a:pPr>
                <a:defRPr/>
              </a:pPr>
              <a:t>29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z="3600" dirty="0" err="1" smtClean="0"/>
              <a:t>Content</a:t>
            </a:r>
            <a:r>
              <a:rPr lang="sl-SI" sz="3600" dirty="0" smtClean="0"/>
              <a:t> </a:t>
            </a:r>
            <a:r>
              <a:rPr lang="sl-SI" sz="3600" dirty="0" err="1" smtClean="0"/>
              <a:t>of</a:t>
            </a:r>
            <a:r>
              <a:rPr lang="sl-SI" sz="3600" dirty="0" smtClean="0"/>
              <a:t> </a:t>
            </a:r>
            <a:r>
              <a:rPr lang="sl-SI" sz="3600" dirty="0" err="1" smtClean="0"/>
              <a:t>the</a:t>
            </a:r>
            <a:r>
              <a:rPr lang="sl-SI" sz="3600" dirty="0" smtClean="0"/>
              <a:t> </a:t>
            </a:r>
            <a:r>
              <a:rPr lang="sl-SI" sz="3600" dirty="0" err="1" smtClean="0"/>
              <a:t>course</a:t>
            </a:r>
            <a:endParaRPr lang="sl-SI" sz="36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435975" cy="4752975"/>
          </a:xfrm>
        </p:spPr>
        <p:txBody>
          <a:bodyPr/>
          <a:lstStyle/>
          <a:p>
            <a:pPr marL="514350" indent="-514350"/>
            <a:r>
              <a:rPr lang="sl-SI" smtClean="0"/>
              <a:t>R</a:t>
            </a:r>
            <a:r>
              <a:rPr lang="en-US" smtClean="0"/>
              <a:t>epetition of the basics of communications</a:t>
            </a:r>
            <a:endParaRPr lang="sl-SI" smtClean="0"/>
          </a:p>
          <a:p>
            <a:pPr marL="514350" indent="-514350">
              <a:buFont typeface="Wingdings 2" pitchFamily="18" charset="2"/>
              <a:buNone/>
            </a:pPr>
            <a:r>
              <a:rPr lang="sl-SI" smtClean="0"/>
              <a:t>      (ISO/OSI, TCP/IP, </a:t>
            </a:r>
            <a:br>
              <a:rPr lang="sl-SI" smtClean="0"/>
            </a:br>
            <a:r>
              <a:rPr lang="sl-SI" smtClean="0"/>
              <a:t> protocols, services, security),</a:t>
            </a:r>
          </a:p>
          <a:p>
            <a:pPr marL="514350" indent="-514350"/>
            <a:r>
              <a:rPr lang="en-US" smtClean="0"/>
              <a:t>control and management of networks</a:t>
            </a:r>
            <a:r>
              <a:rPr lang="sl-SI" smtClean="0"/>
              <a:t>,</a:t>
            </a:r>
          </a:p>
          <a:p>
            <a:pPr marL="514350" indent="-514350"/>
            <a:r>
              <a:rPr lang="sl-SI" smtClean="0"/>
              <a:t>distribution (multicasting),</a:t>
            </a:r>
          </a:p>
          <a:p>
            <a:pPr marL="514350" indent="-514350"/>
            <a:r>
              <a:rPr lang="sl-SI" smtClean="0"/>
              <a:t>real-time applications,</a:t>
            </a:r>
          </a:p>
          <a:p>
            <a:pPr marL="514350" indent="-514350"/>
            <a:r>
              <a:rPr lang="sl-SI" smtClean="0"/>
              <a:t>security: authentication, authorization, records, safe transfers, VPN, certification, firewalls, IDS systems,</a:t>
            </a:r>
          </a:p>
          <a:p>
            <a:pPr marL="514350" indent="-514350"/>
            <a:r>
              <a:rPr lang="sl-SI" smtClean="0"/>
              <a:t>information for network operation, LDAP,</a:t>
            </a:r>
          </a:p>
          <a:p>
            <a:pPr marL="514350" indent="-514350"/>
            <a:r>
              <a:rPr lang="sl-SI" smtClean="0"/>
              <a:t>IEEE 802.</a:t>
            </a:r>
          </a:p>
        </p:txBody>
      </p:sp>
      <p:pic>
        <p:nvPicPr>
          <p:cNvPr id="16388" name="Picture 4" descr="http://djheights.com/blog/wp-content/uploads/2009/11/content-is-the-k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938" y="1844675"/>
            <a:ext cx="25320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5D0CB-3E4D-4C43-9207-DD230351F02E}" type="slidenum">
              <a:rPr lang="sl-SI"/>
              <a:pPr>
                <a:defRPr/>
              </a:pPr>
              <a:t>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IPv6 - types of unicast addresses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504056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000" dirty="0" smtClean="0"/>
              <a:t>1.)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global unicast </a:t>
            </a:r>
            <a:r>
              <a:rPr lang="sl-SI" sz="2000" dirty="0" smtClean="0"/>
              <a:t>(= public addresses)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105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000" dirty="0" smtClean="0"/>
              <a:t>2.)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specific addresses</a:t>
            </a:r>
            <a:r>
              <a:rPr lang="sl-SI" sz="2000" dirty="0" smtClean="0"/>
              <a:t>(localhost ::1, undefined 0::0, IPv4 addresses)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000" dirty="0" smtClean="0"/>
              <a:t>3.)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link-local addresses</a:t>
            </a:r>
            <a:r>
              <a:rPr lang="sl-SI" sz="2000" dirty="0" smtClean="0"/>
              <a:t>(within 1 connection, adhoc network)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000" dirty="0" smtClean="0"/>
              <a:t>4.)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site-local</a:t>
            </a:r>
            <a:r>
              <a:rPr lang="sl-SI" sz="2000" dirty="0" smtClean="0"/>
              <a:t> (</a:t>
            </a:r>
            <a:r>
              <a:rPr lang="en-GB" sz="2000" dirty="0" smtClean="0"/>
              <a:t>Private addresses, within the org. they are not performed</a:t>
            </a:r>
            <a:r>
              <a:rPr lang="sl-SI" sz="2000" dirty="0" smtClean="0"/>
              <a:t>, </a:t>
            </a: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FEC0::/10</a:t>
            </a:r>
            <a:r>
              <a:rPr lang="sl-SI" sz="2000" dirty="0" smtClean="0"/>
              <a:t>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000" dirty="0" smtClean="0"/>
              <a:t>5.)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unique-local</a:t>
            </a:r>
            <a:r>
              <a:rPr lang="sl-SI" sz="2000" b="1" dirty="0" smtClean="0"/>
              <a:t> (</a:t>
            </a:r>
            <a:r>
              <a:rPr lang="en-GB" sz="2000" dirty="0" smtClean="0"/>
              <a:t>private addresses, allocated by the registrar, they're better structured</a:t>
            </a:r>
            <a:r>
              <a:rPr lang="sl-SI" sz="2000" dirty="0" smtClean="0"/>
              <a:t>, </a:t>
            </a:r>
            <a:r>
              <a:rPr lang="sl-SI" sz="2000" dirty="0" smtClean="0">
                <a:latin typeface="Courier New" pitchFamily="49" charset="0"/>
                <a:cs typeface="Courier New" pitchFamily="49" charset="0"/>
              </a:rPr>
              <a:t>FC00::/7</a:t>
            </a:r>
            <a:r>
              <a:rPr lang="sl-SI" sz="2000" b="1" dirty="0" smtClean="0"/>
              <a:t>)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2060575"/>
            <a:ext cx="633571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176713"/>
            <a:ext cx="63357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7"/>
          <p:cNvSpPr txBox="1">
            <a:spLocks noChangeArrowheads="1"/>
          </p:cNvSpPr>
          <p:nvPr/>
        </p:nvSpPr>
        <p:spPr bwMode="auto">
          <a:xfrm>
            <a:off x="2700338" y="4527550"/>
            <a:ext cx="1943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latin typeface="Courier New" pitchFamily="49" charset="0"/>
                <a:cs typeface="Courier New" pitchFamily="49" charset="0"/>
              </a:rPr>
              <a:t>FE80::/64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C0900-64B3-4BE6-BB9D-87EFD4224875}" type="slidenum">
              <a:rPr lang="sl-SI"/>
              <a:pPr>
                <a:defRPr/>
              </a:pPr>
              <a:t>30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dirty="0" smtClean="0"/>
              <a:t>IPv6 – </a:t>
            </a:r>
            <a:r>
              <a:rPr lang="en-GB" dirty="0" smtClean="0"/>
              <a:t>distribution </a:t>
            </a:r>
            <a:r>
              <a:rPr lang="sl-SI" dirty="0" smtClean="0"/>
              <a:t>(</a:t>
            </a:r>
            <a:r>
              <a:rPr lang="sl-SI" i="1" dirty="0" smtClean="0"/>
              <a:t>multicast</a:t>
            </a:r>
            <a:r>
              <a:rPr lang="sl-SI" dirty="0" smtClean="0"/>
              <a:t>)</a:t>
            </a:r>
            <a:endParaRPr lang="sl-SI" i="1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507413" cy="44640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sl-SI" sz="2000" smtClean="0"/>
              <a:t>1.) FF02::1 (link local: all interfaces)</a:t>
            </a:r>
          </a:p>
          <a:p>
            <a:pPr>
              <a:buFont typeface="Wingdings 2" pitchFamily="18" charset="2"/>
              <a:buNone/>
            </a:pPr>
            <a:r>
              <a:rPr lang="sl-SI" sz="2000" smtClean="0"/>
              <a:t>2.) FF02::2 (link local all routers)</a:t>
            </a:r>
          </a:p>
          <a:p>
            <a:pPr>
              <a:buFont typeface="Wingdings 2" pitchFamily="18" charset="2"/>
              <a:buNone/>
            </a:pPr>
            <a:r>
              <a:rPr lang="sl-SI" sz="2000" smtClean="0"/>
              <a:t>3.) address structure :</a:t>
            </a:r>
          </a:p>
          <a:p>
            <a:pPr>
              <a:buFont typeface="Wingdings 2" pitchFamily="18" charset="2"/>
              <a:buNone/>
            </a:pPr>
            <a:endParaRPr lang="sl-SI" sz="2000" b="1" smtClean="0"/>
          </a:p>
        </p:txBody>
      </p:sp>
      <p:pic>
        <p:nvPicPr>
          <p:cNvPr id="43012" name="Picture 2" descr="http://www.cisco.com/en/US/i/200001-300000/250001-260000/251001-252000/25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429000"/>
            <a:ext cx="5856287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09F05-DC5E-4DD7-AE26-BC7C9E001087}" type="slidenum">
              <a:rPr lang="sl-SI"/>
              <a:pPr>
                <a:defRPr/>
              </a:pPr>
              <a:t>31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IPv6 in IPv4 networks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1963" y="2020590"/>
            <a:ext cx="8507288" cy="4464496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000" dirty="0" smtClean="0"/>
              <a:t>1.) </a:t>
            </a:r>
            <a:r>
              <a:rPr lang="sl-SI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dual-stack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r>
              <a:rPr lang="sl-SI" sz="2000" dirty="0" smtClean="0"/>
              <a:t> </a:t>
            </a:r>
            <a:r>
              <a:rPr lang="en-US" sz="2000" dirty="0" smtClean="0"/>
              <a:t>routers known IPv4 and IPv6</a:t>
            </a: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000" dirty="0" smtClean="0"/>
              <a:t>2.)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tunneling: </a:t>
            </a:r>
            <a:r>
              <a:rPr lang="en-US" sz="2000" dirty="0" smtClean="0"/>
              <a:t>IPv6 packet packed in one or more IPv4 packets as data.</a:t>
            </a:r>
            <a:endParaRPr lang="sl-SI" sz="2000" dirty="0" smtClean="0"/>
          </a:p>
        </p:txBody>
      </p:sp>
      <p:pic>
        <p:nvPicPr>
          <p:cNvPr id="44036" name="Picture 2" descr="http://secure.enterasys.com/products/ipv6/tunnel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2963" y="3938588"/>
            <a:ext cx="4762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EA11C-262B-42FD-8B6C-94F3B1DA400B}" type="slidenum">
              <a:rPr lang="sl-SI"/>
              <a:pPr>
                <a:defRPr/>
              </a:pPr>
              <a:t>32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Routing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1963" y="2545854"/>
            <a:ext cx="8507288" cy="367240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dirty="0" smtClean="0"/>
              <a:t>static / dynamic (</a:t>
            </a:r>
            <a:r>
              <a:rPr lang="en-US" sz="2000" dirty="0" smtClean="0"/>
              <a:t>consideration of conditions in the network</a:t>
            </a:r>
            <a:r>
              <a:rPr lang="sl-SI" sz="2000" dirty="0" smtClean="0"/>
              <a:t>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dirty="0" smtClean="0"/>
              <a:t>centralized / distributed(</a:t>
            </a:r>
            <a:r>
              <a:rPr lang="en-US" sz="2000" dirty="0" smtClean="0"/>
              <a:t>according to the knowledge of the whole network status</a:t>
            </a:r>
            <a:r>
              <a:rPr lang="sl-SI" sz="2000" dirty="0" smtClean="0"/>
              <a:t>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one way / by multiple pathways</a:t>
            </a:r>
            <a:endParaRPr lang="sl-SI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IMPLEMENTATION 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dirty="0" smtClean="0"/>
              <a:t>With the distance vector(RIP, IGRP, EIGRP)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according to the network status</a:t>
            </a:r>
            <a:r>
              <a:rPr lang="sl-SI" sz="2000" dirty="0" smtClean="0"/>
              <a:t>(OSPF, IS-IS)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6088" y="230188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layer:</a:t>
            </a:r>
          </a:p>
        </p:txBody>
      </p:sp>
      <p:pic>
        <p:nvPicPr>
          <p:cNvPr id="45061" name="Picture 2" descr="http://www.ciscorouting.com/routing_eng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765175"/>
            <a:ext cx="29098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3EC89-DD69-447F-9E09-A774AE7F3CF2}" type="slidenum">
              <a:rPr lang="sl-SI"/>
              <a:pPr>
                <a:defRPr/>
              </a:pPr>
              <a:t>33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dirty="0" smtClean="0"/>
              <a:t>Functionalities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8765" y="3983037"/>
            <a:ext cx="4968552" cy="2592289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plug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interface between the transport and application layer</a:t>
            </a:r>
            <a:r>
              <a:rPr lang="sl-SI" sz="2000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dirty="0" smtClean="0"/>
              <a:t>We </a:t>
            </a:r>
            <a:r>
              <a:rPr lang="en-US" sz="2000" dirty="0" smtClean="0"/>
              <a:t>address</a:t>
            </a:r>
            <a:r>
              <a:rPr lang="sl-SI" sz="2000" dirty="0" smtClean="0"/>
              <a:t> the process</a:t>
            </a:r>
            <a:r>
              <a:rPr lang="en-US" sz="2000" dirty="0" smtClean="0"/>
              <a:t> with the IP number and </a:t>
            </a:r>
            <a:r>
              <a:rPr lang="sl-SI" sz="2000" dirty="0" smtClean="0"/>
              <a:t>the </a:t>
            </a:r>
            <a:r>
              <a:rPr lang="en-US" sz="2000" dirty="0" smtClean="0"/>
              <a:t>port number 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(www: 80, SMTP: 25, DNS: 53, POP3: 110).</a:t>
            </a:r>
          </a:p>
        </p:txBody>
      </p:sp>
      <p:sp>
        <p:nvSpPr>
          <p:cNvPr id="3078" name="Freeform 7"/>
          <p:cNvSpPr>
            <a:spLocks/>
          </p:cNvSpPr>
          <p:nvPr/>
        </p:nvSpPr>
        <p:spPr bwMode="auto">
          <a:xfrm>
            <a:off x="6732588" y="5568950"/>
            <a:ext cx="987425" cy="1031875"/>
          </a:xfrm>
          <a:custGeom>
            <a:avLst/>
            <a:gdLst>
              <a:gd name="T0" fmla="*/ 12483 w 2135"/>
              <a:gd name="T1" fmla="*/ 404803 h 1662"/>
              <a:gd name="T2" fmla="*/ 48545 w 2135"/>
              <a:gd name="T3" fmla="*/ 47186 h 1662"/>
              <a:gd name="T4" fmla="*/ 303752 w 2135"/>
              <a:gd name="T5" fmla="*/ 121689 h 1662"/>
              <a:gd name="T6" fmla="*/ 558959 w 2135"/>
              <a:gd name="T7" fmla="*/ 62086 h 1662"/>
              <a:gd name="T8" fmla="*/ 925125 w 2135"/>
              <a:gd name="T9" fmla="*/ 252071 h 1662"/>
              <a:gd name="T10" fmla="*/ 930673 w 2135"/>
              <a:gd name="T11" fmla="*/ 710268 h 1662"/>
              <a:gd name="T12" fmla="*/ 730946 w 2135"/>
              <a:gd name="T13" fmla="*/ 993381 h 1662"/>
              <a:gd name="T14" fmla="*/ 375876 w 2135"/>
              <a:gd name="T15" fmla="*/ 941229 h 1662"/>
              <a:gd name="T16" fmla="*/ 231628 w 2135"/>
              <a:gd name="T17" fmla="*/ 788497 h 1662"/>
              <a:gd name="T18" fmla="*/ 84607 w 2135"/>
              <a:gd name="T19" fmla="*/ 661841 h 1662"/>
              <a:gd name="T20" fmla="*/ 12483 w 2135"/>
              <a:gd name="T21" fmla="*/ 404803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3079" name="Group 37"/>
          <p:cNvGrpSpPr>
            <a:grpSpLocks/>
          </p:cNvGrpSpPr>
          <p:nvPr/>
        </p:nvGrpSpPr>
        <p:grpSpPr bwMode="auto">
          <a:xfrm>
            <a:off x="5487988" y="4141788"/>
            <a:ext cx="1100137" cy="2916237"/>
            <a:chOff x="2909" y="996"/>
            <a:chExt cx="693" cy="1837"/>
          </a:xfrm>
        </p:grpSpPr>
        <p:sp>
          <p:nvSpPr>
            <p:cNvPr id="3096" name="Text Box 14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3074" name="Object 5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3084" name="Clip" r:id="rId3" imgW="1305000" imgH="1085760" progId="">
                <p:embed/>
              </p:oleObj>
            </a:graphicData>
          </a:graphic>
        </p:graphicFrame>
        <p:grpSp>
          <p:nvGrpSpPr>
            <p:cNvPr id="3097" name="Group 10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3104" name="Oval 8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105" name="Text Box 9"/>
              <p:cNvSpPr txBox="1">
                <a:spLocks noChangeArrowheads="1"/>
              </p:cNvSpPr>
              <p:nvPr/>
            </p:nvSpPr>
            <p:spPr bwMode="auto">
              <a:xfrm>
                <a:off x="3136" y="1578"/>
                <a:ext cx="50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 err="1" smtClean="0">
                    <a:latin typeface="Times New Roman" pitchFamily="18" charset="0"/>
                  </a:rPr>
                  <a:t>proces</a:t>
                </a:r>
                <a:r>
                  <a:rPr lang="sl-SI" sz="1600" dirty="0" smtClean="0">
                    <a:latin typeface="Times New Roman" pitchFamily="18" charset="0"/>
                  </a:rPr>
                  <a:t>s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098" name="Group 17"/>
            <p:cNvGrpSpPr>
              <a:grpSpLocks/>
            </p:cNvGrpSpPr>
            <p:nvPr/>
          </p:nvGrpSpPr>
          <p:grpSpPr bwMode="auto">
            <a:xfrm>
              <a:off x="2909" y="1845"/>
              <a:ext cx="685" cy="630"/>
              <a:chOff x="3032" y="3300"/>
              <a:chExt cx="685" cy="630"/>
            </a:xfrm>
          </p:grpSpPr>
          <p:sp>
            <p:nvSpPr>
              <p:cNvPr id="3102" name="Rectangle 1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103" name="Text Box 16"/>
              <p:cNvSpPr txBox="1">
                <a:spLocks noChangeArrowheads="1"/>
              </p:cNvSpPr>
              <p:nvPr/>
            </p:nvSpPr>
            <p:spPr bwMode="auto">
              <a:xfrm>
                <a:off x="3032" y="3426"/>
                <a:ext cx="68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sl-SI" sz="1600" dirty="0" smtClean="0">
                    <a:latin typeface="Times New Roman" pitchFamily="18" charset="0"/>
                  </a:rPr>
                  <a:t>connection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3099" name="Rectangle 1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sl-SI" sz="1600" dirty="0" smtClean="0">
                  <a:latin typeface="Times New Roman" pitchFamily="18" charset="0"/>
                </a:rPr>
                <a:t>plug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3100" name="Line 33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101" name="Line 35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3080" name="Group 38"/>
          <p:cNvGrpSpPr>
            <a:grpSpLocks/>
          </p:cNvGrpSpPr>
          <p:nvPr/>
        </p:nvGrpSpPr>
        <p:grpSpPr bwMode="auto">
          <a:xfrm>
            <a:off x="7867650" y="4121150"/>
            <a:ext cx="1096963" cy="2916238"/>
            <a:chOff x="2911" y="996"/>
            <a:chExt cx="691" cy="1837"/>
          </a:xfrm>
        </p:grpSpPr>
        <p:sp>
          <p:nvSpPr>
            <p:cNvPr id="3086" name="Text Box 39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3075" name="Object 40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3085" name="Clip" r:id="rId4" imgW="1305000" imgH="1085760" progId="">
                <p:embed/>
              </p:oleObj>
            </a:graphicData>
          </a:graphic>
        </p:graphicFrame>
        <p:grpSp>
          <p:nvGrpSpPr>
            <p:cNvPr id="3087" name="Group 41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3094" name="Oval 42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095" name="Text Box 43"/>
              <p:cNvSpPr txBox="1">
                <a:spLocks noChangeArrowheads="1"/>
              </p:cNvSpPr>
              <p:nvPr/>
            </p:nvSpPr>
            <p:spPr bwMode="auto">
              <a:xfrm>
                <a:off x="3137" y="1578"/>
                <a:ext cx="50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 err="1" smtClean="0">
                    <a:latin typeface="Times New Roman" pitchFamily="18" charset="0"/>
                  </a:rPr>
                  <a:t>proces</a:t>
                </a:r>
                <a:r>
                  <a:rPr lang="sl-SI" sz="1600" dirty="0" smtClean="0">
                    <a:latin typeface="Times New Roman" pitchFamily="18" charset="0"/>
                  </a:rPr>
                  <a:t>s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grpSp>
          <p:nvGrpSpPr>
            <p:cNvPr id="3088" name="Group 44"/>
            <p:cNvGrpSpPr>
              <a:grpSpLocks/>
            </p:cNvGrpSpPr>
            <p:nvPr/>
          </p:nvGrpSpPr>
          <p:grpSpPr bwMode="auto">
            <a:xfrm>
              <a:off x="2911" y="1845"/>
              <a:ext cx="685" cy="630"/>
              <a:chOff x="3034" y="3300"/>
              <a:chExt cx="685" cy="630"/>
            </a:xfrm>
          </p:grpSpPr>
          <p:sp>
            <p:nvSpPr>
              <p:cNvPr id="3092" name="Rectangle 4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3093" name="Text Box 46"/>
              <p:cNvSpPr txBox="1">
                <a:spLocks noChangeArrowheads="1"/>
              </p:cNvSpPr>
              <p:nvPr/>
            </p:nvSpPr>
            <p:spPr bwMode="auto">
              <a:xfrm>
                <a:off x="3034" y="3439"/>
                <a:ext cx="68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sl-SI" sz="1600" dirty="0" smtClean="0">
                    <a:latin typeface="Times New Roman" pitchFamily="18" charset="0"/>
                  </a:rPr>
                  <a:t>connection</a:t>
                </a:r>
                <a:endParaRPr lang="en-US" sz="1600" dirty="0">
                  <a:latin typeface="Times New Roman" pitchFamily="18" charset="0"/>
                </a:endParaRPr>
              </a:p>
            </p:txBody>
          </p:sp>
        </p:grpSp>
        <p:sp>
          <p:nvSpPr>
            <p:cNvPr id="3089" name="Rectangle 47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3090" name="Line 48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3091" name="Line 49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3081" name="Text Box 51"/>
          <p:cNvSpPr txBox="1">
            <a:spLocks noChangeArrowheads="1"/>
          </p:cNvSpPr>
          <p:nvPr/>
        </p:nvSpPr>
        <p:spPr bwMode="auto">
          <a:xfrm>
            <a:off x="6804025" y="5700713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</a:rPr>
              <a:t>Internet</a:t>
            </a:r>
          </a:p>
        </p:txBody>
      </p:sp>
      <p:sp>
        <p:nvSpPr>
          <p:cNvPr id="3082" name="Line 52"/>
          <p:cNvSpPr>
            <a:spLocks noChangeShapeType="1"/>
          </p:cNvSpPr>
          <p:nvPr/>
        </p:nvSpPr>
        <p:spPr bwMode="auto">
          <a:xfrm flipV="1">
            <a:off x="6443663" y="6111875"/>
            <a:ext cx="1509712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5613" y="220663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Transport layer: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381000" y="1700808"/>
            <a:ext cx="8507288" cy="2185392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Task </a:t>
            </a:r>
            <a:r>
              <a:rPr lang="sl-SI" sz="2400" dirty="0">
                <a:latin typeface="+mn-lt"/>
                <a:cs typeface="+mn-cs"/>
              </a:rPr>
              <a:t>: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Receiving a message from application</a:t>
            </a:r>
            <a:endParaRPr lang="sl-SI" sz="2400" dirty="0">
              <a:latin typeface="+mn-lt"/>
              <a:cs typeface="+mn-cs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400" dirty="0">
                <a:latin typeface="+mn-lt"/>
                <a:cs typeface="+mn-cs"/>
              </a:rPr>
              <a:t>Assembling segments in the message to the network layer</a:t>
            </a:r>
            <a:endParaRPr lang="sl-SI" sz="2400" dirty="0">
              <a:latin typeface="+mn-lt"/>
              <a:cs typeface="+mn-cs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sl-SI" sz="2400" dirty="0">
                <a:latin typeface="+mn-lt"/>
                <a:cs typeface="+mn-cs"/>
              </a:rPr>
              <a:t>Transferring to application layer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3A5A-FC0E-4CC6-BFAE-A4117D35D381}" type="slidenum">
              <a:rPr lang="sl-SI"/>
              <a:pPr>
                <a:defRPr/>
              </a:pPr>
              <a:t>34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Connection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connectionless</a:t>
            </a:r>
            <a:r>
              <a:rPr lang="sl-SI" dirty="0"/>
              <a:t> </a:t>
            </a:r>
            <a:r>
              <a:rPr lang="sl-SI" dirty="0" err="1"/>
              <a:t>oriented</a:t>
            </a:r>
            <a:endParaRPr lang="sl-SI" dirty="0" smtClean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04800" y="1447800"/>
            <a:ext cx="8640960" cy="51816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Connection</a:t>
            </a: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sl-SI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and</a:t>
            </a: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sl-SI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connectionless</a:t>
            </a: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sl-SI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oriented</a:t>
            </a: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sl-SI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comunication</a:t>
            </a:r>
            <a:endParaRPr lang="sl-SI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>
                <a:latin typeface="+mn-lt"/>
                <a:cs typeface="+mn-cs"/>
              </a:rPr>
              <a:t>TCP and UDP, and other protocols</a:t>
            </a:r>
            <a:endParaRPr lang="sl-SI" sz="2400" dirty="0" smtClean="0">
              <a:latin typeface="+mn-lt"/>
              <a:cs typeface="+mn-cs"/>
            </a:endParaRP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400" dirty="0" err="1" smtClean="0">
                <a:latin typeface="+mn-lt"/>
                <a:cs typeface="+mn-cs"/>
              </a:rPr>
              <a:t>establishment</a:t>
            </a:r>
            <a:r>
              <a:rPr lang="sl-SI" sz="2400" dirty="0" smtClean="0">
                <a:latin typeface="+mn-lt"/>
                <a:cs typeface="+mn-cs"/>
              </a:rPr>
              <a:t>, </a:t>
            </a:r>
            <a:r>
              <a:rPr lang="sl-SI" sz="2400" dirty="0">
                <a:latin typeface="+mn-lt"/>
                <a:cs typeface="+mn-cs"/>
              </a:rPr>
              <a:t>transmission, demolition – connection</a:t>
            </a:r>
          </a:p>
          <a:p>
            <a:pPr marL="731520" lvl="1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sl-SI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Validation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sl-SI" sz="2000" dirty="0">
                <a:latin typeface="+mn-lt"/>
                <a:cs typeface="+mn-cs"/>
              </a:rPr>
              <a:t>in the protocol(TCP)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sl-SI" sz="2000" dirty="0">
                <a:latin typeface="+mn-lt"/>
                <a:cs typeface="+mn-cs"/>
              </a:rPr>
              <a:t>in the application(UDP)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sl-SI" sz="2000" dirty="0">
                <a:latin typeface="+mn-lt"/>
                <a:cs typeface="+mn-cs"/>
              </a:rPr>
              <a:t>directly(ACK and NACK)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sl-SI" sz="2000" dirty="0" smtClean="0">
                <a:latin typeface="+mn-lt"/>
                <a:cs typeface="+mn-cs"/>
              </a:rPr>
              <a:t>indirectly(only ACK, we conclude according to the number of packages)</a:t>
            </a:r>
            <a:endParaRPr lang="sl-SI" sz="1100" dirty="0">
              <a:latin typeface="+mn-lt"/>
              <a:cs typeface="+mn-cs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GB" sz="2000" dirty="0">
                <a:latin typeface="+mn-lt"/>
              </a:rPr>
              <a:t>Simultaneous confirmation: the next package is sent only after the </a:t>
            </a:r>
            <a:r>
              <a:rPr lang="en-GB" sz="2000" dirty="0" err="1">
                <a:latin typeface="+mn-lt"/>
              </a:rPr>
              <a:t>receival</a:t>
            </a:r>
            <a:r>
              <a:rPr lang="en-GB" sz="2000" dirty="0">
                <a:latin typeface="+mn-lt"/>
              </a:rPr>
              <a:t> of the </a:t>
            </a:r>
            <a:r>
              <a:rPr lang="en-GB" sz="2000" dirty="0" err="1" smtClean="0">
                <a:latin typeface="+mn-lt"/>
              </a:rPr>
              <a:t>confirmatio</a:t>
            </a:r>
            <a:r>
              <a:rPr lang="sl-SI" sz="2000" dirty="0" smtClean="0">
                <a:latin typeface="+mn-lt"/>
              </a:rPr>
              <a:t>n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GB" sz="2000" dirty="0">
                <a:latin typeface="+mn-lt"/>
              </a:rPr>
              <a:t>Fluent sending: no </a:t>
            </a:r>
            <a:r>
              <a:rPr lang="sl-SI" sz="2000" dirty="0" smtClean="0">
                <a:latin typeface="+mn-lt"/>
              </a:rPr>
              <a:t>waiting </a:t>
            </a:r>
            <a:r>
              <a:rPr lang="en-GB" sz="2000" dirty="0" smtClean="0">
                <a:latin typeface="+mn-lt"/>
              </a:rPr>
              <a:t>for </a:t>
            </a:r>
            <a:r>
              <a:rPr lang="en-GB" sz="2000" dirty="0">
                <a:latin typeface="+mn-lt"/>
              </a:rPr>
              <a:t>the confirmation</a:t>
            </a:r>
            <a:endParaRPr lang="sl-SI" sz="2000" dirty="0">
              <a:latin typeface="+mn-lt"/>
            </a:endParaRP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sl-SI" sz="2000" dirty="0">
              <a:latin typeface="+mn-lt"/>
              <a:cs typeface="+mn-cs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5613" y="220663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Transport layer: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B3F342-BACF-4CFC-A259-20CFD5798647}" type="slidenum">
              <a:rPr lang="sl-SI"/>
              <a:pPr>
                <a:defRPr/>
              </a:pPr>
              <a:t>35</a:t>
            </a:fld>
            <a:endParaRPr lang="sl-SI"/>
          </a:p>
        </p:txBody>
      </p:sp>
      <p:pic>
        <p:nvPicPr>
          <p:cNvPr id="4098" name="Object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4363" y="1952625"/>
            <a:ext cx="642937" cy="509588"/>
          </a:xfrm>
          <a:prstGeom prst="rect">
            <a:avLst/>
          </a:prstGeom>
          <a:noFill/>
        </p:spPr>
      </p:pic>
      <p:pic>
        <p:nvPicPr>
          <p:cNvPr id="4099" name="Object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0850" y="1931988"/>
            <a:ext cx="642938" cy="50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TCP and UDP</a:t>
            </a:r>
          </a:p>
        </p:txBody>
      </p:sp>
      <p:pic>
        <p:nvPicPr>
          <p:cNvPr id="46083" name="Picture 2" descr="http://www.trainsignaltraining.com/wpnew/wp-content/uploads/2007/10/TCP__OSI___Stelios/3_TCP_Segment_Forma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060575"/>
            <a:ext cx="4103688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UDP Segment Format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5500" y="2060575"/>
            <a:ext cx="41132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5613" y="220663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Transport layer: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CEC60-D890-4FA0-9BD2-50BD45F40B19}" type="slidenum">
              <a:rPr lang="sl-SI"/>
              <a:pPr>
                <a:defRPr/>
              </a:pPr>
              <a:t>36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endParaRPr lang="sl-SI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7500" y="1465262"/>
            <a:ext cx="8458200" cy="4724401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Classic services – client-server</a:t>
            </a:r>
            <a:endParaRPr lang="sl-SI" sz="24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 smtClean="0"/>
              <a:t>telnet, ssh; rdesktop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 smtClean="0"/>
              <a:t>ftp, sftp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 smtClean="0"/>
              <a:t>WWW in HTTP,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 smtClean="0"/>
              <a:t>SMTP, POP3, IMAP, MAPI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 smtClean="0"/>
              <a:t>DNS,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 smtClean="0"/>
              <a:t>SNMP, LDAP, RADIUS, ...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 smtClean="0"/>
              <a:t>...</a:t>
            </a:r>
            <a:endParaRPr lang="sl-SI" sz="2000" dirty="0" smtClean="0"/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5613" y="220663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Application layer: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7E992-9B0C-4F4F-8B2F-282B272E001B}" type="slidenum">
              <a:rPr lang="sl-SI"/>
              <a:pPr>
                <a:defRPr/>
              </a:pPr>
              <a:t>37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endParaRPr lang="sl-SI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7500" y="1465262"/>
            <a:ext cx="4968552" cy="36004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newer services– P2P:</a:t>
            </a:r>
            <a:endParaRPr lang="sl-SI" sz="24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dirty="0" smtClean="0"/>
              <a:t>Communication of two random final systems</a:t>
            </a:r>
            <a:endParaRPr lang="sl-SI" sz="20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servers are not constantly switched on</a:t>
            </a:r>
            <a:r>
              <a:rPr lang="sl-SI" sz="2000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broken </a:t>
            </a:r>
            <a:r>
              <a:rPr lang="sl-SI" sz="2000" dirty="0" smtClean="0"/>
              <a:t>connections</a:t>
            </a:r>
            <a:r>
              <a:rPr lang="en-US" sz="2000" dirty="0" smtClean="0"/>
              <a:t>/ changes to IP addresses</a:t>
            </a:r>
            <a:r>
              <a:rPr lang="sl-SI" sz="2000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dirty="0" smtClean="0"/>
              <a:t>examples: BitTorrent, Skype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55613" y="220663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Application layer:</a:t>
            </a:r>
          </a:p>
        </p:txBody>
      </p:sp>
      <p:pic>
        <p:nvPicPr>
          <p:cNvPr id="4813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852738"/>
            <a:ext cx="36036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87A6A-7C71-4230-A980-1EF7736E80B2}" type="slidenum">
              <a:rPr lang="sl-SI"/>
              <a:pPr>
                <a:defRPr/>
              </a:pPr>
              <a:t>38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en-US" smtClean="0"/>
              <a:t>From the past to the future</a:t>
            </a:r>
            <a:endParaRPr lang="sl-SI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96855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Problem</a:t>
            </a:r>
            <a:r>
              <a:rPr lang="sl-SI" sz="2400" dirty="0" smtClean="0"/>
              <a:t>: lack of IPv4 addresses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 smtClean="0"/>
              <a:t>T</a:t>
            </a:r>
            <a:r>
              <a:rPr lang="en-GB" sz="2400" dirty="0" smtClean="0"/>
              <a:t>he efficiency of private address spaces</a:t>
            </a:r>
            <a:endParaRPr lang="sl-SI" sz="24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NAT gateways - usually at the same time firewalls</a:t>
            </a:r>
            <a:r>
              <a:rPr lang="sl-SI" sz="2400" dirty="0" smtClean="0"/>
              <a:t> too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2400" dirty="0" smtClean="0"/>
              <a:t>simply in client-server systems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400" dirty="0" smtClean="0"/>
              <a:t>In P2P we need a copy address in the outer world</a:t>
            </a:r>
            <a:endParaRPr lang="sl-SI" sz="24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sl-SI" sz="2800" dirty="0" smtClean="0"/>
              <a:t>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sz="2800" dirty="0" smtClean="0"/>
              <a:t>In IPv6 NAT gateways are not required</a:t>
            </a:r>
            <a:endParaRPr lang="sl-SI" sz="2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5613" y="220663"/>
            <a:ext cx="8229600" cy="7223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and transport layer: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F4A4E-F2F8-46B2-B745-F07800970D68}" type="slidenum">
              <a:rPr lang="sl-SI"/>
              <a:pPr>
                <a:defRPr/>
              </a:pPr>
              <a:t>39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>
            <a:normAutofit fontScale="90000"/>
          </a:bodyPr>
          <a:lstStyle/>
          <a:p>
            <a:r>
              <a:rPr lang="sl-SI" dirty="0" err="1"/>
              <a:t>Content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course</a:t>
            </a:r>
            <a:r>
              <a:rPr lang="sl-SI" dirty="0"/>
              <a:t> </a:t>
            </a:r>
            <a:r>
              <a:rPr lang="sl-SI" dirty="0" smtClean="0"/>
              <a:t>–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indicative</a:t>
            </a:r>
            <a:r>
              <a:rPr lang="sl-SI"/>
              <a:t> plan</a:t>
            </a:r>
            <a:endParaRPr lang="sl-SI" dirty="0" smtClean="0"/>
          </a:p>
        </p:txBody>
      </p:sp>
      <p:graphicFrame>
        <p:nvGraphicFramePr>
          <p:cNvPr id="17509" name="Group 101"/>
          <p:cNvGraphicFramePr>
            <a:graphicFrameLocks noGrp="1"/>
          </p:cNvGraphicFramePr>
          <p:nvPr>
            <p:ph idx="1"/>
          </p:nvPr>
        </p:nvGraphicFramePr>
        <p:xfrm>
          <a:off x="1066800" y="1447800"/>
          <a:ext cx="6840538" cy="4724400"/>
        </p:xfrm>
        <a:graphic>
          <a:graphicData uri="http://schemas.openxmlformats.org/drawingml/2006/table">
            <a:tbl>
              <a:tblPr/>
              <a:tblGrid>
                <a:gridCol w="609600"/>
                <a:gridCol w="5105400"/>
                <a:gridCol w="533400"/>
                <a:gridCol w="592138"/>
              </a:tblGrid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week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lecture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HW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SEM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8.10.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Introduction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15.10.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Starting your computer, network configuration</a:t>
                      </a: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22.10.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Managment and control of the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29.10.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Circulation and real-time aplications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5.11.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Distribution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12.11.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Distribution/Preparation for the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19.11.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MIDTERM TEST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SEM1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26.11.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Elements of network security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3.12.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Authentication</a:t>
                      </a: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, authorization, records (AAA)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10.12.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Authentication, authorization and records (AAA) / avtorizacija in beleženje (AAA) / Data for network operation (LDAP)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17.12.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Visiting lecturer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24.12.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&lt;&lt;&lt; Christmas holidays &gt;&gt;&gt;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31. 12.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&lt;&lt;&lt; Christmas holidays &gt;&gt;&gt;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7.1.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Družina IEEE 802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14.1.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MIDTERM TEST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SEM2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549"/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3F97B-B28D-448A-A357-9C0F0B3B224C}" type="slidenum">
              <a:rPr lang="sl-SI"/>
              <a:pPr>
                <a:defRPr/>
              </a:pPr>
              <a:t>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9514256" cy="136245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An example of communication</a:t>
            </a:r>
            <a:endParaRPr lang="sl-SI"/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sl-SI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C9689-E265-4880-B427-13FCC77E3C3D}" type="slidenum">
              <a:rPr lang="sl-SI"/>
              <a:pPr>
                <a:defRPr/>
              </a:pPr>
              <a:t>40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798" name="Freeform 406"/>
          <p:cNvSpPr>
            <a:spLocks/>
          </p:cNvSpPr>
          <p:nvPr/>
        </p:nvSpPr>
        <p:spPr bwMode="auto">
          <a:xfrm>
            <a:off x="4751388" y="1309688"/>
            <a:ext cx="3894137" cy="3192462"/>
          </a:xfrm>
          <a:custGeom>
            <a:avLst/>
            <a:gdLst/>
            <a:ahLst/>
            <a:cxnLst>
              <a:cxn ang="0">
                <a:pos x="84" y="632"/>
              </a:cxn>
              <a:cxn ang="0">
                <a:pos x="16" y="809"/>
              </a:cxn>
              <a:cxn ang="0">
                <a:pos x="9" y="1005"/>
              </a:cxn>
              <a:cxn ang="0">
                <a:pos x="70" y="1147"/>
              </a:cxn>
              <a:cxn ang="0">
                <a:pos x="165" y="1364"/>
              </a:cxn>
              <a:cxn ang="0">
                <a:pos x="280" y="1446"/>
              </a:cxn>
              <a:cxn ang="0">
                <a:pos x="549" y="1627"/>
              </a:cxn>
              <a:cxn ang="0">
                <a:pos x="1152" y="1687"/>
              </a:cxn>
              <a:cxn ang="0">
                <a:pos x="1542" y="1965"/>
              </a:cxn>
              <a:cxn ang="0">
                <a:pos x="1675" y="1965"/>
              </a:cxn>
              <a:cxn ang="0">
                <a:pos x="1933" y="1945"/>
              </a:cxn>
              <a:cxn ang="0">
                <a:pos x="2376" y="1793"/>
              </a:cxn>
              <a:cxn ang="0">
                <a:pos x="2396" y="1508"/>
              </a:cxn>
              <a:cxn ang="0">
                <a:pos x="2293" y="1297"/>
              </a:cxn>
              <a:cxn ang="0">
                <a:pos x="2347" y="843"/>
              </a:cxn>
              <a:cxn ang="0">
                <a:pos x="2340" y="653"/>
              </a:cxn>
              <a:cxn ang="0">
                <a:pos x="2177" y="456"/>
              </a:cxn>
              <a:cxn ang="0">
                <a:pos x="1920" y="165"/>
              </a:cxn>
              <a:cxn ang="0">
                <a:pos x="1601" y="36"/>
              </a:cxn>
              <a:cxn ang="0">
                <a:pos x="1229" y="16"/>
              </a:cxn>
              <a:cxn ang="0">
                <a:pos x="917" y="131"/>
              </a:cxn>
              <a:cxn ang="0">
                <a:pos x="477" y="260"/>
              </a:cxn>
              <a:cxn ang="0">
                <a:pos x="212" y="375"/>
              </a:cxn>
              <a:cxn ang="0">
                <a:pos x="84" y="632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99590" name="Freeform 3"/>
          <p:cNvSpPr>
            <a:spLocks/>
          </p:cNvSpPr>
          <p:nvPr/>
        </p:nvSpPr>
        <p:spPr bwMode="auto">
          <a:xfrm>
            <a:off x="611188" y="1876425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5383213" y="3282950"/>
            <a:ext cx="757237" cy="379413"/>
            <a:chOff x="2466" y="2026"/>
            <a:chExt cx="477" cy="282"/>
          </a:xfrm>
        </p:grpSpPr>
        <p:sp>
          <p:nvSpPr>
            <p:cNvPr id="5295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96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97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98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99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5306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307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308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5300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530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30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30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5301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302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26" name="Group 19"/>
          <p:cNvGrpSpPr>
            <a:grpSpLocks/>
          </p:cNvGrpSpPr>
          <p:nvPr/>
        </p:nvGrpSpPr>
        <p:grpSpPr bwMode="auto">
          <a:xfrm>
            <a:off x="6748463" y="3028950"/>
            <a:ext cx="757237" cy="379413"/>
            <a:chOff x="2466" y="2026"/>
            <a:chExt cx="477" cy="282"/>
          </a:xfrm>
        </p:grpSpPr>
        <p:sp>
          <p:nvSpPr>
            <p:cNvPr id="5281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82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83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84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85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5292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93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94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5286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5289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90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91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5287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88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5127" name="Text Box 34"/>
          <p:cNvSpPr txBox="1">
            <a:spLocks noChangeArrowheads="1"/>
          </p:cNvSpPr>
          <p:nvPr/>
        </p:nvSpPr>
        <p:spPr bwMode="auto">
          <a:xfrm>
            <a:off x="5148263" y="2365375"/>
            <a:ext cx="1679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000000"/>
                </a:solidFill>
              </a:rPr>
              <a:t>Internet provider</a:t>
            </a:r>
          </a:p>
          <a:p>
            <a:r>
              <a:rPr lang="en-US" sz="1600">
                <a:solidFill>
                  <a:srgbClr val="000000"/>
                </a:solidFill>
              </a:rPr>
              <a:t>68.80.0.0/13</a:t>
            </a:r>
          </a:p>
        </p:txBody>
      </p:sp>
      <p:sp>
        <p:nvSpPr>
          <p:cNvPr id="5128" name="Line 36"/>
          <p:cNvSpPr>
            <a:spLocks noChangeShapeType="1"/>
          </p:cNvSpPr>
          <p:nvPr/>
        </p:nvSpPr>
        <p:spPr bwMode="auto">
          <a:xfrm flipV="1">
            <a:off x="3613150" y="294798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5129" name="Group 38"/>
          <p:cNvGrpSpPr>
            <a:grpSpLocks/>
          </p:cNvGrpSpPr>
          <p:nvPr/>
        </p:nvGrpSpPr>
        <p:grpSpPr bwMode="auto">
          <a:xfrm>
            <a:off x="3094038" y="3062288"/>
            <a:ext cx="742950" cy="311150"/>
            <a:chOff x="1935" y="960"/>
            <a:chExt cx="468" cy="196"/>
          </a:xfrm>
        </p:grpSpPr>
        <p:sp>
          <p:nvSpPr>
            <p:cNvPr id="5277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sp>
          <p:nvSpPr>
            <p:cNvPr id="5278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79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280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l-SI"/>
            </a:p>
          </p:txBody>
        </p:sp>
      </p:grpSp>
      <p:sp>
        <p:nvSpPr>
          <p:cNvPr id="5130" name="Line 43"/>
          <p:cNvSpPr>
            <a:spLocks noChangeShapeType="1"/>
          </p:cNvSpPr>
          <p:nvPr/>
        </p:nvSpPr>
        <p:spPr bwMode="auto">
          <a:xfrm flipV="1">
            <a:off x="2503488" y="312102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131" name="Line 44"/>
          <p:cNvSpPr>
            <a:spLocks noChangeShapeType="1"/>
          </p:cNvSpPr>
          <p:nvPr/>
        </p:nvSpPr>
        <p:spPr bwMode="auto">
          <a:xfrm flipV="1">
            <a:off x="3762375" y="280511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132" name="Rectangle 45"/>
          <p:cNvSpPr>
            <a:spLocks noChangeArrowheads="1"/>
          </p:cNvSpPr>
          <p:nvPr/>
        </p:nvSpPr>
        <p:spPr bwMode="auto">
          <a:xfrm>
            <a:off x="2241550" y="308292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48"/>
          <p:cNvSpPr>
            <a:spLocks noChangeShapeType="1"/>
          </p:cNvSpPr>
          <p:nvPr/>
        </p:nvSpPr>
        <p:spPr bwMode="auto">
          <a:xfrm flipV="1">
            <a:off x="3117850" y="334010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5134" name="Group 49"/>
          <p:cNvGrpSpPr>
            <a:grpSpLocks/>
          </p:cNvGrpSpPr>
          <p:nvPr/>
        </p:nvGrpSpPr>
        <p:grpSpPr bwMode="auto">
          <a:xfrm>
            <a:off x="2598738" y="3968750"/>
            <a:ext cx="987425" cy="479425"/>
            <a:chOff x="1118" y="1621"/>
            <a:chExt cx="622" cy="302"/>
          </a:xfrm>
        </p:grpSpPr>
        <p:sp>
          <p:nvSpPr>
            <p:cNvPr id="526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6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526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6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526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26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527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527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527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526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527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527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527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526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7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sp>
        <p:nvSpPr>
          <p:cNvPr id="5135" name="Line 68"/>
          <p:cNvSpPr>
            <a:spLocks noChangeShapeType="1"/>
          </p:cNvSpPr>
          <p:nvPr/>
        </p:nvSpPr>
        <p:spPr bwMode="auto">
          <a:xfrm flipV="1">
            <a:off x="3589338" y="353377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5136" name="Group 69"/>
          <p:cNvGrpSpPr>
            <a:grpSpLocks/>
          </p:cNvGrpSpPr>
          <p:nvPr/>
        </p:nvGrpSpPr>
        <p:grpSpPr bwMode="auto">
          <a:xfrm>
            <a:off x="7405688" y="3944938"/>
            <a:ext cx="757237" cy="379412"/>
            <a:chOff x="2466" y="2026"/>
            <a:chExt cx="477" cy="282"/>
          </a:xfrm>
        </p:grpSpPr>
        <p:sp>
          <p:nvSpPr>
            <p:cNvPr id="5246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7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48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49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50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5257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58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59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5251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5254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55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56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5252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53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37" name="Group 84"/>
          <p:cNvGrpSpPr>
            <a:grpSpLocks/>
          </p:cNvGrpSpPr>
          <p:nvPr/>
        </p:nvGrpSpPr>
        <p:grpSpPr bwMode="auto">
          <a:xfrm>
            <a:off x="7307263" y="2114550"/>
            <a:ext cx="306387" cy="647700"/>
            <a:chOff x="4180" y="783"/>
            <a:chExt cx="150" cy="307"/>
          </a:xfrm>
        </p:grpSpPr>
        <p:sp>
          <p:nvSpPr>
            <p:cNvPr id="5238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9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0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1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2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43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44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5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8" name="Line 93"/>
          <p:cNvSpPr>
            <a:spLocks noChangeShapeType="1"/>
          </p:cNvSpPr>
          <p:nvPr/>
        </p:nvSpPr>
        <p:spPr bwMode="auto">
          <a:xfrm flipH="1">
            <a:off x="7124700" y="277018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699678" name="Freeform 94"/>
          <p:cNvSpPr>
            <a:spLocks/>
          </p:cNvSpPr>
          <p:nvPr/>
        </p:nvSpPr>
        <p:spPr bwMode="auto">
          <a:xfrm>
            <a:off x="1089025" y="4760913"/>
            <a:ext cx="6419850" cy="1620837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cs"/>
            </a:endParaRPr>
          </a:p>
        </p:txBody>
      </p:sp>
      <p:grpSp>
        <p:nvGrpSpPr>
          <p:cNvPr id="5140" name="Group 110"/>
          <p:cNvGrpSpPr>
            <a:grpSpLocks/>
          </p:cNvGrpSpPr>
          <p:nvPr/>
        </p:nvGrpSpPr>
        <p:grpSpPr bwMode="auto">
          <a:xfrm>
            <a:off x="4025900" y="5327650"/>
            <a:ext cx="757238" cy="379413"/>
            <a:chOff x="2466" y="2026"/>
            <a:chExt cx="477" cy="282"/>
          </a:xfrm>
        </p:grpSpPr>
        <p:sp>
          <p:nvSpPr>
            <p:cNvPr id="5224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6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27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2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523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3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3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522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523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3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3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523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3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5141" name="Group 125"/>
          <p:cNvGrpSpPr>
            <a:grpSpLocks/>
          </p:cNvGrpSpPr>
          <p:nvPr/>
        </p:nvGrpSpPr>
        <p:grpSpPr bwMode="auto">
          <a:xfrm>
            <a:off x="2736850" y="5049838"/>
            <a:ext cx="306388" cy="647700"/>
            <a:chOff x="4180" y="783"/>
            <a:chExt cx="150" cy="307"/>
          </a:xfrm>
        </p:grpSpPr>
        <p:sp>
          <p:nvSpPr>
            <p:cNvPr id="5216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7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8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19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0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1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22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42" name="Line 134"/>
          <p:cNvSpPr>
            <a:spLocks noChangeShapeType="1"/>
          </p:cNvSpPr>
          <p:nvPr/>
        </p:nvSpPr>
        <p:spPr bwMode="auto">
          <a:xfrm flipV="1">
            <a:off x="4479925" y="367823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143" name="Text Box 135"/>
          <p:cNvSpPr txBox="1">
            <a:spLocks noChangeArrowheads="1"/>
          </p:cNvSpPr>
          <p:nvPr/>
        </p:nvSpPr>
        <p:spPr bwMode="auto">
          <a:xfrm>
            <a:off x="5357813" y="5621338"/>
            <a:ext cx="172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000000"/>
                </a:solidFill>
              </a:rPr>
              <a:t>Google network</a:t>
            </a:r>
          </a:p>
          <a:p>
            <a:r>
              <a:rPr lang="en-US" sz="1600">
                <a:solidFill>
                  <a:srgbClr val="000000"/>
                </a:solidFill>
              </a:rPr>
              <a:t>64.233.160.0/19 </a:t>
            </a:r>
          </a:p>
        </p:txBody>
      </p:sp>
      <p:sp>
        <p:nvSpPr>
          <p:cNvPr id="5144" name="Line 136"/>
          <p:cNvSpPr>
            <a:spLocks noChangeShapeType="1"/>
          </p:cNvSpPr>
          <p:nvPr/>
        </p:nvSpPr>
        <p:spPr bwMode="auto">
          <a:xfrm flipV="1">
            <a:off x="3059113" y="549751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5145" name="Text Box 137"/>
          <p:cNvSpPr txBox="1">
            <a:spLocks noChangeArrowheads="1"/>
          </p:cNvSpPr>
          <p:nvPr/>
        </p:nvSpPr>
        <p:spPr bwMode="auto">
          <a:xfrm>
            <a:off x="1971675" y="5889625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64.233.169.105</a:t>
            </a:r>
          </a:p>
        </p:txBody>
      </p:sp>
      <p:sp>
        <p:nvSpPr>
          <p:cNvPr id="5146" name="Text Box 138"/>
          <p:cNvSpPr txBox="1">
            <a:spLocks noChangeArrowheads="1"/>
          </p:cNvSpPr>
          <p:nvPr/>
        </p:nvSpPr>
        <p:spPr bwMode="auto">
          <a:xfrm>
            <a:off x="1939925" y="5595938"/>
            <a:ext cx="123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000000"/>
                </a:solidFill>
              </a:rPr>
              <a:t>Web server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147" name="Text Box 139"/>
          <p:cNvSpPr txBox="1">
            <a:spLocks noChangeArrowheads="1"/>
          </p:cNvSpPr>
          <p:nvPr/>
        </p:nvSpPr>
        <p:spPr bwMode="auto">
          <a:xfrm>
            <a:off x="7577138" y="2055813"/>
            <a:ext cx="7556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DNS</a:t>
            </a:r>
            <a:endParaRPr lang="sl-SI" sz="1600">
              <a:solidFill>
                <a:srgbClr val="000000"/>
              </a:solidFill>
            </a:endParaRPr>
          </a:p>
          <a:p>
            <a:r>
              <a:rPr lang="sl-SI" sz="1600">
                <a:solidFill>
                  <a:srgbClr val="000000"/>
                </a:solidFill>
              </a:rPr>
              <a:t>server</a:t>
            </a:r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5148" name="Group 95"/>
          <p:cNvGrpSpPr>
            <a:grpSpLocks/>
          </p:cNvGrpSpPr>
          <p:nvPr/>
        </p:nvGrpSpPr>
        <p:grpSpPr bwMode="auto">
          <a:xfrm>
            <a:off x="5797550" y="4968875"/>
            <a:ext cx="757238" cy="379413"/>
            <a:chOff x="2466" y="2026"/>
            <a:chExt cx="477" cy="282"/>
          </a:xfrm>
        </p:grpSpPr>
        <p:sp>
          <p:nvSpPr>
            <p:cNvPr id="5202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03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04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205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206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5213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14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15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5207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5210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11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5212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5208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5209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aphicFrame>
        <p:nvGraphicFramePr>
          <p:cNvPr id="5122" name="Object 142"/>
          <p:cNvGraphicFramePr>
            <a:graphicFrameLocks noChangeAspect="1"/>
          </p:cNvGraphicFramePr>
          <p:nvPr/>
        </p:nvGraphicFramePr>
        <p:xfrm>
          <a:off x="1628775" y="2744788"/>
          <a:ext cx="652463" cy="658812"/>
        </p:xfrm>
        <a:graphic>
          <a:graphicData uri="http://schemas.openxmlformats.org/presentationml/2006/ole">
            <p:oleObj spid="_x0000_s5127" name="Clip" r:id="rId3" imgW="1266840" imgH="1200240" progId="">
              <p:embed/>
            </p:oleObj>
          </a:graphicData>
        </a:graphic>
      </p:graphicFrame>
      <p:grpSp>
        <p:nvGrpSpPr>
          <p:cNvPr id="5149" name="Group 166"/>
          <p:cNvGrpSpPr>
            <a:grpSpLocks/>
          </p:cNvGrpSpPr>
          <p:nvPr/>
        </p:nvGrpSpPr>
        <p:grpSpPr bwMode="auto">
          <a:xfrm>
            <a:off x="5181600" y="3651250"/>
            <a:ext cx="400050" cy="152400"/>
            <a:chOff x="3228" y="1776"/>
            <a:chExt cx="252" cy="96"/>
          </a:xfrm>
        </p:grpSpPr>
        <p:sp>
          <p:nvSpPr>
            <p:cNvPr id="520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20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0" name="Group 167"/>
          <p:cNvGrpSpPr>
            <a:grpSpLocks/>
          </p:cNvGrpSpPr>
          <p:nvPr/>
        </p:nvGrpSpPr>
        <p:grpSpPr bwMode="auto">
          <a:xfrm flipH="1">
            <a:off x="5810250" y="3665538"/>
            <a:ext cx="400050" cy="152400"/>
            <a:chOff x="3228" y="1776"/>
            <a:chExt cx="252" cy="96"/>
          </a:xfrm>
        </p:grpSpPr>
        <p:sp>
          <p:nvSpPr>
            <p:cNvPr id="519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9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1" name="Group 170"/>
          <p:cNvGrpSpPr>
            <a:grpSpLocks/>
          </p:cNvGrpSpPr>
          <p:nvPr/>
        </p:nvGrpSpPr>
        <p:grpSpPr bwMode="auto">
          <a:xfrm flipH="1" flipV="1">
            <a:off x="5962650" y="3141663"/>
            <a:ext cx="400050" cy="152400"/>
            <a:chOff x="3228" y="1776"/>
            <a:chExt cx="252" cy="96"/>
          </a:xfrm>
        </p:grpSpPr>
        <p:sp>
          <p:nvSpPr>
            <p:cNvPr id="519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9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2" name="Group 173"/>
          <p:cNvGrpSpPr>
            <a:grpSpLocks/>
          </p:cNvGrpSpPr>
          <p:nvPr/>
        </p:nvGrpSpPr>
        <p:grpSpPr bwMode="auto">
          <a:xfrm flipH="1" flipV="1">
            <a:off x="8062913" y="3832225"/>
            <a:ext cx="400050" cy="152400"/>
            <a:chOff x="3228" y="1776"/>
            <a:chExt cx="252" cy="96"/>
          </a:xfrm>
        </p:grpSpPr>
        <p:sp>
          <p:nvSpPr>
            <p:cNvPr id="519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9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3" name="Group 176"/>
          <p:cNvGrpSpPr>
            <a:grpSpLocks/>
          </p:cNvGrpSpPr>
          <p:nvPr/>
        </p:nvGrpSpPr>
        <p:grpSpPr bwMode="auto">
          <a:xfrm flipV="1">
            <a:off x="7239000" y="3851275"/>
            <a:ext cx="295275" cy="114300"/>
            <a:chOff x="3228" y="1776"/>
            <a:chExt cx="252" cy="96"/>
          </a:xfrm>
        </p:grpSpPr>
        <p:sp>
          <p:nvSpPr>
            <p:cNvPr id="519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9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4" name="Group 179"/>
          <p:cNvGrpSpPr>
            <a:grpSpLocks/>
          </p:cNvGrpSpPr>
          <p:nvPr/>
        </p:nvGrpSpPr>
        <p:grpSpPr bwMode="auto">
          <a:xfrm rot="409689" flipH="1" flipV="1">
            <a:off x="7510463" y="3194050"/>
            <a:ext cx="452437" cy="57150"/>
            <a:chOff x="3228" y="1776"/>
            <a:chExt cx="252" cy="96"/>
          </a:xfrm>
        </p:grpSpPr>
        <p:sp>
          <p:nvSpPr>
            <p:cNvPr id="519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9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5" name="Group 182"/>
          <p:cNvGrpSpPr>
            <a:grpSpLocks/>
          </p:cNvGrpSpPr>
          <p:nvPr/>
        </p:nvGrpSpPr>
        <p:grpSpPr bwMode="auto">
          <a:xfrm>
            <a:off x="6653213" y="3398838"/>
            <a:ext cx="295275" cy="114300"/>
            <a:chOff x="3228" y="1776"/>
            <a:chExt cx="252" cy="96"/>
          </a:xfrm>
        </p:grpSpPr>
        <p:sp>
          <p:nvSpPr>
            <p:cNvPr id="518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8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6" name="Group 185"/>
          <p:cNvGrpSpPr>
            <a:grpSpLocks/>
          </p:cNvGrpSpPr>
          <p:nvPr/>
        </p:nvGrpSpPr>
        <p:grpSpPr bwMode="auto">
          <a:xfrm flipH="1">
            <a:off x="7291388" y="3398838"/>
            <a:ext cx="295275" cy="114300"/>
            <a:chOff x="3228" y="1776"/>
            <a:chExt cx="252" cy="96"/>
          </a:xfrm>
        </p:grpSpPr>
        <p:sp>
          <p:nvSpPr>
            <p:cNvPr id="518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8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7" name="Group 188"/>
          <p:cNvGrpSpPr>
            <a:grpSpLocks/>
          </p:cNvGrpSpPr>
          <p:nvPr/>
        </p:nvGrpSpPr>
        <p:grpSpPr bwMode="auto">
          <a:xfrm>
            <a:off x="5705475" y="5346700"/>
            <a:ext cx="295275" cy="114300"/>
            <a:chOff x="3228" y="1776"/>
            <a:chExt cx="252" cy="96"/>
          </a:xfrm>
        </p:grpSpPr>
        <p:sp>
          <p:nvSpPr>
            <p:cNvPr id="5184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85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8" name="Group 191"/>
          <p:cNvGrpSpPr>
            <a:grpSpLocks/>
          </p:cNvGrpSpPr>
          <p:nvPr/>
        </p:nvGrpSpPr>
        <p:grpSpPr bwMode="auto">
          <a:xfrm flipH="1">
            <a:off x="6343650" y="5346700"/>
            <a:ext cx="295275" cy="114300"/>
            <a:chOff x="3228" y="1776"/>
            <a:chExt cx="252" cy="96"/>
          </a:xfrm>
        </p:grpSpPr>
        <p:sp>
          <p:nvSpPr>
            <p:cNvPr id="5182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83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59" name="Group 194"/>
          <p:cNvGrpSpPr>
            <a:grpSpLocks/>
          </p:cNvGrpSpPr>
          <p:nvPr/>
        </p:nvGrpSpPr>
        <p:grpSpPr bwMode="auto">
          <a:xfrm>
            <a:off x="3938588" y="5703888"/>
            <a:ext cx="295275" cy="114300"/>
            <a:chOff x="3228" y="1776"/>
            <a:chExt cx="252" cy="96"/>
          </a:xfrm>
        </p:grpSpPr>
        <p:sp>
          <p:nvSpPr>
            <p:cNvPr id="5180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81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60" name="Group 197"/>
          <p:cNvGrpSpPr>
            <a:grpSpLocks/>
          </p:cNvGrpSpPr>
          <p:nvPr/>
        </p:nvGrpSpPr>
        <p:grpSpPr bwMode="auto">
          <a:xfrm flipH="1">
            <a:off x="4576763" y="5703888"/>
            <a:ext cx="295275" cy="114300"/>
            <a:chOff x="3228" y="1776"/>
            <a:chExt cx="252" cy="96"/>
          </a:xfrm>
        </p:grpSpPr>
        <p:sp>
          <p:nvSpPr>
            <p:cNvPr id="5178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79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5161" name="Group 200"/>
          <p:cNvGrpSpPr>
            <a:grpSpLocks/>
          </p:cNvGrpSpPr>
          <p:nvPr/>
        </p:nvGrpSpPr>
        <p:grpSpPr bwMode="auto">
          <a:xfrm flipH="1" flipV="1">
            <a:off x="4781550" y="5408613"/>
            <a:ext cx="295275" cy="114300"/>
            <a:chOff x="3228" y="1776"/>
            <a:chExt cx="252" cy="96"/>
          </a:xfrm>
        </p:grpSpPr>
        <p:sp>
          <p:nvSpPr>
            <p:cNvPr id="51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51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162" name="Text Box 34"/>
          <p:cNvSpPr txBox="1">
            <a:spLocks noChangeArrowheads="1"/>
          </p:cNvSpPr>
          <p:nvPr/>
        </p:nvSpPr>
        <p:spPr bwMode="auto">
          <a:xfrm>
            <a:off x="962025" y="3732213"/>
            <a:ext cx="1554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000000"/>
                </a:solidFill>
              </a:rPr>
              <a:t>faculty network</a:t>
            </a:r>
          </a:p>
          <a:p>
            <a:r>
              <a:rPr lang="en-US" sz="1600">
                <a:solidFill>
                  <a:srgbClr val="000000"/>
                </a:solidFill>
              </a:rPr>
              <a:t>68.80.2.0/24</a:t>
            </a:r>
          </a:p>
        </p:txBody>
      </p: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870200"/>
            <a:ext cx="976312" cy="485775"/>
          </a:xfrm>
          <a:custGeom>
            <a:avLst/>
            <a:gdLst>
              <a:gd name="T0" fmla="*/ 732234 w 21600"/>
              <a:gd name="T1" fmla="*/ 0 h 21600"/>
              <a:gd name="T2" fmla="*/ 0 w 21600"/>
              <a:gd name="T3" fmla="*/ 242888 h 21600"/>
              <a:gd name="T4" fmla="*/ 732234 w 21600"/>
              <a:gd name="T5" fmla="*/ 485775 h 21600"/>
              <a:gd name="T6" fmla="*/ 976312 w 21600"/>
              <a:gd name="T7" fmla="*/ 2428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713" y="481171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699789" name="Group 405"/>
          <p:cNvGrpSpPr>
            <a:grpSpLocks/>
          </p:cNvGrpSpPr>
          <p:nvPr/>
        </p:nvGrpSpPr>
        <p:grpSpPr bwMode="auto">
          <a:xfrm>
            <a:off x="288925" y="1765300"/>
            <a:ext cx="1416050" cy="1265238"/>
            <a:chOff x="146" y="690"/>
            <a:chExt cx="892" cy="797"/>
          </a:xfrm>
        </p:grpSpPr>
        <p:grpSp>
          <p:nvGrpSpPr>
            <p:cNvPr id="5169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5171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grpSp>
            <p:nvGrpSpPr>
              <p:cNvPr id="5172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5174" name="Picture 393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175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4" y="1428"/>
                  <a:ext cx="956" cy="57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sp>
            <p:nvSpPr>
              <p:cNvPr id="5173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5170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sl-SI" sz="1400">
                  <a:solidFill>
                    <a:srgbClr val="FF0000"/>
                  </a:solidFill>
                </a:rPr>
                <a:t>browser</a:t>
              </a:r>
              <a:endParaRPr lang="en-US" sz="1400">
                <a:solidFill>
                  <a:srgbClr val="FF0000"/>
                </a:solidFill>
              </a:endParaRPr>
            </a:p>
          </p:txBody>
        </p:sp>
      </p:grpSp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403350" y="4543425"/>
            <a:ext cx="996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400">
                <a:solidFill>
                  <a:srgbClr val="FF0000"/>
                </a:solidFill>
              </a:rPr>
              <a:t>Web page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91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22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of communication: Web browsing</a:t>
            </a:r>
            <a:endParaRPr lang="sl-SI" dirty="0"/>
          </a:p>
        </p:txBody>
      </p:sp>
      <p:sp>
        <p:nvSpPr>
          <p:cNvPr id="188" name="Slide Number Placeholder 1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5CD2D-A91B-4936-B68B-3766D3EC070C}" type="slidenum">
              <a:rPr lang="sl-SI"/>
              <a:pPr>
                <a:defRPr/>
              </a:pPr>
              <a:t>41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88" grpId="0" animBg="1"/>
      <p:bldP spid="6997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76056" y="1605384"/>
            <a:ext cx="3888432" cy="4703936"/>
          </a:xfrm>
        </p:spPr>
        <p:txBody>
          <a:bodyPr>
            <a:noAutofit/>
          </a:bodyPr>
          <a:lstStyle/>
          <a:p>
            <a:pPr marL="274320" lvl="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When it connects to the network, the laptop needs an IP ad</a:t>
            </a:r>
            <a:r>
              <a:rPr lang="sl-SI" sz="2000" dirty="0" smtClean="0"/>
              <a:t>d</a:t>
            </a:r>
            <a:r>
              <a:rPr lang="en-GB" sz="2000" dirty="0" err="1" smtClean="0"/>
              <a:t>ress</a:t>
            </a:r>
            <a:r>
              <a:rPr lang="en-GB" sz="2000" dirty="0" smtClean="0"/>
              <a:t>,</a:t>
            </a:r>
            <a:r>
              <a:rPr lang="sl-SI" sz="2000" dirty="0" smtClean="0"/>
              <a:t> and</a:t>
            </a:r>
            <a:r>
              <a:rPr lang="en-GB" sz="2000" dirty="0" smtClean="0"/>
              <a:t> the data of connection  and DNS server: It uses DHCP.</a:t>
            </a:r>
            <a:endParaRPr lang="sl-SI" sz="2000" dirty="0" smtClean="0"/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The request DHCP encapsulates</a:t>
            </a:r>
            <a:r>
              <a:rPr lang="sl-SI" sz="2000" dirty="0" smtClean="0"/>
              <a:t>: UDP -&gt; IP -&gt; 802.1 Ethernet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dirty="0" smtClean="0"/>
              <a:t>ethernet f</a:t>
            </a:r>
            <a:r>
              <a:rPr lang="en-GB" sz="2000" dirty="0" err="1" smtClean="0"/>
              <a:t>rame</a:t>
            </a:r>
            <a:r>
              <a:rPr lang="sl-SI" sz="2000" dirty="0" smtClean="0"/>
              <a:t> </a:t>
            </a:r>
            <a:r>
              <a:rPr lang="en-GB" sz="2000" dirty="0" smtClean="0"/>
              <a:t>transmits(broadcast) itself to the network , it is received by the router, which carries out the DHCP server's task</a:t>
            </a:r>
            <a:endParaRPr lang="sl-SI" sz="2000" dirty="0" smtClean="0"/>
          </a:p>
          <a:p>
            <a:pPr lvl="0"/>
            <a:r>
              <a:rPr lang="en-GB" sz="2000" dirty="0" smtClean="0"/>
              <a:t>DHCP server reads the content of DHCP request</a:t>
            </a:r>
            <a:endParaRPr lang="sl-SI" sz="2000" dirty="0"/>
          </a:p>
        </p:txBody>
      </p:sp>
      <p:sp>
        <p:nvSpPr>
          <p:cNvPr id="701630" name="Freeform 3"/>
          <p:cNvSpPr>
            <a:spLocks/>
          </p:cNvSpPr>
          <p:nvPr/>
        </p:nvSpPr>
        <p:spPr bwMode="auto">
          <a:xfrm>
            <a:off x="1162050" y="2566988"/>
            <a:ext cx="3554413" cy="2754312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31" name="Line 36"/>
          <p:cNvSpPr>
            <a:spLocks noChangeShapeType="1"/>
          </p:cNvSpPr>
          <p:nvPr/>
        </p:nvSpPr>
        <p:spPr bwMode="auto">
          <a:xfrm flipV="1">
            <a:off x="4164013" y="361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37" name="Line 43"/>
          <p:cNvSpPr>
            <a:spLocks noChangeShapeType="1"/>
          </p:cNvSpPr>
          <p:nvPr/>
        </p:nvSpPr>
        <p:spPr bwMode="auto">
          <a:xfrm flipV="1">
            <a:off x="3054350" y="378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38" name="Line 44"/>
          <p:cNvSpPr>
            <a:spLocks noChangeShapeType="1"/>
          </p:cNvSpPr>
          <p:nvPr/>
        </p:nvSpPr>
        <p:spPr bwMode="auto">
          <a:xfrm flipV="1">
            <a:off x="4313238" y="3471863"/>
            <a:ext cx="138112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39" name="Rectangle 45"/>
          <p:cNvSpPr>
            <a:spLocks noChangeArrowheads="1"/>
          </p:cNvSpPr>
          <p:nvPr/>
        </p:nvSpPr>
        <p:spPr bwMode="auto">
          <a:xfrm>
            <a:off x="2792413" y="374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40" name="Line 48"/>
          <p:cNvSpPr>
            <a:spLocks noChangeShapeType="1"/>
          </p:cNvSpPr>
          <p:nvPr/>
        </p:nvSpPr>
        <p:spPr bwMode="auto">
          <a:xfrm flipV="1">
            <a:off x="3843338" y="4006850"/>
            <a:ext cx="512762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6154" name="Group 49"/>
          <p:cNvGrpSpPr>
            <a:grpSpLocks/>
          </p:cNvGrpSpPr>
          <p:nvPr/>
        </p:nvGrpSpPr>
        <p:grpSpPr bwMode="auto">
          <a:xfrm>
            <a:off x="3297238" y="4635500"/>
            <a:ext cx="987425" cy="479425"/>
            <a:chOff x="1118" y="1621"/>
            <a:chExt cx="622" cy="302"/>
          </a:xfrm>
        </p:grpSpPr>
        <p:sp>
          <p:nvSpPr>
            <p:cNvPr id="701642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43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grpSp>
          <p:nvGrpSpPr>
            <p:cNvPr id="62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1645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46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47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j-lt"/>
                  <a:cs typeface="+mn-cs"/>
                </a:endParaRPr>
              </a:p>
            </p:txBody>
          </p:sp>
          <p:sp>
            <p:nvSpPr>
              <p:cNvPr id="701648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grpSp>
            <p:nvGrpSpPr>
              <p:cNvPr id="62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16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65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65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grpSp>
            <p:nvGrpSpPr>
              <p:cNvPr id="62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16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655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656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70165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5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</p:grpSp>
      <p:graphicFrame>
        <p:nvGraphicFramePr>
          <p:cNvPr id="6146" name="Object 142"/>
          <p:cNvGraphicFramePr>
            <a:graphicFrameLocks noChangeAspect="1"/>
          </p:cNvGraphicFramePr>
          <p:nvPr/>
        </p:nvGraphicFramePr>
        <p:xfrm>
          <a:off x="2179638" y="3411538"/>
          <a:ext cx="652462" cy="658812"/>
        </p:xfrm>
        <a:graphic>
          <a:graphicData uri="http://schemas.openxmlformats.org/presentationml/2006/ole">
            <p:oleObj spid="_x0000_s6151" name="Clip" r:id="rId3" imgW="1266840" imgH="1200240" progId="">
              <p:embed/>
            </p:oleObj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1219200" y="353695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6156" name="Group 84"/>
          <p:cNvGrpSpPr>
            <a:grpSpLocks/>
          </p:cNvGrpSpPr>
          <p:nvPr/>
        </p:nvGrpSpPr>
        <p:grpSpPr bwMode="auto">
          <a:xfrm>
            <a:off x="2943225" y="4440238"/>
            <a:ext cx="306388" cy="647700"/>
            <a:chOff x="4180" y="783"/>
            <a:chExt cx="150" cy="307"/>
          </a:xfrm>
        </p:grpSpPr>
        <p:sp>
          <p:nvSpPr>
            <p:cNvPr id="7016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6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701680" name="Text Box 240"/>
          <p:cNvSpPr txBox="1">
            <a:spLocks noChangeArrowheads="1"/>
          </p:cNvSpPr>
          <p:nvPr/>
        </p:nvSpPr>
        <p:spPr bwMode="auto">
          <a:xfrm>
            <a:off x="2951163" y="5086350"/>
            <a:ext cx="1324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smtClean="0">
                <a:latin typeface="+mj-lt"/>
                <a:cs typeface="+mn-cs"/>
              </a:rPr>
              <a:t>router</a:t>
            </a:r>
            <a:endParaRPr lang="en-US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+mn-cs"/>
              </a:rPr>
              <a:t>(</a:t>
            </a:r>
            <a:r>
              <a:rPr lang="sl-SI" dirty="0" smtClean="0">
                <a:latin typeface="+mj-lt"/>
                <a:cs typeface="+mn-cs"/>
              </a:rPr>
              <a:t>uses </a:t>
            </a:r>
            <a:r>
              <a:rPr lang="en-US" dirty="0" smtClean="0">
                <a:latin typeface="+mj-lt"/>
                <a:cs typeface="+mn-cs"/>
              </a:rPr>
              <a:t>DHCP</a:t>
            </a:r>
            <a:r>
              <a:rPr lang="en-US" dirty="0">
                <a:latin typeface="+mj-lt"/>
                <a:cs typeface="+mn-cs"/>
              </a:rPr>
              <a:t>)</a:t>
            </a:r>
          </a:p>
        </p:txBody>
      </p:sp>
      <p:grpSp>
        <p:nvGrpSpPr>
          <p:cNvPr id="7" name="Group 250"/>
          <p:cNvGrpSpPr>
            <a:grpSpLocks/>
          </p:cNvGrpSpPr>
          <p:nvPr/>
        </p:nvGrpSpPr>
        <p:grpSpPr bwMode="auto">
          <a:xfrm>
            <a:off x="1503363" y="1911350"/>
            <a:ext cx="976312" cy="1460500"/>
            <a:chOff x="651" y="681"/>
            <a:chExt cx="615" cy="920"/>
          </a:xfrm>
        </p:grpSpPr>
        <p:sp>
          <p:nvSpPr>
            <p:cNvPr id="701689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grpSp>
          <p:nvGrpSpPr>
            <p:cNvPr id="6251" name="Group 248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701682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81" name="Text Box 241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j-lt"/>
                    <a:cs typeface="+mn-cs"/>
                  </a:rPr>
                  <a:t>DHCP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j-lt"/>
                    <a:cs typeface="+mn-cs"/>
                  </a:rPr>
                  <a:t>UDP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j-lt"/>
                    <a:cs typeface="+mn-cs"/>
                  </a:rPr>
                  <a:t>IP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j-lt"/>
                    <a:cs typeface="+mn-cs"/>
                  </a:rPr>
                  <a:t>Eth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err="1">
                    <a:latin typeface="+mj-lt"/>
                    <a:cs typeface="+mn-cs"/>
                  </a:rPr>
                  <a:t>Phy</a:t>
                </a:r>
                <a:endParaRPr lang="en-US" sz="1600" dirty="0">
                  <a:latin typeface="+mj-lt"/>
                  <a:cs typeface="+mn-cs"/>
                </a:endParaRPr>
              </a:p>
            </p:txBody>
          </p:sp>
          <p:sp>
            <p:nvSpPr>
              <p:cNvPr id="701683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84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85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86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</p:grpSp>
      <p:grpSp>
        <p:nvGrpSpPr>
          <p:cNvPr id="9" name="Group 253"/>
          <p:cNvGrpSpPr>
            <a:grpSpLocks/>
          </p:cNvGrpSpPr>
          <p:nvPr/>
        </p:nvGrpSpPr>
        <p:grpSpPr bwMode="auto">
          <a:xfrm>
            <a:off x="849313" y="1984375"/>
            <a:ext cx="477837" cy="246063"/>
            <a:chOff x="844" y="3337"/>
            <a:chExt cx="301" cy="155"/>
          </a:xfrm>
        </p:grpSpPr>
        <p:sp>
          <p:nvSpPr>
            <p:cNvPr id="701691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92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bg1"/>
                  </a:solidFill>
                  <a:latin typeface="+mj-lt"/>
                  <a:cs typeface="+mn-cs"/>
                </a:rPr>
                <a:t>DHCP</a:t>
              </a:r>
            </a:p>
          </p:txBody>
        </p:sp>
      </p:grpSp>
      <p:grpSp>
        <p:nvGrpSpPr>
          <p:cNvPr id="10" name="Group 299"/>
          <p:cNvGrpSpPr>
            <a:grpSpLocks/>
          </p:cNvGrpSpPr>
          <p:nvPr/>
        </p:nvGrpSpPr>
        <p:grpSpPr bwMode="auto">
          <a:xfrm>
            <a:off x="395288" y="2003425"/>
            <a:ext cx="1081087" cy="1166813"/>
            <a:chOff x="42" y="744"/>
            <a:chExt cx="681" cy="735"/>
          </a:xfrm>
        </p:grpSpPr>
        <p:grpSp>
          <p:nvGrpSpPr>
            <p:cNvPr id="6216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9"/>
              <a:chOff x="42" y="886"/>
              <a:chExt cx="681" cy="469"/>
            </a:xfrm>
          </p:grpSpPr>
          <p:grpSp>
            <p:nvGrpSpPr>
              <p:cNvPr id="6218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55" cy="155"/>
                <a:chOff x="740" y="3209"/>
                <a:chExt cx="355" cy="155"/>
              </a:xfrm>
            </p:grpSpPr>
            <p:grpSp>
              <p:nvGrpSpPr>
                <p:cNvPr id="6243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01" cy="155"/>
                  <a:chOff x="844" y="3337"/>
                  <a:chExt cx="301" cy="155"/>
                </a:xfrm>
              </p:grpSpPr>
              <p:sp>
                <p:nvSpPr>
                  <p:cNvPr id="701695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  <p:sp>
                <p:nvSpPr>
                  <p:cNvPr id="701696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00">
                        <a:solidFill>
                          <a:schemeClr val="bg1"/>
                        </a:solidFill>
                        <a:latin typeface="+mj-lt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701706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07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grpSp>
            <p:nvGrpSpPr>
              <p:cNvPr id="6219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55" cy="155"/>
                <a:chOff x="836" y="3305"/>
                <a:chExt cx="355" cy="155"/>
              </a:xfrm>
            </p:grpSpPr>
            <p:grpSp>
              <p:nvGrpSpPr>
                <p:cNvPr id="6237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01" cy="155"/>
                  <a:chOff x="844" y="3337"/>
                  <a:chExt cx="301" cy="155"/>
                </a:xfrm>
              </p:grpSpPr>
              <p:sp>
                <p:nvSpPr>
                  <p:cNvPr id="701709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  <p:sp>
                <p:nvSpPr>
                  <p:cNvPr id="701710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00">
                        <a:solidFill>
                          <a:schemeClr val="bg1"/>
                        </a:solidFill>
                        <a:latin typeface="+mj-lt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6238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1711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  <p:sp>
                <p:nvSpPr>
                  <p:cNvPr id="701712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220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1716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17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grpSp>
            <p:nvGrpSpPr>
              <p:cNvPr id="6221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6222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5"/>
                  <a:chOff x="723" y="3453"/>
                  <a:chExt cx="480" cy="155"/>
                </a:xfrm>
              </p:grpSpPr>
              <p:grpSp>
                <p:nvGrpSpPr>
                  <p:cNvPr id="6226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5" cy="155"/>
                    <a:chOff x="836" y="3305"/>
                    <a:chExt cx="355" cy="155"/>
                  </a:xfrm>
                </p:grpSpPr>
                <p:grpSp>
                  <p:nvGrpSpPr>
                    <p:cNvPr id="6229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01" cy="155"/>
                      <a:chOff x="844" y="3337"/>
                      <a:chExt cx="301" cy="155"/>
                    </a:xfrm>
                  </p:grpSpPr>
                  <p:sp>
                    <p:nvSpPr>
                      <p:cNvPr id="701720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701721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01" cy="1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000">
                            <a:solidFill>
                              <a:schemeClr val="bg1"/>
                            </a:solidFill>
                            <a:latin typeface="+mj-lt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230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1723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701724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latin typeface="+mj-lt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701725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  <p:sp>
                <p:nvSpPr>
                  <p:cNvPr id="701726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</p:grpSp>
            <p:sp>
              <p:nvSpPr>
                <p:cNvPr id="70172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30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31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</p:grpSp>
        <p:sp>
          <p:nvSpPr>
            <p:cNvPr id="701737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grpSp>
        <p:nvGrpSpPr>
          <p:cNvPr id="23" name="Group 342"/>
          <p:cNvGrpSpPr>
            <a:grpSpLocks/>
          </p:cNvGrpSpPr>
          <p:nvPr/>
        </p:nvGrpSpPr>
        <p:grpSpPr bwMode="auto">
          <a:xfrm>
            <a:off x="1527175" y="4243388"/>
            <a:ext cx="1316038" cy="1323975"/>
            <a:chOff x="931" y="1941"/>
            <a:chExt cx="829" cy="834"/>
          </a:xfrm>
        </p:grpSpPr>
        <p:sp>
          <p:nvSpPr>
            <p:cNvPr id="701774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grpSp>
          <p:nvGrpSpPr>
            <p:cNvPr id="6209" name="Group 335"/>
            <p:cNvGrpSpPr>
              <a:grpSpLocks/>
            </p:cNvGrpSpPr>
            <p:nvPr/>
          </p:nvGrpSpPr>
          <p:grpSpPr bwMode="auto">
            <a:xfrm>
              <a:off x="931" y="1941"/>
              <a:ext cx="500" cy="834"/>
              <a:chOff x="569" y="2954"/>
              <a:chExt cx="500" cy="834"/>
            </a:xfrm>
          </p:grpSpPr>
          <p:sp>
            <p:nvSpPr>
              <p:cNvPr id="701776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77" name="Text Box 337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DHCP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UDP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IP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Eth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Phy</a:t>
                </a:r>
              </a:p>
            </p:txBody>
          </p:sp>
          <p:sp>
            <p:nvSpPr>
              <p:cNvPr id="701778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79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80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81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</p:grpSp>
      <p:grpSp>
        <p:nvGrpSpPr>
          <p:cNvPr id="25" name="Group 442"/>
          <p:cNvGrpSpPr>
            <a:grpSpLocks/>
          </p:cNvGrpSpPr>
          <p:nvPr/>
        </p:nvGrpSpPr>
        <p:grpSpPr bwMode="auto">
          <a:xfrm>
            <a:off x="388938" y="4143375"/>
            <a:ext cx="1081087" cy="1217613"/>
            <a:chOff x="1404" y="3105"/>
            <a:chExt cx="681" cy="767"/>
          </a:xfrm>
        </p:grpSpPr>
        <p:grpSp>
          <p:nvGrpSpPr>
            <p:cNvPr id="6173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9"/>
              <a:chOff x="42" y="886"/>
              <a:chExt cx="681" cy="469"/>
            </a:xfrm>
          </p:grpSpPr>
          <p:grpSp>
            <p:nvGrpSpPr>
              <p:cNvPr id="6178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55" cy="155"/>
                <a:chOff x="740" y="3209"/>
                <a:chExt cx="355" cy="155"/>
              </a:xfrm>
            </p:grpSpPr>
            <p:grpSp>
              <p:nvGrpSpPr>
                <p:cNvPr id="6203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01" cy="155"/>
                  <a:chOff x="844" y="3337"/>
                  <a:chExt cx="301" cy="155"/>
                </a:xfrm>
              </p:grpSpPr>
              <p:sp>
                <p:nvSpPr>
                  <p:cNvPr id="701787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  <p:sp>
                <p:nvSpPr>
                  <p:cNvPr id="701788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00">
                        <a:solidFill>
                          <a:schemeClr val="bg1"/>
                        </a:solidFill>
                        <a:latin typeface="+mj-lt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701789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90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grpSp>
            <p:nvGrpSpPr>
              <p:cNvPr id="6179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55" cy="155"/>
                <a:chOff x="836" y="3305"/>
                <a:chExt cx="355" cy="155"/>
              </a:xfrm>
            </p:grpSpPr>
            <p:grpSp>
              <p:nvGrpSpPr>
                <p:cNvPr id="6197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01" cy="155"/>
                  <a:chOff x="844" y="3337"/>
                  <a:chExt cx="301" cy="155"/>
                </a:xfrm>
              </p:grpSpPr>
              <p:sp>
                <p:nvSpPr>
                  <p:cNvPr id="70179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  <p:sp>
                <p:nvSpPr>
                  <p:cNvPr id="70179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01" cy="15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1000">
                        <a:solidFill>
                          <a:schemeClr val="bg1"/>
                        </a:solidFill>
                        <a:latin typeface="+mj-lt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6198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701796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  <p:sp>
                <p:nvSpPr>
                  <p:cNvPr id="701797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180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701799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800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grpSp>
            <p:nvGrpSpPr>
              <p:cNvPr id="6181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5"/>
                <a:chOff x="504" y="3523"/>
                <a:chExt cx="681" cy="155"/>
              </a:xfrm>
            </p:grpSpPr>
            <p:grpSp>
              <p:nvGrpSpPr>
                <p:cNvPr id="6182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5"/>
                  <a:chOff x="723" y="3453"/>
                  <a:chExt cx="480" cy="155"/>
                </a:xfrm>
              </p:grpSpPr>
              <p:grpSp>
                <p:nvGrpSpPr>
                  <p:cNvPr id="6186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5" cy="155"/>
                    <a:chOff x="836" y="3305"/>
                    <a:chExt cx="355" cy="155"/>
                  </a:xfrm>
                </p:grpSpPr>
                <p:grpSp>
                  <p:nvGrpSpPr>
                    <p:cNvPr id="6189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01" cy="155"/>
                      <a:chOff x="844" y="3337"/>
                      <a:chExt cx="301" cy="155"/>
                    </a:xfrm>
                  </p:grpSpPr>
                  <p:sp>
                    <p:nvSpPr>
                      <p:cNvPr id="7018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7018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01" cy="15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lang="en-US" sz="1000">
                            <a:solidFill>
                              <a:schemeClr val="bg1"/>
                            </a:solidFill>
                            <a:latin typeface="+mj-lt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190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701808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latin typeface="+mj-lt"/>
                          <a:cs typeface="+mn-cs"/>
                        </a:endParaRPr>
                      </a:p>
                    </p:txBody>
                  </p:sp>
                  <p:sp>
                    <p:nvSpPr>
                      <p:cNvPr id="701809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latin typeface="+mj-lt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701810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  <p:sp>
                <p:nvSpPr>
                  <p:cNvPr id="701811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j-lt"/>
                      <a:cs typeface="+mn-cs"/>
                    </a:endParaRPr>
                  </a:p>
                </p:txBody>
              </p:sp>
            </p:grpSp>
            <p:sp>
              <p:nvSpPr>
                <p:cNvPr id="701812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813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814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</p:grpSp>
        <p:sp>
          <p:nvSpPr>
            <p:cNvPr id="701815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grpSp>
          <p:nvGrpSpPr>
            <p:cNvPr id="6175" name="Group 379"/>
            <p:cNvGrpSpPr>
              <a:grpSpLocks/>
            </p:cNvGrpSpPr>
            <p:nvPr/>
          </p:nvGrpSpPr>
          <p:grpSpPr bwMode="auto">
            <a:xfrm>
              <a:off x="1695" y="3227"/>
              <a:ext cx="301" cy="155"/>
              <a:chOff x="844" y="3337"/>
              <a:chExt cx="301" cy="155"/>
            </a:xfrm>
          </p:grpSpPr>
          <p:sp>
            <p:nvSpPr>
              <p:cNvPr id="701820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821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0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>
                    <a:solidFill>
                      <a:schemeClr val="bg1"/>
                    </a:solidFill>
                    <a:latin typeface="+mj-lt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807" name="Group 476"/>
          <p:cNvGrpSpPr>
            <a:grpSpLocks/>
          </p:cNvGrpSpPr>
          <p:nvPr/>
        </p:nvGrpSpPr>
        <p:grpSpPr bwMode="auto">
          <a:xfrm>
            <a:off x="852488" y="4340225"/>
            <a:ext cx="477837" cy="246063"/>
            <a:chOff x="844" y="3337"/>
            <a:chExt cx="301" cy="155"/>
          </a:xfrm>
        </p:grpSpPr>
        <p:sp>
          <p:nvSpPr>
            <p:cNvPr id="701917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918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solidFill>
                    <a:schemeClr val="bg1"/>
                  </a:solidFill>
                  <a:latin typeface="+mj-lt"/>
                  <a:cs typeface="+mn-cs"/>
                </a:rPr>
                <a:t>DHCP</a:t>
              </a:r>
            </a:p>
          </p:txBody>
        </p:sp>
      </p:grpSp>
      <p:sp>
        <p:nvSpPr>
          <p:cNvPr id="157" name="Title 1"/>
          <p:cNvSpPr txBox="1">
            <a:spLocks/>
          </p:cNvSpPr>
          <p:nvPr/>
        </p:nvSpPr>
        <p:spPr>
          <a:xfrm>
            <a:off x="457200" y="549275"/>
            <a:ext cx="8229600" cy="722313"/>
          </a:xfrm>
          <a:prstGeom prst="rect">
            <a:avLst/>
          </a:prstGeom>
        </p:spPr>
        <p:txBody>
          <a:bodyPr lIns="0" rIns="0" bIns="0"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of communication: Web browsing</a:t>
            </a:r>
            <a:endParaRPr lang="sl-SI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165" name="Group 38"/>
          <p:cNvGrpSpPr>
            <a:grpSpLocks/>
          </p:cNvGrpSpPr>
          <p:nvPr/>
        </p:nvGrpSpPr>
        <p:grpSpPr bwMode="auto">
          <a:xfrm>
            <a:off x="3635375" y="3729038"/>
            <a:ext cx="742950" cy="311150"/>
            <a:chOff x="1935" y="960"/>
            <a:chExt cx="468" cy="196"/>
          </a:xfrm>
        </p:grpSpPr>
        <p:sp>
          <p:nvSpPr>
            <p:cNvPr id="701633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34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35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36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138" name="Slide Number Placeholder 1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EBA24-6B14-4586-9B23-15393E7D6E47}" type="slidenum">
              <a:rPr lang="sl-SI"/>
              <a:pPr>
                <a:defRPr/>
              </a:pPr>
              <a:t>42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4932040" y="1605384"/>
            <a:ext cx="4032448" cy="4703936"/>
          </a:xfrm>
        </p:spPr>
        <p:txBody>
          <a:bodyPr>
            <a:noAutofit/>
          </a:bodyPr>
          <a:lstStyle/>
          <a:p>
            <a:pPr marL="274320" lvl="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DHCP answers to the client (laptop) with the DHCO ACK package, which contains its IP address and the addresses of the transition and DNS server</a:t>
            </a:r>
            <a:endParaRPr lang="sl-SI" sz="2000" dirty="0" smtClean="0"/>
          </a:p>
          <a:p>
            <a:pPr marL="274320" lvl="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The answer encapsulates the DHCP server (router) and passes it on to the </a:t>
            </a:r>
            <a:r>
              <a:rPr lang="en-GB" sz="2000" dirty="0" err="1" smtClean="0"/>
              <a:t>cli</a:t>
            </a:r>
            <a:r>
              <a:rPr lang="sl-SI" sz="2000" dirty="0" smtClean="0"/>
              <a:t>e</a:t>
            </a:r>
            <a:r>
              <a:rPr lang="en-GB" sz="2000" dirty="0" smtClean="0"/>
              <a:t>net which </a:t>
            </a:r>
            <a:r>
              <a:rPr lang="en-GB" sz="2000" dirty="0" err="1" smtClean="0"/>
              <a:t>decapsulate</a:t>
            </a:r>
            <a:r>
              <a:rPr lang="sl-SI" sz="2000" dirty="0" smtClean="0"/>
              <a:t>s.</a:t>
            </a:r>
            <a:endParaRPr lang="sl-SI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274320" lvl="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The DHCP client receives the answer DHCP ACK</a:t>
            </a:r>
            <a:endParaRPr lang="sl-SI" sz="2000" dirty="0" smtClean="0"/>
          </a:p>
          <a:p>
            <a:pPr marL="274320" lvl="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The </a:t>
            </a:r>
            <a:r>
              <a:rPr lang="sl-SI" sz="2000" dirty="0" smtClean="0"/>
              <a:t>r</a:t>
            </a:r>
            <a:r>
              <a:rPr lang="en-GB" sz="2000" dirty="0" err="1" smtClean="0"/>
              <a:t>esult</a:t>
            </a:r>
            <a:r>
              <a:rPr lang="en-GB" sz="2000" dirty="0" smtClean="0"/>
              <a:t>: The client is ready for communication</a:t>
            </a:r>
            <a:endParaRPr lang="sl-SI" sz="2000" dirty="0" smtClean="0"/>
          </a:p>
        </p:txBody>
      </p:sp>
      <p:sp>
        <p:nvSpPr>
          <p:cNvPr id="701630" name="Freeform 3"/>
          <p:cNvSpPr>
            <a:spLocks/>
          </p:cNvSpPr>
          <p:nvPr/>
        </p:nvSpPr>
        <p:spPr bwMode="auto">
          <a:xfrm>
            <a:off x="1162050" y="2566988"/>
            <a:ext cx="3554413" cy="2754312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31" name="Line 36"/>
          <p:cNvSpPr>
            <a:spLocks noChangeShapeType="1"/>
          </p:cNvSpPr>
          <p:nvPr/>
        </p:nvSpPr>
        <p:spPr bwMode="auto">
          <a:xfrm flipV="1">
            <a:off x="4164013" y="361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37" name="Line 43"/>
          <p:cNvSpPr>
            <a:spLocks noChangeShapeType="1"/>
          </p:cNvSpPr>
          <p:nvPr/>
        </p:nvSpPr>
        <p:spPr bwMode="auto">
          <a:xfrm flipV="1">
            <a:off x="3054350" y="378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38" name="Line 44"/>
          <p:cNvSpPr>
            <a:spLocks noChangeShapeType="1"/>
          </p:cNvSpPr>
          <p:nvPr/>
        </p:nvSpPr>
        <p:spPr bwMode="auto">
          <a:xfrm flipV="1">
            <a:off x="4313238" y="3471863"/>
            <a:ext cx="138112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39" name="Rectangle 45"/>
          <p:cNvSpPr>
            <a:spLocks noChangeArrowheads="1"/>
          </p:cNvSpPr>
          <p:nvPr/>
        </p:nvSpPr>
        <p:spPr bwMode="auto">
          <a:xfrm>
            <a:off x="2792413" y="3749675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1640" name="Line 48"/>
          <p:cNvSpPr>
            <a:spLocks noChangeShapeType="1"/>
          </p:cNvSpPr>
          <p:nvPr/>
        </p:nvSpPr>
        <p:spPr bwMode="auto">
          <a:xfrm flipV="1">
            <a:off x="3843338" y="4006850"/>
            <a:ext cx="512762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7178" name="Group 49"/>
          <p:cNvGrpSpPr>
            <a:grpSpLocks/>
          </p:cNvGrpSpPr>
          <p:nvPr/>
        </p:nvGrpSpPr>
        <p:grpSpPr bwMode="auto">
          <a:xfrm>
            <a:off x="3297238" y="4635500"/>
            <a:ext cx="987425" cy="479425"/>
            <a:chOff x="1118" y="1621"/>
            <a:chExt cx="622" cy="302"/>
          </a:xfrm>
        </p:grpSpPr>
        <p:sp>
          <p:nvSpPr>
            <p:cNvPr id="701642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43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grpSp>
          <p:nvGrpSpPr>
            <p:cNvPr id="729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701645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46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47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>
                  <a:latin typeface="+mj-lt"/>
                  <a:cs typeface="+mn-cs"/>
                </a:endParaRPr>
              </a:p>
            </p:txBody>
          </p:sp>
          <p:sp>
            <p:nvSpPr>
              <p:cNvPr id="701648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grpSp>
            <p:nvGrpSpPr>
              <p:cNvPr id="729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7016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65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65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grpSp>
            <p:nvGrpSpPr>
              <p:cNvPr id="729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701654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9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655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656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1"/>
                  <a:ext cx="52" cy="9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70165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5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</p:grpSp>
      <p:graphicFrame>
        <p:nvGraphicFramePr>
          <p:cNvPr id="7170" name="Object 142"/>
          <p:cNvGraphicFramePr>
            <a:graphicFrameLocks noChangeAspect="1"/>
          </p:cNvGraphicFramePr>
          <p:nvPr/>
        </p:nvGraphicFramePr>
        <p:xfrm>
          <a:off x="2179638" y="3411538"/>
          <a:ext cx="652462" cy="658812"/>
        </p:xfrm>
        <a:graphic>
          <a:graphicData uri="http://schemas.openxmlformats.org/presentationml/2006/ole">
            <p:oleObj spid="_x0000_s7175" name="Clip" r:id="rId3" imgW="1266840" imgH="1200240" progId="">
              <p:embed/>
            </p:oleObj>
          </a:graphicData>
        </a:graphic>
      </p:graphicFrame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1219200" y="3536950"/>
            <a:ext cx="976313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7180" name="Group 84"/>
          <p:cNvGrpSpPr>
            <a:grpSpLocks/>
          </p:cNvGrpSpPr>
          <p:nvPr/>
        </p:nvGrpSpPr>
        <p:grpSpPr bwMode="auto">
          <a:xfrm>
            <a:off x="2943225" y="4440238"/>
            <a:ext cx="306388" cy="647700"/>
            <a:chOff x="4180" y="783"/>
            <a:chExt cx="150" cy="307"/>
          </a:xfrm>
        </p:grpSpPr>
        <p:sp>
          <p:nvSpPr>
            <p:cNvPr id="701672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3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4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6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5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6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7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8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79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701680" name="Text Box 240"/>
          <p:cNvSpPr txBox="1">
            <a:spLocks noChangeArrowheads="1"/>
          </p:cNvSpPr>
          <p:nvPr/>
        </p:nvSpPr>
        <p:spPr bwMode="auto">
          <a:xfrm>
            <a:off x="2951163" y="5086350"/>
            <a:ext cx="13244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 smtClean="0">
                <a:latin typeface="+mj-lt"/>
                <a:cs typeface="+mn-cs"/>
              </a:rPr>
              <a:t>router</a:t>
            </a:r>
            <a:endParaRPr lang="en-US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  <a:cs typeface="+mn-cs"/>
              </a:rPr>
              <a:t>(</a:t>
            </a:r>
            <a:r>
              <a:rPr lang="sl-SI" dirty="0" smtClean="0">
                <a:latin typeface="+mj-lt"/>
                <a:cs typeface="+mn-cs"/>
              </a:rPr>
              <a:t>uses </a:t>
            </a:r>
            <a:r>
              <a:rPr lang="en-US" dirty="0" smtClean="0">
                <a:latin typeface="+mj-lt"/>
                <a:cs typeface="+mn-cs"/>
              </a:rPr>
              <a:t>DHCP</a:t>
            </a:r>
            <a:r>
              <a:rPr lang="en-US" dirty="0">
                <a:latin typeface="+mj-lt"/>
                <a:cs typeface="+mn-cs"/>
              </a:rPr>
              <a:t>)</a:t>
            </a:r>
          </a:p>
        </p:txBody>
      </p:sp>
      <p:grpSp>
        <p:nvGrpSpPr>
          <p:cNvPr id="7" name="Group 250"/>
          <p:cNvGrpSpPr>
            <a:grpSpLocks/>
          </p:cNvGrpSpPr>
          <p:nvPr/>
        </p:nvGrpSpPr>
        <p:grpSpPr bwMode="auto">
          <a:xfrm>
            <a:off x="1503363" y="1911350"/>
            <a:ext cx="976312" cy="1460500"/>
            <a:chOff x="651" y="681"/>
            <a:chExt cx="615" cy="920"/>
          </a:xfrm>
        </p:grpSpPr>
        <p:sp>
          <p:nvSpPr>
            <p:cNvPr id="701689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604" y="903"/>
                </a:cxn>
                <a:cxn ang="0">
                  <a:pos x="0" y="788"/>
                </a:cxn>
                <a:cxn ang="0">
                  <a:pos x="456" y="750"/>
                </a:cxn>
                <a:cxn ang="0">
                  <a:pos x="496" y="0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grpSp>
          <p:nvGrpSpPr>
            <p:cNvPr id="7273" name="Group 248"/>
            <p:cNvGrpSpPr>
              <a:grpSpLocks/>
            </p:cNvGrpSpPr>
            <p:nvPr/>
          </p:nvGrpSpPr>
          <p:grpSpPr bwMode="auto">
            <a:xfrm>
              <a:off x="651" y="681"/>
              <a:ext cx="500" cy="834"/>
              <a:chOff x="569" y="2954"/>
              <a:chExt cx="500" cy="834"/>
            </a:xfrm>
          </p:grpSpPr>
          <p:sp>
            <p:nvSpPr>
              <p:cNvPr id="701682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81" name="Text Box 241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j-lt"/>
                    <a:cs typeface="+mn-cs"/>
                  </a:rPr>
                  <a:t>DHCP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j-lt"/>
                    <a:cs typeface="+mn-cs"/>
                  </a:rPr>
                  <a:t>UDP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j-lt"/>
                    <a:cs typeface="+mn-cs"/>
                  </a:rPr>
                  <a:t>IP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latin typeface="+mj-lt"/>
                    <a:cs typeface="+mn-cs"/>
                  </a:rPr>
                  <a:t>Eth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err="1">
                    <a:latin typeface="+mj-lt"/>
                    <a:cs typeface="+mn-cs"/>
                  </a:rPr>
                  <a:t>Phy</a:t>
                </a:r>
                <a:endParaRPr lang="en-US" sz="1600" dirty="0">
                  <a:latin typeface="+mj-lt"/>
                  <a:cs typeface="+mn-cs"/>
                </a:endParaRPr>
              </a:p>
            </p:txBody>
          </p:sp>
          <p:sp>
            <p:nvSpPr>
              <p:cNvPr id="701683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84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85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686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</p:grpSp>
      <p:grpSp>
        <p:nvGrpSpPr>
          <p:cNvPr id="9" name="Group 253"/>
          <p:cNvGrpSpPr>
            <a:grpSpLocks/>
          </p:cNvGrpSpPr>
          <p:nvPr/>
        </p:nvGrpSpPr>
        <p:grpSpPr bwMode="auto">
          <a:xfrm>
            <a:off x="849313" y="1984375"/>
            <a:ext cx="477837" cy="246063"/>
            <a:chOff x="844" y="3337"/>
            <a:chExt cx="301" cy="155"/>
          </a:xfrm>
        </p:grpSpPr>
        <p:sp>
          <p:nvSpPr>
            <p:cNvPr id="701691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92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solidFill>
                    <a:schemeClr val="bg1"/>
                  </a:solidFill>
                  <a:latin typeface="+mj-lt"/>
                  <a:cs typeface="+mn-cs"/>
                </a:rPr>
                <a:t>DHCP</a:t>
              </a:r>
            </a:p>
          </p:txBody>
        </p:sp>
      </p:grpSp>
      <p:grpSp>
        <p:nvGrpSpPr>
          <p:cNvPr id="7184" name="Group 296"/>
          <p:cNvGrpSpPr>
            <a:grpSpLocks/>
          </p:cNvGrpSpPr>
          <p:nvPr/>
        </p:nvGrpSpPr>
        <p:grpSpPr bwMode="auto">
          <a:xfrm>
            <a:off x="395288" y="2228850"/>
            <a:ext cx="1081087" cy="744538"/>
            <a:chOff x="42" y="886"/>
            <a:chExt cx="681" cy="469"/>
          </a:xfrm>
        </p:grpSpPr>
        <p:grpSp>
          <p:nvGrpSpPr>
            <p:cNvPr id="7240" name="Group 295"/>
            <p:cNvGrpSpPr>
              <a:grpSpLocks/>
            </p:cNvGrpSpPr>
            <p:nvPr/>
          </p:nvGrpSpPr>
          <p:grpSpPr bwMode="auto">
            <a:xfrm>
              <a:off x="278" y="886"/>
              <a:ext cx="355" cy="155"/>
              <a:chOff x="740" y="3209"/>
              <a:chExt cx="355" cy="155"/>
            </a:xfrm>
          </p:grpSpPr>
          <p:grpSp>
            <p:nvGrpSpPr>
              <p:cNvPr id="7265" name="Group 254"/>
              <p:cNvGrpSpPr>
                <a:grpSpLocks/>
              </p:cNvGrpSpPr>
              <p:nvPr/>
            </p:nvGrpSpPr>
            <p:grpSpPr bwMode="auto">
              <a:xfrm>
                <a:off x="794" y="3209"/>
                <a:ext cx="301" cy="155"/>
                <a:chOff x="844" y="3337"/>
                <a:chExt cx="301" cy="155"/>
              </a:xfrm>
            </p:grpSpPr>
            <p:sp>
              <p:nvSpPr>
                <p:cNvPr id="701695" name="Rectangle 255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696" name="Text Box 256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>
                      <a:solidFill>
                        <a:schemeClr val="bg1"/>
                      </a:solidFill>
                      <a:latin typeface="+mj-lt"/>
                      <a:cs typeface="+mn-cs"/>
                    </a:rPr>
                    <a:t>DHCP</a:t>
                  </a:r>
                </a:p>
              </p:txBody>
            </p:sp>
          </p:grpSp>
          <p:sp>
            <p:nvSpPr>
              <p:cNvPr id="701706" name="Rectangle 266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07" name="Rectangle 267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  <p:grpSp>
          <p:nvGrpSpPr>
            <p:cNvPr id="7241" name="Group 274"/>
            <p:cNvGrpSpPr>
              <a:grpSpLocks/>
            </p:cNvGrpSpPr>
            <p:nvPr/>
          </p:nvGrpSpPr>
          <p:grpSpPr bwMode="auto">
            <a:xfrm>
              <a:off x="278" y="1034"/>
              <a:ext cx="355" cy="155"/>
              <a:chOff x="836" y="3305"/>
              <a:chExt cx="355" cy="155"/>
            </a:xfrm>
          </p:grpSpPr>
          <p:grpSp>
            <p:nvGrpSpPr>
              <p:cNvPr id="7259" name="Group 268"/>
              <p:cNvGrpSpPr>
                <a:grpSpLocks/>
              </p:cNvGrpSpPr>
              <p:nvPr/>
            </p:nvGrpSpPr>
            <p:grpSpPr bwMode="auto">
              <a:xfrm>
                <a:off x="890" y="3305"/>
                <a:ext cx="301" cy="155"/>
                <a:chOff x="844" y="3337"/>
                <a:chExt cx="301" cy="155"/>
              </a:xfrm>
            </p:grpSpPr>
            <p:sp>
              <p:nvSpPr>
                <p:cNvPr id="701709" name="Rectangle 26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10" name="Text Box 27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>
                      <a:solidFill>
                        <a:schemeClr val="bg1"/>
                      </a:solidFill>
                      <a:latin typeface="+mj-lt"/>
                      <a:cs typeface="+mn-cs"/>
                    </a:rPr>
                    <a:t>DHCP</a:t>
                  </a:r>
                </a:p>
              </p:txBody>
            </p:sp>
          </p:grpSp>
          <p:grpSp>
            <p:nvGrpSpPr>
              <p:cNvPr id="7260" name="Group 273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1711" name="Rectangle 27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12" name="Rectangle 27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</p:grpSp>
        <p:grpSp>
          <p:nvGrpSpPr>
            <p:cNvPr id="7242" name="Group 293"/>
            <p:cNvGrpSpPr>
              <a:grpSpLocks/>
            </p:cNvGrpSpPr>
            <p:nvPr/>
          </p:nvGrpSpPr>
          <p:grpSpPr bwMode="auto">
            <a:xfrm>
              <a:off x="165" y="1054"/>
              <a:ext cx="480" cy="112"/>
              <a:chOff x="627" y="3377"/>
              <a:chExt cx="480" cy="112"/>
            </a:xfrm>
          </p:grpSpPr>
          <p:sp>
            <p:nvSpPr>
              <p:cNvPr id="701716" name="Rectangle 276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17" name="Rectangle 277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  <p:grpSp>
          <p:nvGrpSpPr>
            <p:cNvPr id="7243" name="Group 294"/>
            <p:cNvGrpSpPr>
              <a:grpSpLocks/>
            </p:cNvGrpSpPr>
            <p:nvPr/>
          </p:nvGrpSpPr>
          <p:grpSpPr bwMode="auto">
            <a:xfrm>
              <a:off x="42" y="1200"/>
              <a:ext cx="681" cy="155"/>
              <a:chOff x="504" y="3523"/>
              <a:chExt cx="681" cy="155"/>
            </a:xfrm>
          </p:grpSpPr>
          <p:grpSp>
            <p:nvGrpSpPr>
              <p:cNvPr id="7244" name="Group 287"/>
              <p:cNvGrpSpPr>
                <a:grpSpLocks/>
              </p:cNvGrpSpPr>
              <p:nvPr/>
            </p:nvGrpSpPr>
            <p:grpSpPr bwMode="auto">
              <a:xfrm>
                <a:off x="623" y="3523"/>
                <a:ext cx="480" cy="155"/>
                <a:chOff x="723" y="3453"/>
                <a:chExt cx="480" cy="155"/>
              </a:xfrm>
            </p:grpSpPr>
            <p:grpSp>
              <p:nvGrpSpPr>
                <p:cNvPr id="7248" name="Group 27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55" cy="155"/>
                  <a:chOff x="836" y="3305"/>
                  <a:chExt cx="355" cy="155"/>
                </a:xfrm>
              </p:grpSpPr>
              <p:grpSp>
                <p:nvGrpSpPr>
                  <p:cNvPr id="7251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01" cy="155"/>
                    <a:chOff x="844" y="3337"/>
                    <a:chExt cx="301" cy="155"/>
                  </a:xfrm>
                </p:grpSpPr>
                <p:sp>
                  <p:nvSpPr>
                    <p:cNvPr id="701720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j-lt"/>
                        <a:cs typeface="+mn-cs"/>
                      </a:endParaRPr>
                    </a:p>
                  </p:txBody>
                </p:sp>
                <p:sp>
                  <p:nvSpPr>
                    <p:cNvPr id="701721" name="Text Box 28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01" cy="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+mj-lt"/>
                          <a:cs typeface="+mn-cs"/>
                        </a:rPr>
                        <a:t>DHCP</a:t>
                      </a:r>
                    </a:p>
                  </p:txBody>
                </p:sp>
              </p:grpSp>
              <p:grpSp>
                <p:nvGrpSpPr>
                  <p:cNvPr id="7252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701723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j-lt"/>
                        <a:cs typeface="+mn-cs"/>
                      </a:endParaRPr>
                    </a:p>
                  </p:txBody>
                </p:sp>
                <p:sp>
                  <p:nvSpPr>
                    <p:cNvPr id="701724" name="Rectangl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j-lt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01725" name="Rectangle 28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26" name="Rectangle 28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701728" name="Rectangle 288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30" name="Rectangle 290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31" name="Rectangle 291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701737" name="AutoShape 297"/>
          <p:cNvSpPr>
            <a:spLocks noChangeArrowheads="1"/>
          </p:cNvSpPr>
          <p:nvPr/>
        </p:nvSpPr>
        <p:spPr bwMode="auto">
          <a:xfrm>
            <a:off x="323850" y="429260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cs typeface="+mn-cs"/>
            </a:endParaRPr>
          </a:p>
        </p:txBody>
      </p:sp>
      <p:grpSp>
        <p:nvGrpSpPr>
          <p:cNvPr id="22" name="Group 342"/>
          <p:cNvGrpSpPr>
            <a:grpSpLocks/>
          </p:cNvGrpSpPr>
          <p:nvPr/>
        </p:nvGrpSpPr>
        <p:grpSpPr bwMode="auto">
          <a:xfrm>
            <a:off x="1527175" y="4243388"/>
            <a:ext cx="1316038" cy="1323975"/>
            <a:chOff x="931" y="1941"/>
            <a:chExt cx="829" cy="834"/>
          </a:xfrm>
        </p:grpSpPr>
        <p:sp>
          <p:nvSpPr>
            <p:cNvPr id="701774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51" y="402"/>
                </a:cxn>
                <a:cxn ang="0">
                  <a:pos x="6" y="801"/>
                </a:cxn>
                <a:cxn ang="0">
                  <a:pos x="13" y="535"/>
                </a:cxn>
                <a:cxn ang="0">
                  <a:pos x="0" y="371"/>
                </a:cxn>
                <a:cxn ang="0">
                  <a:pos x="14" y="0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grpSp>
          <p:nvGrpSpPr>
            <p:cNvPr id="7233" name="Group 335"/>
            <p:cNvGrpSpPr>
              <a:grpSpLocks/>
            </p:cNvGrpSpPr>
            <p:nvPr/>
          </p:nvGrpSpPr>
          <p:grpSpPr bwMode="auto">
            <a:xfrm>
              <a:off x="931" y="1941"/>
              <a:ext cx="500" cy="834"/>
              <a:chOff x="569" y="2954"/>
              <a:chExt cx="500" cy="834"/>
            </a:xfrm>
          </p:grpSpPr>
          <p:sp>
            <p:nvSpPr>
              <p:cNvPr id="701776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77" name="Text Box 337"/>
              <p:cNvSpPr txBox="1">
                <a:spLocks noChangeArrowheads="1"/>
              </p:cNvSpPr>
              <p:nvPr/>
            </p:nvSpPr>
            <p:spPr bwMode="auto">
              <a:xfrm>
                <a:off x="625" y="2954"/>
                <a:ext cx="412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DHCP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UDP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IP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Eth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>
                    <a:latin typeface="+mj-lt"/>
                    <a:cs typeface="+mn-cs"/>
                  </a:rPr>
                  <a:t>Phy</a:t>
                </a:r>
              </a:p>
            </p:txBody>
          </p:sp>
          <p:sp>
            <p:nvSpPr>
              <p:cNvPr id="701778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79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80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81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</p:grpSp>
      <p:grpSp>
        <p:nvGrpSpPr>
          <p:cNvPr id="7187" name="Group 344"/>
          <p:cNvGrpSpPr>
            <a:grpSpLocks/>
          </p:cNvGrpSpPr>
          <p:nvPr/>
        </p:nvGrpSpPr>
        <p:grpSpPr bwMode="auto">
          <a:xfrm>
            <a:off x="388938" y="4540250"/>
            <a:ext cx="1081087" cy="744538"/>
            <a:chOff x="42" y="886"/>
            <a:chExt cx="681" cy="469"/>
          </a:xfrm>
        </p:grpSpPr>
        <p:grpSp>
          <p:nvGrpSpPr>
            <p:cNvPr id="7202" name="Group 345"/>
            <p:cNvGrpSpPr>
              <a:grpSpLocks/>
            </p:cNvGrpSpPr>
            <p:nvPr/>
          </p:nvGrpSpPr>
          <p:grpSpPr bwMode="auto">
            <a:xfrm>
              <a:off x="278" y="886"/>
              <a:ext cx="355" cy="155"/>
              <a:chOff x="740" y="3209"/>
              <a:chExt cx="355" cy="155"/>
            </a:xfrm>
          </p:grpSpPr>
          <p:grpSp>
            <p:nvGrpSpPr>
              <p:cNvPr id="7227" name="Group 346"/>
              <p:cNvGrpSpPr>
                <a:grpSpLocks/>
              </p:cNvGrpSpPr>
              <p:nvPr/>
            </p:nvGrpSpPr>
            <p:grpSpPr bwMode="auto">
              <a:xfrm>
                <a:off x="794" y="3209"/>
                <a:ext cx="301" cy="155"/>
                <a:chOff x="844" y="3337"/>
                <a:chExt cx="301" cy="155"/>
              </a:xfrm>
            </p:grpSpPr>
            <p:sp>
              <p:nvSpPr>
                <p:cNvPr id="701787" name="Rectangle 34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88" name="Text Box 34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>
                      <a:solidFill>
                        <a:schemeClr val="bg1"/>
                      </a:solidFill>
                      <a:latin typeface="+mj-lt"/>
                      <a:cs typeface="+mn-cs"/>
                    </a:rPr>
                    <a:t>DHCP</a:t>
                  </a:r>
                </a:p>
              </p:txBody>
            </p:sp>
          </p:grpSp>
          <p:sp>
            <p:nvSpPr>
              <p:cNvPr id="701789" name="Rectangle 349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790" name="Rectangle 350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  <p:grpSp>
          <p:nvGrpSpPr>
            <p:cNvPr id="7203" name="Group 351"/>
            <p:cNvGrpSpPr>
              <a:grpSpLocks/>
            </p:cNvGrpSpPr>
            <p:nvPr/>
          </p:nvGrpSpPr>
          <p:grpSpPr bwMode="auto">
            <a:xfrm>
              <a:off x="278" y="1034"/>
              <a:ext cx="355" cy="155"/>
              <a:chOff x="836" y="3305"/>
              <a:chExt cx="355" cy="155"/>
            </a:xfrm>
          </p:grpSpPr>
          <p:grpSp>
            <p:nvGrpSpPr>
              <p:cNvPr id="7221" name="Group 352"/>
              <p:cNvGrpSpPr>
                <a:grpSpLocks/>
              </p:cNvGrpSpPr>
              <p:nvPr/>
            </p:nvGrpSpPr>
            <p:grpSpPr bwMode="auto">
              <a:xfrm>
                <a:off x="890" y="3305"/>
                <a:ext cx="301" cy="155"/>
                <a:chOff x="844" y="3337"/>
                <a:chExt cx="301" cy="155"/>
              </a:xfrm>
            </p:grpSpPr>
            <p:sp>
              <p:nvSpPr>
                <p:cNvPr id="701793" name="Rectangle 35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94" name="Text Box 35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01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000">
                      <a:solidFill>
                        <a:schemeClr val="bg1"/>
                      </a:solidFill>
                      <a:latin typeface="+mj-lt"/>
                      <a:cs typeface="+mn-cs"/>
                    </a:rPr>
                    <a:t>DHCP</a:t>
                  </a:r>
                </a:p>
              </p:txBody>
            </p:sp>
          </p:grpSp>
          <p:grpSp>
            <p:nvGrpSpPr>
              <p:cNvPr id="7222" name="Group 355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701796" name="Rectangle 356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797" name="Rectangle 357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</p:grpSp>
        <p:grpSp>
          <p:nvGrpSpPr>
            <p:cNvPr id="7204" name="Group 358"/>
            <p:cNvGrpSpPr>
              <a:grpSpLocks/>
            </p:cNvGrpSpPr>
            <p:nvPr/>
          </p:nvGrpSpPr>
          <p:grpSpPr bwMode="auto">
            <a:xfrm>
              <a:off x="165" y="1054"/>
              <a:ext cx="480" cy="112"/>
              <a:chOff x="627" y="3377"/>
              <a:chExt cx="480" cy="112"/>
            </a:xfrm>
          </p:grpSpPr>
          <p:sp>
            <p:nvSpPr>
              <p:cNvPr id="701799" name="Rectangle 35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800" name="Rectangle 36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  <p:grpSp>
          <p:nvGrpSpPr>
            <p:cNvPr id="7205" name="Group 361"/>
            <p:cNvGrpSpPr>
              <a:grpSpLocks/>
            </p:cNvGrpSpPr>
            <p:nvPr/>
          </p:nvGrpSpPr>
          <p:grpSpPr bwMode="auto">
            <a:xfrm>
              <a:off x="42" y="1200"/>
              <a:ext cx="681" cy="155"/>
              <a:chOff x="504" y="3523"/>
              <a:chExt cx="681" cy="155"/>
            </a:xfrm>
          </p:grpSpPr>
          <p:grpSp>
            <p:nvGrpSpPr>
              <p:cNvPr id="7206" name="Group 362"/>
              <p:cNvGrpSpPr>
                <a:grpSpLocks/>
              </p:cNvGrpSpPr>
              <p:nvPr/>
            </p:nvGrpSpPr>
            <p:grpSpPr bwMode="auto">
              <a:xfrm>
                <a:off x="623" y="3523"/>
                <a:ext cx="480" cy="155"/>
                <a:chOff x="723" y="3453"/>
                <a:chExt cx="480" cy="155"/>
              </a:xfrm>
            </p:grpSpPr>
            <p:grpSp>
              <p:nvGrpSpPr>
                <p:cNvPr id="7210" name="Group 363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55" cy="155"/>
                  <a:chOff x="836" y="3305"/>
                  <a:chExt cx="355" cy="155"/>
                </a:xfrm>
              </p:grpSpPr>
              <p:grpSp>
                <p:nvGrpSpPr>
                  <p:cNvPr id="7213" name="Group 364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01" cy="155"/>
                    <a:chOff x="844" y="3337"/>
                    <a:chExt cx="301" cy="155"/>
                  </a:xfrm>
                </p:grpSpPr>
                <p:sp>
                  <p:nvSpPr>
                    <p:cNvPr id="701805" name="Rectangle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j-lt"/>
                        <a:cs typeface="+mn-cs"/>
                      </a:endParaRPr>
                    </a:p>
                  </p:txBody>
                </p:sp>
                <p:sp>
                  <p:nvSpPr>
                    <p:cNvPr id="701806" name="Text Box 3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01" cy="15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000">
                          <a:solidFill>
                            <a:schemeClr val="bg1"/>
                          </a:solidFill>
                          <a:latin typeface="+mj-lt"/>
                          <a:cs typeface="+mn-cs"/>
                        </a:rPr>
                        <a:t>DHCP</a:t>
                      </a:r>
                    </a:p>
                  </p:txBody>
                </p:sp>
              </p:grpSp>
              <p:grpSp>
                <p:nvGrpSpPr>
                  <p:cNvPr id="7214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701808" name="Rectangle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j-lt"/>
                        <a:cs typeface="+mn-cs"/>
                      </a:endParaRPr>
                    </a:p>
                  </p:txBody>
                </p:sp>
                <p:sp>
                  <p:nvSpPr>
                    <p:cNvPr id="701809" name="Rectangle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j-lt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01810" name="Rectangle 370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  <p:sp>
              <p:nvSpPr>
                <p:cNvPr id="701811" name="Rectangle 371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j-lt"/>
                    <a:cs typeface="+mn-cs"/>
                  </a:endParaRPr>
                </a:p>
              </p:txBody>
            </p:sp>
          </p:grpSp>
          <p:sp>
            <p:nvSpPr>
              <p:cNvPr id="701812" name="Rectangle 372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813" name="Rectangle 373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  <p:sp>
            <p:nvSpPr>
              <p:cNvPr id="701814" name="Rectangle 374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j-lt"/>
                  <a:cs typeface="+mn-cs"/>
                </a:endParaRPr>
              </a:p>
            </p:txBody>
          </p:sp>
        </p:grpSp>
      </p:grpSp>
      <p:sp>
        <p:nvSpPr>
          <p:cNvPr id="701815" name="AutoShape 375"/>
          <p:cNvSpPr>
            <a:spLocks noChangeArrowheads="1"/>
          </p:cNvSpPr>
          <p:nvPr/>
        </p:nvSpPr>
        <p:spPr bwMode="auto">
          <a:xfrm rot="10800000">
            <a:off x="323850" y="1844675"/>
            <a:ext cx="381000" cy="1217613"/>
          </a:xfrm>
          <a:prstGeom prst="downArrow">
            <a:avLst>
              <a:gd name="adj1" fmla="val 54167"/>
              <a:gd name="adj2" fmla="val 51311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grpSp>
        <p:nvGrpSpPr>
          <p:cNvPr id="7189" name="Group 379"/>
          <p:cNvGrpSpPr>
            <a:grpSpLocks/>
          </p:cNvGrpSpPr>
          <p:nvPr/>
        </p:nvGrpSpPr>
        <p:grpSpPr bwMode="auto">
          <a:xfrm>
            <a:off x="850900" y="4337050"/>
            <a:ext cx="477838" cy="246063"/>
            <a:chOff x="844" y="3337"/>
            <a:chExt cx="301" cy="155"/>
          </a:xfrm>
        </p:grpSpPr>
        <p:sp>
          <p:nvSpPr>
            <p:cNvPr id="701820" name="Rectangle 38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821" name="Text Box 381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solidFill>
                    <a:schemeClr val="bg1"/>
                  </a:solidFill>
                  <a:latin typeface="+mj-lt"/>
                  <a:cs typeface="+mn-cs"/>
                </a:rPr>
                <a:t>DHCP</a:t>
              </a:r>
            </a:p>
          </p:txBody>
        </p:sp>
      </p:grpSp>
      <p:grpSp>
        <p:nvGrpSpPr>
          <p:cNvPr id="701803" name="Group 476"/>
          <p:cNvGrpSpPr>
            <a:grpSpLocks/>
          </p:cNvGrpSpPr>
          <p:nvPr/>
        </p:nvGrpSpPr>
        <p:grpSpPr bwMode="auto">
          <a:xfrm>
            <a:off x="852488" y="4340225"/>
            <a:ext cx="477837" cy="246063"/>
            <a:chOff x="844" y="3337"/>
            <a:chExt cx="301" cy="155"/>
          </a:xfrm>
        </p:grpSpPr>
        <p:sp>
          <p:nvSpPr>
            <p:cNvPr id="701917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918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0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>
                  <a:solidFill>
                    <a:schemeClr val="bg1"/>
                  </a:solidFill>
                  <a:latin typeface="+mj-lt"/>
                  <a:cs typeface="+mn-cs"/>
                </a:rPr>
                <a:t>DHCP</a:t>
              </a:r>
            </a:p>
          </p:txBody>
        </p:sp>
      </p:grpSp>
      <p:sp>
        <p:nvSpPr>
          <p:cNvPr id="157" name="Title 1"/>
          <p:cNvSpPr txBox="1">
            <a:spLocks/>
          </p:cNvSpPr>
          <p:nvPr/>
        </p:nvSpPr>
        <p:spPr>
          <a:xfrm>
            <a:off x="457200" y="549275"/>
            <a:ext cx="8229600" cy="722313"/>
          </a:xfrm>
          <a:prstGeom prst="rect">
            <a:avLst/>
          </a:prstGeom>
        </p:spPr>
        <p:txBody>
          <a:bodyPr lIns="0" rIns="0" bIns="0"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of communication: Web browsing</a:t>
            </a:r>
            <a:endParaRPr lang="sl-SI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192" name="Group 38"/>
          <p:cNvGrpSpPr>
            <a:grpSpLocks/>
          </p:cNvGrpSpPr>
          <p:nvPr/>
        </p:nvGrpSpPr>
        <p:grpSpPr bwMode="auto">
          <a:xfrm>
            <a:off x="3635375" y="3729038"/>
            <a:ext cx="742950" cy="311150"/>
            <a:chOff x="1935" y="960"/>
            <a:chExt cx="468" cy="196"/>
          </a:xfrm>
        </p:grpSpPr>
        <p:sp>
          <p:nvSpPr>
            <p:cNvPr id="701633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34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35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  <p:sp>
          <p:nvSpPr>
            <p:cNvPr id="701636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85 w 432"/>
                <a:gd name="T3" fmla="*/ 0 h 105"/>
                <a:gd name="T4" fmla="*/ 307 w 432"/>
                <a:gd name="T5" fmla="*/ 105 h 105"/>
                <a:gd name="T6" fmla="*/ 432 w 432"/>
                <a:gd name="T7" fmla="*/ 105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  <a:cs typeface="+mn-cs"/>
              </a:endParaRPr>
            </a:p>
          </p:txBody>
        </p:sp>
      </p:grp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9E0C-29AA-4D3A-83C0-FEC5BA609A9C}" type="slidenum">
              <a:rPr lang="sl-SI"/>
              <a:pPr>
                <a:defRPr/>
              </a:pPr>
              <a:t>43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9" y="1700808"/>
            <a:ext cx="4486275" cy="4752528"/>
          </a:xfrm>
        </p:spPr>
        <p:txBody>
          <a:bodyPr>
            <a:noAutofit/>
          </a:bodyPr>
          <a:lstStyle/>
          <a:p>
            <a:pPr marL="274320" lv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Before sending off the http request we need the IP o</a:t>
            </a:r>
            <a:r>
              <a:rPr lang="sl-SI" sz="2000" dirty="0" smtClean="0"/>
              <a:t>f</a:t>
            </a:r>
            <a:r>
              <a:rPr lang="en-GB" sz="2000" dirty="0" smtClean="0"/>
              <a:t> the server </a:t>
            </a:r>
            <a:r>
              <a:rPr lang="en-GB" sz="2000" u="sng" dirty="0" smtClean="0">
                <a:hlinkClick r:id="rId3"/>
              </a:rPr>
              <a:t>www.google.com</a:t>
            </a:r>
            <a:r>
              <a:rPr lang="en-GB" sz="2000" dirty="0" smtClean="0"/>
              <a:t>: use DNS</a:t>
            </a:r>
            <a:endParaRPr lang="sl-SI" sz="2000" dirty="0" smtClean="0"/>
          </a:p>
          <a:p>
            <a:pPr lvl="0"/>
            <a:r>
              <a:rPr lang="en-GB" sz="2000" dirty="0" smtClean="0"/>
              <a:t>Encapsulation </a:t>
            </a:r>
            <a:r>
              <a:rPr lang="sl-SI" sz="2000" dirty="0" smtClean="0"/>
              <a:t>o</a:t>
            </a:r>
            <a:r>
              <a:rPr lang="en-GB" sz="2000" dirty="0" smtClean="0"/>
              <a:t>f the DNS request: UDP -&gt;IP -&gt; Ethernet. We need MAC address of the router: use ARP</a:t>
            </a:r>
            <a:endParaRPr lang="sl-SI" sz="2000" dirty="0" smtClean="0"/>
          </a:p>
          <a:p>
            <a:pPr marL="274320" lv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We send off the ARP request, the router answers with the ARP answer, which  keeps its MAC address</a:t>
            </a: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The client now </a:t>
            </a:r>
            <a:r>
              <a:rPr lang="en-GB" sz="2000" dirty="0" err="1" smtClean="0"/>
              <a:t>kno</a:t>
            </a:r>
            <a:r>
              <a:rPr lang="sl-SI" sz="2000" dirty="0" smtClean="0"/>
              <a:t>w</a:t>
            </a:r>
            <a:r>
              <a:rPr lang="en-GB" sz="2000" dirty="0" smtClean="0"/>
              <a:t>s the MAC ad</a:t>
            </a:r>
            <a:r>
              <a:rPr lang="sl-SI" sz="2000" dirty="0" smtClean="0"/>
              <a:t>d</a:t>
            </a:r>
            <a:r>
              <a:rPr lang="en-GB" sz="2000" dirty="0" err="1" smtClean="0"/>
              <a:t>ress</a:t>
            </a:r>
            <a:r>
              <a:rPr lang="en-GB" sz="2000" dirty="0" smtClean="0"/>
              <a:t> of the gateway, which can send the DNS request to it.</a:t>
            </a: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04516" name="Freeform 3"/>
          <p:cNvSpPr>
            <a:spLocks/>
          </p:cNvSpPr>
          <p:nvPr/>
        </p:nvSpPr>
        <p:spPr bwMode="auto">
          <a:xfrm>
            <a:off x="873125" y="2546350"/>
            <a:ext cx="3554413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8197" name="Line 36"/>
          <p:cNvSpPr>
            <a:spLocks noChangeShapeType="1"/>
          </p:cNvSpPr>
          <p:nvPr/>
        </p:nvSpPr>
        <p:spPr bwMode="auto">
          <a:xfrm flipV="1">
            <a:off x="3875088" y="36179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8198" name="Group 38"/>
          <p:cNvGrpSpPr>
            <a:grpSpLocks/>
          </p:cNvGrpSpPr>
          <p:nvPr/>
        </p:nvGrpSpPr>
        <p:grpSpPr bwMode="auto">
          <a:xfrm>
            <a:off x="3355975" y="3732213"/>
            <a:ext cx="742950" cy="311150"/>
            <a:chOff x="1935" y="960"/>
            <a:chExt cx="468" cy="196"/>
          </a:xfrm>
        </p:grpSpPr>
        <p:sp>
          <p:nvSpPr>
            <p:cNvPr id="827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sp>
          <p:nvSpPr>
            <p:cNvPr id="827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27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827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l-SI"/>
            </a:p>
          </p:txBody>
        </p:sp>
      </p:grpSp>
      <p:sp>
        <p:nvSpPr>
          <p:cNvPr id="8199" name="Line 43"/>
          <p:cNvSpPr>
            <a:spLocks noChangeShapeType="1"/>
          </p:cNvSpPr>
          <p:nvPr/>
        </p:nvSpPr>
        <p:spPr bwMode="auto">
          <a:xfrm flipV="1">
            <a:off x="2765425" y="37909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8200" name="Line 44"/>
          <p:cNvSpPr>
            <a:spLocks noChangeShapeType="1"/>
          </p:cNvSpPr>
          <p:nvPr/>
        </p:nvSpPr>
        <p:spPr bwMode="auto">
          <a:xfrm flipV="1">
            <a:off x="4024313" y="3475038"/>
            <a:ext cx="138112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8201" name="Rectangle 45"/>
          <p:cNvSpPr>
            <a:spLocks noChangeArrowheads="1"/>
          </p:cNvSpPr>
          <p:nvPr/>
        </p:nvSpPr>
        <p:spPr bwMode="auto">
          <a:xfrm>
            <a:off x="2503488" y="3752850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48"/>
          <p:cNvSpPr>
            <a:spLocks noChangeShapeType="1"/>
          </p:cNvSpPr>
          <p:nvPr/>
        </p:nvSpPr>
        <p:spPr bwMode="auto">
          <a:xfrm flipV="1">
            <a:off x="3379788" y="4010025"/>
            <a:ext cx="512762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8203" name="Group 49"/>
          <p:cNvGrpSpPr>
            <a:grpSpLocks/>
          </p:cNvGrpSpPr>
          <p:nvPr/>
        </p:nvGrpSpPr>
        <p:grpSpPr bwMode="auto">
          <a:xfrm>
            <a:off x="2892425" y="4638675"/>
            <a:ext cx="987425" cy="479425"/>
            <a:chOff x="1118" y="1621"/>
            <a:chExt cx="622" cy="302"/>
          </a:xfrm>
        </p:grpSpPr>
        <p:sp>
          <p:nvSpPr>
            <p:cNvPr id="825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5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825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825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26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26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826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826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827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826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826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826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826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826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826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aphicFrame>
        <p:nvGraphicFramePr>
          <p:cNvPr id="8194" name="Object 142"/>
          <p:cNvGraphicFramePr>
            <a:graphicFrameLocks noChangeAspect="1"/>
          </p:cNvGraphicFramePr>
          <p:nvPr/>
        </p:nvGraphicFramePr>
        <p:xfrm>
          <a:off x="2003425" y="3414713"/>
          <a:ext cx="652463" cy="658812"/>
        </p:xfrm>
        <a:graphic>
          <a:graphicData uri="http://schemas.openxmlformats.org/presentationml/2006/ole">
            <p:oleObj spid="_x0000_s8199" name="Clip" r:id="rId4" imgW="1266840" imgH="1200240" progId="">
              <p:embed/>
            </p:oleObj>
          </a:graphicData>
        </a:graphic>
      </p:graphicFrame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031875" y="2354263"/>
            <a:ext cx="976313" cy="1460500"/>
            <a:chOff x="651" y="681"/>
            <a:chExt cx="615" cy="920"/>
          </a:xfrm>
        </p:grpSpPr>
        <p:sp>
          <p:nvSpPr>
            <p:cNvPr id="8246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grpSp>
          <p:nvGrpSpPr>
            <p:cNvPr id="8247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8248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8249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DNS</a:t>
                </a:r>
              </a:p>
              <a:p>
                <a:pPr algn="ctr"/>
                <a:r>
                  <a:rPr lang="en-US" sz="1600"/>
                  <a:t>UDP</a:t>
                </a:r>
              </a:p>
              <a:p>
                <a:pPr algn="ctr"/>
                <a:r>
                  <a:rPr lang="en-US" sz="1600"/>
                  <a:t>IP</a:t>
                </a:r>
              </a:p>
              <a:p>
                <a:pPr algn="ctr"/>
                <a:r>
                  <a:rPr lang="en-US" sz="1600"/>
                  <a:t>Eth</a:t>
                </a:r>
              </a:p>
              <a:p>
                <a:pPr algn="ctr"/>
                <a:r>
                  <a:rPr lang="en-US" sz="1600"/>
                  <a:t>Phy</a:t>
                </a:r>
              </a:p>
            </p:txBody>
          </p:sp>
          <p:sp>
            <p:nvSpPr>
              <p:cNvPr id="8250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8251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8252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8253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</p:grpSp>
      </p:grpSp>
      <p:grpSp>
        <p:nvGrpSpPr>
          <p:cNvPr id="9" name="Group 276"/>
          <p:cNvGrpSpPr>
            <a:grpSpLocks/>
          </p:cNvGrpSpPr>
          <p:nvPr/>
        </p:nvGrpSpPr>
        <p:grpSpPr bwMode="auto">
          <a:xfrm>
            <a:off x="223838" y="2430463"/>
            <a:ext cx="762000" cy="876300"/>
            <a:chOff x="177" y="729"/>
            <a:chExt cx="480" cy="552"/>
          </a:xfrm>
        </p:grpSpPr>
        <p:grpSp>
          <p:nvGrpSpPr>
            <p:cNvPr id="8226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8244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8245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</a:rPr>
                  <a:t>DNS</a:t>
                </a:r>
              </a:p>
            </p:txBody>
          </p:sp>
        </p:grpSp>
        <p:grpSp>
          <p:nvGrpSpPr>
            <p:cNvPr id="8227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8239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8242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824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</a:rPr>
                    <a:t>DNS</a:t>
                  </a:r>
                </a:p>
              </p:txBody>
            </p:sp>
          </p:grpSp>
          <p:sp>
            <p:nvSpPr>
              <p:cNvPr id="8240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8241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8228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8233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8237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823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</a:rPr>
                    <a:t>DNS</a:t>
                  </a:r>
                </a:p>
              </p:txBody>
            </p:sp>
          </p:grpSp>
          <p:grpSp>
            <p:nvGrpSpPr>
              <p:cNvPr id="8234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8235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8236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</p:grpSp>
        <p:grpSp>
          <p:nvGrpSpPr>
            <p:cNvPr id="8229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8231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8232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8230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grpSp>
        <p:nvGrpSpPr>
          <p:cNvPr id="17" name="Group 263"/>
          <p:cNvGrpSpPr>
            <a:grpSpLocks/>
          </p:cNvGrpSpPr>
          <p:nvPr/>
        </p:nvGrpSpPr>
        <p:grpSpPr bwMode="auto">
          <a:xfrm>
            <a:off x="34925" y="3141663"/>
            <a:ext cx="1081088" cy="244475"/>
            <a:chOff x="76" y="2296"/>
            <a:chExt cx="681" cy="154"/>
          </a:xfrm>
        </p:grpSpPr>
        <p:sp>
          <p:nvSpPr>
            <p:cNvPr id="8221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8222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8223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8224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8225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ARP query</a:t>
              </a:r>
            </a:p>
          </p:txBody>
        </p:sp>
      </p:grpSp>
      <p:grpSp>
        <p:nvGrpSpPr>
          <p:cNvPr id="18" name="Group 255"/>
          <p:cNvGrpSpPr>
            <a:grpSpLocks/>
          </p:cNvGrpSpPr>
          <p:nvPr/>
        </p:nvGrpSpPr>
        <p:grpSpPr bwMode="auto">
          <a:xfrm>
            <a:off x="1903413" y="4305300"/>
            <a:ext cx="976312" cy="722313"/>
            <a:chOff x="744" y="2235"/>
            <a:chExt cx="615" cy="455"/>
          </a:xfrm>
        </p:grpSpPr>
        <p:sp>
          <p:nvSpPr>
            <p:cNvPr id="82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sp>
          <p:nvSpPr>
            <p:cNvPr id="8217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8218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Eth</a:t>
              </a:r>
            </a:p>
            <a:p>
              <a:pPr algn="ctr"/>
              <a:r>
                <a:rPr lang="en-US" sz="1600"/>
                <a:t>Phy</a:t>
              </a:r>
            </a:p>
          </p:txBody>
        </p:sp>
        <p:sp>
          <p:nvSpPr>
            <p:cNvPr id="8219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sp>
          <p:nvSpPr>
            <p:cNvPr id="8220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</p:grpSp>
      <p:grpSp>
        <p:nvGrpSpPr>
          <p:cNvPr id="19" name="Group 270"/>
          <p:cNvGrpSpPr>
            <a:grpSpLocks/>
          </p:cNvGrpSpPr>
          <p:nvPr/>
        </p:nvGrpSpPr>
        <p:grpSpPr bwMode="auto">
          <a:xfrm>
            <a:off x="855663" y="4365625"/>
            <a:ext cx="1081087" cy="244475"/>
            <a:chOff x="76" y="2296"/>
            <a:chExt cx="681" cy="154"/>
          </a:xfrm>
        </p:grpSpPr>
        <p:sp>
          <p:nvSpPr>
            <p:cNvPr id="8211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8212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8213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8214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8215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ARP reply</a:t>
              </a:r>
            </a:p>
          </p:txBody>
        </p:sp>
      </p:grpSp>
      <p:sp>
        <p:nvSpPr>
          <p:cNvPr id="93" name="Title 92"/>
          <p:cNvSpPr>
            <a:spLocks noGrp="1"/>
          </p:cNvSpPr>
          <p:nvPr>
            <p:ph type="title"/>
          </p:nvPr>
        </p:nvSpPr>
        <p:spPr>
          <a:xfrm>
            <a:off x="446088" y="549275"/>
            <a:ext cx="8229600" cy="722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of communication: Web browsing</a:t>
            </a:r>
            <a:endParaRPr lang="en-US" dirty="0"/>
          </a:p>
        </p:txBody>
      </p: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44B774-1018-41A6-A7E4-3523D0CD3DA2}" type="slidenum">
              <a:rPr lang="sl-SI"/>
              <a:pPr>
                <a:defRPr/>
              </a:pPr>
              <a:t>44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772" name="Freeform 236"/>
          <p:cNvSpPr>
            <a:spLocks/>
          </p:cNvSpPr>
          <p:nvPr/>
        </p:nvSpPr>
        <p:spPr bwMode="auto">
          <a:xfrm>
            <a:off x="4826000" y="3421063"/>
            <a:ext cx="3759200" cy="2473325"/>
          </a:xfrm>
          <a:custGeom>
            <a:avLst/>
            <a:gdLst/>
            <a:ahLst/>
            <a:cxnLst>
              <a:cxn ang="0">
                <a:pos x="84" y="632"/>
              </a:cxn>
              <a:cxn ang="0">
                <a:pos x="16" y="809"/>
              </a:cxn>
              <a:cxn ang="0">
                <a:pos x="9" y="1005"/>
              </a:cxn>
              <a:cxn ang="0">
                <a:pos x="70" y="1147"/>
              </a:cxn>
              <a:cxn ang="0">
                <a:pos x="165" y="1364"/>
              </a:cxn>
              <a:cxn ang="0">
                <a:pos x="280" y="1446"/>
              </a:cxn>
              <a:cxn ang="0">
                <a:pos x="510" y="1473"/>
              </a:cxn>
              <a:cxn ang="0">
                <a:pos x="958" y="1452"/>
              </a:cxn>
              <a:cxn ang="0">
                <a:pos x="1134" y="1446"/>
              </a:cxn>
              <a:cxn ang="0">
                <a:pos x="1371" y="1486"/>
              </a:cxn>
              <a:cxn ang="0">
                <a:pos x="1601" y="1554"/>
              </a:cxn>
              <a:cxn ang="0">
                <a:pos x="2008" y="1513"/>
              </a:cxn>
              <a:cxn ang="0">
                <a:pos x="2293" y="1297"/>
              </a:cxn>
              <a:cxn ang="0">
                <a:pos x="2347" y="843"/>
              </a:cxn>
              <a:cxn ang="0">
                <a:pos x="2340" y="653"/>
              </a:cxn>
              <a:cxn ang="0">
                <a:pos x="2177" y="456"/>
              </a:cxn>
              <a:cxn ang="0">
                <a:pos x="1920" y="165"/>
              </a:cxn>
              <a:cxn ang="0">
                <a:pos x="1601" y="36"/>
              </a:cxn>
              <a:cxn ang="0">
                <a:pos x="1229" y="16"/>
              </a:cxn>
              <a:cxn ang="0">
                <a:pos x="917" y="131"/>
              </a:cxn>
              <a:cxn ang="0">
                <a:pos x="477" y="260"/>
              </a:cxn>
              <a:cxn ang="0">
                <a:pos x="212" y="375"/>
              </a:cxn>
              <a:cxn ang="0">
                <a:pos x="84" y="632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5541" name="Freeform 3"/>
          <p:cNvSpPr>
            <a:spLocks/>
          </p:cNvSpPr>
          <p:nvPr/>
        </p:nvSpPr>
        <p:spPr bwMode="auto">
          <a:xfrm>
            <a:off x="847725" y="3987800"/>
            <a:ext cx="3554413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9221" name="Line 36"/>
          <p:cNvSpPr>
            <a:spLocks noChangeShapeType="1"/>
          </p:cNvSpPr>
          <p:nvPr/>
        </p:nvSpPr>
        <p:spPr bwMode="auto">
          <a:xfrm flipV="1">
            <a:off x="3849688" y="505936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9222" name="Group 38"/>
          <p:cNvGrpSpPr>
            <a:grpSpLocks/>
          </p:cNvGrpSpPr>
          <p:nvPr/>
        </p:nvGrpSpPr>
        <p:grpSpPr bwMode="auto">
          <a:xfrm>
            <a:off x="3330575" y="5173663"/>
            <a:ext cx="742950" cy="311150"/>
            <a:chOff x="1935" y="960"/>
            <a:chExt cx="468" cy="196"/>
          </a:xfrm>
        </p:grpSpPr>
        <p:sp>
          <p:nvSpPr>
            <p:cNvPr id="944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sp>
          <p:nvSpPr>
            <p:cNvPr id="944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44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44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l-SI"/>
            </a:p>
          </p:txBody>
        </p:sp>
      </p:grpSp>
      <p:sp>
        <p:nvSpPr>
          <p:cNvPr id="9223" name="Line 43"/>
          <p:cNvSpPr>
            <a:spLocks noChangeShapeType="1"/>
          </p:cNvSpPr>
          <p:nvPr/>
        </p:nvSpPr>
        <p:spPr bwMode="auto">
          <a:xfrm flipV="1">
            <a:off x="2740025" y="523240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9224" name="Line 44"/>
          <p:cNvSpPr>
            <a:spLocks noChangeShapeType="1"/>
          </p:cNvSpPr>
          <p:nvPr/>
        </p:nvSpPr>
        <p:spPr bwMode="auto">
          <a:xfrm flipV="1">
            <a:off x="3998913" y="4916488"/>
            <a:ext cx="138112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9225" name="Rectangle 45"/>
          <p:cNvSpPr>
            <a:spLocks noChangeArrowheads="1"/>
          </p:cNvSpPr>
          <p:nvPr/>
        </p:nvSpPr>
        <p:spPr bwMode="auto">
          <a:xfrm>
            <a:off x="2478088" y="5194300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Line 48"/>
          <p:cNvSpPr>
            <a:spLocks noChangeShapeType="1"/>
          </p:cNvSpPr>
          <p:nvPr/>
        </p:nvSpPr>
        <p:spPr bwMode="auto">
          <a:xfrm flipV="1">
            <a:off x="3354388" y="5451475"/>
            <a:ext cx="512762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9227" name="Group 49"/>
          <p:cNvGrpSpPr>
            <a:grpSpLocks/>
          </p:cNvGrpSpPr>
          <p:nvPr/>
        </p:nvGrpSpPr>
        <p:grpSpPr bwMode="auto">
          <a:xfrm>
            <a:off x="2835275" y="6080125"/>
            <a:ext cx="987425" cy="479425"/>
            <a:chOff x="1118" y="1621"/>
            <a:chExt cx="622" cy="302"/>
          </a:xfrm>
        </p:grpSpPr>
        <p:sp>
          <p:nvSpPr>
            <p:cNvPr id="942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42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942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42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43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3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943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943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944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943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943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943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943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943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43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aphicFrame>
        <p:nvGraphicFramePr>
          <p:cNvPr id="9218" name="Object 142"/>
          <p:cNvGraphicFramePr>
            <a:graphicFrameLocks noChangeAspect="1"/>
          </p:cNvGraphicFramePr>
          <p:nvPr/>
        </p:nvGraphicFramePr>
        <p:xfrm>
          <a:off x="2263775" y="4856163"/>
          <a:ext cx="652463" cy="658812"/>
        </p:xfrm>
        <a:graphic>
          <a:graphicData uri="http://schemas.openxmlformats.org/presentationml/2006/ole">
            <p:oleObj spid="_x0000_s9223" name="Clip" r:id="rId3" imgW="1266840" imgH="1200240" progId="">
              <p:embed/>
            </p:oleObj>
          </a:graphicData>
        </a:graphic>
      </p:graphicFrame>
      <p:grpSp>
        <p:nvGrpSpPr>
          <p:cNvPr id="9228" name="Group 84"/>
          <p:cNvGrpSpPr>
            <a:grpSpLocks/>
          </p:cNvGrpSpPr>
          <p:nvPr/>
        </p:nvGrpSpPr>
        <p:grpSpPr bwMode="auto">
          <a:xfrm>
            <a:off x="2628900" y="5884863"/>
            <a:ext cx="306388" cy="647700"/>
            <a:chOff x="4180" y="783"/>
            <a:chExt cx="150" cy="307"/>
          </a:xfrm>
        </p:grpSpPr>
        <p:sp>
          <p:nvSpPr>
            <p:cNvPr id="9416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7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8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9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0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421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422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9" name="Group 44"/>
          <p:cNvGrpSpPr>
            <a:grpSpLocks/>
          </p:cNvGrpSpPr>
          <p:nvPr/>
        </p:nvGrpSpPr>
        <p:grpSpPr bwMode="auto">
          <a:xfrm>
            <a:off x="1398588" y="3795713"/>
            <a:ext cx="976312" cy="1460500"/>
            <a:chOff x="651" y="681"/>
            <a:chExt cx="615" cy="920"/>
          </a:xfrm>
        </p:grpSpPr>
        <p:sp>
          <p:nvSpPr>
            <p:cNvPr id="9408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grpSp>
          <p:nvGrpSpPr>
            <p:cNvPr id="9409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410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9411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DNS</a:t>
                </a:r>
              </a:p>
              <a:p>
                <a:pPr algn="ctr"/>
                <a:r>
                  <a:rPr lang="en-US" sz="1600"/>
                  <a:t>UDP</a:t>
                </a:r>
              </a:p>
              <a:p>
                <a:pPr algn="ctr"/>
                <a:r>
                  <a:rPr lang="en-US" sz="1600"/>
                  <a:t>IP</a:t>
                </a:r>
              </a:p>
              <a:p>
                <a:pPr algn="ctr"/>
                <a:r>
                  <a:rPr lang="en-US" sz="1600"/>
                  <a:t>Eth</a:t>
                </a:r>
              </a:p>
              <a:p>
                <a:pPr algn="ctr"/>
                <a:r>
                  <a:rPr lang="en-US" sz="1600"/>
                  <a:t>Phy</a:t>
                </a:r>
              </a:p>
            </p:txBody>
          </p:sp>
          <p:sp>
            <p:nvSpPr>
              <p:cNvPr id="9412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9413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9414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9415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</p:grp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723900" y="3876675"/>
            <a:ext cx="460375" cy="244475"/>
            <a:chOff x="844" y="3337"/>
            <a:chExt cx="290" cy="154"/>
          </a:xfrm>
        </p:grpSpPr>
        <p:sp>
          <p:nvSpPr>
            <p:cNvPr id="9406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9407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DNS</a:t>
              </a:r>
            </a:p>
          </p:txBody>
        </p:sp>
      </p:grpSp>
      <p:grpSp>
        <p:nvGrpSpPr>
          <p:cNvPr id="9231" name="Group 58"/>
          <p:cNvGrpSpPr>
            <a:grpSpLocks/>
          </p:cNvGrpSpPr>
          <p:nvPr/>
        </p:nvGrpSpPr>
        <p:grpSpPr bwMode="auto">
          <a:xfrm>
            <a:off x="663575" y="4102100"/>
            <a:ext cx="561975" cy="244475"/>
            <a:chOff x="740" y="3209"/>
            <a:chExt cx="354" cy="154"/>
          </a:xfrm>
        </p:grpSpPr>
        <p:grpSp>
          <p:nvGrpSpPr>
            <p:cNvPr id="9401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404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9405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</a:rPr>
                  <a:t>DNS</a:t>
                </a:r>
              </a:p>
            </p:txBody>
          </p:sp>
        </p:grpSp>
        <p:sp>
          <p:nvSpPr>
            <p:cNvPr id="9402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9403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grpSp>
        <p:nvGrpSpPr>
          <p:cNvPr id="9232" name="Group 64"/>
          <p:cNvGrpSpPr>
            <a:grpSpLocks/>
          </p:cNvGrpSpPr>
          <p:nvPr/>
        </p:nvGrpSpPr>
        <p:grpSpPr bwMode="auto">
          <a:xfrm>
            <a:off x="663575" y="4337050"/>
            <a:ext cx="561975" cy="244475"/>
            <a:chOff x="836" y="3305"/>
            <a:chExt cx="354" cy="154"/>
          </a:xfrm>
        </p:grpSpPr>
        <p:grpSp>
          <p:nvGrpSpPr>
            <p:cNvPr id="9395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399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9400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</a:rPr>
                  <a:t>DNS</a:t>
                </a:r>
              </a:p>
            </p:txBody>
          </p:sp>
        </p:grpSp>
        <p:grpSp>
          <p:nvGrpSpPr>
            <p:cNvPr id="9396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397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9398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grpSp>
        <p:nvGrpSpPr>
          <p:cNvPr id="9233" name="Group 71"/>
          <p:cNvGrpSpPr>
            <a:grpSpLocks/>
          </p:cNvGrpSpPr>
          <p:nvPr/>
        </p:nvGrpSpPr>
        <p:grpSpPr bwMode="auto">
          <a:xfrm>
            <a:off x="484188" y="4368800"/>
            <a:ext cx="762000" cy="177800"/>
            <a:chOff x="627" y="3377"/>
            <a:chExt cx="480" cy="112"/>
          </a:xfrm>
        </p:grpSpPr>
        <p:sp>
          <p:nvSpPr>
            <p:cNvPr id="9393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9394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grpSp>
        <p:nvGrpSpPr>
          <p:cNvPr id="9234" name="Group 74"/>
          <p:cNvGrpSpPr>
            <a:grpSpLocks/>
          </p:cNvGrpSpPr>
          <p:nvPr/>
        </p:nvGrpSpPr>
        <p:grpSpPr bwMode="auto">
          <a:xfrm>
            <a:off x="288925" y="4600575"/>
            <a:ext cx="1081088" cy="244475"/>
            <a:chOff x="504" y="3523"/>
            <a:chExt cx="681" cy="154"/>
          </a:xfrm>
        </p:grpSpPr>
        <p:grpSp>
          <p:nvGrpSpPr>
            <p:cNvPr id="9380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9384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9387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39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9392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DNS</a:t>
                    </a:r>
                  </a:p>
                </p:txBody>
              </p:sp>
            </p:grpSp>
            <p:grpSp>
              <p:nvGrpSpPr>
                <p:cNvPr id="9388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89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9390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</p:grpSp>
          <p:sp>
            <p:nvSpPr>
              <p:cNvPr id="9385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9386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9381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9382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9383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9235" name="AutoShape 88"/>
          <p:cNvSpPr>
            <a:spLocks noChangeArrowheads="1"/>
          </p:cNvSpPr>
          <p:nvPr/>
        </p:nvSpPr>
        <p:spPr bwMode="auto">
          <a:xfrm>
            <a:off x="831850" y="3876675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854075" y="5103813"/>
            <a:ext cx="1081088" cy="244475"/>
            <a:chOff x="504" y="3523"/>
            <a:chExt cx="681" cy="154"/>
          </a:xfrm>
        </p:grpSpPr>
        <p:grpSp>
          <p:nvGrpSpPr>
            <p:cNvPr id="9367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9371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9374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378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9379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DNS</a:t>
                    </a:r>
                  </a:p>
                </p:txBody>
              </p:sp>
            </p:grpSp>
            <p:grpSp>
              <p:nvGrpSpPr>
                <p:cNvPr id="9375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76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9377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</p:grpSp>
          <p:sp>
            <p:nvSpPr>
              <p:cNvPr id="9372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9373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9368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9369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9370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395536" y="1700808"/>
            <a:ext cx="4176464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dirty="0" smtClean="0">
                <a:latin typeface="+mn-lt"/>
                <a:cs typeface="+mn-cs"/>
              </a:rPr>
              <a:t>The </a:t>
            </a:r>
            <a:r>
              <a:rPr lang="en-US" dirty="0" smtClean="0">
                <a:latin typeface="+mn-lt"/>
                <a:cs typeface="+mn-cs"/>
              </a:rPr>
              <a:t>IP </a:t>
            </a:r>
            <a:r>
              <a:rPr lang="sl-SI" dirty="0" smtClean="0">
                <a:latin typeface="+mn-lt"/>
                <a:cs typeface="+mn-cs"/>
              </a:rPr>
              <a:t>datagram with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DNS request </a:t>
            </a:r>
            <a:r>
              <a:rPr lang="sl-SI" dirty="0" smtClean="0">
                <a:latin typeface="+mn-lt"/>
                <a:cs typeface="+mn-cs"/>
              </a:rPr>
              <a:t>is passed on the router.</a:t>
            </a: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dirty="0" smtClean="0">
                <a:latin typeface="+mn-lt"/>
                <a:cs typeface="+mn-cs"/>
              </a:rPr>
              <a:t>IP </a:t>
            </a:r>
            <a:r>
              <a:rPr lang="sl-SI" dirty="0">
                <a:latin typeface="+mn-lt"/>
                <a:cs typeface="+mn-cs"/>
              </a:rPr>
              <a:t>datagram </a:t>
            </a:r>
            <a:r>
              <a:rPr lang="sl-SI" dirty="0" smtClean="0">
                <a:latin typeface="+mn-lt"/>
                <a:cs typeface="+mn-cs"/>
              </a:rPr>
              <a:t>is passed on the </a:t>
            </a:r>
            <a:r>
              <a:rPr lang="sl-SI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DNS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server</a:t>
            </a:r>
            <a:r>
              <a:rPr lang="sl-SI" dirty="0" smtClean="0">
                <a:latin typeface="+mn-lt"/>
                <a:cs typeface="+mn-cs"/>
              </a:rPr>
              <a:t>, which is in the network of internet provider (RIP</a:t>
            </a:r>
            <a:r>
              <a:rPr lang="sl-SI" dirty="0">
                <a:latin typeface="+mn-lt"/>
                <a:cs typeface="+mn-cs"/>
              </a:rPr>
              <a:t>, OSPF, IS-IS ali BGP),</a:t>
            </a:r>
          </a:p>
        </p:txBody>
      </p:sp>
      <p:grpSp>
        <p:nvGrpSpPr>
          <p:cNvPr id="9238" name="Group 4"/>
          <p:cNvGrpSpPr>
            <a:grpSpLocks/>
          </p:cNvGrpSpPr>
          <p:nvPr/>
        </p:nvGrpSpPr>
        <p:grpSpPr bwMode="auto">
          <a:xfrm>
            <a:off x="5248275" y="4756150"/>
            <a:ext cx="757238" cy="379413"/>
            <a:chOff x="2466" y="2026"/>
            <a:chExt cx="477" cy="282"/>
          </a:xfrm>
        </p:grpSpPr>
        <p:sp>
          <p:nvSpPr>
            <p:cNvPr id="9353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54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355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56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57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9364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65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66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9358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9361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62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63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9359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360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9239" name="Group 19"/>
          <p:cNvGrpSpPr>
            <a:grpSpLocks/>
          </p:cNvGrpSpPr>
          <p:nvPr/>
        </p:nvGrpSpPr>
        <p:grpSpPr bwMode="auto">
          <a:xfrm>
            <a:off x="6613525" y="4502150"/>
            <a:ext cx="757238" cy="379413"/>
            <a:chOff x="2466" y="2026"/>
            <a:chExt cx="477" cy="282"/>
          </a:xfrm>
        </p:grpSpPr>
        <p:sp>
          <p:nvSpPr>
            <p:cNvPr id="9339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0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341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42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43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9350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51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52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9344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9347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48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49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9345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346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9240" name="Text Box 34"/>
          <p:cNvSpPr txBox="1">
            <a:spLocks noChangeArrowheads="1"/>
          </p:cNvSpPr>
          <p:nvPr/>
        </p:nvSpPr>
        <p:spPr bwMode="auto">
          <a:xfrm>
            <a:off x="5292725" y="5251450"/>
            <a:ext cx="17002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000000"/>
                </a:solidFill>
              </a:rPr>
              <a:t>network provider</a:t>
            </a: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9241" name="Group 69"/>
          <p:cNvGrpSpPr>
            <a:grpSpLocks/>
          </p:cNvGrpSpPr>
          <p:nvPr/>
        </p:nvGrpSpPr>
        <p:grpSpPr bwMode="auto">
          <a:xfrm>
            <a:off x="7270750" y="5418138"/>
            <a:ext cx="757238" cy="379412"/>
            <a:chOff x="2466" y="2026"/>
            <a:chExt cx="477" cy="282"/>
          </a:xfrm>
        </p:grpSpPr>
        <p:sp>
          <p:nvSpPr>
            <p:cNvPr id="9325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327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8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29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9336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37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38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9330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9333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34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9335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9331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332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9242" name="Group 84"/>
          <p:cNvGrpSpPr>
            <a:grpSpLocks/>
          </p:cNvGrpSpPr>
          <p:nvPr/>
        </p:nvGrpSpPr>
        <p:grpSpPr bwMode="auto">
          <a:xfrm>
            <a:off x="7172325" y="3587750"/>
            <a:ext cx="306388" cy="647700"/>
            <a:chOff x="4180" y="783"/>
            <a:chExt cx="150" cy="307"/>
          </a:xfrm>
        </p:grpSpPr>
        <p:sp>
          <p:nvSpPr>
            <p:cNvPr id="9317" name="AutoShape 8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Rectangle 8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" name="Rectangle 8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" name="AutoShape 8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" name="Line 8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322" name="Line 9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9323" name="Rectangle 9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" name="Rectangle 9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43" name="Line 93"/>
          <p:cNvSpPr>
            <a:spLocks noChangeShapeType="1"/>
          </p:cNvSpPr>
          <p:nvPr/>
        </p:nvSpPr>
        <p:spPr bwMode="auto">
          <a:xfrm flipH="1">
            <a:off x="6989763" y="424338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9244" name="Text Box 139"/>
          <p:cNvSpPr txBox="1">
            <a:spLocks noChangeArrowheads="1"/>
          </p:cNvSpPr>
          <p:nvPr/>
        </p:nvSpPr>
        <p:spPr bwMode="auto">
          <a:xfrm>
            <a:off x="7442200" y="3460750"/>
            <a:ext cx="124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DNS </a:t>
            </a:r>
            <a:r>
              <a:rPr lang="sl-SI" sz="1600">
                <a:solidFill>
                  <a:srgbClr val="000000"/>
                </a:solidFill>
              </a:rPr>
              <a:t>server</a:t>
            </a:r>
            <a:endParaRPr lang="en-US" sz="1600">
              <a:solidFill>
                <a:srgbClr val="000000"/>
              </a:solidFill>
            </a:endParaRPr>
          </a:p>
          <a:p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9245" name="Group 166"/>
          <p:cNvGrpSpPr>
            <a:grpSpLocks/>
          </p:cNvGrpSpPr>
          <p:nvPr/>
        </p:nvGrpSpPr>
        <p:grpSpPr bwMode="auto">
          <a:xfrm>
            <a:off x="3870325" y="5124450"/>
            <a:ext cx="1576388" cy="1287463"/>
            <a:chOff x="3228" y="1776"/>
            <a:chExt cx="252" cy="96"/>
          </a:xfrm>
        </p:grpSpPr>
        <p:sp>
          <p:nvSpPr>
            <p:cNvPr id="9315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316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9246" name="Group 167"/>
          <p:cNvGrpSpPr>
            <a:grpSpLocks/>
          </p:cNvGrpSpPr>
          <p:nvPr/>
        </p:nvGrpSpPr>
        <p:grpSpPr bwMode="auto">
          <a:xfrm flipH="1">
            <a:off x="5675313" y="5138738"/>
            <a:ext cx="400050" cy="152400"/>
            <a:chOff x="3228" y="1776"/>
            <a:chExt cx="252" cy="96"/>
          </a:xfrm>
        </p:grpSpPr>
        <p:sp>
          <p:nvSpPr>
            <p:cNvPr id="931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31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9247" name="Group 170"/>
          <p:cNvGrpSpPr>
            <a:grpSpLocks/>
          </p:cNvGrpSpPr>
          <p:nvPr/>
        </p:nvGrpSpPr>
        <p:grpSpPr bwMode="auto">
          <a:xfrm flipH="1" flipV="1">
            <a:off x="5827713" y="4614863"/>
            <a:ext cx="400050" cy="152400"/>
            <a:chOff x="3228" y="1776"/>
            <a:chExt cx="252" cy="96"/>
          </a:xfrm>
        </p:grpSpPr>
        <p:sp>
          <p:nvSpPr>
            <p:cNvPr id="9311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312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9248" name="Group 173"/>
          <p:cNvGrpSpPr>
            <a:grpSpLocks/>
          </p:cNvGrpSpPr>
          <p:nvPr/>
        </p:nvGrpSpPr>
        <p:grpSpPr bwMode="auto">
          <a:xfrm flipH="1" flipV="1">
            <a:off x="7927975" y="5305425"/>
            <a:ext cx="400050" cy="152400"/>
            <a:chOff x="3228" y="1776"/>
            <a:chExt cx="252" cy="96"/>
          </a:xfrm>
        </p:grpSpPr>
        <p:sp>
          <p:nvSpPr>
            <p:cNvPr id="930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31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9249" name="Group 176"/>
          <p:cNvGrpSpPr>
            <a:grpSpLocks/>
          </p:cNvGrpSpPr>
          <p:nvPr/>
        </p:nvGrpSpPr>
        <p:grpSpPr bwMode="auto">
          <a:xfrm flipV="1">
            <a:off x="7104063" y="5324475"/>
            <a:ext cx="295275" cy="114300"/>
            <a:chOff x="3228" y="1776"/>
            <a:chExt cx="252" cy="96"/>
          </a:xfrm>
        </p:grpSpPr>
        <p:sp>
          <p:nvSpPr>
            <p:cNvPr id="9307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308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9250" name="Group 179"/>
          <p:cNvGrpSpPr>
            <a:grpSpLocks/>
          </p:cNvGrpSpPr>
          <p:nvPr/>
        </p:nvGrpSpPr>
        <p:grpSpPr bwMode="auto">
          <a:xfrm rot="409689" flipH="1" flipV="1">
            <a:off x="7375525" y="4667250"/>
            <a:ext cx="452438" cy="57150"/>
            <a:chOff x="3228" y="1776"/>
            <a:chExt cx="252" cy="96"/>
          </a:xfrm>
        </p:grpSpPr>
        <p:sp>
          <p:nvSpPr>
            <p:cNvPr id="930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30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9251" name="Group 182"/>
          <p:cNvGrpSpPr>
            <a:grpSpLocks/>
          </p:cNvGrpSpPr>
          <p:nvPr/>
        </p:nvGrpSpPr>
        <p:grpSpPr bwMode="auto">
          <a:xfrm>
            <a:off x="6518275" y="4872038"/>
            <a:ext cx="295275" cy="114300"/>
            <a:chOff x="3228" y="1776"/>
            <a:chExt cx="252" cy="96"/>
          </a:xfrm>
        </p:grpSpPr>
        <p:sp>
          <p:nvSpPr>
            <p:cNvPr id="9303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304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9252" name="Group 185"/>
          <p:cNvGrpSpPr>
            <a:grpSpLocks/>
          </p:cNvGrpSpPr>
          <p:nvPr/>
        </p:nvGrpSpPr>
        <p:grpSpPr bwMode="auto">
          <a:xfrm flipH="1">
            <a:off x="7156450" y="4872038"/>
            <a:ext cx="295275" cy="114300"/>
            <a:chOff x="3228" y="1776"/>
            <a:chExt cx="252" cy="96"/>
          </a:xfrm>
        </p:grpSpPr>
        <p:sp>
          <p:nvSpPr>
            <p:cNvPr id="930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930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238" name="Group 187"/>
          <p:cNvGrpSpPr>
            <a:grpSpLocks/>
          </p:cNvGrpSpPr>
          <p:nvPr/>
        </p:nvGrpSpPr>
        <p:grpSpPr bwMode="auto">
          <a:xfrm>
            <a:off x="5776913" y="3152775"/>
            <a:ext cx="1316037" cy="1314450"/>
            <a:chOff x="931" y="1941"/>
            <a:chExt cx="829" cy="828"/>
          </a:xfrm>
        </p:grpSpPr>
        <p:sp>
          <p:nvSpPr>
            <p:cNvPr id="9293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4 w 551"/>
                <a:gd name="T1" fmla="*/ 0 h 801"/>
                <a:gd name="T2" fmla="*/ 551 w 551"/>
                <a:gd name="T3" fmla="*/ 402 h 801"/>
                <a:gd name="T4" fmla="*/ 6 w 551"/>
                <a:gd name="T5" fmla="*/ 801 h 801"/>
                <a:gd name="T6" fmla="*/ 13 w 551"/>
                <a:gd name="T7" fmla="*/ 535 h 801"/>
                <a:gd name="T8" fmla="*/ 0 w 551"/>
                <a:gd name="T9" fmla="*/ 371 h 801"/>
                <a:gd name="T10" fmla="*/ 14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grpSp>
          <p:nvGrpSpPr>
            <p:cNvPr id="9294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295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9296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DNS</a:t>
                </a:r>
              </a:p>
              <a:p>
                <a:pPr algn="ctr"/>
                <a:r>
                  <a:rPr lang="en-US" sz="1600"/>
                  <a:t>UDP</a:t>
                </a:r>
              </a:p>
              <a:p>
                <a:pPr algn="ctr"/>
                <a:r>
                  <a:rPr lang="en-US" sz="1600"/>
                  <a:t>IP</a:t>
                </a:r>
              </a:p>
              <a:p>
                <a:pPr algn="ctr"/>
                <a:r>
                  <a:rPr lang="en-US" sz="1600"/>
                  <a:t>Eth</a:t>
                </a:r>
              </a:p>
              <a:p>
                <a:pPr algn="ctr"/>
                <a:r>
                  <a:rPr lang="en-US" sz="1600"/>
                  <a:t>Phy</a:t>
                </a:r>
              </a:p>
            </p:txBody>
          </p:sp>
          <p:sp>
            <p:nvSpPr>
              <p:cNvPr id="9297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9298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9299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9300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</p:grpSp>
      </p:grpSp>
      <p:grpSp>
        <p:nvGrpSpPr>
          <p:cNvPr id="240" name="Group 196"/>
          <p:cNvGrpSpPr>
            <a:grpSpLocks/>
          </p:cNvGrpSpPr>
          <p:nvPr/>
        </p:nvGrpSpPr>
        <p:grpSpPr bwMode="auto">
          <a:xfrm>
            <a:off x="4678363" y="3273425"/>
            <a:ext cx="1081087" cy="1217613"/>
            <a:chOff x="1404" y="3105"/>
            <a:chExt cx="681" cy="767"/>
          </a:xfrm>
        </p:grpSpPr>
        <p:grpSp>
          <p:nvGrpSpPr>
            <p:cNvPr id="9258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9263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9288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29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9292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DNS</a:t>
                    </a:r>
                  </a:p>
                </p:txBody>
              </p:sp>
            </p:grpSp>
            <p:sp>
              <p:nvSpPr>
                <p:cNvPr id="9289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9290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264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9282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286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9287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DNS</a:t>
                    </a:r>
                  </a:p>
                </p:txBody>
              </p:sp>
            </p:grpSp>
            <p:grpSp>
              <p:nvGrpSpPr>
                <p:cNvPr id="9283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284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9285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9265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280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9281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9266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9267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9271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9274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278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onstantia" pitchFamily="18" charset="0"/>
                        </a:endParaRPr>
                      </a:p>
                    </p:txBody>
                  </p:sp>
                  <p:sp>
                    <p:nvSpPr>
                      <p:cNvPr id="9279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9275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276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onstantia" pitchFamily="18" charset="0"/>
                        </a:endParaRPr>
                      </a:p>
                    </p:txBody>
                  </p:sp>
                  <p:sp>
                    <p:nvSpPr>
                      <p:cNvPr id="9277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onstantia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9272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9273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9268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9269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9270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</p:grpSp>
        <p:sp>
          <p:nvSpPr>
            <p:cNvPr id="9259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grpSp>
          <p:nvGrpSpPr>
            <p:cNvPr id="9260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261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9262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</a:rPr>
                  <a:t>DNS</a:t>
                </a:r>
              </a:p>
            </p:txBody>
          </p:sp>
        </p:grpSp>
      </p:grpSp>
      <p:sp>
        <p:nvSpPr>
          <p:cNvPr id="255" name="Title 254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Example of communication: Web browsing</a:t>
            </a:r>
            <a:endParaRPr lang="en-US" dirty="0"/>
          </a:p>
        </p:txBody>
      </p:sp>
      <p:sp>
        <p:nvSpPr>
          <p:cNvPr id="256" name="Rectangle 103"/>
          <p:cNvSpPr>
            <a:spLocks noChangeArrowheads="1"/>
          </p:cNvSpPr>
          <p:nvPr/>
        </p:nvSpPr>
        <p:spPr bwMode="auto">
          <a:xfrm>
            <a:off x="4860032" y="1690440"/>
            <a:ext cx="4032448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dirty="0">
                <a:latin typeface="+mn-lt"/>
                <a:cs typeface="+mn-cs"/>
              </a:rPr>
              <a:t>DNS </a:t>
            </a:r>
            <a:r>
              <a:rPr lang="sl-SI" dirty="0" smtClean="0">
                <a:latin typeface="+mn-lt"/>
                <a:cs typeface="+mn-cs"/>
              </a:rPr>
              <a:t>server </a:t>
            </a:r>
            <a:r>
              <a:rPr lang="sl-SI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decapsulates</a:t>
            </a:r>
            <a:r>
              <a:rPr lang="sl-SI" dirty="0" smtClean="0">
                <a:latin typeface="+mn-lt"/>
                <a:cs typeface="+mn-cs"/>
              </a:rPr>
              <a:t> the request and sends to user the IP address of the network server www.gooogle.com </a:t>
            </a:r>
            <a:endParaRPr lang="sl-SI" dirty="0">
              <a:latin typeface="+mn-lt"/>
              <a:cs typeface="+mn-cs"/>
            </a:endParaRPr>
          </a:p>
        </p:txBody>
      </p:sp>
      <p:sp>
        <p:nvSpPr>
          <p:cNvPr id="229" name="Slide Number Placeholder 2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10F33C-106B-4E1C-AA6E-7A1D228F29BD}" type="slidenum">
              <a:rPr lang="sl-SI"/>
              <a:pPr>
                <a:defRPr/>
              </a:pPr>
              <a:t>45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7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53" name="Freeform 293"/>
          <p:cNvSpPr>
            <a:spLocks/>
          </p:cNvSpPr>
          <p:nvPr/>
        </p:nvSpPr>
        <p:spPr bwMode="auto">
          <a:xfrm>
            <a:off x="779463" y="4953000"/>
            <a:ext cx="3963987" cy="1716088"/>
          </a:xfrm>
          <a:custGeom>
            <a:avLst/>
            <a:gdLst/>
            <a:ahLst/>
            <a:cxnLst>
              <a:cxn ang="0">
                <a:pos x="475" y="274"/>
              </a:cxn>
              <a:cxn ang="0">
                <a:pos x="204" y="437"/>
              </a:cxn>
              <a:cxn ang="0">
                <a:pos x="21" y="559"/>
              </a:cxn>
              <a:cxn ang="0">
                <a:pos x="75" y="776"/>
              </a:cxn>
              <a:cxn ang="0">
                <a:pos x="136" y="810"/>
              </a:cxn>
              <a:cxn ang="0">
                <a:pos x="197" y="905"/>
              </a:cxn>
              <a:cxn ang="0">
                <a:pos x="319" y="986"/>
              </a:cxn>
              <a:cxn ang="0">
                <a:pos x="726" y="1000"/>
              </a:cxn>
              <a:cxn ang="0">
                <a:pos x="1349" y="966"/>
              </a:cxn>
              <a:cxn ang="0">
                <a:pos x="1945" y="1033"/>
              </a:cxn>
              <a:cxn ang="0">
                <a:pos x="2311" y="993"/>
              </a:cxn>
              <a:cxn ang="0">
                <a:pos x="2460" y="506"/>
              </a:cxn>
              <a:cxn ang="0">
                <a:pos x="2088" y="58"/>
              </a:cxn>
              <a:cxn ang="0">
                <a:pos x="1308" y="159"/>
              </a:cxn>
              <a:cxn ang="0">
                <a:pos x="766" y="186"/>
              </a:cxn>
              <a:cxn ang="0">
                <a:pos x="475" y="274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6564" name="Freeform 3"/>
          <p:cNvSpPr>
            <a:spLocks/>
          </p:cNvSpPr>
          <p:nvPr/>
        </p:nvSpPr>
        <p:spPr bwMode="auto">
          <a:xfrm>
            <a:off x="1262063" y="1606550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0245" name="Line 36"/>
          <p:cNvSpPr>
            <a:spLocks noChangeShapeType="1"/>
          </p:cNvSpPr>
          <p:nvPr/>
        </p:nvSpPr>
        <p:spPr bwMode="auto">
          <a:xfrm flipV="1">
            <a:off x="3875088" y="26781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10246" name="Group 38"/>
          <p:cNvGrpSpPr>
            <a:grpSpLocks/>
          </p:cNvGrpSpPr>
          <p:nvPr/>
        </p:nvGrpSpPr>
        <p:grpSpPr bwMode="auto">
          <a:xfrm>
            <a:off x="3355975" y="2784475"/>
            <a:ext cx="742950" cy="311150"/>
            <a:chOff x="1935" y="960"/>
            <a:chExt cx="468" cy="196"/>
          </a:xfrm>
        </p:grpSpPr>
        <p:sp>
          <p:nvSpPr>
            <p:cNvPr id="10439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sp>
          <p:nvSpPr>
            <p:cNvPr id="10440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441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442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l-SI"/>
            </a:p>
          </p:txBody>
        </p:sp>
      </p:grpSp>
      <p:sp>
        <p:nvSpPr>
          <p:cNvPr id="10247" name="Line 43"/>
          <p:cNvSpPr>
            <a:spLocks noChangeShapeType="1"/>
          </p:cNvSpPr>
          <p:nvPr/>
        </p:nvSpPr>
        <p:spPr bwMode="auto">
          <a:xfrm flipV="1">
            <a:off x="2765425" y="2843213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248" name="Line 44"/>
          <p:cNvSpPr>
            <a:spLocks noChangeShapeType="1"/>
          </p:cNvSpPr>
          <p:nvPr/>
        </p:nvSpPr>
        <p:spPr bwMode="auto">
          <a:xfrm flipV="1">
            <a:off x="4024313" y="2527300"/>
            <a:ext cx="138112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249" name="Rectangle 45"/>
          <p:cNvSpPr>
            <a:spLocks noChangeArrowheads="1"/>
          </p:cNvSpPr>
          <p:nvPr/>
        </p:nvSpPr>
        <p:spPr bwMode="auto">
          <a:xfrm>
            <a:off x="2503488" y="2813050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48"/>
          <p:cNvSpPr>
            <a:spLocks noChangeShapeType="1"/>
          </p:cNvSpPr>
          <p:nvPr/>
        </p:nvSpPr>
        <p:spPr bwMode="auto">
          <a:xfrm flipV="1">
            <a:off x="3379788" y="3070225"/>
            <a:ext cx="512762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10251" name="Group 49"/>
          <p:cNvGrpSpPr>
            <a:grpSpLocks/>
          </p:cNvGrpSpPr>
          <p:nvPr/>
        </p:nvGrpSpPr>
        <p:grpSpPr bwMode="auto">
          <a:xfrm>
            <a:off x="2860675" y="3698875"/>
            <a:ext cx="987425" cy="479425"/>
            <a:chOff x="1118" y="1621"/>
            <a:chExt cx="622" cy="302"/>
          </a:xfrm>
        </p:grpSpPr>
        <p:sp>
          <p:nvSpPr>
            <p:cNvPr id="10422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3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24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0425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6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27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428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29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0436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0437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0438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10430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0433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0434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0435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10431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32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aphicFrame>
        <p:nvGraphicFramePr>
          <p:cNvPr id="10242" name="Object 142"/>
          <p:cNvGraphicFramePr>
            <a:graphicFrameLocks noChangeAspect="1"/>
          </p:cNvGraphicFramePr>
          <p:nvPr/>
        </p:nvGraphicFramePr>
        <p:xfrm>
          <a:off x="2219325" y="2466975"/>
          <a:ext cx="652463" cy="658813"/>
        </p:xfrm>
        <a:graphic>
          <a:graphicData uri="http://schemas.openxmlformats.org/presentationml/2006/ole">
            <p:oleObj spid="_x0000_s10247" name="Clip" r:id="rId3" imgW="1266840" imgH="1200240" progId="">
              <p:embed/>
            </p:oleObj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295400" y="1725613"/>
            <a:ext cx="976313" cy="1460500"/>
            <a:chOff x="651" y="681"/>
            <a:chExt cx="615" cy="920"/>
          </a:xfrm>
        </p:grpSpPr>
        <p:sp>
          <p:nvSpPr>
            <p:cNvPr id="10414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grpSp>
          <p:nvGrpSpPr>
            <p:cNvPr id="10415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10416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417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HTTP</a:t>
                </a:r>
              </a:p>
              <a:p>
                <a:pPr algn="ctr"/>
                <a:r>
                  <a:rPr lang="en-US" sz="1600"/>
                  <a:t>TCP</a:t>
                </a:r>
              </a:p>
              <a:p>
                <a:pPr algn="ctr"/>
                <a:r>
                  <a:rPr lang="en-US" sz="1600"/>
                  <a:t>IP</a:t>
                </a:r>
              </a:p>
              <a:p>
                <a:pPr algn="ctr"/>
                <a:r>
                  <a:rPr lang="en-US" sz="1600"/>
                  <a:t>Eth</a:t>
                </a:r>
              </a:p>
              <a:p>
                <a:pPr algn="ctr"/>
                <a:r>
                  <a:rPr lang="en-US" sz="1600"/>
                  <a:t>Phy</a:t>
                </a:r>
              </a:p>
            </p:txBody>
          </p:sp>
          <p:sp>
            <p:nvSpPr>
              <p:cNvPr id="10418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0419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0420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0421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</p:grpSp>
      </p:grpSp>
      <p:grpSp>
        <p:nvGrpSpPr>
          <p:cNvPr id="9" name="Group 325"/>
          <p:cNvGrpSpPr>
            <a:grpSpLocks/>
          </p:cNvGrpSpPr>
          <p:nvPr/>
        </p:nvGrpSpPr>
        <p:grpSpPr bwMode="auto">
          <a:xfrm>
            <a:off x="542925" y="1674813"/>
            <a:ext cx="515938" cy="333375"/>
            <a:chOff x="328" y="678"/>
            <a:chExt cx="325" cy="210"/>
          </a:xfrm>
        </p:grpSpPr>
        <p:grpSp>
          <p:nvGrpSpPr>
            <p:cNvPr id="10410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10412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413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</a:rPr>
                  <a:t>HTTP</a:t>
                </a:r>
              </a:p>
            </p:txBody>
          </p:sp>
        </p:grpSp>
        <p:sp>
          <p:nvSpPr>
            <p:cNvPr id="10411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48064" y="1772816"/>
            <a:ext cx="38164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200" dirty="0" smtClean="0">
                <a:latin typeface="+mn-lt"/>
                <a:cs typeface="+mn-cs"/>
              </a:rPr>
              <a:t>To send the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HTTP request</a:t>
            </a:r>
            <a:r>
              <a:rPr lang="sl-SI" sz="2200" dirty="0" smtClean="0">
                <a:latin typeface="+mn-lt"/>
                <a:cs typeface="+mn-cs"/>
              </a:rPr>
              <a:t>, to the client first addresses the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TCP plug </a:t>
            </a:r>
            <a:r>
              <a:rPr lang="sl-SI" sz="2200" dirty="0" smtClean="0">
                <a:latin typeface="+mn-lt"/>
                <a:cs typeface="+mn-cs"/>
              </a:rPr>
              <a:t>of the web server</a:t>
            </a:r>
            <a:endParaRPr lang="sl-SI" sz="22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TCP SYN </a:t>
            </a:r>
            <a:r>
              <a:rPr lang="en-GB" sz="2400" dirty="0">
                <a:latin typeface="+mn-lt"/>
              </a:rPr>
              <a:t>segment direct itself through the network to the </a:t>
            </a:r>
            <a:r>
              <a:rPr lang="sl-SI" sz="2400" dirty="0" smtClean="0">
                <a:latin typeface="+mn-lt"/>
              </a:rPr>
              <a:t>web </a:t>
            </a:r>
            <a:r>
              <a:rPr lang="en-GB" sz="2400" dirty="0" smtClean="0">
                <a:latin typeface="+mn-lt"/>
              </a:rPr>
              <a:t>server</a:t>
            </a:r>
            <a:endParaRPr lang="sl-SI" sz="22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400" dirty="0">
                <a:latin typeface="+mn-lt"/>
              </a:rPr>
              <a:t>The </a:t>
            </a:r>
            <a:r>
              <a:rPr lang="sl-SI" sz="2400" dirty="0" smtClean="0">
                <a:latin typeface="+mn-lt"/>
              </a:rPr>
              <a:t>web </a:t>
            </a:r>
            <a:r>
              <a:rPr lang="en-GB" sz="2400" dirty="0" smtClean="0">
                <a:latin typeface="+mn-lt"/>
              </a:rPr>
              <a:t>server </a:t>
            </a:r>
            <a:r>
              <a:rPr lang="en-GB" sz="2400" dirty="0">
                <a:latin typeface="+mn-lt"/>
              </a:rPr>
              <a:t>answers with 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TCP </a:t>
            </a:r>
            <a:r>
              <a:rPr lang="sl-SI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SYNACK </a:t>
            </a:r>
            <a:r>
              <a:rPr lang="sl-SI" sz="2200" dirty="0" smtClean="0">
                <a:latin typeface="+mn-lt"/>
                <a:cs typeface="+mn-cs"/>
              </a:rPr>
              <a:t>(</a:t>
            </a:r>
            <a:r>
              <a:rPr lang="en-GB" sz="2400" dirty="0">
                <a:latin typeface="+mn-lt"/>
              </a:rPr>
              <a:t>confirmation of the </a:t>
            </a:r>
            <a:r>
              <a:rPr lang="sl-SI" sz="2400" dirty="0" smtClean="0">
                <a:latin typeface="+mn-lt"/>
              </a:rPr>
              <a:t>handshake</a:t>
            </a:r>
            <a:r>
              <a:rPr lang="sl-SI" sz="2200" dirty="0" smtClean="0">
                <a:latin typeface="+mn-lt"/>
                <a:cs typeface="+mn-cs"/>
              </a:rPr>
              <a:t>),</a:t>
            </a:r>
            <a:endParaRPr lang="sl-SI" sz="2200" dirty="0">
              <a:latin typeface="+mn-lt"/>
              <a:cs typeface="+mn-cs"/>
            </a:endParaRPr>
          </a:p>
          <a:p>
            <a:pPr marL="274320" lvl="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400" dirty="0">
                <a:latin typeface="+mn-lt"/>
              </a:rPr>
              <a:t>The TCP connection is now established</a:t>
            </a:r>
            <a:r>
              <a:rPr lang="en-GB" sz="2400" dirty="0"/>
              <a:t>!</a:t>
            </a:r>
            <a:endParaRPr lang="sl-SI" sz="2400" dirty="0"/>
          </a:p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sl-SI" sz="2200" dirty="0">
              <a:latin typeface="+mn-lt"/>
              <a:cs typeface="+mn-cs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defRPr/>
            </a:pPr>
            <a:endParaRPr lang="sl-SI" sz="2200" dirty="0">
              <a:latin typeface="+mn-lt"/>
              <a:cs typeface="+mn-cs"/>
            </a:endParaRPr>
          </a:p>
        </p:txBody>
      </p:sp>
      <p:grpSp>
        <p:nvGrpSpPr>
          <p:cNvPr id="10255" name="Group 110"/>
          <p:cNvGrpSpPr>
            <a:grpSpLocks/>
          </p:cNvGrpSpPr>
          <p:nvPr/>
        </p:nvGrpSpPr>
        <p:grpSpPr bwMode="auto">
          <a:xfrm>
            <a:off x="3157538" y="5607050"/>
            <a:ext cx="757237" cy="379413"/>
            <a:chOff x="2466" y="2026"/>
            <a:chExt cx="477" cy="282"/>
          </a:xfrm>
        </p:grpSpPr>
        <p:sp>
          <p:nvSpPr>
            <p:cNvPr id="10396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7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98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9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00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0407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08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09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10401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0404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05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0406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10402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403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0256" name="Group 125"/>
          <p:cNvGrpSpPr>
            <a:grpSpLocks/>
          </p:cNvGrpSpPr>
          <p:nvPr/>
        </p:nvGrpSpPr>
        <p:grpSpPr bwMode="auto">
          <a:xfrm>
            <a:off x="2636838" y="5286375"/>
            <a:ext cx="306387" cy="647700"/>
            <a:chOff x="4180" y="783"/>
            <a:chExt cx="150" cy="307"/>
          </a:xfrm>
        </p:grpSpPr>
        <p:sp>
          <p:nvSpPr>
            <p:cNvPr id="10388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9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0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1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2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93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0394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5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7" name="Line 136"/>
          <p:cNvSpPr>
            <a:spLocks noChangeShapeType="1"/>
          </p:cNvSpPr>
          <p:nvPr/>
        </p:nvSpPr>
        <p:spPr bwMode="auto">
          <a:xfrm flipV="1">
            <a:off x="2643188" y="5776913"/>
            <a:ext cx="490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0258" name="Text Box 138"/>
          <p:cNvSpPr txBox="1">
            <a:spLocks noChangeArrowheads="1"/>
          </p:cNvSpPr>
          <p:nvPr/>
        </p:nvSpPr>
        <p:spPr bwMode="auto">
          <a:xfrm>
            <a:off x="1503363" y="5994400"/>
            <a:ext cx="1231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000000"/>
                </a:solidFill>
              </a:rPr>
              <a:t>Web server</a:t>
            </a: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10259" name="Group 194"/>
          <p:cNvGrpSpPr>
            <a:grpSpLocks/>
          </p:cNvGrpSpPr>
          <p:nvPr/>
        </p:nvGrpSpPr>
        <p:grpSpPr bwMode="auto">
          <a:xfrm>
            <a:off x="3070225" y="5983288"/>
            <a:ext cx="295275" cy="114300"/>
            <a:chOff x="3228" y="1776"/>
            <a:chExt cx="252" cy="96"/>
          </a:xfrm>
        </p:grpSpPr>
        <p:sp>
          <p:nvSpPr>
            <p:cNvPr id="10386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387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0260" name="Group 197"/>
          <p:cNvGrpSpPr>
            <a:grpSpLocks/>
          </p:cNvGrpSpPr>
          <p:nvPr/>
        </p:nvGrpSpPr>
        <p:grpSpPr bwMode="auto">
          <a:xfrm flipH="1">
            <a:off x="3708400" y="5983288"/>
            <a:ext cx="295275" cy="114300"/>
            <a:chOff x="3228" y="1776"/>
            <a:chExt cx="252" cy="96"/>
          </a:xfrm>
        </p:grpSpPr>
        <p:sp>
          <p:nvSpPr>
            <p:cNvPr id="10384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385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0261" name="Group 200"/>
          <p:cNvGrpSpPr>
            <a:grpSpLocks/>
          </p:cNvGrpSpPr>
          <p:nvPr/>
        </p:nvGrpSpPr>
        <p:grpSpPr bwMode="auto">
          <a:xfrm flipH="1" flipV="1">
            <a:off x="3913188" y="5688013"/>
            <a:ext cx="295275" cy="114300"/>
            <a:chOff x="3228" y="1776"/>
            <a:chExt cx="252" cy="96"/>
          </a:xfrm>
        </p:grpSpPr>
        <p:sp>
          <p:nvSpPr>
            <p:cNvPr id="1038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038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0262" name="Line 290"/>
          <p:cNvSpPr>
            <a:spLocks noChangeShapeType="1"/>
          </p:cNvSpPr>
          <p:nvPr/>
        </p:nvSpPr>
        <p:spPr bwMode="auto">
          <a:xfrm>
            <a:off x="3232150" y="4194175"/>
            <a:ext cx="461963" cy="1463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sl-SI"/>
          </a:p>
        </p:txBody>
      </p:sp>
      <p:grpSp>
        <p:nvGrpSpPr>
          <p:cNvPr id="18" name="Group 314"/>
          <p:cNvGrpSpPr>
            <a:grpSpLocks/>
          </p:cNvGrpSpPr>
          <p:nvPr/>
        </p:nvGrpSpPr>
        <p:grpSpPr bwMode="auto">
          <a:xfrm>
            <a:off x="179388" y="2520950"/>
            <a:ext cx="1081087" cy="244475"/>
            <a:chOff x="410" y="1508"/>
            <a:chExt cx="681" cy="154"/>
          </a:xfrm>
        </p:grpSpPr>
        <p:sp>
          <p:nvSpPr>
            <p:cNvPr id="10373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374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375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376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377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grpSp>
          <p:nvGrpSpPr>
            <p:cNvPr id="10378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10379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80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81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</a:t>
                </a:r>
              </a:p>
            </p:txBody>
          </p:sp>
        </p:grpSp>
      </p:grpSp>
      <p:grpSp>
        <p:nvGrpSpPr>
          <p:cNvPr id="20" name="Group 326"/>
          <p:cNvGrpSpPr>
            <a:grpSpLocks/>
          </p:cNvGrpSpPr>
          <p:nvPr/>
        </p:nvGrpSpPr>
        <p:grpSpPr bwMode="auto">
          <a:xfrm>
            <a:off x="407988" y="4810125"/>
            <a:ext cx="1081087" cy="782638"/>
            <a:chOff x="59" y="863"/>
            <a:chExt cx="681" cy="493"/>
          </a:xfrm>
        </p:grpSpPr>
        <p:grpSp>
          <p:nvGrpSpPr>
            <p:cNvPr id="10352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0371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72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0353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10368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69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70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</a:t>
                </a:r>
              </a:p>
            </p:txBody>
          </p:sp>
        </p:grpSp>
        <p:grpSp>
          <p:nvGrpSpPr>
            <p:cNvPr id="10354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10365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66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67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</a:t>
                </a:r>
              </a:p>
            </p:txBody>
          </p:sp>
        </p:grpSp>
        <p:grpSp>
          <p:nvGrpSpPr>
            <p:cNvPr id="10355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10356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57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58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59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60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grpSp>
            <p:nvGrpSpPr>
              <p:cNvPr id="10361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10362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0363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0364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/>
                    <a:t>SYN</a:t>
                  </a:r>
                </a:p>
              </p:txBody>
            </p:sp>
          </p:grpSp>
        </p:grpSp>
      </p:grpSp>
      <p:grpSp>
        <p:nvGrpSpPr>
          <p:cNvPr id="26" name="Group 336"/>
          <p:cNvGrpSpPr>
            <a:grpSpLocks/>
          </p:cNvGrpSpPr>
          <p:nvPr/>
        </p:nvGrpSpPr>
        <p:grpSpPr bwMode="auto">
          <a:xfrm>
            <a:off x="1609725" y="4533900"/>
            <a:ext cx="976313" cy="1460500"/>
            <a:chOff x="4000" y="1895"/>
            <a:chExt cx="615" cy="920"/>
          </a:xfrm>
        </p:grpSpPr>
        <p:sp>
          <p:nvSpPr>
            <p:cNvPr id="10344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grpSp>
          <p:nvGrpSpPr>
            <p:cNvPr id="10345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10346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47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1600"/>
              </a:p>
              <a:p>
                <a:pPr algn="ctr"/>
                <a:r>
                  <a:rPr lang="en-US" sz="1600"/>
                  <a:t>TCP</a:t>
                </a:r>
              </a:p>
              <a:p>
                <a:pPr algn="ctr"/>
                <a:r>
                  <a:rPr lang="en-US" sz="1600"/>
                  <a:t>IP</a:t>
                </a:r>
              </a:p>
              <a:p>
                <a:pPr algn="ctr"/>
                <a:r>
                  <a:rPr lang="en-US" sz="1600"/>
                  <a:t>Eth</a:t>
                </a:r>
              </a:p>
              <a:p>
                <a:pPr algn="ctr"/>
                <a:r>
                  <a:rPr lang="en-US" sz="1600"/>
                  <a:t>Phy</a:t>
                </a:r>
              </a:p>
            </p:txBody>
          </p:sp>
          <p:sp>
            <p:nvSpPr>
              <p:cNvPr id="10348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0349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0350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0351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</p:grpSp>
      </p:grpSp>
      <p:grpSp>
        <p:nvGrpSpPr>
          <p:cNvPr id="28" name="Group 337"/>
          <p:cNvGrpSpPr>
            <a:grpSpLocks/>
          </p:cNvGrpSpPr>
          <p:nvPr/>
        </p:nvGrpSpPr>
        <p:grpSpPr bwMode="auto">
          <a:xfrm>
            <a:off x="179388" y="1976438"/>
            <a:ext cx="1081087" cy="782637"/>
            <a:chOff x="59" y="863"/>
            <a:chExt cx="681" cy="493"/>
          </a:xfrm>
        </p:grpSpPr>
        <p:grpSp>
          <p:nvGrpSpPr>
            <p:cNvPr id="10323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0342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43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0324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10339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40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41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</a:t>
                </a:r>
              </a:p>
            </p:txBody>
          </p:sp>
        </p:grpSp>
        <p:grpSp>
          <p:nvGrpSpPr>
            <p:cNvPr id="10325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10336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37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38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</a:t>
                </a:r>
              </a:p>
            </p:txBody>
          </p:sp>
        </p:grpSp>
        <p:grpSp>
          <p:nvGrpSpPr>
            <p:cNvPr id="10326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10327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28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29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30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31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grpSp>
            <p:nvGrpSpPr>
              <p:cNvPr id="10332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10333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0334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0335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/>
                    <a:t>SYN</a:t>
                  </a:r>
                </a:p>
              </p:txBody>
            </p:sp>
          </p:grpSp>
        </p:grpSp>
      </p:grpSp>
      <p:sp>
        <p:nvSpPr>
          <p:cNvPr id="10267" name="Rectangle 359"/>
          <p:cNvSpPr>
            <a:spLocks noChangeArrowheads="1"/>
          </p:cNvSpPr>
          <p:nvPr/>
        </p:nvSpPr>
        <p:spPr bwMode="auto">
          <a:xfrm>
            <a:off x="1079500" y="502126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000"/>
          </a:p>
        </p:txBody>
      </p:sp>
      <p:grpSp>
        <p:nvGrpSpPr>
          <p:cNvPr id="706562" name="Group 391"/>
          <p:cNvGrpSpPr>
            <a:grpSpLocks/>
          </p:cNvGrpSpPr>
          <p:nvPr/>
        </p:nvGrpSpPr>
        <p:grpSpPr bwMode="auto">
          <a:xfrm>
            <a:off x="406400" y="4810125"/>
            <a:ext cx="1081088" cy="782638"/>
            <a:chOff x="2675" y="3676"/>
            <a:chExt cx="681" cy="493"/>
          </a:xfrm>
        </p:grpSpPr>
        <p:grpSp>
          <p:nvGrpSpPr>
            <p:cNvPr id="10303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10321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22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0304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10318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19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20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SYNACK</a:t>
                </a:r>
              </a:p>
            </p:txBody>
          </p:sp>
        </p:grpSp>
        <p:sp>
          <p:nvSpPr>
            <p:cNvPr id="10305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306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307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308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309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grpSp>
          <p:nvGrpSpPr>
            <p:cNvPr id="10310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10315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16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17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SYNACK</a:t>
                </a:r>
              </a:p>
            </p:txBody>
          </p:sp>
        </p:grpSp>
        <p:grpSp>
          <p:nvGrpSpPr>
            <p:cNvPr id="10311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10312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13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14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SYNACK</a:t>
                </a:r>
              </a:p>
            </p:txBody>
          </p:sp>
        </p:grpSp>
      </p:grpSp>
      <p:grpSp>
        <p:nvGrpSpPr>
          <p:cNvPr id="706583" name="Group 423"/>
          <p:cNvGrpSpPr>
            <a:grpSpLocks/>
          </p:cNvGrpSpPr>
          <p:nvPr/>
        </p:nvGrpSpPr>
        <p:grpSpPr bwMode="auto">
          <a:xfrm>
            <a:off x="182563" y="1974850"/>
            <a:ext cx="1081087" cy="782638"/>
            <a:chOff x="2613" y="3554"/>
            <a:chExt cx="681" cy="493"/>
          </a:xfrm>
        </p:grpSpPr>
        <p:grpSp>
          <p:nvGrpSpPr>
            <p:cNvPr id="10283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10301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02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0284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10298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299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300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SYNACK</a:t>
                </a:r>
              </a:p>
            </p:txBody>
          </p:sp>
        </p:grpSp>
        <p:sp>
          <p:nvSpPr>
            <p:cNvPr id="10285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286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287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288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289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grpSp>
          <p:nvGrpSpPr>
            <p:cNvPr id="10290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10295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296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297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SYNACK</a:t>
                </a:r>
              </a:p>
            </p:txBody>
          </p:sp>
        </p:grpSp>
        <p:grpSp>
          <p:nvGrpSpPr>
            <p:cNvPr id="10291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10292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293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294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SYNACK</a:t>
                </a:r>
              </a:p>
            </p:txBody>
          </p:sp>
        </p:grpSp>
      </p:grpSp>
      <p:grpSp>
        <p:nvGrpSpPr>
          <p:cNvPr id="706597" name="Group 422"/>
          <p:cNvGrpSpPr>
            <a:grpSpLocks/>
          </p:cNvGrpSpPr>
          <p:nvPr/>
        </p:nvGrpSpPr>
        <p:grpSpPr bwMode="auto">
          <a:xfrm>
            <a:off x="411163" y="5340350"/>
            <a:ext cx="1081087" cy="244475"/>
            <a:chOff x="2709" y="3989"/>
            <a:chExt cx="681" cy="154"/>
          </a:xfrm>
        </p:grpSpPr>
        <p:sp>
          <p:nvSpPr>
            <p:cNvPr id="10274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275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276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277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0278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grpSp>
          <p:nvGrpSpPr>
            <p:cNvPr id="10279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10280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281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0282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/>
                  <a:t>SYNACK</a:t>
                </a:r>
              </a:p>
            </p:txBody>
          </p:sp>
        </p:grpSp>
      </p:grpSp>
      <p:sp>
        <p:nvSpPr>
          <p:cNvPr id="10271" name="Text Box 138"/>
          <p:cNvSpPr txBox="1">
            <a:spLocks noChangeArrowheads="1"/>
          </p:cNvSpPr>
          <p:nvPr/>
        </p:nvSpPr>
        <p:spPr bwMode="auto">
          <a:xfrm>
            <a:off x="2871788" y="4576763"/>
            <a:ext cx="1100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000000"/>
                </a:solidFill>
              </a:rPr>
              <a:t>routing....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272" name="Title 232"/>
          <p:cNvSpPr>
            <a:spLocks noGrp="1"/>
          </p:cNvSpPr>
          <p:nvPr>
            <p:ph type="title"/>
          </p:nvPr>
        </p:nvSpPr>
        <p:spPr>
          <a:xfrm>
            <a:off x="179512" y="692696"/>
            <a:ext cx="8686800" cy="72062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</a:t>
            </a:r>
            <a:r>
              <a:rPr lang="sl-SI" dirty="0" smtClean="0"/>
              <a:t>of</a:t>
            </a:r>
            <a:r>
              <a:rPr lang="en-GB" dirty="0" smtClean="0"/>
              <a:t> communication: Internet browsing</a:t>
            </a:r>
            <a:endParaRPr lang="sl-SI" dirty="0"/>
          </a:p>
        </p:txBody>
      </p:sp>
      <p:sp>
        <p:nvSpPr>
          <p:cNvPr id="202" name="Slide Number Placeholder 20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C5C4B-53BD-4124-9C63-6D1CDB34586D}" type="slidenum">
              <a:rPr lang="sl-SI"/>
              <a:pPr>
                <a:defRPr/>
              </a:pPr>
              <a:t>46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0" y="259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58" dur="2000" fill="hold"/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70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53" name="Freeform 293"/>
          <p:cNvSpPr>
            <a:spLocks/>
          </p:cNvSpPr>
          <p:nvPr/>
        </p:nvSpPr>
        <p:spPr bwMode="auto">
          <a:xfrm>
            <a:off x="779463" y="4953000"/>
            <a:ext cx="3963987" cy="1716088"/>
          </a:xfrm>
          <a:custGeom>
            <a:avLst/>
            <a:gdLst/>
            <a:ahLst/>
            <a:cxnLst>
              <a:cxn ang="0">
                <a:pos x="475" y="274"/>
              </a:cxn>
              <a:cxn ang="0">
                <a:pos x="204" y="437"/>
              </a:cxn>
              <a:cxn ang="0">
                <a:pos x="21" y="559"/>
              </a:cxn>
              <a:cxn ang="0">
                <a:pos x="75" y="776"/>
              </a:cxn>
              <a:cxn ang="0">
                <a:pos x="136" y="810"/>
              </a:cxn>
              <a:cxn ang="0">
                <a:pos x="197" y="905"/>
              </a:cxn>
              <a:cxn ang="0">
                <a:pos x="319" y="986"/>
              </a:cxn>
              <a:cxn ang="0">
                <a:pos x="726" y="1000"/>
              </a:cxn>
              <a:cxn ang="0">
                <a:pos x="1349" y="966"/>
              </a:cxn>
              <a:cxn ang="0">
                <a:pos x="1945" y="1033"/>
              </a:cxn>
              <a:cxn ang="0">
                <a:pos x="2311" y="993"/>
              </a:cxn>
              <a:cxn ang="0">
                <a:pos x="2460" y="506"/>
              </a:cxn>
              <a:cxn ang="0">
                <a:pos x="2088" y="58"/>
              </a:cxn>
              <a:cxn ang="0">
                <a:pos x="1308" y="159"/>
              </a:cxn>
              <a:cxn ang="0">
                <a:pos x="766" y="186"/>
              </a:cxn>
              <a:cxn ang="0">
                <a:pos x="475" y="274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706564" name="Freeform 3"/>
          <p:cNvSpPr>
            <a:spLocks/>
          </p:cNvSpPr>
          <p:nvPr/>
        </p:nvSpPr>
        <p:spPr bwMode="auto">
          <a:xfrm>
            <a:off x="1262063" y="1606550"/>
            <a:ext cx="3554412" cy="2754313"/>
          </a:xfrm>
          <a:custGeom>
            <a:avLst/>
            <a:gdLst>
              <a:gd name="T0" fmla="*/ 2192 w 2406"/>
              <a:gd name="T1" fmla="*/ 274 h 958"/>
              <a:gd name="T2" fmla="*/ 1857 w 2406"/>
              <a:gd name="T3" fmla="*/ 77 h 958"/>
              <a:gd name="T4" fmla="*/ 1393 w 2406"/>
              <a:gd name="T5" fmla="*/ 7 h 958"/>
              <a:gd name="T6" fmla="*/ 713 w 2406"/>
              <a:gd name="T7" fmla="*/ 122 h 958"/>
              <a:gd name="T8" fmla="*/ 280 w 2406"/>
              <a:gd name="T9" fmla="*/ 234 h 958"/>
              <a:gd name="T10" fmla="*/ 26 w 2406"/>
              <a:gd name="T11" fmla="*/ 522 h 958"/>
              <a:gd name="T12" fmla="*/ 122 w 2406"/>
              <a:gd name="T13" fmla="*/ 773 h 958"/>
              <a:gd name="T14" fmla="*/ 273 w 2406"/>
              <a:gd name="T15" fmla="*/ 894 h 958"/>
              <a:gd name="T16" fmla="*/ 1169 w 2406"/>
              <a:gd name="T17" fmla="*/ 876 h 958"/>
              <a:gd name="T18" fmla="*/ 1659 w 2406"/>
              <a:gd name="T19" fmla="*/ 954 h 958"/>
              <a:gd name="T20" fmla="*/ 2129 w 2406"/>
              <a:gd name="T21" fmla="*/ 897 h 958"/>
              <a:gd name="T22" fmla="*/ 2350 w 2406"/>
              <a:gd name="T23" fmla="*/ 591 h 958"/>
              <a:gd name="T24" fmla="*/ 2192 w 2406"/>
              <a:gd name="T25" fmla="*/ 274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11269" name="Line 36"/>
          <p:cNvSpPr>
            <a:spLocks noChangeShapeType="1"/>
          </p:cNvSpPr>
          <p:nvPr/>
        </p:nvSpPr>
        <p:spPr bwMode="auto">
          <a:xfrm flipV="1">
            <a:off x="3875088" y="26781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11270" name="Group 38"/>
          <p:cNvGrpSpPr>
            <a:grpSpLocks/>
          </p:cNvGrpSpPr>
          <p:nvPr/>
        </p:nvGrpSpPr>
        <p:grpSpPr bwMode="auto">
          <a:xfrm>
            <a:off x="3355975" y="2784475"/>
            <a:ext cx="742950" cy="311150"/>
            <a:chOff x="1935" y="960"/>
            <a:chExt cx="468" cy="196"/>
          </a:xfrm>
        </p:grpSpPr>
        <p:sp>
          <p:nvSpPr>
            <p:cNvPr id="11481" name="Line 39"/>
            <p:cNvSpPr>
              <a:spLocks noChangeShapeType="1"/>
            </p:cNvSpPr>
            <p:nvPr/>
          </p:nvSpPr>
          <p:spPr bwMode="auto">
            <a:xfrm>
              <a:off x="2368" y="9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sp>
          <p:nvSpPr>
            <p:cNvPr id="11482" name="Rectangle 40"/>
            <p:cNvSpPr>
              <a:spLocks noChangeArrowheads="1"/>
            </p:cNvSpPr>
            <p:nvPr/>
          </p:nvSpPr>
          <p:spPr bwMode="auto">
            <a:xfrm>
              <a:off x="1935" y="1065"/>
              <a:ext cx="465" cy="91"/>
            </a:xfrm>
            <a:prstGeom prst="rect">
              <a:avLst/>
            </a:prstGeom>
            <a:solidFill>
              <a:srgbClr val="BBE0E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483" name="Freeform 41"/>
            <p:cNvSpPr>
              <a:spLocks/>
            </p:cNvSpPr>
            <p:nvPr/>
          </p:nvSpPr>
          <p:spPr bwMode="auto">
            <a:xfrm>
              <a:off x="2069" y="975"/>
              <a:ext cx="307" cy="63"/>
            </a:xfrm>
            <a:custGeom>
              <a:avLst/>
              <a:gdLst>
                <a:gd name="T0" fmla="*/ 0 w 432"/>
                <a:gd name="T1" fmla="*/ 0 h 105"/>
                <a:gd name="T2" fmla="*/ 60 w 432"/>
                <a:gd name="T3" fmla="*/ 0 h 105"/>
                <a:gd name="T4" fmla="*/ 218 w 432"/>
                <a:gd name="T5" fmla="*/ 63 h 105"/>
                <a:gd name="T6" fmla="*/ 307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1484" name="Freeform 42"/>
            <p:cNvSpPr>
              <a:spLocks/>
            </p:cNvSpPr>
            <p:nvPr/>
          </p:nvSpPr>
          <p:spPr bwMode="auto">
            <a:xfrm flipV="1">
              <a:off x="2051" y="981"/>
              <a:ext cx="352" cy="63"/>
            </a:xfrm>
            <a:custGeom>
              <a:avLst/>
              <a:gdLst>
                <a:gd name="T0" fmla="*/ 0 w 432"/>
                <a:gd name="T1" fmla="*/ 0 h 105"/>
                <a:gd name="T2" fmla="*/ 69 w 432"/>
                <a:gd name="T3" fmla="*/ 0 h 105"/>
                <a:gd name="T4" fmla="*/ 250 w 432"/>
                <a:gd name="T5" fmla="*/ 63 h 105"/>
                <a:gd name="T6" fmla="*/ 352 w 432"/>
                <a:gd name="T7" fmla="*/ 63 h 1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5"/>
                <a:gd name="T14" fmla="*/ 432 w 432"/>
                <a:gd name="T15" fmla="*/ 105 h 1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5">
                  <a:moveTo>
                    <a:pt x="0" y="0"/>
                  </a:moveTo>
                  <a:lnTo>
                    <a:pt x="85" y="0"/>
                  </a:lnTo>
                  <a:lnTo>
                    <a:pt x="307" y="105"/>
                  </a:lnTo>
                  <a:lnTo>
                    <a:pt x="432" y="10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sl-SI"/>
            </a:p>
          </p:txBody>
        </p:sp>
      </p:grpSp>
      <p:sp>
        <p:nvSpPr>
          <p:cNvPr id="11271" name="Line 43"/>
          <p:cNvSpPr>
            <a:spLocks noChangeShapeType="1"/>
          </p:cNvSpPr>
          <p:nvPr/>
        </p:nvSpPr>
        <p:spPr bwMode="auto">
          <a:xfrm flipV="1">
            <a:off x="2765425" y="2843213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272" name="Line 44"/>
          <p:cNvSpPr>
            <a:spLocks noChangeShapeType="1"/>
          </p:cNvSpPr>
          <p:nvPr/>
        </p:nvSpPr>
        <p:spPr bwMode="auto">
          <a:xfrm flipV="1">
            <a:off x="4024313" y="2527300"/>
            <a:ext cx="138112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273" name="Rectangle 45"/>
          <p:cNvSpPr>
            <a:spLocks noChangeArrowheads="1"/>
          </p:cNvSpPr>
          <p:nvPr/>
        </p:nvSpPr>
        <p:spPr bwMode="auto">
          <a:xfrm>
            <a:off x="2503488" y="2813050"/>
            <a:ext cx="257175" cy="69850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48"/>
          <p:cNvSpPr>
            <a:spLocks noChangeShapeType="1"/>
          </p:cNvSpPr>
          <p:nvPr/>
        </p:nvSpPr>
        <p:spPr bwMode="auto">
          <a:xfrm flipV="1">
            <a:off x="3379788" y="3070225"/>
            <a:ext cx="512762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11275" name="Group 49"/>
          <p:cNvGrpSpPr>
            <a:grpSpLocks/>
          </p:cNvGrpSpPr>
          <p:nvPr/>
        </p:nvGrpSpPr>
        <p:grpSpPr bwMode="auto">
          <a:xfrm>
            <a:off x="2860675" y="3698875"/>
            <a:ext cx="987425" cy="479425"/>
            <a:chOff x="1118" y="1621"/>
            <a:chExt cx="622" cy="302"/>
          </a:xfrm>
        </p:grpSpPr>
        <p:sp>
          <p:nvSpPr>
            <p:cNvPr id="11464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5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66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1467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8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469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470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471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14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479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480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grpSp>
            <p:nvGrpSpPr>
              <p:cNvPr id="11472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1475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476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  <p:sp>
              <p:nvSpPr>
                <p:cNvPr id="11477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l-SI"/>
                </a:p>
              </p:txBody>
            </p:sp>
          </p:grpSp>
          <p:sp>
            <p:nvSpPr>
              <p:cNvPr id="11473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474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</p:grpSp>
      <p:graphicFrame>
        <p:nvGraphicFramePr>
          <p:cNvPr id="11266" name="Object 142"/>
          <p:cNvGraphicFramePr>
            <a:graphicFrameLocks noChangeAspect="1"/>
          </p:cNvGraphicFramePr>
          <p:nvPr/>
        </p:nvGraphicFramePr>
        <p:xfrm>
          <a:off x="2219325" y="2466975"/>
          <a:ext cx="652463" cy="658813"/>
        </p:xfrm>
        <a:graphic>
          <a:graphicData uri="http://schemas.openxmlformats.org/presentationml/2006/ole">
            <p:oleObj spid="_x0000_s11271" name="Clip" r:id="rId3" imgW="1266840" imgH="1200240" progId="">
              <p:embed/>
            </p:oleObj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295400" y="1725613"/>
            <a:ext cx="976313" cy="1460500"/>
            <a:chOff x="651" y="681"/>
            <a:chExt cx="615" cy="920"/>
          </a:xfrm>
        </p:grpSpPr>
        <p:sp>
          <p:nvSpPr>
            <p:cNvPr id="11456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grpSp>
          <p:nvGrpSpPr>
            <p:cNvPr id="11457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11458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459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/>
                  <a:t>HTTP</a:t>
                </a:r>
              </a:p>
              <a:p>
                <a:pPr algn="ctr"/>
                <a:r>
                  <a:rPr lang="en-US" sz="1600"/>
                  <a:t>TCP</a:t>
                </a:r>
              </a:p>
              <a:p>
                <a:pPr algn="ctr"/>
                <a:r>
                  <a:rPr lang="en-US" sz="1600"/>
                  <a:t>IP</a:t>
                </a:r>
              </a:p>
              <a:p>
                <a:pPr algn="ctr"/>
                <a:r>
                  <a:rPr lang="en-US" sz="1600"/>
                  <a:t>Eth</a:t>
                </a:r>
              </a:p>
              <a:p>
                <a:pPr algn="ctr"/>
                <a:r>
                  <a:rPr lang="en-US" sz="1600"/>
                  <a:t>Phy</a:t>
                </a:r>
              </a:p>
            </p:txBody>
          </p:sp>
          <p:sp>
            <p:nvSpPr>
              <p:cNvPr id="11460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1461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1462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1463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</p:grp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076056" y="1772816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HTTP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request </a:t>
            </a:r>
            <a:r>
              <a:rPr lang="en-GB" sz="2000" dirty="0">
                <a:latin typeface="+mn-lt"/>
              </a:rPr>
              <a:t>is sent to the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TCP plug </a:t>
            </a:r>
            <a:r>
              <a:rPr lang="en-GB" sz="2000" dirty="0">
                <a:latin typeface="+mn-lt"/>
              </a:rPr>
              <a:t>of the </a:t>
            </a:r>
            <a:r>
              <a:rPr lang="sl-SI" sz="2000" dirty="0" smtClean="0">
                <a:latin typeface="+mn-lt"/>
              </a:rPr>
              <a:t>web </a:t>
            </a:r>
            <a:r>
              <a:rPr lang="en-GB" sz="2000" dirty="0" smtClean="0">
                <a:latin typeface="+mn-lt"/>
              </a:rPr>
              <a:t>server</a:t>
            </a:r>
            <a:r>
              <a:rPr lang="sl-SI" sz="2000" dirty="0" smtClean="0">
                <a:latin typeface="+mn-lt"/>
                <a:cs typeface="+mn-cs"/>
              </a:rPr>
              <a:t>,</a:t>
            </a:r>
            <a:endParaRPr lang="sl-SI" sz="2000" dirty="0">
              <a:latin typeface="+mn-lt"/>
              <a:cs typeface="+mn-cs"/>
            </a:endParaRPr>
          </a:p>
          <a:p>
            <a:pPr marL="274320" lvl="0" indent="-27432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IP datagram</a:t>
            </a:r>
            <a:r>
              <a:rPr lang="sl-SI" sz="2000" dirty="0">
                <a:latin typeface="+mn-lt"/>
                <a:cs typeface="+mn-cs"/>
              </a:rPr>
              <a:t>, </a:t>
            </a:r>
            <a:r>
              <a:rPr lang="en-GB" sz="2000" dirty="0">
                <a:latin typeface="+mn-lt"/>
              </a:rPr>
              <a:t>which contains the internet request for the website </a:t>
            </a:r>
            <a:r>
              <a:rPr lang="en-GB" sz="2000" u="sng" dirty="0">
                <a:latin typeface="+mn-lt"/>
                <a:hlinkClick r:id="rId4"/>
              </a:rPr>
              <a:t>www.google.com</a:t>
            </a:r>
            <a:r>
              <a:rPr lang="en-GB" sz="2000" dirty="0">
                <a:latin typeface="+mn-lt"/>
              </a:rPr>
              <a:t> is directed to the web </a:t>
            </a:r>
            <a:r>
              <a:rPr lang="en-GB" sz="2000" dirty="0" smtClean="0">
                <a:latin typeface="+mn-lt"/>
              </a:rPr>
              <a:t>server</a:t>
            </a:r>
            <a:endParaRPr lang="sl-SI" sz="20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000" dirty="0" smtClean="0">
                <a:latin typeface="+mn-lt"/>
                <a:cs typeface="+mn-cs"/>
              </a:rPr>
              <a:t>T</a:t>
            </a:r>
            <a:r>
              <a:rPr lang="en-GB" sz="2000" dirty="0" smtClean="0">
                <a:latin typeface="+mn-lt"/>
              </a:rPr>
              <a:t>he </a:t>
            </a:r>
            <a:r>
              <a:rPr lang="en-GB" sz="2000" dirty="0">
                <a:latin typeface="+mn-lt"/>
              </a:rPr>
              <a:t>internet server answers </a:t>
            </a:r>
            <a:r>
              <a:rPr lang="en-GB" sz="2000" dirty="0"/>
              <a:t>with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HTTP </a:t>
            </a:r>
            <a:r>
              <a:rPr lang="sl-S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REPLY</a:t>
            </a:r>
            <a:r>
              <a:rPr lang="sl-SI" sz="2000" dirty="0">
                <a:latin typeface="+mn-lt"/>
                <a:cs typeface="+mn-cs"/>
              </a:rPr>
              <a:t>, </a:t>
            </a:r>
            <a:r>
              <a:rPr lang="en-GB" sz="2000" dirty="0">
                <a:latin typeface="+mn-lt"/>
              </a:rPr>
              <a:t>which contains the contents of the webpage</a:t>
            </a:r>
            <a:endParaRPr lang="sl-SI" sz="2000" dirty="0">
              <a:latin typeface="+mn-lt"/>
              <a:cs typeface="+mn-cs"/>
            </a:endParaRPr>
          </a:p>
          <a:p>
            <a:pPr marL="274320" lvl="0" indent="-27432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GB" sz="2000" dirty="0">
                <a:latin typeface="+mn-lt"/>
              </a:rPr>
              <a:t>The IP datagram with the webpage is directed to the client</a:t>
            </a:r>
            <a:r>
              <a:rPr lang="en-GB" sz="2000" dirty="0" smtClean="0">
                <a:latin typeface="+mn-lt"/>
              </a:rPr>
              <a:t>,</a:t>
            </a:r>
            <a:endParaRPr lang="sl-SI" sz="2000" dirty="0">
              <a:latin typeface="+mn-lt"/>
              <a:cs typeface="+mn-cs"/>
            </a:endParaRPr>
          </a:p>
          <a:p>
            <a:pPr marL="274320" indent="-27432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l-S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WWW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page is finnaly shown!</a:t>
            </a:r>
            <a:endParaRPr lang="sl-SI" sz="2000" dirty="0">
              <a:latin typeface="+mn-lt"/>
              <a:cs typeface="+mn-cs"/>
            </a:endParaRPr>
          </a:p>
        </p:txBody>
      </p:sp>
      <p:grpSp>
        <p:nvGrpSpPr>
          <p:cNvPr id="11278" name="Group 110"/>
          <p:cNvGrpSpPr>
            <a:grpSpLocks/>
          </p:cNvGrpSpPr>
          <p:nvPr/>
        </p:nvGrpSpPr>
        <p:grpSpPr bwMode="auto">
          <a:xfrm>
            <a:off x="3157538" y="5607050"/>
            <a:ext cx="757237" cy="379413"/>
            <a:chOff x="2466" y="2026"/>
            <a:chExt cx="477" cy="282"/>
          </a:xfrm>
        </p:grpSpPr>
        <p:sp>
          <p:nvSpPr>
            <p:cNvPr id="11442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3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444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45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46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1453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454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455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grpSp>
          <p:nvGrpSpPr>
            <p:cNvPr id="11447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1450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451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  <p:sp>
            <p:nvSpPr>
              <p:cNvPr id="11452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l-SI"/>
              </a:p>
            </p:txBody>
          </p:sp>
        </p:grpSp>
        <p:sp>
          <p:nvSpPr>
            <p:cNvPr id="11448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449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grpSp>
        <p:nvGrpSpPr>
          <p:cNvPr id="11279" name="Group 125"/>
          <p:cNvGrpSpPr>
            <a:grpSpLocks/>
          </p:cNvGrpSpPr>
          <p:nvPr/>
        </p:nvGrpSpPr>
        <p:grpSpPr bwMode="auto">
          <a:xfrm>
            <a:off x="2636838" y="5286375"/>
            <a:ext cx="306387" cy="647700"/>
            <a:chOff x="4180" y="783"/>
            <a:chExt cx="150" cy="307"/>
          </a:xfrm>
        </p:grpSpPr>
        <p:sp>
          <p:nvSpPr>
            <p:cNvPr id="11434" name="AutoShape 12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5" name="Rectangle 12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6" name="Rectangle 12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7" name="AutoShape 12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8" name="Line 13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439" name="Line 13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11440" name="Rectangle 13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1" name="Rectangle 13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80" name="Line 136"/>
          <p:cNvSpPr>
            <a:spLocks noChangeShapeType="1"/>
          </p:cNvSpPr>
          <p:nvPr/>
        </p:nvSpPr>
        <p:spPr bwMode="auto">
          <a:xfrm flipV="1">
            <a:off x="2643188" y="5776913"/>
            <a:ext cx="490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1281" name="Text Box 138"/>
          <p:cNvSpPr txBox="1">
            <a:spLocks noChangeArrowheads="1"/>
          </p:cNvSpPr>
          <p:nvPr/>
        </p:nvSpPr>
        <p:spPr bwMode="auto">
          <a:xfrm>
            <a:off x="1503363" y="5994400"/>
            <a:ext cx="1231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000000"/>
                </a:solidFill>
              </a:rPr>
              <a:t>Web server</a:t>
            </a:r>
            <a:endParaRPr lang="en-US" sz="1600">
              <a:solidFill>
                <a:srgbClr val="000000"/>
              </a:solidFill>
            </a:endParaRPr>
          </a:p>
        </p:txBody>
      </p:sp>
      <p:grpSp>
        <p:nvGrpSpPr>
          <p:cNvPr id="11282" name="Group 194"/>
          <p:cNvGrpSpPr>
            <a:grpSpLocks/>
          </p:cNvGrpSpPr>
          <p:nvPr/>
        </p:nvGrpSpPr>
        <p:grpSpPr bwMode="auto">
          <a:xfrm>
            <a:off x="3070225" y="5983288"/>
            <a:ext cx="295275" cy="114300"/>
            <a:chOff x="3228" y="1776"/>
            <a:chExt cx="252" cy="96"/>
          </a:xfrm>
        </p:grpSpPr>
        <p:sp>
          <p:nvSpPr>
            <p:cNvPr id="1143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143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83" name="Group 197"/>
          <p:cNvGrpSpPr>
            <a:grpSpLocks/>
          </p:cNvGrpSpPr>
          <p:nvPr/>
        </p:nvGrpSpPr>
        <p:grpSpPr bwMode="auto">
          <a:xfrm flipH="1">
            <a:off x="3708400" y="5983288"/>
            <a:ext cx="295275" cy="114300"/>
            <a:chOff x="3228" y="1776"/>
            <a:chExt cx="252" cy="96"/>
          </a:xfrm>
        </p:grpSpPr>
        <p:sp>
          <p:nvSpPr>
            <p:cNvPr id="1143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143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84" name="Group 200"/>
          <p:cNvGrpSpPr>
            <a:grpSpLocks/>
          </p:cNvGrpSpPr>
          <p:nvPr/>
        </p:nvGrpSpPr>
        <p:grpSpPr bwMode="auto">
          <a:xfrm flipH="1" flipV="1">
            <a:off x="3913188" y="5688013"/>
            <a:ext cx="295275" cy="114300"/>
            <a:chOff x="3228" y="1776"/>
            <a:chExt cx="252" cy="96"/>
          </a:xfrm>
        </p:grpSpPr>
        <p:sp>
          <p:nvSpPr>
            <p:cNvPr id="1142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1142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11285" name="Line 290"/>
          <p:cNvSpPr>
            <a:spLocks noChangeShapeType="1"/>
          </p:cNvSpPr>
          <p:nvPr/>
        </p:nvSpPr>
        <p:spPr bwMode="auto">
          <a:xfrm>
            <a:off x="3232150" y="4194175"/>
            <a:ext cx="461963" cy="1463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sl-SI"/>
          </a:p>
        </p:txBody>
      </p:sp>
      <p:sp>
        <p:nvSpPr>
          <p:cNvPr id="11286" name="Text Box 138"/>
          <p:cNvSpPr txBox="1">
            <a:spLocks noChangeArrowheads="1"/>
          </p:cNvSpPr>
          <p:nvPr/>
        </p:nvSpPr>
        <p:spPr bwMode="auto">
          <a:xfrm>
            <a:off x="2871788" y="4576763"/>
            <a:ext cx="11001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sz="1600">
                <a:solidFill>
                  <a:srgbClr val="000000"/>
                </a:solidFill>
              </a:rPr>
              <a:t>routing.... 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1287" name="Title 23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 </a:t>
            </a:r>
            <a:r>
              <a:rPr lang="sl-SI" dirty="0" smtClean="0"/>
              <a:t>of</a:t>
            </a:r>
            <a:r>
              <a:rPr lang="en-GB" dirty="0" smtClean="0"/>
              <a:t> communication: Internet browsing</a:t>
            </a:r>
            <a:endParaRPr lang="en-US" dirty="0" smtClean="0"/>
          </a:p>
        </p:txBody>
      </p:sp>
      <p:pic>
        <p:nvPicPr>
          <p:cNvPr id="202" name="Picture 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148431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6" name="Group 357"/>
          <p:cNvGrpSpPr>
            <a:grpSpLocks/>
          </p:cNvGrpSpPr>
          <p:nvPr/>
        </p:nvGrpSpPr>
        <p:grpSpPr bwMode="auto">
          <a:xfrm>
            <a:off x="103188" y="2009775"/>
            <a:ext cx="1081087" cy="1058863"/>
            <a:chOff x="56" y="859"/>
            <a:chExt cx="681" cy="667"/>
          </a:xfrm>
        </p:grpSpPr>
        <p:grpSp>
          <p:nvGrpSpPr>
            <p:cNvPr id="1139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142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1426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427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</a:rPr>
                    <a:t>HTTP</a:t>
                  </a:r>
                </a:p>
              </p:txBody>
            </p:sp>
          </p:grpSp>
          <p:sp>
            <p:nvSpPr>
              <p:cNvPr id="11424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425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139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141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1421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422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</a:rPr>
                    <a:t>HTTP</a:t>
                  </a:r>
                </a:p>
              </p:txBody>
            </p:sp>
          </p:grpSp>
          <p:grpSp>
            <p:nvGrpSpPr>
              <p:cNvPr id="1141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1419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420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</p:grpSp>
        <p:grpSp>
          <p:nvGrpSpPr>
            <p:cNvPr id="1139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11415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416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140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140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140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140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1413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11414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141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1411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11412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</p:grpSp>
            <p:sp>
              <p:nvSpPr>
                <p:cNvPr id="11407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408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sp>
            <p:nvSpPr>
              <p:cNvPr id="11403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404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405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1401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grpSp>
        <p:nvGrpSpPr>
          <p:cNvPr id="28" name="Group 389"/>
          <p:cNvGrpSpPr>
            <a:grpSpLocks/>
          </p:cNvGrpSpPr>
          <p:nvPr/>
        </p:nvGrpSpPr>
        <p:grpSpPr bwMode="auto">
          <a:xfrm>
            <a:off x="106363" y="2536825"/>
            <a:ext cx="1081087" cy="244475"/>
            <a:chOff x="0" y="2762"/>
            <a:chExt cx="681" cy="154"/>
          </a:xfrm>
        </p:grpSpPr>
        <p:sp>
          <p:nvSpPr>
            <p:cNvPr id="11384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grpSp>
          <p:nvGrpSpPr>
            <p:cNvPr id="1138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138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139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1395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11396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HTTP</a:t>
                    </a:r>
                  </a:p>
                </p:txBody>
              </p:sp>
            </p:grpSp>
            <p:grpSp>
              <p:nvGrpSpPr>
                <p:cNvPr id="1139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1393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11394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</p:grpSp>
          <p:sp>
            <p:nvSpPr>
              <p:cNvPr id="11389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390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1386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1387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grpSp>
        <p:nvGrpSpPr>
          <p:cNvPr id="706561" name="Group 477"/>
          <p:cNvGrpSpPr>
            <a:grpSpLocks/>
          </p:cNvGrpSpPr>
          <p:nvPr/>
        </p:nvGrpSpPr>
        <p:grpSpPr bwMode="auto">
          <a:xfrm>
            <a:off x="103188" y="1765300"/>
            <a:ext cx="1081087" cy="1016000"/>
            <a:chOff x="2256" y="3531"/>
            <a:chExt cx="681" cy="640"/>
          </a:xfrm>
        </p:grpSpPr>
        <p:grpSp>
          <p:nvGrpSpPr>
            <p:cNvPr id="11351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11379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11382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383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</a:rPr>
                    <a:t>HTTP</a:t>
                  </a:r>
                </a:p>
              </p:txBody>
            </p:sp>
          </p:grpSp>
          <p:sp>
            <p:nvSpPr>
              <p:cNvPr id="11380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381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1352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11373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11377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378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chemeClr val="bg1"/>
                      </a:solidFill>
                    </a:rPr>
                    <a:t>HTTP</a:t>
                  </a:r>
                </a:p>
              </p:txBody>
            </p:sp>
          </p:grpSp>
          <p:grpSp>
            <p:nvGrpSpPr>
              <p:cNvPr id="11374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11375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376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</p:grpSp>
        <p:grpSp>
          <p:nvGrpSpPr>
            <p:cNvPr id="11353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11371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372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grpSp>
          <p:nvGrpSpPr>
            <p:cNvPr id="11354" name="Group 360"/>
            <p:cNvGrpSpPr>
              <a:grpSpLocks/>
            </p:cNvGrpSpPr>
            <p:nvPr/>
          </p:nvGrpSpPr>
          <p:grpSpPr bwMode="auto">
            <a:xfrm>
              <a:off x="2540" y="3531"/>
              <a:ext cx="325" cy="154"/>
              <a:chOff x="850" y="3337"/>
              <a:chExt cx="325" cy="154"/>
            </a:xfrm>
          </p:grpSpPr>
          <p:sp>
            <p:nvSpPr>
              <p:cNvPr id="11369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370" name="Text Box 362"/>
              <p:cNvSpPr txBox="1">
                <a:spLocks noChangeArrowheads="1"/>
              </p:cNvSpPr>
              <p:nvPr/>
            </p:nvSpPr>
            <p:spPr bwMode="auto">
              <a:xfrm>
                <a:off x="850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</a:rPr>
                  <a:t>HTTP</a:t>
                </a:r>
              </a:p>
            </p:txBody>
          </p:sp>
        </p:grpSp>
        <p:grpSp>
          <p:nvGrpSpPr>
            <p:cNvPr id="11355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11356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grpSp>
            <p:nvGrpSpPr>
              <p:cNvPr id="11357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11360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1363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11367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11368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sz="1000">
                          <a:solidFill>
                            <a:schemeClr val="bg1"/>
                          </a:solidFill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1364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11365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  <p:sp>
                  <p:nvSpPr>
                    <p:cNvPr id="11366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>
                        <a:latin typeface="Constantia" pitchFamily="18" charset="0"/>
                      </a:endParaRPr>
                    </a:p>
                  </p:txBody>
                </p:sp>
              </p:grpSp>
            </p:grpSp>
            <p:sp>
              <p:nvSpPr>
                <p:cNvPr id="11361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362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sp>
            <p:nvSpPr>
              <p:cNvPr id="11358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359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</p:grpSp>
      <p:grpSp>
        <p:nvGrpSpPr>
          <p:cNvPr id="706599" name="Group 391"/>
          <p:cNvGrpSpPr>
            <a:grpSpLocks/>
          </p:cNvGrpSpPr>
          <p:nvPr/>
        </p:nvGrpSpPr>
        <p:grpSpPr bwMode="auto">
          <a:xfrm>
            <a:off x="411163" y="4856163"/>
            <a:ext cx="1081087" cy="949325"/>
            <a:chOff x="2231" y="3555"/>
            <a:chExt cx="681" cy="598"/>
          </a:xfrm>
        </p:grpSpPr>
        <p:grpSp>
          <p:nvGrpSpPr>
            <p:cNvPr id="11317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1321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11346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11349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11350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HTTP</a:t>
                    </a:r>
                  </a:p>
                </p:txBody>
              </p:sp>
            </p:grpSp>
            <p:sp>
              <p:nvSpPr>
                <p:cNvPr id="11347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348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322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1340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1344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11345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HTTP</a:t>
                    </a:r>
                  </a:p>
                </p:txBody>
              </p:sp>
            </p:grpSp>
            <p:grpSp>
              <p:nvGrpSpPr>
                <p:cNvPr id="11341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1342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11343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</p:grpSp>
          <p:grpSp>
            <p:nvGrpSpPr>
              <p:cNvPr id="11323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11338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339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11324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1325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1329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1332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11336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onstantia" pitchFamily="18" charset="0"/>
                        </a:endParaRPr>
                      </a:p>
                    </p:txBody>
                  </p:sp>
                  <p:sp>
                    <p:nvSpPr>
                      <p:cNvPr id="11337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sz="1000">
                            <a:solidFill>
                              <a:schemeClr val="bg1"/>
                            </a:solidFill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1333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11334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onstantia" pitchFamily="18" charset="0"/>
                        </a:endParaRPr>
                      </a:p>
                    </p:txBody>
                  </p:sp>
                  <p:sp>
                    <p:nvSpPr>
                      <p:cNvPr id="11335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>
                          <a:latin typeface="Constantia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1330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11331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  <p:sp>
              <p:nvSpPr>
                <p:cNvPr id="11326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327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  <p:sp>
              <p:nvSpPr>
                <p:cNvPr id="11328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onstantia" pitchFamily="18" charset="0"/>
                  </a:endParaRPr>
                </a:p>
              </p:txBody>
            </p:sp>
          </p:grpSp>
        </p:grpSp>
        <p:grpSp>
          <p:nvGrpSpPr>
            <p:cNvPr id="11318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11319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320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solidFill>
                      <a:schemeClr val="bg1"/>
                    </a:solidFill>
                  </a:rPr>
                  <a:t>HTTP</a:t>
                </a:r>
              </a:p>
            </p:txBody>
          </p:sp>
        </p:grpSp>
      </p:grpSp>
      <p:grpSp>
        <p:nvGrpSpPr>
          <p:cNvPr id="706620" name="Group 462"/>
          <p:cNvGrpSpPr>
            <a:grpSpLocks/>
          </p:cNvGrpSpPr>
          <p:nvPr/>
        </p:nvGrpSpPr>
        <p:grpSpPr bwMode="auto">
          <a:xfrm>
            <a:off x="414338" y="5561013"/>
            <a:ext cx="1081087" cy="244475"/>
            <a:chOff x="-341" y="3180"/>
            <a:chExt cx="681" cy="154"/>
          </a:xfrm>
        </p:grpSpPr>
        <p:sp>
          <p:nvSpPr>
            <p:cNvPr id="11304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grpSp>
          <p:nvGrpSpPr>
            <p:cNvPr id="1130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1130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131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11315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11316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000">
                        <a:solidFill>
                          <a:schemeClr val="bg1"/>
                        </a:solidFill>
                      </a:rPr>
                      <a:t>HTTP</a:t>
                    </a:r>
                  </a:p>
                </p:txBody>
              </p:sp>
            </p:grpSp>
            <p:grpSp>
              <p:nvGrpSpPr>
                <p:cNvPr id="1131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11313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  <p:sp>
                <p:nvSpPr>
                  <p:cNvPr id="11314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onstantia" pitchFamily="18" charset="0"/>
                    </a:endParaRPr>
                  </a:p>
                </p:txBody>
              </p:sp>
            </p:grpSp>
          </p:grpSp>
          <p:sp>
            <p:nvSpPr>
              <p:cNvPr id="11309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310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1306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1307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334" name="Slide Number Placeholder 3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A61A42-A221-4EA4-92F8-A870F19383EA}" type="slidenum">
              <a:rPr lang="sl-SI"/>
              <a:pPr>
                <a:defRPr/>
              </a:pPr>
              <a:t>47</a:t>
            </a:fld>
            <a:endParaRPr lang="sl-SI"/>
          </a:p>
        </p:txBody>
      </p:sp>
      <p:grpSp>
        <p:nvGrpSpPr>
          <p:cNvPr id="706657" name="Group 336"/>
          <p:cNvGrpSpPr>
            <a:grpSpLocks/>
          </p:cNvGrpSpPr>
          <p:nvPr/>
        </p:nvGrpSpPr>
        <p:grpSpPr bwMode="auto">
          <a:xfrm>
            <a:off x="1609725" y="4533900"/>
            <a:ext cx="976313" cy="1460500"/>
            <a:chOff x="4000" y="1895"/>
            <a:chExt cx="615" cy="920"/>
          </a:xfrm>
        </p:grpSpPr>
        <p:sp>
          <p:nvSpPr>
            <p:cNvPr id="11296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sl-SI"/>
            </a:p>
          </p:txBody>
        </p:sp>
        <p:grpSp>
          <p:nvGrpSpPr>
            <p:cNvPr id="11297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11298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nstantia" pitchFamily="18" charset="0"/>
                </a:endParaRPr>
              </a:p>
            </p:txBody>
          </p:sp>
          <p:sp>
            <p:nvSpPr>
              <p:cNvPr id="11299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en-US" sz="1600"/>
              </a:p>
              <a:p>
                <a:pPr algn="ctr"/>
                <a:r>
                  <a:rPr lang="en-US" sz="1600"/>
                  <a:t>TCP</a:t>
                </a:r>
              </a:p>
              <a:p>
                <a:pPr algn="ctr"/>
                <a:r>
                  <a:rPr lang="en-US" sz="1600"/>
                  <a:t>IP</a:t>
                </a:r>
              </a:p>
              <a:p>
                <a:pPr algn="ctr"/>
                <a:r>
                  <a:rPr lang="en-US" sz="1600"/>
                  <a:t>Eth</a:t>
                </a:r>
              </a:p>
              <a:p>
                <a:pPr algn="ctr"/>
                <a:r>
                  <a:rPr lang="en-US" sz="1600"/>
                  <a:t>Phy</a:t>
                </a:r>
              </a:p>
            </p:txBody>
          </p:sp>
          <p:sp>
            <p:nvSpPr>
              <p:cNvPr id="11300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1301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1302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  <p:sp>
            <p:nvSpPr>
              <p:cNvPr id="11303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l-SI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0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2014 L 0.00034 0.09377 L 0.3681 0.09076 L 0.26588 0.25445 L 0.35664 0.25144 L 0.54859 0.04005 L 0.30388 0.53947 L 0.03471 0.53947 L 0.03471 0.43968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00" y="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0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1" dur="2000" fill="hold"/>
                                        <p:tgtEl>
                                          <p:spTgt spid="706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706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4813"/>
            <a:ext cx="6661150" cy="771525"/>
          </a:xfrm>
        </p:spPr>
        <p:txBody>
          <a:bodyPr/>
          <a:lstStyle/>
          <a:p>
            <a:r>
              <a:rPr lang="en-US" sz="3200" smtClean="0"/>
              <a:t>Capturing data from the network</a:t>
            </a:r>
            <a:endParaRPr lang="en-US" sz="2800" smtClean="0"/>
          </a:p>
        </p:txBody>
      </p:sp>
      <p:pic>
        <p:nvPicPr>
          <p:cNvPr id="51203" name="Picture 2" descr="http://www.lisisoft.com/imglisi2/9/1/91170-wireshark-0-99-6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412875"/>
            <a:ext cx="65976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66C872-9C16-4EEC-8A35-9788C2573518}" type="slidenum">
              <a:rPr lang="sl-SI"/>
              <a:pPr>
                <a:defRPr/>
              </a:pPr>
              <a:t>48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4813"/>
            <a:ext cx="8640762" cy="771525"/>
          </a:xfrm>
        </p:spPr>
        <p:txBody>
          <a:bodyPr/>
          <a:lstStyle/>
          <a:p>
            <a:r>
              <a:rPr lang="en-US" sz="3200" smtClean="0"/>
              <a:t>Capturing data from the network</a:t>
            </a:r>
            <a:r>
              <a:rPr lang="sl-SI" sz="3200" smtClean="0"/>
              <a:t>: DHCP example</a:t>
            </a:r>
            <a:endParaRPr lang="en-US" sz="2800" smtClean="0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4535488" y="1978025"/>
            <a:ext cx="4492625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Message type: </a:t>
            </a: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Boot Reply (2)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Hardware type: Ethernet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Hardware address length: 6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Hops: 0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Transaction ID: 0x6b3a11b7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Seconds elapsed: 0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Bootp flags: 0x0000 (Unicast)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Client IP address: 192.168.1.101 (192.168.1.101)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Your (client) IP address: 0.0.0.0 (0.0.0.0)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Next server IP address: 192.168.1.1 (192.168.1.1)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Relay agent IP address: 0.0.0.0 (0.0.0.0)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Client MAC address: Wistron_23:68:8a (00:16:d3:23:68:8a)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Server host name not given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Boot file name not given</a:t>
            </a:r>
          </a:p>
          <a:p>
            <a:pPr>
              <a:lnSpc>
                <a:spcPts val="1300"/>
              </a:lnSpc>
            </a:pPr>
            <a:r>
              <a:rPr lang="en-US" sz="1000">
                <a:latin typeface="Courier New" pitchFamily="49" charset="0"/>
                <a:cs typeface="Courier New" pitchFamily="49" charset="0"/>
              </a:rPr>
              <a:t>Magic cookie: (OK)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(t=53,l=1) DHCP Message Type = DHCP ACK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(t=54,l=4) Server Identifier = 192.168.1.1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(t=1,l=4) Subnet Mask = 255.255.255.0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(t=3,l=4) Router = 192.168.1.1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(6) Domain Name Server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Length: 12; Value: 445747E2445749F244574092; 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IP Address: 68.87.71.226;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IP Address: 68.87.73.242; 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IP Address: 68.87.64.146</a:t>
            </a:r>
          </a:p>
          <a:p>
            <a:pPr>
              <a:lnSpc>
                <a:spcPts val="1300"/>
              </a:lnSpc>
            </a:pPr>
            <a:r>
              <a:rPr lang="en-US" sz="10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(t=15,l=20) Domain Name = "hsd1.ma.comcast.net."</a:t>
            </a:r>
          </a:p>
          <a:p>
            <a:pPr>
              <a:lnSpc>
                <a:spcPts val="1300"/>
              </a:lnSpc>
            </a:pPr>
            <a:endParaRPr lang="en-US" sz="7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4479925" y="1773238"/>
            <a:ext cx="7938" cy="48736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/>
          <a:lstStyle/>
          <a:p>
            <a:endParaRPr lang="sl-SI"/>
          </a:p>
        </p:txBody>
      </p:sp>
      <p:sp>
        <p:nvSpPr>
          <p:cNvPr id="650246" name="Text Box 6"/>
          <p:cNvSpPr txBox="1">
            <a:spLocks noChangeArrowheads="1"/>
          </p:cNvSpPr>
          <p:nvPr/>
        </p:nvSpPr>
        <p:spPr bwMode="auto">
          <a:xfrm>
            <a:off x="6196009" y="1484784"/>
            <a:ext cx="1275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response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157163" y="1987550"/>
            <a:ext cx="43894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Message type: </a:t>
            </a:r>
            <a:r>
              <a:rPr lang="en-US" sz="900" b="1" u="sng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Boot Request (1)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Hardware type: Ethernet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Hardware address length: 6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Hops: 0</a:t>
            </a:r>
          </a:p>
          <a:p>
            <a:pPr>
              <a:lnSpc>
                <a:spcPts val="1300"/>
              </a:lnSpc>
            </a:pPr>
            <a:r>
              <a:rPr lang="en-US" sz="9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Transaction ID: 0x6b3a11b7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Seconds elapsed: 0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Bootp flags: 0x0000 (Unicast)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Client IP address: 0.0.0.0 (0.0.0.0)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Your (client) IP address: 0.0.0.0 (0.0.0.0)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Next server IP address: 0.0.0.0 (0.0.0.0)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Relay agent IP address: 0.0.0.0 (0.0.0.0)</a:t>
            </a:r>
          </a:p>
          <a:p>
            <a:pPr>
              <a:lnSpc>
                <a:spcPts val="1300"/>
              </a:lnSpc>
            </a:pPr>
            <a:r>
              <a:rPr lang="en-US" sz="9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Client MAC address: Wistron_23:68:8a (00:16:d3:23:68:8a)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Server host name not given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Boot file name not given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Magic cookie: (OK)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Option: (t=53,l=1) </a:t>
            </a:r>
            <a:r>
              <a:rPr lang="en-US" sz="9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DHCP Message Type = DHCP Request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Option: (61) Client identifier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     Length: 7; Value: 010016D323688A; 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     Hardware type: Ethernet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     Client MAC address: Wistron_23:68:8a (00:16:d3:23:68:8a)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Option: (t=50,l=4) Requested IP Address = 192.168.1.101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Option: (t=12,l=5) Host Name = "nomad"</a:t>
            </a:r>
          </a:p>
          <a:p>
            <a:pPr>
              <a:lnSpc>
                <a:spcPts val="1300"/>
              </a:lnSpc>
            </a:pPr>
            <a:r>
              <a:rPr lang="en-US" sz="9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Option: (55) Parameter Request List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     Length: 11; Value: 010F03062C2E2F1F21F92B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9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 = Subnet Mask; 15 = Domain Name</a:t>
            </a:r>
          </a:p>
          <a:p>
            <a:pPr>
              <a:lnSpc>
                <a:spcPts val="1300"/>
              </a:lnSpc>
            </a:pPr>
            <a:r>
              <a:rPr lang="en-US" sz="9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3 = Router; 6 = Domain Name Server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     44 = NetBIOS over TCP/IP Name Server</a:t>
            </a:r>
          </a:p>
          <a:p>
            <a:pPr>
              <a:lnSpc>
                <a:spcPts val="1300"/>
              </a:lnSpc>
            </a:pPr>
            <a:r>
              <a:rPr lang="en-US" sz="900">
                <a:latin typeface="Courier New" pitchFamily="49" charset="0"/>
                <a:cs typeface="Courier New" pitchFamily="49" charset="0"/>
              </a:rPr>
              <a:t>     ……</a:t>
            </a:r>
          </a:p>
        </p:txBody>
      </p:sp>
      <p:sp>
        <p:nvSpPr>
          <p:cNvPr id="650248" name="Text Box 8"/>
          <p:cNvSpPr txBox="1">
            <a:spLocks noChangeArrowheads="1"/>
          </p:cNvSpPr>
          <p:nvPr/>
        </p:nvSpPr>
        <p:spPr bwMode="auto">
          <a:xfrm>
            <a:off x="1619672" y="1484784"/>
            <a:ext cx="1099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request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5179E-C925-4F75-93E7-61A851908C17}" type="slidenum">
              <a:rPr lang="sl-SI"/>
              <a:pPr>
                <a:defRPr/>
              </a:pPr>
              <a:t>49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z="3600" smtClean="0"/>
              <a:t>Obligations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752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  <a:tabLst>
                <a:tab pos="6457950" algn="r"/>
              </a:tabLst>
            </a:pPr>
            <a:r>
              <a:rPr lang="sl-SI" sz="2800" smtClean="0"/>
              <a:t>Final grade(≥50):</a:t>
            </a:r>
            <a:endParaRPr lang="sl-SI" sz="1600" smtClean="0"/>
          </a:p>
          <a:p>
            <a:pPr>
              <a:lnSpc>
                <a:spcPct val="90000"/>
              </a:lnSpc>
              <a:tabLst>
                <a:tab pos="6457950" algn="r"/>
              </a:tabLst>
            </a:pPr>
            <a:r>
              <a:rPr lang="sl-SI" smtClean="0"/>
              <a:t>4 pieces of homework:	20%</a:t>
            </a:r>
          </a:p>
          <a:p>
            <a:pPr>
              <a:lnSpc>
                <a:spcPct val="90000"/>
              </a:lnSpc>
              <a:tabLst>
                <a:tab pos="6457950" algn="r"/>
              </a:tabLst>
            </a:pPr>
            <a:r>
              <a:rPr lang="sl-SI" smtClean="0"/>
              <a:t>2 seminar papers:	40%</a:t>
            </a:r>
          </a:p>
          <a:p>
            <a:pPr>
              <a:lnSpc>
                <a:spcPct val="90000"/>
              </a:lnSpc>
              <a:tabLst>
                <a:tab pos="6457950" algn="r"/>
              </a:tabLst>
            </a:pPr>
            <a:r>
              <a:rPr lang="sl-SI" u="sng" smtClean="0"/>
              <a:t>written exam or 2 midterm tests: 	40%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tabLst>
                <a:tab pos="6457950" algn="r"/>
              </a:tabLst>
            </a:pPr>
            <a:r>
              <a:rPr lang="sl-SI" smtClean="0"/>
              <a:t>		100%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  <a:tabLst>
                <a:tab pos="6457950" algn="r"/>
              </a:tabLst>
            </a:pPr>
            <a:r>
              <a:rPr lang="sl-SI" sz="2800" smtClean="0"/>
              <a:t>Obligations :</a:t>
            </a:r>
            <a:endParaRPr lang="sl-SI" sz="1600" smtClean="0"/>
          </a:p>
          <a:p>
            <a:pPr>
              <a:lnSpc>
                <a:spcPct val="90000"/>
              </a:lnSpc>
              <a:tabLst>
                <a:tab pos="6457950" algn="r"/>
              </a:tabLst>
            </a:pPr>
            <a:r>
              <a:rPr lang="sl-SI" smtClean="0"/>
              <a:t>notes : 2 x per lecture, 1x laboratory work</a:t>
            </a:r>
          </a:p>
          <a:p>
            <a:pPr>
              <a:lnSpc>
                <a:spcPct val="90000"/>
              </a:lnSpc>
              <a:tabLst>
                <a:tab pos="6457950" algn="r"/>
              </a:tabLst>
            </a:pPr>
            <a:r>
              <a:rPr lang="sl-SI" smtClean="0"/>
              <a:t>homework≥ 40, each homework ≥ 20</a:t>
            </a:r>
          </a:p>
          <a:p>
            <a:pPr>
              <a:lnSpc>
                <a:spcPct val="90000"/>
              </a:lnSpc>
              <a:tabLst>
                <a:tab pos="6457950" algn="r"/>
              </a:tabLst>
            </a:pPr>
            <a:r>
              <a:rPr lang="sl-SI" smtClean="0"/>
              <a:t>seminar paper ≥ 40, each seminar paper ≥ 20</a:t>
            </a:r>
          </a:p>
          <a:p>
            <a:pPr>
              <a:lnSpc>
                <a:spcPct val="90000"/>
              </a:lnSpc>
              <a:tabLst>
                <a:tab pos="6457950" algn="r"/>
              </a:tabLst>
            </a:pPr>
            <a:r>
              <a:rPr lang="sl-SI" smtClean="0"/>
              <a:t>written exam ≥ 50, each of the midterm tests≥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17530-D8BF-4FDE-8837-B377D59F18C2}" type="slidenum">
              <a:rPr lang="sl-SI"/>
              <a:pPr>
                <a:defRPr/>
              </a:pPr>
              <a:t>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mtClean="0"/>
              <a:t>Network security</a:t>
            </a:r>
            <a:endParaRPr lang="sl-SI"/>
          </a:p>
        </p:txBody>
      </p:sp>
      <p:pic>
        <p:nvPicPr>
          <p:cNvPr id="53251" name="Picture 2" descr="http://www.hometips.com/catimages/011810_home_securit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6688" y="3068638"/>
            <a:ext cx="314166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8FB9B9-6BE9-4587-A734-40EB66279FEF}" type="slidenum">
              <a:rPr lang="sl-SI"/>
              <a:pPr>
                <a:defRPr/>
              </a:pPr>
              <a:t>50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Network security</a:t>
            </a:r>
            <a:endParaRPr lang="en-US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1676995"/>
            <a:ext cx="7772400" cy="4784131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 an area that :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analyze</a:t>
            </a:r>
            <a:r>
              <a:rPr lang="sl-SI" dirty="0" smtClean="0"/>
              <a:t>s</a:t>
            </a:r>
            <a:r>
              <a:rPr lang="en-US" dirty="0" smtClean="0"/>
              <a:t> the potential attacks on</a:t>
            </a:r>
            <a:r>
              <a:rPr lang="sl-SI" dirty="0" smtClean="0"/>
              <a:t> systems,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Plans the techniques of the defence from the attacks</a:t>
            </a:r>
            <a:r>
              <a:rPr lang="sl-SI" dirty="0" smtClean="0"/>
              <a:t>,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Forms safe architectures, which are resistant to the invasions</a:t>
            </a:r>
            <a:endParaRPr lang="en-US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sl-SI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Internet</a:t>
            </a: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wasnt’ buid considering the safety!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800" dirty="0" smtClean="0"/>
              <a:t>First the vission of the internet was: “This was a group of people, thet trust each other and are connected to a common network”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l-SI" sz="1800" dirty="0" smtClean="0"/>
              <a:t>At t</a:t>
            </a:r>
            <a:r>
              <a:rPr lang="en-GB" sz="1800" dirty="0" smtClean="0"/>
              <a:t>he</a:t>
            </a:r>
            <a:r>
              <a:rPr lang="sl-SI" sz="1800" dirty="0" smtClean="0"/>
              <a:t> making of the</a:t>
            </a:r>
            <a:r>
              <a:rPr lang="en-GB" sz="1800" dirty="0" smtClean="0"/>
              <a:t> protocol</a:t>
            </a:r>
            <a:r>
              <a:rPr lang="sl-SI" sz="1800" dirty="0" smtClean="0"/>
              <a:t>,</a:t>
            </a:r>
            <a:r>
              <a:rPr lang="en-GB" sz="1800" dirty="0" smtClean="0"/>
              <a:t> the manufacturers made it with the methodology of</a:t>
            </a:r>
            <a:r>
              <a:rPr lang="sl-SI" sz="1800" dirty="0" smtClean="0"/>
              <a:t> ,, patching’’,</a:t>
            </a:r>
            <a:endParaRPr lang="en-US" sz="18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sz="1800" dirty="0" smtClean="0"/>
              <a:t>The safety mechanisms should be considered at all layers o</a:t>
            </a:r>
            <a:r>
              <a:rPr lang="sl-SI" sz="1800" dirty="0" smtClean="0"/>
              <a:t>f</a:t>
            </a:r>
            <a:r>
              <a:rPr lang="en-GB" sz="1800" dirty="0" smtClean="0"/>
              <a:t> OSI model</a:t>
            </a:r>
            <a:endParaRPr lang="sl-SI" sz="18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E4FA3-D9DC-45D8-AFB0-6EB3724CDC0D}" type="slidenum">
              <a:rPr lang="sl-SI"/>
              <a:pPr>
                <a:defRPr/>
              </a:pPr>
              <a:t>51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7914902" cy="4536504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ZapfDingbats" pitchFamily="82" charset="2"/>
              <a:buNone/>
              <a:defRPr/>
            </a:pP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There are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many possible </a:t>
            </a: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approaches </a:t>
            </a:r>
            <a:r>
              <a:rPr lang="sl-SI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and techniques!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tapping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sl-SI" sz="2000" dirty="0" smtClean="0"/>
              <a:t>intercepting </a:t>
            </a:r>
            <a:r>
              <a:rPr lang="en-GB" sz="2000" dirty="0" smtClean="0"/>
              <a:t>of messages</a:t>
            </a:r>
            <a:r>
              <a:rPr lang="sl-SI" sz="2000" dirty="0" smtClean="0"/>
              <a:t>,</a:t>
            </a:r>
            <a:endParaRPr lang="en-US" sz="2000" dirty="0" smtClean="0"/>
          </a:p>
          <a:p>
            <a:pPr marL="640080" lvl="1" indent="-246888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dirty="0" smtClean="0"/>
              <a:t>Active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forging</a:t>
            </a:r>
            <a:r>
              <a:rPr lang="en-US" sz="2000" dirty="0" smtClean="0"/>
              <a:t> </a:t>
            </a:r>
            <a:r>
              <a:rPr lang="en-GB" sz="2000" dirty="0" smtClean="0"/>
              <a:t>of messages in some communication</a:t>
            </a:r>
            <a:r>
              <a:rPr lang="sl-SI" sz="2000" dirty="0" smtClean="0"/>
              <a:t>,</a:t>
            </a:r>
            <a:endParaRPr lang="en-US" sz="2000" dirty="0" smtClean="0"/>
          </a:p>
          <a:p>
            <a:pPr marL="640080" lvl="1" indent="-246888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Theft the identity(</a:t>
            </a:r>
            <a:r>
              <a:rPr lang="en-GB" sz="2000" dirty="0" err="1" smtClean="0"/>
              <a:t>impersonization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GB" sz="2000" dirty="0" smtClean="0"/>
              <a:t>forges the original address or any other content of the package</a:t>
            </a:r>
            <a:endParaRPr lang="sl-SI" sz="2000" dirty="0" smtClean="0"/>
          </a:p>
          <a:p>
            <a:pPr marL="640080" lvl="1" indent="-246888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Taking-over the connection (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hijacking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GB" sz="2000" dirty="0" smtClean="0"/>
              <a:t>removes the real sender or receiver from the communication and takes-up his role</a:t>
            </a:r>
            <a:endParaRPr lang="en-US" sz="2000" dirty="0" smtClean="0"/>
          </a:p>
          <a:p>
            <a:pPr marL="640080" lvl="1" indent="-246888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Disabling of the service providence (</a:t>
            </a:r>
            <a:r>
              <a:rPr lang="en-US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denial of service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GB" sz="2000" dirty="0" smtClean="0"/>
              <a:t>Disables the use of the regular service (ex. With overloading it)</a:t>
            </a:r>
            <a:endParaRPr lang="sl-SI" sz="2000" dirty="0" smtClean="0"/>
          </a:p>
          <a:p>
            <a:pPr marL="640080" lvl="1" indent="-246888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800" dirty="0" smtClean="0"/>
          </a:p>
        </p:txBody>
      </p:sp>
      <p:sp>
        <p:nvSpPr>
          <p:cNvPr id="55299" name="Title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the intruder harms the system</a:t>
            </a:r>
            <a:r>
              <a:rPr lang="en-US" dirty="0" smtClean="0"/>
              <a:t>? </a:t>
            </a:r>
          </a:p>
        </p:txBody>
      </p:sp>
      <p:pic>
        <p:nvPicPr>
          <p:cNvPr id="55300" name="Picture 2" descr="http://www.artistsvalley.com/images/icons/Network%20Security%20Icons/Network%20Intruder/256x256/Network%20Intru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2132856"/>
            <a:ext cx="2293937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71405E-02A2-419C-BED9-FBE2FA27C6D0}" type="slidenum">
              <a:rPr lang="sl-SI"/>
              <a:pPr>
                <a:defRPr/>
              </a:pPr>
              <a:t>52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dirty="0" smtClean="0"/>
              <a:t>Security: ensure the reliability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812" y="1983507"/>
          <a:ext cx="5688632" cy="43924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6324" name="Picture 2" descr="http://www.the451group.com/images/content/security/security_taxonomy_small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33"/>
              </a:clrFrom>
              <a:clrTo>
                <a:srgbClr val="00003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2075" y="2565400"/>
            <a:ext cx="25939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19819-5DD3-499C-9C5F-CF5FE27B7E01}" type="slidenum">
              <a:rPr lang="sl-SI"/>
              <a:pPr>
                <a:defRPr/>
              </a:pPr>
              <a:t>53</a:t>
            </a:fld>
            <a:endParaRPr lang="sl-SI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en-GB" dirty="0" smtClean="0"/>
              <a:t>Elements of safe communication:</a:t>
            </a:r>
            <a:endParaRPr lang="sl-S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551784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Confidentiality</a:t>
            </a:r>
            <a:r>
              <a:rPr lang="sl-SI" sz="2000" dirty="0" smtClean="0"/>
              <a:t>– who is allowd to read? (encryption)</a:t>
            </a:r>
          </a:p>
          <a:p>
            <a:pPr marL="274320" lv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Authentication</a:t>
            </a:r>
            <a:r>
              <a:rPr lang="sl-SI" sz="2000" dirty="0" smtClean="0"/>
              <a:t> – </a:t>
            </a:r>
            <a:r>
              <a:rPr lang="en-GB" sz="2000" dirty="0" smtClean="0"/>
              <a:t>prove that it is really you (identification, tell who you are, without proof)</a:t>
            </a:r>
            <a:endParaRPr lang="sl-SI" sz="2000" dirty="0" smtClean="0"/>
          </a:p>
          <a:p>
            <a:pPr marL="274320" lv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Availability and control of acess </a:t>
            </a:r>
            <a:r>
              <a:rPr lang="sl-SI" sz="2000" dirty="0" smtClean="0"/>
              <a:t>– </a:t>
            </a:r>
            <a:r>
              <a:rPr lang="en-GB" sz="2000" dirty="0" smtClean="0"/>
              <a:t>prevention of illegitimate use of sources (authorization – finding out if you can do something, accounting – who used what)</a:t>
            </a: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Integritiy of the message </a:t>
            </a:r>
            <a:r>
              <a:rPr lang="sl-SI" sz="2000" dirty="0" smtClean="0"/>
              <a:t>– </a:t>
            </a:r>
            <a:r>
              <a:rPr lang="en-GB" sz="2000" dirty="0" smtClean="0"/>
              <a:t>was it changed during the transmission</a:t>
            </a:r>
            <a:r>
              <a:rPr lang="sl-SI" sz="2000" dirty="0" smtClean="0"/>
              <a:t>?</a:t>
            </a:r>
          </a:p>
          <a:p>
            <a:pPr marL="274320" lv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Disabling of disclaiming </a:t>
            </a:r>
            <a:r>
              <a:rPr lang="sl-SI" sz="2000" dirty="0" smtClean="0"/>
              <a:t>(</a:t>
            </a:r>
            <a:r>
              <a:rPr lang="sl-SI" sz="2000" i="1" dirty="0" smtClean="0"/>
              <a:t>nonrepudiation</a:t>
            </a:r>
            <a:r>
              <a:rPr lang="sl-SI" sz="2000" dirty="0" smtClean="0"/>
              <a:t>) </a:t>
            </a:r>
            <a:r>
              <a:rPr lang="en-GB" sz="2000" dirty="0" smtClean="0"/>
              <a:t>you really sent/received it</a:t>
            </a: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dirty="0" smtClean="0"/>
              <a:t>Practice showed: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sz="2000" dirty="0" smtClean="0"/>
              <a:t>firewalls, intrusion detection systems</a:t>
            </a:r>
            <a:r>
              <a:rPr lang="sl-SI" sz="2000" dirty="0" smtClean="0"/>
              <a:t>,</a:t>
            </a:r>
          </a:p>
          <a:p>
            <a:pPr lvl="0"/>
            <a:r>
              <a:rPr lang="en-GB" sz="1800" dirty="0" smtClean="0"/>
              <a:t>Safety on application, transport, network and </a:t>
            </a:r>
            <a:r>
              <a:rPr lang="sl-SI" sz="1800" dirty="0" smtClean="0"/>
              <a:t>data link </a:t>
            </a:r>
            <a:r>
              <a:rPr lang="en-GB" sz="1800" dirty="0" smtClean="0"/>
              <a:t>layer</a:t>
            </a:r>
            <a:endParaRPr lang="sl-SI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22E0F-A2AA-40CE-91DF-2580B0C941DB}" type="slidenum">
              <a:rPr lang="sl-SI"/>
              <a:pPr>
                <a:defRPr/>
              </a:pPr>
              <a:t>54</a:t>
            </a:fld>
            <a:endParaRPr lang="sl-SI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en-GB" dirty="0" smtClean="0"/>
              <a:t>Authentication</a:t>
            </a:r>
            <a:endParaRPr lang="sl-SI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5267325" cy="4551362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dirty="0" smtClean="0"/>
              <a:t>We make sure of the true identity of the person – co-speaker</a:t>
            </a:r>
            <a:r>
              <a:rPr lang="sl-SI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dirty="0" smtClean="0"/>
              <a:t>APPROACHES </a:t>
            </a:r>
            <a:r>
              <a:rPr lang="sl-SI" dirty="0" smtClean="0"/>
              <a:t>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400" i="1" dirty="0" smtClean="0"/>
              <a:t>Challenge-response</a:t>
            </a:r>
            <a:r>
              <a:rPr lang="sl-SI" sz="2400" dirty="0" smtClean="0"/>
              <a:t>,</a:t>
            </a:r>
          </a:p>
          <a:p>
            <a:pPr marL="274320" lv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We trust the third side</a:t>
            </a:r>
            <a:r>
              <a:rPr lang="sl-SI" sz="2400" dirty="0" smtClean="0"/>
              <a:t>,</a:t>
            </a:r>
          </a:p>
          <a:p>
            <a:pPr marL="274320" lvl="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Authentication with the system of public keys</a:t>
            </a:r>
            <a:endParaRPr lang="sl-SI" sz="2400" dirty="0" smtClean="0"/>
          </a:p>
        </p:txBody>
      </p:sp>
      <p:pic>
        <p:nvPicPr>
          <p:cNvPr id="58372" name="Picture 2" descr="http://www.fujitsu.com/img/PR/2005/20050818-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800225"/>
            <a:ext cx="26638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4" descr="http://www.topbits.com/images/Article%20Images/network%20security/Authentic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784600"/>
            <a:ext cx="2676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B5D54-EE5F-4DF1-B75E-EB8E000E4E28}" type="slidenum">
              <a:rPr lang="sl-SI"/>
              <a:pPr>
                <a:defRPr/>
              </a:pPr>
              <a:t>55</a:t>
            </a:fld>
            <a:endParaRPr lang="sl-SI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435975" cy="722313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Confidentiality of messages: </a:t>
            </a:r>
            <a:r>
              <a:rPr lang="en-GB" sz="3200" dirty="0" err="1" smtClean="0"/>
              <a:t>crypting</a:t>
            </a:r>
            <a:r>
              <a:rPr lang="en-GB" sz="3200" dirty="0" smtClean="0"/>
              <a:t> (concealing) the content</a:t>
            </a:r>
            <a:endParaRPr lang="sl-S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68052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sz="2400" dirty="0" smtClean="0"/>
              <a:t>This is a form of defence from </a:t>
            </a:r>
            <a:r>
              <a:rPr lang="en-GB" sz="2400" b="1" dirty="0" smtClean="0">
                <a:solidFill>
                  <a:schemeClr val="accent4"/>
                </a:solidFill>
              </a:rPr>
              <a:t>passive</a:t>
            </a:r>
            <a:r>
              <a:rPr lang="en-GB" sz="2400" dirty="0" smtClean="0"/>
              <a:t> intruders (eavesdroppers) and </a:t>
            </a:r>
            <a:r>
              <a:rPr lang="en-GB" sz="2400" b="1" dirty="0" smtClean="0">
                <a:solidFill>
                  <a:schemeClr val="accent4"/>
                </a:solidFill>
              </a:rPr>
              <a:t>active</a:t>
            </a:r>
            <a:r>
              <a:rPr lang="en-GB" sz="2400" dirty="0" smtClean="0"/>
              <a:t> intruders (forgers).</a:t>
            </a:r>
            <a:endParaRPr lang="sl-SI" sz="2400" dirty="0" smtClean="0"/>
          </a:p>
          <a:p>
            <a:pPr>
              <a:buNone/>
            </a:pPr>
            <a:r>
              <a:rPr lang="sl-SI" sz="2200" dirty="0" smtClean="0"/>
              <a:t>  	</a:t>
            </a:r>
            <a:r>
              <a:rPr lang="en-GB" sz="2200" dirty="0" smtClean="0"/>
              <a:t>We </a:t>
            </a:r>
            <a:r>
              <a:rPr lang="en-GB" sz="2200" b="1" dirty="0" smtClean="0">
                <a:solidFill>
                  <a:schemeClr val="accent4"/>
                </a:solidFill>
              </a:rPr>
              <a:t>encrypt message P with the E key</a:t>
            </a:r>
            <a:r>
              <a:rPr lang="en-GB" sz="2200" b="1" dirty="0" smtClean="0"/>
              <a:t> </a:t>
            </a:r>
            <a:r>
              <a:rPr lang="en-GB" sz="2200" dirty="0" smtClean="0"/>
              <a:t>– we get </a:t>
            </a:r>
            <a:r>
              <a:rPr lang="en-GB" sz="2200" b="1" dirty="0" smtClean="0">
                <a:solidFill>
                  <a:schemeClr val="accent4"/>
                </a:solidFill>
              </a:rPr>
              <a:t>cryptogram E(P)</a:t>
            </a:r>
            <a:r>
              <a:rPr lang="en-GB" sz="2200" b="1" dirty="0" smtClean="0"/>
              <a:t>. </a:t>
            </a:r>
            <a:r>
              <a:rPr lang="sl-SI" sz="2200" b="1" dirty="0" smtClean="0"/>
              <a:t>   </a:t>
            </a:r>
            <a:r>
              <a:rPr lang="en-GB" sz="2200" dirty="0" smtClean="0"/>
              <a:t>We process the cryptogram </a:t>
            </a:r>
            <a:r>
              <a:rPr lang="en-GB" sz="2200" b="1" dirty="0" smtClean="0">
                <a:solidFill>
                  <a:schemeClr val="accent4"/>
                </a:solidFill>
              </a:rPr>
              <a:t>E</a:t>
            </a:r>
            <a:r>
              <a:rPr lang="sl-SI" sz="2200" b="1" dirty="0" smtClean="0">
                <a:solidFill>
                  <a:schemeClr val="accent4"/>
                </a:solidFill>
              </a:rPr>
              <a:t>(P)</a:t>
            </a:r>
            <a:r>
              <a:rPr lang="en-GB" sz="2200" b="1" dirty="0" smtClean="0"/>
              <a:t> </a:t>
            </a:r>
            <a:r>
              <a:rPr lang="en-GB" sz="2200" dirty="0" smtClean="0"/>
              <a:t>into the original for with the </a:t>
            </a:r>
            <a:r>
              <a:rPr lang="en-GB" sz="2200" b="1" dirty="0" smtClean="0">
                <a:solidFill>
                  <a:schemeClr val="accent4"/>
                </a:solidFill>
              </a:rPr>
              <a:t>D</a:t>
            </a:r>
            <a:r>
              <a:rPr lang="sl-SI" sz="2200" b="1" dirty="0" smtClean="0">
                <a:solidFill>
                  <a:schemeClr val="accent4"/>
                </a:solidFill>
              </a:rPr>
              <a:t>()</a:t>
            </a:r>
            <a:r>
              <a:rPr lang="en-GB" sz="2200" b="1" dirty="0" smtClean="0"/>
              <a:t> </a:t>
            </a:r>
            <a:r>
              <a:rPr lang="en-GB" sz="2200" dirty="0" smtClean="0"/>
              <a:t>key </a:t>
            </a:r>
            <a:r>
              <a:rPr lang="sl-SI" sz="2200" dirty="0" smtClean="0"/>
              <a:t> </a:t>
            </a:r>
            <a:r>
              <a:rPr lang="en-GB" sz="2200" dirty="0" smtClean="0"/>
              <a:t>and what we get is original message </a:t>
            </a:r>
            <a:r>
              <a:rPr lang="en-GB" sz="2200" b="1" dirty="0" smtClean="0">
                <a:solidFill>
                  <a:schemeClr val="accent4"/>
                </a:solidFill>
              </a:rPr>
              <a:t>D(E(P))-P</a:t>
            </a:r>
            <a:r>
              <a:rPr lang="en-GB" sz="2200" dirty="0" smtClean="0"/>
              <a:t>.</a:t>
            </a:r>
            <a:endParaRPr lang="sl-SI" sz="2200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l-SI" sz="2200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sz="2400" dirty="0" smtClean="0"/>
              <a:t>Different methods:</a:t>
            </a:r>
            <a:r>
              <a:rPr lang="sl-SI" sz="2200" dirty="0" smtClean="0"/>
              <a:t>:</a:t>
            </a:r>
          </a:p>
          <a:p>
            <a:pPr lvl="0"/>
            <a:r>
              <a:rPr lang="en-GB" sz="2200" b="1" dirty="0" smtClean="0">
                <a:solidFill>
                  <a:schemeClr val="accent4"/>
                </a:solidFill>
              </a:rPr>
              <a:t>Substitution</a:t>
            </a:r>
            <a:r>
              <a:rPr lang="en-GB" sz="2200" dirty="0" smtClean="0"/>
              <a:t>  (change of symbols) / </a:t>
            </a:r>
            <a:r>
              <a:rPr lang="en-GB" sz="2200" b="1" dirty="0" smtClean="0">
                <a:solidFill>
                  <a:schemeClr val="accent4"/>
                </a:solidFill>
              </a:rPr>
              <a:t>transposition</a:t>
            </a:r>
            <a:r>
              <a:rPr lang="en-GB" sz="2200" dirty="0" smtClean="0"/>
              <a:t> (sequence of the symbols)</a:t>
            </a:r>
            <a:endParaRPr lang="sl-SI" sz="2200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200" b="1" dirty="0" smtClean="0">
                <a:solidFill>
                  <a:schemeClr val="accent4"/>
                </a:solidFill>
              </a:rPr>
              <a:t>Symmetric</a:t>
            </a:r>
            <a:r>
              <a:rPr lang="sl-SI" sz="2200" dirty="0" smtClean="0"/>
              <a:t> (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E=D</a:t>
            </a:r>
            <a:r>
              <a:rPr lang="sl-SI" sz="2200" dirty="0" smtClean="0"/>
              <a:t>, ex. DES, AES) / </a:t>
            </a:r>
            <a:r>
              <a:rPr lang="sl-SI" sz="2200" b="1" dirty="0" smtClean="0">
                <a:solidFill>
                  <a:schemeClr val="accent4"/>
                </a:solidFill>
              </a:rPr>
              <a:t>asymmetric</a:t>
            </a:r>
            <a:r>
              <a:rPr lang="sl-SI" sz="2200" dirty="0" smtClean="0">
                <a:solidFill>
                  <a:schemeClr val="accent4"/>
                </a:solidFill>
              </a:rPr>
              <a:t>(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E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  <a:sym typeface="Symbol"/>
              </a:rPr>
              <a:t>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/>
                </a:solidFill>
              </a:rPr>
              <a:t>D</a:t>
            </a:r>
            <a:r>
              <a:rPr lang="sl-SI" sz="2200" dirty="0" smtClean="0"/>
              <a:t> , ex. RSA, ECC)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CA232-BE73-437C-BD8B-D29864B2F2CE}" type="slidenum">
              <a:rPr lang="sl-SI"/>
              <a:pPr>
                <a:defRPr/>
              </a:pPr>
              <a:t>56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7688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sl-SI" sz="2300" dirty="0" smtClean="0"/>
              <a:t>Cryptography that uses keys:</a:t>
            </a:r>
            <a:endParaRPr lang="en-US" sz="2300" dirty="0" smtClean="0"/>
          </a:p>
          <a:p>
            <a:pPr lvl="1">
              <a:spcBef>
                <a:spcPct val="0"/>
              </a:spcBef>
            </a:pPr>
            <a:r>
              <a:rPr lang="en-GB" sz="2300" dirty="0" smtClean="0"/>
              <a:t>Algorithm is usually known to everybody</a:t>
            </a:r>
            <a:r>
              <a:rPr lang="sl-SI" sz="2300" dirty="0" smtClean="0"/>
              <a:t>,</a:t>
            </a:r>
            <a:endParaRPr lang="en-US" sz="2300" dirty="0" smtClean="0"/>
          </a:p>
          <a:p>
            <a:pPr lvl="1">
              <a:spcBef>
                <a:spcPct val="0"/>
              </a:spcBef>
            </a:pPr>
            <a:r>
              <a:rPr lang="en-GB" sz="2300" dirty="0" smtClean="0"/>
              <a:t>Only the keys are secretive</a:t>
            </a:r>
            <a:endParaRPr lang="sl-SI" sz="2300" dirty="0" smtClean="0"/>
          </a:p>
          <a:p>
            <a:pPr lvl="1">
              <a:spcBef>
                <a:spcPct val="0"/>
              </a:spcBef>
            </a:pPr>
            <a:r>
              <a:rPr lang="sl-SI" sz="2300" dirty="0" smtClean="0"/>
              <a:t>encryption : </a:t>
            </a:r>
            <a:r>
              <a:rPr lang="en-GB" sz="2300" dirty="0" smtClean="0"/>
              <a:t>hiding the content</a:t>
            </a:r>
            <a:endParaRPr lang="sl-SI" sz="2300" dirty="0" smtClean="0"/>
          </a:p>
          <a:p>
            <a:pPr lvl="1">
              <a:spcBef>
                <a:spcPct val="0"/>
              </a:spcBef>
            </a:pPr>
            <a:r>
              <a:rPr lang="sl-SI" sz="2300" dirty="0" smtClean="0"/>
              <a:t>Crypto-analysis(,,crashing’’ of the code)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GB" sz="2300" dirty="0" smtClean="0"/>
              <a:t>Cryptography with public key</a:t>
            </a:r>
            <a:endParaRPr lang="en-US" sz="2300" dirty="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sl-SI" sz="2300" dirty="0" smtClean="0"/>
              <a:t>E() ≠ D(): two keys– public and private</a:t>
            </a:r>
          </a:p>
          <a:p>
            <a:pPr lvl="0">
              <a:lnSpc>
                <a:spcPct val="90000"/>
              </a:lnSpc>
              <a:spcBef>
                <a:spcPts val="1800"/>
              </a:spcBef>
            </a:pPr>
            <a:r>
              <a:rPr lang="sl-SI" sz="2300" smtClean="0"/>
              <a:t>Sym</a:t>
            </a:r>
            <a:r>
              <a:rPr lang="en-GB" sz="2300" smtClean="0"/>
              <a:t>metric </a:t>
            </a:r>
            <a:r>
              <a:rPr lang="en-GB" sz="2300" dirty="0" smtClean="0"/>
              <a:t>cryptography</a:t>
            </a:r>
            <a:endParaRPr lang="en-US" sz="2300" dirty="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sl-SI" sz="2300" dirty="0" smtClean="0"/>
              <a:t>E() = D(): onlyone key</a:t>
            </a:r>
          </a:p>
          <a:p>
            <a:pPr lvl="0"/>
            <a:r>
              <a:rPr lang="en-GB" sz="2300" dirty="0" smtClean="0"/>
              <a:t>Thickening functions – they are not cryptography</a:t>
            </a:r>
            <a:r>
              <a:rPr lang="sl-SI" sz="2300" dirty="0" smtClean="0"/>
              <a:t>. </a:t>
            </a:r>
            <a:r>
              <a:rPr lang="en-GB" sz="2300" dirty="0" smtClean="0"/>
              <a:t>Don’t use keys. How can they be useful?</a:t>
            </a:r>
            <a:endParaRPr lang="sl-SI" sz="2300" dirty="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19" name="Title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7223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Types of cryptography</a:t>
            </a:r>
            <a:r>
              <a:rPr lang="sl-SI" dirty="0" smtClean="0"/>
              <a:t/>
            </a:r>
            <a:br>
              <a:rPr lang="sl-SI" dirty="0" smtClean="0"/>
            </a:br>
            <a:endParaRPr lang="en-US" dirty="0" smtClean="0"/>
          </a:p>
        </p:txBody>
      </p:sp>
      <p:pic>
        <p:nvPicPr>
          <p:cNvPr id="60420" name="Picture 2" descr="http://spectrum.ieee.org/image/623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18446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314C9-7FD3-488E-8FE2-C26AAB342719}" type="slidenum">
              <a:rPr lang="sl-SI"/>
              <a:pPr>
                <a:defRPr/>
              </a:pPr>
              <a:t>57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en-GB" dirty="0" smtClean="0"/>
              <a:t>Cryptography with public keys</a:t>
            </a:r>
            <a:r>
              <a:rPr lang="sl-SI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520"/>
            <a:ext cx="8229600" cy="462379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PKI (</a:t>
            </a:r>
            <a:r>
              <a:rPr lang="sl-SI" sz="2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Public Key Infrastructure</a:t>
            </a:r>
            <a:r>
              <a:rPr lang="sl-SI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 </a:t>
            </a:r>
            <a:r>
              <a:rPr lang="en-GB" sz="2400" dirty="0" smtClean="0"/>
              <a:t>is a system that defines the production, management, distribution, saving and cancelling of digital certificates</a:t>
            </a:r>
            <a:r>
              <a:rPr lang="sl-SI" sz="2200" dirty="0" smtClean="0"/>
              <a:t>. </a:t>
            </a:r>
          </a:p>
          <a:p>
            <a:pPr lvl="0"/>
            <a:r>
              <a:rPr lang="en-GB" sz="2400" dirty="0" smtClean="0"/>
              <a:t>Users are authenticated with the help of public keys, which are certified by the certificate authority – </a:t>
            </a:r>
            <a:r>
              <a:rPr lang="en-GB" sz="2400" dirty="0" smtClean="0">
                <a:solidFill>
                  <a:schemeClr val="accent4"/>
                </a:solidFill>
              </a:rPr>
              <a:t>CA</a:t>
            </a:r>
            <a:r>
              <a:rPr lang="en-GB" sz="2400" dirty="0" smtClean="0"/>
              <a:t>)</a:t>
            </a:r>
            <a:endParaRPr lang="sl-SI" sz="2400" dirty="0"/>
          </a:p>
        </p:txBody>
      </p:sp>
      <p:pic>
        <p:nvPicPr>
          <p:cNvPr id="61444" name="Picture 2" descr="File:Public-Key-Infrastru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611563"/>
            <a:ext cx="44640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7371C-5274-4427-9971-25686A1278CE}" type="slidenum">
              <a:rPr lang="sl-SI"/>
              <a:pPr>
                <a:defRPr/>
              </a:pPr>
              <a:t>58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en-GB" dirty="0" smtClean="0"/>
              <a:t>Cryptography with public keys</a:t>
            </a:r>
            <a:r>
              <a:rPr lang="sl-SI" dirty="0" smtClean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968552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000" dirty="0" smtClean="0"/>
              <a:t>The algorithms</a:t>
            </a:r>
            <a:r>
              <a:rPr lang="sl-SI" sz="2000" dirty="0" smtClean="0"/>
              <a:t> </a:t>
            </a:r>
            <a:r>
              <a:rPr lang="en-GB" sz="2000" dirty="0" smtClean="0"/>
              <a:t>for encrypting with public keys are asymmetric, E=encryption</a:t>
            </a:r>
            <a:r>
              <a:rPr lang="sl-SI" sz="2000" dirty="0" smtClean="0"/>
              <a:t> </a:t>
            </a:r>
            <a:r>
              <a:rPr lang="en-GB" sz="2000" dirty="0" smtClean="0"/>
              <a:t>key, D=decryption key</a:t>
            </a:r>
            <a:r>
              <a:rPr lang="sl-SI" sz="2000" dirty="0" smtClean="0"/>
              <a:t> 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Symbol"/>
              </a:rPr>
              <a:t></a:t>
            </a: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Key </a:t>
            </a:r>
            <a:r>
              <a:rPr lang="en-US" sz="2000" b="1" dirty="0" smtClean="0">
                <a:solidFill>
                  <a:schemeClr val="accent1"/>
                </a:solidFill>
              </a:rPr>
              <a:t>E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chemeClr val="accent1"/>
                </a:solidFill>
              </a:rPr>
              <a:t>D</a:t>
            </a:r>
            <a:r>
              <a:rPr lang="en-US" sz="2000" dirty="0" smtClean="0"/>
              <a:t> must satisfy the following requirements encryption</a:t>
            </a:r>
            <a:r>
              <a:rPr lang="sl-SI" sz="2000" dirty="0" smtClean="0"/>
              <a:t> of</a:t>
            </a:r>
            <a:r>
              <a:rPr lang="en-US" sz="2000" dirty="0" smtClean="0"/>
              <a:t> message</a:t>
            </a:r>
            <a:r>
              <a:rPr lang="sl-SI" sz="2000" dirty="0" smtClean="0"/>
              <a:t> S</a:t>
            </a:r>
            <a:r>
              <a:rPr lang="en-US" sz="2000" dirty="0" smtClean="0"/>
              <a:t> </a:t>
            </a:r>
            <a:r>
              <a:rPr lang="sl-SI" sz="2000" dirty="0" smtClean="0"/>
              <a:t>:</a:t>
            </a:r>
            <a:br>
              <a:rPr lang="sl-SI" sz="2000" dirty="0" smtClean="0"/>
            </a:br>
            <a:endParaRPr lang="sl-SI" sz="2000" dirty="0" smtClean="0"/>
          </a:p>
          <a:p>
            <a:pPr marL="88011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D(E(S)) = D(E(S)) = S</a:t>
            </a:r>
          </a:p>
          <a:p>
            <a:pPr marL="88011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/>
              <a:t>From known </a:t>
            </a:r>
            <a:r>
              <a:rPr lang="en-GB" sz="2000" b="1" dirty="0" smtClean="0">
                <a:solidFill>
                  <a:schemeClr val="accent1"/>
                </a:solidFill>
              </a:rPr>
              <a:t>E</a:t>
            </a:r>
            <a:r>
              <a:rPr lang="en-GB" sz="2000" dirty="0" smtClean="0"/>
              <a:t> and </a:t>
            </a:r>
            <a:r>
              <a:rPr lang="en-GB" sz="2000" b="1" dirty="0" smtClean="0">
                <a:solidFill>
                  <a:schemeClr val="accent1"/>
                </a:solidFill>
              </a:rPr>
              <a:t>E(S)</a:t>
            </a:r>
            <a:r>
              <a:rPr lang="en-GB" sz="2000" dirty="0" smtClean="0"/>
              <a:t> it must be impossible to figure out </a:t>
            </a:r>
            <a:r>
              <a:rPr lang="en-GB" sz="2000" b="1" dirty="0" smtClean="0">
                <a:solidFill>
                  <a:schemeClr val="accent1"/>
                </a:solidFill>
              </a:rPr>
              <a:t>D</a:t>
            </a:r>
            <a:endParaRPr lang="sl-SI" sz="2000" b="1" dirty="0" smtClean="0">
              <a:solidFill>
                <a:schemeClr val="accent1"/>
              </a:solidFill>
            </a:endParaRPr>
          </a:p>
          <a:p>
            <a:pPr marL="88011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000" dirty="0" smtClean="0"/>
              <a:t>From </a:t>
            </a:r>
            <a:r>
              <a:rPr lang="en-GB" sz="2000" b="1" dirty="0" smtClean="0">
                <a:solidFill>
                  <a:schemeClr val="accent1"/>
                </a:solidFill>
              </a:rPr>
              <a:t>E</a:t>
            </a:r>
            <a:r>
              <a:rPr lang="en-GB" sz="2000" dirty="0" smtClean="0"/>
              <a:t> it must be very hard / impossible to figure out </a:t>
            </a:r>
            <a:r>
              <a:rPr lang="en-GB" sz="2000" b="1" dirty="0" smtClean="0">
                <a:solidFill>
                  <a:schemeClr val="accent1"/>
                </a:solidFill>
              </a:rPr>
              <a:t>D</a:t>
            </a:r>
            <a:endParaRPr lang="sl-SI" sz="2000" b="1" dirty="0" smtClean="0">
              <a:solidFill>
                <a:schemeClr val="accent1"/>
              </a:solidFill>
            </a:endParaRPr>
          </a:p>
          <a:p>
            <a:pPr marL="880110" lvl="1" indent="-514350" fontAlgn="auto">
              <a:spcAft>
                <a:spcPts val="0"/>
              </a:spcAft>
              <a:buFont typeface="Wingdings 2"/>
              <a:buNone/>
              <a:defRPr/>
            </a:pPr>
            <a:endParaRPr lang="sl-SI" sz="2000" dirty="0" smtClean="0"/>
          </a:p>
          <a:p>
            <a:pPr lvl="0"/>
            <a:r>
              <a:rPr lang="en-GB" sz="2000" dirty="0" smtClean="0"/>
              <a:t>The most known algorithm is </a:t>
            </a:r>
            <a:r>
              <a:rPr lang="en-GB" sz="2000" b="1" dirty="0" smtClean="0">
                <a:solidFill>
                  <a:schemeClr val="accent1"/>
                </a:solidFill>
              </a:rPr>
              <a:t>RSA</a:t>
            </a:r>
            <a:r>
              <a:rPr lang="en-GB" sz="2000" dirty="0" smtClean="0"/>
              <a:t>(</a:t>
            </a:r>
            <a:r>
              <a:rPr lang="en-GB" sz="2000" dirty="0" err="1" smtClean="0"/>
              <a:t>Rivest</a:t>
            </a:r>
            <a:r>
              <a:rPr lang="en-GB" sz="2000" dirty="0" smtClean="0"/>
              <a:t>, Shamir, Adelman). RSA uses big prime numbers to define D and E; the procedure of encrypting/decrypting is the same as calculating the mod of divide by the product of these two numbers.</a:t>
            </a:r>
            <a:endParaRPr lang="sl-SI" sz="2000" dirty="0" smtClean="0"/>
          </a:p>
          <a:p>
            <a:pPr>
              <a:buNone/>
            </a:pPr>
            <a:r>
              <a:rPr lang="sl-SI" sz="2000" dirty="0" smtClean="0"/>
              <a:t>    </a:t>
            </a:r>
            <a:r>
              <a:rPr lang="en-GB" sz="2000" dirty="0" smtClean="0"/>
              <a:t>Problem: distribution of keys, slowness</a:t>
            </a: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l-SI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9B93D-6C39-412C-8D99-EEDB3713981D}" type="slidenum">
              <a:rPr lang="sl-SI"/>
              <a:pPr>
                <a:defRPr/>
              </a:pPr>
              <a:t>59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z="3600" smtClean="0"/>
              <a:t>Obligations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752975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tabLst>
                <a:tab pos="6457950" algn="r"/>
              </a:tabLst>
            </a:pPr>
            <a:r>
              <a:rPr lang="sl-SI" sz="2800" smtClean="0"/>
              <a:t>The grade also takes into account:</a:t>
            </a:r>
            <a:endParaRPr lang="sl-SI" sz="1600" smtClean="0"/>
          </a:p>
          <a:p>
            <a:pPr>
              <a:tabLst>
                <a:tab pos="6457950" algn="r"/>
              </a:tabLst>
            </a:pPr>
            <a:r>
              <a:rPr lang="sl-SI" smtClean="0"/>
              <a:t>participation in the forums</a:t>
            </a:r>
          </a:p>
          <a:p>
            <a:pPr>
              <a:tabLst>
                <a:tab pos="6457950" algn="r"/>
              </a:tabLst>
            </a:pPr>
            <a:r>
              <a:rPr lang="sl-SI" smtClean="0"/>
              <a:t>Complementing the notes</a:t>
            </a:r>
          </a:p>
          <a:p>
            <a:pPr>
              <a:tabLst>
                <a:tab pos="6457950" algn="r"/>
              </a:tabLst>
            </a:pPr>
            <a:r>
              <a:rPr lang="sl-SI" smtClean="0"/>
              <a:t>assistance to the colleagues</a:t>
            </a:r>
          </a:p>
          <a:p>
            <a:pPr>
              <a:tabLst>
                <a:tab pos="6457950" algn="r"/>
              </a:tabLst>
            </a:pPr>
            <a:r>
              <a:rPr lang="sl-SI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F5E60-1133-4AA8-B363-32541B008095}" type="slidenum">
              <a:rPr lang="sl-SI"/>
              <a:pPr>
                <a:defRPr/>
              </a:pPr>
              <a:t>6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676275" y="4619625"/>
            <a:ext cx="111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>
                <a:solidFill>
                  <a:srgbClr val="002060"/>
                </a:solidFill>
              </a:rPr>
              <a:t>Message</a:t>
            </a:r>
          </a:p>
          <a:p>
            <a:pPr algn="ctr"/>
            <a:r>
              <a:rPr lang="sl-SI">
                <a:solidFill>
                  <a:srgbClr val="002060"/>
                </a:solidFill>
                <a:latin typeface="Calibri" pitchFamily="34" charset="0"/>
              </a:rPr>
              <a:t>S</a:t>
            </a:r>
            <a:endParaRPr lang="en-US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638550" y="45593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>
                <a:solidFill>
                  <a:srgbClr val="002060"/>
                </a:solidFill>
              </a:rPr>
              <a:t>Cryptogram</a:t>
            </a:r>
            <a:endParaRPr lang="en-US">
              <a:solidFill>
                <a:srgbClr val="002060"/>
              </a:solidFill>
            </a:endParaRPr>
          </a:p>
        </p:txBody>
      </p:sp>
      <p:pic>
        <p:nvPicPr>
          <p:cNvPr id="63492" name="Picture 5" descr="Al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7913" y="3805238"/>
            <a:ext cx="511175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2109788" y="45053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162175" y="4565650"/>
            <a:ext cx="126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>
                <a:solidFill>
                  <a:schemeClr val="bg1"/>
                </a:solidFill>
              </a:rPr>
              <a:t>Encryption</a:t>
            </a:r>
          </a:p>
          <a:p>
            <a:pPr algn="ctr"/>
            <a:r>
              <a:rPr lang="sl-SI">
                <a:solidFill>
                  <a:schemeClr val="bg1"/>
                </a:solidFill>
              </a:rPr>
              <a:t>Algorithm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5330825" y="45180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5405438" y="4627563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>
                <a:solidFill>
                  <a:schemeClr val="bg1"/>
                </a:solidFill>
              </a:rPr>
              <a:t>Decryption</a:t>
            </a:r>
          </a:p>
          <a:p>
            <a:pPr algn="ctr"/>
            <a:r>
              <a:rPr lang="sl-SI">
                <a:solidFill>
                  <a:schemeClr val="bg1"/>
                </a:solidFill>
              </a:rPr>
              <a:t>algorithm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1995" name="Line 10"/>
          <p:cNvSpPr>
            <a:spLocks noChangeShapeType="1"/>
          </p:cNvSpPr>
          <p:nvPr/>
        </p:nvSpPr>
        <p:spPr bwMode="auto">
          <a:xfrm flipV="1">
            <a:off x="3530600" y="49133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6473825" y="2420938"/>
            <a:ext cx="1762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/>
              <a:t>Branko’s public key</a:t>
            </a:r>
            <a:r>
              <a:rPr lang="sl-SI">
                <a:latin typeface="Calibri" pitchFamily="34" charset="0"/>
              </a:rPr>
              <a:t> E</a:t>
            </a:r>
            <a:r>
              <a:rPr lang="sl-SI" baseline="-25000">
                <a:latin typeface="Calibri" pitchFamily="34" charset="0"/>
              </a:rPr>
              <a:t>B</a:t>
            </a:r>
            <a:endParaRPr lang="en-US" baseline="-25000">
              <a:latin typeface="Calibri" pitchFamily="34" charset="0"/>
            </a:endParaRPr>
          </a:p>
        </p:txBody>
      </p:sp>
      <p:pic>
        <p:nvPicPr>
          <p:cNvPr id="63499" name="Picture 12" descr="Bo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68963" y="3822700"/>
            <a:ext cx="66516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Line 13"/>
          <p:cNvSpPr>
            <a:spLocks noChangeShapeType="1"/>
          </p:cNvSpPr>
          <p:nvPr/>
        </p:nvSpPr>
        <p:spPr bwMode="auto">
          <a:xfrm>
            <a:off x="611188" y="4943475"/>
            <a:ext cx="1428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6750050" y="4899025"/>
            <a:ext cx="1638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pic>
        <p:nvPicPr>
          <p:cNvPr id="63502" name="Picture 15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516563" y="2563813"/>
            <a:ext cx="458787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Text Box 16"/>
          <p:cNvSpPr txBox="1">
            <a:spLocks noChangeArrowheads="1"/>
          </p:cNvSpPr>
          <p:nvPr/>
        </p:nvSpPr>
        <p:spPr bwMode="auto">
          <a:xfrm>
            <a:off x="6516688" y="4554538"/>
            <a:ext cx="222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>
                <a:solidFill>
                  <a:srgbClr val="002060"/>
                </a:solidFill>
              </a:rPr>
              <a:t>Readable message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2019" name="Text Box 18"/>
          <p:cNvSpPr txBox="1">
            <a:spLocks noChangeArrowheads="1"/>
          </p:cNvSpPr>
          <p:nvPr/>
        </p:nvSpPr>
        <p:spPr bwMode="auto">
          <a:xfrm>
            <a:off x="4052888" y="4897438"/>
            <a:ext cx="62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2060"/>
                </a:solidFill>
                <a:latin typeface="+mj-lt"/>
                <a:cs typeface="+mn-cs"/>
              </a:rPr>
              <a:t>E</a:t>
            </a:r>
            <a:r>
              <a:rPr lang="sl-SI" baseline="-25000" dirty="0">
                <a:solidFill>
                  <a:srgbClr val="002060"/>
                </a:solidFill>
                <a:latin typeface="+mj-lt"/>
                <a:cs typeface="+mn-cs"/>
              </a:rPr>
              <a:t>B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(</a:t>
            </a:r>
            <a:r>
              <a:rPr lang="sl-SI" dirty="0">
                <a:solidFill>
                  <a:srgbClr val="002060"/>
                </a:solidFill>
                <a:latin typeface="+mj-lt"/>
                <a:cs typeface="+mn-cs"/>
              </a:rPr>
              <a:t>S</a:t>
            </a:r>
            <a:r>
              <a:rPr lang="en-US" dirty="0">
                <a:solidFill>
                  <a:srgbClr val="002060"/>
                </a:solidFill>
                <a:latin typeface="+mj-lt"/>
                <a:cs typeface="+mn-cs"/>
              </a:rPr>
              <a:t>)</a:t>
            </a:r>
          </a:p>
        </p:txBody>
      </p:sp>
      <p:sp>
        <p:nvSpPr>
          <p:cNvPr id="42003" name="Text Box 21"/>
          <p:cNvSpPr txBox="1">
            <a:spLocks noChangeArrowheads="1"/>
          </p:cNvSpPr>
          <p:nvPr/>
        </p:nvSpPr>
        <p:spPr bwMode="auto">
          <a:xfrm>
            <a:off x="6035675" y="248126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+mj-lt"/>
                <a:cs typeface="+mn-cs"/>
              </a:rPr>
              <a:t>E</a:t>
            </a:r>
            <a:r>
              <a:rPr lang="sl-SI" baseline="-25000" dirty="0">
                <a:solidFill>
                  <a:srgbClr val="FF0000"/>
                </a:solidFill>
                <a:latin typeface="+mj-lt"/>
                <a:cs typeface="+mn-cs"/>
              </a:rPr>
              <a:t>B</a:t>
            </a:r>
            <a:endParaRPr lang="en-US" baseline="-25000" dirty="0">
              <a:solidFill>
                <a:srgbClr val="FF0000"/>
              </a:solidFill>
              <a:latin typeface="+mj-lt"/>
              <a:cs typeface="+mn-cs"/>
            </a:endParaRPr>
          </a:p>
        </p:txBody>
      </p:sp>
      <p:sp>
        <p:nvSpPr>
          <p:cNvPr id="42006" name="Text Box 24"/>
          <p:cNvSpPr txBox="1">
            <a:spLocks noChangeArrowheads="1"/>
          </p:cNvSpPr>
          <p:nvPr/>
        </p:nvSpPr>
        <p:spPr bwMode="auto">
          <a:xfrm>
            <a:off x="6470650" y="3098800"/>
            <a:ext cx="1762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/>
              <a:t>Branko’s private key</a:t>
            </a:r>
            <a:r>
              <a:rPr lang="sl-SI">
                <a:latin typeface="Calibri" pitchFamily="34" charset="0"/>
              </a:rPr>
              <a:t> D</a:t>
            </a:r>
            <a:r>
              <a:rPr lang="sl-SI" baseline="-25000">
                <a:latin typeface="Calibri" pitchFamily="34" charset="0"/>
              </a:rPr>
              <a:t>B</a:t>
            </a:r>
            <a:endParaRPr lang="en-US" baseline="-25000">
              <a:latin typeface="Calibri" pitchFamily="34" charset="0"/>
            </a:endParaRPr>
          </a:p>
        </p:txBody>
      </p:sp>
      <p:pic>
        <p:nvPicPr>
          <p:cNvPr id="63507" name="Picture 25" descr="BS00768_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513388" y="3236913"/>
            <a:ext cx="5429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8" name="Text Box 26"/>
          <p:cNvSpPr txBox="1">
            <a:spLocks noChangeArrowheads="1"/>
          </p:cNvSpPr>
          <p:nvPr/>
        </p:nvSpPr>
        <p:spPr bwMode="auto">
          <a:xfrm>
            <a:off x="6003925" y="3171825"/>
            <a:ext cx="463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  <a:latin typeface="+mj-lt"/>
                <a:cs typeface="+mn-cs"/>
              </a:rPr>
              <a:t>D</a:t>
            </a:r>
            <a:r>
              <a:rPr lang="sl-SI" baseline="-25000" dirty="0">
                <a:solidFill>
                  <a:srgbClr val="FF0000"/>
                </a:solidFill>
                <a:latin typeface="+mj-lt"/>
                <a:cs typeface="+mn-cs"/>
              </a:rPr>
              <a:t>B</a:t>
            </a:r>
            <a:r>
              <a:rPr lang="en-US" dirty="0">
                <a:solidFill>
                  <a:srgbClr val="FF0000"/>
                </a:solidFill>
                <a:latin typeface="+mj-lt"/>
                <a:cs typeface="+mn-cs"/>
              </a:rPr>
              <a:t> 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923088" y="4926013"/>
            <a:ext cx="1320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rgbClr val="002060"/>
                </a:solidFill>
                <a:latin typeface="+mj-lt"/>
                <a:cs typeface="+mn-cs"/>
              </a:rPr>
              <a:t>S = D</a:t>
            </a:r>
            <a:r>
              <a:rPr lang="sl-SI" baseline="-25000" dirty="0">
                <a:solidFill>
                  <a:srgbClr val="002060"/>
                </a:solidFill>
                <a:latin typeface="+mj-lt"/>
                <a:cs typeface="+mn-cs"/>
              </a:rPr>
              <a:t>B</a:t>
            </a:r>
            <a:r>
              <a:rPr lang="sl-SI" dirty="0">
                <a:solidFill>
                  <a:srgbClr val="002060"/>
                </a:solidFill>
                <a:latin typeface="+mj-lt"/>
                <a:cs typeface="+mn-cs"/>
              </a:rPr>
              <a:t>(E</a:t>
            </a:r>
            <a:r>
              <a:rPr lang="sl-SI" baseline="-25000" dirty="0">
                <a:solidFill>
                  <a:srgbClr val="002060"/>
                </a:solidFill>
                <a:latin typeface="+mj-lt"/>
                <a:cs typeface="+mn-cs"/>
              </a:rPr>
              <a:t>B</a:t>
            </a:r>
            <a:r>
              <a:rPr lang="sl-SI" dirty="0">
                <a:solidFill>
                  <a:srgbClr val="002060"/>
                </a:solidFill>
                <a:latin typeface="+mj-lt"/>
                <a:cs typeface="+mn-cs"/>
              </a:rPr>
              <a:t>(S))</a:t>
            </a:r>
            <a:endParaRPr lang="en-US" sz="24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42012" name="Freeform 35"/>
          <p:cNvSpPr>
            <a:spLocks/>
          </p:cNvSpPr>
          <p:nvPr/>
        </p:nvSpPr>
        <p:spPr bwMode="auto">
          <a:xfrm>
            <a:off x="3001963" y="26971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42013" name="Freeform 36"/>
          <p:cNvSpPr>
            <a:spLocks/>
          </p:cNvSpPr>
          <p:nvPr/>
        </p:nvSpPr>
        <p:spPr bwMode="auto">
          <a:xfrm>
            <a:off x="5446713" y="33702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j-lt"/>
              <a:cs typeface="+mn-cs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Cryptography with public keys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34A66-D63F-4930-B555-43F1A2633155}" type="slidenum">
              <a:rPr lang="sl-SI"/>
              <a:pPr>
                <a:defRPr/>
              </a:pPr>
              <a:t>60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18488" cy="4535487"/>
          </a:xfrm>
        </p:spPr>
        <p:txBody>
          <a:bodyPr/>
          <a:lstStyle/>
          <a:p>
            <a:r>
              <a:rPr lang="en-GB" sz="2400" dirty="0" smtClean="0"/>
              <a:t>Let’s say that we know the public key of some person (defined by a pair of numbers (n, e)). To figure out the private key we have to know the denominators of the number n. But searching the denominators of a large number is hard or impossible with current computational capacities.</a:t>
            </a:r>
            <a:endParaRPr lang="sl-SI" sz="2400" dirty="0" smtClean="0"/>
          </a:p>
          <a:p>
            <a:endParaRPr lang="sl-SI" sz="2400" dirty="0" smtClean="0"/>
          </a:p>
          <a:p>
            <a:pPr lvl="0"/>
            <a:r>
              <a:rPr lang="en-GB" sz="2400" dirty="0" smtClean="0"/>
              <a:t>How to find big enough prime numbers?</a:t>
            </a:r>
            <a:endParaRPr lang="sl-SI" sz="2400" dirty="0" smtClean="0"/>
          </a:p>
          <a:p>
            <a:pPr lvl="1"/>
            <a:r>
              <a:rPr lang="en-GB" sz="2400" dirty="0" smtClean="0"/>
              <a:t>We carry out “guessing” for several times: we generate a large number and test it, if it is a prime number</a:t>
            </a:r>
            <a:r>
              <a:rPr lang="sl-SI" sz="2400" dirty="0" smtClean="0"/>
              <a:t>,</a:t>
            </a:r>
          </a:p>
          <a:p>
            <a:pPr>
              <a:buNone/>
            </a:pPr>
            <a:r>
              <a:rPr lang="sl-SI" sz="2200" dirty="0" smtClean="0"/>
              <a:t>         </a:t>
            </a:r>
            <a:r>
              <a:rPr lang="en-GB" sz="2200" dirty="0" smtClean="0"/>
              <a:t>To test the prime numbers there exist efficient algorithms</a:t>
            </a:r>
            <a:r>
              <a:rPr lang="en-GB" sz="2800" dirty="0" smtClean="0"/>
              <a:t>.</a:t>
            </a:r>
            <a:endParaRPr lang="sl-SI" sz="2800" dirty="0"/>
          </a:p>
        </p:txBody>
      </p:sp>
      <p:sp>
        <p:nvSpPr>
          <p:cNvPr id="64515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en-GB" dirty="0" smtClean="0"/>
              <a:t> Why is RSA safe?</a:t>
            </a:r>
            <a:endParaRPr lang="sl-S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24BB1-9CD5-49E2-B80E-E877CD4519F6}" type="slidenum">
              <a:rPr lang="sl-SI"/>
              <a:pPr>
                <a:defRPr/>
              </a:pPr>
              <a:t>61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integrity of users </a:t>
            </a:r>
            <a:r>
              <a:rPr lang="sl-SI" sz="2000" dirty="0" smtClean="0"/>
              <a:t>: </a:t>
            </a:r>
            <a:r>
              <a:rPr lang="en-GB" sz="2000" dirty="0" smtClean="0"/>
              <a:t>Proves who sent the message and that the message is read only by the real receiver. We encrypt the message S, which is sent by A to B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			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E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(S)) = XXX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en-GB" sz="2000" dirty="0" smtClean="0"/>
              <a:t>and decrypt</a:t>
            </a:r>
            <a:r>
              <a:rPr lang="sl-SI" sz="2000" dirty="0" smtClean="0"/>
              <a:t>:  	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(XXX) = 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(E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B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(S))) =  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(S); E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(S)) = S</a:t>
            </a:r>
            <a:endParaRPr lang="sl-SI" sz="1600" b="1" dirty="0" smtClean="0">
              <a:latin typeface="Courier New" pitchFamily="49" charset="0"/>
              <a:cs typeface="Courier New" pitchFamily="49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integrity of message</a:t>
            </a:r>
            <a:r>
              <a:rPr lang="sl-SI" sz="2000" dirty="0" smtClean="0"/>
              <a:t>: </a:t>
            </a:r>
            <a:r>
              <a:rPr lang="en-GB" sz="2000" dirty="0" smtClean="0"/>
              <a:t>proves that the message (also not </a:t>
            </a:r>
            <a:r>
              <a:rPr lang="en-GB" sz="2000" dirty="0" err="1" smtClean="0"/>
              <a:t>crypted</a:t>
            </a:r>
            <a:r>
              <a:rPr lang="en-GB" sz="2000" dirty="0" smtClean="0"/>
              <a:t>!) hasn’t been changed. To achieve that we use thickening functions, which calculate the signature of the message SIG (S).  We  sign this value with the mechanism </a:t>
            </a:r>
            <a:r>
              <a:rPr lang="sl-SI" sz="2000" dirty="0" smtClean="0"/>
              <a:t>of</a:t>
            </a:r>
            <a:r>
              <a:rPr lang="en-GB" sz="2000" dirty="0" smtClean="0"/>
              <a:t> electronic signing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sl-SI" sz="2000" dirty="0" smtClean="0"/>
              <a:t>			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sl-SI" sz="2000" b="1" baseline="-250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sl-SI" sz="2000" b="1" dirty="0" smtClean="0">
                <a:latin typeface="Courier New" pitchFamily="49" charset="0"/>
                <a:cs typeface="Courier New" pitchFamily="49" charset="0"/>
              </a:rPr>
              <a:t>(sig(S)) = sss</a:t>
            </a:r>
            <a:r>
              <a:rPr lang="sl-SI" sz="2000" dirty="0" smtClean="0"/>
              <a:t/>
            </a:r>
            <a:br>
              <a:rPr lang="sl-SI" sz="2000" dirty="0" smtClean="0"/>
            </a:br>
            <a:r>
              <a:rPr lang="en-GB" sz="2000" dirty="0" smtClean="0"/>
              <a:t>And we send SSS along with the (encrypted) original message xxx: (xxx, </a:t>
            </a:r>
            <a:r>
              <a:rPr lang="en-GB" sz="2000" dirty="0" err="1" smtClean="0"/>
              <a:t>sss</a:t>
            </a:r>
            <a:r>
              <a:rPr lang="en-GB" sz="2000" dirty="0" smtClean="0"/>
              <a:t>). The receiver decrypts XXX into S, recalculates the sig (S) and checks is SSS=sig(S)</a:t>
            </a:r>
            <a:endParaRPr lang="sl-SI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0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C2253-DA5B-492F-B4CF-7017C6ACEA1F}" type="slidenum">
              <a:rPr lang="sl-SI"/>
              <a:pPr>
                <a:defRPr/>
              </a:pPr>
              <a:t>62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Certificates</a:t>
            </a:r>
            <a:endParaRPr lang="en-US" smtClean="0"/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5051425" cy="4608513"/>
          </a:xfrm>
        </p:spPr>
        <p:txBody>
          <a:bodyPr>
            <a:normAutofit/>
          </a:bodyPr>
          <a:lstStyle/>
          <a:p>
            <a:pPr marL="273050" lvl="1" indent="-273050">
              <a:buClr>
                <a:srgbClr val="0BD0D9"/>
              </a:buClr>
              <a:buSzPct val="95000"/>
            </a:pPr>
            <a:r>
              <a:rPr lang="sl-SI" sz="2000" smtClean="0">
                <a:latin typeface="Arial" charset="0"/>
              </a:rPr>
              <a:t>System PKI includes cetification authorities, which issue, save and cancell the certificates</a:t>
            </a:r>
            <a:r>
              <a:rPr lang="sl-SI" sz="200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2000" smtClean="0"/>
              <a:t>Certificates are defined by the standard X.509 (RFC 2459)</a:t>
            </a:r>
          </a:p>
          <a:p>
            <a:pPr>
              <a:spcBef>
                <a:spcPts val="1800"/>
              </a:spcBef>
            </a:pPr>
            <a:r>
              <a:rPr lang="sl-SI" sz="2000" smtClean="0"/>
              <a:t>The certificate contains:</a:t>
            </a:r>
            <a:endParaRPr lang="en-US" sz="2000" smtClean="0"/>
          </a:p>
          <a:p>
            <a:pPr marL="273050" lvl="1" indent="-273050"/>
            <a:r>
              <a:rPr lang="sl-SI" sz="1800" smtClean="0">
                <a:latin typeface="Arial" charset="0"/>
              </a:rPr>
              <a:t>The </a:t>
            </a:r>
            <a:r>
              <a:rPr lang="sl-SI" sz="1800" smtClean="0"/>
              <a:t>name of the Issuer,</a:t>
            </a:r>
            <a:endParaRPr lang="en-US" sz="1800" smtClean="0"/>
          </a:p>
          <a:p>
            <a:pPr marL="273050" lvl="1" indent="-273050"/>
            <a:r>
              <a:rPr lang="sl-SI" sz="1800" smtClean="0">
                <a:latin typeface="Arial" charset="0"/>
              </a:rPr>
              <a:t>The </a:t>
            </a:r>
            <a:r>
              <a:rPr lang="en-US" sz="1800" smtClean="0"/>
              <a:t>name of the person, </a:t>
            </a:r>
            <a:r>
              <a:rPr lang="sl-SI" sz="1800" smtClean="0">
                <a:latin typeface="Arial" charset="0"/>
              </a:rPr>
              <a:t>the </a:t>
            </a:r>
            <a:r>
              <a:rPr lang="en-US" sz="1800" smtClean="0"/>
              <a:t>address, </a:t>
            </a:r>
            <a:r>
              <a:rPr lang="sl-SI" sz="1800" smtClean="0">
                <a:latin typeface="Arial" charset="0"/>
              </a:rPr>
              <a:t>the </a:t>
            </a:r>
            <a:r>
              <a:rPr lang="en-US" sz="1800" smtClean="0"/>
              <a:t>domain name and other personal information</a:t>
            </a:r>
            <a:r>
              <a:rPr lang="sl-SI" sz="1800" smtClean="0"/>
              <a:t>,</a:t>
            </a:r>
            <a:r>
              <a:rPr lang="en-US" sz="1800" smtClean="0"/>
              <a:t> </a:t>
            </a:r>
            <a:endParaRPr lang="sl-SI" sz="1800" smtClean="0"/>
          </a:p>
          <a:p>
            <a:pPr marL="273050" lvl="1" indent="-273050"/>
            <a:r>
              <a:rPr lang="sl-SI" sz="1800" smtClean="0">
                <a:latin typeface="Arial" charset="0"/>
              </a:rPr>
              <a:t>The o</a:t>
            </a:r>
            <a:r>
              <a:rPr lang="sl-SI" sz="1800" smtClean="0"/>
              <a:t>wners public key,</a:t>
            </a:r>
          </a:p>
          <a:p>
            <a:pPr marL="273050" lvl="1" indent="-273050"/>
            <a:r>
              <a:rPr lang="sl-SI" sz="1800" smtClean="0">
                <a:latin typeface="Arial" charset="0"/>
              </a:rPr>
              <a:t>The </a:t>
            </a:r>
            <a:r>
              <a:rPr lang="sl-SI" sz="1800" smtClean="0"/>
              <a:t>digital signature(</a:t>
            </a:r>
            <a:r>
              <a:rPr lang="en-US" sz="1800" smtClean="0"/>
              <a:t>signed by the private key of the issuer</a:t>
            </a:r>
            <a:r>
              <a:rPr lang="sl-SI" sz="1800" smtClean="0"/>
              <a:t>)</a:t>
            </a:r>
          </a:p>
        </p:txBody>
      </p:sp>
      <p:pic>
        <p:nvPicPr>
          <p:cNvPr id="66564" name="Picture 2" descr="http://download.oracle.com/docs/cd/B14099_19/idmanage.1012/b14080/img/fakece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060575"/>
            <a:ext cx="3286125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C043D-54C0-4F7C-BA61-F57162BE65B9}" type="slidenum">
              <a:rPr lang="sl-SI"/>
              <a:pPr>
                <a:defRPr/>
              </a:pPr>
              <a:t>63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en-US" smtClean="0"/>
              <a:t>Next time we move on</a:t>
            </a:r>
            <a:r>
              <a:rPr lang="sl-SI" smtClean="0"/>
              <a:t>!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192588"/>
          </a:xfrm>
        </p:spPr>
        <p:txBody>
          <a:bodyPr/>
          <a:lstStyle/>
          <a:p>
            <a:r>
              <a:rPr lang="en-US" smtClean="0"/>
              <a:t>connect a computer to to the network</a:t>
            </a:r>
            <a:endParaRPr lang="sl-SI" smtClean="0"/>
          </a:p>
          <a:p>
            <a:r>
              <a:rPr lang="sl-SI" smtClean="0"/>
              <a:t>boot your computer : protocols DHCP and BOOTP</a:t>
            </a:r>
          </a:p>
          <a:p>
            <a:r>
              <a:rPr lang="sl-SI" smtClean="0">
                <a:latin typeface="Arial" charset="0"/>
              </a:rPr>
              <a:t>a</a:t>
            </a:r>
            <a:r>
              <a:rPr lang="sl-SI" smtClean="0"/>
              <a:t>rchitecture server– client,</a:t>
            </a:r>
          </a:p>
          <a:p>
            <a:r>
              <a:rPr lang="sl-SI" smtClean="0"/>
              <a:t>protocol: operation, its functions,</a:t>
            </a:r>
          </a:p>
          <a:p>
            <a:r>
              <a:rPr lang="sl-SI" smtClean="0"/>
              <a:t>protocol trace</a:t>
            </a:r>
          </a:p>
        </p:txBody>
      </p:sp>
      <p:pic>
        <p:nvPicPr>
          <p:cNvPr id="67588" name="Picture 2" descr="C:\Program Files\Microsoft Office\MEDIA\CAGCAT10\j018332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933825"/>
            <a:ext cx="2663825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91FD72-EC7B-4D41-8D34-A63E2598BCF9}" type="slidenum">
              <a:rPr lang="sl-SI"/>
              <a:pPr>
                <a:defRPr/>
              </a:pPr>
              <a:t>64</a:t>
            </a:fld>
            <a:endParaRPr lang="sl-S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z="3600" smtClean="0"/>
              <a:t>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7529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800" dirty="0" smtClean="0"/>
              <a:t>J. F. Kurose, K. W. Ross: Computer Networking, 5th edition, Addison-Wesley, 2010.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800" dirty="0" smtClean="0"/>
              <a:t>A. Farrel: The Internet and Its Protocols: A Comparative Approach, Morgan Kaufmann, 2004.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l-SI" sz="2800" dirty="0" smtClean="0"/>
              <a:t>E. Cole: Network Security Bible, Wiley, 2nd edition, 2009.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Mani Subramanian: Network Management: An introduction to principles and practice, Addison Wesley Longman, 2000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RFC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…</a:t>
            </a:r>
            <a:endParaRPr lang="sl-SI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l-SI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470D1-40BA-4FED-8A8F-05DFFCE0A52A}" type="slidenum">
              <a:rPr lang="sl-SI"/>
              <a:pPr>
                <a:defRPr/>
              </a:pPr>
              <a:t>7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122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Repetition of the basics of computer communications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D5B22-042A-4B79-8229-A7ED2DE67C04}" type="slidenum">
              <a:rPr lang="sl-SI"/>
              <a:pPr>
                <a:defRPr/>
              </a:pPr>
              <a:t>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2313"/>
          </a:xfrm>
        </p:spPr>
        <p:txBody>
          <a:bodyPr/>
          <a:lstStyle/>
          <a:p>
            <a:r>
              <a:rPr lang="sl-SI" smtClean="0"/>
              <a:t>ISO/OSI model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r>
              <a:rPr lang="sl-SI" dirty="0" smtClean="0"/>
              <a:t>The model consists of seven layers, which define the layers of related functions of the communication system.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852936"/>
            <a:ext cx="2881163" cy="36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6056" y="2924944"/>
            <a:ext cx="2448272" cy="35932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Application layer</a:t>
            </a:r>
          </a:p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Presentation layer</a:t>
            </a:r>
          </a:p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Session layer</a:t>
            </a:r>
          </a:p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Transport layer</a:t>
            </a:r>
          </a:p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Network layer</a:t>
            </a:r>
          </a:p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Data link layer</a:t>
            </a:r>
          </a:p>
          <a:p>
            <a:pPr fontAlgn="auto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Physical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5C568-55ED-40FA-A9C8-6789484A3343}" type="slidenum">
              <a:rPr lang="sl-SI"/>
              <a:pPr>
                <a:defRPr/>
              </a:pPr>
              <a:t>9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39048</TotalTime>
  <Words>4609</Words>
  <Application>Microsoft Macintosh PowerPoint</Application>
  <PresentationFormat>On-screen Show (4:3)</PresentationFormat>
  <Paragraphs>818</Paragraphs>
  <Slides>64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Flow</vt:lpstr>
      <vt:lpstr>Clip</vt:lpstr>
      <vt:lpstr>Communication protocols and network security</vt:lpstr>
      <vt:lpstr>Communication protocols and network security</vt:lpstr>
      <vt:lpstr>Content of the course</vt:lpstr>
      <vt:lpstr>Content of the course – an indicative plan</vt:lpstr>
      <vt:lpstr>Obligations</vt:lpstr>
      <vt:lpstr>Obligations</vt:lpstr>
      <vt:lpstr>Literature</vt:lpstr>
      <vt:lpstr>Repetition of the basics of computer communications</vt:lpstr>
      <vt:lpstr>ISO/OSI model</vt:lpstr>
      <vt:lpstr>ISO/OSI model</vt:lpstr>
      <vt:lpstr>Analogy : conversation between two philosophers</vt:lpstr>
      <vt:lpstr>ISO/OSI model</vt:lpstr>
      <vt:lpstr>OSI layers: detailed</vt:lpstr>
      <vt:lpstr>OSI layers</vt:lpstr>
      <vt:lpstr>OSI layers</vt:lpstr>
      <vt:lpstr>OSI layers</vt:lpstr>
      <vt:lpstr>OSI layers</vt:lpstr>
      <vt:lpstr>OSI layers</vt:lpstr>
      <vt:lpstr>OSI model and model TCP/IP</vt:lpstr>
      <vt:lpstr>E ncapsulation</vt:lpstr>
      <vt:lpstr>Network and transport layer: detail</vt:lpstr>
      <vt:lpstr>Network layer functions</vt:lpstr>
      <vt:lpstr>Routers</vt:lpstr>
      <vt:lpstr>Comparison of active equipment</vt:lpstr>
      <vt:lpstr>IPv4</vt:lpstr>
      <vt:lpstr>Exercise! </vt:lpstr>
      <vt:lpstr>IPv6</vt:lpstr>
      <vt:lpstr>Comparison of IPv4 and IPv6</vt:lpstr>
      <vt:lpstr>IPv6 - types of addressing</vt:lpstr>
      <vt:lpstr>IPv6 - types of unicast addresses</vt:lpstr>
      <vt:lpstr>IPv6 – distribution (multicast)</vt:lpstr>
      <vt:lpstr>IPv6 in IPv4 networks</vt:lpstr>
      <vt:lpstr>Routing</vt:lpstr>
      <vt:lpstr>Functionalities</vt:lpstr>
      <vt:lpstr>Connection and connectionless oriented</vt:lpstr>
      <vt:lpstr>TCP and UDP</vt:lpstr>
      <vt:lpstr>Slide 37</vt:lpstr>
      <vt:lpstr>Slide 38</vt:lpstr>
      <vt:lpstr>From the past to the future</vt:lpstr>
      <vt:lpstr>An example of communication</vt:lpstr>
      <vt:lpstr>Example of communication: Web browsing</vt:lpstr>
      <vt:lpstr>Slide 42</vt:lpstr>
      <vt:lpstr>Slide 43</vt:lpstr>
      <vt:lpstr>Example of communication: Web browsing</vt:lpstr>
      <vt:lpstr>Example of communication: Web browsing</vt:lpstr>
      <vt:lpstr>Example of communication: Internet browsing</vt:lpstr>
      <vt:lpstr>Example of communication: Internet browsing</vt:lpstr>
      <vt:lpstr>Capturing data from the network</vt:lpstr>
      <vt:lpstr>Capturing data from the network: DHCP example</vt:lpstr>
      <vt:lpstr>Network security</vt:lpstr>
      <vt:lpstr>Network security</vt:lpstr>
      <vt:lpstr>How can the intruder harms the system? </vt:lpstr>
      <vt:lpstr>Security: ensure the reliability</vt:lpstr>
      <vt:lpstr>Elements of safe communication:</vt:lpstr>
      <vt:lpstr>Authentication</vt:lpstr>
      <vt:lpstr>Confidentiality of messages: crypting (concealing) the content</vt:lpstr>
      <vt:lpstr>Types of cryptography </vt:lpstr>
      <vt:lpstr>Cryptography with public keys </vt:lpstr>
      <vt:lpstr>Cryptography with public keys  </vt:lpstr>
      <vt:lpstr>Cryptography with public keys </vt:lpstr>
      <vt:lpstr> Why is RSA safe?</vt:lpstr>
      <vt:lpstr>Integrity</vt:lpstr>
      <vt:lpstr>Certificates</vt:lpstr>
      <vt:lpstr>Next time we move on!</vt:lpstr>
    </vt:vector>
  </TitlesOfParts>
  <Company>UL FRI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Komunikacijski protokoli in omrežna varnost</dc:title>
  <dc:creator>Zoran Bosnić</dc:creator>
  <cp:lastModifiedBy>Andrej (Andy) Brodnik</cp:lastModifiedBy>
  <cp:revision>798</cp:revision>
  <cp:lastPrinted>2012-10-09T07:52:52Z</cp:lastPrinted>
  <dcterms:created xsi:type="dcterms:W3CDTF">2012-11-09T15:00:34Z</dcterms:created>
  <dcterms:modified xsi:type="dcterms:W3CDTF">2012-11-09T15:00:43Z</dcterms:modified>
</cp:coreProperties>
</file>