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43"/>
  </p:notesMasterIdLst>
  <p:handoutMasterIdLst>
    <p:handoutMasterId r:id="rId4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8" r:id="rId27"/>
    <p:sldId id="289" r:id="rId28"/>
    <p:sldId id="290" r:id="rId29"/>
    <p:sldId id="283" r:id="rId30"/>
    <p:sldId id="284" r:id="rId31"/>
    <p:sldId id="291" r:id="rId32"/>
    <p:sldId id="292" r:id="rId33"/>
    <p:sldId id="293" r:id="rId34"/>
    <p:sldId id="287" r:id="rId35"/>
    <p:sldId id="294" r:id="rId36"/>
    <p:sldId id="295" r:id="rId37"/>
    <p:sldId id="296" r:id="rId38"/>
    <p:sldId id="297" r:id="rId39"/>
    <p:sldId id="298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FC4-BDE9-AE46-82BB-1EC673D1236D}" type="datetimeFigureOut">
              <a:rPr lang="en-US" smtClean="0"/>
              <a:pPr/>
              <a:t>11/8/2012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155B-52C9-0540-B0BB-4EDE70C40D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AF2A-868C-0645-B0D7-32E140D09744}" type="datetimeFigureOut">
              <a:rPr lang="en-US" smtClean="0"/>
              <a:pPr/>
              <a:t>11/8/2012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FBB54-DEE0-7F41-9EA2-517B057EE1A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6F7B-FA1A-564C-B164-A77AF371CFA2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FF7A-AB26-6B46-8B96-BEA8D2083865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7443-2371-624F-84A0-CAB7D933B917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DE0-212E-FF42-AEFD-A260AFE0A0BD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8DA-B563-7B43-96C7-83F7B1AB8C6B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4925-F31F-2F4C-8EB1-55DB63EE5D85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DB98-FCB0-614A-BB05-613FEFD9F8AF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9D9B-0052-2D4D-A4EB-B71958A5C937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5B92-8EF6-AB48-ACA4-5F31E9D2C130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4494-3E32-6744-AEB0-72297FEF5FF5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FCD-B0AD-B643-86A1-66D534BA92A3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6DC91E-F92A-BE4B-B490-AB94CD592FFA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domains/root/db/arpa.html" TargetMode="External"/><Relationship Id="rId2" Type="http://schemas.openxmlformats.org/officeDocument/2006/relationships/hyperlink" Target="http://www.ian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ana.org/domains/root/db/si.html" TargetMode="External"/><Relationship Id="rId5" Type="http://schemas.openxmlformats.org/officeDocument/2006/relationships/hyperlink" Target="http://www.iana.org/protocols/" TargetMode="External"/><Relationship Id="rId4" Type="http://schemas.openxmlformats.org/officeDocument/2006/relationships/hyperlink" Target="http://www.iana.org/assignments/port-number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nthelix.com/RealtimeMantra/Networking/Bootp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handbook/network-dhcp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.uni-lj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protocols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Device con</a:t>
            </a:r>
            <a:r>
              <a:rPr lang="sl-SI" dirty="0" smtClean="0"/>
              <a:t>n</a:t>
            </a:r>
            <a:r>
              <a:rPr lang="en-US" dirty="0" err="1" smtClean="0"/>
              <a:t>ection</a:t>
            </a:r>
            <a:r>
              <a:rPr lang="en-US" dirty="0" smtClean="0"/>
              <a:t> and startup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IT’S </a:t>
            </a:r>
            <a:r>
              <a:rPr lang="sl-SI" dirty="0" err="1" smtClean="0"/>
              <a:t>all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DNS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gate</a:t>
            </a:r>
            <a:r>
              <a:rPr lang="sl-SI" dirty="0" smtClean="0"/>
              <a:t> </a:t>
            </a:r>
            <a:r>
              <a:rPr lang="sl-SI" dirty="0" err="1" smtClean="0"/>
              <a:t>number</a:t>
            </a:r>
            <a:r>
              <a:rPr lang="sl-SI" dirty="0" smtClean="0"/>
              <a:t> </a:t>
            </a:r>
            <a:r>
              <a:rPr lang="sl-SI" dirty="0" smtClean="0"/>
              <a:t>53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h</a:t>
            </a:r>
            <a:r>
              <a:rPr lang="sl-SI" dirty="0" err="1" smtClean="0"/>
              <a:t>ave</a:t>
            </a:r>
            <a:r>
              <a:rPr lang="sl-SI" dirty="0" smtClean="0"/>
              <a:t> no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would</a:t>
            </a:r>
            <a:r>
              <a:rPr lang="sl-SI" dirty="0" smtClean="0"/>
              <a:t> </a:t>
            </a:r>
            <a:r>
              <a:rPr lang="sl-SI" dirty="0" err="1" smtClean="0"/>
              <a:t>convert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name DNS </a:t>
            </a:r>
            <a:r>
              <a:rPr lang="sl-SI" dirty="0" err="1" smtClean="0"/>
              <a:t>and</a:t>
            </a:r>
            <a:r>
              <a:rPr lang="sl-SI" dirty="0" smtClean="0"/>
              <a:t> 53</a:t>
            </a:r>
            <a:endParaRPr lang="sl-SI" dirty="0" smtClean="0"/>
          </a:p>
          <a:p>
            <a:pPr lvl="1"/>
            <a:r>
              <a:rPr lang="sl-SI" dirty="0" err="1" smtClean="0"/>
              <a:t>w</a:t>
            </a:r>
            <a:r>
              <a:rPr lang="sl-SI" dirty="0" err="1" smtClean="0"/>
              <a:t>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a </a:t>
            </a:r>
            <a:r>
              <a:rPr lang="sl-SI" dirty="0" err="1" smtClean="0"/>
              <a:t>mapping</a:t>
            </a:r>
            <a:r>
              <a:rPr lang="sl-SI" dirty="0" smtClean="0"/>
              <a:t> table in </a:t>
            </a:r>
            <a:r>
              <a:rPr lang="sl-SI" dirty="0" err="1" smtClean="0"/>
              <a:t>the</a:t>
            </a:r>
            <a:r>
              <a:rPr lang="sl-SI" dirty="0" smtClean="0"/>
              <a:t> file </a:t>
            </a:r>
            <a:r>
              <a:rPr lang="sl-SI" dirty="0" smtClean="0"/>
              <a:t>/etc/services</a:t>
            </a:r>
          </a:p>
          <a:p>
            <a:pPr lvl="2"/>
            <a:r>
              <a:rPr lang="sl-SI" dirty="0" err="1" smtClean="0">
                <a:solidFill>
                  <a:srgbClr val="0000FF"/>
                </a:solidFill>
              </a:rPr>
              <a:t>challenge</a:t>
            </a:r>
            <a:r>
              <a:rPr lang="sl-SI" dirty="0" smtClean="0">
                <a:solidFill>
                  <a:srgbClr val="0000FF"/>
                </a:solidFill>
              </a:rPr>
              <a:t>: </a:t>
            </a:r>
            <a:r>
              <a:rPr lang="sl-SI" dirty="0" err="1" smtClean="0">
                <a:solidFill>
                  <a:srgbClr val="0000FF"/>
                </a:solidFill>
              </a:rPr>
              <a:t>how</a:t>
            </a:r>
            <a:r>
              <a:rPr lang="sl-SI" dirty="0" smtClean="0">
                <a:solidFill>
                  <a:srgbClr val="0000FF"/>
                </a:solidFill>
              </a:rPr>
              <a:t> is </a:t>
            </a:r>
            <a:r>
              <a:rPr lang="sl-SI" dirty="0" err="1" smtClean="0">
                <a:solidFill>
                  <a:srgbClr val="0000FF"/>
                </a:solidFill>
              </a:rPr>
              <a:t>the</a:t>
            </a:r>
            <a:r>
              <a:rPr lang="sl-SI" dirty="0" smtClean="0">
                <a:solidFill>
                  <a:srgbClr val="0000FF"/>
                </a:solidFill>
              </a:rPr>
              <a:t> DNS </a:t>
            </a:r>
            <a:r>
              <a:rPr lang="sl-SI" dirty="0" err="1" smtClean="0">
                <a:solidFill>
                  <a:srgbClr val="0000FF"/>
                </a:solidFill>
              </a:rPr>
              <a:t>service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really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called</a:t>
            </a:r>
            <a:r>
              <a:rPr lang="sl-SI" dirty="0" smtClean="0">
                <a:solidFill>
                  <a:srgbClr val="0000FF"/>
                </a:solidFill>
              </a:rPr>
              <a:t> in </a:t>
            </a:r>
            <a:r>
              <a:rPr lang="sl-SI" dirty="0" err="1" smtClean="0">
                <a:solidFill>
                  <a:srgbClr val="0000FF"/>
                </a:solidFill>
              </a:rPr>
              <a:t>the</a:t>
            </a:r>
            <a:r>
              <a:rPr lang="sl-SI" dirty="0" smtClean="0">
                <a:solidFill>
                  <a:srgbClr val="0000FF"/>
                </a:solidFill>
              </a:rPr>
              <a:t> table </a:t>
            </a:r>
            <a:r>
              <a:rPr lang="sl-SI" dirty="0" err="1" smtClean="0">
                <a:solidFill>
                  <a:srgbClr val="0000FF"/>
                </a:solidFill>
              </a:rPr>
              <a:t>mentioned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above</a:t>
            </a:r>
            <a:r>
              <a:rPr lang="sl-SI" dirty="0" smtClean="0">
                <a:solidFill>
                  <a:srgbClr val="0000FF"/>
                </a:solidFill>
              </a:rPr>
              <a:t>?</a:t>
            </a:r>
            <a:endParaRPr lang="sl-SI" dirty="0" smtClean="0">
              <a:solidFill>
                <a:srgbClr val="0000FF"/>
              </a:solidFill>
            </a:endParaRP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450"/>
            <a:ext cx="8686800" cy="59256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Network services, Internet style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Note that it is presently the policy of IANA to assign a single well-known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port number for both TCP and UDP; hence, most entries here have two entries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even if the protocol doesn't support UDP operations.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latest IANA port assignments can be gotten from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	http://</a:t>
            </a:r>
            <a:r>
              <a:rPr lang="en-US" sz="900" b="1" dirty="0" err="1" smtClean="0">
                <a:latin typeface="Courier New"/>
                <a:cs typeface="Courier New"/>
              </a:rPr>
              <a:t>www.iana.org</a:t>
            </a:r>
            <a:r>
              <a:rPr lang="en-US" sz="900" b="1" dirty="0" smtClean="0">
                <a:latin typeface="Courier New"/>
                <a:cs typeface="Courier New"/>
              </a:rPr>
              <a:t>/assignments/port-numbers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Well Known Ports are those from 0 through 1023.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Registered Ports are those from 1024 through 49151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Dynamic and/or Private Ports are those from 49152 through 65535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$FreeBSD: </a:t>
            </a:r>
            <a:r>
              <a:rPr lang="en-US" sz="900" b="1" dirty="0" err="1" smtClean="0">
                <a:latin typeface="Courier New"/>
                <a:cs typeface="Courier New"/>
              </a:rPr>
              <a:t>src/etc/services,v</a:t>
            </a:r>
            <a:r>
              <a:rPr lang="en-US" sz="900" b="1" dirty="0" smtClean="0">
                <a:latin typeface="Courier New"/>
                <a:cs typeface="Courier New"/>
              </a:rPr>
              <a:t> 1.89 2002/12/17 23:59:10 </a:t>
            </a:r>
            <a:r>
              <a:rPr lang="en-US" sz="900" b="1" dirty="0" err="1" smtClean="0">
                <a:latin typeface="Courier New"/>
                <a:cs typeface="Courier New"/>
              </a:rPr>
              <a:t>eric</a:t>
            </a:r>
            <a:r>
              <a:rPr lang="en-US" sz="900" b="1" dirty="0" smtClean="0">
                <a:latin typeface="Courier New"/>
                <a:cs typeface="Courier New"/>
              </a:rPr>
              <a:t> Exp $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	From: @(#)services	5.8 (Berkeley) 5/9/91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WELL KNOWN PORT NUMBERS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rtmp</a:t>
            </a:r>
            <a:r>
              <a:rPr lang="en-US" sz="900" b="1" dirty="0" smtClean="0">
                <a:latin typeface="Courier New"/>
                <a:cs typeface="Courier New"/>
              </a:rPr>
              <a:t>              1/ddp    #Routing Table Maintenance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tcpmux</a:t>
            </a:r>
            <a:r>
              <a:rPr lang="en-US" sz="900" b="1" dirty="0" smtClean="0">
                <a:latin typeface="Courier New"/>
                <a:cs typeface="Courier New"/>
              </a:rPr>
              <a:t>            1/udp     # TCP Port Service Multiplexer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tcpmux</a:t>
            </a:r>
            <a:r>
              <a:rPr lang="en-US" sz="900" b="1" dirty="0" smtClean="0">
                <a:latin typeface="Courier New"/>
                <a:cs typeface="Courier New"/>
              </a:rPr>
              <a:t>            1/tcp     # TCP Port Service Multiplexer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                         Mark </a:t>
            </a:r>
            <a:r>
              <a:rPr lang="en-US" sz="900" b="1" dirty="0" err="1" smtClean="0">
                <a:latin typeface="Courier New"/>
                <a:cs typeface="Courier New"/>
              </a:rPr>
              <a:t>Lottor</a:t>
            </a:r>
            <a:r>
              <a:rPr lang="en-US" sz="900" b="1" dirty="0" smtClean="0">
                <a:latin typeface="Courier New"/>
                <a:cs typeface="Courier New"/>
              </a:rPr>
              <a:t> &lt;</a:t>
            </a:r>
            <a:r>
              <a:rPr lang="en-US" sz="900" b="1" dirty="0" err="1" smtClean="0">
                <a:latin typeface="Courier New"/>
                <a:cs typeface="Courier New"/>
              </a:rPr>
              <a:t>MKL@nisc.sri.com</a:t>
            </a:r>
            <a:r>
              <a:rPr lang="en-US" sz="9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nbp</a:t>
            </a:r>
            <a:r>
              <a:rPr lang="en-US" sz="900" b="1" dirty="0" smtClean="0">
                <a:latin typeface="Courier New"/>
                <a:cs typeface="Courier New"/>
              </a:rPr>
              <a:t>               2/ddp    #Name Binding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compressnet</a:t>
            </a:r>
            <a:r>
              <a:rPr lang="en-US" sz="900" b="1" dirty="0" smtClean="0">
                <a:latin typeface="Courier New"/>
                <a:cs typeface="Courier New"/>
              </a:rPr>
              <a:t>       2/udp     # Management Utility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compressnet</a:t>
            </a:r>
            <a:r>
              <a:rPr lang="en-US" sz="900" b="1" dirty="0" smtClean="0">
                <a:latin typeface="Courier New"/>
                <a:cs typeface="Courier New"/>
              </a:rPr>
              <a:t>       2/tcp     # Management Utility</a:t>
            </a:r>
          </a:p>
          <a:p>
            <a:pPr>
              <a:buNone/>
            </a:pPr>
            <a:endParaRPr lang="en-US" sz="900" b="1" dirty="0" smtClean="0">
              <a:latin typeface="Courier New"/>
              <a:cs typeface="Courier New"/>
            </a:endParaRPr>
          </a:p>
          <a:p>
            <a:pPr algn="ctr">
              <a:buNone/>
            </a:pPr>
            <a:r>
              <a:rPr lang="en-US" sz="900" b="1" dirty="0" smtClean="0">
                <a:latin typeface="Courier New"/>
                <a:cs typeface="Courier New"/>
              </a:rPr>
              <a:t>...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ftp-data         20/udp     # File Transfer [Default Data]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ftp-data         20/tcp     # File Transfer [Default Data]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              21/udp     # File Transfer [Control]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              21/tcp     # File Transfer [Control]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ssh</a:t>
            </a:r>
            <a:r>
              <a:rPr lang="en-US" sz="900" b="1" dirty="0" smtClean="0">
                <a:latin typeface="Courier New"/>
                <a:cs typeface="Courier New"/>
              </a:rPr>
              <a:t>              22/udp     # SSH Remote Login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ssh</a:t>
            </a:r>
            <a:r>
              <a:rPr lang="en-US" sz="900" b="1" dirty="0" smtClean="0">
                <a:latin typeface="Courier New"/>
                <a:cs typeface="Courier New"/>
              </a:rPr>
              <a:t>              22/tcp     # SSH Remote Login Protocol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telnet           23/udp     # Telnet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telnet           23/tcp     # Telnet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smtp</a:t>
            </a:r>
            <a:r>
              <a:rPr lang="en-US" sz="900" b="1" dirty="0" smtClean="0">
                <a:latin typeface="Courier New"/>
                <a:cs typeface="Courier New"/>
              </a:rPr>
              <a:t>             25/udp     # Simple Mail Transfer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smtp</a:t>
            </a:r>
            <a:r>
              <a:rPr lang="en-US" sz="900" b="1" dirty="0" smtClean="0">
                <a:latin typeface="Courier New"/>
                <a:cs typeface="Courier New"/>
              </a:rPr>
              <a:t>             25/tcp     # Simple Mail Transfer</a:t>
            </a:r>
          </a:p>
          <a:p>
            <a:pPr algn="ctr">
              <a:buNone/>
            </a:pPr>
            <a:r>
              <a:rPr lang="en-US" sz="900" b="1" dirty="0" smtClean="0">
                <a:latin typeface="Courier New"/>
                <a:cs typeface="Courier New"/>
              </a:rPr>
              <a:t>...</a:t>
            </a:r>
          </a:p>
          <a:p>
            <a:pPr>
              <a:buNone/>
            </a:pPr>
            <a:endParaRPr lang="en-US" sz="9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sl-SI" sz="9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IT’S </a:t>
            </a:r>
            <a:r>
              <a:rPr lang="sl-SI" dirty="0" err="1" smtClean="0"/>
              <a:t>all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DNS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smtClean="0"/>
              <a:t>UDP </a:t>
            </a:r>
            <a:r>
              <a:rPr lang="sl-SI" dirty="0" err="1" smtClean="0"/>
              <a:t>packages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head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mark </a:t>
            </a:r>
            <a:r>
              <a:rPr lang="sl-SI" dirty="0" err="1" smtClean="0"/>
              <a:t>that</a:t>
            </a:r>
            <a:r>
              <a:rPr lang="sl-SI" dirty="0" smtClean="0"/>
              <a:t> it is </a:t>
            </a:r>
            <a:r>
              <a:rPr lang="sl-SI" dirty="0" err="1" smtClean="0"/>
              <a:t>an</a:t>
            </a:r>
            <a:r>
              <a:rPr lang="sl-SI" dirty="0" smtClean="0"/>
              <a:t> UDP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whith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number</a:t>
            </a:r>
            <a:r>
              <a:rPr lang="sl-SI" dirty="0" smtClean="0"/>
              <a:t> 17.</a:t>
            </a:r>
            <a:endParaRPr lang="sl-SI" dirty="0" smtClean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no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would</a:t>
            </a:r>
            <a:r>
              <a:rPr lang="sl-SI" dirty="0" smtClean="0"/>
              <a:t> </a:t>
            </a:r>
            <a:r>
              <a:rPr lang="sl-SI" dirty="0" err="1" smtClean="0"/>
              <a:t>convert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name </a:t>
            </a:r>
            <a:r>
              <a:rPr lang="sl-SI" dirty="0" smtClean="0"/>
              <a:t>UDP </a:t>
            </a:r>
            <a:r>
              <a:rPr lang="sl-SI" dirty="0" err="1" smtClean="0"/>
              <a:t>and</a:t>
            </a:r>
            <a:r>
              <a:rPr lang="sl-SI" dirty="0" smtClean="0"/>
              <a:t> 17.</a:t>
            </a:r>
            <a:endParaRPr lang="sl-SI" dirty="0" smtClean="0"/>
          </a:p>
          <a:p>
            <a:pPr lvl="1"/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a </a:t>
            </a:r>
            <a:r>
              <a:rPr lang="sl-SI" dirty="0" err="1" smtClean="0"/>
              <a:t>mapping</a:t>
            </a:r>
            <a:r>
              <a:rPr lang="sl-SI" dirty="0" smtClean="0"/>
              <a:t> table in </a:t>
            </a:r>
            <a:r>
              <a:rPr lang="sl-SI" dirty="0" err="1" smtClean="0"/>
              <a:t>the</a:t>
            </a:r>
            <a:r>
              <a:rPr lang="sl-SI" dirty="0" smtClean="0"/>
              <a:t> file /</a:t>
            </a:r>
            <a:r>
              <a:rPr lang="sl-SI" dirty="0" err="1" smtClean="0"/>
              <a:t>etc</a:t>
            </a:r>
            <a:r>
              <a:rPr lang="sl-SI" dirty="0" smtClean="0"/>
              <a:t>/</a:t>
            </a:r>
            <a:r>
              <a:rPr lang="sl-SI" dirty="0" err="1" smtClean="0"/>
              <a:t>protocols</a:t>
            </a:r>
            <a:endParaRPr lang="sl-SI" dirty="0" smtClean="0"/>
          </a:p>
          <a:p>
            <a:pPr lvl="2"/>
            <a:r>
              <a:rPr lang="sl-SI" dirty="0" err="1" smtClean="0">
                <a:solidFill>
                  <a:srgbClr val="0000FF"/>
                </a:solidFill>
              </a:rPr>
              <a:t>challenge</a:t>
            </a:r>
            <a:r>
              <a:rPr lang="sl-SI" dirty="0" smtClean="0">
                <a:solidFill>
                  <a:srgbClr val="0000FF"/>
                </a:solidFill>
              </a:rPr>
              <a:t>: </a:t>
            </a:r>
            <a:r>
              <a:rPr lang="sl-SI" dirty="0" err="1" smtClean="0">
                <a:solidFill>
                  <a:srgbClr val="0000FF"/>
                </a:solidFill>
              </a:rPr>
              <a:t>which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protocol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has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number</a:t>
            </a:r>
            <a:r>
              <a:rPr lang="sl-SI" dirty="0" smtClean="0">
                <a:solidFill>
                  <a:srgbClr val="0000FF"/>
                </a:solidFill>
              </a:rPr>
              <a:t> 50 </a:t>
            </a:r>
            <a:r>
              <a:rPr lang="sl-SI" dirty="0" err="1" smtClean="0">
                <a:solidFill>
                  <a:srgbClr val="0000FF"/>
                </a:solidFill>
              </a:rPr>
              <a:t>and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what</a:t>
            </a:r>
            <a:r>
              <a:rPr lang="sl-SI" dirty="0" smtClean="0">
                <a:solidFill>
                  <a:srgbClr val="0000FF"/>
                </a:solidFill>
              </a:rPr>
              <a:t> is it used </a:t>
            </a:r>
            <a:r>
              <a:rPr lang="sl-SI" dirty="0" err="1" smtClean="0">
                <a:solidFill>
                  <a:srgbClr val="0000FF"/>
                </a:solidFill>
              </a:rPr>
              <a:t>for</a:t>
            </a:r>
            <a:r>
              <a:rPr lang="sl-SI" dirty="0" smtClean="0">
                <a:solidFill>
                  <a:srgbClr val="0000FF"/>
                </a:solidFill>
              </a:rPr>
              <a:t>? </a:t>
            </a:r>
            <a:r>
              <a:rPr lang="sl-SI" dirty="0" err="1" smtClean="0">
                <a:solidFill>
                  <a:srgbClr val="0000FF"/>
                </a:solidFill>
              </a:rPr>
              <a:t>What</a:t>
            </a:r>
            <a:r>
              <a:rPr lang="sl-SI" dirty="0" smtClean="0">
                <a:solidFill>
                  <a:srgbClr val="0000FF"/>
                </a:solidFill>
              </a:rPr>
              <a:t> are </a:t>
            </a:r>
            <a:r>
              <a:rPr lang="sl-SI" dirty="0" err="1" smtClean="0">
                <a:solidFill>
                  <a:srgbClr val="0000FF"/>
                </a:solidFill>
              </a:rPr>
              <a:t>the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formats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for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all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three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etc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files</a:t>
            </a:r>
            <a:r>
              <a:rPr lang="sl-SI" dirty="0" smtClean="0">
                <a:solidFill>
                  <a:srgbClr val="0000FF"/>
                </a:solidFill>
              </a:rPr>
              <a:t>?</a:t>
            </a:r>
            <a:endParaRPr lang="sl-SI" dirty="0" smtClean="0">
              <a:solidFill>
                <a:srgbClr val="0000FF"/>
              </a:solidFill>
            </a:endParaRPr>
          </a:p>
          <a:p>
            <a:endParaRPr lang="sl-SI" dirty="0" smtClean="0"/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 </a:t>
            </a:r>
            <a:r>
              <a:rPr lang="sl-SI" dirty="0" err="1" smtClean="0"/>
              <a:t>where</a:t>
            </a:r>
            <a:r>
              <a:rPr lang="sl-SI" dirty="0" smtClean="0"/>
              <a:t> do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r>
              <a:rPr lang="sl-SI" dirty="0" smtClean="0"/>
              <a:t> </a:t>
            </a:r>
            <a:r>
              <a:rPr lang="sl-SI" dirty="0" err="1" smtClean="0"/>
              <a:t>come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err="1" smtClean="0"/>
              <a:t>w</a:t>
            </a:r>
            <a:r>
              <a:rPr lang="sl-SI" dirty="0" err="1" smtClean="0"/>
              <a:t>orld</a:t>
            </a:r>
            <a:r>
              <a:rPr lang="sl-SI" dirty="0" smtClean="0"/>
              <a:t> </a:t>
            </a:r>
            <a:r>
              <a:rPr lang="sl-SI" dirty="0" err="1" smtClean="0"/>
              <a:t>agreement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endParaRPr lang="sl-SI" dirty="0" smtClean="0"/>
          </a:p>
          <a:p>
            <a:r>
              <a:rPr lang="sl-SI" dirty="0" err="1" smtClean="0"/>
              <a:t>t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r>
              <a:rPr lang="sl-SI" dirty="0" smtClean="0"/>
              <a:t> are </a:t>
            </a:r>
            <a:r>
              <a:rPr lang="sl-SI" dirty="0" err="1" smtClean="0"/>
              <a:t>stored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advertised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IANA </a:t>
            </a:r>
            <a:r>
              <a:rPr lang="sl-SI" dirty="0" smtClean="0"/>
              <a:t>– </a:t>
            </a:r>
            <a:r>
              <a:rPr lang="sl-SI" i="1" dirty="0" smtClean="0"/>
              <a:t>The Internet Assigned Numbers Authority</a:t>
            </a:r>
            <a:r>
              <a:rPr lang="sl-SI" dirty="0" smtClean="0"/>
              <a:t>, </a:t>
            </a:r>
            <a:r>
              <a:rPr lang="sl-SI" dirty="0" smtClean="0">
                <a:hlinkClick r:id="rId2"/>
              </a:rPr>
              <a:t>www.iana.org</a:t>
            </a:r>
            <a:endParaRPr lang="sl-SI" dirty="0" smtClean="0"/>
          </a:p>
          <a:p>
            <a:pPr lvl="1"/>
            <a:r>
              <a:rPr lang="sl-SI" dirty="0" err="1" smtClean="0"/>
              <a:t>root</a:t>
            </a:r>
            <a:r>
              <a:rPr lang="sl-SI" dirty="0" smtClean="0"/>
              <a:t> </a:t>
            </a:r>
            <a:r>
              <a:rPr lang="sl-SI" dirty="0" smtClean="0"/>
              <a:t>DNS </a:t>
            </a:r>
            <a:r>
              <a:rPr lang="sl-SI" dirty="0" err="1" smtClean="0"/>
              <a:t>servers</a:t>
            </a:r>
            <a:r>
              <a:rPr lang="sl-SI" dirty="0" smtClean="0"/>
              <a:t>: </a:t>
            </a:r>
            <a:r>
              <a:rPr lang="en-US" dirty="0" smtClean="0">
                <a:hlinkClick r:id="rId3"/>
              </a:rPr>
              <a:t>www.iana.org/domains/root/db/arpa.html</a:t>
            </a:r>
            <a:r>
              <a:rPr lang="en-US" dirty="0" smtClean="0"/>
              <a:t> </a:t>
            </a:r>
            <a:endParaRPr lang="sl-SI" dirty="0" smtClean="0"/>
          </a:p>
          <a:p>
            <a:pPr lvl="1"/>
            <a:r>
              <a:rPr lang="sl-SI" i="1" dirty="0" err="1" smtClean="0"/>
              <a:t>gates</a:t>
            </a:r>
            <a:r>
              <a:rPr lang="sl-SI" i="1" dirty="0" smtClean="0"/>
              <a:t>: </a:t>
            </a:r>
            <a:r>
              <a:rPr lang="sl-SI" i="1" dirty="0" smtClean="0">
                <a:hlinkClick r:id="rId4"/>
              </a:rPr>
              <a:t>www.iana.org/assignments/port-numbers</a:t>
            </a:r>
            <a:endParaRPr lang="sl-SI" i="1" dirty="0" smtClean="0"/>
          </a:p>
          <a:p>
            <a:pPr lvl="2"/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challenge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: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write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a program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that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produces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automatically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the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file </a:t>
            </a:r>
            <a:r>
              <a:rPr lang="sl-SI" u="sng" dirty="0" err="1" smtClean="0">
                <a:solidFill>
                  <a:srgbClr val="0000FF"/>
                </a:solidFill>
                <a:cs typeface="Courier New"/>
              </a:rPr>
              <a:t>services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from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the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data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on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the</a:t>
            </a:r>
            <a:r>
              <a:rPr lang="sl-SI" dirty="0" smtClean="0">
                <a:solidFill>
                  <a:srgbClr val="0000FF"/>
                </a:solidFill>
                <a:cs typeface="Courier New"/>
              </a:rPr>
              <a:t> IANA </a:t>
            </a:r>
            <a:r>
              <a:rPr lang="sl-SI" dirty="0" err="1" smtClean="0">
                <a:solidFill>
                  <a:srgbClr val="0000FF"/>
                </a:solidFill>
                <a:cs typeface="Courier New"/>
              </a:rPr>
              <a:t>server</a:t>
            </a:r>
            <a:endParaRPr lang="sl-SI" i="1" dirty="0" smtClean="0"/>
          </a:p>
          <a:p>
            <a:pPr lvl="1"/>
            <a:r>
              <a:rPr lang="sl-SI" i="1" dirty="0" err="1" smtClean="0"/>
              <a:t>protocols</a:t>
            </a:r>
            <a:r>
              <a:rPr lang="sl-SI" i="1" dirty="0" smtClean="0"/>
              <a:t>: </a:t>
            </a:r>
            <a:r>
              <a:rPr lang="sl-SI" i="1" dirty="0" smtClean="0">
                <a:hlinkClick r:id="rId5"/>
              </a:rPr>
              <a:t>www.iana.org/protocols/</a:t>
            </a:r>
            <a:endParaRPr lang="sl-SI" i="1" dirty="0" smtClean="0"/>
          </a:p>
          <a:p>
            <a:pPr lvl="2"/>
            <a:r>
              <a:rPr lang="sl-SI" dirty="0" err="1" smtClean="0">
                <a:solidFill>
                  <a:srgbClr val="0000FF"/>
                </a:solidFill>
              </a:rPr>
              <a:t>challenge</a:t>
            </a:r>
            <a:r>
              <a:rPr lang="sl-SI" dirty="0" smtClean="0">
                <a:solidFill>
                  <a:srgbClr val="0000FF"/>
                </a:solidFill>
              </a:rPr>
              <a:t>: </a:t>
            </a:r>
            <a:r>
              <a:rPr lang="sl-SI" dirty="0" err="1" smtClean="0">
                <a:solidFill>
                  <a:srgbClr val="0000FF"/>
                </a:solidFill>
              </a:rPr>
              <a:t>what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kind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of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data</a:t>
            </a:r>
            <a:r>
              <a:rPr lang="sl-SI" dirty="0" smtClean="0">
                <a:solidFill>
                  <a:srgbClr val="0000FF"/>
                </a:solidFill>
              </a:rPr>
              <a:t> is on </a:t>
            </a:r>
            <a:r>
              <a:rPr lang="en-US" dirty="0" smtClean="0">
                <a:solidFill>
                  <a:srgbClr val="0000FF"/>
                </a:solidFill>
                <a:hlinkClick r:id="rId6"/>
              </a:rPr>
              <a:t>www.iana.org/domains/root/db/si.html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endParaRPr lang="sl-SI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Loading</a:t>
            </a:r>
            <a:r>
              <a:rPr lang="sl-SI" dirty="0" smtClean="0"/>
              <a:t> os </a:t>
            </a:r>
            <a:r>
              <a:rPr lang="sl-SI" dirty="0" err="1" smtClean="0"/>
              <a:t>from</a:t>
            </a:r>
            <a:r>
              <a:rPr lang="sl-SI" dirty="0" smtClean="0"/>
              <a:t> a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</a:t>
            </a:r>
            <a:r>
              <a:rPr lang="sl-SI" dirty="0" smtClean="0"/>
              <a:t>n </a:t>
            </a:r>
            <a:r>
              <a:rPr lang="sl-SI" dirty="0" err="1" smtClean="0"/>
              <a:t>startup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know</a:t>
            </a:r>
            <a:r>
              <a:rPr lang="sl-SI" dirty="0" smtClean="0"/>
              <a:t> or </a:t>
            </a:r>
            <a:r>
              <a:rPr lang="sl-SI" dirty="0" err="1" smtClean="0"/>
              <a:t>doesn</a:t>
            </a:r>
            <a:r>
              <a:rPr lang="sl-SI" dirty="0" smtClean="0"/>
              <a:t>’t </a:t>
            </a:r>
            <a:r>
              <a:rPr lang="sl-SI" dirty="0" err="1" smtClean="0"/>
              <a:t>know</a:t>
            </a:r>
            <a:r>
              <a:rPr lang="sl-SI" dirty="0" smtClean="0"/>
              <a:t> some </a:t>
            </a:r>
            <a:r>
              <a:rPr lang="sl-SI" dirty="0" err="1" smtClean="0"/>
              <a:t>of</a:t>
            </a:r>
            <a:r>
              <a:rPr lang="sl-SI" dirty="0" smtClean="0"/>
              <a:t> it’s </a:t>
            </a:r>
            <a:r>
              <a:rPr lang="sl-SI" dirty="0" err="1" smtClean="0"/>
              <a:t>data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smtClean="0"/>
              <a:t>name</a:t>
            </a:r>
            <a:endParaRPr lang="sl-SI" dirty="0" smtClean="0"/>
          </a:p>
          <a:p>
            <a:pPr lvl="1"/>
            <a:r>
              <a:rPr lang="sl-SI" dirty="0" smtClean="0"/>
              <a:t>IP </a:t>
            </a:r>
            <a:r>
              <a:rPr lang="sl-SI" dirty="0" err="1" smtClean="0"/>
              <a:t>address</a:t>
            </a:r>
            <a:endParaRPr lang="sl-SI" dirty="0" smtClean="0"/>
          </a:p>
          <a:p>
            <a:pPr lvl="1"/>
            <a:r>
              <a:rPr lang="sl-SI" dirty="0" smtClean="0"/>
              <a:t>...</a:t>
            </a:r>
          </a:p>
          <a:p>
            <a:r>
              <a:rPr lang="sl-SI" dirty="0" smtClean="0"/>
              <a:t>i</a:t>
            </a:r>
            <a:r>
              <a:rPr lang="sl-SI" dirty="0" smtClean="0"/>
              <a:t>t </a:t>
            </a:r>
            <a:r>
              <a:rPr lang="sl-SI" dirty="0" err="1" smtClean="0"/>
              <a:t>certainly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to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will</a:t>
            </a:r>
            <a:r>
              <a:rPr lang="sl-SI" dirty="0" smtClean="0"/>
              <a:t> </a:t>
            </a:r>
            <a:r>
              <a:rPr lang="sl-SI" dirty="0" err="1" smtClean="0"/>
              <a:t>enable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loading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</a:t>
            </a:r>
            <a:endParaRPr lang="sl-SI" dirty="0" smtClean="0"/>
          </a:p>
          <a:p>
            <a:pPr lvl="1"/>
            <a:r>
              <a:rPr lang="sl-SI" dirty="0" smtClean="0"/>
              <a:t>like it </a:t>
            </a:r>
            <a:r>
              <a:rPr lang="sl-SI" dirty="0" err="1" smtClean="0"/>
              <a:t>has</a:t>
            </a:r>
            <a:r>
              <a:rPr lang="sl-SI" dirty="0" smtClean="0"/>
              <a:t> to </a:t>
            </a:r>
            <a:r>
              <a:rPr lang="sl-SI" dirty="0" err="1" smtClean="0"/>
              <a:t>know</a:t>
            </a:r>
            <a:r>
              <a:rPr lang="sl-SI" dirty="0" smtClean="0"/>
              <a:t> a </a:t>
            </a:r>
            <a:r>
              <a:rPr lang="sl-SI" dirty="0" err="1" smtClean="0"/>
              <a:t>way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reading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form a </a:t>
            </a:r>
            <a:r>
              <a:rPr lang="sl-SI" dirty="0" err="1" smtClean="0"/>
              <a:t>hard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 - </a:t>
            </a:r>
            <a:r>
              <a:rPr lang="sl-SI" dirty="0" err="1" smtClean="0"/>
              <a:t>driver</a:t>
            </a:r>
            <a:endParaRPr lang="sl-SI" dirty="0" smtClean="0"/>
          </a:p>
          <a:p>
            <a:pPr lvl="1"/>
            <a:r>
              <a:rPr lang="sl-SI" dirty="0" err="1" smtClean="0"/>
              <a:t>t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handler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to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short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informative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Loading</a:t>
            </a:r>
            <a:r>
              <a:rPr lang="sl-SI" dirty="0" smtClean="0"/>
              <a:t> os </a:t>
            </a:r>
            <a:r>
              <a:rPr lang="sl-SI" dirty="0" err="1" smtClean="0"/>
              <a:t>from</a:t>
            </a:r>
            <a:r>
              <a:rPr lang="sl-SI" dirty="0" smtClean="0"/>
              <a:t> a </a:t>
            </a:r>
            <a:r>
              <a:rPr lang="sl-SI" dirty="0" err="1" smtClean="0"/>
              <a:t>network</a:t>
            </a:r>
            <a:r>
              <a:rPr lang="sl-SI" dirty="0" smtClean="0"/>
              <a:t>– </a:t>
            </a:r>
            <a:r>
              <a:rPr lang="sl-SI" dirty="0" smtClean="0"/>
              <a:t>STEPS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To </a:t>
            </a:r>
            <a:r>
              <a:rPr lang="sl-SI" dirty="0" err="1" smtClean="0"/>
              <a:t>load</a:t>
            </a:r>
            <a:r>
              <a:rPr lang="sl-SI" dirty="0" smtClean="0"/>
              <a:t> </a:t>
            </a:r>
            <a:r>
              <a:rPr lang="sl-SI" dirty="0" err="1" smtClean="0"/>
              <a:t>succesfully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to:</a:t>
            </a:r>
            <a:endParaRPr lang="sl-SI" dirty="0" smtClean="0"/>
          </a:p>
          <a:p>
            <a:pPr marL="971550" lvl="1" indent="-514350">
              <a:buFont typeface="+mj-lt"/>
              <a:buAutoNum type="arabicPeriod"/>
            </a:pPr>
            <a:r>
              <a:rPr lang="sl-SI" dirty="0" err="1" smtClean="0"/>
              <a:t>k</a:t>
            </a:r>
            <a:r>
              <a:rPr lang="sl-SI" dirty="0" err="1" smtClean="0"/>
              <a:t>now</a:t>
            </a:r>
            <a:r>
              <a:rPr lang="sl-SI" dirty="0" smtClean="0"/>
              <a:t> </a:t>
            </a:r>
            <a:r>
              <a:rPr lang="sl-SI" dirty="0" err="1" smtClean="0"/>
              <a:t>how</a:t>
            </a:r>
            <a:r>
              <a:rPr lang="sl-SI" dirty="0" smtClean="0"/>
              <a:t> to </a:t>
            </a:r>
            <a:r>
              <a:rPr lang="sl-SI" dirty="0" err="1" smtClean="0"/>
              <a:t>find</a:t>
            </a:r>
            <a:r>
              <a:rPr lang="sl-SI" dirty="0" smtClean="0"/>
              <a:t> a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which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 </a:t>
            </a:r>
            <a:r>
              <a:rPr lang="sl-SI" dirty="0" err="1" smtClean="0"/>
              <a:t>will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loaded</a:t>
            </a:r>
            <a:endParaRPr lang="sl-SI" dirty="0" smtClean="0"/>
          </a:p>
          <a:p>
            <a:pPr marL="971550" lvl="1" indent="-514350">
              <a:buFont typeface="+mj-lt"/>
              <a:buAutoNum type="arabicPeriod"/>
            </a:pPr>
            <a:r>
              <a:rPr lang="sl-SI" dirty="0" err="1" smtClean="0"/>
              <a:t>k</a:t>
            </a:r>
            <a:r>
              <a:rPr lang="sl-SI" dirty="0" err="1" smtClean="0"/>
              <a:t>now</a:t>
            </a:r>
            <a:r>
              <a:rPr lang="sl-SI" dirty="0" smtClean="0"/>
              <a:t> </a:t>
            </a:r>
            <a:r>
              <a:rPr lang="sl-SI" dirty="0" err="1" smtClean="0"/>
              <a:t>how</a:t>
            </a:r>
            <a:r>
              <a:rPr lang="sl-SI" dirty="0" smtClean="0"/>
              <a:t> to set </a:t>
            </a:r>
            <a:r>
              <a:rPr lang="sl-SI" dirty="0" err="1" smtClean="0"/>
              <a:t>itself</a:t>
            </a:r>
            <a:r>
              <a:rPr lang="sl-SI" dirty="0" smtClean="0"/>
              <a:t> as </a:t>
            </a:r>
            <a:r>
              <a:rPr lang="sl-SI" dirty="0" err="1" smtClean="0"/>
              <a:t>advised</a:t>
            </a:r>
            <a:r>
              <a:rPr lang="sl-SI" dirty="0" smtClean="0"/>
              <a:t>/</a:t>
            </a:r>
            <a:r>
              <a:rPr lang="sl-SI" dirty="0" err="1" smtClean="0"/>
              <a:t>demanded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endParaRPr lang="sl-SI" dirty="0" smtClean="0"/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transfer </a:t>
            </a:r>
            <a:r>
              <a:rPr lang="sl-SI" dirty="0" err="1" smtClean="0"/>
              <a:t>the</a:t>
            </a:r>
            <a:r>
              <a:rPr lang="sl-SI" dirty="0" smtClean="0"/>
              <a:t> OS to </a:t>
            </a:r>
            <a:r>
              <a:rPr lang="sl-SI" dirty="0" err="1" smtClean="0"/>
              <a:t>itself</a:t>
            </a:r>
            <a:endParaRPr lang="sl-SI" dirty="0" smtClean="0"/>
          </a:p>
          <a:p>
            <a:pPr marL="971550" lvl="1" indent="-514350">
              <a:buFont typeface="+mj-lt"/>
              <a:buAutoNum type="arabicPeriod"/>
            </a:pPr>
            <a:r>
              <a:rPr lang="sl-SI" dirty="0" err="1" smtClean="0"/>
              <a:t>i</a:t>
            </a:r>
            <a:r>
              <a:rPr lang="sl-SI" dirty="0" err="1" smtClean="0"/>
              <a:t>nstall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 </a:t>
            </a:r>
            <a:r>
              <a:rPr lang="sl-SI" dirty="0" err="1" smtClean="0"/>
              <a:t>and</a:t>
            </a:r>
            <a:r>
              <a:rPr lang="sl-SI" dirty="0" smtClean="0"/>
              <a:t> run it</a:t>
            </a:r>
            <a:endParaRPr lang="sl-SI" dirty="0" smtClean="0"/>
          </a:p>
          <a:p>
            <a:r>
              <a:rPr lang="sl-SI" dirty="0" err="1" smtClean="0"/>
              <a:t>The</a:t>
            </a:r>
            <a:r>
              <a:rPr lang="sl-SI" dirty="0" smtClean="0"/>
              <a:t> last step is </a:t>
            </a:r>
            <a:r>
              <a:rPr lang="sl-SI" dirty="0" err="1" smtClean="0"/>
              <a:t>the</a:t>
            </a:r>
            <a:r>
              <a:rPr lang="sl-SI" dirty="0" smtClean="0"/>
              <a:t> same as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loading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a </a:t>
            </a:r>
            <a:r>
              <a:rPr lang="sl-SI" dirty="0" err="1" smtClean="0"/>
              <a:t>hard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.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err="1" smtClean="0"/>
              <a:t>Design</a:t>
            </a:r>
            <a:r>
              <a:rPr lang="sl-SI" dirty="0" smtClean="0"/>
              <a:t> </a:t>
            </a:r>
            <a:r>
              <a:rPr lang="sl-SI" dirty="0" err="1" smtClean="0"/>
              <a:t>decision</a:t>
            </a:r>
            <a:r>
              <a:rPr lang="sl-SI" dirty="0" smtClean="0"/>
              <a:t>: </a:t>
            </a:r>
            <a:r>
              <a:rPr lang="sl-SI" dirty="0" err="1" smtClean="0"/>
              <a:t>steps</a:t>
            </a:r>
            <a:r>
              <a:rPr lang="sl-SI" dirty="0" smtClean="0"/>
              <a:t> </a:t>
            </a:r>
            <a:r>
              <a:rPr lang="sl-SI" dirty="0" smtClean="0"/>
              <a:t>1.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smtClean="0"/>
              <a:t>2. </a:t>
            </a:r>
            <a:r>
              <a:rPr lang="sl-SI" dirty="0" smtClean="0"/>
              <a:t>in one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smtClean="0"/>
              <a:t>(bootp) </a:t>
            </a:r>
            <a:r>
              <a:rPr lang="sl-SI" dirty="0" err="1" smtClean="0"/>
              <a:t>and</a:t>
            </a:r>
            <a:r>
              <a:rPr lang="sl-SI" dirty="0" smtClean="0"/>
              <a:t> step</a:t>
            </a:r>
            <a:r>
              <a:rPr lang="sl-SI" dirty="0" smtClean="0"/>
              <a:t> </a:t>
            </a:r>
            <a:r>
              <a:rPr lang="sl-SI" dirty="0" smtClean="0"/>
              <a:t>3. </a:t>
            </a:r>
            <a:r>
              <a:rPr lang="sl-SI" dirty="0" smtClean="0"/>
              <a:t>in a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(</a:t>
            </a:r>
            <a:r>
              <a:rPr lang="sl-SI" dirty="0" err="1" smtClean="0"/>
              <a:t>eg</a:t>
            </a:r>
            <a:r>
              <a:rPr lang="sl-SI" dirty="0" smtClean="0"/>
              <a:t>. </a:t>
            </a:r>
            <a:r>
              <a:rPr lang="sl-SI" dirty="0" smtClean="0"/>
              <a:t>tftp)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smtClean="0"/>
              <a:t>bootp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err="1" smtClean="0"/>
              <a:t>Defined</a:t>
            </a:r>
            <a:r>
              <a:rPr lang="sl-SI" dirty="0" smtClean="0"/>
              <a:t> in </a:t>
            </a:r>
            <a:r>
              <a:rPr lang="sl-SI" dirty="0" smtClean="0"/>
              <a:t>RFC 951, </a:t>
            </a:r>
            <a:r>
              <a:rPr lang="en-US" b="1" dirty="0" smtClean="0"/>
              <a:t>BOOTSTRAP PROTOCOL (BOOTP)</a:t>
            </a:r>
            <a:endParaRPr lang="sl-SI" dirty="0" smtClean="0"/>
          </a:p>
          <a:p>
            <a:pPr lvl="3"/>
            <a:r>
              <a:rPr lang="sl-SI" b="1" i="1" dirty="0" err="1" smtClean="0">
                <a:solidFill>
                  <a:srgbClr val="FF0000"/>
                </a:solidFill>
              </a:rPr>
              <a:t>mandatory</a:t>
            </a:r>
            <a:r>
              <a:rPr lang="sl-SI" b="1" i="1" dirty="0" smtClean="0">
                <a:solidFill>
                  <a:srgbClr val="FF0000"/>
                </a:solidFill>
              </a:rPr>
              <a:t>: </a:t>
            </a:r>
            <a:r>
              <a:rPr lang="sl-SI" b="1" i="1" dirty="0" err="1" smtClean="0">
                <a:solidFill>
                  <a:srgbClr val="FF0000"/>
                </a:solidFill>
              </a:rPr>
              <a:t>find</a:t>
            </a:r>
            <a:r>
              <a:rPr lang="sl-SI" b="1" i="1" dirty="0" smtClean="0">
                <a:solidFill>
                  <a:srgbClr val="FF0000"/>
                </a:solidFill>
              </a:rPr>
              <a:t> it on </a:t>
            </a:r>
            <a:r>
              <a:rPr lang="sl-SI" b="1" i="1" dirty="0" err="1" smtClean="0">
                <a:solidFill>
                  <a:srgbClr val="FF0000"/>
                </a:solidFill>
              </a:rPr>
              <a:t>the</a:t>
            </a:r>
            <a:r>
              <a:rPr lang="sl-SI" b="1" i="1" dirty="0" smtClean="0">
                <a:solidFill>
                  <a:srgbClr val="FF0000"/>
                </a:solidFill>
              </a:rPr>
              <a:t> internet </a:t>
            </a:r>
            <a:r>
              <a:rPr lang="sl-SI" b="1" i="1" dirty="0" err="1" smtClean="0">
                <a:solidFill>
                  <a:srgbClr val="FF0000"/>
                </a:solidFill>
              </a:rPr>
              <a:t>and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err="1" smtClean="0">
                <a:solidFill>
                  <a:srgbClr val="FF0000"/>
                </a:solidFill>
              </a:rPr>
              <a:t>read</a:t>
            </a:r>
            <a:r>
              <a:rPr lang="sl-SI" b="1" i="1" dirty="0" smtClean="0">
                <a:solidFill>
                  <a:srgbClr val="FF0000"/>
                </a:solidFill>
              </a:rPr>
              <a:t> it </a:t>
            </a:r>
            <a:r>
              <a:rPr lang="sl-SI" b="1" i="1" dirty="0" smtClean="0">
                <a:solidFill>
                  <a:srgbClr val="FF0000"/>
                </a:solidFill>
              </a:rPr>
              <a:t>– </a:t>
            </a:r>
            <a:r>
              <a:rPr lang="sl-SI" b="1" i="1" dirty="0" smtClean="0">
                <a:solidFill>
                  <a:srgbClr val="FF0000"/>
                </a:solidFill>
              </a:rPr>
              <a:t>literature!</a:t>
            </a:r>
            <a:endParaRPr lang="sl-SI" b="1" i="1" dirty="0" smtClean="0">
              <a:solidFill>
                <a:srgbClr val="FF0000"/>
              </a:solidFill>
            </a:endParaRPr>
          </a:p>
          <a:p>
            <a:pPr lvl="3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find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other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smtClean="0">
                <a:solidFill>
                  <a:srgbClr val="0000FF"/>
                </a:solidFill>
              </a:rPr>
              <a:t>RFC </a:t>
            </a:r>
            <a:r>
              <a:rPr lang="sl-SI" b="1" dirty="0" err="1" smtClean="0">
                <a:solidFill>
                  <a:srgbClr val="0000FF"/>
                </a:solidFill>
              </a:rPr>
              <a:t>documents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deal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with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bootp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see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  <a:endParaRPr lang="sl-SI" b="1" dirty="0" smtClean="0">
              <a:solidFill>
                <a:srgbClr val="0000FF"/>
              </a:solidFill>
            </a:endParaRPr>
          </a:p>
          <a:p>
            <a:r>
              <a:rPr lang="sl-SI" b="1" dirty="0" err="1" smtClean="0"/>
              <a:t>Conversation</a:t>
            </a:r>
            <a:r>
              <a:rPr lang="sl-SI" b="1" dirty="0" smtClean="0"/>
              <a:t> in </a:t>
            </a:r>
            <a:r>
              <a:rPr lang="sl-SI" b="1" dirty="0" err="1" smtClean="0"/>
              <a:t>steps</a:t>
            </a:r>
            <a:r>
              <a:rPr lang="sl-SI" b="1" dirty="0" smtClean="0"/>
              <a:t> </a:t>
            </a:r>
            <a:r>
              <a:rPr lang="sl-SI" b="1" dirty="0" err="1" smtClean="0"/>
              <a:t>between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client</a:t>
            </a:r>
            <a:r>
              <a:rPr lang="sl-SI" b="1" dirty="0" smtClean="0"/>
              <a:t> </a:t>
            </a: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server</a:t>
            </a:r>
            <a:r>
              <a:rPr lang="sl-SI" b="1" dirty="0" smtClean="0"/>
              <a:t>: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client</a:t>
            </a:r>
            <a:r>
              <a:rPr lang="sl-SI" b="1" dirty="0" smtClean="0"/>
              <a:t> </a:t>
            </a:r>
            <a:r>
              <a:rPr lang="sl-SI" b="1" dirty="0" err="1" smtClean="0"/>
              <a:t>asks</a:t>
            </a:r>
            <a:r>
              <a:rPr lang="sl-SI" b="1" dirty="0" smtClean="0"/>
              <a:t> </a:t>
            </a: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server</a:t>
            </a:r>
            <a:r>
              <a:rPr lang="sl-SI" b="1" dirty="0" smtClean="0"/>
              <a:t> </a:t>
            </a:r>
            <a:r>
              <a:rPr lang="sl-SI" b="1" dirty="0" err="1" smtClean="0"/>
              <a:t>answeres</a:t>
            </a:r>
            <a:endParaRPr lang="sl-SI" b="1" dirty="0" smtClean="0"/>
          </a:p>
          <a:p>
            <a:r>
              <a:rPr lang="sl-SI" b="1" dirty="0" err="1" smtClean="0"/>
              <a:t>There</a:t>
            </a:r>
            <a:r>
              <a:rPr lang="sl-SI" b="1" dirty="0" smtClean="0"/>
              <a:t> </a:t>
            </a:r>
            <a:r>
              <a:rPr lang="sl-SI" b="1" dirty="0" err="1" smtClean="0"/>
              <a:t>can</a:t>
            </a:r>
            <a:r>
              <a:rPr lang="sl-SI" b="1" dirty="0" smtClean="0"/>
              <a:t> </a:t>
            </a:r>
            <a:r>
              <a:rPr lang="sl-SI" b="1" dirty="0" err="1" smtClean="0"/>
              <a:t>be</a:t>
            </a:r>
            <a:r>
              <a:rPr lang="sl-SI" b="1" dirty="0" smtClean="0"/>
              <a:t> more </a:t>
            </a:r>
            <a:r>
              <a:rPr lang="sl-SI" b="1" dirty="0" err="1" smtClean="0"/>
              <a:t>servers</a:t>
            </a:r>
            <a:r>
              <a:rPr lang="sl-SI" b="1" dirty="0" smtClean="0"/>
              <a:t> </a:t>
            </a:r>
            <a:r>
              <a:rPr lang="sl-SI" b="1" dirty="0" err="1" smtClean="0"/>
              <a:t>present</a:t>
            </a:r>
            <a:r>
              <a:rPr lang="sl-SI" b="1" dirty="0" smtClean="0"/>
              <a:t> </a:t>
            </a: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  <a:r>
              <a:rPr lang="sl-SI" b="1" dirty="0" err="1" smtClean="0"/>
              <a:t>there</a:t>
            </a:r>
            <a:r>
              <a:rPr lang="sl-SI" b="1" dirty="0" smtClean="0"/>
              <a:t> </a:t>
            </a:r>
            <a:r>
              <a:rPr lang="sl-SI" b="1" dirty="0" err="1" smtClean="0"/>
              <a:t>can</a:t>
            </a:r>
            <a:r>
              <a:rPr lang="sl-SI" b="1" dirty="0" smtClean="0"/>
              <a:t> </a:t>
            </a:r>
            <a:r>
              <a:rPr lang="sl-SI" b="1" dirty="0" err="1" smtClean="0"/>
              <a:t>be</a:t>
            </a:r>
            <a:r>
              <a:rPr lang="sl-SI" b="1" dirty="0" smtClean="0"/>
              <a:t> more </a:t>
            </a:r>
            <a:r>
              <a:rPr lang="sl-SI" b="1" dirty="0" err="1" smtClean="0"/>
              <a:t>clients</a:t>
            </a:r>
            <a:r>
              <a:rPr lang="sl-SI" b="1" dirty="0" smtClean="0"/>
              <a:t> </a:t>
            </a:r>
            <a:r>
              <a:rPr lang="sl-SI" b="1" dirty="0" err="1" smtClean="0"/>
              <a:t>trying</a:t>
            </a:r>
            <a:r>
              <a:rPr lang="sl-SI" b="1" dirty="0" smtClean="0"/>
              <a:t> to </a:t>
            </a:r>
            <a:r>
              <a:rPr lang="sl-SI" b="1" dirty="0" err="1" smtClean="0"/>
              <a:t>load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OS at </a:t>
            </a:r>
            <a:r>
              <a:rPr lang="sl-SI" b="1" dirty="0" err="1" smtClean="0"/>
              <a:t>the</a:t>
            </a:r>
            <a:r>
              <a:rPr lang="sl-SI" b="1" dirty="0" smtClean="0"/>
              <a:t> same time</a:t>
            </a:r>
            <a:endParaRPr lang="sl-SI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</a:t>
            </a:r>
            <a:r>
              <a:rPr lang="sl-SI" dirty="0" smtClean="0"/>
              <a:t>some </a:t>
            </a:r>
            <a:r>
              <a:rPr lang="sl-SI" dirty="0" err="1" smtClean="0"/>
              <a:t>details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begining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doesn</a:t>
            </a:r>
            <a:r>
              <a:rPr lang="sl-SI" dirty="0" smtClean="0"/>
              <a:t>’t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so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smtClean="0"/>
              <a:t>(</a:t>
            </a:r>
            <a:r>
              <a:rPr lang="sl-SI" i="1" dirty="0" err="1" smtClean="0"/>
              <a:t>broadcast</a:t>
            </a:r>
            <a:r>
              <a:rPr lang="sl-SI" dirty="0" smtClean="0"/>
              <a:t>) on </a:t>
            </a:r>
            <a:r>
              <a:rPr lang="sl-SI" dirty="0" err="1" smtClean="0"/>
              <a:t>the</a:t>
            </a:r>
            <a:r>
              <a:rPr lang="sl-SI" dirty="0" smtClean="0"/>
              <a:t> 2. </a:t>
            </a:r>
            <a:r>
              <a:rPr lang="sl-SI" dirty="0" err="1" smtClean="0"/>
              <a:t>layer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local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r>
              <a:rPr lang="sl-SI" dirty="0" smtClean="0"/>
              <a:t> a </a:t>
            </a:r>
            <a:r>
              <a:rPr lang="sl-SI" dirty="0" err="1" smtClean="0"/>
              <a:t>desire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loading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</a:t>
            </a:r>
            <a:endParaRPr lang="sl-SI" dirty="0" smtClean="0"/>
          </a:p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assigns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(or </a:t>
            </a:r>
            <a:r>
              <a:rPr lang="sl-SI" dirty="0" err="1" smtClean="0"/>
              <a:t>doesn</a:t>
            </a:r>
            <a:r>
              <a:rPr lang="sl-SI" dirty="0" smtClean="0"/>
              <a:t>’t)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lets</a:t>
            </a:r>
            <a:r>
              <a:rPr lang="sl-SI" dirty="0" smtClean="0"/>
              <a:t> </a:t>
            </a:r>
            <a:r>
              <a:rPr lang="sl-SI" dirty="0" err="1" smtClean="0"/>
              <a:t>him</a:t>
            </a:r>
            <a:r>
              <a:rPr lang="sl-SI" dirty="0" smtClean="0"/>
              <a:t>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where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’s OS</a:t>
            </a:r>
            <a:endParaRPr lang="sl-SI" dirty="0" smtClean="0"/>
          </a:p>
          <a:p>
            <a:pPr lvl="1"/>
            <a:r>
              <a:rPr lang="sl-SI" dirty="0" smtClean="0"/>
              <a:t>n</a:t>
            </a:r>
            <a:r>
              <a:rPr lang="sl-SI" dirty="0" smtClean="0"/>
              <a:t>ot </a:t>
            </a:r>
            <a:r>
              <a:rPr lang="sl-SI" dirty="0" err="1" smtClean="0"/>
              <a:t>necessarily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local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sl-SI" dirty="0" smtClean="0"/>
          </a:p>
          <a:p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smtClean="0"/>
              <a:t>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connectionless</a:t>
            </a:r>
            <a:r>
              <a:rPr lang="sl-SI" dirty="0" smtClean="0"/>
              <a:t> </a:t>
            </a:r>
            <a:r>
              <a:rPr lang="sl-SI" dirty="0" smtClean="0"/>
              <a:t>mode – UDP </a:t>
            </a:r>
            <a:r>
              <a:rPr lang="sl-SI" dirty="0" err="1" smtClean="0"/>
              <a:t>protocol</a:t>
            </a:r>
            <a:r>
              <a:rPr lang="sl-SI" dirty="0" smtClean="0"/>
              <a:t> – on </a:t>
            </a:r>
            <a:r>
              <a:rPr lang="sl-SI" dirty="0" err="1" smtClean="0"/>
              <a:t>the</a:t>
            </a:r>
            <a:r>
              <a:rPr lang="sl-SI" dirty="0" smtClean="0"/>
              <a:t> transport </a:t>
            </a:r>
            <a:r>
              <a:rPr lang="sl-SI" dirty="0" err="1" smtClean="0"/>
              <a:t>layer</a:t>
            </a:r>
            <a:endParaRPr lang="sl-SI" dirty="0" smtClean="0"/>
          </a:p>
          <a:p>
            <a:r>
              <a:rPr lang="sl-SI" dirty="0" err="1" smtClean="0"/>
              <a:t>This</a:t>
            </a:r>
            <a:r>
              <a:rPr lang="sl-SI" dirty="0" smtClean="0"/>
              <a:t> is </a:t>
            </a:r>
            <a:r>
              <a:rPr lang="sl-SI" dirty="0" err="1" smtClean="0"/>
              <a:t>where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conversation</a:t>
            </a:r>
            <a:r>
              <a:rPr lang="sl-SI" dirty="0" smtClean="0"/>
              <a:t> </a:t>
            </a:r>
            <a:r>
              <a:rPr lang="sl-SI" dirty="0" err="1" smtClean="0"/>
              <a:t>ends</a:t>
            </a:r>
            <a:endParaRPr lang="sl-SI" dirty="0" smtClean="0"/>
          </a:p>
          <a:p>
            <a:pPr lvl="2"/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what</a:t>
            </a:r>
            <a:r>
              <a:rPr lang="sl-SI" dirty="0" smtClean="0">
                <a:solidFill>
                  <a:srgbClr val="3366FF"/>
                </a:solidFill>
              </a:rPr>
              <a:t> is </a:t>
            </a:r>
            <a:r>
              <a:rPr lang="sl-SI" dirty="0" err="1" smtClean="0">
                <a:solidFill>
                  <a:srgbClr val="3366FF"/>
                </a:solidFill>
              </a:rPr>
              <a:t>with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security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trojans</a:t>
            </a:r>
            <a:r>
              <a:rPr lang="sl-SI" dirty="0" smtClean="0">
                <a:solidFill>
                  <a:srgbClr val="3366FF"/>
                </a:solidFill>
              </a:rPr>
              <a:t>? </a:t>
            </a:r>
            <a:r>
              <a:rPr lang="sl-SI" dirty="0" err="1" smtClean="0">
                <a:solidFill>
                  <a:srgbClr val="3366FF"/>
                </a:solidFill>
              </a:rPr>
              <a:t>Check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RCPs</a:t>
            </a:r>
            <a:r>
              <a:rPr lang="sl-SI" dirty="0" smtClean="0">
                <a:solidFill>
                  <a:srgbClr val="3366FF"/>
                </a:solidFill>
              </a:rPr>
              <a:t>.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5725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0                   1                   2                   3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0 1 2 3 4 5 6 7 8 9 0 1 2 3 4 5 6 7 8 9 0 1 2 3 4 5 6 7 8 9 0 1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op (1)    |   </a:t>
            </a:r>
            <a:r>
              <a:rPr lang="en-US" b="1" dirty="0" err="1" smtClean="0">
                <a:latin typeface="Courier New"/>
                <a:cs typeface="Courier New"/>
              </a:rPr>
              <a:t>htype</a:t>
            </a:r>
            <a:r>
              <a:rPr lang="en-US" b="1" dirty="0" smtClean="0">
                <a:latin typeface="Courier New"/>
                <a:cs typeface="Courier New"/>
              </a:rPr>
              <a:t> (1)   |   </a:t>
            </a:r>
            <a:r>
              <a:rPr lang="en-US" b="1" dirty="0" err="1" smtClean="0">
                <a:latin typeface="Courier New"/>
                <a:cs typeface="Courier New"/>
              </a:rPr>
              <a:t>hlen</a:t>
            </a:r>
            <a:r>
              <a:rPr lang="en-US" b="1" dirty="0" smtClean="0">
                <a:latin typeface="Courier New"/>
                <a:cs typeface="Courier New"/>
              </a:rPr>
              <a:t> (1)    |   hops (1)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+---------------+---------------+---------------+---------------+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xid</a:t>
            </a:r>
            <a:r>
              <a:rPr lang="en-US" b="1" dirty="0" smtClean="0">
                <a:latin typeface="Courier New"/>
                <a:cs typeface="Courier New"/>
              </a:rPr>
              <a:t> (4)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</a:t>
            </a:r>
            <a:r>
              <a:rPr lang="en-US" b="1" dirty="0" err="1" smtClean="0">
                <a:latin typeface="Courier New"/>
                <a:cs typeface="Courier New"/>
              </a:rPr>
              <a:t>secs</a:t>
            </a:r>
            <a:r>
              <a:rPr lang="en-US" b="1" dirty="0" smtClean="0">
                <a:latin typeface="Courier New"/>
                <a:cs typeface="Courier New"/>
              </a:rPr>
              <a:t> (2)            |           flags (2)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yiaddr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giaddr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chaddr</a:t>
            </a:r>
            <a:r>
              <a:rPr lang="en-US" b="1" dirty="0" smtClean="0">
                <a:latin typeface="Courier New"/>
                <a:cs typeface="Courier New"/>
              </a:rPr>
              <a:t> (16)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sname</a:t>
            </a:r>
            <a:r>
              <a:rPr lang="en-US" b="1" dirty="0" smtClean="0">
                <a:latin typeface="Courier New"/>
                <a:cs typeface="Courier New"/>
              </a:rPr>
              <a:t>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file   (128)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vend 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endParaRPr lang="sl-SI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31294" y="1554162"/>
            <a:ext cx="4157258" cy="452596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op: zahteva ali odgovor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htype:</a:t>
            </a:r>
            <a:r>
              <a:rPr kumimoji="0" lang="sl-SI" sz="2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vrsta medija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hlen: dolžina naslova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chaddr: odjemalčev naslov plasti 2</a:t>
            </a: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hops: število skokov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xid: id zahteve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secs: koliko časa je minilo od prvega pošiljanja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flags:</a:t>
            </a:r>
            <a:r>
              <a:rPr kumimoji="0" lang="sl-SI" sz="2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zastavice – samo razpošiljanje ali ne</a:t>
            </a:r>
            <a:endParaRPr kumimoji="0" lang="sl-SI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</a:t>
            </a:r>
            <a:r>
              <a:rPr lang="sl-SI" dirty="0" err="1" smtClean="0"/>
              <a:t>Package</a:t>
            </a:r>
            <a:r>
              <a:rPr lang="sl-SI" dirty="0" smtClean="0"/>
              <a:t> form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5725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0                   1                   2                   3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0 1 2 3 4 5 6 7 8 9 0 1 2 3 4 5 6 7 8 9 0 1 2 3 4 5 6 7 8 9 0 1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op (1)    |   </a:t>
            </a:r>
            <a:r>
              <a:rPr lang="en-US" b="1" dirty="0" err="1" smtClean="0">
                <a:latin typeface="Courier New"/>
                <a:cs typeface="Courier New"/>
              </a:rPr>
              <a:t>htype</a:t>
            </a:r>
            <a:r>
              <a:rPr lang="en-US" b="1" dirty="0" smtClean="0">
                <a:latin typeface="Courier New"/>
                <a:cs typeface="Courier New"/>
              </a:rPr>
              <a:t> (1)   |   </a:t>
            </a:r>
            <a:r>
              <a:rPr lang="en-US" b="1" dirty="0" err="1" smtClean="0">
                <a:latin typeface="Courier New"/>
                <a:cs typeface="Courier New"/>
              </a:rPr>
              <a:t>hlen</a:t>
            </a:r>
            <a:r>
              <a:rPr lang="en-US" b="1" dirty="0" smtClean="0">
                <a:latin typeface="Courier New"/>
                <a:cs typeface="Courier New"/>
              </a:rPr>
              <a:t> (1)    |   hops (1)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+---------------+---------------+---------------+---------------+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xid</a:t>
            </a:r>
            <a:r>
              <a:rPr lang="en-US" b="1" dirty="0" smtClean="0">
                <a:latin typeface="Courier New"/>
                <a:cs typeface="Courier New"/>
              </a:rPr>
              <a:t> (4)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</a:t>
            </a:r>
            <a:r>
              <a:rPr lang="en-US" b="1" dirty="0" err="1" smtClean="0">
                <a:latin typeface="Courier New"/>
                <a:cs typeface="Courier New"/>
              </a:rPr>
              <a:t>secs</a:t>
            </a:r>
            <a:r>
              <a:rPr lang="en-US" b="1" dirty="0" smtClean="0">
                <a:latin typeface="Courier New"/>
                <a:cs typeface="Courier New"/>
              </a:rPr>
              <a:t> (2)            |           flags (2)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yiaddr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giaddr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chaddr</a:t>
            </a:r>
            <a:r>
              <a:rPr lang="en-US" b="1" dirty="0" smtClean="0">
                <a:latin typeface="Courier New"/>
                <a:cs typeface="Courier New"/>
              </a:rPr>
              <a:t> (16)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sname</a:t>
            </a:r>
            <a:r>
              <a:rPr lang="en-US" b="1" dirty="0" smtClean="0">
                <a:latin typeface="Courier New"/>
                <a:cs typeface="Courier New"/>
              </a:rPr>
              <a:t>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file   (128)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vend 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endParaRPr lang="sl-SI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31294" y="1554162"/>
            <a:ext cx="4157258" cy="452596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ciaddr: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client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address</a:t>
            </a:r>
            <a:endParaRPr lang="sl-SI" sz="2800" dirty="0" smtClean="0">
              <a:solidFill>
                <a:schemeClr val="tx2"/>
              </a:solidFill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yiaddr: 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set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address</a:t>
            </a: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siaddr: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server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address</a:t>
            </a:r>
            <a:endParaRPr lang="sl-SI" sz="2800" dirty="0" smtClean="0">
              <a:solidFill>
                <a:schemeClr val="tx2"/>
              </a:solidFill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giaddr: </a:t>
            </a:r>
            <a:r>
              <a:rPr kumimoji="0" lang="sl-SI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gate</a:t>
            </a: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address</a:t>
            </a: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sname: 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name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of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the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server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with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OS</a:t>
            </a:r>
            <a:endParaRPr lang="sl-SI" sz="2800" dirty="0" smtClean="0">
              <a:solidFill>
                <a:schemeClr val="tx2"/>
              </a:solidFill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file: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file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err="1" smtClean="0">
                <a:solidFill>
                  <a:schemeClr val="tx2"/>
                </a:solidFill>
                <a:cs typeface="Courier New"/>
              </a:rPr>
              <a:t>containing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 </a:t>
            </a: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vend:</a:t>
            </a:r>
            <a:r>
              <a:rPr kumimoji="0" lang="sl-SI" sz="28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</a:t>
            </a:r>
            <a:r>
              <a:rPr kumimoji="0" lang="sl-SI" sz="2800" i="1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possible</a:t>
            </a:r>
            <a:r>
              <a:rPr kumimoji="0" lang="sl-SI" sz="28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</a:t>
            </a:r>
            <a:r>
              <a:rPr kumimoji="0" lang="sl-SI" sz="2800" i="1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extensions</a:t>
            </a:r>
            <a:endParaRPr kumimoji="0" lang="sl-SI" sz="280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1257300" lvl="2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595" dirty="0" err="1" smtClean="0">
                <a:solidFill>
                  <a:srgbClr val="3366FF"/>
                </a:solidFill>
                <a:cs typeface="Courier New"/>
              </a:rPr>
              <a:t>challange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: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record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both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packages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on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the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network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and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comment</a:t>
            </a: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 on </a:t>
            </a:r>
            <a:r>
              <a:rPr lang="sl-SI" sz="2595" baseline="0" dirty="0" err="1" smtClean="0">
                <a:solidFill>
                  <a:srgbClr val="3366FF"/>
                </a:solidFill>
                <a:cs typeface="Courier New"/>
              </a:rPr>
              <a:t>them</a:t>
            </a:r>
            <a:endParaRPr kumimoji="0" lang="sl-SI" sz="2595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Content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c</a:t>
            </a:r>
            <a:r>
              <a:rPr lang="sl-SI" dirty="0" err="1" smtClean="0"/>
              <a:t>omputer</a:t>
            </a:r>
            <a:r>
              <a:rPr lang="sl-SI" dirty="0" smtClean="0"/>
              <a:t> </a:t>
            </a:r>
            <a:r>
              <a:rPr lang="sl-SI" dirty="0" err="1" smtClean="0"/>
              <a:t>startup</a:t>
            </a:r>
            <a:endParaRPr lang="sl-SI" dirty="0" smtClean="0"/>
          </a:p>
          <a:p>
            <a:r>
              <a:rPr lang="sl-SI" dirty="0" err="1" smtClean="0"/>
              <a:t>s</a:t>
            </a:r>
            <a:r>
              <a:rPr lang="sl-SI" dirty="0" err="1" smtClean="0"/>
              <a:t>tartup</a:t>
            </a:r>
            <a:r>
              <a:rPr lang="sl-SI" dirty="0" smtClean="0"/>
              <a:t> </a:t>
            </a:r>
            <a:r>
              <a:rPr lang="sl-SI" dirty="0" err="1" smtClean="0"/>
              <a:t>via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r>
              <a:rPr lang="sl-SI" dirty="0" smtClean="0"/>
              <a:t>– </a:t>
            </a:r>
            <a:r>
              <a:rPr lang="sl-SI" dirty="0" smtClean="0"/>
              <a:t>bootp</a:t>
            </a:r>
          </a:p>
          <a:p>
            <a:r>
              <a:rPr lang="sl-SI" dirty="0" err="1" smtClean="0"/>
              <a:t>c</a:t>
            </a:r>
            <a:r>
              <a:rPr lang="sl-SI" dirty="0" err="1" smtClean="0"/>
              <a:t>onnection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208743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on </a:t>
            </a:r>
            <a:r>
              <a:rPr lang="sl-SI" dirty="0" smtClean="0"/>
              <a:t>FreeBSD: </a:t>
            </a:r>
            <a:r>
              <a:rPr lang="sl-SI" dirty="0" err="1" smtClean="0"/>
              <a:t>bootpd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smtClean="0"/>
              <a:t>bootpgw</a:t>
            </a:r>
          </a:p>
          <a:p>
            <a:r>
              <a:rPr lang="sl-SI" dirty="0" err="1" smtClean="0"/>
              <a:t>c</a:t>
            </a:r>
            <a:r>
              <a:rPr lang="sl-SI" dirty="0" err="1" smtClean="0"/>
              <a:t>onfiguration</a:t>
            </a:r>
            <a:r>
              <a:rPr lang="sl-SI" dirty="0" smtClean="0"/>
              <a:t> in /</a:t>
            </a:r>
            <a:r>
              <a:rPr lang="sl-SI" dirty="0" err="1" smtClean="0"/>
              <a:t>etc</a:t>
            </a:r>
            <a:r>
              <a:rPr lang="sl-SI" dirty="0" smtClean="0"/>
              <a:t>/</a:t>
            </a:r>
            <a:r>
              <a:rPr lang="sl-SI" dirty="0" err="1" smtClean="0"/>
              <a:t>bootptab</a:t>
            </a:r>
            <a:endParaRPr lang="sl-SI" dirty="0" smtClean="0"/>
          </a:p>
          <a:p>
            <a:endParaRPr lang="sl-SI" dirty="0" smtClean="0"/>
          </a:p>
          <a:p>
            <a:pPr lvl="2">
              <a:buFont typeface="Arial"/>
              <a:buChar char="•"/>
            </a:pPr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find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handbook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just</a:t>
            </a:r>
            <a:r>
              <a:rPr lang="sl-SI" dirty="0" smtClean="0">
                <a:solidFill>
                  <a:srgbClr val="3366FF"/>
                </a:solidFill>
              </a:rPr>
              <a:t> set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file </a:t>
            </a:r>
            <a:r>
              <a:rPr lang="sl-SI" dirty="0" err="1" smtClean="0">
                <a:solidFill>
                  <a:srgbClr val="3366FF"/>
                </a:solidFill>
              </a:rPr>
              <a:t>then</a:t>
            </a:r>
            <a:r>
              <a:rPr lang="sl-SI" dirty="0" smtClean="0">
                <a:solidFill>
                  <a:srgbClr val="3366FF"/>
                </a:solidFill>
              </a:rPr>
              <a:t> run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server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</a:t>
            </a:r>
            <a:r>
              <a:rPr lang="sl-SI" dirty="0" err="1" smtClean="0">
                <a:solidFill>
                  <a:srgbClr val="3366FF"/>
                </a:solidFill>
              </a:rPr>
              <a:t>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transient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server</a:t>
            </a:r>
            <a:endParaRPr lang="en-US" dirty="0" smtClean="0">
              <a:solidFill>
                <a:srgbClr val="3366FF"/>
              </a:solidFill>
            </a:endParaRPr>
          </a:p>
          <a:p>
            <a:pPr lvl="0">
              <a:defRPr/>
            </a:pPr>
            <a:endParaRPr lang="sl-SI" dirty="0" smtClean="0">
              <a:solidFill>
                <a:srgbClr val="3366FF"/>
              </a:solidFill>
            </a:endParaRPr>
          </a:p>
          <a:p>
            <a:pPr lvl="2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2857" y="1554162"/>
            <a:ext cx="4208743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client.test.net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:ht=ether:\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:ha=CCCCCCCCCCCC:\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=255.255.255.0:\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lg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=192.168.1.5:\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ip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=192.168.1.10:\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hn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:bf=[/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tftpboot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/]OS:\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bs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=auto:\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rp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=/export/client/root/:\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=auto: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=rfc1048: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1400" dirty="0" err="1" smtClean="0">
                <a:solidFill>
                  <a:srgbClr val="3366FF"/>
                </a:solidFill>
              </a:rPr>
              <a:t>Challenge</a:t>
            </a:r>
            <a:r>
              <a:rPr lang="en-US" sz="1400" dirty="0" smtClean="0">
                <a:solidFill>
                  <a:srgbClr val="3366FF"/>
                </a:solidFill>
              </a:rPr>
              <a:t>: </a:t>
            </a:r>
            <a:r>
              <a:rPr lang="sl-SI" sz="1400" dirty="0" err="1" smtClean="0">
                <a:solidFill>
                  <a:srgbClr val="3366FF"/>
                </a:solidFill>
              </a:rPr>
              <a:t>upper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record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u</a:t>
            </a:r>
            <a:r>
              <a:rPr lang="sl-SI" sz="1400" dirty="0" err="1" smtClean="0">
                <a:solidFill>
                  <a:srgbClr val="3366FF"/>
                </a:solidFill>
              </a:rPr>
              <a:t>ses</a:t>
            </a:r>
            <a:r>
              <a:rPr lang="sl-SI" sz="1400" dirty="0" smtClean="0">
                <a:solidFill>
                  <a:srgbClr val="3366FF"/>
                </a:solidFill>
              </a:rPr>
              <a:t> a </a:t>
            </a:r>
            <a:r>
              <a:rPr lang="sl-SI" sz="1400" dirty="0" err="1" smtClean="0">
                <a:solidFill>
                  <a:srgbClr val="3366FF"/>
                </a:solidFill>
              </a:rPr>
              <a:t>special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notation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of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data</a:t>
            </a:r>
            <a:r>
              <a:rPr lang="sl-SI" sz="1400" dirty="0" smtClean="0">
                <a:solidFill>
                  <a:srgbClr val="3366FF"/>
                </a:solidFill>
              </a:rPr>
              <a:t> - format</a:t>
            </a:r>
            <a:r>
              <a:rPr lang="en-US" sz="1400" dirty="0" smtClean="0">
                <a:solidFill>
                  <a:srgbClr val="3366FF"/>
                </a:solidFill>
              </a:rPr>
              <a:t>.</a:t>
            </a:r>
            <a:r>
              <a:rPr lang="sl-SI" sz="1400" dirty="0" smtClean="0">
                <a:solidFill>
                  <a:srgbClr val="3366FF"/>
                </a:solidFill>
              </a:rPr>
              <a:t> Is it used </a:t>
            </a:r>
            <a:r>
              <a:rPr lang="sl-SI" sz="1400" dirty="0" err="1" smtClean="0">
                <a:solidFill>
                  <a:srgbClr val="3366FF"/>
                </a:solidFill>
              </a:rPr>
              <a:t>somewhere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else</a:t>
            </a:r>
            <a:r>
              <a:rPr lang="en-US" sz="1400" dirty="0" smtClean="0">
                <a:solidFill>
                  <a:srgbClr val="3366FF"/>
                </a:solidFill>
              </a:rPr>
              <a:t>? </a:t>
            </a:r>
            <a:r>
              <a:rPr lang="sl-SI" sz="1400" dirty="0" err="1" smtClean="0">
                <a:solidFill>
                  <a:srgbClr val="3366FF"/>
                </a:solidFill>
              </a:rPr>
              <a:t>How</a:t>
            </a:r>
            <a:r>
              <a:rPr lang="sl-SI" sz="1400" dirty="0" smtClean="0">
                <a:solidFill>
                  <a:srgbClr val="3366FF"/>
                </a:solidFill>
              </a:rPr>
              <a:t> is it </a:t>
            </a:r>
            <a:r>
              <a:rPr lang="sl-SI" sz="1400" dirty="0" err="1" smtClean="0">
                <a:solidFill>
                  <a:srgbClr val="3366FF"/>
                </a:solidFill>
              </a:rPr>
              <a:t>defined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exactly</a:t>
            </a:r>
            <a:r>
              <a:rPr lang="en-US" sz="1400" dirty="0" smtClean="0">
                <a:solidFill>
                  <a:srgbClr val="3366FF"/>
                </a:solidFill>
              </a:rPr>
              <a:t>? </a:t>
            </a:r>
            <a:r>
              <a:rPr lang="sl-SI" sz="1400" dirty="0" err="1" smtClean="0">
                <a:solidFill>
                  <a:srgbClr val="3366FF"/>
                </a:solidFill>
              </a:rPr>
              <a:t>How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does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an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interface</a:t>
            </a:r>
            <a:r>
              <a:rPr lang="sl-SI" sz="1400" dirty="0" smtClean="0">
                <a:solidFill>
                  <a:srgbClr val="3366FF"/>
                </a:solidFill>
              </a:rPr>
              <a:t> in C </a:t>
            </a:r>
            <a:r>
              <a:rPr lang="sl-SI" sz="1400" dirty="0" err="1" smtClean="0">
                <a:solidFill>
                  <a:srgbClr val="3366FF"/>
                </a:solidFill>
              </a:rPr>
              <a:t>look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when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you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read</a:t>
            </a:r>
            <a:r>
              <a:rPr lang="sl-SI" sz="1400" dirty="0" smtClean="0">
                <a:solidFill>
                  <a:srgbClr val="3366FF"/>
                </a:solidFill>
              </a:rPr>
              <a:t> it</a:t>
            </a:r>
            <a:r>
              <a:rPr lang="en-US" sz="1400" dirty="0" smtClean="0">
                <a:solidFill>
                  <a:srgbClr val="3366FF"/>
                </a:solidFill>
              </a:rPr>
              <a:t>?</a:t>
            </a:r>
            <a:r>
              <a:rPr lang="sl-SI" sz="1400" dirty="0" smtClean="0">
                <a:solidFill>
                  <a:srgbClr val="3366FF"/>
                </a:solidFill>
              </a:rPr>
              <a:t> Is </a:t>
            </a:r>
            <a:r>
              <a:rPr lang="sl-SI" sz="1400" dirty="0" err="1" smtClean="0">
                <a:solidFill>
                  <a:srgbClr val="3366FF"/>
                </a:solidFill>
              </a:rPr>
              <a:t>the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upper</a:t>
            </a:r>
            <a:r>
              <a:rPr lang="sl-SI" sz="1400" dirty="0" smtClean="0">
                <a:solidFill>
                  <a:srgbClr val="3366FF"/>
                </a:solidFill>
              </a:rPr>
              <a:t> form </a:t>
            </a:r>
            <a:r>
              <a:rPr lang="sl-SI" sz="1400" dirty="0" err="1" smtClean="0">
                <a:solidFill>
                  <a:srgbClr val="3366FF"/>
                </a:solidFill>
              </a:rPr>
              <a:t>without</a:t>
            </a:r>
            <a:r>
              <a:rPr lang="sl-SI" sz="1400" dirty="0" smtClean="0">
                <a:solidFill>
                  <a:srgbClr val="3366FF"/>
                </a:solidFill>
              </a:rPr>
              <a:t> </a:t>
            </a:r>
            <a:r>
              <a:rPr lang="sl-SI" sz="1400" dirty="0" err="1" smtClean="0">
                <a:solidFill>
                  <a:srgbClr val="3366FF"/>
                </a:solidFill>
              </a:rPr>
              <a:t>errors</a:t>
            </a:r>
            <a:r>
              <a:rPr lang="en-US" sz="1400" dirty="0" smtClean="0">
                <a:solidFill>
                  <a:srgbClr val="3366FF"/>
                </a:solidFill>
              </a:rPr>
              <a:t>?</a:t>
            </a:r>
            <a:endParaRPr lang="en-US" sz="1400" dirty="0" smtClean="0">
              <a:solidFill>
                <a:srgbClr val="3366FF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l-SI" sz="1400" dirty="0" smtClean="0">
              <a:solidFill>
                <a:srgbClr val="3366FF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endParaRPr lang="en-US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smtClean="0"/>
              <a:t>tftp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err="1" smtClean="0"/>
              <a:t>defined</a:t>
            </a:r>
            <a:r>
              <a:rPr lang="sl-SI" dirty="0" smtClean="0"/>
              <a:t> </a:t>
            </a:r>
            <a:r>
              <a:rPr lang="sl-SI" dirty="0" smtClean="0"/>
              <a:t>in</a:t>
            </a:r>
            <a:r>
              <a:rPr lang="sl-SI" dirty="0" smtClean="0"/>
              <a:t> </a:t>
            </a:r>
            <a:r>
              <a:rPr lang="sl-SI" dirty="0" smtClean="0"/>
              <a:t>RFC 1350, </a:t>
            </a:r>
            <a:r>
              <a:rPr lang="en-US" dirty="0" smtClean="0"/>
              <a:t>The TFTP Protocol (Trivial File Transfer Protocol)</a:t>
            </a:r>
            <a:endParaRPr lang="sl-SI" dirty="0" smtClean="0"/>
          </a:p>
          <a:p>
            <a:pPr lvl="3"/>
            <a:r>
              <a:rPr lang="sl-SI" b="1" i="1" dirty="0" err="1" smtClean="0">
                <a:solidFill>
                  <a:srgbClr val="FF0000"/>
                </a:solidFill>
              </a:rPr>
              <a:t>mandatory</a:t>
            </a:r>
            <a:r>
              <a:rPr lang="sl-SI" b="1" i="1" dirty="0" smtClean="0">
                <a:solidFill>
                  <a:srgbClr val="FF0000"/>
                </a:solidFill>
              </a:rPr>
              <a:t>: </a:t>
            </a:r>
            <a:r>
              <a:rPr lang="sl-SI" b="1" i="1" dirty="0" err="1" smtClean="0">
                <a:solidFill>
                  <a:srgbClr val="FF0000"/>
                </a:solidFill>
              </a:rPr>
              <a:t>find</a:t>
            </a:r>
            <a:r>
              <a:rPr lang="sl-SI" b="1" i="1" dirty="0" smtClean="0">
                <a:solidFill>
                  <a:srgbClr val="FF0000"/>
                </a:solidFill>
              </a:rPr>
              <a:t> it on </a:t>
            </a:r>
            <a:r>
              <a:rPr lang="sl-SI" b="1" i="1" dirty="0" err="1" smtClean="0">
                <a:solidFill>
                  <a:srgbClr val="FF0000"/>
                </a:solidFill>
              </a:rPr>
              <a:t>the</a:t>
            </a:r>
            <a:r>
              <a:rPr lang="sl-SI" b="1" i="1" dirty="0" smtClean="0">
                <a:solidFill>
                  <a:srgbClr val="FF0000"/>
                </a:solidFill>
              </a:rPr>
              <a:t> internet </a:t>
            </a:r>
            <a:r>
              <a:rPr lang="sl-SI" b="1" i="1" dirty="0" err="1" smtClean="0">
                <a:solidFill>
                  <a:srgbClr val="FF0000"/>
                </a:solidFill>
              </a:rPr>
              <a:t>and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err="1" smtClean="0">
                <a:solidFill>
                  <a:srgbClr val="FF0000"/>
                </a:solidFill>
              </a:rPr>
              <a:t>read</a:t>
            </a:r>
            <a:r>
              <a:rPr lang="sl-SI" b="1" i="1" dirty="0" smtClean="0">
                <a:solidFill>
                  <a:srgbClr val="FF0000"/>
                </a:solidFill>
              </a:rPr>
              <a:t> it – literature</a:t>
            </a:r>
            <a:r>
              <a:rPr lang="sl-SI" b="1" i="1" dirty="0" smtClean="0">
                <a:solidFill>
                  <a:srgbClr val="FF0000"/>
                </a:solidFill>
              </a:rPr>
              <a:t>!</a:t>
            </a:r>
            <a:endParaRPr lang="sl-SI" b="1" i="1" dirty="0" smtClean="0">
              <a:solidFill>
                <a:srgbClr val="FF0000"/>
              </a:solidFill>
            </a:endParaRPr>
          </a:p>
          <a:p>
            <a:pPr lvl="3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find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other</a:t>
            </a:r>
            <a:r>
              <a:rPr lang="sl-SI" b="1" dirty="0" smtClean="0">
                <a:solidFill>
                  <a:srgbClr val="0000FF"/>
                </a:solidFill>
              </a:rPr>
              <a:t> RFC </a:t>
            </a:r>
            <a:r>
              <a:rPr lang="sl-SI" b="1" dirty="0" err="1" smtClean="0">
                <a:solidFill>
                  <a:srgbClr val="0000FF"/>
                </a:solidFill>
              </a:rPr>
              <a:t>documents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deal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with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tftp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see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  <a:endParaRPr lang="sl-SI" b="1" dirty="0" smtClean="0">
              <a:solidFill>
                <a:srgbClr val="0000FF"/>
              </a:solidFill>
            </a:endParaRPr>
          </a:p>
          <a:p>
            <a:r>
              <a:rPr lang="sl-SI" dirty="0" err="1" smtClean="0"/>
              <a:t>v</a:t>
            </a:r>
            <a:r>
              <a:rPr lang="sl-SI" dirty="0" err="1" smtClean="0"/>
              <a:t>ery</a:t>
            </a:r>
            <a:r>
              <a:rPr lang="sl-SI" dirty="0" smtClean="0"/>
              <a:t> </a:t>
            </a:r>
            <a:r>
              <a:rPr lang="sl-SI" dirty="0" err="1" smtClean="0"/>
              <a:t>simplified</a:t>
            </a:r>
            <a:r>
              <a:rPr lang="sl-SI" dirty="0" smtClean="0"/>
              <a:t> </a:t>
            </a:r>
            <a:r>
              <a:rPr lang="sl-SI" dirty="0" err="1" smtClean="0"/>
              <a:t>functionality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– </a:t>
            </a:r>
            <a:r>
              <a:rPr lang="sl-SI" dirty="0" err="1" smtClean="0"/>
              <a:t>mainly</a:t>
            </a:r>
            <a:r>
              <a:rPr lang="sl-SI" dirty="0" smtClean="0"/>
              <a:t> </a:t>
            </a:r>
            <a:r>
              <a:rPr lang="sl-SI" dirty="0" err="1" smtClean="0"/>
              <a:t>preserved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option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transfer</a:t>
            </a:r>
            <a:endParaRPr lang="sl-SI" dirty="0" smtClean="0"/>
          </a:p>
          <a:p>
            <a:r>
              <a:rPr lang="sl-SI" dirty="0" smtClean="0"/>
              <a:t>no</a:t>
            </a:r>
            <a:r>
              <a:rPr lang="sl-SI" dirty="0" smtClean="0"/>
              <a:t> </a:t>
            </a:r>
            <a:r>
              <a:rPr lang="sl-SI" dirty="0" err="1" smtClean="0"/>
              <a:t>directory</a:t>
            </a:r>
            <a:r>
              <a:rPr lang="sl-SI" dirty="0" smtClean="0"/>
              <a:t> </a:t>
            </a:r>
            <a:r>
              <a:rPr lang="sl-SI" dirty="0" err="1" smtClean="0"/>
              <a:t>printout</a:t>
            </a:r>
            <a:r>
              <a:rPr lang="sl-SI" dirty="0" smtClean="0"/>
              <a:t>, </a:t>
            </a:r>
            <a:r>
              <a:rPr lang="sl-SI" dirty="0" err="1" smtClean="0"/>
              <a:t>authentification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encryption</a:t>
            </a:r>
            <a:r>
              <a:rPr lang="sl-SI" dirty="0" smtClean="0"/>
              <a:t>, </a:t>
            </a:r>
            <a:r>
              <a:rPr lang="sl-SI" dirty="0" err="1" smtClean="0"/>
              <a:t>allows</a:t>
            </a:r>
            <a:r>
              <a:rPr lang="sl-SI" dirty="0" smtClean="0"/>
              <a:t> 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large</a:t>
            </a:r>
            <a:r>
              <a:rPr lang="sl-SI" dirty="0" smtClean="0"/>
              <a:t> </a:t>
            </a:r>
            <a:r>
              <a:rPr lang="sl-SI" dirty="0" err="1" smtClean="0"/>
              <a:t>packets</a:t>
            </a:r>
            <a:r>
              <a:rPr lang="sl-SI" dirty="0" smtClean="0"/>
              <a:t>, </a:t>
            </a:r>
            <a:r>
              <a:rPr lang="sl-SI" dirty="0" err="1" smtClean="0"/>
              <a:t>can</a:t>
            </a:r>
            <a:r>
              <a:rPr lang="sl-SI" dirty="0" smtClean="0"/>
              <a:t>’t </a:t>
            </a:r>
            <a:r>
              <a:rPr lang="sl-SI" dirty="0" err="1" smtClean="0"/>
              <a:t>load</a:t>
            </a:r>
            <a:r>
              <a:rPr lang="sl-SI" dirty="0" smtClean="0"/>
              <a:t> a file </a:t>
            </a:r>
            <a:r>
              <a:rPr lang="sl-SI" dirty="0" err="1" smtClean="0"/>
              <a:t>bigger</a:t>
            </a:r>
            <a:r>
              <a:rPr lang="sl-SI" dirty="0" smtClean="0"/>
              <a:t> </a:t>
            </a:r>
            <a:r>
              <a:rPr lang="sl-SI" dirty="0" err="1" smtClean="0"/>
              <a:t>than</a:t>
            </a:r>
            <a:r>
              <a:rPr lang="sl-SI" dirty="0" smtClean="0"/>
              <a:t> 1TB</a:t>
            </a:r>
            <a:endParaRPr lang="sl-SI" dirty="0" smtClean="0"/>
          </a:p>
          <a:p>
            <a:pPr lvl="2"/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what</a:t>
            </a:r>
            <a:r>
              <a:rPr lang="sl-SI" dirty="0" smtClean="0">
                <a:solidFill>
                  <a:srgbClr val="3366FF"/>
                </a:solidFill>
              </a:rPr>
              <a:t> is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syndrome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of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wizard</a:t>
            </a:r>
            <a:r>
              <a:rPr lang="sl-SI" dirty="0" smtClean="0">
                <a:solidFill>
                  <a:srgbClr val="3366FF"/>
                </a:solidFill>
              </a:rPr>
              <a:t>’s </a:t>
            </a:r>
            <a:r>
              <a:rPr lang="sl-SI" dirty="0" err="1" smtClean="0">
                <a:solidFill>
                  <a:srgbClr val="3366FF"/>
                </a:solidFill>
              </a:rPr>
              <a:t>assistant</a:t>
            </a:r>
            <a:r>
              <a:rPr lang="sl-SI" dirty="0" smtClean="0">
                <a:solidFill>
                  <a:srgbClr val="3366FF"/>
                </a:solidFill>
              </a:rPr>
              <a:t> (</a:t>
            </a:r>
            <a:r>
              <a:rPr lang="sl-SI" dirty="0" smtClean="0">
                <a:solidFill>
                  <a:srgbClr val="3366FF"/>
                </a:solidFill>
              </a:rPr>
              <a:t>SAS)? </a:t>
            </a:r>
            <a:r>
              <a:rPr lang="sl-SI" dirty="0" err="1" smtClean="0">
                <a:solidFill>
                  <a:srgbClr val="3366FF"/>
                </a:solidFill>
              </a:rPr>
              <a:t>Where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how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does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this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concern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tftp</a:t>
            </a:r>
            <a:r>
              <a:rPr lang="sl-SI" dirty="0" smtClean="0">
                <a:solidFill>
                  <a:srgbClr val="3366FF"/>
                </a:solidFill>
              </a:rPr>
              <a:t>?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tftp – </a:t>
            </a:r>
            <a:r>
              <a:rPr lang="sl-SI" dirty="0" smtClean="0"/>
              <a:t>some </a:t>
            </a:r>
            <a:r>
              <a:rPr lang="sl-SI" dirty="0" err="1" smtClean="0"/>
              <a:t>details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beginning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knows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because</a:t>
            </a:r>
            <a:r>
              <a:rPr lang="sl-SI" dirty="0" smtClean="0"/>
              <a:t>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gets</a:t>
            </a:r>
            <a:r>
              <a:rPr lang="sl-SI" dirty="0" smtClean="0"/>
              <a:t> it </a:t>
            </a:r>
            <a:r>
              <a:rPr lang="sl-SI" dirty="0" err="1" smtClean="0"/>
              <a:t>through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endParaRPr lang="sl-SI" dirty="0" smtClean="0"/>
          </a:p>
          <a:p>
            <a:r>
              <a:rPr lang="sl-SI" dirty="0" err="1" smtClean="0"/>
              <a:t>tftp</a:t>
            </a:r>
            <a:r>
              <a:rPr lang="sl-SI" dirty="0" smtClean="0"/>
              <a:t> </a:t>
            </a:r>
            <a:r>
              <a:rPr lang="sl-SI" dirty="0" smtClean="0"/>
              <a:t>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connectionless</a:t>
            </a:r>
            <a:r>
              <a:rPr lang="sl-SI" dirty="0" smtClean="0"/>
              <a:t> mode – UDP </a:t>
            </a:r>
            <a:r>
              <a:rPr lang="sl-SI" dirty="0" err="1" smtClean="0"/>
              <a:t>protocol</a:t>
            </a:r>
            <a:r>
              <a:rPr lang="sl-SI" dirty="0" smtClean="0"/>
              <a:t> – on </a:t>
            </a:r>
            <a:r>
              <a:rPr lang="sl-SI" dirty="0" err="1" smtClean="0"/>
              <a:t>the</a:t>
            </a:r>
            <a:r>
              <a:rPr lang="sl-SI" dirty="0" smtClean="0"/>
              <a:t> transport </a:t>
            </a:r>
            <a:r>
              <a:rPr lang="sl-SI" dirty="0" err="1" smtClean="0"/>
              <a:t>layer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 lvl="2"/>
            <a:r>
              <a:rPr lang="sl-SI" dirty="0" err="1" smtClean="0">
                <a:solidFill>
                  <a:srgbClr val="3366FF"/>
                </a:solidFill>
              </a:rPr>
              <a:t>Challange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both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bootp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tftp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use</a:t>
            </a:r>
            <a:r>
              <a:rPr lang="sl-SI" dirty="0" smtClean="0">
                <a:solidFill>
                  <a:srgbClr val="3366FF"/>
                </a:solidFill>
              </a:rPr>
              <a:t> UDP </a:t>
            </a:r>
            <a:r>
              <a:rPr lang="sl-SI" dirty="0" err="1" smtClean="0">
                <a:solidFill>
                  <a:srgbClr val="3366FF"/>
                </a:solidFill>
              </a:rPr>
              <a:t>protocol</a:t>
            </a:r>
            <a:r>
              <a:rPr lang="sl-SI" dirty="0" smtClean="0">
                <a:solidFill>
                  <a:srgbClr val="3366FF"/>
                </a:solidFill>
              </a:rPr>
              <a:t> – </a:t>
            </a:r>
            <a:r>
              <a:rPr lang="sl-SI" dirty="0" err="1" smtClean="0">
                <a:solidFill>
                  <a:srgbClr val="3366FF"/>
                </a:solidFill>
              </a:rPr>
              <a:t>why</a:t>
            </a:r>
            <a:r>
              <a:rPr lang="sl-SI" dirty="0" smtClean="0">
                <a:solidFill>
                  <a:srgbClr val="3366FF"/>
                </a:solidFill>
              </a:rPr>
              <a:t>?</a:t>
            </a:r>
            <a:endParaRPr lang="sl-SI" dirty="0" smtClean="0">
              <a:solidFill>
                <a:srgbClr val="3366FF"/>
              </a:solidFill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tftp – </a:t>
            </a:r>
            <a:r>
              <a:rPr lang="sl-SI" dirty="0" err="1" smtClean="0"/>
              <a:t>example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conversation</a:t>
            </a:r>
            <a:r>
              <a:rPr lang="sl-SI" dirty="0" smtClean="0"/>
              <a:t>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reading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err="1" smtClean="0"/>
              <a:t>c</a:t>
            </a:r>
            <a:r>
              <a:rPr lang="sl-SI" dirty="0" err="1" smtClean="0"/>
              <a:t>lient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a </a:t>
            </a:r>
            <a:r>
              <a:rPr lang="sl-SI" dirty="0" err="1" smtClean="0"/>
              <a:t>request</a:t>
            </a:r>
            <a:r>
              <a:rPr lang="sl-SI" dirty="0" smtClean="0"/>
              <a:t> to </a:t>
            </a:r>
            <a:r>
              <a:rPr lang="sl-SI" dirty="0" err="1" smtClean="0"/>
              <a:t>read</a:t>
            </a:r>
            <a:r>
              <a:rPr lang="sl-SI" dirty="0" smtClean="0"/>
              <a:t> </a:t>
            </a:r>
            <a:r>
              <a:rPr lang="sl-SI" dirty="0" smtClean="0"/>
              <a:t>(RRQ)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 smtClean="0"/>
              <a:t>f</a:t>
            </a:r>
            <a:r>
              <a:rPr lang="sl-SI" dirty="0" err="1" smtClean="0"/>
              <a:t>erver</a:t>
            </a:r>
            <a:r>
              <a:rPr lang="sl-SI" dirty="0" smtClean="0"/>
              <a:t> </a:t>
            </a:r>
            <a:r>
              <a:rPr lang="sl-SI" dirty="0" err="1" smtClean="0"/>
              <a:t>responds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a </a:t>
            </a:r>
            <a:r>
              <a:rPr lang="sl-SI" dirty="0" smtClean="0"/>
              <a:t>DATA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requested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; </a:t>
            </a:r>
            <a:r>
              <a:rPr lang="sl-SI" dirty="0" err="1" smtClean="0"/>
              <a:t>they</a:t>
            </a:r>
            <a:r>
              <a:rPr lang="sl-SI" dirty="0" smtClean="0"/>
              <a:t> are </a:t>
            </a:r>
            <a:r>
              <a:rPr lang="sl-SI" dirty="0" err="1" smtClean="0"/>
              <a:t>sent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gate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wit</a:t>
            </a:r>
            <a:r>
              <a:rPr lang="sl-SI" dirty="0" err="1" smtClean="0"/>
              <a:t>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must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now</a:t>
            </a:r>
            <a:r>
              <a:rPr lang="sl-SI" dirty="0" smtClean="0"/>
              <a:t> on run </a:t>
            </a:r>
            <a:r>
              <a:rPr lang="sl-SI" dirty="0" err="1" smtClean="0"/>
              <a:t>through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gate</a:t>
            </a:r>
            <a:r>
              <a:rPr lang="sl-SI" dirty="0" smtClean="0"/>
              <a:t> (NAT </a:t>
            </a:r>
            <a:r>
              <a:rPr lang="sl-SI" dirty="0" err="1" smtClean="0"/>
              <a:t>port</a:t>
            </a:r>
            <a:r>
              <a:rPr lang="sl-SI" dirty="0" smtClean="0"/>
              <a:t>?)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err="1" smtClean="0"/>
              <a:t>f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responds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ACK </a:t>
            </a:r>
            <a:r>
              <a:rPr lang="sl-SI" dirty="0" err="1" smtClean="0"/>
              <a:t>package</a:t>
            </a:r>
            <a:r>
              <a:rPr lang="sl-SI" dirty="0" smtClean="0"/>
              <a:t>, </a:t>
            </a:r>
            <a:r>
              <a:rPr lang="sl-SI" dirty="0" err="1" smtClean="0"/>
              <a:t>after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 </a:t>
            </a:r>
            <a:r>
              <a:rPr lang="sl-SI" dirty="0" err="1" smtClean="0"/>
              <a:t>package</a:t>
            </a:r>
            <a:r>
              <a:rPr lang="sl-SI" dirty="0" smtClean="0"/>
              <a:t> (</a:t>
            </a:r>
            <a:r>
              <a:rPr lang="sl-SI" dirty="0" err="1" smtClean="0"/>
              <a:t>previous</a:t>
            </a:r>
            <a:r>
              <a:rPr lang="sl-SI" dirty="0" smtClean="0"/>
              <a:t> step) –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there</a:t>
            </a:r>
            <a:r>
              <a:rPr lang="sl-SI" dirty="0" smtClean="0"/>
              <a:t> is no </a:t>
            </a:r>
            <a:r>
              <a:rPr lang="sl-SI" dirty="0" err="1" smtClean="0"/>
              <a:t>confirmation</a:t>
            </a:r>
            <a:r>
              <a:rPr lang="sl-SI" dirty="0" smtClean="0"/>
              <a:t> in a </a:t>
            </a:r>
            <a:r>
              <a:rPr lang="sl-SI" dirty="0" err="1" smtClean="0"/>
              <a:t>certain</a:t>
            </a:r>
            <a:r>
              <a:rPr lang="sl-SI" dirty="0" smtClean="0"/>
              <a:t> </a:t>
            </a:r>
            <a:r>
              <a:rPr lang="sl-SI" dirty="0" err="1" smtClean="0"/>
              <a:t>amount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time,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again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err="1" smtClean="0"/>
              <a:t>t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specialty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last </a:t>
            </a:r>
            <a:r>
              <a:rPr lang="sl-SI" dirty="0" err="1" smtClean="0"/>
              <a:t>package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is </a:t>
            </a:r>
            <a:r>
              <a:rPr lang="sl-SI" dirty="0" err="1" smtClean="0"/>
              <a:t>smaller</a:t>
            </a:r>
            <a:r>
              <a:rPr lang="sl-SI" dirty="0" smtClean="0"/>
              <a:t> </a:t>
            </a:r>
            <a:r>
              <a:rPr lang="sl-SI" dirty="0" err="1" smtClean="0"/>
              <a:t>than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maximum</a:t>
            </a:r>
            <a:r>
              <a:rPr lang="sl-SI" dirty="0" smtClean="0"/>
              <a:t> </a:t>
            </a:r>
            <a:r>
              <a:rPr lang="sl-SI" dirty="0" err="1" smtClean="0"/>
              <a:t>allowed</a:t>
            </a:r>
            <a:r>
              <a:rPr lang="sl-SI" dirty="0" smtClean="0"/>
              <a:t> </a:t>
            </a:r>
            <a:r>
              <a:rPr lang="sl-SI" dirty="0" err="1" smtClean="0"/>
              <a:t>size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tftp – </a:t>
            </a:r>
            <a:r>
              <a:rPr lang="sl-SI" dirty="0" err="1" smtClean="0"/>
              <a:t>package</a:t>
            </a:r>
            <a:r>
              <a:rPr lang="sl-SI" dirty="0" smtClean="0"/>
              <a:t> form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RRQ, WRQ: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string    1 byte     string   1 byte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Filename  |   0  |    Mode    |   0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------------------------------------------------</a:t>
            </a:r>
          </a:p>
          <a:p>
            <a:pPr>
              <a:buNone/>
            </a:pPr>
            <a:endParaRPr lang="en-US" sz="105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DATA:</a:t>
            </a:r>
          </a:p>
          <a:p>
            <a:pPr>
              <a:buNone/>
            </a:pPr>
            <a:endParaRPr lang="en-US" sz="1050" b="1" u="sng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2 bytes      </a:t>
            </a:r>
            <a:r>
              <a:rPr lang="en-US" sz="1050" b="1" dirty="0" err="1" smtClean="0">
                <a:latin typeface="Courier New"/>
                <a:cs typeface="Courier New"/>
              </a:rPr>
              <a:t>n</a:t>
            </a:r>
            <a:r>
              <a:rPr lang="en-US" sz="1050" b="1" dirty="0" smtClean="0">
                <a:latin typeface="Courier New"/>
                <a:cs typeface="Courier New"/>
              </a:rPr>
              <a:t> bytes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 Block #  |   Data   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</a:t>
            </a:r>
          </a:p>
          <a:p>
            <a:pPr>
              <a:buNone/>
            </a:pPr>
            <a:endParaRPr lang="en-US" sz="105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ACK: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2 bytes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 Block #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Opcode: </a:t>
            </a:r>
            <a:r>
              <a:rPr lang="sl-SI" sz="2400" dirty="0" err="1" smtClean="0">
                <a:solidFill>
                  <a:schemeClr val="tx2"/>
                </a:solidFill>
              </a:rPr>
              <a:t>request</a:t>
            </a:r>
            <a:endParaRPr lang="sl-SI" sz="24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Filename</a:t>
            </a:r>
            <a:r>
              <a:rPr kumimoji="0" lang="sl-SI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0: </a:t>
            </a:r>
            <a:r>
              <a:rPr kumimoji="0" lang="sl-SI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name</a:t>
            </a:r>
            <a:endParaRPr kumimoji="0" lang="sl-SI" sz="24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400" baseline="0" dirty="0" smtClean="0">
                <a:solidFill>
                  <a:schemeClr val="tx2"/>
                </a:solidFill>
              </a:rPr>
              <a:t>Mode</a:t>
            </a:r>
            <a:r>
              <a:rPr lang="sl-SI" sz="2400" dirty="0" smtClean="0">
                <a:solidFill>
                  <a:schemeClr val="tx2"/>
                </a:solidFill>
              </a:rPr>
              <a:t> 0</a:t>
            </a:r>
            <a:r>
              <a:rPr lang="sl-SI" sz="2400" dirty="0" smtClean="0">
                <a:solidFill>
                  <a:schemeClr val="tx2"/>
                </a:solidFill>
              </a:rPr>
              <a:t>: </a:t>
            </a:r>
            <a:r>
              <a:rPr lang="sl-SI" sz="2400" dirty="0" err="1" smtClean="0">
                <a:solidFill>
                  <a:schemeClr val="tx2"/>
                </a:solidFill>
              </a:rPr>
              <a:t>data</a:t>
            </a:r>
            <a:r>
              <a:rPr lang="sl-SI" sz="2400" dirty="0" smtClean="0">
                <a:solidFill>
                  <a:schemeClr val="tx2"/>
                </a:solidFill>
              </a:rPr>
              <a:t> format</a:t>
            </a:r>
            <a:endParaRPr lang="sl-SI" sz="24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 #: </a:t>
            </a:r>
            <a:r>
              <a:rPr kumimoji="0" lang="sl-S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packages</a:t>
            </a: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Challange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: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record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the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packages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on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the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network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a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nd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comment</a:t>
            </a: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 on </a:t>
            </a:r>
            <a:r>
              <a:rPr lang="sl-SI" sz="2400" dirty="0" err="1" smtClean="0">
                <a:solidFill>
                  <a:srgbClr val="3366FF"/>
                </a:solidFill>
                <a:cs typeface="Courier New"/>
              </a:rPr>
              <a:t>them</a:t>
            </a:r>
            <a:endParaRPr lang="sl-SI" sz="2400" dirty="0" smtClean="0">
              <a:solidFill>
                <a:srgbClr val="3366FF"/>
              </a:solidFill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04793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on</a:t>
            </a:r>
            <a:r>
              <a:rPr lang="sl-SI" dirty="0" smtClean="0"/>
              <a:t> </a:t>
            </a:r>
            <a:r>
              <a:rPr lang="sl-SI" dirty="0" smtClean="0"/>
              <a:t>FreeBSD: tftpd</a:t>
            </a:r>
          </a:p>
          <a:p>
            <a:r>
              <a:rPr lang="sl-SI" dirty="0" smtClean="0"/>
              <a:t>n</a:t>
            </a:r>
            <a:r>
              <a:rPr lang="sl-SI" dirty="0" smtClean="0"/>
              <a:t>o </a:t>
            </a:r>
            <a:r>
              <a:rPr lang="sl-SI" dirty="0" err="1" smtClean="0"/>
              <a:t>configuration</a:t>
            </a:r>
            <a:r>
              <a:rPr lang="sl-SI" dirty="0" smtClean="0"/>
              <a:t> file</a:t>
            </a:r>
          </a:p>
          <a:p>
            <a:r>
              <a:rPr lang="sl-SI" dirty="0" err="1" smtClean="0"/>
              <a:t>f</a:t>
            </a:r>
            <a:r>
              <a:rPr lang="sl-SI" dirty="0" err="1" smtClean="0"/>
              <a:t>iles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are </a:t>
            </a:r>
            <a:r>
              <a:rPr lang="sl-SI" dirty="0" err="1" smtClean="0"/>
              <a:t>served</a:t>
            </a:r>
            <a:r>
              <a:rPr lang="sl-SI" dirty="0" smtClean="0"/>
              <a:t> are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directory</a:t>
            </a:r>
            <a:r>
              <a:rPr lang="sl-SI" dirty="0" smtClean="0"/>
              <a:t> /</a:t>
            </a:r>
            <a:r>
              <a:rPr lang="sl-SI" dirty="0" err="1" smtClean="0"/>
              <a:t>tftpboot</a:t>
            </a:r>
            <a:endParaRPr lang="sl-SI" dirty="0" smtClean="0"/>
          </a:p>
          <a:p>
            <a:r>
              <a:rPr lang="sl-SI" dirty="0" err="1" smtClean="0"/>
              <a:t>e</a:t>
            </a:r>
            <a:r>
              <a:rPr lang="sl-SI" dirty="0" err="1" smtClean="0"/>
              <a:t>xample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entire</a:t>
            </a:r>
            <a:r>
              <a:rPr lang="sl-SI" dirty="0" smtClean="0"/>
              <a:t> </a:t>
            </a:r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loading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OS on </a:t>
            </a:r>
            <a:r>
              <a:rPr lang="en-US" i="1" dirty="0" smtClean="0">
                <a:hlinkClick r:id="rId2"/>
              </a:rPr>
              <a:t>www.eventhelix.com/RealtimeMantra/Networking/</a:t>
            </a:r>
            <a:r>
              <a:rPr lang="en-US" b="1" i="1" dirty="0" smtClean="0">
                <a:hlinkClick r:id="rId2"/>
              </a:rPr>
              <a:t>Bootp</a:t>
            </a:r>
            <a:r>
              <a:rPr lang="en-US" i="1" dirty="0" smtClean="0">
                <a:hlinkClick r:id="rId2"/>
              </a:rPr>
              <a:t>.</a:t>
            </a:r>
            <a:r>
              <a:rPr lang="en-US" b="1" i="1" dirty="0" smtClean="0">
                <a:hlinkClick r:id="rId2"/>
              </a:rPr>
              <a:t>pdf</a:t>
            </a:r>
            <a:r>
              <a:rPr lang="en-US" b="1" i="1" dirty="0" smtClean="0"/>
              <a:t> </a:t>
            </a:r>
            <a:endParaRPr lang="sl-SI" dirty="0" smtClean="0"/>
          </a:p>
          <a:p>
            <a:pPr lvl="2">
              <a:buFont typeface="Arial"/>
              <a:buChar char="•"/>
            </a:pPr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find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handbook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and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install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smtClean="0">
                <a:solidFill>
                  <a:srgbClr val="3366FF"/>
                </a:solidFill>
              </a:rPr>
              <a:t>a 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r>
              <a:rPr lang="sl-SI" dirty="0" smtClean="0">
                <a:solidFill>
                  <a:srgbClr val="3366FF"/>
                </a:solidFill>
              </a:rPr>
              <a:t>f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r>
              <a:rPr lang="sl-SI" dirty="0" smtClean="0">
                <a:solidFill>
                  <a:srgbClr val="3366FF"/>
                </a:solidFill>
              </a:rPr>
              <a:t>p</a:t>
            </a:r>
            <a:r>
              <a:rPr lang="en-US" dirty="0" smtClean="0">
                <a:solidFill>
                  <a:srgbClr val="3366FF"/>
                </a:solidFill>
              </a:rPr>
              <a:t> s</a:t>
            </a:r>
            <a:r>
              <a:rPr lang="sl-SI" dirty="0" err="1" smtClean="0">
                <a:solidFill>
                  <a:srgbClr val="3366FF"/>
                </a:solidFill>
              </a:rPr>
              <a:t>erver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with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any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files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tftp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doesn</a:t>
            </a:r>
            <a:r>
              <a:rPr lang="sl-SI" dirty="0" smtClean="0">
                <a:solidFill>
                  <a:srgbClr val="3366FF"/>
                </a:solidFill>
              </a:rPr>
              <a:t>’t </a:t>
            </a:r>
            <a:r>
              <a:rPr lang="sl-SI" dirty="0" err="1" smtClean="0">
                <a:solidFill>
                  <a:srgbClr val="3366FF"/>
                </a:solidFill>
              </a:rPr>
              <a:t>allow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strings</a:t>
            </a:r>
            <a:r>
              <a:rPr lang="sl-SI" dirty="0" smtClean="0">
                <a:solidFill>
                  <a:srgbClr val="3366FF"/>
                </a:solidFill>
              </a:rPr>
              <a:t> like</a:t>
            </a:r>
            <a:r>
              <a:rPr lang="en-US" dirty="0" smtClean="0">
                <a:solidFill>
                  <a:srgbClr val="3366FF"/>
                </a:solidFill>
              </a:rPr>
              <a:t>,,../’’ </a:t>
            </a:r>
            <a:r>
              <a:rPr lang="sl-SI" dirty="0" smtClean="0">
                <a:solidFill>
                  <a:srgbClr val="3366FF"/>
                </a:solidFill>
              </a:rPr>
              <a:t>or</a:t>
            </a:r>
            <a:r>
              <a:rPr lang="en-US" dirty="0" smtClean="0">
                <a:solidFill>
                  <a:srgbClr val="3366FF"/>
                </a:solidFill>
              </a:rPr>
              <a:t> ,,/../’’</a:t>
            </a:r>
            <a:r>
              <a:rPr lang="sl-SI" dirty="0" smtClean="0">
                <a:solidFill>
                  <a:srgbClr val="3366FF"/>
                </a:solidFill>
              </a:rPr>
              <a:t> in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file name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– </a:t>
            </a:r>
            <a:r>
              <a:rPr lang="sl-SI" dirty="0" err="1" smtClean="0">
                <a:solidFill>
                  <a:srgbClr val="3366FF"/>
                </a:solidFill>
              </a:rPr>
              <a:t>why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  <a:endParaRPr lang="sl-SI" dirty="0" smtClean="0">
              <a:solidFill>
                <a:srgbClr val="3366FF"/>
              </a:solidFill>
            </a:endParaRPr>
          </a:p>
          <a:p>
            <a:pPr lvl="2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Connection</a:t>
            </a:r>
            <a:r>
              <a:rPr lang="sl-SI" dirty="0" smtClean="0"/>
              <a:t> to a </a:t>
            </a:r>
            <a:r>
              <a:rPr lang="sl-SI" dirty="0" err="1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Some </a:t>
            </a:r>
            <a:r>
              <a:rPr lang="sl-SI" dirty="0" err="1" smtClean="0"/>
              <a:t>computers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their</a:t>
            </a:r>
            <a:r>
              <a:rPr lang="sl-SI" dirty="0" smtClean="0"/>
              <a:t> </a:t>
            </a:r>
            <a:r>
              <a:rPr lang="sl-SI" dirty="0" err="1" smtClean="0"/>
              <a:t>own</a:t>
            </a:r>
            <a:r>
              <a:rPr lang="sl-SI" dirty="0" smtClean="0"/>
              <a:t> </a:t>
            </a:r>
            <a:r>
              <a:rPr lang="sl-SI" dirty="0" err="1" smtClean="0"/>
              <a:t>disc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load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 on </a:t>
            </a:r>
            <a:r>
              <a:rPr lang="sl-SI" dirty="0" err="1" smtClean="0"/>
              <a:t>their</a:t>
            </a:r>
            <a:r>
              <a:rPr lang="sl-SI" dirty="0" smtClean="0"/>
              <a:t> </a:t>
            </a:r>
            <a:r>
              <a:rPr lang="sl-SI" dirty="0" err="1" smtClean="0"/>
              <a:t>own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still</a:t>
            </a:r>
            <a:r>
              <a:rPr lang="sl-SI" dirty="0" smtClean="0"/>
              <a:t> </a:t>
            </a:r>
            <a:r>
              <a:rPr lang="sl-SI" dirty="0" err="1" smtClean="0"/>
              <a:t>want</a:t>
            </a:r>
            <a:r>
              <a:rPr lang="sl-SI" dirty="0" smtClean="0"/>
              <a:t> to </a:t>
            </a:r>
            <a:r>
              <a:rPr lang="sl-SI" dirty="0" err="1" smtClean="0"/>
              <a:t>connect</a:t>
            </a:r>
            <a:r>
              <a:rPr lang="sl-SI" dirty="0" smtClean="0"/>
              <a:t> to a </a:t>
            </a:r>
            <a:r>
              <a:rPr lang="sl-SI" dirty="0" err="1" smtClean="0"/>
              <a:t>netowork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static</a:t>
            </a:r>
            <a:r>
              <a:rPr lang="sl-SI" dirty="0" smtClean="0"/>
              <a:t> </a:t>
            </a:r>
            <a:r>
              <a:rPr lang="sl-SI" dirty="0" smtClean="0"/>
              <a:t>IP </a:t>
            </a:r>
            <a:r>
              <a:rPr lang="sl-SI" dirty="0" err="1" smtClean="0"/>
              <a:t>number</a:t>
            </a:r>
            <a:r>
              <a:rPr lang="sl-SI" dirty="0" smtClean="0"/>
              <a:t> </a:t>
            </a:r>
            <a:r>
              <a:rPr lang="sl-SI" dirty="0" err="1" smtClean="0"/>
              <a:t>works</a:t>
            </a:r>
            <a:r>
              <a:rPr lang="sl-SI" dirty="0" smtClean="0"/>
              <a:t> </a:t>
            </a:r>
            <a:r>
              <a:rPr lang="sl-SI" dirty="0" err="1" smtClean="0"/>
              <a:t>only</a:t>
            </a:r>
            <a:r>
              <a:rPr lang="sl-SI" dirty="0" smtClean="0"/>
              <a:t> on </a:t>
            </a:r>
            <a:r>
              <a:rPr lang="sl-SI" dirty="0" err="1" smtClean="0"/>
              <a:t>stationary</a:t>
            </a:r>
            <a:r>
              <a:rPr lang="sl-SI" dirty="0" smtClean="0"/>
              <a:t> </a:t>
            </a:r>
            <a:r>
              <a:rPr lang="sl-SI" dirty="0" err="1" smtClean="0"/>
              <a:t>computers</a:t>
            </a:r>
            <a:endParaRPr lang="sl-SI" dirty="0" smtClean="0"/>
          </a:p>
          <a:p>
            <a:pPr lvl="1"/>
            <a:r>
              <a:rPr lang="sl-SI" dirty="0" err="1" smtClean="0"/>
              <a:t>m</a:t>
            </a:r>
            <a:r>
              <a:rPr lang="sl-SI" dirty="0" err="1" smtClean="0"/>
              <a:t>obile</a:t>
            </a:r>
            <a:r>
              <a:rPr lang="sl-SI" dirty="0" smtClean="0"/>
              <a:t> </a:t>
            </a:r>
            <a:r>
              <a:rPr lang="sl-SI" dirty="0" err="1" smtClean="0"/>
              <a:t>computers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a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number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time</a:t>
            </a:r>
            <a:endParaRPr lang="sl-SI" dirty="0" smtClean="0"/>
          </a:p>
          <a:p>
            <a:pPr lvl="1"/>
            <a:r>
              <a:rPr lang="sl-SI" dirty="0" err="1" smtClean="0"/>
              <a:t>p</a:t>
            </a:r>
            <a:r>
              <a:rPr lang="sl-SI" dirty="0" err="1" smtClean="0"/>
              <a:t>roviders</a:t>
            </a:r>
            <a:r>
              <a:rPr lang="sl-SI" dirty="0" smtClean="0"/>
              <a:t> </a:t>
            </a:r>
            <a:r>
              <a:rPr lang="sl-SI" dirty="0" err="1" smtClean="0"/>
              <a:t>want</a:t>
            </a:r>
            <a:r>
              <a:rPr lang="sl-SI" dirty="0" smtClean="0"/>
              <a:t> to </a:t>
            </a:r>
            <a:r>
              <a:rPr lang="sl-SI" dirty="0" err="1" smtClean="0"/>
              <a:t>provide</a:t>
            </a:r>
            <a:r>
              <a:rPr lang="sl-SI" dirty="0" smtClean="0"/>
              <a:t> more </a:t>
            </a:r>
            <a:r>
              <a:rPr lang="sl-SI" dirty="0" err="1" smtClean="0"/>
              <a:t>clients</a:t>
            </a:r>
            <a:r>
              <a:rPr lang="sl-SI" dirty="0" smtClean="0"/>
              <a:t> </a:t>
            </a:r>
            <a:r>
              <a:rPr lang="sl-SI" dirty="0" err="1" smtClean="0"/>
              <a:t>then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IP </a:t>
            </a:r>
            <a:r>
              <a:rPr lang="sl-SI" dirty="0" err="1" smtClean="0"/>
              <a:t>addresses</a:t>
            </a:r>
            <a:endParaRPr lang="sl-SI" dirty="0" smtClean="0"/>
          </a:p>
          <a:p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setting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port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first</a:t>
            </a:r>
            <a:r>
              <a:rPr lang="sl-SI" dirty="0" smtClean="0"/>
              <a:t> step</a:t>
            </a:r>
            <a:endParaRPr lang="sl-SI" dirty="0" smtClean="0"/>
          </a:p>
          <a:p>
            <a:pPr lvl="1"/>
            <a:r>
              <a:rPr lang="sl-SI" dirty="0" err="1" smtClean="0"/>
              <a:t>idea</a:t>
            </a:r>
            <a:r>
              <a:rPr lang="sl-SI" dirty="0" smtClean="0"/>
              <a:t>!! </a:t>
            </a:r>
            <a:r>
              <a:rPr lang="sl-SI" dirty="0" smtClean="0"/>
              <a:t>– </a:t>
            </a:r>
            <a:r>
              <a:rPr lang="sl-SI" dirty="0" err="1" smtClean="0"/>
              <a:t>lets</a:t>
            </a:r>
            <a:r>
              <a:rPr lang="sl-SI" dirty="0" smtClean="0"/>
              <a:t>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f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sl-SI" dirty="0" err="1" smtClean="0"/>
              <a:t>connection</a:t>
            </a:r>
            <a:r>
              <a:rPr lang="sl-SI" dirty="0" smtClean="0"/>
              <a:t> to a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It is not a </a:t>
            </a:r>
            <a:r>
              <a:rPr lang="sl-SI" dirty="0" err="1" smtClean="0"/>
              <a:t>bad</a:t>
            </a:r>
            <a:r>
              <a:rPr lang="sl-SI" dirty="0" smtClean="0"/>
              <a:t> </a:t>
            </a:r>
            <a:r>
              <a:rPr lang="sl-SI" dirty="0" err="1" smtClean="0"/>
              <a:t>idea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problems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a</a:t>
            </a:r>
            <a:r>
              <a:rPr lang="sl-SI" dirty="0" err="1" smtClean="0"/>
              <a:t>side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,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port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r>
              <a:rPr lang="sl-SI" dirty="0" smtClean="0"/>
              <a:t>, </a:t>
            </a:r>
            <a:r>
              <a:rPr lang="sl-SI" dirty="0" err="1" smtClean="0"/>
              <a:t>the</a:t>
            </a:r>
            <a:r>
              <a:rPr lang="sl-SI" dirty="0" smtClean="0"/>
              <a:t> DNS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r>
              <a:rPr lang="sl-SI" dirty="0" smtClean="0"/>
              <a:t>, </a:t>
            </a:r>
            <a:r>
              <a:rPr lang="sl-SI" dirty="0" err="1" smtClean="0"/>
              <a:t>proxy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r>
              <a:rPr lang="sl-SI" dirty="0" smtClean="0"/>
              <a:t>…</a:t>
            </a:r>
            <a:endParaRPr lang="sl-SI" dirty="0" smtClean="0"/>
          </a:p>
          <a:p>
            <a:r>
              <a:rPr lang="sl-SI" dirty="0" err="1" smtClean="0"/>
              <a:t>Lets</a:t>
            </a:r>
            <a:r>
              <a:rPr lang="sl-SI" dirty="0" smtClean="0"/>
              <a:t> </a:t>
            </a:r>
            <a:r>
              <a:rPr lang="sl-SI" dirty="0" err="1" smtClean="0"/>
              <a:t>utilize</a:t>
            </a:r>
            <a:r>
              <a:rPr lang="sl-SI" dirty="0" smtClean="0"/>
              <a:t>/</a:t>
            </a:r>
            <a:r>
              <a:rPr lang="sl-SI" dirty="0" err="1" smtClean="0"/>
              <a:t>change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purpose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i="1" dirty="0" err="1" smtClean="0"/>
              <a:t>vend</a:t>
            </a:r>
            <a:r>
              <a:rPr lang="sl-SI" dirty="0" smtClean="0"/>
              <a:t> </a:t>
            </a:r>
            <a:r>
              <a:rPr lang="sl-SI" dirty="0" smtClean="0"/>
              <a:t> </a:t>
            </a:r>
            <a:r>
              <a:rPr lang="sl-SI" dirty="0" err="1" smtClean="0"/>
              <a:t>field</a:t>
            </a:r>
            <a:r>
              <a:rPr lang="sl-SI" dirty="0" smtClean="0"/>
              <a:t> in </a:t>
            </a:r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Vend</a:t>
            </a:r>
            <a:r>
              <a:rPr lang="sl-SI" dirty="0" smtClean="0"/>
              <a:t> </a:t>
            </a:r>
            <a:r>
              <a:rPr lang="sl-SI" dirty="0" err="1" smtClean="0"/>
              <a:t>extensions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err="1" smtClean="0"/>
              <a:t>d</a:t>
            </a:r>
            <a:r>
              <a:rPr lang="sl-SI" dirty="0" err="1" smtClean="0"/>
              <a:t>efined</a:t>
            </a:r>
            <a:r>
              <a:rPr lang="sl-SI" dirty="0" smtClean="0"/>
              <a:t> in </a:t>
            </a:r>
            <a:r>
              <a:rPr lang="sl-SI" dirty="0" smtClean="0"/>
              <a:t>RFC 1497, BOOTP Vendor Information Extensions</a:t>
            </a:r>
          </a:p>
          <a:p>
            <a:pPr lvl="3"/>
            <a:r>
              <a:rPr lang="sl-SI" b="1" i="1" dirty="0" err="1" smtClean="0">
                <a:solidFill>
                  <a:srgbClr val="FF0000"/>
                </a:solidFill>
              </a:rPr>
              <a:t>mandatory</a:t>
            </a:r>
            <a:r>
              <a:rPr lang="sl-SI" b="1" i="1" dirty="0" smtClean="0">
                <a:solidFill>
                  <a:srgbClr val="FF0000"/>
                </a:solidFill>
              </a:rPr>
              <a:t>: </a:t>
            </a:r>
            <a:r>
              <a:rPr lang="sl-SI" b="1" i="1" dirty="0" err="1" smtClean="0">
                <a:solidFill>
                  <a:srgbClr val="FF0000"/>
                </a:solidFill>
              </a:rPr>
              <a:t>find</a:t>
            </a:r>
            <a:r>
              <a:rPr lang="sl-SI" b="1" i="1" dirty="0" smtClean="0">
                <a:solidFill>
                  <a:srgbClr val="FF0000"/>
                </a:solidFill>
              </a:rPr>
              <a:t> it on </a:t>
            </a:r>
            <a:r>
              <a:rPr lang="sl-SI" b="1" i="1" dirty="0" err="1" smtClean="0">
                <a:solidFill>
                  <a:srgbClr val="FF0000"/>
                </a:solidFill>
              </a:rPr>
              <a:t>the</a:t>
            </a:r>
            <a:r>
              <a:rPr lang="sl-SI" b="1" i="1" dirty="0" smtClean="0">
                <a:solidFill>
                  <a:srgbClr val="FF0000"/>
                </a:solidFill>
              </a:rPr>
              <a:t> internet </a:t>
            </a:r>
            <a:r>
              <a:rPr lang="sl-SI" b="1" i="1" dirty="0" err="1" smtClean="0">
                <a:solidFill>
                  <a:srgbClr val="FF0000"/>
                </a:solidFill>
              </a:rPr>
              <a:t>and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err="1" smtClean="0">
                <a:solidFill>
                  <a:srgbClr val="FF0000"/>
                </a:solidFill>
              </a:rPr>
              <a:t>read</a:t>
            </a:r>
            <a:r>
              <a:rPr lang="sl-SI" b="1" i="1" dirty="0" smtClean="0">
                <a:solidFill>
                  <a:srgbClr val="FF0000"/>
                </a:solidFill>
              </a:rPr>
              <a:t> it – literature!</a:t>
            </a:r>
          </a:p>
          <a:p>
            <a:pPr lvl="3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find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other</a:t>
            </a:r>
            <a:r>
              <a:rPr lang="sl-SI" b="1" dirty="0" smtClean="0">
                <a:solidFill>
                  <a:srgbClr val="0000FF"/>
                </a:solidFill>
              </a:rPr>
              <a:t> RFC </a:t>
            </a:r>
            <a:r>
              <a:rPr lang="sl-SI" b="1" dirty="0" err="1" smtClean="0">
                <a:solidFill>
                  <a:srgbClr val="0000FF"/>
                </a:solidFill>
              </a:rPr>
              <a:t>documents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deal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with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this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type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of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content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see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sl-SI" dirty="0" err="1" smtClean="0"/>
              <a:t>f</a:t>
            </a:r>
            <a:r>
              <a:rPr lang="sl-SI" dirty="0" err="1" smtClean="0"/>
              <a:t>irst</a:t>
            </a:r>
            <a:r>
              <a:rPr lang="sl-SI" dirty="0" smtClean="0"/>
              <a:t> </a:t>
            </a:r>
            <a:r>
              <a:rPr lang="sl-SI" dirty="0" err="1" smtClean="0"/>
              <a:t>value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“</a:t>
            </a:r>
            <a:r>
              <a:rPr lang="sl-SI" i="1" dirty="0" err="1" smtClean="0"/>
              <a:t>magic</a:t>
            </a:r>
            <a:r>
              <a:rPr lang="sl-SI" i="1" dirty="0" smtClean="0"/>
              <a:t> </a:t>
            </a:r>
            <a:r>
              <a:rPr lang="sl-SI" i="1" dirty="0" err="1" smtClean="0"/>
              <a:t>cookie</a:t>
            </a:r>
            <a:r>
              <a:rPr lang="sl-SI" dirty="0" smtClean="0"/>
              <a:t>”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a </a:t>
            </a:r>
            <a:r>
              <a:rPr lang="sl-SI" dirty="0" err="1" smtClean="0"/>
              <a:t>vlue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smtClean="0"/>
              <a:t>99.130.83.99</a:t>
            </a:r>
          </a:p>
          <a:p>
            <a:r>
              <a:rPr lang="sl-SI" dirty="0" err="1" smtClean="0"/>
              <a:t>t</a:t>
            </a:r>
            <a:r>
              <a:rPr lang="sl-SI" dirty="0" err="1" smtClean="0"/>
              <a:t>wo</a:t>
            </a:r>
            <a:r>
              <a:rPr lang="sl-SI" dirty="0" smtClean="0"/>
              <a:t> </a:t>
            </a:r>
            <a:r>
              <a:rPr lang="sl-SI" dirty="0" err="1" smtClean="0"/>
              <a:t>types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fields</a:t>
            </a:r>
            <a:r>
              <a:rPr lang="sl-SI" dirty="0" smtClean="0"/>
              <a:t> (</a:t>
            </a:r>
            <a:r>
              <a:rPr lang="sl-SI" dirty="0" smtClean="0"/>
              <a:t>in </a:t>
            </a:r>
            <a:r>
              <a:rPr lang="sl-SI" dirty="0" err="1" smtClean="0"/>
              <a:t>lenght</a:t>
            </a:r>
            <a:r>
              <a:rPr lang="sl-SI" dirty="0" smtClean="0"/>
              <a:t>):</a:t>
            </a:r>
            <a:endParaRPr lang="sl-SI" dirty="0" smtClean="0"/>
          </a:p>
          <a:p>
            <a:pPr lvl="1"/>
            <a:r>
              <a:rPr lang="sl-SI" dirty="0" err="1" smtClean="0"/>
              <a:t>permanent</a:t>
            </a:r>
            <a:r>
              <a:rPr lang="sl-SI" dirty="0" smtClean="0"/>
              <a:t>: </a:t>
            </a:r>
            <a:r>
              <a:rPr lang="sl-SI" dirty="0" err="1" smtClean="0"/>
              <a:t>syllable</a:t>
            </a:r>
            <a:r>
              <a:rPr lang="sl-SI" dirty="0" smtClean="0"/>
              <a:t> </a:t>
            </a:r>
            <a:r>
              <a:rPr lang="sl-SI" dirty="0" smtClean="0"/>
              <a:t>1: </a:t>
            </a:r>
            <a:r>
              <a:rPr lang="sl-SI" dirty="0" err="1" smtClean="0"/>
              <a:t>badge</a:t>
            </a:r>
            <a:r>
              <a:rPr lang="sl-SI" dirty="0" smtClean="0"/>
              <a:t> [</a:t>
            </a:r>
            <a:r>
              <a:rPr lang="sl-SI" dirty="0" err="1" smtClean="0"/>
              <a:t>data</a:t>
            </a:r>
            <a:r>
              <a:rPr lang="sl-SI" dirty="0" smtClean="0"/>
              <a:t>]</a:t>
            </a:r>
            <a:endParaRPr lang="sl-SI" dirty="0" smtClean="0"/>
          </a:p>
          <a:p>
            <a:pPr lvl="2"/>
            <a:r>
              <a:rPr lang="en-US" dirty="0" smtClean="0"/>
              <a:t>Subnet Mask Field </a:t>
            </a:r>
            <a:r>
              <a:rPr lang="en-US" dirty="0" smtClean="0"/>
              <a:t>(</a:t>
            </a:r>
            <a:r>
              <a:rPr lang="sl-SI" dirty="0" err="1" smtClean="0"/>
              <a:t>badge</a:t>
            </a:r>
            <a:r>
              <a:rPr lang="en-US" dirty="0" smtClean="0"/>
              <a:t>: </a:t>
            </a:r>
            <a:r>
              <a:rPr lang="en-US" dirty="0" smtClean="0"/>
              <a:t>1, </a:t>
            </a:r>
            <a:r>
              <a:rPr lang="sl-SI" dirty="0" err="1" smtClean="0"/>
              <a:t>data</a:t>
            </a:r>
            <a:r>
              <a:rPr lang="en-US" dirty="0" smtClean="0"/>
              <a:t>: </a:t>
            </a:r>
            <a:r>
              <a:rPr lang="en-US" dirty="0" smtClean="0"/>
              <a:t>4 </a:t>
            </a:r>
            <a:r>
              <a:rPr lang="en-US" dirty="0" smtClean="0"/>
              <a:t>syllable</a:t>
            </a:r>
            <a:r>
              <a:rPr lang="sl-SI" dirty="0" smtClean="0"/>
              <a:t>s</a:t>
            </a:r>
            <a:r>
              <a:rPr lang="en-US" dirty="0" smtClean="0"/>
              <a:t>): </a:t>
            </a:r>
            <a:r>
              <a:rPr lang="en-US" dirty="0" smtClean="0"/>
              <a:t>1.255.255.255.0</a:t>
            </a:r>
            <a:endParaRPr lang="sl-SI" dirty="0" smtClean="0"/>
          </a:p>
          <a:p>
            <a:pPr lvl="1"/>
            <a:r>
              <a:rPr lang="sl-SI" dirty="0" err="1" smtClean="0"/>
              <a:t>variable</a:t>
            </a:r>
            <a:r>
              <a:rPr lang="sl-SI" dirty="0" smtClean="0"/>
              <a:t>: </a:t>
            </a:r>
            <a:r>
              <a:rPr lang="sl-SI" dirty="0" err="1" smtClean="0"/>
              <a:t>syllable</a:t>
            </a:r>
            <a:r>
              <a:rPr lang="sl-SI" dirty="0" smtClean="0"/>
              <a:t> </a:t>
            </a:r>
            <a:r>
              <a:rPr lang="sl-SI" dirty="0" smtClean="0"/>
              <a:t>1: </a:t>
            </a:r>
            <a:r>
              <a:rPr lang="sl-SI" dirty="0" err="1" smtClean="0"/>
              <a:t>badge</a:t>
            </a:r>
            <a:r>
              <a:rPr lang="sl-SI" dirty="0" smtClean="0"/>
              <a:t>, </a:t>
            </a:r>
            <a:r>
              <a:rPr lang="sl-SI" dirty="0" err="1" smtClean="0"/>
              <a:t>syllable</a:t>
            </a:r>
            <a:r>
              <a:rPr lang="sl-SI" dirty="0" smtClean="0"/>
              <a:t> </a:t>
            </a:r>
            <a:r>
              <a:rPr lang="sl-SI" dirty="0" smtClean="0"/>
              <a:t>2: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length</a:t>
            </a:r>
            <a:r>
              <a:rPr lang="sl-SI" dirty="0" smtClean="0"/>
              <a:t>,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syllables</a:t>
            </a:r>
            <a:r>
              <a:rPr lang="sl-SI" dirty="0" smtClean="0"/>
              <a:t>: </a:t>
            </a:r>
            <a:r>
              <a:rPr lang="sl-SI" dirty="0" err="1" smtClean="0"/>
              <a:t>data</a:t>
            </a:r>
            <a:endParaRPr lang="sl-SI" dirty="0" smtClean="0"/>
          </a:p>
          <a:p>
            <a:pPr lvl="2"/>
            <a:r>
              <a:rPr lang="en-US" dirty="0" smtClean="0"/>
              <a:t>Gateway Field </a:t>
            </a:r>
            <a:r>
              <a:rPr lang="en-US" dirty="0" smtClean="0"/>
              <a:t>(</a:t>
            </a:r>
            <a:r>
              <a:rPr lang="sl-SI" dirty="0" smtClean="0"/>
              <a:t>b</a:t>
            </a:r>
            <a:r>
              <a:rPr lang="en-US" dirty="0" smtClean="0"/>
              <a:t>a</a:t>
            </a:r>
            <a:r>
              <a:rPr lang="sl-SI" dirty="0" err="1" smtClean="0"/>
              <a:t>dge</a:t>
            </a:r>
            <a:r>
              <a:rPr lang="en-US" dirty="0" smtClean="0"/>
              <a:t>: </a:t>
            </a:r>
            <a:r>
              <a:rPr lang="en-US" dirty="0" smtClean="0"/>
              <a:t>3, </a:t>
            </a:r>
            <a:r>
              <a:rPr lang="sl-SI" dirty="0" err="1" smtClean="0"/>
              <a:t>data</a:t>
            </a:r>
            <a:r>
              <a:rPr lang="en-US" dirty="0" smtClean="0"/>
              <a:t>: </a:t>
            </a:r>
            <a:r>
              <a:rPr lang="en-US" dirty="0" smtClean="0"/>
              <a:t>N/4 </a:t>
            </a:r>
            <a:r>
              <a:rPr lang="sl-SI" dirty="0" err="1" smtClean="0"/>
              <a:t>addresses</a:t>
            </a:r>
            <a:r>
              <a:rPr lang="en-US" dirty="0" smtClean="0"/>
              <a:t>): </a:t>
            </a:r>
            <a:r>
              <a:rPr lang="en-US" dirty="0" smtClean="0"/>
              <a:t>3.4.1.2.3.4 </a:t>
            </a:r>
            <a:endParaRPr lang="sl-SI" dirty="0" smtClean="0"/>
          </a:p>
          <a:p>
            <a:r>
              <a:rPr lang="sl-SI" dirty="0" err="1" smtClean="0"/>
              <a:t>badges</a:t>
            </a:r>
            <a:r>
              <a:rPr lang="sl-SI" dirty="0" smtClean="0"/>
              <a:t> </a:t>
            </a:r>
            <a:r>
              <a:rPr lang="sl-SI" dirty="0" smtClean="0"/>
              <a:t>128-254: </a:t>
            </a:r>
            <a:r>
              <a:rPr lang="sl-SI" dirty="0" err="1" smtClean="0"/>
              <a:t>local</a:t>
            </a:r>
            <a:r>
              <a:rPr lang="sl-SI" dirty="0" smtClean="0"/>
              <a:t> </a:t>
            </a:r>
            <a:r>
              <a:rPr lang="sl-SI" dirty="0" err="1" smtClean="0"/>
              <a:t>extensions</a:t>
            </a:r>
            <a:endParaRPr lang="sl-SI" dirty="0" smtClean="0"/>
          </a:p>
          <a:p>
            <a:pPr marL="1714500" lvl="6" indent="-342900">
              <a:buFont typeface="Wingdings 2"/>
              <a:buChar char=""/>
            </a:pPr>
            <a:r>
              <a:rPr lang="sl-SI" sz="1882" b="1" dirty="0" err="1" smtClean="0">
                <a:solidFill>
                  <a:srgbClr val="0000FF"/>
                </a:solidFill>
              </a:rPr>
              <a:t>Challenge</a:t>
            </a:r>
            <a:r>
              <a:rPr lang="sl-SI" sz="1882" b="1" dirty="0" smtClean="0">
                <a:solidFill>
                  <a:srgbClr val="0000FF"/>
                </a:solidFill>
              </a:rPr>
              <a:t>: </a:t>
            </a:r>
            <a:r>
              <a:rPr lang="sl-SI" sz="1882" b="1" dirty="0" err="1" smtClean="0">
                <a:solidFill>
                  <a:srgbClr val="0000FF"/>
                </a:solidFill>
              </a:rPr>
              <a:t>use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bootp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and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add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your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own</a:t>
            </a:r>
            <a:r>
              <a:rPr lang="sl-SI" sz="1882" b="1" dirty="0" smtClean="0">
                <a:solidFill>
                  <a:srgbClr val="0000FF"/>
                </a:solidFill>
              </a:rPr>
              <a:t> </a:t>
            </a:r>
            <a:r>
              <a:rPr lang="sl-SI" sz="1882" b="1" dirty="0" err="1" smtClean="0">
                <a:solidFill>
                  <a:srgbClr val="0000FF"/>
                </a:solidFill>
              </a:rPr>
              <a:t>extension</a:t>
            </a:r>
            <a:r>
              <a:rPr lang="sl-SI" sz="1882" b="1" dirty="0" smtClean="0">
                <a:solidFill>
                  <a:srgbClr val="0000FF"/>
                </a:solidFill>
              </a:rPr>
              <a:t>.</a:t>
            </a:r>
            <a:r>
              <a:rPr lang="sl-SI" dirty="0" smtClean="0"/>
              <a:t> 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</a:t>
            </a:r>
            <a:r>
              <a:rPr lang="sl-SI" dirty="0" err="1" smtClean="0"/>
              <a:t>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t</a:t>
            </a:r>
            <a:r>
              <a:rPr lang="sl-SI" dirty="0" err="1" smtClean="0"/>
              <a:t>here</a:t>
            </a:r>
            <a:r>
              <a:rPr lang="sl-SI" dirty="0" smtClean="0"/>
              <a:t> are </a:t>
            </a:r>
            <a:r>
              <a:rPr lang="sl-SI" dirty="0" err="1" smtClean="0"/>
              <a:t>versions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smtClean="0"/>
              <a:t>IPv4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smtClean="0"/>
              <a:t>IPv6, </a:t>
            </a:r>
            <a:r>
              <a:rPr lang="sl-SI" dirty="0" err="1" smtClean="0"/>
              <a:t>first</a:t>
            </a:r>
            <a:r>
              <a:rPr lang="sl-SI" dirty="0" smtClean="0"/>
              <a:t> </a:t>
            </a:r>
            <a:r>
              <a:rPr lang="sl-SI" dirty="0" smtClean="0"/>
              <a:t>IPv4</a:t>
            </a:r>
          </a:p>
          <a:p>
            <a:r>
              <a:rPr lang="sl-SI" dirty="0" err="1" smtClean="0"/>
              <a:t>d</a:t>
            </a:r>
            <a:r>
              <a:rPr lang="sl-SI" dirty="0" err="1" smtClean="0"/>
              <a:t>efined</a:t>
            </a:r>
            <a:r>
              <a:rPr lang="sl-SI" dirty="0" smtClean="0"/>
              <a:t> in </a:t>
            </a:r>
            <a:r>
              <a:rPr lang="sl-SI" dirty="0" smtClean="0"/>
              <a:t>RFC 2131, </a:t>
            </a:r>
            <a:r>
              <a:rPr lang="en-US" b="1" dirty="0" smtClean="0"/>
              <a:t>Dynamic Host Configuration Protocol</a:t>
            </a:r>
            <a:endParaRPr lang="sl-SI" dirty="0" smtClean="0"/>
          </a:p>
          <a:p>
            <a:pPr lvl="3"/>
            <a:r>
              <a:rPr lang="sl-SI" b="1" i="1" dirty="0" err="1" smtClean="0">
                <a:solidFill>
                  <a:srgbClr val="FF0000"/>
                </a:solidFill>
              </a:rPr>
              <a:t>mandatory</a:t>
            </a:r>
            <a:r>
              <a:rPr lang="sl-SI" b="1" i="1" dirty="0" smtClean="0">
                <a:solidFill>
                  <a:srgbClr val="FF0000"/>
                </a:solidFill>
              </a:rPr>
              <a:t>: </a:t>
            </a:r>
            <a:r>
              <a:rPr lang="sl-SI" b="1" i="1" dirty="0" err="1" smtClean="0">
                <a:solidFill>
                  <a:srgbClr val="FF0000"/>
                </a:solidFill>
              </a:rPr>
              <a:t>find</a:t>
            </a:r>
            <a:r>
              <a:rPr lang="sl-SI" b="1" i="1" dirty="0" smtClean="0">
                <a:solidFill>
                  <a:srgbClr val="FF0000"/>
                </a:solidFill>
              </a:rPr>
              <a:t> it on </a:t>
            </a:r>
            <a:r>
              <a:rPr lang="sl-SI" b="1" i="1" dirty="0" err="1" smtClean="0">
                <a:solidFill>
                  <a:srgbClr val="FF0000"/>
                </a:solidFill>
              </a:rPr>
              <a:t>the</a:t>
            </a:r>
            <a:r>
              <a:rPr lang="sl-SI" b="1" i="1" dirty="0" smtClean="0">
                <a:solidFill>
                  <a:srgbClr val="FF0000"/>
                </a:solidFill>
              </a:rPr>
              <a:t> internet </a:t>
            </a:r>
            <a:r>
              <a:rPr lang="sl-SI" b="1" i="1" dirty="0" err="1" smtClean="0">
                <a:solidFill>
                  <a:srgbClr val="FF0000"/>
                </a:solidFill>
              </a:rPr>
              <a:t>and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err="1" smtClean="0">
                <a:solidFill>
                  <a:srgbClr val="FF0000"/>
                </a:solidFill>
              </a:rPr>
              <a:t>read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smtClean="0">
                <a:solidFill>
                  <a:srgbClr val="FF0000"/>
                </a:solidFill>
              </a:rPr>
              <a:t>it </a:t>
            </a:r>
            <a:r>
              <a:rPr lang="sl-SI" b="1" i="1" dirty="0" smtClean="0">
                <a:solidFill>
                  <a:srgbClr val="FF0000"/>
                </a:solidFill>
              </a:rPr>
              <a:t>– literature!</a:t>
            </a:r>
          </a:p>
          <a:p>
            <a:pPr lvl="3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find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other</a:t>
            </a:r>
            <a:r>
              <a:rPr lang="sl-SI" b="1" dirty="0" smtClean="0">
                <a:solidFill>
                  <a:srgbClr val="0000FF"/>
                </a:solidFill>
              </a:rPr>
              <a:t> RFC </a:t>
            </a:r>
            <a:r>
              <a:rPr lang="sl-SI" b="1" dirty="0" err="1" smtClean="0">
                <a:solidFill>
                  <a:srgbClr val="0000FF"/>
                </a:solidFill>
              </a:rPr>
              <a:t>documents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deal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with</a:t>
            </a:r>
            <a:r>
              <a:rPr lang="sl-SI" b="1" dirty="0" smtClean="0">
                <a:solidFill>
                  <a:srgbClr val="0000FF"/>
                </a:solidFill>
              </a:rPr>
              <a:t> DHCP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see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sl-SI" dirty="0" err="1" smtClean="0"/>
              <a:t>a</a:t>
            </a:r>
            <a:r>
              <a:rPr lang="sl-SI" dirty="0" err="1" smtClean="0"/>
              <a:t>ctually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extension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bootp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endParaRPr lang="sl-SI" dirty="0" smtClean="0"/>
          </a:p>
          <a:p>
            <a:pPr lvl="1"/>
            <a:r>
              <a:rPr lang="sl-SI" dirty="0" err="1" smtClean="0"/>
              <a:t>r</a:t>
            </a:r>
            <a:r>
              <a:rPr lang="sl-SI" dirty="0" err="1" smtClean="0"/>
              <a:t>enaming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i="1" dirty="0" err="1" smtClean="0"/>
              <a:t>vend</a:t>
            </a:r>
            <a:r>
              <a:rPr lang="sl-SI" dirty="0" smtClean="0"/>
              <a:t> </a:t>
            </a:r>
            <a:r>
              <a:rPr lang="sl-SI" dirty="0" err="1" smtClean="0"/>
              <a:t>field</a:t>
            </a:r>
            <a:r>
              <a:rPr lang="sl-SI" dirty="0" smtClean="0"/>
              <a:t> </a:t>
            </a:r>
            <a:r>
              <a:rPr lang="sl-SI" dirty="0" err="1" smtClean="0"/>
              <a:t>into</a:t>
            </a:r>
            <a:r>
              <a:rPr lang="sl-SI" dirty="0" smtClean="0"/>
              <a:t> </a:t>
            </a:r>
            <a:r>
              <a:rPr lang="sl-SI" i="1" dirty="0" err="1" smtClean="0"/>
              <a:t>options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it’s </a:t>
            </a:r>
            <a:r>
              <a:rPr lang="sl-SI" dirty="0" err="1" smtClean="0"/>
              <a:t>extension</a:t>
            </a:r>
            <a:r>
              <a:rPr lang="sl-SI" dirty="0" smtClean="0"/>
              <a:t> – </a:t>
            </a:r>
            <a:r>
              <a:rPr lang="sl-SI" dirty="0" smtClean="0"/>
              <a:t>RFC 2132, </a:t>
            </a:r>
            <a:r>
              <a:rPr lang="en-US" i="1" dirty="0" smtClean="0"/>
              <a:t>DHCP Options and BOOTP Vendor Extension</a:t>
            </a:r>
            <a:endParaRPr lang="sl-SI" i="1" dirty="0" smtClean="0"/>
          </a:p>
          <a:p>
            <a:pPr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COMPUTER STRATUP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w</a:t>
            </a:r>
            <a:r>
              <a:rPr lang="sl-SI" dirty="0" err="1" smtClean="0"/>
              <a:t>hen</a:t>
            </a:r>
            <a:r>
              <a:rPr lang="sl-SI" dirty="0" smtClean="0"/>
              <a:t> </a:t>
            </a:r>
            <a:r>
              <a:rPr lang="sl-SI" dirty="0" err="1" smtClean="0"/>
              <a:t>powered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CPU </a:t>
            </a:r>
            <a:r>
              <a:rPr lang="sl-SI" dirty="0" err="1" smtClean="0"/>
              <a:t>sets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PC (program </a:t>
            </a:r>
            <a:r>
              <a:rPr lang="sl-SI" dirty="0" err="1" smtClean="0"/>
              <a:t>counter</a:t>
            </a:r>
            <a:r>
              <a:rPr lang="sl-SI" dirty="0" smtClean="0"/>
              <a:t>) on a </a:t>
            </a:r>
            <a:r>
              <a:rPr lang="sl-SI" dirty="0" err="1" smtClean="0"/>
              <a:t>predefined</a:t>
            </a:r>
            <a:r>
              <a:rPr lang="sl-SI" dirty="0" smtClean="0"/>
              <a:t> </a:t>
            </a:r>
            <a:r>
              <a:rPr lang="sl-SI" dirty="0" err="1" smtClean="0"/>
              <a:t>value</a:t>
            </a:r>
            <a:endParaRPr lang="sl-SI" dirty="0" smtClean="0"/>
          </a:p>
          <a:p>
            <a:pPr lvl="3"/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what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value</a:t>
            </a:r>
            <a:r>
              <a:rPr lang="sl-SI" dirty="0" smtClean="0">
                <a:solidFill>
                  <a:srgbClr val="3366FF"/>
                </a:solidFill>
              </a:rPr>
              <a:t> is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PC set to on </a:t>
            </a:r>
            <a:r>
              <a:rPr lang="sl-SI" dirty="0" err="1" smtClean="0">
                <a:solidFill>
                  <a:srgbClr val="3366FF"/>
                </a:solidFill>
              </a:rPr>
              <a:t>an</a:t>
            </a:r>
            <a:r>
              <a:rPr lang="sl-SI" dirty="0" smtClean="0">
                <a:solidFill>
                  <a:srgbClr val="3366FF"/>
                </a:solidFill>
              </a:rPr>
              <a:t> Intel </a:t>
            </a:r>
            <a:r>
              <a:rPr lang="sl-SI" dirty="0" err="1" smtClean="0">
                <a:solidFill>
                  <a:srgbClr val="3366FF"/>
                </a:solidFill>
              </a:rPr>
              <a:t>processor</a:t>
            </a:r>
            <a:r>
              <a:rPr lang="sl-SI" dirty="0" smtClean="0">
                <a:solidFill>
                  <a:srgbClr val="3366FF"/>
                </a:solidFill>
              </a:rPr>
              <a:t>? </a:t>
            </a:r>
            <a:r>
              <a:rPr lang="sl-SI" dirty="0" err="1" smtClean="0">
                <a:solidFill>
                  <a:srgbClr val="3366FF"/>
                </a:solidFill>
              </a:rPr>
              <a:t>What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value</a:t>
            </a:r>
            <a:r>
              <a:rPr lang="sl-SI" dirty="0" smtClean="0">
                <a:solidFill>
                  <a:srgbClr val="3366FF"/>
                </a:solidFill>
              </a:rPr>
              <a:t> on </a:t>
            </a:r>
            <a:r>
              <a:rPr lang="sl-SI" dirty="0" err="1" smtClean="0">
                <a:solidFill>
                  <a:srgbClr val="3366FF"/>
                </a:solidFill>
              </a:rPr>
              <a:t>powerpc</a:t>
            </a:r>
            <a:r>
              <a:rPr lang="sl-SI" dirty="0" smtClean="0">
                <a:solidFill>
                  <a:srgbClr val="3366FF"/>
                </a:solidFill>
              </a:rPr>
              <a:t>? </a:t>
            </a:r>
            <a:r>
              <a:rPr lang="sl-SI" dirty="0" err="1" smtClean="0">
                <a:solidFill>
                  <a:srgbClr val="3366FF"/>
                </a:solidFill>
              </a:rPr>
              <a:t>Which</a:t>
            </a:r>
            <a:r>
              <a:rPr lang="sl-SI" dirty="0" smtClean="0">
                <a:solidFill>
                  <a:srgbClr val="3366FF"/>
                </a:solidFill>
              </a:rPr>
              <a:t> on </a:t>
            </a:r>
            <a:r>
              <a:rPr lang="sl-SI" dirty="0" err="1" smtClean="0">
                <a:solidFill>
                  <a:srgbClr val="3366FF"/>
                </a:solidFill>
              </a:rPr>
              <a:t>arm</a:t>
            </a:r>
            <a:r>
              <a:rPr lang="sl-SI" dirty="0" smtClean="0">
                <a:solidFill>
                  <a:srgbClr val="3366FF"/>
                </a:solidFill>
              </a:rPr>
              <a:t>?</a:t>
            </a:r>
            <a:endParaRPr lang="sl-SI" dirty="0" smtClean="0">
              <a:solidFill>
                <a:srgbClr val="3366FF"/>
              </a:solidFill>
            </a:endParaRPr>
          </a:p>
          <a:p>
            <a:r>
              <a:rPr lang="sl-SI" dirty="0" err="1" smtClean="0"/>
              <a:t>after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it </a:t>
            </a:r>
            <a:r>
              <a:rPr lang="sl-SI" dirty="0" err="1" smtClean="0"/>
              <a:t>starts</a:t>
            </a:r>
            <a:r>
              <a:rPr lang="sl-SI" dirty="0" smtClean="0"/>
              <a:t> </a:t>
            </a:r>
            <a:r>
              <a:rPr lang="sl-SI" dirty="0" err="1" smtClean="0"/>
              <a:t>executing</a:t>
            </a:r>
            <a:r>
              <a:rPr lang="sl-SI" dirty="0" smtClean="0"/>
              <a:t> </a:t>
            </a:r>
            <a:r>
              <a:rPr lang="sl-SI" dirty="0" err="1" smtClean="0"/>
              <a:t>commands</a:t>
            </a:r>
            <a:endParaRPr lang="sl-SI" dirty="0" smtClean="0"/>
          </a:p>
          <a:p>
            <a:pPr lvl="1"/>
            <a:r>
              <a:rPr lang="sl-SI" dirty="0" smtClean="0"/>
              <a:t>n</a:t>
            </a:r>
            <a:r>
              <a:rPr lang="sl-SI" dirty="0" smtClean="0"/>
              <a:t>ormal </a:t>
            </a:r>
            <a:r>
              <a:rPr lang="sl-SI" dirty="0" err="1" smtClean="0"/>
              <a:t>operation</a:t>
            </a:r>
            <a:endParaRPr lang="sl-SI" dirty="0" smtClean="0"/>
          </a:p>
          <a:p>
            <a:r>
              <a:rPr lang="sl-SI" dirty="0" err="1" smtClean="0"/>
              <a:t>important</a:t>
            </a:r>
            <a:r>
              <a:rPr lang="sl-SI" dirty="0" smtClean="0"/>
              <a:t>: </a:t>
            </a:r>
            <a:r>
              <a:rPr lang="sl-SI" dirty="0" err="1" smtClean="0"/>
              <a:t>what</a:t>
            </a:r>
            <a:r>
              <a:rPr lang="sl-SI" dirty="0" smtClean="0"/>
              <a:t> is </a:t>
            </a:r>
            <a:r>
              <a:rPr lang="sl-SI" dirty="0" err="1" smtClean="0"/>
              <a:t>located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memory</a:t>
            </a:r>
            <a:r>
              <a:rPr lang="sl-SI" dirty="0" smtClean="0"/>
              <a:t> </a:t>
            </a:r>
            <a:r>
              <a:rPr lang="sl-SI" dirty="0" err="1" smtClean="0"/>
              <a:t>location</a:t>
            </a:r>
            <a:r>
              <a:rPr lang="sl-SI" dirty="0" smtClean="0"/>
              <a:t> </a:t>
            </a:r>
            <a:r>
              <a:rPr lang="sl-SI" dirty="0" err="1" smtClean="0"/>
              <a:t>where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CPU </a:t>
            </a:r>
            <a:r>
              <a:rPr lang="sl-SI" dirty="0" err="1" smtClean="0"/>
              <a:t>starts</a:t>
            </a:r>
            <a:r>
              <a:rPr lang="sl-SI" dirty="0" smtClean="0"/>
              <a:t> it’s </a:t>
            </a:r>
            <a:r>
              <a:rPr lang="sl-SI" dirty="0" err="1" smtClean="0"/>
              <a:t>work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– </a:t>
            </a:r>
            <a:r>
              <a:rPr lang="sl-SI" dirty="0" smtClean="0"/>
              <a:t>some </a:t>
            </a:r>
            <a:r>
              <a:rPr lang="sl-SI" dirty="0" err="1" smtClean="0"/>
              <a:t>details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begining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doesnt</a:t>
            </a:r>
            <a:r>
              <a:rPr lang="sl-SI" dirty="0" smtClean="0"/>
              <a:t>’t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endParaRPr lang="sl-SI" dirty="0" smtClean="0"/>
          </a:p>
          <a:p>
            <a:r>
              <a:rPr lang="sl-SI" dirty="0" smtClean="0"/>
              <a:t>DHCP </a:t>
            </a:r>
            <a:r>
              <a:rPr lang="sl-SI" dirty="0" smtClean="0"/>
              <a:t>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connectionless</a:t>
            </a:r>
            <a:r>
              <a:rPr lang="sl-SI" dirty="0" smtClean="0"/>
              <a:t> mode – UDP </a:t>
            </a:r>
            <a:r>
              <a:rPr lang="sl-SI" dirty="0" err="1" smtClean="0"/>
              <a:t>protocol</a:t>
            </a:r>
            <a:r>
              <a:rPr lang="sl-SI" dirty="0" smtClean="0"/>
              <a:t> – on </a:t>
            </a:r>
            <a:r>
              <a:rPr lang="sl-SI" dirty="0" err="1" smtClean="0"/>
              <a:t>the</a:t>
            </a:r>
            <a:r>
              <a:rPr lang="sl-SI" dirty="0" smtClean="0"/>
              <a:t> transport </a:t>
            </a:r>
            <a:r>
              <a:rPr lang="sl-SI" dirty="0" err="1" smtClean="0"/>
              <a:t>layer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 lvl="2"/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how</a:t>
            </a:r>
            <a:r>
              <a:rPr lang="sl-SI" dirty="0" smtClean="0">
                <a:solidFill>
                  <a:srgbClr val="3366FF"/>
                </a:solidFill>
              </a:rPr>
              <a:t> is </a:t>
            </a:r>
            <a:r>
              <a:rPr lang="sl-SI" dirty="0" err="1" smtClean="0">
                <a:solidFill>
                  <a:srgbClr val="3366FF"/>
                </a:solidFill>
              </a:rPr>
              <a:t>security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with</a:t>
            </a:r>
            <a:r>
              <a:rPr lang="sl-SI" dirty="0" smtClean="0">
                <a:solidFill>
                  <a:srgbClr val="3366FF"/>
                </a:solidFill>
              </a:rPr>
              <a:t> DHCP </a:t>
            </a:r>
            <a:r>
              <a:rPr lang="sl-SI" dirty="0" err="1" smtClean="0">
                <a:solidFill>
                  <a:srgbClr val="3366FF"/>
                </a:solidFill>
              </a:rPr>
              <a:t>protocol</a:t>
            </a:r>
            <a:r>
              <a:rPr lang="sl-SI" dirty="0" smtClean="0">
                <a:solidFill>
                  <a:srgbClr val="3366FF"/>
                </a:solidFill>
              </a:rPr>
              <a:t>? </a:t>
            </a:r>
            <a:r>
              <a:rPr lang="sl-SI" dirty="0" err="1" smtClean="0">
                <a:solidFill>
                  <a:srgbClr val="3366FF"/>
                </a:solidFill>
              </a:rPr>
              <a:t>If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possible</a:t>
            </a:r>
            <a:r>
              <a:rPr lang="sl-SI" dirty="0" smtClean="0">
                <a:solidFill>
                  <a:srgbClr val="3366FF"/>
                </a:solidFill>
              </a:rPr>
              <a:t> make </a:t>
            </a:r>
            <a:r>
              <a:rPr lang="sl-SI" dirty="0" err="1" smtClean="0">
                <a:solidFill>
                  <a:srgbClr val="3366FF"/>
                </a:solidFill>
              </a:rPr>
              <a:t>an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attack</a:t>
            </a:r>
            <a:r>
              <a:rPr lang="sl-SI" dirty="0" smtClean="0">
                <a:solidFill>
                  <a:srgbClr val="3366FF"/>
                </a:solidFill>
              </a:rPr>
              <a:t> on </a:t>
            </a:r>
            <a:r>
              <a:rPr lang="sl-SI" dirty="0" err="1" smtClean="0">
                <a:solidFill>
                  <a:srgbClr val="3366FF"/>
                </a:solidFill>
              </a:rPr>
              <a:t>the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client</a:t>
            </a:r>
            <a:r>
              <a:rPr lang="sl-SI" dirty="0" smtClean="0">
                <a:solidFill>
                  <a:srgbClr val="3366FF"/>
                </a:solidFill>
              </a:rPr>
              <a:t>.</a:t>
            </a:r>
            <a:endParaRPr lang="sl-SI" dirty="0" smtClean="0">
              <a:solidFill>
                <a:srgbClr val="3366FF"/>
              </a:solidFill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–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core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err="1" smtClean="0"/>
              <a:t>b</a:t>
            </a:r>
            <a:r>
              <a:rPr lang="sl-SI" dirty="0" err="1" smtClean="0"/>
              <a:t>asic</a:t>
            </a:r>
            <a:r>
              <a:rPr lang="sl-SI" dirty="0" smtClean="0"/>
              <a:t> </a:t>
            </a:r>
            <a:r>
              <a:rPr lang="sl-SI" dirty="0" err="1" smtClean="0"/>
              <a:t>idea</a:t>
            </a:r>
            <a:r>
              <a:rPr lang="sl-SI" dirty="0" smtClean="0"/>
              <a:t>: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gets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to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a </a:t>
            </a:r>
            <a:r>
              <a:rPr lang="sl-SI" dirty="0" err="1" smtClean="0"/>
              <a:t>limited</a:t>
            </a:r>
            <a:r>
              <a:rPr lang="sl-SI" dirty="0" smtClean="0"/>
              <a:t> </a:t>
            </a:r>
            <a:r>
              <a:rPr lang="sl-SI" dirty="0" err="1" smtClean="0"/>
              <a:t>amount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time</a:t>
            </a:r>
            <a:endParaRPr lang="sl-SI" dirty="0" smtClean="0"/>
          </a:p>
          <a:p>
            <a:r>
              <a:rPr lang="sl-SI" dirty="0" err="1" smtClean="0"/>
              <a:t>p</a:t>
            </a:r>
            <a:r>
              <a:rPr lang="sl-SI" dirty="0" err="1" smtClean="0"/>
              <a:t>ossible</a:t>
            </a:r>
            <a:r>
              <a:rPr lang="sl-SI" dirty="0" smtClean="0"/>
              <a:t> </a:t>
            </a:r>
            <a:r>
              <a:rPr lang="sl-SI" dirty="0" err="1" smtClean="0"/>
              <a:t>requests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smtClean="0"/>
              <a:t>DHCPDISCOVER: </a:t>
            </a:r>
            <a:r>
              <a:rPr lang="sl-SI" dirty="0" err="1" smtClean="0"/>
              <a:t>searching</a:t>
            </a:r>
            <a:r>
              <a:rPr lang="sl-SI" dirty="0" smtClean="0"/>
              <a:t> </a:t>
            </a:r>
            <a:r>
              <a:rPr lang="sl-SI" dirty="0" err="1" smtClean="0"/>
              <a:t>fo</a:t>
            </a:r>
            <a:r>
              <a:rPr lang="sl-SI" dirty="0" smtClean="0"/>
              <a:t> a </a:t>
            </a:r>
            <a:r>
              <a:rPr lang="sl-SI" dirty="0" err="1" smtClean="0"/>
              <a:t>server</a:t>
            </a:r>
            <a:endParaRPr lang="sl-SI" dirty="0" smtClean="0"/>
          </a:p>
          <a:p>
            <a:pPr lvl="1"/>
            <a:r>
              <a:rPr lang="sl-SI" dirty="0" smtClean="0"/>
              <a:t>DHCPOFFER</a:t>
            </a:r>
            <a:r>
              <a:rPr lang="sl-SI" dirty="0" smtClean="0"/>
              <a:t>: </a:t>
            </a:r>
            <a:r>
              <a:rPr lang="sl-SI" dirty="0" err="1" smtClean="0"/>
              <a:t>offer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endParaRPr lang="sl-SI" dirty="0" smtClean="0"/>
          </a:p>
          <a:p>
            <a:pPr lvl="1"/>
            <a:r>
              <a:rPr lang="sl-SI" dirty="0" smtClean="0"/>
              <a:t>DHCPREQUEST: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confirms</a:t>
            </a:r>
            <a:r>
              <a:rPr lang="sl-SI" dirty="0" smtClean="0"/>
              <a:t> </a:t>
            </a:r>
            <a:r>
              <a:rPr lang="sl-SI" dirty="0" err="1" smtClean="0"/>
              <a:t>received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r>
              <a:rPr lang="sl-SI" dirty="0" smtClean="0"/>
              <a:t>; </a:t>
            </a:r>
            <a:r>
              <a:rPr lang="sl-SI" dirty="0" err="1" smtClean="0"/>
              <a:t>even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request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extending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usage</a:t>
            </a:r>
            <a:endParaRPr lang="sl-SI" dirty="0" smtClean="0"/>
          </a:p>
          <a:p>
            <a:pPr lvl="1"/>
            <a:r>
              <a:rPr lang="sl-SI" dirty="0" smtClean="0"/>
              <a:t>DHCPACK, DHCPNAK: </a:t>
            </a:r>
            <a:r>
              <a:rPr lang="sl-SI" dirty="0" err="1" smtClean="0"/>
              <a:t>server</a:t>
            </a:r>
            <a:r>
              <a:rPr lang="sl-SI" dirty="0" smtClean="0"/>
              <a:t>’s </a:t>
            </a:r>
            <a:r>
              <a:rPr lang="sl-SI" dirty="0" err="1" smtClean="0"/>
              <a:t>confirmation</a:t>
            </a:r>
            <a:r>
              <a:rPr lang="sl-SI" dirty="0" smtClean="0"/>
              <a:t>/</a:t>
            </a:r>
            <a:r>
              <a:rPr lang="sl-SI" dirty="0" err="1" smtClean="0"/>
              <a:t>denial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endParaRPr lang="sl-SI" dirty="0" smtClean="0"/>
          </a:p>
          <a:p>
            <a:pPr lvl="1"/>
            <a:r>
              <a:rPr lang="sl-SI" dirty="0" smtClean="0"/>
              <a:t>DHCPDECLINE: </a:t>
            </a:r>
            <a:r>
              <a:rPr lang="sl-SI" dirty="0" err="1" smtClean="0"/>
              <a:t>client</a:t>
            </a:r>
            <a:r>
              <a:rPr lang="sl-SI" dirty="0" smtClean="0"/>
              <a:t> to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is </a:t>
            </a:r>
            <a:r>
              <a:rPr lang="sl-SI" dirty="0" err="1" smtClean="0"/>
              <a:t>already</a:t>
            </a:r>
            <a:r>
              <a:rPr lang="sl-SI" dirty="0" smtClean="0"/>
              <a:t> in </a:t>
            </a:r>
            <a:r>
              <a:rPr lang="sl-SI" dirty="0" err="1" smtClean="0"/>
              <a:t>use</a:t>
            </a:r>
            <a:endParaRPr lang="sl-SI" dirty="0" smtClean="0"/>
          </a:p>
          <a:p>
            <a:pPr lvl="1"/>
            <a:r>
              <a:rPr lang="sl-SI" dirty="0" smtClean="0"/>
              <a:t>DHCPRELEASE: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returning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before</a:t>
            </a:r>
            <a:r>
              <a:rPr lang="sl-SI" dirty="0" smtClean="0"/>
              <a:t> </a:t>
            </a:r>
            <a:r>
              <a:rPr lang="sl-SI" dirty="0" err="1" smtClean="0"/>
              <a:t>expiration</a:t>
            </a:r>
            <a:endParaRPr lang="sl-SI" dirty="0" smtClean="0"/>
          </a:p>
          <a:p>
            <a:pPr lvl="1"/>
            <a:r>
              <a:rPr lang="sl-SI" dirty="0" smtClean="0"/>
              <a:t>DHCPINFORM: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only</a:t>
            </a:r>
            <a:r>
              <a:rPr lang="sl-SI" dirty="0" smtClean="0"/>
              <a:t> </a:t>
            </a:r>
            <a:r>
              <a:rPr lang="sl-SI" dirty="0" err="1" smtClean="0"/>
              <a:t>wants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,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already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endParaRPr lang="sl-SI" dirty="0" smtClean="0"/>
          </a:p>
          <a:p>
            <a:r>
              <a:rPr lang="sl-SI" dirty="0" err="1" smtClean="0"/>
              <a:t>s</a:t>
            </a:r>
            <a:r>
              <a:rPr lang="sl-SI" dirty="0" err="1" smtClean="0"/>
              <a:t>pecial</a:t>
            </a:r>
            <a:r>
              <a:rPr lang="sl-SI" dirty="0" smtClean="0"/>
              <a:t> </a:t>
            </a:r>
            <a:r>
              <a:rPr lang="sl-SI" dirty="0" err="1" smtClean="0"/>
              <a:t>badge</a:t>
            </a:r>
            <a:r>
              <a:rPr lang="sl-SI" dirty="0" smtClean="0"/>
              <a:t> in</a:t>
            </a:r>
            <a:r>
              <a:rPr lang="sl-SI" i="1" dirty="0" smtClean="0"/>
              <a:t> </a:t>
            </a:r>
            <a:r>
              <a:rPr lang="sl-SI" i="1" dirty="0" err="1" smtClean="0"/>
              <a:t>options</a:t>
            </a:r>
            <a:r>
              <a:rPr lang="sl-SI" dirty="0" smtClean="0"/>
              <a:t>: </a:t>
            </a:r>
            <a:r>
              <a:rPr lang="en-US" i="1" dirty="0" smtClean="0"/>
              <a:t>DHCP message type</a:t>
            </a:r>
          </a:p>
          <a:p>
            <a:pPr marL="1257300" lvl="5" indent="-342900">
              <a:buFont typeface="Wingdings 2"/>
              <a:buChar char=""/>
            </a:pPr>
            <a:r>
              <a:rPr lang="sl-SI" sz="2065" b="1" dirty="0" err="1" smtClean="0">
                <a:solidFill>
                  <a:srgbClr val="0000FF"/>
                </a:solidFill>
              </a:rPr>
              <a:t>Challenge</a:t>
            </a:r>
            <a:r>
              <a:rPr lang="sl-SI" sz="2065" b="1" dirty="0" smtClean="0">
                <a:solidFill>
                  <a:srgbClr val="0000FF"/>
                </a:solidFill>
              </a:rPr>
              <a:t>: </a:t>
            </a:r>
            <a:r>
              <a:rPr lang="sl-SI" sz="2065" b="1" dirty="0" err="1" smtClean="0">
                <a:solidFill>
                  <a:srgbClr val="0000FF"/>
                </a:solidFill>
              </a:rPr>
              <a:t>what</a:t>
            </a:r>
            <a:r>
              <a:rPr lang="sl-SI" sz="2065" b="1" dirty="0" smtClean="0">
                <a:solidFill>
                  <a:srgbClr val="0000FF"/>
                </a:solidFill>
              </a:rPr>
              <a:t> is </a:t>
            </a:r>
            <a:r>
              <a:rPr lang="sl-SI" sz="2065" b="1" dirty="0" err="1" smtClean="0">
                <a:solidFill>
                  <a:srgbClr val="0000FF"/>
                </a:solidFill>
              </a:rPr>
              <a:t>the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value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of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this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badge</a:t>
            </a:r>
            <a:r>
              <a:rPr lang="sl-SI" sz="2065" b="1" dirty="0" smtClean="0">
                <a:solidFill>
                  <a:srgbClr val="0000FF"/>
                </a:solidFill>
              </a:rPr>
              <a:t>?</a:t>
            </a:r>
            <a:endParaRPr lang="sl-SI" sz="2065" b="1" dirty="0" smtClean="0">
              <a:solidFill>
                <a:srgbClr val="0000FF"/>
              </a:solidFill>
            </a:endParaRPr>
          </a:p>
          <a:p>
            <a:endParaRPr lang="sl-SI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Server          Client          Server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(not selected)                    (selected)</a:t>
            </a:r>
          </a:p>
          <a:p>
            <a:pPr>
              <a:buNone/>
            </a:pPr>
            <a:endParaRPr lang="en-US" sz="12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endParaRPr lang="en-US" sz="12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Begins initialization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_____________/|\____________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|/DHCPDISCOVER | DHCPDISCOVER  \|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Determines          |          Determines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configuration        |         configuration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|\             |  ____________/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\________    | /DHCPOFFER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DHCPOFFER\   |/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\  | 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Collects replies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\| 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Selects configuration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endParaRPr lang="sl-SI" sz="12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8952" y="1554162"/>
            <a:ext cx="4419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_____________/|\____________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|/ DHCPREQUEST  |  DHCPREQUEST\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Commits configuration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_____________/|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|/ DHCPACK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Initialization complete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.               .       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Graceful shutdown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|\ ____________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DHCPRELEASE  \|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Discards lease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endParaRPr kumimoji="0" lang="sl-SI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l-SI" dirty="0" smtClean="0"/>
              <a:t>DHCP – </a:t>
            </a:r>
            <a:r>
              <a:rPr lang="sl-SI" dirty="0" err="1" smtClean="0"/>
              <a:t>life</a:t>
            </a:r>
            <a:r>
              <a:rPr lang="sl-SI" dirty="0" smtClean="0"/>
              <a:t> </a:t>
            </a:r>
            <a:r>
              <a:rPr lang="sl-SI" dirty="0" err="1" smtClean="0"/>
              <a:t>cycle</a:t>
            </a:r>
            <a:endParaRPr lang="sl-SI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</a:t>
            </a:r>
            <a:r>
              <a:rPr lang="sl-SI" dirty="0" err="1" smtClean="0"/>
              <a:t>hazzards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DHCP </a:t>
            </a:r>
            <a:r>
              <a:rPr lang="sl-SI" dirty="0" err="1" smtClean="0"/>
              <a:t>doesn</a:t>
            </a:r>
            <a:r>
              <a:rPr lang="sl-SI" dirty="0" smtClean="0"/>
              <a:t>’t </a:t>
            </a:r>
            <a:r>
              <a:rPr lang="sl-SI" dirty="0" err="1" smtClean="0"/>
              <a:t>foresee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authentication</a:t>
            </a:r>
            <a:endParaRPr lang="sl-SI" dirty="0" smtClean="0"/>
          </a:p>
          <a:p>
            <a:r>
              <a:rPr lang="sl-SI" dirty="0" err="1" smtClean="0"/>
              <a:t>Possible</a:t>
            </a:r>
            <a:r>
              <a:rPr lang="sl-SI" dirty="0" smtClean="0"/>
              <a:t> </a:t>
            </a:r>
            <a:r>
              <a:rPr lang="sl-SI" dirty="0" err="1" smtClean="0"/>
              <a:t>attacks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u</a:t>
            </a:r>
            <a:r>
              <a:rPr lang="sl-SI" dirty="0" err="1" smtClean="0"/>
              <a:t>nauthorized</a:t>
            </a:r>
            <a:r>
              <a:rPr lang="sl-SI" dirty="0" smtClean="0"/>
              <a:t> </a:t>
            </a:r>
            <a:r>
              <a:rPr lang="sl-SI" dirty="0" err="1" smtClean="0"/>
              <a:t>servers</a:t>
            </a:r>
            <a:r>
              <a:rPr lang="sl-SI" dirty="0" smtClean="0"/>
              <a:t> </a:t>
            </a:r>
            <a:r>
              <a:rPr lang="sl-SI" dirty="0" err="1" smtClean="0"/>
              <a:t>provide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wrong</a:t>
            </a:r>
            <a:r>
              <a:rPr lang="sl-SI" dirty="0" smtClean="0"/>
              <a:t> </a:t>
            </a:r>
            <a:r>
              <a:rPr lang="sl-SI" dirty="0" err="1" smtClean="0"/>
              <a:t>information</a:t>
            </a:r>
            <a:endParaRPr lang="sl-SI" dirty="0" smtClean="0"/>
          </a:p>
          <a:p>
            <a:pPr lvl="1"/>
            <a:r>
              <a:rPr lang="sl-SI" dirty="0" err="1" smtClean="0"/>
              <a:t>u</a:t>
            </a:r>
            <a:r>
              <a:rPr lang="sl-SI" dirty="0" err="1" smtClean="0"/>
              <a:t>nauthorized</a:t>
            </a:r>
            <a:r>
              <a:rPr lang="sl-SI" dirty="0" smtClean="0"/>
              <a:t> </a:t>
            </a:r>
            <a:r>
              <a:rPr lang="sl-SI" dirty="0" err="1" smtClean="0"/>
              <a:t>clients</a:t>
            </a:r>
            <a:r>
              <a:rPr lang="sl-SI" dirty="0" smtClean="0"/>
              <a:t> </a:t>
            </a:r>
            <a:r>
              <a:rPr lang="sl-SI" dirty="0" err="1" smtClean="0"/>
              <a:t>gain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 to </a:t>
            </a:r>
            <a:r>
              <a:rPr lang="sl-SI" dirty="0" err="1" smtClean="0"/>
              <a:t>resources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sould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restricted</a:t>
            </a:r>
            <a:r>
              <a:rPr lang="sl-SI" dirty="0" smtClean="0"/>
              <a:t> to </a:t>
            </a:r>
            <a:r>
              <a:rPr lang="sl-SI" dirty="0" err="1" smtClean="0"/>
              <a:t>them</a:t>
            </a:r>
            <a:endParaRPr lang="sl-SI" dirty="0" smtClean="0"/>
          </a:p>
          <a:p>
            <a:pPr lvl="1"/>
            <a:r>
              <a:rPr lang="sl-SI" dirty="0" err="1" smtClean="0"/>
              <a:t>emptying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resources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unauthorized</a:t>
            </a:r>
            <a:r>
              <a:rPr lang="sl-SI" dirty="0" smtClean="0"/>
              <a:t> </a:t>
            </a:r>
            <a:r>
              <a:rPr lang="sl-SI" dirty="0" err="1" smtClean="0"/>
              <a:t>clients</a:t>
            </a:r>
            <a:endParaRPr lang="sl-SI" dirty="0" smtClean="0"/>
          </a:p>
          <a:p>
            <a:pPr lvl="2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do at </a:t>
            </a:r>
            <a:r>
              <a:rPr lang="sl-SI" b="1" dirty="0" err="1" smtClean="0">
                <a:solidFill>
                  <a:srgbClr val="0000FF"/>
                </a:solidFill>
              </a:rPr>
              <a:t>least</a:t>
            </a:r>
            <a:r>
              <a:rPr lang="sl-SI" b="1" dirty="0" smtClean="0">
                <a:solidFill>
                  <a:srgbClr val="0000FF"/>
                </a:solidFill>
              </a:rPr>
              <a:t> one </a:t>
            </a:r>
            <a:r>
              <a:rPr lang="sl-SI" b="1" dirty="0" err="1" smtClean="0">
                <a:solidFill>
                  <a:srgbClr val="0000FF"/>
                </a:solidFill>
              </a:rPr>
              <a:t>of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these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attachs</a:t>
            </a:r>
            <a:r>
              <a:rPr lang="sl-SI" b="1" dirty="0" smtClean="0">
                <a:solidFill>
                  <a:srgbClr val="0000FF"/>
                </a:solidFill>
              </a:rPr>
              <a:t>.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does</a:t>
            </a:r>
            <a:r>
              <a:rPr lang="sl-SI" b="1" dirty="0" smtClean="0">
                <a:solidFill>
                  <a:srgbClr val="0000FF"/>
                </a:solidFill>
              </a:rPr>
              <a:t> RFC 3118 </a:t>
            </a:r>
            <a:r>
              <a:rPr lang="sl-SI" b="1" dirty="0" err="1" smtClean="0">
                <a:solidFill>
                  <a:srgbClr val="0000FF"/>
                </a:solidFill>
              </a:rPr>
              <a:t>refer</a:t>
            </a:r>
            <a:r>
              <a:rPr lang="sl-SI" b="1" dirty="0" smtClean="0">
                <a:solidFill>
                  <a:srgbClr val="0000FF"/>
                </a:solidFill>
              </a:rPr>
              <a:t> to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how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does</a:t>
            </a:r>
            <a:r>
              <a:rPr lang="sl-SI" b="1" dirty="0" smtClean="0">
                <a:solidFill>
                  <a:srgbClr val="0000FF"/>
                </a:solidFill>
              </a:rPr>
              <a:t> it </a:t>
            </a:r>
            <a:r>
              <a:rPr lang="sl-SI" b="1" dirty="0" err="1" smtClean="0">
                <a:solidFill>
                  <a:srgbClr val="0000FF"/>
                </a:solidFill>
              </a:rPr>
              <a:t>work</a:t>
            </a:r>
            <a:r>
              <a:rPr lang="sl-SI" b="1" dirty="0" smtClean="0">
                <a:solidFill>
                  <a:srgbClr val="0000FF"/>
                </a:solidFill>
              </a:rPr>
              <a:t>?</a:t>
            </a:r>
            <a:endParaRPr lang="sl-SI" b="1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on</a:t>
            </a:r>
            <a:r>
              <a:rPr lang="sl-SI" dirty="0" smtClean="0"/>
              <a:t> </a:t>
            </a:r>
            <a:r>
              <a:rPr lang="sl-SI" dirty="0" err="1" smtClean="0"/>
              <a:t>FreeBSD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i="1" dirty="0" err="1" smtClean="0"/>
              <a:t>dhclient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cofiguration</a:t>
            </a:r>
            <a:r>
              <a:rPr lang="sl-SI" dirty="0" smtClean="0"/>
              <a:t> file /</a:t>
            </a:r>
            <a:r>
              <a:rPr lang="sl-SI" dirty="0" err="1" smtClean="0"/>
              <a:t>etc/dhclient.conf</a:t>
            </a:r>
            <a:endParaRPr lang="sl-SI" dirty="0" smtClean="0"/>
          </a:p>
          <a:p>
            <a:r>
              <a:rPr lang="sl-SI" dirty="0" err="1" smtClean="0"/>
              <a:t>see</a:t>
            </a:r>
            <a:r>
              <a:rPr lang="sl-SI" dirty="0" smtClean="0"/>
              <a:t>: </a:t>
            </a:r>
            <a:r>
              <a:rPr lang="sl-SI" dirty="0" smtClean="0">
                <a:hlinkClick r:id="rId2"/>
              </a:rPr>
              <a:t>www.freebsd.org/doc/handbook/network-dhcp.html</a:t>
            </a:r>
            <a:r>
              <a:rPr lang="sl-SI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sl-SI" sz="2581" dirty="0" err="1" smtClean="0">
                <a:solidFill>
                  <a:srgbClr val="3366FF"/>
                </a:solidFill>
              </a:rPr>
              <a:t>Challenge</a:t>
            </a:r>
            <a:r>
              <a:rPr lang="sl-SI" sz="2581" dirty="0" smtClean="0">
                <a:solidFill>
                  <a:srgbClr val="3366FF"/>
                </a:solidFill>
              </a:rPr>
              <a:t>: </a:t>
            </a:r>
            <a:r>
              <a:rPr lang="sl-SI" sz="2581" dirty="0" err="1" smtClean="0">
                <a:solidFill>
                  <a:srgbClr val="3366FF"/>
                </a:solidFill>
              </a:rPr>
              <a:t>configure</a:t>
            </a:r>
            <a:r>
              <a:rPr lang="sl-SI" sz="2581" dirty="0" smtClean="0">
                <a:solidFill>
                  <a:srgbClr val="3366FF"/>
                </a:solidFill>
              </a:rPr>
              <a:t> a </a:t>
            </a:r>
            <a:r>
              <a:rPr lang="sl-SI" sz="2581" dirty="0" err="1" smtClean="0">
                <a:solidFill>
                  <a:srgbClr val="3366FF"/>
                </a:solidFill>
              </a:rPr>
              <a:t>client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and</a:t>
            </a:r>
            <a:r>
              <a:rPr lang="sl-SI" sz="2581" dirty="0" smtClean="0">
                <a:solidFill>
                  <a:srgbClr val="3366FF"/>
                </a:solidFill>
              </a:rPr>
              <a:t> run it. </a:t>
            </a:r>
            <a:r>
              <a:rPr lang="sl-SI" sz="2581" dirty="0" err="1" smtClean="0">
                <a:solidFill>
                  <a:srgbClr val="3366FF"/>
                </a:solidFill>
              </a:rPr>
              <a:t>What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does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right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configuration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actually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mean</a:t>
            </a:r>
            <a:r>
              <a:rPr lang="sl-SI" sz="2581" dirty="0" smtClean="0">
                <a:solidFill>
                  <a:srgbClr val="3366FF"/>
                </a:solidFill>
              </a:rPr>
              <a:t>?</a:t>
            </a:r>
            <a:endParaRPr lang="sl-SI" sz="258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1266278"/>
            <a:ext cx="4072467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host-name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andare.fugue.com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dhcp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-client-identifier 1:0:a0:24:ab:fb:9c;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dhcp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-lease-time 3600;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supersede domain-name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fugue.com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home.vix.com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prepend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domain-name-servers 127.0.0.1;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request subnet-mask, broadcast-address, time-offset, routers,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	domain-name, domain-name-servers, host-name;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require subnet-mask, domain-name-servers;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timeout 60;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retry 60;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reboot 10;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select-timeout 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initial-interval 2;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script "/etc/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dhclient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-script";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media "-link0 -link1 -link2", "link0 link1";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reject 192.33.137.209;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8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alias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interface "ep0";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192.5.5.213;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subnet-mask 255.255.255.255;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8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lease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interface "ep0";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192.33.137.200;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medium "link0 link1";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host-name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andare.swiftmedia.com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subnet-mask 255.255.255.0;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broadcast-address 192.33.137.255;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routers 192.33.137.250;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domain-name-servers 127.0.0.1;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renew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rebind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expire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sl-SI" sz="8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on</a:t>
            </a:r>
            <a:r>
              <a:rPr lang="sl-SI" dirty="0" smtClean="0"/>
              <a:t> </a:t>
            </a:r>
            <a:r>
              <a:rPr lang="sl-SI" dirty="0" err="1" smtClean="0"/>
              <a:t>FreeBSD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i="1" dirty="0" err="1" smtClean="0"/>
              <a:t>net</a:t>
            </a:r>
            <a:r>
              <a:rPr lang="sl-SI" i="1" dirty="0" smtClean="0"/>
              <a:t>/</a:t>
            </a:r>
            <a:r>
              <a:rPr lang="sl-SI" i="1" dirty="0" err="1" smtClean="0"/>
              <a:t>isc</a:t>
            </a:r>
            <a:r>
              <a:rPr lang="sl-SI" i="1" dirty="0" smtClean="0"/>
              <a:t>-dhcp31-</a:t>
            </a:r>
            <a:r>
              <a:rPr lang="sl-SI" i="1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configuration</a:t>
            </a:r>
            <a:r>
              <a:rPr lang="sl-SI" dirty="0" smtClean="0"/>
              <a:t> file /</a:t>
            </a:r>
            <a:r>
              <a:rPr lang="sl-SI" dirty="0" err="1" smtClean="0"/>
              <a:t>usr/local/etc/dhcpd.conf</a:t>
            </a:r>
            <a:endParaRPr lang="sl-SI" dirty="0" smtClean="0"/>
          </a:p>
          <a:p>
            <a:pPr lvl="1">
              <a:buFont typeface="Arial"/>
              <a:buChar char="•"/>
            </a:pPr>
            <a:r>
              <a:rPr lang="sl-SI" sz="2162" dirty="0" err="1" smtClean="0">
                <a:solidFill>
                  <a:srgbClr val="3366FF"/>
                </a:solidFill>
              </a:rPr>
              <a:t>Challenge</a:t>
            </a:r>
            <a:r>
              <a:rPr lang="sl-SI" sz="2162" dirty="0" smtClean="0">
                <a:solidFill>
                  <a:srgbClr val="3366FF"/>
                </a:solidFill>
              </a:rPr>
              <a:t>: </a:t>
            </a:r>
            <a:r>
              <a:rPr lang="sl-SI" sz="2162" dirty="0" err="1" smtClean="0">
                <a:solidFill>
                  <a:srgbClr val="3366FF"/>
                </a:solidFill>
              </a:rPr>
              <a:t>configure</a:t>
            </a:r>
            <a:r>
              <a:rPr lang="sl-SI" sz="2162" dirty="0" smtClean="0">
                <a:solidFill>
                  <a:srgbClr val="3366FF"/>
                </a:solidFill>
              </a:rPr>
              <a:t> a </a:t>
            </a:r>
            <a:r>
              <a:rPr lang="sl-SI" sz="2162" dirty="0" err="1" smtClean="0">
                <a:solidFill>
                  <a:srgbClr val="3366FF"/>
                </a:solidFill>
              </a:rPr>
              <a:t>server</a:t>
            </a:r>
            <a:r>
              <a:rPr lang="sl-SI" sz="2162" dirty="0" smtClean="0">
                <a:solidFill>
                  <a:srgbClr val="3366FF"/>
                </a:solidFill>
              </a:rPr>
              <a:t> </a:t>
            </a:r>
            <a:r>
              <a:rPr lang="sl-SI" sz="2162" dirty="0" err="1" smtClean="0">
                <a:solidFill>
                  <a:srgbClr val="3366FF"/>
                </a:solidFill>
              </a:rPr>
              <a:t>and</a:t>
            </a:r>
            <a:r>
              <a:rPr lang="sl-SI" sz="2162" dirty="0" smtClean="0">
                <a:solidFill>
                  <a:srgbClr val="3366FF"/>
                </a:solidFill>
              </a:rPr>
              <a:t> run it. </a:t>
            </a:r>
            <a:r>
              <a:rPr lang="sl-SI" sz="2162" dirty="0" err="1" smtClean="0">
                <a:solidFill>
                  <a:srgbClr val="3366FF"/>
                </a:solidFill>
              </a:rPr>
              <a:t>What</a:t>
            </a:r>
            <a:r>
              <a:rPr lang="sl-SI" sz="2162" dirty="0" smtClean="0">
                <a:solidFill>
                  <a:srgbClr val="3366FF"/>
                </a:solidFill>
              </a:rPr>
              <a:t> </a:t>
            </a:r>
            <a:r>
              <a:rPr lang="sl-SI" sz="2162" dirty="0" err="1" smtClean="0">
                <a:solidFill>
                  <a:srgbClr val="3366FF"/>
                </a:solidFill>
              </a:rPr>
              <a:t>does</a:t>
            </a:r>
            <a:r>
              <a:rPr lang="sl-SI" sz="2162" dirty="0" smtClean="0">
                <a:solidFill>
                  <a:srgbClr val="3366FF"/>
                </a:solidFill>
              </a:rPr>
              <a:t> </a:t>
            </a:r>
            <a:r>
              <a:rPr lang="sl-SI" sz="2162" dirty="0" err="1" smtClean="0">
                <a:solidFill>
                  <a:srgbClr val="3366FF"/>
                </a:solidFill>
              </a:rPr>
              <a:t>the</a:t>
            </a:r>
            <a:r>
              <a:rPr lang="sl-SI" sz="2162" dirty="0" smtClean="0">
                <a:solidFill>
                  <a:srgbClr val="3366FF"/>
                </a:solidFill>
              </a:rPr>
              <a:t> program </a:t>
            </a:r>
            <a:r>
              <a:rPr lang="sl-SI" sz="2162" dirty="0" err="1" smtClean="0">
                <a:solidFill>
                  <a:srgbClr val="3366FF"/>
                </a:solidFill>
              </a:rPr>
              <a:t>dhcp</a:t>
            </a:r>
            <a:r>
              <a:rPr lang="sl-SI" sz="2162" dirty="0" smtClean="0">
                <a:solidFill>
                  <a:srgbClr val="3366FF"/>
                </a:solidFill>
              </a:rPr>
              <a:t>_</a:t>
            </a:r>
            <a:r>
              <a:rPr lang="sl-SI" sz="2162" dirty="0" err="1" smtClean="0">
                <a:solidFill>
                  <a:srgbClr val="3366FF"/>
                </a:solidFill>
              </a:rPr>
              <a:t>probe</a:t>
            </a:r>
            <a:r>
              <a:rPr lang="sl-SI" sz="2162" dirty="0" smtClean="0">
                <a:solidFill>
                  <a:srgbClr val="3366FF"/>
                </a:solidFill>
              </a:rPr>
              <a:t> do </a:t>
            </a:r>
            <a:r>
              <a:rPr lang="sl-SI" sz="2162" dirty="0" smtClean="0">
                <a:solidFill>
                  <a:srgbClr val="3366FF"/>
                </a:solidFill>
              </a:rPr>
              <a:t>– </a:t>
            </a:r>
            <a:r>
              <a:rPr lang="sl-SI" sz="2162" dirty="0" err="1" smtClean="0">
                <a:solidFill>
                  <a:srgbClr val="3366FF"/>
                </a:solidFill>
              </a:rPr>
              <a:t>install</a:t>
            </a:r>
            <a:r>
              <a:rPr lang="sl-SI" sz="2162" dirty="0" smtClean="0">
                <a:solidFill>
                  <a:srgbClr val="3366FF"/>
                </a:solidFill>
              </a:rPr>
              <a:t> </a:t>
            </a:r>
            <a:r>
              <a:rPr lang="sl-SI" sz="2162" dirty="0" err="1" smtClean="0">
                <a:solidFill>
                  <a:srgbClr val="3366FF"/>
                </a:solidFill>
              </a:rPr>
              <a:t>and</a:t>
            </a:r>
            <a:r>
              <a:rPr lang="sl-SI" sz="2162" dirty="0" smtClean="0">
                <a:solidFill>
                  <a:srgbClr val="3366FF"/>
                </a:solidFill>
              </a:rPr>
              <a:t> run it.</a:t>
            </a:r>
            <a:endParaRPr lang="sl-SI" sz="216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1266278"/>
            <a:ext cx="4072467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domain-name "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example.com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”;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domain-name-servers 192.168.4.100;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subnet-mask 255.255.255.0;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default-lease-time 3600;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max-lease-time 86400;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ddns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-update-style none;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subnet 192.168.4.0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netmask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255.255.255.0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range 192.168.4.129 192.168.4.254;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routers 192.168.4.1;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host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mailhost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hardware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ethernet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02:03:04:05:06:07;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mailhost.example.com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DHCPv6 </a:t>
            </a:r>
            <a:r>
              <a:rPr lang="sl-SI" dirty="0" err="1" smtClean="0"/>
              <a:t>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d</a:t>
            </a:r>
            <a:r>
              <a:rPr lang="sl-SI" dirty="0" err="1" smtClean="0"/>
              <a:t>efined</a:t>
            </a:r>
            <a:r>
              <a:rPr lang="sl-SI" dirty="0" smtClean="0"/>
              <a:t> in </a:t>
            </a:r>
            <a:r>
              <a:rPr lang="sl-SI" dirty="0" smtClean="0"/>
              <a:t>RFC 3315, </a:t>
            </a:r>
            <a:r>
              <a:rPr lang="en-US" i="1" dirty="0" smtClean="0"/>
              <a:t>Dynamic Host Configuration Protocol for IPv6 (DHCPv6)</a:t>
            </a:r>
            <a:endParaRPr lang="sl-SI" i="1" dirty="0" smtClean="0"/>
          </a:p>
          <a:p>
            <a:pPr lvl="3"/>
            <a:r>
              <a:rPr lang="sl-SI" b="1" i="1" dirty="0" err="1" smtClean="0">
                <a:solidFill>
                  <a:srgbClr val="FF0000"/>
                </a:solidFill>
              </a:rPr>
              <a:t>mandatory</a:t>
            </a:r>
            <a:r>
              <a:rPr lang="sl-SI" b="1" i="1" dirty="0" smtClean="0">
                <a:solidFill>
                  <a:srgbClr val="FF0000"/>
                </a:solidFill>
              </a:rPr>
              <a:t>: </a:t>
            </a:r>
            <a:r>
              <a:rPr lang="sl-SI" b="1" i="1" dirty="0" err="1" smtClean="0">
                <a:solidFill>
                  <a:srgbClr val="FF0000"/>
                </a:solidFill>
              </a:rPr>
              <a:t>find</a:t>
            </a:r>
            <a:r>
              <a:rPr lang="sl-SI" b="1" i="1" dirty="0" smtClean="0">
                <a:solidFill>
                  <a:srgbClr val="FF0000"/>
                </a:solidFill>
              </a:rPr>
              <a:t> it on </a:t>
            </a:r>
            <a:r>
              <a:rPr lang="sl-SI" b="1" i="1" dirty="0" err="1" smtClean="0">
                <a:solidFill>
                  <a:srgbClr val="FF0000"/>
                </a:solidFill>
              </a:rPr>
              <a:t>the</a:t>
            </a:r>
            <a:r>
              <a:rPr lang="sl-SI" b="1" i="1" dirty="0" smtClean="0">
                <a:solidFill>
                  <a:srgbClr val="FF0000"/>
                </a:solidFill>
              </a:rPr>
              <a:t> internet </a:t>
            </a:r>
            <a:r>
              <a:rPr lang="sl-SI" b="1" i="1" dirty="0" err="1" smtClean="0">
                <a:solidFill>
                  <a:srgbClr val="FF0000"/>
                </a:solidFill>
              </a:rPr>
              <a:t>and</a:t>
            </a:r>
            <a:r>
              <a:rPr lang="sl-SI" b="1" i="1" dirty="0" smtClean="0">
                <a:solidFill>
                  <a:srgbClr val="FF0000"/>
                </a:solidFill>
              </a:rPr>
              <a:t> </a:t>
            </a:r>
            <a:r>
              <a:rPr lang="sl-SI" b="1" i="1" dirty="0" err="1" smtClean="0">
                <a:solidFill>
                  <a:srgbClr val="FF0000"/>
                </a:solidFill>
              </a:rPr>
              <a:t>read</a:t>
            </a:r>
            <a:r>
              <a:rPr lang="sl-SI" b="1" i="1" dirty="0" smtClean="0">
                <a:solidFill>
                  <a:srgbClr val="FF0000"/>
                </a:solidFill>
              </a:rPr>
              <a:t> it – literature!</a:t>
            </a:r>
          </a:p>
          <a:p>
            <a:pPr lvl="3"/>
            <a:r>
              <a:rPr lang="sl-SI" b="1" dirty="0" err="1" smtClean="0">
                <a:solidFill>
                  <a:srgbClr val="0000FF"/>
                </a:solidFill>
              </a:rPr>
              <a:t>challenge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find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other</a:t>
            </a:r>
            <a:r>
              <a:rPr lang="sl-SI" b="1" dirty="0" smtClean="0">
                <a:solidFill>
                  <a:srgbClr val="0000FF"/>
                </a:solidFill>
              </a:rPr>
              <a:t> RFC </a:t>
            </a:r>
            <a:r>
              <a:rPr lang="sl-SI" b="1" dirty="0" err="1" smtClean="0">
                <a:solidFill>
                  <a:srgbClr val="0000FF"/>
                </a:solidFill>
              </a:rPr>
              <a:t>documents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deal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with</a:t>
            </a:r>
            <a:r>
              <a:rPr lang="sl-SI" b="1" dirty="0" smtClean="0">
                <a:solidFill>
                  <a:srgbClr val="0000FF"/>
                </a:solidFill>
              </a:rPr>
              <a:t> DHCP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see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sl-SI" dirty="0" err="1" smtClean="0"/>
              <a:t>completely</a:t>
            </a:r>
            <a:r>
              <a:rPr lang="sl-SI" dirty="0" smtClean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IPv6</a:t>
            </a:r>
            <a:endParaRPr lang="sl-SI" dirty="0" smtClean="0"/>
          </a:p>
          <a:p>
            <a:r>
              <a:rPr lang="sl-SI" dirty="0" err="1" smtClean="0"/>
              <a:t>t</a:t>
            </a:r>
            <a:r>
              <a:rPr lang="sl-SI" dirty="0" err="1" smtClean="0"/>
              <a:t>wo</a:t>
            </a:r>
            <a:r>
              <a:rPr lang="sl-SI" dirty="0" smtClean="0"/>
              <a:t> </a:t>
            </a:r>
            <a:r>
              <a:rPr lang="sl-SI" dirty="0" err="1" smtClean="0"/>
              <a:t>ways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configuring</a:t>
            </a:r>
            <a:r>
              <a:rPr lang="sl-SI" dirty="0" smtClean="0"/>
              <a:t> a </a:t>
            </a:r>
            <a:r>
              <a:rPr lang="sl-SI" dirty="0" err="1" smtClean="0"/>
              <a:t>computer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i="1" dirty="0" err="1" smtClean="0"/>
              <a:t>s</a:t>
            </a:r>
            <a:r>
              <a:rPr lang="sl-SI" i="1" dirty="0" err="1" smtClean="0"/>
              <a:t>tateless</a:t>
            </a:r>
            <a:r>
              <a:rPr lang="sl-SI" dirty="0" smtClean="0"/>
              <a:t> </a:t>
            </a:r>
            <a:r>
              <a:rPr lang="sl-SI" dirty="0" err="1" smtClean="0"/>
              <a:t>where</a:t>
            </a:r>
            <a:r>
              <a:rPr lang="sl-SI" dirty="0" smtClean="0"/>
              <a:t> a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set </a:t>
            </a:r>
            <a:r>
              <a:rPr lang="sl-SI" dirty="0" err="1" smtClean="0"/>
              <a:t>itself</a:t>
            </a:r>
            <a:r>
              <a:rPr lang="sl-SI" dirty="0" smtClean="0"/>
              <a:t>; </a:t>
            </a:r>
            <a:r>
              <a:rPr lang="sl-SI" dirty="0" err="1" smtClean="0"/>
              <a:t>and</a:t>
            </a:r>
            <a:endParaRPr lang="sl-SI" dirty="0" smtClean="0"/>
          </a:p>
          <a:p>
            <a:pPr lvl="1"/>
            <a:r>
              <a:rPr lang="sl-SI" i="1" dirty="0" err="1" smtClean="0"/>
              <a:t>s</a:t>
            </a:r>
            <a:r>
              <a:rPr lang="sl-SI" i="1" dirty="0" err="1" smtClean="0"/>
              <a:t>tatefull</a:t>
            </a:r>
            <a:r>
              <a:rPr lang="sl-SI" dirty="0" smtClean="0"/>
              <a:t> </a:t>
            </a:r>
            <a:r>
              <a:rPr lang="sl-SI" dirty="0" err="1" smtClean="0"/>
              <a:t>where</a:t>
            </a:r>
            <a:r>
              <a:rPr lang="sl-SI" dirty="0" smtClean="0"/>
              <a:t> a </a:t>
            </a:r>
            <a:r>
              <a:rPr lang="sl-SI" dirty="0" err="1" smtClean="0"/>
              <a:t>computer</a:t>
            </a:r>
            <a:r>
              <a:rPr lang="sl-SI" dirty="0" smtClean="0"/>
              <a:t> is set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devices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DHCPv6 – </a:t>
            </a:r>
            <a:r>
              <a:rPr lang="sl-SI" dirty="0" smtClean="0"/>
              <a:t>some </a:t>
            </a:r>
            <a:r>
              <a:rPr lang="sl-SI" dirty="0" err="1" smtClean="0"/>
              <a:t>details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begining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</a:t>
            </a:r>
            <a:r>
              <a:rPr lang="sl-SI" dirty="0" err="1" smtClean="0"/>
              <a:t>doesnt</a:t>
            </a:r>
            <a:r>
              <a:rPr lang="sl-SI" dirty="0" smtClean="0"/>
              <a:t>’t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endParaRPr lang="sl-SI" dirty="0" smtClean="0"/>
          </a:p>
          <a:p>
            <a:r>
              <a:rPr lang="sl-SI" dirty="0" smtClean="0"/>
              <a:t>DHCP 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connectionless</a:t>
            </a:r>
            <a:r>
              <a:rPr lang="sl-SI" dirty="0" smtClean="0"/>
              <a:t> mode – UDP </a:t>
            </a:r>
            <a:r>
              <a:rPr lang="sl-SI" dirty="0" err="1" smtClean="0"/>
              <a:t>protocol</a:t>
            </a:r>
            <a:r>
              <a:rPr lang="sl-SI" dirty="0" smtClean="0"/>
              <a:t> – on </a:t>
            </a:r>
            <a:r>
              <a:rPr lang="sl-SI" dirty="0" err="1" smtClean="0"/>
              <a:t>the</a:t>
            </a:r>
            <a:r>
              <a:rPr lang="sl-SI" dirty="0" smtClean="0"/>
              <a:t> transport </a:t>
            </a:r>
            <a:r>
              <a:rPr lang="sl-SI" dirty="0" err="1" smtClean="0"/>
              <a:t>layer</a:t>
            </a:r>
            <a:endParaRPr lang="sl-SI" dirty="0" smtClean="0"/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DHCPv6 –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core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err="1" smtClean="0"/>
              <a:t>p</a:t>
            </a:r>
            <a:r>
              <a:rPr lang="sl-SI" dirty="0" err="1" smtClean="0"/>
              <a:t>ossible</a:t>
            </a:r>
            <a:r>
              <a:rPr lang="sl-SI" dirty="0" smtClean="0"/>
              <a:t> </a:t>
            </a:r>
            <a:r>
              <a:rPr lang="sl-SI" dirty="0" err="1" smtClean="0"/>
              <a:t>requests</a:t>
            </a:r>
            <a:r>
              <a:rPr lang="sl-SI" dirty="0" smtClean="0"/>
              <a:t> (</a:t>
            </a:r>
            <a:r>
              <a:rPr lang="sl-SI" i="1" dirty="0" err="1" smtClean="0"/>
              <a:t>msg</a:t>
            </a:r>
            <a:r>
              <a:rPr lang="sl-SI" i="1" dirty="0" smtClean="0"/>
              <a:t>-</a:t>
            </a:r>
            <a:r>
              <a:rPr lang="sl-SI" i="1" dirty="0" err="1" smtClean="0"/>
              <a:t>type</a:t>
            </a:r>
            <a:r>
              <a:rPr lang="sl-SI" dirty="0" smtClean="0"/>
              <a:t>):</a:t>
            </a:r>
          </a:p>
          <a:p>
            <a:pPr lvl="1"/>
            <a:r>
              <a:rPr lang="sl-SI" dirty="0" smtClean="0"/>
              <a:t>SOLICIT: </a:t>
            </a:r>
            <a:r>
              <a:rPr lang="sl-SI" dirty="0" err="1" smtClean="0"/>
              <a:t>request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endParaRPr lang="sl-SI" dirty="0" smtClean="0"/>
          </a:p>
          <a:p>
            <a:pPr lvl="1"/>
            <a:r>
              <a:rPr lang="sl-SI" dirty="0" smtClean="0"/>
              <a:t>ADVERTISE: </a:t>
            </a:r>
            <a:r>
              <a:rPr lang="sl-SI" dirty="0" err="1" smtClean="0"/>
              <a:t>advertising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endParaRPr lang="sl-SI" dirty="0" smtClean="0"/>
          </a:p>
          <a:p>
            <a:pPr lvl="1"/>
            <a:r>
              <a:rPr lang="sl-SI" dirty="0" smtClean="0"/>
              <a:t>REQUEST</a:t>
            </a:r>
            <a:r>
              <a:rPr lang="sl-SI" dirty="0" smtClean="0"/>
              <a:t>: </a:t>
            </a:r>
            <a:r>
              <a:rPr lang="sl-SI" dirty="0" err="1" smtClean="0"/>
              <a:t>request</a:t>
            </a:r>
            <a:r>
              <a:rPr lang="sl-SI" dirty="0" smtClean="0"/>
              <a:t> </a:t>
            </a:r>
            <a:r>
              <a:rPr lang="sl-SI" dirty="0" err="1" smtClean="0"/>
              <a:t>f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r>
              <a:rPr lang="sl-SI" dirty="0" smtClean="0"/>
              <a:t> </a:t>
            </a:r>
            <a:r>
              <a:rPr lang="sl-SI" dirty="0" err="1" smtClean="0"/>
              <a:t>parameters</a:t>
            </a:r>
            <a:endParaRPr lang="sl-SI" dirty="0" smtClean="0"/>
          </a:p>
          <a:p>
            <a:pPr lvl="1"/>
            <a:r>
              <a:rPr lang="sl-SI" dirty="0" smtClean="0"/>
              <a:t>CONFIRM: </a:t>
            </a:r>
            <a:r>
              <a:rPr lang="sl-SI" dirty="0" err="1" smtClean="0"/>
              <a:t>confirming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r>
              <a:rPr lang="sl-SI" dirty="0" smtClean="0"/>
              <a:t> </a:t>
            </a:r>
            <a:r>
              <a:rPr lang="sl-SI" dirty="0" err="1" smtClean="0"/>
              <a:t>given</a:t>
            </a:r>
            <a:r>
              <a:rPr lang="sl-SI" dirty="0" smtClean="0"/>
              <a:t> to a </a:t>
            </a:r>
            <a:r>
              <a:rPr lang="sl-SI" dirty="0" err="1" smtClean="0"/>
              <a:t>client</a:t>
            </a:r>
            <a:r>
              <a:rPr lang="sl-SI" dirty="0" smtClean="0"/>
              <a:t> is </a:t>
            </a:r>
            <a:r>
              <a:rPr lang="sl-SI" dirty="0" err="1" smtClean="0"/>
              <a:t>still</a:t>
            </a:r>
            <a:r>
              <a:rPr lang="sl-SI" dirty="0" smtClean="0"/>
              <a:t> </a:t>
            </a:r>
            <a:r>
              <a:rPr lang="sl-SI" dirty="0" err="1" smtClean="0"/>
              <a:t>valid</a:t>
            </a:r>
            <a:endParaRPr lang="sl-SI" dirty="0" smtClean="0"/>
          </a:p>
          <a:p>
            <a:pPr lvl="1"/>
            <a:r>
              <a:rPr lang="sl-SI" dirty="0" smtClean="0"/>
              <a:t>RENEW: </a:t>
            </a:r>
            <a:r>
              <a:rPr lang="sl-SI" dirty="0" err="1" smtClean="0"/>
              <a:t>request</a:t>
            </a:r>
            <a:r>
              <a:rPr lang="sl-SI" dirty="0" smtClean="0"/>
              <a:t> to </a:t>
            </a:r>
            <a:r>
              <a:rPr lang="sl-SI" dirty="0" err="1" smtClean="0"/>
              <a:t>renew</a:t>
            </a:r>
            <a:endParaRPr lang="sl-SI" dirty="0" smtClean="0"/>
          </a:p>
          <a:p>
            <a:pPr lvl="1"/>
            <a:r>
              <a:rPr lang="sl-SI" dirty="0" smtClean="0"/>
              <a:t>REBIND: </a:t>
            </a:r>
            <a:r>
              <a:rPr lang="sl-SI" dirty="0" err="1" smtClean="0"/>
              <a:t>request</a:t>
            </a:r>
            <a:r>
              <a:rPr lang="sl-SI" dirty="0" smtClean="0"/>
              <a:t> to </a:t>
            </a:r>
            <a:r>
              <a:rPr lang="sl-SI" dirty="0" err="1" smtClean="0"/>
              <a:t>maintain</a:t>
            </a:r>
            <a:endParaRPr lang="sl-SI" dirty="0" smtClean="0"/>
          </a:p>
          <a:p>
            <a:pPr lvl="1"/>
            <a:r>
              <a:rPr lang="sl-SI" dirty="0" smtClean="0"/>
              <a:t>REPLY: </a:t>
            </a:r>
            <a:r>
              <a:rPr lang="sl-SI" dirty="0" err="1" smtClean="0"/>
              <a:t>reply</a:t>
            </a:r>
            <a:r>
              <a:rPr lang="sl-SI" dirty="0" smtClean="0"/>
              <a:t> to a </a:t>
            </a:r>
            <a:r>
              <a:rPr lang="sl-SI" dirty="0" err="1" smtClean="0"/>
              <a:t>client</a:t>
            </a:r>
            <a:endParaRPr lang="sl-SI" dirty="0" smtClean="0"/>
          </a:p>
          <a:p>
            <a:pPr lvl="1"/>
            <a:r>
              <a:rPr lang="sl-SI" dirty="0" smtClean="0"/>
              <a:t>RELEASE: </a:t>
            </a:r>
            <a:r>
              <a:rPr lang="sl-SI" dirty="0" err="1" smtClean="0"/>
              <a:t>release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endParaRPr lang="sl-SI" dirty="0" smtClean="0"/>
          </a:p>
          <a:p>
            <a:pPr lvl="1"/>
            <a:r>
              <a:rPr lang="sl-SI" dirty="0" smtClean="0"/>
              <a:t>DECLINE: </a:t>
            </a:r>
            <a:r>
              <a:rPr lang="sl-SI" dirty="0" err="1" smtClean="0"/>
              <a:t>reject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assigned</a:t>
            </a:r>
            <a:r>
              <a:rPr lang="sl-SI" dirty="0" smtClean="0"/>
              <a:t> </a:t>
            </a:r>
            <a:r>
              <a:rPr lang="sl-SI" dirty="0" err="1" smtClean="0"/>
              <a:t>address</a:t>
            </a:r>
            <a:endParaRPr lang="sl-SI" dirty="0" smtClean="0"/>
          </a:p>
          <a:p>
            <a:pPr lvl="1"/>
            <a:r>
              <a:rPr lang="sl-SI" dirty="0" smtClean="0"/>
              <a:t>RECONFIGURE: </a:t>
            </a:r>
            <a:r>
              <a:rPr lang="sl-SI" dirty="0" err="1" smtClean="0"/>
              <a:t>server</a:t>
            </a:r>
            <a:r>
              <a:rPr lang="sl-SI" dirty="0" smtClean="0"/>
              <a:t> is </a:t>
            </a:r>
            <a:r>
              <a:rPr lang="sl-SI" dirty="0" err="1" smtClean="0"/>
              <a:t>telling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 to </a:t>
            </a:r>
            <a:r>
              <a:rPr lang="sl-SI" dirty="0" err="1" smtClean="0"/>
              <a:t>renew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endParaRPr lang="sl-SI" dirty="0" smtClean="0"/>
          </a:p>
          <a:p>
            <a:pPr lvl="1"/>
            <a:r>
              <a:rPr lang="sl-SI" dirty="0" smtClean="0"/>
              <a:t>INFORMATION-REQUEST: </a:t>
            </a:r>
            <a:r>
              <a:rPr lang="sl-SI" dirty="0" err="1" smtClean="0"/>
              <a:t>request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r>
              <a:rPr lang="sl-SI" dirty="0" smtClean="0"/>
              <a:t> </a:t>
            </a:r>
            <a:r>
              <a:rPr lang="sl-SI" dirty="0" err="1" smtClean="0"/>
              <a:t>withoit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IP </a:t>
            </a:r>
            <a:r>
              <a:rPr lang="sl-SI" dirty="0" err="1" smtClean="0"/>
              <a:t>address</a:t>
            </a:r>
            <a:endParaRPr lang="sl-SI" dirty="0" smtClean="0"/>
          </a:p>
          <a:p>
            <a:pPr lvl="1"/>
            <a:r>
              <a:rPr lang="sl-SI" dirty="0" smtClean="0"/>
              <a:t>RELAY-FORW: </a:t>
            </a:r>
            <a:r>
              <a:rPr lang="sl-SI" dirty="0" err="1" smtClean="0"/>
              <a:t>forwarding</a:t>
            </a:r>
            <a:endParaRPr lang="sl-SI" dirty="0" smtClean="0"/>
          </a:p>
          <a:p>
            <a:pPr lvl="1"/>
            <a:r>
              <a:rPr lang="sl-SI" dirty="0" smtClean="0"/>
              <a:t>RELAY-REPL: </a:t>
            </a:r>
            <a:r>
              <a:rPr lang="sl-SI" dirty="0" err="1" smtClean="0"/>
              <a:t>confirmation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forwarder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contains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reply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endParaRPr lang="sl-SI" dirty="0" smtClean="0"/>
          </a:p>
          <a:p>
            <a:pPr marL="1257300" lvl="5" indent="-342900">
              <a:buFont typeface="Wingdings 2"/>
              <a:buChar char=""/>
            </a:pPr>
            <a:r>
              <a:rPr lang="sl-SI" sz="2065" b="1" dirty="0" err="1" smtClean="0">
                <a:solidFill>
                  <a:srgbClr val="0000FF"/>
                </a:solidFill>
              </a:rPr>
              <a:t>Challenge</a:t>
            </a:r>
            <a:r>
              <a:rPr lang="sl-SI" sz="2065" b="1" dirty="0" smtClean="0">
                <a:solidFill>
                  <a:srgbClr val="0000FF"/>
                </a:solidFill>
              </a:rPr>
              <a:t>: </a:t>
            </a:r>
            <a:r>
              <a:rPr lang="sl-SI" sz="2065" b="1" dirty="0" err="1" smtClean="0">
                <a:solidFill>
                  <a:srgbClr val="0000FF"/>
                </a:solidFill>
              </a:rPr>
              <a:t>how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does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forwarding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of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requests</a:t>
            </a:r>
            <a:r>
              <a:rPr lang="sl-SI" sz="2065" b="1" dirty="0" smtClean="0">
                <a:solidFill>
                  <a:srgbClr val="0000FF"/>
                </a:solidFill>
              </a:rPr>
              <a:t> </a:t>
            </a:r>
            <a:r>
              <a:rPr lang="sl-SI" sz="2065" b="1" dirty="0" err="1" smtClean="0">
                <a:solidFill>
                  <a:srgbClr val="0000FF"/>
                </a:solidFill>
              </a:rPr>
              <a:t>work</a:t>
            </a:r>
            <a:r>
              <a:rPr lang="sl-SI" sz="2065" b="1" dirty="0" smtClean="0">
                <a:solidFill>
                  <a:srgbClr val="0000FF"/>
                </a:solidFill>
              </a:rPr>
              <a:t>?</a:t>
            </a:r>
            <a:endParaRPr lang="sl-SI" sz="2065" b="1" dirty="0" smtClean="0">
              <a:solidFill>
                <a:srgbClr val="0000FF"/>
              </a:solidFill>
            </a:endParaRPr>
          </a:p>
          <a:p>
            <a:endParaRPr lang="sl-SI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</a:t>
            </a:r>
            <a:r>
              <a:rPr lang="en-US" sz="800" b="1" dirty="0" err="1" smtClean="0">
                <a:latin typeface="Courier New"/>
                <a:cs typeface="Courier New"/>
              </a:rPr>
              <a:t>msg</a:t>
            </a:r>
            <a:r>
              <a:rPr lang="en-US" sz="800" b="1" dirty="0" smtClean="0">
                <a:latin typeface="Courier New"/>
                <a:cs typeface="Courier New"/>
              </a:rPr>
              <a:t>-type   |               transaction-id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.                            options                            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.                           (variable)                          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 algn="ctr">
              <a:buNone/>
            </a:pPr>
            <a:endParaRPr lang="en-US" sz="1050" dirty="0" smtClean="0">
              <a:latin typeface="Courier New"/>
              <a:cs typeface="Courier New"/>
            </a:endParaRPr>
          </a:p>
          <a:p>
            <a:pPr algn="ctr">
              <a:buNone/>
            </a:pPr>
            <a:r>
              <a:rPr lang="sl-SI" sz="2000" dirty="0" smtClean="0">
                <a:latin typeface="+mj-lt"/>
                <a:cs typeface="Courier New"/>
              </a:rPr>
              <a:t>n</a:t>
            </a:r>
            <a:r>
              <a:rPr lang="sl-SI" sz="2000" dirty="0" smtClean="0">
                <a:latin typeface="+mj-lt"/>
                <a:cs typeface="Courier New"/>
              </a:rPr>
              <a:t>ormal </a:t>
            </a:r>
            <a:r>
              <a:rPr lang="sl-SI" sz="2000" dirty="0" err="1" smtClean="0">
                <a:latin typeface="+mj-lt"/>
                <a:cs typeface="Courier New"/>
              </a:rPr>
              <a:t>message</a:t>
            </a:r>
            <a:endParaRPr lang="sl-SI" sz="4000" dirty="0" smtClean="0"/>
          </a:p>
          <a:p>
            <a:endParaRPr lang="sl-SI" sz="2000" b="1" dirty="0" smtClean="0">
              <a:solidFill>
                <a:srgbClr val="0000FF"/>
              </a:solidFill>
            </a:endParaRPr>
          </a:p>
          <a:p>
            <a:endParaRPr lang="sl-SI"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sl-SI" sz="2000" b="1" dirty="0" smtClean="0">
              <a:solidFill>
                <a:srgbClr val="0000FF"/>
              </a:solidFill>
            </a:endParaRPr>
          </a:p>
          <a:p>
            <a:r>
              <a:rPr lang="sl-SI" sz="2000" b="1" dirty="0" smtClean="0">
                <a:solidFill>
                  <a:srgbClr val="0000FF"/>
                </a:solidFill>
              </a:rPr>
              <a:t>izziv:</a:t>
            </a:r>
            <a:r>
              <a:rPr lang="sl-SI" sz="2000" b="1" dirty="0" err="1" smtClean="0">
                <a:solidFill>
                  <a:srgbClr val="0000FF"/>
                </a:solidFill>
              </a:rPr>
              <a:t>what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kind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of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options</a:t>
            </a:r>
            <a:r>
              <a:rPr lang="sl-SI" sz="2000" b="1" dirty="0" smtClean="0">
                <a:solidFill>
                  <a:srgbClr val="0000FF"/>
                </a:solidFill>
              </a:rPr>
              <a:t> do </a:t>
            </a:r>
            <a:r>
              <a:rPr lang="sl-SI" sz="2000" b="1" dirty="0" err="1" smtClean="0">
                <a:solidFill>
                  <a:srgbClr val="0000FF"/>
                </a:solidFill>
              </a:rPr>
              <a:t>we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have</a:t>
            </a:r>
            <a:r>
              <a:rPr lang="sl-SI" sz="2000" b="1" dirty="0" smtClean="0">
                <a:solidFill>
                  <a:srgbClr val="0000FF"/>
                </a:solidFill>
              </a:rPr>
              <a:t>? </a:t>
            </a:r>
            <a:r>
              <a:rPr lang="sl-SI" sz="2000" b="1" dirty="0" err="1" smtClean="0">
                <a:solidFill>
                  <a:srgbClr val="0000FF"/>
                </a:solidFill>
              </a:rPr>
              <a:t>Where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did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the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fields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err="1" smtClean="0">
                <a:solidFill>
                  <a:srgbClr val="0000FF"/>
                </a:solidFill>
              </a:rPr>
              <a:t>from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smtClean="0">
                <a:solidFill>
                  <a:srgbClr val="0000FF"/>
                </a:solidFill>
              </a:rPr>
              <a:t>IPv4 go? </a:t>
            </a:r>
            <a:r>
              <a:rPr lang="sl-SI" sz="2000" b="1" dirty="0" err="1" smtClean="0">
                <a:solidFill>
                  <a:srgbClr val="0000FF"/>
                </a:solidFill>
              </a:rPr>
              <a:t>What</a:t>
            </a:r>
            <a:r>
              <a:rPr lang="sl-SI" sz="2000" b="1" dirty="0" smtClean="0">
                <a:solidFill>
                  <a:srgbClr val="0000FF"/>
                </a:solidFill>
              </a:rPr>
              <a:t> is </a:t>
            </a:r>
            <a:r>
              <a:rPr lang="sl-SI" sz="2000" b="1" dirty="0" err="1" smtClean="0">
                <a:solidFill>
                  <a:srgbClr val="0000FF"/>
                </a:solidFill>
              </a:rPr>
              <a:t>this</a:t>
            </a:r>
            <a:r>
              <a:rPr lang="sl-SI" sz="2000" b="1" dirty="0" smtClean="0">
                <a:solidFill>
                  <a:srgbClr val="0000FF"/>
                </a:solidFill>
              </a:rPr>
              <a:t> </a:t>
            </a:r>
            <a:r>
              <a:rPr lang="sl-SI" sz="2000" b="1" dirty="0" smtClean="0">
                <a:solidFill>
                  <a:srgbClr val="0000FF"/>
                </a:solidFill>
              </a:rPr>
              <a:t>DUID?</a:t>
            </a:r>
          </a:p>
          <a:p>
            <a:pPr>
              <a:buNone/>
            </a:pPr>
            <a:r>
              <a:rPr lang="sl-SI" b="1" dirty="0" smtClean="0">
                <a:solidFill>
                  <a:srgbClr val="0000FF"/>
                </a:solidFill>
              </a:rPr>
              <a:t>	</a:t>
            </a:r>
          </a:p>
          <a:p>
            <a:pPr>
              <a:buNone/>
            </a:pPr>
            <a:endParaRPr lang="en-US" sz="1600" dirty="0" smtClean="0">
              <a:latin typeface="+mj-lt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8952" y="1554162"/>
            <a:ext cx="4419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msg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-type   |   hop-count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link-address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+-+-+-+-+-+-+-+-+-+-+-+-+-+-+-+-|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peer-address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+-+-+-+-+-+-+-+-+-+-+-+-+-+-+-+-|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.                                                       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.            options (variable number and length)   ....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600" b="1" dirty="0" smtClean="0">
              <a:solidFill>
                <a:schemeClr val="tx2"/>
              </a:solidFill>
              <a:latin typeface="+mj-lt"/>
              <a:cs typeface="Courier New"/>
            </a:endParaRP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sl-SI" sz="2000" b="1" dirty="0" err="1" smtClean="0">
                <a:solidFill>
                  <a:schemeClr val="tx2"/>
                </a:solidFill>
                <a:latin typeface="+mj-lt"/>
                <a:cs typeface="Courier New"/>
              </a:rPr>
              <a:t>f</a:t>
            </a:r>
            <a:r>
              <a:rPr lang="sl-SI" sz="2000" b="1" dirty="0" err="1" smtClean="0">
                <a:solidFill>
                  <a:schemeClr val="tx2"/>
                </a:solidFill>
                <a:latin typeface="+mj-lt"/>
                <a:cs typeface="Courier New"/>
              </a:rPr>
              <a:t>orwarded</a:t>
            </a:r>
            <a:r>
              <a:rPr lang="sl-SI" sz="2000" b="1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sl-SI" sz="2000" b="1" dirty="0" err="1" smtClean="0">
                <a:solidFill>
                  <a:schemeClr val="tx2"/>
                </a:solidFill>
                <a:latin typeface="+mj-lt"/>
                <a:cs typeface="Courier New"/>
              </a:rPr>
              <a:t>message</a:t>
            </a:r>
            <a:endParaRPr lang="en-US" sz="2000" b="1" dirty="0" smtClean="0">
              <a:solidFill>
                <a:schemeClr val="tx2"/>
              </a:solidFill>
              <a:latin typeface="+mj-lt"/>
              <a:cs typeface="Courier New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l-SI" dirty="0" smtClean="0"/>
              <a:t>DHCPv6 – </a:t>
            </a:r>
            <a:r>
              <a:rPr lang="sl-SI" dirty="0" err="1" smtClean="0"/>
              <a:t>Message</a:t>
            </a:r>
            <a:r>
              <a:rPr lang="sl-SI" dirty="0" smtClean="0"/>
              <a:t> form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8632484" y="45816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BIOS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i="1" dirty="0" smtClean="0"/>
              <a:t>Basic I/O System – firmware</a:t>
            </a:r>
            <a:endParaRPr lang="sl-SI" dirty="0" smtClean="0"/>
          </a:p>
          <a:p>
            <a:r>
              <a:rPr lang="sl-SI" dirty="0" err="1" smtClean="0"/>
              <a:t>Consists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sections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c</a:t>
            </a:r>
            <a:r>
              <a:rPr lang="sl-SI" dirty="0" err="1" smtClean="0"/>
              <a:t>ode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starts</a:t>
            </a:r>
            <a:r>
              <a:rPr lang="sl-SI" dirty="0" smtClean="0"/>
              <a:t> </a:t>
            </a:r>
            <a:r>
              <a:rPr lang="sl-SI" dirty="0" err="1" smtClean="0"/>
              <a:t>executing</a:t>
            </a:r>
            <a:r>
              <a:rPr lang="sl-SI" dirty="0" smtClean="0"/>
              <a:t> on </a:t>
            </a:r>
            <a:r>
              <a:rPr lang="sl-SI" dirty="0" err="1" smtClean="0"/>
              <a:t>startup</a:t>
            </a:r>
            <a:endParaRPr lang="sl-SI" dirty="0" smtClean="0"/>
          </a:p>
          <a:p>
            <a:pPr lvl="1"/>
            <a:r>
              <a:rPr lang="sl-SI" dirty="0" smtClean="0"/>
              <a:t>I/O </a:t>
            </a:r>
            <a:r>
              <a:rPr lang="sl-SI" dirty="0" err="1" smtClean="0"/>
              <a:t>drivers</a:t>
            </a:r>
            <a:endParaRPr lang="sl-SI" dirty="0" smtClean="0"/>
          </a:p>
          <a:p>
            <a:pPr lvl="1"/>
            <a:endParaRPr lang="sl-SI" dirty="0" smtClean="0"/>
          </a:p>
          <a:p>
            <a:pPr lvl="1"/>
            <a:r>
              <a:rPr lang="sl-SI" dirty="0" err="1" smtClean="0"/>
              <a:t>c</a:t>
            </a:r>
            <a:r>
              <a:rPr lang="sl-SI" dirty="0" err="1" smtClean="0"/>
              <a:t>ode</a:t>
            </a:r>
            <a:r>
              <a:rPr lang="sl-SI" dirty="0" smtClean="0"/>
              <a:t> </a:t>
            </a:r>
            <a:r>
              <a:rPr lang="sl-SI" dirty="0" err="1" smtClean="0"/>
              <a:t>uses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drivers</a:t>
            </a:r>
            <a:r>
              <a:rPr lang="sl-SI" dirty="0" smtClean="0"/>
              <a:t> to </a:t>
            </a:r>
            <a:r>
              <a:rPr lang="sl-SI" dirty="0" err="1" smtClean="0"/>
              <a:t>access</a:t>
            </a:r>
            <a:r>
              <a:rPr lang="sl-SI" dirty="0" smtClean="0"/>
              <a:t> </a:t>
            </a:r>
            <a:r>
              <a:rPr lang="sl-SI" dirty="0" err="1" smtClean="0"/>
              <a:t>external</a:t>
            </a:r>
            <a:r>
              <a:rPr lang="sl-SI" dirty="0" smtClean="0"/>
              <a:t> </a:t>
            </a:r>
            <a:r>
              <a:rPr lang="sl-SI" dirty="0" err="1" smtClean="0"/>
              <a:t>devices</a:t>
            </a:r>
            <a:r>
              <a:rPr lang="sl-SI" dirty="0" smtClean="0"/>
              <a:t> (</a:t>
            </a:r>
            <a:r>
              <a:rPr lang="sl-SI" dirty="0" err="1" smtClean="0"/>
              <a:t>hard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, </a:t>
            </a:r>
            <a:r>
              <a:rPr lang="sl-SI" dirty="0" err="1" smtClean="0"/>
              <a:t>floppy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, CD…)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loads</a:t>
            </a:r>
            <a:r>
              <a:rPr lang="sl-SI" dirty="0" smtClean="0"/>
              <a:t> a (</a:t>
            </a:r>
            <a:r>
              <a:rPr lang="sl-SI" dirty="0" err="1" smtClean="0"/>
              <a:t>special</a:t>
            </a:r>
            <a:r>
              <a:rPr lang="sl-SI" dirty="0" smtClean="0"/>
              <a:t>) </a:t>
            </a:r>
            <a:r>
              <a:rPr lang="sl-SI" dirty="0" smtClean="0">
                <a:solidFill>
                  <a:srgbClr val="FF0000"/>
                </a:solidFill>
              </a:rPr>
              <a:t>program</a:t>
            </a:r>
            <a:r>
              <a:rPr lang="sl-SI" dirty="0" smtClean="0"/>
              <a:t>,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call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operating</a:t>
            </a:r>
            <a:r>
              <a:rPr lang="sl-SI" dirty="0" smtClean="0"/>
              <a:t> </a:t>
            </a:r>
            <a:r>
              <a:rPr lang="sl-SI" dirty="0" err="1" smtClean="0"/>
              <a:t>system</a:t>
            </a:r>
            <a:endParaRPr lang="sl-SI" b="1" dirty="0" smtClean="0"/>
          </a:p>
          <a:p>
            <a:pPr lvl="1"/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hardware</a:t>
            </a:r>
            <a:r>
              <a:rPr lang="sl-SI" dirty="0" smtClean="0"/>
              <a:t> is “</a:t>
            </a:r>
            <a:r>
              <a:rPr lang="sl-SI" dirty="0" err="1" smtClean="0"/>
              <a:t>booted</a:t>
            </a:r>
            <a:r>
              <a:rPr lang="sl-SI" dirty="0" smtClean="0"/>
              <a:t>” – </a:t>
            </a:r>
            <a:r>
              <a:rPr lang="sl-SI" dirty="0" err="1" smtClean="0"/>
              <a:t>has</a:t>
            </a:r>
            <a:r>
              <a:rPr lang="sl-SI" dirty="0" smtClean="0"/>
              <a:t> </a:t>
            </a:r>
            <a:r>
              <a:rPr lang="sl-SI" dirty="0" err="1" smtClean="0"/>
              <a:t>boots</a:t>
            </a:r>
            <a:r>
              <a:rPr lang="sl-SI" dirty="0" smtClean="0"/>
              <a:t>, </a:t>
            </a:r>
            <a:r>
              <a:rPr lang="sl-SI" i="1" dirty="0" smtClean="0"/>
              <a:t>boot</a:t>
            </a:r>
            <a:endParaRPr lang="sl-SI" dirty="0" smtClean="0"/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on</a:t>
            </a:r>
            <a:r>
              <a:rPr lang="sl-SI" dirty="0" smtClean="0"/>
              <a:t> </a:t>
            </a:r>
            <a:r>
              <a:rPr lang="sl-SI" dirty="0" err="1" smtClean="0"/>
              <a:t>FreeBSD</a:t>
            </a:r>
            <a:r>
              <a:rPr lang="sl-SI" dirty="0" smtClean="0"/>
              <a:t> </a:t>
            </a:r>
            <a:r>
              <a:rPr lang="sl-SI" dirty="0" err="1" smtClean="0"/>
              <a:t>client</a:t>
            </a:r>
            <a:r>
              <a:rPr lang="sl-SI" dirty="0" smtClean="0"/>
              <a:t>,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forwarder</a:t>
            </a:r>
            <a:r>
              <a:rPr lang="sl-SI" dirty="0" smtClean="0"/>
              <a:t> </a:t>
            </a:r>
            <a:r>
              <a:rPr lang="sl-SI" i="1" dirty="0" smtClean="0"/>
              <a:t>dhcp6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configuration</a:t>
            </a:r>
            <a:r>
              <a:rPr lang="sl-SI" dirty="0" smtClean="0"/>
              <a:t> file </a:t>
            </a:r>
            <a:r>
              <a:rPr lang="en-US" dirty="0" smtClean="0"/>
              <a:t>/usr/local/etc/dhcp6{c,s}.conf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sl-SI" sz="2581" dirty="0" err="1" smtClean="0">
                <a:solidFill>
                  <a:srgbClr val="3366FF"/>
                </a:solidFill>
              </a:rPr>
              <a:t>Challenge</a:t>
            </a:r>
            <a:r>
              <a:rPr lang="sl-SI" sz="2581" dirty="0" smtClean="0">
                <a:solidFill>
                  <a:srgbClr val="3366FF"/>
                </a:solidFill>
              </a:rPr>
              <a:t>: </a:t>
            </a:r>
            <a:r>
              <a:rPr lang="sl-SI" sz="2581" dirty="0" err="1" smtClean="0">
                <a:solidFill>
                  <a:srgbClr val="3366FF"/>
                </a:solidFill>
              </a:rPr>
              <a:t>configure</a:t>
            </a:r>
            <a:r>
              <a:rPr lang="sl-SI" sz="2581" dirty="0" smtClean="0">
                <a:solidFill>
                  <a:srgbClr val="3366FF"/>
                </a:solidFill>
              </a:rPr>
              <a:t> a </a:t>
            </a:r>
            <a:r>
              <a:rPr lang="sl-SI" sz="2581" dirty="0" err="1" smtClean="0">
                <a:solidFill>
                  <a:srgbClr val="3366FF"/>
                </a:solidFill>
              </a:rPr>
              <a:t>client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and</a:t>
            </a:r>
            <a:r>
              <a:rPr lang="sl-SI" sz="2581" dirty="0" smtClean="0">
                <a:solidFill>
                  <a:srgbClr val="3366FF"/>
                </a:solidFill>
              </a:rPr>
              <a:t> run it. </a:t>
            </a:r>
            <a:r>
              <a:rPr lang="sl-SI" sz="2581" dirty="0" err="1" smtClean="0">
                <a:solidFill>
                  <a:srgbClr val="3366FF"/>
                </a:solidFill>
              </a:rPr>
              <a:t>What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does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right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configuration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actually</a:t>
            </a:r>
            <a:r>
              <a:rPr lang="sl-SI" sz="2581" dirty="0" smtClean="0">
                <a:solidFill>
                  <a:srgbClr val="3366FF"/>
                </a:solidFill>
              </a:rPr>
              <a:t> </a:t>
            </a:r>
            <a:r>
              <a:rPr lang="sl-SI" sz="2581" dirty="0" err="1" smtClean="0">
                <a:solidFill>
                  <a:srgbClr val="3366FF"/>
                </a:solidFill>
              </a:rPr>
              <a:t>mean</a:t>
            </a:r>
            <a:r>
              <a:rPr lang="sl-SI" sz="2581" dirty="0" smtClean="0">
                <a:solidFill>
                  <a:srgbClr val="3366FF"/>
                </a:solidFill>
              </a:rPr>
              <a:t>?</a:t>
            </a:r>
            <a:endParaRPr lang="sl-SI" sz="258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2967234"/>
            <a:ext cx="4072467" cy="18130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option domain-name-servers 2001:db8::35;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interface fxp0 { address-pool pool1 3600; }; 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pool pool1 { range 2001:db8:1:2::1000 to 2001:db8:1:2::2000 ; }; 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5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5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nastavitvena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datoteka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strežnika</a:t>
            </a:r>
            <a:endParaRPr lang="en-US" sz="2000" dirty="0" smtClean="0">
              <a:solidFill>
                <a:schemeClr val="tx2"/>
              </a:solidFill>
              <a:latin typeface="+mj-lt"/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sl-SI" sz="105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w</a:t>
            </a:r>
            <a:r>
              <a:rPr lang="sl-SI" dirty="0" err="1" smtClean="0"/>
              <a:t>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seen</a:t>
            </a:r>
            <a:r>
              <a:rPr lang="sl-SI" dirty="0" smtClean="0"/>
              <a:t> </a:t>
            </a:r>
            <a:r>
              <a:rPr lang="sl-SI" dirty="0" err="1" smtClean="0"/>
              <a:t>how</a:t>
            </a:r>
            <a:r>
              <a:rPr lang="sl-SI" dirty="0" smtClean="0"/>
              <a:t> a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boot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endParaRPr lang="sl-SI" dirty="0" smtClean="0"/>
          </a:p>
          <a:p>
            <a:r>
              <a:rPr lang="sl-SI" dirty="0" err="1" smtClean="0"/>
              <a:t>h</a:t>
            </a:r>
            <a:r>
              <a:rPr lang="sl-SI" dirty="0" err="1" smtClean="0"/>
              <a:t>ow</a:t>
            </a:r>
            <a:r>
              <a:rPr lang="sl-SI" dirty="0" smtClean="0"/>
              <a:t> it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connect</a:t>
            </a:r>
            <a:r>
              <a:rPr lang="sl-SI" dirty="0" smtClean="0"/>
              <a:t> to a </a:t>
            </a:r>
            <a:r>
              <a:rPr lang="sl-SI" dirty="0" err="1" smtClean="0"/>
              <a:t>network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err="1" smtClean="0"/>
              <a:t>Next</a:t>
            </a:r>
            <a:r>
              <a:rPr lang="sl-SI" dirty="0" smtClean="0"/>
              <a:t> time: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management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OPERATING SYSTEM– CLASSIC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operating</a:t>
            </a:r>
            <a:r>
              <a:rPr lang="sl-SI" dirty="0" smtClean="0"/>
              <a:t> </a:t>
            </a:r>
            <a:r>
              <a:rPr lang="sl-SI" dirty="0" err="1" smtClean="0"/>
              <a:t>system</a:t>
            </a:r>
            <a:r>
              <a:rPr lang="sl-SI" dirty="0" smtClean="0"/>
              <a:t> (OS) 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interface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user</a:t>
            </a:r>
            <a:r>
              <a:rPr lang="sl-SI" dirty="0" smtClean="0"/>
              <a:t> </a:t>
            </a:r>
            <a:r>
              <a:rPr lang="sl-SI" dirty="0" err="1" smtClean="0"/>
              <a:t>programs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hardware</a:t>
            </a:r>
            <a:r>
              <a:rPr lang="sl-SI" dirty="0" smtClean="0"/>
              <a:t>, it is </a:t>
            </a:r>
            <a:r>
              <a:rPr lang="sl-SI" dirty="0" err="1" smtClean="0"/>
              <a:t>responsible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managing</a:t>
            </a:r>
            <a:r>
              <a:rPr lang="sl-SI" dirty="0" smtClean="0"/>
              <a:t> </a:t>
            </a:r>
            <a:r>
              <a:rPr lang="sl-SI" dirty="0" err="1" smtClean="0"/>
              <a:t>resources</a:t>
            </a:r>
            <a:r>
              <a:rPr lang="sl-SI" dirty="0" smtClean="0"/>
              <a:t> (I/O </a:t>
            </a:r>
            <a:r>
              <a:rPr lang="sl-SI" dirty="0" err="1" smtClean="0"/>
              <a:t>devices</a:t>
            </a:r>
            <a:r>
              <a:rPr lang="sl-SI" dirty="0" smtClean="0"/>
              <a:t>, </a:t>
            </a:r>
            <a:r>
              <a:rPr lang="sl-SI" dirty="0" err="1" smtClean="0"/>
              <a:t>files</a:t>
            </a:r>
            <a:r>
              <a:rPr lang="sl-SI" dirty="0" smtClean="0"/>
              <a:t>, </a:t>
            </a:r>
            <a:r>
              <a:rPr lang="sl-SI" dirty="0" err="1" smtClean="0"/>
              <a:t>processor</a:t>
            </a:r>
            <a:r>
              <a:rPr lang="sl-SI" dirty="0" smtClean="0"/>
              <a:t> time…)</a:t>
            </a:r>
            <a:endParaRPr lang="sl-SI" dirty="0" smtClean="0"/>
          </a:p>
          <a:p>
            <a:r>
              <a:rPr lang="sl-SI" dirty="0" err="1" smtClean="0"/>
              <a:t>p</a:t>
            </a:r>
            <a:r>
              <a:rPr lang="sl-SI" dirty="0" err="1" smtClean="0"/>
              <a:t>rimarelly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OS used </a:t>
            </a:r>
            <a:r>
              <a:rPr lang="sl-SI" dirty="0" err="1" smtClean="0"/>
              <a:t>drivers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BIOS to </a:t>
            </a:r>
            <a:r>
              <a:rPr lang="sl-SI" dirty="0" err="1" smtClean="0"/>
              <a:t>work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I/O </a:t>
            </a:r>
            <a:r>
              <a:rPr lang="sl-SI" dirty="0" err="1" smtClean="0"/>
              <a:t>devices</a:t>
            </a:r>
            <a:endParaRPr lang="sl-SI" dirty="0" smtClean="0"/>
          </a:p>
          <a:p>
            <a:r>
              <a:rPr lang="sl-SI" dirty="0" err="1" smtClean="0"/>
              <a:t>these</a:t>
            </a:r>
            <a:r>
              <a:rPr lang="sl-SI" dirty="0" smtClean="0"/>
              <a:t> </a:t>
            </a:r>
            <a:r>
              <a:rPr lang="sl-SI" dirty="0" err="1" smtClean="0"/>
              <a:t>had</a:t>
            </a:r>
            <a:r>
              <a:rPr lang="sl-SI" dirty="0" smtClean="0"/>
              <a:t>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disadvantages</a:t>
            </a:r>
            <a:r>
              <a:rPr lang="sl-SI" dirty="0" smtClean="0"/>
              <a:t>: </a:t>
            </a:r>
            <a:r>
              <a:rPr lang="sl-SI" dirty="0" smtClean="0"/>
              <a:t>i) </a:t>
            </a:r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not “</a:t>
            </a:r>
            <a:r>
              <a:rPr lang="sl-SI" dirty="0" err="1" smtClean="0"/>
              <a:t>friendly</a:t>
            </a:r>
            <a:r>
              <a:rPr lang="sl-SI" dirty="0" smtClean="0"/>
              <a:t>”; </a:t>
            </a:r>
            <a:r>
              <a:rPr lang="sl-SI" dirty="0" smtClean="0"/>
              <a:t>ii) </a:t>
            </a:r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not </a:t>
            </a:r>
            <a:r>
              <a:rPr lang="sl-SI" dirty="0" err="1" smtClean="0"/>
              <a:t>effective</a:t>
            </a:r>
            <a:endParaRPr lang="sl-SI" dirty="0" smtClean="0"/>
          </a:p>
          <a:p>
            <a:r>
              <a:rPr lang="sl-SI" dirty="0" smtClean="0"/>
              <a:t>OS </a:t>
            </a:r>
            <a:r>
              <a:rPr lang="sl-SI" dirty="0" err="1" smtClean="0"/>
              <a:t>started</a:t>
            </a:r>
            <a:r>
              <a:rPr lang="sl-SI" dirty="0" smtClean="0"/>
              <a:t> to </a:t>
            </a:r>
            <a:r>
              <a:rPr lang="sl-SI" dirty="0" err="1" smtClean="0"/>
              <a:t>use</a:t>
            </a:r>
            <a:r>
              <a:rPr lang="sl-SI" dirty="0" smtClean="0"/>
              <a:t> it’s </a:t>
            </a:r>
            <a:r>
              <a:rPr lang="sl-SI" dirty="0" err="1" smtClean="0"/>
              <a:t>own</a:t>
            </a:r>
            <a:r>
              <a:rPr lang="sl-SI" dirty="0" smtClean="0"/>
              <a:t> </a:t>
            </a:r>
            <a:r>
              <a:rPr lang="sl-SI" dirty="0" err="1" smtClean="0"/>
              <a:t>drivers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LOADING</a:t>
            </a:r>
            <a:r>
              <a:rPr lang="sl-SI" dirty="0" smtClean="0"/>
              <a:t> </a:t>
            </a:r>
            <a:r>
              <a:rPr lang="sl-SI" dirty="0" smtClean="0"/>
              <a:t>oS – </a:t>
            </a:r>
            <a:r>
              <a:rPr lang="sl-SI" dirty="0" smtClean="0"/>
              <a:t>MODERN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BIOS </a:t>
            </a:r>
            <a:r>
              <a:rPr lang="sl-SI" dirty="0" err="1" smtClean="0"/>
              <a:t>actually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loads</a:t>
            </a:r>
            <a:r>
              <a:rPr lang="sl-SI" dirty="0" smtClean="0">
                <a:solidFill>
                  <a:srgbClr val="FF0000"/>
                </a:solidFill>
              </a:rPr>
              <a:t> a program </a:t>
            </a:r>
            <a:r>
              <a:rPr lang="sl-SI" dirty="0" err="1" smtClean="0">
                <a:solidFill>
                  <a:srgbClr val="FF0000"/>
                </a:solidFill>
              </a:rPr>
              <a:t>that</a:t>
            </a:r>
            <a:r>
              <a:rPr lang="sl-SI" dirty="0" smtClean="0">
                <a:solidFill>
                  <a:srgbClr val="FF0000"/>
                </a:solidFill>
              </a:rPr>
              <a:t> it </a:t>
            </a:r>
            <a:r>
              <a:rPr lang="sl-SI" dirty="0" err="1" smtClean="0">
                <a:solidFill>
                  <a:srgbClr val="FF0000"/>
                </a:solidFill>
              </a:rPr>
              <a:t>then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executes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i</a:t>
            </a:r>
            <a:r>
              <a:rPr lang="sl-SI" dirty="0" smtClean="0"/>
              <a:t>t </a:t>
            </a:r>
            <a:r>
              <a:rPr lang="sl-SI" dirty="0" err="1" smtClean="0"/>
              <a:t>finds</a:t>
            </a:r>
            <a:r>
              <a:rPr lang="sl-SI" dirty="0" smtClean="0"/>
              <a:t> it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first</a:t>
            </a:r>
            <a:r>
              <a:rPr lang="sl-SI" dirty="0" smtClean="0"/>
              <a:t> </a:t>
            </a:r>
            <a:r>
              <a:rPr lang="sl-SI" dirty="0" err="1" smtClean="0"/>
              <a:t>block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I/O device – </a:t>
            </a:r>
            <a:r>
              <a:rPr lang="sl-SI" i="1" dirty="0" smtClean="0"/>
              <a:t>master boot record, MBR</a:t>
            </a:r>
          </a:p>
          <a:p>
            <a:r>
              <a:rPr lang="sl-SI" dirty="0" err="1" smtClean="0"/>
              <a:t>t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loaded</a:t>
            </a:r>
            <a:r>
              <a:rPr lang="sl-SI" dirty="0" smtClean="0"/>
              <a:t> program </a:t>
            </a:r>
            <a:r>
              <a:rPr lang="sl-SI" dirty="0" err="1" smtClean="0"/>
              <a:t>doesn</a:t>
            </a:r>
            <a:r>
              <a:rPr lang="sl-SI" dirty="0" smtClean="0"/>
              <a:t>’t </a:t>
            </a:r>
            <a:r>
              <a:rPr lang="sl-SI" dirty="0" err="1" smtClean="0"/>
              <a:t>have</a:t>
            </a:r>
            <a:r>
              <a:rPr lang="sl-SI" dirty="0" smtClean="0"/>
              <a:t> to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OS, </a:t>
            </a: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load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 (or one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) program </a:t>
            </a:r>
            <a:r>
              <a:rPr lang="sl-SI" dirty="0" err="1" smtClean="0"/>
              <a:t>that</a:t>
            </a:r>
            <a:r>
              <a:rPr lang="sl-SI" dirty="0" smtClean="0"/>
              <a:t> is </a:t>
            </a:r>
            <a:r>
              <a:rPr lang="sl-SI" dirty="0" err="1" smtClean="0"/>
              <a:t>an</a:t>
            </a:r>
            <a:r>
              <a:rPr lang="sl-SI" dirty="0" smtClean="0"/>
              <a:t> OS</a:t>
            </a:r>
            <a:endParaRPr lang="sl-SI" dirty="0" smtClean="0"/>
          </a:p>
          <a:p>
            <a:pPr lvl="1"/>
            <a:r>
              <a:rPr lang="sl-SI" dirty="0" err="1" smtClean="0"/>
              <a:t>o</a:t>
            </a:r>
            <a:r>
              <a:rPr lang="sl-SI" dirty="0" err="1" smtClean="0"/>
              <a:t>ption</a:t>
            </a:r>
            <a:r>
              <a:rPr lang="sl-SI" dirty="0" smtClean="0"/>
              <a:t> to </a:t>
            </a:r>
            <a:r>
              <a:rPr lang="sl-SI" dirty="0" err="1" smtClean="0"/>
              <a:t>load</a:t>
            </a:r>
            <a:r>
              <a:rPr lang="sl-SI" dirty="0" smtClean="0"/>
              <a:t> one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smtClean="0"/>
              <a:t>multiple OS</a:t>
            </a:r>
            <a:endParaRPr lang="sl-SI" dirty="0" smtClean="0"/>
          </a:p>
          <a:p>
            <a:pPr lvl="2"/>
            <a:r>
              <a:rPr lang="sl-SI" dirty="0" err="1" smtClean="0">
                <a:solidFill>
                  <a:srgbClr val="3366FF"/>
                </a:solidFill>
              </a:rPr>
              <a:t>challenge</a:t>
            </a:r>
            <a:r>
              <a:rPr lang="sl-SI" dirty="0" smtClean="0">
                <a:solidFill>
                  <a:srgbClr val="3366FF"/>
                </a:solidFill>
              </a:rPr>
              <a:t>: </a:t>
            </a:r>
            <a:r>
              <a:rPr lang="sl-SI" dirty="0" err="1" smtClean="0">
                <a:solidFill>
                  <a:srgbClr val="3366FF"/>
                </a:solidFill>
              </a:rPr>
              <a:t>what</a:t>
            </a:r>
            <a:r>
              <a:rPr lang="sl-SI" dirty="0" smtClean="0">
                <a:solidFill>
                  <a:srgbClr val="3366FF"/>
                </a:solidFill>
              </a:rPr>
              <a:t> is </a:t>
            </a:r>
            <a:r>
              <a:rPr lang="sl-SI" dirty="0" err="1" smtClean="0">
                <a:solidFill>
                  <a:srgbClr val="3366FF"/>
                </a:solidFill>
              </a:rPr>
              <a:t>this</a:t>
            </a:r>
            <a:r>
              <a:rPr lang="sl-SI" dirty="0" smtClean="0">
                <a:solidFill>
                  <a:srgbClr val="3366FF"/>
                </a:solidFill>
              </a:rPr>
              <a:t> program </a:t>
            </a:r>
            <a:r>
              <a:rPr lang="sl-SI" dirty="0" err="1" smtClean="0">
                <a:solidFill>
                  <a:srgbClr val="3366FF"/>
                </a:solidFill>
              </a:rPr>
              <a:t>called</a:t>
            </a:r>
            <a:r>
              <a:rPr lang="sl-SI" dirty="0" smtClean="0">
                <a:solidFill>
                  <a:srgbClr val="3366FF"/>
                </a:solidFill>
              </a:rPr>
              <a:t>? </a:t>
            </a:r>
            <a:r>
              <a:rPr lang="sl-SI" dirty="0" err="1" smtClean="0">
                <a:solidFill>
                  <a:srgbClr val="3366FF"/>
                </a:solidFill>
              </a:rPr>
              <a:t>Find</a:t>
            </a:r>
            <a:r>
              <a:rPr lang="sl-SI" dirty="0" smtClean="0">
                <a:solidFill>
                  <a:srgbClr val="3366FF"/>
                </a:solidFill>
              </a:rPr>
              <a:t> at </a:t>
            </a:r>
            <a:r>
              <a:rPr lang="sl-SI" dirty="0" err="1" smtClean="0">
                <a:solidFill>
                  <a:srgbClr val="3366FF"/>
                </a:solidFill>
              </a:rPr>
              <a:t>least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two</a:t>
            </a:r>
            <a:r>
              <a:rPr lang="sl-SI" dirty="0" smtClean="0">
                <a:solidFill>
                  <a:srgbClr val="3366FF"/>
                </a:solidFill>
              </a:rPr>
              <a:t> </a:t>
            </a:r>
            <a:r>
              <a:rPr lang="sl-SI" dirty="0" err="1" smtClean="0">
                <a:solidFill>
                  <a:srgbClr val="3366FF"/>
                </a:solidFill>
              </a:rPr>
              <a:t>examples</a:t>
            </a:r>
            <a:r>
              <a:rPr lang="sl-SI" dirty="0" smtClean="0">
                <a:solidFill>
                  <a:srgbClr val="3366FF"/>
                </a:solidFill>
              </a:rPr>
              <a:t>.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Loading</a:t>
            </a:r>
            <a:r>
              <a:rPr lang="sl-SI" dirty="0" smtClean="0"/>
              <a:t> a program - </a:t>
            </a:r>
            <a:r>
              <a:rPr lang="sl-SI" dirty="0" err="1" smtClean="0"/>
              <a:t>different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BIOS </a:t>
            </a:r>
            <a:r>
              <a:rPr lang="sl-SI" dirty="0" err="1" smtClean="0"/>
              <a:t>actually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i</a:t>
            </a:r>
            <a:r>
              <a:rPr lang="sl-SI" dirty="0" smtClean="0">
                <a:solidFill>
                  <a:srgbClr val="FF0000"/>
                </a:solidFill>
              </a:rPr>
              <a:t>) </a:t>
            </a:r>
            <a:r>
              <a:rPr lang="sl-SI" dirty="0" err="1" smtClean="0">
                <a:solidFill>
                  <a:srgbClr val="FF0000"/>
                </a:solidFill>
              </a:rPr>
              <a:t>loads</a:t>
            </a:r>
            <a:r>
              <a:rPr lang="sl-SI" dirty="0" smtClean="0">
                <a:solidFill>
                  <a:srgbClr val="FF0000"/>
                </a:solidFill>
              </a:rPr>
              <a:t> a program </a:t>
            </a:r>
            <a:r>
              <a:rPr lang="sl-SI" dirty="0" err="1" smtClean="0">
                <a:solidFill>
                  <a:srgbClr val="FF0000"/>
                </a:solidFill>
              </a:rPr>
              <a:t>that</a:t>
            </a:r>
            <a:r>
              <a:rPr lang="sl-SI" dirty="0" smtClean="0">
                <a:solidFill>
                  <a:srgbClr val="FF0000"/>
                </a:solidFill>
              </a:rPr>
              <a:t> it </a:t>
            </a:r>
            <a:r>
              <a:rPr lang="sl-SI" dirty="0" err="1" smtClean="0">
                <a:solidFill>
                  <a:srgbClr val="FF0000"/>
                </a:solidFill>
              </a:rPr>
              <a:t>then</a:t>
            </a:r>
            <a:r>
              <a:rPr lang="sl-SI" dirty="0" smtClean="0">
                <a:solidFill>
                  <a:srgbClr val="FF0000"/>
                </a:solidFill>
              </a:rPr>
              <a:t> - </a:t>
            </a:r>
            <a:r>
              <a:rPr lang="sl-SI" dirty="0" err="1" smtClean="0">
                <a:solidFill>
                  <a:srgbClr val="FF0000"/>
                </a:solidFill>
              </a:rPr>
              <a:t>ii</a:t>
            </a:r>
            <a:r>
              <a:rPr lang="sl-SI" dirty="0" smtClean="0">
                <a:solidFill>
                  <a:srgbClr val="FF0000"/>
                </a:solidFill>
              </a:rPr>
              <a:t>) </a:t>
            </a:r>
            <a:r>
              <a:rPr lang="sl-SI" dirty="0" err="1" smtClean="0">
                <a:solidFill>
                  <a:srgbClr val="FF0000"/>
                </a:solidFill>
              </a:rPr>
              <a:t>executes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BIOS </a:t>
            </a:r>
            <a:r>
              <a:rPr lang="sl-SI" dirty="0" err="1" smtClean="0"/>
              <a:t>would</a:t>
            </a:r>
            <a:r>
              <a:rPr lang="sl-SI" dirty="0" smtClean="0"/>
              <a:t> </a:t>
            </a:r>
            <a:r>
              <a:rPr lang="sl-SI" dirty="0" err="1" smtClean="0"/>
              <a:t>load</a:t>
            </a:r>
            <a:r>
              <a:rPr lang="sl-SI" dirty="0" smtClean="0"/>
              <a:t> a program </a:t>
            </a:r>
            <a:r>
              <a:rPr lang="sl-SI" dirty="0" err="1" smtClean="0"/>
              <a:t>from</a:t>
            </a:r>
            <a:r>
              <a:rPr lang="sl-SI" dirty="0" smtClean="0"/>
              <a:t> a </a:t>
            </a:r>
            <a:r>
              <a:rPr lang="sl-SI" dirty="0" err="1" smtClean="0"/>
              <a:t>server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instead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hard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 (</a:t>
            </a:r>
            <a:r>
              <a:rPr lang="sl-SI" dirty="0" err="1" smtClean="0"/>
              <a:t>different</a:t>
            </a:r>
            <a:r>
              <a:rPr lang="sl-SI" dirty="0" smtClean="0"/>
              <a:t> i) </a:t>
            </a: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keep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second</a:t>
            </a:r>
            <a:r>
              <a:rPr lang="sl-SI" dirty="0" smtClean="0"/>
              <a:t> part </a:t>
            </a:r>
            <a:r>
              <a:rPr lang="sl-SI" dirty="0" err="1" smtClean="0"/>
              <a:t>the</a:t>
            </a:r>
            <a:r>
              <a:rPr lang="sl-SI" dirty="0" smtClean="0"/>
              <a:t> same)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a </a:t>
            </a:r>
            <a:r>
              <a:rPr lang="sl-SI" dirty="0" err="1" smtClean="0"/>
              <a:t>definition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way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a </a:t>
            </a:r>
            <a:r>
              <a:rPr lang="sl-SI" dirty="0" err="1" smtClean="0"/>
              <a:t>server</a:t>
            </a:r>
            <a:r>
              <a:rPr lang="sl-SI" dirty="0" smtClean="0"/>
              <a:t> –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a </a:t>
            </a:r>
            <a:r>
              <a:rPr lang="sl-SI" dirty="0" err="1" smtClean="0"/>
              <a:t>protocol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LOADING A PROGRAM FROM THE NETWORK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Advantages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We</a:t>
            </a:r>
            <a:r>
              <a:rPr lang="sl-SI" dirty="0" smtClean="0"/>
              <a:t> don’t </a:t>
            </a:r>
            <a:r>
              <a:rPr lang="sl-SI" dirty="0" err="1" smtClean="0"/>
              <a:t>need</a:t>
            </a:r>
            <a:r>
              <a:rPr lang="sl-SI" dirty="0" smtClean="0"/>
              <a:t> a </a:t>
            </a:r>
            <a:r>
              <a:rPr lang="sl-SI" dirty="0" err="1" smtClean="0"/>
              <a:t>hard</a:t>
            </a:r>
            <a:r>
              <a:rPr lang="sl-SI" dirty="0" smtClean="0"/>
              <a:t> </a:t>
            </a:r>
            <a:r>
              <a:rPr lang="sl-SI" dirty="0" err="1" smtClean="0"/>
              <a:t>drive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computer</a:t>
            </a:r>
            <a:endParaRPr lang="sl-SI" dirty="0" smtClean="0"/>
          </a:p>
          <a:p>
            <a:pPr lvl="1"/>
            <a:r>
              <a:rPr lang="sl-SI" dirty="0" smtClean="0"/>
              <a:t>OS </a:t>
            </a:r>
            <a:r>
              <a:rPr lang="sl-SI" dirty="0" smtClean="0"/>
              <a:t>is </a:t>
            </a:r>
            <a:r>
              <a:rPr lang="sl-SI" dirty="0" err="1" smtClean="0"/>
              <a:t>easily</a:t>
            </a:r>
            <a:r>
              <a:rPr lang="sl-SI" dirty="0" smtClean="0"/>
              <a:t> </a:t>
            </a:r>
            <a:r>
              <a:rPr lang="sl-SI" dirty="0" err="1" smtClean="0"/>
              <a:t>changed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computers</a:t>
            </a:r>
            <a:r>
              <a:rPr lang="sl-SI" dirty="0" smtClean="0"/>
              <a:t>, </a:t>
            </a:r>
            <a:r>
              <a:rPr lang="sl-SI" dirty="0" err="1" smtClean="0"/>
              <a:t>because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only</a:t>
            </a:r>
            <a:r>
              <a:rPr lang="sl-SI" dirty="0" smtClean="0"/>
              <a:t> </a:t>
            </a:r>
            <a:r>
              <a:rPr lang="sl-SI" dirty="0" err="1" smtClean="0"/>
              <a:t>change</a:t>
            </a:r>
            <a:r>
              <a:rPr lang="sl-SI" dirty="0" smtClean="0"/>
              <a:t> it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endParaRPr lang="sl-SI" dirty="0" smtClean="0"/>
          </a:p>
          <a:p>
            <a:r>
              <a:rPr lang="sl-SI" dirty="0" err="1" smtClean="0"/>
              <a:t>Disadvantages</a:t>
            </a:r>
            <a:r>
              <a:rPr lang="sl-SI" dirty="0" smtClean="0"/>
              <a:t>:</a:t>
            </a:r>
            <a:endParaRPr lang="sl-SI" dirty="0" smtClean="0"/>
          </a:p>
          <a:p>
            <a:pPr lvl="1"/>
            <a:r>
              <a:rPr lang="sl-SI" dirty="0" err="1" smtClean="0"/>
              <a:t>vulnerability</a:t>
            </a:r>
            <a:endParaRPr lang="sl-SI" dirty="0" smtClean="0"/>
          </a:p>
          <a:p>
            <a:pPr lvl="1"/>
            <a:r>
              <a:rPr lang="sl-SI" dirty="0" err="1" smtClean="0"/>
              <a:t>slowness</a:t>
            </a:r>
            <a:endParaRPr lang="sl-SI" dirty="0" smtClean="0"/>
          </a:p>
          <a:p>
            <a:pPr lvl="1"/>
            <a:r>
              <a:rPr lang="sl-SI" dirty="0" err="1" smtClean="0"/>
              <a:t>security</a:t>
            </a:r>
            <a:r>
              <a:rPr lang="sl-SI" dirty="0" smtClean="0"/>
              <a:t>?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IT’S </a:t>
            </a:r>
            <a:r>
              <a:rPr lang="sl-SI" dirty="0" err="1" smtClean="0"/>
              <a:t>all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>
                <a:hlinkClick r:id="rId2"/>
              </a:rPr>
              <a:t>www.fri.uni-lj.si</a:t>
            </a:r>
            <a:r>
              <a:rPr lang="sl-SI" dirty="0" smtClean="0"/>
              <a:t> = 212.235.188.25</a:t>
            </a:r>
          </a:p>
          <a:p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smtClean="0"/>
              <a:t>DNS </a:t>
            </a:r>
            <a:r>
              <a:rPr lang="sl-SI" dirty="0" err="1" smtClean="0"/>
              <a:t>converts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letter</a:t>
            </a:r>
            <a:r>
              <a:rPr lang="sl-SI" dirty="0" smtClean="0"/>
              <a:t> </a:t>
            </a:r>
            <a:r>
              <a:rPr lang="sl-SI" dirty="0" err="1" smtClean="0"/>
              <a:t>strings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numbers</a:t>
            </a:r>
            <a:r>
              <a:rPr lang="sl-SI" dirty="0" smtClean="0"/>
              <a:t>.</a:t>
            </a:r>
            <a:endParaRPr lang="sl-SI" dirty="0" smtClean="0"/>
          </a:p>
          <a:p>
            <a:pPr lvl="1"/>
            <a:r>
              <a:rPr lang="sl-SI" dirty="0" err="1" smtClean="0"/>
              <a:t>i</a:t>
            </a:r>
            <a:r>
              <a:rPr lang="sl-SI" dirty="0" err="1" smtClean="0"/>
              <a:t>nstead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DNS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use</a:t>
            </a:r>
            <a:r>
              <a:rPr lang="sl-SI" dirty="0" smtClean="0"/>
              <a:t> a </a:t>
            </a:r>
            <a:r>
              <a:rPr lang="sl-SI" dirty="0" err="1" smtClean="0"/>
              <a:t>mapping</a:t>
            </a:r>
            <a:r>
              <a:rPr lang="sl-SI" dirty="0" smtClean="0"/>
              <a:t> table in </a:t>
            </a:r>
            <a:r>
              <a:rPr lang="sl-SI" dirty="0" err="1" smtClean="0"/>
              <a:t>the</a:t>
            </a:r>
            <a:r>
              <a:rPr lang="sl-SI" dirty="0" smtClean="0"/>
              <a:t> file </a:t>
            </a:r>
            <a:r>
              <a:rPr lang="sl-SI" dirty="0" smtClean="0"/>
              <a:t>/</a:t>
            </a:r>
            <a:r>
              <a:rPr lang="sl-SI" dirty="0" err="1" smtClean="0"/>
              <a:t>etc</a:t>
            </a:r>
            <a:r>
              <a:rPr lang="sl-SI" dirty="0" smtClean="0"/>
              <a:t>/</a:t>
            </a:r>
            <a:r>
              <a:rPr lang="sl-SI" dirty="0" err="1" smtClean="0"/>
              <a:t>hosts</a:t>
            </a:r>
            <a:endParaRPr lang="sl-SI" dirty="0" smtClean="0"/>
          </a:p>
          <a:p>
            <a:r>
              <a:rPr lang="sl-SI" dirty="0" err="1" smtClean="0"/>
              <a:t>How</a:t>
            </a:r>
            <a:r>
              <a:rPr lang="sl-SI" dirty="0" smtClean="0"/>
              <a:t> do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find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DNS </a:t>
            </a:r>
            <a:r>
              <a:rPr lang="sl-SI" dirty="0" err="1" smtClean="0"/>
              <a:t>serv</a:t>
            </a:r>
            <a:r>
              <a:rPr lang="sl-SI" dirty="0" err="1" smtClean="0"/>
              <a:t>ice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?</a:t>
            </a:r>
            <a:endParaRPr lang="sl-SI" dirty="0" smtClean="0"/>
          </a:p>
          <a:p>
            <a:r>
              <a:rPr lang="sl-SI" dirty="0" err="1" smtClean="0"/>
              <a:t>How</a:t>
            </a:r>
            <a:r>
              <a:rPr lang="sl-SI" dirty="0" smtClean="0"/>
              <a:t> </a:t>
            </a:r>
            <a:r>
              <a:rPr lang="sl-SI" dirty="0" err="1" smtClean="0"/>
              <a:t>does</a:t>
            </a:r>
            <a:r>
              <a:rPr lang="sl-SI" dirty="0" smtClean="0"/>
              <a:t> a DNS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find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DNS </a:t>
            </a:r>
            <a:r>
              <a:rPr lang="sl-SI" dirty="0" err="1" smtClean="0"/>
              <a:t>servers</a:t>
            </a:r>
            <a:r>
              <a:rPr lang="sl-SI" dirty="0" smtClean="0"/>
              <a:t>?</a:t>
            </a:r>
            <a:endParaRPr lang="sl-SI" dirty="0" smtClean="0"/>
          </a:p>
          <a:p>
            <a:pPr lvl="1"/>
            <a:r>
              <a:rPr lang="sl-SI" dirty="0" smtClean="0"/>
              <a:t>i</a:t>
            </a:r>
            <a:r>
              <a:rPr lang="sl-SI" dirty="0" smtClean="0"/>
              <a:t>t </a:t>
            </a:r>
            <a:r>
              <a:rPr lang="sl-SI" dirty="0" err="1" smtClean="0"/>
              <a:t>has</a:t>
            </a:r>
            <a:r>
              <a:rPr lang="sl-SI" dirty="0" smtClean="0"/>
              <a:t> to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their</a:t>
            </a:r>
            <a:r>
              <a:rPr lang="sl-SI" dirty="0" smtClean="0"/>
              <a:t> IP </a:t>
            </a:r>
            <a:r>
              <a:rPr lang="sl-SI" dirty="0" err="1" smtClean="0"/>
              <a:t>addresses</a:t>
            </a:r>
            <a:endParaRPr lang="sl-SI" dirty="0" smtClean="0"/>
          </a:p>
          <a:p>
            <a:pPr lvl="1"/>
            <a:r>
              <a:rPr lang="sl-SI" dirty="0" smtClean="0"/>
              <a:t>file</a:t>
            </a:r>
            <a:r>
              <a:rPr lang="sl-SI" dirty="0" smtClean="0"/>
              <a:t> </a:t>
            </a:r>
            <a:r>
              <a:rPr lang="en-US" dirty="0" smtClean="0"/>
              <a:t>/etc/</a:t>
            </a:r>
            <a:r>
              <a:rPr lang="en-US" dirty="0" err="1" smtClean="0"/>
              <a:t>namedb/named.root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15525</TotalTime>
  <Words>3438</Words>
  <Application>Microsoft Office PowerPoint</Application>
  <PresentationFormat>Diaprojekcija na zaslonu (4:3)</PresentationFormat>
  <Paragraphs>568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41</vt:i4>
      </vt:variant>
    </vt:vector>
  </HeadingPairs>
  <TitlesOfParts>
    <vt:vector size="42" baseType="lpstr">
      <vt:lpstr>Trek</vt:lpstr>
      <vt:lpstr>Communication protocols and network security</vt:lpstr>
      <vt:lpstr>Content</vt:lpstr>
      <vt:lpstr>COMPUTER STRATUP</vt:lpstr>
      <vt:lpstr>BIOS</vt:lpstr>
      <vt:lpstr>OPERATING SYSTEM– CLASSIC</vt:lpstr>
      <vt:lpstr>LOADING oS – MODERN</vt:lpstr>
      <vt:lpstr>Loading a program - different</vt:lpstr>
      <vt:lpstr>LOADING A PROGRAM FROM THE NETWORK</vt:lpstr>
      <vt:lpstr>IT’S all in the numbers</vt:lpstr>
      <vt:lpstr>IT’S all in the numbers</vt:lpstr>
      <vt:lpstr>Diapozitiv 11</vt:lpstr>
      <vt:lpstr>IT’S all in the numbers</vt:lpstr>
      <vt:lpstr>So where do the numbers come from</vt:lpstr>
      <vt:lpstr>Loading os from a network</vt:lpstr>
      <vt:lpstr>Loading os from a network– STEPS</vt:lpstr>
      <vt:lpstr>Protocol bootp</vt:lpstr>
      <vt:lpstr>bootp – some details</vt:lpstr>
      <vt:lpstr>bootp – oblika paketa</vt:lpstr>
      <vt:lpstr>bootp – Package form</vt:lpstr>
      <vt:lpstr>software</vt:lpstr>
      <vt:lpstr>Protocol tftp</vt:lpstr>
      <vt:lpstr>tftp – some details</vt:lpstr>
      <vt:lpstr>tftp – example of conversation when reading</vt:lpstr>
      <vt:lpstr>tftp – package form</vt:lpstr>
      <vt:lpstr>software</vt:lpstr>
      <vt:lpstr>Connection to a network</vt:lpstr>
      <vt:lpstr>bootp protocol for connection to a network</vt:lpstr>
      <vt:lpstr>Vend extensions</vt:lpstr>
      <vt:lpstr>DHCP Protocol</vt:lpstr>
      <vt:lpstr>DHCP – some details</vt:lpstr>
      <vt:lpstr>DHCP – protocol core</vt:lpstr>
      <vt:lpstr>DHCP – life cycle</vt:lpstr>
      <vt:lpstr>DHCP hazzards</vt:lpstr>
      <vt:lpstr>software</vt:lpstr>
      <vt:lpstr>software</vt:lpstr>
      <vt:lpstr>DHCPv6 protocol</vt:lpstr>
      <vt:lpstr>DHCPv6 – some details</vt:lpstr>
      <vt:lpstr>DHCPv6 – protocol core</vt:lpstr>
      <vt:lpstr>DHCPv6 – Message form</vt:lpstr>
      <vt:lpstr>software</vt:lpstr>
      <vt:lpstr>Zaključek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Tadej</cp:lastModifiedBy>
  <cp:revision>231</cp:revision>
  <dcterms:created xsi:type="dcterms:W3CDTF">2012-10-15T21:33:43Z</dcterms:created>
  <dcterms:modified xsi:type="dcterms:W3CDTF">2012-11-08T14:13:02Z</dcterms:modified>
</cp:coreProperties>
</file>