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5" r:id="rId1"/>
  </p:sldMasterIdLst>
  <p:notesMasterIdLst>
    <p:notesMasterId r:id="rId43"/>
  </p:notesMasterIdLst>
  <p:handoutMasterIdLst>
    <p:handoutMasterId r:id="rId44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1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8" r:id="rId21"/>
    <p:sldId id="277" r:id="rId22"/>
    <p:sldId id="279" r:id="rId23"/>
    <p:sldId id="280" r:id="rId24"/>
    <p:sldId id="281" r:id="rId25"/>
    <p:sldId id="282" r:id="rId26"/>
    <p:sldId id="288" r:id="rId27"/>
    <p:sldId id="289" r:id="rId28"/>
    <p:sldId id="290" r:id="rId29"/>
    <p:sldId id="283" r:id="rId30"/>
    <p:sldId id="284" r:id="rId31"/>
    <p:sldId id="291" r:id="rId32"/>
    <p:sldId id="292" r:id="rId33"/>
    <p:sldId id="293" r:id="rId34"/>
    <p:sldId id="287" r:id="rId35"/>
    <p:sldId id="294" r:id="rId36"/>
    <p:sldId id="295" r:id="rId37"/>
    <p:sldId id="296" r:id="rId38"/>
    <p:sldId id="297" r:id="rId39"/>
    <p:sldId id="298" r:id="rId40"/>
    <p:sldId id="300" r:id="rId41"/>
    <p:sldId id="301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notesMaster" Target="notesMasters/notesMaster1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printerSettings" Target="printerSettings/printerSettings1.bin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tableStyles" Target="tableStyles.xml"/><Relationship Id="rId44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presProps" Target="presProps.xml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94FC4-BDE9-AE46-82BB-1EC673D1236D}" type="datetimeFigureOut">
              <a:rPr lang="en-US" smtClean="0"/>
              <a:pPr/>
              <a:t>10/15/12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C155B-52C9-0540-B0BB-4EDE70C40D4A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1AF2A-868C-0645-B0D7-32E140D09744}" type="datetimeFigureOut">
              <a:rPr lang="en-US" smtClean="0"/>
              <a:pPr/>
              <a:t>10/15/12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FBB54-DEE0-7F41-9EA2-517B057EE1AF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6F7B-FA1A-564C-B164-A77AF371CFA2}" type="datetime1">
              <a:rPr lang="en-US" smtClean="0"/>
              <a:pPr/>
              <a:t>10/15/12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FF7A-AB26-6B46-8B96-BEA8D2083865}" type="datetime1">
              <a:rPr lang="en-US" smtClean="0"/>
              <a:pPr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7443-2371-624F-84A0-CAB7D933B917}" type="datetime1">
              <a:rPr lang="en-US" smtClean="0"/>
              <a:pPr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DE0-212E-FF42-AEFD-A260AFE0A0BD}" type="datetime1">
              <a:rPr lang="en-US" smtClean="0"/>
              <a:pPr/>
              <a:t>10/15/12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F8DA-B563-7B43-96C7-83F7B1AB8C6B}" type="datetime1">
              <a:rPr lang="en-US" smtClean="0"/>
              <a:pPr/>
              <a:t>10/15/12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04925-F31F-2F4C-8EB1-55DB63EE5D85}" type="datetime1">
              <a:rPr lang="en-US" smtClean="0"/>
              <a:pPr/>
              <a:t>10/15/12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DB98-FCB0-614A-BB05-613FEFD9F8AF}" type="datetime1">
              <a:rPr lang="en-US" smtClean="0"/>
              <a:pPr/>
              <a:t>10/15/12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9D9B-0052-2D4D-A4EB-B71958A5C937}" type="datetime1">
              <a:rPr lang="en-US" smtClean="0"/>
              <a:pPr/>
              <a:t>10/15/12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E5B92-8EF6-AB48-ACA4-5F31E9D2C130}" type="datetime1">
              <a:rPr lang="en-US" smtClean="0"/>
              <a:pPr/>
              <a:t>10/15/12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4494-3E32-6744-AEB0-72297FEF5FF5}" type="datetime1">
              <a:rPr lang="en-US" smtClean="0"/>
              <a:pPr/>
              <a:t>10/15/12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x-none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BFCD-B0AD-B643-86A1-66D534BA92A3}" type="datetime1">
              <a:rPr lang="en-US" smtClean="0"/>
              <a:pPr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6DC91E-F92A-BE4B-B490-AB94CD592FFA}" type="datetime1">
              <a:rPr lang="en-US" smtClean="0"/>
              <a:pPr/>
              <a:t>10/15/12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hyperlink" Target="http://www.iana.org/domains/root/db/si.html" TargetMode="External"/><Relationship Id="rId4" Type="http://schemas.openxmlformats.org/officeDocument/2006/relationships/hyperlink" Target="http://www.iana.org/assignments/port-number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ana.org" TargetMode="External"/><Relationship Id="rId3" Type="http://schemas.openxmlformats.org/officeDocument/2006/relationships/hyperlink" Target="http://www.iana.org/domains/root/db/arpa.html" TargetMode="External"/><Relationship Id="rId5" Type="http://schemas.openxmlformats.org/officeDocument/2006/relationships/hyperlink" Target="http://www.iana.org/protocols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venthelix.com/RealtimeMantra/Networking/Bootp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bsd.org/doc/handbook/network-dhcp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i.uni-lj.s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Komunikacijski protokoli in omrežna varnost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mtClean="0"/>
              <a:t>Priklop in zagon naprave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Vse je v številkah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DNS storitev uporablja vrata številka 53.</a:t>
            </a:r>
          </a:p>
          <a:p>
            <a:r>
              <a:rPr lang="sl-SI" dirty="0" smtClean="0"/>
              <a:t>Nimamo storitve, ki bi preslikovala med imenom DNS in 53</a:t>
            </a:r>
          </a:p>
          <a:p>
            <a:pPr lvl="1"/>
            <a:r>
              <a:rPr lang="sl-SI" dirty="0" smtClean="0"/>
              <a:t>imamo preslikovalno tabelo v  datoteki /etc/services</a:t>
            </a:r>
          </a:p>
          <a:p>
            <a:pPr lvl="2"/>
            <a:r>
              <a:rPr lang="sl-SI" dirty="0" smtClean="0">
                <a:solidFill>
                  <a:srgbClr val="0000FF"/>
                </a:solidFill>
              </a:rPr>
              <a:t>izziv: kako se v resnici imenuje DNS storitev v omenjeni tabeli?</a:t>
            </a:r>
          </a:p>
          <a:p>
            <a:pPr lvl="1"/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4450"/>
            <a:ext cx="8686800" cy="59256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Network services, Internet style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Note that it is presently the policy of IANA to assign a single well-known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port number for both TCP and UDP; hence, most entries here have two entries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even if the protocol doesn't support UDP operations.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The latest IANA port assignments can be gotten from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	http://</a:t>
            </a:r>
            <a:r>
              <a:rPr lang="en-US" sz="900" b="1" dirty="0" err="1" smtClean="0">
                <a:latin typeface="Courier New"/>
                <a:cs typeface="Courier New"/>
              </a:rPr>
              <a:t>www.iana.org</a:t>
            </a:r>
            <a:r>
              <a:rPr lang="en-US" sz="900" b="1" dirty="0" smtClean="0">
                <a:latin typeface="Courier New"/>
                <a:cs typeface="Courier New"/>
              </a:rPr>
              <a:t>/assignments/port-numbers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The Well Known Ports are those from 0 through 1023.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The Registered Ports are those from 1024 through 49151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The Dynamic and/or Private Ports are those from 49152 through 65535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$FreeBSD: </a:t>
            </a:r>
            <a:r>
              <a:rPr lang="en-US" sz="900" b="1" dirty="0" err="1" smtClean="0">
                <a:latin typeface="Courier New"/>
                <a:cs typeface="Courier New"/>
              </a:rPr>
              <a:t>src/etc/services,v</a:t>
            </a:r>
            <a:r>
              <a:rPr lang="en-US" sz="900" b="1" dirty="0" smtClean="0">
                <a:latin typeface="Courier New"/>
                <a:cs typeface="Courier New"/>
              </a:rPr>
              <a:t> 1.89 2002/12/17 23:59:10 </a:t>
            </a:r>
            <a:r>
              <a:rPr lang="en-US" sz="900" b="1" dirty="0" err="1" smtClean="0">
                <a:latin typeface="Courier New"/>
                <a:cs typeface="Courier New"/>
              </a:rPr>
              <a:t>eric</a:t>
            </a:r>
            <a:r>
              <a:rPr lang="en-US" sz="900" b="1" dirty="0" smtClean="0">
                <a:latin typeface="Courier New"/>
                <a:cs typeface="Courier New"/>
              </a:rPr>
              <a:t> Exp $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	From: @(#)services	5.8 (Berkeley) 5/9/91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WELL KNOWN PORT NUMBERS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</a:t>
            </a:r>
          </a:p>
          <a:p>
            <a:pPr>
              <a:buNone/>
            </a:pPr>
            <a:r>
              <a:rPr lang="en-US" sz="900" b="1" dirty="0" err="1" smtClean="0">
                <a:latin typeface="Courier New"/>
                <a:cs typeface="Courier New"/>
              </a:rPr>
              <a:t>rtmp</a:t>
            </a:r>
            <a:r>
              <a:rPr lang="en-US" sz="900" b="1" dirty="0" smtClean="0">
                <a:latin typeface="Courier New"/>
                <a:cs typeface="Courier New"/>
              </a:rPr>
              <a:t>              1/ddp    #Routing Table Maintenance Protocol</a:t>
            </a:r>
          </a:p>
          <a:p>
            <a:pPr>
              <a:buNone/>
            </a:pPr>
            <a:r>
              <a:rPr lang="en-US" sz="900" b="1" dirty="0" err="1" smtClean="0">
                <a:latin typeface="Courier New"/>
                <a:cs typeface="Courier New"/>
              </a:rPr>
              <a:t>tcpmux</a:t>
            </a:r>
            <a:r>
              <a:rPr lang="en-US" sz="900" b="1" dirty="0" smtClean="0">
                <a:latin typeface="Courier New"/>
                <a:cs typeface="Courier New"/>
              </a:rPr>
              <a:t>            1/udp     # TCP Port Service Multiplexer</a:t>
            </a:r>
          </a:p>
          <a:p>
            <a:pPr>
              <a:buNone/>
            </a:pPr>
            <a:r>
              <a:rPr lang="en-US" sz="900" b="1" dirty="0" err="1" smtClean="0">
                <a:latin typeface="Courier New"/>
                <a:cs typeface="Courier New"/>
              </a:rPr>
              <a:t>tcpmux</a:t>
            </a:r>
            <a:r>
              <a:rPr lang="en-US" sz="900" b="1" dirty="0" smtClean="0">
                <a:latin typeface="Courier New"/>
                <a:cs typeface="Courier New"/>
              </a:rPr>
              <a:t>            1/tcp     # TCP Port Service Multiplexer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#                          Mark </a:t>
            </a:r>
            <a:r>
              <a:rPr lang="en-US" sz="900" b="1" dirty="0" err="1" smtClean="0">
                <a:latin typeface="Courier New"/>
                <a:cs typeface="Courier New"/>
              </a:rPr>
              <a:t>Lottor</a:t>
            </a:r>
            <a:r>
              <a:rPr lang="en-US" sz="900" b="1" dirty="0" smtClean="0">
                <a:latin typeface="Courier New"/>
                <a:cs typeface="Courier New"/>
              </a:rPr>
              <a:t> &lt;</a:t>
            </a:r>
            <a:r>
              <a:rPr lang="en-US" sz="900" b="1" dirty="0" err="1" smtClean="0">
                <a:latin typeface="Courier New"/>
                <a:cs typeface="Courier New"/>
              </a:rPr>
              <a:t>MKL@nisc.sri.com</a:t>
            </a:r>
            <a:r>
              <a:rPr lang="en-US" sz="9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900" b="1" dirty="0" err="1" smtClean="0">
                <a:latin typeface="Courier New"/>
                <a:cs typeface="Courier New"/>
              </a:rPr>
              <a:t>nbp</a:t>
            </a:r>
            <a:r>
              <a:rPr lang="en-US" sz="900" b="1" dirty="0" smtClean="0">
                <a:latin typeface="Courier New"/>
                <a:cs typeface="Courier New"/>
              </a:rPr>
              <a:t>               2/ddp    #Name Binding Protocol</a:t>
            </a:r>
          </a:p>
          <a:p>
            <a:pPr>
              <a:buNone/>
            </a:pPr>
            <a:r>
              <a:rPr lang="en-US" sz="900" b="1" dirty="0" err="1" smtClean="0">
                <a:latin typeface="Courier New"/>
                <a:cs typeface="Courier New"/>
              </a:rPr>
              <a:t>compressnet</a:t>
            </a:r>
            <a:r>
              <a:rPr lang="en-US" sz="900" b="1" dirty="0" smtClean="0">
                <a:latin typeface="Courier New"/>
                <a:cs typeface="Courier New"/>
              </a:rPr>
              <a:t>       2/udp     # Management Utility</a:t>
            </a:r>
          </a:p>
          <a:p>
            <a:pPr>
              <a:buNone/>
            </a:pPr>
            <a:r>
              <a:rPr lang="en-US" sz="900" b="1" dirty="0" err="1" smtClean="0">
                <a:latin typeface="Courier New"/>
                <a:cs typeface="Courier New"/>
              </a:rPr>
              <a:t>compressnet</a:t>
            </a:r>
            <a:r>
              <a:rPr lang="en-US" sz="900" b="1" dirty="0" smtClean="0">
                <a:latin typeface="Courier New"/>
                <a:cs typeface="Courier New"/>
              </a:rPr>
              <a:t>       2/tcp     # Management Utility</a:t>
            </a:r>
          </a:p>
          <a:p>
            <a:pPr>
              <a:buNone/>
            </a:pPr>
            <a:endParaRPr lang="en-US" sz="900" b="1" dirty="0" smtClean="0">
              <a:latin typeface="Courier New"/>
              <a:cs typeface="Courier New"/>
            </a:endParaRPr>
          </a:p>
          <a:p>
            <a:pPr algn="ctr">
              <a:buNone/>
            </a:pPr>
            <a:r>
              <a:rPr lang="en-US" sz="900" b="1" dirty="0" smtClean="0">
                <a:latin typeface="Courier New"/>
                <a:cs typeface="Courier New"/>
              </a:rPr>
              <a:t>...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ftp-data         20/udp     # File Transfer [Default Data]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ftp-data         20/tcp     # File Transfer [Default Data]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ftp              21/udp     # File Transfer [Control]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ftp              21/tcp     # File Transfer [Control]</a:t>
            </a:r>
          </a:p>
          <a:p>
            <a:pPr>
              <a:buNone/>
            </a:pPr>
            <a:r>
              <a:rPr lang="en-US" sz="900" b="1" dirty="0" err="1" smtClean="0">
                <a:latin typeface="Courier New"/>
                <a:cs typeface="Courier New"/>
              </a:rPr>
              <a:t>ssh</a:t>
            </a:r>
            <a:r>
              <a:rPr lang="en-US" sz="900" b="1" dirty="0" smtClean="0">
                <a:latin typeface="Courier New"/>
                <a:cs typeface="Courier New"/>
              </a:rPr>
              <a:t>              22/udp     # SSH Remote Login Protocol</a:t>
            </a:r>
          </a:p>
          <a:p>
            <a:pPr>
              <a:buNone/>
            </a:pPr>
            <a:r>
              <a:rPr lang="en-US" sz="900" b="1" dirty="0" err="1" smtClean="0">
                <a:latin typeface="Courier New"/>
                <a:cs typeface="Courier New"/>
              </a:rPr>
              <a:t>ssh</a:t>
            </a:r>
            <a:r>
              <a:rPr lang="en-US" sz="900" b="1" dirty="0" smtClean="0">
                <a:latin typeface="Courier New"/>
                <a:cs typeface="Courier New"/>
              </a:rPr>
              <a:t>              22/tcp     # SSH Remote Login Protocol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telnet           23/udp     # Telnet</a:t>
            </a:r>
          </a:p>
          <a:p>
            <a:pPr>
              <a:buNone/>
            </a:pPr>
            <a:r>
              <a:rPr lang="en-US" sz="900" b="1" dirty="0" smtClean="0">
                <a:latin typeface="Courier New"/>
                <a:cs typeface="Courier New"/>
              </a:rPr>
              <a:t>telnet           23/tcp     # Telnet</a:t>
            </a:r>
          </a:p>
          <a:p>
            <a:pPr>
              <a:buNone/>
            </a:pPr>
            <a:r>
              <a:rPr lang="en-US" sz="900" b="1" dirty="0" err="1" smtClean="0">
                <a:latin typeface="Courier New"/>
                <a:cs typeface="Courier New"/>
              </a:rPr>
              <a:t>smtp</a:t>
            </a:r>
            <a:r>
              <a:rPr lang="en-US" sz="900" b="1" dirty="0" smtClean="0">
                <a:latin typeface="Courier New"/>
                <a:cs typeface="Courier New"/>
              </a:rPr>
              <a:t>             25/udp     # Simple Mail Transfer</a:t>
            </a:r>
          </a:p>
          <a:p>
            <a:pPr>
              <a:buNone/>
            </a:pPr>
            <a:r>
              <a:rPr lang="en-US" sz="900" b="1" dirty="0" err="1" smtClean="0">
                <a:latin typeface="Courier New"/>
                <a:cs typeface="Courier New"/>
              </a:rPr>
              <a:t>smtp</a:t>
            </a:r>
            <a:r>
              <a:rPr lang="en-US" sz="900" b="1" dirty="0" smtClean="0">
                <a:latin typeface="Courier New"/>
                <a:cs typeface="Courier New"/>
              </a:rPr>
              <a:t>             25/tcp     # Simple Mail Transfer</a:t>
            </a:r>
          </a:p>
          <a:p>
            <a:pPr algn="ctr">
              <a:buNone/>
            </a:pPr>
            <a:r>
              <a:rPr lang="en-US" sz="900" b="1" dirty="0" smtClean="0">
                <a:latin typeface="Courier New"/>
                <a:cs typeface="Courier New"/>
              </a:rPr>
              <a:t>...</a:t>
            </a:r>
          </a:p>
          <a:p>
            <a:pPr>
              <a:buNone/>
            </a:pPr>
            <a:endParaRPr lang="en-US" sz="900" b="1" dirty="0" smtClean="0">
              <a:latin typeface="Courier New"/>
              <a:cs typeface="Courier New"/>
            </a:endParaRPr>
          </a:p>
          <a:p>
            <a:pPr>
              <a:buNone/>
            </a:pPr>
            <a:endParaRPr lang="sl-SI" sz="900" b="1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Vse je v številkah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DNS </a:t>
            </a:r>
            <a:r>
              <a:rPr lang="sl-SI" smtClean="0"/>
              <a:t>protokol </a:t>
            </a:r>
            <a:r>
              <a:rPr lang="sl-SI" smtClean="0"/>
              <a:t>uporablja </a:t>
            </a:r>
            <a:r>
              <a:rPr lang="sl-SI" dirty="0" smtClean="0"/>
              <a:t>UDP pakete.</a:t>
            </a:r>
          </a:p>
          <a:p>
            <a:r>
              <a:rPr lang="sl-SI" dirty="0" smtClean="0"/>
              <a:t>V glavi paketa označimo, da gre za UDP paket s številko 17.</a:t>
            </a:r>
          </a:p>
          <a:p>
            <a:r>
              <a:rPr lang="sl-SI" dirty="0" smtClean="0"/>
              <a:t>Nimamo storitve, ki bi preslikovala med imenom UDP in 17</a:t>
            </a:r>
          </a:p>
          <a:p>
            <a:pPr lvl="1"/>
            <a:r>
              <a:rPr lang="sl-SI" dirty="0" smtClean="0"/>
              <a:t>imamo preslikovalno tabelo v  datoteki /etc/protocols</a:t>
            </a:r>
          </a:p>
          <a:p>
            <a:pPr lvl="2"/>
            <a:r>
              <a:rPr lang="sl-SI" dirty="0" smtClean="0">
                <a:solidFill>
                  <a:srgbClr val="0000FF"/>
                </a:solidFill>
              </a:rPr>
              <a:t>izziv: kateri protokol ima številko 50 in za kaj se uporablja? Kakšni so formati vseh treh etc datotek?</a:t>
            </a:r>
          </a:p>
          <a:p>
            <a:endParaRPr lang="sl-SI" dirty="0" smtClean="0"/>
          </a:p>
          <a:p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 od kje pridejo številke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svetovni dogovor o številkah</a:t>
            </a:r>
          </a:p>
          <a:p>
            <a:r>
              <a:rPr lang="sl-SI" dirty="0" smtClean="0"/>
              <a:t>številke hrani in oglaša IANA – </a:t>
            </a:r>
            <a:r>
              <a:rPr lang="sl-SI" i="1" dirty="0" smtClean="0"/>
              <a:t>The Internet Assigned Numbers Authority</a:t>
            </a:r>
            <a:r>
              <a:rPr lang="sl-SI" dirty="0" smtClean="0"/>
              <a:t>, </a:t>
            </a:r>
            <a:r>
              <a:rPr lang="sl-SI" dirty="0" smtClean="0">
                <a:hlinkClick r:id="rId2"/>
              </a:rPr>
              <a:t>www.iana.org</a:t>
            </a:r>
            <a:endParaRPr lang="sl-SI" dirty="0" smtClean="0"/>
          </a:p>
          <a:p>
            <a:pPr lvl="1"/>
            <a:r>
              <a:rPr lang="sl-SI" dirty="0" smtClean="0"/>
              <a:t>korenski DNS strežniki: </a:t>
            </a:r>
            <a:r>
              <a:rPr lang="en-US" dirty="0" smtClean="0">
                <a:hlinkClick r:id="rId3"/>
              </a:rPr>
              <a:t>www.iana.org/domains/root/db/arpa.html</a:t>
            </a:r>
            <a:r>
              <a:rPr lang="en-US" dirty="0" smtClean="0"/>
              <a:t> </a:t>
            </a:r>
            <a:endParaRPr lang="sl-SI" dirty="0" smtClean="0"/>
          </a:p>
          <a:p>
            <a:pPr lvl="1"/>
            <a:r>
              <a:rPr lang="sl-SI" i="1" dirty="0" smtClean="0"/>
              <a:t>vrata: </a:t>
            </a:r>
            <a:r>
              <a:rPr lang="sl-SI" i="1" dirty="0" smtClean="0">
                <a:hlinkClick r:id="rId4"/>
              </a:rPr>
              <a:t>www.iana.org/assignments/port-numbers</a:t>
            </a:r>
            <a:endParaRPr lang="sl-SI" i="1" dirty="0" smtClean="0"/>
          </a:p>
          <a:p>
            <a:pPr lvl="2"/>
            <a:r>
              <a:rPr lang="sl-SI" dirty="0" smtClean="0">
                <a:solidFill>
                  <a:srgbClr val="0000FF"/>
                </a:solidFill>
                <a:cs typeface="Courier New"/>
              </a:rPr>
              <a:t>izziv: napišite program, ki tvori samodejno datoteko services iz podatkov na IANA strežniku</a:t>
            </a:r>
            <a:endParaRPr lang="sl-SI" i="1" dirty="0" smtClean="0"/>
          </a:p>
          <a:p>
            <a:pPr lvl="1"/>
            <a:r>
              <a:rPr lang="sl-SI" i="1" dirty="0" smtClean="0"/>
              <a:t>protokoli: </a:t>
            </a:r>
            <a:r>
              <a:rPr lang="sl-SI" i="1" dirty="0" smtClean="0">
                <a:hlinkClick r:id="rId5"/>
              </a:rPr>
              <a:t>www.iana.org/protocols/</a:t>
            </a:r>
            <a:endParaRPr lang="sl-SI" i="1" dirty="0" smtClean="0"/>
          </a:p>
          <a:p>
            <a:pPr lvl="2"/>
            <a:r>
              <a:rPr lang="sl-SI" dirty="0" smtClean="0">
                <a:solidFill>
                  <a:srgbClr val="0000FF"/>
                </a:solidFill>
              </a:rPr>
              <a:t>izziv: kakšni podatki so na </a:t>
            </a:r>
            <a:r>
              <a:rPr lang="en-US" dirty="0" smtClean="0">
                <a:solidFill>
                  <a:srgbClr val="0000FF"/>
                </a:solidFill>
                <a:hlinkClick r:id="rId6"/>
              </a:rPr>
              <a:t>www.iana.org/domains/root/db/si.html</a:t>
            </a:r>
            <a:r>
              <a:rPr lang="en-US" dirty="0" smtClean="0">
                <a:solidFill>
                  <a:srgbClr val="0000FF"/>
                </a:solidFill>
              </a:rPr>
              <a:t>? </a:t>
            </a:r>
            <a:endParaRPr lang="sl-SI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Nalaganje OS z omrežja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ob zagonu računalnik lahko ali ne pozna nekatere svoje podatke:</a:t>
            </a:r>
          </a:p>
          <a:p>
            <a:pPr lvl="1"/>
            <a:r>
              <a:rPr lang="sl-SI" dirty="0" smtClean="0"/>
              <a:t>ime</a:t>
            </a:r>
          </a:p>
          <a:p>
            <a:pPr lvl="1"/>
            <a:r>
              <a:rPr lang="sl-SI" dirty="0" smtClean="0"/>
              <a:t>IP naslov</a:t>
            </a:r>
          </a:p>
          <a:p>
            <a:pPr lvl="1"/>
            <a:r>
              <a:rPr lang="sl-SI" dirty="0" smtClean="0"/>
              <a:t>...</a:t>
            </a:r>
          </a:p>
          <a:p>
            <a:r>
              <a:rPr lang="sl-SI" dirty="0" smtClean="0"/>
              <a:t>vsekakor mora znati govoriti protokol, ki bo omogočal nalaganje OS</a:t>
            </a:r>
          </a:p>
          <a:p>
            <a:pPr lvl="1"/>
            <a:r>
              <a:rPr lang="sl-SI" dirty="0" smtClean="0"/>
              <a:t>podobno, kot mora poznati način branja podatkov z diska – gonilnik</a:t>
            </a:r>
          </a:p>
          <a:p>
            <a:pPr lvl="1"/>
            <a:r>
              <a:rPr lang="sl-SI" dirty="0" smtClean="0"/>
              <a:t>rokovalnik protokola, ki mora biti jedrnat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Nalaganje OS z omrežja – koraki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dirty="0" smtClean="0"/>
              <a:t>Za uspešno nalaganje mora računalnik: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 smtClean="0"/>
              <a:t>znati poiskati strežnik, s katerega bo naložil OS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 smtClean="0"/>
              <a:t>znati se nastaviti, kot bo svetoval/zahteval strežnik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 smtClean="0"/>
              <a:t>prenesti OS k sebi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 smtClean="0"/>
              <a:t>namestiti OS in ga zagnati</a:t>
            </a:r>
          </a:p>
          <a:p>
            <a:r>
              <a:rPr lang="sl-SI" dirty="0" smtClean="0"/>
              <a:t>Zadnji korak je enak kot pri nalaganju z diska</a:t>
            </a:r>
          </a:p>
          <a:p>
            <a:r>
              <a:rPr lang="sl-SI" dirty="0" smtClean="0"/>
              <a:t>Načrtovalska odločitev: koraka 1. in 2. v enem protokolu (bootp) in korak 3. v drugem protokolu (npr. tftp)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bootp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definiran v RFC 951, </a:t>
            </a:r>
            <a:r>
              <a:rPr lang="en-US" b="1" dirty="0" smtClean="0"/>
              <a:t>BOOTSTRAP PROTOCOL (BOOTP)</a:t>
            </a:r>
            <a:endParaRPr lang="sl-SI" dirty="0" smtClean="0"/>
          </a:p>
          <a:p>
            <a:pPr lvl="3"/>
            <a:r>
              <a:rPr lang="sl-SI" b="1" i="1" dirty="0" smtClean="0">
                <a:solidFill>
                  <a:srgbClr val="FF0000"/>
                </a:solidFill>
              </a:rPr>
              <a:t>obvezno: poiščite ga na spletu ter ga preberite – literatura!</a:t>
            </a:r>
          </a:p>
          <a:p>
            <a:pPr lvl="3"/>
            <a:r>
              <a:rPr lang="sl-SI" b="1" dirty="0" smtClean="0">
                <a:solidFill>
                  <a:srgbClr val="0000FF"/>
                </a:solidFill>
              </a:rPr>
              <a:t>izziv: poiščite še ostale RFC dokumente, ki se ukvarjajo z bootp ter preverite, kaj piše v njih.</a:t>
            </a:r>
          </a:p>
          <a:p>
            <a:r>
              <a:rPr lang="sl-SI" b="1" dirty="0" smtClean="0"/>
              <a:t>koračni pogovor med odjemalcem in strežnikom: odjemalec vpraša in strežnik odgovori</a:t>
            </a:r>
          </a:p>
          <a:p>
            <a:r>
              <a:rPr lang="sl-SI" b="1" dirty="0" smtClean="0"/>
              <a:t>lahko je hkrati prisotnih več strežnikov in lahko hkrati več odjemalcev želi naložiti 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bootp – nekaj podrobnosti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Odjemalec na začetku ne pozna IP naslova strežnika, zato razpošlje (</a:t>
            </a:r>
            <a:r>
              <a:rPr lang="sl-SI" i="1" dirty="0" smtClean="0"/>
              <a:t>broadcast</a:t>
            </a:r>
            <a:r>
              <a:rPr lang="sl-SI" dirty="0" smtClean="0"/>
              <a:t>) na 2. plasti na lokalni mreži željo po nalaganju OS</a:t>
            </a:r>
          </a:p>
          <a:p>
            <a:r>
              <a:rPr lang="sl-SI" dirty="0" smtClean="0"/>
              <a:t>Strežnik dodeli odjemalcu IP naslov (ali pa ne) ter mu sporoči, kje se nahaja odjemalčev OS</a:t>
            </a:r>
          </a:p>
          <a:p>
            <a:pPr lvl="1"/>
            <a:r>
              <a:rPr lang="sl-SI" dirty="0" smtClean="0"/>
              <a:t>ni nujno, da na lokalni mreži</a:t>
            </a:r>
          </a:p>
          <a:p>
            <a:r>
              <a:rPr lang="sl-SI" dirty="0" smtClean="0"/>
              <a:t>bootp je aplikacija, ki na prenosni plasti uporablja nepovezavni način – UDP protokol</a:t>
            </a:r>
          </a:p>
          <a:p>
            <a:r>
              <a:rPr lang="sl-SI" dirty="0" smtClean="0"/>
              <a:t>Tukaj se pogovor zaključi</a:t>
            </a:r>
          </a:p>
          <a:p>
            <a:pPr lvl="2"/>
            <a:r>
              <a:rPr lang="sl-SI" dirty="0" smtClean="0">
                <a:solidFill>
                  <a:srgbClr val="3366FF"/>
                </a:solidFill>
              </a:rPr>
              <a:t>Izziv: kako je z varnostjo in trojanskimi konji? Preverite RCPje.</a:t>
            </a:r>
            <a:endParaRPr lang="sl-SI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bootp – oblika paketa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157258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0                   1                   2                   3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0 1 2 3 4 5 6 7 8 9 0 1 2 3 4 5 6 7 8 9 0 1 2 3 4 5 6 7 8 9 0 1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op (1)    |   </a:t>
            </a:r>
            <a:r>
              <a:rPr lang="en-US" b="1" dirty="0" err="1" smtClean="0">
                <a:latin typeface="Courier New"/>
                <a:cs typeface="Courier New"/>
              </a:rPr>
              <a:t>htype</a:t>
            </a:r>
            <a:r>
              <a:rPr lang="en-US" b="1" dirty="0" smtClean="0">
                <a:latin typeface="Courier New"/>
                <a:cs typeface="Courier New"/>
              </a:rPr>
              <a:t> (1)   |   </a:t>
            </a:r>
            <a:r>
              <a:rPr lang="en-US" b="1" dirty="0" err="1" smtClean="0">
                <a:latin typeface="Courier New"/>
                <a:cs typeface="Courier New"/>
              </a:rPr>
              <a:t>hlen</a:t>
            </a:r>
            <a:r>
              <a:rPr lang="en-US" b="1" dirty="0" smtClean="0">
                <a:latin typeface="Courier New"/>
                <a:cs typeface="Courier New"/>
              </a:rPr>
              <a:t> (1)    |   hops (1)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+---------------+---------------+---------------+---------------+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xid</a:t>
            </a:r>
            <a:r>
              <a:rPr lang="en-US" b="1" dirty="0" smtClean="0">
                <a:latin typeface="Courier New"/>
                <a:cs typeface="Courier New"/>
              </a:rPr>
              <a:t> (4)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+-------------------------------+-------------------------------+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</a:t>
            </a:r>
            <a:r>
              <a:rPr lang="en-US" b="1" dirty="0" err="1" smtClean="0">
                <a:latin typeface="Courier New"/>
                <a:cs typeface="Courier New"/>
              </a:rPr>
              <a:t>secs</a:t>
            </a:r>
            <a:r>
              <a:rPr lang="en-US" b="1" dirty="0" smtClean="0">
                <a:latin typeface="Courier New"/>
                <a:cs typeface="Courier New"/>
              </a:rPr>
              <a:t> (2)            |           flags (2)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+-------------------------------+-------------------------------+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ciaddr</a:t>
            </a:r>
            <a:r>
              <a:rPr lang="en-US" b="1" dirty="0" smtClean="0">
                <a:latin typeface="Courier New"/>
                <a:cs typeface="Courier New"/>
              </a:rPr>
              <a:t> (4)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yiaddr</a:t>
            </a:r>
            <a:r>
              <a:rPr lang="en-US" b="1" dirty="0" smtClean="0">
                <a:latin typeface="Courier New"/>
                <a:cs typeface="Courier New"/>
              </a:rPr>
              <a:t> (4)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siaddr</a:t>
            </a:r>
            <a:r>
              <a:rPr lang="en-US" b="1" dirty="0" smtClean="0">
                <a:latin typeface="Courier New"/>
                <a:cs typeface="Courier New"/>
              </a:rPr>
              <a:t> (4)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giaddr</a:t>
            </a:r>
            <a:r>
              <a:rPr lang="en-US" b="1" dirty="0" smtClean="0">
                <a:latin typeface="Courier New"/>
                <a:cs typeface="Courier New"/>
              </a:rPr>
              <a:t> (4)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chaddr</a:t>
            </a:r>
            <a:r>
              <a:rPr lang="en-US" b="1" dirty="0" smtClean="0">
                <a:latin typeface="Courier New"/>
                <a:cs typeface="Courier New"/>
              </a:rPr>
              <a:t> (16)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sname</a:t>
            </a:r>
            <a:r>
              <a:rPr lang="en-US" b="1" dirty="0" smtClean="0">
                <a:latin typeface="Courier New"/>
                <a:cs typeface="Courier New"/>
              </a:rPr>
              <a:t>  (64)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file   (128)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vend   (64)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endParaRPr lang="sl-SI" b="1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31294" y="1554162"/>
            <a:ext cx="4157258" cy="4525963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op: zahteva ali odgovor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kumimoji="0" lang="sl-SI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htype:</a:t>
            </a:r>
            <a:r>
              <a:rPr kumimoji="0" lang="sl-SI" sz="28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 vrsta medija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kumimoji="0" lang="sl-SI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hlen: dolžina naslova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</a:pP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chaddr: odjemalčev naslov plasti 2</a:t>
            </a:r>
            <a:endParaRPr kumimoji="0" lang="sl-SI" sz="28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Courier New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hops: število skokov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kumimoji="0" lang="sl-SI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xid: id zahteve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secs: koliko časa je minilo od prvega pošiljanja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kumimoji="0" lang="sl-SI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flags:</a:t>
            </a:r>
            <a:r>
              <a:rPr kumimoji="0" lang="sl-SI" sz="28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 zastavice – samo razpošiljanje ali ne</a:t>
            </a:r>
            <a:endParaRPr kumimoji="0" lang="sl-SI" sz="28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bootp – oblika paketa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157258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0                   1                   2                   3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0 1 2 3 4 5 6 7 8 9 0 1 2 3 4 5 6 7 8 9 0 1 2 3 4 5 6 7 8 9 0 1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op (1)    |   </a:t>
            </a:r>
            <a:r>
              <a:rPr lang="en-US" b="1" dirty="0" err="1" smtClean="0">
                <a:latin typeface="Courier New"/>
                <a:cs typeface="Courier New"/>
              </a:rPr>
              <a:t>htype</a:t>
            </a:r>
            <a:r>
              <a:rPr lang="en-US" b="1" dirty="0" smtClean="0">
                <a:latin typeface="Courier New"/>
                <a:cs typeface="Courier New"/>
              </a:rPr>
              <a:t> (1)   |   </a:t>
            </a:r>
            <a:r>
              <a:rPr lang="en-US" b="1" dirty="0" err="1" smtClean="0">
                <a:latin typeface="Courier New"/>
                <a:cs typeface="Courier New"/>
              </a:rPr>
              <a:t>hlen</a:t>
            </a:r>
            <a:r>
              <a:rPr lang="en-US" b="1" dirty="0" smtClean="0">
                <a:latin typeface="Courier New"/>
                <a:cs typeface="Courier New"/>
              </a:rPr>
              <a:t> (1)    |   hops (1)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+---------------+---------------+---------------+---------------+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xid</a:t>
            </a:r>
            <a:r>
              <a:rPr lang="en-US" b="1" dirty="0" smtClean="0">
                <a:latin typeface="Courier New"/>
                <a:cs typeface="Courier New"/>
              </a:rPr>
              <a:t> (4)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+-------------------------------+-------------------------------+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</a:t>
            </a:r>
            <a:r>
              <a:rPr lang="en-US" b="1" dirty="0" err="1" smtClean="0">
                <a:latin typeface="Courier New"/>
                <a:cs typeface="Courier New"/>
              </a:rPr>
              <a:t>secs</a:t>
            </a:r>
            <a:r>
              <a:rPr lang="en-US" b="1" dirty="0" smtClean="0">
                <a:latin typeface="Courier New"/>
                <a:cs typeface="Courier New"/>
              </a:rPr>
              <a:t> (2)            |           flags (2)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+-------------------------------+-------------------------------+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ciaddr</a:t>
            </a:r>
            <a:r>
              <a:rPr lang="en-US" b="1" dirty="0" smtClean="0">
                <a:latin typeface="Courier New"/>
                <a:cs typeface="Courier New"/>
              </a:rPr>
              <a:t> (4)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yiaddr</a:t>
            </a:r>
            <a:r>
              <a:rPr lang="en-US" b="1" dirty="0" smtClean="0">
                <a:latin typeface="Courier New"/>
                <a:cs typeface="Courier New"/>
              </a:rPr>
              <a:t> (4)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siaddr</a:t>
            </a:r>
            <a:r>
              <a:rPr lang="en-US" b="1" dirty="0" smtClean="0">
                <a:latin typeface="Courier New"/>
                <a:cs typeface="Courier New"/>
              </a:rPr>
              <a:t> (4)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giaddr</a:t>
            </a:r>
            <a:r>
              <a:rPr lang="en-US" b="1" dirty="0" smtClean="0">
                <a:latin typeface="Courier New"/>
                <a:cs typeface="Courier New"/>
              </a:rPr>
              <a:t> (4)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chaddr</a:t>
            </a:r>
            <a:r>
              <a:rPr lang="en-US" b="1" dirty="0" smtClean="0">
                <a:latin typeface="Courier New"/>
                <a:cs typeface="Courier New"/>
              </a:rPr>
              <a:t> (16)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</a:t>
            </a:r>
            <a:r>
              <a:rPr lang="en-US" b="1" dirty="0" err="1" smtClean="0">
                <a:latin typeface="Courier New"/>
                <a:cs typeface="Courier New"/>
              </a:rPr>
              <a:t>sname</a:t>
            </a:r>
            <a:r>
              <a:rPr lang="en-US" b="1" dirty="0" smtClean="0">
                <a:latin typeface="Courier New"/>
                <a:cs typeface="Courier New"/>
              </a:rPr>
              <a:t>  (64)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file   (128)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|                           vend   (64)                         |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+---------------------------------------------------------------+</a:t>
            </a:r>
          </a:p>
          <a:p>
            <a:pPr>
              <a:buNone/>
            </a:pPr>
            <a:endParaRPr lang="sl-SI" b="1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31294" y="1554162"/>
            <a:ext cx="4157258" cy="4525963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ciaddr: odjemalčev naslov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kumimoji="0" lang="sl-SI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yiaddr: nastavljen naslov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siaddr: strežnikov naslov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kumimoji="0" lang="sl-SI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giaddr: naslov prehoda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sname: ime strežnika z OS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lang="sl-SI" sz="2800" dirty="0" smtClean="0">
                <a:solidFill>
                  <a:schemeClr val="tx2"/>
                </a:solidFill>
                <a:cs typeface="Courier New"/>
              </a:rPr>
              <a:t>file: datoteka z OS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kumimoji="0" lang="sl-SI" sz="280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vend:</a:t>
            </a:r>
            <a:r>
              <a:rPr kumimoji="0" lang="sl-SI" sz="2800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Courier New"/>
              </a:rPr>
              <a:t> možne razširitve</a:t>
            </a:r>
            <a:endParaRPr kumimoji="0" lang="sl-SI" sz="280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Courier New"/>
            </a:endParaRPr>
          </a:p>
          <a:p>
            <a:pPr marL="1257300" lvl="2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</a:pPr>
            <a:r>
              <a:rPr lang="sl-SI" sz="2595" baseline="0" dirty="0" smtClean="0">
                <a:solidFill>
                  <a:srgbClr val="3366FF"/>
                </a:solidFill>
                <a:cs typeface="Courier New"/>
              </a:rPr>
              <a:t>izziv: zajemite oba</a:t>
            </a:r>
            <a:r>
              <a:rPr lang="sl-SI" sz="2595" dirty="0" smtClean="0">
                <a:solidFill>
                  <a:srgbClr val="3366FF"/>
                </a:solidFill>
                <a:cs typeface="Courier New"/>
              </a:rPr>
              <a:t> paketa na mreži ter ju komentirajte</a:t>
            </a:r>
            <a:endParaRPr kumimoji="0" lang="sl-SI" sz="2595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ea typeface="+mn-ea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Vsebina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zagon računalnika</a:t>
            </a:r>
          </a:p>
          <a:p>
            <a:r>
              <a:rPr lang="en-US" dirty="0" err="1" smtClean="0"/>
              <a:t>zagon</a:t>
            </a:r>
            <a:r>
              <a:rPr lang="sl-SI" dirty="0" smtClean="0"/>
              <a:t> preko omrežja – bootp</a:t>
            </a:r>
          </a:p>
          <a:p>
            <a:r>
              <a:rPr lang="sl-SI" dirty="0" smtClean="0"/>
              <a:t>priklop na omrežje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PrograMska oprema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208743" cy="4525963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na FreeBSD: bootpd in bootpgw</a:t>
            </a:r>
          </a:p>
          <a:p>
            <a:r>
              <a:rPr lang="sl-SI" dirty="0" smtClean="0"/>
              <a:t>konfiguracija v /etc/bootptab</a:t>
            </a:r>
          </a:p>
          <a:p>
            <a:endParaRPr lang="sl-SI" dirty="0" smtClean="0"/>
          </a:p>
          <a:p>
            <a:pPr lvl="2">
              <a:buFont typeface="Arial"/>
              <a:buChar char="•"/>
            </a:pPr>
            <a:r>
              <a:rPr lang="en-US" dirty="0" err="1" smtClean="0">
                <a:solidFill>
                  <a:srgbClr val="3366FF"/>
                </a:solidFill>
              </a:rPr>
              <a:t>izziv</a:t>
            </a:r>
            <a:r>
              <a:rPr lang="en-US" dirty="0" smtClean="0">
                <a:solidFill>
                  <a:srgbClr val="3366FF"/>
                </a:solidFill>
              </a:rPr>
              <a:t>: </a:t>
            </a:r>
            <a:r>
              <a:rPr lang="en-US" dirty="0" err="1" smtClean="0">
                <a:solidFill>
                  <a:srgbClr val="3366FF"/>
                </a:solidFill>
              </a:rPr>
              <a:t>poiščite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priročnik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ter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samo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nastavite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datoteko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ter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poženite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strežnik</a:t>
            </a:r>
            <a:r>
              <a:rPr lang="en-US" dirty="0" smtClean="0">
                <a:solidFill>
                  <a:srgbClr val="3366FF"/>
                </a:solidFill>
              </a:rPr>
              <a:t> in </a:t>
            </a:r>
            <a:r>
              <a:rPr lang="en-US" dirty="0" err="1" smtClean="0">
                <a:solidFill>
                  <a:srgbClr val="3366FF"/>
                </a:solidFill>
              </a:rPr>
              <a:t>prehodni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strežnik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</a:p>
          <a:p>
            <a:pPr lvl="0">
              <a:defRPr/>
            </a:pPr>
            <a:endParaRPr lang="sl-SI" dirty="0" smtClean="0">
              <a:solidFill>
                <a:srgbClr val="3366FF"/>
              </a:solidFill>
            </a:endParaRPr>
          </a:p>
          <a:p>
            <a:pPr lvl="2"/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82857" y="1554162"/>
            <a:ext cx="4208743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client.test.net</a:t>
            </a: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:\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:ht=ether:\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:ha=CCCCCCCCCCCC:\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</a:t>
            </a:r>
            <a:r>
              <a:rPr lang="en-US" sz="14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sm</a:t>
            </a: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=255.255.255.0:\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</a:t>
            </a:r>
            <a:r>
              <a:rPr lang="en-US" sz="14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lg</a:t>
            </a: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=192.168.1.5:\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</a:t>
            </a:r>
            <a:r>
              <a:rPr lang="en-US" sz="14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ip</a:t>
            </a: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=192.168.1.10:\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</a:t>
            </a:r>
            <a:r>
              <a:rPr lang="en-US" sz="14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hn</a:t>
            </a: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:\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:bf=[/</a:t>
            </a:r>
            <a:r>
              <a:rPr lang="en-US" sz="14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tftpboot</a:t>
            </a: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/]OS:\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</a:t>
            </a:r>
            <a:r>
              <a:rPr lang="en-US" sz="14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bs</a:t>
            </a: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=auto:\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</a:t>
            </a:r>
            <a:r>
              <a:rPr lang="en-US" sz="14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rp</a:t>
            </a: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=/export/client/root/:\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</a:t>
            </a:r>
            <a:r>
              <a:rPr lang="en-US" sz="14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vm</a:t>
            </a: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=auto: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:</a:t>
            </a:r>
            <a:r>
              <a:rPr lang="en-US" sz="14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vm</a:t>
            </a:r>
            <a:r>
              <a:rPr lang="en-US" sz="1400" b="1" dirty="0" smtClean="0">
                <a:solidFill>
                  <a:schemeClr val="tx2"/>
                </a:solidFill>
                <a:latin typeface="Courier New"/>
                <a:cs typeface="Courier New"/>
              </a:rPr>
              <a:t>=rfc1048: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</a:pPr>
            <a:r>
              <a:rPr lang="en-US" sz="1400" dirty="0" err="1" smtClean="0">
                <a:solidFill>
                  <a:srgbClr val="3366FF"/>
                </a:solidFill>
              </a:rPr>
              <a:t>izziv</a:t>
            </a:r>
            <a:r>
              <a:rPr lang="en-US" sz="1400" dirty="0" smtClean="0">
                <a:solidFill>
                  <a:srgbClr val="3366FF"/>
                </a:solidFill>
              </a:rPr>
              <a:t>: </a:t>
            </a:r>
            <a:r>
              <a:rPr lang="en-US" sz="1400" dirty="0" err="1" smtClean="0">
                <a:solidFill>
                  <a:srgbClr val="3366FF"/>
                </a:solidFill>
              </a:rPr>
              <a:t>zgornji</a:t>
            </a:r>
            <a:r>
              <a:rPr lang="en-US" sz="1400" dirty="0" smtClean="0">
                <a:solidFill>
                  <a:srgbClr val="3366FF"/>
                </a:solidFill>
              </a:rPr>
              <a:t> </a:t>
            </a:r>
            <a:r>
              <a:rPr lang="en-US" sz="1400" dirty="0" err="1" smtClean="0">
                <a:solidFill>
                  <a:srgbClr val="3366FF"/>
                </a:solidFill>
              </a:rPr>
              <a:t>zapis</a:t>
            </a:r>
            <a:r>
              <a:rPr lang="en-US" sz="1400" dirty="0" smtClean="0">
                <a:solidFill>
                  <a:srgbClr val="3366FF"/>
                </a:solidFill>
              </a:rPr>
              <a:t> </a:t>
            </a:r>
            <a:r>
              <a:rPr lang="en-US" sz="1400" dirty="0" err="1" smtClean="0">
                <a:solidFill>
                  <a:srgbClr val="3366FF"/>
                </a:solidFill>
              </a:rPr>
              <a:t>uporablja</a:t>
            </a:r>
            <a:r>
              <a:rPr lang="en-US" sz="1400" dirty="0" smtClean="0">
                <a:solidFill>
                  <a:srgbClr val="3366FF"/>
                </a:solidFill>
              </a:rPr>
              <a:t> </a:t>
            </a:r>
            <a:r>
              <a:rPr lang="en-US" sz="1400" dirty="0" err="1" smtClean="0">
                <a:solidFill>
                  <a:srgbClr val="3366FF"/>
                </a:solidFill>
              </a:rPr>
              <a:t>posebno</a:t>
            </a:r>
            <a:r>
              <a:rPr lang="en-US" sz="1400" dirty="0" smtClean="0">
                <a:solidFill>
                  <a:srgbClr val="3366FF"/>
                </a:solidFill>
              </a:rPr>
              <a:t> </a:t>
            </a:r>
            <a:r>
              <a:rPr lang="en-US" sz="1400" dirty="0" err="1" smtClean="0">
                <a:solidFill>
                  <a:srgbClr val="3366FF"/>
                </a:solidFill>
              </a:rPr>
              <a:t>obliko</a:t>
            </a:r>
            <a:r>
              <a:rPr lang="en-US" sz="1400" dirty="0" smtClean="0">
                <a:solidFill>
                  <a:srgbClr val="3366FF"/>
                </a:solidFill>
              </a:rPr>
              <a:t> </a:t>
            </a:r>
            <a:r>
              <a:rPr lang="en-US" sz="1400" dirty="0" err="1" smtClean="0">
                <a:solidFill>
                  <a:srgbClr val="3366FF"/>
                </a:solidFill>
              </a:rPr>
              <a:t>zapisa</a:t>
            </a:r>
            <a:r>
              <a:rPr lang="en-US" sz="1400" dirty="0" smtClean="0">
                <a:solidFill>
                  <a:srgbClr val="3366FF"/>
                </a:solidFill>
              </a:rPr>
              <a:t> </a:t>
            </a:r>
            <a:r>
              <a:rPr lang="en-US" sz="1400" dirty="0" err="1" smtClean="0">
                <a:solidFill>
                  <a:srgbClr val="3366FF"/>
                </a:solidFill>
              </a:rPr>
              <a:t>podatkov</a:t>
            </a:r>
            <a:r>
              <a:rPr lang="en-US" sz="1400" dirty="0" smtClean="0">
                <a:solidFill>
                  <a:srgbClr val="3366FF"/>
                </a:solidFill>
              </a:rPr>
              <a:t> – format. Ali se </a:t>
            </a:r>
            <a:r>
              <a:rPr lang="en-US" sz="1400" dirty="0" err="1" smtClean="0">
                <a:solidFill>
                  <a:srgbClr val="3366FF"/>
                </a:solidFill>
              </a:rPr>
              <a:t>še</a:t>
            </a:r>
            <a:r>
              <a:rPr lang="en-US" sz="1400" dirty="0" smtClean="0">
                <a:solidFill>
                  <a:srgbClr val="3366FF"/>
                </a:solidFill>
              </a:rPr>
              <a:t> </a:t>
            </a:r>
            <a:r>
              <a:rPr lang="en-US" sz="1400" dirty="0" err="1" smtClean="0">
                <a:solidFill>
                  <a:srgbClr val="3366FF"/>
                </a:solidFill>
              </a:rPr>
              <a:t>kje</a:t>
            </a:r>
            <a:r>
              <a:rPr lang="en-US" sz="1400" dirty="0" smtClean="0">
                <a:solidFill>
                  <a:srgbClr val="3366FF"/>
                </a:solidFill>
              </a:rPr>
              <a:t> </a:t>
            </a:r>
            <a:r>
              <a:rPr lang="en-US" sz="1400" dirty="0" err="1" smtClean="0">
                <a:solidFill>
                  <a:srgbClr val="3366FF"/>
                </a:solidFill>
              </a:rPr>
              <a:t>uporablja</a:t>
            </a:r>
            <a:r>
              <a:rPr lang="en-US" sz="1400" dirty="0" smtClean="0">
                <a:solidFill>
                  <a:srgbClr val="3366FF"/>
                </a:solidFill>
              </a:rPr>
              <a:t>? </a:t>
            </a:r>
            <a:r>
              <a:rPr lang="en-US" sz="1400" dirty="0" err="1" smtClean="0">
                <a:solidFill>
                  <a:srgbClr val="3366FF"/>
                </a:solidFill>
              </a:rPr>
              <a:t>Kako</a:t>
            </a:r>
            <a:r>
              <a:rPr lang="en-US" sz="1400" dirty="0" smtClean="0">
                <a:solidFill>
                  <a:srgbClr val="3366FF"/>
                </a:solidFill>
              </a:rPr>
              <a:t> je </a:t>
            </a:r>
            <a:r>
              <a:rPr lang="en-US" sz="1400" dirty="0" err="1" smtClean="0">
                <a:solidFill>
                  <a:srgbClr val="3366FF"/>
                </a:solidFill>
              </a:rPr>
              <a:t>točno</a:t>
            </a:r>
            <a:r>
              <a:rPr lang="en-US" sz="1400" dirty="0" smtClean="0">
                <a:solidFill>
                  <a:srgbClr val="3366FF"/>
                </a:solidFill>
              </a:rPr>
              <a:t> </a:t>
            </a:r>
            <a:r>
              <a:rPr lang="en-US" sz="1400" dirty="0" err="1" smtClean="0">
                <a:solidFill>
                  <a:srgbClr val="3366FF"/>
                </a:solidFill>
              </a:rPr>
              <a:t>definirana</a:t>
            </a:r>
            <a:r>
              <a:rPr lang="en-US" sz="1400" dirty="0" smtClean="0">
                <a:solidFill>
                  <a:srgbClr val="3366FF"/>
                </a:solidFill>
              </a:rPr>
              <a:t>? </a:t>
            </a:r>
            <a:r>
              <a:rPr lang="en-US" sz="1400" dirty="0" err="1" smtClean="0">
                <a:solidFill>
                  <a:srgbClr val="3366FF"/>
                </a:solidFill>
              </a:rPr>
              <a:t>Kako</a:t>
            </a:r>
            <a:r>
              <a:rPr lang="en-US" sz="1400" dirty="0" smtClean="0">
                <a:solidFill>
                  <a:srgbClr val="3366FF"/>
                </a:solidFill>
              </a:rPr>
              <a:t> </a:t>
            </a:r>
            <a:r>
              <a:rPr lang="en-US" sz="1400" dirty="0" err="1" smtClean="0">
                <a:solidFill>
                  <a:srgbClr val="3366FF"/>
                </a:solidFill>
              </a:rPr>
              <a:t>izgleda</a:t>
            </a:r>
            <a:r>
              <a:rPr lang="en-US" sz="1400" dirty="0" smtClean="0">
                <a:solidFill>
                  <a:srgbClr val="3366FF"/>
                </a:solidFill>
              </a:rPr>
              <a:t> </a:t>
            </a:r>
            <a:r>
              <a:rPr lang="en-US" sz="1400" dirty="0" err="1" smtClean="0">
                <a:solidFill>
                  <a:srgbClr val="3366FF"/>
                </a:solidFill>
              </a:rPr>
              <a:t>vmesnik</a:t>
            </a:r>
            <a:r>
              <a:rPr lang="en-US" sz="1400" dirty="0" smtClean="0">
                <a:solidFill>
                  <a:srgbClr val="3366FF"/>
                </a:solidFill>
              </a:rPr>
              <a:t> </a:t>
            </a:r>
            <a:r>
              <a:rPr lang="en-US" sz="1400" dirty="0" err="1" smtClean="0">
                <a:solidFill>
                  <a:srgbClr val="3366FF"/>
                </a:solidFill>
              </a:rPr>
              <a:t>v</a:t>
            </a:r>
            <a:r>
              <a:rPr lang="en-US" sz="1400" dirty="0" smtClean="0">
                <a:solidFill>
                  <a:srgbClr val="3366FF"/>
                </a:solidFill>
              </a:rPr>
              <a:t> C-</a:t>
            </a:r>
            <a:r>
              <a:rPr lang="en-US" sz="1400" dirty="0" err="1" smtClean="0">
                <a:solidFill>
                  <a:srgbClr val="3366FF"/>
                </a:solidFill>
              </a:rPr>
              <a:t>ju</a:t>
            </a:r>
            <a:r>
              <a:rPr lang="en-US" sz="1400" dirty="0" smtClean="0">
                <a:solidFill>
                  <a:srgbClr val="3366FF"/>
                </a:solidFill>
              </a:rPr>
              <a:t> </a:t>
            </a:r>
            <a:r>
              <a:rPr lang="en-US" sz="1400" dirty="0" err="1" smtClean="0">
                <a:solidFill>
                  <a:srgbClr val="3366FF"/>
                </a:solidFill>
              </a:rPr>
              <a:t>za</a:t>
            </a:r>
            <a:r>
              <a:rPr lang="en-US" sz="1400" dirty="0" smtClean="0">
                <a:solidFill>
                  <a:srgbClr val="3366FF"/>
                </a:solidFill>
              </a:rPr>
              <a:t> </a:t>
            </a:r>
            <a:r>
              <a:rPr lang="en-US" sz="1400" dirty="0" err="1" smtClean="0">
                <a:solidFill>
                  <a:srgbClr val="3366FF"/>
                </a:solidFill>
              </a:rPr>
              <a:t>branje</a:t>
            </a:r>
            <a:r>
              <a:rPr lang="en-US" sz="1400" dirty="0" smtClean="0">
                <a:solidFill>
                  <a:srgbClr val="3366FF"/>
                </a:solidFill>
              </a:rPr>
              <a:t>? Je </a:t>
            </a:r>
            <a:r>
              <a:rPr lang="en-US" sz="1400" dirty="0" err="1" smtClean="0">
                <a:solidFill>
                  <a:srgbClr val="3366FF"/>
                </a:solidFill>
              </a:rPr>
              <a:t>zgornji</a:t>
            </a:r>
            <a:r>
              <a:rPr lang="en-US" sz="1400" dirty="0" smtClean="0">
                <a:solidFill>
                  <a:srgbClr val="3366FF"/>
                </a:solidFill>
              </a:rPr>
              <a:t> </a:t>
            </a:r>
            <a:r>
              <a:rPr lang="en-US" sz="1400" dirty="0" err="1" smtClean="0">
                <a:solidFill>
                  <a:srgbClr val="3366FF"/>
                </a:solidFill>
              </a:rPr>
              <a:t>zapis</a:t>
            </a:r>
            <a:r>
              <a:rPr lang="en-US" sz="1400" dirty="0" smtClean="0">
                <a:solidFill>
                  <a:srgbClr val="3366FF"/>
                </a:solidFill>
              </a:rPr>
              <a:t> </a:t>
            </a:r>
            <a:r>
              <a:rPr lang="en-US" sz="1400" dirty="0" err="1" smtClean="0">
                <a:solidFill>
                  <a:srgbClr val="3366FF"/>
                </a:solidFill>
              </a:rPr>
              <a:t>brez</a:t>
            </a:r>
            <a:r>
              <a:rPr lang="en-US" sz="1400" dirty="0" smtClean="0">
                <a:solidFill>
                  <a:srgbClr val="3366FF"/>
                </a:solidFill>
              </a:rPr>
              <a:t> </a:t>
            </a:r>
            <a:r>
              <a:rPr lang="en-US" sz="1400" dirty="0" err="1" smtClean="0">
                <a:solidFill>
                  <a:srgbClr val="3366FF"/>
                </a:solidFill>
              </a:rPr>
              <a:t>napak</a:t>
            </a:r>
            <a:r>
              <a:rPr lang="en-US" sz="1400" dirty="0" smtClean="0">
                <a:solidFill>
                  <a:srgbClr val="3366FF"/>
                </a:solidFill>
              </a:rPr>
              <a:t>?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sl-SI" sz="1400" dirty="0" smtClean="0">
              <a:solidFill>
                <a:srgbClr val="3366FF"/>
              </a:solidFill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</a:pPr>
            <a:endParaRPr lang="en-US" sz="1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tftp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definiran v RFC 1350, </a:t>
            </a:r>
            <a:r>
              <a:rPr lang="en-US" dirty="0" smtClean="0"/>
              <a:t>The TFTP Protocol (Trivial File Transfer Protocol)</a:t>
            </a:r>
            <a:endParaRPr lang="sl-SI" dirty="0" smtClean="0"/>
          </a:p>
          <a:p>
            <a:pPr lvl="3"/>
            <a:r>
              <a:rPr lang="sl-SI" b="1" i="1" dirty="0" smtClean="0">
                <a:solidFill>
                  <a:srgbClr val="FF0000"/>
                </a:solidFill>
              </a:rPr>
              <a:t>obvezno: poiščite ga na spletu ter ga preberite – literatura!</a:t>
            </a:r>
          </a:p>
          <a:p>
            <a:pPr lvl="3"/>
            <a:r>
              <a:rPr lang="sl-SI" b="1" dirty="0" smtClean="0">
                <a:solidFill>
                  <a:srgbClr val="0000FF"/>
                </a:solidFill>
              </a:rPr>
              <a:t>izziv: poiščite še ostale RFC dokumente, ki se ukvarjajo s tftp ter preverite, kaj piše v njih.</a:t>
            </a:r>
          </a:p>
          <a:p>
            <a:r>
              <a:rPr lang="sl-SI" dirty="0" smtClean="0"/>
              <a:t>zelo poenostavljena funkcionalnost ftp protokola – ohranjena predvsem možnost prenosa podatkov</a:t>
            </a:r>
          </a:p>
          <a:p>
            <a:r>
              <a:rPr lang="sl-SI" dirty="0" smtClean="0"/>
              <a:t>ni izpisa imenika, avtentikacije in kriptiranja, dovoljuje zelo velike pakete, ne more naložiti datoteke večje od 1 TB</a:t>
            </a:r>
          </a:p>
          <a:p>
            <a:pPr lvl="2"/>
            <a:r>
              <a:rPr lang="sl-SI" dirty="0" smtClean="0">
                <a:solidFill>
                  <a:srgbClr val="3366FF"/>
                </a:solidFill>
              </a:rPr>
              <a:t>izziv: kaj je to sindrom čarovnikovega pomočnika (SAS)? Kje in kako to zadeva tftp?</a:t>
            </a:r>
            <a:endParaRPr lang="sl-SI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tftp – nekaj podrobnosti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Odjemalec na začetku pozna IP naslov strežnika, saj ga dobi preko bootp protokola</a:t>
            </a:r>
          </a:p>
          <a:p>
            <a:r>
              <a:rPr lang="sl-SI" dirty="0" smtClean="0"/>
              <a:t>tftp je aplikacija, ki na prenosni plasti uporablja nepovezavni način – UDP protokol</a:t>
            </a:r>
          </a:p>
          <a:p>
            <a:pPr>
              <a:buNone/>
            </a:pPr>
            <a:endParaRPr lang="sl-SI" dirty="0" smtClean="0"/>
          </a:p>
          <a:p>
            <a:pPr lvl="2"/>
            <a:r>
              <a:rPr lang="sl-SI" dirty="0" smtClean="0">
                <a:solidFill>
                  <a:srgbClr val="3366FF"/>
                </a:solidFill>
              </a:rPr>
              <a:t>Izziv: tako bootp kot tftp uporabljata UDP protokol – zakaj? </a:t>
            </a:r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tftp – primer pogovora ob branju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l-SI" dirty="0" smtClean="0"/>
              <a:t>odjemalec pošlje zahtevo po branju (RRQ)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strežnik odgovori z DATA paketom in podatki, ki jih je zahteval odjemalec; poslani so z novih vrat in vsa komunikacija z odjemalcem mora odslej potekati preko teh vrat (NAT prehod?)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na vsak paket podatkov odjemalec odgovori z ACK paketom, nakar strežnik pošlje naslednji paket (prejšnja točka) – če potrditve ni v določenem času, strežnik ponovno pošlje paket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posebnost je zadnji paket, ki je manjši od največje dovoljene velikosti</a:t>
            </a:r>
          </a:p>
          <a:p>
            <a:pPr marL="514350" indent="-514350">
              <a:buFont typeface="+mj-lt"/>
              <a:buAutoNum type="arabicPeriod"/>
            </a:pP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tftp – oblika paketa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39341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050" b="1" u="sng" dirty="0" smtClean="0">
                <a:latin typeface="Courier New"/>
                <a:cs typeface="Courier New"/>
              </a:rPr>
              <a:t>RRQ, WRQ: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 2 bytes     string    1 byte     string   1 byte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 ------------------------------------------------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| </a:t>
            </a:r>
            <a:r>
              <a:rPr lang="en-US" sz="1050" b="1" dirty="0" err="1" smtClean="0">
                <a:latin typeface="Courier New"/>
                <a:cs typeface="Courier New"/>
              </a:rPr>
              <a:t>Opcode</a:t>
            </a:r>
            <a:r>
              <a:rPr lang="en-US" sz="1050" b="1" dirty="0" smtClean="0">
                <a:latin typeface="Courier New"/>
                <a:cs typeface="Courier New"/>
              </a:rPr>
              <a:t> |  Filename  |   0  |    Mode    |   0  |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 ------------------------------------------------</a:t>
            </a:r>
          </a:p>
          <a:p>
            <a:pPr>
              <a:buNone/>
            </a:pPr>
            <a:endParaRPr lang="en-US" sz="105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050" b="1" u="sng" dirty="0" smtClean="0">
                <a:latin typeface="Courier New"/>
                <a:cs typeface="Courier New"/>
              </a:rPr>
              <a:t>DATA:</a:t>
            </a:r>
          </a:p>
          <a:p>
            <a:pPr>
              <a:buNone/>
            </a:pPr>
            <a:endParaRPr lang="en-US" sz="1050" b="1" u="sng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 2 bytes     2 bytes      </a:t>
            </a:r>
            <a:r>
              <a:rPr lang="en-US" sz="1050" b="1" dirty="0" err="1" smtClean="0">
                <a:latin typeface="Courier New"/>
                <a:cs typeface="Courier New"/>
              </a:rPr>
              <a:t>n</a:t>
            </a:r>
            <a:r>
              <a:rPr lang="en-US" sz="1050" b="1" dirty="0" smtClean="0">
                <a:latin typeface="Courier New"/>
                <a:cs typeface="Courier New"/>
              </a:rPr>
              <a:t> bytes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 ----------------------------------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| </a:t>
            </a:r>
            <a:r>
              <a:rPr lang="en-US" sz="1050" b="1" dirty="0" err="1" smtClean="0">
                <a:latin typeface="Courier New"/>
                <a:cs typeface="Courier New"/>
              </a:rPr>
              <a:t>Opcode</a:t>
            </a:r>
            <a:r>
              <a:rPr lang="en-US" sz="1050" b="1" dirty="0" smtClean="0">
                <a:latin typeface="Courier New"/>
                <a:cs typeface="Courier New"/>
              </a:rPr>
              <a:t> |   Block #  |   Data     |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 ----------------------------------</a:t>
            </a:r>
          </a:p>
          <a:p>
            <a:pPr>
              <a:buNone/>
            </a:pPr>
            <a:endParaRPr lang="en-US" sz="105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050" b="1" u="sng" dirty="0" smtClean="0">
                <a:latin typeface="Courier New"/>
                <a:cs typeface="Courier New"/>
              </a:rPr>
              <a:t>ACK: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 2 bytes     2 bytes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 ---------------------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| </a:t>
            </a:r>
            <a:r>
              <a:rPr lang="en-US" sz="1050" b="1" dirty="0" err="1" smtClean="0">
                <a:latin typeface="Courier New"/>
                <a:cs typeface="Courier New"/>
              </a:rPr>
              <a:t>Opcode</a:t>
            </a:r>
            <a:r>
              <a:rPr lang="en-US" sz="1050" b="1" dirty="0" smtClean="0">
                <a:latin typeface="Courier New"/>
                <a:cs typeface="Courier New"/>
              </a:rPr>
              <a:t> |   Block #  |</a:t>
            </a:r>
          </a:p>
          <a:p>
            <a:pPr>
              <a:buNone/>
            </a:pPr>
            <a:r>
              <a:rPr lang="en-US" sz="1050" b="1" dirty="0" smtClean="0">
                <a:latin typeface="Courier New"/>
                <a:cs typeface="Courier New"/>
              </a:rPr>
              <a:t> ---------------------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64525" y="1537764"/>
            <a:ext cx="4124027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sl-SI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Franklin Gothic Book (Body)"/>
              <a:ea typeface="+mn-ea"/>
              <a:cs typeface="Franklin Gothic Book (Body)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98211" y="1537764"/>
            <a:ext cx="4140096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lang="sl-SI" sz="2400" dirty="0" smtClean="0">
                <a:solidFill>
                  <a:schemeClr val="tx2"/>
                </a:solidFill>
              </a:rPr>
              <a:t>Opcode: zahteva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Filename</a:t>
            </a:r>
            <a:r>
              <a:rPr kumimoji="0" lang="sl-SI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0: ime datoteke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lang="sl-SI" sz="2400" baseline="0" dirty="0" smtClean="0">
                <a:solidFill>
                  <a:schemeClr val="tx2"/>
                </a:solidFill>
              </a:rPr>
              <a:t>Mode</a:t>
            </a:r>
            <a:r>
              <a:rPr lang="sl-SI" sz="2400" dirty="0" smtClean="0">
                <a:solidFill>
                  <a:schemeClr val="tx2"/>
                </a:solidFill>
              </a:rPr>
              <a:t> 0: oblika zapisa podatkov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Block #: številčenje poslanih paketov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</a:pPr>
            <a:r>
              <a:rPr lang="sl-SI" sz="2400" dirty="0" smtClean="0">
                <a:solidFill>
                  <a:srgbClr val="3366FF"/>
                </a:solidFill>
                <a:cs typeface="Courier New"/>
              </a:rPr>
              <a:t>izziv: zajemite pakete na mreži ter jih komentirajte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PrograMska oprema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404793" cy="4525963"/>
          </a:xfrm>
        </p:spPr>
        <p:txBody>
          <a:bodyPr>
            <a:normAutofit/>
          </a:bodyPr>
          <a:lstStyle/>
          <a:p>
            <a:r>
              <a:rPr lang="sl-SI" dirty="0" smtClean="0"/>
              <a:t>na FreeBSD: tftpd</a:t>
            </a:r>
          </a:p>
          <a:p>
            <a:r>
              <a:rPr lang="sl-SI" dirty="0" smtClean="0"/>
              <a:t>ni konfiguracijske datoteke</a:t>
            </a:r>
          </a:p>
          <a:p>
            <a:r>
              <a:rPr lang="sl-SI" dirty="0" smtClean="0"/>
              <a:t>datoteke, ki jih streže so v imeniku /tftpboot</a:t>
            </a:r>
          </a:p>
          <a:p>
            <a:r>
              <a:rPr lang="sl-SI" dirty="0" smtClean="0"/>
              <a:t>primer celovite komunikacije nalaganja OS na </a:t>
            </a:r>
            <a:r>
              <a:rPr lang="en-US" i="1" dirty="0" smtClean="0">
                <a:hlinkClick r:id="rId2"/>
              </a:rPr>
              <a:t>www.eventhelix.com/RealtimeMantra/Networking/</a:t>
            </a:r>
            <a:r>
              <a:rPr lang="en-US" b="1" i="1" dirty="0" smtClean="0">
                <a:hlinkClick r:id="rId2"/>
              </a:rPr>
              <a:t>Bootp</a:t>
            </a:r>
            <a:r>
              <a:rPr lang="en-US" i="1" dirty="0" smtClean="0">
                <a:hlinkClick r:id="rId2"/>
              </a:rPr>
              <a:t>.</a:t>
            </a:r>
            <a:r>
              <a:rPr lang="en-US" b="1" i="1" dirty="0" smtClean="0">
                <a:hlinkClick r:id="rId2"/>
              </a:rPr>
              <a:t>pdf</a:t>
            </a:r>
            <a:r>
              <a:rPr lang="en-US" b="1" i="1" dirty="0" smtClean="0"/>
              <a:t> </a:t>
            </a:r>
            <a:endParaRPr lang="sl-SI" dirty="0" smtClean="0"/>
          </a:p>
          <a:p>
            <a:pPr lvl="2">
              <a:buFont typeface="Arial"/>
              <a:buChar char="•"/>
            </a:pPr>
            <a:r>
              <a:rPr lang="en-US" dirty="0" err="1" smtClean="0">
                <a:solidFill>
                  <a:srgbClr val="3366FF"/>
                </a:solidFill>
              </a:rPr>
              <a:t>izziv</a:t>
            </a:r>
            <a:r>
              <a:rPr lang="en-US" dirty="0" smtClean="0">
                <a:solidFill>
                  <a:srgbClr val="3366FF"/>
                </a:solidFill>
              </a:rPr>
              <a:t>: </a:t>
            </a:r>
            <a:r>
              <a:rPr lang="en-US" dirty="0" err="1" smtClean="0">
                <a:solidFill>
                  <a:srgbClr val="3366FF"/>
                </a:solidFill>
              </a:rPr>
              <a:t>poiščite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priročnik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ter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namestite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ftpt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strežnik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poljubnimi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datotekami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  <a:r>
              <a:rPr lang="en-US" dirty="0" err="1" smtClean="0">
                <a:solidFill>
                  <a:srgbClr val="3366FF"/>
                </a:solidFill>
              </a:rPr>
              <a:t>tftp</a:t>
            </a:r>
            <a:r>
              <a:rPr lang="en-US" dirty="0" smtClean="0">
                <a:solidFill>
                  <a:srgbClr val="3366FF"/>
                </a:solidFill>
              </a:rPr>
              <a:t> ne </a:t>
            </a:r>
            <a:r>
              <a:rPr lang="en-US" dirty="0" err="1" smtClean="0">
                <a:solidFill>
                  <a:srgbClr val="3366FF"/>
                </a:solidFill>
              </a:rPr>
              <a:t>dovoli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v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imenu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datoteke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nizov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oblike</a:t>
            </a:r>
            <a:r>
              <a:rPr lang="en-US" dirty="0" smtClean="0">
                <a:solidFill>
                  <a:srgbClr val="3366FF"/>
                </a:solidFill>
              </a:rPr>
              <a:t> ,,../’’ </a:t>
            </a:r>
            <a:r>
              <a:rPr lang="en-US" dirty="0" err="1" smtClean="0">
                <a:solidFill>
                  <a:srgbClr val="3366FF"/>
                </a:solidFill>
              </a:rPr>
              <a:t>ali</a:t>
            </a:r>
            <a:r>
              <a:rPr lang="en-US" dirty="0" smtClean="0">
                <a:solidFill>
                  <a:srgbClr val="3366FF"/>
                </a:solidFill>
              </a:rPr>
              <a:t> ,,/../’’ – </a:t>
            </a:r>
            <a:r>
              <a:rPr lang="en-US" dirty="0" err="1" smtClean="0">
                <a:solidFill>
                  <a:srgbClr val="3366FF"/>
                </a:solidFill>
              </a:rPr>
              <a:t>čemu</a:t>
            </a:r>
            <a:r>
              <a:rPr lang="en-US" dirty="0" smtClean="0">
                <a:solidFill>
                  <a:srgbClr val="3366FF"/>
                </a:solidFill>
              </a:rPr>
              <a:t>?</a:t>
            </a:r>
            <a:endParaRPr lang="sl-SI" dirty="0" smtClean="0">
              <a:solidFill>
                <a:srgbClr val="3366FF"/>
              </a:solidFill>
            </a:endParaRPr>
          </a:p>
          <a:p>
            <a:pPr lvl="2"/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Priklop na</a:t>
            </a:r>
            <a:r>
              <a:rPr lang="en-US" dirty="0" smtClean="0"/>
              <a:t> </a:t>
            </a:r>
            <a:r>
              <a:rPr lang="en-US" dirty="0" err="1" smtClean="0"/>
              <a:t>omrežje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Nekateri računalniki imajo svoj disk in si sami naložijo OS, vendar se želijo priključiti v omrežje:</a:t>
            </a:r>
          </a:p>
          <a:p>
            <a:pPr lvl="1"/>
            <a:r>
              <a:rPr lang="sl-SI" dirty="0" smtClean="0"/>
              <a:t>stalna IP številka deluje samo pri stacionarnih računalnikih</a:t>
            </a:r>
          </a:p>
          <a:p>
            <a:pPr lvl="1"/>
            <a:r>
              <a:rPr lang="sl-SI" dirty="0" smtClean="0"/>
              <a:t>mobilni računalniki potrebujejo vsakič drugo številko</a:t>
            </a:r>
          </a:p>
          <a:p>
            <a:pPr lvl="1"/>
            <a:r>
              <a:rPr lang="sl-SI" dirty="0" smtClean="0"/>
              <a:t>ponudniki želijo poslužiti več strank, kot imajo IP naslovov</a:t>
            </a:r>
          </a:p>
          <a:p>
            <a:r>
              <a:rPr lang="sl-SI" dirty="0" smtClean="0"/>
              <a:t>Protokol bootp v prvem koraku odjemalcu pošlje tudi podatke za nastavitev IP naslova in nastavitev IP naslova prehoda</a:t>
            </a:r>
          </a:p>
          <a:p>
            <a:pPr lvl="1"/>
            <a:r>
              <a:rPr lang="sl-SI" dirty="0" smtClean="0"/>
              <a:t>ideja!! – uporabimo bootp protokol 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bootp protokol za priklop na omrežje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Ideja ni slaba, le težave:</a:t>
            </a:r>
          </a:p>
          <a:p>
            <a:pPr lvl="1"/>
            <a:r>
              <a:rPr lang="sl-SI" dirty="0" smtClean="0"/>
              <a:t>poleg IP naslova, potrebujemo še naslov prehoda, naslov DNS strežnika, naslov vmesnega (</a:t>
            </a:r>
            <a:r>
              <a:rPr lang="sl-SI" i="1" dirty="0" smtClean="0"/>
              <a:t>proxy</a:t>
            </a:r>
            <a:r>
              <a:rPr lang="sl-SI" dirty="0" smtClean="0"/>
              <a:t>) strežnika, ...</a:t>
            </a:r>
          </a:p>
          <a:p>
            <a:r>
              <a:rPr lang="sl-SI" dirty="0" smtClean="0"/>
              <a:t>Uporabimo / spremenimo namen polja </a:t>
            </a:r>
            <a:r>
              <a:rPr lang="sl-SI" i="1" dirty="0" smtClean="0"/>
              <a:t>vend</a:t>
            </a:r>
            <a:r>
              <a:rPr lang="sl-SI" dirty="0" smtClean="0"/>
              <a:t> v bootp protokolu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Razširitve vend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dirty="0" smtClean="0"/>
              <a:t>definirane v RFC 1497, BOOTP Vendor Information Extensions</a:t>
            </a:r>
          </a:p>
          <a:p>
            <a:pPr lvl="3"/>
            <a:r>
              <a:rPr lang="sl-SI" b="1" i="1" dirty="0" smtClean="0">
                <a:solidFill>
                  <a:srgbClr val="FF0000"/>
                </a:solidFill>
              </a:rPr>
              <a:t>obvezno: poiščite ga na spletu ter ga preberite – literatura!</a:t>
            </a:r>
          </a:p>
          <a:p>
            <a:pPr lvl="3"/>
            <a:r>
              <a:rPr lang="sl-SI" b="1" dirty="0" smtClean="0">
                <a:solidFill>
                  <a:srgbClr val="0000FF"/>
                </a:solidFill>
              </a:rPr>
              <a:t>izziv: poiščite še ostale RFC dokumente, ki se ukvarjajo s to vsebino ter preverite, kaj piše v njih.</a:t>
            </a:r>
            <a:r>
              <a:rPr lang="sl-SI" dirty="0" smtClean="0"/>
              <a:t> </a:t>
            </a:r>
          </a:p>
          <a:p>
            <a:r>
              <a:rPr lang="sl-SI" dirty="0" smtClean="0"/>
              <a:t>prva vrednost je ,,čarobni piškot’’ (</a:t>
            </a:r>
            <a:r>
              <a:rPr lang="sl-SI" i="1" dirty="0" smtClean="0"/>
              <a:t>magic cookie</a:t>
            </a:r>
            <a:r>
              <a:rPr lang="sl-SI" dirty="0" smtClean="0"/>
              <a:t>) z vrednostjo 99.130.83.99</a:t>
            </a:r>
          </a:p>
          <a:p>
            <a:r>
              <a:rPr lang="sl-SI" dirty="0" smtClean="0"/>
              <a:t>dve vrsti polj (po dolžini):</a:t>
            </a:r>
          </a:p>
          <a:p>
            <a:pPr lvl="1"/>
            <a:r>
              <a:rPr lang="sl-SI" dirty="0" smtClean="0"/>
              <a:t>stalna: zlog 1: značka [podatki]</a:t>
            </a:r>
          </a:p>
          <a:p>
            <a:pPr lvl="2"/>
            <a:r>
              <a:rPr lang="en-US" dirty="0" smtClean="0"/>
              <a:t>Subnet Mask Field (</a:t>
            </a:r>
            <a:r>
              <a:rPr lang="en-US" dirty="0" err="1" smtClean="0"/>
              <a:t>značka</a:t>
            </a:r>
            <a:r>
              <a:rPr lang="en-US" dirty="0" smtClean="0"/>
              <a:t>: 1, </a:t>
            </a:r>
            <a:r>
              <a:rPr lang="en-US" dirty="0" err="1" smtClean="0"/>
              <a:t>podatki</a:t>
            </a:r>
            <a:r>
              <a:rPr lang="en-US" dirty="0" smtClean="0"/>
              <a:t>: 4 </a:t>
            </a:r>
            <a:r>
              <a:rPr lang="en-US" dirty="0" err="1" smtClean="0"/>
              <a:t>zlogi</a:t>
            </a:r>
            <a:r>
              <a:rPr lang="en-US" dirty="0" smtClean="0"/>
              <a:t>): 1.255.255.255.0</a:t>
            </a:r>
            <a:endParaRPr lang="sl-SI" dirty="0" smtClean="0"/>
          </a:p>
          <a:p>
            <a:pPr lvl="1"/>
            <a:r>
              <a:rPr lang="sl-SI" dirty="0" smtClean="0"/>
              <a:t>spremenljiva: zlog 1: značka, zlog 2: dolžina podatkov, ostali zlogi: podatki</a:t>
            </a:r>
          </a:p>
          <a:p>
            <a:pPr lvl="2"/>
            <a:r>
              <a:rPr lang="en-US" dirty="0" smtClean="0"/>
              <a:t>Gateway Field (</a:t>
            </a:r>
            <a:r>
              <a:rPr lang="en-US" dirty="0" err="1" smtClean="0"/>
              <a:t>značka</a:t>
            </a:r>
            <a:r>
              <a:rPr lang="en-US" dirty="0" smtClean="0"/>
              <a:t>: 3, </a:t>
            </a:r>
            <a:r>
              <a:rPr lang="en-US" dirty="0" err="1" smtClean="0"/>
              <a:t>podatki</a:t>
            </a:r>
            <a:r>
              <a:rPr lang="en-US" dirty="0" smtClean="0"/>
              <a:t>: N/4 </a:t>
            </a:r>
            <a:r>
              <a:rPr lang="en-US" dirty="0" err="1" smtClean="0"/>
              <a:t>naslovov</a:t>
            </a:r>
            <a:r>
              <a:rPr lang="en-US" dirty="0" smtClean="0"/>
              <a:t>): 3.4.1.2.3.4 </a:t>
            </a:r>
            <a:endParaRPr lang="sl-SI" dirty="0" smtClean="0"/>
          </a:p>
          <a:p>
            <a:r>
              <a:rPr lang="sl-SI" dirty="0" smtClean="0"/>
              <a:t>značke 128-254: lokalne razširitve</a:t>
            </a:r>
          </a:p>
          <a:p>
            <a:pPr marL="1714500" lvl="6" indent="-342900">
              <a:buFont typeface="Wingdings 2"/>
              <a:buChar char=""/>
            </a:pPr>
            <a:r>
              <a:rPr lang="sl-SI" sz="1882" b="1" dirty="0" smtClean="0">
                <a:solidFill>
                  <a:srgbClr val="0000FF"/>
                </a:solidFill>
              </a:rPr>
              <a:t>izziv: uporabite bootp in dodajte svojo lastno razširitev.</a:t>
            </a:r>
            <a:r>
              <a:rPr lang="sl-SI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DHCP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obstajata različici za IPv4 in IPv6, najprej IPv4</a:t>
            </a:r>
          </a:p>
          <a:p>
            <a:r>
              <a:rPr lang="sl-SI" dirty="0" smtClean="0"/>
              <a:t>definiran v RFC 2131, </a:t>
            </a:r>
            <a:r>
              <a:rPr lang="en-US" b="1" dirty="0" smtClean="0"/>
              <a:t>Dynamic Host Configuration Protocol</a:t>
            </a:r>
            <a:endParaRPr lang="sl-SI" dirty="0" smtClean="0"/>
          </a:p>
          <a:p>
            <a:pPr lvl="3"/>
            <a:r>
              <a:rPr lang="sl-SI" b="1" i="1" dirty="0" smtClean="0">
                <a:solidFill>
                  <a:srgbClr val="FF0000"/>
                </a:solidFill>
              </a:rPr>
              <a:t>obvezno: poiščite ga na spletu ter ga preberite – literatura!</a:t>
            </a:r>
          </a:p>
          <a:p>
            <a:pPr lvl="3"/>
            <a:r>
              <a:rPr lang="sl-SI" b="1" dirty="0" smtClean="0">
                <a:solidFill>
                  <a:srgbClr val="0000FF"/>
                </a:solidFill>
              </a:rPr>
              <a:t>izziv: poiščite še ostale RFC dokumente, ki se ukvarjajo z DHCP ter preverite, kaj piše v njih.</a:t>
            </a:r>
          </a:p>
          <a:p>
            <a:r>
              <a:rPr lang="sl-SI" dirty="0" smtClean="0"/>
              <a:t>dejansko razširitev bootp protokola</a:t>
            </a:r>
          </a:p>
          <a:p>
            <a:pPr lvl="1"/>
            <a:r>
              <a:rPr lang="sl-SI" dirty="0" smtClean="0"/>
              <a:t>preimenovanje </a:t>
            </a:r>
            <a:r>
              <a:rPr lang="sl-SI" i="1" dirty="0" smtClean="0"/>
              <a:t>vend</a:t>
            </a:r>
            <a:r>
              <a:rPr lang="sl-SI" dirty="0" smtClean="0"/>
              <a:t> polja v </a:t>
            </a:r>
            <a:r>
              <a:rPr lang="sl-SI" i="1" dirty="0" smtClean="0"/>
              <a:t>options</a:t>
            </a:r>
            <a:r>
              <a:rPr lang="sl-SI" dirty="0" smtClean="0"/>
              <a:t> in njegovo podaljšanje – RFC 2132, </a:t>
            </a:r>
            <a:r>
              <a:rPr lang="en-US" i="1" dirty="0" smtClean="0"/>
              <a:t>DHCP Options and BOOTP Vendor Extension</a:t>
            </a:r>
            <a:endParaRPr lang="sl-SI" i="1" dirty="0" smtClean="0"/>
          </a:p>
          <a:p>
            <a:pPr>
              <a:buNone/>
            </a:pP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Zagon računalnika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CPE ob priklopu na napajanje nastavi vrednost PŠ (programskega števca) na točno določeno vrednost</a:t>
            </a:r>
          </a:p>
          <a:p>
            <a:pPr lvl="3"/>
            <a:r>
              <a:rPr lang="sl-SI" dirty="0" smtClean="0">
                <a:solidFill>
                  <a:srgbClr val="3366FF"/>
                </a:solidFill>
              </a:rPr>
              <a:t>izziv: na katero vrednost se nastavi pri intel procesorju? Na katero pri powerpc? Na katero pri arm?</a:t>
            </a:r>
          </a:p>
          <a:p>
            <a:r>
              <a:rPr lang="sl-SI" dirty="0" smtClean="0"/>
              <a:t>za tem začne izvajati ukaze</a:t>
            </a:r>
          </a:p>
          <a:p>
            <a:pPr lvl="1"/>
            <a:r>
              <a:rPr lang="sl-SI" dirty="0" smtClean="0"/>
              <a:t>običajno  delovanje</a:t>
            </a:r>
          </a:p>
          <a:p>
            <a:r>
              <a:rPr lang="sl-SI" dirty="0" smtClean="0"/>
              <a:t>pomembno: kaj se nahaja v pomnilniku na mestu, kjer prične z delom CPE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DHCP – nekaj podrobnosti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Odjemalec na začetku ne pozna IP naslova strežnika</a:t>
            </a:r>
          </a:p>
          <a:p>
            <a:r>
              <a:rPr lang="sl-SI" dirty="0" smtClean="0"/>
              <a:t>DHCP je aplikacija, ki na prenosni plasti uporablja nepovezavni način – UDP protokol</a:t>
            </a:r>
          </a:p>
          <a:p>
            <a:pPr>
              <a:buNone/>
            </a:pPr>
            <a:endParaRPr lang="sl-SI" dirty="0" smtClean="0"/>
          </a:p>
          <a:p>
            <a:pPr lvl="2"/>
            <a:r>
              <a:rPr lang="sl-SI" dirty="0" smtClean="0">
                <a:solidFill>
                  <a:srgbClr val="3366FF"/>
                </a:solidFill>
              </a:rPr>
              <a:t>Izziv: kako je z varnostjo pri DHCP protokolu? Če se da, naredite napad na odjemalca </a:t>
            </a:r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DHCP – jedro protokola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 smtClean="0"/>
              <a:t>osnovna ideja: odjemalec dobi na uporabo IP naslov za določen čas</a:t>
            </a:r>
          </a:p>
          <a:p>
            <a:r>
              <a:rPr lang="sl-SI" dirty="0" smtClean="0"/>
              <a:t>možne zahteve:</a:t>
            </a:r>
          </a:p>
          <a:p>
            <a:pPr lvl="1"/>
            <a:r>
              <a:rPr lang="sl-SI" dirty="0" smtClean="0"/>
              <a:t>DHCPDISCOVER: iskanje strežnika</a:t>
            </a:r>
          </a:p>
          <a:p>
            <a:pPr lvl="1"/>
            <a:r>
              <a:rPr lang="sl-SI" dirty="0" smtClean="0"/>
              <a:t>DHCPOFFER: ponudba odjemalcu</a:t>
            </a:r>
          </a:p>
          <a:p>
            <a:pPr lvl="1"/>
            <a:r>
              <a:rPr lang="sl-SI" dirty="0" smtClean="0"/>
              <a:t>DHCPREQUEST: odjemalec potrjuje prejete nastavitve; tudi želja po podaljšanju sposoje IP naslova</a:t>
            </a:r>
          </a:p>
          <a:p>
            <a:pPr lvl="1"/>
            <a:r>
              <a:rPr lang="sl-SI" dirty="0" smtClean="0"/>
              <a:t>DHCPACK, DHCPNAK: strežnikova potrditev/zanikanje odjemalcu</a:t>
            </a:r>
          </a:p>
          <a:p>
            <a:pPr lvl="1"/>
            <a:r>
              <a:rPr lang="sl-SI" dirty="0" smtClean="0"/>
              <a:t>DHCPDECLINE: odjemalec strežniku, da je IP naslov že v uporabi</a:t>
            </a:r>
          </a:p>
          <a:p>
            <a:pPr lvl="1"/>
            <a:r>
              <a:rPr lang="sl-SI" dirty="0" smtClean="0"/>
              <a:t>DHCPRELEASE: odjemalec vrača naslov pred potekom</a:t>
            </a:r>
          </a:p>
          <a:p>
            <a:pPr lvl="1"/>
            <a:r>
              <a:rPr lang="sl-SI" dirty="0" smtClean="0"/>
              <a:t>DHCPINFORM: odjemalec želi samo ostale podatke, naslov že ima</a:t>
            </a:r>
          </a:p>
          <a:p>
            <a:r>
              <a:rPr lang="sl-SI" dirty="0" smtClean="0"/>
              <a:t>posebna značka v </a:t>
            </a:r>
            <a:r>
              <a:rPr lang="sl-SI" i="1" dirty="0" smtClean="0"/>
              <a:t>options</a:t>
            </a:r>
            <a:r>
              <a:rPr lang="sl-SI" dirty="0" smtClean="0"/>
              <a:t>: </a:t>
            </a:r>
            <a:r>
              <a:rPr lang="en-US" i="1" dirty="0" smtClean="0"/>
              <a:t>DHCP message type</a:t>
            </a:r>
          </a:p>
          <a:p>
            <a:pPr marL="1257300" lvl="5" indent="-342900">
              <a:buFont typeface="Wingdings 2"/>
              <a:buChar char=""/>
            </a:pPr>
            <a:r>
              <a:rPr lang="sl-SI" sz="2065" b="1" dirty="0" smtClean="0">
                <a:solidFill>
                  <a:srgbClr val="0000FF"/>
                </a:solidFill>
              </a:rPr>
              <a:t>izziv: kakšno vrednost ima ta značka?</a:t>
            </a:r>
          </a:p>
          <a:p>
            <a:endParaRPr lang="sl-SI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41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Server          Client          Server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(not selected)                    (selected)</a:t>
            </a:r>
          </a:p>
          <a:p>
            <a:pPr>
              <a:buNone/>
            </a:pPr>
            <a:endParaRPr lang="en-US" sz="12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</a:t>
            </a:r>
            <a:r>
              <a:rPr lang="en-US" sz="1200" b="1" dirty="0" err="1" smtClean="0">
                <a:latin typeface="Courier New"/>
                <a:cs typeface="Courier New"/>
              </a:rPr>
              <a:t>v</a:t>
            </a:r>
            <a:r>
              <a:rPr lang="en-US" sz="1200" b="1" dirty="0" smtClean="0">
                <a:latin typeface="Courier New"/>
                <a:cs typeface="Courier New"/>
              </a:rPr>
              <a:t>               </a:t>
            </a:r>
            <a:r>
              <a:rPr lang="en-US" sz="1200" b="1" dirty="0" err="1" smtClean="0">
                <a:latin typeface="Courier New"/>
                <a:cs typeface="Courier New"/>
              </a:rPr>
              <a:t>v</a:t>
            </a:r>
            <a:r>
              <a:rPr lang="en-US" sz="1200" b="1" dirty="0" smtClean="0">
                <a:latin typeface="Courier New"/>
                <a:cs typeface="Courier New"/>
              </a:rPr>
              <a:t>               </a:t>
            </a:r>
            <a:r>
              <a:rPr lang="en-US" sz="1200" b="1" dirty="0" err="1" smtClean="0">
                <a:latin typeface="Courier New"/>
                <a:cs typeface="Courier New"/>
              </a:rPr>
              <a:t>v</a:t>
            </a:r>
            <a:endParaRPr lang="en-US" sz="12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              |          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    Begins initialization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              |          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_____________/|\____________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|/DHCPDISCOVER | DHCPDISCOVER  \|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              |          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Determines          |          Determines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configuration        |         configuration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              |          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|\             |  ____________/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\________    | /DHCPOFFER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DHCPOFFER\   |/          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          \  |           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      Collects replies   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            \|           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    Selects configuration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|               |               |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      </a:t>
            </a:r>
            <a:r>
              <a:rPr lang="en-US" sz="1200" b="1" dirty="0" err="1" smtClean="0">
                <a:latin typeface="Courier New"/>
                <a:cs typeface="Courier New"/>
              </a:rPr>
              <a:t>v</a:t>
            </a:r>
            <a:r>
              <a:rPr lang="en-US" sz="1200" b="1" dirty="0" smtClean="0">
                <a:latin typeface="Courier New"/>
                <a:cs typeface="Courier New"/>
              </a:rPr>
              <a:t>               </a:t>
            </a:r>
            <a:r>
              <a:rPr lang="en-US" sz="1200" b="1" dirty="0" err="1" smtClean="0">
                <a:latin typeface="Courier New"/>
                <a:cs typeface="Courier New"/>
              </a:rPr>
              <a:t>v</a:t>
            </a:r>
            <a:r>
              <a:rPr lang="en-US" sz="1200" b="1" dirty="0" smtClean="0">
                <a:latin typeface="Courier New"/>
                <a:cs typeface="Courier New"/>
              </a:rPr>
              <a:t>               </a:t>
            </a:r>
            <a:r>
              <a:rPr lang="en-US" sz="1200" b="1" dirty="0" err="1" smtClean="0">
                <a:latin typeface="Courier New"/>
                <a:cs typeface="Courier New"/>
              </a:rPr>
              <a:t>v</a:t>
            </a:r>
            <a:endParaRPr lang="sl-SI" sz="1200" b="1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68952" y="1554162"/>
            <a:ext cx="4419600" cy="452596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_____________/|\____________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|/ DHCPREQUEST  |  DHCPREQUEST\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Commits configuration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_____________/|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|/ DHCPACK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Initialization complete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.               .               .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Graceful shutdown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|\ ____________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DHCPRELEASE  \|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   Discards lease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|               |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</a:t>
            </a:r>
            <a:r>
              <a:rPr lang="en-US" sz="1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v</a:t>
            </a: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       </a:t>
            </a:r>
            <a:r>
              <a:rPr lang="en-US" sz="1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v</a:t>
            </a:r>
            <a:r>
              <a:rPr lang="en-US" sz="1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       </a:t>
            </a:r>
            <a:r>
              <a:rPr lang="en-US" sz="1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v</a:t>
            </a:r>
            <a:endParaRPr kumimoji="0" lang="sl-SI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sl-SI" dirty="0" smtClean="0"/>
              <a:t>DHCP – življenjski cikel</a:t>
            </a:r>
            <a:endParaRPr lang="sl-SI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DHCP nevarnosti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DHCP ne predvideva avtentikacije</a:t>
            </a:r>
          </a:p>
          <a:p>
            <a:r>
              <a:rPr lang="sl-SI" dirty="0" smtClean="0"/>
              <a:t>možni napadi:</a:t>
            </a:r>
          </a:p>
          <a:p>
            <a:pPr lvl="1"/>
            <a:r>
              <a:rPr lang="sl-SI" dirty="0" smtClean="0"/>
              <a:t>neavtorizirani strežniki posredujejo napačno informacijo</a:t>
            </a:r>
          </a:p>
          <a:p>
            <a:pPr lvl="1"/>
            <a:r>
              <a:rPr lang="sl-SI" dirty="0" smtClean="0"/>
              <a:t>neavtorizirani odjemalci pridobijo dostop do virov, do katerih bi ne smeli</a:t>
            </a:r>
          </a:p>
          <a:p>
            <a:pPr lvl="1"/>
            <a:r>
              <a:rPr lang="sl-SI" dirty="0" smtClean="0"/>
              <a:t>izpraznenje virov s strani neavtoriziranih odjemalcev</a:t>
            </a:r>
          </a:p>
          <a:p>
            <a:pPr lvl="2"/>
            <a:r>
              <a:rPr lang="sl-SI" b="1" dirty="0" smtClean="0">
                <a:solidFill>
                  <a:srgbClr val="0000FF"/>
                </a:solidFill>
              </a:rPr>
              <a:t>izziv: izvedite vsaj enega od zgornjih napadov. O čem govori RFC 3118 in kako deluje?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PrograMska oprema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072467" cy="4525963"/>
          </a:xfrm>
        </p:spPr>
        <p:txBody>
          <a:bodyPr>
            <a:normAutofit fontScale="85000" lnSpcReduction="20000"/>
          </a:bodyPr>
          <a:lstStyle/>
          <a:p>
            <a:r>
              <a:rPr lang="sl-SI" dirty="0" smtClean="0"/>
              <a:t>na FreeBSD odjemalec </a:t>
            </a:r>
            <a:r>
              <a:rPr lang="sl-SI" i="1" dirty="0" smtClean="0"/>
              <a:t>dhclient</a:t>
            </a:r>
            <a:r>
              <a:rPr lang="sl-SI" dirty="0" smtClean="0"/>
              <a:t> s konfiguracijsko datoteko /etc/dhclient.conf</a:t>
            </a:r>
          </a:p>
          <a:p>
            <a:r>
              <a:rPr lang="sl-SI" dirty="0" smtClean="0"/>
              <a:t>glej: </a:t>
            </a:r>
            <a:r>
              <a:rPr lang="sl-SI" dirty="0" smtClean="0">
                <a:hlinkClick r:id="rId2"/>
              </a:rPr>
              <a:t>www.freebsd.org/doc/handbook/network-dhcp.html</a:t>
            </a:r>
            <a:r>
              <a:rPr lang="sl-SI" dirty="0" smtClean="0"/>
              <a:t> </a:t>
            </a:r>
          </a:p>
          <a:p>
            <a:pPr lvl="1">
              <a:buFont typeface="Arial"/>
              <a:buChar char="•"/>
            </a:pPr>
            <a:r>
              <a:rPr lang="sl-SI" sz="2581" dirty="0" smtClean="0">
                <a:solidFill>
                  <a:srgbClr val="3366FF"/>
                </a:solidFill>
              </a:rPr>
              <a:t>izziv: skonfigurirajte odjemalca in ga poženite. Kaj pravzaprav pomeni desna konfiguracija?</a:t>
            </a:r>
            <a:endParaRPr lang="sl-SI" sz="258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49800" y="1266278"/>
            <a:ext cx="4072467" cy="452596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send host-name "</a:t>
            </a:r>
            <a:r>
              <a:rPr lang="en-US" sz="8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andare.fugue.com</a:t>
            </a: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";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send </a:t>
            </a:r>
            <a:r>
              <a:rPr lang="en-US" sz="8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dhcp</a:t>
            </a: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-client-identifier 1:0:a0:24:ab:fb:9c;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send </a:t>
            </a:r>
            <a:r>
              <a:rPr lang="en-US" sz="8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dhcp</a:t>
            </a: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-lease-time 3600;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supersede domain-name "</a:t>
            </a:r>
            <a:r>
              <a:rPr lang="en-US" sz="8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fugue.com</a:t>
            </a: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</a:t>
            </a:r>
            <a:r>
              <a:rPr lang="en-US" sz="8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home.vix.com</a:t>
            </a: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";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prepend</a:t>
            </a: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domain-name-servers 127.0.0.1;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request subnet-mask, broadcast-address, time-offset, routers,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	domain-name, domain-name-servers, host-name;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require subnet-mask, domain-name-servers;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timeout 60;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retry 60;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reboot 10;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select-timeout 5;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initial-interval 2;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script "/etc/</a:t>
            </a:r>
            <a:r>
              <a:rPr lang="en-US" sz="8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dhclient</a:t>
            </a: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-script";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media "-link0 -link1 -link2", "link0 link1";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reject 192.33.137.209;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80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alias {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interface "ep0";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fixed-address 192.5.5.213;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option subnet-mask 255.255.255.255;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}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80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lease {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interface "ep0";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fixed-address 192.33.137.200;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medium "link0 link1";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option host-name "</a:t>
            </a:r>
            <a:r>
              <a:rPr lang="en-US" sz="8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andare.swiftmedia.com</a:t>
            </a: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";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option subnet-mask 255.255.255.0;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option broadcast-address 192.33.137.255;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option routers 192.33.137.250;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option domain-name-servers 127.0.0.1;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renew 2 2000/1/12 00:00:01;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rebind 2 2000/1/12 00:00:01;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 expire 2 2000/1/12 00:00:01;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sl-SI" sz="8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PrograMska oprema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072467" cy="4525963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na FreeBSD strežnik </a:t>
            </a:r>
            <a:r>
              <a:rPr lang="sl-SI" i="1" dirty="0" smtClean="0"/>
              <a:t>net/isc-dhcp31-server</a:t>
            </a:r>
            <a:r>
              <a:rPr lang="sl-SI" dirty="0" smtClean="0"/>
              <a:t> s konfiguracijsko datoteko /usr/local/etc/dhcpd.conf</a:t>
            </a:r>
          </a:p>
          <a:p>
            <a:pPr lvl="1">
              <a:buFont typeface="Arial"/>
              <a:buChar char="•"/>
            </a:pPr>
            <a:r>
              <a:rPr lang="sl-SI" sz="2162" dirty="0" smtClean="0">
                <a:solidFill>
                  <a:srgbClr val="3366FF"/>
                </a:solidFill>
              </a:rPr>
              <a:t>izziv: skonfigurirajte strežnik in ga poženite. Kaj počne program dhcp_probe – namestite ga in ga poženite.</a:t>
            </a:r>
            <a:endParaRPr lang="sl-SI" sz="2162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49800" y="1266278"/>
            <a:ext cx="4072467" cy="452596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option domain-name "</a:t>
            </a:r>
            <a:r>
              <a:rPr lang="en-US" sz="10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example.com</a:t>
            </a: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”;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option domain-name-servers 192.168.4.100;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option subnet-mask 255.255.255.0;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100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default-lease-time 3600;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max-lease-time 86400;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ddns</a:t>
            </a: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-update-style none;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100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subnet 192.168.4.0 </a:t>
            </a:r>
            <a:r>
              <a:rPr lang="en-US" sz="10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netmask</a:t>
            </a: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 255.255.255.0 {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  range 192.168.4.129 192.168.4.254;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  option routers 192.168.4.1;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}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100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host </a:t>
            </a:r>
            <a:r>
              <a:rPr lang="en-US" sz="10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mailhost</a:t>
            </a: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 {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  hardware </a:t>
            </a:r>
            <a:r>
              <a:rPr lang="en-US" sz="10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ethernet</a:t>
            </a: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 02:03:04:05:06:07;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  fixed-address </a:t>
            </a:r>
            <a:r>
              <a:rPr lang="en-US" sz="10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mailhost.example.com</a:t>
            </a: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00" b="1" dirty="0" smtClean="0">
                <a:solidFill>
                  <a:schemeClr val="tx2"/>
                </a:solidFill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DHCPv6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definiran v RFC 3315, </a:t>
            </a:r>
            <a:r>
              <a:rPr lang="en-US" i="1" dirty="0" smtClean="0"/>
              <a:t>Dynamic Host Configuration Protocol for IPv6 (DHCPv6)</a:t>
            </a:r>
            <a:endParaRPr lang="sl-SI" i="1" dirty="0" smtClean="0"/>
          </a:p>
          <a:p>
            <a:pPr lvl="3"/>
            <a:r>
              <a:rPr lang="sl-SI" b="1" i="1" dirty="0" smtClean="0">
                <a:solidFill>
                  <a:srgbClr val="FF0000"/>
                </a:solidFill>
              </a:rPr>
              <a:t>obvezno: poiščite ga na spletu ter ga preberite – literatura!</a:t>
            </a:r>
          </a:p>
          <a:p>
            <a:pPr lvl="3"/>
            <a:r>
              <a:rPr lang="sl-SI" b="1" dirty="0" smtClean="0">
                <a:solidFill>
                  <a:srgbClr val="0000FF"/>
                </a:solidFill>
              </a:rPr>
              <a:t>izziv: poiščite še ostale RFC dokumente, ki se ukvarjajo z DHCP ter preverite, kaj piše v njih.</a:t>
            </a:r>
          </a:p>
          <a:p>
            <a:r>
              <a:rPr lang="sl-SI" dirty="0" smtClean="0"/>
              <a:t>povsem drugačen protokol za IPv6</a:t>
            </a:r>
          </a:p>
          <a:p>
            <a:r>
              <a:rPr lang="sl-SI" dirty="0" smtClean="0"/>
              <a:t>dva načina konfiguracije računalnika:</a:t>
            </a:r>
          </a:p>
          <a:p>
            <a:pPr lvl="1"/>
            <a:r>
              <a:rPr lang="sl-SI" dirty="0" smtClean="0"/>
              <a:t>brezstanjsko (</a:t>
            </a:r>
            <a:r>
              <a:rPr lang="sl-SI" i="1" dirty="0" smtClean="0"/>
              <a:t>stateless</a:t>
            </a:r>
            <a:r>
              <a:rPr lang="sl-SI" dirty="0" smtClean="0"/>
              <a:t>), kjer se računalnik lahko sam nastavi; in</a:t>
            </a:r>
          </a:p>
          <a:p>
            <a:pPr lvl="1"/>
            <a:r>
              <a:rPr lang="sl-SI" dirty="0" smtClean="0"/>
              <a:t>stanjsko (</a:t>
            </a:r>
            <a:r>
              <a:rPr lang="sl-SI" i="1" dirty="0" smtClean="0"/>
              <a:t>statefull</a:t>
            </a:r>
            <a:r>
              <a:rPr lang="sl-SI" dirty="0" smtClean="0"/>
              <a:t>), kjer računalnik nastavi s pomočju drugih enot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DHCPv6 – nekaj podrobnosti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Odjemalec na začetku ne pozna IP naslova strežnika</a:t>
            </a:r>
          </a:p>
          <a:p>
            <a:r>
              <a:rPr lang="sl-SI" dirty="0" smtClean="0"/>
              <a:t>DHCP je aplikacija, ki na prenosni plasti uporablja nepovezavni način – UDP protokol</a:t>
            </a:r>
          </a:p>
          <a:p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DHCPv6 – jedro protokola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l-SI" dirty="0" smtClean="0"/>
              <a:t>možne zahteve (</a:t>
            </a:r>
            <a:r>
              <a:rPr lang="sl-SI" i="1" dirty="0" smtClean="0"/>
              <a:t>msg-type</a:t>
            </a:r>
            <a:r>
              <a:rPr lang="sl-SI" dirty="0" smtClean="0"/>
              <a:t>):</a:t>
            </a:r>
          </a:p>
          <a:p>
            <a:pPr lvl="1"/>
            <a:r>
              <a:rPr lang="sl-SI" dirty="0" smtClean="0"/>
              <a:t>SOLICIT: prošnja za nastavitev</a:t>
            </a:r>
          </a:p>
          <a:p>
            <a:pPr lvl="1"/>
            <a:r>
              <a:rPr lang="sl-SI" dirty="0" smtClean="0"/>
              <a:t>ADVERTISE: oglašanje naslova</a:t>
            </a:r>
          </a:p>
          <a:p>
            <a:pPr lvl="1"/>
            <a:r>
              <a:rPr lang="sl-SI" dirty="0" smtClean="0"/>
              <a:t>REQUEST: zahteva za nastavitvene parametre</a:t>
            </a:r>
          </a:p>
          <a:p>
            <a:pPr lvl="1"/>
            <a:r>
              <a:rPr lang="sl-SI" dirty="0" smtClean="0"/>
              <a:t>CONFIRM: preverjanje, ali je naslov, ki ga je dobil odjemalec</a:t>
            </a:r>
            <a:r>
              <a:rPr lang="sl-SI" smtClean="0"/>
              <a:t>, še vedno </a:t>
            </a:r>
            <a:r>
              <a:rPr lang="sl-SI" dirty="0" smtClean="0"/>
              <a:t>v redu</a:t>
            </a:r>
          </a:p>
          <a:p>
            <a:pPr lvl="1"/>
            <a:r>
              <a:rPr lang="sl-SI" dirty="0" smtClean="0"/>
              <a:t>RENEW: zahteva za obnovitev</a:t>
            </a:r>
          </a:p>
          <a:p>
            <a:pPr lvl="1"/>
            <a:r>
              <a:rPr lang="sl-SI" dirty="0" smtClean="0"/>
              <a:t>REBIND: zahteva za ohranitev</a:t>
            </a:r>
          </a:p>
          <a:p>
            <a:pPr lvl="1"/>
            <a:r>
              <a:rPr lang="sl-SI" dirty="0" smtClean="0"/>
              <a:t>REPLY: odgovor odjemalcu</a:t>
            </a:r>
          </a:p>
          <a:p>
            <a:pPr lvl="1"/>
            <a:r>
              <a:rPr lang="sl-SI" dirty="0" smtClean="0"/>
              <a:t>RELEASE: sprostitev naslova</a:t>
            </a:r>
          </a:p>
          <a:p>
            <a:pPr lvl="1"/>
            <a:r>
              <a:rPr lang="sl-SI" dirty="0" smtClean="0"/>
              <a:t>DECLINE: zavrnitev dodeljenega naslova</a:t>
            </a:r>
          </a:p>
          <a:p>
            <a:pPr lvl="1"/>
            <a:r>
              <a:rPr lang="sl-SI" dirty="0" smtClean="0"/>
              <a:t>RECONFIGURE: strežnik odjemalcu sporoča, naj obnovi nastavitve</a:t>
            </a:r>
          </a:p>
          <a:p>
            <a:pPr lvl="1"/>
            <a:r>
              <a:rPr lang="sl-SI" dirty="0" smtClean="0"/>
              <a:t>INFORMATION-REQUEST: zahteva za nastavitve brez IP naslova</a:t>
            </a:r>
          </a:p>
          <a:p>
            <a:pPr lvl="1"/>
            <a:r>
              <a:rPr lang="sl-SI" dirty="0" smtClean="0"/>
              <a:t>RELAY-FORW: prepošiljanje</a:t>
            </a:r>
          </a:p>
          <a:p>
            <a:pPr lvl="1"/>
            <a:r>
              <a:rPr lang="sl-SI" dirty="0" smtClean="0"/>
              <a:t>RELAY-REPL: potrdilo prepošiljatelju, ki vsebuje odgovor odjemalcu</a:t>
            </a:r>
          </a:p>
          <a:p>
            <a:pPr marL="1257300" lvl="5" indent="-342900">
              <a:buFont typeface="Wingdings 2"/>
              <a:buChar char=""/>
            </a:pPr>
            <a:r>
              <a:rPr lang="sl-SI" sz="2065" b="1" dirty="0" smtClean="0">
                <a:solidFill>
                  <a:srgbClr val="0000FF"/>
                </a:solidFill>
              </a:rPr>
              <a:t>izziv: kako deluje prepošiljanje zahtev?</a:t>
            </a:r>
          </a:p>
          <a:p>
            <a:endParaRPr lang="sl-SI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41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 0                   1                   2                   3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 0 1 2 3 4 5 6 7 8 9 0 1 2 3 4 5 6 7 8 9 0 1 2 3 4 5 6 7 8 9 0 1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</a:t>
            </a:r>
            <a:r>
              <a:rPr lang="en-US" sz="800" b="1" dirty="0" err="1" smtClean="0">
                <a:latin typeface="Courier New"/>
                <a:cs typeface="Courier New"/>
              </a:rPr>
              <a:t>msg</a:t>
            </a:r>
            <a:r>
              <a:rPr lang="en-US" sz="800" b="1" dirty="0" smtClean="0">
                <a:latin typeface="Courier New"/>
                <a:cs typeface="Courier New"/>
              </a:rPr>
              <a:t>-type   |               transaction-id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.                            options                            .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.                           (variable)                          .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endParaRPr lang="en-US" sz="800" b="1" dirty="0" smtClean="0">
              <a:latin typeface="Courier New"/>
              <a:cs typeface="Courier New"/>
            </a:endParaRPr>
          </a:p>
          <a:p>
            <a:pPr algn="ctr">
              <a:buNone/>
            </a:pPr>
            <a:endParaRPr lang="en-US" sz="1050" dirty="0" smtClean="0">
              <a:latin typeface="Courier New"/>
              <a:cs typeface="Courier New"/>
            </a:endParaRPr>
          </a:p>
          <a:p>
            <a:pPr algn="ctr">
              <a:buNone/>
            </a:pPr>
            <a:r>
              <a:rPr lang="en-US" sz="2000" dirty="0" err="1" smtClean="0">
                <a:latin typeface="+mj-lt"/>
                <a:cs typeface="Courier New"/>
              </a:rPr>
              <a:t>običajno</a:t>
            </a:r>
            <a:r>
              <a:rPr lang="en-US" sz="2000" dirty="0" smtClean="0">
                <a:latin typeface="+mj-lt"/>
                <a:cs typeface="Courier New"/>
              </a:rPr>
              <a:t> </a:t>
            </a:r>
            <a:r>
              <a:rPr lang="en-US" sz="2000" dirty="0" err="1" smtClean="0">
                <a:latin typeface="+mj-lt"/>
                <a:cs typeface="Courier New"/>
              </a:rPr>
              <a:t>sporočilo</a:t>
            </a:r>
            <a:endParaRPr lang="sl-SI" sz="4000" dirty="0" smtClean="0"/>
          </a:p>
          <a:p>
            <a:endParaRPr lang="sl-SI" sz="2000" b="1" dirty="0" smtClean="0">
              <a:solidFill>
                <a:srgbClr val="0000FF"/>
              </a:solidFill>
            </a:endParaRPr>
          </a:p>
          <a:p>
            <a:endParaRPr lang="sl-SI" sz="20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sl-SI" sz="2000" b="1" dirty="0" smtClean="0">
              <a:solidFill>
                <a:srgbClr val="0000FF"/>
              </a:solidFill>
            </a:endParaRPr>
          </a:p>
          <a:p>
            <a:r>
              <a:rPr lang="sl-SI" sz="2000" b="1" dirty="0" smtClean="0">
                <a:solidFill>
                  <a:srgbClr val="0000FF"/>
                </a:solidFill>
              </a:rPr>
              <a:t>izziv: kakšne možnosti (</a:t>
            </a:r>
            <a:r>
              <a:rPr lang="sl-SI" sz="2000" b="1" i="1" dirty="0" smtClean="0">
                <a:solidFill>
                  <a:srgbClr val="0000FF"/>
                </a:solidFill>
              </a:rPr>
              <a:t>options</a:t>
            </a:r>
            <a:r>
              <a:rPr lang="sl-SI" sz="2000" b="1" dirty="0" smtClean="0">
                <a:solidFill>
                  <a:srgbClr val="0000FF"/>
                </a:solidFill>
              </a:rPr>
              <a:t>) obstajajo? Kam so šla polja iz IPv4? Kaj je to DUID?</a:t>
            </a:r>
          </a:p>
          <a:p>
            <a:pPr>
              <a:buNone/>
            </a:pPr>
            <a:r>
              <a:rPr lang="sl-SI" b="1" dirty="0" smtClean="0">
                <a:solidFill>
                  <a:srgbClr val="0000FF"/>
                </a:solidFill>
              </a:rPr>
              <a:t>	</a:t>
            </a:r>
          </a:p>
          <a:p>
            <a:pPr>
              <a:buNone/>
            </a:pPr>
            <a:endParaRPr lang="en-US" sz="1600" dirty="0" smtClean="0">
              <a:latin typeface="+mj-lt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68952" y="1554162"/>
            <a:ext cx="4419600" cy="452596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0                   1                   2                   3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 0 1 2 3 4 5 6 7 8 9 0 1 2 3 4 5 6 7 8 9 0 1 2 3 4 5 6 7 8 9 0 1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</a:t>
            </a:r>
            <a:r>
              <a:rPr lang="en-US" sz="8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msg</a:t>
            </a: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-type   |   hop-count   |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+-+-+-+-+-+-+-+-+-+-+-+-+-+-+-+-+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link-address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      +-+-+-+-+-+-+-+-+-+-+-+-+-+-+-+-|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      |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+-+-+-+-+-+-+-+-+-+-+-+-+-+-+-+-+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peer-address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      +-+-+-+-+-+-+-+-+-+-+-+-+-+-+-+-|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      |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+-+-+-+-+-+-+-+-+-+-+-+-+-+-+-+-+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.                                                               .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.            options (variable number and length)   ....        .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800" b="1" dirty="0" smtClean="0">
                <a:solidFill>
                  <a:schemeClr val="tx2"/>
                </a:solidFill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 marL="342900" lvl="0" indent="-342900" algn="ctr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1600" b="1" dirty="0" smtClean="0">
              <a:solidFill>
                <a:schemeClr val="tx2"/>
              </a:solidFill>
              <a:latin typeface="+mj-lt"/>
              <a:cs typeface="Courier New"/>
            </a:endParaRPr>
          </a:p>
          <a:p>
            <a:pPr marL="342900" lvl="0" indent="-342900" algn="ctr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000" b="1" dirty="0" err="1" smtClean="0">
                <a:solidFill>
                  <a:schemeClr val="tx2"/>
                </a:solidFill>
                <a:latin typeface="+mj-lt"/>
                <a:cs typeface="Courier New"/>
              </a:rPr>
              <a:t>preposlano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+mj-lt"/>
                <a:cs typeface="Courier New"/>
              </a:rPr>
              <a:t>sporočilo</a:t>
            </a:r>
            <a:endParaRPr lang="en-US" sz="2000" b="1" dirty="0" smtClean="0">
              <a:solidFill>
                <a:schemeClr val="tx2"/>
              </a:solidFill>
              <a:latin typeface="+mj-lt"/>
              <a:cs typeface="Courier New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sl-SI" dirty="0" smtClean="0"/>
              <a:t>DHCPv6 – oblika sporočil</a:t>
            </a:r>
            <a:endParaRPr lang="sl-SI" dirty="0"/>
          </a:p>
        </p:txBody>
      </p:sp>
      <p:sp>
        <p:nvSpPr>
          <p:cNvPr id="7" name="TextBox 6"/>
          <p:cNvSpPr txBox="1"/>
          <p:nvPr/>
        </p:nvSpPr>
        <p:spPr>
          <a:xfrm>
            <a:off x="8632484" y="45816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BIOS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i="1" dirty="0" smtClean="0"/>
              <a:t>Basic I/O System – firmware</a:t>
            </a:r>
            <a:endParaRPr lang="sl-SI" dirty="0" smtClean="0"/>
          </a:p>
          <a:p>
            <a:r>
              <a:rPr lang="sl-SI" dirty="0" smtClean="0"/>
              <a:t>Sestoji iz dveh sklopov:</a:t>
            </a:r>
          </a:p>
          <a:p>
            <a:pPr lvl="1"/>
            <a:r>
              <a:rPr lang="en-US" dirty="0" err="1" smtClean="0"/>
              <a:t>koda</a:t>
            </a:r>
            <a:r>
              <a:rPr lang="sl-SI" dirty="0" smtClean="0"/>
              <a:t>, ki se prične izvajati ob zagonu</a:t>
            </a:r>
          </a:p>
          <a:p>
            <a:pPr lvl="1"/>
            <a:r>
              <a:rPr lang="sl-SI" dirty="0" smtClean="0"/>
              <a:t>gonilniki za V/I enote</a:t>
            </a:r>
          </a:p>
          <a:p>
            <a:pPr lvl="1"/>
            <a:endParaRPr lang="sl-SI" dirty="0" smtClean="0"/>
          </a:p>
          <a:p>
            <a:pPr lvl="1"/>
            <a:r>
              <a:rPr lang="sl-SI" dirty="0" smtClean="0"/>
              <a:t>koda izkoristi gonilnike za dostop do zunanjih enot (trdi ali mehki disk, CD, ...) in z njih </a:t>
            </a:r>
            <a:r>
              <a:rPr lang="sl-SI" dirty="0" smtClean="0">
                <a:solidFill>
                  <a:srgbClr val="FF0000"/>
                </a:solidFill>
              </a:rPr>
              <a:t>naloži</a:t>
            </a:r>
            <a:r>
              <a:rPr lang="sl-SI" dirty="0" smtClean="0"/>
              <a:t> (poseben) </a:t>
            </a:r>
            <a:r>
              <a:rPr lang="sl-SI" dirty="0" smtClean="0">
                <a:solidFill>
                  <a:srgbClr val="FF0000"/>
                </a:solidFill>
              </a:rPr>
              <a:t>program</a:t>
            </a:r>
            <a:r>
              <a:rPr lang="sl-SI" dirty="0" smtClean="0"/>
              <a:t>, ki mu rečemo </a:t>
            </a:r>
            <a:r>
              <a:rPr lang="sl-SI" b="1" dirty="0" smtClean="0"/>
              <a:t>operacijski sistem</a:t>
            </a:r>
          </a:p>
          <a:p>
            <a:pPr lvl="1"/>
            <a:r>
              <a:rPr lang="sl-SI" dirty="0" smtClean="0"/>
              <a:t>s tem je strojna oprema ,,obuta” – ima škornje, </a:t>
            </a:r>
            <a:r>
              <a:rPr lang="sl-SI" i="1" dirty="0" smtClean="0"/>
              <a:t>boot</a:t>
            </a:r>
            <a:endParaRPr lang="sl-SI" dirty="0" smtClean="0"/>
          </a:p>
          <a:p>
            <a:pPr lvl="1"/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PrograMska oprema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072467" cy="4525963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/>
              <a:t>na FreeBSD odjemalec, strežnik in prepošiljatelj </a:t>
            </a:r>
            <a:r>
              <a:rPr lang="sl-SI" i="1" dirty="0" smtClean="0"/>
              <a:t>dhcp6</a:t>
            </a:r>
            <a:r>
              <a:rPr lang="sl-SI" dirty="0" smtClean="0"/>
              <a:t> s konfiguracijsko datoteko </a:t>
            </a:r>
            <a:r>
              <a:rPr lang="en-US" dirty="0" smtClean="0"/>
              <a:t>/usr/local/etc/dhcp6{c,s}.conf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 </a:t>
            </a:r>
          </a:p>
          <a:p>
            <a:pPr lvl="1">
              <a:buFont typeface="Arial"/>
              <a:buChar char="•"/>
            </a:pPr>
            <a:r>
              <a:rPr lang="sl-SI" sz="2581" dirty="0" smtClean="0">
                <a:solidFill>
                  <a:srgbClr val="3366FF"/>
                </a:solidFill>
              </a:rPr>
              <a:t>izziv: skonfigurirajte odjemalca in ga poženite. Kaj pravzaprav pomeni desna konfiguracija?</a:t>
            </a:r>
            <a:endParaRPr lang="sl-SI" sz="258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49800" y="2967234"/>
            <a:ext cx="4072467" cy="181307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50" b="1" dirty="0" smtClean="0"/>
              <a:t>option domain-name-servers 2001:db8::35;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50" b="1" dirty="0" smtClean="0"/>
              <a:t>interface fxp0 { address-pool pool1 3600; }; 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50" b="1" dirty="0" smtClean="0"/>
              <a:t>pool pool1 { range 2001:db8:1:2::1000 to 2001:db8:1:2::2000 ; }; 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105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105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algn="ctr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000" dirty="0" err="1" smtClean="0">
                <a:solidFill>
                  <a:schemeClr val="tx2"/>
                </a:solidFill>
                <a:latin typeface="+mj-lt"/>
                <a:cs typeface="Courier New"/>
              </a:rPr>
              <a:t>nastavitvena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cs typeface="Courier New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j-lt"/>
                <a:cs typeface="Courier New"/>
              </a:rPr>
              <a:t>datoteka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cs typeface="Courier New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j-lt"/>
                <a:cs typeface="Courier New"/>
              </a:rPr>
              <a:t>strežnika</a:t>
            </a:r>
            <a:endParaRPr lang="en-US" sz="2000" dirty="0" smtClean="0">
              <a:solidFill>
                <a:schemeClr val="tx2"/>
              </a:solidFill>
              <a:latin typeface="+mj-lt"/>
              <a:cs typeface="Courier New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sl-SI" sz="105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Zaključek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ogledali smo si, kako se lahko računalnik obuje z mreže in</a:t>
            </a:r>
          </a:p>
          <a:p>
            <a:r>
              <a:rPr lang="sl-SI" dirty="0" smtClean="0"/>
              <a:t>kako se lahko priklopi na omrežje</a:t>
            </a:r>
          </a:p>
          <a:p>
            <a:endParaRPr lang="sl-SI" dirty="0" smtClean="0"/>
          </a:p>
          <a:p>
            <a:r>
              <a:rPr lang="sl-SI" smtClean="0"/>
              <a:t>Naslednjič: upravljanje z omrežji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Operacijski sistem – klasično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operacijski sistem (OS) je vmesnik med uporabniškimi programi in strojno opremo ter skrbi za upravljanje z viri (V/I enote, datoteke, procesorski čas, ...)</a:t>
            </a:r>
          </a:p>
          <a:p>
            <a:r>
              <a:rPr lang="sl-SI" dirty="0" smtClean="0"/>
              <a:t>prvotno je OS izkoriščal za delo z V/I enotami gonilnike iz BIOS</a:t>
            </a:r>
          </a:p>
          <a:p>
            <a:r>
              <a:rPr lang="sl-SI" dirty="0" smtClean="0"/>
              <a:t>slednji so imeli dve pomanjkljivosti: i) niso bili ,,prijazni”; ii) niso bili učinkoviti</a:t>
            </a:r>
          </a:p>
          <a:p>
            <a:r>
              <a:rPr lang="sl-SI" dirty="0" smtClean="0"/>
              <a:t>OS je pričel uporabljati svoje gonilnike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nalaganje oS – sodobno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BIOS v resnici </a:t>
            </a:r>
            <a:r>
              <a:rPr lang="sl-SI" dirty="0" smtClean="0">
                <a:solidFill>
                  <a:srgbClr val="FF0000"/>
                </a:solidFill>
              </a:rPr>
              <a:t>naloži nek program, ki ga nato prične izvajati</a:t>
            </a:r>
          </a:p>
          <a:p>
            <a:r>
              <a:rPr lang="sl-SI" dirty="0" smtClean="0"/>
              <a:t>najde ga na prvem bloku V/I enote – </a:t>
            </a:r>
            <a:r>
              <a:rPr lang="sl-SI" i="1" dirty="0" smtClean="0"/>
              <a:t>master boot record, MBR</a:t>
            </a:r>
          </a:p>
          <a:p>
            <a:r>
              <a:rPr lang="sl-SI" dirty="0" smtClean="0"/>
              <a:t>naloženi program ni nujno, da je OS, ampak lahko naloži naslednji (ali enega od naslednjih) program, ki je šele OS</a:t>
            </a:r>
          </a:p>
          <a:p>
            <a:pPr lvl="1"/>
            <a:r>
              <a:rPr lang="sl-SI" dirty="0" smtClean="0"/>
              <a:t>možnost nalaganja enega od večih OS</a:t>
            </a:r>
          </a:p>
          <a:p>
            <a:pPr lvl="2"/>
            <a:r>
              <a:rPr lang="sl-SI" dirty="0" smtClean="0">
                <a:solidFill>
                  <a:srgbClr val="3366FF"/>
                </a:solidFill>
              </a:rPr>
              <a:t>izziv: kako se imenuje ta novi program? poiščite vsaj dva njegova primera.</a:t>
            </a:r>
            <a:endParaRPr lang="sl-SI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Nalaganje programa – drugače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BIOS v resnici </a:t>
            </a:r>
            <a:r>
              <a:rPr lang="sl-SI" dirty="0" smtClean="0">
                <a:solidFill>
                  <a:srgbClr val="FF0000"/>
                </a:solidFill>
              </a:rPr>
              <a:t>i) naloži nek program, ki ga ii) nato prične izvajati.</a:t>
            </a:r>
          </a:p>
          <a:p>
            <a:r>
              <a:rPr lang="sl-SI" dirty="0" smtClean="0"/>
              <a:t>Kaj, če bi BIOS naložil program namesto z diska, s strežnika na omrežju (zamenjava i) vendar ohranimo drugi del).</a:t>
            </a:r>
          </a:p>
          <a:p>
            <a:r>
              <a:rPr lang="sl-SI" dirty="0" smtClean="0"/>
              <a:t>Potrebujemo definicijo načina pogovora našega računalnika s strežnikom – potrebujemo protokol.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nalaganje programa z omrežja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Prednosti:</a:t>
            </a:r>
          </a:p>
          <a:p>
            <a:pPr lvl="1"/>
            <a:r>
              <a:rPr lang="sl-SI" dirty="0" smtClean="0"/>
              <a:t>ne potrebujemo diska na računalniku</a:t>
            </a:r>
          </a:p>
          <a:p>
            <a:pPr lvl="1"/>
            <a:r>
              <a:rPr lang="sl-SI" dirty="0" smtClean="0"/>
              <a:t>OS preprosto zamenjamo za vse računalnike, saj ga zamenjamo samo na strežniku</a:t>
            </a:r>
          </a:p>
          <a:p>
            <a:r>
              <a:rPr lang="sl-SI" dirty="0" smtClean="0"/>
              <a:t>Slabosti:</a:t>
            </a:r>
          </a:p>
          <a:p>
            <a:pPr lvl="1"/>
            <a:r>
              <a:rPr lang="sl-SI" dirty="0" smtClean="0"/>
              <a:t>ranljivost</a:t>
            </a:r>
          </a:p>
          <a:p>
            <a:pPr lvl="1"/>
            <a:r>
              <a:rPr lang="sl-SI" dirty="0" smtClean="0"/>
              <a:t>počasnost</a:t>
            </a:r>
          </a:p>
          <a:p>
            <a:pPr lvl="1"/>
            <a:r>
              <a:rPr lang="sl-SI" dirty="0" smtClean="0"/>
              <a:t>varnost?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Vse je v številkah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>
                <a:hlinkClick r:id="rId2"/>
              </a:rPr>
              <a:t>www.fri.uni-lj.si</a:t>
            </a:r>
            <a:r>
              <a:rPr lang="sl-SI" dirty="0" smtClean="0"/>
              <a:t> = 212.235.188.25</a:t>
            </a:r>
          </a:p>
          <a:p>
            <a:r>
              <a:rPr lang="sl-SI" dirty="0" smtClean="0"/>
              <a:t>Storitev DNS preslikuje med črkovnim nizom in številko.</a:t>
            </a:r>
          </a:p>
          <a:p>
            <a:pPr lvl="1"/>
            <a:r>
              <a:rPr lang="sl-SI" dirty="0" smtClean="0"/>
              <a:t>namesto DNS storitve lahko uporabimo preslikovalno tabelo v  datoteki /etc/hosts</a:t>
            </a:r>
          </a:p>
          <a:p>
            <a:r>
              <a:rPr lang="sl-SI" dirty="0" smtClean="0"/>
              <a:t>Kako najdemo strežnik DNS storitve?</a:t>
            </a:r>
          </a:p>
          <a:p>
            <a:r>
              <a:rPr lang="sl-SI" dirty="0" smtClean="0"/>
              <a:t>Kako strežnik DNS storitve najde druge strežnike DNS?</a:t>
            </a:r>
          </a:p>
          <a:p>
            <a:pPr lvl="1"/>
            <a:r>
              <a:rPr lang="sl-SI" dirty="0" smtClean="0"/>
              <a:t>poznati mora njihove IP naslove</a:t>
            </a:r>
          </a:p>
          <a:p>
            <a:pPr lvl="1"/>
            <a:r>
              <a:rPr lang="sl-SI" dirty="0" smtClean="0"/>
              <a:t>datoteka </a:t>
            </a:r>
            <a:r>
              <a:rPr lang="en-US" dirty="0" smtClean="0"/>
              <a:t>/etc/</a:t>
            </a:r>
            <a:r>
              <a:rPr lang="en-US" dirty="0" err="1" smtClean="0"/>
              <a:t>namedb/named.root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Trek.thmx</Template>
  <TotalTime>15299</TotalTime>
  <Words>6238</Words>
  <Application>Microsoft Macintosh PowerPoint</Application>
  <PresentationFormat>On-screen Show (4:3)</PresentationFormat>
  <Paragraphs>568</Paragraphs>
  <Slides>41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Trek</vt:lpstr>
      <vt:lpstr>Komunikacijski protokoli in omrežna varnost</vt:lpstr>
      <vt:lpstr>Vsebina</vt:lpstr>
      <vt:lpstr>Zagon računalnika</vt:lpstr>
      <vt:lpstr>BIOS</vt:lpstr>
      <vt:lpstr>Operacijski sistem – klasično</vt:lpstr>
      <vt:lpstr>nalaganje oS – sodobno</vt:lpstr>
      <vt:lpstr>Nalaganje programa – drugače</vt:lpstr>
      <vt:lpstr>nalaganje programa z omrežja</vt:lpstr>
      <vt:lpstr>Vse je v številkah</vt:lpstr>
      <vt:lpstr>Vse je v številkah</vt:lpstr>
      <vt:lpstr>Slide 11</vt:lpstr>
      <vt:lpstr>Vse je v številkah</vt:lpstr>
      <vt:lpstr>In od kje pridejo številke</vt:lpstr>
      <vt:lpstr>Nalaganje OS z omrežja</vt:lpstr>
      <vt:lpstr>Nalaganje OS z omrežja – koraki</vt:lpstr>
      <vt:lpstr>Protokol bootp</vt:lpstr>
      <vt:lpstr>bootp – nekaj podrobnosti</vt:lpstr>
      <vt:lpstr>bootp – oblika paketa</vt:lpstr>
      <vt:lpstr>bootp – oblika paketa</vt:lpstr>
      <vt:lpstr>PrograMska oprema</vt:lpstr>
      <vt:lpstr>Protokol tftp</vt:lpstr>
      <vt:lpstr>tftp – nekaj podrobnosti</vt:lpstr>
      <vt:lpstr>tftp – primer pogovora ob branju</vt:lpstr>
      <vt:lpstr>tftp – oblika paketa</vt:lpstr>
      <vt:lpstr>PrograMska oprema</vt:lpstr>
      <vt:lpstr>Priklop na omrežje</vt:lpstr>
      <vt:lpstr>bootp protokol za priklop na omrežje</vt:lpstr>
      <vt:lpstr>Razširitve vend</vt:lpstr>
      <vt:lpstr>Protokol DHCP</vt:lpstr>
      <vt:lpstr>DHCP – nekaj podrobnosti</vt:lpstr>
      <vt:lpstr>DHCP – jedro protokola</vt:lpstr>
      <vt:lpstr>DHCP – življenjski cikel</vt:lpstr>
      <vt:lpstr>DHCP nevarnosti</vt:lpstr>
      <vt:lpstr>PrograMska oprema</vt:lpstr>
      <vt:lpstr>PrograMska oprema</vt:lpstr>
      <vt:lpstr>Protokol DHCPv6</vt:lpstr>
      <vt:lpstr>DHCPv6 – nekaj podrobnosti</vt:lpstr>
      <vt:lpstr>DHCPv6 – jedro protokola</vt:lpstr>
      <vt:lpstr>DHCPv6 – oblika sporočil</vt:lpstr>
      <vt:lpstr>PrograMska oprema</vt:lpstr>
      <vt:lpstr>Zaključek</vt:lpstr>
    </vt:vector>
  </TitlesOfParts>
  <Company>UL FRI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Komunikacijski protokoli in omrežna varnost</dc:title>
  <dc:creator>Andrej (Andy) Brodnik</dc:creator>
  <cp:lastModifiedBy>Andrej (Andy) Brodnik</cp:lastModifiedBy>
  <cp:revision>179</cp:revision>
  <dcterms:created xsi:type="dcterms:W3CDTF">2012-10-15T21:33:43Z</dcterms:created>
  <dcterms:modified xsi:type="dcterms:W3CDTF">2012-10-15T21:42:17Z</dcterms:modified>
</cp:coreProperties>
</file>