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Default Extension="wmf" ContentType="image/x-wmf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12" r:id="rId1"/>
  </p:sldMasterIdLst>
  <p:notesMasterIdLst>
    <p:notesMasterId r:id="rId49"/>
  </p:notesMasterIdLst>
  <p:sldIdLst>
    <p:sldId id="256" r:id="rId2"/>
    <p:sldId id="257" r:id="rId3"/>
    <p:sldId id="409" r:id="rId4"/>
    <p:sldId id="355" r:id="rId5"/>
    <p:sldId id="357" r:id="rId6"/>
    <p:sldId id="399" r:id="rId7"/>
    <p:sldId id="400" r:id="rId8"/>
    <p:sldId id="407" r:id="rId9"/>
    <p:sldId id="401" r:id="rId10"/>
    <p:sldId id="402" r:id="rId11"/>
    <p:sldId id="356" r:id="rId12"/>
    <p:sldId id="394" r:id="rId13"/>
    <p:sldId id="358" r:id="rId14"/>
    <p:sldId id="359" r:id="rId15"/>
    <p:sldId id="361" r:id="rId16"/>
    <p:sldId id="362" r:id="rId17"/>
    <p:sldId id="363" r:id="rId18"/>
    <p:sldId id="364" r:id="rId19"/>
    <p:sldId id="365" r:id="rId20"/>
    <p:sldId id="366" r:id="rId21"/>
    <p:sldId id="369" r:id="rId22"/>
    <p:sldId id="371" r:id="rId23"/>
    <p:sldId id="372" r:id="rId24"/>
    <p:sldId id="374" r:id="rId25"/>
    <p:sldId id="376" r:id="rId26"/>
    <p:sldId id="375" r:id="rId27"/>
    <p:sldId id="380" r:id="rId28"/>
    <p:sldId id="381" r:id="rId29"/>
    <p:sldId id="377" r:id="rId30"/>
    <p:sldId id="379" r:id="rId31"/>
    <p:sldId id="395" r:id="rId32"/>
    <p:sldId id="382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408" r:id="rId42"/>
    <p:sldId id="405" r:id="rId43"/>
    <p:sldId id="396" r:id="rId44"/>
    <p:sldId id="397" r:id="rId45"/>
    <p:sldId id="406" r:id="rId46"/>
    <p:sldId id="393" r:id="rId47"/>
    <p:sldId id="277" r:id="rId4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3E7FF"/>
    <a:srgbClr val="E8D1FF"/>
    <a:srgbClr val="0F6FC6"/>
    <a:srgbClr val="E9F54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324" autoAdjust="0"/>
    <p:restoredTop sz="94660"/>
  </p:normalViewPr>
  <p:slideViewPr>
    <p:cSldViewPr>
      <p:cViewPr varScale="1">
        <p:scale>
          <a:sx n="148" d="100"/>
          <a:sy n="148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printerSettings" Target="printerSettings/printerSettings1.bin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viewProps" Target="viewProps.xml"/><Relationship Id="rId54" Type="http://schemas.openxmlformats.org/officeDocument/2006/relationships/tableStyles" Target="tableStyle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B3261-6BCB-4798-8423-46B35C7E11E5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</dgm:pt>
    <dgm:pt modelId="{410E5F6D-B096-4291-B79B-13B0AB7DB368}">
      <dgm:prSet phldrT="[Text]" custT="1"/>
      <dgm:spPr/>
      <dgm:t>
        <a:bodyPr/>
        <a:lstStyle/>
        <a:p>
          <a:r>
            <a:rPr lang="sl-SI" sz="1100" dirty="0" smtClean="0"/>
            <a:t>UPRAVLJANJE</a:t>
          </a:r>
          <a:endParaRPr lang="sl-SI" sz="1100" dirty="0"/>
        </a:p>
      </dgm:t>
    </dgm:pt>
    <dgm:pt modelId="{64B20F6E-C907-436E-A0BB-66866DAF1739}" type="parTrans" cxnId="{32CB9C6A-3A5E-4FCE-9BF2-69CA5837C48F}">
      <dgm:prSet/>
      <dgm:spPr/>
      <dgm:t>
        <a:bodyPr/>
        <a:lstStyle/>
        <a:p>
          <a:endParaRPr lang="sl-SI"/>
        </a:p>
      </dgm:t>
    </dgm:pt>
    <dgm:pt modelId="{7BF59DB5-DF15-448A-B745-06D0AD0E889C}" type="sibTrans" cxnId="{32CB9C6A-3A5E-4FCE-9BF2-69CA5837C48F}">
      <dgm:prSet/>
      <dgm:spPr/>
      <dgm:t>
        <a:bodyPr/>
        <a:lstStyle/>
        <a:p>
          <a:endParaRPr lang="sl-SI"/>
        </a:p>
      </dgm:t>
    </dgm:pt>
    <dgm:pt modelId="{38024EAB-A60C-48E5-8DBC-C894CEDCF958}">
      <dgm:prSet phldrT="[Text]" custT="1"/>
      <dgm:spPr/>
      <dgm:t>
        <a:bodyPr/>
        <a:lstStyle/>
        <a:p>
          <a:r>
            <a:rPr lang="sl-SI" sz="1400" dirty="0" smtClean="0"/>
            <a:t>Upravljanje z </a:t>
          </a:r>
          <a:r>
            <a:rPr lang="sl-SI" sz="1400" dirty="0" smtClean="0">
              <a:solidFill>
                <a:srgbClr val="FFC000"/>
              </a:solidFill>
            </a:rPr>
            <a:t>NAPAKAMI</a:t>
          </a:r>
          <a:r>
            <a:rPr lang="sl-SI" sz="1400" dirty="0" smtClean="0"/>
            <a:t> </a:t>
          </a:r>
        </a:p>
        <a:p>
          <a:r>
            <a:rPr lang="sl-SI" sz="1400" dirty="0" smtClean="0"/>
            <a:t>(fault management)</a:t>
          </a:r>
          <a:endParaRPr lang="sl-SI" sz="1400" dirty="0"/>
        </a:p>
      </dgm:t>
    </dgm:pt>
    <dgm:pt modelId="{D95B27E0-2B48-4D48-A047-0E7E5B75D1ED}" type="parTrans" cxnId="{4D307AEE-C375-462A-82CA-C0B68F7A77F3}">
      <dgm:prSet/>
      <dgm:spPr/>
      <dgm:t>
        <a:bodyPr/>
        <a:lstStyle/>
        <a:p>
          <a:endParaRPr lang="sl-SI"/>
        </a:p>
      </dgm:t>
    </dgm:pt>
    <dgm:pt modelId="{550AA5AF-CF74-4DF2-B25C-22667E6A7F3F}" type="sibTrans" cxnId="{4D307AEE-C375-462A-82CA-C0B68F7A77F3}">
      <dgm:prSet/>
      <dgm:spPr/>
      <dgm:t>
        <a:bodyPr/>
        <a:lstStyle/>
        <a:p>
          <a:endParaRPr lang="sl-SI"/>
        </a:p>
      </dgm:t>
    </dgm:pt>
    <dgm:pt modelId="{DED07037-D259-46B3-A8A7-7EC9366182DD}">
      <dgm:prSet phldrT="[Text]" custT="1"/>
      <dgm:spPr/>
      <dgm:t>
        <a:bodyPr/>
        <a:lstStyle/>
        <a:p>
          <a:r>
            <a:rPr lang="sl-SI" sz="1400" dirty="0" smtClean="0"/>
            <a:t>Upravljanje s </a:t>
          </a:r>
          <a:r>
            <a:rPr lang="sl-SI" sz="1400" dirty="0" smtClean="0">
              <a:solidFill>
                <a:srgbClr val="FFC000"/>
              </a:solidFill>
            </a:rPr>
            <a:t>KONFIGURACIJAMI</a:t>
          </a:r>
          <a:r>
            <a:rPr lang="sl-SI" sz="1400" dirty="0" smtClean="0"/>
            <a:t> </a:t>
          </a:r>
        </a:p>
        <a:p>
          <a:r>
            <a:rPr lang="sl-SI" sz="1400" dirty="0" smtClean="0"/>
            <a:t>(configuration management)</a:t>
          </a:r>
          <a:endParaRPr lang="sl-SI" sz="1400" dirty="0"/>
        </a:p>
      </dgm:t>
    </dgm:pt>
    <dgm:pt modelId="{241632BF-4B6A-48DB-9363-442D18773A9D}" type="parTrans" cxnId="{058B6A4A-BE6F-4D7B-971B-A2E242895811}">
      <dgm:prSet/>
      <dgm:spPr/>
      <dgm:t>
        <a:bodyPr/>
        <a:lstStyle/>
        <a:p>
          <a:endParaRPr lang="sl-SI"/>
        </a:p>
      </dgm:t>
    </dgm:pt>
    <dgm:pt modelId="{A0760A94-B33A-4C07-8337-8C89AE0FBB33}" type="sibTrans" cxnId="{058B6A4A-BE6F-4D7B-971B-A2E242895811}">
      <dgm:prSet/>
      <dgm:spPr/>
      <dgm:t>
        <a:bodyPr/>
        <a:lstStyle/>
        <a:p>
          <a:endParaRPr lang="sl-SI"/>
        </a:p>
      </dgm:t>
    </dgm:pt>
    <dgm:pt modelId="{1A707D82-0F7A-496C-B4E2-B43E76FC80E4}">
      <dgm:prSet phldrT="[Text]" custT="1"/>
      <dgm:spPr/>
      <dgm:t>
        <a:bodyPr/>
        <a:lstStyle/>
        <a:p>
          <a:r>
            <a:rPr lang="sl-SI" sz="1400" dirty="0" smtClean="0"/>
            <a:t>Upravljanje z </a:t>
          </a:r>
          <a:r>
            <a:rPr lang="sl-SI" sz="1400" dirty="0" smtClean="0">
              <a:solidFill>
                <a:srgbClr val="FFC000"/>
              </a:solidFill>
            </a:rPr>
            <a:t>BELEŽENJEM DOSTOPOV </a:t>
          </a:r>
        </a:p>
        <a:p>
          <a:r>
            <a:rPr lang="sl-SI" sz="1400" dirty="0" smtClean="0"/>
            <a:t>(accounting management)</a:t>
          </a:r>
          <a:endParaRPr lang="sl-SI" sz="1400" dirty="0"/>
        </a:p>
      </dgm:t>
    </dgm:pt>
    <dgm:pt modelId="{4972892E-2B6F-439E-9AB3-B2310402F025}" type="parTrans" cxnId="{A952DB27-8D3B-4DCE-AF89-971EB4DD5588}">
      <dgm:prSet/>
      <dgm:spPr/>
      <dgm:t>
        <a:bodyPr/>
        <a:lstStyle/>
        <a:p>
          <a:endParaRPr lang="sl-SI"/>
        </a:p>
      </dgm:t>
    </dgm:pt>
    <dgm:pt modelId="{E57F32A4-1026-4634-9845-20B8DA875B0C}" type="sibTrans" cxnId="{A952DB27-8D3B-4DCE-AF89-971EB4DD5588}">
      <dgm:prSet/>
      <dgm:spPr/>
      <dgm:t>
        <a:bodyPr/>
        <a:lstStyle/>
        <a:p>
          <a:endParaRPr lang="sl-SI"/>
        </a:p>
      </dgm:t>
    </dgm:pt>
    <dgm:pt modelId="{7524239A-DB71-4564-A3CA-E34FC0358099}">
      <dgm:prSet phldrT="[Text]" custT="1"/>
      <dgm:spPr/>
      <dgm:t>
        <a:bodyPr/>
        <a:lstStyle/>
        <a:p>
          <a:r>
            <a:rPr lang="sl-SI" sz="1400" dirty="0" smtClean="0"/>
            <a:t>Upravljanje z </a:t>
          </a:r>
          <a:r>
            <a:rPr lang="sl-SI" sz="1400" dirty="0" smtClean="0">
              <a:solidFill>
                <a:srgbClr val="FFC000"/>
              </a:solidFill>
            </a:rPr>
            <a:t>VARNOSTJO</a:t>
          </a:r>
          <a:r>
            <a:rPr lang="sl-SI" sz="1400" dirty="0" smtClean="0"/>
            <a:t> </a:t>
          </a:r>
        </a:p>
        <a:p>
          <a:r>
            <a:rPr lang="sl-SI" sz="1400" dirty="0" smtClean="0"/>
            <a:t>(security)</a:t>
          </a:r>
          <a:endParaRPr lang="sl-SI" sz="1400" dirty="0"/>
        </a:p>
      </dgm:t>
    </dgm:pt>
    <dgm:pt modelId="{F9802C1D-EF24-4F2D-9D1A-D532580152FD}" type="parTrans" cxnId="{C4178AFC-C77F-4B1A-AC92-CBF4A55B0334}">
      <dgm:prSet/>
      <dgm:spPr/>
      <dgm:t>
        <a:bodyPr/>
        <a:lstStyle/>
        <a:p>
          <a:endParaRPr lang="sl-SI"/>
        </a:p>
      </dgm:t>
    </dgm:pt>
    <dgm:pt modelId="{2EC97445-D1B8-41D1-9DD3-5A834548E5C4}" type="sibTrans" cxnId="{C4178AFC-C77F-4B1A-AC92-CBF4A55B0334}">
      <dgm:prSet/>
      <dgm:spPr/>
      <dgm:t>
        <a:bodyPr/>
        <a:lstStyle/>
        <a:p>
          <a:endParaRPr lang="sl-SI"/>
        </a:p>
      </dgm:t>
    </dgm:pt>
    <dgm:pt modelId="{1C709D4E-9CE2-4514-9E84-C757F0B9ABBF}" type="pres">
      <dgm:prSet presAssocID="{238B3261-6BCB-4798-8423-46B35C7E11E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A704A1-2C3A-44F3-84E2-030AF405EE99}" type="pres">
      <dgm:prSet presAssocID="{238B3261-6BCB-4798-8423-46B35C7E11E5}" presName="matrix" presStyleCnt="0"/>
      <dgm:spPr/>
    </dgm:pt>
    <dgm:pt modelId="{EAEA46B9-78DB-4105-BB12-7AF99B609B40}" type="pres">
      <dgm:prSet presAssocID="{238B3261-6BCB-4798-8423-46B35C7E11E5}" presName="tile1" presStyleLbl="node1" presStyleIdx="0" presStyleCnt="4"/>
      <dgm:spPr/>
      <dgm:t>
        <a:bodyPr/>
        <a:lstStyle/>
        <a:p>
          <a:endParaRPr lang="sl-SI"/>
        </a:p>
      </dgm:t>
    </dgm:pt>
    <dgm:pt modelId="{3846C259-8ABB-4FF7-BD65-95C6C94BEF2E}" type="pres">
      <dgm:prSet presAssocID="{238B3261-6BCB-4798-8423-46B35C7E11E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1959EC6-C6BC-47E7-BB14-E368BF4E0129}" type="pres">
      <dgm:prSet presAssocID="{238B3261-6BCB-4798-8423-46B35C7E11E5}" presName="tile2" presStyleLbl="node1" presStyleIdx="1" presStyleCnt="4"/>
      <dgm:spPr/>
      <dgm:t>
        <a:bodyPr/>
        <a:lstStyle/>
        <a:p>
          <a:endParaRPr lang="sl-SI"/>
        </a:p>
      </dgm:t>
    </dgm:pt>
    <dgm:pt modelId="{5F4AFF6F-8957-4CE0-AFDC-6E60119FA92B}" type="pres">
      <dgm:prSet presAssocID="{238B3261-6BCB-4798-8423-46B35C7E11E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14A384E-2ED3-4305-A7CF-9E8F2E701AAB}" type="pres">
      <dgm:prSet presAssocID="{238B3261-6BCB-4798-8423-46B35C7E11E5}" presName="tile3" presStyleLbl="node1" presStyleIdx="2" presStyleCnt="4"/>
      <dgm:spPr/>
      <dgm:t>
        <a:bodyPr/>
        <a:lstStyle/>
        <a:p>
          <a:endParaRPr lang="sl-SI"/>
        </a:p>
      </dgm:t>
    </dgm:pt>
    <dgm:pt modelId="{3405B2B0-E1C9-4A3A-8F97-E29B5403C673}" type="pres">
      <dgm:prSet presAssocID="{238B3261-6BCB-4798-8423-46B35C7E11E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F4F6406-5327-4892-B5C6-7BF3BAB3E232}" type="pres">
      <dgm:prSet presAssocID="{238B3261-6BCB-4798-8423-46B35C7E11E5}" presName="tile4" presStyleLbl="node1" presStyleIdx="3" presStyleCnt="4"/>
      <dgm:spPr/>
      <dgm:t>
        <a:bodyPr/>
        <a:lstStyle/>
        <a:p>
          <a:endParaRPr lang="sl-SI"/>
        </a:p>
      </dgm:t>
    </dgm:pt>
    <dgm:pt modelId="{575B4363-5EDC-4FB9-A532-9BB72F127C76}" type="pres">
      <dgm:prSet presAssocID="{238B3261-6BCB-4798-8423-46B35C7E11E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27045AD-CDC3-4609-99A2-0247049378F3}" type="pres">
      <dgm:prSet presAssocID="{238B3261-6BCB-4798-8423-46B35C7E11E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</dgm:ptLst>
  <dgm:cxnLst>
    <dgm:cxn modelId="{C4178AFC-C77F-4B1A-AC92-CBF4A55B0334}" srcId="{410E5F6D-B096-4291-B79B-13B0AB7DB368}" destId="{7524239A-DB71-4564-A3CA-E34FC0358099}" srcOrd="3" destOrd="0" parTransId="{F9802C1D-EF24-4F2D-9D1A-D532580152FD}" sibTransId="{2EC97445-D1B8-41D1-9DD3-5A834548E5C4}"/>
    <dgm:cxn modelId="{32CB9C6A-3A5E-4FCE-9BF2-69CA5837C48F}" srcId="{238B3261-6BCB-4798-8423-46B35C7E11E5}" destId="{410E5F6D-B096-4291-B79B-13B0AB7DB368}" srcOrd="0" destOrd="0" parTransId="{64B20F6E-C907-436E-A0BB-66866DAF1739}" sibTransId="{7BF59DB5-DF15-448A-B745-06D0AD0E889C}"/>
    <dgm:cxn modelId="{1CF90071-1FDF-4CCA-8F7D-280A6FCB8693}" type="presOf" srcId="{1A707D82-0F7A-496C-B4E2-B43E76FC80E4}" destId="{914A384E-2ED3-4305-A7CF-9E8F2E701AAB}" srcOrd="0" destOrd="0" presId="urn:microsoft.com/office/officeart/2005/8/layout/matrix1"/>
    <dgm:cxn modelId="{5247215A-7532-4743-B9D9-E0A9136D938B}" type="presOf" srcId="{238B3261-6BCB-4798-8423-46B35C7E11E5}" destId="{1C709D4E-9CE2-4514-9E84-C757F0B9ABBF}" srcOrd="0" destOrd="0" presId="urn:microsoft.com/office/officeart/2005/8/layout/matrix1"/>
    <dgm:cxn modelId="{058B6A4A-BE6F-4D7B-971B-A2E242895811}" srcId="{410E5F6D-B096-4291-B79B-13B0AB7DB368}" destId="{DED07037-D259-46B3-A8A7-7EC9366182DD}" srcOrd="1" destOrd="0" parTransId="{241632BF-4B6A-48DB-9363-442D18773A9D}" sibTransId="{A0760A94-B33A-4C07-8337-8C89AE0FBB33}"/>
    <dgm:cxn modelId="{3D80B477-5B6E-4F82-9577-51453C43F1F1}" type="presOf" srcId="{410E5F6D-B096-4291-B79B-13B0AB7DB368}" destId="{327045AD-CDC3-4609-99A2-0247049378F3}" srcOrd="0" destOrd="0" presId="urn:microsoft.com/office/officeart/2005/8/layout/matrix1"/>
    <dgm:cxn modelId="{7B45E576-E289-420E-8C00-4F4FE4FDE38F}" type="presOf" srcId="{38024EAB-A60C-48E5-8DBC-C894CEDCF958}" destId="{EAEA46B9-78DB-4105-BB12-7AF99B609B40}" srcOrd="0" destOrd="0" presId="urn:microsoft.com/office/officeart/2005/8/layout/matrix1"/>
    <dgm:cxn modelId="{4D307AEE-C375-462A-82CA-C0B68F7A77F3}" srcId="{410E5F6D-B096-4291-B79B-13B0AB7DB368}" destId="{38024EAB-A60C-48E5-8DBC-C894CEDCF958}" srcOrd="0" destOrd="0" parTransId="{D95B27E0-2B48-4D48-A047-0E7E5B75D1ED}" sibTransId="{550AA5AF-CF74-4DF2-B25C-22667E6A7F3F}"/>
    <dgm:cxn modelId="{FCACAB8A-BC46-4024-A230-BE5FC11C7A13}" type="presOf" srcId="{7524239A-DB71-4564-A3CA-E34FC0358099}" destId="{2F4F6406-5327-4892-B5C6-7BF3BAB3E232}" srcOrd="0" destOrd="0" presId="urn:microsoft.com/office/officeart/2005/8/layout/matrix1"/>
    <dgm:cxn modelId="{C97DF247-489B-4E89-9A00-4FCB2C962440}" type="presOf" srcId="{DED07037-D259-46B3-A8A7-7EC9366182DD}" destId="{5F4AFF6F-8957-4CE0-AFDC-6E60119FA92B}" srcOrd="1" destOrd="0" presId="urn:microsoft.com/office/officeart/2005/8/layout/matrix1"/>
    <dgm:cxn modelId="{62680044-A1AB-4427-AA5C-6AD57BC8299B}" type="presOf" srcId="{38024EAB-A60C-48E5-8DBC-C894CEDCF958}" destId="{3846C259-8ABB-4FF7-BD65-95C6C94BEF2E}" srcOrd="1" destOrd="0" presId="urn:microsoft.com/office/officeart/2005/8/layout/matrix1"/>
    <dgm:cxn modelId="{A952DB27-8D3B-4DCE-AF89-971EB4DD5588}" srcId="{410E5F6D-B096-4291-B79B-13B0AB7DB368}" destId="{1A707D82-0F7A-496C-B4E2-B43E76FC80E4}" srcOrd="2" destOrd="0" parTransId="{4972892E-2B6F-439E-9AB3-B2310402F025}" sibTransId="{E57F32A4-1026-4634-9845-20B8DA875B0C}"/>
    <dgm:cxn modelId="{78DE29B1-B305-4C9A-BD9F-1A39707EA47E}" type="presOf" srcId="{DED07037-D259-46B3-A8A7-7EC9366182DD}" destId="{A1959EC6-C6BC-47E7-BB14-E368BF4E0129}" srcOrd="0" destOrd="0" presId="urn:microsoft.com/office/officeart/2005/8/layout/matrix1"/>
    <dgm:cxn modelId="{43F49ADE-68D4-45FB-8004-6B3834D791CA}" type="presOf" srcId="{1A707D82-0F7A-496C-B4E2-B43E76FC80E4}" destId="{3405B2B0-E1C9-4A3A-8F97-E29B5403C673}" srcOrd="1" destOrd="0" presId="urn:microsoft.com/office/officeart/2005/8/layout/matrix1"/>
    <dgm:cxn modelId="{60EAC6F9-B2A5-48DD-B853-ECDF81C4E8F4}" type="presOf" srcId="{7524239A-DB71-4564-A3CA-E34FC0358099}" destId="{575B4363-5EDC-4FB9-A532-9BB72F127C76}" srcOrd="1" destOrd="0" presId="urn:microsoft.com/office/officeart/2005/8/layout/matrix1"/>
    <dgm:cxn modelId="{A29ABBFF-CE1B-4A0A-B942-FA7F41B61063}" type="presParOf" srcId="{1C709D4E-9CE2-4514-9E84-C757F0B9ABBF}" destId="{F3A704A1-2C3A-44F3-84E2-030AF405EE99}" srcOrd="0" destOrd="0" presId="urn:microsoft.com/office/officeart/2005/8/layout/matrix1"/>
    <dgm:cxn modelId="{455B4BC8-0716-4D36-9AA4-5AB020BB3F99}" type="presParOf" srcId="{F3A704A1-2C3A-44F3-84E2-030AF405EE99}" destId="{EAEA46B9-78DB-4105-BB12-7AF99B609B40}" srcOrd="0" destOrd="0" presId="urn:microsoft.com/office/officeart/2005/8/layout/matrix1"/>
    <dgm:cxn modelId="{1C983EE0-CAFD-48D4-A851-CBF37847AC2E}" type="presParOf" srcId="{F3A704A1-2C3A-44F3-84E2-030AF405EE99}" destId="{3846C259-8ABB-4FF7-BD65-95C6C94BEF2E}" srcOrd="1" destOrd="0" presId="urn:microsoft.com/office/officeart/2005/8/layout/matrix1"/>
    <dgm:cxn modelId="{433DB9F8-DA88-4CE9-860F-CCC1E70AFF2B}" type="presParOf" srcId="{F3A704A1-2C3A-44F3-84E2-030AF405EE99}" destId="{A1959EC6-C6BC-47E7-BB14-E368BF4E0129}" srcOrd="2" destOrd="0" presId="urn:microsoft.com/office/officeart/2005/8/layout/matrix1"/>
    <dgm:cxn modelId="{E260267F-88D8-4E94-9F44-A246F5A7E860}" type="presParOf" srcId="{F3A704A1-2C3A-44F3-84E2-030AF405EE99}" destId="{5F4AFF6F-8957-4CE0-AFDC-6E60119FA92B}" srcOrd="3" destOrd="0" presId="urn:microsoft.com/office/officeart/2005/8/layout/matrix1"/>
    <dgm:cxn modelId="{7DEEBE37-C218-4070-A904-666BDFD4C41B}" type="presParOf" srcId="{F3A704A1-2C3A-44F3-84E2-030AF405EE99}" destId="{914A384E-2ED3-4305-A7CF-9E8F2E701AAB}" srcOrd="4" destOrd="0" presId="urn:microsoft.com/office/officeart/2005/8/layout/matrix1"/>
    <dgm:cxn modelId="{E89B42EA-DA60-4FD9-AE8E-29AE2BA1135B}" type="presParOf" srcId="{F3A704A1-2C3A-44F3-84E2-030AF405EE99}" destId="{3405B2B0-E1C9-4A3A-8F97-E29B5403C673}" srcOrd="5" destOrd="0" presId="urn:microsoft.com/office/officeart/2005/8/layout/matrix1"/>
    <dgm:cxn modelId="{E06BB61A-7600-4650-8C35-DD1D78DDFBA4}" type="presParOf" srcId="{F3A704A1-2C3A-44F3-84E2-030AF405EE99}" destId="{2F4F6406-5327-4892-B5C6-7BF3BAB3E232}" srcOrd="6" destOrd="0" presId="urn:microsoft.com/office/officeart/2005/8/layout/matrix1"/>
    <dgm:cxn modelId="{2D8F13B4-1258-410B-8014-CF581358B8B5}" type="presParOf" srcId="{F3A704A1-2C3A-44F3-84E2-030AF405EE99}" destId="{575B4363-5EDC-4FB9-A532-9BB72F127C76}" srcOrd="7" destOrd="0" presId="urn:microsoft.com/office/officeart/2005/8/layout/matrix1"/>
    <dgm:cxn modelId="{B7A63055-D9ED-42AA-B350-5BE641592789}" type="presParOf" srcId="{1C709D4E-9CE2-4514-9E84-C757F0B9ABBF}" destId="{327045AD-CDC3-4609-99A2-0247049378F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1BEB-830C-4186-A526-F1A2A8A08451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96BD-469E-44B2-8AAA-C7F84C34A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342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14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15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16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17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18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19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20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21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22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11/14/12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11/14/12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11/14/12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>
            <a:lvl2pPr>
              <a:defRPr sz="220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11/14/12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11/14/12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11/14/12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11/14/12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11/14/12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11/14/12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11/14/12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11/14/12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E05F76-9C80-4E35-B508-24B0366E52DF}" type="datetimeFigureOut">
              <a:rPr lang="sl-SI" smtClean="0"/>
              <a:pPr/>
              <a:t>11/14/12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3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7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6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5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tcpipguide.com/free/t_SNMPVersion2SNMPv2MessageFormats-5.htm%23Table_219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3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3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Communication protocols and network safety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Network control and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 of activities</a:t>
            </a:r>
          </a:p>
        </p:txBody>
      </p:sp>
      <p:pic>
        <p:nvPicPr>
          <p:cNvPr id="316418" name="Picture 2" descr="http://docstore.mik.ua/orelly/networking_2ndEd/tshoot/figs/ntt_07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472" y="1820019"/>
            <a:ext cx="4038600" cy="2905125"/>
          </a:xfrm>
          <a:prstGeom prst="rect">
            <a:avLst/>
          </a:prstGeom>
          <a:noFill/>
        </p:spPr>
      </p:pic>
      <p:pic>
        <p:nvPicPr>
          <p:cNvPr id="316420" name="Picture 4" descr="http://docstore.mik.ua/orelly/networking_2ndEd/tshoot/figs/ntt_07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472" y="4869160"/>
            <a:ext cx="4038600" cy="1409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285293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controlling computer operation and network analysis (diagnostics and fault detection)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Areas of management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41177" y="2276872"/>
          <a:ext cx="3682751" cy="345638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3298" name="Picture 2" descr="http://www.filetransit.com/images/screen/f0dd1fe364423e042190737d200ac159_Network_Management_Map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5123" y="2320941"/>
            <a:ext cx="4709365" cy="3268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Management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906888" cy="4680520"/>
          </a:xfrm>
        </p:spPr>
        <p:txBody>
          <a:bodyPr>
            <a:normAutofit lnSpcReduction="10000"/>
          </a:bodyPr>
          <a:lstStyle/>
          <a:p>
            <a:r>
              <a:rPr lang="sl-SI" sz="2000" dirty="0" smtClean="0"/>
              <a:t>CLI (</a:t>
            </a:r>
            <a:r>
              <a:rPr lang="sl-SI" sz="2000" i="1" dirty="0" smtClean="0"/>
              <a:t>Command Line Interface</a:t>
            </a:r>
            <a:r>
              <a:rPr lang="sl-SI" sz="2000" dirty="0" smtClean="0"/>
              <a:t>): </a:t>
            </a:r>
          </a:p>
          <a:p>
            <a:pPr marL="892175" lvl="1" indent="-261938">
              <a:buFont typeface="Wingdings" pitchFamily="2" charset="2"/>
              <a:buChar char="ü"/>
            </a:pPr>
            <a:r>
              <a:rPr lang="en-US" sz="1600" dirty="0" smtClean="0"/>
              <a:t>precise control</a:t>
            </a:r>
            <a:r>
              <a:rPr lang="sl-SI" sz="1600" dirty="0" smtClean="0"/>
              <a:t>, </a:t>
            </a:r>
          </a:p>
          <a:p>
            <a:pPr marL="892175" lvl="1" indent="-261938">
              <a:buFont typeface="Wingdings" pitchFamily="2" charset="2"/>
              <a:buChar char="ü"/>
            </a:pPr>
            <a:r>
              <a:rPr lang="en-US" sz="1600" dirty="0"/>
              <a:t>p</a:t>
            </a:r>
            <a:r>
              <a:rPr lang="en-US" sz="1600" dirty="0" smtClean="0"/>
              <a:t>ossibility of using command lines </a:t>
            </a:r>
            <a:r>
              <a:rPr lang="sl-SI" sz="1600" dirty="0" smtClean="0"/>
              <a:t>(</a:t>
            </a:r>
            <a:r>
              <a:rPr lang="sl-SI" sz="1600" i="1" dirty="0" smtClean="0"/>
              <a:t>batch</a:t>
            </a:r>
            <a:r>
              <a:rPr lang="sl-SI" sz="1600" dirty="0" smtClean="0"/>
              <a:t>),</a:t>
            </a:r>
          </a:p>
          <a:p>
            <a:pPr marL="892175" lvl="1" indent="-261938">
              <a:buFont typeface="Constantia" pitchFamily="18" charset="0"/>
              <a:buChar char="–"/>
            </a:pPr>
            <a:r>
              <a:rPr lang="en-US" sz="1600" dirty="0" smtClean="0"/>
              <a:t>problem </a:t>
            </a:r>
            <a:r>
              <a:rPr lang="en-US" sz="1600" dirty="0"/>
              <a:t>of syntax knowledge, storage configurations difficulty, less general – specific to a particular network equipment</a:t>
            </a:r>
          </a:p>
          <a:p>
            <a:pPr marL="892175" lvl="1" indent="-261938">
              <a:buFont typeface="Constantia" pitchFamily="18" charset="0"/>
              <a:buChar char="–"/>
            </a:pPr>
            <a:endParaRPr lang="sl-SI" sz="1600" dirty="0" smtClean="0"/>
          </a:p>
          <a:p>
            <a:endParaRPr lang="sl-SI" sz="1400" dirty="0" smtClean="0"/>
          </a:p>
          <a:p>
            <a:r>
              <a:rPr lang="sl-SI" sz="2000" dirty="0" smtClean="0"/>
              <a:t>GUI (</a:t>
            </a:r>
            <a:r>
              <a:rPr lang="sl-SI" sz="2000" i="1" dirty="0" smtClean="0"/>
              <a:t>Graphical User Interface</a:t>
            </a:r>
            <a:r>
              <a:rPr lang="sl-SI" sz="2000" dirty="0" smtClean="0"/>
              <a:t>) </a:t>
            </a:r>
            <a:r>
              <a:rPr lang="en-US" sz="2000" dirty="0" smtClean="0"/>
              <a:t>applications</a:t>
            </a:r>
            <a:r>
              <a:rPr lang="sl-SI" sz="2000" dirty="0" smtClean="0"/>
              <a:t>:</a:t>
            </a:r>
          </a:p>
          <a:p>
            <a:pPr marL="892175" lvl="1" indent="-261938">
              <a:buFont typeface="Wingdings" pitchFamily="2" charset="2"/>
              <a:buChar char="ü"/>
            </a:pPr>
            <a:r>
              <a:rPr lang="en-US" sz="1600" dirty="0" smtClean="0"/>
              <a:t>visually </a:t>
            </a:r>
            <a:r>
              <a:rPr lang="en-US" sz="1600" dirty="0"/>
              <a:t>beautiful, provides an overview of the whole system/network, uses its own (concise) protocol to communicate with a device – </a:t>
            </a:r>
            <a:r>
              <a:rPr lang="en-US" sz="1600" dirty="0" smtClean="0"/>
              <a:t>speed</a:t>
            </a:r>
            <a:r>
              <a:rPr lang="sl-SI" sz="1600" dirty="0" smtClean="0"/>
              <a:t>, </a:t>
            </a:r>
          </a:p>
          <a:p>
            <a:pPr marL="892175" lvl="1" indent="-261938">
              <a:buFont typeface="Constantia" pitchFamily="18" charset="0"/>
              <a:buChar char="–"/>
            </a:pPr>
            <a:r>
              <a:rPr lang="en-US" sz="1600" dirty="0" smtClean="0"/>
              <a:t>we </a:t>
            </a:r>
            <a:r>
              <a:rPr lang="en-US" sz="1600" dirty="0"/>
              <a:t>loose the ability of readable configuration storage (binary), it can mask all configuration options</a:t>
            </a:r>
          </a:p>
          <a:p>
            <a:pPr marL="892175" lvl="1" indent="-261938">
              <a:buFont typeface="Constantia" pitchFamily="18" charset="0"/>
              <a:buChar char="–"/>
            </a:pPr>
            <a:endParaRPr lang="sl-SI" sz="1600" dirty="0" smtClean="0"/>
          </a:p>
          <a:p>
            <a:pPr marL="892175" lvl="1" indent="-261938">
              <a:buFont typeface="Constantia" pitchFamily="18" charset="0"/>
              <a:buChar char="–"/>
            </a:pPr>
            <a:endParaRPr lang="sl-SI" sz="1600" dirty="0" smtClean="0"/>
          </a:p>
          <a:p>
            <a:endParaRPr lang="sl-SI" sz="2400" dirty="0" smtClean="0"/>
          </a:p>
        </p:txBody>
      </p:sp>
      <p:pic>
        <p:nvPicPr>
          <p:cNvPr id="309250" name="Picture 2" descr="http://www.wiligear.com/wiki/images/2/21/Cli2.jpg"/>
          <p:cNvPicPr>
            <a:picLocks noChangeAspect="1" noChangeArrowheads="1"/>
          </p:cNvPicPr>
          <p:nvPr/>
        </p:nvPicPr>
        <p:blipFill>
          <a:blip r:embed="rId2" cstate="print"/>
          <a:srcRect r="25427"/>
          <a:stretch>
            <a:fillRect/>
          </a:stretch>
        </p:blipFill>
        <p:spPr bwMode="auto">
          <a:xfrm>
            <a:off x="5541971" y="1856113"/>
            <a:ext cx="3456384" cy="1622209"/>
          </a:xfrm>
          <a:prstGeom prst="rect">
            <a:avLst/>
          </a:prstGeom>
          <a:noFill/>
        </p:spPr>
      </p:pic>
      <p:pic>
        <p:nvPicPr>
          <p:cNvPr id="309252" name="Picture 4" descr="http://psonlinehelp.equallogic.com/V3.3/Resources/pr_group_4853_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39690"/>
            <a:ext cx="3486804" cy="2197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5239196" y="1894358"/>
            <a:ext cx="2682875" cy="4168775"/>
          </a:xfrm>
          <a:custGeom>
            <a:avLst/>
            <a:gdLst/>
            <a:ahLst/>
            <a:cxnLst>
              <a:cxn ang="0">
                <a:pos x="61" y="516"/>
              </a:cxn>
              <a:cxn ang="0">
                <a:pos x="403" y="156"/>
              </a:cxn>
              <a:cxn ang="0">
                <a:pos x="655" y="30"/>
              </a:cxn>
              <a:cxn ang="0">
                <a:pos x="1015" y="60"/>
              </a:cxn>
              <a:cxn ang="0">
                <a:pos x="1405" y="390"/>
              </a:cxn>
              <a:cxn ang="0">
                <a:pos x="1441" y="894"/>
              </a:cxn>
              <a:cxn ang="0">
                <a:pos x="1429" y="1386"/>
              </a:cxn>
              <a:cxn ang="0">
                <a:pos x="1375" y="1758"/>
              </a:cxn>
              <a:cxn ang="0">
                <a:pos x="1147" y="1926"/>
              </a:cxn>
              <a:cxn ang="0">
                <a:pos x="745" y="2034"/>
              </a:cxn>
              <a:cxn ang="0">
                <a:pos x="175" y="2034"/>
              </a:cxn>
              <a:cxn ang="0">
                <a:pos x="37" y="1506"/>
              </a:cxn>
              <a:cxn ang="0">
                <a:pos x="61" y="516"/>
              </a:cxn>
            </a:cxnLst>
            <a:rect l="0" t="0" r="r" b="b"/>
            <a:pathLst>
              <a:path w="1476" h="2122">
                <a:moveTo>
                  <a:pt x="61" y="516"/>
                </a:moveTo>
                <a:cubicBezTo>
                  <a:pt x="122" y="291"/>
                  <a:pt x="304" y="237"/>
                  <a:pt x="403" y="156"/>
                </a:cubicBezTo>
                <a:cubicBezTo>
                  <a:pt x="502" y="75"/>
                  <a:pt x="553" y="46"/>
                  <a:pt x="655" y="30"/>
                </a:cubicBezTo>
                <a:cubicBezTo>
                  <a:pt x="757" y="14"/>
                  <a:pt x="890" y="0"/>
                  <a:pt x="1015" y="60"/>
                </a:cubicBezTo>
                <a:cubicBezTo>
                  <a:pt x="1140" y="120"/>
                  <a:pt x="1334" y="251"/>
                  <a:pt x="1405" y="390"/>
                </a:cubicBezTo>
                <a:cubicBezTo>
                  <a:pt x="1476" y="529"/>
                  <a:pt x="1437" y="728"/>
                  <a:pt x="1441" y="894"/>
                </a:cubicBezTo>
                <a:cubicBezTo>
                  <a:pt x="1445" y="1060"/>
                  <a:pt x="1440" y="1242"/>
                  <a:pt x="1429" y="1386"/>
                </a:cubicBezTo>
                <a:cubicBezTo>
                  <a:pt x="1418" y="1530"/>
                  <a:pt x="1422" y="1668"/>
                  <a:pt x="1375" y="1758"/>
                </a:cubicBezTo>
                <a:cubicBezTo>
                  <a:pt x="1328" y="1848"/>
                  <a:pt x="1252" y="1880"/>
                  <a:pt x="1147" y="1926"/>
                </a:cubicBezTo>
                <a:cubicBezTo>
                  <a:pt x="1042" y="1972"/>
                  <a:pt x="907" y="2016"/>
                  <a:pt x="745" y="2034"/>
                </a:cubicBezTo>
                <a:cubicBezTo>
                  <a:pt x="583" y="2052"/>
                  <a:pt x="293" y="2122"/>
                  <a:pt x="175" y="2034"/>
                </a:cubicBezTo>
                <a:cubicBezTo>
                  <a:pt x="57" y="1946"/>
                  <a:pt x="56" y="1759"/>
                  <a:pt x="37" y="1506"/>
                </a:cubicBezTo>
                <a:cubicBezTo>
                  <a:pt x="18" y="1253"/>
                  <a:pt x="0" y="741"/>
                  <a:pt x="61" y="516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grpSp>
        <p:nvGrpSpPr>
          <p:cNvPr id="30" name="Group 257"/>
          <p:cNvGrpSpPr>
            <a:grpSpLocks/>
          </p:cNvGrpSpPr>
          <p:nvPr/>
        </p:nvGrpSpPr>
        <p:grpSpPr bwMode="auto">
          <a:xfrm>
            <a:off x="5540821" y="5429721"/>
            <a:ext cx="574675" cy="303784"/>
            <a:chOff x="3600" y="219"/>
            <a:chExt cx="360" cy="184"/>
          </a:xfrm>
        </p:grpSpPr>
        <p:sp>
          <p:nvSpPr>
            <p:cNvPr id="31" name="Oval 258"/>
            <p:cNvSpPr>
              <a:spLocks noChangeArrowheads="1"/>
            </p:cNvSpPr>
            <p:nvPr/>
          </p:nvSpPr>
          <p:spPr bwMode="auto">
            <a:xfrm>
              <a:off x="3603" y="306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" name="Line 259"/>
            <p:cNvSpPr>
              <a:spLocks noChangeShapeType="1"/>
            </p:cNvSpPr>
            <p:nvPr/>
          </p:nvSpPr>
          <p:spPr bwMode="auto">
            <a:xfrm>
              <a:off x="3603" y="272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3" name="Line 26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4" name="Rectangle 26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5" name="Oval 26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Management infrastructure</a:t>
            </a:r>
            <a:endParaRPr lang="sl-SI" sz="3600" dirty="0"/>
          </a:p>
        </p:txBody>
      </p:sp>
      <p:graphicFrame>
        <p:nvGraphicFramePr>
          <p:cNvPr id="8" name="Object 49"/>
          <p:cNvGraphicFramePr>
            <a:graphicFrameLocks noChangeAspect="1"/>
          </p:cNvGraphicFramePr>
          <p:nvPr/>
        </p:nvGraphicFramePr>
        <p:xfrm>
          <a:off x="6479033" y="2243608"/>
          <a:ext cx="738188" cy="633413"/>
        </p:xfrm>
        <a:graphic>
          <a:graphicData uri="http://schemas.openxmlformats.org/presentationml/2006/ole">
            <p:oleObj spid="_x0000_s184334" name="Clip" r:id="rId3" imgW="1305000" imgH="1085760" progId="">
              <p:embed/>
            </p:oleObj>
          </a:graphicData>
        </a:graphic>
      </p:graphicFrame>
      <p:sp>
        <p:nvSpPr>
          <p:cNvPr id="9" name="Line 50"/>
          <p:cNvSpPr>
            <a:spLocks noChangeShapeType="1"/>
          </p:cNvSpPr>
          <p:nvPr/>
        </p:nvSpPr>
        <p:spPr bwMode="auto">
          <a:xfrm flipV="1">
            <a:off x="6450458" y="2743671"/>
            <a:ext cx="84138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0" name="Line 57"/>
          <p:cNvSpPr>
            <a:spLocks noChangeShapeType="1"/>
          </p:cNvSpPr>
          <p:nvPr/>
        </p:nvSpPr>
        <p:spPr bwMode="auto">
          <a:xfrm>
            <a:off x="6461571" y="2759546"/>
            <a:ext cx="0" cy="2852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grpSp>
        <p:nvGrpSpPr>
          <p:cNvPr id="11" name="Group 210"/>
          <p:cNvGrpSpPr>
            <a:grpSpLocks/>
          </p:cNvGrpSpPr>
          <p:nvPr/>
        </p:nvGrpSpPr>
        <p:grpSpPr bwMode="auto">
          <a:xfrm>
            <a:off x="6804248" y="3743796"/>
            <a:ext cx="574675" cy="288925"/>
            <a:chOff x="3600" y="219"/>
            <a:chExt cx="360" cy="175"/>
          </a:xfrm>
        </p:grpSpPr>
        <p:sp>
          <p:nvSpPr>
            <p:cNvPr id="12" name="Oval 2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5" name="Rectangle 2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6" name="Oval 2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17" name="Group 216"/>
            <p:cNvGrpSpPr>
              <a:grpSpLocks/>
            </p:cNvGrpSpPr>
            <p:nvPr/>
          </p:nvGrpSpPr>
          <p:grpSpPr bwMode="auto">
            <a:xfrm>
              <a:off x="3725" y="244"/>
              <a:ext cx="149" cy="52"/>
              <a:chOff x="2858" y="1143"/>
              <a:chExt cx="117" cy="104"/>
            </a:xfrm>
          </p:grpSpPr>
          <p:sp>
            <p:nvSpPr>
              <p:cNvPr id="22" name="Line 217"/>
              <p:cNvSpPr>
                <a:spLocks noChangeShapeType="1"/>
              </p:cNvSpPr>
              <p:nvPr/>
            </p:nvSpPr>
            <p:spPr bwMode="auto">
              <a:xfrm flipV="1">
                <a:off x="2858" y="1150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3" name="Line 218"/>
              <p:cNvSpPr>
                <a:spLocks noChangeShapeType="1"/>
              </p:cNvSpPr>
              <p:nvPr/>
            </p:nvSpPr>
            <p:spPr bwMode="auto">
              <a:xfrm>
                <a:off x="2927" y="1247"/>
                <a:ext cx="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4" name="Line 219"/>
              <p:cNvSpPr>
                <a:spLocks noChangeShapeType="1"/>
              </p:cNvSpPr>
              <p:nvPr/>
            </p:nvSpPr>
            <p:spPr bwMode="auto">
              <a:xfrm>
                <a:off x="2923" y="1143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18" name="Group 220"/>
            <p:cNvGrpSpPr>
              <a:grpSpLocks/>
            </p:cNvGrpSpPr>
            <p:nvPr/>
          </p:nvGrpSpPr>
          <p:grpSpPr bwMode="auto">
            <a:xfrm flipV="1">
              <a:off x="3683" y="240"/>
              <a:ext cx="179" cy="50"/>
              <a:chOff x="2875" y="1157"/>
              <a:chExt cx="143" cy="98"/>
            </a:xfrm>
          </p:grpSpPr>
          <p:sp>
            <p:nvSpPr>
              <p:cNvPr id="19" name="Line 221"/>
              <p:cNvSpPr>
                <a:spLocks noChangeShapeType="1"/>
              </p:cNvSpPr>
              <p:nvPr/>
            </p:nvSpPr>
            <p:spPr bwMode="auto">
              <a:xfrm flipV="1">
                <a:off x="2875" y="115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" name="Line 222"/>
              <p:cNvSpPr>
                <a:spLocks noChangeShapeType="1"/>
              </p:cNvSpPr>
              <p:nvPr/>
            </p:nvSpPr>
            <p:spPr bwMode="auto">
              <a:xfrm>
                <a:off x="2974" y="1240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1" name="Line 223"/>
              <p:cNvSpPr>
                <a:spLocks noChangeShapeType="1"/>
              </p:cNvSpPr>
              <p:nvPr/>
            </p:nvSpPr>
            <p:spPr bwMode="auto">
              <a:xfrm>
                <a:off x="2921" y="1160"/>
                <a:ext cx="52" cy="9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sp>
        <p:nvSpPr>
          <p:cNvPr id="25" name="Line 252"/>
          <p:cNvSpPr>
            <a:spLocks noChangeShapeType="1"/>
          </p:cNvSpPr>
          <p:nvPr/>
        </p:nvSpPr>
        <p:spPr bwMode="auto">
          <a:xfrm flipV="1">
            <a:off x="5652120" y="2852936"/>
            <a:ext cx="8062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26" name="Object 253"/>
          <p:cNvGraphicFramePr>
            <a:graphicFrameLocks noChangeAspect="1"/>
          </p:cNvGraphicFramePr>
          <p:nvPr/>
        </p:nvGraphicFramePr>
        <p:xfrm>
          <a:off x="6775896" y="4718521"/>
          <a:ext cx="738187" cy="633412"/>
        </p:xfrm>
        <a:graphic>
          <a:graphicData uri="http://schemas.openxmlformats.org/presentationml/2006/ole">
            <p:oleObj spid="_x0000_s184335" name="Clip" r:id="rId4" imgW="1305000" imgH="1085760" progId="">
              <p:embed/>
            </p:oleObj>
          </a:graphicData>
        </a:graphic>
      </p:graphicFrame>
      <p:sp>
        <p:nvSpPr>
          <p:cNvPr id="27" name="Line 254"/>
          <p:cNvSpPr>
            <a:spLocks noChangeShapeType="1"/>
          </p:cNvSpPr>
          <p:nvPr/>
        </p:nvSpPr>
        <p:spPr bwMode="auto">
          <a:xfrm flipV="1">
            <a:off x="6467921" y="3899371"/>
            <a:ext cx="35083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8" name="Line 255"/>
          <p:cNvSpPr>
            <a:spLocks noChangeShapeType="1"/>
          </p:cNvSpPr>
          <p:nvPr/>
        </p:nvSpPr>
        <p:spPr bwMode="auto">
          <a:xfrm flipV="1">
            <a:off x="7399783" y="3899371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9" name="Line 256"/>
          <p:cNvSpPr>
            <a:spLocks noChangeShapeType="1"/>
          </p:cNvSpPr>
          <p:nvPr/>
        </p:nvSpPr>
        <p:spPr bwMode="auto">
          <a:xfrm flipV="1">
            <a:off x="6107558" y="5602758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44" name="Line 271"/>
          <p:cNvSpPr>
            <a:spLocks noChangeShapeType="1"/>
          </p:cNvSpPr>
          <p:nvPr/>
        </p:nvSpPr>
        <p:spPr bwMode="auto">
          <a:xfrm flipV="1">
            <a:off x="5191571" y="5596408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45" name="Line 272"/>
          <p:cNvSpPr>
            <a:spLocks noChangeShapeType="1"/>
          </p:cNvSpPr>
          <p:nvPr/>
        </p:nvSpPr>
        <p:spPr bwMode="auto">
          <a:xfrm flipV="1">
            <a:off x="6477446" y="5194771"/>
            <a:ext cx="350837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46" name="Object 273"/>
          <p:cNvGraphicFramePr>
            <a:graphicFrameLocks noChangeAspect="1"/>
          </p:cNvGraphicFramePr>
          <p:nvPr/>
        </p:nvGraphicFramePr>
        <p:xfrm>
          <a:off x="5076056" y="2132856"/>
          <a:ext cx="738188" cy="633413"/>
        </p:xfrm>
        <a:graphic>
          <a:graphicData uri="http://schemas.openxmlformats.org/presentationml/2006/ole">
            <p:oleObj spid="_x0000_s184336" name="Clip" r:id="rId5" imgW="1305000" imgH="1085760" progId="">
              <p:embed/>
            </p:oleObj>
          </a:graphicData>
        </a:graphic>
      </p:graphicFrame>
      <p:grpSp>
        <p:nvGrpSpPr>
          <p:cNvPr id="59" name="Group 320"/>
          <p:cNvGrpSpPr>
            <a:grpSpLocks/>
          </p:cNvGrpSpPr>
          <p:nvPr/>
        </p:nvGrpSpPr>
        <p:grpSpPr bwMode="auto">
          <a:xfrm>
            <a:off x="7092280" y="2027708"/>
            <a:ext cx="1704975" cy="685800"/>
            <a:chOff x="4044" y="2670"/>
            <a:chExt cx="1074" cy="432"/>
          </a:xfrm>
        </p:grpSpPr>
        <p:sp>
          <p:nvSpPr>
            <p:cNvPr id="60" name="Oval 321"/>
            <p:cNvSpPr>
              <a:spLocks noChangeArrowheads="1"/>
            </p:cNvSpPr>
            <p:nvPr/>
          </p:nvSpPr>
          <p:spPr bwMode="auto">
            <a:xfrm>
              <a:off x="4044" y="2670"/>
              <a:ext cx="1074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" name="Text Box 322"/>
            <p:cNvSpPr txBox="1">
              <a:spLocks noChangeArrowheads="1"/>
            </p:cNvSpPr>
            <p:nvPr/>
          </p:nvSpPr>
          <p:spPr bwMode="auto">
            <a:xfrm>
              <a:off x="4071" y="2760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mic Sans MS" pitchFamily="66" charset="0"/>
                </a:rPr>
                <a:t>agent</a:t>
              </a:r>
              <a:endParaRPr lang="en-US" dirty="0"/>
            </a:p>
          </p:txBody>
        </p:sp>
        <p:grpSp>
          <p:nvGrpSpPr>
            <p:cNvPr id="62" name="Group 323"/>
            <p:cNvGrpSpPr>
              <a:grpSpLocks/>
            </p:cNvGrpSpPr>
            <p:nvPr/>
          </p:nvGrpSpPr>
          <p:grpSpPr bwMode="auto">
            <a:xfrm>
              <a:off x="4582" y="2798"/>
              <a:ext cx="460" cy="174"/>
              <a:chOff x="724" y="2048"/>
              <a:chExt cx="460" cy="174"/>
            </a:xfrm>
          </p:grpSpPr>
          <p:sp>
            <p:nvSpPr>
              <p:cNvPr id="63" name="Rectangle 324"/>
              <p:cNvSpPr>
                <a:spLocks noChangeArrowheads="1"/>
              </p:cNvSpPr>
              <p:nvPr/>
            </p:nvSpPr>
            <p:spPr bwMode="auto">
              <a:xfrm>
                <a:off x="759" y="2061"/>
                <a:ext cx="372" cy="15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4" name="Text Box 325"/>
              <p:cNvSpPr txBox="1">
                <a:spLocks noChangeArrowheads="1"/>
              </p:cNvSpPr>
              <p:nvPr/>
            </p:nvSpPr>
            <p:spPr bwMode="auto">
              <a:xfrm>
                <a:off x="724" y="2048"/>
                <a:ext cx="4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Comic Sans MS" pitchFamily="66" charset="0"/>
                  </a:rPr>
                  <a:t>data</a:t>
                </a:r>
                <a:endParaRPr lang="en-US" sz="1200" dirty="0"/>
              </a:p>
            </p:txBody>
          </p:sp>
        </p:grpSp>
      </p:grpSp>
      <p:sp>
        <p:nvSpPr>
          <p:cNvPr id="71" name="Text Box 333"/>
          <p:cNvSpPr txBox="1">
            <a:spLocks noChangeArrowheads="1"/>
          </p:cNvSpPr>
          <p:nvPr/>
        </p:nvSpPr>
        <p:spPr bwMode="auto">
          <a:xfrm>
            <a:off x="4793507" y="5682734"/>
            <a:ext cx="18213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controlled device</a:t>
            </a:r>
            <a:endParaRPr lang="en-US" sz="1600" dirty="0"/>
          </a:p>
        </p:txBody>
      </p:sp>
      <p:sp>
        <p:nvSpPr>
          <p:cNvPr id="75" name="Line 341"/>
          <p:cNvSpPr>
            <a:spLocks noChangeShapeType="1"/>
          </p:cNvSpPr>
          <p:nvPr/>
        </p:nvSpPr>
        <p:spPr bwMode="auto">
          <a:xfrm flipV="1">
            <a:off x="5940152" y="2399182"/>
            <a:ext cx="1126256" cy="3097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76" name="Line 342"/>
          <p:cNvSpPr>
            <a:spLocks noChangeShapeType="1"/>
          </p:cNvSpPr>
          <p:nvPr/>
        </p:nvSpPr>
        <p:spPr bwMode="auto">
          <a:xfrm>
            <a:off x="5868144" y="2996952"/>
            <a:ext cx="1080120" cy="7920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77" name="Line 343"/>
          <p:cNvSpPr>
            <a:spLocks noChangeShapeType="1"/>
          </p:cNvSpPr>
          <p:nvPr/>
        </p:nvSpPr>
        <p:spPr bwMode="auto">
          <a:xfrm>
            <a:off x="5652120" y="3140968"/>
            <a:ext cx="1433338" cy="161089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78" name="Line 344"/>
          <p:cNvSpPr>
            <a:spLocks noChangeShapeType="1"/>
          </p:cNvSpPr>
          <p:nvPr/>
        </p:nvSpPr>
        <p:spPr bwMode="auto">
          <a:xfrm>
            <a:off x="5436096" y="3140969"/>
            <a:ext cx="144016" cy="180019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sl-SI"/>
          </a:p>
        </p:txBody>
      </p:sp>
      <p:grpSp>
        <p:nvGrpSpPr>
          <p:cNvPr id="79" name="Group 345"/>
          <p:cNvGrpSpPr>
            <a:grpSpLocks/>
          </p:cNvGrpSpPr>
          <p:nvPr/>
        </p:nvGrpSpPr>
        <p:grpSpPr bwMode="auto">
          <a:xfrm>
            <a:off x="3923928" y="2456333"/>
            <a:ext cx="2047875" cy="771525"/>
            <a:chOff x="396" y="1116"/>
            <a:chExt cx="1290" cy="486"/>
          </a:xfrm>
        </p:grpSpPr>
        <p:sp>
          <p:nvSpPr>
            <p:cNvPr id="80" name="Oval 280"/>
            <p:cNvSpPr>
              <a:spLocks noChangeArrowheads="1"/>
            </p:cNvSpPr>
            <p:nvPr/>
          </p:nvSpPr>
          <p:spPr bwMode="auto">
            <a:xfrm>
              <a:off x="396" y="1116"/>
              <a:ext cx="1290" cy="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1" name="Text Box 276"/>
            <p:cNvSpPr txBox="1">
              <a:spLocks noChangeArrowheads="1"/>
            </p:cNvSpPr>
            <p:nvPr/>
          </p:nvSpPr>
          <p:spPr bwMode="auto">
            <a:xfrm>
              <a:off x="397" y="1243"/>
              <a:ext cx="64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operator</a:t>
              </a:r>
              <a:endParaRPr lang="en-US" sz="1600" dirty="0"/>
            </a:p>
          </p:txBody>
        </p:sp>
        <p:sp>
          <p:nvSpPr>
            <p:cNvPr id="82" name="Text Box 277"/>
            <p:cNvSpPr txBox="1">
              <a:spLocks noChangeArrowheads="1"/>
            </p:cNvSpPr>
            <p:nvPr/>
          </p:nvSpPr>
          <p:spPr bwMode="auto">
            <a:xfrm>
              <a:off x="1123" y="1275"/>
              <a:ext cx="317" cy="17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Comic Sans MS" pitchFamily="66" charset="0"/>
                </a:rPr>
                <a:t>data</a:t>
              </a:r>
              <a:endParaRPr lang="en-US" sz="1200" dirty="0"/>
            </a:p>
          </p:txBody>
        </p:sp>
      </p:grpSp>
      <p:sp>
        <p:nvSpPr>
          <p:cNvPr id="83" name="Text Box 346"/>
          <p:cNvSpPr txBox="1">
            <a:spLocks noChangeArrowheads="1"/>
          </p:cNvSpPr>
          <p:nvPr/>
        </p:nvSpPr>
        <p:spPr bwMode="auto">
          <a:xfrm>
            <a:off x="3949195" y="3573933"/>
            <a:ext cx="1574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i="1" dirty="0">
                <a:solidFill>
                  <a:schemeClr val="accent2"/>
                </a:solidFill>
                <a:latin typeface="Comic Sans MS" pitchFamily="66" charset="0"/>
              </a:rPr>
              <a:t>m</a:t>
            </a:r>
            <a:r>
              <a:rPr lang="en-US" sz="1800" i="1" dirty="0" smtClean="0">
                <a:solidFill>
                  <a:schemeClr val="accent2"/>
                </a:solidFill>
                <a:latin typeface="Comic Sans MS" pitchFamily="66" charset="0"/>
              </a:rPr>
              <a:t>anagement </a:t>
            </a:r>
          </a:p>
          <a:p>
            <a:pPr algn="r"/>
            <a:r>
              <a:rPr lang="en-US" sz="1800" i="1" dirty="0" smtClean="0">
                <a:solidFill>
                  <a:schemeClr val="accent2"/>
                </a:solidFill>
                <a:latin typeface="Comic Sans MS" pitchFamily="66" charset="0"/>
              </a:rPr>
              <a:t>protocol</a:t>
            </a:r>
            <a:endParaRPr lang="en-US" dirty="0"/>
          </a:p>
        </p:txBody>
      </p:sp>
      <p:sp>
        <p:nvSpPr>
          <p:cNvPr id="85" name="Line 217"/>
          <p:cNvSpPr>
            <a:spLocks noChangeShapeType="1"/>
          </p:cNvSpPr>
          <p:nvPr/>
        </p:nvSpPr>
        <p:spPr bwMode="auto">
          <a:xfrm flipV="1">
            <a:off x="5698728" y="5487006"/>
            <a:ext cx="100340" cy="16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86" name="Line 218"/>
          <p:cNvSpPr>
            <a:spLocks noChangeShapeType="1"/>
          </p:cNvSpPr>
          <p:nvPr/>
        </p:nvSpPr>
        <p:spPr bwMode="auto">
          <a:xfrm>
            <a:off x="5876236" y="5563840"/>
            <a:ext cx="882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87" name="Line 219"/>
          <p:cNvSpPr>
            <a:spLocks noChangeShapeType="1"/>
          </p:cNvSpPr>
          <p:nvPr/>
        </p:nvSpPr>
        <p:spPr bwMode="auto">
          <a:xfrm>
            <a:off x="5791348" y="5481417"/>
            <a:ext cx="104354" cy="792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88" name="Line 221"/>
          <p:cNvSpPr>
            <a:spLocks noChangeShapeType="1"/>
          </p:cNvSpPr>
          <p:nvPr/>
        </p:nvSpPr>
        <p:spPr bwMode="auto">
          <a:xfrm>
            <a:off x="5685161" y="5561555"/>
            <a:ext cx="100195" cy="16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89" name="Line 222"/>
          <p:cNvSpPr>
            <a:spLocks noChangeShapeType="1"/>
          </p:cNvSpPr>
          <p:nvPr/>
        </p:nvSpPr>
        <p:spPr bwMode="auto">
          <a:xfrm flipV="1">
            <a:off x="5879539" y="5483958"/>
            <a:ext cx="8817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90" name="Line 223"/>
          <p:cNvSpPr>
            <a:spLocks noChangeShapeType="1"/>
          </p:cNvSpPr>
          <p:nvPr/>
        </p:nvSpPr>
        <p:spPr bwMode="auto">
          <a:xfrm flipV="1">
            <a:off x="5777340" y="5482307"/>
            <a:ext cx="104202" cy="792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grpSp>
        <p:nvGrpSpPr>
          <p:cNvPr id="98" name="Group 320"/>
          <p:cNvGrpSpPr>
            <a:grpSpLocks/>
          </p:cNvGrpSpPr>
          <p:nvPr/>
        </p:nvGrpSpPr>
        <p:grpSpPr bwMode="auto">
          <a:xfrm>
            <a:off x="7236296" y="3535288"/>
            <a:ext cx="1704975" cy="685800"/>
            <a:chOff x="4044" y="2670"/>
            <a:chExt cx="1074" cy="432"/>
          </a:xfrm>
        </p:grpSpPr>
        <p:sp>
          <p:nvSpPr>
            <p:cNvPr id="99" name="Oval 321"/>
            <p:cNvSpPr>
              <a:spLocks noChangeArrowheads="1"/>
            </p:cNvSpPr>
            <p:nvPr/>
          </p:nvSpPr>
          <p:spPr bwMode="auto">
            <a:xfrm>
              <a:off x="4044" y="2670"/>
              <a:ext cx="1074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0" name="Text Box 322"/>
            <p:cNvSpPr txBox="1">
              <a:spLocks noChangeArrowheads="1"/>
            </p:cNvSpPr>
            <p:nvPr/>
          </p:nvSpPr>
          <p:spPr bwMode="auto">
            <a:xfrm>
              <a:off x="4071" y="2760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mic Sans MS" pitchFamily="66" charset="0"/>
                </a:rPr>
                <a:t>agent</a:t>
              </a:r>
              <a:endParaRPr lang="en-US" dirty="0"/>
            </a:p>
          </p:txBody>
        </p:sp>
        <p:grpSp>
          <p:nvGrpSpPr>
            <p:cNvPr id="101" name="Group 323"/>
            <p:cNvGrpSpPr>
              <a:grpSpLocks/>
            </p:cNvGrpSpPr>
            <p:nvPr/>
          </p:nvGrpSpPr>
          <p:grpSpPr bwMode="auto">
            <a:xfrm>
              <a:off x="4582" y="2798"/>
              <a:ext cx="460" cy="174"/>
              <a:chOff x="724" y="2048"/>
              <a:chExt cx="460" cy="174"/>
            </a:xfrm>
          </p:grpSpPr>
          <p:sp>
            <p:nvSpPr>
              <p:cNvPr id="102" name="Rectangle 324"/>
              <p:cNvSpPr>
                <a:spLocks noChangeArrowheads="1"/>
              </p:cNvSpPr>
              <p:nvPr/>
            </p:nvSpPr>
            <p:spPr bwMode="auto">
              <a:xfrm>
                <a:off x="759" y="2061"/>
                <a:ext cx="372" cy="15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" name="Text Box 325"/>
              <p:cNvSpPr txBox="1">
                <a:spLocks noChangeArrowheads="1"/>
              </p:cNvSpPr>
              <p:nvPr/>
            </p:nvSpPr>
            <p:spPr bwMode="auto">
              <a:xfrm>
                <a:off x="724" y="2048"/>
                <a:ext cx="4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Comic Sans MS" pitchFamily="66" charset="0"/>
                  </a:rPr>
                  <a:t>data</a:t>
                </a:r>
                <a:endParaRPr lang="en-US" sz="1200" dirty="0"/>
              </a:p>
            </p:txBody>
          </p:sp>
        </p:grpSp>
      </p:grpSp>
      <p:grpSp>
        <p:nvGrpSpPr>
          <p:cNvPr id="104" name="Group 320"/>
          <p:cNvGrpSpPr>
            <a:grpSpLocks/>
          </p:cNvGrpSpPr>
          <p:nvPr/>
        </p:nvGrpSpPr>
        <p:grpSpPr bwMode="auto">
          <a:xfrm>
            <a:off x="7236296" y="4759424"/>
            <a:ext cx="1704975" cy="685800"/>
            <a:chOff x="4044" y="2670"/>
            <a:chExt cx="1074" cy="432"/>
          </a:xfrm>
        </p:grpSpPr>
        <p:sp>
          <p:nvSpPr>
            <p:cNvPr id="105" name="Oval 321"/>
            <p:cNvSpPr>
              <a:spLocks noChangeArrowheads="1"/>
            </p:cNvSpPr>
            <p:nvPr/>
          </p:nvSpPr>
          <p:spPr bwMode="auto">
            <a:xfrm>
              <a:off x="4044" y="2670"/>
              <a:ext cx="1074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6" name="Text Box 322"/>
            <p:cNvSpPr txBox="1">
              <a:spLocks noChangeArrowheads="1"/>
            </p:cNvSpPr>
            <p:nvPr/>
          </p:nvSpPr>
          <p:spPr bwMode="auto">
            <a:xfrm>
              <a:off x="4071" y="2760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mic Sans MS" pitchFamily="66" charset="0"/>
                </a:rPr>
                <a:t>agent</a:t>
              </a:r>
              <a:endParaRPr lang="en-US" dirty="0"/>
            </a:p>
          </p:txBody>
        </p:sp>
        <p:grpSp>
          <p:nvGrpSpPr>
            <p:cNvPr id="107" name="Group 323"/>
            <p:cNvGrpSpPr>
              <a:grpSpLocks/>
            </p:cNvGrpSpPr>
            <p:nvPr/>
          </p:nvGrpSpPr>
          <p:grpSpPr bwMode="auto">
            <a:xfrm>
              <a:off x="4582" y="2798"/>
              <a:ext cx="460" cy="174"/>
              <a:chOff x="724" y="2048"/>
              <a:chExt cx="460" cy="174"/>
            </a:xfrm>
          </p:grpSpPr>
          <p:sp>
            <p:nvSpPr>
              <p:cNvPr id="108" name="Rectangle 324"/>
              <p:cNvSpPr>
                <a:spLocks noChangeArrowheads="1"/>
              </p:cNvSpPr>
              <p:nvPr/>
            </p:nvSpPr>
            <p:spPr bwMode="auto">
              <a:xfrm>
                <a:off x="759" y="2061"/>
                <a:ext cx="372" cy="15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9" name="Text Box 325"/>
              <p:cNvSpPr txBox="1">
                <a:spLocks noChangeArrowheads="1"/>
              </p:cNvSpPr>
              <p:nvPr/>
            </p:nvSpPr>
            <p:spPr bwMode="auto">
              <a:xfrm>
                <a:off x="724" y="2048"/>
                <a:ext cx="4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Comic Sans MS" pitchFamily="66" charset="0"/>
                  </a:rPr>
                  <a:t>data</a:t>
                </a:r>
                <a:endParaRPr lang="en-US" sz="1200" dirty="0"/>
              </a:p>
            </p:txBody>
          </p:sp>
        </p:grpSp>
      </p:grpSp>
      <p:grpSp>
        <p:nvGrpSpPr>
          <p:cNvPr id="110" name="Group 320"/>
          <p:cNvGrpSpPr>
            <a:grpSpLocks/>
          </p:cNvGrpSpPr>
          <p:nvPr/>
        </p:nvGrpSpPr>
        <p:grpSpPr bwMode="auto">
          <a:xfrm>
            <a:off x="4283968" y="4869160"/>
            <a:ext cx="1704975" cy="685800"/>
            <a:chOff x="4044" y="2670"/>
            <a:chExt cx="1074" cy="432"/>
          </a:xfrm>
        </p:grpSpPr>
        <p:sp>
          <p:nvSpPr>
            <p:cNvPr id="111" name="Oval 321"/>
            <p:cNvSpPr>
              <a:spLocks noChangeArrowheads="1"/>
            </p:cNvSpPr>
            <p:nvPr/>
          </p:nvSpPr>
          <p:spPr bwMode="auto">
            <a:xfrm>
              <a:off x="4044" y="2670"/>
              <a:ext cx="1074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2" name="Text Box 322"/>
            <p:cNvSpPr txBox="1">
              <a:spLocks noChangeArrowheads="1"/>
            </p:cNvSpPr>
            <p:nvPr/>
          </p:nvSpPr>
          <p:spPr bwMode="auto">
            <a:xfrm>
              <a:off x="4071" y="2760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mic Sans MS" pitchFamily="66" charset="0"/>
                </a:rPr>
                <a:t>agent</a:t>
              </a:r>
              <a:endParaRPr lang="en-US" dirty="0"/>
            </a:p>
          </p:txBody>
        </p:sp>
        <p:grpSp>
          <p:nvGrpSpPr>
            <p:cNvPr id="113" name="Group 323"/>
            <p:cNvGrpSpPr>
              <a:grpSpLocks/>
            </p:cNvGrpSpPr>
            <p:nvPr/>
          </p:nvGrpSpPr>
          <p:grpSpPr bwMode="auto">
            <a:xfrm>
              <a:off x="4582" y="2798"/>
              <a:ext cx="460" cy="174"/>
              <a:chOff x="724" y="2048"/>
              <a:chExt cx="460" cy="174"/>
            </a:xfrm>
          </p:grpSpPr>
          <p:sp>
            <p:nvSpPr>
              <p:cNvPr id="114" name="Rectangle 324"/>
              <p:cNvSpPr>
                <a:spLocks noChangeArrowheads="1"/>
              </p:cNvSpPr>
              <p:nvPr/>
            </p:nvSpPr>
            <p:spPr bwMode="auto">
              <a:xfrm>
                <a:off x="759" y="2061"/>
                <a:ext cx="372" cy="15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5" name="Text Box 325"/>
              <p:cNvSpPr txBox="1">
                <a:spLocks noChangeArrowheads="1"/>
              </p:cNvSpPr>
              <p:nvPr/>
            </p:nvSpPr>
            <p:spPr bwMode="auto">
              <a:xfrm>
                <a:off x="724" y="2048"/>
                <a:ext cx="4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Comic Sans MS" pitchFamily="66" charset="0"/>
                  </a:rPr>
                  <a:t>data</a:t>
                </a:r>
                <a:endParaRPr lang="en-US" sz="1200" dirty="0"/>
              </a:p>
            </p:txBody>
          </p:sp>
        </p:grpSp>
      </p:grpSp>
      <p:sp>
        <p:nvSpPr>
          <p:cNvPr id="116" name="Text Box 333"/>
          <p:cNvSpPr txBox="1">
            <a:spLocks noChangeArrowheads="1"/>
          </p:cNvSpPr>
          <p:nvPr/>
        </p:nvSpPr>
        <p:spPr bwMode="auto">
          <a:xfrm>
            <a:off x="7025755" y="2636912"/>
            <a:ext cx="18389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controlled device</a:t>
            </a:r>
            <a:endParaRPr lang="en-US" sz="1600" dirty="0"/>
          </a:p>
        </p:txBody>
      </p:sp>
      <p:sp>
        <p:nvSpPr>
          <p:cNvPr id="117" name="Text Box 333"/>
          <p:cNvSpPr txBox="1">
            <a:spLocks noChangeArrowheads="1"/>
          </p:cNvSpPr>
          <p:nvPr/>
        </p:nvSpPr>
        <p:spPr bwMode="auto">
          <a:xfrm>
            <a:off x="6989243" y="4149080"/>
            <a:ext cx="18213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controlled device</a:t>
            </a:r>
            <a:endParaRPr lang="en-US" sz="1600" dirty="0"/>
          </a:p>
        </p:txBody>
      </p:sp>
      <p:sp>
        <p:nvSpPr>
          <p:cNvPr id="118" name="Text Box 333"/>
          <p:cNvSpPr txBox="1">
            <a:spLocks noChangeArrowheads="1"/>
          </p:cNvSpPr>
          <p:nvPr/>
        </p:nvSpPr>
        <p:spPr bwMode="auto">
          <a:xfrm>
            <a:off x="6952731" y="5373216"/>
            <a:ext cx="18213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controlled device</a:t>
            </a:r>
            <a:endParaRPr lang="en-US" sz="1600" dirty="0"/>
          </a:p>
        </p:txBody>
      </p:sp>
      <p:sp>
        <p:nvSpPr>
          <p:cNvPr id="119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367240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Management </a:t>
            </a:r>
            <a:r>
              <a:rPr lang="en-US" dirty="0"/>
              <a:t>system components</a:t>
            </a:r>
            <a:r>
              <a:rPr lang="en-US" dirty="0" smtClean="0"/>
              <a:t>:</a:t>
            </a:r>
            <a:endParaRPr lang="sl-SI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r>
              <a:rPr lang="en-US" sz="2100" dirty="0" smtClean="0"/>
              <a:t>operator </a:t>
            </a:r>
            <a:r>
              <a:rPr lang="en-US" sz="2100" dirty="0"/>
              <a:t>= entity (application + human), BOSS</a:t>
            </a:r>
            <a:r>
              <a:rPr lang="en-US" sz="2100" dirty="0" smtClean="0"/>
              <a:t>,</a:t>
            </a:r>
            <a:endParaRPr lang="sl-SI" sz="2100" dirty="0" smtClean="0"/>
          </a:p>
          <a:p>
            <a:pPr marL="514350" indent="-514350"/>
            <a:r>
              <a:rPr lang="en-US" sz="2100" dirty="0" smtClean="0"/>
              <a:t>controlled </a:t>
            </a:r>
            <a:r>
              <a:rPr lang="en-US" sz="2100" dirty="0"/>
              <a:t>device (contains NMA agent and controlled OBJECTS containing controlled PARAMETERS</a:t>
            </a:r>
            <a:r>
              <a:rPr lang="en-US" sz="2100" dirty="0" smtClean="0"/>
              <a:t>),</a:t>
            </a:r>
            <a:endParaRPr lang="sl-SI" sz="2100" dirty="0" smtClean="0"/>
          </a:p>
          <a:p>
            <a:pPr marL="514350" indent="-514350"/>
            <a:r>
              <a:rPr lang="en-US" sz="2100" dirty="0" smtClean="0"/>
              <a:t>management </a:t>
            </a:r>
            <a:r>
              <a:rPr lang="en-US" sz="2100" dirty="0"/>
              <a:t>protocol (</a:t>
            </a:r>
            <a:r>
              <a:rPr lang="en-US" sz="2100" dirty="0" err="1"/>
              <a:t>eg</a:t>
            </a:r>
            <a:r>
              <a:rPr lang="en-US" sz="2100" dirty="0"/>
              <a:t>, SNMP</a:t>
            </a:r>
            <a:r>
              <a:rPr lang="en-US" sz="2100" dirty="0" smtClean="0"/>
              <a:t>).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77144"/>
            <a:ext cx="4038600" cy="443484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OSI CMIP</a:t>
            </a:r>
            <a:endParaRPr lang="en-US" sz="2400" dirty="0"/>
          </a:p>
          <a:p>
            <a:r>
              <a:rPr lang="en-US" sz="2400" i="1" dirty="0" smtClean="0"/>
              <a:t>Common </a:t>
            </a:r>
            <a:r>
              <a:rPr lang="en-US" sz="2400" i="1" dirty="0"/>
              <a:t>Management Information </a:t>
            </a:r>
            <a:r>
              <a:rPr lang="en-US" sz="2400" i="1" dirty="0" smtClean="0"/>
              <a:t>Protocol</a:t>
            </a:r>
            <a:r>
              <a:rPr lang="sl-SI" sz="2400" dirty="0" smtClean="0"/>
              <a:t>,</a:t>
            </a:r>
            <a:endParaRPr lang="en-US" sz="2400" dirty="0"/>
          </a:p>
          <a:p>
            <a:r>
              <a:rPr lang="en-US" sz="2400" dirty="0" smtClean="0"/>
              <a:t>ITU-T </a:t>
            </a:r>
            <a:r>
              <a:rPr lang="en-US" sz="2400" dirty="0"/>
              <a:t>X.700 standard created in 1980: first management </a:t>
            </a:r>
            <a:r>
              <a:rPr lang="en-US" sz="2400" dirty="0" smtClean="0"/>
              <a:t>standard,</a:t>
            </a:r>
            <a:endParaRPr lang="en-US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tandardized </a:t>
            </a:r>
            <a:r>
              <a:rPr lang="en-US" sz="2400" dirty="0"/>
              <a:t>too slow, never implemented in </a:t>
            </a:r>
            <a:r>
              <a:rPr lang="en-US" sz="2400" dirty="0" smtClean="0"/>
              <a:t>practice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5381" name="Rectangle 85"/>
          <p:cNvSpPr>
            <a:spLocks noGrp="1" noChangeArrowheads="1"/>
          </p:cNvSpPr>
          <p:nvPr>
            <p:ph type="body" sz="half" idx="2"/>
          </p:nvPr>
        </p:nvSpPr>
        <p:spPr>
          <a:xfrm>
            <a:off x="4521324" y="1877144"/>
            <a:ext cx="4381500" cy="4648200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SNMP</a:t>
            </a:r>
            <a:endParaRPr lang="sl-SI" sz="2400" dirty="0" smtClean="0">
              <a:solidFill>
                <a:srgbClr val="FF0000"/>
              </a:solidFill>
            </a:endParaRPr>
          </a:p>
          <a:p>
            <a:r>
              <a:rPr lang="en-US" sz="2400" i="1" dirty="0" smtClean="0"/>
              <a:t>Simple Network Management Protocol</a:t>
            </a:r>
            <a:r>
              <a:rPr lang="sl-SI" sz="2400" dirty="0" smtClean="0"/>
              <a:t>,</a:t>
            </a:r>
          </a:p>
          <a:p>
            <a:r>
              <a:rPr lang="sl-SI" sz="2400" dirty="0" smtClean="0"/>
              <a:t>IETF standard</a:t>
            </a:r>
            <a:endParaRPr lang="en-US" sz="2400" dirty="0" smtClean="0"/>
          </a:p>
          <a:p>
            <a:r>
              <a:rPr lang="en-US" sz="2400" dirty="0" smtClean="0"/>
              <a:t>very </a:t>
            </a:r>
            <a:r>
              <a:rPr lang="en-US" sz="2400" dirty="0"/>
              <a:t>simple first version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rapid </a:t>
            </a:r>
            <a:r>
              <a:rPr lang="en-US" sz="2400" dirty="0"/>
              <a:t>deployment and expansion in </a:t>
            </a:r>
            <a:r>
              <a:rPr lang="en-US" sz="2400" dirty="0" smtClean="0"/>
              <a:t>practice</a:t>
            </a:r>
            <a:endParaRPr lang="sl-SI" sz="2400" dirty="0" smtClean="0"/>
          </a:p>
          <a:p>
            <a:r>
              <a:rPr lang="en-US" sz="2400" dirty="0" smtClean="0"/>
              <a:t>currently: SNMP V3</a:t>
            </a:r>
            <a:r>
              <a:rPr lang="sl-SI" sz="2400" dirty="0" smtClean="0"/>
              <a:t> (</a:t>
            </a:r>
            <a:r>
              <a:rPr lang="en-US" sz="2400" dirty="0" smtClean="0"/>
              <a:t>added safety</a:t>
            </a:r>
            <a:r>
              <a:rPr lang="sl-SI" sz="2400" dirty="0" smtClean="0"/>
              <a:t>!),</a:t>
            </a:r>
            <a:endParaRPr lang="en-US" sz="2400" dirty="0" smtClean="0"/>
          </a:p>
          <a:p>
            <a:r>
              <a:rPr lang="en-US" sz="2400" i="1" dirty="0" smtClean="0"/>
              <a:t>de facto</a:t>
            </a:r>
            <a:r>
              <a:rPr lang="en-US" sz="2400" dirty="0" smtClean="0"/>
              <a:t> standard for network management</a:t>
            </a:r>
            <a:r>
              <a:rPr lang="sl-SI" sz="2400" dirty="0" smtClean="0"/>
              <a:t>.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History: management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4824536" cy="45365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</a:t>
            </a:r>
            <a:r>
              <a:rPr lang="en-US" sz="2000" dirty="0"/>
              <a:t>each type of controlled device we have our own </a:t>
            </a:r>
            <a:r>
              <a:rPr lang="en-US" sz="2000" b="1" dirty="0"/>
              <a:t>MIB (Management Information Base) </a:t>
            </a:r>
            <a:r>
              <a:rPr lang="en-US" sz="2000" dirty="0"/>
              <a:t>where information regarding managed </a:t>
            </a:r>
            <a:r>
              <a:rPr lang="en-US" sz="2000" b="1" dirty="0"/>
              <a:t>OBJECTS</a:t>
            </a:r>
            <a:r>
              <a:rPr lang="en-US" sz="2000" dirty="0"/>
              <a:t> and their </a:t>
            </a:r>
            <a:r>
              <a:rPr lang="en-US" sz="2000" b="1" dirty="0"/>
              <a:t>PARAMETERS</a:t>
            </a:r>
            <a:r>
              <a:rPr lang="en-US" sz="2000" dirty="0"/>
              <a:t> is </a:t>
            </a:r>
            <a:r>
              <a:rPr lang="en-US" sz="2000" dirty="0" smtClean="0"/>
              <a:t>stored.</a:t>
            </a:r>
            <a:endParaRPr lang="sl-SI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operator has his own </a:t>
            </a:r>
            <a:r>
              <a:rPr lang="en-US" sz="2000" b="1" dirty="0"/>
              <a:t>MDB (Management Database)</a:t>
            </a:r>
            <a:r>
              <a:rPr lang="en-US" sz="2000" dirty="0"/>
              <a:t>, where he stores concrete values for MIB objects/parameters for each managed device</a:t>
            </a:r>
            <a:r>
              <a:rPr lang="en-US" sz="2000" dirty="0" smtClean="0"/>
              <a:t>.</a:t>
            </a:r>
            <a:endParaRPr lang="sl-SI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language that defines how OBJECTS and PARAMETERS are written is needed: </a:t>
            </a:r>
            <a:r>
              <a:rPr lang="en-US" sz="2000" b="1" dirty="0"/>
              <a:t>SMI (Structure of Management Information</a:t>
            </a:r>
            <a:r>
              <a:rPr lang="en-US" sz="2000" b="1" dirty="0" smtClean="0"/>
              <a:t>)</a:t>
            </a:r>
            <a:endParaRPr lang="sl-SI" sz="2000" b="1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Management data</a:t>
            </a:r>
          </a:p>
        </p:txBody>
      </p:sp>
      <p:pic>
        <p:nvPicPr>
          <p:cNvPr id="186370" name="Picture 2" descr="http://www.tcpipguide.com/free/diagrams/snmpmibobject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916832"/>
            <a:ext cx="3401250" cy="420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8424936" cy="425113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basic </a:t>
            </a:r>
            <a:r>
              <a:rPr lang="en-US" sz="2200" dirty="0"/>
              <a:t>data types: INTEGER, Integer32,Unsigned32, OCTET STRING, OBJECT IDENTIFIED, </a:t>
            </a:r>
            <a:r>
              <a:rPr lang="en-US" sz="2200" dirty="0" err="1"/>
              <a:t>IPaddress</a:t>
            </a:r>
            <a:r>
              <a:rPr lang="en-US" sz="2200" dirty="0"/>
              <a:t>, Counter32, Counter64, Gauge32, Time Ticks, </a:t>
            </a:r>
            <a:r>
              <a:rPr lang="en-US" sz="2200" dirty="0" smtClean="0"/>
              <a:t>Opaque</a:t>
            </a:r>
            <a:endParaRPr lang="sl-SI" sz="2200" dirty="0" smtClean="0"/>
          </a:p>
          <a:p>
            <a:endParaRPr lang="sl-SI" sz="2200" dirty="0" smtClean="0"/>
          </a:p>
          <a:p>
            <a:r>
              <a:rPr lang="en-US" sz="2200" dirty="0" smtClean="0"/>
              <a:t>structured data types</a:t>
            </a:r>
            <a:r>
              <a:rPr lang="sl-SI" sz="2200" dirty="0" smtClean="0"/>
              <a:t>:</a:t>
            </a:r>
          </a:p>
          <a:p>
            <a:pPr lvl="1"/>
            <a:r>
              <a:rPr lang="sl-SI" sz="2200" dirty="0" smtClean="0"/>
              <a:t>OBJECT-TYPE</a:t>
            </a:r>
          </a:p>
          <a:p>
            <a:pPr lvl="1"/>
            <a:r>
              <a:rPr lang="sl-SI" sz="2200" dirty="0" smtClean="0"/>
              <a:t>MODULE-TYPE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SMI: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language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defining objects in MIB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3538" name="Picture 2" descr="http://www.mg-soft.si/pic/bui-componen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3476625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8424936" cy="4251136"/>
          </a:xfrm>
        </p:spPr>
        <p:txBody>
          <a:bodyPr/>
          <a:lstStyle/>
          <a:p>
            <a:r>
              <a:rPr lang="en-US" sz="2200" dirty="0" smtClean="0"/>
              <a:t>object </a:t>
            </a:r>
            <a:r>
              <a:rPr lang="en-US" sz="2200" dirty="0"/>
              <a:t>definition: it contains data type, status, and meaning </a:t>
            </a:r>
            <a:r>
              <a:rPr lang="en-US" sz="2200" dirty="0" smtClean="0"/>
              <a:t>description</a:t>
            </a:r>
            <a:endParaRPr lang="sl-SI" sz="2200" dirty="0" smtClean="0"/>
          </a:p>
          <a:p>
            <a:endParaRPr lang="sl-SI" sz="2400" dirty="0" smtClean="0"/>
          </a:p>
          <a:p>
            <a:pPr lvl="1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ip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SystemStats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InDelivers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OBJECT TYPE</a:t>
            </a:r>
          </a:p>
          <a:p>
            <a:pPr lvl="1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SYNTAX       Counter32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MAX-ACCESS   read-only</a:t>
            </a:r>
          </a:p>
          <a:p>
            <a:pPr lvl="1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STATUS  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current</a:t>
            </a:r>
          </a:p>
          <a:p>
            <a:pPr lvl="1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DESCRIPTION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“The total number of input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atagrams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successfully 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delivered to IP user-protocols (including ICMP)”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::= {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9}</a:t>
            </a:r>
          </a:p>
          <a:p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SMI: 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object definition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8424936" cy="4251136"/>
          </a:xfrm>
        </p:spPr>
        <p:txBody>
          <a:bodyPr/>
          <a:lstStyle/>
          <a:p>
            <a:r>
              <a:rPr lang="sl-SI" sz="2200" dirty="0" smtClean="0"/>
              <a:t>MODUL</a:t>
            </a:r>
            <a:r>
              <a:rPr lang="en-US" sz="2200" dirty="0" smtClean="0"/>
              <a:t>E</a:t>
            </a:r>
            <a:r>
              <a:rPr lang="sl-SI" sz="2200" dirty="0" smtClean="0"/>
              <a:t>: </a:t>
            </a:r>
            <a:r>
              <a:rPr lang="en-US" sz="2200" dirty="0" smtClean="0"/>
              <a:t>content-related group of objects</a:t>
            </a:r>
            <a:endParaRPr lang="sl-SI" sz="2200" dirty="0" smtClean="0"/>
          </a:p>
          <a:p>
            <a:endParaRPr lang="sl-SI" sz="1000" dirty="0" smtClean="0"/>
          </a:p>
          <a:p>
            <a:pPr lvl="1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ipMIB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MODULE-IDENTITY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LAST-UPDATED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“941101000Z”</a:t>
            </a:r>
          </a:p>
          <a:p>
            <a:pPr lvl="1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ORGANZATION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“IETF SNPv2 Working Group”</a:t>
            </a:r>
          </a:p>
          <a:p>
            <a:pPr lvl="1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CONTACT-INFO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“ Keith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McCloghrie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……”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DESCRIPTION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“The MIB module for managing IP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and ICMP implementations, </a:t>
            </a:r>
            <a:endParaRPr lang="sl-SI" sz="16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but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excluding their management of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IP routes.”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REVISION “019331000Z”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::= {mib-2 48}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SMI: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grouping objects into modules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640834" y="5466606"/>
            <a:ext cx="2351087" cy="64293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32934" y="5506293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OBJECT TYPE: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366321" y="590316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379021" y="596031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391721" y="601746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389884" y="5841256"/>
            <a:ext cx="2351087" cy="64293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681984" y="5880943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OBJECT TYPE: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5115371" y="627781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128071" y="633496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5140771" y="639211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5907534" y="5949206"/>
            <a:ext cx="2351087" cy="64293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199634" y="5988893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OBJECT TYPE: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633021" y="638576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6645721" y="644291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6658421" y="650006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4112071" y="5341193"/>
            <a:ext cx="4924425" cy="14001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4487292" y="5529148"/>
            <a:ext cx="1180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MODULE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8568952" cy="4251136"/>
          </a:xfrm>
        </p:spPr>
        <p:txBody>
          <a:bodyPr>
            <a:normAutofit/>
          </a:bodyPr>
          <a:lstStyle/>
          <a:p>
            <a:r>
              <a:rPr lang="sl-SI" sz="2200" dirty="0" smtClean="0"/>
              <a:t>MODUL</a:t>
            </a:r>
            <a:r>
              <a:rPr lang="en-US" sz="2200" dirty="0" smtClean="0"/>
              <a:t>ES</a:t>
            </a:r>
            <a:r>
              <a:rPr lang="sl-SI" sz="2200" dirty="0" smtClean="0"/>
              <a:t>:</a:t>
            </a:r>
          </a:p>
          <a:p>
            <a:pPr lvl="1"/>
            <a:r>
              <a:rPr lang="sl-SI" sz="2200" dirty="0" smtClean="0"/>
              <a:t>“</a:t>
            </a:r>
            <a:r>
              <a:rPr lang="en-US" sz="2200" dirty="0" smtClean="0"/>
              <a:t>standardized”,</a:t>
            </a:r>
            <a:endParaRPr lang="sl-SI" sz="2200" dirty="0" smtClean="0"/>
          </a:p>
          <a:p>
            <a:pPr lvl="1"/>
            <a:r>
              <a:rPr lang="sl-SI" sz="2200" dirty="0" smtClean="0"/>
              <a:t>vendor-specific</a:t>
            </a:r>
          </a:p>
          <a:p>
            <a:pPr lvl="1"/>
            <a:endParaRPr lang="sl-SI" sz="2200" dirty="0" smtClean="0"/>
          </a:p>
          <a:p>
            <a:pPr>
              <a:spcBef>
                <a:spcPts val="1200"/>
              </a:spcBef>
            </a:pPr>
            <a:r>
              <a:rPr lang="en-US" sz="2200" dirty="0" smtClean="0"/>
              <a:t>IETF </a:t>
            </a:r>
            <a:r>
              <a:rPr lang="en-US" sz="2200" dirty="0"/>
              <a:t>(Internet Engineering Task Force) responsible for standardization of MIB modules for routers, interfaces and other network </a:t>
            </a:r>
            <a:r>
              <a:rPr lang="en-US" sz="2200" dirty="0" smtClean="0"/>
              <a:t>equipment</a:t>
            </a:r>
            <a:endParaRPr lang="sl-SI" sz="2200" dirty="0" smtClean="0"/>
          </a:p>
          <a:p>
            <a:pPr lvl="1"/>
            <a:r>
              <a:rPr lang="en-US" sz="2200" dirty="0"/>
              <a:t>-&gt; naming (labeling) of standard components is required</a:t>
            </a:r>
            <a:r>
              <a:rPr lang="en-US" sz="2200" dirty="0" smtClean="0"/>
              <a:t>!</a:t>
            </a:r>
            <a:endParaRPr lang="sl-SI" sz="2200" dirty="0" smtClean="0"/>
          </a:p>
          <a:p>
            <a:pPr lvl="1"/>
            <a:r>
              <a:rPr lang="en-US" sz="2200" dirty="0" smtClean="0"/>
              <a:t>ISO </a:t>
            </a:r>
            <a:r>
              <a:rPr lang="en-US" sz="2200" dirty="0"/>
              <a:t>ASN.1 (Abstract Syntax Notation 1) designation is </a:t>
            </a:r>
            <a:r>
              <a:rPr lang="en-US" sz="2200" dirty="0" smtClean="0"/>
              <a:t>used</a:t>
            </a:r>
            <a:endParaRPr lang="en-US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MIB modul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standardization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Network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52528"/>
          </a:xfrm>
        </p:spPr>
        <p:txBody>
          <a:bodyPr/>
          <a:lstStyle/>
          <a:p>
            <a:r>
              <a:rPr lang="en-US" sz="2400" dirty="0"/>
              <a:t>What is network management?? </a:t>
            </a:r>
          </a:p>
          <a:p>
            <a:pPr marL="0" indent="0">
              <a:buNone/>
            </a:pPr>
            <a:r>
              <a:rPr lang="en-US" sz="2400" dirty="0" smtClean="0"/>
              <a:t>    Why </a:t>
            </a:r>
            <a:r>
              <a:rPr lang="en-US" sz="2400" dirty="0"/>
              <a:t>is it needed?</a:t>
            </a:r>
          </a:p>
          <a:p>
            <a:endParaRPr lang="en-US" sz="2400" dirty="0"/>
          </a:p>
          <a:p>
            <a:endParaRPr lang="sl-SI" dirty="0" smtClean="0"/>
          </a:p>
        </p:txBody>
      </p:sp>
      <p:pic>
        <p:nvPicPr>
          <p:cNvPr id="95234" name="Picture 2" descr="http://yellowairplane.com/Y-I-Bet/Y-I-BET_7-14-00_3LibbyC-130HerculesAircraftCockpit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12976"/>
            <a:ext cx="3959548" cy="2696742"/>
          </a:xfrm>
          <a:prstGeom prst="rect">
            <a:avLst/>
          </a:prstGeom>
          <a:noFill/>
        </p:spPr>
      </p:pic>
      <p:pic>
        <p:nvPicPr>
          <p:cNvPr id="95236" name="Picture 4" descr="[image, Control Room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3888432" cy="2935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3960440" cy="42511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hierarchical </a:t>
            </a:r>
            <a:r>
              <a:rPr lang="en-US" sz="2000" dirty="0"/>
              <a:t>arrangement of objects with tree </a:t>
            </a:r>
            <a:r>
              <a:rPr lang="en-US" sz="2000" dirty="0" smtClean="0"/>
              <a:t>identifiers</a:t>
            </a:r>
            <a:endParaRPr lang="sl-SI" sz="2000" dirty="0" smtClean="0"/>
          </a:p>
          <a:p>
            <a:r>
              <a:rPr lang="en-US" sz="2000" dirty="0" smtClean="0"/>
              <a:t>each </a:t>
            </a:r>
            <a:r>
              <a:rPr lang="en-US" sz="2000" dirty="0"/>
              <a:t>object has a name consisting of a sequence of number identifiers from the tree root to a leaf</a:t>
            </a:r>
          </a:p>
          <a:p>
            <a:pPr lvl="1"/>
            <a:r>
              <a:rPr lang="en-US" sz="2000" dirty="0" smtClean="0"/>
              <a:t>example</a:t>
            </a:r>
            <a:r>
              <a:rPr lang="en-US" sz="2000" dirty="0"/>
              <a:t>: 1.3.6.1.2.1.7 means UDP </a:t>
            </a:r>
            <a:r>
              <a:rPr lang="en-US" sz="2000" dirty="0" smtClean="0"/>
              <a:t>protocol</a:t>
            </a:r>
            <a:endParaRPr lang="sl-SI" sz="2000" dirty="0" smtClean="0"/>
          </a:p>
          <a:p>
            <a:pPr lvl="1"/>
            <a:endParaRPr lang="sl-SI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0070C0"/>
                </a:solidFill>
              </a:rPr>
              <a:t>challenge</a:t>
            </a:r>
            <a:r>
              <a:rPr lang="sl-SI" sz="2000" i="1" dirty="0" smtClean="0">
                <a:solidFill>
                  <a:srgbClr val="0070C0"/>
                </a:solidFill>
              </a:rPr>
              <a:t>: </a:t>
            </a:r>
            <a:r>
              <a:rPr lang="en-US" sz="2000" i="1" dirty="0" smtClean="0">
                <a:solidFill>
                  <a:srgbClr val="0070C0"/>
                </a:solidFill>
              </a:rPr>
              <a:t>what is on the second and third level of the tree identifiers</a:t>
            </a:r>
            <a:r>
              <a:rPr lang="sl-SI" sz="2000" i="1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l-SI" sz="3600" dirty="0">
                <a:solidFill>
                  <a:schemeClr val="tx2"/>
                </a:solidFill>
              </a:rPr>
              <a:t>MIB modul</a:t>
            </a:r>
            <a:r>
              <a:rPr lang="en-US" sz="3600" dirty="0" err="1">
                <a:solidFill>
                  <a:schemeClr val="tx2"/>
                </a:solidFill>
              </a:rPr>
              <a:t>es</a:t>
            </a:r>
            <a:r>
              <a:rPr lang="en-US" sz="3600" dirty="0">
                <a:solidFill>
                  <a:schemeClr val="tx2"/>
                </a:solidFill>
              </a:rPr>
              <a:t>: standardization</a:t>
            </a:r>
            <a:endParaRPr lang="sl-SI" sz="3600" dirty="0">
              <a:solidFill>
                <a:schemeClr val="tx2"/>
              </a:solidFill>
            </a:endParaRPr>
          </a:p>
        </p:txBody>
      </p:sp>
      <p:pic>
        <p:nvPicPr>
          <p:cNvPr id="4" name="Picture 5" descr="08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252" y="1988840"/>
            <a:ext cx="4470244" cy="46206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88024" y="1924050"/>
            <a:ext cx="3744416" cy="640854"/>
          </a:xfrm>
          <a:prstGeom prst="rect">
            <a:avLst/>
          </a:prstGeom>
          <a:solidFill>
            <a:srgbClr val="0F6FC6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ectangle 5"/>
          <p:cNvSpPr/>
          <p:nvPr/>
        </p:nvSpPr>
        <p:spPr>
          <a:xfrm>
            <a:off x="4499992" y="5733256"/>
            <a:ext cx="4608512" cy="936104"/>
          </a:xfrm>
          <a:prstGeom prst="rect">
            <a:avLst/>
          </a:prstGeom>
          <a:solidFill>
            <a:srgbClr val="C00000">
              <a:alpha val="2392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796136" y="15814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standardization companies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5402024"/>
            <a:ext cx="2483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controlled objects/parameters</a:t>
            </a:r>
            <a:endParaRPr lang="sl-SI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8352928" cy="42511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</a:t>
            </a:r>
            <a:r>
              <a:rPr lang="sl-SI" sz="2000" dirty="0" smtClean="0"/>
              <a:t>:</a:t>
            </a:r>
          </a:p>
          <a:p>
            <a:pPr lvl="1"/>
            <a:r>
              <a:rPr lang="sl-SI" sz="1800" dirty="0" smtClean="0"/>
              <a:t>1.3.6.1.2.1.7 </a:t>
            </a:r>
            <a:r>
              <a:rPr lang="en-US" sz="1800" dirty="0" smtClean="0"/>
              <a:t>provides protocol UDP</a:t>
            </a:r>
            <a:endParaRPr lang="sl-SI" sz="1800" dirty="0" smtClean="0"/>
          </a:p>
          <a:p>
            <a:pPr lvl="1"/>
            <a:r>
              <a:rPr lang="sl-SI" sz="1800" dirty="0" smtClean="0"/>
              <a:t>1.3.6.1.2.1.7.* </a:t>
            </a:r>
            <a:r>
              <a:rPr lang="en-US" sz="1800" dirty="0" smtClean="0"/>
              <a:t>provides the observed parameters of the UDP protocol</a:t>
            </a:r>
            <a:endParaRPr lang="sl-SI" sz="1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MIB: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naming, example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3075168" y="3356992"/>
            <a:ext cx="2581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+mj-lt"/>
              </a:rPr>
              <a:t>1.3.6.1.2.1.7.1</a:t>
            </a:r>
            <a:endParaRPr lang="en-US" sz="2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971600" y="3972942"/>
            <a:ext cx="20226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+mj-lt"/>
              </a:rPr>
              <a:t>ISO</a:t>
            </a:r>
          </a:p>
          <a:p>
            <a:pPr algn="r"/>
            <a:r>
              <a:rPr lang="en-US" sz="2400" dirty="0">
                <a:latin typeface="+mj-lt"/>
              </a:rPr>
              <a:t>ISO-</a:t>
            </a:r>
            <a:r>
              <a:rPr lang="en-US" sz="2400" dirty="0" err="1">
                <a:latin typeface="+mj-lt"/>
              </a:rPr>
              <a:t>ident</a:t>
            </a:r>
            <a:r>
              <a:rPr lang="en-US" sz="2400" dirty="0">
                <a:latin typeface="+mj-lt"/>
              </a:rPr>
              <a:t>. Org.</a:t>
            </a:r>
          </a:p>
          <a:p>
            <a:pPr algn="r"/>
            <a:r>
              <a:rPr lang="en-US" sz="2400" dirty="0">
                <a:latin typeface="+mj-lt"/>
              </a:rPr>
              <a:t>US </a:t>
            </a:r>
            <a:r>
              <a:rPr lang="en-US" sz="2400" dirty="0" err="1">
                <a:latin typeface="+mj-lt"/>
              </a:rPr>
              <a:t>DoD</a:t>
            </a:r>
            <a:endParaRPr lang="en-US" sz="2400" dirty="0">
              <a:latin typeface="+mj-lt"/>
            </a:endParaRPr>
          </a:p>
          <a:p>
            <a:pPr algn="r"/>
            <a:r>
              <a:rPr lang="en-US" sz="2400" dirty="0">
                <a:latin typeface="+mj-lt"/>
              </a:rPr>
              <a:t>Internet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3000555" y="3807842"/>
            <a:ext cx="1250950" cy="1504950"/>
            <a:chOff x="1836" y="2960"/>
            <a:chExt cx="788" cy="948"/>
          </a:xfrm>
        </p:grpSpPr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1848" y="2988"/>
              <a:ext cx="208" cy="212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100" y="212"/>
                </a:cxn>
                <a:cxn ang="0">
                  <a:pos x="208" y="0"/>
                </a:cxn>
              </a:cxnLst>
              <a:rect l="0" t="0" r="r" b="b"/>
              <a:pathLst>
                <a:path w="208" h="212">
                  <a:moveTo>
                    <a:pt x="0" y="212"/>
                  </a:moveTo>
                  <a:lnTo>
                    <a:pt x="100" y="212"/>
                  </a:lnTo>
                  <a:lnTo>
                    <a:pt x="208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1836" y="2960"/>
              <a:ext cx="408" cy="500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160" y="500"/>
                </a:cxn>
                <a:cxn ang="0">
                  <a:pos x="408" y="0"/>
                </a:cxn>
              </a:cxnLst>
              <a:rect l="0" t="0" r="r" b="b"/>
              <a:pathLst>
                <a:path w="408" h="500">
                  <a:moveTo>
                    <a:pt x="0" y="500"/>
                  </a:moveTo>
                  <a:lnTo>
                    <a:pt x="160" y="500"/>
                  </a:lnTo>
                  <a:lnTo>
                    <a:pt x="408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1848" y="2992"/>
              <a:ext cx="556" cy="688"/>
            </a:xfrm>
            <a:custGeom>
              <a:avLst/>
              <a:gdLst/>
              <a:ahLst/>
              <a:cxnLst>
                <a:cxn ang="0">
                  <a:pos x="0" y="688"/>
                </a:cxn>
                <a:cxn ang="0">
                  <a:pos x="200" y="688"/>
                </a:cxn>
                <a:cxn ang="0">
                  <a:pos x="556" y="0"/>
                </a:cxn>
              </a:cxnLst>
              <a:rect l="0" t="0" r="r" b="b"/>
              <a:pathLst>
                <a:path w="556" h="688">
                  <a:moveTo>
                    <a:pt x="0" y="688"/>
                  </a:moveTo>
                  <a:lnTo>
                    <a:pt x="200" y="688"/>
                  </a:lnTo>
                  <a:lnTo>
                    <a:pt x="55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1840" y="3000"/>
              <a:ext cx="784" cy="908"/>
            </a:xfrm>
            <a:custGeom>
              <a:avLst/>
              <a:gdLst/>
              <a:ahLst/>
              <a:cxnLst>
                <a:cxn ang="0">
                  <a:pos x="0" y="908"/>
                </a:cxn>
                <a:cxn ang="0">
                  <a:pos x="260" y="908"/>
                </a:cxn>
                <a:cxn ang="0">
                  <a:pos x="784" y="0"/>
                </a:cxn>
              </a:cxnLst>
              <a:rect l="0" t="0" r="r" b="b"/>
              <a:pathLst>
                <a:path w="784" h="908">
                  <a:moveTo>
                    <a:pt x="0" y="908"/>
                  </a:moveTo>
                  <a:lnTo>
                    <a:pt x="260" y="908"/>
                  </a:lnTo>
                  <a:lnTo>
                    <a:pt x="78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7" name="Group 43"/>
          <p:cNvGrpSpPr>
            <a:grpSpLocks/>
          </p:cNvGrpSpPr>
          <p:nvPr/>
        </p:nvGrpSpPr>
        <p:grpSpPr bwMode="auto">
          <a:xfrm flipH="1">
            <a:off x="4511855" y="3833242"/>
            <a:ext cx="1250950" cy="1504950"/>
            <a:chOff x="1836" y="2960"/>
            <a:chExt cx="788" cy="948"/>
          </a:xfrm>
        </p:grpSpPr>
        <p:sp>
          <p:nvSpPr>
            <p:cNvPr id="18" name="Freeform 44"/>
            <p:cNvSpPr>
              <a:spLocks/>
            </p:cNvSpPr>
            <p:nvPr/>
          </p:nvSpPr>
          <p:spPr bwMode="auto">
            <a:xfrm>
              <a:off x="1848" y="2988"/>
              <a:ext cx="208" cy="212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100" y="212"/>
                </a:cxn>
                <a:cxn ang="0">
                  <a:pos x="208" y="0"/>
                </a:cxn>
              </a:cxnLst>
              <a:rect l="0" t="0" r="r" b="b"/>
              <a:pathLst>
                <a:path w="208" h="212">
                  <a:moveTo>
                    <a:pt x="0" y="212"/>
                  </a:moveTo>
                  <a:lnTo>
                    <a:pt x="100" y="212"/>
                  </a:lnTo>
                  <a:lnTo>
                    <a:pt x="208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9" name="Freeform 45"/>
            <p:cNvSpPr>
              <a:spLocks/>
            </p:cNvSpPr>
            <p:nvPr/>
          </p:nvSpPr>
          <p:spPr bwMode="auto">
            <a:xfrm>
              <a:off x="1836" y="2960"/>
              <a:ext cx="408" cy="500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160" y="500"/>
                </a:cxn>
                <a:cxn ang="0">
                  <a:pos x="408" y="0"/>
                </a:cxn>
              </a:cxnLst>
              <a:rect l="0" t="0" r="r" b="b"/>
              <a:pathLst>
                <a:path w="408" h="500">
                  <a:moveTo>
                    <a:pt x="0" y="500"/>
                  </a:moveTo>
                  <a:lnTo>
                    <a:pt x="160" y="500"/>
                  </a:lnTo>
                  <a:lnTo>
                    <a:pt x="408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" name="Freeform 46"/>
            <p:cNvSpPr>
              <a:spLocks/>
            </p:cNvSpPr>
            <p:nvPr/>
          </p:nvSpPr>
          <p:spPr bwMode="auto">
            <a:xfrm>
              <a:off x="1848" y="2992"/>
              <a:ext cx="556" cy="688"/>
            </a:xfrm>
            <a:custGeom>
              <a:avLst/>
              <a:gdLst/>
              <a:ahLst/>
              <a:cxnLst>
                <a:cxn ang="0">
                  <a:pos x="0" y="688"/>
                </a:cxn>
                <a:cxn ang="0">
                  <a:pos x="200" y="688"/>
                </a:cxn>
                <a:cxn ang="0">
                  <a:pos x="556" y="0"/>
                </a:cxn>
              </a:cxnLst>
              <a:rect l="0" t="0" r="r" b="b"/>
              <a:pathLst>
                <a:path w="556" h="688">
                  <a:moveTo>
                    <a:pt x="0" y="688"/>
                  </a:moveTo>
                  <a:lnTo>
                    <a:pt x="200" y="688"/>
                  </a:lnTo>
                  <a:lnTo>
                    <a:pt x="55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1" name="Freeform 47"/>
            <p:cNvSpPr>
              <a:spLocks/>
            </p:cNvSpPr>
            <p:nvPr/>
          </p:nvSpPr>
          <p:spPr bwMode="auto">
            <a:xfrm>
              <a:off x="1840" y="3000"/>
              <a:ext cx="784" cy="908"/>
            </a:xfrm>
            <a:custGeom>
              <a:avLst/>
              <a:gdLst/>
              <a:ahLst/>
              <a:cxnLst>
                <a:cxn ang="0">
                  <a:pos x="0" y="908"/>
                </a:cxn>
                <a:cxn ang="0">
                  <a:pos x="260" y="908"/>
                </a:cxn>
                <a:cxn ang="0">
                  <a:pos x="784" y="0"/>
                </a:cxn>
              </a:cxnLst>
              <a:rect l="0" t="0" r="r" b="b"/>
              <a:pathLst>
                <a:path w="784" h="908">
                  <a:moveTo>
                    <a:pt x="0" y="908"/>
                  </a:moveTo>
                  <a:lnTo>
                    <a:pt x="260" y="908"/>
                  </a:lnTo>
                  <a:lnTo>
                    <a:pt x="78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5772330" y="3953892"/>
            <a:ext cx="224760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err="1">
                <a:solidFill>
                  <a:srgbClr val="7030A0"/>
                </a:solidFill>
                <a:latin typeface="+mj-lt"/>
              </a:rPr>
              <a:t>udpInDatagrams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  <a:p>
            <a:pPr algn="l"/>
            <a:r>
              <a:rPr lang="en-US" sz="2400" dirty="0">
                <a:latin typeface="+mj-lt"/>
              </a:rPr>
              <a:t>UDP</a:t>
            </a:r>
          </a:p>
          <a:p>
            <a:pPr algn="l"/>
            <a:r>
              <a:rPr lang="en-US" sz="2400" dirty="0">
                <a:latin typeface="+mj-lt"/>
              </a:rPr>
              <a:t>MIB2</a:t>
            </a:r>
          </a:p>
          <a:p>
            <a:pPr algn="l"/>
            <a:r>
              <a:rPr lang="en-US" sz="2400" dirty="0">
                <a:latin typeface="+mj-lt"/>
              </a:rPr>
              <a:t>management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MIB: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naming, example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90525" y="2060848"/>
            <a:ext cx="8515350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Object ID      </a:t>
            </a:r>
            <a:r>
              <a:rPr lang="sl-SI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Name            </a:t>
            </a:r>
            <a:r>
              <a:rPr lang="sl-SI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Type       </a:t>
            </a:r>
            <a:r>
              <a:rPr lang="sl-SI" sz="14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Comments</a:t>
            </a:r>
            <a:endParaRPr lang="sl-SI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1.3.6.1.2.1.7.1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UDPInDatagrams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Counter32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total #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datagrams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delivered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2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                    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at this node</a:t>
            </a: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1.3.6.1.2.1.7.2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UDPNoPorts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Counter32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underliverable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datagrams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2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no app at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portl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1.3.6.1.2.1.7.3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UDInErrors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Counter32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# undeliverable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datagrams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2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all other reasons</a:t>
            </a: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1.3.6.1.2.1.7.4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UDPOutDatagrams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Counter32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datagrams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sent</a:t>
            </a: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1.3.6.1.2.1.7.5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udpTabl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e 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SEQUENCE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one entry for each port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2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in use by app, gives port #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2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and IP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12264"/>
          </a:xfrm>
        </p:spPr>
        <p:txBody>
          <a:bodyPr/>
          <a:lstStyle/>
          <a:p>
            <a:r>
              <a:rPr lang="en-US" dirty="0" smtClean="0"/>
              <a:t>SNMP protocol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248834" name="Picture 2" descr="http://www.tech-faq.com/images/SNMP-Managementkonsol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2475" y="2924944"/>
            <a:ext cx="3639965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SNMP protocol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752528"/>
          </a:xfrm>
        </p:spPr>
        <p:txBody>
          <a:bodyPr>
            <a:normAutofit/>
          </a:bodyPr>
          <a:lstStyle/>
          <a:p>
            <a:pPr marL="514350" indent="-514350"/>
            <a:r>
              <a:rPr lang="sl-SI" sz="2000" i="1" dirty="0" smtClean="0"/>
              <a:t>Simple Network Management Protokol</a:t>
            </a:r>
          </a:p>
          <a:p>
            <a:pPr marL="514350" indent="-514350"/>
            <a:r>
              <a:rPr lang="en-US" sz="2000" dirty="0" smtClean="0"/>
              <a:t>protocol </a:t>
            </a:r>
            <a:r>
              <a:rPr lang="en-US" sz="2000" dirty="0"/>
              <a:t>for exchanging control information between the operator and monitored </a:t>
            </a:r>
            <a:r>
              <a:rPr lang="en-US" sz="2000" dirty="0" smtClean="0"/>
              <a:t>objects.</a:t>
            </a:r>
            <a:endParaRPr lang="sl-SI" sz="2000" dirty="0" smtClean="0"/>
          </a:p>
          <a:p>
            <a:pPr marL="514350" indent="-514350"/>
            <a:r>
              <a:rPr lang="en-US" sz="2000" dirty="0" smtClean="0"/>
              <a:t>information </a:t>
            </a:r>
            <a:r>
              <a:rPr lang="en-US" sz="2000" dirty="0"/>
              <a:t>of controlled objects is being transferred between controlled equipment and the operator with accordance to the MIB </a:t>
            </a:r>
            <a:r>
              <a:rPr lang="en-US" sz="2000" dirty="0" smtClean="0"/>
              <a:t>definition.</a:t>
            </a:r>
            <a:endParaRPr lang="sl-SI" sz="2000" dirty="0" smtClean="0"/>
          </a:p>
          <a:p>
            <a:pPr marL="514350" indent="-514350"/>
            <a:r>
              <a:rPr lang="en-US" sz="2000" dirty="0" smtClean="0"/>
              <a:t>Two operating modes</a:t>
            </a:r>
            <a:r>
              <a:rPr lang="sl-SI" sz="2000" dirty="0" smtClean="0"/>
              <a:t>:</a:t>
            </a:r>
          </a:p>
          <a:p>
            <a:pPr marL="880110" lvl="1" indent="-514350"/>
            <a:r>
              <a:rPr lang="sl-SI" sz="1600" i="1" dirty="0" smtClean="0"/>
              <a:t>request-response</a:t>
            </a:r>
            <a:r>
              <a:rPr lang="sl-SI" sz="1600" dirty="0" smtClean="0"/>
              <a:t>: </a:t>
            </a:r>
            <a:r>
              <a:rPr lang="en-US" sz="1600" dirty="0" smtClean="0"/>
              <a:t>reading and setting values</a:t>
            </a:r>
            <a:endParaRPr lang="sl-SI" sz="1600" dirty="0" smtClean="0"/>
          </a:p>
          <a:p>
            <a:pPr marL="880110" lvl="1" indent="-514350"/>
            <a:r>
              <a:rPr lang="sl-SI" sz="1600" i="1" dirty="0" smtClean="0"/>
              <a:t>trap message</a:t>
            </a:r>
            <a:r>
              <a:rPr lang="sl-SI" sz="1600" dirty="0" smtClean="0"/>
              <a:t>: </a:t>
            </a:r>
            <a:r>
              <a:rPr lang="en-US" sz="1600" dirty="0" smtClean="0"/>
              <a:t>the device informs the operator about the event</a:t>
            </a:r>
            <a:endParaRPr lang="sl-SI" sz="1600" dirty="0" smtClean="0"/>
          </a:p>
        </p:txBody>
      </p:sp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548" y="4774707"/>
            <a:ext cx="4896544" cy="20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SNMP protocol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752528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200" dirty="0" smtClean="0"/>
              <a:t>two operating modes</a:t>
            </a:r>
            <a:endParaRPr lang="sl-SI" sz="2200" dirty="0" smtClean="0"/>
          </a:p>
        </p:txBody>
      </p:sp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331415"/>
            <a:ext cx="7272808" cy="390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SNMP: </a:t>
            </a:r>
            <a:r>
              <a:rPr lang="en-US" sz="3600" dirty="0" smtClean="0"/>
              <a:t>message types</a:t>
            </a:r>
            <a:endParaRPr lang="sl-SI" sz="36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6396195"/>
              </p:ext>
            </p:extLst>
          </p:nvPr>
        </p:nvGraphicFramePr>
        <p:xfrm>
          <a:off x="467543" y="2060848"/>
          <a:ext cx="8136905" cy="39446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257"/>
                <a:gridCol w="2952328"/>
                <a:gridCol w="2880320"/>
              </a:tblGrid>
              <a:tr h="45332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+mj-lt"/>
                        </a:rPr>
                        <a:t>Message</a:t>
                      </a:r>
                      <a:endParaRPr lang="sl-S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+mj-lt"/>
                        </a:rPr>
                        <a:t>Direction</a:t>
                      </a:r>
                      <a:endParaRPr lang="sl-S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+mj-lt"/>
                        </a:rPr>
                        <a:t>Meaning</a:t>
                      </a:r>
                      <a:endParaRPr lang="sl-SI" dirty="0">
                        <a:latin typeface="+mj-lt"/>
                      </a:endParaRPr>
                    </a:p>
                  </a:txBody>
                  <a:tcPr/>
                </a:tc>
              </a:tr>
              <a:tr h="1117775">
                <a:tc>
                  <a:txBody>
                    <a:bodyPr/>
                    <a:lstStyle/>
                    <a:p>
                      <a:r>
                        <a:rPr lang="sl-SI" sz="1800" i="1" smtClean="0">
                          <a:latin typeface="+mj-lt"/>
                        </a:rPr>
                        <a:t>GetRequest</a:t>
                      </a:r>
                    </a:p>
                    <a:p>
                      <a:r>
                        <a:rPr lang="sl-SI" sz="1800" i="1" smtClean="0">
                          <a:latin typeface="+mj-lt"/>
                        </a:rPr>
                        <a:t>GetNextRequest</a:t>
                      </a:r>
                    </a:p>
                    <a:p>
                      <a:r>
                        <a:rPr lang="sl-SI" sz="1800" i="1" smtClean="0">
                          <a:latin typeface="+mj-lt"/>
                        </a:rPr>
                        <a:t>GetBulkRequest</a:t>
                      </a:r>
                      <a:endParaRPr lang="sl-SI" sz="1800" i="1" dirty="0" smtClean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+mj-lt"/>
                        </a:rPr>
                        <a:t>operator</a:t>
                      </a:r>
                      <a:r>
                        <a:rPr lang="sl-SI" sz="1800" smtClean="0">
                          <a:latin typeface="+mj-lt"/>
                        </a:rPr>
                        <a:t> -&gt;</a:t>
                      </a:r>
                      <a:r>
                        <a:rPr lang="sl-SI" sz="1800" baseline="0" smtClean="0">
                          <a:latin typeface="+mj-lt"/>
                        </a:rPr>
                        <a:t> agent</a:t>
                      </a:r>
                      <a:endParaRPr lang="sl-SI" sz="18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"give me information"</a:t>
                      </a:r>
                    </a:p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(value, next in list, data block-table)</a:t>
                      </a:r>
                    </a:p>
                  </a:txBody>
                  <a:tcPr anchor="ctr"/>
                </a:tc>
              </a:tr>
              <a:tr h="453320">
                <a:tc>
                  <a:txBody>
                    <a:bodyPr/>
                    <a:lstStyle/>
                    <a:p>
                      <a:r>
                        <a:rPr lang="sl-SI" sz="1800" i="1" smtClean="0">
                          <a:latin typeface="+mj-lt"/>
                        </a:rPr>
                        <a:t>InformRequest</a:t>
                      </a:r>
                      <a:endParaRPr lang="sl-SI" sz="1800" i="1" dirty="0" smtClean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operator</a:t>
                      </a:r>
                      <a:r>
                        <a:rPr lang="sl-SI" sz="1800" baseline="0" smtClean="0">
                          <a:latin typeface="+mj-lt"/>
                        </a:rPr>
                        <a:t> -&gt; </a:t>
                      </a:r>
                      <a:r>
                        <a:rPr kumimoji="0" lang="en-US" sz="18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operator</a:t>
                      </a:r>
                      <a:endParaRPr lang="sl-SI" sz="18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mutual transmission of values from MIB</a:t>
                      </a:r>
                    </a:p>
                  </a:txBody>
                  <a:tcPr anchor="ctr"/>
                </a:tc>
              </a:tr>
              <a:tr h="453320">
                <a:tc>
                  <a:txBody>
                    <a:bodyPr/>
                    <a:lstStyle/>
                    <a:p>
                      <a:r>
                        <a:rPr lang="sl-SI" sz="1800" i="1" smtClean="0">
                          <a:latin typeface="+mj-lt"/>
                        </a:rPr>
                        <a:t>SetRequest</a:t>
                      </a:r>
                      <a:endParaRPr lang="sl-SI" sz="1800" i="1" dirty="0" smtClean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operator</a:t>
                      </a:r>
                      <a:r>
                        <a:rPr lang="sl-SI" sz="1800" dirty="0" smtClean="0">
                          <a:latin typeface="+mj-lt"/>
                        </a:rPr>
                        <a:t> -&gt; agent</a:t>
                      </a:r>
                      <a:endParaRPr lang="sl-SI" sz="18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set the value in MIB</a:t>
                      </a:r>
                    </a:p>
                  </a:txBody>
                  <a:tcPr anchor="ctr"/>
                </a:tc>
              </a:tr>
              <a:tr h="453320">
                <a:tc>
                  <a:txBody>
                    <a:bodyPr/>
                    <a:lstStyle/>
                    <a:p>
                      <a:r>
                        <a:rPr lang="sl-SI" sz="1800" i="1" smtClean="0">
                          <a:latin typeface="+mj-lt"/>
                        </a:rPr>
                        <a:t>Response</a:t>
                      </a:r>
                      <a:endParaRPr lang="sl-SI" sz="1800" i="1" dirty="0" smtClean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smtClean="0">
                          <a:latin typeface="+mj-lt"/>
                        </a:rPr>
                        <a:t>agent -&gt; </a:t>
                      </a:r>
                      <a:r>
                        <a:rPr kumimoji="0" lang="en-US" sz="18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operator</a:t>
                      </a:r>
                      <a:endParaRPr lang="sl-SI" sz="18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"here is the value", response to Request</a:t>
                      </a:r>
                    </a:p>
                  </a:txBody>
                  <a:tcPr anchor="ctr"/>
                </a:tc>
              </a:tr>
              <a:tr h="453320">
                <a:tc>
                  <a:txBody>
                    <a:bodyPr/>
                    <a:lstStyle/>
                    <a:p>
                      <a:r>
                        <a:rPr lang="sl-SI" sz="1800" i="1" smtClean="0">
                          <a:latin typeface="+mj-lt"/>
                        </a:rPr>
                        <a:t>Trap</a:t>
                      </a:r>
                      <a:endParaRPr lang="sl-SI" sz="1800" i="1" dirty="0" smtClean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smtClean="0">
                          <a:latin typeface="+mj-lt"/>
                        </a:rPr>
                        <a:t>agent -&gt; </a:t>
                      </a:r>
                      <a:r>
                        <a:rPr kumimoji="0" lang="en-US" sz="18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operator</a:t>
                      </a:r>
                      <a:endParaRPr lang="sl-SI" sz="1800" dirty="0" smtClean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notification to operator about the incident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SNMP protocol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752528"/>
          </a:xfrm>
        </p:spPr>
        <p:txBody>
          <a:bodyPr>
            <a:normAutofit/>
          </a:bodyPr>
          <a:lstStyle/>
          <a:p>
            <a:pPr marL="1154430" lvl="2" indent="-514350">
              <a:buFont typeface="Wingdings" pitchFamily="2" charset="2"/>
              <a:buChar char="Ø"/>
            </a:pPr>
            <a:r>
              <a:rPr lang="en-US" sz="1500" dirty="0" smtClean="0">
                <a:solidFill>
                  <a:srgbClr val="00B0F0"/>
                </a:solidFill>
              </a:rPr>
              <a:t>challenge</a:t>
            </a:r>
            <a:r>
              <a:rPr lang="sl-SI" sz="1500" dirty="0" smtClean="0">
                <a:solidFill>
                  <a:srgbClr val="00B0F0"/>
                </a:solidFill>
              </a:rPr>
              <a:t>: </a:t>
            </a:r>
            <a:r>
              <a:rPr lang="en-US" sz="1500" dirty="0" smtClean="0">
                <a:solidFill>
                  <a:srgbClr val="00B0F0"/>
                </a:solidFill>
              </a:rPr>
              <a:t>find RFC documents about SNMP and find differences between them</a:t>
            </a:r>
            <a:endParaRPr lang="sl-SI" sz="1500" dirty="0" smtClean="0">
              <a:solidFill>
                <a:srgbClr val="00B0F0"/>
              </a:solidFill>
            </a:endParaRPr>
          </a:p>
          <a:p>
            <a:pPr marL="514350" indent="-514350"/>
            <a:r>
              <a:rPr lang="sl-SI" sz="2000" dirty="0" smtClean="0"/>
              <a:t>SNMP </a:t>
            </a:r>
            <a:r>
              <a:rPr lang="en-US" sz="2000" dirty="0" smtClean="0"/>
              <a:t>uses UDP transport protocol</a:t>
            </a:r>
            <a:r>
              <a:rPr lang="sl-SI" sz="2000" dirty="0" smtClean="0"/>
              <a:t> </a:t>
            </a:r>
          </a:p>
          <a:p>
            <a:pPr marL="880110" lvl="1" indent="-514350"/>
            <a:r>
              <a:rPr lang="en-US" sz="1600" dirty="0" smtClean="0"/>
              <a:t>port</a:t>
            </a:r>
            <a:r>
              <a:rPr lang="sl-SI" sz="1600" dirty="0" smtClean="0"/>
              <a:t> 161: “</a:t>
            </a:r>
            <a:r>
              <a:rPr lang="en-US" sz="1600" dirty="0" smtClean="0"/>
              <a:t>general</a:t>
            </a:r>
            <a:r>
              <a:rPr lang="sl-SI" sz="1600" dirty="0" smtClean="0"/>
              <a:t>" SNMP </a:t>
            </a:r>
            <a:r>
              <a:rPr lang="en-US" sz="1600" dirty="0" smtClean="0"/>
              <a:t>port, where devices listen for SNMP requests</a:t>
            </a:r>
            <a:endParaRPr lang="sl-SI" sz="1600" dirty="0" smtClean="0"/>
          </a:p>
          <a:p>
            <a:pPr marL="880110" lvl="1" indent="-514350"/>
            <a:r>
              <a:rPr lang="en-US" sz="1600" dirty="0" smtClean="0"/>
              <a:t>port</a:t>
            </a:r>
            <a:r>
              <a:rPr lang="sl-SI" sz="1600" dirty="0" smtClean="0"/>
              <a:t> 162</a:t>
            </a:r>
            <a:r>
              <a:rPr lang="en-US" sz="1600" dirty="0" smtClean="0"/>
              <a:t>: </a:t>
            </a:r>
            <a:r>
              <a:rPr lang="en-US" sz="1600" dirty="0"/>
              <a:t>notifications port (traps), usually where systems listen for control and management of a </a:t>
            </a:r>
            <a:r>
              <a:rPr lang="en-US" sz="1600" dirty="0" smtClean="0"/>
              <a:t>network</a:t>
            </a:r>
            <a:endParaRPr lang="sl-SI" sz="1600" dirty="0" smtClean="0"/>
          </a:p>
          <a:p>
            <a:pPr marL="880110" lvl="1" indent="-514350"/>
            <a:endParaRPr lang="sl-SI" sz="1600" dirty="0" smtClean="0"/>
          </a:p>
          <a:p>
            <a:pPr marL="514350" indent="-514350"/>
            <a:r>
              <a:rPr lang="en-US" sz="2000" dirty="0" smtClean="0"/>
              <a:t>SNMP </a:t>
            </a:r>
            <a:r>
              <a:rPr lang="en-US" sz="2000" dirty="0"/>
              <a:t>implementation must address the following problems</a:t>
            </a:r>
            <a:r>
              <a:rPr lang="en-US" sz="2000" dirty="0" smtClean="0"/>
              <a:t>:</a:t>
            </a:r>
            <a:endParaRPr lang="sl-SI" sz="2000" dirty="0" smtClean="0"/>
          </a:p>
          <a:p>
            <a:pPr marL="880110" lvl="1" indent="-514350"/>
            <a:r>
              <a:rPr lang="en-US" sz="1600" b="1" dirty="0" smtClean="0"/>
              <a:t>package size</a:t>
            </a:r>
            <a:r>
              <a:rPr lang="sl-SI" sz="1600" dirty="0" smtClean="0"/>
              <a:t>: </a:t>
            </a:r>
            <a:r>
              <a:rPr lang="en-US" sz="1600" dirty="0" smtClean="0"/>
              <a:t>SNMP </a:t>
            </a:r>
            <a:r>
              <a:rPr lang="en-US" sz="1600" dirty="0"/>
              <a:t>packets can contain extensive information about objects in MIB, UDP on the other hand has an upper limit for the size of the segment (TCP doesn't</a:t>
            </a:r>
            <a:r>
              <a:rPr lang="en-US" sz="1600" dirty="0" smtClean="0"/>
              <a:t>),</a:t>
            </a:r>
            <a:endParaRPr lang="sl-SI" sz="1600" dirty="0" smtClean="0"/>
          </a:p>
          <a:p>
            <a:pPr marL="880110" lvl="1" indent="-514350"/>
            <a:r>
              <a:rPr lang="en-US" sz="1600" b="1" dirty="0" smtClean="0"/>
              <a:t>resending</a:t>
            </a:r>
            <a:r>
              <a:rPr lang="sl-SI" sz="1600" dirty="0" smtClean="0"/>
              <a:t>: </a:t>
            </a:r>
            <a:r>
              <a:rPr lang="en-US" sz="1600" dirty="0" smtClean="0"/>
              <a:t>since </a:t>
            </a:r>
            <a:r>
              <a:rPr lang="en-US" sz="1600" dirty="0"/>
              <a:t>UDP is used, delivery and confirmation is not guaranteed. Delivery control should therefore be addressed at a higher OSI level</a:t>
            </a:r>
            <a:r>
              <a:rPr lang="en-US" sz="1600" dirty="0" smtClean="0"/>
              <a:t>.</a:t>
            </a:r>
            <a:endParaRPr lang="sl-SI" sz="1600" dirty="0" smtClean="0"/>
          </a:p>
          <a:p>
            <a:pPr marL="880110" lvl="1" indent="-514350"/>
            <a:r>
              <a:rPr lang="en-US" sz="1600" b="1" dirty="0" smtClean="0"/>
              <a:t>problem with lost notifications</a:t>
            </a:r>
            <a:r>
              <a:rPr lang="sl-SI" sz="1600" dirty="0" smtClean="0"/>
              <a:t>: </a:t>
            </a:r>
            <a:r>
              <a:rPr lang="en-US" sz="1600" dirty="0" smtClean="0"/>
              <a:t>if </a:t>
            </a:r>
            <a:r>
              <a:rPr lang="en-US" sz="1600" dirty="0"/>
              <a:t>a notification is lost during transfer, the sender doesn't know anything about it; the recipient also doesn't receive </a:t>
            </a:r>
            <a:r>
              <a:rPr lang="en-US" sz="1600" dirty="0" smtClean="0"/>
              <a:t>it</a:t>
            </a:r>
            <a:endParaRPr lang="sl-SI" sz="1600" dirty="0" smtClean="0"/>
          </a:p>
          <a:p>
            <a:pPr marL="1154430" lvl="2" indent="-514350">
              <a:buFont typeface="Wingdings" pitchFamily="2" charset="2"/>
              <a:buChar char="Ø"/>
            </a:pPr>
            <a:r>
              <a:rPr lang="en-US" sz="1500" dirty="0" smtClean="0">
                <a:solidFill>
                  <a:srgbClr val="00B0F0"/>
                </a:solidFill>
              </a:rPr>
              <a:t>challenge</a:t>
            </a:r>
            <a:r>
              <a:rPr lang="sl-SI" sz="1500" dirty="0" smtClean="0">
                <a:solidFill>
                  <a:srgbClr val="00B0F0"/>
                </a:solidFill>
              </a:rPr>
              <a:t>: </a:t>
            </a:r>
            <a:r>
              <a:rPr lang="en-US" sz="1500" dirty="0" smtClean="0">
                <a:solidFill>
                  <a:srgbClr val="00B0F0"/>
                </a:solidFill>
              </a:rPr>
              <a:t>how does SNMPv3 address these problems</a:t>
            </a:r>
            <a:r>
              <a:rPr lang="sl-SI" sz="1500" dirty="0" smtClean="0">
                <a:solidFill>
                  <a:srgbClr val="00B0F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SNMP: </a:t>
            </a:r>
            <a:r>
              <a:rPr lang="en-US" sz="3600" dirty="0" smtClean="0"/>
              <a:t>message form</a:t>
            </a:r>
            <a:endParaRPr lang="sl-SI" sz="36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572612"/>
              </p:ext>
            </p:extLst>
          </p:nvPr>
        </p:nvGraphicFramePr>
        <p:xfrm>
          <a:off x="1115616" y="4815468"/>
          <a:ext cx="7056785" cy="156586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12168"/>
                <a:gridCol w="5544617"/>
              </a:tblGrid>
              <a:tr h="313172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>
                          <a:solidFill>
                            <a:schemeClr val="tx1"/>
                          </a:solidFill>
                        </a:rPr>
                        <a:t>Verzija</a:t>
                      </a:r>
                      <a:endParaRPr lang="sl-SI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SNMP protocol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 version</a:t>
                      </a:r>
                      <a:endParaRPr lang="sl-SI" sz="1050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</a:tr>
              <a:tr h="313172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>
                          <a:solidFill>
                            <a:schemeClr val="tx1"/>
                          </a:solidFill>
                        </a:rPr>
                        <a:t>Destination Party</a:t>
                      </a:r>
                      <a:endParaRPr lang="sl-SI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dirty="0" smtClean="0">
                          <a:solidFill>
                            <a:schemeClr val="tx1"/>
                          </a:solidFill>
                        </a:rPr>
                        <a:t>Recipient identifier</a:t>
                      </a:r>
                      <a:endParaRPr lang="en-US" sz="1050" u="none" dirty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</a:tr>
              <a:tr h="313172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>
                          <a:solidFill>
                            <a:schemeClr val="tx1"/>
                          </a:solidFill>
                        </a:rPr>
                        <a:t>Source Party</a:t>
                      </a:r>
                      <a:endParaRPr lang="sl-SI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dirty="0" smtClean="0">
                          <a:solidFill>
                            <a:schemeClr val="tx1"/>
                          </a:solidFill>
                        </a:rPr>
                        <a:t>Sender identifier</a:t>
                      </a:r>
                      <a:endParaRPr lang="en-US" sz="1050" u="none" dirty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</a:tr>
              <a:tr h="313172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>
                          <a:solidFill>
                            <a:schemeClr val="tx1"/>
                          </a:solidFill>
                        </a:rPr>
                        <a:t>Context</a:t>
                      </a:r>
                      <a:endParaRPr lang="sl-SI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dirty="0" smtClean="0">
                          <a:solidFill>
                            <a:schemeClr val="tx1"/>
                          </a:solidFill>
                        </a:rPr>
                        <a:t>Defines a set of MIB objects that</a:t>
                      </a:r>
                      <a:r>
                        <a:rPr lang="en-US" sz="1050" u="none" baseline="0" dirty="0" smtClean="0">
                          <a:solidFill>
                            <a:schemeClr val="tx1"/>
                          </a:solidFill>
                        </a:rPr>
                        <a:t> entity can obtain</a:t>
                      </a:r>
                      <a:endParaRPr lang="en-US" sz="1050" u="none" dirty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</a:tr>
              <a:tr h="313172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PDU</a:t>
                      </a:r>
                      <a:endParaRPr lang="sl-SI" sz="1050" b="1" dirty="0"/>
                    </a:p>
                  </a:txBody>
                  <a:tcPr marL="5353" marR="5353" marT="5353" marB="5353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dirty="0" smtClean="0">
                          <a:solidFill>
                            <a:schemeClr val="dk1"/>
                          </a:solidFill>
                        </a:rPr>
                        <a:t>Main</a:t>
                      </a:r>
                      <a:r>
                        <a:rPr lang="en-US" sz="1050" u="none" baseline="0" dirty="0" smtClean="0">
                          <a:solidFill>
                            <a:schemeClr val="dk1"/>
                          </a:solidFill>
                        </a:rPr>
                        <a:t> content of the message, data from the MIB</a:t>
                      </a:r>
                      <a:endParaRPr lang="en-US" sz="1050" u="none" dirty="0">
                        <a:solidFill>
                          <a:srgbClr val="00B0F0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ight Brace 7"/>
          <p:cNvSpPr/>
          <p:nvPr/>
        </p:nvSpPr>
        <p:spPr>
          <a:xfrm>
            <a:off x="4427984" y="3385567"/>
            <a:ext cx="144015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16016" y="350274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j-lt"/>
              </a:rPr>
              <a:t>PDU( protocol data unit )</a:t>
            </a:r>
            <a:endParaRPr lang="sl-SI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4427984" y="2064650"/>
            <a:ext cx="144016" cy="12923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4716016" y="25556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j-lt"/>
              </a:rPr>
              <a:t>head</a:t>
            </a:r>
            <a:endParaRPr lang="sl-SI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29378" name="Picture 2" descr="http://www.tcpipguide.com/free/diagrams/snmpv2pforma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844825"/>
            <a:ext cx="3240360" cy="2520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SNMP: </a:t>
            </a:r>
            <a:r>
              <a:rPr lang="en-US" sz="3600" dirty="0" smtClean="0"/>
              <a:t>request-response message type</a:t>
            </a:r>
            <a:endParaRPr lang="sl-SI" sz="3600" i="1" dirty="0"/>
          </a:p>
        </p:txBody>
      </p:sp>
      <p:pic>
        <p:nvPicPr>
          <p:cNvPr id="291842" name="Picture 2" descr="http://www.tcpipguide.com/free/diagrams/snmpv2pduforma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811647"/>
            <a:ext cx="4392488" cy="2121409"/>
          </a:xfrm>
          <a:prstGeom prst="rect">
            <a:avLst/>
          </a:prstGeom>
          <a:noFill/>
        </p:spPr>
      </p:pic>
      <p:pic>
        <p:nvPicPr>
          <p:cNvPr id="291844" name="Picture 4" descr="http://www.tcpipguide.com/free/aa2107c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43" t="7233" r="15139"/>
          <a:stretch>
            <a:fillRect/>
          </a:stretch>
        </p:blipFill>
        <p:spPr bwMode="auto">
          <a:xfrm>
            <a:off x="5796136" y="1772816"/>
            <a:ext cx="2520280" cy="2291138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7766260"/>
              </p:ext>
            </p:extLst>
          </p:nvPr>
        </p:nvGraphicFramePr>
        <p:xfrm>
          <a:off x="611560" y="4368044"/>
          <a:ext cx="7848873" cy="186926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12168"/>
                <a:gridCol w="792088"/>
                <a:gridCol w="5544617"/>
              </a:tblGrid>
              <a:tr h="566906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Request </a:t>
                      </a:r>
                      <a:r>
                        <a:rPr lang="sl-SI" sz="1050" b="1" dirty="0"/>
                        <a:t>ID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/>
                        <a:t>Integer 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that relates a request with response. A device that answers, when it stores into a package of Response type. It is also used for artificial control of received packets ( SNMP uses UDP transport protocol which doesn't provide this!)</a:t>
                      </a:r>
                    </a:p>
                  </a:txBody>
                  <a:tcPr marL="5353" marR="5353" marT="5353" marB="5353" anchor="ctr"/>
                </a:tc>
              </a:tr>
              <a:tr h="566906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/>
                        <a:t>Error Status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 smtClean="0"/>
                        <a:t>Integer </a:t>
                      </a:r>
                      <a:endParaRPr lang="sl-SI" sz="1050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Error code which agent forwards with a Response type package. Value 0 means that there was no error and any other value defines a specific error. </a:t>
                      </a:r>
                      <a:endParaRPr lang="sl-SI" sz="1050" i="0" baseline="0" dirty="0" smtClean="0"/>
                    </a:p>
                    <a:p>
                      <a:pPr marL="266700" indent="0" algn="l">
                        <a:buFont typeface="Wingdings" pitchFamily="2" charset="2"/>
                        <a:buChar char="Ø"/>
                      </a:pPr>
                      <a:r>
                        <a:rPr lang="sl-SI" sz="1050" i="0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</a:rPr>
                        <a:t> challenge</a:t>
                      </a:r>
                      <a:r>
                        <a:rPr lang="sl-SI" sz="1050" i="0" baseline="0" dirty="0" smtClean="0">
                          <a:solidFill>
                            <a:srgbClr val="00B0F0"/>
                          </a:solidFill>
                        </a:rPr>
                        <a:t>: 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</a:rPr>
                        <a:t>look at different </a:t>
                      </a:r>
                      <a:r>
                        <a:rPr lang="en-US" sz="1050" i="0" u="none" baseline="0" dirty="0" smtClean="0">
                          <a:solidFill>
                            <a:srgbClr val="00B0F0"/>
                          </a:solidFill>
                          <a:hlinkClick r:id="rId4"/>
                        </a:rPr>
                        <a:t>types of errors</a:t>
                      </a:r>
                      <a:endParaRPr lang="en-US" sz="1050" u="none" dirty="0">
                        <a:solidFill>
                          <a:srgbClr val="00B0F0"/>
                        </a:solidFill>
                      </a:endParaRPr>
                    </a:p>
                  </a:txBody>
                  <a:tcPr marL="5353" marR="5353" marT="5353" marB="5353" anchor="ctr"/>
                </a:tc>
              </a:tr>
              <a:tr h="269098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/>
                        <a:t>Error Index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/>
                        <a:t>Integer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there was an error, this value is the index of an object that caused the error.</a:t>
                      </a:r>
                    </a:p>
                  </a:txBody>
                  <a:tcPr marL="5353" marR="5353" marT="5353" marB="5353" anchor="ctr"/>
                </a:tc>
              </a:tr>
              <a:tr h="466357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/>
                        <a:t>Variable Bindings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/>
                        <a:t>Variable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Name-value pairs, that define objects and their values. </a:t>
                      </a:r>
                    </a:p>
                  </a:txBody>
                  <a:tcPr marL="5353" marR="5353" marT="5353" marB="535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Mani Subramanian, </a:t>
            </a:r>
            <a:r>
              <a:rPr lang="sl-SI" i="1" dirty="0" smtClean="0"/>
              <a:t>Network Management: An introduction to principles and practice</a:t>
            </a:r>
            <a:r>
              <a:rPr lang="sl-SI" dirty="0" smtClean="0"/>
              <a:t>, Addison Wesley Longman, 2000  </a:t>
            </a:r>
            <a:endParaRPr lang="sl-SI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SNMP: </a:t>
            </a:r>
            <a:r>
              <a:rPr lang="en-US" sz="3600" dirty="0" smtClean="0"/>
              <a:t>notification type message</a:t>
            </a:r>
            <a:endParaRPr lang="sl-SI" sz="36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0423263"/>
              </p:ext>
            </p:extLst>
          </p:nvPr>
        </p:nvGraphicFramePr>
        <p:xfrm>
          <a:off x="611560" y="4296035"/>
          <a:ext cx="7848873" cy="215730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12168"/>
                <a:gridCol w="1296144"/>
                <a:gridCol w="5040561"/>
              </a:tblGrid>
              <a:tr h="367265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PDU Type</a:t>
                      </a:r>
                      <a:endParaRPr lang="sl-SI" sz="1050" b="1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/>
                        <a:t>Integer 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Value</a:t>
                      </a:r>
                      <a:r>
                        <a:rPr lang="en-US" sz="1050" baseline="0" dirty="0" smtClean="0"/>
                        <a:t> that defines the type of message. Value 4/7 means notification (trap message).</a:t>
                      </a:r>
                      <a:endParaRPr lang="sl-SI" sz="1050" b="0" i="1" dirty="0" smtClean="0"/>
                    </a:p>
                  </a:txBody>
                  <a:tcPr marL="5353" marR="5353" marT="5353" marB="5353" anchor="ctr"/>
                </a:tc>
              </a:tr>
              <a:tr h="367265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Enterprise</a:t>
                      </a:r>
                      <a:endParaRPr lang="sl-SI" sz="1050" b="1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 smtClean="0"/>
                        <a:t>Sequence of Integer</a:t>
                      </a:r>
                      <a:endParaRPr lang="sl-SI" sz="1050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Group identifier.</a:t>
                      </a:r>
                      <a:endParaRPr lang="en-US" sz="1050" u="none" dirty="0">
                        <a:solidFill>
                          <a:srgbClr val="00B0F0"/>
                        </a:solidFill>
                      </a:endParaRPr>
                    </a:p>
                  </a:txBody>
                  <a:tcPr marL="5353" marR="5353" marT="5353" marB="5353" anchor="ctr"/>
                </a:tc>
              </a:tr>
              <a:tr h="214271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Agent Address</a:t>
                      </a:r>
                      <a:endParaRPr lang="sl-SI" sz="1050" b="1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 smtClean="0"/>
                        <a:t>Network Address</a:t>
                      </a:r>
                      <a:endParaRPr lang="sl-SI" sz="1050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IP</a:t>
                      </a:r>
                      <a:r>
                        <a:rPr lang="en-US" sz="1050" baseline="0" dirty="0" smtClean="0"/>
                        <a:t> address of the agent that generated a notification.</a:t>
                      </a:r>
                      <a:endParaRPr lang="en-US" sz="1050" dirty="0"/>
                    </a:p>
                  </a:txBody>
                  <a:tcPr marL="5353" marR="5353" marT="5353" marB="5353" anchor="ctr"/>
                </a:tc>
              </a:tr>
              <a:tr h="302125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Generic Trap Code</a:t>
                      </a:r>
                      <a:endParaRPr lang="sl-SI" sz="1050" b="1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 smtClean="0"/>
                        <a:t>Integer</a:t>
                      </a:r>
                      <a:endParaRPr lang="sl-SI" sz="1050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General error code</a:t>
                      </a:r>
                      <a:r>
                        <a:rPr lang="en-US" sz="1050" baseline="0" dirty="0" smtClean="0"/>
                        <a:t> – from predefined coding.</a:t>
                      </a:r>
                      <a:endParaRPr lang="en-US" sz="1050" dirty="0"/>
                    </a:p>
                  </a:txBody>
                  <a:tcPr marL="5353" marR="5353" marT="5353" marB="5353" anchor="ctr"/>
                </a:tc>
              </a:tr>
              <a:tr h="302125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Specific Trap Code</a:t>
                      </a:r>
                      <a:endParaRPr lang="sl-SI" sz="1050" b="1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 smtClean="0"/>
                        <a:t>Integer</a:t>
                      </a:r>
                      <a:endParaRPr lang="sl-SI" sz="1050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 error code (depends on the manufacturer equipment)</a:t>
                      </a:r>
                    </a:p>
                  </a:txBody>
                  <a:tcPr marL="5353" marR="5353" marT="5353" marB="5353" anchor="ctr"/>
                </a:tc>
              </a:tr>
              <a:tr h="302125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Time Stamp</a:t>
                      </a:r>
                      <a:endParaRPr lang="sl-SI" sz="1050" b="1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 smtClean="0"/>
                        <a:t>TimeTicks</a:t>
                      </a:r>
                      <a:endParaRPr lang="sl-SI" sz="1050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since the last time the device initialized. Used for recording.</a:t>
                      </a:r>
                    </a:p>
                  </a:txBody>
                  <a:tcPr marL="5353" marR="5353" marT="5353" marB="5353" anchor="ctr"/>
                </a:tc>
              </a:tr>
              <a:tr h="302125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Variable Bindings</a:t>
                      </a:r>
                      <a:endParaRPr lang="sl-SI" sz="1050" b="1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 smtClean="0"/>
                        <a:t>Variable</a:t>
                      </a:r>
                      <a:endParaRPr lang="sl-SI" sz="1050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Name-value pairs</a:t>
                      </a:r>
                      <a:r>
                        <a:rPr kumimoji="0" 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5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define objects and their values.</a:t>
                      </a:r>
                    </a:p>
                  </a:txBody>
                  <a:tcPr marL="5353" marR="5353" marT="5353" marB="5353" anchor="ctr"/>
                </a:tc>
              </a:tr>
            </a:tbl>
          </a:graphicData>
        </a:graphic>
      </p:graphicFrame>
      <p:pic>
        <p:nvPicPr>
          <p:cNvPr id="293890" name="Picture 2" descr="http://www.tcpipguide.com/free/diagrams/snmpv1trappduforma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700808"/>
            <a:ext cx="3528392" cy="232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Verzije SNMP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752528"/>
          </a:xfrm>
        </p:spPr>
        <p:txBody>
          <a:bodyPr>
            <a:normAutofit/>
          </a:bodyPr>
          <a:lstStyle/>
          <a:p>
            <a:pPr marL="514350" indent="-514350"/>
            <a:r>
              <a:rPr lang="sl-SI" sz="2000" b="1" dirty="0" smtClean="0"/>
              <a:t>SNMPv1</a:t>
            </a:r>
          </a:p>
          <a:p>
            <a:pPr marL="631825" lvl="1" indent="-266700"/>
            <a:r>
              <a:rPr lang="en-US" sz="1600" dirty="0" smtClean="0"/>
              <a:t>defined in the late 80s</a:t>
            </a:r>
            <a:endParaRPr lang="sl-SI" sz="1600" dirty="0" smtClean="0"/>
          </a:p>
          <a:p>
            <a:pPr marL="631825" lvl="1" indent="-266700"/>
            <a:r>
              <a:rPr lang="en-US" sz="1600" dirty="0"/>
              <a:t>t</a:t>
            </a:r>
            <a:r>
              <a:rPr lang="en-US" sz="1600" dirty="0" smtClean="0"/>
              <a:t>urned </a:t>
            </a:r>
            <a:r>
              <a:rPr lang="en-US" sz="1600" dirty="0"/>
              <a:t>out to be too weak to implement all the necessary requirements ( limited in composition of PDU</a:t>
            </a:r>
            <a:r>
              <a:rPr lang="en-US" sz="1600" dirty="0" smtClean="0"/>
              <a:t>)</a:t>
            </a:r>
            <a:endParaRPr lang="sl-SI" sz="1600" dirty="0" smtClean="0"/>
          </a:p>
          <a:p>
            <a:pPr marL="631825" lvl="1" indent="-266700"/>
            <a:endParaRPr lang="sl-SI" sz="1600" dirty="0" smtClean="0"/>
          </a:p>
          <a:p>
            <a:pPr marL="514350" indent="-514350"/>
            <a:r>
              <a:rPr lang="sl-SI" sz="2000" b="1" dirty="0" smtClean="0"/>
              <a:t>SNMPv2</a:t>
            </a:r>
          </a:p>
          <a:p>
            <a:pPr marL="631825" lvl="1" indent="-266700"/>
            <a:r>
              <a:rPr lang="en-US" sz="1600" dirty="0" smtClean="0"/>
              <a:t>improved </a:t>
            </a:r>
            <a:r>
              <a:rPr lang="en-US" sz="1600" dirty="0"/>
              <a:t>SNMPv1 in speed (added </a:t>
            </a:r>
            <a:r>
              <a:rPr lang="en-US" sz="1600" dirty="0" err="1"/>
              <a:t>GetBulkRequest</a:t>
            </a:r>
            <a:r>
              <a:rPr lang="en-US" sz="1600" dirty="0"/>
              <a:t>),safety (but too complex implementation), communication between operators</a:t>
            </a:r>
            <a:r>
              <a:rPr lang="en-US" sz="1600" dirty="0" smtClean="0"/>
              <a:t>,</a:t>
            </a:r>
            <a:endParaRPr lang="sl-SI" sz="1600" dirty="0" smtClean="0"/>
          </a:p>
          <a:p>
            <a:pPr marL="631825" lvl="1" indent="-266700"/>
            <a:r>
              <a:rPr lang="sl-SI" sz="1600" dirty="0" smtClean="0"/>
              <a:t>RFC 1901, RFC 2578</a:t>
            </a:r>
          </a:p>
          <a:p>
            <a:pPr marL="631825" lvl="1" indent="-266700"/>
            <a:r>
              <a:rPr lang="en-US" sz="1600" dirty="0" smtClean="0"/>
              <a:t>uses</a:t>
            </a:r>
            <a:r>
              <a:rPr lang="sl-SI" sz="1600" dirty="0" smtClean="0"/>
              <a:t> SMIv2 (</a:t>
            </a:r>
            <a:r>
              <a:rPr lang="en-US" sz="1600" dirty="0" smtClean="0"/>
              <a:t>improved standard for structuring information)</a:t>
            </a:r>
            <a:endParaRPr lang="sl-SI" sz="1600" dirty="0" smtClean="0"/>
          </a:p>
          <a:p>
            <a:pPr marL="631825" lvl="1" indent="-266700"/>
            <a:endParaRPr lang="sl-SI" sz="1600" dirty="0" smtClean="0"/>
          </a:p>
          <a:p>
            <a:pPr marL="514350" indent="-514350"/>
            <a:r>
              <a:rPr lang="sl-SI" sz="2000" b="1" dirty="0" smtClean="0"/>
              <a:t>SNMPv3</a:t>
            </a:r>
          </a:p>
          <a:p>
            <a:pPr marL="631825" lvl="1" indent="-266700"/>
            <a:r>
              <a:rPr lang="en-US" sz="1600" dirty="0" smtClean="0"/>
              <a:t>improved</a:t>
            </a:r>
            <a:r>
              <a:rPr lang="sl-SI" sz="1600" dirty="0" smtClean="0"/>
              <a:t> SNMPv2 – </a:t>
            </a:r>
            <a:r>
              <a:rPr lang="en-US" sz="1600" dirty="0" smtClean="0"/>
              <a:t>added safety mechanisms</a:t>
            </a:r>
            <a:r>
              <a:rPr lang="sl-SI" sz="1600" dirty="0" smtClean="0"/>
              <a:t>,</a:t>
            </a:r>
          </a:p>
          <a:p>
            <a:pPr marL="631825" lvl="1" indent="-266700"/>
            <a:r>
              <a:rPr lang="en-US" sz="1600" dirty="0" smtClean="0"/>
              <a:t>enables </a:t>
            </a:r>
            <a:r>
              <a:rPr lang="en-US" sz="1600" dirty="0"/>
              <a:t>cryptography, assures safety, integrity, </a:t>
            </a:r>
            <a:r>
              <a:rPr lang="en-US" sz="1600" dirty="0" smtClean="0"/>
              <a:t>authentication</a:t>
            </a:r>
            <a:endParaRPr lang="sl-SI" sz="1600" dirty="0" smtClean="0"/>
          </a:p>
          <a:p>
            <a:pPr marL="631825" lvl="1" indent="-266700"/>
            <a:r>
              <a:rPr lang="en-US" sz="1600" dirty="0" smtClean="0"/>
              <a:t>also uses </a:t>
            </a:r>
            <a:r>
              <a:rPr lang="sl-SI" sz="1600" dirty="0" smtClean="0"/>
              <a:t>SMIv2</a:t>
            </a:r>
          </a:p>
          <a:p>
            <a:pPr marL="788670" lvl="2" indent="-514350">
              <a:buClr>
                <a:schemeClr val="accent3"/>
              </a:buClr>
              <a:buSzPct val="95000"/>
            </a:pPr>
            <a:endParaRPr lang="sl-SI" sz="1600" dirty="0" smtClean="0"/>
          </a:p>
          <a:p>
            <a:pPr marL="514350" indent="-514350">
              <a:buNone/>
            </a:pPr>
            <a:endParaRPr lang="sl-SI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Safety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400" dirty="0" smtClean="0"/>
              <a:t>Why is it important?</a:t>
            </a:r>
            <a:endParaRPr lang="sl-SI" sz="2400" dirty="0" smtClean="0"/>
          </a:p>
          <a:p>
            <a:pPr marL="880110" lvl="1" indent="-514350"/>
            <a:r>
              <a:rPr lang="en-US" sz="1600" dirty="0" err="1" smtClean="0"/>
              <a:t>SetRequest</a:t>
            </a:r>
            <a:r>
              <a:rPr lang="en-US" sz="1600" dirty="0" smtClean="0"/>
              <a:t> </a:t>
            </a:r>
            <a:r>
              <a:rPr lang="en-US" sz="1600" dirty="0"/>
              <a:t>adjusts controlled devices. Request can be sent at any time</a:t>
            </a:r>
            <a:r>
              <a:rPr lang="en-US" sz="1600" dirty="0" smtClean="0"/>
              <a:t>?</a:t>
            </a:r>
            <a:endParaRPr lang="sl-SI" sz="1600" dirty="0" smtClean="0"/>
          </a:p>
          <a:p>
            <a:pPr marL="898525" lvl="2" indent="-258763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B0F0"/>
                </a:solidFill>
              </a:rPr>
              <a:t>challenge</a:t>
            </a:r>
            <a:r>
              <a:rPr lang="sl-SI" sz="1400" dirty="0" smtClean="0">
                <a:solidFill>
                  <a:srgbClr val="00B0F0"/>
                </a:solidFill>
              </a:rPr>
              <a:t>: </a:t>
            </a:r>
            <a:r>
              <a:rPr lang="en-US" sz="1400" dirty="0" smtClean="0">
                <a:solidFill>
                  <a:srgbClr val="00B0F0"/>
                </a:solidFill>
              </a:rPr>
              <a:t>find 3 more examples of other possible SNMP abuses.</a:t>
            </a:r>
            <a:endParaRPr lang="sl-SI" sz="1400" dirty="0" smtClean="0">
              <a:solidFill>
                <a:srgbClr val="00B0F0"/>
              </a:solidFill>
            </a:endParaRPr>
          </a:p>
          <a:p>
            <a:pPr marL="514350" indent="-514350"/>
            <a:r>
              <a:rPr lang="en-US" sz="1800" dirty="0" smtClean="0"/>
              <a:t>Safety </a:t>
            </a:r>
            <a:r>
              <a:rPr lang="en-US" sz="1800" dirty="0"/>
              <a:t>elements are only introduced in SNMPv3, previous version did not have it. SNMPv3 has built-in security based on user </a:t>
            </a:r>
            <a:r>
              <a:rPr lang="en-US" sz="1800" dirty="0" smtClean="0"/>
              <a:t>names</a:t>
            </a:r>
            <a:endParaRPr lang="sl-SI" sz="1800" dirty="0" smtClean="0"/>
          </a:p>
          <a:p>
            <a:pPr marL="898525" lvl="2" indent="-258763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B0F0"/>
                </a:solidFill>
              </a:rPr>
              <a:t>challenge</a:t>
            </a:r>
            <a:r>
              <a:rPr lang="sl-SI" sz="1400" dirty="0" smtClean="0">
                <a:solidFill>
                  <a:srgbClr val="00B0F0"/>
                </a:solidFill>
              </a:rPr>
              <a:t>: </a:t>
            </a:r>
            <a:r>
              <a:rPr lang="en-US" sz="1400" dirty="0" smtClean="0">
                <a:solidFill>
                  <a:srgbClr val="00B0F0"/>
                </a:solidFill>
              </a:rPr>
              <a:t>read RFC 3414 and find information about which kind of intrusions does SNMPv3 enable protection against. How about Denial of Service attacks and eavesdropping on traffic?</a:t>
            </a:r>
            <a:endParaRPr lang="sl-SI" sz="1400" dirty="0" smtClean="0">
              <a:solidFill>
                <a:srgbClr val="00B0F0"/>
              </a:solidFill>
            </a:endParaRPr>
          </a:p>
          <a:p>
            <a:pPr marL="514350" indent="-514350"/>
            <a:endParaRPr lang="sl-SI" sz="1800" dirty="0" smtClean="0"/>
          </a:p>
        </p:txBody>
      </p:sp>
      <p:pic>
        <p:nvPicPr>
          <p:cNvPr id="300034" name="Picture 2" descr="http://www.cisco.com/en/US/i/000001-100000/60001-65000/64001-65000/64560.jpg"/>
          <p:cNvPicPr>
            <a:picLocks noChangeAspect="1" noChangeArrowheads="1"/>
          </p:cNvPicPr>
          <p:nvPr/>
        </p:nvPicPr>
        <p:blipFill>
          <a:blip r:embed="rId2" cstate="print"/>
          <a:srcRect r="1923"/>
          <a:stretch>
            <a:fillRect/>
          </a:stretch>
        </p:blipFill>
        <p:spPr bwMode="auto">
          <a:xfrm>
            <a:off x="2699792" y="3861048"/>
            <a:ext cx="3672408" cy="2790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SNMP. </a:t>
            </a:r>
            <a:r>
              <a:rPr lang="en-US" sz="3600" dirty="0" smtClean="0"/>
              <a:t>Safety mechanisms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p</a:t>
            </a:r>
            <a:r>
              <a:rPr lang="en-US" sz="2200" b="1" dirty="0" smtClean="0"/>
              <a:t>ackets content encryption (PDU):</a:t>
            </a:r>
            <a:r>
              <a:rPr lang="sl-SI" sz="2200" b="1" dirty="0" smtClean="0"/>
              <a:t> </a:t>
            </a:r>
            <a:r>
              <a:rPr lang="en-US" sz="2400" dirty="0" smtClean="0"/>
              <a:t>DES </a:t>
            </a:r>
            <a:r>
              <a:rPr lang="en-US" sz="2400" dirty="0"/>
              <a:t>is used (exchange of keys is required prior to </a:t>
            </a:r>
            <a:r>
              <a:rPr lang="en-US" sz="2400" dirty="0" smtClean="0"/>
              <a:t>use</a:t>
            </a:r>
            <a:r>
              <a:rPr lang="en-US" sz="2400" dirty="0"/>
              <a:t>)</a:t>
            </a:r>
            <a:endParaRPr lang="sl-SI" sz="2200" dirty="0" smtClean="0"/>
          </a:p>
          <a:p>
            <a:pPr marL="514350" indent="-514350">
              <a:buFont typeface="+mj-lt"/>
              <a:buAutoNum type="arabicPeriod"/>
            </a:pPr>
            <a:endParaRPr lang="sl-SI" sz="2200" dirty="0" smtClean="0"/>
          </a:p>
          <a:p>
            <a:pPr marL="514350" indent="-514350">
              <a:buFont typeface="+mj-lt"/>
              <a:buAutoNum type="arabicPeriod"/>
            </a:pPr>
            <a:endParaRPr lang="sl-SI" sz="2200" dirty="0" smtClean="0"/>
          </a:p>
          <a:p>
            <a:pPr marL="742950" indent="-742950">
              <a:buFont typeface="+mj-lt"/>
              <a:buAutoNum type="arabicPeriod"/>
            </a:pPr>
            <a:endParaRPr lang="sl-SI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integrity</a:t>
            </a:r>
            <a:r>
              <a:rPr lang="sl-SI" sz="2200" dirty="0" smtClean="0"/>
              <a:t>: </a:t>
            </a:r>
            <a:r>
              <a:rPr lang="en-US" sz="2200" dirty="0" smtClean="0"/>
              <a:t>used </a:t>
            </a:r>
            <a:r>
              <a:rPr lang="en-US" sz="2200" dirty="0"/>
              <a:t>for message densification with a key which is known to both sender and recipient. With examination of sent </a:t>
            </a:r>
            <a:r>
              <a:rPr lang="en-US" sz="2200" dirty="0" err="1"/>
              <a:t>densified</a:t>
            </a:r>
            <a:r>
              <a:rPr lang="en-US" sz="2200" dirty="0"/>
              <a:t> value we have control over active message </a:t>
            </a:r>
            <a:r>
              <a:rPr lang="en-US" sz="2200" dirty="0" smtClean="0"/>
              <a:t>counterfeiting</a:t>
            </a:r>
            <a:endParaRPr lang="sl-SI" sz="2200" dirty="0" smtClean="0"/>
          </a:p>
          <a:p>
            <a:pPr marL="514350" indent="-514350"/>
            <a:endParaRPr lang="sl-SI" sz="2200" dirty="0" smtClean="0"/>
          </a:p>
        </p:txBody>
      </p:sp>
      <p:pic>
        <p:nvPicPr>
          <p:cNvPr id="301058" name="Picture 2" descr="http://palisade.plynt.com/images/collision-att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92896"/>
            <a:ext cx="2160240" cy="1067158"/>
          </a:xfrm>
          <a:prstGeom prst="rect">
            <a:avLst/>
          </a:prstGeom>
          <a:noFill/>
        </p:spPr>
      </p:pic>
      <p:pic>
        <p:nvPicPr>
          <p:cNvPr id="301060" name="Picture 4" descr="http://upload.wikimedia.org/wikipedia/commons/thumb/2/2b/Cryptographic_Hash_Function.svg/800px-Cryptographic_Hash_Function.svg.png"/>
          <p:cNvPicPr>
            <a:picLocks noChangeAspect="1" noChangeArrowheads="1"/>
          </p:cNvPicPr>
          <p:nvPr/>
        </p:nvPicPr>
        <p:blipFill>
          <a:blip r:embed="rId3" cstate="print"/>
          <a:srcRect t="56936" b="11165"/>
          <a:stretch>
            <a:fillRect/>
          </a:stretch>
        </p:blipFill>
        <p:spPr bwMode="auto">
          <a:xfrm>
            <a:off x="1907704" y="5301208"/>
            <a:ext cx="5616624" cy="1322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SNMP: </a:t>
            </a:r>
            <a:r>
              <a:rPr lang="en-US" sz="3600" dirty="0" smtClean="0"/>
              <a:t>Safety mechanisms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000" b="1" dirty="0" smtClean="0"/>
              <a:t>protection against repetition of already completed communication </a:t>
            </a:r>
            <a:r>
              <a:rPr lang="sl-SI" sz="2000" b="1" dirty="0" smtClean="0"/>
              <a:t>(replay attack): </a:t>
            </a:r>
            <a:r>
              <a:rPr lang="en-US" sz="2000" dirty="0"/>
              <a:t>use of one-time chips (</a:t>
            </a:r>
            <a:r>
              <a:rPr lang="en-US" sz="2000" i="1" dirty="0"/>
              <a:t>nonce, </a:t>
            </a:r>
            <a:r>
              <a:rPr lang="en-US" sz="2000" i="1" dirty="0" err="1"/>
              <a:t>žeton</a:t>
            </a:r>
            <a:r>
              <a:rPr lang="en-US" sz="2000" dirty="0"/>
              <a:t>): the sender must encode the message according to the nonce which is defined by the receiver (this is usually the number of system start-ups and the time passed since the last start-up</a:t>
            </a:r>
            <a:r>
              <a:rPr lang="en-US" sz="2000" dirty="0" smtClean="0"/>
              <a:t>)</a:t>
            </a:r>
            <a:endParaRPr lang="sl-SI" sz="20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</p:txBody>
      </p:sp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717032"/>
            <a:ext cx="64293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SNMP: </a:t>
            </a:r>
            <a:r>
              <a:rPr lang="en-US" sz="3600" dirty="0" smtClean="0"/>
              <a:t>Safety mechanisms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000" b="1" dirty="0" smtClean="0"/>
              <a:t>access control</a:t>
            </a:r>
            <a:r>
              <a:rPr lang="sl-SI" sz="2000" b="1" dirty="0" smtClean="0"/>
              <a:t>: </a:t>
            </a:r>
            <a:r>
              <a:rPr lang="en-US" sz="2000" dirty="0" smtClean="0"/>
              <a:t>access </a:t>
            </a:r>
            <a:r>
              <a:rPr lang="en-US" sz="2000" dirty="0"/>
              <a:t>control based on user names. The user rights specify which users can read/change which information. User data is stored in </a:t>
            </a:r>
            <a:r>
              <a:rPr lang="en-US" sz="2000" i="1" dirty="0"/>
              <a:t>Local Configuration </a:t>
            </a:r>
            <a:r>
              <a:rPr lang="en-US" sz="2000" i="1" dirty="0" err="1"/>
              <a:t>DataStore</a:t>
            </a:r>
            <a:r>
              <a:rPr lang="en-US" sz="2000" i="1" dirty="0"/>
              <a:t> </a:t>
            </a:r>
            <a:r>
              <a:rPr lang="en-US" sz="2000" dirty="0"/>
              <a:t> database which also contains controlled objects s SNMP</a:t>
            </a:r>
            <a:r>
              <a:rPr lang="en-US" sz="2000" dirty="0" smtClean="0"/>
              <a:t>!</a:t>
            </a:r>
            <a:endParaRPr lang="sl-SI" sz="2000" dirty="0" smtClean="0"/>
          </a:p>
          <a:p>
            <a:pPr marL="898525" lvl="2" indent="-258763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B0F0"/>
                </a:solidFill>
              </a:rPr>
              <a:t>challenge</a:t>
            </a:r>
            <a:r>
              <a:rPr lang="sl-SI" sz="1400" dirty="0" smtClean="0">
                <a:solidFill>
                  <a:srgbClr val="00B0F0"/>
                </a:solidFill>
              </a:rPr>
              <a:t>: </a:t>
            </a:r>
            <a:r>
              <a:rPr lang="en-US" sz="1400" dirty="0" smtClean="0">
                <a:solidFill>
                  <a:srgbClr val="00B0F0"/>
                </a:solidFill>
              </a:rPr>
              <a:t>examine RFC 3415. What is a View-based Access Control Model Configuration MIB?</a:t>
            </a:r>
            <a:endParaRPr lang="sl-SI" sz="20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</p:txBody>
      </p:sp>
      <p:pic>
        <p:nvPicPr>
          <p:cNvPr id="303106" name="Picture 2" descr="http://www.aethis.com/solutions/snmp_research/images/security_pac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861048"/>
            <a:ext cx="3528392" cy="2801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Encoding PDU content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000" dirty="0" smtClean="0"/>
              <a:t>How </a:t>
            </a:r>
            <a:r>
              <a:rPr lang="en-US" sz="2000" dirty="0"/>
              <a:t>to encode packet content so that it is understood on all platforms (different data types are of different lengths, thick/thin end</a:t>
            </a:r>
            <a:r>
              <a:rPr lang="en-US" sz="2000" dirty="0" smtClean="0"/>
              <a:t>)?</a:t>
            </a:r>
            <a:endParaRPr lang="sl-SI" sz="20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1800" dirty="0" smtClean="0"/>
          </a:p>
          <a:p>
            <a:pPr marL="514350" indent="-514350"/>
            <a:r>
              <a:rPr lang="en-US" sz="2000" dirty="0"/>
              <a:t>w</a:t>
            </a:r>
            <a:r>
              <a:rPr lang="en-US" sz="2000" dirty="0" smtClean="0"/>
              <a:t>e need a uniform coding or some </a:t>
            </a:r>
            <a:r>
              <a:rPr lang="en-US" sz="2000" b="1" dirty="0" smtClean="0"/>
              <a:t>demonstration level of this data</a:t>
            </a:r>
            <a:endParaRPr lang="sl-SI" sz="2000" b="1" dirty="0" smtClean="0"/>
          </a:p>
          <a:p>
            <a:pPr marL="880110" lvl="1" indent="-514350"/>
            <a:r>
              <a:rPr lang="en-US" sz="1600" dirty="0" smtClean="0"/>
              <a:t>ASN.1 </a:t>
            </a:r>
            <a:r>
              <a:rPr lang="en-US" sz="1600" dirty="0"/>
              <a:t>standard in addition to data types also defines encoding standards</a:t>
            </a:r>
            <a:r>
              <a:rPr lang="en-US" sz="1600" dirty="0" smtClean="0"/>
              <a:t>.</a:t>
            </a:r>
            <a:endParaRPr lang="sl-SI" sz="1600" dirty="0" smtClean="0"/>
          </a:p>
          <a:p>
            <a:pPr marL="880110" lvl="1" indent="-514350"/>
            <a:r>
              <a:rPr lang="en-US" sz="1600" dirty="0"/>
              <a:t>w</a:t>
            </a:r>
            <a:r>
              <a:rPr lang="en-US" sz="1600" dirty="0" smtClean="0"/>
              <a:t>e </a:t>
            </a:r>
            <a:r>
              <a:rPr lang="en-US" sz="1600" dirty="0"/>
              <a:t>will see that TLV notation is used for presentation of these operators</a:t>
            </a:r>
            <a:r>
              <a:rPr lang="en-US" sz="1600" dirty="0" smtClean="0"/>
              <a:t>.</a:t>
            </a:r>
            <a:endParaRPr lang="sl-SI" sz="16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</p:txBody>
      </p:sp>
      <p:pic>
        <p:nvPicPr>
          <p:cNvPr id="30413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492896"/>
            <a:ext cx="2088232" cy="15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564499"/>
            <a:ext cx="2160240" cy="16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707904" y="2576693"/>
            <a:ext cx="1630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 err="1" smtClean="0">
                <a:latin typeface="Arial" charset="0"/>
              </a:rPr>
              <a:t>test.x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= 256;</a:t>
            </a:r>
          </a:p>
          <a:p>
            <a:pPr algn="l"/>
            <a:r>
              <a:rPr lang="en-US" sz="2000" dirty="0" err="1">
                <a:latin typeface="Arial" charset="0"/>
              </a:rPr>
              <a:t>test.code</a:t>
            </a:r>
            <a:r>
              <a:rPr lang="en-US" sz="2000" dirty="0">
                <a:latin typeface="Arial" charset="0"/>
              </a:rPr>
              <a:t>=‘a’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5856" y="3356587"/>
            <a:ext cx="244827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16096" y="3440789"/>
            <a:ext cx="26276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How to make this transfer</a:t>
            </a:r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?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Encoding PDU content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000" dirty="0" smtClean="0"/>
              <a:t>Similar problem</a:t>
            </a:r>
            <a:r>
              <a:rPr lang="sl-SI" sz="2000" dirty="0" smtClean="0"/>
              <a:t>:</a:t>
            </a:r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</p:txBody>
      </p:sp>
      <p:pic>
        <p:nvPicPr>
          <p:cNvPr id="304134" name="Picture 6" descr="http://www.eslkidstuff.com/images/grandmoth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276872"/>
            <a:ext cx="792088" cy="1546458"/>
          </a:xfrm>
          <a:prstGeom prst="rect">
            <a:avLst/>
          </a:prstGeom>
          <a:noFill/>
        </p:spPr>
      </p:pic>
      <p:pic>
        <p:nvPicPr>
          <p:cNvPr id="304136" name="Picture 8" descr="http://thumbs.dreamstime.com/thumb_359/1233171624iyrVi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12315"/>
            <a:ext cx="1080120" cy="1476725"/>
          </a:xfrm>
          <a:prstGeom prst="rect">
            <a:avLst/>
          </a:prstGeom>
          <a:noFill/>
        </p:spPr>
      </p:pic>
      <p:pic>
        <p:nvPicPr>
          <p:cNvPr id="305154" name="Picture 2" descr="http://4.bp.blogspot.com/_j0PHjn96UKY/SqmZRi_mz2I/AAAAAAAAAMg/1bqUtxJoOmA/s320/0511-0812-0418-1144_Flower_Child_Hippy_Chick_Dancing_Barefoot_clipart_ima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6882" y="3477343"/>
            <a:ext cx="1167206" cy="131980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347864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absolutely </a:t>
            </a:r>
            <a:r>
              <a:rPr lang="en-US" i="1" dirty="0" smtClean="0"/>
              <a:t>groovy</a:t>
            </a:r>
            <a:r>
              <a:rPr lang="en-US" dirty="0" smtClean="0"/>
              <a:t>!</a:t>
            </a:r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3" y="315200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grandma</a:t>
            </a:r>
            <a:endParaRPr lang="sl-SI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380312" y="206084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teenager</a:t>
            </a:r>
            <a:endParaRPr lang="sl-SI" sz="1200" dirty="0"/>
          </a:p>
        </p:txBody>
      </p:sp>
      <p:cxnSp>
        <p:nvCxnSpPr>
          <p:cNvPr id="16" name="Straight Arrow Connector 15"/>
          <p:cNvCxnSpPr>
            <a:endCxn id="304136" idx="1"/>
          </p:cNvCxnSpPr>
          <p:nvPr/>
        </p:nvCxnSpPr>
        <p:spPr>
          <a:xfrm flipV="1">
            <a:off x="5436096" y="3050678"/>
            <a:ext cx="1728192" cy="954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339752" y="2996952"/>
            <a:ext cx="165618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1720" y="23488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Hmmm???</a:t>
            </a:r>
            <a:endParaRPr lang="sl-SI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68144" y="23488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Hmmm???</a:t>
            </a:r>
            <a:endParaRPr lang="sl-SI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Encoding PDU content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000" dirty="0" smtClean="0"/>
              <a:t>Similar problem</a:t>
            </a:r>
            <a:r>
              <a:rPr lang="sl-SI" sz="2000" dirty="0" smtClean="0"/>
              <a:t>:</a:t>
            </a:r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</p:txBody>
      </p:sp>
      <p:pic>
        <p:nvPicPr>
          <p:cNvPr id="304134" name="Picture 6" descr="http://www.eslkidstuff.com/images/grandmoth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276872"/>
            <a:ext cx="792088" cy="1546458"/>
          </a:xfrm>
          <a:prstGeom prst="rect">
            <a:avLst/>
          </a:prstGeom>
          <a:noFill/>
        </p:spPr>
      </p:pic>
      <p:pic>
        <p:nvPicPr>
          <p:cNvPr id="304136" name="Picture 8" descr="http://thumbs.dreamstime.com/thumb_359/1233171624iyrVi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12315"/>
            <a:ext cx="1080120" cy="1476725"/>
          </a:xfrm>
          <a:prstGeom prst="rect">
            <a:avLst/>
          </a:prstGeom>
          <a:noFill/>
        </p:spPr>
      </p:pic>
      <p:pic>
        <p:nvPicPr>
          <p:cNvPr id="305154" name="Picture 2" descr="http://4.bp.blogspot.com/_j0PHjn96UKY/SqmZRi_mz2I/AAAAAAAAAMg/1bqUtxJoOmA/s320/0511-0812-0418-1144_Flower_Child_Hippy_Chick_Dancing_Barefoot_clipart_ima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6882" y="3477343"/>
            <a:ext cx="1167206" cy="131980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91880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absolutely </a:t>
            </a:r>
            <a:r>
              <a:rPr lang="sl-SI" i="1" dirty="0" smtClean="0"/>
              <a:t>groovy!</a:t>
            </a:r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>
            <a:off x="1512454" y="315200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grandma</a:t>
            </a:r>
            <a:endParaRPr lang="sl-SI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380312" y="2072435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teenager</a:t>
            </a:r>
            <a:endParaRPr lang="sl-SI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051720" y="23488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rgbClr val="FF0000"/>
                </a:solidFill>
              </a:rPr>
              <a:t>Aha!!!</a:t>
            </a:r>
            <a:endParaRPr lang="sl-SI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4208" y="23488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rgbClr val="FF0000"/>
                </a:solidFill>
              </a:rPr>
              <a:t>Aha!!!</a:t>
            </a:r>
            <a:endParaRPr lang="sl-SI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572000" y="5445224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39952" y="5805264"/>
            <a:ext cx="15750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Presentation service</a:t>
            </a:r>
            <a:endParaRPr lang="sl-SI" sz="1600" dirty="0"/>
          </a:p>
        </p:txBody>
      </p:sp>
      <p:sp>
        <p:nvSpPr>
          <p:cNvPr id="22" name="Rectangle 21"/>
          <p:cNvSpPr/>
          <p:nvPr/>
        </p:nvSpPr>
        <p:spPr>
          <a:xfrm>
            <a:off x="7092280" y="5805264"/>
            <a:ext cx="1518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Presentation service</a:t>
            </a:r>
            <a:endParaRPr lang="sl-SI" sz="1600" dirty="0"/>
          </a:p>
        </p:txBody>
      </p:sp>
      <p:sp>
        <p:nvSpPr>
          <p:cNvPr id="23" name="Rectangle 22"/>
          <p:cNvSpPr/>
          <p:nvPr/>
        </p:nvSpPr>
        <p:spPr>
          <a:xfrm>
            <a:off x="1143000" y="5805264"/>
            <a:ext cx="14847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Presentation service</a:t>
            </a:r>
            <a:endParaRPr lang="sl-SI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1007604" y="4833156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6911465" y="4832362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2722370" y="6059427"/>
            <a:ext cx="129614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96136" y="6093296"/>
            <a:ext cx="12241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71800" y="56612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Pleasant</a:t>
            </a:r>
            <a:r>
              <a:rPr lang="sl-SI" i="1" dirty="0" smtClean="0"/>
              <a:t>!</a:t>
            </a:r>
            <a:endParaRPr lang="sl-SI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96136" y="57239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Pleasant</a:t>
            </a:r>
            <a:r>
              <a:rPr lang="sl-SI" i="1" dirty="0" smtClean="0"/>
              <a:t>!</a:t>
            </a:r>
            <a:endParaRPr lang="sl-SI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436510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Straight-forward sweet</a:t>
            </a:r>
            <a:r>
              <a:rPr lang="sl-SI" i="1" dirty="0" smtClean="0"/>
              <a:t>!</a:t>
            </a:r>
            <a:endParaRPr lang="sl-SI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7812360" y="4365104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Cool!</a:t>
            </a:r>
          </a:p>
          <a:p>
            <a:r>
              <a:rPr lang="en-US" i="1" dirty="0" smtClean="0"/>
              <a:t>This rocks!</a:t>
            </a:r>
            <a:endParaRPr lang="sl-SI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19" grpId="0" animBg="1"/>
      <p:bldP spid="22" grpId="0" animBg="1"/>
      <p:bldP spid="23" grpId="0" animBg="1"/>
      <p:bldP spid="33" grpId="0"/>
      <p:bldP spid="34" grpId="0"/>
      <p:bldP spid="35" grpId="0"/>
      <p:bldP spid="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Presentation service: possible solutions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Sender accounts </a:t>
            </a:r>
            <a:r>
              <a:rPr lang="en-US" sz="2000" dirty="0" smtClean="0"/>
              <a:t>the data </a:t>
            </a:r>
            <a:r>
              <a:rPr lang="en-US" sz="2000" dirty="0"/>
              <a:t>form used by the recipient: he converts data into the correct form for recipient and only then sends it</a:t>
            </a:r>
            <a:r>
              <a:rPr lang="en-US" sz="2000" dirty="0" smtClean="0"/>
              <a:t>.</a:t>
            </a:r>
            <a:endParaRPr lang="sl-SI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sender sends data in his own form,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recipient converts</a:t>
            </a:r>
            <a:r>
              <a:rPr lang="sl-SI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into his own form</a:t>
            </a:r>
            <a:endParaRPr lang="sl-SI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Sender converts into</a:t>
            </a:r>
            <a:r>
              <a:rPr lang="sl-SI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independent form </a:t>
            </a:r>
            <a:r>
              <a:rPr lang="en-US" sz="2000" dirty="0" smtClean="0"/>
              <a:t>and then sends</a:t>
            </a:r>
            <a:r>
              <a:rPr lang="sl-SI" sz="2000" dirty="0" smtClean="0"/>
              <a:t>. </a:t>
            </a:r>
            <a:r>
              <a:rPr lang="en-US" sz="2000" dirty="0"/>
              <a:t>Recipient transforms independent form into his own</a:t>
            </a:r>
            <a:r>
              <a:rPr lang="en-US" sz="2000" dirty="0" smtClean="0"/>
              <a:t>.</a:t>
            </a:r>
            <a:endParaRPr lang="sl-SI" sz="2000" dirty="0" smtClean="0"/>
          </a:p>
          <a:p>
            <a:pPr marL="892175" lvl="2" indent="-252413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B0F0"/>
                </a:solidFill>
              </a:rPr>
              <a:t>challenge</a:t>
            </a:r>
            <a:r>
              <a:rPr lang="sl-SI" sz="1400" dirty="0" smtClean="0">
                <a:solidFill>
                  <a:srgbClr val="00B0F0"/>
                </a:solidFill>
              </a:rPr>
              <a:t>: </a:t>
            </a:r>
            <a:r>
              <a:rPr lang="en-US" sz="1400" dirty="0" smtClean="0">
                <a:solidFill>
                  <a:srgbClr val="00B0F0"/>
                </a:solidFill>
              </a:rPr>
              <a:t>what are advantages and disadvantages of these three approaches</a:t>
            </a:r>
            <a:r>
              <a:rPr lang="sl-SI" sz="1400" dirty="0" smtClean="0">
                <a:solidFill>
                  <a:srgbClr val="00B0F0"/>
                </a:solidFill>
              </a:rPr>
              <a:t>?</a:t>
            </a:r>
          </a:p>
          <a:p>
            <a:pPr marL="1154430" lvl="2" indent="-514350">
              <a:buFont typeface="+mj-lt"/>
              <a:buAutoNum type="arabicPeriod"/>
            </a:pPr>
            <a:endParaRPr lang="sl-SI" sz="1500" dirty="0" smtClean="0"/>
          </a:p>
          <a:p>
            <a:pPr marL="1154430" lvl="2" indent="-514350">
              <a:buFont typeface="+mj-lt"/>
              <a:buAutoNum type="arabicPeriod"/>
            </a:pPr>
            <a:endParaRPr lang="sl-SI" sz="1500" dirty="0" smtClean="0"/>
          </a:p>
          <a:p>
            <a:pPr marL="514350" indent="-514350"/>
            <a:r>
              <a:rPr lang="sl-SI" sz="2000" dirty="0" smtClean="0"/>
              <a:t>ASN.1 </a:t>
            </a:r>
            <a:r>
              <a:rPr lang="en-US" sz="2000" dirty="0" smtClean="0"/>
              <a:t>uses the</a:t>
            </a:r>
            <a:r>
              <a:rPr lang="sl-SI" sz="2000" dirty="0" smtClean="0"/>
              <a:t> </a:t>
            </a:r>
            <a:r>
              <a:rPr lang="en-US" sz="2000" dirty="0"/>
              <a:t>(</a:t>
            </a:r>
            <a:r>
              <a:rPr lang="sl-SI" sz="2000" dirty="0" smtClean="0"/>
              <a:t>3</a:t>
            </a:r>
            <a:r>
              <a:rPr lang="en-US" sz="2000" dirty="0" smtClean="0"/>
              <a:t>)</a:t>
            </a:r>
            <a:r>
              <a:rPr lang="sl-SI" sz="2000" dirty="0" smtClean="0"/>
              <a:t>. </a:t>
            </a:r>
            <a:r>
              <a:rPr lang="en-US" sz="2000" dirty="0" smtClean="0"/>
              <a:t>third solution</a:t>
            </a:r>
            <a:r>
              <a:rPr lang="sl-SI" sz="2000" dirty="0" smtClean="0"/>
              <a:t>(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independent form</a:t>
            </a:r>
            <a:r>
              <a:rPr lang="sl-SI" sz="2000" dirty="0" smtClean="0"/>
              <a:t>).</a:t>
            </a:r>
          </a:p>
          <a:p>
            <a:pPr marL="514350" indent="-514350"/>
            <a:r>
              <a:rPr lang="sl-SI" sz="2000" dirty="0" smtClean="0">
                <a:solidFill>
                  <a:schemeClr val="accent5">
                    <a:lumMod val="75000"/>
                  </a:schemeClr>
                </a:solidFill>
              </a:rPr>
              <a:t>BER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rules</a:t>
            </a:r>
            <a:r>
              <a:rPr lang="sl-SI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are used when writing types (</a:t>
            </a:r>
            <a:r>
              <a:rPr lang="sl-SI" sz="2000" dirty="0" smtClean="0"/>
              <a:t>Binary Encoding Rules). </a:t>
            </a:r>
            <a:r>
              <a:rPr lang="en-US" sz="2000" dirty="0" smtClean="0"/>
              <a:t>They define the recording of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data according to TLV principle</a:t>
            </a:r>
            <a:r>
              <a:rPr lang="sl-SI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sz="2000" dirty="0" smtClean="0"/>
              <a:t>(Type, Length, Value).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Network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5040560"/>
          </a:xfrm>
        </p:spPr>
        <p:txBody>
          <a:bodyPr>
            <a:normAutofit/>
          </a:bodyPr>
          <a:lstStyle/>
          <a:p>
            <a:r>
              <a:rPr lang="en-US" sz="2000" dirty="0"/>
              <a:t>Growth of internet and local networks caused small networks to connect into one </a:t>
            </a:r>
            <a:r>
              <a:rPr lang="en-US" sz="2000" b="1" dirty="0"/>
              <a:t>LARGE</a:t>
            </a:r>
            <a:r>
              <a:rPr lang="en-US" sz="2000" dirty="0"/>
              <a:t> infrastructure. With it increased the need for </a:t>
            </a:r>
            <a:r>
              <a:rPr lang="en-US" sz="2000" b="1" dirty="0"/>
              <a:t>SISTEMATIC</a:t>
            </a:r>
            <a:r>
              <a:rPr lang="en-US" sz="2000" dirty="0"/>
              <a:t> management of hardware and software components of this system. Frequent questions:</a:t>
            </a:r>
          </a:p>
          <a:p>
            <a:r>
              <a:rPr lang="en-US" sz="1600" dirty="0"/>
              <a:t>Which resources are available in the network?</a:t>
            </a:r>
          </a:p>
          <a:p>
            <a:r>
              <a:rPr lang="en-US" sz="1600" dirty="0"/>
              <a:t>How much traffic is traveling through a certain network equipment?</a:t>
            </a:r>
          </a:p>
          <a:p>
            <a:r>
              <a:rPr lang="en-US" sz="1600" dirty="0"/>
              <a:t>Who uses network connections that cause their director to receive his email too slowly?</a:t>
            </a:r>
          </a:p>
          <a:p>
            <a:r>
              <a:rPr lang="en-US" sz="1600" dirty="0"/>
              <a:t>Why cant I send data to a certain computer?</a:t>
            </a:r>
          </a:p>
          <a:p>
            <a:endParaRPr lang="sl-SI" sz="2000" dirty="0" smtClean="0"/>
          </a:p>
          <a:p>
            <a:r>
              <a:rPr lang="en-US" sz="2000" dirty="0"/>
              <a:t>Definition: Managing a network involves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deployment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integration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coordination</a:t>
            </a:r>
            <a:r>
              <a:rPr lang="en-US" sz="2000" dirty="0"/>
              <a:t> of hardware, software and human resources for the purpose of </a:t>
            </a:r>
            <a:r>
              <a:rPr lang="en-US" sz="2000" b="1" dirty="0">
                <a:solidFill>
                  <a:schemeClr val="accent1"/>
                </a:solidFill>
              </a:rPr>
              <a:t>observation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1"/>
                </a:solidFill>
              </a:rPr>
              <a:t>testing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1"/>
                </a:solidFill>
              </a:rPr>
              <a:t>configuration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analysis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chemeClr val="accent1"/>
                </a:solidFill>
              </a:rPr>
              <a:t>control</a:t>
            </a:r>
            <a:r>
              <a:rPr lang="en-US" sz="2000" dirty="0"/>
              <a:t> of network resources, for which we want to provide </a:t>
            </a:r>
            <a:r>
              <a:rPr lang="en-US" sz="2000" b="1" dirty="0">
                <a:solidFill>
                  <a:srgbClr val="C00000"/>
                </a:solidFill>
              </a:rPr>
              <a:t>operation</a:t>
            </a:r>
            <a:r>
              <a:rPr lang="en-US" sz="2000" dirty="0"/>
              <a:t> in real-time (or operation with appropriate quality - </a:t>
            </a:r>
            <a:r>
              <a:rPr lang="en-US" sz="2000" dirty="0" err="1"/>
              <a:t>QoS</a:t>
            </a:r>
            <a:r>
              <a:rPr lang="en-US" sz="2000" dirty="0"/>
              <a:t> ) at an affordable </a:t>
            </a:r>
            <a:r>
              <a:rPr lang="en-US" sz="2000" dirty="0" smtClean="0"/>
              <a:t>price.</a:t>
            </a:r>
            <a:endParaRPr lang="en-US" sz="2000" dirty="0"/>
          </a:p>
          <a:p>
            <a:endParaRPr lang="sl-SI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Example of BER encoding according to TLV principle</a:t>
            </a:r>
            <a:endParaRPr lang="sl-SI" sz="3600" dirty="0"/>
          </a:p>
        </p:txBody>
      </p:sp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022" y="1938511"/>
            <a:ext cx="4950466" cy="45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9556930"/>
              </p:ext>
            </p:extLst>
          </p:nvPr>
        </p:nvGraphicFramePr>
        <p:xfrm>
          <a:off x="251521" y="2004240"/>
          <a:ext cx="3384375" cy="408905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03600"/>
                <a:gridCol w="696599"/>
                <a:gridCol w="1584176"/>
              </a:tblGrid>
              <a:tr h="487969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Basic </a:t>
                      </a:r>
                      <a:r>
                        <a:rPr lang="sl-SI" sz="1050" b="1" dirty="0" smtClean="0"/>
                        <a:t>ASN.1</a:t>
                      </a:r>
                      <a:r>
                        <a:rPr lang="sl-SI" sz="1050" b="1" baseline="0" dirty="0" smtClean="0"/>
                        <a:t> </a:t>
                      </a:r>
                      <a:r>
                        <a:rPr lang="en-US" sz="1050" b="1" baseline="0" dirty="0" smtClean="0"/>
                        <a:t>data type</a:t>
                      </a:r>
                      <a:endParaRPr lang="sl-SI" sz="1050" b="1" dirty="0"/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Type </a:t>
                      </a:r>
                    </a:p>
                    <a:p>
                      <a:pPr algn="ctr"/>
                      <a:r>
                        <a:rPr lang="en-US" sz="1050" b="1" dirty="0" smtClean="0"/>
                        <a:t>No.</a:t>
                      </a:r>
                      <a:endParaRPr lang="sl-SI" sz="1050" b="1" dirty="0"/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Use</a:t>
                      </a:r>
                      <a:endParaRPr lang="sl-SI" sz="1050" b="1" dirty="0"/>
                    </a:p>
                  </a:txBody>
                  <a:tcPr marL="4188" marR="4188" marT="4188" marB="4188" anchor="ctr"/>
                </a:tc>
              </a:tr>
              <a:tr h="382765">
                <a:tc>
                  <a:txBody>
                    <a:bodyPr/>
                    <a:lstStyle/>
                    <a:p>
                      <a:r>
                        <a:rPr lang="sl-SI" sz="1050" dirty="0"/>
                        <a:t>BOOLEAN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/>
                        <a:t>1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Model logical, two-state variable values</a:t>
                      </a:r>
                    </a:p>
                  </a:txBody>
                  <a:tcPr marL="4188" marR="4188" marT="4188" marB="4188" anchor="ctr"/>
                </a:tc>
              </a:tr>
              <a:tr h="382765">
                <a:tc>
                  <a:txBody>
                    <a:bodyPr/>
                    <a:lstStyle/>
                    <a:p>
                      <a:r>
                        <a:rPr lang="sl-SI" sz="1050"/>
                        <a:t>INTEGER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/>
                        <a:t>2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sl-SI" sz="1050"/>
                        <a:t>Model integer variable values</a:t>
                      </a:r>
                    </a:p>
                  </a:txBody>
                  <a:tcPr marL="4188" marR="4188" marT="4188" marB="4188" anchor="ctr"/>
                </a:tc>
              </a:tr>
              <a:tr h="408030">
                <a:tc>
                  <a:txBody>
                    <a:bodyPr/>
                    <a:lstStyle/>
                    <a:p>
                      <a:r>
                        <a:rPr lang="sl-SI" sz="1050"/>
                        <a:t>BIT STRING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/>
                        <a:t>3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Model binary data of arbitrary length</a:t>
                      </a:r>
                    </a:p>
                  </a:txBody>
                  <a:tcPr marL="4188" marR="4188" marT="4188" marB="4188" anchor="ctr"/>
                </a:tc>
              </a:tr>
              <a:tr h="569267">
                <a:tc>
                  <a:txBody>
                    <a:bodyPr/>
                    <a:lstStyle/>
                    <a:p>
                      <a:r>
                        <a:rPr lang="sl-SI" sz="1050"/>
                        <a:t>OCTET STRING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/>
                        <a:t>4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Model binary data whose length is a multiple of eight</a:t>
                      </a:r>
                    </a:p>
                  </a:txBody>
                  <a:tcPr marL="4188" marR="4188" marT="4188" marB="4188" anchor="ctr"/>
                </a:tc>
              </a:tr>
              <a:tr h="382765">
                <a:tc>
                  <a:txBody>
                    <a:bodyPr/>
                    <a:lstStyle/>
                    <a:p>
                      <a:r>
                        <a:rPr lang="sl-SI" sz="1050"/>
                        <a:t>NULL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/>
                        <a:t>5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Indicate effective absence of a sequence element</a:t>
                      </a:r>
                    </a:p>
                  </a:txBody>
                  <a:tcPr marL="4188" marR="4188" marT="4188" marB="4188" anchor="ctr"/>
                </a:tc>
              </a:tr>
              <a:tr h="382765">
                <a:tc>
                  <a:txBody>
                    <a:bodyPr/>
                    <a:lstStyle/>
                    <a:p>
                      <a:r>
                        <a:rPr lang="sl-SI" sz="1050"/>
                        <a:t>OBJECT IDENTIFIER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/>
                        <a:t>6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sl-SI" sz="1050" dirty="0"/>
                        <a:t>Name information objects</a:t>
                      </a:r>
                    </a:p>
                  </a:txBody>
                  <a:tcPr marL="4188" marR="4188" marT="4188" marB="4188" anchor="ctr"/>
                </a:tc>
              </a:tr>
              <a:tr h="196264">
                <a:tc>
                  <a:txBody>
                    <a:bodyPr/>
                    <a:lstStyle/>
                    <a:p>
                      <a:r>
                        <a:rPr lang="sl-SI" sz="1050"/>
                        <a:t>REAL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/>
                        <a:t>9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sl-SI" sz="1050"/>
                        <a:t>Model real variable values</a:t>
                      </a:r>
                    </a:p>
                  </a:txBody>
                  <a:tcPr marL="4188" marR="4188" marT="4188" marB="4188" anchor="ctr"/>
                </a:tc>
              </a:tr>
              <a:tr h="408030">
                <a:tc>
                  <a:txBody>
                    <a:bodyPr/>
                    <a:lstStyle/>
                    <a:p>
                      <a:r>
                        <a:rPr lang="sl-SI" sz="1050"/>
                        <a:t>ENUMERATED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/>
                        <a:t>10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Model values of variables with at least three states</a:t>
                      </a:r>
                    </a:p>
                  </a:txBody>
                  <a:tcPr marL="4188" marR="4188" marT="4188" marB="4188" anchor="ctr"/>
                </a:tc>
              </a:tr>
              <a:tr h="359820">
                <a:tc>
                  <a:txBody>
                    <a:bodyPr/>
                    <a:lstStyle/>
                    <a:p>
                      <a:r>
                        <a:rPr lang="sl-SI" sz="1050"/>
                        <a:t>CHARACTER STRING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/>
                        <a:t>*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Models values that are strings of characters from a specified </a:t>
                      </a:r>
                      <a:r>
                        <a:rPr lang="en-US" sz="1050" dirty="0" smtClean="0"/>
                        <a:t>character</a:t>
                      </a:r>
                      <a:r>
                        <a:rPr lang="sl-SI" sz="1050" dirty="0" smtClean="0"/>
                        <a:t> </a:t>
                      </a:r>
                      <a:r>
                        <a:rPr lang="en-US" sz="1050" dirty="0" smtClean="0"/>
                        <a:t>set</a:t>
                      </a:r>
                      <a:endParaRPr lang="en-US" sz="1050" dirty="0"/>
                    </a:p>
                  </a:txBody>
                  <a:tcPr marL="4188" marR="4188" marT="4188" marB="418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SNMP package capture</a:t>
            </a:r>
            <a:endParaRPr lang="sl-SI" sz="3600" dirty="0"/>
          </a:p>
        </p:txBody>
      </p:sp>
      <p:pic>
        <p:nvPicPr>
          <p:cNvPr id="5" name="Picture 2" descr="http://www.oidview.com/images/pdutrace-full.gif"/>
          <p:cNvPicPr>
            <a:picLocks noChangeAspect="1" noChangeArrowheads="1"/>
          </p:cNvPicPr>
          <p:nvPr/>
        </p:nvPicPr>
        <p:blipFill>
          <a:blip r:embed="rId2" cstate="print"/>
          <a:srcRect l="6978" r="40684"/>
          <a:stretch>
            <a:fillRect/>
          </a:stretch>
        </p:blipFill>
        <p:spPr bwMode="auto">
          <a:xfrm>
            <a:off x="5652120" y="1885528"/>
            <a:ext cx="3240360" cy="4495800"/>
          </a:xfrm>
          <a:prstGeom prst="rect">
            <a:avLst/>
          </a:prstGeom>
          <a:noFill/>
        </p:spPr>
      </p:pic>
      <p:pic>
        <p:nvPicPr>
          <p:cNvPr id="7" name="Picture 4" descr="wireshark-nmap-snmpv3.png"/>
          <p:cNvPicPr>
            <a:picLocks noChangeAspect="1" noChangeArrowheads="1"/>
          </p:cNvPicPr>
          <p:nvPr/>
        </p:nvPicPr>
        <p:blipFill>
          <a:blip r:embed="rId3" cstate="print"/>
          <a:srcRect t="14139"/>
          <a:stretch>
            <a:fillRect/>
          </a:stretch>
        </p:blipFill>
        <p:spPr bwMode="auto">
          <a:xfrm>
            <a:off x="179512" y="1885528"/>
            <a:ext cx="5260210" cy="4182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SNMP program structure</a:t>
            </a:r>
            <a:endParaRPr lang="sl-SI" sz="3600" dirty="0"/>
          </a:p>
        </p:txBody>
      </p:sp>
      <p:pic>
        <p:nvPicPr>
          <p:cNvPr id="321538" name="Picture 2" descr="http://img.cmpnet.com/nc/1418/graphics/1418ws1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26173"/>
            <a:ext cx="7632848" cy="472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0728"/>
            <a:ext cx="8218112" cy="2112264"/>
          </a:xfrm>
        </p:spPr>
        <p:txBody>
          <a:bodyPr/>
          <a:lstStyle/>
          <a:p>
            <a:r>
              <a:rPr lang="en-US" sz="4800" dirty="0" smtClean="0"/>
              <a:t>Other monitoring approaches</a:t>
            </a:r>
            <a:endParaRPr lang="sl-SI" sz="4800" dirty="0"/>
          </a:p>
        </p:txBody>
      </p:sp>
      <p:pic>
        <p:nvPicPr>
          <p:cNvPr id="311298" name="Picture 2" descr="http://www.toothpastefordinner.com/061908/mail-order-alternative-medicine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924944"/>
            <a:ext cx="4895106" cy="3170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Alternative boutique solutions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122912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XML </a:t>
            </a:r>
            <a:r>
              <a:rPr lang="en-US" sz="1800" dirty="0"/>
              <a:t>&amp; SOAP (application level): XML enables graphic and hierarchical way of encoding data which represent elements and content of controlled objects in the network. SOAP is a simple protocol that enables exchange of XML documents in the network</a:t>
            </a:r>
            <a:r>
              <a:rPr lang="en-US" sz="1800" dirty="0" smtClean="0"/>
              <a:t>.</a:t>
            </a:r>
            <a:endParaRPr lang="sl-SI" sz="1800" dirty="0" smtClean="0"/>
          </a:p>
          <a:p>
            <a:pPr marL="892175" lvl="1" indent="-261938">
              <a:buFont typeface="Wingdings" pitchFamily="2" charset="2"/>
              <a:buChar char="ü"/>
            </a:pPr>
            <a:r>
              <a:rPr lang="en-US" sz="1400" dirty="0" smtClean="0"/>
              <a:t>easy </a:t>
            </a:r>
            <a:r>
              <a:rPr lang="en-US" sz="1400" dirty="0"/>
              <a:t>reading and understanding of content on the receiver side</a:t>
            </a:r>
            <a:r>
              <a:rPr lang="en-US" sz="1400" dirty="0" smtClean="0"/>
              <a:t>.</a:t>
            </a:r>
            <a:endParaRPr lang="sl-SI" sz="1400" dirty="0" smtClean="0"/>
          </a:p>
          <a:p>
            <a:pPr marL="892175" lvl="1" indent="-261938">
              <a:buFont typeface="Constantia" pitchFamily="18" charset="0"/>
              <a:buChar char="–"/>
            </a:pPr>
            <a:r>
              <a:rPr lang="en-US" sz="1400" dirty="0" smtClean="0"/>
              <a:t>large </a:t>
            </a:r>
            <a:r>
              <a:rPr lang="en-US" sz="1400" dirty="0"/>
              <a:t>overhead compared to binary data encoding</a:t>
            </a:r>
          </a:p>
          <a:p>
            <a:pPr marL="892175" lvl="1" indent="-261938">
              <a:buFont typeface="Constantia" pitchFamily="18" charset="0"/>
              <a:buChar char="–"/>
            </a:pPr>
            <a:endParaRPr lang="sl-SI" sz="1400" dirty="0" smtClean="0"/>
          </a:p>
          <a:p>
            <a:pPr marL="892175" lvl="1" indent="-261938">
              <a:buFont typeface="Constantia" pitchFamily="18" charset="0"/>
              <a:buChar char="–"/>
            </a:pPr>
            <a:endParaRPr lang="sl-SI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CORBA </a:t>
            </a:r>
            <a:r>
              <a:rPr lang="en-US" sz="1800" dirty="0"/>
              <a:t>(Common Object Request Broker Architecture) (application level): architecture that defines inter-utility of objects of different programming languages and on different architectures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313346" name="Picture 2" descr="https://www.cisco.com/en/US/i/000001-100000/95001-100000/97001-98000/97492.jpg"/>
          <p:cNvPicPr>
            <a:picLocks noChangeAspect="1" noChangeArrowheads="1"/>
          </p:cNvPicPr>
          <p:nvPr/>
        </p:nvPicPr>
        <p:blipFill>
          <a:blip r:embed="rId2" cstate="print"/>
          <a:srcRect r="26649"/>
          <a:stretch>
            <a:fillRect/>
          </a:stretch>
        </p:blipFill>
        <p:spPr bwMode="auto">
          <a:xfrm>
            <a:off x="5761667" y="1844824"/>
            <a:ext cx="3202821" cy="367240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12160" y="5589240"/>
            <a:ext cx="2880320" cy="36004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dirty="0">
                <a:solidFill>
                  <a:srgbClr val="C00000"/>
                </a:solidFill>
              </a:rPr>
              <a:t>p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rotocol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combination!</a:t>
            </a: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6840252" y="5265204"/>
            <a:ext cx="576064" cy="720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6624228" y="4617132"/>
            <a:ext cx="1944216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Event-driven monitoring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752528"/>
          </a:xfrm>
        </p:spPr>
        <p:txBody>
          <a:bodyPr>
            <a:normAutofit/>
          </a:bodyPr>
          <a:lstStyle/>
          <a:p>
            <a:pPr marL="541338" indent="0">
              <a:buNone/>
            </a:pPr>
            <a:r>
              <a:rPr lang="en-US" sz="1800" dirty="0" smtClean="0"/>
              <a:t>RMON </a:t>
            </a:r>
            <a:r>
              <a:rPr lang="en-US" sz="1800" dirty="0"/>
              <a:t>(Remote Monitoring) (additional mechanism): Classical SNMP can control the network from a control station. RMON </a:t>
            </a:r>
            <a:r>
              <a:rPr lang="en-US" sz="1800" dirty="0" smtClean="0"/>
              <a:t>collects </a:t>
            </a:r>
            <a:r>
              <a:rPr lang="en-US" sz="1800" dirty="0"/>
              <a:t>and </a:t>
            </a:r>
            <a:r>
              <a:rPr lang="en-US" sz="1800" dirty="0" smtClean="0"/>
              <a:t>analyses </a:t>
            </a:r>
            <a:r>
              <a:rPr lang="en-US" sz="1800" dirty="0"/>
              <a:t>measures </a:t>
            </a:r>
            <a:r>
              <a:rPr lang="en-US" sz="1800" dirty="0" smtClean="0"/>
              <a:t>locally </a:t>
            </a:r>
            <a:r>
              <a:rPr lang="en-US" sz="1800" dirty="0"/>
              <a:t>and sends the results to a remote control station. It has it's own MIB with extensions for different media types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322562" name="Picture 2" descr="http://penta.ufrgs.br/gr952/trab1/rmo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280" y="2924944"/>
            <a:ext cx="4608513" cy="3456384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57590" y="2996952"/>
            <a:ext cx="3532666" cy="2952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92175" lvl="1" indent="-261938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1400" dirty="0"/>
              <a:t>e</a:t>
            </a:r>
            <a:r>
              <a:rPr lang="en-US" sz="1400" dirty="0" smtClean="0"/>
              <a:t>very </a:t>
            </a:r>
            <a:r>
              <a:rPr lang="en-US" sz="1400" dirty="0"/>
              <a:t>RMON agent is responsible for local control</a:t>
            </a:r>
            <a:r>
              <a:rPr lang="en-US" sz="1400" dirty="0" smtClean="0"/>
              <a:t>,</a:t>
            </a:r>
            <a:endParaRPr kumimoji="0" lang="sl-SI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2175" lvl="1" indent="-261938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1400" dirty="0" smtClean="0"/>
              <a:t>sending </a:t>
            </a:r>
            <a:r>
              <a:rPr lang="en-US" sz="1400" dirty="0"/>
              <a:t>already completed analysis reduces SNMP traffic between </a:t>
            </a:r>
            <a:r>
              <a:rPr lang="en-US" sz="1400" dirty="0" smtClean="0"/>
              <a:t>sub-networks</a:t>
            </a:r>
            <a:endParaRPr lang="sl-SI" sz="1400" dirty="0" smtClean="0"/>
          </a:p>
          <a:p>
            <a:pPr marL="892175" lvl="1" indent="-261938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1400" dirty="0" smtClean="0"/>
              <a:t>It </a:t>
            </a:r>
            <a:r>
              <a:rPr lang="en-US" sz="1400" dirty="0"/>
              <a:t>isn't necessary that agents are always visible from the central control system </a:t>
            </a:r>
            <a:r>
              <a:rPr lang="en-US" sz="1400" dirty="0" smtClean="0"/>
              <a:t>side</a:t>
            </a:r>
            <a:r>
              <a:rPr lang="en-US" sz="1400" dirty="0"/>
              <a:t>.</a:t>
            </a:r>
            <a:endParaRPr kumimoji="0" lang="sl-SI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2175" lvl="1" indent="-261938">
              <a:spcBef>
                <a:spcPct val="20000"/>
              </a:spcBef>
              <a:buClr>
                <a:schemeClr val="accent1"/>
              </a:buClr>
              <a:buSzPct val="85000"/>
              <a:buFont typeface="Constantia" pitchFamily="18" charset="0"/>
              <a:buChar char="–"/>
              <a:defRPr/>
            </a:pPr>
            <a:r>
              <a:rPr lang="en-US" sz="1400" dirty="0" smtClean="0"/>
              <a:t>longer </a:t>
            </a:r>
            <a:r>
              <a:rPr lang="en-US" sz="1400" dirty="0"/>
              <a:t>establishment and installation time of system is required.</a:t>
            </a:r>
          </a:p>
          <a:p>
            <a:pPr marL="892175" marR="0" lvl="1" indent="-261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nstantia" pitchFamily="18" charset="0"/>
              <a:buChar char="–"/>
              <a:tabLst/>
              <a:defRPr/>
            </a:pPr>
            <a:endParaRPr kumimoji="0" lang="sl-SI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6415" marR="0" lvl="0" indent="-261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Homework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Assignment for additional points with homework’s:</a:t>
            </a:r>
          </a:p>
          <a:p>
            <a:pPr marL="0" indent="0">
              <a:buNone/>
            </a:pPr>
            <a:endParaRPr lang="sl-SI" sz="2000" dirty="0" smtClean="0"/>
          </a:p>
          <a:p>
            <a:pPr marL="365760" lvl="1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Read</a:t>
            </a:r>
            <a:r>
              <a:rPr lang="sl-SI" sz="1800" dirty="0" smtClean="0">
                <a:solidFill>
                  <a:srgbClr val="0070C0"/>
                </a:solidFill>
              </a:rPr>
              <a:t> RFC 789</a:t>
            </a:r>
            <a:r>
              <a:rPr lang="en-US" sz="1800" dirty="0" smtClean="0">
                <a:solidFill>
                  <a:srgbClr val="0070C0"/>
                </a:solidFill>
              </a:rPr>
              <a:t> which describes a known </a:t>
            </a:r>
            <a:r>
              <a:rPr lang="en-US" sz="1800" dirty="0" err="1" smtClean="0">
                <a:solidFill>
                  <a:srgbClr val="0070C0"/>
                </a:solidFill>
              </a:rPr>
              <a:t>ARPAnet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network failure which happened in 1980.</a:t>
            </a:r>
          </a:p>
          <a:p>
            <a:pPr marL="365760" lvl="1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How could the network failure be avoided or it’s recovery time improved if the network administrators would have today’s tool for network management and control at their disposal?</a:t>
            </a:r>
            <a:r>
              <a:rPr lang="sl-SI" sz="1800" dirty="0" smtClean="0">
                <a:solidFill>
                  <a:srgbClr val="0070C0"/>
                </a:solidFill>
              </a:rPr>
              <a:t> </a:t>
            </a: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Font typeface="+mj-lt"/>
              <a:buAutoNum type="arabicPeriod"/>
            </a:pPr>
            <a:endParaRPr lang="sl-SI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 we are moving on!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91744"/>
          </a:xfrm>
        </p:spPr>
        <p:txBody>
          <a:bodyPr/>
          <a:lstStyle/>
          <a:p>
            <a:endParaRPr lang="sl-SI" dirty="0" smtClean="0"/>
          </a:p>
          <a:p>
            <a:r>
              <a:rPr lang="en-US" dirty="0" smtClean="0"/>
              <a:t>traffic for applications in real time!</a:t>
            </a:r>
            <a:endParaRPr lang="sl-SI" dirty="0" smtClean="0"/>
          </a:p>
        </p:txBody>
      </p:sp>
      <p:pic>
        <p:nvPicPr>
          <p:cNvPr id="95234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664296" cy="267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 of management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504056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detection of errors on the computer or router interface</a:t>
            </a:r>
            <a:r>
              <a:rPr lang="sl-SI" sz="2000" dirty="0" smtClean="0"/>
              <a:t>: </a:t>
            </a:r>
            <a:r>
              <a:rPr lang="en-US" sz="2000" dirty="0" smtClean="0"/>
              <a:t>administrator </a:t>
            </a:r>
            <a:r>
              <a:rPr lang="en-US" sz="2000" dirty="0"/>
              <a:t>can be notified by the software that the interface has a problem (even before it fails! </a:t>
            </a:r>
            <a:r>
              <a:rPr lang="en-US" sz="2000" dirty="0" smtClean="0"/>
              <a:t>)</a:t>
            </a:r>
            <a:endParaRPr lang="sl-SI" sz="2000" dirty="0" smtClean="0"/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controlling computer operation and network analysis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controlling network traffic</a:t>
            </a:r>
            <a:r>
              <a:rPr lang="sl-SI" sz="2000" dirty="0" smtClean="0"/>
              <a:t>: </a:t>
            </a:r>
            <a:r>
              <a:rPr lang="en-US" sz="2000" dirty="0" smtClean="0"/>
              <a:t>administrator </a:t>
            </a:r>
            <a:r>
              <a:rPr lang="en-US" sz="2000" dirty="0"/>
              <a:t>can observe frequent communications and direction finding bottlenecks</a:t>
            </a:r>
            <a:r>
              <a:rPr lang="en-US" sz="2000" dirty="0" smtClean="0"/>
              <a:t>,</a:t>
            </a:r>
            <a:endParaRPr lang="sl-SI" sz="2000" dirty="0" smtClean="0"/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detection of rapid changes in routing tables</a:t>
            </a:r>
            <a:r>
              <a:rPr lang="sl-SI" sz="2000" dirty="0" smtClean="0"/>
              <a:t>: </a:t>
            </a:r>
            <a:r>
              <a:rPr lang="en-US" sz="2000" dirty="0" smtClean="0"/>
              <a:t>this </a:t>
            </a:r>
            <a:r>
              <a:rPr lang="en-US" sz="2000" dirty="0"/>
              <a:t>phenomenon may indicate problems with routing or error in the router</a:t>
            </a:r>
            <a:r>
              <a:rPr lang="en-US" sz="2000" dirty="0" smtClean="0"/>
              <a:t>,</a:t>
            </a:r>
            <a:endParaRPr lang="sl-SI" sz="2000" dirty="0" smtClean="0"/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controlling levels of service provision</a:t>
            </a:r>
            <a:r>
              <a:rPr lang="sl-SI" sz="2000" dirty="0" smtClean="0"/>
              <a:t>: </a:t>
            </a:r>
            <a:r>
              <a:rPr lang="en-US" sz="2000" dirty="0" smtClean="0"/>
              <a:t>network </a:t>
            </a:r>
            <a:r>
              <a:rPr lang="en-US" sz="2000" dirty="0"/>
              <a:t>service providers are able to guarantee availability, latency and certain service throughput; administrator can measure and verify</a:t>
            </a:r>
            <a:r>
              <a:rPr lang="en-US" sz="2000" dirty="0" smtClean="0"/>
              <a:t>,</a:t>
            </a:r>
            <a:endParaRPr lang="sl-SI" sz="2000" dirty="0" smtClean="0"/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intrusion detection</a:t>
            </a:r>
            <a:r>
              <a:rPr lang="sl-SI" sz="2000" dirty="0" smtClean="0"/>
              <a:t>: </a:t>
            </a:r>
            <a:r>
              <a:rPr lang="en-US" sz="2000" dirty="0" smtClean="0"/>
              <a:t>administrator </a:t>
            </a:r>
            <a:r>
              <a:rPr lang="en-US" sz="2000" dirty="0"/>
              <a:t>can be notified if certain traffic arrives from suspicious sources; he can also detect a particular type of traffic (</a:t>
            </a:r>
            <a:r>
              <a:rPr lang="en-US" sz="2000" dirty="0" err="1"/>
              <a:t>eg</a:t>
            </a:r>
            <a:r>
              <a:rPr lang="en-US" sz="2000" dirty="0"/>
              <a:t>, </a:t>
            </a:r>
            <a:r>
              <a:rPr lang="en-US" sz="2000" dirty="0" smtClean="0"/>
              <a:t>a </a:t>
            </a:r>
            <a:r>
              <a:rPr lang="en-US" sz="2000" dirty="0"/>
              <a:t>set of SYN packets intended for one single interface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 of activities</a:t>
            </a:r>
          </a:p>
        </p:txBody>
      </p:sp>
      <p:pic>
        <p:nvPicPr>
          <p:cNvPr id="319490" name="Picture 2" descr="http://www.10-strike.com/lanstate/lanstate_sho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66452"/>
            <a:ext cx="5905500" cy="4714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32240" y="2996952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controlling computer operation and network analysis (detection of network topology)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 of activities</a:t>
            </a:r>
          </a:p>
        </p:txBody>
      </p:sp>
      <p:pic>
        <p:nvPicPr>
          <p:cNvPr id="318466" name="Picture 2" descr="http://perspective-network-management-system.smartcode.com/images/sshots/perspective_network_management_system_108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5895975" cy="47148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32240" y="299695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controlling network traffic (profiling)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 of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2240" y="3305521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controlling the level of service provision ( data flow)</a:t>
            </a:r>
          </a:p>
        </p:txBody>
      </p:sp>
      <p:pic>
        <p:nvPicPr>
          <p:cNvPr id="5" name="Picture 2" descr="http://bloke.org/wp-content/uploads/2009/12/firewall_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69417"/>
            <a:ext cx="5838825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 of activities</a:t>
            </a:r>
          </a:p>
        </p:txBody>
      </p:sp>
      <p:pic>
        <p:nvPicPr>
          <p:cNvPr id="317442" name="Picture 2" descr="http://www.lisisoft.com/imglisi/9/SystemUtilities/159610snmp_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990" y="1700808"/>
            <a:ext cx="6191250" cy="44862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76256" y="3131676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controlling computer operation and network analysis (list of IP addresses)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25525</TotalTime>
  <Words>2739</Words>
  <Application>Microsoft Macintosh PowerPoint</Application>
  <PresentationFormat>On-screen Show (4:3)</PresentationFormat>
  <Paragraphs>396</Paragraphs>
  <Slides>47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Flow</vt:lpstr>
      <vt:lpstr>Clip</vt:lpstr>
      <vt:lpstr>Communication protocols and network safety</vt:lpstr>
      <vt:lpstr>Network management</vt:lpstr>
      <vt:lpstr>Slide 3</vt:lpstr>
      <vt:lpstr>Network management</vt:lpstr>
      <vt:lpstr>Examples of management activities</vt:lpstr>
      <vt:lpstr>Examples of activities</vt:lpstr>
      <vt:lpstr>Examples of activities</vt:lpstr>
      <vt:lpstr>Examples of activities</vt:lpstr>
      <vt:lpstr>Examples of activities</vt:lpstr>
      <vt:lpstr>Examples of activities</vt:lpstr>
      <vt:lpstr>Areas of management</vt:lpstr>
      <vt:lpstr>Management software</vt:lpstr>
      <vt:lpstr>Management infrastructure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SNMP protocol </vt:lpstr>
      <vt:lpstr>SNMP protocol</vt:lpstr>
      <vt:lpstr>SNMP protocol</vt:lpstr>
      <vt:lpstr>SNMP: message types</vt:lpstr>
      <vt:lpstr>SNMP protocol</vt:lpstr>
      <vt:lpstr>SNMP: message form</vt:lpstr>
      <vt:lpstr>SNMP: request-response message type</vt:lpstr>
      <vt:lpstr>SNMP: notification type message</vt:lpstr>
      <vt:lpstr>Verzije SNMP</vt:lpstr>
      <vt:lpstr>Safety</vt:lpstr>
      <vt:lpstr>SNMP. Safety mechanisms</vt:lpstr>
      <vt:lpstr>SNMP: Safety mechanisms</vt:lpstr>
      <vt:lpstr>SNMP: Safety mechanisms</vt:lpstr>
      <vt:lpstr>Encoding PDU content</vt:lpstr>
      <vt:lpstr>Encoding PDU content</vt:lpstr>
      <vt:lpstr>Encoding PDU content</vt:lpstr>
      <vt:lpstr>Presentation service: possible solutions</vt:lpstr>
      <vt:lpstr>Example of BER encoding according to TLV principle</vt:lpstr>
      <vt:lpstr>SNMP package capture</vt:lpstr>
      <vt:lpstr>SNMP program structure</vt:lpstr>
      <vt:lpstr>Other monitoring approaches</vt:lpstr>
      <vt:lpstr>Alternative boutique solutions</vt:lpstr>
      <vt:lpstr>Event-driven monitoring</vt:lpstr>
      <vt:lpstr>Homework</vt:lpstr>
      <vt:lpstr>Next time we are moving on!</vt:lpstr>
    </vt:vector>
  </TitlesOfParts>
  <Company>UL FRI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Komunikacijski protokoli in omrežna varnost</dc:title>
  <dc:creator>Zoran Bosnić</dc:creator>
  <cp:lastModifiedBy>Andrej (Andy) Brodnik</cp:lastModifiedBy>
  <cp:revision>808</cp:revision>
  <dcterms:created xsi:type="dcterms:W3CDTF">2012-11-14T17:54:09Z</dcterms:created>
  <dcterms:modified xsi:type="dcterms:W3CDTF">2012-11-14T17:54:24Z</dcterms:modified>
</cp:coreProperties>
</file>