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docProps/app.xml" ContentType="application/vnd.openxmlformats-officedocument.extended-properties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diagrams/layout1.xml" ContentType="application/vnd.openxmlformats-officedocument.drawingml.diagramLayou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Default Extension="wmf" ContentType="image/x-wmf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912" r:id="rId1"/>
  </p:sldMasterIdLst>
  <p:notesMasterIdLst>
    <p:notesMasterId r:id="rId49"/>
  </p:notesMasterIdLst>
  <p:sldIdLst>
    <p:sldId id="256" r:id="rId2"/>
    <p:sldId id="257" r:id="rId3"/>
    <p:sldId id="409" r:id="rId4"/>
    <p:sldId id="355" r:id="rId5"/>
    <p:sldId id="357" r:id="rId6"/>
    <p:sldId id="399" r:id="rId7"/>
    <p:sldId id="400" r:id="rId8"/>
    <p:sldId id="407" r:id="rId9"/>
    <p:sldId id="401" r:id="rId10"/>
    <p:sldId id="402" r:id="rId11"/>
    <p:sldId id="356" r:id="rId12"/>
    <p:sldId id="394" r:id="rId13"/>
    <p:sldId id="358" r:id="rId14"/>
    <p:sldId id="359" r:id="rId15"/>
    <p:sldId id="361" r:id="rId16"/>
    <p:sldId id="362" r:id="rId17"/>
    <p:sldId id="363" r:id="rId18"/>
    <p:sldId id="364" r:id="rId19"/>
    <p:sldId id="365" r:id="rId20"/>
    <p:sldId id="366" r:id="rId21"/>
    <p:sldId id="369" r:id="rId22"/>
    <p:sldId id="371" r:id="rId23"/>
    <p:sldId id="372" r:id="rId24"/>
    <p:sldId id="374" r:id="rId25"/>
    <p:sldId id="376" r:id="rId26"/>
    <p:sldId id="375" r:id="rId27"/>
    <p:sldId id="380" r:id="rId28"/>
    <p:sldId id="381" r:id="rId29"/>
    <p:sldId id="377" r:id="rId30"/>
    <p:sldId id="379" r:id="rId31"/>
    <p:sldId id="395" r:id="rId32"/>
    <p:sldId id="382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408" r:id="rId42"/>
    <p:sldId id="405" r:id="rId43"/>
    <p:sldId id="396" r:id="rId44"/>
    <p:sldId id="397" r:id="rId45"/>
    <p:sldId id="406" r:id="rId46"/>
    <p:sldId id="393" r:id="rId47"/>
    <p:sldId id="277" r:id="rId4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3E7FF"/>
    <a:srgbClr val="E8D1FF"/>
    <a:srgbClr val="0F6FC6"/>
    <a:srgbClr val="E9F54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129" autoAdjust="0"/>
    <p:restoredTop sz="94660"/>
  </p:normalViewPr>
  <p:slideViewPr>
    <p:cSldViewPr>
      <p:cViewPr varScale="1">
        <p:scale>
          <a:sx n="148" d="100"/>
          <a:sy n="148" d="100"/>
        </p:scale>
        <p:origin x="-1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printerSettings" Target="printerSettings/printerSettings1.bin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viewProps" Target="viewProps.xml"/><Relationship Id="rId54" Type="http://schemas.openxmlformats.org/officeDocument/2006/relationships/tableStyles" Target="tableStyle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theme" Target="theme/theme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8B3261-6BCB-4798-8423-46B35C7E11E5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</dgm:pt>
    <dgm:pt modelId="{410E5F6D-B096-4291-B79B-13B0AB7DB368}">
      <dgm:prSet phldrT="[Text]" custT="1"/>
      <dgm:spPr/>
      <dgm:t>
        <a:bodyPr/>
        <a:lstStyle/>
        <a:p>
          <a:r>
            <a:rPr lang="sl-SI" sz="1100" dirty="0" smtClean="0"/>
            <a:t>UPRAVLJANJE</a:t>
          </a:r>
          <a:endParaRPr lang="sl-SI" sz="1100" dirty="0"/>
        </a:p>
      </dgm:t>
    </dgm:pt>
    <dgm:pt modelId="{64B20F6E-C907-436E-A0BB-66866DAF1739}" type="parTrans" cxnId="{32CB9C6A-3A5E-4FCE-9BF2-69CA5837C48F}">
      <dgm:prSet/>
      <dgm:spPr/>
      <dgm:t>
        <a:bodyPr/>
        <a:lstStyle/>
        <a:p>
          <a:endParaRPr lang="sl-SI"/>
        </a:p>
      </dgm:t>
    </dgm:pt>
    <dgm:pt modelId="{7BF59DB5-DF15-448A-B745-06D0AD0E889C}" type="sibTrans" cxnId="{32CB9C6A-3A5E-4FCE-9BF2-69CA5837C48F}">
      <dgm:prSet/>
      <dgm:spPr/>
      <dgm:t>
        <a:bodyPr/>
        <a:lstStyle/>
        <a:p>
          <a:endParaRPr lang="sl-SI"/>
        </a:p>
      </dgm:t>
    </dgm:pt>
    <dgm:pt modelId="{38024EAB-A60C-48E5-8DBC-C894CEDCF958}">
      <dgm:prSet phldrT="[Text]" custT="1"/>
      <dgm:spPr/>
      <dgm:t>
        <a:bodyPr/>
        <a:lstStyle/>
        <a:p>
          <a:r>
            <a:rPr lang="sl-SI" sz="1400" dirty="0" smtClean="0"/>
            <a:t>Upravljanje z </a:t>
          </a:r>
          <a:r>
            <a:rPr lang="sl-SI" sz="1400" dirty="0" smtClean="0">
              <a:solidFill>
                <a:srgbClr val="FFC000"/>
              </a:solidFill>
            </a:rPr>
            <a:t>NAPAKAMI</a:t>
          </a:r>
          <a:r>
            <a:rPr lang="sl-SI" sz="1400" dirty="0" smtClean="0"/>
            <a:t> </a:t>
          </a:r>
        </a:p>
        <a:p>
          <a:r>
            <a:rPr lang="sl-SI" sz="1400" dirty="0" smtClean="0"/>
            <a:t>(fault management)</a:t>
          </a:r>
          <a:endParaRPr lang="sl-SI" sz="1400" dirty="0"/>
        </a:p>
      </dgm:t>
    </dgm:pt>
    <dgm:pt modelId="{D95B27E0-2B48-4D48-A047-0E7E5B75D1ED}" type="parTrans" cxnId="{4D307AEE-C375-462A-82CA-C0B68F7A77F3}">
      <dgm:prSet/>
      <dgm:spPr/>
      <dgm:t>
        <a:bodyPr/>
        <a:lstStyle/>
        <a:p>
          <a:endParaRPr lang="sl-SI"/>
        </a:p>
      </dgm:t>
    </dgm:pt>
    <dgm:pt modelId="{550AA5AF-CF74-4DF2-B25C-22667E6A7F3F}" type="sibTrans" cxnId="{4D307AEE-C375-462A-82CA-C0B68F7A77F3}">
      <dgm:prSet/>
      <dgm:spPr/>
      <dgm:t>
        <a:bodyPr/>
        <a:lstStyle/>
        <a:p>
          <a:endParaRPr lang="sl-SI"/>
        </a:p>
      </dgm:t>
    </dgm:pt>
    <dgm:pt modelId="{DED07037-D259-46B3-A8A7-7EC9366182DD}">
      <dgm:prSet phldrT="[Text]" custT="1"/>
      <dgm:spPr/>
      <dgm:t>
        <a:bodyPr/>
        <a:lstStyle/>
        <a:p>
          <a:r>
            <a:rPr lang="sl-SI" sz="1400" dirty="0" smtClean="0"/>
            <a:t>Upravljanje s </a:t>
          </a:r>
          <a:r>
            <a:rPr lang="sl-SI" sz="1400" dirty="0" smtClean="0">
              <a:solidFill>
                <a:srgbClr val="FFC000"/>
              </a:solidFill>
            </a:rPr>
            <a:t>KONFIGURACIJAMI</a:t>
          </a:r>
          <a:r>
            <a:rPr lang="sl-SI" sz="1400" dirty="0" smtClean="0"/>
            <a:t> </a:t>
          </a:r>
        </a:p>
        <a:p>
          <a:r>
            <a:rPr lang="sl-SI" sz="1400" dirty="0" smtClean="0"/>
            <a:t>(configuration management)</a:t>
          </a:r>
          <a:endParaRPr lang="sl-SI" sz="1400" dirty="0"/>
        </a:p>
      </dgm:t>
    </dgm:pt>
    <dgm:pt modelId="{241632BF-4B6A-48DB-9363-442D18773A9D}" type="parTrans" cxnId="{058B6A4A-BE6F-4D7B-971B-A2E242895811}">
      <dgm:prSet/>
      <dgm:spPr/>
      <dgm:t>
        <a:bodyPr/>
        <a:lstStyle/>
        <a:p>
          <a:endParaRPr lang="sl-SI"/>
        </a:p>
      </dgm:t>
    </dgm:pt>
    <dgm:pt modelId="{A0760A94-B33A-4C07-8337-8C89AE0FBB33}" type="sibTrans" cxnId="{058B6A4A-BE6F-4D7B-971B-A2E242895811}">
      <dgm:prSet/>
      <dgm:spPr/>
      <dgm:t>
        <a:bodyPr/>
        <a:lstStyle/>
        <a:p>
          <a:endParaRPr lang="sl-SI"/>
        </a:p>
      </dgm:t>
    </dgm:pt>
    <dgm:pt modelId="{1A707D82-0F7A-496C-B4E2-B43E76FC80E4}">
      <dgm:prSet phldrT="[Text]" custT="1"/>
      <dgm:spPr/>
      <dgm:t>
        <a:bodyPr/>
        <a:lstStyle/>
        <a:p>
          <a:r>
            <a:rPr lang="sl-SI" sz="1400" dirty="0" smtClean="0"/>
            <a:t>Upravljanje z </a:t>
          </a:r>
          <a:r>
            <a:rPr lang="sl-SI" sz="1400" dirty="0" smtClean="0">
              <a:solidFill>
                <a:srgbClr val="FFC000"/>
              </a:solidFill>
            </a:rPr>
            <a:t>BELEŽENJEM DOSTOPOV </a:t>
          </a:r>
        </a:p>
        <a:p>
          <a:r>
            <a:rPr lang="sl-SI" sz="1400" dirty="0" smtClean="0"/>
            <a:t>(accounting management)</a:t>
          </a:r>
          <a:endParaRPr lang="sl-SI" sz="1400" dirty="0"/>
        </a:p>
      </dgm:t>
    </dgm:pt>
    <dgm:pt modelId="{4972892E-2B6F-439E-9AB3-B2310402F025}" type="parTrans" cxnId="{A952DB27-8D3B-4DCE-AF89-971EB4DD5588}">
      <dgm:prSet/>
      <dgm:spPr/>
      <dgm:t>
        <a:bodyPr/>
        <a:lstStyle/>
        <a:p>
          <a:endParaRPr lang="sl-SI"/>
        </a:p>
      </dgm:t>
    </dgm:pt>
    <dgm:pt modelId="{E57F32A4-1026-4634-9845-20B8DA875B0C}" type="sibTrans" cxnId="{A952DB27-8D3B-4DCE-AF89-971EB4DD5588}">
      <dgm:prSet/>
      <dgm:spPr/>
      <dgm:t>
        <a:bodyPr/>
        <a:lstStyle/>
        <a:p>
          <a:endParaRPr lang="sl-SI"/>
        </a:p>
      </dgm:t>
    </dgm:pt>
    <dgm:pt modelId="{7524239A-DB71-4564-A3CA-E34FC0358099}">
      <dgm:prSet phldrT="[Text]" custT="1"/>
      <dgm:spPr/>
      <dgm:t>
        <a:bodyPr/>
        <a:lstStyle/>
        <a:p>
          <a:r>
            <a:rPr lang="sl-SI" sz="1400" dirty="0" smtClean="0"/>
            <a:t>Upravljanje z </a:t>
          </a:r>
          <a:r>
            <a:rPr lang="sl-SI" sz="1400" dirty="0" smtClean="0">
              <a:solidFill>
                <a:srgbClr val="FFC000"/>
              </a:solidFill>
            </a:rPr>
            <a:t>VARNOSTJO</a:t>
          </a:r>
          <a:r>
            <a:rPr lang="sl-SI" sz="1400" dirty="0" smtClean="0"/>
            <a:t> </a:t>
          </a:r>
        </a:p>
        <a:p>
          <a:r>
            <a:rPr lang="sl-SI" sz="1400" dirty="0" smtClean="0"/>
            <a:t>(security)</a:t>
          </a:r>
          <a:endParaRPr lang="sl-SI" sz="1400" dirty="0"/>
        </a:p>
      </dgm:t>
    </dgm:pt>
    <dgm:pt modelId="{F9802C1D-EF24-4F2D-9D1A-D532580152FD}" type="parTrans" cxnId="{C4178AFC-C77F-4B1A-AC92-CBF4A55B0334}">
      <dgm:prSet/>
      <dgm:spPr/>
      <dgm:t>
        <a:bodyPr/>
        <a:lstStyle/>
        <a:p>
          <a:endParaRPr lang="sl-SI"/>
        </a:p>
      </dgm:t>
    </dgm:pt>
    <dgm:pt modelId="{2EC97445-D1B8-41D1-9DD3-5A834548E5C4}" type="sibTrans" cxnId="{C4178AFC-C77F-4B1A-AC92-CBF4A55B0334}">
      <dgm:prSet/>
      <dgm:spPr/>
      <dgm:t>
        <a:bodyPr/>
        <a:lstStyle/>
        <a:p>
          <a:endParaRPr lang="sl-SI"/>
        </a:p>
      </dgm:t>
    </dgm:pt>
    <dgm:pt modelId="{1C709D4E-9CE2-4514-9E84-C757F0B9ABBF}" type="pres">
      <dgm:prSet presAssocID="{238B3261-6BCB-4798-8423-46B35C7E11E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3A704A1-2C3A-44F3-84E2-030AF405EE99}" type="pres">
      <dgm:prSet presAssocID="{238B3261-6BCB-4798-8423-46B35C7E11E5}" presName="matrix" presStyleCnt="0"/>
      <dgm:spPr/>
    </dgm:pt>
    <dgm:pt modelId="{EAEA46B9-78DB-4105-BB12-7AF99B609B40}" type="pres">
      <dgm:prSet presAssocID="{238B3261-6BCB-4798-8423-46B35C7E11E5}" presName="tile1" presStyleLbl="node1" presStyleIdx="0" presStyleCnt="4"/>
      <dgm:spPr/>
      <dgm:t>
        <a:bodyPr/>
        <a:lstStyle/>
        <a:p>
          <a:endParaRPr lang="sl-SI"/>
        </a:p>
      </dgm:t>
    </dgm:pt>
    <dgm:pt modelId="{3846C259-8ABB-4FF7-BD65-95C6C94BEF2E}" type="pres">
      <dgm:prSet presAssocID="{238B3261-6BCB-4798-8423-46B35C7E11E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1959EC6-C6BC-47E7-BB14-E368BF4E0129}" type="pres">
      <dgm:prSet presAssocID="{238B3261-6BCB-4798-8423-46B35C7E11E5}" presName="tile2" presStyleLbl="node1" presStyleIdx="1" presStyleCnt="4"/>
      <dgm:spPr/>
      <dgm:t>
        <a:bodyPr/>
        <a:lstStyle/>
        <a:p>
          <a:endParaRPr lang="sl-SI"/>
        </a:p>
      </dgm:t>
    </dgm:pt>
    <dgm:pt modelId="{5F4AFF6F-8957-4CE0-AFDC-6E60119FA92B}" type="pres">
      <dgm:prSet presAssocID="{238B3261-6BCB-4798-8423-46B35C7E11E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14A384E-2ED3-4305-A7CF-9E8F2E701AAB}" type="pres">
      <dgm:prSet presAssocID="{238B3261-6BCB-4798-8423-46B35C7E11E5}" presName="tile3" presStyleLbl="node1" presStyleIdx="2" presStyleCnt="4"/>
      <dgm:spPr/>
      <dgm:t>
        <a:bodyPr/>
        <a:lstStyle/>
        <a:p>
          <a:endParaRPr lang="sl-SI"/>
        </a:p>
      </dgm:t>
    </dgm:pt>
    <dgm:pt modelId="{3405B2B0-E1C9-4A3A-8F97-E29B5403C673}" type="pres">
      <dgm:prSet presAssocID="{238B3261-6BCB-4798-8423-46B35C7E11E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F4F6406-5327-4892-B5C6-7BF3BAB3E232}" type="pres">
      <dgm:prSet presAssocID="{238B3261-6BCB-4798-8423-46B35C7E11E5}" presName="tile4" presStyleLbl="node1" presStyleIdx="3" presStyleCnt="4"/>
      <dgm:spPr/>
      <dgm:t>
        <a:bodyPr/>
        <a:lstStyle/>
        <a:p>
          <a:endParaRPr lang="sl-SI"/>
        </a:p>
      </dgm:t>
    </dgm:pt>
    <dgm:pt modelId="{575B4363-5EDC-4FB9-A532-9BB72F127C76}" type="pres">
      <dgm:prSet presAssocID="{238B3261-6BCB-4798-8423-46B35C7E11E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27045AD-CDC3-4609-99A2-0247049378F3}" type="pres">
      <dgm:prSet presAssocID="{238B3261-6BCB-4798-8423-46B35C7E11E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sl-SI"/>
        </a:p>
      </dgm:t>
    </dgm:pt>
  </dgm:ptLst>
  <dgm:cxnLst>
    <dgm:cxn modelId="{C4178AFC-C77F-4B1A-AC92-CBF4A55B0334}" srcId="{410E5F6D-B096-4291-B79B-13B0AB7DB368}" destId="{7524239A-DB71-4564-A3CA-E34FC0358099}" srcOrd="3" destOrd="0" parTransId="{F9802C1D-EF24-4F2D-9D1A-D532580152FD}" sibTransId="{2EC97445-D1B8-41D1-9DD3-5A834548E5C4}"/>
    <dgm:cxn modelId="{32CB9C6A-3A5E-4FCE-9BF2-69CA5837C48F}" srcId="{238B3261-6BCB-4798-8423-46B35C7E11E5}" destId="{410E5F6D-B096-4291-B79B-13B0AB7DB368}" srcOrd="0" destOrd="0" parTransId="{64B20F6E-C907-436E-A0BB-66866DAF1739}" sibTransId="{7BF59DB5-DF15-448A-B745-06D0AD0E889C}"/>
    <dgm:cxn modelId="{1CF90071-1FDF-4CCA-8F7D-280A6FCB8693}" type="presOf" srcId="{1A707D82-0F7A-496C-B4E2-B43E76FC80E4}" destId="{914A384E-2ED3-4305-A7CF-9E8F2E701AAB}" srcOrd="0" destOrd="0" presId="urn:microsoft.com/office/officeart/2005/8/layout/matrix1"/>
    <dgm:cxn modelId="{5247215A-7532-4743-B9D9-E0A9136D938B}" type="presOf" srcId="{238B3261-6BCB-4798-8423-46B35C7E11E5}" destId="{1C709D4E-9CE2-4514-9E84-C757F0B9ABBF}" srcOrd="0" destOrd="0" presId="urn:microsoft.com/office/officeart/2005/8/layout/matrix1"/>
    <dgm:cxn modelId="{058B6A4A-BE6F-4D7B-971B-A2E242895811}" srcId="{410E5F6D-B096-4291-B79B-13B0AB7DB368}" destId="{DED07037-D259-46B3-A8A7-7EC9366182DD}" srcOrd="1" destOrd="0" parTransId="{241632BF-4B6A-48DB-9363-442D18773A9D}" sibTransId="{A0760A94-B33A-4C07-8337-8C89AE0FBB33}"/>
    <dgm:cxn modelId="{3D80B477-5B6E-4F82-9577-51453C43F1F1}" type="presOf" srcId="{410E5F6D-B096-4291-B79B-13B0AB7DB368}" destId="{327045AD-CDC3-4609-99A2-0247049378F3}" srcOrd="0" destOrd="0" presId="urn:microsoft.com/office/officeart/2005/8/layout/matrix1"/>
    <dgm:cxn modelId="{7B45E576-E289-420E-8C00-4F4FE4FDE38F}" type="presOf" srcId="{38024EAB-A60C-48E5-8DBC-C894CEDCF958}" destId="{EAEA46B9-78DB-4105-BB12-7AF99B609B40}" srcOrd="0" destOrd="0" presId="urn:microsoft.com/office/officeart/2005/8/layout/matrix1"/>
    <dgm:cxn modelId="{4D307AEE-C375-462A-82CA-C0B68F7A77F3}" srcId="{410E5F6D-B096-4291-B79B-13B0AB7DB368}" destId="{38024EAB-A60C-48E5-8DBC-C894CEDCF958}" srcOrd="0" destOrd="0" parTransId="{D95B27E0-2B48-4D48-A047-0E7E5B75D1ED}" sibTransId="{550AA5AF-CF74-4DF2-B25C-22667E6A7F3F}"/>
    <dgm:cxn modelId="{FCACAB8A-BC46-4024-A230-BE5FC11C7A13}" type="presOf" srcId="{7524239A-DB71-4564-A3CA-E34FC0358099}" destId="{2F4F6406-5327-4892-B5C6-7BF3BAB3E232}" srcOrd="0" destOrd="0" presId="urn:microsoft.com/office/officeart/2005/8/layout/matrix1"/>
    <dgm:cxn modelId="{C97DF247-489B-4E89-9A00-4FCB2C962440}" type="presOf" srcId="{DED07037-D259-46B3-A8A7-7EC9366182DD}" destId="{5F4AFF6F-8957-4CE0-AFDC-6E60119FA92B}" srcOrd="1" destOrd="0" presId="urn:microsoft.com/office/officeart/2005/8/layout/matrix1"/>
    <dgm:cxn modelId="{62680044-A1AB-4427-AA5C-6AD57BC8299B}" type="presOf" srcId="{38024EAB-A60C-48E5-8DBC-C894CEDCF958}" destId="{3846C259-8ABB-4FF7-BD65-95C6C94BEF2E}" srcOrd="1" destOrd="0" presId="urn:microsoft.com/office/officeart/2005/8/layout/matrix1"/>
    <dgm:cxn modelId="{A952DB27-8D3B-4DCE-AF89-971EB4DD5588}" srcId="{410E5F6D-B096-4291-B79B-13B0AB7DB368}" destId="{1A707D82-0F7A-496C-B4E2-B43E76FC80E4}" srcOrd="2" destOrd="0" parTransId="{4972892E-2B6F-439E-9AB3-B2310402F025}" sibTransId="{E57F32A4-1026-4634-9845-20B8DA875B0C}"/>
    <dgm:cxn modelId="{78DE29B1-B305-4C9A-BD9F-1A39707EA47E}" type="presOf" srcId="{DED07037-D259-46B3-A8A7-7EC9366182DD}" destId="{A1959EC6-C6BC-47E7-BB14-E368BF4E0129}" srcOrd="0" destOrd="0" presId="urn:microsoft.com/office/officeart/2005/8/layout/matrix1"/>
    <dgm:cxn modelId="{43F49ADE-68D4-45FB-8004-6B3834D791CA}" type="presOf" srcId="{1A707D82-0F7A-496C-B4E2-B43E76FC80E4}" destId="{3405B2B0-E1C9-4A3A-8F97-E29B5403C673}" srcOrd="1" destOrd="0" presId="urn:microsoft.com/office/officeart/2005/8/layout/matrix1"/>
    <dgm:cxn modelId="{60EAC6F9-B2A5-48DD-B853-ECDF81C4E8F4}" type="presOf" srcId="{7524239A-DB71-4564-A3CA-E34FC0358099}" destId="{575B4363-5EDC-4FB9-A532-9BB72F127C76}" srcOrd="1" destOrd="0" presId="urn:microsoft.com/office/officeart/2005/8/layout/matrix1"/>
    <dgm:cxn modelId="{A29ABBFF-CE1B-4A0A-B942-FA7F41B61063}" type="presParOf" srcId="{1C709D4E-9CE2-4514-9E84-C757F0B9ABBF}" destId="{F3A704A1-2C3A-44F3-84E2-030AF405EE99}" srcOrd="0" destOrd="0" presId="urn:microsoft.com/office/officeart/2005/8/layout/matrix1"/>
    <dgm:cxn modelId="{455B4BC8-0716-4D36-9AA4-5AB020BB3F99}" type="presParOf" srcId="{F3A704A1-2C3A-44F3-84E2-030AF405EE99}" destId="{EAEA46B9-78DB-4105-BB12-7AF99B609B40}" srcOrd="0" destOrd="0" presId="urn:microsoft.com/office/officeart/2005/8/layout/matrix1"/>
    <dgm:cxn modelId="{1C983EE0-CAFD-48D4-A851-CBF37847AC2E}" type="presParOf" srcId="{F3A704A1-2C3A-44F3-84E2-030AF405EE99}" destId="{3846C259-8ABB-4FF7-BD65-95C6C94BEF2E}" srcOrd="1" destOrd="0" presId="urn:microsoft.com/office/officeart/2005/8/layout/matrix1"/>
    <dgm:cxn modelId="{433DB9F8-DA88-4CE9-860F-CCC1E70AFF2B}" type="presParOf" srcId="{F3A704A1-2C3A-44F3-84E2-030AF405EE99}" destId="{A1959EC6-C6BC-47E7-BB14-E368BF4E0129}" srcOrd="2" destOrd="0" presId="urn:microsoft.com/office/officeart/2005/8/layout/matrix1"/>
    <dgm:cxn modelId="{E260267F-88D8-4E94-9F44-A246F5A7E860}" type="presParOf" srcId="{F3A704A1-2C3A-44F3-84E2-030AF405EE99}" destId="{5F4AFF6F-8957-4CE0-AFDC-6E60119FA92B}" srcOrd="3" destOrd="0" presId="urn:microsoft.com/office/officeart/2005/8/layout/matrix1"/>
    <dgm:cxn modelId="{7DEEBE37-C218-4070-A904-666BDFD4C41B}" type="presParOf" srcId="{F3A704A1-2C3A-44F3-84E2-030AF405EE99}" destId="{914A384E-2ED3-4305-A7CF-9E8F2E701AAB}" srcOrd="4" destOrd="0" presId="urn:microsoft.com/office/officeart/2005/8/layout/matrix1"/>
    <dgm:cxn modelId="{E89B42EA-DA60-4FD9-AE8E-29AE2BA1135B}" type="presParOf" srcId="{F3A704A1-2C3A-44F3-84E2-030AF405EE99}" destId="{3405B2B0-E1C9-4A3A-8F97-E29B5403C673}" srcOrd="5" destOrd="0" presId="urn:microsoft.com/office/officeart/2005/8/layout/matrix1"/>
    <dgm:cxn modelId="{E06BB61A-7600-4650-8C35-DD1D78DDFBA4}" type="presParOf" srcId="{F3A704A1-2C3A-44F3-84E2-030AF405EE99}" destId="{2F4F6406-5327-4892-B5C6-7BF3BAB3E232}" srcOrd="6" destOrd="0" presId="urn:microsoft.com/office/officeart/2005/8/layout/matrix1"/>
    <dgm:cxn modelId="{2D8F13B4-1258-410B-8014-CF581358B8B5}" type="presParOf" srcId="{F3A704A1-2C3A-44F3-84E2-030AF405EE99}" destId="{575B4363-5EDC-4FB9-A532-9BB72F127C76}" srcOrd="7" destOrd="0" presId="urn:microsoft.com/office/officeart/2005/8/layout/matrix1"/>
    <dgm:cxn modelId="{B7A63055-D9ED-42AA-B350-5BE641592789}" type="presParOf" srcId="{1C709D4E-9CE2-4514-9E84-C757F0B9ABBF}" destId="{327045AD-CDC3-4609-99A2-0247049378F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EA46B9-78DB-4105-BB12-7AF99B609B40}">
      <dsp:nvSpPr>
        <dsp:cNvPr id="0" name=""/>
        <dsp:cNvSpPr/>
      </dsp:nvSpPr>
      <dsp:spPr>
        <a:xfrm rot="16200000">
          <a:off x="56591" y="-56591"/>
          <a:ext cx="1728192" cy="1841375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Upravljanje z </a:t>
          </a:r>
          <a:r>
            <a:rPr lang="sl-SI" sz="1400" kern="1200" dirty="0" smtClean="0">
              <a:solidFill>
                <a:srgbClr val="FFC000"/>
              </a:solidFill>
            </a:rPr>
            <a:t>NAPAKAMI</a:t>
          </a:r>
          <a:r>
            <a:rPr lang="sl-SI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(fault management)</a:t>
          </a:r>
          <a:endParaRPr lang="sl-SI" sz="1400" kern="1200" dirty="0"/>
        </a:p>
      </dsp:txBody>
      <dsp:txXfrm rot="16200000">
        <a:off x="272615" y="-272615"/>
        <a:ext cx="1296144" cy="1841375"/>
      </dsp:txXfrm>
    </dsp:sp>
    <dsp:sp modelId="{A1959EC6-C6BC-47E7-BB14-E368BF4E0129}">
      <dsp:nvSpPr>
        <dsp:cNvPr id="0" name=""/>
        <dsp:cNvSpPr/>
      </dsp:nvSpPr>
      <dsp:spPr>
        <a:xfrm>
          <a:off x="1841375" y="0"/>
          <a:ext cx="1841375" cy="1728192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Upravljanje s </a:t>
          </a:r>
          <a:r>
            <a:rPr lang="sl-SI" sz="1400" kern="1200" dirty="0" smtClean="0">
              <a:solidFill>
                <a:srgbClr val="FFC000"/>
              </a:solidFill>
            </a:rPr>
            <a:t>KONFIGURACIJAMI</a:t>
          </a:r>
          <a:r>
            <a:rPr lang="sl-SI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(configuration management)</a:t>
          </a:r>
          <a:endParaRPr lang="sl-SI" sz="1400" kern="1200" dirty="0"/>
        </a:p>
      </dsp:txBody>
      <dsp:txXfrm>
        <a:off x="1841375" y="0"/>
        <a:ext cx="1841375" cy="1296144"/>
      </dsp:txXfrm>
    </dsp:sp>
    <dsp:sp modelId="{914A384E-2ED3-4305-A7CF-9E8F2E701AAB}">
      <dsp:nvSpPr>
        <dsp:cNvPr id="0" name=""/>
        <dsp:cNvSpPr/>
      </dsp:nvSpPr>
      <dsp:spPr>
        <a:xfrm rot="10800000">
          <a:off x="0" y="1728192"/>
          <a:ext cx="1841375" cy="1728192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Upravljanje z </a:t>
          </a:r>
          <a:r>
            <a:rPr lang="sl-SI" sz="1400" kern="1200" dirty="0" smtClean="0">
              <a:solidFill>
                <a:srgbClr val="FFC000"/>
              </a:solidFill>
            </a:rPr>
            <a:t>BELEŽENJEM DOSTOPOV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(accounting management)</a:t>
          </a:r>
          <a:endParaRPr lang="sl-SI" sz="1400" kern="1200" dirty="0"/>
        </a:p>
      </dsp:txBody>
      <dsp:txXfrm rot="10800000">
        <a:off x="0" y="2160239"/>
        <a:ext cx="1841375" cy="1296144"/>
      </dsp:txXfrm>
    </dsp:sp>
    <dsp:sp modelId="{2F4F6406-5327-4892-B5C6-7BF3BAB3E232}">
      <dsp:nvSpPr>
        <dsp:cNvPr id="0" name=""/>
        <dsp:cNvSpPr/>
      </dsp:nvSpPr>
      <dsp:spPr>
        <a:xfrm rot="5400000">
          <a:off x="1897967" y="1671600"/>
          <a:ext cx="1728192" cy="1841375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Upravljanje z </a:t>
          </a:r>
          <a:r>
            <a:rPr lang="sl-SI" sz="1400" kern="1200" dirty="0" smtClean="0">
              <a:solidFill>
                <a:srgbClr val="FFC000"/>
              </a:solidFill>
            </a:rPr>
            <a:t>VARNOSTJO</a:t>
          </a:r>
          <a:r>
            <a:rPr lang="sl-SI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/>
            <a:t>(security)</a:t>
          </a:r>
          <a:endParaRPr lang="sl-SI" sz="1400" kern="1200" dirty="0"/>
        </a:p>
      </dsp:txBody>
      <dsp:txXfrm rot="5400000">
        <a:off x="2113991" y="1887624"/>
        <a:ext cx="1296144" cy="1841375"/>
      </dsp:txXfrm>
    </dsp:sp>
    <dsp:sp modelId="{327045AD-CDC3-4609-99A2-0247049378F3}">
      <dsp:nvSpPr>
        <dsp:cNvPr id="0" name=""/>
        <dsp:cNvSpPr/>
      </dsp:nvSpPr>
      <dsp:spPr>
        <a:xfrm>
          <a:off x="1288962" y="1296144"/>
          <a:ext cx="1104825" cy="86409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kern="1200" dirty="0" smtClean="0"/>
            <a:t>UPRAVLJANJE</a:t>
          </a:r>
          <a:endParaRPr lang="sl-SI" sz="1100" kern="1200" dirty="0"/>
        </a:p>
      </dsp:txBody>
      <dsp:txXfrm>
        <a:off x="1288962" y="1296144"/>
        <a:ext cx="1104825" cy="86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B1BEB-830C-4186-A526-F1A2A8A08451}" type="datetimeFigureOut">
              <a:rPr lang="en-US" smtClean="0"/>
              <a:pPr/>
              <a:t>10/23/12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296BD-469E-44B2-8AAA-C7F84C34A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BC4B7-DB4C-4D8E-AB23-E70A84BCCF33}" type="slidenum">
              <a:rPr lang="en-US"/>
              <a:pPr/>
              <a:t>14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BC4B7-DB4C-4D8E-AB23-E70A84BCCF33}" type="slidenum">
              <a:rPr lang="en-US"/>
              <a:pPr/>
              <a:t>15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BC4B7-DB4C-4D8E-AB23-E70A84BCCF33}" type="slidenum">
              <a:rPr lang="en-US"/>
              <a:pPr/>
              <a:t>16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BC4B7-DB4C-4D8E-AB23-E70A84BCCF33}" type="slidenum">
              <a:rPr lang="en-US"/>
              <a:pPr/>
              <a:t>17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BC4B7-DB4C-4D8E-AB23-E70A84BCCF33}" type="slidenum">
              <a:rPr lang="en-US"/>
              <a:pPr/>
              <a:t>18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BC4B7-DB4C-4D8E-AB23-E70A84BCCF33}" type="slidenum">
              <a:rPr lang="en-US"/>
              <a:pPr/>
              <a:t>19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BC4B7-DB4C-4D8E-AB23-E70A84BCCF33}" type="slidenum">
              <a:rPr lang="en-US"/>
              <a:pPr/>
              <a:t>20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BC4B7-DB4C-4D8E-AB23-E70A84BCCF33}" type="slidenum">
              <a:rPr lang="en-US"/>
              <a:pPr/>
              <a:t>21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BC4B7-DB4C-4D8E-AB23-E70A84BCCF33}" type="slidenum">
              <a:rPr lang="en-US"/>
              <a:pPr/>
              <a:t>22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10/23/12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10/23/12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10/23/12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234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>
            <a:lvl2pPr>
              <a:defRPr sz="2200"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10/23/12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10/23/12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10/23/12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10/23/12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10/23/12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10/23/12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10/23/12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5F76-9C80-4E35-B508-24B0366E52DF}" type="datetimeFigureOut">
              <a:rPr lang="sl-SI" smtClean="0"/>
              <a:pPr/>
              <a:t>10/23/12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E05F76-9C80-4E35-B508-24B0366E52DF}" type="datetimeFigureOut">
              <a:rPr lang="sl-SI" smtClean="0"/>
              <a:pPr/>
              <a:t>10/23/12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D2F11A-9AF4-43BA-8944-6FBCB8994D45}" type="slidenum">
              <a:rPr lang="sl-SI" smtClean="0"/>
              <a:pPr/>
              <a:t>‹#›</a:t>
            </a:fld>
            <a:endParaRPr lang="sl-S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3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7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6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5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hyperlink" Target="http://www.tcpipguide.com/free/t_SNMPVersion2SNMPv2MessageFormats-5.htm%23Table_219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Relationship Id="rId3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Relationship Id="rId3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Komunikacijski protokoli in omrežna varnost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Nadzor in upravljanje z omrežji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Primeri aktivnosti</a:t>
            </a:r>
            <a:endParaRPr lang="sl-SI" sz="3600" dirty="0"/>
          </a:p>
        </p:txBody>
      </p:sp>
      <p:pic>
        <p:nvPicPr>
          <p:cNvPr id="316418" name="Picture 2" descr="http://docstore.mik.ua/orelly/networking_2ndEd/tshoot/figs/ntt_07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472" y="1820019"/>
            <a:ext cx="4038600" cy="2905125"/>
          </a:xfrm>
          <a:prstGeom prst="rect">
            <a:avLst/>
          </a:prstGeom>
          <a:noFill/>
        </p:spPr>
      </p:pic>
      <p:pic>
        <p:nvPicPr>
          <p:cNvPr id="316420" name="Picture 4" descr="http://docstore.mik.ua/orelly/networking_2ndEd/tshoot/figs/ntt_07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472" y="4869160"/>
            <a:ext cx="4038600" cy="1409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80112" y="2852936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nadzorovanje delovanja računalnikov in analiza omrežja</a:t>
            </a:r>
          </a:p>
          <a:p>
            <a:r>
              <a:rPr lang="sl-SI" dirty="0" smtClean="0"/>
              <a:t>(diagnostika in odkrivanje napak)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Področja upravljanja</a:t>
            </a:r>
            <a:endParaRPr lang="sl-SI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41177" y="2276872"/>
          <a:ext cx="3682751" cy="345638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3298" name="Picture 2" descr="http://www.filetransit.com/images/screen/f0dd1fe364423e042190737d200ac159_Network_Management_Map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5123" y="2320941"/>
            <a:ext cx="4709365" cy="3268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Programska oprema za upravljanje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4906888" cy="4680520"/>
          </a:xfrm>
        </p:spPr>
        <p:txBody>
          <a:bodyPr>
            <a:normAutofit/>
          </a:bodyPr>
          <a:lstStyle/>
          <a:p>
            <a:r>
              <a:rPr lang="sl-SI" sz="2000" dirty="0" smtClean="0"/>
              <a:t>CLI (</a:t>
            </a:r>
            <a:r>
              <a:rPr lang="sl-SI" sz="2000" i="1" dirty="0" smtClean="0"/>
              <a:t>Command Line Interface</a:t>
            </a:r>
            <a:r>
              <a:rPr lang="sl-SI" sz="2000" dirty="0" smtClean="0"/>
              <a:t>): </a:t>
            </a:r>
          </a:p>
          <a:p>
            <a:pPr marL="892175" lvl="1" indent="-261938">
              <a:buFont typeface="Wingdings" pitchFamily="2" charset="2"/>
              <a:buChar char="ü"/>
            </a:pPr>
            <a:r>
              <a:rPr lang="sl-SI" sz="1600" dirty="0" smtClean="0"/>
              <a:t>natančno upravljanje, </a:t>
            </a:r>
          </a:p>
          <a:p>
            <a:pPr marL="892175" lvl="1" indent="-261938">
              <a:buFont typeface="Wingdings" pitchFamily="2" charset="2"/>
              <a:buChar char="ü"/>
            </a:pPr>
            <a:r>
              <a:rPr lang="sl-SI" sz="1600" dirty="0" smtClean="0"/>
              <a:t>možnost rabe ukaznih datotek (</a:t>
            </a:r>
            <a:r>
              <a:rPr lang="sl-SI" sz="1600" i="1" dirty="0" smtClean="0"/>
              <a:t>batch</a:t>
            </a:r>
            <a:r>
              <a:rPr lang="sl-SI" sz="1600" dirty="0" smtClean="0"/>
              <a:t>),</a:t>
            </a:r>
          </a:p>
          <a:p>
            <a:pPr marL="892175" lvl="1" indent="-261938">
              <a:buFont typeface="Constantia" pitchFamily="18" charset="0"/>
              <a:buChar char="–"/>
            </a:pPr>
            <a:r>
              <a:rPr lang="sl-SI" sz="1600" dirty="0" smtClean="0"/>
              <a:t>problem poznavanja sintakse, težavnost shranjevanja konfiguracije, manj splošno - specifično za posamezno omrežno opremo</a:t>
            </a:r>
          </a:p>
          <a:p>
            <a:endParaRPr lang="sl-SI" sz="1400" dirty="0" smtClean="0"/>
          </a:p>
          <a:p>
            <a:r>
              <a:rPr lang="sl-SI" sz="2000" dirty="0" smtClean="0"/>
              <a:t>GUI (</a:t>
            </a:r>
            <a:r>
              <a:rPr lang="sl-SI" sz="2000" i="1" dirty="0" smtClean="0"/>
              <a:t>Graphical User Interface</a:t>
            </a:r>
            <a:r>
              <a:rPr lang="sl-SI" sz="2000" dirty="0" smtClean="0"/>
              <a:t>) aplikacije:</a:t>
            </a:r>
          </a:p>
          <a:p>
            <a:pPr marL="892175" lvl="1" indent="-261938">
              <a:buFont typeface="Wingdings" pitchFamily="2" charset="2"/>
              <a:buChar char="ü"/>
            </a:pPr>
            <a:r>
              <a:rPr lang="sl-SI" sz="1600" dirty="0" smtClean="0"/>
              <a:t>vizuelno lepše, omogoča pregled delovanja cele naprave/omrežja, uporablja lahko svoj (zgoščen) protokol za komunikacijo z napravo - hitrost, </a:t>
            </a:r>
          </a:p>
          <a:p>
            <a:pPr marL="892175" lvl="1" indent="-261938">
              <a:buFont typeface="Constantia" pitchFamily="18" charset="0"/>
              <a:buChar char="–"/>
            </a:pPr>
            <a:r>
              <a:rPr lang="sl-SI" sz="1600" dirty="0" smtClean="0"/>
              <a:t>izgubimo možnost shranjevanja berljive konfiguracije (binarni zapis), lahko maskira vse konfiguracijske možnosti</a:t>
            </a:r>
          </a:p>
          <a:p>
            <a:pPr marL="892175" lvl="1" indent="-261938">
              <a:buFont typeface="Constantia" pitchFamily="18" charset="0"/>
              <a:buChar char="–"/>
            </a:pPr>
            <a:endParaRPr lang="sl-SI" sz="1600" dirty="0" smtClean="0"/>
          </a:p>
          <a:p>
            <a:endParaRPr lang="sl-SI" sz="2400" dirty="0" smtClean="0"/>
          </a:p>
        </p:txBody>
      </p:sp>
      <p:pic>
        <p:nvPicPr>
          <p:cNvPr id="309250" name="Picture 2" descr="http://www.wiligear.com/wiki/images/2/21/Cli2.jpg"/>
          <p:cNvPicPr>
            <a:picLocks noChangeAspect="1" noChangeArrowheads="1"/>
          </p:cNvPicPr>
          <p:nvPr/>
        </p:nvPicPr>
        <p:blipFill>
          <a:blip r:embed="rId2" cstate="print"/>
          <a:srcRect r="25427"/>
          <a:stretch>
            <a:fillRect/>
          </a:stretch>
        </p:blipFill>
        <p:spPr bwMode="auto">
          <a:xfrm>
            <a:off x="5541971" y="1856113"/>
            <a:ext cx="3456384" cy="1622209"/>
          </a:xfrm>
          <a:prstGeom prst="rect">
            <a:avLst/>
          </a:prstGeom>
          <a:noFill/>
        </p:spPr>
      </p:pic>
      <p:pic>
        <p:nvPicPr>
          <p:cNvPr id="309252" name="Picture 4" descr="http://psonlinehelp.equallogic.com/V3.3/Resources/pr_group_4853_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39690"/>
            <a:ext cx="3486804" cy="2197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/>
        </p:nvSpPr>
        <p:spPr bwMode="auto">
          <a:xfrm>
            <a:off x="5239196" y="1894358"/>
            <a:ext cx="2682875" cy="4168775"/>
          </a:xfrm>
          <a:custGeom>
            <a:avLst/>
            <a:gdLst/>
            <a:ahLst/>
            <a:cxnLst>
              <a:cxn ang="0">
                <a:pos x="61" y="516"/>
              </a:cxn>
              <a:cxn ang="0">
                <a:pos x="403" y="156"/>
              </a:cxn>
              <a:cxn ang="0">
                <a:pos x="655" y="30"/>
              </a:cxn>
              <a:cxn ang="0">
                <a:pos x="1015" y="60"/>
              </a:cxn>
              <a:cxn ang="0">
                <a:pos x="1405" y="390"/>
              </a:cxn>
              <a:cxn ang="0">
                <a:pos x="1441" y="894"/>
              </a:cxn>
              <a:cxn ang="0">
                <a:pos x="1429" y="1386"/>
              </a:cxn>
              <a:cxn ang="0">
                <a:pos x="1375" y="1758"/>
              </a:cxn>
              <a:cxn ang="0">
                <a:pos x="1147" y="1926"/>
              </a:cxn>
              <a:cxn ang="0">
                <a:pos x="745" y="2034"/>
              </a:cxn>
              <a:cxn ang="0">
                <a:pos x="175" y="2034"/>
              </a:cxn>
              <a:cxn ang="0">
                <a:pos x="37" y="1506"/>
              </a:cxn>
              <a:cxn ang="0">
                <a:pos x="61" y="516"/>
              </a:cxn>
            </a:cxnLst>
            <a:rect l="0" t="0" r="r" b="b"/>
            <a:pathLst>
              <a:path w="1476" h="2122">
                <a:moveTo>
                  <a:pt x="61" y="516"/>
                </a:moveTo>
                <a:cubicBezTo>
                  <a:pt x="122" y="291"/>
                  <a:pt x="304" y="237"/>
                  <a:pt x="403" y="156"/>
                </a:cubicBezTo>
                <a:cubicBezTo>
                  <a:pt x="502" y="75"/>
                  <a:pt x="553" y="46"/>
                  <a:pt x="655" y="30"/>
                </a:cubicBezTo>
                <a:cubicBezTo>
                  <a:pt x="757" y="14"/>
                  <a:pt x="890" y="0"/>
                  <a:pt x="1015" y="60"/>
                </a:cubicBezTo>
                <a:cubicBezTo>
                  <a:pt x="1140" y="120"/>
                  <a:pt x="1334" y="251"/>
                  <a:pt x="1405" y="390"/>
                </a:cubicBezTo>
                <a:cubicBezTo>
                  <a:pt x="1476" y="529"/>
                  <a:pt x="1437" y="728"/>
                  <a:pt x="1441" y="894"/>
                </a:cubicBezTo>
                <a:cubicBezTo>
                  <a:pt x="1445" y="1060"/>
                  <a:pt x="1440" y="1242"/>
                  <a:pt x="1429" y="1386"/>
                </a:cubicBezTo>
                <a:cubicBezTo>
                  <a:pt x="1418" y="1530"/>
                  <a:pt x="1422" y="1668"/>
                  <a:pt x="1375" y="1758"/>
                </a:cubicBezTo>
                <a:cubicBezTo>
                  <a:pt x="1328" y="1848"/>
                  <a:pt x="1252" y="1880"/>
                  <a:pt x="1147" y="1926"/>
                </a:cubicBezTo>
                <a:cubicBezTo>
                  <a:pt x="1042" y="1972"/>
                  <a:pt x="907" y="2016"/>
                  <a:pt x="745" y="2034"/>
                </a:cubicBezTo>
                <a:cubicBezTo>
                  <a:pt x="583" y="2052"/>
                  <a:pt x="293" y="2122"/>
                  <a:pt x="175" y="2034"/>
                </a:cubicBezTo>
                <a:cubicBezTo>
                  <a:pt x="57" y="1946"/>
                  <a:pt x="56" y="1759"/>
                  <a:pt x="37" y="1506"/>
                </a:cubicBezTo>
                <a:cubicBezTo>
                  <a:pt x="18" y="1253"/>
                  <a:pt x="0" y="741"/>
                  <a:pt x="61" y="516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grpSp>
        <p:nvGrpSpPr>
          <p:cNvPr id="30" name="Group 257"/>
          <p:cNvGrpSpPr>
            <a:grpSpLocks/>
          </p:cNvGrpSpPr>
          <p:nvPr/>
        </p:nvGrpSpPr>
        <p:grpSpPr bwMode="auto">
          <a:xfrm>
            <a:off x="5540821" y="5429721"/>
            <a:ext cx="574675" cy="303784"/>
            <a:chOff x="3600" y="219"/>
            <a:chExt cx="360" cy="184"/>
          </a:xfrm>
        </p:grpSpPr>
        <p:sp>
          <p:nvSpPr>
            <p:cNvPr id="31" name="Oval 258"/>
            <p:cNvSpPr>
              <a:spLocks noChangeArrowheads="1"/>
            </p:cNvSpPr>
            <p:nvPr/>
          </p:nvSpPr>
          <p:spPr bwMode="auto">
            <a:xfrm>
              <a:off x="3603" y="306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2" name="Line 259"/>
            <p:cNvSpPr>
              <a:spLocks noChangeShapeType="1"/>
            </p:cNvSpPr>
            <p:nvPr/>
          </p:nvSpPr>
          <p:spPr bwMode="auto">
            <a:xfrm>
              <a:off x="3603" y="272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3" name="Line 26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4" name="Rectangle 26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5" name="Oval 26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Infrastruktura za upravljanje</a:t>
            </a:r>
            <a:endParaRPr lang="sl-SI" sz="3600" dirty="0"/>
          </a:p>
        </p:txBody>
      </p:sp>
      <p:graphicFrame>
        <p:nvGraphicFramePr>
          <p:cNvPr id="8" name="Object 49"/>
          <p:cNvGraphicFramePr>
            <a:graphicFrameLocks noChangeAspect="1"/>
          </p:cNvGraphicFramePr>
          <p:nvPr/>
        </p:nvGraphicFramePr>
        <p:xfrm>
          <a:off x="6479033" y="2243608"/>
          <a:ext cx="738188" cy="633413"/>
        </p:xfrm>
        <a:graphic>
          <a:graphicData uri="http://schemas.openxmlformats.org/presentationml/2006/ole">
            <p:oleObj spid="_x0000_s184322" name="Clip" r:id="rId3" imgW="1305000" imgH="1085760" progId="">
              <p:embed/>
            </p:oleObj>
          </a:graphicData>
        </a:graphic>
      </p:graphicFrame>
      <p:sp>
        <p:nvSpPr>
          <p:cNvPr id="9" name="Line 50"/>
          <p:cNvSpPr>
            <a:spLocks noChangeShapeType="1"/>
          </p:cNvSpPr>
          <p:nvPr/>
        </p:nvSpPr>
        <p:spPr bwMode="auto">
          <a:xfrm flipV="1">
            <a:off x="6450458" y="2743671"/>
            <a:ext cx="84138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0" name="Line 57"/>
          <p:cNvSpPr>
            <a:spLocks noChangeShapeType="1"/>
          </p:cNvSpPr>
          <p:nvPr/>
        </p:nvSpPr>
        <p:spPr bwMode="auto">
          <a:xfrm>
            <a:off x="6461571" y="2759546"/>
            <a:ext cx="0" cy="2852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grpSp>
        <p:nvGrpSpPr>
          <p:cNvPr id="11" name="Group 210"/>
          <p:cNvGrpSpPr>
            <a:grpSpLocks/>
          </p:cNvGrpSpPr>
          <p:nvPr/>
        </p:nvGrpSpPr>
        <p:grpSpPr bwMode="auto">
          <a:xfrm>
            <a:off x="6804248" y="3743796"/>
            <a:ext cx="574675" cy="288925"/>
            <a:chOff x="3600" y="219"/>
            <a:chExt cx="360" cy="175"/>
          </a:xfrm>
        </p:grpSpPr>
        <p:sp>
          <p:nvSpPr>
            <p:cNvPr id="12" name="Oval 2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" name="Line 2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" name="Line 2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5" name="Rectangle 2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6" name="Oval 2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grpSp>
          <p:nvGrpSpPr>
            <p:cNvPr id="17" name="Group 216"/>
            <p:cNvGrpSpPr>
              <a:grpSpLocks/>
            </p:cNvGrpSpPr>
            <p:nvPr/>
          </p:nvGrpSpPr>
          <p:grpSpPr bwMode="auto">
            <a:xfrm>
              <a:off x="3725" y="244"/>
              <a:ext cx="149" cy="52"/>
              <a:chOff x="2858" y="1143"/>
              <a:chExt cx="117" cy="104"/>
            </a:xfrm>
          </p:grpSpPr>
          <p:sp>
            <p:nvSpPr>
              <p:cNvPr id="22" name="Line 217"/>
              <p:cNvSpPr>
                <a:spLocks noChangeShapeType="1"/>
              </p:cNvSpPr>
              <p:nvPr/>
            </p:nvSpPr>
            <p:spPr bwMode="auto">
              <a:xfrm flipV="1">
                <a:off x="2858" y="1150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3" name="Line 218"/>
              <p:cNvSpPr>
                <a:spLocks noChangeShapeType="1"/>
              </p:cNvSpPr>
              <p:nvPr/>
            </p:nvSpPr>
            <p:spPr bwMode="auto">
              <a:xfrm>
                <a:off x="2927" y="1247"/>
                <a:ext cx="4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4" name="Line 219"/>
              <p:cNvSpPr>
                <a:spLocks noChangeShapeType="1"/>
              </p:cNvSpPr>
              <p:nvPr/>
            </p:nvSpPr>
            <p:spPr bwMode="auto">
              <a:xfrm>
                <a:off x="2923" y="1143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18" name="Group 220"/>
            <p:cNvGrpSpPr>
              <a:grpSpLocks/>
            </p:cNvGrpSpPr>
            <p:nvPr/>
          </p:nvGrpSpPr>
          <p:grpSpPr bwMode="auto">
            <a:xfrm flipV="1">
              <a:off x="3683" y="240"/>
              <a:ext cx="179" cy="50"/>
              <a:chOff x="2875" y="1157"/>
              <a:chExt cx="143" cy="98"/>
            </a:xfrm>
          </p:grpSpPr>
          <p:sp>
            <p:nvSpPr>
              <p:cNvPr id="19" name="Line 221"/>
              <p:cNvSpPr>
                <a:spLocks noChangeShapeType="1"/>
              </p:cNvSpPr>
              <p:nvPr/>
            </p:nvSpPr>
            <p:spPr bwMode="auto">
              <a:xfrm flipV="1">
                <a:off x="2875" y="1157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0" name="Line 222"/>
              <p:cNvSpPr>
                <a:spLocks noChangeShapeType="1"/>
              </p:cNvSpPr>
              <p:nvPr/>
            </p:nvSpPr>
            <p:spPr bwMode="auto">
              <a:xfrm>
                <a:off x="2974" y="1240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1" name="Line 223"/>
              <p:cNvSpPr>
                <a:spLocks noChangeShapeType="1"/>
              </p:cNvSpPr>
              <p:nvPr/>
            </p:nvSpPr>
            <p:spPr bwMode="auto">
              <a:xfrm>
                <a:off x="2921" y="1160"/>
                <a:ext cx="52" cy="9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sp>
        <p:nvSpPr>
          <p:cNvPr id="25" name="Line 252"/>
          <p:cNvSpPr>
            <a:spLocks noChangeShapeType="1"/>
          </p:cNvSpPr>
          <p:nvPr/>
        </p:nvSpPr>
        <p:spPr bwMode="auto">
          <a:xfrm flipV="1">
            <a:off x="5652120" y="2852936"/>
            <a:ext cx="80627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26" name="Object 253"/>
          <p:cNvGraphicFramePr>
            <a:graphicFrameLocks noChangeAspect="1"/>
          </p:cNvGraphicFramePr>
          <p:nvPr/>
        </p:nvGraphicFramePr>
        <p:xfrm>
          <a:off x="6775896" y="4718521"/>
          <a:ext cx="738187" cy="633412"/>
        </p:xfrm>
        <a:graphic>
          <a:graphicData uri="http://schemas.openxmlformats.org/presentationml/2006/ole">
            <p:oleObj spid="_x0000_s184323" name="Clip" r:id="rId4" imgW="1305000" imgH="1085760" progId="">
              <p:embed/>
            </p:oleObj>
          </a:graphicData>
        </a:graphic>
      </p:graphicFrame>
      <p:sp>
        <p:nvSpPr>
          <p:cNvPr id="27" name="Line 254"/>
          <p:cNvSpPr>
            <a:spLocks noChangeShapeType="1"/>
          </p:cNvSpPr>
          <p:nvPr/>
        </p:nvSpPr>
        <p:spPr bwMode="auto">
          <a:xfrm flipV="1">
            <a:off x="6467921" y="3899371"/>
            <a:ext cx="350837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8" name="Line 255"/>
          <p:cNvSpPr>
            <a:spLocks noChangeShapeType="1"/>
          </p:cNvSpPr>
          <p:nvPr/>
        </p:nvSpPr>
        <p:spPr bwMode="auto">
          <a:xfrm flipV="1">
            <a:off x="7399783" y="3899371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9" name="Line 256"/>
          <p:cNvSpPr>
            <a:spLocks noChangeShapeType="1"/>
          </p:cNvSpPr>
          <p:nvPr/>
        </p:nvSpPr>
        <p:spPr bwMode="auto">
          <a:xfrm flipV="1">
            <a:off x="6107558" y="5602758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44" name="Line 271"/>
          <p:cNvSpPr>
            <a:spLocks noChangeShapeType="1"/>
          </p:cNvSpPr>
          <p:nvPr/>
        </p:nvSpPr>
        <p:spPr bwMode="auto">
          <a:xfrm flipV="1">
            <a:off x="5191571" y="5596408"/>
            <a:ext cx="350837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45" name="Line 272"/>
          <p:cNvSpPr>
            <a:spLocks noChangeShapeType="1"/>
          </p:cNvSpPr>
          <p:nvPr/>
        </p:nvSpPr>
        <p:spPr bwMode="auto">
          <a:xfrm flipV="1">
            <a:off x="6477446" y="5194771"/>
            <a:ext cx="350837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46" name="Object 273"/>
          <p:cNvGraphicFramePr>
            <a:graphicFrameLocks noChangeAspect="1"/>
          </p:cNvGraphicFramePr>
          <p:nvPr/>
        </p:nvGraphicFramePr>
        <p:xfrm>
          <a:off x="5076056" y="2132856"/>
          <a:ext cx="738188" cy="633413"/>
        </p:xfrm>
        <a:graphic>
          <a:graphicData uri="http://schemas.openxmlformats.org/presentationml/2006/ole">
            <p:oleObj spid="_x0000_s184324" name="Clip" r:id="rId5" imgW="1305000" imgH="1085760" progId="">
              <p:embed/>
            </p:oleObj>
          </a:graphicData>
        </a:graphic>
      </p:graphicFrame>
      <p:grpSp>
        <p:nvGrpSpPr>
          <p:cNvPr id="59" name="Group 320"/>
          <p:cNvGrpSpPr>
            <a:grpSpLocks/>
          </p:cNvGrpSpPr>
          <p:nvPr/>
        </p:nvGrpSpPr>
        <p:grpSpPr bwMode="auto">
          <a:xfrm>
            <a:off x="7092280" y="2027708"/>
            <a:ext cx="1704975" cy="685800"/>
            <a:chOff x="4044" y="2670"/>
            <a:chExt cx="1074" cy="432"/>
          </a:xfrm>
        </p:grpSpPr>
        <p:sp>
          <p:nvSpPr>
            <p:cNvPr id="60" name="Oval 321"/>
            <p:cNvSpPr>
              <a:spLocks noChangeArrowheads="1"/>
            </p:cNvSpPr>
            <p:nvPr/>
          </p:nvSpPr>
          <p:spPr bwMode="auto">
            <a:xfrm>
              <a:off x="4044" y="2670"/>
              <a:ext cx="1074" cy="4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1" name="Text Box 322"/>
            <p:cNvSpPr txBox="1">
              <a:spLocks noChangeArrowheads="1"/>
            </p:cNvSpPr>
            <p:nvPr/>
          </p:nvSpPr>
          <p:spPr bwMode="auto">
            <a:xfrm>
              <a:off x="4071" y="2760"/>
              <a:ext cx="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mic Sans MS" pitchFamily="66" charset="0"/>
                </a:rPr>
                <a:t>agent</a:t>
              </a:r>
              <a:endParaRPr lang="en-US" dirty="0"/>
            </a:p>
          </p:txBody>
        </p:sp>
        <p:grpSp>
          <p:nvGrpSpPr>
            <p:cNvPr id="62" name="Group 323"/>
            <p:cNvGrpSpPr>
              <a:grpSpLocks/>
            </p:cNvGrpSpPr>
            <p:nvPr/>
          </p:nvGrpSpPr>
          <p:grpSpPr bwMode="auto">
            <a:xfrm>
              <a:off x="4582" y="2798"/>
              <a:ext cx="460" cy="174"/>
              <a:chOff x="724" y="2048"/>
              <a:chExt cx="460" cy="174"/>
            </a:xfrm>
          </p:grpSpPr>
          <p:sp>
            <p:nvSpPr>
              <p:cNvPr id="63" name="Rectangle 324"/>
              <p:cNvSpPr>
                <a:spLocks noChangeArrowheads="1"/>
              </p:cNvSpPr>
              <p:nvPr/>
            </p:nvSpPr>
            <p:spPr bwMode="auto">
              <a:xfrm>
                <a:off x="759" y="2061"/>
                <a:ext cx="372" cy="15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64" name="Text Box 325"/>
              <p:cNvSpPr txBox="1">
                <a:spLocks noChangeArrowheads="1"/>
              </p:cNvSpPr>
              <p:nvPr/>
            </p:nvSpPr>
            <p:spPr bwMode="auto">
              <a:xfrm>
                <a:off x="724" y="2048"/>
                <a:ext cx="46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sl-SI" sz="1200" dirty="0" smtClean="0">
                    <a:solidFill>
                      <a:schemeClr val="bg1"/>
                    </a:solidFill>
                    <a:latin typeface="Comic Sans MS" pitchFamily="66" charset="0"/>
                  </a:rPr>
                  <a:t>podatki</a:t>
                </a:r>
                <a:endParaRPr lang="en-US" sz="1200" dirty="0"/>
              </a:p>
            </p:txBody>
          </p:sp>
        </p:grpSp>
      </p:grpSp>
      <p:sp>
        <p:nvSpPr>
          <p:cNvPr id="71" name="Text Box 333"/>
          <p:cNvSpPr txBox="1">
            <a:spLocks noChangeArrowheads="1"/>
          </p:cNvSpPr>
          <p:nvPr/>
        </p:nvSpPr>
        <p:spPr bwMode="auto">
          <a:xfrm>
            <a:off x="4793507" y="5682734"/>
            <a:ext cx="21547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600" dirty="0" smtClean="0">
                <a:latin typeface="Comic Sans MS" pitchFamily="66" charset="0"/>
              </a:rPr>
              <a:t>nadzorovana naprava</a:t>
            </a:r>
            <a:endParaRPr lang="en-US" sz="1600" dirty="0"/>
          </a:p>
        </p:txBody>
      </p:sp>
      <p:sp>
        <p:nvSpPr>
          <p:cNvPr id="75" name="Line 341"/>
          <p:cNvSpPr>
            <a:spLocks noChangeShapeType="1"/>
          </p:cNvSpPr>
          <p:nvPr/>
        </p:nvSpPr>
        <p:spPr bwMode="auto">
          <a:xfrm flipV="1">
            <a:off x="5940152" y="2399182"/>
            <a:ext cx="1126256" cy="3097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76" name="Line 342"/>
          <p:cNvSpPr>
            <a:spLocks noChangeShapeType="1"/>
          </p:cNvSpPr>
          <p:nvPr/>
        </p:nvSpPr>
        <p:spPr bwMode="auto">
          <a:xfrm>
            <a:off x="5868144" y="2996952"/>
            <a:ext cx="1080120" cy="7920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77" name="Line 343"/>
          <p:cNvSpPr>
            <a:spLocks noChangeShapeType="1"/>
          </p:cNvSpPr>
          <p:nvPr/>
        </p:nvSpPr>
        <p:spPr bwMode="auto">
          <a:xfrm>
            <a:off x="5652120" y="3140968"/>
            <a:ext cx="1433338" cy="161089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78" name="Line 344"/>
          <p:cNvSpPr>
            <a:spLocks noChangeShapeType="1"/>
          </p:cNvSpPr>
          <p:nvPr/>
        </p:nvSpPr>
        <p:spPr bwMode="auto">
          <a:xfrm>
            <a:off x="5436096" y="3140969"/>
            <a:ext cx="144016" cy="180019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sl-SI"/>
          </a:p>
        </p:txBody>
      </p:sp>
      <p:grpSp>
        <p:nvGrpSpPr>
          <p:cNvPr id="79" name="Group 345"/>
          <p:cNvGrpSpPr>
            <a:grpSpLocks/>
          </p:cNvGrpSpPr>
          <p:nvPr/>
        </p:nvGrpSpPr>
        <p:grpSpPr bwMode="auto">
          <a:xfrm>
            <a:off x="3923928" y="2456333"/>
            <a:ext cx="2047875" cy="771525"/>
            <a:chOff x="396" y="1116"/>
            <a:chExt cx="1290" cy="486"/>
          </a:xfrm>
        </p:grpSpPr>
        <p:sp>
          <p:nvSpPr>
            <p:cNvPr id="80" name="Oval 280"/>
            <p:cNvSpPr>
              <a:spLocks noChangeArrowheads="1"/>
            </p:cNvSpPr>
            <p:nvPr/>
          </p:nvSpPr>
          <p:spPr bwMode="auto">
            <a:xfrm>
              <a:off x="396" y="1116"/>
              <a:ext cx="1290" cy="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1" name="Text Box 276"/>
            <p:cNvSpPr txBox="1">
              <a:spLocks noChangeArrowheads="1"/>
            </p:cNvSpPr>
            <p:nvPr/>
          </p:nvSpPr>
          <p:spPr bwMode="auto">
            <a:xfrm>
              <a:off x="397" y="1243"/>
              <a:ext cx="77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600" dirty="0" smtClean="0">
                  <a:latin typeface="Comic Sans MS" pitchFamily="66" charset="0"/>
                </a:rPr>
                <a:t>upravljalec</a:t>
              </a:r>
              <a:endParaRPr lang="en-US" sz="1600" dirty="0"/>
            </a:p>
          </p:txBody>
        </p:sp>
        <p:sp>
          <p:nvSpPr>
            <p:cNvPr id="82" name="Text Box 277"/>
            <p:cNvSpPr txBox="1">
              <a:spLocks noChangeArrowheads="1"/>
            </p:cNvSpPr>
            <p:nvPr/>
          </p:nvSpPr>
          <p:spPr bwMode="auto">
            <a:xfrm>
              <a:off x="1123" y="1275"/>
              <a:ext cx="450" cy="17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200" dirty="0" smtClean="0">
                  <a:solidFill>
                    <a:schemeClr val="bg1"/>
                  </a:solidFill>
                  <a:latin typeface="Comic Sans MS" pitchFamily="66" charset="0"/>
                </a:rPr>
                <a:t>podatki</a:t>
              </a:r>
              <a:endParaRPr lang="en-US" sz="1200" dirty="0"/>
            </a:p>
          </p:txBody>
        </p:sp>
      </p:grpSp>
      <p:sp>
        <p:nvSpPr>
          <p:cNvPr id="83" name="Text Box 346"/>
          <p:cNvSpPr txBox="1">
            <a:spLocks noChangeArrowheads="1"/>
          </p:cNvSpPr>
          <p:nvPr/>
        </p:nvSpPr>
        <p:spPr bwMode="auto">
          <a:xfrm>
            <a:off x="4139952" y="3573933"/>
            <a:ext cx="13837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sl-SI" sz="1800" i="1" dirty="0" smtClean="0">
                <a:solidFill>
                  <a:schemeClr val="accent2"/>
                </a:solidFill>
                <a:latin typeface="Comic Sans MS" pitchFamily="66" charset="0"/>
              </a:rPr>
              <a:t>protokol</a:t>
            </a:r>
          </a:p>
          <a:p>
            <a:pPr algn="r"/>
            <a:r>
              <a:rPr lang="sl-SI" sz="1800" i="1" dirty="0" smtClean="0">
                <a:solidFill>
                  <a:schemeClr val="accent2"/>
                </a:solidFill>
                <a:latin typeface="Comic Sans MS" pitchFamily="66" charset="0"/>
              </a:rPr>
              <a:t>za</a:t>
            </a:r>
          </a:p>
          <a:p>
            <a:pPr algn="r"/>
            <a:r>
              <a:rPr lang="sl-SI" sz="1800" i="1" dirty="0" smtClean="0">
                <a:solidFill>
                  <a:schemeClr val="accent2"/>
                </a:solidFill>
                <a:latin typeface="Comic Sans MS" pitchFamily="66" charset="0"/>
              </a:rPr>
              <a:t>upravljanje</a:t>
            </a:r>
            <a:endParaRPr lang="en-US" dirty="0"/>
          </a:p>
        </p:txBody>
      </p:sp>
      <p:sp>
        <p:nvSpPr>
          <p:cNvPr id="85" name="Line 217"/>
          <p:cNvSpPr>
            <a:spLocks noChangeShapeType="1"/>
          </p:cNvSpPr>
          <p:nvPr/>
        </p:nvSpPr>
        <p:spPr bwMode="auto">
          <a:xfrm flipV="1">
            <a:off x="5698728" y="5487006"/>
            <a:ext cx="100340" cy="16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86" name="Line 218"/>
          <p:cNvSpPr>
            <a:spLocks noChangeShapeType="1"/>
          </p:cNvSpPr>
          <p:nvPr/>
        </p:nvSpPr>
        <p:spPr bwMode="auto">
          <a:xfrm>
            <a:off x="5876236" y="5563840"/>
            <a:ext cx="8829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87" name="Line 219"/>
          <p:cNvSpPr>
            <a:spLocks noChangeShapeType="1"/>
          </p:cNvSpPr>
          <p:nvPr/>
        </p:nvSpPr>
        <p:spPr bwMode="auto">
          <a:xfrm>
            <a:off x="5791348" y="5481417"/>
            <a:ext cx="104354" cy="792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88" name="Line 221"/>
          <p:cNvSpPr>
            <a:spLocks noChangeShapeType="1"/>
          </p:cNvSpPr>
          <p:nvPr/>
        </p:nvSpPr>
        <p:spPr bwMode="auto">
          <a:xfrm>
            <a:off x="5685161" y="5561555"/>
            <a:ext cx="100195" cy="16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89" name="Line 222"/>
          <p:cNvSpPr>
            <a:spLocks noChangeShapeType="1"/>
          </p:cNvSpPr>
          <p:nvPr/>
        </p:nvSpPr>
        <p:spPr bwMode="auto">
          <a:xfrm flipV="1">
            <a:off x="5879539" y="5483958"/>
            <a:ext cx="8817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90" name="Line 223"/>
          <p:cNvSpPr>
            <a:spLocks noChangeShapeType="1"/>
          </p:cNvSpPr>
          <p:nvPr/>
        </p:nvSpPr>
        <p:spPr bwMode="auto">
          <a:xfrm flipV="1">
            <a:off x="5777340" y="5482307"/>
            <a:ext cx="104202" cy="792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grpSp>
        <p:nvGrpSpPr>
          <p:cNvPr id="98" name="Group 320"/>
          <p:cNvGrpSpPr>
            <a:grpSpLocks/>
          </p:cNvGrpSpPr>
          <p:nvPr/>
        </p:nvGrpSpPr>
        <p:grpSpPr bwMode="auto">
          <a:xfrm>
            <a:off x="7236296" y="3535288"/>
            <a:ext cx="1704975" cy="685800"/>
            <a:chOff x="4044" y="2670"/>
            <a:chExt cx="1074" cy="432"/>
          </a:xfrm>
        </p:grpSpPr>
        <p:sp>
          <p:nvSpPr>
            <p:cNvPr id="99" name="Oval 321"/>
            <p:cNvSpPr>
              <a:spLocks noChangeArrowheads="1"/>
            </p:cNvSpPr>
            <p:nvPr/>
          </p:nvSpPr>
          <p:spPr bwMode="auto">
            <a:xfrm>
              <a:off x="4044" y="2670"/>
              <a:ext cx="1074" cy="4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0" name="Text Box 322"/>
            <p:cNvSpPr txBox="1">
              <a:spLocks noChangeArrowheads="1"/>
            </p:cNvSpPr>
            <p:nvPr/>
          </p:nvSpPr>
          <p:spPr bwMode="auto">
            <a:xfrm>
              <a:off x="4071" y="2760"/>
              <a:ext cx="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mic Sans MS" pitchFamily="66" charset="0"/>
                </a:rPr>
                <a:t>agent</a:t>
              </a:r>
              <a:endParaRPr lang="en-US" dirty="0"/>
            </a:p>
          </p:txBody>
        </p:sp>
        <p:grpSp>
          <p:nvGrpSpPr>
            <p:cNvPr id="101" name="Group 323"/>
            <p:cNvGrpSpPr>
              <a:grpSpLocks/>
            </p:cNvGrpSpPr>
            <p:nvPr/>
          </p:nvGrpSpPr>
          <p:grpSpPr bwMode="auto">
            <a:xfrm>
              <a:off x="4582" y="2798"/>
              <a:ext cx="460" cy="174"/>
              <a:chOff x="724" y="2048"/>
              <a:chExt cx="460" cy="174"/>
            </a:xfrm>
          </p:grpSpPr>
          <p:sp>
            <p:nvSpPr>
              <p:cNvPr id="102" name="Rectangle 324"/>
              <p:cNvSpPr>
                <a:spLocks noChangeArrowheads="1"/>
              </p:cNvSpPr>
              <p:nvPr/>
            </p:nvSpPr>
            <p:spPr bwMode="auto">
              <a:xfrm>
                <a:off x="759" y="2061"/>
                <a:ext cx="372" cy="15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3" name="Text Box 325"/>
              <p:cNvSpPr txBox="1">
                <a:spLocks noChangeArrowheads="1"/>
              </p:cNvSpPr>
              <p:nvPr/>
            </p:nvSpPr>
            <p:spPr bwMode="auto">
              <a:xfrm>
                <a:off x="724" y="2048"/>
                <a:ext cx="46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sl-SI" sz="1200" dirty="0" smtClean="0">
                    <a:solidFill>
                      <a:schemeClr val="bg1"/>
                    </a:solidFill>
                    <a:latin typeface="Comic Sans MS" pitchFamily="66" charset="0"/>
                  </a:rPr>
                  <a:t>podatki</a:t>
                </a:r>
                <a:endParaRPr lang="en-US" sz="1200" dirty="0"/>
              </a:p>
            </p:txBody>
          </p:sp>
        </p:grpSp>
      </p:grpSp>
      <p:grpSp>
        <p:nvGrpSpPr>
          <p:cNvPr id="104" name="Group 320"/>
          <p:cNvGrpSpPr>
            <a:grpSpLocks/>
          </p:cNvGrpSpPr>
          <p:nvPr/>
        </p:nvGrpSpPr>
        <p:grpSpPr bwMode="auto">
          <a:xfrm>
            <a:off x="7236296" y="4759424"/>
            <a:ext cx="1704975" cy="685800"/>
            <a:chOff x="4044" y="2670"/>
            <a:chExt cx="1074" cy="432"/>
          </a:xfrm>
        </p:grpSpPr>
        <p:sp>
          <p:nvSpPr>
            <p:cNvPr id="105" name="Oval 321"/>
            <p:cNvSpPr>
              <a:spLocks noChangeArrowheads="1"/>
            </p:cNvSpPr>
            <p:nvPr/>
          </p:nvSpPr>
          <p:spPr bwMode="auto">
            <a:xfrm>
              <a:off x="4044" y="2670"/>
              <a:ext cx="1074" cy="4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6" name="Text Box 322"/>
            <p:cNvSpPr txBox="1">
              <a:spLocks noChangeArrowheads="1"/>
            </p:cNvSpPr>
            <p:nvPr/>
          </p:nvSpPr>
          <p:spPr bwMode="auto">
            <a:xfrm>
              <a:off x="4071" y="2760"/>
              <a:ext cx="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mic Sans MS" pitchFamily="66" charset="0"/>
                </a:rPr>
                <a:t>agent</a:t>
              </a:r>
              <a:endParaRPr lang="en-US" dirty="0"/>
            </a:p>
          </p:txBody>
        </p:sp>
        <p:grpSp>
          <p:nvGrpSpPr>
            <p:cNvPr id="107" name="Group 323"/>
            <p:cNvGrpSpPr>
              <a:grpSpLocks/>
            </p:cNvGrpSpPr>
            <p:nvPr/>
          </p:nvGrpSpPr>
          <p:grpSpPr bwMode="auto">
            <a:xfrm>
              <a:off x="4582" y="2798"/>
              <a:ext cx="460" cy="174"/>
              <a:chOff x="724" y="2048"/>
              <a:chExt cx="460" cy="174"/>
            </a:xfrm>
          </p:grpSpPr>
          <p:sp>
            <p:nvSpPr>
              <p:cNvPr id="108" name="Rectangle 324"/>
              <p:cNvSpPr>
                <a:spLocks noChangeArrowheads="1"/>
              </p:cNvSpPr>
              <p:nvPr/>
            </p:nvSpPr>
            <p:spPr bwMode="auto">
              <a:xfrm>
                <a:off x="759" y="2061"/>
                <a:ext cx="372" cy="15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9" name="Text Box 325"/>
              <p:cNvSpPr txBox="1">
                <a:spLocks noChangeArrowheads="1"/>
              </p:cNvSpPr>
              <p:nvPr/>
            </p:nvSpPr>
            <p:spPr bwMode="auto">
              <a:xfrm>
                <a:off x="724" y="2048"/>
                <a:ext cx="46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sl-SI" sz="1200" dirty="0" smtClean="0">
                    <a:solidFill>
                      <a:schemeClr val="bg1"/>
                    </a:solidFill>
                    <a:latin typeface="Comic Sans MS" pitchFamily="66" charset="0"/>
                  </a:rPr>
                  <a:t>podatki</a:t>
                </a:r>
                <a:endParaRPr lang="en-US" sz="1200" dirty="0"/>
              </a:p>
            </p:txBody>
          </p:sp>
        </p:grpSp>
      </p:grpSp>
      <p:grpSp>
        <p:nvGrpSpPr>
          <p:cNvPr id="110" name="Group 320"/>
          <p:cNvGrpSpPr>
            <a:grpSpLocks/>
          </p:cNvGrpSpPr>
          <p:nvPr/>
        </p:nvGrpSpPr>
        <p:grpSpPr bwMode="auto">
          <a:xfrm>
            <a:off x="4283968" y="4869160"/>
            <a:ext cx="1704975" cy="685800"/>
            <a:chOff x="4044" y="2670"/>
            <a:chExt cx="1074" cy="432"/>
          </a:xfrm>
        </p:grpSpPr>
        <p:sp>
          <p:nvSpPr>
            <p:cNvPr id="111" name="Oval 321"/>
            <p:cNvSpPr>
              <a:spLocks noChangeArrowheads="1"/>
            </p:cNvSpPr>
            <p:nvPr/>
          </p:nvSpPr>
          <p:spPr bwMode="auto">
            <a:xfrm>
              <a:off x="4044" y="2670"/>
              <a:ext cx="1074" cy="43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12" name="Text Box 322"/>
            <p:cNvSpPr txBox="1">
              <a:spLocks noChangeArrowheads="1"/>
            </p:cNvSpPr>
            <p:nvPr/>
          </p:nvSpPr>
          <p:spPr bwMode="auto">
            <a:xfrm>
              <a:off x="4071" y="2760"/>
              <a:ext cx="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mic Sans MS" pitchFamily="66" charset="0"/>
                </a:rPr>
                <a:t>agent</a:t>
              </a:r>
              <a:endParaRPr lang="en-US" dirty="0"/>
            </a:p>
          </p:txBody>
        </p:sp>
        <p:grpSp>
          <p:nvGrpSpPr>
            <p:cNvPr id="113" name="Group 323"/>
            <p:cNvGrpSpPr>
              <a:grpSpLocks/>
            </p:cNvGrpSpPr>
            <p:nvPr/>
          </p:nvGrpSpPr>
          <p:grpSpPr bwMode="auto">
            <a:xfrm>
              <a:off x="4582" y="2798"/>
              <a:ext cx="460" cy="174"/>
              <a:chOff x="724" y="2048"/>
              <a:chExt cx="460" cy="174"/>
            </a:xfrm>
          </p:grpSpPr>
          <p:sp>
            <p:nvSpPr>
              <p:cNvPr id="114" name="Rectangle 324"/>
              <p:cNvSpPr>
                <a:spLocks noChangeArrowheads="1"/>
              </p:cNvSpPr>
              <p:nvPr/>
            </p:nvSpPr>
            <p:spPr bwMode="auto">
              <a:xfrm>
                <a:off x="759" y="2061"/>
                <a:ext cx="372" cy="15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15" name="Text Box 325"/>
              <p:cNvSpPr txBox="1">
                <a:spLocks noChangeArrowheads="1"/>
              </p:cNvSpPr>
              <p:nvPr/>
            </p:nvSpPr>
            <p:spPr bwMode="auto">
              <a:xfrm>
                <a:off x="724" y="2048"/>
                <a:ext cx="46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sl-SI" sz="1200" dirty="0" smtClean="0">
                    <a:solidFill>
                      <a:schemeClr val="bg1"/>
                    </a:solidFill>
                    <a:latin typeface="Comic Sans MS" pitchFamily="66" charset="0"/>
                  </a:rPr>
                  <a:t>podatki</a:t>
                </a:r>
                <a:endParaRPr lang="en-US" sz="1200" dirty="0"/>
              </a:p>
            </p:txBody>
          </p:sp>
        </p:grpSp>
      </p:grpSp>
      <p:sp>
        <p:nvSpPr>
          <p:cNvPr id="116" name="Text Box 333"/>
          <p:cNvSpPr txBox="1">
            <a:spLocks noChangeArrowheads="1"/>
          </p:cNvSpPr>
          <p:nvPr/>
        </p:nvSpPr>
        <p:spPr bwMode="auto">
          <a:xfrm>
            <a:off x="7025755" y="2636912"/>
            <a:ext cx="21547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600" dirty="0" smtClean="0">
                <a:latin typeface="Comic Sans MS" pitchFamily="66" charset="0"/>
              </a:rPr>
              <a:t>nadzorovana naprava</a:t>
            </a:r>
            <a:endParaRPr lang="en-US" sz="1600" dirty="0"/>
          </a:p>
        </p:txBody>
      </p:sp>
      <p:sp>
        <p:nvSpPr>
          <p:cNvPr id="117" name="Text Box 333"/>
          <p:cNvSpPr txBox="1">
            <a:spLocks noChangeArrowheads="1"/>
          </p:cNvSpPr>
          <p:nvPr/>
        </p:nvSpPr>
        <p:spPr bwMode="auto">
          <a:xfrm>
            <a:off x="6989243" y="4149080"/>
            <a:ext cx="21547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600" dirty="0" smtClean="0">
                <a:latin typeface="Comic Sans MS" pitchFamily="66" charset="0"/>
              </a:rPr>
              <a:t>nadzorovana naprava</a:t>
            </a:r>
            <a:endParaRPr lang="en-US" sz="1600" dirty="0"/>
          </a:p>
        </p:txBody>
      </p:sp>
      <p:sp>
        <p:nvSpPr>
          <p:cNvPr id="118" name="Text Box 333"/>
          <p:cNvSpPr txBox="1">
            <a:spLocks noChangeArrowheads="1"/>
          </p:cNvSpPr>
          <p:nvPr/>
        </p:nvSpPr>
        <p:spPr bwMode="auto">
          <a:xfrm>
            <a:off x="6952731" y="5373216"/>
            <a:ext cx="21547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600" dirty="0" smtClean="0">
                <a:latin typeface="Comic Sans MS" pitchFamily="66" charset="0"/>
              </a:rPr>
              <a:t>nadzorovana naprava</a:t>
            </a:r>
            <a:endParaRPr lang="en-US" sz="1600" dirty="0"/>
          </a:p>
        </p:txBody>
      </p:sp>
      <p:sp>
        <p:nvSpPr>
          <p:cNvPr id="119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3672408" cy="475252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Komponente sistema za upravljanje:</a:t>
            </a:r>
          </a:p>
          <a:p>
            <a:pPr marL="514350" indent="-514350"/>
            <a:endParaRPr lang="sl-SI" sz="2000" dirty="0" smtClean="0"/>
          </a:p>
          <a:p>
            <a:pPr marL="514350" indent="-514350"/>
            <a:r>
              <a:rPr lang="sl-SI" sz="2100" dirty="0" smtClean="0"/>
              <a:t>upravljalec = entiteta (aplikacija + človek), BOSS,</a:t>
            </a:r>
          </a:p>
          <a:p>
            <a:pPr marL="514350" indent="-514350"/>
            <a:r>
              <a:rPr lang="sl-SI" sz="2100" dirty="0" smtClean="0"/>
              <a:t>nadzorovana naprava (vsebuje agenta NMA in nadzorovane OBJEKTE, ki vsebujejo nadzorovane PARAMETRE),</a:t>
            </a:r>
          </a:p>
          <a:p>
            <a:pPr marL="514350" indent="-514350"/>
            <a:r>
              <a:rPr lang="sl-SI" sz="2100" dirty="0" smtClean="0"/>
              <a:t>protokol za upravljanje (npr. SNMP).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80" name="Rectangle 8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877144"/>
            <a:ext cx="4038600" cy="443484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OSI CMIP</a:t>
            </a:r>
            <a:endParaRPr lang="en-US" sz="2400" dirty="0"/>
          </a:p>
          <a:p>
            <a:r>
              <a:rPr lang="en-US" sz="2400" i="1" dirty="0" smtClean="0"/>
              <a:t>Common </a:t>
            </a:r>
            <a:r>
              <a:rPr lang="en-US" sz="2400" i="1" dirty="0"/>
              <a:t>Management Information </a:t>
            </a:r>
            <a:r>
              <a:rPr lang="en-US" sz="2400" i="1" dirty="0" smtClean="0"/>
              <a:t>Protocol</a:t>
            </a:r>
            <a:r>
              <a:rPr lang="sl-SI" sz="2400" dirty="0" smtClean="0"/>
              <a:t>,</a:t>
            </a:r>
            <a:endParaRPr lang="en-US" sz="2400" dirty="0"/>
          </a:p>
          <a:p>
            <a:r>
              <a:rPr lang="sl-SI" sz="2400" dirty="0" smtClean="0"/>
              <a:t>ITU-T X.700 standard</a:t>
            </a:r>
          </a:p>
          <a:p>
            <a:r>
              <a:rPr lang="sl-SI" sz="2400" dirty="0" smtClean="0"/>
              <a:t>nastal </a:t>
            </a:r>
            <a:r>
              <a:rPr lang="en-US" sz="2400" dirty="0" smtClean="0"/>
              <a:t>1980: </a:t>
            </a:r>
            <a:r>
              <a:rPr lang="sl-SI" sz="2400" i="1" dirty="0" smtClean="0"/>
              <a:t>prvi standard za upravljanje,</a:t>
            </a:r>
            <a:endParaRPr lang="en-US" sz="2400" dirty="0"/>
          </a:p>
          <a:p>
            <a:r>
              <a:rPr lang="sl-SI" sz="2400" dirty="0" smtClean="0"/>
              <a:t>prepočasi standardiziran, ni zaživel v praksi.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5381" name="Rectangle 85"/>
          <p:cNvSpPr>
            <a:spLocks noGrp="1" noChangeArrowheads="1"/>
          </p:cNvSpPr>
          <p:nvPr>
            <p:ph type="body" sz="half" idx="2"/>
          </p:nvPr>
        </p:nvSpPr>
        <p:spPr>
          <a:xfrm>
            <a:off x="4521324" y="1877144"/>
            <a:ext cx="43815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SNMP</a:t>
            </a:r>
            <a:endParaRPr lang="sl-SI" sz="2400" dirty="0" smtClean="0">
              <a:solidFill>
                <a:srgbClr val="FF0000"/>
              </a:solidFill>
            </a:endParaRPr>
          </a:p>
          <a:p>
            <a:r>
              <a:rPr lang="en-US" sz="2400" i="1" dirty="0" smtClean="0"/>
              <a:t>Simple Network Management Protocol</a:t>
            </a:r>
            <a:r>
              <a:rPr lang="sl-SI" sz="2400" dirty="0" smtClean="0"/>
              <a:t>,</a:t>
            </a:r>
          </a:p>
          <a:p>
            <a:r>
              <a:rPr lang="sl-SI" sz="2400" dirty="0" smtClean="0"/>
              <a:t>IETF standard</a:t>
            </a:r>
            <a:endParaRPr lang="en-US" sz="2400" dirty="0" smtClean="0"/>
          </a:p>
          <a:p>
            <a:r>
              <a:rPr lang="sl-SI" sz="2400" dirty="0" smtClean="0"/>
              <a:t>prva verzija zelo preprosta,</a:t>
            </a:r>
            <a:endParaRPr lang="en-US" sz="2400" dirty="0" smtClean="0"/>
          </a:p>
          <a:p>
            <a:r>
              <a:rPr lang="sl-SI" sz="2400" dirty="0" smtClean="0"/>
              <a:t>hitra uvedba in razširitev v praksi,</a:t>
            </a:r>
          </a:p>
          <a:p>
            <a:r>
              <a:rPr lang="sl-SI" sz="2400" dirty="0" smtClean="0"/>
              <a:t>trenutno</a:t>
            </a:r>
            <a:r>
              <a:rPr lang="en-US" sz="2400" dirty="0" smtClean="0"/>
              <a:t>: SNMP V3</a:t>
            </a:r>
            <a:r>
              <a:rPr lang="sl-SI" sz="2400" dirty="0" smtClean="0"/>
              <a:t> (dodana varnost!),</a:t>
            </a:r>
            <a:endParaRPr lang="en-US" sz="2400" dirty="0" smtClean="0"/>
          </a:p>
          <a:p>
            <a:r>
              <a:rPr lang="en-US" sz="2400" i="1" dirty="0" smtClean="0"/>
              <a:t>de facto</a:t>
            </a:r>
            <a:r>
              <a:rPr lang="en-US" sz="2400" dirty="0" smtClean="0"/>
              <a:t> standard</a:t>
            </a:r>
            <a:r>
              <a:rPr lang="sl-SI" sz="2400" dirty="0" smtClean="0"/>
              <a:t> za upravljanje omrežij.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92696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Zgodovina: protokoli</a:t>
            </a:r>
            <a:r>
              <a:rPr kumimoji="0" lang="sl-SI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za upravljanje</a:t>
            </a:r>
            <a:endParaRPr kumimoji="0" lang="sl-SI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80" name="Rectangle 8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916832"/>
            <a:ext cx="4824536" cy="4536504"/>
          </a:xfrm>
        </p:spPr>
        <p:txBody>
          <a:bodyPr>
            <a:normAutofit/>
          </a:bodyPr>
          <a:lstStyle/>
          <a:p>
            <a:r>
              <a:rPr lang="sl-SI" sz="2000" dirty="0" smtClean="0"/>
              <a:t>Za vsako vrsto nadzorovane naprave imamo svoj </a:t>
            </a:r>
            <a:r>
              <a:rPr lang="sl-SI" sz="2000" b="1" dirty="0" smtClean="0"/>
              <a:t>MIB (Management Information Base), </a:t>
            </a:r>
            <a:r>
              <a:rPr lang="sl-SI" sz="2000" dirty="0" smtClean="0"/>
              <a:t>kjer so podatki o upravljanih </a:t>
            </a:r>
            <a:r>
              <a:rPr lang="sl-SI" sz="2000" b="1" dirty="0" smtClean="0"/>
              <a:t>OBJEKTIH</a:t>
            </a:r>
            <a:r>
              <a:rPr lang="sl-SI" sz="2000" dirty="0" smtClean="0"/>
              <a:t> in njihovih </a:t>
            </a:r>
            <a:r>
              <a:rPr lang="sl-SI" sz="2000" b="1" dirty="0" smtClean="0"/>
              <a:t>PARAMETRIH</a:t>
            </a:r>
            <a:r>
              <a:rPr lang="sl-SI" sz="2000" dirty="0" smtClean="0"/>
              <a:t>.</a:t>
            </a:r>
          </a:p>
          <a:p>
            <a:r>
              <a:rPr lang="sl-SI" sz="2000" dirty="0" smtClean="0"/>
              <a:t>Upravljalec ima svoj </a:t>
            </a:r>
            <a:r>
              <a:rPr lang="sl-SI" sz="2000" b="1" dirty="0" smtClean="0"/>
              <a:t>MDB (Management Database)</a:t>
            </a:r>
            <a:r>
              <a:rPr lang="sl-SI" sz="2000" dirty="0" smtClean="0"/>
              <a:t>, kjer za vsako upravljano napravo hrani konkretne vrednosti za njihove MIB objekte/parametre.</a:t>
            </a:r>
          </a:p>
          <a:p>
            <a:r>
              <a:rPr lang="sl-SI" sz="2000" dirty="0" smtClean="0"/>
              <a:t>Potreben je jezik, ki definira zapis OBJEKTOV in PARAMETROV: </a:t>
            </a:r>
            <a:r>
              <a:rPr lang="sl-SI" sz="2000" b="1" dirty="0" smtClean="0"/>
              <a:t>SMI (Structure of Management Information)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92696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Podatki za upravljanje</a:t>
            </a:r>
            <a:endParaRPr kumimoji="0" lang="sl-SI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6370" name="Picture 2" descr="http://www.tcpipguide.com/free/diagrams/snmpmibobject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1916832"/>
            <a:ext cx="3401250" cy="420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80" name="Rectangle 8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916832"/>
            <a:ext cx="8424936" cy="4251136"/>
          </a:xfrm>
        </p:spPr>
        <p:txBody>
          <a:bodyPr>
            <a:normAutofit/>
          </a:bodyPr>
          <a:lstStyle/>
          <a:p>
            <a:r>
              <a:rPr lang="sl-SI" sz="2200" dirty="0" smtClean="0"/>
              <a:t>osnovni podatkovni tipi: </a:t>
            </a:r>
            <a:r>
              <a:rPr lang="en-US" sz="2200" dirty="0" smtClean="0"/>
              <a:t>INTEGER</a:t>
            </a:r>
            <a:r>
              <a:rPr lang="sl-SI" sz="2200" dirty="0" smtClean="0"/>
              <a:t>, </a:t>
            </a:r>
            <a:r>
              <a:rPr lang="en-US" sz="2200" dirty="0" smtClean="0"/>
              <a:t>Integer32</a:t>
            </a:r>
            <a:r>
              <a:rPr lang="sl-SI" sz="2200" dirty="0" smtClean="0"/>
              <a:t>,</a:t>
            </a:r>
            <a:r>
              <a:rPr lang="en-US" sz="2200" dirty="0" smtClean="0"/>
              <a:t>Unsigned32</a:t>
            </a:r>
            <a:r>
              <a:rPr lang="sl-SI" sz="2200" dirty="0" smtClean="0"/>
              <a:t>, </a:t>
            </a:r>
            <a:r>
              <a:rPr lang="en-US" sz="2200" dirty="0" smtClean="0"/>
              <a:t>OCTET STRING</a:t>
            </a:r>
            <a:r>
              <a:rPr lang="sl-SI" sz="2200" dirty="0" smtClean="0"/>
              <a:t>, </a:t>
            </a:r>
            <a:r>
              <a:rPr lang="en-US" sz="2200" dirty="0" smtClean="0"/>
              <a:t>OBJECT IDENTIFIED</a:t>
            </a:r>
            <a:r>
              <a:rPr lang="sl-SI" sz="2200" dirty="0" smtClean="0"/>
              <a:t>, </a:t>
            </a:r>
            <a:r>
              <a:rPr lang="en-US" sz="2200" dirty="0" err="1" smtClean="0"/>
              <a:t>IPaddress</a:t>
            </a:r>
            <a:r>
              <a:rPr lang="sl-SI" sz="2200" dirty="0" smtClean="0"/>
              <a:t>, </a:t>
            </a:r>
            <a:r>
              <a:rPr lang="en-US" sz="2200" dirty="0" smtClean="0"/>
              <a:t>Counter32</a:t>
            </a:r>
            <a:r>
              <a:rPr lang="sl-SI" sz="2200" dirty="0" smtClean="0"/>
              <a:t>, </a:t>
            </a:r>
            <a:r>
              <a:rPr lang="en-US" sz="2200" dirty="0" smtClean="0"/>
              <a:t>Counter64</a:t>
            </a:r>
            <a:r>
              <a:rPr lang="sl-SI" sz="2200" dirty="0" smtClean="0"/>
              <a:t>, </a:t>
            </a:r>
            <a:r>
              <a:rPr lang="en-US" sz="2200" dirty="0" smtClean="0"/>
              <a:t>G</a:t>
            </a:r>
            <a:r>
              <a:rPr lang="sl-SI" sz="2200" dirty="0" smtClean="0"/>
              <a:t>a</a:t>
            </a:r>
            <a:r>
              <a:rPr lang="en-US" sz="2200" dirty="0" smtClean="0"/>
              <a:t>uge32</a:t>
            </a:r>
            <a:r>
              <a:rPr lang="sl-SI" sz="2200" dirty="0" smtClean="0"/>
              <a:t>, </a:t>
            </a:r>
            <a:r>
              <a:rPr lang="en-US" sz="2200" dirty="0" smtClean="0"/>
              <a:t>Time Ticks</a:t>
            </a:r>
            <a:r>
              <a:rPr lang="sl-SI" sz="2200" dirty="0" smtClean="0"/>
              <a:t>, </a:t>
            </a:r>
            <a:r>
              <a:rPr lang="en-US" sz="2200" dirty="0" smtClean="0"/>
              <a:t>Opaque</a:t>
            </a:r>
            <a:endParaRPr lang="sl-SI" sz="2200" dirty="0" smtClean="0"/>
          </a:p>
          <a:p>
            <a:endParaRPr lang="sl-SI" sz="2200" dirty="0" smtClean="0"/>
          </a:p>
          <a:p>
            <a:r>
              <a:rPr lang="sl-SI" sz="2200" dirty="0" smtClean="0"/>
              <a:t>sestavljeni podatkovni tipi:</a:t>
            </a:r>
          </a:p>
          <a:p>
            <a:pPr lvl="1"/>
            <a:r>
              <a:rPr lang="sl-SI" sz="2200" dirty="0" smtClean="0"/>
              <a:t>OBJECT-TYPE</a:t>
            </a:r>
          </a:p>
          <a:p>
            <a:pPr lvl="1"/>
            <a:r>
              <a:rPr lang="sl-SI" sz="2200" dirty="0" smtClean="0"/>
              <a:t>MODULE-TYPE</a:t>
            </a:r>
            <a:endParaRPr lang="en-US" sz="2200" dirty="0" smtClean="0"/>
          </a:p>
          <a:p>
            <a:endParaRPr lang="en-US" sz="2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92696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SMI: jezik za definicijo</a:t>
            </a:r>
            <a:r>
              <a:rPr kumimoji="0" lang="sl-SI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objektov v MIB</a:t>
            </a:r>
            <a:endParaRPr kumimoji="0" lang="sl-SI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3538" name="Picture 2" descr="http://www.mg-soft.si/pic/bui-component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068960"/>
            <a:ext cx="3476625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80" name="Rectangle 8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916832"/>
            <a:ext cx="8424936" cy="4251136"/>
          </a:xfrm>
        </p:spPr>
        <p:txBody>
          <a:bodyPr/>
          <a:lstStyle/>
          <a:p>
            <a:r>
              <a:rPr lang="sl-SI" sz="2200" dirty="0" smtClean="0"/>
              <a:t>definicija objekta: ima podatkovni tip, status, opis pomena</a:t>
            </a:r>
          </a:p>
          <a:p>
            <a:endParaRPr lang="sl-SI" sz="2400" dirty="0" smtClean="0"/>
          </a:p>
          <a:p>
            <a:pPr lvl="1">
              <a:buNone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ip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SystemStats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InDelivers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OBJECT TYPE</a:t>
            </a:r>
          </a:p>
          <a:p>
            <a:pPr lvl="1">
              <a:buNone/>
            </a:pP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SYNTAX       Counter32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MAX-ACCESS   read-only</a:t>
            </a:r>
          </a:p>
          <a:p>
            <a:pPr lvl="1">
              <a:buNone/>
            </a:pP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STATUS   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current</a:t>
            </a:r>
          </a:p>
          <a:p>
            <a:pPr lvl="1">
              <a:buNone/>
            </a:pP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DESCRIPTION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“The total number of input 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atagrams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successfully 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delivered to IP user-protocols (including ICMP)”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::= {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9}</a:t>
            </a:r>
          </a:p>
          <a:p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92696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SMI: definicija objekta</a:t>
            </a:r>
            <a:endParaRPr kumimoji="0" lang="sl-SI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80" name="Rectangle 8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916832"/>
            <a:ext cx="8424936" cy="4251136"/>
          </a:xfrm>
        </p:spPr>
        <p:txBody>
          <a:bodyPr/>
          <a:lstStyle/>
          <a:p>
            <a:r>
              <a:rPr lang="sl-SI" sz="2200" dirty="0" smtClean="0"/>
              <a:t>MODUL: vsebinsko povezana skupina objektov</a:t>
            </a:r>
          </a:p>
          <a:p>
            <a:endParaRPr lang="sl-SI" sz="1000" dirty="0" smtClean="0"/>
          </a:p>
          <a:p>
            <a:pPr lvl="1">
              <a:buNone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ipMIB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MODULE-IDENTITY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LAST-UPDATED 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“941101000Z”</a:t>
            </a:r>
          </a:p>
          <a:p>
            <a:pPr lvl="1">
              <a:buNone/>
            </a:pP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ORGANZATION 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“IETF SNPv2 Working Group”</a:t>
            </a:r>
          </a:p>
          <a:p>
            <a:pPr lvl="1">
              <a:buNone/>
            </a:pP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CONTACT-INFO 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“ Keith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McCloghrie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……”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DESCRIPTION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“The MIB module for managing IP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and ICMP implementations, </a:t>
            </a:r>
            <a:endParaRPr lang="sl-SI" sz="16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but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excluding their management of</a:t>
            </a:r>
            <a:r>
              <a:rPr lang="sl-SI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IP routes.”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REVISION “019331000Z”</a:t>
            </a:r>
          </a:p>
          <a:p>
            <a:pPr lvl="1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::= {mib-2 48}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92696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SMI: združevanje </a:t>
            </a:r>
            <a:r>
              <a:rPr kumimoji="0" lang="sl-SI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objektov v module</a:t>
            </a:r>
            <a:endParaRPr kumimoji="0" lang="sl-SI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5640834" y="5466606"/>
            <a:ext cx="2351087" cy="64293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932934" y="5506293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OBJECT TYPE: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366321" y="5903168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379021" y="5960318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391721" y="6017468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389884" y="5841256"/>
            <a:ext cx="2351087" cy="64293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681984" y="5880943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OBJECT TYPE: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5115371" y="6277818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128071" y="6334968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5140771" y="6392118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5907534" y="5949206"/>
            <a:ext cx="2351087" cy="64293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199634" y="5988893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OBJECT TYPE:</a:t>
            </a: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6633021" y="6385768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6645721" y="6442918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6658421" y="6500068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4112071" y="5341193"/>
            <a:ext cx="4924425" cy="14001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4487292" y="5529148"/>
            <a:ext cx="11801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MODULE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80" name="Rectangle 8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916832"/>
            <a:ext cx="8568952" cy="4251136"/>
          </a:xfrm>
        </p:spPr>
        <p:txBody>
          <a:bodyPr>
            <a:normAutofit lnSpcReduction="10000"/>
          </a:bodyPr>
          <a:lstStyle/>
          <a:p>
            <a:r>
              <a:rPr lang="sl-SI" sz="2200" dirty="0" smtClean="0"/>
              <a:t>MODULI:</a:t>
            </a:r>
          </a:p>
          <a:p>
            <a:pPr lvl="1"/>
            <a:r>
              <a:rPr lang="sl-SI" sz="2200" dirty="0" smtClean="0"/>
              <a:t>"standardizirani",</a:t>
            </a:r>
          </a:p>
          <a:p>
            <a:pPr lvl="1"/>
            <a:r>
              <a:rPr lang="sl-SI" sz="2200" dirty="0" smtClean="0"/>
              <a:t>lastni proizvajalcem opreme (vendor-specific )</a:t>
            </a:r>
          </a:p>
          <a:p>
            <a:pPr lvl="1"/>
            <a:endParaRPr lang="sl-SI" sz="2200" dirty="0" smtClean="0"/>
          </a:p>
          <a:p>
            <a:pPr>
              <a:spcBef>
                <a:spcPts val="1200"/>
              </a:spcBef>
            </a:pPr>
            <a:r>
              <a:rPr lang="sl-SI" sz="2200" dirty="0" smtClean="0"/>
              <a:t>IETF (Internet Engineering Task Force) zadolžena za standardizacijo MIB modulov za usmerjevalnike, vmesnike in drugo omrežno opremo </a:t>
            </a:r>
          </a:p>
          <a:p>
            <a:pPr lvl="1"/>
            <a:r>
              <a:rPr lang="sl-SI" sz="2200" dirty="0" smtClean="0"/>
              <a:t>-&gt; potrebno poimenovanje (označitev) standardnih komponent!</a:t>
            </a:r>
          </a:p>
          <a:p>
            <a:pPr lvl="1"/>
            <a:r>
              <a:rPr lang="sl-SI" sz="2200" dirty="0" smtClean="0"/>
              <a:t>uporabi se poimenovanje ISO ASN.1 (Abstract Syntax Notation 1)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92696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MIB moduli: standardizacija</a:t>
            </a:r>
            <a:endParaRPr kumimoji="0" lang="sl-SI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Upravljanje z omrežjem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752528"/>
          </a:xfrm>
        </p:spPr>
        <p:txBody>
          <a:bodyPr/>
          <a:lstStyle/>
          <a:p>
            <a:r>
              <a:rPr lang="sl-SI" sz="2400" dirty="0" smtClean="0"/>
              <a:t>Kaj je to upravljanje z omrežjem (network management)? </a:t>
            </a:r>
            <a:br>
              <a:rPr lang="sl-SI" sz="2400" dirty="0" smtClean="0"/>
            </a:br>
            <a:r>
              <a:rPr lang="sl-SI" sz="2400" dirty="0" smtClean="0"/>
              <a:t>Zakaj je potrebno?</a:t>
            </a:r>
          </a:p>
          <a:p>
            <a:endParaRPr lang="sl-SI" dirty="0" smtClean="0"/>
          </a:p>
        </p:txBody>
      </p:sp>
      <p:pic>
        <p:nvPicPr>
          <p:cNvPr id="95234" name="Picture 2" descr="http://yellowairplane.com/Y-I-Bet/Y-I-BET_7-14-00_3LibbyC-130HerculesAircraftCockpit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12976"/>
            <a:ext cx="3959548" cy="2696742"/>
          </a:xfrm>
          <a:prstGeom prst="rect">
            <a:avLst/>
          </a:prstGeom>
          <a:noFill/>
        </p:spPr>
      </p:pic>
      <p:pic>
        <p:nvPicPr>
          <p:cNvPr id="95236" name="Picture 4" descr="[image, Control Room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3888432" cy="2935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80" name="Rectangle 8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916832"/>
            <a:ext cx="3960440" cy="4251136"/>
          </a:xfrm>
        </p:spPr>
        <p:txBody>
          <a:bodyPr>
            <a:normAutofit/>
          </a:bodyPr>
          <a:lstStyle/>
          <a:p>
            <a:r>
              <a:rPr lang="sl-SI" sz="2000" dirty="0" smtClean="0"/>
              <a:t>hierarhična urejenost objektov z drevesom identifikatorjev</a:t>
            </a:r>
          </a:p>
          <a:p>
            <a:r>
              <a:rPr lang="sl-SI" sz="2000" dirty="0" smtClean="0"/>
              <a:t>vsak objekt ima ime, sestavljen iz zaporedja številčnih identifikatorjev od korena drevesa do lista</a:t>
            </a:r>
          </a:p>
          <a:p>
            <a:pPr lvl="1"/>
            <a:r>
              <a:rPr lang="sl-SI" sz="2000" dirty="0" smtClean="0"/>
              <a:t>primer: 1.3.6.1.2.1.7 pomeni UDP protokol</a:t>
            </a:r>
          </a:p>
          <a:p>
            <a:pPr lvl="1"/>
            <a:endParaRPr lang="sl-SI" sz="2000" dirty="0" smtClean="0"/>
          </a:p>
          <a:p>
            <a:pPr>
              <a:buFont typeface="Wingdings" pitchFamily="2" charset="2"/>
              <a:buChar char="Ø"/>
            </a:pPr>
            <a:r>
              <a:rPr lang="sl-SI" sz="2000" i="1" dirty="0" smtClean="0">
                <a:solidFill>
                  <a:srgbClr val="0070C0"/>
                </a:solidFill>
              </a:rPr>
              <a:t>izziv: kaj se nahaja na drugem in tretjem nivoju drevesa identifikatorjev?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92696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MIB moduli: standardizacija</a:t>
            </a:r>
            <a:endParaRPr kumimoji="0" lang="sl-SI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5" descr="08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6252" y="1988840"/>
            <a:ext cx="4470244" cy="462063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788024" y="1924050"/>
            <a:ext cx="3744416" cy="640854"/>
          </a:xfrm>
          <a:prstGeom prst="rect">
            <a:avLst/>
          </a:prstGeom>
          <a:solidFill>
            <a:srgbClr val="0F6FC6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Rectangle 5"/>
          <p:cNvSpPr/>
          <p:nvPr/>
        </p:nvSpPr>
        <p:spPr>
          <a:xfrm>
            <a:off x="4499992" y="5733256"/>
            <a:ext cx="4608512" cy="936104"/>
          </a:xfrm>
          <a:prstGeom prst="rect">
            <a:avLst/>
          </a:prstGeom>
          <a:solidFill>
            <a:srgbClr val="C00000">
              <a:alpha val="2392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5796136" y="158140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podjetja za standardizacijo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5402024"/>
            <a:ext cx="2483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solidFill>
                  <a:srgbClr val="C00000"/>
                </a:solidFill>
              </a:rPr>
              <a:t>nadzorovani objekti/parametri</a:t>
            </a:r>
            <a:endParaRPr lang="sl-SI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80" name="Rectangle 84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916832"/>
            <a:ext cx="8352928" cy="4251136"/>
          </a:xfrm>
        </p:spPr>
        <p:txBody>
          <a:bodyPr>
            <a:normAutofit/>
          </a:bodyPr>
          <a:lstStyle/>
          <a:p>
            <a:r>
              <a:rPr lang="sl-SI" sz="2000" dirty="0" smtClean="0"/>
              <a:t>Primer:</a:t>
            </a:r>
          </a:p>
          <a:p>
            <a:pPr lvl="1"/>
            <a:r>
              <a:rPr lang="sl-SI" sz="1800" dirty="0" smtClean="0"/>
              <a:t>1.3.6.1.2.1.7 določa protokol UDP</a:t>
            </a:r>
          </a:p>
          <a:p>
            <a:pPr lvl="1"/>
            <a:r>
              <a:rPr lang="sl-SI" sz="1800" dirty="0" smtClean="0"/>
              <a:t>1.3.6.1.2.1.7.* določa opazovane parametre UDP protokola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92696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MIB: poimenovanje, primer</a:t>
            </a:r>
            <a:endParaRPr kumimoji="0" lang="sl-SI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3075168" y="3356992"/>
            <a:ext cx="2581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+mj-lt"/>
              </a:rPr>
              <a:t>1.3.6.1.2.1.7.1</a:t>
            </a:r>
            <a:endParaRPr lang="en-US" sz="20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971600" y="3972942"/>
            <a:ext cx="202260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latin typeface="+mj-lt"/>
              </a:rPr>
              <a:t>ISO</a:t>
            </a:r>
          </a:p>
          <a:p>
            <a:pPr algn="r"/>
            <a:r>
              <a:rPr lang="en-US" sz="2400" dirty="0">
                <a:latin typeface="+mj-lt"/>
              </a:rPr>
              <a:t>ISO-</a:t>
            </a:r>
            <a:r>
              <a:rPr lang="en-US" sz="2400" dirty="0" err="1">
                <a:latin typeface="+mj-lt"/>
              </a:rPr>
              <a:t>ident</a:t>
            </a:r>
            <a:r>
              <a:rPr lang="en-US" sz="2400" dirty="0">
                <a:latin typeface="+mj-lt"/>
              </a:rPr>
              <a:t>. Org.</a:t>
            </a:r>
          </a:p>
          <a:p>
            <a:pPr algn="r"/>
            <a:r>
              <a:rPr lang="en-US" sz="2400" dirty="0">
                <a:latin typeface="+mj-lt"/>
              </a:rPr>
              <a:t>US </a:t>
            </a:r>
            <a:r>
              <a:rPr lang="en-US" sz="2400" dirty="0" err="1">
                <a:latin typeface="+mj-lt"/>
              </a:rPr>
              <a:t>DoD</a:t>
            </a:r>
            <a:endParaRPr lang="en-US" sz="2400" dirty="0">
              <a:latin typeface="+mj-lt"/>
            </a:endParaRPr>
          </a:p>
          <a:p>
            <a:pPr algn="r"/>
            <a:r>
              <a:rPr lang="en-US" sz="2400" dirty="0">
                <a:latin typeface="+mj-lt"/>
              </a:rPr>
              <a:t>Internet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3000555" y="3807842"/>
            <a:ext cx="1250950" cy="1504950"/>
            <a:chOff x="1836" y="2960"/>
            <a:chExt cx="788" cy="948"/>
          </a:xfrm>
        </p:grpSpPr>
        <p:sp>
          <p:nvSpPr>
            <p:cNvPr id="13" name="Freeform 37"/>
            <p:cNvSpPr>
              <a:spLocks/>
            </p:cNvSpPr>
            <p:nvPr/>
          </p:nvSpPr>
          <p:spPr bwMode="auto">
            <a:xfrm>
              <a:off x="1848" y="2988"/>
              <a:ext cx="208" cy="212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100" y="212"/>
                </a:cxn>
                <a:cxn ang="0">
                  <a:pos x="208" y="0"/>
                </a:cxn>
              </a:cxnLst>
              <a:rect l="0" t="0" r="r" b="b"/>
              <a:pathLst>
                <a:path w="208" h="212">
                  <a:moveTo>
                    <a:pt x="0" y="212"/>
                  </a:moveTo>
                  <a:lnTo>
                    <a:pt x="100" y="212"/>
                  </a:lnTo>
                  <a:lnTo>
                    <a:pt x="208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" name="Freeform 38"/>
            <p:cNvSpPr>
              <a:spLocks/>
            </p:cNvSpPr>
            <p:nvPr/>
          </p:nvSpPr>
          <p:spPr bwMode="auto">
            <a:xfrm>
              <a:off x="1836" y="2960"/>
              <a:ext cx="408" cy="500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160" y="500"/>
                </a:cxn>
                <a:cxn ang="0">
                  <a:pos x="408" y="0"/>
                </a:cxn>
              </a:cxnLst>
              <a:rect l="0" t="0" r="r" b="b"/>
              <a:pathLst>
                <a:path w="408" h="500">
                  <a:moveTo>
                    <a:pt x="0" y="500"/>
                  </a:moveTo>
                  <a:lnTo>
                    <a:pt x="160" y="500"/>
                  </a:lnTo>
                  <a:lnTo>
                    <a:pt x="408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1848" y="2992"/>
              <a:ext cx="556" cy="688"/>
            </a:xfrm>
            <a:custGeom>
              <a:avLst/>
              <a:gdLst/>
              <a:ahLst/>
              <a:cxnLst>
                <a:cxn ang="0">
                  <a:pos x="0" y="688"/>
                </a:cxn>
                <a:cxn ang="0">
                  <a:pos x="200" y="688"/>
                </a:cxn>
                <a:cxn ang="0">
                  <a:pos x="556" y="0"/>
                </a:cxn>
              </a:cxnLst>
              <a:rect l="0" t="0" r="r" b="b"/>
              <a:pathLst>
                <a:path w="556" h="688">
                  <a:moveTo>
                    <a:pt x="0" y="688"/>
                  </a:moveTo>
                  <a:lnTo>
                    <a:pt x="200" y="688"/>
                  </a:lnTo>
                  <a:lnTo>
                    <a:pt x="556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6" name="Freeform 40"/>
            <p:cNvSpPr>
              <a:spLocks/>
            </p:cNvSpPr>
            <p:nvPr/>
          </p:nvSpPr>
          <p:spPr bwMode="auto">
            <a:xfrm>
              <a:off x="1840" y="3000"/>
              <a:ext cx="784" cy="908"/>
            </a:xfrm>
            <a:custGeom>
              <a:avLst/>
              <a:gdLst/>
              <a:ahLst/>
              <a:cxnLst>
                <a:cxn ang="0">
                  <a:pos x="0" y="908"/>
                </a:cxn>
                <a:cxn ang="0">
                  <a:pos x="260" y="908"/>
                </a:cxn>
                <a:cxn ang="0">
                  <a:pos x="784" y="0"/>
                </a:cxn>
              </a:cxnLst>
              <a:rect l="0" t="0" r="r" b="b"/>
              <a:pathLst>
                <a:path w="784" h="908">
                  <a:moveTo>
                    <a:pt x="0" y="908"/>
                  </a:moveTo>
                  <a:lnTo>
                    <a:pt x="260" y="908"/>
                  </a:lnTo>
                  <a:lnTo>
                    <a:pt x="784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7" name="Group 43"/>
          <p:cNvGrpSpPr>
            <a:grpSpLocks/>
          </p:cNvGrpSpPr>
          <p:nvPr/>
        </p:nvGrpSpPr>
        <p:grpSpPr bwMode="auto">
          <a:xfrm flipH="1">
            <a:off x="4511855" y="3833242"/>
            <a:ext cx="1250950" cy="1504950"/>
            <a:chOff x="1836" y="2960"/>
            <a:chExt cx="788" cy="948"/>
          </a:xfrm>
        </p:grpSpPr>
        <p:sp>
          <p:nvSpPr>
            <p:cNvPr id="18" name="Freeform 44"/>
            <p:cNvSpPr>
              <a:spLocks/>
            </p:cNvSpPr>
            <p:nvPr/>
          </p:nvSpPr>
          <p:spPr bwMode="auto">
            <a:xfrm>
              <a:off x="1848" y="2988"/>
              <a:ext cx="208" cy="212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100" y="212"/>
                </a:cxn>
                <a:cxn ang="0">
                  <a:pos x="208" y="0"/>
                </a:cxn>
              </a:cxnLst>
              <a:rect l="0" t="0" r="r" b="b"/>
              <a:pathLst>
                <a:path w="208" h="212">
                  <a:moveTo>
                    <a:pt x="0" y="212"/>
                  </a:moveTo>
                  <a:lnTo>
                    <a:pt x="100" y="212"/>
                  </a:lnTo>
                  <a:lnTo>
                    <a:pt x="208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9" name="Freeform 45"/>
            <p:cNvSpPr>
              <a:spLocks/>
            </p:cNvSpPr>
            <p:nvPr/>
          </p:nvSpPr>
          <p:spPr bwMode="auto">
            <a:xfrm>
              <a:off x="1836" y="2960"/>
              <a:ext cx="408" cy="500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160" y="500"/>
                </a:cxn>
                <a:cxn ang="0">
                  <a:pos x="408" y="0"/>
                </a:cxn>
              </a:cxnLst>
              <a:rect l="0" t="0" r="r" b="b"/>
              <a:pathLst>
                <a:path w="408" h="500">
                  <a:moveTo>
                    <a:pt x="0" y="500"/>
                  </a:moveTo>
                  <a:lnTo>
                    <a:pt x="160" y="500"/>
                  </a:lnTo>
                  <a:lnTo>
                    <a:pt x="408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0" name="Freeform 46"/>
            <p:cNvSpPr>
              <a:spLocks/>
            </p:cNvSpPr>
            <p:nvPr/>
          </p:nvSpPr>
          <p:spPr bwMode="auto">
            <a:xfrm>
              <a:off x="1848" y="2992"/>
              <a:ext cx="556" cy="688"/>
            </a:xfrm>
            <a:custGeom>
              <a:avLst/>
              <a:gdLst/>
              <a:ahLst/>
              <a:cxnLst>
                <a:cxn ang="0">
                  <a:pos x="0" y="688"/>
                </a:cxn>
                <a:cxn ang="0">
                  <a:pos x="200" y="688"/>
                </a:cxn>
                <a:cxn ang="0">
                  <a:pos x="556" y="0"/>
                </a:cxn>
              </a:cxnLst>
              <a:rect l="0" t="0" r="r" b="b"/>
              <a:pathLst>
                <a:path w="556" h="688">
                  <a:moveTo>
                    <a:pt x="0" y="688"/>
                  </a:moveTo>
                  <a:lnTo>
                    <a:pt x="200" y="688"/>
                  </a:lnTo>
                  <a:lnTo>
                    <a:pt x="556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1" name="Freeform 47"/>
            <p:cNvSpPr>
              <a:spLocks/>
            </p:cNvSpPr>
            <p:nvPr/>
          </p:nvSpPr>
          <p:spPr bwMode="auto">
            <a:xfrm>
              <a:off x="1840" y="3000"/>
              <a:ext cx="784" cy="908"/>
            </a:xfrm>
            <a:custGeom>
              <a:avLst/>
              <a:gdLst/>
              <a:ahLst/>
              <a:cxnLst>
                <a:cxn ang="0">
                  <a:pos x="0" y="908"/>
                </a:cxn>
                <a:cxn ang="0">
                  <a:pos x="260" y="908"/>
                </a:cxn>
                <a:cxn ang="0">
                  <a:pos x="784" y="0"/>
                </a:cxn>
              </a:cxnLst>
              <a:rect l="0" t="0" r="r" b="b"/>
              <a:pathLst>
                <a:path w="784" h="908">
                  <a:moveTo>
                    <a:pt x="0" y="908"/>
                  </a:moveTo>
                  <a:lnTo>
                    <a:pt x="260" y="908"/>
                  </a:lnTo>
                  <a:lnTo>
                    <a:pt x="784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22" name="Text Box 48"/>
          <p:cNvSpPr txBox="1">
            <a:spLocks noChangeArrowheads="1"/>
          </p:cNvSpPr>
          <p:nvPr/>
        </p:nvSpPr>
        <p:spPr bwMode="auto">
          <a:xfrm>
            <a:off x="5772330" y="3953892"/>
            <a:ext cx="224760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 err="1">
                <a:solidFill>
                  <a:srgbClr val="7030A0"/>
                </a:solidFill>
                <a:latin typeface="+mj-lt"/>
              </a:rPr>
              <a:t>udpInDatagrams</a:t>
            </a:r>
            <a:endParaRPr lang="en-US" sz="2400" dirty="0">
              <a:solidFill>
                <a:srgbClr val="7030A0"/>
              </a:solidFill>
              <a:latin typeface="+mj-lt"/>
            </a:endParaRPr>
          </a:p>
          <a:p>
            <a:pPr algn="l"/>
            <a:r>
              <a:rPr lang="en-US" sz="2400" dirty="0">
                <a:latin typeface="+mj-lt"/>
              </a:rPr>
              <a:t>UDP</a:t>
            </a:r>
          </a:p>
          <a:p>
            <a:pPr algn="l"/>
            <a:r>
              <a:rPr lang="en-US" sz="2400" dirty="0">
                <a:latin typeface="+mj-lt"/>
              </a:rPr>
              <a:t>MIB2</a:t>
            </a:r>
          </a:p>
          <a:p>
            <a:pPr algn="l"/>
            <a:r>
              <a:rPr lang="en-US" sz="2400" dirty="0">
                <a:latin typeface="+mj-lt"/>
              </a:rPr>
              <a:t>management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692696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MIB: poimenovanje, primer</a:t>
            </a:r>
            <a:endParaRPr kumimoji="0" lang="sl-SI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90525" y="2060848"/>
            <a:ext cx="8515350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Object ID      </a:t>
            </a:r>
            <a:r>
              <a:rPr lang="sl-SI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Name            </a:t>
            </a:r>
            <a:r>
              <a:rPr lang="sl-SI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Type       </a:t>
            </a:r>
            <a:r>
              <a:rPr lang="sl-SI" sz="14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Comments</a:t>
            </a:r>
            <a:endParaRPr lang="sl-SI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50000"/>
              </a:spcBef>
            </a:pP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80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1.3.6.1.2.1.7.1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UDPInDatagrams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Counter32  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total #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datagrams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delivered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sl-SI" sz="12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                                         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at this node</a:t>
            </a:r>
          </a:p>
          <a:p>
            <a:pPr>
              <a:spcBef>
                <a:spcPts val="180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1.3.6.1.2.1.7.2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UDPNoPorts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Counter32  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underliverable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datagrams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sl-SI" sz="12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no app at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portl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80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1.3.6.1.2.1.7.3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UDInErrors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Counter32  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# undeliverable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datagrams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sl-SI" sz="12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all other reasons</a:t>
            </a:r>
          </a:p>
          <a:p>
            <a:pPr>
              <a:spcBef>
                <a:spcPts val="180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1.3.6.1.2.1.7.4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UDPOutDatagrams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Counter32 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datagrams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sent</a:t>
            </a:r>
          </a:p>
          <a:p>
            <a:pPr>
              <a:spcBef>
                <a:spcPts val="1800"/>
              </a:spcBef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1.3.6.1.2.1.7.5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udpTabl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e     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SEQUENCE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one entry for each port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sl-SI" sz="12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in use by app, gives port #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sl-SI" sz="12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and IP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112264"/>
          </a:xfrm>
        </p:spPr>
        <p:txBody>
          <a:bodyPr/>
          <a:lstStyle/>
          <a:p>
            <a:r>
              <a:rPr lang="sl-SI" dirty="0" smtClean="0"/>
              <a:t>Protokol SNMP</a:t>
            </a:r>
            <a:br>
              <a:rPr lang="sl-SI" dirty="0" smtClean="0"/>
            </a:br>
            <a:endParaRPr lang="sl-SI" dirty="0"/>
          </a:p>
        </p:txBody>
      </p:sp>
      <p:pic>
        <p:nvPicPr>
          <p:cNvPr id="248834" name="Picture 2" descr="http://www.tech-faq.com/images/SNMP-Managementkonsol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2475" y="2924944"/>
            <a:ext cx="3639965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Protokol SNMP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752528"/>
          </a:xfrm>
        </p:spPr>
        <p:txBody>
          <a:bodyPr>
            <a:normAutofit/>
          </a:bodyPr>
          <a:lstStyle/>
          <a:p>
            <a:pPr marL="514350" indent="-514350"/>
            <a:r>
              <a:rPr lang="sl-SI" sz="2000" i="1" dirty="0" smtClean="0"/>
              <a:t>Simple Network Management Protokol</a:t>
            </a:r>
          </a:p>
          <a:p>
            <a:pPr marL="514350" indent="-514350"/>
            <a:r>
              <a:rPr lang="sl-SI" sz="2000" dirty="0" smtClean="0"/>
              <a:t>protokol za izmenjavo nadzornih informacij med upravljalcem in nadzorovanimi objekti</a:t>
            </a:r>
          </a:p>
          <a:p>
            <a:pPr marL="514350" indent="-514350"/>
            <a:r>
              <a:rPr lang="sl-SI" sz="2000" dirty="0" smtClean="0"/>
              <a:t>podatki o nadzorovanih objektih se prenašajo med nadzorovano opremo in upravljalcem skladno z definicijo MIB </a:t>
            </a:r>
          </a:p>
          <a:p>
            <a:pPr marL="514350" indent="-514350"/>
            <a:r>
              <a:rPr lang="sl-SI" sz="2000" dirty="0" smtClean="0"/>
              <a:t>dva načina delovanja:</a:t>
            </a:r>
          </a:p>
          <a:p>
            <a:pPr marL="880110" lvl="1" indent="-514350"/>
            <a:r>
              <a:rPr lang="sl-SI" sz="1600" dirty="0" smtClean="0"/>
              <a:t>zahteva-odgovor (</a:t>
            </a:r>
            <a:r>
              <a:rPr lang="sl-SI" sz="1600" i="1" dirty="0" smtClean="0"/>
              <a:t>request-response</a:t>
            </a:r>
            <a:r>
              <a:rPr lang="sl-SI" sz="1600" dirty="0" smtClean="0"/>
              <a:t>): bere in nastavlja vrednosti,</a:t>
            </a:r>
          </a:p>
          <a:p>
            <a:pPr marL="880110" lvl="1" indent="-514350"/>
            <a:r>
              <a:rPr lang="sl-SI" sz="1600" dirty="0" smtClean="0"/>
              <a:t>obvestilo (</a:t>
            </a:r>
            <a:r>
              <a:rPr lang="sl-SI" sz="1600" i="1" dirty="0" smtClean="0"/>
              <a:t>trap message</a:t>
            </a:r>
            <a:r>
              <a:rPr lang="sl-SI" sz="1600" dirty="0" smtClean="0"/>
              <a:t>): naprava obvesti upravljalca o dogodku</a:t>
            </a:r>
          </a:p>
        </p:txBody>
      </p:sp>
      <p:pic>
        <p:nvPicPr>
          <p:cNvPr id="288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581128"/>
            <a:ext cx="4896544" cy="203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Protokol SNMP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752528"/>
          </a:xfrm>
        </p:spPr>
        <p:txBody>
          <a:bodyPr>
            <a:normAutofit/>
          </a:bodyPr>
          <a:lstStyle/>
          <a:p>
            <a:pPr marL="514350" indent="-514350"/>
            <a:r>
              <a:rPr lang="sl-SI" sz="2200" dirty="0" smtClean="0"/>
              <a:t>dva načina delovanja</a:t>
            </a:r>
          </a:p>
        </p:txBody>
      </p:sp>
      <p:pic>
        <p:nvPicPr>
          <p:cNvPr id="28979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331415"/>
            <a:ext cx="7272808" cy="390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SNMP: tipi sporočil</a:t>
            </a:r>
            <a:endParaRPr lang="sl-SI" sz="36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67543" y="2060848"/>
          <a:ext cx="8136905" cy="4015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4257"/>
                <a:gridCol w="2952328"/>
                <a:gridCol w="2880320"/>
              </a:tblGrid>
              <a:tr h="45332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Sporočilo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Smer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Pomen</a:t>
                      </a:r>
                      <a:endParaRPr lang="sl-SI" dirty="0"/>
                    </a:p>
                  </a:txBody>
                  <a:tcPr/>
                </a:tc>
              </a:tr>
              <a:tr h="1117775">
                <a:tc>
                  <a:txBody>
                    <a:bodyPr/>
                    <a:lstStyle/>
                    <a:p>
                      <a:r>
                        <a:rPr lang="sl-SI" sz="1800" i="1" dirty="0" smtClean="0">
                          <a:latin typeface="+mj-lt"/>
                        </a:rPr>
                        <a:t>GetRequest</a:t>
                      </a:r>
                    </a:p>
                    <a:p>
                      <a:r>
                        <a:rPr lang="sl-SI" sz="1800" i="1" dirty="0" smtClean="0">
                          <a:latin typeface="+mj-lt"/>
                        </a:rPr>
                        <a:t>GetNextRequest</a:t>
                      </a:r>
                    </a:p>
                    <a:p>
                      <a:r>
                        <a:rPr lang="sl-SI" sz="1800" i="1" dirty="0" smtClean="0">
                          <a:latin typeface="+mj-lt"/>
                        </a:rPr>
                        <a:t>GetBulkRequest</a:t>
                      </a:r>
                      <a:endParaRPr lang="sl-SI" sz="1800" i="1" dirty="0" smtClean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>
                          <a:latin typeface="+mj-lt"/>
                        </a:rPr>
                        <a:t>upravljalec -&gt;</a:t>
                      </a:r>
                      <a:r>
                        <a:rPr lang="sl-SI" sz="1800" baseline="0" dirty="0" smtClean="0">
                          <a:latin typeface="+mj-lt"/>
                        </a:rPr>
                        <a:t> agent</a:t>
                      </a:r>
                      <a:endParaRPr lang="sl-SI" sz="1800" dirty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800" dirty="0" smtClean="0">
                          <a:latin typeface="+mj-lt"/>
                        </a:rPr>
                        <a:t>"daj mi podatke"</a:t>
                      </a:r>
                    </a:p>
                    <a:p>
                      <a:r>
                        <a:rPr lang="sl-SI" sz="1800" dirty="0" smtClean="0">
                          <a:latin typeface="+mj-lt"/>
                        </a:rPr>
                        <a:t>(vrednost, naslednja v seznamu, blok podatkov-tabela)</a:t>
                      </a:r>
                      <a:endParaRPr lang="sl-SI" sz="1800" dirty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</a:tr>
              <a:tr h="453320">
                <a:tc>
                  <a:txBody>
                    <a:bodyPr/>
                    <a:lstStyle/>
                    <a:p>
                      <a:r>
                        <a:rPr lang="sl-SI" sz="1800" i="1" dirty="0" smtClean="0">
                          <a:latin typeface="+mj-lt"/>
                        </a:rPr>
                        <a:t>InformRequest</a:t>
                      </a:r>
                      <a:endParaRPr lang="sl-SI" sz="1800" i="1" dirty="0" smtClean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>
                          <a:latin typeface="+mj-lt"/>
                        </a:rPr>
                        <a:t>upravljalec</a:t>
                      </a:r>
                      <a:r>
                        <a:rPr lang="sl-SI" sz="1800" baseline="0" dirty="0" smtClean="0">
                          <a:latin typeface="+mj-lt"/>
                        </a:rPr>
                        <a:t> -&gt; upravljalec</a:t>
                      </a:r>
                      <a:endParaRPr lang="sl-SI" sz="1800" dirty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800" dirty="0" smtClean="0"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medsebojno posredovanje vrednosti iz MIB</a:t>
                      </a:r>
                      <a:endParaRPr lang="sl-SI" sz="1800" dirty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</a:tr>
              <a:tr h="453320">
                <a:tc>
                  <a:txBody>
                    <a:bodyPr/>
                    <a:lstStyle/>
                    <a:p>
                      <a:r>
                        <a:rPr lang="sl-SI" sz="1800" i="1" dirty="0" smtClean="0">
                          <a:latin typeface="+mj-lt"/>
                        </a:rPr>
                        <a:t>SetRequest</a:t>
                      </a:r>
                      <a:endParaRPr lang="sl-SI" sz="1800" i="1" dirty="0" smtClean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>
                          <a:latin typeface="+mj-lt"/>
                        </a:rPr>
                        <a:t>upravljalec -&gt; agent</a:t>
                      </a:r>
                      <a:endParaRPr lang="sl-SI" sz="1800" dirty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800" dirty="0" smtClean="0"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nastavi vrednost v MIB</a:t>
                      </a:r>
                      <a:endParaRPr lang="sl-SI" sz="1800" dirty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</a:tr>
              <a:tr h="453320">
                <a:tc>
                  <a:txBody>
                    <a:bodyPr/>
                    <a:lstStyle/>
                    <a:p>
                      <a:r>
                        <a:rPr lang="sl-SI" sz="1800" i="1" dirty="0" smtClean="0">
                          <a:latin typeface="+mj-lt"/>
                        </a:rPr>
                        <a:t>Response</a:t>
                      </a:r>
                      <a:endParaRPr lang="sl-SI" sz="1800" i="1" dirty="0" smtClean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>
                          <a:latin typeface="+mj-lt"/>
                        </a:rPr>
                        <a:t>agent -&gt; upravljalec</a:t>
                      </a:r>
                      <a:endParaRPr lang="sl-SI" sz="1800" dirty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800" dirty="0" smtClean="0"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"tukaj</a:t>
                      </a:r>
                      <a:r>
                        <a:rPr lang="sl-SI" sz="1800" baseline="0" dirty="0" smtClean="0"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 je vrednost", odgovor na Request</a:t>
                      </a:r>
                      <a:endParaRPr lang="sl-SI" sz="1800" dirty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</a:tr>
              <a:tr h="453320">
                <a:tc>
                  <a:txBody>
                    <a:bodyPr/>
                    <a:lstStyle/>
                    <a:p>
                      <a:r>
                        <a:rPr lang="sl-SI" sz="1800" i="1" dirty="0" smtClean="0">
                          <a:latin typeface="+mj-lt"/>
                        </a:rPr>
                        <a:t>Trap</a:t>
                      </a:r>
                      <a:endParaRPr lang="sl-SI" sz="1800" i="1" dirty="0" smtClean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smtClean="0">
                          <a:latin typeface="+mj-lt"/>
                        </a:rPr>
                        <a:t>agent -&gt; upravljalec</a:t>
                      </a:r>
                      <a:endParaRPr lang="sl-SI" sz="1800" dirty="0" smtClean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800" dirty="0" smtClean="0"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obvestilo upravljalcu o izrednem dogodku</a:t>
                      </a:r>
                      <a:endParaRPr lang="sl-SI" sz="1800" dirty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Protokol SNMP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752528"/>
          </a:xfrm>
        </p:spPr>
        <p:txBody>
          <a:bodyPr>
            <a:normAutofit/>
          </a:bodyPr>
          <a:lstStyle/>
          <a:p>
            <a:pPr marL="1154430" lvl="2" indent="-514350">
              <a:buFont typeface="Wingdings" pitchFamily="2" charset="2"/>
              <a:buChar char="Ø"/>
            </a:pPr>
            <a:r>
              <a:rPr lang="sl-SI" sz="1500" dirty="0" smtClean="0">
                <a:solidFill>
                  <a:srgbClr val="00B0F0"/>
                </a:solidFill>
              </a:rPr>
              <a:t>izziv: poiščite RFC dokumente o SNMP in ugotovite razlike med njimi</a:t>
            </a:r>
          </a:p>
          <a:p>
            <a:pPr marL="1154430" lvl="2" indent="-514350">
              <a:buFont typeface="Wingdings" pitchFamily="2" charset="2"/>
              <a:buChar char="Ø"/>
            </a:pPr>
            <a:endParaRPr lang="sl-SI" sz="1500" dirty="0" smtClean="0">
              <a:solidFill>
                <a:srgbClr val="00B0F0"/>
              </a:solidFill>
            </a:endParaRPr>
          </a:p>
          <a:p>
            <a:pPr marL="514350" indent="-514350"/>
            <a:r>
              <a:rPr lang="sl-SI" sz="2000" dirty="0" smtClean="0"/>
              <a:t>SNMP uporablja transportni protokol UDP </a:t>
            </a:r>
          </a:p>
          <a:p>
            <a:pPr marL="880110" lvl="1" indent="-514350"/>
            <a:r>
              <a:rPr lang="sl-SI" sz="1600" dirty="0" smtClean="0"/>
              <a:t>vrata 161: "splošna" SNMP vrata, na katerih naprave poslušajo po SNMP zahtevah</a:t>
            </a:r>
          </a:p>
          <a:p>
            <a:pPr marL="880110" lvl="1" indent="-514350"/>
            <a:r>
              <a:rPr lang="sl-SI" sz="1600" dirty="0" smtClean="0"/>
              <a:t>vrata 162: vrata za </a:t>
            </a:r>
            <a:r>
              <a:rPr lang="sl-SI" sz="1600" i="1" dirty="0" smtClean="0"/>
              <a:t>obvestila</a:t>
            </a:r>
            <a:r>
              <a:rPr lang="sl-SI" sz="1600" dirty="0" smtClean="0"/>
              <a:t> (traps), na katerih običajno poslušajo sistemi za nadzorovanje in upravljanje z omrežjem</a:t>
            </a:r>
          </a:p>
          <a:p>
            <a:pPr marL="880110" lvl="1" indent="-514350"/>
            <a:endParaRPr lang="sl-SI" sz="1600" dirty="0" smtClean="0"/>
          </a:p>
          <a:p>
            <a:pPr marL="514350" indent="-514350"/>
            <a:r>
              <a:rPr lang="sl-SI" sz="2000" dirty="0" smtClean="0"/>
              <a:t>implementacija SNMP mora reševati naslednje težave:</a:t>
            </a:r>
          </a:p>
          <a:p>
            <a:pPr marL="880110" lvl="1" indent="-514350"/>
            <a:r>
              <a:rPr lang="sl-SI" sz="1600" b="1" dirty="0" smtClean="0"/>
              <a:t>velikost paketov</a:t>
            </a:r>
            <a:r>
              <a:rPr lang="sl-SI" sz="1600" dirty="0" smtClean="0"/>
              <a:t>: SNMP paketi lahko vsebujejo obsežne informacije o objektih v MIB, UDP pa ima zgornjo mejo velikosti segmenta (TCP nima),</a:t>
            </a:r>
          </a:p>
          <a:p>
            <a:pPr marL="880110" lvl="1" indent="-514350"/>
            <a:r>
              <a:rPr lang="sl-SI" sz="1600" b="1" dirty="0" smtClean="0"/>
              <a:t>ponovno pošiljanje</a:t>
            </a:r>
            <a:r>
              <a:rPr lang="sl-SI" sz="1600" dirty="0" smtClean="0"/>
              <a:t>: ker se uporablja UDP, nimamo zagotovljene dostave in potrjevanja. Nadzor dostave je torej potrebno reševati na višjem OSI nivoju,</a:t>
            </a:r>
          </a:p>
          <a:p>
            <a:pPr marL="880110" lvl="1" indent="-514350"/>
            <a:r>
              <a:rPr lang="sl-SI" sz="1600" b="1" dirty="0" smtClean="0"/>
              <a:t>problem z izgubljenimi obvestili</a:t>
            </a:r>
            <a:r>
              <a:rPr lang="sl-SI" sz="1600" dirty="0" smtClean="0"/>
              <a:t>: če se obvestilo pri prenosu izgubi, pošiljatelj o tem nič ne ve; prejemnik pa ga tudi ne dobi</a:t>
            </a:r>
          </a:p>
          <a:p>
            <a:pPr marL="1154430" lvl="2" indent="-514350">
              <a:buFont typeface="Wingdings" pitchFamily="2" charset="2"/>
              <a:buChar char="Ø"/>
            </a:pPr>
            <a:r>
              <a:rPr lang="sl-SI" sz="1500" dirty="0" smtClean="0">
                <a:solidFill>
                  <a:srgbClr val="00B0F0"/>
                </a:solidFill>
              </a:rPr>
              <a:t>izziv: kako SNMPv3 rešuje navedene težave?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SNMP: oblika sporočila</a:t>
            </a:r>
            <a:endParaRPr lang="sl-SI" sz="3600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15616" y="4815468"/>
          <a:ext cx="7056785" cy="156586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512168"/>
                <a:gridCol w="5544617"/>
              </a:tblGrid>
              <a:tr h="313172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>
                          <a:solidFill>
                            <a:schemeClr val="tx1"/>
                          </a:solidFill>
                        </a:rPr>
                        <a:t>Verzija</a:t>
                      </a:r>
                      <a:endParaRPr lang="sl-SI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5353" marR="5353" marT="5353" marB="5353" anchor="ctr"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050" dirty="0" smtClean="0">
                          <a:solidFill>
                            <a:schemeClr val="tx1"/>
                          </a:solidFill>
                        </a:rPr>
                        <a:t>Verzija SNMP</a:t>
                      </a:r>
                      <a:r>
                        <a:rPr lang="sl-SI" sz="1050" baseline="0" dirty="0" smtClean="0">
                          <a:solidFill>
                            <a:schemeClr val="tx1"/>
                          </a:solidFill>
                        </a:rPr>
                        <a:t> protokola</a:t>
                      </a:r>
                      <a:endParaRPr lang="sl-SI" sz="1050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353" marR="5353" marT="5353" marB="5353" anchor="ctr">
                    <a:solidFill>
                      <a:srgbClr val="F3E7FF"/>
                    </a:solidFill>
                  </a:tcPr>
                </a:tc>
              </a:tr>
              <a:tr h="313172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>
                          <a:solidFill>
                            <a:schemeClr val="tx1"/>
                          </a:solidFill>
                        </a:rPr>
                        <a:t>Destination Party</a:t>
                      </a:r>
                      <a:endParaRPr lang="sl-SI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5353" marR="5353" marT="5353" marB="5353" anchor="ctr"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050" u="none" dirty="0" smtClean="0">
                          <a:solidFill>
                            <a:schemeClr val="tx1"/>
                          </a:solidFill>
                        </a:rPr>
                        <a:t>Identifikator prejemnika</a:t>
                      </a:r>
                      <a:endParaRPr lang="en-US" sz="1050" u="none" dirty="0">
                        <a:solidFill>
                          <a:schemeClr val="tx1"/>
                        </a:solidFill>
                      </a:endParaRPr>
                    </a:p>
                  </a:txBody>
                  <a:tcPr marL="5353" marR="5353" marT="5353" marB="5353" anchor="ctr">
                    <a:solidFill>
                      <a:srgbClr val="F3E7FF"/>
                    </a:solidFill>
                  </a:tcPr>
                </a:tc>
              </a:tr>
              <a:tr h="313172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>
                          <a:solidFill>
                            <a:schemeClr val="tx1"/>
                          </a:solidFill>
                        </a:rPr>
                        <a:t>Source Party</a:t>
                      </a:r>
                      <a:endParaRPr lang="sl-SI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5353" marR="5353" marT="5353" marB="5353" anchor="ctr"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050" u="none" dirty="0" smtClean="0">
                          <a:solidFill>
                            <a:schemeClr val="tx1"/>
                          </a:solidFill>
                        </a:rPr>
                        <a:t>Identifikator pošiljatelja</a:t>
                      </a:r>
                      <a:endParaRPr lang="en-US" sz="1050" u="none" dirty="0">
                        <a:solidFill>
                          <a:schemeClr val="tx1"/>
                        </a:solidFill>
                      </a:endParaRPr>
                    </a:p>
                  </a:txBody>
                  <a:tcPr marL="5353" marR="5353" marT="5353" marB="5353" anchor="ctr">
                    <a:solidFill>
                      <a:srgbClr val="F3E7FF"/>
                    </a:solidFill>
                  </a:tcPr>
                </a:tc>
              </a:tr>
              <a:tr h="313172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>
                          <a:solidFill>
                            <a:schemeClr val="tx1"/>
                          </a:solidFill>
                        </a:rPr>
                        <a:t>Context</a:t>
                      </a:r>
                      <a:endParaRPr lang="sl-SI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5353" marR="5353" marT="5353" marB="5353" anchor="ctr">
                    <a:solidFill>
                      <a:srgbClr val="F3E7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050" u="none" dirty="0" smtClean="0">
                          <a:solidFill>
                            <a:schemeClr val="tx1"/>
                          </a:solidFill>
                        </a:rPr>
                        <a:t>Definira množico MIB objektov, ki je dosegljiva entiteti</a:t>
                      </a:r>
                      <a:endParaRPr lang="en-US" sz="1050" u="none" dirty="0">
                        <a:solidFill>
                          <a:schemeClr val="tx1"/>
                        </a:solidFill>
                      </a:endParaRPr>
                    </a:p>
                  </a:txBody>
                  <a:tcPr marL="5353" marR="5353" marT="5353" marB="5353" anchor="ctr">
                    <a:solidFill>
                      <a:srgbClr val="F3E7FF"/>
                    </a:solidFill>
                  </a:tcPr>
                </a:tc>
              </a:tr>
              <a:tr h="313172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/>
                        <a:t>PDU</a:t>
                      </a:r>
                      <a:endParaRPr lang="sl-SI" sz="1050" b="1" dirty="0"/>
                    </a:p>
                  </a:txBody>
                  <a:tcPr marL="5353" marR="5353" marT="5353" marB="5353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050" dirty="0" smtClean="0"/>
                        <a:t>Glavna vsebina sporočila, podatki iz MIB</a:t>
                      </a:r>
                      <a:endParaRPr lang="en-US" sz="1050" u="none" dirty="0">
                        <a:solidFill>
                          <a:srgbClr val="00B0F0"/>
                        </a:solidFill>
                      </a:endParaRPr>
                    </a:p>
                  </a:txBody>
                  <a:tcPr marL="5353" marR="5353" marT="5353" marB="5353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ight Brace 7"/>
          <p:cNvSpPr/>
          <p:nvPr/>
        </p:nvSpPr>
        <p:spPr>
          <a:xfrm>
            <a:off x="4427984" y="3385567"/>
            <a:ext cx="144015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4716016" y="350274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  <a:latin typeface="+mj-lt"/>
              </a:rPr>
              <a:t>podatkovna enota protokola</a:t>
            </a:r>
          </a:p>
          <a:p>
            <a:r>
              <a:rPr lang="sl-SI" b="1" dirty="0" smtClean="0">
                <a:solidFill>
                  <a:srgbClr val="00B050"/>
                </a:solidFill>
                <a:latin typeface="+mj-lt"/>
              </a:rPr>
              <a:t>PDU (protocol data unit)</a:t>
            </a:r>
            <a:endParaRPr lang="sl-SI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4427984" y="2064650"/>
            <a:ext cx="144016" cy="12923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4716016" y="25556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  <a:latin typeface="+mj-lt"/>
              </a:rPr>
              <a:t>glava</a:t>
            </a:r>
            <a:endParaRPr lang="sl-SI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229378" name="Picture 2" descr="http://www.tcpipguide.com/free/diagrams/snmpv2pforma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844825"/>
            <a:ext cx="3240360" cy="2520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SNMP: sporočilo tipa </a:t>
            </a:r>
            <a:r>
              <a:rPr lang="sl-SI" sz="3600" i="1" dirty="0" smtClean="0"/>
              <a:t>zahteva-odgovor</a:t>
            </a:r>
            <a:endParaRPr lang="sl-SI" sz="3600" i="1" dirty="0"/>
          </a:p>
        </p:txBody>
      </p:sp>
      <p:pic>
        <p:nvPicPr>
          <p:cNvPr id="291842" name="Picture 2" descr="http://www.tcpipguide.com/free/diagrams/snmpv2pduforma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811647"/>
            <a:ext cx="4392488" cy="2121409"/>
          </a:xfrm>
          <a:prstGeom prst="rect">
            <a:avLst/>
          </a:prstGeom>
          <a:noFill/>
        </p:spPr>
      </p:pic>
      <p:pic>
        <p:nvPicPr>
          <p:cNvPr id="291844" name="Picture 4" descr="http://www.tcpipguide.com/free/aa2107c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43" t="7233" r="15139"/>
          <a:stretch>
            <a:fillRect/>
          </a:stretch>
        </p:blipFill>
        <p:spPr bwMode="auto">
          <a:xfrm>
            <a:off x="5796136" y="1772816"/>
            <a:ext cx="2520280" cy="2291138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11560" y="4368044"/>
          <a:ext cx="7848873" cy="1869267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512168"/>
                <a:gridCol w="792088"/>
                <a:gridCol w="5544617"/>
              </a:tblGrid>
              <a:tr h="566906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/>
                        <a:t>Request </a:t>
                      </a:r>
                      <a:r>
                        <a:rPr lang="sl-SI" sz="1050" b="1" dirty="0"/>
                        <a:t>ID</a:t>
                      </a:r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/>
                        <a:t>Integer </a:t>
                      </a:r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050" dirty="0" smtClean="0"/>
                        <a:t>Številka,</a:t>
                      </a:r>
                      <a:r>
                        <a:rPr lang="sl-SI" sz="1050" baseline="0" dirty="0" smtClean="0"/>
                        <a:t> ki povezuje zahteve z odgovori. Naprava, ki odgovori, ko shrani v paket tipa </a:t>
                      </a:r>
                      <a:r>
                        <a:rPr lang="sl-SI" sz="1050" i="1" baseline="0" dirty="0" smtClean="0"/>
                        <a:t>Response</a:t>
                      </a:r>
                      <a:r>
                        <a:rPr lang="sl-SI" sz="1050" baseline="0" dirty="0" smtClean="0"/>
                        <a:t>. Uporablja se tudi za umetno kontrolo prejetih paketov (SNMP namreč uporablja UDP transportni protokol, ki tega ne zagotavlja!)</a:t>
                      </a:r>
                      <a:endParaRPr lang="sl-SI" sz="1050" b="0" i="1" dirty="0" smtClean="0"/>
                    </a:p>
                  </a:txBody>
                  <a:tcPr marL="5353" marR="5353" marT="5353" marB="5353" anchor="ctr"/>
                </a:tc>
              </a:tr>
              <a:tr h="566906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/>
                        <a:t>Error Status</a:t>
                      </a:r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 smtClean="0"/>
                        <a:t>Integer </a:t>
                      </a:r>
                      <a:endParaRPr lang="sl-SI" sz="1050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050" dirty="0" smtClean="0"/>
                        <a:t>Koda napake, ki ga agent</a:t>
                      </a:r>
                      <a:r>
                        <a:rPr lang="sl-SI" sz="1050" baseline="0" dirty="0" smtClean="0"/>
                        <a:t> posreduje v paketu tipa </a:t>
                      </a:r>
                      <a:r>
                        <a:rPr lang="sl-SI" sz="1050" i="1" baseline="0" dirty="0" smtClean="0"/>
                        <a:t>Reponse</a:t>
                      </a:r>
                      <a:r>
                        <a:rPr lang="sl-SI" sz="1050" i="0" baseline="0" dirty="0" smtClean="0"/>
                        <a:t>. Vrednost 0 pomeni, da do napake ni pričo, ostale vrednosti definirajo točno napako.</a:t>
                      </a:r>
                    </a:p>
                    <a:p>
                      <a:pPr marL="266700" indent="0" algn="l">
                        <a:buFont typeface="Wingdings" pitchFamily="2" charset="2"/>
                        <a:buChar char="Ø"/>
                      </a:pPr>
                      <a:r>
                        <a:rPr lang="sl-SI" sz="1050" i="0" baseline="0" dirty="0" smtClean="0">
                          <a:solidFill>
                            <a:srgbClr val="00B0F0"/>
                          </a:solidFill>
                        </a:rPr>
                        <a:t>  izziv: poglej različne </a:t>
                      </a:r>
                      <a:r>
                        <a:rPr lang="sl-SI" sz="1050" i="0" u="none" baseline="0" dirty="0" smtClean="0">
                          <a:solidFill>
                            <a:srgbClr val="00B0F0"/>
                          </a:solidFill>
                          <a:hlinkClick r:id="rId4"/>
                        </a:rPr>
                        <a:t>tipe napak</a:t>
                      </a:r>
                      <a:endParaRPr lang="en-US" sz="1050" u="none" dirty="0">
                        <a:solidFill>
                          <a:srgbClr val="00B0F0"/>
                        </a:solidFill>
                      </a:endParaRPr>
                    </a:p>
                  </a:txBody>
                  <a:tcPr marL="5353" marR="5353" marT="5353" marB="5353" anchor="ctr"/>
                </a:tc>
              </a:tr>
              <a:tr h="269098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/>
                        <a:t>Error Index</a:t>
                      </a:r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/>
                        <a:t>Integer</a:t>
                      </a:r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050" dirty="0" smtClean="0"/>
                        <a:t>Če je prišlo do napake, je ta vrednost indeks objekta,</a:t>
                      </a:r>
                      <a:r>
                        <a:rPr lang="sl-SI" sz="1050" baseline="0" dirty="0" smtClean="0"/>
                        <a:t> ki je povzročil napako</a:t>
                      </a:r>
                      <a:endParaRPr lang="en-US" sz="1050" dirty="0"/>
                    </a:p>
                  </a:txBody>
                  <a:tcPr marL="5353" marR="5353" marT="5353" marB="5353" anchor="ctr"/>
                </a:tc>
              </a:tr>
              <a:tr h="466357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/>
                        <a:t>Variable Bindings</a:t>
                      </a:r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/>
                        <a:t>Variable</a:t>
                      </a:r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050" dirty="0" smtClean="0"/>
                        <a:t>Pari ime-vrednost (name-value),</a:t>
                      </a:r>
                      <a:r>
                        <a:rPr lang="sl-SI" sz="1050" baseline="0" dirty="0" smtClean="0"/>
                        <a:t> ki definirajo objekte in njihove vrednosti.</a:t>
                      </a:r>
                      <a:endParaRPr lang="en-US" sz="1050" dirty="0"/>
                    </a:p>
                  </a:txBody>
                  <a:tcPr marL="5353" marR="5353" marT="5353" marB="5353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Mani Subramanian, </a:t>
            </a:r>
            <a:r>
              <a:rPr lang="sl-SI" i="1" dirty="0" smtClean="0"/>
              <a:t>Network Management: An introduction to principles and practice</a:t>
            </a:r>
            <a:r>
              <a:rPr lang="sl-SI" dirty="0" smtClean="0"/>
              <a:t>, Addison Wesley Longman, 2000  </a:t>
            </a:r>
            <a:endParaRPr lang="sl-SI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SNMP: sporočilo tipa </a:t>
            </a:r>
            <a:r>
              <a:rPr lang="sl-SI" sz="3600" i="1" dirty="0" smtClean="0"/>
              <a:t>obvestilo</a:t>
            </a:r>
            <a:endParaRPr lang="sl-SI" sz="3600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11560" y="4296035"/>
          <a:ext cx="7848873" cy="2157301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512168"/>
                <a:gridCol w="1296144"/>
                <a:gridCol w="5040561"/>
              </a:tblGrid>
              <a:tr h="367265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/>
                        <a:t>PDU Type</a:t>
                      </a:r>
                      <a:endParaRPr lang="sl-SI" sz="1050" b="1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/>
                        <a:t>Integer </a:t>
                      </a:r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050" dirty="0" smtClean="0"/>
                        <a:t>Vrednost, ki definira tip sporočila. Vrednost 4/7 pomeni obvestilo (trap message).</a:t>
                      </a:r>
                      <a:endParaRPr lang="sl-SI" sz="1050" b="0" i="1" dirty="0" smtClean="0"/>
                    </a:p>
                  </a:txBody>
                  <a:tcPr marL="5353" marR="5353" marT="5353" marB="5353" anchor="ctr"/>
                </a:tc>
              </a:tr>
              <a:tr h="367265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/>
                        <a:t>Enterprise</a:t>
                      </a:r>
                      <a:endParaRPr lang="sl-SI" sz="1050" b="1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 smtClean="0"/>
                        <a:t>Sequence of Integer</a:t>
                      </a:r>
                      <a:endParaRPr lang="sl-SI" sz="1050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050" dirty="0" smtClean="0"/>
                        <a:t>Identifikator skupine.</a:t>
                      </a:r>
                      <a:endParaRPr lang="en-US" sz="1050" u="none" dirty="0">
                        <a:solidFill>
                          <a:srgbClr val="00B0F0"/>
                        </a:solidFill>
                      </a:endParaRPr>
                    </a:p>
                  </a:txBody>
                  <a:tcPr marL="5353" marR="5353" marT="5353" marB="5353" anchor="ctr"/>
                </a:tc>
              </a:tr>
              <a:tr h="214271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/>
                        <a:t>Agent Address</a:t>
                      </a:r>
                      <a:endParaRPr lang="sl-SI" sz="1050" b="1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 smtClean="0"/>
                        <a:t>Network Address</a:t>
                      </a:r>
                      <a:endParaRPr lang="sl-SI" sz="1050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050" dirty="0" smtClean="0"/>
                        <a:t>IP naslov agenta, ki je generiral obvestilo. </a:t>
                      </a:r>
                      <a:endParaRPr lang="en-US" sz="1050" dirty="0"/>
                    </a:p>
                  </a:txBody>
                  <a:tcPr marL="5353" marR="5353" marT="5353" marB="5353" anchor="ctr"/>
                </a:tc>
              </a:tr>
              <a:tr h="302125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/>
                        <a:t>Generic Trap Code</a:t>
                      </a:r>
                      <a:endParaRPr lang="sl-SI" sz="1050" b="1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 smtClean="0"/>
                        <a:t>Integer</a:t>
                      </a:r>
                      <a:endParaRPr lang="sl-SI" sz="1050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050" dirty="0" smtClean="0"/>
                        <a:t>Splošna koda napake - iz predefiniranega šifranta.</a:t>
                      </a:r>
                      <a:endParaRPr lang="en-US" sz="1050" dirty="0"/>
                    </a:p>
                  </a:txBody>
                  <a:tcPr marL="5353" marR="5353" marT="5353" marB="5353" anchor="ctr"/>
                </a:tc>
              </a:tr>
              <a:tr h="302125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/>
                        <a:t>Specific Trap Code</a:t>
                      </a:r>
                      <a:endParaRPr lang="sl-SI" sz="1050" b="1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 smtClean="0"/>
                        <a:t>Integer</a:t>
                      </a:r>
                      <a:endParaRPr lang="sl-SI" sz="1050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050" dirty="0" smtClean="0"/>
                        <a:t>Specifična koda napake (odvisna od proizvajalce</a:t>
                      </a:r>
                      <a:r>
                        <a:rPr lang="sl-SI" sz="1050" baseline="0" dirty="0" smtClean="0"/>
                        <a:t> opreme)</a:t>
                      </a:r>
                      <a:endParaRPr lang="en-US" sz="1050" dirty="0"/>
                    </a:p>
                  </a:txBody>
                  <a:tcPr marL="5353" marR="5353" marT="5353" marB="5353" anchor="ctr"/>
                </a:tc>
              </a:tr>
              <a:tr h="302125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/>
                        <a:t>Time Stamp</a:t>
                      </a:r>
                      <a:endParaRPr lang="sl-SI" sz="1050" b="1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 smtClean="0"/>
                        <a:t>TimeTicks</a:t>
                      </a:r>
                      <a:endParaRPr lang="sl-SI" sz="1050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050" dirty="0" smtClean="0"/>
                        <a:t>Čas</a:t>
                      </a:r>
                      <a:r>
                        <a:rPr lang="sl-SI" sz="1050" baseline="0" dirty="0" smtClean="0"/>
                        <a:t>, odkar se je naprava nazadnje inicializirala. Uporablja se za beleženje.</a:t>
                      </a:r>
                      <a:endParaRPr lang="en-US" sz="1050" dirty="0"/>
                    </a:p>
                  </a:txBody>
                  <a:tcPr marL="5353" marR="5353" marT="5353" marB="5353" anchor="ctr"/>
                </a:tc>
              </a:tr>
              <a:tr h="302125"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/>
                        <a:t>Variable Bindings</a:t>
                      </a:r>
                      <a:endParaRPr lang="sl-SI" sz="1050" b="1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 smtClean="0"/>
                        <a:t>Variable</a:t>
                      </a:r>
                      <a:endParaRPr lang="sl-SI" sz="1050" dirty="0"/>
                    </a:p>
                  </a:txBody>
                  <a:tcPr marL="5353" marR="5353" marT="5353" marB="5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50" dirty="0" smtClean="0"/>
                        <a:t>Pari ime-vrednost (name-value),</a:t>
                      </a:r>
                      <a:r>
                        <a:rPr lang="sl-SI" sz="1050" baseline="0" dirty="0" smtClean="0"/>
                        <a:t> ki definirajo objekte in njihove vrednosti.</a:t>
                      </a:r>
                      <a:endParaRPr lang="en-US" sz="1050" dirty="0" smtClean="0"/>
                    </a:p>
                  </a:txBody>
                  <a:tcPr marL="5353" marR="5353" marT="5353" marB="5353" anchor="ctr"/>
                </a:tc>
              </a:tr>
            </a:tbl>
          </a:graphicData>
        </a:graphic>
      </p:graphicFrame>
      <p:pic>
        <p:nvPicPr>
          <p:cNvPr id="293890" name="Picture 2" descr="http://www.tcpipguide.com/free/diagrams/snmpv1trappduforma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700808"/>
            <a:ext cx="3528392" cy="232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Verzije SNMP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752528"/>
          </a:xfrm>
        </p:spPr>
        <p:txBody>
          <a:bodyPr>
            <a:normAutofit/>
          </a:bodyPr>
          <a:lstStyle/>
          <a:p>
            <a:pPr marL="514350" indent="-514350"/>
            <a:r>
              <a:rPr lang="sl-SI" sz="2000" b="1" dirty="0" smtClean="0"/>
              <a:t>SNMPv1</a:t>
            </a:r>
          </a:p>
          <a:p>
            <a:pPr marL="631825" lvl="1" indent="-266700"/>
            <a:r>
              <a:rPr lang="sl-SI" sz="1600" dirty="0" smtClean="0"/>
              <a:t>definiran konec 80-ih let</a:t>
            </a:r>
          </a:p>
          <a:p>
            <a:pPr marL="631825" lvl="1" indent="-266700"/>
            <a:r>
              <a:rPr lang="sl-SI" sz="1600" dirty="0" smtClean="0"/>
              <a:t>izkazal se je za prešibek za implementacijo vseh potrebnih zahtev (omejen pri sestavi PDU paketov)</a:t>
            </a:r>
          </a:p>
          <a:p>
            <a:pPr marL="631825" lvl="1" indent="-266700"/>
            <a:endParaRPr lang="sl-SI" sz="1600" dirty="0" smtClean="0"/>
          </a:p>
          <a:p>
            <a:pPr marL="514350" indent="-514350"/>
            <a:r>
              <a:rPr lang="sl-SI" sz="2000" b="1" dirty="0" smtClean="0"/>
              <a:t>SNMPv2</a:t>
            </a:r>
          </a:p>
          <a:p>
            <a:pPr marL="631825" lvl="1" indent="-266700"/>
            <a:r>
              <a:rPr lang="sl-SI" sz="1600" dirty="0" smtClean="0"/>
              <a:t>izboljšan SNMPv1 na področjih hitrosti (dodan GetBulkRequest), varnosti (vendar prekompleksna implementacija), komunikacij med upravljalci ,</a:t>
            </a:r>
          </a:p>
          <a:p>
            <a:pPr marL="631825" lvl="1" indent="-266700"/>
            <a:r>
              <a:rPr lang="sl-SI" sz="1600" dirty="0" smtClean="0"/>
              <a:t>RFC 1901, RFC 2578</a:t>
            </a:r>
          </a:p>
          <a:p>
            <a:pPr marL="631825" lvl="1" indent="-266700"/>
            <a:r>
              <a:rPr lang="sl-SI" sz="1600" dirty="0" smtClean="0"/>
              <a:t>uporablja SMIv2 (izboljšan standard za strukturiranje informacij)</a:t>
            </a:r>
          </a:p>
          <a:p>
            <a:pPr marL="631825" lvl="1" indent="-266700"/>
            <a:endParaRPr lang="sl-SI" sz="1600" dirty="0" smtClean="0"/>
          </a:p>
          <a:p>
            <a:pPr marL="514350" indent="-514350"/>
            <a:r>
              <a:rPr lang="sl-SI" sz="2000" b="1" dirty="0" smtClean="0"/>
              <a:t>SNMPv3</a:t>
            </a:r>
          </a:p>
          <a:p>
            <a:pPr marL="631825" lvl="1" indent="-266700"/>
            <a:r>
              <a:rPr lang="sl-SI" sz="1600" dirty="0" smtClean="0"/>
              <a:t>izboljšan SNMPv2 - ima dodane varnostne mehanizme,</a:t>
            </a:r>
          </a:p>
          <a:p>
            <a:pPr marL="631825" lvl="1" indent="-266700"/>
            <a:r>
              <a:rPr lang="sl-SI" sz="1600" dirty="0" smtClean="0"/>
              <a:t>omogoča kriptografijo, zagotavlja zaupnost, integriteto, avtentikacijo,</a:t>
            </a:r>
          </a:p>
          <a:p>
            <a:pPr marL="631825" lvl="1" indent="-266700"/>
            <a:r>
              <a:rPr lang="sl-SI" sz="1600" dirty="0" smtClean="0"/>
              <a:t>tudi uporablja SMIv2</a:t>
            </a:r>
          </a:p>
          <a:p>
            <a:pPr marL="788670" lvl="2" indent="-514350">
              <a:buClr>
                <a:schemeClr val="accent3"/>
              </a:buClr>
              <a:buSzPct val="95000"/>
            </a:pPr>
            <a:endParaRPr lang="sl-SI" sz="1600" dirty="0" smtClean="0"/>
          </a:p>
          <a:p>
            <a:pPr marL="514350" indent="-514350">
              <a:buNone/>
            </a:pPr>
            <a:endParaRPr lang="sl-SI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Varnost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752528"/>
          </a:xfrm>
        </p:spPr>
        <p:txBody>
          <a:bodyPr>
            <a:normAutofit/>
          </a:bodyPr>
          <a:lstStyle/>
          <a:p>
            <a:pPr marL="514350" indent="-514350"/>
            <a:r>
              <a:rPr lang="sl-SI" sz="2400" dirty="0" smtClean="0"/>
              <a:t>Zakaj je pomembna?</a:t>
            </a:r>
          </a:p>
          <a:p>
            <a:pPr marL="880110" lvl="1" indent="-514350"/>
            <a:r>
              <a:rPr lang="sl-SI" sz="1600" dirty="0" smtClean="0"/>
              <a:t>SetRequest nastavlja nadzorovane naprave. Zahtevo lahko pošlje kdorkoli?</a:t>
            </a:r>
          </a:p>
          <a:p>
            <a:pPr marL="898525" lvl="2" indent="-258763">
              <a:buFont typeface="Wingdings" pitchFamily="2" charset="2"/>
              <a:buChar char="Ø"/>
            </a:pPr>
            <a:r>
              <a:rPr lang="sl-SI" sz="1400" dirty="0" smtClean="0">
                <a:solidFill>
                  <a:srgbClr val="00B0F0"/>
                </a:solidFill>
              </a:rPr>
              <a:t>izziv: poišči še 3 primere drugih možnih zlorab protokola SNMP</a:t>
            </a:r>
          </a:p>
          <a:p>
            <a:pPr marL="514350" indent="-514350"/>
            <a:r>
              <a:rPr lang="sl-SI" sz="1800" dirty="0" smtClean="0"/>
              <a:t>Varnostni elementi so vpeljani šele v SNMPv3, prejšnji dve različici jih nista imeli. SNMPv3 ima vgrajeno varnost na osnovi uporabniških imen</a:t>
            </a:r>
          </a:p>
          <a:p>
            <a:pPr marL="898525" lvl="2" indent="-258763">
              <a:buFont typeface="Wingdings" pitchFamily="2" charset="2"/>
              <a:buChar char="Ø"/>
            </a:pPr>
            <a:r>
              <a:rPr lang="sl-SI" sz="1400" dirty="0" smtClean="0">
                <a:solidFill>
                  <a:srgbClr val="00B0F0"/>
                </a:solidFill>
              </a:rPr>
              <a:t>izziv: preberi RFC 3414 in poišči informacijo, proti kakšnim vdorom omogoča SNMPv3 zaščito? Kako je z napadi Denial of Service in prisluškovanjem prometa?</a:t>
            </a:r>
          </a:p>
          <a:p>
            <a:pPr marL="514350" indent="-514350"/>
            <a:endParaRPr lang="sl-SI" sz="1800" dirty="0" smtClean="0"/>
          </a:p>
        </p:txBody>
      </p:sp>
      <p:pic>
        <p:nvPicPr>
          <p:cNvPr id="300034" name="Picture 2" descr="http://www.cisco.com/en/US/i/000001-100000/60001-65000/64001-65000/64560.jpg"/>
          <p:cNvPicPr>
            <a:picLocks noChangeAspect="1" noChangeArrowheads="1"/>
          </p:cNvPicPr>
          <p:nvPr/>
        </p:nvPicPr>
        <p:blipFill>
          <a:blip r:embed="rId2" cstate="print"/>
          <a:srcRect r="1923"/>
          <a:stretch>
            <a:fillRect/>
          </a:stretch>
        </p:blipFill>
        <p:spPr bwMode="auto">
          <a:xfrm>
            <a:off x="2699792" y="3861048"/>
            <a:ext cx="3672408" cy="2790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SNMP. Varnostni mehanizmi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7525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200" b="1" dirty="0" smtClean="0"/>
              <a:t>kriptiranje vsebine paketov (PDU): </a:t>
            </a:r>
            <a:r>
              <a:rPr lang="sl-SI" sz="2200" dirty="0" smtClean="0"/>
              <a:t>uporablja se DES (ključa je predhodno potrebno izmenjati)</a:t>
            </a:r>
          </a:p>
          <a:p>
            <a:pPr marL="514350" indent="-514350">
              <a:buFont typeface="+mj-lt"/>
              <a:buAutoNum type="arabicPeriod"/>
            </a:pPr>
            <a:endParaRPr lang="sl-SI" sz="2200" dirty="0" smtClean="0"/>
          </a:p>
          <a:p>
            <a:pPr marL="514350" indent="-514350">
              <a:buFont typeface="+mj-lt"/>
              <a:buAutoNum type="arabicPeriod"/>
            </a:pPr>
            <a:endParaRPr lang="sl-SI" sz="2200" dirty="0" smtClean="0"/>
          </a:p>
          <a:p>
            <a:pPr marL="742950" indent="-742950">
              <a:buFont typeface="+mj-lt"/>
              <a:buAutoNum type="arabicPeriod"/>
            </a:pPr>
            <a:endParaRPr lang="sl-SI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sl-SI" sz="2200" b="1" dirty="0" smtClean="0"/>
              <a:t>integriteta</a:t>
            </a:r>
            <a:r>
              <a:rPr lang="sl-SI" sz="2200" dirty="0" smtClean="0"/>
              <a:t>: uporablja se zgoščanje sporočila s ključem, ki ga poznata pošiljatelj in prejemnik. S preverjanjem poslane zgoščene vrednosti imamo kontrolo pred aktivnim ponarejanjem sporočil</a:t>
            </a:r>
          </a:p>
          <a:p>
            <a:pPr marL="514350" indent="-514350"/>
            <a:endParaRPr lang="sl-SI" sz="2200" dirty="0" smtClean="0"/>
          </a:p>
        </p:txBody>
      </p:sp>
      <p:pic>
        <p:nvPicPr>
          <p:cNvPr id="301058" name="Picture 2" descr="http://palisade.plynt.com/images/collision-att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92896"/>
            <a:ext cx="2160240" cy="1067158"/>
          </a:xfrm>
          <a:prstGeom prst="rect">
            <a:avLst/>
          </a:prstGeom>
          <a:noFill/>
        </p:spPr>
      </p:pic>
      <p:pic>
        <p:nvPicPr>
          <p:cNvPr id="301060" name="Picture 4" descr="http://upload.wikimedia.org/wikipedia/commons/thumb/2/2b/Cryptographic_Hash_Function.svg/800px-Cryptographic_Hash_Function.svg.png"/>
          <p:cNvPicPr>
            <a:picLocks noChangeAspect="1" noChangeArrowheads="1"/>
          </p:cNvPicPr>
          <p:nvPr/>
        </p:nvPicPr>
        <p:blipFill>
          <a:blip r:embed="rId3" cstate="print"/>
          <a:srcRect t="56936" b="11165"/>
          <a:stretch>
            <a:fillRect/>
          </a:stretch>
        </p:blipFill>
        <p:spPr bwMode="auto">
          <a:xfrm>
            <a:off x="1907704" y="5301208"/>
            <a:ext cx="5616624" cy="1322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SNMP: Varnostni mehanizmi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7525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sl-SI" sz="2000" b="1" dirty="0" smtClean="0"/>
              <a:t>zaščita proti ponovitvi že opravljene komunikacije (replay attack): </a:t>
            </a:r>
            <a:r>
              <a:rPr lang="sl-SI" sz="2000" dirty="0" smtClean="0"/>
              <a:t>uporaba enkratnih žetonov (angl. </a:t>
            </a:r>
            <a:r>
              <a:rPr lang="sl-SI" sz="2000" i="1" dirty="0" smtClean="0"/>
              <a:t>nonce</a:t>
            </a:r>
            <a:r>
              <a:rPr lang="sl-SI" sz="2000" dirty="0" smtClean="0"/>
              <a:t>): pošiljatelj, mora sporočilo kodirati glede na žeton, ki ga določa sprejemnik (to je običajno </a:t>
            </a:r>
            <a:r>
              <a:rPr lang="sl-SI" sz="2000" u="sng" dirty="0" smtClean="0"/>
              <a:t>število vseh zagonov sistema</a:t>
            </a:r>
            <a:r>
              <a:rPr lang="sl-SI" sz="2000" dirty="0" smtClean="0"/>
              <a:t> pošiljatelja in </a:t>
            </a:r>
            <a:r>
              <a:rPr lang="sl-SI" sz="2000" u="sng" dirty="0" smtClean="0"/>
              <a:t>čas, ki je minil od zadnjega zagona</a:t>
            </a:r>
            <a:r>
              <a:rPr lang="sl-SI" sz="2000" dirty="0" smtClean="0"/>
              <a:t>)</a:t>
            </a:r>
          </a:p>
          <a:p>
            <a:pPr marL="514350" indent="-514350"/>
            <a:endParaRPr lang="sl-SI" sz="2000" dirty="0" smtClean="0"/>
          </a:p>
          <a:p>
            <a:pPr marL="514350" indent="-514350"/>
            <a:endParaRPr lang="sl-SI" sz="2000" dirty="0" smtClean="0"/>
          </a:p>
          <a:p>
            <a:pPr marL="514350" indent="-514350"/>
            <a:endParaRPr lang="sl-SI" sz="2000" dirty="0" smtClean="0"/>
          </a:p>
        </p:txBody>
      </p:sp>
      <p:pic>
        <p:nvPicPr>
          <p:cNvPr id="3020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3717032"/>
            <a:ext cx="64293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SNMP: Varnostni mehanizmi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7525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sl-SI" sz="2000" b="1" dirty="0" smtClean="0"/>
              <a:t>kontrola dostopa: </a:t>
            </a:r>
            <a:r>
              <a:rPr lang="sl-SI" sz="2000" dirty="0" smtClean="0"/>
              <a:t>kontrola dostopa na osnovi uporabiških imen. Pravice določajo, kateri uporabniki lahko berejo/nastavljajo katere informacije. Podatki o uporabnikih se hranijo v bazi </a:t>
            </a:r>
            <a:r>
              <a:rPr lang="sl-SI" sz="2000" i="1" dirty="0" smtClean="0"/>
              <a:t>Local Configuration DataStore</a:t>
            </a:r>
            <a:r>
              <a:rPr lang="sl-SI" sz="2000" dirty="0" smtClean="0"/>
              <a:t>, ki ima ravno tako nadzorovane objekte s SNMP!</a:t>
            </a:r>
          </a:p>
          <a:p>
            <a:pPr marL="898525" lvl="2" indent="-258763">
              <a:buFont typeface="Wingdings" pitchFamily="2" charset="2"/>
              <a:buChar char="Ø"/>
            </a:pPr>
            <a:r>
              <a:rPr lang="sl-SI" sz="1400" dirty="0" smtClean="0">
                <a:solidFill>
                  <a:srgbClr val="00B0F0"/>
                </a:solidFill>
              </a:rPr>
              <a:t>izziv: preuči RFC 3415. Kaj je to View-based Access Control Model Configuration MIB?</a:t>
            </a:r>
          </a:p>
          <a:p>
            <a:pPr marL="514350" indent="-514350"/>
            <a:endParaRPr lang="sl-SI" sz="2000" dirty="0" smtClean="0"/>
          </a:p>
          <a:p>
            <a:pPr marL="514350" indent="-514350"/>
            <a:endParaRPr lang="sl-SI" sz="2000" dirty="0" smtClean="0"/>
          </a:p>
          <a:p>
            <a:pPr marL="514350" indent="-514350"/>
            <a:endParaRPr lang="sl-SI" sz="2000" dirty="0" smtClean="0"/>
          </a:p>
        </p:txBody>
      </p:sp>
      <p:pic>
        <p:nvPicPr>
          <p:cNvPr id="303106" name="Picture 2" descr="http://www.aethis.com/solutions/snmp_research/images/security_pac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3861048"/>
            <a:ext cx="3528392" cy="2801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Kodiranje vsebine PDU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752528"/>
          </a:xfrm>
        </p:spPr>
        <p:txBody>
          <a:bodyPr>
            <a:normAutofit/>
          </a:bodyPr>
          <a:lstStyle/>
          <a:p>
            <a:pPr marL="514350" indent="-514350"/>
            <a:r>
              <a:rPr lang="sl-SI" sz="2000" dirty="0" smtClean="0"/>
              <a:t>Kako kodirati vsebino paketa, da bo razumljiva na vseh platformah (različni podatkovni tipi so različno dolgi, zapis debeli/tanki konec)?</a:t>
            </a:r>
          </a:p>
          <a:p>
            <a:pPr marL="514350" indent="-514350"/>
            <a:endParaRPr lang="sl-SI" sz="2000" dirty="0" smtClean="0"/>
          </a:p>
          <a:p>
            <a:pPr marL="514350" indent="-514350"/>
            <a:endParaRPr lang="sl-SI" sz="2000" dirty="0" smtClean="0"/>
          </a:p>
          <a:p>
            <a:pPr marL="514350" indent="-514350"/>
            <a:endParaRPr lang="sl-SI" sz="2000" dirty="0" smtClean="0"/>
          </a:p>
          <a:p>
            <a:pPr marL="514350" indent="-514350"/>
            <a:endParaRPr lang="sl-SI" sz="2000" dirty="0" smtClean="0"/>
          </a:p>
          <a:p>
            <a:pPr marL="514350" indent="-514350"/>
            <a:endParaRPr lang="sl-SI" sz="2000" dirty="0" smtClean="0"/>
          </a:p>
          <a:p>
            <a:pPr marL="514350" indent="-514350"/>
            <a:endParaRPr lang="sl-SI" sz="1800" dirty="0" smtClean="0"/>
          </a:p>
          <a:p>
            <a:pPr marL="514350" indent="-514350"/>
            <a:r>
              <a:rPr lang="sl-SI" sz="2000" dirty="0" smtClean="0"/>
              <a:t>potrebujemo enotni način kodiranja ali nek </a:t>
            </a:r>
            <a:r>
              <a:rPr lang="sl-SI" sz="2000" b="1" dirty="0" smtClean="0"/>
              <a:t>predstavitveni nivo teh podatkov</a:t>
            </a:r>
          </a:p>
          <a:p>
            <a:pPr marL="880110" lvl="1" indent="-514350"/>
            <a:r>
              <a:rPr lang="sl-SI" sz="1600" dirty="0" smtClean="0"/>
              <a:t>ASN.1 standard poleg podatkovnih tipov definira tudi standarde kodiranja,</a:t>
            </a:r>
          </a:p>
          <a:p>
            <a:pPr marL="880110" lvl="1" indent="-514350"/>
            <a:r>
              <a:rPr lang="sl-SI" sz="1600" dirty="0" smtClean="0"/>
              <a:t>videli bomo, da se za predstavljanje teh operatorjev uporablja TLV notacija (Type, Length, Value - tip, dolžina, vrednost)</a:t>
            </a:r>
          </a:p>
          <a:p>
            <a:pPr marL="514350" indent="-514350"/>
            <a:endParaRPr lang="sl-SI" sz="2000" dirty="0" smtClean="0"/>
          </a:p>
          <a:p>
            <a:pPr marL="514350" indent="-514350"/>
            <a:endParaRPr lang="sl-SI" sz="2000" dirty="0" smtClean="0"/>
          </a:p>
        </p:txBody>
      </p:sp>
      <p:pic>
        <p:nvPicPr>
          <p:cNvPr id="30413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492896"/>
            <a:ext cx="2088232" cy="158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564499"/>
            <a:ext cx="2160240" cy="162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707904" y="2576693"/>
            <a:ext cx="1630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 err="1" smtClean="0">
                <a:latin typeface="Arial" charset="0"/>
              </a:rPr>
              <a:t>test.x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= 256;</a:t>
            </a:r>
          </a:p>
          <a:p>
            <a:pPr algn="l"/>
            <a:r>
              <a:rPr lang="en-US" sz="2000" dirty="0" err="1">
                <a:latin typeface="Arial" charset="0"/>
              </a:rPr>
              <a:t>test.code</a:t>
            </a:r>
            <a:r>
              <a:rPr lang="en-US" sz="2000" dirty="0">
                <a:latin typeface="Arial" charset="0"/>
              </a:rPr>
              <a:t>=‘a’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75856" y="3356587"/>
            <a:ext cx="244827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16096" y="3440789"/>
            <a:ext cx="240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sl-SI" sz="16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Kako narediti ta prenos?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Kodiranje vsebine PDU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752528"/>
          </a:xfrm>
        </p:spPr>
        <p:txBody>
          <a:bodyPr>
            <a:normAutofit/>
          </a:bodyPr>
          <a:lstStyle/>
          <a:p>
            <a:pPr marL="514350" indent="-514350"/>
            <a:r>
              <a:rPr lang="sl-SI" sz="2000" dirty="0" smtClean="0"/>
              <a:t>Podoben problem:</a:t>
            </a:r>
          </a:p>
          <a:p>
            <a:pPr marL="514350" indent="-514350"/>
            <a:endParaRPr lang="sl-SI" sz="2000" dirty="0" smtClean="0"/>
          </a:p>
          <a:p>
            <a:pPr marL="514350" indent="-514350"/>
            <a:endParaRPr lang="sl-SI" sz="2000" dirty="0" smtClean="0"/>
          </a:p>
        </p:txBody>
      </p:sp>
      <p:pic>
        <p:nvPicPr>
          <p:cNvPr id="304134" name="Picture 6" descr="http://www.eslkidstuff.com/images/grandmoth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276872"/>
            <a:ext cx="792088" cy="1546458"/>
          </a:xfrm>
          <a:prstGeom prst="rect">
            <a:avLst/>
          </a:prstGeom>
          <a:noFill/>
        </p:spPr>
      </p:pic>
      <p:pic>
        <p:nvPicPr>
          <p:cNvPr id="304136" name="Picture 8" descr="http://thumbs.dreamstime.com/thumb_359/1233171624iyrVi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12315"/>
            <a:ext cx="1080120" cy="1476725"/>
          </a:xfrm>
          <a:prstGeom prst="rect">
            <a:avLst/>
          </a:prstGeom>
          <a:noFill/>
        </p:spPr>
      </p:pic>
      <p:pic>
        <p:nvPicPr>
          <p:cNvPr id="305154" name="Picture 2" descr="http://4.bp.blogspot.com/_j0PHjn96UKY/SqmZRi_mz2I/AAAAAAAAAMg/1bqUtxJoOmA/s320/0511-0812-0418-1144_Flower_Child_Hippy_Chick_Dancing_Barefoot_clipart_ima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6882" y="3477343"/>
            <a:ext cx="1167206" cy="131980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347864" y="47251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To je popolnoma </a:t>
            </a:r>
            <a:r>
              <a:rPr lang="sl-SI" i="1" dirty="0" smtClean="0"/>
              <a:t>groovy!</a:t>
            </a:r>
            <a:endParaRPr lang="sl-SI" dirty="0"/>
          </a:p>
        </p:txBody>
      </p:sp>
      <p:sp>
        <p:nvSpPr>
          <p:cNvPr id="13" name="TextBox 12"/>
          <p:cNvSpPr txBox="1"/>
          <p:nvPr/>
        </p:nvSpPr>
        <p:spPr>
          <a:xfrm>
            <a:off x="1619672" y="315200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babica</a:t>
            </a:r>
            <a:endParaRPr lang="sl-SI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380312" y="206084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najstnik</a:t>
            </a:r>
            <a:endParaRPr lang="sl-SI" sz="1200" dirty="0"/>
          </a:p>
        </p:txBody>
      </p:sp>
      <p:cxnSp>
        <p:nvCxnSpPr>
          <p:cNvPr id="16" name="Straight Arrow Connector 15"/>
          <p:cNvCxnSpPr>
            <a:endCxn id="304136" idx="1"/>
          </p:cNvCxnSpPr>
          <p:nvPr/>
        </p:nvCxnSpPr>
        <p:spPr>
          <a:xfrm flipV="1">
            <a:off x="5436096" y="3050678"/>
            <a:ext cx="1728192" cy="954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2339752" y="2996952"/>
            <a:ext cx="1656184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1720" y="23488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/>
              <a:t>Hmmm???</a:t>
            </a:r>
            <a:endParaRPr lang="sl-SI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868144" y="23488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/>
              <a:t>Hmmm???</a:t>
            </a:r>
            <a:endParaRPr lang="sl-SI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Kodiranje vsebine PDU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752528"/>
          </a:xfrm>
        </p:spPr>
        <p:txBody>
          <a:bodyPr>
            <a:normAutofit/>
          </a:bodyPr>
          <a:lstStyle/>
          <a:p>
            <a:pPr marL="514350" indent="-514350"/>
            <a:r>
              <a:rPr lang="sl-SI" sz="2000" dirty="0" smtClean="0"/>
              <a:t>Podoben problem:</a:t>
            </a:r>
          </a:p>
          <a:p>
            <a:pPr marL="514350" indent="-514350"/>
            <a:endParaRPr lang="sl-SI" sz="2000" dirty="0" smtClean="0"/>
          </a:p>
          <a:p>
            <a:pPr marL="514350" indent="-514350"/>
            <a:endParaRPr lang="sl-SI" sz="2000" dirty="0" smtClean="0"/>
          </a:p>
        </p:txBody>
      </p:sp>
      <p:pic>
        <p:nvPicPr>
          <p:cNvPr id="304134" name="Picture 6" descr="http://www.eslkidstuff.com/images/grandmoth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276872"/>
            <a:ext cx="792088" cy="1546458"/>
          </a:xfrm>
          <a:prstGeom prst="rect">
            <a:avLst/>
          </a:prstGeom>
          <a:noFill/>
        </p:spPr>
      </p:pic>
      <p:pic>
        <p:nvPicPr>
          <p:cNvPr id="304136" name="Picture 8" descr="http://thumbs.dreamstime.com/thumb_359/1233171624iyrVi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312315"/>
            <a:ext cx="1080120" cy="1476725"/>
          </a:xfrm>
          <a:prstGeom prst="rect">
            <a:avLst/>
          </a:prstGeom>
          <a:noFill/>
        </p:spPr>
      </p:pic>
      <p:pic>
        <p:nvPicPr>
          <p:cNvPr id="305154" name="Picture 2" descr="http://4.bp.blogspot.com/_j0PHjn96UKY/SqmZRi_mz2I/AAAAAAAAAMg/1bqUtxJoOmA/s320/0511-0812-0418-1144_Flower_Child_Hippy_Chick_Dancing_Barefoot_clipart_ima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6882" y="3477343"/>
            <a:ext cx="1167206" cy="131980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91880" y="47251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To je popolnoma </a:t>
            </a:r>
            <a:r>
              <a:rPr lang="sl-SI" i="1" dirty="0" smtClean="0"/>
              <a:t>groovy!</a:t>
            </a:r>
            <a:endParaRPr lang="sl-SI" dirty="0"/>
          </a:p>
        </p:txBody>
      </p:sp>
      <p:sp>
        <p:nvSpPr>
          <p:cNvPr id="13" name="TextBox 12"/>
          <p:cNvSpPr txBox="1"/>
          <p:nvPr/>
        </p:nvSpPr>
        <p:spPr>
          <a:xfrm>
            <a:off x="1619672" y="315200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babica</a:t>
            </a:r>
            <a:endParaRPr lang="sl-SI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380312" y="206084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najstnik</a:t>
            </a:r>
            <a:endParaRPr lang="sl-SI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051720" y="23488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rgbClr val="FF0000"/>
                </a:solidFill>
              </a:rPr>
              <a:t>Aha!!!</a:t>
            </a:r>
            <a:endParaRPr lang="sl-SI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4208" y="23488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rgbClr val="FF0000"/>
                </a:solidFill>
              </a:rPr>
              <a:t>Aha!!!</a:t>
            </a:r>
            <a:endParaRPr lang="sl-SI" i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4572000" y="5445224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139952" y="5805264"/>
            <a:ext cx="15750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/>
              <a:t>Prezentacijska storitev</a:t>
            </a:r>
            <a:endParaRPr lang="sl-SI" sz="1600" dirty="0"/>
          </a:p>
        </p:txBody>
      </p:sp>
      <p:sp>
        <p:nvSpPr>
          <p:cNvPr id="22" name="Rectangle 21"/>
          <p:cNvSpPr/>
          <p:nvPr/>
        </p:nvSpPr>
        <p:spPr>
          <a:xfrm>
            <a:off x="7092280" y="5805264"/>
            <a:ext cx="1518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/>
              <a:t>Prezentacijska storitev</a:t>
            </a:r>
            <a:endParaRPr lang="sl-SI" sz="1600" dirty="0"/>
          </a:p>
        </p:txBody>
      </p:sp>
      <p:sp>
        <p:nvSpPr>
          <p:cNvPr id="23" name="Rectangle 22"/>
          <p:cNvSpPr/>
          <p:nvPr/>
        </p:nvSpPr>
        <p:spPr>
          <a:xfrm>
            <a:off x="1143000" y="5805264"/>
            <a:ext cx="148478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 smtClean="0"/>
              <a:t>Prezentacijska storitev</a:t>
            </a:r>
            <a:endParaRPr lang="sl-SI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1007604" y="4833156"/>
            <a:ext cx="1800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6911465" y="4832362"/>
            <a:ext cx="1800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2722370" y="6059427"/>
            <a:ext cx="129614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96136" y="6093296"/>
            <a:ext cx="12241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771800" y="56612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/>
              <a:t>Prijetno je!</a:t>
            </a:r>
            <a:endParaRPr lang="sl-SI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5796136" y="57239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/>
              <a:t>Prijetno je!</a:t>
            </a:r>
            <a:endParaRPr lang="sl-SI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755576" y="436510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/>
              <a:t>Naravnost prikupno!</a:t>
            </a:r>
            <a:endParaRPr lang="sl-SI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7812360" y="436510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/>
              <a:t>Zakon!</a:t>
            </a:r>
          </a:p>
          <a:p>
            <a:r>
              <a:rPr lang="sl-SI" i="1" dirty="0" smtClean="0"/>
              <a:t>Seka!</a:t>
            </a:r>
            <a:endParaRPr lang="sl-SI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19" grpId="0" animBg="1"/>
      <p:bldP spid="22" grpId="0" animBg="1"/>
      <p:bldP spid="23" grpId="0" animBg="1"/>
      <p:bldP spid="33" grpId="0"/>
      <p:bldP spid="34" grpId="0"/>
      <p:bldP spid="35" grpId="0"/>
      <p:bldP spid="3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Prezentacijska storitev: možne rešitve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7525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000" dirty="0" smtClean="0">
                <a:solidFill>
                  <a:srgbClr val="FF0000"/>
                </a:solidFill>
              </a:rPr>
              <a:t>Pošiljatelj</a:t>
            </a:r>
            <a:r>
              <a:rPr lang="sl-SI" sz="2000" dirty="0" smtClean="0"/>
              <a:t> </a:t>
            </a:r>
            <a:r>
              <a:rPr lang="sl-SI" sz="2000" dirty="0" smtClean="0">
                <a:solidFill>
                  <a:srgbClr val="FF0000"/>
                </a:solidFill>
              </a:rPr>
              <a:t>upošteva</a:t>
            </a:r>
            <a:r>
              <a:rPr lang="sl-SI" sz="2000" dirty="0" smtClean="0"/>
              <a:t> obliko podatkov, ki jo uporablja prejemnik: podatke pretvarja v njegovo obliko in nato šele pošlje.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000" dirty="0" smtClean="0"/>
              <a:t>Pošiljatelj pošlje podatke v svoji obliki, </a:t>
            </a:r>
            <a:r>
              <a:rPr lang="sl-SI" sz="2000" dirty="0" smtClean="0">
                <a:solidFill>
                  <a:srgbClr val="FF0000"/>
                </a:solidFill>
              </a:rPr>
              <a:t>prejemnik pretvori </a:t>
            </a:r>
            <a:r>
              <a:rPr lang="sl-SI" sz="2000" dirty="0" smtClean="0"/>
              <a:t>v lastno obliko.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000" dirty="0" smtClean="0"/>
              <a:t>Pošiljatelj pretvori v </a:t>
            </a:r>
            <a:r>
              <a:rPr lang="sl-SI" sz="2000" dirty="0" smtClean="0">
                <a:solidFill>
                  <a:srgbClr val="FF0000"/>
                </a:solidFill>
              </a:rPr>
              <a:t>neodvisno obliko </a:t>
            </a:r>
            <a:r>
              <a:rPr lang="sl-SI" sz="2000" dirty="0" smtClean="0"/>
              <a:t>in nato pošlje. Prejemnik neodvisno obliko pretvori v svojo lastno obliko.</a:t>
            </a:r>
          </a:p>
          <a:p>
            <a:pPr marL="892175" lvl="2" indent="-252413">
              <a:buFont typeface="Wingdings" pitchFamily="2" charset="2"/>
              <a:buChar char="Ø"/>
            </a:pPr>
            <a:r>
              <a:rPr lang="sl-SI" sz="1400" dirty="0" smtClean="0">
                <a:solidFill>
                  <a:srgbClr val="00B0F0"/>
                </a:solidFill>
              </a:rPr>
              <a:t>izziv: kakšne so prednosti in slabosti gornjih treh pristopov?</a:t>
            </a:r>
          </a:p>
          <a:p>
            <a:pPr marL="1154430" lvl="2" indent="-514350">
              <a:buFont typeface="+mj-lt"/>
              <a:buAutoNum type="arabicPeriod"/>
            </a:pPr>
            <a:endParaRPr lang="sl-SI" sz="1500" dirty="0" smtClean="0"/>
          </a:p>
          <a:p>
            <a:pPr marL="1154430" lvl="2" indent="-514350">
              <a:buFont typeface="+mj-lt"/>
              <a:buAutoNum type="arabicPeriod"/>
            </a:pPr>
            <a:endParaRPr lang="sl-SI" sz="1500" dirty="0" smtClean="0"/>
          </a:p>
          <a:p>
            <a:pPr marL="514350" indent="-514350"/>
            <a:r>
              <a:rPr lang="sl-SI" sz="2000" dirty="0" smtClean="0"/>
              <a:t>ASN.1 uporablja 3. rešitev zgoraj (</a:t>
            </a:r>
            <a:r>
              <a:rPr lang="sl-SI" sz="2000" dirty="0" smtClean="0">
                <a:solidFill>
                  <a:schemeClr val="accent5">
                    <a:lumMod val="75000"/>
                  </a:schemeClr>
                </a:solidFill>
              </a:rPr>
              <a:t>neodvisno obliko</a:t>
            </a:r>
            <a:r>
              <a:rPr lang="sl-SI" sz="2000" dirty="0" smtClean="0"/>
              <a:t>).</a:t>
            </a:r>
          </a:p>
          <a:p>
            <a:pPr marL="514350" indent="-514350"/>
            <a:r>
              <a:rPr lang="sl-SI" sz="2000" dirty="0" smtClean="0"/>
              <a:t>Pri zapisovanju tipov se uporablja </a:t>
            </a:r>
            <a:r>
              <a:rPr lang="sl-SI" sz="2000" dirty="0" smtClean="0">
                <a:solidFill>
                  <a:schemeClr val="accent5">
                    <a:lumMod val="75000"/>
                  </a:schemeClr>
                </a:solidFill>
              </a:rPr>
              <a:t>pravila BER </a:t>
            </a:r>
            <a:r>
              <a:rPr lang="sl-SI" sz="2000" dirty="0" smtClean="0"/>
              <a:t>(Binary Encoding Rules). Ta definirajo zapis </a:t>
            </a:r>
            <a:r>
              <a:rPr lang="sl-SI" sz="2000" dirty="0" smtClean="0">
                <a:solidFill>
                  <a:schemeClr val="accent5">
                    <a:lumMod val="75000"/>
                  </a:schemeClr>
                </a:solidFill>
              </a:rPr>
              <a:t>podatkov po principu TLV</a:t>
            </a:r>
            <a:r>
              <a:rPr lang="sl-SI" sz="2000" dirty="0" smtClean="0"/>
              <a:t> (Type, Length, Value = tip, dolžina, vrednost).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Upravljanje z omrežjem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5040560"/>
          </a:xfrm>
        </p:spPr>
        <p:txBody>
          <a:bodyPr>
            <a:normAutofit/>
          </a:bodyPr>
          <a:lstStyle/>
          <a:p>
            <a:r>
              <a:rPr lang="sl-SI" sz="2000" dirty="0" smtClean="0"/>
              <a:t>Z rastjo interneta in lokalnih omrežij so se majhna omrežja povezala v </a:t>
            </a:r>
            <a:r>
              <a:rPr lang="sl-SI" sz="2000" b="1" dirty="0" smtClean="0"/>
              <a:t>VELIKO</a:t>
            </a:r>
            <a:r>
              <a:rPr lang="sl-SI" sz="2000" dirty="0" smtClean="0"/>
              <a:t> infrastrukturo. Zato je s tem narasla tudi potreba po </a:t>
            </a:r>
            <a:r>
              <a:rPr lang="sl-SI" sz="2000" b="1" dirty="0" smtClean="0"/>
              <a:t>SISTEMATIČNEM</a:t>
            </a:r>
            <a:r>
              <a:rPr lang="sl-SI" sz="2000" dirty="0" smtClean="0"/>
              <a:t> upravljanju strojnih in programskih komponent tega sistema. Pogosta vprašanja:</a:t>
            </a:r>
          </a:p>
          <a:p>
            <a:pPr lvl="1"/>
            <a:r>
              <a:rPr lang="sl-SI" sz="1600" dirty="0" smtClean="0"/>
              <a:t>Kateri viri so na razpolago v omrežju?</a:t>
            </a:r>
          </a:p>
          <a:p>
            <a:pPr lvl="1"/>
            <a:r>
              <a:rPr lang="sl-SI" sz="1600" dirty="0" smtClean="0"/>
              <a:t>Koliko prometa gre skozi določeno omrežno opremo?</a:t>
            </a:r>
          </a:p>
          <a:p>
            <a:pPr lvl="1"/>
            <a:r>
              <a:rPr lang="sl-SI" sz="1600" dirty="0" smtClean="0"/>
              <a:t>Kdo uporablja omrežne povezave, zaradi katerih direktor prepočasi dobiva elektronsko pošto?</a:t>
            </a:r>
          </a:p>
          <a:p>
            <a:pPr lvl="1"/>
            <a:r>
              <a:rPr lang="sl-SI" sz="1600" dirty="0" smtClean="0"/>
              <a:t>Zakaj ne morem pošiljati podatkov določenemu računalniku?</a:t>
            </a:r>
          </a:p>
          <a:p>
            <a:endParaRPr lang="sl-SI" sz="2000" dirty="0" smtClean="0"/>
          </a:p>
          <a:p>
            <a:r>
              <a:rPr lang="sl-SI" sz="2000" dirty="0" smtClean="0"/>
              <a:t>Definicija: Upravljanje z omrežjem vključuje </a:t>
            </a:r>
            <a:r>
              <a:rPr lang="sl-SI" sz="2000" b="1" dirty="0" smtClean="0">
                <a:solidFill>
                  <a:schemeClr val="accent5">
                    <a:lumMod val="75000"/>
                  </a:schemeClr>
                </a:solidFill>
              </a:rPr>
              <a:t>vpeljavo</a:t>
            </a:r>
            <a:r>
              <a:rPr lang="sl-SI" sz="2000" dirty="0" smtClean="0"/>
              <a:t>, </a:t>
            </a:r>
            <a:r>
              <a:rPr lang="sl-SI" sz="2000" b="1" dirty="0" smtClean="0">
                <a:solidFill>
                  <a:schemeClr val="accent5">
                    <a:lumMod val="75000"/>
                  </a:schemeClr>
                </a:solidFill>
              </a:rPr>
              <a:t>integracijo</a:t>
            </a:r>
            <a:r>
              <a:rPr lang="sl-SI" sz="2000" dirty="0" smtClean="0"/>
              <a:t> in </a:t>
            </a:r>
            <a:r>
              <a:rPr lang="sl-SI" sz="2000" b="1" dirty="0" smtClean="0">
                <a:solidFill>
                  <a:schemeClr val="accent5">
                    <a:lumMod val="75000"/>
                  </a:schemeClr>
                </a:solidFill>
              </a:rPr>
              <a:t>koordinacijo</a:t>
            </a:r>
            <a:r>
              <a:rPr lang="sl-SI" sz="2000" dirty="0" smtClean="0"/>
              <a:t> s strojno opremo, programsko opremo in človeškimi viri z namenom </a:t>
            </a:r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</a:rPr>
              <a:t>opazovanja</a:t>
            </a:r>
            <a:r>
              <a:rPr lang="sl-SI" sz="2000" dirty="0" smtClean="0"/>
              <a:t>, </a:t>
            </a:r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</a:rPr>
              <a:t>testiranja</a:t>
            </a:r>
            <a:r>
              <a:rPr lang="sl-SI" sz="2000" dirty="0" smtClean="0"/>
              <a:t>, </a:t>
            </a:r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</a:rPr>
              <a:t>konfiguriranja</a:t>
            </a:r>
            <a:r>
              <a:rPr lang="sl-SI" sz="2000" dirty="0" smtClean="0"/>
              <a:t>, </a:t>
            </a:r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</a:rPr>
              <a:t>analiziranja</a:t>
            </a:r>
            <a:r>
              <a:rPr lang="sl-SI" sz="2000" dirty="0" smtClean="0"/>
              <a:t> in </a:t>
            </a:r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</a:rPr>
              <a:t>nadzorovanja </a:t>
            </a:r>
            <a:r>
              <a:rPr lang="sl-SI" sz="2000" dirty="0" smtClean="0"/>
              <a:t>omrežnih virov, pri katerih želimo zagotoviti </a:t>
            </a:r>
            <a:r>
              <a:rPr lang="sl-SI" sz="2000" b="1" dirty="0" smtClean="0">
                <a:solidFill>
                  <a:srgbClr val="C00000"/>
                </a:solidFill>
              </a:rPr>
              <a:t>delovanje</a:t>
            </a:r>
            <a:r>
              <a:rPr lang="sl-SI" sz="2000" dirty="0" smtClean="0"/>
              <a:t> v realnem času (ali delovanje z ustrezno kakovostjo - QoS) za sprejemljivo ceno.</a:t>
            </a:r>
          </a:p>
          <a:p>
            <a:endParaRPr lang="sl-SI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Primer BER kodiranja po principu TLV</a:t>
            </a:r>
            <a:endParaRPr lang="sl-SI" sz="3600" dirty="0"/>
          </a:p>
        </p:txBody>
      </p:sp>
      <p:pic>
        <p:nvPicPr>
          <p:cNvPr id="306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4022" y="1938511"/>
            <a:ext cx="4950466" cy="45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1" y="2004240"/>
          <a:ext cx="3384375" cy="408905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103600"/>
                <a:gridCol w="696599"/>
                <a:gridCol w="1584176"/>
              </a:tblGrid>
              <a:tr h="487969">
                <a:tc>
                  <a:txBody>
                    <a:bodyPr/>
                    <a:lstStyle/>
                    <a:p>
                      <a:r>
                        <a:rPr lang="sl-SI" sz="1050" b="1" dirty="0" smtClean="0"/>
                        <a:t>Osnovni ASN.1</a:t>
                      </a:r>
                      <a:r>
                        <a:rPr lang="sl-SI" sz="1050" b="1" baseline="0" dirty="0" smtClean="0"/>
                        <a:t> podatkovni tip</a:t>
                      </a:r>
                      <a:endParaRPr lang="sl-SI" sz="1050" b="1" dirty="0"/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b="1" dirty="0" smtClean="0"/>
                        <a:t>Št. tipa</a:t>
                      </a:r>
                      <a:endParaRPr lang="sl-SI" sz="1050" b="1" dirty="0"/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r>
                        <a:rPr lang="sl-SI" sz="1050" b="1" dirty="0" smtClean="0"/>
                        <a:t>Uporaba (angl.)</a:t>
                      </a:r>
                      <a:endParaRPr lang="sl-SI" sz="1050" b="1" dirty="0"/>
                    </a:p>
                  </a:txBody>
                  <a:tcPr marL="4188" marR="4188" marT="4188" marB="4188" anchor="ctr"/>
                </a:tc>
              </a:tr>
              <a:tr h="382765">
                <a:tc>
                  <a:txBody>
                    <a:bodyPr/>
                    <a:lstStyle/>
                    <a:p>
                      <a:r>
                        <a:rPr lang="sl-SI" sz="1050" dirty="0"/>
                        <a:t>BOOLEAN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/>
                        <a:t>1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Model logical, two-state variable values</a:t>
                      </a:r>
                    </a:p>
                  </a:txBody>
                  <a:tcPr marL="4188" marR="4188" marT="4188" marB="4188" anchor="ctr"/>
                </a:tc>
              </a:tr>
              <a:tr h="382765">
                <a:tc>
                  <a:txBody>
                    <a:bodyPr/>
                    <a:lstStyle/>
                    <a:p>
                      <a:r>
                        <a:rPr lang="sl-SI" sz="1050"/>
                        <a:t>INTEGER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/>
                        <a:t>2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r>
                        <a:rPr lang="sl-SI" sz="1050"/>
                        <a:t>Model integer variable values</a:t>
                      </a:r>
                    </a:p>
                  </a:txBody>
                  <a:tcPr marL="4188" marR="4188" marT="4188" marB="4188" anchor="ctr"/>
                </a:tc>
              </a:tr>
              <a:tr h="408030">
                <a:tc>
                  <a:txBody>
                    <a:bodyPr/>
                    <a:lstStyle/>
                    <a:p>
                      <a:r>
                        <a:rPr lang="sl-SI" sz="1050"/>
                        <a:t>BIT STRING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/>
                        <a:t>3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Model binary data of arbitrary length</a:t>
                      </a:r>
                    </a:p>
                  </a:txBody>
                  <a:tcPr marL="4188" marR="4188" marT="4188" marB="4188" anchor="ctr"/>
                </a:tc>
              </a:tr>
              <a:tr h="569267">
                <a:tc>
                  <a:txBody>
                    <a:bodyPr/>
                    <a:lstStyle/>
                    <a:p>
                      <a:r>
                        <a:rPr lang="sl-SI" sz="1050"/>
                        <a:t>OCTET STRING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/>
                        <a:t>4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Model binary data whose length is a multiple of eight</a:t>
                      </a:r>
                    </a:p>
                  </a:txBody>
                  <a:tcPr marL="4188" marR="4188" marT="4188" marB="4188" anchor="ctr"/>
                </a:tc>
              </a:tr>
              <a:tr h="382765">
                <a:tc>
                  <a:txBody>
                    <a:bodyPr/>
                    <a:lstStyle/>
                    <a:p>
                      <a:r>
                        <a:rPr lang="sl-SI" sz="1050"/>
                        <a:t>NULL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/>
                        <a:t>5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Indicate effective absence of a sequence element</a:t>
                      </a:r>
                    </a:p>
                  </a:txBody>
                  <a:tcPr marL="4188" marR="4188" marT="4188" marB="4188" anchor="ctr"/>
                </a:tc>
              </a:tr>
              <a:tr h="382765">
                <a:tc>
                  <a:txBody>
                    <a:bodyPr/>
                    <a:lstStyle/>
                    <a:p>
                      <a:r>
                        <a:rPr lang="sl-SI" sz="1050"/>
                        <a:t>OBJECT IDENTIFIER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/>
                        <a:t>6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r>
                        <a:rPr lang="sl-SI" sz="1050" dirty="0"/>
                        <a:t>Name information objects</a:t>
                      </a:r>
                    </a:p>
                  </a:txBody>
                  <a:tcPr marL="4188" marR="4188" marT="4188" marB="4188" anchor="ctr"/>
                </a:tc>
              </a:tr>
              <a:tr h="196264">
                <a:tc>
                  <a:txBody>
                    <a:bodyPr/>
                    <a:lstStyle/>
                    <a:p>
                      <a:r>
                        <a:rPr lang="sl-SI" sz="1050"/>
                        <a:t>REAL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/>
                        <a:t>9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r>
                        <a:rPr lang="sl-SI" sz="1050"/>
                        <a:t>Model real variable values</a:t>
                      </a:r>
                    </a:p>
                  </a:txBody>
                  <a:tcPr marL="4188" marR="4188" marT="4188" marB="4188" anchor="ctr"/>
                </a:tc>
              </a:tr>
              <a:tr h="408030">
                <a:tc>
                  <a:txBody>
                    <a:bodyPr/>
                    <a:lstStyle/>
                    <a:p>
                      <a:r>
                        <a:rPr lang="sl-SI" sz="1050"/>
                        <a:t>ENUMERATED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 dirty="0"/>
                        <a:t>10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Model values of variables with at least three states</a:t>
                      </a:r>
                    </a:p>
                  </a:txBody>
                  <a:tcPr marL="4188" marR="4188" marT="4188" marB="4188" anchor="ctr"/>
                </a:tc>
              </a:tr>
              <a:tr h="359820">
                <a:tc>
                  <a:txBody>
                    <a:bodyPr/>
                    <a:lstStyle/>
                    <a:p>
                      <a:r>
                        <a:rPr lang="sl-SI" sz="1050"/>
                        <a:t>CHARACTER STRING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50"/>
                        <a:t>*</a:t>
                      </a:r>
                    </a:p>
                  </a:txBody>
                  <a:tcPr marL="4188" marR="4188" marT="4188" marB="4188" anchor="ctr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Models values that are strings of characters from a specified </a:t>
                      </a:r>
                      <a:r>
                        <a:rPr lang="en-US" sz="1050" dirty="0" smtClean="0"/>
                        <a:t>character</a:t>
                      </a:r>
                      <a:r>
                        <a:rPr lang="sl-SI" sz="1050" dirty="0" smtClean="0"/>
                        <a:t> </a:t>
                      </a:r>
                      <a:r>
                        <a:rPr lang="en-US" sz="1050" dirty="0" smtClean="0"/>
                        <a:t>set</a:t>
                      </a:r>
                      <a:endParaRPr lang="en-US" sz="1050" dirty="0"/>
                    </a:p>
                  </a:txBody>
                  <a:tcPr marL="4188" marR="4188" marT="4188" marB="4188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Zajem paketov SNMP</a:t>
            </a:r>
            <a:endParaRPr lang="sl-SI" sz="3600" dirty="0"/>
          </a:p>
        </p:txBody>
      </p:sp>
      <p:pic>
        <p:nvPicPr>
          <p:cNvPr id="5" name="Picture 2" descr="http://www.oidview.com/images/pdutrace-full.gif"/>
          <p:cNvPicPr>
            <a:picLocks noChangeAspect="1" noChangeArrowheads="1"/>
          </p:cNvPicPr>
          <p:nvPr/>
        </p:nvPicPr>
        <p:blipFill>
          <a:blip r:embed="rId2" cstate="print"/>
          <a:srcRect l="6978" r="40684"/>
          <a:stretch>
            <a:fillRect/>
          </a:stretch>
        </p:blipFill>
        <p:spPr bwMode="auto">
          <a:xfrm>
            <a:off x="5652120" y="1885528"/>
            <a:ext cx="3240360" cy="4495800"/>
          </a:xfrm>
          <a:prstGeom prst="rect">
            <a:avLst/>
          </a:prstGeom>
          <a:noFill/>
        </p:spPr>
      </p:pic>
      <p:pic>
        <p:nvPicPr>
          <p:cNvPr id="7" name="Picture 4" descr="wireshark-nmap-snmpv3.png"/>
          <p:cNvPicPr>
            <a:picLocks noChangeAspect="1" noChangeArrowheads="1"/>
          </p:cNvPicPr>
          <p:nvPr/>
        </p:nvPicPr>
        <p:blipFill>
          <a:blip r:embed="rId3" cstate="print"/>
          <a:srcRect t="14139"/>
          <a:stretch>
            <a:fillRect/>
          </a:stretch>
        </p:blipFill>
        <p:spPr bwMode="auto">
          <a:xfrm>
            <a:off x="179512" y="1885528"/>
            <a:ext cx="5260210" cy="4182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Struktura SNMP programja</a:t>
            </a:r>
            <a:endParaRPr lang="sl-SI" sz="3600" dirty="0"/>
          </a:p>
        </p:txBody>
      </p:sp>
      <p:pic>
        <p:nvPicPr>
          <p:cNvPr id="321538" name="Picture 2" descr="http://img.cmpnet.com/nc/1418/graphics/1418ws1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26173"/>
            <a:ext cx="7632848" cy="4727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0728"/>
            <a:ext cx="8218112" cy="2112264"/>
          </a:xfrm>
        </p:spPr>
        <p:txBody>
          <a:bodyPr/>
          <a:lstStyle/>
          <a:p>
            <a:r>
              <a:rPr lang="sl-SI" sz="4800" dirty="0" smtClean="0"/>
              <a:t>Drugi pristopi za nadzor</a:t>
            </a:r>
            <a:br>
              <a:rPr lang="sl-SI" sz="4800" dirty="0" smtClean="0"/>
            </a:br>
            <a:endParaRPr lang="sl-SI" sz="4800" dirty="0"/>
          </a:p>
        </p:txBody>
      </p:sp>
      <p:pic>
        <p:nvPicPr>
          <p:cNvPr id="311298" name="Picture 2" descr="http://www.toothpastefordinner.com/061908/mail-order-alternative-medicine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924944"/>
            <a:ext cx="4895106" cy="3170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Alternativne butične rešitve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5122912" cy="47525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1800" dirty="0" smtClean="0"/>
              <a:t>XML &amp; SOAP (aplikacijski nivo): XML omogoča nazoren in hierarhičen način kodiranja podatkov, ki lahko predstavljajo elemente in vsebino nadzorovanih objektov v omrežju. SOAP je preprost protokol, ki omogoča izmenjavo XML dokumentov v omrežju.</a:t>
            </a:r>
          </a:p>
          <a:p>
            <a:pPr marL="892175" lvl="1" indent="-261938">
              <a:buFont typeface="Wingdings" pitchFamily="2" charset="2"/>
              <a:buChar char="ü"/>
            </a:pPr>
            <a:r>
              <a:rPr lang="sl-SI" sz="1400" dirty="0" smtClean="0"/>
              <a:t>enostavno branje in razumevanje vsebine na strani sprejemnika, </a:t>
            </a:r>
          </a:p>
          <a:p>
            <a:pPr marL="892175" lvl="1" indent="-261938">
              <a:buFont typeface="Constantia" pitchFamily="18" charset="0"/>
              <a:buChar char="–"/>
            </a:pPr>
            <a:r>
              <a:rPr lang="sl-SI" sz="1400" dirty="0" smtClean="0"/>
              <a:t>velik overhead v primerjavi z binarnim kodiranjem podatkov</a:t>
            </a:r>
          </a:p>
          <a:p>
            <a:pPr marL="892175" lvl="1" indent="-261938">
              <a:buFont typeface="Constantia" pitchFamily="18" charset="0"/>
              <a:buChar char="–"/>
            </a:pPr>
            <a:endParaRPr lang="sl-SI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sl-SI" sz="1800" dirty="0" smtClean="0"/>
              <a:t>CORBA (Common Object Request Broker Architecture) (aplikacijski nivo): arhitektura, ki določa inter-uporabnost objektov različnih programskih jezikov in na različnih arhitekturah</a:t>
            </a:r>
          </a:p>
        </p:txBody>
      </p:sp>
      <p:pic>
        <p:nvPicPr>
          <p:cNvPr id="313346" name="Picture 2" descr="https://www.cisco.com/en/US/i/000001-100000/95001-100000/97001-98000/97492.jpg"/>
          <p:cNvPicPr>
            <a:picLocks noChangeAspect="1" noChangeArrowheads="1"/>
          </p:cNvPicPr>
          <p:nvPr/>
        </p:nvPicPr>
        <p:blipFill>
          <a:blip r:embed="rId2" cstate="print"/>
          <a:srcRect r="26649"/>
          <a:stretch>
            <a:fillRect/>
          </a:stretch>
        </p:blipFill>
        <p:spPr bwMode="auto">
          <a:xfrm>
            <a:off x="5761667" y="1844824"/>
            <a:ext cx="3202821" cy="367240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12160" y="5589240"/>
            <a:ext cx="2880320" cy="36004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kombinacija protokolov!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6840252" y="5265204"/>
            <a:ext cx="576064" cy="720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6624228" y="4617132"/>
            <a:ext cx="1944216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Dogodkovno gnano opazovanje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752528"/>
          </a:xfrm>
        </p:spPr>
        <p:txBody>
          <a:bodyPr>
            <a:normAutofit/>
          </a:bodyPr>
          <a:lstStyle/>
          <a:p>
            <a:pPr marL="541338" indent="0">
              <a:buNone/>
            </a:pPr>
            <a:r>
              <a:rPr lang="sl-SI" sz="1800" dirty="0" smtClean="0"/>
              <a:t>RMON (Remote Monitoring) (dodatni mehanizem): Klasični SNMP lahko nadzoruje omrežje iz nadzorne postaje. RMON zbira in analizira meritve lokalno, rezultate pošlje oddaljeni nadzorni postaji. Ima svoj MIB z razširitvami za različne tipe medijev.</a:t>
            </a:r>
          </a:p>
        </p:txBody>
      </p:sp>
      <p:pic>
        <p:nvPicPr>
          <p:cNvPr id="322562" name="Picture 2" descr="http://penta.ufrgs.br/gr952/trab1/rmon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280" y="2924944"/>
            <a:ext cx="4608513" cy="3456384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57590" y="2996952"/>
            <a:ext cx="3532666" cy="2952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92175" marR="0" lvl="1" indent="-2619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vsak RMON agent je odgovoren za lokalni</a:t>
            </a:r>
            <a:r>
              <a:rPr kumimoji="0" lang="sl-SI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nadzor,</a:t>
            </a:r>
          </a:p>
          <a:p>
            <a:pPr marL="892175" marR="0" lvl="1" indent="-2619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lang="sl-SI" sz="1400" baseline="0" dirty="0" smtClean="0"/>
              <a:t>pošiljanje</a:t>
            </a:r>
            <a:r>
              <a:rPr lang="sl-SI" sz="1400" dirty="0" smtClean="0"/>
              <a:t> že opravljenih analiz zmanjša SNMP promet med podomrežji</a:t>
            </a:r>
          </a:p>
          <a:p>
            <a:pPr marL="892175" marR="0" lvl="1" indent="-2619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 nujno, da so agenti vedno vidni</a:t>
            </a:r>
            <a:r>
              <a:rPr kumimoji="0" lang="sl-SI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 strani centralnega nadzornega sistema</a:t>
            </a:r>
            <a:endParaRPr kumimoji="0" lang="sl-SI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92175" marR="0" lvl="1" indent="-2619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onstantia" pitchFamily="18" charset="0"/>
              <a:buChar char="–"/>
              <a:tabLst/>
              <a:defRPr/>
            </a:pPr>
            <a:r>
              <a:rPr kumimoji="0" lang="sl-SI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potreben</a:t>
            </a:r>
            <a:r>
              <a:rPr kumimoji="0" lang="sl-SI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daljši vzpostavitveni in namestitveni čas sistema</a:t>
            </a:r>
            <a:endParaRPr kumimoji="0" lang="sl-SI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6415" marR="0" lvl="0" indent="-2619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endParaRPr kumimoji="0" lang="sl-SI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Domača naloga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 smtClean="0"/>
              <a:t>Naloga za dodatne točke pri domačih nalogah:</a:t>
            </a:r>
          </a:p>
          <a:p>
            <a:pPr marL="0" indent="0">
              <a:buNone/>
            </a:pPr>
            <a:endParaRPr lang="sl-SI" sz="2000" dirty="0" smtClean="0"/>
          </a:p>
          <a:p>
            <a:pPr marL="365760" lvl="1" indent="0">
              <a:buNone/>
            </a:pPr>
            <a:r>
              <a:rPr lang="sl-SI" sz="1800" dirty="0" smtClean="0">
                <a:solidFill>
                  <a:srgbClr val="0070C0"/>
                </a:solidFill>
              </a:rPr>
              <a:t>Preberi RFC 789, ki opisuje znan izpad omrežja ARPAnet, ki se zgodilo v letu 1980. </a:t>
            </a:r>
          </a:p>
          <a:p>
            <a:pPr marL="365760" lvl="1" indent="0">
              <a:buNone/>
            </a:pPr>
            <a:r>
              <a:rPr lang="sl-SI" sz="1800" dirty="0" smtClean="0">
                <a:solidFill>
                  <a:srgbClr val="0070C0"/>
                </a:solidFill>
              </a:rPr>
              <a:t>Kako bi se izpadu omrežja lahko izognili ali pohitrili njegovo ponovno vzpostavitev, če bi administratorji omrežja imeli na razpolago današnja orodja za upravljanje in nadzorovanje omrežja?</a:t>
            </a:r>
          </a:p>
          <a:p>
            <a:pPr marL="0" indent="0">
              <a:buNone/>
            </a:pPr>
            <a:endParaRPr lang="sl-SI" sz="2000" smtClean="0"/>
          </a:p>
          <a:p>
            <a:pPr marL="0" indent="0">
              <a:buNone/>
            </a:pPr>
            <a:endParaRPr lang="sl-SI" sz="2000" smtClean="0"/>
          </a:p>
          <a:p>
            <a:pPr marL="0" indent="0">
              <a:buFont typeface="+mj-lt"/>
              <a:buAutoNum type="arabicPeriod"/>
            </a:pPr>
            <a:endParaRPr lang="sl-SI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Naslednjič gremo naprej!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91744"/>
          </a:xfrm>
        </p:spPr>
        <p:txBody>
          <a:bodyPr/>
          <a:lstStyle/>
          <a:p>
            <a:endParaRPr lang="sl-SI" dirty="0" smtClean="0"/>
          </a:p>
          <a:p>
            <a:r>
              <a:rPr lang="sl-SI" dirty="0" smtClean="0"/>
              <a:t>promet za aplikacije v realnem času!</a:t>
            </a:r>
          </a:p>
        </p:txBody>
      </p:sp>
      <p:pic>
        <p:nvPicPr>
          <p:cNvPr id="95234" name="Picture 2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933056"/>
            <a:ext cx="2664296" cy="267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Primeri aktivnosti upravljanja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5040560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sl-SI" sz="2000" b="1" dirty="0" smtClean="0">
                <a:solidFill>
                  <a:schemeClr val="accent4">
                    <a:lumMod val="75000"/>
                  </a:schemeClr>
                </a:solidFill>
              </a:rPr>
              <a:t>zaznavanje napake na vmesniku računalnika ali usmerjevalnika</a:t>
            </a:r>
            <a:r>
              <a:rPr lang="sl-SI" sz="2000" dirty="0" smtClean="0"/>
              <a:t>: programska oprema lahko sporoči administratorju, da je na vmesniku prišlo do težave (celo preden odpove!)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sl-SI" sz="2000" b="1" dirty="0" smtClean="0">
                <a:solidFill>
                  <a:schemeClr val="accent4">
                    <a:lumMod val="75000"/>
                  </a:schemeClr>
                </a:solidFill>
              </a:rPr>
              <a:t>nadzorovanje delovanja računalnikov in analiza omrežja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sl-SI" sz="2000" b="1" dirty="0" smtClean="0">
                <a:solidFill>
                  <a:schemeClr val="accent4">
                    <a:lumMod val="75000"/>
                  </a:schemeClr>
                </a:solidFill>
              </a:rPr>
              <a:t>nadzorovanje omrežnega prometa</a:t>
            </a:r>
            <a:r>
              <a:rPr lang="sl-SI" sz="2000" dirty="0" smtClean="0"/>
              <a:t>: administrator lahko opazuje pogoste smeri komunikacij in najde ozka grla,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sl-SI" sz="2000" b="1" dirty="0" smtClean="0">
                <a:solidFill>
                  <a:schemeClr val="accent4">
                    <a:lumMod val="75000"/>
                  </a:schemeClr>
                </a:solidFill>
              </a:rPr>
              <a:t>zaznavanje hitrih sprememb v usmerjevalnih tabelah</a:t>
            </a:r>
            <a:r>
              <a:rPr lang="sl-SI" sz="2000" dirty="0" smtClean="0"/>
              <a:t>: ta pojav lahko opozarja na težave z usmerjanjem ali napako v usmerjevalniku,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sl-SI" sz="2000" b="1" dirty="0" smtClean="0">
                <a:solidFill>
                  <a:schemeClr val="accent4">
                    <a:lumMod val="75000"/>
                  </a:schemeClr>
                </a:solidFill>
              </a:rPr>
              <a:t>nadzorovanje nivoja zagotavljanja storitev</a:t>
            </a:r>
            <a:r>
              <a:rPr lang="sl-SI" sz="2000" dirty="0" smtClean="0"/>
              <a:t>: ponudniki omrežnih storitev nam lahko jamčijo razpoložljivost, zanasnitev in določeno prepustnost storitev; administrator lahko meri in preverja,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sl-SI" sz="2000" b="1" dirty="0" smtClean="0">
                <a:solidFill>
                  <a:schemeClr val="accent4">
                    <a:lumMod val="75000"/>
                  </a:schemeClr>
                </a:solidFill>
              </a:rPr>
              <a:t>zaznavanje vdorov</a:t>
            </a:r>
            <a:r>
              <a:rPr lang="sl-SI" sz="2000" dirty="0" smtClean="0"/>
              <a:t>: administrator je lahko obveščen, če določen promet prispe iz sumljivih virov; zaznava lahko tudi določen tip prometa (npr. množica SYN paketov, namenjena enem samem vmesniku)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Primeri aktivnosti</a:t>
            </a:r>
            <a:endParaRPr lang="sl-SI" sz="3600" dirty="0"/>
          </a:p>
        </p:txBody>
      </p:sp>
      <p:pic>
        <p:nvPicPr>
          <p:cNvPr id="319490" name="Picture 2" descr="http://www.10-strike.com/lanstate/lanstate_sho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66452"/>
            <a:ext cx="5905500" cy="47148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32240" y="2996952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nadzorovanje delovanja računalnikov in analiza omrežja</a:t>
            </a:r>
          </a:p>
          <a:p>
            <a:r>
              <a:rPr lang="sl-SI" dirty="0" smtClean="0"/>
              <a:t>(odkrivanje topologije omrežja)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Primeri aktivnosti</a:t>
            </a:r>
            <a:endParaRPr lang="sl-SI" sz="3600" dirty="0"/>
          </a:p>
        </p:txBody>
      </p:sp>
      <p:pic>
        <p:nvPicPr>
          <p:cNvPr id="318466" name="Picture 2" descr="http://perspective-network-management-system.smartcode.com/images/sshots/perspective_network_management_system_108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5895975" cy="47148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32240" y="299695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nadzorovanje omrežnega prometa (profiliranje)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Primeri aktivnosti</a:t>
            </a:r>
            <a:endParaRPr lang="sl-SI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32240" y="3305521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nadzorovanje nivoja zagotavljanja storitev (pretok podatkov)</a:t>
            </a:r>
            <a:endParaRPr lang="sl-SI" dirty="0"/>
          </a:p>
        </p:txBody>
      </p:sp>
      <p:pic>
        <p:nvPicPr>
          <p:cNvPr id="5" name="Picture 2" descr="http://bloke.org/wp-content/uploads/2009/12/firewall_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69417"/>
            <a:ext cx="5838825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Primeri aktivnosti</a:t>
            </a:r>
            <a:endParaRPr lang="sl-SI" sz="3600" dirty="0"/>
          </a:p>
        </p:txBody>
      </p:sp>
      <p:pic>
        <p:nvPicPr>
          <p:cNvPr id="317442" name="Picture 2" descr="http://www.lisisoft.com/imglisi/9/SystemUtilities/159610snmp_s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990" y="1700808"/>
            <a:ext cx="6191250" cy="44862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76256" y="3131676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nadzorovanje delovanja računalnikov in analiza omrežja</a:t>
            </a:r>
          </a:p>
          <a:p>
            <a:r>
              <a:rPr lang="sl-SI" dirty="0" smtClean="0"/>
              <a:t>(popis IP naslovov)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1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25449</TotalTime>
  <Words>2638</Words>
  <Application>Microsoft Macintosh PowerPoint</Application>
  <PresentationFormat>On-screen Show (4:3)</PresentationFormat>
  <Paragraphs>399</Paragraphs>
  <Slides>47</Slides>
  <Notes>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Flow</vt:lpstr>
      <vt:lpstr>Clip</vt:lpstr>
      <vt:lpstr>Komunikacijski protokoli in omrežna varnost</vt:lpstr>
      <vt:lpstr>Upravljanje z omrežjem</vt:lpstr>
      <vt:lpstr>Slide 3</vt:lpstr>
      <vt:lpstr>Upravljanje z omrežjem</vt:lpstr>
      <vt:lpstr>Primeri aktivnosti upravljanja</vt:lpstr>
      <vt:lpstr>Primeri aktivnosti</vt:lpstr>
      <vt:lpstr>Primeri aktivnosti</vt:lpstr>
      <vt:lpstr>Primeri aktivnosti</vt:lpstr>
      <vt:lpstr>Primeri aktivnosti</vt:lpstr>
      <vt:lpstr>Primeri aktivnosti</vt:lpstr>
      <vt:lpstr>Področja upravljanja</vt:lpstr>
      <vt:lpstr>Programska oprema za upravljanje</vt:lpstr>
      <vt:lpstr>Infrastruktura za upravljanje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Protokol SNMP </vt:lpstr>
      <vt:lpstr>Protokol SNMP</vt:lpstr>
      <vt:lpstr>Protokol SNMP</vt:lpstr>
      <vt:lpstr>SNMP: tipi sporočil</vt:lpstr>
      <vt:lpstr>Protokol SNMP</vt:lpstr>
      <vt:lpstr>SNMP: oblika sporočila</vt:lpstr>
      <vt:lpstr>SNMP: sporočilo tipa zahteva-odgovor</vt:lpstr>
      <vt:lpstr>SNMP: sporočilo tipa obvestilo</vt:lpstr>
      <vt:lpstr>Verzije SNMP</vt:lpstr>
      <vt:lpstr>Varnost</vt:lpstr>
      <vt:lpstr>SNMP. Varnostni mehanizmi</vt:lpstr>
      <vt:lpstr>SNMP: Varnostni mehanizmi</vt:lpstr>
      <vt:lpstr>SNMP: Varnostni mehanizmi</vt:lpstr>
      <vt:lpstr>Kodiranje vsebine PDU</vt:lpstr>
      <vt:lpstr>Kodiranje vsebine PDU</vt:lpstr>
      <vt:lpstr>Kodiranje vsebine PDU</vt:lpstr>
      <vt:lpstr>Prezentacijska storitev: možne rešitve</vt:lpstr>
      <vt:lpstr>Primer BER kodiranja po principu TLV</vt:lpstr>
      <vt:lpstr>Zajem paketov SNMP</vt:lpstr>
      <vt:lpstr>Struktura SNMP programja</vt:lpstr>
      <vt:lpstr>Drugi pristopi za nadzor </vt:lpstr>
      <vt:lpstr>Alternativne butične rešitve</vt:lpstr>
      <vt:lpstr>Dogodkovno gnano opazovanje</vt:lpstr>
      <vt:lpstr>Domača naloga</vt:lpstr>
      <vt:lpstr>Naslednjič gremo naprej!</vt:lpstr>
    </vt:vector>
  </TitlesOfParts>
  <Company>UL FRI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Komunikacijski protokoli in omrežna varnost</dc:title>
  <dc:creator>Zoran Bosnić</dc:creator>
  <cp:lastModifiedBy>Andrej (Andy) Brodnik</cp:lastModifiedBy>
  <cp:revision>800</cp:revision>
  <dcterms:created xsi:type="dcterms:W3CDTF">2012-10-23T08:28:05Z</dcterms:created>
  <dcterms:modified xsi:type="dcterms:W3CDTF">2012-10-23T09:02:44Z</dcterms:modified>
</cp:coreProperties>
</file>