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theme/themeOverride1.xml" ContentType="application/vnd.openxmlformats-officedocument.themeOverr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73"/>
  </p:notesMasterIdLst>
  <p:handoutMasterIdLst>
    <p:handoutMasterId r:id="rId74"/>
  </p:handoutMasterIdLst>
  <p:sldIdLst>
    <p:sldId id="258" r:id="rId2"/>
    <p:sldId id="259" r:id="rId3"/>
    <p:sldId id="331" r:id="rId4"/>
    <p:sldId id="332" r:id="rId5"/>
    <p:sldId id="344" r:id="rId6"/>
    <p:sldId id="333" r:id="rId7"/>
    <p:sldId id="334" r:id="rId8"/>
    <p:sldId id="335" r:id="rId9"/>
    <p:sldId id="336" r:id="rId10"/>
    <p:sldId id="337" r:id="rId11"/>
    <p:sldId id="339" r:id="rId12"/>
    <p:sldId id="340" r:id="rId13"/>
    <p:sldId id="341" r:id="rId14"/>
    <p:sldId id="338" r:id="rId15"/>
    <p:sldId id="342" r:id="rId16"/>
    <p:sldId id="343" r:id="rId17"/>
    <p:sldId id="345" r:id="rId18"/>
    <p:sldId id="346" r:id="rId19"/>
    <p:sldId id="352" r:id="rId20"/>
    <p:sldId id="353" r:id="rId21"/>
    <p:sldId id="354" r:id="rId22"/>
    <p:sldId id="347" r:id="rId23"/>
    <p:sldId id="348" r:id="rId24"/>
    <p:sldId id="351" r:id="rId25"/>
    <p:sldId id="322" r:id="rId26"/>
    <p:sldId id="349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4" r:id="rId36"/>
    <p:sldId id="363" r:id="rId37"/>
    <p:sldId id="365" r:id="rId38"/>
    <p:sldId id="366" r:id="rId39"/>
    <p:sldId id="367" r:id="rId40"/>
    <p:sldId id="368" r:id="rId41"/>
    <p:sldId id="371" r:id="rId42"/>
    <p:sldId id="374" r:id="rId43"/>
    <p:sldId id="372" r:id="rId44"/>
    <p:sldId id="373" r:id="rId45"/>
    <p:sldId id="370" r:id="rId46"/>
    <p:sldId id="375" r:id="rId47"/>
    <p:sldId id="376" r:id="rId48"/>
    <p:sldId id="377" r:id="rId49"/>
    <p:sldId id="378" r:id="rId50"/>
    <p:sldId id="379" r:id="rId51"/>
    <p:sldId id="369" r:id="rId52"/>
    <p:sldId id="384" r:id="rId53"/>
    <p:sldId id="388" r:id="rId54"/>
    <p:sldId id="385" r:id="rId55"/>
    <p:sldId id="386" r:id="rId56"/>
    <p:sldId id="387" r:id="rId57"/>
    <p:sldId id="380" r:id="rId58"/>
    <p:sldId id="381" r:id="rId59"/>
    <p:sldId id="382" r:id="rId60"/>
    <p:sldId id="383" r:id="rId61"/>
    <p:sldId id="390" r:id="rId62"/>
    <p:sldId id="389" r:id="rId63"/>
    <p:sldId id="391" r:id="rId64"/>
    <p:sldId id="392" r:id="rId65"/>
    <p:sldId id="393" r:id="rId66"/>
    <p:sldId id="394" r:id="rId67"/>
    <p:sldId id="395" r:id="rId68"/>
    <p:sldId id="396" r:id="rId69"/>
    <p:sldId id="397" r:id="rId70"/>
    <p:sldId id="398" r:id="rId71"/>
    <p:sldId id="399" r:id="rId7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110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handoutMaster" Target="handoutMasters/handoutMaster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77" Type="http://schemas.openxmlformats.org/officeDocument/2006/relationships/viewProps" Target="viewProps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presProps" Target="presProps.xml"/><Relationship Id="rId79" Type="http://schemas.openxmlformats.org/officeDocument/2006/relationships/tableStyles" Target="tableStyles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theme" Target="theme/theme1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912E57-EE63-4E2A-862A-F92FF079DE8B}" type="datetimeFigureOut">
              <a:rPr lang="en-US"/>
              <a:pPr>
                <a:defRPr/>
              </a:pPr>
              <a:t>12/9/12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A06208-43F1-49B4-8B52-9DE170F94E6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74EE60-6EFD-4879-8321-645BE99E0626}" type="datetimeFigureOut">
              <a:rPr lang="en-US"/>
              <a:pPr>
                <a:defRPr/>
              </a:pPr>
              <a:t>12/9/12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BCD03F-C96B-448E-A324-D28403498E2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5319-88F7-4DAF-9C2C-FF5C8B7E2578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671F5-9DD3-486B-876C-52A8452C4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AC8C-EB63-4810-9FF8-34BFEC755190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FC69-65E5-41EA-B9C2-0A4025EC5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06CE-7DD5-49FB-A488-CE7C5B3E580C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97DB-AE4E-47A6-955C-B51DADF10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32E1-6B2A-47D6-A18B-A96623BE5D43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823E-9131-45AE-B738-3C26AD2D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ADA81-F591-4EF3-9CC4-229FF865E417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3CCC-2DA4-4825-AA44-D5FC44786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05FB-4C39-4693-8EE6-B333DB825BD2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B6357-83A6-4ACC-80A0-10D68309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2F63-2BAB-4AF9-BD50-F367FACA7238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6858D-F5AF-4100-B25B-B327E3E6B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B89A-625A-4DE6-97E4-5CEBAB11013B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E177-9994-4276-91B9-9A5772EF1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0E1D-044B-43D9-9966-8A45A3D243AC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01F4-32F2-4339-A72E-50F58B0B1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05B2-465F-43FB-A64A-310E49608A51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BA71-D2E3-4055-82A5-2561C16D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x-none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695E-53C3-4D70-8779-030F9B4D3496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D04A-3002-4F00-88D6-09ECFA23B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70F31-C064-45D9-A68A-97D8C46490B5}" type="datetime1">
              <a:rPr lang="en-US"/>
              <a:pPr>
                <a:defRPr/>
              </a:pPr>
              <a:t>12/9/12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6FE36-D4C2-42E2-B44D-7F814879F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96" r:id="rId4"/>
    <p:sldLayoutId id="2147483700" r:id="rId5"/>
    <p:sldLayoutId id="2147483695" r:id="rId6"/>
    <p:sldLayoutId id="2147483701" r:id="rId7"/>
    <p:sldLayoutId id="2147483702" r:id="rId8"/>
    <p:sldLayoutId id="2147483703" r:id="rId9"/>
    <p:sldLayoutId id="2147483694" r:id="rId10"/>
    <p:sldLayoutId id="214748370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j.brodnik@fri.uni-lj.si" TargetMode="External"/><Relationship Id="rId3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3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3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 smtClean="0"/>
              <a:t>AAA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4FB96-70BC-4F64-B5EA-B05EDD00C3A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Stealing passwords</a:t>
            </a:r>
          </a:p>
          <a:p>
            <a:pPr lvl="1" eaLnBrk="1" hangingPunct="1"/>
            <a:r>
              <a:rPr lang="sl-SI" smtClean="0"/>
              <a:t>stolen blind text – change the password</a:t>
            </a:r>
          </a:p>
          <a:p>
            <a:pPr lvl="1" eaLnBrk="1" hangingPunct="1"/>
            <a:r>
              <a:rPr lang="sl-SI" smtClean="0"/>
              <a:t>Stolen mappings</a:t>
            </a:r>
          </a:p>
          <a:p>
            <a:pPr eaLnBrk="1" hangingPunct="1"/>
            <a:r>
              <a:rPr lang="sl-SI" smtClean="0"/>
              <a:t>On the internet there are databases/services, which sistematicly calculate password mappings</a:t>
            </a:r>
          </a:p>
          <a:p>
            <a:pPr lvl="1" eaLnBrk="1" hangingPunct="1"/>
            <a:r>
              <a:rPr lang="sl-SI" smtClean="0"/>
              <a:t>possible defense– we salten the password</a:t>
            </a:r>
          </a:p>
          <a:p>
            <a:pPr lvl="2" eaLnBrk="1" hangingPunct="1"/>
            <a:r>
              <a:rPr lang="sl-SI" b="1" smtClean="0">
                <a:solidFill>
                  <a:srgbClr val="0000FF"/>
                </a:solidFill>
              </a:rPr>
              <a:t>challenge: how to performe saltening?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F746-AE30-4C11-BB49-8B8EE06824D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4581" name="Picture 5" descr="att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398463"/>
            <a:ext cx="7678737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(IP) address represents a password or a part of it</a:t>
            </a:r>
          </a:p>
          <a:p>
            <a:pPr lvl="1" eaLnBrk="1" hangingPunct="1"/>
            <a:r>
              <a:rPr lang="sl-SI" smtClean="0"/>
              <a:t>We trust only certain computers</a:t>
            </a:r>
          </a:p>
          <a:p>
            <a:pPr eaLnBrk="1" hangingPunct="1"/>
            <a:r>
              <a:rPr lang="sl-SI" smtClean="0"/>
              <a:t>Loging is possible only from those computers</a:t>
            </a:r>
          </a:p>
          <a:p>
            <a:pPr lvl="1" eaLnBrk="1" hangingPunct="1"/>
            <a:r>
              <a:rPr lang="sl-SI" smtClean="0"/>
              <a:t>We trust those computers, that they finished  appropriate authentication (file hosts.equiv, )</a:t>
            </a:r>
          </a:p>
          <a:p>
            <a:pPr lvl="1" eaLnBrk="1" hangingPunct="1"/>
            <a:r>
              <a:rPr lang="sl-SI" smtClean="0"/>
              <a:t>Only those computers are allowed to authenticate</a:t>
            </a:r>
          </a:p>
          <a:p>
            <a:pPr lvl="1" eaLnBrk="1" hangingPunct="1"/>
            <a:r>
              <a:rPr lang="sl-SI" sz="2400" b="1" smtClean="0">
                <a:solidFill>
                  <a:srgbClr val="FF0000"/>
                </a:solidFill>
              </a:rPr>
              <a:t>required: C</a:t>
            </a:r>
            <a:r>
              <a:rPr lang="en-US" sz="2400" b="1" smtClean="0">
                <a:solidFill>
                  <a:srgbClr val="FF0000"/>
                </a:solidFill>
              </a:rPr>
              <a:t>onsider how to address the authentication </a:t>
            </a:r>
            <a:r>
              <a:rPr lang="sl-SI" sz="2400" b="1" smtClean="0">
                <a:solidFill>
                  <a:srgbClr val="FF0000"/>
                </a:solidFill>
              </a:rPr>
              <a:t>at</a:t>
            </a:r>
            <a:r>
              <a:rPr lang="en-US" sz="2400" b="1" smtClean="0">
                <a:solidFill>
                  <a:srgbClr val="FF0000"/>
                </a:solidFill>
              </a:rPr>
              <a:t> ssh?</a:t>
            </a:r>
            <a:endParaRPr lang="sl-SI" sz="2400" b="1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3D242-1C00-45E7-B490-5997EDFDD2E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5605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6143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Wingdings 2" pitchFamily="18" charset="2"/>
              <a:buChar char=""/>
            </a:pPr>
            <a:r>
              <a:rPr lang="sl-SI" i="1" smtClean="0"/>
              <a:t>key distribution centre</a:t>
            </a:r>
            <a:endParaRPr lang="sl-SI" smtClean="0"/>
          </a:p>
          <a:p>
            <a:pPr marL="342900" lvl="1" indent="-342900" eaLnBrk="1" hangingPunct="1">
              <a:lnSpc>
                <a:spcPct val="90000"/>
              </a:lnSpc>
            </a:pPr>
            <a:r>
              <a:rPr lang="sl-SI" smtClean="0"/>
              <a:t>Broker forms a key (password) for every new connection </a:t>
            </a:r>
          </a:p>
          <a:p>
            <a:pPr marL="342900" lvl="1" indent="-342900" eaLnBrk="1" hangingPunct="1">
              <a:lnSpc>
                <a:spcPct val="90000"/>
              </a:lnSpc>
            </a:pPr>
            <a:r>
              <a:rPr lang="sl-SI" smtClean="0"/>
              <a:t>Short-lived keys</a:t>
            </a:r>
          </a:p>
          <a:p>
            <a:pPr marL="342900" lvl="1" indent="-342900" eaLnBrk="1" hangingPunct="1">
              <a:lnSpc>
                <a:spcPct val="90000"/>
              </a:lnSpc>
              <a:buFont typeface="Wingdings 2" pitchFamily="18" charset="2"/>
              <a:buChar char=""/>
            </a:pPr>
            <a:r>
              <a:rPr lang="sl-SI" i="1" smtClean="0"/>
              <a:t>certification authority</a:t>
            </a:r>
            <a:endParaRPr lang="sl-SI" smtClean="0"/>
          </a:p>
          <a:p>
            <a:pPr marL="342900" lvl="1" indent="-342900" eaLnBrk="1" hangingPunct="1">
              <a:lnSpc>
                <a:spcPct val="90000"/>
              </a:lnSpc>
            </a:pPr>
            <a:r>
              <a:rPr lang="sl-SI" smtClean="0"/>
              <a:t>Broker provides authorized passwords </a:t>
            </a:r>
          </a:p>
          <a:p>
            <a:pPr marL="342900" lvl="1" indent="-342900" eaLnBrk="1" hangingPunct="1">
              <a:lnSpc>
                <a:spcPct val="90000"/>
              </a:lnSpc>
            </a:pPr>
            <a:r>
              <a:rPr lang="sl-SI" smtClean="0"/>
              <a:t>Long-lived certificates, must have option to cancel it 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Hierarchy of intermediaries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E2B54-44EA-4E04-8184-8CEC9DF3C41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6629" name="Picture 5" descr="as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Using passwords</a:t>
            </a:r>
          </a:p>
          <a:p>
            <a:pPr eaLnBrk="1" hangingPunct="1"/>
            <a:r>
              <a:rPr lang="sl-SI" smtClean="0"/>
              <a:t>Authentication utility</a:t>
            </a:r>
          </a:p>
          <a:p>
            <a:pPr eaLnBrk="1" hangingPunct="1"/>
            <a:r>
              <a:rPr lang="sl-SI" smtClean="0"/>
              <a:t>Using biometric characteristics</a:t>
            </a:r>
            <a:br>
              <a:rPr lang="sl-SI" smtClean="0"/>
            </a:br>
            <a:endParaRPr lang="sl-SI" smtClean="0"/>
          </a:p>
          <a:p>
            <a:pPr eaLnBrk="1" hangingPunct="1"/>
            <a:r>
              <a:rPr lang="sl-SI" smtClean="0"/>
              <a:t>Two other options require additional hardware (which we have to trust)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7CBEE-EEB8-46E6-9973-6E0A3371303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7653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Password must not be simple: length, number of characters, which sings , .. </a:t>
            </a:r>
            <a:endParaRPr lang="sl-SI" sz="3000" smtClean="0"/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admin/admin, 1234, unique master citizen number </a:t>
            </a:r>
            <a:endParaRPr lang="sl-SI" sz="2600" i="1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Password must not be too complicated</a:t>
            </a:r>
            <a:endParaRPr lang="sl-SI" sz="3000" smtClean="0"/>
          </a:p>
          <a:p>
            <a:pPr lvl="1" eaLnBrk="1" hangingPunct="1">
              <a:lnSpc>
                <a:spcPct val="90000"/>
              </a:lnSpc>
            </a:pPr>
            <a:r>
              <a:rPr lang="en-US" sz="2600" b="1" smtClean="0"/>
              <a:t>NaWUwra66nu5UHAd  </a:t>
            </a:r>
            <a:r>
              <a:rPr lang="en-US" sz="2600" b="1" smtClean="0">
                <a:sym typeface="Wingdings" pitchFamily="2" charset="2"/>
              </a:rPr>
              <a:t></a:t>
            </a:r>
            <a:endParaRPr lang="sl-SI" sz="2600" smtClean="0"/>
          </a:p>
          <a:p>
            <a:pPr lvl="2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0000FF"/>
                </a:solidFill>
              </a:rPr>
              <a:t>challenge: Find a s</a:t>
            </a:r>
            <a:r>
              <a:rPr lang="sl-SI" sz="2200" b="1" smtClean="0">
                <a:solidFill>
                  <a:srgbClr val="0000FF"/>
                </a:solidFill>
              </a:rPr>
              <a:t>y</a:t>
            </a:r>
            <a:r>
              <a:rPr lang="en-US" sz="2200" b="1" smtClean="0">
                <a:solidFill>
                  <a:srgbClr val="0000FF"/>
                </a:solidFill>
              </a:rPr>
              <a:t>stem </a:t>
            </a:r>
            <a:r>
              <a:rPr lang="sl-SI" sz="2200" b="1" smtClean="0">
                <a:solidFill>
                  <a:srgbClr val="0000FF"/>
                </a:solidFill>
              </a:rPr>
              <a:t>that generates safe passwords.</a:t>
            </a:r>
            <a:endParaRPr lang="sl-SI" sz="2200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We change passwords systematicly </a:t>
            </a:r>
            <a:endParaRPr lang="sl-SI" sz="30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sl-SI" sz="3000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What if we forget a password? </a:t>
            </a:r>
            <a:endParaRPr lang="sl-SI" sz="3000" smtClean="0"/>
          </a:p>
          <a:p>
            <a:pPr lvl="1" eaLnBrk="1" hangingPunct="1">
              <a:lnSpc>
                <a:spcPct val="90000"/>
              </a:lnSpc>
            </a:pPr>
            <a:endParaRPr lang="sl-SI" sz="2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23C0F-1BE0-4B98-B73D-5CF0C11D979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28677" name="Picture 5" descr="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18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cards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Only holders of informations (magnetic recording, optical recording, ...) 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They contain a computer that protects information , we need a password to access the computer...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Use of challenge 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Cryptographic computers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They form a time-depended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A4E75-C826-49EB-8B0B-1397D323650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9701" name="Picture 5" descr="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69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Replacable password</a:t>
            </a:r>
          </a:p>
          <a:p>
            <a:pPr eaLnBrk="1" hangingPunct="1"/>
            <a:r>
              <a:rPr lang="sl-SI" smtClean="0"/>
              <a:t>lack of portability</a:t>
            </a:r>
            <a:br>
              <a:rPr lang="sl-SI" smtClean="0"/>
            </a:br>
            <a:endParaRPr lang="sl-SI" smtClean="0"/>
          </a:p>
          <a:p>
            <a:pPr eaLnBrk="1" hangingPunct="1"/>
            <a:r>
              <a:rPr lang="sl-SI" smtClean="0"/>
              <a:t>routine, fingerprint, face identificatio, iris, voice, .</a:t>
            </a:r>
            <a:br>
              <a:rPr lang="sl-SI" smtClean="0"/>
            </a:b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D74B8-3C73-4A90-AE5C-CB3FC83C0B7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30725" name="Picture 5" descr="b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directly </a:t>
            </a:r>
          </a:p>
          <a:p>
            <a:pPr lvl="1" eaLnBrk="1" hangingPunct="1"/>
            <a:r>
              <a:rPr lang="sl-SI" smtClean="0"/>
              <a:t>Loging to a computer console</a:t>
            </a:r>
          </a:p>
          <a:p>
            <a:pPr lvl="1" eaLnBrk="1" hangingPunct="1"/>
            <a:r>
              <a:rPr lang="sl-SI" smtClean="0"/>
              <a:t>Remote access: telnet (TELNET Protocol, RFC 139), ssh (Does RFC exist for ssh?) </a:t>
            </a:r>
            <a:endParaRPr lang="en-US" smtClean="0"/>
          </a:p>
          <a:p>
            <a:pPr lvl="2" eaLnBrk="1" hangingPunct="1"/>
            <a:r>
              <a:rPr lang="en-US" b="1" smtClean="0">
                <a:solidFill>
                  <a:srgbClr val="0000FF"/>
                </a:solidFill>
              </a:rPr>
              <a:t>challenge: find other RFC documents about telnet</a:t>
            </a:r>
            <a:r>
              <a:rPr lang="sl-SI" b="1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r>
              <a:rPr lang="sl-SI" smtClean="0"/>
              <a:t>ad hoc form</a:t>
            </a:r>
          </a:p>
          <a:p>
            <a:pPr eaLnBrk="1" hangingPunct="1"/>
            <a:r>
              <a:rPr lang="sl-SI" smtClean="0"/>
              <a:t>Using protocols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6CC79-7DCF-43CF-ADC7-7CD7FBD3AFA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31751" name="Picture 7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PPP in PAP: </a:t>
            </a:r>
            <a:r>
              <a:rPr lang="en-US" smtClean="0"/>
              <a:t>Password authentication protocol</a:t>
            </a:r>
          </a:p>
          <a:p>
            <a:pPr eaLnBrk="1" hangingPunct="1"/>
            <a:r>
              <a:rPr lang="sl-SI" smtClean="0"/>
              <a:t>CHAP: </a:t>
            </a:r>
            <a:r>
              <a:rPr lang="en-US" smtClean="0"/>
              <a:t>Challenge-handshake authentication protocol</a:t>
            </a:r>
            <a:r>
              <a:rPr lang="sl-SI" smtClean="0"/>
              <a:t> (MS-CHAP)</a:t>
            </a:r>
          </a:p>
          <a:p>
            <a:pPr eaLnBrk="1" hangingPunct="1"/>
            <a:r>
              <a:rPr lang="en-US" smtClean="0"/>
              <a:t>EAP: Extensible Authentication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D871C-3C37-4738-AE31-143EDB86B6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32773" name="Picture 5" descr="s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93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PPP in PAP</a:t>
            </a:r>
            <a:endParaRPr lang="sl-SI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The Point-to-Point Protocol (PPP), RFC 1661</a:t>
            </a:r>
          </a:p>
          <a:p>
            <a:pPr lvl="1" eaLnBrk="1" hangingPunct="1"/>
            <a:r>
              <a:rPr lang="en-US" sz="2400" b="1" i="1" smtClean="0">
                <a:solidFill>
                  <a:srgbClr val="3366FF"/>
                </a:solidFill>
              </a:rPr>
              <a:t>challenge: find and read RFC</a:t>
            </a:r>
            <a:r>
              <a:rPr lang="sl-SI" sz="2400" b="1" i="1" smtClean="0">
                <a:solidFill>
                  <a:srgbClr val="3366FF"/>
                </a:solidFill>
              </a:rPr>
              <a:t>.</a:t>
            </a:r>
            <a:endParaRPr lang="sl-SI" sz="2400" smtClean="0"/>
          </a:p>
          <a:p>
            <a:pPr eaLnBrk="1" hangingPunct="1"/>
            <a:r>
              <a:rPr lang="sl-SI" smtClean="0"/>
              <a:t>It is replacing data-link layer</a:t>
            </a:r>
          </a:p>
          <a:p>
            <a:pPr eaLnBrk="1" hangingPunct="1"/>
            <a:r>
              <a:rPr lang="sl-SI" smtClean="0"/>
              <a:t>Authentication required at the beginning of sessions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C5F00-D7FF-472F-B73C-FD16C1439C1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AAA</a:t>
            </a:r>
            <a:endParaRPr lang="sl-SI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 i="1" dirty="0" smtClean="0">
                <a:solidFill>
                  <a:srgbClr val="FF0000"/>
                </a:solidFill>
              </a:rPr>
              <a:t>A</a:t>
            </a:r>
            <a:r>
              <a:rPr lang="sl-SI" b="1" i="1" dirty="0" smtClean="0"/>
              <a:t>uthentication</a:t>
            </a:r>
            <a:r>
              <a:rPr lang="sl-SI" b="1" dirty="0" smtClean="0"/>
              <a:t> </a:t>
            </a:r>
            <a:r>
              <a:rPr lang="sl-SI" dirty="0" smtClean="0"/>
              <a:t>: who is actually the person (computer) we are talking to</a:t>
            </a:r>
          </a:p>
          <a:p>
            <a:pPr eaLnBrk="1" hangingPunct="1">
              <a:defRPr/>
            </a:pPr>
            <a:r>
              <a:rPr lang="sl-SI" b="1" i="1" dirty="0" smtClean="0">
                <a:solidFill>
                  <a:srgbClr val="FF0000"/>
                </a:solidFill>
              </a:rPr>
              <a:t>A</a:t>
            </a:r>
            <a:r>
              <a:rPr lang="sl-SI" b="1" i="1" dirty="0" smtClean="0"/>
              <a:t>uthorization</a:t>
            </a:r>
            <a:r>
              <a:rPr lang="sl-SI" b="1" dirty="0" smtClean="0"/>
              <a:t> </a:t>
            </a:r>
            <a:r>
              <a:rPr lang="sl-SI" dirty="0" smtClean="0"/>
              <a:t>: does the person (computer) we are talking to have the necessary privileges to the </a:t>
            </a:r>
            <a:r>
              <a:rPr lang="en-US" dirty="0" smtClean="0"/>
              <a:t> source / use </a:t>
            </a:r>
            <a:r>
              <a:rPr lang="sl-SI" dirty="0" smtClean="0"/>
              <a:t>of </a:t>
            </a:r>
            <a:r>
              <a:rPr lang="en-US" dirty="0" smtClean="0"/>
              <a:t>service / ...</a:t>
            </a:r>
            <a:endParaRPr lang="sl-SI" dirty="0" smtClean="0"/>
          </a:p>
          <a:p>
            <a:pPr eaLnBrk="1" hangingPunct="1">
              <a:defRPr/>
            </a:pPr>
            <a:r>
              <a:rPr lang="sl-SI" b="1" i="1" dirty="0" smtClean="0">
                <a:solidFill>
                  <a:srgbClr val="FF0000"/>
                </a:solidFill>
              </a:rPr>
              <a:t>A</a:t>
            </a:r>
            <a:r>
              <a:rPr lang="sl-SI" b="1" i="1" dirty="0" smtClean="0"/>
              <a:t>ccoounting</a:t>
            </a:r>
            <a:r>
              <a:rPr lang="sl-SI" b="1" dirty="0" smtClean="0"/>
              <a:t> </a:t>
            </a:r>
            <a:r>
              <a:rPr lang="sl-SI" dirty="0" smtClean="0"/>
              <a:t>: who </a:t>
            </a:r>
            <a:r>
              <a:rPr lang="sl-SI" dirty="0"/>
              <a:t>has at any time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l-SI" dirty="0" smtClean="0"/>
              <a:t>    used a source/service/...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74839-63B3-4DFC-AA6D-10DED93266E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PPP</a:t>
            </a:r>
            <a:endParaRPr lang="sl-SI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186238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+----------+-------------+---------+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| Protocol | Information | Padding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| 8/16 bits|      *      |    *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+----------+-------------+---------+</a:t>
            </a:r>
          </a:p>
          <a:p>
            <a:pPr eaLnBrk="1" hangingPunct="1">
              <a:buFont typeface="Wingdings 2" pitchFamily="18" charset="2"/>
              <a:buNone/>
            </a:pPr>
            <a:endParaRPr lang="sl-SI" sz="1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sl-SI" sz="14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3C0B2-1404-459B-8100-73ADEC37EA9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7763" y="1706563"/>
            <a:ext cx="4030662" cy="452596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sl-SI" sz="3200" dirty="0">
                <a:solidFill>
                  <a:schemeClr val="tx2"/>
                </a:solidFill>
                <a:latin typeface="+mn-lt"/>
              </a:rPr>
              <a:t>protocol: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0001 Padding Protocol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0003 to 001f reserved (transparency inefficient)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007d reserved (Control Escape)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00cf reserved (PPP NLPID)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00ff reserved (compression inefficient)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8001 to 801f unused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807d unused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80cf unused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80ff unused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c021 Link Control Protocol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c023 Password Authentication Protocol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latin typeface="+mn-lt"/>
              </a:rPr>
              <a:t>c025 Link Quality Report</a:t>
            </a:r>
          </a:p>
          <a:p>
            <a:pPr marL="800100" lvl="1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c223 Challenge Handshake Authentication Protocol </a:t>
            </a:r>
            <a:endParaRPr lang="sl-SI" sz="3200" b="1" dirty="0">
              <a:solidFill>
                <a:srgbClr val="FF0000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sl-SI" sz="3200" dirty="0">
              <a:solidFill>
                <a:schemeClr val="tx2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sl-SI" sz="32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PAP</a:t>
            </a:r>
            <a:endParaRPr lang="sl-SI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Password transfer in cleantext</a:t>
            </a:r>
          </a:p>
          <a:p>
            <a:pPr eaLnBrk="1" hangingPunct="1"/>
            <a:r>
              <a:rPr lang="sl-SI" smtClean="0"/>
              <a:t>Last option, if all other fail (and if we are still willing to do it)</a:t>
            </a:r>
            <a:br>
              <a:rPr lang="sl-SI" smtClean="0"/>
            </a:b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7DD26-FFFD-4D80-AC52-25166639A26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CHAP</a:t>
            </a:r>
            <a:endParaRPr lang="sl-SI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PPP Challenge Handshake Authentication Protocol (CHAP), RFC 1994</a:t>
            </a:r>
          </a:p>
          <a:p>
            <a:pPr lvl="3" eaLnBrk="1" hangingPunct="1">
              <a:lnSpc>
                <a:spcPct val="90000"/>
              </a:lnSpc>
            </a:pPr>
            <a:r>
              <a:rPr lang="en-US" b="1" i="1" smtClean="0">
                <a:solidFill>
                  <a:srgbClr val="FF0000"/>
                </a:solidFill>
              </a:rPr>
              <a:t>required: find this protocol on the internet and read it – literature</a:t>
            </a:r>
            <a:r>
              <a:rPr lang="sl-SI" b="1" i="1" smtClean="0">
                <a:solidFill>
                  <a:srgbClr val="FF0000"/>
                </a:solidFill>
              </a:rPr>
              <a:t>!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Prepared for PPP use (poin to point protocol)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Challenge-based design that Ana sends to Borut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Transmission protocol in principle is not defined  (see PPP)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19BC9-9ECF-4575-9066-221F5D2BA82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CHAP</a:t>
            </a:r>
            <a:endParaRPr lang="sl-SI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sl-SI" sz="3000" smtClean="0"/>
              <a:t>Three-step protocol:</a:t>
            </a:r>
          </a:p>
          <a:p>
            <a:pPr marL="933450" lvl="1" indent="-53340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sl-SI" smtClean="0"/>
              <a:t>Ana sends a challenge</a:t>
            </a:r>
          </a:p>
          <a:p>
            <a:pPr marL="933450" lvl="1" indent="-53340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sl-SI" smtClean="0"/>
              <a:t>Borut combines the challenge with a password and sends it back encrypted with a one-way hash function</a:t>
            </a:r>
          </a:p>
          <a:p>
            <a:pPr marL="933450" lvl="1" indent="-53340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sl-SI" smtClean="0"/>
              <a:t>Ana verifies the if the answer is correct</a:t>
            </a:r>
            <a:endParaRPr lang="sl-SI" sz="26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mtClean="0"/>
              <a:t>Steps in PPP protocol can be repeated for unlimited number of times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l-SI" smtClean="0"/>
              <a:t>Challenge is sent in a readable form 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l-SI" smtClean="0"/>
              <a:t>password must be stored on both sides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l-SI" smtClean="0"/>
              <a:t>because the challenge is changing, it is difficult to attack with repeating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D8F9-1D05-4E94-BD03-E9E56807AF5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ppp protocol has its own control protocol LCP</a:t>
            </a:r>
          </a:p>
          <a:p>
            <a:pPr eaLnBrk="1" hangingPunct="1"/>
            <a:r>
              <a:rPr lang="sl-SI" smtClean="0"/>
              <a:t>it can set various properties and also the type of a hash function </a:t>
            </a:r>
          </a:p>
          <a:p>
            <a:pPr lvl="1" eaLnBrk="1" hangingPunct="1"/>
            <a:r>
              <a:rPr lang="en-US" sz="2400" b="1" i="1" smtClean="0">
                <a:solidFill>
                  <a:srgbClr val="3366FF"/>
                </a:solidFill>
              </a:rPr>
              <a:t>challenge: where and how can we set it?</a:t>
            </a:r>
            <a:endParaRPr lang="sl-SI" sz="2400" b="1" i="1" smtClean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FEC53-1872-4252-91AD-3A8262B021E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38917" name="Picture 5" descr="h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Data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837C-1BC4-4E3E-9CCA-F9075619F02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9940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39941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Franklin Gothic Book" pitchFamily="34" charset="0"/>
              </a:rPr>
              <a:t>Code – </a:t>
            </a:r>
            <a:r>
              <a:rPr lang="sl-SI" sz="2400">
                <a:solidFill>
                  <a:srgbClr val="000000"/>
                </a:solidFill>
                <a:latin typeface="Franklin Gothic Book" pitchFamily="34" charset="0"/>
              </a:rPr>
              <a:t>message code</a:t>
            </a:r>
            <a:r>
              <a:rPr lang="en-US" sz="2400">
                <a:solidFill>
                  <a:srgbClr val="000000"/>
                </a:solidFill>
                <a:latin typeface="Franklin Gothic Book" pitchFamily="34" charset="0"/>
              </a:rPr>
              <a:t>: 1 Challenge, 2 Response, 3 Success, 4 Failure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Franklin Gothic Book" pitchFamily="34" charset="0"/>
              </a:rPr>
              <a:t>Identifier – connection between </a:t>
            </a:r>
            <a:r>
              <a:rPr lang="sl-SI" sz="2400">
                <a:solidFill>
                  <a:srgbClr val="000000"/>
                </a:solidFill>
                <a:latin typeface="Franklin Gothic Book" pitchFamily="34" charset="0"/>
              </a:rPr>
              <a:t>protocol steps</a:t>
            </a:r>
            <a:endParaRPr lang="en-US" sz="2400">
              <a:solidFill>
                <a:srgbClr val="000000"/>
              </a:solidFill>
              <a:latin typeface="Franklin Gothic Book" pitchFamily="34" charset="0"/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sl-SI" sz="24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39943" name="Picture 7" descr="ch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" y="382588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MS-CHAP</a:t>
            </a:r>
            <a:endParaRPr lang="sl-SI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Microsoft PPP CHAP Extensions, Version 2, RFC 2759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i="1" smtClean="0">
                <a:solidFill>
                  <a:srgbClr val="3366FF"/>
                </a:solidFill>
              </a:rPr>
              <a:t>challenge: find it on the internet and  read it; how </a:t>
            </a:r>
            <a:r>
              <a:rPr lang="sl-SI" sz="2200" b="1" i="1" smtClean="0">
                <a:solidFill>
                  <a:srgbClr val="3366FF"/>
                </a:solidFill>
              </a:rPr>
              <a:t>is a password change conducted </a:t>
            </a:r>
            <a:r>
              <a:rPr lang="en-US" sz="2200" b="1" i="1" smtClean="0">
                <a:solidFill>
                  <a:srgbClr val="3366FF"/>
                </a:solidFill>
              </a:rPr>
              <a:t>and what </a:t>
            </a:r>
            <a:r>
              <a:rPr lang="sl-SI" sz="2200" b="1" i="1" smtClean="0">
                <a:solidFill>
                  <a:srgbClr val="3366FF"/>
                </a:solidFill>
              </a:rPr>
              <a:t>do we have to be careful of</a:t>
            </a:r>
            <a:r>
              <a:rPr lang="en-US" sz="2200" b="1" i="1" smtClean="0">
                <a:solidFill>
                  <a:srgbClr val="3366FF"/>
                </a:solidFill>
              </a:rPr>
              <a:t>?</a:t>
            </a:r>
            <a:endParaRPr lang="sl-SI" sz="220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l-SI" sz="3000" smtClean="0"/>
              <a:t>There are two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FF0000"/>
                </a:solidFill>
              </a:rPr>
              <a:t>required: </a:t>
            </a:r>
            <a:r>
              <a:rPr lang="sl-SI" sz="2400" b="1" i="1" smtClean="0">
                <a:solidFill>
                  <a:srgbClr val="FF0000"/>
                </a:solidFill>
              </a:rPr>
              <a:t>how is the first version different from the second one</a:t>
            </a:r>
            <a:r>
              <a:rPr lang="en-US" sz="2400" b="1" i="1" smtClean="0">
                <a:solidFill>
                  <a:srgbClr val="FF0000"/>
                </a:solidFill>
              </a:rPr>
              <a:t>?</a:t>
            </a:r>
            <a:endParaRPr lang="sl-SI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Based on the CHAP protocol with two fundamental  appendices:</a:t>
            </a:r>
            <a:endParaRPr lang="sl-SI" sz="3000" smtClean="0"/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mutual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The ability to change paswords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E140-E5CE-4FBC-92D1-11A7660F9017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Extensible Authentication Protocol (EAP)</a:t>
            </a:r>
            <a:r>
              <a:rPr lang="sl-SI" smtClean="0"/>
              <a:t>, RFC 3748 –</a:t>
            </a:r>
            <a:r>
              <a:rPr lang="en-US" smtClean="0"/>
              <a:t>the basic protocol and corrections</a:t>
            </a:r>
            <a:r>
              <a:rPr lang="sl-SI" smtClean="0"/>
              <a:t> RFC5247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b="1" i="1" smtClean="0">
                <a:solidFill>
                  <a:srgbClr val="3366FF"/>
                </a:solidFill>
              </a:rPr>
              <a:t>challenge: find and read RFC</a:t>
            </a:r>
            <a:endParaRPr lang="sl-SI" sz="2400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Framework for protocols and not a real protocol because it </a:t>
            </a:r>
            <a:r>
              <a:rPr lang="en-US" smtClean="0"/>
              <a:t>defines only </a:t>
            </a:r>
            <a:r>
              <a:rPr lang="sl-SI" smtClean="0"/>
              <a:t>the message format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usually directly over the </a:t>
            </a:r>
            <a:r>
              <a:rPr lang="sl-SI" smtClean="0"/>
              <a:t>data-link</a:t>
            </a:r>
            <a:r>
              <a:rPr lang="en-US" smtClean="0"/>
              <a:t> layer</a:t>
            </a:r>
            <a:endParaRPr lang="sl-SI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mtClean="0"/>
              <a:t>  (ppp, IEEE 802 – ethernet) and also UDP, TCP</a:t>
            </a:r>
          </a:p>
          <a:p>
            <a:pPr lvl="1" eaLnBrk="1" hangingPunct="1">
              <a:lnSpc>
                <a:spcPct val="90000"/>
              </a:lnSpc>
            </a:pPr>
            <a:r>
              <a:rPr lang="sl-SI" b="1" i="1" smtClean="0">
                <a:solidFill>
                  <a:srgbClr val="3366FF"/>
                </a:solidFill>
              </a:rPr>
              <a:t>challenge: In RFC find which protocol is using UDP</a:t>
            </a:r>
            <a:endParaRPr lang="sl-SI" smtClean="0"/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Forwarding possibility– Authentication Server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382B1-169B-4E8E-A5AC-24E3940ECC6A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sl-SI" smtClean="0"/>
              <a:t>The client and the server (authenticator) make an agreement about the type of authentication.</a:t>
            </a:r>
          </a:p>
          <a:p>
            <a:pPr marL="609600" indent="-609600" eaLnBrk="1" hangingPunct="1"/>
            <a:r>
              <a:rPr lang="sl-SI" smtClean="0"/>
              <a:t>Step-protocol:</a:t>
            </a:r>
          </a:p>
          <a:p>
            <a:pPr marL="990600" lvl="1" indent="-533400" eaLnBrk="1" hangingPunct="1">
              <a:buFont typeface="Franklin Gothic Medium" pitchFamily="34" charset="0"/>
              <a:buAutoNum type="arabicPeriod"/>
            </a:pPr>
            <a:r>
              <a:rPr lang="sl-SI" smtClean="0"/>
              <a:t>Authenticator sends a request for data; ex. identification, request for authentication including the type of authentication</a:t>
            </a:r>
          </a:p>
          <a:p>
            <a:pPr marL="990600" lvl="1" indent="-533400" eaLnBrk="1" hangingPunct="1">
              <a:buFont typeface="Franklin Gothic Medium" pitchFamily="34" charset="0"/>
              <a:buAutoNum type="arabicPeriod"/>
            </a:pPr>
            <a:r>
              <a:rPr lang="en-US" smtClean="0"/>
              <a:t>client </a:t>
            </a:r>
            <a:r>
              <a:rPr lang="sl-SI" smtClean="0"/>
              <a:t>confirms</a:t>
            </a:r>
            <a:r>
              <a:rPr lang="en-US" smtClean="0"/>
              <a:t> or refuses </a:t>
            </a:r>
            <a:r>
              <a:rPr lang="sl-SI" smtClean="0"/>
              <a:t>the </a:t>
            </a:r>
            <a:r>
              <a:rPr lang="en-US" smtClean="0"/>
              <a:t>way</a:t>
            </a:r>
            <a:r>
              <a:rPr lang="sl-SI" smtClean="0"/>
              <a:t> of </a:t>
            </a:r>
            <a:r>
              <a:rPr lang="en-US" smtClean="0"/>
              <a:t>authentication</a:t>
            </a:r>
            <a:endParaRPr lang="sl-SI" smtClean="0"/>
          </a:p>
          <a:p>
            <a:pPr marL="990600" lvl="1" indent="-533400" eaLnBrk="1" hangingPunct="1">
              <a:buFont typeface="Franklin Gothic Medium" pitchFamily="34" charset="0"/>
              <a:buAutoNum type="arabicPeriod"/>
            </a:pPr>
            <a:r>
              <a:rPr lang="sl-SI" smtClean="0"/>
              <a:t>steps 1. and 2. </a:t>
            </a:r>
            <a:r>
              <a:rPr lang="en-US" smtClean="0"/>
              <a:t>are repeated until the server identif</a:t>
            </a:r>
            <a:r>
              <a:rPr lang="sl-SI" smtClean="0"/>
              <a:t>ies </a:t>
            </a:r>
            <a:r>
              <a:rPr lang="en-US" smtClean="0"/>
              <a:t>the client</a:t>
            </a: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E866B-FBB3-4061-B570-7D2734D7921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pic>
        <p:nvPicPr>
          <p:cNvPr id="43013" name="Picture 5" descr="e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Data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Type      |  Type-Data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DE383-1CD7-4FB0-BA96-8E7F89DE650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4036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44037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/>
              <a:t>identical</a:t>
            </a:r>
            <a:r>
              <a:rPr lang="sl-SI" sz="1900">
                <a:solidFill>
                  <a:schemeClr val="tx2"/>
                </a:solidFill>
                <a:latin typeface="Franklin Gothic Book" pitchFamily="34" charset="0"/>
              </a:rPr>
              <a:t> to CHAP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sl-SI" sz="19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sl-SI" sz="19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endParaRPr lang="sl-SI" sz="19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solidFill>
                  <a:schemeClr val="tx2"/>
                </a:solidFill>
                <a:latin typeface="Franklin Gothic Book" pitchFamily="34" charset="0"/>
              </a:rPr>
              <a:t>request/response package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solidFill>
                  <a:schemeClr val="tx2"/>
                </a:solidFill>
                <a:latin typeface="Franklin Gothic Book" pitchFamily="34" charset="0"/>
              </a:rPr>
              <a:t>type – what  does authenticator request and how does client respond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1 Identity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2 Notification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3 Nak (Response only)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4 MD5-Challenge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5 One Time Password (OTP)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6 Generic Token Card (GTC)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254 Expanded Types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solidFill>
                  <a:schemeClr val="tx2"/>
                </a:solidFill>
                <a:latin typeface="Franklin Gothic Book" pitchFamily="34" charset="0"/>
              </a:rPr>
              <a:t>255 Experimental use </a:t>
            </a:r>
            <a:endParaRPr lang="sl-SI" sz="19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sl-SI" sz="19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44039" name="Picture 7" descr="s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authentication: what is it, how can it be implemented, protocols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authorization: how can it be implemented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recording: system recording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protocol for AAA</a:t>
            </a:r>
          </a:p>
          <a:p>
            <a:pPr eaLnBrk="1" hangingPunct="1">
              <a:lnSpc>
                <a:spcPct val="90000"/>
              </a:lnSpc>
            </a:pPr>
            <a:endParaRPr lang="sl-SI" smtClean="0"/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Literature: C. Kaufman, R. Perlman, M. Speciner. Network Security – Private Communication in a Public World. Prentice Hall.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4CC4-89FB-4C62-AA66-A27B1362F70E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7413" name="Picture 5" descr="cont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0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 user is authenticated (identified), </a:t>
            </a:r>
            <a:r>
              <a:rPr lang="sl-SI" smtClean="0"/>
              <a:t>we</a:t>
            </a:r>
            <a:r>
              <a:rPr lang="en-US" smtClean="0"/>
              <a:t> can check the rights </a:t>
            </a:r>
            <a:r>
              <a:rPr lang="sl-SI" smtClean="0"/>
              <a:t>that the user has</a:t>
            </a:r>
          </a:p>
          <a:p>
            <a:pPr eaLnBrk="1" hangingPunct="1"/>
            <a:r>
              <a:rPr lang="en-US" smtClean="0"/>
              <a:t>on Unix systems usually becomes a member of a group or multiple groups, </a:t>
            </a:r>
            <a:r>
              <a:rPr lang="sl-SI" smtClean="0"/>
              <a:t>that</a:t>
            </a:r>
            <a:r>
              <a:rPr lang="en-US" smtClean="0"/>
              <a:t> have certain rights</a:t>
            </a:r>
            <a:r>
              <a:rPr lang="sl-SI" smtClean="0"/>
              <a:t> (</a:t>
            </a:r>
            <a:r>
              <a:rPr lang="sl-SI" i="1" smtClean="0"/>
              <a:t>group</a:t>
            </a:r>
            <a:r>
              <a:rPr lang="sl-SI" smtClean="0"/>
              <a:t>)</a:t>
            </a:r>
          </a:p>
          <a:p>
            <a:pPr eaLnBrk="1" hangingPunct="1"/>
            <a:r>
              <a:rPr lang="sl-SI" smtClean="0"/>
              <a:t>Similiar on MS windows systems</a:t>
            </a:r>
          </a:p>
          <a:p>
            <a:pPr lvl="2" eaLnBrk="1" hangingPunct="1"/>
            <a:r>
              <a:rPr lang="sl-SI" b="1" i="1" smtClean="0">
                <a:solidFill>
                  <a:srgbClr val="3366FF"/>
                </a:solidFill>
              </a:rPr>
              <a:t>challenge: there is a RFC 2904, AAA Authorization Framework. </a:t>
            </a:r>
            <a:r>
              <a:rPr lang="en-US" b="1" i="1" smtClean="0">
                <a:solidFill>
                  <a:srgbClr val="3366FF"/>
                </a:solidFill>
              </a:rPr>
              <a:t>What's it </a:t>
            </a:r>
            <a:r>
              <a:rPr lang="sl-SI" b="1" i="1" smtClean="0">
                <a:solidFill>
                  <a:srgbClr val="3366FF"/>
                </a:solidFill>
              </a:rPr>
              <a:t>about</a:t>
            </a:r>
            <a:r>
              <a:rPr lang="en-US" b="1" i="1" smtClean="0">
                <a:solidFill>
                  <a:srgbClr val="3366FF"/>
                </a:solidFill>
              </a:rPr>
              <a:t> and </a:t>
            </a:r>
            <a:r>
              <a:rPr lang="sl-SI" b="1" i="1" smtClean="0">
                <a:solidFill>
                  <a:srgbClr val="3366FF"/>
                </a:solidFill>
              </a:rPr>
              <a:t>does it define some </a:t>
            </a:r>
            <a:r>
              <a:rPr lang="en-US" b="1" i="1" smtClean="0">
                <a:solidFill>
                  <a:srgbClr val="3366FF"/>
                </a:solidFill>
              </a:rPr>
              <a:t>requirements or something else?</a:t>
            </a:r>
            <a:endParaRPr lang="sl-SI" b="1" i="1" smtClean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0268-C367-4FD9-BC0E-04F25331274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pic>
        <p:nvPicPr>
          <p:cNvPr id="45061" name="Picture 5" descr="a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z="3000" smtClean="0"/>
              <a:t> </a:t>
            </a:r>
            <a:r>
              <a:rPr lang="sl-SI" sz="3000" i="1" smtClean="0"/>
              <a:t>access matrix</a:t>
            </a:r>
            <a:r>
              <a:rPr lang="sl-SI" sz="3000" smtClean="0"/>
              <a:t> </a:t>
            </a:r>
            <a:r>
              <a:rPr lang="en-US" smtClean="0"/>
              <a:t>specifies the rights of the individual user group</a:t>
            </a:r>
            <a:r>
              <a:rPr lang="sl-SI" smtClean="0"/>
              <a:t>s</a:t>
            </a:r>
            <a:endParaRPr lang="sl-SI" sz="3000" smtClean="0"/>
          </a:p>
          <a:p>
            <a:pPr lvl="1" eaLnBrk="1" hangingPunct="1"/>
            <a:r>
              <a:rPr lang="sl-SI" sz="2600" i="1" smtClean="0"/>
              <a:t>capability list</a:t>
            </a:r>
            <a:endParaRPr lang="sl-SI" sz="2600" smtClean="0"/>
          </a:p>
          <a:p>
            <a:pPr lvl="1" eaLnBrk="1" hangingPunct="1"/>
            <a:r>
              <a:rPr lang="sl-SI" sz="2600" i="1" smtClean="0"/>
              <a:t>access control list</a:t>
            </a:r>
            <a:endParaRPr lang="sl-SI" sz="2600" smtClean="0"/>
          </a:p>
          <a:p>
            <a:pPr eaLnBrk="1" hangingPunct="1"/>
            <a:r>
              <a:rPr lang="en-US" smtClean="0"/>
              <a:t>stored locally in the file/files</a:t>
            </a:r>
            <a:endParaRPr lang="sl-SI" sz="3000" smtClean="0"/>
          </a:p>
          <a:p>
            <a:pPr lvl="1" eaLnBrk="1" hangingPunct="1"/>
            <a:r>
              <a:rPr lang="en-US" smtClean="0"/>
              <a:t>similar problems as</a:t>
            </a:r>
            <a:r>
              <a:rPr lang="sl-SI" smtClean="0"/>
              <a:t> with</a:t>
            </a:r>
            <a:r>
              <a:rPr lang="en-US" smtClean="0"/>
              <a:t> </a:t>
            </a:r>
            <a:r>
              <a:rPr lang="sl-SI" smtClean="0"/>
              <a:t>password storage</a:t>
            </a:r>
            <a:endParaRPr lang="sl-SI" sz="2600" smtClean="0"/>
          </a:p>
          <a:p>
            <a:pPr eaLnBrk="1" hangingPunct="1"/>
            <a:r>
              <a:rPr lang="sl-SI" smtClean="0"/>
              <a:t>stored on the server</a:t>
            </a:r>
            <a:endParaRPr lang="sl-SI" sz="3000" smtClean="0"/>
          </a:p>
          <a:p>
            <a:pPr lvl="2" eaLnBrk="1" hangingPunct="1"/>
            <a:r>
              <a:rPr lang="sl-SI" sz="2200" b="1" i="1" smtClean="0">
                <a:solidFill>
                  <a:srgbClr val="3366FF"/>
                </a:solidFill>
              </a:rPr>
              <a:t>challenge: </a:t>
            </a:r>
            <a:r>
              <a:rPr lang="en-US" sz="2200" b="1" i="1" smtClean="0">
                <a:solidFill>
                  <a:srgbClr val="3366FF"/>
                </a:solidFill>
              </a:rPr>
              <a:t>How is the safety of downloaded messages </a:t>
            </a:r>
            <a:r>
              <a:rPr lang="sl-SI" sz="2200" b="1" i="1" smtClean="0">
                <a:solidFill>
                  <a:srgbClr val="3366FF"/>
                </a:solidFill>
              </a:rPr>
              <a:t>and their encription?</a:t>
            </a:r>
            <a:endParaRPr lang="sl-SI" sz="2200" smtClean="0"/>
          </a:p>
          <a:p>
            <a:pPr lvl="2" eaLnBrk="1" hangingPunct="1"/>
            <a:endParaRPr lang="sl-SI" sz="2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9B982-6FEC-4C64-8FD1-130E6BCADCC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pic>
        <p:nvPicPr>
          <p:cNvPr id="46085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</a:t>
            </a:r>
            <a:r>
              <a:rPr lang="sl-SI" smtClean="0"/>
              <a:t>that will</a:t>
            </a:r>
            <a:r>
              <a:rPr lang="en-US" smtClean="0"/>
              <a:t> record</a:t>
            </a:r>
            <a:r>
              <a:rPr lang="sl-SI" smtClean="0"/>
              <a:t> contents of events</a:t>
            </a:r>
            <a:r>
              <a:rPr lang="en-US" smtClean="0"/>
              <a:t> and where and when they occurred</a:t>
            </a:r>
            <a:endParaRPr lang="sl-SI" sz="3000" smtClean="0"/>
          </a:p>
          <a:p>
            <a:pPr eaLnBrk="1" hangingPunct="1"/>
            <a:r>
              <a:rPr lang="sl-SI" sz="3000" smtClean="0"/>
              <a:t>Common recording form on operation systems is syslog (POSIX standard)</a:t>
            </a:r>
          </a:p>
          <a:p>
            <a:pPr eaLnBrk="1" hangingPunct="1"/>
            <a:r>
              <a:rPr lang="sl-SI" smtClean="0"/>
              <a:t>Standardized also with</a:t>
            </a:r>
            <a:r>
              <a:rPr lang="sl-SI" sz="3000" smtClean="0"/>
              <a:t> IETF as RFC 5424, </a:t>
            </a:r>
            <a:r>
              <a:rPr lang="en-US" sz="3000" i="1" smtClean="0"/>
              <a:t>The Syslog Protocol</a:t>
            </a:r>
            <a:r>
              <a:rPr lang="en-US" sz="3000" smtClean="0"/>
              <a:t>.</a:t>
            </a:r>
          </a:p>
          <a:p>
            <a:pPr lvl="1" eaLnBrk="1" hangingPunct="1"/>
            <a:r>
              <a:rPr lang="sl-SI" sz="2600" b="1" i="1" smtClean="0">
                <a:solidFill>
                  <a:srgbClr val="3366FF"/>
                </a:solidFill>
              </a:rPr>
              <a:t>challenge: compare RFC with “man –k syslog” sites? </a:t>
            </a:r>
          </a:p>
          <a:p>
            <a:pPr lvl="1" eaLnBrk="1" hangingPunct="1"/>
            <a:r>
              <a:rPr lang="sl-SI" sz="2600" b="1" i="1" smtClean="0">
                <a:solidFill>
                  <a:srgbClr val="3366FF"/>
                </a:solidFill>
              </a:rPr>
              <a:t>challenge: find other RFCs about Syslog and IETF site, where Syslog working group published documents.</a:t>
            </a:r>
            <a:r>
              <a:rPr lang="en-US" sz="2600" smtClean="0"/>
              <a:t> </a:t>
            </a:r>
            <a:endParaRPr lang="sl-SI" sz="2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92936-145C-46ED-9CDE-DD2E7880CB6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47109" name="Picture 5" descr="r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93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Log is stored in file /var/log ...:</a:t>
            </a:r>
          </a:p>
          <a:p>
            <a:pPr lvl="1" eaLnBrk="1" hangingPunct="1"/>
            <a:r>
              <a:rPr lang="sl-SI" sz="2000" b="1" u="sng" smtClean="0"/>
              <a:t>Nov 13 17:00:17</a:t>
            </a:r>
            <a:r>
              <a:rPr lang="sl-SI" sz="2000" b="1" smtClean="0"/>
              <a:t> </a:t>
            </a:r>
            <a:r>
              <a:rPr lang="sl-SI" sz="2000" b="1" u="sng" smtClean="0"/>
              <a:t>svarun0</a:t>
            </a:r>
            <a:r>
              <a:rPr lang="sl-SI" sz="2000" b="1" smtClean="0"/>
              <a:t> </a:t>
            </a:r>
            <a:r>
              <a:rPr lang="sl-SI" sz="2000" b="1" u="sng" smtClean="0"/>
              <a:t>sshd[92530]</a:t>
            </a:r>
            <a:r>
              <a:rPr lang="sl-SI" sz="2000" b="1" smtClean="0"/>
              <a:t>: </a:t>
            </a:r>
            <a:r>
              <a:rPr lang="sl-SI" sz="2000" b="1" u="sng" smtClean="0"/>
              <a:t>error</a:t>
            </a:r>
            <a:r>
              <a:rPr lang="sl-SI" sz="2000" b="1" smtClean="0"/>
              <a:t>: </a:t>
            </a:r>
            <a:r>
              <a:rPr lang="sl-SI" sz="2000" b="1" u="sng" smtClean="0"/>
              <a:t>PAM: authentication error for root from ip-62-129-164-36.evc.net</a:t>
            </a:r>
            <a:endParaRPr lang="sl-SI" smtClean="0"/>
          </a:p>
          <a:p>
            <a:pPr lvl="1" eaLnBrk="1" hangingPunct="1"/>
            <a:r>
              <a:rPr lang="sl-SI" sz="2000" smtClean="0"/>
              <a:t>possible message levels: Emergency, Alert, Critical, Error, Warning, Notice, Info or Debug</a:t>
            </a:r>
          </a:p>
          <a:p>
            <a:pPr lvl="1" eaLnBrk="1" hangingPunct="1"/>
            <a:r>
              <a:rPr lang="sl-SI" sz="2000" b="1" i="1" smtClean="0">
                <a:solidFill>
                  <a:srgbClr val="3366FF"/>
                </a:solidFill>
              </a:rPr>
              <a:t>challenge: See the files in /var/log/...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9D00C-A261-49C4-95E7-9D078B7EFBB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pic>
        <p:nvPicPr>
          <p:cNvPr id="48133" name="Picture 5" descr="as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27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1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500" smtClean="0"/>
              <a:t>on FreeBSD syslogd</a:t>
            </a:r>
          </a:p>
          <a:p>
            <a:pPr eaLnBrk="1" hangingPunct="1">
              <a:lnSpc>
                <a:spcPct val="80000"/>
              </a:lnSpc>
            </a:pPr>
            <a:r>
              <a:rPr lang="sl-SI" sz="2500" smtClean="0"/>
              <a:t>configuration in /etc/syslog.conf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i="1" smtClean="0">
                <a:solidFill>
                  <a:srgbClr val="3366FF"/>
                </a:solidFill>
              </a:rPr>
              <a:t>challenge: change the configuration so that all messages will be </a:t>
            </a:r>
            <a:r>
              <a:rPr lang="sl-SI" sz="2200" b="1" i="1" smtClean="0">
                <a:solidFill>
                  <a:srgbClr val="3366FF"/>
                </a:solidFill>
              </a:rPr>
              <a:t>stored </a:t>
            </a:r>
            <a:r>
              <a:rPr lang="en-US" sz="2200" b="1" i="1" smtClean="0">
                <a:solidFill>
                  <a:srgbClr val="3366FF"/>
                </a:solidFill>
              </a:rPr>
              <a:t>in / var / log / super-log</a:t>
            </a:r>
            <a:r>
              <a:rPr lang="sl-SI" sz="2200" b="1" i="1" smtClean="0">
                <a:solidFill>
                  <a:srgbClr val="3366FF"/>
                </a:solidFill>
              </a:rPr>
              <a:t>;</a:t>
            </a:r>
            <a:r>
              <a:rPr lang="en-US" sz="2200" b="1" i="1" smtClean="0">
                <a:solidFill>
                  <a:srgbClr val="3366FF"/>
                </a:solidFill>
              </a:rPr>
              <a:t> how to send a note to another computer?</a:t>
            </a:r>
            <a:r>
              <a:rPr lang="sl-SI" sz="2200" b="1" i="1" smtClean="0">
                <a:solidFill>
                  <a:srgbClr val="3366FF"/>
                </a:solidFill>
              </a:rPr>
              <a:t>;</a:t>
            </a:r>
            <a:r>
              <a:rPr lang="en-US" sz="2200" b="1" i="1" smtClean="0">
                <a:solidFill>
                  <a:srgbClr val="3366FF"/>
                </a:solidFill>
              </a:rPr>
              <a:t> </a:t>
            </a:r>
            <a:r>
              <a:rPr lang="sl-SI" sz="2200" b="1" i="1" smtClean="0">
                <a:solidFill>
                  <a:srgbClr val="3366FF"/>
                </a:solidFill>
              </a:rPr>
              <a:t>and</a:t>
            </a:r>
            <a:r>
              <a:rPr lang="en-US" sz="2200" b="1" i="1" smtClean="0">
                <a:solidFill>
                  <a:srgbClr val="3366FF"/>
                </a:solidFill>
              </a:rPr>
              <a:t>  can </a:t>
            </a:r>
            <a:r>
              <a:rPr lang="sl-SI" sz="2200" b="1" i="1" smtClean="0">
                <a:solidFill>
                  <a:srgbClr val="3366FF"/>
                </a:solidFill>
              </a:rPr>
              <a:t>we </a:t>
            </a:r>
            <a:r>
              <a:rPr lang="en-US" sz="2200" b="1" i="1" smtClean="0">
                <a:solidFill>
                  <a:srgbClr val="3366FF"/>
                </a:solidFill>
              </a:rPr>
              <a:t>store the same note to multiple locations?</a:t>
            </a:r>
            <a:endParaRPr lang="sl-SI" sz="2200" smtClean="0"/>
          </a:p>
          <a:p>
            <a:pPr eaLnBrk="1" hangingPunct="1">
              <a:lnSpc>
                <a:spcPct val="80000"/>
              </a:lnSpc>
            </a:pPr>
            <a:endParaRPr lang="sl-SI" sz="25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95B0E-CF4F-462C-914B-6B7E4229953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1475"/>
            <a:ext cx="8686800" cy="2011363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security.*             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/log/security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auth.info;authpriv.info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var/log/auth.log</a:t>
            </a:r>
            <a:endParaRPr lang="en-US" sz="32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mail.info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var/log/maillog</a:t>
            </a:r>
            <a:endParaRPr lang="en-US" sz="32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lpr.info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var/log/lpd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-errs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ftp.info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var/log/xferlog</a:t>
            </a:r>
            <a:endParaRPr lang="en-US" sz="3200" b="1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cron</a:t>
            </a:r>
            <a:r>
              <a:rPr lang="en-US" sz="3200" b="1" dirty="0">
                <a:solidFill>
                  <a:schemeClr val="tx2"/>
                </a:solidFill>
                <a:latin typeface="Courier New"/>
                <a:cs typeface="Courier New"/>
              </a:rPr>
              <a:t>.*                                          /</a:t>
            </a:r>
            <a:r>
              <a:rPr lang="en-US" sz="3200" b="1" dirty="0" err="1">
                <a:solidFill>
                  <a:schemeClr val="tx2"/>
                </a:solidFill>
                <a:latin typeface="Courier New"/>
                <a:cs typeface="Courier New"/>
              </a:rPr>
              <a:t>var/log/cron</a:t>
            </a:r>
            <a:endParaRPr lang="en-US" sz="3200" b="1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pic>
        <p:nvPicPr>
          <p:cNvPr id="49158" name="Picture 6" descr="s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51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syslog protokol</a:t>
            </a:r>
            <a:endParaRPr lang="sl-SI" dirty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585200" cy="208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700" smtClean="0"/>
              <a:t>Internal architecture distributes: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Message form and their content  (RFC 5424)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Way of message transmision (RFC 5425)</a:t>
            </a:r>
          </a:p>
          <a:p>
            <a:pPr lvl="2" eaLnBrk="1" hangingPunct="1">
              <a:lnSpc>
                <a:spcPct val="80000"/>
              </a:lnSpc>
            </a:pPr>
            <a:r>
              <a:rPr lang="sl-SI" sz="2000" b="1" i="1" smtClean="0">
                <a:solidFill>
                  <a:srgbClr val="FF0000"/>
                </a:solidFill>
              </a:rPr>
              <a:t>required: find RFC 5425 and  </a:t>
            </a:r>
            <a:r>
              <a:rPr lang="en-US" sz="2000" b="1" i="1" smtClean="0">
                <a:solidFill>
                  <a:srgbClr val="FF0000"/>
                </a:solidFill>
              </a:rPr>
              <a:t>look </a:t>
            </a:r>
            <a:r>
              <a:rPr lang="sl-SI" sz="2000" b="1" i="1" smtClean="0">
                <a:solidFill>
                  <a:srgbClr val="FF0000"/>
                </a:solidFill>
              </a:rPr>
              <a:t>for which </a:t>
            </a:r>
            <a:r>
              <a:rPr lang="en-US" sz="2000" b="1" i="1" smtClean="0">
                <a:solidFill>
                  <a:srgbClr val="FF0000"/>
                </a:solidFill>
              </a:rPr>
              <a:t>ingredients </a:t>
            </a:r>
            <a:r>
              <a:rPr lang="sl-SI" sz="2000" b="1" i="1" smtClean="0">
                <a:solidFill>
                  <a:srgbClr val="FF0000"/>
                </a:solidFill>
              </a:rPr>
              <a:t>it</a:t>
            </a:r>
            <a:r>
              <a:rPr lang="en-US" sz="2000" b="1" i="1" smtClean="0">
                <a:solidFill>
                  <a:srgbClr val="FF0000"/>
                </a:solidFill>
              </a:rPr>
              <a:t> speaks</a:t>
            </a:r>
            <a:r>
              <a:rPr lang="sl-SI" sz="2000" b="1" i="1" smtClean="0">
                <a:solidFill>
                  <a:srgbClr val="FF0000"/>
                </a:solidFill>
              </a:rPr>
              <a:t> of– literature!</a:t>
            </a:r>
          </a:p>
          <a:p>
            <a:pPr lvl="2" eaLnBrk="1" hangingPunct="1">
              <a:lnSpc>
                <a:spcPct val="80000"/>
              </a:lnSpc>
            </a:pPr>
            <a:r>
              <a:rPr lang="sl-SI" sz="2000" b="1" smtClean="0">
                <a:solidFill>
                  <a:srgbClr val="0000FF"/>
                </a:solidFill>
              </a:rPr>
              <a:t>challenge: find other RFCs that talk about syslog.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B0E60-18C1-454F-9D42-DAC42B75343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1813" y="4030663"/>
            <a:ext cx="6151562" cy="1978025"/>
          </a:xfrm>
          <a:prstGeom prst="rect">
            <a:avLst/>
          </a:prstGeom>
        </p:spPr>
        <p:txBody>
          <a:bodyPr/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+---------------------+    +---------------------+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  content            |    |  content            |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|---------------------|    |---------------------|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  </a:t>
            </a:r>
            <a:r>
              <a:rPr lang="en-US" sz="1050" b="1" dirty="0" err="1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application |    |  </a:t>
            </a:r>
            <a:r>
              <a:rPr lang="en-US" sz="1050" b="1" dirty="0" err="1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application | (originator,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                     |    |                     |  collector, relay)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|---------------------|    |---------------------|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  </a:t>
            </a:r>
            <a:r>
              <a:rPr lang="en-US" sz="1050" b="1" dirty="0" err="1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transport   |    |  </a:t>
            </a:r>
            <a:r>
              <a:rPr lang="en-US" sz="1050" b="1" dirty="0" err="1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transport   | (transport sender,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|                     |    |                     | (transport receiver)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+---------------------+    +---------------------+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         ^                          ^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         |                          |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050" b="1" dirty="0">
                <a:solidFill>
                  <a:schemeClr val="tx2"/>
                </a:solidFill>
                <a:latin typeface="Courier New"/>
                <a:cs typeface="Courier New"/>
              </a:rPr>
              <a:t>           --------------------------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065588" cy="4525962"/>
          </a:xfrm>
        </p:spPr>
        <p:txBody>
          <a:bodyPr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SYSLOG-MSG      = </a:t>
            </a:r>
            <a:r>
              <a:rPr lang="en-US" b="1" dirty="0" smtClean="0">
                <a:solidFill>
                  <a:srgbClr val="FF0000"/>
                </a:solidFill>
              </a:rPr>
              <a:t>HEADER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STRUCTURED-DATA </a:t>
            </a:r>
            <a:r>
              <a:rPr lang="en-US" b="1" dirty="0" smtClean="0"/>
              <a:t>[SP </a:t>
            </a:r>
            <a:r>
              <a:rPr lang="en-US" b="1" dirty="0" smtClean="0">
                <a:solidFill>
                  <a:srgbClr val="FF0000"/>
                </a:solidFill>
              </a:rPr>
              <a:t>MSG</a:t>
            </a:r>
            <a:r>
              <a:rPr lang="en-US" b="1" dirty="0" smtClean="0"/>
              <a:t>]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HEADER          = PRI </a:t>
            </a:r>
            <a:r>
              <a:rPr lang="en-US" b="1" dirty="0" smtClean="0">
                <a:solidFill>
                  <a:srgbClr val="FF0000"/>
                </a:solidFill>
              </a:rPr>
              <a:t>VERSION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TIMESTAMP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HOSTNAME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          SP </a:t>
            </a:r>
            <a:r>
              <a:rPr lang="en-US" b="1" dirty="0" smtClean="0">
                <a:solidFill>
                  <a:srgbClr val="FF0000"/>
                </a:solidFill>
              </a:rPr>
              <a:t>APP-NAME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PROCID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MSGID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PRI             = "&lt;" PRIVAL "&gt;"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PRIVAL          = 1*3DIGIT ; range 0 .. 191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VERSION         = NONZERO-DIGIT 0*2DIGIT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HOSTNAME        = NILVALUE / 1*255PRINTUSASCII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APP-NAME        = NILVALUE / 1*48PRINTUSASCII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PROCID          = NILVALUE / 1*128PRINTUSASCII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MSGID           = NILVALUE / 1*32PRINTUSASCII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TIMESTAMP       = NILVALUE / FULL-DATE "T" FULL-TIME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FULL-DATE       = DATE-FULLYEAR "-" DATE-MONTH "-" DATE-MDAY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DATE-FULLYEAR   = 4DIGIT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DATE-MONTH      = 2DIGIT  ; 01-12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DATE-MDAY       = 2DIGIT  ; 01-28, 01-29, 01-30, 01-31 based 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                  ; month/year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FULL-TIME       = PARTIAL-TIME TIME-OFFSET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PARTIAL-TIME    = TIME-HOUR ":" TIME-MINUTE ":" TIME-SECOND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                 [TIME-SECFRAC]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TIME-HOUR       = 2DIGIT  ; 00-23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TIME-MINUTE     = 2DIGIT  ; 00-59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TIME-SECOND     = 2DIGIT  ; 00-59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TIME-SECFRAC    = "." 1*6DIGIT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TIME-OFFSET     = "Z" / TIME-NUMOFFSET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TIME-NUMOFFSET  = ("+" / "-") TIME-HOUR ":" TIME-MINUTE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D57CB-A7E4-49E7-8FE8-9DC454EAB82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1204" name="Content Placeholder 2"/>
          <p:cNvSpPr txBox="1">
            <a:spLocks/>
          </p:cNvSpPr>
          <p:nvPr/>
        </p:nvSpPr>
        <p:spPr bwMode="auto">
          <a:xfrm>
            <a:off x="4737100" y="1554163"/>
            <a:ext cx="40655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STRUCTURED-DATA = NILVALUE / 1*SD-ELEMENT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SD-ELEMENT      = "[" SD-ID *(SP SD-PARAM) "]"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SD-PARAM        = PARAM-NAME "=" %d34 PARAM-VALUE %d34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SD-ID           = SD-NAME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PARAM-NAME      = SD-NAME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PARAM-VALUE     = UTF-8-STRING ; characters '"', '\' and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                               ; ']' MUST be escaped.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SD-NAME         = 1*32PRINTUSASCII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                  ; except '=', SP, ']', %d34 (")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en-US" sz="1000" b="1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MSG             = MSG-ANY / MSG-UTF8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MSG-ANY         = *OCTET ; not starting with BOM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MSG-UTF8        = BOM UTF-8-STRING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BOM             = %xEF.BB.BF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en-US" sz="1000" b="1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UTF-8-STRING    = *OCTET ; UTF-8 string as specified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                  ; in RFC 3629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en-US" sz="1000" b="1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OCTET           = %d00-255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SP              = %d32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PRINTUSASCII    = %d33-126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NONZERO-DIGIT   = %d49-57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DIGIT           = %d48 / NONZERO-DIGIT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1000" b="1">
                <a:solidFill>
                  <a:schemeClr val="tx2"/>
                </a:solidFill>
                <a:latin typeface="Franklin Gothic Book" pitchFamily="34" charset="0"/>
              </a:rPr>
              <a:t>NILVALUE        = "-"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1000" b="1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51206" name="Picture 6" descr="s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3000" smtClean="0"/>
              <a:t>defined in RFC 2865, </a:t>
            </a:r>
            <a:r>
              <a:rPr lang="en-US" sz="3000" i="1" smtClean="0"/>
              <a:t>Remote Authentication Dial In User Service (RADIUS)</a:t>
            </a:r>
            <a:r>
              <a:rPr lang="en-US" sz="3000" smtClean="0"/>
              <a:t> </a:t>
            </a:r>
            <a:r>
              <a:rPr lang="sl-SI" sz="3000" smtClean="0"/>
              <a:t>and</a:t>
            </a:r>
            <a:r>
              <a:rPr lang="en-US" sz="3000" smtClean="0"/>
              <a:t> RFC 2866, </a:t>
            </a:r>
            <a:r>
              <a:rPr lang="en-US" sz="3000" i="1" smtClean="0"/>
              <a:t>RADIUS Accounting</a:t>
            </a:r>
            <a:endParaRPr lang="sl-SI" sz="3000" i="1" smtClean="0"/>
          </a:p>
          <a:p>
            <a:pPr lvl="3" eaLnBrk="1" hangingPunct="1">
              <a:lnSpc>
                <a:spcPct val="90000"/>
              </a:lnSpc>
            </a:pPr>
            <a:r>
              <a:rPr lang="sl-SI" sz="1900" b="1" i="1" smtClean="0">
                <a:solidFill>
                  <a:srgbClr val="FF0000"/>
                </a:solidFill>
              </a:rPr>
              <a:t>required: find it on the internet and read about it – literature!</a:t>
            </a:r>
          </a:p>
          <a:p>
            <a:pPr lvl="3" eaLnBrk="1" hangingPunct="1">
              <a:lnSpc>
                <a:spcPct val="90000"/>
              </a:lnSpc>
            </a:pPr>
            <a:r>
              <a:rPr lang="sl-SI" sz="1900" b="1" smtClean="0">
                <a:solidFill>
                  <a:srgbClr val="0000FF"/>
                </a:solidFill>
              </a:rPr>
              <a:t>challenge: find other RFC documents that deal with tftp and check what it say in them.</a:t>
            </a:r>
          </a:p>
          <a:p>
            <a:pPr eaLnBrk="1" hangingPunct="1">
              <a:lnSpc>
                <a:spcPct val="90000"/>
              </a:lnSpc>
            </a:pPr>
            <a:r>
              <a:rPr lang="sl-SI" sz="3000" smtClean="0">
                <a:solidFill>
                  <a:schemeClr val="tx1"/>
                </a:solidFill>
              </a:rPr>
              <a:t>basic functionalities: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>
                <a:solidFill>
                  <a:schemeClr val="tx1"/>
                </a:solidFill>
              </a:rPr>
              <a:t>authentication, authorization, recording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>
                <a:solidFill>
                  <a:schemeClr val="tx1"/>
                </a:solidFill>
              </a:rPr>
              <a:t>It can use other protocols for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>
                <a:solidFill>
                  <a:schemeClr val="tx1"/>
                </a:solidFill>
              </a:rPr>
              <a:t>Look also at RFC 4962, </a:t>
            </a:r>
            <a:r>
              <a:rPr lang="en-US" sz="2600" i="1" smtClean="0">
                <a:solidFill>
                  <a:schemeClr val="tx1"/>
                </a:solidFill>
              </a:rPr>
              <a:t>Guidance for Authentication, Authorization, and Accounting (AAA) Key Management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sl-SI" sz="26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E225C-9AAE-4B51-88BA-5B6EB1EB622D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78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mtClean="0"/>
              <a:t>three parties involved</a:t>
            </a:r>
            <a:r>
              <a:rPr lang="sl-SI" sz="3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b="1" smtClean="0">
                <a:solidFill>
                  <a:srgbClr val="FF0000"/>
                </a:solidFill>
              </a:rPr>
              <a:t>user</a:t>
            </a:r>
            <a:r>
              <a:rPr lang="sl-SI" sz="2600" smtClean="0"/>
              <a:t> of a service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b="1" smtClean="0">
                <a:solidFill>
                  <a:srgbClr val="FF0000"/>
                </a:solidFill>
              </a:rPr>
              <a:t>Service provider</a:t>
            </a:r>
            <a:r>
              <a:rPr lang="sl-SI" sz="2600" smtClean="0"/>
              <a:t> – service provider: NAS, </a:t>
            </a:r>
            <a:r>
              <a:rPr lang="sl-SI" sz="2600" i="1" smtClean="0"/>
              <a:t>Network access server</a:t>
            </a:r>
            <a:r>
              <a:rPr lang="sl-SI" sz="2600" smtClean="0"/>
              <a:t>, which is also </a:t>
            </a:r>
            <a:r>
              <a:rPr lang="sl-SI" sz="2600" b="1" smtClean="0">
                <a:solidFill>
                  <a:srgbClr val="FF0000"/>
                </a:solidFill>
              </a:rPr>
              <a:t> RADIUS client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b="1" smtClean="0">
                <a:solidFill>
                  <a:srgbClr val="FF0000"/>
                </a:solidFill>
              </a:rPr>
              <a:t>RADIUS server</a:t>
            </a:r>
          </a:p>
          <a:p>
            <a:pPr lvl="1" eaLnBrk="1" hangingPunct="1">
              <a:lnSpc>
                <a:spcPct val="80000"/>
              </a:lnSpc>
            </a:pPr>
            <a:endParaRPr lang="sl-SI" sz="2600" b="1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sl-SI" sz="2600" smtClean="0"/>
              <a:t>RADIUS server can also only be an interface for an access to the second RADISU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E4926-59E5-4B2D-B153-F446A269A45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735013" y="5064125"/>
            <a:ext cx="7485062" cy="719138"/>
            <a:chOff x="647009" y="4792958"/>
            <a:chExt cx="7485805" cy="718203"/>
          </a:xfrm>
        </p:grpSpPr>
        <p:sp>
          <p:nvSpPr>
            <p:cNvPr id="6" name="Rounded Rectangle 5"/>
            <p:cNvSpPr/>
            <p:nvPr/>
          </p:nvSpPr>
          <p:spPr>
            <a:xfrm>
              <a:off x="647009" y="4816275"/>
              <a:ext cx="1669444" cy="69488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>
                  <a:solidFill>
                    <a:srgbClr val="FFFFFF"/>
                  </a:solidFill>
                </a:rPr>
                <a:t>user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07263" y="4792958"/>
              <a:ext cx="1669444" cy="694886"/>
            </a:xfrm>
            <a:prstGeom prst="round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l-SI" dirty="0"/>
                <a:t>NAS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370" y="4793601"/>
              <a:ext cx="1669444" cy="694886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l-SI" dirty="0"/>
                <a:t>RADIUS</a:t>
              </a: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2308466" y="4909366"/>
              <a:ext cx="1230116" cy="548640"/>
            </a:xfrm>
            <a:prstGeom prst="leftRightArrow">
              <a:avLst/>
            </a:prstGeom>
            <a:solidFill>
              <a:srgbClr val="3366FF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Left-Right Arrow 9"/>
            <p:cNvSpPr/>
            <p:nvPr/>
          </p:nvSpPr>
          <p:spPr>
            <a:xfrm>
              <a:off x="5184696" y="4910009"/>
              <a:ext cx="1230116" cy="548640"/>
            </a:xfrm>
            <a:prstGeom prst="leftRightArrow">
              <a:avLst/>
            </a:prstGeom>
            <a:solidFill>
              <a:srgbClr val="3366FF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3269" name="Picture 21" descr="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30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mtClean="0"/>
              <a:t>usually directly on a  data-link </a:t>
            </a:r>
            <a:r>
              <a:rPr lang="sl-SI" sz="3000" smtClean="0"/>
              <a:t>(!)</a:t>
            </a:r>
            <a:r>
              <a:rPr lang="sl-SI" smtClean="0"/>
              <a:t> layer</a:t>
            </a:r>
            <a:endParaRPr lang="sl-SI" sz="3000" smtClean="0"/>
          </a:p>
          <a:p>
            <a:pPr lvl="1" eaLnBrk="1" hangingPunct="1">
              <a:lnSpc>
                <a:spcPct val="80000"/>
              </a:lnSpc>
            </a:pPr>
            <a:r>
              <a:rPr lang="sl-SI" sz="2600" smtClean="0"/>
              <a:t>ppp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smtClean="0"/>
              <a:t>ethernet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sometimes higher layers such as</a:t>
            </a:r>
            <a:r>
              <a:rPr lang="sl-SI" sz="3000" smtClean="0"/>
              <a:t> https</a:t>
            </a:r>
          </a:p>
          <a:p>
            <a:pPr eaLnBrk="1" hangingPunct="1">
              <a:lnSpc>
                <a:spcPct val="80000"/>
              </a:lnSpc>
            </a:pPr>
            <a:endParaRPr lang="sl-SI" sz="3000" smtClean="0"/>
          </a:p>
          <a:p>
            <a:pPr eaLnBrk="1" hangingPunct="1">
              <a:lnSpc>
                <a:spcPct val="80000"/>
              </a:lnSpc>
            </a:pPr>
            <a:r>
              <a:rPr lang="sl-SI" sz="3000" smtClean="0"/>
              <a:t>safety!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AFBB3-51F2-4E60-BA48-52EAD2EFEC52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009" y="4816275"/>
            <a:ext cx="1669444" cy="6948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>
                <a:solidFill>
                  <a:srgbClr val="FFFFFF"/>
                </a:solidFill>
              </a:rPr>
              <a:t>user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NAS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RADIUS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4292" name="Picture 20" descr="sdg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325" y="352425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500" smtClean="0"/>
              <a:t>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,trus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l-SI" sz="2200" smtClean="0"/>
              <a:t>trust, trust,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 , trust...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59C00-BB9A-46B3-89E9-5708BF5956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8437" name="Picture 5" descr="avten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3" y="6143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3443288" cy="2830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000" smtClean="0"/>
              <a:t>RADIUS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NAS </a:t>
            </a:r>
            <a:r>
              <a:rPr lang="sl-SI" sz="1800" smtClean="0"/>
              <a:t>sends</a:t>
            </a:r>
            <a:r>
              <a:rPr lang="en-US" sz="1800" smtClean="0"/>
              <a:t>: </a:t>
            </a:r>
            <a:r>
              <a:rPr lang="en-US" sz="1800" i="1" smtClean="0"/>
              <a:t>Access Request</a:t>
            </a:r>
            <a:endParaRPr lang="sl-SI" sz="1800" i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RADIUS </a:t>
            </a:r>
            <a:r>
              <a:rPr lang="sl-SI" sz="1800" smtClean="0"/>
              <a:t>responds</a:t>
            </a:r>
            <a:r>
              <a:rPr lang="en-US" sz="1800" smtClean="0"/>
              <a:t>: </a:t>
            </a:r>
            <a:r>
              <a:rPr lang="en-US" sz="1800" i="1" smtClean="0"/>
              <a:t>Access Reject, Access Challenge, Access Accept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sl-SI" sz="1800" smtClean="0"/>
              <a:t>If no response in a period of time, the demand is re-sent 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smtClean="0"/>
              <a:t>RADIUS can send the demand forward – </a:t>
            </a:r>
            <a:r>
              <a:rPr lang="sl-SI" sz="2000" i="1" smtClean="0"/>
              <a:t>proxy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31CDE-39A2-469E-9F3F-E50540DBE902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NAS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RADIUS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ounded Rectangle 11"/>
          <p:cNvSpPr/>
          <p:nvPr/>
        </p:nvSpPr>
        <p:spPr>
          <a:xfrm>
            <a:off x="639022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>
                <a:solidFill>
                  <a:srgbClr val="FFFFFF"/>
                </a:solidFill>
              </a:rPr>
              <a:t>user</a:t>
            </a:r>
          </a:p>
        </p:txBody>
      </p:sp>
      <p:pic>
        <p:nvPicPr>
          <p:cNvPr id="55315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8088" y="1947863"/>
            <a:ext cx="5334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 descr="n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Access Request message</a:t>
            </a:r>
          </a:p>
          <a:p>
            <a:pPr eaLnBrk="1" hangingPunct="1"/>
            <a:r>
              <a:rPr lang="sl-SI" smtClean="0"/>
              <a:t>Diffrent protocols – PAP, CHAP, MS-CHAP, EAP</a:t>
            </a:r>
          </a:p>
          <a:p>
            <a:pPr lvl="1" eaLnBrk="1" hangingPunct="1"/>
            <a:r>
              <a:rPr lang="sl-SI" i="1" smtClean="0">
                <a:solidFill>
                  <a:srgbClr val="3366FF"/>
                </a:solidFill>
              </a:rPr>
              <a:t>challenge: look at how MS-CHAP is supported; RFC 2548, </a:t>
            </a:r>
            <a:r>
              <a:rPr lang="en-US" i="1" smtClean="0">
                <a:solidFill>
                  <a:srgbClr val="3366FF"/>
                </a:solidFill>
              </a:rPr>
              <a:t>Microsoft Vendor-specific RADIUS Attributes.</a:t>
            </a:r>
          </a:p>
          <a:p>
            <a:pPr lvl="1" eaLnBrk="1" hangingPunct="1"/>
            <a:r>
              <a:rPr lang="sl-SI" i="1" smtClean="0">
                <a:solidFill>
                  <a:srgbClr val="3366FF"/>
                </a:solidFill>
              </a:rPr>
              <a:t>challenge</a:t>
            </a:r>
            <a:r>
              <a:rPr lang="en-US" i="1" smtClean="0">
                <a:solidFill>
                  <a:srgbClr val="3366FF"/>
                </a:solidFill>
              </a:rPr>
              <a:t>: </a:t>
            </a:r>
            <a:r>
              <a:rPr lang="sl-SI" i="1" smtClean="0">
                <a:solidFill>
                  <a:srgbClr val="3366FF"/>
                </a:solidFill>
              </a:rPr>
              <a:t>how is the support for</a:t>
            </a:r>
            <a:r>
              <a:rPr lang="en-US" i="1" smtClean="0">
                <a:solidFill>
                  <a:srgbClr val="3366FF"/>
                </a:solidFill>
              </a:rPr>
              <a:t> EAP?</a:t>
            </a:r>
            <a:r>
              <a:rPr lang="sl-SI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E0516-01B4-4E35-BAD4-8EADA4AA816C}" type="slidenum">
              <a:rPr lang="en-US"/>
              <a:pPr>
                <a:defRPr/>
              </a:pPr>
              <a:t>41</a:t>
            </a:fld>
            <a:endParaRPr lang="en-US"/>
          </a:p>
        </p:txBody>
      </p:sp>
      <p:pic>
        <p:nvPicPr>
          <p:cNvPr id="56325" name="Picture 5" descr="as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91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Access Reject message</a:t>
            </a:r>
          </a:p>
          <a:p>
            <a:pPr eaLnBrk="1" hangingPunct="1"/>
            <a:r>
              <a:rPr lang="sl-SI" smtClean="0"/>
              <a:t>various reasons:</a:t>
            </a:r>
          </a:p>
          <a:p>
            <a:pPr lvl="1" eaLnBrk="1" hangingPunct="1"/>
            <a:r>
              <a:rPr lang="sl-SI" smtClean="0"/>
              <a:t>incorrect password / username, ...</a:t>
            </a:r>
          </a:p>
          <a:p>
            <a:pPr lvl="1" eaLnBrk="1" hangingPunct="1"/>
            <a:r>
              <a:rPr lang="sl-SI" smtClean="0"/>
              <a:t>inadequate rights</a:t>
            </a:r>
          </a:p>
          <a:p>
            <a:pPr lvl="1" eaLnBrk="1" hangingPunct="1"/>
            <a:r>
              <a:rPr lang="en-US" smtClean="0"/>
              <a:t>further clarification may be in the message</a:t>
            </a: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B967-40DD-449A-9A09-7C644EE5312A}" type="slidenum">
              <a:rPr lang="en-US"/>
              <a:pPr>
                <a:defRPr/>
              </a:pPr>
              <a:t>42</a:t>
            </a:fld>
            <a:endParaRPr lang="en-US"/>
          </a:p>
        </p:txBody>
      </p:sp>
      <p:pic>
        <p:nvPicPr>
          <p:cNvPr id="57349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403225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Access Challenge message</a:t>
            </a:r>
          </a:p>
          <a:p>
            <a:pPr eaLnBrk="1" hangingPunct="1"/>
            <a:r>
              <a:rPr lang="en-US" smtClean="0"/>
              <a:t>additional password or message in different cases</a:t>
            </a:r>
            <a:r>
              <a:rPr lang="sl-SI" smtClean="0"/>
              <a:t>:</a:t>
            </a:r>
          </a:p>
          <a:p>
            <a:pPr lvl="1" eaLnBrk="1" hangingPunct="1"/>
            <a:r>
              <a:rPr lang="sl-SI" smtClean="0"/>
              <a:t>different password,</a:t>
            </a:r>
          </a:p>
          <a:p>
            <a:pPr lvl="1" eaLnBrk="1" hangingPunct="1"/>
            <a:r>
              <a:rPr lang="sl-SI" smtClean="0"/>
              <a:t>PIN code</a:t>
            </a:r>
          </a:p>
          <a:p>
            <a:pPr lvl="1" eaLnBrk="1" hangingPunct="1"/>
            <a:r>
              <a:rPr lang="en-US" smtClean="0"/>
              <a:t>established tunnel between the user </a:t>
            </a:r>
            <a:r>
              <a:rPr lang="sl-SI" smtClean="0"/>
              <a:t>and authenticator, ...</a:t>
            </a:r>
          </a:p>
          <a:p>
            <a:pPr lvl="1" eaLnBrk="1" hangingPunct="1"/>
            <a:r>
              <a:rPr lang="sl-SI" smtClean="0"/>
              <a:t>Something else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0BB0A-50A9-476E-99E0-B1564E3DF028}" type="slidenum">
              <a:rPr lang="en-US"/>
              <a:pPr>
                <a:defRPr/>
              </a:pPr>
              <a:t>43</a:t>
            </a:fld>
            <a:endParaRPr lang="en-US"/>
          </a:p>
        </p:txBody>
      </p:sp>
      <p:pic>
        <p:nvPicPr>
          <p:cNvPr id="58373" name="Picture 5" descr="c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963" y="4365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Access Accept message</a:t>
            </a:r>
          </a:p>
          <a:p>
            <a:pPr eaLnBrk="1" hangingPunct="1"/>
            <a:r>
              <a:rPr lang="sl-SI" smtClean="0"/>
              <a:t>RADIUS menu, that access is confirmed / authorized</a:t>
            </a:r>
          </a:p>
          <a:p>
            <a:pPr lvl="1" eaLnBrk="1" hangingPunct="1"/>
            <a:r>
              <a:rPr lang="sl-SI" smtClean="0"/>
              <a:t>Both the</a:t>
            </a:r>
            <a:r>
              <a:rPr lang="en-US" smtClean="0"/>
              <a:t> password / username as authorization</a:t>
            </a:r>
            <a:endParaRPr lang="sl-SI" smtClean="0"/>
          </a:p>
          <a:p>
            <a:pPr lvl="1" eaLnBrk="1" hangingPunct="1"/>
            <a:r>
              <a:rPr lang="en-US" smtClean="0"/>
              <a:t>message can bring additional information</a:t>
            </a:r>
            <a:r>
              <a:rPr lang="sl-SI" smtClean="0"/>
              <a:t>, which NAS needs to set up services (IP address, how to establish L2TP tunel, ...); depending on the service</a:t>
            </a:r>
          </a:p>
          <a:p>
            <a:pPr lvl="1" eaLnBrk="1" hangingPunct="1"/>
            <a:r>
              <a:rPr lang="sl-SI" smtClean="0"/>
              <a:t>NAS </a:t>
            </a:r>
            <a:r>
              <a:rPr lang="en-US" smtClean="0"/>
              <a:t>may obtain additional information from other services</a:t>
            </a:r>
            <a:r>
              <a:rPr lang="sl-SI" smtClean="0"/>
              <a:t>– files, LDAP,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7F68C-06AB-40C6-884D-F6D477929BB4}" type="slidenum">
              <a:rPr lang="en-US"/>
              <a:pPr>
                <a:defRPr/>
              </a:pPr>
              <a:t>44</a:t>
            </a:fld>
            <a:endParaRPr lang="en-US"/>
          </a:p>
        </p:txBody>
      </p:sp>
      <p:pic>
        <p:nvPicPr>
          <p:cNvPr id="59397" name="Picture 5" descr="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565150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proxy</a:t>
            </a:r>
          </a:p>
          <a:p>
            <a:pPr eaLnBrk="1" hangingPunct="1"/>
            <a:r>
              <a:rPr lang="sl-SI" smtClean="0"/>
              <a:t>distribution of users to areas (spheres) (</a:t>
            </a:r>
            <a:r>
              <a:rPr lang="sl-SI" i="1" smtClean="0"/>
              <a:t>realm</a:t>
            </a:r>
            <a:r>
              <a:rPr lang="sl-SI" smtClean="0"/>
              <a:t>)</a:t>
            </a:r>
          </a:p>
          <a:p>
            <a:pPr eaLnBrk="1" hangingPunct="1"/>
            <a:r>
              <a:rPr lang="en-US" smtClean="0"/>
              <a:t>area is defined by any set of </a:t>
            </a:r>
            <a:r>
              <a:rPr lang="sl-SI" smtClean="0"/>
              <a:t>letters</a:t>
            </a:r>
            <a:r>
              <a:rPr lang="en-US" smtClean="0"/>
              <a:t>, which is usually similar to the domain name</a:t>
            </a:r>
            <a:endParaRPr lang="sl-SI" smtClean="0"/>
          </a:p>
          <a:p>
            <a:pPr lvl="2" eaLnBrk="1" hangingPunct="1"/>
            <a:r>
              <a:rPr lang="sl-SI" smtClean="0"/>
              <a:t>peter.zmeda@butale.isp</a:t>
            </a:r>
          </a:p>
          <a:p>
            <a:pPr lvl="2" eaLnBrk="1" hangingPunct="1"/>
            <a:r>
              <a:rPr lang="sl-SI" smtClean="0"/>
              <a:t>andrej.brodnik@fri.uni-lj.si</a:t>
            </a:r>
            <a:endParaRPr lang="sl-SI" smtClean="0">
              <a:hlinkClick r:id="rId2"/>
            </a:endParaRPr>
          </a:p>
          <a:p>
            <a:pPr eaLnBrk="1" hangingPunct="1"/>
            <a:r>
              <a:rPr lang="sl-SI" smtClean="0"/>
              <a:t>Each area has its own RADIUS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DEE4D-3838-4978-9E86-51D264E74A13}" type="slidenum">
              <a:rPr lang="en-US"/>
              <a:pPr>
                <a:defRPr/>
              </a:pPr>
              <a:t>45</a:t>
            </a:fld>
            <a:endParaRPr lang="en-US"/>
          </a:p>
        </p:txBody>
      </p:sp>
      <p:pic>
        <p:nvPicPr>
          <p:cNvPr id="60421" name="Picture 5" descr="rad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i="1" smtClean="0"/>
              <a:t>roaming</a:t>
            </a:r>
          </a:p>
          <a:p>
            <a:pPr eaLnBrk="1" hangingPunct="1"/>
            <a:r>
              <a:rPr lang="en-US" smtClean="0"/>
              <a:t>the service provider</a:t>
            </a:r>
            <a:r>
              <a:rPr lang="sl-SI" smtClean="0"/>
              <a:t> can -</a:t>
            </a:r>
            <a:r>
              <a:rPr lang="en-US" smtClean="0"/>
              <a:t> via the RADIUS server</a:t>
            </a:r>
            <a:r>
              <a:rPr lang="sl-SI" smtClean="0"/>
              <a:t> -</a:t>
            </a:r>
            <a:r>
              <a:rPr lang="en-US" smtClean="0"/>
              <a:t> allow </a:t>
            </a:r>
            <a:r>
              <a:rPr lang="sl-SI" smtClean="0"/>
              <a:t>hosting of </a:t>
            </a:r>
            <a:r>
              <a:rPr lang="en-US" smtClean="0"/>
              <a:t>users from other domains in </a:t>
            </a:r>
            <a:r>
              <a:rPr lang="sl-SI" smtClean="0"/>
              <a:t>  his own field</a:t>
            </a:r>
          </a:p>
          <a:p>
            <a:pPr eaLnBrk="1" hangingPunct="1"/>
            <a:r>
              <a:rPr lang="en-US" smtClean="0"/>
              <a:t>user from another area may be granted the right to use </a:t>
            </a:r>
            <a:r>
              <a:rPr lang="sl-SI" smtClean="0"/>
              <a:t>a service</a:t>
            </a:r>
            <a:r>
              <a:rPr lang="en-US" smtClean="0"/>
              <a:t>(Authori</a:t>
            </a:r>
            <a:r>
              <a:rPr lang="sl-SI" smtClean="0"/>
              <a:t>z</a:t>
            </a:r>
            <a:r>
              <a:rPr lang="en-US" smtClean="0"/>
              <a:t>ation)</a:t>
            </a:r>
            <a:endParaRPr lang="sl-SI" smtClean="0"/>
          </a:p>
          <a:p>
            <a:pPr lvl="1" eaLnBrk="1" hangingPunct="1"/>
            <a:r>
              <a:rPr lang="sl-SI" smtClean="0"/>
              <a:t>Establishing collaboration among areas</a:t>
            </a:r>
          </a:p>
          <a:p>
            <a:pPr lvl="1" eaLnBrk="1" hangingPunct="1"/>
            <a:r>
              <a:rPr lang="sl-SI" smtClean="0"/>
              <a:t>authentication to another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F445D-4538-4DA0-B5E7-C3EDB326EF57}" type="slidenum">
              <a:rPr lang="en-US"/>
              <a:pPr>
                <a:defRPr/>
              </a:pPr>
              <a:t>46</a:t>
            </a:fld>
            <a:endParaRPr lang="en-US"/>
          </a:p>
        </p:txBody>
      </p:sp>
      <p:pic>
        <p:nvPicPr>
          <p:cNvPr id="61445" name="Picture 5" descr="h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i="1" smtClean="0"/>
              <a:t>proxy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Connections beetwen servers can be safe (VPN)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Middle server can transform the received request and send it to the right server (almost, see RFC 2865):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Middle server encrypts the message and sends it to the parent server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Parent server returns the encrypted response</a:t>
            </a:r>
          </a:p>
          <a:p>
            <a:pPr lvl="2" eaLnBrk="1" hangingPunct="1">
              <a:lnSpc>
                <a:spcPct val="90000"/>
              </a:lnSpc>
            </a:pPr>
            <a:r>
              <a:rPr lang="sl-SI" b="1" smtClean="0">
                <a:solidFill>
                  <a:srgbClr val="0000FF"/>
                </a:solidFill>
              </a:rPr>
              <a:t>challenge: what can the middle server  change and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A9422-AB69-4806-8821-9E79027C3ED1}" type="slidenum">
              <a:rPr lang="en-US"/>
              <a:pPr>
                <a:defRPr/>
              </a:pPr>
              <a:t>47</a:t>
            </a:fld>
            <a:endParaRPr lang="en-US"/>
          </a:p>
        </p:txBody>
      </p:sp>
      <p:pic>
        <p:nvPicPr>
          <p:cNvPr id="62469" name="Picture 5" descr="s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7338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3443288" cy="2830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000" smtClean="0"/>
              <a:t>RADIUS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NAS </a:t>
            </a:r>
            <a:r>
              <a:rPr lang="sl-SI" sz="1800" smtClean="0"/>
              <a:t>sends</a:t>
            </a:r>
            <a:r>
              <a:rPr lang="en-US" sz="1800" smtClean="0"/>
              <a:t>: </a:t>
            </a:r>
            <a:r>
              <a:rPr lang="en-US" sz="1800" i="1" smtClean="0"/>
              <a:t>Accounting Request</a:t>
            </a:r>
            <a:endParaRPr lang="sl-SI" sz="1800" i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RADIUS </a:t>
            </a:r>
            <a:r>
              <a:rPr lang="sl-SI" sz="1800" smtClean="0"/>
              <a:t>responds</a:t>
            </a:r>
            <a:r>
              <a:rPr lang="en-US" sz="1800" smtClean="0"/>
              <a:t>: </a:t>
            </a:r>
            <a:r>
              <a:rPr lang="en-US" sz="1800" i="1" smtClean="0"/>
              <a:t>Accounting Response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sl-SI" sz="1800" smtClean="0"/>
              <a:t>If no answer in a period of time, the request is sent again</a:t>
            </a:r>
          </a:p>
          <a:p>
            <a:pPr eaLnBrk="1" hangingPunct="1">
              <a:lnSpc>
                <a:spcPct val="80000"/>
              </a:lnSpc>
            </a:pPr>
            <a:r>
              <a:rPr lang="sl-SI" sz="2000" smtClean="0"/>
              <a:t>RADIUS can send the request forward – </a:t>
            </a:r>
            <a:r>
              <a:rPr lang="sl-SI" sz="2000" i="1" smtClean="0"/>
              <a:t>proxy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2DA41-4F14-4205-A52C-FB9A0CD9DB4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NAS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RADIUS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ounded Rectangle 11"/>
          <p:cNvSpPr/>
          <p:nvPr/>
        </p:nvSpPr>
        <p:spPr>
          <a:xfrm>
            <a:off x="639022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>
                <a:solidFill>
                  <a:srgbClr val="FFFFFF"/>
                </a:solidFill>
              </a:rPr>
              <a:t>user</a:t>
            </a:r>
          </a:p>
        </p:txBody>
      </p:sp>
      <p:pic>
        <p:nvPicPr>
          <p:cNvPr id="63507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4363" y="1420813"/>
            <a:ext cx="45640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9" name="Picture 21" descr="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0719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3000" smtClean="0"/>
              <a:t>We can record </a:t>
            </a:r>
            <a:r>
              <a:rPr lang="sl-SI" smtClean="0"/>
              <a:t>three types of events</a:t>
            </a:r>
            <a:r>
              <a:rPr lang="sl-SI" sz="3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/>
              <a:t>The beginning of service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further use or corr</a:t>
            </a:r>
            <a:r>
              <a:rPr lang="sl-SI" smtClean="0"/>
              <a:t>ection of</a:t>
            </a:r>
            <a:r>
              <a:rPr lang="en-US" smtClean="0"/>
              <a:t> data</a:t>
            </a:r>
            <a:endParaRPr lang="sl-SI" sz="2600" smtClean="0"/>
          </a:p>
          <a:p>
            <a:pPr lvl="1" eaLnBrk="1" hangingPunct="1">
              <a:lnSpc>
                <a:spcPct val="90000"/>
              </a:lnSpc>
            </a:pPr>
            <a:r>
              <a:rPr lang="sl-SI" sz="2600" smtClean="0"/>
              <a:t>End of use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difference </a:t>
            </a:r>
            <a:r>
              <a:rPr lang="sl-SI" smtClean="0"/>
              <a:t>is </a:t>
            </a:r>
            <a:r>
              <a:rPr lang="en-US" smtClean="0"/>
              <a:t>in the content of the package</a:t>
            </a:r>
            <a:r>
              <a:rPr lang="sl-SI" sz="3000" smtClean="0"/>
              <a:t>, </a:t>
            </a:r>
            <a:r>
              <a:rPr lang="en-US" smtClean="0"/>
              <a:t>while </a:t>
            </a:r>
            <a:r>
              <a:rPr lang="sl-SI" smtClean="0"/>
              <a:t>one pair of commands is for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EF585-0DFF-4BEB-9CA7-D97D8C472206}" type="slidenum">
              <a:rPr lang="en-US"/>
              <a:pPr>
                <a:defRPr/>
              </a:pPr>
              <a:t>49</a:t>
            </a:fld>
            <a:endParaRPr lang="en-US"/>
          </a:p>
        </p:txBody>
      </p:sp>
      <p:pic>
        <p:nvPicPr>
          <p:cNvPr id="6451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4363" y="1952625"/>
            <a:ext cx="45640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 descr="s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3000" smtClean="0"/>
              <a:t>two sides (Ana and Borut) are communicating and they must believe that they are actually talking to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establishing identities at the beginning</a:t>
            </a:r>
            <a:endParaRPr lang="sl-SI" smtClean="0"/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maintaining</a:t>
            </a:r>
            <a:r>
              <a:rPr lang="en-US" smtClean="0"/>
              <a:t> identity through</a:t>
            </a:r>
            <a:r>
              <a:rPr lang="sl-SI" smtClean="0"/>
              <a:t>out the</a:t>
            </a:r>
            <a:r>
              <a:rPr lang="en-US" smtClean="0"/>
              <a:t> conversation</a:t>
            </a:r>
            <a:endParaRPr lang="sl-SI" smtClean="0"/>
          </a:p>
          <a:p>
            <a:pPr lvl="1" eaLnBrk="1" hangingPunct="1">
              <a:lnSpc>
                <a:spcPct val="90000"/>
              </a:lnSpc>
            </a:pPr>
            <a:r>
              <a:rPr lang="sl-SI" sz="2600" smtClean="0"/>
              <a:t>how can we believe that the other side is in fact the correct side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a side can be </a:t>
            </a:r>
            <a:r>
              <a:rPr lang="en-US" smtClean="0"/>
              <a:t>a person or service / program</a:t>
            </a:r>
            <a:endParaRPr lang="sl-SI" sz="2600" smtClean="0"/>
          </a:p>
          <a:p>
            <a:pPr eaLnBrk="1" hangingPunct="1">
              <a:lnSpc>
                <a:spcPct val="90000"/>
              </a:lnSpc>
            </a:pPr>
            <a:r>
              <a:rPr lang="sl-SI" sz="3000" smtClean="0"/>
              <a:t>Ana needs to know: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/>
              <a:t>something about Borut, with which she can recognize Borut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600" smtClean="0"/>
              <a:t>that „something“ must only be known to 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1A5D9-20BE-41F5-904E-1DE36125E9B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9461" name="Picture 5" descr="avten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3" y="663575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defined commands(example. </a:t>
            </a:r>
            <a:r>
              <a:rPr lang="sl-SI" i="1" smtClean="0"/>
              <a:t>RPC</a:t>
            </a:r>
            <a:r>
              <a:rPr lang="sl-SI" smtClean="0"/>
              <a:t>, </a:t>
            </a:r>
            <a:r>
              <a:rPr lang="sl-SI" i="1" smtClean="0"/>
              <a:t>RMI</a:t>
            </a:r>
            <a:r>
              <a:rPr lang="sl-SI" smtClean="0"/>
              <a:t>):</a:t>
            </a:r>
          </a:p>
          <a:p>
            <a:pPr lvl="1" eaLnBrk="1" hangingPunct="1"/>
            <a:r>
              <a:rPr lang="en-US" i="1" smtClean="0">
                <a:solidFill>
                  <a:srgbClr val="008000"/>
                </a:solidFill>
              </a:rPr>
              <a:t>Access Request</a:t>
            </a:r>
          </a:p>
          <a:p>
            <a:pPr lvl="1" eaLnBrk="1" hangingPunct="1"/>
            <a:r>
              <a:rPr lang="en-US" i="1" smtClean="0">
                <a:solidFill>
                  <a:srgbClr val="008000"/>
                </a:solidFill>
              </a:rPr>
              <a:t>Access Reject, Access Challenge, Access Accept</a:t>
            </a:r>
          </a:p>
          <a:p>
            <a:pPr lvl="1" eaLnBrk="1" hangingPunct="1"/>
            <a:endParaRPr lang="sl-SI" smtClean="0"/>
          </a:p>
          <a:p>
            <a:pPr lvl="1" eaLnBrk="1" hangingPunct="1"/>
            <a:r>
              <a:rPr lang="en-US" i="1" smtClean="0">
                <a:solidFill>
                  <a:srgbClr val="3366FF"/>
                </a:solidFill>
              </a:rPr>
              <a:t>Accounting Request</a:t>
            </a:r>
          </a:p>
          <a:p>
            <a:pPr lvl="1" eaLnBrk="1" hangingPunct="1"/>
            <a:r>
              <a:rPr lang="en-US" i="1" smtClean="0">
                <a:solidFill>
                  <a:srgbClr val="3366FF"/>
                </a:solidFill>
              </a:rPr>
              <a:t>Accounting Response</a:t>
            </a:r>
            <a:endParaRPr lang="sl-SI" i="1" smtClean="0">
              <a:solidFill>
                <a:srgbClr val="3366FF"/>
              </a:solidFill>
            </a:endParaRPr>
          </a:p>
          <a:p>
            <a:pPr eaLnBrk="1" hangingPunct="1"/>
            <a:r>
              <a:rPr lang="en-US" smtClean="0"/>
              <a:t>each of the commands may have different additional features / parameters</a:t>
            </a:r>
            <a:r>
              <a:rPr lang="sl-SI" smtClean="0"/>
              <a:t> (</a:t>
            </a:r>
            <a:r>
              <a:rPr lang="sl-SI" i="1" smtClean="0"/>
              <a:t>attributes</a:t>
            </a:r>
            <a:r>
              <a:rPr lang="sl-SI" smtClean="0"/>
              <a:t>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65CE4-1638-4FF4-8D19-5E60588FBBCD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RFC expects UDP transport protocol</a:t>
            </a:r>
          </a:p>
          <a:p>
            <a:pPr lvl="1" eaLnBrk="1" hangingPunct="1"/>
            <a:r>
              <a:rPr lang="sl-SI" smtClean="0"/>
              <a:t>RADIUS is a transaction protocol– similar to http</a:t>
            </a:r>
          </a:p>
          <a:p>
            <a:pPr lvl="1" eaLnBrk="1" hangingPunct="1"/>
            <a:r>
              <a:rPr lang="sl-SI" smtClean="0"/>
              <a:t>Communication is step by step</a:t>
            </a:r>
          </a:p>
          <a:p>
            <a:pPr lvl="1" eaLnBrk="1" hangingPunct="1"/>
            <a:r>
              <a:rPr lang="sl-SI" smtClean="0"/>
              <a:t>Simplifying middle servers operations, because they don’t have open connections</a:t>
            </a:r>
          </a:p>
          <a:p>
            <a:pPr eaLnBrk="1" hangingPunct="1"/>
            <a:r>
              <a:rPr lang="en-US" smtClean="0"/>
              <a:t>UDP protocol is not </a:t>
            </a:r>
            <a:r>
              <a:rPr lang="sl-SI" smtClean="0"/>
              <a:t>safe</a:t>
            </a:r>
          </a:p>
          <a:p>
            <a:pPr lvl="1" eaLnBrk="1" hangingPunct="1"/>
            <a:r>
              <a:rPr lang="sl-SI" smtClean="0"/>
              <a:t>Transition to TCP/SSL</a:t>
            </a:r>
          </a:p>
          <a:p>
            <a:pPr lvl="1" eaLnBrk="1" hangingPunct="1"/>
            <a:r>
              <a:rPr lang="sl-SI" smtClean="0"/>
              <a:t>security on lower layers: using VPN (IPSec)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47F32-D863-45C0-874F-76D642DB1E01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signature is called </a:t>
            </a:r>
            <a:r>
              <a:rPr lang="sl-SI" i="1" smtClean="0"/>
              <a:t>autheticator</a:t>
            </a:r>
            <a:r>
              <a:rPr lang="sl-SI" smtClean="0"/>
              <a:t> and it is the only source of </a:t>
            </a:r>
            <a:r>
              <a:rPr lang="en-US" smtClean="0"/>
              <a:t>ensuring the authenticity of the package sent</a:t>
            </a:r>
            <a:endParaRPr lang="sl-SI" i="1" smtClean="0"/>
          </a:p>
          <a:p>
            <a:pPr eaLnBrk="1" hangingPunct="1"/>
            <a:r>
              <a:rPr lang="sl-SI" smtClean="0"/>
              <a:t>NAS and RADIUS server share a common key </a:t>
            </a:r>
            <a:r>
              <a:rPr lang="sl-SI" i="1" smtClean="0"/>
              <a:t>secret</a:t>
            </a:r>
            <a:r>
              <a:rPr lang="sl-SI" smtClean="0"/>
              <a:t> (</a:t>
            </a:r>
            <a:r>
              <a:rPr lang="sl-SI" i="1" smtClean="0"/>
              <a:t>shared secret</a:t>
            </a:r>
            <a:r>
              <a:rPr lang="sl-SI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F0EB-475D-46BE-BBFF-12BDE575B721}" type="slidenum">
              <a:rPr lang="en-US"/>
              <a:pPr>
                <a:defRPr/>
              </a:pPr>
              <a:t>52</a:t>
            </a:fld>
            <a:endParaRPr lang="en-US"/>
          </a:p>
        </p:txBody>
      </p:sp>
      <p:pic>
        <p:nvPicPr>
          <p:cNvPr id="67589" name="Picture 5" descr="sadas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4365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Signing AA. packages:</a:t>
            </a:r>
          </a:p>
          <a:p>
            <a:pPr lvl="1" eaLnBrk="1" hangingPunct="1"/>
            <a:r>
              <a:rPr lang="sl-SI" smtClean="0"/>
              <a:t>Client: 128-bit random number - salt</a:t>
            </a:r>
          </a:p>
          <a:p>
            <a:pPr lvl="1" eaLnBrk="1" hangingPunct="1"/>
            <a:r>
              <a:rPr lang="en-US" smtClean="0"/>
              <a:t>server (</a:t>
            </a:r>
            <a:r>
              <a:rPr lang="sl-SI" smtClean="0"/>
              <a:t>response</a:t>
            </a:r>
            <a:r>
              <a:rPr lang="en-US" smtClean="0"/>
              <a:t>): 128-bit number derived from the secret, package content and </a:t>
            </a:r>
            <a:r>
              <a:rPr lang="sl-SI" smtClean="0"/>
              <a:t>client salt</a:t>
            </a:r>
          </a:p>
          <a:p>
            <a:pPr lvl="1" eaLnBrk="1" hangingPunct="1"/>
            <a:endParaRPr lang="sl-SI" smtClean="0"/>
          </a:p>
          <a:p>
            <a:pPr lvl="1" eaLnBrk="1" hangingPunct="1"/>
            <a:r>
              <a:rPr lang="en-US" smtClean="0"/>
              <a:t>signature is used as the </a:t>
            </a:r>
            <a:r>
              <a:rPr lang="sl-SI" smtClean="0"/>
              <a:t>response authentication </a:t>
            </a:r>
            <a:r>
              <a:rPr lang="en-US" smtClean="0"/>
              <a:t>and does not protect </a:t>
            </a:r>
            <a:r>
              <a:rPr lang="sl-SI" smtClean="0"/>
              <a:t>requirements of the client</a:t>
            </a:r>
          </a:p>
          <a:p>
            <a:pPr lvl="1" eaLnBrk="1" hangingPunct="1"/>
            <a:r>
              <a:rPr lang="en-US" smtClean="0"/>
              <a:t>salt </a:t>
            </a:r>
            <a:r>
              <a:rPr lang="sl-SI" smtClean="0"/>
              <a:t>in</a:t>
            </a:r>
            <a:r>
              <a:rPr lang="en-US" smtClean="0"/>
              <a:t> the client signature is</a:t>
            </a:r>
            <a:r>
              <a:rPr lang="sl-SI" smtClean="0"/>
              <a:t> also</a:t>
            </a:r>
            <a:r>
              <a:rPr lang="en-US" smtClean="0"/>
              <a:t> used as salt </a:t>
            </a:r>
            <a:r>
              <a:rPr lang="sl-SI" smtClean="0"/>
              <a:t>for</a:t>
            </a:r>
            <a:r>
              <a:rPr lang="en-US" smtClean="0"/>
              <a:t> protect</a:t>
            </a:r>
            <a:r>
              <a:rPr lang="sl-SI" smtClean="0"/>
              <a:t>ion of</a:t>
            </a:r>
            <a:r>
              <a:rPr lang="en-US" smtClean="0"/>
              <a:t> </a:t>
            </a:r>
            <a:r>
              <a:rPr lang="sl-SI" smtClean="0"/>
              <a:t>sent </a:t>
            </a:r>
            <a:r>
              <a:rPr lang="en-US" smtClean="0"/>
              <a:t>password</a:t>
            </a: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563A-549C-4623-8004-68142B4EF6CE}" type="slidenum">
              <a:rPr lang="en-US"/>
              <a:pPr>
                <a:defRPr/>
              </a:pPr>
              <a:t>53</a:t>
            </a:fld>
            <a:endParaRPr lang="en-US"/>
          </a:p>
        </p:txBody>
      </p:sp>
      <p:pic>
        <p:nvPicPr>
          <p:cNvPr id="68613" name="Picture 5" descr="sadas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4365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signing .. A packages:</a:t>
            </a:r>
          </a:p>
          <a:p>
            <a:pPr lvl="1" eaLnBrk="1" hangingPunct="1"/>
            <a:r>
              <a:rPr lang="en-US" smtClean="0"/>
              <a:t>Client: 128-bit number derived from secret and package content</a:t>
            </a:r>
            <a:endParaRPr lang="sl-SI" smtClean="0"/>
          </a:p>
          <a:p>
            <a:pPr lvl="1" eaLnBrk="1" hangingPunct="1"/>
            <a:r>
              <a:rPr lang="en-US" smtClean="0"/>
              <a:t>server (</a:t>
            </a:r>
            <a:r>
              <a:rPr lang="sl-SI" smtClean="0"/>
              <a:t>response</a:t>
            </a:r>
            <a:r>
              <a:rPr lang="en-US" smtClean="0"/>
              <a:t>): 128-bit number derived from the secret, signature of client-package and package content</a:t>
            </a:r>
            <a:endParaRPr lang="sl-SI" smtClean="0"/>
          </a:p>
          <a:p>
            <a:pPr lvl="1" eaLnBrk="1" hangingPunct="1"/>
            <a:r>
              <a:rPr lang="en-US" smtClean="0"/>
              <a:t>signature protects the client's request for a recording (trying</a:t>
            </a:r>
            <a:r>
              <a:rPr lang="sl-SI" smtClean="0"/>
              <a:t> to</a:t>
            </a:r>
            <a:r>
              <a:rPr lang="en-US" smtClean="0"/>
              <a:t>)</a:t>
            </a: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512E-9B8D-4489-B159-38A7FD436604}" type="slidenum">
              <a:rPr lang="en-US"/>
              <a:pPr>
                <a:defRPr/>
              </a:pPr>
              <a:t>54</a:t>
            </a:fld>
            <a:endParaRPr lang="en-US"/>
          </a:p>
        </p:txBody>
      </p:sp>
      <p:pic>
        <p:nvPicPr>
          <p:cNvPr id="69637" name="Picture 5" descr="sadas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4365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Protection:</a:t>
            </a:r>
          </a:p>
          <a:p>
            <a:pPr lvl="1" eaLnBrk="1" hangingPunct="1"/>
            <a:r>
              <a:rPr lang="sl-SI" smtClean="0"/>
              <a:t>There is </a:t>
            </a:r>
            <a:r>
              <a:rPr lang="en-US" smtClean="0"/>
              <a:t>no protection against eavesdropping (hid</a:t>
            </a:r>
            <a:r>
              <a:rPr lang="sl-SI" smtClean="0"/>
              <a:t>ding</a:t>
            </a:r>
            <a:r>
              <a:rPr lang="en-US" smtClean="0"/>
              <a:t>)</a:t>
            </a:r>
            <a:endParaRPr lang="sl-SI" smtClean="0"/>
          </a:p>
          <a:p>
            <a:pPr lvl="1" eaLnBrk="1" hangingPunct="1"/>
            <a:r>
              <a:rPr lang="sl-SI" smtClean="0"/>
              <a:t>It’s</a:t>
            </a:r>
            <a:r>
              <a:rPr lang="en-US" smtClean="0"/>
              <a:t> (partial) protection of the authenticity of sent packets</a:t>
            </a:r>
            <a:endParaRPr lang="sl-SI" smtClean="0"/>
          </a:p>
          <a:p>
            <a:pPr lvl="1" eaLnBrk="1" hangingPunct="1"/>
            <a:r>
              <a:rPr lang="sl-SI" smtClean="0"/>
              <a:t>There is no protection against denial of sent contents </a:t>
            </a:r>
          </a:p>
          <a:p>
            <a:pPr lvl="2" eaLnBrk="1" hangingPunct="1"/>
            <a:r>
              <a:rPr lang="sl-SI" b="1" smtClean="0">
                <a:solidFill>
                  <a:srgbClr val="0000FF"/>
                </a:solidFill>
              </a:rPr>
              <a:t>challenge: </a:t>
            </a:r>
            <a:r>
              <a:rPr lang="en-US" b="1" smtClean="0">
                <a:solidFill>
                  <a:srgbClr val="0000FF"/>
                </a:solidFill>
              </a:rPr>
              <a:t>find </a:t>
            </a:r>
            <a:r>
              <a:rPr lang="sl-SI" b="1" smtClean="0">
                <a:solidFill>
                  <a:srgbClr val="0000FF"/>
                </a:solidFill>
              </a:rPr>
              <a:t>in-</a:t>
            </a:r>
            <a:r>
              <a:rPr lang="en-US" b="1" smtClean="0">
                <a:solidFill>
                  <a:srgbClr val="0000FF"/>
                </a:solidFill>
              </a:rPr>
              <a:t>depth security analysis of RADIUS protocol?</a:t>
            </a:r>
            <a:r>
              <a:rPr lang="sl-SI" b="1" smtClean="0">
                <a:solidFill>
                  <a:srgbClr val="0000FF"/>
                </a:solidFill>
              </a:rPr>
              <a:t>?</a:t>
            </a:r>
            <a:endParaRPr lang="sl-SI" smtClean="0"/>
          </a:p>
          <a:p>
            <a:pPr lvl="2" eaLnBrk="1" hangingPunct="1"/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A33A9-6A59-4E51-BDB0-E8AC5044107F}" type="slidenum">
              <a:rPr lang="en-US"/>
              <a:pPr>
                <a:defRPr/>
              </a:pPr>
              <a:t>55</a:t>
            </a:fld>
            <a:endParaRPr lang="en-US"/>
          </a:p>
        </p:txBody>
      </p:sp>
      <p:pic>
        <p:nvPicPr>
          <p:cNvPr id="70661" name="Picture 5" descr="nek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Attacks:</a:t>
            </a:r>
          </a:p>
          <a:p>
            <a:pPr lvl="1" eaLnBrk="1" hangingPunct="1"/>
            <a:r>
              <a:rPr lang="sl-SI" smtClean="0"/>
              <a:t>attack by repeating</a:t>
            </a:r>
          </a:p>
          <a:p>
            <a:pPr lvl="1" eaLnBrk="1" hangingPunct="1"/>
            <a:r>
              <a:rPr lang="sl-SI" smtClean="0"/>
              <a:t>Middle-attacker attack</a:t>
            </a:r>
          </a:p>
          <a:p>
            <a:pPr lvl="1" eaLnBrk="1" hangingPunct="1"/>
            <a:r>
              <a:rPr lang="en-US" smtClean="0"/>
              <a:t>difference whether it is AA. part or</a:t>
            </a:r>
            <a:r>
              <a:rPr lang="sl-SI" smtClean="0"/>
              <a:t> ..A</a:t>
            </a:r>
            <a:r>
              <a:rPr lang="en-US" smtClean="0"/>
              <a:t> part </a:t>
            </a:r>
            <a:endParaRPr lang="sl-SI" smtClean="0"/>
          </a:p>
          <a:p>
            <a:pPr lvl="1" eaLnBrk="1" hangingPunct="1"/>
            <a:r>
              <a:rPr lang="sl-SI" smtClean="0"/>
              <a:t>how</a:t>
            </a:r>
            <a:r>
              <a:rPr lang="en-US" smtClean="0"/>
              <a:t> is</a:t>
            </a:r>
            <a:r>
              <a:rPr lang="sl-SI" smtClean="0"/>
              <a:t> it</a:t>
            </a:r>
            <a:r>
              <a:rPr lang="en-US" smtClean="0"/>
              <a:t> </a:t>
            </a:r>
            <a:r>
              <a:rPr lang="sl-SI" smtClean="0"/>
              <a:t>with </a:t>
            </a:r>
            <a:r>
              <a:rPr lang="en-US" smtClean="0"/>
              <a:t>the distribut</a:t>
            </a:r>
            <a:r>
              <a:rPr lang="sl-SI" smtClean="0"/>
              <a:t>ion of</a:t>
            </a:r>
            <a:r>
              <a:rPr lang="en-US" smtClean="0"/>
              <a:t> secret and how </a:t>
            </a:r>
            <a:r>
              <a:rPr lang="sl-SI" smtClean="0"/>
              <a:t>is it distributed</a:t>
            </a:r>
            <a:r>
              <a:rPr lang="en-US" smtClean="0"/>
              <a:t> between the server and clients</a:t>
            </a:r>
            <a:endParaRPr lang="sl-SI" smtClean="0"/>
          </a:p>
          <a:p>
            <a:pPr lvl="1" eaLnBrk="1" hangingPunct="1"/>
            <a:r>
              <a:rPr lang="sl-SI" b="1" smtClean="0">
                <a:solidFill>
                  <a:srgbClr val="0000FF"/>
                </a:solidFill>
              </a:rPr>
              <a:t>challenge: lookat how handshaking with </a:t>
            </a:r>
            <a:r>
              <a:rPr lang="sl-SI" b="1" i="1" smtClean="0">
                <a:solidFill>
                  <a:srgbClr val="0000FF"/>
                </a:solidFill>
              </a:rPr>
              <a:t>secret works</a:t>
            </a:r>
            <a:r>
              <a:rPr lang="sl-SI" b="1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AA212-4125-4125-9751-76A4A6D3756D}" type="slidenum">
              <a:rPr lang="en-US"/>
              <a:pPr>
                <a:defRPr/>
              </a:pPr>
              <a:t>56</a:t>
            </a:fld>
            <a:endParaRPr lang="en-US"/>
          </a:p>
        </p:txBody>
      </p:sp>
      <p:pic>
        <p:nvPicPr>
          <p:cNvPr id="71685" name="Picture 5" descr="nek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</a:t>
            </a:r>
            <a:r>
              <a:rPr lang="en-US" sz="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Authenticator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Attributes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0DB69-0F33-44D9-8A54-CF5C868F615C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72708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72709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2200">
                <a:latin typeface="Franklin Gothic Book" pitchFamily="34" charset="0"/>
              </a:rPr>
              <a:t>Code – code command: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2200">
                <a:latin typeface="Franklin Gothic Book" pitchFamily="34" charset="0"/>
              </a:rPr>
              <a:t>(</a:t>
            </a:r>
            <a:r>
              <a:rPr lang="en-US" sz="2200">
                <a:latin typeface="Franklin Gothic Book" pitchFamily="34" charset="0"/>
              </a:rPr>
              <a:t>1) Access-Request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(2) Access-Accept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(3) Access-Reject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(4) Accounting-Request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(5) Accounting-Response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(11) Access-Challenge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(12) Status-Server (</a:t>
            </a:r>
            <a:r>
              <a:rPr lang="sl-SI" sz="2200">
                <a:latin typeface="Franklin Gothic Book" pitchFamily="34" charset="0"/>
              </a:rPr>
              <a:t>trial</a:t>
            </a:r>
            <a:r>
              <a:rPr lang="en-US" sz="2200">
                <a:latin typeface="Franklin Gothic Book" pitchFamily="34" charset="0"/>
              </a:rPr>
              <a:t>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(13) Status-Client (</a:t>
            </a:r>
            <a:r>
              <a:rPr lang="sl-SI" sz="2200">
                <a:latin typeface="Franklin Gothic Book" pitchFamily="34" charset="0"/>
              </a:rPr>
              <a:t>trial</a:t>
            </a:r>
            <a:r>
              <a:rPr lang="en-US" sz="2200">
                <a:latin typeface="Franklin Gothic Book" pitchFamily="34" charset="0"/>
              </a:rPr>
              <a:t>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200">
                <a:latin typeface="Franklin Gothic Book" pitchFamily="34" charset="0"/>
              </a:rPr>
              <a:t>(255) Reserved</a:t>
            </a:r>
            <a:endParaRPr lang="sl-SI" sz="2200">
              <a:latin typeface="Franklin Gothic Book" pitchFamily="34" charset="0"/>
            </a:endParaRPr>
          </a:p>
        </p:txBody>
      </p:sp>
      <p:pic>
        <p:nvPicPr>
          <p:cNvPr id="72711" name="Picture 7" descr="f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</a:t>
            </a:r>
            <a:r>
              <a:rPr lang="en-US" sz="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Identifier</a:t>
            </a: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  |            </a:t>
            </a:r>
            <a:r>
              <a:rPr lang="en-US" sz="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Authenticator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Attributes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BFF20-4A24-4831-BD38-8B249BAF4348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73732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73733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2400">
                <a:latin typeface="Franklin Gothic Book" pitchFamily="34" charset="0"/>
              </a:rPr>
              <a:t>Identifier – RADIUS protocol is a step-by-step protocol </a:t>
            </a:r>
            <a:r>
              <a:rPr lang="en-US" sz="2400">
                <a:latin typeface="Franklin Gothic Book" pitchFamily="34" charset="0"/>
              </a:rPr>
              <a:t>and client must know the answer to any request rece</a:t>
            </a:r>
            <a:r>
              <a:rPr lang="sl-SI" sz="2400">
                <a:latin typeface="Franklin Gothic Book" pitchFamily="34" charset="0"/>
              </a:rPr>
              <a:t>ived. Length – </a:t>
            </a:r>
            <a:r>
              <a:rPr lang="en-US" sz="2400">
                <a:latin typeface="Franklin Gothic Book" pitchFamily="34" charset="0"/>
              </a:rPr>
              <a:t>length of the entire packet including the header in bytes</a:t>
            </a:r>
            <a:endParaRPr lang="sl-SI" sz="2400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2400">
                <a:latin typeface="Franklin Gothic Book" pitchFamily="34" charset="0"/>
              </a:rPr>
              <a:t>minimum length is 20 and the largest 4096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2400">
                <a:latin typeface="Franklin Gothic Book" pitchFamily="34" charset="0"/>
              </a:rPr>
              <a:t>if the package is</a:t>
            </a:r>
            <a:r>
              <a:rPr lang="sl-SI" sz="2400">
                <a:latin typeface="Franklin Gothic Book" pitchFamily="34" charset="0"/>
              </a:rPr>
              <a:t> larger, it is</a:t>
            </a:r>
            <a:r>
              <a:rPr lang="en-US" sz="2400">
                <a:latin typeface="Franklin Gothic Book" pitchFamily="34" charset="0"/>
              </a:rPr>
              <a:t> reduced </a:t>
            </a:r>
            <a:r>
              <a:rPr lang="sl-SI" sz="2400">
                <a:latin typeface="Franklin Gothic Book" pitchFamily="34" charset="0"/>
              </a:rPr>
              <a:t>to </a:t>
            </a:r>
            <a:r>
              <a:rPr lang="en-US" sz="2400">
                <a:latin typeface="Franklin Gothic Book" pitchFamily="34" charset="0"/>
              </a:rPr>
              <a:t>length</a:t>
            </a:r>
            <a:r>
              <a:rPr lang="sl-SI" sz="2400">
                <a:latin typeface="Franklin Gothic Book" pitchFamily="34" charset="0"/>
              </a:rPr>
              <a:t>,</a:t>
            </a:r>
            <a:r>
              <a:rPr lang="en-US" sz="2400">
                <a:latin typeface="Franklin Gothic Book" pitchFamily="34" charset="0"/>
              </a:rPr>
              <a:t> if it is shorter, it is discarded</a:t>
            </a:r>
            <a:endParaRPr lang="sl-SI" sz="2400">
              <a:latin typeface="Franklin Gothic Book" pitchFamily="34" charset="0"/>
            </a:endParaRPr>
          </a:p>
        </p:txBody>
      </p:sp>
      <p:pic>
        <p:nvPicPr>
          <p:cNvPr id="73735" name="Picture 7" descr="f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</a:t>
            </a:r>
            <a:r>
              <a:rPr lang="en-US" sz="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Authenticator</a:t>
            </a: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Attributes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30D73-86DA-40A7-AB8B-437C833D58F3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74756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74757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latin typeface="Franklin Gothic Book" pitchFamily="34" charset="0"/>
              </a:rPr>
              <a:t>Autheticator – ,,signature’’ of package of lenght 16 bytes: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latin typeface="Franklin Gothic Book" pitchFamily="34" charset="0"/>
              </a:rPr>
              <a:t>AA. request: 128 bit random number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latin typeface="Franklin Gothic Book" pitchFamily="34" charset="0"/>
              </a:rPr>
              <a:t>AA. response: </a:t>
            </a:r>
            <a:r>
              <a:rPr lang="sl-SI" sz="1900" i="1">
                <a:latin typeface="Franklin Gothic Book" pitchFamily="34" charset="0"/>
              </a:rPr>
              <a:t>MD5(</a:t>
            </a:r>
            <a:r>
              <a:rPr lang="en-US" sz="1900" i="1">
                <a:latin typeface="Franklin Gothic Book" pitchFamily="34" charset="0"/>
              </a:rPr>
              <a:t>Code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ID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Length </a:t>
            </a:r>
            <a:r>
              <a:rPr lang="en-US" sz="1900" i="1">
                <a:latin typeface="Wingdings" pitchFamily="2" charset="2"/>
              </a:rPr>
              <a:t> </a:t>
            </a:r>
            <a:r>
              <a:rPr lang="en-US" sz="1900" i="1">
                <a:latin typeface="Franklin Gothic Book" pitchFamily="34" charset="0"/>
              </a:rPr>
              <a:t>RequestAuth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Attributes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Secret)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sl-SI" sz="1900" i="1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latin typeface="Franklin Gothic Book" pitchFamily="34" charset="0"/>
              </a:rPr>
              <a:t>..A </a:t>
            </a:r>
            <a:r>
              <a:rPr lang="sl-SI" sz="1900">
                <a:latin typeface="Franklin Gothic Book" pitchFamily="34" charset="0"/>
              </a:rPr>
              <a:t>request</a:t>
            </a:r>
            <a:r>
              <a:rPr lang="en-US" sz="1900">
                <a:latin typeface="Franklin Gothic Book" pitchFamily="34" charset="0"/>
              </a:rPr>
              <a:t>: </a:t>
            </a:r>
            <a:r>
              <a:rPr lang="sl-SI" sz="1900" i="1">
                <a:latin typeface="Franklin Gothic Book" pitchFamily="34" charset="0"/>
              </a:rPr>
              <a:t>MD5(</a:t>
            </a:r>
            <a:r>
              <a:rPr lang="en-US" sz="1900" i="1">
                <a:latin typeface="Franklin Gothic Book" pitchFamily="34" charset="0"/>
              </a:rPr>
              <a:t>Code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ID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Length </a:t>
            </a:r>
            <a:r>
              <a:rPr lang="en-US" sz="1900" i="1">
                <a:latin typeface="Wingdings" pitchFamily="2" charset="2"/>
              </a:rPr>
              <a:t> </a:t>
            </a:r>
            <a:r>
              <a:rPr lang="en-US" sz="1900" i="1">
                <a:latin typeface="Franklin Gothic Book" pitchFamily="34" charset="0"/>
              </a:rPr>
              <a:t>00</a:t>
            </a:r>
            <a:r>
              <a:rPr lang="en-US" sz="1900" i="1" baseline="30000">
                <a:latin typeface="Franklin Gothic Book" pitchFamily="34" charset="0"/>
              </a:rPr>
              <a:t>16</a:t>
            </a:r>
            <a:r>
              <a:rPr lang="en-US" sz="1900" i="1">
                <a:latin typeface="Franklin Gothic Book" pitchFamily="34" charset="0"/>
              </a:rPr>
              <a:t>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Attributes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Secret)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latin typeface="Franklin Gothic Book" pitchFamily="34" charset="0"/>
              </a:rPr>
              <a:t>..A </a:t>
            </a:r>
            <a:r>
              <a:rPr lang="sl-SI" sz="1900">
                <a:latin typeface="Franklin Gothic Book" pitchFamily="34" charset="0"/>
              </a:rPr>
              <a:t>response</a:t>
            </a:r>
            <a:r>
              <a:rPr lang="en-US" sz="1900">
                <a:latin typeface="Franklin Gothic Book" pitchFamily="34" charset="0"/>
              </a:rPr>
              <a:t>: </a:t>
            </a:r>
            <a:r>
              <a:rPr lang="sl-SI" sz="1900" i="1">
                <a:latin typeface="Franklin Gothic Book" pitchFamily="34" charset="0"/>
              </a:rPr>
              <a:t>MD5(</a:t>
            </a:r>
            <a:r>
              <a:rPr lang="en-US" sz="1900" i="1">
                <a:latin typeface="Franklin Gothic Book" pitchFamily="34" charset="0"/>
              </a:rPr>
              <a:t>Code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ID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Length </a:t>
            </a:r>
            <a:r>
              <a:rPr lang="en-US" sz="1900" i="1">
                <a:latin typeface="Wingdings" pitchFamily="2" charset="2"/>
              </a:rPr>
              <a:t> </a:t>
            </a:r>
            <a:r>
              <a:rPr lang="en-US" sz="1900" i="1">
                <a:latin typeface="Franklin Gothic Book" pitchFamily="34" charset="0"/>
              </a:rPr>
              <a:t>RequestAuth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Attributes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 i="1">
                <a:latin typeface="Franklin Gothic Book" pitchFamily="34" charset="0"/>
              </a:rPr>
              <a:t> Secret)</a:t>
            </a:r>
            <a:endParaRPr lang="en-US" sz="1900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endParaRPr lang="en-US" sz="1900" i="1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latin typeface="Franklin Gothic Book" pitchFamily="34" charset="0"/>
              </a:rPr>
              <a:t>oper</a:t>
            </a:r>
            <a:r>
              <a:rPr lang="sl-SI" sz="1900">
                <a:latin typeface="Franklin Gothic Book" pitchFamily="34" charset="0"/>
              </a:rPr>
              <a:t>ation</a:t>
            </a:r>
            <a:r>
              <a:rPr lang="en-US" sz="1900">
                <a:latin typeface="Franklin Gothic Book" pitchFamily="34" charset="0"/>
              </a:rPr>
              <a:t> </a:t>
            </a:r>
            <a:r>
              <a:rPr lang="en-US" sz="1900" i="1">
                <a:latin typeface="Wingdings" pitchFamily="2" charset="2"/>
              </a:rPr>
              <a:t></a:t>
            </a:r>
            <a:r>
              <a:rPr lang="en-US" sz="1900">
                <a:latin typeface="Franklin Gothic Book" pitchFamily="34" charset="0"/>
              </a:rPr>
              <a:t> </a:t>
            </a:r>
            <a:r>
              <a:rPr lang="sl-SI" sz="1900">
                <a:latin typeface="Franklin Gothic Book" pitchFamily="34" charset="0"/>
              </a:rPr>
              <a:t>is contact</a:t>
            </a:r>
            <a:r>
              <a:rPr lang="en-US" sz="1900">
                <a:latin typeface="Franklin Gothic Book" pitchFamily="34" charset="0"/>
              </a:rPr>
              <a:t> (concatenation)</a:t>
            </a:r>
            <a:endParaRPr lang="sl-SI" sz="1900">
              <a:latin typeface="Franklin Gothic Book" pitchFamily="34" charset="0"/>
            </a:endParaRPr>
          </a:p>
        </p:txBody>
      </p:sp>
      <p:pic>
        <p:nvPicPr>
          <p:cNvPr id="74759" name="Picture 7" descr="f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700" smtClean="0"/>
              <a:t>Borut tells Ana his password</a:t>
            </a:r>
          </a:p>
          <a:p>
            <a:pPr eaLnBrk="1" hangingPunct="1">
              <a:lnSpc>
                <a:spcPct val="80000"/>
              </a:lnSpc>
            </a:pPr>
            <a:r>
              <a:rPr lang="sl-SI" sz="2700" smtClean="0"/>
              <a:t>possible attacks: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tapping (stealing inside transfer)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breaking into the system (stealing saved passwords)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guessing passwords</a:t>
            </a:r>
          </a:p>
          <a:p>
            <a:pPr eaLnBrk="1" hangingPunct="1">
              <a:lnSpc>
                <a:spcPct val="80000"/>
              </a:lnSpc>
            </a:pPr>
            <a:r>
              <a:rPr lang="sl-SI" sz="2700" smtClean="0"/>
              <a:t>defences: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using safe cryptographic connections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system / password security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limiting the number of trys for password guessing</a:t>
            </a:r>
          </a:p>
          <a:p>
            <a:pPr eaLnBrk="1" hangingPunct="1">
              <a:lnSpc>
                <a:spcPct val="80000"/>
              </a:lnSpc>
            </a:pPr>
            <a:r>
              <a:rPr lang="sl-SI" sz="2700" smtClean="0"/>
              <a:t>additional defence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400" smtClean="0"/>
              <a:t>Ana sends Borut a challenge which he must be able to solve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FF6F-B97C-4D1B-A584-866554C3D869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0485" name="Picture 5" descr="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0                   1                   2                   3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 0 1 2 3 4 5 6 7 8 9 0 1 2 3 4 5 6 7 8 9 0 1 2 3 4 5 6 7 8 9 0 1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Code      |  Identifier   |            Length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Authenticator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                                                             |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+-+-+-+-+-+-+-+-+-+-+-+-+-+-+-+-+-+-+-+-+-+-+-+-+-+-+-+-+-+-+-+-+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|  </a:t>
            </a:r>
            <a:r>
              <a:rPr lang="en-US" sz="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Attributes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800" b="1" smtClean="0">
                <a:latin typeface="Courier New" pitchFamily="49" charset="0"/>
                <a:cs typeface="Courier New" pitchFamily="49" charset="0"/>
              </a:rPr>
              <a:t>+-+-+-+-+-+-+-+-+-+-+-+-+-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4D29A-1883-4271-A95E-F17C4ECE52A9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75780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75781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2400">
                <a:latin typeface="Franklin Gothic Book" pitchFamily="34" charset="0"/>
              </a:rPr>
              <a:t>Attributes – </a:t>
            </a:r>
            <a:r>
              <a:rPr lang="en-US" sz="2400">
                <a:latin typeface="Franklin Gothic Book" pitchFamily="34" charset="0"/>
              </a:rPr>
              <a:t>Additional parameters </a:t>
            </a:r>
            <a:r>
              <a:rPr lang="sl-SI" sz="2400">
                <a:latin typeface="Franklin Gothic Book" pitchFamily="34" charset="0"/>
              </a:rPr>
              <a:t>of the command that was sent</a:t>
            </a:r>
          </a:p>
        </p:txBody>
      </p:sp>
      <p:pic>
        <p:nvPicPr>
          <p:cNvPr id="75783" name="Picture 7" descr="fo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possible attributes is 256</a:t>
            </a:r>
            <a:endParaRPr lang="sl-SI" smtClean="0"/>
          </a:p>
          <a:p>
            <a:pPr eaLnBrk="1" hangingPunct="1"/>
            <a:r>
              <a:rPr lang="en-US" smtClean="0"/>
              <a:t>requ</a:t>
            </a:r>
            <a:r>
              <a:rPr lang="sl-SI" smtClean="0"/>
              <a:t>est</a:t>
            </a:r>
            <a:r>
              <a:rPr lang="en-US" smtClean="0"/>
              <a:t>: the user</a:t>
            </a:r>
            <a:r>
              <a:rPr lang="sl-SI" smtClean="0"/>
              <a:t>s</a:t>
            </a:r>
            <a:r>
              <a:rPr lang="en-US" smtClean="0"/>
              <a:t> </a:t>
            </a:r>
            <a:r>
              <a:rPr lang="sl-SI" smtClean="0"/>
              <a:t>must have </a:t>
            </a:r>
            <a:r>
              <a:rPr lang="en-US" smtClean="0"/>
              <a:t>the option of adding their</a:t>
            </a:r>
            <a:r>
              <a:rPr lang="sl-SI" smtClean="0"/>
              <a:t> own</a:t>
            </a:r>
            <a:r>
              <a:rPr lang="en-US" smtClean="0"/>
              <a:t> attributes</a:t>
            </a:r>
            <a:endParaRPr lang="sl-SI" smtClean="0"/>
          </a:p>
          <a:p>
            <a:pPr eaLnBrk="1" hangingPunct="1"/>
            <a:r>
              <a:rPr lang="en-US" smtClean="0"/>
              <a:t>Value</a:t>
            </a:r>
            <a:r>
              <a:rPr lang="sl-SI" smtClean="0"/>
              <a:t>s of</a:t>
            </a:r>
            <a:r>
              <a:rPr lang="en-US" smtClean="0"/>
              <a:t> attributes </a:t>
            </a:r>
            <a:r>
              <a:rPr lang="sl-SI" smtClean="0"/>
              <a:t>are to</a:t>
            </a:r>
            <a:r>
              <a:rPr lang="en-US" smtClean="0"/>
              <a:t> be arbitrary: number, date, time, string, ...</a:t>
            </a: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47E95-0533-46F2-912F-79A16FE5E78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pic>
        <p:nvPicPr>
          <p:cNvPr id="76805" name="Picture 5" descr="as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3942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000" b="1" smtClean="0">
                <a:latin typeface="Courier New" pitchFamily="49" charset="0"/>
                <a:cs typeface="Courier New" pitchFamily="49" charset="0"/>
              </a:rPr>
              <a:t> 0                   1                   2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000" b="1" smtClean="0">
                <a:latin typeface="Courier New" pitchFamily="49" charset="0"/>
                <a:cs typeface="Courier New" pitchFamily="49" charset="0"/>
              </a:rPr>
              <a:t> 0 1 2 3 4 5 6 7 8 9 0 1 2 3 4 5 6 7 8 9 0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000" b="1" smtClean="0">
                <a:latin typeface="Courier New" pitchFamily="49" charset="0"/>
                <a:cs typeface="Courier New" pitchFamily="49" charset="0"/>
              </a:rPr>
              <a:t>+-+-+-+-+-+-+-+-+-+-+-+-+-+-+-+-+-+-+-+-+-+-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000" b="1" smtClean="0">
                <a:latin typeface="Courier New" pitchFamily="49" charset="0"/>
                <a:cs typeface="Courier New" pitchFamily="49" charset="0"/>
              </a:rPr>
              <a:t>|     Type      |    Length     |  Value ...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000" b="1" smtClean="0">
                <a:latin typeface="Courier New" pitchFamily="49" charset="0"/>
                <a:cs typeface="Courier New" pitchFamily="49" charset="0"/>
              </a:rPr>
              <a:t>+-+-+-+-+-+-+-+-+-+-+-+-+-+-+-+-+-+-+-+-+-+-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DE48E-E7FB-47FD-96A8-69600DE5A40A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77828" name="Content Placeholder 2"/>
          <p:cNvSpPr txBox="1">
            <a:spLocks/>
          </p:cNvSpPr>
          <p:nvPr/>
        </p:nvSpPr>
        <p:spPr bwMode="auto">
          <a:xfrm>
            <a:off x="4864100" y="1538288"/>
            <a:ext cx="41243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sl-SI" sz="3200">
              <a:solidFill>
                <a:schemeClr val="tx2"/>
              </a:solidFill>
              <a:latin typeface="Franklin Gothic Book (Body)"/>
              <a:ea typeface="Franklin Gothic Book (Body)"/>
              <a:cs typeface="Franklin Gothic Book (Body)"/>
            </a:endParaRPr>
          </a:p>
        </p:txBody>
      </p:sp>
      <p:sp>
        <p:nvSpPr>
          <p:cNvPr id="77829" name="Content Placeholder 2"/>
          <p:cNvSpPr txBox="1">
            <a:spLocks/>
          </p:cNvSpPr>
          <p:nvPr/>
        </p:nvSpPr>
        <p:spPr bwMode="auto">
          <a:xfrm>
            <a:off x="4699000" y="1538288"/>
            <a:ext cx="4138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 i="1">
                <a:latin typeface="Franklin Gothic Book" pitchFamily="34" charset="0"/>
              </a:rPr>
              <a:t>TLV</a:t>
            </a:r>
            <a:r>
              <a:rPr lang="sl-SI" sz="1900">
                <a:latin typeface="Franklin Gothic Book" pitchFamily="34" charset="0"/>
              </a:rPr>
              <a:t> record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 i="1">
                <a:latin typeface="Franklin Gothic Book" pitchFamily="34" charset="0"/>
              </a:rPr>
              <a:t>Type</a:t>
            </a:r>
            <a:r>
              <a:rPr lang="sl-SI" sz="1900">
                <a:latin typeface="Franklin Gothic Book" pitchFamily="34" charset="0"/>
              </a:rPr>
              <a:t> – which attribute it is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 i="1">
                <a:latin typeface="Franklin Gothic Book" pitchFamily="34" charset="0"/>
              </a:rPr>
              <a:t>Length</a:t>
            </a:r>
            <a:r>
              <a:rPr lang="sl-SI" sz="1900">
                <a:latin typeface="Franklin Gothic Book" pitchFamily="34" charset="0"/>
              </a:rPr>
              <a:t> – </a:t>
            </a:r>
            <a:r>
              <a:rPr lang="en-US" sz="1900">
                <a:latin typeface="Franklin Gothic Book" pitchFamily="34" charset="0"/>
              </a:rPr>
              <a:t>number of bytes to record the value of the attribute</a:t>
            </a:r>
            <a:endParaRPr lang="sl-SI" sz="1900">
              <a:latin typeface="Franklin Gothic Book" pitchFamily="34" charset="0"/>
            </a:endParaRP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 i="1">
                <a:latin typeface="Franklin Gothic Book" pitchFamily="34" charset="0"/>
              </a:rPr>
              <a:t>Value</a:t>
            </a:r>
            <a:r>
              <a:rPr lang="sl-SI" sz="1900">
                <a:latin typeface="Franklin Gothic Book" pitchFamily="34" charset="0"/>
              </a:rPr>
              <a:t> – value of attribute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latin typeface="Franklin Gothic Book" pitchFamily="34" charset="0"/>
              </a:rPr>
              <a:t>text: UTF-8 encoded</a:t>
            </a:r>
            <a:r>
              <a:rPr lang="sl-SI" sz="1900">
                <a:latin typeface="Franklin Gothic Book" pitchFamily="34" charset="0"/>
              </a:rPr>
              <a:t>,</a:t>
            </a:r>
            <a:r>
              <a:rPr lang="en-US" sz="1900">
                <a:latin typeface="Franklin Gothic Book" pitchFamily="34" charset="0"/>
              </a:rPr>
              <a:t> length greater than 0 and a maximum length of 256 bytes</a:t>
            </a:r>
            <a:endParaRPr lang="sl-SI" sz="1900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 sz="1900">
                <a:latin typeface="Franklin Gothic Book" pitchFamily="34" charset="0"/>
              </a:rPr>
              <a:t>series: an arbitrary string</a:t>
            </a:r>
            <a:r>
              <a:rPr lang="sl-SI" sz="1900">
                <a:latin typeface="Franklin Gothic Book" pitchFamily="34" charset="0"/>
              </a:rPr>
              <a:t>,</a:t>
            </a:r>
            <a:r>
              <a:rPr lang="en-US" sz="1900">
                <a:latin typeface="Franklin Gothic Book" pitchFamily="34" charset="0"/>
              </a:rPr>
              <a:t> length greater than 0 and a maximum length of 256 bytes</a:t>
            </a:r>
            <a:endParaRPr lang="sl-SI" sz="1900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 sz="1900">
                <a:latin typeface="Franklin Gothic Book" pitchFamily="34" charset="0"/>
              </a:rPr>
              <a:t>Address: 32-bit recording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sl-SI"/>
              <a:t>Integer: 32 bit recording</a:t>
            </a:r>
            <a:endParaRPr lang="sl-SI" sz="1900">
              <a:latin typeface="Franklin Gothic Book" pitchFamily="34" charset="0"/>
            </a:endParaRP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charset="0"/>
              <a:buChar char="•"/>
            </a:pPr>
            <a:r>
              <a:rPr lang="en-US"/>
              <a:t>Time: 32 bit value from</a:t>
            </a:r>
            <a:r>
              <a:rPr lang="sl-SI"/>
              <a:t> </a:t>
            </a:r>
            <a:r>
              <a:rPr lang="sl-SI" sz="1900">
                <a:latin typeface="Franklin Gothic Book" pitchFamily="34" charset="0"/>
              </a:rPr>
              <a:t>00:00:00 1.1.1970 UTC (</a:t>
            </a:r>
            <a:r>
              <a:rPr lang="en-US"/>
              <a:t>standard attributes </a:t>
            </a:r>
            <a:r>
              <a:rPr lang="sl-SI"/>
              <a:t>do no use</a:t>
            </a:r>
            <a:r>
              <a:rPr lang="sl-SI" sz="1900">
                <a:latin typeface="Franklin Gothic Book" pitchFamily="34" charset="0"/>
              </a:rPr>
              <a:t>) </a:t>
            </a:r>
          </a:p>
        </p:txBody>
      </p:sp>
      <p:pic>
        <p:nvPicPr>
          <p:cNvPr id="77831" name="Picture 7" descr="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Attributes walk-through:</a:t>
            </a:r>
          </a:p>
          <a:p>
            <a:pPr lvl="1" eaLnBrk="1" hangingPunct="1"/>
            <a:r>
              <a:rPr lang="en-US" smtClean="0"/>
              <a:t>(1)  User-Name</a:t>
            </a:r>
          </a:p>
          <a:p>
            <a:pPr lvl="1" eaLnBrk="1" hangingPunct="1"/>
            <a:r>
              <a:rPr lang="en-US" smtClean="0"/>
              <a:t>(2)  User-Password</a:t>
            </a:r>
          </a:p>
          <a:p>
            <a:pPr lvl="1" eaLnBrk="1" hangingPunct="1"/>
            <a:r>
              <a:rPr lang="en-US" smtClean="0"/>
              <a:t>(3)  CHAP-Password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1D79E-6704-47E6-9DB6-E7DACC56C782}" type="slidenum">
              <a:rPr lang="en-US"/>
              <a:pPr>
                <a:defRPr/>
              </a:pPr>
              <a:t>63</a:t>
            </a:fld>
            <a:endParaRPr lang="en-US"/>
          </a:p>
        </p:txBody>
      </p:sp>
      <p:pic>
        <p:nvPicPr>
          <p:cNvPr id="78853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Password is encrypted using salt in authenticator (</a:t>
            </a:r>
            <a:r>
              <a:rPr lang="sl-SI" i="1" smtClean="0"/>
              <a:t>RA</a:t>
            </a:r>
            <a:r>
              <a:rPr lang="sl-SI" smtClean="0"/>
              <a:t>) and shared secret (</a:t>
            </a:r>
            <a:r>
              <a:rPr lang="sl-SI" i="1" smtClean="0"/>
              <a:t>S</a:t>
            </a:r>
            <a:r>
              <a:rPr lang="sl-SI" smtClean="0"/>
              <a:t>):</a:t>
            </a:r>
          </a:p>
          <a:p>
            <a:pPr lvl="1" eaLnBrk="1" hangingPunct="1"/>
            <a:r>
              <a:rPr lang="en-US" smtClean="0"/>
              <a:t>Password </a:t>
            </a:r>
            <a:r>
              <a:rPr lang="sl-SI" smtClean="0"/>
              <a:t>is </a:t>
            </a:r>
            <a:r>
              <a:rPr lang="en-US" smtClean="0"/>
              <a:t>divided into 128-bit parts p [1. n]</a:t>
            </a:r>
            <a:endParaRPr lang="sl-SI" smtClean="0"/>
          </a:p>
          <a:p>
            <a:pPr lvl="1" eaLnBrk="1" hangingPunct="1"/>
            <a:r>
              <a:rPr lang="sl-SI" smtClean="0"/>
              <a:t>b[1]= MD5(S </a:t>
            </a:r>
            <a:r>
              <a:rPr lang="en-US" smtClean="0">
                <a:latin typeface="Wingdings" pitchFamily="2" charset="2"/>
              </a:rPr>
              <a:t></a:t>
            </a:r>
            <a:r>
              <a:rPr lang="sl-SI" smtClean="0"/>
              <a:t> RA); c[1]= p[1] XOR b[1]</a:t>
            </a:r>
          </a:p>
          <a:p>
            <a:pPr lvl="1" eaLnBrk="1" hangingPunct="1"/>
            <a:r>
              <a:rPr lang="sl-SI" smtClean="0"/>
              <a:t>...</a:t>
            </a:r>
          </a:p>
          <a:p>
            <a:pPr lvl="1" eaLnBrk="1" hangingPunct="1"/>
            <a:r>
              <a:rPr lang="sl-SI" smtClean="0"/>
              <a:t>b[i]= MD5(S </a:t>
            </a:r>
            <a:r>
              <a:rPr lang="en-US" smtClean="0">
                <a:latin typeface="Wingdings" pitchFamily="2" charset="2"/>
              </a:rPr>
              <a:t></a:t>
            </a:r>
            <a:r>
              <a:rPr lang="sl-SI" smtClean="0"/>
              <a:t> c[i-1]); c[i]= p[i] XOR b[i]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F88D8-7FD6-4281-9F74-F0D764F538C1}" type="slidenum">
              <a:rPr lang="en-US"/>
              <a:pPr>
                <a:defRPr/>
              </a:pPr>
              <a:t>64</a:t>
            </a:fld>
            <a:endParaRPr lang="en-US"/>
          </a:p>
        </p:txBody>
      </p:sp>
      <p:pic>
        <p:nvPicPr>
          <p:cNvPr id="79877" name="Picture 5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7338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00075"/>
          </a:xfrm>
        </p:spPr>
        <p:txBody>
          <a:bodyPr/>
          <a:lstStyle/>
          <a:p>
            <a:pPr eaLnBrk="1" hangingPunct="1"/>
            <a:r>
              <a:rPr lang="sl-SI" smtClean="0"/>
              <a:t>Attributes walk-through: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8266D-96C9-4D94-BE4C-1802DEA981DB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430463"/>
            <a:ext cx="4144963" cy="404336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(4)  NAS-IP-Address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(5)  NAS-Port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(6)  Service-Type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(7)  Framed-Protocol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(8)  Framed-IP-Address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(9)  Framed-IP-</a:t>
            </a:r>
            <a:r>
              <a:rPr lang="en-US" sz="3200" b="1" dirty="0" err="1">
                <a:solidFill>
                  <a:schemeClr val="tx2"/>
                </a:solidFill>
                <a:latin typeface="+mn-lt"/>
              </a:rPr>
              <a:t>Netmask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(10)  Framed-Routing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(11)  Filter-Id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(12)  Framed-MTU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(13)  Framed-Compression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3463" y="2430463"/>
            <a:ext cx="4144962" cy="4043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(14)  Login-IP-Host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(15)  Login-Service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(16)  Login-TCP-Port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(17) 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(unassigned)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(18)  Reply-Message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(19)  Callback-Number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(20)  Callback-Id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(21) 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(unassigned)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(22)  Framed-Route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(23)  Framed-IPX-Network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(24)  State</a:t>
            </a:r>
          </a:p>
        </p:txBody>
      </p:sp>
      <p:pic>
        <p:nvPicPr>
          <p:cNvPr id="80903" name="Picture 7" descr="as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00075"/>
          </a:xfrm>
        </p:spPr>
        <p:txBody>
          <a:bodyPr/>
          <a:lstStyle/>
          <a:p>
            <a:pPr eaLnBrk="1" hangingPunct="1"/>
            <a:r>
              <a:rPr lang="sl-SI" smtClean="0"/>
              <a:t>Attributes walk-through: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E80D0-B1F1-40FD-A12D-6FEF31B04E97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430463"/>
            <a:ext cx="4144963" cy="4043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(25)  Class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(26) 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Vendor-Specific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(27)  Session-Timeout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(28)  Idle-Timeout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(29)  Termination-Action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(30)  Called-Station-Id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(31)  Calling-Station-Id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(32)  NAS-Identifier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(33)  Proxy-State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(34)  Login-LAT-Service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(35)  Login-LAT-Node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3463" y="2430463"/>
            <a:ext cx="4144962" cy="4043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(36)  Login-LAT-Group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(37)  Framed-AppleTalk-Link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(38)  Framed-AppleTalk-Network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(39)  Framed-AppleTalk-Zone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en-US" sz="3200" dirty="0">
              <a:solidFill>
                <a:schemeClr val="tx2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(40-59) </a:t>
            </a:r>
            <a:r>
              <a:rPr lang="sl-SI" sz="3200" dirty="0">
                <a:solidFill>
                  <a:schemeClr val="tx2"/>
                </a:solidFill>
                <a:latin typeface="+mn-lt"/>
              </a:rPr>
              <a:t>recording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en-US" sz="3200" dirty="0">
              <a:solidFill>
                <a:schemeClr val="tx2"/>
              </a:solidFill>
              <a:latin typeface="+mn-lt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(60)  CHAP-Challenge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(61)  NAS-Port-Type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(62)  Port-Limit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(63)  Login-LAT-Port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81927" name="Picture 7" descr="as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00075"/>
          </a:xfrm>
        </p:spPr>
        <p:txBody>
          <a:bodyPr/>
          <a:lstStyle/>
          <a:p>
            <a:pPr eaLnBrk="1" hangingPunct="1"/>
            <a:r>
              <a:rPr lang="sl-SI" smtClean="0"/>
              <a:t>Attributes walk-through:– recording: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9CC35-A68A-44D1-A343-7002EA1CC6C1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2738" y="2430463"/>
            <a:ext cx="4144962" cy="404336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(40) 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Acct-Status-Type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(41)  Acct-Delay-Time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(42)  Acct-Input-Octets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(43)  Acct-Output-Octets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(44) 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Acct-Session-Id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(45)  Acct-Authentic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(46)  Acct-Session-Time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(47)  Acct-Input-Packets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(48)  Acct-Output-Packets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(49)  Acct-Terminate-Cause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(50)  Acct-Multi-Session-Id</a:t>
            </a: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(51)  Acct-Link-Count</a:t>
            </a:r>
          </a:p>
        </p:txBody>
      </p:sp>
      <p:sp>
        <p:nvSpPr>
          <p:cNvPr id="82949" name="Content Placeholder 2"/>
          <p:cNvSpPr txBox="1">
            <a:spLocks/>
          </p:cNvSpPr>
          <p:nvPr/>
        </p:nvSpPr>
        <p:spPr bwMode="auto">
          <a:xfrm>
            <a:off x="4846638" y="2420938"/>
            <a:ext cx="4144962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sl-SI" sz="2400" b="1" i="1">
                <a:solidFill>
                  <a:srgbClr val="0000FF"/>
                </a:solidFill>
                <a:latin typeface="Franklin Gothic Book" pitchFamily="34" charset="0"/>
              </a:rPr>
              <a:t>challenge: How‘s it like with attributes 52-59 and  64-255?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sl-SI" sz="2400" b="1" i="1">
                <a:solidFill>
                  <a:srgbClr val="0000FF"/>
                </a:solidFill>
                <a:latin typeface="Franklin Gothic Book" pitchFamily="34" charset="0"/>
              </a:rPr>
              <a:t>challenge: How‘s it like with attributes 17 and 21?</a:t>
            </a:r>
            <a:endParaRPr lang="sl-SI" sz="2400" i="1">
              <a:latin typeface="Franklin Gothic Book" pitchFamily="34" charset="0"/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en-US" sz="32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82951" name="Picture 7" descr="as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0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3000" i="1" smtClean="0"/>
              <a:t>Acct-Status-Type</a:t>
            </a:r>
            <a:r>
              <a:rPr lang="sl-SI" sz="3000" smtClean="0"/>
              <a:t> and </a:t>
            </a:r>
            <a:r>
              <a:rPr lang="sl-SI" sz="3000" i="1" smtClean="0"/>
              <a:t>Acct-Session-Id</a:t>
            </a:r>
            <a:r>
              <a:rPr lang="sl-SI" sz="3000" smtClean="0"/>
              <a:t> </a:t>
            </a:r>
            <a:r>
              <a:rPr lang="en-US" smtClean="0"/>
              <a:t>serve to support the record within one session </a:t>
            </a:r>
            <a:r>
              <a:rPr lang="sl-SI" smtClean="0"/>
              <a:t>on the </a:t>
            </a:r>
            <a:r>
              <a:rPr lang="en-US" smtClean="0"/>
              <a:t>service offered by </a:t>
            </a:r>
            <a:r>
              <a:rPr lang="sl-SI" sz="3000" smtClean="0"/>
              <a:t>NAS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  <a:p>
            <a:pPr lvl="1" eaLnBrk="1" hangingPunct="1">
              <a:lnSpc>
                <a:spcPct val="80000"/>
              </a:lnSpc>
            </a:pPr>
            <a:endParaRPr lang="sl-SI" sz="2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80AAE-93BC-4A72-A4EA-E0D30A3CE7FD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83972" name="Content Placeholder 2"/>
          <p:cNvSpPr txBox="1">
            <a:spLocks/>
          </p:cNvSpPr>
          <p:nvPr/>
        </p:nvSpPr>
        <p:spPr bwMode="auto">
          <a:xfrm>
            <a:off x="304800" y="3009900"/>
            <a:ext cx="3754438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l-SI" sz="2000">
                <a:latin typeface="Franklin Gothic Book" pitchFamily="34" charset="0"/>
              </a:rPr>
              <a:t>status: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(1) </a:t>
            </a:r>
            <a:r>
              <a:rPr lang="en-US" sz="2000">
                <a:solidFill>
                  <a:srgbClr val="FF0000"/>
                </a:solidFill>
                <a:latin typeface="Franklin Gothic Book" pitchFamily="34" charset="0"/>
              </a:rPr>
              <a:t>Start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(2) </a:t>
            </a:r>
            <a:r>
              <a:rPr lang="en-US" sz="2000">
                <a:solidFill>
                  <a:srgbClr val="FF0000"/>
                </a:solidFill>
                <a:latin typeface="Franklin Gothic Book" pitchFamily="34" charset="0"/>
              </a:rPr>
              <a:t>Stop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(3) </a:t>
            </a:r>
            <a:r>
              <a:rPr lang="en-US" sz="2000">
                <a:solidFill>
                  <a:srgbClr val="FF0000"/>
                </a:solidFill>
                <a:latin typeface="Franklin Gothic Book" pitchFamily="34" charset="0"/>
              </a:rPr>
              <a:t>Interim-Update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(7) Accounting-On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(8) Accounting-Off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(9-14) Reserved for Tunnel Accounting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Franklin Gothic Book" pitchFamily="34" charset="0"/>
              </a:rPr>
              <a:t>(15)  Reserved for Failed</a:t>
            </a:r>
            <a:endParaRPr lang="en-US" sz="36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8397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4363" y="2857500"/>
            <a:ext cx="45640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5" name="Picture 7" descr="s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" y="403225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On FreeBSD (Linux): freeradius</a:t>
            </a:r>
          </a:p>
          <a:p>
            <a:pPr eaLnBrk="1" hangingPunct="1"/>
            <a:r>
              <a:rPr lang="sl-SI" smtClean="0"/>
              <a:t>configuration in the/usr/local/etc/radiusd.conf</a:t>
            </a:r>
          </a:p>
          <a:p>
            <a:pPr lvl="1" eaLnBrk="1" hangingPunct="1"/>
            <a:r>
              <a:rPr lang="en-US" i="1" smtClean="0">
                <a:solidFill>
                  <a:srgbClr val="3366FF"/>
                </a:solidFill>
              </a:rPr>
              <a:t>challenge: find the manual and</a:t>
            </a:r>
            <a:r>
              <a:rPr lang="sl-SI" i="1" smtClean="0">
                <a:solidFill>
                  <a:srgbClr val="3366FF"/>
                </a:solidFill>
              </a:rPr>
              <a:t> just</a:t>
            </a:r>
            <a:r>
              <a:rPr lang="en-US" i="1" smtClean="0">
                <a:solidFill>
                  <a:srgbClr val="3366FF"/>
                </a:solidFill>
              </a:rPr>
              <a:t> set a file and run the server.</a:t>
            </a:r>
            <a:endParaRPr lang="sl-SI" i="1" smtClean="0">
              <a:solidFill>
                <a:srgbClr val="3366FF"/>
              </a:solidFill>
            </a:endParaRPr>
          </a:p>
          <a:p>
            <a:pPr lvl="1" eaLnBrk="1" hangingPunct="1"/>
            <a:r>
              <a:rPr lang="sl-SI" i="1" smtClean="0">
                <a:solidFill>
                  <a:srgbClr val="3366FF"/>
                </a:solidFill>
              </a:rPr>
              <a:t>c</a:t>
            </a:r>
            <a:r>
              <a:rPr lang="en-US" i="1" smtClean="0">
                <a:solidFill>
                  <a:srgbClr val="3366FF"/>
                </a:solidFill>
              </a:rPr>
              <a:t>hallenge: where </a:t>
            </a:r>
            <a:r>
              <a:rPr lang="sl-SI" i="1" smtClean="0">
                <a:solidFill>
                  <a:srgbClr val="3366FF"/>
                </a:solidFill>
              </a:rPr>
              <a:t>is </a:t>
            </a:r>
            <a:r>
              <a:rPr lang="en-US" i="1" smtClean="0">
                <a:solidFill>
                  <a:srgbClr val="3366FF"/>
                </a:solidFill>
              </a:rPr>
              <a:t>the shared secret stored and how it is shared between the server and clients?</a:t>
            </a:r>
            <a:endParaRPr lang="sl-SI" i="1" smtClean="0">
              <a:solidFill>
                <a:srgbClr val="3366FF"/>
              </a:solidFill>
            </a:endParaRPr>
          </a:p>
          <a:p>
            <a:pPr lvl="1" eaLnBrk="1" hangingPunct="1"/>
            <a:r>
              <a:rPr lang="en-US" i="1" smtClean="0">
                <a:solidFill>
                  <a:srgbClr val="3366FF"/>
                </a:solidFill>
              </a:rPr>
              <a:t>challenge: where </a:t>
            </a:r>
            <a:r>
              <a:rPr lang="sl-SI" i="1" smtClean="0">
                <a:solidFill>
                  <a:srgbClr val="3366FF"/>
                </a:solidFill>
              </a:rPr>
              <a:t>are</a:t>
            </a:r>
            <a:r>
              <a:rPr lang="en-US" i="1" smtClean="0">
                <a:solidFill>
                  <a:srgbClr val="3366FF"/>
                </a:solidFill>
              </a:rPr>
              <a:t> </a:t>
            </a:r>
            <a:r>
              <a:rPr lang="sl-SI" i="1" smtClean="0">
                <a:solidFill>
                  <a:srgbClr val="3366FF"/>
                </a:solidFill>
              </a:rPr>
              <a:t>notes being kept</a:t>
            </a:r>
            <a:r>
              <a:rPr lang="en-US" i="1" smtClean="0">
                <a:solidFill>
                  <a:srgbClr val="3366FF"/>
                </a:solidFill>
              </a:rPr>
              <a:t>?</a:t>
            </a:r>
            <a:endParaRPr lang="sl-SI" i="1" smtClean="0">
              <a:solidFill>
                <a:srgbClr val="3366FF"/>
              </a:solidFill>
            </a:endParaRPr>
          </a:p>
          <a:p>
            <a:pPr lvl="1" eaLnBrk="1" hangingPunct="1"/>
            <a:r>
              <a:rPr lang="en-US" i="1" smtClean="0">
                <a:solidFill>
                  <a:srgbClr val="3366FF"/>
                </a:solidFill>
              </a:rPr>
              <a:t>challenge: how </a:t>
            </a:r>
            <a:r>
              <a:rPr lang="sl-SI" i="1" smtClean="0">
                <a:solidFill>
                  <a:srgbClr val="3366FF"/>
                </a:solidFill>
              </a:rPr>
              <a:t>can </a:t>
            </a:r>
            <a:r>
              <a:rPr lang="en-US" i="1" smtClean="0">
                <a:solidFill>
                  <a:srgbClr val="3366FF"/>
                </a:solidFill>
              </a:rPr>
              <a:t>RADIUS</a:t>
            </a:r>
            <a:r>
              <a:rPr lang="sl-SI" i="1" smtClean="0">
                <a:solidFill>
                  <a:srgbClr val="3366FF"/>
                </a:solidFill>
              </a:rPr>
              <a:t> use other services for authentication</a:t>
            </a:r>
          </a:p>
          <a:p>
            <a:pPr lvl="1" eaLnBrk="1" hangingPunct="1">
              <a:buFont typeface="Wingdings 2" pitchFamily="18" charset="2"/>
              <a:buNone/>
            </a:pPr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26580-D4A1-4E29-AF67-8F03C47F8A82}" type="slidenum">
              <a:rPr lang="en-US"/>
              <a:pPr>
                <a:defRPr/>
              </a:pPr>
              <a:t>69</a:t>
            </a:fld>
            <a:endParaRPr lang="en-US"/>
          </a:p>
        </p:txBody>
      </p:sp>
      <p:pic>
        <p:nvPicPr>
          <p:cNvPr id="84997" name="Picture 5" descr="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8463"/>
            <a:ext cx="8901113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dirty="0" smtClean="0"/>
              <a:t>passwords are being stored in all places where they are needed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l-SI" dirty="0" smtClean="0"/>
              <a:t>huge </a:t>
            </a:r>
            <a:r>
              <a:rPr lang="en-US" dirty="0" smtClean="0"/>
              <a:t>vulnerability, the problem of changing</a:t>
            </a:r>
            <a:endParaRPr lang="sl-SI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l-SI" dirty="0" smtClean="0"/>
              <a:t>passwords are stored in one place and used by all users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protection of transferring a cop</a:t>
            </a:r>
            <a:r>
              <a:rPr lang="sl-SI" dirty="0" smtClean="0"/>
              <a:t>ied</a:t>
            </a:r>
            <a:r>
              <a:rPr lang="en-US" dirty="0" smtClean="0"/>
              <a:t> to user</a:t>
            </a:r>
            <a:endParaRPr lang="sl-SI" dirty="0"/>
          </a:p>
          <a:p>
            <a:pPr marL="457200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 smtClean="0"/>
              <a:t>we have a special node that provides service for checking password</a:t>
            </a:r>
            <a:endParaRPr lang="sl-SI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sl-SI" dirty="0"/>
              <a:t>s</a:t>
            </a:r>
            <a:r>
              <a:rPr lang="sl-SI" dirty="0" smtClean="0"/>
              <a:t>pecial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21BC1-AFC6-4B0B-AA34-A9D22733123B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1509" name="Picture 5" descr="shran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16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DIAMETER</a:t>
            </a:r>
            <a:endParaRPr lang="sl-SI" dirty="0"/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Defined in RFC 3588, </a:t>
            </a:r>
            <a:r>
              <a:rPr lang="en-US" i="1" smtClean="0"/>
              <a:t>Diameter Base Protocol</a:t>
            </a:r>
            <a:r>
              <a:rPr lang="en-US" smtClean="0"/>
              <a:t> in RFC 5719, 5729</a:t>
            </a:r>
            <a:endParaRPr lang="sl-SI" i="1" smtClean="0"/>
          </a:p>
          <a:p>
            <a:pPr lvl="3" eaLnBrk="1" hangingPunct="1"/>
            <a:r>
              <a:rPr lang="sl-SI" b="1" i="1" smtClean="0">
                <a:solidFill>
                  <a:srgbClr val="FF0000"/>
                </a:solidFill>
              </a:rPr>
              <a:t>required: find it on the internet and read about it – literature!</a:t>
            </a:r>
          </a:p>
          <a:p>
            <a:pPr lvl="3" eaLnBrk="1" hangingPunct="1"/>
            <a:r>
              <a:rPr lang="en-US" b="1" smtClean="0">
                <a:solidFill>
                  <a:srgbClr val="0000FF"/>
                </a:solidFill>
              </a:rPr>
              <a:t>challenge: find the remaining RFC documents dealing with tftp and check what it says in them</a:t>
            </a:r>
            <a:r>
              <a:rPr lang="sl-SI" b="1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r>
              <a:rPr lang="en-US" smtClean="0"/>
              <a:t>Primarily security</a:t>
            </a:r>
            <a:r>
              <a:rPr lang="sl-SI" smtClean="0"/>
              <a:t> </a:t>
            </a:r>
            <a:r>
              <a:rPr lang="en-US" smtClean="0"/>
              <a:t>response to the RADIUS</a:t>
            </a:r>
            <a:endParaRPr lang="sl-SI" smtClean="0"/>
          </a:p>
          <a:p>
            <a:pPr eaLnBrk="1" hangingPunct="1"/>
            <a:r>
              <a:rPr lang="en-US" smtClean="0"/>
              <a:t>is not entirely consistent with the RADIUS</a:t>
            </a:r>
            <a:endParaRPr lang="sl-SI" smtClean="0"/>
          </a:p>
          <a:p>
            <a:pPr lvl="1" eaLnBrk="1" hangingPunct="1"/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C471F-ABE4-4F0D-981F-11B75CD82291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DIAMETER</a:t>
            </a:r>
            <a:endParaRPr lang="sl-SI" dirty="0"/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differences between RADIUS and DIAMETER:</a:t>
            </a:r>
            <a:endParaRPr lang="sl-SI" smtClean="0"/>
          </a:p>
          <a:p>
            <a:pPr lvl="1" eaLnBrk="1" hangingPunct="1"/>
            <a:r>
              <a:rPr lang="sl-SI" smtClean="0"/>
              <a:t>More secure transmission protocols (TCP, ...)</a:t>
            </a:r>
          </a:p>
          <a:p>
            <a:pPr lvl="1" eaLnBrk="1" hangingPunct="1"/>
            <a:r>
              <a:rPr lang="sl-SI" smtClean="0"/>
              <a:t>integrated network security (SSL, IPsec)</a:t>
            </a:r>
          </a:p>
          <a:p>
            <a:pPr lvl="1" eaLnBrk="1" hangingPunct="1"/>
            <a:r>
              <a:rPr lang="sl-SI" smtClean="0"/>
              <a:t>More attributes are possible (32-bit)</a:t>
            </a:r>
          </a:p>
          <a:p>
            <a:pPr eaLnBrk="1" hangingPunct="1"/>
            <a:r>
              <a:rPr lang="sl-SI" smtClean="0"/>
              <a:t>Software: freeDiameter</a:t>
            </a:r>
          </a:p>
          <a:p>
            <a:pPr lvl="1" eaLnBrk="1" hangingPunct="1"/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3CE08-8CC8-4BEE-B5BA-FF797CA2CEE4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We additionaly protect stored passwords with cryptographic protection</a:t>
            </a:r>
          </a:p>
          <a:p>
            <a:pPr eaLnBrk="1" hangingPunct="1"/>
            <a:r>
              <a:rPr lang="sl-SI" smtClean="0"/>
              <a:t>we don’t</a:t>
            </a:r>
            <a:r>
              <a:rPr lang="en-US" smtClean="0"/>
              <a:t> store </a:t>
            </a:r>
            <a:r>
              <a:rPr lang="sl-SI" smtClean="0"/>
              <a:t>passwords </a:t>
            </a:r>
            <a:r>
              <a:rPr lang="en-US" smtClean="0"/>
              <a:t>in their original form</a:t>
            </a:r>
            <a:r>
              <a:rPr lang="sl-SI" smtClean="0"/>
              <a:t>, instead we use</a:t>
            </a:r>
            <a:r>
              <a:rPr lang="en-US" smtClean="0"/>
              <a:t> safeguarded unidirectional hash function</a:t>
            </a:r>
            <a:r>
              <a:rPr lang="sl-SI" smtClean="0"/>
              <a:t> </a:t>
            </a:r>
            <a:r>
              <a:rPr lang="sl-SI" i="1" smtClean="0"/>
              <a:t>f</a:t>
            </a:r>
          </a:p>
          <a:p>
            <a:pPr lvl="1" eaLnBrk="1" hangingPunct="1"/>
            <a:r>
              <a:rPr lang="sl-SI" smtClean="0"/>
              <a:t>authentication:</a:t>
            </a:r>
          </a:p>
          <a:p>
            <a:pPr marL="1371600" lvl="2" indent="-457200" eaLnBrk="1" hangingPunct="1">
              <a:buFont typeface="Franklin Gothic Medium" pitchFamily="34" charset="0"/>
              <a:buAutoNum type="arabicPeriod"/>
            </a:pPr>
            <a:r>
              <a:rPr lang="sl-SI" smtClean="0"/>
              <a:t>Borut calculates </a:t>
            </a:r>
            <a:r>
              <a:rPr lang="sl-SI" i="1" smtClean="0"/>
              <a:t>f(password)</a:t>
            </a:r>
            <a:r>
              <a:rPr lang="sl-SI" smtClean="0"/>
              <a:t> -&gt; g</a:t>
            </a:r>
          </a:p>
          <a:p>
            <a:pPr marL="1371600" lvl="2" indent="-457200" eaLnBrk="1" hangingPunct="1">
              <a:buFont typeface="Franklin Gothic Medium" pitchFamily="34" charset="0"/>
              <a:buAutoNum type="arabicPeriod"/>
            </a:pPr>
            <a:r>
              <a:rPr lang="sl-SI" smtClean="0"/>
              <a:t>Borut sends g</a:t>
            </a:r>
          </a:p>
          <a:p>
            <a:pPr marL="1371600" lvl="2" indent="-457200" eaLnBrk="1" hangingPunct="1">
              <a:buFont typeface="Franklin Gothic Medium" pitchFamily="34" charset="0"/>
              <a:buAutoNum type="arabicPeriod"/>
            </a:pPr>
            <a:r>
              <a:rPr lang="sl-SI" smtClean="0"/>
              <a:t>Ana keeps in database g and not the password. She only checks its presence g in database </a:t>
            </a:r>
            <a:r>
              <a:rPr lang="sl-SI" sz="1800" i="1" smtClean="0"/>
              <a:t>(this is the correct translation)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FB0A3-6148-460A-A251-479E8EE41597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2534" name="Picture 6" descr="shran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163" y="398463"/>
            <a:ext cx="8901112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By guessing: we limit the number of attempts</a:t>
            </a:r>
          </a:p>
          <a:p>
            <a:pPr lvl="1" eaLnBrk="1" hangingPunct="1"/>
            <a:r>
              <a:rPr lang="sl-SI" smtClean="0"/>
              <a:t>automaton occupies the card;</a:t>
            </a:r>
          </a:p>
          <a:p>
            <a:pPr lvl="1" eaLnBrk="1" hangingPunct="1"/>
            <a:r>
              <a:rPr lang="sl-SI" smtClean="0"/>
              <a:t>password is valid for a limited amount of attempts</a:t>
            </a:r>
          </a:p>
          <a:p>
            <a:pPr eaLnBrk="1" hangingPunct="1"/>
            <a:r>
              <a:rPr lang="sl-SI" smtClean="0"/>
              <a:t>Limiting how long the password is valid:</a:t>
            </a:r>
          </a:p>
          <a:p>
            <a:pPr lvl="1" eaLnBrk="1" hangingPunct="1"/>
            <a:r>
              <a:rPr lang="en-US" smtClean="0"/>
              <a:t>The S/KEY One-Time Password System, RFC1760</a:t>
            </a:r>
          </a:p>
          <a:p>
            <a:pPr lvl="1" eaLnBrk="1" hangingPunct="1"/>
            <a:r>
              <a:rPr lang="en-US" smtClean="0"/>
              <a:t>A One-Time Password System, RFC2289</a:t>
            </a:r>
          </a:p>
          <a:p>
            <a:pPr lvl="3" eaLnBrk="1" hangingPunct="1"/>
            <a:r>
              <a:rPr lang="sl-SI" b="1" i="1" smtClean="0">
                <a:solidFill>
                  <a:srgbClr val="FF0000"/>
                </a:solidFill>
              </a:rPr>
              <a:t>required: find it on the internet and read about it – literature!</a:t>
            </a:r>
          </a:p>
          <a:p>
            <a:pPr lvl="3" eaLnBrk="1" hangingPunct="1"/>
            <a:r>
              <a:rPr lang="sl-SI" b="1" smtClean="0">
                <a:solidFill>
                  <a:srgbClr val="0000FF"/>
                </a:solidFill>
              </a:rPr>
              <a:t>challenge: write your own program for S/Key or invent your  OTP.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8BFB3A-0202-40E0-BF42-58E434BB0A4D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3557" name="Picture 5" descr="att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398463"/>
            <a:ext cx="7678737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5652</TotalTime>
  <Words>6960</Words>
  <Application>Microsoft Macintosh PowerPoint</Application>
  <PresentationFormat>On-screen Show (4:3)</PresentationFormat>
  <Paragraphs>687</Paragraphs>
  <Slides>71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Trek</vt:lpstr>
      <vt:lpstr>Komunikacijski protokoli in omrežna varnost</vt:lpstr>
      <vt:lpstr>AAA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PPP in PAP</vt:lpstr>
      <vt:lpstr>PPP</vt:lpstr>
      <vt:lpstr>PAP</vt:lpstr>
      <vt:lpstr>CHAP</vt:lpstr>
      <vt:lpstr>CHAP</vt:lpstr>
      <vt:lpstr>Slide 24</vt:lpstr>
      <vt:lpstr>Slide 25</vt:lpstr>
      <vt:lpstr>MS-CHAP</vt:lpstr>
      <vt:lpstr>EAP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syslog protokol</vt:lpstr>
      <vt:lpstr>Slide 36</vt:lpstr>
      <vt:lpstr>Protokol RADIUS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Protokol RADIUS</vt:lpstr>
      <vt:lpstr>Protokol RADIUS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DIAMETER</vt:lpstr>
      <vt:lpstr>DIAMETER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Andrej (Andy) Brodnik</cp:lastModifiedBy>
  <cp:revision>672</cp:revision>
  <cp:lastPrinted>2010-11-04T23:57:01Z</cp:lastPrinted>
  <dcterms:created xsi:type="dcterms:W3CDTF">2012-12-09T15:08:29Z</dcterms:created>
  <dcterms:modified xsi:type="dcterms:W3CDTF">2012-12-09T15:08:45Z</dcterms:modified>
</cp:coreProperties>
</file>