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73"/>
  </p:notesMasterIdLst>
  <p:handoutMasterIdLst>
    <p:handoutMasterId r:id="rId74"/>
  </p:handoutMasterIdLst>
  <p:sldIdLst>
    <p:sldId id="258" r:id="rId2"/>
    <p:sldId id="259" r:id="rId3"/>
    <p:sldId id="331" r:id="rId4"/>
    <p:sldId id="332" r:id="rId5"/>
    <p:sldId id="344" r:id="rId6"/>
    <p:sldId id="333" r:id="rId7"/>
    <p:sldId id="334" r:id="rId8"/>
    <p:sldId id="335" r:id="rId9"/>
    <p:sldId id="336" r:id="rId10"/>
    <p:sldId id="337" r:id="rId11"/>
    <p:sldId id="339" r:id="rId12"/>
    <p:sldId id="340" r:id="rId13"/>
    <p:sldId id="341" r:id="rId14"/>
    <p:sldId id="338" r:id="rId15"/>
    <p:sldId id="342" r:id="rId16"/>
    <p:sldId id="343" r:id="rId17"/>
    <p:sldId id="345" r:id="rId18"/>
    <p:sldId id="346" r:id="rId19"/>
    <p:sldId id="352" r:id="rId20"/>
    <p:sldId id="353" r:id="rId21"/>
    <p:sldId id="354" r:id="rId22"/>
    <p:sldId id="347" r:id="rId23"/>
    <p:sldId id="348" r:id="rId24"/>
    <p:sldId id="351" r:id="rId25"/>
    <p:sldId id="322" r:id="rId26"/>
    <p:sldId id="349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4" r:id="rId36"/>
    <p:sldId id="363" r:id="rId37"/>
    <p:sldId id="365" r:id="rId38"/>
    <p:sldId id="366" r:id="rId39"/>
    <p:sldId id="367" r:id="rId40"/>
    <p:sldId id="368" r:id="rId41"/>
    <p:sldId id="371" r:id="rId42"/>
    <p:sldId id="374" r:id="rId43"/>
    <p:sldId id="372" r:id="rId44"/>
    <p:sldId id="373" r:id="rId45"/>
    <p:sldId id="370" r:id="rId46"/>
    <p:sldId id="375" r:id="rId47"/>
    <p:sldId id="376" r:id="rId48"/>
    <p:sldId id="377" r:id="rId49"/>
    <p:sldId id="378" r:id="rId50"/>
    <p:sldId id="379" r:id="rId51"/>
    <p:sldId id="369" r:id="rId52"/>
    <p:sldId id="384" r:id="rId53"/>
    <p:sldId id="388" r:id="rId54"/>
    <p:sldId id="385" r:id="rId55"/>
    <p:sldId id="386" r:id="rId56"/>
    <p:sldId id="387" r:id="rId57"/>
    <p:sldId id="380" r:id="rId58"/>
    <p:sldId id="381" r:id="rId59"/>
    <p:sldId id="382" r:id="rId60"/>
    <p:sldId id="383" r:id="rId61"/>
    <p:sldId id="390" r:id="rId62"/>
    <p:sldId id="389" r:id="rId63"/>
    <p:sldId id="391" r:id="rId64"/>
    <p:sldId id="392" r:id="rId65"/>
    <p:sldId id="393" r:id="rId66"/>
    <p:sldId id="394" r:id="rId67"/>
    <p:sldId id="395" r:id="rId68"/>
    <p:sldId id="396" r:id="rId69"/>
    <p:sldId id="397" r:id="rId70"/>
    <p:sldId id="398" r:id="rId71"/>
    <p:sldId id="399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handoutMaster" Target="handoutMasters/handoutMaster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77" Type="http://schemas.openxmlformats.org/officeDocument/2006/relationships/viewProps" Target="viewProps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slide" Target="slides/slide70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76" Type="http://schemas.openxmlformats.org/officeDocument/2006/relationships/presProps" Target="presProps.xml"/><Relationship Id="rId79" Type="http://schemas.openxmlformats.org/officeDocument/2006/relationships/tableStyles" Target="tableStyles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78" Type="http://schemas.openxmlformats.org/officeDocument/2006/relationships/theme" Target="theme/theme1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FC4-BDE9-AE46-82BB-1EC673D1236D}" type="datetimeFigureOut">
              <a:rPr lang="en-US" smtClean="0"/>
              <a:pPr/>
              <a:t>11/27/12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155B-52C9-0540-B0BB-4EDE70C40D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AF2A-868C-0645-B0D7-32E140D09744}" type="datetimeFigureOut">
              <a:rPr lang="en-US" smtClean="0"/>
              <a:pPr/>
              <a:t>11/27/12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FBB54-DEE0-7F41-9EA2-517B057EE1A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6F7B-FA1A-564C-B164-A77AF371CFA2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FF7A-AB26-6B46-8B96-BEA8D2083865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7443-2371-624F-84A0-CAB7D933B917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DE0-212E-FF42-AEFD-A260AFE0A0BD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8DA-B563-7B43-96C7-83F7B1AB8C6B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4925-F31F-2F4C-8EB1-55DB63EE5D85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DB98-FCB0-614A-BB05-613FEFD9F8AF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9D9B-0052-2D4D-A4EB-B71958A5C937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5B92-8EF6-AB48-ACA4-5F31E9D2C130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4494-3E32-6744-AEB0-72297FEF5FF5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FCD-B0AD-B643-86A1-66D534BA92A3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6DC91E-F92A-BE4B-B490-AB94CD592FFA}" type="datetime1">
              <a:rPr lang="en-US" smtClean="0"/>
              <a:pPr/>
              <a:t>11/27/12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j.brodnik@fri.uni-lj.si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AAA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Napadi na gesla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kraja gesel</a:t>
            </a:r>
          </a:p>
          <a:p>
            <a:pPr lvl="1"/>
            <a:r>
              <a:rPr lang="sl-SI" dirty="0" smtClean="0"/>
              <a:t>ukradeni čistopisi – menjaj gesla</a:t>
            </a:r>
          </a:p>
          <a:p>
            <a:pPr lvl="1"/>
            <a:r>
              <a:rPr lang="sl-SI" dirty="0" smtClean="0"/>
              <a:t>ukradene preslikave</a:t>
            </a:r>
          </a:p>
          <a:p>
            <a:r>
              <a:rPr lang="sl-SI" dirty="0" smtClean="0"/>
              <a:t>na spletu obstajajo baze/storitve, ki sistematično računajo preslikave gesel</a:t>
            </a:r>
          </a:p>
          <a:p>
            <a:pPr lvl="1"/>
            <a:r>
              <a:rPr lang="sl-SI" dirty="0" smtClean="0"/>
              <a:t>možna obramba – gesla zasolimo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kako izvesti soljenje?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Naslov kot geslo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(IP) naslov predstavlja geslo ali njegov del</a:t>
            </a:r>
          </a:p>
          <a:p>
            <a:pPr lvl="1"/>
            <a:r>
              <a:rPr lang="sl-SI" dirty="0" smtClean="0"/>
              <a:t>zaupanje določenim računalnikom</a:t>
            </a:r>
          </a:p>
          <a:p>
            <a:r>
              <a:rPr lang="sl-SI" dirty="0" smtClean="0"/>
              <a:t>prijava samo iz teh računalnikov</a:t>
            </a:r>
          </a:p>
          <a:p>
            <a:pPr lvl="1"/>
            <a:r>
              <a:rPr lang="sl-SI" dirty="0" smtClean="0"/>
              <a:t>zaupamo tem računalnikom, da so opravili ustrezno avtenitkacijo (datoteka hosts.</a:t>
            </a:r>
            <a:r>
              <a:rPr lang="sl-SI" dirty="0" smtClean="0"/>
              <a:t>equiv)</a:t>
            </a:r>
            <a:endParaRPr lang="sl-SI" dirty="0" smtClean="0"/>
          </a:p>
          <a:p>
            <a:pPr lvl="1"/>
            <a:r>
              <a:rPr lang="sl-SI" dirty="0" smtClean="0"/>
              <a:t>dovolimo avtentikacijo samo tem računalnikom</a:t>
            </a:r>
          </a:p>
          <a:p>
            <a:pPr lvl="1"/>
            <a:r>
              <a:rPr lang="sl-SI" sz="2400" b="1" dirty="0" smtClean="0">
                <a:solidFill>
                  <a:srgbClr val="FF0000"/>
                </a:solidFill>
              </a:rPr>
              <a:t>obvezno: proučite, kako je z avtentikacijo in naslovom pri ssh?</a:t>
            </a:r>
            <a:endParaRPr 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Zaupanja vredni posredniki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Wingdings 2"/>
              <a:buChar char=""/>
            </a:pPr>
            <a:r>
              <a:rPr lang="sl-SI" dirty="0" smtClean="0"/>
              <a:t>posrednik za razpečevanje gesel (</a:t>
            </a:r>
            <a:r>
              <a:rPr lang="sl-SI" i="1" dirty="0" smtClean="0"/>
              <a:t>key distribution centre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posrednik tvori ključ (geslo) za vsako novo nastalo povezavo</a:t>
            </a:r>
          </a:p>
          <a:p>
            <a:pPr lvl="1"/>
            <a:r>
              <a:rPr lang="sl-SI" dirty="0" smtClean="0"/>
              <a:t>kratkoživi ključi</a:t>
            </a:r>
          </a:p>
          <a:p>
            <a:pPr marL="342900" lvl="1" indent="-342900">
              <a:buFont typeface="Wingdings 2"/>
              <a:buChar char=""/>
            </a:pPr>
            <a:r>
              <a:rPr lang="sl-SI" dirty="0" smtClean="0"/>
              <a:t>posrednik za avtentikacijo (</a:t>
            </a:r>
            <a:r>
              <a:rPr lang="sl-SI" i="1" dirty="0" smtClean="0"/>
              <a:t>certification authority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posrednik zagotavlja (avtorizira) geslo</a:t>
            </a:r>
          </a:p>
          <a:p>
            <a:pPr lvl="1"/>
            <a:r>
              <a:rPr lang="sl-SI" dirty="0" smtClean="0"/>
              <a:t>dolgoživa potrdila, zato jih mora biti možno preklicati</a:t>
            </a:r>
          </a:p>
          <a:p>
            <a:r>
              <a:rPr lang="sl-SI" dirty="0" smtClean="0"/>
              <a:t>hierarhija posrednikov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Avtentikacija ljudi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uporaba gesla</a:t>
            </a:r>
          </a:p>
          <a:p>
            <a:r>
              <a:rPr lang="sl-SI" dirty="0" smtClean="0"/>
              <a:t>avtentikacijski pripomočki</a:t>
            </a:r>
          </a:p>
          <a:p>
            <a:r>
              <a:rPr lang="sl-SI" dirty="0" smtClean="0"/>
              <a:t>uporaba biometričnih značilnosti</a:t>
            </a:r>
          </a:p>
          <a:p>
            <a:endParaRPr lang="sl-SI" dirty="0" smtClean="0"/>
          </a:p>
          <a:p>
            <a:r>
              <a:rPr lang="sl-SI" dirty="0" smtClean="0"/>
              <a:t>drugi možnosti zahtevata dodatno strojno opremo (ki ji moramo zaupati)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Gesla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geslo ne sme biti preprosto: dolžina, število znakov, kateri znaki, ...</a:t>
            </a:r>
          </a:p>
          <a:p>
            <a:pPr lvl="1"/>
            <a:r>
              <a:rPr lang="sl-SI" dirty="0" smtClean="0"/>
              <a:t>admin/admin, 1234, </a:t>
            </a:r>
            <a:r>
              <a:rPr lang="sl-SI" i="1" dirty="0" smtClean="0"/>
              <a:t>EMŠO</a:t>
            </a:r>
          </a:p>
          <a:p>
            <a:r>
              <a:rPr lang="sl-SI" dirty="0" smtClean="0"/>
              <a:t>geslo ne sme biti prezapleteno</a:t>
            </a:r>
          </a:p>
          <a:p>
            <a:pPr lvl="1"/>
            <a:r>
              <a:rPr lang="en-US" b="1" dirty="0" smtClean="0"/>
              <a:t>NaWUwra66nu5UHAd  </a:t>
            </a:r>
            <a:r>
              <a:rPr lang="en-US" b="1" dirty="0" err="1" smtClean="0">
                <a:sym typeface="Wingdings"/>
              </a:rPr>
              <a:t></a:t>
            </a:r>
            <a:endParaRPr lang="sl-SI" dirty="0" smtClean="0"/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poiščite sisteme za tvorjenje varnih gesel.</a:t>
            </a:r>
            <a:endParaRPr lang="sl-SI" dirty="0" smtClean="0"/>
          </a:p>
          <a:p>
            <a:r>
              <a:rPr lang="sl-SI" dirty="0" smtClean="0"/>
              <a:t>gesla sistematično menjamo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kaj, če geslo pozabimo?</a:t>
            </a: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Avtentikacijski pripomočki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kartice</a:t>
            </a:r>
          </a:p>
          <a:p>
            <a:pPr lvl="1"/>
            <a:r>
              <a:rPr lang="sl-SI" dirty="0" smtClean="0"/>
              <a:t>samo nosilci informacije (magnetni zapis, optični zapis, ...)</a:t>
            </a:r>
          </a:p>
          <a:p>
            <a:r>
              <a:rPr lang="sl-SI" dirty="0" smtClean="0"/>
              <a:t>pametne kartice</a:t>
            </a:r>
          </a:p>
          <a:p>
            <a:pPr lvl="1"/>
            <a:r>
              <a:rPr lang="sl-SI" dirty="0" smtClean="0"/>
              <a:t>vsebujejo računalnik, ki ščiti informacijo in za dostop do računalnika potrebujemo geslo, ...</a:t>
            </a:r>
          </a:p>
          <a:p>
            <a:pPr lvl="1"/>
            <a:r>
              <a:rPr lang="sl-SI" dirty="0" smtClean="0"/>
              <a:t>uporaba izziva</a:t>
            </a:r>
          </a:p>
          <a:p>
            <a:r>
              <a:rPr lang="sl-SI" dirty="0" smtClean="0"/>
              <a:t>kriptografski računalniki</a:t>
            </a:r>
          </a:p>
          <a:p>
            <a:pPr lvl="1"/>
            <a:r>
              <a:rPr lang="sl-SI" dirty="0" smtClean="0"/>
              <a:t>tvorijo časovno odvisna gesla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Biometrične značilnosti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nadomestijo geslo</a:t>
            </a:r>
          </a:p>
          <a:p>
            <a:r>
              <a:rPr lang="sl-SI" dirty="0" smtClean="0"/>
              <a:t>neprenosljivost</a:t>
            </a:r>
          </a:p>
          <a:p>
            <a:endParaRPr lang="sl-SI" dirty="0" smtClean="0"/>
          </a:p>
          <a:p>
            <a:r>
              <a:rPr lang="sl-SI" dirty="0" smtClean="0"/>
              <a:t>retina, </a:t>
            </a:r>
            <a:r>
              <a:rPr lang="sl-SI" dirty="0" smtClean="0"/>
              <a:t>prstni </a:t>
            </a:r>
            <a:r>
              <a:rPr lang="sl-SI" dirty="0" smtClean="0"/>
              <a:t>odtis, razpoznava obraza, zenica, glas, ...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postopek avtentikacije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neposredno</a:t>
            </a:r>
          </a:p>
          <a:p>
            <a:pPr lvl="1"/>
            <a:r>
              <a:rPr lang="sl-SI" dirty="0" smtClean="0"/>
              <a:t>prijava na konzolo računalnika</a:t>
            </a:r>
          </a:p>
          <a:p>
            <a:pPr lvl="1"/>
            <a:r>
              <a:rPr lang="sl-SI" dirty="0" smtClean="0"/>
              <a:t>oddaljen dostop: telnet (</a:t>
            </a:r>
            <a:r>
              <a:rPr lang="en-US" dirty="0" smtClean="0"/>
              <a:t>TELNET Protocol, RFC 139), </a:t>
            </a:r>
            <a:r>
              <a:rPr lang="en-US" dirty="0" err="1" smtClean="0"/>
              <a:t>ssh</a:t>
            </a:r>
            <a:r>
              <a:rPr lang="en-US" dirty="0" smtClean="0"/>
              <a:t> (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obstaja</a:t>
            </a:r>
            <a:r>
              <a:rPr lang="en-US" dirty="0" smtClean="0"/>
              <a:t> RFC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ssh</a:t>
            </a:r>
            <a:r>
              <a:rPr lang="en-US" dirty="0" smtClean="0"/>
              <a:t>?)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poiščite ostale RFC dokumente o telnet-u.</a:t>
            </a:r>
          </a:p>
          <a:p>
            <a:r>
              <a:rPr lang="sl-SI" sz="2800" dirty="0" smtClean="0"/>
              <a:t>ad hoc način</a:t>
            </a:r>
          </a:p>
          <a:p>
            <a:r>
              <a:rPr lang="sl-SI" sz="2800" dirty="0" smtClean="0"/>
              <a:t>z uporabo protokola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Protokoli za avtentikacijo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PPP in PAP: </a:t>
            </a:r>
            <a:r>
              <a:rPr lang="en-US" dirty="0" smtClean="0"/>
              <a:t>Password authentication protocol</a:t>
            </a:r>
          </a:p>
          <a:p>
            <a:r>
              <a:rPr lang="sl-SI" dirty="0" smtClean="0"/>
              <a:t>CHAP: </a:t>
            </a:r>
            <a:r>
              <a:rPr lang="en-US" dirty="0" smtClean="0"/>
              <a:t>Challenge-handshake authentication protocol</a:t>
            </a:r>
            <a:r>
              <a:rPr lang="sl-SI" dirty="0" smtClean="0"/>
              <a:t> (MS-CHAP)</a:t>
            </a:r>
          </a:p>
          <a:p>
            <a:r>
              <a:rPr lang="en-US" dirty="0" smtClean="0"/>
              <a:t>EAP: Extensible Authentication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PPP in PAP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The Point-to-Point Protocol (PPP), RFC 1661</a:t>
            </a:r>
          </a:p>
          <a:p>
            <a:pPr lvl="1"/>
            <a:r>
              <a:rPr lang="sl-SI" sz="2400" b="1" i="1" dirty="0" smtClean="0">
                <a:solidFill>
                  <a:srgbClr val="3366FF"/>
                </a:solidFill>
              </a:rPr>
              <a:t>izziv: poiščite in preberite RFC.</a:t>
            </a:r>
            <a:endParaRPr lang="sl-SI" sz="2400" dirty="0" smtClean="0"/>
          </a:p>
          <a:p>
            <a:r>
              <a:rPr lang="sl-SI" dirty="0" smtClean="0"/>
              <a:t>nadomešča povezavno plast</a:t>
            </a:r>
          </a:p>
          <a:p>
            <a:r>
              <a:rPr lang="sl-SI" dirty="0" smtClean="0"/>
              <a:t>ob pričetku seje potrebna avtentikacija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AAA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i="1" dirty="0" smtClean="0">
                <a:solidFill>
                  <a:srgbClr val="FF0000"/>
                </a:solidFill>
              </a:rPr>
              <a:t>A</a:t>
            </a:r>
            <a:r>
              <a:rPr lang="x-none" b="1" i="1" dirty="0" smtClean="0"/>
              <a:t>uthentication</a:t>
            </a:r>
            <a:r>
              <a:rPr lang="x-none" b="1" dirty="0" smtClean="0"/>
              <a:t> – avtentikacija</a:t>
            </a:r>
            <a:r>
              <a:rPr lang="x-none" dirty="0" smtClean="0"/>
              <a:t>: kdo je pravzaprava oseba (računalnik), s katerim se pogovarjamo</a:t>
            </a:r>
          </a:p>
          <a:p>
            <a:r>
              <a:rPr lang="x-none" b="1" i="1" dirty="0" smtClean="0">
                <a:solidFill>
                  <a:srgbClr val="FF0000"/>
                </a:solidFill>
              </a:rPr>
              <a:t>A</a:t>
            </a:r>
            <a:r>
              <a:rPr lang="x-none" b="1" i="1" dirty="0" smtClean="0"/>
              <a:t>uthorization</a:t>
            </a:r>
            <a:r>
              <a:rPr lang="x-none" b="1" dirty="0" smtClean="0"/>
              <a:t> – avtorizacija</a:t>
            </a:r>
            <a:r>
              <a:rPr lang="x-none" dirty="0" smtClean="0"/>
              <a:t>: ali ima oseba (računalnik), s katerim se pogovarjam, pravico do vira/uporabe storitve/...</a:t>
            </a:r>
          </a:p>
          <a:p>
            <a:r>
              <a:rPr lang="x-none" b="1" i="1" dirty="0" smtClean="0">
                <a:solidFill>
                  <a:srgbClr val="FF0000"/>
                </a:solidFill>
              </a:rPr>
              <a:t>A</a:t>
            </a:r>
            <a:r>
              <a:rPr lang="x-none" b="1" i="1" dirty="0" smtClean="0"/>
              <a:t>ccoounting</a:t>
            </a:r>
            <a:r>
              <a:rPr lang="x-none" b="1" dirty="0" smtClean="0"/>
              <a:t> – beleženje</a:t>
            </a:r>
            <a:r>
              <a:rPr lang="x-none" dirty="0" smtClean="0"/>
              <a:t>: kdo je uporabil kdaj kakšen vir/storitev/... 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PPP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86307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+----------+-------------+---------+</a:t>
            </a:r>
          </a:p>
          <a:p>
            <a:pPr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| Protocol | Information | Padding |</a:t>
            </a:r>
          </a:p>
          <a:p>
            <a:pPr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| 8/16 bits|      *      |    *    |</a:t>
            </a:r>
          </a:p>
          <a:p>
            <a:pPr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+----------+-------------+---------+</a:t>
            </a:r>
          </a:p>
          <a:p>
            <a:pPr>
              <a:buNone/>
            </a:pPr>
            <a:endParaRPr lang="sl-SI" sz="14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sl-SI" sz="14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7693" y="1706562"/>
            <a:ext cx="4030860" cy="4525963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protocol: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0001 Padding Protocol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0003 to 001f reserved (transparency inefficient)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007d reserved (Control Escape)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00cf reserved (PPP NLPID)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00ff reserved (compression inefficient)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8001 to 801f unused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807d unused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80cf unused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80ff unused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c021 Link Control Protocol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rgbClr val="FF0000"/>
                </a:solidFill>
              </a:rPr>
              <a:t>c023 Password Authentication Protocol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c025 Link Quality Report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rgbClr val="FF0000"/>
                </a:solidFill>
              </a:rPr>
              <a:t>c223 Challenge Handshake Authentication Protocol </a:t>
            </a:r>
            <a:endParaRPr kumimoji="0" lang="sl-SI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prenos gesla v čistopisu</a:t>
            </a:r>
          </a:p>
          <a:p>
            <a:r>
              <a:rPr lang="sl-SI" dirty="0" smtClean="0"/>
              <a:t>zadnja možnost, če vse ostalo odpove (in če smo še vedno pripravljeni to početi)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CHAP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PPP Challenge Handshake Authentication Protocol (CHAP), RFC 1994</a:t>
            </a:r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  <a:endParaRPr lang="en-US" dirty="0" smtClean="0"/>
          </a:p>
          <a:p>
            <a:r>
              <a:rPr lang="sl-SI" dirty="0" smtClean="0"/>
              <a:t>pripravljen za potrebe PPP (poin to point protocol)</a:t>
            </a:r>
          </a:p>
          <a:p>
            <a:r>
              <a:rPr lang="sl-SI" dirty="0" smtClean="0"/>
              <a:t>zasnovan na osnovi izziva, ki ga pošlje Ana Borutu</a:t>
            </a:r>
          </a:p>
          <a:p>
            <a:r>
              <a:rPr lang="sl-SI" dirty="0" smtClean="0"/>
              <a:t>prenosni protokol načeloma ni definiran (glej zgoraj PPP)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CHAP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tri koračni protokol:</a:t>
            </a:r>
          </a:p>
          <a:p>
            <a:pPr marL="914400" lvl="1" indent="-514350">
              <a:buFont typeface="+mj-lt"/>
              <a:buAutoNum type="arabicPeriod"/>
            </a:pPr>
            <a:r>
              <a:rPr lang="sl-SI" dirty="0" smtClean="0"/>
              <a:t>Ana pošlje izziv</a:t>
            </a:r>
          </a:p>
          <a:p>
            <a:pPr marL="914400" lvl="1" indent="-514350">
              <a:buFont typeface="+mj-lt"/>
              <a:buAutoNum type="arabicPeriod"/>
            </a:pPr>
            <a:r>
              <a:rPr lang="sl-SI" dirty="0" smtClean="0"/>
              <a:t>Borut izziv združi z geslom in ga vrne zakriptiranega z enosmerno razpršilno funkcijo</a:t>
            </a:r>
          </a:p>
          <a:p>
            <a:pPr marL="914400" lvl="1" indent="-514350">
              <a:buFont typeface="+mj-lt"/>
              <a:buAutoNum type="arabicPeriod"/>
            </a:pPr>
            <a:r>
              <a:rPr lang="sl-SI" dirty="0" smtClean="0"/>
              <a:t>Ana preveri pravilnost odgovora</a:t>
            </a:r>
          </a:p>
          <a:p>
            <a:pPr marL="514350" indent="-514350"/>
            <a:r>
              <a:rPr lang="sl-SI" dirty="0" smtClean="0"/>
              <a:t>koraki se pri PPP protokolu lahko poljubnomnogokrat ponovijo</a:t>
            </a:r>
          </a:p>
          <a:p>
            <a:pPr marL="514350" indent="-514350"/>
            <a:r>
              <a:rPr lang="sl-SI" dirty="0" smtClean="0"/>
              <a:t>izziv se pošlje v berljivi obliki</a:t>
            </a:r>
          </a:p>
          <a:p>
            <a:pPr marL="514350" indent="-514350"/>
            <a:r>
              <a:rPr lang="sl-SI" dirty="0" smtClean="0"/>
              <a:t>geslo se mora hraniti na obeh straneh</a:t>
            </a:r>
          </a:p>
          <a:p>
            <a:pPr marL="514350" indent="-514350"/>
            <a:r>
              <a:rPr lang="sl-SI" dirty="0" smtClean="0"/>
              <a:t>ker se izziv menja, težko napasti s ponavljanjem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Katera razpršilna funkcija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ppp protokol ima svoj nadzorni protokol LCP</a:t>
            </a:r>
          </a:p>
          <a:p>
            <a:r>
              <a:rPr lang="sl-SI" dirty="0" smtClean="0"/>
              <a:t>z njim lahko nastavljamo različne lastnosti in tudi vrsto razpršilne funkcije</a:t>
            </a:r>
          </a:p>
          <a:p>
            <a:pPr lvl="1"/>
            <a:r>
              <a:rPr lang="sl-SI" sz="2400" b="1" i="1" dirty="0" smtClean="0">
                <a:solidFill>
                  <a:srgbClr val="3366FF"/>
                </a:solidFill>
              </a:rPr>
              <a:t>izziv: kje in kako to nastavimo</a:t>
            </a:r>
            <a:endParaRPr lang="sl-SI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CHAP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Data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</a:t>
            </a:r>
          </a:p>
          <a:p>
            <a:pPr>
              <a:buNone/>
            </a:pPr>
            <a:endParaRPr lang="en-US" sz="800" b="1" dirty="0" smtClean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Code - </a:t>
            </a:r>
            <a:r>
              <a:rPr lang="en-US" sz="2400" dirty="0" err="1" smtClean="0">
                <a:solidFill>
                  <a:srgbClr val="000000"/>
                </a:solidFill>
              </a:rPr>
              <a:t>koda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sporočila</a:t>
            </a:r>
            <a:r>
              <a:rPr lang="en-US" sz="2400" dirty="0" smtClean="0">
                <a:solidFill>
                  <a:srgbClr val="000000"/>
                </a:solidFill>
              </a:rPr>
              <a:t>: 1 Challenge, 2 Response, 3 Success, 4 Failure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Identifier – </a:t>
            </a:r>
            <a:r>
              <a:rPr lang="en-US" sz="2400" dirty="0" err="1" smtClean="0">
                <a:solidFill>
                  <a:srgbClr val="000000"/>
                </a:solidFill>
              </a:rPr>
              <a:t>povezovanje</a:t>
            </a:r>
            <a:r>
              <a:rPr lang="en-US" sz="2400" dirty="0" smtClean="0">
                <a:solidFill>
                  <a:srgbClr val="000000"/>
                </a:solidFill>
              </a:rPr>
              <a:t> med </a:t>
            </a:r>
            <a:r>
              <a:rPr lang="en-US" sz="2400" dirty="0" err="1" smtClean="0">
                <a:solidFill>
                  <a:srgbClr val="000000"/>
                </a:solidFill>
              </a:rPr>
              <a:t>koraki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protokola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sl-SI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MS-CHAP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Microsoft PPP CHAP Extensions, Version 2, RFC 2759</a:t>
            </a:r>
          </a:p>
          <a:p>
            <a:pPr lvl="1"/>
            <a:r>
              <a:rPr lang="sl-SI" sz="2400" b="1" i="1" dirty="0" smtClean="0">
                <a:solidFill>
                  <a:srgbClr val="3366FF"/>
                </a:solidFill>
              </a:rPr>
              <a:t>izziv: poiščite ga na spletu ter ga preberite; kako je izvedena zamenjava gesla in na kaj je potrebno pri tem paziti?</a:t>
            </a:r>
            <a:endParaRPr lang="sl-SI" sz="2400" dirty="0" smtClean="0">
              <a:solidFill>
                <a:srgbClr val="3366FF"/>
              </a:solidFill>
            </a:endParaRPr>
          </a:p>
          <a:p>
            <a:r>
              <a:rPr lang="sl-SI" dirty="0" smtClean="0"/>
              <a:t>obstaja dve inačici</a:t>
            </a:r>
          </a:p>
          <a:p>
            <a:pPr lvl="1"/>
            <a:r>
              <a:rPr lang="sl-SI" sz="2595" b="1" i="1" dirty="0" smtClean="0">
                <a:solidFill>
                  <a:srgbClr val="FF0000"/>
                </a:solidFill>
              </a:rPr>
              <a:t>obvezno: v čem se inačica dve razlikuje od ena?</a:t>
            </a:r>
            <a:endParaRPr lang="sl-SI" sz="2595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zasnovan na CHAP protokolu z dvema bistvenima dodatkoma:</a:t>
            </a:r>
          </a:p>
          <a:p>
            <a:pPr lvl="1"/>
            <a:r>
              <a:rPr lang="sl-SI" dirty="0" smtClean="0"/>
              <a:t>vzajemna avtentikacija</a:t>
            </a:r>
          </a:p>
          <a:p>
            <a:pPr lvl="1"/>
            <a:r>
              <a:rPr lang="sl-SI" dirty="0" smtClean="0"/>
              <a:t>možnost spreminjanja gesla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Extensible Authentication Protocol (EAP)</a:t>
            </a:r>
            <a:r>
              <a:rPr lang="sl-SI" dirty="0" smtClean="0"/>
              <a:t>, RFC 3748 – osnovni protokol in popravki v RFC5247</a:t>
            </a:r>
          </a:p>
          <a:p>
            <a:pPr lvl="1"/>
            <a:r>
              <a:rPr lang="sl-SI" sz="2400" b="1" i="1" dirty="0" smtClean="0">
                <a:solidFill>
                  <a:srgbClr val="3366FF"/>
                </a:solidFill>
              </a:rPr>
              <a:t>izziv: poiščite in preberite RFC</a:t>
            </a:r>
            <a:endParaRPr lang="sl-SI" sz="2400" dirty="0" smtClean="0"/>
          </a:p>
          <a:p>
            <a:r>
              <a:rPr lang="sl-SI" dirty="0" smtClean="0"/>
              <a:t>okvir za protokole in ne pravi protokol saj definira zgolj obliko sporočil</a:t>
            </a:r>
          </a:p>
          <a:p>
            <a:r>
              <a:rPr lang="sl-SI" dirty="0" smtClean="0"/>
              <a:t>običajno neposredno nad povezavno plastjo (ppp, IEEE 802 – ethernet) a tudi UDP, TCP</a:t>
            </a:r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v RFC poiščite, kateri protokol uporablja UDP</a:t>
            </a:r>
            <a:endParaRPr lang="sl-SI" dirty="0" smtClean="0"/>
          </a:p>
          <a:p>
            <a:r>
              <a:rPr lang="sl-SI" dirty="0" smtClean="0"/>
              <a:t>možnost prepošiljanja – avtentikacijski strežnik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EAP – osnovno delovanje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način avtentikacije se doreče med odjemalcem in strežnikom (avtentikatorjem)</a:t>
            </a:r>
          </a:p>
          <a:p>
            <a:r>
              <a:rPr lang="sl-SI" dirty="0" smtClean="0"/>
              <a:t>koračni protokol: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avtentikator pošlje zahtevo po podatkih; npr. identifikacija, zahteva za avtentikacijo vključno z načinom avtentikacije, ...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odjemalec odgovori ali zavrne način avtikacije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koraka 1. in 2. se ponavljata dokler strežnik ne ugotovi identitet odjenalca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EAP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Data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Type      |  Type-Data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800" b="1" dirty="0" smtClean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identična CHAP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sl-SI" sz="2400" dirty="0" smtClean="0">
              <a:solidFill>
                <a:schemeClr val="tx2"/>
              </a:solidFill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sl-SI" sz="2400" dirty="0" smtClean="0">
              <a:solidFill>
                <a:schemeClr val="tx2"/>
              </a:solidFill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sl-SI" sz="2400" dirty="0" smtClean="0">
              <a:solidFill>
                <a:schemeClr val="tx2"/>
              </a:solidFill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request/response paket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type – kaj zahteva avtentikator in kaj odgovarja odjemalec: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1 Identity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 Notification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3 </a:t>
            </a:r>
            <a:r>
              <a:rPr lang="en-US" sz="2400" dirty="0" err="1" smtClean="0">
                <a:solidFill>
                  <a:schemeClr val="tx2"/>
                </a:solidFill>
              </a:rPr>
              <a:t>Nak</a:t>
            </a:r>
            <a:r>
              <a:rPr lang="en-US" sz="2400" dirty="0" smtClean="0">
                <a:solidFill>
                  <a:schemeClr val="tx2"/>
                </a:solidFill>
              </a:rPr>
              <a:t> (Response only)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4 MD5-Challenge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5 One Time Password (OTP)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6 Generic Token Card (GTC)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254 Expanded Types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255 Experimental use </a:t>
            </a:r>
            <a:endParaRPr lang="sl-SI" sz="2400" dirty="0" smtClean="0">
              <a:solidFill>
                <a:schemeClr val="tx2"/>
              </a:solidFill>
            </a:endParaRP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sl-SI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avtentikacija: kaj je to, kako jo lahko izvajamo, protokoli</a:t>
            </a:r>
            <a:endParaRPr lang="sl-SI" dirty="0" smtClean="0"/>
          </a:p>
          <a:p>
            <a:r>
              <a:rPr lang="sl-SI" dirty="0" smtClean="0"/>
              <a:t>avtorizacija: kako jo lahko izvajamo</a:t>
            </a:r>
          </a:p>
          <a:p>
            <a:r>
              <a:rPr lang="sl-SI" dirty="0" smtClean="0"/>
              <a:t>beleženje: sistemsko beleženje</a:t>
            </a:r>
          </a:p>
          <a:p>
            <a:r>
              <a:rPr lang="sl-SI" dirty="0" smtClean="0"/>
              <a:t>protokoli za AAA</a:t>
            </a:r>
          </a:p>
          <a:p>
            <a:endParaRPr lang="sl-SI" dirty="0" smtClean="0"/>
          </a:p>
          <a:p>
            <a:r>
              <a:rPr lang="sl-SI" sz="2400" dirty="0" smtClean="0"/>
              <a:t>Literatura: C. Kaufman, R. Perlman, M. Speciner. Network Security – Private Communication in a Public World. Prentice Hall.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Avtorizacija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 je uporabnik avtenticiran (identificiran), lahko preverimo pravice, ki jih ima</a:t>
            </a:r>
          </a:p>
          <a:p>
            <a:r>
              <a:rPr lang="sl-SI" dirty="0" smtClean="0"/>
              <a:t>na Unix sistemih običajno postane član skupine ali večih skupin, katere imajo določene pravice (</a:t>
            </a:r>
            <a:r>
              <a:rPr lang="sl-SI" i="1" dirty="0" smtClean="0"/>
              <a:t>group</a:t>
            </a:r>
            <a:r>
              <a:rPr lang="sl-SI" dirty="0" smtClean="0"/>
              <a:t>)</a:t>
            </a:r>
          </a:p>
          <a:p>
            <a:r>
              <a:rPr lang="sl-SI" dirty="0" smtClean="0"/>
              <a:t>na MS Windows sistemih podobno</a:t>
            </a:r>
          </a:p>
          <a:p>
            <a:pPr lvl="2"/>
            <a:r>
              <a:rPr lang="sl-SI" b="1" i="1" dirty="0" smtClean="0">
                <a:solidFill>
                  <a:srgbClr val="3366FF"/>
                </a:solidFill>
              </a:rPr>
              <a:t>izziv: obstaja RFC 2904, AAA Authorization Framework. O čem govori in definira kakšne zahteve ali kaj drugega?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Avtorizacija – dostopovna matrika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dostopovna matrika (</a:t>
            </a:r>
            <a:r>
              <a:rPr lang="sl-SI" i="1" dirty="0" smtClean="0"/>
              <a:t>access matrix</a:t>
            </a:r>
            <a:r>
              <a:rPr lang="sl-SI" dirty="0" smtClean="0"/>
              <a:t>) določa, katere pravice ima posamezna skupina uporabnikov</a:t>
            </a:r>
          </a:p>
          <a:p>
            <a:pPr lvl="1"/>
            <a:r>
              <a:rPr lang="sl-SI" dirty="0" smtClean="0"/>
              <a:t>seznam zmožnosti (</a:t>
            </a:r>
            <a:r>
              <a:rPr lang="sl-SI" i="1" dirty="0" smtClean="0"/>
              <a:t>capability list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seznam pravic dostopa (</a:t>
            </a:r>
            <a:r>
              <a:rPr lang="sl-SI" i="1" dirty="0" smtClean="0"/>
              <a:t>access control list</a:t>
            </a:r>
            <a:r>
              <a:rPr lang="sl-SI" dirty="0" smtClean="0"/>
              <a:t>)</a:t>
            </a:r>
          </a:p>
          <a:p>
            <a:r>
              <a:rPr lang="sl-SI" dirty="0" smtClean="0"/>
              <a:t>hrani se lokalno v datoteki/datotekah</a:t>
            </a:r>
          </a:p>
          <a:p>
            <a:pPr lvl="1"/>
            <a:r>
              <a:rPr lang="sl-SI" dirty="0" smtClean="0"/>
              <a:t>podobne </a:t>
            </a:r>
            <a:r>
              <a:rPr lang="sl-SI" dirty="0" smtClean="0"/>
              <a:t>težave </a:t>
            </a:r>
            <a:r>
              <a:rPr lang="sl-SI" dirty="0" smtClean="0"/>
              <a:t>kot pri hranjenjz gesel</a:t>
            </a:r>
          </a:p>
          <a:p>
            <a:r>
              <a:rPr lang="sl-SI" dirty="0" smtClean="0"/>
              <a:t>hrani se na strežniku</a:t>
            </a:r>
          </a:p>
          <a:p>
            <a:pPr lvl="2"/>
            <a:r>
              <a:rPr lang="sl-SI" b="1" i="1" dirty="0" smtClean="0">
                <a:solidFill>
                  <a:srgbClr val="3366FF"/>
                </a:solidFill>
              </a:rPr>
              <a:t>izziv: kako je z varnostjo prenešenih sporočil in njihovim kriptiranjem?</a:t>
            </a:r>
            <a:endParaRPr lang="sl-SI" dirty="0" smtClean="0"/>
          </a:p>
          <a:p>
            <a:pPr lvl="2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Beleženje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sistem, ki bo beležil vsebino dogodkov ter kje in kdaj so se zgodili</a:t>
            </a:r>
          </a:p>
          <a:p>
            <a:r>
              <a:rPr lang="sl-SI" dirty="0" smtClean="0"/>
              <a:t>običajna oblika beleženja na operacijskih sistemih je syslog (POSIX standard)</a:t>
            </a:r>
          </a:p>
          <a:p>
            <a:r>
              <a:rPr lang="sl-SI" dirty="0" smtClean="0"/>
              <a:t>standardiziran tudi pri IETF kot RFC 5424, </a:t>
            </a:r>
            <a:r>
              <a:rPr lang="en-US" i="1" dirty="0" smtClean="0"/>
              <a:t>The </a:t>
            </a:r>
            <a:r>
              <a:rPr lang="en-US" i="1" dirty="0" err="1" smtClean="0"/>
              <a:t>Syslog</a:t>
            </a:r>
            <a:r>
              <a:rPr lang="en-US" i="1" dirty="0" smtClean="0"/>
              <a:t> Protocol</a:t>
            </a:r>
            <a:r>
              <a:rPr lang="en-US" dirty="0" smtClean="0"/>
              <a:t>.</a:t>
            </a:r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primerjajte RFC z “man –k syslog” stranmi? </a:t>
            </a:r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poiščite še ostale RFCje o syslogu in IETF stran, kjer je delovna skupina za syslog objavljala dokumente.</a:t>
            </a:r>
            <a:r>
              <a:rPr lang="en-US" dirty="0" smtClean="0"/>
              <a:t>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Beleženje in syslog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log se hrani v datoteko /var/log ...:</a:t>
            </a:r>
          </a:p>
          <a:p>
            <a:pPr lvl="1"/>
            <a:r>
              <a:rPr lang="sl-SI" sz="2000" b="1" u="sng" dirty="0" smtClean="0"/>
              <a:t>Nov 13 17:00:17</a:t>
            </a:r>
            <a:r>
              <a:rPr lang="sl-SI" sz="2000" b="1" dirty="0" smtClean="0"/>
              <a:t> </a:t>
            </a:r>
            <a:r>
              <a:rPr lang="sl-SI" sz="2000" b="1" u="sng" dirty="0" smtClean="0"/>
              <a:t>svarun0</a:t>
            </a:r>
            <a:r>
              <a:rPr lang="sl-SI" sz="2000" b="1" dirty="0" smtClean="0"/>
              <a:t> </a:t>
            </a:r>
            <a:r>
              <a:rPr lang="sl-SI" sz="2000" b="1" u="sng" dirty="0" smtClean="0"/>
              <a:t>sshd[92530]</a:t>
            </a:r>
            <a:r>
              <a:rPr lang="sl-SI" sz="2000" b="1" dirty="0" smtClean="0"/>
              <a:t>: </a:t>
            </a:r>
            <a:r>
              <a:rPr lang="sl-SI" sz="2000" b="1" u="sng" dirty="0" smtClean="0"/>
              <a:t>error</a:t>
            </a:r>
            <a:r>
              <a:rPr lang="sl-SI" sz="2000" b="1" dirty="0" smtClean="0"/>
              <a:t>: </a:t>
            </a:r>
            <a:r>
              <a:rPr lang="sl-SI" sz="2000" b="1" u="sng" dirty="0" smtClean="0"/>
              <a:t>PAM: authentication error for root from ip-62-129-164-36.evc.net</a:t>
            </a:r>
            <a:endParaRPr lang="sl-SI" dirty="0" smtClean="0"/>
          </a:p>
          <a:p>
            <a:pPr lvl="1"/>
            <a:r>
              <a:rPr lang="sl-SI" sz="2000" dirty="0" smtClean="0"/>
              <a:t>možne stopnje sporočil: Emergency, Alert, Critical, Error, Warning, Notice, Info or Debug</a:t>
            </a:r>
          </a:p>
          <a:p>
            <a:pPr lvl="1"/>
            <a:r>
              <a:rPr lang="sl-SI" sz="2000" b="1" i="1" dirty="0" smtClean="0">
                <a:solidFill>
                  <a:srgbClr val="3366FF"/>
                </a:solidFill>
              </a:rPr>
              <a:t>izziv: Poglejte si datoteke /var/log/...</a:t>
            </a:r>
            <a:endParaRPr lang="sl-SI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1406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na FreeBSD syslogd</a:t>
            </a:r>
          </a:p>
          <a:p>
            <a:r>
              <a:rPr lang="sl-SI" dirty="0" smtClean="0"/>
              <a:t>konfiguracija v /etc/syslog.conf</a:t>
            </a:r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spremenite konfiguracijo tako, da se bodo vsa sporočila zapisovala v /var/log/super-log; kako poslati zabeležko na drug računalnik?; ali lahko isto zabeležko shranimo na več mest?</a:t>
            </a:r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81008"/>
            <a:ext cx="8686800" cy="201140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security.*             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/log/security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auth.info;authpriv.info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var/log/auth.log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mail.info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var/log/maillog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lpr.info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var/log/lpd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-errs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ftp.info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    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var/log/xferlog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cron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.*                                          /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var/log/cron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syslog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554163"/>
            <a:ext cx="8584817" cy="2082402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notranja arhitektura razdeljuje:</a:t>
            </a:r>
          </a:p>
          <a:p>
            <a:pPr lvl="1"/>
            <a:r>
              <a:rPr lang="sl-SI" dirty="0" smtClean="0"/>
              <a:t>obliko sporočil ter njihovo vsebino (RFC 5424)</a:t>
            </a:r>
          </a:p>
          <a:p>
            <a:pPr lvl="1"/>
            <a:r>
              <a:rPr lang="sl-SI" dirty="0" smtClean="0"/>
              <a:t>način prenosa sporočil (RFC 5425)</a:t>
            </a:r>
          </a:p>
          <a:p>
            <a:pPr lvl="2"/>
            <a:r>
              <a:rPr lang="sl-SI" b="1" i="1" dirty="0" smtClean="0">
                <a:solidFill>
                  <a:srgbClr val="FF0000"/>
                </a:solidFill>
              </a:rPr>
              <a:t>obvezno: poiščite RFC 5425 in poglejte o katerih sestavinah govori – literatura!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poiščite še ostale RFCje, ki govorijo o syslog.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1212" y="4030975"/>
            <a:ext cx="6152308" cy="1978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+---------------------+    +---------------------+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  content            |    |  content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|---------------------|    |---------------------|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  </a:t>
            </a:r>
            <a:r>
              <a:rPr lang="en-US" sz="105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application |    |  </a:t>
            </a:r>
            <a:r>
              <a:rPr lang="en-US" sz="105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application | (originator,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|    |                     |  collector, relay)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|---------------------|    |---------------------|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  </a:t>
            </a:r>
            <a:r>
              <a:rPr lang="en-US" sz="105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transport   |    |  </a:t>
            </a:r>
            <a:r>
              <a:rPr lang="en-US" sz="105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syslog</a:t>
            </a: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transport   | (transport sender,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|                     |    |                     | (transport receiver)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+---------------------+    +---------------------+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^                          ^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|                          |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1050" b="1" dirty="0" smtClean="0">
                <a:solidFill>
                  <a:schemeClr val="tx2"/>
                </a:solidFill>
                <a:latin typeface="Courier New"/>
                <a:cs typeface="Courier New"/>
              </a:rPr>
              <a:t>           --------------------------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syslog protokol – oblika sporočil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65074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/>
              <a:t>SYSLOG-MSG      = </a:t>
            </a:r>
            <a:r>
              <a:rPr lang="en-US" b="1" dirty="0" smtClean="0">
                <a:solidFill>
                  <a:srgbClr val="FF0000"/>
                </a:solidFill>
              </a:rPr>
              <a:t>HEADER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STRUCTURED-DATA </a:t>
            </a:r>
            <a:r>
              <a:rPr lang="en-US" b="1" dirty="0" smtClean="0"/>
              <a:t>[SP </a:t>
            </a:r>
            <a:r>
              <a:rPr lang="en-US" b="1" dirty="0" smtClean="0">
                <a:solidFill>
                  <a:srgbClr val="FF0000"/>
                </a:solidFill>
              </a:rPr>
              <a:t>MSG</a:t>
            </a:r>
            <a:r>
              <a:rPr lang="en-US" b="1" dirty="0" smtClean="0"/>
              <a:t>]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HEADER          = PRI </a:t>
            </a:r>
            <a:r>
              <a:rPr lang="en-US" b="1" dirty="0" smtClean="0">
                <a:solidFill>
                  <a:srgbClr val="FF0000"/>
                </a:solidFill>
              </a:rPr>
              <a:t>VERSION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TIMESTAMP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HOSTNAME</a:t>
            </a:r>
          </a:p>
          <a:p>
            <a:pPr>
              <a:buNone/>
            </a:pPr>
            <a:r>
              <a:rPr lang="en-US" b="1" dirty="0" smtClean="0"/>
              <a:t>                  SP </a:t>
            </a:r>
            <a:r>
              <a:rPr lang="en-US" b="1" dirty="0" smtClean="0">
                <a:solidFill>
                  <a:srgbClr val="FF0000"/>
                </a:solidFill>
              </a:rPr>
              <a:t>APP-NAME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PROCID </a:t>
            </a:r>
            <a:r>
              <a:rPr lang="en-US" b="1" dirty="0" smtClean="0"/>
              <a:t>SP </a:t>
            </a:r>
            <a:r>
              <a:rPr lang="en-US" b="1" dirty="0" smtClean="0">
                <a:solidFill>
                  <a:srgbClr val="FF0000"/>
                </a:solidFill>
              </a:rPr>
              <a:t>MSGID</a:t>
            </a:r>
          </a:p>
          <a:p>
            <a:pPr>
              <a:buNone/>
            </a:pPr>
            <a:r>
              <a:rPr lang="en-US" b="1" dirty="0" smtClean="0"/>
              <a:t>PRI             = "&lt;" PRIVAL "&gt;"</a:t>
            </a:r>
          </a:p>
          <a:p>
            <a:pPr>
              <a:buNone/>
            </a:pPr>
            <a:r>
              <a:rPr lang="en-US" b="1" dirty="0" smtClean="0"/>
              <a:t>PRIVAL          = 1*3DIGIT ; range 0 .. 191</a:t>
            </a:r>
          </a:p>
          <a:p>
            <a:pPr>
              <a:buNone/>
            </a:pPr>
            <a:r>
              <a:rPr lang="en-US" b="1" dirty="0" smtClean="0"/>
              <a:t>VERSION         = NONZERO-DIGIT 0*2DIGIT</a:t>
            </a:r>
          </a:p>
          <a:p>
            <a:pPr>
              <a:buNone/>
            </a:pPr>
            <a:r>
              <a:rPr lang="en-US" b="1" dirty="0" smtClean="0"/>
              <a:t>HOSTNAME        = NILVALUE / 1*255PRINTUSASCII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APP-NAME        = NILVALUE / 1*48PRINTUSASCII</a:t>
            </a:r>
          </a:p>
          <a:p>
            <a:pPr>
              <a:buNone/>
            </a:pPr>
            <a:r>
              <a:rPr lang="en-US" b="1" dirty="0" smtClean="0"/>
              <a:t>PROCID          = NILVALUE / 1*128PRINTUSASCII</a:t>
            </a:r>
          </a:p>
          <a:p>
            <a:pPr>
              <a:buNone/>
            </a:pPr>
            <a:r>
              <a:rPr lang="en-US" b="1" dirty="0" smtClean="0"/>
              <a:t>MSGID           = NILVALUE / 1*32PRINTUSASCII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TIMESTAMP       = NILVALUE / FULL-DATE "T" FULL-TIME</a:t>
            </a:r>
          </a:p>
          <a:p>
            <a:pPr>
              <a:buNone/>
            </a:pPr>
            <a:r>
              <a:rPr lang="en-US" b="1" dirty="0" smtClean="0"/>
              <a:t>FULL-DATE       = DATE-FULLYEAR "-" DATE-MONTH "-" DATE-MDAY</a:t>
            </a:r>
          </a:p>
          <a:p>
            <a:pPr>
              <a:buNone/>
            </a:pPr>
            <a:r>
              <a:rPr lang="en-US" b="1" dirty="0" smtClean="0"/>
              <a:t>DATE-FULLYEAR   = 4DIGIT</a:t>
            </a:r>
          </a:p>
          <a:p>
            <a:pPr>
              <a:buNone/>
            </a:pPr>
            <a:r>
              <a:rPr lang="en-US" b="1" dirty="0" smtClean="0"/>
              <a:t>DATE-MONTH      = 2DIGIT  ; 01-12</a:t>
            </a:r>
          </a:p>
          <a:p>
            <a:pPr>
              <a:buNone/>
            </a:pPr>
            <a:r>
              <a:rPr lang="en-US" b="1" dirty="0" smtClean="0"/>
              <a:t>DATE-MDAY       = 2DIGIT  ; 01-28, 01-29, 01-30, 01-31 based on</a:t>
            </a:r>
          </a:p>
          <a:p>
            <a:pPr>
              <a:buNone/>
            </a:pPr>
            <a:r>
              <a:rPr lang="en-US" b="1" dirty="0" smtClean="0"/>
              <a:t>                          ; month/year</a:t>
            </a:r>
          </a:p>
          <a:p>
            <a:pPr>
              <a:buNone/>
            </a:pPr>
            <a:r>
              <a:rPr lang="en-US" b="1" dirty="0" smtClean="0"/>
              <a:t>FULL-TIME       = PARTIAL-TIME TIME-OFFSET</a:t>
            </a:r>
          </a:p>
          <a:p>
            <a:pPr>
              <a:buNone/>
            </a:pPr>
            <a:r>
              <a:rPr lang="en-US" b="1" dirty="0" smtClean="0"/>
              <a:t>PARTIAL-TIME    = TIME-HOUR ":" TIME-MINUTE ":" TIME-SECOND</a:t>
            </a:r>
          </a:p>
          <a:p>
            <a:pPr>
              <a:buNone/>
            </a:pPr>
            <a:r>
              <a:rPr lang="en-US" b="1" dirty="0" smtClean="0"/>
              <a:t>                  [TIME-SECFRAC]</a:t>
            </a:r>
          </a:p>
          <a:p>
            <a:pPr>
              <a:buNone/>
            </a:pPr>
            <a:r>
              <a:rPr lang="en-US" b="1" dirty="0" smtClean="0"/>
              <a:t>TIME-HOUR       = 2DIGIT  ; 00-23</a:t>
            </a:r>
          </a:p>
          <a:p>
            <a:pPr>
              <a:buNone/>
            </a:pPr>
            <a:r>
              <a:rPr lang="en-US" b="1" dirty="0" smtClean="0"/>
              <a:t>TIME-MINUTE     = 2DIGIT  ; 00-59</a:t>
            </a:r>
          </a:p>
          <a:p>
            <a:pPr>
              <a:buNone/>
            </a:pPr>
            <a:r>
              <a:rPr lang="en-US" b="1" dirty="0" smtClean="0"/>
              <a:t>TIME-SECOND     = 2DIGIT  ; 00-59</a:t>
            </a:r>
          </a:p>
          <a:p>
            <a:pPr>
              <a:buNone/>
            </a:pPr>
            <a:r>
              <a:rPr lang="en-US" b="1" dirty="0" smtClean="0"/>
              <a:t>TIME-SECFRAC    = "." 1*6DIGIT</a:t>
            </a:r>
          </a:p>
          <a:p>
            <a:pPr>
              <a:buNone/>
            </a:pPr>
            <a:r>
              <a:rPr lang="en-US" b="1" dirty="0" smtClean="0"/>
              <a:t>TIME-OFFSET     = "Z" / TIME-NUMOFFSET</a:t>
            </a:r>
          </a:p>
          <a:p>
            <a:pPr>
              <a:buNone/>
            </a:pPr>
            <a:r>
              <a:rPr lang="en-US" b="1" dirty="0" smtClean="0"/>
              <a:t>TIME-NUMOFFSET  = ("+" / "-") TIME-HOUR ":" TIME-MINUTE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37776" y="1554162"/>
            <a:ext cx="4065074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STRUCTURED-DATA = NILVALUE / 1*SD-ELEMENT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SD-ELEMENT      = "[" SD-ID *(SP SD-PARAM) "]"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SD-PARAM        = PARAM-NAME "=" %d34 PARAM-VALUE %d34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SD-ID           = SD-NAME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PARAM-NAME      = SD-NAME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PARAM-VALUE     = UTF-8-STRING ; characters '"', '\' 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; ']' MUST be escaped.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SD-NAME         = 1*32PRINTUSASCII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; except '=', SP, ']', %d34 (")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MSG             = MSG-ANY / MSG-UTF8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MSG-ANY         = *OCTET ; not starting with BOM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MSG-UTF8        = BOM UTF-8-STRING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BOM             = %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xEF.BB.BF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UTF-8-STRING    = *OCTET ; UTF-8 string as specified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; in RFC 3629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OCTET           = %d00-255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              = %d32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PRINTUSASCII    = %d33-126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NONZERO-DIGIT   = %d49-57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           = %d48 / NONZERO-DIGIT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NILVALUE        = "-"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definiran v RFC 2865, </a:t>
            </a:r>
            <a:r>
              <a:rPr lang="en-US" i="1" dirty="0" smtClean="0"/>
              <a:t>Remote Authentication Dial In User Service (RADIUS)</a:t>
            </a:r>
            <a:r>
              <a:rPr lang="en-US" dirty="0" smtClean="0"/>
              <a:t> in RFC 2866, </a:t>
            </a:r>
            <a:r>
              <a:rPr lang="en-US" i="1" dirty="0" smtClean="0"/>
              <a:t>RADIUS Accounting</a:t>
            </a:r>
            <a:endParaRPr lang="sl-SI" i="1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s tftp ter preverite, kaj piše v njih.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osnovne funkcionalnosti: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</a:rPr>
              <a:t>avtentikacija, avtorizacija, beleženje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</a:rPr>
              <a:t>za avtentikacijo lahko uporablja druge protokole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</a:rPr>
              <a:t>glej tudi RFC 4962, </a:t>
            </a:r>
            <a:r>
              <a:rPr lang="en-US" i="1" dirty="0" smtClean="0">
                <a:solidFill>
                  <a:schemeClr val="tx1"/>
                </a:solidFill>
              </a:rPr>
              <a:t>Guidance for Authentication, Authorization, and Accounting (AAA) Key Management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sl-SI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osnovna arhitektura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278087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tri udeležene stranke:</a:t>
            </a:r>
          </a:p>
          <a:p>
            <a:pPr lvl="1"/>
            <a:r>
              <a:rPr lang="sl-SI" b="1" dirty="0" smtClean="0">
                <a:solidFill>
                  <a:srgbClr val="FF0000"/>
                </a:solidFill>
              </a:rPr>
              <a:t>uporabnik</a:t>
            </a:r>
            <a:r>
              <a:rPr lang="sl-SI" dirty="0" smtClean="0"/>
              <a:t> neke storitve</a:t>
            </a:r>
          </a:p>
          <a:p>
            <a:pPr lvl="1"/>
            <a:r>
              <a:rPr lang="sl-SI" b="1" dirty="0" smtClean="0">
                <a:solidFill>
                  <a:srgbClr val="FF0000"/>
                </a:solidFill>
              </a:rPr>
              <a:t>ponudnik storitve</a:t>
            </a:r>
            <a:r>
              <a:rPr lang="sl-SI" dirty="0" smtClean="0"/>
              <a:t> – ponudnik storitve: NAS, </a:t>
            </a:r>
            <a:r>
              <a:rPr lang="sl-SI" i="1" dirty="0" smtClean="0"/>
              <a:t>Network access server</a:t>
            </a:r>
            <a:r>
              <a:rPr lang="sl-SI" dirty="0" smtClean="0"/>
              <a:t>, ki je hkrati </a:t>
            </a:r>
            <a:r>
              <a:rPr lang="sl-SI" b="1" dirty="0" smtClean="0">
                <a:solidFill>
                  <a:srgbClr val="FF0000"/>
                </a:solidFill>
              </a:rPr>
              <a:t>RADIUS odjemalec</a:t>
            </a:r>
          </a:p>
          <a:p>
            <a:pPr lvl="1"/>
            <a:r>
              <a:rPr lang="sl-SI" b="1" dirty="0" smtClean="0">
                <a:solidFill>
                  <a:srgbClr val="FF0000"/>
                </a:solidFill>
              </a:rPr>
              <a:t>RADIUS strežnik</a:t>
            </a:r>
          </a:p>
          <a:p>
            <a:pPr lvl="1"/>
            <a:endParaRPr lang="sl-SI" b="1" dirty="0" smtClean="0">
              <a:solidFill>
                <a:srgbClr val="FF0000"/>
              </a:solidFill>
            </a:endParaRPr>
          </a:p>
          <a:p>
            <a:pPr lvl="1"/>
            <a:r>
              <a:rPr lang="sl-SI" dirty="0" smtClean="0"/>
              <a:t>RADIUS strežnik je lahko samo vmesni člen pri dostopu do drugega RADISU strežnika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4877" y="5064516"/>
            <a:ext cx="7485805" cy="718203"/>
            <a:chOff x="647009" y="4792958"/>
            <a:chExt cx="7485805" cy="718203"/>
          </a:xfrm>
        </p:grpSpPr>
        <p:sp>
          <p:nvSpPr>
            <p:cNvPr id="6" name="Rounded Rectangle 5"/>
            <p:cNvSpPr/>
            <p:nvPr/>
          </p:nvSpPr>
          <p:spPr>
            <a:xfrm>
              <a:off x="647009" y="4816275"/>
              <a:ext cx="1669444" cy="69488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dirty="0" smtClean="0"/>
                <a:t>uporabnik</a:t>
              </a:r>
              <a:endParaRPr lang="sl-SI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07263" y="4792958"/>
              <a:ext cx="1669444" cy="694886"/>
            </a:xfrm>
            <a:prstGeom prst="round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dirty="0" smtClean="0"/>
                <a:t>NAS</a:t>
              </a:r>
              <a:endParaRPr lang="sl-SI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63370" y="4793601"/>
              <a:ext cx="1669444" cy="694886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dirty="0" smtClean="0"/>
                <a:t>RADIUS</a:t>
              </a:r>
              <a:endParaRPr lang="sl-SI" dirty="0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2308466" y="4909366"/>
              <a:ext cx="1230116" cy="548640"/>
            </a:xfrm>
            <a:prstGeom prst="leftRightArrow">
              <a:avLst/>
            </a:prstGeom>
            <a:solidFill>
              <a:srgbClr val="3366FF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Left-Right Arrow 9"/>
            <p:cNvSpPr/>
            <p:nvPr/>
          </p:nvSpPr>
          <p:spPr>
            <a:xfrm>
              <a:off x="5184696" y="4910009"/>
              <a:ext cx="1230116" cy="548640"/>
            </a:xfrm>
            <a:prstGeom prst="leftRightArrow">
              <a:avLst/>
            </a:prstGeom>
            <a:solidFill>
              <a:srgbClr val="3366FF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Komunikacija uporabnik – NAS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30804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običajno neposredno na povezavni (!) plasti</a:t>
            </a:r>
          </a:p>
          <a:p>
            <a:pPr lvl="1"/>
            <a:r>
              <a:rPr lang="sl-SI" dirty="0" smtClean="0"/>
              <a:t>ppp</a:t>
            </a:r>
          </a:p>
          <a:p>
            <a:pPr lvl="1"/>
            <a:r>
              <a:rPr lang="sl-SI" dirty="0" smtClean="0"/>
              <a:t>ethernet</a:t>
            </a:r>
          </a:p>
          <a:p>
            <a:r>
              <a:rPr lang="sl-SI" dirty="0" smtClean="0"/>
              <a:t>včasih višje plasti kot na primer https</a:t>
            </a:r>
          </a:p>
          <a:p>
            <a:endParaRPr lang="sl-SI" dirty="0" smtClean="0"/>
          </a:p>
          <a:p>
            <a:r>
              <a:rPr lang="sl-SI" dirty="0" smtClean="0"/>
              <a:t>varnost!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009" y="4816275"/>
            <a:ext cx="1669444" cy="6948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uporabnik</a:t>
            </a:r>
            <a:endParaRPr lang="sl-SI" dirty="0"/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NAS</a:t>
            </a:r>
            <a:endParaRPr lang="sl-SI" dirty="0"/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RADIUS</a:t>
            </a:r>
            <a:endParaRPr lang="sl-SI" dirty="0"/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Avtentikacija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</a:t>
            </a:r>
          </a:p>
          <a:p>
            <a:pPr lvl="1">
              <a:buNone/>
            </a:pPr>
            <a:r>
              <a:rPr lang="sl-SI" dirty="0" smtClean="0"/>
              <a:t>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zaupanje,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Komunikacija NAS – RADIUS (AA.)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54163"/>
            <a:ext cx="3443012" cy="2830804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RADIUS protokol</a:t>
            </a:r>
          </a:p>
          <a:p>
            <a:pPr lvl="1"/>
            <a:r>
              <a:rPr lang="en-US" dirty="0" smtClean="0"/>
              <a:t>NAS </a:t>
            </a:r>
            <a:r>
              <a:rPr lang="sl-SI" dirty="0" smtClean="0"/>
              <a:t>pošlje</a:t>
            </a:r>
            <a:r>
              <a:rPr lang="en-US" dirty="0" smtClean="0"/>
              <a:t>: </a:t>
            </a:r>
            <a:r>
              <a:rPr lang="en-US" i="1" dirty="0" smtClean="0"/>
              <a:t>Access Request</a:t>
            </a:r>
            <a:endParaRPr lang="sl-SI" i="1" dirty="0" smtClean="0"/>
          </a:p>
          <a:p>
            <a:pPr lvl="1"/>
            <a:r>
              <a:rPr lang="en-US" dirty="0" smtClean="0"/>
              <a:t>RADIUS </a:t>
            </a:r>
            <a:r>
              <a:rPr lang="sl-SI" dirty="0" smtClean="0"/>
              <a:t>odgovori</a:t>
            </a:r>
            <a:r>
              <a:rPr lang="en-US" dirty="0" smtClean="0"/>
              <a:t>: </a:t>
            </a:r>
            <a:r>
              <a:rPr lang="en-US" i="1" dirty="0" smtClean="0"/>
              <a:t>Access Reject, Access Challenge, Access Accept</a:t>
            </a:r>
            <a:endParaRPr lang="en-US" dirty="0" smtClean="0"/>
          </a:p>
          <a:p>
            <a:pPr lvl="1"/>
            <a:r>
              <a:rPr lang="sl-SI" dirty="0" smtClean="0"/>
              <a:t>če ni odgovora v določenem času, se zahteva ponovno pošlje</a:t>
            </a:r>
          </a:p>
          <a:p>
            <a:r>
              <a:rPr lang="sl-SI" dirty="0" smtClean="0"/>
              <a:t>RADIUS lahko pošlje zahtevo naprej – </a:t>
            </a:r>
            <a:r>
              <a:rPr lang="sl-SI" i="1" dirty="0" smtClean="0"/>
              <a:t>proxy</a:t>
            </a:r>
            <a:endParaRPr lang="sl-SI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NAS</a:t>
            </a:r>
            <a:endParaRPr lang="sl-SI" dirty="0"/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RADIUS</a:t>
            </a:r>
            <a:endParaRPr lang="sl-SI" dirty="0"/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ounded Rectangle 11"/>
          <p:cNvSpPr/>
          <p:nvPr/>
        </p:nvSpPr>
        <p:spPr>
          <a:xfrm>
            <a:off x="639022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uporabnik</a:t>
            </a:r>
            <a:endParaRPr lang="sl-SI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812" y="1948445"/>
            <a:ext cx="53340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zahteva za dostop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sporočilo </a:t>
            </a:r>
            <a:r>
              <a:rPr lang="sl-SI" i="1" dirty="0" smtClean="0"/>
              <a:t>Access Request</a:t>
            </a:r>
          </a:p>
          <a:p>
            <a:r>
              <a:rPr lang="sl-SI" dirty="0" smtClean="0"/>
              <a:t>različni protokoli – PAP, CHAP, MS-CHAP, EAP</a:t>
            </a:r>
          </a:p>
          <a:p>
            <a:pPr lvl="1"/>
            <a:r>
              <a:rPr lang="sl-SI" i="1" dirty="0" smtClean="0">
                <a:solidFill>
                  <a:srgbClr val="3366FF"/>
                </a:solidFill>
              </a:rPr>
              <a:t>izziv: preglej, kako je podprt MS-CHAP; RFC 2548, </a:t>
            </a:r>
            <a:r>
              <a:rPr lang="en-US" i="1" dirty="0" smtClean="0">
                <a:solidFill>
                  <a:srgbClr val="3366FF"/>
                </a:solidFill>
              </a:rPr>
              <a:t>Microsoft Vendor-specific RADIUS Attributes.</a:t>
            </a:r>
          </a:p>
          <a:p>
            <a:pPr lvl="1"/>
            <a:r>
              <a:rPr lang="en-US" i="1" dirty="0" err="1" smtClean="0">
                <a:solidFill>
                  <a:srgbClr val="3366FF"/>
                </a:solidFill>
              </a:rPr>
              <a:t>izziv</a:t>
            </a:r>
            <a:r>
              <a:rPr lang="en-US" i="1" dirty="0" smtClean="0">
                <a:solidFill>
                  <a:srgbClr val="3366FF"/>
                </a:solidFill>
              </a:rPr>
              <a:t>: </a:t>
            </a:r>
            <a:r>
              <a:rPr lang="en-US" i="1" dirty="0" err="1" smtClean="0">
                <a:solidFill>
                  <a:srgbClr val="3366FF"/>
                </a:solidFill>
              </a:rPr>
              <a:t>kako</a:t>
            </a:r>
            <a:r>
              <a:rPr lang="en-US" i="1" dirty="0" smtClean="0">
                <a:solidFill>
                  <a:srgbClr val="3366FF"/>
                </a:solidFill>
              </a:rPr>
              <a:t> je </a:t>
            </a:r>
            <a:r>
              <a:rPr lang="en-US" i="1" dirty="0" err="1" smtClean="0">
                <a:solidFill>
                  <a:srgbClr val="3366FF"/>
                </a:solidFill>
              </a:rPr>
              <a:t>s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i="1" dirty="0" err="1" smtClean="0">
                <a:solidFill>
                  <a:srgbClr val="3366FF"/>
                </a:solidFill>
              </a:rPr>
              <a:t>podporo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i="1" dirty="0" err="1" smtClean="0">
                <a:solidFill>
                  <a:srgbClr val="3366FF"/>
                </a:solidFill>
              </a:rPr>
              <a:t>za</a:t>
            </a:r>
            <a:r>
              <a:rPr lang="en-US" i="1" dirty="0" smtClean="0">
                <a:solidFill>
                  <a:srgbClr val="3366FF"/>
                </a:solidFill>
              </a:rPr>
              <a:t> EAP?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odklonitev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sporočilo </a:t>
            </a:r>
            <a:r>
              <a:rPr lang="sl-SI" i="1" dirty="0" smtClean="0"/>
              <a:t>Access Reject</a:t>
            </a:r>
          </a:p>
          <a:p>
            <a:r>
              <a:rPr lang="sl-SI" dirty="0" smtClean="0"/>
              <a:t>različni razlogi:</a:t>
            </a:r>
          </a:p>
          <a:p>
            <a:pPr lvl="1"/>
            <a:r>
              <a:rPr lang="sl-SI" dirty="0" smtClean="0"/>
              <a:t>napačno geslo / uporabniško ime, ...</a:t>
            </a:r>
          </a:p>
          <a:p>
            <a:pPr lvl="1"/>
            <a:r>
              <a:rPr lang="sl-SI" dirty="0" smtClean="0"/>
              <a:t>neustrezne pravice</a:t>
            </a:r>
          </a:p>
          <a:p>
            <a:pPr lvl="1"/>
            <a:r>
              <a:rPr lang="sl-SI" dirty="0" smtClean="0"/>
              <a:t>dodatno pojasnilo lahko v sporočilo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izziv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sporočilo </a:t>
            </a:r>
            <a:r>
              <a:rPr lang="sl-SI" i="1" dirty="0" smtClean="0"/>
              <a:t>Access Challenge</a:t>
            </a:r>
          </a:p>
          <a:p>
            <a:r>
              <a:rPr lang="sl-SI" dirty="0" smtClean="0"/>
              <a:t>dodatno geslo ali sporočilo v različnih primerih:</a:t>
            </a:r>
          </a:p>
          <a:p>
            <a:pPr lvl="1"/>
            <a:r>
              <a:rPr lang="sl-SI" dirty="0" smtClean="0"/>
              <a:t>drugo geslo,</a:t>
            </a:r>
          </a:p>
          <a:p>
            <a:pPr lvl="1"/>
            <a:r>
              <a:rPr lang="sl-SI" dirty="0" smtClean="0"/>
              <a:t>PIN koda</a:t>
            </a:r>
          </a:p>
          <a:p>
            <a:pPr lvl="1"/>
            <a:r>
              <a:rPr lang="sl-SI" dirty="0" smtClean="0"/>
              <a:t>vzpostavljen tunel med uporabnikom in avtentikatorjem, ...</a:t>
            </a:r>
          </a:p>
          <a:p>
            <a:pPr lvl="1"/>
            <a:r>
              <a:rPr lang="sl-SI" dirty="0" smtClean="0"/>
              <a:t>nekaj tretjega ...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potrjen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sporočilo </a:t>
            </a:r>
            <a:r>
              <a:rPr lang="sl-SI" i="1" dirty="0" smtClean="0"/>
              <a:t>Access Accept</a:t>
            </a:r>
          </a:p>
          <a:p>
            <a:r>
              <a:rPr lang="sl-SI" dirty="0" smtClean="0"/>
              <a:t>RADIUS meni, da je dostop potrjen / dovoljen</a:t>
            </a:r>
          </a:p>
          <a:p>
            <a:pPr lvl="1"/>
            <a:r>
              <a:rPr lang="sl-SI" dirty="0" smtClean="0"/>
              <a:t>tako geslo/uporabniško ime kot avtorizacija</a:t>
            </a:r>
          </a:p>
          <a:p>
            <a:pPr lvl="1"/>
            <a:r>
              <a:rPr lang="sl-SI" dirty="0" smtClean="0"/>
              <a:t>sporočilo prinaša lahko dodatne podatke, ki jih NAS potrebuje za vzpostavitev storitve (IP naslov, kako vzpostaviti L2TP tunel, ...); odvisno od storitve</a:t>
            </a:r>
          </a:p>
          <a:p>
            <a:pPr lvl="1"/>
            <a:r>
              <a:rPr lang="sl-SI" dirty="0" smtClean="0"/>
              <a:t>NAS lahko pridobi še dodatne podatke iz drugih storitev – datoteke, LDAP,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medstrežnik in področja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/>
              <a:t>proxy</a:t>
            </a:r>
          </a:p>
          <a:p>
            <a:r>
              <a:rPr lang="sl-SI" dirty="0" smtClean="0"/>
              <a:t>razdelitev uporabnikov na področja (sfere) (</a:t>
            </a:r>
            <a:r>
              <a:rPr lang="sl-SI" i="1" dirty="0" smtClean="0"/>
              <a:t>realm</a:t>
            </a:r>
            <a:r>
              <a:rPr lang="sl-SI" dirty="0" smtClean="0"/>
              <a:t>)</a:t>
            </a:r>
          </a:p>
          <a:p>
            <a:r>
              <a:rPr lang="sl-SI" dirty="0" smtClean="0"/>
              <a:t>področje je definirano s poljubnim nizom črk, ki je običajno podoben imenu domene</a:t>
            </a:r>
          </a:p>
          <a:p>
            <a:pPr lvl="2"/>
            <a:r>
              <a:rPr lang="sl-SI" dirty="0" smtClean="0"/>
              <a:t>peter.zmeda@butale.isp</a:t>
            </a:r>
          </a:p>
          <a:p>
            <a:pPr lvl="2"/>
            <a:r>
              <a:rPr lang="sl-SI" dirty="0" smtClean="0"/>
              <a:t>andrej.brodnik@fri.uni-lj.si</a:t>
            </a:r>
            <a:endParaRPr lang="sl-SI" dirty="0" smtClean="0">
              <a:hlinkClick r:id="rId2"/>
            </a:endParaRPr>
          </a:p>
          <a:p>
            <a:r>
              <a:rPr lang="sl-SI" dirty="0" smtClean="0"/>
              <a:t>vsako območje ima svoj RADIUS strežnik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medstrežnik in gostovanja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i="1" dirty="0" smtClean="0"/>
              <a:t>roaming</a:t>
            </a:r>
          </a:p>
          <a:p>
            <a:r>
              <a:rPr lang="sl-SI" dirty="0" smtClean="0"/>
              <a:t>ponudnik storitve lahko preko RADIUS strežnika dovoli gostovanje uporabnikov iz drugih domen v svojem področju</a:t>
            </a:r>
          </a:p>
          <a:p>
            <a:r>
              <a:rPr lang="sl-SI" dirty="0" smtClean="0"/>
              <a:t>uporabniku iz drugega področja lahko dodeli pravico do uporabe storitev (avtorizacija)</a:t>
            </a:r>
          </a:p>
          <a:p>
            <a:pPr lvl="1"/>
            <a:r>
              <a:rPr lang="sl-SI" dirty="0" smtClean="0"/>
              <a:t>vzpostavitev sodelovanja med področji</a:t>
            </a:r>
          </a:p>
          <a:p>
            <a:pPr lvl="1"/>
            <a:r>
              <a:rPr lang="sl-SI" dirty="0" smtClean="0"/>
              <a:t>avtentikacija v drugo področje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RADIUS – medstrežnik in preposredovanje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i="1" dirty="0" smtClean="0"/>
              <a:t>proxy</a:t>
            </a:r>
          </a:p>
          <a:p>
            <a:r>
              <a:rPr lang="sl-SI" dirty="0" smtClean="0"/>
              <a:t>povezave med strežniki so lahko varne (VPN)</a:t>
            </a:r>
          </a:p>
          <a:p>
            <a:r>
              <a:rPr lang="sl-SI" dirty="0" smtClean="0"/>
              <a:t>medstrežnik prejeto zahtevo lahko preoblikuje in jo posreduje pravem strežniku (skoraj, glej RFC 2865):</a:t>
            </a:r>
          </a:p>
          <a:p>
            <a:pPr lvl="1"/>
            <a:r>
              <a:rPr lang="sl-SI" dirty="0" smtClean="0"/>
              <a:t>medstrežnik zakriptira sporočilo in ga pošlje matičnemu strežniku</a:t>
            </a:r>
          </a:p>
          <a:p>
            <a:pPr lvl="1"/>
            <a:r>
              <a:rPr lang="sl-SI" dirty="0" smtClean="0"/>
              <a:t>matični strežnik vrne zakriptiran odgovor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kaj lahko in kako spreminja medstrežnik?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Komunikacija NAS – RADIUS (..A)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54163"/>
            <a:ext cx="3443012" cy="2830804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RADIUS protokol</a:t>
            </a:r>
          </a:p>
          <a:p>
            <a:pPr lvl="1"/>
            <a:r>
              <a:rPr lang="en-US" dirty="0" smtClean="0"/>
              <a:t>NAS </a:t>
            </a:r>
            <a:r>
              <a:rPr lang="sl-SI" dirty="0" smtClean="0"/>
              <a:t>pošlje</a:t>
            </a:r>
            <a:r>
              <a:rPr lang="en-US" dirty="0" smtClean="0"/>
              <a:t>: </a:t>
            </a:r>
            <a:r>
              <a:rPr lang="en-US" i="1" dirty="0" smtClean="0"/>
              <a:t>Accounting Request</a:t>
            </a:r>
            <a:endParaRPr lang="sl-SI" i="1" dirty="0" smtClean="0"/>
          </a:p>
          <a:p>
            <a:pPr lvl="1"/>
            <a:r>
              <a:rPr lang="en-US" dirty="0" smtClean="0"/>
              <a:t>RADIUS </a:t>
            </a:r>
            <a:r>
              <a:rPr lang="sl-SI" dirty="0" smtClean="0"/>
              <a:t>odgovori</a:t>
            </a:r>
            <a:r>
              <a:rPr lang="en-US" dirty="0" smtClean="0"/>
              <a:t>: </a:t>
            </a:r>
            <a:r>
              <a:rPr lang="en-US" i="1" dirty="0" smtClean="0"/>
              <a:t>Accounting Response</a:t>
            </a:r>
            <a:endParaRPr lang="en-US" dirty="0" smtClean="0"/>
          </a:p>
          <a:p>
            <a:pPr lvl="1"/>
            <a:r>
              <a:rPr lang="sl-SI" dirty="0" smtClean="0"/>
              <a:t>če ni odgovora v določenem času, se zahteva ponovno pošlje</a:t>
            </a:r>
          </a:p>
          <a:p>
            <a:r>
              <a:rPr lang="sl-SI" dirty="0" smtClean="0"/>
              <a:t>RADIUS lahko pošlje zahtevo naprej – </a:t>
            </a:r>
            <a:r>
              <a:rPr lang="sl-SI" i="1" dirty="0" smtClean="0"/>
              <a:t>proxy</a:t>
            </a:r>
            <a:endParaRPr lang="sl-SI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07263" y="4792958"/>
            <a:ext cx="1669444" cy="694886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NAS</a:t>
            </a:r>
            <a:endParaRPr lang="sl-SI" dirty="0"/>
          </a:p>
        </p:txBody>
      </p:sp>
      <p:sp>
        <p:nvSpPr>
          <p:cNvPr id="8" name="Rounded Rectangle 7"/>
          <p:cNvSpPr/>
          <p:nvPr/>
        </p:nvSpPr>
        <p:spPr>
          <a:xfrm>
            <a:off x="6463370" y="4793601"/>
            <a:ext cx="1669444" cy="69488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RADIUS</a:t>
            </a:r>
            <a:endParaRPr lang="sl-SI" dirty="0"/>
          </a:p>
        </p:txBody>
      </p:sp>
      <p:sp>
        <p:nvSpPr>
          <p:cNvPr id="10" name="Left-Right Arrow 9"/>
          <p:cNvSpPr/>
          <p:nvPr/>
        </p:nvSpPr>
        <p:spPr>
          <a:xfrm>
            <a:off x="2308466" y="4909366"/>
            <a:ext cx="1230116" cy="548640"/>
          </a:xfrm>
          <a:prstGeom prst="leftRigh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-Right Arrow 10"/>
          <p:cNvSpPr/>
          <p:nvPr/>
        </p:nvSpPr>
        <p:spPr>
          <a:xfrm>
            <a:off x="5184696" y="4910009"/>
            <a:ext cx="1230116" cy="548640"/>
          </a:xfrm>
          <a:prstGeom prst="leftRightArrow">
            <a:avLst/>
          </a:prstGeom>
          <a:solidFill>
            <a:srgbClr val="3366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ounded Rectangle 11"/>
          <p:cNvSpPr/>
          <p:nvPr/>
        </p:nvSpPr>
        <p:spPr>
          <a:xfrm>
            <a:off x="639022" y="4793601"/>
            <a:ext cx="1669444" cy="694886"/>
          </a:xfrm>
          <a:prstGeom prst="round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uporabnik</a:t>
            </a:r>
            <a:endParaRPr lang="sl-S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69" y="1421355"/>
            <a:ext cx="4564983" cy="3097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beleženje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71449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beležimo lahko tri vrste dogodkov:</a:t>
            </a:r>
          </a:p>
          <a:p>
            <a:pPr lvl="1"/>
            <a:r>
              <a:rPr lang="sl-SI" dirty="0" smtClean="0"/>
              <a:t>začetek rabe storitve</a:t>
            </a:r>
          </a:p>
          <a:p>
            <a:pPr lvl="1"/>
            <a:r>
              <a:rPr lang="sl-SI" dirty="0" smtClean="0"/>
              <a:t>nadaljnjo rabo ali popravljene podatke</a:t>
            </a:r>
          </a:p>
          <a:p>
            <a:pPr lvl="1"/>
            <a:r>
              <a:rPr lang="sl-SI" dirty="0" smtClean="0"/>
              <a:t>zaključek rabe</a:t>
            </a:r>
          </a:p>
          <a:p>
            <a:r>
              <a:rPr lang="sl-SI" dirty="0" smtClean="0"/>
              <a:t>razlika je v vsebini paketa, medtem ko je za vse en sam par ukazov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69" y="1953357"/>
            <a:ext cx="4564983" cy="3097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Avtentikacija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dve strani (Ana in Borut) se pogovarjata in morata verjeti, da se v resnici pogovarjata s pravo stranjo</a:t>
            </a:r>
          </a:p>
          <a:p>
            <a:pPr lvl="1"/>
            <a:r>
              <a:rPr lang="sl-SI" dirty="0" smtClean="0"/>
              <a:t>vzpostavitev identitet na začetku</a:t>
            </a:r>
          </a:p>
          <a:p>
            <a:pPr lvl="1"/>
            <a:r>
              <a:rPr lang="sl-SI" dirty="0" smtClean="0"/>
              <a:t>vzdrževanje identitete skozi pogovor</a:t>
            </a:r>
          </a:p>
          <a:p>
            <a:pPr lvl="1"/>
            <a:r>
              <a:rPr lang="sl-SI" dirty="0" smtClean="0"/>
              <a:t>kako lahko verjamem, da je v resnici druga stran tista prava</a:t>
            </a:r>
          </a:p>
          <a:p>
            <a:pPr lvl="1"/>
            <a:r>
              <a:rPr lang="sl-SI" dirty="0" smtClean="0"/>
              <a:t>stran tukaj je lahko oseba ali storitev/program</a:t>
            </a:r>
          </a:p>
          <a:p>
            <a:r>
              <a:rPr lang="sl-SI" dirty="0" smtClean="0"/>
              <a:t>Ana mora vedeti:</a:t>
            </a:r>
          </a:p>
          <a:p>
            <a:pPr lvl="1"/>
            <a:r>
              <a:rPr lang="sl-SI" dirty="0" smtClean="0"/>
              <a:t>nekaj o Borutu, po čemer razpozna Boruta</a:t>
            </a:r>
          </a:p>
          <a:p>
            <a:pPr lvl="1"/>
            <a:r>
              <a:rPr lang="sl-SI" dirty="0" smtClean="0"/>
              <a:t>to, po čemer razpozna Boruta, ne more </a:t>
            </a:r>
            <a:r>
              <a:rPr lang="sl-SI" b="1" i="1" dirty="0" smtClean="0"/>
              <a:t>imeti</a:t>
            </a:r>
            <a:r>
              <a:rPr lang="sl-SI" dirty="0" smtClean="0"/>
              <a:t> nihče drug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definirani ukazi (prim. </a:t>
            </a:r>
            <a:r>
              <a:rPr lang="sl-SI" i="1" dirty="0" smtClean="0"/>
              <a:t>RPC</a:t>
            </a:r>
            <a:r>
              <a:rPr lang="sl-SI" dirty="0" smtClean="0"/>
              <a:t>, </a:t>
            </a:r>
            <a:r>
              <a:rPr lang="sl-SI" i="1" dirty="0" smtClean="0"/>
              <a:t>RMI</a:t>
            </a:r>
            <a:r>
              <a:rPr lang="sl-SI" dirty="0" smtClean="0"/>
              <a:t>):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Access Request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Access Reject, Access Challenge, Access Accept</a:t>
            </a:r>
          </a:p>
          <a:p>
            <a:pPr lvl="1"/>
            <a:endParaRPr lang="sl-SI" dirty="0" smtClean="0"/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Accounting Request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</a:rPr>
              <a:t>Accounting Response</a:t>
            </a:r>
            <a:endParaRPr lang="sl-SI" i="1" dirty="0" smtClean="0">
              <a:solidFill>
                <a:srgbClr val="3366FF"/>
              </a:solidFill>
            </a:endParaRPr>
          </a:p>
          <a:p>
            <a:r>
              <a:rPr lang="sl-SI" dirty="0" smtClean="0"/>
              <a:t>vsak od ukazov ima lahko različne dodatne lastnosti / parametre (</a:t>
            </a:r>
            <a:r>
              <a:rPr lang="sl-SI" i="1" dirty="0" smtClean="0"/>
              <a:t>attributes</a:t>
            </a:r>
            <a:r>
              <a:rPr lang="sl-SI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RFC predvideva UDP prenosni protokol</a:t>
            </a:r>
          </a:p>
          <a:p>
            <a:pPr lvl="1"/>
            <a:r>
              <a:rPr lang="sl-SI" dirty="0" smtClean="0"/>
              <a:t>RADIUS je transakcijski protokol – podobno kot http</a:t>
            </a:r>
          </a:p>
          <a:p>
            <a:pPr lvl="1"/>
            <a:r>
              <a:rPr lang="sl-SI" dirty="0" smtClean="0"/>
              <a:t>komunikacija je koračna</a:t>
            </a:r>
          </a:p>
          <a:p>
            <a:pPr lvl="1"/>
            <a:r>
              <a:rPr lang="sl-SI" dirty="0" smtClean="0"/>
              <a:t>poenostavljeno delovanje medstrežnikov, ker nimajo odprtih povezav</a:t>
            </a:r>
          </a:p>
          <a:p>
            <a:r>
              <a:rPr lang="sl-SI" dirty="0" smtClean="0"/>
              <a:t>UDP ni varen protokol</a:t>
            </a:r>
          </a:p>
          <a:p>
            <a:pPr lvl="1"/>
            <a:r>
              <a:rPr lang="sl-SI" dirty="0" smtClean="0"/>
              <a:t>prehod na TCP/SSL</a:t>
            </a:r>
          </a:p>
          <a:p>
            <a:pPr lvl="1"/>
            <a:r>
              <a:rPr lang="sl-SI" dirty="0" smtClean="0"/>
              <a:t>varnost na nižjih plasteh: uporaba VPN (IPSec)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podpisovanje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podpisu rečemo </a:t>
            </a:r>
            <a:r>
              <a:rPr lang="sl-SI" i="1" dirty="0" smtClean="0"/>
              <a:t>autheticator</a:t>
            </a:r>
            <a:r>
              <a:rPr lang="sl-SI" dirty="0" smtClean="0"/>
              <a:t> in je edini vir zagotavljanja verodostojnosti poslanega paketa</a:t>
            </a:r>
            <a:endParaRPr lang="sl-SI" i="1" dirty="0" smtClean="0"/>
          </a:p>
          <a:p>
            <a:r>
              <a:rPr lang="sl-SI" dirty="0" smtClean="0"/>
              <a:t>NAS in RADIUS strežnik imata skupni ključ </a:t>
            </a:r>
            <a:r>
              <a:rPr lang="sl-SI" i="1" dirty="0" smtClean="0"/>
              <a:t>secret</a:t>
            </a:r>
            <a:r>
              <a:rPr lang="sl-SI" dirty="0" smtClean="0"/>
              <a:t> (</a:t>
            </a:r>
            <a:r>
              <a:rPr lang="sl-SI" i="1" dirty="0" smtClean="0"/>
              <a:t>shared secret</a:t>
            </a:r>
            <a:r>
              <a:rPr lang="sl-SI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podpisovanje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podpisovanje AA. paketov:</a:t>
            </a:r>
          </a:p>
          <a:p>
            <a:pPr lvl="1"/>
            <a:r>
              <a:rPr lang="sl-SI" dirty="0" smtClean="0"/>
              <a:t>odjemalec: 128 bitno naključno število – sol</a:t>
            </a:r>
          </a:p>
          <a:p>
            <a:pPr lvl="1"/>
            <a:r>
              <a:rPr lang="sl-SI" dirty="0" smtClean="0"/>
              <a:t>strežnik (odgovor): 128 bitno število izračunano iz </a:t>
            </a:r>
            <a:r>
              <a:rPr lang="sl-SI" i="1" dirty="0" smtClean="0"/>
              <a:t>secret</a:t>
            </a:r>
            <a:r>
              <a:rPr lang="sl-SI" dirty="0" smtClean="0"/>
              <a:t>, vsebine paketa in soli odjemalca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podpis je uporabljen kot avtentikacija odgovora in ne ščiti zahteve odjemalca</a:t>
            </a:r>
          </a:p>
          <a:p>
            <a:pPr lvl="1"/>
            <a:r>
              <a:rPr lang="sl-SI" dirty="0" smtClean="0"/>
              <a:t>sol v odjemalčevem podpisu se uporabi tudi kot sol za zaščito poslanega gesla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podpisovanje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podpisovanje ..A paketov:</a:t>
            </a:r>
          </a:p>
          <a:p>
            <a:pPr lvl="1"/>
            <a:r>
              <a:rPr lang="sl-SI" dirty="0" smtClean="0"/>
              <a:t>odjemalec: 128 bitno število izračunano iz </a:t>
            </a:r>
            <a:r>
              <a:rPr lang="sl-SI" i="1" dirty="0" smtClean="0"/>
              <a:t>secret</a:t>
            </a:r>
            <a:r>
              <a:rPr lang="sl-SI" dirty="0" smtClean="0"/>
              <a:t> in vsebine paketa</a:t>
            </a:r>
          </a:p>
          <a:p>
            <a:pPr lvl="1"/>
            <a:r>
              <a:rPr lang="sl-SI" dirty="0" smtClean="0"/>
              <a:t>strežnik (odgovor): 128 bitno število izračunano iz </a:t>
            </a:r>
            <a:r>
              <a:rPr lang="sl-SI" i="1" dirty="0" smtClean="0"/>
              <a:t>secret</a:t>
            </a:r>
            <a:r>
              <a:rPr lang="sl-SI" dirty="0" smtClean="0"/>
              <a:t>, podpisa odjemalčevega paketa in vsebine paketa</a:t>
            </a:r>
          </a:p>
          <a:p>
            <a:pPr lvl="1"/>
            <a:r>
              <a:rPr lang="sl-SI" dirty="0" smtClean="0"/>
              <a:t>podpis ščiti odjemalčevo zahtevo za beleženje (poskuša)</a:t>
            </a:r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varnost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Zaščita:</a:t>
            </a:r>
          </a:p>
          <a:p>
            <a:pPr lvl="1"/>
            <a:r>
              <a:rPr lang="sl-SI" dirty="0" smtClean="0"/>
              <a:t>ni zaščite pred prisluškovanjem (zakrivanje)</a:t>
            </a:r>
          </a:p>
          <a:p>
            <a:pPr lvl="1"/>
            <a:r>
              <a:rPr lang="sl-SI" dirty="0" smtClean="0"/>
              <a:t>je (delna) zaščita verodostojnosti poslanih paketov</a:t>
            </a:r>
          </a:p>
          <a:p>
            <a:pPr lvl="1"/>
            <a:r>
              <a:rPr lang="sl-SI" dirty="0" smtClean="0"/>
              <a:t>ni zaščite pred zanikanjem poslane vsebine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poiščite poglobljenejšo </a:t>
            </a:r>
            <a:r>
              <a:rPr lang="sl-SI" b="1" smtClean="0">
                <a:solidFill>
                  <a:srgbClr val="0000FF"/>
                </a:solidFill>
              </a:rPr>
              <a:t>analizo </a:t>
            </a:r>
            <a:r>
              <a:rPr lang="sl-SI" b="1" smtClean="0">
                <a:solidFill>
                  <a:srgbClr val="0000FF"/>
                </a:solidFill>
              </a:rPr>
              <a:t>varnosti </a:t>
            </a:r>
            <a:r>
              <a:rPr lang="sl-SI" b="1" dirty="0" smtClean="0">
                <a:solidFill>
                  <a:srgbClr val="0000FF"/>
                </a:solidFill>
              </a:rPr>
              <a:t>RADIUS protokola?</a:t>
            </a:r>
            <a:endParaRPr lang="sl-SI" dirty="0" smtClean="0"/>
          </a:p>
          <a:p>
            <a:pPr lvl="2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varnost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Napadi:</a:t>
            </a:r>
          </a:p>
          <a:p>
            <a:pPr lvl="1"/>
            <a:r>
              <a:rPr lang="sl-SI" dirty="0" smtClean="0"/>
              <a:t>napad s ponavljanjem</a:t>
            </a:r>
          </a:p>
          <a:p>
            <a:pPr lvl="1"/>
            <a:r>
              <a:rPr lang="sl-SI" dirty="0" smtClean="0"/>
              <a:t>napad srednjega napadalca</a:t>
            </a:r>
          </a:p>
          <a:p>
            <a:pPr lvl="1"/>
            <a:r>
              <a:rPr lang="sl-SI" dirty="0" smtClean="0"/>
              <a:t>razlika ali gre za AA. del ali za ..A del</a:t>
            </a:r>
          </a:p>
          <a:p>
            <a:pPr lvl="1"/>
            <a:r>
              <a:rPr lang="sl-SI" dirty="0" smtClean="0"/>
              <a:t>kako je z razpečevanjem </a:t>
            </a:r>
            <a:r>
              <a:rPr lang="sl-SI" i="1" dirty="0" smtClean="0"/>
              <a:t>secret</a:t>
            </a:r>
            <a:r>
              <a:rPr lang="sl-SI" dirty="0" smtClean="0"/>
              <a:t> in kako je deljen med strežnikom ter odjemalci</a:t>
            </a:r>
          </a:p>
          <a:p>
            <a:pPr lvl="2"/>
            <a:r>
              <a:rPr lang="sl-SI" b="1" dirty="0" smtClean="0">
                <a:solidFill>
                  <a:srgbClr val="0000FF"/>
                </a:solidFill>
              </a:rPr>
              <a:t>izziv: poglejte, kako se rokuje s </a:t>
            </a:r>
            <a:r>
              <a:rPr lang="sl-SI" b="1" i="1" dirty="0" smtClean="0">
                <a:solidFill>
                  <a:srgbClr val="0000FF"/>
                </a:solidFill>
              </a:rPr>
              <a:t>secret</a:t>
            </a:r>
            <a:r>
              <a:rPr lang="sl-SI" b="1" dirty="0" smtClean="0">
                <a:solidFill>
                  <a:srgbClr val="0000FF"/>
                </a:solidFill>
              </a:rPr>
              <a:t>?</a:t>
            </a: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</a:t>
            </a:r>
            <a:r>
              <a:rPr lang="en-US" sz="800" b="1" dirty="0" smtClean="0">
                <a:solidFill>
                  <a:srgbClr val="FF0000"/>
                </a:solidFill>
                <a:latin typeface="Courier New"/>
                <a:cs typeface="Courier New"/>
              </a:rPr>
              <a:t>Code</a:t>
            </a:r>
            <a:r>
              <a:rPr lang="en-US" sz="800" b="1" dirty="0" smtClean="0">
                <a:latin typeface="Courier New"/>
                <a:cs typeface="Courier New"/>
              </a:rPr>
              <a:t>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Authenticator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Attributes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/>
              <a:t>Code – koda ukaza: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/>
              <a:t>(</a:t>
            </a:r>
            <a:r>
              <a:rPr lang="en-US" sz="2400" dirty="0" smtClean="0"/>
              <a:t>1) Access-Request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(2) Access-Accept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(3) Access-Reject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(4) Accounting-Request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(5) Accounting-Response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(11) Access-Challenge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(12) Status-Server (</a:t>
            </a:r>
            <a:r>
              <a:rPr lang="en-US" sz="2400" dirty="0" err="1" smtClean="0"/>
              <a:t>poskusno</a:t>
            </a:r>
            <a:r>
              <a:rPr lang="en-US" sz="2400" dirty="0" smtClean="0"/>
              <a:t>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(13) Status-Client (</a:t>
            </a:r>
            <a:r>
              <a:rPr lang="en-US" sz="2400" dirty="0" err="1" smtClean="0"/>
              <a:t>poskusno</a:t>
            </a:r>
            <a:r>
              <a:rPr lang="en-US" sz="2400" dirty="0" smtClean="0"/>
              <a:t>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(255) Reserved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</a:t>
            </a:r>
            <a:r>
              <a:rPr lang="en-US" sz="800" b="1" dirty="0" smtClean="0">
                <a:solidFill>
                  <a:srgbClr val="FF0000"/>
                </a:solidFill>
                <a:latin typeface="Courier New"/>
                <a:cs typeface="Courier New"/>
              </a:rPr>
              <a:t>Identifier</a:t>
            </a:r>
            <a:r>
              <a:rPr lang="en-US" sz="800" b="1" dirty="0" smtClean="0">
                <a:latin typeface="Courier New"/>
                <a:cs typeface="Courier New"/>
              </a:rPr>
              <a:t>   |            </a:t>
            </a:r>
            <a:r>
              <a:rPr lang="en-US" sz="800" b="1" dirty="0" smtClean="0">
                <a:solidFill>
                  <a:srgbClr val="FF0000"/>
                </a:solidFill>
                <a:latin typeface="Courier New"/>
                <a:cs typeface="Courier New"/>
              </a:rPr>
              <a:t>Length</a:t>
            </a:r>
            <a:r>
              <a:rPr lang="en-US" sz="800" b="1" dirty="0" smtClean="0">
                <a:latin typeface="Courier New"/>
                <a:cs typeface="Courier New"/>
              </a:rPr>
              <a:t>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Authenticator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Attributes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Identifier – RADIUS protokol je koračni protokol in mora odjemalec vedeti odgovor na katero zahtevo prejema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Length – dolžina celotnega paketa vključno z glavo v zlogih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najmanjša dolžina je 20 in največja 4096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če je paket daljši se ga skrajša na dolžino in če je krajši, se ga zavrže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</a:t>
            </a:r>
            <a:r>
              <a:rPr lang="en-US" sz="800" b="1" dirty="0" smtClean="0">
                <a:solidFill>
                  <a:srgbClr val="FF0000"/>
                </a:solidFill>
                <a:latin typeface="Courier New"/>
                <a:cs typeface="Courier New"/>
              </a:rPr>
              <a:t>Authenticator</a:t>
            </a:r>
            <a:r>
              <a:rPr lang="en-US" sz="800" b="1" dirty="0" smtClean="0">
                <a:latin typeface="Courier New"/>
                <a:cs typeface="Courier New"/>
              </a:rPr>
              <a:t>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Attributes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/>
              <a:t>Autheticator – </a:t>
            </a:r>
            <a:r>
              <a:rPr lang="x-none" sz="2400" dirty="0" smtClean="0"/>
              <a:t>,,podpis’’ paketa dolžine 16 zlogov</a:t>
            </a:r>
            <a:r>
              <a:rPr lang="sl-SI" sz="2400" dirty="0" smtClean="0"/>
              <a:t>: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/>
              <a:t>AA. zahteva: 128 bitno naključno število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sl-SI" sz="2400" dirty="0" smtClean="0"/>
              <a:t>AA. odgovor: </a:t>
            </a:r>
            <a:r>
              <a:rPr lang="sl-SI" sz="2400" i="1" dirty="0" smtClean="0"/>
              <a:t>MD5(</a:t>
            </a:r>
            <a:r>
              <a:rPr lang="en-US" sz="2400" i="1" dirty="0" smtClean="0"/>
              <a:t>Code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ID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Length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sz="2400" i="1" dirty="0" err="1" smtClean="0"/>
              <a:t>RequestAuth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Attributes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Secret)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sl-SI" sz="2400" i="1" dirty="0" smtClean="0"/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..A </a:t>
            </a:r>
            <a:r>
              <a:rPr lang="en-US" sz="2400" dirty="0" err="1" smtClean="0"/>
              <a:t>zahteva</a:t>
            </a:r>
            <a:r>
              <a:rPr lang="en-US" sz="2400" dirty="0" smtClean="0"/>
              <a:t>: </a:t>
            </a:r>
            <a:r>
              <a:rPr lang="sl-SI" sz="2400" i="1" dirty="0" smtClean="0"/>
              <a:t>MD5(</a:t>
            </a:r>
            <a:r>
              <a:rPr lang="en-US" sz="2400" i="1" dirty="0" smtClean="0"/>
              <a:t>Code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ID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Length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sz="2400" i="1" dirty="0" smtClean="0"/>
              <a:t>00</a:t>
            </a:r>
            <a:r>
              <a:rPr lang="en-US" sz="2400" i="1" baseline="30000" dirty="0" smtClean="0"/>
              <a:t>16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Attributes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Secret)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smtClean="0"/>
              <a:t>..A </a:t>
            </a:r>
            <a:r>
              <a:rPr lang="en-US" sz="2400" dirty="0" err="1" smtClean="0"/>
              <a:t>odgovor</a:t>
            </a:r>
            <a:r>
              <a:rPr lang="en-US" sz="2400" dirty="0" smtClean="0"/>
              <a:t>: </a:t>
            </a:r>
            <a:r>
              <a:rPr lang="sl-SI" sz="2400" i="1" dirty="0" smtClean="0"/>
              <a:t>MD5(</a:t>
            </a:r>
            <a:r>
              <a:rPr lang="en-US" sz="2400" i="1" dirty="0" smtClean="0"/>
              <a:t>Code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ID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Length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>
                <a:latin typeface="Wingdings"/>
                <a:ea typeface="Wingdings"/>
                <a:cs typeface="Wingdings"/>
              </a:rPr>
              <a:t> </a:t>
            </a:r>
            <a:r>
              <a:rPr lang="en-US" sz="2400" i="1" dirty="0" err="1" smtClean="0"/>
              <a:t>RequestAuth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Attributes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i="1" dirty="0" smtClean="0"/>
              <a:t> Secret)</a:t>
            </a:r>
            <a:endParaRPr lang="en-US" sz="2400" dirty="0" smtClean="0"/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endParaRPr lang="en-US" sz="2400" i="1" dirty="0" smtClean="0"/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en-US" sz="2400" dirty="0" err="1" smtClean="0"/>
              <a:t>operacija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sz="2400" dirty="0" smtClean="0"/>
              <a:t> je </a:t>
            </a:r>
            <a:r>
              <a:rPr lang="en-US" sz="2400" dirty="0" err="1" smtClean="0"/>
              <a:t>stik</a:t>
            </a:r>
            <a:r>
              <a:rPr lang="en-US" sz="2400" dirty="0" smtClean="0"/>
              <a:t> (</a:t>
            </a:r>
            <a:r>
              <a:rPr lang="en-US" sz="2400" dirty="0" err="1" smtClean="0"/>
              <a:t>konkatenacija</a:t>
            </a:r>
            <a:r>
              <a:rPr lang="en-US" sz="2400" dirty="0" smtClean="0"/>
              <a:t>)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Avtentikacija z gesli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Borut Ani pove svoje geslo</a:t>
            </a:r>
          </a:p>
          <a:p>
            <a:r>
              <a:rPr lang="sl-SI" dirty="0" smtClean="0"/>
              <a:t>možni napadi:</a:t>
            </a:r>
          </a:p>
          <a:p>
            <a:pPr lvl="1"/>
            <a:r>
              <a:rPr lang="sl-SI" dirty="0" smtClean="0"/>
              <a:t>prisluškovanje (kraja v prenosu)</a:t>
            </a:r>
          </a:p>
          <a:p>
            <a:pPr lvl="1"/>
            <a:r>
              <a:rPr lang="sl-SI" dirty="0" smtClean="0"/>
              <a:t>vlom v sistem (kraja shranjenih gesel)</a:t>
            </a:r>
          </a:p>
          <a:p>
            <a:pPr lvl="1"/>
            <a:r>
              <a:rPr lang="sl-SI" dirty="0" smtClean="0"/>
              <a:t>ugibanje gesel</a:t>
            </a:r>
          </a:p>
          <a:p>
            <a:r>
              <a:rPr lang="sl-SI" dirty="0" smtClean="0"/>
              <a:t>obrambe:</a:t>
            </a:r>
          </a:p>
          <a:p>
            <a:pPr lvl="1"/>
            <a:r>
              <a:rPr lang="sl-SI" dirty="0" smtClean="0"/>
              <a:t>uporaba varne kriptografske povezave</a:t>
            </a:r>
          </a:p>
          <a:p>
            <a:pPr lvl="1"/>
            <a:r>
              <a:rPr lang="sl-SI" dirty="0" smtClean="0"/>
              <a:t>varovanje sistema / gesel</a:t>
            </a:r>
          </a:p>
          <a:p>
            <a:pPr lvl="1"/>
            <a:r>
              <a:rPr lang="sl-SI" dirty="0" smtClean="0"/>
              <a:t>število poskusov ugibanj omejimo</a:t>
            </a:r>
          </a:p>
          <a:p>
            <a:r>
              <a:rPr lang="sl-SI" dirty="0" smtClean="0"/>
              <a:t>dodatna zaščita</a:t>
            </a:r>
          </a:p>
          <a:p>
            <a:pPr lvl="1"/>
            <a:r>
              <a:rPr lang="sl-SI" dirty="0" smtClean="0"/>
              <a:t>Ana pošlje Borutu izziv, ki ga mora Borut znati rešiti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– oblika paketa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0                   1                   2                   3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 0 1 2 3 4 5 6 7 8 9 0 1 2 3 4 5 6 7 8 9 0 1 2 3 4 5 6 7 8 9 0 1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Code      |  Identifier   |            Length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Authenticator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                                                             |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+-+-+-+-+-+-+-+-+-+-+-+-+-+-+-+-+-+-+-+-+-+-+-+-+-+-+-+-+-+-+-+-+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|  </a:t>
            </a:r>
            <a:r>
              <a:rPr lang="en-US" sz="800" b="1" dirty="0" smtClean="0">
                <a:solidFill>
                  <a:srgbClr val="FF0000"/>
                </a:solidFill>
                <a:latin typeface="Courier New"/>
                <a:cs typeface="Courier New"/>
              </a:rPr>
              <a:t>Attributes ...</a:t>
            </a:r>
          </a:p>
          <a:p>
            <a:pPr>
              <a:buNone/>
            </a:pPr>
            <a:r>
              <a:rPr lang="en-US" sz="800" b="1" dirty="0" smtClean="0">
                <a:latin typeface="Courier New"/>
                <a:cs typeface="Courier New"/>
              </a:rPr>
              <a:t>+-+-+-+-+-+-+-+-+-+-+-+-+-</a:t>
            </a:r>
          </a:p>
          <a:p>
            <a:pPr>
              <a:buNone/>
            </a:pPr>
            <a:endParaRPr lang="en-US" sz="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Attributes – dodatni parametri poslanega ukaza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število možnih prilastkov je 256</a:t>
            </a:r>
          </a:p>
          <a:p>
            <a:r>
              <a:rPr lang="sl-SI" dirty="0" smtClean="0"/>
              <a:t>zahteva: uporabnik mora imeti možnost dodajanja svojih prilastkov</a:t>
            </a:r>
          </a:p>
          <a:p>
            <a:r>
              <a:rPr lang="sl-SI" dirty="0" smtClean="0"/>
              <a:t>vrednosti prilastkov naj bodo poljubne: število, datum, čas, niz, ...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RADIUS </a:t>
            </a:r>
            <a:r>
              <a:rPr lang="sl-SI" smtClean="0"/>
              <a:t>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9341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 0                   1                   2</a:t>
            </a:r>
          </a:p>
          <a:p>
            <a:pPr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 0 1 2 3 4 5 6 7 8 9 0 1 2 3 4 5 6 7 8 9 0</a:t>
            </a:r>
          </a:p>
          <a:p>
            <a:pPr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+-+-+-+-+-+-+-+-+-+-+-+-+-+-+-+-+-+-+-+-+-+-</a:t>
            </a:r>
          </a:p>
          <a:p>
            <a:pPr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|     Type      |    Length     |  Value ...</a:t>
            </a:r>
          </a:p>
          <a:p>
            <a:pPr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+-+-+-+-+-+-+-+-+-+-+-+-+-+-+-+-+-+-+-+-+-+-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4525" y="1537764"/>
            <a:ext cx="4124027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 (Body)"/>
              <a:ea typeface="+mn-ea"/>
              <a:cs typeface="Franklin Gothic Book (Body)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8211" y="1537764"/>
            <a:ext cx="4140096" cy="452596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i="1" dirty="0" smtClean="0"/>
              <a:t>TLV</a:t>
            </a:r>
            <a:r>
              <a:rPr lang="x-none" sz="2400" dirty="0" smtClean="0"/>
              <a:t> zapis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i="1" dirty="0" smtClean="0"/>
              <a:t>Type</a:t>
            </a:r>
            <a:r>
              <a:rPr lang="x-none" sz="2400" dirty="0" smtClean="0"/>
              <a:t> – za kateri prilastek gre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i="1" dirty="0" smtClean="0"/>
              <a:t>Length</a:t>
            </a:r>
            <a:r>
              <a:rPr lang="x-none" sz="2400" dirty="0" smtClean="0"/>
              <a:t> – število zlogov za zapis vrednosti prilastka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i="1" dirty="0" smtClean="0"/>
              <a:t>Value</a:t>
            </a:r>
            <a:r>
              <a:rPr lang="x-none" sz="2400" dirty="0" smtClean="0"/>
              <a:t> – vrednost prilastka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besedilo: UTF-8 kodirano dolžine večje od 0 in dolžine največ 256 zlogov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niz: poljuben niz dolžine večje od 0 in dolžine največ 256 zlogov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naslov: 32 bitni zapis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celo število: 32 bitni zapis</a:t>
            </a:r>
          </a:p>
          <a:p>
            <a:pPr marL="800100" lvl="1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Arial"/>
              <a:buChar char="•"/>
              <a:defRPr/>
            </a:pPr>
            <a:r>
              <a:rPr lang="x-none" sz="2400" dirty="0" smtClean="0"/>
              <a:t>čas: 32 bitna vrednost od 00:00:00 1.1.1970 UTC (standardni prilastki ne uporabljajo)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sprehod skozi prilastke:</a:t>
            </a:r>
          </a:p>
          <a:p>
            <a:pPr lvl="1"/>
            <a:r>
              <a:rPr lang="en-US" dirty="0" smtClean="0"/>
              <a:t>(1)  User-Name</a:t>
            </a:r>
          </a:p>
          <a:p>
            <a:pPr lvl="1"/>
            <a:r>
              <a:rPr lang="en-US" dirty="0" smtClean="0"/>
              <a:t>(2)  User-Password</a:t>
            </a:r>
          </a:p>
          <a:p>
            <a:pPr lvl="1"/>
            <a:r>
              <a:rPr lang="en-US" dirty="0" smtClean="0"/>
              <a:t>(3)  CHAP-Password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prilastki: geslo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geslo se zakriptira z uporabo soli v avtentikatorju (</a:t>
            </a:r>
            <a:r>
              <a:rPr lang="sl-SI" i="1" dirty="0" smtClean="0"/>
              <a:t>RA</a:t>
            </a:r>
            <a:r>
              <a:rPr lang="sl-SI" dirty="0" smtClean="0"/>
              <a:t>) in skupne skrivnosti (</a:t>
            </a:r>
            <a:r>
              <a:rPr lang="sl-SI" i="1" dirty="0" smtClean="0"/>
              <a:t>S</a:t>
            </a:r>
            <a:r>
              <a:rPr lang="sl-SI" dirty="0" smtClean="0"/>
              <a:t>):</a:t>
            </a:r>
          </a:p>
          <a:p>
            <a:pPr lvl="1"/>
            <a:r>
              <a:rPr lang="sl-SI" dirty="0" smtClean="0"/>
              <a:t>geslo razdelimo v 128-bitne dele p[1..n]</a:t>
            </a:r>
          </a:p>
          <a:p>
            <a:pPr lvl="1"/>
            <a:r>
              <a:rPr lang="sl-SI" dirty="0" smtClean="0"/>
              <a:t>b[1]= MD5(S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sl-SI" dirty="0" smtClean="0"/>
              <a:t> RA); c[1]= p[1] XOR b[1]</a:t>
            </a:r>
          </a:p>
          <a:p>
            <a:pPr lvl="1"/>
            <a:r>
              <a:rPr lang="sl-SI" dirty="0" smtClean="0"/>
              <a:t>...</a:t>
            </a:r>
          </a:p>
          <a:p>
            <a:pPr lvl="1"/>
            <a:r>
              <a:rPr lang="sl-SI" dirty="0" smtClean="0"/>
              <a:t>b[i]= MD5(S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sl-SI" dirty="0" smtClean="0"/>
              <a:t> c[i-1]); c[i]= p[i] XOR b[i]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00459"/>
          </a:xfrm>
        </p:spPr>
        <p:txBody>
          <a:bodyPr>
            <a:normAutofit/>
          </a:bodyPr>
          <a:lstStyle/>
          <a:p>
            <a:r>
              <a:rPr lang="sl-SI" dirty="0" smtClean="0"/>
              <a:t>sprehod skozi prilastke: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430024"/>
            <a:ext cx="4144579" cy="404392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(4)  NAS-IP-Address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(5)  NAS-Port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(6)  Service-Type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(7)  Framed-Protocol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(8)  Framed-IP-Address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(9)  Framed-IP-</a:t>
            </a:r>
            <a:r>
              <a:rPr lang="en-US" sz="3200" b="1" dirty="0" err="1" smtClean="0">
                <a:solidFill>
                  <a:schemeClr val="tx2"/>
                </a:solidFill>
              </a:rPr>
              <a:t>Netmask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(10)  Framed-Routing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(11)  Filter-Id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(12)  Framed-MTU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(13)  Framed-Compression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3973" y="2430024"/>
            <a:ext cx="4144579" cy="40439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(14)  Login-IP-Host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(15)  Login-Service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(16)  Login-TCP-Port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(17)  </a:t>
            </a:r>
            <a:r>
              <a:rPr lang="en-US" sz="3200" b="1" dirty="0" smtClean="0">
                <a:solidFill>
                  <a:srgbClr val="FF0000"/>
                </a:solidFill>
              </a:rPr>
              <a:t>(unassigned)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(18)  Reply-Message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(19)  Callback-Number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(20)  Callback-Id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b="1" dirty="0" smtClean="0">
                <a:solidFill>
                  <a:schemeClr val="tx2"/>
                </a:solidFill>
              </a:rPr>
              <a:t>(21)  </a:t>
            </a:r>
            <a:r>
              <a:rPr lang="en-US" sz="3200" b="1" dirty="0" smtClean="0">
                <a:solidFill>
                  <a:srgbClr val="FF0000"/>
                </a:solidFill>
              </a:rPr>
              <a:t>(unassigned)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(22)  Framed-Route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(23)  Framed-IPX-Network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(24) 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00459"/>
          </a:xfrm>
        </p:spPr>
        <p:txBody>
          <a:bodyPr>
            <a:normAutofit/>
          </a:bodyPr>
          <a:lstStyle/>
          <a:p>
            <a:r>
              <a:rPr lang="sl-SI" dirty="0" smtClean="0"/>
              <a:t>sprehod skozi prilastke: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430024"/>
            <a:ext cx="4144579" cy="40439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(25)  Class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(26)  </a:t>
            </a:r>
            <a:r>
              <a:rPr lang="en-US" sz="3200" b="1" dirty="0" smtClean="0">
                <a:solidFill>
                  <a:srgbClr val="FF0000"/>
                </a:solidFill>
              </a:rPr>
              <a:t>Vendor-Specific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(27)  Session-Timeout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(28)  Idle-Timeout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(29)  Termination-Action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(30)  Called-Station-Id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(31)  Calling-Station-Id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(32)  NAS-Identifier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(33)  Proxy-State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(34)  Login-LAT-Service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(35)  Login-LAT-Node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3973" y="2430024"/>
            <a:ext cx="4144579" cy="40439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(36)  Login-LAT-Group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(37)  Framed-AppleTalk-Link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(38)  Framed-AppleTalk-Network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(39)  Framed-AppleTalk-Zone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(40-59) </a:t>
            </a:r>
            <a:r>
              <a:rPr lang="en-US" sz="3200" dirty="0" err="1" smtClean="0">
                <a:solidFill>
                  <a:schemeClr val="tx2"/>
                </a:solidFill>
              </a:rPr>
              <a:t>beleženje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(60)  CHAP-Challenge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(61)  NAS-Port-Type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(62)  Port-Limit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(63)  Login-LAT-Port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00459"/>
          </a:xfrm>
        </p:spPr>
        <p:txBody>
          <a:bodyPr>
            <a:normAutofit/>
          </a:bodyPr>
          <a:lstStyle/>
          <a:p>
            <a:r>
              <a:rPr lang="sl-SI" dirty="0" smtClean="0"/>
              <a:t>sprehod skozi prilastke – beleženje: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3381" y="2430024"/>
            <a:ext cx="4144579" cy="404392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(40)  </a:t>
            </a:r>
            <a:r>
              <a:rPr lang="en-US" sz="3200" dirty="0" smtClean="0">
                <a:solidFill>
                  <a:srgbClr val="FF0000"/>
                </a:solidFill>
              </a:rPr>
              <a:t>Acct-Status-Type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(41)  Acct-Delay-Time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(42)  Acct-Input-Octets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(43)  Acct-Output-Octets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(44)  </a:t>
            </a:r>
            <a:r>
              <a:rPr lang="en-US" sz="3200" dirty="0" smtClean="0">
                <a:solidFill>
                  <a:srgbClr val="FF0000"/>
                </a:solidFill>
              </a:rPr>
              <a:t>Acct-Session-Id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(45)  Acct-Authentic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(46)  Acct-Session-Time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(47)  Acct-Input-Packets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(48)  Acct-Output-Packets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(49)  Acct-Terminate-Cause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(50)  Acct-Multi-Session-Id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>
                <a:solidFill>
                  <a:schemeClr val="tx2"/>
                </a:solidFill>
              </a:rPr>
              <a:t>(51)  Acct-Link-Count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47021" y="2421443"/>
            <a:ext cx="4144579" cy="40439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sl-SI" sz="2400" b="1" i="1" dirty="0" smtClean="0">
                <a:solidFill>
                  <a:srgbClr val="0000FF"/>
                </a:solidFill>
              </a:rPr>
              <a:t>izziv: kaj je s prilastki 52-59 in 64-255?</a:t>
            </a:r>
          </a:p>
          <a:p>
            <a:pPr marL="34290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sl-SI" sz="2400" b="1" i="1" dirty="0" smtClean="0">
                <a:solidFill>
                  <a:srgbClr val="0000FF"/>
                </a:solidFill>
              </a:rPr>
              <a:t>izziv: kaj je s prilastkoma 17 in 21?</a:t>
            </a:r>
            <a:endParaRPr lang="sl-SI" sz="2400" i="1" dirty="0" smtClean="0"/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3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RADIUS – beleženje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13031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l-SI" i="1" dirty="0" smtClean="0"/>
              <a:t>Acct-Status-Type</a:t>
            </a:r>
            <a:r>
              <a:rPr lang="sl-SI" dirty="0" smtClean="0"/>
              <a:t> in </a:t>
            </a:r>
            <a:r>
              <a:rPr lang="sl-SI" i="1" dirty="0" smtClean="0"/>
              <a:t>Acct-Session-Id</a:t>
            </a:r>
            <a:r>
              <a:rPr lang="sl-SI" dirty="0" smtClean="0"/>
              <a:t> služita za podporo beleženju v okviru ene seje na storitvi, ki jo nudi NAS</a:t>
            </a:r>
          </a:p>
          <a:p>
            <a:endParaRPr lang="en-US" dirty="0" smtClean="0"/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09721"/>
            <a:ext cx="3753956" cy="346423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sl-SI" sz="2000" dirty="0" smtClean="0"/>
              <a:t>status: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(1) </a:t>
            </a:r>
            <a:r>
              <a:rPr lang="en-US" sz="2000" dirty="0" smtClean="0">
                <a:solidFill>
                  <a:srgbClr val="FF0000"/>
                </a:solidFill>
              </a:rPr>
              <a:t>Start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(2) </a:t>
            </a:r>
            <a:r>
              <a:rPr lang="en-US" sz="2000" dirty="0" smtClean="0">
                <a:solidFill>
                  <a:srgbClr val="FF0000"/>
                </a:solidFill>
              </a:rPr>
              <a:t>Stop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(3) </a:t>
            </a:r>
            <a:r>
              <a:rPr lang="en-US" sz="2000" dirty="0" smtClean="0">
                <a:solidFill>
                  <a:srgbClr val="FF0000"/>
                </a:solidFill>
              </a:rPr>
              <a:t>Interim-Update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(7) Accounting-On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(8) Accounting-Off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(9-14) Reserved for Tunnel Accounting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(15)  Reserved for Failed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569" y="2857321"/>
            <a:ext cx="4564983" cy="3097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FreeBSD (Linux): freeradius</a:t>
            </a:r>
          </a:p>
          <a:p>
            <a:r>
              <a:rPr lang="sl-SI" dirty="0" smtClean="0"/>
              <a:t>konfiguracija v /usr/local/etc/radiusd.conf</a:t>
            </a:r>
          </a:p>
          <a:p>
            <a:pPr lvl="1"/>
            <a:r>
              <a:rPr lang="sl-SI" i="1" dirty="0" smtClean="0">
                <a:solidFill>
                  <a:srgbClr val="3366FF"/>
                </a:solidFill>
              </a:rPr>
              <a:t>izziv: poiščite priročnik ter samo nastavite datoteko ter poženite strežnik.</a:t>
            </a:r>
          </a:p>
          <a:p>
            <a:pPr lvl="1"/>
            <a:r>
              <a:rPr lang="sl-SI" i="1" dirty="0" smtClean="0">
                <a:solidFill>
                  <a:srgbClr val="3366FF"/>
                </a:solidFill>
              </a:rPr>
              <a:t>izziv: kje je shranjena skupna skrivnost in kako je deljena med strežnikom in odjemalci?</a:t>
            </a:r>
          </a:p>
          <a:p>
            <a:pPr lvl="1"/>
            <a:r>
              <a:rPr lang="sl-SI" i="1" dirty="0" smtClean="0">
                <a:solidFill>
                  <a:srgbClr val="3366FF"/>
                </a:solidFill>
              </a:rPr>
              <a:t>izziv: kje se hrani zabeležke?</a:t>
            </a:r>
          </a:p>
          <a:p>
            <a:pPr lvl="1"/>
            <a:r>
              <a:rPr lang="sl-SI" i="1" dirty="0" smtClean="0">
                <a:solidFill>
                  <a:srgbClr val="3366FF"/>
                </a:solidFill>
              </a:rPr>
              <a:t>izziv: kako lahko RADIUS uporabi druge storitve za avtentikacijo?</a:t>
            </a:r>
          </a:p>
          <a:p>
            <a:pPr lvl="1">
              <a:buNone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Hranjenje gesel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gesla hranimo na vseh mestih, kjer jih potrebujemo</a:t>
            </a:r>
          </a:p>
          <a:p>
            <a:pPr lvl="1"/>
            <a:r>
              <a:rPr lang="sl-SI" dirty="0" smtClean="0"/>
              <a:t>velika ranljivost, problem spreminjanja</a:t>
            </a:r>
          </a:p>
          <a:p>
            <a:r>
              <a:rPr lang="sl-SI" dirty="0" smtClean="0"/>
              <a:t>gesla hranimo na enem mestu in jih vsi uporabljajo</a:t>
            </a:r>
          </a:p>
          <a:p>
            <a:pPr lvl="1"/>
            <a:r>
              <a:rPr lang="sl-SI" dirty="0" smtClean="0"/>
              <a:t>zaščita prenosa kopije do uporabnika</a:t>
            </a:r>
          </a:p>
          <a:p>
            <a:r>
              <a:rPr lang="sl-SI" dirty="0" smtClean="0"/>
              <a:t>imamo posebno vozlišče, ki nudi storitev preverjanja gesla</a:t>
            </a:r>
          </a:p>
          <a:p>
            <a:pPr lvl="1"/>
            <a:r>
              <a:rPr lang="sl-SI" dirty="0" smtClean="0"/>
              <a:t>poseben protokol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DIAMETER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definiran v RFC 3588, </a:t>
            </a:r>
            <a:r>
              <a:rPr lang="en-US" i="1" dirty="0" smtClean="0"/>
              <a:t>Diameter Base Protocol</a:t>
            </a:r>
            <a:r>
              <a:rPr lang="en-US" dirty="0" smtClean="0"/>
              <a:t> in RFC 5719, 5729</a:t>
            </a:r>
            <a:endParaRPr lang="sl-SI" i="1" dirty="0" smtClean="0"/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poiščite še ostale RFC dokumente, ki se ukvarjajo s tftp ter preverite, kaj piše v njih.</a:t>
            </a:r>
          </a:p>
          <a:p>
            <a:r>
              <a:rPr lang="sl-SI" dirty="0" smtClean="0"/>
              <a:t>predvsem varnostni odgovor na RADIUS</a:t>
            </a:r>
          </a:p>
          <a:p>
            <a:r>
              <a:rPr lang="sl-SI" dirty="0" smtClean="0"/>
              <a:t>ni povsem skladen z RADIUS</a:t>
            </a: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DIAMETER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razlike med RADIUS in DIAMETER:</a:t>
            </a:r>
          </a:p>
          <a:p>
            <a:pPr lvl="1"/>
            <a:r>
              <a:rPr lang="sl-SI" dirty="0" smtClean="0"/>
              <a:t>varnejši prenosni protokoli (TCP, ...)</a:t>
            </a:r>
          </a:p>
          <a:p>
            <a:pPr lvl="1"/>
            <a:r>
              <a:rPr lang="sl-SI" dirty="0" smtClean="0"/>
              <a:t>vgrajena omrežna varnost (SSL, IPsec)</a:t>
            </a:r>
          </a:p>
          <a:p>
            <a:pPr lvl="1"/>
            <a:r>
              <a:rPr lang="sl-SI" dirty="0" smtClean="0"/>
              <a:t>možnih več prilastkov (32-bitni)</a:t>
            </a:r>
          </a:p>
          <a:p>
            <a:r>
              <a:rPr lang="sl-SI" dirty="0" smtClean="0"/>
              <a:t>programska oprema: freeDiameter</a:t>
            </a: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Hranjenje gesel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hranjena gesla varujemo dodatno s kriptografsko zaščito</a:t>
            </a:r>
          </a:p>
          <a:p>
            <a:r>
              <a:rPr lang="sl-SI" dirty="0" smtClean="0"/>
              <a:t>gesla ne hranimo v izvorni obliki, ampak ščitena z enosmerno razpršilno funkcijo </a:t>
            </a:r>
            <a:r>
              <a:rPr lang="sl-SI" i="1" dirty="0" smtClean="0"/>
              <a:t>f</a:t>
            </a:r>
          </a:p>
          <a:p>
            <a:pPr lvl="1"/>
            <a:r>
              <a:rPr lang="sl-SI" dirty="0" smtClean="0"/>
              <a:t>avtentikacija:</a:t>
            </a:r>
          </a:p>
          <a:p>
            <a:pPr marL="1371600" lvl="2" indent="-457200">
              <a:buFont typeface="+mj-lt"/>
              <a:buAutoNum type="arabicPeriod"/>
            </a:pPr>
            <a:r>
              <a:rPr lang="sl-SI" dirty="0" smtClean="0"/>
              <a:t>Borut izračuna </a:t>
            </a:r>
            <a:r>
              <a:rPr lang="sl-SI" i="1" dirty="0" smtClean="0"/>
              <a:t>f(geslo)</a:t>
            </a:r>
            <a:r>
              <a:rPr lang="sl-SI" dirty="0" smtClean="0"/>
              <a:t> -&gt; g</a:t>
            </a:r>
          </a:p>
          <a:p>
            <a:pPr marL="1371600" lvl="2" indent="-457200">
              <a:buFont typeface="+mj-lt"/>
              <a:buAutoNum type="arabicPeriod"/>
            </a:pPr>
            <a:r>
              <a:rPr lang="sl-SI" dirty="0" smtClean="0"/>
              <a:t>Borut pošlje g</a:t>
            </a:r>
          </a:p>
          <a:p>
            <a:pPr marL="1371600" lvl="2" indent="-457200">
              <a:buFont typeface="+mj-lt"/>
              <a:buAutoNum type="arabicPeriod"/>
            </a:pPr>
            <a:r>
              <a:rPr lang="sl-SI" dirty="0" smtClean="0"/>
              <a:t>Ana hrani v bazi g in ne gesla ter samo preveri prisotnost g v bazi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Napadi na gesla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 ugibanjem: omejimo število poskusov</a:t>
            </a:r>
          </a:p>
          <a:p>
            <a:pPr lvl="1"/>
            <a:r>
              <a:rPr lang="sl-SI" dirty="0" smtClean="0"/>
              <a:t>kartico avtomat zaseže</a:t>
            </a:r>
          </a:p>
          <a:p>
            <a:pPr lvl="1"/>
            <a:r>
              <a:rPr lang="sl-SI" dirty="0" smtClean="0"/>
              <a:t>geslo je veljavno omejeno število poskusov</a:t>
            </a:r>
          </a:p>
          <a:p>
            <a:r>
              <a:rPr lang="sl-SI" dirty="0" smtClean="0"/>
              <a:t>Omejevanje veljavnosti gesla:</a:t>
            </a:r>
          </a:p>
          <a:p>
            <a:pPr lvl="1"/>
            <a:r>
              <a:rPr lang="en-US" dirty="0" smtClean="0"/>
              <a:t>The S/KEY One-Time Password System, RFC1760</a:t>
            </a:r>
          </a:p>
          <a:p>
            <a:pPr lvl="1"/>
            <a:r>
              <a:rPr lang="en-US" dirty="0" smtClean="0"/>
              <a:t>A One-Time Password System, RFC2289</a:t>
            </a:r>
          </a:p>
          <a:p>
            <a:pPr lvl="3"/>
            <a:r>
              <a:rPr lang="sl-SI" b="1" i="1" dirty="0" smtClean="0">
                <a:solidFill>
                  <a:srgbClr val="FF0000"/>
                </a:solidFill>
              </a:rPr>
              <a:t>obvezno: poiščite ga na spletu ter ga preberite – literatura!</a:t>
            </a:r>
          </a:p>
          <a:p>
            <a:pPr lvl="3"/>
            <a:r>
              <a:rPr lang="sl-SI" b="1" dirty="0" smtClean="0">
                <a:solidFill>
                  <a:srgbClr val="0000FF"/>
                </a:solidFill>
              </a:rPr>
              <a:t>izziv: spišite svoj programn za S/Key ali se izmislite svoj OTP.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14105</TotalTime>
  <Words>6629</Words>
  <Application>Microsoft Macintosh PowerPoint</Application>
  <PresentationFormat>On-screen Show (4:3)</PresentationFormat>
  <Paragraphs>744</Paragraphs>
  <Slides>71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Trek</vt:lpstr>
      <vt:lpstr>Komunikacijski protokoli in omrežna varnost</vt:lpstr>
      <vt:lpstr>AAA</vt:lpstr>
      <vt:lpstr>Vsebina</vt:lpstr>
      <vt:lpstr>Avtentikacija</vt:lpstr>
      <vt:lpstr>Avtentikacija</vt:lpstr>
      <vt:lpstr>Avtentikacija z gesli</vt:lpstr>
      <vt:lpstr>Hranjenje gesel</vt:lpstr>
      <vt:lpstr>Hranjenje gesel</vt:lpstr>
      <vt:lpstr>Napadi na gesla</vt:lpstr>
      <vt:lpstr>Napadi na gesla</vt:lpstr>
      <vt:lpstr>Naslov kot geslo</vt:lpstr>
      <vt:lpstr>Zaupanja vredni posredniki</vt:lpstr>
      <vt:lpstr>Avtentikacija ljudi</vt:lpstr>
      <vt:lpstr>Gesla</vt:lpstr>
      <vt:lpstr>Avtentikacijski pripomočki</vt:lpstr>
      <vt:lpstr>Biometrične značilnosti</vt:lpstr>
      <vt:lpstr>postopek avtentikacije</vt:lpstr>
      <vt:lpstr>Protokoli za avtentikacijo</vt:lpstr>
      <vt:lpstr>PPP in PAP</vt:lpstr>
      <vt:lpstr>PPP</vt:lpstr>
      <vt:lpstr>PAP</vt:lpstr>
      <vt:lpstr>CHAP</vt:lpstr>
      <vt:lpstr>CHAP</vt:lpstr>
      <vt:lpstr>Katera razpršilna funkcija</vt:lpstr>
      <vt:lpstr>CHAP – oblika paketa</vt:lpstr>
      <vt:lpstr>MS-CHAP</vt:lpstr>
      <vt:lpstr>EAP</vt:lpstr>
      <vt:lpstr>EAP – osnovno delovanje</vt:lpstr>
      <vt:lpstr>EAP – oblika paketa</vt:lpstr>
      <vt:lpstr>Avtorizacija</vt:lpstr>
      <vt:lpstr>Avtorizacija – dostopovna matrika</vt:lpstr>
      <vt:lpstr>Beleženje</vt:lpstr>
      <vt:lpstr>Beleženje in syslog</vt:lpstr>
      <vt:lpstr>Programska oprema</vt:lpstr>
      <vt:lpstr>syslog protokol</vt:lpstr>
      <vt:lpstr>syslog protokol – oblika sporočil</vt:lpstr>
      <vt:lpstr>Protokol RADIUS</vt:lpstr>
      <vt:lpstr>RADIUS – osnovna arhitektura</vt:lpstr>
      <vt:lpstr>Komunikacija uporabnik – NAS</vt:lpstr>
      <vt:lpstr>Komunikacija NAS – RADIUS (AA.)</vt:lpstr>
      <vt:lpstr>RADIUS – zahteva za dostop</vt:lpstr>
      <vt:lpstr>RADIUS – odklonitev</vt:lpstr>
      <vt:lpstr>RADIUS – izziv</vt:lpstr>
      <vt:lpstr>RADIUS – potrjen</vt:lpstr>
      <vt:lpstr>RADIUS – medstrežnik in področja</vt:lpstr>
      <vt:lpstr>RADIUS – medstrežnik in gostovanja</vt:lpstr>
      <vt:lpstr>RADIUS – medstrežnik in preposredovanje</vt:lpstr>
      <vt:lpstr>Komunikacija NAS – RADIUS (..A)</vt:lpstr>
      <vt:lpstr>RADIUS – beleženje</vt:lpstr>
      <vt:lpstr>Protokol RADIUS</vt:lpstr>
      <vt:lpstr>Protokol RADIUS</vt:lpstr>
      <vt:lpstr>Protokol RADIUS – podpisovanje</vt:lpstr>
      <vt:lpstr>Protokol RADIUS – podpisovanje</vt:lpstr>
      <vt:lpstr>Protokol RADIUS – podpisovanje</vt:lpstr>
      <vt:lpstr>Protokol RADIUS – varnost</vt:lpstr>
      <vt:lpstr>Protokol RADIUS – varnost</vt:lpstr>
      <vt:lpstr>RADIUS – oblika paketa</vt:lpstr>
      <vt:lpstr>RADIUS – oblika paketa</vt:lpstr>
      <vt:lpstr>RADIUS – oblika paketa</vt:lpstr>
      <vt:lpstr>RADIUS – oblika paketa</vt:lpstr>
      <vt:lpstr>Protokol RADIUS – prilastki</vt:lpstr>
      <vt:lpstr>RADIUS – prilastki</vt:lpstr>
      <vt:lpstr>Protokol RADIUS – prilastki</vt:lpstr>
      <vt:lpstr>Protokol RADIUS – prilastki: geslo</vt:lpstr>
      <vt:lpstr>Protokol RADIUS – prilastki</vt:lpstr>
      <vt:lpstr>Protokol RADIUS – prilastki</vt:lpstr>
      <vt:lpstr>Protokol RADIUS – prilastki</vt:lpstr>
      <vt:lpstr>Protokol RADIUS – beleženje</vt:lpstr>
      <vt:lpstr>Programska oprema</vt:lpstr>
      <vt:lpstr>DIAMETER</vt:lpstr>
      <vt:lpstr>DIAMETER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Andrej (Andy) Brodnik</cp:lastModifiedBy>
  <cp:revision>591</cp:revision>
  <cp:lastPrinted>2010-11-04T23:57:01Z</cp:lastPrinted>
  <dcterms:created xsi:type="dcterms:W3CDTF">2012-11-27T11:12:59Z</dcterms:created>
  <dcterms:modified xsi:type="dcterms:W3CDTF">2012-12-04T12:52:53Z</dcterms:modified>
</cp:coreProperties>
</file>