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5" autoAdjust="0"/>
    <p:restoredTop sz="94660"/>
  </p:normalViewPr>
  <p:slideViewPr>
    <p:cSldViewPr>
      <p:cViewPr varScale="1">
        <p:scale>
          <a:sx n="59" d="100"/>
          <a:sy n="59" d="100"/>
        </p:scale>
        <p:origin x="-72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919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877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63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460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67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912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783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58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704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886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741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B4C6-5B1A-4D5A-9727-0D222AD91E9A}" type="datetimeFigureOut">
              <a:rPr lang="sl-SI" smtClean="0"/>
              <a:t>12.12.2012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05E2-C2B0-4C55-A129-E26B390B39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242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500standard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INFORMATION FOR NETWORK OPERATION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9151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DATABASES AND DIRECTORY STRUCTURES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traditional, relational, database</a:t>
            </a:r>
            <a:r>
              <a:rPr lang="sl-SI" dirty="0" smtClean="0"/>
              <a:t> is </a:t>
            </a:r>
            <a:r>
              <a:rPr lang="en-US" dirty="0" smtClean="0"/>
              <a:t>organized in tables</a:t>
            </a:r>
            <a:endParaRPr lang="sl-SI" dirty="0" smtClean="0"/>
          </a:p>
          <a:p>
            <a:r>
              <a:rPr lang="sl-SI" dirty="0" smtClean="0"/>
              <a:t>In </a:t>
            </a:r>
            <a:r>
              <a:rPr lang="en-US" dirty="0" smtClean="0"/>
              <a:t>directory structure we also have attributes, which are:</a:t>
            </a:r>
            <a:endParaRPr lang="sl-SI" dirty="0" smtClean="0"/>
          </a:p>
          <a:p>
            <a:pPr lvl="1"/>
            <a:r>
              <a:rPr lang="sl-SI" dirty="0" smtClean="0"/>
              <a:t>Required –similiar to databases</a:t>
            </a:r>
          </a:p>
          <a:p>
            <a:pPr lvl="1"/>
            <a:r>
              <a:rPr lang="sl-SI" dirty="0" smtClean="0"/>
              <a:t>Optional – in some way null values in databases</a:t>
            </a:r>
          </a:p>
          <a:p>
            <a:pPr lvl="1"/>
            <a:r>
              <a:rPr lang="sl-SI" dirty="0" smtClean="0"/>
              <a:t>Repeated</a:t>
            </a:r>
          </a:p>
          <a:p>
            <a:pPr lvl="1"/>
            <a:r>
              <a:rPr lang="en-US" dirty="0" smtClean="0"/>
              <a:t>attributes and their structure are standardized</a:t>
            </a:r>
            <a:r>
              <a:rPr lang="sl-SI" dirty="0" smtClean="0"/>
              <a:t> (IANA)</a:t>
            </a:r>
          </a:p>
          <a:p>
            <a:pPr lvl="1"/>
            <a:r>
              <a:rPr lang="en-US" dirty="0" smtClean="0"/>
              <a:t>objects are grouped in namespaces, and</a:t>
            </a:r>
            <a:r>
              <a:rPr lang="sl-SI" dirty="0" smtClean="0"/>
              <a:t> </a:t>
            </a:r>
            <a:r>
              <a:rPr lang="en-US" dirty="0" smtClean="0"/>
              <a:t>each object inherits all the properties of parents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92216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DNS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r>
              <a:rPr lang="sl-SI" dirty="0" smtClean="0"/>
              <a:t> is </a:t>
            </a:r>
            <a:r>
              <a:rPr lang="en-US" dirty="0" smtClean="0"/>
              <a:t>actually directory</a:t>
            </a:r>
            <a:r>
              <a:rPr lang="sl-SI" dirty="0" smtClean="0"/>
              <a:t> </a:t>
            </a:r>
            <a:r>
              <a:rPr lang="en-US" dirty="0" smtClean="0"/>
              <a:t>service</a:t>
            </a:r>
            <a:endParaRPr lang="sl-SI" dirty="0" smtClean="0"/>
          </a:p>
          <a:p>
            <a:pPr lvl="2"/>
            <a:r>
              <a:rPr lang="en-US" dirty="0" smtClean="0"/>
              <a:t>Required: find the RFC and</a:t>
            </a:r>
            <a:r>
              <a:rPr lang="sl-SI" dirty="0" smtClean="0"/>
              <a:t> r</a:t>
            </a:r>
            <a:r>
              <a:rPr lang="en-US" dirty="0" err="1" smtClean="0"/>
              <a:t>ead</a:t>
            </a:r>
            <a:r>
              <a:rPr lang="en-US" dirty="0" smtClean="0"/>
              <a:t> it – </a:t>
            </a:r>
            <a:r>
              <a:rPr lang="sl-SI" dirty="0" smtClean="0"/>
              <a:t>l</a:t>
            </a:r>
            <a:r>
              <a:rPr lang="en-US" dirty="0" err="1" smtClean="0"/>
              <a:t>iterature</a:t>
            </a:r>
            <a:endParaRPr lang="sl-SI" dirty="0"/>
          </a:p>
          <a:p>
            <a:r>
              <a:rPr lang="en-US" dirty="0" smtClean="0"/>
              <a:t>namespace provides</a:t>
            </a:r>
            <a:r>
              <a:rPr lang="sl-SI" dirty="0" smtClean="0"/>
              <a:t> </a:t>
            </a:r>
            <a:r>
              <a:rPr lang="en-US" dirty="0" smtClean="0"/>
              <a:t>FQN (Fully Qualified Name)</a:t>
            </a:r>
            <a:endParaRPr lang="sl-SI" dirty="0" smtClean="0"/>
          </a:p>
          <a:p>
            <a:r>
              <a:rPr lang="en-US" dirty="0" smtClean="0"/>
              <a:t>attributes provide services</a:t>
            </a:r>
            <a:r>
              <a:rPr lang="sl-SI" dirty="0" smtClean="0"/>
              <a:t> </a:t>
            </a:r>
            <a:r>
              <a:rPr lang="en-US" dirty="0" smtClean="0"/>
              <a:t>in the namespace</a:t>
            </a:r>
            <a:endParaRPr lang="sl-SI" dirty="0" smtClean="0"/>
          </a:p>
          <a:p>
            <a:r>
              <a:rPr lang="en-US" dirty="0" smtClean="0"/>
              <a:t>concept of inheritance is not</a:t>
            </a:r>
            <a:r>
              <a:rPr lang="sl-SI" dirty="0" smtClean="0"/>
              <a:t> utilized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0870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l-SI" dirty="0" smtClean="0"/>
              <a:t>TYPE    meaning </a:t>
            </a:r>
          </a:p>
          <a:p>
            <a:r>
              <a:rPr lang="sl-SI" dirty="0" smtClean="0"/>
              <a:t>------------------------------------------------- </a:t>
            </a:r>
          </a:p>
          <a:p>
            <a:r>
              <a:rPr lang="sl-SI" dirty="0" smtClean="0"/>
              <a:t>A       a host address </a:t>
            </a:r>
          </a:p>
          <a:p>
            <a:r>
              <a:rPr lang="sl-SI" dirty="0" smtClean="0"/>
              <a:t>NS      an authoritative name server </a:t>
            </a:r>
          </a:p>
          <a:p>
            <a:r>
              <a:rPr lang="sl-SI" dirty="0" smtClean="0"/>
              <a:t>MD      a mail destination (Obsolete - use MX) </a:t>
            </a:r>
          </a:p>
          <a:p>
            <a:r>
              <a:rPr lang="sl-SI" dirty="0" smtClean="0"/>
              <a:t>MF      a mail forwarder (Obsolete - use MX) </a:t>
            </a:r>
          </a:p>
          <a:p>
            <a:r>
              <a:rPr lang="sl-SI" dirty="0" smtClean="0"/>
              <a:t>CNAME   the canonical name for an alias </a:t>
            </a:r>
          </a:p>
          <a:p>
            <a:r>
              <a:rPr lang="sl-SI" dirty="0" smtClean="0"/>
              <a:t>SOA     marks the start of a zone of authority </a:t>
            </a:r>
          </a:p>
          <a:p>
            <a:r>
              <a:rPr lang="sl-SI" dirty="0" smtClean="0"/>
              <a:t>MB      a mailbox domain name (EXPERIMENTAL) </a:t>
            </a:r>
          </a:p>
          <a:p>
            <a:r>
              <a:rPr lang="sl-SI" dirty="0" smtClean="0"/>
              <a:t>MG      a mail group member (EXPERIMENTAL) </a:t>
            </a:r>
          </a:p>
          <a:p>
            <a:r>
              <a:rPr lang="sl-SI" dirty="0" smtClean="0"/>
              <a:t>MR      a mail rename domain name (EXPERIMENTAL) </a:t>
            </a:r>
          </a:p>
          <a:p>
            <a:r>
              <a:rPr lang="sl-SI" dirty="0" smtClean="0"/>
              <a:t>NULL    a null RR (EXPERIMENTAL) </a:t>
            </a:r>
          </a:p>
          <a:p>
            <a:r>
              <a:rPr lang="sl-SI" dirty="0" smtClean="0"/>
              <a:t>WKS     a well known service description </a:t>
            </a:r>
          </a:p>
          <a:p>
            <a:r>
              <a:rPr lang="sl-SI" dirty="0" smtClean="0"/>
              <a:t>PTR     a domain name pointer </a:t>
            </a:r>
          </a:p>
          <a:p>
            <a:r>
              <a:rPr lang="sl-SI" dirty="0" smtClean="0"/>
              <a:t>HINFO   host information </a:t>
            </a:r>
          </a:p>
          <a:p>
            <a:r>
              <a:rPr lang="sl-SI" dirty="0" smtClean="0"/>
              <a:t>MINFO   mailbox or mail list information </a:t>
            </a:r>
          </a:p>
          <a:p>
            <a:r>
              <a:rPr lang="sl-SI" dirty="0" smtClean="0"/>
              <a:t>MX      mail exchange </a:t>
            </a:r>
          </a:p>
          <a:p>
            <a:r>
              <a:rPr lang="sl-SI" dirty="0" smtClean="0"/>
              <a:t>TXT     text strings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6664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l-SI" dirty="0" smtClean="0"/>
              <a:t>SOFTWARE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4640" cy="4525963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On FreeBSD named</a:t>
            </a:r>
          </a:p>
          <a:p>
            <a:r>
              <a:rPr lang="sl-SI" dirty="0" smtClean="0"/>
              <a:t>Konfiguration in /etc/named/*</a:t>
            </a:r>
          </a:p>
          <a:p>
            <a:pPr lvl="2"/>
            <a:r>
              <a:rPr lang="sl-SI" dirty="0" smtClean="0"/>
              <a:t>Chalange: install DNS server for your own domain and configure it</a:t>
            </a:r>
            <a:endParaRPr lang="sl-SI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1772816"/>
            <a:ext cx="590465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 smtClean="0"/>
              <a:t>$ORIGIN 	brodnik.name. </a:t>
            </a:r>
          </a:p>
          <a:p>
            <a:r>
              <a:rPr lang="sl-SI" sz="1050" dirty="0" smtClean="0"/>
              <a:t>@ 	SOA 	Svarun 		hostmaster ( </a:t>
            </a:r>
          </a:p>
          <a:p>
            <a:r>
              <a:rPr lang="sl-SI" sz="1050" dirty="0" smtClean="0"/>
              <a:t>		2007012002		 ; Serial == YYMMDD </a:t>
            </a:r>
          </a:p>
          <a:p>
            <a:r>
              <a:rPr lang="sl-SI" sz="1050" dirty="0" smtClean="0"/>
              <a:t>		10800     		 ; Refresh of cache (in seconds) </a:t>
            </a:r>
          </a:p>
          <a:p>
            <a:r>
              <a:rPr lang="sl-SI" sz="1050" dirty="0" smtClean="0"/>
              <a:t>		3060      		 ; Retry interval for refresh </a:t>
            </a:r>
          </a:p>
          <a:p>
            <a:r>
              <a:rPr lang="sl-SI" sz="1050" dirty="0" smtClean="0"/>
              <a:t>		1814400    		; Expire of secondary copy </a:t>
            </a:r>
          </a:p>
          <a:p>
            <a:r>
              <a:rPr lang="sl-SI" sz="1050" dirty="0" smtClean="0"/>
              <a:t>		86400 )    		; Default minimum expiration time </a:t>
            </a:r>
          </a:p>
          <a:p>
            <a:r>
              <a:rPr lang="sl-SI" sz="1050" dirty="0" smtClean="0"/>
              <a:t>@ 	IN 	NS 		Svarun</a:t>
            </a:r>
          </a:p>
          <a:p>
            <a:r>
              <a:rPr lang="sl-SI" sz="1050" dirty="0" smtClean="0"/>
              <a:t>; -------------------------------------------------------- </a:t>
            </a:r>
          </a:p>
          <a:p>
            <a:r>
              <a:rPr lang="sl-SI" sz="1050" dirty="0" smtClean="0"/>
              <a:t>; -------------------------------------------------------- </a:t>
            </a:r>
          </a:p>
          <a:p>
            <a:r>
              <a:rPr lang="sl-SI" sz="1050" dirty="0" smtClean="0"/>
              <a:t>Svarun 	IN 	A 		193.77.156.167 </a:t>
            </a:r>
          </a:p>
          <a:p>
            <a:r>
              <a:rPr lang="sl-SI" sz="1050" dirty="0" smtClean="0"/>
              <a:t>Svarun 	IN 	HINFO 		i586 FreeBSD </a:t>
            </a:r>
          </a:p>
          <a:p>
            <a:r>
              <a:rPr lang="sl-SI" sz="1050" dirty="0" smtClean="0"/>
              <a:t>;--------------------------------------------------------- </a:t>
            </a:r>
          </a:p>
          <a:p>
            <a:r>
              <a:rPr lang="sl-SI" sz="1050" dirty="0" smtClean="0"/>
              <a:t>;------------------------------------[ strezniski aliasi ] </a:t>
            </a:r>
          </a:p>
          <a:p>
            <a:r>
              <a:rPr lang="sl-SI" sz="1050" dirty="0" smtClean="0"/>
              <a:t>;--------------------------------------------------------- </a:t>
            </a:r>
          </a:p>
          <a:p>
            <a:r>
              <a:rPr lang="sl-SI" sz="1050" dirty="0" smtClean="0"/>
              <a:t>Posta 	IN 	CNAME   		Svarun</a:t>
            </a:r>
          </a:p>
          <a:p>
            <a:r>
              <a:rPr lang="sl-SI" sz="1050" dirty="0" smtClean="0"/>
              <a:t>@ 	IN 	MX 50 		Posta </a:t>
            </a:r>
          </a:p>
          <a:p>
            <a:r>
              <a:rPr lang="sl-SI" sz="1050" dirty="0" smtClean="0"/>
              <a:t>WWW 	IN 	CNAME 		Svarun</a:t>
            </a:r>
            <a:endParaRPr lang="sl-SI" sz="1050" dirty="0"/>
          </a:p>
        </p:txBody>
      </p:sp>
    </p:spTree>
    <p:extLst>
      <p:ext uri="{BB962C8B-B14F-4D97-AF65-F5344CB8AC3E}">
        <p14:creationId xmlns:p14="http://schemas.microsoft.com/office/powerpoint/2010/main" val="1950363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 X.500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For detailed description look:</a:t>
            </a:r>
          </a:p>
          <a:p>
            <a:pPr lvl="1"/>
            <a:r>
              <a:rPr lang="sl-SI" dirty="0" smtClean="0">
                <a:hlinkClick r:id="rId2"/>
              </a:rPr>
              <a:t>http://www.x500standard.com/</a:t>
            </a:r>
            <a:endParaRPr lang="sl-SI" dirty="0" smtClean="0"/>
          </a:p>
          <a:p>
            <a:r>
              <a:rPr lang="en-US" dirty="0" smtClean="0"/>
              <a:t>actually a family of standards</a:t>
            </a:r>
            <a:endParaRPr lang="sl-SI" dirty="0" smtClean="0"/>
          </a:p>
          <a:p>
            <a:pPr lvl="1"/>
            <a:r>
              <a:rPr lang="sl-SI" dirty="0" smtClean="0"/>
              <a:t>example</a:t>
            </a:r>
            <a:r>
              <a:rPr lang="nb-NO" dirty="0" smtClean="0"/>
              <a:t>: X.509 was the basis for SPKI</a:t>
            </a:r>
            <a:endParaRPr lang="sl-SI" dirty="0" smtClean="0"/>
          </a:p>
          <a:p>
            <a:pPr lvl="1"/>
            <a:r>
              <a:rPr lang="sl-SI" dirty="0" smtClean="0"/>
              <a:t>Chalange: find RFC for SPKI and find connection between SPKI and X.509</a:t>
            </a:r>
          </a:p>
          <a:p>
            <a:pPr lvl="1"/>
            <a:r>
              <a:rPr lang="sl-SI" dirty="0" smtClean="0"/>
              <a:t>Required: find on the internet hod X.509 certificate is defined and compare it to SPKI certificate</a:t>
            </a:r>
          </a:p>
          <a:p>
            <a:r>
              <a:rPr lang="en-US" dirty="0" smtClean="0"/>
              <a:t>for the operation of the postal system in X standard (X.400) was necessary directory structure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3883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 X.500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consisting of 4 protocols</a:t>
            </a:r>
            <a:endParaRPr lang="sl-SI" dirty="0"/>
          </a:p>
          <a:p>
            <a:r>
              <a:rPr lang="en-US" dirty="0" smtClean="0"/>
              <a:t>protocol for accessing directory structure - operations on</a:t>
            </a:r>
            <a:r>
              <a:rPr lang="sl-SI" dirty="0" smtClean="0"/>
              <a:t> </a:t>
            </a:r>
            <a:r>
              <a:rPr lang="en-US" dirty="0" smtClean="0"/>
              <a:t>structure: Bind, Read, List, Search, Compare, Modify, Add,</a:t>
            </a:r>
            <a:r>
              <a:rPr lang="sl-SI" dirty="0" smtClean="0"/>
              <a:t> </a:t>
            </a:r>
            <a:r>
              <a:rPr lang="en-US" dirty="0" smtClean="0"/>
              <a:t>Delete and </a:t>
            </a:r>
            <a:r>
              <a:rPr lang="en-US" dirty="0" err="1" smtClean="0"/>
              <a:t>ModifyRDN</a:t>
            </a:r>
            <a:endParaRPr lang="sl-SI" dirty="0" smtClean="0"/>
          </a:p>
          <a:p>
            <a:r>
              <a:rPr lang="en-US" dirty="0" smtClean="0"/>
              <a:t>standard defines the namespace, and</a:t>
            </a:r>
            <a:r>
              <a:rPr lang="sl-SI" dirty="0" smtClean="0"/>
              <a:t> in</a:t>
            </a:r>
            <a:r>
              <a:rPr lang="en-US" dirty="0" smtClean="0"/>
              <a:t> it </a:t>
            </a:r>
            <a:r>
              <a:rPr lang="sl-SI" dirty="0" smtClean="0"/>
              <a:t>are</a:t>
            </a:r>
            <a:r>
              <a:rPr lang="en-US" dirty="0" smtClean="0"/>
              <a:t> located</a:t>
            </a:r>
            <a:r>
              <a:rPr lang="sl-SI" dirty="0" smtClean="0"/>
              <a:t> </a:t>
            </a:r>
            <a:r>
              <a:rPr lang="en-US" dirty="0" smtClean="0"/>
              <a:t>objects</a:t>
            </a:r>
            <a:endParaRPr lang="sl-SI" dirty="0" smtClean="0"/>
          </a:p>
          <a:p>
            <a:r>
              <a:rPr lang="en-US" dirty="0" smtClean="0"/>
              <a:t>each object is identified by its distinguishing name</a:t>
            </a:r>
            <a:endParaRPr lang="sl-SI" dirty="0" smtClean="0"/>
          </a:p>
          <a:p>
            <a:r>
              <a:rPr lang="en-US" dirty="0" smtClean="0"/>
              <a:t>object can have one or more (also repeated)</a:t>
            </a:r>
            <a:r>
              <a:rPr lang="sl-SI" dirty="0" smtClean="0"/>
              <a:t> </a:t>
            </a:r>
            <a:r>
              <a:rPr lang="en-US" dirty="0" smtClean="0"/>
              <a:t>attribute</a:t>
            </a:r>
            <a:r>
              <a:rPr lang="sl-SI" dirty="0" smtClean="0"/>
              <a:t>s</a:t>
            </a:r>
          </a:p>
          <a:p>
            <a:r>
              <a:rPr lang="en-US" dirty="0" smtClean="0"/>
              <a:t>directory structure consists of a single directory</a:t>
            </a:r>
            <a:endParaRPr lang="sl-SI" dirty="0" smtClean="0"/>
          </a:p>
          <a:p>
            <a:pPr lvl="1"/>
            <a:r>
              <a:rPr lang="en-US" dirty="0" smtClean="0"/>
              <a:t>individual parts</a:t>
            </a:r>
            <a:r>
              <a:rPr lang="sl-SI" dirty="0" smtClean="0"/>
              <a:t> of directory</a:t>
            </a:r>
            <a:r>
              <a:rPr lang="en-US" dirty="0" smtClean="0"/>
              <a:t> directory </a:t>
            </a:r>
            <a:r>
              <a:rPr lang="sl-SI" dirty="0" smtClean="0"/>
              <a:t>are used by </a:t>
            </a:r>
            <a:r>
              <a:rPr lang="en-US" dirty="0" smtClean="0"/>
              <a:t>various servers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08591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LDAP – LIGHTWEIGHT DIRECTORY ACCESS PROTOCOL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70000" lnSpcReduction="20000"/>
          </a:bodyPr>
          <a:lstStyle/>
          <a:p>
            <a:r>
              <a:rPr lang="sl-SI" dirty="0" smtClean="0"/>
              <a:t>Described in RFCs 4510 – 4519</a:t>
            </a:r>
          </a:p>
          <a:p>
            <a:pPr lvl="1"/>
            <a:r>
              <a:rPr lang="sl-SI" dirty="0" smtClean="0"/>
              <a:t>RFC4510: directory and check for other RFCs</a:t>
            </a:r>
          </a:p>
          <a:p>
            <a:pPr lvl="1"/>
            <a:r>
              <a:rPr lang="en-US" dirty="0" smtClean="0"/>
              <a:t>RFC4511, Lightweight Directory</a:t>
            </a:r>
            <a:r>
              <a:rPr lang="sl-SI" dirty="0" smtClean="0"/>
              <a:t> </a:t>
            </a:r>
            <a:r>
              <a:rPr lang="en-US" dirty="0" smtClean="0"/>
              <a:t>Access Protocol (LDAP): The</a:t>
            </a:r>
            <a:r>
              <a:rPr lang="sl-SI" dirty="0" smtClean="0"/>
              <a:t> </a:t>
            </a:r>
            <a:r>
              <a:rPr lang="en-US" dirty="0" smtClean="0"/>
              <a:t>Protocol: communication protocol</a:t>
            </a:r>
            <a:endParaRPr lang="sl-SI" dirty="0" smtClean="0"/>
          </a:p>
          <a:p>
            <a:pPr lvl="1"/>
            <a:r>
              <a:rPr lang="sl-SI" dirty="0" smtClean="0"/>
              <a:t>RFC 4512, Lightweight Directory Access Protocol (LDAP): Directory Information Models: description of directory structures, schemas, attributes, classes</a:t>
            </a:r>
          </a:p>
          <a:p>
            <a:pPr lvl="2"/>
            <a:r>
              <a:rPr lang="en-US" dirty="0" smtClean="0"/>
              <a:t>challenge: find RFC4511 and RFC4512, and</a:t>
            </a:r>
            <a:r>
              <a:rPr lang="sl-SI" dirty="0" smtClean="0"/>
              <a:t> </a:t>
            </a:r>
            <a:r>
              <a:rPr lang="en-US" dirty="0" smtClean="0"/>
              <a:t>read</a:t>
            </a:r>
            <a:r>
              <a:rPr lang="sl-SI" dirty="0" smtClean="0"/>
              <a:t> them</a:t>
            </a:r>
            <a:r>
              <a:rPr lang="en-US" dirty="0" smtClean="0"/>
              <a:t>. How they relate to each other?</a:t>
            </a:r>
            <a:endParaRPr lang="sl-SI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772816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RFC 4513 - LDAP: Authentication Methods and Security Mechanisms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RFC 4514 - LDAP: String Representation of Distinguished Names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RFC 4515 - LDAP: String Representation of Search Filters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RFC 4516 - LDAP: Uniform Resource Locator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RFC 4517 - LDAP: Syntaxes and Matching Rules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RFC 4518 - LDAP: Internationalized String Preparation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RFC 4519 - LDAP: Schema for User Applications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09265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LDAP – LIGHTWEIGHT DIRECTORY ACCESS PROTOCOL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Ther are two versions: v2 and v3</a:t>
            </a:r>
          </a:p>
          <a:p>
            <a:r>
              <a:rPr lang="sl-SI" dirty="0" smtClean="0"/>
              <a:t>V2 is defined in RFC1777-1779</a:t>
            </a:r>
          </a:p>
          <a:p>
            <a:pPr lvl="1"/>
            <a:r>
              <a:rPr lang="en-US" dirty="0" smtClean="0"/>
              <a:t>v2 is withdraw</a:t>
            </a:r>
            <a:r>
              <a:rPr lang="sl-SI" dirty="0" smtClean="0"/>
              <a:t> </a:t>
            </a:r>
            <a:r>
              <a:rPr lang="en-US" dirty="0" smtClean="0"/>
              <a:t>n from service</a:t>
            </a:r>
            <a:r>
              <a:rPr lang="sl-SI" dirty="0" smtClean="0"/>
              <a:t> </a:t>
            </a:r>
            <a:r>
              <a:rPr lang="en-US" dirty="0" smtClean="0"/>
              <a:t>(RFC 3494 – Lightweight Directory Access Protocol version 2 (LDAPv2) to Historic Status)</a:t>
            </a:r>
            <a:endParaRPr lang="sl-SI" dirty="0" smtClean="0"/>
          </a:p>
          <a:p>
            <a:r>
              <a:rPr lang="en-US" dirty="0" smtClean="0"/>
              <a:t>additions to v3 are defined in a variety of RFC</a:t>
            </a:r>
            <a:r>
              <a:rPr lang="sl-SI" dirty="0" smtClean="0"/>
              <a:t>s</a:t>
            </a:r>
          </a:p>
          <a:p>
            <a:pPr lvl="1"/>
            <a:r>
              <a:rPr lang="sl-SI" dirty="0" smtClean="0"/>
              <a:t>Required: what is the diference between v2 and v3?</a:t>
            </a:r>
          </a:p>
        </p:txBody>
      </p:sp>
    </p:spTree>
    <p:extLst>
      <p:ext uri="{BB962C8B-B14F-4D97-AF65-F5344CB8AC3E}">
        <p14:creationId xmlns:p14="http://schemas.microsoft.com/office/powerpoint/2010/main" val="1131054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LDAP is a protocol primarily for </a:t>
            </a:r>
            <a:r>
              <a:rPr lang="en-US" dirty="0" smtClean="0"/>
              <a:t>communication</a:t>
            </a:r>
            <a:r>
              <a:rPr lang="sl-SI" dirty="0" smtClean="0"/>
              <a:t> but also takes </a:t>
            </a:r>
            <a:r>
              <a:rPr lang="en-US" dirty="0" smtClean="0"/>
              <a:t>into </a:t>
            </a:r>
            <a:r>
              <a:rPr lang="en-US" dirty="0"/>
              <a:t>account the </a:t>
            </a:r>
            <a:r>
              <a:rPr lang="en-US" dirty="0" smtClean="0"/>
              <a:t>met</a:t>
            </a:r>
            <a:r>
              <a:rPr lang="sl-SI" dirty="0" smtClean="0"/>
              <a:t>ascheme stored data</a:t>
            </a:r>
          </a:p>
          <a:p>
            <a:r>
              <a:rPr lang="sl-SI" dirty="0" smtClean="0"/>
              <a:t>Protocol doesn‘t provide how data is stored on server</a:t>
            </a:r>
          </a:p>
          <a:p>
            <a:r>
              <a:rPr lang="sl-SI" dirty="0"/>
              <a:t>different implementations: </a:t>
            </a:r>
            <a:r>
              <a:rPr lang="sl-SI" dirty="0" smtClean="0"/>
              <a:t>OpenLDAP, ActiveDirectory</a:t>
            </a:r>
            <a:r>
              <a:rPr lang="sl-SI" dirty="0"/>
              <a:t>, ...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7757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- PROTOCOL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begins to communicate with the server </a:t>
            </a:r>
            <a:r>
              <a:rPr lang="sl-SI" dirty="0" smtClean="0"/>
              <a:t>on </a:t>
            </a:r>
            <a:r>
              <a:rPr lang="en-US" dirty="0" smtClean="0"/>
              <a:t>well-known port</a:t>
            </a:r>
            <a:endParaRPr lang="sl-SI" dirty="0" smtClean="0"/>
          </a:p>
          <a:p>
            <a:r>
              <a:rPr lang="sl-SI" dirty="0" smtClean="0"/>
              <a:t> it has </a:t>
            </a:r>
            <a:r>
              <a:rPr lang="en-US" dirty="0" smtClean="0"/>
              <a:t>a </a:t>
            </a:r>
            <a:r>
              <a:rPr lang="en-US" dirty="0"/>
              <a:t>few commands available </a:t>
            </a:r>
            <a:r>
              <a:rPr lang="en-US" dirty="0" smtClean="0"/>
              <a:t>(</a:t>
            </a:r>
            <a:r>
              <a:rPr lang="en-US" dirty="0"/>
              <a:t>RFC 4511</a:t>
            </a:r>
            <a:r>
              <a:rPr lang="en-US" dirty="0" smtClean="0"/>
              <a:t>):</a:t>
            </a:r>
            <a:endParaRPr lang="sl-SI" dirty="0" smtClean="0"/>
          </a:p>
          <a:p>
            <a:pPr lvl="1"/>
            <a:r>
              <a:rPr lang="sl-SI" dirty="0"/>
              <a:t>start TLS - switch to SSL mode of </a:t>
            </a:r>
            <a:r>
              <a:rPr lang="sl-SI" dirty="0" smtClean="0"/>
              <a:t>communication (The </a:t>
            </a:r>
            <a:r>
              <a:rPr lang="sl-SI" dirty="0"/>
              <a:t>alternative is to install a server </a:t>
            </a:r>
            <a:r>
              <a:rPr lang="sl-SI" dirty="0" smtClean="0"/>
              <a:t> on other port and </a:t>
            </a:r>
            <a:r>
              <a:rPr lang="sl-SI" dirty="0"/>
              <a:t>implement a comprehensive communications via </a:t>
            </a:r>
            <a:r>
              <a:rPr lang="sl-SI" dirty="0" smtClean="0"/>
              <a:t>SSL Protocol </a:t>
            </a:r>
            <a:r>
              <a:rPr lang="sl-SI" dirty="0"/>
              <a:t>- </a:t>
            </a:r>
            <a:r>
              <a:rPr lang="sl-SI" dirty="0" smtClean="0"/>
              <a:t>ldaps)</a:t>
            </a:r>
          </a:p>
          <a:p>
            <a:pPr lvl="2"/>
            <a:r>
              <a:rPr lang="sl-SI" dirty="0" smtClean="0"/>
              <a:t>challenge</a:t>
            </a:r>
            <a:r>
              <a:rPr lang="sl-SI" dirty="0"/>
              <a:t>: </a:t>
            </a:r>
            <a:r>
              <a:rPr lang="sl-SI" dirty="0" smtClean="0"/>
              <a:t>which port is used for ldap </a:t>
            </a:r>
            <a:r>
              <a:rPr lang="sl-SI" dirty="0"/>
              <a:t>protocol </a:t>
            </a:r>
            <a:r>
              <a:rPr lang="sl-SI" dirty="0" smtClean="0"/>
              <a:t>and which for ldaps</a:t>
            </a:r>
            <a:r>
              <a:rPr lang="sl-S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850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CONTENT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Directory service</a:t>
            </a:r>
          </a:p>
          <a:p>
            <a:r>
              <a:rPr lang="sl-SI" dirty="0" smtClean="0"/>
              <a:t>Standard X.500</a:t>
            </a:r>
          </a:p>
          <a:p>
            <a:r>
              <a:rPr lang="sl-SI" dirty="0" smtClean="0"/>
              <a:t>LDAP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7948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LDAP -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commands, </a:t>
            </a:r>
            <a:r>
              <a:rPr lang="sl-SI" dirty="0" smtClean="0"/>
              <a:t>continued:</a:t>
            </a:r>
          </a:p>
          <a:p>
            <a:pPr lvl="1"/>
            <a:r>
              <a:rPr lang="en-US" dirty="0"/>
              <a:t>bind - the desire for authentication and other </a:t>
            </a:r>
            <a:r>
              <a:rPr lang="en-US" dirty="0" smtClean="0"/>
              <a:t>possible</a:t>
            </a:r>
            <a:r>
              <a:rPr lang="sl-SI" dirty="0" smtClean="0"/>
              <a:t> </a:t>
            </a:r>
            <a:r>
              <a:rPr lang="en-US" dirty="0" smtClean="0"/>
              <a:t>communications </a:t>
            </a:r>
            <a:r>
              <a:rPr lang="en-US" dirty="0"/>
              <a:t>parameters (version, ...). The </a:t>
            </a:r>
            <a:r>
              <a:rPr lang="sl-SI" dirty="0" smtClean="0"/>
              <a:t>session</a:t>
            </a:r>
            <a:r>
              <a:rPr lang="en-US" dirty="0" smtClean="0"/>
              <a:t>can be</a:t>
            </a:r>
            <a:r>
              <a:rPr lang="sl-SI" dirty="0" smtClean="0"/>
              <a:t> </a:t>
            </a:r>
            <a:r>
              <a:rPr lang="en-US" dirty="0" smtClean="0"/>
              <a:t>also </a:t>
            </a:r>
            <a:r>
              <a:rPr lang="sl-SI" dirty="0" smtClean="0"/>
              <a:t>unauthorized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unbind – </a:t>
            </a:r>
            <a:r>
              <a:rPr lang="sl-SI" dirty="0" smtClean="0"/>
              <a:t>the </a:t>
            </a:r>
            <a:r>
              <a:rPr lang="en-US" dirty="0" smtClean="0"/>
              <a:t>end</a:t>
            </a:r>
            <a:r>
              <a:rPr lang="sl-SI" dirty="0" smtClean="0"/>
              <a:t> of</a:t>
            </a:r>
            <a:r>
              <a:rPr lang="en-US" dirty="0" smtClean="0"/>
              <a:t> communication (</a:t>
            </a:r>
            <a:r>
              <a:rPr lang="sl-SI" dirty="0" smtClean="0"/>
              <a:t>session</a:t>
            </a:r>
            <a:r>
              <a:rPr lang="en-US" dirty="0" smtClean="0"/>
              <a:t>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73000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- PROTOCOL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commands, continued:</a:t>
            </a:r>
          </a:p>
          <a:p>
            <a:pPr lvl="1"/>
            <a:r>
              <a:rPr lang="en-US" dirty="0" smtClean="0"/>
              <a:t>search </a:t>
            </a:r>
            <a:r>
              <a:rPr lang="en-US" dirty="0"/>
              <a:t>- search for </a:t>
            </a:r>
            <a:r>
              <a:rPr lang="en-US" dirty="0" smtClean="0"/>
              <a:t>individual</a:t>
            </a:r>
            <a:r>
              <a:rPr lang="sl-SI" dirty="0" smtClean="0"/>
              <a:t> objects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database</a:t>
            </a:r>
            <a:r>
              <a:rPr lang="sl-SI" dirty="0" smtClean="0"/>
              <a:t>. </a:t>
            </a:r>
            <a:r>
              <a:rPr lang="en-US" dirty="0" smtClean="0"/>
              <a:t>The </a:t>
            </a:r>
            <a:r>
              <a:rPr lang="en-US" dirty="0"/>
              <a:t>result depends on </a:t>
            </a:r>
            <a:r>
              <a:rPr lang="en-US" dirty="0" smtClean="0"/>
              <a:t>whether the</a:t>
            </a:r>
            <a:r>
              <a:rPr lang="sl-SI" dirty="0" smtClean="0"/>
              <a:t> </a:t>
            </a:r>
            <a:r>
              <a:rPr lang="en-US" dirty="0" smtClean="0"/>
              <a:t>client </a:t>
            </a:r>
            <a:r>
              <a:rPr lang="en-US" dirty="0"/>
              <a:t>is authenticated or </a:t>
            </a:r>
            <a:r>
              <a:rPr lang="en-US" dirty="0" smtClean="0"/>
              <a:t>not.</a:t>
            </a:r>
            <a:endParaRPr lang="sl-SI" dirty="0" smtClean="0"/>
          </a:p>
          <a:p>
            <a:pPr lvl="2"/>
            <a:r>
              <a:rPr lang="en-US" dirty="0" err="1" smtClean="0"/>
              <a:t>ldapsearch</a:t>
            </a:r>
            <a:r>
              <a:rPr lang="en-US" dirty="0" smtClean="0"/>
              <a:t>-L-D '</a:t>
            </a:r>
            <a:r>
              <a:rPr lang="en-US" dirty="0" err="1" smtClean="0"/>
              <a:t>cn</a:t>
            </a:r>
            <a:r>
              <a:rPr lang="en-US" dirty="0" smtClean="0"/>
              <a:t>=foo</a:t>
            </a:r>
            <a:r>
              <a:rPr lang="en-US" dirty="0"/>
              <a:t>, </a:t>
            </a:r>
            <a:r>
              <a:rPr lang="en-US" dirty="0" smtClean="0"/>
              <a:t>dc=bar</a:t>
            </a:r>
            <a:r>
              <a:rPr lang="en-US" dirty="0"/>
              <a:t>, </a:t>
            </a:r>
            <a:r>
              <a:rPr lang="en-US" dirty="0" smtClean="0"/>
              <a:t>dc=com</a:t>
            </a:r>
            <a:r>
              <a:rPr lang="en-US" dirty="0"/>
              <a:t>'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'</a:t>
            </a:r>
            <a:r>
              <a:rPr lang="en-US" dirty="0" err="1" smtClean="0"/>
              <a:t>objectclass</a:t>
            </a:r>
            <a:r>
              <a:rPr lang="en-US" dirty="0" smtClean="0"/>
              <a:t>=</a:t>
            </a:r>
            <a:r>
              <a:rPr lang="en-US" dirty="0" err="1" smtClean="0"/>
              <a:t>posixAccount</a:t>
            </a:r>
            <a:r>
              <a:rPr lang="en-US" dirty="0" smtClean="0"/>
              <a:t>‚</a:t>
            </a:r>
            <a:endParaRPr lang="sl-SI" dirty="0" smtClean="0"/>
          </a:p>
          <a:p>
            <a:pPr lvl="1"/>
            <a:r>
              <a:rPr lang="en-US" dirty="0" smtClean="0"/>
              <a:t>compare </a:t>
            </a:r>
            <a:r>
              <a:rPr lang="en-US" dirty="0"/>
              <a:t>- the ability to compare </a:t>
            </a:r>
            <a:r>
              <a:rPr lang="en-US" dirty="0" smtClean="0"/>
              <a:t>values</a:t>
            </a:r>
            <a:r>
              <a:rPr lang="sl-SI" dirty="0" smtClean="0"/>
              <a:t> of </a:t>
            </a:r>
            <a:r>
              <a:rPr lang="en-US" dirty="0" smtClean="0"/>
              <a:t>object</a:t>
            </a:r>
            <a:r>
              <a:rPr lang="en-US" dirty="0"/>
              <a:t>. It is not necessary to reveal the true </a:t>
            </a:r>
            <a:r>
              <a:rPr lang="en-US" dirty="0" smtClean="0"/>
              <a:t>value</a:t>
            </a:r>
            <a:r>
              <a:rPr lang="sl-SI" dirty="0" smtClean="0"/>
              <a:t>, it </a:t>
            </a:r>
            <a:r>
              <a:rPr lang="en-US" dirty="0" smtClean="0"/>
              <a:t>only </a:t>
            </a:r>
            <a:r>
              <a:rPr lang="en-US" dirty="0"/>
              <a:t>check equality. </a:t>
            </a:r>
            <a:r>
              <a:rPr lang="sl-SI" dirty="0" smtClean="0"/>
              <a:t>S</a:t>
            </a:r>
            <a:r>
              <a:rPr lang="en-US" dirty="0" err="1" smtClean="0"/>
              <a:t>uitable</a:t>
            </a:r>
            <a:r>
              <a:rPr lang="en-US" dirty="0" smtClean="0"/>
              <a:t> for</a:t>
            </a:r>
            <a:r>
              <a:rPr lang="sl-SI" dirty="0" smtClean="0"/>
              <a:t> </a:t>
            </a:r>
            <a:r>
              <a:rPr lang="en-US" dirty="0" smtClean="0"/>
              <a:t>passwords </a:t>
            </a:r>
            <a:r>
              <a:rPr lang="en-US" dirty="0"/>
              <a:t>and </a:t>
            </a:r>
            <a:r>
              <a:rPr lang="sl-SI" dirty="0" smtClean="0"/>
              <a:t>things like that</a:t>
            </a:r>
            <a:r>
              <a:rPr lang="en-US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98079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LDAP -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commands, </a:t>
            </a:r>
            <a:r>
              <a:rPr lang="en-US" dirty="0" smtClean="0"/>
              <a:t>continued:</a:t>
            </a:r>
            <a:endParaRPr lang="sl-SI" dirty="0" smtClean="0"/>
          </a:p>
          <a:p>
            <a:pPr lvl="1"/>
            <a:r>
              <a:rPr lang="en-US" dirty="0" smtClean="0"/>
              <a:t>add </a:t>
            </a:r>
            <a:r>
              <a:rPr lang="en-US" dirty="0"/>
              <a:t>- add an object in the </a:t>
            </a:r>
            <a:r>
              <a:rPr lang="en-US" dirty="0" smtClean="0"/>
              <a:t>database</a:t>
            </a:r>
            <a:endParaRPr lang="sl-SI" dirty="0" smtClean="0"/>
          </a:p>
          <a:p>
            <a:pPr lvl="1"/>
            <a:r>
              <a:rPr lang="en-US" dirty="0" smtClean="0"/>
              <a:t>delete </a:t>
            </a:r>
            <a:r>
              <a:rPr lang="en-US" dirty="0"/>
              <a:t>- delete the object from the </a:t>
            </a:r>
            <a:r>
              <a:rPr lang="en-US" dirty="0" smtClean="0"/>
              <a:t>database</a:t>
            </a:r>
            <a:endParaRPr lang="sl-SI" dirty="0" smtClean="0"/>
          </a:p>
          <a:p>
            <a:pPr lvl="1"/>
            <a:r>
              <a:rPr lang="en-US" dirty="0" smtClean="0"/>
              <a:t>modify </a:t>
            </a:r>
            <a:r>
              <a:rPr lang="en-US" dirty="0"/>
              <a:t>- change the value </a:t>
            </a:r>
            <a:r>
              <a:rPr lang="en-US" dirty="0" smtClean="0"/>
              <a:t>of</a:t>
            </a:r>
            <a:r>
              <a:rPr lang="sl-SI" dirty="0" smtClean="0"/>
              <a:t> object</a:t>
            </a:r>
            <a:r>
              <a:rPr lang="en-US" dirty="0" smtClean="0"/>
              <a:t> attributes</a:t>
            </a:r>
            <a:endParaRPr lang="sl-SI" dirty="0" smtClean="0"/>
          </a:p>
          <a:p>
            <a:pPr lvl="1"/>
            <a:r>
              <a:rPr lang="en-US" dirty="0" smtClean="0"/>
              <a:t>modify </a:t>
            </a:r>
            <a:r>
              <a:rPr lang="en-US" dirty="0"/>
              <a:t>DN - change the object name (</a:t>
            </a:r>
            <a:r>
              <a:rPr lang="en-US" dirty="0" smtClean="0"/>
              <a:t>rename)</a:t>
            </a:r>
            <a:endParaRPr lang="sl-SI" dirty="0" smtClean="0"/>
          </a:p>
          <a:p>
            <a:pPr lvl="2"/>
            <a:r>
              <a:rPr lang="sl-SI" dirty="0" err="1"/>
              <a:t>l</a:t>
            </a:r>
            <a:r>
              <a:rPr lang="en-US" dirty="0" err="1" smtClean="0"/>
              <a:t>dapmodify</a:t>
            </a:r>
            <a:r>
              <a:rPr lang="sl-SI" dirty="0" smtClean="0"/>
              <a:t> </a:t>
            </a:r>
            <a:r>
              <a:rPr lang="en-US" dirty="0" smtClean="0"/>
              <a:t>-r</a:t>
            </a:r>
            <a:r>
              <a:rPr lang="sl-SI" dirty="0" smtClean="0"/>
              <a:t> </a:t>
            </a:r>
            <a:r>
              <a:rPr lang="en-US" dirty="0"/>
              <a:t>-D </a:t>
            </a:r>
            <a:r>
              <a:rPr lang="en-US" dirty="0" smtClean="0"/>
              <a:t>'</a:t>
            </a:r>
            <a:r>
              <a:rPr lang="en-US" dirty="0" err="1" smtClean="0"/>
              <a:t>cn</a:t>
            </a:r>
            <a:r>
              <a:rPr lang="en-US" dirty="0" smtClean="0"/>
              <a:t>=foo</a:t>
            </a:r>
            <a:r>
              <a:rPr lang="en-US" dirty="0"/>
              <a:t>, </a:t>
            </a:r>
            <a:r>
              <a:rPr lang="en-US" dirty="0" smtClean="0"/>
              <a:t>dc=bar</a:t>
            </a:r>
            <a:r>
              <a:rPr lang="en-US" dirty="0"/>
              <a:t>, </a:t>
            </a:r>
            <a:r>
              <a:rPr lang="en-US" dirty="0" smtClean="0"/>
              <a:t>dc=com</a:t>
            </a:r>
            <a:r>
              <a:rPr lang="en-US" dirty="0"/>
              <a:t>'</a:t>
            </a:r>
            <a:r>
              <a:rPr lang="sl-SI" dirty="0" smtClean="0"/>
              <a:t> -</a:t>
            </a:r>
            <a:r>
              <a:rPr lang="en-US" dirty="0" smtClean="0"/>
              <a:t>W &lt;</a:t>
            </a:r>
            <a:r>
              <a:rPr lang="sl-SI" dirty="0" smtClean="0"/>
              <a:t> </a:t>
            </a:r>
            <a:r>
              <a:rPr lang="en-US" dirty="0" smtClean="0"/>
              <a:t>/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err="1" smtClean="0"/>
              <a:t>tmp</a:t>
            </a:r>
            <a:r>
              <a:rPr lang="en-US" dirty="0" smtClean="0"/>
              <a:t>/</a:t>
            </a:r>
            <a:r>
              <a:rPr lang="en-US" dirty="0" err="1" smtClean="0"/>
              <a:t>user.ldif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0557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LDAP -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commands, </a:t>
            </a:r>
            <a:r>
              <a:rPr lang="en-US" dirty="0" smtClean="0"/>
              <a:t>continued:</a:t>
            </a:r>
            <a:endParaRPr lang="sl-SI" dirty="0" smtClean="0"/>
          </a:p>
          <a:p>
            <a:pPr lvl="1"/>
            <a:r>
              <a:rPr lang="en-US" dirty="0" smtClean="0"/>
              <a:t>abandon </a:t>
            </a:r>
            <a:r>
              <a:rPr lang="en-US" dirty="0"/>
              <a:t>- terminate processing </a:t>
            </a:r>
            <a:r>
              <a:rPr lang="sl-SI" dirty="0" smtClean="0"/>
              <a:t>requests</a:t>
            </a:r>
            <a:r>
              <a:rPr lang="en-US" dirty="0" smtClean="0"/>
              <a:t>, </a:t>
            </a:r>
            <a:r>
              <a:rPr lang="en-US" dirty="0"/>
              <a:t>which </a:t>
            </a:r>
            <a:r>
              <a:rPr lang="en-US" dirty="0" smtClean="0"/>
              <a:t>we</a:t>
            </a:r>
            <a:r>
              <a:rPr lang="sl-SI" dirty="0" smtClean="0"/>
              <a:t> </a:t>
            </a:r>
            <a:r>
              <a:rPr lang="en-US" dirty="0" smtClean="0"/>
              <a:t>send</a:t>
            </a:r>
            <a:r>
              <a:rPr lang="sl-SI" dirty="0" smtClean="0"/>
              <a:t>ed</a:t>
            </a:r>
            <a:r>
              <a:rPr lang="en-US" dirty="0" smtClean="0"/>
              <a:t> (</a:t>
            </a:r>
            <a:r>
              <a:rPr lang="sl-SI" dirty="0" smtClean="0"/>
              <a:t>it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sl-SI" dirty="0" smtClean="0"/>
              <a:t>cancel </a:t>
            </a:r>
            <a:r>
              <a:rPr lang="en-US" dirty="0" smtClean="0"/>
              <a:t>search</a:t>
            </a:r>
            <a:r>
              <a:rPr lang="sl-SI" dirty="0" smtClean="0"/>
              <a:t>, </a:t>
            </a:r>
            <a:r>
              <a:rPr lang="en-US" dirty="0" smtClean="0"/>
              <a:t>comparison and</a:t>
            </a:r>
            <a:r>
              <a:rPr lang="sl-SI" dirty="0" smtClean="0"/>
              <a:t> </a:t>
            </a:r>
            <a:r>
              <a:rPr lang="en-US" dirty="0" smtClean="0"/>
              <a:t>corrections </a:t>
            </a:r>
            <a:r>
              <a:rPr lang="en-US" dirty="0"/>
              <a:t>to the </a:t>
            </a:r>
            <a:r>
              <a:rPr lang="en-US" dirty="0" smtClean="0"/>
              <a:t>database)</a:t>
            </a:r>
            <a:endParaRPr lang="sl-SI" dirty="0" smtClean="0"/>
          </a:p>
          <a:p>
            <a:pPr lvl="1"/>
            <a:r>
              <a:rPr lang="en-US" dirty="0" smtClean="0"/>
              <a:t>extended </a:t>
            </a:r>
            <a:r>
              <a:rPr lang="en-US" dirty="0"/>
              <a:t>- generic option </a:t>
            </a:r>
            <a:r>
              <a:rPr lang="sl-SI" dirty="0" smtClean="0"/>
              <a:t>for any </a:t>
            </a:r>
            <a:r>
              <a:rPr lang="en-US" dirty="0" smtClean="0"/>
              <a:t>additional </a:t>
            </a:r>
            <a:r>
              <a:rPr lang="en-US" dirty="0"/>
              <a:t>command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73002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LDAP SCHEME, CLASS and ATRIBUTES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scheme combines various objects and </a:t>
            </a:r>
            <a:r>
              <a:rPr lang="en-US" dirty="0" smtClean="0"/>
              <a:t>attributes</a:t>
            </a:r>
            <a:endParaRPr lang="sl-SI" dirty="0" smtClean="0"/>
          </a:p>
          <a:p>
            <a:pPr lvl="1"/>
            <a:r>
              <a:rPr lang="sl-SI" dirty="0" smtClean="0"/>
              <a:t>We can </a:t>
            </a:r>
            <a:r>
              <a:rPr lang="en-US" dirty="0" smtClean="0"/>
              <a:t>also </a:t>
            </a:r>
            <a:r>
              <a:rPr lang="sl-SI" dirty="0" smtClean="0"/>
              <a:t>use </a:t>
            </a:r>
            <a:r>
              <a:rPr lang="en-US" dirty="0" smtClean="0"/>
              <a:t>inclusive</a:t>
            </a:r>
            <a:r>
              <a:rPr lang="sl-SI" dirty="0" smtClean="0"/>
              <a:t> </a:t>
            </a:r>
            <a:r>
              <a:rPr lang="en-US" dirty="0"/>
              <a:t>commands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include)</a:t>
            </a:r>
            <a:r>
              <a:rPr lang="sl-SI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simplify the </a:t>
            </a:r>
            <a:r>
              <a:rPr lang="en-US" dirty="0" err="1"/>
              <a:t>modularisation</a:t>
            </a:r>
            <a:endParaRPr lang="en-US" dirty="0"/>
          </a:p>
          <a:p>
            <a:r>
              <a:rPr lang="en-US" dirty="0" smtClean="0"/>
              <a:t>classes </a:t>
            </a:r>
            <a:r>
              <a:rPr lang="en-US" dirty="0"/>
              <a:t>(</a:t>
            </a:r>
            <a:r>
              <a:rPr lang="en-US" dirty="0" err="1"/>
              <a:t>objectClass</a:t>
            </a:r>
            <a:r>
              <a:rPr lang="en-US" dirty="0"/>
              <a:t>) combine the </a:t>
            </a:r>
            <a:r>
              <a:rPr lang="en-US" dirty="0" smtClean="0"/>
              <a:t>attributes</a:t>
            </a:r>
            <a:endParaRPr lang="sl-SI" dirty="0" smtClean="0"/>
          </a:p>
          <a:p>
            <a:pPr lvl="1"/>
            <a:r>
              <a:rPr lang="en-US" dirty="0" smtClean="0"/>
              <a:t>described </a:t>
            </a:r>
            <a:r>
              <a:rPr lang="en-US" dirty="0"/>
              <a:t>by ASN.1 </a:t>
            </a:r>
            <a:r>
              <a:rPr lang="en-US" dirty="0" smtClean="0"/>
              <a:t>record</a:t>
            </a:r>
            <a:endParaRPr lang="sl-SI" dirty="0" smtClean="0"/>
          </a:p>
          <a:p>
            <a:pPr lvl="1"/>
            <a:r>
              <a:rPr lang="sl-SI" dirty="0" smtClean="0"/>
              <a:t>They are part of</a:t>
            </a:r>
            <a:r>
              <a:rPr lang="en-US" dirty="0" smtClean="0"/>
              <a:t> </a:t>
            </a:r>
            <a:r>
              <a:rPr lang="en-US" dirty="0"/>
              <a:t>hierarchy </a:t>
            </a:r>
            <a:r>
              <a:rPr lang="en-US" dirty="0" smtClean="0"/>
              <a:t>and</a:t>
            </a:r>
            <a:r>
              <a:rPr lang="sl-SI" dirty="0" smtClean="0"/>
              <a:t> they</a:t>
            </a:r>
            <a:r>
              <a:rPr lang="en-US" dirty="0" smtClean="0"/>
              <a:t> </a:t>
            </a:r>
            <a:r>
              <a:rPr lang="en-US" dirty="0"/>
              <a:t>inherit properties of </a:t>
            </a:r>
            <a:r>
              <a:rPr lang="en-US" dirty="0" smtClean="0"/>
              <a:t>parent</a:t>
            </a:r>
            <a:endParaRPr lang="sl-SI" dirty="0" smtClean="0"/>
          </a:p>
          <a:p>
            <a:pPr lvl="1"/>
            <a:r>
              <a:rPr lang="en-US" dirty="0" smtClean="0"/>
              <a:t>specify </a:t>
            </a:r>
            <a:r>
              <a:rPr lang="en-US" dirty="0"/>
              <a:t>mandatory and optional attributes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656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LDAP SCHEME, CLASS and ATRIBUTES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attributes </a:t>
            </a:r>
            <a:r>
              <a:rPr lang="en-US" dirty="0" smtClean="0"/>
              <a:t>describes </a:t>
            </a:r>
            <a:r>
              <a:rPr lang="en-US" dirty="0"/>
              <a:t>the </a:t>
            </a:r>
            <a:r>
              <a:rPr lang="en-US" dirty="0" smtClean="0"/>
              <a:t>properties</a:t>
            </a:r>
            <a:endParaRPr lang="sl-SI" dirty="0" smtClean="0"/>
          </a:p>
          <a:p>
            <a:pPr lvl="1"/>
            <a:r>
              <a:rPr lang="en-US" dirty="0" smtClean="0"/>
              <a:t>described </a:t>
            </a:r>
            <a:r>
              <a:rPr lang="en-US" dirty="0"/>
              <a:t>by ASN.1 </a:t>
            </a:r>
            <a:r>
              <a:rPr lang="en-US" dirty="0" smtClean="0"/>
              <a:t>record</a:t>
            </a:r>
            <a:endParaRPr lang="sl-SI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 way, the definition of </a:t>
            </a:r>
            <a:r>
              <a:rPr lang="en-US" dirty="0" smtClean="0"/>
              <a:t>type</a:t>
            </a:r>
            <a:endParaRPr lang="sl-SI" dirty="0" smtClean="0"/>
          </a:p>
          <a:p>
            <a:pPr lvl="1"/>
            <a:r>
              <a:rPr lang="en-US" dirty="0" smtClean="0"/>
              <a:t>their </a:t>
            </a:r>
            <a:r>
              <a:rPr lang="en-US" dirty="0"/>
              <a:t>realization </a:t>
            </a:r>
            <a:r>
              <a:rPr lang="en-US" dirty="0" smtClean="0"/>
              <a:t>(</a:t>
            </a:r>
            <a:r>
              <a:rPr lang="sl-SI" dirty="0" smtClean="0"/>
              <a:t>instance</a:t>
            </a:r>
            <a:r>
              <a:rPr lang="en-US" dirty="0" smtClean="0"/>
              <a:t>) </a:t>
            </a:r>
            <a:r>
              <a:rPr lang="en-US" dirty="0"/>
              <a:t>will </a:t>
            </a:r>
            <a:r>
              <a:rPr lang="en-US" dirty="0" smtClean="0"/>
              <a:t>actually</a:t>
            </a:r>
            <a:r>
              <a:rPr lang="sl-SI" dirty="0"/>
              <a:t> </a:t>
            </a:r>
            <a:r>
              <a:rPr lang="en-US" dirty="0" smtClean="0"/>
              <a:t>nutrient values</a:t>
            </a:r>
            <a:endParaRPr lang="sl-SI" dirty="0" smtClean="0"/>
          </a:p>
          <a:p>
            <a:pPr lvl="1"/>
            <a:r>
              <a:rPr lang="sl-SI" dirty="0" smtClean="0"/>
              <a:t>They </a:t>
            </a:r>
            <a:r>
              <a:rPr lang="en-US" dirty="0" smtClean="0"/>
              <a:t>describe </a:t>
            </a:r>
            <a:r>
              <a:rPr lang="en-US" dirty="0"/>
              <a:t>the </a:t>
            </a:r>
            <a:r>
              <a:rPr lang="en-US" dirty="0" smtClean="0"/>
              <a:t>syntax,</a:t>
            </a:r>
            <a:r>
              <a:rPr lang="sl-SI" dirty="0" smtClean="0"/>
              <a:t> </a:t>
            </a:r>
            <a:r>
              <a:rPr lang="en-US" dirty="0" smtClean="0"/>
              <a:t>comparisons</a:t>
            </a:r>
            <a:r>
              <a:rPr lang="sl-SI" dirty="0" smtClean="0"/>
              <a:t> </a:t>
            </a:r>
            <a:r>
              <a:rPr lang="en-US" dirty="0" smtClean="0"/>
              <a:t>method, </a:t>
            </a:r>
            <a:r>
              <a:rPr lang="en-US" dirty="0"/>
              <a:t>etc..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05267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CLASSES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b="1" dirty="0"/>
              <a:t>ObjectClassDescription =</a:t>
            </a:r>
          </a:p>
          <a:p>
            <a:pPr marL="0" indent="0">
              <a:buNone/>
            </a:pPr>
            <a:r>
              <a:rPr lang="sl-SI" b="1" dirty="0"/>
              <a:t>"(" whsp</a:t>
            </a:r>
          </a:p>
          <a:p>
            <a:pPr marL="0" indent="0">
              <a:buNone/>
            </a:pPr>
            <a:r>
              <a:rPr lang="sl-SI" b="1" dirty="0"/>
              <a:t>numericoid whsp</a:t>
            </a:r>
          </a:p>
          <a:p>
            <a:pPr marL="0" indent="0">
              <a:buNone/>
            </a:pPr>
            <a:r>
              <a:rPr lang="sl-SI" b="1" dirty="0" smtClean="0"/>
              <a:t>	; </a:t>
            </a:r>
            <a:r>
              <a:rPr lang="sl-SI" b="1" dirty="0"/>
              <a:t>ObjectClass identifier</a:t>
            </a:r>
          </a:p>
          <a:p>
            <a:pPr marL="400050" lvl="1" indent="0">
              <a:buNone/>
            </a:pPr>
            <a:r>
              <a:rPr lang="sl-SI" b="1" dirty="0"/>
              <a:t>[ "NAME" qdescrs ]</a:t>
            </a:r>
          </a:p>
          <a:p>
            <a:pPr marL="400050" lvl="1" indent="0">
              <a:buNone/>
            </a:pPr>
            <a:r>
              <a:rPr lang="sl-SI" b="1" dirty="0"/>
              <a:t>[ "DESC" qdstring ]</a:t>
            </a:r>
          </a:p>
          <a:p>
            <a:pPr marL="400050" lvl="1" indent="0">
              <a:buNone/>
            </a:pPr>
            <a:r>
              <a:rPr lang="sl-SI" b="1" dirty="0"/>
              <a:t>[ "OBSOLETE" whsp ]</a:t>
            </a:r>
          </a:p>
          <a:p>
            <a:pPr marL="400050" lvl="1" indent="0">
              <a:buNone/>
            </a:pPr>
            <a:r>
              <a:rPr lang="sl-SI" b="1" dirty="0"/>
              <a:t>[ "SUP" oids ]</a:t>
            </a:r>
          </a:p>
          <a:p>
            <a:pPr marL="400050" lvl="1" indent="0">
              <a:buNone/>
            </a:pPr>
            <a:r>
              <a:rPr lang="sl-SI" b="1" dirty="0" smtClean="0"/>
              <a:t>	; </a:t>
            </a:r>
            <a:r>
              <a:rPr lang="sl-SI" b="1" dirty="0"/>
              <a:t>Superior ObjectClasses</a:t>
            </a:r>
          </a:p>
          <a:p>
            <a:pPr marL="400050" lvl="1" indent="0">
              <a:buNone/>
            </a:pPr>
            <a:r>
              <a:rPr lang="sl-SI" b="1" dirty="0"/>
              <a:t>[ ( "ABSTRACT" /</a:t>
            </a:r>
          </a:p>
          <a:p>
            <a:pPr marL="400050" lvl="1" indent="0">
              <a:buNone/>
            </a:pPr>
            <a:r>
              <a:rPr lang="sl-SI" b="1" dirty="0"/>
              <a:t>"STRUCTURAL” /</a:t>
            </a:r>
          </a:p>
          <a:p>
            <a:pPr marL="400050" lvl="1" indent="0">
              <a:buNone/>
            </a:pPr>
            <a:r>
              <a:rPr lang="sl-SI" b="1" dirty="0"/>
              <a:t>"AUXILIARY" ) whsp ]</a:t>
            </a:r>
          </a:p>
          <a:p>
            <a:pPr marL="400050" lvl="1" indent="0">
              <a:buNone/>
            </a:pPr>
            <a:r>
              <a:rPr lang="sl-SI" b="1" dirty="0" smtClean="0"/>
              <a:t>	; </a:t>
            </a:r>
            <a:r>
              <a:rPr lang="sl-SI" b="1" dirty="0"/>
              <a:t>default structural</a:t>
            </a:r>
          </a:p>
          <a:p>
            <a:pPr marL="400050" lvl="1" indent="0">
              <a:buNone/>
            </a:pPr>
            <a:r>
              <a:rPr lang="sl-SI" b="1" dirty="0"/>
              <a:t>[ "MUST" oids ]</a:t>
            </a:r>
          </a:p>
          <a:p>
            <a:pPr marL="400050" lvl="1" indent="0">
              <a:buNone/>
            </a:pPr>
            <a:r>
              <a:rPr lang="sl-SI" b="1" dirty="0" smtClean="0"/>
              <a:t>	; </a:t>
            </a:r>
            <a:r>
              <a:rPr lang="sl-SI" b="1" dirty="0"/>
              <a:t>AttributeTypes</a:t>
            </a:r>
          </a:p>
          <a:p>
            <a:pPr marL="400050" lvl="1" indent="0">
              <a:buNone/>
            </a:pPr>
            <a:r>
              <a:rPr lang="sl-SI" b="1" dirty="0"/>
              <a:t>[ "MAY" oids ]</a:t>
            </a:r>
          </a:p>
          <a:p>
            <a:pPr marL="400050" lvl="1" indent="0">
              <a:buNone/>
            </a:pPr>
            <a:r>
              <a:rPr lang="sl-SI" b="1" dirty="0" smtClean="0"/>
              <a:t>	; </a:t>
            </a:r>
            <a:r>
              <a:rPr lang="sl-SI" b="1" dirty="0"/>
              <a:t>AttributeTypes</a:t>
            </a:r>
          </a:p>
          <a:p>
            <a:pPr marL="0" indent="0">
              <a:buNone/>
            </a:pPr>
            <a:r>
              <a:rPr lang="sl-SI" b="1" dirty="0"/>
              <a:t>whsp ")"</a:t>
            </a:r>
            <a:endParaRPr lang="sl-S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case</a:t>
            </a:r>
            <a:r>
              <a:rPr lang="sl-SI" dirty="0" smtClean="0"/>
              <a:t> of class</a:t>
            </a:r>
            <a:r>
              <a:rPr lang="en-US" dirty="0" smtClean="0"/>
              <a:t> definitions</a:t>
            </a:r>
          </a:p>
          <a:p>
            <a:pPr marL="0" indent="0">
              <a:buNone/>
            </a:pPr>
            <a:r>
              <a:rPr lang="en-US" dirty="0" err="1" smtClean="0"/>
              <a:t>objectclass</a:t>
            </a:r>
            <a:r>
              <a:rPr lang="en-US" dirty="0" smtClean="0"/>
              <a:t> </a:t>
            </a:r>
            <a:r>
              <a:rPr lang="en-US" dirty="0"/>
              <a:t>(</a:t>
            </a:r>
          </a:p>
          <a:p>
            <a:pPr marL="400050" lvl="1" indent="0">
              <a:buNone/>
            </a:pPr>
            <a:r>
              <a:rPr lang="en-US" dirty="0"/>
              <a:t>2.5.6.2</a:t>
            </a:r>
          </a:p>
          <a:p>
            <a:pPr marL="400050" lvl="1" indent="0">
              <a:buNone/>
            </a:pPr>
            <a:r>
              <a:rPr lang="en-US" dirty="0"/>
              <a:t>NAME 'country'</a:t>
            </a:r>
          </a:p>
          <a:p>
            <a:pPr marL="400050" lvl="1" indent="0">
              <a:buNone/>
            </a:pPr>
            <a:r>
              <a:rPr lang="en-US" dirty="0"/>
              <a:t>SUP top</a:t>
            </a:r>
          </a:p>
          <a:p>
            <a:pPr marL="400050" lvl="1" indent="0">
              <a:buNone/>
            </a:pPr>
            <a:r>
              <a:rPr lang="en-US" dirty="0"/>
              <a:t>STRUCTURAL</a:t>
            </a:r>
          </a:p>
          <a:p>
            <a:pPr marL="400050" lvl="1" indent="0">
              <a:buNone/>
            </a:pPr>
            <a:r>
              <a:rPr lang="en-US" dirty="0"/>
              <a:t>MUST c</a:t>
            </a:r>
          </a:p>
          <a:p>
            <a:pPr marL="400050" lvl="1" indent="0">
              <a:buNone/>
            </a:pPr>
            <a:r>
              <a:rPr lang="en-US" dirty="0"/>
              <a:t>MAY ($ </a:t>
            </a:r>
            <a:r>
              <a:rPr lang="en-US" dirty="0" err="1"/>
              <a:t>searchGuide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description)</a:t>
            </a:r>
          </a:p>
          <a:p>
            <a:pPr marL="0" indent="0">
              <a:buNone/>
            </a:pPr>
            <a:r>
              <a:rPr lang="en-US" dirty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66301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LDAP and DATA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 smtClean="0"/>
              <a:t>To</a:t>
            </a:r>
            <a:r>
              <a:rPr lang="en-US" dirty="0" smtClean="0"/>
              <a:t> transfer </a:t>
            </a:r>
            <a:r>
              <a:rPr lang="en-US" dirty="0"/>
              <a:t>data between LDAP servers </a:t>
            </a:r>
            <a:r>
              <a:rPr lang="sl-SI" dirty="0" smtClean="0"/>
              <a:t>we have </a:t>
            </a:r>
            <a:r>
              <a:rPr lang="en-US" dirty="0" smtClean="0"/>
              <a:t>defined </a:t>
            </a:r>
            <a:r>
              <a:rPr lang="en-US" dirty="0"/>
              <a:t>LDIF format</a:t>
            </a:r>
            <a:r>
              <a:rPr lang="en-US" dirty="0" smtClean="0"/>
              <a:t>:</a:t>
            </a:r>
            <a:endParaRPr lang="sl-SI" dirty="0" smtClean="0"/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/>
              <a:t>dn: cn=John Doe,dc=example,dc=com</a:t>
            </a:r>
          </a:p>
          <a:p>
            <a:pPr marL="0" indent="0">
              <a:buNone/>
            </a:pPr>
            <a:r>
              <a:rPr lang="sl-SI" dirty="0"/>
              <a:t>cn: John Doe</a:t>
            </a:r>
          </a:p>
          <a:p>
            <a:pPr marL="0" indent="0">
              <a:buNone/>
            </a:pPr>
            <a:r>
              <a:rPr lang="sl-SI" dirty="0"/>
              <a:t>givenName: John</a:t>
            </a:r>
          </a:p>
          <a:p>
            <a:pPr marL="0" indent="0">
              <a:buNone/>
            </a:pPr>
            <a:r>
              <a:rPr lang="sl-SI" dirty="0"/>
              <a:t>sn: Doe</a:t>
            </a:r>
          </a:p>
          <a:p>
            <a:pPr marL="0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6789</a:t>
            </a:r>
          </a:p>
          <a:p>
            <a:pPr marL="0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1232</a:t>
            </a:r>
          </a:p>
          <a:p>
            <a:pPr marL="0" indent="0">
              <a:buNone/>
            </a:pPr>
            <a:r>
              <a:rPr lang="sl-SI" dirty="0"/>
              <a:t>mail: john@example.com</a:t>
            </a:r>
          </a:p>
          <a:p>
            <a:pPr marL="0" indent="0">
              <a:buNone/>
            </a:pPr>
            <a:r>
              <a:rPr lang="sl-SI" dirty="0"/>
              <a:t>manager: cn=Barbara Doe,dc=example,dc=com</a:t>
            </a:r>
          </a:p>
          <a:p>
            <a:pPr marL="0" indent="0">
              <a:buNone/>
            </a:pPr>
            <a:r>
              <a:rPr lang="sl-SI" dirty="0"/>
              <a:t>objectClass: inetOrgPerson</a:t>
            </a:r>
          </a:p>
          <a:p>
            <a:pPr marL="0" indent="0">
              <a:buNone/>
            </a:pPr>
            <a:r>
              <a:rPr lang="sl-SI" dirty="0"/>
              <a:t>objectClass: organizationalPerson</a:t>
            </a:r>
          </a:p>
          <a:p>
            <a:pPr marL="0" indent="0">
              <a:buNone/>
            </a:pPr>
            <a:r>
              <a:rPr lang="sl-SI" dirty="0"/>
              <a:t>objectClass: person</a:t>
            </a:r>
          </a:p>
          <a:p>
            <a:pPr marL="0" indent="0">
              <a:buNone/>
            </a:pPr>
            <a:r>
              <a:rPr lang="sl-SI" dirty="0"/>
              <a:t>objectClass: top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26459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SOFTWARE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On FreeBSD </a:t>
            </a:r>
            <a:r>
              <a:rPr lang="sl-SI" dirty="0"/>
              <a:t>/ Linux OpenLDAP</a:t>
            </a:r>
          </a:p>
          <a:p>
            <a:r>
              <a:rPr lang="sl-SI" dirty="0" smtClean="0"/>
              <a:t>server </a:t>
            </a:r>
            <a:r>
              <a:rPr lang="sl-SI" dirty="0"/>
              <a:t>and application programs:</a:t>
            </a:r>
          </a:p>
          <a:p>
            <a:pPr lvl="1"/>
            <a:r>
              <a:rPr lang="sl-SI" dirty="0" smtClean="0"/>
              <a:t>slapd</a:t>
            </a:r>
            <a:r>
              <a:rPr lang="sl-SI" dirty="0"/>
              <a:t>, slurpd</a:t>
            </a:r>
          </a:p>
          <a:p>
            <a:pPr lvl="1"/>
            <a:r>
              <a:rPr lang="sl-SI" dirty="0" smtClean="0"/>
              <a:t>ldapcomapre</a:t>
            </a:r>
            <a:r>
              <a:rPr lang="sl-SI" dirty="0"/>
              <a:t>, ldapdelete ...</a:t>
            </a:r>
          </a:p>
          <a:p>
            <a:r>
              <a:rPr lang="sl-SI" dirty="0" smtClean="0"/>
              <a:t>configuration </a:t>
            </a:r>
            <a:r>
              <a:rPr lang="sl-SI" dirty="0"/>
              <a:t>files in / usr / local / etc</a:t>
            </a:r>
          </a:p>
          <a:p>
            <a:r>
              <a:rPr lang="sl-SI" dirty="0" smtClean="0"/>
              <a:t>More on exercises</a:t>
            </a:r>
            <a:endParaRPr lang="sl-SI" dirty="0"/>
          </a:p>
          <a:p>
            <a:pPr lvl="1"/>
            <a:r>
              <a:rPr lang="sl-SI" dirty="0" smtClean="0"/>
              <a:t>challenge: </a:t>
            </a:r>
            <a:r>
              <a:rPr lang="sl-SI" dirty="0"/>
              <a:t>install</a:t>
            </a:r>
            <a:r>
              <a:rPr lang="sl-SI" dirty="0" smtClean="0"/>
              <a:t> </a:t>
            </a:r>
            <a:r>
              <a:rPr lang="sl-SI" dirty="0"/>
              <a:t>OpenLDAP </a:t>
            </a:r>
            <a:r>
              <a:rPr lang="sl-SI" dirty="0" smtClean="0"/>
              <a:t>on </a:t>
            </a:r>
            <a:r>
              <a:rPr lang="sl-SI" dirty="0"/>
              <a:t>your server </a:t>
            </a:r>
            <a:r>
              <a:rPr lang="sl-SI" dirty="0" smtClean="0"/>
              <a:t>and configure it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00930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SOFTWARE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programs may include the possibility </a:t>
            </a:r>
            <a:r>
              <a:rPr lang="en-US" dirty="0" smtClean="0"/>
              <a:t>of</a:t>
            </a:r>
            <a:r>
              <a:rPr lang="sl-SI" dirty="0" smtClean="0"/>
              <a:t> fetching data </a:t>
            </a:r>
            <a:r>
              <a:rPr lang="en-US" dirty="0" smtClean="0"/>
              <a:t>from </a:t>
            </a:r>
            <a:r>
              <a:rPr lang="en-US" dirty="0"/>
              <a:t>the LDAP server</a:t>
            </a:r>
          </a:p>
          <a:p>
            <a:pPr lvl="1"/>
            <a:r>
              <a:rPr lang="en-US" dirty="0" err="1" smtClean="0"/>
              <a:t>freeradius</a:t>
            </a:r>
            <a:r>
              <a:rPr lang="en-US" dirty="0"/>
              <a:t>, authentication on </a:t>
            </a:r>
            <a:r>
              <a:rPr lang="en-US" dirty="0" err="1"/>
              <a:t>unix</a:t>
            </a:r>
            <a:r>
              <a:rPr lang="en-US" dirty="0"/>
              <a:t>-s ...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360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DIRECTORY SERVICE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Directory service</a:t>
            </a:r>
          </a:p>
          <a:p>
            <a:r>
              <a:rPr lang="en-US" dirty="0" smtClean="0"/>
              <a:t>in the folder are grouped individual attributes</a:t>
            </a:r>
            <a:endParaRPr lang="sl-SI" dirty="0" smtClean="0"/>
          </a:p>
          <a:p>
            <a:pPr lvl="1"/>
            <a:r>
              <a:rPr lang="en-US" dirty="0" smtClean="0"/>
              <a:t>folders contain attributes of different types</a:t>
            </a:r>
            <a:r>
              <a:rPr lang="sl-SI" dirty="0" smtClean="0"/>
              <a:t> – </a:t>
            </a:r>
            <a:r>
              <a:rPr lang="en-US" dirty="0" smtClean="0"/>
              <a:t>special</a:t>
            </a:r>
            <a:r>
              <a:rPr lang="sl-SI" dirty="0" smtClean="0"/>
              <a:t> t</a:t>
            </a:r>
            <a:r>
              <a:rPr lang="en-US" dirty="0" err="1" smtClean="0"/>
              <a:t>ype</a:t>
            </a:r>
            <a:r>
              <a:rPr lang="en-US" dirty="0" smtClean="0"/>
              <a:t> </a:t>
            </a:r>
            <a:r>
              <a:rPr lang="sl-SI" dirty="0" smtClean="0"/>
              <a:t>is</a:t>
            </a:r>
            <a:r>
              <a:rPr lang="en-US" dirty="0" smtClean="0"/>
              <a:t> folder again; directory structure is hierarchical</a:t>
            </a:r>
            <a:endParaRPr lang="sl-SI" dirty="0" smtClean="0"/>
          </a:p>
          <a:p>
            <a:pPr lvl="1"/>
            <a:r>
              <a:rPr lang="en-US" dirty="0" smtClean="0"/>
              <a:t>Some attributes are </a:t>
            </a:r>
            <a:r>
              <a:rPr lang="sl-SI" dirty="0" smtClean="0"/>
              <a:t>required</a:t>
            </a:r>
            <a:r>
              <a:rPr lang="en-US" dirty="0" smtClean="0"/>
              <a:t>, some allowed</a:t>
            </a:r>
            <a:endParaRPr lang="sl-SI" dirty="0" smtClean="0"/>
          </a:p>
          <a:p>
            <a:pPr lvl="1"/>
            <a:r>
              <a:rPr lang="en-US" dirty="0" smtClean="0"/>
              <a:t>directory structure and attributes in them</a:t>
            </a:r>
            <a:r>
              <a:rPr lang="sl-SI" dirty="0" smtClean="0"/>
              <a:t> are defining scheme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958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ATRIBUTES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Each atribute has a name</a:t>
            </a:r>
          </a:p>
          <a:p>
            <a:r>
              <a:rPr lang="en-US" dirty="0" smtClean="0"/>
              <a:t>in the same folder</a:t>
            </a:r>
            <a:r>
              <a:rPr lang="sl-SI" dirty="0" smtClean="0"/>
              <a:t> we</a:t>
            </a:r>
            <a:r>
              <a:rPr lang="en-US" dirty="0" smtClean="0"/>
              <a:t> can have multiple attributes with the same</a:t>
            </a:r>
            <a:r>
              <a:rPr lang="sl-SI" dirty="0" smtClean="0"/>
              <a:t> </a:t>
            </a:r>
            <a:r>
              <a:rPr lang="en-US" dirty="0" smtClean="0"/>
              <a:t>name, but with different values ​​- cf. </a:t>
            </a:r>
            <a:r>
              <a:rPr lang="sl-SI" dirty="0"/>
              <a:t>w</a:t>
            </a:r>
            <a:r>
              <a:rPr lang="en-US" dirty="0" err="1" smtClean="0"/>
              <a:t>ith</a:t>
            </a:r>
            <a:r>
              <a:rPr lang="sl-SI" dirty="0" smtClean="0"/>
              <a:t> </a:t>
            </a:r>
            <a:r>
              <a:rPr lang="en-US" dirty="0" smtClean="0"/>
              <a:t>data structure dictionary</a:t>
            </a:r>
            <a:endParaRPr lang="sl-SI" dirty="0" smtClean="0"/>
          </a:p>
          <a:p>
            <a:r>
              <a:rPr lang="sl-SI" dirty="0" smtClean="0"/>
              <a:t>The same name in diferent directories represent diferent atribute</a:t>
            </a:r>
          </a:p>
          <a:p>
            <a:pPr lvl="1"/>
            <a:r>
              <a:rPr lang="sl-SI" dirty="0" smtClean="0"/>
              <a:t>Cf. In Java a.b.c doesn‘t equal a.c.c</a:t>
            </a:r>
          </a:p>
          <a:p>
            <a:pPr lvl="1"/>
            <a:r>
              <a:rPr lang="sl-SI" dirty="0" smtClean="0"/>
              <a:t>Chalange: Where have we already met this?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3876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OBJECTS AND NAMESPACES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r>
              <a:rPr lang="sl-SI" dirty="0" smtClean="0"/>
              <a:t> (or entries)</a:t>
            </a:r>
            <a:r>
              <a:rPr lang="en-US" dirty="0" smtClean="0"/>
              <a:t> are the actual values ​​held by directory</a:t>
            </a:r>
            <a:r>
              <a:rPr lang="sl-SI" dirty="0" smtClean="0"/>
              <a:t> </a:t>
            </a:r>
            <a:r>
              <a:rPr lang="en-US" dirty="0" smtClean="0"/>
              <a:t>structure according to the defined scheme</a:t>
            </a:r>
            <a:endParaRPr lang="sl-SI" dirty="0" smtClean="0"/>
          </a:p>
          <a:p>
            <a:r>
              <a:rPr lang="en-US" dirty="0" smtClean="0"/>
              <a:t>objects that have been included in the directory are</a:t>
            </a:r>
            <a:r>
              <a:rPr lang="sl-SI" dirty="0" smtClean="0"/>
              <a:t> in container</a:t>
            </a:r>
          </a:p>
          <a:p>
            <a:r>
              <a:rPr lang="sl-SI" dirty="0" smtClean="0"/>
              <a:t>All objects in container are in the same namespace</a:t>
            </a:r>
          </a:p>
          <a:p>
            <a:pPr lvl="1"/>
            <a:r>
              <a:rPr lang="sl-SI" dirty="0" smtClean="0"/>
              <a:t>Container is similiar structure as dictionary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321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NAMESPACE AND THE DISTINCTION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objects in the name space are re-developed hierarchically</a:t>
            </a:r>
            <a:endParaRPr lang="sl-SI" dirty="0" smtClean="0"/>
          </a:p>
          <a:p>
            <a:r>
              <a:rPr lang="en-US" dirty="0" smtClean="0"/>
              <a:t>objects must differ from each other</a:t>
            </a:r>
            <a:endParaRPr lang="sl-SI" dirty="0" smtClean="0"/>
          </a:p>
          <a:p>
            <a:pPr lvl="1"/>
            <a:r>
              <a:rPr lang="en-US" dirty="0" smtClean="0"/>
              <a:t>way of distinguishing</a:t>
            </a:r>
            <a:r>
              <a:rPr lang="sl-SI" dirty="0" smtClean="0"/>
              <a:t> is</a:t>
            </a:r>
            <a:r>
              <a:rPr lang="en-US" dirty="0" smtClean="0"/>
              <a:t> the part of the </a:t>
            </a:r>
            <a:r>
              <a:rPr lang="sl-SI" dirty="0" smtClean="0"/>
              <a:t>designing</a:t>
            </a:r>
            <a:r>
              <a:rPr lang="en-US" dirty="0" smtClean="0"/>
              <a:t> directory</a:t>
            </a:r>
            <a:endParaRPr lang="sl-SI" dirty="0" smtClean="0"/>
          </a:p>
          <a:p>
            <a:pPr lvl="1"/>
            <a:r>
              <a:rPr lang="sl-SI" dirty="0" smtClean="0"/>
              <a:t>Rules must be used to distinguish to provide </a:t>
            </a:r>
            <a:r>
              <a:rPr lang="en-US" dirty="0" smtClean="0"/>
              <a:t>a unique and unambiguous name</a:t>
            </a:r>
            <a:r>
              <a:rPr lang="sl-SI" dirty="0" smtClean="0"/>
              <a:t> </a:t>
            </a:r>
          </a:p>
          <a:p>
            <a:r>
              <a:rPr lang="en-US" dirty="0" smtClean="0"/>
              <a:t>objects </a:t>
            </a:r>
            <a:r>
              <a:rPr lang="sl-SI" dirty="0" smtClean="0"/>
              <a:t>„</a:t>
            </a:r>
            <a:r>
              <a:rPr lang="en-US" dirty="0" smtClean="0"/>
              <a:t>live</a:t>
            </a:r>
            <a:r>
              <a:rPr lang="sl-SI" dirty="0" smtClean="0"/>
              <a:t>s“</a:t>
            </a:r>
            <a:r>
              <a:rPr lang="en-US" dirty="0" smtClean="0"/>
              <a:t> in the namespace and not in</a:t>
            </a:r>
            <a:r>
              <a:rPr lang="sl-SI" dirty="0" smtClean="0"/>
              <a:t> container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9250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DISTINGUISHING OBJECTS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to distinguish objects</a:t>
            </a:r>
            <a:r>
              <a:rPr lang="sl-SI" dirty="0" smtClean="0"/>
              <a:t> is </a:t>
            </a:r>
            <a:r>
              <a:rPr lang="en-US" dirty="0" smtClean="0"/>
              <a:t>called a </a:t>
            </a:r>
            <a:r>
              <a:rPr lang="sl-SI" dirty="0" smtClean="0"/>
              <a:t>d</a:t>
            </a:r>
            <a:r>
              <a:rPr lang="en-US" dirty="0" err="1" smtClean="0"/>
              <a:t>istinguished</a:t>
            </a:r>
            <a:r>
              <a:rPr lang="en-US" dirty="0" smtClean="0"/>
              <a:t> </a:t>
            </a:r>
            <a:r>
              <a:rPr lang="sl-SI" dirty="0" smtClean="0"/>
              <a:t>n</a:t>
            </a:r>
            <a:r>
              <a:rPr lang="en-US" dirty="0" err="1" smtClean="0"/>
              <a:t>ame</a:t>
            </a:r>
            <a:endParaRPr lang="sl-SI" dirty="0" smtClean="0"/>
          </a:p>
          <a:p>
            <a:r>
              <a:rPr lang="en-US" dirty="0" smtClean="0"/>
              <a:t>distinguished name can be absolute or</a:t>
            </a:r>
            <a:r>
              <a:rPr lang="sl-SI" dirty="0" smtClean="0"/>
              <a:t> </a:t>
            </a:r>
            <a:r>
              <a:rPr lang="en-US" dirty="0" smtClean="0"/>
              <a:t>relative - depending on the hierarchy of directories</a:t>
            </a:r>
            <a:endParaRPr lang="sl-SI" dirty="0" smtClean="0"/>
          </a:p>
          <a:p>
            <a:r>
              <a:rPr lang="en-US" dirty="0" smtClean="0"/>
              <a:t>distinguished name is</a:t>
            </a:r>
            <a:r>
              <a:rPr lang="sl-SI" dirty="0" smtClean="0"/>
              <a:t> </a:t>
            </a:r>
            <a:r>
              <a:rPr lang="en-US" dirty="0" smtClean="0"/>
              <a:t>(usually) not stored in</a:t>
            </a:r>
            <a:r>
              <a:rPr lang="sl-SI" dirty="0" smtClean="0"/>
              <a:t> </a:t>
            </a:r>
            <a:r>
              <a:rPr lang="en-US" dirty="0" smtClean="0"/>
              <a:t>directory structure, but is defined by the rules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9065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DISTINGUISHING OBJECTS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example – EDUROAM: </a:t>
            </a:r>
          </a:p>
          <a:p>
            <a:pPr marL="0" indent="0">
              <a:buNone/>
            </a:pPr>
            <a:r>
              <a:rPr lang="sl-SI" dirty="0" smtClean="0"/>
              <a:t>dn: dc=fakulteta,dc=univerza,dc=si </a:t>
            </a:r>
          </a:p>
          <a:p>
            <a:pPr marL="0" indent="0">
              <a:buNone/>
            </a:pPr>
            <a:r>
              <a:rPr lang="sl-SI" dirty="0" smtClean="0"/>
              <a:t>objectClass: top </a:t>
            </a:r>
          </a:p>
          <a:p>
            <a:pPr marL="0" indent="0">
              <a:buNone/>
            </a:pPr>
            <a:r>
              <a:rPr lang="sl-SI" dirty="0" smtClean="0"/>
              <a:t>objectclass: dcObject</a:t>
            </a:r>
          </a:p>
          <a:p>
            <a:pPr marL="0" indent="0">
              <a:buNone/>
            </a:pPr>
            <a:r>
              <a:rPr lang="sl-SI" dirty="0" smtClean="0"/>
              <a:t>objectClass: organization </a:t>
            </a:r>
          </a:p>
          <a:p>
            <a:pPr marL="0" indent="0">
              <a:buNone/>
            </a:pPr>
            <a:r>
              <a:rPr lang="sl-SI" dirty="0" smtClean="0"/>
              <a:t>dc: es-kranj</a:t>
            </a:r>
          </a:p>
          <a:p>
            <a:pPr marL="0" indent="0">
              <a:buNone/>
            </a:pPr>
            <a:r>
              <a:rPr lang="sl-SI" dirty="0" smtClean="0"/>
              <a:t>o: Fakulteta in Univerza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625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NAMESPACE AND MANAGEMENT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Cotent of namespace can:</a:t>
            </a:r>
          </a:p>
          <a:p>
            <a:pPr lvl="1"/>
            <a:r>
              <a:rPr lang="sl-SI" dirty="0" smtClean="0"/>
              <a:t>Be </a:t>
            </a:r>
            <a:r>
              <a:rPr lang="en-US" dirty="0" smtClean="0"/>
              <a:t>divided between different servers (distribution</a:t>
            </a:r>
            <a:r>
              <a:rPr lang="sl-SI" dirty="0" smtClean="0"/>
              <a:t>) - </a:t>
            </a:r>
            <a:r>
              <a:rPr lang="en-US" dirty="0" smtClean="0"/>
              <a:t>distributed directory service</a:t>
            </a:r>
            <a:endParaRPr lang="sl-SI" dirty="0" smtClean="0"/>
          </a:p>
          <a:p>
            <a:pPr lvl="1"/>
            <a:r>
              <a:rPr lang="en-US" dirty="0" smtClean="0"/>
              <a:t>be rewritten in a different server (replication) –namespace</a:t>
            </a:r>
            <a:r>
              <a:rPr lang="sl-SI" dirty="0" smtClean="0"/>
              <a:t> </a:t>
            </a:r>
            <a:r>
              <a:rPr lang="en-US" dirty="0" smtClean="0"/>
              <a:t>content</a:t>
            </a:r>
            <a:r>
              <a:rPr lang="sl-SI" dirty="0" smtClean="0"/>
              <a:t> is</a:t>
            </a:r>
            <a:r>
              <a:rPr lang="en-US" dirty="0" smtClean="0"/>
              <a:t> still managed</a:t>
            </a:r>
            <a:r>
              <a:rPr lang="sl-SI" dirty="0" smtClean="0"/>
              <a:t> by </a:t>
            </a:r>
            <a:r>
              <a:rPr lang="en-US" dirty="0" smtClean="0"/>
              <a:t>origin</a:t>
            </a:r>
            <a:r>
              <a:rPr lang="sl-SI" dirty="0" smtClean="0"/>
              <a:t>al</a:t>
            </a:r>
            <a:r>
              <a:rPr lang="en-US" dirty="0" smtClean="0"/>
              <a:t> server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079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1428</Words>
  <Application>Microsoft Office PowerPoint</Application>
  <PresentationFormat>On-screen Show (4:3)</PresentationFormat>
  <Paragraphs>230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INFORMATION FOR NETWORK OPERATION</vt:lpstr>
      <vt:lpstr>CONTENT</vt:lpstr>
      <vt:lpstr>DIRECTORY SERVICE</vt:lpstr>
      <vt:lpstr>ATRIBUTES</vt:lpstr>
      <vt:lpstr>OBJECTS AND NAMESPACES</vt:lpstr>
      <vt:lpstr>NAMESPACE AND THE DISTINCTION</vt:lpstr>
      <vt:lpstr>DISTINGUISHING OBJECTS</vt:lpstr>
      <vt:lpstr>DISTINGUISHING OBJECTS</vt:lpstr>
      <vt:lpstr>NAMESPACE AND MANAGEMENT</vt:lpstr>
      <vt:lpstr>DATABASES AND DIRECTORY STRUCTURES</vt:lpstr>
      <vt:lpstr>DNS</vt:lpstr>
      <vt:lpstr>PowerPoint Presentation</vt:lpstr>
      <vt:lpstr>SOFTWARE</vt:lpstr>
      <vt:lpstr>STANDARD X.500</vt:lpstr>
      <vt:lpstr>STANDARD X.500</vt:lpstr>
      <vt:lpstr>LDAP – LIGHTWEIGHT DIRECTORY ACCESS PROTOCOL</vt:lpstr>
      <vt:lpstr>LDAP – LIGHTWEIGHT DIRECTORY ACCESS PROTOCOL</vt:lpstr>
      <vt:lpstr>LDAP</vt:lpstr>
      <vt:lpstr>LDAP - PROTOCOL</vt:lpstr>
      <vt:lpstr>LDAP - PROTOCOL</vt:lpstr>
      <vt:lpstr>LDAP - PROTOCOL</vt:lpstr>
      <vt:lpstr>LDAP - PROTOCOL</vt:lpstr>
      <vt:lpstr>LDAP - PROTOCOL</vt:lpstr>
      <vt:lpstr>LDAP SCHEME, CLASS and ATRIBUTES</vt:lpstr>
      <vt:lpstr>LDAP SCHEME, CLASS and ATRIBUTES</vt:lpstr>
      <vt:lpstr>CLASSES</vt:lpstr>
      <vt:lpstr>LDAP and DATA</vt:lpstr>
      <vt:lpstr>SOFTWARE</vt:lpstr>
      <vt:lpstr>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FOR NETWORK OPERATION</dc:title>
  <dc:creator>Shark4109</dc:creator>
  <cp:lastModifiedBy>Shark4109</cp:lastModifiedBy>
  <cp:revision>15</cp:revision>
  <dcterms:created xsi:type="dcterms:W3CDTF">2012-10-20T23:43:39Z</dcterms:created>
  <dcterms:modified xsi:type="dcterms:W3CDTF">2012-12-12T19:53:06Z</dcterms:modified>
</cp:coreProperties>
</file>