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s/slide22.xml" ContentType="application/vnd.openxmlformats-officedocument.presentationml.slide+xml"/>
  <Override PartName="/ppt/slides/slide28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26.xml" ContentType="application/vnd.openxmlformats-officedocument.presentationml.slide+xml"/>
  <Override PartName="/ppt/slideMasters/slideMaster1.xml" ContentType="application/vnd.openxmlformats-officedocument.presentationml.slideMaster+xml"/>
  <Override PartName="/ppt/viewProps.xml" ContentType="application/vnd.openxmlformats-officedocument.presentationml.viewProps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27.xml" ContentType="application/vnd.openxmlformats-officedocument.presentationml.slide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85" r:id="rId1"/>
  </p:sldMasterIdLst>
  <p:notesMasterIdLst>
    <p:notesMasterId r:id="rId30"/>
  </p:notesMasterIdLst>
  <p:handoutMasterIdLst>
    <p:handoutMasterId r:id="rId31"/>
  </p:handoutMasterIdLst>
  <p:sldIdLst>
    <p:sldId id="258" r:id="rId2"/>
    <p:sldId id="331" r:id="rId3"/>
    <p:sldId id="332" r:id="rId4"/>
    <p:sldId id="400" r:id="rId5"/>
    <p:sldId id="401" r:id="rId6"/>
    <p:sldId id="402" r:id="rId7"/>
    <p:sldId id="403" r:id="rId8"/>
    <p:sldId id="404" r:id="rId9"/>
    <p:sldId id="405" r:id="rId10"/>
    <p:sldId id="406" r:id="rId11"/>
    <p:sldId id="408" r:id="rId12"/>
    <p:sldId id="410" r:id="rId13"/>
    <p:sldId id="407" r:id="rId14"/>
    <p:sldId id="411" r:id="rId15"/>
    <p:sldId id="349" r:id="rId16"/>
    <p:sldId id="412" r:id="rId17"/>
    <p:sldId id="413" r:id="rId18"/>
    <p:sldId id="414" r:id="rId19"/>
    <p:sldId id="415" r:id="rId20"/>
    <p:sldId id="416" r:id="rId21"/>
    <p:sldId id="417" r:id="rId22"/>
    <p:sldId id="418" r:id="rId23"/>
    <p:sldId id="419" r:id="rId24"/>
    <p:sldId id="420" r:id="rId25"/>
    <p:sldId id="421" r:id="rId26"/>
    <p:sldId id="422" r:id="rId27"/>
    <p:sldId id="423" r:id="rId28"/>
    <p:sldId id="424" r:id="rId2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3" frameSlides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148" d="100"/>
          <a:sy n="148" d="100"/>
        </p:scale>
        <p:origin x="-13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5" Type="http://schemas.openxmlformats.org/officeDocument/2006/relationships/theme" Target="theme/theme1.xml"/><Relationship Id="rId31" Type="http://schemas.openxmlformats.org/officeDocument/2006/relationships/handoutMaster" Target="handoutMasters/handoutMaster1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3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slide" Target="slides/slide27.xml"/><Relationship Id="rId26" Type="http://schemas.openxmlformats.org/officeDocument/2006/relationships/slide" Target="slides/slide25.xml"/><Relationship Id="rId30" Type="http://schemas.openxmlformats.org/officeDocument/2006/relationships/notesMaster" Target="notesMasters/notesMaster1.xml"/><Relationship Id="rId11" Type="http://schemas.openxmlformats.org/officeDocument/2006/relationships/slide" Target="slides/slide10.xml"/><Relationship Id="rId29" Type="http://schemas.openxmlformats.org/officeDocument/2006/relationships/slide" Target="slides/slide28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294FC4-BDE9-AE46-82BB-1EC673D1236D}" type="datetimeFigureOut">
              <a:rPr lang="en-US" smtClean="0"/>
              <a:pPr/>
              <a:t>12/21/11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C155B-52C9-0540-B0BB-4EDE70C40D4A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1AF2A-868C-0645-B0D7-32E140D09744}" type="datetimeFigureOut">
              <a:rPr lang="en-US" smtClean="0"/>
              <a:pPr/>
              <a:t>12/21/11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FBB54-DEE0-7F41-9EA2-517B057EE1AF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x-none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D6F7B-FA1A-564C-B164-A77AF371CFA2}" type="datetime1">
              <a:rPr lang="en-US" smtClean="0"/>
              <a:pPr/>
              <a:t>12/21/11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BFF7A-AB26-6B46-8B96-BEA8D2083865}" type="datetime1">
              <a:rPr lang="en-US" smtClean="0"/>
              <a:pPr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B7443-2371-624F-84A0-CAB7D933B917}" type="datetime1">
              <a:rPr lang="en-US" smtClean="0"/>
              <a:pPr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EDE0-212E-FF42-AEFD-A260AFE0A0BD}" type="datetime1">
              <a:rPr lang="en-US" smtClean="0"/>
              <a:pPr/>
              <a:t>12/21/11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CF8DA-B563-7B43-96C7-83F7B1AB8C6B}" type="datetime1">
              <a:rPr lang="en-US" smtClean="0"/>
              <a:pPr/>
              <a:t>12/21/11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504925-F31F-2F4C-8EB1-55DB63EE5D85}" type="datetime1">
              <a:rPr lang="en-US" smtClean="0"/>
              <a:pPr/>
              <a:t>12/21/11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F5DB98-FCB0-614A-BB05-613FEFD9F8AF}" type="datetime1">
              <a:rPr lang="en-US" smtClean="0"/>
              <a:pPr/>
              <a:t>12/21/11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69D9B-0052-2D4D-A4EB-B71958A5C937}" type="datetime1">
              <a:rPr lang="en-US" smtClean="0"/>
              <a:pPr/>
              <a:t>12/21/11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5E5B92-8EF6-AB48-ACA4-5F31E9D2C130}" type="datetime1">
              <a:rPr lang="en-US" smtClean="0"/>
              <a:pPr/>
              <a:t>12/21/11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x-none" smtClean="0"/>
              <a:t>Click to edit Master text styles</a:t>
            </a:r>
          </a:p>
          <a:p>
            <a:pPr lvl="1" eaLnBrk="1" latinLnBrk="0" hangingPunct="1"/>
            <a:r>
              <a:rPr lang="x-none" smtClean="0"/>
              <a:t>Second level</a:t>
            </a:r>
          </a:p>
          <a:p>
            <a:pPr lvl="2" eaLnBrk="1" latinLnBrk="0" hangingPunct="1"/>
            <a:r>
              <a:rPr lang="x-none" smtClean="0"/>
              <a:t>Third level</a:t>
            </a:r>
          </a:p>
          <a:p>
            <a:pPr lvl="3" eaLnBrk="1" latinLnBrk="0" hangingPunct="1"/>
            <a:r>
              <a:rPr lang="x-none" smtClean="0"/>
              <a:t>Fourth level</a:t>
            </a:r>
          </a:p>
          <a:p>
            <a:pPr lvl="4" eaLnBrk="1" latinLnBrk="0" hangingPunct="1"/>
            <a:r>
              <a:rPr lang="x-none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0F4494-3E32-6744-AEB0-72297FEF5FF5}" type="datetime1">
              <a:rPr lang="en-US" smtClean="0"/>
              <a:pPr/>
              <a:t>12/21/11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x-none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6BFCD-B0AD-B643-86A1-66D534BA92A3}" type="datetime1">
              <a:rPr lang="en-US" smtClean="0"/>
              <a:pPr/>
              <a:t>12/21/11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x-none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x-none" smtClean="0"/>
              <a:t>Click to edit Master text styles</a:t>
            </a:r>
          </a:p>
          <a:p>
            <a:pPr lvl="1" eaLnBrk="1" latinLnBrk="0" hangingPunct="1"/>
            <a:r>
              <a:rPr kumimoji="0" lang="x-none" smtClean="0"/>
              <a:t>Second level</a:t>
            </a:r>
          </a:p>
          <a:p>
            <a:pPr lvl="2" eaLnBrk="1" latinLnBrk="0" hangingPunct="1"/>
            <a:r>
              <a:rPr kumimoji="0" lang="x-none" smtClean="0"/>
              <a:t>Third level</a:t>
            </a:r>
          </a:p>
          <a:p>
            <a:pPr lvl="3" eaLnBrk="1" latinLnBrk="0" hangingPunct="1"/>
            <a:r>
              <a:rPr kumimoji="0" lang="x-none" smtClean="0"/>
              <a:t>Fourth level</a:t>
            </a:r>
          </a:p>
          <a:p>
            <a:pPr lvl="4" eaLnBrk="1" latinLnBrk="0" hangingPunct="1"/>
            <a:r>
              <a:rPr kumimoji="0" lang="x-none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46DC91E-F92A-BE4B-B490-AB94CD592FFA}" type="datetime1">
              <a:rPr lang="en-US" smtClean="0"/>
              <a:pPr/>
              <a:t>12/21/11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283F7AB-74C4-2E4B-9255-26BCAF220D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x-none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Podatki za delovanje omrežja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Podatkovne baze in imeniške storitve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običajna, relacijska, podatkovna baza je organizirana v tabelah</a:t>
            </a:r>
          </a:p>
          <a:p>
            <a:r>
              <a:rPr lang="sl-SI" dirty="0" smtClean="0"/>
              <a:t>v imeniški strukturi imamo tudi prilastke, ki pa so:</a:t>
            </a:r>
          </a:p>
          <a:p>
            <a:pPr lvl="1"/>
            <a:r>
              <a:rPr lang="sl-SI" dirty="0" smtClean="0"/>
              <a:t>obvezni – </a:t>
            </a:r>
            <a:r>
              <a:rPr lang="sl-SI" smtClean="0"/>
              <a:t>podobno </a:t>
            </a:r>
            <a:r>
              <a:rPr lang="sl-SI" smtClean="0"/>
              <a:t>podatkovnim </a:t>
            </a:r>
            <a:r>
              <a:rPr lang="sl-SI" dirty="0" smtClean="0"/>
              <a:t>bazam</a:t>
            </a:r>
          </a:p>
          <a:p>
            <a:pPr lvl="1"/>
            <a:r>
              <a:rPr lang="sl-SI" dirty="0" smtClean="0"/>
              <a:t>neobvezni – na nek način </a:t>
            </a:r>
            <a:r>
              <a:rPr lang="sl-SI" i="1" dirty="0" smtClean="0"/>
              <a:t>null</a:t>
            </a:r>
            <a:r>
              <a:rPr lang="sl-SI" dirty="0" smtClean="0"/>
              <a:t> vrednosti v bazah</a:t>
            </a:r>
          </a:p>
          <a:p>
            <a:pPr lvl="1"/>
            <a:r>
              <a:rPr lang="sl-SI" dirty="0" smtClean="0"/>
              <a:t>se lahko ponovijo</a:t>
            </a:r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prilastki in njihova struktura so standardizirani (IANA)</a:t>
            </a:r>
          </a:p>
          <a:p>
            <a:pPr lvl="1"/>
            <a:r>
              <a:rPr lang="sl-SI" dirty="0" smtClean="0"/>
              <a:t>predmeti so razvrščeni v imenske prostore, pri čemer posamezen predmet podeduje vse lastnosti starša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DNS storitev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028544" cy="4525963"/>
          </a:xfrm>
        </p:spPr>
        <p:txBody>
          <a:bodyPr>
            <a:normAutofit fontScale="77500" lnSpcReduction="20000"/>
          </a:bodyPr>
          <a:lstStyle/>
          <a:p>
            <a:r>
              <a:rPr lang="sl-SI" dirty="0" smtClean="0"/>
              <a:t>dejansko je DNS imeniška storitev</a:t>
            </a:r>
          </a:p>
          <a:p>
            <a:pPr lvl="1"/>
            <a:r>
              <a:rPr lang="sl-SI" b="1" i="1" dirty="0" smtClean="0">
                <a:solidFill>
                  <a:srgbClr val="FF0000"/>
                </a:solidFill>
              </a:rPr>
              <a:t>obvezno: poiščite RFC ter ga preberite – literatura</a:t>
            </a:r>
            <a:endParaRPr lang="sl-SI" dirty="0" smtClean="0"/>
          </a:p>
          <a:p>
            <a:r>
              <a:rPr lang="sl-SI" dirty="0" smtClean="0"/>
              <a:t>imenski prostor določa FQN (</a:t>
            </a:r>
            <a:r>
              <a:rPr lang="sl-SI" i="1" dirty="0" smtClean="0"/>
              <a:t>fully qualified name</a:t>
            </a:r>
            <a:r>
              <a:rPr lang="sl-SI" dirty="0" smtClean="0"/>
              <a:t>)</a:t>
            </a:r>
          </a:p>
          <a:p>
            <a:r>
              <a:rPr lang="sl-SI" dirty="0" smtClean="0"/>
              <a:t>prilastki določajo storitve v imenskem prostoru </a:t>
            </a:r>
          </a:p>
          <a:p>
            <a:r>
              <a:rPr lang="sl-SI" dirty="0" smtClean="0"/>
              <a:t>pojem dedovanja ni izkoriščen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960008" y="1554162"/>
            <a:ext cx="4028544" cy="4525963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TYPE    meaning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-------------------------------------------------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A       a host address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NS      an authoritative name server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MD      a mail destination (Obsolete - use MX)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MF      a mail forwarder (Obsolete - use MX)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CNAME   the canonical name for an alias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SOA     marks the start of a zone of authority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MB      a mailbox domain name (EXPERIMENTAL)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MG      a mail group member (EXPERIMENTAL)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MR      a mail rename domain name (EXPERIMENTAL)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NULL    a null RR (EXPERIMENTAL)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WKS     a well known service description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PTR     a domain name pointer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HINFO   host information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MINFO   mailbox or mail list information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MX      mail exchange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TXT     text strings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Programska oprema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3916993" cy="4638251"/>
          </a:xfrm>
        </p:spPr>
        <p:txBody>
          <a:bodyPr>
            <a:normAutofit/>
          </a:bodyPr>
          <a:lstStyle/>
          <a:p>
            <a:r>
              <a:rPr lang="sl-SI" dirty="0" smtClean="0"/>
              <a:t>na FreeBSD named</a:t>
            </a:r>
          </a:p>
          <a:p>
            <a:r>
              <a:rPr lang="sl-SI" dirty="0" smtClean="0"/>
              <a:t>konfiguracija v /etc/named/*</a:t>
            </a:r>
          </a:p>
          <a:p>
            <a:pPr lvl="1"/>
            <a:r>
              <a:rPr lang="sl-SI" b="1" i="1" dirty="0" smtClean="0">
                <a:solidFill>
                  <a:srgbClr val="3366FF"/>
                </a:solidFill>
              </a:rPr>
              <a:t>izziv: namestite DNS strežnik za svojo lastno domeno in ga skonfigurirajte</a:t>
            </a:r>
            <a:endParaRPr lang="sl-SI" dirty="0" smtClean="0"/>
          </a:p>
          <a:p>
            <a:pPr lvl="1"/>
            <a:endParaRPr lang="sl-SI" dirty="0" smtClean="0"/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21793" y="1554162"/>
            <a:ext cx="4922207" cy="4638252"/>
          </a:xfrm>
          <a:prstGeom prst="rect">
            <a:avLst/>
          </a:prstGeom>
        </p:spPr>
        <p:txBody>
          <a:bodyPr vert="horz">
            <a:normAutofit fontScale="32500" lnSpcReduction="2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$ORIGIN 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brodnik.name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.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32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@	SOA	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Svarun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	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hostmaster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	(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		2007012002 ; Serial	== YYMMDD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		10800      ; Refresh of cache (in seconds)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		3060       ; Retry interval for refresh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		1814400    ; Expire of secondary copy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		86400 )    ; Default minimum expiration time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@	IN	NS	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Svarun</a:t>
            </a:r>
            <a:endParaRPr lang="en-US" sz="32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32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; --------------------------------------------------------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; --------------------------------------------------------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32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Svarun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	IN	A	193.77.156.167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Svarun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	IN	HINFO	i586	FreeBSD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32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;---------------------------------------------------------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;------------------------------------[ 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strezniski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 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aliasi</a:t>
            </a: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 ]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;---------------------------------------------------------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Posta	IN	CNAME   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Svarun</a:t>
            </a:r>
            <a:endParaRPr lang="en-US" sz="32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@	IN	MX 50	Posta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endParaRPr lang="en-US" sz="3200" b="1" dirty="0" smtClean="0">
              <a:solidFill>
                <a:schemeClr val="tx2"/>
              </a:solidFill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3200" b="1" dirty="0" smtClean="0">
                <a:solidFill>
                  <a:schemeClr val="tx2"/>
                </a:solidFill>
                <a:latin typeface="Courier New"/>
                <a:cs typeface="Courier New"/>
              </a:rPr>
              <a:t>WWW	IN	CNAME	</a:t>
            </a:r>
            <a:r>
              <a:rPr lang="en-US" sz="3200" b="1" dirty="0" err="1" smtClean="0">
                <a:solidFill>
                  <a:schemeClr val="tx2"/>
                </a:solidFill>
                <a:latin typeface="Courier New"/>
                <a:cs typeface="Courier New"/>
              </a:rPr>
              <a:t>Svarun</a:t>
            </a:r>
            <a:endParaRPr lang="en-US" sz="3200" b="1" dirty="0" smtClean="0">
              <a:solidFill>
                <a:schemeClr val="tx2"/>
              </a:solidFill>
              <a:latin typeface="Courier New"/>
              <a:cs typeface="Courier New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Standard X.500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l-SI" dirty="0" smtClean="0"/>
              <a:t>za podrobnejši opis glej:</a:t>
            </a:r>
          </a:p>
          <a:p>
            <a:pPr lvl="1" algn="ctr">
              <a:buNone/>
            </a:pPr>
            <a:r>
              <a:rPr lang="en-US" dirty="0" smtClean="0"/>
              <a:t>http://www.x500standard.com/</a:t>
            </a:r>
            <a:endParaRPr lang="sl-SI" dirty="0" smtClean="0"/>
          </a:p>
          <a:p>
            <a:r>
              <a:rPr lang="x-none" dirty="0" smtClean="0"/>
              <a:t>dejansko družina standardov</a:t>
            </a:r>
          </a:p>
          <a:p>
            <a:pPr lvl="1"/>
            <a:r>
              <a:rPr lang="x-none" dirty="0" smtClean="0"/>
              <a:t>primer: X.509 je bil osnova za SPKI</a:t>
            </a:r>
          </a:p>
          <a:p>
            <a:pPr lvl="1"/>
            <a:r>
              <a:rPr lang="x-none" dirty="0" smtClean="0"/>
              <a:t> </a:t>
            </a:r>
            <a:r>
              <a:rPr lang="sl-SI" b="1" i="1" dirty="0" smtClean="0">
                <a:solidFill>
                  <a:srgbClr val="0000FF"/>
                </a:solidFill>
              </a:rPr>
              <a:t>izziv: poiščite RFC za SPKI in kakšna je povezava med SPKI in X.509.</a:t>
            </a:r>
          </a:p>
          <a:p>
            <a:pPr lvl="1"/>
            <a:r>
              <a:rPr lang="sl-SI" b="1" i="1" dirty="0" smtClean="0">
                <a:solidFill>
                  <a:srgbClr val="FF0000"/>
                </a:solidFill>
              </a:rPr>
              <a:t>obvezno: poiščite na spletu kako je definiran certifikat v X.509 ter ga primerjajte s certifikatom v SPKI.</a:t>
            </a:r>
            <a:endParaRPr lang="sl-SI" dirty="0" smtClean="0"/>
          </a:p>
          <a:p>
            <a:r>
              <a:rPr lang="sl-SI" dirty="0" smtClean="0"/>
              <a:t>za delovanje poštnega sistema v X standardu (X.400) je bila potrebna imeniška struktura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Standard X.500 (nadalj.)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dirty="0" smtClean="0"/>
              <a:t>sestoji iz 4 protokolov</a:t>
            </a:r>
          </a:p>
          <a:p>
            <a:pPr lvl="1"/>
            <a:r>
              <a:rPr lang="sl-SI" dirty="0" smtClean="0"/>
              <a:t>protokol za dostop do imeniške strukture – operacije nad strukturo: </a:t>
            </a:r>
            <a:r>
              <a:rPr lang="en-US" i="1" dirty="0" smtClean="0"/>
              <a:t>Bind, Read, List, Search, Compare, Modify, Add, Delete</a:t>
            </a:r>
            <a:r>
              <a:rPr lang="en-US" dirty="0" smtClean="0"/>
              <a:t> in </a:t>
            </a:r>
            <a:r>
              <a:rPr lang="en-US" i="1" dirty="0" err="1" smtClean="0"/>
              <a:t>ModifyRDN</a:t>
            </a:r>
            <a:endParaRPr lang="sl-SI" dirty="0" smtClean="0"/>
          </a:p>
          <a:p>
            <a:r>
              <a:rPr lang="x-none" dirty="0" smtClean="0"/>
              <a:t>standard definira imenski prostor in v njem se nahajajo predmeti</a:t>
            </a:r>
          </a:p>
          <a:p>
            <a:r>
              <a:rPr lang="x-none" dirty="0" smtClean="0"/>
              <a:t>vsak predmet je določen s svojim razločevalnim imenom</a:t>
            </a:r>
          </a:p>
          <a:p>
            <a:r>
              <a:rPr lang="x-none" dirty="0" smtClean="0"/>
              <a:t>predmet ima lahko eno ali več (tudi ponavljajočih) vrednosti prilastkov</a:t>
            </a:r>
          </a:p>
          <a:p>
            <a:r>
              <a:rPr lang="sl-SI" dirty="0" smtClean="0"/>
              <a:t>imeniška struktura sestoji iz enega samega imenika</a:t>
            </a:r>
          </a:p>
          <a:p>
            <a:pPr lvl="1"/>
            <a:r>
              <a:rPr lang="sl-SI" dirty="0" smtClean="0"/>
              <a:t>posamezne dele imenika poslužujejo različni strežniki </a:t>
            </a:r>
            <a:endParaRPr lang="x-none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LDAP – </a:t>
            </a:r>
            <a:r>
              <a:rPr lang="en-US" dirty="0" smtClean="0"/>
              <a:t>Lightweight Directory Access Protocol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5564522" cy="4525963"/>
          </a:xfrm>
        </p:spPr>
        <p:txBody>
          <a:bodyPr>
            <a:normAutofit fontScale="85000" lnSpcReduction="20000"/>
          </a:bodyPr>
          <a:lstStyle/>
          <a:p>
            <a:r>
              <a:rPr lang="sl-SI" dirty="0" smtClean="0"/>
              <a:t>Opisan v RFC-jih 4510 – 4519</a:t>
            </a:r>
          </a:p>
          <a:p>
            <a:pPr lvl="1"/>
            <a:r>
              <a:rPr lang="sl-SI" dirty="0" smtClean="0"/>
              <a:t>RFC4510: imenik in pregled za ostale RFCje</a:t>
            </a:r>
          </a:p>
          <a:p>
            <a:pPr lvl="1"/>
            <a:r>
              <a:rPr lang="sl-SI" dirty="0" smtClean="0"/>
              <a:t>RFC4511, </a:t>
            </a:r>
            <a:r>
              <a:rPr lang="en-US" i="1" dirty="0" smtClean="0"/>
              <a:t>Lightweight Directory Access Protocol (LDAP): The Protocol</a:t>
            </a:r>
            <a:r>
              <a:rPr lang="sl-SI" dirty="0" smtClean="0"/>
              <a:t>: protokol komunikacije</a:t>
            </a:r>
          </a:p>
          <a:p>
            <a:pPr lvl="1"/>
            <a:r>
              <a:rPr lang="sl-SI" dirty="0" smtClean="0"/>
              <a:t>RFC 4512, </a:t>
            </a:r>
            <a:r>
              <a:rPr lang="en-US" i="1" dirty="0" smtClean="0"/>
              <a:t>Lightweight Directory Access Protocol (LDAP): Directory Information Models</a:t>
            </a:r>
            <a:r>
              <a:rPr lang="sl-SI" dirty="0" smtClean="0"/>
              <a:t>: opis imeniške strukture, sheme, prilastki, razredi</a:t>
            </a:r>
          </a:p>
          <a:p>
            <a:pPr lvl="1"/>
            <a:r>
              <a:rPr lang="sl-SI" sz="2400" b="1" i="1" dirty="0" smtClean="0">
                <a:solidFill>
                  <a:srgbClr val="3366FF"/>
                </a:solidFill>
              </a:rPr>
              <a:t>izziv: poiščite RFC4511 in RFC4512 in ju preberite. Kako se povezujeta med seboj?</a:t>
            </a:r>
            <a:r>
              <a:rPr lang="sl-SI" sz="2595" dirty="0" smtClean="0">
                <a:solidFill>
                  <a:srgbClr val="FF0000"/>
                </a:solidFill>
              </a:rPr>
              <a:t>	</a:t>
            </a:r>
            <a:endParaRPr lang="sl-SI" sz="2400" dirty="0" smtClean="0">
              <a:solidFill>
                <a:srgbClr val="3366FF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603314" y="1706562"/>
            <a:ext cx="3388286" cy="4525963"/>
          </a:xfrm>
          <a:prstGeom prst="rect">
            <a:avLst/>
          </a:prstGeom>
        </p:spPr>
        <p:txBody>
          <a:bodyPr vert="horz">
            <a:normAutofit fontScale="55000" lnSpcReduction="20000"/>
          </a:bodyPr>
          <a:lstStyle/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i="1" dirty="0" smtClean="0">
                <a:solidFill>
                  <a:srgbClr val="0000FF"/>
                </a:solidFill>
              </a:rPr>
              <a:t>RFC 4513 - LDAP: Authentication Methods and Security Mechanisms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i="1" dirty="0" smtClean="0">
                <a:solidFill>
                  <a:srgbClr val="0000FF"/>
                </a:solidFill>
              </a:rPr>
              <a:t>RFC 4514 - LDAP: String Representation of Distinguished Names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i="1" dirty="0" smtClean="0">
                <a:solidFill>
                  <a:srgbClr val="0000FF"/>
                </a:solidFill>
              </a:rPr>
              <a:t>RFC 4515 - LDAP: String Representation of Search Filters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i="1" dirty="0" smtClean="0">
                <a:solidFill>
                  <a:srgbClr val="0000FF"/>
                </a:solidFill>
              </a:rPr>
              <a:t>RFC 4516 - LDAP: Uniform Resource Locator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i="1" dirty="0" smtClean="0">
                <a:solidFill>
                  <a:srgbClr val="0000FF"/>
                </a:solidFill>
              </a:rPr>
              <a:t>RFC 4517 - LDAP: Syntaxes and Matching Rules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i="1" dirty="0" smtClean="0">
                <a:solidFill>
                  <a:srgbClr val="0000FF"/>
                </a:solidFill>
              </a:rPr>
              <a:t>RFC 4518 - LDAP: Internationalized String Preparation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  <a:buFont typeface="Wingdings 2"/>
              <a:buChar char=""/>
            </a:pPr>
            <a:r>
              <a:rPr lang="en-US" sz="3200" i="1" dirty="0" smtClean="0">
                <a:solidFill>
                  <a:srgbClr val="0000FF"/>
                </a:solidFill>
              </a:rPr>
              <a:t>RFC 4519 - LDAP: Schema for User Applications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l-SI" dirty="0" smtClean="0"/>
              <a:t>LDAP – </a:t>
            </a:r>
            <a:r>
              <a:rPr lang="en-US" dirty="0" smtClean="0"/>
              <a:t>Lightweight Directory Access Protocol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obstaja dve inačici: v2 in v3</a:t>
            </a:r>
          </a:p>
          <a:p>
            <a:r>
              <a:rPr lang="sl-SI" dirty="0" smtClean="0"/>
              <a:t>v2 je definirana v RFC1777-1779</a:t>
            </a:r>
          </a:p>
          <a:p>
            <a:pPr lvl="1"/>
            <a:r>
              <a:rPr lang="sl-SI" dirty="0" smtClean="0"/>
              <a:t>v2 je umaknjena iz uporabe (</a:t>
            </a:r>
            <a:r>
              <a:rPr lang="en-US" sz="2000" i="1" dirty="0" smtClean="0"/>
              <a:t>RFC 3494 – Lightweight Directory Access Protocol version 2 (LDAPv2) to Historic Status</a:t>
            </a:r>
            <a:r>
              <a:rPr lang="en-US" dirty="0" smtClean="0"/>
              <a:t>)</a:t>
            </a:r>
            <a:endParaRPr lang="sl-SI" dirty="0" smtClean="0"/>
          </a:p>
          <a:p>
            <a:r>
              <a:rPr lang="sl-SI" dirty="0" smtClean="0"/>
              <a:t>dopolnitve za v3 so definirane v kopici RFCjev</a:t>
            </a:r>
          </a:p>
          <a:p>
            <a:pPr lvl="1"/>
            <a:r>
              <a:rPr lang="sl-SI" sz="2595" b="1" i="1" dirty="0" smtClean="0">
                <a:solidFill>
                  <a:srgbClr val="FF0000"/>
                </a:solidFill>
              </a:rPr>
              <a:t>obvezno: v čem se inačica tri razlikuje od inačice dve?</a:t>
            </a:r>
            <a:endParaRPr lang="sl-SI" sz="2595" dirty="0" smtClean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LDAP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LDAP je predvsem protokol za komunikacijo, ki pa upošteva metashemo shranjenih podatkov</a:t>
            </a:r>
          </a:p>
          <a:p>
            <a:r>
              <a:rPr lang="sl-SI" dirty="0" smtClean="0"/>
              <a:t>kako se podatki shranjujejo pri strežniku protokol ne določa</a:t>
            </a:r>
          </a:p>
          <a:p>
            <a:r>
              <a:rPr lang="sl-SI" dirty="0" smtClean="0"/>
              <a:t>različne implementacije: </a:t>
            </a:r>
            <a:r>
              <a:rPr lang="sl-SI" i="1" dirty="0" smtClean="0"/>
              <a:t>OpenLDAP</a:t>
            </a:r>
            <a:r>
              <a:rPr lang="sl-SI" dirty="0" smtClean="0"/>
              <a:t>, </a:t>
            </a:r>
            <a:r>
              <a:rPr lang="sl-SI" i="1" dirty="0" smtClean="0"/>
              <a:t>ActiveDirectory</a:t>
            </a:r>
            <a:r>
              <a:rPr lang="sl-SI" dirty="0" smtClean="0"/>
              <a:t>, ...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LDAP – protokol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odjemalec prične komunikacijo s strežnikom na dobro poznanih vratih</a:t>
            </a:r>
          </a:p>
          <a:p>
            <a:r>
              <a:rPr lang="sl-SI" dirty="0" smtClean="0"/>
              <a:t>na voljo ima nekaj ukazov (RFC 4511):</a:t>
            </a:r>
          </a:p>
          <a:p>
            <a:pPr lvl="1"/>
            <a:r>
              <a:rPr lang="sl-SI" i="1" dirty="0" smtClean="0"/>
              <a:t>start TLS </a:t>
            </a:r>
            <a:r>
              <a:rPr lang="sl-SI" dirty="0" smtClean="0"/>
              <a:t>– preklop na SSL način komunikacije (druga možnost je namestitev strežnika na drugih vratih in izvajanje celotne komunikacije prek SSL protokola – ldaps)</a:t>
            </a:r>
          </a:p>
          <a:p>
            <a:pPr lvl="1"/>
            <a:endParaRPr lang="sl-SI" dirty="0" smtClean="0"/>
          </a:p>
          <a:p>
            <a:pPr lvl="1"/>
            <a:r>
              <a:rPr lang="sl-SI" b="1" i="1" dirty="0" smtClean="0">
                <a:solidFill>
                  <a:srgbClr val="3366FF"/>
                </a:solidFill>
              </a:rPr>
              <a:t>izziv: katera so vrata za ldap protokol in katera za ldaps?</a:t>
            </a:r>
            <a:r>
              <a:rPr lang="sl-SI" sz="3200" dirty="0" smtClean="0">
                <a:solidFill>
                  <a:srgbClr val="FF0000"/>
                </a:solidFill>
              </a:rPr>
              <a:t>	</a:t>
            </a:r>
            <a:endParaRPr lang="sl-SI" dirty="0" smtClean="0">
              <a:solidFill>
                <a:srgbClr val="3366FF"/>
              </a:solidFill>
            </a:endParaRPr>
          </a:p>
          <a:p>
            <a:pPr lvl="1"/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LDAP – protokol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ukazi, nadaljevanje:</a:t>
            </a:r>
          </a:p>
          <a:p>
            <a:pPr lvl="1"/>
            <a:r>
              <a:rPr lang="sl-SI" i="1" dirty="0" smtClean="0"/>
              <a:t>bind</a:t>
            </a:r>
            <a:r>
              <a:rPr lang="sl-SI" dirty="0" smtClean="0"/>
              <a:t> – želja po avtentikaciji ter ostalih možnih parametrih komunikacije (inačica, ...). Seja je lahko tudi neavtenticirana.</a:t>
            </a:r>
            <a:endParaRPr lang="sl-SI" i="1" dirty="0" smtClean="0"/>
          </a:p>
          <a:p>
            <a:pPr lvl="1"/>
            <a:r>
              <a:rPr lang="sl-SI" i="1" dirty="0" smtClean="0"/>
              <a:t>unbind </a:t>
            </a:r>
            <a:r>
              <a:rPr lang="sl-SI" dirty="0" smtClean="0"/>
              <a:t>– zaključek komunikacije (seje).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Vsebina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x-none" dirty="0" smtClean="0"/>
              <a:t>imeniška storitev</a:t>
            </a:r>
            <a:endParaRPr lang="sl-SI" dirty="0" smtClean="0"/>
          </a:p>
          <a:p>
            <a:r>
              <a:rPr lang="sl-SI" dirty="0" smtClean="0"/>
              <a:t>standard X.500</a:t>
            </a:r>
          </a:p>
          <a:p>
            <a:r>
              <a:rPr lang="sl-SI" dirty="0" smtClean="0"/>
              <a:t>LDAP</a:t>
            </a:r>
          </a:p>
          <a:p>
            <a:pPr>
              <a:buNone/>
            </a:pP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LDAP – protokol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ukazi, nadaljevanje:</a:t>
            </a:r>
          </a:p>
          <a:p>
            <a:pPr lvl="1"/>
            <a:r>
              <a:rPr lang="sl-SI" i="1" dirty="0" smtClean="0"/>
              <a:t>search</a:t>
            </a:r>
            <a:r>
              <a:rPr lang="sl-SI" dirty="0" smtClean="0"/>
              <a:t> – iskanje posameznih predmetov v bazi. Rezultat odvisen lahko odvisen od tega, ali je odjemalec avtenticiran ali ne.</a:t>
            </a:r>
          </a:p>
          <a:p>
            <a:pPr lvl="2"/>
            <a:r>
              <a:rPr lang="en-US" sz="1600" b="1" dirty="0" err="1" smtClean="0">
                <a:latin typeface="Courier New"/>
                <a:cs typeface="Courier New"/>
              </a:rPr>
              <a:t>ldapsearch</a:t>
            </a:r>
            <a:r>
              <a:rPr lang="en-US" sz="1600" b="1" dirty="0" smtClean="0">
                <a:latin typeface="Courier New"/>
                <a:cs typeface="Courier New"/>
              </a:rPr>
              <a:t> -L -D '</a:t>
            </a:r>
            <a:r>
              <a:rPr lang="en-US" sz="1600" b="1" dirty="0" err="1" smtClean="0">
                <a:latin typeface="Courier New"/>
                <a:cs typeface="Courier New"/>
              </a:rPr>
              <a:t>cn</a:t>
            </a:r>
            <a:r>
              <a:rPr lang="en-US" sz="1600" b="1" dirty="0" smtClean="0">
                <a:latin typeface="Courier New"/>
                <a:cs typeface="Courier New"/>
              </a:rPr>
              <a:t>=</a:t>
            </a:r>
            <a:r>
              <a:rPr lang="en-US" sz="1600" b="1" dirty="0" err="1" smtClean="0">
                <a:latin typeface="Courier New"/>
                <a:cs typeface="Courier New"/>
              </a:rPr>
              <a:t>foo,dc</a:t>
            </a:r>
            <a:r>
              <a:rPr lang="en-US" sz="1600" b="1" dirty="0" smtClean="0">
                <a:latin typeface="Courier New"/>
                <a:cs typeface="Courier New"/>
              </a:rPr>
              <a:t>=</a:t>
            </a:r>
            <a:r>
              <a:rPr lang="en-US" sz="1600" b="1" dirty="0" err="1" smtClean="0">
                <a:latin typeface="Courier New"/>
                <a:cs typeface="Courier New"/>
              </a:rPr>
              <a:t>bar,dc</a:t>
            </a:r>
            <a:r>
              <a:rPr lang="en-US" sz="1600" b="1" dirty="0" smtClean="0">
                <a:latin typeface="Courier New"/>
                <a:cs typeface="Courier New"/>
              </a:rPr>
              <a:t>=com' '</a:t>
            </a:r>
            <a:r>
              <a:rPr lang="en-US" sz="1600" b="1" dirty="0" err="1" smtClean="0">
                <a:latin typeface="Courier New"/>
                <a:cs typeface="Courier New"/>
              </a:rPr>
              <a:t>objectclass</a:t>
            </a:r>
            <a:r>
              <a:rPr lang="en-US" sz="1600" b="1" dirty="0" smtClean="0">
                <a:latin typeface="Courier New"/>
                <a:cs typeface="Courier New"/>
              </a:rPr>
              <a:t>=</a:t>
            </a:r>
            <a:r>
              <a:rPr lang="en-US" sz="1600" b="1" dirty="0" err="1" smtClean="0">
                <a:latin typeface="Courier New"/>
                <a:cs typeface="Courier New"/>
              </a:rPr>
              <a:t>posixAccount</a:t>
            </a:r>
            <a:r>
              <a:rPr lang="en-US" sz="1600" b="1" dirty="0" smtClean="0">
                <a:latin typeface="Courier New"/>
                <a:cs typeface="Courier New"/>
              </a:rPr>
              <a:t>'</a:t>
            </a:r>
            <a:endParaRPr lang="sl-SI" sz="1600" b="1" dirty="0" smtClean="0">
              <a:latin typeface="Courier New"/>
              <a:cs typeface="Courier New"/>
            </a:endParaRPr>
          </a:p>
          <a:p>
            <a:pPr lvl="1"/>
            <a:r>
              <a:rPr lang="sl-SI" i="1" dirty="0" smtClean="0"/>
              <a:t>compare</a:t>
            </a:r>
            <a:r>
              <a:rPr lang="sl-SI" dirty="0" smtClean="0"/>
              <a:t> – možnost primerjave vrednosti predmeta. Ni potrebno razkriti prave vrednosti predmeta, samo preverjamo enakost. Primerno za gesla in podobno.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LDAP – protokol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ukazi, nadaljevanje:</a:t>
            </a:r>
          </a:p>
          <a:p>
            <a:pPr lvl="1"/>
            <a:r>
              <a:rPr lang="sl-SI" i="1" dirty="0" smtClean="0"/>
              <a:t>add</a:t>
            </a:r>
            <a:r>
              <a:rPr lang="sl-SI" dirty="0" smtClean="0"/>
              <a:t> – dodamo predmet v bazo</a:t>
            </a:r>
          </a:p>
          <a:p>
            <a:pPr lvl="1"/>
            <a:r>
              <a:rPr lang="sl-SI" i="1" dirty="0" smtClean="0"/>
              <a:t>delete</a:t>
            </a:r>
            <a:r>
              <a:rPr lang="sl-SI" dirty="0" smtClean="0"/>
              <a:t> – pobrišemo predmet iz baze</a:t>
            </a:r>
          </a:p>
          <a:p>
            <a:pPr lvl="1"/>
            <a:endParaRPr lang="sl-SI" dirty="0" smtClean="0"/>
          </a:p>
          <a:p>
            <a:pPr lvl="1"/>
            <a:r>
              <a:rPr lang="sl-SI" i="1" dirty="0" smtClean="0"/>
              <a:t>modify</a:t>
            </a:r>
            <a:r>
              <a:rPr lang="sl-SI" dirty="0" smtClean="0"/>
              <a:t> – spremenimo vrednosti prilastkov predmeta</a:t>
            </a:r>
          </a:p>
          <a:p>
            <a:pPr lvl="1"/>
            <a:r>
              <a:rPr lang="sl-SI" i="1" dirty="0" smtClean="0"/>
              <a:t>modify DN</a:t>
            </a:r>
            <a:r>
              <a:rPr lang="sl-SI" dirty="0" smtClean="0"/>
              <a:t> – spremenimo ime predmeta (</a:t>
            </a:r>
            <a:r>
              <a:rPr lang="sl-SI" i="1" dirty="0" smtClean="0"/>
              <a:t>rename</a:t>
            </a:r>
            <a:r>
              <a:rPr lang="sl-SI" dirty="0" smtClean="0"/>
              <a:t>)</a:t>
            </a:r>
          </a:p>
          <a:p>
            <a:pPr lvl="2"/>
            <a:r>
              <a:rPr lang="en-US" sz="2000" b="1" dirty="0" err="1" smtClean="0">
                <a:latin typeface="Courier New"/>
                <a:cs typeface="Courier New"/>
              </a:rPr>
              <a:t>ldapmodify</a:t>
            </a:r>
            <a:r>
              <a:rPr lang="en-US" sz="2000" b="1" dirty="0" smtClean="0">
                <a:latin typeface="Courier New"/>
                <a:cs typeface="Courier New"/>
              </a:rPr>
              <a:t> -</a:t>
            </a:r>
            <a:r>
              <a:rPr lang="en-US" sz="2000" b="1" dirty="0" err="1" smtClean="0">
                <a:latin typeface="Courier New"/>
                <a:cs typeface="Courier New"/>
              </a:rPr>
              <a:t>r</a:t>
            </a:r>
            <a:r>
              <a:rPr lang="en-US" sz="2000" b="1" dirty="0" smtClean="0">
                <a:latin typeface="Courier New"/>
                <a:cs typeface="Courier New"/>
              </a:rPr>
              <a:t> -D '</a:t>
            </a:r>
            <a:r>
              <a:rPr lang="en-US" sz="2000" b="1" dirty="0" err="1" smtClean="0">
                <a:latin typeface="Courier New"/>
                <a:cs typeface="Courier New"/>
              </a:rPr>
              <a:t>cn</a:t>
            </a:r>
            <a:r>
              <a:rPr lang="en-US" sz="2000" b="1" dirty="0" smtClean="0">
                <a:latin typeface="Courier New"/>
                <a:cs typeface="Courier New"/>
              </a:rPr>
              <a:t>=</a:t>
            </a:r>
            <a:r>
              <a:rPr lang="en-US" sz="2000" b="1" dirty="0" err="1" smtClean="0">
                <a:latin typeface="Courier New"/>
                <a:cs typeface="Courier New"/>
              </a:rPr>
              <a:t>foo,dc</a:t>
            </a:r>
            <a:r>
              <a:rPr lang="en-US" sz="2000" b="1" dirty="0" smtClean="0">
                <a:latin typeface="Courier New"/>
                <a:cs typeface="Courier New"/>
              </a:rPr>
              <a:t>=</a:t>
            </a:r>
            <a:r>
              <a:rPr lang="en-US" sz="2000" b="1" dirty="0" err="1" smtClean="0">
                <a:latin typeface="Courier New"/>
                <a:cs typeface="Courier New"/>
              </a:rPr>
              <a:t>bar,dc</a:t>
            </a:r>
            <a:r>
              <a:rPr lang="en-US" sz="2000" b="1" dirty="0" smtClean="0">
                <a:latin typeface="Courier New"/>
                <a:cs typeface="Courier New"/>
              </a:rPr>
              <a:t>=com' -W &lt; /</a:t>
            </a:r>
            <a:r>
              <a:rPr lang="en-US" sz="2000" b="1" dirty="0" err="1" smtClean="0">
                <a:latin typeface="Courier New"/>
                <a:cs typeface="Courier New"/>
              </a:rPr>
              <a:t>tmp/user.ldif</a:t>
            </a:r>
            <a:endParaRPr lang="sl-SI" sz="2000" b="1" dirty="0" smtClean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LDAP – protokol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ukazi, nadaljevanje:</a:t>
            </a:r>
          </a:p>
          <a:p>
            <a:pPr lvl="1"/>
            <a:r>
              <a:rPr lang="sl-SI" i="1" dirty="0" smtClean="0"/>
              <a:t>abandon</a:t>
            </a:r>
            <a:r>
              <a:rPr lang="sl-SI" dirty="0" smtClean="0"/>
              <a:t> – prekinemo izvajanje zahteve, ki smo jo poslali (lahko prekinemo iskanje in primerjanje ter popravke baze)</a:t>
            </a:r>
          </a:p>
          <a:p>
            <a:pPr lvl="1"/>
            <a:endParaRPr lang="sl-SI" dirty="0" smtClean="0"/>
          </a:p>
          <a:p>
            <a:pPr lvl="1"/>
            <a:r>
              <a:rPr lang="sl-SI" i="1" dirty="0" smtClean="0"/>
              <a:t>extended</a:t>
            </a:r>
            <a:r>
              <a:rPr lang="sl-SI" dirty="0" smtClean="0"/>
              <a:t> – generična možnost poljubnega dodatnega ukaza</a:t>
            </a:r>
          </a:p>
          <a:p>
            <a:pPr lvl="1"/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LDAP sheme, razredi in prilastki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shema združuje različne predmete in prilastke</a:t>
            </a:r>
          </a:p>
          <a:p>
            <a:pPr lvl="1"/>
            <a:r>
              <a:rPr lang="sl-SI" dirty="0" smtClean="0"/>
              <a:t>uporabljamo lahko tudi vključevalne ukaze (</a:t>
            </a:r>
            <a:r>
              <a:rPr lang="sl-SI" i="1" dirty="0" smtClean="0"/>
              <a:t>include</a:t>
            </a:r>
            <a:r>
              <a:rPr lang="sl-SI" dirty="0" smtClean="0"/>
              <a:t>) za poenostavitev modularizacije</a:t>
            </a:r>
          </a:p>
          <a:p>
            <a:r>
              <a:rPr lang="sl-SI" dirty="0" smtClean="0"/>
              <a:t>razredi (objectClass) združujejo prilastke</a:t>
            </a:r>
          </a:p>
          <a:p>
            <a:pPr lvl="1"/>
            <a:r>
              <a:rPr lang="sl-SI" dirty="0" smtClean="0"/>
              <a:t>opisani z zapisom ASN.1</a:t>
            </a:r>
          </a:p>
          <a:p>
            <a:pPr lvl="1"/>
            <a:r>
              <a:rPr lang="sl-SI" dirty="0" smtClean="0"/>
              <a:t>so del hierarhije in dedujejo lastnosti starša</a:t>
            </a:r>
          </a:p>
          <a:p>
            <a:pPr lvl="1"/>
            <a:r>
              <a:rPr lang="sl-SI" dirty="0" smtClean="0"/>
              <a:t>določajo obvezne in neobvezne prilastke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LDAP sheme, razredi in prilastki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prilastki (</a:t>
            </a:r>
            <a:r>
              <a:rPr lang="sl-SI" i="1" dirty="0" smtClean="0"/>
              <a:t>attribute</a:t>
            </a:r>
            <a:r>
              <a:rPr lang="sl-SI" dirty="0" smtClean="0"/>
              <a:t>) opisuje lastnosti</a:t>
            </a:r>
          </a:p>
          <a:p>
            <a:pPr lvl="1"/>
            <a:r>
              <a:rPr lang="sl-SI" dirty="0" smtClean="0"/>
              <a:t>opisani z zapisom ASN.1</a:t>
            </a:r>
          </a:p>
          <a:p>
            <a:pPr lvl="1"/>
            <a:r>
              <a:rPr lang="sl-SI" dirty="0" smtClean="0"/>
              <a:t>na nek način definicija tipa</a:t>
            </a:r>
          </a:p>
          <a:p>
            <a:pPr lvl="1"/>
            <a:r>
              <a:rPr lang="sl-SI" dirty="0" smtClean="0"/>
              <a:t>njihovo udejanjenje (instanciacija) bo dejansko hranila vrednosti</a:t>
            </a:r>
          </a:p>
          <a:p>
            <a:pPr lvl="1"/>
            <a:r>
              <a:rPr lang="sl-SI" dirty="0" smtClean="0"/>
              <a:t>opisujejo tudi sintakso, način primerjave ipd.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Razredi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4088610" cy="4525963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Courier New"/>
                <a:cs typeface="Courier New"/>
              </a:rPr>
              <a:t>ObjectClassDescription</a:t>
            </a:r>
            <a:r>
              <a:rPr lang="en-US" b="1" dirty="0" smtClean="0">
                <a:latin typeface="Courier New"/>
                <a:cs typeface="Courier New"/>
              </a:rPr>
              <a:t> =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"(" </a:t>
            </a:r>
            <a:r>
              <a:rPr lang="en-US" b="1" dirty="0" err="1" smtClean="0">
                <a:latin typeface="Courier New"/>
                <a:cs typeface="Courier New"/>
              </a:rPr>
              <a:t>whsp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numericoid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whsp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  ; </a:t>
            </a:r>
            <a:r>
              <a:rPr lang="en-US" b="1" dirty="0" err="1" smtClean="0">
                <a:latin typeface="Courier New"/>
                <a:cs typeface="Courier New"/>
              </a:rPr>
              <a:t>ObjectClass</a:t>
            </a:r>
            <a:r>
              <a:rPr lang="en-US" b="1" dirty="0" smtClean="0">
                <a:latin typeface="Courier New"/>
                <a:cs typeface="Courier New"/>
              </a:rPr>
              <a:t> identifier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[ "NAME" </a:t>
            </a:r>
            <a:r>
              <a:rPr lang="en-US" b="1" dirty="0" err="1" smtClean="0">
                <a:latin typeface="Courier New"/>
                <a:cs typeface="Courier New"/>
              </a:rPr>
              <a:t>qdescrs</a:t>
            </a:r>
            <a:r>
              <a:rPr lang="en-US" b="1" dirty="0" smtClean="0">
                <a:latin typeface="Courier New"/>
                <a:cs typeface="Courier New"/>
              </a:rPr>
              <a:t> ]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[ "DESC" </a:t>
            </a:r>
            <a:r>
              <a:rPr lang="en-US" b="1" dirty="0" err="1" smtClean="0">
                <a:latin typeface="Courier New"/>
                <a:cs typeface="Courier New"/>
              </a:rPr>
              <a:t>qdstring</a:t>
            </a:r>
            <a:r>
              <a:rPr lang="en-US" b="1" dirty="0" smtClean="0">
                <a:latin typeface="Courier New"/>
                <a:cs typeface="Courier New"/>
              </a:rPr>
              <a:t> ]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[ "OBSOLETE" </a:t>
            </a:r>
            <a:r>
              <a:rPr lang="en-US" b="1" dirty="0" err="1" smtClean="0">
                <a:latin typeface="Courier New"/>
                <a:cs typeface="Courier New"/>
              </a:rPr>
              <a:t>whsp</a:t>
            </a:r>
            <a:r>
              <a:rPr lang="en-US" b="1" dirty="0" smtClean="0">
                <a:latin typeface="Courier New"/>
                <a:cs typeface="Courier New"/>
              </a:rPr>
              <a:t> ]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[ "SUP" </a:t>
            </a:r>
            <a:r>
              <a:rPr lang="en-US" b="1" dirty="0" err="1" smtClean="0">
                <a:latin typeface="Courier New"/>
                <a:cs typeface="Courier New"/>
              </a:rPr>
              <a:t>oids</a:t>
            </a:r>
            <a:r>
              <a:rPr lang="en-US" b="1" dirty="0" smtClean="0">
                <a:latin typeface="Courier New"/>
                <a:cs typeface="Courier New"/>
              </a:rPr>
              <a:t> ]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  ; Superior </a:t>
            </a:r>
            <a:r>
              <a:rPr lang="en-US" b="1" dirty="0" err="1" smtClean="0">
                <a:latin typeface="Courier New"/>
                <a:cs typeface="Courier New"/>
              </a:rPr>
              <a:t>ObjectClasses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[ ( "ABSTRACT" /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    "STRUCTURAL” /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    "AUXILIARY" ) </a:t>
            </a:r>
            <a:r>
              <a:rPr lang="en-US" b="1" dirty="0" err="1" smtClean="0">
                <a:latin typeface="Courier New"/>
                <a:cs typeface="Courier New"/>
              </a:rPr>
              <a:t>whsp</a:t>
            </a:r>
            <a:r>
              <a:rPr lang="en-US" b="1" dirty="0" smtClean="0">
                <a:latin typeface="Courier New"/>
                <a:cs typeface="Courier New"/>
              </a:rPr>
              <a:t> ]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  ; default structural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[ "MUST" </a:t>
            </a:r>
            <a:r>
              <a:rPr lang="en-US" b="1" dirty="0" err="1" smtClean="0">
                <a:latin typeface="Courier New"/>
                <a:cs typeface="Courier New"/>
              </a:rPr>
              <a:t>oids</a:t>
            </a:r>
            <a:r>
              <a:rPr lang="en-US" b="1" dirty="0" smtClean="0">
                <a:latin typeface="Courier New"/>
                <a:cs typeface="Courier New"/>
              </a:rPr>
              <a:t> ]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  ; </a:t>
            </a:r>
            <a:r>
              <a:rPr lang="en-US" b="1" dirty="0" err="1" smtClean="0">
                <a:latin typeface="Courier New"/>
                <a:cs typeface="Courier New"/>
              </a:rPr>
              <a:t>AttributeTypes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[ "MAY" </a:t>
            </a:r>
            <a:r>
              <a:rPr lang="en-US" b="1" dirty="0" err="1" smtClean="0">
                <a:latin typeface="Courier New"/>
                <a:cs typeface="Courier New"/>
              </a:rPr>
              <a:t>oids</a:t>
            </a:r>
            <a:r>
              <a:rPr lang="en-US" b="1" dirty="0" smtClean="0">
                <a:latin typeface="Courier New"/>
                <a:cs typeface="Courier New"/>
              </a:rPr>
              <a:t> ]</a:t>
            </a:r>
          </a:p>
          <a:p>
            <a:pPr>
              <a:buNone/>
            </a:pPr>
            <a:r>
              <a:rPr lang="en-US" b="1" dirty="0" smtClean="0">
                <a:latin typeface="Courier New"/>
                <a:cs typeface="Courier New"/>
              </a:rPr>
              <a:t>   ; </a:t>
            </a:r>
            <a:r>
              <a:rPr lang="en-US" b="1" dirty="0" err="1" smtClean="0">
                <a:latin typeface="Courier New"/>
                <a:cs typeface="Courier New"/>
              </a:rPr>
              <a:t>AttributeTypes</a:t>
            </a:r>
            <a:endParaRPr lang="en-US" b="1" dirty="0" smtClean="0">
              <a:latin typeface="Courier New"/>
              <a:cs typeface="Courier New"/>
            </a:endParaRPr>
          </a:p>
          <a:p>
            <a:pPr>
              <a:buNone/>
            </a:pPr>
            <a:r>
              <a:rPr lang="en-US" b="1" dirty="0" err="1" smtClean="0">
                <a:latin typeface="Courier New"/>
                <a:cs typeface="Courier New"/>
              </a:rPr>
              <a:t>whsp</a:t>
            </a:r>
            <a:r>
              <a:rPr lang="en-US" b="1" dirty="0" smtClean="0">
                <a:latin typeface="Courier New"/>
                <a:cs typeface="Courier New"/>
              </a:rPr>
              <a:t> ")" </a:t>
            </a:r>
            <a:endParaRPr lang="sl-SI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899942" y="1706562"/>
            <a:ext cx="408861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 2"/>
              <a:buChar char=""/>
              <a:tabLst/>
              <a:defRPr/>
            </a:pPr>
            <a:r>
              <a:rPr kumimoji="0" lang="sl-SI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primer definicije razreda: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b="1" dirty="0" err="1" smtClean="0">
                <a:latin typeface="Courier New"/>
                <a:cs typeface="Courier New"/>
              </a:rPr>
              <a:t>objectclass</a:t>
            </a:r>
            <a:r>
              <a:rPr lang="en-US" sz="2000" b="1" dirty="0" smtClean="0">
                <a:latin typeface="Courier New"/>
                <a:cs typeface="Courier New"/>
              </a:rPr>
              <a:t> (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b="1" dirty="0" smtClean="0">
                <a:latin typeface="Courier New"/>
                <a:cs typeface="Courier New"/>
              </a:rPr>
              <a:t>  2.5.6.2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b="1" dirty="0" smtClean="0">
                <a:latin typeface="Courier New"/>
                <a:cs typeface="Courier New"/>
              </a:rPr>
              <a:t>  NAME 'country’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b="1" dirty="0" smtClean="0">
                <a:latin typeface="Courier New"/>
                <a:cs typeface="Courier New"/>
              </a:rPr>
              <a:t>  SUP top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b="1" dirty="0" smtClean="0">
                <a:latin typeface="Courier New"/>
                <a:cs typeface="Courier New"/>
              </a:rPr>
              <a:t>  STRUCTURAL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b="1" dirty="0" smtClean="0">
                <a:latin typeface="Courier New"/>
                <a:cs typeface="Courier New"/>
              </a:rPr>
              <a:t>  MUST </a:t>
            </a:r>
            <a:r>
              <a:rPr lang="en-US" sz="2000" b="1" dirty="0" err="1" smtClean="0">
                <a:latin typeface="Courier New"/>
                <a:cs typeface="Courier New"/>
              </a:rPr>
              <a:t>c</a:t>
            </a:r>
            <a:endParaRPr lang="en-US" sz="2000" b="1" dirty="0" smtClean="0">
              <a:latin typeface="Courier New"/>
              <a:cs typeface="Courier New"/>
            </a:endParaRP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b="1" dirty="0" smtClean="0">
                <a:latin typeface="Courier New"/>
                <a:cs typeface="Courier New"/>
              </a:rPr>
              <a:t>  MAY ( </a:t>
            </a:r>
            <a:r>
              <a:rPr lang="en-US" sz="2000" b="1" dirty="0" err="1" smtClean="0">
                <a:latin typeface="Courier New"/>
                <a:cs typeface="Courier New"/>
              </a:rPr>
              <a:t>searchGuide</a:t>
            </a:r>
            <a:r>
              <a:rPr lang="en-US" sz="2000" b="1" dirty="0" smtClean="0">
                <a:latin typeface="Courier New"/>
                <a:cs typeface="Courier New"/>
              </a:rPr>
              <a:t> $ description )</a:t>
            </a:r>
          </a:p>
          <a:p>
            <a:pPr marL="342900" lvl="0" indent="-342900" defTabSz="914400">
              <a:spcBef>
                <a:spcPct val="20000"/>
              </a:spcBef>
              <a:buClr>
                <a:schemeClr val="accent1"/>
              </a:buClr>
              <a:buSzPct val="70000"/>
            </a:pPr>
            <a:r>
              <a:rPr lang="en-US" sz="2000" b="1" dirty="0" smtClean="0">
                <a:latin typeface="Courier New"/>
                <a:cs typeface="Courier New"/>
              </a:rPr>
              <a:t>) </a:t>
            </a:r>
            <a:endParaRPr kumimoji="0" lang="sl-SI" sz="20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Courier New"/>
              <a:ea typeface="+mn-ea"/>
              <a:cs typeface="Courier New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LDAP in podatki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za prenašanje podatkov med LDAP strežniki je definiran format LDIF:</a:t>
            </a:r>
          </a:p>
          <a:p>
            <a:pPr lvl="1">
              <a:buNone/>
            </a:pPr>
            <a:r>
              <a:rPr lang="en-US" sz="2162" dirty="0" err="1" smtClean="0"/>
              <a:t>dn</a:t>
            </a:r>
            <a:r>
              <a:rPr lang="en-US" sz="2162" dirty="0" smtClean="0"/>
              <a:t>: </a:t>
            </a:r>
            <a:r>
              <a:rPr lang="en-US" sz="2162" dirty="0" err="1" smtClean="0"/>
              <a:t>cn</a:t>
            </a:r>
            <a:r>
              <a:rPr lang="en-US" sz="2162" dirty="0" smtClean="0"/>
              <a:t>=John </a:t>
            </a:r>
            <a:r>
              <a:rPr lang="en-US" sz="2162" dirty="0" err="1" smtClean="0"/>
              <a:t>Doe,dc</a:t>
            </a:r>
            <a:r>
              <a:rPr lang="en-US" sz="2162" dirty="0" smtClean="0"/>
              <a:t>=</a:t>
            </a:r>
            <a:r>
              <a:rPr lang="en-US" sz="2162" dirty="0" err="1" smtClean="0"/>
              <a:t>example,dc</a:t>
            </a:r>
            <a:r>
              <a:rPr lang="en-US" sz="2162" dirty="0" smtClean="0"/>
              <a:t>=com</a:t>
            </a:r>
          </a:p>
          <a:p>
            <a:pPr lvl="1">
              <a:buNone/>
            </a:pPr>
            <a:r>
              <a:rPr lang="en-US" sz="2162" dirty="0" err="1" smtClean="0"/>
              <a:t>cn</a:t>
            </a:r>
            <a:r>
              <a:rPr lang="en-US" sz="2162" dirty="0" smtClean="0"/>
              <a:t>: John Doe</a:t>
            </a:r>
          </a:p>
          <a:p>
            <a:pPr lvl="1">
              <a:buNone/>
            </a:pPr>
            <a:r>
              <a:rPr lang="en-US" sz="2162" dirty="0" err="1" smtClean="0"/>
              <a:t>givenName</a:t>
            </a:r>
            <a:r>
              <a:rPr lang="en-US" sz="2162" dirty="0" smtClean="0"/>
              <a:t>: John</a:t>
            </a:r>
          </a:p>
          <a:p>
            <a:pPr lvl="1">
              <a:buNone/>
            </a:pPr>
            <a:r>
              <a:rPr lang="en-US" sz="2162" dirty="0" err="1" smtClean="0"/>
              <a:t>sn</a:t>
            </a:r>
            <a:r>
              <a:rPr lang="en-US" sz="2162" dirty="0" smtClean="0"/>
              <a:t>: Doe</a:t>
            </a:r>
          </a:p>
          <a:p>
            <a:pPr lvl="1">
              <a:buNone/>
            </a:pPr>
            <a:r>
              <a:rPr lang="en-US" sz="2162" dirty="0" err="1" smtClean="0"/>
              <a:t>telephoneNumber</a:t>
            </a:r>
            <a:r>
              <a:rPr lang="en-US" sz="2162" dirty="0" smtClean="0"/>
              <a:t>: +1 888 555 6789</a:t>
            </a:r>
          </a:p>
          <a:p>
            <a:pPr lvl="1">
              <a:buNone/>
            </a:pPr>
            <a:r>
              <a:rPr lang="en-US" sz="2162" dirty="0" err="1" smtClean="0"/>
              <a:t>telephoneNumber</a:t>
            </a:r>
            <a:r>
              <a:rPr lang="en-US" sz="2162" dirty="0" smtClean="0"/>
              <a:t>: +1 888 555 1232</a:t>
            </a:r>
          </a:p>
          <a:p>
            <a:pPr lvl="1">
              <a:buNone/>
            </a:pPr>
            <a:r>
              <a:rPr lang="en-US" sz="2162" dirty="0" smtClean="0"/>
              <a:t>mail: john@example.com</a:t>
            </a:r>
          </a:p>
          <a:p>
            <a:pPr lvl="1">
              <a:buNone/>
            </a:pPr>
            <a:r>
              <a:rPr lang="en-US" sz="2162" dirty="0" smtClean="0"/>
              <a:t>manager: </a:t>
            </a:r>
            <a:r>
              <a:rPr lang="en-US" sz="2162" dirty="0" err="1" smtClean="0"/>
              <a:t>cn</a:t>
            </a:r>
            <a:r>
              <a:rPr lang="en-US" sz="2162" dirty="0" smtClean="0"/>
              <a:t>=Barbara </a:t>
            </a:r>
            <a:r>
              <a:rPr lang="en-US" sz="2162" dirty="0" err="1" smtClean="0"/>
              <a:t>Doe,dc</a:t>
            </a:r>
            <a:r>
              <a:rPr lang="en-US" sz="2162" dirty="0" smtClean="0"/>
              <a:t>=</a:t>
            </a:r>
            <a:r>
              <a:rPr lang="en-US" sz="2162" dirty="0" err="1" smtClean="0"/>
              <a:t>example,dc</a:t>
            </a:r>
            <a:r>
              <a:rPr lang="en-US" sz="2162" dirty="0" smtClean="0"/>
              <a:t>=com</a:t>
            </a:r>
          </a:p>
          <a:p>
            <a:pPr lvl="1">
              <a:buNone/>
            </a:pPr>
            <a:r>
              <a:rPr lang="en-US" sz="2162" dirty="0" err="1" smtClean="0"/>
              <a:t>objectClass</a:t>
            </a:r>
            <a:r>
              <a:rPr lang="en-US" sz="2162" dirty="0" smtClean="0"/>
              <a:t>: </a:t>
            </a:r>
            <a:r>
              <a:rPr lang="en-US" sz="2162" dirty="0" err="1" smtClean="0"/>
              <a:t>inetOrgPerson</a:t>
            </a:r>
            <a:endParaRPr lang="en-US" sz="2162" dirty="0" smtClean="0"/>
          </a:p>
          <a:p>
            <a:pPr lvl="1">
              <a:buNone/>
            </a:pPr>
            <a:r>
              <a:rPr lang="en-US" sz="2162" dirty="0" err="1" smtClean="0"/>
              <a:t>objectClass</a:t>
            </a:r>
            <a:r>
              <a:rPr lang="en-US" sz="2162" dirty="0" smtClean="0"/>
              <a:t>: </a:t>
            </a:r>
            <a:r>
              <a:rPr lang="en-US" sz="2162" dirty="0" err="1" smtClean="0"/>
              <a:t>organizationalPerson</a:t>
            </a:r>
            <a:endParaRPr lang="en-US" sz="2162" dirty="0" smtClean="0"/>
          </a:p>
          <a:p>
            <a:pPr lvl="1">
              <a:buNone/>
            </a:pPr>
            <a:r>
              <a:rPr lang="en-US" sz="2162" dirty="0" err="1" smtClean="0"/>
              <a:t>objectClass</a:t>
            </a:r>
            <a:r>
              <a:rPr lang="en-US" sz="2162" dirty="0" smtClean="0"/>
              <a:t>: person</a:t>
            </a:r>
          </a:p>
          <a:p>
            <a:pPr lvl="1">
              <a:buNone/>
            </a:pPr>
            <a:r>
              <a:rPr lang="en-US" sz="2162" dirty="0" err="1" smtClean="0"/>
              <a:t>objectClass</a:t>
            </a:r>
            <a:r>
              <a:rPr lang="en-US" sz="2162" dirty="0" smtClean="0"/>
              <a:t>: top </a:t>
            </a:r>
            <a:endParaRPr lang="sl-SI" sz="2162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Programska oprema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542087" cy="4638251"/>
          </a:xfrm>
        </p:spPr>
        <p:txBody>
          <a:bodyPr>
            <a:normAutofit/>
          </a:bodyPr>
          <a:lstStyle/>
          <a:p>
            <a:r>
              <a:rPr lang="sl-SI" dirty="0" smtClean="0"/>
              <a:t>na FreeBSD/Linux OpenLDAP</a:t>
            </a:r>
          </a:p>
          <a:p>
            <a:r>
              <a:rPr lang="sl-SI" dirty="0" smtClean="0"/>
              <a:t>strežniški in uporabniški programi:</a:t>
            </a:r>
          </a:p>
          <a:p>
            <a:pPr lvl="1"/>
            <a:r>
              <a:rPr lang="sl-SI" dirty="0" smtClean="0"/>
              <a:t>slapd, slurpd</a:t>
            </a:r>
          </a:p>
          <a:p>
            <a:pPr lvl="1"/>
            <a:r>
              <a:rPr lang="sl-SI" dirty="0" smtClean="0"/>
              <a:t>ldapcomapre, ldapdelete, ...</a:t>
            </a:r>
          </a:p>
          <a:p>
            <a:r>
              <a:rPr lang="sl-SI" dirty="0" smtClean="0"/>
              <a:t>konfiguracijske datoteke v /usr/local/etc</a:t>
            </a:r>
          </a:p>
          <a:p>
            <a:r>
              <a:rPr lang="sl-SI" dirty="0" smtClean="0"/>
              <a:t>več na vajah</a:t>
            </a:r>
          </a:p>
          <a:p>
            <a:pPr marL="742950" lvl="2" indent="-342900">
              <a:buFont typeface="Wingdings 2"/>
              <a:buChar char=""/>
            </a:pPr>
            <a:r>
              <a:rPr lang="sl-SI" b="1" i="1" dirty="0" smtClean="0">
                <a:solidFill>
                  <a:srgbClr val="3366FF"/>
                </a:solidFill>
              </a:rPr>
              <a:t>izziv: namestite OpenLDAP na vaš strežnik in ga skofigurirajte</a:t>
            </a: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Programska oprema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542087" cy="4638251"/>
          </a:xfrm>
        </p:spPr>
        <p:txBody>
          <a:bodyPr>
            <a:normAutofit/>
          </a:bodyPr>
          <a:lstStyle/>
          <a:p>
            <a:r>
              <a:rPr lang="sl-SI" dirty="0" smtClean="0"/>
              <a:t>uporabniški programi lahko vsebujejo možnost zajema podatkov iz LDAP strežnika</a:t>
            </a:r>
          </a:p>
          <a:p>
            <a:pPr lvl="1"/>
            <a:r>
              <a:rPr lang="sl-SI" smtClean="0"/>
              <a:t>freeradius, avtentikacija na unix-ih, ...</a:t>
            </a:r>
          </a:p>
          <a:p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Imeniška storitev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imenik ali mapa (</a:t>
            </a:r>
            <a:r>
              <a:rPr lang="sl-SI" i="1" dirty="0" smtClean="0"/>
              <a:t>directory service</a:t>
            </a:r>
            <a:r>
              <a:rPr lang="sl-SI" dirty="0" smtClean="0"/>
              <a:t>)</a:t>
            </a:r>
          </a:p>
          <a:p>
            <a:r>
              <a:rPr lang="sl-SI" dirty="0" smtClean="0"/>
              <a:t>v mapi so združeni posamezni prilastki (</a:t>
            </a:r>
            <a:r>
              <a:rPr lang="sl-SI" i="1" dirty="0" smtClean="0"/>
              <a:t>attribute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mape vsebujejo prilastke različnih tipov – poseben tip je zopet mapa; imeniška struktura je hierarhična</a:t>
            </a:r>
          </a:p>
          <a:p>
            <a:pPr lvl="1"/>
            <a:r>
              <a:rPr lang="sl-SI" dirty="0" smtClean="0"/>
              <a:t>nekateri prilastki so obvezni, nekateri dovoljeni</a:t>
            </a:r>
          </a:p>
          <a:p>
            <a:r>
              <a:rPr lang="sl-SI" dirty="0" smtClean="0"/>
              <a:t>struktura imenikov in prilastkov v njih definira </a:t>
            </a:r>
            <a:r>
              <a:rPr lang="sl-SI" b="1" i="1" dirty="0" smtClean="0"/>
              <a:t>shemo</a:t>
            </a:r>
          </a:p>
          <a:p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Prilastki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vsak prilastek ima svoje ime</a:t>
            </a:r>
            <a:endParaRPr lang="sl-SI" b="1" i="1" dirty="0" smtClean="0"/>
          </a:p>
          <a:p>
            <a:r>
              <a:rPr lang="sl-SI" dirty="0" smtClean="0"/>
              <a:t>v isti mapi imamo lahko več prilastkov z istim imenom, a z različnimi vrednostmi – prim. s podatkovno strukturo slovar</a:t>
            </a:r>
          </a:p>
          <a:p>
            <a:r>
              <a:rPr lang="sl-SI" dirty="0" smtClean="0"/>
              <a:t>ista imena v različnih mapah predstavljajo različne prilastke</a:t>
            </a:r>
          </a:p>
          <a:p>
            <a:pPr lvl="1"/>
            <a:r>
              <a:rPr lang="sl-SI" dirty="0" smtClean="0"/>
              <a:t>primer: v Javi a.b.c ni enako a.c.c</a:t>
            </a:r>
          </a:p>
          <a:p>
            <a:pPr lvl="1"/>
            <a:r>
              <a:rPr lang="sl-SI" b="1" dirty="0" smtClean="0">
                <a:solidFill>
                  <a:srgbClr val="0000FF"/>
                </a:solidFill>
              </a:rPr>
              <a:t>izziv: Kje smo to že srečali?</a:t>
            </a:r>
          </a:p>
          <a:p>
            <a:pPr lvl="1"/>
            <a:endParaRPr lang="sl-SI" dirty="0" smtClean="0"/>
          </a:p>
          <a:p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predmeti in imenski prostor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predmeti ali objekti (</a:t>
            </a:r>
            <a:r>
              <a:rPr lang="sl-SI" i="1" dirty="0" smtClean="0"/>
              <a:t>objects</a:t>
            </a:r>
            <a:r>
              <a:rPr lang="sl-SI" dirty="0" smtClean="0"/>
              <a:t> tudi včasih </a:t>
            </a:r>
            <a:r>
              <a:rPr lang="sl-SI" i="1" dirty="0" smtClean="0"/>
              <a:t>entries</a:t>
            </a:r>
            <a:r>
              <a:rPr lang="sl-SI" dirty="0" smtClean="0"/>
              <a:t>) so dejanske vrednosti, ki jih hrani imeniška struktura glede na definirano shemo</a:t>
            </a:r>
          </a:p>
          <a:p>
            <a:r>
              <a:rPr lang="sl-SI" dirty="0" smtClean="0"/>
              <a:t>predmeti, ki so vstavljeni v imenik, so v vsebovalniku (</a:t>
            </a:r>
            <a:r>
              <a:rPr lang="sl-SI" i="1" dirty="0" smtClean="0"/>
              <a:t>container</a:t>
            </a:r>
            <a:r>
              <a:rPr lang="sl-SI" dirty="0" smtClean="0"/>
              <a:t>)</a:t>
            </a:r>
          </a:p>
          <a:p>
            <a:r>
              <a:rPr lang="sl-SI" dirty="0" smtClean="0"/>
              <a:t>vsi predmeti v vsebovalniku so v istem imenskem prostoru (</a:t>
            </a:r>
            <a:r>
              <a:rPr lang="sl-SI" i="1" dirty="0" smtClean="0"/>
              <a:t>namespace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vsebovalnik je podobna struktura kot slovar</a:t>
            </a:r>
          </a:p>
          <a:p>
            <a:pPr>
              <a:buNone/>
            </a:pPr>
            <a:endParaRPr lang="sl-SI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Imenski prostor in razlikovanje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l-SI" dirty="0" smtClean="0"/>
              <a:t>predmeti v imenskem prostoru so ponovno hierarhično oblikovani</a:t>
            </a:r>
          </a:p>
          <a:p>
            <a:r>
              <a:rPr lang="sl-SI" dirty="0" smtClean="0"/>
              <a:t>predmete moramo med seboj razlikovati</a:t>
            </a:r>
          </a:p>
          <a:p>
            <a:pPr lvl="1"/>
            <a:r>
              <a:rPr lang="sl-SI" dirty="0" smtClean="0"/>
              <a:t>način razlikovanja je del </a:t>
            </a:r>
            <a:r>
              <a:rPr lang="sl-SI" b="1" i="1" dirty="0" smtClean="0"/>
              <a:t>načrtovanja</a:t>
            </a:r>
            <a:r>
              <a:rPr lang="sl-SI" dirty="0" smtClean="0"/>
              <a:t> imenika</a:t>
            </a:r>
          </a:p>
          <a:p>
            <a:pPr lvl="1"/>
            <a:r>
              <a:rPr lang="sl-SI" dirty="0" smtClean="0"/>
              <a:t>za razlikovanje moramo uporabiti pravila, ki določajo enolično in nedvoumno ime</a:t>
            </a:r>
          </a:p>
          <a:p>
            <a:pPr lvl="1"/>
            <a:endParaRPr lang="sl-SI" dirty="0" smtClean="0"/>
          </a:p>
          <a:p>
            <a:r>
              <a:rPr lang="sl-SI" b="1" dirty="0" smtClean="0">
                <a:solidFill>
                  <a:srgbClr val="FF0000"/>
                </a:solidFill>
              </a:rPr>
              <a:t>predmeti ››živijo‹‹ v imenskem prostoru in ne v vsebovalniku</a:t>
            </a:r>
            <a:endParaRPr lang="sl-SI" b="1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Razlikovanje predmetov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ime, po katerem razlikujemo predmete, imenujemo </a:t>
            </a:r>
            <a:r>
              <a:rPr lang="sl-SI" b="1" dirty="0" smtClean="0"/>
              <a:t>razločevalno ime</a:t>
            </a:r>
            <a:r>
              <a:rPr lang="sl-SI" dirty="0" smtClean="0"/>
              <a:t> (</a:t>
            </a:r>
            <a:r>
              <a:rPr lang="sl-SI" i="1" dirty="0" smtClean="0"/>
              <a:t>distinguished name</a:t>
            </a:r>
            <a:r>
              <a:rPr lang="sl-SI" dirty="0" smtClean="0"/>
              <a:t>)</a:t>
            </a:r>
          </a:p>
          <a:p>
            <a:r>
              <a:rPr lang="sl-SI" dirty="0" smtClean="0"/>
              <a:t>razločevalno ime je lahko absolutno ali relativno – glede na hierarhijo imenikov</a:t>
            </a:r>
          </a:p>
          <a:p>
            <a:r>
              <a:rPr lang="sl-SI" dirty="0" smtClean="0"/>
              <a:t>razločevalno ime (običajno) </a:t>
            </a:r>
            <a:r>
              <a:rPr lang="sl-SI" b="1" i="1" dirty="0" smtClean="0"/>
              <a:t>ni shranjeno</a:t>
            </a:r>
            <a:r>
              <a:rPr lang="sl-SI" dirty="0" smtClean="0"/>
              <a:t> v imeniški strukturi, ampak je definirano s pravili 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Razlikovanje predmetov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primer – EDUROAM:</a:t>
            </a:r>
          </a:p>
          <a:p>
            <a:pPr lvl="1">
              <a:buNone/>
            </a:pPr>
            <a:r>
              <a:rPr lang="en-US" b="1" dirty="0" err="1" smtClean="0">
                <a:solidFill>
                  <a:srgbClr val="FF0000"/>
                </a:solidFill>
              </a:rPr>
              <a:t>dn</a:t>
            </a:r>
            <a:r>
              <a:rPr lang="en-US" b="1" dirty="0" smtClean="0">
                <a:solidFill>
                  <a:srgbClr val="FF0000"/>
                </a:solidFill>
              </a:rPr>
              <a:t>: dc=</a:t>
            </a:r>
            <a:r>
              <a:rPr lang="en-US" b="1" dirty="0" err="1" smtClean="0">
                <a:solidFill>
                  <a:srgbClr val="FF0000"/>
                </a:solidFill>
              </a:rPr>
              <a:t>fakulteta,dc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univerza,dc</a:t>
            </a:r>
            <a:r>
              <a:rPr lang="en-US" b="1" dirty="0" smtClean="0">
                <a:solidFill>
                  <a:srgbClr val="FF0000"/>
                </a:solidFill>
              </a:rPr>
              <a:t>=</a:t>
            </a:r>
            <a:r>
              <a:rPr lang="en-US" b="1" dirty="0" err="1" smtClean="0">
                <a:solidFill>
                  <a:srgbClr val="FF0000"/>
                </a:solidFill>
              </a:rPr>
              <a:t>si</a:t>
            </a:r>
            <a:endParaRPr lang="en-US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en-US" dirty="0" err="1" smtClean="0"/>
              <a:t>objectClass</a:t>
            </a:r>
            <a:r>
              <a:rPr lang="en-US" dirty="0" smtClean="0"/>
              <a:t>: top</a:t>
            </a:r>
          </a:p>
          <a:p>
            <a:pPr lvl="1">
              <a:buNone/>
            </a:pPr>
            <a:r>
              <a:rPr lang="en-US" dirty="0" err="1" smtClean="0"/>
              <a:t>objectclass</a:t>
            </a:r>
            <a:r>
              <a:rPr lang="en-US" dirty="0" smtClean="0"/>
              <a:t>: </a:t>
            </a:r>
            <a:r>
              <a:rPr lang="en-US" dirty="0" err="1" smtClean="0"/>
              <a:t>dcObject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objectClass</a:t>
            </a:r>
            <a:r>
              <a:rPr lang="en-US" dirty="0" smtClean="0"/>
              <a:t>: organization</a:t>
            </a:r>
          </a:p>
          <a:p>
            <a:pPr lvl="1">
              <a:buNone/>
            </a:pPr>
            <a:r>
              <a:rPr lang="en-US" dirty="0" smtClean="0"/>
              <a:t>dc: </a:t>
            </a:r>
            <a:r>
              <a:rPr lang="en-US" dirty="0" err="1" smtClean="0"/>
              <a:t>es-kranj</a:t>
            </a:r>
            <a:endParaRPr lang="en-US" dirty="0" smtClean="0"/>
          </a:p>
          <a:p>
            <a:pPr lvl="1">
              <a:buNone/>
            </a:pPr>
            <a:r>
              <a:rPr lang="en-US" dirty="0" err="1" smtClean="0"/>
              <a:t>o</a:t>
            </a:r>
            <a:r>
              <a:rPr lang="en-US" dirty="0" smtClean="0"/>
              <a:t>: </a:t>
            </a:r>
            <a:r>
              <a:rPr lang="en-US" dirty="0" err="1" smtClean="0"/>
              <a:t>Fakulteta</a:t>
            </a:r>
            <a:r>
              <a:rPr lang="en-US" dirty="0" smtClean="0"/>
              <a:t> in </a:t>
            </a:r>
            <a:r>
              <a:rPr lang="en-US" dirty="0" err="1" smtClean="0"/>
              <a:t>Univerza</a:t>
            </a:r>
            <a:endParaRPr lang="en-US" dirty="0" smtClean="0"/>
          </a:p>
          <a:p>
            <a:pPr lvl="1">
              <a:buNone/>
            </a:pP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Imenski prostor in upravljanje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vsebino imenskega prostora lahko:</a:t>
            </a:r>
          </a:p>
          <a:p>
            <a:pPr lvl="1"/>
            <a:r>
              <a:rPr lang="sl-SI" dirty="0" smtClean="0"/>
              <a:t>porazdelimo med različne strežnike (</a:t>
            </a:r>
            <a:r>
              <a:rPr lang="sl-SI" i="1" dirty="0" smtClean="0"/>
              <a:t>distribution</a:t>
            </a:r>
            <a:r>
              <a:rPr lang="sl-SI" dirty="0" smtClean="0"/>
              <a:t>) – porazdeljena imeniška storitev</a:t>
            </a:r>
          </a:p>
          <a:p>
            <a:pPr lvl="1"/>
            <a:r>
              <a:rPr lang="sl-SI" dirty="0" smtClean="0"/>
              <a:t>prepišemo še na drug strežnik (</a:t>
            </a:r>
            <a:r>
              <a:rPr lang="sl-SI" i="1" dirty="0" smtClean="0"/>
              <a:t>replication</a:t>
            </a:r>
            <a:r>
              <a:rPr lang="sl-SI" dirty="0" smtClean="0"/>
              <a:t>) – z vsebino imenskega prostora še vedno upravlja izvorni strežnik</a:t>
            </a:r>
            <a:endParaRPr lang="sl-SI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83F7AB-74C4-2E4B-9255-26BCAF220DB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ヒラギノ角ゴ Pro W6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ＭＳ Ｐゴシック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Trek.thmx</Template>
  <TotalTime>5028</TotalTime>
  <Words>2071</Words>
  <Application>Microsoft Macintosh PowerPoint</Application>
  <PresentationFormat>On-screen Show (4:3)</PresentationFormat>
  <Paragraphs>266</Paragraphs>
  <Slides>28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Trek</vt:lpstr>
      <vt:lpstr>Podatki za delovanje omrežja</vt:lpstr>
      <vt:lpstr>Vsebina</vt:lpstr>
      <vt:lpstr>Imeniška storitev</vt:lpstr>
      <vt:lpstr>Prilastki</vt:lpstr>
      <vt:lpstr>predmeti in imenski prostor</vt:lpstr>
      <vt:lpstr>Imenski prostor in razlikovanje</vt:lpstr>
      <vt:lpstr>Razlikovanje predmetov</vt:lpstr>
      <vt:lpstr>Razlikovanje predmetov</vt:lpstr>
      <vt:lpstr>Imenski prostor in upravljanje</vt:lpstr>
      <vt:lpstr>Podatkovne baze in imeniške storitve</vt:lpstr>
      <vt:lpstr>DNS storitev</vt:lpstr>
      <vt:lpstr>Programska oprema</vt:lpstr>
      <vt:lpstr>Standard X.500</vt:lpstr>
      <vt:lpstr>Standard X.500 (nadalj.)</vt:lpstr>
      <vt:lpstr>LDAP – Lightweight Directory Access Protocol</vt:lpstr>
      <vt:lpstr>LDAP – Lightweight Directory Access Protocol</vt:lpstr>
      <vt:lpstr>LDAP</vt:lpstr>
      <vt:lpstr>LDAP – protokol</vt:lpstr>
      <vt:lpstr>LDAP – protokol</vt:lpstr>
      <vt:lpstr>LDAP – protokol</vt:lpstr>
      <vt:lpstr>LDAP – protokol</vt:lpstr>
      <vt:lpstr>LDAP – protokol</vt:lpstr>
      <vt:lpstr>LDAP sheme, razredi in prilastki</vt:lpstr>
      <vt:lpstr>LDAP sheme, razredi in prilastki</vt:lpstr>
      <vt:lpstr>Razredi</vt:lpstr>
      <vt:lpstr>LDAP in podatki</vt:lpstr>
      <vt:lpstr>Programska oprema</vt:lpstr>
      <vt:lpstr>Programska oprema</vt:lpstr>
    </vt:vector>
  </TitlesOfParts>
  <Company>UL FRI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Komunikacijski protokoli in omrežna varnost</dc:title>
  <dc:creator>Andrej (Andy) Brodnik</dc:creator>
  <cp:lastModifiedBy>Andrej (Andy) Brodnik</cp:lastModifiedBy>
  <cp:revision>679</cp:revision>
  <cp:lastPrinted>2011-01-06T14:52:43Z</cp:lastPrinted>
  <dcterms:created xsi:type="dcterms:W3CDTF">2011-12-21T22:30:47Z</dcterms:created>
  <dcterms:modified xsi:type="dcterms:W3CDTF">2011-12-21T22:37:27Z</dcterms:modified>
</cp:coreProperties>
</file>