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embeddings/oleObject4.bin" ContentType="application/vnd.openxmlformats-officedocument.oleObject"/>
  <Override PartName="/ppt/diagrams/data2.xml" ContentType="application/vnd.openxmlformats-officedocument.drawingml.diagramData+xml"/>
  <Override PartName="/ppt/diagrams/colors2.xml" ContentType="application/vnd.openxmlformats-officedocument.drawingml.diagramColors+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diagrams/layout3.xml" ContentType="application/vnd.openxmlformats-officedocument.drawingml.diagramLayout+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ppt/notesSlides/notesSlide11.xml" ContentType="application/vnd.openxmlformats-officedocument.presentationml.notesSlide+xml"/>
  <Override PartName="/ppt/diagrams/colors1.xml" ContentType="application/vnd.openxmlformats-officedocument.drawingml.diagramColors+xml"/>
  <Override PartName="/ppt/slides/slide30.xml" ContentType="application/vnd.openxmlformats-officedocument.presentationml.slide+xml"/>
  <Override PartName="/ppt/notesSlides/notesSlide9.xml" ContentType="application/vnd.openxmlformats-officedocument.presentationml.notesSlide+xml"/>
  <Override PartName="/ppt/diagrams/drawing2.xml" ContentType="application/vnd.ms-office.drawingml.diagramDrawing+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diagrams/layout1.xml" ContentType="application/vnd.openxmlformats-officedocument.drawingml.diagramLayout+xml"/>
  <Override PartName="/ppt/embeddings/oleObject16.bin" ContentType="application/vnd.openxmlformats-officedocument.oleObject"/>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embeddings/oleObject2.bin" ContentType="application/vnd.openxmlformats-officedocument.oleObject"/>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Default Extension="wmf" ContentType="image/x-wmf"/>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15.xml" ContentType="application/vnd.openxmlformats-officedocument.presentationml.notesSlide+xml"/>
  <Override PartName="/ppt/diagrams/quickStyle3.xml" ContentType="application/vnd.openxmlformats-officedocument.drawingml.diagramStyl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embeddings/oleObject3.bin" ContentType="application/vnd.openxmlformats-officedocument.oleObject"/>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diagrams/quickStyle1.xml" ContentType="application/vnd.openxmlformats-officedocument.drawingml.diagramStyl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diagrams/quickStyle2.xml" ContentType="application/vnd.openxmlformats-officedocument.drawingml.diagramStyle+xml"/>
  <Override PartName="/ppt/slides/slide37.xml" ContentType="application/vnd.openxmlformats-officedocument.presentationml.slide+xml"/>
  <Override PartName="/ppt/embeddings/oleObject13.bin" ContentType="application/vnd.openxmlformats-officedocument.oleObject"/>
  <Override PartName="/ppt/slides/slide10.xml" ContentType="application/vnd.openxmlformats-officedocument.presentationml.slide+xml"/>
  <Override PartName="/ppt/slides/slide33.xml" ContentType="application/vnd.openxmlformats-officedocument.presentationml.slide+xml"/>
  <Override PartName="/ppt/embeddings/oleObject10.bin" ContentType="application/vnd.openxmlformats-officedocument.oleObject"/>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Override PartName="/ppt/embeddings/oleObject15.bin" ContentType="application/vnd.openxmlformats-officedocument.oleObject"/>
  <Default Extension="png" ContentType="image/png"/>
  <Override PartName="/ppt/slides/slide27.xml" ContentType="application/vnd.openxmlformats-officedocument.presentationml.slide+xml"/>
  <Override PartName="/ppt/embeddings/oleObject9.bin" ContentType="application/vnd.openxmlformats-officedocument.oleObject"/>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Override PartName="/ppt/embeddings/oleObject11.bin" ContentType="application/vnd.openxmlformats-officedocument.oleObject"/>
  <Default Extension="bin" ContentType="application/vnd.openxmlformats-officedocument.presentationml.printerSettings"/>
  <Override PartName="/ppt/notesSlides/notesSlide10.xml" ContentType="application/vnd.openxmlformats-officedocument.presentationml.notesSlide+xml"/>
  <Override PartName="/ppt/slides/slide53.xml" ContentType="application/vnd.openxmlformats-officedocument.presentationml.slide+xml"/>
  <Override PartName="/ppt/slides/slide76.xml" ContentType="application/vnd.openxmlformats-officedocument.presentationml.slide+xml"/>
  <Override PartName="/ppt/notesSlides/notesSlide24.xml" ContentType="application/vnd.openxmlformats-officedocument.presentationml.notesSlide+xml"/>
  <Override PartName="/ppt/slides/slide55.xml" ContentType="application/vnd.openxmlformats-officedocument.presentationml.slide+xml"/>
  <Override PartName="/ppt/slides/slide67.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embeddings/oleObject18.bin" ContentType="application/vnd.openxmlformats-officedocument.oleObject"/>
  <Override PartName="/ppt/slides/slide2.xml" ContentType="application/vnd.openxmlformats-officedocument.presentationml.slide+xml"/>
  <Override PartName="/ppt/slides/slide69.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embeddings/oleObject6.bin" ContentType="application/vnd.openxmlformats-officedocument.oleObject"/>
  <Override PartName="/ppt/notesSlides/notesSlide3.xml" ContentType="application/vnd.openxmlformats-officedocument.presentationml.notesSlide+xml"/>
  <Override PartName="/ppt/embeddings/oleObject19.bin" ContentType="application/vnd.openxmlformats-officedocument.oleObject"/>
  <Override PartName="/ppt/diagrams/layout2.xml" ContentType="application/vnd.openxmlformats-officedocument.drawingml.diagramLayout+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embeddings/oleObject5.bin" ContentType="application/vnd.openxmlformats-officedocument.oleObject"/>
  <Override PartName="/ppt/slides/slide63.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embeddings/oleObject1.bin" ContentType="application/vnd.openxmlformats-officedocument.oleObject"/>
  <Override PartName="/ppt/diagrams/drawing3.xml" ContentType="application/vnd.ms-office.drawingml.diagramDrawing+xml"/>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slides/slide49.xml" ContentType="application/vnd.openxmlformats-officedocument.presentationml.slide+xml"/>
  <Override PartName="/ppt/embeddings/oleObject17.bin" ContentType="application/vnd.openxmlformats-officedocument.oleObject"/>
  <Override PartName="/ppt/slideLayouts/slideLayout1.xml" ContentType="application/vnd.openxmlformats-officedocument.presentationml.slideLayout+xml"/>
  <Override PartName="/ppt/slides/slide70.xml" ContentType="application/vnd.openxmlformats-officedocument.presentationml.slide+xml"/>
  <Override PartName="/ppt/embeddings/oleObject7.bin" ContentType="application/vnd.openxmlformats-officedocument.oleObject"/>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embeddings/oleObject12.bin" ContentType="application/vnd.openxmlformats-officedocument.oleObject"/>
  <Override PartName="/ppt/slides/slide77.xml" ContentType="application/vnd.openxmlformats-officedocument.presentationml.slide+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Default Extension="jpeg" ContentType="image/jpeg"/>
  <Override PartName="/ppt/slides/slide64.xml" ContentType="application/vnd.openxmlformats-officedocument.presentationml.slide+xml"/>
  <Override PartName="/ppt/embeddings/oleObject14.bin" ContentType="application/vnd.openxmlformats-officedocument.oleObject"/>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72.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embeddings/oleObject8.bin" ContentType="application/vnd.openxmlformats-officedocument.oleObject"/>
  <Override PartName="/ppt/slides/slide24.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diagrams/drawing1.xml" ContentType="application/vnd.ms-office.drawingml.diagramDrawing+xml"/>
  <Override PartName="/ppt/slides/slide71.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Default Extension="gif" ContentType="image/gif"/>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912" r:id="rId1"/>
  </p:sldMasterIdLst>
  <p:notesMasterIdLst>
    <p:notesMasterId r:id="rId79"/>
  </p:notesMasterIdLst>
  <p:handoutMasterIdLst>
    <p:handoutMasterId r:id="rId80"/>
  </p:handoutMasterIdLst>
  <p:sldIdLst>
    <p:sldId id="256" r:id="rId2"/>
    <p:sldId id="355" r:id="rId3"/>
    <p:sldId id="476" r:id="rId4"/>
    <p:sldId id="455" r:id="rId5"/>
    <p:sldId id="456" r:id="rId6"/>
    <p:sldId id="484" r:id="rId7"/>
    <p:sldId id="489" r:id="rId8"/>
    <p:sldId id="485" r:id="rId9"/>
    <p:sldId id="486" r:id="rId10"/>
    <p:sldId id="490" r:id="rId11"/>
    <p:sldId id="492" r:id="rId12"/>
    <p:sldId id="496" r:id="rId13"/>
    <p:sldId id="497" r:id="rId14"/>
    <p:sldId id="498" r:id="rId15"/>
    <p:sldId id="499" r:id="rId16"/>
    <p:sldId id="500" r:id="rId17"/>
    <p:sldId id="471" r:id="rId18"/>
    <p:sldId id="472" r:id="rId19"/>
    <p:sldId id="474" r:id="rId20"/>
    <p:sldId id="522" r:id="rId21"/>
    <p:sldId id="501" r:id="rId22"/>
    <p:sldId id="502" r:id="rId23"/>
    <p:sldId id="503" r:id="rId24"/>
    <p:sldId id="504" r:id="rId25"/>
    <p:sldId id="505" r:id="rId26"/>
    <p:sldId id="506" r:id="rId27"/>
    <p:sldId id="507" r:id="rId28"/>
    <p:sldId id="508" r:id="rId29"/>
    <p:sldId id="523" r:id="rId30"/>
    <p:sldId id="510" r:id="rId31"/>
    <p:sldId id="511" r:id="rId32"/>
    <p:sldId id="514" r:id="rId33"/>
    <p:sldId id="516" r:id="rId34"/>
    <p:sldId id="518" r:id="rId35"/>
    <p:sldId id="520" r:id="rId36"/>
    <p:sldId id="521" r:id="rId37"/>
    <p:sldId id="524" r:id="rId38"/>
    <p:sldId id="538" r:id="rId39"/>
    <p:sldId id="525" r:id="rId40"/>
    <p:sldId id="526" r:id="rId41"/>
    <p:sldId id="527" r:id="rId42"/>
    <p:sldId id="528" r:id="rId43"/>
    <p:sldId id="529" r:id="rId44"/>
    <p:sldId id="530" r:id="rId45"/>
    <p:sldId id="531" r:id="rId46"/>
    <p:sldId id="532" r:id="rId47"/>
    <p:sldId id="533" r:id="rId48"/>
    <p:sldId id="534" r:id="rId49"/>
    <p:sldId id="539" r:id="rId50"/>
    <p:sldId id="541" r:id="rId51"/>
    <p:sldId id="542" r:id="rId52"/>
    <p:sldId id="543" r:id="rId53"/>
    <p:sldId id="544" r:id="rId54"/>
    <p:sldId id="545" r:id="rId55"/>
    <p:sldId id="547" r:id="rId56"/>
    <p:sldId id="549" r:id="rId57"/>
    <p:sldId id="562" r:id="rId58"/>
    <p:sldId id="561" r:id="rId59"/>
    <p:sldId id="557" r:id="rId60"/>
    <p:sldId id="555" r:id="rId61"/>
    <p:sldId id="556" r:id="rId62"/>
    <p:sldId id="553" r:id="rId63"/>
    <p:sldId id="554" r:id="rId64"/>
    <p:sldId id="550" r:id="rId65"/>
    <p:sldId id="551" r:id="rId66"/>
    <p:sldId id="552" r:id="rId67"/>
    <p:sldId id="559" r:id="rId68"/>
    <p:sldId id="560" r:id="rId69"/>
    <p:sldId id="563" r:id="rId70"/>
    <p:sldId id="564" r:id="rId71"/>
    <p:sldId id="565" r:id="rId72"/>
    <p:sldId id="567" r:id="rId73"/>
    <p:sldId id="566" r:id="rId74"/>
    <p:sldId id="568" r:id="rId75"/>
    <p:sldId id="569" r:id="rId76"/>
    <p:sldId id="570" r:id="rId77"/>
    <p:sldId id="277" r:id="rId78"/>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3" frameSlides="1"/>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E9F549"/>
    <a:srgbClr val="FFC000"/>
    <a:srgbClr val="0F6FC6"/>
    <a:srgbClr val="F3E7FF"/>
    <a:srgbClr val="E8D1F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9734" autoAdjust="0"/>
    <p:restoredTop sz="94660"/>
  </p:normalViewPr>
  <p:slideViewPr>
    <p:cSldViewPr>
      <p:cViewPr varScale="1">
        <p:scale>
          <a:sx n="148" d="100"/>
          <a:sy n="148" d="100"/>
        </p:scale>
        <p:origin x="-928"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slide" Target="slides/slide69.xml"/><Relationship Id="rId7" Type="http://schemas.openxmlformats.org/officeDocument/2006/relationships/slide" Target="slides/slide6.xml"/><Relationship Id="rId43" Type="http://schemas.openxmlformats.org/officeDocument/2006/relationships/slide" Target="slides/slide42.xml"/><Relationship Id="rId74" Type="http://schemas.openxmlformats.org/officeDocument/2006/relationships/slide" Target="slides/slide73.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77" Type="http://schemas.openxmlformats.org/officeDocument/2006/relationships/slide" Target="slides/slide76.xml"/><Relationship Id="rId63" Type="http://schemas.openxmlformats.org/officeDocument/2006/relationships/slide" Target="slides/slide62.xml"/><Relationship Id="rId17" Type="http://schemas.openxmlformats.org/officeDocument/2006/relationships/slide" Target="slides/slide16.xml"/><Relationship Id="rId85" Type="http://schemas.openxmlformats.org/officeDocument/2006/relationships/tableStyles" Target="tableStyles.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slide" Target="slides/slide70.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82" Type="http://schemas.openxmlformats.org/officeDocument/2006/relationships/presProps" Target="presProps.xml"/><Relationship Id="rId69" Type="http://schemas.openxmlformats.org/officeDocument/2006/relationships/slide" Target="slides/slide68.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slide" Target="slides/slide71.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75" Type="http://schemas.openxmlformats.org/officeDocument/2006/relationships/slide" Target="slides/slide74.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slide" Target="slides/slide66.xml"/><Relationship Id="rId54" Type="http://schemas.openxmlformats.org/officeDocument/2006/relationships/slide" Target="slides/slide53.xml"/><Relationship Id="rId12" Type="http://schemas.openxmlformats.org/officeDocument/2006/relationships/slide" Target="slides/slide11.xml"/><Relationship Id="rId76" Type="http://schemas.openxmlformats.org/officeDocument/2006/relationships/slide" Target="slides/slide75.xml"/><Relationship Id="rId79" Type="http://schemas.openxmlformats.org/officeDocument/2006/relationships/notesMaster" Target="notesMasters/notesMaster1.xml"/><Relationship Id="rId80" Type="http://schemas.openxmlformats.org/officeDocument/2006/relationships/handoutMaster" Target="handoutMasters/handoutMaster1.xml"/><Relationship Id="rId81" Type="http://schemas.openxmlformats.org/officeDocument/2006/relationships/printerSettings" Target="printerSettings/printerSettings1.bin"/><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84" Type="http://schemas.openxmlformats.org/officeDocument/2006/relationships/theme" Target="theme/theme1.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slide" Target="slides/slide67.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83" Type="http://schemas.openxmlformats.org/officeDocument/2006/relationships/viewProps" Target="viewProps.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78" Type="http://schemas.openxmlformats.org/officeDocument/2006/relationships/slide" Target="slides/slide77.xml"/><Relationship Id="rId22" Type="http://schemas.openxmlformats.org/officeDocument/2006/relationships/slide" Target="slides/slide21.xml"/><Relationship Id="rId21"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CABA3-D449-4ECB-A736-DE537FA48EC4}" type="doc">
      <dgm:prSet loTypeId="urn:microsoft.com/office/officeart/2005/8/layout/chevron2" loCatId="list" qsTypeId="urn:microsoft.com/office/officeart/2005/8/quickstyle/simple5" qsCatId="simple" csTypeId="urn:microsoft.com/office/officeart/2005/8/colors/colorful1#1" csCatId="colorful" phldr="1"/>
      <dgm:spPr/>
      <dgm:t>
        <a:bodyPr/>
        <a:lstStyle/>
        <a:p>
          <a:endParaRPr lang="sl-SI"/>
        </a:p>
      </dgm:t>
    </dgm:pt>
    <dgm:pt modelId="{992FC792-D35E-40E6-9593-832CB5F8FBC1}">
      <dgm:prSet phldrT="[Text]" custT="1"/>
      <dgm:spPr/>
      <dgm:t>
        <a:bodyPr/>
        <a:lstStyle/>
        <a:p>
          <a:r>
            <a:rPr lang="en-US" sz="1200" noProof="0" smtClean="0">
              <a:latin typeface="+mj-lt"/>
            </a:rPr>
            <a:t>1</a:t>
          </a:r>
          <a:endParaRPr lang="en-US" sz="1200" noProof="0">
            <a:latin typeface="+mj-lt"/>
          </a:endParaRPr>
        </a:p>
      </dgm:t>
    </dgm:pt>
    <dgm:pt modelId="{08CEF93C-EF98-445E-B46E-CEF0D67E6344}" type="parTrans" cxnId="{F7D7BD31-51CD-40DB-9058-14258724007D}">
      <dgm:prSet/>
      <dgm:spPr/>
      <dgm:t>
        <a:bodyPr/>
        <a:lstStyle/>
        <a:p>
          <a:endParaRPr lang="sl-SI"/>
        </a:p>
      </dgm:t>
    </dgm:pt>
    <dgm:pt modelId="{80B51598-C4A8-401A-AE56-9C016BF99272}" type="sibTrans" cxnId="{F7D7BD31-51CD-40DB-9058-14258724007D}">
      <dgm:prSet/>
      <dgm:spPr/>
      <dgm:t>
        <a:bodyPr/>
        <a:lstStyle/>
        <a:p>
          <a:endParaRPr lang="sl-SI"/>
        </a:p>
      </dgm:t>
    </dgm:pt>
    <dgm:pt modelId="{32C9A24D-E19C-4EB2-85FB-6AF95610FBD9}">
      <dgm:prSet phldrT="[Text]" custT="1"/>
      <dgm:spPr/>
      <dgm:t>
        <a:bodyPr/>
        <a:lstStyle/>
        <a:p>
          <a:r>
            <a:rPr lang="en-US" sz="1200" noProof="0" smtClean="0">
              <a:latin typeface="+mj-lt"/>
            </a:rPr>
            <a:t>2</a:t>
          </a:r>
          <a:endParaRPr lang="en-US" sz="1200" noProof="0">
            <a:latin typeface="+mj-lt"/>
          </a:endParaRPr>
        </a:p>
      </dgm:t>
    </dgm:pt>
    <dgm:pt modelId="{ADE9F15A-2F8E-45DD-BDAA-ADA13D91B1B7}" type="parTrans" cxnId="{652952B5-8921-4454-B07A-7E81D23ABC26}">
      <dgm:prSet/>
      <dgm:spPr/>
      <dgm:t>
        <a:bodyPr/>
        <a:lstStyle/>
        <a:p>
          <a:endParaRPr lang="sl-SI"/>
        </a:p>
      </dgm:t>
    </dgm:pt>
    <dgm:pt modelId="{B5F10F08-5130-41F9-8EEE-1CB55EE98BE4}" type="sibTrans" cxnId="{652952B5-8921-4454-B07A-7E81D23ABC26}">
      <dgm:prSet/>
      <dgm:spPr/>
      <dgm:t>
        <a:bodyPr/>
        <a:lstStyle/>
        <a:p>
          <a:endParaRPr lang="sl-SI"/>
        </a:p>
      </dgm:t>
    </dgm:pt>
    <dgm:pt modelId="{17CA423C-7216-4B14-980A-CF26D391805E}">
      <dgm:prSet phldrT="[Text]" custT="1"/>
      <dgm:spPr/>
      <dgm:t>
        <a:bodyPr/>
        <a:lstStyle/>
        <a:p>
          <a:r>
            <a:rPr lang="en-US" sz="1400" noProof="0" smtClean="0">
              <a:latin typeface="+mj-lt"/>
            </a:rPr>
            <a:t>Server </a:t>
          </a:r>
          <a:r>
            <a:rPr lang="en-US" sz="1400" u="sng" noProof="0" smtClean="0">
              <a:latin typeface="+mj-lt"/>
            </a:rPr>
            <a:t>chooses the </a:t>
          </a:r>
          <a:r>
            <a:rPr lang="en-US" sz="1400" u="none" noProof="0" smtClean="0">
              <a:latin typeface="+mj-lt"/>
            </a:rPr>
            <a:t>algorithm from</a:t>
          </a:r>
          <a:r>
            <a:rPr lang="en-US" sz="1400" noProof="0" smtClean="0">
              <a:latin typeface="+mj-lt"/>
            </a:rPr>
            <a:t> the list, return the selection, </a:t>
          </a:r>
          <a:r>
            <a:rPr lang="en-US" sz="1400" u="sng" noProof="0" smtClean="0">
              <a:latin typeface="+mj-lt"/>
            </a:rPr>
            <a:t>certificate</a:t>
          </a:r>
          <a:r>
            <a:rPr lang="en-US" sz="1400" noProof="0" smtClean="0">
              <a:latin typeface="+mj-lt"/>
            </a:rPr>
            <a:t> and his </a:t>
          </a:r>
          <a:r>
            <a:rPr lang="en-US" sz="1400" u="sng" noProof="0" smtClean="0">
              <a:latin typeface="+mj-lt"/>
            </a:rPr>
            <a:t>tokn</a:t>
          </a:r>
          <a:endParaRPr lang="en-US" sz="1400" noProof="0">
            <a:latin typeface="+mj-lt"/>
          </a:endParaRPr>
        </a:p>
      </dgm:t>
    </dgm:pt>
    <dgm:pt modelId="{E045B091-1FBC-4E71-A0FD-0A64BAFB0D01}" type="parTrans" cxnId="{88BE0C95-674E-477C-B2B2-BB72645AAFB4}">
      <dgm:prSet/>
      <dgm:spPr/>
      <dgm:t>
        <a:bodyPr/>
        <a:lstStyle/>
        <a:p>
          <a:endParaRPr lang="sl-SI"/>
        </a:p>
      </dgm:t>
    </dgm:pt>
    <dgm:pt modelId="{E4CF6943-E37B-45B4-A17C-6C698FA00565}" type="sibTrans" cxnId="{88BE0C95-674E-477C-B2B2-BB72645AAFB4}">
      <dgm:prSet/>
      <dgm:spPr/>
      <dgm:t>
        <a:bodyPr/>
        <a:lstStyle/>
        <a:p>
          <a:endParaRPr lang="sl-SI"/>
        </a:p>
      </dgm:t>
    </dgm:pt>
    <dgm:pt modelId="{77F43D77-FF86-4A8F-AA16-5BE218FD5512}">
      <dgm:prSet phldrT="[Text]" custT="1"/>
      <dgm:spPr/>
      <dgm:t>
        <a:bodyPr/>
        <a:lstStyle/>
        <a:p>
          <a:r>
            <a:rPr lang="en-US" sz="1200" noProof="0" smtClean="0">
              <a:latin typeface="+mj-lt"/>
            </a:rPr>
            <a:t>3</a:t>
          </a:r>
          <a:endParaRPr lang="en-US" sz="1200" noProof="0">
            <a:latin typeface="+mj-lt"/>
          </a:endParaRPr>
        </a:p>
      </dgm:t>
    </dgm:pt>
    <dgm:pt modelId="{93CD4276-CEC4-4DB3-B99B-D4187F458F9A}" type="parTrans" cxnId="{2F6E6E88-44A6-4C0B-B0F2-07CB6F00A577}">
      <dgm:prSet/>
      <dgm:spPr/>
      <dgm:t>
        <a:bodyPr/>
        <a:lstStyle/>
        <a:p>
          <a:endParaRPr lang="sl-SI"/>
        </a:p>
      </dgm:t>
    </dgm:pt>
    <dgm:pt modelId="{1969CFDF-F2A4-4378-95B9-AD2B6CF49853}" type="sibTrans" cxnId="{2F6E6E88-44A6-4C0B-B0F2-07CB6F00A577}">
      <dgm:prSet/>
      <dgm:spPr/>
      <dgm:t>
        <a:bodyPr/>
        <a:lstStyle/>
        <a:p>
          <a:endParaRPr lang="sl-SI"/>
        </a:p>
      </dgm:t>
    </dgm:pt>
    <dgm:pt modelId="{8A7FDE78-B909-4CA5-930E-3A31064B9754}">
      <dgm:prSet phldrT="[Text]" custT="1"/>
      <dgm:spPr/>
      <dgm:t>
        <a:bodyPr/>
        <a:lstStyle/>
        <a:p>
          <a:r>
            <a:rPr lang="en-US" sz="1400" noProof="0" smtClean="0">
              <a:latin typeface="+mj-lt"/>
            </a:rPr>
            <a:t>Client checks the certificate, generate </a:t>
          </a:r>
          <a:r>
            <a:rPr lang="en-US" sz="1400" u="sng" noProof="0" smtClean="0">
              <a:latin typeface="+mj-lt"/>
            </a:rPr>
            <a:t>PMS</a:t>
          </a:r>
          <a:r>
            <a:rPr lang="en-US" sz="1400" u="none" noProof="0" smtClean="0">
              <a:latin typeface="+mj-lt"/>
            </a:rPr>
            <a:t>, and with server`s </a:t>
          </a:r>
          <a:r>
            <a:rPr lang="en-US" sz="1400" u="sng" noProof="0" smtClean="0">
              <a:latin typeface="+mj-lt"/>
            </a:rPr>
            <a:t>public key</a:t>
          </a:r>
          <a:r>
            <a:rPr lang="en-US" sz="1400" noProof="0" smtClean="0">
              <a:latin typeface="+mj-lt"/>
            </a:rPr>
            <a:t>  it cryptates it, then it sends it back to the server</a:t>
          </a:r>
          <a:endParaRPr lang="en-US" sz="1400" noProof="0">
            <a:latin typeface="+mj-lt"/>
          </a:endParaRPr>
        </a:p>
      </dgm:t>
    </dgm:pt>
    <dgm:pt modelId="{677C2371-5E1C-4404-A679-8A4699CF9A2A}" type="parTrans" cxnId="{1C94A1FF-1014-4D46-BBA1-91ED8CDD5021}">
      <dgm:prSet/>
      <dgm:spPr/>
      <dgm:t>
        <a:bodyPr/>
        <a:lstStyle/>
        <a:p>
          <a:endParaRPr lang="sl-SI"/>
        </a:p>
      </dgm:t>
    </dgm:pt>
    <dgm:pt modelId="{B862362A-04D2-4D1F-A40D-8B5C7CF4F3AE}" type="sibTrans" cxnId="{1C94A1FF-1014-4D46-BBA1-91ED8CDD5021}">
      <dgm:prSet/>
      <dgm:spPr/>
      <dgm:t>
        <a:bodyPr/>
        <a:lstStyle/>
        <a:p>
          <a:endParaRPr lang="sl-SI"/>
        </a:p>
      </dgm:t>
    </dgm:pt>
    <dgm:pt modelId="{9E0F9253-CD24-4CD7-8941-ECAA81DB751D}">
      <dgm:prSet phldrT="[Text]" custT="1"/>
      <dgm:spPr/>
      <dgm:t>
        <a:bodyPr/>
        <a:lstStyle/>
        <a:p>
          <a:r>
            <a:rPr lang="en-US" sz="1400" noProof="0" smtClean="0">
              <a:latin typeface="+mj-lt"/>
            </a:rPr>
            <a:t>Client send a </a:t>
          </a:r>
          <a:r>
            <a:rPr lang="en-US" sz="1400" u="sng" noProof="0" smtClean="0">
              <a:latin typeface="+mj-lt"/>
            </a:rPr>
            <a:t>list of supported algorithms</a:t>
          </a:r>
          <a:r>
            <a:rPr lang="en-US" sz="1400" u="none" noProof="0" smtClean="0">
              <a:latin typeface="+mj-lt"/>
            </a:rPr>
            <a:t> </a:t>
          </a:r>
          <a:r>
            <a:rPr lang="en-US" sz="1400" noProof="0" smtClean="0">
              <a:latin typeface="+mj-lt"/>
            </a:rPr>
            <a:t>+ </a:t>
          </a:r>
          <a:r>
            <a:rPr lang="en-US" sz="1400" u="sng" noProof="0" smtClean="0">
              <a:latin typeface="+mj-lt"/>
            </a:rPr>
            <a:t>token</a:t>
          </a:r>
          <a:endParaRPr lang="en-US" sz="1400" noProof="0">
            <a:latin typeface="+mj-lt"/>
          </a:endParaRPr>
        </a:p>
      </dgm:t>
    </dgm:pt>
    <dgm:pt modelId="{0D05143F-D16F-4A50-970F-6415A26EBF19}" type="sibTrans" cxnId="{C23CB5DF-A953-4A8E-BFC0-5B5F96C4CA6E}">
      <dgm:prSet/>
      <dgm:spPr/>
      <dgm:t>
        <a:bodyPr/>
        <a:lstStyle/>
        <a:p>
          <a:endParaRPr lang="sl-SI"/>
        </a:p>
      </dgm:t>
    </dgm:pt>
    <dgm:pt modelId="{50B7E84C-B9B2-4FEF-AD8B-F6A2023E2CD8}" type="parTrans" cxnId="{C23CB5DF-A953-4A8E-BFC0-5B5F96C4CA6E}">
      <dgm:prSet/>
      <dgm:spPr/>
      <dgm:t>
        <a:bodyPr/>
        <a:lstStyle/>
        <a:p>
          <a:endParaRPr lang="sl-SI"/>
        </a:p>
      </dgm:t>
    </dgm:pt>
    <dgm:pt modelId="{F1503CEB-4768-4BD0-A1FF-93CC041177EC}">
      <dgm:prSet phldrT="[Text]" custT="1"/>
      <dgm:spPr/>
      <dgm:t>
        <a:bodyPr/>
        <a:lstStyle/>
        <a:p>
          <a:r>
            <a:rPr lang="en-US" sz="1400" noProof="0" smtClean="0">
              <a:latin typeface="+mj-lt"/>
            </a:rPr>
            <a:t>Client and server independently  </a:t>
          </a:r>
          <a:r>
            <a:rPr lang="en-US" sz="1400" u="sng" noProof="0" smtClean="0">
              <a:latin typeface="+mj-lt"/>
            </a:rPr>
            <a:t>calculate encryption and MAC leys</a:t>
          </a:r>
          <a:r>
            <a:rPr lang="en-US" sz="1400" noProof="0" smtClean="0">
              <a:latin typeface="+mj-lt"/>
            </a:rPr>
            <a:t> from PMS and tokens.</a:t>
          </a:r>
          <a:endParaRPr lang="en-US" sz="1400" noProof="0">
            <a:latin typeface="+mj-lt"/>
          </a:endParaRPr>
        </a:p>
      </dgm:t>
    </dgm:pt>
    <dgm:pt modelId="{57FDC954-A2D1-40E2-9199-9612C24239DD}" type="parTrans" cxnId="{5D269FB6-ECA9-4C42-BC0C-216B49E774BC}">
      <dgm:prSet/>
      <dgm:spPr/>
      <dgm:t>
        <a:bodyPr/>
        <a:lstStyle/>
        <a:p>
          <a:endParaRPr lang="sl-SI"/>
        </a:p>
      </dgm:t>
    </dgm:pt>
    <dgm:pt modelId="{452DA89A-D87B-4967-8FD8-F69D6D4F156D}" type="sibTrans" cxnId="{5D269FB6-ECA9-4C42-BC0C-216B49E774BC}">
      <dgm:prSet/>
      <dgm:spPr/>
      <dgm:t>
        <a:bodyPr/>
        <a:lstStyle/>
        <a:p>
          <a:endParaRPr lang="sl-SI"/>
        </a:p>
      </dgm:t>
    </dgm:pt>
    <dgm:pt modelId="{1FE7E304-B470-4E48-9685-5348E339B212}">
      <dgm:prSet phldrT="[Text]" custT="1"/>
      <dgm:spPr/>
      <dgm:t>
        <a:bodyPr/>
        <a:lstStyle/>
        <a:p>
          <a:r>
            <a:rPr lang="en-US" sz="1200" noProof="0" smtClean="0">
              <a:latin typeface="+mj-lt"/>
            </a:rPr>
            <a:t>4</a:t>
          </a:r>
          <a:endParaRPr lang="en-US" sz="1200" noProof="0">
            <a:latin typeface="+mj-lt"/>
          </a:endParaRPr>
        </a:p>
      </dgm:t>
    </dgm:pt>
    <dgm:pt modelId="{FED98EFA-31F4-4E89-AE41-B5198C04F828}" type="parTrans" cxnId="{E651C8E4-CB4D-4991-BF99-F9F38EE03B11}">
      <dgm:prSet/>
      <dgm:spPr/>
      <dgm:t>
        <a:bodyPr/>
        <a:lstStyle/>
        <a:p>
          <a:endParaRPr lang="sl-SI"/>
        </a:p>
      </dgm:t>
    </dgm:pt>
    <dgm:pt modelId="{2AFC5EF1-0749-4446-AD88-04058BC24D34}" type="sibTrans" cxnId="{E651C8E4-CB4D-4991-BF99-F9F38EE03B11}">
      <dgm:prSet/>
      <dgm:spPr/>
      <dgm:t>
        <a:bodyPr/>
        <a:lstStyle/>
        <a:p>
          <a:endParaRPr lang="sl-SI"/>
        </a:p>
      </dgm:t>
    </dgm:pt>
    <dgm:pt modelId="{2A588694-9E3B-4A38-B77B-06422B7679F1}">
      <dgm:prSet custT="1"/>
      <dgm:spPr/>
      <dgm:t>
        <a:bodyPr/>
        <a:lstStyle/>
        <a:p>
          <a:r>
            <a:rPr lang="en-US" sz="1400" noProof="0" smtClean="0">
              <a:latin typeface="+mj-lt"/>
            </a:rPr>
            <a:t>Odjemalec pošlje MAC od vseh sporočil v rokovanju.</a:t>
          </a:r>
        </a:p>
      </dgm:t>
    </dgm:pt>
    <dgm:pt modelId="{792E6351-84A3-4FF6-880A-C0FD7B30B1DD}" type="parTrans" cxnId="{8DA1C6DE-26A1-4D61-A10F-2D75F21789BB}">
      <dgm:prSet/>
      <dgm:spPr/>
      <dgm:t>
        <a:bodyPr/>
        <a:lstStyle/>
        <a:p>
          <a:endParaRPr lang="sl-SI"/>
        </a:p>
      </dgm:t>
    </dgm:pt>
    <dgm:pt modelId="{B48C0E64-6B85-469A-B7EA-667545AE5524}" type="sibTrans" cxnId="{8DA1C6DE-26A1-4D61-A10F-2D75F21789BB}">
      <dgm:prSet/>
      <dgm:spPr/>
      <dgm:t>
        <a:bodyPr/>
        <a:lstStyle/>
        <a:p>
          <a:endParaRPr lang="sl-SI"/>
        </a:p>
      </dgm:t>
    </dgm:pt>
    <dgm:pt modelId="{6A08FE8E-9827-410E-A256-7948F6EA1779}">
      <dgm:prSet custT="1"/>
      <dgm:spPr/>
      <dgm:t>
        <a:bodyPr/>
        <a:lstStyle/>
        <a:p>
          <a:r>
            <a:rPr lang="en-US" sz="1400" noProof="0" smtClean="0">
              <a:latin typeface="+mj-lt"/>
            </a:rPr>
            <a:t>Server sends MAC of all messages in the handshake.</a:t>
          </a:r>
        </a:p>
      </dgm:t>
    </dgm:pt>
    <dgm:pt modelId="{F3F17235-C02F-424A-8458-B307EE10BD41}" type="parTrans" cxnId="{3E17294A-B438-4F9F-8E5F-52584AC8B4C5}">
      <dgm:prSet/>
      <dgm:spPr/>
      <dgm:t>
        <a:bodyPr/>
        <a:lstStyle/>
        <a:p>
          <a:endParaRPr lang="sl-SI"/>
        </a:p>
      </dgm:t>
    </dgm:pt>
    <dgm:pt modelId="{16ED631A-81C9-486A-B18F-0E598795206E}" type="sibTrans" cxnId="{3E17294A-B438-4F9F-8E5F-52584AC8B4C5}">
      <dgm:prSet/>
      <dgm:spPr/>
      <dgm:t>
        <a:bodyPr/>
        <a:lstStyle/>
        <a:p>
          <a:endParaRPr lang="sl-SI"/>
        </a:p>
      </dgm:t>
    </dgm:pt>
    <dgm:pt modelId="{0472B5E9-CA05-4DD9-99EA-36589E24EB1C}">
      <dgm:prSet phldrT="[Text]" custT="1"/>
      <dgm:spPr/>
      <dgm:t>
        <a:bodyPr/>
        <a:lstStyle/>
        <a:p>
          <a:r>
            <a:rPr lang="en-US" sz="1200" noProof="0" smtClean="0">
              <a:latin typeface="+mj-lt"/>
            </a:rPr>
            <a:t>5</a:t>
          </a:r>
          <a:endParaRPr lang="en-US" sz="1200" noProof="0">
            <a:latin typeface="+mj-lt"/>
          </a:endParaRPr>
        </a:p>
      </dgm:t>
    </dgm:pt>
    <dgm:pt modelId="{517B16CE-FEBF-4557-B515-49EFCBA6FC33}" type="parTrans" cxnId="{215BFAF3-00CF-4729-8E15-F94DE09BF5D9}">
      <dgm:prSet/>
      <dgm:spPr/>
      <dgm:t>
        <a:bodyPr/>
        <a:lstStyle/>
        <a:p>
          <a:endParaRPr lang="sl-SI"/>
        </a:p>
      </dgm:t>
    </dgm:pt>
    <dgm:pt modelId="{0374503B-11EB-4A91-8A50-557DB2305387}" type="sibTrans" cxnId="{215BFAF3-00CF-4729-8E15-F94DE09BF5D9}">
      <dgm:prSet/>
      <dgm:spPr/>
      <dgm:t>
        <a:bodyPr/>
        <a:lstStyle/>
        <a:p>
          <a:endParaRPr lang="sl-SI"/>
        </a:p>
      </dgm:t>
    </dgm:pt>
    <dgm:pt modelId="{1FF851D5-83A5-471C-87F5-0E5E3A8F3A54}">
      <dgm:prSet custT="1"/>
      <dgm:spPr/>
      <dgm:t>
        <a:bodyPr/>
        <a:lstStyle/>
        <a:p>
          <a:r>
            <a:rPr lang="en-US" sz="1200" noProof="0" smtClean="0">
              <a:latin typeface="+mj-lt"/>
            </a:rPr>
            <a:t>6</a:t>
          </a:r>
        </a:p>
      </dgm:t>
    </dgm:pt>
    <dgm:pt modelId="{6D5B0E11-3627-4D7C-98E8-3D627FF19A96}" type="parTrans" cxnId="{5B578E87-D337-4AC1-B69D-CD5D6DB97868}">
      <dgm:prSet/>
      <dgm:spPr/>
      <dgm:t>
        <a:bodyPr/>
        <a:lstStyle/>
        <a:p>
          <a:endParaRPr lang="sl-SI"/>
        </a:p>
      </dgm:t>
    </dgm:pt>
    <dgm:pt modelId="{6CCD3C0C-FB7D-4F96-B2F9-0B78DC76500D}" type="sibTrans" cxnId="{5B578E87-D337-4AC1-B69D-CD5D6DB97868}">
      <dgm:prSet/>
      <dgm:spPr/>
      <dgm:t>
        <a:bodyPr/>
        <a:lstStyle/>
        <a:p>
          <a:endParaRPr lang="sl-SI"/>
        </a:p>
      </dgm:t>
    </dgm:pt>
    <dgm:pt modelId="{D973359E-D588-4549-9905-D0091CB980E9}" type="pres">
      <dgm:prSet presAssocID="{A2ECABA3-D449-4ECB-A736-DE537FA48EC4}" presName="linearFlow" presStyleCnt="0">
        <dgm:presLayoutVars>
          <dgm:dir/>
          <dgm:animLvl val="lvl"/>
          <dgm:resizeHandles val="exact"/>
        </dgm:presLayoutVars>
      </dgm:prSet>
      <dgm:spPr/>
      <dgm:t>
        <a:bodyPr/>
        <a:lstStyle/>
        <a:p>
          <a:endParaRPr lang="sl-SI"/>
        </a:p>
      </dgm:t>
    </dgm:pt>
    <dgm:pt modelId="{121F3104-03E1-4086-84BF-D6AE3B2AE156}" type="pres">
      <dgm:prSet presAssocID="{992FC792-D35E-40E6-9593-832CB5F8FBC1}" presName="composite" presStyleCnt="0"/>
      <dgm:spPr/>
    </dgm:pt>
    <dgm:pt modelId="{901B8757-9066-418C-9943-89D02C76F1EE}" type="pres">
      <dgm:prSet presAssocID="{992FC792-D35E-40E6-9593-832CB5F8FBC1}" presName="parentText" presStyleLbl="alignNode1" presStyleIdx="0" presStyleCnt="6">
        <dgm:presLayoutVars>
          <dgm:chMax val="1"/>
          <dgm:bulletEnabled val="1"/>
        </dgm:presLayoutVars>
      </dgm:prSet>
      <dgm:spPr/>
      <dgm:t>
        <a:bodyPr/>
        <a:lstStyle/>
        <a:p>
          <a:endParaRPr lang="sl-SI"/>
        </a:p>
      </dgm:t>
    </dgm:pt>
    <dgm:pt modelId="{ACE962A2-1001-4CBF-82CA-F82AB7277C9C}" type="pres">
      <dgm:prSet presAssocID="{992FC792-D35E-40E6-9593-832CB5F8FBC1}" presName="descendantText" presStyleLbl="alignAcc1" presStyleIdx="0" presStyleCnt="6">
        <dgm:presLayoutVars>
          <dgm:bulletEnabled val="1"/>
        </dgm:presLayoutVars>
      </dgm:prSet>
      <dgm:spPr/>
      <dgm:t>
        <a:bodyPr/>
        <a:lstStyle/>
        <a:p>
          <a:endParaRPr lang="sl-SI"/>
        </a:p>
      </dgm:t>
    </dgm:pt>
    <dgm:pt modelId="{58EE9A80-BFD8-4082-91CC-F5A41E2789C4}" type="pres">
      <dgm:prSet presAssocID="{80B51598-C4A8-401A-AE56-9C016BF99272}" presName="sp" presStyleCnt="0"/>
      <dgm:spPr/>
    </dgm:pt>
    <dgm:pt modelId="{B58428D7-1012-4D87-B537-3F50A3EDD07C}" type="pres">
      <dgm:prSet presAssocID="{32C9A24D-E19C-4EB2-85FB-6AF95610FBD9}" presName="composite" presStyleCnt="0"/>
      <dgm:spPr/>
    </dgm:pt>
    <dgm:pt modelId="{FE19C0DA-4F56-4BF6-8D1A-7C36DE8050BF}" type="pres">
      <dgm:prSet presAssocID="{32C9A24D-E19C-4EB2-85FB-6AF95610FBD9}" presName="parentText" presStyleLbl="alignNode1" presStyleIdx="1" presStyleCnt="6">
        <dgm:presLayoutVars>
          <dgm:chMax val="1"/>
          <dgm:bulletEnabled val="1"/>
        </dgm:presLayoutVars>
      </dgm:prSet>
      <dgm:spPr/>
      <dgm:t>
        <a:bodyPr/>
        <a:lstStyle/>
        <a:p>
          <a:endParaRPr lang="sl-SI"/>
        </a:p>
      </dgm:t>
    </dgm:pt>
    <dgm:pt modelId="{C792E50D-2808-43ED-BD89-F5EA010A7B41}" type="pres">
      <dgm:prSet presAssocID="{32C9A24D-E19C-4EB2-85FB-6AF95610FBD9}" presName="descendantText" presStyleLbl="alignAcc1" presStyleIdx="1" presStyleCnt="6">
        <dgm:presLayoutVars>
          <dgm:bulletEnabled val="1"/>
        </dgm:presLayoutVars>
      </dgm:prSet>
      <dgm:spPr/>
      <dgm:t>
        <a:bodyPr/>
        <a:lstStyle/>
        <a:p>
          <a:endParaRPr lang="sl-SI"/>
        </a:p>
      </dgm:t>
    </dgm:pt>
    <dgm:pt modelId="{2C24C2A4-8BCE-4792-9FA3-865251344B3F}" type="pres">
      <dgm:prSet presAssocID="{B5F10F08-5130-41F9-8EEE-1CB55EE98BE4}" presName="sp" presStyleCnt="0"/>
      <dgm:spPr/>
    </dgm:pt>
    <dgm:pt modelId="{4100AB35-EC49-4FF4-A8F9-E96467A6833C}" type="pres">
      <dgm:prSet presAssocID="{77F43D77-FF86-4A8F-AA16-5BE218FD5512}" presName="composite" presStyleCnt="0"/>
      <dgm:spPr/>
    </dgm:pt>
    <dgm:pt modelId="{F8C775CE-533D-4584-BD1A-049D58E779D4}" type="pres">
      <dgm:prSet presAssocID="{77F43D77-FF86-4A8F-AA16-5BE218FD5512}" presName="parentText" presStyleLbl="alignNode1" presStyleIdx="2" presStyleCnt="6">
        <dgm:presLayoutVars>
          <dgm:chMax val="1"/>
          <dgm:bulletEnabled val="1"/>
        </dgm:presLayoutVars>
      </dgm:prSet>
      <dgm:spPr/>
      <dgm:t>
        <a:bodyPr/>
        <a:lstStyle/>
        <a:p>
          <a:endParaRPr lang="sl-SI"/>
        </a:p>
      </dgm:t>
    </dgm:pt>
    <dgm:pt modelId="{80A8F444-23ED-472A-AC0C-05871B6B5C2D}" type="pres">
      <dgm:prSet presAssocID="{77F43D77-FF86-4A8F-AA16-5BE218FD5512}" presName="descendantText" presStyleLbl="alignAcc1" presStyleIdx="2" presStyleCnt="6">
        <dgm:presLayoutVars>
          <dgm:bulletEnabled val="1"/>
        </dgm:presLayoutVars>
      </dgm:prSet>
      <dgm:spPr/>
      <dgm:t>
        <a:bodyPr/>
        <a:lstStyle/>
        <a:p>
          <a:endParaRPr lang="sl-SI"/>
        </a:p>
      </dgm:t>
    </dgm:pt>
    <dgm:pt modelId="{681C72DD-F9F1-441F-A942-6319D82CDBAE}" type="pres">
      <dgm:prSet presAssocID="{1969CFDF-F2A4-4378-95B9-AD2B6CF49853}" presName="sp" presStyleCnt="0"/>
      <dgm:spPr/>
    </dgm:pt>
    <dgm:pt modelId="{AAA2EF35-F74E-4CFC-A500-35F0EB2A67F7}" type="pres">
      <dgm:prSet presAssocID="{1FE7E304-B470-4E48-9685-5348E339B212}" presName="composite" presStyleCnt="0"/>
      <dgm:spPr/>
    </dgm:pt>
    <dgm:pt modelId="{4CF3EE56-8936-4513-8370-176C618F1EA4}" type="pres">
      <dgm:prSet presAssocID="{1FE7E304-B470-4E48-9685-5348E339B212}" presName="parentText" presStyleLbl="alignNode1" presStyleIdx="3" presStyleCnt="6">
        <dgm:presLayoutVars>
          <dgm:chMax val="1"/>
          <dgm:bulletEnabled val="1"/>
        </dgm:presLayoutVars>
      </dgm:prSet>
      <dgm:spPr/>
      <dgm:t>
        <a:bodyPr/>
        <a:lstStyle/>
        <a:p>
          <a:endParaRPr lang="sl-SI"/>
        </a:p>
      </dgm:t>
    </dgm:pt>
    <dgm:pt modelId="{11590B75-61E4-4261-8484-AF3FB981D527}" type="pres">
      <dgm:prSet presAssocID="{1FE7E304-B470-4E48-9685-5348E339B212}" presName="descendantText" presStyleLbl="alignAcc1" presStyleIdx="3" presStyleCnt="6">
        <dgm:presLayoutVars>
          <dgm:bulletEnabled val="1"/>
        </dgm:presLayoutVars>
      </dgm:prSet>
      <dgm:spPr/>
      <dgm:t>
        <a:bodyPr/>
        <a:lstStyle/>
        <a:p>
          <a:endParaRPr lang="sl-SI"/>
        </a:p>
      </dgm:t>
    </dgm:pt>
    <dgm:pt modelId="{6FDEFF3B-A2E8-463E-979F-C88621895510}" type="pres">
      <dgm:prSet presAssocID="{2AFC5EF1-0749-4446-AD88-04058BC24D34}" presName="sp" presStyleCnt="0"/>
      <dgm:spPr/>
    </dgm:pt>
    <dgm:pt modelId="{5FF32422-6364-41D4-95D3-75E42CD03AAC}" type="pres">
      <dgm:prSet presAssocID="{0472B5E9-CA05-4DD9-99EA-36589E24EB1C}" presName="composite" presStyleCnt="0"/>
      <dgm:spPr/>
    </dgm:pt>
    <dgm:pt modelId="{7E6A8FFF-D78C-45BE-98C9-BE834FC64D1C}" type="pres">
      <dgm:prSet presAssocID="{0472B5E9-CA05-4DD9-99EA-36589E24EB1C}" presName="parentText" presStyleLbl="alignNode1" presStyleIdx="4" presStyleCnt="6">
        <dgm:presLayoutVars>
          <dgm:chMax val="1"/>
          <dgm:bulletEnabled val="1"/>
        </dgm:presLayoutVars>
      </dgm:prSet>
      <dgm:spPr/>
      <dgm:t>
        <a:bodyPr/>
        <a:lstStyle/>
        <a:p>
          <a:endParaRPr lang="sl-SI"/>
        </a:p>
      </dgm:t>
    </dgm:pt>
    <dgm:pt modelId="{A40406A4-ACDE-48E6-BE17-9A63D6851166}" type="pres">
      <dgm:prSet presAssocID="{0472B5E9-CA05-4DD9-99EA-36589E24EB1C}" presName="descendantText" presStyleLbl="alignAcc1" presStyleIdx="4" presStyleCnt="6">
        <dgm:presLayoutVars>
          <dgm:bulletEnabled val="1"/>
        </dgm:presLayoutVars>
      </dgm:prSet>
      <dgm:spPr/>
      <dgm:t>
        <a:bodyPr/>
        <a:lstStyle/>
        <a:p>
          <a:endParaRPr lang="sl-SI"/>
        </a:p>
      </dgm:t>
    </dgm:pt>
    <dgm:pt modelId="{F4B32803-20B2-409A-B6B2-A5D359A9F1BE}" type="pres">
      <dgm:prSet presAssocID="{0374503B-11EB-4A91-8A50-557DB2305387}" presName="sp" presStyleCnt="0"/>
      <dgm:spPr/>
    </dgm:pt>
    <dgm:pt modelId="{BAE2B7B5-CE96-4CB6-BA3C-15D5EDC71782}" type="pres">
      <dgm:prSet presAssocID="{1FF851D5-83A5-471C-87F5-0E5E3A8F3A54}" presName="composite" presStyleCnt="0"/>
      <dgm:spPr/>
    </dgm:pt>
    <dgm:pt modelId="{95E70079-213D-4BBF-9878-12819EC63B71}" type="pres">
      <dgm:prSet presAssocID="{1FF851D5-83A5-471C-87F5-0E5E3A8F3A54}" presName="parentText" presStyleLbl="alignNode1" presStyleIdx="5" presStyleCnt="6">
        <dgm:presLayoutVars>
          <dgm:chMax val="1"/>
          <dgm:bulletEnabled val="1"/>
        </dgm:presLayoutVars>
      </dgm:prSet>
      <dgm:spPr/>
      <dgm:t>
        <a:bodyPr/>
        <a:lstStyle/>
        <a:p>
          <a:endParaRPr lang="sl-SI"/>
        </a:p>
      </dgm:t>
    </dgm:pt>
    <dgm:pt modelId="{35DC043D-DEF8-43BE-86C8-6B6098296986}" type="pres">
      <dgm:prSet presAssocID="{1FF851D5-83A5-471C-87F5-0E5E3A8F3A54}" presName="descendantText" presStyleLbl="alignAcc1" presStyleIdx="5" presStyleCnt="6">
        <dgm:presLayoutVars>
          <dgm:bulletEnabled val="1"/>
        </dgm:presLayoutVars>
      </dgm:prSet>
      <dgm:spPr/>
      <dgm:t>
        <a:bodyPr/>
        <a:lstStyle/>
        <a:p>
          <a:endParaRPr lang="sl-SI"/>
        </a:p>
      </dgm:t>
    </dgm:pt>
  </dgm:ptLst>
  <dgm:cxnLst>
    <dgm:cxn modelId="{D0608264-3ACD-47CE-9ACB-7ADF170D5F3A}" type="presOf" srcId="{17CA423C-7216-4B14-980A-CF26D391805E}" destId="{C792E50D-2808-43ED-BD89-F5EA010A7B41}" srcOrd="0" destOrd="0" presId="urn:microsoft.com/office/officeart/2005/8/layout/chevron2"/>
    <dgm:cxn modelId="{C23CB5DF-A953-4A8E-BFC0-5B5F96C4CA6E}" srcId="{992FC792-D35E-40E6-9593-832CB5F8FBC1}" destId="{9E0F9253-CD24-4CD7-8941-ECAA81DB751D}" srcOrd="0" destOrd="0" parTransId="{50B7E84C-B9B2-4FEF-AD8B-F6A2023E2CD8}" sibTransId="{0D05143F-D16F-4A50-970F-6415A26EBF19}"/>
    <dgm:cxn modelId="{F7D7BD31-51CD-40DB-9058-14258724007D}" srcId="{A2ECABA3-D449-4ECB-A736-DE537FA48EC4}" destId="{992FC792-D35E-40E6-9593-832CB5F8FBC1}" srcOrd="0" destOrd="0" parTransId="{08CEF93C-EF98-445E-B46E-CEF0D67E6344}" sibTransId="{80B51598-C4A8-401A-AE56-9C016BF99272}"/>
    <dgm:cxn modelId="{8DA1C6DE-26A1-4D61-A10F-2D75F21789BB}" srcId="{0472B5E9-CA05-4DD9-99EA-36589E24EB1C}" destId="{2A588694-9E3B-4A38-B77B-06422B7679F1}" srcOrd="0" destOrd="0" parTransId="{792E6351-84A3-4FF6-880A-C0FD7B30B1DD}" sibTransId="{B48C0E64-6B85-469A-B7EA-667545AE5524}"/>
    <dgm:cxn modelId="{1CA9C2E9-93BB-423D-B699-E125EB4E033D}" type="presOf" srcId="{1FF851D5-83A5-471C-87F5-0E5E3A8F3A54}" destId="{95E70079-213D-4BBF-9878-12819EC63B71}" srcOrd="0" destOrd="0" presId="urn:microsoft.com/office/officeart/2005/8/layout/chevron2"/>
    <dgm:cxn modelId="{24D8F374-A425-4997-9374-0F7E9FD024A3}" type="presOf" srcId="{2A588694-9E3B-4A38-B77B-06422B7679F1}" destId="{A40406A4-ACDE-48E6-BE17-9A63D6851166}" srcOrd="0" destOrd="0" presId="urn:microsoft.com/office/officeart/2005/8/layout/chevron2"/>
    <dgm:cxn modelId="{DC08EDB6-58CC-41DA-B604-3657D14372FE}" type="presOf" srcId="{6A08FE8E-9827-410E-A256-7948F6EA1779}" destId="{35DC043D-DEF8-43BE-86C8-6B6098296986}" srcOrd="0" destOrd="0" presId="urn:microsoft.com/office/officeart/2005/8/layout/chevron2"/>
    <dgm:cxn modelId="{1B02FDE2-13EE-40C0-AF2B-702886E0C298}" type="presOf" srcId="{0472B5E9-CA05-4DD9-99EA-36589E24EB1C}" destId="{7E6A8FFF-D78C-45BE-98C9-BE834FC64D1C}" srcOrd="0" destOrd="0" presId="urn:microsoft.com/office/officeart/2005/8/layout/chevron2"/>
    <dgm:cxn modelId="{9734D5E6-2A08-4847-97C4-FB046A92AD49}" type="presOf" srcId="{9E0F9253-CD24-4CD7-8941-ECAA81DB751D}" destId="{ACE962A2-1001-4CBF-82CA-F82AB7277C9C}" srcOrd="0" destOrd="0" presId="urn:microsoft.com/office/officeart/2005/8/layout/chevron2"/>
    <dgm:cxn modelId="{5B578E87-D337-4AC1-B69D-CD5D6DB97868}" srcId="{A2ECABA3-D449-4ECB-A736-DE537FA48EC4}" destId="{1FF851D5-83A5-471C-87F5-0E5E3A8F3A54}" srcOrd="5" destOrd="0" parTransId="{6D5B0E11-3627-4D7C-98E8-3D627FF19A96}" sibTransId="{6CCD3C0C-FB7D-4F96-B2F9-0B78DC76500D}"/>
    <dgm:cxn modelId="{2F6E6E88-44A6-4C0B-B0F2-07CB6F00A577}" srcId="{A2ECABA3-D449-4ECB-A736-DE537FA48EC4}" destId="{77F43D77-FF86-4A8F-AA16-5BE218FD5512}" srcOrd="2" destOrd="0" parTransId="{93CD4276-CEC4-4DB3-B99B-D4187F458F9A}" sibTransId="{1969CFDF-F2A4-4378-95B9-AD2B6CF49853}"/>
    <dgm:cxn modelId="{E651C8E4-CB4D-4991-BF99-F9F38EE03B11}" srcId="{A2ECABA3-D449-4ECB-A736-DE537FA48EC4}" destId="{1FE7E304-B470-4E48-9685-5348E339B212}" srcOrd="3" destOrd="0" parTransId="{FED98EFA-31F4-4E89-AE41-B5198C04F828}" sibTransId="{2AFC5EF1-0749-4446-AD88-04058BC24D34}"/>
    <dgm:cxn modelId="{4982987C-9905-41A3-9017-B53030441978}" type="presOf" srcId="{F1503CEB-4768-4BD0-A1FF-93CC041177EC}" destId="{11590B75-61E4-4261-8484-AF3FB981D527}" srcOrd="0" destOrd="0" presId="urn:microsoft.com/office/officeart/2005/8/layout/chevron2"/>
    <dgm:cxn modelId="{89596FF0-0A67-4882-B17D-F2B3356307ED}" type="presOf" srcId="{77F43D77-FF86-4A8F-AA16-5BE218FD5512}" destId="{F8C775CE-533D-4584-BD1A-049D58E779D4}" srcOrd="0" destOrd="0" presId="urn:microsoft.com/office/officeart/2005/8/layout/chevron2"/>
    <dgm:cxn modelId="{215BFAF3-00CF-4729-8E15-F94DE09BF5D9}" srcId="{A2ECABA3-D449-4ECB-A736-DE537FA48EC4}" destId="{0472B5E9-CA05-4DD9-99EA-36589E24EB1C}" srcOrd="4" destOrd="0" parTransId="{517B16CE-FEBF-4557-B515-49EFCBA6FC33}" sibTransId="{0374503B-11EB-4A91-8A50-557DB2305387}"/>
    <dgm:cxn modelId="{88BE0C95-674E-477C-B2B2-BB72645AAFB4}" srcId="{32C9A24D-E19C-4EB2-85FB-6AF95610FBD9}" destId="{17CA423C-7216-4B14-980A-CF26D391805E}" srcOrd="0" destOrd="0" parTransId="{E045B091-1FBC-4E71-A0FD-0A64BAFB0D01}" sibTransId="{E4CF6943-E37B-45B4-A17C-6C698FA00565}"/>
    <dgm:cxn modelId="{286F759E-74B2-44E7-891E-D00E03850516}" type="presOf" srcId="{1FE7E304-B470-4E48-9685-5348E339B212}" destId="{4CF3EE56-8936-4513-8370-176C618F1EA4}" srcOrd="0" destOrd="0" presId="urn:microsoft.com/office/officeart/2005/8/layout/chevron2"/>
    <dgm:cxn modelId="{DA76DE09-E3E0-4E2B-9BF9-B4AD237C3928}" type="presOf" srcId="{992FC792-D35E-40E6-9593-832CB5F8FBC1}" destId="{901B8757-9066-418C-9943-89D02C76F1EE}" srcOrd="0" destOrd="0" presId="urn:microsoft.com/office/officeart/2005/8/layout/chevron2"/>
    <dgm:cxn modelId="{0ED1BCA3-6645-41E4-A626-9DE3E102A2DA}" type="presOf" srcId="{8A7FDE78-B909-4CA5-930E-3A31064B9754}" destId="{80A8F444-23ED-472A-AC0C-05871B6B5C2D}" srcOrd="0" destOrd="0" presId="urn:microsoft.com/office/officeart/2005/8/layout/chevron2"/>
    <dgm:cxn modelId="{652952B5-8921-4454-B07A-7E81D23ABC26}" srcId="{A2ECABA3-D449-4ECB-A736-DE537FA48EC4}" destId="{32C9A24D-E19C-4EB2-85FB-6AF95610FBD9}" srcOrd="1" destOrd="0" parTransId="{ADE9F15A-2F8E-45DD-BDAA-ADA13D91B1B7}" sibTransId="{B5F10F08-5130-41F9-8EEE-1CB55EE98BE4}"/>
    <dgm:cxn modelId="{5D269FB6-ECA9-4C42-BC0C-216B49E774BC}" srcId="{1FE7E304-B470-4E48-9685-5348E339B212}" destId="{F1503CEB-4768-4BD0-A1FF-93CC041177EC}" srcOrd="0" destOrd="0" parTransId="{57FDC954-A2D1-40E2-9199-9612C24239DD}" sibTransId="{452DA89A-D87B-4967-8FD8-F69D6D4F156D}"/>
    <dgm:cxn modelId="{3E17294A-B438-4F9F-8E5F-52584AC8B4C5}" srcId="{1FF851D5-83A5-471C-87F5-0E5E3A8F3A54}" destId="{6A08FE8E-9827-410E-A256-7948F6EA1779}" srcOrd="0" destOrd="0" parTransId="{F3F17235-C02F-424A-8458-B307EE10BD41}" sibTransId="{16ED631A-81C9-486A-B18F-0E598795206E}"/>
    <dgm:cxn modelId="{D93E245E-D418-413B-AECC-605CA1F31C4E}" type="presOf" srcId="{A2ECABA3-D449-4ECB-A736-DE537FA48EC4}" destId="{D973359E-D588-4549-9905-D0091CB980E9}" srcOrd="0" destOrd="0" presId="urn:microsoft.com/office/officeart/2005/8/layout/chevron2"/>
    <dgm:cxn modelId="{1C94A1FF-1014-4D46-BBA1-91ED8CDD5021}" srcId="{77F43D77-FF86-4A8F-AA16-5BE218FD5512}" destId="{8A7FDE78-B909-4CA5-930E-3A31064B9754}" srcOrd="0" destOrd="0" parTransId="{677C2371-5E1C-4404-A679-8A4699CF9A2A}" sibTransId="{B862362A-04D2-4D1F-A40D-8B5C7CF4F3AE}"/>
    <dgm:cxn modelId="{7B85FCE4-CD28-45C8-B8F2-2EC96858B864}" type="presOf" srcId="{32C9A24D-E19C-4EB2-85FB-6AF95610FBD9}" destId="{FE19C0DA-4F56-4BF6-8D1A-7C36DE8050BF}" srcOrd="0" destOrd="0" presId="urn:microsoft.com/office/officeart/2005/8/layout/chevron2"/>
    <dgm:cxn modelId="{23078BCA-4489-4321-B602-EF50D93C2130}" type="presParOf" srcId="{D973359E-D588-4549-9905-D0091CB980E9}" destId="{121F3104-03E1-4086-84BF-D6AE3B2AE156}" srcOrd="0" destOrd="0" presId="urn:microsoft.com/office/officeart/2005/8/layout/chevron2"/>
    <dgm:cxn modelId="{B3DE0F4E-02EE-458B-B094-9CDF862239D8}" type="presParOf" srcId="{121F3104-03E1-4086-84BF-D6AE3B2AE156}" destId="{901B8757-9066-418C-9943-89D02C76F1EE}" srcOrd="0" destOrd="0" presId="urn:microsoft.com/office/officeart/2005/8/layout/chevron2"/>
    <dgm:cxn modelId="{D0A9717E-22D2-4179-A066-0D42499981F2}" type="presParOf" srcId="{121F3104-03E1-4086-84BF-D6AE3B2AE156}" destId="{ACE962A2-1001-4CBF-82CA-F82AB7277C9C}" srcOrd="1" destOrd="0" presId="urn:microsoft.com/office/officeart/2005/8/layout/chevron2"/>
    <dgm:cxn modelId="{06D4E92F-E9D2-4597-8722-890EA1F3DE54}" type="presParOf" srcId="{D973359E-D588-4549-9905-D0091CB980E9}" destId="{58EE9A80-BFD8-4082-91CC-F5A41E2789C4}" srcOrd="1" destOrd="0" presId="urn:microsoft.com/office/officeart/2005/8/layout/chevron2"/>
    <dgm:cxn modelId="{F1D5209C-2390-4360-A010-16E260F81517}" type="presParOf" srcId="{D973359E-D588-4549-9905-D0091CB980E9}" destId="{B58428D7-1012-4D87-B537-3F50A3EDD07C}" srcOrd="2" destOrd="0" presId="urn:microsoft.com/office/officeart/2005/8/layout/chevron2"/>
    <dgm:cxn modelId="{9094A47C-6D24-4EC5-AD52-F12F3E4C8976}" type="presParOf" srcId="{B58428D7-1012-4D87-B537-3F50A3EDD07C}" destId="{FE19C0DA-4F56-4BF6-8D1A-7C36DE8050BF}" srcOrd="0" destOrd="0" presId="urn:microsoft.com/office/officeart/2005/8/layout/chevron2"/>
    <dgm:cxn modelId="{6D08CE54-3188-4A1E-AF79-181E951A4546}" type="presParOf" srcId="{B58428D7-1012-4D87-B537-3F50A3EDD07C}" destId="{C792E50D-2808-43ED-BD89-F5EA010A7B41}" srcOrd="1" destOrd="0" presId="urn:microsoft.com/office/officeart/2005/8/layout/chevron2"/>
    <dgm:cxn modelId="{1F43E760-8B70-42A1-898B-4455BF96E320}" type="presParOf" srcId="{D973359E-D588-4549-9905-D0091CB980E9}" destId="{2C24C2A4-8BCE-4792-9FA3-865251344B3F}" srcOrd="3" destOrd="0" presId="urn:microsoft.com/office/officeart/2005/8/layout/chevron2"/>
    <dgm:cxn modelId="{3283AC76-B53E-4FC3-B8FA-F33B3C51A884}" type="presParOf" srcId="{D973359E-D588-4549-9905-D0091CB980E9}" destId="{4100AB35-EC49-4FF4-A8F9-E96467A6833C}" srcOrd="4" destOrd="0" presId="urn:microsoft.com/office/officeart/2005/8/layout/chevron2"/>
    <dgm:cxn modelId="{121FAD16-9F06-4D6E-96D7-A527BAC10811}" type="presParOf" srcId="{4100AB35-EC49-4FF4-A8F9-E96467A6833C}" destId="{F8C775CE-533D-4584-BD1A-049D58E779D4}" srcOrd="0" destOrd="0" presId="urn:microsoft.com/office/officeart/2005/8/layout/chevron2"/>
    <dgm:cxn modelId="{B0B254EE-3475-450F-B1BF-76C2DEA41EB2}" type="presParOf" srcId="{4100AB35-EC49-4FF4-A8F9-E96467A6833C}" destId="{80A8F444-23ED-472A-AC0C-05871B6B5C2D}" srcOrd="1" destOrd="0" presId="urn:microsoft.com/office/officeart/2005/8/layout/chevron2"/>
    <dgm:cxn modelId="{B4213145-D299-4F57-B265-469E54E7A211}" type="presParOf" srcId="{D973359E-D588-4549-9905-D0091CB980E9}" destId="{681C72DD-F9F1-441F-A942-6319D82CDBAE}" srcOrd="5" destOrd="0" presId="urn:microsoft.com/office/officeart/2005/8/layout/chevron2"/>
    <dgm:cxn modelId="{D83940AE-A3E0-4FB4-86DF-5351F0B82D3F}" type="presParOf" srcId="{D973359E-D588-4549-9905-D0091CB980E9}" destId="{AAA2EF35-F74E-4CFC-A500-35F0EB2A67F7}" srcOrd="6" destOrd="0" presId="urn:microsoft.com/office/officeart/2005/8/layout/chevron2"/>
    <dgm:cxn modelId="{591DBA05-6771-41DE-9D81-9034B8794805}" type="presParOf" srcId="{AAA2EF35-F74E-4CFC-A500-35F0EB2A67F7}" destId="{4CF3EE56-8936-4513-8370-176C618F1EA4}" srcOrd="0" destOrd="0" presId="urn:microsoft.com/office/officeart/2005/8/layout/chevron2"/>
    <dgm:cxn modelId="{1DB5788A-FA50-4039-B90F-98F0B62E18AC}" type="presParOf" srcId="{AAA2EF35-F74E-4CFC-A500-35F0EB2A67F7}" destId="{11590B75-61E4-4261-8484-AF3FB981D527}" srcOrd="1" destOrd="0" presId="urn:microsoft.com/office/officeart/2005/8/layout/chevron2"/>
    <dgm:cxn modelId="{2079ACEF-F30D-430C-B34E-23845ED8B993}" type="presParOf" srcId="{D973359E-D588-4549-9905-D0091CB980E9}" destId="{6FDEFF3B-A2E8-463E-979F-C88621895510}" srcOrd="7" destOrd="0" presId="urn:microsoft.com/office/officeart/2005/8/layout/chevron2"/>
    <dgm:cxn modelId="{CDFCF8A6-111B-4640-9572-A81DA7B2BF8A}" type="presParOf" srcId="{D973359E-D588-4549-9905-D0091CB980E9}" destId="{5FF32422-6364-41D4-95D3-75E42CD03AAC}" srcOrd="8" destOrd="0" presId="urn:microsoft.com/office/officeart/2005/8/layout/chevron2"/>
    <dgm:cxn modelId="{FDA1C504-8B90-476C-A3BC-5142C54E652C}" type="presParOf" srcId="{5FF32422-6364-41D4-95D3-75E42CD03AAC}" destId="{7E6A8FFF-D78C-45BE-98C9-BE834FC64D1C}" srcOrd="0" destOrd="0" presId="urn:microsoft.com/office/officeart/2005/8/layout/chevron2"/>
    <dgm:cxn modelId="{CC4EE6DE-FAE5-4AFF-9ECE-45E8577CC627}" type="presParOf" srcId="{5FF32422-6364-41D4-95D3-75E42CD03AAC}" destId="{A40406A4-ACDE-48E6-BE17-9A63D6851166}" srcOrd="1" destOrd="0" presId="urn:microsoft.com/office/officeart/2005/8/layout/chevron2"/>
    <dgm:cxn modelId="{A1F8BD54-FDB2-4B83-B7D4-E9A443EE7825}" type="presParOf" srcId="{D973359E-D588-4549-9905-D0091CB980E9}" destId="{F4B32803-20B2-409A-B6B2-A5D359A9F1BE}" srcOrd="9" destOrd="0" presId="urn:microsoft.com/office/officeart/2005/8/layout/chevron2"/>
    <dgm:cxn modelId="{8CEE7A44-B93E-4CE7-9829-71438794C446}" type="presParOf" srcId="{D973359E-D588-4549-9905-D0091CB980E9}" destId="{BAE2B7B5-CE96-4CB6-BA3C-15D5EDC71782}" srcOrd="10" destOrd="0" presId="urn:microsoft.com/office/officeart/2005/8/layout/chevron2"/>
    <dgm:cxn modelId="{5805EF14-729E-4F75-9336-C47C91DD62DE}" type="presParOf" srcId="{BAE2B7B5-CE96-4CB6-BA3C-15D5EDC71782}" destId="{95E70079-213D-4BBF-9878-12819EC63B71}" srcOrd="0" destOrd="0" presId="urn:microsoft.com/office/officeart/2005/8/layout/chevron2"/>
    <dgm:cxn modelId="{92D994BA-842A-4562-86AF-EA3CD45D755E}" type="presParOf" srcId="{BAE2B7B5-CE96-4CB6-BA3C-15D5EDC71782}" destId="{35DC043D-DEF8-43BE-86C8-6B6098296986}"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CD934B-8DA1-4D65-9788-51769E60DFEE}" type="doc">
      <dgm:prSet loTypeId="urn:microsoft.com/office/officeart/2005/8/layout/cycle3" loCatId="cycle" qsTypeId="urn:microsoft.com/office/officeart/2005/8/quickstyle/simple1" qsCatId="simple" csTypeId="urn:microsoft.com/office/officeart/2005/8/colors/colorful1#2" csCatId="colorful" phldr="1"/>
      <dgm:spPr/>
      <dgm:t>
        <a:bodyPr/>
        <a:lstStyle/>
        <a:p>
          <a:endParaRPr lang="sl-SI"/>
        </a:p>
      </dgm:t>
    </dgm:pt>
    <dgm:pt modelId="{8A57CDAE-C5EB-4D4F-98BA-ABF89FD9B0C1}">
      <dgm:prSet phldrT="[Text]"/>
      <dgm:spPr/>
      <dgm:t>
        <a:bodyPr/>
        <a:lstStyle/>
        <a:p>
          <a:pPr algn="ctr"/>
          <a:r>
            <a:rPr lang="en-US" b="1" noProof="0" smtClean="0">
              <a:solidFill>
                <a:srgbClr val="FFFF00"/>
              </a:solidFill>
            </a:rPr>
            <a:t>Information gain</a:t>
          </a:r>
          <a:endParaRPr lang="en-US" b="1" noProof="0">
            <a:solidFill>
              <a:srgbClr val="FFFF00"/>
            </a:solidFill>
          </a:endParaRPr>
        </a:p>
      </dgm:t>
    </dgm:pt>
    <dgm:pt modelId="{14C9BB0E-324A-4C26-A114-9E8442C3F221}" type="parTrans" cxnId="{1CFB1FC4-9C16-41B7-94C7-5A0C346DB796}">
      <dgm:prSet/>
      <dgm:spPr/>
      <dgm:t>
        <a:bodyPr/>
        <a:lstStyle/>
        <a:p>
          <a:endParaRPr lang="sl-SI"/>
        </a:p>
      </dgm:t>
    </dgm:pt>
    <dgm:pt modelId="{5F597A6A-4F92-421A-8DE8-87E53D09119C}" type="sibTrans" cxnId="{1CFB1FC4-9C16-41B7-94C7-5A0C346DB796}">
      <dgm:prSet/>
      <dgm:spPr/>
      <dgm:t>
        <a:bodyPr/>
        <a:lstStyle/>
        <a:p>
          <a:endParaRPr lang="en-US" noProof="0"/>
        </a:p>
      </dgm:t>
    </dgm:pt>
    <dgm:pt modelId="{43AC45CC-79A4-45B7-AC81-BD8DF5742DE2}">
      <dgm:prSet phldrT="[Text]"/>
      <dgm:spPr/>
      <dgm:t>
        <a:bodyPr/>
        <a:lstStyle/>
        <a:p>
          <a:pPr algn="ctr"/>
          <a:r>
            <a:rPr lang="en-US" b="1" noProof="0" smtClean="0">
              <a:solidFill>
                <a:srgbClr val="FFFF00"/>
              </a:solidFill>
            </a:rPr>
            <a:t>Active reviewing</a:t>
          </a:r>
        </a:p>
      </dgm:t>
    </dgm:pt>
    <dgm:pt modelId="{F7CF8F57-7CA2-4606-9A92-D90510C77BFA}" type="parTrans" cxnId="{0092DA8A-9D4D-4DF5-A356-B374602B2E4D}">
      <dgm:prSet/>
      <dgm:spPr/>
      <dgm:t>
        <a:bodyPr/>
        <a:lstStyle/>
        <a:p>
          <a:endParaRPr lang="sl-SI"/>
        </a:p>
      </dgm:t>
    </dgm:pt>
    <dgm:pt modelId="{D3FD4F4C-C819-4099-A928-2D052E84EB16}" type="sibTrans" cxnId="{0092DA8A-9D4D-4DF5-A356-B374602B2E4D}">
      <dgm:prSet/>
      <dgm:spPr/>
      <dgm:t>
        <a:bodyPr/>
        <a:lstStyle/>
        <a:p>
          <a:endParaRPr lang="sl-SI"/>
        </a:p>
      </dgm:t>
    </dgm:pt>
    <dgm:pt modelId="{CCBE41D8-221B-4826-A93F-9B87F0BD4082}">
      <dgm:prSet phldrT="[Text]"/>
      <dgm:spPr/>
      <dgm:t>
        <a:bodyPr/>
        <a:lstStyle/>
        <a:p>
          <a:pPr algn="ctr"/>
          <a:r>
            <a:rPr lang="en-US" b="1" noProof="0" smtClean="0">
              <a:solidFill>
                <a:srgbClr val="FFFF00"/>
              </a:solidFill>
            </a:rPr>
            <a:t>Atack</a:t>
          </a:r>
        </a:p>
      </dgm:t>
    </dgm:pt>
    <dgm:pt modelId="{45297868-5E17-4317-B228-3657DCA33897}" type="parTrans" cxnId="{27FAAF82-FB8F-4C8B-9142-2EEC8DEBF848}">
      <dgm:prSet/>
      <dgm:spPr/>
      <dgm:t>
        <a:bodyPr/>
        <a:lstStyle/>
        <a:p>
          <a:endParaRPr lang="sl-SI"/>
        </a:p>
      </dgm:t>
    </dgm:pt>
    <dgm:pt modelId="{1EEE32CA-800D-4DEB-9CD7-5600827C5669}" type="sibTrans" cxnId="{27FAAF82-FB8F-4C8B-9142-2EEC8DEBF848}">
      <dgm:prSet/>
      <dgm:spPr/>
      <dgm:t>
        <a:bodyPr/>
        <a:lstStyle/>
        <a:p>
          <a:endParaRPr lang="sl-SI"/>
        </a:p>
      </dgm:t>
    </dgm:pt>
    <dgm:pt modelId="{5EBCE87E-6833-408C-8FFC-51690539F753}">
      <dgm:prSet phldrT="[Text]"/>
      <dgm:spPr/>
      <dgm:t>
        <a:bodyPr/>
        <a:lstStyle/>
        <a:p>
          <a:pPr algn="ctr"/>
          <a:r>
            <a:rPr lang="en-US" b="1" noProof="0" smtClean="0">
              <a:solidFill>
                <a:srgbClr val="FFFF00"/>
              </a:solidFill>
            </a:rPr>
            <a:t>Access maintenance</a:t>
          </a:r>
        </a:p>
      </dgm:t>
    </dgm:pt>
    <dgm:pt modelId="{CB9A2A5C-7E28-4324-9B60-91CC15043B6C}" type="parTrans" cxnId="{C913A83B-36F5-4383-A066-D51C92A10AB6}">
      <dgm:prSet/>
      <dgm:spPr/>
      <dgm:t>
        <a:bodyPr/>
        <a:lstStyle/>
        <a:p>
          <a:endParaRPr lang="sl-SI"/>
        </a:p>
      </dgm:t>
    </dgm:pt>
    <dgm:pt modelId="{6D1426A9-3A65-4429-964D-1FA8B66317C1}" type="sibTrans" cxnId="{C913A83B-36F5-4383-A066-D51C92A10AB6}">
      <dgm:prSet/>
      <dgm:spPr/>
      <dgm:t>
        <a:bodyPr/>
        <a:lstStyle/>
        <a:p>
          <a:endParaRPr lang="sl-SI"/>
        </a:p>
      </dgm:t>
    </dgm:pt>
    <dgm:pt modelId="{F3D29C0E-09D3-47E1-92D5-94958B38E1DD}">
      <dgm:prSet phldrT="[Text]"/>
      <dgm:spPr/>
      <dgm:t>
        <a:bodyPr/>
        <a:lstStyle/>
        <a:p>
          <a:pPr algn="ctr"/>
          <a:r>
            <a:rPr lang="en-US" noProof="0" smtClean="0"/>
            <a:t>Google</a:t>
          </a:r>
          <a:endParaRPr lang="en-US" noProof="0"/>
        </a:p>
      </dgm:t>
    </dgm:pt>
    <dgm:pt modelId="{C9D84F82-B87C-4609-818A-EFE319F2DB66}" type="parTrans" cxnId="{31A50DE5-7DEB-487E-80BD-7B00FFFF17AD}">
      <dgm:prSet/>
      <dgm:spPr/>
      <dgm:t>
        <a:bodyPr/>
        <a:lstStyle/>
        <a:p>
          <a:endParaRPr lang="sl-SI"/>
        </a:p>
      </dgm:t>
    </dgm:pt>
    <dgm:pt modelId="{437FF21A-625E-49EC-A8FB-7763C943E150}" type="sibTrans" cxnId="{31A50DE5-7DEB-487E-80BD-7B00FFFF17AD}">
      <dgm:prSet/>
      <dgm:spPr/>
      <dgm:t>
        <a:bodyPr/>
        <a:lstStyle/>
        <a:p>
          <a:endParaRPr lang="sl-SI"/>
        </a:p>
      </dgm:t>
    </dgm:pt>
    <dgm:pt modelId="{B517E910-A1A6-4933-A5E0-0D69BB1411EB}">
      <dgm:prSet phldrT="[Text]"/>
      <dgm:spPr/>
      <dgm:t>
        <a:bodyPr/>
        <a:lstStyle/>
        <a:p>
          <a:pPr algn="ctr"/>
          <a:r>
            <a:rPr lang="en-US" noProof="0" smtClean="0"/>
            <a:t>Social engineering</a:t>
          </a:r>
          <a:endParaRPr lang="en-US" noProof="0"/>
        </a:p>
      </dgm:t>
    </dgm:pt>
    <dgm:pt modelId="{08D4C0E6-7257-4270-BD09-CB17190E572D}" type="parTrans" cxnId="{DFBAC737-6B60-48AE-A948-FB3EE58F59C5}">
      <dgm:prSet/>
      <dgm:spPr/>
      <dgm:t>
        <a:bodyPr/>
        <a:lstStyle/>
        <a:p>
          <a:endParaRPr lang="sl-SI"/>
        </a:p>
      </dgm:t>
    </dgm:pt>
    <dgm:pt modelId="{56F5AF3C-210C-4D93-A2C3-BAFD44D6B46B}" type="sibTrans" cxnId="{DFBAC737-6B60-48AE-A948-FB3EE58F59C5}">
      <dgm:prSet/>
      <dgm:spPr/>
      <dgm:t>
        <a:bodyPr/>
        <a:lstStyle/>
        <a:p>
          <a:endParaRPr lang="sl-SI"/>
        </a:p>
      </dgm:t>
    </dgm:pt>
    <dgm:pt modelId="{A39536D7-90B9-4F95-BE33-5830EA519676}">
      <dgm:prSet phldrT="[Text]"/>
      <dgm:spPr/>
      <dgm:t>
        <a:bodyPr/>
        <a:lstStyle/>
        <a:p>
          <a:pPr algn="ctr"/>
          <a:r>
            <a:rPr lang="en-US" i="0" noProof="0" smtClean="0"/>
            <a:t>Dumpster diving</a:t>
          </a:r>
          <a:endParaRPr lang="en-US" i="0" noProof="0"/>
        </a:p>
      </dgm:t>
    </dgm:pt>
    <dgm:pt modelId="{382671EE-4823-46D9-A76F-F244F38B6F99}" type="parTrans" cxnId="{6442F273-407A-426A-927A-316861185B17}">
      <dgm:prSet/>
      <dgm:spPr/>
      <dgm:t>
        <a:bodyPr/>
        <a:lstStyle/>
        <a:p>
          <a:endParaRPr lang="sl-SI"/>
        </a:p>
      </dgm:t>
    </dgm:pt>
    <dgm:pt modelId="{0661CBBB-E04E-4E83-9A55-085951A6FF11}" type="sibTrans" cxnId="{6442F273-407A-426A-927A-316861185B17}">
      <dgm:prSet/>
      <dgm:spPr/>
      <dgm:t>
        <a:bodyPr/>
        <a:lstStyle/>
        <a:p>
          <a:endParaRPr lang="sl-SI"/>
        </a:p>
      </dgm:t>
    </dgm:pt>
    <dgm:pt modelId="{846D36F1-4D6E-409B-AAC5-4678AACA4774}">
      <dgm:prSet phldrT="[Text]"/>
      <dgm:spPr/>
      <dgm:t>
        <a:bodyPr/>
        <a:lstStyle/>
        <a:p>
          <a:pPr algn="ctr"/>
          <a:r>
            <a:rPr lang="en-US" noProof="0" smtClean="0"/>
            <a:t>Port review</a:t>
          </a:r>
          <a:endParaRPr lang="en-US" noProof="0"/>
        </a:p>
      </dgm:t>
    </dgm:pt>
    <dgm:pt modelId="{9F148BDF-021D-4D13-8E1B-E5CB74E13C69}" type="parTrans" cxnId="{CAA5C1B0-196C-448B-8C8E-C736CED4C8BB}">
      <dgm:prSet/>
      <dgm:spPr/>
      <dgm:t>
        <a:bodyPr/>
        <a:lstStyle/>
        <a:p>
          <a:endParaRPr lang="sl-SI"/>
        </a:p>
      </dgm:t>
    </dgm:pt>
    <dgm:pt modelId="{B5BA3AF7-6B41-48C9-98E4-21989A8E525F}" type="sibTrans" cxnId="{CAA5C1B0-196C-448B-8C8E-C736CED4C8BB}">
      <dgm:prSet/>
      <dgm:spPr/>
      <dgm:t>
        <a:bodyPr/>
        <a:lstStyle/>
        <a:p>
          <a:endParaRPr lang="sl-SI"/>
        </a:p>
      </dgm:t>
    </dgm:pt>
    <dgm:pt modelId="{AF9C2533-0E0A-4EE3-B166-12BFF3CCD1FA}">
      <dgm:prSet phldrT="[Text]"/>
      <dgm:spPr/>
      <dgm:t>
        <a:bodyPr/>
        <a:lstStyle/>
        <a:p>
          <a:pPr algn="ctr"/>
          <a:r>
            <a:rPr lang="en-US" noProof="0" smtClean="0"/>
            <a:t>search for security vulnerabilities</a:t>
          </a:r>
          <a:endParaRPr lang="en-US" noProof="0"/>
        </a:p>
      </dgm:t>
    </dgm:pt>
    <dgm:pt modelId="{F72D2EA3-899D-4E19-88B6-AA73D776F7E7}" type="parTrans" cxnId="{8A6C9F69-4C7C-4977-B3DD-20A0276FCCFC}">
      <dgm:prSet/>
      <dgm:spPr/>
      <dgm:t>
        <a:bodyPr/>
        <a:lstStyle/>
        <a:p>
          <a:endParaRPr lang="sl-SI"/>
        </a:p>
      </dgm:t>
    </dgm:pt>
    <dgm:pt modelId="{6C86A91B-A6DC-47B4-861B-5A453493C1AE}" type="sibTrans" cxnId="{8A6C9F69-4C7C-4977-B3DD-20A0276FCCFC}">
      <dgm:prSet/>
      <dgm:spPr/>
      <dgm:t>
        <a:bodyPr/>
        <a:lstStyle/>
        <a:p>
          <a:endParaRPr lang="sl-SI"/>
        </a:p>
      </dgm:t>
    </dgm:pt>
    <dgm:pt modelId="{E161D659-8F90-4ADD-B7B9-BBC949C69486}">
      <dgm:prSet phldrT="[Text]"/>
      <dgm:spPr/>
      <dgm:t>
        <a:bodyPr/>
        <a:lstStyle/>
        <a:p>
          <a:pPr algn="ctr"/>
          <a:r>
            <a:rPr lang="en-US" noProof="0" smtClean="0"/>
            <a:t>Architecture review</a:t>
          </a:r>
          <a:endParaRPr lang="en-US" noProof="0"/>
        </a:p>
      </dgm:t>
    </dgm:pt>
    <dgm:pt modelId="{B8B7E542-F8D9-48E6-BBEC-89E12E6E9993}" type="parTrans" cxnId="{94167FD9-0A96-4106-9529-CDA829AFFC03}">
      <dgm:prSet/>
      <dgm:spPr/>
      <dgm:t>
        <a:bodyPr/>
        <a:lstStyle/>
        <a:p>
          <a:endParaRPr lang="sl-SI"/>
        </a:p>
      </dgm:t>
    </dgm:pt>
    <dgm:pt modelId="{143DF194-8640-485B-9D37-E69BEF46C640}" type="sibTrans" cxnId="{94167FD9-0A96-4106-9529-CDA829AFFC03}">
      <dgm:prSet/>
      <dgm:spPr/>
      <dgm:t>
        <a:bodyPr/>
        <a:lstStyle/>
        <a:p>
          <a:endParaRPr lang="sl-SI"/>
        </a:p>
      </dgm:t>
    </dgm:pt>
    <dgm:pt modelId="{B44E84C5-8B54-4C3C-87FB-0E66AA7D873F}">
      <dgm:prSet phldrT="[Text]"/>
      <dgm:spPr/>
      <dgm:t>
        <a:bodyPr/>
        <a:lstStyle/>
        <a:p>
          <a:pPr algn="ctr"/>
          <a:r>
            <a:rPr lang="en-US" noProof="0" smtClean="0"/>
            <a:t>Vulnerability exploit</a:t>
          </a:r>
          <a:endParaRPr lang="en-US" noProof="0"/>
        </a:p>
      </dgm:t>
    </dgm:pt>
    <dgm:pt modelId="{7B7CEAC0-B5E6-4C66-9E07-4F4048CE3F1F}" type="parTrans" cxnId="{EB925740-0B27-4B1A-9A9F-AE501021EE90}">
      <dgm:prSet/>
      <dgm:spPr/>
      <dgm:t>
        <a:bodyPr/>
        <a:lstStyle/>
        <a:p>
          <a:endParaRPr lang="sl-SI"/>
        </a:p>
      </dgm:t>
    </dgm:pt>
    <dgm:pt modelId="{12D778CF-9D39-4C5D-AE9E-4753AC3F3988}" type="sibTrans" cxnId="{EB925740-0B27-4B1A-9A9F-AE501021EE90}">
      <dgm:prSet/>
      <dgm:spPr/>
      <dgm:t>
        <a:bodyPr/>
        <a:lstStyle/>
        <a:p>
          <a:endParaRPr lang="sl-SI"/>
        </a:p>
      </dgm:t>
    </dgm:pt>
    <dgm:pt modelId="{42BA5C01-A71E-4502-92C2-F67E13FAEE6C}">
      <dgm:prSet phldrT="[Text]"/>
      <dgm:spPr/>
      <dgm:t>
        <a:bodyPr/>
        <a:lstStyle/>
        <a:p>
          <a:pPr algn="ctr"/>
          <a:r>
            <a:rPr lang="en-US" noProof="0" smtClean="0"/>
            <a:t>System exploit</a:t>
          </a:r>
          <a:endParaRPr lang="en-US" noProof="0"/>
        </a:p>
      </dgm:t>
    </dgm:pt>
    <dgm:pt modelId="{30D0F9F8-124C-4D77-8A3A-053A553ADDDE}" type="parTrans" cxnId="{79DB6917-1E3E-4161-90C7-14E041F68C40}">
      <dgm:prSet/>
      <dgm:spPr/>
      <dgm:t>
        <a:bodyPr/>
        <a:lstStyle/>
        <a:p>
          <a:endParaRPr lang="sl-SI"/>
        </a:p>
      </dgm:t>
    </dgm:pt>
    <dgm:pt modelId="{411075BB-74DC-4EF6-90AD-A6460D48FB0C}" type="sibTrans" cxnId="{79DB6917-1E3E-4161-90C7-14E041F68C40}">
      <dgm:prSet/>
      <dgm:spPr/>
      <dgm:t>
        <a:bodyPr/>
        <a:lstStyle/>
        <a:p>
          <a:endParaRPr lang="sl-SI"/>
        </a:p>
      </dgm:t>
    </dgm:pt>
    <dgm:pt modelId="{87F0780F-0631-4631-9DC8-6E9E0C21A84B}">
      <dgm:prSet phldrT="[Text]"/>
      <dgm:spPr/>
      <dgm:t>
        <a:bodyPr/>
        <a:lstStyle/>
        <a:p>
          <a:pPr algn="ctr"/>
          <a:r>
            <a:rPr lang="en-US" noProof="0" smtClean="0"/>
            <a:t>trojan horses / viruses</a:t>
          </a:r>
          <a:endParaRPr lang="en-US" noProof="0"/>
        </a:p>
      </dgm:t>
    </dgm:pt>
    <dgm:pt modelId="{EEAEDE1B-434B-4AF3-9736-7D30D316DE56}" type="parTrans" cxnId="{BAB0BC7A-9E5D-49EE-BD37-0D60AA1BBE5A}">
      <dgm:prSet/>
      <dgm:spPr/>
      <dgm:t>
        <a:bodyPr/>
        <a:lstStyle/>
        <a:p>
          <a:endParaRPr lang="sl-SI"/>
        </a:p>
      </dgm:t>
    </dgm:pt>
    <dgm:pt modelId="{8EA0F1F5-22A2-42F5-BCB4-50346ED80E5A}" type="sibTrans" cxnId="{BAB0BC7A-9E5D-49EE-BD37-0D60AA1BBE5A}">
      <dgm:prSet/>
      <dgm:spPr/>
      <dgm:t>
        <a:bodyPr/>
        <a:lstStyle/>
        <a:p>
          <a:endParaRPr lang="sl-SI"/>
        </a:p>
      </dgm:t>
    </dgm:pt>
    <dgm:pt modelId="{D7F82D58-6C79-434B-84CC-A2F0C88A46B0}">
      <dgm:prSet phldrT="[Text]"/>
      <dgm:spPr/>
      <dgm:t>
        <a:bodyPr/>
        <a:lstStyle/>
        <a:p>
          <a:pPr algn="ctr"/>
          <a:r>
            <a:rPr lang="en-US" noProof="0" smtClean="0"/>
            <a:t>concealment of evidence</a:t>
          </a:r>
          <a:endParaRPr lang="en-US" noProof="0"/>
        </a:p>
      </dgm:t>
    </dgm:pt>
    <dgm:pt modelId="{9539BC27-8A74-4D1F-A6DB-C371DDA343E9}" type="parTrans" cxnId="{BCB2EEEF-E6A0-48EE-8753-2C1E04F1AE19}">
      <dgm:prSet/>
      <dgm:spPr/>
      <dgm:t>
        <a:bodyPr/>
        <a:lstStyle/>
        <a:p>
          <a:endParaRPr lang="sl-SI"/>
        </a:p>
      </dgm:t>
    </dgm:pt>
    <dgm:pt modelId="{6498CEEC-0CB2-4A5C-8583-BEA3DA7F47BC}" type="sibTrans" cxnId="{BCB2EEEF-E6A0-48EE-8753-2C1E04F1AE19}">
      <dgm:prSet/>
      <dgm:spPr/>
      <dgm:t>
        <a:bodyPr/>
        <a:lstStyle/>
        <a:p>
          <a:endParaRPr lang="sl-SI"/>
        </a:p>
      </dgm:t>
    </dgm:pt>
    <dgm:pt modelId="{F03A4BDC-20F4-4167-89A8-3772882CD0A1}">
      <dgm:prSet phldrT="[Text]"/>
      <dgm:spPr/>
      <dgm:t>
        <a:bodyPr/>
        <a:lstStyle/>
        <a:p>
          <a:pPr algn="ctr"/>
          <a:r>
            <a:rPr lang="en-US" noProof="0" smtClean="0"/>
            <a:t>REPEAT</a:t>
          </a:r>
          <a:endParaRPr lang="en-US" noProof="0"/>
        </a:p>
      </dgm:t>
    </dgm:pt>
    <dgm:pt modelId="{473C67E4-F4F6-4010-B7E0-3426E27C7B16}" type="parTrans" cxnId="{9E793CA0-3633-4D1C-BC01-23F5F884C211}">
      <dgm:prSet/>
      <dgm:spPr/>
      <dgm:t>
        <a:bodyPr/>
        <a:lstStyle/>
        <a:p>
          <a:endParaRPr lang="sl-SI"/>
        </a:p>
      </dgm:t>
    </dgm:pt>
    <dgm:pt modelId="{51036F6F-B2AB-4B0C-86B7-FBD24EAC95F4}" type="sibTrans" cxnId="{9E793CA0-3633-4D1C-BC01-23F5F884C211}">
      <dgm:prSet/>
      <dgm:spPr/>
      <dgm:t>
        <a:bodyPr/>
        <a:lstStyle/>
        <a:p>
          <a:endParaRPr lang="sl-SI"/>
        </a:p>
      </dgm:t>
    </dgm:pt>
    <dgm:pt modelId="{F05BFB3E-6757-47CC-835C-81675D082AEC}">
      <dgm:prSet phldrT="[Text]"/>
      <dgm:spPr/>
      <dgm:t>
        <a:bodyPr/>
        <a:lstStyle/>
        <a:p>
          <a:pPr algn="ctr"/>
          <a:r>
            <a:rPr lang="en-US" noProof="0" smtClean="0"/>
            <a:t>insurance access only for itself</a:t>
          </a:r>
          <a:endParaRPr lang="en-US" noProof="0"/>
        </a:p>
      </dgm:t>
    </dgm:pt>
    <dgm:pt modelId="{1EE624D1-BE82-400B-9D67-831D2FF91C9C}" type="parTrans" cxnId="{AAE6CD99-35C2-451C-AF2C-2B0BF24D9A81}">
      <dgm:prSet/>
      <dgm:spPr/>
      <dgm:t>
        <a:bodyPr/>
        <a:lstStyle/>
        <a:p>
          <a:endParaRPr lang="en-US"/>
        </a:p>
      </dgm:t>
    </dgm:pt>
    <dgm:pt modelId="{065478F1-0E34-4DE8-9347-5A86D21F83C2}" type="sibTrans" cxnId="{AAE6CD99-35C2-451C-AF2C-2B0BF24D9A81}">
      <dgm:prSet/>
      <dgm:spPr/>
      <dgm:t>
        <a:bodyPr/>
        <a:lstStyle/>
        <a:p>
          <a:endParaRPr lang="en-US"/>
        </a:p>
      </dgm:t>
    </dgm:pt>
    <dgm:pt modelId="{E716E0C1-68FF-468B-9C5E-76A10D46F083}" type="pres">
      <dgm:prSet presAssocID="{91CD934B-8DA1-4D65-9788-51769E60DFEE}" presName="Name0" presStyleCnt="0">
        <dgm:presLayoutVars>
          <dgm:dir/>
          <dgm:resizeHandles val="exact"/>
        </dgm:presLayoutVars>
      </dgm:prSet>
      <dgm:spPr/>
      <dgm:t>
        <a:bodyPr/>
        <a:lstStyle/>
        <a:p>
          <a:endParaRPr lang="sl-SI"/>
        </a:p>
      </dgm:t>
    </dgm:pt>
    <dgm:pt modelId="{561C5D5B-DFA1-4EBD-AC5F-1D426FAA58A5}" type="pres">
      <dgm:prSet presAssocID="{91CD934B-8DA1-4D65-9788-51769E60DFEE}" presName="cycle" presStyleCnt="0"/>
      <dgm:spPr/>
    </dgm:pt>
    <dgm:pt modelId="{1D586C52-2305-492A-8C32-680641DB99DA}" type="pres">
      <dgm:prSet presAssocID="{8A57CDAE-C5EB-4D4F-98BA-ABF89FD9B0C1}" presName="nodeFirstNode" presStyleLbl="node1" presStyleIdx="0" presStyleCnt="4">
        <dgm:presLayoutVars>
          <dgm:bulletEnabled val="1"/>
        </dgm:presLayoutVars>
      </dgm:prSet>
      <dgm:spPr/>
      <dgm:t>
        <a:bodyPr/>
        <a:lstStyle/>
        <a:p>
          <a:endParaRPr lang="sl-SI"/>
        </a:p>
      </dgm:t>
    </dgm:pt>
    <dgm:pt modelId="{C2B1EEC2-0BBE-441B-94BC-883DB753F17F}" type="pres">
      <dgm:prSet presAssocID="{5F597A6A-4F92-421A-8DE8-87E53D09119C}" presName="sibTransFirstNode" presStyleLbl="bgShp" presStyleIdx="0" presStyleCnt="1"/>
      <dgm:spPr/>
      <dgm:t>
        <a:bodyPr/>
        <a:lstStyle/>
        <a:p>
          <a:endParaRPr lang="sl-SI"/>
        </a:p>
      </dgm:t>
    </dgm:pt>
    <dgm:pt modelId="{B4812F34-51AC-437F-A010-0CAE48F4A164}" type="pres">
      <dgm:prSet presAssocID="{43AC45CC-79A4-45B7-AC81-BD8DF5742DE2}" presName="nodeFollowingNodes" presStyleLbl="node1" presStyleIdx="1" presStyleCnt="4">
        <dgm:presLayoutVars>
          <dgm:bulletEnabled val="1"/>
        </dgm:presLayoutVars>
      </dgm:prSet>
      <dgm:spPr/>
      <dgm:t>
        <a:bodyPr/>
        <a:lstStyle/>
        <a:p>
          <a:endParaRPr lang="sl-SI"/>
        </a:p>
      </dgm:t>
    </dgm:pt>
    <dgm:pt modelId="{931F0082-721B-4594-84CF-5DC8B27A886E}" type="pres">
      <dgm:prSet presAssocID="{CCBE41D8-221B-4826-A93F-9B87F0BD4082}" presName="nodeFollowingNodes" presStyleLbl="node1" presStyleIdx="2" presStyleCnt="4">
        <dgm:presLayoutVars>
          <dgm:bulletEnabled val="1"/>
        </dgm:presLayoutVars>
      </dgm:prSet>
      <dgm:spPr/>
      <dgm:t>
        <a:bodyPr/>
        <a:lstStyle/>
        <a:p>
          <a:endParaRPr lang="sl-SI"/>
        </a:p>
      </dgm:t>
    </dgm:pt>
    <dgm:pt modelId="{1E4ADCBD-B743-43CD-B6B0-04BB89584FB0}" type="pres">
      <dgm:prSet presAssocID="{5EBCE87E-6833-408C-8FFC-51690539F753}" presName="nodeFollowingNodes" presStyleLbl="node1" presStyleIdx="3" presStyleCnt="4">
        <dgm:presLayoutVars>
          <dgm:bulletEnabled val="1"/>
        </dgm:presLayoutVars>
      </dgm:prSet>
      <dgm:spPr/>
      <dgm:t>
        <a:bodyPr/>
        <a:lstStyle/>
        <a:p>
          <a:endParaRPr lang="sl-SI"/>
        </a:p>
      </dgm:t>
    </dgm:pt>
  </dgm:ptLst>
  <dgm:cxnLst>
    <dgm:cxn modelId="{AAE6CD99-35C2-451C-AF2C-2B0BF24D9A81}" srcId="{5EBCE87E-6833-408C-8FFC-51690539F753}" destId="{F05BFB3E-6757-47CC-835C-81675D082AEC}" srcOrd="2" destOrd="0" parTransId="{1EE624D1-BE82-400B-9D67-831D2FF91C9C}" sibTransId="{065478F1-0E34-4DE8-9347-5A86D21F83C2}"/>
    <dgm:cxn modelId="{D67899BE-951A-47DC-B5D6-1BF5B1EC599F}" type="presOf" srcId="{5F597A6A-4F92-421A-8DE8-87E53D09119C}" destId="{C2B1EEC2-0BBE-441B-94BC-883DB753F17F}" srcOrd="0" destOrd="0" presId="urn:microsoft.com/office/officeart/2005/8/layout/cycle3"/>
    <dgm:cxn modelId="{90C8B1CE-25AB-4C50-8D38-0CB9BA127AB0}" type="presOf" srcId="{AF9C2533-0E0A-4EE3-B166-12BFF3CCD1FA}" destId="{B4812F34-51AC-437F-A010-0CAE48F4A164}" srcOrd="0" destOrd="2" presId="urn:microsoft.com/office/officeart/2005/8/layout/cycle3"/>
    <dgm:cxn modelId="{AFAB0B2F-C4CF-4606-AD8C-DDA99FF1145B}" type="presOf" srcId="{42BA5C01-A71E-4502-92C2-F67E13FAEE6C}" destId="{931F0082-721B-4594-84CF-5DC8B27A886E}" srcOrd="0" destOrd="2" presId="urn:microsoft.com/office/officeart/2005/8/layout/cycle3"/>
    <dgm:cxn modelId="{C913A83B-36F5-4383-A066-D51C92A10AB6}" srcId="{91CD934B-8DA1-4D65-9788-51769E60DFEE}" destId="{5EBCE87E-6833-408C-8FFC-51690539F753}" srcOrd="3" destOrd="0" parTransId="{CB9A2A5C-7E28-4324-9B60-91CC15043B6C}" sibTransId="{6D1426A9-3A65-4429-964D-1FA8B66317C1}"/>
    <dgm:cxn modelId="{3FD4CE87-2651-49B0-9C0E-71AEC98C7FD2}" type="presOf" srcId="{91CD934B-8DA1-4D65-9788-51769E60DFEE}" destId="{E716E0C1-68FF-468B-9C5E-76A10D46F083}" srcOrd="0" destOrd="0" presId="urn:microsoft.com/office/officeart/2005/8/layout/cycle3"/>
    <dgm:cxn modelId="{B0522968-47CB-41C0-B3FD-5AEF5631F744}" type="presOf" srcId="{CCBE41D8-221B-4826-A93F-9B87F0BD4082}" destId="{931F0082-721B-4594-84CF-5DC8B27A886E}" srcOrd="0" destOrd="0" presId="urn:microsoft.com/office/officeart/2005/8/layout/cycle3"/>
    <dgm:cxn modelId="{D0B43C62-4706-4EA6-859F-D426BB4284A4}" type="presOf" srcId="{B517E910-A1A6-4933-A5E0-0D69BB1411EB}" destId="{1D586C52-2305-492A-8C32-680641DB99DA}" srcOrd="0" destOrd="2" presId="urn:microsoft.com/office/officeart/2005/8/layout/cycle3"/>
    <dgm:cxn modelId="{4DD6B4B3-8B5C-4C47-98B4-1F68F7984DCF}" type="presOf" srcId="{A39536D7-90B9-4F95-BE33-5830EA519676}" destId="{1D586C52-2305-492A-8C32-680641DB99DA}" srcOrd="0" destOrd="3" presId="urn:microsoft.com/office/officeart/2005/8/layout/cycle3"/>
    <dgm:cxn modelId="{5894EC8C-CB2D-4490-A8EB-5BA2CA4AA0CB}" type="presOf" srcId="{8A57CDAE-C5EB-4D4F-98BA-ABF89FD9B0C1}" destId="{1D586C52-2305-492A-8C32-680641DB99DA}" srcOrd="0" destOrd="0" presId="urn:microsoft.com/office/officeart/2005/8/layout/cycle3"/>
    <dgm:cxn modelId="{78CC4B94-9B41-4812-86F1-6A1CBA12FEE2}" type="presOf" srcId="{F05BFB3E-6757-47CC-835C-81675D082AEC}" destId="{1E4ADCBD-B743-43CD-B6B0-04BB89584FB0}" srcOrd="0" destOrd="3" presId="urn:microsoft.com/office/officeart/2005/8/layout/cycle3"/>
    <dgm:cxn modelId="{9E793CA0-3633-4D1C-BC01-23F5F884C211}" srcId="{5EBCE87E-6833-408C-8FFC-51690539F753}" destId="{F03A4BDC-20F4-4167-89A8-3772882CD0A1}" srcOrd="3" destOrd="0" parTransId="{473C67E4-F4F6-4010-B7E0-3426E27C7B16}" sibTransId="{51036F6F-B2AB-4B0C-86B7-FBD24EAC95F4}"/>
    <dgm:cxn modelId="{31A50DE5-7DEB-487E-80BD-7B00FFFF17AD}" srcId="{8A57CDAE-C5EB-4D4F-98BA-ABF89FD9B0C1}" destId="{F3D29C0E-09D3-47E1-92D5-94958B38E1DD}" srcOrd="0" destOrd="0" parTransId="{C9D84F82-B87C-4609-818A-EFE319F2DB66}" sibTransId="{437FF21A-625E-49EC-A8FB-7763C943E150}"/>
    <dgm:cxn modelId="{BCB2EEEF-E6A0-48EE-8753-2C1E04F1AE19}" srcId="{5EBCE87E-6833-408C-8FFC-51690539F753}" destId="{D7F82D58-6C79-434B-84CC-A2F0C88A46B0}" srcOrd="1" destOrd="0" parTransId="{9539BC27-8A74-4D1F-A6DB-C371DDA343E9}" sibTransId="{6498CEEC-0CB2-4A5C-8583-BEA3DA7F47BC}"/>
    <dgm:cxn modelId="{6D9E7D2B-5421-4C6A-8AF7-F403EE661703}" type="presOf" srcId="{846D36F1-4D6E-409B-AAC5-4678AACA4774}" destId="{B4812F34-51AC-437F-A010-0CAE48F4A164}" srcOrd="0" destOrd="1" presId="urn:microsoft.com/office/officeart/2005/8/layout/cycle3"/>
    <dgm:cxn modelId="{1CFB1FC4-9C16-41B7-94C7-5A0C346DB796}" srcId="{91CD934B-8DA1-4D65-9788-51769E60DFEE}" destId="{8A57CDAE-C5EB-4D4F-98BA-ABF89FD9B0C1}" srcOrd="0" destOrd="0" parTransId="{14C9BB0E-324A-4C26-A114-9E8442C3F221}" sibTransId="{5F597A6A-4F92-421A-8DE8-87E53D09119C}"/>
    <dgm:cxn modelId="{8E756036-17C6-430C-BCFD-92C4CDBB580D}" type="presOf" srcId="{E161D659-8F90-4ADD-B7B9-BBC949C69486}" destId="{B4812F34-51AC-437F-A010-0CAE48F4A164}" srcOrd="0" destOrd="3" presId="urn:microsoft.com/office/officeart/2005/8/layout/cycle3"/>
    <dgm:cxn modelId="{79DB6917-1E3E-4161-90C7-14E041F68C40}" srcId="{CCBE41D8-221B-4826-A93F-9B87F0BD4082}" destId="{42BA5C01-A71E-4502-92C2-F67E13FAEE6C}" srcOrd="1" destOrd="0" parTransId="{30D0F9F8-124C-4D77-8A3A-053A553ADDDE}" sibTransId="{411075BB-74DC-4EF6-90AD-A6460D48FB0C}"/>
    <dgm:cxn modelId="{DFBAC737-6B60-48AE-A948-FB3EE58F59C5}" srcId="{8A57CDAE-C5EB-4D4F-98BA-ABF89FD9B0C1}" destId="{B517E910-A1A6-4933-A5E0-0D69BB1411EB}" srcOrd="1" destOrd="0" parTransId="{08D4C0E6-7257-4270-BD09-CB17190E572D}" sibTransId="{56F5AF3C-210C-4D93-A2C3-BAFD44D6B46B}"/>
    <dgm:cxn modelId="{EB925740-0B27-4B1A-9A9F-AE501021EE90}" srcId="{CCBE41D8-221B-4826-A93F-9B87F0BD4082}" destId="{B44E84C5-8B54-4C3C-87FB-0E66AA7D873F}" srcOrd="0" destOrd="0" parTransId="{7B7CEAC0-B5E6-4C66-9E07-4F4048CE3F1F}" sibTransId="{12D778CF-9D39-4C5D-AE9E-4753AC3F3988}"/>
    <dgm:cxn modelId="{B8C68BCC-5E0E-4FFB-8B8D-EB5862497888}" type="presOf" srcId="{B44E84C5-8B54-4C3C-87FB-0E66AA7D873F}" destId="{931F0082-721B-4594-84CF-5DC8B27A886E}" srcOrd="0" destOrd="1" presId="urn:microsoft.com/office/officeart/2005/8/layout/cycle3"/>
    <dgm:cxn modelId="{8A6C9F69-4C7C-4977-B3DD-20A0276FCCFC}" srcId="{43AC45CC-79A4-45B7-AC81-BD8DF5742DE2}" destId="{AF9C2533-0E0A-4EE3-B166-12BFF3CCD1FA}" srcOrd="1" destOrd="0" parTransId="{F72D2EA3-899D-4E19-88B6-AA73D776F7E7}" sibTransId="{6C86A91B-A6DC-47B4-861B-5A453493C1AE}"/>
    <dgm:cxn modelId="{0092DA8A-9D4D-4DF5-A356-B374602B2E4D}" srcId="{91CD934B-8DA1-4D65-9788-51769E60DFEE}" destId="{43AC45CC-79A4-45B7-AC81-BD8DF5742DE2}" srcOrd="1" destOrd="0" parTransId="{F7CF8F57-7CA2-4606-9A92-D90510C77BFA}" sibTransId="{D3FD4F4C-C819-4099-A928-2D052E84EB16}"/>
    <dgm:cxn modelId="{CAA5C1B0-196C-448B-8C8E-C736CED4C8BB}" srcId="{43AC45CC-79A4-45B7-AC81-BD8DF5742DE2}" destId="{846D36F1-4D6E-409B-AAC5-4678AACA4774}" srcOrd="0" destOrd="0" parTransId="{9F148BDF-021D-4D13-8E1B-E5CB74E13C69}" sibTransId="{B5BA3AF7-6B41-48C9-98E4-21989A8E525F}"/>
    <dgm:cxn modelId="{C60A3F6D-E7B8-42EF-AE3D-1D5E002DEACB}" type="presOf" srcId="{F03A4BDC-20F4-4167-89A8-3772882CD0A1}" destId="{1E4ADCBD-B743-43CD-B6B0-04BB89584FB0}" srcOrd="0" destOrd="4" presId="urn:microsoft.com/office/officeart/2005/8/layout/cycle3"/>
    <dgm:cxn modelId="{BAB0BC7A-9E5D-49EE-BD37-0D60AA1BBE5A}" srcId="{5EBCE87E-6833-408C-8FFC-51690539F753}" destId="{87F0780F-0631-4631-9DC8-6E9E0C21A84B}" srcOrd="0" destOrd="0" parTransId="{EEAEDE1B-434B-4AF3-9736-7D30D316DE56}" sibTransId="{8EA0F1F5-22A2-42F5-BCB4-50346ED80E5A}"/>
    <dgm:cxn modelId="{94167FD9-0A96-4106-9529-CDA829AFFC03}" srcId="{43AC45CC-79A4-45B7-AC81-BD8DF5742DE2}" destId="{E161D659-8F90-4ADD-B7B9-BBC949C69486}" srcOrd="2" destOrd="0" parTransId="{B8B7E542-F8D9-48E6-BBEC-89E12E6E9993}" sibTransId="{143DF194-8640-485B-9D37-E69BEF46C640}"/>
    <dgm:cxn modelId="{902CB7BE-8CC8-4DCB-B0BD-785DCD6F6740}" type="presOf" srcId="{D7F82D58-6C79-434B-84CC-A2F0C88A46B0}" destId="{1E4ADCBD-B743-43CD-B6B0-04BB89584FB0}" srcOrd="0" destOrd="2" presId="urn:microsoft.com/office/officeart/2005/8/layout/cycle3"/>
    <dgm:cxn modelId="{C6095055-F2A0-4C77-88D4-11BFD69D3DFD}" type="presOf" srcId="{87F0780F-0631-4631-9DC8-6E9E0C21A84B}" destId="{1E4ADCBD-B743-43CD-B6B0-04BB89584FB0}" srcOrd="0" destOrd="1" presId="urn:microsoft.com/office/officeart/2005/8/layout/cycle3"/>
    <dgm:cxn modelId="{3C93B265-2931-4A2A-BAE4-7E694D3DA15E}" type="presOf" srcId="{5EBCE87E-6833-408C-8FFC-51690539F753}" destId="{1E4ADCBD-B743-43CD-B6B0-04BB89584FB0}" srcOrd="0" destOrd="0" presId="urn:microsoft.com/office/officeart/2005/8/layout/cycle3"/>
    <dgm:cxn modelId="{6442F273-407A-426A-927A-316861185B17}" srcId="{8A57CDAE-C5EB-4D4F-98BA-ABF89FD9B0C1}" destId="{A39536D7-90B9-4F95-BE33-5830EA519676}" srcOrd="2" destOrd="0" parTransId="{382671EE-4823-46D9-A76F-F244F38B6F99}" sibTransId="{0661CBBB-E04E-4E83-9A55-085951A6FF11}"/>
    <dgm:cxn modelId="{27FAAF82-FB8F-4C8B-9142-2EEC8DEBF848}" srcId="{91CD934B-8DA1-4D65-9788-51769E60DFEE}" destId="{CCBE41D8-221B-4826-A93F-9B87F0BD4082}" srcOrd="2" destOrd="0" parTransId="{45297868-5E17-4317-B228-3657DCA33897}" sibTransId="{1EEE32CA-800D-4DEB-9CD7-5600827C5669}"/>
    <dgm:cxn modelId="{94EB436A-658B-402C-9266-9C82A62DA6C0}" type="presOf" srcId="{43AC45CC-79A4-45B7-AC81-BD8DF5742DE2}" destId="{B4812F34-51AC-437F-A010-0CAE48F4A164}" srcOrd="0" destOrd="0" presId="urn:microsoft.com/office/officeart/2005/8/layout/cycle3"/>
    <dgm:cxn modelId="{392CB03D-49FF-4AEA-88EB-27F55283A2B7}" type="presOf" srcId="{F3D29C0E-09D3-47E1-92D5-94958B38E1DD}" destId="{1D586C52-2305-492A-8C32-680641DB99DA}" srcOrd="0" destOrd="1" presId="urn:microsoft.com/office/officeart/2005/8/layout/cycle3"/>
    <dgm:cxn modelId="{D282BDCA-0648-49E5-B637-F77A94FE7CC5}" type="presParOf" srcId="{E716E0C1-68FF-468B-9C5E-76A10D46F083}" destId="{561C5D5B-DFA1-4EBD-AC5F-1D426FAA58A5}" srcOrd="0" destOrd="0" presId="urn:microsoft.com/office/officeart/2005/8/layout/cycle3"/>
    <dgm:cxn modelId="{63FE0FF3-718F-4EE7-8E68-C2F0CE50A593}" type="presParOf" srcId="{561C5D5B-DFA1-4EBD-AC5F-1D426FAA58A5}" destId="{1D586C52-2305-492A-8C32-680641DB99DA}" srcOrd="0" destOrd="0" presId="urn:microsoft.com/office/officeart/2005/8/layout/cycle3"/>
    <dgm:cxn modelId="{7153DA00-5A1B-4703-92E7-E83995690D29}" type="presParOf" srcId="{561C5D5B-DFA1-4EBD-AC5F-1D426FAA58A5}" destId="{C2B1EEC2-0BBE-441B-94BC-883DB753F17F}" srcOrd="1" destOrd="0" presId="urn:microsoft.com/office/officeart/2005/8/layout/cycle3"/>
    <dgm:cxn modelId="{C6221F90-DD03-45DD-B628-8215CCF6692B}" type="presParOf" srcId="{561C5D5B-DFA1-4EBD-AC5F-1D426FAA58A5}" destId="{B4812F34-51AC-437F-A010-0CAE48F4A164}" srcOrd="2" destOrd="0" presId="urn:microsoft.com/office/officeart/2005/8/layout/cycle3"/>
    <dgm:cxn modelId="{3F75353F-C0C3-4138-A337-8830A430EF3F}" type="presParOf" srcId="{561C5D5B-DFA1-4EBD-AC5F-1D426FAA58A5}" destId="{931F0082-721B-4594-84CF-5DC8B27A886E}" srcOrd="3" destOrd="0" presId="urn:microsoft.com/office/officeart/2005/8/layout/cycle3"/>
    <dgm:cxn modelId="{343B0F72-C62B-439B-8A91-AE7974D25C2C}" type="presParOf" srcId="{561C5D5B-DFA1-4EBD-AC5F-1D426FAA58A5}" destId="{1E4ADCBD-B743-43CD-B6B0-04BB89584FB0}" srcOrd="4"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944779-2A2D-4D8C-A547-1A42C5D90172}" type="doc">
      <dgm:prSet loTypeId="urn:microsoft.com/office/officeart/2005/8/layout/pyramid2" loCatId="list" qsTypeId="urn:microsoft.com/office/officeart/2005/8/quickstyle/simple1" qsCatId="simple" csTypeId="urn:microsoft.com/office/officeart/2005/8/colors/accent1_2" csCatId="accent1" phldr="1"/>
      <dgm:spPr/>
    </dgm:pt>
    <dgm:pt modelId="{1A516E95-928C-4573-98D9-DBD43D411B7C}">
      <dgm:prSet phldrT="[Text]" custT="1"/>
      <dgm:spPr/>
      <dgm:t>
        <a:bodyPr/>
        <a:lstStyle/>
        <a:p>
          <a:r>
            <a:rPr lang="en-US" sz="1800" noProof="0" smtClean="0">
              <a:latin typeface="+mj-lt"/>
            </a:rPr>
            <a:t>physical protection of the system</a:t>
          </a:r>
          <a:endParaRPr lang="en-US" sz="1800" noProof="0">
            <a:latin typeface="+mj-lt"/>
          </a:endParaRPr>
        </a:p>
      </dgm:t>
    </dgm:pt>
    <dgm:pt modelId="{AC26FDD6-FADC-469F-8944-6A1F4449B45D}" type="parTrans" cxnId="{EDF3E653-AD9A-4552-A4A0-80199AE50110}">
      <dgm:prSet/>
      <dgm:spPr/>
      <dgm:t>
        <a:bodyPr/>
        <a:lstStyle/>
        <a:p>
          <a:endParaRPr lang="sl-SI"/>
        </a:p>
      </dgm:t>
    </dgm:pt>
    <dgm:pt modelId="{AE84CF7F-1C45-4352-905A-7A87FEF7B118}" type="sibTrans" cxnId="{EDF3E653-AD9A-4552-A4A0-80199AE50110}">
      <dgm:prSet/>
      <dgm:spPr/>
      <dgm:t>
        <a:bodyPr/>
        <a:lstStyle/>
        <a:p>
          <a:endParaRPr lang="sl-SI"/>
        </a:p>
      </dgm:t>
    </dgm:pt>
    <dgm:pt modelId="{6B61D4F1-FB63-47EB-89B9-C1579A73411A}">
      <dgm:prSet custT="1"/>
      <dgm:spPr/>
      <dgm:t>
        <a:bodyPr/>
        <a:lstStyle/>
        <a:p>
          <a:r>
            <a:rPr lang="en-US" sz="1800" noProof="0" smtClean="0">
              <a:latin typeface="+mj-lt"/>
            </a:rPr>
            <a:t>software update</a:t>
          </a:r>
        </a:p>
      </dgm:t>
    </dgm:pt>
    <dgm:pt modelId="{17E62D2F-BF5C-4087-86EB-45556EEE70C5}" type="parTrans" cxnId="{7D3BDC1D-1815-4656-9E96-6537B3942CF0}">
      <dgm:prSet/>
      <dgm:spPr/>
      <dgm:t>
        <a:bodyPr/>
        <a:lstStyle/>
        <a:p>
          <a:endParaRPr lang="sl-SI"/>
        </a:p>
      </dgm:t>
    </dgm:pt>
    <dgm:pt modelId="{ECE2AF79-BCE3-4E2F-AB43-5F0E970CFED1}" type="sibTrans" cxnId="{7D3BDC1D-1815-4656-9E96-6537B3942CF0}">
      <dgm:prSet/>
      <dgm:spPr/>
      <dgm:t>
        <a:bodyPr/>
        <a:lstStyle/>
        <a:p>
          <a:endParaRPr lang="sl-SI"/>
        </a:p>
      </dgm:t>
    </dgm:pt>
    <dgm:pt modelId="{EDC160C2-0457-4DB9-A960-3B9E11E953EF}">
      <dgm:prSet custT="1"/>
      <dgm:spPr/>
      <dgm:t>
        <a:bodyPr/>
        <a:lstStyle/>
        <a:p>
          <a:r>
            <a:rPr lang="en-US" sz="1800" noProof="0" smtClean="0">
              <a:latin typeface="+mj-lt"/>
            </a:rPr>
            <a:t>the use of antivirus software</a:t>
          </a:r>
        </a:p>
      </dgm:t>
    </dgm:pt>
    <dgm:pt modelId="{6781FE54-727D-4921-9287-192BDD4200BD}" type="parTrans" cxnId="{90532BF1-AFBC-43E3-8112-78E80E06356C}">
      <dgm:prSet/>
      <dgm:spPr/>
      <dgm:t>
        <a:bodyPr/>
        <a:lstStyle/>
        <a:p>
          <a:endParaRPr lang="sl-SI"/>
        </a:p>
      </dgm:t>
    </dgm:pt>
    <dgm:pt modelId="{6916DE4E-A683-494D-9CA7-399638997B47}" type="sibTrans" cxnId="{90532BF1-AFBC-43E3-8112-78E80E06356C}">
      <dgm:prSet/>
      <dgm:spPr/>
      <dgm:t>
        <a:bodyPr/>
        <a:lstStyle/>
        <a:p>
          <a:endParaRPr lang="sl-SI"/>
        </a:p>
      </dgm:t>
    </dgm:pt>
    <dgm:pt modelId="{BE69C91E-5773-48E5-86EF-59B7CC9C4EA3}">
      <dgm:prSet custT="1"/>
      <dgm:spPr/>
      <dgm:t>
        <a:bodyPr/>
        <a:lstStyle/>
        <a:p>
          <a:r>
            <a:rPr lang="en-US" sz="1800" noProof="0" smtClean="0">
              <a:latin typeface="+mj-lt"/>
            </a:rPr>
            <a:t>the use of firewalls</a:t>
          </a:r>
        </a:p>
      </dgm:t>
    </dgm:pt>
    <dgm:pt modelId="{61CDBB47-8055-418D-AD88-A4C5B7B88BE9}" type="parTrans" cxnId="{4775C8A5-192E-4D52-9C72-3046E9F879A4}">
      <dgm:prSet/>
      <dgm:spPr/>
      <dgm:t>
        <a:bodyPr/>
        <a:lstStyle/>
        <a:p>
          <a:endParaRPr lang="sl-SI"/>
        </a:p>
      </dgm:t>
    </dgm:pt>
    <dgm:pt modelId="{B8C0330E-F652-4A6F-805D-F41E20207440}" type="sibTrans" cxnId="{4775C8A5-192E-4D52-9C72-3046E9F879A4}">
      <dgm:prSet/>
      <dgm:spPr/>
      <dgm:t>
        <a:bodyPr/>
        <a:lstStyle/>
        <a:p>
          <a:endParaRPr lang="sl-SI"/>
        </a:p>
      </dgm:t>
    </dgm:pt>
    <dgm:pt modelId="{8281C6C0-1BAA-4C2F-BD29-D267624C2C6B}">
      <dgm:prSet custT="1"/>
      <dgm:spPr/>
      <dgm:t>
        <a:bodyPr/>
        <a:lstStyle/>
        <a:p>
          <a:r>
            <a:rPr lang="en-US" sz="1800" noProof="0" smtClean="0">
              <a:latin typeface="+mj-lt"/>
            </a:rPr>
            <a:t>protection of user accounts</a:t>
          </a:r>
        </a:p>
      </dgm:t>
    </dgm:pt>
    <dgm:pt modelId="{27B1E34F-BE6F-4654-8EE6-1FE9A216B403}" type="parTrans" cxnId="{A98C3528-B603-434B-AFD7-2CA48019A8E2}">
      <dgm:prSet/>
      <dgm:spPr/>
      <dgm:t>
        <a:bodyPr/>
        <a:lstStyle/>
        <a:p>
          <a:endParaRPr lang="sl-SI"/>
        </a:p>
      </dgm:t>
    </dgm:pt>
    <dgm:pt modelId="{DE0ACD5C-8CD8-4CC9-A036-5B1ADF392C68}" type="sibTrans" cxnId="{A98C3528-B603-434B-AFD7-2CA48019A8E2}">
      <dgm:prSet/>
      <dgm:spPr/>
      <dgm:t>
        <a:bodyPr/>
        <a:lstStyle/>
        <a:p>
          <a:endParaRPr lang="sl-SI"/>
        </a:p>
      </dgm:t>
    </dgm:pt>
    <dgm:pt modelId="{35A57201-A674-42E7-9928-AFD2846B9BD5}">
      <dgm:prSet custT="1"/>
      <dgm:spPr/>
      <dgm:t>
        <a:bodyPr/>
        <a:lstStyle/>
        <a:p>
          <a:r>
            <a:rPr lang="en-US" sz="1800" noProof="0" smtClean="0">
              <a:latin typeface="+mj-lt"/>
            </a:rPr>
            <a:t>protection of the file system</a:t>
          </a:r>
        </a:p>
      </dgm:t>
    </dgm:pt>
    <dgm:pt modelId="{69A04C4F-DBEF-486C-A65F-ACDAC0DDCD2B}" type="parTrans" cxnId="{EBD5FA1D-66AC-42DD-B478-8796348D8294}">
      <dgm:prSet/>
      <dgm:spPr/>
      <dgm:t>
        <a:bodyPr/>
        <a:lstStyle/>
        <a:p>
          <a:endParaRPr lang="sl-SI"/>
        </a:p>
      </dgm:t>
    </dgm:pt>
    <dgm:pt modelId="{8804425A-3792-407D-BC45-8EB2CDEE7A79}" type="sibTrans" cxnId="{EBD5FA1D-66AC-42DD-B478-8796348D8294}">
      <dgm:prSet/>
      <dgm:spPr/>
      <dgm:t>
        <a:bodyPr/>
        <a:lstStyle/>
        <a:p>
          <a:endParaRPr lang="sl-SI"/>
        </a:p>
      </dgm:t>
    </dgm:pt>
    <dgm:pt modelId="{37BE86E5-9342-4C80-960E-03C7F6DA9B8A}">
      <dgm:prSet custT="1"/>
      <dgm:spPr/>
      <dgm:t>
        <a:bodyPr/>
        <a:lstStyle/>
        <a:p>
          <a:r>
            <a:rPr lang="en-US" sz="1800" noProof="0" smtClean="0">
              <a:latin typeface="+mj-lt"/>
            </a:rPr>
            <a:t>protection of network drives</a:t>
          </a:r>
        </a:p>
      </dgm:t>
    </dgm:pt>
    <dgm:pt modelId="{EF3DA061-A24E-4E47-B190-57E666CD0AE6}" type="parTrans" cxnId="{8CECEAFF-B04C-4A03-BE7B-5449F67329B0}">
      <dgm:prSet/>
      <dgm:spPr/>
      <dgm:t>
        <a:bodyPr/>
        <a:lstStyle/>
        <a:p>
          <a:endParaRPr lang="sl-SI"/>
        </a:p>
      </dgm:t>
    </dgm:pt>
    <dgm:pt modelId="{39F84B5B-8015-48B7-95CD-46B93D862070}" type="sibTrans" cxnId="{8CECEAFF-B04C-4A03-BE7B-5449F67329B0}">
      <dgm:prSet/>
      <dgm:spPr/>
      <dgm:t>
        <a:bodyPr/>
        <a:lstStyle/>
        <a:p>
          <a:endParaRPr lang="sl-SI"/>
        </a:p>
      </dgm:t>
    </dgm:pt>
    <dgm:pt modelId="{CFC7839C-96EC-4A13-BCDA-EBE1E636F169}">
      <dgm:prSet custT="1"/>
      <dgm:spPr/>
      <dgm:t>
        <a:bodyPr/>
        <a:lstStyle/>
        <a:p>
          <a:r>
            <a:rPr lang="en-US" sz="1800" noProof="0" smtClean="0">
              <a:latin typeface="+mj-lt"/>
            </a:rPr>
            <a:t>protection of applications</a:t>
          </a:r>
          <a:endParaRPr lang="en-US" sz="1800" noProof="0">
            <a:latin typeface="+mj-lt"/>
          </a:endParaRPr>
        </a:p>
      </dgm:t>
    </dgm:pt>
    <dgm:pt modelId="{CF747620-413A-40B3-AB20-015350FE4FE0}" type="parTrans" cxnId="{F6D2D717-0C70-47D9-BB45-F4F6D1A62C18}">
      <dgm:prSet/>
      <dgm:spPr/>
      <dgm:t>
        <a:bodyPr/>
        <a:lstStyle/>
        <a:p>
          <a:endParaRPr lang="sl-SI"/>
        </a:p>
      </dgm:t>
    </dgm:pt>
    <dgm:pt modelId="{47B85E68-9FD3-4B81-8668-BDEA0C4CF6AB}" type="sibTrans" cxnId="{F6D2D717-0C70-47D9-BB45-F4F6D1A62C18}">
      <dgm:prSet/>
      <dgm:spPr/>
      <dgm:t>
        <a:bodyPr/>
        <a:lstStyle/>
        <a:p>
          <a:endParaRPr lang="sl-SI"/>
        </a:p>
      </dgm:t>
    </dgm:pt>
    <dgm:pt modelId="{4D64AC2B-B20D-4D0D-A038-978B015073CB}" type="pres">
      <dgm:prSet presAssocID="{B0944779-2A2D-4D8C-A547-1A42C5D90172}" presName="compositeShape" presStyleCnt="0">
        <dgm:presLayoutVars>
          <dgm:dir/>
          <dgm:resizeHandles/>
        </dgm:presLayoutVars>
      </dgm:prSet>
      <dgm:spPr/>
    </dgm:pt>
    <dgm:pt modelId="{18B2AB66-B1C5-49E6-96D6-4331CFC7AB01}" type="pres">
      <dgm:prSet presAssocID="{B0944779-2A2D-4D8C-A547-1A42C5D90172}" presName="pyramid" presStyleLbl="node1" presStyleIdx="0" presStyleCnt="1" custLinFactNeighborX="31817"/>
      <dgm:spPr/>
    </dgm:pt>
    <dgm:pt modelId="{98A9D255-6062-4175-9F9E-E48D2B57C9B1}" type="pres">
      <dgm:prSet presAssocID="{B0944779-2A2D-4D8C-A547-1A42C5D90172}" presName="theList" presStyleCnt="0"/>
      <dgm:spPr/>
    </dgm:pt>
    <dgm:pt modelId="{9FCF9C6B-E640-4D84-93F9-EEDCEE35A6FE}" type="pres">
      <dgm:prSet presAssocID="{1A516E95-928C-4573-98D9-DBD43D411B7C}" presName="aNode" presStyleLbl="fgAcc1" presStyleIdx="0" presStyleCnt="8" custScaleX="213864" custScaleY="87818">
        <dgm:presLayoutVars>
          <dgm:bulletEnabled val="1"/>
        </dgm:presLayoutVars>
      </dgm:prSet>
      <dgm:spPr/>
      <dgm:t>
        <a:bodyPr/>
        <a:lstStyle/>
        <a:p>
          <a:endParaRPr lang="sl-SI"/>
        </a:p>
      </dgm:t>
    </dgm:pt>
    <dgm:pt modelId="{1F24D4B9-391B-4997-8A95-4CF6982A86A9}" type="pres">
      <dgm:prSet presAssocID="{1A516E95-928C-4573-98D9-DBD43D411B7C}" presName="aSpace" presStyleCnt="0"/>
      <dgm:spPr/>
    </dgm:pt>
    <dgm:pt modelId="{D6657755-AA4A-428C-A944-9A88F5C70B17}" type="pres">
      <dgm:prSet presAssocID="{6B61D4F1-FB63-47EB-89B9-C1579A73411A}" presName="aNode" presStyleLbl="fgAcc1" presStyleIdx="1" presStyleCnt="8" custScaleX="213864" custScaleY="87818">
        <dgm:presLayoutVars>
          <dgm:bulletEnabled val="1"/>
        </dgm:presLayoutVars>
      </dgm:prSet>
      <dgm:spPr/>
      <dgm:t>
        <a:bodyPr/>
        <a:lstStyle/>
        <a:p>
          <a:endParaRPr lang="sl-SI"/>
        </a:p>
      </dgm:t>
    </dgm:pt>
    <dgm:pt modelId="{18F1AEFB-5D95-44CA-ADC5-54D57E2B752B}" type="pres">
      <dgm:prSet presAssocID="{6B61D4F1-FB63-47EB-89B9-C1579A73411A}" presName="aSpace" presStyleCnt="0"/>
      <dgm:spPr/>
    </dgm:pt>
    <dgm:pt modelId="{19431714-F7A5-409C-8175-9E6A0F4C1909}" type="pres">
      <dgm:prSet presAssocID="{EDC160C2-0457-4DB9-A960-3B9E11E953EF}" presName="aNode" presStyleLbl="fgAcc1" presStyleIdx="2" presStyleCnt="8" custScaleX="213864" custScaleY="87818">
        <dgm:presLayoutVars>
          <dgm:bulletEnabled val="1"/>
        </dgm:presLayoutVars>
      </dgm:prSet>
      <dgm:spPr/>
      <dgm:t>
        <a:bodyPr/>
        <a:lstStyle/>
        <a:p>
          <a:endParaRPr lang="sl-SI"/>
        </a:p>
      </dgm:t>
    </dgm:pt>
    <dgm:pt modelId="{4863F9B2-FBF8-4B5C-BD2C-BD00DA3DD5D2}" type="pres">
      <dgm:prSet presAssocID="{EDC160C2-0457-4DB9-A960-3B9E11E953EF}" presName="aSpace" presStyleCnt="0"/>
      <dgm:spPr/>
    </dgm:pt>
    <dgm:pt modelId="{92E6C7A2-DCE4-45CE-873A-824081B7FEE3}" type="pres">
      <dgm:prSet presAssocID="{BE69C91E-5773-48E5-86EF-59B7CC9C4EA3}" presName="aNode" presStyleLbl="fgAcc1" presStyleIdx="3" presStyleCnt="8" custScaleX="213864" custScaleY="87818">
        <dgm:presLayoutVars>
          <dgm:bulletEnabled val="1"/>
        </dgm:presLayoutVars>
      </dgm:prSet>
      <dgm:spPr/>
      <dgm:t>
        <a:bodyPr/>
        <a:lstStyle/>
        <a:p>
          <a:endParaRPr lang="sl-SI"/>
        </a:p>
      </dgm:t>
    </dgm:pt>
    <dgm:pt modelId="{1FA8512A-9E47-414F-85D3-980048163AD9}" type="pres">
      <dgm:prSet presAssocID="{BE69C91E-5773-48E5-86EF-59B7CC9C4EA3}" presName="aSpace" presStyleCnt="0"/>
      <dgm:spPr/>
    </dgm:pt>
    <dgm:pt modelId="{6234FD7C-9EFB-4D57-8441-7F21D08FD63B}" type="pres">
      <dgm:prSet presAssocID="{8281C6C0-1BAA-4C2F-BD29-D267624C2C6B}" presName="aNode" presStyleLbl="fgAcc1" presStyleIdx="4" presStyleCnt="8" custScaleX="213864" custScaleY="87818">
        <dgm:presLayoutVars>
          <dgm:bulletEnabled val="1"/>
        </dgm:presLayoutVars>
      </dgm:prSet>
      <dgm:spPr/>
      <dgm:t>
        <a:bodyPr/>
        <a:lstStyle/>
        <a:p>
          <a:endParaRPr lang="sl-SI"/>
        </a:p>
      </dgm:t>
    </dgm:pt>
    <dgm:pt modelId="{1F79EAC7-8221-4734-B8AE-6762AF00D041}" type="pres">
      <dgm:prSet presAssocID="{8281C6C0-1BAA-4C2F-BD29-D267624C2C6B}" presName="aSpace" presStyleCnt="0"/>
      <dgm:spPr/>
    </dgm:pt>
    <dgm:pt modelId="{72D86250-8E15-4D27-B609-9991C77F27F4}" type="pres">
      <dgm:prSet presAssocID="{35A57201-A674-42E7-9928-AFD2846B9BD5}" presName="aNode" presStyleLbl="fgAcc1" presStyleIdx="5" presStyleCnt="8" custScaleX="213864" custScaleY="87818">
        <dgm:presLayoutVars>
          <dgm:bulletEnabled val="1"/>
        </dgm:presLayoutVars>
      </dgm:prSet>
      <dgm:spPr/>
      <dgm:t>
        <a:bodyPr/>
        <a:lstStyle/>
        <a:p>
          <a:endParaRPr lang="sl-SI"/>
        </a:p>
      </dgm:t>
    </dgm:pt>
    <dgm:pt modelId="{65111B47-A42E-4383-9D04-964FE3DE8AD4}" type="pres">
      <dgm:prSet presAssocID="{35A57201-A674-42E7-9928-AFD2846B9BD5}" presName="aSpace" presStyleCnt="0"/>
      <dgm:spPr/>
    </dgm:pt>
    <dgm:pt modelId="{89191545-AFB4-45E6-B468-40650E3245B5}" type="pres">
      <dgm:prSet presAssocID="{37BE86E5-9342-4C80-960E-03C7F6DA9B8A}" presName="aNode" presStyleLbl="fgAcc1" presStyleIdx="6" presStyleCnt="8" custScaleX="213864" custScaleY="87818">
        <dgm:presLayoutVars>
          <dgm:bulletEnabled val="1"/>
        </dgm:presLayoutVars>
      </dgm:prSet>
      <dgm:spPr/>
      <dgm:t>
        <a:bodyPr/>
        <a:lstStyle/>
        <a:p>
          <a:endParaRPr lang="sl-SI"/>
        </a:p>
      </dgm:t>
    </dgm:pt>
    <dgm:pt modelId="{061ECCD3-68A8-443E-9381-859EC40A1923}" type="pres">
      <dgm:prSet presAssocID="{37BE86E5-9342-4C80-960E-03C7F6DA9B8A}" presName="aSpace" presStyleCnt="0"/>
      <dgm:spPr/>
    </dgm:pt>
    <dgm:pt modelId="{4C262E4E-04D2-4F8D-96EB-F30F3582BED5}" type="pres">
      <dgm:prSet presAssocID="{CFC7839C-96EC-4A13-BCDA-EBE1E636F169}" presName="aNode" presStyleLbl="fgAcc1" presStyleIdx="7" presStyleCnt="8" custScaleX="213864" custScaleY="87818">
        <dgm:presLayoutVars>
          <dgm:bulletEnabled val="1"/>
        </dgm:presLayoutVars>
      </dgm:prSet>
      <dgm:spPr/>
      <dgm:t>
        <a:bodyPr/>
        <a:lstStyle/>
        <a:p>
          <a:endParaRPr lang="sl-SI"/>
        </a:p>
      </dgm:t>
    </dgm:pt>
    <dgm:pt modelId="{4609675F-8F53-4B5C-9BF6-B498FF4F4593}" type="pres">
      <dgm:prSet presAssocID="{CFC7839C-96EC-4A13-BCDA-EBE1E636F169}" presName="aSpace" presStyleCnt="0"/>
      <dgm:spPr/>
    </dgm:pt>
  </dgm:ptLst>
  <dgm:cxnLst>
    <dgm:cxn modelId="{90532BF1-AFBC-43E3-8112-78E80E06356C}" srcId="{B0944779-2A2D-4D8C-A547-1A42C5D90172}" destId="{EDC160C2-0457-4DB9-A960-3B9E11E953EF}" srcOrd="2" destOrd="0" parTransId="{6781FE54-727D-4921-9287-192BDD4200BD}" sibTransId="{6916DE4E-A683-494D-9CA7-399638997B47}"/>
    <dgm:cxn modelId="{7D3BDC1D-1815-4656-9E96-6537B3942CF0}" srcId="{B0944779-2A2D-4D8C-A547-1A42C5D90172}" destId="{6B61D4F1-FB63-47EB-89B9-C1579A73411A}" srcOrd="1" destOrd="0" parTransId="{17E62D2F-BF5C-4087-86EB-45556EEE70C5}" sibTransId="{ECE2AF79-BCE3-4E2F-AB43-5F0E970CFED1}"/>
    <dgm:cxn modelId="{5F0622A7-7FCA-4443-B639-4EF853BFF81F}" type="presOf" srcId="{BE69C91E-5773-48E5-86EF-59B7CC9C4EA3}" destId="{92E6C7A2-DCE4-45CE-873A-824081B7FEE3}" srcOrd="0" destOrd="0" presId="urn:microsoft.com/office/officeart/2005/8/layout/pyramid2"/>
    <dgm:cxn modelId="{F6D2D717-0C70-47D9-BB45-F4F6D1A62C18}" srcId="{B0944779-2A2D-4D8C-A547-1A42C5D90172}" destId="{CFC7839C-96EC-4A13-BCDA-EBE1E636F169}" srcOrd="7" destOrd="0" parTransId="{CF747620-413A-40B3-AB20-015350FE4FE0}" sibTransId="{47B85E68-9FD3-4B81-8668-BDEA0C4CF6AB}"/>
    <dgm:cxn modelId="{3DF26C21-EA12-4909-8518-9E03E96DCFB1}" type="presOf" srcId="{B0944779-2A2D-4D8C-A547-1A42C5D90172}" destId="{4D64AC2B-B20D-4D0D-A038-978B015073CB}" srcOrd="0" destOrd="0" presId="urn:microsoft.com/office/officeart/2005/8/layout/pyramid2"/>
    <dgm:cxn modelId="{EDF3E653-AD9A-4552-A4A0-80199AE50110}" srcId="{B0944779-2A2D-4D8C-A547-1A42C5D90172}" destId="{1A516E95-928C-4573-98D9-DBD43D411B7C}" srcOrd="0" destOrd="0" parTransId="{AC26FDD6-FADC-469F-8944-6A1F4449B45D}" sibTransId="{AE84CF7F-1C45-4352-905A-7A87FEF7B118}"/>
    <dgm:cxn modelId="{A98C3528-B603-434B-AFD7-2CA48019A8E2}" srcId="{B0944779-2A2D-4D8C-A547-1A42C5D90172}" destId="{8281C6C0-1BAA-4C2F-BD29-D267624C2C6B}" srcOrd="4" destOrd="0" parTransId="{27B1E34F-BE6F-4654-8EE6-1FE9A216B403}" sibTransId="{DE0ACD5C-8CD8-4CC9-A036-5B1ADF392C68}"/>
    <dgm:cxn modelId="{BAC492FC-1FCB-4489-873B-171453D864B8}" type="presOf" srcId="{CFC7839C-96EC-4A13-BCDA-EBE1E636F169}" destId="{4C262E4E-04D2-4F8D-96EB-F30F3582BED5}" srcOrd="0" destOrd="0" presId="urn:microsoft.com/office/officeart/2005/8/layout/pyramid2"/>
    <dgm:cxn modelId="{4743B43C-38BA-4D27-8FD0-D5B766D56559}" type="presOf" srcId="{1A516E95-928C-4573-98D9-DBD43D411B7C}" destId="{9FCF9C6B-E640-4D84-93F9-EEDCEE35A6FE}" srcOrd="0" destOrd="0" presId="urn:microsoft.com/office/officeart/2005/8/layout/pyramid2"/>
    <dgm:cxn modelId="{8CECEAFF-B04C-4A03-BE7B-5449F67329B0}" srcId="{B0944779-2A2D-4D8C-A547-1A42C5D90172}" destId="{37BE86E5-9342-4C80-960E-03C7F6DA9B8A}" srcOrd="6" destOrd="0" parTransId="{EF3DA061-A24E-4E47-B190-57E666CD0AE6}" sibTransId="{39F84B5B-8015-48B7-95CD-46B93D862070}"/>
    <dgm:cxn modelId="{56BE02D5-41AE-40C9-9FE8-8484692FCC85}" type="presOf" srcId="{6B61D4F1-FB63-47EB-89B9-C1579A73411A}" destId="{D6657755-AA4A-428C-A944-9A88F5C70B17}" srcOrd="0" destOrd="0" presId="urn:microsoft.com/office/officeart/2005/8/layout/pyramid2"/>
    <dgm:cxn modelId="{1A01A45A-6430-4175-A9A7-77BD69F2B34F}" type="presOf" srcId="{37BE86E5-9342-4C80-960E-03C7F6DA9B8A}" destId="{89191545-AFB4-45E6-B468-40650E3245B5}" srcOrd="0" destOrd="0" presId="urn:microsoft.com/office/officeart/2005/8/layout/pyramid2"/>
    <dgm:cxn modelId="{E2F98E98-D9C7-48F7-AFE3-25BA85C0ABD9}" type="presOf" srcId="{EDC160C2-0457-4DB9-A960-3B9E11E953EF}" destId="{19431714-F7A5-409C-8175-9E6A0F4C1909}" srcOrd="0" destOrd="0" presId="urn:microsoft.com/office/officeart/2005/8/layout/pyramid2"/>
    <dgm:cxn modelId="{4775C8A5-192E-4D52-9C72-3046E9F879A4}" srcId="{B0944779-2A2D-4D8C-A547-1A42C5D90172}" destId="{BE69C91E-5773-48E5-86EF-59B7CC9C4EA3}" srcOrd="3" destOrd="0" parTransId="{61CDBB47-8055-418D-AD88-A4C5B7B88BE9}" sibTransId="{B8C0330E-F652-4A6F-805D-F41E20207440}"/>
    <dgm:cxn modelId="{4515C1BF-59F0-4472-8241-864C6E3EB94C}" type="presOf" srcId="{8281C6C0-1BAA-4C2F-BD29-D267624C2C6B}" destId="{6234FD7C-9EFB-4D57-8441-7F21D08FD63B}" srcOrd="0" destOrd="0" presId="urn:microsoft.com/office/officeart/2005/8/layout/pyramid2"/>
    <dgm:cxn modelId="{1D8F00C4-14B8-484A-8FA8-E071089682B8}" type="presOf" srcId="{35A57201-A674-42E7-9928-AFD2846B9BD5}" destId="{72D86250-8E15-4D27-B609-9991C77F27F4}" srcOrd="0" destOrd="0" presId="urn:microsoft.com/office/officeart/2005/8/layout/pyramid2"/>
    <dgm:cxn modelId="{EBD5FA1D-66AC-42DD-B478-8796348D8294}" srcId="{B0944779-2A2D-4D8C-A547-1A42C5D90172}" destId="{35A57201-A674-42E7-9928-AFD2846B9BD5}" srcOrd="5" destOrd="0" parTransId="{69A04C4F-DBEF-486C-A65F-ACDAC0DDCD2B}" sibTransId="{8804425A-3792-407D-BC45-8EB2CDEE7A79}"/>
    <dgm:cxn modelId="{86EF3B56-EFBB-4B0B-8DF7-2A2DAC148E70}" type="presParOf" srcId="{4D64AC2B-B20D-4D0D-A038-978B015073CB}" destId="{18B2AB66-B1C5-49E6-96D6-4331CFC7AB01}" srcOrd="0" destOrd="0" presId="urn:microsoft.com/office/officeart/2005/8/layout/pyramid2"/>
    <dgm:cxn modelId="{976B95E4-1E95-49CE-9D6E-394044C8508E}" type="presParOf" srcId="{4D64AC2B-B20D-4D0D-A038-978B015073CB}" destId="{98A9D255-6062-4175-9F9E-E48D2B57C9B1}" srcOrd="1" destOrd="0" presId="urn:microsoft.com/office/officeart/2005/8/layout/pyramid2"/>
    <dgm:cxn modelId="{F4E5BE94-13FC-4817-B0E2-CD009ABCD594}" type="presParOf" srcId="{98A9D255-6062-4175-9F9E-E48D2B57C9B1}" destId="{9FCF9C6B-E640-4D84-93F9-EEDCEE35A6FE}" srcOrd="0" destOrd="0" presId="urn:microsoft.com/office/officeart/2005/8/layout/pyramid2"/>
    <dgm:cxn modelId="{CE88AD6D-5513-4B41-802F-DD2209A62C3E}" type="presParOf" srcId="{98A9D255-6062-4175-9F9E-E48D2B57C9B1}" destId="{1F24D4B9-391B-4997-8A95-4CF6982A86A9}" srcOrd="1" destOrd="0" presId="urn:microsoft.com/office/officeart/2005/8/layout/pyramid2"/>
    <dgm:cxn modelId="{35839C9A-E1CE-4631-9740-C82F897E19EE}" type="presParOf" srcId="{98A9D255-6062-4175-9F9E-E48D2B57C9B1}" destId="{D6657755-AA4A-428C-A944-9A88F5C70B17}" srcOrd="2" destOrd="0" presId="urn:microsoft.com/office/officeart/2005/8/layout/pyramid2"/>
    <dgm:cxn modelId="{7A3BD026-0609-4444-AD32-590CDE52BE1E}" type="presParOf" srcId="{98A9D255-6062-4175-9F9E-E48D2B57C9B1}" destId="{18F1AEFB-5D95-44CA-ADC5-54D57E2B752B}" srcOrd="3" destOrd="0" presId="urn:microsoft.com/office/officeart/2005/8/layout/pyramid2"/>
    <dgm:cxn modelId="{5515162D-C063-4AE3-BB68-24EC1C59364E}" type="presParOf" srcId="{98A9D255-6062-4175-9F9E-E48D2B57C9B1}" destId="{19431714-F7A5-409C-8175-9E6A0F4C1909}" srcOrd="4" destOrd="0" presId="urn:microsoft.com/office/officeart/2005/8/layout/pyramid2"/>
    <dgm:cxn modelId="{75348D02-88F7-474B-8371-6C3CC3B3BF4C}" type="presParOf" srcId="{98A9D255-6062-4175-9F9E-E48D2B57C9B1}" destId="{4863F9B2-FBF8-4B5C-BD2C-BD00DA3DD5D2}" srcOrd="5" destOrd="0" presId="urn:microsoft.com/office/officeart/2005/8/layout/pyramid2"/>
    <dgm:cxn modelId="{5CCB7147-6583-420B-94FB-D1A0E57A85D4}" type="presParOf" srcId="{98A9D255-6062-4175-9F9E-E48D2B57C9B1}" destId="{92E6C7A2-DCE4-45CE-873A-824081B7FEE3}" srcOrd="6" destOrd="0" presId="urn:microsoft.com/office/officeart/2005/8/layout/pyramid2"/>
    <dgm:cxn modelId="{0E1EE0CE-9C7A-43DC-B178-22467F21AB98}" type="presParOf" srcId="{98A9D255-6062-4175-9F9E-E48D2B57C9B1}" destId="{1FA8512A-9E47-414F-85D3-980048163AD9}" srcOrd="7" destOrd="0" presId="urn:microsoft.com/office/officeart/2005/8/layout/pyramid2"/>
    <dgm:cxn modelId="{8CBFE12E-1F2B-4B02-A13B-A3D8420D2097}" type="presParOf" srcId="{98A9D255-6062-4175-9F9E-E48D2B57C9B1}" destId="{6234FD7C-9EFB-4D57-8441-7F21D08FD63B}" srcOrd="8" destOrd="0" presId="urn:microsoft.com/office/officeart/2005/8/layout/pyramid2"/>
    <dgm:cxn modelId="{37D8BD18-0E25-40BE-8CA4-D1545D6FF965}" type="presParOf" srcId="{98A9D255-6062-4175-9F9E-E48D2B57C9B1}" destId="{1F79EAC7-8221-4734-B8AE-6762AF00D041}" srcOrd="9" destOrd="0" presId="urn:microsoft.com/office/officeart/2005/8/layout/pyramid2"/>
    <dgm:cxn modelId="{08CED373-C7EA-49EB-B8A2-3808A7B53422}" type="presParOf" srcId="{98A9D255-6062-4175-9F9E-E48D2B57C9B1}" destId="{72D86250-8E15-4D27-B609-9991C77F27F4}" srcOrd="10" destOrd="0" presId="urn:microsoft.com/office/officeart/2005/8/layout/pyramid2"/>
    <dgm:cxn modelId="{1B85F167-B838-43D3-BE50-86A6492C6790}" type="presParOf" srcId="{98A9D255-6062-4175-9F9E-E48D2B57C9B1}" destId="{65111B47-A42E-4383-9D04-964FE3DE8AD4}" srcOrd="11" destOrd="0" presId="urn:microsoft.com/office/officeart/2005/8/layout/pyramid2"/>
    <dgm:cxn modelId="{D7A640D6-AA25-4C67-99BD-40AB678A202F}" type="presParOf" srcId="{98A9D255-6062-4175-9F9E-E48D2B57C9B1}" destId="{89191545-AFB4-45E6-B468-40650E3245B5}" srcOrd="12" destOrd="0" presId="urn:microsoft.com/office/officeart/2005/8/layout/pyramid2"/>
    <dgm:cxn modelId="{E303D89F-9493-4324-A182-4A765171ACD6}" type="presParOf" srcId="{98A9D255-6062-4175-9F9E-E48D2B57C9B1}" destId="{061ECCD3-68A8-443E-9381-859EC40A1923}" srcOrd="13" destOrd="0" presId="urn:microsoft.com/office/officeart/2005/8/layout/pyramid2"/>
    <dgm:cxn modelId="{BD0E882A-FF4A-472E-B6A3-49A6CDBEFAB2}" type="presParOf" srcId="{98A9D255-6062-4175-9F9E-E48D2B57C9B1}" destId="{4C262E4E-04D2-4F8D-96EB-F30F3582BED5}" srcOrd="14" destOrd="0" presId="urn:microsoft.com/office/officeart/2005/8/layout/pyramid2"/>
    <dgm:cxn modelId="{442C4A3D-BC87-4217-80C3-C2F371C94300}" type="presParOf" srcId="{98A9D255-6062-4175-9F9E-E48D2B57C9B1}" destId="{4609675F-8F53-4B5C-9BF6-B498FF4F4593}" srcOrd="1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184B6B-D1D6-DC45-BC85-7E2ACAE07539}" type="datetimeFigureOut">
              <a:rPr lang="en-US" smtClean="0"/>
              <a:pPr/>
              <a:t>11/9/12</a:t>
            </a:fld>
            <a:endParaRPr lang="sl-S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BD16B3-2FD4-FB49-8B71-792BB2F8973B}" type="slidenum">
              <a:rPr lang="sl-SI" smtClean="0"/>
              <a:pPr/>
              <a:t>‹#›</a:t>
            </a:fld>
            <a:endParaRPr lang="sl-SI"/>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37127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AB1BEB-830C-4186-A526-F1A2A8A08451}" type="datetimeFigureOut">
              <a:rPr lang="en-US" smtClean="0"/>
              <a:pPr/>
              <a:t>11/9/12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6296BD-469E-44B2-8AAA-C7F84C34AAB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57802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9125A054-1252-46AB-92BD-6DABE2787146}" type="slidenum">
              <a:rPr lang="en-US" smtClean="0"/>
              <a:pPr/>
              <a:t>39</a:t>
            </a:fld>
            <a:endParaRPr 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21700447-98FC-4B4F-B9B5-A83D551DEDA5}" type="slidenum">
              <a:rPr lang="en-US" smtClean="0"/>
              <a:pPr/>
              <a:t>48</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21700447-98FC-4B4F-B9B5-A83D551DEDA5}" type="slidenum">
              <a:rPr lang="en-US" smtClean="0"/>
              <a:pPr/>
              <a:t>49</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21700447-98FC-4B4F-B9B5-A83D551DEDA5}" type="slidenum">
              <a:rPr lang="en-US" smtClean="0"/>
              <a:pPr/>
              <a:t>50</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21700447-98FC-4B4F-B9B5-A83D551DEDA5}" type="slidenum">
              <a:rPr lang="en-US" smtClean="0"/>
              <a:pPr/>
              <a:t>51</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21700447-98FC-4B4F-B9B5-A83D551DEDA5}" type="slidenum">
              <a:rPr lang="en-US" smtClean="0"/>
              <a:pPr/>
              <a:t>52</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21700447-98FC-4B4F-B9B5-A83D551DEDA5}" type="slidenum">
              <a:rPr lang="en-US" smtClean="0"/>
              <a:pPr/>
              <a:t>53</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21700447-98FC-4B4F-B9B5-A83D551DEDA5}" type="slidenum">
              <a:rPr lang="en-US" smtClean="0"/>
              <a:pPr/>
              <a:t>54</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21700447-98FC-4B4F-B9B5-A83D551DEDA5}" type="slidenum">
              <a:rPr lang="en-US" smtClean="0"/>
              <a:pPr/>
              <a:t>56</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21700447-98FC-4B4F-B9B5-A83D551DEDA5}" type="slidenum">
              <a:rPr lang="en-US" smtClean="0"/>
              <a:pPr/>
              <a:t>57</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21700447-98FC-4B4F-B9B5-A83D551DEDA5}" type="slidenum">
              <a:rPr lang="en-US" smtClean="0"/>
              <a:pPr/>
              <a:t>58</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82193275-1FCE-4AEF-AF8E-83F7105510C1}" type="slidenum">
              <a:rPr lang="en-US" smtClean="0"/>
              <a:pPr/>
              <a:t>40</a:t>
            </a:fld>
            <a:endParaRPr lang="en-US"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21700447-98FC-4B4F-B9B5-A83D551DEDA5}" type="slidenum">
              <a:rPr lang="en-US" smtClean="0"/>
              <a:pPr/>
              <a:t>59</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21700447-98FC-4B4F-B9B5-A83D551DEDA5}" type="slidenum">
              <a:rPr lang="en-US" smtClean="0"/>
              <a:pPr/>
              <a:t>60</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21700447-98FC-4B4F-B9B5-A83D551DEDA5}" type="slidenum">
              <a:rPr lang="en-US" smtClean="0"/>
              <a:pPr/>
              <a:t>61</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21700447-98FC-4B4F-B9B5-A83D551DEDA5}" type="slidenum">
              <a:rPr lang="en-US" smtClean="0"/>
              <a:pPr/>
              <a:t>62</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21700447-98FC-4B4F-B9B5-A83D551DEDA5}" type="slidenum">
              <a:rPr lang="en-US" smtClean="0"/>
              <a:pPr/>
              <a:t>63</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21700447-98FC-4B4F-B9B5-A83D551DEDA5}" type="slidenum">
              <a:rPr lang="en-US" smtClean="0"/>
              <a:pPr/>
              <a:t>64</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21700447-98FC-4B4F-B9B5-A83D551DEDA5}" type="slidenum">
              <a:rPr lang="en-US" smtClean="0"/>
              <a:pPr/>
              <a:t>65</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7E3A58F3-33BB-460B-9B2D-EDA0281E1F86}" type="slidenum">
              <a:rPr lang="en-US" smtClean="0"/>
              <a:pPr/>
              <a:t>41</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C866BECF-D6E1-42BF-B6B7-9D93B86784AE}" type="slidenum">
              <a:rPr lang="en-US" smtClean="0"/>
              <a:pPr/>
              <a:t>42</a:t>
            </a:fld>
            <a:endParaRPr lang="en-US"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F78F6380-681D-447E-97CC-37D7914ABB7D}" type="slidenum">
              <a:rPr lang="en-US" smtClean="0"/>
              <a:pPr/>
              <a:t>43</a:t>
            </a:fld>
            <a:endParaRPr 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122543C6-CF96-4169-B63B-FF47F7F75C29}" type="slidenum">
              <a:rPr lang="en-US" smtClean="0"/>
              <a:pPr/>
              <a:t>44</a:t>
            </a:fld>
            <a:endParaRPr lang="en-US"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8EBD0E77-85A5-4BD6-997E-4ECF6E6AFC6B}" type="slidenum">
              <a:rPr lang="en-US" smtClean="0"/>
              <a:pPr/>
              <a:t>45</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DD976841-C31E-4BA1-A4CD-C9D51DAEA360}" type="slidenum">
              <a:rPr lang="en-US" smtClean="0"/>
              <a:pPr/>
              <a:t>46</a:t>
            </a:fld>
            <a:endParaRPr lang="en-US"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95070FD1-6F68-48C7-9AD9-F8C927E831BC}" type="slidenum">
              <a:rPr lang="en-US" smtClean="0"/>
              <a:pPr/>
              <a:t>47</a:t>
            </a:fld>
            <a:endParaRPr lang="en-US"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endParaRPr lang="sl-SI"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30" name="Date Placeholder 29"/>
          <p:cNvSpPr>
            <a:spLocks noGrp="1"/>
          </p:cNvSpPr>
          <p:nvPr>
            <p:ph type="dt" sz="half" idx="10"/>
          </p:nvPr>
        </p:nvSpPr>
        <p:spPr/>
        <p:txBody>
          <a:bodyPr/>
          <a:lstStyle/>
          <a:p>
            <a:fld id="{905D8958-E696-B04E-8C15-8980A386C020}" type="datetime1">
              <a:rPr lang="en-US" smtClean="0"/>
              <a:pPr/>
              <a:t>11/9/12</a:t>
            </a:fld>
            <a:endParaRPr lang="sl-SI"/>
          </a:p>
        </p:txBody>
      </p:sp>
      <p:sp>
        <p:nvSpPr>
          <p:cNvPr id="19" name="Footer Placeholder 18"/>
          <p:cNvSpPr>
            <a:spLocks noGrp="1"/>
          </p:cNvSpPr>
          <p:nvPr>
            <p:ph type="ftr" sz="quarter" idx="11"/>
          </p:nvPr>
        </p:nvSpPr>
        <p:spPr/>
        <p:txBody>
          <a:bodyPr/>
          <a:lstStyle/>
          <a:p>
            <a:endParaRPr lang="sl-SI"/>
          </a:p>
        </p:txBody>
      </p:sp>
      <p:sp>
        <p:nvSpPr>
          <p:cNvPr id="27" name="Slide Number Placeholder 26"/>
          <p:cNvSpPr>
            <a:spLocks noGrp="1"/>
          </p:cNvSpPr>
          <p:nvPr>
            <p:ph type="sldNum" sz="quarter" idx="12"/>
          </p:nvPr>
        </p:nvSpPr>
        <p:spPr/>
        <p:txBody>
          <a:bodyPr/>
          <a:lstStyle/>
          <a:p>
            <a:fld id="{3DD2F11A-9AF4-43BA-8944-6FBCB8994D45}"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BB8E1D-AC4D-2745-B689-8857226867CE}" type="datetime1">
              <a:rPr lang="en-US" smtClean="0"/>
              <a:pPr/>
              <a:t>11/9/12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DD2F11A-9AF4-43BA-8944-6FBCB8994D45}"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DC5665-20A4-5A48-BCB9-F8A4628962C2}" type="datetime1">
              <a:rPr lang="en-US" smtClean="0"/>
              <a:pPr/>
              <a:t>11/9/12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DD2F11A-9AF4-43BA-8944-6FBCB8994D45}" type="slidenum">
              <a:rPr lang="sl-SI" smtClean="0"/>
              <a:pPr/>
              <a:t>‹#›</a:t>
            </a:fld>
            <a:endParaRPr lang="sl-S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600200"/>
            <a:ext cx="7772400" cy="464820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3D6B7FB0-244C-4185-8DEC-EC84D93AFD9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22344"/>
          </a:xfrm>
        </p:spPr>
        <p:txBody>
          <a:bodyPr>
            <a:normAutofit/>
          </a:bodyPr>
          <a:lstStyle>
            <a:lvl1pPr>
              <a:defRPr sz="4000"/>
            </a:lvl1pPr>
          </a:lstStyle>
          <a:p>
            <a:r>
              <a:rPr kumimoji="0" lang="en-US" smtClean="0"/>
              <a:t>Click to edit Master title style</a:t>
            </a:r>
            <a:endParaRPr kumimoji="0" lang="en-US"/>
          </a:p>
        </p:txBody>
      </p:sp>
      <p:sp>
        <p:nvSpPr>
          <p:cNvPr id="3" name="Content Placeholder 2"/>
          <p:cNvSpPr>
            <a:spLocks noGrp="1"/>
          </p:cNvSpPr>
          <p:nvPr>
            <p:ph idx="1"/>
          </p:nvPr>
        </p:nvSpPr>
        <p:spPr>
          <a:xfrm>
            <a:off x="457200" y="1556792"/>
            <a:ext cx="8229600" cy="4767808"/>
          </a:xfrm>
        </p:spPr>
        <p:txBody>
          <a:bodyPr/>
          <a:lstStyle>
            <a:lvl1pPr>
              <a:defRPr>
                <a:latin typeface="+mj-lt"/>
              </a:defRPr>
            </a:lvl1pPr>
            <a:lvl2pPr>
              <a:defRPr sz="2200">
                <a:latin typeface="+mj-lt"/>
              </a:defRPr>
            </a:lvl2pPr>
            <a:lvl3pPr>
              <a:defRPr>
                <a:latin typeface="+mj-lt"/>
              </a:defRPr>
            </a:lvl3pPr>
            <a:lvl4pPr>
              <a:defRPr>
                <a:latin typeface="+mj-lt"/>
              </a:defRPr>
            </a:lvl4pPr>
            <a:lvl5pPr>
              <a:defRPr>
                <a:latin typeface="+mj-l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13C8419B-B6AC-404C-99C9-C80FCE3DBC58}" type="datetime1">
              <a:rPr lang="en-US" smtClean="0"/>
              <a:pPr/>
              <a:t>11/9/12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DD2F11A-9AF4-43BA-8944-6FBCB8994D45}"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ED627C6-D043-F14E-98C3-E0837CBDF872}" type="datetime1">
              <a:rPr lang="en-US" smtClean="0"/>
              <a:pPr/>
              <a:t>11/9/12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3DD2F11A-9AF4-43BA-8944-6FBCB8994D45}"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9BE0A6B-BCC6-F341-AE07-B64392FA20E7}" type="datetime1">
              <a:rPr lang="en-US" smtClean="0"/>
              <a:pPr/>
              <a:t>11/9/12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3DD2F11A-9AF4-43BA-8944-6FBCB8994D45}"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9E81451-BF9C-5D4C-A5A4-CFBAAFF1425B}" type="datetime1">
              <a:rPr lang="en-US" smtClean="0"/>
              <a:pPr/>
              <a:t>11/9/12</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3DD2F11A-9AF4-43BA-8944-6FBCB8994D45}"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40A2B08-C7E2-684A-A12B-034806C55385}" type="datetime1">
              <a:rPr lang="en-US" smtClean="0"/>
              <a:pPr/>
              <a:t>11/9/12</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3DD2F11A-9AF4-43BA-8944-6FBCB8994D45}"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4E648-D3C5-6642-BA0F-9209BA9D9AAB}" type="datetime1">
              <a:rPr lang="en-US" smtClean="0"/>
              <a:pPr/>
              <a:t>11/9/12</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3DD2F11A-9AF4-43BA-8944-6FBCB8994D45}"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7F56B46-CE47-C942-9A61-BE65620B3D0C}" type="datetime1">
              <a:rPr lang="en-US" smtClean="0"/>
              <a:pPr/>
              <a:t>11/9/12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3DD2F11A-9AF4-43BA-8944-6FBCB8994D45}"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319D1D2-2351-8D48-B197-553B457C8428}" type="datetime1">
              <a:rPr lang="en-US" smtClean="0"/>
              <a:pPr/>
              <a:t>11/9/12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a:xfrm>
            <a:off x="8077200" y="6356350"/>
            <a:ext cx="609600" cy="365125"/>
          </a:xfrm>
        </p:spPr>
        <p:txBody>
          <a:bodyPr/>
          <a:lstStyle/>
          <a:p>
            <a:fld id="{3DD2F11A-9AF4-43BA-8944-6FBCB8994D45}" type="slidenum">
              <a:rPr lang="sl-SI" smtClean="0"/>
              <a:pPr/>
              <a:t>‹#›</a:t>
            </a:fld>
            <a:endParaRPr lang="sl-SI"/>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D1188F-3DB4-154A-8B0A-0F27D33A86FA}" type="datetime1">
              <a:rPr lang="en-US" smtClean="0"/>
              <a:pPr/>
              <a:t>11/9/12</a:t>
            </a:fld>
            <a:endParaRPr lang="sl-SI"/>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l-SI"/>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DD2F11A-9AF4-43BA-8944-6FBCB8994D45}" type="slidenum">
              <a:rPr lang="sl-SI" smtClean="0"/>
              <a:pPr/>
              <a:t>‹#›</a:t>
            </a:fld>
            <a:endParaRPr lang="sl-SI"/>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oleObject" Target="../embeddings/oleObject13.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6" Type="http://schemas.microsoft.com/office/2007/relationships/diagramDrawing" Target="../diagrams/drawing1.xml"/><Relationship Id="rId4" Type="http://schemas.openxmlformats.org/officeDocument/2006/relationships/diagramQuickStyle" Target="../diagrams/quickStyle1.xml"/><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5" Type="http://schemas.openxmlformats.org/officeDocument/2006/relationships/diagramColors" Target="../diagrams/colors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3" Type="http://schemas.openxmlformats.org/officeDocument/2006/relationships/image" Target="../media/image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4"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oleObject" Target="../embeddings/oleObject1.bin"/><Relationship Id="rId5"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8.bin"/><Relationship Id="rId4" Type="http://schemas.openxmlformats.org/officeDocument/2006/relationships/oleObject" Target="../embeddings/oleObject14.bin"/><Relationship Id="rId5" Type="http://schemas.openxmlformats.org/officeDocument/2006/relationships/oleObject" Target="../embeddings/oleObject15.bin"/><Relationship Id="rId7" Type="http://schemas.openxmlformats.org/officeDocument/2006/relationships/oleObject" Target="../embeddings/oleObject17.bin"/><Relationship Id="rId1" Type="http://schemas.openxmlformats.org/officeDocument/2006/relationships/vmlDrawing" Target="../drawings/vmlDrawing6.vml"/><Relationship Id="rId2" Type="http://schemas.openxmlformats.org/officeDocument/2006/relationships/slideLayout" Target="../slideLayouts/slideLayout4.xml"/><Relationship Id="rId9" Type="http://schemas.openxmlformats.org/officeDocument/2006/relationships/oleObject" Target="../embeddings/oleObject19.bin"/><Relationship Id="rId3" Type="http://schemas.openxmlformats.org/officeDocument/2006/relationships/notesSlide" Target="../notesSlides/notesSlide9.xml"/><Relationship Id="rId6" Type="http://schemas.openxmlformats.org/officeDocument/2006/relationships/oleObject" Target="../embeddings/oleObject16.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8.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9.gif"/><Relationship Id="rId3" Type="http://schemas.openxmlformats.org/officeDocument/2006/relationships/image" Target="../media/image10.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11.gif"/><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4" Type="http://schemas.openxmlformats.org/officeDocument/2006/relationships/image" Target="../media/image13.jpeg"/><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4" Type="http://schemas.openxmlformats.org/officeDocument/2006/relationships/oleObject" Target="../embeddings/oleObject5.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4" Type="http://schemas.openxmlformats.org/officeDocument/2006/relationships/image" Target="../media/image15.jpeg"/><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4.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16.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3" Type="http://schemas.openxmlformats.org/officeDocument/2006/relationships/image" Target="../media/image18.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news.softpedia.com/images/news2/Master-Control-Server-for-Mydoom-DDoS-Botnet-Tracked-to-UK-3.jpg" TargetMode="External"/><Relationship Id="rId3" Type="http://schemas.openxmlformats.org/officeDocument/2006/relationships/image" Target="../media/image1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6" Type="http://schemas.microsoft.com/office/2007/relationships/diagramDrawing" Target="../diagrams/drawing3.xml"/><Relationship Id="rId4" Type="http://schemas.openxmlformats.org/officeDocument/2006/relationships/diagramQuickStyle" Target="../diagrams/quickStyle3.xml"/><Relationship Id="rId1" Type="http://schemas.openxmlformats.org/officeDocument/2006/relationships/slideLayout" Target="../slideLayouts/slideLayout2.xml"/><Relationship Id="rId2" Type="http://schemas.openxmlformats.org/officeDocument/2006/relationships/diagramData" Target="../diagrams/data3.xml"/><Relationship Id="rId3" Type="http://schemas.openxmlformats.org/officeDocument/2006/relationships/diagramLayout" Target="../diagrams/layout3.xml"/><Relationship Id="rId5" Type="http://schemas.openxmlformats.org/officeDocument/2006/relationships/diagramColors" Target="../diagrams/colors3.xml"/></Relationships>
</file>

<file path=ppt/slides/_rels/slide71.xml.rels><?xml version="1.0" encoding="UTF-8" standalone="yes"?>
<Relationships xmlns="http://schemas.openxmlformats.org/package/2006/relationships"><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72.xml.rels><?xml version="1.0" encoding="UTF-8" standalone="yes"?>
<Relationships xmlns="http://schemas.openxmlformats.org/package/2006/relationships"><Relationship Id="rId2" Type="http://schemas.openxmlformats.org/officeDocument/2006/relationships/image" Target="../media/image25.jpeg"/><Relationship Id="rId3" Type="http://schemas.openxmlformats.org/officeDocument/2006/relationships/image" Target="../media/image2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jpeg"/><Relationship Id="rId3" Type="http://schemas.openxmlformats.org/officeDocument/2006/relationships/image" Target="../media/image2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oleObject" Target="../embeddings/oleObject7.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6" Type="http://schemas.openxmlformats.org/officeDocument/2006/relationships/oleObject" Target="../embeddings/oleObject11.bin"/><Relationship Id="rId4" Type="http://schemas.openxmlformats.org/officeDocument/2006/relationships/oleObject" Target="../embeddings/oleObject9.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8.bin"/><Relationship Id="rId5"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Communication protocols and network security</a:t>
            </a:r>
            <a:endParaRPr lang="en-US"/>
          </a:p>
        </p:txBody>
      </p:sp>
      <p:sp>
        <p:nvSpPr>
          <p:cNvPr id="3" name="Subtitle 2"/>
          <p:cNvSpPr>
            <a:spLocks noGrp="1"/>
          </p:cNvSpPr>
          <p:nvPr>
            <p:ph type="subTitle" idx="1"/>
          </p:nvPr>
        </p:nvSpPr>
        <p:spPr/>
        <p:txBody>
          <a:bodyPr/>
          <a:lstStyle/>
          <a:p>
            <a:r>
              <a:rPr lang="en-US" smtClean="0"/>
              <a:t>Security elements: IPsec, SSL and infrastructure</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 name="Content Placeholder 30"/>
          <p:cNvSpPr>
            <a:spLocks noGrp="1"/>
          </p:cNvSpPr>
          <p:nvPr>
            <p:ph idx="1"/>
          </p:nvPr>
        </p:nvSpPr>
        <p:spPr>
          <a:xfrm>
            <a:off x="457200" y="1772816"/>
            <a:ext cx="8229600" cy="4551784"/>
          </a:xfrm>
        </p:spPr>
        <p:txBody>
          <a:bodyPr/>
          <a:lstStyle/>
          <a:p>
            <a:r>
              <a:rPr lang="en-US" smtClean="0"/>
              <a:t>Let's look at how the most common IPsec usage works</a:t>
            </a:r>
          </a:p>
          <a:p>
            <a:r>
              <a:rPr lang="en-US" smtClean="0"/>
              <a:t>Original data:</a:t>
            </a:r>
            <a:endParaRPr lang="en-US"/>
          </a:p>
        </p:txBody>
      </p:sp>
      <p:sp>
        <p:nvSpPr>
          <p:cNvPr id="110595" name="Rectangle 2"/>
          <p:cNvSpPr>
            <a:spLocks noGrp="1" noChangeArrowheads="1"/>
          </p:cNvSpPr>
          <p:nvPr>
            <p:ph type="title"/>
          </p:nvPr>
        </p:nvSpPr>
        <p:spPr/>
        <p:txBody>
          <a:bodyPr/>
          <a:lstStyle/>
          <a:p>
            <a:r>
              <a:rPr lang="en-US" smtClean="0"/>
              <a:t>IPsec datagram: tunnel mode and ESP</a:t>
            </a:r>
          </a:p>
        </p:txBody>
      </p:sp>
      <p:sp>
        <p:nvSpPr>
          <p:cNvPr id="110600" name="Rectangle 7"/>
          <p:cNvSpPr>
            <a:spLocks noChangeArrowheads="1"/>
          </p:cNvSpPr>
          <p:nvPr/>
        </p:nvSpPr>
        <p:spPr bwMode="auto">
          <a:xfrm>
            <a:off x="3016424" y="3852515"/>
            <a:ext cx="976312" cy="6096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smtClean="0">
                <a:latin typeface="Arial" charset="0"/>
              </a:rPr>
              <a:t>original</a:t>
            </a:r>
            <a:br>
              <a:rPr lang="en-US" sz="1600" smtClean="0">
                <a:latin typeface="Arial" charset="0"/>
              </a:rPr>
            </a:br>
            <a:r>
              <a:rPr lang="en-US" sz="1600" smtClean="0">
                <a:latin typeface="Arial" charset="0"/>
              </a:rPr>
              <a:t>IP header</a:t>
            </a:r>
            <a:endParaRPr lang="en-US" sz="1600">
              <a:latin typeface="Arial" charset="0"/>
            </a:endParaRPr>
          </a:p>
        </p:txBody>
      </p:sp>
      <p:sp>
        <p:nvSpPr>
          <p:cNvPr id="110601" name="Rectangle 8"/>
          <p:cNvSpPr>
            <a:spLocks noChangeArrowheads="1"/>
          </p:cNvSpPr>
          <p:nvPr/>
        </p:nvSpPr>
        <p:spPr bwMode="auto">
          <a:xfrm>
            <a:off x="3992736" y="3852515"/>
            <a:ext cx="2224087" cy="6096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smtClean="0">
                <a:latin typeface="Arial" charset="0"/>
              </a:rPr>
              <a:t>original IP</a:t>
            </a:r>
          </a:p>
          <a:p>
            <a:pPr algn="ctr" eaLnBrk="1" hangingPunct="1"/>
            <a:r>
              <a:rPr lang="en-US" sz="1600" smtClean="0">
                <a:latin typeface="Arial" charset="0"/>
              </a:rPr>
              <a:t>data</a:t>
            </a:r>
            <a:endParaRPr lang="en-US" sz="1600">
              <a:latin typeface="Arial" charset="0"/>
            </a:endParaRPr>
          </a:p>
        </p:txBody>
      </p:sp>
      <p:sp>
        <p:nvSpPr>
          <p:cNvPr id="110610" name="Line 28"/>
          <p:cNvSpPr>
            <a:spLocks noChangeShapeType="1"/>
          </p:cNvSpPr>
          <p:nvPr/>
        </p:nvSpPr>
        <p:spPr bwMode="auto">
          <a:xfrm>
            <a:off x="3016424" y="4543078"/>
            <a:ext cx="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 name="Content Placeholder 30"/>
          <p:cNvSpPr>
            <a:spLocks noGrp="1"/>
          </p:cNvSpPr>
          <p:nvPr>
            <p:ph idx="1"/>
          </p:nvPr>
        </p:nvSpPr>
        <p:spPr/>
        <p:txBody>
          <a:bodyPr/>
          <a:lstStyle/>
          <a:p>
            <a:r>
              <a:rPr lang="en-US" smtClean="0"/>
              <a:t>The ESP header is added to the end of the datagram (the fill is needed for block coding, next header is a protocol, contained in the data)</a:t>
            </a:r>
          </a:p>
          <a:p>
            <a:r>
              <a:rPr lang="en-US" smtClean="0"/>
              <a:t>Result is encrypted (algorithm and key define SA!)</a:t>
            </a:r>
            <a:endParaRPr lang="en-US"/>
          </a:p>
        </p:txBody>
      </p:sp>
      <p:sp>
        <p:nvSpPr>
          <p:cNvPr id="110595" name="Rectangle 2"/>
          <p:cNvSpPr>
            <a:spLocks noGrp="1" noChangeArrowheads="1"/>
          </p:cNvSpPr>
          <p:nvPr>
            <p:ph type="title"/>
          </p:nvPr>
        </p:nvSpPr>
        <p:spPr/>
        <p:txBody>
          <a:bodyPr/>
          <a:lstStyle/>
          <a:p>
            <a:r>
              <a:rPr lang="en-US" smtClean="0"/>
              <a:t>IPsec datagram: tunnel mode and ESP</a:t>
            </a:r>
          </a:p>
        </p:txBody>
      </p:sp>
      <p:sp>
        <p:nvSpPr>
          <p:cNvPr id="110600" name="Rectangle 7"/>
          <p:cNvSpPr>
            <a:spLocks noChangeArrowheads="1"/>
          </p:cNvSpPr>
          <p:nvPr/>
        </p:nvSpPr>
        <p:spPr bwMode="auto">
          <a:xfrm>
            <a:off x="3016424" y="3839878"/>
            <a:ext cx="976312" cy="6096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smtClean="0">
                <a:latin typeface="Arial" charset="0"/>
              </a:rPr>
              <a:t>original</a:t>
            </a:r>
            <a:br>
              <a:rPr lang="en-US" sz="1600" smtClean="0">
                <a:latin typeface="Arial" charset="0"/>
              </a:rPr>
            </a:br>
            <a:r>
              <a:rPr lang="en-US" sz="1600" smtClean="0">
                <a:latin typeface="Arial" charset="0"/>
              </a:rPr>
              <a:t>IP header</a:t>
            </a:r>
            <a:endParaRPr lang="en-US" sz="1600">
              <a:latin typeface="Arial" charset="0"/>
            </a:endParaRPr>
          </a:p>
        </p:txBody>
      </p:sp>
      <p:sp>
        <p:nvSpPr>
          <p:cNvPr id="110601" name="Rectangle 8"/>
          <p:cNvSpPr>
            <a:spLocks noChangeArrowheads="1"/>
          </p:cNvSpPr>
          <p:nvPr/>
        </p:nvSpPr>
        <p:spPr bwMode="auto">
          <a:xfrm>
            <a:off x="3992736" y="3839878"/>
            <a:ext cx="2224087" cy="6096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smtClean="0">
                <a:latin typeface="Arial" charset="0"/>
              </a:rPr>
              <a:t>original IP</a:t>
            </a:r>
          </a:p>
          <a:p>
            <a:pPr algn="ctr" eaLnBrk="1" hangingPunct="1"/>
            <a:r>
              <a:rPr lang="en-US" sz="1600" smtClean="0">
                <a:latin typeface="Arial" charset="0"/>
              </a:rPr>
              <a:t>data</a:t>
            </a:r>
            <a:endParaRPr lang="en-US" sz="1600">
              <a:latin typeface="Arial" charset="0"/>
            </a:endParaRPr>
          </a:p>
        </p:txBody>
      </p:sp>
      <p:sp>
        <p:nvSpPr>
          <p:cNvPr id="110602" name="Rectangle 9"/>
          <p:cNvSpPr>
            <a:spLocks noChangeArrowheads="1"/>
          </p:cNvSpPr>
          <p:nvPr/>
        </p:nvSpPr>
        <p:spPr bwMode="auto">
          <a:xfrm>
            <a:off x="6216824" y="3839878"/>
            <a:ext cx="700087" cy="6096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smtClean="0">
                <a:latin typeface="Arial" charset="0"/>
              </a:rPr>
              <a:t>ESP</a:t>
            </a:r>
          </a:p>
          <a:p>
            <a:pPr algn="ctr" eaLnBrk="1" hangingPunct="1"/>
            <a:r>
              <a:rPr lang="en-US" sz="1600" smtClean="0">
                <a:latin typeface="Arial" charset="0"/>
              </a:rPr>
              <a:t>rep</a:t>
            </a:r>
            <a:endParaRPr lang="en-US" sz="1600">
              <a:latin typeface="Arial" charset="0"/>
            </a:endParaRPr>
          </a:p>
        </p:txBody>
      </p:sp>
      <p:sp>
        <p:nvSpPr>
          <p:cNvPr id="110617" name="Text Box 12"/>
          <p:cNvSpPr txBox="1">
            <a:spLocks noChangeArrowheads="1"/>
          </p:cNvSpPr>
          <p:nvPr/>
        </p:nvSpPr>
        <p:spPr bwMode="auto">
          <a:xfrm>
            <a:off x="4321349" y="3414365"/>
            <a:ext cx="1133644" cy="369332"/>
          </a:xfrm>
          <a:prstGeom prst="rect">
            <a:avLst/>
          </a:prstGeom>
          <a:noFill/>
          <a:ln w="9525">
            <a:noFill/>
            <a:miter lim="800000"/>
            <a:headEnd/>
            <a:tailEnd/>
          </a:ln>
        </p:spPr>
        <p:txBody>
          <a:bodyPr wrap="none">
            <a:spAutoFit/>
          </a:bodyPr>
          <a:lstStyle/>
          <a:p>
            <a:pPr eaLnBrk="1" hangingPunct="1"/>
            <a:r>
              <a:rPr lang="en-US" sz="1800" smtClean="0">
                <a:latin typeface="Arial" charset="0"/>
              </a:rPr>
              <a:t>kriptirano</a:t>
            </a:r>
            <a:endParaRPr lang="en-US" sz="1800">
              <a:latin typeface="Arial" charset="0"/>
            </a:endParaRPr>
          </a:p>
        </p:txBody>
      </p:sp>
      <p:sp>
        <p:nvSpPr>
          <p:cNvPr id="110618" name="Line 13"/>
          <p:cNvSpPr>
            <a:spLocks noChangeShapeType="1"/>
          </p:cNvSpPr>
          <p:nvPr/>
        </p:nvSpPr>
        <p:spPr bwMode="auto">
          <a:xfrm>
            <a:off x="5524674" y="3600103"/>
            <a:ext cx="1328737" cy="0"/>
          </a:xfrm>
          <a:prstGeom prst="line">
            <a:avLst/>
          </a:prstGeom>
          <a:noFill/>
          <a:ln w="9525">
            <a:solidFill>
              <a:schemeClr val="tx1"/>
            </a:solidFill>
            <a:round/>
            <a:headEnd/>
            <a:tailEnd type="triangle" w="med" len="med"/>
          </a:ln>
        </p:spPr>
        <p:txBody>
          <a:bodyPr/>
          <a:lstStyle/>
          <a:p>
            <a:endParaRPr lang="en-US"/>
          </a:p>
        </p:txBody>
      </p:sp>
      <p:sp>
        <p:nvSpPr>
          <p:cNvPr id="110619" name="Line 14"/>
          <p:cNvSpPr>
            <a:spLocks noChangeShapeType="1"/>
          </p:cNvSpPr>
          <p:nvPr/>
        </p:nvSpPr>
        <p:spPr bwMode="auto">
          <a:xfrm flipH="1" flipV="1">
            <a:off x="3070399" y="3600103"/>
            <a:ext cx="1231900" cy="1588"/>
          </a:xfrm>
          <a:prstGeom prst="line">
            <a:avLst/>
          </a:prstGeom>
          <a:noFill/>
          <a:ln w="9525">
            <a:solidFill>
              <a:schemeClr val="tx1"/>
            </a:solidFill>
            <a:round/>
            <a:headEnd/>
            <a:tailEnd type="triangle" w="med" len="med"/>
          </a:ln>
        </p:spPr>
        <p:txBody>
          <a:bodyPr/>
          <a:lstStyle/>
          <a:p>
            <a:endParaRPr lang="en-US"/>
          </a:p>
        </p:txBody>
      </p:sp>
      <p:grpSp>
        <p:nvGrpSpPr>
          <p:cNvPr id="3" name="Group 18"/>
          <p:cNvGrpSpPr>
            <a:grpSpLocks/>
          </p:cNvGrpSpPr>
          <p:nvPr/>
        </p:nvGrpSpPr>
        <p:grpSpPr bwMode="auto">
          <a:xfrm>
            <a:off x="5391324" y="4960590"/>
            <a:ext cx="2281237" cy="609600"/>
            <a:chOff x="3346" y="2367"/>
            <a:chExt cx="1437" cy="384"/>
          </a:xfrm>
        </p:grpSpPr>
        <p:sp>
          <p:nvSpPr>
            <p:cNvPr id="110614" name="Rectangle 19"/>
            <p:cNvSpPr>
              <a:spLocks noChangeArrowheads="1"/>
            </p:cNvSpPr>
            <p:nvPr/>
          </p:nvSpPr>
          <p:spPr bwMode="auto">
            <a:xfrm>
              <a:off x="3346" y="2367"/>
              <a:ext cx="529" cy="384"/>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a:latin typeface="Arial" charset="0"/>
                </a:rPr>
                <a:t>padding</a:t>
              </a:r>
            </a:p>
          </p:txBody>
        </p:sp>
        <p:sp>
          <p:nvSpPr>
            <p:cNvPr id="110615" name="Rectangle 20"/>
            <p:cNvSpPr>
              <a:spLocks noChangeArrowheads="1"/>
            </p:cNvSpPr>
            <p:nvPr/>
          </p:nvSpPr>
          <p:spPr bwMode="auto">
            <a:xfrm>
              <a:off x="3878" y="2367"/>
              <a:ext cx="468" cy="384"/>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a:latin typeface="Arial" charset="0"/>
                </a:rPr>
                <a:t>pad</a:t>
              </a:r>
              <a:br>
                <a:rPr lang="en-US" sz="1600">
                  <a:latin typeface="Arial" charset="0"/>
                </a:rPr>
              </a:br>
              <a:r>
                <a:rPr lang="en-US" sz="1600">
                  <a:latin typeface="Arial" charset="0"/>
                </a:rPr>
                <a:t>length</a:t>
              </a:r>
            </a:p>
          </p:txBody>
        </p:sp>
        <p:sp>
          <p:nvSpPr>
            <p:cNvPr id="110616" name="Rectangle 21"/>
            <p:cNvSpPr>
              <a:spLocks noChangeArrowheads="1"/>
            </p:cNvSpPr>
            <p:nvPr/>
          </p:nvSpPr>
          <p:spPr bwMode="auto">
            <a:xfrm>
              <a:off x="4341" y="2367"/>
              <a:ext cx="442" cy="384"/>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a:latin typeface="Arial" charset="0"/>
                </a:rPr>
                <a:t>next</a:t>
              </a:r>
              <a:br>
                <a:rPr lang="en-US" sz="1600">
                  <a:latin typeface="Arial" charset="0"/>
                </a:rPr>
              </a:br>
              <a:r>
                <a:rPr lang="en-US" sz="1600">
                  <a:latin typeface="Arial" charset="0"/>
                </a:rPr>
                <a:t>header</a:t>
              </a:r>
            </a:p>
          </p:txBody>
        </p:sp>
      </p:grpSp>
      <p:sp>
        <p:nvSpPr>
          <p:cNvPr id="110606" name="Line 22"/>
          <p:cNvSpPr>
            <a:spLocks noChangeShapeType="1"/>
          </p:cNvSpPr>
          <p:nvPr/>
        </p:nvSpPr>
        <p:spPr bwMode="auto">
          <a:xfrm flipV="1">
            <a:off x="5413549" y="4514503"/>
            <a:ext cx="803275" cy="374650"/>
          </a:xfrm>
          <a:prstGeom prst="line">
            <a:avLst/>
          </a:prstGeom>
          <a:noFill/>
          <a:ln w="9525">
            <a:solidFill>
              <a:schemeClr val="tx1"/>
            </a:solidFill>
            <a:round/>
            <a:headEnd/>
            <a:tailEnd/>
          </a:ln>
        </p:spPr>
        <p:txBody>
          <a:bodyPr/>
          <a:lstStyle/>
          <a:p>
            <a:endParaRPr lang="en-US"/>
          </a:p>
        </p:txBody>
      </p:sp>
      <p:sp>
        <p:nvSpPr>
          <p:cNvPr id="110607" name="Line 23"/>
          <p:cNvSpPr>
            <a:spLocks noChangeShapeType="1"/>
          </p:cNvSpPr>
          <p:nvPr/>
        </p:nvSpPr>
        <p:spPr bwMode="auto">
          <a:xfrm flipH="1" flipV="1">
            <a:off x="6910561" y="4500215"/>
            <a:ext cx="747712" cy="403225"/>
          </a:xfrm>
          <a:prstGeom prst="line">
            <a:avLst/>
          </a:prstGeom>
          <a:noFill/>
          <a:ln w="9525">
            <a:solidFill>
              <a:schemeClr val="tx1"/>
            </a:solidFill>
            <a:round/>
            <a:headEnd/>
            <a:tailEnd/>
          </a:ln>
        </p:spPr>
        <p:txBody>
          <a:bodyPr/>
          <a:lstStyle/>
          <a:p>
            <a:endParaRPr lang="en-US"/>
          </a:p>
        </p:txBody>
      </p:sp>
      <p:sp>
        <p:nvSpPr>
          <p:cNvPr id="110610" name="Line 28"/>
          <p:cNvSpPr>
            <a:spLocks noChangeShapeType="1"/>
          </p:cNvSpPr>
          <p:nvPr/>
        </p:nvSpPr>
        <p:spPr bwMode="auto">
          <a:xfrm>
            <a:off x="3016424" y="4543078"/>
            <a:ext cx="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 name="Content Placeholder 30"/>
          <p:cNvSpPr>
            <a:spLocks noGrp="1"/>
          </p:cNvSpPr>
          <p:nvPr>
            <p:ph idx="1"/>
          </p:nvPr>
        </p:nvSpPr>
        <p:spPr/>
        <p:txBody>
          <a:bodyPr/>
          <a:lstStyle/>
          <a:p>
            <a:r>
              <a:rPr lang="en-US" dirty="0" smtClean="0"/>
              <a:t>ESP header is added: result is "enchilada" </a:t>
            </a:r>
            <a:br>
              <a:rPr lang="en-US" dirty="0" smtClean="0"/>
            </a:br>
            <a:r>
              <a:rPr lang="en-US" dirty="0" smtClean="0"/>
              <a:t>(SPI - index SA, which is used to determine the setting, </a:t>
            </a:r>
            <a:r>
              <a:rPr lang="en-US" dirty="0" err="1" smtClean="0"/>
              <a:t>Seq</a:t>
            </a:r>
            <a:r>
              <a:rPr lang="sl-SI" dirty="0" smtClean="0"/>
              <a:t> </a:t>
            </a:r>
            <a:r>
              <a:rPr lang="en-US" dirty="0" smtClean="0"/>
              <a:t># - protection against recurrence of communication) </a:t>
            </a:r>
          </a:p>
        </p:txBody>
      </p:sp>
      <p:sp>
        <p:nvSpPr>
          <p:cNvPr id="110595" name="Rectangle 2"/>
          <p:cNvSpPr>
            <a:spLocks noGrp="1" noChangeArrowheads="1"/>
          </p:cNvSpPr>
          <p:nvPr>
            <p:ph type="title"/>
          </p:nvPr>
        </p:nvSpPr>
        <p:spPr/>
        <p:txBody>
          <a:bodyPr/>
          <a:lstStyle/>
          <a:p>
            <a:r>
              <a:rPr lang="en-US" smtClean="0"/>
              <a:t>IPsec datagram: tunnel mode in ESP</a:t>
            </a:r>
          </a:p>
        </p:txBody>
      </p:sp>
      <p:sp>
        <p:nvSpPr>
          <p:cNvPr id="110601" name="Rectangle 8"/>
          <p:cNvSpPr>
            <a:spLocks noChangeArrowheads="1"/>
          </p:cNvSpPr>
          <p:nvPr/>
        </p:nvSpPr>
        <p:spPr bwMode="auto">
          <a:xfrm>
            <a:off x="3992736" y="3839878"/>
            <a:ext cx="2224087" cy="6096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smtClean="0">
                <a:latin typeface="Arial" charset="0"/>
              </a:rPr>
              <a:t>Original IP</a:t>
            </a:r>
          </a:p>
          <a:p>
            <a:pPr algn="ctr" eaLnBrk="1" hangingPunct="1"/>
            <a:r>
              <a:rPr lang="en-US" sz="1600" smtClean="0">
                <a:latin typeface="Arial" charset="0"/>
              </a:rPr>
              <a:t>data</a:t>
            </a:r>
            <a:endParaRPr lang="en-US" sz="1600">
              <a:latin typeface="Arial" charset="0"/>
            </a:endParaRPr>
          </a:p>
        </p:txBody>
      </p:sp>
      <p:sp>
        <p:nvSpPr>
          <p:cNvPr id="110602" name="Rectangle 9"/>
          <p:cNvSpPr>
            <a:spLocks noChangeArrowheads="1"/>
          </p:cNvSpPr>
          <p:nvPr/>
        </p:nvSpPr>
        <p:spPr bwMode="auto">
          <a:xfrm>
            <a:off x="6216824" y="3839878"/>
            <a:ext cx="700087" cy="6096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smtClean="0">
                <a:latin typeface="Arial" charset="0"/>
              </a:rPr>
              <a:t>ESP</a:t>
            </a:r>
          </a:p>
          <a:p>
            <a:pPr algn="ctr" eaLnBrk="1" hangingPunct="1"/>
            <a:r>
              <a:rPr lang="en-US" sz="1600" smtClean="0">
                <a:latin typeface="Arial" charset="0"/>
              </a:rPr>
              <a:t>rep</a:t>
            </a:r>
            <a:endParaRPr lang="en-US" sz="1600">
              <a:latin typeface="Arial" charset="0"/>
            </a:endParaRPr>
          </a:p>
        </p:txBody>
      </p:sp>
      <p:sp>
        <p:nvSpPr>
          <p:cNvPr id="110617" name="Text Box 12"/>
          <p:cNvSpPr txBox="1">
            <a:spLocks noChangeArrowheads="1"/>
          </p:cNvSpPr>
          <p:nvPr/>
        </p:nvSpPr>
        <p:spPr bwMode="auto">
          <a:xfrm>
            <a:off x="4321349" y="3414365"/>
            <a:ext cx="1197764" cy="369332"/>
          </a:xfrm>
          <a:prstGeom prst="rect">
            <a:avLst/>
          </a:prstGeom>
          <a:noFill/>
          <a:ln w="9525">
            <a:noFill/>
            <a:miter lim="800000"/>
            <a:headEnd/>
            <a:tailEnd/>
          </a:ln>
        </p:spPr>
        <p:txBody>
          <a:bodyPr wrap="none">
            <a:spAutoFit/>
          </a:bodyPr>
          <a:lstStyle/>
          <a:p>
            <a:pPr eaLnBrk="1" hangingPunct="1"/>
            <a:r>
              <a:rPr lang="en-US" sz="1800" smtClean="0">
                <a:latin typeface="Arial" charset="0"/>
              </a:rPr>
              <a:t>encrypted</a:t>
            </a:r>
            <a:endParaRPr lang="en-US" sz="1800">
              <a:latin typeface="Arial" charset="0"/>
            </a:endParaRPr>
          </a:p>
        </p:txBody>
      </p:sp>
      <p:sp>
        <p:nvSpPr>
          <p:cNvPr id="110618" name="Line 13"/>
          <p:cNvSpPr>
            <a:spLocks noChangeShapeType="1"/>
          </p:cNvSpPr>
          <p:nvPr/>
        </p:nvSpPr>
        <p:spPr bwMode="auto">
          <a:xfrm>
            <a:off x="5524674" y="3600103"/>
            <a:ext cx="1328737" cy="0"/>
          </a:xfrm>
          <a:prstGeom prst="line">
            <a:avLst/>
          </a:prstGeom>
          <a:noFill/>
          <a:ln w="9525">
            <a:solidFill>
              <a:schemeClr val="tx1"/>
            </a:solidFill>
            <a:round/>
            <a:headEnd/>
            <a:tailEnd type="triangle" w="med" len="med"/>
          </a:ln>
        </p:spPr>
        <p:txBody>
          <a:bodyPr/>
          <a:lstStyle/>
          <a:p>
            <a:endParaRPr lang="en-US"/>
          </a:p>
        </p:txBody>
      </p:sp>
      <p:sp>
        <p:nvSpPr>
          <p:cNvPr id="110619" name="Line 14"/>
          <p:cNvSpPr>
            <a:spLocks noChangeShapeType="1"/>
          </p:cNvSpPr>
          <p:nvPr/>
        </p:nvSpPr>
        <p:spPr bwMode="auto">
          <a:xfrm flipH="1" flipV="1">
            <a:off x="3070399" y="3600103"/>
            <a:ext cx="1231900" cy="1588"/>
          </a:xfrm>
          <a:prstGeom prst="line">
            <a:avLst/>
          </a:prstGeom>
          <a:noFill/>
          <a:ln w="9525">
            <a:solidFill>
              <a:schemeClr val="tx1"/>
            </a:solidFill>
            <a:round/>
            <a:headEnd/>
            <a:tailEnd type="triangle" w="med" len="med"/>
          </a:ln>
        </p:spPr>
        <p:txBody>
          <a:bodyPr/>
          <a:lstStyle/>
          <a:p>
            <a:endParaRPr lang="en-US"/>
          </a:p>
        </p:txBody>
      </p:sp>
      <p:grpSp>
        <p:nvGrpSpPr>
          <p:cNvPr id="2" name="Group 18"/>
          <p:cNvGrpSpPr>
            <a:grpSpLocks/>
          </p:cNvGrpSpPr>
          <p:nvPr/>
        </p:nvGrpSpPr>
        <p:grpSpPr bwMode="auto">
          <a:xfrm>
            <a:off x="5391324" y="4960590"/>
            <a:ext cx="2281237" cy="609600"/>
            <a:chOff x="3346" y="2367"/>
            <a:chExt cx="1437" cy="384"/>
          </a:xfrm>
        </p:grpSpPr>
        <p:sp>
          <p:nvSpPr>
            <p:cNvPr id="110614" name="Rectangle 19"/>
            <p:cNvSpPr>
              <a:spLocks noChangeArrowheads="1"/>
            </p:cNvSpPr>
            <p:nvPr/>
          </p:nvSpPr>
          <p:spPr bwMode="auto">
            <a:xfrm>
              <a:off x="3346" y="2367"/>
              <a:ext cx="529" cy="384"/>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a:latin typeface="Arial" charset="0"/>
                </a:rPr>
                <a:t>padding</a:t>
              </a:r>
            </a:p>
          </p:txBody>
        </p:sp>
        <p:sp>
          <p:nvSpPr>
            <p:cNvPr id="110615" name="Rectangle 20"/>
            <p:cNvSpPr>
              <a:spLocks noChangeArrowheads="1"/>
            </p:cNvSpPr>
            <p:nvPr/>
          </p:nvSpPr>
          <p:spPr bwMode="auto">
            <a:xfrm>
              <a:off x="3878" y="2367"/>
              <a:ext cx="468" cy="384"/>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a:latin typeface="Arial" charset="0"/>
                </a:rPr>
                <a:t>pad</a:t>
              </a:r>
              <a:br>
                <a:rPr lang="en-US" sz="1600">
                  <a:latin typeface="Arial" charset="0"/>
                </a:rPr>
              </a:br>
              <a:r>
                <a:rPr lang="en-US" sz="1600">
                  <a:latin typeface="Arial" charset="0"/>
                </a:rPr>
                <a:t>length</a:t>
              </a:r>
            </a:p>
          </p:txBody>
        </p:sp>
        <p:sp>
          <p:nvSpPr>
            <p:cNvPr id="110616" name="Rectangle 21"/>
            <p:cNvSpPr>
              <a:spLocks noChangeArrowheads="1"/>
            </p:cNvSpPr>
            <p:nvPr/>
          </p:nvSpPr>
          <p:spPr bwMode="auto">
            <a:xfrm>
              <a:off x="4341" y="2367"/>
              <a:ext cx="442" cy="384"/>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a:latin typeface="Arial" charset="0"/>
                </a:rPr>
                <a:t>next</a:t>
              </a:r>
              <a:br>
                <a:rPr lang="en-US" sz="1600">
                  <a:latin typeface="Arial" charset="0"/>
                </a:rPr>
              </a:br>
              <a:r>
                <a:rPr lang="en-US" sz="1600">
                  <a:latin typeface="Arial" charset="0"/>
                </a:rPr>
                <a:t>header</a:t>
              </a:r>
            </a:p>
          </p:txBody>
        </p:sp>
      </p:grpSp>
      <p:sp>
        <p:nvSpPr>
          <p:cNvPr id="110606" name="Line 22"/>
          <p:cNvSpPr>
            <a:spLocks noChangeShapeType="1"/>
          </p:cNvSpPr>
          <p:nvPr/>
        </p:nvSpPr>
        <p:spPr bwMode="auto">
          <a:xfrm flipV="1">
            <a:off x="5413549" y="4514503"/>
            <a:ext cx="803275" cy="374650"/>
          </a:xfrm>
          <a:prstGeom prst="line">
            <a:avLst/>
          </a:prstGeom>
          <a:noFill/>
          <a:ln w="9525">
            <a:solidFill>
              <a:schemeClr val="tx1"/>
            </a:solidFill>
            <a:round/>
            <a:headEnd/>
            <a:tailEnd/>
          </a:ln>
        </p:spPr>
        <p:txBody>
          <a:bodyPr/>
          <a:lstStyle/>
          <a:p>
            <a:endParaRPr lang="en-US"/>
          </a:p>
        </p:txBody>
      </p:sp>
      <p:sp>
        <p:nvSpPr>
          <p:cNvPr id="110607" name="Line 23"/>
          <p:cNvSpPr>
            <a:spLocks noChangeShapeType="1"/>
          </p:cNvSpPr>
          <p:nvPr/>
        </p:nvSpPr>
        <p:spPr bwMode="auto">
          <a:xfrm flipH="1" flipV="1">
            <a:off x="6910561" y="4500215"/>
            <a:ext cx="747712" cy="403225"/>
          </a:xfrm>
          <a:prstGeom prst="line">
            <a:avLst/>
          </a:prstGeom>
          <a:noFill/>
          <a:ln w="9525">
            <a:solidFill>
              <a:schemeClr val="tx1"/>
            </a:solidFill>
            <a:round/>
            <a:headEnd/>
            <a:tailEnd/>
          </a:ln>
        </p:spPr>
        <p:txBody>
          <a:bodyPr/>
          <a:lstStyle/>
          <a:p>
            <a:endParaRPr lang="en-US"/>
          </a:p>
        </p:txBody>
      </p:sp>
      <p:sp>
        <p:nvSpPr>
          <p:cNvPr id="110610" name="Line 28"/>
          <p:cNvSpPr>
            <a:spLocks noChangeShapeType="1"/>
          </p:cNvSpPr>
          <p:nvPr/>
        </p:nvSpPr>
        <p:spPr bwMode="auto">
          <a:xfrm>
            <a:off x="3016424" y="4543078"/>
            <a:ext cx="0" cy="0"/>
          </a:xfrm>
          <a:prstGeom prst="line">
            <a:avLst/>
          </a:prstGeom>
          <a:noFill/>
          <a:ln w="9525">
            <a:solidFill>
              <a:schemeClr val="tx1"/>
            </a:solidFill>
            <a:round/>
            <a:headEnd/>
            <a:tailEnd/>
          </a:ln>
        </p:spPr>
        <p:txBody>
          <a:bodyPr/>
          <a:lstStyle/>
          <a:p>
            <a:endParaRPr lang="en-US"/>
          </a:p>
        </p:txBody>
      </p:sp>
      <p:grpSp>
        <p:nvGrpSpPr>
          <p:cNvPr id="27" name="Group 26"/>
          <p:cNvGrpSpPr/>
          <p:nvPr/>
        </p:nvGrpSpPr>
        <p:grpSpPr>
          <a:xfrm>
            <a:off x="1990899" y="3839878"/>
            <a:ext cx="2001837" cy="1746121"/>
            <a:chOff x="1990899" y="3839878"/>
            <a:chExt cx="2001837" cy="1746121"/>
          </a:xfrm>
        </p:grpSpPr>
        <p:sp>
          <p:nvSpPr>
            <p:cNvPr id="110600" name="Rectangle 7"/>
            <p:cNvSpPr>
              <a:spLocks noChangeArrowheads="1"/>
            </p:cNvSpPr>
            <p:nvPr/>
          </p:nvSpPr>
          <p:spPr bwMode="auto">
            <a:xfrm>
              <a:off x="3016424" y="3839878"/>
              <a:ext cx="976312" cy="6096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smtClean="0">
                  <a:latin typeface="Arial" charset="0"/>
                </a:rPr>
                <a:t>original</a:t>
              </a:r>
              <a:br>
                <a:rPr lang="en-US" sz="1600" smtClean="0">
                  <a:latin typeface="Arial" charset="0"/>
                </a:rPr>
              </a:br>
              <a:r>
                <a:rPr lang="en-US" sz="1600" smtClean="0">
                  <a:latin typeface="Arial" charset="0"/>
                </a:rPr>
                <a:t>IP header</a:t>
              </a:r>
              <a:endParaRPr lang="en-US" sz="1600">
                <a:latin typeface="Arial" charset="0"/>
              </a:endParaRPr>
            </a:p>
          </p:txBody>
        </p:sp>
        <p:sp>
          <p:nvSpPr>
            <p:cNvPr id="22" name="Rectangle 6"/>
            <p:cNvSpPr>
              <a:spLocks noChangeArrowheads="1"/>
            </p:cNvSpPr>
            <p:nvPr/>
          </p:nvSpPr>
          <p:spPr bwMode="auto">
            <a:xfrm>
              <a:off x="2316336" y="3840640"/>
              <a:ext cx="700087" cy="609600"/>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sz="1600" smtClean="0">
                  <a:latin typeface="Arial" charset="0"/>
                </a:rPr>
                <a:t>ESP</a:t>
              </a:r>
            </a:p>
            <a:p>
              <a:pPr algn="ctr" eaLnBrk="1" hangingPunct="1"/>
              <a:r>
                <a:rPr lang="en-US" sz="1600" smtClean="0">
                  <a:latin typeface="Arial" charset="0"/>
                </a:rPr>
                <a:t>header</a:t>
              </a:r>
              <a:endParaRPr lang="en-US" sz="1600">
                <a:latin typeface="Arial" charset="0"/>
              </a:endParaRPr>
            </a:p>
          </p:txBody>
        </p:sp>
        <p:sp>
          <p:nvSpPr>
            <p:cNvPr id="23" name="Rectangle 25"/>
            <p:cNvSpPr>
              <a:spLocks noChangeArrowheads="1"/>
            </p:cNvSpPr>
            <p:nvPr/>
          </p:nvSpPr>
          <p:spPr bwMode="auto">
            <a:xfrm>
              <a:off x="1997249" y="4963765"/>
              <a:ext cx="700087" cy="622234"/>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sz="1600">
                  <a:latin typeface="Arial" charset="0"/>
                </a:rPr>
                <a:t>SPI</a:t>
              </a:r>
            </a:p>
          </p:txBody>
        </p:sp>
        <p:sp>
          <p:nvSpPr>
            <p:cNvPr id="24" name="Rectangle 26"/>
            <p:cNvSpPr>
              <a:spLocks noChangeArrowheads="1"/>
            </p:cNvSpPr>
            <p:nvPr/>
          </p:nvSpPr>
          <p:spPr bwMode="auto">
            <a:xfrm>
              <a:off x="2689399" y="4963765"/>
              <a:ext cx="700087" cy="622234"/>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sz="1600">
                  <a:latin typeface="Arial" charset="0"/>
                </a:rPr>
                <a:t>Seq</a:t>
              </a:r>
            </a:p>
            <a:p>
              <a:pPr algn="ctr" eaLnBrk="1" hangingPunct="1"/>
              <a:r>
                <a:rPr lang="en-US" sz="1600">
                  <a:latin typeface="Arial" charset="0"/>
                </a:rPr>
                <a:t>#</a:t>
              </a:r>
            </a:p>
          </p:txBody>
        </p:sp>
        <p:sp>
          <p:nvSpPr>
            <p:cNvPr id="25" name="Line 27"/>
            <p:cNvSpPr>
              <a:spLocks noChangeShapeType="1"/>
            </p:cNvSpPr>
            <p:nvPr/>
          </p:nvSpPr>
          <p:spPr bwMode="auto">
            <a:xfrm flipV="1">
              <a:off x="1990899" y="4501803"/>
              <a:ext cx="319087" cy="427038"/>
            </a:xfrm>
            <a:prstGeom prst="line">
              <a:avLst/>
            </a:prstGeom>
            <a:noFill/>
            <a:ln w="9525">
              <a:solidFill>
                <a:schemeClr val="tx1"/>
              </a:solidFill>
              <a:round/>
              <a:headEnd/>
              <a:tailEnd/>
            </a:ln>
          </p:spPr>
          <p:txBody>
            <a:bodyPr/>
            <a:lstStyle/>
            <a:p>
              <a:endParaRPr lang="en-US"/>
            </a:p>
          </p:txBody>
        </p:sp>
        <p:sp>
          <p:nvSpPr>
            <p:cNvPr id="26" name="Line 29"/>
            <p:cNvSpPr>
              <a:spLocks noChangeShapeType="1"/>
            </p:cNvSpPr>
            <p:nvPr/>
          </p:nvSpPr>
          <p:spPr bwMode="auto">
            <a:xfrm>
              <a:off x="3002136" y="4501803"/>
              <a:ext cx="360362" cy="414338"/>
            </a:xfrm>
            <a:prstGeom prst="line">
              <a:avLst/>
            </a:prstGeom>
            <a:noFill/>
            <a:ln w="9525">
              <a:solidFill>
                <a:schemeClr val="tx1"/>
              </a:solidFill>
              <a:round/>
              <a:headEnd/>
              <a:tailEnd/>
            </a:ln>
          </p:spPr>
          <p:txBody>
            <a:bodyPr/>
            <a:lstStyle/>
            <a:p>
              <a:endParaRPr lang="en-US"/>
            </a:p>
          </p:txBody>
        </p:sp>
      </p:grpSp>
      <p:sp>
        <p:nvSpPr>
          <p:cNvPr id="28" name="Text Box 12"/>
          <p:cNvSpPr txBox="1">
            <a:spLocks noChangeArrowheads="1"/>
          </p:cNvSpPr>
          <p:nvPr/>
        </p:nvSpPr>
        <p:spPr bwMode="auto">
          <a:xfrm>
            <a:off x="3851920" y="3131676"/>
            <a:ext cx="1335622" cy="369332"/>
          </a:xfrm>
          <a:prstGeom prst="rect">
            <a:avLst/>
          </a:prstGeom>
          <a:noFill/>
          <a:ln w="9525">
            <a:noFill/>
            <a:miter lim="800000"/>
            <a:headEnd/>
            <a:tailEnd/>
          </a:ln>
        </p:spPr>
        <p:txBody>
          <a:bodyPr wrap="none">
            <a:spAutoFit/>
          </a:bodyPr>
          <a:lstStyle/>
          <a:p>
            <a:pPr eaLnBrk="1" hangingPunct="1"/>
            <a:r>
              <a:rPr lang="en-US" sz="1800" dirty="0" smtClean="0">
                <a:latin typeface="Arial" charset="0"/>
              </a:rPr>
              <a:t>"enchilada"</a:t>
            </a:r>
            <a:endParaRPr lang="en-US" sz="1800" dirty="0">
              <a:latin typeface="Arial" charset="0"/>
            </a:endParaRPr>
          </a:p>
        </p:txBody>
      </p:sp>
      <p:sp>
        <p:nvSpPr>
          <p:cNvPr id="29" name="Line 13"/>
          <p:cNvSpPr>
            <a:spLocks noChangeShapeType="1"/>
          </p:cNvSpPr>
          <p:nvPr/>
        </p:nvSpPr>
        <p:spPr bwMode="auto">
          <a:xfrm>
            <a:off x="5220072" y="3317414"/>
            <a:ext cx="1634647" cy="0"/>
          </a:xfrm>
          <a:prstGeom prst="line">
            <a:avLst/>
          </a:prstGeom>
          <a:noFill/>
          <a:ln w="9525">
            <a:solidFill>
              <a:schemeClr val="tx1"/>
            </a:solidFill>
            <a:round/>
            <a:headEnd/>
            <a:tailEnd type="triangle" w="med" len="med"/>
          </a:ln>
        </p:spPr>
        <p:txBody>
          <a:bodyPr/>
          <a:lstStyle/>
          <a:p>
            <a:endParaRPr lang="en-US"/>
          </a:p>
        </p:txBody>
      </p:sp>
      <p:sp>
        <p:nvSpPr>
          <p:cNvPr id="30" name="Line 14"/>
          <p:cNvSpPr>
            <a:spLocks noChangeShapeType="1"/>
          </p:cNvSpPr>
          <p:nvPr/>
        </p:nvSpPr>
        <p:spPr bwMode="auto">
          <a:xfrm flipH="1" flipV="1">
            <a:off x="2339752" y="3317414"/>
            <a:ext cx="1512168"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 name="Content Placeholder 30"/>
          <p:cNvSpPr>
            <a:spLocks noGrp="1"/>
          </p:cNvSpPr>
          <p:nvPr>
            <p:ph idx="1"/>
          </p:nvPr>
        </p:nvSpPr>
        <p:spPr/>
        <p:txBody>
          <a:bodyPr/>
          <a:lstStyle/>
          <a:p>
            <a:r>
              <a:rPr lang="en-US" dirty="0" smtClean="0"/>
              <a:t>ESP </a:t>
            </a:r>
            <a:r>
              <a:rPr lang="en-US" dirty="0" err="1" smtClean="0"/>
              <a:t>auth</a:t>
            </a:r>
            <a:r>
              <a:rPr lang="en-US" dirty="0" smtClean="0"/>
              <a:t> field is added, which is the calculated hash value of the whole</a:t>
            </a:r>
            <a:r>
              <a:rPr lang="sl-SI" dirty="0" smtClean="0"/>
              <a:t> </a:t>
            </a:r>
            <a:r>
              <a:rPr lang="en-US" dirty="0" smtClean="0"/>
              <a:t>"enchilada". Algorithm and key set the SA.</a:t>
            </a:r>
          </a:p>
        </p:txBody>
      </p:sp>
      <p:sp>
        <p:nvSpPr>
          <p:cNvPr id="110595" name="Rectangle 2"/>
          <p:cNvSpPr>
            <a:spLocks noGrp="1" noChangeArrowheads="1"/>
          </p:cNvSpPr>
          <p:nvPr>
            <p:ph type="title"/>
          </p:nvPr>
        </p:nvSpPr>
        <p:spPr/>
        <p:txBody>
          <a:bodyPr/>
          <a:lstStyle/>
          <a:p>
            <a:r>
              <a:rPr lang="en-US" smtClean="0"/>
              <a:t>IPsec datagram: tunnel mode in ESP</a:t>
            </a:r>
          </a:p>
        </p:txBody>
      </p:sp>
      <p:sp>
        <p:nvSpPr>
          <p:cNvPr id="110601" name="Rectangle 8"/>
          <p:cNvSpPr>
            <a:spLocks noChangeArrowheads="1"/>
          </p:cNvSpPr>
          <p:nvPr/>
        </p:nvSpPr>
        <p:spPr bwMode="auto">
          <a:xfrm>
            <a:off x="3992736" y="3839878"/>
            <a:ext cx="2224087" cy="6096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smtClean="0">
                <a:latin typeface="Arial" charset="0"/>
              </a:rPr>
              <a:t>Original IP</a:t>
            </a:r>
          </a:p>
          <a:p>
            <a:pPr algn="ctr" eaLnBrk="1" hangingPunct="1"/>
            <a:r>
              <a:rPr lang="en-US" sz="1600" smtClean="0">
                <a:latin typeface="Arial" charset="0"/>
              </a:rPr>
              <a:t>data</a:t>
            </a:r>
            <a:endParaRPr lang="en-US" sz="1600">
              <a:latin typeface="Arial" charset="0"/>
            </a:endParaRPr>
          </a:p>
        </p:txBody>
      </p:sp>
      <p:sp>
        <p:nvSpPr>
          <p:cNvPr id="110602" name="Rectangle 9"/>
          <p:cNvSpPr>
            <a:spLocks noChangeArrowheads="1"/>
          </p:cNvSpPr>
          <p:nvPr/>
        </p:nvSpPr>
        <p:spPr bwMode="auto">
          <a:xfrm>
            <a:off x="6216824" y="3839878"/>
            <a:ext cx="700087" cy="6096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smtClean="0">
                <a:latin typeface="Arial" charset="0"/>
              </a:rPr>
              <a:t>ESP</a:t>
            </a:r>
          </a:p>
          <a:p>
            <a:pPr algn="ctr" eaLnBrk="1" hangingPunct="1"/>
            <a:r>
              <a:rPr lang="en-US" sz="1600" smtClean="0">
                <a:latin typeface="Arial" charset="0"/>
              </a:rPr>
              <a:t>rep</a:t>
            </a:r>
            <a:endParaRPr lang="en-US" sz="1600">
              <a:latin typeface="Arial" charset="0"/>
            </a:endParaRPr>
          </a:p>
        </p:txBody>
      </p:sp>
      <p:sp>
        <p:nvSpPr>
          <p:cNvPr id="110617" name="Text Box 12"/>
          <p:cNvSpPr txBox="1">
            <a:spLocks noChangeArrowheads="1"/>
          </p:cNvSpPr>
          <p:nvPr/>
        </p:nvSpPr>
        <p:spPr bwMode="auto">
          <a:xfrm>
            <a:off x="4321349" y="3414365"/>
            <a:ext cx="1197764" cy="369332"/>
          </a:xfrm>
          <a:prstGeom prst="rect">
            <a:avLst/>
          </a:prstGeom>
          <a:noFill/>
          <a:ln w="9525">
            <a:noFill/>
            <a:miter lim="800000"/>
            <a:headEnd/>
            <a:tailEnd/>
          </a:ln>
        </p:spPr>
        <p:txBody>
          <a:bodyPr wrap="none">
            <a:spAutoFit/>
          </a:bodyPr>
          <a:lstStyle/>
          <a:p>
            <a:pPr eaLnBrk="1" hangingPunct="1"/>
            <a:r>
              <a:rPr lang="sl-SI" sz="1800" dirty="0" err="1" smtClean="0">
                <a:latin typeface="Arial" charset="0"/>
              </a:rPr>
              <a:t>encrypted</a:t>
            </a:r>
            <a:endParaRPr lang="en-US" sz="1800" dirty="0">
              <a:latin typeface="Arial" charset="0"/>
            </a:endParaRPr>
          </a:p>
        </p:txBody>
      </p:sp>
      <p:sp>
        <p:nvSpPr>
          <p:cNvPr id="110618" name="Line 13"/>
          <p:cNvSpPr>
            <a:spLocks noChangeShapeType="1"/>
          </p:cNvSpPr>
          <p:nvPr/>
        </p:nvSpPr>
        <p:spPr bwMode="auto">
          <a:xfrm>
            <a:off x="5524674" y="3600103"/>
            <a:ext cx="1328737" cy="0"/>
          </a:xfrm>
          <a:prstGeom prst="line">
            <a:avLst/>
          </a:prstGeom>
          <a:noFill/>
          <a:ln w="9525">
            <a:solidFill>
              <a:schemeClr val="tx1"/>
            </a:solidFill>
            <a:round/>
            <a:headEnd/>
            <a:tailEnd type="triangle" w="med" len="med"/>
          </a:ln>
        </p:spPr>
        <p:txBody>
          <a:bodyPr/>
          <a:lstStyle/>
          <a:p>
            <a:endParaRPr lang="en-US"/>
          </a:p>
        </p:txBody>
      </p:sp>
      <p:sp>
        <p:nvSpPr>
          <p:cNvPr id="110619" name="Line 14"/>
          <p:cNvSpPr>
            <a:spLocks noChangeShapeType="1"/>
          </p:cNvSpPr>
          <p:nvPr/>
        </p:nvSpPr>
        <p:spPr bwMode="auto">
          <a:xfrm flipH="1" flipV="1">
            <a:off x="3070399" y="3600103"/>
            <a:ext cx="1231900" cy="1588"/>
          </a:xfrm>
          <a:prstGeom prst="line">
            <a:avLst/>
          </a:prstGeom>
          <a:noFill/>
          <a:ln w="9525">
            <a:solidFill>
              <a:schemeClr val="tx1"/>
            </a:solidFill>
            <a:round/>
            <a:headEnd/>
            <a:tailEnd type="triangle" w="med" len="med"/>
          </a:ln>
        </p:spPr>
        <p:txBody>
          <a:bodyPr/>
          <a:lstStyle/>
          <a:p>
            <a:endParaRPr lang="en-US"/>
          </a:p>
        </p:txBody>
      </p:sp>
      <p:grpSp>
        <p:nvGrpSpPr>
          <p:cNvPr id="2" name="Group 18"/>
          <p:cNvGrpSpPr>
            <a:grpSpLocks/>
          </p:cNvGrpSpPr>
          <p:nvPr/>
        </p:nvGrpSpPr>
        <p:grpSpPr bwMode="auto">
          <a:xfrm>
            <a:off x="5391324" y="4960590"/>
            <a:ext cx="2281237" cy="609600"/>
            <a:chOff x="3346" y="2367"/>
            <a:chExt cx="1437" cy="384"/>
          </a:xfrm>
        </p:grpSpPr>
        <p:sp>
          <p:nvSpPr>
            <p:cNvPr id="110614" name="Rectangle 19"/>
            <p:cNvSpPr>
              <a:spLocks noChangeArrowheads="1"/>
            </p:cNvSpPr>
            <p:nvPr/>
          </p:nvSpPr>
          <p:spPr bwMode="auto">
            <a:xfrm>
              <a:off x="3346" y="2367"/>
              <a:ext cx="529" cy="384"/>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a:latin typeface="Arial" charset="0"/>
                </a:rPr>
                <a:t>padding</a:t>
              </a:r>
            </a:p>
          </p:txBody>
        </p:sp>
        <p:sp>
          <p:nvSpPr>
            <p:cNvPr id="110615" name="Rectangle 20"/>
            <p:cNvSpPr>
              <a:spLocks noChangeArrowheads="1"/>
            </p:cNvSpPr>
            <p:nvPr/>
          </p:nvSpPr>
          <p:spPr bwMode="auto">
            <a:xfrm>
              <a:off x="3878" y="2367"/>
              <a:ext cx="468" cy="384"/>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a:latin typeface="Arial" charset="0"/>
                </a:rPr>
                <a:t>pad</a:t>
              </a:r>
              <a:br>
                <a:rPr lang="en-US" sz="1600">
                  <a:latin typeface="Arial" charset="0"/>
                </a:rPr>
              </a:br>
              <a:r>
                <a:rPr lang="en-US" sz="1600">
                  <a:latin typeface="Arial" charset="0"/>
                </a:rPr>
                <a:t>length</a:t>
              </a:r>
            </a:p>
          </p:txBody>
        </p:sp>
        <p:sp>
          <p:nvSpPr>
            <p:cNvPr id="110616" name="Rectangle 21"/>
            <p:cNvSpPr>
              <a:spLocks noChangeArrowheads="1"/>
            </p:cNvSpPr>
            <p:nvPr/>
          </p:nvSpPr>
          <p:spPr bwMode="auto">
            <a:xfrm>
              <a:off x="4341" y="2367"/>
              <a:ext cx="442" cy="384"/>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a:latin typeface="Arial" charset="0"/>
                </a:rPr>
                <a:t>next</a:t>
              </a:r>
              <a:br>
                <a:rPr lang="en-US" sz="1600">
                  <a:latin typeface="Arial" charset="0"/>
                </a:rPr>
              </a:br>
              <a:r>
                <a:rPr lang="en-US" sz="1600">
                  <a:latin typeface="Arial" charset="0"/>
                </a:rPr>
                <a:t>header</a:t>
              </a:r>
            </a:p>
          </p:txBody>
        </p:sp>
      </p:grpSp>
      <p:sp>
        <p:nvSpPr>
          <p:cNvPr id="110606" name="Line 22"/>
          <p:cNvSpPr>
            <a:spLocks noChangeShapeType="1"/>
          </p:cNvSpPr>
          <p:nvPr/>
        </p:nvSpPr>
        <p:spPr bwMode="auto">
          <a:xfrm flipV="1">
            <a:off x="5413549" y="4514503"/>
            <a:ext cx="803275" cy="374650"/>
          </a:xfrm>
          <a:prstGeom prst="line">
            <a:avLst/>
          </a:prstGeom>
          <a:noFill/>
          <a:ln w="9525">
            <a:solidFill>
              <a:schemeClr val="tx1"/>
            </a:solidFill>
            <a:round/>
            <a:headEnd/>
            <a:tailEnd/>
          </a:ln>
        </p:spPr>
        <p:txBody>
          <a:bodyPr/>
          <a:lstStyle/>
          <a:p>
            <a:endParaRPr lang="en-US"/>
          </a:p>
        </p:txBody>
      </p:sp>
      <p:sp>
        <p:nvSpPr>
          <p:cNvPr id="110607" name="Line 23"/>
          <p:cNvSpPr>
            <a:spLocks noChangeShapeType="1"/>
          </p:cNvSpPr>
          <p:nvPr/>
        </p:nvSpPr>
        <p:spPr bwMode="auto">
          <a:xfrm flipH="1" flipV="1">
            <a:off x="6910561" y="4500215"/>
            <a:ext cx="747712" cy="403225"/>
          </a:xfrm>
          <a:prstGeom prst="line">
            <a:avLst/>
          </a:prstGeom>
          <a:noFill/>
          <a:ln w="9525">
            <a:solidFill>
              <a:schemeClr val="tx1"/>
            </a:solidFill>
            <a:round/>
            <a:headEnd/>
            <a:tailEnd/>
          </a:ln>
        </p:spPr>
        <p:txBody>
          <a:bodyPr/>
          <a:lstStyle/>
          <a:p>
            <a:endParaRPr lang="en-US"/>
          </a:p>
        </p:txBody>
      </p:sp>
      <p:sp>
        <p:nvSpPr>
          <p:cNvPr id="110610" name="Line 28"/>
          <p:cNvSpPr>
            <a:spLocks noChangeShapeType="1"/>
          </p:cNvSpPr>
          <p:nvPr/>
        </p:nvSpPr>
        <p:spPr bwMode="auto">
          <a:xfrm>
            <a:off x="3016424" y="4543078"/>
            <a:ext cx="0" cy="0"/>
          </a:xfrm>
          <a:prstGeom prst="line">
            <a:avLst/>
          </a:prstGeom>
          <a:noFill/>
          <a:ln w="9525">
            <a:solidFill>
              <a:schemeClr val="tx1"/>
            </a:solidFill>
            <a:round/>
            <a:headEnd/>
            <a:tailEnd/>
          </a:ln>
        </p:spPr>
        <p:txBody>
          <a:bodyPr/>
          <a:lstStyle/>
          <a:p>
            <a:endParaRPr lang="en-US"/>
          </a:p>
        </p:txBody>
      </p:sp>
      <p:grpSp>
        <p:nvGrpSpPr>
          <p:cNvPr id="3" name="Group 26"/>
          <p:cNvGrpSpPr/>
          <p:nvPr/>
        </p:nvGrpSpPr>
        <p:grpSpPr>
          <a:xfrm>
            <a:off x="1990899" y="3839878"/>
            <a:ext cx="2001837" cy="1746121"/>
            <a:chOff x="1990899" y="3839878"/>
            <a:chExt cx="2001837" cy="1746121"/>
          </a:xfrm>
        </p:grpSpPr>
        <p:sp>
          <p:nvSpPr>
            <p:cNvPr id="110600" name="Rectangle 7"/>
            <p:cNvSpPr>
              <a:spLocks noChangeArrowheads="1"/>
            </p:cNvSpPr>
            <p:nvPr/>
          </p:nvSpPr>
          <p:spPr bwMode="auto">
            <a:xfrm>
              <a:off x="3016424" y="3839878"/>
              <a:ext cx="976312" cy="6096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smtClean="0">
                  <a:latin typeface="Arial" charset="0"/>
                </a:rPr>
                <a:t>original</a:t>
              </a:r>
              <a:br>
                <a:rPr lang="en-US" sz="1600" smtClean="0">
                  <a:latin typeface="Arial" charset="0"/>
                </a:rPr>
              </a:br>
              <a:r>
                <a:rPr lang="en-US" sz="1600" smtClean="0">
                  <a:latin typeface="Arial" charset="0"/>
                </a:rPr>
                <a:t>IP header</a:t>
              </a:r>
              <a:endParaRPr lang="en-US" sz="1600">
                <a:latin typeface="Arial" charset="0"/>
              </a:endParaRPr>
            </a:p>
          </p:txBody>
        </p:sp>
        <p:sp>
          <p:nvSpPr>
            <p:cNvPr id="22" name="Rectangle 6"/>
            <p:cNvSpPr>
              <a:spLocks noChangeArrowheads="1"/>
            </p:cNvSpPr>
            <p:nvPr/>
          </p:nvSpPr>
          <p:spPr bwMode="auto">
            <a:xfrm>
              <a:off x="2316336" y="3840640"/>
              <a:ext cx="700087" cy="609600"/>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sz="1600" smtClean="0">
                  <a:latin typeface="Arial" charset="0"/>
                </a:rPr>
                <a:t>ESP</a:t>
              </a:r>
            </a:p>
            <a:p>
              <a:pPr algn="ctr" eaLnBrk="1" hangingPunct="1"/>
              <a:r>
                <a:rPr lang="en-US" sz="1600" smtClean="0">
                  <a:latin typeface="Arial" charset="0"/>
                </a:rPr>
                <a:t>header</a:t>
              </a:r>
              <a:endParaRPr lang="en-US" sz="1600">
                <a:latin typeface="Arial" charset="0"/>
              </a:endParaRPr>
            </a:p>
          </p:txBody>
        </p:sp>
        <p:sp>
          <p:nvSpPr>
            <p:cNvPr id="23" name="Rectangle 25"/>
            <p:cNvSpPr>
              <a:spLocks noChangeArrowheads="1"/>
            </p:cNvSpPr>
            <p:nvPr/>
          </p:nvSpPr>
          <p:spPr bwMode="auto">
            <a:xfrm>
              <a:off x="1997249" y="4963765"/>
              <a:ext cx="700087" cy="622234"/>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sz="1600">
                  <a:latin typeface="Arial" charset="0"/>
                </a:rPr>
                <a:t>SPI</a:t>
              </a:r>
            </a:p>
          </p:txBody>
        </p:sp>
        <p:sp>
          <p:nvSpPr>
            <p:cNvPr id="24" name="Rectangle 26"/>
            <p:cNvSpPr>
              <a:spLocks noChangeArrowheads="1"/>
            </p:cNvSpPr>
            <p:nvPr/>
          </p:nvSpPr>
          <p:spPr bwMode="auto">
            <a:xfrm>
              <a:off x="2689399" y="4963765"/>
              <a:ext cx="700087" cy="622234"/>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sz="1600">
                  <a:latin typeface="Arial" charset="0"/>
                </a:rPr>
                <a:t>Seq</a:t>
              </a:r>
            </a:p>
            <a:p>
              <a:pPr algn="ctr" eaLnBrk="1" hangingPunct="1"/>
              <a:r>
                <a:rPr lang="en-US" sz="1600">
                  <a:latin typeface="Arial" charset="0"/>
                </a:rPr>
                <a:t>#</a:t>
              </a:r>
            </a:p>
          </p:txBody>
        </p:sp>
        <p:sp>
          <p:nvSpPr>
            <p:cNvPr id="25" name="Line 27"/>
            <p:cNvSpPr>
              <a:spLocks noChangeShapeType="1"/>
            </p:cNvSpPr>
            <p:nvPr/>
          </p:nvSpPr>
          <p:spPr bwMode="auto">
            <a:xfrm flipV="1">
              <a:off x="1990899" y="4501803"/>
              <a:ext cx="319087" cy="427038"/>
            </a:xfrm>
            <a:prstGeom prst="line">
              <a:avLst/>
            </a:prstGeom>
            <a:noFill/>
            <a:ln w="9525">
              <a:solidFill>
                <a:schemeClr val="tx1"/>
              </a:solidFill>
              <a:round/>
              <a:headEnd/>
              <a:tailEnd/>
            </a:ln>
          </p:spPr>
          <p:txBody>
            <a:bodyPr/>
            <a:lstStyle/>
            <a:p>
              <a:endParaRPr lang="en-US"/>
            </a:p>
          </p:txBody>
        </p:sp>
        <p:sp>
          <p:nvSpPr>
            <p:cNvPr id="26" name="Line 29"/>
            <p:cNvSpPr>
              <a:spLocks noChangeShapeType="1"/>
            </p:cNvSpPr>
            <p:nvPr/>
          </p:nvSpPr>
          <p:spPr bwMode="auto">
            <a:xfrm>
              <a:off x="3002136" y="4501803"/>
              <a:ext cx="360362" cy="414338"/>
            </a:xfrm>
            <a:prstGeom prst="line">
              <a:avLst/>
            </a:prstGeom>
            <a:noFill/>
            <a:ln w="9525">
              <a:solidFill>
                <a:schemeClr val="tx1"/>
              </a:solidFill>
              <a:round/>
              <a:headEnd/>
              <a:tailEnd/>
            </a:ln>
          </p:spPr>
          <p:txBody>
            <a:bodyPr/>
            <a:lstStyle/>
            <a:p>
              <a:endParaRPr lang="en-US"/>
            </a:p>
          </p:txBody>
        </p:sp>
      </p:grpSp>
      <p:sp>
        <p:nvSpPr>
          <p:cNvPr id="28" name="Text Box 12"/>
          <p:cNvSpPr txBox="1">
            <a:spLocks noChangeArrowheads="1"/>
          </p:cNvSpPr>
          <p:nvPr/>
        </p:nvSpPr>
        <p:spPr bwMode="auto">
          <a:xfrm>
            <a:off x="3851920" y="3131676"/>
            <a:ext cx="1335622" cy="369332"/>
          </a:xfrm>
          <a:prstGeom prst="rect">
            <a:avLst/>
          </a:prstGeom>
          <a:noFill/>
          <a:ln w="9525">
            <a:noFill/>
            <a:miter lim="800000"/>
            <a:headEnd/>
            <a:tailEnd/>
          </a:ln>
        </p:spPr>
        <p:txBody>
          <a:bodyPr wrap="none">
            <a:spAutoFit/>
          </a:bodyPr>
          <a:lstStyle/>
          <a:p>
            <a:pPr eaLnBrk="1" hangingPunct="1"/>
            <a:r>
              <a:rPr lang="en-US" sz="1800" smtClean="0">
                <a:latin typeface="Arial" charset="0"/>
              </a:rPr>
              <a:t>"enchilada"</a:t>
            </a:r>
            <a:endParaRPr lang="en-US" sz="1800">
              <a:latin typeface="Arial" charset="0"/>
            </a:endParaRPr>
          </a:p>
        </p:txBody>
      </p:sp>
      <p:sp>
        <p:nvSpPr>
          <p:cNvPr id="29" name="Line 13"/>
          <p:cNvSpPr>
            <a:spLocks noChangeShapeType="1"/>
          </p:cNvSpPr>
          <p:nvPr/>
        </p:nvSpPr>
        <p:spPr bwMode="auto">
          <a:xfrm>
            <a:off x="5220072" y="3317414"/>
            <a:ext cx="1634647" cy="0"/>
          </a:xfrm>
          <a:prstGeom prst="line">
            <a:avLst/>
          </a:prstGeom>
          <a:noFill/>
          <a:ln w="9525">
            <a:solidFill>
              <a:schemeClr val="tx1"/>
            </a:solidFill>
            <a:round/>
            <a:headEnd/>
            <a:tailEnd type="triangle" w="med" len="med"/>
          </a:ln>
        </p:spPr>
        <p:txBody>
          <a:bodyPr/>
          <a:lstStyle/>
          <a:p>
            <a:endParaRPr lang="en-US"/>
          </a:p>
        </p:txBody>
      </p:sp>
      <p:sp>
        <p:nvSpPr>
          <p:cNvPr id="30" name="Line 14"/>
          <p:cNvSpPr>
            <a:spLocks noChangeShapeType="1"/>
          </p:cNvSpPr>
          <p:nvPr/>
        </p:nvSpPr>
        <p:spPr bwMode="auto">
          <a:xfrm flipH="1" flipV="1">
            <a:off x="2339752" y="3317414"/>
            <a:ext cx="1512168" cy="0"/>
          </a:xfrm>
          <a:prstGeom prst="line">
            <a:avLst/>
          </a:prstGeom>
          <a:noFill/>
          <a:ln w="9525">
            <a:solidFill>
              <a:schemeClr val="tx1"/>
            </a:solidFill>
            <a:round/>
            <a:headEnd/>
            <a:tailEnd type="triangle" w="med" len="med"/>
          </a:ln>
        </p:spPr>
        <p:txBody>
          <a:bodyPr/>
          <a:lstStyle/>
          <a:p>
            <a:endParaRPr lang="en-US"/>
          </a:p>
        </p:txBody>
      </p:sp>
      <p:sp>
        <p:nvSpPr>
          <p:cNvPr id="27" name="Rectangle 10"/>
          <p:cNvSpPr>
            <a:spLocks noChangeArrowheads="1"/>
          </p:cNvSpPr>
          <p:nvPr/>
        </p:nvSpPr>
        <p:spPr bwMode="auto">
          <a:xfrm>
            <a:off x="6911386" y="3839878"/>
            <a:ext cx="700087" cy="609600"/>
          </a:xfrm>
          <a:prstGeom prst="rect">
            <a:avLst/>
          </a:prstGeom>
          <a:solidFill>
            <a:srgbClr val="FFFF00"/>
          </a:solidFill>
          <a:ln w="9525">
            <a:solidFill>
              <a:schemeClr val="tx1"/>
            </a:solidFill>
            <a:miter lim="800000"/>
            <a:headEnd/>
            <a:tailEnd/>
          </a:ln>
        </p:spPr>
        <p:txBody>
          <a:bodyPr wrap="none" anchor="ctr"/>
          <a:lstStyle/>
          <a:p>
            <a:pPr algn="ctr" eaLnBrk="1" hangingPunct="1"/>
            <a:r>
              <a:rPr lang="en-US" sz="1600">
                <a:latin typeface="Arial" charset="0"/>
              </a:rPr>
              <a:t>ESP</a:t>
            </a:r>
          </a:p>
          <a:p>
            <a:pPr algn="ctr" eaLnBrk="1" hangingPunct="1"/>
            <a:r>
              <a:rPr lang="en-US" sz="1600">
                <a:latin typeface="Arial" charset="0"/>
              </a:rPr>
              <a:t>auth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 name="Content Placeholder 30"/>
          <p:cNvSpPr>
            <a:spLocks noGrp="1"/>
          </p:cNvSpPr>
          <p:nvPr>
            <p:ph idx="1"/>
          </p:nvPr>
        </p:nvSpPr>
        <p:spPr/>
        <p:txBody>
          <a:bodyPr>
            <a:normAutofit/>
          </a:bodyPr>
          <a:lstStyle/>
          <a:p>
            <a:r>
              <a:rPr lang="en-US" sz="2400" smtClean="0"/>
              <a:t>New IP header is built, which is added befor the data</a:t>
            </a:r>
          </a:p>
          <a:p>
            <a:r>
              <a:rPr lang="en-US" sz="2400" smtClean="0"/>
              <a:t>A new IP packet is created, which is sent normally over the network</a:t>
            </a:r>
          </a:p>
        </p:txBody>
      </p:sp>
      <p:sp>
        <p:nvSpPr>
          <p:cNvPr id="110595" name="Rectangle 2"/>
          <p:cNvSpPr>
            <a:spLocks noGrp="1" noChangeArrowheads="1"/>
          </p:cNvSpPr>
          <p:nvPr>
            <p:ph type="title"/>
          </p:nvPr>
        </p:nvSpPr>
        <p:spPr/>
        <p:txBody>
          <a:bodyPr/>
          <a:lstStyle/>
          <a:p>
            <a:r>
              <a:rPr lang="en-US" smtClean="0"/>
              <a:t>IPsec datagram: tunnel mode in ESP</a:t>
            </a:r>
          </a:p>
        </p:txBody>
      </p:sp>
      <p:sp>
        <p:nvSpPr>
          <p:cNvPr id="110601" name="Rectangle 8"/>
          <p:cNvSpPr>
            <a:spLocks noChangeArrowheads="1"/>
          </p:cNvSpPr>
          <p:nvPr/>
        </p:nvSpPr>
        <p:spPr bwMode="auto">
          <a:xfrm>
            <a:off x="3992736" y="3839878"/>
            <a:ext cx="2224087" cy="6096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smtClean="0">
                <a:latin typeface="Arial" charset="0"/>
              </a:rPr>
              <a:t>Original IP</a:t>
            </a:r>
          </a:p>
          <a:p>
            <a:pPr algn="ctr" eaLnBrk="1" hangingPunct="1"/>
            <a:r>
              <a:rPr lang="en-US" sz="1600" smtClean="0">
                <a:latin typeface="Arial" charset="0"/>
              </a:rPr>
              <a:t>data</a:t>
            </a:r>
            <a:endParaRPr lang="en-US" sz="1600">
              <a:latin typeface="Arial" charset="0"/>
            </a:endParaRPr>
          </a:p>
        </p:txBody>
      </p:sp>
      <p:sp>
        <p:nvSpPr>
          <p:cNvPr id="110602" name="Rectangle 9"/>
          <p:cNvSpPr>
            <a:spLocks noChangeArrowheads="1"/>
          </p:cNvSpPr>
          <p:nvPr/>
        </p:nvSpPr>
        <p:spPr bwMode="auto">
          <a:xfrm>
            <a:off x="6216824" y="3839878"/>
            <a:ext cx="700087" cy="6096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smtClean="0">
                <a:latin typeface="Arial" charset="0"/>
              </a:rPr>
              <a:t>ESP</a:t>
            </a:r>
          </a:p>
          <a:p>
            <a:pPr algn="ctr" eaLnBrk="1" hangingPunct="1"/>
            <a:r>
              <a:rPr lang="en-US" sz="1600" smtClean="0">
                <a:latin typeface="Arial" charset="0"/>
              </a:rPr>
              <a:t>rep</a:t>
            </a:r>
            <a:endParaRPr lang="en-US" sz="1600">
              <a:latin typeface="Arial" charset="0"/>
            </a:endParaRPr>
          </a:p>
        </p:txBody>
      </p:sp>
      <p:sp>
        <p:nvSpPr>
          <p:cNvPr id="110617" name="Text Box 12"/>
          <p:cNvSpPr txBox="1">
            <a:spLocks noChangeArrowheads="1"/>
          </p:cNvSpPr>
          <p:nvPr/>
        </p:nvSpPr>
        <p:spPr bwMode="auto">
          <a:xfrm>
            <a:off x="4321349" y="3414365"/>
            <a:ext cx="1197764" cy="369332"/>
          </a:xfrm>
          <a:prstGeom prst="rect">
            <a:avLst/>
          </a:prstGeom>
          <a:noFill/>
          <a:ln w="9525">
            <a:noFill/>
            <a:miter lim="800000"/>
            <a:headEnd/>
            <a:tailEnd/>
          </a:ln>
        </p:spPr>
        <p:txBody>
          <a:bodyPr wrap="none">
            <a:spAutoFit/>
          </a:bodyPr>
          <a:lstStyle/>
          <a:p>
            <a:pPr eaLnBrk="1" hangingPunct="1"/>
            <a:r>
              <a:rPr lang="en-US" sz="1800" smtClean="0">
                <a:latin typeface="Arial" charset="0"/>
              </a:rPr>
              <a:t>encrypted</a:t>
            </a:r>
            <a:endParaRPr lang="en-US" sz="1800">
              <a:latin typeface="Arial" charset="0"/>
            </a:endParaRPr>
          </a:p>
        </p:txBody>
      </p:sp>
      <p:sp>
        <p:nvSpPr>
          <p:cNvPr id="110618" name="Line 13"/>
          <p:cNvSpPr>
            <a:spLocks noChangeShapeType="1"/>
          </p:cNvSpPr>
          <p:nvPr/>
        </p:nvSpPr>
        <p:spPr bwMode="auto">
          <a:xfrm>
            <a:off x="5524674" y="3600103"/>
            <a:ext cx="1328737" cy="0"/>
          </a:xfrm>
          <a:prstGeom prst="line">
            <a:avLst/>
          </a:prstGeom>
          <a:noFill/>
          <a:ln w="9525">
            <a:solidFill>
              <a:schemeClr val="tx1"/>
            </a:solidFill>
            <a:round/>
            <a:headEnd/>
            <a:tailEnd type="triangle" w="med" len="med"/>
          </a:ln>
        </p:spPr>
        <p:txBody>
          <a:bodyPr/>
          <a:lstStyle/>
          <a:p>
            <a:endParaRPr lang="en-US"/>
          </a:p>
        </p:txBody>
      </p:sp>
      <p:sp>
        <p:nvSpPr>
          <p:cNvPr id="110619" name="Line 14"/>
          <p:cNvSpPr>
            <a:spLocks noChangeShapeType="1"/>
          </p:cNvSpPr>
          <p:nvPr/>
        </p:nvSpPr>
        <p:spPr bwMode="auto">
          <a:xfrm flipH="1" flipV="1">
            <a:off x="3070399" y="3600103"/>
            <a:ext cx="1231900" cy="1588"/>
          </a:xfrm>
          <a:prstGeom prst="line">
            <a:avLst/>
          </a:prstGeom>
          <a:noFill/>
          <a:ln w="9525">
            <a:solidFill>
              <a:schemeClr val="tx1"/>
            </a:solidFill>
            <a:round/>
            <a:headEnd/>
            <a:tailEnd type="triangle" w="med" len="med"/>
          </a:ln>
        </p:spPr>
        <p:txBody>
          <a:bodyPr/>
          <a:lstStyle/>
          <a:p>
            <a:endParaRPr lang="en-US"/>
          </a:p>
        </p:txBody>
      </p:sp>
      <p:grpSp>
        <p:nvGrpSpPr>
          <p:cNvPr id="2" name="Group 18"/>
          <p:cNvGrpSpPr>
            <a:grpSpLocks/>
          </p:cNvGrpSpPr>
          <p:nvPr/>
        </p:nvGrpSpPr>
        <p:grpSpPr bwMode="auto">
          <a:xfrm>
            <a:off x="5391324" y="4960590"/>
            <a:ext cx="2281237" cy="609600"/>
            <a:chOff x="3346" y="2367"/>
            <a:chExt cx="1437" cy="384"/>
          </a:xfrm>
        </p:grpSpPr>
        <p:sp>
          <p:nvSpPr>
            <p:cNvPr id="110614" name="Rectangle 19"/>
            <p:cNvSpPr>
              <a:spLocks noChangeArrowheads="1"/>
            </p:cNvSpPr>
            <p:nvPr/>
          </p:nvSpPr>
          <p:spPr bwMode="auto">
            <a:xfrm>
              <a:off x="3346" y="2367"/>
              <a:ext cx="529" cy="384"/>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a:latin typeface="Arial" charset="0"/>
                </a:rPr>
                <a:t>padding</a:t>
              </a:r>
            </a:p>
          </p:txBody>
        </p:sp>
        <p:sp>
          <p:nvSpPr>
            <p:cNvPr id="110615" name="Rectangle 20"/>
            <p:cNvSpPr>
              <a:spLocks noChangeArrowheads="1"/>
            </p:cNvSpPr>
            <p:nvPr/>
          </p:nvSpPr>
          <p:spPr bwMode="auto">
            <a:xfrm>
              <a:off x="3878" y="2367"/>
              <a:ext cx="468" cy="384"/>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a:latin typeface="Arial" charset="0"/>
                </a:rPr>
                <a:t>pad</a:t>
              </a:r>
              <a:br>
                <a:rPr lang="en-US" sz="1600">
                  <a:latin typeface="Arial" charset="0"/>
                </a:rPr>
              </a:br>
              <a:r>
                <a:rPr lang="en-US" sz="1600">
                  <a:latin typeface="Arial" charset="0"/>
                </a:rPr>
                <a:t>length</a:t>
              </a:r>
            </a:p>
          </p:txBody>
        </p:sp>
        <p:sp>
          <p:nvSpPr>
            <p:cNvPr id="110616" name="Rectangle 21"/>
            <p:cNvSpPr>
              <a:spLocks noChangeArrowheads="1"/>
            </p:cNvSpPr>
            <p:nvPr/>
          </p:nvSpPr>
          <p:spPr bwMode="auto">
            <a:xfrm>
              <a:off x="4341" y="2367"/>
              <a:ext cx="442" cy="384"/>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a:latin typeface="Arial" charset="0"/>
                </a:rPr>
                <a:t>next</a:t>
              </a:r>
              <a:br>
                <a:rPr lang="en-US" sz="1600">
                  <a:latin typeface="Arial" charset="0"/>
                </a:rPr>
              </a:br>
              <a:r>
                <a:rPr lang="en-US" sz="1600">
                  <a:latin typeface="Arial" charset="0"/>
                </a:rPr>
                <a:t>header</a:t>
              </a:r>
            </a:p>
          </p:txBody>
        </p:sp>
      </p:grpSp>
      <p:sp>
        <p:nvSpPr>
          <p:cNvPr id="110606" name="Line 22"/>
          <p:cNvSpPr>
            <a:spLocks noChangeShapeType="1"/>
          </p:cNvSpPr>
          <p:nvPr/>
        </p:nvSpPr>
        <p:spPr bwMode="auto">
          <a:xfrm flipV="1">
            <a:off x="5413549" y="4514503"/>
            <a:ext cx="803275" cy="374650"/>
          </a:xfrm>
          <a:prstGeom prst="line">
            <a:avLst/>
          </a:prstGeom>
          <a:noFill/>
          <a:ln w="9525">
            <a:solidFill>
              <a:schemeClr val="tx1"/>
            </a:solidFill>
            <a:round/>
            <a:headEnd/>
            <a:tailEnd/>
          </a:ln>
        </p:spPr>
        <p:txBody>
          <a:bodyPr/>
          <a:lstStyle/>
          <a:p>
            <a:endParaRPr lang="en-US"/>
          </a:p>
        </p:txBody>
      </p:sp>
      <p:sp>
        <p:nvSpPr>
          <p:cNvPr id="110607" name="Line 23"/>
          <p:cNvSpPr>
            <a:spLocks noChangeShapeType="1"/>
          </p:cNvSpPr>
          <p:nvPr/>
        </p:nvSpPr>
        <p:spPr bwMode="auto">
          <a:xfrm flipH="1" flipV="1">
            <a:off x="6910561" y="4500215"/>
            <a:ext cx="747712" cy="403225"/>
          </a:xfrm>
          <a:prstGeom prst="line">
            <a:avLst/>
          </a:prstGeom>
          <a:noFill/>
          <a:ln w="9525">
            <a:solidFill>
              <a:schemeClr val="tx1"/>
            </a:solidFill>
            <a:round/>
            <a:headEnd/>
            <a:tailEnd/>
          </a:ln>
        </p:spPr>
        <p:txBody>
          <a:bodyPr/>
          <a:lstStyle/>
          <a:p>
            <a:endParaRPr lang="en-US"/>
          </a:p>
        </p:txBody>
      </p:sp>
      <p:sp>
        <p:nvSpPr>
          <p:cNvPr id="110610" name="Line 28"/>
          <p:cNvSpPr>
            <a:spLocks noChangeShapeType="1"/>
          </p:cNvSpPr>
          <p:nvPr/>
        </p:nvSpPr>
        <p:spPr bwMode="auto">
          <a:xfrm>
            <a:off x="3016424" y="4543078"/>
            <a:ext cx="0" cy="0"/>
          </a:xfrm>
          <a:prstGeom prst="line">
            <a:avLst/>
          </a:prstGeom>
          <a:noFill/>
          <a:ln w="9525">
            <a:solidFill>
              <a:schemeClr val="tx1"/>
            </a:solidFill>
            <a:round/>
            <a:headEnd/>
            <a:tailEnd/>
          </a:ln>
        </p:spPr>
        <p:txBody>
          <a:bodyPr/>
          <a:lstStyle/>
          <a:p>
            <a:endParaRPr lang="en-US"/>
          </a:p>
        </p:txBody>
      </p:sp>
      <p:sp>
        <p:nvSpPr>
          <p:cNvPr id="110600" name="Rectangle 7"/>
          <p:cNvSpPr>
            <a:spLocks noChangeArrowheads="1"/>
          </p:cNvSpPr>
          <p:nvPr/>
        </p:nvSpPr>
        <p:spPr bwMode="auto">
          <a:xfrm>
            <a:off x="3016424" y="3839878"/>
            <a:ext cx="976312" cy="6096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600" smtClean="0">
                <a:latin typeface="Arial" charset="0"/>
              </a:rPr>
              <a:t>Original IP </a:t>
            </a:r>
          </a:p>
          <a:p>
            <a:pPr algn="ctr" eaLnBrk="1" hangingPunct="1"/>
            <a:r>
              <a:rPr lang="en-US" sz="1600" smtClean="0">
                <a:latin typeface="Arial" charset="0"/>
              </a:rPr>
              <a:t>header</a:t>
            </a:r>
            <a:endParaRPr lang="en-US" sz="1600">
              <a:latin typeface="Arial" charset="0"/>
            </a:endParaRPr>
          </a:p>
        </p:txBody>
      </p:sp>
      <p:sp>
        <p:nvSpPr>
          <p:cNvPr id="22" name="Rectangle 6"/>
          <p:cNvSpPr>
            <a:spLocks noChangeArrowheads="1"/>
          </p:cNvSpPr>
          <p:nvPr/>
        </p:nvSpPr>
        <p:spPr bwMode="auto">
          <a:xfrm>
            <a:off x="2316336" y="3840640"/>
            <a:ext cx="700087" cy="609600"/>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sz="1600" smtClean="0">
                <a:latin typeface="Arial" charset="0"/>
              </a:rPr>
              <a:t>ESP</a:t>
            </a:r>
          </a:p>
          <a:p>
            <a:pPr algn="ctr" eaLnBrk="1" hangingPunct="1"/>
            <a:r>
              <a:rPr lang="en-US" sz="1600" smtClean="0">
                <a:latin typeface="Arial" charset="0"/>
              </a:rPr>
              <a:t>header</a:t>
            </a:r>
            <a:endParaRPr lang="en-US" sz="1600">
              <a:latin typeface="Arial" charset="0"/>
            </a:endParaRPr>
          </a:p>
        </p:txBody>
      </p:sp>
      <p:sp>
        <p:nvSpPr>
          <p:cNvPr id="23" name="Rectangle 25"/>
          <p:cNvSpPr>
            <a:spLocks noChangeArrowheads="1"/>
          </p:cNvSpPr>
          <p:nvPr/>
        </p:nvSpPr>
        <p:spPr bwMode="auto">
          <a:xfrm>
            <a:off x="2459683" y="4963765"/>
            <a:ext cx="700087" cy="622234"/>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sz="1600">
                <a:latin typeface="Arial" charset="0"/>
              </a:rPr>
              <a:t>SPI</a:t>
            </a:r>
          </a:p>
        </p:txBody>
      </p:sp>
      <p:sp>
        <p:nvSpPr>
          <p:cNvPr id="24" name="Rectangle 26"/>
          <p:cNvSpPr>
            <a:spLocks noChangeArrowheads="1"/>
          </p:cNvSpPr>
          <p:nvPr/>
        </p:nvSpPr>
        <p:spPr bwMode="auto">
          <a:xfrm>
            <a:off x="3151833" y="4963765"/>
            <a:ext cx="700087" cy="622234"/>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sz="1600">
                <a:latin typeface="Arial" charset="0"/>
              </a:rPr>
              <a:t>Seq</a:t>
            </a:r>
          </a:p>
          <a:p>
            <a:pPr algn="ctr" eaLnBrk="1" hangingPunct="1"/>
            <a:r>
              <a:rPr lang="en-US" sz="1600">
                <a:latin typeface="Arial" charset="0"/>
              </a:rPr>
              <a:t>#</a:t>
            </a:r>
          </a:p>
        </p:txBody>
      </p:sp>
      <p:sp>
        <p:nvSpPr>
          <p:cNvPr id="25" name="Line 27"/>
          <p:cNvSpPr>
            <a:spLocks noChangeShapeType="1"/>
          </p:cNvSpPr>
          <p:nvPr/>
        </p:nvSpPr>
        <p:spPr bwMode="auto">
          <a:xfrm flipH="1" flipV="1">
            <a:off x="2333736" y="4501802"/>
            <a:ext cx="173782" cy="439365"/>
          </a:xfrm>
          <a:prstGeom prst="line">
            <a:avLst/>
          </a:prstGeom>
          <a:noFill/>
          <a:ln w="9525">
            <a:solidFill>
              <a:schemeClr val="tx1"/>
            </a:solidFill>
            <a:round/>
            <a:headEnd/>
            <a:tailEnd/>
          </a:ln>
        </p:spPr>
        <p:txBody>
          <a:bodyPr/>
          <a:lstStyle/>
          <a:p>
            <a:endParaRPr lang="en-US"/>
          </a:p>
        </p:txBody>
      </p:sp>
      <p:sp>
        <p:nvSpPr>
          <p:cNvPr id="26" name="Line 29"/>
          <p:cNvSpPr>
            <a:spLocks noChangeShapeType="1"/>
          </p:cNvSpPr>
          <p:nvPr/>
        </p:nvSpPr>
        <p:spPr bwMode="auto">
          <a:xfrm>
            <a:off x="3002136" y="4501802"/>
            <a:ext cx="849784" cy="439365"/>
          </a:xfrm>
          <a:prstGeom prst="line">
            <a:avLst/>
          </a:prstGeom>
          <a:noFill/>
          <a:ln w="9525">
            <a:solidFill>
              <a:schemeClr val="tx1"/>
            </a:solidFill>
            <a:round/>
            <a:headEnd/>
            <a:tailEnd/>
          </a:ln>
        </p:spPr>
        <p:txBody>
          <a:bodyPr/>
          <a:lstStyle/>
          <a:p>
            <a:endParaRPr lang="en-US"/>
          </a:p>
        </p:txBody>
      </p:sp>
      <p:sp>
        <p:nvSpPr>
          <p:cNvPr id="28" name="Text Box 12"/>
          <p:cNvSpPr txBox="1">
            <a:spLocks noChangeArrowheads="1"/>
          </p:cNvSpPr>
          <p:nvPr/>
        </p:nvSpPr>
        <p:spPr bwMode="auto">
          <a:xfrm>
            <a:off x="3851920" y="3131676"/>
            <a:ext cx="1335622" cy="369332"/>
          </a:xfrm>
          <a:prstGeom prst="rect">
            <a:avLst/>
          </a:prstGeom>
          <a:noFill/>
          <a:ln w="9525">
            <a:noFill/>
            <a:miter lim="800000"/>
            <a:headEnd/>
            <a:tailEnd/>
          </a:ln>
        </p:spPr>
        <p:txBody>
          <a:bodyPr wrap="none">
            <a:spAutoFit/>
          </a:bodyPr>
          <a:lstStyle/>
          <a:p>
            <a:pPr eaLnBrk="1" hangingPunct="1"/>
            <a:r>
              <a:rPr lang="en-US" sz="1800" smtClean="0">
                <a:latin typeface="Arial" charset="0"/>
              </a:rPr>
              <a:t>"enchilada"</a:t>
            </a:r>
            <a:endParaRPr lang="en-US" sz="1800">
              <a:latin typeface="Arial" charset="0"/>
            </a:endParaRPr>
          </a:p>
        </p:txBody>
      </p:sp>
      <p:sp>
        <p:nvSpPr>
          <p:cNvPr id="29" name="Line 13"/>
          <p:cNvSpPr>
            <a:spLocks noChangeShapeType="1"/>
          </p:cNvSpPr>
          <p:nvPr/>
        </p:nvSpPr>
        <p:spPr bwMode="auto">
          <a:xfrm>
            <a:off x="5220072" y="3317414"/>
            <a:ext cx="1634647" cy="0"/>
          </a:xfrm>
          <a:prstGeom prst="line">
            <a:avLst/>
          </a:prstGeom>
          <a:noFill/>
          <a:ln w="9525">
            <a:solidFill>
              <a:schemeClr val="tx1"/>
            </a:solidFill>
            <a:round/>
            <a:headEnd/>
            <a:tailEnd type="triangle" w="med" len="med"/>
          </a:ln>
        </p:spPr>
        <p:txBody>
          <a:bodyPr/>
          <a:lstStyle/>
          <a:p>
            <a:endParaRPr lang="en-US"/>
          </a:p>
        </p:txBody>
      </p:sp>
      <p:sp>
        <p:nvSpPr>
          <p:cNvPr id="30" name="Line 14"/>
          <p:cNvSpPr>
            <a:spLocks noChangeShapeType="1"/>
          </p:cNvSpPr>
          <p:nvPr/>
        </p:nvSpPr>
        <p:spPr bwMode="auto">
          <a:xfrm flipH="1" flipV="1">
            <a:off x="2339752" y="3317414"/>
            <a:ext cx="1512168" cy="0"/>
          </a:xfrm>
          <a:prstGeom prst="line">
            <a:avLst/>
          </a:prstGeom>
          <a:noFill/>
          <a:ln w="9525">
            <a:solidFill>
              <a:schemeClr val="tx1"/>
            </a:solidFill>
            <a:round/>
            <a:headEnd/>
            <a:tailEnd type="triangle" w="med" len="med"/>
          </a:ln>
        </p:spPr>
        <p:txBody>
          <a:bodyPr/>
          <a:lstStyle/>
          <a:p>
            <a:endParaRPr lang="en-US"/>
          </a:p>
        </p:txBody>
      </p:sp>
      <p:sp>
        <p:nvSpPr>
          <p:cNvPr id="27" name="Rectangle 10"/>
          <p:cNvSpPr>
            <a:spLocks noChangeArrowheads="1"/>
          </p:cNvSpPr>
          <p:nvPr/>
        </p:nvSpPr>
        <p:spPr bwMode="auto">
          <a:xfrm>
            <a:off x="6911386" y="3839878"/>
            <a:ext cx="700087" cy="609600"/>
          </a:xfrm>
          <a:prstGeom prst="rect">
            <a:avLst/>
          </a:prstGeom>
          <a:solidFill>
            <a:srgbClr val="FFFF00"/>
          </a:solidFill>
          <a:ln w="9525">
            <a:solidFill>
              <a:schemeClr val="tx1"/>
            </a:solidFill>
            <a:miter lim="800000"/>
            <a:headEnd/>
            <a:tailEnd/>
          </a:ln>
        </p:spPr>
        <p:txBody>
          <a:bodyPr wrap="none" anchor="ctr"/>
          <a:lstStyle/>
          <a:p>
            <a:pPr algn="ctr" eaLnBrk="1" hangingPunct="1"/>
            <a:r>
              <a:rPr lang="en-US" sz="1600">
                <a:latin typeface="Arial" charset="0"/>
              </a:rPr>
              <a:t>ESP</a:t>
            </a:r>
          </a:p>
          <a:p>
            <a:pPr algn="ctr" eaLnBrk="1" hangingPunct="1"/>
            <a:r>
              <a:rPr lang="en-US" sz="1600">
                <a:latin typeface="Arial" charset="0"/>
              </a:rPr>
              <a:t>auth</a:t>
            </a:r>
          </a:p>
        </p:txBody>
      </p:sp>
      <p:sp>
        <p:nvSpPr>
          <p:cNvPr id="32" name="Rectangle 5"/>
          <p:cNvSpPr>
            <a:spLocks noChangeArrowheads="1"/>
          </p:cNvSpPr>
          <p:nvPr/>
        </p:nvSpPr>
        <p:spPr bwMode="auto">
          <a:xfrm>
            <a:off x="1187624" y="3839878"/>
            <a:ext cx="1128712" cy="609600"/>
          </a:xfrm>
          <a:prstGeom prst="rect">
            <a:avLst/>
          </a:prstGeom>
          <a:noFill/>
          <a:ln w="9525">
            <a:solidFill>
              <a:schemeClr val="tx1"/>
            </a:solidFill>
            <a:miter lim="800000"/>
            <a:headEnd/>
            <a:tailEnd/>
          </a:ln>
        </p:spPr>
        <p:txBody>
          <a:bodyPr wrap="none" anchor="ctr"/>
          <a:lstStyle/>
          <a:p>
            <a:pPr algn="ctr" eaLnBrk="1" hangingPunct="1"/>
            <a:r>
              <a:rPr lang="en-US" sz="1600" smtClean="0">
                <a:latin typeface="Arial" charset="0"/>
              </a:rPr>
              <a:t>New IP</a:t>
            </a:r>
          </a:p>
          <a:p>
            <a:pPr algn="ctr" eaLnBrk="1" hangingPunct="1"/>
            <a:r>
              <a:rPr lang="en-US" sz="1600" smtClean="0">
                <a:latin typeface="Arial" charset="0"/>
              </a:rPr>
              <a:t>header</a:t>
            </a:r>
            <a:endParaRPr lang="en-US" sz="1600">
              <a:latin typeface="Arial" charset="0"/>
            </a:endParaRPr>
          </a:p>
        </p:txBody>
      </p:sp>
      <p:sp>
        <p:nvSpPr>
          <p:cNvPr id="36" name="Rounded Rectangle 35"/>
          <p:cNvSpPr/>
          <p:nvPr/>
        </p:nvSpPr>
        <p:spPr>
          <a:xfrm>
            <a:off x="2339752" y="2924944"/>
            <a:ext cx="5760640" cy="3096344"/>
          </a:xfrm>
          <a:prstGeom prst="round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1043608" y="2924944"/>
            <a:ext cx="1296144" cy="3096344"/>
          </a:xfrm>
          <a:prstGeom prst="round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2"/>
          <p:cNvSpPr txBox="1">
            <a:spLocks noChangeArrowheads="1"/>
          </p:cNvSpPr>
          <p:nvPr/>
        </p:nvSpPr>
        <p:spPr bwMode="auto">
          <a:xfrm>
            <a:off x="1115616" y="6021288"/>
            <a:ext cx="1237839" cy="523220"/>
          </a:xfrm>
          <a:prstGeom prst="rect">
            <a:avLst/>
          </a:prstGeom>
          <a:noFill/>
          <a:ln w="9525">
            <a:noFill/>
            <a:miter lim="800000"/>
            <a:headEnd/>
            <a:tailEnd/>
          </a:ln>
        </p:spPr>
        <p:txBody>
          <a:bodyPr wrap="none">
            <a:spAutoFit/>
          </a:bodyPr>
          <a:lstStyle/>
          <a:p>
            <a:pPr eaLnBrk="1" hangingPunct="1"/>
            <a:r>
              <a:rPr lang="en-US" sz="2800" b="1" smtClean="0">
                <a:solidFill>
                  <a:srgbClr val="7030A0"/>
                </a:solidFill>
                <a:latin typeface="+mj-lt"/>
              </a:rPr>
              <a:t>header</a:t>
            </a:r>
            <a:endParaRPr lang="en-US" sz="2800" b="1">
              <a:solidFill>
                <a:srgbClr val="7030A0"/>
              </a:solidFill>
              <a:latin typeface="+mj-lt"/>
            </a:endParaRPr>
          </a:p>
        </p:txBody>
      </p:sp>
      <p:sp>
        <p:nvSpPr>
          <p:cNvPr id="39" name="Text Box 12"/>
          <p:cNvSpPr txBox="1">
            <a:spLocks noChangeArrowheads="1"/>
          </p:cNvSpPr>
          <p:nvPr/>
        </p:nvSpPr>
        <p:spPr bwMode="auto">
          <a:xfrm>
            <a:off x="4355976" y="6021288"/>
            <a:ext cx="959943" cy="523220"/>
          </a:xfrm>
          <a:prstGeom prst="rect">
            <a:avLst/>
          </a:prstGeom>
          <a:noFill/>
          <a:ln w="9525">
            <a:noFill/>
            <a:miter lim="800000"/>
            <a:headEnd/>
            <a:tailEnd/>
          </a:ln>
        </p:spPr>
        <p:txBody>
          <a:bodyPr wrap="none">
            <a:spAutoFit/>
          </a:bodyPr>
          <a:lstStyle/>
          <a:p>
            <a:pPr eaLnBrk="1" hangingPunct="1"/>
            <a:r>
              <a:rPr lang="en-US" sz="2800" b="1" smtClean="0">
                <a:solidFill>
                  <a:srgbClr val="7030A0"/>
                </a:solidFill>
                <a:latin typeface="+mj-lt"/>
              </a:rPr>
              <a:t>DATA</a:t>
            </a:r>
            <a:endParaRPr lang="en-US" sz="2800" b="1">
              <a:solidFill>
                <a:srgbClr val="7030A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p:bldP spid="39"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 name="Line 46"/>
          <p:cNvSpPr>
            <a:spLocks noChangeShapeType="1"/>
          </p:cNvSpPr>
          <p:nvPr/>
        </p:nvSpPr>
        <p:spPr bwMode="auto">
          <a:xfrm flipH="1">
            <a:off x="5487988" y="5515347"/>
            <a:ext cx="290513" cy="0"/>
          </a:xfrm>
          <a:prstGeom prst="line">
            <a:avLst/>
          </a:prstGeom>
          <a:noFill/>
          <a:ln w="9525">
            <a:solidFill>
              <a:schemeClr val="tx1"/>
            </a:solidFill>
            <a:round/>
            <a:headEnd/>
            <a:tailEnd/>
          </a:ln>
        </p:spPr>
        <p:txBody>
          <a:bodyPr/>
          <a:lstStyle/>
          <a:p>
            <a:endParaRPr lang="en-US"/>
          </a:p>
        </p:txBody>
      </p:sp>
      <p:sp>
        <p:nvSpPr>
          <p:cNvPr id="146" name="Line 45"/>
          <p:cNvSpPr>
            <a:spLocks noChangeShapeType="1"/>
          </p:cNvSpPr>
          <p:nvPr/>
        </p:nvSpPr>
        <p:spPr bwMode="auto">
          <a:xfrm>
            <a:off x="3257551" y="5418510"/>
            <a:ext cx="387350" cy="0"/>
          </a:xfrm>
          <a:prstGeom prst="line">
            <a:avLst/>
          </a:prstGeom>
          <a:noFill/>
          <a:ln w="9525">
            <a:solidFill>
              <a:schemeClr val="tx1"/>
            </a:solidFill>
            <a:round/>
            <a:headEnd/>
            <a:tailEnd/>
          </a:ln>
        </p:spPr>
        <p:txBody>
          <a:bodyPr/>
          <a:lstStyle/>
          <a:p>
            <a:endParaRPr lang="en-US"/>
          </a:p>
        </p:txBody>
      </p:sp>
      <p:sp>
        <p:nvSpPr>
          <p:cNvPr id="31" name="Content Placeholder 30"/>
          <p:cNvSpPr>
            <a:spLocks noGrp="1"/>
          </p:cNvSpPr>
          <p:nvPr>
            <p:ph idx="1"/>
          </p:nvPr>
        </p:nvSpPr>
        <p:spPr/>
        <p:txBody>
          <a:bodyPr>
            <a:normAutofit/>
          </a:bodyPr>
          <a:lstStyle/>
          <a:p>
            <a:r>
              <a:rPr lang="en-US" sz="2400" dirty="0" smtClean="0"/>
              <a:t>What is in the new packet header?</a:t>
            </a:r>
          </a:p>
          <a:p>
            <a:pPr lvl="1"/>
            <a:r>
              <a:rPr lang="en-US" sz="2000" dirty="0" smtClean="0"/>
              <a:t>protocol = 50 (means, that the data is ESP)</a:t>
            </a:r>
          </a:p>
          <a:p>
            <a:pPr lvl="1"/>
            <a:r>
              <a:rPr lang="en-US" sz="2000" dirty="0" smtClean="0"/>
              <a:t>IPsec takes place between the source and destination IP nodes (routers R1 and R2)</a:t>
            </a:r>
          </a:p>
          <a:p>
            <a:r>
              <a:rPr lang="en-US" sz="2400" dirty="0" smtClean="0"/>
              <a:t>What does the receiver do(R2)?</a:t>
            </a:r>
          </a:p>
          <a:p>
            <a:pPr lvl="1"/>
            <a:r>
              <a:rPr lang="en-US" sz="2000" dirty="0" smtClean="0"/>
              <a:t>from SPI in the packet header takes the data about  SA, checks MAC </a:t>
            </a:r>
            <a:r>
              <a:rPr lang="en-US" sz="2000" dirty="0" err="1" smtClean="0"/>
              <a:t>enchilad</a:t>
            </a:r>
            <a:r>
              <a:rPr lang="sl-SI" sz="2000" dirty="0" smtClean="0"/>
              <a:t>a</a:t>
            </a:r>
            <a:r>
              <a:rPr lang="en-US" sz="2000" dirty="0" smtClean="0"/>
              <a:t>, checks </a:t>
            </a:r>
            <a:r>
              <a:rPr lang="en-US" sz="2000" dirty="0" err="1" smtClean="0"/>
              <a:t>Seq</a:t>
            </a:r>
            <a:r>
              <a:rPr lang="en-US" sz="2000" dirty="0" smtClean="0"/>
              <a:t>#, decrypts </a:t>
            </a:r>
            <a:r>
              <a:rPr lang="en-US" sz="2000" dirty="0" err="1" smtClean="0"/>
              <a:t>enchilad</a:t>
            </a:r>
            <a:r>
              <a:rPr lang="sl-SI" sz="2000" dirty="0" smtClean="0"/>
              <a:t>a</a:t>
            </a:r>
            <a:r>
              <a:rPr lang="en-US" sz="2000" dirty="0" smtClean="0"/>
              <a:t>, removes the fill, extracts the data, sends to the target computer</a:t>
            </a:r>
          </a:p>
          <a:p>
            <a:pPr lvl="1"/>
            <a:endParaRPr lang="en-US" sz="2000" dirty="0" smtClean="0"/>
          </a:p>
        </p:txBody>
      </p:sp>
      <p:sp>
        <p:nvSpPr>
          <p:cNvPr id="110595" name="Rectangle 2"/>
          <p:cNvSpPr>
            <a:spLocks noGrp="1" noChangeArrowheads="1"/>
          </p:cNvSpPr>
          <p:nvPr>
            <p:ph type="title"/>
          </p:nvPr>
        </p:nvSpPr>
        <p:spPr/>
        <p:txBody>
          <a:bodyPr/>
          <a:lstStyle/>
          <a:p>
            <a:r>
              <a:rPr lang="en-US" smtClean="0"/>
              <a:t>IPsec datagram: tunnel mode in ESP</a:t>
            </a:r>
          </a:p>
        </p:txBody>
      </p:sp>
      <p:sp>
        <p:nvSpPr>
          <p:cNvPr id="137" name="Freeform 6"/>
          <p:cNvSpPr>
            <a:spLocks/>
          </p:cNvSpPr>
          <p:nvPr/>
        </p:nvSpPr>
        <p:spPr bwMode="auto">
          <a:xfrm>
            <a:off x="6186488" y="4808910"/>
            <a:ext cx="2025650" cy="1633538"/>
          </a:xfrm>
          <a:custGeom>
            <a:avLst/>
            <a:gdLst>
              <a:gd name="T0" fmla="*/ 227 w 1292"/>
              <a:gd name="T1" fmla="*/ 3 h 1255"/>
              <a:gd name="T2" fmla="*/ 35 w 1292"/>
              <a:gd name="T3" fmla="*/ 71 h 1255"/>
              <a:gd name="T4" fmla="*/ 29 w 1292"/>
              <a:gd name="T5" fmla="*/ 237 h 1255"/>
              <a:gd name="T6" fmla="*/ 49 w 1292"/>
              <a:gd name="T7" fmla="*/ 376 h 1255"/>
              <a:gd name="T8" fmla="*/ 233 w 1292"/>
              <a:gd name="T9" fmla="*/ 394 h 1255"/>
              <a:gd name="T10" fmla="*/ 615 w 1292"/>
              <a:gd name="T11" fmla="*/ 510 h 1255"/>
              <a:gd name="T12" fmla="*/ 947 w 1292"/>
              <a:gd name="T13" fmla="*/ 558 h 1255"/>
              <a:gd name="T14" fmla="*/ 1141 w 1292"/>
              <a:gd name="T15" fmla="*/ 461 h 1255"/>
              <a:gd name="T16" fmla="*/ 1209 w 1292"/>
              <a:gd name="T17" fmla="*/ 201 h 1255"/>
              <a:gd name="T18" fmla="*/ 1146 w 1292"/>
              <a:gd name="T19" fmla="*/ 95 h 1255"/>
              <a:gd name="T20" fmla="*/ 713 w 1292"/>
              <a:gd name="T21" fmla="*/ 52 h 1255"/>
              <a:gd name="T22" fmla="*/ 227 w 1292"/>
              <a:gd name="T23" fmla="*/ 3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chemeClr val="accent2">
              <a:lumMod val="40000"/>
              <a:lumOff val="60000"/>
            </a:schemeClr>
          </a:solidFill>
          <a:ln w="9525">
            <a:noFill/>
            <a:round/>
            <a:headEnd/>
            <a:tailEnd/>
          </a:ln>
        </p:spPr>
        <p:txBody>
          <a:bodyPr wrap="none" anchor="ctr"/>
          <a:lstStyle/>
          <a:p>
            <a:endParaRPr lang="en-US"/>
          </a:p>
        </p:txBody>
      </p:sp>
      <p:sp>
        <p:nvSpPr>
          <p:cNvPr id="138" name="Freeform 7"/>
          <p:cNvSpPr>
            <a:spLocks/>
          </p:cNvSpPr>
          <p:nvPr/>
        </p:nvSpPr>
        <p:spPr bwMode="auto">
          <a:xfrm>
            <a:off x="776288" y="4685085"/>
            <a:ext cx="2133600" cy="1633538"/>
          </a:xfrm>
          <a:custGeom>
            <a:avLst/>
            <a:gdLst>
              <a:gd name="T0" fmla="*/ 280 w 1292"/>
              <a:gd name="T1" fmla="*/ 3 h 1255"/>
              <a:gd name="T2" fmla="*/ 40 w 1292"/>
              <a:gd name="T3" fmla="*/ 71 h 1255"/>
              <a:gd name="T4" fmla="*/ 33 w 1292"/>
              <a:gd name="T5" fmla="*/ 237 h 1255"/>
              <a:gd name="T6" fmla="*/ 61 w 1292"/>
              <a:gd name="T7" fmla="*/ 376 h 1255"/>
              <a:gd name="T8" fmla="*/ 287 w 1292"/>
              <a:gd name="T9" fmla="*/ 394 h 1255"/>
              <a:gd name="T10" fmla="*/ 757 w 1292"/>
              <a:gd name="T11" fmla="*/ 510 h 1255"/>
              <a:gd name="T12" fmla="*/ 1165 w 1292"/>
              <a:gd name="T13" fmla="*/ 558 h 1255"/>
              <a:gd name="T14" fmla="*/ 1403 w 1292"/>
              <a:gd name="T15" fmla="*/ 461 h 1255"/>
              <a:gd name="T16" fmla="*/ 1488 w 1292"/>
              <a:gd name="T17" fmla="*/ 201 h 1255"/>
              <a:gd name="T18" fmla="*/ 1410 w 1292"/>
              <a:gd name="T19" fmla="*/ 95 h 1255"/>
              <a:gd name="T20" fmla="*/ 877 w 1292"/>
              <a:gd name="T21" fmla="*/ 52 h 1255"/>
              <a:gd name="T22" fmla="*/ 280 w 1292"/>
              <a:gd name="T23" fmla="*/ 3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chemeClr val="accent2">
              <a:lumMod val="40000"/>
              <a:lumOff val="60000"/>
            </a:schemeClr>
          </a:solidFill>
          <a:ln w="9525">
            <a:noFill/>
            <a:round/>
            <a:headEnd/>
            <a:tailEnd/>
          </a:ln>
        </p:spPr>
        <p:txBody>
          <a:bodyPr wrap="none" anchor="ctr"/>
          <a:lstStyle/>
          <a:p>
            <a:endParaRPr lang="en-US"/>
          </a:p>
        </p:txBody>
      </p:sp>
      <p:sp>
        <p:nvSpPr>
          <p:cNvPr id="139" name="Freeform 8"/>
          <p:cNvSpPr>
            <a:spLocks/>
          </p:cNvSpPr>
          <p:nvPr/>
        </p:nvSpPr>
        <p:spPr bwMode="auto">
          <a:xfrm>
            <a:off x="3367088" y="5013176"/>
            <a:ext cx="2362200" cy="1255168"/>
          </a:xfrm>
          <a:custGeom>
            <a:avLst/>
            <a:gdLst>
              <a:gd name="T0" fmla="*/ 420 w 1292"/>
              <a:gd name="T1" fmla="*/ 7 h 1255"/>
              <a:gd name="T2" fmla="*/ 61 w 1292"/>
              <a:gd name="T3" fmla="*/ 207 h 1255"/>
              <a:gd name="T4" fmla="*/ 51 w 1292"/>
              <a:gd name="T5" fmla="*/ 689 h 1255"/>
              <a:gd name="T6" fmla="*/ 93 w 1292"/>
              <a:gd name="T7" fmla="*/ 1090 h 1255"/>
              <a:gd name="T8" fmla="*/ 431 w 1292"/>
              <a:gd name="T9" fmla="*/ 1146 h 1255"/>
              <a:gd name="T10" fmla="*/ 1138 w 1292"/>
              <a:gd name="T11" fmla="*/ 1485 h 1255"/>
              <a:gd name="T12" fmla="*/ 1751 w 1292"/>
              <a:gd name="T13" fmla="*/ 1628 h 1255"/>
              <a:gd name="T14" fmla="*/ 2110 w 1292"/>
              <a:gd name="T15" fmla="*/ 1343 h 1255"/>
              <a:gd name="T16" fmla="*/ 2237 w 1292"/>
              <a:gd name="T17" fmla="*/ 586 h 1255"/>
              <a:gd name="T18" fmla="*/ 2121 w 1292"/>
              <a:gd name="T19" fmla="*/ 277 h 1255"/>
              <a:gd name="T20" fmla="*/ 1319 w 1292"/>
              <a:gd name="T21" fmla="*/ 151 h 1255"/>
              <a:gd name="T22" fmla="*/ 420 w 1292"/>
              <a:gd name="T23" fmla="*/ 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chemeClr val="accent2">
              <a:lumMod val="40000"/>
              <a:lumOff val="60000"/>
            </a:schemeClr>
          </a:solidFill>
          <a:ln w="9525">
            <a:noFill/>
            <a:round/>
            <a:headEnd/>
            <a:tailEnd/>
          </a:ln>
        </p:spPr>
        <p:txBody>
          <a:bodyPr wrap="none" anchor="ctr"/>
          <a:lstStyle/>
          <a:p>
            <a:endParaRPr lang="en-US"/>
          </a:p>
        </p:txBody>
      </p:sp>
      <p:grpSp>
        <p:nvGrpSpPr>
          <p:cNvPr id="141" name="Group 25"/>
          <p:cNvGrpSpPr>
            <a:grpSpLocks/>
          </p:cNvGrpSpPr>
          <p:nvPr/>
        </p:nvGrpSpPr>
        <p:grpSpPr bwMode="auto">
          <a:xfrm>
            <a:off x="5791201" y="5388346"/>
            <a:ext cx="569913" cy="285750"/>
            <a:chOff x="533" y="321"/>
            <a:chExt cx="359" cy="180"/>
          </a:xfrm>
        </p:grpSpPr>
        <p:grpSp>
          <p:nvGrpSpPr>
            <p:cNvPr id="160" name="Group 26"/>
            <p:cNvGrpSpPr>
              <a:grpSpLocks/>
            </p:cNvGrpSpPr>
            <p:nvPr/>
          </p:nvGrpSpPr>
          <p:grpSpPr bwMode="auto">
            <a:xfrm>
              <a:off x="533" y="321"/>
              <a:ext cx="359" cy="180"/>
              <a:chOff x="1009" y="655"/>
              <a:chExt cx="359" cy="180"/>
            </a:xfrm>
          </p:grpSpPr>
          <p:sp>
            <p:nvSpPr>
              <p:cNvPr id="162" name="Oval 27"/>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63" name="Line 28"/>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n-US"/>
              </a:p>
            </p:txBody>
          </p:sp>
          <p:sp>
            <p:nvSpPr>
              <p:cNvPr id="164" name="Line 29"/>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n-US"/>
              </a:p>
            </p:txBody>
          </p:sp>
          <p:sp>
            <p:nvSpPr>
              <p:cNvPr id="165" name="Rectangle 30"/>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pPr algn="ctr"/>
                <a:endParaRPr lang="en-US" sz="2400">
                  <a:latin typeface="Times New Roman" pitchFamily="18" charset="0"/>
                </a:endParaRPr>
              </a:p>
            </p:txBody>
          </p:sp>
          <p:sp>
            <p:nvSpPr>
              <p:cNvPr id="166" name="Oval 31"/>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67" name="Group 166"/>
              <p:cNvGrpSpPr>
                <a:grpSpLocks/>
              </p:cNvGrpSpPr>
              <p:nvPr/>
            </p:nvGrpSpPr>
            <p:grpSpPr bwMode="auto">
              <a:xfrm>
                <a:off x="1095" y="692"/>
                <a:ext cx="176" cy="51"/>
                <a:chOff x="2848" y="1185"/>
                <a:chExt cx="140" cy="101"/>
              </a:xfrm>
            </p:grpSpPr>
            <p:sp>
              <p:nvSpPr>
                <p:cNvPr id="172" name="Line 33"/>
                <p:cNvSpPr>
                  <a:spLocks noChangeShapeType="1"/>
                </p:cNvSpPr>
                <p:nvPr/>
              </p:nvSpPr>
              <p:spPr bwMode="auto">
                <a:xfrm flipV="1">
                  <a:off x="2848" y="1189"/>
                  <a:ext cx="50" cy="2"/>
                </a:xfrm>
                <a:prstGeom prst="line">
                  <a:avLst/>
                </a:prstGeom>
                <a:noFill/>
                <a:ln w="28575">
                  <a:solidFill>
                    <a:schemeClr val="tx1"/>
                  </a:solidFill>
                  <a:round/>
                  <a:headEnd/>
                  <a:tailEnd/>
                </a:ln>
              </p:spPr>
              <p:txBody>
                <a:bodyPr wrap="none" anchor="ctr"/>
                <a:lstStyle/>
                <a:p>
                  <a:endParaRPr lang="en-US"/>
                </a:p>
              </p:txBody>
            </p:sp>
            <p:sp>
              <p:nvSpPr>
                <p:cNvPr id="173" name="Line 34"/>
                <p:cNvSpPr>
                  <a:spLocks noChangeShapeType="1"/>
                </p:cNvSpPr>
                <p:nvPr/>
              </p:nvSpPr>
              <p:spPr bwMode="auto">
                <a:xfrm>
                  <a:off x="2944" y="1286"/>
                  <a:ext cx="44" cy="0"/>
                </a:xfrm>
                <a:prstGeom prst="line">
                  <a:avLst/>
                </a:prstGeom>
                <a:noFill/>
                <a:ln w="28575">
                  <a:solidFill>
                    <a:schemeClr val="tx1"/>
                  </a:solidFill>
                  <a:round/>
                  <a:headEnd/>
                  <a:tailEnd/>
                </a:ln>
              </p:spPr>
              <p:txBody>
                <a:bodyPr wrap="none" anchor="ctr"/>
                <a:lstStyle/>
                <a:p>
                  <a:endParaRPr lang="en-US"/>
                </a:p>
              </p:txBody>
            </p:sp>
            <p:sp>
              <p:nvSpPr>
                <p:cNvPr id="174" name="Line 35"/>
                <p:cNvSpPr>
                  <a:spLocks noChangeShapeType="1"/>
                </p:cNvSpPr>
                <p:nvPr/>
              </p:nvSpPr>
              <p:spPr bwMode="auto">
                <a:xfrm>
                  <a:off x="2894" y="1185"/>
                  <a:ext cx="52" cy="95"/>
                </a:xfrm>
                <a:prstGeom prst="line">
                  <a:avLst/>
                </a:prstGeom>
                <a:noFill/>
                <a:ln w="28575">
                  <a:solidFill>
                    <a:schemeClr val="tx1"/>
                  </a:solidFill>
                  <a:round/>
                  <a:headEnd/>
                  <a:tailEnd/>
                </a:ln>
              </p:spPr>
              <p:txBody>
                <a:bodyPr wrap="none" anchor="ctr"/>
                <a:lstStyle/>
                <a:p>
                  <a:endParaRPr lang="en-US"/>
                </a:p>
              </p:txBody>
            </p:sp>
          </p:grpSp>
          <p:grpSp>
            <p:nvGrpSpPr>
              <p:cNvPr id="168" name="Group 36"/>
              <p:cNvGrpSpPr>
                <a:grpSpLocks/>
              </p:cNvGrpSpPr>
              <p:nvPr/>
            </p:nvGrpSpPr>
            <p:grpSpPr bwMode="auto">
              <a:xfrm flipV="1">
                <a:off x="1095" y="691"/>
                <a:ext cx="176" cy="49"/>
                <a:chOff x="2848" y="1180"/>
                <a:chExt cx="140" cy="97"/>
              </a:xfrm>
            </p:grpSpPr>
            <p:sp>
              <p:nvSpPr>
                <p:cNvPr id="169" name="Line 37"/>
                <p:cNvSpPr>
                  <a:spLocks noChangeShapeType="1"/>
                </p:cNvSpPr>
                <p:nvPr/>
              </p:nvSpPr>
              <p:spPr bwMode="auto">
                <a:xfrm flipV="1">
                  <a:off x="2848" y="1180"/>
                  <a:ext cx="50" cy="2"/>
                </a:xfrm>
                <a:prstGeom prst="line">
                  <a:avLst/>
                </a:prstGeom>
                <a:noFill/>
                <a:ln w="28575">
                  <a:solidFill>
                    <a:schemeClr val="tx1"/>
                  </a:solidFill>
                  <a:round/>
                  <a:headEnd/>
                  <a:tailEnd/>
                </a:ln>
              </p:spPr>
              <p:txBody>
                <a:bodyPr wrap="none" anchor="ctr"/>
                <a:lstStyle/>
                <a:p>
                  <a:endParaRPr lang="en-US"/>
                </a:p>
              </p:txBody>
            </p:sp>
            <p:sp>
              <p:nvSpPr>
                <p:cNvPr id="170" name="Line 38"/>
                <p:cNvSpPr>
                  <a:spLocks noChangeShapeType="1"/>
                </p:cNvSpPr>
                <p:nvPr/>
              </p:nvSpPr>
              <p:spPr bwMode="auto">
                <a:xfrm>
                  <a:off x="2944" y="1277"/>
                  <a:ext cx="44" cy="0"/>
                </a:xfrm>
                <a:prstGeom prst="line">
                  <a:avLst/>
                </a:prstGeom>
                <a:noFill/>
                <a:ln w="28575">
                  <a:solidFill>
                    <a:schemeClr val="tx1"/>
                  </a:solidFill>
                  <a:round/>
                  <a:headEnd/>
                  <a:tailEnd/>
                </a:ln>
              </p:spPr>
              <p:txBody>
                <a:bodyPr wrap="none" anchor="ctr"/>
                <a:lstStyle/>
                <a:p>
                  <a:endParaRPr lang="en-US"/>
                </a:p>
              </p:txBody>
            </p:sp>
            <p:sp>
              <p:nvSpPr>
                <p:cNvPr id="171" name="Line 39"/>
                <p:cNvSpPr>
                  <a:spLocks noChangeShapeType="1"/>
                </p:cNvSpPr>
                <p:nvPr/>
              </p:nvSpPr>
              <p:spPr bwMode="auto">
                <a:xfrm>
                  <a:off x="2894" y="1182"/>
                  <a:ext cx="52" cy="95"/>
                </a:xfrm>
                <a:prstGeom prst="line">
                  <a:avLst/>
                </a:prstGeom>
                <a:noFill/>
                <a:ln w="28575">
                  <a:solidFill>
                    <a:schemeClr val="tx1"/>
                  </a:solidFill>
                  <a:round/>
                  <a:headEnd/>
                  <a:tailEnd/>
                </a:ln>
              </p:spPr>
              <p:txBody>
                <a:bodyPr wrap="none" anchor="ctr"/>
                <a:lstStyle/>
                <a:p>
                  <a:endParaRPr lang="en-US"/>
                </a:p>
              </p:txBody>
            </p:sp>
          </p:grpSp>
        </p:grpSp>
        <p:sp>
          <p:nvSpPr>
            <p:cNvPr id="161" name="Line 40"/>
            <p:cNvSpPr>
              <a:spLocks noChangeShapeType="1"/>
            </p:cNvSpPr>
            <p:nvPr/>
          </p:nvSpPr>
          <p:spPr bwMode="auto">
            <a:xfrm>
              <a:off x="535" y="368"/>
              <a:ext cx="0" cy="62"/>
            </a:xfrm>
            <a:prstGeom prst="line">
              <a:avLst/>
            </a:prstGeom>
            <a:noFill/>
            <a:ln w="12700">
              <a:solidFill>
                <a:schemeClr val="tx1"/>
              </a:solidFill>
              <a:round/>
              <a:headEnd/>
              <a:tailEnd/>
            </a:ln>
          </p:spPr>
          <p:txBody>
            <a:bodyPr wrap="none" anchor="ctr"/>
            <a:lstStyle/>
            <a:p>
              <a:endParaRPr lang="en-US"/>
            </a:p>
          </p:txBody>
        </p:sp>
      </p:grpSp>
      <p:graphicFrame>
        <p:nvGraphicFramePr>
          <p:cNvPr id="142" name="Object 41"/>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468964133"/>
              </p:ext>
            </p:extLst>
          </p:nvPr>
        </p:nvGraphicFramePr>
        <p:xfrm>
          <a:off x="6934201" y="5237535"/>
          <a:ext cx="611188" cy="520700"/>
        </p:xfrm>
        <a:graphic>
          <a:graphicData uri="http://schemas.openxmlformats.org/presentationml/2006/ole">
            <p:oleObj spid="_x0000_s302192" name="Clip" r:id="rId3" imgW="1305000" imgH="1085760" progId="">
              <p:embed/>
            </p:oleObj>
          </a:graphicData>
        </a:graphic>
      </p:graphicFrame>
      <p:graphicFrame>
        <p:nvGraphicFramePr>
          <p:cNvPr id="143" name="Object 42"/>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257208031"/>
              </p:ext>
            </p:extLst>
          </p:nvPr>
        </p:nvGraphicFramePr>
        <p:xfrm>
          <a:off x="1309688" y="5196260"/>
          <a:ext cx="611188" cy="520700"/>
        </p:xfrm>
        <a:graphic>
          <a:graphicData uri="http://schemas.openxmlformats.org/presentationml/2006/ole">
            <p:oleObj spid="_x0000_s302193" name="Clip" r:id="rId4" imgW="1305000" imgH="1085760" progId="">
              <p:embed/>
            </p:oleObj>
          </a:graphicData>
        </a:graphic>
      </p:graphicFrame>
      <p:sp>
        <p:nvSpPr>
          <p:cNvPr id="144" name="Line 43"/>
          <p:cNvSpPr>
            <a:spLocks noChangeShapeType="1"/>
          </p:cNvSpPr>
          <p:nvPr/>
        </p:nvSpPr>
        <p:spPr bwMode="auto">
          <a:xfrm>
            <a:off x="1871663" y="5377235"/>
            <a:ext cx="803275" cy="0"/>
          </a:xfrm>
          <a:prstGeom prst="line">
            <a:avLst/>
          </a:prstGeom>
          <a:noFill/>
          <a:ln w="9525">
            <a:solidFill>
              <a:schemeClr val="tx1"/>
            </a:solidFill>
            <a:round/>
            <a:headEnd/>
            <a:tailEnd/>
          </a:ln>
        </p:spPr>
        <p:txBody>
          <a:bodyPr/>
          <a:lstStyle/>
          <a:p>
            <a:endParaRPr lang="en-US"/>
          </a:p>
        </p:txBody>
      </p:sp>
      <p:sp>
        <p:nvSpPr>
          <p:cNvPr id="145" name="Line 44"/>
          <p:cNvSpPr>
            <a:spLocks noChangeShapeType="1"/>
          </p:cNvSpPr>
          <p:nvPr/>
        </p:nvSpPr>
        <p:spPr bwMode="auto">
          <a:xfrm>
            <a:off x="6346826" y="5515347"/>
            <a:ext cx="692150" cy="0"/>
          </a:xfrm>
          <a:prstGeom prst="line">
            <a:avLst/>
          </a:prstGeom>
          <a:noFill/>
          <a:ln w="9525">
            <a:solidFill>
              <a:schemeClr val="tx1"/>
            </a:solidFill>
            <a:round/>
            <a:headEnd/>
            <a:tailEnd/>
          </a:ln>
        </p:spPr>
        <p:txBody>
          <a:bodyPr/>
          <a:lstStyle/>
          <a:p>
            <a:endParaRPr lang="en-US"/>
          </a:p>
        </p:txBody>
      </p:sp>
      <p:sp>
        <p:nvSpPr>
          <p:cNvPr id="148" name="Text Box 47"/>
          <p:cNvSpPr txBox="1">
            <a:spLocks noChangeArrowheads="1"/>
          </p:cNvSpPr>
          <p:nvPr/>
        </p:nvSpPr>
        <p:spPr bwMode="auto">
          <a:xfrm>
            <a:off x="5570190" y="5065365"/>
            <a:ext cx="1003352" cy="523220"/>
          </a:xfrm>
          <a:prstGeom prst="rect">
            <a:avLst/>
          </a:prstGeom>
          <a:noFill/>
          <a:ln w="9525">
            <a:noFill/>
            <a:miter lim="800000"/>
            <a:headEnd/>
            <a:tailEnd/>
          </a:ln>
        </p:spPr>
        <p:txBody>
          <a:bodyPr wrap="none">
            <a:spAutoFit/>
          </a:bodyPr>
          <a:lstStyle/>
          <a:p>
            <a:r>
              <a:rPr lang="en-US" sz="1400"/>
              <a:t>193.68.2.23</a:t>
            </a:r>
          </a:p>
          <a:p>
            <a:endParaRPr lang="en-US" sz="1400"/>
          </a:p>
        </p:txBody>
      </p:sp>
      <p:sp>
        <p:nvSpPr>
          <p:cNvPr id="149" name="Text Box 48"/>
          <p:cNvSpPr txBox="1">
            <a:spLocks noChangeArrowheads="1"/>
          </p:cNvSpPr>
          <p:nvPr/>
        </p:nvSpPr>
        <p:spPr bwMode="auto">
          <a:xfrm>
            <a:off x="2483768" y="4993357"/>
            <a:ext cx="1157689" cy="523220"/>
          </a:xfrm>
          <a:prstGeom prst="rect">
            <a:avLst/>
          </a:prstGeom>
          <a:noFill/>
          <a:ln w="9525">
            <a:noFill/>
            <a:miter lim="800000"/>
            <a:headEnd/>
            <a:tailEnd/>
          </a:ln>
        </p:spPr>
        <p:txBody>
          <a:bodyPr wrap="none">
            <a:spAutoFit/>
          </a:bodyPr>
          <a:lstStyle/>
          <a:p>
            <a:r>
              <a:rPr lang="en-US" sz="1400" smtClean="0"/>
              <a:t>200.168.1.100</a:t>
            </a:r>
            <a:endParaRPr lang="en-US" sz="1400"/>
          </a:p>
          <a:p>
            <a:endParaRPr lang="en-US" sz="1400"/>
          </a:p>
        </p:txBody>
      </p:sp>
      <p:sp>
        <p:nvSpPr>
          <p:cNvPr id="150" name="Text Box 49"/>
          <p:cNvSpPr txBox="1">
            <a:spLocks noChangeArrowheads="1"/>
          </p:cNvSpPr>
          <p:nvPr/>
        </p:nvSpPr>
        <p:spPr bwMode="auto">
          <a:xfrm>
            <a:off x="1157288" y="5869360"/>
            <a:ext cx="967509" cy="307777"/>
          </a:xfrm>
          <a:prstGeom prst="rect">
            <a:avLst/>
          </a:prstGeom>
          <a:noFill/>
          <a:ln w="9525">
            <a:noFill/>
            <a:miter lim="800000"/>
            <a:headEnd/>
            <a:tailEnd/>
          </a:ln>
        </p:spPr>
        <p:txBody>
          <a:bodyPr wrap="none">
            <a:spAutoFit/>
          </a:bodyPr>
          <a:lstStyle/>
          <a:p>
            <a:r>
              <a:rPr lang="en-US" sz="1400"/>
              <a:t>172.16.1/24</a:t>
            </a:r>
          </a:p>
        </p:txBody>
      </p:sp>
      <p:sp>
        <p:nvSpPr>
          <p:cNvPr id="151" name="Text Box 50"/>
          <p:cNvSpPr txBox="1">
            <a:spLocks noChangeArrowheads="1"/>
          </p:cNvSpPr>
          <p:nvPr/>
        </p:nvSpPr>
        <p:spPr bwMode="auto">
          <a:xfrm>
            <a:off x="6796088" y="6021760"/>
            <a:ext cx="997966" cy="307777"/>
          </a:xfrm>
          <a:prstGeom prst="rect">
            <a:avLst/>
          </a:prstGeom>
          <a:noFill/>
          <a:ln w="9525">
            <a:noFill/>
            <a:miter lim="800000"/>
            <a:headEnd/>
            <a:tailEnd/>
          </a:ln>
        </p:spPr>
        <p:txBody>
          <a:bodyPr wrap="none">
            <a:spAutoFit/>
          </a:bodyPr>
          <a:lstStyle/>
          <a:p>
            <a:r>
              <a:rPr lang="en-US" sz="1400"/>
              <a:t>172.16.2/24</a:t>
            </a:r>
          </a:p>
        </p:txBody>
      </p:sp>
      <p:sp>
        <p:nvSpPr>
          <p:cNvPr id="152" name="Line 51"/>
          <p:cNvSpPr>
            <a:spLocks noChangeShapeType="1"/>
          </p:cNvSpPr>
          <p:nvPr/>
        </p:nvSpPr>
        <p:spPr bwMode="auto">
          <a:xfrm>
            <a:off x="3138488" y="5564560"/>
            <a:ext cx="2667000" cy="0"/>
          </a:xfrm>
          <a:prstGeom prst="line">
            <a:avLst/>
          </a:prstGeom>
          <a:noFill/>
          <a:ln w="25400">
            <a:solidFill>
              <a:srgbClr val="FF0000"/>
            </a:solidFill>
            <a:round/>
            <a:headEnd/>
            <a:tailEnd type="triangle" w="med" len="med"/>
          </a:ln>
        </p:spPr>
        <p:txBody>
          <a:bodyPr/>
          <a:lstStyle/>
          <a:p>
            <a:endParaRPr lang="en-US"/>
          </a:p>
        </p:txBody>
      </p:sp>
      <p:sp>
        <p:nvSpPr>
          <p:cNvPr id="153" name="Text Box 52"/>
          <p:cNvSpPr txBox="1">
            <a:spLocks noChangeArrowheads="1"/>
          </p:cNvSpPr>
          <p:nvPr/>
        </p:nvSpPr>
        <p:spPr bwMode="auto">
          <a:xfrm>
            <a:off x="4281488" y="5183560"/>
            <a:ext cx="457176" cy="369332"/>
          </a:xfrm>
          <a:prstGeom prst="rect">
            <a:avLst/>
          </a:prstGeom>
          <a:noFill/>
          <a:ln w="9525">
            <a:noFill/>
            <a:miter lim="800000"/>
            <a:headEnd/>
            <a:tailEnd/>
          </a:ln>
        </p:spPr>
        <p:txBody>
          <a:bodyPr wrap="none">
            <a:spAutoFit/>
          </a:bodyPr>
          <a:lstStyle/>
          <a:p>
            <a:pPr eaLnBrk="1" hangingPunct="1"/>
            <a:r>
              <a:rPr lang="en-US" sz="1800">
                <a:solidFill>
                  <a:srgbClr val="FF0000"/>
                </a:solidFill>
              </a:rPr>
              <a:t>SA</a:t>
            </a:r>
          </a:p>
        </p:txBody>
      </p:sp>
      <p:sp>
        <p:nvSpPr>
          <p:cNvPr id="155" name="Text Box 54"/>
          <p:cNvSpPr txBox="1">
            <a:spLocks noChangeArrowheads="1"/>
          </p:cNvSpPr>
          <p:nvPr/>
        </p:nvSpPr>
        <p:spPr bwMode="auto">
          <a:xfrm>
            <a:off x="912813" y="4077072"/>
            <a:ext cx="184150" cy="366713"/>
          </a:xfrm>
          <a:prstGeom prst="rect">
            <a:avLst/>
          </a:prstGeom>
          <a:noFill/>
          <a:ln w="9525">
            <a:noFill/>
            <a:miter lim="800000"/>
            <a:headEnd/>
            <a:tailEnd/>
          </a:ln>
        </p:spPr>
        <p:txBody>
          <a:bodyPr wrap="none">
            <a:spAutoFit/>
          </a:bodyPr>
          <a:lstStyle/>
          <a:p>
            <a:pPr eaLnBrk="1" hangingPunct="1"/>
            <a:endParaRPr lang="en-US" sz="1800">
              <a:latin typeface="Arial" charset="0"/>
            </a:endParaRPr>
          </a:p>
        </p:txBody>
      </p:sp>
      <p:sp>
        <p:nvSpPr>
          <p:cNvPr id="158" name="Text Box 57"/>
          <p:cNvSpPr txBox="1">
            <a:spLocks noChangeArrowheads="1"/>
          </p:cNvSpPr>
          <p:nvPr/>
        </p:nvSpPr>
        <p:spPr bwMode="auto">
          <a:xfrm>
            <a:off x="2757488" y="5661248"/>
            <a:ext cx="476250" cy="366713"/>
          </a:xfrm>
          <a:prstGeom prst="rect">
            <a:avLst/>
          </a:prstGeom>
          <a:noFill/>
          <a:ln w="9525">
            <a:noFill/>
            <a:miter lim="800000"/>
            <a:headEnd/>
            <a:tailEnd/>
          </a:ln>
        </p:spPr>
        <p:txBody>
          <a:bodyPr wrap="none">
            <a:spAutoFit/>
          </a:bodyPr>
          <a:lstStyle/>
          <a:p>
            <a:pPr eaLnBrk="1" hangingPunct="1"/>
            <a:r>
              <a:rPr lang="en-US" sz="1800">
                <a:latin typeface="Arial" charset="0"/>
              </a:rPr>
              <a:t>R1</a:t>
            </a:r>
          </a:p>
        </p:txBody>
      </p:sp>
      <p:sp>
        <p:nvSpPr>
          <p:cNvPr id="159" name="Text Box 58"/>
          <p:cNvSpPr txBox="1">
            <a:spLocks noChangeArrowheads="1"/>
          </p:cNvSpPr>
          <p:nvPr/>
        </p:nvSpPr>
        <p:spPr bwMode="auto">
          <a:xfrm>
            <a:off x="5805488" y="5733256"/>
            <a:ext cx="476250" cy="366713"/>
          </a:xfrm>
          <a:prstGeom prst="rect">
            <a:avLst/>
          </a:prstGeom>
          <a:noFill/>
          <a:ln w="9525">
            <a:noFill/>
            <a:miter lim="800000"/>
            <a:headEnd/>
            <a:tailEnd/>
          </a:ln>
        </p:spPr>
        <p:txBody>
          <a:bodyPr wrap="none">
            <a:spAutoFit/>
          </a:bodyPr>
          <a:lstStyle/>
          <a:p>
            <a:pPr eaLnBrk="1" hangingPunct="1"/>
            <a:r>
              <a:rPr lang="en-US" sz="1800">
                <a:latin typeface="Arial" charset="0"/>
              </a:rPr>
              <a:t>R2</a:t>
            </a:r>
          </a:p>
        </p:txBody>
      </p:sp>
      <p:grpSp>
        <p:nvGrpSpPr>
          <p:cNvPr id="202" name="Group 25"/>
          <p:cNvGrpSpPr>
            <a:grpSpLocks/>
          </p:cNvGrpSpPr>
          <p:nvPr/>
        </p:nvGrpSpPr>
        <p:grpSpPr bwMode="auto">
          <a:xfrm>
            <a:off x="2699792" y="5301208"/>
            <a:ext cx="569913" cy="285750"/>
            <a:chOff x="533" y="321"/>
            <a:chExt cx="359" cy="180"/>
          </a:xfrm>
        </p:grpSpPr>
        <p:grpSp>
          <p:nvGrpSpPr>
            <p:cNvPr id="203" name="Group 26"/>
            <p:cNvGrpSpPr>
              <a:grpSpLocks/>
            </p:cNvGrpSpPr>
            <p:nvPr/>
          </p:nvGrpSpPr>
          <p:grpSpPr bwMode="auto">
            <a:xfrm>
              <a:off x="533" y="321"/>
              <a:ext cx="359" cy="180"/>
              <a:chOff x="1009" y="655"/>
              <a:chExt cx="359" cy="180"/>
            </a:xfrm>
          </p:grpSpPr>
          <p:sp>
            <p:nvSpPr>
              <p:cNvPr id="205" name="Oval 27"/>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06" name="Line 28"/>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n-US"/>
              </a:p>
            </p:txBody>
          </p:sp>
          <p:sp>
            <p:nvSpPr>
              <p:cNvPr id="207" name="Line 29"/>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n-US"/>
              </a:p>
            </p:txBody>
          </p:sp>
          <p:sp>
            <p:nvSpPr>
              <p:cNvPr id="208" name="Rectangle 30"/>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pPr algn="ctr"/>
                <a:endParaRPr lang="en-US" sz="2400">
                  <a:latin typeface="Times New Roman" pitchFamily="18" charset="0"/>
                </a:endParaRPr>
              </a:p>
            </p:txBody>
          </p:sp>
          <p:sp>
            <p:nvSpPr>
              <p:cNvPr id="209" name="Oval 31"/>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210" name="Group 209"/>
              <p:cNvGrpSpPr>
                <a:grpSpLocks/>
              </p:cNvGrpSpPr>
              <p:nvPr/>
            </p:nvGrpSpPr>
            <p:grpSpPr bwMode="auto">
              <a:xfrm>
                <a:off x="1095" y="692"/>
                <a:ext cx="176" cy="51"/>
                <a:chOff x="2848" y="1185"/>
                <a:chExt cx="140" cy="101"/>
              </a:xfrm>
            </p:grpSpPr>
            <p:sp>
              <p:nvSpPr>
                <p:cNvPr id="215" name="Line 33"/>
                <p:cNvSpPr>
                  <a:spLocks noChangeShapeType="1"/>
                </p:cNvSpPr>
                <p:nvPr/>
              </p:nvSpPr>
              <p:spPr bwMode="auto">
                <a:xfrm flipV="1">
                  <a:off x="2848" y="1189"/>
                  <a:ext cx="50" cy="2"/>
                </a:xfrm>
                <a:prstGeom prst="line">
                  <a:avLst/>
                </a:prstGeom>
                <a:noFill/>
                <a:ln w="28575">
                  <a:solidFill>
                    <a:schemeClr val="tx1"/>
                  </a:solidFill>
                  <a:round/>
                  <a:headEnd/>
                  <a:tailEnd/>
                </a:ln>
              </p:spPr>
              <p:txBody>
                <a:bodyPr wrap="none" anchor="ctr"/>
                <a:lstStyle/>
                <a:p>
                  <a:endParaRPr lang="en-US"/>
                </a:p>
              </p:txBody>
            </p:sp>
            <p:sp>
              <p:nvSpPr>
                <p:cNvPr id="216" name="Line 34"/>
                <p:cNvSpPr>
                  <a:spLocks noChangeShapeType="1"/>
                </p:cNvSpPr>
                <p:nvPr/>
              </p:nvSpPr>
              <p:spPr bwMode="auto">
                <a:xfrm>
                  <a:off x="2944" y="1286"/>
                  <a:ext cx="44" cy="0"/>
                </a:xfrm>
                <a:prstGeom prst="line">
                  <a:avLst/>
                </a:prstGeom>
                <a:noFill/>
                <a:ln w="28575">
                  <a:solidFill>
                    <a:schemeClr val="tx1"/>
                  </a:solidFill>
                  <a:round/>
                  <a:headEnd/>
                  <a:tailEnd/>
                </a:ln>
              </p:spPr>
              <p:txBody>
                <a:bodyPr wrap="none" anchor="ctr"/>
                <a:lstStyle/>
                <a:p>
                  <a:endParaRPr lang="en-US"/>
                </a:p>
              </p:txBody>
            </p:sp>
            <p:sp>
              <p:nvSpPr>
                <p:cNvPr id="217" name="Line 35"/>
                <p:cNvSpPr>
                  <a:spLocks noChangeShapeType="1"/>
                </p:cNvSpPr>
                <p:nvPr/>
              </p:nvSpPr>
              <p:spPr bwMode="auto">
                <a:xfrm>
                  <a:off x="2894" y="1185"/>
                  <a:ext cx="52" cy="95"/>
                </a:xfrm>
                <a:prstGeom prst="line">
                  <a:avLst/>
                </a:prstGeom>
                <a:noFill/>
                <a:ln w="28575">
                  <a:solidFill>
                    <a:schemeClr val="tx1"/>
                  </a:solidFill>
                  <a:round/>
                  <a:headEnd/>
                  <a:tailEnd/>
                </a:ln>
              </p:spPr>
              <p:txBody>
                <a:bodyPr wrap="none" anchor="ctr"/>
                <a:lstStyle/>
                <a:p>
                  <a:endParaRPr lang="en-US"/>
                </a:p>
              </p:txBody>
            </p:sp>
          </p:grpSp>
          <p:grpSp>
            <p:nvGrpSpPr>
              <p:cNvPr id="211" name="Group 36"/>
              <p:cNvGrpSpPr>
                <a:grpSpLocks/>
              </p:cNvGrpSpPr>
              <p:nvPr/>
            </p:nvGrpSpPr>
            <p:grpSpPr bwMode="auto">
              <a:xfrm flipV="1">
                <a:off x="1095" y="691"/>
                <a:ext cx="176" cy="49"/>
                <a:chOff x="2848" y="1180"/>
                <a:chExt cx="140" cy="97"/>
              </a:xfrm>
            </p:grpSpPr>
            <p:sp>
              <p:nvSpPr>
                <p:cNvPr id="212" name="Line 37"/>
                <p:cNvSpPr>
                  <a:spLocks noChangeShapeType="1"/>
                </p:cNvSpPr>
                <p:nvPr/>
              </p:nvSpPr>
              <p:spPr bwMode="auto">
                <a:xfrm flipV="1">
                  <a:off x="2848" y="1180"/>
                  <a:ext cx="50" cy="2"/>
                </a:xfrm>
                <a:prstGeom prst="line">
                  <a:avLst/>
                </a:prstGeom>
                <a:noFill/>
                <a:ln w="28575">
                  <a:solidFill>
                    <a:schemeClr val="tx1"/>
                  </a:solidFill>
                  <a:round/>
                  <a:headEnd/>
                  <a:tailEnd/>
                </a:ln>
              </p:spPr>
              <p:txBody>
                <a:bodyPr wrap="none" anchor="ctr"/>
                <a:lstStyle/>
                <a:p>
                  <a:endParaRPr lang="en-US"/>
                </a:p>
              </p:txBody>
            </p:sp>
            <p:sp>
              <p:nvSpPr>
                <p:cNvPr id="213" name="Line 38"/>
                <p:cNvSpPr>
                  <a:spLocks noChangeShapeType="1"/>
                </p:cNvSpPr>
                <p:nvPr/>
              </p:nvSpPr>
              <p:spPr bwMode="auto">
                <a:xfrm>
                  <a:off x="2944" y="1277"/>
                  <a:ext cx="44" cy="0"/>
                </a:xfrm>
                <a:prstGeom prst="line">
                  <a:avLst/>
                </a:prstGeom>
                <a:noFill/>
                <a:ln w="28575">
                  <a:solidFill>
                    <a:schemeClr val="tx1"/>
                  </a:solidFill>
                  <a:round/>
                  <a:headEnd/>
                  <a:tailEnd/>
                </a:ln>
              </p:spPr>
              <p:txBody>
                <a:bodyPr wrap="none" anchor="ctr"/>
                <a:lstStyle/>
                <a:p>
                  <a:endParaRPr lang="en-US"/>
                </a:p>
              </p:txBody>
            </p:sp>
            <p:sp>
              <p:nvSpPr>
                <p:cNvPr id="214" name="Line 39"/>
                <p:cNvSpPr>
                  <a:spLocks noChangeShapeType="1"/>
                </p:cNvSpPr>
                <p:nvPr/>
              </p:nvSpPr>
              <p:spPr bwMode="auto">
                <a:xfrm>
                  <a:off x="2894" y="1182"/>
                  <a:ext cx="52" cy="95"/>
                </a:xfrm>
                <a:prstGeom prst="line">
                  <a:avLst/>
                </a:prstGeom>
                <a:noFill/>
                <a:ln w="28575">
                  <a:solidFill>
                    <a:schemeClr val="tx1"/>
                  </a:solidFill>
                  <a:round/>
                  <a:headEnd/>
                  <a:tailEnd/>
                </a:ln>
              </p:spPr>
              <p:txBody>
                <a:bodyPr wrap="none" anchor="ctr"/>
                <a:lstStyle/>
                <a:p>
                  <a:endParaRPr lang="en-US"/>
                </a:p>
              </p:txBody>
            </p:sp>
          </p:grpSp>
        </p:grpSp>
        <p:sp>
          <p:nvSpPr>
            <p:cNvPr id="204" name="Line 40"/>
            <p:cNvSpPr>
              <a:spLocks noChangeShapeType="1"/>
            </p:cNvSpPr>
            <p:nvPr/>
          </p:nvSpPr>
          <p:spPr bwMode="auto">
            <a:xfrm>
              <a:off x="535" y="368"/>
              <a:ext cx="0" cy="62"/>
            </a:xfrm>
            <a:prstGeom prst="line">
              <a:avLst/>
            </a:prstGeom>
            <a:noFill/>
            <a:ln w="12700">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 name="Content Placeholder 30"/>
          <p:cNvSpPr>
            <a:spLocks noGrp="1"/>
          </p:cNvSpPr>
          <p:nvPr>
            <p:ph idx="1"/>
          </p:nvPr>
        </p:nvSpPr>
        <p:spPr>
          <a:xfrm>
            <a:off x="457200" y="1757536"/>
            <a:ext cx="8229600" cy="4767808"/>
          </a:xfrm>
        </p:spPr>
        <p:txBody>
          <a:bodyPr>
            <a:normAutofit/>
          </a:bodyPr>
          <a:lstStyle/>
          <a:p>
            <a:r>
              <a:rPr lang="en-US" smtClean="0"/>
              <a:t>This is defined by the Security Policy Database (SPD): it definesif the datagram should be protected based on the source IP, destination IP and type of protocol</a:t>
            </a:r>
          </a:p>
          <a:p>
            <a:r>
              <a:rPr lang="en-US" smtClean="0"/>
              <a:t>Defines which SA should be used</a:t>
            </a:r>
          </a:p>
          <a:p>
            <a:endParaRPr lang="en-US" smtClean="0"/>
          </a:p>
          <a:p>
            <a:r>
              <a:rPr lang="en-US" smtClean="0"/>
              <a:t>SPD defines “WHAT” to do with the datagram</a:t>
            </a:r>
          </a:p>
          <a:p>
            <a:r>
              <a:rPr lang="en-US" smtClean="0"/>
              <a:t>SAD defines „HOW" to do it! </a:t>
            </a:r>
          </a:p>
        </p:txBody>
      </p:sp>
      <p:sp>
        <p:nvSpPr>
          <p:cNvPr id="110595" name="Rectangle 2"/>
          <p:cNvSpPr>
            <a:spLocks noGrp="1" noChangeArrowheads="1"/>
          </p:cNvSpPr>
          <p:nvPr>
            <p:ph type="title"/>
          </p:nvPr>
        </p:nvSpPr>
        <p:spPr/>
        <p:txBody>
          <a:bodyPr>
            <a:normAutofit fontScale="90000"/>
          </a:bodyPr>
          <a:lstStyle/>
          <a:p>
            <a:r>
              <a:rPr lang="en-US" smtClean="0"/>
              <a:t>How to choose the datagrams for IPsec protection?</a:t>
            </a:r>
          </a:p>
        </p:txBody>
      </p:sp>
      <p:sp>
        <p:nvSpPr>
          <p:cNvPr id="155" name="Text Box 54"/>
          <p:cNvSpPr txBox="1">
            <a:spLocks noChangeArrowheads="1"/>
          </p:cNvSpPr>
          <p:nvPr/>
        </p:nvSpPr>
        <p:spPr bwMode="auto">
          <a:xfrm>
            <a:off x="912813" y="4077072"/>
            <a:ext cx="184150" cy="366713"/>
          </a:xfrm>
          <a:prstGeom prst="rect">
            <a:avLst/>
          </a:prstGeom>
          <a:noFill/>
          <a:ln w="9525">
            <a:noFill/>
            <a:miter lim="800000"/>
            <a:headEnd/>
            <a:tailEnd/>
          </a:ln>
        </p:spPr>
        <p:txBody>
          <a:bodyPr wrap="none">
            <a:spAutoFit/>
          </a:bodyPr>
          <a:lstStyle/>
          <a:p>
            <a:pPr eaLnBrk="1" hangingPunct="1"/>
            <a:endParaRPr lang="en-US" sz="1800">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normAutofit fontScale="90000"/>
          </a:bodyPr>
          <a:lstStyle/>
          <a:p>
            <a:r>
              <a:rPr lang="en-US" smtClean="0"/>
              <a:t>What level of protection does the Ipsec offer?</a:t>
            </a:r>
          </a:p>
        </p:txBody>
      </p:sp>
      <p:sp>
        <p:nvSpPr>
          <p:cNvPr id="115715" name="Content Placeholder 2"/>
          <p:cNvSpPr>
            <a:spLocks noGrp="1"/>
          </p:cNvSpPr>
          <p:nvPr>
            <p:ph idx="1"/>
          </p:nvPr>
        </p:nvSpPr>
        <p:spPr/>
        <p:txBody>
          <a:bodyPr/>
          <a:lstStyle/>
          <a:p>
            <a:r>
              <a:rPr lang="en-US" smtClean="0"/>
              <a:t>Let`s say that Janez is our man-in-the-middle between R1 and R2. Janez doesn`t know the keys. What can he do?</a:t>
            </a:r>
          </a:p>
          <a:p>
            <a:pPr lvl="1"/>
            <a:endParaRPr lang="en-US" smtClean="0"/>
          </a:p>
          <a:p>
            <a:pPr lvl="1"/>
            <a:r>
              <a:rPr lang="en-US" smtClean="0"/>
              <a:t>Can he see the datagram content, source, destination, protocol, port?</a:t>
            </a:r>
          </a:p>
          <a:p>
            <a:pPr lvl="1"/>
            <a:r>
              <a:rPr lang="en-US" smtClean="0"/>
              <a:t>Can he change bits in the packet?</a:t>
            </a:r>
          </a:p>
          <a:p>
            <a:pPr lvl="1"/>
            <a:r>
              <a:rPr lang="en-US" smtClean="0"/>
              <a:t>Can he send in the name of R1?</a:t>
            </a:r>
          </a:p>
          <a:p>
            <a:pPr lvl="1"/>
            <a:r>
              <a:rPr lang="en-US" smtClean="0"/>
              <a:t>Can he repeat the communication?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9" name="Rectangle 2"/>
          <p:cNvSpPr>
            <a:spLocks noGrp="1" noChangeArrowheads="1"/>
          </p:cNvSpPr>
          <p:nvPr>
            <p:ph type="title"/>
          </p:nvPr>
        </p:nvSpPr>
        <p:spPr/>
        <p:txBody>
          <a:bodyPr/>
          <a:lstStyle/>
          <a:p>
            <a:r>
              <a:rPr lang="en-US" smtClean="0"/>
              <a:t>Protocol IKE</a:t>
            </a:r>
          </a:p>
        </p:txBody>
      </p:sp>
      <p:sp>
        <p:nvSpPr>
          <p:cNvPr id="116740" name="Rectangle 3"/>
          <p:cNvSpPr>
            <a:spLocks noGrp="1" noChangeArrowheads="1"/>
          </p:cNvSpPr>
          <p:nvPr>
            <p:ph type="body" idx="1"/>
          </p:nvPr>
        </p:nvSpPr>
        <p:spPr/>
        <p:txBody>
          <a:bodyPr>
            <a:normAutofit lnSpcReduction="10000"/>
          </a:bodyPr>
          <a:lstStyle/>
          <a:p>
            <a:pPr>
              <a:lnSpc>
                <a:spcPct val="80000"/>
              </a:lnSpc>
            </a:pPr>
            <a:r>
              <a:rPr lang="en-US" sz="2400" dirty="0" smtClean="0"/>
              <a:t>IKE (</a:t>
            </a:r>
            <a:r>
              <a:rPr lang="en-US" sz="2400" i="1" dirty="0" smtClean="0"/>
              <a:t>Internet Key Exchange</a:t>
            </a:r>
            <a:r>
              <a:rPr lang="en-US" sz="2400" dirty="0" smtClean="0"/>
              <a:t>), protocol for key exchange over the internet </a:t>
            </a:r>
          </a:p>
          <a:p>
            <a:pPr>
              <a:lnSpc>
                <a:spcPct val="80000"/>
              </a:lnSpc>
            </a:pPr>
            <a:r>
              <a:rPr lang="en-US" sz="2400" dirty="0" smtClean="0"/>
              <a:t>With IPsec we need to establish the SA between clients, for example:</a:t>
            </a:r>
          </a:p>
          <a:p>
            <a:pPr lvl="4">
              <a:lnSpc>
                <a:spcPct val="80000"/>
              </a:lnSpc>
              <a:buFont typeface="ZapfDingbats" pitchFamily="82" charset="2"/>
              <a:buNone/>
            </a:pPr>
            <a:r>
              <a:rPr lang="en-US" sz="1800" u="sng" dirty="0" smtClean="0">
                <a:solidFill>
                  <a:srgbClr val="FF0000"/>
                </a:solidFill>
              </a:rPr>
              <a:t>Example of an established SA:</a:t>
            </a:r>
          </a:p>
          <a:p>
            <a:pPr lvl="5">
              <a:lnSpc>
                <a:spcPct val="80000"/>
              </a:lnSpc>
              <a:buFont typeface="ZapfDingbats" pitchFamily="82" charset="2"/>
              <a:buNone/>
            </a:pPr>
            <a:r>
              <a:rPr lang="en-US" sz="1600" dirty="0" smtClean="0">
                <a:latin typeface="+mj-lt"/>
              </a:rPr>
              <a:t>SPI: 12345</a:t>
            </a:r>
          </a:p>
          <a:p>
            <a:pPr lvl="5">
              <a:lnSpc>
                <a:spcPct val="80000"/>
              </a:lnSpc>
              <a:buFont typeface="ZapfDingbats" pitchFamily="82" charset="2"/>
              <a:buNone/>
            </a:pPr>
            <a:r>
              <a:rPr lang="en-US" sz="1600" dirty="0" smtClean="0">
                <a:latin typeface="+mj-lt"/>
              </a:rPr>
              <a:t>Source IP: 200.168.1.100</a:t>
            </a:r>
          </a:p>
          <a:p>
            <a:pPr lvl="5">
              <a:lnSpc>
                <a:spcPct val="80000"/>
              </a:lnSpc>
              <a:buFont typeface="ZapfDingbats" pitchFamily="82" charset="2"/>
              <a:buNone/>
            </a:pPr>
            <a:r>
              <a:rPr lang="en-US" sz="1600" dirty="0" err="1" smtClean="0">
                <a:latin typeface="+mj-lt"/>
              </a:rPr>
              <a:t>Dest</a:t>
            </a:r>
            <a:r>
              <a:rPr lang="en-US" sz="1600" dirty="0" smtClean="0">
                <a:latin typeface="+mj-lt"/>
              </a:rPr>
              <a:t> IP: 193.68.2.23 </a:t>
            </a:r>
          </a:p>
          <a:p>
            <a:pPr lvl="5">
              <a:lnSpc>
                <a:spcPct val="80000"/>
              </a:lnSpc>
              <a:buFont typeface="ZapfDingbats" pitchFamily="82" charset="2"/>
              <a:buNone/>
            </a:pPr>
            <a:r>
              <a:rPr lang="en-US" sz="1600" dirty="0" smtClean="0">
                <a:latin typeface="+mj-lt"/>
              </a:rPr>
              <a:t>Protocol: ESP</a:t>
            </a:r>
          </a:p>
          <a:p>
            <a:pPr lvl="5">
              <a:lnSpc>
                <a:spcPct val="80000"/>
              </a:lnSpc>
              <a:buFont typeface="ZapfDingbats" pitchFamily="82" charset="2"/>
              <a:buNone/>
            </a:pPr>
            <a:r>
              <a:rPr lang="en-US" sz="1600" dirty="0" smtClean="0">
                <a:latin typeface="+mj-lt"/>
              </a:rPr>
              <a:t>Encryption algorithm: 3DES-cbc</a:t>
            </a:r>
          </a:p>
          <a:p>
            <a:pPr lvl="5">
              <a:lnSpc>
                <a:spcPct val="80000"/>
              </a:lnSpc>
              <a:buFont typeface="ZapfDingbats" pitchFamily="82" charset="2"/>
              <a:buNone/>
            </a:pPr>
            <a:r>
              <a:rPr lang="en-US" sz="1600" dirty="0" smtClean="0">
                <a:latin typeface="+mj-lt"/>
              </a:rPr>
              <a:t>HMAC algorithm: MD5</a:t>
            </a:r>
          </a:p>
          <a:p>
            <a:pPr lvl="5">
              <a:lnSpc>
                <a:spcPct val="80000"/>
              </a:lnSpc>
              <a:buFont typeface="ZapfDingbats" pitchFamily="82" charset="2"/>
              <a:buNone/>
            </a:pPr>
            <a:r>
              <a:rPr lang="en-US" sz="1600" dirty="0" smtClean="0">
                <a:latin typeface="+mj-lt"/>
              </a:rPr>
              <a:t>Encryption key: 0x7aeaca…</a:t>
            </a:r>
          </a:p>
          <a:p>
            <a:pPr lvl="5">
              <a:lnSpc>
                <a:spcPct val="80000"/>
              </a:lnSpc>
              <a:buFont typeface="ZapfDingbats" pitchFamily="82" charset="2"/>
              <a:buNone/>
            </a:pPr>
            <a:r>
              <a:rPr lang="en-US" sz="1600" dirty="0" smtClean="0">
                <a:latin typeface="+mj-lt"/>
              </a:rPr>
              <a:t>HMAC key:0xc0291f…</a:t>
            </a:r>
          </a:p>
          <a:p>
            <a:pPr>
              <a:lnSpc>
                <a:spcPct val="80000"/>
              </a:lnSpc>
            </a:pPr>
            <a:endParaRPr lang="en-US" sz="2400" dirty="0" smtClean="0"/>
          </a:p>
          <a:p>
            <a:pPr>
              <a:lnSpc>
                <a:spcPct val="80000"/>
              </a:lnSpc>
            </a:pPr>
            <a:r>
              <a:rPr lang="en-US" sz="2400" dirty="0" smtClean="0"/>
              <a:t>Specifying the SA by hand is impractical and time-consuming: it needs to be set for every way of communication and for every client pair!</a:t>
            </a:r>
          </a:p>
          <a:p>
            <a:pPr>
              <a:lnSpc>
                <a:spcPct val="80000"/>
              </a:lnSpc>
            </a:pPr>
            <a:r>
              <a:rPr lang="en-US" sz="2400" dirty="0" smtClean="0"/>
              <a:t>Solution: </a:t>
            </a:r>
            <a:r>
              <a:rPr lang="en-US" sz="2400" i="1" dirty="0" smtClean="0"/>
              <a:t>IPsec IKE protocol</a:t>
            </a:r>
            <a:endParaRPr lang="en-US" sz="2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7" name="Rectangle 2"/>
          <p:cNvSpPr>
            <a:spLocks noGrp="1" noChangeArrowheads="1"/>
          </p:cNvSpPr>
          <p:nvPr>
            <p:ph type="title"/>
          </p:nvPr>
        </p:nvSpPr>
        <p:spPr/>
        <p:txBody>
          <a:bodyPr/>
          <a:lstStyle/>
          <a:p>
            <a:r>
              <a:rPr lang="en-US" smtClean="0"/>
              <a:t>IKE has 2 fases</a:t>
            </a:r>
          </a:p>
        </p:txBody>
      </p:sp>
      <p:sp>
        <p:nvSpPr>
          <p:cNvPr id="118788" name="Rectangle 3"/>
          <p:cNvSpPr>
            <a:spLocks noGrp="1" noChangeArrowheads="1"/>
          </p:cNvSpPr>
          <p:nvPr>
            <p:ph type="body" idx="1"/>
          </p:nvPr>
        </p:nvSpPr>
        <p:spPr/>
        <p:txBody>
          <a:bodyPr/>
          <a:lstStyle/>
          <a:p>
            <a:pPr>
              <a:lnSpc>
                <a:spcPct val="90000"/>
              </a:lnSpc>
            </a:pPr>
            <a:r>
              <a:rPr lang="en-US" smtClean="0"/>
              <a:t>IKE uses PKI or PSK (pre-shared key) for client authenthication. It has two fases:</a:t>
            </a:r>
          </a:p>
          <a:p>
            <a:pPr lvl="1">
              <a:lnSpc>
                <a:spcPct val="90000"/>
              </a:lnSpc>
            </a:pPr>
            <a:r>
              <a:rPr lang="en-US" smtClean="0"/>
              <a:t>Fase 1: Establish a two-way IKE SA</a:t>
            </a:r>
          </a:p>
          <a:p>
            <a:pPr lvl="2">
              <a:lnSpc>
                <a:spcPct val="90000"/>
              </a:lnSpc>
            </a:pPr>
            <a:r>
              <a:rPr lang="en-US" smtClean="0">
                <a:solidFill>
                  <a:schemeClr val="accent2"/>
                </a:solidFill>
              </a:rPr>
              <a:t>IKE SA is a separated SA from IPsec SA, which is used only for key exchange (it is also called ISAKMP SA)</a:t>
            </a:r>
          </a:p>
          <a:p>
            <a:pPr lvl="2">
              <a:lnSpc>
                <a:spcPct val="90000"/>
              </a:lnSpc>
            </a:pPr>
            <a:r>
              <a:rPr lang="en-US" smtClean="0">
                <a:solidFill>
                  <a:schemeClr val="accent2"/>
                </a:solidFill>
              </a:rPr>
              <a:t>in IKE SA the key is established to protect further communications of key exchange(authenthication is performed with PSK, PKI or signature)</a:t>
            </a:r>
          </a:p>
          <a:p>
            <a:pPr lvl="2">
              <a:lnSpc>
                <a:spcPct val="90000"/>
              </a:lnSpc>
            </a:pPr>
            <a:r>
              <a:rPr lang="en-US" smtClean="0">
                <a:solidFill>
                  <a:schemeClr val="accent2"/>
                </a:solidFill>
              </a:rPr>
              <a:t>Two ways: Aggressive mode (shorter, but it reveals the identity of the client) and Main mode (longer, hide identity)</a:t>
            </a:r>
          </a:p>
          <a:p>
            <a:pPr lvl="1">
              <a:lnSpc>
                <a:spcPct val="90000"/>
              </a:lnSpc>
            </a:pPr>
            <a:r>
              <a:rPr lang="en-US" smtClean="0"/>
              <a:t>Fase 2: IKE generates keys for other services like Ipsec for example. Therefore IPsec SA is established:</a:t>
            </a:r>
          </a:p>
          <a:p>
            <a:pPr lvl="2">
              <a:lnSpc>
                <a:spcPct val="90000"/>
              </a:lnSpc>
            </a:pPr>
            <a:r>
              <a:rPr lang="en-US" smtClean="0">
                <a:solidFill>
                  <a:schemeClr val="accent2"/>
                </a:solidFill>
              </a:rPr>
              <a:t>Only way: Quick Mode</a:t>
            </a: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3600" dirty="0" smtClean="0"/>
              <a:t>IPSec</a:t>
            </a:r>
            <a:endParaRPr lang="sl-SI" sz="3600" dirty="0"/>
          </a:p>
        </p:txBody>
      </p:sp>
      <p:sp>
        <p:nvSpPr>
          <p:cNvPr id="3" name="Content Placeholder 2"/>
          <p:cNvSpPr>
            <a:spLocks noGrp="1"/>
          </p:cNvSpPr>
          <p:nvPr>
            <p:ph idx="1"/>
          </p:nvPr>
        </p:nvSpPr>
        <p:spPr>
          <a:xfrm>
            <a:off x="457200" y="1556792"/>
            <a:ext cx="8435280" cy="5040560"/>
          </a:xfrm>
        </p:spPr>
        <p:txBody>
          <a:bodyPr>
            <a:normAutofit/>
          </a:bodyPr>
          <a:lstStyle/>
          <a:p>
            <a:r>
              <a:rPr lang="en-US" sz="2800" dirty="0" smtClean="0"/>
              <a:t>IP security protocol (security on the network layer)</a:t>
            </a:r>
          </a:p>
          <a:p>
            <a:r>
              <a:rPr lang="en-US" sz="2800" dirty="0" smtClean="0"/>
              <a:t>used to secure the link between two entities, used for VPN (virtual private network)!</a:t>
            </a:r>
          </a:p>
          <a:p>
            <a:r>
              <a:rPr lang="en-US" sz="2800" dirty="0" smtClean="0"/>
              <a:t>Security on network layer:</a:t>
            </a:r>
          </a:p>
          <a:p>
            <a:pPr lvl="1"/>
            <a:r>
              <a:rPr lang="en-US" sz="2000" dirty="0" smtClean="0"/>
              <a:t>Hide all types of data</a:t>
            </a:r>
            <a:br>
              <a:rPr lang="en-US" sz="2000" dirty="0" smtClean="0"/>
            </a:br>
            <a:r>
              <a:rPr lang="en-US" sz="2000" dirty="0" smtClean="0"/>
              <a:t>(</a:t>
            </a:r>
            <a:r>
              <a:rPr lang="en-US" sz="2000" smtClean="0"/>
              <a:t>TCP segment</a:t>
            </a:r>
            <a:r>
              <a:rPr lang="en-US" sz="2000" dirty="0" smtClean="0"/>
              <a:t>, </a:t>
            </a:r>
            <a:r>
              <a:rPr lang="en-US" sz="2000" smtClean="0"/>
              <a:t>UDP segment</a:t>
            </a:r>
            <a:r>
              <a:rPr lang="en-US" sz="2000" dirty="0" smtClean="0"/>
              <a:t>, ICMP message, OSPF message etc.)</a:t>
            </a:r>
          </a:p>
          <a:p>
            <a:pPr lvl="1"/>
            <a:r>
              <a:rPr lang="en-US" sz="2000" dirty="0" smtClean="0"/>
              <a:t>Ensuring source authentication</a:t>
            </a:r>
          </a:p>
          <a:p>
            <a:pPr lvl="1"/>
            <a:r>
              <a:rPr lang="en-US" sz="2000" smtClean="0"/>
              <a:t>Integrity </a:t>
            </a:r>
            <a:r>
              <a:rPr lang="en-US" sz="2000" dirty="0" smtClean="0"/>
              <a:t>of data before the change</a:t>
            </a:r>
          </a:p>
          <a:p>
            <a:pPr lvl="1"/>
            <a:r>
              <a:rPr lang="en-US" sz="2000" dirty="0" smtClean="0"/>
              <a:t>Protection from re-establishing communication</a:t>
            </a:r>
          </a:p>
          <a:p>
            <a:r>
              <a:rPr lang="en-US" sz="2800" dirty="0" smtClean="0">
                <a:solidFill>
                  <a:srgbClr val="00B0F0"/>
                </a:solidFill>
              </a:rPr>
              <a:t>RFC 2411: review of mechanisms and </a:t>
            </a:r>
            <a:r>
              <a:rPr lang="en-US" sz="2800" dirty="0" err="1" smtClean="0">
                <a:solidFill>
                  <a:srgbClr val="00B0F0"/>
                </a:solidFill>
              </a:rPr>
              <a:t>IPSec</a:t>
            </a:r>
            <a:r>
              <a:rPr lang="en-US" sz="2800" dirty="0" smtClean="0">
                <a:solidFill>
                  <a:srgbClr val="00B0F0"/>
                </a:solidFill>
              </a:rPr>
              <a:t> operation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2112264"/>
          </a:xfrm>
        </p:spPr>
        <p:txBody>
          <a:bodyPr/>
          <a:lstStyle/>
          <a:p>
            <a:r>
              <a:rPr lang="sl-SI" dirty="0" smtClean="0"/>
              <a:t>SSL</a:t>
            </a:r>
            <a:br>
              <a:rPr lang="sl-SI" dirty="0" smtClean="0"/>
            </a:br>
            <a:endParaRPr lang="sl-SI" dirty="0"/>
          </a:p>
        </p:txBody>
      </p:sp>
      <p:pic>
        <p:nvPicPr>
          <p:cNvPr id="320514" name="Picture 2" descr="http://www.isoc.net/Uploads/images/ssl.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75856" y="2708920"/>
            <a:ext cx="5619750" cy="37433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900" name="Rectangle 3"/>
          <p:cNvSpPr>
            <a:spLocks noGrp="1" noChangeArrowheads="1"/>
          </p:cNvSpPr>
          <p:nvPr>
            <p:ph type="body" sz="half" idx="1"/>
          </p:nvPr>
        </p:nvSpPr>
        <p:spPr>
          <a:xfrm>
            <a:off x="457200" y="1920085"/>
            <a:ext cx="8147248" cy="4434840"/>
          </a:xfrm>
        </p:spPr>
        <p:txBody>
          <a:bodyPr>
            <a:normAutofit/>
          </a:bodyPr>
          <a:lstStyle/>
          <a:p>
            <a:pPr>
              <a:lnSpc>
                <a:spcPct val="80000"/>
              </a:lnSpc>
            </a:pPr>
            <a:r>
              <a:rPr lang="en-US" sz="2400" smtClean="0"/>
              <a:t>Widely used security protocol</a:t>
            </a:r>
          </a:p>
          <a:p>
            <a:pPr lvl="1">
              <a:lnSpc>
                <a:spcPct val="80000"/>
              </a:lnSpc>
            </a:pPr>
            <a:r>
              <a:rPr lang="en-US" sz="2000" smtClean="0"/>
              <a:t>supported in almost all browsers and on all servers (https)</a:t>
            </a:r>
          </a:p>
          <a:p>
            <a:pPr lvl="1">
              <a:lnSpc>
                <a:spcPct val="80000"/>
              </a:lnSpc>
            </a:pPr>
            <a:r>
              <a:rPr lang="en-US" sz="2000" smtClean="0"/>
              <a:t>Using SSL  over 10 billion dollars of purchases are made annually</a:t>
            </a:r>
          </a:p>
          <a:p>
            <a:pPr>
              <a:lnSpc>
                <a:spcPct val="80000"/>
              </a:lnSpc>
            </a:pPr>
            <a:r>
              <a:rPr lang="en-US" sz="2400" smtClean="0"/>
              <a:t>Developed by Netscape in 1993</a:t>
            </a:r>
          </a:p>
          <a:p>
            <a:pPr>
              <a:lnSpc>
                <a:spcPct val="80000"/>
              </a:lnSpc>
            </a:pPr>
            <a:r>
              <a:rPr lang="en-US" sz="2400" smtClean="0"/>
              <a:t>Several types</a:t>
            </a:r>
          </a:p>
          <a:p>
            <a:pPr lvl="1">
              <a:lnSpc>
                <a:spcPct val="80000"/>
              </a:lnSpc>
            </a:pPr>
            <a:r>
              <a:rPr lang="en-US" sz="2000" smtClean="0"/>
              <a:t>TLS: transport layer security, RFC 2246</a:t>
            </a:r>
          </a:p>
          <a:p>
            <a:pPr>
              <a:lnSpc>
                <a:spcPct val="80000"/>
              </a:lnSpc>
            </a:pPr>
            <a:r>
              <a:rPr lang="en-US" sz="2400" smtClean="0"/>
              <a:t>Ensures </a:t>
            </a:r>
            <a:r>
              <a:rPr lang="en-US" sz="2400" u="sng" smtClean="0"/>
              <a:t>confidentiality, integrity, authentication</a:t>
            </a:r>
          </a:p>
          <a:p>
            <a:pPr>
              <a:lnSpc>
                <a:spcPct val="80000"/>
              </a:lnSpc>
            </a:pPr>
            <a:r>
              <a:rPr lang="en-US" sz="2400" smtClean="0"/>
              <a:t>Developing objectives:</a:t>
            </a:r>
          </a:p>
          <a:p>
            <a:pPr lvl="1">
              <a:lnSpc>
                <a:spcPct val="80000"/>
              </a:lnSpc>
            </a:pPr>
            <a:r>
              <a:rPr lang="en-US" sz="2000" smtClean="0"/>
              <a:t>use in online transactions</a:t>
            </a:r>
          </a:p>
          <a:p>
            <a:pPr lvl="1">
              <a:lnSpc>
                <a:spcPct val="80000"/>
              </a:lnSpc>
            </a:pPr>
            <a:r>
              <a:rPr lang="en-US" sz="2000" smtClean="0"/>
              <a:t>concealment of information (especially credit card numbers)</a:t>
            </a:r>
          </a:p>
          <a:p>
            <a:pPr lvl="1">
              <a:lnSpc>
                <a:spcPct val="80000"/>
              </a:lnSpc>
            </a:pPr>
            <a:r>
              <a:rPr lang="en-US" sz="2000" smtClean="0"/>
              <a:t>web server authentication</a:t>
            </a:r>
          </a:p>
          <a:p>
            <a:pPr lvl="1">
              <a:lnSpc>
                <a:spcPct val="80000"/>
              </a:lnSpc>
            </a:pPr>
            <a:r>
              <a:rPr lang="en-US" sz="2000" smtClean="0"/>
              <a:t>client authentication</a:t>
            </a:r>
          </a:p>
          <a:p>
            <a:pPr lvl="1">
              <a:lnSpc>
                <a:spcPct val="80000"/>
              </a:lnSpc>
            </a:pPr>
            <a:r>
              <a:rPr lang="en-US" sz="2000" smtClean="0"/>
              <a:t>minimize the efforts in carrying out the purchase of other vendor</a:t>
            </a:r>
          </a:p>
        </p:txBody>
      </p:sp>
      <p:sp>
        <p:nvSpPr>
          <p:cNvPr id="6" name="Rectangle 2"/>
          <p:cNvSpPr txBox="1">
            <a:spLocks noChangeArrowheads="1"/>
          </p:cNvSpPr>
          <p:nvPr/>
        </p:nvSpPr>
        <p:spPr>
          <a:xfrm>
            <a:off x="457200" y="692696"/>
            <a:ext cx="8229600" cy="722344"/>
          </a:xfrm>
          <a:prstGeom prst="rect">
            <a:avLst/>
          </a:prstGeom>
        </p:spPr>
        <p:txBody>
          <a:bodyPr vert="horz" lIns="0" rIns="0" bIns="0" anchor="b">
            <a:normAutofit fontScale="92500" lnSpcReduction="10000"/>
          </a:bodyPr>
          <a:lstStyle/>
          <a:p>
            <a:pPr lvl="0">
              <a:spcBef>
                <a:spcPct val="0"/>
              </a:spcBef>
            </a:pPr>
            <a:r>
              <a:rPr lang="en-US" sz="5000" smtClean="0">
                <a:solidFill>
                  <a:schemeClr val="tx2"/>
                </a:solidFill>
                <a:latin typeface="+mj-lt"/>
                <a:ea typeface="+mj-ea"/>
                <a:cs typeface="+mj-cs"/>
              </a:rPr>
              <a:t>SSL: Secure Sockets Layer</a:t>
            </a:r>
            <a:endParaRPr kumimoji="0" lang="en-US" sz="5000" b="0" i="0" u="none" strike="noStrike" kern="1200" cap="none" spc="0" normalizeH="0" baseline="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Slide Number Placeholder 2"/>
          <p:cNvSpPr>
            <a:spLocks noGrp="1"/>
          </p:cNvSpPr>
          <p:nvPr>
            <p:ph type="sldNum" sz="quarter" idx="10"/>
          </p:nvPr>
        </p:nvSpPr>
        <p:spPr>
          <a:noFill/>
        </p:spPr>
        <p:txBody>
          <a:bodyPr/>
          <a:lstStyle/>
          <a:p>
            <a:fld id="{C17304B8-645C-429A-AC66-0E1AD505205A}" type="slidenum">
              <a:rPr lang="en-US" smtClean="0"/>
              <a:pPr/>
              <a:t>22</a:t>
            </a:fld>
            <a:endParaRPr lang="en-US" smtClean="0"/>
          </a:p>
        </p:txBody>
      </p:sp>
      <p:sp>
        <p:nvSpPr>
          <p:cNvPr id="81923" name="Rectangle 2"/>
          <p:cNvSpPr>
            <a:spLocks noGrp="1" noChangeArrowheads="1"/>
          </p:cNvSpPr>
          <p:nvPr>
            <p:ph type="title"/>
          </p:nvPr>
        </p:nvSpPr>
        <p:spPr>
          <a:xfrm>
            <a:off x="457200" y="332656"/>
            <a:ext cx="8305800" cy="1143000"/>
          </a:xfrm>
        </p:spPr>
        <p:txBody>
          <a:bodyPr>
            <a:normAutofit/>
          </a:bodyPr>
          <a:lstStyle/>
          <a:p>
            <a:r>
              <a:rPr lang="en-US" sz="4000" smtClean="0"/>
              <a:t>SSL and TCP/IP</a:t>
            </a:r>
          </a:p>
        </p:txBody>
      </p:sp>
      <p:grpSp>
        <p:nvGrpSpPr>
          <p:cNvPr id="2" name="Group 3"/>
          <p:cNvGrpSpPr>
            <a:grpSpLocks/>
          </p:cNvGrpSpPr>
          <p:nvPr/>
        </p:nvGrpSpPr>
        <p:grpSpPr bwMode="auto">
          <a:xfrm>
            <a:off x="1987005" y="2981547"/>
            <a:ext cx="2290764" cy="2679700"/>
            <a:chOff x="868" y="1773"/>
            <a:chExt cx="1443" cy="1688"/>
          </a:xfrm>
        </p:grpSpPr>
        <p:sp>
          <p:nvSpPr>
            <p:cNvPr id="81936" name="Rectangle 4"/>
            <p:cNvSpPr>
              <a:spLocks noChangeArrowheads="1"/>
            </p:cNvSpPr>
            <p:nvPr/>
          </p:nvSpPr>
          <p:spPr bwMode="auto">
            <a:xfrm>
              <a:off x="909" y="1773"/>
              <a:ext cx="1198" cy="576"/>
            </a:xfrm>
            <a:prstGeom prst="rect">
              <a:avLst/>
            </a:prstGeom>
            <a:noFill/>
            <a:ln w="9525">
              <a:solidFill>
                <a:schemeClr val="tx1"/>
              </a:solidFill>
              <a:miter lim="800000"/>
              <a:headEnd/>
              <a:tailEnd/>
            </a:ln>
          </p:spPr>
          <p:txBody>
            <a:bodyPr wrap="none" anchor="ctr"/>
            <a:lstStyle/>
            <a:p>
              <a:endParaRPr lang="en-US"/>
            </a:p>
          </p:txBody>
        </p:sp>
        <p:sp>
          <p:nvSpPr>
            <p:cNvPr id="81937" name="Text Box 5"/>
            <p:cNvSpPr txBox="1">
              <a:spLocks noChangeArrowheads="1"/>
            </p:cNvSpPr>
            <p:nvPr/>
          </p:nvSpPr>
          <p:spPr bwMode="auto">
            <a:xfrm>
              <a:off x="1072" y="1931"/>
              <a:ext cx="851" cy="233"/>
            </a:xfrm>
            <a:prstGeom prst="rect">
              <a:avLst/>
            </a:prstGeom>
            <a:noFill/>
            <a:ln w="9525">
              <a:noFill/>
              <a:miter lim="800000"/>
              <a:headEnd/>
              <a:tailEnd/>
            </a:ln>
          </p:spPr>
          <p:txBody>
            <a:bodyPr wrap="none">
              <a:spAutoFit/>
            </a:bodyPr>
            <a:lstStyle/>
            <a:p>
              <a:r>
                <a:rPr lang="en-US"/>
                <a:t>Application</a:t>
              </a:r>
            </a:p>
          </p:txBody>
        </p:sp>
        <p:sp>
          <p:nvSpPr>
            <p:cNvPr id="81938" name="Rectangle 6"/>
            <p:cNvSpPr>
              <a:spLocks noChangeArrowheads="1"/>
            </p:cNvSpPr>
            <p:nvPr/>
          </p:nvSpPr>
          <p:spPr bwMode="auto">
            <a:xfrm>
              <a:off x="909" y="2349"/>
              <a:ext cx="1198" cy="387"/>
            </a:xfrm>
            <a:prstGeom prst="rect">
              <a:avLst/>
            </a:prstGeom>
            <a:noFill/>
            <a:ln w="9525">
              <a:solidFill>
                <a:schemeClr val="tx1"/>
              </a:solidFill>
              <a:miter lim="800000"/>
              <a:headEnd/>
              <a:tailEnd/>
            </a:ln>
          </p:spPr>
          <p:txBody>
            <a:bodyPr wrap="none" anchor="ctr"/>
            <a:lstStyle/>
            <a:p>
              <a:endParaRPr lang="en-US"/>
            </a:p>
          </p:txBody>
        </p:sp>
        <p:sp>
          <p:nvSpPr>
            <p:cNvPr id="81939" name="Text Box 7"/>
            <p:cNvSpPr txBox="1">
              <a:spLocks noChangeArrowheads="1"/>
            </p:cNvSpPr>
            <p:nvPr/>
          </p:nvSpPr>
          <p:spPr bwMode="auto">
            <a:xfrm>
              <a:off x="1343" y="2371"/>
              <a:ext cx="383" cy="233"/>
            </a:xfrm>
            <a:prstGeom prst="rect">
              <a:avLst/>
            </a:prstGeom>
            <a:noFill/>
            <a:ln w="9525">
              <a:noFill/>
              <a:miter lim="800000"/>
              <a:headEnd/>
              <a:tailEnd/>
            </a:ln>
          </p:spPr>
          <p:txBody>
            <a:bodyPr wrap="none">
              <a:spAutoFit/>
            </a:bodyPr>
            <a:lstStyle/>
            <a:p>
              <a:r>
                <a:rPr lang="en-US"/>
                <a:t>TCP</a:t>
              </a:r>
            </a:p>
          </p:txBody>
        </p:sp>
        <p:sp>
          <p:nvSpPr>
            <p:cNvPr id="81940" name="Rectangle 8"/>
            <p:cNvSpPr>
              <a:spLocks noChangeArrowheads="1"/>
            </p:cNvSpPr>
            <p:nvPr/>
          </p:nvSpPr>
          <p:spPr bwMode="auto">
            <a:xfrm>
              <a:off x="909" y="2736"/>
              <a:ext cx="1198" cy="384"/>
            </a:xfrm>
            <a:prstGeom prst="rect">
              <a:avLst/>
            </a:prstGeom>
            <a:noFill/>
            <a:ln w="9525">
              <a:solidFill>
                <a:schemeClr val="tx1"/>
              </a:solidFill>
              <a:miter lim="800000"/>
              <a:headEnd/>
              <a:tailEnd/>
            </a:ln>
          </p:spPr>
          <p:txBody>
            <a:bodyPr wrap="none" anchor="ctr"/>
            <a:lstStyle/>
            <a:p>
              <a:endParaRPr lang="en-US"/>
            </a:p>
          </p:txBody>
        </p:sp>
        <p:sp>
          <p:nvSpPr>
            <p:cNvPr id="81941" name="Text Box 9"/>
            <p:cNvSpPr txBox="1">
              <a:spLocks noChangeArrowheads="1"/>
            </p:cNvSpPr>
            <p:nvPr/>
          </p:nvSpPr>
          <p:spPr bwMode="auto">
            <a:xfrm>
              <a:off x="1402" y="2832"/>
              <a:ext cx="251" cy="233"/>
            </a:xfrm>
            <a:prstGeom prst="rect">
              <a:avLst/>
            </a:prstGeom>
            <a:noFill/>
            <a:ln w="9525">
              <a:noFill/>
              <a:miter lim="800000"/>
              <a:headEnd/>
              <a:tailEnd/>
            </a:ln>
          </p:spPr>
          <p:txBody>
            <a:bodyPr wrap="none">
              <a:spAutoFit/>
            </a:bodyPr>
            <a:lstStyle/>
            <a:p>
              <a:r>
                <a:rPr lang="en-US"/>
                <a:t>IP</a:t>
              </a:r>
            </a:p>
          </p:txBody>
        </p:sp>
        <p:sp>
          <p:nvSpPr>
            <p:cNvPr id="81942" name="Text Box 10"/>
            <p:cNvSpPr txBox="1">
              <a:spLocks noChangeArrowheads="1"/>
            </p:cNvSpPr>
            <p:nvPr/>
          </p:nvSpPr>
          <p:spPr bwMode="auto">
            <a:xfrm>
              <a:off x="868" y="3228"/>
              <a:ext cx="1443" cy="233"/>
            </a:xfrm>
            <a:prstGeom prst="rect">
              <a:avLst/>
            </a:prstGeom>
            <a:noFill/>
            <a:ln w="9525">
              <a:noFill/>
              <a:miter lim="800000"/>
              <a:headEnd/>
              <a:tailEnd/>
            </a:ln>
          </p:spPr>
          <p:txBody>
            <a:bodyPr wrap="none">
              <a:spAutoFit/>
            </a:bodyPr>
            <a:lstStyle/>
            <a:p>
              <a:r>
                <a:rPr lang="en-US" smtClean="0">
                  <a:solidFill>
                    <a:schemeClr val="accent2"/>
                  </a:solidFill>
                </a:rPr>
                <a:t>Common application</a:t>
              </a:r>
              <a:endParaRPr lang="en-US">
                <a:solidFill>
                  <a:schemeClr val="accent2"/>
                </a:solidFill>
              </a:endParaRPr>
            </a:p>
          </p:txBody>
        </p:sp>
      </p:grpSp>
      <p:grpSp>
        <p:nvGrpSpPr>
          <p:cNvPr id="3" name="Group 11"/>
          <p:cNvGrpSpPr>
            <a:grpSpLocks/>
          </p:cNvGrpSpPr>
          <p:nvPr/>
        </p:nvGrpSpPr>
        <p:grpSpPr bwMode="auto">
          <a:xfrm>
            <a:off x="5403306" y="2981548"/>
            <a:ext cx="2270126" cy="2679700"/>
            <a:chOff x="2688" y="1773"/>
            <a:chExt cx="1430" cy="1688"/>
          </a:xfrm>
        </p:grpSpPr>
        <p:sp>
          <p:nvSpPr>
            <p:cNvPr id="81927" name="Rectangle 12"/>
            <p:cNvSpPr>
              <a:spLocks noChangeArrowheads="1"/>
            </p:cNvSpPr>
            <p:nvPr/>
          </p:nvSpPr>
          <p:spPr bwMode="auto">
            <a:xfrm>
              <a:off x="2688" y="1773"/>
              <a:ext cx="1200" cy="408"/>
            </a:xfrm>
            <a:prstGeom prst="rect">
              <a:avLst/>
            </a:prstGeom>
            <a:noFill/>
            <a:ln w="9525">
              <a:solidFill>
                <a:schemeClr val="tx1"/>
              </a:solidFill>
              <a:miter lim="800000"/>
              <a:headEnd/>
              <a:tailEnd/>
            </a:ln>
          </p:spPr>
          <p:txBody>
            <a:bodyPr wrap="none" anchor="ctr"/>
            <a:lstStyle/>
            <a:p>
              <a:endParaRPr lang="en-US"/>
            </a:p>
          </p:txBody>
        </p:sp>
        <p:sp>
          <p:nvSpPr>
            <p:cNvPr id="81928" name="Text Box 13"/>
            <p:cNvSpPr txBox="1">
              <a:spLocks noChangeArrowheads="1"/>
            </p:cNvSpPr>
            <p:nvPr/>
          </p:nvSpPr>
          <p:spPr bwMode="auto">
            <a:xfrm>
              <a:off x="2871" y="1875"/>
              <a:ext cx="851" cy="233"/>
            </a:xfrm>
            <a:prstGeom prst="rect">
              <a:avLst/>
            </a:prstGeom>
            <a:noFill/>
            <a:ln w="9525">
              <a:noFill/>
              <a:miter lim="800000"/>
              <a:headEnd/>
              <a:tailEnd/>
            </a:ln>
          </p:spPr>
          <p:txBody>
            <a:bodyPr wrap="none">
              <a:spAutoFit/>
            </a:bodyPr>
            <a:lstStyle/>
            <a:p>
              <a:r>
                <a:rPr lang="en-US"/>
                <a:t>Application</a:t>
              </a:r>
            </a:p>
          </p:txBody>
        </p:sp>
        <p:sp>
          <p:nvSpPr>
            <p:cNvPr id="81929" name="Rectangle 14"/>
            <p:cNvSpPr>
              <a:spLocks noChangeArrowheads="1"/>
            </p:cNvSpPr>
            <p:nvPr/>
          </p:nvSpPr>
          <p:spPr bwMode="auto">
            <a:xfrm>
              <a:off x="2688" y="2181"/>
              <a:ext cx="1200" cy="315"/>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81930" name="Rectangle 15"/>
            <p:cNvSpPr>
              <a:spLocks noChangeArrowheads="1"/>
            </p:cNvSpPr>
            <p:nvPr/>
          </p:nvSpPr>
          <p:spPr bwMode="auto">
            <a:xfrm>
              <a:off x="2688" y="2496"/>
              <a:ext cx="1200" cy="336"/>
            </a:xfrm>
            <a:prstGeom prst="rect">
              <a:avLst/>
            </a:prstGeom>
            <a:noFill/>
            <a:ln w="9525">
              <a:solidFill>
                <a:schemeClr val="tx1"/>
              </a:solidFill>
              <a:miter lim="800000"/>
              <a:headEnd/>
              <a:tailEnd/>
            </a:ln>
          </p:spPr>
          <p:txBody>
            <a:bodyPr wrap="none" anchor="ctr"/>
            <a:lstStyle/>
            <a:p>
              <a:endParaRPr lang="en-US"/>
            </a:p>
          </p:txBody>
        </p:sp>
        <p:sp>
          <p:nvSpPr>
            <p:cNvPr id="81931" name="Rectangle 16"/>
            <p:cNvSpPr>
              <a:spLocks noChangeArrowheads="1"/>
            </p:cNvSpPr>
            <p:nvPr/>
          </p:nvSpPr>
          <p:spPr bwMode="auto">
            <a:xfrm>
              <a:off x="2688" y="2832"/>
              <a:ext cx="1200" cy="288"/>
            </a:xfrm>
            <a:prstGeom prst="rect">
              <a:avLst/>
            </a:prstGeom>
            <a:noFill/>
            <a:ln w="9525">
              <a:solidFill>
                <a:schemeClr val="tx1"/>
              </a:solidFill>
              <a:miter lim="800000"/>
              <a:headEnd/>
              <a:tailEnd/>
            </a:ln>
          </p:spPr>
          <p:txBody>
            <a:bodyPr wrap="none" anchor="ctr"/>
            <a:lstStyle/>
            <a:p>
              <a:endParaRPr lang="en-US"/>
            </a:p>
          </p:txBody>
        </p:sp>
        <p:sp>
          <p:nvSpPr>
            <p:cNvPr id="81932" name="Text Box 17"/>
            <p:cNvSpPr txBox="1">
              <a:spLocks noChangeArrowheads="1"/>
            </p:cNvSpPr>
            <p:nvPr/>
          </p:nvSpPr>
          <p:spPr bwMode="auto">
            <a:xfrm>
              <a:off x="3131" y="2190"/>
              <a:ext cx="345" cy="233"/>
            </a:xfrm>
            <a:prstGeom prst="rect">
              <a:avLst/>
            </a:prstGeom>
            <a:noFill/>
            <a:ln w="9525">
              <a:noFill/>
              <a:miter lim="800000"/>
              <a:headEnd/>
              <a:tailEnd/>
            </a:ln>
          </p:spPr>
          <p:txBody>
            <a:bodyPr wrap="none">
              <a:spAutoFit/>
            </a:bodyPr>
            <a:lstStyle/>
            <a:p>
              <a:r>
                <a:rPr lang="en-US"/>
                <a:t>SSL</a:t>
              </a:r>
            </a:p>
          </p:txBody>
        </p:sp>
        <p:sp>
          <p:nvSpPr>
            <p:cNvPr id="81933" name="Text Box 18"/>
            <p:cNvSpPr txBox="1">
              <a:spLocks noChangeArrowheads="1"/>
            </p:cNvSpPr>
            <p:nvPr/>
          </p:nvSpPr>
          <p:spPr bwMode="auto">
            <a:xfrm>
              <a:off x="3142" y="2496"/>
              <a:ext cx="383" cy="233"/>
            </a:xfrm>
            <a:prstGeom prst="rect">
              <a:avLst/>
            </a:prstGeom>
            <a:noFill/>
            <a:ln w="9525">
              <a:noFill/>
              <a:miter lim="800000"/>
              <a:headEnd/>
              <a:tailEnd/>
            </a:ln>
          </p:spPr>
          <p:txBody>
            <a:bodyPr wrap="none">
              <a:spAutoFit/>
            </a:bodyPr>
            <a:lstStyle/>
            <a:p>
              <a:r>
                <a:rPr lang="en-US"/>
                <a:t>TCP</a:t>
              </a:r>
            </a:p>
          </p:txBody>
        </p:sp>
        <p:sp>
          <p:nvSpPr>
            <p:cNvPr id="81934" name="Text Box 19"/>
            <p:cNvSpPr txBox="1">
              <a:spLocks noChangeArrowheads="1"/>
            </p:cNvSpPr>
            <p:nvPr/>
          </p:nvSpPr>
          <p:spPr bwMode="auto">
            <a:xfrm>
              <a:off x="3201" y="2870"/>
              <a:ext cx="251" cy="233"/>
            </a:xfrm>
            <a:prstGeom prst="rect">
              <a:avLst/>
            </a:prstGeom>
            <a:noFill/>
            <a:ln w="9525">
              <a:noFill/>
              <a:miter lim="800000"/>
              <a:headEnd/>
              <a:tailEnd/>
            </a:ln>
          </p:spPr>
          <p:txBody>
            <a:bodyPr wrap="none">
              <a:spAutoFit/>
            </a:bodyPr>
            <a:lstStyle/>
            <a:p>
              <a:r>
                <a:rPr lang="en-US"/>
                <a:t>IP</a:t>
              </a:r>
            </a:p>
          </p:txBody>
        </p:sp>
        <p:sp>
          <p:nvSpPr>
            <p:cNvPr id="81935" name="Text Box 20"/>
            <p:cNvSpPr txBox="1">
              <a:spLocks noChangeArrowheads="1"/>
            </p:cNvSpPr>
            <p:nvPr/>
          </p:nvSpPr>
          <p:spPr bwMode="auto">
            <a:xfrm>
              <a:off x="2688" y="3228"/>
              <a:ext cx="1430" cy="233"/>
            </a:xfrm>
            <a:prstGeom prst="rect">
              <a:avLst/>
            </a:prstGeom>
            <a:noFill/>
            <a:ln w="9525">
              <a:noFill/>
              <a:miter lim="800000"/>
              <a:headEnd/>
              <a:tailEnd/>
            </a:ln>
          </p:spPr>
          <p:txBody>
            <a:bodyPr wrap="none">
              <a:spAutoFit/>
            </a:bodyPr>
            <a:lstStyle/>
            <a:p>
              <a:r>
                <a:rPr lang="en-US" smtClean="0">
                  <a:solidFill>
                    <a:schemeClr val="accent2"/>
                  </a:solidFill>
                </a:rPr>
                <a:t>Applocation withSSL</a:t>
              </a:r>
              <a:endParaRPr lang="en-US">
                <a:solidFill>
                  <a:schemeClr val="accent2"/>
                </a:solidFill>
              </a:endParaRPr>
            </a:p>
          </p:txBody>
        </p:sp>
      </p:grpSp>
      <p:sp>
        <p:nvSpPr>
          <p:cNvPr id="24" name="Rectangle 23"/>
          <p:cNvSpPr/>
          <p:nvPr/>
        </p:nvSpPr>
        <p:spPr>
          <a:xfrm>
            <a:off x="539552" y="2004170"/>
            <a:ext cx="8208912" cy="344710"/>
          </a:xfrm>
          <a:prstGeom prst="rect">
            <a:avLst/>
          </a:prstGeom>
        </p:spPr>
        <p:txBody>
          <a:bodyPr wrap="square">
            <a:spAutoFit/>
          </a:bodyPr>
          <a:lstStyle/>
          <a:p>
            <a:pPr marL="265113" indent="-265113">
              <a:lnSpc>
                <a:spcPct val="80000"/>
              </a:lnSpc>
              <a:buFont typeface="Arial" pitchFamily="34" charset="0"/>
              <a:buChar char="•"/>
            </a:pPr>
            <a:r>
              <a:rPr lang="en-US" sz="2000"/>
              <a:t>Accessible to all TCP applications over SSL </a:t>
            </a:r>
            <a:r>
              <a:rPr lang="en-US" sz="2000" smtClean="0"/>
              <a:t>API</a:t>
            </a:r>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a:xfrm>
            <a:off x="533400" y="269776"/>
            <a:ext cx="7772400" cy="1143000"/>
          </a:xfrm>
        </p:spPr>
        <p:txBody>
          <a:bodyPr>
            <a:normAutofit/>
          </a:bodyPr>
          <a:lstStyle/>
          <a:p>
            <a:r>
              <a:rPr lang="en-US" sz="4000" smtClean="0"/>
              <a:t>SSL design</a:t>
            </a:r>
          </a:p>
        </p:txBody>
      </p:sp>
      <p:sp>
        <p:nvSpPr>
          <p:cNvPr id="82948" name="Text Box 3"/>
          <p:cNvSpPr txBox="1">
            <a:spLocks noChangeArrowheads="1"/>
          </p:cNvSpPr>
          <p:nvPr/>
        </p:nvSpPr>
        <p:spPr bwMode="auto">
          <a:xfrm>
            <a:off x="576263" y="1587564"/>
            <a:ext cx="8388225" cy="3785652"/>
          </a:xfrm>
          <a:prstGeom prst="rect">
            <a:avLst/>
          </a:prstGeom>
          <a:noFill/>
          <a:ln w="9525">
            <a:noFill/>
            <a:miter lim="800000"/>
            <a:headEnd/>
            <a:tailEnd/>
          </a:ln>
        </p:spPr>
        <p:txBody>
          <a:bodyPr wrap="square">
            <a:spAutoFit/>
          </a:bodyPr>
          <a:lstStyle/>
          <a:p>
            <a:r>
              <a:rPr lang="en-US" sz="2400" smtClean="0">
                <a:latin typeface="Times New Roman" pitchFamily="18" charset="0"/>
              </a:rPr>
              <a:t>We could design it based on PKI encryption (encryption with the public key of the recipient, sender's private key, use of hash functions), but...</a:t>
            </a:r>
          </a:p>
          <a:p>
            <a:pPr>
              <a:buFontTx/>
              <a:buChar char="•"/>
            </a:pPr>
            <a:endParaRPr lang="en-US" sz="2400" smtClean="0">
              <a:latin typeface="Times New Roman" pitchFamily="18" charset="0"/>
            </a:endParaRPr>
          </a:p>
          <a:p>
            <a:pPr marL="363538" indent="-363538">
              <a:buFontTx/>
              <a:buChar char="•"/>
            </a:pPr>
            <a:r>
              <a:rPr lang="en-US" sz="2400" smtClean="0">
                <a:latin typeface="Times New Roman" pitchFamily="18" charset="0"/>
              </a:rPr>
              <a:t>We want to send streams of BYTES and interactive data, not static messages,</a:t>
            </a:r>
          </a:p>
          <a:p>
            <a:pPr marL="363538" indent="-363538">
              <a:buFontTx/>
              <a:buChar char="•"/>
            </a:pPr>
            <a:r>
              <a:rPr lang="en-US" sz="2400" smtClean="0">
                <a:latin typeface="Times New Roman" pitchFamily="18" charset="0"/>
              </a:rPr>
              <a:t>For one link we want to have a MULTITUDE of keys, which changes,</a:t>
            </a:r>
          </a:p>
          <a:p>
            <a:pPr marL="363538" indent="-363538">
              <a:buFontTx/>
              <a:buChar char="•"/>
            </a:pPr>
            <a:r>
              <a:rPr lang="en-US" sz="2400" smtClean="0">
                <a:latin typeface="Times New Roman" pitchFamily="18" charset="0"/>
              </a:rPr>
              <a:t>Despite that we want to use certificates (idea: we use theme at handshake)</a:t>
            </a:r>
            <a:endParaRPr lang="en-US" sz="24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p:txBody>
          <a:bodyPr>
            <a:normAutofit/>
          </a:bodyPr>
          <a:lstStyle/>
          <a:p>
            <a:r>
              <a:rPr lang="en-US" sz="4400" dirty="0" smtClean="0"/>
              <a:t>Simplified SSL</a:t>
            </a:r>
          </a:p>
        </p:txBody>
      </p:sp>
      <p:sp>
        <p:nvSpPr>
          <p:cNvPr id="83972" name="Rectangle 3"/>
          <p:cNvSpPr>
            <a:spLocks noGrp="1" noChangeArrowheads="1"/>
          </p:cNvSpPr>
          <p:nvPr>
            <p:ph type="body" idx="1"/>
          </p:nvPr>
        </p:nvSpPr>
        <p:spPr>
          <a:xfrm>
            <a:off x="457200" y="1757536"/>
            <a:ext cx="8229600" cy="4767808"/>
          </a:xfrm>
        </p:spPr>
        <p:txBody>
          <a:bodyPr/>
          <a:lstStyle/>
          <a:p>
            <a:pPr>
              <a:buNone/>
            </a:pPr>
            <a:r>
              <a:rPr lang="en-US" dirty="0" smtClean="0"/>
              <a:t>Let`s first look at a simplified idea of an SSL protocol. This has 4 phases:</a:t>
            </a:r>
          </a:p>
          <a:p>
            <a:r>
              <a:rPr lang="en-US" u="sng" dirty="0" smtClean="0">
                <a:solidFill>
                  <a:schemeClr val="accent2"/>
                </a:solidFill>
              </a:rPr>
              <a:t>1. HANDSHAKE:</a:t>
            </a:r>
            <a:r>
              <a:rPr lang="en-US" dirty="0" smtClean="0"/>
              <a:t> Ana and </a:t>
            </a:r>
            <a:r>
              <a:rPr lang="en-US" dirty="0" err="1" smtClean="0"/>
              <a:t>Brane</a:t>
            </a:r>
            <a:r>
              <a:rPr lang="en-US" dirty="0" smtClean="0"/>
              <a:t> use certificates to authenticate to one another and exchange keys</a:t>
            </a:r>
          </a:p>
          <a:p>
            <a:r>
              <a:rPr lang="en-US" u="sng" dirty="0" smtClean="0">
                <a:solidFill>
                  <a:schemeClr val="accent2"/>
                </a:solidFill>
              </a:rPr>
              <a:t>2. KEY DERIVATION:</a:t>
            </a:r>
            <a:r>
              <a:rPr lang="en-US" dirty="0" smtClean="0"/>
              <a:t> Ana and </a:t>
            </a:r>
            <a:r>
              <a:rPr lang="en-US" dirty="0" err="1" smtClean="0"/>
              <a:t>Brane</a:t>
            </a:r>
            <a:r>
              <a:rPr lang="en-US" dirty="0" smtClean="0"/>
              <a:t> use the exchanged key to make a multitude of keys</a:t>
            </a:r>
          </a:p>
          <a:p>
            <a:r>
              <a:rPr lang="en-US" u="sng" dirty="0" smtClean="0">
                <a:solidFill>
                  <a:schemeClr val="accent2"/>
                </a:solidFill>
              </a:rPr>
              <a:t>3. DATA TRANSMISSION:</a:t>
            </a:r>
            <a:r>
              <a:rPr lang="en-US" dirty="0" smtClean="0"/>
              <a:t> The data to be transferred is merged into RECORDS.</a:t>
            </a:r>
          </a:p>
          <a:p>
            <a:r>
              <a:rPr lang="en-US" u="sng" dirty="0" smtClean="0">
                <a:solidFill>
                  <a:schemeClr val="accent2"/>
                </a:solidFill>
              </a:rPr>
              <a:t>4. END OF TRANSMISSION:</a:t>
            </a:r>
            <a:r>
              <a:rPr lang="en-US" dirty="0" smtClean="0"/>
              <a:t> To ensure a safe end of transmission, special messages are sent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p:txBody>
          <a:bodyPr/>
          <a:lstStyle/>
          <a:p>
            <a:r>
              <a:rPr lang="en-US" smtClean="0"/>
              <a:t>Simplified SSL: Handshake</a:t>
            </a:r>
          </a:p>
        </p:txBody>
      </p:sp>
      <p:sp>
        <p:nvSpPr>
          <p:cNvPr id="84996" name="Rectangle 3"/>
          <p:cNvSpPr>
            <a:spLocks noGrp="1" noChangeArrowheads="1"/>
          </p:cNvSpPr>
          <p:nvPr>
            <p:ph type="body" idx="1"/>
          </p:nvPr>
        </p:nvSpPr>
        <p:spPr>
          <a:xfrm>
            <a:off x="533400" y="4699943"/>
            <a:ext cx="8359080" cy="1753393"/>
          </a:xfrm>
        </p:spPr>
        <p:txBody>
          <a:bodyPr/>
          <a:lstStyle/>
          <a:p>
            <a:r>
              <a:rPr lang="en-US" smtClean="0"/>
              <a:t>MS = master secret</a:t>
            </a:r>
          </a:p>
          <a:p>
            <a:r>
              <a:rPr lang="en-US" smtClean="0"/>
              <a:t>EMS = encrypted master secret</a:t>
            </a:r>
          </a:p>
          <a:p>
            <a:r>
              <a:rPr lang="en-US" smtClean="0"/>
              <a:t>K</a:t>
            </a:r>
            <a:r>
              <a:rPr lang="en-US" baseline="-25000" smtClean="0"/>
              <a:t>B</a:t>
            </a:r>
            <a:r>
              <a:rPr lang="en-US" baseline="30000" smtClean="0"/>
              <a:t>+</a:t>
            </a:r>
            <a:r>
              <a:rPr lang="en-US" smtClean="0"/>
              <a:t> - public key of the receiver B</a:t>
            </a:r>
          </a:p>
        </p:txBody>
      </p:sp>
      <p:sp>
        <p:nvSpPr>
          <p:cNvPr id="84997" name="Line 4"/>
          <p:cNvSpPr>
            <a:spLocks noChangeShapeType="1"/>
          </p:cNvSpPr>
          <p:nvPr/>
        </p:nvSpPr>
        <p:spPr bwMode="auto">
          <a:xfrm>
            <a:off x="1971501" y="2251001"/>
            <a:ext cx="4841875" cy="320675"/>
          </a:xfrm>
          <a:prstGeom prst="line">
            <a:avLst/>
          </a:prstGeom>
          <a:noFill/>
          <a:ln w="9525">
            <a:solidFill>
              <a:schemeClr val="tx1"/>
            </a:solidFill>
            <a:round/>
            <a:headEnd/>
            <a:tailEnd type="triangle" w="med" len="med"/>
          </a:ln>
        </p:spPr>
        <p:txBody>
          <a:bodyPr/>
          <a:lstStyle/>
          <a:p>
            <a:endParaRPr lang="en-US"/>
          </a:p>
        </p:txBody>
      </p:sp>
      <p:sp>
        <p:nvSpPr>
          <p:cNvPr id="84998" name="Text Box 5"/>
          <p:cNvSpPr txBox="1">
            <a:spLocks noChangeArrowheads="1"/>
          </p:cNvSpPr>
          <p:nvPr/>
        </p:nvSpPr>
        <p:spPr bwMode="auto">
          <a:xfrm rot="191117">
            <a:off x="3905589" y="1977434"/>
            <a:ext cx="681597" cy="369332"/>
          </a:xfrm>
          <a:prstGeom prst="rect">
            <a:avLst/>
          </a:prstGeom>
          <a:noFill/>
          <a:ln w="9525">
            <a:noFill/>
            <a:miter lim="800000"/>
            <a:headEnd/>
            <a:tailEnd/>
          </a:ln>
        </p:spPr>
        <p:txBody>
          <a:bodyPr wrap="none">
            <a:spAutoFit/>
          </a:bodyPr>
          <a:lstStyle/>
          <a:p>
            <a:r>
              <a:rPr lang="en-US"/>
              <a:t>hello</a:t>
            </a:r>
          </a:p>
        </p:txBody>
      </p:sp>
      <p:pic>
        <p:nvPicPr>
          <p:cNvPr id="84999" name="Picture 6" descr="Alic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55538" y="2741538"/>
            <a:ext cx="527050" cy="650875"/>
          </a:xfrm>
          <a:prstGeom prst="rect">
            <a:avLst/>
          </a:prstGeom>
          <a:noFill/>
          <a:ln w="9525">
            <a:noFill/>
            <a:miter lim="800000"/>
            <a:headEnd/>
            <a:tailEnd/>
          </a:ln>
        </p:spPr>
      </p:pic>
      <p:pic>
        <p:nvPicPr>
          <p:cNvPr id="85000" name="Picture 7" descr="Bo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313438" y="2809801"/>
            <a:ext cx="642938" cy="657225"/>
          </a:xfrm>
          <a:prstGeom prst="rect">
            <a:avLst/>
          </a:prstGeom>
          <a:noFill/>
          <a:ln w="9525">
            <a:noFill/>
            <a:miter lim="800000"/>
            <a:headEnd/>
            <a:tailEnd/>
          </a:ln>
        </p:spPr>
      </p:pic>
      <p:sp>
        <p:nvSpPr>
          <p:cNvPr id="85001" name="Line 8"/>
          <p:cNvSpPr>
            <a:spLocks noChangeShapeType="1"/>
          </p:cNvSpPr>
          <p:nvPr/>
        </p:nvSpPr>
        <p:spPr bwMode="auto">
          <a:xfrm flipH="1">
            <a:off x="1971501" y="2939976"/>
            <a:ext cx="4841875" cy="520700"/>
          </a:xfrm>
          <a:prstGeom prst="line">
            <a:avLst/>
          </a:prstGeom>
          <a:noFill/>
          <a:ln w="9525">
            <a:solidFill>
              <a:schemeClr val="tx1"/>
            </a:solidFill>
            <a:round/>
            <a:headEnd/>
            <a:tailEnd type="triangle" w="med" len="med"/>
          </a:ln>
        </p:spPr>
        <p:txBody>
          <a:bodyPr/>
          <a:lstStyle/>
          <a:p>
            <a:endParaRPr lang="en-US"/>
          </a:p>
        </p:txBody>
      </p:sp>
      <p:sp>
        <p:nvSpPr>
          <p:cNvPr id="85002" name="Text Box 9"/>
          <p:cNvSpPr txBox="1">
            <a:spLocks noChangeArrowheads="1"/>
          </p:cNvSpPr>
          <p:nvPr/>
        </p:nvSpPr>
        <p:spPr bwMode="auto">
          <a:xfrm rot="-301744">
            <a:off x="3692354" y="2755309"/>
            <a:ext cx="1181093" cy="369332"/>
          </a:xfrm>
          <a:prstGeom prst="rect">
            <a:avLst/>
          </a:prstGeom>
          <a:noFill/>
          <a:ln w="9525">
            <a:noFill/>
            <a:miter lim="800000"/>
            <a:headEnd/>
            <a:tailEnd/>
          </a:ln>
        </p:spPr>
        <p:txBody>
          <a:bodyPr wrap="none">
            <a:spAutoFit/>
          </a:bodyPr>
          <a:lstStyle/>
          <a:p>
            <a:r>
              <a:rPr lang="en-US"/>
              <a:t>certificate</a:t>
            </a:r>
          </a:p>
        </p:txBody>
      </p:sp>
      <p:sp>
        <p:nvSpPr>
          <p:cNvPr id="85003" name="Line 10"/>
          <p:cNvSpPr>
            <a:spLocks noChangeShapeType="1"/>
          </p:cNvSpPr>
          <p:nvPr/>
        </p:nvSpPr>
        <p:spPr bwMode="auto">
          <a:xfrm>
            <a:off x="1971501" y="3860726"/>
            <a:ext cx="4841875" cy="360362"/>
          </a:xfrm>
          <a:prstGeom prst="line">
            <a:avLst/>
          </a:prstGeom>
          <a:noFill/>
          <a:ln w="9525">
            <a:solidFill>
              <a:schemeClr val="tx1"/>
            </a:solidFill>
            <a:round/>
            <a:headEnd/>
            <a:tailEnd type="triangle" w="med" len="med"/>
          </a:ln>
        </p:spPr>
        <p:txBody>
          <a:bodyPr/>
          <a:lstStyle/>
          <a:p>
            <a:endParaRPr lang="en-US"/>
          </a:p>
        </p:txBody>
      </p:sp>
      <p:sp>
        <p:nvSpPr>
          <p:cNvPr id="85004" name="Text Box 11"/>
          <p:cNvSpPr txBox="1">
            <a:spLocks noChangeArrowheads="1"/>
          </p:cNvSpPr>
          <p:nvPr/>
        </p:nvSpPr>
        <p:spPr bwMode="auto">
          <a:xfrm rot="219716">
            <a:off x="4097463" y="3657009"/>
            <a:ext cx="1710725" cy="369332"/>
          </a:xfrm>
          <a:prstGeom prst="rect">
            <a:avLst/>
          </a:prstGeom>
          <a:noFill/>
          <a:ln w="9525">
            <a:noFill/>
            <a:miter lim="800000"/>
            <a:headEnd/>
            <a:tailEnd/>
          </a:ln>
        </p:spPr>
        <p:txBody>
          <a:bodyPr wrap="none">
            <a:spAutoFit/>
          </a:bodyPr>
          <a:lstStyle/>
          <a:p>
            <a:r>
              <a:rPr lang="en-US"/>
              <a:t>K</a:t>
            </a:r>
            <a:r>
              <a:rPr lang="en-US" baseline="-25000"/>
              <a:t>B</a:t>
            </a:r>
            <a:r>
              <a:rPr lang="en-US" baseline="30000"/>
              <a:t>+</a:t>
            </a:r>
            <a:r>
              <a:rPr lang="en-US"/>
              <a:t>(MS) = EMS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0"/>
          </p:nvPr>
        </p:nvSpPr>
        <p:spPr>
          <a:noFill/>
        </p:spPr>
        <p:txBody>
          <a:bodyPr/>
          <a:lstStyle/>
          <a:p>
            <a:fld id="{2A296DED-5ACA-4C93-8BBD-DDB13E2460CC}" type="slidenum">
              <a:rPr lang="en-US" smtClean="0"/>
              <a:pPr/>
              <a:t>26</a:t>
            </a:fld>
            <a:endParaRPr lang="en-US" smtClean="0"/>
          </a:p>
        </p:txBody>
      </p:sp>
      <p:sp>
        <p:nvSpPr>
          <p:cNvPr id="86019" name="Rectangle 2"/>
          <p:cNvSpPr>
            <a:spLocks noGrp="1" noChangeArrowheads="1"/>
          </p:cNvSpPr>
          <p:nvPr>
            <p:ph type="title"/>
          </p:nvPr>
        </p:nvSpPr>
        <p:spPr/>
        <p:txBody>
          <a:bodyPr/>
          <a:lstStyle/>
          <a:p>
            <a:r>
              <a:rPr lang="en-US" smtClean="0"/>
              <a:t>Simplified SSL: key derivation</a:t>
            </a:r>
          </a:p>
        </p:txBody>
      </p:sp>
      <p:sp>
        <p:nvSpPr>
          <p:cNvPr id="86020" name="Rectangle 3"/>
          <p:cNvSpPr>
            <a:spLocks noGrp="1" noChangeArrowheads="1"/>
          </p:cNvSpPr>
          <p:nvPr>
            <p:ph type="body" idx="1"/>
          </p:nvPr>
        </p:nvSpPr>
        <p:spPr>
          <a:xfrm>
            <a:off x="533400" y="1600200"/>
            <a:ext cx="8143056" cy="4967288"/>
          </a:xfrm>
        </p:spPr>
        <p:txBody>
          <a:bodyPr/>
          <a:lstStyle/>
          <a:p>
            <a:r>
              <a:rPr lang="en-US" sz="2400" smtClean="0"/>
              <a:t>It is a bad practice to use the same key for several cryptographic operations, so : we use a special key to hide and a special key for integrity check(MAC)</a:t>
            </a:r>
          </a:p>
          <a:p>
            <a:r>
              <a:rPr lang="en-US" sz="2400" smtClean="0"/>
              <a:t>So we use 4 keys:</a:t>
            </a:r>
          </a:p>
          <a:p>
            <a:pPr lvl="1"/>
            <a:r>
              <a:rPr lang="en-US" sz="2000" smtClean="0"/>
              <a:t>K</a:t>
            </a:r>
            <a:r>
              <a:rPr lang="en-US" sz="2000" baseline="-25000" smtClean="0"/>
              <a:t>c</a:t>
            </a:r>
            <a:r>
              <a:rPr lang="en-US" sz="2000" smtClean="0"/>
              <a:t> = key to </a:t>
            </a:r>
            <a:r>
              <a:rPr lang="en-US" sz="2000" u="sng" smtClean="0"/>
              <a:t>hide</a:t>
            </a:r>
            <a:r>
              <a:rPr lang="en-US" sz="2000" smtClean="0"/>
              <a:t> data sent from client to server</a:t>
            </a:r>
          </a:p>
          <a:p>
            <a:pPr lvl="1"/>
            <a:r>
              <a:rPr lang="en-US" sz="2000" smtClean="0"/>
              <a:t>M</a:t>
            </a:r>
            <a:r>
              <a:rPr lang="en-US" sz="2000" baseline="-25000" smtClean="0"/>
              <a:t>c</a:t>
            </a:r>
            <a:r>
              <a:rPr lang="en-US" sz="2000" smtClean="0"/>
              <a:t> = key for data </a:t>
            </a:r>
            <a:r>
              <a:rPr lang="en-US" sz="2000" u="sng" smtClean="0"/>
              <a:t>hashing</a:t>
            </a:r>
            <a:r>
              <a:rPr lang="en-US" sz="2000" smtClean="0"/>
              <a:t>, sent from client to server</a:t>
            </a:r>
          </a:p>
          <a:p>
            <a:pPr lvl="1"/>
            <a:r>
              <a:rPr lang="en-US" sz="2000" smtClean="0"/>
              <a:t>K</a:t>
            </a:r>
            <a:r>
              <a:rPr lang="en-US" sz="2000" baseline="-25000" smtClean="0"/>
              <a:t>s</a:t>
            </a:r>
            <a:r>
              <a:rPr lang="en-US" sz="2000" smtClean="0"/>
              <a:t> = key to </a:t>
            </a:r>
            <a:r>
              <a:rPr lang="en-US" sz="2000" u="sng" smtClean="0"/>
              <a:t>hide</a:t>
            </a:r>
            <a:r>
              <a:rPr lang="en-US" sz="2000" smtClean="0"/>
              <a:t> data sent from server to client</a:t>
            </a:r>
          </a:p>
          <a:p>
            <a:pPr lvl="1"/>
            <a:r>
              <a:rPr lang="en-US" sz="2000" smtClean="0"/>
              <a:t>M</a:t>
            </a:r>
            <a:r>
              <a:rPr lang="en-US" sz="2000" baseline="-25000" smtClean="0"/>
              <a:t>s</a:t>
            </a:r>
            <a:r>
              <a:rPr lang="en-US" sz="2000" smtClean="0"/>
              <a:t> = key for data </a:t>
            </a:r>
            <a:r>
              <a:rPr lang="en-US" sz="2000" u="sng" smtClean="0"/>
              <a:t>hashing</a:t>
            </a:r>
            <a:r>
              <a:rPr lang="en-US" sz="2000" smtClean="0"/>
              <a:t>, sent from servert to client</a:t>
            </a:r>
          </a:p>
          <a:p>
            <a:r>
              <a:rPr lang="en-US" sz="2400" smtClean="0"/>
              <a:t>Keys are made using a special function. This uses the Master Secret and additional (random) data to generate the other keys</a:t>
            </a:r>
            <a:endParaRPr lang="en-US" sz="20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a:xfrm>
            <a:off x="533400" y="188640"/>
            <a:ext cx="8287072" cy="1143000"/>
          </a:xfrm>
        </p:spPr>
        <p:txBody>
          <a:bodyPr/>
          <a:lstStyle/>
          <a:p>
            <a:r>
              <a:rPr lang="en-US" smtClean="0"/>
              <a:t>Simplified SSL: Data sending</a:t>
            </a:r>
          </a:p>
        </p:txBody>
      </p:sp>
      <p:sp>
        <p:nvSpPr>
          <p:cNvPr id="87044" name="Rectangle 3"/>
          <p:cNvSpPr>
            <a:spLocks noGrp="1" noChangeArrowheads="1"/>
          </p:cNvSpPr>
          <p:nvPr>
            <p:ph type="body" idx="1"/>
          </p:nvPr>
        </p:nvSpPr>
        <p:spPr>
          <a:xfrm>
            <a:off x="533400" y="1628800"/>
            <a:ext cx="7772400" cy="3995738"/>
          </a:xfrm>
        </p:spPr>
        <p:txBody>
          <a:bodyPr>
            <a:noAutofit/>
          </a:bodyPr>
          <a:lstStyle/>
          <a:p>
            <a:pPr>
              <a:lnSpc>
                <a:spcPct val="80000"/>
              </a:lnSpc>
            </a:pPr>
            <a:r>
              <a:rPr lang="en-US" sz="2800" smtClean="0"/>
              <a:t>How to chech for data integrity?</a:t>
            </a:r>
          </a:p>
          <a:p>
            <a:pPr lvl="1">
              <a:lnSpc>
                <a:spcPct val="80000"/>
              </a:lnSpc>
            </a:pPr>
            <a:r>
              <a:rPr lang="en-US" sz="2400" smtClean="0"/>
              <a:t>If we send in bytes, where do we attach the MAC (hash value of the message)? </a:t>
            </a:r>
          </a:p>
          <a:p>
            <a:pPr lvl="1">
              <a:lnSpc>
                <a:spcPct val="80000"/>
              </a:lnSpc>
            </a:pPr>
            <a:r>
              <a:rPr lang="en-US" sz="2400" smtClean="0"/>
              <a:t>Even if we send the mac MAC at the end of the transmissin (all bytes), we do not have the mid-term integrity tests! </a:t>
            </a:r>
          </a:p>
          <a:p>
            <a:pPr lvl="1">
              <a:lnSpc>
                <a:spcPct val="80000"/>
              </a:lnSpc>
            </a:pPr>
            <a:endParaRPr lang="en-US" sz="2400" smtClean="0"/>
          </a:p>
          <a:p>
            <a:pPr lvl="1">
              <a:lnSpc>
                <a:spcPct val="80000"/>
              </a:lnSpc>
            </a:pPr>
            <a:endParaRPr lang="en-US" sz="2400" smtClean="0"/>
          </a:p>
          <a:p>
            <a:pPr>
              <a:lnSpc>
                <a:spcPct val="80000"/>
              </a:lnSpc>
            </a:pPr>
            <a:r>
              <a:rPr lang="en-US" sz="2800" smtClean="0"/>
              <a:t>SOLUTION: Break the data stream in RECORDS</a:t>
            </a:r>
          </a:p>
          <a:p>
            <a:pPr lvl="1">
              <a:lnSpc>
                <a:spcPct val="80000"/>
              </a:lnSpc>
            </a:pPr>
            <a:r>
              <a:rPr lang="en-US" sz="2400" smtClean="0"/>
              <a:t>We attach MAC to every record</a:t>
            </a:r>
          </a:p>
          <a:p>
            <a:pPr lvl="1">
              <a:lnSpc>
                <a:spcPct val="80000"/>
              </a:lnSpc>
            </a:pPr>
            <a:r>
              <a:rPr lang="en-US" sz="2400" smtClean="0"/>
              <a:t>The receiver can act to integritete (in)validity of any record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p:txBody>
          <a:bodyPr/>
          <a:lstStyle/>
          <a:p>
            <a:r>
              <a:rPr lang="en-US" smtClean="0"/>
              <a:t>Simplified SSL: Data sending</a:t>
            </a:r>
          </a:p>
        </p:txBody>
      </p:sp>
      <p:sp>
        <p:nvSpPr>
          <p:cNvPr id="88068" name="Rectangle 3"/>
          <p:cNvSpPr>
            <a:spLocks noGrp="1" noChangeArrowheads="1"/>
          </p:cNvSpPr>
          <p:nvPr>
            <p:ph type="body" idx="1"/>
          </p:nvPr>
        </p:nvSpPr>
        <p:spPr/>
        <p:txBody>
          <a:bodyPr>
            <a:normAutofit lnSpcReduction="10000"/>
          </a:bodyPr>
          <a:lstStyle/>
          <a:p>
            <a:r>
              <a:rPr lang="en-US" smtClean="0"/>
              <a:t>Problem 1: packet number is unencrypted in the TCP packet header. What can an attacker do?</a:t>
            </a:r>
          </a:p>
          <a:p>
            <a:pPr lvl="1"/>
            <a:r>
              <a:rPr lang="en-US" smtClean="0"/>
              <a:t>Can the attacker intercept and repeat the communication?</a:t>
            </a:r>
          </a:p>
          <a:p>
            <a:pPr lvl="1"/>
            <a:r>
              <a:rPr lang="en-US" smtClean="0"/>
              <a:t>Can he change the packet numbers?</a:t>
            </a:r>
          </a:p>
          <a:p>
            <a:pPr lvl="1"/>
            <a:r>
              <a:rPr lang="en-US" smtClean="0"/>
              <a:t>Can he intercept and remove the packet?</a:t>
            </a:r>
          </a:p>
          <a:p>
            <a:endParaRPr lang="en-US" smtClean="0"/>
          </a:p>
          <a:p>
            <a:r>
              <a:rPr lang="en-US" smtClean="0"/>
              <a:t>SOLUTION: account feo the packet number when calculationg MAC</a:t>
            </a:r>
          </a:p>
          <a:p>
            <a:pPr lvl="1"/>
            <a:r>
              <a:rPr lang="en-US" smtClean="0"/>
              <a:t>MAC = MAC(key M</a:t>
            </a:r>
            <a:r>
              <a:rPr lang="en-US" baseline="-25000" smtClean="0"/>
              <a:t>x</a:t>
            </a:r>
            <a:r>
              <a:rPr lang="en-US" smtClean="0"/>
              <a:t>, serial_number || data)</a:t>
            </a:r>
          </a:p>
          <a:p>
            <a:pPr lvl="1"/>
            <a:r>
              <a:rPr lang="en-US" smtClean="0"/>
              <a:t>we do not have separate packet number</a:t>
            </a:r>
          </a:p>
          <a:p>
            <a:pPr lvl="1"/>
            <a:r>
              <a:rPr lang="en-US" smtClean="0"/>
              <a:t>protection against recurrence of communication : a one-time use token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p:txBody>
          <a:bodyPr/>
          <a:lstStyle/>
          <a:p>
            <a:r>
              <a:rPr lang="en-US" smtClean="0"/>
              <a:t>Simplified SSL: Data sending</a:t>
            </a:r>
          </a:p>
        </p:txBody>
      </p:sp>
      <p:sp>
        <p:nvSpPr>
          <p:cNvPr id="88068" name="Rectangle 3"/>
          <p:cNvSpPr>
            <a:spLocks noGrp="1" noChangeArrowheads="1"/>
          </p:cNvSpPr>
          <p:nvPr>
            <p:ph type="body" idx="1"/>
          </p:nvPr>
        </p:nvSpPr>
        <p:spPr/>
        <p:txBody>
          <a:bodyPr/>
          <a:lstStyle/>
          <a:p>
            <a:r>
              <a:rPr lang="en-US" smtClean="0"/>
              <a:t>Problem 2: attacker prematurely terminates session</a:t>
            </a:r>
          </a:p>
          <a:p>
            <a:pPr lvl="1"/>
            <a:r>
              <a:rPr lang="en-US" smtClean="0"/>
              <a:t>One or both parties may feel that the data is missing.</a:t>
            </a:r>
          </a:p>
          <a:p>
            <a:endParaRPr lang="en-US" smtClean="0"/>
          </a:p>
          <a:p>
            <a:r>
              <a:rPr lang="en-US" smtClean="0"/>
              <a:t>SOLUTION: introducing a special "type of record", which has a particular value in case of the final message</a:t>
            </a:r>
          </a:p>
          <a:p>
            <a:pPr lvl="1"/>
            <a:r>
              <a:rPr lang="en-US" smtClean="0"/>
              <a:t>example: 0 means data, 1 means end</a:t>
            </a:r>
          </a:p>
          <a:p>
            <a:pPr lvl="1"/>
            <a:r>
              <a:rPr lang="en-US" smtClean="0"/>
              <a:t>We use this value when calculation MAC</a:t>
            </a:r>
            <a:br>
              <a:rPr lang="en-US" smtClean="0"/>
            </a:br>
            <a:r>
              <a:rPr lang="en-US" smtClean="0"/>
              <a:t>MAC = MAC(key M</a:t>
            </a:r>
            <a:r>
              <a:rPr lang="en-US" baseline="-25000" smtClean="0"/>
              <a:t>x</a:t>
            </a:r>
            <a:r>
              <a:rPr lang="en-US" smtClean="0"/>
              <a:t>, serial_number||type||data)</a:t>
            </a:r>
          </a:p>
        </p:txBody>
      </p:sp>
      <p:sp>
        <p:nvSpPr>
          <p:cNvPr id="4" name="Rectangle 5"/>
          <p:cNvSpPr>
            <a:spLocks noChangeArrowheads="1"/>
          </p:cNvSpPr>
          <p:nvPr/>
        </p:nvSpPr>
        <p:spPr bwMode="auto">
          <a:xfrm>
            <a:off x="2197100" y="5592763"/>
            <a:ext cx="869950" cy="554037"/>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5" name="Rectangle 7"/>
          <p:cNvSpPr>
            <a:spLocks noChangeArrowheads="1"/>
          </p:cNvSpPr>
          <p:nvPr/>
        </p:nvSpPr>
        <p:spPr bwMode="auto">
          <a:xfrm>
            <a:off x="3067050" y="5592763"/>
            <a:ext cx="869950" cy="554037"/>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6" name="Rectangle 8"/>
          <p:cNvSpPr>
            <a:spLocks noChangeArrowheads="1"/>
          </p:cNvSpPr>
          <p:nvPr/>
        </p:nvSpPr>
        <p:spPr bwMode="auto">
          <a:xfrm>
            <a:off x="3937000" y="5592763"/>
            <a:ext cx="2584450" cy="554037"/>
          </a:xfrm>
          <a:prstGeom prst="rect">
            <a:avLst/>
          </a:prstGeom>
          <a:solidFill>
            <a:srgbClr val="FF99CC"/>
          </a:solidFill>
          <a:ln w="9525">
            <a:solidFill>
              <a:schemeClr val="tx1"/>
            </a:solidFill>
            <a:miter lim="800000"/>
            <a:headEnd/>
            <a:tailEnd/>
          </a:ln>
        </p:spPr>
        <p:txBody>
          <a:bodyPr wrap="none" anchor="ctr"/>
          <a:lstStyle/>
          <a:p>
            <a:endParaRPr lang="en-US"/>
          </a:p>
        </p:txBody>
      </p:sp>
      <p:sp>
        <p:nvSpPr>
          <p:cNvPr id="7" name="Rectangle 9"/>
          <p:cNvSpPr>
            <a:spLocks noChangeArrowheads="1"/>
          </p:cNvSpPr>
          <p:nvPr/>
        </p:nvSpPr>
        <p:spPr bwMode="auto">
          <a:xfrm>
            <a:off x="6521450" y="5592763"/>
            <a:ext cx="869950" cy="554037"/>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8" name="Text Box 10"/>
          <p:cNvSpPr txBox="1">
            <a:spLocks noChangeArrowheads="1"/>
          </p:cNvSpPr>
          <p:nvPr/>
        </p:nvSpPr>
        <p:spPr bwMode="auto">
          <a:xfrm>
            <a:off x="2195736" y="5696421"/>
            <a:ext cx="825867" cy="369332"/>
          </a:xfrm>
          <a:prstGeom prst="rect">
            <a:avLst/>
          </a:prstGeom>
          <a:noFill/>
          <a:ln w="9525">
            <a:noFill/>
            <a:miter lim="800000"/>
            <a:headEnd/>
            <a:tailEnd/>
          </a:ln>
        </p:spPr>
        <p:txBody>
          <a:bodyPr wrap="none">
            <a:spAutoFit/>
          </a:bodyPr>
          <a:lstStyle/>
          <a:p>
            <a:r>
              <a:rPr lang="en-US"/>
              <a:t>length</a:t>
            </a:r>
          </a:p>
        </p:txBody>
      </p:sp>
      <p:sp>
        <p:nvSpPr>
          <p:cNvPr id="9" name="Text Box 12"/>
          <p:cNvSpPr txBox="1">
            <a:spLocks noChangeArrowheads="1"/>
          </p:cNvSpPr>
          <p:nvPr/>
        </p:nvSpPr>
        <p:spPr bwMode="auto">
          <a:xfrm>
            <a:off x="3186336" y="5696421"/>
            <a:ext cx="617477" cy="369332"/>
          </a:xfrm>
          <a:prstGeom prst="rect">
            <a:avLst/>
          </a:prstGeom>
          <a:noFill/>
          <a:ln w="9525">
            <a:noFill/>
            <a:miter lim="800000"/>
            <a:headEnd/>
            <a:tailEnd/>
          </a:ln>
        </p:spPr>
        <p:txBody>
          <a:bodyPr wrap="none">
            <a:spAutoFit/>
          </a:bodyPr>
          <a:lstStyle/>
          <a:p>
            <a:r>
              <a:rPr lang="en-US"/>
              <a:t>type</a:t>
            </a:r>
          </a:p>
        </p:txBody>
      </p:sp>
      <p:sp>
        <p:nvSpPr>
          <p:cNvPr id="10" name="Text Box 13"/>
          <p:cNvSpPr txBox="1">
            <a:spLocks noChangeArrowheads="1"/>
          </p:cNvSpPr>
          <p:nvPr/>
        </p:nvSpPr>
        <p:spPr bwMode="auto">
          <a:xfrm>
            <a:off x="4877024" y="5696421"/>
            <a:ext cx="619080" cy="369332"/>
          </a:xfrm>
          <a:prstGeom prst="rect">
            <a:avLst/>
          </a:prstGeom>
          <a:noFill/>
          <a:ln w="9525">
            <a:noFill/>
            <a:miter lim="800000"/>
            <a:headEnd/>
            <a:tailEnd/>
          </a:ln>
        </p:spPr>
        <p:txBody>
          <a:bodyPr wrap="none">
            <a:spAutoFit/>
          </a:bodyPr>
          <a:lstStyle/>
          <a:p>
            <a:r>
              <a:rPr lang="en-US"/>
              <a:t>data</a:t>
            </a:r>
          </a:p>
        </p:txBody>
      </p:sp>
      <p:sp>
        <p:nvSpPr>
          <p:cNvPr id="11" name="Text Box 14"/>
          <p:cNvSpPr txBox="1">
            <a:spLocks noChangeArrowheads="1"/>
          </p:cNvSpPr>
          <p:nvPr/>
        </p:nvSpPr>
        <p:spPr bwMode="auto">
          <a:xfrm>
            <a:off x="6656611" y="5696421"/>
            <a:ext cx="692497" cy="369332"/>
          </a:xfrm>
          <a:prstGeom prst="rect">
            <a:avLst/>
          </a:prstGeom>
          <a:noFill/>
          <a:ln w="9525">
            <a:noFill/>
            <a:miter lim="800000"/>
            <a:headEnd/>
            <a:tailEnd/>
          </a:ln>
        </p:spPr>
        <p:txBody>
          <a:bodyPr wrap="none">
            <a:spAutoFit/>
          </a:bodyPr>
          <a:lstStyle/>
          <a:p>
            <a:r>
              <a:rPr lang="en-US"/>
              <a:t>MAC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Virtual Private Network(VPN)	</a:t>
            </a:r>
            <a:endParaRPr lang="en-US" sz="3600" dirty="0"/>
          </a:p>
        </p:txBody>
      </p:sp>
      <p:sp>
        <p:nvSpPr>
          <p:cNvPr id="3" name="Content Placeholder 2"/>
          <p:cNvSpPr>
            <a:spLocks noGrp="1"/>
          </p:cNvSpPr>
          <p:nvPr>
            <p:ph idx="1"/>
          </p:nvPr>
        </p:nvSpPr>
        <p:spPr>
          <a:xfrm>
            <a:off x="457200" y="1556792"/>
            <a:ext cx="8435280" cy="5040560"/>
          </a:xfrm>
        </p:spPr>
        <p:txBody>
          <a:bodyPr>
            <a:normAutofit/>
          </a:bodyPr>
          <a:lstStyle/>
          <a:p>
            <a:r>
              <a:rPr lang="en-US" sz="2800" dirty="0" smtClean="0"/>
              <a:t>Companies on different geographic locations want high communication security . Solutions:</a:t>
            </a:r>
          </a:p>
          <a:p>
            <a:pPr marL="736092" lvl="1" indent="-342900">
              <a:buFont typeface="+mj-lt"/>
              <a:buAutoNum type="arabicPeriod"/>
            </a:pPr>
            <a:r>
              <a:rPr lang="en-US" sz="2000" dirty="0" smtClean="0"/>
              <a:t>Establishing a PRIVATE network: the company builds its own network completely separate from the Internet  (expensive establishment and management  – routers, links, infrastructure needed !)</a:t>
            </a:r>
          </a:p>
          <a:p>
            <a:pPr marL="736092" lvl="1" indent="-342900">
              <a:buFont typeface="+mj-lt"/>
              <a:buAutoNum type="arabicPeriod"/>
            </a:pPr>
            <a:r>
              <a:rPr lang="en-US" sz="2000" dirty="0" smtClean="0"/>
              <a:t>The company establish a VIRTUAL PRIVATE network (VNP) with the infrastructure of the public network:</a:t>
            </a:r>
          </a:p>
          <a:p>
            <a:pPr lvl="2"/>
            <a:r>
              <a:rPr lang="en-US" sz="1800" dirty="0" smtClean="0"/>
              <a:t>Data on local (private) parts of the network is transmitted normally (IP),</a:t>
            </a:r>
          </a:p>
          <a:p>
            <a:pPr lvl="2"/>
            <a:r>
              <a:rPr lang="en-US" sz="1800" dirty="0" smtClean="0"/>
              <a:t>Data sent on public parts of the network is protected  (</a:t>
            </a:r>
            <a:r>
              <a:rPr lang="en-US" sz="1800" dirty="0" err="1" smtClean="0"/>
              <a:t>IPSec</a:t>
            </a:r>
            <a:r>
              <a:rPr lang="en-US" sz="1800" dirty="0" smtClean="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388840" y="1489076"/>
            <a:ext cx="4343400" cy="4921250"/>
            <a:chOff x="912" y="980"/>
            <a:chExt cx="2736" cy="3100"/>
          </a:xfrm>
        </p:grpSpPr>
        <p:grpSp>
          <p:nvGrpSpPr>
            <p:cNvPr id="3" name="Group 4"/>
            <p:cNvGrpSpPr>
              <a:grpSpLocks/>
            </p:cNvGrpSpPr>
            <p:nvPr/>
          </p:nvGrpSpPr>
          <p:grpSpPr bwMode="auto">
            <a:xfrm>
              <a:off x="912" y="1152"/>
              <a:ext cx="2736" cy="2928"/>
              <a:chOff x="912" y="864"/>
              <a:chExt cx="2736" cy="2928"/>
            </a:xfrm>
          </p:grpSpPr>
          <p:sp>
            <p:nvSpPr>
              <p:cNvPr id="90132" name="Line 5"/>
              <p:cNvSpPr>
                <a:spLocks noChangeShapeType="1"/>
              </p:cNvSpPr>
              <p:nvPr/>
            </p:nvSpPr>
            <p:spPr bwMode="auto">
              <a:xfrm>
                <a:off x="912" y="864"/>
                <a:ext cx="2736" cy="144"/>
              </a:xfrm>
              <a:prstGeom prst="line">
                <a:avLst/>
              </a:prstGeom>
              <a:noFill/>
              <a:ln w="9525">
                <a:solidFill>
                  <a:schemeClr val="tx1"/>
                </a:solidFill>
                <a:round/>
                <a:headEnd/>
                <a:tailEnd type="triangle" w="med" len="med"/>
              </a:ln>
            </p:spPr>
            <p:txBody>
              <a:bodyPr/>
              <a:lstStyle/>
              <a:p>
                <a:endParaRPr lang="en-US"/>
              </a:p>
            </p:txBody>
          </p:sp>
          <p:sp>
            <p:nvSpPr>
              <p:cNvPr id="90133" name="Line 6"/>
              <p:cNvSpPr>
                <a:spLocks noChangeShapeType="1"/>
              </p:cNvSpPr>
              <p:nvPr/>
            </p:nvSpPr>
            <p:spPr bwMode="auto">
              <a:xfrm flipH="1">
                <a:off x="912" y="1152"/>
                <a:ext cx="2736" cy="192"/>
              </a:xfrm>
              <a:prstGeom prst="line">
                <a:avLst/>
              </a:prstGeom>
              <a:noFill/>
              <a:ln w="9525">
                <a:solidFill>
                  <a:schemeClr val="tx1"/>
                </a:solidFill>
                <a:round/>
                <a:headEnd/>
                <a:tailEnd type="triangle" w="med" len="med"/>
              </a:ln>
            </p:spPr>
            <p:txBody>
              <a:bodyPr/>
              <a:lstStyle/>
              <a:p>
                <a:endParaRPr lang="en-US"/>
              </a:p>
            </p:txBody>
          </p:sp>
          <p:sp>
            <p:nvSpPr>
              <p:cNvPr id="90134" name="Line 7"/>
              <p:cNvSpPr>
                <a:spLocks noChangeShapeType="1"/>
              </p:cNvSpPr>
              <p:nvPr/>
            </p:nvSpPr>
            <p:spPr bwMode="auto">
              <a:xfrm>
                <a:off x="912" y="1536"/>
                <a:ext cx="2736" cy="96"/>
              </a:xfrm>
              <a:prstGeom prst="line">
                <a:avLst/>
              </a:prstGeom>
              <a:noFill/>
              <a:ln w="9525">
                <a:solidFill>
                  <a:schemeClr val="tx1"/>
                </a:solidFill>
                <a:round/>
                <a:headEnd/>
                <a:tailEnd type="triangle" w="med" len="med"/>
              </a:ln>
            </p:spPr>
            <p:txBody>
              <a:bodyPr/>
              <a:lstStyle/>
              <a:p>
                <a:endParaRPr lang="en-US"/>
              </a:p>
            </p:txBody>
          </p:sp>
          <p:sp>
            <p:nvSpPr>
              <p:cNvPr id="90135" name="Line 8"/>
              <p:cNvSpPr>
                <a:spLocks noChangeShapeType="1"/>
              </p:cNvSpPr>
              <p:nvPr/>
            </p:nvSpPr>
            <p:spPr bwMode="auto">
              <a:xfrm>
                <a:off x="912" y="1776"/>
                <a:ext cx="2736" cy="96"/>
              </a:xfrm>
              <a:prstGeom prst="line">
                <a:avLst/>
              </a:prstGeom>
              <a:noFill/>
              <a:ln w="9525">
                <a:solidFill>
                  <a:schemeClr val="tx1"/>
                </a:solidFill>
                <a:round/>
                <a:headEnd/>
                <a:tailEnd type="triangle" w="med" len="med"/>
              </a:ln>
            </p:spPr>
            <p:txBody>
              <a:bodyPr/>
              <a:lstStyle/>
              <a:p>
                <a:endParaRPr lang="en-US"/>
              </a:p>
            </p:txBody>
          </p:sp>
          <p:sp>
            <p:nvSpPr>
              <p:cNvPr id="90136" name="Line 9"/>
              <p:cNvSpPr>
                <a:spLocks noChangeShapeType="1"/>
              </p:cNvSpPr>
              <p:nvPr/>
            </p:nvSpPr>
            <p:spPr bwMode="auto">
              <a:xfrm>
                <a:off x="912" y="2064"/>
                <a:ext cx="2736" cy="96"/>
              </a:xfrm>
              <a:prstGeom prst="line">
                <a:avLst/>
              </a:prstGeom>
              <a:noFill/>
              <a:ln w="9525">
                <a:solidFill>
                  <a:schemeClr val="tx1"/>
                </a:solidFill>
                <a:round/>
                <a:headEnd/>
                <a:tailEnd type="triangle" w="med" len="med"/>
              </a:ln>
            </p:spPr>
            <p:txBody>
              <a:bodyPr/>
              <a:lstStyle/>
              <a:p>
                <a:endParaRPr lang="en-US"/>
              </a:p>
            </p:txBody>
          </p:sp>
          <p:sp>
            <p:nvSpPr>
              <p:cNvPr id="90137" name="Line 10"/>
              <p:cNvSpPr>
                <a:spLocks noChangeShapeType="1"/>
              </p:cNvSpPr>
              <p:nvPr/>
            </p:nvSpPr>
            <p:spPr bwMode="auto">
              <a:xfrm flipH="1">
                <a:off x="912" y="2352"/>
                <a:ext cx="2736" cy="288"/>
              </a:xfrm>
              <a:prstGeom prst="line">
                <a:avLst/>
              </a:prstGeom>
              <a:noFill/>
              <a:ln w="9525">
                <a:solidFill>
                  <a:schemeClr val="tx1"/>
                </a:solidFill>
                <a:round/>
                <a:headEnd/>
                <a:tailEnd type="triangle" w="med" len="med"/>
              </a:ln>
            </p:spPr>
            <p:txBody>
              <a:bodyPr/>
              <a:lstStyle/>
              <a:p>
                <a:endParaRPr lang="en-US"/>
              </a:p>
            </p:txBody>
          </p:sp>
          <p:sp>
            <p:nvSpPr>
              <p:cNvPr id="90138" name="Line 11"/>
              <p:cNvSpPr>
                <a:spLocks noChangeShapeType="1"/>
              </p:cNvSpPr>
              <p:nvPr/>
            </p:nvSpPr>
            <p:spPr bwMode="auto">
              <a:xfrm>
                <a:off x="912" y="2880"/>
                <a:ext cx="2736" cy="144"/>
              </a:xfrm>
              <a:prstGeom prst="line">
                <a:avLst/>
              </a:prstGeom>
              <a:noFill/>
              <a:ln w="9525">
                <a:solidFill>
                  <a:schemeClr val="tx1"/>
                </a:solidFill>
                <a:round/>
                <a:headEnd/>
                <a:tailEnd type="triangle" w="med" len="med"/>
              </a:ln>
            </p:spPr>
            <p:txBody>
              <a:bodyPr/>
              <a:lstStyle/>
              <a:p>
                <a:endParaRPr lang="en-US"/>
              </a:p>
            </p:txBody>
          </p:sp>
          <p:sp>
            <p:nvSpPr>
              <p:cNvPr id="90139" name="Line 12"/>
              <p:cNvSpPr>
                <a:spLocks noChangeShapeType="1"/>
              </p:cNvSpPr>
              <p:nvPr/>
            </p:nvSpPr>
            <p:spPr bwMode="auto">
              <a:xfrm>
                <a:off x="912" y="3216"/>
                <a:ext cx="2736" cy="144"/>
              </a:xfrm>
              <a:prstGeom prst="line">
                <a:avLst/>
              </a:prstGeom>
              <a:noFill/>
              <a:ln w="9525">
                <a:solidFill>
                  <a:schemeClr val="tx1"/>
                </a:solidFill>
                <a:round/>
                <a:headEnd/>
                <a:tailEnd type="triangle" w="med" len="med"/>
              </a:ln>
            </p:spPr>
            <p:txBody>
              <a:bodyPr/>
              <a:lstStyle/>
              <a:p>
                <a:endParaRPr lang="en-US"/>
              </a:p>
            </p:txBody>
          </p:sp>
          <p:sp>
            <p:nvSpPr>
              <p:cNvPr id="90140" name="Line 13"/>
              <p:cNvSpPr>
                <a:spLocks noChangeShapeType="1"/>
              </p:cNvSpPr>
              <p:nvPr/>
            </p:nvSpPr>
            <p:spPr bwMode="auto">
              <a:xfrm flipH="1">
                <a:off x="912" y="3600"/>
                <a:ext cx="2736" cy="192"/>
              </a:xfrm>
              <a:prstGeom prst="line">
                <a:avLst/>
              </a:prstGeom>
              <a:noFill/>
              <a:ln w="9525">
                <a:solidFill>
                  <a:schemeClr val="tx1"/>
                </a:solidFill>
                <a:round/>
                <a:headEnd/>
                <a:tailEnd type="triangle" w="med" len="med"/>
              </a:ln>
            </p:spPr>
            <p:txBody>
              <a:bodyPr/>
              <a:lstStyle/>
              <a:p>
                <a:endParaRPr lang="en-US"/>
              </a:p>
            </p:txBody>
          </p:sp>
        </p:grpSp>
        <p:sp>
          <p:nvSpPr>
            <p:cNvPr id="90123" name="Text Box 14"/>
            <p:cNvSpPr txBox="1">
              <a:spLocks noChangeArrowheads="1"/>
            </p:cNvSpPr>
            <p:nvPr/>
          </p:nvSpPr>
          <p:spPr bwMode="auto">
            <a:xfrm rot="219254">
              <a:off x="2025" y="980"/>
              <a:ext cx="429" cy="233"/>
            </a:xfrm>
            <a:prstGeom prst="rect">
              <a:avLst/>
            </a:prstGeom>
            <a:noFill/>
            <a:ln w="9525">
              <a:noFill/>
              <a:miter lim="800000"/>
              <a:headEnd/>
              <a:tailEnd/>
            </a:ln>
          </p:spPr>
          <p:txBody>
            <a:bodyPr wrap="none">
              <a:spAutoFit/>
            </a:bodyPr>
            <a:lstStyle/>
            <a:p>
              <a:r>
                <a:rPr lang="en-US"/>
                <a:t>hello</a:t>
              </a:r>
            </a:p>
          </p:txBody>
        </p:sp>
        <p:sp>
          <p:nvSpPr>
            <p:cNvPr id="90124" name="Text Box 15"/>
            <p:cNvSpPr txBox="1">
              <a:spLocks noChangeArrowheads="1"/>
            </p:cNvSpPr>
            <p:nvPr/>
          </p:nvSpPr>
          <p:spPr bwMode="auto">
            <a:xfrm rot="21380284">
              <a:off x="1664" y="1302"/>
              <a:ext cx="1173" cy="233"/>
            </a:xfrm>
            <a:prstGeom prst="rect">
              <a:avLst/>
            </a:prstGeom>
            <a:noFill/>
            <a:ln w="9525">
              <a:noFill/>
              <a:miter lim="800000"/>
              <a:headEnd/>
              <a:tailEnd/>
            </a:ln>
          </p:spPr>
          <p:txBody>
            <a:bodyPr wrap="none">
              <a:spAutoFit/>
            </a:bodyPr>
            <a:lstStyle/>
            <a:p>
              <a:r>
                <a:rPr lang="en-US" smtClean="0"/>
                <a:t>certificate, token</a:t>
              </a:r>
              <a:endParaRPr lang="en-US"/>
            </a:p>
          </p:txBody>
        </p:sp>
        <p:sp>
          <p:nvSpPr>
            <p:cNvPr id="90125" name="Text Box 16"/>
            <p:cNvSpPr txBox="1">
              <a:spLocks noChangeArrowheads="1"/>
            </p:cNvSpPr>
            <p:nvPr/>
          </p:nvSpPr>
          <p:spPr bwMode="auto">
            <a:xfrm rot="191774">
              <a:off x="1935" y="1641"/>
              <a:ext cx="1078" cy="233"/>
            </a:xfrm>
            <a:prstGeom prst="rect">
              <a:avLst/>
            </a:prstGeom>
            <a:noFill/>
            <a:ln w="9525">
              <a:noFill/>
              <a:miter lim="800000"/>
              <a:headEnd/>
              <a:tailEnd/>
            </a:ln>
          </p:spPr>
          <p:txBody>
            <a:bodyPr wrap="none">
              <a:spAutoFit/>
            </a:bodyPr>
            <a:lstStyle/>
            <a:p>
              <a:r>
                <a:rPr lang="en-US"/>
                <a:t>K</a:t>
              </a:r>
              <a:r>
                <a:rPr lang="en-US" baseline="-25000"/>
                <a:t>B</a:t>
              </a:r>
              <a:r>
                <a:rPr lang="en-US" baseline="30000"/>
                <a:t>+</a:t>
              </a:r>
              <a:r>
                <a:rPr lang="en-US"/>
                <a:t>(MS) = EMS</a:t>
              </a:r>
            </a:p>
          </p:txBody>
        </p:sp>
        <p:sp>
          <p:nvSpPr>
            <p:cNvPr id="90126" name="Text Box 17"/>
            <p:cNvSpPr txBox="1">
              <a:spLocks noChangeArrowheads="1"/>
            </p:cNvSpPr>
            <p:nvPr/>
          </p:nvSpPr>
          <p:spPr bwMode="auto">
            <a:xfrm rot="192313">
              <a:off x="1713" y="1919"/>
              <a:ext cx="1204" cy="233"/>
            </a:xfrm>
            <a:prstGeom prst="rect">
              <a:avLst/>
            </a:prstGeom>
            <a:noFill/>
            <a:ln w="9525">
              <a:noFill/>
              <a:miter lim="800000"/>
              <a:headEnd/>
              <a:tailEnd/>
            </a:ln>
          </p:spPr>
          <p:txBody>
            <a:bodyPr wrap="none">
              <a:spAutoFit/>
            </a:bodyPr>
            <a:lstStyle/>
            <a:p>
              <a:r>
                <a:rPr lang="en-US"/>
                <a:t>type 0, seq 1, data</a:t>
              </a:r>
            </a:p>
          </p:txBody>
        </p:sp>
        <p:sp>
          <p:nvSpPr>
            <p:cNvPr id="90127" name="Text Box 18"/>
            <p:cNvSpPr txBox="1">
              <a:spLocks noChangeArrowheads="1"/>
            </p:cNvSpPr>
            <p:nvPr/>
          </p:nvSpPr>
          <p:spPr bwMode="auto">
            <a:xfrm rot="192313">
              <a:off x="1809" y="2169"/>
              <a:ext cx="1229" cy="233"/>
            </a:xfrm>
            <a:prstGeom prst="rect">
              <a:avLst/>
            </a:prstGeom>
            <a:noFill/>
            <a:ln w="9525">
              <a:noFill/>
              <a:miter lim="800000"/>
              <a:headEnd/>
              <a:tailEnd/>
            </a:ln>
          </p:spPr>
          <p:txBody>
            <a:bodyPr wrap="none">
              <a:spAutoFit/>
            </a:bodyPr>
            <a:lstStyle/>
            <a:p>
              <a:r>
                <a:rPr lang="en-US"/>
                <a:t>type 0, seq 2, data</a:t>
              </a:r>
            </a:p>
          </p:txBody>
        </p:sp>
        <p:sp>
          <p:nvSpPr>
            <p:cNvPr id="90128" name="Text Box 19"/>
            <p:cNvSpPr txBox="1">
              <a:spLocks noChangeArrowheads="1"/>
            </p:cNvSpPr>
            <p:nvPr/>
          </p:nvSpPr>
          <p:spPr bwMode="auto">
            <a:xfrm rot="21214596">
              <a:off x="1747" y="2524"/>
              <a:ext cx="1204" cy="233"/>
            </a:xfrm>
            <a:prstGeom prst="rect">
              <a:avLst/>
            </a:prstGeom>
            <a:noFill/>
            <a:ln w="9525">
              <a:noFill/>
              <a:miter lim="800000"/>
              <a:headEnd/>
              <a:tailEnd/>
            </a:ln>
          </p:spPr>
          <p:txBody>
            <a:bodyPr wrap="none">
              <a:spAutoFit/>
            </a:bodyPr>
            <a:lstStyle/>
            <a:p>
              <a:r>
                <a:rPr lang="en-US"/>
                <a:t>type 0, seq 1, data</a:t>
              </a:r>
            </a:p>
          </p:txBody>
        </p:sp>
        <p:sp>
          <p:nvSpPr>
            <p:cNvPr id="90129" name="Text Box 20"/>
            <p:cNvSpPr txBox="1">
              <a:spLocks noChangeArrowheads="1"/>
            </p:cNvSpPr>
            <p:nvPr/>
          </p:nvSpPr>
          <p:spPr bwMode="auto">
            <a:xfrm rot="192313">
              <a:off x="1999" y="3052"/>
              <a:ext cx="1225" cy="233"/>
            </a:xfrm>
            <a:prstGeom prst="rect">
              <a:avLst/>
            </a:prstGeom>
            <a:noFill/>
            <a:ln w="9525">
              <a:noFill/>
              <a:miter lim="800000"/>
              <a:headEnd/>
              <a:tailEnd/>
            </a:ln>
          </p:spPr>
          <p:txBody>
            <a:bodyPr wrap="none">
              <a:spAutoFit/>
            </a:bodyPr>
            <a:lstStyle/>
            <a:p>
              <a:r>
                <a:rPr lang="en-US"/>
                <a:t>type 0, seq 3, data</a:t>
              </a:r>
            </a:p>
          </p:txBody>
        </p:sp>
        <p:sp>
          <p:nvSpPr>
            <p:cNvPr id="90130" name="Text Box 21"/>
            <p:cNvSpPr txBox="1">
              <a:spLocks noChangeArrowheads="1"/>
            </p:cNvSpPr>
            <p:nvPr/>
          </p:nvSpPr>
          <p:spPr bwMode="auto">
            <a:xfrm rot="192313">
              <a:off x="1999" y="3388"/>
              <a:ext cx="1242" cy="233"/>
            </a:xfrm>
            <a:prstGeom prst="rect">
              <a:avLst/>
            </a:prstGeom>
            <a:noFill/>
            <a:ln w="9525">
              <a:noFill/>
              <a:miter lim="800000"/>
              <a:headEnd/>
              <a:tailEnd/>
            </a:ln>
          </p:spPr>
          <p:txBody>
            <a:bodyPr wrap="none">
              <a:spAutoFit/>
            </a:bodyPr>
            <a:lstStyle/>
            <a:p>
              <a:r>
                <a:rPr lang="en-US"/>
                <a:t>type 1, seq 4, close</a:t>
              </a:r>
            </a:p>
          </p:txBody>
        </p:sp>
        <p:sp>
          <p:nvSpPr>
            <p:cNvPr id="90131" name="Text Box 22"/>
            <p:cNvSpPr txBox="1">
              <a:spLocks noChangeArrowheads="1"/>
            </p:cNvSpPr>
            <p:nvPr/>
          </p:nvSpPr>
          <p:spPr bwMode="auto">
            <a:xfrm rot="21325757">
              <a:off x="1855" y="3734"/>
              <a:ext cx="1236" cy="233"/>
            </a:xfrm>
            <a:prstGeom prst="rect">
              <a:avLst/>
            </a:prstGeom>
            <a:noFill/>
            <a:ln w="9525">
              <a:noFill/>
              <a:miter lim="800000"/>
              <a:headEnd/>
              <a:tailEnd/>
            </a:ln>
          </p:spPr>
          <p:txBody>
            <a:bodyPr wrap="none">
              <a:spAutoFit/>
            </a:bodyPr>
            <a:lstStyle/>
            <a:p>
              <a:r>
                <a:rPr lang="en-US"/>
                <a:t>type 1, seq 2, close</a:t>
              </a:r>
            </a:p>
          </p:txBody>
        </p:sp>
      </p:grpSp>
      <p:sp>
        <p:nvSpPr>
          <p:cNvPr id="90117" name="AutoShape 23"/>
          <p:cNvSpPr>
            <a:spLocks/>
          </p:cNvSpPr>
          <p:nvPr/>
        </p:nvSpPr>
        <p:spPr bwMode="auto">
          <a:xfrm>
            <a:off x="2084040" y="2698750"/>
            <a:ext cx="152400" cy="3765550"/>
          </a:xfrm>
          <a:prstGeom prst="leftBrace">
            <a:avLst>
              <a:gd name="adj1" fmla="val 205903"/>
              <a:gd name="adj2" fmla="val 50000"/>
            </a:avLst>
          </a:prstGeom>
          <a:noFill/>
          <a:ln w="9525">
            <a:solidFill>
              <a:srgbClr val="FF0000"/>
            </a:solidFill>
            <a:round/>
            <a:headEnd/>
            <a:tailEnd/>
          </a:ln>
        </p:spPr>
        <p:txBody>
          <a:bodyPr wrap="none" anchor="ctr"/>
          <a:lstStyle/>
          <a:p>
            <a:endParaRPr lang="en-US"/>
          </a:p>
        </p:txBody>
      </p:sp>
      <p:sp>
        <p:nvSpPr>
          <p:cNvPr id="90118" name="Text Box 24"/>
          <p:cNvSpPr txBox="1">
            <a:spLocks noChangeArrowheads="1"/>
          </p:cNvSpPr>
          <p:nvPr/>
        </p:nvSpPr>
        <p:spPr bwMode="auto">
          <a:xfrm rot="-5400000">
            <a:off x="1249309" y="4396065"/>
            <a:ext cx="891591" cy="369332"/>
          </a:xfrm>
          <a:prstGeom prst="rect">
            <a:avLst/>
          </a:prstGeom>
          <a:noFill/>
          <a:ln w="9525">
            <a:noFill/>
            <a:miter lim="800000"/>
            <a:headEnd/>
            <a:tailEnd/>
          </a:ln>
        </p:spPr>
        <p:txBody>
          <a:bodyPr wrap="none">
            <a:spAutoFit/>
          </a:bodyPr>
          <a:lstStyle/>
          <a:p>
            <a:r>
              <a:rPr lang="en-US" smtClean="0">
                <a:solidFill>
                  <a:srgbClr val="FF0000"/>
                </a:solidFill>
              </a:rPr>
              <a:t>hidden</a:t>
            </a:r>
            <a:endParaRPr lang="en-US">
              <a:solidFill>
                <a:srgbClr val="FF0000"/>
              </a:solidFill>
            </a:endParaRPr>
          </a:p>
        </p:txBody>
      </p:sp>
      <p:pic>
        <p:nvPicPr>
          <p:cNvPr id="90119" name="Picture 25" descr="Alice"/>
          <p:cNvPicPr>
            <a:picLocks noChangeAspect="1" noChangeArrowheads="1"/>
          </p:cNvPicPr>
          <p:nvPr/>
        </p:nvPicPr>
        <p:blipFill>
          <a:blip r:embed="rId2" cstate="print"/>
          <a:srcRect/>
          <a:stretch>
            <a:fillRect/>
          </a:stretch>
        </p:blipFill>
        <p:spPr bwMode="auto">
          <a:xfrm>
            <a:off x="732582" y="2314575"/>
            <a:ext cx="527050" cy="650875"/>
          </a:xfrm>
          <a:prstGeom prst="rect">
            <a:avLst/>
          </a:prstGeom>
          <a:noFill/>
          <a:ln w="9525">
            <a:noFill/>
            <a:miter lim="800000"/>
            <a:headEnd/>
            <a:tailEnd/>
          </a:ln>
        </p:spPr>
      </p:pic>
      <p:pic>
        <p:nvPicPr>
          <p:cNvPr id="90120" name="Picture 26" descr="Bob"/>
          <p:cNvPicPr>
            <a:picLocks noChangeAspect="1" noChangeArrowheads="1"/>
          </p:cNvPicPr>
          <p:nvPr/>
        </p:nvPicPr>
        <p:blipFill>
          <a:blip r:embed="rId3" cstate="print"/>
          <a:srcRect/>
          <a:stretch>
            <a:fillRect/>
          </a:stretch>
        </p:blipFill>
        <p:spPr bwMode="auto">
          <a:xfrm>
            <a:off x="7380312" y="2276872"/>
            <a:ext cx="642937" cy="657225"/>
          </a:xfrm>
          <a:prstGeom prst="rect">
            <a:avLst/>
          </a:prstGeom>
          <a:noFill/>
          <a:ln w="9525">
            <a:noFill/>
            <a:miter lim="800000"/>
            <a:headEnd/>
            <a:tailEnd/>
          </a:ln>
        </p:spPr>
      </p:pic>
      <p:sp>
        <p:nvSpPr>
          <p:cNvPr id="29" name="Rectangle 2"/>
          <p:cNvSpPr txBox="1">
            <a:spLocks noChangeArrowheads="1"/>
          </p:cNvSpPr>
          <p:nvPr/>
        </p:nvSpPr>
        <p:spPr>
          <a:xfrm>
            <a:off x="457200" y="692696"/>
            <a:ext cx="8229600" cy="722344"/>
          </a:xfrm>
          <a:prstGeom prst="rect">
            <a:avLst/>
          </a:prstGeom>
        </p:spPr>
        <p:txBody>
          <a:bodyPr vert="horz" lIns="0" tIns="45720" rIns="0" bIns="0" anchor="b">
            <a:normAutofit fontScale="92500" lnSpcReduction="10000"/>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smtClean="0">
                <a:ln>
                  <a:noFill/>
                </a:ln>
                <a:solidFill>
                  <a:schemeClr val="tx2"/>
                </a:solidFill>
                <a:effectLst/>
                <a:uLnTx/>
                <a:uFillTx/>
                <a:latin typeface="+mj-lt"/>
                <a:ea typeface="+mj-ea"/>
                <a:cs typeface="+mj-cs"/>
              </a:rPr>
              <a:t>Simplified SSL: Example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9" name="Rectangle 2"/>
          <p:cNvSpPr>
            <a:spLocks noGrp="1" noChangeArrowheads="1"/>
          </p:cNvSpPr>
          <p:nvPr>
            <p:ph type="title"/>
          </p:nvPr>
        </p:nvSpPr>
        <p:spPr/>
        <p:txBody>
          <a:bodyPr/>
          <a:lstStyle/>
          <a:p>
            <a:r>
              <a:rPr lang="en-US" smtClean="0"/>
              <a:t>Real SSL: details</a:t>
            </a:r>
          </a:p>
        </p:txBody>
      </p:sp>
      <p:sp>
        <p:nvSpPr>
          <p:cNvPr id="91140" name="Rectangle 3"/>
          <p:cNvSpPr>
            <a:spLocks noGrp="1" noChangeArrowheads="1"/>
          </p:cNvSpPr>
          <p:nvPr>
            <p:ph type="body" idx="1"/>
          </p:nvPr>
        </p:nvSpPr>
        <p:spPr/>
        <p:txBody>
          <a:bodyPr>
            <a:normAutofit lnSpcReduction="10000"/>
          </a:bodyPr>
          <a:lstStyle/>
          <a:p>
            <a:r>
              <a:rPr lang="en-US" smtClean="0"/>
              <a:t>What are the lenghts of the protocol fields?</a:t>
            </a:r>
          </a:p>
          <a:p>
            <a:r>
              <a:rPr lang="en-US" smtClean="0"/>
              <a:t>Which protocol should be used for hiding? Agreement for using the protocol:</a:t>
            </a:r>
          </a:p>
          <a:p>
            <a:pPr lvl="1"/>
            <a:r>
              <a:rPr lang="en-US" smtClean="0"/>
              <a:t>We want to allow the client and server to choose about cryptographic algorithms(</a:t>
            </a:r>
            <a:r>
              <a:rPr lang="en-US" i="1" smtClean="0"/>
              <a:t>negotiation</a:t>
            </a:r>
            <a:r>
              <a:rPr lang="en-US" smtClean="0"/>
              <a:t>, client offers, server choose)</a:t>
            </a:r>
          </a:p>
          <a:p>
            <a:pPr lvl="1"/>
            <a:r>
              <a:rPr lang="en-US" smtClean="0"/>
              <a:t>Most common simetric algorithms</a:t>
            </a:r>
          </a:p>
          <a:p>
            <a:pPr lvl="2"/>
            <a:r>
              <a:rPr lang="en-US" smtClean="0"/>
              <a:t>DES – Data Encryption Standard: block</a:t>
            </a:r>
          </a:p>
          <a:p>
            <a:pPr lvl="2"/>
            <a:r>
              <a:rPr lang="en-US" smtClean="0"/>
              <a:t>3DES – Triple strength: block</a:t>
            </a:r>
          </a:p>
          <a:p>
            <a:pPr lvl="2"/>
            <a:r>
              <a:rPr lang="en-US" smtClean="0"/>
              <a:t>RC2 – Rivest Cipher 2: block</a:t>
            </a:r>
          </a:p>
          <a:p>
            <a:pPr lvl="2"/>
            <a:r>
              <a:rPr lang="en-US" smtClean="0"/>
              <a:t>RC4 – Rivest Cipher 4: stream</a:t>
            </a:r>
          </a:p>
          <a:p>
            <a:pPr lvl="1"/>
            <a:r>
              <a:rPr lang="en-US" smtClean="0"/>
              <a:t>Most common algorithms for PKI criptography</a:t>
            </a:r>
          </a:p>
          <a:p>
            <a:pPr lvl="2"/>
            <a:r>
              <a:rPr lang="en-US" smtClean="0"/>
              <a:t>RSA</a:t>
            </a:r>
          </a:p>
          <a:p>
            <a:pPr lvl="1"/>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p:txBody>
          <a:bodyPr/>
          <a:lstStyle/>
          <a:p>
            <a:r>
              <a:rPr lang="en-US" smtClean="0"/>
              <a:t>Real SSL: Handshake</a:t>
            </a:r>
          </a:p>
        </p:txBody>
      </p:sp>
      <p:sp>
        <p:nvSpPr>
          <p:cNvPr id="94212" name="Rectangle 3"/>
          <p:cNvSpPr>
            <a:spLocks noGrp="1" noChangeArrowheads="1"/>
          </p:cNvSpPr>
          <p:nvPr>
            <p:ph type="body" idx="1"/>
          </p:nvPr>
        </p:nvSpPr>
        <p:spPr/>
        <p:txBody>
          <a:bodyPr/>
          <a:lstStyle/>
          <a:p>
            <a:pPr marL="533400" indent="-533400"/>
            <a:r>
              <a:rPr lang="en-US" u="sng" smtClean="0"/>
              <a:t>Simplified SSL</a:t>
            </a:r>
            <a:r>
              <a:rPr lang="en-US" smtClean="0"/>
              <a:t>: hello-&gt;, &lt;-certificat, encrypted MS-&gt;</a:t>
            </a:r>
          </a:p>
          <a:p>
            <a:pPr marL="533400" indent="-533400"/>
            <a:r>
              <a:rPr lang="en-US" u="sng" smtClean="0"/>
              <a:t>Real SSL actually do:</a:t>
            </a:r>
            <a:r>
              <a:rPr lang="en-US" smtClean="0"/>
              <a:t> server authentication, algorithm selection, key determination, client authentication (optional)</a:t>
            </a:r>
          </a:p>
          <a:p>
            <a:pPr marL="533400" indent="-533400"/>
            <a:r>
              <a:rPr lang="en-US" smtClean="0"/>
              <a:t>Process:</a:t>
            </a:r>
          </a:p>
        </p:txBody>
      </p:sp>
      <p:graphicFrame>
        <p:nvGraphicFramePr>
          <p:cNvPr id="6" name="Diagram 5"/>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79136152"/>
              </p:ext>
            </p:extLst>
          </p:nvPr>
        </p:nvGraphicFramePr>
        <p:xfrm>
          <a:off x="827584" y="3901504"/>
          <a:ext cx="7632848" cy="269584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p:txBody>
          <a:bodyPr/>
          <a:lstStyle/>
          <a:p>
            <a:r>
              <a:rPr lang="en-US" smtClean="0"/>
              <a:t>Pravi SSL: Rokovanje</a:t>
            </a:r>
          </a:p>
        </p:txBody>
      </p:sp>
      <p:sp>
        <p:nvSpPr>
          <p:cNvPr id="96260" name="Rectangle 3"/>
          <p:cNvSpPr>
            <a:spLocks noGrp="1" noChangeArrowheads="1"/>
          </p:cNvSpPr>
          <p:nvPr>
            <p:ph type="body" idx="1"/>
          </p:nvPr>
        </p:nvSpPr>
        <p:spPr>
          <a:xfrm>
            <a:off x="533400" y="1600200"/>
            <a:ext cx="8305800" cy="4648200"/>
          </a:xfrm>
        </p:spPr>
        <p:txBody>
          <a:bodyPr>
            <a:normAutofit lnSpcReduction="10000"/>
          </a:bodyPr>
          <a:lstStyle/>
          <a:p>
            <a:pPr marL="514350" indent="-514350">
              <a:buFont typeface="+mj-lt"/>
              <a:buAutoNum type="arabicPeriod"/>
            </a:pPr>
            <a:r>
              <a:rPr lang="en-US" smtClean="0"/>
              <a:t>Why MAC exchange in steps 5 and 6?</a:t>
            </a:r>
          </a:p>
          <a:p>
            <a:pPr lvl="1"/>
            <a:r>
              <a:rPr lang="en-US" smtClean="0"/>
              <a:t>Client usually offer mor than one algorithm, some of them are weaker, other are stronger. An attacker could delete from the offer the stronger ones.</a:t>
            </a:r>
          </a:p>
          <a:p>
            <a:pPr lvl="1"/>
            <a:r>
              <a:rPr lang="en-US" smtClean="0"/>
              <a:t>The last two messages ensure the integrity of all the other messages that have been sent so they prevent an attack like that</a:t>
            </a:r>
          </a:p>
          <a:p>
            <a:pPr marL="514350" indent="-514350">
              <a:lnSpc>
                <a:spcPct val="90000"/>
              </a:lnSpc>
              <a:buFont typeface="+mj-lt"/>
              <a:buAutoNum type="arabicPeriod"/>
            </a:pPr>
            <a:r>
              <a:rPr lang="en-US" smtClean="0"/>
              <a:t>Why the use of tokens?</a:t>
            </a:r>
          </a:p>
          <a:p>
            <a:pPr lvl="1">
              <a:lnSpc>
                <a:spcPct val="90000"/>
              </a:lnSpc>
            </a:pPr>
            <a:r>
              <a:rPr lang="en-US" smtClean="0"/>
              <a:t>Let`s say, that Zelda is listening to the messages between Ana and Brane and saving them. The next day Zelda sends to Brane exactly the same messages Ana sent to him the day before:</a:t>
            </a:r>
          </a:p>
          <a:p>
            <a:pPr lvl="2">
              <a:lnSpc>
                <a:spcPct val="90000"/>
              </a:lnSpc>
            </a:pPr>
            <a:r>
              <a:rPr lang="en-US" smtClean="0"/>
              <a:t>If Brane has a shop, he will think that Ana is buying again</a:t>
            </a:r>
          </a:p>
          <a:p>
            <a:pPr lvl="2">
              <a:lnSpc>
                <a:spcPct val="90000"/>
              </a:lnSpc>
            </a:pPr>
            <a:r>
              <a:rPr lang="en-US" smtClean="0"/>
              <a:t>Brane is using a different token for every communication, so Zelda can`t replicate the same conversation</a:t>
            </a:r>
            <a:endParaRPr lang="en-US" smtClean="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7" name="Rectangle 2"/>
          <p:cNvSpPr>
            <a:spLocks noGrp="1" noChangeArrowheads="1"/>
          </p:cNvSpPr>
          <p:nvPr>
            <p:ph type="title"/>
          </p:nvPr>
        </p:nvSpPr>
        <p:spPr>
          <a:xfrm>
            <a:off x="533400" y="0"/>
            <a:ext cx="7772400" cy="1143000"/>
          </a:xfrm>
        </p:spPr>
        <p:txBody>
          <a:bodyPr>
            <a:normAutofit/>
          </a:bodyPr>
          <a:lstStyle/>
          <a:p>
            <a:r>
              <a:rPr lang="en-US" sz="4400" smtClean="0"/>
              <a:t>SSL: conversion to records</a:t>
            </a:r>
          </a:p>
        </p:txBody>
      </p:sp>
      <p:grpSp>
        <p:nvGrpSpPr>
          <p:cNvPr id="2" name="Group 3"/>
          <p:cNvGrpSpPr>
            <a:grpSpLocks/>
          </p:cNvGrpSpPr>
          <p:nvPr/>
        </p:nvGrpSpPr>
        <p:grpSpPr bwMode="auto">
          <a:xfrm>
            <a:off x="857200" y="1435968"/>
            <a:ext cx="7315200" cy="3505200"/>
            <a:chOff x="432" y="1056"/>
            <a:chExt cx="4608" cy="2208"/>
          </a:xfrm>
        </p:grpSpPr>
        <p:sp>
          <p:nvSpPr>
            <p:cNvPr id="98312" name="Rectangle 4"/>
            <p:cNvSpPr>
              <a:spLocks noChangeArrowheads="1"/>
            </p:cNvSpPr>
            <p:nvPr/>
          </p:nvSpPr>
          <p:spPr bwMode="auto">
            <a:xfrm>
              <a:off x="1776" y="1056"/>
              <a:ext cx="2400" cy="432"/>
            </a:xfrm>
            <a:prstGeom prst="rect">
              <a:avLst/>
            </a:prstGeom>
            <a:solidFill>
              <a:srgbClr val="FFFF99"/>
            </a:solidFill>
            <a:ln w="9525">
              <a:solidFill>
                <a:schemeClr val="tx1"/>
              </a:solidFill>
              <a:miter lim="800000"/>
              <a:headEnd/>
              <a:tailEnd/>
            </a:ln>
          </p:spPr>
          <p:txBody>
            <a:bodyPr wrap="none" anchor="ctr"/>
            <a:lstStyle/>
            <a:p>
              <a:pPr algn="ctr"/>
              <a:r>
                <a:rPr lang="en-US" smtClean="0"/>
                <a:t>data</a:t>
              </a:r>
              <a:endParaRPr lang="en-US"/>
            </a:p>
          </p:txBody>
        </p:sp>
        <p:sp>
          <p:nvSpPr>
            <p:cNvPr id="98313" name="Rectangle 5"/>
            <p:cNvSpPr>
              <a:spLocks noChangeArrowheads="1"/>
            </p:cNvSpPr>
            <p:nvPr/>
          </p:nvSpPr>
          <p:spPr bwMode="auto">
            <a:xfrm>
              <a:off x="912" y="2112"/>
              <a:ext cx="1248" cy="432"/>
            </a:xfrm>
            <a:prstGeom prst="rect">
              <a:avLst/>
            </a:prstGeom>
            <a:solidFill>
              <a:srgbClr val="FFFF99"/>
            </a:solidFill>
            <a:ln w="9525">
              <a:solidFill>
                <a:schemeClr val="tx1"/>
              </a:solidFill>
              <a:miter lim="800000"/>
              <a:headEnd/>
              <a:tailEnd/>
            </a:ln>
          </p:spPr>
          <p:txBody>
            <a:bodyPr wrap="none" anchor="ctr"/>
            <a:lstStyle/>
            <a:p>
              <a:pPr algn="ctr"/>
              <a:r>
                <a:rPr lang="en-US" sz="1600" smtClean="0"/>
                <a:t>data fragment</a:t>
              </a:r>
              <a:endParaRPr lang="en-US" sz="1600"/>
            </a:p>
          </p:txBody>
        </p:sp>
        <p:sp>
          <p:nvSpPr>
            <p:cNvPr id="98314" name="Rectangle 6"/>
            <p:cNvSpPr>
              <a:spLocks noChangeArrowheads="1"/>
            </p:cNvSpPr>
            <p:nvPr/>
          </p:nvSpPr>
          <p:spPr bwMode="auto">
            <a:xfrm>
              <a:off x="3312" y="2112"/>
              <a:ext cx="1248" cy="432"/>
            </a:xfrm>
            <a:prstGeom prst="rect">
              <a:avLst/>
            </a:prstGeom>
            <a:solidFill>
              <a:srgbClr val="FFFF99"/>
            </a:solidFill>
            <a:ln w="9525">
              <a:solidFill>
                <a:schemeClr val="tx1"/>
              </a:solidFill>
              <a:miter lim="800000"/>
              <a:headEnd/>
              <a:tailEnd/>
            </a:ln>
          </p:spPr>
          <p:txBody>
            <a:bodyPr wrap="none" anchor="ctr"/>
            <a:lstStyle/>
            <a:p>
              <a:pPr algn="ctr"/>
              <a:r>
                <a:rPr lang="en-US" sz="1600" smtClean="0"/>
                <a:t>data fragment</a:t>
              </a:r>
              <a:endParaRPr lang="en-US" sz="1600"/>
            </a:p>
          </p:txBody>
        </p:sp>
        <p:sp>
          <p:nvSpPr>
            <p:cNvPr id="98315" name="Rectangle 7"/>
            <p:cNvSpPr>
              <a:spLocks noChangeArrowheads="1"/>
            </p:cNvSpPr>
            <p:nvPr/>
          </p:nvSpPr>
          <p:spPr bwMode="auto">
            <a:xfrm>
              <a:off x="2160" y="2112"/>
              <a:ext cx="480" cy="432"/>
            </a:xfrm>
            <a:prstGeom prst="rect">
              <a:avLst/>
            </a:prstGeom>
            <a:solidFill>
              <a:srgbClr val="FFCCFF"/>
            </a:solidFill>
            <a:ln w="9525">
              <a:solidFill>
                <a:schemeClr val="tx1"/>
              </a:solidFill>
              <a:miter lim="800000"/>
              <a:headEnd/>
              <a:tailEnd/>
            </a:ln>
          </p:spPr>
          <p:txBody>
            <a:bodyPr wrap="none" anchor="ctr"/>
            <a:lstStyle/>
            <a:p>
              <a:pPr algn="ctr"/>
              <a:r>
                <a:rPr lang="en-US"/>
                <a:t>MAC</a:t>
              </a:r>
            </a:p>
          </p:txBody>
        </p:sp>
        <p:sp>
          <p:nvSpPr>
            <p:cNvPr id="98316" name="Rectangle 8"/>
            <p:cNvSpPr>
              <a:spLocks noChangeArrowheads="1"/>
            </p:cNvSpPr>
            <p:nvPr/>
          </p:nvSpPr>
          <p:spPr bwMode="auto">
            <a:xfrm>
              <a:off x="4560" y="2112"/>
              <a:ext cx="480" cy="432"/>
            </a:xfrm>
            <a:prstGeom prst="rect">
              <a:avLst/>
            </a:prstGeom>
            <a:solidFill>
              <a:srgbClr val="FFCCFF"/>
            </a:solidFill>
            <a:ln w="9525">
              <a:solidFill>
                <a:schemeClr val="tx1"/>
              </a:solidFill>
              <a:miter lim="800000"/>
              <a:headEnd/>
              <a:tailEnd/>
            </a:ln>
          </p:spPr>
          <p:txBody>
            <a:bodyPr wrap="none" anchor="ctr"/>
            <a:lstStyle/>
            <a:p>
              <a:pPr algn="ctr"/>
              <a:r>
                <a:rPr lang="en-US"/>
                <a:t>MAC</a:t>
              </a:r>
            </a:p>
          </p:txBody>
        </p:sp>
        <p:sp>
          <p:nvSpPr>
            <p:cNvPr id="98317" name="Rectangle 9"/>
            <p:cNvSpPr>
              <a:spLocks noChangeArrowheads="1"/>
            </p:cNvSpPr>
            <p:nvPr/>
          </p:nvSpPr>
          <p:spPr bwMode="auto">
            <a:xfrm>
              <a:off x="912" y="2832"/>
              <a:ext cx="1728" cy="432"/>
            </a:xfrm>
            <a:prstGeom prst="rect">
              <a:avLst/>
            </a:prstGeom>
            <a:solidFill>
              <a:srgbClr val="CCFFCC"/>
            </a:solidFill>
            <a:ln w="9525">
              <a:solidFill>
                <a:schemeClr val="tx1"/>
              </a:solidFill>
              <a:miter lim="800000"/>
              <a:headEnd/>
              <a:tailEnd/>
            </a:ln>
          </p:spPr>
          <p:txBody>
            <a:bodyPr wrap="none" anchor="ctr"/>
            <a:lstStyle/>
            <a:p>
              <a:pPr algn="ctr"/>
              <a:r>
                <a:rPr lang="en-US" smtClean="0"/>
                <a:t>hidden data</a:t>
              </a:r>
            </a:p>
            <a:p>
              <a:pPr algn="ctr"/>
              <a:r>
                <a:rPr lang="en-US" smtClean="0"/>
                <a:t>and MAC</a:t>
              </a:r>
              <a:endParaRPr lang="en-US"/>
            </a:p>
          </p:txBody>
        </p:sp>
        <p:sp>
          <p:nvSpPr>
            <p:cNvPr id="98318" name="Rectangle 10"/>
            <p:cNvSpPr>
              <a:spLocks noChangeArrowheads="1"/>
            </p:cNvSpPr>
            <p:nvPr/>
          </p:nvSpPr>
          <p:spPr bwMode="auto">
            <a:xfrm>
              <a:off x="3312" y="2832"/>
              <a:ext cx="1728" cy="432"/>
            </a:xfrm>
            <a:prstGeom prst="rect">
              <a:avLst/>
            </a:prstGeom>
            <a:solidFill>
              <a:srgbClr val="CCFFCC"/>
            </a:solidFill>
            <a:ln w="9525">
              <a:solidFill>
                <a:schemeClr val="tx1"/>
              </a:solidFill>
              <a:miter lim="800000"/>
              <a:headEnd/>
              <a:tailEnd/>
            </a:ln>
          </p:spPr>
          <p:txBody>
            <a:bodyPr wrap="none" anchor="ctr"/>
            <a:lstStyle/>
            <a:p>
              <a:pPr algn="ctr"/>
              <a:r>
                <a:rPr lang="en-US" smtClean="0"/>
                <a:t>hidden data</a:t>
              </a:r>
            </a:p>
            <a:p>
              <a:pPr algn="ctr"/>
              <a:r>
                <a:rPr lang="en-US" smtClean="0"/>
                <a:t>and MAC</a:t>
              </a:r>
              <a:endParaRPr lang="en-US"/>
            </a:p>
          </p:txBody>
        </p:sp>
        <p:sp>
          <p:nvSpPr>
            <p:cNvPr id="98319" name="Rectangle 11"/>
            <p:cNvSpPr>
              <a:spLocks noChangeArrowheads="1"/>
            </p:cNvSpPr>
            <p:nvPr/>
          </p:nvSpPr>
          <p:spPr bwMode="auto">
            <a:xfrm>
              <a:off x="2832" y="2832"/>
              <a:ext cx="480" cy="432"/>
            </a:xfrm>
            <a:prstGeom prst="rect">
              <a:avLst/>
            </a:prstGeom>
            <a:solidFill>
              <a:schemeClr val="hlink"/>
            </a:solidFill>
            <a:ln w="9525">
              <a:solidFill>
                <a:schemeClr val="tx1"/>
              </a:solidFill>
              <a:miter lim="800000"/>
              <a:headEnd/>
              <a:tailEnd/>
            </a:ln>
          </p:spPr>
          <p:txBody>
            <a:bodyPr wrap="none" anchor="ctr"/>
            <a:lstStyle/>
            <a:p>
              <a:pPr algn="ctr"/>
              <a:r>
                <a:rPr lang="en-US" sz="1600" smtClean="0"/>
                <a:t>record </a:t>
              </a:r>
            </a:p>
            <a:p>
              <a:pPr algn="ctr"/>
              <a:r>
                <a:rPr lang="en-US" sz="1600" smtClean="0"/>
                <a:t>header</a:t>
              </a:r>
              <a:endParaRPr lang="en-US" sz="1600"/>
            </a:p>
          </p:txBody>
        </p:sp>
        <p:sp>
          <p:nvSpPr>
            <p:cNvPr id="98320" name="Rectangle 12"/>
            <p:cNvSpPr>
              <a:spLocks noChangeArrowheads="1"/>
            </p:cNvSpPr>
            <p:nvPr/>
          </p:nvSpPr>
          <p:spPr bwMode="auto">
            <a:xfrm>
              <a:off x="432" y="2832"/>
              <a:ext cx="480" cy="432"/>
            </a:xfrm>
            <a:prstGeom prst="rect">
              <a:avLst/>
            </a:prstGeom>
            <a:solidFill>
              <a:schemeClr val="hlink"/>
            </a:solidFill>
            <a:ln w="9525">
              <a:solidFill>
                <a:schemeClr val="tx1"/>
              </a:solidFill>
              <a:miter lim="800000"/>
              <a:headEnd/>
              <a:tailEnd/>
            </a:ln>
          </p:spPr>
          <p:txBody>
            <a:bodyPr wrap="none" anchor="ctr"/>
            <a:lstStyle/>
            <a:p>
              <a:pPr algn="ctr"/>
              <a:r>
                <a:rPr lang="en-US" sz="1600" smtClean="0"/>
                <a:t>record </a:t>
              </a:r>
            </a:p>
            <a:p>
              <a:pPr algn="ctr"/>
              <a:r>
                <a:rPr lang="en-US" sz="1600" smtClean="0"/>
                <a:t>header</a:t>
              </a:r>
              <a:endParaRPr lang="en-US" sz="1600"/>
            </a:p>
          </p:txBody>
        </p:sp>
        <p:sp>
          <p:nvSpPr>
            <p:cNvPr id="98321" name="Line 13"/>
            <p:cNvSpPr>
              <a:spLocks noChangeShapeType="1"/>
            </p:cNvSpPr>
            <p:nvPr/>
          </p:nvSpPr>
          <p:spPr bwMode="auto">
            <a:xfrm>
              <a:off x="912" y="2544"/>
              <a:ext cx="0" cy="288"/>
            </a:xfrm>
            <a:prstGeom prst="line">
              <a:avLst/>
            </a:prstGeom>
            <a:noFill/>
            <a:ln w="9525">
              <a:solidFill>
                <a:schemeClr val="tx1"/>
              </a:solidFill>
              <a:prstDash val="dash"/>
              <a:round/>
              <a:headEnd/>
              <a:tailEnd/>
            </a:ln>
          </p:spPr>
          <p:txBody>
            <a:bodyPr/>
            <a:lstStyle/>
            <a:p>
              <a:endParaRPr lang="en-US"/>
            </a:p>
          </p:txBody>
        </p:sp>
        <p:sp>
          <p:nvSpPr>
            <p:cNvPr id="98322" name="Line 14"/>
            <p:cNvSpPr>
              <a:spLocks noChangeShapeType="1"/>
            </p:cNvSpPr>
            <p:nvPr/>
          </p:nvSpPr>
          <p:spPr bwMode="auto">
            <a:xfrm>
              <a:off x="2640" y="2544"/>
              <a:ext cx="0" cy="288"/>
            </a:xfrm>
            <a:prstGeom prst="line">
              <a:avLst/>
            </a:prstGeom>
            <a:noFill/>
            <a:ln w="9525">
              <a:solidFill>
                <a:schemeClr val="tx1"/>
              </a:solidFill>
              <a:prstDash val="dash"/>
              <a:round/>
              <a:headEnd/>
              <a:tailEnd/>
            </a:ln>
          </p:spPr>
          <p:txBody>
            <a:bodyPr/>
            <a:lstStyle/>
            <a:p>
              <a:endParaRPr lang="en-US"/>
            </a:p>
          </p:txBody>
        </p:sp>
        <p:sp>
          <p:nvSpPr>
            <p:cNvPr id="98323" name="Line 15"/>
            <p:cNvSpPr>
              <a:spLocks noChangeShapeType="1"/>
            </p:cNvSpPr>
            <p:nvPr/>
          </p:nvSpPr>
          <p:spPr bwMode="auto">
            <a:xfrm>
              <a:off x="3312" y="2544"/>
              <a:ext cx="0" cy="288"/>
            </a:xfrm>
            <a:prstGeom prst="line">
              <a:avLst/>
            </a:prstGeom>
            <a:noFill/>
            <a:ln w="9525">
              <a:solidFill>
                <a:schemeClr val="tx1"/>
              </a:solidFill>
              <a:prstDash val="dash"/>
              <a:round/>
              <a:headEnd/>
              <a:tailEnd/>
            </a:ln>
          </p:spPr>
          <p:txBody>
            <a:bodyPr/>
            <a:lstStyle/>
            <a:p>
              <a:endParaRPr lang="en-US"/>
            </a:p>
          </p:txBody>
        </p:sp>
        <p:sp>
          <p:nvSpPr>
            <p:cNvPr id="98324" name="Line 16"/>
            <p:cNvSpPr>
              <a:spLocks noChangeShapeType="1"/>
            </p:cNvSpPr>
            <p:nvPr/>
          </p:nvSpPr>
          <p:spPr bwMode="auto">
            <a:xfrm>
              <a:off x="5040" y="2544"/>
              <a:ext cx="0" cy="288"/>
            </a:xfrm>
            <a:prstGeom prst="line">
              <a:avLst/>
            </a:prstGeom>
            <a:noFill/>
            <a:ln w="9525">
              <a:solidFill>
                <a:schemeClr val="tx1"/>
              </a:solidFill>
              <a:prstDash val="dash"/>
              <a:round/>
              <a:headEnd/>
              <a:tailEnd/>
            </a:ln>
          </p:spPr>
          <p:txBody>
            <a:bodyPr/>
            <a:lstStyle/>
            <a:p>
              <a:endParaRPr lang="en-US"/>
            </a:p>
          </p:txBody>
        </p:sp>
        <p:sp>
          <p:nvSpPr>
            <p:cNvPr id="98325" name="Line 17"/>
            <p:cNvSpPr>
              <a:spLocks noChangeShapeType="1"/>
            </p:cNvSpPr>
            <p:nvPr/>
          </p:nvSpPr>
          <p:spPr bwMode="auto">
            <a:xfrm flipH="1">
              <a:off x="912" y="1488"/>
              <a:ext cx="864" cy="624"/>
            </a:xfrm>
            <a:prstGeom prst="line">
              <a:avLst/>
            </a:prstGeom>
            <a:noFill/>
            <a:ln w="9525">
              <a:solidFill>
                <a:schemeClr val="tx1"/>
              </a:solidFill>
              <a:prstDash val="dash"/>
              <a:round/>
              <a:headEnd/>
              <a:tailEnd/>
            </a:ln>
          </p:spPr>
          <p:txBody>
            <a:bodyPr/>
            <a:lstStyle/>
            <a:p>
              <a:endParaRPr lang="en-US"/>
            </a:p>
          </p:txBody>
        </p:sp>
        <p:sp>
          <p:nvSpPr>
            <p:cNvPr id="98326" name="Line 18"/>
            <p:cNvSpPr>
              <a:spLocks noChangeShapeType="1"/>
            </p:cNvSpPr>
            <p:nvPr/>
          </p:nvSpPr>
          <p:spPr bwMode="auto">
            <a:xfrm flipH="1">
              <a:off x="2160" y="1488"/>
              <a:ext cx="960" cy="624"/>
            </a:xfrm>
            <a:prstGeom prst="line">
              <a:avLst/>
            </a:prstGeom>
            <a:noFill/>
            <a:ln w="9525">
              <a:solidFill>
                <a:schemeClr val="tx1"/>
              </a:solidFill>
              <a:prstDash val="dash"/>
              <a:round/>
              <a:headEnd/>
              <a:tailEnd/>
            </a:ln>
          </p:spPr>
          <p:txBody>
            <a:bodyPr/>
            <a:lstStyle/>
            <a:p>
              <a:endParaRPr lang="en-US"/>
            </a:p>
          </p:txBody>
        </p:sp>
        <p:sp>
          <p:nvSpPr>
            <p:cNvPr id="98327" name="Line 19"/>
            <p:cNvSpPr>
              <a:spLocks noChangeShapeType="1"/>
            </p:cNvSpPr>
            <p:nvPr/>
          </p:nvSpPr>
          <p:spPr bwMode="auto">
            <a:xfrm>
              <a:off x="3120" y="1488"/>
              <a:ext cx="192" cy="624"/>
            </a:xfrm>
            <a:prstGeom prst="line">
              <a:avLst/>
            </a:prstGeom>
            <a:noFill/>
            <a:ln w="9525">
              <a:solidFill>
                <a:schemeClr val="tx1"/>
              </a:solidFill>
              <a:prstDash val="dash"/>
              <a:round/>
              <a:headEnd/>
              <a:tailEnd/>
            </a:ln>
          </p:spPr>
          <p:txBody>
            <a:bodyPr/>
            <a:lstStyle/>
            <a:p>
              <a:endParaRPr lang="en-US"/>
            </a:p>
          </p:txBody>
        </p:sp>
        <p:sp>
          <p:nvSpPr>
            <p:cNvPr id="98328" name="Line 20"/>
            <p:cNvSpPr>
              <a:spLocks noChangeShapeType="1"/>
            </p:cNvSpPr>
            <p:nvPr/>
          </p:nvSpPr>
          <p:spPr bwMode="auto">
            <a:xfrm>
              <a:off x="4176" y="1488"/>
              <a:ext cx="384" cy="624"/>
            </a:xfrm>
            <a:prstGeom prst="line">
              <a:avLst/>
            </a:prstGeom>
            <a:noFill/>
            <a:ln w="9525">
              <a:solidFill>
                <a:schemeClr val="tx1"/>
              </a:solidFill>
              <a:prstDash val="dash"/>
              <a:round/>
              <a:headEnd/>
              <a:tailEnd/>
            </a:ln>
          </p:spPr>
          <p:txBody>
            <a:bodyPr/>
            <a:lstStyle/>
            <a:p>
              <a:endParaRPr lang="en-US"/>
            </a:p>
          </p:txBody>
        </p:sp>
      </p:grpSp>
      <p:sp>
        <p:nvSpPr>
          <p:cNvPr id="98309" name="Text Box 21"/>
          <p:cNvSpPr txBox="1">
            <a:spLocks noChangeArrowheads="1"/>
          </p:cNvSpPr>
          <p:nvPr/>
        </p:nvSpPr>
        <p:spPr bwMode="auto">
          <a:xfrm>
            <a:off x="611560" y="5180999"/>
            <a:ext cx="7756995" cy="1015663"/>
          </a:xfrm>
          <a:prstGeom prst="rect">
            <a:avLst/>
          </a:prstGeom>
          <a:noFill/>
          <a:ln w="9525">
            <a:noFill/>
            <a:miter lim="800000"/>
            <a:headEnd/>
            <a:tailEnd/>
          </a:ln>
        </p:spPr>
        <p:txBody>
          <a:bodyPr wrap="none">
            <a:spAutoFit/>
          </a:bodyPr>
          <a:lstStyle/>
          <a:p>
            <a:pPr marL="266700" indent="-266700">
              <a:buFont typeface="Arial" pitchFamily="34" charset="0"/>
              <a:buChar char="•"/>
            </a:pPr>
            <a:r>
              <a:rPr lang="en-US" sz="2000" smtClean="0"/>
              <a:t>RECORD header: type of content(1B); SSL version (2B); length (3B)</a:t>
            </a:r>
          </a:p>
          <a:p>
            <a:pPr marL="266700" indent="-266700">
              <a:buFont typeface="Arial" pitchFamily="34" charset="0"/>
              <a:buChar char="•"/>
            </a:pPr>
            <a:r>
              <a:rPr lang="en-US" sz="2000" smtClean="0"/>
              <a:t>MAC: serial_number; MAC key M</a:t>
            </a:r>
            <a:r>
              <a:rPr lang="en-US" sz="2000" baseline="-25000" smtClean="0"/>
              <a:t>x</a:t>
            </a:r>
          </a:p>
          <a:p>
            <a:pPr marL="266700" indent="-266700">
              <a:buFont typeface="Arial" pitchFamily="34" charset="0"/>
              <a:buChar char="•"/>
            </a:pPr>
            <a:r>
              <a:rPr lang="en-US" sz="2000" smtClean="0"/>
              <a:t>FRAGMENT: max length is 2</a:t>
            </a:r>
            <a:r>
              <a:rPr lang="en-US" sz="2000" baseline="30000" smtClean="0"/>
              <a:t>14</a:t>
            </a:r>
            <a:r>
              <a:rPr lang="en-US" sz="2000" smtClean="0"/>
              <a:t> bytes (~16 Kbytes) </a:t>
            </a:r>
            <a:endParaRPr lang="en-US" sz="20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551311" y="714648"/>
            <a:ext cx="3962400" cy="5954712"/>
            <a:chOff x="1152" y="233"/>
            <a:chExt cx="2496" cy="3751"/>
          </a:xfrm>
        </p:grpSpPr>
        <p:sp>
          <p:nvSpPr>
            <p:cNvPr id="100363" name="Line 3"/>
            <p:cNvSpPr>
              <a:spLocks noChangeShapeType="1"/>
            </p:cNvSpPr>
            <p:nvPr/>
          </p:nvSpPr>
          <p:spPr bwMode="auto">
            <a:xfrm>
              <a:off x="1152" y="384"/>
              <a:ext cx="2496" cy="144"/>
            </a:xfrm>
            <a:prstGeom prst="line">
              <a:avLst/>
            </a:prstGeom>
            <a:noFill/>
            <a:ln w="9525">
              <a:solidFill>
                <a:schemeClr val="tx1"/>
              </a:solidFill>
              <a:round/>
              <a:headEnd/>
              <a:tailEnd type="triangle" w="med" len="med"/>
            </a:ln>
          </p:spPr>
          <p:txBody>
            <a:bodyPr/>
            <a:lstStyle/>
            <a:p>
              <a:endParaRPr lang="en-US"/>
            </a:p>
          </p:txBody>
        </p:sp>
        <p:sp>
          <p:nvSpPr>
            <p:cNvPr id="100364" name="Line 4"/>
            <p:cNvSpPr>
              <a:spLocks noChangeShapeType="1"/>
            </p:cNvSpPr>
            <p:nvPr/>
          </p:nvSpPr>
          <p:spPr bwMode="auto">
            <a:xfrm flipH="1">
              <a:off x="1152" y="672"/>
              <a:ext cx="2496" cy="240"/>
            </a:xfrm>
            <a:prstGeom prst="line">
              <a:avLst/>
            </a:prstGeom>
            <a:noFill/>
            <a:ln w="9525">
              <a:solidFill>
                <a:schemeClr val="tx1"/>
              </a:solidFill>
              <a:round/>
              <a:headEnd/>
              <a:tailEnd type="triangle" w="med" len="med"/>
            </a:ln>
          </p:spPr>
          <p:txBody>
            <a:bodyPr/>
            <a:lstStyle/>
            <a:p>
              <a:endParaRPr lang="en-US"/>
            </a:p>
          </p:txBody>
        </p:sp>
        <p:sp>
          <p:nvSpPr>
            <p:cNvPr id="100365" name="Line 5"/>
            <p:cNvSpPr>
              <a:spLocks noChangeShapeType="1"/>
            </p:cNvSpPr>
            <p:nvPr/>
          </p:nvSpPr>
          <p:spPr bwMode="auto">
            <a:xfrm flipH="1">
              <a:off x="1152" y="912"/>
              <a:ext cx="2496" cy="240"/>
            </a:xfrm>
            <a:prstGeom prst="line">
              <a:avLst/>
            </a:prstGeom>
            <a:noFill/>
            <a:ln w="9525">
              <a:solidFill>
                <a:schemeClr val="tx1"/>
              </a:solidFill>
              <a:round/>
              <a:headEnd/>
              <a:tailEnd type="triangle" w="med" len="med"/>
            </a:ln>
          </p:spPr>
          <p:txBody>
            <a:bodyPr/>
            <a:lstStyle/>
            <a:p>
              <a:endParaRPr lang="en-US"/>
            </a:p>
          </p:txBody>
        </p:sp>
        <p:sp>
          <p:nvSpPr>
            <p:cNvPr id="100366" name="Line 6"/>
            <p:cNvSpPr>
              <a:spLocks noChangeShapeType="1"/>
            </p:cNvSpPr>
            <p:nvPr/>
          </p:nvSpPr>
          <p:spPr bwMode="auto">
            <a:xfrm flipH="1">
              <a:off x="1152" y="1152"/>
              <a:ext cx="2496" cy="240"/>
            </a:xfrm>
            <a:prstGeom prst="line">
              <a:avLst/>
            </a:prstGeom>
            <a:noFill/>
            <a:ln w="9525">
              <a:solidFill>
                <a:schemeClr val="tx1"/>
              </a:solidFill>
              <a:round/>
              <a:headEnd/>
              <a:tailEnd type="triangle" w="med" len="med"/>
            </a:ln>
          </p:spPr>
          <p:txBody>
            <a:bodyPr/>
            <a:lstStyle/>
            <a:p>
              <a:endParaRPr lang="en-US"/>
            </a:p>
          </p:txBody>
        </p:sp>
        <p:sp>
          <p:nvSpPr>
            <p:cNvPr id="100367" name="Line 7"/>
            <p:cNvSpPr>
              <a:spLocks noChangeShapeType="1"/>
            </p:cNvSpPr>
            <p:nvPr/>
          </p:nvSpPr>
          <p:spPr bwMode="auto">
            <a:xfrm>
              <a:off x="1152" y="1584"/>
              <a:ext cx="2496" cy="192"/>
            </a:xfrm>
            <a:prstGeom prst="line">
              <a:avLst/>
            </a:prstGeom>
            <a:noFill/>
            <a:ln w="9525">
              <a:solidFill>
                <a:schemeClr val="tx1"/>
              </a:solidFill>
              <a:round/>
              <a:headEnd/>
              <a:tailEnd type="triangle" w="med" len="med"/>
            </a:ln>
          </p:spPr>
          <p:txBody>
            <a:bodyPr/>
            <a:lstStyle/>
            <a:p>
              <a:endParaRPr lang="en-US"/>
            </a:p>
          </p:txBody>
        </p:sp>
        <p:sp>
          <p:nvSpPr>
            <p:cNvPr id="100368" name="Line 8"/>
            <p:cNvSpPr>
              <a:spLocks noChangeShapeType="1"/>
            </p:cNvSpPr>
            <p:nvPr/>
          </p:nvSpPr>
          <p:spPr bwMode="auto">
            <a:xfrm>
              <a:off x="1152" y="1776"/>
              <a:ext cx="2496" cy="192"/>
            </a:xfrm>
            <a:prstGeom prst="line">
              <a:avLst/>
            </a:prstGeom>
            <a:noFill/>
            <a:ln w="9525">
              <a:solidFill>
                <a:schemeClr val="tx1"/>
              </a:solidFill>
              <a:round/>
              <a:headEnd/>
              <a:tailEnd type="triangle" w="med" len="med"/>
            </a:ln>
          </p:spPr>
          <p:txBody>
            <a:bodyPr/>
            <a:lstStyle/>
            <a:p>
              <a:endParaRPr lang="en-US"/>
            </a:p>
          </p:txBody>
        </p:sp>
        <p:sp>
          <p:nvSpPr>
            <p:cNvPr id="100369" name="Line 9"/>
            <p:cNvSpPr>
              <a:spLocks noChangeShapeType="1"/>
            </p:cNvSpPr>
            <p:nvPr/>
          </p:nvSpPr>
          <p:spPr bwMode="auto">
            <a:xfrm>
              <a:off x="1152" y="2064"/>
              <a:ext cx="2496" cy="192"/>
            </a:xfrm>
            <a:prstGeom prst="line">
              <a:avLst/>
            </a:prstGeom>
            <a:noFill/>
            <a:ln w="9525">
              <a:solidFill>
                <a:schemeClr val="tx1"/>
              </a:solidFill>
              <a:round/>
              <a:headEnd/>
              <a:tailEnd type="triangle" w="med" len="med"/>
            </a:ln>
          </p:spPr>
          <p:txBody>
            <a:bodyPr/>
            <a:lstStyle/>
            <a:p>
              <a:endParaRPr lang="en-US"/>
            </a:p>
          </p:txBody>
        </p:sp>
        <p:sp>
          <p:nvSpPr>
            <p:cNvPr id="100370" name="Line 10"/>
            <p:cNvSpPr>
              <a:spLocks noChangeShapeType="1"/>
            </p:cNvSpPr>
            <p:nvPr/>
          </p:nvSpPr>
          <p:spPr bwMode="auto">
            <a:xfrm flipH="1">
              <a:off x="1152" y="2448"/>
              <a:ext cx="2496" cy="192"/>
            </a:xfrm>
            <a:prstGeom prst="line">
              <a:avLst/>
            </a:prstGeom>
            <a:noFill/>
            <a:ln w="9525">
              <a:solidFill>
                <a:schemeClr val="tx1"/>
              </a:solidFill>
              <a:round/>
              <a:headEnd/>
              <a:tailEnd type="triangle" w="med" len="med"/>
            </a:ln>
          </p:spPr>
          <p:txBody>
            <a:bodyPr/>
            <a:lstStyle/>
            <a:p>
              <a:endParaRPr lang="en-US"/>
            </a:p>
          </p:txBody>
        </p:sp>
        <p:sp>
          <p:nvSpPr>
            <p:cNvPr id="100371" name="Line 11"/>
            <p:cNvSpPr>
              <a:spLocks noChangeShapeType="1"/>
            </p:cNvSpPr>
            <p:nvPr/>
          </p:nvSpPr>
          <p:spPr bwMode="auto">
            <a:xfrm flipH="1">
              <a:off x="1152" y="2736"/>
              <a:ext cx="2496" cy="192"/>
            </a:xfrm>
            <a:prstGeom prst="line">
              <a:avLst/>
            </a:prstGeom>
            <a:noFill/>
            <a:ln w="9525">
              <a:solidFill>
                <a:schemeClr val="tx1"/>
              </a:solidFill>
              <a:round/>
              <a:headEnd/>
              <a:tailEnd type="triangle" w="med" len="med"/>
            </a:ln>
          </p:spPr>
          <p:txBody>
            <a:bodyPr/>
            <a:lstStyle/>
            <a:p>
              <a:endParaRPr lang="en-US"/>
            </a:p>
          </p:txBody>
        </p:sp>
        <p:sp>
          <p:nvSpPr>
            <p:cNvPr id="100372" name="Line 12"/>
            <p:cNvSpPr>
              <a:spLocks noChangeShapeType="1"/>
            </p:cNvSpPr>
            <p:nvPr/>
          </p:nvSpPr>
          <p:spPr bwMode="auto">
            <a:xfrm>
              <a:off x="1152" y="3120"/>
              <a:ext cx="2496" cy="144"/>
            </a:xfrm>
            <a:prstGeom prst="line">
              <a:avLst/>
            </a:prstGeom>
            <a:noFill/>
            <a:ln w="9525">
              <a:solidFill>
                <a:schemeClr val="tx1"/>
              </a:solidFill>
              <a:round/>
              <a:headEnd/>
              <a:tailEnd type="triangle" w="med" len="med"/>
            </a:ln>
          </p:spPr>
          <p:txBody>
            <a:bodyPr/>
            <a:lstStyle/>
            <a:p>
              <a:endParaRPr lang="en-US"/>
            </a:p>
          </p:txBody>
        </p:sp>
        <p:sp>
          <p:nvSpPr>
            <p:cNvPr id="100373" name="Line 13"/>
            <p:cNvSpPr>
              <a:spLocks noChangeShapeType="1"/>
            </p:cNvSpPr>
            <p:nvPr/>
          </p:nvSpPr>
          <p:spPr bwMode="auto">
            <a:xfrm flipH="1">
              <a:off x="1152" y="3408"/>
              <a:ext cx="2496" cy="240"/>
            </a:xfrm>
            <a:prstGeom prst="line">
              <a:avLst/>
            </a:prstGeom>
            <a:noFill/>
            <a:ln w="9525">
              <a:solidFill>
                <a:schemeClr val="tx1"/>
              </a:solidFill>
              <a:round/>
              <a:headEnd/>
              <a:tailEnd type="triangle" w="med" len="med"/>
            </a:ln>
          </p:spPr>
          <p:txBody>
            <a:bodyPr/>
            <a:lstStyle/>
            <a:p>
              <a:endParaRPr lang="en-US"/>
            </a:p>
          </p:txBody>
        </p:sp>
        <p:sp>
          <p:nvSpPr>
            <p:cNvPr id="100374" name="Line 14"/>
            <p:cNvSpPr>
              <a:spLocks noChangeShapeType="1"/>
            </p:cNvSpPr>
            <p:nvPr/>
          </p:nvSpPr>
          <p:spPr bwMode="auto">
            <a:xfrm>
              <a:off x="1152" y="3840"/>
              <a:ext cx="2496" cy="144"/>
            </a:xfrm>
            <a:prstGeom prst="line">
              <a:avLst/>
            </a:prstGeom>
            <a:noFill/>
            <a:ln w="9525">
              <a:solidFill>
                <a:schemeClr val="tx1"/>
              </a:solidFill>
              <a:round/>
              <a:headEnd/>
              <a:tailEnd type="triangle" w="med" len="med"/>
            </a:ln>
          </p:spPr>
          <p:txBody>
            <a:bodyPr/>
            <a:lstStyle/>
            <a:p>
              <a:endParaRPr lang="en-US"/>
            </a:p>
          </p:txBody>
        </p:sp>
        <p:sp>
          <p:nvSpPr>
            <p:cNvPr id="100375" name="Text Box 15"/>
            <p:cNvSpPr txBox="1">
              <a:spLocks noChangeArrowheads="1"/>
            </p:cNvSpPr>
            <p:nvPr/>
          </p:nvSpPr>
          <p:spPr bwMode="auto">
            <a:xfrm rot="194382">
              <a:off x="1574" y="233"/>
              <a:ext cx="1465" cy="212"/>
            </a:xfrm>
            <a:prstGeom prst="rect">
              <a:avLst/>
            </a:prstGeom>
            <a:noFill/>
            <a:ln w="9525">
              <a:noFill/>
              <a:miter lim="800000"/>
              <a:headEnd/>
              <a:tailEnd/>
            </a:ln>
          </p:spPr>
          <p:txBody>
            <a:bodyPr wrap="none">
              <a:spAutoFit/>
            </a:bodyPr>
            <a:lstStyle/>
            <a:p>
              <a:r>
                <a:rPr lang="en-US" sz="1600"/>
                <a:t>handshake: ClientHello</a:t>
              </a:r>
            </a:p>
          </p:txBody>
        </p:sp>
        <p:sp>
          <p:nvSpPr>
            <p:cNvPr id="100376" name="Text Box 16"/>
            <p:cNvSpPr txBox="1">
              <a:spLocks noChangeArrowheads="1"/>
            </p:cNvSpPr>
            <p:nvPr/>
          </p:nvSpPr>
          <p:spPr bwMode="auto">
            <a:xfrm rot="21275013">
              <a:off x="1623" y="562"/>
              <a:ext cx="1437" cy="213"/>
            </a:xfrm>
            <a:prstGeom prst="rect">
              <a:avLst/>
            </a:prstGeom>
            <a:noFill/>
            <a:ln w="9525">
              <a:noFill/>
              <a:miter lim="800000"/>
              <a:headEnd/>
              <a:tailEnd/>
            </a:ln>
          </p:spPr>
          <p:txBody>
            <a:bodyPr wrap="none">
              <a:spAutoFit/>
            </a:bodyPr>
            <a:lstStyle/>
            <a:p>
              <a:r>
                <a:rPr lang="en-US" sz="1600"/>
                <a:t>handshake: ServerHello</a:t>
              </a:r>
            </a:p>
          </p:txBody>
        </p:sp>
        <p:sp>
          <p:nvSpPr>
            <p:cNvPr id="100377" name="Text Box 17"/>
            <p:cNvSpPr txBox="1">
              <a:spLocks noChangeArrowheads="1"/>
            </p:cNvSpPr>
            <p:nvPr/>
          </p:nvSpPr>
          <p:spPr bwMode="auto">
            <a:xfrm rot="21275013">
              <a:off x="1665" y="805"/>
              <a:ext cx="1365" cy="213"/>
            </a:xfrm>
            <a:prstGeom prst="rect">
              <a:avLst/>
            </a:prstGeom>
            <a:noFill/>
            <a:ln w="9525">
              <a:noFill/>
              <a:miter lim="800000"/>
              <a:headEnd/>
              <a:tailEnd/>
            </a:ln>
          </p:spPr>
          <p:txBody>
            <a:bodyPr wrap="none">
              <a:spAutoFit/>
            </a:bodyPr>
            <a:lstStyle/>
            <a:p>
              <a:r>
                <a:rPr lang="en-US" sz="1600"/>
                <a:t>handshake: Certificate</a:t>
              </a:r>
            </a:p>
          </p:txBody>
        </p:sp>
        <p:sp>
          <p:nvSpPr>
            <p:cNvPr id="100378" name="Text Box 18"/>
            <p:cNvSpPr txBox="1">
              <a:spLocks noChangeArrowheads="1"/>
            </p:cNvSpPr>
            <p:nvPr/>
          </p:nvSpPr>
          <p:spPr bwMode="auto">
            <a:xfrm rot="21275013">
              <a:off x="1619" y="1045"/>
              <a:ext cx="1741" cy="213"/>
            </a:xfrm>
            <a:prstGeom prst="rect">
              <a:avLst/>
            </a:prstGeom>
            <a:noFill/>
            <a:ln w="9525">
              <a:noFill/>
              <a:miter lim="800000"/>
              <a:headEnd/>
              <a:tailEnd/>
            </a:ln>
          </p:spPr>
          <p:txBody>
            <a:bodyPr wrap="none">
              <a:spAutoFit/>
            </a:bodyPr>
            <a:lstStyle/>
            <a:p>
              <a:r>
                <a:rPr lang="en-US" sz="1600"/>
                <a:t>handshake: ServerHelloDone</a:t>
              </a:r>
            </a:p>
          </p:txBody>
        </p:sp>
        <p:sp>
          <p:nvSpPr>
            <p:cNvPr id="100379" name="Text Box 19"/>
            <p:cNvSpPr txBox="1">
              <a:spLocks noChangeArrowheads="1"/>
            </p:cNvSpPr>
            <p:nvPr/>
          </p:nvSpPr>
          <p:spPr bwMode="auto">
            <a:xfrm rot="226813">
              <a:off x="1647" y="1477"/>
              <a:ext cx="1860" cy="213"/>
            </a:xfrm>
            <a:prstGeom prst="rect">
              <a:avLst/>
            </a:prstGeom>
            <a:noFill/>
            <a:ln w="9525">
              <a:noFill/>
              <a:miter lim="800000"/>
              <a:headEnd/>
              <a:tailEnd/>
            </a:ln>
          </p:spPr>
          <p:txBody>
            <a:bodyPr wrap="none">
              <a:spAutoFit/>
            </a:bodyPr>
            <a:lstStyle/>
            <a:p>
              <a:r>
                <a:rPr lang="en-US" sz="1600"/>
                <a:t>handshake: ClientKeyExchange</a:t>
              </a:r>
            </a:p>
          </p:txBody>
        </p:sp>
        <p:sp>
          <p:nvSpPr>
            <p:cNvPr id="100380" name="Text Box 20"/>
            <p:cNvSpPr txBox="1">
              <a:spLocks noChangeArrowheads="1"/>
            </p:cNvSpPr>
            <p:nvPr/>
          </p:nvSpPr>
          <p:spPr bwMode="auto">
            <a:xfrm rot="258961">
              <a:off x="1606" y="1656"/>
              <a:ext cx="1218" cy="212"/>
            </a:xfrm>
            <a:prstGeom prst="rect">
              <a:avLst/>
            </a:prstGeom>
            <a:noFill/>
            <a:ln w="9525">
              <a:noFill/>
              <a:miter lim="800000"/>
              <a:headEnd/>
              <a:tailEnd/>
            </a:ln>
          </p:spPr>
          <p:txBody>
            <a:bodyPr wrap="none">
              <a:spAutoFit/>
            </a:bodyPr>
            <a:lstStyle/>
            <a:p>
              <a:r>
                <a:rPr lang="en-US" sz="1600"/>
                <a:t>ChangeCipherSpec</a:t>
              </a:r>
            </a:p>
          </p:txBody>
        </p:sp>
        <p:sp>
          <p:nvSpPr>
            <p:cNvPr id="100381" name="Text Box 21"/>
            <p:cNvSpPr txBox="1">
              <a:spLocks noChangeArrowheads="1"/>
            </p:cNvSpPr>
            <p:nvPr/>
          </p:nvSpPr>
          <p:spPr bwMode="auto">
            <a:xfrm rot="226813">
              <a:off x="1606" y="1968"/>
              <a:ext cx="1313" cy="212"/>
            </a:xfrm>
            <a:prstGeom prst="rect">
              <a:avLst/>
            </a:prstGeom>
            <a:noFill/>
            <a:ln w="9525">
              <a:noFill/>
              <a:miter lim="800000"/>
              <a:headEnd/>
              <a:tailEnd/>
            </a:ln>
          </p:spPr>
          <p:txBody>
            <a:bodyPr wrap="none">
              <a:spAutoFit/>
            </a:bodyPr>
            <a:lstStyle/>
            <a:p>
              <a:r>
                <a:rPr lang="en-US" sz="1600"/>
                <a:t>handshake: Finished</a:t>
              </a:r>
            </a:p>
          </p:txBody>
        </p:sp>
        <p:sp>
          <p:nvSpPr>
            <p:cNvPr id="100382" name="Text Box 22"/>
            <p:cNvSpPr txBox="1">
              <a:spLocks noChangeArrowheads="1"/>
            </p:cNvSpPr>
            <p:nvPr/>
          </p:nvSpPr>
          <p:spPr bwMode="auto">
            <a:xfrm rot="-260887">
              <a:off x="1670" y="2342"/>
              <a:ext cx="1218" cy="212"/>
            </a:xfrm>
            <a:prstGeom prst="rect">
              <a:avLst/>
            </a:prstGeom>
            <a:noFill/>
            <a:ln w="9525">
              <a:noFill/>
              <a:miter lim="800000"/>
              <a:headEnd/>
              <a:tailEnd/>
            </a:ln>
          </p:spPr>
          <p:txBody>
            <a:bodyPr wrap="none">
              <a:spAutoFit/>
            </a:bodyPr>
            <a:lstStyle/>
            <a:p>
              <a:r>
                <a:rPr lang="en-US" sz="1600"/>
                <a:t>ChangeCipherSpec</a:t>
              </a:r>
            </a:p>
          </p:txBody>
        </p:sp>
        <p:sp>
          <p:nvSpPr>
            <p:cNvPr id="100383" name="Text Box 23"/>
            <p:cNvSpPr txBox="1">
              <a:spLocks noChangeArrowheads="1"/>
            </p:cNvSpPr>
            <p:nvPr/>
          </p:nvSpPr>
          <p:spPr bwMode="auto">
            <a:xfrm rot="-387815">
              <a:off x="1670" y="2630"/>
              <a:ext cx="1313" cy="212"/>
            </a:xfrm>
            <a:prstGeom prst="rect">
              <a:avLst/>
            </a:prstGeom>
            <a:noFill/>
            <a:ln w="9525">
              <a:noFill/>
              <a:miter lim="800000"/>
              <a:headEnd/>
              <a:tailEnd/>
            </a:ln>
          </p:spPr>
          <p:txBody>
            <a:bodyPr wrap="none">
              <a:spAutoFit/>
            </a:bodyPr>
            <a:lstStyle/>
            <a:p>
              <a:r>
                <a:rPr lang="en-US" sz="1600"/>
                <a:t>handshake: Finished</a:t>
              </a:r>
            </a:p>
          </p:txBody>
        </p:sp>
        <p:sp>
          <p:nvSpPr>
            <p:cNvPr id="100384" name="Text Box 24"/>
            <p:cNvSpPr txBox="1">
              <a:spLocks noChangeArrowheads="1"/>
            </p:cNvSpPr>
            <p:nvPr/>
          </p:nvSpPr>
          <p:spPr bwMode="auto">
            <a:xfrm rot="258755">
              <a:off x="1749" y="3013"/>
              <a:ext cx="1051" cy="213"/>
            </a:xfrm>
            <a:prstGeom prst="rect">
              <a:avLst/>
            </a:prstGeom>
            <a:noFill/>
            <a:ln w="9525">
              <a:noFill/>
              <a:miter lim="800000"/>
              <a:headEnd/>
              <a:tailEnd/>
            </a:ln>
          </p:spPr>
          <p:txBody>
            <a:bodyPr wrap="none">
              <a:spAutoFit/>
            </a:bodyPr>
            <a:lstStyle/>
            <a:p>
              <a:r>
                <a:rPr lang="en-US" sz="1600"/>
                <a:t>application_data</a:t>
              </a:r>
            </a:p>
          </p:txBody>
        </p:sp>
        <p:sp>
          <p:nvSpPr>
            <p:cNvPr id="100385" name="Text Box 25"/>
            <p:cNvSpPr txBox="1">
              <a:spLocks noChangeArrowheads="1"/>
            </p:cNvSpPr>
            <p:nvPr/>
          </p:nvSpPr>
          <p:spPr bwMode="auto">
            <a:xfrm rot="21304142">
              <a:off x="1813" y="3301"/>
              <a:ext cx="1051" cy="213"/>
            </a:xfrm>
            <a:prstGeom prst="rect">
              <a:avLst/>
            </a:prstGeom>
            <a:noFill/>
            <a:ln w="9525">
              <a:noFill/>
              <a:miter lim="800000"/>
              <a:headEnd/>
              <a:tailEnd/>
            </a:ln>
          </p:spPr>
          <p:txBody>
            <a:bodyPr wrap="none">
              <a:spAutoFit/>
            </a:bodyPr>
            <a:lstStyle/>
            <a:p>
              <a:r>
                <a:rPr lang="en-US" sz="1600"/>
                <a:t>application_data</a:t>
              </a:r>
            </a:p>
          </p:txBody>
        </p:sp>
        <p:sp>
          <p:nvSpPr>
            <p:cNvPr id="100386" name="Text Box 26"/>
            <p:cNvSpPr txBox="1">
              <a:spLocks noChangeArrowheads="1"/>
            </p:cNvSpPr>
            <p:nvPr/>
          </p:nvSpPr>
          <p:spPr bwMode="auto">
            <a:xfrm rot="194382">
              <a:off x="1829" y="3733"/>
              <a:ext cx="1656" cy="213"/>
            </a:xfrm>
            <a:prstGeom prst="rect">
              <a:avLst/>
            </a:prstGeom>
            <a:noFill/>
            <a:ln w="9525">
              <a:noFill/>
              <a:miter lim="800000"/>
              <a:headEnd/>
              <a:tailEnd/>
            </a:ln>
          </p:spPr>
          <p:txBody>
            <a:bodyPr wrap="none">
              <a:spAutoFit/>
            </a:bodyPr>
            <a:lstStyle/>
            <a:p>
              <a:r>
                <a:rPr lang="en-US" sz="1600"/>
                <a:t>Alert: warning, close_notify</a:t>
              </a:r>
            </a:p>
          </p:txBody>
        </p:sp>
      </p:grpSp>
      <p:sp>
        <p:nvSpPr>
          <p:cNvPr id="100356" name="Rectangle 27"/>
          <p:cNvSpPr>
            <a:spLocks noGrp="1" noChangeArrowheads="1"/>
          </p:cNvSpPr>
          <p:nvPr>
            <p:ph type="title"/>
          </p:nvPr>
        </p:nvSpPr>
        <p:spPr>
          <a:xfrm>
            <a:off x="334963" y="190500"/>
            <a:ext cx="3170237" cy="1143000"/>
          </a:xfrm>
        </p:spPr>
        <p:txBody>
          <a:bodyPr/>
          <a:lstStyle/>
          <a:p>
            <a:r>
              <a:rPr lang="en-US" sz="3600" smtClean="0"/>
              <a:t>Example of a real handshake</a:t>
            </a:r>
          </a:p>
        </p:txBody>
      </p:sp>
      <p:pic>
        <p:nvPicPr>
          <p:cNvPr id="100358" name="Picture 29" descr="Alic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316758" y="2276872"/>
            <a:ext cx="527050" cy="650875"/>
          </a:xfrm>
          <a:prstGeom prst="rect">
            <a:avLst/>
          </a:prstGeom>
          <a:noFill/>
          <a:ln w="9525">
            <a:noFill/>
            <a:miter lim="800000"/>
            <a:headEnd/>
            <a:tailEnd/>
          </a:ln>
        </p:spPr>
      </p:pic>
      <p:pic>
        <p:nvPicPr>
          <p:cNvPr id="100359" name="Picture 30" descr="Bo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89502" y="2276872"/>
            <a:ext cx="642938" cy="657225"/>
          </a:xfrm>
          <a:prstGeom prst="rect">
            <a:avLst/>
          </a:prstGeom>
          <a:noFill/>
          <a:ln w="9525">
            <a:noFill/>
            <a:miter lim="800000"/>
            <a:headEnd/>
            <a:tailEnd/>
          </a:ln>
        </p:spPr>
      </p:pic>
      <p:sp>
        <p:nvSpPr>
          <p:cNvPr id="100360" name="Line 32"/>
          <p:cNvSpPr>
            <a:spLocks noChangeShapeType="1"/>
          </p:cNvSpPr>
          <p:nvPr/>
        </p:nvSpPr>
        <p:spPr bwMode="auto">
          <a:xfrm flipV="1">
            <a:off x="2552700" y="2743200"/>
            <a:ext cx="1204913" cy="898525"/>
          </a:xfrm>
          <a:prstGeom prst="line">
            <a:avLst/>
          </a:prstGeom>
          <a:noFill/>
          <a:ln w="9525">
            <a:solidFill>
              <a:srgbClr val="FF0000"/>
            </a:solidFill>
            <a:round/>
            <a:headEnd/>
            <a:tailEnd type="triangle" w="med" len="med"/>
          </a:ln>
        </p:spPr>
        <p:txBody>
          <a:bodyPr/>
          <a:lstStyle/>
          <a:p>
            <a:endParaRPr lang="en-US"/>
          </a:p>
        </p:txBody>
      </p:sp>
      <p:sp>
        <p:nvSpPr>
          <p:cNvPr id="100361" name="Text Box 33"/>
          <p:cNvSpPr txBox="1">
            <a:spLocks noChangeArrowheads="1"/>
          </p:cNvSpPr>
          <p:nvPr/>
        </p:nvSpPr>
        <p:spPr bwMode="auto">
          <a:xfrm>
            <a:off x="1547664" y="3690938"/>
            <a:ext cx="2223366" cy="646331"/>
          </a:xfrm>
          <a:prstGeom prst="rect">
            <a:avLst/>
          </a:prstGeom>
          <a:noFill/>
          <a:ln w="9525">
            <a:noFill/>
            <a:miter lim="800000"/>
            <a:headEnd/>
            <a:tailEnd/>
          </a:ln>
        </p:spPr>
        <p:txBody>
          <a:bodyPr wrap="none">
            <a:spAutoFit/>
          </a:bodyPr>
          <a:lstStyle/>
          <a:p>
            <a:r>
              <a:rPr lang="en-US" smtClean="0">
                <a:solidFill>
                  <a:srgbClr val="FF0000"/>
                </a:solidFill>
              </a:rPr>
              <a:t>From here on</a:t>
            </a:r>
          </a:p>
          <a:p>
            <a:r>
              <a:rPr lang="en-US" smtClean="0">
                <a:solidFill>
                  <a:srgbClr val="FF0000"/>
                </a:solidFill>
              </a:rPr>
              <a:t>everything is hidden</a:t>
            </a:r>
            <a:endParaRPr lang="en-US">
              <a:solidFill>
                <a:srgbClr val="FF0000"/>
              </a:solidFill>
            </a:endParaRPr>
          </a:p>
        </p:txBody>
      </p:sp>
      <p:sp>
        <p:nvSpPr>
          <p:cNvPr id="100362" name="Line 34"/>
          <p:cNvSpPr>
            <a:spLocks noChangeShapeType="1"/>
          </p:cNvSpPr>
          <p:nvPr/>
        </p:nvSpPr>
        <p:spPr bwMode="auto">
          <a:xfrm>
            <a:off x="2699792" y="3717032"/>
            <a:ext cx="915988" cy="168275"/>
          </a:xfrm>
          <a:prstGeom prst="line">
            <a:avLst/>
          </a:prstGeom>
          <a:noFill/>
          <a:ln w="9525">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9" name="Rectangle 2"/>
          <p:cNvSpPr>
            <a:spLocks noGrp="1" noChangeArrowheads="1"/>
          </p:cNvSpPr>
          <p:nvPr>
            <p:ph type="title"/>
          </p:nvPr>
        </p:nvSpPr>
        <p:spPr/>
        <p:txBody>
          <a:bodyPr/>
          <a:lstStyle/>
          <a:p>
            <a:r>
              <a:rPr lang="en-US" smtClean="0"/>
              <a:t>SSL: key derivation</a:t>
            </a:r>
          </a:p>
        </p:txBody>
      </p:sp>
      <p:sp>
        <p:nvSpPr>
          <p:cNvPr id="101380" name="Rectangle 3"/>
          <p:cNvSpPr>
            <a:spLocks noGrp="1" noChangeArrowheads="1"/>
          </p:cNvSpPr>
          <p:nvPr>
            <p:ph type="body" idx="1"/>
          </p:nvPr>
        </p:nvSpPr>
        <p:spPr/>
        <p:txBody>
          <a:bodyPr/>
          <a:lstStyle/>
          <a:p>
            <a:pPr>
              <a:lnSpc>
                <a:spcPct val="90000"/>
              </a:lnSpc>
            </a:pPr>
            <a:r>
              <a:rPr lang="en-US" sz="2400" smtClean="0"/>
              <a:t>Client and server token and the PMS is used in the function, which calculates the pseudo-random numbers. We get MS </a:t>
            </a:r>
            <a:r>
              <a:rPr lang="en-US" sz="2400" i="1" smtClean="0"/>
              <a:t>(master secret).</a:t>
            </a:r>
          </a:p>
          <a:p>
            <a:pPr>
              <a:lnSpc>
                <a:spcPct val="90000"/>
              </a:lnSpc>
            </a:pPr>
            <a:r>
              <a:rPr lang="en-US" sz="2400" smtClean="0"/>
              <a:t>MS and new tokens areused in a second random generator, we get a BLOCK. BLOCK is cut in 6 pieces, so we get:</a:t>
            </a:r>
          </a:p>
          <a:p>
            <a:pPr lvl="1">
              <a:lnSpc>
                <a:spcPct val="90000"/>
              </a:lnSpc>
            </a:pPr>
            <a:r>
              <a:rPr lang="en-US" sz="2000" smtClean="0"/>
              <a:t>MAC client key</a:t>
            </a:r>
          </a:p>
          <a:p>
            <a:pPr lvl="1">
              <a:lnSpc>
                <a:spcPct val="90000"/>
              </a:lnSpc>
            </a:pPr>
            <a:r>
              <a:rPr lang="en-US" sz="2000" smtClean="0"/>
              <a:t>MAC server key</a:t>
            </a:r>
          </a:p>
          <a:p>
            <a:pPr lvl="1">
              <a:lnSpc>
                <a:spcPct val="90000"/>
              </a:lnSpc>
            </a:pPr>
            <a:r>
              <a:rPr lang="en-US" sz="2000" smtClean="0"/>
              <a:t>Client encryption key</a:t>
            </a:r>
          </a:p>
          <a:p>
            <a:pPr lvl="1">
              <a:lnSpc>
                <a:spcPct val="90000"/>
              </a:lnSpc>
            </a:pPr>
            <a:r>
              <a:rPr lang="en-US" sz="2000" smtClean="0"/>
              <a:t>Server encryption key</a:t>
            </a:r>
          </a:p>
          <a:p>
            <a:pPr lvl="1">
              <a:lnSpc>
                <a:spcPct val="90000"/>
              </a:lnSpc>
            </a:pPr>
            <a:r>
              <a:rPr lang="en-US" sz="2000" smtClean="0"/>
              <a:t>Client initialisation vector (IV)</a:t>
            </a:r>
          </a:p>
          <a:p>
            <a:pPr lvl="1">
              <a:lnSpc>
                <a:spcPct val="90000"/>
              </a:lnSpc>
            </a:pPr>
            <a:r>
              <a:rPr lang="en-US" sz="2000" smtClean="0"/>
              <a:t>Server initialisation vector (IV)</a:t>
            </a:r>
            <a:endParaRPr lang="en-US" sz="2000"/>
          </a:p>
        </p:txBody>
      </p:sp>
      <p:sp>
        <p:nvSpPr>
          <p:cNvPr id="5" name="Right Brace 4"/>
          <p:cNvSpPr/>
          <p:nvPr/>
        </p:nvSpPr>
        <p:spPr>
          <a:xfrm>
            <a:off x="3995936" y="3356992"/>
            <a:ext cx="288032" cy="12961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6" name="TextBox 5"/>
          <p:cNvSpPr txBox="1"/>
          <p:nvPr/>
        </p:nvSpPr>
        <p:spPr>
          <a:xfrm>
            <a:off x="4427984" y="3789040"/>
            <a:ext cx="3888432" cy="369332"/>
          </a:xfrm>
          <a:prstGeom prst="rect">
            <a:avLst/>
          </a:prstGeom>
          <a:noFill/>
        </p:spPr>
        <p:txBody>
          <a:bodyPr wrap="square" rtlCol="0">
            <a:spAutoFit/>
          </a:bodyPr>
          <a:lstStyle/>
          <a:p>
            <a:r>
              <a:rPr lang="en-US" smtClean="0">
                <a:solidFill>
                  <a:srgbClr val="00B050"/>
                </a:solidFill>
                <a:latin typeface="+mj-lt"/>
              </a:rPr>
              <a:t>Like with the simplified SSL!</a:t>
            </a:r>
            <a:endParaRPr lang="en-US">
              <a:solidFill>
                <a:srgbClr val="00B050"/>
              </a:solidFill>
              <a:latin typeface="+mj-lt"/>
            </a:endParaRPr>
          </a:p>
        </p:txBody>
      </p:sp>
      <p:sp>
        <p:nvSpPr>
          <p:cNvPr id="7" name="Right Brace 6"/>
          <p:cNvSpPr/>
          <p:nvPr/>
        </p:nvSpPr>
        <p:spPr>
          <a:xfrm>
            <a:off x="4788024" y="4725144"/>
            <a:ext cx="216024" cy="5760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mj-lt"/>
            </a:endParaRPr>
          </a:p>
        </p:txBody>
      </p:sp>
      <p:sp>
        <p:nvSpPr>
          <p:cNvPr id="8" name="TextBox 7"/>
          <p:cNvSpPr txBox="1"/>
          <p:nvPr/>
        </p:nvSpPr>
        <p:spPr>
          <a:xfrm>
            <a:off x="5148064" y="4859868"/>
            <a:ext cx="1764704" cy="369332"/>
          </a:xfrm>
          <a:prstGeom prst="rect">
            <a:avLst/>
          </a:prstGeom>
          <a:noFill/>
        </p:spPr>
        <p:txBody>
          <a:bodyPr wrap="square" rtlCol="0">
            <a:spAutoFit/>
          </a:bodyPr>
          <a:lstStyle/>
          <a:p>
            <a:r>
              <a:rPr lang="en-US" smtClean="0">
                <a:solidFill>
                  <a:srgbClr val="C00000"/>
                </a:solidFill>
                <a:latin typeface="+mj-lt"/>
              </a:rPr>
              <a:t>WHAT IS THIS?</a:t>
            </a:r>
            <a:endParaRPr lang="en-US">
              <a:solidFill>
                <a:srgbClr val="C00000"/>
              </a:solidFill>
              <a:latin typeface="+mj-lt"/>
            </a:endParaRPr>
          </a:p>
        </p:txBody>
      </p:sp>
      <p:sp>
        <p:nvSpPr>
          <p:cNvPr id="9" name="TextBox 8"/>
          <p:cNvSpPr txBox="1"/>
          <p:nvPr/>
        </p:nvSpPr>
        <p:spPr>
          <a:xfrm>
            <a:off x="899592" y="5807005"/>
            <a:ext cx="8028384" cy="646331"/>
          </a:xfrm>
          <a:prstGeom prst="rect">
            <a:avLst/>
          </a:prstGeom>
          <a:noFill/>
        </p:spPr>
        <p:txBody>
          <a:bodyPr wrap="square" rtlCol="0">
            <a:spAutoFit/>
          </a:bodyPr>
          <a:lstStyle/>
          <a:p>
            <a:r>
              <a:rPr lang="en-US" smtClean="0">
                <a:solidFill>
                  <a:srgbClr val="00B0F0"/>
                </a:solidFill>
                <a:latin typeface="+mj-lt"/>
              </a:rPr>
              <a:t>They are needed, when we use a symmetric  algorithm z block cypher criptography(3DES or AES), which needs initialisation!</a:t>
            </a:r>
            <a:endParaRPr lang="en-US">
              <a:solidFill>
                <a:srgbClr val="00B0F0"/>
              </a:solidFill>
              <a:latin typeface="+mj-lt"/>
            </a:endParaRPr>
          </a:p>
        </p:txBody>
      </p:sp>
      <p:cxnSp>
        <p:nvCxnSpPr>
          <p:cNvPr id="11" name="Straight Arrow Connector 10"/>
          <p:cNvCxnSpPr/>
          <p:nvPr/>
        </p:nvCxnSpPr>
        <p:spPr>
          <a:xfrm rot="5400000">
            <a:off x="5004048" y="5373216"/>
            <a:ext cx="576064"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532760"/>
            <a:ext cx="7772400" cy="2112264"/>
          </a:xfrm>
        </p:spPr>
        <p:txBody>
          <a:bodyPr/>
          <a:lstStyle/>
          <a:p>
            <a:r>
              <a:rPr lang="en-US" smtClean="0"/>
              <a:t>Operational security:</a:t>
            </a:r>
            <a:br>
              <a:rPr lang="en-US" smtClean="0"/>
            </a:br>
            <a:r>
              <a:rPr lang="en-US" sz="3200" smtClean="0"/>
              <a:t>firewalls and intrusion detection systems</a:t>
            </a:r>
            <a:br>
              <a:rPr lang="en-US" sz="3200" smtClean="0"/>
            </a:br>
            <a:endParaRPr lang="en-US"/>
          </a:p>
        </p:txBody>
      </p:sp>
      <p:pic>
        <p:nvPicPr>
          <p:cNvPr id="349186" name="Picture 2" descr="http://securehostingdirectory.com/images/firewall.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36096" y="3429000"/>
            <a:ext cx="2582813" cy="258281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Network security</a:t>
            </a:r>
            <a:endParaRPr lang="en-US"/>
          </a:p>
        </p:txBody>
      </p:sp>
      <p:sp>
        <p:nvSpPr>
          <p:cNvPr id="6" name="Content Placeholder 5"/>
          <p:cNvSpPr>
            <a:spLocks noGrp="1"/>
          </p:cNvSpPr>
          <p:nvPr>
            <p:ph idx="1"/>
          </p:nvPr>
        </p:nvSpPr>
        <p:spPr/>
        <p:txBody>
          <a:bodyPr/>
          <a:lstStyle/>
          <a:p>
            <a:r>
              <a:rPr lang="en-US" smtClean="0"/>
              <a:t>An administrator can divide users into:</a:t>
            </a:r>
          </a:p>
          <a:p>
            <a:pPr lvl="1"/>
            <a:r>
              <a:rPr lang="en-US" smtClean="0"/>
              <a:t>Good guys: users who legitimately use network resources, belong to the organization</a:t>
            </a:r>
          </a:p>
          <a:p>
            <a:pPr lvl="1"/>
            <a:r>
              <a:rPr lang="en-US" smtClean="0"/>
              <a:t>Bad guys: everyone else, their access must be closely monitored</a:t>
            </a:r>
          </a:p>
          <a:p>
            <a:r>
              <a:rPr lang="en-US" smtClean="0"/>
              <a:t>The network has normally only one access point, there we control the accesses :</a:t>
            </a:r>
          </a:p>
          <a:p>
            <a:pPr lvl="1"/>
            <a:r>
              <a:rPr lang="en-US" smtClean="0"/>
              <a:t>firewall</a:t>
            </a:r>
          </a:p>
          <a:p>
            <a:pPr lvl="1"/>
            <a:r>
              <a:rPr lang="en-US" smtClean="0"/>
              <a:t>IDS, intrusion detection system</a:t>
            </a:r>
          </a:p>
          <a:p>
            <a:pPr lvl="1"/>
            <a:r>
              <a:rPr lang="en-US" smtClean="0"/>
              <a:t>IPS, intrusion prevention system</a:t>
            </a:r>
          </a:p>
        </p:txBody>
      </p:sp>
      <p:sp>
        <p:nvSpPr>
          <p:cNvPr id="4" name="Slide Number Placeholder 3"/>
          <p:cNvSpPr>
            <a:spLocks noGrp="1"/>
          </p:cNvSpPr>
          <p:nvPr>
            <p:ph type="sldNum" sz="quarter" idx="12"/>
          </p:nvPr>
        </p:nvSpPr>
        <p:spPr/>
        <p:txBody>
          <a:bodyPr/>
          <a:lstStyle/>
          <a:p>
            <a:fld id="{3DD2F11A-9AF4-43BA-8944-6FBCB8994D45}" type="slidenum">
              <a:rPr lang="en-US" smtClean="0"/>
              <a:pPr/>
              <a:t>38</a:t>
            </a:fld>
            <a:endParaRPr lang="en-US"/>
          </a:p>
        </p:txBody>
      </p:sp>
      <p:pic>
        <p:nvPicPr>
          <p:cNvPr id="352258" name="Picture 2" descr="http://meta-dad.com/wp-content/themes/images/wooden_castle530.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04048" y="3813136"/>
            <a:ext cx="3628281" cy="2687876"/>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748233" y="1628800"/>
            <a:ext cx="7784207" cy="1666999"/>
          </a:xfrm>
          <a:prstGeom prst="rect">
            <a:avLst/>
          </a:prstGeom>
          <a:solidFill>
            <a:srgbClr val="FFFFFF"/>
          </a:solidFill>
          <a:ln w="19050">
            <a:solidFill>
              <a:srgbClr val="FF0000"/>
            </a:solidFill>
            <a:miter lim="800000"/>
            <a:headEnd/>
            <a:tailEnd/>
          </a:ln>
        </p:spPr>
        <p:txBody>
          <a:bodyPr wrap="none" anchor="ctr"/>
          <a:lstStyle/>
          <a:p>
            <a:endParaRPr lang="en-US"/>
          </a:p>
        </p:txBody>
      </p:sp>
      <p:sp>
        <p:nvSpPr>
          <p:cNvPr id="131075" name="Rectangle 3"/>
          <p:cNvSpPr>
            <a:spLocks noGrp="1" noChangeArrowheads="1"/>
          </p:cNvSpPr>
          <p:nvPr>
            <p:ph type="title"/>
          </p:nvPr>
        </p:nvSpPr>
        <p:spPr>
          <a:xfrm>
            <a:off x="474663" y="180975"/>
            <a:ext cx="7772400" cy="1143000"/>
          </a:xfrm>
        </p:spPr>
        <p:txBody>
          <a:bodyPr>
            <a:normAutofit/>
          </a:bodyPr>
          <a:lstStyle/>
          <a:p>
            <a:r>
              <a:rPr lang="en-US" sz="4000" smtClean="0"/>
              <a:t>Požarni zid</a:t>
            </a:r>
            <a:endParaRPr lang="en-US" sz="5400" smtClean="0"/>
          </a:p>
        </p:txBody>
      </p:sp>
      <p:sp>
        <p:nvSpPr>
          <p:cNvPr id="131076" name="Rectangle 5"/>
          <p:cNvSpPr>
            <a:spLocks noChangeArrowheads="1"/>
          </p:cNvSpPr>
          <p:nvPr/>
        </p:nvSpPr>
        <p:spPr bwMode="auto">
          <a:xfrm>
            <a:off x="501650" y="4419600"/>
            <a:ext cx="3810000" cy="1812925"/>
          </a:xfrm>
          <a:prstGeom prst="rect">
            <a:avLst/>
          </a:prstGeom>
          <a:noFill/>
          <a:ln w="9525">
            <a:noFill/>
            <a:miter lim="800000"/>
            <a:headEnd/>
            <a:tailEnd/>
          </a:ln>
        </p:spPr>
        <p:txBody>
          <a:bodyPr/>
          <a:lstStyle/>
          <a:p>
            <a:pPr marL="342900" indent="-342900">
              <a:spcBef>
                <a:spcPct val="20000"/>
              </a:spcBef>
              <a:buClr>
                <a:schemeClr val="accent2"/>
              </a:buClr>
              <a:buSzPct val="85000"/>
              <a:buFont typeface="ZapfDingbats" pitchFamily="82" charset="2"/>
              <a:buNone/>
            </a:pPr>
            <a:endParaRPr lang="en-US"/>
          </a:p>
        </p:txBody>
      </p:sp>
      <p:sp>
        <p:nvSpPr>
          <p:cNvPr id="131077" name="Text Box 7"/>
          <p:cNvSpPr txBox="1">
            <a:spLocks noChangeArrowheads="1"/>
          </p:cNvSpPr>
          <p:nvPr/>
        </p:nvSpPr>
        <p:spPr bwMode="auto">
          <a:xfrm>
            <a:off x="922858" y="1711623"/>
            <a:ext cx="7321550" cy="1477328"/>
          </a:xfrm>
          <a:prstGeom prst="rect">
            <a:avLst/>
          </a:prstGeom>
          <a:noFill/>
          <a:ln w="9525">
            <a:noFill/>
            <a:miter lim="800000"/>
            <a:headEnd/>
            <a:tailEnd/>
          </a:ln>
        </p:spPr>
        <p:txBody>
          <a:bodyPr>
            <a:spAutoFit/>
          </a:bodyPr>
          <a:lstStyle/>
          <a:p>
            <a:r>
              <a:rPr lang="en-US" smtClean="0"/>
              <a:t>An isolated network allow some packets to pass, others it blocks. It has 3 tasks:</a:t>
            </a:r>
          </a:p>
          <a:p>
            <a:pPr marL="177800" indent="-177800">
              <a:buFont typeface="Arial" pitchFamily="34" charset="0"/>
              <a:buChar char="•"/>
            </a:pPr>
            <a:r>
              <a:rPr lang="en-US" smtClean="0"/>
              <a:t>Filter ALL traffic,</a:t>
            </a:r>
          </a:p>
          <a:p>
            <a:pPr marL="177800" indent="-177800">
              <a:buFont typeface="Arial" pitchFamily="34" charset="0"/>
              <a:buChar char="•"/>
            </a:pPr>
            <a:r>
              <a:rPr lang="en-US" smtClean="0"/>
              <a:t>leaves only traffic that is ADMISSABLE according to policy,</a:t>
            </a:r>
          </a:p>
          <a:p>
            <a:pPr marL="177800" indent="-177800">
              <a:buFont typeface="Arial" pitchFamily="34" charset="0"/>
              <a:buChar char="•"/>
            </a:pPr>
            <a:r>
              <a:rPr lang="en-US" smtClean="0"/>
              <a:t>Is IMMUNE to attacks</a:t>
            </a:r>
          </a:p>
        </p:txBody>
      </p:sp>
      <p:sp>
        <p:nvSpPr>
          <p:cNvPr id="131079" name="Rectangle 12"/>
          <p:cNvSpPr>
            <a:spLocks noChangeArrowheads="1"/>
          </p:cNvSpPr>
          <p:nvPr/>
        </p:nvSpPr>
        <p:spPr bwMode="auto">
          <a:xfrm>
            <a:off x="0" y="1706047"/>
            <a:ext cx="184731" cy="369332"/>
          </a:xfrm>
          <a:prstGeom prst="rect">
            <a:avLst/>
          </a:prstGeom>
          <a:noFill/>
          <a:ln w="9525">
            <a:noFill/>
            <a:miter lim="800000"/>
            <a:headEnd/>
            <a:tailEnd/>
          </a:ln>
        </p:spPr>
        <p:txBody>
          <a:bodyPr wrap="none" anchor="ctr">
            <a:spAutoFit/>
          </a:bodyPr>
          <a:lstStyle/>
          <a:p>
            <a:endParaRPr lang="en-US"/>
          </a:p>
        </p:txBody>
      </p:sp>
      <p:sp>
        <p:nvSpPr>
          <p:cNvPr id="131081" name="Rectangle 16"/>
          <p:cNvSpPr>
            <a:spLocks noChangeArrowheads="1"/>
          </p:cNvSpPr>
          <p:nvPr/>
        </p:nvSpPr>
        <p:spPr bwMode="auto">
          <a:xfrm>
            <a:off x="7116663" y="6350124"/>
            <a:ext cx="47625" cy="228600"/>
          </a:xfrm>
          <a:prstGeom prst="rect">
            <a:avLst/>
          </a:prstGeom>
          <a:noFill/>
          <a:ln w="9525">
            <a:noFill/>
            <a:miter lim="800000"/>
            <a:headEnd/>
            <a:tailEnd/>
          </a:ln>
        </p:spPr>
        <p:txBody>
          <a:bodyPr wrap="none" lIns="0" tIns="0" rIns="0" bIns="0">
            <a:spAutoFit/>
          </a:bodyPr>
          <a:lstStyle/>
          <a:p>
            <a:r>
              <a:rPr lang="en-US" sz="1500">
                <a:solidFill>
                  <a:srgbClr val="000000"/>
                </a:solidFill>
              </a:rPr>
              <a:t> </a:t>
            </a:r>
            <a:endParaRPr lang="en-US"/>
          </a:p>
        </p:txBody>
      </p:sp>
      <p:sp>
        <p:nvSpPr>
          <p:cNvPr id="131082" name="Freeform 83"/>
          <p:cNvSpPr>
            <a:spLocks/>
          </p:cNvSpPr>
          <p:nvPr/>
        </p:nvSpPr>
        <p:spPr bwMode="auto">
          <a:xfrm>
            <a:off x="4298850" y="5173787"/>
            <a:ext cx="219075" cy="1012825"/>
          </a:xfrm>
          <a:custGeom>
            <a:avLst/>
            <a:gdLst>
              <a:gd name="T0" fmla="*/ 0 w 138"/>
              <a:gd name="T1" fmla="*/ 769937 h 638"/>
              <a:gd name="T2" fmla="*/ 219075 w 138"/>
              <a:gd name="T3" fmla="*/ 1012825 h 638"/>
              <a:gd name="T4" fmla="*/ 219075 w 138"/>
              <a:gd name="T5" fmla="*/ 122238 h 638"/>
              <a:gd name="T6" fmla="*/ 184150 w 138"/>
              <a:gd name="T7" fmla="*/ 77787 h 638"/>
              <a:gd name="T8" fmla="*/ 0 w 138"/>
              <a:gd name="T9" fmla="*/ 0 h 638"/>
              <a:gd name="T10" fmla="*/ 0 w 138"/>
              <a:gd name="T11" fmla="*/ 769937 h 638"/>
              <a:gd name="T12" fmla="*/ 0 60000 65536"/>
              <a:gd name="T13" fmla="*/ 0 60000 65536"/>
              <a:gd name="T14" fmla="*/ 0 60000 65536"/>
              <a:gd name="T15" fmla="*/ 0 60000 65536"/>
              <a:gd name="T16" fmla="*/ 0 60000 65536"/>
              <a:gd name="T17" fmla="*/ 0 60000 65536"/>
              <a:gd name="T18" fmla="*/ 0 w 138"/>
              <a:gd name="T19" fmla="*/ 0 h 638"/>
              <a:gd name="T20" fmla="*/ 138 w 138"/>
              <a:gd name="T21" fmla="*/ 638 h 638"/>
            </a:gdLst>
            <a:ahLst/>
            <a:cxnLst>
              <a:cxn ang="T12">
                <a:pos x="T0" y="T1"/>
              </a:cxn>
              <a:cxn ang="T13">
                <a:pos x="T2" y="T3"/>
              </a:cxn>
              <a:cxn ang="T14">
                <a:pos x="T4" y="T5"/>
              </a:cxn>
              <a:cxn ang="T15">
                <a:pos x="T6" y="T7"/>
              </a:cxn>
              <a:cxn ang="T16">
                <a:pos x="T8" y="T9"/>
              </a:cxn>
              <a:cxn ang="T17">
                <a:pos x="T10" y="T11"/>
              </a:cxn>
            </a:cxnLst>
            <a:rect l="T18" t="T19" r="T20" b="T21"/>
            <a:pathLst>
              <a:path w="138" h="638">
                <a:moveTo>
                  <a:pt x="0" y="485"/>
                </a:moveTo>
                <a:lnTo>
                  <a:pt x="138" y="638"/>
                </a:lnTo>
                <a:lnTo>
                  <a:pt x="138" y="77"/>
                </a:lnTo>
                <a:lnTo>
                  <a:pt x="116" y="49"/>
                </a:lnTo>
                <a:lnTo>
                  <a:pt x="0" y="0"/>
                </a:lnTo>
                <a:lnTo>
                  <a:pt x="0" y="485"/>
                </a:lnTo>
                <a:close/>
              </a:path>
            </a:pathLst>
          </a:custGeom>
          <a:solidFill>
            <a:srgbClr val="606060"/>
          </a:solidFill>
          <a:ln w="9525">
            <a:noFill/>
            <a:round/>
            <a:headEnd/>
            <a:tailEnd/>
          </a:ln>
        </p:spPr>
        <p:txBody>
          <a:bodyPr/>
          <a:lstStyle/>
          <a:p>
            <a:endParaRPr lang="en-US"/>
          </a:p>
        </p:txBody>
      </p:sp>
      <p:sp>
        <p:nvSpPr>
          <p:cNvPr id="131083" name="Rectangle 324"/>
          <p:cNvSpPr>
            <a:spLocks noChangeArrowheads="1"/>
          </p:cNvSpPr>
          <p:nvPr/>
        </p:nvSpPr>
        <p:spPr bwMode="auto">
          <a:xfrm>
            <a:off x="3089175" y="3924424"/>
            <a:ext cx="4763" cy="187325"/>
          </a:xfrm>
          <a:prstGeom prst="rect">
            <a:avLst/>
          </a:prstGeom>
          <a:solidFill>
            <a:srgbClr val="000000"/>
          </a:solidFill>
          <a:ln w="9525">
            <a:noFill/>
            <a:miter lim="800000"/>
            <a:headEnd/>
            <a:tailEnd/>
          </a:ln>
        </p:spPr>
        <p:txBody>
          <a:bodyPr/>
          <a:lstStyle/>
          <a:p>
            <a:endParaRPr lang="en-US"/>
          </a:p>
        </p:txBody>
      </p:sp>
      <p:sp>
        <p:nvSpPr>
          <p:cNvPr id="131085" name="Rectangle 364"/>
          <p:cNvSpPr>
            <a:spLocks noChangeArrowheads="1"/>
          </p:cNvSpPr>
          <p:nvPr/>
        </p:nvSpPr>
        <p:spPr bwMode="auto">
          <a:xfrm>
            <a:off x="4871938" y="6262812"/>
            <a:ext cx="47625" cy="228600"/>
          </a:xfrm>
          <a:prstGeom prst="rect">
            <a:avLst/>
          </a:prstGeom>
          <a:noFill/>
          <a:ln w="9525">
            <a:noFill/>
            <a:miter lim="800000"/>
            <a:headEnd/>
            <a:tailEnd/>
          </a:ln>
        </p:spPr>
        <p:txBody>
          <a:bodyPr wrap="none" lIns="0" tIns="0" rIns="0" bIns="0">
            <a:spAutoFit/>
          </a:bodyPr>
          <a:lstStyle/>
          <a:p>
            <a:r>
              <a:rPr lang="en-US" sz="1500">
                <a:solidFill>
                  <a:srgbClr val="000000"/>
                </a:solidFill>
              </a:rPr>
              <a:t> </a:t>
            </a:r>
            <a:endParaRPr lang="en-US"/>
          </a:p>
        </p:txBody>
      </p:sp>
      <p:sp>
        <p:nvSpPr>
          <p:cNvPr id="131086" name="Freeform 17"/>
          <p:cNvSpPr>
            <a:spLocks/>
          </p:cNvSpPr>
          <p:nvPr/>
        </p:nvSpPr>
        <p:spPr bwMode="auto">
          <a:xfrm>
            <a:off x="1936650" y="3645024"/>
            <a:ext cx="2654300" cy="1550988"/>
          </a:xfrm>
          <a:custGeom>
            <a:avLst/>
            <a:gdLst>
              <a:gd name="T0" fmla="*/ 122238 w 1672"/>
              <a:gd name="T1" fmla="*/ 4763 h 977"/>
              <a:gd name="T2" fmla="*/ 201612 w 1672"/>
              <a:gd name="T3" fmla="*/ 1588 h 977"/>
              <a:gd name="T4" fmla="*/ 296863 w 1672"/>
              <a:gd name="T5" fmla="*/ 26988 h 977"/>
              <a:gd name="T6" fmla="*/ 446088 w 1672"/>
              <a:gd name="T7" fmla="*/ 85725 h 977"/>
              <a:gd name="T8" fmla="*/ 603250 w 1672"/>
              <a:gd name="T9" fmla="*/ 142875 h 977"/>
              <a:gd name="T10" fmla="*/ 715962 w 1672"/>
              <a:gd name="T11" fmla="*/ 165100 h 977"/>
              <a:gd name="T12" fmla="*/ 822325 w 1672"/>
              <a:gd name="T13" fmla="*/ 165100 h 977"/>
              <a:gd name="T14" fmla="*/ 1017588 w 1672"/>
              <a:gd name="T15" fmla="*/ 142875 h 977"/>
              <a:gd name="T16" fmla="*/ 1228725 w 1672"/>
              <a:gd name="T17" fmla="*/ 120650 h 977"/>
              <a:gd name="T18" fmla="*/ 1354137 w 1672"/>
              <a:gd name="T19" fmla="*/ 120650 h 977"/>
              <a:gd name="T20" fmla="*/ 1495425 w 1672"/>
              <a:gd name="T21" fmla="*/ 139700 h 977"/>
              <a:gd name="T22" fmla="*/ 1660525 w 1672"/>
              <a:gd name="T23" fmla="*/ 168275 h 977"/>
              <a:gd name="T24" fmla="*/ 1889125 w 1672"/>
              <a:gd name="T25" fmla="*/ 212725 h 977"/>
              <a:gd name="T26" fmla="*/ 2160588 w 1672"/>
              <a:gd name="T27" fmla="*/ 285750 h 977"/>
              <a:gd name="T28" fmla="*/ 2335213 w 1672"/>
              <a:gd name="T29" fmla="*/ 349250 h 977"/>
              <a:gd name="T30" fmla="*/ 2449513 w 1672"/>
              <a:gd name="T31" fmla="*/ 409575 h 977"/>
              <a:gd name="T32" fmla="*/ 2506663 w 1672"/>
              <a:gd name="T33" fmla="*/ 450850 h 977"/>
              <a:gd name="T34" fmla="*/ 2565400 w 1672"/>
              <a:gd name="T35" fmla="*/ 517525 h 977"/>
              <a:gd name="T36" fmla="*/ 2620963 w 1672"/>
              <a:gd name="T37" fmla="*/ 639763 h 977"/>
              <a:gd name="T38" fmla="*/ 2649538 w 1672"/>
              <a:gd name="T39" fmla="*/ 782638 h 977"/>
              <a:gd name="T40" fmla="*/ 2652713 w 1672"/>
              <a:gd name="T41" fmla="*/ 933450 h 977"/>
              <a:gd name="T42" fmla="*/ 2635250 w 1672"/>
              <a:gd name="T43" fmla="*/ 1079500 h 977"/>
              <a:gd name="T44" fmla="*/ 2598738 w 1672"/>
              <a:gd name="T45" fmla="*/ 1209675 h 977"/>
              <a:gd name="T46" fmla="*/ 2551113 w 1672"/>
              <a:gd name="T47" fmla="*/ 1309688 h 977"/>
              <a:gd name="T48" fmla="*/ 2482850 w 1672"/>
              <a:gd name="T49" fmla="*/ 1376363 h 977"/>
              <a:gd name="T50" fmla="*/ 2390775 w 1672"/>
              <a:gd name="T51" fmla="*/ 1420813 h 977"/>
              <a:gd name="T52" fmla="*/ 2279650 w 1672"/>
              <a:gd name="T53" fmla="*/ 1447800 h 977"/>
              <a:gd name="T54" fmla="*/ 2052638 w 1672"/>
              <a:gd name="T55" fmla="*/ 1476375 h 977"/>
              <a:gd name="T56" fmla="*/ 1819275 w 1672"/>
              <a:gd name="T57" fmla="*/ 1501775 h 977"/>
              <a:gd name="T58" fmla="*/ 1681163 w 1672"/>
              <a:gd name="T59" fmla="*/ 1517650 h 977"/>
              <a:gd name="T60" fmla="*/ 1439862 w 1672"/>
              <a:gd name="T61" fmla="*/ 1538288 h 977"/>
              <a:gd name="T62" fmla="*/ 1196975 w 1672"/>
              <a:gd name="T63" fmla="*/ 1546225 h 977"/>
              <a:gd name="T64" fmla="*/ 1060450 w 1672"/>
              <a:gd name="T65" fmla="*/ 1550988 h 977"/>
              <a:gd name="T66" fmla="*/ 941388 w 1672"/>
              <a:gd name="T67" fmla="*/ 1550988 h 977"/>
              <a:gd name="T68" fmla="*/ 844550 w 1672"/>
              <a:gd name="T69" fmla="*/ 1546225 h 977"/>
              <a:gd name="T70" fmla="*/ 766762 w 1672"/>
              <a:gd name="T71" fmla="*/ 1541463 h 977"/>
              <a:gd name="T72" fmla="*/ 661988 w 1672"/>
              <a:gd name="T73" fmla="*/ 1524000 h 977"/>
              <a:gd name="T74" fmla="*/ 517525 w 1672"/>
              <a:gd name="T75" fmla="*/ 1487488 h 977"/>
              <a:gd name="T76" fmla="*/ 374650 w 1672"/>
              <a:gd name="T77" fmla="*/ 1450975 h 977"/>
              <a:gd name="T78" fmla="*/ 225425 w 1672"/>
              <a:gd name="T79" fmla="*/ 1406525 h 977"/>
              <a:gd name="T80" fmla="*/ 123825 w 1672"/>
              <a:gd name="T81" fmla="*/ 1352550 h 977"/>
              <a:gd name="T82" fmla="*/ 74613 w 1672"/>
              <a:gd name="T83" fmla="*/ 1304925 h 977"/>
              <a:gd name="T84" fmla="*/ 41275 w 1672"/>
              <a:gd name="T85" fmla="*/ 1247775 h 977"/>
              <a:gd name="T86" fmla="*/ 11112 w 1672"/>
              <a:gd name="T87" fmla="*/ 1136650 h 977"/>
              <a:gd name="T88" fmla="*/ 0 w 1672"/>
              <a:gd name="T89" fmla="*/ 969963 h 977"/>
              <a:gd name="T90" fmla="*/ 3175 w 1672"/>
              <a:gd name="T91" fmla="*/ 779463 h 977"/>
              <a:gd name="T92" fmla="*/ 1588 w 1672"/>
              <a:gd name="T93" fmla="*/ 663575 h 977"/>
              <a:gd name="T94" fmla="*/ 0 w 1672"/>
              <a:gd name="T95" fmla="*/ 528638 h 977"/>
              <a:gd name="T96" fmla="*/ 3175 w 1672"/>
              <a:gd name="T97" fmla="*/ 300038 h 977"/>
              <a:gd name="T98" fmla="*/ 19050 w 1672"/>
              <a:gd name="T99" fmla="*/ 174625 h 977"/>
              <a:gd name="T100" fmla="*/ 46037 w 1672"/>
              <a:gd name="T101" fmla="*/ 76200 h 977"/>
              <a:gd name="T102" fmla="*/ 74613 w 1672"/>
              <a:gd name="T103" fmla="*/ 34925 h 9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72"/>
              <a:gd name="T157" fmla="*/ 0 h 977"/>
              <a:gd name="T158" fmla="*/ 1672 w 1672"/>
              <a:gd name="T159" fmla="*/ 977 h 97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72" h="977">
                <a:moveTo>
                  <a:pt x="54" y="16"/>
                </a:moveTo>
                <a:lnTo>
                  <a:pt x="57" y="14"/>
                </a:lnTo>
                <a:lnTo>
                  <a:pt x="61" y="10"/>
                </a:lnTo>
                <a:lnTo>
                  <a:pt x="69" y="7"/>
                </a:lnTo>
                <a:lnTo>
                  <a:pt x="77" y="3"/>
                </a:lnTo>
                <a:lnTo>
                  <a:pt x="86" y="1"/>
                </a:lnTo>
                <a:lnTo>
                  <a:pt x="96" y="0"/>
                </a:lnTo>
                <a:lnTo>
                  <a:pt x="105" y="0"/>
                </a:lnTo>
                <a:lnTo>
                  <a:pt x="116" y="0"/>
                </a:lnTo>
                <a:lnTo>
                  <a:pt x="127" y="1"/>
                </a:lnTo>
                <a:lnTo>
                  <a:pt x="138" y="3"/>
                </a:lnTo>
                <a:lnTo>
                  <a:pt x="149" y="6"/>
                </a:lnTo>
                <a:lnTo>
                  <a:pt x="161" y="9"/>
                </a:lnTo>
                <a:lnTo>
                  <a:pt x="174" y="13"/>
                </a:lnTo>
                <a:lnTo>
                  <a:pt x="187" y="17"/>
                </a:lnTo>
                <a:lnTo>
                  <a:pt x="200" y="22"/>
                </a:lnTo>
                <a:lnTo>
                  <a:pt x="212" y="27"/>
                </a:lnTo>
                <a:lnTo>
                  <a:pt x="225" y="31"/>
                </a:lnTo>
                <a:lnTo>
                  <a:pt x="253" y="43"/>
                </a:lnTo>
                <a:lnTo>
                  <a:pt x="281" y="54"/>
                </a:lnTo>
                <a:lnTo>
                  <a:pt x="309" y="65"/>
                </a:lnTo>
                <a:lnTo>
                  <a:pt x="338" y="76"/>
                </a:lnTo>
                <a:lnTo>
                  <a:pt x="352" y="82"/>
                </a:lnTo>
                <a:lnTo>
                  <a:pt x="366" y="86"/>
                </a:lnTo>
                <a:lnTo>
                  <a:pt x="380" y="90"/>
                </a:lnTo>
                <a:lnTo>
                  <a:pt x="394" y="95"/>
                </a:lnTo>
                <a:lnTo>
                  <a:pt x="408" y="97"/>
                </a:lnTo>
                <a:lnTo>
                  <a:pt x="422" y="100"/>
                </a:lnTo>
                <a:lnTo>
                  <a:pt x="436" y="103"/>
                </a:lnTo>
                <a:lnTo>
                  <a:pt x="451" y="104"/>
                </a:lnTo>
                <a:lnTo>
                  <a:pt x="465" y="105"/>
                </a:lnTo>
                <a:lnTo>
                  <a:pt x="477" y="105"/>
                </a:lnTo>
                <a:lnTo>
                  <a:pt x="491" y="105"/>
                </a:lnTo>
                <a:lnTo>
                  <a:pt x="504" y="105"/>
                </a:lnTo>
                <a:lnTo>
                  <a:pt x="518" y="104"/>
                </a:lnTo>
                <a:lnTo>
                  <a:pt x="532" y="104"/>
                </a:lnTo>
                <a:lnTo>
                  <a:pt x="559" y="100"/>
                </a:lnTo>
                <a:lnTo>
                  <a:pt x="586" y="98"/>
                </a:lnTo>
                <a:lnTo>
                  <a:pt x="614" y="95"/>
                </a:lnTo>
                <a:lnTo>
                  <a:pt x="641" y="90"/>
                </a:lnTo>
                <a:lnTo>
                  <a:pt x="670" y="86"/>
                </a:lnTo>
                <a:lnTo>
                  <a:pt x="698" y="83"/>
                </a:lnTo>
                <a:lnTo>
                  <a:pt x="727" y="79"/>
                </a:lnTo>
                <a:lnTo>
                  <a:pt x="757" y="77"/>
                </a:lnTo>
                <a:lnTo>
                  <a:pt x="774" y="76"/>
                </a:lnTo>
                <a:lnTo>
                  <a:pt x="789" y="75"/>
                </a:lnTo>
                <a:lnTo>
                  <a:pt x="804" y="75"/>
                </a:lnTo>
                <a:lnTo>
                  <a:pt x="820" y="75"/>
                </a:lnTo>
                <a:lnTo>
                  <a:pt x="837" y="76"/>
                </a:lnTo>
                <a:lnTo>
                  <a:pt x="853" y="76"/>
                </a:lnTo>
                <a:lnTo>
                  <a:pt x="871" y="77"/>
                </a:lnTo>
                <a:lnTo>
                  <a:pt x="888" y="79"/>
                </a:lnTo>
                <a:lnTo>
                  <a:pt x="906" y="82"/>
                </a:lnTo>
                <a:lnTo>
                  <a:pt x="923" y="84"/>
                </a:lnTo>
                <a:lnTo>
                  <a:pt x="942" y="88"/>
                </a:lnTo>
                <a:lnTo>
                  <a:pt x="961" y="91"/>
                </a:lnTo>
                <a:lnTo>
                  <a:pt x="980" y="95"/>
                </a:lnTo>
                <a:lnTo>
                  <a:pt x="1003" y="98"/>
                </a:lnTo>
                <a:lnTo>
                  <a:pt x="1024" y="102"/>
                </a:lnTo>
                <a:lnTo>
                  <a:pt x="1046" y="106"/>
                </a:lnTo>
                <a:lnTo>
                  <a:pt x="1069" y="110"/>
                </a:lnTo>
                <a:lnTo>
                  <a:pt x="1092" y="114"/>
                </a:lnTo>
                <a:lnTo>
                  <a:pt x="1117" y="119"/>
                </a:lnTo>
                <a:lnTo>
                  <a:pt x="1141" y="124"/>
                </a:lnTo>
                <a:lnTo>
                  <a:pt x="1190" y="134"/>
                </a:lnTo>
                <a:lnTo>
                  <a:pt x="1239" y="146"/>
                </a:lnTo>
                <a:lnTo>
                  <a:pt x="1288" y="159"/>
                </a:lnTo>
                <a:lnTo>
                  <a:pt x="1313" y="166"/>
                </a:lnTo>
                <a:lnTo>
                  <a:pt x="1337" y="173"/>
                </a:lnTo>
                <a:lnTo>
                  <a:pt x="1361" y="180"/>
                </a:lnTo>
                <a:lnTo>
                  <a:pt x="1384" y="187"/>
                </a:lnTo>
                <a:lnTo>
                  <a:pt x="1406" y="195"/>
                </a:lnTo>
                <a:lnTo>
                  <a:pt x="1429" y="203"/>
                </a:lnTo>
                <a:lnTo>
                  <a:pt x="1450" y="211"/>
                </a:lnTo>
                <a:lnTo>
                  <a:pt x="1471" y="220"/>
                </a:lnTo>
                <a:lnTo>
                  <a:pt x="1490" y="229"/>
                </a:lnTo>
                <a:lnTo>
                  <a:pt x="1509" y="238"/>
                </a:lnTo>
                <a:lnTo>
                  <a:pt x="1527" y="248"/>
                </a:lnTo>
                <a:lnTo>
                  <a:pt x="1535" y="252"/>
                </a:lnTo>
                <a:lnTo>
                  <a:pt x="1543" y="258"/>
                </a:lnTo>
                <a:lnTo>
                  <a:pt x="1551" y="263"/>
                </a:lnTo>
                <a:lnTo>
                  <a:pt x="1558" y="267"/>
                </a:lnTo>
                <a:lnTo>
                  <a:pt x="1565" y="273"/>
                </a:lnTo>
                <a:lnTo>
                  <a:pt x="1572" y="279"/>
                </a:lnTo>
                <a:lnTo>
                  <a:pt x="1579" y="284"/>
                </a:lnTo>
                <a:lnTo>
                  <a:pt x="1585" y="290"/>
                </a:lnTo>
                <a:lnTo>
                  <a:pt x="1591" y="296"/>
                </a:lnTo>
                <a:lnTo>
                  <a:pt x="1597" y="301"/>
                </a:lnTo>
                <a:lnTo>
                  <a:pt x="1607" y="313"/>
                </a:lnTo>
                <a:lnTo>
                  <a:pt x="1616" y="326"/>
                </a:lnTo>
                <a:lnTo>
                  <a:pt x="1625" y="340"/>
                </a:lnTo>
                <a:lnTo>
                  <a:pt x="1633" y="355"/>
                </a:lnTo>
                <a:lnTo>
                  <a:pt x="1640" y="370"/>
                </a:lnTo>
                <a:lnTo>
                  <a:pt x="1647" y="385"/>
                </a:lnTo>
                <a:lnTo>
                  <a:pt x="1651" y="403"/>
                </a:lnTo>
                <a:lnTo>
                  <a:pt x="1656" y="419"/>
                </a:lnTo>
                <a:lnTo>
                  <a:pt x="1661" y="438"/>
                </a:lnTo>
                <a:lnTo>
                  <a:pt x="1664" y="456"/>
                </a:lnTo>
                <a:lnTo>
                  <a:pt x="1667" y="474"/>
                </a:lnTo>
                <a:lnTo>
                  <a:pt x="1669" y="493"/>
                </a:lnTo>
                <a:lnTo>
                  <a:pt x="1671" y="512"/>
                </a:lnTo>
                <a:lnTo>
                  <a:pt x="1671" y="530"/>
                </a:lnTo>
                <a:lnTo>
                  <a:pt x="1672" y="550"/>
                </a:lnTo>
                <a:lnTo>
                  <a:pt x="1671" y="569"/>
                </a:lnTo>
                <a:lnTo>
                  <a:pt x="1671" y="588"/>
                </a:lnTo>
                <a:lnTo>
                  <a:pt x="1670" y="607"/>
                </a:lnTo>
                <a:lnTo>
                  <a:pt x="1668" y="626"/>
                </a:lnTo>
                <a:lnTo>
                  <a:pt x="1665" y="645"/>
                </a:lnTo>
                <a:lnTo>
                  <a:pt x="1663" y="662"/>
                </a:lnTo>
                <a:lnTo>
                  <a:pt x="1660" y="680"/>
                </a:lnTo>
                <a:lnTo>
                  <a:pt x="1656" y="697"/>
                </a:lnTo>
                <a:lnTo>
                  <a:pt x="1651" y="715"/>
                </a:lnTo>
                <a:lnTo>
                  <a:pt x="1648" y="731"/>
                </a:lnTo>
                <a:lnTo>
                  <a:pt x="1643" y="747"/>
                </a:lnTo>
                <a:lnTo>
                  <a:pt x="1637" y="762"/>
                </a:lnTo>
                <a:lnTo>
                  <a:pt x="1632" y="776"/>
                </a:lnTo>
                <a:lnTo>
                  <a:pt x="1626" y="790"/>
                </a:lnTo>
                <a:lnTo>
                  <a:pt x="1620" y="803"/>
                </a:lnTo>
                <a:lnTo>
                  <a:pt x="1614" y="814"/>
                </a:lnTo>
                <a:lnTo>
                  <a:pt x="1607" y="825"/>
                </a:lnTo>
                <a:lnTo>
                  <a:pt x="1600" y="834"/>
                </a:lnTo>
                <a:lnTo>
                  <a:pt x="1592" y="843"/>
                </a:lnTo>
                <a:lnTo>
                  <a:pt x="1584" y="852"/>
                </a:lnTo>
                <a:lnTo>
                  <a:pt x="1574" y="859"/>
                </a:lnTo>
                <a:lnTo>
                  <a:pt x="1564" y="867"/>
                </a:lnTo>
                <a:lnTo>
                  <a:pt x="1553" y="873"/>
                </a:lnTo>
                <a:lnTo>
                  <a:pt x="1543" y="879"/>
                </a:lnTo>
                <a:lnTo>
                  <a:pt x="1531" y="884"/>
                </a:lnTo>
                <a:lnTo>
                  <a:pt x="1518" y="890"/>
                </a:lnTo>
                <a:lnTo>
                  <a:pt x="1506" y="895"/>
                </a:lnTo>
                <a:lnTo>
                  <a:pt x="1493" y="898"/>
                </a:lnTo>
                <a:lnTo>
                  <a:pt x="1479" y="902"/>
                </a:lnTo>
                <a:lnTo>
                  <a:pt x="1465" y="905"/>
                </a:lnTo>
                <a:lnTo>
                  <a:pt x="1451" y="909"/>
                </a:lnTo>
                <a:lnTo>
                  <a:pt x="1436" y="912"/>
                </a:lnTo>
                <a:lnTo>
                  <a:pt x="1420" y="915"/>
                </a:lnTo>
                <a:lnTo>
                  <a:pt x="1390" y="919"/>
                </a:lnTo>
                <a:lnTo>
                  <a:pt x="1358" y="923"/>
                </a:lnTo>
                <a:lnTo>
                  <a:pt x="1326" y="926"/>
                </a:lnTo>
                <a:lnTo>
                  <a:pt x="1293" y="930"/>
                </a:lnTo>
                <a:lnTo>
                  <a:pt x="1259" y="932"/>
                </a:lnTo>
                <a:lnTo>
                  <a:pt x="1227" y="936"/>
                </a:lnTo>
                <a:lnTo>
                  <a:pt x="1194" y="939"/>
                </a:lnTo>
                <a:lnTo>
                  <a:pt x="1162" y="944"/>
                </a:lnTo>
                <a:lnTo>
                  <a:pt x="1146" y="946"/>
                </a:lnTo>
                <a:lnTo>
                  <a:pt x="1130" y="949"/>
                </a:lnTo>
                <a:lnTo>
                  <a:pt x="1112" y="950"/>
                </a:lnTo>
                <a:lnTo>
                  <a:pt x="1095" y="952"/>
                </a:lnTo>
                <a:lnTo>
                  <a:pt x="1077" y="954"/>
                </a:lnTo>
                <a:lnTo>
                  <a:pt x="1059" y="956"/>
                </a:lnTo>
                <a:lnTo>
                  <a:pt x="1041" y="958"/>
                </a:lnTo>
                <a:lnTo>
                  <a:pt x="1022" y="959"/>
                </a:lnTo>
                <a:lnTo>
                  <a:pt x="984" y="963"/>
                </a:lnTo>
                <a:lnTo>
                  <a:pt x="945" y="966"/>
                </a:lnTo>
                <a:lnTo>
                  <a:pt x="907" y="969"/>
                </a:lnTo>
                <a:lnTo>
                  <a:pt x="867" y="970"/>
                </a:lnTo>
                <a:lnTo>
                  <a:pt x="829" y="972"/>
                </a:lnTo>
                <a:lnTo>
                  <a:pt x="791" y="973"/>
                </a:lnTo>
                <a:lnTo>
                  <a:pt x="773" y="974"/>
                </a:lnTo>
                <a:lnTo>
                  <a:pt x="754" y="974"/>
                </a:lnTo>
                <a:lnTo>
                  <a:pt x="736" y="976"/>
                </a:lnTo>
                <a:lnTo>
                  <a:pt x="718" y="976"/>
                </a:lnTo>
                <a:lnTo>
                  <a:pt x="701" y="976"/>
                </a:lnTo>
                <a:lnTo>
                  <a:pt x="684" y="977"/>
                </a:lnTo>
                <a:lnTo>
                  <a:pt x="668" y="977"/>
                </a:lnTo>
                <a:lnTo>
                  <a:pt x="651" y="977"/>
                </a:lnTo>
                <a:lnTo>
                  <a:pt x="636" y="977"/>
                </a:lnTo>
                <a:lnTo>
                  <a:pt x="621" y="977"/>
                </a:lnTo>
                <a:lnTo>
                  <a:pt x="607" y="977"/>
                </a:lnTo>
                <a:lnTo>
                  <a:pt x="593" y="977"/>
                </a:lnTo>
                <a:lnTo>
                  <a:pt x="580" y="976"/>
                </a:lnTo>
                <a:lnTo>
                  <a:pt x="567" y="976"/>
                </a:lnTo>
                <a:lnTo>
                  <a:pt x="556" y="976"/>
                </a:lnTo>
                <a:lnTo>
                  <a:pt x="544" y="974"/>
                </a:lnTo>
                <a:lnTo>
                  <a:pt x="532" y="974"/>
                </a:lnTo>
                <a:lnTo>
                  <a:pt x="522" y="974"/>
                </a:lnTo>
                <a:lnTo>
                  <a:pt x="511" y="973"/>
                </a:lnTo>
                <a:lnTo>
                  <a:pt x="502" y="972"/>
                </a:lnTo>
                <a:lnTo>
                  <a:pt x="493" y="972"/>
                </a:lnTo>
                <a:lnTo>
                  <a:pt x="483" y="971"/>
                </a:lnTo>
                <a:lnTo>
                  <a:pt x="474" y="970"/>
                </a:lnTo>
                <a:lnTo>
                  <a:pt x="465" y="969"/>
                </a:lnTo>
                <a:lnTo>
                  <a:pt x="448" y="966"/>
                </a:lnTo>
                <a:lnTo>
                  <a:pt x="432" y="964"/>
                </a:lnTo>
                <a:lnTo>
                  <a:pt x="417" y="960"/>
                </a:lnTo>
                <a:lnTo>
                  <a:pt x="401" y="958"/>
                </a:lnTo>
                <a:lnTo>
                  <a:pt x="372" y="950"/>
                </a:lnTo>
                <a:lnTo>
                  <a:pt x="357" y="946"/>
                </a:lnTo>
                <a:lnTo>
                  <a:pt x="342" y="942"/>
                </a:lnTo>
                <a:lnTo>
                  <a:pt x="326" y="937"/>
                </a:lnTo>
                <a:lnTo>
                  <a:pt x="308" y="932"/>
                </a:lnTo>
                <a:lnTo>
                  <a:pt x="291" y="928"/>
                </a:lnTo>
                <a:lnTo>
                  <a:pt x="273" y="923"/>
                </a:lnTo>
                <a:lnTo>
                  <a:pt x="254" y="918"/>
                </a:lnTo>
                <a:lnTo>
                  <a:pt x="236" y="914"/>
                </a:lnTo>
                <a:lnTo>
                  <a:pt x="216" y="908"/>
                </a:lnTo>
                <a:lnTo>
                  <a:pt x="197" y="903"/>
                </a:lnTo>
                <a:lnTo>
                  <a:pt x="179" y="897"/>
                </a:lnTo>
                <a:lnTo>
                  <a:pt x="160" y="891"/>
                </a:lnTo>
                <a:lnTo>
                  <a:pt x="142" y="886"/>
                </a:lnTo>
                <a:lnTo>
                  <a:pt x="125" y="877"/>
                </a:lnTo>
                <a:lnTo>
                  <a:pt x="109" y="870"/>
                </a:lnTo>
                <a:lnTo>
                  <a:pt x="92" y="861"/>
                </a:lnTo>
                <a:lnTo>
                  <a:pt x="85" y="856"/>
                </a:lnTo>
                <a:lnTo>
                  <a:pt x="78" y="852"/>
                </a:lnTo>
                <a:lnTo>
                  <a:pt x="71" y="846"/>
                </a:lnTo>
                <a:lnTo>
                  <a:pt x="64" y="841"/>
                </a:lnTo>
                <a:lnTo>
                  <a:pt x="58" y="835"/>
                </a:lnTo>
                <a:lnTo>
                  <a:pt x="53" y="828"/>
                </a:lnTo>
                <a:lnTo>
                  <a:pt x="47" y="822"/>
                </a:lnTo>
                <a:lnTo>
                  <a:pt x="42" y="815"/>
                </a:lnTo>
                <a:lnTo>
                  <a:pt x="37" y="808"/>
                </a:lnTo>
                <a:lnTo>
                  <a:pt x="34" y="801"/>
                </a:lnTo>
                <a:lnTo>
                  <a:pt x="29" y="793"/>
                </a:lnTo>
                <a:lnTo>
                  <a:pt x="26" y="786"/>
                </a:lnTo>
                <a:lnTo>
                  <a:pt x="22" y="778"/>
                </a:lnTo>
                <a:lnTo>
                  <a:pt x="20" y="770"/>
                </a:lnTo>
                <a:lnTo>
                  <a:pt x="14" y="752"/>
                </a:lnTo>
                <a:lnTo>
                  <a:pt x="9" y="735"/>
                </a:lnTo>
                <a:lnTo>
                  <a:pt x="7" y="716"/>
                </a:lnTo>
                <a:lnTo>
                  <a:pt x="5" y="696"/>
                </a:lnTo>
                <a:lnTo>
                  <a:pt x="2" y="675"/>
                </a:lnTo>
                <a:lnTo>
                  <a:pt x="1" y="654"/>
                </a:lnTo>
                <a:lnTo>
                  <a:pt x="1" y="633"/>
                </a:lnTo>
                <a:lnTo>
                  <a:pt x="0" y="611"/>
                </a:lnTo>
                <a:lnTo>
                  <a:pt x="0" y="588"/>
                </a:lnTo>
                <a:lnTo>
                  <a:pt x="1" y="564"/>
                </a:lnTo>
                <a:lnTo>
                  <a:pt x="1" y="540"/>
                </a:lnTo>
                <a:lnTo>
                  <a:pt x="2" y="515"/>
                </a:lnTo>
                <a:lnTo>
                  <a:pt x="2" y="491"/>
                </a:lnTo>
                <a:lnTo>
                  <a:pt x="2" y="478"/>
                </a:lnTo>
                <a:lnTo>
                  <a:pt x="2" y="464"/>
                </a:lnTo>
                <a:lnTo>
                  <a:pt x="2" y="450"/>
                </a:lnTo>
                <a:lnTo>
                  <a:pt x="2" y="435"/>
                </a:lnTo>
                <a:lnTo>
                  <a:pt x="1" y="418"/>
                </a:lnTo>
                <a:lnTo>
                  <a:pt x="1" y="402"/>
                </a:lnTo>
                <a:lnTo>
                  <a:pt x="1" y="385"/>
                </a:lnTo>
                <a:lnTo>
                  <a:pt x="0" y="368"/>
                </a:lnTo>
                <a:lnTo>
                  <a:pt x="0" y="350"/>
                </a:lnTo>
                <a:lnTo>
                  <a:pt x="0" y="333"/>
                </a:lnTo>
                <a:lnTo>
                  <a:pt x="0" y="297"/>
                </a:lnTo>
                <a:lnTo>
                  <a:pt x="0" y="260"/>
                </a:lnTo>
                <a:lnTo>
                  <a:pt x="0" y="224"/>
                </a:lnTo>
                <a:lnTo>
                  <a:pt x="1" y="207"/>
                </a:lnTo>
                <a:lnTo>
                  <a:pt x="2" y="189"/>
                </a:lnTo>
                <a:lnTo>
                  <a:pt x="4" y="173"/>
                </a:lnTo>
                <a:lnTo>
                  <a:pt x="5" y="156"/>
                </a:lnTo>
                <a:lnTo>
                  <a:pt x="7" y="140"/>
                </a:lnTo>
                <a:lnTo>
                  <a:pt x="8" y="125"/>
                </a:lnTo>
                <a:lnTo>
                  <a:pt x="12" y="110"/>
                </a:lnTo>
                <a:lnTo>
                  <a:pt x="14" y="96"/>
                </a:lnTo>
                <a:lnTo>
                  <a:pt x="18" y="82"/>
                </a:lnTo>
                <a:lnTo>
                  <a:pt x="21" y="70"/>
                </a:lnTo>
                <a:lnTo>
                  <a:pt x="26" y="58"/>
                </a:lnTo>
                <a:lnTo>
                  <a:pt x="29" y="48"/>
                </a:lnTo>
                <a:lnTo>
                  <a:pt x="35" y="37"/>
                </a:lnTo>
                <a:lnTo>
                  <a:pt x="37" y="34"/>
                </a:lnTo>
                <a:lnTo>
                  <a:pt x="41" y="29"/>
                </a:lnTo>
                <a:lnTo>
                  <a:pt x="43" y="26"/>
                </a:lnTo>
                <a:lnTo>
                  <a:pt x="47" y="22"/>
                </a:lnTo>
                <a:lnTo>
                  <a:pt x="50" y="19"/>
                </a:lnTo>
                <a:lnTo>
                  <a:pt x="54" y="16"/>
                </a:lnTo>
                <a:close/>
              </a:path>
            </a:pathLst>
          </a:custGeom>
          <a:solidFill>
            <a:schemeClr val="accent2"/>
          </a:solidFill>
          <a:ln w="9525">
            <a:noFill/>
            <a:round/>
            <a:headEnd/>
            <a:tailEnd/>
          </a:ln>
        </p:spPr>
        <p:txBody>
          <a:bodyPr/>
          <a:lstStyle/>
          <a:p>
            <a:endParaRPr lang="en-US"/>
          </a:p>
        </p:txBody>
      </p:sp>
      <p:sp>
        <p:nvSpPr>
          <p:cNvPr id="131087" name="Freeform 18"/>
          <p:cNvSpPr>
            <a:spLocks/>
          </p:cNvSpPr>
          <p:nvPr/>
        </p:nvSpPr>
        <p:spPr bwMode="auto">
          <a:xfrm>
            <a:off x="3190775" y="5037262"/>
            <a:ext cx="177800" cy="114300"/>
          </a:xfrm>
          <a:custGeom>
            <a:avLst/>
            <a:gdLst>
              <a:gd name="T0" fmla="*/ 68263 w 112"/>
              <a:gd name="T1" fmla="*/ 0 h 72"/>
              <a:gd name="T2" fmla="*/ 0 w 112"/>
              <a:gd name="T3" fmla="*/ 114300 h 72"/>
              <a:gd name="T4" fmla="*/ 109538 w 112"/>
              <a:gd name="T5" fmla="*/ 114300 h 72"/>
              <a:gd name="T6" fmla="*/ 177800 w 112"/>
              <a:gd name="T7" fmla="*/ 0 h 72"/>
              <a:gd name="T8" fmla="*/ 68263 w 112"/>
              <a:gd name="T9" fmla="*/ 0 h 72"/>
              <a:gd name="T10" fmla="*/ 0 60000 65536"/>
              <a:gd name="T11" fmla="*/ 0 60000 65536"/>
              <a:gd name="T12" fmla="*/ 0 60000 65536"/>
              <a:gd name="T13" fmla="*/ 0 60000 65536"/>
              <a:gd name="T14" fmla="*/ 0 60000 65536"/>
              <a:gd name="T15" fmla="*/ 0 w 112"/>
              <a:gd name="T16" fmla="*/ 0 h 72"/>
              <a:gd name="T17" fmla="*/ 112 w 112"/>
              <a:gd name="T18" fmla="*/ 72 h 72"/>
            </a:gdLst>
            <a:ahLst/>
            <a:cxnLst>
              <a:cxn ang="T10">
                <a:pos x="T0" y="T1"/>
              </a:cxn>
              <a:cxn ang="T11">
                <a:pos x="T2" y="T3"/>
              </a:cxn>
              <a:cxn ang="T12">
                <a:pos x="T4" y="T5"/>
              </a:cxn>
              <a:cxn ang="T13">
                <a:pos x="T6" y="T7"/>
              </a:cxn>
              <a:cxn ang="T14">
                <a:pos x="T8" y="T9"/>
              </a:cxn>
            </a:cxnLst>
            <a:rect l="T15" t="T16" r="T17" b="T18"/>
            <a:pathLst>
              <a:path w="112" h="72">
                <a:moveTo>
                  <a:pt x="43" y="0"/>
                </a:moveTo>
                <a:lnTo>
                  <a:pt x="0" y="72"/>
                </a:lnTo>
                <a:lnTo>
                  <a:pt x="69" y="72"/>
                </a:lnTo>
                <a:lnTo>
                  <a:pt x="112" y="0"/>
                </a:lnTo>
                <a:lnTo>
                  <a:pt x="43" y="0"/>
                </a:lnTo>
                <a:close/>
              </a:path>
            </a:pathLst>
          </a:custGeom>
          <a:solidFill>
            <a:srgbClr val="33CCCC"/>
          </a:solidFill>
          <a:ln w="9525">
            <a:noFill/>
            <a:round/>
            <a:headEnd/>
            <a:tailEnd/>
          </a:ln>
        </p:spPr>
        <p:txBody>
          <a:bodyPr/>
          <a:lstStyle/>
          <a:p>
            <a:endParaRPr lang="en-US"/>
          </a:p>
        </p:txBody>
      </p:sp>
      <p:sp>
        <p:nvSpPr>
          <p:cNvPr id="131088" name="Rectangle 19"/>
          <p:cNvSpPr>
            <a:spLocks noChangeArrowheads="1"/>
          </p:cNvSpPr>
          <p:nvPr/>
        </p:nvSpPr>
        <p:spPr bwMode="auto">
          <a:xfrm>
            <a:off x="3281263" y="4667374"/>
            <a:ext cx="82550" cy="374650"/>
          </a:xfrm>
          <a:prstGeom prst="rect">
            <a:avLst/>
          </a:prstGeom>
          <a:solidFill>
            <a:srgbClr val="33CCCC"/>
          </a:solidFill>
          <a:ln w="9525">
            <a:noFill/>
            <a:miter lim="800000"/>
            <a:headEnd/>
            <a:tailEnd/>
          </a:ln>
        </p:spPr>
        <p:txBody>
          <a:bodyPr/>
          <a:lstStyle/>
          <a:p>
            <a:endParaRPr lang="en-US"/>
          </a:p>
        </p:txBody>
      </p:sp>
      <p:sp>
        <p:nvSpPr>
          <p:cNvPr id="131089" name="Rectangle 20"/>
          <p:cNvSpPr>
            <a:spLocks noChangeArrowheads="1"/>
          </p:cNvSpPr>
          <p:nvPr/>
        </p:nvSpPr>
        <p:spPr bwMode="auto">
          <a:xfrm>
            <a:off x="3192363" y="4773737"/>
            <a:ext cx="112712" cy="374650"/>
          </a:xfrm>
          <a:prstGeom prst="rect">
            <a:avLst/>
          </a:prstGeom>
          <a:solidFill>
            <a:srgbClr val="33CCCC"/>
          </a:solidFill>
          <a:ln w="9525">
            <a:noFill/>
            <a:miter lim="800000"/>
            <a:headEnd/>
            <a:tailEnd/>
          </a:ln>
        </p:spPr>
        <p:txBody>
          <a:bodyPr/>
          <a:lstStyle/>
          <a:p>
            <a:endParaRPr lang="en-US"/>
          </a:p>
        </p:txBody>
      </p:sp>
      <p:sp>
        <p:nvSpPr>
          <p:cNvPr id="131090" name="Rectangle 21"/>
          <p:cNvSpPr>
            <a:spLocks noChangeArrowheads="1"/>
          </p:cNvSpPr>
          <p:nvPr/>
        </p:nvSpPr>
        <p:spPr bwMode="auto">
          <a:xfrm>
            <a:off x="3192363" y="4773737"/>
            <a:ext cx="112712" cy="374650"/>
          </a:xfrm>
          <a:prstGeom prst="rect">
            <a:avLst/>
          </a:prstGeom>
          <a:noFill/>
          <a:ln w="11113">
            <a:solidFill>
              <a:srgbClr val="000000"/>
            </a:solidFill>
            <a:miter lim="800000"/>
            <a:headEnd/>
            <a:tailEnd/>
          </a:ln>
        </p:spPr>
        <p:txBody>
          <a:bodyPr/>
          <a:lstStyle/>
          <a:p>
            <a:endParaRPr lang="en-US"/>
          </a:p>
        </p:txBody>
      </p:sp>
      <p:sp>
        <p:nvSpPr>
          <p:cNvPr id="131091" name="Freeform 22"/>
          <p:cNvSpPr>
            <a:spLocks/>
          </p:cNvSpPr>
          <p:nvPr/>
        </p:nvSpPr>
        <p:spPr bwMode="auto">
          <a:xfrm>
            <a:off x="3190775" y="4662612"/>
            <a:ext cx="177800" cy="114300"/>
          </a:xfrm>
          <a:custGeom>
            <a:avLst/>
            <a:gdLst>
              <a:gd name="T0" fmla="*/ 68263 w 112"/>
              <a:gd name="T1" fmla="*/ 0 h 72"/>
              <a:gd name="T2" fmla="*/ 0 w 112"/>
              <a:gd name="T3" fmla="*/ 114300 h 72"/>
              <a:gd name="T4" fmla="*/ 109538 w 112"/>
              <a:gd name="T5" fmla="*/ 114300 h 72"/>
              <a:gd name="T6" fmla="*/ 177800 w 112"/>
              <a:gd name="T7" fmla="*/ 0 h 72"/>
              <a:gd name="T8" fmla="*/ 68263 w 112"/>
              <a:gd name="T9" fmla="*/ 0 h 72"/>
              <a:gd name="T10" fmla="*/ 0 60000 65536"/>
              <a:gd name="T11" fmla="*/ 0 60000 65536"/>
              <a:gd name="T12" fmla="*/ 0 60000 65536"/>
              <a:gd name="T13" fmla="*/ 0 60000 65536"/>
              <a:gd name="T14" fmla="*/ 0 60000 65536"/>
              <a:gd name="T15" fmla="*/ 0 w 112"/>
              <a:gd name="T16" fmla="*/ 0 h 72"/>
              <a:gd name="T17" fmla="*/ 112 w 112"/>
              <a:gd name="T18" fmla="*/ 72 h 72"/>
            </a:gdLst>
            <a:ahLst/>
            <a:cxnLst>
              <a:cxn ang="T10">
                <a:pos x="T0" y="T1"/>
              </a:cxn>
              <a:cxn ang="T11">
                <a:pos x="T2" y="T3"/>
              </a:cxn>
              <a:cxn ang="T12">
                <a:pos x="T4" y="T5"/>
              </a:cxn>
              <a:cxn ang="T13">
                <a:pos x="T6" y="T7"/>
              </a:cxn>
              <a:cxn ang="T14">
                <a:pos x="T8" y="T9"/>
              </a:cxn>
            </a:cxnLst>
            <a:rect l="T15" t="T16" r="T17" b="T18"/>
            <a:pathLst>
              <a:path w="112" h="72">
                <a:moveTo>
                  <a:pt x="43" y="0"/>
                </a:moveTo>
                <a:lnTo>
                  <a:pt x="0" y="72"/>
                </a:lnTo>
                <a:lnTo>
                  <a:pt x="69" y="72"/>
                </a:lnTo>
                <a:lnTo>
                  <a:pt x="112" y="0"/>
                </a:lnTo>
                <a:lnTo>
                  <a:pt x="43" y="0"/>
                </a:lnTo>
                <a:close/>
              </a:path>
            </a:pathLst>
          </a:custGeom>
          <a:solidFill>
            <a:srgbClr val="33CCCC"/>
          </a:solidFill>
          <a:ln w="9525">
            <a:noFill/>
            <a:round/>
            <a:headEnd/>
            <a:tailEnd/>
          </a:ln>
        </p:spPr>
        <p:txBody>
          <a:bodyPr/>
          <a:lstStyle/>
          <a:p>
            <a:endParaRPr lang="en-US"/>
          </a:p>
        </p:txBody>
      </p:sp>
      <p:sp>
        <p:nvSpPr>
          <p:cNvPr id="131092" name="Freeform 23"/>
          <p:cNvSpPr>
            <a:spLocks/>
          </p:cNvSpPr>
          <p:nvPr/>
        </p:nvSpPr>
        <p:spPr bwMode="auto">
          <a:xfrm>
            <a:off x="3190775" y="4662612"/>
            <a:ext cx="177800" cy="114300"/>
          </a:xfrm>
          <a:custGeom>
            <a:avLst/>
            <a:gdLst>
              <a:gd name="T0" fmla="*/ 68263 w 112"/>
              <a:gd name="T1" fmla="*/ 0 h 72"/>
              <a:gd name="T2" fmla="*/ 0 w 112"/>
              <a:gd name="T3" fmla="*/ 114300 h 72"/>
              <a:gd name="T4" fmla="*/ 109538 w 112"/>
              <a:gd name="T5" fmla="*/ 114300 h 72"/>
              <a:gd name="T6" fmla="*/ 177800 w 112"/>
              <a:gd name="T7" fmla="*/ 0 h 72"/>
              <a:gd name="T8" fmla="*/ 68263 w 112"/>
              <a:gd name="T9" fmla="*/ 0 h 72"/>
              <a:gd name="T10" fmla="*/ 0 60000 65536"/>
              <a:gd name="T11" fmla="*/ 0 60000 65536"/>
              <a:gd name="T12" fmla="*/ 0 60000 65536"/>
              <a:gd name="T13" fmla="*/ 0 60000 65536"/>
              <a:gd name="T14" fmla="*/ 0 60000 65536"/>
              <a:gd name="T15" fmla="*/ 0 w 112"/>
              <a:gd name="T16" fmla="*/ 0 h 72"/>
              <a:gd name="T17" fmla="*/ 112 w 112"/>
              <a:gd name="T18" fmla="*/ 72 h 72"/>
            </a:gdLst>
            <a:ahLst/>
            <a:cxnLst>
              <a:cxn ang="T10">
                <a:pos x="T0" y="T1"/>
              </a:cxn>
              <a:cxn ang="T11">
                <a:pos x="T2" y="T3"/>
              </a:cxn>
              <a:cxn ang="T12">
                <a:pos x="T4" y="T5"/>
              </a:cxn>
              <a:cxn ang="T13">
                <a:pos x="T6" y="T7"/>
              </a:cxn>
              <a:cxn ang="T14">
                <a:pos x="T8" y="T9"/>
              </a:cxn>
            </a:cxnLst>
            <a:rect l="T15" t="T16" r="T17" b="T18"/>
            <a:pathLst>
              <a:path w="112" h="72">
                <a:moveTo>
                  <a:pt x="43" y="0"/>
                </a:moveTo>
                <a:lnTo>
                  <a:pt x="0" y="72"/>
                </a:lnTo>
                <a:lnTo>
                  <a:pt x="69" y="72"/>
                </a:lnTo>
                <a:lnTo>
                  <a:pt x="112" y="0"/>
                </a:lnTo>
                <a:lnTo>
                  <a:pt x="43" y="0"/>
                </a:lnTo>
                <a:close/>
              </a:path>
            </a:pathLst>
          </a:custGeom>
          <a:noFill/>
          <a:ln w="11113">
            <a:solidFill>
              <a:srgbClr val="000000"/>
            </a:solidFill>
            <a:round/>
            <a:headEnd/>
            <a:tailEnd/>
          </a:ln>
        </p:spPr>
        <p:txBody>
          <a:bodyPr/>
          <a:lstStyle/>
          <a:p>
            <a:endParaRPr lang="en-US"/>
          </a:p>
        </p:txBody>
      </p:sp>
      <p:sp>
        <p:nvSpPr>
          <p:cNvPr id="131093" name="Line 24"/>
          <p:cNvSpPr>
            <a:spLocks noChangeShapeType="1"/>
          </p:cNvSpPr>
          <p:nvPr/>
        </p:nvSpPr>
        <p:spPr bwMode="auto">
          <a:xfrm>
            <a:off x="3368575" y="4672137"/>
            <a:ext cx="1588" cy="365125"/>
          </a:xfrm>
          <a:prstGeom prst="line">
            <a:avLst/>
          </a:prstGeom>
          <a:noFill/>
          <a:ln w="11113">
            <a:solidFill>
              <a:srgbClr val="000000"/>
            </a:solidFill>
            <a:round/>
            <a:headEnd/>
            <a:tailEnd/>
          </a:ln>
        </p:spPr>
        <p:txBody>
          <a:bodyPr/>
          <a:lstStyle/>
          <a:p>
            <a:endParaRPr lang="en-US"/>
          </a:p>
        </p:txBody>
      </p:sp>
      <p:sp>
        <p:nvSpPr>
          <p:cNvPr id="131094" name="Line 25"/>
          <p:cNvSpPr>
            <a:spLocks noChangeShapeType="1"/>
          </p:cNvSpPr>
          <p:nvPr/>
        </p:nvSpPr>
        <p:spPr bwMode="auto">
          <a:xfrm flipH="1">
            <a:off x="3305075" y="5037262"/>
            <a:ext cx="63500" cy="111125"/>
          </a:xfrm>
          <a:prstGeom prst="line">
            <a:avLst/>
          </a:prstGeom>
          <a:noFill/>
          <a:ln w="11113">
            <a:solidFill>
              <a:srgbClr val="000000"/>
            </a:solidFill>
            <a:round/>
            <a:headEnd/>
            <a:tailEnd/>
          </a:ln>
        </p:spPr>
        <p:txBody>
          <a:bodyPr/>
          <a:lstStyle/>
          <a:p>
            <a:endParaRPr lang="en-US"/>
          </a:p>
        </p:txBody>
      </p:sp>
      <p:sp>
        <p:nvSpPr>
          <p:cNvPr id="131095" name="Rectangle 26"/>
          <p:cNvSpPr>
            <a:spLocks noChangeArrowheads="1"/>
          </p:cNvSpPr>
          <p:nvPr/>
        </p:nvSpPr>
        <p:spPr bwMode="auto">
          <a:xfrm>
            <a:off x="3208238" y="4822949"/>
            <a:ext cx="73025" cy="214313"/>
          </a:xfrm>
          <a:prstGeom prst="rect">
            <a:avLst/>
          </a:prstGeom>
          <a:solidFill>
            <a:srgbClr val="3333CC"/>
          </a:solidFill>
          <a:ln w="9525">
            <a:noFill/>
            <a:miter lim="800000"/>
            <a:headEnd/>
            <a:tailEnd/>
          </a:ln>
        </p:spPr>
        <p:txBody>
          <a:bodyPr/>
          <a:lstStyle/>
          <a:p>
            <a:endParaRPr lang="en-US"/>
          </a:p>
        </p:txBody>
      </p:sp>
      <p:sp>
        <p:nvSpPr>
          <p:cNvPr id="131096" name="Rectangle 27"/>
          <p:cNvSpPr>
            <a:spLocks noChangeArrowheads="1"/>
          </p:cNvSpPr>
          <p:nvPr/>
        </p:nvSpPr>
        <p:spPr bwMode="auto">
          <a:xfrm>
            <a:off x="3208238" y="4822949"/>
            <a:ext cx="73025" cy="214313"/>
          </a:xfrm>
          <a:prstGeom prst="rect">
            <a:avLst/>
          </a:prstGeom>
          <a:noFill/>
          <a:ln w="11113">
            <a:solidFill>
              <a:srgbClr val="000000"/>
            </a:solidFill>
            <a:miter lim="800000"/>
            <a:headEnd/>
            <a:tailEnd/>
          </a:ln>
        </p:spPr>
        <p:txBody>
          <a:bodyPr/>
          <a:lstStyle/>
          <a:p>
            <a:endParaRPr lang="en-US"/>
          </a:p>
        </p:txBody>
      </p:sp>
      <p:sp>
        <p:nvSpPr>
          <p:cNvPr id="131097" name="Rectangle 28"/>
          <p:cNvSpPr>
            <a:spLocks noChangeArrowheads="1"/>
          </p:cNvSpPr>
          <p:nvPr/>
        </p:nvSpPr>
        <p:spPr bwMode="auto">
          <a:xfrm>
            <a:off x="3219350" y="4888037"/>
            <a:ext cx="55563" cy="76200"/>
          </a:xfrm>
          <a:prstGeom prst="rect">
            <a:avLst/>
          </a:prstGeom>
          <a:solidFill>
            <a:srgbClr val="FFFFFF"/>
          </a:solidFill>
          <a:ln w="9525">
            <a:noFill/>
            <a:miter lim="800000"/>
            <a:headEnd/>
            <a:tailEnd/>
          </a:ln>
        </p:spPr>
        <p:txBody>
          <a:bodyPr/>
          <a:lstStyle/>
          <a:p>
            <a:endParaRPr lang="en-US"/>
          </a:p>
        </p:txBody>
      </p:sp>
      <p:sp>
        <p:nvSpPr>
          <p:cNvPr id="131098" name="Freeform 29"/>
          <p:cNvSpPr>
            <a:spLocks/>
          </p:cNvSpPr>
          <p:nvPr/>
        </p:nvSpPr>
        <p:spPr bwMode="auto">
          <a:xfrm>
            <a:off x="2073175" y="4668962"/>
            <a:ext cx="395288" cy="330200"/>
          </a:xfrm>
          <a:custGeom>
            <a:avLst/>
            <a:gdLst>
              <a:gd name="T0" fmla="*/ 111125 w 249"/>
              <a:gd name="T1" fmla="*/ 22225 h 208"/>
              <a:gd name="T2" fmla="*/ 111125 w 249"/>
              <a:gd name="T3" fmla="*/ 22225 h 208"/>
              <a:gd name="T4" fmla="*/ 115888 w 249"/>
              <a:gd name="T5" fmla="*/ 22225 h 208"/>
              <a:gd name="T6" fmla="*/ 119063 w 249"/>
              <a:gd name="T7" fmla="*/ 20638 h 208"/>
              <a:gd name="T8" fmla="*/ 125413 w 249"/>
              <a:gd name="T9" fmla="*/ 19050 h 208"/>
              <a:gd name="T10" fmla="*/ 131763 w 249"/>
              <a:gd name="T11" fmla="*/ 15875 h 208"/>
              <a:gd name="T12" fmla="*/ 139700 w 249"/>
              <a:gd name="T13" fmla="*/ 14288 h 208"/>
              <a:gd name="T14" fmla="*/ 150813 w 249"/>
              <a:gd name="T15" fmla="*/ 12700 h 208"/>
              <a:gd name="T16" fmla="*/ 163513 w 249"/>
              <a:gd name="T17" fmla="*/ 9525 h 208"/>
              <a:gd name="T18" fmla="*/ 176213 w 249"/>
              <a:gd name="T19" fmla="*/ 7938 h 208"/>
              <a:gd name="T20" fmla="*/ 192088 w 249"/>
              <a:gd name="T21" fmla="*/ 4763 h 208"/>
              <a:gd name="T22" fmla="*/ 209550 w 249"/>
              <a:gd name="T23" fmla="*/ 3175 h 208"/>
              <a:gd name="T24" fmla="*/ 228600 w 249"/>
              <a:gd name="T25" fmla="*/ 1588 h 208"/>
              <a:gd name="T26" fmla="*/ 249238 w 249"/>
              <a:gd name="T27" fmla="*/ 0 h 208"/>
              <a:gd name="T28" fmla="*/ 269875 w 249"/>
              <a:gd name="T29" fmla="*/ 0 h 208"/>
              <a:gd name="T30" fmla="*/ 293688 w 249"/>
              <a:gd name="T31" fmla="*/ 0 h 208"/>
              <a:gd name="T32" fmla="*/ 319088 w 249"/>
              <a:gd name="T33" fmla="*/ 0 h 208"/>
              <a:gd name="T34" fmla="*/ 330200 w 249"/>
              <a:gd name="T35" fmla="*/ 44450 h 208"/>
              <a:gd name="T36" fmla="*/ 333375 w 249"/>
              <a:gd name="T37" fmla="*/ 46037 h 208"/>
              <a:gd name="T38" fmla="*/ 342900 w 249"/>
              <a:gd name="T39" fmla="*/ 52388 h 208"/>
              <a:gd name="T40" fmla="*/ 352425 w 249"/>
              <a:gd name="T41" fmla="*/ 63500 h 208"/>
              <a:gd name="T42" fmla="*/ 358775 w 249"/>
              <a:gd name="T43" fmla="*/ 79375 h 208"/>
              <a:gd name="T44" fmla="*/ 381000 w 249"/>
              <a:gd name="T45" fmla="*/ 184150 h 208"/>
              <a:gd name="T46" fmla="*/ 392113 w 249"/>
              <a:gd name="T47" fmla="*/ 228600 h 208"/>
              <a:gd name="T48" fmla="*/ 392113 w 249"/>
              <a:gd name="T49" fmla="*/ 231775 h 208"/>
              <a:gd name="T50" fmla="*/ 393700 w 249"/>
              <a:gd name="T51" fmla="*/ 239713 h 208"/>
              <a:gd name="T52" fmla="*/ 393700 w 249"/>
              <a:gd name="T53" fmla="*/ 252413 h 208"/>
              <a:gd name="T54" fmla="*/ 387350 w 249"/>
              <a:gd name="T55" fmla="*/ 268288 h 208"/>
              <a:gd name="T56" fmla="*/ 0 w 249"/>
              <a:gd name="T57" fmla="*/ 257175 h 208"/>
              <a:gd name="T58" fmla="*/ 39688 w 249"/>
              <a:gd name="T59" fmla="*/ 236538 h 208"/>
              <a:gd name="T60" fmla="*/ 39688 w 249"/>
              <a:gd name="T61" fmla="*/ 44450 h 208"/>
              <a:gd name="T62" fmla="*/ 41275 w 249"/>
              <a:gd name="T63" fmla="*/ 42862 h 208"/>
              <a:gd name="T64" fmla="*/ 44450 w 249"/>
              <a:gd name="T65" fmla="*/ 41275 h 208"/>
              <a:gd name="T66" fmla="*/ 50800 w 249"/>
              <a:gd name="T67" fmla="*/ 38100 h 208"/>
              <a:gd name="T68" fmla="*/ 58738 w 249"/>
              <a:gd name="T69" fmla="*/ 34925 h 208"/>
              <a:gd name="T70" fmla="*/ 66675 w 249"/>
              <a:gd name="T71" fmla="*/ 34925 h 208"/>
              <a:gd name="T72" fmla="*/ 77788 w 249"/>
              <a:gd name="T73" fmla="*/ 34925 h 208"/>
              <a:gd name="T74" fmla="*/ 92075 w 249"/>
              <a:gd name="T75" fmla="*/ 36513 h 208"/>
              <a:gd name="T76" fmla="*/ 107950 w 249"/>
              <a:gd name="T77" fmla="*/ 42862 h 2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9"/>
              <a:gd name="T118" fmla="*/ 0 h 208"/>
              <a:gd name="T119" fmla="*/ 249 w 249"/>
              <a:gd name="T120" fmla="*/ 208 h 2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9" h="208">
                <a:moveTo>
                  <a:pt x="68" y="27"/>
                </a:moveTo>
                <a:lnTo>
                  <a:pt x="70" y="14"/>
                </a:lnTo>
                <a:lnTo>
                  <a:pt x="72" y="14"/>
                </a:lnTo>
                <a:lnTo>
                  <a:pt x="73" y="14"/>
                </a:lnTo>
                <a:lnTo>
                  <a:pt x="74" y="13"/>
                </a:lnTo>
                <a:lnTo>
                  <a:pt x="75" y="13"/>
                </a:lnTo>
                <a:lnTo>
                  <a:pt x="76" y="13"/>
                </a:lnTo>
                <a:lnTo>
                  <a:pt x="79" y="12"/>
                </a:lnTo>
                <a:lnTo>
                  <a:pt x="81" y="12"/>
                </a:lnTo>
                <a:lnTo>
                  <a:pt x="83" y="10"/>
                </a:lnTo>
                <a:lnTo>
                  <a:pt x="86" y="9"/>
                </a:lnTo>
                <a:lnTo>
                  <a:pt x="88" y="9"/>
                </a:lnTo>
                <a:lnTo>
                  <a:pt x="91" y="8"/>
                </a:lnTo>
                <a:lnTo>
                  <a:pt x="95" y="8"/>
                </a:lnTo>
                <a:lnTo>
                  <a:pt x="98" y="7"/>
                </a:lnTo>
                <a:lnTo>
                  <a:pt x="103" y="6"/>
                </a:lnTo>
                <a:lnTo>
                  <a:pt x="107" y="6"/>
                </a:lnTo>
                <a:lnTo>
                  <a:pt x="111" y="5"/>
                </a:lnTo>
                <a:lnTo>
                  <a:pt x="116" y="5"/>
                </a:lnTo>
                <a:lnTo>
                  <a:pt x="121" y="3"/>
                </a:lnTo>
                <a:lnTo>
                  <a:pt x="126" y="2"/>
                </a:lnTo>
                <a:lnTo>
                  <a:pt x="132" y="2"/>
                </a:lnTo>
                <a:lnTo>
                  <a:pt x="137" y="1"/>
                </a:lnTo>
                <a:lnTo>
                  <a:pt x="144" y="1"/>
                </a:lnTo>
                <a:lnTo>
                  <a:pt x="150" y="1"/>
                </a:lnTo>
                <a:lnTo>
                  <a:pt x="157" y="0"/>
                </a:lnTo>
                <a:lnTo>
                  <a:pt x="163" y="0"/>
                </a:lnTo>
                <a:lnTo>
                  <a:pt x="170" y="0"/>
                </a:lnTo>
                <a:lnTo>
                  <a:pt x="178" y="0"/>
                </a:lnTo>
                <a:lnTo>
                  <a:pt x="185" y="0"/>
                </a:lnTo>
                <a:lnTo>
                  <a:pt x="193" y="0"/>
                </a:lnTo>
                <a:lnTo>
                  <a:pt x="201" y="0"/>
                </a:lnTo>
                <a:lnTo>
                  <a:pt x="210" y="5"/>
                </a:lnTo>
                <a:lnTo>
                  <a:pt x="208" y="28"/>
                </a:lnTo>
                <a:lnTo>
                  <a:pt x="210" y="29"/>
                </a:lnTo>
                <a:lnTo>
                  <a:pt x="213" y="31"/>
                </a:lnTo>
                <a:lnTo>
                  <a:pt x="216" y="33"/>
                </a:lnTo>
                <a:lnTo>
                  <a:pt x="220" y="36"/>
                </a:lnTo>
                <a:lnTo>
                  <a:pt x="222" y="40"/>
                </a:lnTo>
                <a:lnTo>
                  <a:pt x="224" y="44"/>
                </a:lnTo>
                <a:lnTo>
                  <a:pt x="226" y="50"/>
                </a:lnTo>
                <a:lnTo>
                  <a:pt x="245" y="68"/>
                </a:lnTo>
                <a:lnTo>
                  <a:pt x="240" y="116"/>
                </a:lnTo>
                <a:lnTo>
                  <a:pt x="208" y="132"/>
                </a:lnTo>
                <a:lnTo>
                  <a:pt x="247" y="144"/>
                </a:lnTo>
                <a:lnTo>
                  <a:pt x="247" y="146"/>
                </a:lnTo>
                <a:lnTo>
                  <a:pt x="248" y="148"/>
                </a:lnTo>
                <a:lnTo>
                  <a:pt x="248" y="151"/>
                </a:lnTo>
                <a:lnTo>
                  <a:pt x="249" y="154"/>
                </a:lnTo>
                <a:lnTo>
                  <a:pt x="248" y="159"/>
                </a:lnTo>
                <a:lnTo>
                  <a:pt x="247" y="163"/>
                </a:lnTo>
                <a:lnTo>
                  <a:pt x="244" y="169"/>
                </a:lnTo>
                <a:lnTo>
                  <a:pt x="144" y="208"/>
                </a:lnTo>
                <a:lnTo>
                  <a:pt x="0" y="162"/>
                </a:lnTo>
                <a:lnTo>
                  <a:pt x="3" y="158"/>
                </a:lnTo>
                <a:lnTo>
                  <a:pt x="25" y="149"/>
                </a:lnTo>
                <a:lnTo>
                  <a:pt x="25" y="28"/>
                </a:lnTo>
                <a:lnTo>
                  <a:pt x="26" y="27"/>
                </a:lnTo>
                <a:lnTo>
                  <a:pt x="27" y="27"/>
                </a:lnTo>
                <a:lnTo>
                  <a:pt x="28" y="26"/>
                </a:lnTo>
                <a:lnTo>
                  <a:pt x="31" y="24"/>
                </a:lnTo>
                <a:lnTo>
                  <a:pt x="32" y="24"/>
                </a:lnTo>
                <a:lnTo>
                  <a:pt x="34" y="23"/>
                </a:lnTo>
                <a:lnTo>
                  <a:pt x="37" y="22"/>
                </a:lnTo>
                <a:lnTo>
                  <a:pt x="40" y="22"/>
                </a:lnTo>
                <a:lnTo>
                  <a:pt x="42" y="22"/>
                </a:lnTo>
                <a:lnTo>
                  <a:pt x="46" y="22"/>
                </a:lnTo>
                <a:lnTo>
                  <a:pt x="49" y="22"/>
                </a:lnTo>
                <a:lnTo>
                  <a:pt x="53" y="22"/>
                </a:lnTo>
                <a:lnTo>
                  <a:pt x="58" y="23"/>
                </a:lnTo>
                <a:lnTo>
                  <a:pt x="61" y="24"/>
                </a:lnTo>
                <a:lnTo>
                  <a:pt x="68" y="27"/>
                </a:lnTo>
                <a:close/>
              </a:path>
            </a:pathLst>
          </a:custGeom>
          <a:solidFill>
            <a:srgbClr val="000000"/>
          </a:solidFill>
          <a:ln w="9525">
            <a:noFill/>
            <a:round/>
            <a:headEnd/>
            <a:tailEnd/>
          </a:ln>
        </p:spPr>
        <p:txBody>
          <a:bodyPr/>
          <a:lstStyle/>
          <a:p>
            <a:endParaRPr lang="en-US"/>
          </a:p>
        </p:txBody>
      </p:sp>
      <p:sp>
        <p:nvSpPr>
          <p:cNvPr id="131099" name="Freeform 30"/>
          <p:cNvSpPr>
            <a:spLocks/>
          </p:cNvSpPr>
          <p:nvPr/>
        </p:nvSpPr>
        <p:spPr bwMode="auto">
          <a:xfrm>
            <a:off x="2211288" y="4692774"/>
            <a:ext cx="125412" cy="144463"/>
          </a:xfrm>
          <a:custGeom>
            <a:avLst/>
            <a:gdLst>
              <a:gd name="T0" fmla="*/ 123825 w 79"/>
              <a:gd name="T1" fmla="*/ 6350 h 91"/>
              <a:gd name="T2" fmla="*/ 123825 w 79"/>
              <a:gd name="T3" fmla="*/ 6350 h 91"/>
              <a:gd name="T4" fmla="*/ 122237 w 79"/>
              <a:gd name="T5" fmla="*/ 6350 h 91"/>
              <a:gd name="T6" fmla="*/ 117475 w 79"/>
              <a:gd name="T7" fmla="*/ 3175 h 91"/>
              <a:gd name="T8" fmla="*/ 114300 w 79"/>
              <a:gd name="T9" fmla="*/ 3175 h 91"/>
              <a:gd name="T10" fmla="*/ 109537 w 79"/>
              <a:gd name="T11" fmla="*/ 1588 h 91"/>
              <a:gd name="T12" fmla="*/ 103187 w 79"/>
              <a:gd name="T13" fmla="*/ 1588 h 91"/>
              <a:gd name="T14" fmla="*/ 95250 w 79"/>
              <a:gd name="T15" fmla="*/ 1588 h 91"/>
              <a:gd name="T16" fmla="*/ 88900 w 79"/>
              <a:gd name="T17" fmla="*/ 0 h 91"/>
              <a:gd name="T18" fmla="*/ 79375 w 79"/>
              <a:gd name="T19" fmla="*/ 0 h 91"/>
              <a:gd name="T20" fmla="*/ 69850 w 79"/>
              <a:gd name="T21" fmla="*/ 0 h 91"/>
              <a:gd name="T22" fmla="*/ 60325 w 79"/>
              <a:gd name="T23" fmla="*/ 1588 h 91"/>
              <a:gd name="T24" fmla="*/ 49212 w 79"/>
              <a:gd name="T25" fmla="*/ 3175 h 91"/>
              <a:gd name="T26" fmla="*/ 39687 w 79"/>
              <a:gd name="T27" fmla="*/ 6350 h 91"/>
              <a:gd name="T28" fmla="*/ 28575 w 79"/>
              <a:gd name="T29" fmla="*/ 9525 h 91"/>
              <a:gd name="T30" fmla="*/ 17462 w 79"/>
              <a:gd name="T31" fmla="*/ 12700 h 91"/>
              <a:gd name="T32" fmla="*/ 6350 w 79"/>
              <a:gd name="T33" fmla="*/ 17463 h 91"/>
              <a:gd name="T34" fmla="*/ 6350 w 79"/>
              <a:gd name="T35" fmla="*/ 20638 h 91"/>
              <a:gd name="T36" fmla="*/ 4762 w 79"/>
              <a:gd name="T37" fmla="*/ 28575 h 91"/>
              <a:gd name="T38" fmla="*/ 1587 w 79"/>
              <a:gd name="T39" fmla="*/ 41275 h 91"/>
              <a:gd name="T40" fmla="*/ 0 w 79"/>
              <a:gd name="T41" fmla="*/ 55563 h 91"/>
              <a:gd name="T42" fmla="*/ 0 w 79"/>
              <a:gd name="T43" fmla="*/ 74613 h 91"/>
              <a:gd name="T44" fmla="*/ 0 w 79"/>
              <a:gd name="T45" fmla="*/ 95250 h 91"/>
              <a:gd name="T46" fmla="*/ 3175 w 79"/>
              <a:gd name="T47" fmla="*/ 117475 h 91"/>
              <a:gd name="T48" fmla="*/ 9525 w 79"/>
              <a:gd name="T49" fmla="*/ 141288 h 91"/>
              <a:gd name="T50" fmla="*/ 11112 w 79"/>
              <a:gd name="T51" fmla="*/ 141288 h 91"/>
              <a:gd name="T52" fmla="*/ 12700 w 79"/>
              <a:gd name="T53" fmla="*/ 141288 h 91"/>
              <a:gd name="T54" fmla="*/ 14287 w 79"/>
              <a:gd name="T55" fmla="*/ 139700 h 91"/>
              <a:gd name="T56" fmla="*/ 17462 w 79"/>
              <a:gd name="T57" fmla="*/ 139700 h 91"/>
              <a:gd name="T58" fmla="*/ 23812 w 79"/>
              <a:gd name="T59" fmla="*/ 139700 h 91"/>
              <a:gd name="T60" fmla="*/ 28575 w 79"/>
              <a:gd name="T61" fmla="*/ 139700 h 91"/>
              <a:gd name="T62" fmla="*/ 34925 w 79"/>
              <a:gd name="T63" fmla="*/ 139700 h 91"/>
              <a:gd name="T64" fmla="*/ 42862 w 79"/>
              <a:gd name="T65" fmla="*/ 139700 h 91"/>
              <a:gd name="T66" fmla="*/ 50800 w 79"/>
              <a:gd name="T67" fmla="*/ 138113 h 91"/>
              <a:gd name="T68" fmla="*/ 60325 w 79"/>
              <a:gd name="T69" fmla="*/ 139700 h 91"/>
              <a:gd name="T70" fmla="*/ 69850 w 79"/>
              <a:gd name="T71" fmla="*/ 139700 h 91"/>
              <a:gd name="T72" fmla="*/ 79375 w 79"/>
              <a:gd name="T73" fmla="*/ 139700 h 91"/>
              <a:gd name="T74" fmla="*/ 90487 w 79"/>
              <a:gd name="T75" fmla="*/ 139700 h 91"/>
              <a:gd name="T76" fmla="*/ 101600 w 79"/>
              <a:gd name="T77" fmla="*/ 141288 h 91"/>
              <a:gd name="T78" fmla="*/ 112712 w 79"/>
              <a:gd name="T79" fmla="*/ 142875 h 91"/>
              <a:gd name="T80" fmla="*/ 125412 w 79"/>
              <a:gd name="T81" fmla="*/ 144463 h 91"/>
              <a:gd name="T82" fmla="*/ 125412 w 79"/>
              <a:gd name="T83" fmla="*/ 139700 h 91"/>
              <a:gd name="T84" fmla="*/ 123825 w 79"/>
              <a:gd name="T85" fmla="*/ 128588 h 91"/>
              <a:gd name="T86" fmla="*/ 122237 w 79"/>
              <a:gd name="T87" fmla="*/ 111125 h 91"/>
              <a:gd name="T88" fmla="*/ 120650 w 79"/>
              <a:gd name="T89" fmla="*/ 90488 h 91"/>
              <a:gd name="T90" fmla="*/ 120650 w 79"/>
              <a:gd name="T91" fmla="*/ 68263 h 91"/>
              <a:gd name="T92" fmla="*/ 120650 w 79"/>
              <a:gd name="T93" fmla="*/ 44450 h 91"/>
              <a:gd name="T94" fmla="*/ 122237 w 79"/>
              <a:gd name="T95" fmla="*/ 23813 h 91"/>
              <a:gd name="T96" fmla="*/ 123825 w 79"/>
              <a:gd name="T97" fmla="*/ 6350 h 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91"/>
              <a:gd name="T149" fmla="*/ 79 w 79"/>
              <a:gd name="T150" fmla="*/ 91 h 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91">
                <a:moveTo>
                  <a:pt x="78" y="4"/>
                </a:moveTo>
                <a:lnTo>
                  <a:pt x="78" y="4"/>
                </a:lnTo>
                <a:lnTo>
                  <a:pt x="77" y="4"/>
                </a:lnTo>
                <a:lnTo>
                  <a:pt x="74" y="2"/>
                </a:lnTo>
                <a:lnTo>
                  <a:pt x="72" y="2"/>
                </a:lnTo>
                <a:lnTo>
                  <a:pt x="69" y="1"/>
                </a:lnTo>
                <a:lnTo>
                  <a:pt x="65" y="1"/>
                </a:lnTo>
                <a:lnTo>
                  <a:pt x="60" y="1"/>
                </a:lnTo>
                <a:lnTo>
                  <a:pt x="56" y="0"/>
                </a:lnTo>
                <a:lnTo>
                  <a:pt x="50" y="0"/>
                </a:lnTo>
                <a:lnTo>
                  <a:pt x="44" y="0"/>
                </a:lnTo>
                <a:lnTo>
                  <a:pt x="38" y="1"/>
                </a:lnTo>
                <a:lnTo>
                  <a:pt x="31" y="2"/>
                </a:lnTo>
                <a:lnTo>
                  <a:pt x="25" y="4"/>
                </a:lnTo>
                <a:lnTo>
                  <a:pt x="18" y="6"/>
                </a:lnTo>
                <a:lnTo>
                  <a:pt x="11" y="8"/>
                </a:lnTo>
                <a:lnTo>
                  <a:pt x="4" y="11"/>
                </a:lnTo>
                <a:lnTo>
                  <a:pt x="4" y="13"/>
                </a:lnTo>
                <a:lnTo>
                  <a:pt x="3" y="18"/>
                </a:lnTo>
                <a:lnTo>
                  <a:pt x="1" y="26"/>
                </a:lnTo>
                <a:lnTo>
                  <a:pt x="0" y="35"/>
                </a:lnTo>
                <a:lnTo>
                  <a:pt x="0" y="47"/>
                </a:lnTo>
                <a:lnTo>
                  <a:pt x="0" y="60"/>
                </a:lnTo>
                <a:lnTo>
                  <a:pt x="2" y="74"/>
                </a:lnTo>
                <a:lnTo>
                  <a:pt x="6" y="89"/>
                </a:lnTo>
                <a:lnTo>
                  <a:pt x="7" y="89"/>
                </a:lnTo>
                <a:lnTo>
                  <a:pt x="8" y="89"/>
                </a:lnTo>
                <a:lnTo>
                  <a:pt x="9" y="88"/>
                </a:lnTo>
                <a:lnTo>
                  <a:pt x="11" y="88"/>
                </a:lnTo>
                <a:lnTo>
                  <a:pt x="15" y="88"/>
                </a:lnTo>
                <a:lnTo>
                  <a:pt x="18" y="88"/>
                </a:lnTo>
                <a:lnTo>
                  <a:pt x="22" y="88"/>
                </a:lnTo>
                <a:lnTo>
                  <a:pt x="27" y="88"/>
                </a:lnTo>
                <a:lnTo>
                  <a:pt x="32" y="87"/>
                </a:lnTo>
                <a:lnTo>
                  <a:pt x="38" y="88"/>
                </a:lnTo>
                <a:lnTo>
                  <a:pt x="44" y="88"/>
                </a:lnTo>
                <a:lnTo>
                  <a:pt x="50" y="88"/>
                </a:lnTo>
                <a:lnTo>
                  <a:pt x="57" y="88"/>
                </a:lnTo>
                <a:lnTo>
                  <a:pt x="64" y="89"/>
                </a:lnTo>
                <a:lnTo>
                  <a:pt x="71" y="90"/>
                </a:lnTo>
                <a:lnTo>
                  <a:pt x="79" y="91"/>
                </a:lnTo>
                <a:lnTo>
                  <a:pt x="79" y="88"/>
                </a:lnTo>
                <a:lnTo>
                  <a:pt x="78" y="81"/>
                </a:lnTo>
                <a:lnTo>
                  <a:pt x="77" y="70"/>
                </a:lnTo>
                <a:lnTo>
                  <a:pt x="76" y="57"/>
                </a:lnTo>
                <a:lnTo>
                  <a:pt x="76" y="43"/>
                </a:lnTo>
                <a:lnTo>
                  <a:pt x="76" y="28"/>
                </a:lnTo>
                <a:lnTo>
                  <a:pt x="77" y="15"/>
                </a:lnTo>
                <a:lnTo>
                  <a:pt x="78" y="4"/>
                </a:lnTo>
                <a:close/>
              </a:path>
            </a:pathLst>
          </a:custGeom>
          <a:solidFill>
            <a:srgbClr val="333333"/>
          </a:solidFill>
          <a:ln w="9525">
            <a:noFill/>
            <a:round/>
            <a:headEnd/>
            <a:tailEnd/>
          </a:ln>
        </p:spPr>
        <p:txBody>
          <a:bodyPr/>
          <a:lstStyle/>
          <a:p>
            <a:endParaRPr lang="en-US"/>
          </a:p>
        </p:txBody>
      </p:sp>
      <p:sp>
        <p:nvSpPr>
          <p:cNvPr id="131100" name="Freeform 31"/>
          <p:cNvSpPr>
            <a:spLocks/>
          </p:cNvSpPr>
          <p:nvPr/>
        </p:nvSpPr>
        <p:spPr bwMode="auto">
          <a:xfrm>
            <a:off x="2223988" y="4732462"/>
            <a:ext cx="209550" cy="142875"/>
          </a:xfrm>
          <a:custGeom>
            <a:avLst/>
            <a:gdLst>
              <a:gd name="T0" fmla="*/ 1588 w 132"/>
              <a:gd name="T1" fmla="*/ 106363 h 90"/>
              <a:gd name="T2" fmla="*/ 0 w 132"/>
              <a:gd name="T3" fmla="*/ 125413 h 90"/>
              <a:gd name="T4" fmla="*/ 136525 w 132"/>
              <a:gd name="T5" fmla="*/ 142875 h 90"/>
              <a:gd name="T6" fmla="*/ 136525 w 132"/>
              <a:gd name="T7" fmla="*/ 142875 h 90"/>
              <a:gd name="T8" fmla="*/ 141287 w 132"/>
              <a:gd name="T9" fmla="*/ 139700 h 90"/>
              <a:gd name="T10" fmla="*/ 144462 w 132"/>
              <a:gd name="T11" fmla="*/ 138113 h 90"/>
              <a:gd name="T12" fmla="*/ 149225 w 132"/>
              <a:gd name="T13" fmla="*/ 134938 h 90"/>
              <a:gd name="T14" fmla="*/ 155575 w 132"/>
              <a:gd name="T15" fmla="*/ 131763 h 90"/>
              <a:gd name="T16" fmla="*/ 163512 w 132"/>
              <a:gd name="T17" fmla="*/ 125413 h 90"/>
              <a:gd name="T18" fmla="*/ 169862 w 132"/>
              <a:gd name="T19" fmla="*/ 120650 h 90"/>
              <a:gd name="T20" fmla="*/ 177800 w 132"/>
              <a:gd name="T21" fmla="*/ 112713 h 90"/>
              <a:gd name="T22" fmla="*/ 185737 w 132"/>
              <a:gd name="T23" fmla="*/ 104775 h 90"/>
              <a:gd name="T24" fmla="*/ 192087 w 132"/>
              <a:gd name="T25" fmla="*/ 95250 h 90"/>
              <a:gd name="T26" fmla="*/ 198437 w 132"/>
              <a:gd name="T27" fmla="*/ 87312 h 90"/>
              <a:gd name="T28" fmla="*/ 203200 w 132"/>
              <a:gd name="T29" fmla="*/ 74612 h 90"/>
              <a:gd name="T30" fmla="*/ 207963 w 132"/>
              <a:gd name="T31" fmla="*/ 61913 h 90"/>
              <a:gd name="T32" fmla="*/ 209550 w 132"/>
              <a:gd name="T33" fmla="*/ 49212 h 90"/>
              <a:gd name="T34" fmla="*/ 209550 w 132"/>
              <a:gd name="T35" fmla="*/ 36512 h 90"/>
              <a:gd name="T36" fmla="*/ 204788 w 132"/>
              <a:gd name="T37" fmla="*/ 22225 h 90"/>
              <a:gd name="T38" fmla="*/ 204788 w 132"/>
              <a:gd name="T39" fmla="*/ 19050 h 90"/>
              <a:gd name="T40" fmla="*/ 203200 w 132"/>
              <a:gd name="T41" fmla="*/ 17463 h 90"/>
              <a:gd name="T42" fmla="*/ 201612 w 132"/>
              <a:gd name="T43" fmla="*/ 14288 h 90"/>
              <a:gd name="T44" fmla="*/ 200025 w 132"/>
              <a:gd name="T45" fmla="*/ 11112 h 90"/>
              <a:gd name="T46" fmla="*/ 196850 w 132"/>
              <a:gd name="T47" fmla="*/ 6350 h 90"/>
              <a:gd name="T48" fmla="*/ 190500 w 132"/>
              <a:gd name="T49" fmla="*/ 3175 h 90"/>
              <a:gd name="T50" fmla="*/ 185737 w 132"/>
              <a:gd name="T51" fmla="*/ 1588 h 90"/>
              <a:gd name="T52" fmla="*/ 179387 w 132"/>
              <a:gd name="T53" fmla="*/ 0 h 90"/>
              <a:gd name="T54" fmla="*/ 179387 w 132"/>
              <a:gd name="T55" fmla="*/ 3175 h 90"/>
              <a:gd name="T56" fmla="*/ 180975 w 132"/>
              <a:gd name="T57" fmla="*/ 7938 h 90"/>
              <a:gd name="T58" fmla="*/ 185737 w 132"/>
              <a:gd name="T59" fmla="*/ 17463 h 90"/>
              <a:gd name="T60" fmla="*/ 187325 w 132"/>
              <a:gd name="T61" fmla="*/ 30163 h 90"/>
              <a:gd name="T62" fmla="*/ 187325 w 132"/>
              <a:gd name="T63" fmla="*/ 46037 h 90"/>
              <a:gd name="T64" fmla="*/ 185737 w 132"/>
              <a:gd name="T65" fmla="*/ 61913 h 90"/>
              <a:gd name="T66" fmla="*/ 180975 w 132"/>
              <a:gd name="T67" fmla="*/ 80962 h 90"/>
              <a:gd name="T68" fmla="*/ 171450 w 132"/>
              <a:gd name="T69" fmla="*/ 101600 h 90"/>
              <a:gd name="T70" fmla="*/ 171450 w 132"/>
              <a:gd name="T71" fmla="*/ 101600 h 90"/>
              <a:gd name="T72" fmla="*/ 171450 w 132"/>
              <a:gd name="T73" fmla="*/ 101600 h 90"/>
              <a:gd name="T74" fmla="*/ 169862 w 132"/>
              <a:gd name="T75" fmla="*/ 103188 h 90"/>
              <a:gd name="T76" fmla="*/ 168275 w 132"/>
              <a:gd name="T77" fmla="*/ 104775 h 90"/>
              <a:gd name="T78" fmla="*/ 166687 w 132"/>
              <a:gd name="T79" fmla="*/ 104775 h 90"/>
              <a:gd name="T80" fmla="*/ 163512 w 132"/>
              <a:gd name="T81" fmla="*/ 106363 h 90"/>
              <a:gd name="T82" fmla="*/ 158750 w 132"/>
              <a:gd name="T83" fmla="*/ 109538 h 90"/>
              <a:gd name="T84" fmla="*/ 155575 w 132"/>
              <a:gd name="T85" fmla="*/ 111125 h 90"/>
              <a:gd name="T86" fmla="*/ 152400 w 132"/>
              <a:gd name="T87" fmla="*/ 112713 h 90"/>
              <a:gd name="T88" fmla="*/ 146050 w 132"/>
              <a:gd name="T89" fmla="*/ 114300 h 90"/>
              <a:gd name="T90" fmla="*/ 142875 w 132"/>
              <a:gd name="T91" fmla="*/ 114300 h 90"/>
              <a:gd name="T92" fmla="*/ 134937 w 132"/>
              <a:gd name="T93" fmla="*/ 115888 h 90"/>
              <a:gd name="T94" fmla="*/ 130175 w 132"/>
              <a:gd name="T95" fmla="*/ 115888 h 90"/>
              <a:gd name="T96" fmla="*/ 123825 w 132"/>
              <a:gd name="T97" fmla="*/ 115888 h 90"/>
              <a:gd name="T98" fmla="*/ 115887 w 132"/>
              <a:gd name="T99" fmla="*/ 114300 h 90"/>
              <a:gd name="T100" fmla="*/ 109537 w 132"/>
              <a:gd name="T101" fmla="*/ 114300 h 90"/>
              <a:gd name="T102" fmla="*/ 109537 w 132"/>
              <a:gd name="T103" fmla="*/ 133350 h 90"/>
              <a:gd name="T104" fmla="*/ 4762 w 132"/>
              <a:gd name="T105" fmla="*/ 122238 h 90"/>
              <a:gd name="T106" fmla="*/ 1588 w 132"/>
              <a:gd name="T107" fmla="*/ 106363 h 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2"/>
              <a:gd name="T163" fmla="*/ 0 h 90"/>
              <a:gd name="T164" fmla="*/ 132 w 132"/>
              <a:gd name="T165" fmla="*/ 90 h 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2" h="90">
                <a:moveTo>
                  <a:pt x="1" y="67"/>
                </a:moveTo>
                <a:lnTo>
                  <a:pt x="0" y="79"/>
                </a:lnTo>
                <a:lnTo>
                  <a:pt x="86" y="90"/>
                </a:lnTo>
                <a:lnTo>
                  <a:pt x="89" y="88"/>
                </a:lnTo>
                <a:lnTo>
                  <a:pt x="91" y="87"/>
                </a:lnTo>
                <a:lnTo>
                  <a:pt x="94" y="85"/>
                </a:lnTo>
                <a:lnTo>
                  <a:pt x="98" y="83"/>
                </a:lnTo>
                <a:lnTo>
                  <a:pt x="103" y="79"/>
                </a:lnTo>
                <a:lnTo>
                  <a:pt x="107" y="76"/>
                </a:lnTo>
                <a:lnTo>
                  <a:pt x="112" y="71"/>
                </a:lnTo>
                <a:lnTo>
                  <a:pt x="117" y="66"/>
                </a:lnTo>
                <a:lnTo>
                  <a:pt x="121" y="60"/>
                </a:lnTo>
                <a:lnTo>
                  <a:pt x="125" y="55"/>
                </a:lnTo>
                <a:lnTo>
                  <a:pt x="128" y="47"/>
                </a:lnTo>
                <a:lnTo>
                  <a:pt x="131" y="39"/>
                </a:lnTo>
                <a:lnTo>
                  <a:pt x="132" y="31"/>
                </a:lnTo>
                <a:lnTo>
                  <a:pt x="132" y="23"/>
                </a:lnTo>
                <a:lnTo>
                  <a:pt x="129" y="14"/>
                </a:lnTo>
                <a:lnTo>
                  <a:pt x="129" y="12"/>
                </a:lnTo>
                <a:lnTo>
                  <a:pt x="128" y="11"/>
                </a:lnTo>
                <a:lnTo>
                  <a:pt x="127" y="9"/>
                </a:lnTo>
                <a:lnTo>
                  <a:pt x="126" y="7"/>
                </a:lnTo>
                <a:lnTo>
                  <a:pt x="124" y="4"/>
                </a:lnTo>
                <a:lnTo>
                  <a:pt x="120" y="2"/>
                </a:lnTo>
                <a:lnTo>
                  <a:pt x="117" y="1"/>
                </a:lnTo>
                <a:lnTo>
                  <a:pt x="113" y="0"/>
                </a:lnTo>
                <a:lnTo>
                  <a:pt x="113" y="2"/>
                </a:lnTo>
                <a:lnTo>
                  <a:pt x="114" y="5"/>
                </a:lnTo>
                <a:lnTo>
                  <a:pt x="117" y="11"/>
                </a:lnTo>
                <a:lnTo>
                  <a:pt x="118" y="19"/>
                </a:lnTo>
                <a:lnTo>
                  <a:pt x="118" y="29"/>
                </a:lnTo>
                <a:lnTo>
                  <a:pt x="117" y="39"/>
                </a:lnTo>
                <a:lnTo>
                  <a:pt x="114" y="51"/>
                </a:lnTo>
                <a:lnTo>
                  <a:pt x="108" y="64"/>
                </a:lnTo>
                <a:lnTo>
                  <a:pt x="107" y="65"/>
                </a:lnTo>
                <a:lnTo>
                  <a:pt x="106" y="66"/>
                </a:lnTo>
                <a:lnTo>
                  <a:pt x="105" y="66"/>
                </a:lnTo>
                <a:lnTo>
                  <a:pt x="103" y="67"/>
                </a:lnTo>
                <a:lnTo>
                  <a:pt x="100" y="69"/>
                </a:lnTo>
                <a:lnTo>
                  <a:pt x="98" y="70"/>
                </a:lnTo>
                <a:lnTo>
                  <a:pt x="96" y="71"/>
                </a:lnTo>
                <a:lnTo>
                  <a:pt x="92" y="72"/>
                </a:lnTo>
                <a:lnTo>
                  <a:pt x="90" y="72"/>
                </a:lnTo>
                <a:lnTo>
                  <a:pt x="85" y="73"/>
                </a:lnTo>
                <a:lnTo>
                  <a:pt x="82" y="73"/>
                </a:lnTo>
                <a:lnTo>
                  <a:pt x="78" y="73"/>
                </a:lnTo>
                <a:lnTo>
                  <a:pt x="73" y="72"/>
                </a:lnTo>
                <a:lnTo>
                  <a:pt x="69" y="72"/>
                </a:lnTo>
                <a:lnTo>
                  <a:pt x="69" y="84"/>
                </a:lnTo>
                <a:lnTo>
                  <a:pt x="3" y="77"/>
                </a:lnTo>
                <a:lnTo>
                  <a:pt x="1" y="67"/>
                </a:lnTo>
                <a:close/>
              </a:path>
            </a:pathLst>
          </a:custGeom>
          <a:solidFill>
            <a:srgbClr val="99D8D8"/>
          </a:solidFill>
          <a:ln w="9525">
            <a:noFill/>
            <a:round/>
            <a:headEnd/>
            <a:tailEnd/>
          </a:ln>
        </p:spPr>
        <p:txBody>
          <a:bodyPr/>
          <a:lstStyle/>
          <a:p>
            <a:endParaRPr lang="en-US"/>
          </a:p>
        </p:txBody>
      </p:sp>
      <p:sp>
        <p:nvSpPr>
          <p:cNvPr id="131101" name="Freeform 32"/>
          <p:cNvSpPr>
            <a:spLocks/>
          </p:cNvSpPr>
          <p:nvPr/>
        </p:nvSpPr>
        <p:spPr bwMode="auto">
          <a:xfrm>
            <a:off x="2198588" y="4872162"/>
            <a:ext cx="152400" cy="50800"/>
          </a:xfrm>
          <a:custGeom>
            <a:avLst/>
            <a:gdLst>
              <a:gd name="T0" fmla="*/ 152400 w 96"/>
              <a:gd name="T1" fmla="*/ 19050 h 32"/>
              <a:gd name="T2" fmla="*/ 1588 w 96"/>
              <a:gd name="T3" fmla="*/ 0 h 32"/>
              <a:gd name="T4" fmla="*/ 0 w 96"/>
              <a:gd name="T5" fmla="*/ 19050 h 32"/>
              <a:gd name="T6" fmla="*/ 147638 w 96"/>
              <a:gd name="T7" fmla="*/ 50800 h 32"/>
              <a:gd name="T8" fmla="*/ 152400 w 96"/>
              <a:gd name="T9" fmla="*/ 19050 h 32"/>
              <a:gd name="T10" fmla="*/ 0 60000 65536"/>
              <a:gd name="T11" fmla="*/ 0 60000 65536"/>
              <a:gd name="T12" fmla="*/ 0 60000 65536"/>
              <a:gd name="T13" fmla="*/ 0 60000 65536"/>
              <a:gd name="T14" fmla="*/ 0 60000 65536"/>
              <a:gd name="T15" fmla="*/ 0 w 96"/>
              <a:gd name="T16" fmla="*/ 0 h 32"/>
              <a:gd name="T17" fmla="*/ 96 w 96"/>
              <a:gd name="T18" fmla="*/ 32 h 32"/>
            </a:gdLst>
            <a:ahLst/>
            <a:cxnLst>
              <a:cxn ang="T10">
                <a:pos x="T0" y="T1"/>
              </a:cxn>
              <a:cxn ang="T11">
                <a:pos x="T2" y="T3"/>
              </a:cxn>
              <a:cxn ang="T12">
                <a:pos x="T4" y="T5"/>
              </a:cxn>
              <a:cxn ang="T13">
                <a:pos x="T6" y="T7"/>
              </a:cxn>
              <a:cxn ang="T14">
                <a:pos x="T8" y="T9"/>
              </a:cxn>
            </a:cxnLst>
            <a:rect l="T15" t="T16" r="T17" b="T18"/>
            <a:pathLst>
              <a:path w="96" h="32">
                <a:moveTo>
                  <a:pt x="96" y="12"/>
                </a:moveTo>
                <a:lnTo>
                  <a:pt x="1" y="0"/>
                </a:lnTo>
                <a:lnTo>
                  <a:pt x="0" y="12"/>
                </a:lnTo>
                <a:lnTo>
                  <a:pt x="93" y="32"/>
                </a:lnTo>
                <a:lnTo>
                  <a:pt x="96" y="12"/>
                </a:lnTo>
                <a:close/>
              </a:path>
            </a:pathLst>
          </a:custGeom>
          <a:solidFill>
            <a:srgbClr val="000000"/>
          </a:solidFill>
          <a:ln w="9525">
            <a:noFill/>
            <a:round/>
            <a:headEnd/>
            <a:tailEnd/>
          </a:ln>
        </p:spPr>
        <p:txBody>
          <a:bodyPr/>
          <a:lstStyle/>
          <a:p>
            <a:endParaRPr lang="en-US"/>
          </a:p>
        </p:txBody>
      </p:sp>
      <p:sp>
        <p:nvSpPr>
          <p:cNvPr id="131102" name="Freeform 33"/>
          <p:cNvSpPr>
            <a:spLocks/>
          </p:cNvSpPr>
          <p:nvPr/>
        </p:nvSpPr>
        <p:spPr bwMode="auto">
          <a:xfrm>
            <a:off x="2273200" y="4889624"/>
            <a:ext cx="66675" cy="22225"/>
          </a:xfrm>
          <a:custGeom>
            <a:avLst/>
            <a:gdLst>
              <a:gd name="T0" fmla="*/ 66675 w 42"/>
              <a:gd name="T1" fmla="*/ 9525 h 14"/>
              <a:gd name="T2" fmla="*/ 3175 w 42"/>
              <a:gd name="T3" fmla="*/ 0 h 14"/>
              <a:gd name="T4" fmla="*/ 0 w 42"/>
              <a:gd name="T5" fmla="*/ 9525 h 14"/>
              <a:gd name="T6" fmla="*/ 63500 w 42"/>
              <a:gd name="T7" fmla="*/ 22225 h 14"/>
              <a:gd name="T8" fmla="*/ 66675 w 42"/>
              <a:gd name="T9" fmla="*/ 9525 h 14"/>
              <a:gd name="T10" fmla="*/ 0 60000 65536"/>
              <a:gd name="T11" fmla="*/ 0 60000 65536"/>
              <a:gd name="T12" fmla="*/ 0 60000 65536"/>
              <a:gd name="T13" fmla="*/ 0 60000 65536"/>
              <a:gd name="T14" fmla="*/ 0 60000 65536"/>
              <a:gd name="T15" fmla="*/ 0 w 42"/>
              <a:gd name="T16" fmla="*/ 0 h 14"/>
              <a:gd name="T17" fmla="*/ 42 w 42"/>
              <a:gd name="T18" fmla="*/ 14 h 14"/>
            </a:gdLst>
            <a:ahLst/>
            <a:cxnLst>
              <a:cxn ang="T10">
                <a:pos x="T0" y="T1"/>
              </a:cxn>
              <a:cxn ang="T11">
                <a:pos x="T2" y="T3"/>
              </a:cxn>
              <a:cxn ang="T12">
                <a:pos x="T4" y="T5"/>
              </a:cxn>
              <a:cxn ang="T13">
                <a:pos x="T6" y="T7"/>
              </a:cxn>
              <a:cxn ang="T14">
                <a:pos x="T8" y="T9"/>
              </a:cxn>
            </a:cxnLst>
            <a:rect l="T15" t="T16" r="T17" b="T18"/>
            <a:pathLst>
              <a:path w="42" h="14">
                <a:moveTo>
                  <a:pt x="42" y="6"/>
                </a:moveTo>
                <a:lnTo>
                  <a:pt x="2" y="0"/>
                </a:lnTo>
                <a:lnTo>
                  <a:pt x="0" y="6"/>
                </a:lnTo>
                <a:lnTo>
                  <a:pt x="40" y="14"/>
                </a:lnTo>
                <a:lnTo>
                  <a:pt x="42" y="6"/>
                </a:lnTo>
                <a:close/>
              </a:path>
            </a:pathLst>
          </a:custGeom>
          <a:solidFill>
            <a:srgbClr val="99D8D8"/>
          </a:solidFill>
          <a:ln w="9525">
            <a:noFill/>
            <a:round/>
            <a:headEnd/>
            <a:tailEnd/>
          </a:ln>
        </p:spPr>
        <p:txBody>
          <a:bodyPr/>
          <a:lstStyle/>
          <a:p>
            <a:endParaRPr lang="en-US"/>
          </a:p>
        </p:txBody>
      </p:sp>
      <p:sp>
        <p:nvSpPr>
          <p:cNvPr id="131103" name="Freeform 34"/>
          <p:cNvSpPr>
            <a:spLocks/>
          </p:cNvSpPr>
          <p:nvPr/>
        </p:nvSpPr>
        <p:spPr bwMode="auto">
          <a:xfrm>
            <a:off x="2206525" y="4878512"/>
            <a:ext cx="44450" cy="15875"/>
          </a:xfrm>
          <a:custGeom>
            <a:avLst/>
            <a:gdLst>
              <a:gd name="T0" fmla="*/ 44450 w 28"/>
              <a:gd name="T1" fmla="*/ 7938 h 10"/>
              <a:gd name="T2" fmla="*/ 0 w 28"/>
              <a:gd name="T3" fmla="*/ 0 h 10"/>
              <a:gd name="T4" fmla="*/ 0 w 28"/>
              <a:gd name="T5" fmla="*/ 7938 h 10"/>
              <a:gd name="T6" fmla="*/ 42863 w 28"/>
              <a:gd name="T7" fmla="*/ 15875 h 10"/>
              <a:gd name="T8" fmla="*/ 44450 w 28"/>
              <a:gd name="T9" fmla="*/ 7938 h 10"/>
              <a:gd name="T10" fmla="*/ 0 60000 65536"/>
              <a:gd name="T11" fmla="*/ 0 60000 65536"/>
              <a:gd name="T12" fmla="*/ 0 60000 65536"/>
              <a:gd name="T13" fmla="*/ 0 60000 65536"/>
              <a:gd name="T14" fmla="*/ 0 60000 65536"/>
              <a:gd name="T15" fmla="*/ 0 w 28"/>
              <a:gd name="T16" fmla="*/ 0 h 10"/>
              <a:gd name="T17" fmla="*/ 28 w 28"/>
              <a:gd name="T18" fmla="*/ 10 h 10"/>
            </a:gdLst>
            <a:ahLst/>
            <a:cxnLst>
              <a:cxn ang="T10">
                <a:pos x="T0" y="T1"/>
              </a:cxn>
              <a:cxn ang="T11">
                <a:pos x="T2" y="T3"/>
              </a:cxn>
              <a:cxn ang="T12">
                <a:pos x="T4" y="T5"/>
              </a:cxn>
              <a:cxn ang="T13">
                <a:pos x="T6" y="T7"/>
              </a:cxn>
              <a:cxn ang="T14">
                <a:pos x="T8" y="T9"/>
              </a:cxn>
            </a:cxnLst>
            <a:rect l="T15" t="T16" r="T17" b="T18"/>
            <a:pathLst>
              <a:path w="28" h="10">
                <a:moveTo>
                  <a:pt x="28" y="5"/>
                </a:moveTo>
                <a:lnTo>
                  <a:pt x="0" y="0"/>
                </a:lnTo>
                <a:lnTo>
                  <a:pt x="0" y="5"/>
                </a:lnTo>
                <a:lnTo>
                  <a:pt x="27" y="10"/>
                </a:lnTo>
                <a:lnTo>
                  <a:pt x="28" y="5"/>
                </a:lnTo>
                <a:close/>
              </a:path>
            </a:pathLst>
          </a:custGeom>
          <a:solidFill>
            <a:srgbClr val="99D8D8"/>
          </a:solidFill>
          <a:ln w="9525">
            <a:noFill/>
            <a:round/>
            <a:headEnd/>
            <a:tailEnd/>
          </a:ln>
        </p:spPr>
        <p:txBody>
          <a:bodyPr/>
          <a:lstStyle/>
          <a:p>
            <a:endParaRPr lang="en-US"/>
          </a:p>
        </p:txBody>
      </p:sp>
      <p:sp>
        <p:nvSpPr>
          <p:cNvPr id="131104" name="Freeform 35"/>
          <p:cNvSpPr>
            <a:spLocks/>
          </p:cNvSpPr>
          <p:nvPr/>
        </p:nvSpPr>
        <p:spPr bwMode="auto">
          <a:xfrm>
            <a:off x="2098575" y="4892799"/>
            <a:ext cx="257175" cy="87313"/>
          </a:xfrm>
          <a:custGeom>
            <a:avLst/>
            <a:gdLst>
              <a:gd name="T0" fmla="*/ 0 w 162"/>
              <a:gd name="T1" fmla="*/ 26988 h 55"/>
              <a:gd name="T2" fmla="*/ 0 w 162"/>
              <a:gd name="T3" fmla="*/ 26988 h 55"/>
              <a:gd name="T4" fmla="*/ 1588 w 162"/>
              <a:gd name="T5" fmla="*/ 26988 h 55"/>
              <a:gd name="T6" fmla="*/ 3175 w 162"/>
              <a:gd name="T7" fmla="*/ 26988 h 55"/>
              <a:gd name="T8" fmla="*/ 6350 w 162"/>
              <a:gd name="T9" fmla="*/ 23813 h 55"/>
              <a:gd name="T10" fmla="*/ 11112 w 162"/>
              <a:gd name="T11" fmla="*/ 23813 h 55"/>
              <a:gd name="T12" fmla="*/ 15875 w 162"/>
              <a:gd name="T13" fmla="*/ 23813 h 55"/>
              <a:gd name="T14" fmla="*/ 22225 w 162"/>
              <a:gd name="T15" fmla="*/ 22225 h 55"/>
              <a:gd name="T16" fmla="*/ 26988 w 162"/>
              <a:gd name="T17" fmla="*/ 20638 h 55"/>
              <a:gd name="T18" fmla="*/ 33337 w 162"/>
              <a:gd name="T19" fmla="*/ 19050 h 55"/>
              <a:gd name="T20" fmla="*/ 38100 w 162"/>
              <a:gd name="T21" fmla="*/ 17463 h 55"/>
              <a:gd name="T22" fmla="*/ 44450 w 162"/>
              <a:gd name="T23" fmla="*/ 15875 h 55"/>
              <a:gd name="T24" fmla="*/ 49212 w 162"/>
              <a:gd name="T25" fmla="*/ 12700 h 55"/>
              <a:gd name="T26" fmla="*/ 55563 w 162"/>
              <a:gd name="T27" fmla="*/ 9525 h 55"/>
              <a:gd name="T28" fmla="*/ 58738 w 162"/>
              <a:gd name="T29" fmla="*/ 7938 h 55"/>
              <a:gd name="T30" fmla="*/ 63500 w 162"/>
              <a:gd name="T31" fmla="*/ 4763 h 55"/>
              <a:gd name="T32" fmla="*/ 68262 w 162"/>
              <a:gd name="T33" fmla="*/ 0 h 55"/>
              <a:gd name="T34" fmla="*/ 257175 w 162"/>
              <a:gd name="T35" fmla="*/ 44450 h 55"/>
              <a:gd name="T36" fmla="*/ 257175 w 162"/>
              <a:gd name="T37" fmla="*/ 44450 h 55"/>
              <a:gd name="T38" fmla="*/ 255588 w 162"/>
              <a:gd name="T39" fmla="*/ 46038 h 55"/>
              <a:gd name="T40" fmla="*/ 252413 w 162"/>
              <a:gd name="T41" fmla="*/ 49213 h 55"/>
              <a:gd name="T42" fmla="*/ 250825 w 162"/>
              <a:gd name="T43" fmla="*/ 50800 h 55"/>
              <a:gd name="T44" fmla="*/ 249238 w 162"/>
              <a:gd name="T45" fmla="*/ 52388 h 55"/>
              <a:gd name="T46" fmla="*/ 246063 w 162"/>
              <a:gd name="T47" fmla="*/ 55563 h 55"/>
              <a:gd name="T48" fmla="*/ 241300 w 162"/>
              <a:gd name="T49" fmla="*/ 57150 h 55"/>
              <a:gd name="T50" fmla="*/ 238125 w 162"/>
              <a:gd name="T51" fmla="*/ 61913 h 55"/>
              <a:gd name="T52" fmla="*/ 233363 w 162"/>
              <a:gd name="T53" fmla="*/ 65088 h 55"/>
              <a:gd name="T54" fmla="*/ 228600 w 162"/>
              <a:gd name="T55" fmla="*/ 68263 h 55"/>
              <a:gd name="T56" fmla="*/ 223838 w 162"/>
              <a:gd name="T57" fmla="*/ 73025 h 55"/>
              <a:gd name="T58" fmla="*/ 217488 w 162"/>
              <a:gd name="T59" fmla="*/ 76200 h 55"/>
              <a:gd name="T60" fmla="*/ 214313 w 162"/>
              <a:gd name="T61" fmla="*/ 79375 h 55"/>
              <a:gd name="T62" fmla="*/ 207963 w 162"/>
              <a:gd name="T63" fmla="*/ 82550 h 55"/>
              <a:gd name="T64" fmla="*/ 203200 w 162"/>
              <a:gd name="T65" fmla="*/ 84138 h 55"/>
              <a:gd name="T66" fmla="*/ 200025 w 162"/>
              <a:gd name="T67" fmla="*/ 87313 h 55"/>
              <a:gd name="T68" fmla="*/ 0 w 162"/>
              <a:gd name="T69" fmla="*/ 26988 h 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2"/>
              <a:gd name="T106" fmla="*/ 0 h 55"/>
              <a:gd name="T107" fmla="*/ 162 w 162"/>
              <a:gd name="T108" fmla="*/ 55 h 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2" h="55">
                <a:moveTo>
                  <a:pt x="0" y="17"/>
                </a:moveTo>
                <a:lnTo>
                  <a:pt x="0" y="17"/>
                </a:lnTo>
                <a:lnTo>
                  <a:pt x="1" y="17"/>
                </a:lnTo>
                <a:lnTo>
                  <a:pt x="2" y="17"/>
                </a:lnTo>
                <a:lnTo>
                  <a:pt x="4" y="15"/>
                </a:lnTo>
                <a:lnTo>
                  <a:pt x="7" y="15"/>
                </a:lnTo>
                <a:lnTo>
                  <a:pt x="10" y="15"/>
                </a:lnTo>
                <a:lnTo>
                  <a:pt x="14" y="14"/>
                </a:lnTo>
                <a:lnTo>
                  <a:pt x="17" y="13"/>
                </a:lnTo>
                <a:lnTo>
                  <a:pt x="21" y="12"/>
                </a:lnTo>
                <a:lnTo>
                  <a:pt x="24" y="11"/>
                </a:lnTo>
                <a:lnTo>
                  <a:pt x="28" y="10"/>
                </a:lnTo>
                <a:lnTo>
                  <a:pt x="31" y="8"/>
                </a:lnTo>
                <a:lnTo>
                  <a:pt x="35" y="6"/>
                </a:lnTo>
                <a:lnTo>
                  <a:pt x="37" y="5"/>
                </a:lnTo>
                <a:lnTo>
                  <a:pt x="40" y="3"/>
                </a:lnTo>
                <a:lnTo>
                  <a:pt x="43" y="0"/>
                </a:lnTo>
                <a:lnTo>
                  <a:pt x="162" y="28"/>
                </a:lnTo>
                <a:lnTo>
                  <a:pt x="161" y="29"/>
                </a:lnTo>
                <a:lnTo>
                  <a:pt x="159" y="31"/>
                </a:lnTo>
                <a:lnTo>
                  <a:pt x="158" y="32"/>
                </a:lnTo>
                <a:lnTo>
                  <a:pt x="157" y="33"/>
                </a:lnTo>
                <a:lnTo>
                  <a:pt x="155" y="35"/>
                </a:lnTo>
                <a:lnTo>
                  <a:pt x="152" y="36"/>
                </a:lnTo>
                <a:lnTo>
                  <a:pt x="150" y="39"/>
                </a:lnTo>
                <a:lnTo>
                  <a:pt x="147" y="41"/>
                </a:lnTo>
                <a:lnTo>
                  <a:pt x="144" y="43"/>
                </a:lnTo>
                <a:lnTo>
                  <a:pt x="141" y="46"/>
                </a:lnTo>
                <a:lnTo>
                  <a:pt x="137" y="48"/>
                </a:lnTo>
                <a:lnTo>
                  <a:pt x="135" y="50"/>
                </a:lnTo>
                <a:lnTo>
                  <a:pt x="131" y="52"/>
                </a:lnTo>
                <a:lnTo>
                  <a:pt x="128" y="53"/>
                </a:lnTo>
                <a:lnTo>
                  <a:pt x="126" y="55"/>
                </a:lnTo>
                <a:lnTo>
                  <a:pt x="0" y="17"/>
                </a:lnTo>
                <a:close/>
              </a:path>
            </a:pathLst>
          </a:custGeom>
          <a:solidFill>
            <a:srgbClr val="99D8D8"/>
          </a:solidFill>
          <a:ln w="9525">
            <a:noFill/>
            <a:round/>
            <a:headEnd/>
            <a:tailEnd/>
          </a:ln>
        </p:spPr>
        <p:txBody>
          <a:bodyPr/>
          <a:lstStyle/>
          <a:p>
            <a:endParaRPr lang="en-US"/>
          </a:p>
        </p:txBody>
      </p:sp>
      <p:sp>
        <p:nvSpPr>
          <p:cNvPr id="131105" name="Freeform 36"/>
          <p:cNvSpPr>
            <a:spLocks/>
          </p:cNvSpPr>
          <p:nvPr/>
        </p:nvSpPr>
        <p:spPr bwMode="auto">
          <a:xfrm>
            <a:off x="2355750" y="4883274"/>
            <a:ext cx="90488" cy="41275"/>
          </a:xfrm>
          <a:custGeom>
            <a:avLst/>
            <a:gdLst>
              <a:gd name="T0" fmla="*/ 9525 w 57"/>
              <a:gd name="T1" fmla="*/ 41275 h 26"/>
              <a:gd name="T2" fmla="*/ 90488 w 57"/>
              <a:gd name="T3" fmla="*/ 17463 h 26"/>
              <a:gd name="T4" fmla="*/ 39688 w 57"/>
              <a:gd name="T5" fmla="*/ 0 h 26"/>
              <a:gd name="T6" fmla="*/ 0 w 57"/>
              <a:gd name="T7" fmla="*/ 6350 h 26"/>
              <a:gd name="T8" fmla="*/ 0 w 57"/>
              <a:gd name="T9" fmla="*/ 39688 h 26"/>
              <a:gd name="T10" fmla="*/ 9525 w 57"/>
              <a:gd name="T11" fmla="*/ 41275 h 26"/>
              <a:gd name="T12" fmla="*/ 0 60000 65536"/>
              <a:gd name="T13" fmla="*/ 0 60000 65536"/>
              <a:gd name="T14" fmla="*/ 0 60000 65536"/>
              <a:gd name="T15" fmla="*/ 0 60000 65536"/>
              <a:gd name="T16" fmla="*/ 0 60000 65536"/>
              <a:gd name="T17" fmla="*/ 0 60000 65536"/>
              <a:gd name="T18" fmla="*/ 0 w 57"/>
              <a:gd name="T19" fmla="*/ 0 h 26"/>
              <a:gd name="T20" fmla="*/ 57 w 5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57" h="26">
                <a:moveTo>
                  <a:pt x="6" y="26"/>
                </a:moveTo>
                <a:lnTo>
                  <a:pt x="57" y="11"/>
                </a:lnTo>
                <a:lnTo>
                  <a:pt x="25" y="0"/>
                </a:lnTo>
                <a:lnTo>
                  <a:pt x="0" y="4"/>
                </a:lnTo>
                <a:lnTo>
                  <a:pt x="0" y="25"/>
                </a:lnTo>
                <a:lnTo>
                  <a:pt x="6" y="26"/>
                </a:lnTo>
                <a:close/>
              </a:path>
            </a:pathLst>
          </a:custGeom>
          <a:solidFill>
            <a:srgbClr val="001999"/>
          </a:solidFill>
          <a:ln w="9525">
            <a:noFill/>
            <a:round/>
            <a:headEnd/>
            <a:tailEnd/>
          </a:ln>
        </p:spPr>
        <p:txBody>
          <a:bodyPr/>
          <a:lstStyle/>
          <a:p>
            <a:endParaRPr lang="en-US"/>
          </a:p>
        </p:txBody>
      </p:sp>
      <p:sp>
        <p:nvSpPr>
          <p:cNvPr id="131106" name="Freeform 37"/>
          <p:cNvSpPr>
            <a:spLocks/>
          </p:cNvSpPr>
          <p:nvPr/>
        </p:nvSpPr>
        <p:spPr bwMode="auto">
          <a:xfrm>
            <a:off x="2116038" y="4710237"/>
            <a:ext cx="50800" cy="193675"/>
          </a:xfrm>
          <a:custGeom>
            <a:avLst/>
            <a:gdLst>
              <a:gd name="T0" fmla="*/ 50800 w 32"/>
              <a:gd name="T1" fmla="*/ 3175 h 122"/>
              <a:gd name="T2" fmla="*/ 50800 w 32"/>
              <a:gd name="T3" fmla="*/ 3175 h 122"/>
              <a:gd name="T4" fmla="*/ 49212 w 32"/>
              <a:gd name="T5" fmla="*/ 3175 h 122"/>
              <a:gd name="T6" fmla="*/ 49212 w 32"/>
              <a:gd name="T7" fmla="*/ 3175 h 122"/>
              <a:gd name="T8" fmla="*/ 46037 w 32"/>
              <a:gd name="T9" fmla="*/ 1588 h 122"/>
              <a:gd name="T10" fmla="*/ 42862 w 32"/>
              <a:gd name="T11" fmla="*/ 1588 h 122"/>
              <a:gd name="T12" fmla="*/ 41275 w 32"/>
              <a:gd name="T13" fmla="*/ 1588 h 122"/>
              <a:gd name="T14" fmla="*/ 38100 w 32"/>
              <a:gd name="T15" fmla="*/ 0 h 122"/>
              <a:gd name="T16" fmla="*/ 34925 w 32"/>
              <a:gd name="T17" fmla="*/ 0 h 122"/>
              <a:gd name="T18" fmla="*/ 31750 w 32"/>
              <a:gd name="T19" fmla="*/ 0 h 122"/>
              <a:gd name="T20" fmla="*/ 28575 w 32"/>
              <a:gd name="T21" fmla="*/ 0 h 122"/>
              <a:gd name="T22" fmla="*/ 22225 w 32"/>
              <a:gd name="T23" fmla="*/ 0 h 122"/>
              <a:gd name="T24" fmla="*/ 19050 w 32"/>
              <a:gd name="T25" fmla="*/ 0 h 122"/>
              <a:gd name="T26" fmla="*/ 15875 w 32"/>
              <a:gd name="T27" fmla="*/ 1588 h 122"/>
              <a:gd name="T28" fmla="*/ 9525 w 32"/>
              <a:gd name="T29" fmla="*/ 3175 h 122"/>
              <a:gd name="T30" fmla="*/ 6350 w 32"/>
              <a:gd name="T31" fmla="*/ 4763 h 122"/>
              <a:gd name="T32" fmla="*/ 0 w 32"/>
              <a:gd name="T33" fmla="*/ 7938 h 122"/>
              <a:gd name="T34" fmla="*/ 0 w 32"/>
              <a:gd name="T35" fmla="*/ 193675 h 122"/>
              <a:gd name="T36" fmla="*/ 1588 w 32"/>
              <a:gd name="T37" fmla="*/ 193675 h 122"/>
              <a:gd name="T38" fmla="*/ 1588 w 32"/>
              <a:gd name="T39" fmla="*/ 193675 h 122"/>
              <a:gd name="T40" fmla="*/ 4762 w 32"/>
              <a:gd name="T41" fmla="*/ 193675 h 122"/>
              <a:gd name="T42" fmla="*/ 6350 w 32"/>
              <a:gd name="T43" fmla="*/ 193675 h 122"/>
              <a:gd name="T44" fmla="*/ 7937 w 32"/>
              <a:gd name="T45" fmla="*/ 193675 h 122"/>
              <a:gd name="T46" fmla="*/ 11112 w 32"/>
              <a:gd name="T47" fmla="*/ 192088 h 122"/>
              <a:gd name="T48" fmla="*/ 12700 w 32"/>
              <a:gd name="T49" fmla="*/ 192088 h 122"/>
              <a:gd name="T50" fmla="*/ 17462 w 32"/>
              <a:gd name="T51" fmla="*/ 192088 h 122"/>
              <a:gd name="T52" fmla="*/ 20637 w 32"/>
              <a:gd name="T53" fmla="*/ 190500 h 122"/>
              <a:gd name="T54" fmla="*/ 23812 w 32"/>
              <a:gd name="T55" fmla="*/ 188913 h 122"/>
              <a:gd name="T56" fmla="*/ 28575 w 32"/>
              <a:gd name="T57" fmla="*/ 188913 h 122"/>
              <a:gd name="T58" fmla="*/ 33337 w 32"/>
              <a:gd name="T59" fmla="*/ 187325 h 122"/>
              <a:gd name="T60" fmla="*/ 38100 w 32"/>
              <a:gd name="T61" fmla="*/ 182563 h 122"/>
              <a:gd name="T62" fmla="*/ 41275 w 32"/>
              <a:gd name="T63" fmla="*/ 180975 h 122"/>
              <a:gd name="T64" fmla="*/ 46037 w 32"/>
              <a:gd name="T65" fmla="*/ 179388 h 122"/>
              <a:gd name="T66" fmla="*/ 50800 w 32"/>
              <a:gd name="T67" fmla="*/ 176213 h 122"/>
              <a:gd name="T68" fmla="*/ 50800 w 32"/>
              <a:gd name="T69" fmla="*/ 3175 h 1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122"/>
              <a:gd name="T107" fmla="*/ 32 w 32"/>
              <a:gd name="T108" fmla="*/ 122 h 1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122">
                <a:moveTo>
                  <a:pt x="32" y="2"/>
                </a:moveTo>
                <a:lnTo>
                  <a:pt x="32" y="2"/>
                </a:lnTo>
                <a:lnTo>
                  <a:pt x="31" y="2"/>
                </a:lnTo>
                <a:lnTo>
                  <a:pt x="29" y="1"/>
                </a:lnTo>
                <a:lnTo>
                  <a:pt x="27" y="1"/>
                </a:lnTo>
                <a:lnTo>
                  <a:pt x="26" y="1"/>
                </a:lnTo>
                <a:lnTo>
                  <a:pt x="24" y="0"/>
                </a:lnTo>
                <a:lnTo>
                  <a:pt x="22" y="0"/>
                </a:lnTo>
                <a:lnTo>
                  <a:pt x="20" y="0"/>
                </a:lnTo>
                <a:lnTo>
                  <a:pt x="18" y="0"/>
                </a:lnTo>
                <a:lnTo>
                  <a:pt x="14" y="0"/>
                </a:lnTo>
                <a:lnTo>
                  <a:pt x="12" y="0"/>
                </a:lnTo>
                <a:lnTo>
                  <a:pt x="10" y="1"/>
                </a:lnTo>
                <a:lnTo>
                  <a:pt x="6" y="2"/>
                </a:lnTo>
                <a:lnTo>
                  <a:pt x="4" y="3"/>
                </a:lnTo>
                <a:lnTo>
                  <a:pt x="0" y="5"/>
                </a:lnTo>
                <a:lnTo>
                  <a:pt x="0" y="122"/>
                </a:lnTo>
                <a:lnTo>
                  <a:pt x="1" y="122"/>
                </a:lnTo>
                <a:lnTo>
                  <a:pt x="3" y="122"/>
                </a:lnTo>
                <a:lnTo>
                  <a:pt x="4" y="122"/>
                </a:lnTo>
                <a:lnTo>
                  <a:pt x="5" y="122"/>
                </a:lnTo>
                <a:lnTo>
                  <a:pt x="7" y="121"/>
                </a:lnTo>
                <a:lnTo>
                  <a:pt x="8" y="121"/>
                </a:lnTo>
                <a:lnTo>
                  <a:pt x="11" y="121"/>
                </a:lnTo>
                <a:lnTo>
                  <a:pt x="13" y="120"/>
                </a:lnTo>
                <a:lnTo>
                  <a:pt x="15" y="119"/>
                </a:lnTo>
                <a:lnTo>
                  <a:pt x="18" y="119"/>
                </a:lnTo>
                <a:lnTo>
                  <a:pt x="21" y="118"/>
                </a:lnTo>
                <a:lnTo>
                  <a:pt x="24" y="115"/>
                </a:lnTo>
                <a:lnTo>
                  <a:pt x="26" y="114"/>
                </a:lnTo>
                <a:lnTo>
                  <a:pt x="29" y="113"/>
                </a:lnTo>
                <a:lnTo>
                  <a:pt x="32" y="111"/>
                </a:lnTo>
                <a:lnTo>
                  <a:pt x="32" y="2"/>
                </a:lnTo>
                <a:close/>
              </a:path>
            </a:pathLst>
          </a:custGeom>
          <a:solidFill>
            <a:srgbClr val="7FBFBF"/>
          </a:solidFill>
          <a:ln w="9525">
            <a:noFill/>
            <a:round/>
            <a:headEnd/>
            <a:tailEnd/>
          </a:ln>
        </p:spPr>
        <p:txBody>
          <a:bodyPr/>
          <a:lstStyle/>
          <a:p>
            <a:endParaRPr lang="en-US"/>
          </a:p>
        </p:txBody>
      </p:sp>
      <p:sp>
        <p:nvSpPr>
          <p:cNvPr id="131107" name="Freeform 38"/>
          <p:cNvSpPr>
            <a:spLocks/>
          </p:cNvSpPr>
          <p:nvPr/>
        </p:nvSpPr>
        <p:spPr bwMode="auto">
          <a:xfrm>
            <a:off x="2117625" y="4711824"/>
            <a:ext cx="42863" cy="165100"/>
          </a:xfrm>
          <a:custGeom>
            <a:avLst/>
            <a:gdLst>
              <a:gd name="T0" fmla="*/ 42863 w 27"/>
              <a:gd name="T1" fmla="*/ 3175 h 104"/>
              <a:gd name="T2" fmla="*/ 42863 w 27"/>
              <a:gd name="T3" fmla="*/ 3175 h 104"/>
              <a:gd name="T4" fmla="*/ 41275 w 27"/>
              <a:gd name="T5" fmla="*/ 3175 h 104"/>
              <a:gd name="T6" fmla="*/ 41275 w 27"/>
              <a:gd name="T7" fmla="*/ 1588 h 104"/>
              <a:gd name="T8" fmla="*/ 39688 w 27"/>
              <a:gd name="T9" fmla="*/ 1588 h 104"/>
              <a:gd name="T10" fmla="*/ 38100 w 27"/>
              <a:gd name="T11" fmla="*/ 1588 h 104"/>
              <a:gd name="T12" fmla="*/ 36513 w 27"/>
              <a:gd name="T13" fmla="*/ 0 h 104"/>
              <a:gd name="T14" fmla="*/ 31750 w 27"/>
              <a:gd name="T15" fmla="*/ 0 h 104"/>
              <a:gd name="T16" fmla="*/ 30163 w 27"/>
              <a:gd name="T17" fmla="*/ 0 h 104"/>
              <a:gd name="T18" fmla="*/ 26988 w 27"/>
              <a:gd name="T19" fmla="*/ 0 h 104"/>
              <a:gd name="T20" fmla="*/ 22225 w 27"/>
              <a:gd name="T21" fmla="*/ 0 h 104"/>
              <a:gd name="T22" fmla="*/ 19050 w 27"/>
              <a:gd name="T23" fmla="*/ 0 h 104"/>
              <a:gd name="T24" fmla="*/ 15875 w 27"/>
              <a:gd name="T25" fmla="*/ 0 h 104"/>
              <a:gd name="T26" fmla="*/ 14288 w 27"/>
              <a:gd name="T27" fmla="*/ 1588 h 104"/>
              <a:gd name="T28" fmla="*/ 7938 w 27"/>
              <a:gd name="T29" fmla="*/ 3175 h 104"/>
              <a:gd name="T30" fmla="*/ 4763 w 27"/>
              <a:gd name="T31" fmla="*/ 4763 h 104"/>
              <a:gd name="T32" fmla="*/ 0 w 27"/>
              <a:gd name="T33" fmla="*/ 6350 h 104"/>
              <a:gd name="T34" fmla="*/ 0 w 27"/>
              <a:gd name="T35" fmla="*/ 165100 h 104"/>
              <a:gd name="T36" fmla="*/ 0 w 27"/>
              <a:gd name="T37" fmla="*/ 165100 h 104"/>
              <a:gd name="T38" fmla="*/ 3175 w 27"/>
              <a:gd name="T39" fmla="*/ 165100 h 104"/>
              <a:gd name="T40" fmla="*/ 3175 w 27"/>
              <a:gd name="T41" fmla="*/ 163513 h 104"/>
              <a:gd name="T42" fmla="*/ 4763 w 27"/>
              <a:gd name="T43" fmla="*/ 163513 h 104"/>
              <a:gd name="T44" fmla="*/ 6350 w 27"/>
              <a:gd name="T45" fmla="*/ 163513 h 104"/>
              <a:gd name="T46" fmla="*/ 9525 w 27"/>
              <a:gd name="T47" fmla="*/ 163513 h 104"/>
              <a:gd name="T48" fmla="*/ 11113 w 27"/>
              <a:gd name="T49" fmla="*/ 163513 h 104"/>
              <a:gd name="T50" fmla="*/ 15875 w 27"/>
              <a:gd name="T51" fmla="*/ 160338 h 104"/>
              <a:gd name="T52" fmla="*/ 17463 w 27"/>
              <a:gd name="T53" fmla="*/ 160338 h 104"/>
              <a:gd name="T54" fmla="*/ 20638 w 27"/>
              <a:gd name="T55" fmla="*/ 158750 h 104"/>
              <a:gd name="T56" fmla="*/ 25400 w 27"/>
              <a:gd name="T57" fmla="*/ 157163 h 104"/>
              <a:gd name="T58" fmla="*/ 28575 w 27"/>
              <a:gd name="T59" fmla="*/ 157163 h 104"/>
              <a:gd name="T60" fmla="*/ 31750 w 27"/>
              <a:gd name="T61" fmla="*/ 155575 h 104"/>
              <a:gd name="T62" fmla="*/ 36513 w 27"/>
              <a:gd name="T63" fmla="*/ 153988 h 104"/>
              <a:gd name="T64" fmla="*/ 39688 w 27"/>
              <a:gd name="T65" fmla="*/ 149225 h 104"/>
              <a:gd name="T66" fmla="*/ 42863 w 27"/>
              <a:gd name="T67" fmla="*/ 147638 h 104"/>
              <a:gd name="T68" fmla="*/ 42863 w 27"/>
              <a:gd name="T69" fmla="*/ 3175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104"/>
              <a:gd name="T107" fmla="*/ 27 w 27"/>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104">
                <a:moveTo>
                  <a:pt x="27" y="2"/>
                </a:moveTo>
                <a:lnTo>
                  <a:pt x="27" y="2"/>
                </a:lnTo>
                <a:lnTo>
                  <a:pt x="26" y="2"/>
                </a:lnTo>
                <a:lnTo>
                  <a:pt x="26" y="1"/>
                </a:lnTo>
                <a:lnTo>
                  <a:pt x="25" y="1"/>
                </a:lnTo>
                <a:lnTo>
                  <a:pt x="24" y="1"/>
                </a:lnTo>
                <a:lnTo>
                  <a:pt x="23" y="0"/>
                </a:lnTo>
                <a:lnTo>
                  <a:pt x="20" y="0"/>
                </a:lnTo>
                <a:lnTo>
                  <a:pt x="19" y="0"/>
                </a:lnTo>
                <a:lnTo>
                  <a:pt x="17" y="0"/>
                </a:lnTo>
                <a:lnTo>
                  <a:pt x="14" y="0"/>
                </a:lnTo>
                <a:lnTo>
                  <a:pt x="12" y="0"/>
                </a:lnTo>
                <a:lnTo>
                  <a:pt x="10" y="0"/>
                </a:lnTo>
                <a:lnTo>
                  <a:pt x="9" y="1"/>
                </a:lnTo>
                <a:lnTo>
                  <a:pt x="5" y="2"/>
                </a:lnTo>
                <a:lnTo>
                  <a:pt x="3" y="3"/>
                </a:lnTo>
                <a:lnTo>
                  <a:pt x="0" y="4"/>
                </a:lnTo>
                <a:lnTo>
                  <a:pt x="0" y="104"/>
                </a:lnTo>
                <a:lnTo>
                  <a:pt x="2" y="104"/>
                </a:lnTo>
                <a:lnTo>
                  <a:pt x="2" y="103"/>
                </a:lnTo>
                <a:lnTo>
                  <a:pt x="3" y="103"/>
                </a:lnTo>
                <a:lnTo>
                  <a:pt x="4" y="103"/>
                </a:lnTo>
                <a:lnTo>
                  <a:pt x="6" y="103"/>
                </a:lnTo>
                <a:lnTo>
                  <a:pt x="7" y="103"/>
                </a:lnTo>
                <a:lnTo>
                  <a:pt x="10" y="101"/>
                </a:lnTo>
                <a:lnTo>
                  <a:pt x="11" y="101"/>
                </a:lnTo>
                <a:lnTo>
                  <a:pt x="13" y="100"/>
                </a:lnTo>
                <a:lnTo>
                  <a:pt x="16" y="99"/>
                </a:lnTo>
                <a:lnTo>
                  <a:pt x="18" y="99"/>
                </a:lnTo>
                <a:lnTo>
                  <a:pt x="20" y="98"/>
                </a:lnTo>
                <a:lnTo>
                  <a:pt x="23" y="97"/>
                </a:lnTo>
                <a:lnTo>
                  <a:pt x="25" y="94"/>
                </a:lnTo>
                <a:lnTo>
                  <a:pt x="27" y="93"/>
                </a:lnTo>
                <a:lnTo>
                  <a:pt x="27" y="2"/>
                </a:lnTo>
                <a:close/>
              </a:path>
            </a:pathLst>
          </a:custGeom>
          <a:solidFill>
            <a:srgbClr val="93CCCC"/>
          </a:solidFill>
          <a:ln w="9525">
            <a:noFill/>
            <a:round/>
            <a:headEnd/>
            <a:tailEnd/>
          </a:ln>
        </p:spPr>
        <p:txBody>
          <a:bodyPr/>
          <a:lstStyle/>
          <a:p>
            <a:endParaRPr lang="en-US"/>
          </a:p>
        </p:txBody>
      </p:sp>
      <p:sp>
        <p:nvSpPr>
          <p:cNvPr id="131108" name="Freeform 39"/>
          <p:cNvSpPr>
            <a:spLocks/>
          </p:cNvSpPr>
          <p:nvPr/>
        </p:nvSpPr>
        <p:spPr bwMode="auto">
          <a:xfrm>
            <a:off x="2120800" y="4713412"/>
            <a:ext cx="34925" cy="133350"/>
          </a:xfrm>
          <a:custGeom>
            <a:avLst/>
            <a:gdLst>
              <a:gd name="T0" fmla="*/ 34925 w 22"/>
              <a:gd name="T1" fmla="*/ 1588 h 84"/>
              <a:gd name="T2" fmla="*/ 34925 w 22"/>
              <a:gd name="T3" fmla="*/ 1588 h 84"/>
              <a:gd name="T4" fmla="*/ 33338 w 22"/>
              <a:gd name="T5" fmla="*/ 1588 h 84"/>
              <a:gd name="T6" fmla="*/ 33338 w 22"/>
              <a:gd name="T7" fmla="*/ 1588 h 84"/>
              <a:gd name="T8" fmla="*/ 30163 w 22"/>
              <a:gd name="T9" fmla="*/ 1588 h 84"/>
              <a:gd name="T10" fmla="*/ 28575 w 22"/>
              <a:gd name="T11" fmla="*/ 0 h 84"/>
              <a:gd name="T12" fmla="*/ 26988 w 22"/>
              <a:gd name="T13" fmla="*/ 0 h 84"/>
              <a:gd name="T14" fmla="*/ 25400 w 22"/>
              <a:gd name="T15" fmla="*/ 0 h 84"/>
              <a:gd name="T16" fmla="*/ 23812 w 22"/>
              <a:gd name="T17" fmla="*/ 0 h 84"/>
              <a:gd name="T18" fmla="*/ 22225 w 22"/>
              <a:gd name="T19" fmla="*/ 0 h 84"/>
              <a:gd name="T20" fmla="*/ 17463 w 22"/>
              <a:gd name="T21" fmla="*/ 0 h 84"/>
              <a:gd name="T22" fmla="*/ 14288 w 22"/>
              <a:gd name="T23" fmla="*/ 0 h 84"/>
              <a:gd name="T24" fmla="*/ 12700 w 22"/>
              <a:gd name="T25" fmla="*/ 0 h 84"/>
              <a:gd name="T26" fmla="*/ 7938 w 22"/>
              <a:gd name="T27" fmla="*/ 0 h 84"/>
              <a:gd name="T28" fmla="*/ 4762 w 22"/>
              <a:gd name="T29" fmla="*/ 1588 h 84"/>
              <a:gd name="T30" fmla="*/ 3175 w 22"/>
              <a:gd name="T31" fmla="*/ 3175 h 84"/>
              <a:gd name="T32" fmla="*/ 0 w 22"/>
              <a:gd name="T33" fmla="*/ 4762 h 84"/>
              <a:gd name="T34" fmla="*/ 0 w 22"/>
              <a:gd name="T35" fmla="*/ 133350 h 84"/>
              <a:gd name="T36" fmla="*/ 0 w 22"/>
              <a:gd name="T37" fmla="*/ 133350 h 84"/>
              <a:gd name="T38" fmla="*/ 0 w 22"/>
              <a:gd name="T39" fmla="*/ 133350 h 84"/>
              <a:gd name="T40" fmla="*/ 1588 w 22"/>
              <a:gd name="T41" fmla="*/ 133350 h 84"/>
              <a:gd name="T42" fmla="*/ 3175 w 22"/>
              <a:gd name="T43" fmla="*/ 133350 h 84"/>
              <a:gd name="T44" fmla="*/ 4762 w 22"/>
              <a:gd name="T45" fmla="*/ 133350 h 84"/>
              <a:gd name="T46" fmla="*/ 6350 w 22"/>
              <a:gd name="T47" fmla="*/ 131763 h 84"/>
              <a:gd name="T48" fmla="*/ 7938 w 22"/>
              <a:gd name="T49" fmla="*/ 131763 h 84"/>
              <a:gd name="T50" fmla="*/ 11112 w 22"/>
              <a:gd name="T51" fmla="*/ 131763 h 84"/>
              <a:gd name="T52" fmla="*/ 14288 w 22"/>
              <a:gd name="T53" fmla="*/ 130175 h 84"/>
              <a:gd name="T54" fmla="*/ 15875 w 22"/>
              <a:gd name="T55" fmla="*/ 130175 h 84"/>
              <a:gd name="T56" fmla="*/ 19050 w 22"/>
              <a:gd name="T57" fmla="*/ 128588 h 84"/>
              <a:gd name="T58" fmla="*/ 22225 w 22"/>
              <a:gd name="T59" fmla="*/ 128588 h 84"/>
              <a:gd name="T60" fmla="*/ 25400 w 22"/>
              <a:gd name="T61" fmla="*/ 125413 h 84"/>
              <a:gd name="T62" fmla="*/ 28575 w 22"/>
              <a:gd name="T63" fmla="*/ 123825 h 84"/>
              <a:gd name="T64" fmla="*/ 30163 w 22"/>
              <a:gd name="T65" fmla="*/ 122238 h 84"/>
              <a:gd name="T66" fmla="*/ 34925 w 22"/>
              <a:gd name="T67" fmla="*/ 120650 h 84"/>
              <a:gd name="T68" fmla="*/ 34925 w 22"/>
              <a:gd name="T69" fmla="*/ 1588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84"/>
              <a:gd name="T107" fmla="*/ 22 w 22"/>
              <a:gd name="T108" fmla="*/ 84 h 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84">
                <a:moveTo>
                  <a:pt x="22" y="1"/>
                </a:moveTo>
                <a:lnTo>
                  <a:pt x="22" y="1"/>
                </a:lnTo>
                <a:lnTo>
                  <a:pt x="21" y="1"/>
                </a:lnTo>
                <a:lnTo>
                  <a:pt x="19" y="1"/>
                </a:lnTo>
                <a:lnTo>
                  <a:pt x="18" y="0"/>
                </a:lnTo>
                <a:lnTo>
                  <a:pt x="17" y="0"/>
                </a:lnTo>
                <a:lnTo>
                  <a:pt x="16" y="0"/>
                </a:lnTo>
                <a:lnTo>
                  <a:pt x="15" y="0"/>
                </a:lnTo>
                <a:lnTo>
                  <a:pt x="14" y="0"/>
                </a:lnTo>
                <a:lnTo>
                  <a:pt x="11" y="0"/>
                </a:lnTo>
                <a:lnTo>
                  <a:pt x="9" y="0"/>
                </a:lnTo>
                <a:lnTo>
                  <a:pt x="8" y="0"/>
                </a:lnTo>
                <a:lnTo>
                  <a:pt x="5" y="0"/>
                </a:lnTo>
                <a:lnTo>
                  <a:pt x="3" y="1"/>
                </a:lnTo>
                <a:lnTo>
                  <a:pt x="2" y="2"/>
                </a:lnTo>
                <a:lnTo>
                  <a:pt x="0" y="3"/>
                </a:lnTo>
                <a:lnTo>
                  <a:pt x="0" y="84"/>
                </a:lnTo>
                <a:lnTo>
                  <a:pt x="1" y="84"/>
                </a:lnTo>
                <a:lnTo>
                  <a:pt x="2" y="84"/>
                </a:lnTo>
                <a:lnTo>
                  <a:pt x="3" y="84"/>
                </a:lnTo>
                <a:lnTo>
                  <a:pt x="4" y="83"/>
                </a:lnTo>
                <a:lnTo>
                  <a:pt x="5" y="83"/>
                </a:lnTo>
                <a:lnTo>
                  <a:pt x="7" y="83"/>
                </a:lnTo>
                <a:lnTo>
                  <a:pt x="9" y="82"/>
                </a:lnTo>
                <a:lnTo>
                  <a:pt x="10" y="82"/>
                </a:lnTo>
                <a:lnTo>
                  <a:pt x="12" y="81"/>
                </a:lnTo>
                <a:lnTo>
                  <a:pt x="14" y="81"/>
                </a:lnTo>
                <a:lnTo>
                  <a:pt x="16" y="79"/>
                </a:lnTo>
                <a:lnTo>
                  <a:pt x="18" y="78"/>
                </a:lnTo>
                <a:lnTo>
                  <a:pt x="19" y="77"/>
                </a:lnTo>
                <a:lnTo>
                  <a:pt x="22" y="76"/>
                </a:lnTo>
                <a:lnTo>
                  <a:pt x="22" y="1"/>
                </a:lnTo>
                <a:close/>
              </a:path>
            </a:pathLst>
          </a:custGeom>
          <a:solidFill>
            <a:srgbClr val="A8D8D8"/>
          </a:solidFill>
          <a:ln w="9525">
            <a:noFill/>
            <a:round/>
            <a:headEnd/>
            <a:tailEnd/>
          </a:ln>
        </p:spPr>
        <p:txBody>
          <a:bodyPr/>
          <a:lstStyle/>
          <a:p>
            <a:endParaRPr lang="en-US"/>
          </a:p>
        </p:txBody>
      </p:sp>
      <p:sp>
        <p:nvSpPr>
          <p:cNvPr id="131109" name="Freeform 40"/>
          <p:cNvSpPr>
            <a:spLocks/>
          </p:cNvSpPr>
          <p:nvPr/>
        </p:nvSpPr>
        <p:spPr bwMode="auto">
          <a:xfrm>
            <a:off x="2122388" y="4713412"/>
            <a:ext cx="26987" cy="103187"/>
          </a:xfrm>
          <a:custGeom>
            <a:avLst/>
            <a:gdLst>
              <a:gd name="T0" fmla="*/ 26987 w 17"/>
              <a:gd name="T1" fmla="*/ 3175 h 65"/>
              <a:gd name="T2" fmla="*/ 26987 w 17"/>
              <a:gd name="T3" fmla="*/ 3175 h 65"/>
              <a:gd name="T4" fmla="*/ 25400 w 17"/>
              <a:gd name="T5" fmla="*/ 1587 h 65"/>
              <a:gd name="T6" fmla="*/ 22225 w 17"/>
              <a:gd name="T7" fmla="*/ 1587 h 65"/>
              <a:gd name="T8" fmla="*/ 17462 w 17"/>
              <a:gd name="T9" fmla="*/ 1587 h 65"/>
              <a:gd name="T10" fmla="*/ 14287 w 17"/>
              <a:gd name="T11" fmla="*/ 0 h 65"/>
              <a:gd name="T12" fmla="*/ 9525 w 17"/>
              <a:gd name="T13" fmla="*/ 1587 h 65"/>
              <a:gd name="T14" fmla="*/ 3175 w 17"/>
              <a:gd name="T15" fmla="*/ 3175 h 65"/>
              <a:gd name="T16" fmla="*/ 0 w 17"/>
              <a:gd name="T17" fmla="*/ 4762 h 65"/>
              <a:gd name="T18" fmla="*/ 0 w 17"/>
              <a:gd name="T19" fmla="*/ 103187 h 65"/>
              <a:gd name="T20" fmla="*/ 0 w 17"/>
              <a:gd name="T21" fmla="*/ 103187 h 65"/>
              <a:gd name="T22" fmla="*/ 1587 w 17"/>
              <a:gd name="T23" fmla="*/ 103187 h 65"/>
              <a:gd name="T24" fmla="*/ 4762 w 17"/>
              <a:gd name="T25" fmla="*/ 103187 h 65"/>
              <a:gd name="T26" fmla="*/ 9525 w 17"/>
              <a:gd name="T27" fmla="*/ 101600 h 65"/>
              <a:gd name="T28" fmla="*/ 12700 w 17"/>
              <a:gd name="T29" fmla="*/ 101600 h 65"/>
              <a:gd name="T30" fmla="*/ 17462 w 17"/>
              <a:gd name="T31" fmla="*/ 100012 h 65"/>
              <a:gd name="T32" fmla="*/ 22225 w 17"/>
              <a:gd name="T33" fmla="*/ 96837 h 65"/>
              <a:gd name="T34" fmla="*/ 26987 w 17"/>
              <a:gd name="T35" fmla="*/ 92075 h 65"/>
              <a:gd name="T36" fmla="*/ 26987 w 17"/>
              <a:gd name="T37" fmla="*/ 3175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65"/>
              <a:gd name="T59" fmla="*/ 17 w 17"/>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65">
                <a:moveTo>
                  <a:pt x="17" y="2"/>
                </a:moveTo>
                <a:lnTo>
                  <a:pt x="17" y="2"/>
                </a:lnTo>
                <a:lnTo>
                  <a:pt x="16" y="1"/>
                </a:lnTo>
                <a:lnTo>
                  <a:pt x="14" y="1"/>
                </a:lnTo>
                <a:lnTo>
                  <a:pt x="11" y="1"/>
                </a:lnTo>
                <a:lnTo>
                  <a:pt x="9" y="0"/>
                </a:lnTo>
                <a:lnTo>
                  <a:pt x="6" y="1"/>
                </a:lnTo>
                <a:lnTo>
                  <a:pt x="2" y="2"/>
                </a:lnTo>
                <a:lnTo>
                  <a:pt x="0" y="3"/>
                </a:lnTo>
                <a:lnTo>
                  <a:pt x="0" y="65"/>
                </a:lnTo>
                <a:lnTo>
                  <a:pt x="1" y="65"/>
                </a:lnTo>
                <a:lnTo>
                  <a:pt x="3" y="65"/>
                </a:lnTo>
                <a:lnTo>
                  <a:pt x="6" y="64"/>
                </a:lnTo>
                <a:lnTo>
                  <a:pt x="8" y="64"/>
                </a:lnTo>
                <a:lnTo>
                  <a:pt x="11" y="63"/>
                </a:lnTo>
                <a:lnTo>
                  <a:pt x="14" y="61"/>
                </a:lnTo>
                <a:lnTo>
                  <a:pt x="17" y="58"/>
                </a:lnTo>
                <a:lnTo>
                  <a:pt x="17" y="2"/>
                </a:lnTo>
                <a:close/>
              </a:path>
            </a:pathLst>
          </a:custGeom>
          <a:solidFill>
            <a:srgbClr val="BCE5E5"/>
          </a:solidFill>
          <a:ln w="9525">
            <a:noFill/>
            <a:round/>
            <a:headEnd/>
            <a:tailEnd/>
          </a:ln>
        </p:spPr>
        <p:txBody>
          <a:bodyPr/>
          <a:lstStyle/>
          <a:p>
            <a:endParaRPr lang="en-US"/>
          </a:p>
        </p:txBody>
      </p:sp>
      <p:sp>
        <p:nvSpPr>
          <p:cNvPr id="131110" name="Freeform 41"/>
          <p:cNvSpPr>
            <a:spLocks/>
          </p:cNvSpPr>
          <p:nvPr/>
        </p:nvSpPr>
        <p:spPr bwMode="auto">
          <a:xfrm>
            <a:off x="2122388" y="4714999"/>
            <a:ext cx="22225" cy="74613"/>
          </a:xfrm>
          <a:custGeom>
            <a:avLst/>
            <a:gdLst>
              <a:gd name="T0" fmla="*/ 22225 w 14"/>
              <a:gd name="T1" fmla="*/ 1588 h 47"/>
              <a:gd name="T2" fmla="*/ 22225 w 14"/>
              <a:gd name="T3" fmla="*/ 1588 h 47"/>
              <a:gd name="T4" fmla="*/ 20638 w 14"/>
              <a:gd name="T5" fmla="*/ 1588 h 47"/>
              <a:gd name="T6" fmla="*/ 17463 w 14"/>
              <a:gd name="T7" fmla="*/ 1588 h 47"/>
              <a:gd name="T8" fmla="*/ 14288 w 14"/>
              <a:gd name="T9" fmla="*/ 0 h 47"/>
              <a:gd name="T10" fmla="*/ 12700 w 14"/>
              <a:gd name="T11" fmla="*/ 0 h 47"/>
              <a:gd name="T12" fmla="*/ 9525 w 14"/>
              <a:gd name="T13" fmla="*/ 1588 h 47"/>
              <a:gd name="T14" fmla="*/ 3175 w 14"/>
              <a:gd name="T15" fmla="*/ 1588 h 47"/>
              <a:gd name="T16" fmla="*/ 0 w 14"/>
              <a:gd name="T17" fmla="*/ 6350 h 47"/>
              <a:gd name="T18" fmla="*/ 0 w 14"/>
              <a:gd name="T19" fmla="*/ 74613 h 47"/>
              <a:gd name="T20" fmla="*/ 1588 w 14"/>
              <a:gd name="T21" fmla="*/ 74613 h 47"/>
              <a:gd name="T22" fmla="*/ 1588 w 14"/>
              <a:gd name="T23" fmla="*/ 73025 h 47"/>
              <a:gd name="T24" fmla="*/ 4763 w 14"/>
              <a:gd name="T25" fmla="*/ 73025 h 47"/>
              <a:gd name="T26" fmla="*/ 6350 w 14"/>
              <a:gd name="T27" fmla="*/ 73025 h 47"/>
              <a:gd name="T28" fmla="*/ 11113 w 14"/>
              <a:gd name="T29" fmla="*/ 69850 h 47"/>
              <a:gd name="T30" fmla="*/ 14288 w 14"/>
              <a:gd name="T31" fmla="*/ 69850 h 47"/>
              <a:gd name="T32" fmla="*/ 17463 w 14"/>
              <a:gd name="T33" fmla="*/ 68263 h 47"/>
              <a:gd name="T34" fmla="*/ 22225 w 14"/>
              <a:gd name="T35" fmla="*/ 65088 h 47"/>
              <a:gd name="T36" fmla="*/ 22225 w 14"/>
              <a:gd name="T37" fmla="*/ 1588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47"/>
              <a:gd name="T59" fmla="*/ 14 w 1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47">
                <a:moveTo>
                  <a:pt x="14" y="1"/>
                </a:moveTo>
                <a:lnTo>
                  <a:pt x="14" y="1"/>
                </a:lnTo>
                <a:lnTo>
                  <a:pt x="13" y="1"/>
                </a:lnTo>
                <a:lnTo>
                  <a:pt x="11" y="1"/>
                </a:lnTo>
                <a:lnTo>
                  <a:pt x="9" y="0"/>
                </a:lnTo>
                <a:lnTo>
                  <a:pt x="8" y="0"/>
                </a:lnTo>
                <a:lnTo>
                  <a:pt x="6" y="1"/>
                </a:lnTo>
                <a:lnTo>
                  <a:pt x="2" y="1"/>
                </a:lnTo>
                <a:lnTo>
                  <a:pt x="0" y="4"/>
                </a:lnTo>
                <a:lnTo>
                  <a:pt x="0" y="47"/>
                </a:lnTo>
                <a:lnTo>
                  <a:pt x="1" y="47"/>
                </a:lnTo>
                <a:lnTo>
                  <a:pt x="1" y="46"/>
                </a:lnTo>
                <a:lnTo>
                  <a:pt x="3" y="46"/>
                </a:lnTo>
                <a:lnTo>
                  <a:pt x="4" y="46"/>
                </a:lnTo>
                <a:lnTo>
                  <a:pt x="7" y="44"/>
                </a:lnTo>
                <a:lnTo>
                  <a:pt x="9" y="44"/>
                </a:lnTo>
                <a:lnTo>
                  <a:pt x="11" y="43"/>
                </a:lnTo>
                <a:lnTo>
                  <a:pt x="14" y="41"/>
                </a:lnTo>
                <a:lnTo>
                  <a:pt x="14" y="1"/>
                </a:lnTo>
                <a:close/>
              </a:path>
            </a:pathLst>
          </a:custGeom>
          <a:solidFill>
            <a:srgbClr val="D1F2F2"/>
          </a:solidFill>
          <a:ln w="9525">
            <a:noFill/>
            <a:round/>
            <a:headEnd/>
            <a:tailEnd/>
          </a:ln>
        </p:spPr>
        <p:txBody>
          <a:bodyPr/>
          <a:lstStyle/>
          <a:p>
            <a:endParaRPr lang="en-US"/>
          </a:p>
        </p:txBody>
      </p:sp>
      <p:sp>
        <p:nvSpPr>
          <p:cNvPr id="131111" name="Freeform 42"/>
          <p:cNvSpPr>
            <a:spLocks/>
          </p:cNvSpPr>
          <p:nvPr/>
        </p:nvSpPr>
        <p:spPr bwMode="auto">
          <a:xfrm>
            <a:off x="2123975" y="4716587"/>
            <a:ext cx="14288" cy="42862"/>
          </a:xfrm>
          <a:custGeom>
            <a:avLst/>
            <a:gdLst>
              <a:gd name="T0" fmla="*/ 14288 w 9"/>
              <a:gd name="T1" fmla="*/ 1587 h 27"/>
              <a:gd name="T2" fmla="*/ 14288 w 9"/>
              <a:gd name="T3" fmla="*/ 1587 h 27"/>
              <a:gd name="T4" fmla="*/ 12700 w 9"/>
              <a:gd name="T5" fmla="*/ 1587 h 27"/>
              <a:gd name="T6" fmla="*/ 11113 w 9"/>
              <a:gd name="T7" fmla="*/ 1587 h 27"/>
              <a:gd name="T8" fmla="*/ 9525 w 9"/>
              <a:gd name="T9" fmla="*/ 0 h 27"/>
              <a:gd name="T10" fmla="*/ 7938 w 9"/>
              <a:gd name="T11" fmla="*/ 0 h 27"/>
              <a:gd name="T12" fmla="*/ 4763 w 9"/>
              <a:gd name="T13" fmla="*/ 0 h 27"/>
              <a:gd name="T14" fmla="*/ 1588 w 9"/>
              <a:gd name="T15" fmla="*/ 1587 h 27"/>
              <a:gd name="T16" fmla="*/ 0 w 9"/>
              <a:gd name="T17" fmla="*/ 4762 h 27"/>
              <a:gd name="T18" fmla="*/ 0 w 9"/>
              <a:gd name="T19" fmla="*/ 42862 h 27"/>
              <a:gd name="T20" fmla="*/ 0 w 9"/>
              <a:gd name="T21" fmla="*/ 42862 h 27"/>
              <a:gd name="T22" fmla="*/ 1588 w 9"/>
              <a:gd name="T23" fmla="*/ 42862 h 27"/>
              <a:gd name="T24" fmla="*/ 3175 w 9"/>
              <a:gd name="T25" fmla="*/ 42862 h 27"/>
              <a:gd name="T26" fmla="*/ 4763 w 9"/>
              <a:gd name="T27" fmla="*/ 42862 h 27"/>
              <a:gd name="T28" fmla="*/ 7938 w 9"/>
              <a:gd name="T29" fmla="*/ 41275 h 27"/>
              <a:gd name="T30" fmla="*/ 9525 w 9"/>
              <a:gd name="T31" fmla="*/ 41275 h 27"/>
              <a:gd name="T32" fmla="*/ 12700 w 9"/>
              <a:gd name="T33" fmla="*/ 39687 h 27"/>
              <a:gd name="T34" fmla="*/ 14288 w 9"/>
              <a:gd name="T35" fmla="*/ 38100 h 27"/>
              <a:gd name="T36" fmla="*/ 14288 w 9"/>
              <a:gd name="T37" fmla="*/ 1587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27"/>
              <a:gd name="T59" fmla="*/ 9 w 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27">
                <a:moveTo>
                  <a:pt x="9" y="1"/>
                </a:moveTo>
                <a:lnTo>
                  <a:pt x="9" y="1"/>
                </a:lnTo>
                <a:lnTo>
                  <a:pt x="8" y="1"/>
                </a:lnTo>
                <a:lnTo>
                  <a:pt x="7" y="1"/>
                </a:lnTo>
                <a:lnTo>
                  <a:pt x="6" y="0"/>
                </a:lnTo>
                <a:lnTo>
                  <a:pt x="5" y="0"/>
                </a:lnTo>
                <a:lnTo>
                  <a:pt x="3" y="0"/>
                </a:lnTo>
                <a:lnTo>
                  <a:pt x="1" y="1"/>
                </a:lnTo>
                <a:lnTo>
                  <a:pt x="0" y="3"/>
                </a:lnTo>
                <a:lnTo>
                  <a:pt x="0" y="27"/>
                </a:lnTo>
                <a:lnTo>
                  <a:pt x="1" y="27"/>
                </a:lnTo>
                <a:lnTo>
                  <a:pt x="2" y="27"/>
                </a:lnTo>
                <a:lnTo>
                  <a:pt x="3" y="27"/>
                </a:lnTo>
                <a:lnTo>
                  <a:pt x="5" y="26"/>
                </a:lnTo>
                <a:lnTo>
                  <a:pt x="6" y="26"/>
                </a:lnTo>
                <a:lnTo>
                  <a:pt x="8" y="25"/>
                </a:lnTo>
                <a:lnTo>
                  <a:pt x="9" y="24"/>
                </a:lnTo>
                <a:lnTo>
                  <a:pt x="9" y="1"/>
                </a:lnTo>
                <a:close/>
              </a:path>
            </a:pathLst>
          </a:custGeom>
          <a:solidFill>
            <a:srgbClr val="E5FFFF"/>
          </a:solidFill>
          <a:ln w="9525">
            <a:noFill/>
            <a:round/>
            <a:headEnd/>
            <a:tailEnd/>
          </a:ln>
        </p:spPr>
        <p:txBody>
          <a:bodyPr/>
          <a:lstStyle/>
          <a:p>
            <a:endParaRPr lang="en-US"/>
          </a:p>
        </p:txBody>
      </p:sp>
      <p:sp>
        <p:nvSpPr>
          <p:cNvPr id="131112" name="Freeform 43"/>
          <p:cNvSpPr>
            <a:spLocks/>
          </p:cNvSpPr>
          <p:nvPr/>
        </p:nvSpPr>
        <p:spPr bwMode="auto">
          <a:xfrm>
            <a:off x="2300188" y="4838824"/>
            <a:ext cx="22225" cy="20638"/>
          </a:xfrm>
          <a:custGeom>
            <a:avLst/>
            <a:gdLst>
              <a:gd name="T0" fmla="*/ 11113 w 14"/>
              <a:gd name="T1" fmla="*/ 20638 h 13"/>
              <a:gd name="T2" fmla="*/ 12700 w 14"/>
              <a:gd name="T3" fmla="*/ 20638 h 13"/>
              <a:gd name="T4" fmla="*/ 14288 w 14"/>
              <a:gd name="T5" fmla="*/ 20638 h 13"/>
              <a:gd name="T6" fmla="*/ 15875 w 14"/>
              <a:gd name="T7" fmla="*/ 19050 h 13"/>
              <a:gd name="T8" fmla="*/ 17463 w 14"/>
              <a:gd name="T9" fmla="*/ 17463 h 13"/>
              <a:gd name="T10" fmla="*/ 20638 w 14"/>
              <a:gd name="T11" fmla="*/ 17463 h 13"/>
              <a:gd name="T12" fmla="*/ 20638 w 14"/>
              <a:gd name="T13" fmla="*/ 15875 h 13"/>
              <a:gd name="T14" fmla="*/ 22225 w 14"/>
              <a:gd name="T15" fmla="*/ 11113 h 13"/>
              <a:gd name="T16" fmla="*/ 22225 w 14"/>
              <a:gd name="T17" fmla="*/ 9525 h 13"/>
              <a:gd name="T18" fmla="*/ 22225 w 14"/>
              <a:gd name="T19" fmla="*/ 7938 h 13"/>
              <a:gd name="T20" fmla="*/ 20638 w 14"/>
              <a:gd name="T21" fmla="*/ 6350 h 13"/>
              <a:gd name="T22" fmla="*/ 20638 w 14"/>
              <a:gd name="T23" fmla="*/ 4763 h 13"/>
              <a:gd name="T24" fmla="*/ 17463 w 14"/>
              <a:gd name="T25" fmla="*/ 3175 h 13"/>
              <a:gd name="T26" fmla="*/ 15875 w 14"/>
              <a:gd name="T27" fmla="*/ 0 h 13"/>
              <a:gd name="T28" fmla="*/ 14288 w 14"/>
              <a:gd name="T29" fmla="*/ 0 h 13"/>
              <a:gd name="T30" fmla="*/ 12700 w 14"/>
              <a:gd name="T31" fmla="*/ 0 h 13"/>
              <a:gd name="T32" fmla="*/ 11113 w 14"/>
              <a:gd name="T33" fmla="*/ 0 h 13"/>
              <a:gd name="T34" fmla="*/ 9525 w 14"/>
              <a:gd name="T35" fmla="*/ 0 h 13"/>
              <a:gd name="T36" fmla="*/ 6350 w 14"/>
              <a:gd name="T37" fmla="*/ 0 h 13"/>
              <a:gd name="T38" fmla="*/ 4763 w 14"/>
              <a:gd name="T39" fmla="*/ 0 h 13"/>
              <a:gd name="T40" fmla="*/ 3175 w 14"/>
              <a:gd name="T41" fmla="*/ 3175 h 13"/>
              <a:gd name="T42" fmla="*/ 1588 w 14"/>
              <a:gd name="T43" fmla="*/ 4763 h 13"/>
              <a:gd name="T44" fmla="*/ 1588 w 14"/>
              <a:gd name="T45" fmla="*/ 6350 h 13"/>
              <a:gd name="T46" fmla="*/ 0 w 14"/>
              <a:gd name="T47" fmla="*/ 7938 h 13"/>
              <a:gd name="T48" fmla="*/ 0 w 14"/>
              <a:gd name="T49" fmla="*/ 9525 h 13"/>
              <a:gd name="T50" fmla="*/ 0 w 14"/>
              <a:gd name="T51" fmla="*/ 11113 h 13"/>
              <a:gd name="T52" fmla="*/ 1588 w 14"/>
              <a:gd name="T53" fmla="*/ 15875 h 13"/>
              <a:gd name="T54" fmla="*/ 1588 w 14"/>
              <a:gd name="T55" fmla="*/ 17463 h 13"/>
              <a:gd name="T56" fmla="*/ 3175 w 14"/>
              <a:gd name="T57" fmla="*/ 17463 h 13"/>
              <a:gd name="T58" fmla="*/ 4763 w 14"/>
              <a:gd name="T59" fmla="*/ 19050 h 13"/>
              <a:gd name="T60" fmla="*/ 6350 w 14"/>
              <a:gd name="T61" fmla="*/ 20638 h 13"/>
              <a:gd name="T62" fmla="*/ 9525 w 14"/>
              <a:gd name="T63" fmla="*/ 20638 h 13"/>
              <a:gd name="T64" fmla="*/ 11113 w 14"/>
              <a:gd name="T65" fmla="*/ 20638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
              <a:gd name="T100" fmla="*/ 0 h 13"/>
              <a:gd name="T101" fmla="*/ 14 w 14"/>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 h="13">
                <a:moveTo>
                  <a:pt x="7" y="13"/>
                </a:moveTo>
                <a:lnTo>
                  <a:pt x="8" y="13"/>
                </a:lnTo>
                <a:lnTo>
                  <a:pt x="9" y="13"/>
                </a:lnTo>
                <a:lnTo>
                  <a:pt x="10" y="12"/>
                </a:lnTo>
                <a:lnTo>
                  <a:pt x="11" y="11"/>
                </a:lnTo>
                <a:lnTo>
                  <a:pt x="13" y="11"/>
                </a:lnTo>
                <a:lnTo>
                  <a:pt x="13" y="10"/>
                </a:lnTo>
                <a:lnTo>
                  <a:pt x="14" y="7"/>
                </a:lnTo>
                <a:lnTo>
                  <a:pt x="14" y="6"/>
                </a:lnTo>
                <a:lnTo>
                  <a:pt x="14" y="5"/>
                </a:lnTo>
                <a:lnTo>
                  <a:pt x="13" y="4"/>
                </a:lnTo>
                <a:lnTo>
                  <a:pt x="13" y="3"/>
                </a:lnTo>
                <a:lnTo>
                  <a:pt x="11" y="2"/>
                </a:lnTo>
                <a:lnTo>
                  <a:pt x="10" y="0"/>
                </a:lnTo>
                <a:lnTo>
                  <a:pt x="9" y="0"/>
                </a:lnTo>
                <a:lnTo>
                  <a:pt x="8" y="0"/>
                </a:lnTo>
                <a:lnTo>
                  <a:pt x="7" y="0"/>
                </a:lnTo>
                <a:lnTo>
                  <a:pt x="6" y="0"/>
                </a:lnTo>
                <a:lnTo>
                  <a:pt x="4" y="0"/>
                </a:lnTo>
                <a:lnTo>
                  <a:pt x="3" y="0"/>
                </a:lnTo>
                <a:lnTo>
                  <a:pt x="2" y="2"/>
                </a:lnTo>
                <a:lnTo>
                  <a:pt x="1" y="3"/>
                </a:lnTo>
                <a:lnTo>
                  <a:pt x="1" y="4"/>
                </a:lnTo>
                <a:lnTo>
                  <a:pt x="0" y="5"/>
                </a:lnTo>
                <a:lnTo>
                  <a:pt x="0" y="6"/>
                </a:lnTo>
                <a:lnTo>
                  <a:pt x="0" y="7"/>
                </a:lnTo>
                <a:lnTo>
                  <a:pt x="1" y="10"/>
                </a:lnTo>
                <a:lnTo>
                  <a:pt x="1" y="11"/>
                </a:lnTo>
                <a:lnTo>
                  <a:pt x="2" y="11"/>
                </a:lnTo>
                <a:lnTo>
                  <a:pt x="3" y="12"/>
                </a:lnTo>
                <a:lnTo>
                  <a:pt x="4" y="13"/>
                </a:lnTo>
                <a:lnTo>
                  <a:pt x="6" y="13"/>
                </a:lnTo>
                <a:lnTo>
                  <a:pt x="7" y="13"/>
                </a:lnTo>
                <a:close/>
              </a:path>
            </a:pathLst>
          </a:custGeom>
          <a:solidFill>
            <a:srgbClr val="FFFFFF"/>
          </a:solidFill>
          <a:ln w="9525">
            <a:noFill/>
            <a:round/>
            <a:headEnd/>
            <a:tailEnd/>
          </a:ln>
        </p:spPr>
        <p:txBody>
          <a:bodyPr/>
          <a:lstStyle/>
          <a:p>
            <a:endParaRPr lang="en-US"/>
          </a:p>
        </p:txBody>
      </p:sp>
      <p:sp>
        <p:nvSpPr>
          <p:cNvPr id="131113" name="Freeform 44"/>
          <p:cNvSpPr>
            <a:spLocks/>
          </p:cNvSpPr>
          <p:nvPr/>
        </p:nvSpPr>
        <p:spPr bwMode="auto">
          <a:xfrm>
            <a:off x="2235100" y="4838824"/>
            <a:ext cx="11113" cy="11113"/>
          </a:xfrm>
          <a:custGeom>
            <a:avLst/>
            <a:gdLst>
              <a:gd name="T0" fmla="*/ 4763 w 7"/>
              <a:gd name="T1" fmla="*/ 11113 h 7"/>
              <a:gd name="T2" fmla="*/ 7938 w 7"/>
              <a:gd name="T3" fmla="*/ 9525 h 7"/>
              <a:gd name="T4" fmla="*/ 9525 w 7"/>
              <a:gd name="T5" fmla="*/ 9525 h 7"/>
              <a:gd name="T6" fmla="*/ 9525 w 7"/>
              <a:gd name="T7" fmla="*/ 7938 h 7"/>
              <a:gd name="T8" fmla="*/ 11113 w 7"/>
              <a:gd name="T9" fmla="*/ 6350 h 7"/>
              <a:gd name="T10" fmla="*/ 9525 w 7"/>
              <a:gd name="T11" fmla="*/ 3175 h 7"/>
              <a:gd name="T12" fmla="*/ 9525 w 7"/>
              <a:gd name="T13" fmla="*/ 3175 h 7"/>
              <a:gd name="T14" fmla="*/ 7938 w 7"/>
              <a:gd name="T15" fmla="*/ 0 h 7"/>
              <a:gd name="T16" fmla="*/ 4763 w 7"/>
              <a:gd name="T17" fmla="*/ 0 h 7"/>
              <a:gd name="T18" fmla="*/ 3175 w 7"/>
              <a:gd name="T19" fmla="*/ 0 h 7"/>
              <a:gd name="T20" fmla="*/ 1588 w 7"/>
              <a:gd name="T21" fmla="*/ 3175 h 7"/>
              <a:gd name="T22" fmla="*/ 0 w 7"/>
              <a:gd name="T23" fmla="*/ 3175 h 7"/>
              <a:gd name="T24" fmla="*/ 0 w 7"/>
              <a:gd name="T25" fmla="*/ 6350 h 7"/>
              <a:gd name="T26" fmla="*/ 0 w 7"/>
              <a:gd name="T27" fmla="*/ 7938 h 7"/>
              <a:gd name="T28" fmla="*/ 1588 w 7"/>
              <a:gd name="T29" fmla="*/ 9525 h 7"/>
              <a:gd name="T30" fmla="*/ 3175 w 7"/>
              <a:gd name="T31" fmla="*/ 9525 h 7"/>
              <a:gd name="T32" fmla="*/ 4763 w 7"/>
              <a:gd name="T33" fmla="*/ 11113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7"/>
              <a:gd name="T53" fmla="*/ 7 w 7"/>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7">
                <a:moveTo>
                  <a:pt x="3" y="7"/>
                </a:moveTo>
                <a:lnTo>
                  <a:pt x="5" y="6"/>
                </a:lnTo>
                <a:lnTo>
                  <a:pt x="6" y="6"/>
                </a:lnTo>
                <a:lnTo>
                  <a:pt x="6" y="5"/>
                </a:lnTo>
                <a:lnTo>
                  <a:pt x="7" y="4"/>
                </a:lnTo>
                <a:lnTo>
                  <a:pt x="6" y="2"/>
                </a:lnTo>
                <a:lnTo>
                  <a:pt x="5" y="0"/>
                </a:lnTo>
                <a:lnTo>
                  <a:pt x="3" y="0"/>
                </a:lnTo>
                <a:lnTo>
                  <a:pt x="2" y="0"/>
                </a:lnTo>
                <a:lnTo>
                  <a:pt x="1" y="2"/>
                </a:lnTo>
                <a:lnTo>
                  <a:pt x="0" y="2"/>
                </a:lnTo>
                <a:lnTo>
                  <a:pt x="0" y="4"/>
                </a:lnTo>
                <a:lnTo>
                  <a:pt x="0" y="5"/>
                </a:lnTo>
                <a:lnTo>
                  <a:pt x="1" y="6"/>
                </a:lnTo>
                <a:lnTo>
                  <a:pt x="2" y="6"/>
                </a:lnTo>
                <a:lnTo>
                  <a:pt x="3" y="7"/>
                </a:lnTo>
                <a:close/>
              </a:path>
            </a:pathLst>
          </a:custGeom>
          <a:solidFill>
            <a:srgbClr val="FFFFFF"/>
          </a:solidFill>
          <a:ln w="9525">
            <a:noFill/>
            <a:round/>
            <a:headEnd/>
            <a:tailEnd/>
          </a:ln>
        </p:spPr>
        <p:txBody>
          <a:bodyPr/>
          <a:lstStyle/>
          <a:p>
            <a:endParaRPr lang="en-US"/>
          </a:p>
        </p:txBody>
      </p:sp>
      <p:sp>
        <p:nvSpPr>
          <p:cNvPr id="131114" name="Freeform 45"/>
          <p:cNvSpPr>
            <a:spLocks/>
          </p:cNvSpPr>
          <p:nvPr/>
        </p:nvSpPr>
        <p:spPr bwMode="auto">
          <a:xfrm>
            <a:off x="2254150" y="4838824"/>
            <a:ext cx="7938" cy="11113"/>
          </a:xfrm>
          <a:custGeom>
            <a:avLst/>
            <a:gdLst>
              <a:gd name="T0" fmla="*/ 4763 w 5"/>
              <a:gd name="T1" fmla="*/ 11113 h 7"/>
              <a:gd name="T2" fmla="*/ 6350 w 5"/>
              <a:gd name="T3" fmla="*/ 11113 h 7"/>
              <a:gd name="T4" fmla="*/ 7938 w 5"/>
              <a:gd name="T5" fmla="*/ 9525 h 7"/>
              <a:gd name="T6" fmla="*/ 7938 w 5"/>
              <a:gd name="T7" fmla="*/ 7938 h 7"/>
              <a:gd name="T8" fmla="*/ 7938 w 5"/>
              <a:gd name="T9" fmla="*/ 6350 h 7"/>
              <a:gd name="T10" fmla="*/ 7938 w 5"/>
              <a:gd name="T11" fmla="*/ 4763 h 7"/>
              <a:gd name="T12" fmla="*/ 7938 w 5"/>
              <a:gd name="T13" fmla="*/ 3175 h 7"/>
              <a:gd name="T14" fmla="*/ 6350 w 5"/>
              <a:gd name="T15" fmla="*/ 0 h 7"/>
              <a:gd name="T16" fmla="*/ 4763 w 5"/>
              <a:gd name="T17" fmla="*/ 0 h 7"/>
              <a:gd name="T18" fmla="*/ 3175 w 5"/>
              <a:gd name="T19" fmla="*/ 0 h 7"/>
              <a:gd name="T20" fmla="*/ 1588 w 5"/>
              <a:gd name="T21" fmla="*/ 3175 h 7"/>
              <a:gd name="T22" fmla="*/ 0 w 5"/>
              <a:gd name="T23" fmla="*/ 4763 h 7"/>
              <a:gd name="T24" fmla="*/ 0 w 5"/>
              <a:gd name="T25" fmla="*/ 6350 h 7"/>
              <a:gd name="T26" fmla="*/ 0 w 5"/>
              <a:gd name="T27" fmla="*/ 7938 h 7"/>
              <a:gd name="T28" fmla="*/ 1588 w 5"/>
              <a:gd name="T29" fmla="*/ 9525 h 7"/>
              <a:gd name="T30" fmla="*/ 3175 w 5"/>
              <a:gd name="T31" fmla="*/ 11113 h 7"/>
              <a:gd name="T32" fmla="*/ 4763 w 5"/>
              <a:gd name="T33" fmla="*/ 11113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7"/>
              <a:gd name="T53" fmla="*/ 5 w 5"/>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7">
                <a:moveTo>
                  <a:pt x="3" y="7"/>
                </a:moveTo>
                <a:lnTo>
                  <a:pt x="4" y="7"/>
                </a:lnTo>
                <a:lnTo>
                  <a:pt x="5" y="6"/>
                </a:lnTo>
                <a:lnTo>
                  <a:pt x="5" y="5"/>
                </a:lnTo>
                <a:lnTo>
                  <a:pt x="5" y="4"/>
                </a:lnTo>
                <a:lnTo>
                  <a:pt x="5" y="3"/>
                </a:lnTo>
                <a:lnTo>
                  <a:pt x="5" y="2"/>
                </a:lnTo>
                <a:lnTo>
                  <a:pt x="4" y="0"/>
                </a:lnTo>
                <a:lnTo>
                  <a:pt x="3" y="0"/>
                </a:lnTo>
                <a:lnTo>
                  <a:pt x="2" y="0"/>
                </a:lnTo>
                <a:lnTo>
                  <a:pt x="1" y="2"/>
                </a:lnTo>
                <a:lnTo>
                  <a:pt x="0" y="3"/>
                </a:lnTo>
                <a:lnTo>
                  <a:pt x="0" y="4"/>
                </a:lnTo>
                <a:lnTo>
                  <a:pt x="0" y="5"/>
                </a:lnTo>
                <a:lnTo>
                  <a:pt x="1" y="6"/>
                </a:lnTo>
                <a:lnTo>
                  <a:pt x="2" y="7"/>
                </a:lnTo>
                <a:lnTo>
                  <a:pt x="3" y="7"/>
                </a:lnTo>
                <a:close/>
              </a:path>
            </a:pathLst>
          </a:custGeom>
          <a:solidFill>
            <a:srgbClr val="FFFFFF"/>
          </a:solidFill>
          <a:ln w="9525">
            <a:noFill/>
            <a:round/>
            <a:headEnd/>
            <a:tailEnd/>
          </a:ln>
        </p:spPr>
        <p:txBody>
          <a:bodyPr/>
          <a:lstStyle/>
          <a:p>
            <a:endParaRPr lang="en-US"/>
          </a:p>
        </p:txBody>
      </p:sp>
      <p:sp>
        <p:nvSpPr>
          <p:cNvPr id="131115" name="Freeform 46"/>
          <p:cNvSpPr>
            <a:spLocks/>
          </p:cNvSpPr>
          <p:nvPr/>
        </p:nvSpPr>
        <p:spPr bwMode="auto">
          <a:xfrm>
            <a:off x="2181125" y="4692774"/>
            <a:ext cx="30163" cy="146050"/>
          </a:xfrm>
          <a:custGeom>
            <a:avLst/>
            <a:gdLst>
              <a:gd name="T0" fmla="*/ 9525 w 19"/>
              <a:gd name="T1" fmla="*/ 1588 h 92"/>
              <a:gd name="T2" fmla="*/ 9525 w 19"/>
              <a:gd name="T3" fmla="*/ 6350 h 92"/>
              <a:gd name="T4" fmla="*/ 6350 w 19"/>
              <a:gd name="T5" fmla="*/ 12700 h 92"/>
              <a:gd name="T6" fmla="*/ 3175 w 19"/>
              <a:gd name="T7" fmla="*/ 25400 h 92"/>
              <a:gd name="T8" fmla="*/ 1588 w 19"/>
              <a:gd name="T9" fmla="*/ 44450 h 92"/>
              <a:gd name="T10" fmla="*/ 0 w 19"/>
              <a:gd name="T11" fmla="*/ 65088 h 92"/>
              <a:gd name="T12" fmla="*/ 0 w 19"/>
              <a:gd name="T13" fmla="*/ 88900 h 92"/>
              <a:gd name="T14" fmla="*/ 1588 w 19"/>
              <a:gd name="T15" fmla="*/ 117475 h 92"/>
              <a:gd name="T16" fmla="*/ 7938 w 19"/>
              <a:gd name="T17" fmla="*/ 146050 h 92"/>
              <a:gd name="T18" fmla="*/ 30163 w 19"/>
              <a:gd name="T19" fmla="*/ 144463 h 92"/>
              <a:gd name="T20" fmla="*/ 28575 w 19"/>
              <a:gd name="T21" fmla="*/ 141288 h 92"/>
              <a:gd name="T22" fmla="*/ 25400 w 19"/>
              <a:gd name="T23" fmla="*/ 128588 h 92"/>
              <a:gd name="T24" fmla="*/ 23813 w 19"/>
              <a:gd name="T25" fmla="*/ 111125 h 92"/>
              <a:gd name="T26" fmla="*/ 22225 w 19"/>
              <a:gd name="T27" fmla="*/ 88900 h 92"/>
              <a:gd name="T28" fmla="*/ 20638 w 19"/>
              <a:gd name="T29" fmla="*/ 66675 h 92"/>
              <a:gd name="T30" fmla="*/ 20638 w 19"/>
              <a:gd name="T31" fmla="*/ 42862 h 92"/>
              <a:gd name="T32" fmla="*/ 23813 w 19"/>
              <a:gd name="T33" fmla="*/ 20637 h 92"/>
              <a:gd name="T34" fmla="*/ 30163 w 19"/>
              <a:gd name="T35" fmla="*/ 1588 h 92"/>
              <a:gd name="T36" fmla="*/ 30163 w 19"/>
              <a:gd name="T37" fmla="*/ 0 h 92"/>
              <a:gd name="T38" fmla="*/ 30163 w 19"/>
              <a:gd name="T39" fmla="*/ 0 h 92"/>
              <a:gd name="T40" fmla="*/ 30163 w 19"/>
              <a:gd name="T41" fmla="*/ 0 h 92"/>
              <a:gd name="T42" fmla="*/ 28575 w 19"/>
              <a:gd name="T43" fmla="*/ 0 h 92"/>
              <a:gd name="T44" fmla="*/ 25400 w 19"/>
              <a:gd name="T45" fmla="*/ 0 h 92"/>
              <a:gd name="T46" fmla="*/ 22225 w 19"/>
              <a:gd name="T47" fmla="*/ 0 h 92"/>
              <a:gd name="T48" fmla="*/ 17463 w 19"/>
              <a:gd name="T49" fmla="*/ 0 h 92"/>
              <a:gd name="T50" fmla="*/ 9525 w 19"/>
              <a:gd name="T51" fmla="*/ 1588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
              <a:gd name="T79" fmla="*/ 0 h 92"/>
              <a:gd name="T80" fmla="*/ 19 w 19"/>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 h="92">
                <a:moveTo>
                  <a:pt x="6" y="1"/>
                </a:moveTo>
                <a:lnTo>
                  <a:pt x="6" y="4"/>
                </a:lnTo>
                <a:lnTo>
                  <a:pt x="4" y="8"/>
                </a:lnTo>
                <a:lnTo>
                  <a:pt x="2" y="16"/>
                </a:lnTo>
                <a:lnTo>
                  <a:pt x="1" y="28"/>
                </a:lnTo>
                <a:lnTo>
                  <a:pt x="0" y="41"/>
                </a:lnTo>
                <a:lnTo>
                  <a:pt x="0" y="56"/>
                </a:lnTo>
                <a:lnTo>
                  <a:pt x="1" y="74"/>
                </a:lnTo>
                <a:lnTo>
                  <a:pt x="5" y="92"/>
                </a:lnTo>
                <a:lnTo>
                  <a:pt x="19" y="91"/>
                </a:lnTo>
                <a:lnTo>
                  <a:pt x="18" y="89"/>
                </a:lnTo>
                <a:lnTo>
                  <a:pt x="16" y="81"/>
                </a:lnTo>
                <a:lnTo>
                  <a:pt x="15" y="70"/>
                </a:lnTo>
                <a:lnTo>
                  <a:pt x="14" y="56"/>
                </a:lnTo>
                <a:lnTo>
                  <a:pt x="13" y="42"/>
                </a:lnTo>
                <a:lnTo>
                  <a:pt x="13" y="27"/>
                </a:lnTo>
                <a:lnTo>
                  <a:pt x="15" y="13"/>
                </a:lnTo>
                <a:lnTo>
                  <a:pt x="19" y="1"/>
                </a:lnTo>
                <a:lnTo>
                  <a:pt x="19" y="0"/>
                </a:lnTo>
                <a:lnTo>
                  <a:pt x="18" y="0"/>
                </a:lnTo>
                <a:lnTo>
                  <a:pt x="16" y="0"/>
                </a:lnTo>
                <a:lnTo>
                  <a:pt x="14" y="0"/>
                </a:lnTo>
                <a:lnTo>
                  <a:pt x="11" y="0"/>
                </a:lnTo>
                <a:lnTo>
                  <a:pt x="6" y="1"/>
                </a:lnTo>
                <a:close/>
              </a:path>
            </a:pathLst>
          </a:custGeom>
          <a:solidFill>
            <a:srgbClr val="3F9EFF"/>
          </a:solidFill>
          <a:ln w="9525">
            <a:noFill/>
            <a:round/>
            <a:headEnd/>
            <a:tailEnd/>
          </a:ln>
        </p:spPr>
        <p:txBody>
          <a:bodyPr/>
          <a:lstStyle/>
          <a:p>
            <a:endParaRPr lang="en-US"/>
          </a:p>
        </p:txBody>
      </p:sp>
      <p:sp>
        <p:nvSpPr>
          <p:cNvPr id="131116" name="Freeform 47"/>
          <p:cNvSpPr>
            <a:spLocks/>
          </p:cNvSpPr>
          <p:nvPr/>
        </p:nvSpPr>
        <p:spPr bwMode="auto">
          <a:xfrm>
            <a:off x="2336700" y="4673724"/>
            <a:ext cx="42863" cy="163513"/>
          </a:xfrm>
          <a:custGeom>
            <a:avLst/>
            <a:gdLst>
              <a:gd name="T0" fmla="*/ 42863 w 27"/>
              <a:gd name="T1" fmla="*/ 0 h 103"/>
              <a:gd name="T2" fmla="*/ 41275 w 27"/>
              <a:gd name="T3" fmla="*/ 3175 h 103"/>
              <a:gd name="T4" fmla="*/ 39688 w 27"/>
              <a:gd name="T5" fmla="*/ 6350 h 103"/>
              <a:gd name="T6" fmla="*/ 34925 w 27"/>
              <a:gd name="T7" fmla="*/ 15875 h 103"/>
              <a:gd name="T8" fmla="*/ 31750 w 27"/>
              <a:gd name="T9" fmla="*/ 28575 h 103"/>
              <a:gd name="T10" fmla="*/ 28575 w 27"/>
              <a:gd name="T11" fmla="*/ 50800 h 103"/>
              <a:gd name="T12" fmla="*/ 25400 w 27"/>
              <a:gd name="T13" fmla="*/ 77788 h 103"/>
              <a:gd name="T14" fmla="*/ 28575 w 27"/>
              <a:gd name="T15" fmla="*/ 115888 h 103"/>
              <a:gd name="T16" fmla="*/ 31750 w 27"/>
              <a:gd name="T17" fmla="*/ 163513 h 103"/>
              <a:gd name="T18" fmla="*/ 7938 w 27"/>
              <a:gd name="T19" fmla="*/ 163513 h 103"/>
              <a:gd name="T20" fmla="*/ 7938 w 27"/>
              <a:gd name="T21" fmla="*/ 160338 h 103"/>
              <a:gd name="T22" fmla="*/ 6350 w 27"/>
              <a:gd name="T23" fmla="*/ 146050 h 103"/>
              <a:gd name="T24" fmla="*/ 3175 w 27"/>
              <a:gd name="T25" fmla="*/ 127000 h 103"/>
              <a:gd name="T26" fmla="*/ 1588 w 27"/>
              <a:gd name="T27" fmla="*/ 103188 h 103"/>
              <a:gd name="T28" fmla="*/ 0 w 27"/>
              <a:gd name="T29" fmla="*/ 74613 h 103"/>
              <a:gd name="T30" fmla="*/ 1588 w 27"/>
              <a:gd name="T31" fmla="*/ 49213 h 103"/>
              <a:gd name="T32" fmla="*/ 6350 w 27"/>
              <a:gd name="T33" fmla="*/ 22225 h 103"/>
              <a:gd name="T34" fmla="*/ 14288 w 27"/>
              <a:gd name="T35" fmla="*/ 0 h 103"/>
              <a:gd name="T36" fmla="*/ 42863 w 27"/>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103"/>
              <a:gd name="T59" fmla="*/ 27 w 27"/>
              <a:gd name="T60" fmla="*/ 103 h 1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103">
                <a:moveTo>
                  <a:pt x="27" y="0"/>
                </a:moveTo>
                <a:lnTo>
                  <a:pt x="26" y="2"/>
                </a:lnTo>
                <a:lnTo>
                  <a:pt x="25" y="4"/>
                </a:lnTo>
                <a:lnTo>
                  <a:pt x="22" y="10"/>
                </a:lnTo>
                <a:lnTo>
                  <a:pt x="20" y="18"/>
                </a:lnTo>
                <a:lnTo>
                  <a:pt x="18" y="32"/>
                </a:lnTo>
                <a:lnTo>
                  <a:pt x="16" y="49"/>
                </a:lnTo>
                <a:lnTo>
                  <a:pt x="18" y="73"/>
                </a:lnTo>
                <a:lnTo>
                  <a:pt x="20" y="103"/>
                </a:lnTo>
                <a:lnTo>
                  <a:pt x="5" y="103"/>
                </a:lnTo>
                <a:lnTo>
                  <a:pt x="5" y="101"/>
                </a:lnTo>
                <a:lnTo>
                  <a:pt x="4" y="92"/>
                </a:lnTo>
                <a:lnTo>
                  <a:pt x="2" y="80"/>
                </a:lnTo>
                <a:lnTo>
                  <a:pt x="1" y="65"/>
                </a:lnTo>
                <a:lnTo>
                  <a:pt x="0" y="47"/>
                </a:lnTo>
                <a:lnTo>
                  <a:pt x="1" y="31"/>
                </a:lnTo>
                <a:lnTo>
                  <a:pt x="4" y="14"/>
                </a:lnTo>
                <a:lnTo>
                  <a:pt x="9" y="0"/>
                </a:lnTo>
                <a:lnTo>
                  <a:pt x="27" y="0"/>
                </a:lnTo>
                <a:close/>
              </a:path>
            </a:pathLst>
          </a:custGeom>
          <a:solidFill>
            <a:srgbClr val="3F9EFF"/>
          </a:solidFill>
          <a:ln w="9525">
            <a:noFill/>
            <a:round/>
            <a:headEnd/>
            <a:tailEnd/>
          </a:ln>
        </p:spPr>
        <p:txBody>
          <a:bodyPr/>
          <a:lstStyle/>
          <a:p>
            <a:endParaRPr lang="en-US"/>
          </a:p>
        </p:txBody>
      </p:sp>
      <p:sp>
        <p:nvSpPr>
          <p:cNvPr id="131117" name="Freeform 48"/>
          <p:cNvSpPr>
            <a:spLocks/>
          </p:cNvSpPr>
          <p:nvPr/>
        </p:nvSpPr>
        <p:spPr bwMode="auto">
          <a:xfrm>
            <a:off x="2181125" y="4700712"/>
            <a:ext cx="28575" cy="127000"/>
          </a:xfrm>
          <a:custGeom>
            <a:avLst/>
            <a:gdLst>
              <a:gd name="T0" fmla="*/ 9525 w 18"/>
              <a:gd name="T1" fmla="*/ 3175 h 80"/>
              <a:gd name="T2" fmla="*/ 9525 w 18"/>
              <a:gd name="T3" fmla="*/ 4762 h 80"/>
              <a:gd name="T4" fmla="*/ 7937 w 18"/>
              <a:gd name="T5" fmla="*/ 12700 h 80"/>
              <a:gd name="T6" fmla="*/ 3175 w 18"/>
              <a:gd name="T7" fmla="*/ 23812 h 80"/>
              <a:gd name="T8" fmla="*/ 1588 w 18"/>
              <a:gd name="T9" fmla="*/ 38100 h 80"/>
              <a:gd name="T10" fmla="*/ 0 w 18"/>
              <a:gd name="T11" fmla="*/ 57150 h 80"/>
              <a:gd name="T12" fmla="*/ 1588 w 18"/>
              <a:gd name="T13" fmla="*/ 79375 h 80"/>
              <a:gd name="T14" fmla="*/ 3175 w 18"/>
              <a:gd name="T15" fmla="*/ 103188 h 80"/>
              <a:gd name="T16" fmla="*/ 7937 w 18"/>
              <a:gd name="T17" fmla="*/ 127000 h 80"/>
              <a:gd name="T18" fmla="*/ 25400 w 18"/>
              <a:gd name="T19" fmla="*/ 127000 h 80"/>
              <a:gd name="T20" fmla="*/ 25400 w 18"/>
              <a:gd name="T21" fmla="*/ 123825 h 80"/>
              <a:gd name="T22" fmla="*/ 23812 w 18"/>
              <a:gd name="T23" fmla="*/ 112713 h 80"/>
              <a:gd name="T24" fmla="*/ 22225 w 18"/>
              <a:gd name="T25" fmla="*/ 98425 h 80"/>
              <a:gd name="T26" fmla="*/ 20637 w 18"/>
              <a:gd name="T27" fmla="*/ 79375 h 80"/>
              <a:gd name="T28" fmla="*/ 19050 w 18"/>
              <a:gd name="T29" fmla="*/ 58738 h 80"/>
              <a:gd name="T30" fmla="*/ 19050 w 18"/>
              <a:gd name="T31" fmla="*/ 38100 h 80"/>
              <a:gd name="T32" fmla="*/ 22225 w 18"/>
              <a:gd name="T33" fmla="*/ 17462 h 80"/>
              <a:gd name="T34" fmla="*/ 28575 w 18"/>
              <a:gd name="T35" fmla="*/ 1588 h 80"/>
              <a:gd name="T36" fmla="*/ 28575 w 18"/>
              <a:gd name="T37" fmla="*/ 1588 h 80"/>
              <a:gd name="T38" fmla="*/ 28575 w 18"/>
              <a:gd name="T39" fmla="*/ 1588 h 80"/>
              <a:gd name="T40" fmla="*/ 28575 w 18"/>
              <a:gd name="T41" fmla="*/ 1588 h 80"/>
              <a:gd name="T42" fmla="*/ 25400 w 18"/>
              <a:gd name="T43" fmla="*/ 0 h 80"/>
              <a:gd name="T44" fmla="*/ 23812 w 18"/>
              <a:gd name="T45" fmla="*/ 0 h 80"/>
              <a:gd name="T46" fmla="*/ 20637 w 18"/>
              <a:gd name="T47" fmla="*/ 0 h 80"/>
              <a:gd name="T48" fmla="*/ 14288 w 18"/>
              <a:gd name="T49" fmla="*/ 1588 h 80"/>
              <a:gd name="T50" fmla="*/ 9525 w 18"/>
              <a:gd name="T51" fmla="*/ 3175 h 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80"/>
              <a:gd name="T80" fmla="*/ 18 w 18"/>
              <a:gd name="T81" fmla="*/ 80 h 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80">
                <a:moveTo>
                  <a:pt x="6" y="2"/>
                </a:moveTo>
                <a:lnTo>
                  <a:pt x="6" y="3"/>
                </a:lnTo>
                <a:lnTo>
                  <a:pt x="5" y="8"/>
                </a:lnTo>
                <a:lnTo>
                  <a:pt x="2" y="15"/>
                </a:lnTo>
                <a:lnTo>
                  <a:pt x="1" y="24"/>
                </a:lnTo>
                <a:lnTo>
                  <a:pt x="0" y="36"/>
                </a:lnTo>
                <a:lnTo>
                  <a:pt x="1" y="50"/>
                </a:lnTo>
                <a:lnTo>
                  <a:pt x="2" y="65"/>
                </a:lnTo>
                <a:lnTo>
                  <a:pt x="5" y="80"/>
                </a:lnTo>
                <a:lnTo>
                  <a:pt x="16" y="80"/>
                </a:lnTo>
                <a:lnTo>
                  <a:pt x="16" y="78"/>
                </a:lnTo>
                <a:lnTo>
                  <a:pt x="15" y="71"/>
                </a:lnTo>
                <a:lnTo>
                  <a:pt x="14" y="62"/>
                </a:lnTo>
                <a:lnTo>
                  <a:pt x="13" y="50"/>
                </a:lnTo>
                <a:lnTo>
                  <a:pt x="12" y="37"/>
                </a:lnTo>
                <a:lnTo>
                  <a:pt x="12" y="24"/>
                </a:lnTo>
                <a:lnTo>
                  <a:pt x="14" y="11"/>
                </a:lnTo>
                <a:lnTo>
                  <a:pt x="18" y="1"/>
                </a:lnTo>
                <a:lnTo>
                  <a:pt x="16" y="0"/>
                </a:lnTo>
                <a:lnTo>
                  <a:pt x="15" y="0"/>
                </a:lnTo>
                <a:lnTo>
                  <a:pt x="13" y="0"/>
                </a:lnTo>
                <a:lnTo>
                  <a:pt x="9" y="1"/>
                </a:lnTo>
                <a:lnTo>
                  <a:pt x="6" y="2"/>
                </a:lnTo>
                <a:close/>
              </a:path>
            </a:pathLst>
          </a:custGeom>
          <a:solidFill>
            <a:srgbClr val="59B2FF"/>
          </a:solidFill>
          <a:ln w="9525">
            <a:noFill/>
            <a:round/>
            <a:headEnd/>
            <a:tailEnd/>
          </a:ln>
        </p:spPr>
        <p:txBody>
          <a:bodyPr/>
          <a:lstStyle/>
          <a:p>
            <a:endParaRPr lang="en-US"/>
          </a:p>
        </p:txBody>
      </p:sp>
      <p:sp>
        <p:nvSpPr>
          <p:cNvPr id="131118" name="Freeform 49"/>
          <p:cNvSpPr>
            <a:spLocks/>
          </p:cNvSpPr>
          <p:nvPr/>
        </p:nvSpPr>
        <p:spPr bwMode="auto">
          <a:xfrm>
            <a:off x="2182713" y="4710237"/>
            <a:ext cx="22225" cy="109537"/>
          </a:xfrm>
          <a:custGeom>
            <a:avLst/>
            <a:gdLst>
              <a:gd name="T0" fmla="*/ 7938 w 14"/>
              <a:gd name="T1" fmla="*/ 1587 h 69"/>
              <a:gd name="T2" fmla="*/ 7938 w 14"/>
              <a:gd name="T3" fmla="*/ 3175 h 69"/>
              <a:gd name="T4" fmla="*/ 6350 w 14"/>
              <a:gd name="T5" fmla="*/ 11112 h 69"/>
              <a:gd name="T6" fmla="*/ 4763 w 14"/>
              <a:gd name="T7" fmla="*/ 19050 h 69"/>
              <a:gd name="T8" fmla="*/ 1588 w 14"/>
              <a:gd name="T9" fmla="*/ 33337 h 69"/>
              <a:gd name="T10" fmla="*/ 0 w 14"/>
              <a:gd name="T11" fmla="*/ 47625 h 69"/>
              <a:gd name="T12" fmla="*/ 0 w 14"/>
              <a:gd name="T13" fmla="*/ 66675 h 69"/>
              <a:gd name="T14" fmla="*/ 1588 w 14"/>
              <a:gd name="T15" fmla="*/ 85725 h 69"/>
              <a:gd name="T16" fmla="*/ 6350 w 14"/>
              <a:gd name="T17" fmla="*/ 109537 h 69"/>
              <a:gd name="T18" fmla="*/ 22225 w 14"/>
              <a:gd name="T19" fmla="*/ 106362 h 69"/>
              <a:gd name="T20" fmla="*/ 20638 w 14"/>
              <a:gd name="T21" fmla="*/ 104775 h 69"/>
              <a:gd name="T22" fmla="*/ 20638 w 14"/>
              <a:gd name="T23" fmla="*/ 95250 h 69"/>
              <a:gd name="T24" fmla="*/ 19050 w 14"/>
              <a:gd name="T25" fmla="*/ 82550 h 69"/>
              <a:gd name="T26" fmla="*/ 17463 w 14"/>
              <a:gd name="T27" fmla="*/ 66675 h 69"/>
              <a:gd name="T28" fmla="*/ 15875 w 14"/>
              <a:gd name="T29" fmla="*/ 49212 h 69"/>
              <a:gd name="T30" fmla="*/ 15875 w 14"/>
              <a:gd name="T31" fmla="*/ 30162 h 69"/>
              <a:gd name="T32" fmla="*/ 19050 w 14"/>
              <a:gd name="T33" fmla="*/ 14287 h 69"/>
              <a:gd name="T34" fmla="*/ 22225 w 14"/>
              <a:gd name="T35" fmla="*/ 1587 h 69"/>
              <a:gd name="T36" fmla="*/ 22225 w 14"/>
              <a:gd name="T37" fmla="*/ 1587 h 69"/>
              <a:gd name="T38" fmla="*/ 22225 w 14"/>
              <a:gd name="T39" fmla="*/ 0 h 69"/>
              <a:gd name="T40" fmla="*/ 22225 w 14"/>
              <a:gd name="T41" fmla="*/ 0 h 69"/>
              <a:gd name="T42" fmla="*/ 22225 w 14"/>
              <a:gd name="T43" fmla="*/ 0 h 69"/>
              <a:gd name="T44" fmla="*/ 20638 w 14"/>
              <a:gd name="T45" fmla="*/ 0 h 69"/>
              <a:gd name="T46" fmla="*/ 17463 w 14"/>
              <a:gd name="T47" fmla="*/ 0 h 69"/>
              <a:gd name="T48" fmla="*/ 12700 w 14"/>
              <a:gd name="T49" fmla="*/ 0 h 69"/>
              <a:gd name="T50" fmla="*/ 7938 w 14"/>
              <a:gd name="T51" fmla="*/ 1587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69"/>
              <a:gd name="T80" fmla="*/ 14 w 14"/>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69">
                <a:moveTo>
                  <a:pt x="5" y="1"/>
                </a:moveTo>
                <a:lnTo>
                  <a:pt x="5" y="2"/>
                </a:lnTo>
                <a:lnTo>
                  <a:pt x="4" y="7"/>
                </a:lnTo>
                <a:lnTo>
                  <a:pt x="3" y="12"/>
                </a:lnTo>
                <a:lnTo>
                  <a:pt x="1" y="21"/>
                </a:lnTo>
                <a:lnTo>
                  <a:pt x="0" y="30"/>
                </a:lnTo>
                <a:lnTo>
                  <a:pt x="0" y="42"/>
                </a:lnTo>
                <a:lnTo>
                  <a:pt x="1" y="54"/>
                </a:lnTo>
                <a:lnTo>
                  <a:pt x="4" y="69"/>
                </a:lnTo>
                <a:lnTo>
                  <a:pt x="14" y="67"/>
                </a:lnTo>
                <a:lnTo>
                  <a:pt x="13" y="66"/>
                </a:lnTo>
                <a:lnTo>
                  <a:pt x="13" y="60"/>
                </a:lnTo>
                <a:lnTo>
                  <a:pt x="12" y="52"/>
                </a:lnTo>
                <a:lnTo>
                  <a:pt x="11" y="42"/>
                </a:lnTo>
                <a:lnTo>
                  <a:pt x="10" y="31"/>
                </a:lnTo>
                <a:lnTo>
                  <a:pt x="10" y="19"/>
                </a:lnTo>
                <a:lnTo>
                  <a:pt x="12" y="9"/>
                </a:lnTo>
                <a:lnTo>
                  <a:pt x="14" y="1"/>
                </a:lnTo>
                <a:lnTo>
                  <a:pt x="14" y="0"/>
                </a:lnTo>
                <a:lnTo>
                  <a:pt x="13" y="0"/>
                </a:lnTo>
                <a:lnTo>
                  <a:pt x="11" y="0"/>
                </a:lnTo>
                <a:lnTo>
                  <a:pt x="8" y="0"/>
                </a:lnTo>
                <a:lnTo>
                  <a:pt x="5" y="1"/>
                </a:lnTo>
                <a:close/>
              </a:path>
            </a:pathLst>
          </a:custGeom>
          <a:solidFill>
            <a:srgbClr val="72C6FF"/>
          </a:solidFill>
          <a:ln w="9525">
            <a:noFill/>
            <a:round/>
            <a:headEnd/>
            <a:tailEnd/>
          </a:ln>
        </p:spPr>
        <p:txBody>
          <a:bodyPr/>
          <a:lstStyle/>
          <a:p>
            <a:endParaRPr lang="en-US"/>
          </a:p>
        </p:txBody>
      </p:sp>
      <p:sp>
        <p:nvSpPr>
          <p:cNvPr id="131119" name="Freeform 50"/>
          <p:cNvSpPr>
            <a:spLocks/>
          </p:cNvSpPr>
          <p:nvPr/>
        </p:nvSpPr>
        <p:spPr bwMode="auto">
          <a:xfrm>
            <a:off x="2184300" y="4718174"/>
            <a:ext cx="19050" cy="88900"/>
          </a:xfrm>
          <a:custGeom>
            <a:avLst/>
            <a:gdLst>
              <a:gd name="T0" fmla="*/ 6350 w 12"/>
              <a:gd name="T1" fmla="*/ 3175 h 56"/>
              <a:gd name="T2" fmla="*/ 4763 w 12"/>
              <a:gd name="T3" fmla="*/ 3175 h 56"/>
              <a:gd name="T4" fmla="*/ 4763 w 12"/>
              <a:gd name="T5" fmla="*/ 7938 h 56"/>
              <a:gd name="T6" fmla="*/ 3175 w 12"/>
              <a:gd name="T7" fmla="*/ 17463 h 56"/>
              <a:gd name="T8" fmla="*/ 0 w 12"/>
              <a:gd name="T9" fmla="*/ 26988 h 56"/>
              <a:gd name="T10" fmla="*/ 0 w 12"/>
              <a:gd name="T11" fmla="*/ 39688 h 56"/>
              <a:gd name="T12" fmla="*/ 0 w 12"/>
              <a:gd name="T13" fmla="*/ 55563 h 56"/>
              <a:gd name="T14" fmla="*/ 3175 w 12"/>
              <a:gd name="T15" fmla="*/ 73025 h 56"/>
              <a:gd name="T16" fmla="*/ 4763 w 12"/>
              <a:gd name="T17" fmla="*/ 88900 h 56"/>
              <a:gd name="T18" fmla="*/ 17463 w 12"/>
              <a:gd name="T19" fmla="*/ 88900 h 56"/>
              <a:gd name="T20" fmla="*/ 17463 w 12"/>
              <a:gd name="T21" fmla="*/ 87313 h 56"/>
              <a:gd name="T22" fmla="*/ 15875 w 12"/>
              <a:gd name="T23" fmla="*/ 80963 h 56"/>
              <a:gd name="T24" fmla="*/ 15875 w 12"/>
              <a:gd name="T25" fmla="*/ 69850 h 56"/>
              <a:gd name="T26" fmla="*/ 14288 w 12"/>
              <a:gd name="T27" fmla="*/ 55563 h 56"/>
              <a:gd name="T28" fmla="*/ 11112 w 12"/>
              <a:gd name="T29" fmla="*/ 41275 h 56"/>
              <a:gd name="T30" fmla="*/ 14288 w 12"/>
              <a:gd name="T31" fmla="*/ 26988 h 56"/>
              <a:gd name="T32" fmla="*/ 15875 w 12"/>
              <a:gd name="T33" fmla="*/ 11113 h 56"/>
              <a:gd name="T34" fmla="*/ 19050 w 12"/>
              <a:gd name="T35" fmla="*/ 0 h 56"/>
              <a:gd name="T36" fmla="*/ 19050 w 12"/>
              <a:gd name="T37" fmla="*/ 0 h 56"/>
              <a:gd name="T38" fmla="*/ 19050 w 12"/>
              <a:gd name="T39" fmla="*/ 0 h 56"/>
              <a:gd name="T40" fmla="*/ 19050 w 12"/>
              <a:gd name="T41" fmla="*/ 0 h 56"/>
              <a:gd name="T42" fmla="*/ 17463 w 12"/>
              <a:gd name="T43" fmla="*/ 0 h 56"/>
              <a:gd name="T44" fmla="*/ 15875 w 12"/>
              <a:gd name="T45" fmla="*/ 0 h 56"/>
              <a:gd name="T46" fmla="*/ 14288 w 12"/>
              <a:gd name="T47" fmla="*/ 0 h 56"/>
              <a:gd name="T48" fmla="*/ 9525 w 12"/>
              <a:gd name="T49" fmla="*/ 0 h 56"/>
              <a:gd name="T50" fmla="*/ 6350 w 12"/>
              <a:gd name="T51" fmla="*/ 3175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
              <a:gd name="T79" fmla="*/ 0 h 56"/>
              <a:gd name="T80" fmla="*/ 12 w 1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 h="56">
                <a:moveTo>
                  <a:pt x="4" y="2"/>
                </a:moveTo>
                <a:lnTo>
                  <a:pt x="3" y="2"/>
                </a:lnTo>
                <a:lnTo>
                  <a:pt x="3" y="5"/>
                </a:lnTo>
                <a:lnTo>
                  <a:pt x="2" y="11"/>
                </a:lnTo>
                <a:lnTo>
                  <a:pt x="0" y="17"/>
                </a:lnTo>
                <a:lnTo>
                  <a:pt x="0" y="25"/>
                </a:lnTo>
                <a:lnTo>
                  <a:pt x="0" y="35"/>
                </a:lnTo>
                <a:lnTo>
                  <a:pt x="2" y="46"/>
                </a:lnTo>
                <a:lnTo>
                  <a:pt x="3" y="56"/>
                </a:lnTo>
                <a:lnTo>
                  <a:pt x="11" y="56"/>
                </a:lnTo>
                <a:lnTo>
                  <a:pt x="11" y="55"/>
                </a:lnTo>
                <a:lnTo>
                  <a:pt x="10" y="51"/>
                </a:lnTo>
                <a:lnTo>
                  <a:pt x="10" y="44"/>
                </a:lnTo>
                <a:lnTo>
                  <a:pt x="9" y="35"/>
                </a:lnTo>
                <a:lnTo>
                  <a:pt x="7" y="26"/>
                </a:lnTo>
                <a:lnTo>
                  <a:pt x="9" y="17"/>
                </a:lnTo>
                <a:lnTo>
                  <a:pt x="10" y="7"/>
                </a:lnTo>
                <a:lnTo>
                  <a:pt x="12" y="0"/>
                </a:lnTo>
                <a:lnTo>
                  <a:pt x="11" y="0"/>
                </a:lnTo>
                <a:lnTo>
                  <a:pt x="10" y="0"/>
                </a:lnTo>
                <a:lnTo>
                  <a:pt x="9" y="0"/>
                </a:lnTo>
                <a:lnTo>
                  <a:pt x="6" y="0"/>
                </a:lnTo>
                <a:lnTo>
                  <a:pt x="4" y="2"/>
                </a:lnTo>
                <a:close/>
              </a:path>
            </a:pathLst>
          </a:custGeom>
          <a:solidFill>
            <a:srgbClr val="8CD8FF"/>
          </a:solidFill>
          <a:ln w="9525">
            <a:noFill/>
            <a:round/>
            <a:headEnd/>
            <a:tailEnd/>
          </a:ln>
        </p:spPr>
        <p:txBody>
          <a:bodyPr/>
          <a:lstStyle/>
          <a:p>
            <a:endParaRPr lang="en-US"/>
          </a:p>
        </p:txBody>
      </p:sp>
      <p:sp>
        <p:nvSpPr>
          <p:cNvPr id="131120" name="Freeform 51"/>
          <p:cNvSpPr>
            <a:spLocks/>
          </p:cNvSpPr>
          <p:nvPr/>
        </p:nvSpPr>
        <p:spPr bwMode="auto">
          <a:xfrm>
            <a:off x="2184300" y="4726112"/>
            <a:ext cx="15875" cy="73025"/>
          </a:xfrm>
          <a:custGeom>
            <a:avLst/>
            <a:gdLst>
              <a:gd name="T0" fmla="*/ 6350 w 10"/>
              <a:gd name="T1" fmla="*/ 1588 h 46"/>
              <a:gd name="T2" fmla="*/ 4762 w 10"/>
              <a:gd name="T3" fmla="*/ 3175 h 46"/>
              <a:gd name="T4" fmla="*/ 4762 w 10"/>
              <a:gd name="T5" fmla="*/ 7938 h 46"/>
              <a:gd name="T6" fmla="*/ 3175 w 10"/>
              <a:gd name="T7" fmla="*/ 12700 h 46"/>
              <a:gd name="T8" fmla="*/ 3175 w 10"/>
              <a:gd name="T9" fmla="*/ 22225 h 46"/>
              <a:gd name="T10" fmla="*/ 0 w 10"/>
              <a:gd name="T11" fmla="*/ 33338 h 46"/>
              <a:gd name="T12" fmla="*/ 0 w 10"/>
              <a:gd name="T13" fmla="*/ 44450 h 46"/>
              <a:gd name="T14" fmla="*/ 3175 w 10"/>
              <a:gd name="T15" fmla="*/ 57150 h 46"/>
              <a:gd name="T16" fmla="*/ 4762 w 10"/>
              <a:gd name="T17" fmla="*/ 73025 h 46"/>
              <a:gd name="T18" fmla="*/ 15875 w 10"/>
              <a:gd name="T19" fmla="*/ 73025 h 46"/>
              <a:gd name="T20" fmla="*/ 15875 w 10"/>
              <a:gd name="T21" fmla="*/ 68263 h 46"/>
              <a:gd name="T22" fmla="*/ 14288 w 10"/>
              <a:gd name="T23" fmla="*/ 63500 h 46"/>
              <a:gd name="T24" fmla="*/ 11112 w 10"/>
              <a:gd name="T25" fmla="*/ 55563 h 46"/>
              <a:gd name="T26" fmla="*/ 11112 w 10"/>
              <a:gd name="T27" fmla="*/ 44450 h 46"/>
              <a:gd name="T28" fmla="*/ 9525 w 10"/>
              <a:gd name="T29" fmla="*/ 33338 h 46"/>
              <a:gd name="T30" fmla="*/ 11112 w 10"/>
              <a:gd name="T31" fmla="*/ 22225 h 46"/>
              <a:gd name="T32" fmla="*/ 11112 w 10"/>
              <a:gd name="T33" fmla="*/ 11112 h 46"/>
              <a:gd name="T34" fmla="*/ 15875 w 10"/>
              <a:gd name="T35" fmla="*/ 1588 h 46"/>
              <a:gd name="T36" fmla="*/ 15875 w 10"/>
              <a:gd name="T37" fmla="*/ 1588 h 46"/>
              <a:gd name="T38" fmla="*/ 15875 w 10"/>
              <a:gd name="T39" fmla="*/ 1588 h 46"/>
              <a:gd name="T40" fmla="*/ 15875 w 10"/>
              <a:gd name="T41" fmla="*/ 0 h 46"/>
              <a:gd name="T42" fmla="*/ 15875 w 10"/>
              <a:gd name="T43" fmla="*/ 0 h 46"/>
              <a:gd name="T44" fmla="*/ 14288 w 10"/>
              <a:gd name="T45" fmla="*/ 0 h 46"/>
              <a:gd name="T46" fmla="*/ 11112 w 10"/>
              <a:gd name="T47" fmla="*/ 0 h 46"/>
              <a:gd name="T48" fmla="*/ 9525 w 10"/>
              <a:gd name="T49" fmla="*/ 1588 h 46"/>
              <a:gd name="T50" fmla="*/ 6350 w 10"/>
              <a:gd name="T51" fmla="*/ 1588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
              <a:gd name="T79" fmla="*/ 0 h 46"/>
              <a:gd name="T80" fmla="*/ 10 w 10"/>
              <a:gd name="T81" fmla="*/ 46 h 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 h="46">
                <a:moveTo>
                  <a:pt x="4" y="1"/>
                </a:moveTo>
                <a:lnTo>
                  <a:pt x="3" y="2"/>
                </a:lnTo>
                <a:lnTo>
                  <a:pt x="3" y="5"/>
                </a:lnTo>
                <a:lnTo>
                  <a:pt x="2" y="8"/>
                </a:lnTo>
                <a:lnTo>
                  <a:pt x="2" y="14"/>
                </a:lnTo>
                <a:lnTo>
                  <a:pt x="0" y="21"/>
                </a:lnTo>
                <a:lnTo>
                  <a:pt x="0" y="28"/>
                </a:lnTo>
                <a:lnTo>
                  <a:pt x="2" y="36"/>
                </a:lnTo>
                <a:lnTo>
                  <a:pt x="3" y="46"/>
                </a:lnTo>
                <a:lnTo>
                  <a:pt x="10" y="46"/>
                </a:lnTo>
                <a:lnTo>
                  <a:pt x="10" y="43"/>
                </a:lnTo>
                <a:lnTo>
                  <a:pt x="9" y="40"/>
                </a:lnTo>
                <a:lnTo>
                  <a:pt x="7" y="35"/>
                </a:lnTo>
                <a:lnTo>
                  <a:pt x="7" y="28"/>
                </a:lnTo>
                <a:lnTo>
                  <a:pt x="6" y="21"/>
                </a:lnTo>
                <a:lnTo>
                  <a:pt x="7" y="14"/>
                </a:lnTo>
                <a:lnTo>
                  <a:pt x="7" y="7"/>
                </a:lnTo>
                <a:lnTo>
                  <a:pt x="10" y="1"/>
                </a:lnTo>
                <a:lnTo>
                  <a:pt x="10" y="0"/>
                </a:lnTo>
                <a:lnTo>
                  <a:pt x="9" y="0"/>
                </a:lnTo>
                <a:lnTo>
                  <a:pt x="7" y="0"/>
                </a:lnTo>
                <a:lnTo>
                  <a:pt x="6" y="1"/>
                </a:lnTo>
                <a:lnTo>
                  <a:pt x="4" y="1"/>
                </a:lnTo>
                <a:close/>
              </a:path>
            </a:pathLst>
          </a:custGeom>
          <a:solidFill>
            <a:srgbClr val="A5EDFF"/>
          </a:solidFill>
          <a:ln w="9525">
            <a:noFill/>
            <a:round/>
            <a:headEnd/>
            <a:tailEnd/>
          </a:ln>
        </p:spPr>
        <p:txBody>
          <a:bodyPr/>
          <a:lstStyle/>
          <a:p>
            <a:endParaRPr lang="en-US"/>
          </a:p>
        </p:txBody>
      </p:sp>
      <p:sp>
        <p:nvSpPr>
          <p:cNvPr id="131121" name="Freeform 52"/>
          <p:cNvSpPr>
            <a:spLocks/>
          </p:cNvSpPr>
          <p:nvPr/>
        </p:nvSpPr>
        <p:spPr bwMode="auto">
          <a:xfrm>
            <a:off x="2187475" y="4735637"/>
            <a:ext cx="11113" cy="52387"/>
          </a:xfrm>
          <a:custGeom>
            <a:avLst/>
            <a:gdLst>
              <a:gd name="T0" fmla="*/ 3175 w 7"/>
              <a:gd name="T1" fmla="*/ 1587 h 33"/>
              <a:gd name="T2" fmla="*/ 1588 w 7"/>
              <a:gd name="T3" fmla="*/ 1587 h 33"/>
              <a:gd name="T4" fmla="*/ 1588 w 7"/>
              <a:gd name="T5" fmla="*/ 4762 h 33"/>
              <a:gd name="T6" fmla="*/ 0 w 7"/>
              <a:gd name="T7" fmla="*/ 9525 h 33"/>
              <a:gd name="T8" fmla="*/ 0 w 7"/>
              <a:gd name="T9" fmla="*/ 15875 h 33"/>
              <a:gd name="T10" fmla="*/ 0 w 7"/>
              <a:gd name="T11" fmla="*/ 23812 h 33"/>
              <a:gd name="T12" fmla="*/ 0 w 7"/>
              <a:gd name="T13" fmla="*/ 31750 h 33"/>
              <a:gd name="T14" fmla="*/ 0 w 7"/>
              <a:gd name="T15" fmla="*/ 42862 h 33"/>
              <a:gd name="T16" fmla="*/ 1588 w 7"/>
              <a:gd name="T17" fmla="*/ 52387 h 33"/>
              <a:gd name="T18" fmla="*/ 7938 w 7"/>
              <a:gd name="T19" fmla="*/ 52387 h 33"/>
              <a:gd name="T20" fmla="*/ 7938 w 7"/>
              <a:gd name="T21" fmla="*/ 49212 h 33"/>
              <a:gd name="T22" fmla="*/ 7938 w 7"/>
              <a:gd name="T23" fmla="*/ 46037 h 33"/>
              <a:gd name="T24" fmla="*/ 6350 w 7"/>
              <a:gd name="T25" fmla="*/ 41275 h 33"/>
              <a:gd name="T26" fmla="*/ 6350 w 7"/>
              <a:gd name="T27" fmla="*/ 31750 h 33"/>
              <a:gd name="T28" fmla="*/ 6350 w 7"/>
              <a:gd name="T29" fmla="*/ 23812 h 33"/>
              <a:gd name="T30" fmla="*/ 6350 w 7"/>
              <a:gd name="T31" fmla="*/ 14287 h 33"/>
              <a:gd name="T32" fmla="*/ 6350 w 7"/>
              <a:gd name="T33" fmla="*/ 7937 h 33"/>
              <a:gd name="T34" fmla="*/ 11113 w 7"/>
              <a:gd name="T35" fmla="*/ 0 h 33"/>
              <a:gd name="T36" fmla="*/ 11113 w 7"/>
              <a:gd name="T37" fmla="*/ 0 h 33"/>
              <a:gd name="T38" fmla="*/ 11113 w 7"/>
              <a:gd name="T39" fmla="*/ 0 h 33"/>
              <a:gd name="T40" fmla="*/ 7938 w 7"/>
              <a:gd name="T41" fmla="*/ 0 h 33"/>
              <a:gd name="T42" fmla="*/ 7938 w 7"/>
              <a:gd name="T43" fmla="*/ 0 h 33"/>
              <a:gd name="T44" fmla="*/ 7938 w 7"/>
              <a:gd name="T45" fmla="*/ 0 h 33"/>
              <a:gd name="T46" fmla="*/ 6350 w 7"/>
              <a:gd name="T47" fmla="*/ 0 h 33"/>
              <a:gd name="T48" fmla="*/ 4763 w 7"/>
              <a:gd name="T49" fmla="*/ 0 h 33"/>
              <a:gd name="T50" fmla="*/ 3175 w 7"/>
              <a:gd name="T51" fmla="*/ 1587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
              <a:gd name="T79" fmla="*/ 0 h 33"/>
              <a:gd name="T80" fmla="*/ 7 w 7"/>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 h="33">
                <a:moveTo>
                  <a:pt x="2" y="1"/>
                </a:moveTo>
                <a:lnTo>
                  <a:pt x="1" y="1"/>
                </a:lnTo>
                <a:lnTo>
                  <a:pt x="1" y="3"/>
                </a:lnTo>
                <a:lnTo>
                  <a:pt x="0" y="6"/>
                </a:lnTo>
                <a:lnTo>
                  <a:pt x="0" y="10"/>
                </a:lnTo>
                <a:lnTo>
                  <a:pt x="0" y="15"/>
                </a:lnTo>
                <a:lnTo>
                  <a:pt x="0" y="20"/>
                </a:lnTo>
                <a:lnTo>
                  <a:pt x="0" y="27"/>
                </a:lnTo>
                <a:lnTo>
                  <a:pt x="1" y="33"/>
                </a:lnTo>
                <a:lnTo>
                  <a:pt x="5" y="33"/>
                </a:lnTo>
                <a:lnTo>
                  <a:pt x="5" y="31"/>
                </a:lnTo>
                <a:lnTo>
                  <a:pt x="5" y="29"/>
                </a:lnTo>
                <a:lnTo>
                  <a:pt x="4" y="26"/>
                </a:lnTo>
                <a:lnTo>
                  <a:pt x="4" y="20"/>
                </a:lnTo>
                <a:lnTo>
                  <a:pt x="4" y="15"/>
                </a:lnTo>
                <a:lnTo>
                  <a:pt x="4" y="9"/>
                </a:lnTo>
                <a:lnTo>
                  <a:pt x="4" y="5"/>
                </a:lnTo>
                <a:lnTo>
                  <a:pt x="7" y="0"/>
                </a:lnTo>
                <a:lnTo>
                  <a:pt x="5" y="0"/>
                </a:lnTo>
                <a:lnTo>
                  <a:pt x="4" y="0"/>
                </a:lnTo>
                <a:lnTo>
                  <a:pt x="3" y="0"/>
                </a:lnTo>
                <a:lnTo>
                  <a:pt x="2" y="1"/>
                </a:lnTo>
                <a:close/>
              </a:path>
            </a:pathLst>
          </a:custGeom>
          <a:solidFill>
            <a:srgbClr val="BFFFFF"/>
          </a:solidFill>
          <a:ln w="9525">
            <a:noFill/>
            <a:round/>
            <a:headEnd/>
            <a:tailEnd/>
          </a:ln>
        </p:spPr>
        <p:txBody>
          <a:bodyPr/>
          <a:lstStyle/>
          <a:p>
            <a:endParaRPr lang="en-US"/>
          </a:p>
        </p:txBody>
      </p:sp>
      <p:sp>
        <p:nvSpPr>
          <p:cNvPr id="131122" name="Freeform 53"/>
          <p:cNvSpPr>
            <a:spLocks/>
          </p:cNvSpPr>
          <p:nvPr/>
        </p:nvSpPr>
        <p:spPr bwMode="auto">
          <a:xfrm>
            <a:off x="2338288" y="4683249"/>
            <a:ext cx="38100" cy="142875"/>
          </a:xfrm>
          <a:custGeom>
            <a:avLst/>
            <a:gdLst>
              <a:gd name="T0" fmla="*/ 38100 w 24"/>
              <a:gd name="T1" fmla="*/ 1588 h 90"/>
              <a:gd name="T2" fmla="*/ 34925 w 24"/>
              <a:gd name="T3" fmla="*/ 1588 h 90"/>
              <a:gd name="T4" fmla="*/ 33338 w 24"/>
              <a:gd name="T5" fmla="*/ 6350 h 90"/>
              <a:gd name="T6" fmla="*/ 30163 w 24"/>
              <a:gd name="T7" fmla="*/ 12700 h 90"/>
              <a:gd name="T8" fmla="*/ 26988 w 24"/>
              <a:gd name="T9" fmla="*/ 26988 h 90"/>
              <a:gd name="T10" fmla="*/ 23812 w 24"/>
              <a:gd name="T11" fmla="*/ 44450 h 90"/>
              <a:gd name="T12" fmla="*/ 22225 w 24"/>
              <a:gd name="T13" fmla="*/ 68263 h 90"/>
              <a:gd name="T14" fmla="*/ 23812 w 24"/>
              <a:gd name="T15" fmla="*/ 101600 h 90"/>
              <a:gd name="T16" fmla="*/ 28575 w 24"/>
              <a:gd name="T17" fmla="*/ 142875 h 90"/>
              <a:gd name="T18" fmla="*/ 7938 w 24"/>
              <a:gd name="T19" fmla="*/ 142875 h 90"/>
              <a:gd name="T20" fmla="*/ 6350 w 24"/>
              <a:gd name="T21" fmla="*/ 139700 h 90"/>
              <a:gd name="T22" fmla="*/ 4763 w 24"/>
              <a:gd name="T23" fmla="*/ 128588 h 90"/>
              <a:gd name="T24" fmla="*/ 1588 w 24"/>
              <a:gd name="T25" fmla="*/ 109538 h 90"/>
              <a:gd name="T26" fmla="*/ 0 w 24"/>
              <a:gd name="T27" fmla="*/ 88900 h 90"/>
              <a:gd name="T28" fmla="*/ 0 w 24"/>
              <a:gd name="T29" fmla="*/ 65088 h 90"/>
              <a:gd name="T30" fmla="*/ 1588 w 24"/>
              <a:gd name="T31" fmla="*/ 42862 h 90"/>
              <a:gd name="T32" fmla="*/ 6350 w 24"/>
              <a:gd name="T33" fmla="*/ 20637 h 90"/>
              <a:gd name="T34" fmla="*/ 11112 w 24"/>
              <a:gd name="T35" fmla="*/ 0 h 90"/>
              <a:gd name="T36" fmla="*/ 38100 w 24"/>
              <a:gd name="T37" fmla="*/ 1588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90"/>
              <a:gd name="T59" fmla="*/ 24 w 24"/>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90">
                <a:moveTo>
                  <a:pt x="24" y="1"/>
                </a:moveTo>
                <a:lnTo>
                  <a:pt x="22" y="1"/>
                </a:lnTo>
                <a:lnTo>
                  <a:pt x="21" y="4"/>
                </a:lnTo>
                <a:lnTo>
                  <a:pt x="19" y="8"/>
                </a:lnTo>
                <a:lnTo>
                  <a:pt x="17" y="17"/>
                </a:lnTo>
                <a:lnTo>
                  <a:pt x="15" y="28"/>
                </a:lnTo>
                <a:lnTo>
                  <a:pt x="14" y="43"/>
                </a:lnTo>
                <a:lnTo>
                  <a:pt x="15" y="64"/>
                </a:lnTo>
                <a:lnTo>
                  <a:pt x="18" y="90"/>
                </a:lnTo>
                <a:lnTo>
                  <a:pt x="5" y="90"/>
                </a:lnTo>
                <a:lnTo>
                  <a:pt x="4" y="88"/>
                </a:lnTo>
                <a:lnTo>
                  <a:pt x="3" y="81"/>
                </a:lnTo>
                <a:lnTo>
                  <a:pt x="1" y="69"/>
                </a:lnTo>
                <a:lnTo>
                  <a:pt x="0" y="56"/>
                </a:lnTo>
                <a:lnTo>
                  <a:pt x="0" y="41"/>
                </a:lnTo>
                <a:lnTo>
                  <a:pt x="1" y="27"/>
                </a:lnTo>
                <a:lnTo>
                  <a:pt x="4" y="13"/>
                </a:lnTo>
                <a:lnTo>
                  <a:pt x="7" y="0"/>
                </a:lnTo>
                <a:lnTo>
                  <a:pt x="24" y="1"/>
                </a:lnTo>
                <a:close/>
              </a:path>
            </a:pathLst>
          </a:custGeom>
          <a:solidFill>
            <a:srgbClr val="59B2FF"/>
          </a:solidFill>
          <a:ln w="9525">
            <a:noFill/>
            <a:round/>
            <a:headEnd/>
            <a:tailEnd/>
          </a:ln>
        </p:spPr>
        <p:txBody>
          <a:bodyPr/>
          <a:lstStyle/>
          <a:p>
            <a:endParaRPr lang="en-US"/>
          </a:p>
        </p:txBody>
      </p:sp>
      <p:sp>
        <p:nvSpPr>
          <p:cNvPr id="131123" name="Freeform 54"/>
          <p:cNvSpPr>
            <a:spLocks/>
          </p:cNvSpPr>
          <p:nvPr/>
        </p:nvSpPr>
        <p:spPr bwMode="auto">
          <a:xfrm>
            <a:off x="2339875" y="4694362"/>
            <a:ext cx="30163" cy="120650"/>
          </a:xfrm>
          <a:custGeom>
            <a:avLst/>
            <a:gdLst>
              <a:gd name="T0" fmla="*/ 30163 w 19"/>
              <a:gd name="T1" fmla="*/ 0 h 76"/>
              <a:gd name="T2" fmla="*/ 30163 w 19"/>
              <a:gd name="T3" fmla="*/ 0 h 76"/>
              <a:gd name="T4" fmla="*/ 28575 w 19"/>
              <a:gd name="T5" fmla="*/ 4762 h 76"/>
              <a:gd name="T6" fmla="*/ 26988 w 19"/>
              <a:gd name="T7" fmla="*/ 11112 h 76"/>
              <a:gd name="T8" fmla="*/ 22225 w 19"/>
              <a:gd name="T9" fmla="*/ 20637 h 76"/>
              <a:gd name="T10" fmla="*/ 20638 w 19"/>
              <a:gd name="T11" fmla="*/ 34925 h 76"/>
              <a:gd name="T12" fmla="*/ 19050 w 19"/>
              <a:gd name="T13" fmla="*/ 57150 h 76"/>
              <a:gd name="T14" fmla="*/ 20638 w 19"/>
              <a:gd name="T15" fmla="*/ 85725 h 76"/>
              <a:gd name="T16" fmla="*/ 22225 w 19"/>
              <a:gd name="T17" fmla="*/ 120650 h 76"/>
              <a:gd name="T18" fmla="*/ 6350 w 19"/>
              <a:gd name="T19" fmla="*/ 120650 h 76"/>
              <a:gd name="T20" fmla="*/ 6350 w 19"/>
              <a:gd name="T21" fmla="*/ 117475 h 76"/>
              <a:gd name="T22" fmla="*/ 4763 w 19"/>
              <a:gd name="T23" fmla="*/ 107950 h 76"/>
              <a:gd name="T24" fmla="*/ 3175 w 19"/>
              <a:gd name="T25" fmla="*/ 93662 h 76"/>
              <a:gd name="T26" fmla="*/ 0 w 19"/>
              <a:gd name="T27" fmla="*/ 74612 h 76"/>
              <a:gd name="T28" fmla="*/ 0 w 19"/>
              <a:gd name="T29" fmla="*/ 55563 h 76"/>
              <a:gd name="T30" fmla="*/ 0 w 19"/>
              <a:gd name="T31" fmla="*/ 34925 h 76"/>
              <a:gd name="T32" fmla="*/ 4763 w 19"/>
              <a:gd name="T33" fmla="*/ 15875 h 76"/>
              <a:gd name="T34" fmla="*/ 9525 w 19"/>
              <a:gd name="T35" fmla="*/ 0 h 76"/>
              <a:gd name="T36" fmla="*/ 30163 w 19"/>
              <a:gd name="T37" fmla="*/ 0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76"/>
              <a:gd name="T59" fmla="*/ 19 w 19"/>
              <a:gd name="T60" fmla="*/ 76 h 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76">
                <a:moveTo>
                  <a:pt x="19" y="0"/>
                </a:moveTo>
                <a:lnTo>
                  <a:pt x="19" y="0"/>
                </a:lnTo>
                <a:lnTo>
                  <a:pt x="18" y="3"/>
                </a:lnTo>
                <a:lnTo>
                  <a:pt x="17" y="7"/>
                </a:lnTo>
                <a:lnTo>
                  <a:pt x="14" y="13"/>
                </a:lnTo>
                <a:lnTo>
                  <a:pt x="13" y="22"/>
                </a:lnTo>
                <a:lnTo>
                  <a:pt x="12" y="36"/>
                </a:lnTo>
                <a:lnTo>
                  <a:pt x="13" y="54"/>
                </a:lnTo>
                <a:lnTo>
                  <a:pt x="14" y="76"/>
                </a:lnTo>
                <a:lnTo>
                  <a:pt x="4" y="76"/>
                </a:lnTo>
                <a:lnTo>
                  <a:pt x="4" y="74"/>
                </a:lnTo>
                <a:lnTo>
                  <a:pt x="3" y="68"/>
                </a:lnTo>
                <a:lnTo>
                  <a:pt x="2" y="59"/>
                </a:lnTo>
                <a:lnTo>
                  <a:pt x="0" y="47"/>
                </a:lnTo>
                <a:lnTo>
                  <a:pt x="0" y="35"/>
                </a:lnTo>
                <a:lnTo>
                  <a:pt x="0" y="22"/>
                </a:lnTo>
                <a:lnTo>
                  <a:pt x="3" y="10"/>
                </a:lnTo>
                <a:lnTo>
                  <a:pt x="6" y="0"/>
                </a:lnTo>
                <a:lnTo>
                  <a:pt x="19" y="0"/>
                </a:lnTo>
                <a:close/>
              </a:path>
            </a:pathLst>
          </a:custGeom>
          <a:solidFill>
            <a:srgbClr val="72C6FF"/>
          </a:solidFill>
          <a:ln w="9525">
            <a:noFill/>
            <a:round/>
            <a:headEnd/>
            <a:tailEnd/>
          </a:ln>
        </p:spPr>
        <p:txBody>
          <a:bodyPr/>
          <a:lstStyle/>
          <a:p>
            <a:endParaRPr lang="en-US"/>
          </a:p>
        </p:txBody>
      </p:sp>
      <p:sp>
        <p:nvSpPr>
          <p:cNvPr id="131124" name="Freeform 55"/>
          <p:cNvSpPr>
            <a:spLocks/>
          </p:cNvSpPr>
          <p:nvPr/>
        </p:nvSpPr>
        <p:spPr bwMode="auto">
          <a:xfrm>
            <a:off x="2343050" y="4703887"/>
            <a:ext cx="23813" cy="100012"/>
          </a:xfrm>
          <a:custGeom>
            <a:avLst/>
            <a:gdLst>
              <a:gd name="T0" fmla="*/ 23813 w 15"/>
              <a:gd name="T1" fmla="*/ 0 h 63"/>
              <a:gd name="T2" fmla="*/ 23813 w 15"/>
              <a:gd name="T3" fmla="*/ 1587 h 63"/>
              <a:gd name="T4" fmla="*/ 22225 w 15"/>
              <a:gd name="T5" fmla="*/ 3175 h 63"/>
              <a:gd name="T6" fmla="*/ 19050 w 15"/>
              <a:gd name="T7" fmla="*/ 9525 h 63"/>
              <a:gd name="T8" fmla="*/ 17463 w 15"/>
              <a:gd name="T9" fmla="*/ 19050 h 63"/>
              <a:gd name="T10" fmla="*/ 15875 w 15"/>
              <a:gd name="T11" fmla="*/ 30162 h 63"/>
              <a:gd name="T12" fmla="*/ 14288 w 15"/>
              <a:gd name="T13" fmla="*/ 47625 h 63"/>
              <a:gd name="T14" fmla="*/ 15875 w 15"/>
              <a:gd name="T15" fmla="*/ 69850 h 63"/>
              <a:gd name="T16" fmla="*/ 17463 w 15"/>
              <a:gd name="T17" fmla="*/ 100012 h 63"/>
              <a:gd name="T18" fmla="*/ 3175 w 15"/>
              <a:gd name="T19" fmla="*/ 100012 h 63"/>
              <a:gd name="T20" fmla="*/ 3175 w 15"/>
              <a:gd name="T21" fmla="*/ 98425 h 63"/>
              <a:gd name="T22" fmla="*/ 1588 w 15"/>
              <a:gd name="T23" fmla="*/ 88900 h 63"/>
              <a:gd name="T24" fmla="*/ 0 w 15"/>
              <a:gd name="T25" fmla="*/ 77787 h 63"/>
              <a:gd name="T26" fmla="*/ 0 w 15"/>
              <a:gd name="T27" fmla="*/ 63500 h 63"/>
              <a:gd name="T28" fmla="*/ 0 w 15"/>
              <a:gd name="T29" fmla="*/ 46037 h 63"/>
              <a:gd name="T30" fmla="*/ 0 w 15"/>
              <a:gd name="T31" fmla="*/ 30162 h 63"/>
              <a:gd name="T32" fmla="*/ 1588 w 15"/>
              <a:gd name="T33" fmla="*/ 12700 h 63"/>
              <a:gd name="T34" fmla="*/ 6350 w 15"/>
              <a:gd name="T35" fmla="*/ 0 h 63"/>
              <a:gd name="T36" fmla="*/ 23813 w 15"/>
              <a:gd name="T37" fmla="*/ 0 h 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63"/>
              <a:gd name="T59" fmla="*/ 15 w 15"/>
              <a:gd name="T60" fmla="*/ 63 h 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63">
                <a:moveTo>
                  <a:pt x="15" y="0"/>
                </a:moveTo>
                <a:lnTo>
                  <a:pt x="15" y="1"/>
                </a:lnTo>
                <a:lnTo>
                  <a:pt x="14" y="2"/>
                </a:lnTo>
                <a:lnTo>
                  <a:pt x="12" y="6"/>
                </a:lnTo>
                <a:lnTo>
                  <a:pt x="11" y="12"/>
                </a:lnTo>
                <a:lnTo>
                  <a:pt x="10" y="19"/>
                </a:lnTo>
                <a:lnTo>
                  <a:pt x="9" y="30"/>
                </a:lnTo>
                <a:lnTo>
                  <a:pt x="10" y="44"/>
                </a:lnTo>
                <a:lnTo>
                  <a:pt x="11" y="63"/>
                </a:lnTo>
                <a:lnTo>
                  <a:pt x="2" y="63"/>
                </a:lnTo>
                <a:lnTo>
                  <a:pt x="2" y="62"/>
                </a:lnTo>
                <a:lnTo>
                  <a:pt x="1" y="56"/>
                </a:lnTo>
                <a:lnTo>
                  <a:pt x="0" y="49"/>
                </a:lnTo>
                <a:lnTo>
                  <a:pt x="0" y="40"/>
                </a:lnTo>
                <a:lnTo>
                  <a:pt x="0" y="29"/>
                </a:lnTo>
                <a:lnTo>
                  <a:pt x="0" y="19"/>
                </a:lnTo>
                <a:lnTo>
                  <a:pt x="1" y="8"/>
                </a:lnTo>
                <a:lnTo>
                  <a:pt x="4" y="0"/>
                </a:lnTo>
                <a:lnTo>
                  <a:pt x="15" y="0"/>
                </a:lnTo>
                <a:close/>
              </a:path>
            </a:pathLst>
          </a:custGeom>
          <a:solidFill>
            <a:srgbClr val="8CD8FF"/>
          </a:solidFill>
          <a:ln w="9525">
            <a:noFill/>
            <a:round/>
            <a:headEnd/>
            <a:tailEnd/>
          </a:ln>
        </p:spPr>
        <p:txBody>
          <a:bodyPr/>
          <a:lstStyle/>
          <a:p>
            <a:endParaRPr lang="en-US"/>
          </a:p>
        </p:txBody>
      </p:sp>
      <p:sp>
        <p:nvSpPr>
          <p:cNvPr id="131125" name="Freeform 56"/>
          <p:cNvSpPr>
            <a:spLocks/>
          </p:cNvSpPr>
          <p:nvPr/>
        </p:nvSpPr>
        <p:spPr bwMode="auto">
          <a:xfrm>
            <a:off x="2343050" y="4713412"/>
            <a:ext cx="19050" cy="79375"/>
          </a:xfrm>
          <a:custGeom>
            <a:avLst/>
            <a:gdLst>
              <a:gd name="T0" fmla="*/ 19050 w 12"/>
              <a:gd name="T1" fmla="*/ 1588 h 50"/>
              <a:gd name="T2" fmla="*/ 19050 w 12"/>
              <a:gd name="T3" fmla="*/ 1588 h 50"/>
              <a:gd name="T4" fmla="*/ 17463 w 12"/>
              <a:gd name="T5" fmla="*/ 3175 h 50"/>
              <a:gd name="T6" fmla="*/ 15875 w 12"/>
              <a:gd name="T7" fmla="*/ 7938 h 50"/>
              <a:gd name="T8" fmla="*/ 14288 w 12"/>
              <a:gd name="T9" fmla="*/ 14288 h 50"/>
              <a:gd name="T10" fmla="*/ 14288 w 12"/>
              <a:gd name="T11" fmla="*/ 23812 h 50"/>
              <a:gd name="T12" fmla="*/ 12700 w 12"/>
              <a:gd name="T13" fmla="*/ 38100 h 50"/>
              <a:gd name="T14" fmla="*/ 12700 w 12"/>
              <a:gd name="T15" fmla="*/ 57150 h 50"/>
              <a:gd name="T16" fmla="*/ 14288 w 12"/>
              <a:gd name="T17" fmla="*/ 79375 h 50"/>
              <a:gd name="T18" fmla="*/ 3175 w 12"/>
              <a:gd name="T19" fmla="*/ 79375 h 50"/>
              <a:gd name="T20" fmla="*/ 3175 w 12"/>
              <a:gd name="T21" fmla="*/ 77788 h 50"/>
              <a:gd name="T22" fmla="*/ 3175 w 12"/>
              <a:gd name="T23" fmla="*/ 71438 h 50"/>
              <a:gd name="T24" fmla="*/ 1588 w 12"/>
              <a:gd name="T25" fmla="*/ 60325 h 50"/>
              <a:gd name="T26" fmla="*/ 1588 w 12"/>
              <a:gd name="T27" fmla="*/ 49212 h 50"/>
              <a:gd name="T28" fmla="*/ 0 w 12"/>
              <a:gd name="T29" fmla="*/ 36513 h 50"/>
              <a:gd name="T30" fmla="*/ 1588 w 12"/>
              <a:gd name="T31" fmla="*/ 23812 h 50"/>
              <a:gd name="T32" fmla="*/ 3175 w 12"/>
              <a:gd name="T33" fmla="*/ 11112 h 50"/>
              <a:gd name="T34" fmla="*/ 6350 w 12"/>
              <a:gd name="T35" fmla="*/ 0 h 50"/>
              <a:gd name="T36" fmla="*/ 19050 w 12"/>
              <a:gd name="T37" fmla="*/ 1588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50"/>
              <a:gd name="T59" fmla="*/ 12 w 12"/>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50">
                <a:moveTo>
                  <a:pt x="12" y="1"/>
                </a:moveTo>
                <a:lnTo>
                  <a:pt x="12" y="1"/>
                </a:lnTo>
                <a:lnTo>
                  <a:pt x="11" y="2"/>
                </a:lnTo>
                <a:lnTo>
                  <a:pt x="10" y="5"/>
                </a:lnTo>
                <a:lnTo>
                  <a:pt x="9" y="9"/>
                </a:lnTo>
                <a:lnTo>
                  <a:pt x="9" y="15"/>
                </a:lnTo>
                <a:lnTo>
                  <a:pt x="8" y="24"/>
                </a:lnTo>
                <a:lnTo>
                  <a:pt x="8" y="36"/>
                </a:lnTo>
                <a:lnTo>
                  <a:pt x="9" y="50"/>
                </a:lnTo>
                <a:lnTo>
                  <a:pt x="2" y="50"/>
                </a:lnTo>
                <a:lnTo>
                  <a:pt x="2" y="49"/>
                </a:lnTo>
                <a:lnTo>
                  <a:pt x="2" y="45"/>
                </a:lnTo>
                <a:lnTo>
                  <a:pt x="1" y="38"/>
                </a:lnTo>
                <a:lnTo>
                  <a:pt x="1" y="31"/>
                </a:lnTo>
                <a:lnTo>
                  <a:pt x="0" y="23"/>
                </a:lnTo>
                <a:lnTo>
                  <a:pt x="1" y="15"/>
                </a:lnTo>
                <a:lnTo>
                  <a:pt x="2" y="7"/>
                </a:lnTo>
                <a:lnTo>
                  <a:pt x="4" y="0"/>
                </a:lnTo>
                <a:lnTo>
                  <a:pt x="12" y="1"/>
                </a:lnTo>
                <a:close/>
              </a:path>
            </a:pathLst>
          </a:custGeom>
          <a:solidFill>
            <a:srgbClr val="A5EDFF"/>
          </a:solidFill>
          <a:ln w="9525">
            <a:noFill/>
            <a:round/>
            <a:headEnd/>
            <a:tailEnd/>
          </a:ln>
        </p:spPr>
        <p:txBody>
          <a:bodyPr/>
          <a:lstStyle/>
          <a:p>
            <a:endParaRPr lang="en-US"/>
          </a:p>
        </p:txBody>
      </p:sp>
      <p:sp>
        <p:nvSpPr>
          <p:cNvPr id="131126" name="Freeform 57"/>
          <p:cNvSpPr>
            <a:spLocks/>
          </p:cNvSpPr>
          <p:nvPr/>
        </p:nvSpPr>
        <p:spPr bwMode="auto">
          <a:xfrm>
            <a:off x="2344638" y="4724524"/>
            <a:ext cx="14287" cy="57150"/>
          </a:xfrm>
          <a:custGeom>
            <a:avLst/>
            <a:gdLst>
              <a:gd name="T0" fmla="*/ 14287 w 9"/>
              <a:gd name="T1" fmla="*/ 0 h 36"/>
              <a:gd name="T2" fmla="*/ 14287 w 9"/>
              <a:gd name="T3" fmla="*/ 0 h 36"/>
              <a:gd name="T4" fmla="*/ 12700 w 9"/>
              <a:gd name="T5" fmla="*/ 1588 h 36"/>
              <a:gd name="T6" fmla="*/ 12700 w 9"/>
              <a:gd name="T7" fmla="*/ 4762 h 36"/>
              <a:gd name="T8" fmla="*/ 11112 w 9"/>
              <a:gd name="T9" fmla="*/ 9525 h 36"/>
              <a:gd name="T10" fmla="*/ 9525 w 9"/>
              <a:gd name="T11" fmla="*/ 15875 h 36"/>
              <a:gd name="T12" fmla="*/ 9525 w 9"/>
              <a:gd name="T13" fmla="*/ 26988 h 36"/>
              <a:gd name="T14" fmla="*/ 9525 w 9"/>
              <a:gd name="T15" fmla="*/ 41275 h 36"/>
              <a:gd name="T16" fmla="*/ 11112 w 9"/>
              <a:gd name="T17" fmla="*/ 57150 h 36"/>
              <a:gd name="T18" fmla="*/ 3175 w 9"/>
              <a:gd name="T19" fmla="*/ 57150 h 36"/>
              <a:gd name="T20" fmla="*/ 1587 w 9"/>
              <a:gd name="T21" fmla="*/ 57150 h 36"/>
              <a:gd name="T22" fmla="*/ 1587 w 9"/>
              <a:gd name="T23" fmla="*/ 52388 h 36"/>
              <a:gd name="T24" fmla="*/ 1587 w 9"/>
              <a:gd name="T25" fmla="*/ 44450 h 36"/>
              <a:gd name="T26" fmla="*/ 0 w 9"/>
              <a:gd name="T27" fmla="*/ 34925 h 36"/>
              <a:gd name="T28" fmla="*/ 0 w 9"/>
              <a:gd name="T29" fmla="*/ 25400 h 36"/>
              <a:gd name="T30" fmla="*/ 0 w 9"/>
              <a:gd name="T31" fmla="*/ 15875 h 36"/>
              <a:gd name="T32" fmla="*/ 1587 w 9"/>
              <a:gd name="T33" fmla="*/ 7937 h 36"/>
              <a:gd name="T34" fmla="*/ 4762 w 9"/>
              <a:gd name="T35" fmla="*/ 0 h 36"/>
              <a:gd name="T36" fmla="*/ 14287 w 9"/>
              <a:gd name="T37" fmla="*/ 0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36"/>
              <a:gd name="T59" fmla="*/ 9 w 9"/>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36">
                <a:moveTo>
                  <a:pt x="9" y="0"/>
                </a:moveTo>
                <a:lnTo>
                  <a:pt x="9" y="0"/>
                </a:lnTo>
                <a:lnTo>
                  <a:pt x="8" y="1"/>
                </a:lnTo>
                <a:lnTo>
                  <a:pt x="8" y="3"/>
                </a:lnTo>
                <a:lnTo>
                  <a:pt x="7" y="6"/>
                </a:lnTo>
                <a:lnTo>
                  <a:pt x="6" y="10"/>
                </a:lnTo>
                <a:lnTo>
                  <a:pt x="6" y="17"/>
                </a:lnTo>
                <a:lnTo>
                  <a:pt x="6" y="26"/>
                </a:lnTo>
                <a:lnTo>
                  <a:pt x="7" y="36"/>
                </a:lnTo>
                <a:lnTo>
                  <a:pt x="2" y="36"/>
                </a:lnTo>
                <a:lnTo>
                  <a:pt x="1" y="36"/>
                </a:lnTo>
                <a:lnTo>
                  <a:pt x="1" y="33"/>
                </a:lnTo>
                <a:lnTo>
                  <a:pt x="1" y="28"/>
                </a:lnTo>
                <a:lnTo>
                  <a:pt x="0" y="22"/>
                </a:lnTo>
                <a:lnTo>
                  <a:pt x="0" y="16"/>
                </a:lnTo>
                <a:lnTo>
                  <a:pt x="0" y="10"/>
                </a:lnTo>
                <a:lnTo>
                  <a:pt x="1" y="5"/>
                </a:lnTo>
                <a:lnTo>
                  <a:pt x="3" y="0"/>
                </a:lnTo>
                <a:lnTo>
                  <a:pt x="9" y="0"/>
                </a:lnTo>
                <a:close/>
              </a:path>
            </a:pathLst>
          </a:custGeom>
          <a:solidFill>
            <a:srgbClr val="BFFFFF"/>
          </a:solidFill>
          <a:ln w="9525">
            <a:noFill/>
            <a:round/>
            <a:headEnd/>
            <a:tailEnd/>
          </a:ln>
        </p:spPr>
        <p:txBody>
          <a:bodyPr/>
          <a:lstStyle/>
          <a:p>
            <a:endParaRPr lang="en-US"/>
          </a:p>
        </p:txBody>
      </p:sp>
      <p:sp>
        <p:nvSpPr>
          <p:cNvPr id="131127" name="Rectangle 58"/>
          <p:cNvSpPr>
            <a:spLocks noChangeArrowheads="1"/>
          </p:cNvSpPr>
          <p:nvPr/>
        </p:nvSpPr>
        <p:spPr bwMode="auto">
          <a:xfrm>
            <a:off x="2149375" y="4710237"/>
            <a:ext cx="6350" cy="187325"/>
          </a:xfrm>
          <a:prstGeom prst="rect">
            <a:avLst/>
          </a:prstGeom>
          <a:solidFill>
            <a:srgbClr val="000000"/>
          </a:solidFill>
          <a:ln w="9525">
            <a:noFill/>
            <a:miter lim="800000"/>
            <a:headEnd/>
            <a:tailEnd/>
          </a:ln>
        </p:spPr>
        <p:txBody>
          <a:bodyPr/>
          <a:lstStyle/>
          <a:p>
            <a:endParaRPr lang="en-US"/>
          </a:p>
        </p:txBody>
      </p:sp>
      <p:sp>
        <p:nvSpPr>
          <p:cNvPr id="131128" name="Freeform 59"/>
          <p:cNvSpPr>
            <a:spLocks/>
          </p:cNvSpPr>
          <p:nvPr/>
        </p:nvSpPr>
        <p:spPr bwMode="auto">
          <a:xfrm>
            <a:off x="2216050" y="4705474"/>
            <a:ext cx="73025" cy="87313"/>
          </a:xfrm>
          <a:custGeom>
            <a:avLst/>
            <a:gdLst>
              <a:gd name="T0" fmla="*/ 6350 w 46"/>
              <a:gd name="T1" fmla="*/ 9525 h 55"/>
              <a:gd name="T2" fmla="*/ 6350 w 46"/>
              <a:gd name="T3" fmla="*/ 11113 h 55"/>
              <a:gd name="T4" fmla="*/ 4762 w 46"/>
              <a:gd name="T5" fmla="*/ 15875 h 55"/>
              <a:gd name="T6" fmla="*/ 1588 w 46"/>
              <a:gd name="T7" fmla="*/ 22225 h 55"/>
              <a:gd name="T8" fmla="*/ 0 w 46"/>
              <a:gd name="T9" fmla="*/ 31750 h 55"/>
              <a:gd name="T10" fmla="*/ 0 w 46"/>
              <a:gd name="T11" fmla="*/ 44450 h 55"/>
              <a:gd name="T12" fmla="*/ 0 w 46"/>
              <a:gd name="T13" fmla="*/ 57150 h 55"/>
              <a:gd name="T14" fmla="*/ 0 w 46"/>
              <a:gd name="T15" fmla="*/ 73025 h 55"/>
              <a:gd name="T16" fmla="*/ 4762 w 46"/>
              <a:gd name="T17" fmla="*/ 87313 h 55"/>
              <a:gd name="T18" fmla="*/ 4762 w 46"/>
              <a:gd name="T19" fmla="*/ 85725 h 55"/>
              <a:gd name="T20" fmla="*/ 4762 w 46"/>
              <a:gd name="T21" fmla="*/ 84138 h 55"/>
              <a:gd name="T22" fmla="*/ 4762 w 46"/>
              <a:gd name="T23" fmla="*/ 82550 h 55"/>
              <a:gd name="T24" fmla="*/ 4762 w 46"/>
              <a:gd name="T25" fmla="*/ 77788 h 55"/>
              <a:gd name="T26" fmla="*/ 4762 w 46"/>
              <a:gd name="T27" fmla="*/ 73025 h 55"/>
              <a:gd name="T28" fmla="*/ 6350 w 46"/>
              <a:gd name="T29" fmla="*/ 66675 h 55"/>
              <a:gd name="T30" fmla="*/ 6350 w 46"/>
              <a:gd name="T31" fmla="*/ 61913 h 55"/>
              <a:gd name="T32" fmla="*/ 7938 w 46"/>
              <a:gd name="T33" fmla="*/ 55563 h 55"/>
              <a:gd name="T34" fmla="*/ 9525 w 46"/>
              <a:gd name="T35" fmla="*/ 50800 h 55"/>
              <a:gd name="T36" fmla="*/ 11112 w 46"/>
              <a:gd name="T37" fmla="*/ 44450 h 55"/>
              <a:gd name="T38" fmla="*/ 12700 w 46"/>
              <a:gd name="T39" fmla="*/ 39688 h 55"/>
              <a:gd name="T40" fmla="*/ 17463 w 46"/>
              <a:gd name="T41" fmla="*/ 33338 h 55"/>
              <a:gd name="T42" fmla="*/ 22225 w 46"/>
              <a:gd name="T43" fmla="*/ 30163 h 55"/>
              <a:gd name="T44" fmla="*/ 26988 w 46"/>
              <a:gd name="T45" fmla="*/ 26988 h 55"/>
              <a:gd name="T46" fmla="*/ 33338 w 46"/>
              <a:gd name="T47" fmla="*/ 22225 h 55"/>
              <a:gd name="T48" fmla="*/ 41275 w 46"/>
              <a:gd name="T49" fmla="*/ 22225 h 55"/>
              <a:gd name="T50" fmla="*/ 41275 w 46"/>
              <a:gd name="T51" fmla="*/ 20638 h 55"/>
              <a:gd name="T52" fmla="*/ 41275 w 46"/>
              <a:gd name="T53" fmla="*/ 20638 h 55"/>
              <a:gd name="T54" fmla="*/ 44450 w 46"/>
              <a:gd name="T55" fmla="*/ 19050 h 55"/>
              <a:gd name="T56" fmla="*/ 46037 w 46"/>
              <a:gd name="T57" fmla="*/ 17463 h 55"/>
              <a:gd name="T58" fmla="*/ 52388 w 46"/>
              <a:gd name="T59" fmla="*/ 15875 h 55"/>
              <a:gd name="T60" fmla="*/ 57150 w 46"/>
              <a:gd name="T61" fmla="*/ 11113 h 55"/>
              <a:gd name="T62" fmla="*/ 65088 w 46"/>
              <a:gd name="T63" fmla="*/ 7938 h 55"/>
              <a:gd name="T64" fmla="*/ 73025 w 46"/>
              <a:gd name="T65" fmla="*/ 4763 h 55"/>
              <a:gd name="T66" fmla="*/ 73025 w 46"/>
              <a:gd name="T67" fmla="*/ 4763 h 55"/>
              <a:gd name="T68" fmla="*/ 71438 w 46"/>
              <a:gd name="T69" fmla="*/ 4763 h 55"/>
              <a:gd name="T70" fmla="*/ 68263 w 46"/>
              <a:gd name="T71" fmla="*/ 4763 h 55"/>
              <a:gd name="T72" fmla="*/ 66675 w 46"/>
              <a:gd name="T73" fmla="*/ 1588 h 55"/>
              <a:gd name="T74" fmla="*/ 63500 w 46"/>
              <a:gd name="T75" fmla="*/ 1588 h 55"/>
              <a:gd name="T76" fmla="*/ 60325 w 46"/>
              <a:gd name="T77" fmla="*/ 1588 h 55"/>
              <a:gd name="T78" fmla="*/ 55563 w 46"/>
              <a:gd name="T79" fmla="*/ 1588 h 55"/>
              <a:gd name="T80" fmla="*/ 50800 w 46"/>
              <a:gd name="T81" fmla="*/ 0 h 55"/>
              <a:gd name="T82" fmla="*/ 44450 w 46"/>
              <a:gd name="T83" fmla="*/ 0 h 55"/>
              <a:gd name="T84" fmla="*/ 41275 w 46"/>
              <a:gd name="T85" fmla="*/ 0 h 55"/>
              <a:gd name="T86" fmla="*/ 34925 w 46"/>
              <a:gd name="T87" fmla="*/ 1588 h 55"/>
              <a:gd name="T88" fmla="*/ 30163 w 46"/>
              <a:gd name="T89" fmla="*/ 1588 h 55"/>
              <a:gd name="T90" fmla="*/ 22225 w 46"/>
              <a:gd name="T91" fmla="*/ 1588 h 55"/>
              <a:gd name="T92" fmla="*/ 17463 w 46"/>
              <a:gd name="T93" fmla="*/ 4763 h 55"/>
              <a:gd name="T94" fmla="*/ 11112 w 46"/>
              <a:gd name="T95" fmla="*/ 6350 h 55"/>
              <a:gd name="T96" fmla="*/ 6350 w 46"/>
              <a:gd name="T97" fmla="*/ 9525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55"/>
              <a:gd name="T149" fmla="*/ 46 w 46"/>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55">
                <a:moveTo>
                  <a:pt x="4" y="6"/>
                </a:moveTo>
                <a:lnTo>
                  <a:pt x="4" y="7"/>
                </a:lnTo>
                <a:lnTo>
                  <a:pt x="3" y="10"/>
                </a:lnTo>
                <a:lnTo>
                  <a:pt x="1" y="14"/>
                </a:lnTo>
                <a:lnTo>
                  <a:pt x="0" y="20"/>
                </a:lnTo>
                <a:lnTo>
                  <a:pt x="0" y="28"/>
                </a:lnTo>
                <a:lnTo>
                  <a:pt x="0" y="36"/>
                </a:lnTo>
                <a:lnTo>
                  <a:pt x="0" y="46"/>
                </a:lnTo>
                <a:lnTo>
                  <a:pt x="3" y="55"/>
                </a:lnTo>
                <a:lnTo>
                  <a:pt x="3" y="54"/>
                </a:lnTo>
                <a:lnTo>
                  <a:pt x="3" y="53"/>
                </a:lnTo>
                <a:lnTo>
                  <a:pt x="3" y="52"/>
                </a:lnTo>
                <a:lnTo>
                  <a:pt x="3" y="49"/>
                </a:lnTo>
                <a:lnTo>
                  <a:pt x="3" y="46"/>
                </a:lnTo>
                <a:lnTo>
                  <a:pt x="4" y="42"/>
                </a:lnTo>
                <a:lnTo>
                  <a:pt x="4" y="39"/>
                </a:lnTo>
                <a:lnTo>
                  <a:pt x="5" y="35"/>
                </a:lnTo>
                <a:lnTo>
                  <a:pt x="6" y="32"/>
                </a:lnTo>
                <a:lnTo>
                  <a:pt x="7" y="28"/>
                </a:lnTo>
                <a:lnTo>
                  <a:pt x="8" y="25"/>
                </a:lnTo>
                <a:lnTo>
                  <a:pt x="11" y="21"/>
                </a:lnTo>
                <a:lnTo>
                  <a:pt x="14" y="19"/>
                </a:lnTo>
                <a:lnTo>
                  <a:pt x="17" y="17"/>
                </a:lnTo>
                <a:lnTo>
                  <a:pt x="21" y="14"/>
                </a:lnTo>
                <a:lnTo>
                  <a:pt x="26" y="14"/>
                </a:lnTo>
                <a:lnTo>
                  <a:pt x="26" y="13"/>
                </a:lnTo>
                <a:lnTo>
                  <a:pt x="28" y="12"/>
                </a:lnTo>
                <a:lnTo>
                  <a:pt x="29" y="11"/>
                </a:lnTo>
                <a:lnTo>
                  <a:pt x="33" y="10"/>
                </a:lnTo>
                <a:lnTo>
                  <a:pt x="36" y="7"/>
                </a:lnTo>
                <a:lnTo>
                  <a:pt x="41" y="5"/>
                </a:lnTo>
                <a:lnTo>
                  <a:pt x="46" y="3"/>
                </a:lnTo>
                <a:lnTo>
                  <a:pt x="45" y="3"/>
                </a:lnTo>
                <a:lnTo>
                  <a:pt x="43" y="3"/>
                </a:lnTo>
                <a:lnTo>
                  <a:pt x="42" y="1"/>
                </a:lnTo>
                <a:lnTo>
                  <a:pt x="40" y="1"/>
                </a:lnTo>
                <a:lnTo>
                  <a:pt x="38" y="1"/>
                </a:lnTo>
                <a:lnTo>
                  <a:pt x="35" y="1"/>
                </a:lnTo>
                <a:lnTo>
                  <a:pt x="32" y="0"/>
                </a:lnTo>
                <a:lnTo>
                  <a:pt x="28" y="0"/>
                </a:lnTo>
                <a:lnTo>
                  <a:pt x="26" y="0"/>
                </a:lnTo>
                <a:lnTo>
                  <a:pt x="22" y="1"/>
                </a:lnTo>
                <a:lnTo>
                  <a:pt x="19" y="1"/>
                </a:lnTo>
                <a:lnTo>
                  <a:pt x="14" y="1"/>
                </a:lnTo>
                <a:lnTo>
                  <a:pt x="11" y="3"/>
                </a:lnTo>
                <a:lnTo>
                  <a:pt x="7" y="4"/>
                </a:lnTo>
                <a:lnTo>
                  <a:pt x="4" y="6"/>
                </a:lnTo>
                <a:close/>
              </a:path>
            </a:pathLst>
          </a:custGeom>
          <a:solidFill>
            <a:srgbClr val="999999"/>
          </a:solidFill>
          <a:ln w="9525">
            <a:noFill/>
            <a:round/>
            <a:headEnd/>
            <a:tailEnd/>
          </a:ln>
        </p:spPr>
        <p:txBody>
          <a:bodyPr/>
          <a:lstStyle/>
          <a:p>
            <a:endParaRPr lang="en-US"/>
          </a:p>
        </p:txBody>
      </p:sp>
      <p:sp>
        <p:nvSpPr>
          <p:cNvPr id="131129" name="Freeform 60"/>
          <p:cNvSpPr>
            <a:spLocks/>
          </p:cNvSpPr>
          <p:nvPr/>
        </p:nvSpPr>
        <p:spPr bwMode="auto">
          <a:xfrm>
            <a:off x="2114450" y="4770562"/>
            <a:ext cx="58738" cy="14287"/>
          </a:xfrm>
          <a:custGeom>
            <a:avLst/>
            <a:gdLst>
              <a:gd name="T0" fmla="*/ 0 w 37"/>
              <a:gd name="T1" fmla="*/ 9525 h 9"/>
              <a:gd name="T2" fmla="*/ 0 w 37"/>
              <a:gd name="T3" fmla="*/ 9525 h 9"/>
              <a:gd name="T4" fmla="*/ 0 w 37"/>
              <a:gd name="T5" fmla="*/ 9525 h 9"/>
              <a:gd name="T6" fmla="*/ 1588 w 37"/>
              <a:gd name="T7" fmla="*/ 7937 h 9"/>
              <a:gd name="T8" fmla="*/ 1588 w 37"/>
              <a:gd name="T9" fmla="*/ 7937 h 9"/>
              <a:gd name="T10" fmla="*/ 3175 w 37"/>
              <a:gd name="T11" fmla="*/ 6350 h 9"/>
              <a:gd name="T12" fmla="*/ 6350 w 37"/>
              <a:gd name="T13" fmla="*/ 3175 h 9"/>
              <a:gd name="T14" fmla="*/ 7938 w 37"/>
              <a:gd name="T15" fmla="*/ 3175 h 9"/>
              <a:gd name="T16" fmla="*/ 11113 w 37"/>
              <a:gd name="T17" fmla="*/ 1587 h 9"/>
              <a:gd name="T18" fmla="*/ 14288 w 37"/>
              <a:gd name="T19" fmla="*/ 0 h 9"/>
              <a:gd name="T20" fmla="*/ 19050 w 37"/>
              <a:gd name="T21" fmla="*/ 0 h 9"/>
              <a:gd name="T22" fmla="*/ 23813 w 37"/>
              <a:gd name="T23" fmla="*/ 0 h 9"/>
              <a:gd name="T24" fmla="*/ 30163 w 37"/>
              <a:gd name="T25" fmla="*/ 0 h 9"/>
              <a:gd name="T26" fmla="*/ 34925 w 37"/>
              <a:gd name="T27" fmla="*/ 0 h 9"/>
              <a:gd name="T28" fmla="*/ 42863 w 37"/>
              <a:gd name="T29" fmla="*/ 1587 h 9"/>
              <a:gd name="T30" fmla="*/ 50800 w 37"/>
              <a:gd name="T31" fmla="*/ 1587 h 9"/>
              <a:gd name="T32" fmla="*/ 58738 w 37"/>
              <a:gd name="T33" fmla="*/ 6350 h 9"/>
              <a:gd name="T34" fmla="*/ 58738 w 37"/>
              <a:gd name="T35" fmla="*/ 9525 h 9"/>
              <a:gd name="T36" fmla="*/ 57150 w 37"/>
              <a:gd name="T37" fmla="*/ 9525 h 9"/>
              <a:gd name="T38" fmla="*/ 57150 w 37"/>
              <a:gd name="T39" fmla="*/ 7937 h 9"/>
              <a:gd name="T40" fmla="*/ 53975 w 37"/>
              <a:gd name="T41" fmla="*/ 7937 h 9"/>
              <a:gd name="T42" fmla="*/ 52388 w 37"/>
              <a:gd name="T43" fmla="*/ 7937 h 9"/>
              <a:gd name="T44" fmla="*/ 47625 w 37"/>
              <a:gd name="T45" fmla="*/ 6350 h 9"/>
              <a:gd name="T46" fmla="*/ 44450 w 37"/>
              <a:gd name="T47" fmla="*/ 6350 h 9"/>
              <a:gd name="T48" fmla="*/ 39688 w 37"/>
              <a:gd name="T49" fmla="*/ 3175 h 9"/>
              <a:gd name="T50" fmla="*/ 34925 w 37"/>
              <a:gd name="T51" fmla="*/ 3175 h 9"/>
              <a:gd name="T52" fmla="*/ 30163 w 37"/>
              <a:gd name="T53" fmla="*/ 3175 h 9"/>
              <a:gd name="T54" fmla="*/ 23813 w 37"/>
              <a:gd name="T55" fmla="*/ 3175 h 9"/>
              <a:gd name="T56" fmla="*/ 20638 w 37"/>
              <a:gd name="T57" fmla="*/ 3175 h 9"/>
              <a:gd name="T58" fmla="*/ 14288 w 37"/>
              <a:gd name="T59" fmla="*/ 6350 h 9"/>
              <a:gd name="T60" fmla="*/ 11113 w 37"/>
              <a:gd name="T61" fmla="*/ 7937 h 9"/>
              <a:gd name="T62" fmla="*/ 7938 w 37"/>
              <a:gd name="T63" fmla="*/ 9525 h 9"/>
              <a:gd name="T64" fmla="*/ 3175 w 37"/>
              <a:gd name="T65" fmla="*/ 11112 h 9"/>
              <a:gd name="T66" fmla="*/ 0 w 37"/>
              <a:gd name="T67" fmla="*/ 14287 h 9"/>
              <a:gd name="T68" fmla="*/ 0 w 37"/>
              <a:gd name="T69" fmla="*/ 9525 h 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9"/>
              <a:gd name="T107" fmla="*/ 37 w 37"/>
              <a:gd name="T108" fmla="*/ 9 h 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9">
                <a:moveTo>
                  <a:pt x="0" y="6"/>
                </a:moveTo>
                <a:lnTo>
                  <a:pt x="0" y="6"/>
                </a:lnTo>
                <a:lnTo>
                  <a:pt x="1" y="5"/>
                </a:lnTo>
                <a:lnTo>
                  <a:pt x="2" y="4"/>
                </a:lnTo>
                <a:lnTo>
                  <a:pt x="4" y="2"/>
                </a:lnTo>
                <a:lnTo>
                  <a:pt x="5" y="2"/>
                </a:lnTo>
                <a:lnTo>
                  <a:pt x="7" y="1"/>
                </a:lnTo>
                <a:lnTo>
                  <a:pt x="9" y="0"/>
                </a:lnTo>
                <a:lnTo>
                  <a:pt x="12" y="0"/>
                </a:lnTo>
                <a:lnTo>
                  <a:pt x="15" y="0"/>
                </a:lnTo>
                <a:lnTo>
                  <a:pt x="19" y="0"/>
                </a:lnTo>
                <a:lnTo>
                  <a:pt x="22" y="0"/>
                </a:lnTo>
                <a:lnTo>
                  <a:pt x="27" y="1"/>
                </a:lnTo>
                <a:lnTo>
                  <a:pt x="32" y="1"/>
                </a:lnTo>
                <a:lnTo>
                  <a:pt x="37" y="4"/>
                </a:lnTo>
                <a:lnTo>
                  <a:pt x="37" y="6"/>
                </a:lnTo>
                <a:lnTo>
                  <a:pt x="36" y="6"/>
                </a:lnTo>
                <a:lnTo>
                  <a:pt x="36" y="5"/>
                </a:lnTo>
                <a:lnTo>
                  <a:pt x="34" y="5"/>
                </a:lnTo>
                <a:lnTo>
                  <a:pt x="33" y="5"/>
                </a:lnTo>
                <a:lnTo>
                  <a:pt x="30" y="4"/>
                </a:lnTo>
                <a:lnTo>
                  <a:pt x="28" y="4"/>
                </a:lnTo>
                <a:lnTo>
                  <a:pt x="25" y="2"/>
                </a:lnTo>
                <a:lnTo>
                  <a:pt x="22" y="2"/>
                </a:lnTo>
                <a:lnTo>
                  <a:pt x="19" y="2"/>
                </a:lnTo>
                <a:lnTo>
                  <a:pt x="15" y="2"/>
                </a:lnTo>
                <a:lnTo>
                  <a:pt x="13" y="2"/>
                </a:lnTo>
                <a:lnTo>
                  <a:pt x="9" y="4"/>
                </a:lnTo>
                <a:lnTo>
                  <a:pt x="7" y="5"/>
                </a:lnTo>
                <a:lnTo>
                  <a:pt x="5" y="6"/>
                </a:lnTo>
                <a:lnTo>
                  <a:pt x="2" y="7"/>
                </a:lnTo>
                <a:lnTo>
                  <a:pt x="0" y="9"/>
                </a:lnTo>
                <a:lnTo>
                  <a:pt x="0" y="6"/>
                </a:lnTo>
                <a:close/>
              </a:path>
            </a:pathLst>
          </a:custGeom>
          <a:solidFill>
            <a:srgbClr val="000000"/>
          </a:solidFill>
          <a:ln w="9525">
            <a:noFill/>
            <a:round/>
            <a:headEnd/>
            <a:tailEnd/>
          </a:ln>
        </p:spPr>
        <p:txBody>
          <a:bodyPr/>
          <a:lstStyle/>
          <a:p>
            <a:endParaRPr lang="en-US"/>
          </a:p>
        </p:txBody>
      </p:sp>
      <p:sp>
        <p:nvSpPr>
          <p:cNvPr id="131130" name="Freeform 61"/>
          <p:cNvSpPr>
            <a:spLocks/>
          </p:cNvSpPr>
          <p:nvPr/>
        </p:nvSpPr>
        <p:spPr bwMode="auto">
          <a:xfrm>
            <a:off x="2114450" y="4732462"/>
            <a:ext cx="58738" cy="15875"/>
          </a:xfrm>
          <a:custGeom>
            <a:avLst/>
            <a:gdLst>
              <a:gd name="T0" fmla="*/ 0 w 37"/>
              <a:gd name="T1" fmla="*/ 7938 h 10"/>
              <a:gd name="T2" fmla="*/ 0 w 37"/>
              <a:gd name="T3" fmla="*/ 7938 h 10"/>
              <a:gd name="T4" fmla="*/ 0 w 37"/>
              <a:gd name="T5" fmla="*/ 7938 h 10"/>
              <a:gd name="T6" fmla="*/ 1588 w 37"/>
              <a:gd name="T7" fmla="*/ 7938 h 10"/>
              <a:gd name="T8" fmla="*/ 1588 w 37"/>
              <a:gd name="T9" fmla="*/ 6350 h 10"/>
              <a:gd name="T10" fmla="*/ 3175 w 37"/>
              <a:gd name="T11" fmla="*/ 4762 h 10"/>
              <a:gd name="T12" fmla="*/ 6350 w 37"/>
              <a:gd name="T13" fmla="*/ 4762 h 10"/>
              <a:gd name="T14" fmla="*/ 7938 w 37"/>
              <a:gd name="T15" fmla="*/ 3175 h 10"/>
              <a:gd name="T16" fmla="*/ 11113 w 37"/>
              <a:gd name="T17" fmla="*/ 1588 h 10"/>
              <a:gd name="T18" fmla="*/ 14288 w 37"/>
              <a:gd name="T19" fmla="*/ 1588 h 10"/>
              <a:gd name="T20" fmla="*/ 19050 w 37"/>
              <a:gd name="T21" fmla="*/ 0 h 10"/>
              <a:gd name="T22" fmla="*/ 23813 w 37"/>
              <a:gd name="T23" fmla="*/ 0 h 10"/>
              <a:gd name="T24" fmla="*/ 30163 w 37"/>
              <a:gd name="T25" fmla="*/ 0 h 10"/>
              <a:gd name="T26" fmla="*/ 34925 w 37"/>
              <a:gd name="T27" fmla="*/ 0 h 10"/>
              <a:gd name="T28" fmla="*/ 42863 w 37"/>
              <a:gd name="T29" fmla="*/ 1588 h 10"/>
              <a:gd name="T30" fmla="*/ 50800 w 37"/>
              <a:gd name="T31" fmla="*/ 3175 h 10"/>
              <a:gd name="T32" fmla="*/ 58738 w 37"/>
              <a:gd name="T33" fmla="*/ 4762 h 10"/>
              <a:gd name="T34" fmla="*/ 58738 w 37"/>
              <a:gd name="T35" fmla="*/ 7938 h 10"/>
              <a:gd name="T36" fmla="*/ 57150 w 37"/>
              <a:gd name="T37" fmla="*/ 7938 h 10"/>
              <a:gd name="T38" fmla="*/ 57150 w 37"/>
              <a:gd name="T39" fmla="*/ 6350 h 10"/>
              <a:gd name="T40" fmla="*/ 53975 w 37"/>
              <a:gd name="T41" fmla="*/ 6350 h 10"/>
              <a:gd name="T42" fmla="*/ 52388 w 37"/>
              <a:gd name="T43" fmla="*/ 6350 h 10"/>
              <a:gd name="T44" fmla="*/ 47625 w 37"/>
              <a:gd name="T45" fmla="*/ 4762 h 10"/>
              <a:gd name="T46" fmla="*/ 44450 w 37"/>
              <a:gd name="T47" fmla="*/ 4762 h 10"/>
              <a:gd name="T48" fmla="*/ 39688 w 37"/>
              <a:gd name="T49" fmla="*/ 4762 h 10"/>
              <a:gd name="T50" fmla="*/ 34925 w 37"/>
              <a:gd name="T51" fmla="*/ 3175 h 10"/>
              <a:gd name="T52" fmla="*/ 30163 w 37"/>
              <a:gd name="T53" fmla="*/ 3175 h 10"/>
              <a:gd name="T54" fmla="*/ 23813 w 37"/>
              <a:gd name="T55" fmla="*/ 3175 h 10"/>
              <a:gd name="T56" fmla="*/ 20638 w 37"/>
              <a:gd name="T57" fmla="*/ 3175 h 10"/>
              <a:gd name="T58" fmla="*/ 14288 w 37"/>
              <a:gd name="T59" fmla="*/ 4762 h 10"/>
              <a:gd name="T60" fmla="*/ 11113 w 37"/>
              <a:gd name="T61" fmla="*/ 6350 h 10"/>
              <a:gd name="T62" fmla="*/ 7938 w 37"/>
              <a:gd name="T63" fmla="*/ 7938 h 10"/>
              <a:gd name="T64" fmla="*/ 3175 w 37"/>
              <a:gd name="T65" fmla="*/ 12700 h 10"/>
              <a:gd name="T66" fmla="*/ 0 w 37"/>
              <a:gd name="T67" fmla="*/ 15875 h 10"/>
              <a:gd name="T68" fmla="*/ 0 w 37"/>
              <a:gd name="T69" fmla="*/ 7938 h 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10"/>
              <a:gd name="T107" fmla="*/ 37 w 37"/>
              <a:gd name="T108" fmla="*/ 10 h 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10">
                <a:moveTo>
                  <a:pt x="0" y="5"/>
                </a:moveTo>
                <a:lnTo>
                  <a:pt x="0" y="5"/>
                </a:lnTo>
                <a:lnTo>
                  <a:pt x="1" y="5"/>
                </a:lnTo>
                <a:lnTo>
                  <a:pt x="1" y="4"/>
                </a:lnTo>
                <a:lnTo>
                  <a:pt x="2" y="3"/>
                </a:lnTo>
                <a:lnTo>
                  <a:pt x="4" y="3"/>
                </a:lnTo>
                <a:lnTo>
                  <a:pt x="5" y="2"/>
                </a:lnTo>
                <a:lnTo>
                  <a:pt x="7" y="1"/>
                </a:lnTo>
                <a:lnTo>
                  <a:pt x="9" y="1"/>
                </a:lnTo>
                <a:lnTo>
                  <a:pt x="12" y="0"/>
                </a:lnTo>
                <a:lnTo>
                  <a:pt x="15" y="0"/>
                </a:lnTo>
                <a:lnTo>
                  <a:pt x="19" y="0"/>
                </a:lnTo>
                <a:lnTo>
                  <a:pt x="22" y="0"/>
                </a:lnTo>
                <a:lnTo>
                  <a:pt x="27" y="1"/>
                </a:lnTo>
                <a:lnTo>
                  <a:pt x="32" y="2"/>
                </a:lnTo>
                <a:lnTo>
                  <a:pt x="37" y="3"/>
                </a:lnTo>
                <a:lnTo>
                  <a:pt x="37" y="5"/>
                </a:lnTo>
                <a:lnTo>
                  <a:pt x="36" y="5"/>
                </a:lnTo>
                <a:lnTo>
                  <a:pt x="36" y="4"/>
                </a:lnTo>
                <a:lnTo>
                  <a:pt x="34" y="4"/>
                </a:lnTo>
                <a:lnTo>
                  <a:pt x="33" y="4"/>
                </a:lnTo>
                <a:lnTo>
                  <a:pt x="30" y="3"/>
                </a:lnTo>
                <a:lnTo>
                  <a:pt x="28" y="3"/>
                </a:lnTo>
                <a:lnTo>
                  <a:pt x="25" y="3"/>
                </a:lnTo>
                <a:lnTo>
                  <a:pt x="22" y="2"/>
                </a:lnTo>
                <a:lnTo>
                  <a:pt x="19" y="2"/>
                </a:lnTo>
                <a:lnTo>
                  <a:pt x="15" y="2"/>
                </a:lnTo>
                <a:lnTo>
                  <a:pt x="13" y="2"/>
                </a:lnTo>
                <a:lnTo>
                  <a:pt x="9" y="3"/>
                </a:lnTo>
                <a:lnTo>
                  <a:pt x="7" y="4"/>
                </a:lnTo>
                <a:lnTo>
                  <a:pt x="5" y="5"/>
                </a:lnTo>
                <a:lnTo>
                  <a:pt x="2" y="8"/>
                </a:lnTo>
                <a:lnTo>
                  <a:pt x="0" y="10"/>
                </a:lnTo>
                <a:lnTo>
                  <a:pt x="0" y="5"/>
                </a:lnTo>
                <a:close/>
              </a:path>
            </a:pathLst>
          </a:custGeom>
          <a:solidFill>
            <a:srgbClr val="000000"/>
          </a:solidFill>
          <a:ln w="9525">
            <a:noFill/>
            <a:round/>
            <a:headEnd/>
            <a:tailEnd/>
          </a:ln>
        </p:spPr>
        <p:txBody>
          <a:bodyPr/>
          <a:lstStyle/>
          <a:p>
            <a:endParaRPr lang="en-US"/>
          </a:p>
        </p:txBody>
      </p:sp>
      <p:sp>
        <p:nvSpPr>
          <p:cNvPr id="131131" name="Freeform 62"/>
          <p:cNvSpPr>
            <a:spLocks/>
          </p:cNvSpPr>
          <p:nvPr/>
        </p:nvSpPr>
        <p:spPr bwMode="auto">
          <a:xfrm>
            <a:off x="2170013" y="4713412"/>
            <a:ext cx="96837" cy="177800"/>
          </a:xfrm>
          <a:custGeom>
            <a:avLst/>
            <a:gdLst>
              <a:gd name="T0" fmla="*/ 0 w 61"/>
              <a:gd name="T1" fmla="*/ 0 h 112"/>
              <a:gd name="T2" fmla="*/ 0 w 61"/>
              <a:gd name="T3" fmla="*/ 173038 h 112"/>
              <a:gd name="T4" fmla="*/ 30162 w 61"/>
              <a:gd name="T5" fmla="*/ 177800 h 112"/>
              <a:gd name="T6" fmla="*/ 28575 w 61"/>
              <a:gd name="T7" fmla="*/ 155575 h 112"/>
              <a:gd name="T8" fmla="*/ 96837 w 61"/>
              <a:gd name="T9" fmla="*/ 165100 h 112"/>
              <a:gd name="T10" fmla="*/ 96837 w 61"/>
              <a:gd name="T11" fmla="*/ 155575 h 112"/>
              <a:gd name="T12" fmla="*/ 47625 w 61"/>
              <a:gd name="T13" fmla="*/ 150813 h 112"/>
              <a:gd name="T14" fmla="*/ 46037 w 61"/>
              <a:gd name="T15" fmla="*/ 130175 h 112"/>
              <a:gd name="T16" fmla="*/ 14287 w 61"/>
              <a:gd name="T17" fmla="*/ 130175 h 112"/>
              <a:gd name="T18" fmla="*/ 12700 w 61"/>
              <a:gd name="T19" fmla="*/ 128588 h 112"/>
              <a:gd name="T20" fmla="*/ 11112 w 61"/>
              <a:gd name="T21" fmla="*/ 120650 h 112"/>
              <a:gd name="T22" fmla="*/ 9525 w 61"/>
              <a:gd name="T23" fmla="*/ 109538 h 112"/>
              <a:gd name="T24" fmla="*/ 6350 w 61"/>
              <a:gd name="T25" fmla="*/ 92075 h 112"/>
              <a:gd name="T26" fmla="*/ 3175 w 61"/>
              <a:gd name="T27" fmla="*/ 74613 h 112"/>
              <a:gd name="T28" fmla="*/ 1587 w 61"/>
              <a:gd name="T29" fmla="*/ 53975 h 112"/>
              <a:gd name="T30" fmla="*/ 3175 w 61"/>
              <a:gd name="T31" fmla="*/ 30163 h 112"/>
              <a:gd name="T32" fmla="*/ 9525 w 61"/>
              <a:gd name="T33" fmla="*/ 4763 h 112"/>
              <a:gd name="T34" fmla="*/ 0 w 61"/>
              <a:gd name="T35" fmla="*/ 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1"/>
              <a:gd name="T55" fmla="*/ 0 h 112"/>
              <a:gd name="T56" fmla="*/ 61 w 61"/>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1" h="112">
                <a:moveTo>
                  <a:pt x="0" y="0"/>
                </a:moveTo>
                <a:lnTo>
                  <a:pt x="0" y="109"/>
                </a:lnTo>
                <a:lnTo>
                  <a:pt x="19" y="112"/>
                </a:lnTo>
                <a:lnTo>
                  <a:pt x="18" y="98"/>
                </a:lnTo>
                <a:lnTo>
                  <a:pt x="61" y="104"/>
                </a:lnTo>
                <a:lnTo>
                  <a:pt x="61" y="98"/>
                </a:lnTo>
                <a:lnTo>
                  <a:pt x="30" y="95"/>
                </a:lnTo>
                <a:lnTo>
                  <a:pt x="29" y="82"/>
                </a:lnTo>
                <a:lnTo>
                  <a:pt x="9" y="82"/>
                </a:lnTo>
                <a:lnTo>
                  <a:pt x="8" y="81"/>
                </a:lnTo>
                <a:lnTo>
                  <a:pt x="7" y="76"/>
                </a:lnTo>
                <a:lnTo>
                  <a:pt x="6" y="69"/>
                </a:lnTo>
                <a:lnTo>
                  <a:pt x="4" y="58"/>
                </a:lnTo>
                <a:lnTo>
                  <a:pt x="2" y="47"/>
                </a:lnTo>
                <a:lnTo>
                  <a:pt x="1" y="34"/>
                </a:lnTo>
                <a:lnTo>
                  <a:pt x="2" y="19"/>
                </a:lnTo>
                <a:lnTo>
                  <a:pt x="6" y="3"/>
                </a:lnTo>
                <a:lnTo>
                  <a:pt x="0" y="0"/>
                </a:lnTo>
                <a:close/>
              </a:path>
            </a:pathLst>
          </a:custGeom>
          <a:solidFill>
            <a:srgbClr val="001999"/>
          </a:solidFill>
          <a:ln w="9525">
            <a:noFill/>
            <a:round/>
            <a:headEnd/>
            <a:tailEnd/>
          </a:ln>
        </p:spPr>
        <p:txBody>
          <a:bodyPr/>
          <a:lstStyle/>
          <a:p>
            <a:endParaRPr lang="en-US"/>
          </a:p>
        </p:txBody>
      </p:sp>
      <p:sp>
        <p:nvSpPr>
          <p:cNvPr id="131132" name="Freeform 63"/>
          <p:cNvSpPr>
            <a:spLocks/>
          </p:cNvSpPr>
          <p:nvPr/>
        </p:nvSpPr>
        <p:spPr bwMode="auto">
          <a:xfrm>
            <a:off x="2217638" y="4672137"/>
            <a:ext cx="125412" cy="23812"/>
          </a:xfrm>
          <a:custGeom>
            <a:avLst/>
            <a:gdLst>
              <a:gd name="T0" fmla="*/ 0 w 79"/>
              <a:gd name="T1" fmla="*/ 23812 h 15"/>
              <a:gd name="T2" fmla="*/ 0 w 79"/>
              <a:gd name="T3" fmla="*/ 23812 h 15"/>
              <a:gd name="T4" fmla="*/ 4762 w 79"/>
              <a:gd name="T5" fmla="*/ 22225 h 15"/>
              <a:gd name="T6" fmla="*/ 6350 w 79"/>
              <a:gd name="T7" fmla="*/ 22225 h 15"/>
              <a:gd name="T8" fmla="*/ 11112 w 79"/>
              <a:gd name="T9" fmla="*/ 20637 h 15"/>
              <a:gd name="T10" fmla="*/ 17462 w 79"/>
              <a:gd name="T11" fmla="*/ 19050 h 15"/>
              <a:gd name="T12" fmla="*/ 22225 w 79"/>
              <a:gd name="T13" fmla="*/ 17462 h 15"/>
              <a:gd name="T14" fmla="*/ 30162 w 79"/>
              <a:gd name="T15" fmla="*/ 15875 h 15"/>
              <a:gd name="T16" fmla="*/ 38100 w 79"/>
              <a:gd name="T17" fmla="*/ 12700 h 15"/>
              <a:gd name="T18" fmla="*/ 47625 w 79"/>
              <a:gd name="T19" fmla="*/ 12700 h 15"/>
              <a:gd name="T20" fmla="*/ 55562 w 79"/>
              <a:gd name="T21" fmla="*/ 11112 h 15"/>
              <a:gd name="T22" fmla="*/ 66675 w 79"/>
              <a:gd name="T23" fmla="*/ 11112 h 15"/>
              <a:gd name="T24" fmla="*/ 76200 w 79"/>
              <a:gd name="T25" fmla="*/ 9525 h 15"/>
              <a:gd name="T26" fmla="*/ 87312 w 79"/>
              <a:gd name="T27" fmla="*/ 11112 h 15"/>
              <a:gd name="T28" fmla="*/ 98425 w 79"/>
              <a:gd name="T29" fmla="*/ 11112 h 15"/>
              <a:gd name="T30" fmla="*/ 109537 w 79"/>
              <a:gd name="T31" fmla="*/ 12700 h 15"/>
              <a:gd name="T32" fmla="*/ 120650 w 79"/>
              <a:gd name="T33" fmla="*/ 15875 h 15"/>
              <a:gd name="T34" fmla="*/ 125412 w 79"/>
              <a:gd name="T35" fmla="*/ 0 h 15"/>
              <a:gd name="T36" fmla="*/ 125412 w 79"/>
              <a:gd name="T37" fmla="*/ 0 h 15"/>
              <a:gd name="T38" fmla="*/ 120650 w 79"/>
              <a:gd name="T39" fmla="*/ 0 h 15"/>
              <a:gd name="T40" fmla="*/ 117475 w 79"/>
              <a:gd name="T41" fmla="*/ 0 h 15"/>
              <a:gd name="T42" fmla="*/ 111125 w 79"/>
              <a:gd name="T43" fmla="*/ 0 h 15"/>
              <a:gd name="T44" fmla="*/ 104775 w 79"/>
              <a:gd name="T45" fmla="*/ 0 h 15"/>
              <a:gd name="T46" fmla="*/ 96837 w 79"/>
              <a:gd name="T47" fmla="*/ 0 h 15"/>
              <a:gd name="T48" fmla="*/ 88900 w 79"/>
              <a:gd name="T49" fmla="*/ 0 h 15"/>
              <a:gd name="T50" fmla="*/ 80962 w 79"/>
              <a:gd name="T51" fmla="*/ 1587 h 15"/>
              <a:gd name="T52" fmla="*/ 69850 w 79"/>
              <a:gd name="T53" fmla="*/ 1587 h 15"/>
              <a:gd name="T54" fmla="*/ 60325 w 79"/>
              <a:gd name="T55" fmla="*/ 1587 h 15"/>
              <a:gd name="T56" fmla="*/ 49212 w 79"/>
              <a:gd name="T57" fmla="*/ 4762 h 15"/>
              <a:gd name="T58" fmla="*/ 39687 w 79"/>
              <a:gd name="T59" fmla="*/ 6350 h 15"/>
              <a:gd name="T60" fmla="*/ 28575 w 79"/>
              <a:gd name="T61" fmla="*/ 7937 h 15"/>
              <a:gd name="T62" fmla="*/ 19050 w 79"/>
              <a:gd name="T63" fmla="*/ 9525 h 15"/>
              <a:gd name="T64" fmla="*/ 9525 w 79"/>
              <a:gd name="T65" fmla="*/ 11112 h 15"/>
              <a:gd name="T66" fmla="*/ 0 w 79"/>
              <a:gd name="T67" fmla="*/ 12700 h 15"/>
              <a:gd name="T68" fmla="*/ 0 w 79"/>
              <a:gd name="T69" fmla="*/ 23812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5"/>
              <a:gd name="T107" fmla="*/ 79 w 79"/>
              <a:gd name="T108" fmla="*/ 15 h 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5">
                <a:moveTo>
                  <a:pt x="0" y="15"/>
                </a:moveTo>
                <a:lnTo>
                  <a:pt x="0" y="15"/>
                </a:lnTo>
                <a:lnTo>
                  <a:pt x="3" y="14"/>
                </a:lnTo>
                <a:lnTo>
                  <a:pt x="4" y="14"/>
                </a:lnTo>
                <a:lnTo>
                  <a:pt x="7" y="13"/>
                </a:lnTo>
                <a:lnTo>
                  <a:pt x="11" y="12"/>
                </a:lnTo>
                <a:lnTo>
                  <a:pt x="14" y="11"/>
                </a:lnTo>
                <a:lnTo>
                  <a:pt x="19" y="10"/>
                </a:lnTo>
                <a:lnTo>
                  <a:pt x="24" y="8"/>
                </a:lnTo>
                <a:lnTo>
                  <a:pt x="30" y="8"/>
                </a:lnTo>
                <a:lnTo>
                  <a:pt x="35" y="7"/>
                </a:lnTo>
                <a:lnTo>
                  <a:pt x="42" y="7"/>
                </a:lnTo>
                <a:lnTo>
                  <a:pt x="48" y="6"/>
                </a:lnTo>
                <a:lnTo>
                  <a:pt x="55" y="7"/>
                </a:lnTo>
                <a:lnTo>
                  <a:pt x="62" y="7"/>
                </a:lnTo>
                <a:lnTo>
                  <a:pt x="69" y="8"/>
                </a:lnTo>
                <a:lnTo>
                  <a:pt x="76" y="10"/>
                </a:lnTo>
                <a:lnTo>
                  <a:pt x="79" y="0"/>
                </a:lnTo>
                <a:lnTo>
                  <a:pt x="76" y="0"/>
                </a:lnTo>
                <a:lnTo>
                  <a:pt x="74" y="0"/>
                </a:lnTo>
                <a:lnTo>
                  <a:pt x="70" y="0"/>
                </a:lnTo>
                <a:lnTo>
                  <a:pt x="66" y="0"/>
                </a:lnTo>
                <a:lnTo>
                  <a:pt x="61" y="0"/>
                </a:lnTo>
                <a:lnTo>
                  <a:pt x="56" y="0"/>
                </a:lnTo>
                <a:lnTo>
                  <a:pt x="51" y="1"/>
                </a:lnTo>
                <a:lnTo>
                  <a:pt x="44" y="1"/>
                </a:lnTo>
                <a:lnTo>
                  <a:pt x="38" y="1"/>
                </a:lnTo>
                <a:lnTo>
                  <a:pt x="31" y="3"/>
                </a:lnTo>
                <a:lnTo>
                  <a:pt x="25" y="4"/>
                </a:lnTo>
                <a:lnTo>
                  <a:pt x="18" y="5"/>
                </a:lnTo>
                <a:lnTo>
                  <a:pt x="12" y="6"/>
                </a:lnTo>
                <a:lnTo>
                  <a:pt x="6" y="7"/>
                </a:lnTo>
                <a:lnTo>
                  <a:pt x="0" y="8"/>
                </a:lnTo>
                <a:lnTo>
                  <a:pt x="0" y="15"/>
                </a:lnTo>
                <a:close/>
              </a:path>
            </a:pathLst>
          </a:custGeom>
          <a:solidFill>
            <a:srgbClr val="333333"/>
          </a:solidFill>
          <a:ln w="9525">
            <a:noFill/>
            <a:round/>
            <a:headEnd/>
            <a:tailEnd/>
          </a:ln>
        </p:spPr>
        <p:txBody>
          <a:bodyPr/>
          <a:lstStyle/>
          <a:p>
            <a:endParaRPr lang="en-US"/>
          </a:p>
        </p:txBody>
      </p:sp>
      <p:sp>
        <p:nvSpPr>
          <p:cNvPr id="131133" name="Freeform 64"/>
          <p:cNvSpPr>
            <a:spLocks/>
          </p:cNvSpPr>
          <p:nvPr/>
        </p:nvSpPr>
        <p:spPr bwMode="auto">
          <a:xfrm>
            <a:off x="2146200" y="4894387"/>
            <a:ext cx="209550" cy="71437"/>
          </a:xfrm>
          <a:custGeom>
            <a:avLst/>
            <a:gdLst>
              <a:gd name="T0" fmla="*/ 87312 w 132"/>
              <a:gd name="T1" fmla="*/ 69850 h 45"/>
              <a:gd name="T2" fmla="*/ 88900 w 132"/>
              <a:gd name="T3" fmla="*/ 69850 h 45"/>
              <a:gd name="T4" fmla="*/ 88900 w 132"/>
              <a:gd name="T5" fmla="*/ 66675 h 45"/>
              <a:gd name="T6" fmla="*/ 90487 w 132"/>
              <a:gd name="T7" fmla="*/ 66675 h 45"/>
              <a:gd name="T8" fmla="*/ 93662 w 132"/>
              <a:gd name="T9" fmla="*/ 65087 h 45"/>
              <a:gd name="T10" fmla="*/ 96837 w 132"/>
              <a:gd name="T11" fmla="*/ 65087 h 45"/>
              <a:gd name="T12" fmla="*/ 100012 w 132"/>
              <a:gd name="T13" fmla="*/ 63500 h 45"/>
              <a:gd name="T14" fmla="*/ 103188 w 132"/>
              <a:gd name="T15" fmla="*/ 61912 h 45"/>
              <a:gd name="T16" fmla="*/ 107950 w 132"/>
              <a:gd name="T17" fmla="*/ 60325 h 45"/>
              <a:gd name="T18" fmla="*/ 112712 w 132"/>
              <a:gd name="T19" fmla="*/ 58737 h 45"/>
              <a:gd name="T20" fmla="*/ 115887 w 132"/>
              <a:gd name="T21" fmla="*/ 53975 h 45"/>
              <a:gd name="T22" fmla="*/ 120650 w 132"/>
              <a:gd name="T23" fmla="*/ 52387 h 45"/>
              <a:gd name="T24" fmla="*/ 123825 w 132"/>
              <a:gd name="T25" fmla="*/ 50800 h 45"/>
              <a:gd name="T26" fmla="*/ 127000 w 132"/>
              <a:gd name="T27" fmla="*/ 47625 h 45"/>
              <a:gd name="T28" fmla="*/ 130175 w 132"/>
              <a:gd name="T29" fmla="*/ 44450 h 45"/>
              <a:gd name="T30" fmla="*/ 133350 w 132"/>
              <a:gd name="T31" fmla="*/ 41275 h 45"/>
              <a:gd name="T32" fmla="*/ 134937 w 132"/>
              <a:gd name="T33" fmla="*/ 38100 h 45"/>
              <a:gd name="T34" fmla="*/ 0 w 132"/>
              <a:gd name="T35" fmla="*/ 4762 h 45"/>
              <a:gd name="T36" fmla="*/ 9525 w 132"/>
              <a:gd name="T37" fmla="*/ 0 h 45"/>
              <a:gd name="T38" fmla="*/ 209550 w 132"/>
              <a:gd name="T39" fmla="*/ 50800 h 45"/>
              <a:gd name="T40" fmla="*/ 200025 w 132"/>
              <a:gd name="T41" fmla="*/ 53975 h 45"/>
              <a:gd name="T42" fmla="*/ 142875 w 132"/>
              <a:gd name="T43" fmla="*/ 39687 h 45"/>
              <a:gd name="T44" fmla="*/ 142875 w 132"/>
              <a:gd name="T45" fmla="*/ 39687 h 45"/>
              <a:gd name="T46" fmla="*/ 142875 w 132"/>
              <a:gd name="T47" fmla="*/ 41275 h 45"/>
              <a:gd name="T48" fmla="*/ 141287 w 132"/>
              <a:gd name="T49" fmla="*/ 41275 h 45"/>
              <a:gd name="T50" fmla="*/ 141287 w 132"/>
              <a:gd name="T51" fmla="*/ 42862 h 45"/>
              <a:gd name="T52" fmla="*/ 138112 w 132"/>
              <a:gd name="T53" fmla="*/ 44450 h 45"/>
              <a:gd name="T54" fmla="*/ 136525 w 132"/>
              <a:gd name="T55" fmla="*/ 47625 h 45"/>
              <a:gd name="T56" fmla="*/ 134937 w 132"/>
              <a:gd name="T57" fmla="*/ 49212 h 45"/>
              <a:gd name="T58" fmla="*/ 131762 w 132"/>
              <a:gd name="T59" fmla="*/ 50800 h 45"/>
              <a:gd name="T60" fmla="*/ 127000 w 132"/>
              <a:gd name="T61" fmla="*/ 52387 h 45"/>
              <a:gd name="T62" fmla="*/ 123825 w 132"/>
              <a:gd name="T63" fmla="*/ 55562 h 45"/>
              <a:gd name="T64" fmla="*/ 120650 w 132"/>
              <a:gd name="T65" fmla="*/ 58737 h 45"/>
              <a:gd name="T66" fmla="*/ 114300 w 132"/>
              <a:gd name="T67" fmla="*/ 60325 h 45"/>
              <a:gd name="T68" fmla="*/ 111125 w 132"/>
              <a:gd name="T69" fmla="*/ 63500 h 45"/>
              <a:gd name="T70" fmla="*/ 103188 w 132"/>
              <a:gd name="T71" fmla="*/ 65087 h 45"/>
              <a:gd name="T72" fmla="*/ 98425 w 132"/>
              <a:gd name="T73" fmla="*/ 69850 h 45"/>
              <a:gd name="T74" fmla="*/ 90487 w 132"/>
              <a:gd name="T75" fmla="*/ 71437 h 45"/>
              <a:gd name="T76" fmla="*/ 87312 w 132"/>
              <a:gd name="T77" fmla="*/ 69850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2"/>
              <a:gd name="T118" fmla="*/ 0 h 45"/>
              <a:gd name="T119" fmla="*/ 132 w 132"/>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2" h="45">
                <a:moveTo>
                  <a:pt x="55" y="44"/>
                </a:moveTo>
                <a:lnTo>
                  <a:pt x="56" y="44"/>
                </a:lnTo>
                <a:lnTo>
                  <a:pt x="56" y="42"/>
                </a:lnTo>
                <a:lnTo>
                  <a:pt x="57" y="42"/>
                </a:lnTo>
                <a:lnTo>
                  <a:pt x="59" y="41"/>
                </a:lnTo>
                <a:lnTo>
                  <a:pt x="61" y="41"/>
                </a:lnTo>
                <a:lnTo>
                  <a:pt x="63" y="40"/>
                </a:lnTo>
                <a:lnTo>
                  <a:pt x="65" y="39"/>
                </a:lnTo>
                <a:lnTo>
                  <a:pt x="68" y="38"/>
                </a:lnTo>
                <a:lnTo>
                  <a:pt x="71" y="37"/>
                </a:lnTo>
                <a:lnTo>
                  <a:pt x="73" y="34"/>
                </a:lnTo>
                <a:lnTo>
                  <a:pt x="76" y="33"/>
                </a:lnTo>
                <a:lnTo>
                  <a:pt x="78" y="32"/>
                </a:lnTo>
                <a:lnTo>
                  <a:pt x="80" y="30"/>
                </a:lnTo>
                <a:lnTo>
                  <a:pt x="82" y="28"/>
                </a:lnTo>
                <a:lnTo>
                  <a:pt x="84" y="26"/>
                </a:lnTo>
                <a:lnTo>
                  <a:pt x="85" y="24"/>
                </a:lnTo>
                <a:lnTo>
                  <a:pt x="0" y="3"/>
                </a:lnTo>
                <a:lnTo>
                  <a:pt x="6" y="0"/>
                </a:lnTo>
                <a:lnTo>
                  <a:pt x="132" y="32"/>
                </a:lnTo>
                <a:lnTo>
                  <a:pt x="126" y="34"/>
                </a:lnTo>
                <a:lnTo>
                  <a:pt x="90" y="25"/>
                </a:lnTo>
                <a:lnTo>
                  <a:pt x="90" y="26"/>
                </a:lnTo>
                <a:lnTo>
                  <a:pt x="89" y="26"/>
                </a:lnTo>
                <a:lnTo>
                  <a:pt x="89" y="27"/>
                </a:lnTo>
                <a:lnTo>
                  <a:pt x="87" y="28"/>
                </a:lnTo>
                <a:lnTo>
                  <a:pt x="86" y="30"/>
                </a:lnTo>
                <a:lnTo>
                  <a:pt x="85" y="31"/>
                </a:lnTo>
                <a:lnTo>
                  <a:pt x="83" y="32"/>
                </a:lnTo>
                <a:lnTo>
                  <a:pt x="80" y="33"/>
                </a:lnTo>
                <a:lnTo>
                  <a:pt x="78" y="35"/>
                </a:lnTo>
                <a:lnTo>
                  <a:pt x="76" y="37"/>
                </a:lnTo>
                <a:lnTo>
                  <a:pt x="72" y="38"/>
                </a:lnTo>
                <a:lnTo>
                  <a:pt x="70" y="40"/>
                </a:lnTo>
                <a:lnTo>
                  <a:pt x="65" y="41"/>
                </a:lnTo>
                <a:lnTo>
                  <a:pt x="62" y="44"/>
                </a:lnTo>
                <a:lnTo>
                  <a:pt x="57" y="45"/>
                </a:lnTo>
                <a:lnTo>
                  <a:pt x="55" y="44"/>
                </a:lnTo>
                <a:close/>
              </a:path>
            </a:pathLst>
          </a:custGeom>
          <a:solidFill>
            <a:srgbClr val="000000"/>
          </a:solidFill>
          <a:ln w="9525">
            <a:noFill/>
            <a:round/>
            <a:headEnd/>
            <a:tailEnd/>
          </a:ln>
        </p:spPr>
        <p:txBody>
          <a:bodyPr/>
          <a:lstStyle/>
          <a:p>
            <a:endParaRPr lang="en-US"/>
          </a:p>
        </p:txBody>
      </p:sp>
      <p:sp>
        <p:nvSpPr>
          <p:cNvPr id="131134" name="Freeform 65"/>
          <p:cNvSpPr>
            <a:spLocks/>
          </p:cNvSpPr>
          <p:nvPr/>
        </p:nvSpPr>
        <p:spPr bwMode="auto">
          <a:xfrm>
            <a:off x="2101750" y="4913437"/>
            <a:ext cx="214313" cy="63500"/>
          </a:xfrm>
          <a:custGeom>
            <a:avLst/>
            <a:gdLst>
              <a:gd name="T0" fmla="*/ 0 w 135"/>
              <a:gd name="T1" fmla="*/ 0 h 40"/>
              <a:gd name="T2" fmla="*/ 209550 w 135"/>
              <a:gd name="T3" fmla="*/ 63500 h 40"/>
              <a:gd name="T4" fmla="*/ 214313 w 135"/>
              <a:gd name="T5" fmla="*/ 63500 h 40"/>
              <a:gd name="T6" fmla="*/ 7938 w 135"/>
              <a:gd name="T7" fmla="*/ 0 h 40"/>
              <a:gd name="T8" fmla="*/ 0 w 135"/>
              <a:gd name="T9" fmla="*/ 0 h 40"/>
              <a:gd name="T10" fmla="*/ 0 60000 65536"/>
              <a:gd name="T11" fmla="*/ 0 60000 65536"/>
              <a:gd name="T12" fmla="*/ 0 60000 65536"/>
              <a:gd name="T13" fmla="*/ 0 60000 65536"/>
              <a:gd name="T14" fmla="*/ 0 60000 65536"/>
              <a:gd name="T15" fmla="*/ 0 w 135"/>
              <a:gd name="T16" fmla="*/ 0 h 40"/>
              <a:gd name="T17" fmla="*/ 135 w 135"/>
              <a:gd name="T18" fmla="*/ 40 h 40"/>
            </a:gdLst>
            <a:ahLst/>
            <a:cxnLst>
              <a:cxn ang="T10">
                <a:pos x="T0" y="T1"/>
              </a:cxn>
              <a:cxn ang="T11">
                <a:pos x="T2" y="T3"/>
              </a:cxn>
              <a:cxn ang="T12">
                <a:pos x="T4" y="T5"/>
              </a:cxn>
              <a:cxn ang="T13">
                <a:pos x="T6" y="T7"/>
              </a:cxn>
              <a:cxn ang="T14">
                <a:pos x="T8" y="T9"/>
              </a:cxn>
            </a:cxnLst>
            <a:rect l="T15" t="T16" r="T17" b="T18"/>
            <a:pathLst>
              <a:path w="135" h="40">
                <a:moveTo>
                  <a:pt x="0" y="0"/>
                </a:moveTo>
                <a:lnTo>
                  <a:pt x="132" y="40"/>
                </a:lnTo>
                <a:lnTo>
                  <a:pt x="135" y="40"/>
                </a:lnTo>
                <a:lnTo>
                  <a:pt x="5" y="0"/>
                </a:lnTo>
                <a:lnTo>
                  <a:pt x="0" y="0"/>
                </a:lnTo>
                <a:close/>
              </a:path>
            </a:pathLst>
          </a:custGeom>
          <a:solidFill>
            <a:srgbClr val="000000"/>
          </a:solidFill>
          <a:ln w="9525">
            <a:noFill/>
            <a:round/>
            <a:headEnd/>
            <a:tailEnd/>
          </a:ln>
        </p:spPr>
        <p:txBody>
          <a:bodyPr/>
          <a:lstStyle/>
          <a:p>
            <a:endParaRPr lang="en-US"/>
          </a:p>
        </p:txBody>
      </p:sp>
      <p:sp>
        <p:nvSpPr>
          <p:cNvPr id="131135" name="Freeform 66"/>
          <p:cNvSpPr>
            <a:spLocks/>
          </p:cNvSpPr>
          <p:nvPr/>
        </p:nvSpPr>
        <p:spPr bwMode="auto">
          <a:xfrm>
            <a:off x="2138263" y="4905499"/>
            <a:ext cx="209550" cy="55563"/>
          </a:xfrm>
          <a:custGeom>
            <a:avLst/>
            <a:gdLst>
              <a:gd name="T0" fmla="*/ 0 w 132"/>
              <a:gd name="T1" fmla="*/ 0 h 35"/>
              <a:gd name="T2" fmla="*/ 206375 w 132"/>
              <a:gd name="T3" fmla="*/ 55563 h 35"/>
              <a:gd name="T4" fmla="*/ 209550 w 132"/>
              <a:gd name="T5" fmla="*/ 55563 h 35"/>
              <a:gd name="T6" fmla="*/ 6350 w 132"/>
              <a:gd name="T7" fmla="*/ 0 h 35"/>
              <a:gd name="T8" fmla="*/ 0 w 132"/>
              <a:gd name="T9" fmla="*/ 0 h 35"/>
              <a:gd name="T10" fmla="*/ 0 60000 65536"/>
              <a:gd name="T11" fmla="*/ 0 60000 65536"/>
              <a:gd name="T12" fmla="*/ 0 60000 65536"/>
              <a:gd name="T13" fmla="*/ 0 60000 65536"/>
              <a:gd name="T14" fmla="*/ 0 60000 65536"/>
              <a:gd name="T15" fmla="*/ 0 w 132"/>
              <a:gd name="T16" fmla="*/ 0 h 35"/>
              <a:gd name="T17" fmla="*/ 132 w 132"/>
              <a:gd name="T18" fmla="*/ 35 h 35"/>
            </a:gdLst>
            <a:ahLst/>
            <a:cxnLst>
              <a:cxn ang="T10">
                <a:pos x="T0" y="T1"/>
              </a:cxn>
              <a:cxn ang="T11">
                <a:pos x="T2" y="T3"/>
              </a:cxn>
              <a:cxn ang="T12">
                <a:pos x="T4" y="T5"/>
              </a:cxn>
              <a:cxn ang="T13">
                <a:pos x="T6" y="T7"/>
              </a:cxn>
              <a:cxn ang="T14">
                <a:pos x="T8" y="T9"/>
              </a:cxn>
            </a:cxnLst>
            <a:rect l="T15" t="T16" r="T17" b="T18"/>
            <a:pathLst>
              <a:path w="132" h="35">
                <a:moveTo>
                  <a:pt x="0" y="0"/>
                </a:moveTo>
                <a:lnTo>
                  <a:pt x="130" y="35"/>
                </a:lnTo>
                <a:lnTo>
                  <a:pt x="132" y="35"/>
                </a:lnTo>
                <a:lnTo>
                  <a:pt x="4" y="0"/>
                </a:lnTo>
                <a:lnTo>
                  <a:pt x="0" y="0"/>
                </a:lnTo>
                <a:close/>
              </a:path>
            </a:pathLst>
          </a:custGeom>
          <a:solidFill>
            <a:srgbClr val="000000"/>
          </a:solidFill>
          <a:ln w="9525">
            <a:noFill/>
            <a:round/>
            <a:headEnd/>
            <a:tailEnd/>
          </a:ln>
        </p:spPr>
        <p:txBody>
          <a:bodyPr/>
          <a:lstStyle/>
          <a:p>
            <a:endParaRPr lang="en-US"/>
          </a:p>
        </p:txBody>
      </p:sp>
      <p:sp>
        <p:nvSpPr>
          <p:cNvPr id="131136" name="Freeform 67"/>
          <p:cNvSpPr>
            <a:spLocks/>
          </p:cNvSpPr>
          <p:nvPr/>
        </p:nvSpPr>
        <p:spPr bwMode="auto">
          <a:xfrm>
            <a:off x="2122388" y="4908674"/>
            <a:ext cx="211137" cy="60325"/>
          </a:xfrm>
          <a:custGeom>
            <a:avLst/>
            <a:gdLst>
              <a:gd name="T0" fmla="*/ 0 w 133"/>
              <a:gd name="T1" fmla="*/ 0 h 38"/>
              <a:gd name="T2" fmla="*/ 206375 w 133"/>
              <a:gd name="T3" fmla="*/ 60325 h 38"/>
              <a:gd name="T4" fmla="*/ 211137 w 133"/>
              <a:gd name="T5" fmla="*/ 60325 h 38"/>
              <a:gd name="T6" fmla="*/ 4762 w 133"/>
              <a:gd name="T7" fmla="*/ 0 h 38"/>
              <a:gd name="T8" fmla="*/ 0 w 133"/>
              <a:gd name="T9" fmla="*/ 0 h 38"/>
              <a:gd name="T10" fmla="*/ 0 60000 65536"/>
              <a:gd name="T11" fmla="*/ 0 60000 65536"/>
              <a:gd name="T12" fmla="*/ 0 60000 65536"/>
              <a:gd name="T13" fmla="*/ 0 60000 65536"/>
              <a:gd name="T14" fmla="*/ 0 60000 65536"/>
              <a:gd name="T15" fmla="*/ 0 w 133"/>
              <a:gd name="T16" fmla="*/ 0 h 38"/>
              <a:gd name="T17" fmla="*/ 133 w 133"/>
              <a:gd name="T18" fmla="*/ 38 h 38"/>
            </a:gdLst>
            <a:ahLst/>
            <a:cxnLst>
              <a:cxn ang="T10">
                <a:pos x="T0" y="T1"/>
              </a:cxn>
              <a:cxn ang="T11">
                <a:pos x="T2" y="T3"/>
              </a:cxn>
              <a:cxn ang="T12">
                <a:pos x="T4" y="T5"/>
              </a:cxn>
              <a:cxn ang="T13">
                <a:pos x="T6" y="T7"/>
              </a:cxn>
              <a:cxn ang="T14">
                <a:pos x="T8" y="T9"/>
              </a:cxn>
            </a:cxnLst>
            <a:rect l="T15" t="T16" r="T17" b="T18"/>
            <a:pathLst>
              <a:path w="133" h="38">
                <a:moveTo>
                  <a:pt x="0" y="0"/>
                </a:moveTo>
                <a:lnTo>
                  <a:pt x="130" y="38"/>
                </a:lnTo>
                <a:lnTo>
                  <a:pt x="133" y="38"/>
                </a:lnTo>
                <a:lnTo>
                  <a:pt x="3" y="0"/>
                </a:lnTo>
                <a:lnTo>
                  <a:pt x="0" y="0"/>
                </a:lnTo>
                <a:close/>
              </a:path>
            </a:pathLst>
          </a:custGeom>
          <a:solidFill>
            <a:srgbClr val="000000"/>
          </a:solidFill>
          <a:ln w="9525">
            <a:noFill/>
            <a:round/>
            <a:headEnd/>
            <a:tailEnd/>
          </a:ln>
        </p:spPr>
        <p:txBody>
          <a:bodyPr/>
          <a:lstStyle/>
          <a:p>
            <a:endParaRPr lang="en-US"/>
          </a:p>
        </p:txBody>
      </p:sp>
      <p:sp>
        <p:nvSpPr>
          <p:cNvPr id="131137" name="Freeform 68"/>
          <p:cNvSpPr>
            <a:spLocks/>
          </p:cNvSpPr>
          <p:nvPr/>
        </p:nvSpPr>
        <p:spPr bwMode="auto">
          <a:xfrm>
            <a:off x="2892325" y="4405437"/>
            <a:ext cx="517525" cy="103187"/>
          </a:xfrm>
          <a:custGeom>
            <a:avLst/>
            <a:gdLst>
              <a:gd name="T0" fmla="*/ 231775 w 326"/>
              <a:gd name="T1" fmla="*/ 0 h 65"/>
              <a:gd name="T2" fmla="*/ 182562 w 326"/>
              <a:gd name="T3" fmla="*/ 1587 h 65"/>
              <a:gd name="T4" fmla="*/ 134937 w 326"/>
              <a:gd name="T5" fmla="*/ 4762 h 65"/>
              <a:gd name="T6" fmla="*/ 95250 w 326"/>
              <a:gd name="T7" fmla="*/ 11112 h 65"/>
              <a:gd name="T8" fmla="*/ 60325 w 326"/>
              <a:gd name="T9" fmla="*/ 19050 h 65"/>
              <a:gd name="T10" fmla="*/ 44450 w 326"/>
              <a:gd name="T11" fmla="*/ 22225 h 65"/>
              <a:gd name="T12" fmla="*/ 31750 w 326"/>
              <a:gd name="T13" fmla="*/ 26987 h 65"/>
              <a:gd name="T14" fmla="*/ 20637 w 326"/>
              <a:gd name="T15" fmla="*/ 31750 h 65"/>
              <a:gd name="T16" fmla="*/ 11112 w 326"/>
              <a:gd name="T17" fmla="*/ 36512 h 65"/>
              <a:gd name="T18" fmla="*/ 6350 w 326"/>
              <a:gd name="T19" fmla="*/ 41275 h 65"/>
              <a:gd name="T20" fmla="*/ 0 w 326"/>
              <a:gd name="T21" fmla="*/ 46037 h 65"/>
              <a:gd name="T22" fmla="*/ 0 w 326"/>
              <a:gd name="T23" fmla="*/ 52387 h 65"/>
              <a:gd name="T24" fmla="*/ 0 w 326"/>
              <a:gd name="T25" fmla="*/ 57150 h 65"/>
              <a:gd name="T26" fmla="*/ 6350 w 326"/>
              <a:gd name="T27" fmla="*/ 63500 h 65"/>
              <a:gd name="T28" fmla="*/ 11112 w 326"/>
              <a:gd name="T29" fmla="*/ 68262 h 65"/>
              <a:gd name="T30" fmla="*/ 20637 w 326"/>
              <a:gd name="T31" fmla="*/ 73025 h 65"/>
              <a:gd name="T32" fmla="*/ 31750 w 326"/>
              <a:gd name="T33" fmla="*/ 77787 h 65"/>
              <a:gd name="T34" fmla="*/ 44450 w 326"/>
              <a:gd name="T35" fmla="*/ 80962 h 65"/>
              <a:gd name="T36" fmla="*/ 60325 w 326"/>
              <a:gd name="T37" fmla="*/ 85725 h 65"/>
              <a:gd name="T38" fmla="*/ 95250 w 326"/>
              <a:gd name="T39" fmla="*/ 92075 h 65"/>
              <a:gd name="T40" fmla="*/ 134937 w 326"/>
              <a:gd name="T41" fmla="*/ 98425 h 65"/>
              <a:gd name="T42" fmla="*/ 182562 w 326"/>
              <a:gd name="T43" fmla="*/ 101600 h 65"/>
              <a:gd name="T44" fmla="*/ 231775 w 326"/>
              <a:gd name="T45" fmla="*/ 103187 h 65"/>
              <a:gd name="T46" fmla="*/ 285750 w 326"/>
              <a:gd name="T47" fmla="*/ 103187 h 65"/>
              <a:gd name="T48" fmla="*/ 334962 w 326"/>
              <a:gd name="T49" fmla="*/ 101600 h 65"/>
              <a:gd name="T50" fmla="*/ 382587 w 326"/>
              <a:gd name="T51" fmla="*/ 98425 h 65"/>
              <a:gd name="T52" fmla="*/ 422275 w 326"/>
              <a:gd name="T53" fmla="*/ 92075 h 65"/>
              <a:gd name="T54" fmla="*/ 457200 w 326"/>
              <a:gd name="T55" fmla="*/ 85725 h 65"/>
              <a:gd name="T56" fmla="*/ 473075 w 326"/>
              <a:gd name="T57" fmla="*/ 80962 h 65"/>
              <a:gd name="T58" fmla="*/ 485775 w 326"/>
              <a:gd name="T59" fmla="*/ 77787 h 65"/>
              <a:gd name="T60" fmla="*/ 496888 w 326"/>
              <a:gd name="T61" fmla="*/ 73025 h 65"/>
              <a:gd name="T62" fmla="*/ 506413 w 326"/>
              <a:gd name="T63" fmla="*/ 68262 h 65"/>
              <a:gd name="T64" fmla="*/ 511175 w 326"/>
              <a:gd name="T65" fmla="*/ 63500 h 65"/>
              <a:gd name="T66" fmla="*/ 515938 w 326"/>
              <a:gd name="T67" fmla="*/ 57150 h 65"/>
              <a:gd name="T68" fmla="*/ 517525 w 326"/>
              <a:gd name="T69" fmla="*/ 52387 h 65"/>
              <a:gd name="T70" fmla="*/ 515938 w 326"/>
              <a:gd name="T71" fmla="*/ 46037 h 65"/>
              <a:gd name="T72" fmla="*/ 511175 w 326"/>
              <a:gd name="T73" fmla="*/ 41275 h 65"/>
              <a:gd name="T74" fmla="*/ 506413 w 326"/>
              <a:gd name="T75" fmla="*/ 36512 h 65"/>
              <a:gd name="T76" fmla="*/ 496888 w 326"/>
              <a:gd name="T77" fmla="*/ 31750 h 65"/>
              <a:gd name="T78" fmla="*/ 485775 w 326"/>
              <a:gd name="T79" fmla="*/ 26987 h 65"/>
              <a:gd name="T80" fmla="*/ 473075 w 326"/>
              <a:gd name="T81" fmla="*/ 22225 h 65"/>
              <a:gd name="T82" fmla="*/ 457200 w 326"/>
              <a:gd name="T83" fmla="*/ 19050 h 65"/>
              <a:gd name="T84" fmla="*/ 422275 w 326"/>
              <a:gd name="T85" fmla="*/ 11112 h 65"/>
              <a:gd name="T86" fmla="*/ 382587 w 326"/>
              <a:gd name="T87" fmla="*/ 4762 h 65"/>
              <a:gd name="T88" fmla="*/ 334962 w 326"/>
              <a:gd name="T89" fmla="*/ 1587 h 65"/>
              <a:gd name="T90" fmla="*/ 285750 w 326"/>
              <a:gd name="T91" fmla="*/ 0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6"/>
              <a:gd name="T139" fmla="*/ 0 h 65"/>
              <a:gd name="T140" fmla="*/ 326 w 326"/>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6" h="65">
                <a:moveTo>
                  <a:pt x="162" y="0"/>
                </a:moveTo>
                <a:lnTo>
                  <a:pt x="146" y="0"/>
                </a:lnTo>
                <a:lnTo>
                  <a:pt x="130" y="0"/>
                </a:lnTo>
                <a:lnTo>
                  <a:pt x="115" y="1"/>
                </a:lnTo>
                <a:lnTo>
                  <a:pt x="99" y="2"/>
                </a:lnTo>
                <a:lnTo>
                  <a:pt x="85" y="3"/>
                </a:lnTo>
                <a:lnTo>
                  <a:pt x="71" y="6"/>
                </a:lnTo>
                <a:lnTo>
                  <a:pt x="60" y="7"/>
                </a:lnTo>
                <a:lnTo>
                  <a:pt x="48" y="9"/>
                </a:lnTo>
                <a:lnTo>
                  <a:pt x="38" y="12"/>
                </a:lnTo>
                <a:lnTo>
                  <a:pt x="32" y="13"/>
                </a:lnTo>
                <a:lnTo>
                  <a:pt x="28" y="14"/>
                </a:lnTo>
                <a:lnTo>
                  <a:pt x="24" y="15"/>
                </a:lnTo>
                <a:lnTo>
                  <a:pt x="20" y="17"/>
                </a:lnTo>
                <a:lnTo>
                  <a:pt x="15" y="19"/>
                </a:lnTo>
                <a:lnTo>
                  <a:pt x="13" y="20"/>
                </a:lnTo>
                <a:lnTo>
                  <a:pt x="10" y="21"/>
                </a:lnTo>
                <a:lnTo>
                  <a:pt x="7" y="23"/>
                </a:lnTo>
                <a:lnTo>
                  <a:pt x="5" y="24"/>
                </a:lnTo>
                <a:lnTo>
                  <a:pt x="4" y="26"/>
                </a:lnTo>
                <a:lnTo>
                  <a:pt x="1" y="28"/>
                </a:lnTo>
                <a:lnTo>
                  <a:pt x="0" y="29"/>
                </a:lnTo>
                <a:lnTo>
                  <a:pt x="0" y="31"/>
                </a:lnTo>
                <a:lnTo>
                  <a:pt x="0" y="33"/>
                </a:lnTo>
                <a:lnTo>
                  <a:pt x="0" y="35"/>
                </a:lnTo>
                <a:lnTo>
                  <a:pt x="0" y="36"/>
                </a:lnTo>
                <a:lnTo>
                  <a:pt x="1" y="37"/>
                </a:lnTo>
                <a:lnTo>
                  <a:pt x="4" y="40"/>
                </a:lnTo>
                <a:lnTo>
                  <a:pt x="5" y="41"/>
                </a:lnTo>
                <a:lnTo>
                  <a:pt x="7" y="43"/>
                </a:lnTo>
                <a:lnTo>
                  <a:pt x="10" y="44"/>
                </a:lnTo>
                <a:lnTo>
                  <a:pt x="13" y="46"/>
                </a:lnTo>
                <a:lnTo>
                  <a:pt x="15" y="47"/>
                </a:lnTo>
                <a:lnTo>
                  <a:pt x="20" y="49"/>
                </a:lnTo>
                <a:lnTo>
                  <a:pt x="24" y="50"/>
                </a:lnTo>
                <a:lnTo>
                  <a:pt x="28" y="51"/>
                </a:lnTo>
                <a:lnTo>
                  <a:pt x="32" y="53"/>
                </a:lnTo>
                <a:lnTo>
                  <a:pt x="38" y="54"/>
                </a:lnTo>
                <a:lnTo>
                  <a:pt x="48" y="56"/>
                </a:lnTo>
                <a:lnTo>
                  <a:pt x="60" y="58"/>
                </a:lnTo>
                <a:lnTo>
                  <a:pt x="71" y="61"/>
                </a:lnTo>
                <a:lnTo>
                  <a:pt x="85" y="62"/>
                </a:lnTo>
                <a:lnTo>
                  <a:pt x="99" y="63"/>
                </a:lnTo>
                <a:lnTo>
                  <a:pt x="115" y="64"/>
                </a:lnTo>
                <a:lnTo>
                  <a:pt x="130" y="65"/>
                </a:lnTo>
                <a:lnTo>
                  <a:pt x="146" y="65"/>
                </a:lnTo>
                <a:lnTo>
                  <a:pt x="162" y="65"/>
                </a:lnTo>
                <a:lnTo>
                  <a:pt x="180" y="65"/>
                </a:lnTo>
                <a:lnTo>
                  <a:pt x="195" y="65"/>
                </a:lnTo>
                <a:lnTo>
                  <a:pt x="211" y="64"/>
                </a:lnTo>
                <a:lnTo>
                  <a:pt x="227" y="63"/>
                </a:lnTo>
                <a:lnTo>
                  <a:pt x="241" y="62"/>
                </a:lnTo>
                <a:lnTo>
                  <a:pt x="253" y="61"/>
                </a:lnTo>
                <a:lnTo>
                  <a:pt x="266" y="58"/>
                </a:lnTo>
                <a:lnTo>
                  <a:pt x="278" y="56"/>
                </a:lnTo>
                <a:lnTo>
                  <a:pt x="288" y="54"/>
                </a:lnTo>
                <a:lnTo>
                  <a:pt x="293" y="53"/>
                </a:lnTo>
                <a:lnTo>
                  <a:pt x="298" y="51"/>
                </a:lnTo>
                <a:lnTo>
                  <a:pt x="302" y="50"/>
                </a:lnTo>
                <a:lnTo>
                  <a:pt x="306" y="49"/>
                </a:lnTo>
                <a:lnTo>
                  <a:pt x="309" y="47"/>
                </a:lnTo>
                <a:lnTo>
                  <a:pt x="313" y="46"/>
                </a:lnTo>
                <a:lnTo>
                  <a:pt x="315" y="44"/>
                </a:lnTo>
                <a:lnTo>
                  <a:pt x="319" y="43"/>
                </a:lnTo>
                <a:lnTo>
                  <a:pt x="321" y="41"/>
                </a:lnTo>
                <a:lnTo>
                  <a:pt x="322" y="40"/>
                </a:lnTo>
                <a:lnTo>
                  <a:pt x="324" y="37"/>
                </a:lnTo>
                <a:lnTo>
                  <a:pt x="325" y="36"/>
                </a:lnTo>
                <a:lnTo>
                  <a:pt x="326" y="35"/>
                </a:lnTo>
                <a:lnTo>
                  <a:pt x="326" y="33"/>
                </a:lnTo>
                <a:lnTo>
                  <a:pt x="326" y="31"/>
                </a:lnTo>
                <a:lnTo>
                  <a:pt x="325" y="29"/>
                </a:lnTo>
                <a:lnTo>
                  <a:pt x="324" y="28"/>
                </a:lnTo>
                <a:lnTo>
                  <a:pt x="322" y="26"/>
                </a:lnTo>
                <a:lnTo>
                  <a:pt x="321" y="24"/>
                </a:lnTo>
                <a:lnTo>
                  <a:pt x="319" y="23"/>
                </a:lnTo>
                <a:lnTo>
                  <a:pt x="315" y="21"/>
                </a:lnTo>
                <a:lnTo>
                  <a:pt x="313" y="20"/>
                </a:lnTo>
                <a:lnTo>
                  <a:pt x="309" y="19"/>
                </a:lnTo>
                <a:lnTo>
                  <a:pt x="306" y="17"/>
                </a:lnTo>
                <a:lnTo>
                  <a:pt x="302" y="15"/>
                </a:lnTo>
                <a:lnTo>
                  <a:pt x="298" y="14"/>
                </a:lnTo>
                <a:lnTo>
                  <a:pt x="293" y="13"/>
                </a:lnTo>
                <a:lnTo>
                  <a:pt x="288" y="12"/>
                </a:lnTo>
                <a:lnTo>
                  <a:pt x="278" y="9"/>
                </a:lnTo>
                <a:lnTo>
                  <a:pt x="266" y="7"/>
                </a:lnTo>
                <a:lnTo>
                  <a:pt x="253" y="6"/>
                </a:lnTo>
                <a:lnTo>
                  <a:pt x="241" y="3"/>
                </a:lnTo>
                <a:lnTo>
                  <a:pt x="227" y="2"/>
                </a:lnTo>
                <a:lnTo>
                  <a:pt x="211" y="1"/>
                </a:lnTo>
                <a:lnTo>
                  <a:pt x="195" y="0"/>
                </a:lnTo>
                <a:lnTo>
                  <a:pt x="180" y="0"/>
                </a:lnTo>
                <a:lnTo>
                  <a:pt x="162" y="0"/>
                </a:lnTo>
                <a:close/>
              </a:path>
            </a:pathLst>
          </a:custGeom>
          <a:solidFill>
            <a:srgbClr val="CCCCFF"/>
          </a:solidFill>
          <a:ln w="9525">
            <a:noFill/>
            <a:round/>
            <a:headEnd/>
            <a:tailEnd/>
          </a:ln>
        </p:spPr>
        <p:txBody>
          <a:bodyPr/>
          <a:lstStyle/>
          <a:p>
            <a:endParaRPr lang="en-US"/>
          </a:p>
        </p:txBody>
      </p:sp>
      <p:sp>
        <p:nvSpPr>
          <p:cNvPr id="131138" name="Freeform 69"/>
          <p:cNvSpPr>
            <a:spLocks/>
          </p:cNvSpPr>
          <p:nvPr/>
        </p:nvSpPr>
        <p:spPr bwMode="auto">
          <a:xfrm>
            <a:off x="2892325" y="4405437"/>
            <a:ext cx="517525" cy="103187"/>
          </a:xfrm>
          <a:custGeom>
            <a:avLst/>
            <a:gdLst>
              <a:gd name="T0" fmla="*/ 231775 w 326"/>
              <a:gd name="T1" fmla="*/ 0 h 65"/>
              <a:gd name="T2" fmla="*/ 182562 w 326"/>
              <a:gd name="T3" fmla="*/ 1587 h 65"/>
              <a:gd name="T4" fmla="*/ 134937 w 326"/>
              <a:gd name="T5" fmla="*/ 4762 h 65"/>
              <a:gd name="T6" fmla="*/ 95250 w 326"/>
              <a:gd name="T7" fmla="*/ 11112 h 65"/>
              <a:gd name="T8" fmla="*/ 60325 w 326"/>
              <a:gd name="T9" fmla="*/ 19050 h 65"/>
              <a:gd name="T10" fmla="*/ 44450 w 326"/>
              <a:gd name="T11" fmla="*/ 22225 h 65"/>
              <a:gd name="T12" fmla="*/ 31750 w 326"/>
              <a:gd name="T13" fmla="*/ 26987 h 65"/>
              <a:gd name="T14" fmla="*/ 20637 w 326"/>
              <a:gd name="T15" fmla="*/ 31750 h 65"/>
              <a:gd name="T16" fmla="*/ 11112 w 326"/>
              <a:gd name="T17" fmla="*/ 36512 h 65"/>
              <a:gd name="T18" fmla="*/ 6350 w 326"/>
              <a:gd name="T19" fmla="*/ 41275 h 65"/>
              <a:gd name="T20" fmla="*/ 0 w 326"/>
              <a:gd name="T21" fmla="*/ 46037 h 65"/>
              <a:gd name="T22" fmla="*/ 0 w 326"/>
              <a:gd name="T23" fmla="*/ 52387 h 65"/>
              <a:gd name="T24" fmla="*/ 0 w 326"/>
              <a:gd name="T25" fmla="*/ 57150 h 65"/>
              <a:gd name="T26" fmla="*/ 6350 w 326"/>
              <a:gd name="T27" fmla="*/ 63500 h 65"/>
              <a:gd name="T28" fmla="*/ 11112 w 326"/>
              <a:gd name="T29" fmla="*/ 68262 h 65"/>
              <a:gd name="T30" fmla="*/ 20637 w 326"/>
              <a:gd name="T31" fmla="*/ 73025 h 65"/>
              <a:gd name="T32" fmla="*/ 31750 w 326"/>
              <a:gd name="T33" fmla="*/ 77787 h 65"/>
              <a:gd name="T34" fmla="*/ 44450 w 326"/>
              <a:gd name="T35" fmla="*/ 80962 h 65"/>
              <a:gd name="T36" fmla="*/ 60325 w 326"/>
              <a:gd name="T37" fmla="*/ 85725 h 65"/>
              <a:gd name="T38" fmla="*/ 95250 w 326"/>
              <a:gd name="T39" fmla="*/ 92075 h 65"/>
              <a:gd name="T40" fmla="*/ 134937 w 326"/>
              <a:gd name="T41" fmla="*/ 98425 h 65"/>
              <a:gd name="T42" fmla="*/ 182562 w 326"/>
              <a:gd name="T43" fmla="*/ 101600 h 65"/>
              <a:gd name="T44" fmla="*/ 231775 w 326"/>
              <a:gd name="T45" fmla="*/ 103187 h 65"/>
              <a:gd name="T46" fmla="*/ 285750 w 326"/>
              <a:gd name="T47" fmla="*/ 103187 h 65"/>
              <a:gd name="T48" fmla="*/ 334962 w 326"/>
              <a:gd name="T49" fmla="*/ 101600 h 65"/>
              <a:gd name="T50" fmla="*/ 382587 w 326"/>
              <a:gd name="T51" fmla="*/ 98425 h 65"/>
              <a:gd name="T52" fmla="*/ 422275 w 326"/>
              <a:gd name="T53" fmla="*/ 92075 h 65"/>
              <a:gd name="T54" fmla="*/ 457200 w 326"/>
              <a:gd name="T55" fmla="*/ 85725 h 65"/>
              <a:gd name="T56" fmla="*/ 473075 w 326"/>
              <a:gd name="T57" fmla="*/ 80962 h 65"/>
              <a:gd name="T58" fmla="*/ 485775 w 326"/>
              <a:gd name="T59" fmla="*/ 77787 h 65"/>
              <a:gd name="T60" fmla="*/ 496888 w 326"/>
              <a:gd name="T61" fmla="*/ 73025 h 65"/>
              <a:gd name="T62" fmla="*/ 506413 w 326"/>
              <a:gd name="T63" fmla="*/ 68262 h 65"/>
              <a:gd name="T64" fmla="*/ 511175 w 326"/>
              <a:gd name="T65" fmla="*/ 63500 h 65"/>
              <a:gd name="T66" fmla="*/ 515938 w 326"/>
              <a:gd name="T67" fmla="*/ 57150 h 65"/>
              <a:gd name="T68" fmla="*/ 517525 w 326"/>
              <a:gd name="T69" fmla="*/ 52387 h 65"/>
              <a:gd name="T70" fmla="*/ 515938 w 326"/>
              <a:gd name="T71" fmla="*/ 46037 h 65"/>
              <a:gd name="T72" fmla="*/ 511175 w 326"/>
              <a:gd name="T73" fmla="*/ 41275 h 65"/>
              <a:gd name="T74" fmla="*/ 506413 w 326"/>
              <a:gd name="T75" fmla="*/ 36512 h 65"/>
              <a:gd name="T76" fmla="*/ 496888 w 326"/>
              <a:gd name="T77" fmla="*/ 31750 h 65"/>
              <a:gd name="T78" fmla="*/ 485775 w 326"/>
              <a:gd name="T79" fmla="*/ 26987 h 65"/>
              <a:gd name="T80" fmla="*/ 473075 w 326"/>
              <a:gd name="T81" fmla="*/ 22225 h 65"/>
              <a:gd name="T82" fmla="*/ 457200 w 326"/>
              <a:gd name="T83" fmla="*/ 19050 h 65"/>
              <a:gd name="T84" fmla="*/ 422275 w 326"/>
              <a:gd name="T85" fmla="*/ 11112 h 65"/>
              <a:gd name="T86" fmla="*/ 382587 w 326"/>
              <a:gd name="T87" fmla="*/ 4762 h 65"/>
              <a:gd name="T88" fmla="*/ 334962 w 326"/>
              <a:gd name="T89" fmla="*/ 1587 h 65"/>
              <a:gd name="T90" fmla="*/ 285750 w 326"/>
              <a:gd name="T91" fmla="*/ 0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6"/>
              <a:gd name="T139" fmla="*/ 0 h 65"/>
              <a:gd name="T140" fmla="*/ 326 w 326"/>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6" h="65">
                <a:moveTo>
                  <a:pt x="162" y="0"/>
                </a:moveTo>
                <a:lnTo>
                  <a:pt x="146" y="0"/>
                </a:lnTo>
                <a:lnTo>
                  <a:pt x="130" y="0"/>
                </a:lnTo>
                <a:lnTo>
                  <a:pt x="115" y="1"/>
                </a:lnTo>
                <a:lnTo>
                  <a:pt x="99" y="2"/>
                </a:lnTo>
                <a:lnTo>
                  <a:pt x="85" y="3"/>
                </a:lnTo>
                <a:lnTo>
                  <a:pt x="71" y="6"/>
                </a:lnTo>
                <a:lnTo>
                  <a:pt x="60" y="7"/>
                </a:lnTo>
                <a:lnTo>
                  <a:pt x="48" y="9"/>
                </a:lnTo>
                <a:lnTo>
                  <a:pt x="38" y="12"/>
                </a:lnTo>
                <a:lnTo>
                  <a:pt x="32" y="13"/>
                </a:lnTo>
                <a:lnTo>
                  <a:pt x="28" y="14"/>
                </a:lnTo>
                <a:lnTo>
                  <a:pt x="24" y="15"/>
                </a:lnTo>
                <a:lnTo>
                  <a:pt x="20" y="17"/>
                </a:lnTo>
                <a:lnTo>
                  <a:pt x="15" y="19"/>
                </a:lnTo>
                <a:lnTo>
                  <a:pt x="13" y="20"/>
                </a:lnTo>
                <a:lnTo>
                  <a:pt x="10" y="21"/>
                </a:lnTo>
                <a:lnTo>
                  <a:pt x="7" y="23"/>
                </a:lnTo>
                <a:lnTo>
                  <a:pt x="5" y="24"/>
                </a:lnTo>
                <a:lnTo>
                  <a:pt x="4" y="26"/>
                </a:lnTo>
                <a:lnTo>
                  <a:pt x="1" y="28"/>
                </a:lnTo>
                <a:lnTo>
                  <a:pt x="0" y="29"/>
                </a:lnTo>
                <a:lnTo>
                  <a:pt x="0" y="31"/>
                </a:lnTo>
                <a:lnTo>
                  <a:pt x="0" y="33"/>
                </a:lnTo>
                <a:lnTo>
                  <a:pt x="0" y="35"/>
                </a:lnTo>
                <a:lnTo>
                  <a:pt x="0" y="36"/>
                </a:lnTo>
                <a:lnTo>
                  <a:pt x="1" y="37"/>
                </a:lnTo>
                <a:lnTo>
                  <a:pt x="4" y="40"/>
                </a:lnTo>
                <a:lnTo>
                  <a:pt x="5" y="41"/>
                </a:lnTo>
                <a:lnTo>
                  <a:pt x="7" y="43"/>
                </a:lnTo>
                <a:lnTo>
                  <a:pt x="10" y="44"/>
                </a:lnTo>
                <a:lnTo>
                  <a:pt x="13" y="46"/>
                </a:lnTo>
                <a:lnTo>
                  <a:pt x="15" y="47"/>
                </a:lnTo>
                <a:lnTo>
                  <a:pt x="20" y="49"/>
                </a:lnTo>
                <a:lnTo>
                  <a:pt x="24" y="50"/>
                </a:lnTo>
                <a:lnTo>
                  <a:pt x="28" y="51"/>
                </a:lnTo>
                <a:lnTo>
                  <a:pt x="32" y="53"/>
                </a:lnTo>
                <a:lnTo>
                  <a:pt x="38" y="54"/>
                </a:lnTo>
                <a:lnTo>
                  <a:pt x="48" y="56"/>
                </a:lnTo>
                <a:lnTo>
                  <a:pt x="60" y="58"/>
                </a:lnTo>
                <a:lnTo>
                  <a:pt x="71" y="61"/>
                </a:lnTo>
                <a:lnTo>
                  <a:pt x="85" y="62"/>
                </a:lnTo>
                <a:lnTo>
                  <a:pt x="99" y="63"/>
                </a:lnTo>
                <a:lnTo>
                  <a:pt x="115" y="64"/>
                </a:lnTo>
                <a:lnTo>
                  <a:pt x="130" y="65"/>
                </a:lnTo>
                <a:lnTo>
                  <a:pt x="146" y="65"/>
                </a:lnTo>
                <a:lnTo>
                  <a:pt x="162" y="65"/>
                </a:lnTo>
                <a:lnTo>
                  <a:pt x="180" y="65"/>
                </a:lnTo>
                <a:lnTo>
                  <a:pt x="195" y="65"/>
                </a:lnTo>
                <a:lnTo>
                  <a:pt x="211" y="64"/>
                </a:lnTo>
                <a:lnTo>
                  <a:pt x="227" y="63"/>
                </a:lnTo>
                <a:lnTo>
                  <a:pt x="241" y="62"/>
                </a:lnTo>
                <a:lnTo>
                  <a:pt x="253" y="61"/>
                </a:lnTo>
                <a:lnTo>
                  <a:pt x="266" y="58"/>
                </a:lnTo>
                <a:lnTo>
                  <a:pt x="278" y="56"/>
                </a:lnTo>
                <a:lnTo>
                  <a:pt x="288" y="54"/>
                </a:lnTo>
                <a:lnTo>
                  <a:pt x="293" y="53"/>
                </a:lnTo>
                <a:lnTo>
                  <a:pt x="298" y="51"/>
                </a:lnTo>
                <a:lnTo>
                  <a:pt x="302" y="50"/>
                </a:lnTo>
                <a:lnTo>
                  <a:pt x="306" y="49"/>
                </a:lnTo>
                <a:lnTo>
                  <a:pt x="309" y="47"/>
                </a:lnTo>
                <a:lnTo>
                  <a:pt x="313" y="46"/>
                </a:lnTo>
                <a:lnTo>
                  <a:pt x="315" y="44"/>
                </a:lnTo>
                <a:lnTo>
                  <a:pt x="319" y="43"/>
                </a:lnTo>
                <a:lnTo>
                  <a:pt x="321" y="41"/>
                </a:lnTo>
                <a:lnTo>
                  <a:pt x="322" y="40"/>
                </a:lnTo>
                <a:lnTo>
                  <a:pt x="324" y="37"/>
                </a:lnTo>
                <a:lnTo>
                  <a:pt x="325" y="36"/>
                </a:lnTo>
                <a:lnTo>
                  <a:pt x="326" y="35"/>
                </a:lnTo>
                <a:lnTo>
                  <a:pt x="326" y="33"/>
                </a:lnTo>
                <a:lnTo>
                  <a:pt x="326" y="31"/>
                </a:lnTo>
                <a:lnTo>
                  <a:pt x="325" y="29"/>
                </a:lnTo>
                <a:lnTo>
                  <a:pt x="324" y="28"/>
                </a:lnTo>
                <a:lnTo>
                  <a:pt x="322" y="26"/>
                </a:lnTo>
                <a:lnTo>
                  <a:pt x="321" y="24"/>
                </a:lnTo>
                <a:lnTo>
                  <a:pt x="319" y="23"/>
                </a:lnTo>
                <a:lnTo>
                  <a:pt x="315" y="21"/>
                </a:lnTo>
                <a:lnTo>
                  <a:pt x="313" y="20"/>
                </a:lnTo>
                <a:lnTo>
                  <a:pt x="309" y="19"/>
                </a:lnTo>
                <a:lnTo>
                  <a:pt x="306" y="17"/>
                </a:lnTo>
                <a:lnTo>
                  <a:pt x="302" y="15"/>
                </a:lnTo>
                <a:lnTo>
                  <a:pt x="298" y="14"/>
                </a:lnTo>
                <a:lnTo>
                  <a:pt x="293" y="13"/>
                </a:lnTo>
                <a:lnTo>
                  <a:pt x="288" y="12"/>
                </a:lnTo>
                <a:lnTo>
                  <a:pt x="278" y="9"/>
                </a:lnTo>
                <a:lnTo>
                  <a:pt x="266" y="7"/>
                </a:lnTo>
                <a:lnTo>
                  <a:pt x="253" y="6"/>
                </a:lnTo>
                <a:lnTo>
                  <a:pt x="241" y="3"/>
                </a:lnTo>
                <a:lnTo>
                  <a:pt x="227" y="2"/>
                </a:lnTo>
                <a:lnTo>
                  <a:pt x="211" y="1"/>
                </a:lnTo>
                <a:lnTo>
                  <a:pt x="195" y="0"/>
                </a:lnTo>
                <a:lnTo>
                  <a:pt x="180" y="0"/>
                </a:lnTo>
                <a:lnTo>
                  <a:pt x="162" y="0"/>
                </a:lnTo>
              </a:path>
            </a:pathLst>
          </a:custGeom>
          <a:noFill/>
          <a:ln w="14288">
            <a:solidFill>
              <a:srgbClr val="000000"/>
            </a:solidFill>
            <a:round/>
            <a:headEnd/>
            <a:tailEnd/>
          </a:ln>
        </p:spPr>
        <p:txBody>
          <a:bodyPr/>
          <a:lstStyle/>
          <a:p>
            <a:endParaRPr lang="en-US"/>
          </a:p>
        </p:txBody>
      </p:sp>
      <p:sp>
        <p:nvSpPr>
          <p:cNvPr id="131139" name="Line 70"/>
          <p:cNvSpPr>
            <a:spLocks noChangeShapeType="1"/>
          </p:cNvSpPr>
          <p:nvPr/>
        </p:nvSpPr>
        <p:spPr bwMode="auto">
          <a:xfrm>
            <a:off x="2892325" y="4395912"/>
            <a:ext cx="1588" cy="65087"/>
          </a:xfrm>
          <a:prstGeom prst="line">
            <a:avLst/>
          </a:prstGeom>
          <a:noFill/>
          <a:ln w="14288">
            <a:solidFill>
              <a:srgbClr val="000000"/>
            </a:solidFill>
            <a:round/>
            <a:headEnd/>
            <a:tailEnd/>
          </a:ln>
        </p:spPr>
        <p:txBody>
          <a:bodyPr/>
          <a:lstStyle/>
          <a:p>
            <a:endParaRPr lang="en-US"/>
          </a:p>
        </p:txBody>
      </p:sp>
      <p:sp>
        <p:nvSpPr>
          <p:cNvPr id="131140" name="Line 71"/>
          <p:cNvSpPr>
            <a:spLocks noChangeShapeType="1"/>
          </p:cNvSpPr>
          <p:nvPr/>
        </p:nvSpPr>
        <p:spPr bwMode="auto">
          <a:xfrm>
            <a:off x="3409850" y="4395912"/>
            <a:ext cx="1588" cy="65087"/>
          </a:xfrm>
          <a:prstGeom prst="line">
            <a:avLst/>
          </a:prstGeom>
          <a:noFill/>
          <a:ln w="14288">
            <a:solidFill>
              <a:srgbClr val="000000"/>
            </a:solidFill>
            <a:round/>
            <a:headEnd/>
            <a:tailEnd/>
          </a:ln>
        </p:spPr>
        <p:txBody>
          <a:bodyPr/>
          <a:lstStyle/>
          <a:p>
            <a:endParaRPr lang="en-US"/>
          </a:p>
        </p:txBody>
      </p:sp>
      <p:sp>
        <p:nvSpPr>
          <p:cNvPr id="131141" name="Rectangle 72"/>
          <p:cNvSpPr>
            <a:spLocks noChangeArrowheads="1"/>
          </p:cNvSpPr>
          <p:nvPr/>
        </p:nvSpPr>
        <p:spPr bwMode="auto">
          <a:xfrm>
            <a:off x="2892325" y="4395912"/>
            <a:ext cx="511175" cy="63500"/>
          </a:xfrm>
          <a:prstGeom prst="rect">
            <a:avLst/>
          </a:prstGeom>
          <a:solidFill>
            <a:srgbClr val="CCCCFF"/>
          </a:solidFill>
          <a:ln w="9525">
            <a:noFill/>
            <a:miter lim="800000"/>
            <a:headEnd/>
            <a:tailEnd/>
          </a:ln>
        </p:spPr>
        <p:txBody>
          <a:bodyPr/>
          <a:lstStyle/>
          <a:p>
            <a:endParaRPr lang="en-US"/>
          </a:p>
        </p:txBody>
      </p:sp>
      <p:sp>
        <p:nvSpPr>
          <p:cNvPr id="131142" name="Rectangle 73"/>
          <p:cNvSpPr>
            <a:spLocks noChangeArrowheads="1"/>
          </p:cNvSpPr>
          <p:nvPr/>
        </p:nvSpPr>
        <p:spPr bwMode="auto">
          <a:xfrm>
            <a:off x="3184425" y="4422899"/>
            <a:ext cx="41275" cy="198438"/>
          </a:xfrm>
          <a:prstGeom prst="rect">
            <a:avLst/>
          </a:prstGeom>
          <a:noFill/>
          <a:ln w="9525">
            <a:noFill/>
            <a:miter lim="800000"/>
            <a:headEnd/>
            <a:tailEnd/>
          </a:ln>
        </p:spPr>
        <p:txBody>
          <a:bodyPr wrap="none" lIns="0" tIns="0" rIns="0" bIns="0">
            <a:spAutoFit/>
          </a:bodyPr>
          <a:lstStyle/>
          <a:p>
            <a:r>
              <a:rPr lang="en-US" sz="1300">
                <a:solidFill>
                  <a:srgbClr val="000000"/>
                </a:solidFill>
              </a:rPr>
              <a:t> </a:t>
            </a:r>
            <a:endParaRPr lang="en-US"/>
          </a:p>
        </p:txBody>
      </p:sp>
      <p:sp>
        <p:nvSpPr>
          <p:cNvPr id="131143" name="Freeform 74"/>
          <p:cNvSpPr>
            <a:spLocks/>
          </p:cNvSpPr>
          <p:nvPr/>
        </p:nvSpPr>
        <p:spPr bwMode="auto">
          <a:xfrm>
            <a:off x="2887563" y="4319712"/>
            <a:ext cx="515937" cy="122237"/>
          </a:xfrm>
          <a:custGeom>
            <a:avLst/>
            <a:gdLst>
              <a:gd name="T0" fmla="*/ 233362 w 325"/>
              <a:gd name="T1" fmla="*/ 0 h 77"/>
              <a:gd name="T2" fmla="*/ 180975 w 325"/>
              <a:gd name="T3" fmla="*/ 1587 h 77"/>
              <a:gd name="T4" fmla="*/ 134937 w 325"/>
              <a:gd name="T5" fmla="*/ 7937 h 77"/>
              <a:gd name="T6" fmla="*/ 93662 w 325"/>
              <a:gd name="T7" fmla="*/ 15875 h 77"/>
              <a:gd name="T8" fmla="*/ 58737 w 325"/>
              <a:gd name="T9" fmla="*/ 22225 h 77"/>
              <a:gd name="T10" fmla="*/ 44450 w 325"/>
              <a:gd name="T11" fmla="*/ 28575 h 77"/>
              <a:gd name="T12" fmla="*/ 31750 w 325"/>
              <a:gd name="T13" fmla="*/ 31750 h 77"/>
              <a:gd name="T14" fmla="*/ 20637 w 325"/>
              <a:gd name="T15" fmla="*/ 38100 h 77"/>
              <a:gd name="T16" fmla="*/ 12700 w 325"/>
              <a:gd name="T17" fmla="*/ 42862 h 77"/>
              <a:gd name="T18" fmla="*/ 4762 w 325"/>
              <a:gd name="T19" fmla="*/ 49212 h 77"/>
              <a:gd name="T20" fmla="*/ 1587 w 325"/>
              <a:gd name="T21" fmla="*/ 55562 h 77"/>
              <a:gd name="T22" fmla="*/ 0 w 325"/>
              <a:gd name="T23" fmla="*/ 61912 h 77"/>
              <a:gd name="T24" fmla="*/ 1587 w 325"/>
              <a:gd name="T25" fmla="*/ 66675 h 77"/>
              <a:gd name="T26" fmla="*/ 4762 w 325"/>
              <a:gd name="T27" fmla="*/ 74612 h 77"/>
              <a:gd name="T28" fmla="*/ 12700 w 325"/>
              <a:gd name="T29" fmla="*/ 79375 h 77"/>
              <a:gd name="T30" fmla="*/ 20637 w 325"/>
              <a:gd name="T31" fmla="*/ 85725 h 77"/>
              <a:gd name="T32" fmla="*/ 31750 w 325"/>
              <a:gd name="T33" fmla="*/ 90487 h 77"/>
              <a:gd name="T34" fmla="*/ 44450 w 325"/>
              <a:gd name="T35" fmla="*/ 96837 h 77"/>
              <a:gd name="T36" fmla="*/ 58737 w 325"/>
              <a:gd name="T37" fmla="*/ 100012 h 77"/>
              <a:gd name="T38" fmla="*/ 93662 w 325"/>
              <a:gd name="T39" fmla="*/ 109537 h 77"/>
              <a:gd name="T40" fmla="*/ 134937 w 325"/>
              <a:gd name="T41" fmla="*/ 115887 h 77"/>
              <a:gd name="T42" fmla="*/ 180975 w 325"/>
              <a:gd name="T43" fmla="*/ 120650 h 77"/>
              <a:gd name="T44" fmla="*/ 231775 w 325"/>
              <a:gd name="T45" fmla="*/ 122237 h 77"/>
              <a:gd name="T46" fmla="*/ 284162 w 325"/>
              <a:gd name="T47" fmla="*/ 122237 h 77"/>
              <a:gd name="T48" fmla="*/ 334962 w 325"/>
              <a:gd name="T49" fmla="*/ 120650 h 77"/>
              <a:gd name="T50" fmla="*/ 381000 w 325"/>
              <a:gd name="T51" fmla="*/ 115887 h 77"/>
              <a:gd name="T52" fmla="*/ 423862 w 325"/>
              <a:gd name="T53" fmla="*/ 109537 h 77"/>
              <a:gd name="T54" fmla="*/ 458787 w 325"/>
              <a:gd name="T55" fmla="*/ 100012 h 77"/>
              <a:gd name="T56" fmla="*/ 473075 w 325"/>
              <a:gd name="T57" fmla="*/ 96837 h 77"/>
              <a:gd name="T58" fmla="*/ 487362 w 325"/>
              <a:gd name="T59" fmla="*/ 90487 h 77"/>
              <a:gd name="T60" fmla="*/ 495300 w 325"/>
              <a:gd name="T61" fmla="*/ 85725 h 77"/>
              <a:gd name="T62" fmla="*/ 504825 w 325"/>
              <a:gd name="T63" fmla="*/ 79375 h 77"/>
              <a:gd name="T64" fmla="*/ 512762 w 325"/>
              <a:gd name="T65" fmla="*/ 74612 h 77"/>
              <a:gd name="T66" fmla="*/ 515937 w 325"/>
              <a:gd name="T67" fmla="*/ 66675 h 77"/>
              <a:gd name="T68" fmla="*/ 515937 w 325"/>
              <a:gd name="T69" fmla="*/ 61912 h 77"/>
              <a:gd name="T70" fmla="*/ 515937 w 325"/>
              <a:gd name="T71" fmla="*/ 55562 h 77"/>
              <a:gd name="T72" fmla="*/ 512762 w 325"/>
              <a:gd name="T73" fmla="*/ 49212 h 77"/>
              <a:gd name="T74" fmla="*/ 504825 w 325"/>
              <a:gd name="T75" fmla="*/ 42862 h 77"/>
              <a:gd name="T76" fmla="*/ 495300 w 325"/>
              <a:gd name="T77" fmla="*/ 38100 h 77"/>
              <a:gd name="T78" fmla="*/ 487362 w 325"/>
              <a:gd name="T79" fmla="*/ 31750 h 77"/>
              <a:gd name="T80" fmla="*/ 473075 w 325"/>
              <a:gd name="T81" fmla="*/ 28575 h 77"/>
              <a:gd name="T82" fmla="*/ 458787 w 325"/>
              <a:gd name="T83" fmla="*/ 22225 h 77"/>
              <a:gd name="T84" fmla="*/ 423862 w 325"/>
              <a:gd name="T85" fmla="*/ 15875 h 77"/>
              <a:gd name="T86" fmla="*/ 381000 w 325"/>
              <a:gd name="T87" fmla="*/ 7937 h 77"/>
              <a:gd name="T88" fmla="*/ 334962 w 325"/>
              <a:gd name="T89" fmla="*/ 1587 h 77"/>
              <a:gd name="T90" fmla="*/ 284162 w 325"/>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5"/>
              <a:gd name="T139" fmla="*/ 0 h 77"/>
              <a:gd name="T140" fmla="*/ 325 w 325"/>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5" h="77">
                <a:moveTo>
                  <a:pt x="163" y="0"/>
                </a:moveTo>
                <a:lnTo>
                  <a:pt x="147" y="0"/>
                </a:lnTo>
                <a:lnTo>
                  <a:pt x="130" y="1"/>
                </a:lnTo>
                <a:lnTo>
                  <a:pt x="114" y="1"/>
                </a:lnTo>
                <a:lnTo>
                  <a:pt x="99" y="4"/>
                </a:lnTo>
                <a:lnTo>
                  <a:pt x="85" y="5"/>
                </a:lnTo>
                <a:lnTo>
                  <a:pt x="72" y="7"/>
                </a:lnTo>
                <a:lnTo>
                  <a:pt x="59" y="10"/>
                </a:lnTo>
                <a:lnTo>
                  <a:pt x="48" y="12"/>
                </a:lnTo>
                <a:lnTo>
                  <a:pt x="37" y="14"/>
                </a:lnTo>
                <a:lnTo>
                  <a:pt x="32" y="15"/>
                </a:lnTo>
                <a:lnTo>
                  <a:pt x="28" y="18"/>
                </a:lnTo>
                <a:lnTo>
                  <a:pt x="23" y="19"/>
                </a:lnTo>
                <a:lnTo>
                  <a:pt x="20" y="20"/>
                </a:lnTo>
                <a:lnTo>
                  <a:pt x="16" y="22"/>
                </a:lnTo>
                <a:lnTo>
                  <a:pt x="13" y="24"/>
                </a:lnTo>
                <a:lnTo>
                  <a:pt x="10" y="26"/>
                </a:lnTo>
                <a:lnTo>
                  <a:pt x="8" y="27"/>
                </a:lnTo>
                <a:lnTo>
                  <a:pt x="6" y="29"/>
                </a:lnTo>
                <a:lnTo>
                  <a:pt x="3" y="31"/>
                </a:lnTo>
                <a:lnTo>
                  <a:pt x="2" y="33"/>
                </a:lnTo>
                <a:lnTo>
                  <a:pt x="1" y="35"/>
                </a:lnTo>
                <a:lnTo>
                  <a:pt x="0" y="36"/>
                </a:lnTo>
                <a:lnTo>
                  <a:pt x="0" y="39"/>
                </a:lnTo>
                <a:lnTo>
                  <a:pt x="0" y="41"/>
                </a:lnTo>
                <a:lnTo>
                  <a:pt x="1" y="42"/>
                </a:lnTo>
                <a:lnTo>
                  <a:pt x="2" y="45"/>
                </a:lnTo>
                <a:lnTo>
                  <a:pt x="3" y="47"/>
                </a:lnTo>
                <a:lnTo>
                  <a:pt x="6" y="48"/>
                </a:lnTo>
                <a:lnTo>
                  <a:pt x="8" y="50"/>
                </a:lnTo>
                <a:lnTo>
                  <a:pt x="10" y="52"/>
                </a:lnTo>
                <a:lnTo>
                  <a:pt x="13" y="54"/>
                </a:lnTo>
                <a:lnTo>
                  <a:pt x="16" y="55"/>
                </a:lnTo>
                <a:lnTo>
                  <a:pt x="20" y="57"/>
                </a:lnTo>
                <a:lnTo>
                  <a:pt x="23" y="59"/>
                </a:lnTo>
                <a:lnTo>
                  <a:pt x="28" y="61"/>
                </a:lnTo>
                <a:lnTo>
                  <a:pt x="32" y="62"/>
                </a:lnTo>
                <a:lnTo>
                  <a:pt x="37" y="63"/>
                </a:lnTo>
                <a:lnTo>
                  <a:pt x="48" y="67"/>
                </a:lnTo>
                <a:lnTo>
                  <a:pt x="59" y="69"/>
                </a:lnTo>
                <a:lnTo>
                  <a:pt x="72" y="71"/>
                </a:lnTo>
                <a:lnTo>
                  <a:pt x="85" y="73"/>
                </a:lnTo>
                <a:lnTo>
                  <a:pt x="99" y="75"/>
                </a:lnTo>
                <a:lnTo>
                  <a:pt x="114" y="76"/>
                </a:lnTo>
                <a:lnTo>
                  <a:pt x="130" y="77"/>
                </a:lnTo>
                <a:lnTo>
                  <a:pt x="146" y="77"/>
                </a:lnTo>
                <a:lnTo>
                  <a:pt x="163" y="77"/>
                </a:lnTo>
                <a:lnTo>
                  <a:pt x="179" y="77"/>
                </a:lnTo>
                <a:lnTo>
                  <a:pt x="196" y="77"/>
                </a:lnTo>
                <a:lnTo>
                  <a:pt x="211" y="76"/>
                </a:lnTo>
                <a:lnTo>
                  <a:pt x="226" y="75"/>
                </a:lnTo>
                <a:lnTo>
                  <a:pt x="240" y="73"/>
                </a:lnTo>
                <a:lnTo>
                  <a:pt x="254" y="71"/>
                </a:lnTo>
                <a:lnTo>
                  <a:pt x="267" y="69"/>
                </a:lnTo>
                <a:lnTo>
                  <a:pt x="279" y="67"/>
                </a:lnTo>
                <a:lnTo>
                  <a:pt x="289" y="63"/>
                </a:lnTo>
                <a:lnTo>
                  <a:pt x="294" y="62"/>
                </a:lnTo>
                <a:lnTo>
                  <a:pt x="298" y="61"/>
                </a:lnTo>
                <a:lnTo>
                  <a:pt x="302" y="59"/>
                </a:lnTo>
                <a:lnTo>
                  <a:pt x="307" y="57"/>
                </a:lnTo>
                <a:lnTo>
                  <a:pt x="310" y="55"/>
                </a:lnTo>
                <a:lnTo>
                  <a:pt x="312" y="54"/>
                </a:lnTo>
                <a:lnTo>
                  <a:pt x="316" y="52"/>
                </a:lnTo>
                <a:lnTo>
                  <a:pt x="318" y="50"/>
                </a:lnTo>
                <a:lnTo>
                  <a:pt x="321" y="48"/>
                </a:lnTo>
                <a:lnTo>
                  <a:pt x="323" y="47"/>
                </a:lnTo>
                <a:lnTo>
                  <a:pt x="324" y="45"/>
                </a:lnTo>
                <a:lnTo>
                  <a:pt x="325" y="42"/>
                </a:lnTo>
                <a:lnTo>
                  <a:pt x="325" y="41"/>
                </a:lnTo>
                <a:lnTo>
                  <a:pt x="325" y="39"/>
                </a:lnTo>
                <a:lnTo>
                  <a:pt x="325" y="36"/>
                </a:lnTo>
                <a:lnTo>
                  <a:pt x="325" y="35"/>
                </a:lnTo>
                <a:lnTo>
                  <a:pt x="324" y="33"/>
                </a:lnTo>
                <a:lnTo>
                  <a:pt x="323" y="31"/>
                </a:lnTo>
                <a:lnTo>
                  <a:pt x="321" y="29"/>
                </a:lnTo>
                <a:lnTo>
                  <a:pt x="318" y="27"/>
                </a:lnTo>
                <a:lnTo>
                  <a:pt x="316" y="26"/>
                </a:lnTo>
                <a:lnTo>
                  <a:pt x="312" y="24"/>
                </a:lnTo>
                <a:lnTo>
                  <a:pt x="310" y="22"/>
                </a:lnTo>
                <a:lnTo>
                  <a:pt x="307" y="20"/>
                </a:lnTo>
                <a:lnTo>
                  <a:pt x="302" y="19"/>
                </a:lnTo>
                <a:lnTo>
                  <a:pt x="298" y="18"/>
                </a:lnTo>
                <a:lnTo>
                  <a:pt x="294" y="15"/>
                </a:lnTo>
                <a:lnTo>
                  <a:pt x="289" y="14"/>
                </a:lnTo>
                <a:lnTo>
                  <a:pt x="279" y="12"/>
                </a:lnTo>
                <a:lnTo>
                  <a:pt x="267" y="10"/>
                </a:lnTo>
                <a:lnTo>
                  <a:pt x="254" y="7"/>
                </a:lnTo>
                <a:lnTo>
                  <a:pt x="240" y="5"/>
                </a:lnTo>
                <a:lnTo>
                  <a:pt x="226" y="4"/>
                </a:lnTo>
                <a:lnTo>
                  <a:pt x="211" y="1"/>
                </a:lnTo>
                <a:lnTo>
                  <a:pt x="196" y="1"/>
                </a:lnTo>
                <a:lnTo>
                  <a:pt x="179" y="0"/>
                </a:lnTo>
                <a:lnTo>
                  <a:pt x="163" y="0"/>
                </a:lnTo>
                <a:close/>
              </a:path>
            </a:pathLst>
          </a:custGeom>
          <a:solidFill>
            <a:srgbClr val="CCCCFF"/>
          </a:solidFill>
          <a:ln w="9525">
            <a:noFill/>
            <a:round/>
            <a:headEnd/>
            <a:tailEnd/>
          </a:ln>
        </p:spPr>
        <p:txBody>
          <a:bodyPr/>
          <a:lstStyle/>
          <a:p>
            <a:endParaRPr lang="en-US"/>
          </a:p>
        </p:txBody>
      </p:sp>
      <p:sp>
        <p:nvSpPr>
          <p:cNvPr id="131144" name="Freeform 75"/>
          <p:cNvSpPr>
            <a:spLocks/>
          </p:cNvSpPr>
          <p:nvPr/>
        </p:nvSpPr>
        <p:spPr bwMode="auto">
          <a:xfrm>
            <a:off x="2887563" y="4319712"/>
            <a:ext cx="515937" cy="122237"/>
          </a:xfrm>
          <a:custGeom>
            <a:avLst/>
            <a:gdLst>
              <a:gd name="T0" fmla="*/ 233362 w 325"/>
              <a:gd name="T1" fmla="*/ 0 h 77"/>
              <a:gd name="T2" fmla="*/ 180975 w 325"/>
              <a:gd name="T3" fmla="*/ 1587 h 77"/>
              <a:gd name="T4" fmla="*/ 134937 w 325"/>
              <a:gd name="T5" fmla="*/ 7937 h 77"/>
              <a:gd name="T6" fmla="*/ 93662 w 325"/>
              <a:gd name="T7" fmla="*/ 15875 h 77"/>
              <a:gd name="T8" fmla="*/ 58737 w 325"/>
              <a:gd name="T9" fmla="*/ 22225 h 77"/>
              <a:gd name="T10" fmla="*/ 44450 w 325"/>
              <a:gd name="T11" fmla="*/ 28575 h 77"/>
              <a:gd name="T12" fmla="*/ 31750 w 325"/>
              <a:gd name="T13" fmla="*/ 31750 h 77"/>
              <a:gd name="T14" fmla="*/ 20637 w 325"/>
              <a:gd name="T15" fmla="*/ 38100 h 77"/>
              <a:gd name="T16" fmla="*/ 12700 w 325"/>
              <a:gd name="T17" fmla="*/ 42862 h 77"/>
              <a:gd name="T18" fmla="*/ 4762 w 325"/>
              <a:gd name="T19" fmla="*/ 49212 h 77"/>
              <a:gd name="T20" fmla="*/ 1587 w 325"/>
              <a:gd name="T21" fmla="*/ 55562 h 77"/>
              <a:gd name="T22" fmla="*/ 0 w 325"/>
              <a:gd name="T23" fmla="*/ 61912 h 77"/>
              <a:gd name="T24" fmla="*/ 1587 w 325"/>
              <a:gd name="T25" fmla="*/ 66675 h 77"/>
              <a:gd name="T26" fmla="*/ 4762 w 325"/>
              <a:gd name="T27" fmla="*/ 74612 h 77"/>
              <a:gd name="T28" fmla="*/ 12700 w 325"/>
              <a:gd name="T29" fmla="*/ 79375 h 77"/>
              <a:gd name="T30" fmla="*/ 20637 w 325"/>
              <a:gd name="T31" fmla="*/ 85725 h 77"/>
              <a:gd name="T32" fmla="*/ 31750 w 325"/>
              <a:gd name="T33" fmla="*/ 90487 h 77"/>
              <a:gd name="T34" fmla="*/ 44450 w 325"/>
              <a:gd name="T35" fmla="*/ 96837 h 77"/>
              <a:gd name="T36" fmla="*/ 58737 w 325"/>
              <a:gd name="T37" fmla="*/ 100012 h 77"/>
              <a:gd name="T38" fmla="*/ 93662 w 325"/>
              <a:gd name="T39" fmla="*/ 109537 h 77"/>
              <a:gd name="T40" fmla="*/ 134937 w 325"/>
              <a:gd name="T41" fmla="*/ 115887 h 77"/>
              <a:gd name="T42" fmla="*/ 180975 w 325"/>
              <a:gd name="T43" fmla="*/ 120650 h 77"/>
              <a:gd name="T44" fmla="*/ 231775 w 325"/>
              <a:gd name="T45" fmla="*/ 122237 h 77"/>
              <a:gd name="T46" fmla="*/ 284162 w 325"/>
              <a:gd name="T47" fmla="*/ 122237 h 77"/>
              <a:gd name="T48" fmla="*/ 334962 w 325"/>
              <a:gd name="T49" fmla="*/ 120650 h 77"/>
              <a:gd name="T50" fmla="*/ 381000 w 325"/>
              <a:gd name="T51" fmla="*/ 115887 h 77"/>
              <a:gd name="T52" fmla="*/ 423862 w 325"/>
              <a:gd name="T53" fmla="*/ 109537 h 77"/>
              <a:gd name="T54" fmla="*/ 458787 w 325"/>
              <a:gd name="T55" fmla="*/ 100012 h 77"/>
              <a:gd name="T56" fmla="*/ 473075 w 325"/>
              <a:gd name="T57" fmla="*/ 96837 h 77"/>
              <a:gd name="T58" fmla="*/ 487362 w 325"/>
              <a:gd name="T59" fmla="*/ 90487 h 77"/>
              <a:gd name="T60" fmla="*/ 495300 w 325"/>
              <a:gd name="T61" fmla="*/ 85725 h 77"/>
              <a:gd name="T62" fmla="*/ 504825 w 325"/>
              <a:gd name="T63" fmla="*/ 79375 h 77"/>
              <a:gd name="T64" fmla="*/ 512762 w 325"/>
              <a:gd name="T65" fmla="*/ 74612 h 77"/>
              <a:gd name="T66" fmla="*/ 515937 w 325"/>
              <a:gd name="T67" fmla="*/ 66675 h 77"/>
              <a:gd name="T68" fmla="*/ 515937 w 325"/>
              <a:gd name="T69" fmla="*/ 61912 h 77"/>
              <a:gd name="T70" fmla="*/ 515937 w 325"/>
              <a:gd name="T71" fmla="*/ 55562 h 77"/>
              <a:gd name="T72" fmla="*/ 512762 w 325"/>
              <a:gd name="T73" fmla="*/ 49212 h 77"/>
              <a:gd name="T74" fmla="*/ 504825 w 325"/>
              <a:gd name="T75" fmla="*/ 42862 h 77"/>
              <a:gd name="T76" fmla="*/ 495300 w 325"/>
              <a:gd name="T77" fmla="*/ 38100 h 77"/>
              <a:gd name="T78" fmla="*/ 487362 w 325"/>
              <a:gd name="T79" fmla="*/ 31750 h 77"/>
              <a:gd name="T80" fmla="*/ 473075 w 325"/>
              <a:gd name="T81" fmla="*/ 28575 h 77"/>
              <a:gd name="T82" fmla="*/ 458787 w 325"/>
              <a:gd name="T83" fmla="*/ 22225 h 77"/>
              <a:gd name="T84" fmla="*/ 423862 w 325"/>
              <a:gd name="T85" fmla="*/ 15875 h 77"/>
              <a:gd name="T86" fmla="*/ 381000 w 325"/>
              <a:gd name="T87" fmla="*/ 7937 h 77"/>
              <a:gd name="T88" fmla="*/ 334962 w 325"/>
              <a:gd name="T89" fmla="*/ 1587 h 77"/>
              <a:gd name="T90" fmla="*/ 284162 w 325"/>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5"/>
              <a:gd name="T139" fmla="*/ 0 h 77"/>
              <a:gd name="T140" fmla="*/ 325 w 325"/>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5" h="77">
                <a:moveTo>
                  <a:pt x="163" y="0"/>
                </a:moveTo>
                <a:lnTo>
                  <a:pt x="147" y="0"/>
                </a:lnTo>
                <a:lnTo>
                  <a:pt x="130" y="1"/>
                </a:lnTo>
                <a:lnTo>
                  <a:pt x="114" y="1"/>
                </a:lnTo>
                <a:lnTo>
                  <a:pt x="99" y="4"/>
                </a:lnTo>
                <a:lnTo>
                  <a:pt x="85" y="5"/>
                </a:lnTo>
                <a:lnTo>
                  <a:pt x="72" y="7"/>
                </a:lnTo>
                <a:lnTo>
                  <a:pt x="59" y="10"/>
                </a:lnTo>
                <a:lnTo>
                  <a:pt x="48" y="12"/>
                </a:lnTo>
                <a:lnTo>
                  <a:pt x="37" y="14"/>
                </a:lnTo>
                <a:lnTo>
                  <a:pt x="32" y="15"/>
                </a:lnTo>
                <a:lnTo>
                  <a:pt x="28" y="18"/>
                </a:lnTo>
                <a:lnTo>
                  <a:pt x="23" y="19"/>
                </a:lnTo>
                <a:lnTo>
                  <a:pt x="20" y="20"/>
                </a:lnTo>
                <a:lnTo>
                  <a:pt x="16" y="22"/>
                </a:lnTo>
                <a:lnTo>
                  <a:pt x="13" y="24"/>
                </a:lnTo>
                <a:lnTo>
                  <a:pt x="10" y="26"/>
                </a:lnTo>
                <a:lnTo>
                  <a:pt x="8" y="27"/>
                </a:lnTo>
                <a:lnTo>
                  <a:pt x="6" y="29"/>
                </a:lnTo>
                <a:lnTo>
                  <a:pt x="3" y="31"/>
                </a:lnTo>
                <a:lnTo>
                  <a:pt x="2" y="33"/>
                </a:lnTo>
                <a:lnTo>
                  <a:pt x="1" y="35"/>
                </a:lnTo>
                <a:lnTo>
                  <a:pt x="0" y="36"/>
                </a:lnTo>
                <a:lnTo>
                  <a:pt x="0" y="39"/>
                </a:lnTo>
                <a:lnTo>
                  <a:pt x="0" y="41"/>
                </a:lnTo>
                <a:lnTo>
                  <a:pt x="1" y="42"/>
                </a:lnTo>
                <a:lnTo>
                  <a:pt x="2" y="45"/>
                </a:lnTo>
                <a:lnTo>
                  <a:pt x="3" y="47"/>
                </a:lnTo>
                <a:lnTo>
                  <a:pt x="6" y="48"/>
                </a:lnTo>
                <a:lnTo>
                  <a:pt x="8" y="50"/>
                </a:lnTo>
                <a:lnTo>
                  <a:pt x="10" y="52"/>
                </a:lnTo>
                <a:lnTo>
                  <a:pt x="13" y="54"/>
                </a:lnTo>
                <a:lnTo>
                  <a:pt x="16" y="55"/>
                </a:lnTo>
                <a:lnTo>
                  <a:pt x="20" y="57"/>
                </a:lnTo>
                <a:lnTo>
                  <a:pt x="23" y="59"/>
                </a:lnTo>
                <a:lnTo>
                  <a:pt x="28" y="61"/>
                </a:lnTo>
                <a:lnTo>
                  <a:pt x="32" y="62"/>
                </a:lnTo>
                <a:lnTo>
                  <a:pt x="37" y="63"/>
                </a:lnTo>
                <a:lnTo>
                  <a:pt x="48" y="67"/>
                </a:lnTo>
                <a:lnTo>
                  <a:pt x="59" y="69"/>
                </a:lnTo>
                <a:lnTo>
                  <a:pt x="72" y="71"/>
                </a:lnTo>
                <a:lnTo>
                  <a:pt x="85" y="73"/>
                </a:lnTo>
                <a:lnTo>
                  <a:pt x="99" y="75"/>
                </a:lnTo>
                <a:lnTo>
                  <a:pt x="114" y="76"/>
                </a:lnTo>
                <a:lnTo>
                  <a:pt x="130" y="77"/>
                </a:lnTo>
                <a:lnTo>
                  <a:pt x="146" y="77"/>
                </a:lnTo>
                <a:lnTo>
                  <a:pt x="163" y="77"/>
                </a:lnTo>
                <a:lnTo>
                  <a:pt x="179" y="77"/>
                </a:lnTo>
                <a:lnTo>
                  <a:pt x="196" y="77"/>
                </a:lnTo>
                <a:lnTo>
                  <a:pt x="211" y="76"/>
                </a:lnTo>
                <a:lnTo>
                  <a:pt x="226" y="75"/>
                </a:lnTo>
                <a:lnTo>
                  <a:pt x="240" y="73"/>
                </a:lnTo>
                <a:lnTo>
                  <a:pt x="254" y="71"/>
                </a:lnTo>
                <a:lnTo>
                  <a:pt x="267" y="69"/>
                </a:lnTo>
                <a:lnTo>
                  <a:pt x="279" y="67"/>
                </a:lnTo>
                <a:lnTo>
                  <a:pt x="289" y="63"/>
                </a:lnTo>
                <a:lnTo>
                  <a:pt x="294" y="62"/>
                </a:lnTo>
                <a:lnTo>
                  <a:pt x="298" y="61"/>
                </a:lnTo>
                <a:lnTo>
                  <a:pt x="302" y="59"/>
                </a:lnTo>
                <a:lnTo>
                  <a:pt x="307" y="57"/>
                </a:lnTo>
                <a:lnTo>
                  <a:pt x="310" y="55"/>
                </a:lnTo>
                <a:lnTo>
                  <a:pt x="312" y="54"/>
                </a:lnTo>
                <a:lnTo>
                  <a:pt x="316" y="52"/>
                </a:lnTo>
                <a:lnTo>
                  <a:pt x="318" y="50"/>
                </a:lnTo>
                <a:lnTo>
                  <a:pt x="321" y="48"/>
                </a:lnTo>
                <a:lnTo>
                  <a:pt x="323" y="47"/>
                </a:lnTo>
                <a:lnTo>
                  <a:pt x="324" y="45"/>
                </a:lnTo>
                <a:lnTo>
                  <a:pt x="325" y="42"/>
                </a:lnTo>
                <a:lnTo>
                  <a:pt x="325" y="41"/>
                </a:lnTo>
                <a:lnTo>
                  <a:pt x="325" y="39"/>
                </a:lnTo>
                <a:lnTo>
                  <a:pt x="325" y="36"/>
                </a:lnTo>
                <a:lnTo>
                  <a:pt x="325" y="35"/>
                </a:lnTo>
                <a:lnTo>
                  <a:pt x="324" y="33"/>
                </a:lnTo>
                <a:lnTo>
                  <a:pt x="323" y="31"/>
                </a:lnTo>
                <a:lnTo>
                  <a:pt x="321" y="29"/>
                </a:lnTo>
                <a:lnTo>
                  <a:pt x="318" y="27"/>
                </a:lnTo>
                <a:lnTo>
                  <a:pt x="316" y="26"/>
                </a:lnTo>
                <a:lnTo>
                  <a:pt x="312" y="24"/>
                </a:lnTo>
                <a:lnTo>
                  <a:pt x="310" y="22"/>
                </a:lnTo>
                <a:lnTo>
                  <a:pt x="307" y="20"/>
                </a:lnTo>
                <a:lnTo>
                  <a:pt x="302" y="19"/>
                </a:lnTo>
                <a:lnTo>
                  <a:pt x="298" y="18"/>
                </a:lnTo>
                <a:lnTo>
                  <a:pt x="294" y="15"/>
                </a:lnTo>
                <a:lnTo>
                  <a:pt x="289" y="14"/>
                </a:lnTo>
                <a:lnTo>
                  <a:pt x="279" y="12"/>
                </a:lnTo>
                <a:lnTo>
                  <a:pt x="267" y="10"/>
                </a:lnTo>
                <a:lnTo>
                  <a:pt x="254" y="7"/>
                </a:lnTo>
                <a:lnTo>
                  <a:pt x="240" y="5"/>
                </a:lnTo>
                <a:lnTo>
                  <a:pt x="226" y="4"/>
                </a:lnTo>
                <a:lnTo>
                  <a:pt x="211" y="1"/>
                </a:lnTo>
                <a:lnTo>
                  <a:pt x="196" y="1"/>
                </a:lnTo>
                <a:lnTo>
                  <a:pt x="179" y="0"/>
                </a:lnTo>
                <a:lnTo>
                  <a:pt x="163" y="0"/>
                </a:lnTo>
              </a:path>
            </a:pathLst>
          </a:custGeom>
          <a:noFill/>
          <a:ln w="14288">
            <a:solidFill>
              <a:srgbClr val="000000"/>
            </a:solidFill>
            <a:round/>
            <a:headEnd/>
            <a:tailEnd/>
          </a:ln>
        </p:spPr>
        <p:txBody>
          <a:bodyPr/>
          <a:lstStyle/>
          <a:p>
            <a:endParaRPr lang="en-US"/>
          </a:p>
        </p:txBody>
      </p:sp>
      <p:sp>
        <p:nvSpPr>
          <p:cNvPr id="131145" name="Line 76"/>
          <p:cNvSpPr>
            <a:spLocks noChangeShapeType="1"/>
          </p:cNvSpPr>
          <p:nvPr/>
        </p:nvSpPr>
        <p:spPr bwMode="auto">
          <a:xfrm>
            <a:off x="3011388" y="4348287"/>
            <a:ext cx="92075" cy="1587"/>
          </a:xfrm>
          <a:prstGeom prst="line">
            <a:avLst/>
          </a:prstGeom>
          <a:noFill/>
          <a:ln w="34925">
            <a:solidFill>
              <a:srgbClr val="000000"/>
            </a:solidFill>
            <a:round/>
            <a:headEnd/>
            <a:tailEnd/>
          </a:ln>
        </p:spPr>
        <p:txBody>
          <a:bodyPr/>
          <a:lstStyle/>
          <a:p>
            <a:endParaRPr lang="en-US"/>
          </a:p>
        </p:txBody>
      </p:sp>
      <p:sp>
        <p:nvSpPr>
          <p:cNvPr id="131146" name="Line 77"/>
          <p:cNvSpPr>
            <a:spLocks noChangeShapeType="1"/>
          </p:cNvSpPr>
          <p:nvPr/>
        </p:nvSpPr>
        <p:spPr bwMode="auto">
          <a:xfrm>
            <a:off x="3187600" y="4418137"/>
            <a:ext cx="80963" cy="1587"/>
          </a:xfrm>
          <a:prstGeom prst="line">
            <a:avLst/>
          </a:prstGeom>
          <a:noFill/>
          <a:ln w="34925">
            <a:solidFill>
              <a:srgbClr val="000000"/>
            </a:solidFill>
            <a:round/>
            <a:headEnd/>
            <a:tailEnd/>
          </a:ln>
        </p:spPr>
        <p:txBody>
          <a:bodyPr/>
          <a:lstStyle/>
          <a:p>
            <a:endParaRPr lang="en-US"/>
          </a:p>
        </p:txBody>
      </p:sp>
      <p:sp>
        <p:nvSpPr>
          <p:cNvPr id="131147" name="Line 78"/>
          <p:cNvSpPr>
            <a:spLocks noChangeShapeType="1"/>
          </p:cNvSpPr>
          <p:nvPr/>
        </p:nvSpPr>
        <p:spPr bwMode="auto">
          <a:xfrm>
            <a:off x="3097113" y="4348287"/>
            <a:ext cx="93662" cy="69850"/>
          </a:xfrm>
          <a:prstGeom prst="line">
            <a:avLst/>
          </a:prstGeom>
          <a:noFill/>
          <a:ln w="34925">
            <a:solidFill>
              <a:srgbClr val="000000"/>
            </a:solidFill>
            <a:round/>
            <a:headEnd/>
            <a:tailEnd/>
          </a:ln>
        </p:spPr>
        <p:txBody>
          <a:bodyPr/>
          <a:lstStyle/>
          <a:p>
            <a:endParaRPr lang="en-US"/>
          </a:p>
        </p:txBody>
      </p:sp>
      <p:sp>
        <p:nvSpPr>
          <p:cNvPr id="131148" name="Line 79"/>
          <p:cNvSpPr>
            <a:spLocks noChangeShapeType="1"/>
          </p:cNvSpPr>
          <p:nvPr/>
        </p:nvSpPr>
        <p:spPr bwMode="auto">
          <a:xfrm>
            <a:off x="3011388" y="4416549"/>
            <a:ext cx="92075" cy="1588"/>
          </a:xfrm>
          <a:prstGeom prst="line">
            <a:avLst/>
          </a:prstGeom>
          <a:noFill/>
          <a:ln w="34925">
            <a:solidFill>
              <a:srgbClr val="000000"/>
            </a:solidFill>
            <a:round/>
            <a:headEnd/>
            <a:tailEnd/>
          </a:ln>
        </p:spPr>
        <p:txBody>
          <a:bodyPr/>
          <a:lstStyle/>
          <a:p>
            <a:endParaRPr lang="en-US"/>
          </a:p>
        </p:txBody>
      </p:sp>
      <p:sp>
        <p:nvSpPr>
          <p:cNvPr id="131149" name="Line 80"/>
          <p:cNvSpPr>
            <a:spLocks noChangeShapeType="1"/>
          </p:cNvSpPr>
          <p:nvPr/>
        </p:nvSpPr>
        <p:spPr bwMode="auto">
          <a:xfrm>
            <a:off x="3187600" y="4346699"/>
            <a:ext cx="80963" cy="1588"/>
          </a:xfrm>
          <a:prstGeom prst="line">
            <a:avLst/>
          </a:prstGeom>
          <a:noFill/>
          <a:ln w="34925">
            <a:solidFill>
              <a:srgbClr val="000000"/>
            </a:solidFill>
            <a:round/>
            <a:headEnd/>
            <a:tailEnd/>
          </a:ln>
        </p:spPr>
        <p:txBody>
          <a:bodyPr/>
          <a:lstStyle/>
          <a:p>
            <a:endParaRPr lang="en-US"/>
          </a:p>
        </p:txBody>
      </p:sp>
      <p:sp>
        <p:nvSpPr>
          <p:cNvPr id="131150" name="Line 81"/>
          <p:cNvSpPr>
            <a:spLocks noChangeShapeType="1"/>
          </p:cNvSpPr>
          <p:nvPr/>
        </p:nvSpPr>
        <p:spPr bwMode="auto">
          <a:xfrm flipV="1">
            <a:off x="3097113" y="4346699"/>
            <a:ext cx="93662" cy="69850"/>
          </a:xfrm>
          <a:prstGeom prst="line">
            <a:avLst/>
          </a:prstGeom>
          <a:noFill/>
          <a:ln w="34925">
            <a:solidFill>
              <a:srgbClr val="000000"/>
            </a:solidFill>
            <a:round/>
            <a:headEnd/>
            <a:tailEnd/>
          </a:ln>
        </p:spPr>
        <p:txBody>
          <a:bodyPr/>
          <a:lstStyle/>
          <a:p>
            <a:endParaRPr lang="en-US"/>
          </a:p>
        </p:txBody>
      </p:sp>
      <p:sp>
        <p:nvSpPr>
          <p:cNvPr id="131151" name="Rectangle 82"/>
          <p:cNvSpPr>
            <a:spLocks noChangeArrowheads="1"/>
          </p:cNvSpPr>
          <p:nvPr/>
        </p:nvSpPr>
        <p:spPr bwMode="auto">
          <a:xfrm>
            <a:off x="4517925" y="5288087"/>
            <a:ext cx="133350" cy="900112"/>
          </a:xfrm>
          <a:prstGeom prst="rect">
            <a:avLst/>
          </a:prstGeom>
          <a:solidFill>
            <a:srgbClr val="E0E0E0"/>
          </a:solidFill>
          <a:ln w="9525">
            <a:noFill/>
            <a:miter lim="800000"/>
            <a:headEnd/>
            <a:tailEnd/>
          </a:ln>
        </p:spPr>
        <p:txBody>
          <a:bodyPr/>
          <a:lstStyle/>
          <a:p>
            <a:endParaRPr lang="en-US"/>
          </a:p>
        </p:txBody>
      </p:sp>
      <p:sp>
        <p:nvSpPr>
          <p:cNvPr id="131152" name="Freeform 84"/>
          <p:cNvSpPr>
            <a:spLocks/>
          </p:cNvSpPr>
          <p:nvPr/>
        </p:nvSpPr>
        <p:spPr bwMode="auto">
          <a:xfrm>
            <a:off x="4513163" y="5288087"/>
            <a:ext cx="136525" cy="101600"/>
          </a:xfrm>
          <a:custGeom>
            <a:avLst/>
            <a:gdLst>
              <a:gd name="T0" fmla="*/ 0 w 86"/>
              <a:gd name="T1" fmla="*/ 0 h 64"/>
              <a:gd name="T2" fmla="*/ 136525 w 86"/>
              <a:gd name="T3" fmla="*/ 0 h 64"/>
              <a:gd name="T4" fmla="*/ 136525 w 86"/>
              <a:gd name="T5" fmla="*/ 101600 h 64"/>
              <a:gd name="T6" fmla="*/ 0 w 86"/>
              <a:gd name="T7" fmla="*/ 47625 h 64"/>
              <a:gd name="T8" fmla="*/ 0 w 86"/>
              <a:gd name="T9" fmla="*/ 0 h 64"/>
              <a:gd name="T10" fmla="*/ 0 60000 65536"/>
              <a:gd name="T11" fmla="*/ 0 60000 65536"/>
              <a:gd name="T12" fmla="*/ 0 60000 65536"/>
              <a:gd name="T13" fmla="*/ 0 60000 65536"/>
              <a:gd name="T14" fmla="*/ 0 60000 65536"/>
              <a:gd name="T15" fmla="*/ 0 w 86"/>
              <a:gd name="T16" fmla="*/ 0 h 64"/>
              <a:gd name="T17" fmla="*/ 86 w 86"/>
              <a:gd name="T18" fmla="*/ 64 h 64"/>
            </a:gdLst>
            <a:ahLst/>
            <a:cxnLst>
              <a:cxn ang="T10">
                <a:pos x="T0" y="T1"/>
              </a:cxn>
              <a:cxn ang="T11">
                <a:pos x="T2" y="T3"/>
              </a:cxn>
              <a:cxn ang="T12">
                <a:pos x="T4" y="T5"/>
              </a:cxn>
              <a:cxn ang="T13">
                <a:pos x="T6" y="T7"/>
              </a:cxn>
              <a:cxn ang="T14">
                <a:pos x="T8" y="T9"/>
              </a:cxn>
            </a:cxnLst>
            <a:rect l="T15" t="T16" r="T17" b="T18"/>
            <a:pathLst>
              <a:path w="86" h="64">
                <a:moveTo>
                  <a:pt x="0" y="0"/>
                </a:moveTo>
                <a:lnTo>
                  <a:pt x="86" y="0"/>
                </a:lnTo>
                <a:lnTo>
                  <a:pt x="86" y="64"/>
                </a:lnTo>
                <a:lnTo>
                  <a:pt x="0" y="30"/>
                </a:lnTo>
                <a:lnTo>
                  <a:pt x="0" y="0"/>
                </a:lnTo>
                <a:close/>
              </a:path>
            </a:pathLst>
          </a:custGeom>
          <a:solidFill>
            <a:srgbClr val="808080"/>
          </a:solidFill>
          <a:ln w="9525">
            <a:noFill/>
            <a:round/>
            <a:headEnd/>
            <a:tailEnd/>
          </a:ln>
        </p:spPr>
        <p:txBody>
          <a:bodyPr/>
          <a:lstStyle/>
          <a:p>
            <a:endParaRPr lang="en-US"/>
          </a:p>
        </p:txBody>
      </p:sp>
      <p:sp>
        <p:nvSpPr>
          <p:cNvPr id="131153" name="Rectangle 85"/>
          <p:cNvSpPr>
            <a:spLocks noChangeArrowheads="1"/>
          </p:cNvSpPr>
          <p:nvPr/>
        </p:nvSpPr>
        <p:spPr bwMode="auto">
          <a:xfrm>
            <a:off x="4517925" y="5419849"/>
            <a:ext cx="65088" cy="52388"/>
          </a:xfrm>
          <a:prstGeom prst="rect">
            <a:avLst/>
          </a:prstGeom>
          <a:solidFill>
            <a:srgbClr val="E00000"/>
          </a:solidFill>
          <a:ln w="9525">
            <a:noFill/>
            <a:miter lim="800000"/>
            <a:headEnd/>
            <a:tailEnd/>
          </a:ln>
        </p:spPr>
        <p:txBody>
          <a:bodyPr/>
          <a:lstStyle/>
          <a:p>
            <a:endParaRPr lang="en-US"/>
          </a:p>
        </p:txBody>
      </p:sp>
      <p:sp>
        <p:nvSpPr>
          <p:cNvPr id="131154" name="Rectangle 86"/>
          <p:cNvSpPr>
            <a:spLocks noChangeArrowheads="1"/>
          </p:cNvSpPr>
          <p:nvPr/>
        </p:nvSpPr>
        <p:spPr bwMode="auto">
          <a:xfrm>
            <a:off x="4586188" y="5418262"/>
            <a:ext cx="68262" cy="53975"/>
          </a:xfrm>
          <a:prstGeom prst="rect">
            <a:avLst/>
          </a:prstGeom>
          <a:solidFill>
            <a:srgbClr val="E00000"/>
          </a:solidFill>
          <a:ln w="9525">
            <a:noFill/>
            <a:miter lim="800000"/>
            <a:headEnd/>
            <a:tailEnd/>
          </a:ln>
        </p:spPr>
        <p:txBody>
          <a:bodyPr/>
          <a:lstStyle/>
          <a:p>
            <a:endParaRPr lang="en-US"/>
          </a:p>
        </p:txBody>
      </p:sp>
      <p:sp>
        <p:nvSpPr>
          <p:cNvPr id="131155" name="Rectangle 87"/>
          <p:cNvSpPr>
            <a:spLocks noChangeArrowheads="1"/>
          </p:cNvSpPr>
          <p:nvPr/>
        </p:nvSpPr>
        <p:spPr bwMode="auto">
          <a:xfrm>
            <a:off x="4551263" y="5359524"/>
            <a:ext cx="68262" cy="50800"/>
          </a:xfrm>
          <a:prstGeom prst="rect">
            <a:avLst/>
          </a:prstGeom>
          <a:solidFill>
            <a:srgbClr val="600000"/>
          </a:solidFill>
          <a:ln w="9525">
            <a:noFill/>
            <a:miter lim="800000"/>
            <a:headEnd/>
            <a:tailEnd/>
          </a:ln>
        </p:spPr>
        <p:txBody>
          <a:bodyPr/>
          <a:lstStyle/>
          <a:p>
            <a:endParaRPr lang="en-US"/>
          </a:p>
        </p:txBody>
      </p:sp>
      <p:sp>
        <p:nvSpPr>
          <p:cNvPr id="131156" name="Rectangle 88"/>
          <p:cNvSpPr>
            <a:spLocks noChangeArrowheads="1"/>
          </p:cNvSpPr>
          <p:nvPr/>
        </p:nvSpPr>
        <p:spPr bwMode="auto">
          <a:xfrm>
            <a:off x="4621113" y="5359524"/>
            <a:ext cx="33337" cy="50800"/>
          </a:xfrm>
          <a:prstGeom prst="rect">
            <a:avLst/>
          </a:prstGeom>
          <a:solidFill>
            <a:srgbClr val="E00000"/>
          </a:solidFill>
          <a:ln w="9525">
            <a:noFill/>
            <a:miter lim="800000"/>
            <a:headEnd/>
            <a:tailEnd/>
          </a:ln>
        </p:spPr>
        <p:txBody>
          <a:bodyPr/>
          <a:lstStyle/>
          <a:p>
            <a:endParaRPr lang="en-US"/>
          </a:p>
        </p:txBody>
      </p:sp>
      <p:sp>
        <p:nvSpPr>
          <p:cNvPr id="131157" name="Rectangle 89"/>
          <p:cNvSpPr>
            <a:spLocks noChangeArrowheads="1"/>
          </p:cNvSpPr>
          <p:nvPr/>
        </p:nvSpPr>
        <p:spPr bwMode="auto">
          <a:xfrm>
            <a:off x="4511575" y="5359524"/>
            <a:ext cx="34925" cy="50800"/>
          </a:xfrm>
          <a:prstGeom prst="rect">
            <a:avLst/>
          </a:prstGeom>
          <a:solidFill>
            <a:srgbClr val="E00000"/>
          </a:solidFill>
          <a:ln w="9525">
            <a:noFill/>
            <a:miter lim="800000"/>
            <a:headEnd/>
            <a:tailEnd/>
          </a:ln>
        </p:spPr>
        <p:txBody>
          <a:bodyPr/>
          <a:lstStyle/>
          <a:p>
            <a:endParaRPr lang="en-US"/>
          </a:p>
        </p:txBody>
      </p:sp>
      <p:sp>
        <p:nvSpPr>
          <p:cNvPr id="131158" name="Rectangle 90"/>
          <p:cNvSpPr>
            <a:spLocks noChangeArrowheads="1"/>
          </p:cNvSpPr>
          <p:nvPr/>
        </p:nvSpPr>
        <p:spPr bwMode="auto">
          <a:xfrm>
            <a:off x="4516338" y="5297612"/>
            <a:ext cx="68262" cy="53975"/>
          </a:xfrm>
          <a:prstGeom prst="rect">
            <a:avLst/>
          </a:prstGeom>
          <a:solidFill>
            <a:srgbClr val="E00000"/>
          </a:solidFill>
          <a:ln w="9525">
            <a:noFill/>
            <a:miter lim="800000"/>
            <a:headEnd/>
            <a:tailEnd/>
          </a:ln>
        </p:spPr>
        <p:txBody>
          <a:bodyPr/>
          <a:lstStyle/>
          <a:p>
            <a:endParaRPr lang="en-US"/>
          </a:p>
        </p:txBody>
      </p:sp>
      <p:sp>
        <p:nvSpPr>
          <p:cNvPr id="131159" name="Rectangle 91"/>
          <p:cNvSpPr>
            <a:spLocks noChangeArrowheads="1"/>
          </p:cNvSpPr>
          <p:nvPr/>
        </p:nvSpPr>
        <p:spPr bwMode="auto">
          <a:xfrm>
            <a:off x="4587775" y="5299199"/>
            <a:ext cx="68263" cy="52388"/>
          </a:xfrm>
          <a:prstGeom prst="rect">
            <a:avLst/>
          </a:prstGeom>
          <a:solidFill>
            <a:srgbClr val="E00000"/>
          </a:solidFill>
          <a:ln w="9525">
            <a:noFill/>
            <a:miter lim="800000"/>
            <a:headEnd/>
            <a:tailEnd/>
          </a:ln>
        </p:spPr>
        <p:txBody>
          <a:bodyPr/>
          <a:lstStyle/>
          <a:p>
            <a:endParaRPr lang="en-US"/>
          </a:p>
        </p:txBody>
      </p:sp>
      <p:sp>
        <p:nvSpPr>
          <p:cNvPr id="131160" name="Rectangle 92"/>
          <p:cNvSpPr>
            <a:spLocks noChangeArrowheads="1"/>
          </p:cNvSpPr>
          <p:nvPr/>
        </p:nvSpPr>
        <p:spPr bwMode="auto">
          <a:xfrm>
            <a:off x="4516338" y="5538912"/>
            <a:ext cx="63500" cy="52387"/>
          </a:xfrm>
          <a:prstGeom prst="rect">
            <a:avLst/>
          </a:prstGeom>
          <a:solidFill>
            <a:srgbClr val="E00000"/>
          </a:solidFill>
          <a:ln w="9525">
            <a:noFill/>
            <a:miter lim="800000"/>
            <a:headEnd/>
            <a:tailEnd/>
          </a:ln>
        </p:spPr>
        <p:txBody>
          <a:bodyPr/>
          <a:lstStyle/>
          <a:p>
            <a:endParaRPr lang="en-US"/>
          </a:p>
        </p:txBody>
      </p:sp>
      <p:sp>
        <p:nvSpPr>
          <p:cNvPr id="131161" name="Rectangle 93"/>
          <p:cNvSpPr>
            <a:spLocks noChangeArrowheads="1"/>
          </p:cNvSpPr>
          <p:nvPr/>
        </p:nvSpPr>
        <p:spPr bwMode="auto">
          <a:xfrm>
            <a:off x="4586188" y="5538912"/>
            <a:ext cx="66675" cy="52387"/>
          </a:xfrm>
          <a:prstGeom prst="rect">
            <a:avLst/>
          </a:prstGeom>
          <a:solidFill>
            <a:srgbClr val="E00000"/>
          </a:solidFill>
          <a:ln w="9525">
            <a:noFill/>
            <a:miter lim="800000"/>
            <a:headEnd/>
            <a:tailEnd/>
          </a:ln>
        </p:spPr>
        <p:txBody>
          <a:bodyPr/>
          <a:lstStyle/>
          <a:p>
            <a:endParaRPr lang="en-US"/>
          </a:p>
        </p:txBody>
      </p:sp>
      <p:sp>
        <p:nvSpPr>
          <p:cNvPr id="131162" name="Rectangle 94"/>
          <p:cNvSpPr>
            <a:spLocks noChangeArrowheads="1"/>
          </p:cNvSpPr>
          <p:nvPr/>
        </p:nvSpPr>
        <p:spPr bwMode="auto">
          <a:xfrm>
            <a:off x="4551263" y="5478587"/>
            <a:ext cx="66675" cy="50800"/>
          </a:xfrm>
          <a:prstGeom prst="rect">
            <a:avLst/>
          </a:prstGeom>
          <a:solidFill>
            <a:srgbClr val="600000"/>
          </a:solidFill>
          <a:ln w="9525">
            <a:noFill/>
            <a:miter lim="800000"/>
            <a:headEnd/>
            <a:tailEnd/>
          </a:ln>
        </p:spPr>
        <p:txBody>
          <a:bodyPr/>
          <a:lstStyle/>
          <a:p>
            <a:endParaRPr lang="en-US"/>
          </a:p>
        </p:txBody>
      </p:sp>
      <p:sp>
        <p:nvSpPr>
          <p:cNvPr id="131163" name="Rectangle 95"/>
          <p:cNvSpPr>
            <a:spLocks noChangeArrowheads="1"/>
          </p:cNvSpPr>
          <p:nvPr/>
        </p:nvSpPr>
        <p:spPr bwMode="auto">
          <a:xfrm>
            <a:off x="4619525" y="5478587"/>
            <a:ext cx="34925" cy="50800"/>
          </a:xfrm>
          <a:prstGeom prst="rect">
            <a:avLst/>
          </a:prstGeom>
          <a:solidFill>
            <a:srgbClr val="E00000"/>
          </a:solidFill>
          <a:ln w="9525">
            <a:noFill/>
            <a:miter lim="800000"/>
            <a:headEnd/>
            <a:tailEnd/>
          </a:ln>
        </p:spPr>
        <p:txBody>
          <a:bodyPr/>
          <a:lstStyle/>
          <a:p>
            <a:endParaRPr lang="en-US"/>
          </a:p>
        </p:txBody>
      </p:sp>
      <p:sp>
        <p:nvSpPr>
          <p:cNvPr id="131164" name="Rectangle 96"/>
          <p:cNvSpPr>
            <a:spLocks noChangeArrowheads="1"/>
          </p:cNvSpPr>
          <p:nvPr/>
        </p:nvSpPr>
        <p:spPr bwMode="auto">
          <a:xfrm>
            <a:off x="4517925" y="5478587"/>
            <a:ext cx="26988" cy="50800"/>
          </a:xfrm>
          <a:prstGeom prst="rect">
            <a:avLst/>
          </a:prstGeom>
          <a:solidFill>
            <a:srgbClr val="E00000"/>
          </a:solidFill>
          <a:ln w="9525">
            <a:noFill/>
            <a:miter lim="800000"/>
            <a:headEnd/>
            <a:tailEnd/>
          </a:ln>
        </p:spPr>
        <p:txBody>
          <a:bodyPr/>
          <a:lstStyle/>
          <a:p>
            <a:endParaRPr lang="en-US"/>
          </a:p>
        </p:txBody>
      </p:sp>
      <p:sp>
        <p:nvSpPr>
          <p:cNvPr id="131165" name="Rectangle 97"/>
          <p:cNvSpPr>
            <a:spLocks noChangeArrowheads="1"/>
          </p:cNvSpPr>
          <p:nvPr/>
        </p:nvSpPr>
        <p:spPr bwMode="auto">
          <a:xfrm>
            <a:off x="4516338" y="5654799"/>
            <a:ext cx="63500" cy="52388"/>
          </a:xfrm>
          <a:prstGeom prst="rect">
            <a:avLst/>
          </a:prstGeom>
          <a:solidFill>
            <a:srgbClr val="E00000"/>
          </a:solidFill>
          <a:ln w="9525">
            <a:noFill/>
            <a:miter lim="800000"/>
            <a:headEnd/>
            <a:tailEnd/>
          </a:ln>
        </p:spPr>
        <p:txBody>
          <a:bodyPr/>
          <a:lstStyle/>
          <a:p>
            <a:endParaRPr lang="en-US"/>
          </a:p>
        </p:txBody>
      </p:sp>
      <p:sp>
        <p:nvSpPr>
          <p:cNvPr id="131166" name="Rectangle 98"/>
          <p:cNvSpPr>
            <a:spLocks noChangeArrowheads="1"/>
          </p:cNvSpPr>
          <p:nvPr/>
        </p:nvSpPr>
        <p:spPr bwMode="auto">
          <a:xfrm>
            <a:off x="4586188" y="5654799"/>
            <a:ext cx="66675" cy="52388"/>
          </a:xfrm>
          <a:prstGeom prst="rect">
            <a:avLst/>
          </a:prstGeom>
          <a:solidFill>
            <a:srgbClr val="E00000"/>
          </a:solidFill>
          <a:ln w="9525">
            <a:noFill/>
            <a:miter lim="800000"/>
            <a:headEnd/>
            <a:tailEnd/>
          </a:ln>
        </p:spPr>
        <p:txBody>
          <a:bodyPr/>
          <a:lstStyle/>
          <a:p>
            <a:endParaRPr lang="en-US"/>
          </a:p>
        </p:txBody>
      </p:sp>
      <p:sp>
        <p:nvSpPr>
          <p:cNvPr id="131167" name="Rectangle 99"/>
          <p:cNvSpPr>
            <a:spLocks noChangeArrowheads="1"/>
          </p:cNvSpPr>
          <p:nvPr/>
        </p:nvSpPr>
        <p:spPr bwMode="auto">
          <a:xfrm>
            <a:off x="4551263" y="5596062"/>
            <a:ext cx="66675" cy="50800"/>
          </a:xfrm>
          <a:prstGeom prst="rect">
            <a:avLst/>
          </a:prstGeom>
          <a:solidFill>
            <a:srgbClr val="E00000"/>
          </a:solidFill>
          <a:ln w="9525">
            <a:noFill/>
            <a:miter lim="800000"/>
            <a:headEnd/>
            <a:tailEnd/>
          </a:ln>
        </p:spPr>
        <p:txBody>
          <a:bodyPr/>
          <a:lstStyle/>
          <a:p>
            <a:endParaRPr lang="en-US"/>
          </a:p>
        </p:txBody>
      </p:sp>
      <p:sp>
        <p:nvSpPr>
          <p:cNvPr id="131168" name="Rectangle 100"/>
          <p:cNvSpPr>
            <a:spLocks noChangeArrowheads="1"/>
          </p:cNvSpPr>
          <p:nvPr/>
        </p:nvSpPr>
        <p:spPr bwMode="auto">
          <a:xfrm>
            <a:off x="4619525" y="5596062"/>
            <a:ext cx="34925" cy="50800"/>
          </a:xfrm>
          <a:prstGeom prst="rect">
            <a:avLst/>
          </a:prstGeom>
          <a:solidFill>
            <a:srgbClr val="600000"/>
          </a:solidFill>
          <a:ln w="9525">
            <a:noFill/>
            <a:miter lim="800000"/>
            <a:headEnd/>
            <a:tailEnd/>
          </a:ln>
        </p:spPr>
        <p:txBody>
          <a:bodyPr/>
          <a:lstStyle/>
          <a:p>
            <a:endParaRPr lang="en-US"/>
          </a:p>
        </p:txBody>
      </p:sp>
      <p:sp>
        <p:nvSpPr>
          <p:cNvPr id="131169" name="Rectangle 101"/>
          <p:cNvSpPr>
            <a:spLocks noChangeArrowheads="1"/>
          </p:cNvSpPr>
          <p:nvPr/>
        </p:nvSpPr>
        <p:spPr bwMode="auto">
          <a:xfrm>
            <a:off x="4516338" y="5596062"/>
            <a:ext cx="28575" cy="50800"/>
          </a:xfrm>
          <a:prstGeom prst="rect">
            <a:avLst/>
          </a:prstGeom>
          <a:solidFill>
            <a:srgbClr val="E00000"/>
          </a:solidFill>
          <a:ln w="9525">
            <a:noFill/>
            <a:miter lim="800000"/>
            <a:headEnd/>
            <a:tailEnd/>
          </a:ln>
        </p:spPr>
        <p:txBody>
          <a:bodyPr/>
          <a:lstStyle/>
          <a:p>
            <a:endParaRPr lang="en-US"/>
          </a:p>
        </p:txBody>
      </p:sp>
      <p:sp>
        <p:nvSpPr>
          <p:cNvPr id="131170" name="Rectangle 102"/>
          <p:cNvSpPr>
            <a:spLocks noChangeArrowheads="1"/>
          </p:cNvSpPr>
          <p:nvPr/>
        </p:nvSpPr>
        <p:spPr bwMode="auto">
          <a:xfrm>
            <a:off x="4516338" y="5775449"/>
            <a:ext cx="63500" cy="52388"/>
          </a:xfrm>
          <a:prstGeom prst="rect">
            <a:avLst/>
          </a:prstGeom>
          <a:solidFill>
            <a:srgbClr val="E00000"/>
          </a:solidFill>
          <a:ln w="9525">
            <a:noFill/>
            <a:miter lim="800000"/>
            <a:headEnd/>
            <a:tailEnd/>
          </a:ln>
        </p:spPr>
        <p:txBody>
          <a:bodyPr/>
          <a:lstStyle/>
          <a:p>
            <a:endParaRPr lang="en-US"/>
          </a:p>
        </p:txBody>
      </p:sp>
      <p:sp>
        <p:nvSpPr>
          <p:cNvPr id="131171" name="Rectangle 103"/>
          <p:cNvSpPr>
            <a:spLocks noChangeArrowheads="1"/>
          </p:cNvSpPr>
          <p:nvPr/>
        </p:nvSpPr>
        <p:spPr bwMode="auto">
          <a:xfrm>
            <a:off x="4586188" y="5775449"/>
            <a:ext cx="66675" cy="52388"/>
          </a:xfrm>
          <a:prstGeom prst="rect">
            <a:avLst/>
          </a:prstGeom>
          <a:solidFill>
            <a:srgbClr val="E00000"/>
          </a:solidFill>
          <a:ln w="9525">
            <a:noFill/>
            <a:miter lim="800000"/>
            <a:headEnd/>
            <a:tailEnd/>
          </a:ln>
        </p:spPr>
        <p:txBody>
          <a:bodyPr/>
          <a:lstStyle/>
          <a:p>
            <a:endParaRPr lang="en-US"/>
          </a:p>
        </p:txBody>
      </p:sp>
      <p:sp>
        <p:nvSpPr>
          <p:cNvPr id="131172" name="Rectangle 104"/>
          <p:cNvSpPr>
            <a:spLocks noChangeArrowheads="1"/>
          </p:cNvSpPr>
          <p:nvPr/>
        </p:nvSpPr>
        <p:spPr bwMode="auto">
          <a:xfrm>
            <a:off x="4549675" y="5715124"/>
            <a:ext cx="68263" cy="52388"/>
          </a:xfrm>
          <a:prstGeom prst="rect">
            <a:avLst/>
          </a:prstGeom>
          <a:solidFill>
            <a:srgbClr val="600000"/>
          </a:solidFill>
          <a:ln w="9525">
            <a:noFill/>
            <a:miter lim="800000"/>
            <a:headEnd/>
            <a:tailEnd/>
          </a:ln>
        </p:spPr>
        <p:txBody>
          <a:bodyPr/>
          <a:lstStyle/>
          <a:p>
            <a:endParaRPr lang="en-US"/>
          </a:p>
        </p:txBody>
      </p:sp>
      <p:sp>
        <p:nvSpPr>
          <p:cNvPr id="131173" name="Rectangle 105"/>
          <p:cNvSpPr>
            <a:spLocks noChangeArrowheads="1"/>
          </p:cNvSpPr>
          <p:nvPr/>
        </p:nvSpPr>
        <p:spPr bwMode="auto">
          <a:xfrm>
            <a:off x="4619525" y="5715124"/>
            <a:ext cx="33338" cy="52388"/>
          </a:xfrm>
          <a:prstGeom prst="rect">
            <a:avLst/>
          </a:prstGeom>
          <a:solidFill>
            <a:srgbClr val="E00000"/>
          </a:solidFill>
          <a:ln w="9525">
            <a:noFill/>
            <a:miter lim="800000"/>
            <a:headEnd/>
            <a:tailEnd/>
          </a:ln>
        </p:spPr>
        <p:txBody>
          <a:bodyPr/>
          <a:lstStyle/>
          <a:p>
            <a:endParaRPr lang="en-US"/>
          </a:p>
        </p:txBody>
      </p:sp>
      <p:sp>
        <p:nvSpPr>
          <p:cNvPr id="131174" name="Rectangle 106"/>
          <p:cNvSpPr>
            <a:spLocks noChangeArrowheads="1"/>
          </p:cNvSpPr>
          <p:nvPr/>
        </p:nvSpPr>
        <p:spPr bwMode="auto">
          <a:xfrm>
            <a:off x="4517925" y="5715124"/>
            <a:ext cx="26988" cy="52388"/>
          </a:xfrm>
          <a:prstGeom prst="rect">
            <a:avLst/>
          </a:prstGeom>
          <a:solidFill>
            <a:srgbClr val="E00000"/>
          </a:solidFill>
          <a:ln w="9525">
            <a:noFill/>
            <a:miter lim="800000"/>
            <a:headEnd/>
            <a:tailEnd/>
          </a:ln>
        </p:spPr>
        <p:txBody>
          <a:bodyPr/>
          <a:lstStyle/>
          <a:p>
            <a:endParaRPr lang="en-US"/>
          </a:p>
        </p:txBody>
      </p:sp>
      <p:sp>
        <p:nvSpPr>
          <p:cNvPr id="131175" name="Rectangle 107"/>
          <p:cNvSpPr>
            <a:spLocks noChangeArrowheads="1"/>
          </p:cNvSpPr>
          <p:nvPr/>
        </p:nvSpPr>
        <p:spPr bwMode="auto">
          <a:xfrm>
            <a:off x="4516338" y="5894512"/>
            <a:ext cx="66675" cy="50800"/>
          </a:xfrm>
          <a:prstGeom prst="rect">
            <a:avLst/>
          </a:prstGeom>
          <a:solidFill>
            <a:srgbClr val="E00000"/>
          </a:solidFill>
          <a:ln w="9525">
            <a:noFill/>
            <a:miter lim="800000"/>
            <a:headEnd/>
            <a:tailEnd/>
          </a:ln>
        </p:spPr>
        <p:txBody>
          <a:bodyPr/>
          <a:lstStyle/>
          <a:p>
            <a:endParaRPr lang="en-US"/>
          </a:p>
        </p:txBody>
      </p:sp>
      <p:sp>
        <p:nvSpPr>
          <p:cNvPr id="131176" name="Rectangle 108"/>
          <p:cNvSpPr>
            <a:spLocks noChangeArrowheads="1"/>
          </p:cNvSpPr>
          <p:nvPr/>
        </p:nvSpPr>
        <p:spPr bwMode="auto">
          <a:xfrm>
            <a:off x="4586188" y="5892924"/>
            <a:ext cx="68262" cy="53975"/>
          </a:xfrm>
          <a:prstGeom prst="rect">
            <a:avLst/>
          </a:prstGeom>
          <a:solidFill>
            <a:srgbClr val="E00000"/>
          </a:solidFill>
          <a:ln w="9525">
            <a:noFill/>
            <a:miter lim="800000"/>
            <a:headEnd/>
            <a:tailEnd/>
          </a:ln>
        </p:spPr>
        <p:txBody>
          <a:bodyPr/>
          <a:lstStyle/>
          <a:p>
            <a:endParaRPr lang="en-US"/>
          </a:p>
        </p:txBody>
      </p:sp>
      <p:sp>
        <p:nvSpPr>
          <p:cNvPr id="131177" name="Rectangle 109"/>
          <p:cNvSpPr>
            <a:spLocks noChangeArrowheads="1"/>
          </p:cNvSpPr>
          <p:nvPr/>
        </p:nvSpPr>
        <p:spPr bwMode="auto">
          <a:xfrm>
            <a:off x="4551263" y="5834187"/>
            <a:ext cx="68262" cy="50800"/>
          </a:xfrm>
          <a:prstGeom prst="rect">
            <a:avLst/>
          </a:prstGeom>
          <a:solidFill>
            <a:srgbClr val="E00000"/>
          </a:solidFill>
          <a:ln w="9525">
            <a:noFill/>
            <a:miter lim="800000"/>
            <a:headEnd/>
            <a:tailEnd/>
          </a:ln>
        </p:spPr>
        <p:txBody>
          <a:bodyPr/>
          <a:lstStyle/>
          <a:p>
            <a:endParaRPr lang="en-US"/>
          </a:p>
        </p:txBody>
      </p:sp>
      <p:sp>
        <p:nvSpPr>
          <p:cNvPr id="131178" name="Rectangle 110"/>
          <p:cNvSpPr>
            <a:spLocks noChangeArrowheads="1"/>
          </p:cNvSpPr>
          <p:nvPr/>
        </p:nvSpPr>
        <p:spPr bwMode="auto">
          <a:xfrm>
            <a:off x="4621113" y="5834187"/>
            <a:ext cx="33337" cy="50800"/>
          </a:xfrm>
          <a:prstGeom prst="rect">
            <a:avLst/>
          </a:prstGeom>
          <a:solidFill>
            <a:srgbClr val="E00000"/>
          </a:solidFill>
          <a:ln w="9525">
            <a:noFill/>
            <a:miter lim="800000"/>
            <a:headEnd/>
            <a:tailEnd/>
          </a:ln>
        </p:spPr>
        <p:txBody>
          <a:bodyPr/>
          <a:lstStyle/>
          <a:p>
            <a:endParaRPr lang="en-US"/>
          </a:p>
        </p:txBody>
      </p:sp>
      <p:sp>
        <p:nvSpPr>
          <p:cNvPr id="131179" name="Rectangle 111"/>
          <p:cNvSpPr>
            <a:spLocks noChangeArrowheads="1"/>
          </p:cNvSpPr>
          <p:nvPr/>
        </p:nvSpPr>
        <p:spPr bwMode="auto">
          <a:xfrm>
            <a:off x="4516338" y="6013574"/>
            <a:ext cx="63500" cy="52388"/>
          </a:xfrm>
          <a:prstGeom prst="rect">
            <a:avLst/>
          </a:prstGeom>
          <a:solidFill>
            <a:srgbClr val="600000"/>
          </a:solidFill>
          <a:ln w="9525">
            <a:noFill/>
            <a:miter lim="800000"/>
            <a:headEnd/>
            <a:tailEnd/>
          </a:ln>
        </p:spPr>
        <p:txBody>
          <a:bodyPr/>
          <a:lstStyle/>
          <a:p>
            <a:endParaRPr lang="en-US"/>
          </a:p>
        </p:txBody>
      </p:sp>
      <p:sp>
        <p:nvSpPr>
          <p:cNvPr id="131180" name="Rectangle 112"/>
          <p:cNvSpPr>
            <a:spLocks noChangeArrowheads="1"/>
          </p:cNvSpPr>
          <p:nvPr/>
        </p:nvSpPr>
        <p:spPr bwMode="auto">
          <a:xfrm>
            <a:off x="4586188" y="6013574"/>
            <a:ext cx="66675" cy="52388"/>
          </a:xfrm>
          <a:prstGeom prst="rect">
            <a:avLst/>
          </a:prstGeom>
          <a:solidFill>
            <a:srgbClr val="E00000"/>
          </a:solidFill>
          <a:ln w="9525">
            <a:noFill/>
            <a:miter lim="800000"/>
            <a:headEnd/>
            <a:tailEnd/>
          </a:ln>
        </p:spPr>
        <p:txBody>
          <a:bodyPr/>
          <a:lstStyle/>
          <a:p>
            <a:endParaRPr lang="en-US"/>
          </a:p>
        </p:txBody>
      </p:sp>
      <p:sp>
        <p:nvSpPr>
          <p:cNvPr id="131181" name="Rectangle 113"/>
          <p:cNvSpPr>
            <a:spLocks noChangeArrowheads="1"/>
          </p:cNvSpPr>
          <p:nvPr/>
        </p:nvSpPr>
        <p:spPr bwMode="auto">
          <a:xfrm>
            <a:off x="4551263" y="5954837"/>
            <a:ext cx="66675" cy="49212"/>
          </a:xfrm>
          <a:prstGeom prst="rect">
            <a:avLst/>
          </a:prstGeom>
          <a:solidFill>
            <a:srgbClr val="600000"/>
          </a:solidFill>
          <a:ln w="9525">
            <a:noFill/>
            <a:miter lim="800000"/>
            <a:headEnd/>
            <a:tailEnd/>
          </a:ln>
        </p:spPr>
        <p:txBody>
          <a:bodyPr/>
          <a:lstStyle/>
          <a:p>
            <a:endParaRPr lang="en-US"/>
          </a:p>
        </p:txBody>
      </p:sp>
      <p:sp>
        <p:nvSpPr>
          <p:cNvPr id="131182" name="Rectangle 114"/>
          <p:cNvSpPr>
            <a:spLocks noChangeArrowheads="1"/>
          </p:cNvSpPr>
          <p:nvPr/>
        </p:nvSpPr>
        <p:spPr bwMode="auto">
          <a:xfrm>
            <a:off x="4619525" y="5951662"/>
            <a:ext cx="34925" cy="52387"/>
          </a:xfrm>
          <a:prstGeom prst="rect">
            <a:avLst/>
          </a:prstGeom>
          <a:solidFill>
            <a:srgbClr val="E00000"/>
          </a:solidFill>
          <a:ln w="9525">
            <a:noFill/>
            <a:miter lim="800000"/>
            <a:headEnd/>
            <a:tailEnd/>
          </a:ln>
        </p:spPr>
        <p:txBody>
          <a:bodyPr/>
          <a:lstStyle/>
          <a:p>
            <a:endParaRPr lang="en-US"/>
          </a:p>
        </p:txBody>
      </p:sp>
      <p:sp>
        <p:nvSpPr>
          <p:cNvPr id="131183" name="Rectangle 115"/>
          <p:cNvSpPr>
            <a:spLocks noChangeArrowheads="1"/>
          </p:cNvSpPr>
          <p:nvPr/>
        </p:nvSpPr>
        <p:spPr bwMode="auto">
          <a:xfrm>
            <a:off x="4517925" y="5951662"/>
            <a:ext cx="26988" cy="52387"/>
          </a:xfrm>
          <a:prstGeom prst="rect">
            <a:avLst/>
          </a:prstGeom>
          <a:solidFill>
            <a:srgbClr val="E00000"/>
          </a:solidFill>
          <a:ln w="9525">
            <a:noFill/>
            <a:miter lim="800000"/>
            <a:headEnd/>
            <a:tailEnd/>
          </a:ln>
        </p:spPr>
        <p:txBody>
          <a:bodyPr/>
          <a:lstStyle/>
          <a:p>
            <a:endParaRPr lang="en-US"/>
          </a:p>
        </p:txBody>
      </p:sp>
      <p:sp>
        <p:nvSpPr>
          <p:cNvPr id="131184" name="Rectangle 116"/>
          <p:cNvSpPr>
            <a:spLocks noChangeArrowheads="1"/>
          </p:cNvSpPr>
          <p:nvPr/>
        </p:nvSpPr>
        <p:spPr bwMode="auto">
          <a:xfrm>
            <a:off x="4516338" y="6131049"/>
            <a:ext cx="63500" cy="50800"/>
          </a:xfrm>
          <a:prstGeom prst="rect">
            <a:avLst/>
          </a:prstGeom>
          <a:solidFill>
            <a:srgbClr val="E00000"/>
          </a:solidFill>
          <a:ln w="9525">
            <a:noFill/>
            <a:miter lim="800000"/>
            <a:headEnd/>
            <a:tailEnd/>
          </a:ln>
        </p:spPr>
        <p:txBody>
          <a:bodyPr/>
          <a:lstStyle/>
          <a:p>
            <a:endParaRPr lang="en-US"/>
          </a:p>
        </p:txBody>
      </p:sp>
      <p:sp>
        <p:nvSpPr>
          <p:cNvPr id="131185" name="Rectangle 117"/>
          <p:cNvSpPr>
            <a:spLocks noChangeArrowheads="1"/>
          </p:cNvSpPr>
          <p:nvPr/>
        </p:nvSpPr>
        <p:spPr bwMode="auto">
          <a:xfrm>
            <a:off x="4586188" y="6131049"/>
            <a:ext cx="66675" cy="50800"/>
          </a:xfrm>
          <a:prstGeom prst="rect">
            <a:avLst/>
          </a:prstGeom>
          <a:solidFill>
            <a:srgbClr val="400000"/>
          </a:solidFill>
          <a:ln w="9525">
            <a:noFill/>
            <a:miter lim="800000"/>
            <a:headEnd/>
            <a:tailEnd/>
          </a:ln>
        </p:spPr>
        <p:txBody>
          <a:bodyPr/>
          <a:lstStyle/>
          <a:p>
            <a:endParaRPr lang="en-US"/>
          </a:p>
        </p:txBody>
      </p:sp>
      <p:sp>
        <p:nvSpPr>
          <p:cNvPr id="131186" name="Rectangle 118"/>
          <p:cNvSpPr>
            <a:spLocks noChangeArrowheads="1"/>
          </p:cNvSpPr>
          <p:nvPr/>
        </p:nvSpPr>
        <p:spPr bwMode="auto">
          <a:xfrm>
            <a:off x="4551263" y="6070724"/>
            <a:ext cx="66675" cy="50800"/>
          </a:xfrm>
          <a:prstGeom prst="rect">
            <a:avLst/>
          </a:prstGeom>
          <a:solidFill>
            <a:srgbClr val="600000"/>
          </a:solidFill>
          <a:ln w="9525">
            <a:noFill/>
            <a:miter lim="800000"/>
            <a:headEnd/>
            <a:tailEnd/>
          </a:ln>
        </p:spPr>
        <p:txBody>
          <a:bodyPr/>
          <a:lstStyle/>
          <a:p>
            <a:endParaRPr lang="en-US"/>
          </a:p>
        </p:txBody>
      </p:sp>
      <p:sp>
        <p:nvSpPr>
          <p:cNvPr id="131187" name="Rectangle 119"/>
          <p:cNvSpPr>
            <a:spLocks noChangeArrowheads="1"/>
          </p:cNvSpPr>
          <p:nvPr/>
        </p:nvSpPr>
        <p:spPr bwMode="auto">
          <a:xfrm>
            <a:off x="4619525" y="6070724"/>
            <a:ext cx="34925" cy="50800"/>
          </a:xfrm>
          <a:prstGeom prst="rect">
            <a:avLst/>
          </a:prstGeom>
          <a:solidFill>
            <a:srgbClr val="E00000"/>
          </a:solidFill>
          <a:ln w="9525">
            <a:noFill/>
            <a:miter lim="800000"/>
            <a:headEnd/>
            <a:tailEnd/>
          </a:ln>
        </p:spPr>
        <p:txBody>
          <a:bodyPr/>
          <a:lstStyle/>
          <a:p>
            <a:endParaRPr lang="en-US"/>
          </a:p>
        </p:txBody>
      </p:sp>
      <p:sp>
        <p:nvSpPr>
          <p:cNvPr id="131188" name="Rectangle 120"/>
          <p:cNvSpPr>
            <a:spLocks noChangeArrowheads="1"/>
          </p:cNvSpPr>
          <p:nvPr/>
        </p:nvSpPr>
        <p:spPr bwMode="auto">
          <a:xfrm>
            <a:off x="4516338" y="6070724"/>
            <a:ext cx="28575" cy="50800"/>
          </a:xfrm>
          <a:prstGeom prst="rect">
            <a:avLst/>
          </a:prstGeom>
          <a:solidFill>
            <a:srgbClr val="E00000"/>
          </a:solidFill>
          <a:ln w="9525">
            <a:noFill/>
            <a:miter lim="800000"/>
            <a:headEnd/>
            <a:tailEnd/>
          </a:ln>
        </p:spPr>
        <p:txBody>
          <a:bodyPr/>
          <a:lstStyle/>
          <a:p>
            <a:endParaRPr lang="en-US"/>
          </a:p>
        </p:txBody>
      </p:sp>
      <p:sp>
        <p:nvSpPr>
          <p:cNvPr id="131189" name="Freeform 121"/>
          <p:cNvSpPr>
            <a:spLocks/>
          </p:cNvSpPr>
          <p:nvPr/>
        </p:nvSpPr>
        <p:spPr bwMode="auto">
          <a:xfrm>
            <a:off x="4498875" y="6113587"/>
            <a:ext cx="19050" cy="65087"/>
          </a:xfrm>
          <a:custGeom>
            <a:avLst/>
            <a:gdLst>
              <a:gd name="T0" fmla="*/ 19050 w 12"/>
              <a:gd name="T1" fmla="*/ 17462 h 41"/>
              <a:gd name="T2" fmla="*/ 19050 w 12"/>
              <a:gd name="T3" fmla="*/ 65087 h 41"/>
              <a:gd name="T4" fmla="*/ 0 w 12"/>
              <a:gd name="T5" fmla="*/ 46037 h 41"/>
              <a:gd name="T6" fmla="*/ 0 w 12"/>
              <a:gd name="T7" fmla="*/ 0 h 41"/>
              <a:gd name="T8" fmla="*/ 19050 w 12"/>
              <a:gd name="T9" fmla="*/ 17462 h 41"/>
              <a:gd name="T10" fmla="*/ 0 60000 65536"/>
              <a:gd name="T11" fmla="*/ 0 60000 65536"/>
              <a:gd name="T12" fmla="*/ 0 60000 65536"/>
              <a:gd name="T13" fmla="*/ 0 60000 65536"/>
              <a:gd name="T14" fmla="*/ 0 60000 65536"/>
              <a:gd name="T15" fmla="*/ 0 w 12"/>
              <a:gd name="T16" fmla="*/ 0 h 41"/>
              <a:gd name="T17" fmla="*/ 12 w 12"/>
              <a:gd name="T18" fmla="*/ 41 h 41"/>
            </a:gdLst>
            <a:ahLst/>
            <a:cxnLst>
              <a:cxn ang="T10">
                <a:pos x="T0" y="T1"/>
              </a:cxn>
              <a:cxn ang="T11">
                <a:pos x="T2" y="T3"/>
              </a:cxn>
              <a:cxn ang="T12">
                <a:pos x="T4" y="T5"/>
              </a:cxn>
              <a:cxn ang="T13">
                <a:pos x="T6" y="T7"/>
              </a:cxn>
              <a:cxn ang="T14">
                <a:pos x="T8" y="T9"/>
              </a:cxn>
            </a:cxnLst>
            <a:rect l="T15" t="T16" r="T17" b="T18"/>
            <a:pathLst>
              <a:path w="12" h="41">
                <a:moveTo>
                  <a:pt x="12" y="11"/>
                </a:moveTo>
                <a:lnTo>
                  <a:pt x="12" y="41"/>
                </a:lnTo>
                <a:lnTo>
                  <a:pt x="0" y="29"/>
                </a:lnTo>
                <a:lnTo>
                  <a:pt x="0" y="0"/>
                </a:lnTo>
                <a:lnTo>
                  <a:pt x="12" y="11"/>
                </a:lnTo>
                <a:close/>
              </a:path>
            </a:pathLst>
          </a:custGeom>
          <a:solidFill>
            <a:srgbClr val="800000"/>
          </a:solidFill>
          <a:ln w="9525">
            <a:noFill/>
            <a:round/>
            <a:headEnd/>
            <a:tailEnd/>
          </a:ln>
        </p:spPr>
        <p:txBody>
          <a:bodyPr/>
          <a:lstStyle/>
          <a:p>
            <a:endParaRPr lang="en-US"/>
          </a:p>
        </p:txBody>
      </p:sp>
      <p:sp>
        <p:nvSpPr>
          <p:cNvPr id="131190" name="Freeform 122"/>
          <p:cNvSpPr>
            <a:spLocks/>
          </p:cNvSpPr>
          <p:nvPr/>
        </p:nvSpPr>
        <p:spPr bwMode="auto">
          <a:xfrm>
            <a:off x="4440138" y="6046912"/>
            <a:ext cx="55562" cy="111125"/>
          </a:xfrm>
          <a:custGeom>
            <a:avLst/>
            <a:gdLst>
              <a:gd name="T0" fmla="*/ 55562 w 35"/>
              <a:gd name="T1" fmla="*/ 63500 h 70"/>
              <a:gd name="T2" fmla="*/ 55562 w 35"/>
              <a:gd name="T3" fmla="*/ 111125 h 70"/>
              <a:gd name="T4" fmla="*/ 0 w 35"/>
              <a:gd name="T5" fmla="*/ 47625 h 70"/>
              <a:gd name="T6" fmla="*/ 0 w 35"/>
              <a:gd name="T7" fmla="*/ 0 h 70"/>
              <a:gd name="T8" fmla="*/ 55562 w 35"/>
              <a:gd name="T9" fmla="*/ 63500 h 70"/>
              <a:gd name="T10" fmla="*/ 0 60000 65536"/>
              <a:gd name="T11" fmla="*/ 0 60000 65536"/>
              <a:gd name="T12" fmla="*/ 0 60000 65536"/>
              <a:gd name="T13" fmla="*/ 0 60000 65536"/>
              <a:gd name="T14" fmla="*/ 0 60000 65536"/>
              <a:gd name="T15" fmla="*/ 0 w 35"/>
              <a:gd name="T16" fmla="*/ 0 h 70"/>
              <a:gd name="T17" fmla="*/ 35 w 35"/>
              <a:gd name="T18" fmla="*/ 70 h 70"/>
            </a:gdLst>
            <a:ahLst/>
            <a:cxnLst>
              <a:cxn ang="T10">
                <a:pos x="T0" y="T1"/>
              </a:cxn>
              <a:cxn ang="T11">
                <a:pos x="T2" y="T3"/>
              </a:cxn>
              <a:cxn ang="T12">
                <a:pos x="T4" y="T5"/>
              </a:cxn>
              <a:cxn ang="T13">
                <a:pos x="T6" y="T7"/>
              </a:cxn>
              <a:cxn ang="T14">
                <a:pos x="T8" y="T9"/>
              </a:cxn>
            </a:cxnLst>
            <a:rect l="T15" t="T16" r="T17" b="T18"/>
            <a:pathLst>
              <a:path w="35" h="70">
                <a:moveTo>
                  <a:pt x="35" y="40"/>
                </a:moveTo>
                <a:lnTo>
                  <a:pt x="35" y="70"/>
                </a:lnTo>
                <a:lnTo>
                  <a:pt x="0" y="30"/>
                </a:lnTo>
                <a:lnTo>
                  <a:pt x="0" y="0"/>
                </a:lnTo>
                <a:lnTo>
                  <a:pt x="35" y="40"/>
                </a:lnTo>
                <a:close/>
              </a:path>
            </a:pathLst>
          </a:custGeom>
          <a:solidFill>
            <a:srgbClr val="400000"/>
          </a:solidFill>
          <a:ln w="9525">
            <a:noFill/>
            <a:round/>
            <a:headEnd/>
            <a:tailEnd/>
          </a:ln>
        </p:spPr>
        <p:txBody>
          <a:bodyPr/>
          <a:lstStyle/>
          <a:p>
            <a:endParaRPr lang="en-US"/>
          </a:p>
        </p:txBody>
      </p:sp>
      <p:sp>
        <p:nvSpPr>
          <p:cNvPr id="131191" name="Freeform 123"/>
          <p:cNvSpPr>
            <a:spLocks/>
          </p:cNvSpPr>
          <p:nvPr/>
        </p:nvSpPr>
        <p:spPr bwMode="auto">
          <a:xfrm>
            <a:off x="4382988" y="5984999"/>
            <a:ext cx="55562" cy="106363"/>
          </a:xfrm>
          <a:custGeom>
            <a:avLst/>
            <a:gdLst>
              <a:gd name="T0" fmla="*/ 55562 w 35"/>
              <a:gd name="T1" fmla="*/ 61913 h 67"/>
              <a:gd name="T2" fmla="*/ 55562 w 35"/>
              <a:gd name="T3" fmla="*/ 106363 h 67"/>
              <a:gd name="T4" fmla="*/ 0 w 35"/>
              <a:gd name="T5" fmla="*/ 44450 h 67"/>
              <a:gd name="T6" fmla="*/ 0 w 35"/>
              <a:gd name="T7" fmla="*/ 0 h 67"/>
              <a:gd name="T8" fmla="*/ 55562 w 35"/>
              <a:gd name="T9" fmla="*/ 61913 h 67"/>
              <a:gd name="T10" fmla="*/ 0 60000 65536"/>
              <a:gd name="T11" fmla="*/ 0 60000 65536"/>
              <a:gd name="T12" fmla="*/ 0 60000 65536"/>
              <a:gd name="T13" fmla="*/ 0 60000 65536"/>
              <a:gd name="T14" fmla="*/ 0 60000 65536"/>
              <a:gd name="T15" fmla="*/ 0 w 35"/>
              <a:gd name="T16" fmla="*/ 0 h 67"/>
              <a:gd name="T17" fmla="*/ 35 w 35"/>
              <a:gd name="T18" fmla="*/ 67 h 67"/>
            </a:gdLst>
            <a:ahLst/>
            <a:cxnLst>
              <a:cxn ang="T10">
                <a:pos x="T0" y="T1"/>
              </a:cxn>
              <a:cxn ang="T11">
                <a:pos x="T2" y="T3"/>
              </a:cxn>
              <a:cxn ang="T12">
                <a:pos x="T4" y="T5"/>
              </a:cxn>
              <a:cxn ang="T13">
                <a:pos x="T6" y="T7"/>
              </a:cxn>
              <a:cxn ang="T14">
                <a:pos x="T8" y="T9"/>
              </a:cxn>
            </a:cxnLst>
            <a:rect l="T15" t="T16" r="T17" b="T18"/>
            <a:pathLst>
              <a:path w="35" h="67">
                <a:moveTo>
                  <a:pt x="35" y="39"/>
                </a:moveTo>
                <a:lnTo>
                  <a:pt x="35" y="67"/>
                </a:lnTo>
                <a:lnTo>
                  <a:pt x="0" y="28"/>
                </a:lnTo>
                <a:lnTo>
                  <a:pt x="0" y="0"/>
                </a:lnTo>
                <a:lnTo>
                  <a:pt x="35" y="39"/>
                </a:lnTo>
                <a:close/>
              </a:path>
            </a:pathLst>
          </a:custGeom>
          <a:solidFill>
            <a:srgbClr val="800000"/>
          </a:solidFill>
          <a:ln w="9525">
            <a:noFill/>
            <a:round/>
            <a:headEnd/>
            <a:tailEnd/>
          </a:ln>
        </p:spPr>
        <p:txBody>
          <a:bodyPr/>
          <a:lstStyle/>
          <a:p>
            <a:endParaRPr lang="en-US"/>
          </a:p>
        </p:txBody>
      </p:sp>
      <p:sp>
        <p:nvSpPr>
          <p:cNvPr id="131192" name="Freeform 124"/>
          <p:cNvSpPr>
            <a:spLocks/>
          </p:cNvSpPr>
          <p:nvPr/>
        </p:nvSpPr>
        <p:spPr bwMode="auto">
          <a:xfrm>
            <a:off x="4324250" y="5923087"/>
            <a:ext cx="53975" cy="103187"/>
          </a:xfrm>
          <a:custGeom>
            <a:avLst/>
            <a:gdLst>
              <a:gd name="T0" fmla="*/ 53975 w 34"/>
              <a:gd name="T1" fmla="*/ 58737 h 65"/>
              <a:gd name="T2" fmla="*/ 53975 w 34"/>
              <a:gd name="T3" fmla="*/ 103187 h 65"/>
              <a:gd name="T4" fmla="*/ 0 w 34"/>
              <a:gd name="T5" fmla="*/ 44450 h 65"/>
              <a:gd name="T6" fmla="*/ 0 w 34"/>
              <a:gd name="T7" fmla="*/ 0 h 65"/>
              <a:gd name="T8" fmla="*/ 53975 w 34"/>
              <a:gd name="T9" fmla="*/ 58737 h 65"/>
              <a:gd name="T10" fmla="*/ 0 60000 65536"/>
              <a:gd name="T11" fmla="*/ 0 60000 65536"/>
              <a:gd name="T12" fmla="*/ 0 60000 65536"/>
              <a:gd name="T13" fmla="*/ 0 60000 65536"/>
              <a:gd name="T14" fmla="*/ 0 60000 65536"/>
              <a:gd name="T15" fmla="*/ 0 w 34"/>
              <a:gd name="T16" fmla="*/ 0 h 65"/>
              <a:gd name="T17" fmla="*/ 34 w 34"/>
              <a:gd name="T18" fmla="*/ 65 h 65"/>
            </a:gdLst>
            <a:ahLst/>
            <a:cxnLst>
              <a:cxn ang="T10">
                <a:pos x="T0" y="T1"/>
              </a:cxn>
              <a:cxn ang="T11">
                <a:pos x="T2" y="T3"/>
              </a:cxn>
              <a:cxn ang="T12">
                <a:pos x="T4" y="T5"/>
              </a:cxn>
              <a:cxn ang="T13">
                <a:pos x="T6" y="T7"/>
              </a:cxn>
              <a:cxn ang="T14">
                <a:pos x="T8" y="T9"/>
              </a:cxn>
            </a:cxnLst>
            <a:rect l="T15" t="T16" r="T17" b="T18"/>
            <a:pathLst>
              <a:path w="34" h="65">
                <a:moveTo>
                  <a:pt x="34" y="37"/>
                </a:moveTo>
                <a:lnTo>
                  <a:pt x="34" y="65"/>
                </a:lnTo>
                <a:lnTo>
                  <a:pt x="0" y="28"/>
                </a:lnTo>
                <a:lnTo>
                  <a:pt x="0" y="0"/>
                </a:lnTo>
                <a:lnTo>
                  <a:pt x="34" y="37"/>
                </a:lnTo>
                <a:close/>
              </a:path>
            </a:pathLst>
          </a:custGeom>
          <a:solidFill>
            <a:srgbClr val="600000"/>
          </a:solidFill>
          <a:ln w="9525">
            <a:noFill/>
            <a:round/>
            <a:headEnd/>
            <a:tailEnd/>
          </a:ln>
        </p:spPr>
        <p:txBody>
          <a:bodyPr/>
          <a:lstStyle/>
          <a:p>
            <a:endParaRPr lang="en-US"/>
          </a:p>
        </p:txBody>
      </p:sp>
      <p:sp>
        <p:nvSpPr>
          <p:cNvPr id="131193" name="Freeform 125"/>
          <p:cNvSpPr>
            <a:spLocks/>
          </p:cNvSpPr>
          <p:nvPr/>
        </p:nvSpPr>
        <p:spPr bwMode="auto">
          <a:xfrm>
            <a:off x="4294088" y="5889749"/>
            <a:ext cx="26987" cy="73025"/>
          </a:xfrm>
          <a:custGeom>
            <a:avLst/>
            <a:gdLst>
              <a:gd name="T0" fmla="*/ 26987 w 17"/>
              <a:gd name="T1" fmla="*/ 28575 h 46"/>
              <a:gd name="T2" fmla="*/ 26987 w 17"/>
              <a:gd name="T3" fmla="*/ 73025 h 46"/>
              <a:gd name="T4" fmla="*/ 0 w 17"/>
              <a:gd name="T5" fmla="*/ 42862 h 46"/>
              <a:gd name="T6" fmla="*/ 0 w 17"/>
              <a:gd name="T7" fmla="*/ 0 h 46"/>
              <a:gd name="T8" fmla="*/ 26987 w 17"/>
              <a:gd name="T9" fmla="*/ 28575 h 46"/>
              <a:gd name="T10" fmla="*/ 0 60000 65536"/>
              <a:gd name="T11" fmla="*/ 0 60000 65536"/>
              <a:gd name="T12" fmla="*/ 0 60000 65536"/>
              <a:gd name="T13" fmla="*/ 0 60000 65536"/>
              <a:gd name="T14" fmla="*/ 0 60000 65536"/>
              <a:gd name="T15" fmla="*/ 0 w 17"/>
              <a:gd name="T16" fmla="*/ 0 h 46"/>
              <a:gd name="T17" fmla="*/ 17 w 17"/>
              <a:gd name="T18" fmla="*/ 46 h 46"/>
            </a:gdLst>
            <a:ahLst/>
            <a:cxnLst>
              <a:cxn ang="T10">
                <a:pos x="T0" y="T1"/>
              </a:cxn>
              <a:cxn ang="T11">
                <a:pos x="T2" y="T3"/>
              </a:cxn>
              <a:cxn ang="T12">
                <a:pos x="T4" y="T5"/>
              </a:cxn>
              <a:cxn ang="T13">
                <a:pos x="T6" y="T7"/>
              </a:cxn>
              <a:cxn ang="T14">
                <a:pos x="T8" y="T9"/>
              </a:cxn>
            </a:cxnLst>
            <a:rect l="T15" t="T16" r="T17" b="T18"/>
            <a:pathLst>
              <a:path w="17" h="46">
                <a:moveTo>
                  <a:pt x="17" y="18"/>
                </a:moveTo>
                <a:lnTo>
                  <a:pt x="17" y="46"/>
                </a:lnTo>
                <a:lnTo>
                  <a:pt x="0" y="27"/>
                </a:lnTo>
                <a:lnTo>
                  <a:pt x="0" y="0"/>
                </a:lnTo>
                <a:lnTo>
                  <a:pt x="17" y="18"/>
                </a:lnTo>
                <a:close/>
              </a:path>
            </a:pathLst>
          </a:custGeom>
          <a:solidFill>
            <a:srgbClr val="800000"/>
          </a:solidFill>
          <a:ln w="9525">
            <a:noFill/>
            <a:round/>
            <a:headEnd/>
            <a:tailEnd/>
          </a:ln>
        </p:spPr>
        <p:txBody>
          <a:bodyPr/>
          <a:lstStyle/>
          <a:p>
            <a:endParaRPr lang="en-US"/>
          </a:p>
        </p:txBody>
      </p:sp>
      <p:sp>
        <p:nvSpPr>
          <p:cNvPr id="131194" name="Freeform 126"/>
          <p:cNvSpPr>
            <a:spLocks/>
          </p:cNvSpPr>
          <p:nvPr/>
        </p:nvSpPr>
        <p:spPr bwMode="auto">
          <a:xfrm>
            <a:off x="4498875" y="5289674"/>
            <a:ext cx="19050" cy="57150"/>
          </a:xfrm>
          <a:custGeom>
            <a:avLst/>
            <a:gdLst>
              <a:gd name="T0" fmla="*/ 19050 w 12"/>
              <a:gd name="T1" fmla="*/ 7937 h 36"/>
              <a:gd name="T2" fmla="*/ 19050 w 12"/>
              <a:gd name="T3" fmla="*/ 57150 h 36"/>
              <a:gd name="T4" fmla="*/ 0 w 12"/>
              <a:gd name="T5" fmla="*/ 49212 h 36"/>
              <a:gd name="T6" fmla="*/ 0 w 12"/>
              <a:gd name="T7" fmla="*/ 0 h 36"/>
              <a:gd name="T8" fmla="*/ 19050 w 12"/>
              <a:gd name="T9" fmla="*/ 7937 h 36"/>
              <a:gd name="T10" fmla="*/ 0 60000 65536"/>
              <a:gd name="T11" fmla="*/ 0 60000 65536"/>
              <a:gd name="T12" fmla="*/ 0 60000 65536"/>
              <a:gd name="T13" fmla="*/ 0 60000 65536"/>
              <a:gd name="T14" fmla="*/ 0 60000 65536"/>
              <a:gd name="T15" fmla="*/ 0 w 12"/>
              <a:gd name="T16" fmla="*/ 0 h 36"/>
              <a:gd name="T17" fmla="*/ 12 w 12"/>
              <a:gd name="T18" fmla="*/ 36 h 36"/>
            </a:gdLst>
            <a:ahLst/>
            <a:cxnLst>
              <a:cxn ang="T10">
                <a:pos x="T0" y="T1"/>
              </a:cxn>
              <a:cxn ang="T11">
                <a:pos x="T2" y="T3"/>
              </a:cxn>
              <a:cxn ang="T12">
                <a:pos x="T4" y="T5"/>
              </a:cxn>
              <a:cxn ang="T13">
                <a:pos x="T6" y="T7"/>
              </a:cxn>
              <a:cxn ang="T14">
                <a:pos x="T8" y="T9"/>
              </a:cxn>
            </a:cxnLst>
            <a:rect l="T15" t="T16" r="T17" b="T18"/>
            <a:pathLst>
              <a:path w="12" h="36">
                <a:moveTo>
                  <a:pt x="12" y="5"/>
                </a:moveTo>
                <a:lnTo>
                  <a:pt x="12" y="36"/>
                </a:lnTo>
                <a:lnTo>
                  <a:pt x="0" y="31"/>
                </a:lnTo>
                <a:lnTo>
                  <a:pt x="0" y="0"/>
                </a:lnTo>
                <a:lnTo>
                  <a:pt x="12" y="5"/>
                </a:lnTo>
                <a:close/>
              </a:path>
            </a:pathLst>
          </a:custGeom>
          <a:solidFill>
            <a:srgbClr val="800000"/>
          </a:solidFill>
          <a:ln w="9525">
            <a:noFill/>
            <a:round/>
            <a:headEnd/>
            <a:tailEnd/>
          </a:ln>
        </p:spPr>
        <p:txBody>
          <a:bodyPr/>
          <a:lstStyle/>
          <a:p>
            <a:endParaRPr lang="en-US"/>
          </a:p>
        </p:txBody>
      </p:sp>
      <p:sp>
        <p:nvSpPr>
          <p:cNvPr id="131195" name="Freeform 127"/>
          <p:cNvSpPr>
            <a:spLocks/>
          </p:cNvSpPr>
          <p:nvPr/>
        </p:nvSpPr>
        <p:spPr bwMode="auto">
          <a:xfrm>
            <a:off x="4440138" y="5257924"/>
            <a:ext cx="55562" cy="77788"/>
          </a:xfrm>
          <a:custGeom>
            <a:avLst/>
            <a:gdLst>
              <a:gd name="T0" fmla="*/ 55562 w 35"/>
              <a:gd name="T1" fmla="*/ 30163 h 49"/>
              <a:gd name="T2" fmla="*/ 55562 w 35"/>
              <a:gd name="T3" fmla="*/ 77788 h 49"/>
              <a:gd name="T4" fmla="*/ 0 w 35"/>
              <a:gd name="T5" fmla="*/ 47625 h 49"/>
              <a:gd name="T6" fmla="*/ 0 w 35"/>
              <a:gd name="T7" fmla="*/ 0 h 49"/>
              <a:gd name="T8" fmla="*/ 55562 w 35"/>
              <a:gd name="T9" fmla="*/ 30163 h 49"/>
              <a:gd name="T10" fmla="*/ 0 60000 65536"/>
              <a:gd name="T11" fmla="*/ 0 60000 65536"/>
              <a:gd name="T12" fmla="*/ 0 60000 65536"/>
              <a:gd name="T13" fmla="*/ 0 60000 65536"/>
              <a:gd name="T14" fmla="*/ 0 60000 65536"/>
              <a:gd name="T15" fmla="*/ 0 w 35"/>
              <a:gd name="T16" fmla="*/ 0 h 49"/>
              <a:gd name="T17" fmla="*/ 35 w 35"/>
              <a:gd name="T18" fmla="*/ 49 h 49"/>
            </a:gdLst>
            <a:ahLst/>
            <a:cxnLst>
              <a:cxn ang="T10">
                <a:pos x="T0" y="T1"/>
              </a:cxn>
              <a:cxn ang="T11">
                <a:pos x="T2" y="T3"/>
              </a:cxn>
              <a:cxn ang="T12">
                <a:pos x="T4" y="T5"/>
              </a:cxn>
              <a:cxn ang="T13">
                <a:pos x="T6" y="T7"/>
              </a:cxn>
              <a:cxn ang="T14">
                <a:pos x="T8" y="T9"/>
              </a:cxn>
            </a:cxnLst>
            <a:rect l="T15" t="T16" r="T17" b="T18"/>
            <a:pathLst>
              <a:path w="35" h="49">
                <a:moveTo>
                  <a:pt x="35" y="19"/>
                </a:moveTo>
                <a:lnTo>
                  <a:pt x="35" y="49"/>
                </a:lnTo>
                <a:lnTo>
                  <a:pt x="0" y="30"/>
                </a:lnTo>
                <a:lnTo>
                  <a:pt x="0" y="0"/>
                </a:lnTo>
                <a:lnTo>
                  <a:pt x="35" y="19"/>
                </a:lnTo>
                <a:close/>
              </a:path>
            </a:pathLst>
          </a:custGeom>
          <a:solidFill>
            <a:srgbClr val="600000"/>
          </a:solidFill>
          <a:ln w="9525">
            <a:noFill/>
            <a:round/>
            <a:headEnd/>
            <a:tailEnd/>
          </a:ln>
        </p:spPr>
        <p:txBody>
          <a:bodyPr/>
          <a:lstStyle/>
          <a:p>
            <a:endParaRPr lang="en-US"/>
          </a:p>
        </p:txBody>
      </p:sp>
      <p:sp>
        <p:nvSpPr>
          <p:cNvPr id="131196" name="Freeform 128"/>
          <p:cNvSpPr>
            <a:spLocks/>
          </p:cNvSpPr>
          <p:nvPr/>
        </p:nvSpPr>
        <p:spPr bwMode="auto">
          <a:xfrm>
            <a:off x="4382988" y="5227762"/>
            <a:ext cx="55562" cy="73025"/>
          </a:xfrm>
          <a:custGeom>
            <a:avLst/>
            <a:gdLst>
              <a:gd name="T0" fmla="*/ 55562 w 35"/>
              <a:gd name="T1" fmla="*/ 28575 h 46"/>
              <a:gd name="T2" fmla="*/ 55562 w 35"/>
              <a:gd name="T3" fmla="*/ 73025 h 46"/>
              <a:gd name="T4" fmla="*/ 0 w 35"/>
              <a:gd name="T5" fmla="*/ 44450 h 46"/>
              <a:gd name="T6" fmla="*/ 0 w 35"/>
              <a:gd name="T7" fmla="*/ 0 h 46"/>
              <a:gd name="T8" fmla="*/ 55562 w 35"/>
              <a:gd name="T9" fmla="*/ 28575 h 46"/>
              <a:gd name="T10" fmla="*/ 0 60000 65536"/>
              <a:gd name="T11" fmla="*/ 0 60000 65536"/>
              <a:gd name="T12" fmla="*/ 0 60000 65536"/>
              <a:gd name="T13" fmla="*/ 0 60000 65536"/>
              <a:gd name="T14" fmla="*/ 0 60000 65536"/>
              <a:gd name="T15" fmla="*/ 0 w 35"/>
              <a:gd name="T16" fmla="*/ 0 h 46"/>
              <a:gd name="T17" fmla="*/ 35 w 35"/>
              <a:gd name="T18" fmla="*/ 46 h 46"/>
            </a:gdLst>
            <a:ahLst/>
            <a:cxnLst>
              <a:cxn ang="T10">
                <a:pos x="T0" y="T1"/>
              </a:cxn>
              <a:cxn ang="T11">
                <a:pos x="T2" y="T3"/>
              </a:cxn>
              <a:cxn ang="T12">
                <a:pos x="T4" y="T5"/>
              </a:cxn>
              <a:cxn ang="T13">
                <a:pos x="T6" y="T7"/>
              </a:cxn>
              <a:cxn ang="T14">
                <a:pos x="T8" y="T9"/>
              </a:cxn>
            </a:cxnLst>
            <a:rect l="T15" t="T16" r="T17" b="T18"/>
            <a:pathLst>
              <a:path w="35" h="46">
                <a:moveTo>
                  <a:pt x="35" y="18"/>
                </a:moveTo>
                <a:lnTo>
                  <a:pt x="35" y="46"/>
                </a:lnTo>
                <a:lnTo>
                  <a:pt x="0" y="28"/>
                </a:lnTo>
                <a:lnTo>
                  <a:pt x="0" y="0"/>
                </a:lnTo>
                <a:lnTo>
                  <a:pt x="35" y="18"/>
                </a:lnTo>
                <a:close/>
              </a:path>
            </a:pathLst>
          </a:custGeom>
          <a:solidFill>
            <a:srgbClr val="800000"/>
          </a:solidFill>
          <a:ln w="9525">
            <a:noFill/>
            <a:round/>
            <a:headEnd/>
            <a:tailEnd/>
          </a:ln>
        </p:spPr>
        <p:txBody>
          <a:bodyPr/>
          <a:lstStyle/>
          <a:p>
            <a:endParaRPr lang="en-US"/>
          </a:p>
        </p:txBody>
      </p:sp>
      <p:sp>
        <p:nvSpPr>
          <p:cNvPr id="131197" name="Freeform 129"/>
          <p:cNvSpPr>
            <a:spLocks/>
          </p:cNvSpPr>
          <p:nvPr/>
        </p:nvSpPr>
        <p:spPr bwMode="auto">
          <a:xfrm>
            <a:off x="4324250" y="5196012"/>
            <a:ext cx="53975" cy="73025"/>
          </a:xfrm>
          <a:custGeom>
            <a:avLst/>
            <a:gdLst>
              <a:gd name="T0" fmla="*/ 53975 w 34"/>
              <a:gd name="T1" fmla="*/ 28575 h 46"/>
              <a:gd name="T2" fmla="*/ 53975 w 34"/>
              <a:gd name="T3" fmla="*/ 73025 h 46"/>
              <a:gd name="T4" fmla="*/ 0 w 34"/>
              <a:gd name="T5" fmla="*/ 44450 h 46"/>
              <a:gd name="T6" fmla="*/ 0 w 34"/>
              <a:gd name="T7" fmla="*/ 0 h 46"/>
              <a:gd name="T8" fmla="*/ 53975 w 34"/>
              <a:gd name="T9" fmla="*/ 28575 h 46"/>
              <a:gd name="T10" fmla="*/ 0 60000 65536"/>
              <a:gd name="T11" fmla="*/ 0 60000 65536"/>
              <a:gd name="T12" fmla="*/ 0 60000 65536"/>
              <a:gd name="T13" fmla="*/ 0 60000 65536"/>
              <a:gd name="T14" fmla="*/ 0 60000 65536"/>
              <a:gd name="T15" fmla="*/ 0 w 34"/>
              <a:gd name="T16" fmla="*/ 0 h 46"/>
              <a:gd name="T17" fmla="*/ 34 w 34"/>
              <a:gd name="T18" fmla="*/ 46 h 46"/>
            </a:gdLst>
            <a:ahLst/>
            <a:cxnLst>
              <a:cxn ang="T10">
                <a:pos x="T0" y="T1"/>
              </a:cxn>
              <a:cxn ang="T11">
                <a:pos x="T2" y="T3"/>
              </a:cxn>
              <a:cxn ang="T12">
                <a:pos x="T4" y="T5"/>
              </a:cxn>
              <a:cxn ang="T13">
                <a:pos x="T6" y="T7"/>
              </a:cxn>
              <a:cxn ang="T14">
                <a:pos x="T8" y="T9"/>
              </a:cxn>
            </a:cxnLst>
            <a:rect l="T15" t="T16" r="T17" b="T18"/>
            <a:pathLst>
              <a:path w="34" h="46">
                <a:moveTo>
                  <a:pt x="34" y="18"/>
                </a:moveTo>
                <a:lnTo>
                  <a:pt x="34" y="46"/>
                </a:lnTo>
                <a:lnTo>
                  <a:pt x="0" y="28"/>
                </a:lnTo>
                <a:lnTo>
                  <a:pt x="0" y="0"/>
                </a:lnTo>
                <a:lnTo>
                  <a:pt x="34" y="18"/>
                </a:lnTo>
                <a:close/>
              </a:path>
            </a:pathLst>
          </a:custGeom>
          <a:solidFill>
            <a:srgbClr val="800000"/>
          </a:solidFill>
          <a:ln w="9525">
            <a:noFill/>
            <a:round/>
            <a:headEnd/>
            <a:tailEnd/>
          </a:ln>
        </p:spPr>
        <p:txBody>
          <a:bodyPr/>
          <a:lstStyle/>
          <a:p>
            <a:endParaRPr lang="en-US"/>
          </a:p>
        </p:txBody>
      </p:sp>
      <p:sp>
        <p:nvSpPr>
          <p:cNvPr id="131198" name="Freeform 130"/>
          <p:cNvSpPr>
            <a:spLocks/>
          </p:cNvSpPr>
          <p:nvPr/>
        </p:nvSpPr>
        <p:spPr bwMode="auto">
          <a:xfrm>
            <a:off x="4294088" y="5178549"/>
            <a:ext cx="26987" cy="57150"/>
          </a:xfrm>
          <a:custGeom>
            <a:avLst/>
            <a:gdLst>
              <a:gd name="T0" fmla="*/ 26987 w 17"/>
              <a:gd name="T1" fmla="*/ 15875 h 36"/>
              <a:gd name="T2" fmla="*/ 26987 w 17"/>
              <a:gd name="T3" fmla="*/ 57150 h 36"/>
              <a:gd name="T4" fmla="*/ 0 w 17"/>
              <a:gd name="T5" fmla="*/ 44450 h 36"/>
              <a:gd name="T6" fmla="*/ 0 w 17"/>
              <a:gd name="T7" fmla="*/ 0 h 36"/>
              <a:gd name="T8" fmla="*/ 26987 w 17"/>
              <a:gd name="T9" fmla="*/ 15875 h 36"/>
              <a:gd name="T10" fmla="*/ 0 60000 65536"/>
              <a:gd name="T11" fmla="*/ 0 60000 65536"/>
              <a:gd name="T12" fmla="*/ 0 60000 65536"/>
              <a:gd name="T13" fmla="*/ 0 60000 65536"/>
              <a:gd name="T14" fmla="*/ 0 60000 65536"/>
              <a:gd name="T15" fmla="*/ 0 w 17"/>
              <a:gd name="T16" fmla="*/ 0 h 36"/>
              <a:gd name="T17" fmla="*/ 17 w 17"/>
              <a:gd name="T18" fmla="*/ 36 h 36"/>
            </a:gdLst>
            <a:ahLst/>
            <a:cxnLst>
              <a:cxn ang="T10">
                <a:pos x="T0" y="T1"/>
              </a:cxn>
              <a:cxn ang="T11">
                <a:pos x="T2" y="T3"/>
              </a:cxn>
              <a:cxn ang="T12">
                <a:pos x="T4" y="T5"/>
              </a:cxn>
              <a:cxn ang="T13">
                <a:pos x="T6" y="T7"/>
              </a:cxn>
              <a:cxn ang="T14">
                <a:pos x="T8" y="T9"/>
              </a:cxn>
            </a:cxnLst>
            <a:rect l="T15" t="T16" r="T17" b="T18"/>
            <a:pathLst>
              <a:path w="17" h="36">
                <a:moveTo>
                  <a:pt x="17" y="10"/>
                </a:moveTo>
                <a:lnTo>
                  <a:pt x="17" y="36"/>
                </a:lnTo>
                <a:lnTo>
                  <a:pt x="0" y="28"/>
                </a:lnTo>
                <a:lnTo>
                  <a:pt x="0" y="0"/>
                </a:lnTo>
                <a:lnTo>
                  <a:pt x="17" y="10"/>
                </a:lnTo>
                <a:close/>
              </a:path>
            </a:pathLst>
          </a:custGeom>
          <a:solidFill>
            <a:srgbClr val="400000"/>
          </a:solidFill>
          <a:ln w="9525">
            <a:noFill/>
            <a:round/>
            <a:headEnd/>
            <a:tailEnd/>
          </a:ln>
        </p:spPr>
        <p:txBody>
          <a:bodyPr/>
          <a:lstStyle/>
          <a:p>
            <a:endParaRPr lang="en-US"/>
          </a:p>
        </p:txBody>
      </p:sp>
      <p:sp>
        <p:nvSpPr>
          <p:cNvPr id="131199" name="Freeform 131"/>
          <p:cNvSpPr>
            <a:spLocks/>
          </p:cNvSpPr>
          <p:nvPr/>
        </p:nvSpPr>
        <p:spPr bwMode="auto">
          <a:xfrm>
            <a:off x="4440138" y="5370637"/>
            <a:ext cx="55562" cy="82550"/>
          </a:xfrm>
          <a:custGeom>
            <a:avLst/>
            <a:gdLst>
              <a:gd name="T0" fmla="*/ 55562 w 35"/>
              <a:gd name="T1" fmla="*/ 34925 h 52"/>
              <a:gd name="T2" fmla="*/ 55562 w 35"/>
              <a:gd name="T3" fmla="*/ 82550 h 52"/>
              <a:gd name="T4" fmla="*/ 0 w 35"/>
              <a:gd name="T5" fmla="*/ 46037 h 52"/>
              <a:gd name="T6" fmla="*/ 0 w 35"/>
              <a:gd name="T7" fmla="*/ 0 h 52"/>
              <a:gd name="T8" fmla="*/ 55562 w 35"/>
              <a:gd name="T9" fmla="*/ 34925 h 52"/>
              <a:gd name="T10" fmla="*/ 0 60000 65536"/>
              <a:gd name="T11" fmla="*/ 0 60000 65536"/>
              <a:gd name="T12" fmla="*/ 0 60000 65536"/>
              <a:gd name="T13" fmla="*/ 0 60000 65536"/>
              <a:gd name="T14" fmla="*/ 0 60000 65536"/>
              <a:gd name="T15" fmla="*/ 0 w 35"/>
              <a:gd name="T16" fmla="*/ 0 h 52"/>
              <a:gd name="T17" fmla="*/ 35 w 35"/>
              <a:gd name="T18" fmla="*/ 52 h 52"/>
            </a:gdLst>
            <a:ahLst/>
            <a:cxnLst>
              <a:cxn ang="T10">
                <a:pos x="T0" y="T1"/>
              </a:cxn>
              <a:cxn ang="T11">
                <a:pos x="T2" y="T3"/>
              </a:cxn>
              <a:cxn ang="T12">
                <a:pos x="T4" y="T5"/>
              </a:cxn>
              <a:cxn ang="T13">
                <a:pos x="T6" y="T7"/>
              </a:cxn>
              <a:cxn ang="T14">
                <a:pos x="T8" y="T9"/>
              </a:cxn>
            </a:cxnLst>
            <a:rect l="T15" t="T16" r="T17" b="T18"/>
            <a:pathLst>
              <a:path w="35" h="52">
                <a:moveTo>
                  <a:pt x="35" y="22"/>
                </a:moveTo>
                <a:lnTo>
                  <a:pt x="35" y="52"/>
                </a:lnTo>
                <a:lnTo>
                  <a:pt x="0" y="29"/>
                </a:lnTo>
                <a:lnTo>
                  <a:pt x="0" y="0"/>
                </a:lnTo>
                <a:lnTo>
                  <a:pt x="35" y="22"/>
                </a:lnTo>
                <a:close/>
              </a:path>
            </a:pathLst>
          </a:custGeom>
          <a:solidFill>
            <a:srgbClr val="800000"/>
          </a:solidFill>
          <a:ln w="9525">
            <a:noFill/>
            <a:round/>
            <a:headEnd/>
            <a:tailEnd/>
          </a:ln>
        </p:spPr>
        <p:txBody>
          <a:bodyPr/>
          <a:lstStyle/>
          <a:p>
            <a:endParaRPr lang="en-US"/>
          </a:p>
        </p:txBody>
      </p:sp>
      <p:sp>
        <p:nvSpPr>
          <p:cNvPr id="131200" name="Freeform 132"/>
          <p:cNvSpPr>
            <a:spLocks/>
          </p:cNvSpPr>
          <p:nvPr/>
        </p:nvSpPr>
        <p:spPr bwMode="auto">
          <a:xfrm>
            <a:off x="4382988" y="5334124"/>
            <a:ext cx="55562" cy="82550"/>
          </a:xfrm>
          <a:custGeom>
            <a:avLst/>
            <a:gdLst>
              <a:gd name="T0" fmla="*/ 55562 w 35"/>
              <a:gd name="T1" fmla="*/ 36513 h 52"/>
              <a:gd name="T2" fmla="*/ 55562 w 35"/>
              <a:gd name="T3" fmla="*/ 82550 h 52"/>
              <a:gd name="T4" fmla="*/ 0 w 35"/>
              <a:gd name="T5" fmla="*/ 47625 h 52"/>
              <a:gd name="T6" fmla="*/ 0 w 35"/>
              <a:gd name="T7" fmla="*/ 0 h 52"/>
              <a:gd name="T8" fmla="*/ 55562 w 35"/>
              <a:gd name="T9" fmla="*/ 36513 h 52"/>
              <a:gd name="T10" fmla="*/ 0 60000 65536"/>
              <a:gd name="T11" fmla="*/ 0 60000 65536"/>
              <a:gd name="T12" fmla="*/ 0 60000 65536"/>
              <a:gd name="T13" fmla="*/ 0 60000 65536"/>
              <a:gd name="T14" fmla="*/ 0 60000 65536"/>
              <a:gd name="T15" fmla="*/ 0 w 35"/>
              <a:gd name="T16" fmla="*/ 0 h 52"/>
              <a:gd name="T17" fmla="*/ 35 w 35"/>
              <a:gd name="T18" fmla="*/ 52 h 52"/>
            </a:gdLst>
            <a:ahLst/>
            <a:cxnLst>
              <a:cxn ang="T10">
                <a:pos x="T0" y="T1"/>
              </a:cxn>
              <a:cxn ang="T11">
                <a:pos x="T2" y="T3"/>
              </a:cxn>
              <a:cxn ang="T12">
                <a:pos x="T4" y="T5"/>
              </a:cxn>
              <a:cxn ang="T13">
                <a:pos x="T6" y="T7"/>
              </a:cxn>
              <a:cxn ang="T14">
                <a:pos x="T8" y="T9"/>
              </a:cxn>
            </a:cxnLst>
            <a:rect l="T15" t="T16" r="T17" b="T18"/>
            <a:pathLst>
              <a:path w="35" h="52">
                <a:moveTo>
                  <a:pt x="35" y="23"/>
                </a:moveTo>
                <a:lnTo>
                  <a:pt x="35" y="52"/>
                </a:lnTo>
                <a:lnTo>
                  <a:pt x="0" y="30"/>
                </a:lnTo>
                <a:lnTo>
                  <a:pt x="0" y="0"/>
                </a:lnTo>
                <a:lnTo>
                  <a:pt x="35" y="23"/>
                </a:lnTo>
                <a:close/>
              </a:path>
            </a:pathLst>
          </a:custGeom>
          <a:solidFill>
            <a:srgbClr val="600000"/>
          </a:solidFill>
          <a:ln w="9525">
            <a:noFill/>
            <a:round/>
            <a:headEnd/>
            <a:tailEnd/>
          </a:ln>
        </p:spPr>
        <p:txBody>
          <a:bodyPr/>
          <a:lstStyle/>
          <a:p>
            <a:endParaRPr lang="en-US"/>
          </a:p>
        </p:txBody>
      </p:sp>
      <p:sp>
        <p:nvSpPr>
          <p:cNvPr id="131201" name="Freeform 133"/>
          <p:cNvSpPr>
            <a:spLocks/>
          </p:cNvSpPr>
          <p:nvPr/>
        </p:nvSpPr>
        <p:spPr bwMode="auto">
          <a:xfrm>
            <a:off x="4324250" y="5299199"/>
            <a:ext cx="53975" cy="77788"/>
          </a:xfrm>
          <a:custGeom>
            <a:avLst/>
            <a:gdLst>
              <a:gd name="T0" fmla="*/ 53975 w 34"/>
              <a:gd name="T1" fmla="*/ 33338 h 49"/>
              <a:gd name="T2" fmla="*/ 53975 w 34"/>
              <a:gd name="T3" fmla="*/ 77788 h 49"/>
              <a:gd name="T4" fmla="*/ 0 w 34"/>
              <a:gd name="T5" fmla="*/ 42863 h 49"/>
              <a:gd name="T6" fmla="*/ 0 w 34"/>
              <a:gd name="T7" fmla="*/ 0 h 49"/>
              <a:gd name="T8" fmla="*/ 53975 w 34"/>
              <a:gd name="T9" fmla="*/ 33338 h 49"/>
              <a:gd name="T10" fmla="*/ 0 60000 65536"/>
              <a:gd name="T11" fmla="*/ 0 60000 65536"/>
              <a:gd name="T12" fmla="*/ 0 60000 65536"/>
              <a:gd name="T13" fmla="*/ 0 60000 65536"/>
              <a:gd name="T14" fmla="*/ 0 60000 65536"/>
              <a:gd name="T15" fmla="*/ 0 w 34"/>
              <a:gd name="T16" fmla="*/ 0 h 49"/>
              <a:gd name="T17" fmla="*/ 34 w 34"/>
              <a:gd name="T18" fmla="*/ 49 h 49"/>
            </a:gdLst>
            <a:ahLst/>
            <a:cxnLst>
              <a:cxn ang="T10">
                <a:pos x="T0" y="T1"/>
              </a:cxn>
              <a:cxn ang="T11">
                <a:pos x="T2" y="T3"/>
              </a:cxn>
              <a:cxn ang="T12">
                <a:pos x="T4" y="T5"/>
              </a:cxn>
              <a:cxn ang="T13">
                <a:pos x="T6" y="T7"/>
              </a:cxn>
              <a:cxn ang="T14">
                <a:pos x="T8" y="T9"/>
              </a:cxn>
            </a:cxnLst>
            <a:rect l="T15" t="T16" r="T17" b="T18"/>
            <a:pathLst>
              <a:path w="34" h="49">
                <a:moveTo>
                  <a:pt x="34" y="21"/>
                </a:moveTo>
                <a:lnTo>
                  <a:pt x="34" y="49"/>
                </a:lnTo>
                <a:lnTo>
                  <a:pt x="0" y="27"/>
                </a:lnTo>
                <a:lnTo>
                  <a:pt x="0" y="0"/>
                </a:lnTo>
                <a:lnTo>
                  <a:pt x="34" y="21"/>
                </a:lnTo>
                <a:close/>
              </a:path>
            </a:pathLst>
          </a:custGeom>
          <a:solidFill>
            <a:srgbClr val="400000"/>
          </a:solidFill>
          <a:ln w="9525">
            <a:noFill/>
            <a:round/>
            <a:headEnd/>
            <a:tailEnd/>
          </a:ln>
        </p:spPr>
        <p:txBody>
          <a:bodyPr/>
          <a:lstStyle/>
          <a:p>
            <a:endParaRPr lang="en-US"/>
          </a:p>
        </p:txBody>
      </p:sp>
      <p:sp>
        <p:nvSpPr>
          <p:cNvPr id="131202" name="Freeform 134"/>
          <p:cNvSpPr>
            <a:spLocks/>
          </p:cNvSpPr>
          <p:nvPr/>
        </p:nvSpPr>
        <p:spPr bwMode="auto">
          <a:xfrm>
            <a:off x="4294088" y="5280149"/>
            <a:ext cx="26987" cy="61913"/>
          </a:xfrm>
          <a:custGeom>
            <a:avLst/>
            <a:gdLst>
              <a:gd name="T0" fmla="*/ 26987 w 17"/>
              <a:gd name="T1" fmla="*/ 17463 h 39"/>
              <a:gd name="T2" fmla="*/ 26987 w 17"/>
              <a:gd name="T3" fmla="*/ 61913 h 39"/>
              <a:gd name="T4" fmla="*/ 0 w 17"/>
              <a:gd name="T5" fmla="*/ 42863 h 39"/>
              <a:gd name="T6" fmla="*/ 0 w 17"/>
              <a:gd name="T7" fmla="*/ 0 h 39"/>
              <a:gd name="T8" fmla="*/ 26987 w 17"/>
              <a:gd name="T9" fmla="*/ 17463 h 39"/>
              <a:gd name="T10" fmla="*/ 0 60000 65536"/>
              <a:gd name="T11" fmla="*/ 0 60000 65536"/>
              <a:gd name="T12" fmla="*/ 0 60000 65536"/>
              <a:gd name="T13" fmla="*/ 0 60000 65536"/>
              <a:gd name="T14" fmla="*/ 0 60000 65536"/>
              <a:gd name="T15" fmla="*/ 0 w 17"/>
              <a:gd name="T16" fmla="*/ 0 h 39"/>
              <a:gd name="T17" fmla="*/ 17 w 17"/>
              <a:gd name="T18" fmla="*/ 39 h 39"/>
            </a:gdLst>
            <a:ahLst/>
            <a:cxnLst>
              <a:cxn ang="T10">
                <a:pos x="T0" y="T1"/>
              </a:cxn>
              <a:cxn ang="T11">
                <a:pos x="T2" y="T3"/>
              </a:cxn>
              <a:cxn ang="T12">
                <a:pos x="T4" y="T5"/>
              </a:cxn>
              <a:cxn ang="T13">
                <a:pos x="T6" y="T7"/>
              </a:cxn>
              <a:cxn ang="T14">
                <a:pos x="T8" y="T9"/>
              </a:cxn>
            </a:cxnLst>
            <a:rect l="T15" t="T16" r="T17" b="T18"/>
            <a:pathLst>
              <a:path w="17" h="39">
                <a:moveTo>
                  <a:pt x="17" y="11"/>
                </a:moveTo>
                <a:lnTo>
                  <a:pt x="17" y="39"/>
                </a:lnTo>
                <a:lnTo>
                  <a:pt x="0" y="27"/>
                </a:lnTo>
                <a:lnTo>
                  <a:pt x="0" y="0"/>
                </a:lnTo>
                <a:lnTo>
                  <a:pt x="17" y="11"/>
                </a:lnTo>
                <a:close/>
              </a:path>
            </a:pathLst>
          </a:custGeom>
          <a:solidFill>
            <a:srgbClr val="800000"/>
          </a:solidFill>
          <a:ln w="9525">
            <a:noFill/>
            <a:round/>
            <a:headEnd/>
            <a:tailEnd/>
          </a:ln>
        </p:spPr>
        <p:txBody>
          <a:bodyPr/>
          <a:lstStyle/>
          <a:p>
            <a:endParaRPr lang="en-US"/>
          </a:p>
        </p:txBody>
      </p:sp>
      <p:sp>
        <p:nvSpPr>
          <p:cNvPr id="131203" name="Freeform 135"/>
          <p:cNvSpPr>
            <a:spLocks/>
          </p:cNvSpPr>
          <p:nvPr/>
        </p:nvSpPr>
        <p:spPr bwMode="auto">
          <a:xfrm>
            <a:off x="4498875" y="5526212"/>
            <a:ext cx="19050" cy="60325"/>
          </a:xfrm>
          <a:custGeom>
            <a:avLst/>
            <a:gdLst>
              <a:gd name="T0" fmla="*/ 19050 w 12"/>
              <a:gd name="T1" fmla="*/ 12700 h 38"/>
              <a:gd name="T2" fmla="*/ 19050 w 12"/>
              <a:gd name="T3" fmla="*/ 60325 h 38"/>
              <a:gd name="T4" fmla="*/ 0 w 12"/>
              <a:gd name="T5" fmla="*/ 47625 h 38"/>
              <a:gd name="T6" fmla="*/ 0 w 12"/>
              <a:gd name="T7" fmla="*/ 0 h 38"/>
              <a:gd name="T8" fmla="*/ 19050 w 12"/>
              <a:gd name="T9" fmla="*/ 12700 h 38"/>
              <a:gd name="T10" fmla="*/ 0 60000 65536"/>
              <a:gd name="T11" fmla="*/ 0 60000 65536"/>
              <a:gd name="T12" fmla="*/ 0 60000 65536"/>
              <a:gd name="T13" fmla="*/ 0 60000 65536"/>
              <a:gd name="T14" fmla="*/ 0 60000 65536"/>
              <a:gd name="T15" fmla="*/ 0 w 12"/>
              <a:gd name="T16" fmla="*/ 0 h 38"/>
              <a:gd name="T17" fmla="*/ 12 w 12"/>
              <a:gd name="T18" fmla="*/ 38 h 38"/>
            </a:gdLst>
            <a:ahLst/>
            <a:cxnLst>
              <a:cxn ang="T10">
                <a:pos x="T0" y="T1"/>
              </a:cxn>
              <a:cxn ang="T11">
                <a:pos x="T2" y="T3"/>
              </a:cxn>
              <a:cxn ang="T12">
                <a:pos x="T4" y="T5"/>
              </a:cxn>
              <a:cxn ang="T13">
                <a:pos x="T6" y="T7"/>
              </a:cxn>
              <a:cxn ang="T14">
                <a:pos x="T8" y="T9"/>
              </a:cxn>
            </a:cxnLst>
            <a:rect l="T15" t="T16" r="T17" b="T18"/>
            <a:pathLst>
              <a:path w="12" h="38">
                <a:moveTo>
                  <a:pt x="12" y="8"/>
                </a:moveTo>
                <a:lnTo>
                  <a:pt x="12" y="38"/>
                </a:lnTo>
                <a:lnTo>
                  <a:pt x="0" y="30"/>
                </a:lnTo>
                <a:lnTo>
                  <a:pt x="0" y="0"/>
                </a:lnTo>
                <a:lnTo>
                  <a:pt x="12" y="8"/>
                </a:lnTo>
                <a:close/>
              </a:path>
            </a:pathLst>
          </a:custGeom>
          <a:solidFill>
            <a:srgbClr val="800000"/>
          </a:solidFill>
          <a:ln w="9525">
            <a:noFill/>
            <a:round/>
            <a:headEnd/>
            <a:tailEnd/>
          </a:ln>
        </p:spPr>
        <p:txBody>
          <a:bodyPr/>
          <a:lstStyle/>
          <a:p>
            <a:endParaRPr lang="en-US"/>
          </a:p>
        </p:txBody>
      </p:sp>
      <p:sp>
        <p:nvSpPr>
          <p:cNvPr id="131204" name="Freeform 136"/>
          <p:cNvSpPr>
            <a:spLocks/>
          </p:cNvSpPr>
          <p:nvPr/>
        </p:nvSpPr>
        <p:spPr bwMode="auto">
          <a:xfrm>
            <a:off x="4440138" y="5483349"/>
            <a:ext cx="55562" cy="87313"/>
          </a:xfrm>
          <a:custGeom>
            <a:avLst/>
            <a:gdLst>
              <a:gd name="T0" fmla="*/ 55562 w 35"/>
              <a:gd name="T1" fmla="*/ 38100 h 55"/>
              <a:gd name="T2" fmla="*/ 55562 w 35"/>
              <a:gd name="T3" fmla="*/ 87313 h 55"/>
              <a:gd name="T4" fmla="*/ 0 w 35"/>
              <a:gd name="T5" fmla="*/ 47625 h 55"/>
              <a:gd name="T6" fmla="*/ 0 w 35"/>
              <a:gd name="T7" fmla="*/ 0 h 55"/>
              <a:gd name="T8" fmla="*/ 55562 w 35"/>
              <a:gd name="T9" fmla="*/ 38100 h 55"/>
              <a:gd name="T10" fmla="*/ 0 60000 65536"/>
              <a:gd name="T11" fmla="*/ 0 60000 65536"/>
              <a:gd name="T12" fmla="*/ 0 60000 65536"/>
              <a:gd name="T13" fmla="*/ 0 60000 65536"/>
              <a:gd name="T14" fmla="*/ 0 60000 65536"/>
              <a:gd name="T15" fmla="*/ 0 w 35"/>
              <a:gd name="T16" fmla="*/ 0 h 55"/>
              <a:gd name="T17" fmla="*/ 35 w 35"/>
              <a:gd name="T18" fmla="*/ 55 h 55"/>
            </a:gdLst>
            <a:ahLst/>
            <a:cxnLst>
              <a:cxn ang="T10">
                <a:pos x="T0" y="T1"/>
              </a:cxn>
              <a:cxn ang="T11">
                <a:pos x="T2" y="T3"/>
              </a:cxn>
              <a:cxn ang="T12">
                <a:pos x="T4" y="T5"/>
              </a:cxn>
              <a:cxn ang="T13">
                <a:pos x="T6" y="T7"/>
              </a:cxn>
              <a:cxn ang="T14">
                <a:pos x="T8" y="T9"/>
              </a:cxn>
            </a:cxnLst>
            <a:rect l="T15" t="T16" r="T17" b="T18"/>
            <a:pathLst>
              <a:path w="35" h="55">
                <a:moveTo>
                  <a:pt x="35" y="24"/>
                </a:moveTo>
                <a:lnTo>
                  <a:pt x="35" y="55"/>
                </a:lnTo>
                <a:lnTo>
                  <a:pt x="0" y="30"/>
                </a:lnTo>
                <a:lnTo>
                  <a:pt x="0" y="0"/>
                </a:lnTo>
                <a:lnTo>
                  <a:pt x="35" y="24"/>
                </a:lnTo>
                <a:close/>
              </a:path>
            </a:pathLst>
          </a:custGeom>
          <a:solidFill>
            <a:srgbClr val="600000"/>
          </a:solidFill>
          <a:ln w="9525">
            <a:noFill/>
            <a:round/>
            <a:headEnd/>
            <a:tailEnd/>
          </a:ln>
        </p:spPr>
        <p:txBody>
          <a:bodyPr/>
          <a:lstStyle/>
          <a:p>
            <a:endParaRPr lang="en-US"/>
          </a:p>
        </p:txBody>
      </p:sp>
      <p:sp>
        <p:nvSpPr>
          <p:cNvPr id="131205" name="Freeform 137"/>
          <p:cNvSpPr>
            <a:spLocks/>
          </p:cNvSpPr>
          <p:nvPr/>
        </p:nvSpPr>
        <p:spPr bwMode="auto">
          <a:xfrm>
            <a:off x="4382988" y="5442074"/>
            <a:ext cx="55562" cy="85725"/>
          </a:xfrm>
          <a:custGeom>
            <a:avLst/>
            <a:gdLst>
              <a:gd name="T0" fmla="*/ 55562 w 35"/>
              <a:gd name="T1" fmla="*/ 41275 h 54"/>
              <a:gd name="T2" fmla="*/ 55562 w 35"/>
              <a:gd name="T3" fmla="*/ 85725 h 54"/>
              <a:gd name="T4" fmla="*/ 0 w 35"/>
              <a:gd name="T5" fmla="*/ 44450 h 54"/>
              <a:gd name="T6" fmla="*/ 0 w 35"/>
              <a:gd name="T7" fmla="*/ 0 h 54"/>
              <a:gd name="T8" fmla="*/ 55562 w 35"/>
              <a:gd name="T9" fmla="*/ 41275 h 54"/>
              <a:gd name="T10" fmla="*/ 0 60000 65536"/>
              <a:gd name="T11" fmla="*/ 0 60000 65536"/>
              <a:gd name="T12" fmla="*/ 0 60000 65536"/>
              <a:gd name="T13" fmla="*/ 0 60000 65536"/>
              <a:gd name="T14" fmla="*/ 0 60000 65536"/>
              <a:gd name="T15" fmla="*/ 0 w 35"/>
              <a:gd name="T16" fmla="*/ 0 h 54"/>
              <a:gd name="T17" fmla="*/ 35 w 35"/>
              <a:gd name="T18" fmla="*/ 54 h 54"/>
            </a:gdLst>
            <a:ahLst/>
            <a:cxnLst>
              <a:cxn ang="T10">
                <a:pos x="T0" y="T1"/>
              </a:cxn>
              <a:cxn ang="T11">
                <a:pos x="T2" y="T3"/>
              </a:cxn>
              <a:cxn ang="T12">
                <a:pos x="T4" y="T5"/>
              </a:cxn>
              <a:cxn ang="T13">
                <a:pos x="T6" y="T7"/>
              </a:cxn>
              <a:cxn ang="T14">
                <a:pos x="T8" y="T9"/>
              </a:cxn>
            </a:cxnLst>
            <a:rect l="T15" t="T16" r="T17" b="T18"/>
            <a:pathLst>
              <a:path w="35" h="54">
                <a:moveTo>
                  <a:pt x="35" y="26"/>
                </a:moveTo>
                <a:lnTo>
                  <a:pt x="35" y="54"/>
                </a:lnTo>
                <a:lnTo>
                  <a:pt x="0" y="28"/>
                </a:lnTo>
                <a:lnTo>
                  <a:pt x="0" y="0"/>
                </a:lnTo>
                <a:lnTo>
                  <a:pt x="35" y="26"/>
                </a:lnTo>
                <a:close/>
              </a:path>
            </a:pathLst>
          </a:custGeom>
          <a:solidFill>
            <a:srgbClr val="800000"/>
          </a:solidFill>
          <a:ln w="9525">
            <a:noFill/>
            <a:round/>
            <a:headEnd/>
            <a:tailEnd/>
          </a:ln>
        </p:spPr>
        <p:txBody>
          <a:bodyPr/>
          <a:lstStyle/>
          <a:p>
            <a:endParaRPr lang="en-US"/>
          </a:p>
        </p:txBody>
      </p:sp>
      <p:sp>
        <p:nvSpPr>
          <p:cNvPr id="131206" name="Freeform 138"/>
          <p:cNvSpPr>
            <a:spLocks/>
          </p:cNvSpPr>
          <p:nvPr/>
        </p:nvSpPr>
        <p:spPr bwMode="auto">
          <a:xfrm>
            <a:off x="4324250" y="5403974"/>
            <a:ext cx="53975" cy="82550"/>
          </a:xfrm>
          <a:custGeom>
            <a:avLst/>
            <a:gdLst>
              <a:gd name="T0" fmla="*/ 53975 w 34"/>
              <a:gd name="T1" fmla="*/ 38100 h 52"/>
              <a:gd name="T2" fmla="*/ 53975 w 34"/>
              <a:gd name="T3" fmla="*/ 82550 h 52"/>
              <a:gd name="T4" fmla="*/ 0 w 34"/>
              <a:gd name="T5" fmla="*/ 44450 h 52"/>
              <a:gd name="T6" fmla="*/ 0 w 34"/>
              <a:gd name="T7" fmla="*/ 0 h 52"/>
              <a:gd name="T8" fmla="*/ 53975 w 34"/>
              <a:gd name="T9" fmla="*/ 38100 h 52"/>
              <a:gd name="T10" fmla="*/ 0 60000 65536"/>
              <a:gd name="T11" fmla="*/ 0 60000 65536"/>
              <a:gd name="T12" fmla="*/ 0 60000 65536"/>
              <a:gd name="T13" fmla="*/ 0 60000 65536"/>
              <a:gd name="T14" fmla="*/ 0 60000 65536"/>
              <a:gd name="T15" fmla="*/ 0 w 34"/>
              <a:gd name="T16" fmla="*/ 0 h 52"/>
              <a:gd name="T17" fmla="*/ 34 w 34"/>
              <a:gd name="T18" fmla="*/ 52 h 52"/>
            </a:gdLst>
            <a:ahLst/>
            <a:cxnLst>
              <a:cxn ang="T10">
                <a:pos x="T0" y="T1"/>
              </a:cxn>
              <a:cxn ang="T11">
                <a:pos x="T2" y="T3"/>
              </a:cxn>
              <a:cxn ang="T12">
                <a:pos x="T4" y="T5"/>
              </a:cxn>
              <a:cxn ang="T13">
                <a:pos x="T6" y="T7"/>
              </a:cxn>
              <a:cxn ang="T14">
                <a:pos x="T8" y="T9"/>
              </a:cxn>
            </a:cxnLst>
            <a:rect l="T15" t="T16" r="T17" b="T18"/>
            <a:pathLst>
              <a:path w="34" h="52">
                <a:moveTo>
                  <a:pt x="34" y="24"/>
                </a:moveTo>
                <a:lnTo>
                  <a:pt x="34" y="52"/>
                </a:lnTo>
                <a:lnTo>
                  <a:pt x="0" y="28"/>
                </a:lnTo>
                <a:lnTo>
                  <a:pt x="0" y="0"/>
                </a:lnTo>
                <a:lnTo>
                  <a:pt x="34" y="24"/>
                </a:lnTo>
                <a:close/>
              </a:path>
            </a:pathLst>
          </a:custGeom>
          <a:solidFill>
            <a:srgbClr val="600000"/>
          </a:solidFill>
          <a:ln w="9525">
            <a:noFill/>
            <a:round/>
            <a:headEnd/>
            <a:tailEnd/>
          </a:ln>
        </p:spPr>
        <p:txBody>
          <a:bodyPr/>
          <a:lstStyle/>
          <a:p>
            <a:endParaRPr lang="en-US"/>
          </a:p>
        </p:txBody>
      </p:sp>
      <p:sp>
        <p:nvSpPr>
          <p:cNvPr id="131207" name="Freeform 139"/>
          <p:cNvSpPr>
            <a:spLocks/>
          </p:cNvSpPr>
          <p:nvPr/>
        </p:nvSpPr>
        <p:spPr bwMode="auto">
          <a:xfrm>
            <a:off x="4294088" y="5383337"/>
            <a:ext cx="26987" cy="60325"/>
          </a:xfrm>
          <a:custGeom>
            <a:avLst/>
            <a:gdLst>
              <a:gd name="T0" fmla="*/ 26987 w 17"/>
              <a:gd name="T1" fmla="*/ 15875 h 38"/>
              <a:gd name="T2" fmla="*/ 26987 w 17"/>
              <a:gd name="T3" fmla="*/ 60325 h 38"/>
              <a:gd name="T4" fmla="*/ 0 w 17"/>
              <a:gd name="T5" fmla="*/ 42862 h 38"/>
              <a:gd name="T6" fmla="*/ 0 w 17"/>
              <a:gd name="T7" fmla="*/ 0 h 38"/>
              <a:gd name="T8" fmla="*/ 26987 w 17"/>
              <a:gd name="T9" fmla="*/ 15875 h 38"/>
              <a:gd name="T10" fmla="*/ 0 60000 65536"/>
              <a:gd name="T11" fmla="*/ 0 60000 65536"/>
              <a:gd name="T12" fmla="*/ 0 60000 65536"/>
              <a:gd name="T13" fmla="*/ 0 60000 65536"/>
              <a:gd name="T14" fmla="*/ 0 60000 65536"/>
              <a:gd name="T15" fmla="*/ 0 w 17"/>
              <a:gd name="T16" fmla="*/ 0 h 38"/>
              <a:gd name="T17" fmla="*/ 17 w 17"/>
              <a:gd name="T18" fmla="*/ 38 h 38"/>
            </a:gdLst>
            <a:ahLst/>
            <a:cxnLst>
              <a:cxn ang="T10">
                <a:pos x="T0" y="T1"/>
              </a:cxn>
              <a:cxn ang="T11">
                <a:pos x="T2" y="T3"/>
              </a:cxn>
              <a:cxn ang="T12">
                <a:pos x="T4" y="T5"/>
              </a:cxn>
              <a:cxn ang="T13">
                <a:pos x="T6" y="T7"/>
              </a:cxn>
              <a:cxn ang="T14">
                <a:pos x="T8" y="T9"/>
              </a:cxn>
            </a:cxnLst>
            <a:rect l="T15" t="T16" r="T17" b="T18"/>
            <a:pathLst>
              <a:path w="17" h="38">
                <a:moveTo>
                  <a:pt x="17" y="10"/>
                </a:moveTo>
                <a:lnTo>
                  <a:pt x="17" y="38"/>
                </a:lnTo>
                <a:lnTo>
                  <a:pt x="0" y="27"/>
                </a:lnTo>
                <a:lnTo>
                  <a:pt x="0" y="0"/>
                </a:lnTo>
                <a:lnTo>
                  <a:pt x="17" y="10"/>
                </a:lnTo>
                <a:close/>
              </a:path>
            </a:pathLst>
          </a:custGeom>
          <a:solidFill>
            <a:srgbClr val="800000"/>
          </a:solidFill>
          <a:ln w="9525">
            <a:noFill/>
            <a:round/>
            <a:headEnd/>
            <a:tailEnd/>
          </a:ln>
        </p:spPr>
        <p:txBody>
          <a:bodyPr/>
          <a:lstStyle/>
          <a:p>
            <a:endParaRPr lang="en-US"/>
          </a:p>
        </p:txBody>
      </p:sp>
      <p:sp>
        <p:nvSpPr>
          <p:cNvPr id="131208" name="Freeform 140"/>
          <p:cNvSpPr>
            <a:spLocks/>
          </p:cNvSpPr>
          <p:nvPr/>
        </p:nvSpPr>
        <p:spPr bwMode="auto">
          <a:xfrm>
            <a:off x="4498875" y="5640512"/>
            <a:ext cx="17463" cy="63500"/>
          </a:xfrm>
          <a:custGeom>
            <a:avLst/>
            <a:gdLst>
              <a:gd name="T0" fmla="*/ 17463 w 11"/>
              <a:gd name="T1" fmla="*/ 14288 h 40"/>
              <a:gd name="T2" fmla="*/ 17463 w 11"/>
              <a:gd name="T3" fmla="*/ 63500 h 40"/>
              <a:gd name="T4" fmla="*/ 0 w 11"/>
              <a:gd name="T5" fmla="*/ 50800 h 40"/>
              <a:gd name="T6" fmla="*/ 0 w 11"/>
              <a:gd name="T7" fmla="*/ 0 h 40"/>
              <a:gd name="T8" fmla="*/ 17463 w 11"/>
              <a:gd name="T9" fmla="*/ 14288 h 40"/>
              <a:gd name="T10" fmla="*/ 0 60000 65536"/>
              <a:gd name="T11" fmla="*/ 0 60000 65536"/>
              <a:gd name="T12" fmla="*/ 0 60000 65536"/>
              <a:gd name="T13" fmla="*/ 0 60000 65536"/>
              <a:gd name="T14" fmla="*/ 0 60000 65536"/>
              <a:gd name="T15" fmla="*/ 0 w 11"/>
              <a:gd name="T16" fmla="*/ 0 h 40"/>
              <a:gd name="T17" fmla="*/ 11 w 11"/>
              <a:gd name="T18" fmla="*/ 40 h 40"/>
            </a:gdLst>
            <a:ahLst/>
            <a:cxnLst>
              <a:cxn ang="T10">
                <a:pos x="T0" y="T1"/>
              </a:cxn>
              <a:cxn ang="T11">
                <a:pos x="T2" y="T3"/>
              </a:cxn>
              <a:cxn ang="T12">
                <a:pos x="T4" y="T5"/>
              </a:cxn>
              <a:cxn ang="T13">
                <a:pos x="T6" y="T7"/>
              </a:cxn>
              <a:cxn ang="T14">
                <a:pos x="T8" y="T9"/>
              </a:cxn>
            </a:cxnLst>
            <a:rect l="T15" t="T16" r="T17" b="T18"/>
            <a:pathLst>
              <a:path w="11" h="40">
                <a:moveTo>
                  <a:pt x="11" y="9"/>
                </a:moveTo>
                <a:lnTo>
                  <a:pt x="11" y="40"/>
                </a:lnTo>
                <a:lnTo>
                  <a:pt x="0" y="32"/>
                </a:lnTo>
                <a:lnTo>
                  <a:pt x="0" y="0"/>
                </a:lnTo>
                <a:lnTo>
                  <a:pt x="11" y="9"/>
                </a:lnTo>
                <a:close/>
              </a:path>
            </a:pathLst>
          </a:custGeom>
          <a:solidFill>
            <a:srgbClr val="800000"/>
          </a:solidFill>
          <a:ln w="9525">
            <a:noFill/>
            <a:round/>
            <a:headEnd/>
            <a:tailEnd/>
          </a:ln>
        </p:spPr>
        <p:txBody>
          <a:bodyPr/>
          <a:lstStyle/>
          <a:p>
            <a:endParaRPr lang="en-US"/>
          </a:p>
        </p:txBody>
      </p:sp>
      <p:sp>
        <p:nvSpPr>
          <p:cNvPr id="131209" name="Freeform 141"/>
          <p:cNvSpPr>
            <a:spLocks/>
          </p:cNvSpPr>
          <p:nvPr/>
        </p:nvSpPr>
        <p:spPr bwMode="auto">
          <a:xfrm>
            <a:off x="4440138" y="5596062"/>
            <a:ext cx="55562" cy="90487"/>
          </a:xfrm>
          <a:custGeom>
            <a:avLst/>
            <a:gdLst>
              <a:gd name="T0" fmla="*/ 55562 w 35"/>
              <a:gd name="T1" fmla="*/ 42862 h 57"/>
              <a:gd name="T2" fmla="*/ 55562 w 35"/>
              <a:gd name="T3" fmla="*/ 90487 h 57"/>
              <a:gd name="T4" fmla="*/ 0 w 35"/>
              <a:gd name="T5" fmla="*/ 46037 h 57"/>
              <a:gd name="T6" fmla="*/ 0 w 35"/>
              <a:gd name="T7" fmla="*/ 0 h 57"/>
              <a:gd name="T8" fmla="*/ 55562 w 35"/>
              <a:gd name="T9" fmla="*/ 42862 h 57"/>
              <a:gd name="T10" fmla="*/ 0 60000 65536"/>
              <a:gd name="T11" fmla="*/ 0 60000 65536"/>
              <a:gd name="T12" fmla="*/ 0 60000 65536"/>
              <a:gd name="T13" fmla="*/ 0 60000 65536"/>
              <a:gd name="T14" fmla="*/ 0 60000 65536"/>
              <a:gd name="T15" fmla="*/ 0 w 35"/>
              <a:gd name="T16" fmla="*/ 0 h 57"/>
              <a:gd name="T17" fmla="*/ 35 w 35"/>
              <a:gd name="T18" fmla="*/ 57 h 57"/>
            </a:gdLst>
            <a:ahLst/>
            <a:cxnLst>
              <a:cxn ang="T10">
                <a:pos x="T0" y="T1"/>
              </a:cxn>
              <a:cxn ang="T11">
                <a:pos x="T2" y="T3"/>
              </a:cxn>
              <a:cxn ang="T12">
                <a:pos x="T4" y="T5"/>
              </a:cxn>
              <a:cxn ang="T13">
                <a:pos x="T6" y="T7"/>
              </a:cxn>
              <a:cxn ang="T14">
                <a:pos x="T8" y="T9"/>
              </a:cxn>
            </a:cxnLst>
            <a:rect l="T15" t="T16" r="T17" b="T18"/>
            <a:pathLst>
              <a:path w="35" h="57">
                <a:moveTo>
                  <a:pt x="35" y="27"/>
                </a:moveTo>
                <a:lnTo>
                  <a:pt x="35" y="57"/>
                </a:lnTo>
                <a:lnTo>
                  <a:pt x="0" y="29"/>
                </a:lnTo>
                <a:lnTo>
                  <a:pt x="0" y="0"/>
                </a:lnTo>
                <a:lnTo>
                  <a:pt x="35" y="27"/>
                </a:lnTo>
                <a:close/>
              </a:path>
            </a:pathLst>
          </a:custGeom>
          <a:solidFill>
            <a:srgbClr val="800000"/>
          </a:solidFill>
          <a:ln w="9525">
            <a:noFill/>
            <a:round/>
            <a:headEnd/>
            <a:tailEnd/>
          </a:ln>
        </p:spPr>
        <p:txBody>
          <a:bodyPr/>
          <a:lstStyle/>
          <a:p>
            <a:endParaRPr lang="en-US"/>
          </a:p>
        </p:txBody>
      </p:sp>
      <p:sp>
        <p:nvSpPr>
          <p:cNvPr id="131210" name="Freeform 142"/>
          <p:cNvSpPr>
            <a:spLocks/>
          </p:cNvSpPr>
          <p:nvPr/>
        </p:nvSpPr>
        <p:spPr bwMode="auto">
          <a:xfrm>
            <a:off x="4382988" y="5551612"/>
            <a:ext cx="55562" cy="88900"/>
          </a:xfrm>
          <a:custGeom>
            <a:avLst/>
            <a:gdLst>
              <a:gd name="T0" fmla="*/ 55562 w 35"/>
              <a:gd name="T1" fmla="*/ 44450 h 56"/>
              <a:gd name="T2" fmla="*/ 55562 w 35"/>
              <a:gd name="T3" fmla="*/ 88900 h 56"/>
              <a:gd name="T4" fmla="*/ 0 w 35"/>
              <a:gd name="T5" fmla="*/ 44450 h 56"/>
              <a:gd name="T6" fmla="*/ 0 w 35"/>
              <a:gd name="T7" fmla="*/ 0 h 56"/>
              <a:gd name="T8" fmla="*/ 55562 w 35"/>
              <a:gd name="T9" fmla="*/ 44450 h 56"/>
              <a:gd name="T10" fmla="*/ 0 60000 65536"/>
              <a:gd name="T11" fmla="*/ 0 60000 65536"/>
              <a:gd name="T12" fmla="*/ 0 60000 65536"/>
              <a:gd name="T13" fmla="*/ 0 60000 65536"/>
              <a:gd name="T14" fmla="*/ 0 60000 65536"/>
              <a:gd name="T15" fmla="*/ 0 w 35"/>
              <a:gd name="T16" fmla="*/ 0 h 56"/>
              <a:gd name="T17" fmla="*/ 35 w 35"/>
              <a:gd name="T18" fmla="*/ 56 h 56"/>
            </a:gdLst>
            <a:ahLst/>
            <a:cxnLst>
              <a:cxn ang="T10">
                <a:pos x="T0" y="T1"/>
              </a:cxn>
              <a:cxn ang="T11">
                <a:pos x="T2" y="T3"/>
              </a:cxn>
              <a:cxn ang="T12">
                <a:pos x="T4" y="T5"/>
              </a:cxn>
              <a:cxn ang="T13">
                <a:pos x="T6" y="T7"/>
              </a:cxn>
              <a:cxn ang="T14">
                <a:pos x="T8" y="T9"/>
              </a:cxn>
            </a:cxnLst>
            <a:rect l="T15" t="T16" r="T17" b="T18"/>
            <a:pathLst>
              <a:path w="35" h="56">
                <a:moveTo>
                  <a:pt x="35" y="28"/>
                </a:moveTo>
                <a:lnTo>
                  <a:pt x="35" y="56"/>
                </a:lnTo>
                <a:lnTo>
                  <a:pt x="0" y="28"/>
                </a:lnTo>
                <a:lnTo>
                  <a:pt x="0" y="0"/>
                </a:lnTo>
                <a:lnTo>
                  <a:pt x="35" y="28"/>
                </a:lnTo>
                <a:close/>
              </a:path>
            </a:pathLst>
          </a:custGeom>
          <a:solidFill>
            <a:srgbClr val="800000"/>
          </a:solidFill>
          <a:ln w="9525">
            <a:noFill/>
            <a:round/>
            <a:headEnd/>
            <a:tailEnd/>
          </a:ln>
        </p:spPr>
        <p:txBody>
          <a:bodyPr/>
          <a:lstStyle/>
          <a:p>
            <a:endParaRPr lang="en-US"/>
          </a:p>
        </p:txBody>
      </p:sp>
      <p:sp>
        <p:nvSpPr>
          <p:cNvPr id="131211" name="Freeform 143"/>
          <p:cNvSpPr>
            <a:spLocks/>
          </p:cNvSpPr>
          <p:nvPr/>
        </p:nvSpPr>
        <p:spPr bwMode="auto">
          <a:xfrm>
            <a:off x="4324250" y="5505574"/>
            <a:ext cx="53975" cy="88900"/>
          </a:xfrm>
          <a:custGeom>
            <a:avLst/>
            <a:gdLst>
              <a:gd name="T0" fmla="*/ 53975 w 34"/>
              <a:gd name="T1" fmla="*/ 44450 h 56"/>
              <a:gd name="T2" fmla="*/ 53975 w 34"/>
              <a:gd name="T3" fmla="*/ 88900 h 56"/>
              <a:gd name="T4" fmla="*/ 0 w 34"/>
              <a:gd name="T5" fmla="*/ 44450 h 56"/>
              <a:gd name="T6" fmla="*/ 0 w 34"/>
              <a:gd name="T7" fmla="*/ 0 h 56"/>
              <a:gd name="T8" fmla="*/ 53975 w 34"/>
              <a:gd name="T9" fmla="*/ 44450 h 56"/>
              <a:gd name="T10" fmla="*/ 0 60000 65536"/>
              <a:gd name="T11" fmla="*/ 0 60000 65536"/>
              <a:gd name="T12" fmla="*/ 0 60000 65536"/>
              <a:gd name="T13" fmla="*/ 0 60000 65536"/>
              <a:gd name="T14" fmla="*/ 0 60000 65536"/>
              <a:gd name="T15" fmla="*/ 0 w 34"/>
              <a:gd name="T16" fmla="*/ 0 h 56"/>
              <a:gd name="T17" fmla="*/ 34 w 34"/>
              <a:gd name="T18" fmla="*/ 56 h 56"/>
            </a:gdLst>
            <a:ahLst/>
            <a:cxnLst>
              <a:cxn ang="T10">
                <a:pos x="T0" y="T1"/>
              </a:cxn>
              <a:cxn ang="T11">
                <a:pos x="T2" y="T3"/>
              </a:cxn>
              <a:cxn ang="T12">
                <a:pos x="T4" y="T5"/>
              </a:cxn>
              <a:cxn ang="T13">
                <a:pos x="T6" y="T7"/>
              </a:cxn>
              <a:cxn ang="T14">
                <a:pos x="T8" y="T9"/>
              </a:cxn>
            </a:cxnLst>
            <a:rect l="T15" t="T16" r="T17" b="T18"/>
            <a:pathLst>
              <a:path w="34" h="56">
                <a:moveTo>
                  <a:pt x="34" y="28"/>
                </a:moveTo>
                <a:lnTo>
                  <a:pt x="34" y="56"/>
                </a:lnTo>
                <a:lnTo>
                  <a:pt x="0" y="28"/>
                </a:lnTo>
                <a:lnTo>
                  <a:pt x="0" y="0"/>
                </a:lnTo>
                <a:lnTo>
                  <a:pt x="34" y="28"/>
                </a:lnTo>
                <a:close/>
              </a:path>
            </a:pathLst>
          </a:custGeom>
          <a:solidFill>
            <a:srgbClr val="800000"/>
          </a:solidFill>
          <a:ln w="9525">
            <a:noFill/>
            <a:round/>
            <a:headEnd/>
            <a:tailEnd/>
          </a:ln>
        </p:spPr>
        <p:txBody>
          <a:bodyPr/>
          <a:lstStyle/>
          <a:p>
            <a:endParaRPr lang="en-US"/>
          </a:p>
        </p:txBody>
      </p:sp>
      <p:sp>
        <p:nvSpPr>
          <p:cNvPr id="131212" name="Freeform 144"/>
          <p:cNvSpPr>
            <a:spLocks/>
          </p:cNvSpPr>
          <p:nvPr/>
        </p:nvSpPr>
        <p:spPr bwMode="auto">
          <a:xfrm>
            <a:off x="4294088" y="5483349"/>
            <a:ext cx="26987" cy="65088"/>
          </a:xfrm>
          <a:custGeom>
            <a:avLst/>
            <a:gdLst>
              <a:gd name="T0" fmla="*/ 26987 w 17"/>
              <a:gd name="T1" fmla="*/ 20638 h 41"/>
              <a:gd name="T2" fmla="*/ 26987 w 17"/>
              <a:gd name="T3" fmla="*/ 65088 h 41"/>
              <a:gd name="T4" fmla="*/ 0 w 17"/>
              <a:gd name="T5" fmla="*/ 39688 h 41"/>
              <a:gd name="T6" fmla="*/ 0 w 17"/>
              <a:gd name="T7" fmla="*/ 0 h 41"/>
              <a:gd name="T8" fmla="*/ 26987 w 17"/>
              <a:gd name="T9" fmla="*/ 20638 h 41"/>
              <a:gd name="T10" fmla="*/ 0 60000 65536"/>
              <a:gd name="T11" fmla="*/ 0 60000 65536"/>
              <a:gd name="T12" fmla="*/ 0 60000 65536"/>
              <a:gd name="T13" fmla="*/ 0 60000 65536"/>
              <a:gd name="T14" fmla="*/ 0 60000 65536"/>
              <a:gd name="T15" fmla="*/ 0 w 17"/>
              <a:gd name="T16" fmla="*/ 0 h 41"/>
              <a:gd name="T17" fmla="*/ 17 w 17"/>
              <a:gd name="T18" fmla="*/ 41 h 41"/>
            </a:gdLst>
            <a:ahLst/>
            <a:cxnLst>
              <a:cxn ang="T10">
                <a:pos x="T0" y="T1"/>
              </a:cxn>
              <a:cxn ang="T11">
                <a:pos x="T2" y="T3"/>
              </a:cxn>
              <a:cxn ang="T12">
                <a:pos x="T4" y="T5"/>
              </a:cxn>
              <a:cxn ang="T13">
                <a:pos x="T6" y="T7"/>
              </a:cxn>
              <a:cxn ang="T14">
                <a:pos x="T8" y="T9"/>
              </a:cxn>
            </a:cxnLst>
            <a:rect l="T15" t="T16" r="T17" b="T18"/>
            <a:pathLst>
              <a:path w="17" h="41">
                <a:moveTo>
                  <a:pt x="17" y="13"/>
                </a:moveTo>
                <a:lnTo>
                  <a:pt x="17" y="41"/>
                </a:lnTo>
                <a:lnTo>
                  <a:pt x="0" y="25"/>
                </a:lnTo>
                <a:lnTo>
                  <a:pt x="0" y="0"/>
                </a:lnTo>
                <a:lnTo>
                  <a:pt x="17" y="13"/>
                </a:lnTo>
                <a:close/>
              </a:path>
            </a:pathLst>
          </a:custGeom>
          <a:solidFill>
            <a:srgbClr val="400000"/>
          </a:solidFill>
          <a:ln w="9525">
            <a:noFill/>
            <a:round/>
            <a:headEnd/>
            <a:tailEnd/>
          </a:ln>
        </p:spPr>
        <p:txBody>
          <a:bodyPr/>
          <a:lstStyle/>
          <a:p>
            <a:endParaRPr lang="en-US"/>
          </a:p>
        </p:txBody>
      </p:sp>
      <p:sp>
        <p:nvSpPr>
          <p:cNvPr id="131213" name="Freeform 145"/>
          <p:cNvSpPr>
            <a:spLocks/>
          </p:cNvSpPr>
          <p:nvPr/>
        </p:nvSpPr>
        <p:spPr bwMode="auto">
          <a:xfrm>
            <a:off x="4498875" y="5759574"/>
            <a:ext cx="19050" cy="65088"/>
          </a:xfrm>
          <a:custGeom>
            <a:avLst/>
            <a:gdLst>
              <a:gd name="T0" fmla="*/ 19050 w 12"/>
              <a:gd name="T1" fmla="*/ 15875 h 41"/>
              <a:gd name="T2" fmla="*/ 19050 w 12"/>
              <a:gd name="T3" fmla="*/ 65088 h 41"/>
              <a:gd name="T4" fmla="*/ 0 w 12"/>
              <a:gd name="T5" fmla="*/ 47625 h 41"/>
              <a:gd name="T6" fmla="*/ 0 w 12"/>
              <a:gd name="T7" fmla="*/ 0 h 41"/>
              <a:gd name="T8" fmla="*/ 19050 w 12"/>
              <a:gd name="T9" fmla="*/ 15875 h 41"/>
              <a:gd name="T10" fmla="*/ 0 60000 65536"/>
              <a:gd name="T11" fmla="*/ 0 60000 65536"/>
              <a:gd name="T12" fmla="*/ 0 60000 65536"/>
              <a:gd name="T13" fmla="*/ 0 60000 65536"/>
              <a:gd name="T14" fmla="*/ 0 60000 65536"/>
              <a:gd name="T15" fmla="*/ 0 w 12"/>
              <a:gd name="T16" fmla="*/ 0 h 41"/>
              <a:gd name="T17" fmla="*/ 12 w 12"/>
              <a:gd name="T18" fmla="*/ 41 h 41"/>
            </a:gdLst>
            <a:ahLst/>
            <a:cxnLst>
              <a:cxn ang="T10">
                <a:pos x="T0" y="T1"/>
              </a:cxn>
              <a:cxn ang="T11">
                <a:pos x="T2" y="T3"/>
              </a:cxn>
              <a:cxn ang="T12">
                <a:pos x="T4" y="T5"/>
              </a:cxn>
              <a:cxn ang="T13">
                <a:pos x="T6" y="T7"/>
              </a:cxn>
              <a:cxn ang="T14">
                <a:pos x="T8" y="T9"/>
              </a:cxn>
            </a:cxnLst>
            <a:rect l="T15" t="T16" r="T17" b="T18"/>
            <a:pathLst>
              <a:path w="12" h="41">
                <a:moveTo>
                  <a:pt x="12" y="10"/>
                </a:moveTo>
                <a:lnTo>
                  <a:pt x="12" y="41"/>
                </a:lnTo>
                <a:lnTo>
                  <a:pt x="0" y="30"/>
                </a:lnTo>
                <a:lnTo>
                  <a:pt x="0" y="0"/>
                </a:lnTo>
                <a:lnTo>
                  <a:pt x="12" y="10"/>
                </a:lnTo>
                <a:close/>
              </a:path>
            </a:pathLst>
          </a:custGeom>
          <a:solidFill>
            <a:srgbClr val="800000"/>
          </a:solidFill>
          <a:ln w="9525">
            <a:noFill/>
            <a:round/>
            <a:headEnd/>
            <a:tailEnd/>
          </a:ln>
        </p:spPr>
        <p:txBody>
          <a:bodyPr/>
          <a:lstStyle/>
          <a:p>
            <a:endParaRPr lang="en-US"/>
          </a:p>
        </p:txBody>
      </p:sp>
      <p:sp>
        <p:nvSpPr>
          <p:cNvPr id="131214" name="Freeform 146"/>
          <p:cNvSpPr>
            <a:spLocks/>
          </p:cNvSpPr>
          <p:nvPr/>
        </p:nvSpPr>
        <p:spPr bwMode="auto">
          <a:xfrm>
            <a:off x="4440138" y="5708774"/>
            <a:ext cx="55562" cy="93663"/>
          </a:xfrm>
          <a:custGeom>
            <a:avLst/>
            <a:gdLst>
              <a:gd name="T0" fmla="*/ 55562 w 35"/>
              <a:gd name="T1" fmla="*/ 47625 h 59"/>
              <a:gd name="T2" fmla="*/ 55562 w 35"/>
              <a:gd name="T3" fmla="*/ 93663 h 59"/>
              <a:gd name="T4" fmla="*/ 0 w 35"/>
              <a:gd name="T5" fmla="*/ 47625 h 59"/>
              <a:gd name="T6" fmla="*/ 0 w 35"/>
              <a:gd name="T7" fmla="*/ 0 h 59"/>
              <a:gd name="T8" fmla="*/ 55562 w 35"/>
              <a:gd name="T9" fmla="*/ 47625 h 59"/>
              <a:gd name="T10" fmla="*/ 0 60000 65536"/>
              <a:gd name="T11" fmla="*/ 0 60000 65536"/>
              <a:gd name="T12" fmla="*/ 0 60000 65536"/>
              <a:gd name="T13" fmla="*/ 0 60000 65536"/>
              <a:gd name="T14" fmla="*/ 0 60000 65536"/>
              <a:gd name="T15" fmla="*/ 0 w 35"/>
              <a:gd name="T16" fmla="*/ 0 h 59"/>
              <a:gd name="T17" fmla="*/ 35 w 35"/>
              <a:gd name="T18" fmla="*/ 59 h 59"/>
            </a:gdLst>
            <a:ahLst/>
            <a:cxnLst>
              <a:cxn ang="T10">
                <a:pos x="T0" y="T1"/>
              </a:cxn>
              <a:cxn ang="T11">
                <a:pos x="T2" y="T3"/>
              </a:cxn>
              <a:cxn ang="T12">
                <a:pos x="T4" y="T5"/>
              </a:cxn>
              <a:cxn ang="T13">
                <a:pos x="T6" y="T7"/>
              </a:cxn>
              <a:cxn ang="T14">
                <a:pos x="T8" y="T9"/>
              </a:cxn>
            </a:cxnLst>
            <a:rect l="T15" t="T16" r="T17" b="T18"/>
            <a:pathLst>
              <a:path w="35" h="59">
                <a:moveTo>
                  <a:pt x="35" y="30"/>
                </a:moveTo>
                <a:lnTo>
                  <a:pt x="35" y="59"/>
                </a:lnTo>
                <a:lnTo>
                  <a:pt x="0" y="30"/>
                </a:lnTo>
                <a:lnTo>
                  <a:pt x="0" y="0"/>
                </a:lnTo>
                <a:lnTo>
                  <a:pt x="35" y="30"/>
                </a:lnTo>
                <a:close/>
              </a:path>
            </a:pathLst>
          </a:custGeom>
          <a:solidFill>
            <a:srgbClr val="800000"/>
          </a:solidFill>
          <a:ln w="9525">
            <a:noFill/>
            <a:round/>
            <a:headEnd/>
            <a:tailEnd/>
          </a:ln>
        </p:spPr>
        <p:txBody>
          <a:bodyPr/>
          <a:lstStyle/>
          <a:p>
            <a:endParaRPr lang="en-US"/>
          </a:p>
        </p:txBody>
      </p:sp>
      <p:sp>
        <p:nvSpPr>
          <p:cNvPr id="131215" name="Freeform 147"/>
          <p:cNvSpPr>
            <a:spLocks/>
          </p:cNvSpPr>
          <p:nvPr/>
        </p:nvSpPr>
        <p:spPr bwMode="auto">
          <a:xfrm>
            <a:off x="4382988" y="5659562"/>
            <a:ext cx="55562" cy="93662"/>
          </a:xfrm>
          <a:custGeom>
            <a:avLst/>
            <a:gdLst>
              <a:gd name="T0" fmla="*/ 55562 w 35"/>
              <a:gd name="T1" fmla="*/ 47625 h 59"/>
              <a:gd name="T2" fmla="*/ 55562 w 35"/>
              <a:gd name="T3" fmla="*/ 93662 h 59"/>
              <a:gd name="T4" fmla="*/ 0 w 35"/>
              <a:gd name="T5" fmla="*/ 44450 h 59"/>
              <a:gd name="T6" fmla="*/ 0 w 35"/>
              <a:gd name="T7" fmla="*/ 0 h 59"/>
              <a:gd name="T8" fmla="*/ 55562 w 35"/>
              <a:gd name="T9" fmla="*/ 47625 h 59"/>
              <a:gd name="T10" fmla="*/ 0 60000 65536"/>
              <a:gd name="T11" fmla="*/ 0 60000 65536"/>
              <a:gd name="T12" fmla="*/ 0 60000 65536"/>
              <a:gd name="T13" fmla="*/ 0 60000 65536"/>
              <a:gd name="T14" fmla="*/ 0 60000 65536"/>
              <a:gd name="T15" fmla="*/ 0 w 35"/>
              <a:gd name="T16" fmla="*/ 0 h 59"/>
              <a:gd name="T17" fmla="*/ 35 w 35"/>
              <a:gd name="T18" fmla="*/ 59 h 59"/>
            </a:gdLst>
            <a:ahLst/>
            <a:cxnLst>
              <a:cxn ang="T10">
                <a:pos x="T0" y="T1"/>
              </a:cxn>
              <a:cxn ang="T11">
                <a:pos x="T2" y="T3"/>
              </a:cxn>
              <a:cxn ang="T12">
                <a:pos x="T4" y="T5"/>
              </a:cxn>
              <a:cxn ang="T13">
                <a:pos x="T6" y="T7"/>
              </a:cxn>
              <a:cxn ang="T14">
                <a:pos x="T8" y="T9"/>
              </a:cxn>
            </a:cxnLst>
            <a:rect l="T15" t="T16" r="T17" b="T18"/>
            <a:pathLst>
              <a:path w="35" h="59">
                <a:moveTo>
                  <a:pt x="35" y="30"/>
                </a:moveTo>
                <a:lnTo>
                  <a:pt x="35" y="59"/>
                </a:lnTo>
                <a:lnTo>
                  <a:pt x="0" y="28"/>
                </a:lnTo>
                <a:lnTo>
                  <a:pt x="0" y="0"/>
                </a:lnTo>
                <a:lnTo>
                  <a:pt x="35" y="30"/>
                </a:lnTo>
                <a:close/>
              </a:path>
            </a:pathLst>
          </a:custGeom>
          <a:solidFill>
            <a:srgbClr val="800000"/>
          </a:solidFill>
          <a:ln w="9525">
            <a:noFill/>
            <a:round/>
            <a:headEnd/>
            <a:tailEnd/>
          </a:ln>
        </p:spPr>
        <p:txBody>
          <a:bodyPr/>
          <a:lstStyle/>
          <a:p>
            <a:endParaRPr lang="en-US"/>
          </a:p>
        </p:txBody>
      </p:sp>
      <p:sp>
        <p:nvSpPr>
          <p:cNvPr id="131216" name="Freeform 148"/>
          <p:cNvSpPr>
            <a:spLocks/>
          </p:cNvSpPr>
          <p:nvPr/>
        </p:nvSpPr>
        <p:spPr bwMode="auto">
          <a:xfrm>
            <a:off x="4324250" y="5608762"/>
            <a:ext cx="53975" cy="93662"/>
          </a:xfrm>
          <a:custGeom>
            <a:avLst/>
            <a:gdLst>
              <a:gd name="T0" fmla="*/ 53975 w 34"/>
              <a:gd name="T1" fmla="*/ 49212 h 59"/>
              <a:gd name="T2" fmla="*/ 53975 w 34"/>
              <a:gd name="T3" fmla="*/ 93662 h 59"/>
              <a:gd name="T4" fmla="*/ 0 w 34"/>
              <a:gd name="T5" fmla="*/ 44450 h 59"/>
              <a:gd name="T6" fmla="*/ 0 w 34"/>
              <a:gd name="T7" fmla="*/ 0 h 59"/>
              <a:gd name="T8" fmla="*/ 53975 w 34"/>
              <a:gd name="T9" fmla="*/ 49212 h 59"/>
              <a:gd name="T10" fmla="*/ 0 60000 65536"/>
              <a:gd name="T11" fmla="*/ 0 60000 65536"/>
              <a:gd name="T12" fmla="*/ 0 60000 65536"/>
              <a:gd name="T13" fmla="*/ 0 60000 65536"/>
              <a:gd name="T14" fmla="*/ 0 60000 65536"/>
              <a:gd name="T15" fmla="*/ 0 w 34"/>
              <a:gd name="T16" fmla="*/ 0 h 59"/>
              <a:gd name="T17" fmla="*/ 34 w 34"/>
              <a:gd name="T18" fmla="*/ 59 h 59"/>
            </a:gdLst>
            <a:ahLst/>
            <a:cxnLst>
              <a:cxn ang="T10">
                <a:pos x="T0" y="T1"/>
              </a:cxn>
              <a:cxn ang="T11">
                <a:pos x="T2" y="T3"/>
              </a:cxn>
              <a:cxn ang="T12">
                <a:pos x="T4" y="T5"/>
              </a:cxn>
              <a:cxn ang="T13">
                <a:pos x="T6" y="T7"/>
              </a:cxn>
              <a:cxn ang="T14">
                <a:pos x="T8" y="T9"/>
              </a:cxn>
            </a:cxnLst>
            <a:rect l="T15" t="T16" r="T17" b="T18"/>
            <a:pathLst>
              <a:path w="34" h="59">
                <a:moveTo>
                  <a:pt x="34" y="31"/>
                </a:moveTo>
                <a:lnTo>
                  <a:pt x="34" y="59"/>
                </a:lnTo>
                <a:lnTo>
                  <a:pt x="0" y="28"/>
                </a:lnTo>
                <a:lnTo>
                  <a:pt x="0" y="0"/>
                </a:lnTo>
                <a:lnTo>
                  <a:pt x="34" y="31"/>
                </a:lnTo>
                <a:close/>
              </a:path>
            </a:pathLst>
          </a:custGeom>
          <a:solidFill>
            <a:srgbClr val="800000"/>
          </a:solidFill>
          <a:ln w="9525">
            <a:noFill/>
            <a:round/>
            <a:headEnd/>
            <a:tailEnd/>
          </a:ln>
        </p:spPr>
        <p:txBody>
          <a:bodyPr/>
          <a:lstStyle/>
          <a:p>
            <a:endParaRPr lang="en-US"/>
          </a:p>
        </p:txBody>
      </p:sp>
      <p:sp>
        <p:nvSpPr>
          <p:cNvPr id="131217" name="Freeform 149"/>
          <p:cNvSpPr>
            <a:spLocks/>
          </p:cNvSpPr>
          <p:nvPr/>
        </p:nvSpPr>
        <p:spPr bwMode="auto">
          <a:xfrm>
            <a:off x="4294088" y="5584949"/>
            <a:ext cx="26987" cy="66675"/>
          </a:xfrm>
          <a:custGeom>
            <a:avLst/>
            <a:gdLst>
              <a:gd name="T0" fmla="*/ 26987 w 17"/>
              <a:gd name="T1" fmla="*/ 22225 h 42"/>
              <a:gd name="T2" fmla="*/ 26987 w 17"/>
              <a:gd name="T3" fmla="*/ 66675 h 42"/>
              <a:gd name="T4" fmla="*/ 0 w 17"/>
              <a:gd name="T5" fmla="*/ 42862 h 42"/>
              <a:gd name="T6" fmla="*/ 0 w 17"/>
              <a:gd name="T7" fmla="*/ 0 h 42"/>
              <a:gd name="T8" fmla="*/ 26987 w 17"/>
              <a:gd name="T9" fmla="*/ 22225 h 42"/>
              <a:gd name="T10" fmla="*/ 0 60000 65536"/>
              <a:gd name="T11" fmla="*/ 0 60000 65536"/>
              <a:gd name="T12" fmla="*/ 0 60000 65536"/>
              <a:gd name="T13" fmla="*/ 0 60000 65536"/>
              <a:gd name="T14" fmla="*/ 0 60000 65536"/>
              <a:gd name="T15" fmla="*/ 0 w 17"/>
              <a:gd name="T16" fmla="*/ 0 h 42"/>
              <a:gd name="T17" fmla="*/ 17 w 17"/>
              <a:gd name="T18" fmla="*/ 42 h 42"/>
            </a:gdLst>
            <a:ahLst/>
            <a:cxnLst>
              <a:cxn ang="T10">
                <a:pos x="T0" y="T1"/>
              </a:cxn>
              <a:cxn ang="T11">
                <a:pos x="T2" y="T3"/>
              </a:cxn>
              <a:cxn ang="T12">
                <a:pos x="T4" y="T5"/>
              </a:cxn>
              <a:cxn ang="T13">
                <a:pos x="T6" y="T7"/>
              </a:cxn>
              <a:cxn ang="T14">
                <a:pos x="T8" y="T9"/>
              </a:cxn>
            </a:cxnLst>
            <a:rect l="T15" t="T16" r="T17" b="T18"/>
            <a:pathLst>
              <a:path w="17" h="42">
                <a:moveTo>
                  <a:pt x="17" y="14"/>
                </a:moveTo>
                <a:lnTo>
                  <a:pt x="17" y="42"/>
                </a:lnTo>
                <a:lnTo>
                  <a:pt x="0" y="27"/>
                </a:lnTo>
                <a:lnTo>
                  <a:pt x="0" y="0"/>
                </a:lnTo>
                <a:lnTo>
                  <a:pt x="17" y="14"/>
                </a:lnTo>
                <a:close/>
              </a:path>
            </a:pathLst>
          </a:custGeom>
          <a:solidFill>
            <a:srgbClr val="600000"/>
          </a:solidFill>
          <a:ln w="9525">
            <a:noFill/>
            <a:round/>
            <a:headEnd/>
            <a:tailEnd/>
          </a:ln>
        </p:spPr>
        <p:txBody>
          <a:bodyPr/>
          <a:lstStyle/>
          <a:p>
            <a:endParaRPr lang="en-US"/>
          </a:p>
        </p:txBody>
      </p:sp>
      <p:sp>
        <p:nvSpPr>
          <p:cNvPr id="131218" name="Freeform 150"/>
          <p:cNvSpPr>
            <a:spLocks/>
          </p:cNvSpPr>
          <p:nvPr/>
        </p:nvSpPr>
        <p:spPr bwMode="auto">
          <a:xfrm>
            <a:off x="4498875" y="5880224"/>
            <a:ext cx="17463" cy="60325"/>
          </a:xfrm>
          <a:custGeom>
            <a:avLst/>
            <a:gdLst>
              <a:gd name="T0" fmla="*/ 17463 w 11"/>
              <a:gd name="T1" fmla="*/ 12700 h 38"/>
              <a:gd name="T2" fmla="*/ 17463 w 11"/>
              <a:gd name="T3" fmla="*/ 60325 h 38"/>
              <a:gd name="T4" fmla="*/ 0 w 11"/>
              <a:gd name="T5" fmla="*/ 42862 h 38"/>
              <a:gd name="T6" fmla="*/ 0 w 11"/>
              <a:gd name="T7" fmla="*/ 0 h 38"/>
              <a:gd name="T8" fmla="*/ 17463 w 11"/>
              <a:gd name="T9" fmla="*/ 12700 h 38"/>
              <a:gd name="T10" fmla="*/ 0 60000 65536"/>
              <a:gd name="T11" fmla="*/ 0 60000 65536"/>
              <a:gd name="T12" fmla="*/ 0 60000 65536"/>
              <a:gd name="T13" fmla="*/ 0 60000 65536"/>
              <a:gd name="T14" fmla="*/ 0 60000 65536"/>
              <a:gd name="T15" fmla="*/ 0 w 11"/>
              <a:gd name="T16" fmla="*/ 0 h 38"/>
              <a:gd name="T17" fmla="*/ 11 w 11"/>
              <a:gd name="T18" fmla="*/ 38 h 38"/>
            </a:gdLst>
            <a:ahLst/>
            <a:cxnLst>
              <a:cxn ang="T10">
                <a:pos x="T0" y="T1"/>
              </a:cxn>
              <a:cxn ang="T11">
                <a:pos x="T2" y="T3"/>
              </a:cxn>
              <a:cxn ang="T12">
                <a:pos x="T4" y="T5"/>
              </a:cxn>
              <a:cxn ang="T13">
                <a:pos x="T6" y="T7"/>
              </a:cxn>
              <a:cxn ang="T14">
                <a:pos x="T8" y="T9"/>
              </a:cxn>
            </a:cxnLst>
            <a:rect l="T15" t="T16" r="T17" b="T18"/>
            <a:pathLst>
              <a:path w="11" h="38">
                <a:moveTo>
                  <a:pt x="11" y="8"/>
                </a:moveTo>
                <a:lnTo>
                  <a:pt x="11" y="38"/>
                </a:lnTo>
                <a:lnTo>
                  <a:pt x="0" y="27"/>
                </a:lnTo>
                <a:lnTo>
                  <a:pt x="0" y="0"/>
                </a:lnTo>
                <a:lnTo>
                  <a:pt x="11" y="8"/>
                </a:lnTo>
                <a:close/>
              </a:path>
            </a:pathLst>
          </a:custGeom>
          <a:solidFill>
            <a:srgbClr val="800000"/>
          </a:solidFill>
          <a:ln w="9525">
            <a:noFill/>
            <a:round/>
            <a:headEnd/>
            <a:tailEnd/>
          </a:ln>
        </p:spPr>
        <p:txBody>
          <a:bodyPr/>
          <a:lstStyle/>
          <a:p>
            <a:endParaRPr lang="en-US"/>
          </a:p>
        </p:txBody>
      </p:sp>
      <p:sp>
        <p:nvSpPr>
          <p:cNvPr id="131219" name="Freeform 151"/>
          <p:cNvSpPr>
            <a:spLocks/>
          </p:cNvSpPr>
          <p:nvPr/>
        </p:nvSpPr>
        <p:spPr bwMode="auto">
          <a:xfrm>
            <a:off x="4440138" y="5823074"/>
            <a:ext cx="55562" cy="100013"/>
          </a:xfrm>
          <a:custGeom>
            <a:avLst/>
            <a:gdLst>
              <a:gd name="T0" fmla="*/ 55562 w 35"/>
              <a:gd name="T1" fmla="*/ 50800 h 63"/>
              <a:gd name="T2" fmla="*/ 55562 w 35"/>
              <a:gd name="T3" fmla="*/ 100013 h 63"/>
              <a:gd name="T4" fmla="*/ 0 w 35"/>
              <a:gd name="T5" fmla="*/ 46038 h 63"/>
              <a:gd name="T6" fmla="*/ 0 w 35"/>
              <a:gd name="T7" fmla="*/ 0 h 63"/>
              <a:gd name="T8" fmla="*/ 55562 w 35"/>
              <a:gd name="T9" fmla="*/ 50800 h 63"/>
              <a:gd name="T10" fmla="*/ 0 60000 65536"/>
              <a:gd name="T11" fmla="*/ 0 60000 65536"/>
              <a:gd name="T12" fmla="*/ 0 60000 65536"/>
              <a:gd name="T13" fmla="*/ 0 60000 65536"/>
              <a:gd name="T14" fmla="*/ 0 60000 65536"/>
              <a:gd name="T15" fmla="*/ 0 w 35"/>
              <a:gd name="T16" fmla="*/ 0 h 63"/>
              <a:gd name="T17" fmla="*/ 35 w 35"/>
              <a:gd name="T18" fmla="*/ 63 h 63"/>
            </a:gdLst>
            <a:ahLst/>
            <a:cxnLst>
              <a:cxn ang="T10">
                <a:pos x="T0" y="T1"/>
              </a:cxn>
              <a:cxn ang="T11">
                <a:pos x="T2" y="T3"/>
              </a:cxn>
              <a:cxn ang="T12">
                <a:pos x="T4" y="T5"/>
              </a:cxn>
              <a:cxn ang="T13">
                <a:pos x="T6" y="T7"/>
              </a:cxn>
              <a:cxn ang="T14">
                <a:pos x="T8" y="T9"/>
              </a:cxn>
            </a:cxnLst>
            <a:rect l="T15" t="T16" r="T17" b="T18"/>
            <a:pathLst>
              <a:path w="35" h="63">
                <a:moveTo>
                  <a:pt x="35" y="32"/>
                </a:moveTo>
                <a:lnTo>
                  <a:pt x="35" y="63"/>
                </a:lnTo>
                <a:lnTo>
                  <a:pt x="0" y="29"/>
                </a:lnTo>
                <a:lnTo>
                  <a:pt x="0" y="0"/>
                </a:lnTo>
                <a:lnTo>
                  <a:pt x="35" y="32"/>
                </a:lnTo>
                <a:close/>
              </a:path>
            </a:pathLst>
          </a:custGeom>
          <a:solidFill>
            <a:srgbClr val="800000"/>
          </a:solidFill>
          <a:ln w="9525">
            <a:noFill/>
            <a:round/>
            <a:headEnd/>
            <a:tailEnd/>
          </a:ln>
        </p:spPr>
        <p:txBody>
          <a:bodyPr/>
          <a:lstStyle/>
          <a:p>
            <a:endParaRPr lang="en-US"/>
          </a:p>
        </p:txBody>
      </p:sp>
      <p:sp>
        <p:nvSpPr>
          <p:cNvPr id="131220" name="Freeform 152"/>
          <p:cNvSpPr>
            <a:spLocks/>
          </p:cNvSpPr>
          <p:nvPr/>
        </p:nvSpPr>
        <p:spPr bwMode="auto">
          <a:xfrm>
            <a:off x="4382988" y="5769099"/>
            <a:ext cx="55562" cy="95250"/>
          </a:xfrm>
          <a:custGeom>
            <a:avLst/>
            <a:gdLst>
              <a:gd name="T0" fmla="*/ 55562 w 35"/>
              <a:gd name="T1" fmla="*/ 50800 h 60"/>
              <a:gd name="T2" fmla="*/ 55562 w 35"/>
              <a:gd name="T3" fmla="*/ 95250 h 60"/>
              <a:gd name="T4" fmla="*/ 0 w 35"/>
              <a:gd name="T5" fmla="*/ 44450 h 60"/>
              <a:gd name="T6" fmla="*/ 0 w 35"/>
              <a:gd name="T7" fmla="*/ 0 h 60"/>
              <a:gd name="T8" fmla="*/ 55562 w 35"/>
              <a:gd name="T9" fmla="*/ 50800 h 60"/>
              <a:gd name="T10" fmla="*/ 0 60000 65536"/>
              <a:gd name="T11" fmla="*/ 0 60000 65536"/>
              <a:gd name="T12" fmla="*/ 0 60000 65536"/>
              <a:gd name="T13" fmla="*/ 0 60000 65536"/>
              <a:gd name="T14" fmla="*/ 0 60000 65536"/>
              <a:gd name="T15" fmla="*/ 0 w 35"/>
              <a:gd name="T16" fmla="*/ 0 h 60"/>
              <a:gd name="T17" fmla="*/ 35 w 35"/>
              <a:gd name="T18" fmla="*/ 60 h 60"/>
            </a:gdLst>
            <a:ahLst/>
            <a:cxnLst>
              <a:cxn ang="T10">
                <a:pos x="T0" y="T1"/>
              </a:cxn>
              <a:cxn ang="T11">
                <a:pos x="T2" y="T3"/>
              </a:cxn>
              <a:cxn ang="T12">
                <a:pos x="T4" y="T5"/>
              </a:cxn>
              <a:cxn ang="T13">
                <a:pos x="T6" y="T7"/>
              </a:cxn>
              <a:cxn ang="T14">
                <a:pos x="T8" y="T9"/>
              </a:cxn>
            </a:cxnLst>
            <a:rect l="T15" t="T16" r="T17" b="T18"/>
            <a:pathLst>
              <a:path w="35" h="60">
                <a:moveTo>
                  <a:pt x="35" y="32"/>
                </a:moveTo>
                <a:lnTo>
                  <a:pt x="35" y="60"/>
                </a:lnTo>
                <a:lnTo>
                  <a:pt x="0" y="28"/>
                </a:lnTo>
                <a:lnTo>
                  <a:pt x="0" y="0"/>
                </a:lnTo>
                <a:lnTo>
                  <a:pt x="35" y="32"/>
                </a:lnTo>
                <a:close/>
              </a:path>
            </a:pathLst>
          </a:custGeom>
          <a:solidFill>
            <a:srgbClr val="800000"/>
          </a:solidFill>
          <a:ln w="9525">
            <a:noFill/>
            <a:round/>
            <a:headEnd/>
            <a:tailEnd/>
          </a:ln>
        </p:spPr>
        <p:txBody>
          <a:bodyPr/>
          <a:lstStyle/>
          <a:p>
            <a:endParaRPr lang="en-US"/>
          </a:p>
        </p:txBody>
      </p:sp>
      <p:sp>
        <p:nvSpPr>
          <p:cNvPr id="131221" name="Freeform 153"/>
          <p:cNvSpPr>
            <a:spLocks/>
          </p:cNvSpPr>
          <p:nvPr/>
        </p:nvSpPr>
        <p:spPr bwMode="auto">
          <a:xfrm>
            <a:off x="4322663" y="5711949"/>
            <a:ext cx="55562" cy="96838"/>
          </a:xfrm>
          <a:custGeom>
            <a:avLst/>
            <a:gdLst>
              <a:gd name="T0" fmla="*/ 55562 w 35"/>
              <a:gd name="T1" fmla="*/ 55563 h 61"/>
              <a:gd name="T2" fmla="*/ 55562 w 35"/>
              <a:gd name="T3" fmla="*/ 96838 h 61"/>
              <a:gd name="T4" fmla="*/ 0 w 35"/>
              <a:gd name="T5" fmla="*/ 46038 h 61"/>
              <a:gd name="T6" fmla="*/ 0 w 35"/>
              <a:gd name="T7" fmla="*/ 0 h 61"/>
              <a:gd name="T8" fmla="*/ 55562 w 35"/>
              <a:gd name="T9" fmla="*/ 55563 h 61"/>
              <a:gd name="T10" fmla="*/ 0 60000 65536"/>
              <a:gd name="T11" fmla="*/ 0 60000 65536"/>
              <a:gd name="T12" fmla="*/ 0 60000 65536"/>
              <a:gd name="T13" fmla="*/ 0 60000 65536"/>
              <a:gd name="T14" fmla="*/ 0 60000 65536"/>
              <a:gd name="T15" fmla="*/ 0 w 35"/>
              <a:gd name="T16" fmla="*/ 0 h 61"/>
              <a:gd name="T17" fmla="*/ 35 w 35"/>
              <a:gd name="T18" fmla="*/ 61 h 61"/>
            </a:gdLst>
            <a:ahLst/>
            <a:cxnLst>
              <a:cxn ang="T10">
                <a:pos x="T0" y="T1"/>
              </a:cxn>
              <a:cxn ang="T11">
                <a:pos x="T2" y="T3"/>
              </a:cxn>
              <a:cxn ang="T12">
                <a:pos x="T4" y="T5"/>
              </a:cxn>
              <a:cxn ang="T13">
                <a:pos x="T6" y="T7"/>
              </a:cxn>
              <a:cxn ang="T14">
                <a:pos x="T8" y="T9"/>
              </a:cxn>
            </a:cxnLst>
            <a:rect l="T15" t="T16" r="T17" b="T18"/>
            <a:pathLst>
              <a:path w="35" h="61">
                <a:moveTo>
                  <a:pt x="35" y="35"/>
                </a:moveTo>
                <a:lnTo>
                  <a:pt x="35" y="61"/>
                </a:lnTo>
                <a:lnTo>
                  <a:pt x="0" y="29"/>
                </a:lnTo>
                <a:lnTo>
                  <a:pt x="0" y="0"/>
                </a:lnTo>
                <a:lnTo>
                  <a:pt x="35" y="35"/>
                </a:lnTo>
                <a:close/>
              </a:path>
            </a:pathLst>
          </a:custGeom>
          <a:solidFill>
            <a:srgbClr val="800000"/>
          </a:solidFill>
          <a:ln w="9525">
            <a:noFill/>
            <a:round/>
            <a:headEnd/>
            <a:tailEnd/>
          </a:ln>
        </p:spPr>
        <p:txBody>
          <a:bodyPr/>
          <a:lstStyle/>
          <a:p>
            <a:endParaRPr lang="en-US"/>
          </a:p>
        </p:txBody>
      </p:sp>
      <p:sp>
        <p:nvSpPr>
          <p:cNvPr id="131222" name="Freeform 154"/>
          <p:cNvSpPr>
            <a:spLocks/>
          </p:cNvSpPr>
          <p:nvPr/>
        </p:nvSpPr>
        <p:spPr bwMode="auto">
          <a:xfrm>
            <a:off x="4294088" y="5686549"/>
            <a:ext cx="26987" cy="66675"/>
          </a:xfrm>
          <a:custGeom>
            <a:avLst/>
            <a:gdLst>
              <a:gd name="T0" fmla="*/ 26987 w 17"/>
              <a:gd name="T1" fmla="*/ 22225 h 42"/>
              <a:gd name="T2" fmla="*/ 26987 w 17"/>
              <a:gd name="T3" fmla="*/ 66675 h 42"/>
              <a:gd name="T4" fmla="*/ 0 w 17"/>
              <a:gd name="T5" fmla="*/ 41275 h 42"/>
              <a:gd name="T6" fmla="*/ 0 w 17"/>
              <a:gd name="T7" fmla="*/ 0 h 42"/>
              <a:gd name="T8" fmla="*/ 26987 w 17"/>
              <a:gd name="T9" fmla="*/ 22225 h 42"/>
              <a:gd name="T10" fmla="*/ 0 60000 65536"/>
              <a:gd name="T11" fmla="*/ 0 60000 65536"/>
              <a:gd name="T12" fmla="*/ 0 60000 65536"/>
              <a:gd name="T13" fmla="*/ 0 60000 65536"/>
              <a:gd name="T14" fmla="*/ 0 60000 65536"/>
              <a:gd name="T15" fmla="*/ 0 w 17"/>
              <a:gd name="T16" fmla="*/ 0 h 42"/>
              <a:gd name="T17" fmla="*/ 17 w 17"/>
              <a:gd name="T18" fmla="*/ 42 h 42"/>
            </a:gdLst>
            <a:ahLst/>
            <a:cxnLst>
              <a:cxn ang="T10">
                <a:pos x="T0" y="T1"/>
              </a:cxn>
              <a:cxn ang="T11">
                <a:pos x="T2" y="T3"/>
              </a:cxn>
              <a:cxn ang="T12">
                <a:pos x="T4" y="T5"/>
              </a:cxn>
              <a:cxn ang="T13">
                <a:pos x="T6" y="T7"/>
              </a:cxn>
              <a:cxn ang="T14">
                <a:pos x="T8" y="T9"/>
              </a:cxn>
            </a:cxnLst>
            <a:rect l="T15" t="T16" r="T17" b="T18"/>
            <a:pathLst>
              <a:path w="17" h="42">
                <a:moveTo>
                  <a:pt x="17" y="14"/>
                </a:moveTo>
                <a:lnTo>
                  <a:pt x="17" y="42"/>
                </a:lnTo>
                <a:lnTo>
                  <a:pt x="0" y="26"/>
                </a:lnTo>
                <a:lnTo>
                  <a:pt x="0" y="0"/>
                </a:lnTo>
                <a:lnTo>
                  <a:pt x="17" y="14"/>
                </a:lnTo>
                <a:close/>
              </a:path>
            </a:pathLst>
          </a:custGeom>
          <a:solidFill>
            <a:srgbClr val="800000"/>
          </a:solidFill>
          <a:ln w="9525">
            <a:noFill/>
            <a:round/>
            <a:headEnd/>
            <a:tailEnd/>
          </a:ln>
        </p:spPr>
        <p:txBody>
          <a:bodyPr/>
          <a:lstStyle/>
          <a:p>
            <a:endParaRPr lang="en-US"/>
          </a:p>
        </p:txBody>
      </p:sp>
      <p:sp>
        <p:nvSpPr>
          <p:cNvPr id="131223" name="Freeform 155"/>
          <p:cNvSpPr>
            <a:spLocks/>
          </p:cNvSpPr>
          <p:nvPr/>
        </p:nvSpPr>
        <p:spPr bwMode="auto">
          <a:xfrm>
            <a:off x="4498875" y="5992937"/>
            <a:ext cx="17463" cy="69850"/>
          </a:xfrm>
          <a:custGeom>
            <a:avLst/>
            <a:gdLst>
              <a:gd name="T0" fmla="*/ 17463 w 11"/>
              <a:gd name="T1" fmla="*/ 20637 h 44"/>
              <a:gd name="T2" fmla="*/ 17463 w 11"/>
              <a:gd name="T3" fmla="*/ 69850 h 44"/>
              <a:gd name="T4" fmla="*/ 0 w 11"/>
              <a:gd name="T5" fmla="*/ 50800 h 44"/>
              <a:gd name="T6" fmla="*/ 0 w 11"/>
              <a:gd name="T7" fmla="*/ 0 h 44"/>
              <a:gd name="T8" fmla="*/ 17463 w 11"/>
              <a:gd name="T9" fmla="*/ 20637 h 44"/>
              <a:gd name="T10" fmla="*/ 0 60000 65536"/>
              <a:gd name="T11" fmla="*/ 0 60000 65536"/>
              <a:gd name="T12" fmla="*/ 0 60000 65536"/>
              <a:gd name="T13" fmla="*/ 0 60000 65536"/>
              <a:gd name="T14" fmla="*/ 0 60000 65536"/>
              <a:gd name="T15" fmla="*/ 0 w 11"/>
              <a:gd name="T16" fmla="*/ 0 h 44"/>
              <a:gd name="T17" fmla="*/ 11 w 11"/>
              <a:gd name="T18" fmla="*/ 44 h 44"/>
            </a:gdLst>
            <a:ahLst/>
            <a:cxnLst>
              <a:cxn ang="T10">
                <a:pos x="T0" y="T1"/>
              </a:cxn>
              <a:cxn ang="T11">
                <a:pos x="T2" y="T3"/>
              </a:cxn>
              <a:cxn ang="T12">
                <a:pos x="T4" y="T5"/>
              </a:cxn>
              <a:cxn ang="T13">
                <a:pos x="T6" y="T7"/>
              </a:cxn>
              <a:cxn ang="T14">
                <a:pos x="T8" y="T9"/>
              </a:cxn>
            </a:cxnLst>
            <a:rect l="T15" t="T16" r="T17" b="T18"/>
            <a:pathLst>
              <a:path w="11" h="44">
                <a:moveTo>
                  <a:pt x="11" y="13"/>
                </a:moveTo>
                <a:lnTo>
                  <a:pt x="11" y="44"/>
                </a:lnTo>
                <a:lnTo>
                  <a:pt x="0" y="32"/>
                </a:lnTo>
                <a:lnTo>
                  <a:pt x="0" y="0"/>
                </a:lnTo>
                <a:lnTo>
                  <a:pt x="11" y="13"/>
                </a:lnTo>
                <a:close/>
              </a:path>
            </a:pathLst>
          </a:custGeom>
          <a:solidFill>
            <a:srgbClr val="800000"/>
          </a:solidFill>
          <a:ln w="9525">
            <a:noFill/>
            <a:round/>
            <a:headEnd/>
            <a:tailEnd/>
          </a:ln>
        </p:spPr>
        <p:txBody>
          <a:bodyPr/>
          <a:lstStyle/>
          <a:p>
            <a:endParaRPr lang="en-US"/>
          </a:p>
        </p:txBody>
      </p:sp>
      <p:sp>
        <p:nvSpPr>
          <p:cNvPr id="131224" name="Freeform 156"/>
          <p:cNvSpPr>
            <a:spLocks/>
          </p:cNvSpPr>
          <p:nvPr/>
        </p:nvSpPr>
        <p:spPr bwMode="auto">
          <a:xfrm>
            <a:off x="4440138" y="5935787"/>
            <a:ext cx="55562" cy="103187"/>
          </a:xfrm>
          <a:custGeom>
            <a:avLst/>
            <a:gdLst>
              <a:gd name="T0" fmla="*/ 55562 w 35"/>
              <a:gd name="T1" fmla="*/ 55562 h 65"/>
              <a:gd name="T2" fmla="*/ 55562 w 35"/>
              <a:gd name="T3" fmla="*/ 103187 h 65"/>
              <a:gd name="T4" fmla="*/ 0 w 35"/>
              <a:gd name="T5" fmla="*/ 46037 h 65"/>
              <a:gd name="T6" fmla="*/ 0 w 35"/>
              <a:gd name="T7" fmla="*/ 0 h 65"/>
              <a:gd name="T8" fmla="*/ 55562 w 35"/>
              <a:gd name="T9" fmla="*/ 55562 h 65"/>
              <a:gd name="T10" fmla="*/ 0 60000 65536"/>
              <a:gd name="T11" fmla="*/ 0 60000 65536"/>
              <a:gd name="T12" fmla="*/ 0 60000 65536"/>
              <a:gd name="T13" fmla="*/ 0 60000 65536"/>
              <a:gd name="T14" fmla="*/ 0 60000 65536"/>
              <a:gd name="T15" fmla="*/ 0 w 35"/>
              <a:gd name="T16" fmla="*/ 0 h 65"/>
              <a:gd name="T17" fmla="*/ 35 w 35"/>
              <a:gd name="T18" fmla="*/ 65 h 65"/>
            </a:gdLst>
            <a:ahLst/>
            <a:cxnLst>
              <a:cxn ang="T10">
                <a:pos x="T0" y="T1"/>
              </a:cxn>
              <a:cxn ang="T11">
                <a:pos x="T2" y="T3"/>
              </a:cxn>
              <a:cxn ang="T12">
                <a:pos x="T4" y="T5"/>
              </a:cxn>
              <a:cxn ang="T13">
                <a:pos x="T6" y="T7"/>
              </a:cxn>
              <a:cxn ang="T14">
                <a:pos x="T8" y="T9"/>
              </a:cxn>
            </a:cxnLst>
            <a:rect l="T15" t="T16" r="T17" b="T18"/>
            <a:pathLst>
              <a:path w="35" h="65">
                <a:moveTo>
                  <a:pt x="35" y="35"/>
                </a:moveTo>
                <a:lnTo>
                  <a:pt x="35" y="65"/>
                </a:lnTo>
                <a:lnTo>
                  <a:pt x="0" y="29"/>
                </a:lnTo>
                <a:lnTo>
                  <a:pt x="0" y="0"/>
                </a:lnTo>
                <a:lnTo>
                  <a:pt x="35" y="35"/>
                </a:lnTo>
                <a:close/>
              </a:path>
            </a:pathLst>
          </a:custGeom>
          <a:solidFill>
            <a:srgbClr val="800000"/>
          </a:solidFill>
          <a:ln w="9525">
            <a:noFill/>
            <a:round/>
            <a:headEnd/>
            <a:tailEnd/>
          </a:ln>
        </p:spPr>
        <p:txBody>
          <a:bodyPr/>
          <a:lstStyle/>
          <a:p>
            <a:endParaRPr lang="en-US"/>
          </a:p>
        </p:txBody>
      </p:sp>
      <p:sp>
        <p:nvSpPr>
          <p:cNvPr id="131225" name="Freeform 157"/>
          <p:cNvSpPr>
            <a:spLocks/>
          </p:cNvSpPr>
          <p:nvPr/>
        </p:nvSpPr>
        <p:spPr bwMode="auto">
          <a:xfrm>
            <a:off x="4382988" y="5875462"/>
            <a:ext cx="55562" cy="103187"/>
          </a:xfrm>
          <a:custGeom>
            <a:avLst/>
            <a:gdLst>
              <a:gd name="T0" fmla="*/ 55562 w 35"/>
              <a:gd name="T1" fmla="*/ 58737 h 65"/>
              <a:gd name="T2" fmla="*/ 55562 w 35"/>
              <a:gd name="T3" fmla="*/ 103187 h 65"/>
              <a:gd name="T4" fmla="*/ 0 w 35"/>
              <a:gd name="T5" fmla="*/ 47625 h 65"/>
              <a:gd name="T6" fmla="*/ 0 w 35"/>
              <a:gd name="T7" fmla="*/ 0 h 65"/>
              <a:gd name="T8" fmla="*/ 55562 w 35"/>
              <a:gd name="T9" fmla="*/ 58737 h 65"/>
              <a:gd name="T10" fmla="*/ 0 60000 65536"/>
              <a:gd name="T11" fmla="*/ 0 60000 65536"/>
              <a:gd name="T12" fmla="*/ 0 60000 65536"/>
              <a:gd name="T13" fmla="*/ 0 60000 65536"/>
              <a:gd name="T14" fmla="*/ 0 60000 65536"/>
              <a:gd name="T15" fmla="*/ 0 w 35"/>
              <a:gd name="T16" fmla="*/ 0 h 65"/>
              <a:gd name="T17" fmla="*/ 35 w 35"/>
              <a:gd name="T18" fmla="*/ 65 h 65"/>
            </a:gdLst>
            <a:ahLst/>
            <a:cxnLst>
              <a:cxn ang="T10">
                <a:pos x="T0" y="T1"/>
              </a:cxn>
              <a:cxn ang="T11">
                <a:pos x="T2" y="T3"/>
              </a:cxn>
              <a:cxn ang="T12">
                <a:pos x="T4" y="T5"/>
              </a:cxn>
              <a:cxn ang="T13">
                <a:pos x="T6" y="T7"/>
              </a:cxn>
              <a:cxn ang="T14">
                <a:pos x="T8" y="T9"/>
              </a:cxn>
            </a:cxnLst>
            <a:rect l="T15" t="T16" r="T17" b="T18"/>
            <a:pathLst>
              <a:path w="35" h="65">
                <a:moveTo>
                  <a:pt x="35" y="37"/>
                </a:moveTo>
                <a:lnTo>
                  <a:pt x="35" y="65"/>
                </a:lnTo>
                <a:lnTo>
                  <a:pt x="0" y="30"/>
                </a:lnTo>
                <a:lnTo>
                  <a:pt x="0" y="0"/>
                </a:lnTo>
                <a:lnTo>
                  <a:pt x="35" y="37"/>
                </a:lnTo>
                <a:close/>
              </a:path>
            </a:pathLst>
          </a:custGeom>
          <a:solidFill>
            <a:srgbClr val="800000"/>
          </a:solidFill>
          <a:ln w="9525">
            <a:noFill/>
            <a:round/>
            <a:headEnd/>
            <a:tailEnd/>
          </a:ln>
        </p:spPr>
        <p:txBody>
          <a:bodyPr/>
          <a:lstStyle/>
          <a:p>
            <a:endParaRPr lang="en-US"/>
          </a:p>
        </p:txBody>
      </p:sp>
      <p:sp>
        <p:nvSpPr>
          <p:cNvPr id="131226" name="Freeform 158"/>
          <p:cNvSpPr>
            <a:spLocks/>
          </p:cNvSpPr>
          <p:nvPr/>
        </p:nvSpPr>
        <p:spPr bwMode="auto">
          <a:xfrm>
            <a:off x="4324250" y="5818312"/>
            <a:ext cx="53975" cy="100012"/>
          </a:xfrm>
          <a:custGeom>
            <a:avLst/>
            <a:gdLst>
              <a:gd name="T0" fmla="*/ 53975 w 34"/>
              <a:gd name="T1" fmla="*/ 55562 h 63"/>
              <a:gd name="T2" fmla="*/ 53975 w 34"/>
              <a:gd name="T3" fmla="*/ 100012 h 63"/>
              <a:gd name="T4" fmla="*/ 0 w 34"/>
              <a:gd name="T5" fmla="*/ 44450 h 63"/>
              <a:gd name="T6" fmla="*/ 0 w 34"/>
              <a:gd name="T7" fmla="*/ 0 h 63"/>
              <a:gd name="T8" fmla="*/ 53975 w 34"/>
              <a:gd name="T9" fmla="*/ 55562 h 63"/>
              <a:gd name="T10" fmla="*/ 0 60000 65536"/>
              <a:gd name="T11" fmla="*/ 0 60000 65536"/>
              <a:gd name="T12" fmla="*/ 0 60000 65536"/>
              <a:gd name="T13" fmla="*/ 0 60000 65536"/>
              <a:gd name="T14" fmla="*/ 0 60000 65536"/>
              <a:gd name="T15" fmla="*/ 0 w 34"/>
              <a:gd name="T16" fmla="*/ 0 h 63"/>
              <a:gd name="T17" fmla="*/ 34 w 34"/>
              <a:gd name="T18" fmla="*/ 63 h 63"/>
            </a:gdLst>
            <a:ahLst/>
            <a:cxnLst>
              <a:cxn ang="T10">
                <a:pos x="T0" y="T1"/>
              </a:cxn>
              <a:cxn ang="T11">
                <a:pos x="T2" y="T3"/>
              </a:cxn>
              <a:cxn ang="T12">
                <a:pos x="T4" y="T5"/>
              </a:cxn>
              <a:cxn ang="T13">
                <a:pos x="T6" y="T7"/>
              </a:cxn>
              <a:cxn ang="T14">
                <a:pos x="T8" y="T9"/>
              </a:cxn>
            </a:cxnLst>
            <a:rect l="T15" t="T16" r="T17" b="T18"/>
            <a:pathLst>
              <a:path w="34" h="63">
                <a:moveTo>
                  <a:pt x="34" y="35"/>
                </a:moveTo>
                <a:lnTo>
                  <a:pt x="34" y="63"/>
                </a:lnTo>
                <a:lnTo>
                  <a:pt x="0" y="28"/>
                </a:lnTo>
                <a:lnTo>
                  <a:pt x="0" y="0"/>
                </a:lnTo>
                <a:lnTo>
                  <a:pt x="34" y="35"/>
                </a:lnTo>
                <a:close/>
              </a:path>
            </a:pathLst>
          </a:custGeom>
          <a:solidFill>
            <a:srgbClr val="200000"/>
          </a:solidFill>
          <a:ln w="9525">
            <a:noFill/>
            <a:round/>
            <a:headEnd/>
            <a:tailEnd/>
          </a:ln>
        </p:spPr>
        <p:txBody>
          <a:bodyPr/>
          <a:lstStyle/>
          <a:p>
            <a:endParaRPr lang="en-US"/>
          </a:p>
        </p:txBody>
      </p:sp>
      <p:sp>
        <p:nvSpPr>
          <p:cNvPr id="131227" name="Freeform 159"/>
          <p:cNvSpPr>
            <a:spLocks/>
          </p:cNvSpPr>
          <p:nvPr/>
        </p:nvSpPr>
        <p:spPr bwMode="auto">
          <a:xfrm>
            <a:off x="4294088" y="5791324"/>
            <a:ext cx="26987" cy="69850"/>
          </a:xfrm>
          <a:custGeom>
            <a:avLst/>
            <a:gdLst>
              <a:gd name="T0" fmla="*/ 26987 w 17"/>
              <a:gd name="T1" fmla="*/ 25400 h 44"/>
              <a:gd name="T2" fmla="*/ 26987 w 17"/>
              <a:gd name="T3" fmla="*/ 69850 h 44"/>
              <a:gd name="T4" fmla="*/ 0 w 17"/>
              <a:gd name="T5" fmla="*/ 38100 h 44"/>
              <a:gd name="T6" fmla="*/ 0 w 17"/>
              <a:gd name="T7" fmla="*/ 0 h 44"/>
              <a:gd name="T8" fmla="*/ 26987 w 17"/>
              <a:gd name="T9" fmla="*/ 25400 h 44"/>
              <a:gd name="T10" fmla="*/ 0 60000 65536"/>
              <a:gd name="T11" fmla="*/ 0 60000 65536"/>
              <a:gd name="T12" fmla="*/ 0 60000 65536"/>
              <a:gd name="T13" fmla="*/ 0 60000 65536"/>
              <a:gd name="T14" fmla="*/ 0 60000 65536"/>
              <a:gd name="T15" fmla="*/ 0 w 17"/>
              <a:gd name="T16" fmla="*/ 0 h 44"/>
              <a:gd name="T17" fmla="*/ 17 w 17"/>
              <a:gd name="T18" fmla="*/ 44 h 44"/>
            </a:gdLst>
            <a:ahLst/>
            <a:cxnLst>
              <a:cxn ang="T10">
                <a:pos x="T0" y="T1"/>
              </a:cxn>
              <a:cxn ang="T11">
                <a:pos x="T2" y="T3"/>
              </a:cxn>
              <a:cxn ang="T12">
                <a:pos x="T4" y="T5"/>
              </a:cxn>
              <a:cxn ang="T13">
                <a:pos x="T6" y="T7"/>
              </a:cxn>
              <a:cxn ang="T14">
                <a:pos x="T8" y="T9"/>
              </a:cxn>
            </a:cxnLst>
            <a:rect l="T15" t="T16" r="T17" b="T18"/>
            <a:pathLst>
              <a:path w="17" h="44">
                <a:moveTo>
                  <a:pt x="17" y="16"/>
                </a:moveTo>
                <a:lnTo>
                  <a:pt x="17" y="44"/>
                </a:lnTo>
                <a:lnTo>
                  <a:pt x="0" y="24"/>
                </a:lnTo>
                <a:lnTo>
                  <a:pt x="0" y="0"/>
                </a:lnTo>
                <a:lnTo>
                  <a:pt x="17" y="16"/>
                </a:lnTo>
                <a:close/>
              </a:path>
            </a:pathLst>
          </a:custGeom>
          <a:solidFill>
            <a:srgbClr val="800000"/>
          </a:solidFill>
          <a:ln w="9525">
            <a:noFill/>
            <a:round/>
            <a:headEnd/>
            <a:tailEnd/>
          </a:ln>
        </p:spPr>
        <p:txBody>
          <a:bodyPr/>
          <a:lstStyle/>
          <a:p>
            <a:endParaRPr lang="en-US"/>
          </a:p>
        </p:txBody>
      </p:sp>
      <p:sp>
        <p:nvSpPr>
          <p:cNvPr id="131228" name="Freeform 160"/>
          <p:cNvSpPr>
            <a:spLocks/>
          </p:cNvSpPr>
          <p:nvPr/>
        </p:nvSpPr>
        <p:spPr bwMode="auto">
          <a:xfrm>
            <a:off x="4294088" y="5840537"/>
            <a:ext cx="46037" cy="87312"/>
          </a:xfrm>
          <a:custGeom>
            <a:avLst/>
            <a:gdLst>
              <a:gd name="T0" fmla="*/ 46037 w 29"/>
              <a:gd name="T1" fmla="*/ 47625 h 55"/>
              <a:gd name="T2" fmla="*/ 46037 w 29"/>
              <a:gd name="T3" fmla="*/ 87312 h 55"/>
              <a:gd name="T4" fmla="*/ 0 w 29"/>
              <a:gd name="T5" fmla="*/ 42862 h 55"/>
              <a:gd name="T6" fmla="*/ 0 w 29"/>
              <a:gd name="T7" fmla="*/ 0 h 55"/>
              <a:gd name="T8" fmla="*/ 46037 w 29"/>
              <a:gd name="T9" fmla="*/ 47625 h 55"/>
              <a:gd name="T10" fmla="*/ 0 60000 65536"/>
              <a:gd name="T11" fmla="*/ 0 60000 65536"/>
              <a:gd name="T12" fmla="*/ 0 60000 65536"/>
              <a:gd name="T13" fmla="*/ 0 60000 65536"/>
              <a:gd name="T14" fmla="*/ 0 60000 65536"/>
              <a:gd name="T15" fmla="*/ 0 w 29"/>
              <a:gd name="T16" fmla="*/ 0 h 55"/>
              <a:gd name="T17" fmla="*/ 29 w 29"/>
              <a:gd name="T18" fmla="*/ 55 h 55"/>
            </a:gdLst>
            <a:ahLst/>
            <a:cxnLst>
              <a:cxn ang="T10">
                <a:pos x="T0" y="T1"/>
              </a:cxn>
              <a:cxn ang="T11">
                <a:pos x="T2" y="T3"/>
              </a:cxn>
              <a:cxn ang="T12">
                <a:pos x="T4" y="T5"/>
              </a:cxn>
              <a:cxn ang="T13">
                <a:pos x="T6" y="T7"/>
              </a:cxn>
              <a:cxn ang="T14">
                <a:pos x="T8" y="T9"/>
              </a:cxn>
            </a:cxnLst>
            <a:rect l="T15" t="T16" r="T17" b="T18"/>
            <a:pathLst>
              <a:path w="29" h="55">
                <a:moveTo>
                  <a:pt x="29" y="30"/>
                </a:moveTo>
                <a:lnTo>
                  <a:pt x="29" y="55"/>
                </a:lnTo>
                <a:lnTo>
                  <a:pt x="0" y="27"/>
                </a:lnTo>
                <a:lnTo>
                  <a:pt x="0" y="0"/>
                </a:lnTo>
                <a:lnTo>
                  <a:pt x="29" y="30"/>
                </a:lnTo>
                <a:close/>
              </a:path>
            </a:pathLst>
          </a:custGeom>
          <a:solidFill>
            <a:srgbClr val="800000"/>
          </a:solidFill>
          <a:ln w="9525">
            <a:noFill/>
            <a:round/>
            <a:headEnd/>
            <a:tailEnd/>
          </a:ln>
        </p:spPr>
        <p:txBody>
          <a:bodyPr/>
          <a:lstStyle/>
          <a:p>
            <a:endParaRPr lang="en-US"/>
          </a:p>
        </p:txBody>
      </p:sp>
      <p:sp>
        <p:nvSpPr>
          <p:cNvPr id="131229" name="Freeform 161"/>
          <p:cNvSpPr>
            <a:spLocks/>
          </p:cNvSpPr>
          <p:nvPr/>
        </p:nvSpPr>
        <p:spPr bwMode="auto">
          <a:xfrm>
            <a:off x="4454425" y="6004049"/>
            <a:ext cx="61913" cy="112713"/>
          </a:xfrm>
          <a:custGeom>
            <a:avLst/>
            <a:gdLst>
              <a:gd name="T0" fmla="*/ 61913 w 39"/>
              <a:gd name="T1" fmla="*/ 68263 h 71"/>
              <a:gd name="T2" fmla="*/ 61913 w 39"/>
              <a:gd name="T3" fmla="*/ 112713 h 71"/>
              <a:gd name="T4" fmla="*/ 0 w 39"/>
              <a:gd name="T5" fmla="*/ 47625 h 71"/>
              <a:gd name="T6" fmla="*/ 0 w 39"/>
              <a:gd name="T7" fmla="*/ 0 h 71"/>
              <a:gd name="T8" fmla="*/ 61913 w 39"/>
              <a:gd name="T9" fmla="*/ 68263 h 71"/>
              <a:gd name="T10" fmla="*/ 0 60000 65536"/>
              <a:gd name="T11" fmla="*/ 0 60000 65536"/>
              <a:gd name="T12" fmla="*/ 0 60000 65536"/>
              <a:gd name="T13" fmla="*/ 0 60000 65536"/>
              <a:gd name="T14" fmla="*/ 0 60000 65536"/>
              <a:gd name="T15" fmla="*/ 0 w 39"/>
              <a:gd name="T16" fmla="*/ 0 h 71"/>
              <a:gd name="T17" fmla="*/ 39 w 39"/>
              <a:gd name="T18" fmla="*/ 71 h 71"/>
            </a:gdLst>
            <a:ahLst/>
            <a:cxnLst>
              <a:cxn ang="T10">
                <a:pos x="T0" y="T1"/>
              </a:cxn>
              <a:cxn ang="T11">
                <a:pos x="T2" y="T3"/>
              </a:cxn>
              <a:cxn ang="T12">
                <a:pos x="T4" y="T5"/>
              </a:cxn>
              <a:cxn ang="T13">
                <a:pos x="T6" y="T7"/>
              </a:cxn>
              <a:cxn ang="T14">
                <a:pos x="T8" y="T9"/>
              </a:cxn>
            </a:cxnLst>
            <a:rect l="T15" t="T16" r="T17" b="T18"/>
            <a:pathLst>
              <a:path w="39" h="71">
                <a:moveTo>
                  <a:pt x="39" y="43"/>
                </a:moveTo>
                <a:lnTo>
                  <a:pt x="39" y="71"/>
                </a:lnTo>
                <a:lnTo>
                  <a:pt x="0" y="30"/>
                </a:lnTo>
                <a:lnTo>
                  <a:pt x="0" y="0"/>
                </a:lnTo>
                <a:lnTo>
                  <a:pt x="39" y="43"/>
                </a:lnTo>
                <a:close/>
              </a:path>
            </a:pathLst>
          </a:custGeom>
          <a:solidFill>
            <a:srgbClr val="800000"/>
          </a:solidFill>
          <a:ln w="9525">
            <a:noFill/>
            <a:round/>
            <a:headEnd/>
            <a:tailEnd/>
          </a:ln>
        </p:spPr>
        <p:txBody>
          <a:bodyPr/>
          <a:lstStyle/>
          <a:p>
            <a:endParaRPr lang="en-US"/>
          </a:p>
        </p:txBody>
      </p:sp>
      <p:sp>
        <p:nvSpPr>
          <p:cNvPr id="131230" name="Freeform 162"/>
          <p:cNvSpPr>
            <a:spLocks/>
          </p:cNvSpPr>
          <p:nvPr/>
        </p:nvSpPr>
        <p:spPr bwMode="auto">
          <a:xfrm>
            <a:off x="4400450" y="5948487"/>
            <a:ext cx="50800" cy="101600"/>
          </a:xfrm>
          <a:custGeom>
            <a:avLst/>
            <a:gdLst>
              <a:gd name="T0" fmla="*/ 50800 w 32"/>
              <a:gd name="T1" fmla="*/ 53975 h 64"/>
              <a:gd name="T2" fmla="*/ 50800 w 32"/>
              <a:gd name="T3" fmla="*/ 101600 h 64"/>
              <a:gd name="T4" fmla="*/ 0 w 32"/>
              <a:gd name="T5" fmla="*/ 46037 h 64"/>
              <a:gd name="T6" fmla="*/ 0 w 32"/>
              <a:gd name="T7" fmla="*/ 0 h 64"/>
              <a:gd name="T8" fmla="*/ 50800 w 32"/>
              <a:gd name="T9" fmla="*/ 53975 h 64"/>
              <a:gd name="T10" fmla="*/ 0 60000 65536"/>
              <a:gd name="T11" fmla="*/ 0 60000 65536"/>
              <a:gd name="T12" fmla="*/ 0 60000 65536"/>
              <a:gd name="T13" fmla="*/ 0 60000 65536"/>
              <a:gd name="T14" fmla="*/ 0 60000 65536"/>
              <a:gd name="T15" fmla="*/ 0 w 32"/>
              <a:gd name="T16" fmla="*/ 0 h 64"/>
              <a:gd name="T17" fmla="*/ 32 w 32"/>
              <a:gd name="T18" fmla="*/ 64 h 64"/>
            </a:gdLst>
            <a:ahLst/>
            <a:cxnLst>
              <a:cxn ang="T10">
                <a:pos x="T0" y="T1"/>
              </a:cxn>
              <a:cxn ang="T11">
                <a:pos x="T2" y="T3"/>
              </a:cxn>
              <a:cxn ang="T12">
                <a:pos x="T4" y="T5"/>
              </a:cxn>
              <a:cxn ang="T13">
                <a:pos x="T6" y="T7"/>
              </a:cxn>
              <a:cxn ang="T14">
                <a:pos x="T8" y="T9"/>
              </a:cxn>
            </a:cxnLst>
            <a:rect l="T15" t="T16" r="T17" b="T18"/>
            <a:pathLst>
              <a:path w="32" h="64">
                <a:moveTo>
                  <a:pt x="32" y="34"/>
                </a:moveTo>
                <a:lnTo>
                  <a:pt x="32" y="64"/>
                </a:lnTo>
                <a:lnTo>
                  <a:pt x="0" y="29"/>
                </a:lnTo>
                <a:lnTo>
                  <a:pt x="0" y="0"/>
                </a:lnTo>
                <a:lnTo>
                  <a:pt x="32" y="34"/>
                </a:lnTo>
                <a:close/>
              </a:path>
            </a:pathLst>
          </a:custGeom>
          <a:solidFill>
            <a:srgbClr val="800000"/>
          </a:solidFill>
          <a:ln w="9525">
            <a:noFill/>
            <a:round/>
            <a:headEnd/>
            <a:tailEnd/>
          </a:ln>
        </p:spPr>
        <p:txBody>
          <a:bodyPr/>
          <a:lstStyle/>
          <a:p>
            <a:endParaRPr lang="en-US"/>
          </a:p>
        </p:txBody>
      </p:sp>
      <p:sp>
        <p:nvSpPr>
          <p:cNvPr id="131231" name="Freeform 163"/>
          <p:cNvSpPr>
            <a:spLocks/>
          </p:cNvSpPr>
          <p:nvPr/>
        </p:nvSpPr>
        <p:spPr bwMode="auto">
          <a:xfrm>
            <a:off x="4343300" y="5891337"/>
            <a:ext cx="53975" cy="98425"/>
          </a:xfrm>
          <a:custGeom>
            <a:avLst/>
            <a:gdLst>
              <a:gd name="T0" fmla="*/ 53975 w 34"/>
              <a:gd name="T1" fmla="*/ 53975 h 62"/>
              <a:gd name="T2" fmla="*/ 53975 w 34"/>
              <a:gd name="T3" fmla="*/ 98425 h 62"/>
              <a:gd name="T4" fmla="*/ 0 w 34"/>
              <a:gd name="T5" fmla="*/ 41275 h 62"/>
              <a:gd name="T6" fmla="*/ 0 w 34"/>
              <a:gd name="T7" fmla="*/ 0 h 62"/>
              <a:gd name="T8" fmla="*/ 53975 w 34"/>
              <a:gd name="T9" fmla="*/ 53975 h 62"/>
              <a:gd name="T10" fmla="*/ 0 60000 65536"/>
              <a:gd name="T11" fmla="*/ 0 60000 65536"/>
              <a:gd name="T12" fmla="*/ 0 60000 65536"/>
              <a:gd name="T13" fmla="*/ 0 60000 65536"/>
              <a:gd name="T14" fmla="*/ 0 60000 65536"/>
              <a:gd name="T15" fmla="*/ 0 w 34"/>
              <a:gd name="T16" fmla="*/ 0 h 62"/>
              <a:gd name="T17" fmla="*/ 34 w 34"/>
              <a:gd name="T18" fmla="*/ 62 h 62"/>
            </a:gdLst>
            <a:ahLst/>
            <a:cxnLst>
              <a:cxn ang="T10">
                <a:pos x="T0" y="T1"/>
              </a:cxn>
              <a:cxn ang="T11">
                <a:pos x="T2" y="T3"/>
              </a:cxn>
              <a:cxn ang="T12">
                <a:pos x="T4" y="T5"/>
              </a:cxn>
              <a:cxn ang="T13">
                <a:pos x="T6" y="T7"/>
              </a:cxn>
              <a:cxn ang="T14">
                <a:pos x="T8" y="T9"/>
              </a:cxn>
            </a:cxnLst>
            <a:rect l="T15" t="T16" r="T17" b="T18"/>
            <a:pathLst>
              <a:path w="34" h="62">
                <a:moveTo>
                  <a:pt x="34" y="34"/>
                </a:moveTo>
                <a:lnTo>
                  <a:pt x="34" y="62"/>
                </a:lnTo>
                <a:lnTo>
                  <a:pt x="0" y="26"/>
                </a:lnTo>
                <a:lnTo>
                  <a:pt x="0" y="0"/>
                </a:lnTo>
                <a:lnTo>
                  <a:pt x="34" y="34"/>
                </a:lnTo>
                <a:close/>
              </a:path>
            </a:pathLst>
          </a:custGeom>
          <a:solidFill>
            <a:srgbClr val="800000"/>
          </a:solidFill>
          <a:ln w="9525">
            <a:noFill/>
            <a:round/>
            <a:headEnd/>
            <a:tailEnd/>
          </a:ln>
        </p:spPr>
        <p:txBody>
          <a:bodyPr/>
          <a:lstStyle/>
          <a:p>
            <a:endParaRPr lang="en-US"/>
          </a:p>
        </p:txBody>
      </p:sp>
      <p:sp>
        <p:nvSpPr>
          <p:cNvPr id="131232" name="Freeform 164"/>
          <p:cNvSpPr>
            <a:spLocks/>
          </p:cNvSpPr>
          <p:nvPr/>
        </p:nvSpPr>
        <p:spPr bwMode="auto">
          <a:xfrm>
            <a:off x="4294088" y="5230937"/>
            <a:ext cx="47625" cy="69850"/>
          </a:xfrm>
          <a:custGeom>
            <a:avLst/>
            <a:gdLst>
              <a:gd name="T0" fmla="*/ 47625 w 30"/>
              <a:gd name="T1" fmla="*/ 26988 h 44"/>
              <a:gd name="T2" fmla="*/ 47625 w 30"/>
              <a:gd name="T3" fmla="*/ 69850 h 44"/>
              <a:gd name="T4" fmla="*/ 0 w 30"/>
              <a:gd name="T5" fmla="*/ 42862 h 44"/>
              <a:gd name="T6" fmla="*/ 0 w 30"/>
              <a:gd name="T7" fmla="*/ 0 h 44"/>
              <a:gd name="T8" fmla="*/ 47625 w 30"/>
              <a:gd name="T9" fmla="*/ 26988 h 44"/>
              <a:gd name="T10" fmla="*/ 0 60000 65536"/>
              <a:gd name="T11" fmla="*/ 0 60000 65536"/>
              <a:gd name="T12" fmla="*/ 0 60000 65536"/>
              <a:gd name="T13" fmla="*/ 0 60000 65536"/>
              <a:gd name="T14" fmla="*/ 0 60000 65536"/>
              <a:gd name="T15" fmla="*/ 0 w 30"/>
              <a:gd name="T16" fmla="*/ 0 h 44"/>
              <a:gd name="T17" fmla="*/ 30 w 30"/>
              <a:gd name="T18" fmla="*/ 44 h 44"/>
            </a:gdLst>
            <a:ahLst/>
            <a:cxnLst>
              <a:cxn ang="T10">
                <a:pos x="T0" y="T1"/>
              </a:cxn>
              <a:cxn ang="T11">
                <a:pos x="T2" y="T3"/>
              </a:cxn>
              <a:cxn ang="T12">
                <a:pos x="T4" y="T5"/>
              </a:cxn>
              <a:cxn ang="T13">
                <a:pos x="T6" y="T7"/>
              </a:cxn>
              <a:cxn ang="T14">
                <a:pos x="T8" y="T9"/>
              </a:cxn>
            </a:cxnLst>
            <a:rect l="T15" t="T16" r="T17" b="T18"/>
            <a:pathLst>
              <a:path w="30" h="44">
                <a:moveTo>
                  <a:pt x="30" y="17"/>
                </a:moveTo>
                <a:lnTo>
                  <a:pt x="30" y="44"/>
                </a:lnTo>
                <a:lnTo>
                  <a:pt x="0" y="27"/>
                </a:lnTo>
                <a:lnTo>
                  <a:pt x="0" y="0"/>
                </a:lnTo>
                <a:lnTo>
                  <a:pt x="30" y="17"/>
                </a:lnTo>
                <a:close/>
              </a:path>
            </a:pathLst>
          </a:custGeom>
          <a:solidFill>
            <a:srgbClr val="800000"/>
          </a:solidFill>
          <a:ln w="9525">
            <a:noFill/>
            <a:round/>
            <a:headEnd/>
            <a:tailEnd/>
          </a:ln>
        </p:spPr>
        <p:txBody>
          <a:bodyPr/>
          <a:lstStyle/>
          <a:p>
            <a:endParaRPr lang="en-US"/>
          </a:p>
        </p:txBody>
      </p:sp>
      <p:sp>
        <p:nvSpPr>
          <p:cNvPr id="131233" name="Freeform 165"/>
          <p:cNvSpPr>
            <a:spLocks/>
          </p:cNvSpPr>
          <p:nvPr/>
        </p:nvSpPr>
        <p:spPr bwMode="auto">
          <a:xfrm>
            <a:off x="4402038" y="5291262"/>
            <a:ext cx="52387" cy="79375"/>
          </a:xfrm>
          <a:custGeom>
            <a:avLst/>
            <a:gdLst>
              <a:gd name="T0" fmla="*/ 52387 w 33"/>
              <a:gd name="T1" fmla="*/ 30163 h 50"/>
              <a:gd name="T2" fmla="*/ 52387 w 33"/>
              <a:gd name="T3" fmla="*/ 79375 h 50"/>
              <a:gd name="T4" fmla="*/ 0 w 33"/>
              <a:gd name="T5" fmla="*/ 47625 h 50"/>
              <a:gd name="T6" fmla="*/ 0 w 33"/>
              <a:gd name="T7" fmla="*/ 0 h 50"/>
              <a:gd name="T8" fmla="*/ 52387 w 33"/>
              <a:gd name="T9" fmla="*/ 30163 h 50"/>
              <a:gd name="T10" fmla="*/ 0 60000 65536"/>
              <a:gd name="T11" fmla="*/ 0 60000 65536"/>
              <a:gd name="T12" fmla="*/ 0 60000 65536"/>
              <a:gd name="T13" fmla="*/ 0 60000 65536"/>
              <a:gd name="T14" fmla="*/ 0 60000 65536"/>
              <a:gd name="T15" fmla="*/ 0 w 33"/>
              <a:gd name="T16" fmla="*/ 0 h 50"/>
              <a:gd name="T17" fmla="*/ 33 w 33"/>
              <a:gd name="T18" fmla="*/ 50 h 50"/>
            </a:gdLst>
            <a:ahLst/>
            <a:cxnLst>
              <a:cxn ang="T10">
                <a:pos x="T0" y="T1"/>
              </a:cxn>
              <a:cxn ang="T11">
                <a:pos x="T2" y="T3"/>
              </a:cxn>
              <a:cxn ang="T12">
                <a:pos x="T4" y="T5"/>
              </a:cxn>
              <a:cxn ang="T13">
                <a:pos x="T6" y="T7"/>
              </a:cxn>
              <a:cxn ang="T14">
                <a:pos x="T8" y="T9"/>
              </a:cxn>
            </a:cxnLst>
            <a:rect l="T15" t="T16" r="T17" b="T18"/>
            <a:pathLst>
              <a:path w="33" h="50">
                <a:moveTo>
                  <a:pt x="33" y="19"/>
                </a:moveTo>
                <a:lnTo>
                  <a:pt x="33" y="50"/>
                </a:lnTo>
                <a:lnTo>
                  <a:pt x="0" y="30"/>
                </a:lnTo>
                <a:lnTo>
                  <a:pt x="0" y="0"/>
                </a:lnTo>
                <a:lnTo>
                  <a:pt x="33" y="19"/>
                </a:lnTo>
                <a:close/>
              </a:path>
            </a:pathLst>
          </a:custGeom>
          <a:solidFill>
            <a:srgbClr val="800000"/>
          </a:solidFill>
          <a:ln w="9525">
            <a:noFill/>
            <a:round/>
            <a:headEnd/>
            <a:tailEnd/>
          </a:ln>
        </p:spPr>
        <p:txBody>
          <a:bodyPr/>
          <a:lstStyle/>
          <a:p>
            <a:endParaRPr lang="en-US"/>
          </a:p>
        </p:txBody>
      </p:sp>
      <p:sp>
        <p:nvSpPr>
          <p:cNvPr id="131234" name="Freeform 166"/>
          <p:cNvSpPr>
            <a:spLocks/>
          </p:cNvSpPr>
          <p:nvPr/>
        </p:nvSpPr>
        <p:spPr bwMode="auto">
          <a:xfrm>
            <a:off x="4344888" y="5257924"/>
            <a:ext cx="53975" cy="77788"/>
          </a:xfrm>
          <a:custGeom>
            <a:avLst/>
            <a:gdLst>
              <a:gd name="T0" fmla="*/ 53975 w 34"/>
              <a:gd name="T1" fmla="*/ 33338 h 49"/>
              <a:gd name="T2" fmla="*/ 53975 w 34"/>
              <a:gd name="T3" fmla="*/ 77788 h 49"/>
              <a:gd name="T4" fmla="*/ 0 w 34"/>
              <a:gd name="T5" fmla="*/ 44450 h 49"/>
              <a:gd name="T6" fmla="*/ 0 w 34"/>
              <a:gd name="T7" fmla="*/ 0 h 49"/>
              <a:gd name="T8" fmla="*/ 53975 w 34"/>
              <a:gd name="T9" fmla="*/ 33338 h 49"/>
              <a:gd name="T10" fmla="*/ 0 60000 65536"/>
              <a:gd name="T11" fmla="*/ 0 60000 65536"/>
              <a:gd name="T12" fmla="*/ 0 60000 65536"/>
              <a:gd name="T13" fmla="*/ 0 60000 65536"/>
              <a:gd name="T14" fmla="*/ 0 60000 65536"/>
              <a:gd name="T15" fmla="*/ 0 w 34"/>
              <a:gd name="T16" fmla="*/ 0 h 49"/>
              <a:gd name="T17" fmla="*/ 34 w 34"/>
              <a:gd name="T18" fmla="*/ 49 h 49"/>
            </a:gdLst>
            <a:ahLst/>
            <a:cxnLst>
              <a:cxn ang="T10">
                <a:pos x="T0" y="T1"/>
              </a:cxn>
              <a:cxn ang="T11">
                <a:pos x="T2" y="T3"/>
              </a:cxn>
              <a:cxn ang="T12">
                <a:pos x="T4" y="T5"/>
              </a:cxn>
              <a:cxn ang="T13">
                <a:pos x="T6" y="T7"/>
              </a:cxn>
              <a:cxn ang="T14">
                <a:pos x="T8" y="T9"/>
              </a:cxn>
            </a:cxnLst>
            <a:rect l="T15" t="T16" r="T17" b="T18"/>
            <a:pathLst>
              <a:path w="34" h="49">
                <a:moveTo>
                  <a:pt x="34" y="21"/>
                </a:moveTo>
                <a:lnTo>
                  <a:pt x="34" y="49"/>
                </a:lnTo>
                <a:lnTo>
                  <a:pt x="0" y="28"/>
                </a:lnTo>
                <a:lnTo>
                  <a:pt x="0" y="0"/>
                </a:lnTo>
                <a:lnTo>
                  <a:pt x="34" y="21"/>
                </a:lnTo>
                <a:close/>
              </a:path>
            </a:pathLst>
          </a:custGeom>
          <a:solidFill>
            <a:srgbClr val="800000"/>
          </a:solidFill>
          <a:ln w="9525">
            <a:noFill/>
            <a:round/>
            <a:headEnd/>
            <a:tailEnd/>
          </a:ln>
        </p:spPr>
        <p:txBody>
          <a:bodyPr/>
          <a:lstStyle/>
          <a:p>
            <a:endParaRPr lang="en-US"/>
          </a:p>
        </p:txBody>
      </p:sp>
      <p:sp>
        <p:nvSpPr>
          <p:cNvPr id="131235" name="Freeform 167"/>
          <p:cNvSpPr>
            <a:spLocks/>
          </p:cNvSpPr>
          <p:nvPr/>
        </p:nvSpPr>
        <p:spPr bwMode="auto">
          <a:xfrm>
            <a:off x="4294088" y="5330949"/>
            <a:ext cx="47625" cy="76200"/>
          </a:xfrm>
          <a:custGeom>
            <a:avLst/>
            <a:gdLst>
              <a:gd name="T0" fmla="*/ 47625 w 30"/>
              <a:gd name="T1" fmla="*/ 33338 h 48"/>
              <a:gd name="T2" fmla="*/ 47625 w 30"/>
              <a:gd name="T3" fmla="*/ 76200 h 48"/>
              <a:gd name="T4" fmla="*/ 0 w 30"/>
              <a:gd name="T5" fmla="*/ 42862 h 48"/>
              <a:gd name="T6" fmla="*/ 0 w 30"/>
              <a:gd name="T7" fmla="*/ 0 h 48"/>
              <a:gd name="T8" fmla="*/ 47625 w 30"/>
              <a:gd name="T9" fmla="*/ 33338 h 48"/>
              <a:gd name="T10" fmla="*/ 0 60000 65536"/>
              <a:gd name="T11" fmla="*/ 0 60000 65536"/>
              <a:gd name="T12" fmla="*/ 0 60000 65536"/>
              <a:gd name="T13" fmla="*/ 0 60000 65536"/>
              <a:gd name="T14" fmla="*/ 0 60000 65536"/>
              <a:gd name="T15" fmla="*/ 0 w 30"/>
              <a:gd name="T16" fmla="*/ 0 h 48"/>
              <a:gd name="T17" fmla="*/ 30 w 30"/>
              <a:gd name="T18" fmla="*/ 48 h 48"/>
            </a:gdLst>
            <a:ahLst/>
            <a:cxnLst>
              <a:cxn ang="T10">
                <a:pos x="T0" y="T1"/>
              </a:cxn>
              <a:cxn ang="T11">
                <a:pos x="T2" y="T3"/>
              </a:cxn>
              <a:cxn ang="T12">
                <a:pos x="T4" y="T5"/>
              </a:cxn>
              <a:cxn ang="T13">
                <a:pos x="T6" y="T7"/>
              </a:cxn>
              <a:cxn ang="T14">
                <a:pos x="T8" y="T9"/>
              </a:cxn>
            </a:cxnLst>
            <a:rect l="T15" t="T16" r="T17" b="T18"/>
            <a:pathLst>
              <a:path w="30" h="48">
                <a:moveTo>
                  <a:pt x="30" y="21"/>
                </a:moveTo>
                <a:lnTo>
                  <a:pt x="30" y="48"/>
                </a:lnTo>
                <a:lnTo>
                  <a:pt x="0" y="27"/>
                </a:lnTo>
                <a:lnTo>
                  <a:pt x="0" y="0"/>
                </a:lnTo>
                <a:lnTo>
                  <a:pt x="30" y="21"/>
                </a:lnTo>
                <a:close/>
              </a:path>
            </a:pathLst>
          </a:custGeom>
          <a:solidFill>
            <a:srgbClr val="800000"/>
          </a:solidFill>
          <a:ln w="9525">
            <a:noFill/>
            <a:round/>
            <a:headEnd/>
            <a:tailEnd/>
          </a:ln>
        </p:spPr>
        <p:txBody>
          <a:bodyPr/>
          <a:lstStyle/>
          <a:p>
            <a:endParaRPr lang="en-US"/>
          </a:p>
        </p:txBody>
      </p:sp>
      <p:sp>
        <p:nvSpPr>
          <p:cNvPr id="131236" name="Freeform 168"/>
          <p:cNvSpPr>
            <a:spLocks/>
          </p:cNvSpPr>
          <p:nvPr/>
        </p:nvSpPr>
        <p:spPr bwMode="auto">
          <a:xfrm>
            <a:off x="4456013" y="5438899"/>
            <a:ext cx="61912" cy="88900"/>
          </a:xfrm>
          <a:custGeom>
            <a:avLst/>
            <a:gdLst>
              <a:gd name="T0" fmla="*/ 61912 w 39"/>
              <a:gd name="T1" fmla="*/ 39688 h 56"/>
              <a:gd name="T2" fmla="*/ 61912 w 39"/>
              <a:gd name="T3" fmla="*/ 88900 h 56"/>
              <a:gd name="T4" fmla="*/ 0 w 39"/>
              <a:gd name="T5" fmla="*/ 47625 h 56"/>
              <a:gd name="T6" fmla="*/ 0 w 39"/>
              <a:gd name="T7" fmla="*/ 0 h 56"/>
              <a:gd name="T8" fmla="*/ 61912 w 39"/>
              <a:gd name="T9" fmla="*/ 39688 h 56"/>
              <a:gd name="T10" fmla="*/ 0 60000 65536"/>
              <a:gd name="T11" fmla="*/ 0 60000 65536"/>
              <a:gd name="T12" fmla="*/ 0 60000 65536"/>
              <a:gd name="T13" fmla="*/ 0 60000 65536"/>
              <a:gd name="T14" fmla="*/ 0 60000 65536"/>
              <a:gd name="T15" fmla="*/ 0 w 39"/>
              <a:gd name="T16" fmla="*/ 0 h 56"/>
              <a:gd name="T17" fmla="*/ 39 w 39"/>
              <a:gd name="T18" fmla="*/ 56 h 56"/>
            </a:gdLst>
            <a:ahLst/>
            <a:cxnLst>
              <a:cxn ang="T10">
                <a:pos x="T0" y="T1"/>
              </a:cxn>
              <a:cxn ang="T11">
                <a:pos x="T2" y="T3"/>
              </a:cxn>
              <a:cxn ang="T12">
                <a:pos x="T4" y="T5"/>
              </a:cxn>
              <a:cxn ang="T13">
                <a:pos x="T6" y="T7"/>
              </a:cxn>
              <a:cxn ang="T14">
                <a:pos x="T8" y="T9"/>
              </a:cxn>
            </a:cxnLst>
            <a:rect l="T15" t="T16" r="T17" b="T18"/>
            <a:pathLst>
              <a:path w="39" h="56">
                <a:moveTo>
                  <a:pt x="39" y="25"/>
                </a:moveTo>
                <a:lnTo>
                  <a:pt x="39" y="56"/>
                </a:lnTo>
                <a:lnTo>
                  <a:pt x="0" y="30"/>
                </a:lnTo>
                <a:lnTo>
                  <a:pt x="0" y="0"/>
                </a:lnTo>
                <a:lnTo>
                  <a:pt x="39" y="25"/>
                </a:lnTo>
                <a:close/>
              </a:path>
            </a:pathLst>
          </a:custGeom>
          <a:solidFill>
            <a:srgbClr val="800000"/>
          </a:solidFill>
          <a:ln w="9525">
            <a:noFill/>
            <a:round/>
            <a:headEnd/>
            <a:tailEnd/>
          </a:ln>
        </p:spPr>
        <p:txBody>
          <a:bodyPr/>
          <a:lstStyle/>
          <a:p>
            <a:endParaRPr lang="en-US"/>
          </a:p>
        </p:txBody>
      </p:sp>
      <p:sp>
        <p:nvSpPr>
          <p:cNvPr id="131237" name="Freeform 169"/>
          <p:cNvSpPr>
            <a:spLocks/>
          </p:cNvSpPr>
          <p:nvPr/>
        </p:nvSpPr>
        <p:spPr bwMode="auto">
          <a:xfrm>
            <a:off x="4402038" y="5403974"/>
            <a:ext cx="52387" cy="80963"/>
          </a:xfrm>
          <a:custGeom>
            <a:avLst/>
            <a:gdLst>
              <a:gd name="T0" fmla="*/ 52387 w 33"/>
              <a:gd name="T1" fmla="*/ 33338 h 51"/>
              <a:gd name="T2" fmla="*/ 52387 w 33"/>
              <a:gd name="T3" fmla="*/ 80963 h 51"/>
              <a:gd name="T4" fmla="*/ 0 w 33"/>
              <a:gd name="T5" fmla="*/ 46038 h 51"/>
              <a:gd name="T6" fmla="*/ 0 w 33"/>
              <a:gd name="T7" fmla="*/ 0 h 51"/>
              <a:gd name="T8" fmla="*/ 52387 w 33"/>
              <a:gd name="T9" fmla="*/ 33338 h 51"/>
              <a:gd name="T10" fmla="*/ 0 60000 65536"/>
              <a:gd name="T11" fmla="*/ 0 60000 65536"/>
              <a:gd name="T12" fmla="*/ 0 60000 65536"/>
              <a:gd name="T13" fmla="*/ 0 60000 65536"/>
              <a:gd name="T14" fmla="*/ 0 60000 65536"/>
              <a:gd name="T15" fmla="*/ 0 w 33"/>
              <a:gd name="T16" fmla="*/ 0 h 51"/>
              <a:gd name="T17" fmla="*/ 33 w 33"/>
              <a:gd name="T18" fmla="*/ 51 h 51"/>
            </a:gdLst>
            <a:ahLst/>
            <a:cxnLst>
              <a:cxn ang="T10">
                <a:pos x="T0" y="T1"/>
              </a:cxn>
              <a:cxn ang="T11">
                <a:pos x="T2" y="T3"/>
              </a:cxn>
              <a:cxn ang="T12">
                <a:pos x="T4" y="T5"/>
              </a:cxn>
              <a:cxn ang="T13">
                <a:pos x="T6" y="T7"/>
              </a:cxn>
              <a:cxn ang="T14">
                <a:pos x="T8" y="T9"/>
              </a:cxn>
            </a:cxnLst>
            <a:rect l="T15" t="T16" r="T17" b="T18"/>
            <a:pathLst>
              <a:path w="33" h="51">
                <a:moveTo>
                  <a:pt x="33" y="21"/>
                </a:moveTo>
                <a:lnTo>
                  <a:pt x="33" y="51"/>
                </a:lnTo>
                <a:lnTo>
                  <a:pt x="0" y="29"/>
                </a:lnTo>
                <a:lnTo>
                  <a:pt x="0" y="0"/>
                </a:lnTo>
                <a:lnTo>
                  <a:pt x="33" y="21"/>
                </a:lnTo>
                <a:close/>
              </a:path>
            </a:pathLst>
          </a:custGeom>
          <a:solidFill>
            <a:srgbClr val="800000"/>
          </a:solidFill>
          <a:ln w="9525">
            <a:noFill/>
            <a:round/>
            <a:headEnd/>
            <a:tailEnd/>
          </a:ln>
        </p:spPr>
        <p:txBody>
          <a:bodyPr/>
          <a:lstStyle/>
          <a:p>
            <a:endParaRPr lang="en-US"/>
          </a:p>
        </p:txBody>
      </p:sp>
      <p:sp>
        <p:nvSpPr>
          <p:cNvPr id="131238" name="Freeform 170"/>
          <p:cNvSpPr>
            <a:spLocks/>
          </p:cNvSpPr>
          <p:nvPr/>
        </p:nvSpPr>
        <p:spPr bwMode="auto">
          <a:xfrm>
            <a:off x="4344888" y="5365874"/>
            <a:ext cx="53975" cy="79375"/>
          </a:xfrm>
          <a:custGeom>
            <a:avLst/>
            <a:gdLst>
              <a:gd name="T0" fmla="*/ 53975 w 34"/>
              <a:gd name="T1" fmla="*/ 34925 h 50"/>
              <a:gd name="T2" fmla="*/ 53975 w 34"/>
              <a:gd name="T3" fmla="*/ 79375 h 50"/>
              <a:gd name="T4" fmla="*/ 0 w 34"/>
              <a:gd name="T5" fmla="*/ 42862 h 50"/>
              <a:gd name="T6" fmla="*/ 0 w 34"/>
              <a:gd name="T7" fmla="*/ 0 h 50"/>
              <a:gd name="T8" fmla="*/ 53975 w 34"/>
              <a:gd name="T9" fmla="*/ 34925 h 50"/>
              <a:gd name="T10" fmla="*/ 0 60000 65536"/>
              <a:gd name="T11" fmla="*/ 0 60000 65536"/>
              <a:gd name="T12" fmla="*/ 0 60000 65536"/>
              <a:gd name="T13" fmla="*/ 0 60000 65536"/>
              <a:gd name="T14" fmla="*/ 0 60000 65536"/>
              <a:gd name="T15" fmla="*/ 0 w 34"/>
              <a:gd name="T16" fmla="*/ 0 h 50"/>
              <a:gd name="T17" fmla="*/ 34 w 34"/>
              <a:gd name="T18" fmla="*/ 50 h 50"/>
            </a:gdLst>
            <a:ahLst/>
            <a:cxnLst>
              <a:cxn ang="T10">
                <a:pos x="T0" y="T1"/>
              </a:cxn>
              <a:cxn ang="T11">
                <a:pos x="T2" y="T3"/>
              </a:cxn>
              <a:cxn ang="T12">
                <a:pos x="T4" y="T5"/>
              </a:cxn>
              <a:cxn ang="T13">
                <a:pos x="T6" y="T7"/>
              </a:cxn>
              <a:cxn ang="T14">
                <a:pos x="T8" y="T9"/>
              </a:cxn>
            </a:cxnLst>
            <a:rect l="T15" t="T16" r="T17" b="T18"/>
            <a:pathLst>
              <a:path w="34" h="50">
                <a:moveTo>
                  <a:pt x="34" y="22"/>
                </a:moveTo>
                <a:lnTo>
                  <a:pt x="34" y="50"/>
                </a:lnTo>
                <a:lnTo>
                  <a:pt x="0" y="27"/>
                </a:lnTo>
                <a:lnTo>
                  <a:pt x="0" y="0"/>
                </a:lnTo>
                <a:lnTo>
                  <a:pt x="34" y="22"/>
                </a:lnTo>
                <a:close/>
              </a:path>
            </a:pathLst>
          </a:custGeom>
          <a:solidFill>
            <a:srgbClr val="800000"/>
          </a:solidFill>
          <a:ln w="9525">
            <a:noFill/>
            <a:round/>
            <a:headEnd/>
            <a:tailEnd/>
          </a:ln>
        </p:spPr>
        <p:txBody>
          <a:bodyPr/>
          <a:lstStyle/>
          <a:p>
            <a:endParaRPr lang="en-US"/>
          </a:p>
        </p:txBody>
      </p:sp>
      <p:sp>
        <p:nvSpPr>
          <p:cNvPr id="131239" name="Freeform 171"/>
          <p:cNvSpPr>
            <a:spLocks/>
          </p:cNvSpPr>
          <p:nvPr/>
        </p:nvSpPr>
        <p:spPr bwMode="auto">
          <a:xfrm>
            <a:off x="4294088" y="5432549"/>
            <a:ext cx="47625" cy="77788"/>
          </a:xfrm>
          <a:custGeom>
            <a:avLst/>
            <a:gdLst>
              <a:gd name="T0" fmla="*/ 47625 w 30"/>
              <a:gd name="T1" fmla="*/ 38100 h 49"/>
              <a:gd name="T2" fmla="*/ 47625 w 30"/>
              <a:gd name="T3" fmla="*/ 77788 h 49"/>
              <a:gd name="T4" fmla="*/ 0 w 30"/>
              <a:gd name="T5" fmla="*/ 42863 h 49"/>
              <a:gd name="T6" fmla="*/ 0 w 30"/>
              <a:gd name="T7" fmla="*/ 0 h 49"/>
              <a:gd name="T8" fmla="*/ 47625 w 30"/>
              <a:gd name="T9" fmla="*/ 38100 h 49"/>
              <a:gd name="T10" fmla="*/ 0 60000 65536"/>
              <a:gd name="T11" fmla="*/ 0 60000 65536"/>
              <a:gd name="T12" fmla="*/ 0 60000 65536"/>
              <a:gd name="T13" fmla="*/ 0 60000 65536"/>
              <a:gd name="T14" fmla="*/ 0 60000 65536"/>
              <a:gd name="T15" fmla="*/ 0 w 30"/>
              <a:gd name="T16" fmla="*/ 0 h 49"/>
              <a:gd name="T17" fmla="*/ 30 w 30"/>
              <a:gd name="T18" fmla="*/ 49 h 49"/>
            </a:gdLst>
            <a:ahLst/>
            <a:cxnLst>
              <a:cxn ang="T10">
                <a:pos x="T0" y="T1"/>
              </a:cxn>
              <a:cxn ang="T11">
                <a:pos x="T2" y="T3"/>
              </a:cxn>
              <a:cxn ang="T12">
                <a:pos x="T4" y="T5"/>
              </a:cxn>
              <a:cxn ang="T13">
                <a:pos x="T6" y="T7"/>
              </a:cxn>
              <a:cxn ang="T14">
                <a:pos x="T8" y="T9"/>
              </a:cxn>
            </a:cxnLst>
            <a:rect l="T15" t="T16" r="T17" b="T18"/>
            <a:pathLst>
              <a:path w="30" h="49">
                <a:moveTo>
                  <a:pt x="30" y="24"/>
                </a:moveTo>
                <a:lnTo>
                  <a:pt x="30" y="49"/>
                </a:lnTo>
                <a:lnTo>
                  <a:pt x="0" y="27"/>
                </a:lnTo>
                <a:lnTo>
                  <a:pt x="0" y="0"/>
                </a:lnTo>
                <a:lnTo>
                  <a:pt x="30" y="24"/>
                </a:lnTo>
                <a:close/>
              </a:path>
            </a:pathLst>
          </a:custGeom>
          <a:solidFill>
            <a:srgbClr val="800000"/>
          </a:solidFill>
          <a:ln w="9525">
            <a:noFill/>
            <a:round/>
            <a:headEnd/>
            <a:tailEnd/>
          </a:ln>
        </p:spPr>
        <p:txBody>
          <a:bodyPr/>
          <a:lstStyle/>
          <a:p>
            <a:endParaRPr lang="en-US"/>
          </a:p>
        </p:txBody>
      </p:sp>
      <p:sp>
        <p:nvSpPr>
          <p:cNvPr id="131240" name="Freeform 172"/>
          <p:cNvSpPr>
            <a:spLocks/>
          </p:cNvSpPr>
          <p:nvPr/>
        </p:nvSpPr>
        <p:spPr bwMode="auto">
          <a:xfrm>
            <a:off x="4402038" y="5511924"/>
            <a:ext cx="52387" cy="85725"/>
          </a:xfrm>
          <a:custGeom>
            <a:avLst/>
            <a:gdLst>
              <a:gd name="T0" fmla="*/ 52387 w 33"/>
              <a:gd name="T1" fmla="*/ 38100 h 54"/>
              <a:gd name="T2" fmla="*/ 52387 w 33"/>
              <a:gd name="T3" fmla="*/ 85725 h 54"/>
              <a:gd name="T4" fmla="*/ 0 w 33"/>
              <a:gd name="T5" fmla="*/ 47625 h 54"/>
              <a:gd name="T6" fmla="*/ 0 w 33"/>
              <a:gd name="T7" fmla="*/ 0 h 54"/>
              <a:gd name="T8" fmla="*/ 52387 w 33"/>
              <a:gd name="T9" fmla="*/ 38100 h 54"/>
              <a:gd name="T10" fmla="*/ 0 60000 65536"/>
              <a:gd name="T11" fmla="*/ 0 60000 65536"/>
              <a:gd name="T12" fmla="*/ 0 60000 65536"/>
              <a:gd name="T13" fmla="*/ 0 60000 65536"/>
              <a:gd name="T14" fmla="*/ 0 60000 65536"/>
              <a:gd name="T15" fmla="*/ 0 w 33"/>
              <a:gd name="T16" fmla="*/ 0 h 54"/>
              <a:gd name="T17" fmla="*/ 33 w 33"/>
              <a:gd name="T18" fmla="*/ 54 h 54"/>
            </a:gdLst>
            <a:ahLst/>
            <a:cxnLst>
              <a:cxn ang="T10">
                <a:pos x="T0" y="T1"/>
              </a:cxn>
              <a:cxn ang="T11">
                <a:pos x="T2" y="T3"/>
              </a:cxn>
              <a:cxn ang="T12">
                <a:pos x="T4" y="T5"/>
              </a:cxn>
              <a:cxn ang="T13">
                <a:pos x="T6" y="T7"/>
              </a:cxn>
              <a:cxn ang="T14">
                <a:pos x="T8" y="T9"/>
              </a:cxn>
            </a:cxnLst>
            <a:rect l="T15" t="T16" r="T17" b="T18"/>
            <a:pathLst>
              <a:path w="33" h="54">
                <a:moveTo>
                  <a:pt x="33" y="24"/>
                </a:moveTo>
                <a:lnTo>
                  <a:pt x="33" y="54"/>
                </a:lnTo>
                <a:lnTo>
                  <a:pt x="0" y="30"/>
                </a:lnTo>
                <a:lnTo>
                  <a:pt x="0" y="0"/>
                </a:lnTo>
                <a:lnTo>
                  <a:pt x="33" y="24"/>
                </a:lnTo>
                <a:close/>
              </a:path>
            </a:pathLst>
          </a:custGeom>
          <a:solidFill>
            <a:srgbClr val="800000"/>
          </a:solidFill>
          <a:ln w="9525">
            <a:noFill/>
            <a:round/>
            <a:headEnd/>
            <a:tailEnd/>
          </a:ln>
        </p:spPr>
        <p:txBody>
          <a:bodyPr/>
          <a:lstStyle/>
          <a:p>
            <a:endParaRPr lang="en-US"/>
          </a:p>
        </p:txBody>
      </p:sp>
      <p:sp>
        <p:nvSpPr>
          <p:cNvPr id="131241" name="Freeform 173"/>
          <p:cNvSpPr>
            <a:spLocks/>
          </p:cNvSpPr>
          <p:nvPr/>
        </p:nvSpPr>
        <p:spPr bwMode="auto">
          <a:xfrm>
            <a:off x="4344888" y="5470649"/>
            <a:ext cx="53975" cy="84138"/>
          </a:xfrm>
          <a:custGeom>
            <a:avLst/>
            <a:gdLst>
              <a:gd name="T0" fmla="*/ 53975 w 34"/>
              <a:gd name="T1" fmla="*/ 39688 h 53"/>
              <a:gd name="T2" fmla="*/ 53975 w 34"/>
              <a:gd name="T3" fmla="*/ 84138 h 53"/>
              <a:gd name="T4" fmla="*/ 0 w 34"/>
              <a:gd name="T5" fmla="*/ 44450 h 53"/>
              <a:gd name="T6" fmla="*/ 0 w 34"/>
              <a:gd name="T7" fmla="*/ 0 h 53"/>
              <a:gd name="T8" fmla="*/ 53975 w 34"/>
              <a:gd name="T9" fmla="*/ 39688 h 53"/>
              <a:gd name="T10" fmla="*/ 0 60000 65536"/>
              <a:gd name="T11" fmla="*/ 0 60000 65536"/>
              <a:gd name="T12" fmla="*/ 0 60000 65536"/>
              <a:gd name="T13" fmla="*/ 0 60000 65536"/>
              <a:gd name="T14" fmla="*/ 0 60000 65536"/>
              <a:gd name="T15" fmla="*/ 0 w 34"/>
              <a:gd name="T16" fmla="*/ 0 h 53"/>
              <a:gd name="T17" fmla="*/ 34 w 34"/>
              <a:gd name="T18" fmla="*/ 53 h 53"/>
            </a:gdLst>
            <a:ahLst/>
            <a:cxnLst>
              <a:cxn ang="T10">
                <a:pos x="T0" y="T1"/>
              </a:cxn>
              <a:cxn ang="T11">
                <a:pos x="T2" y="T3"/>
              </a:cxn>
              <a:cxn ang="T12">
                <a:pos x="T4" y="T5"/>
              </a:cxn>
              <a:cxn ang="T13">
                <a:pos x="T6" y="T7"/>
              </a:cxn>
              <a:cxn ang="T14">
                <a:pos x="T8" y="T9"/>
              </a:cxn>
            </a:cxnLst>
            <a:rect l="T15" t="T16" r="T17" b="T18"/>
            <a:pathLst>
              <a:path w="34" h="53">
                <a:moveTo>
                  <a:pt x="34" y="25"/>
                </a:moveTo>
                <a:lnTo>
                  <a:pt x="34" y="53"/>
                </a:lnTo>
                <a:lnTo>
                  <a:pt x="0" y="28"/>
                </a:lnTo>
                <a:lnTo>
                  <a:pt x="0" y="0"/>
                </a:lnTo>
                <a:lnTo>
                  <a:pt x="34" y="25"/>
                </a:lnTo>
                <a:close/>
              </a:path>
            </a:pathLst>
          </a:custGeom>
          <a:solidFill>
            <a:srgbClr val="800000"/>
          </a:solidFill>
          <a:ln w="9525">
            <a:noFill/>
            <a:round/>
            <a:headEnd/>
            <a:tailEnd/>
          </a:ln>
        </p:spPr>
        <p:txBody>
          <a:bodyPr/>
          <a:lstStyle/>
          <a:p>
            <a:endParaRPr lang="en-US"/>
          </a:p>
        </p:txBody>
      </p:sp>
      <p:sp>
        <p:nvSpPr>
          <p:cNvPr id="131242" name="Freeform 174"/>
          <p:cNvSpPr>
            <a:spLocks/>
          </p:cNvSpPr>
          <p:nvPr/>
        </p:nvSpPr>
        <p:spPr bwMode="auto">
          <a:xfrm>
            <a:off x="4294088" y="5535737"/>
            <a:ext cx="46037" cy="79375"/>
          </a:xfrm>
          <a:custGeom>
            <a:avLst/>
            <a:gdLst>
              <a:gd name="T0" fmla="*/ 46037 w 29"/>
              <a:gd name="T1" fmla="*/ 36513 h 50"/>
              <a:gd name="T2" fmla="*/ 46037 w 29"/>
              <a:gd name="T3" fmla="*/ 79375 h 50"/>
              <a:gd name="T4" fmla="*/ 0 w 29"/>
              <a:gd name="T5" fmla="*/ 41275 h 50"/>
              <a:gd name="T6" fmla="*/ 0 w 29"/>
              <a:gd name="T7" fmla="*/ 0 h 50"/>
              <a:gd name="T8" fmla="*/ 46037 w 29"/>
              <a:gd name="T9" fmla="*/ 36513 h 50"/>
              <a:gd name="T10" fmla="*/ 0 60000 65536"/>
              <a:gd name="T11" fmla="*/ 0 60000 65536"/>
              <a:gd name="T12" fmla="*/ 0 60000 65536"/>
              <a:gd name="T13" fmla="*/ 0 60000 65536"/>
              <a:gd name="T14" fmla="*/ 0 60000 65536"/>
              <a:gd name="T15" fmla="*/ 0 w 29"/>
              <a:gd name="T16" fmla="*/ 0 h 50"/>
              <a:gd name="T17" fmla="*/ 29 w 29"/>
              <a:gd name="T18" fmla="*/ 50 h 50"/>
            </a:gdLst>
            <a:ahLst/>
            <a:cxnLst>
              <a:cxn ang="T10">
                <a:pos x="T0" y="T1"/>
              </a:cxn>
              <a:cxn ang="T11">
                <a:pos x="T2" y="T3"/>
              </a:cxn>
              <a:cxn ang="T12">
                <a:pos x="T4" y="T5"/>
              </a:cxn>
              <a:cxn ang="T13">
                <a:pos x="T6" y="T7"/>
              </a:cxn>
              <a:cxn ang="T14">
                <a:pos x="T8" y="T9"/>
              </a:cxn>
            </a:cxnLst>
            <a:rect l="T15" t="T16" r="T17" b="T18"/>
            <a:pathLst>
              <a:path w="29" h="50">
                <a:moveTo>
                  <a:pt x="29" y="23"/>
                </a:moveTo>
                <a:lnTo>
                  <a:pt x="29" y="50"/>
                </a:lnTo>
                <a:lnTo>
                  <a:pt x="0" y="26"/>
                </a:lnTo>
                <a:lnTo>
                  <a:pt x="0" y="0"/>
                </a:lnTo>
                <a:lnTo>
                  <a:pt x="29" y="23"/>
                </a:lnTo>
                <a:close/>
              </a:path>
            </a:pathLst>
          </a:custGeom>
          <a:solidFill>
            <a:srgbClr val="800000"/>
          </a:solidFill>
          <a:ln w="9525">
            <a:noFill/>
            <a:round/>
            <a:headEnd/>
            <a:tailEnd/>
          </a:ln>
        </p:spPr>
        <p:txBody>
          <a:bodyPr/>
          <a:lstStyle/>
          <a:p>
            <a:endParaRPr lang="en-US"/>
          </a:p>
        </p:txBody>
      </p:sp>
      <p:sp>
        <p:nvSpPr>
          <p:cNvPr id="131243" name="Freeform 175"/>
          <p:cNvSpPr>
            <a:spLocks/>
          </p:cNvSpPr>
          <p:nvPr/>
        </p:nvSpPr>
        <p:spPr bwMode="auto">
          <a:xfrm>
            <a:off x="4454425" y="5662737"/>
            <a:ext cx="63500" cy="100012"/>
          </a:xfrm>
          <a:custGeom>
            <a:avLst/>
            <a:gdLst>
              <a:gd name="T0" fmla="*/ 63500 w 40"/>
              <a:gd name="T1" fmla="*/ 52387 h 63"/>
              <a:gd name="T2" fmla="*/ 63500 w 40"/>
              <a:gd name="T3" fmla="*/ 100012 h 63"/>
              <a:gd name="T4" fmla="*/ 0 w 40"/>
              <a:gd name="T5" fmla="*/ 50800 h 63"/>
              <a:gd name="T6" fmla="*/ 0 w 40"/>
              <a:gd name="T7" fmla="*/ 0 h 63"/>
              <a:gd name="T8" fmla="*/ 63500 w 40"/>
              <a:gd name="T9" fmla="*/ 52387 h 63"/>
              <a:gd name="T10" fmla="*/ 0 60000 65536"/>
              <a:gd name="T11" fmla="*/ 0 60000 65536"/>
              <a:gd name="T12" fmla="*/ 0 60000 65536"/>
              <a:gd name="T13" fmla="*/ 0 60000 65536"/>
              <a:gd name="T14" fmla="*/ 0 60000 65536"/>
              <a:gd name="T15" fmla="*/ 0 w 40"/>
              <a:gd name="T16" fmla="*/ 0 h 63"/>
              <a:gd name="T17" fmla="*/ 40 w 40"/>
              <a:gd name="T18" fmla="*/ 63 h 63"/>
            </a:gdLst>
            <a:ahLst/>
            <a:cxnLst>
              <a:cxn ang="T10">
                <a:pos x="T0" y="T1"/>
              </a:cxn>
              <a:cxn ang="T11">
                <a:pos x="T2" y="T3"/>
              </a:cxn>
              <a:cxn ang="T12">
                <a:pos x="T4" y="T5"/>
              </a:cxn>
              <a:cxn ang="T13">
                <a:pos x="T6" y="T7"/>
              </a:cxn>
              <a:cxn ang="T14">
                <a:pos x="T8" y="T9"/>
              </a:cxn>
            </a:cxnLst>
            <a:rect l="T15" t="T16" r="T17" b="T18"/>
            <a:pathLst>
              <a:path w="40" h="63">
                <a:moveTo>
                  <a:pt x="40" y="33"/>
                </a:moveTo>
                <a:lnTo>
                  <a:pt x="40" y="63"/>
                </a:lnTo>
                <a:lnTo>
                  <a:pt x="0" y="32"/>
                </a:lnTo>
                <a:lnTo>
                  <a:pt x="0" y="0"/>
                </a:lnTo>
                <a:lnTo>
                  <a:pt x="40" y="33"/>
                </a:lnTo>
                <a:close/>
              </a:path>
            </a:pathLst>
          </a:custGeom>
          <a:solidFill>
            <a:srgbClr val="400000"/>
          </a:solidFill>
          <a:ln w="9525">
            <a:noFill/>
            <a:round/>
            <a:headEnd/>
            <a:tailEnd/>
          </a:ln>
        </p:spPr>
        <p:txBody>
          <a:bodyPr/>
          <a:lstStyle/>
          <a:p>
            <a:endParaRPr lang="en-US"/>
          </a:p>
        </p:txBody>
      </p:sp>
      <p:sp>
        <p:nvSpPr>
          <p:cNvPr id="131244" name="Freeform 176"/>
          <p:cNvSpPr>
            <a:spLocks/>
          </p:cNvSpPr>
          <p:nvPr/>
        </p:nvSpPr>
        <p:spPr bwMode="auto">
          <a:xfrm>
            <a:off x="4400450" y="5619874"/>
            <a:ext cx="50800" cy="92075"/>
          </a:xfrm>
          <a:custGeom>
            <a:avLst/>
            <a:gdLst>
              <a:gd name="T0" fmla="*/ 50800 w 32"/>
              <a:gd name="T1" fmla="*/ 41275 h 58"/>
              <a:gd name="T2" fmla="*/ 50800 w 32"/>
              <a:gd name="T3" fmla="*/ 92075 h 58"/>
              <a:gd name="T4" fmla="*/ 0 w 32"/>
              <a:gd name="T5" fmla="*/ 46038 h 58"/>
              <a:gd name="T6" fmla="*/ 0 w 32"/>
              <a:gd name="T7" fmla="*/ 0 h 58"/>
              <a:gd name="T8" fmla="*/ 50800 w 32"/>
              <a:gd name="T9" fmla="*/ 41275 h 58"/>
              <a:gd name="T10" fmla="*/ 0 60000 65536"/>
              <a:gd name="T11" fmla="*/ 0 60000 65536"/>
              <a:gd name="T12" fmla="*/ 0 60000 65536"/>
              <a:gd name="T13" fmla="*/ 0 60000 65536"/>
              <a:gd name="T14" fmla="*/ 0 60000 65536"/>
              <a:gd name="T15" fmla="*/ 0 w 32"/>
              <a:gd name="T16" fmla="*/ 0 h 58"/>
              <a:gd name="T17" fmla="*/ 32 w 32"/>
              <a:gd name="T18" fmla="*/ 58 h 58"/>
            </a:gdLst>
            <a:ahLst/>
            <a:cxnLst>
              <a:cxn ang="T10">
                <a:pos x="T0" y="T1"/>
              </a:cxn>
              <a:cxn ang="T11">
                <a:pos x="T2" y="T3"/>
              </a:cxn>
              <a:cxn ang="T12">
                <a:pos x="T4" y="T5"/>
              </a:cxn>
              <a:cxn ang="T13">
                <a:pos x="T6" y="T7"/>
              </a:cxn>
              <a:cxn ang="T14">
                <a:pos x="T8" y="T9"/>
              </a:cxn>
            </a:cxnLst>
            <a:rect l="T15" t="T16" r="T17" b="T18"/>
            <a:pathLst>
              <a:path w="32" h="58">
                <a:moveTo>
                  <a:pt x="32" y="26"/>
                </a:moveTo>
                <a:lnTo>
                  <a:pt x="32" y="58"/>
                </a:lnTo>
                <a:lnTo>
                  <a:pt x="0" y="29"/>
                </a:lnTo>
                <a:lnTo>
                  <a:pt x="0" y="0"/>
                </a:lnTo>
                <a:lnTo>
                  <a:pt x="32" y="26"/>
                </a:lnTo>
                <a:close/>
              </a:path>
            </a:pathLst>
          </a:custGeom>
          <a:solidFill>
            <a:srgbClr val="800000"/>
          </a:solidFill>
          <a:ln w="9525">
            <a:noFill/>
            <a:round/>
            <a:headEnd/>
            <a:tailEnd/>
          </a:ln>
        </p:spPr>
        <p:txBody>
          <a:bodyPr/>
          <a:lstStyle/>
          <a:p>
            <a:endParaRPr lang="en-US"/>
          </a:p>
        </p:txBody>
      </p:sp>
      <p:sp>
        <p:nvSpPr>
          <p:cNvPr id="131245" name="Freeform 177"/>
          <p:cNvSpPr>
            <a:spLocks/>
          </p:cNvSpPr>
          <p:nvPr/>
        </p:nvSpPr>
        <p:spPr bwMode="auto">
          <a:xfrm>
            <a:off x="4343300" y="5573837"/>
            <a:ext cx="53975" cy="88900"/>
          </a:xfrm>
          <a:custGeom>
            <a:avLst/>
            <a:gdLst>
              <a:gd name="T0" fmla="*/ 53975 w 34"/>
              <a:gd name="T1" fmla="*/ 44450 h 56"/>
              <a:gd name="T2" fmla="*/ 53975 w 34"/>
              <a:gd name="T3" fmla="*/ 88900 h 56"/>
              <a:gd name="T4" fmla="*/ 0 w 34"/>
              <a:gd name="T5" fmla="*/ 46037 h 56"/>
              <a:gd name="T6" fmla="*/ 0 w 34"/>
              <a:gd name="T7" fmla="*/ 0 h 56"/>
              <a:gd name="T8" fmla="*/ 53975 w 34"/>
              <a:gd name="T9" fmla="*/ 44450 h 56"/>
              <a:gd name="T10" fmla="*/ 0 60000 65536"/>
              <a:gd name="T11" fmla="*/ 0 60000 65536"/>
              <a:gd name="T12" fmla="*/ 0 60000 65536"/>
              <a:gd name="T13" fmla="*/ 0 60000 65536"/>
              <a:gd name="T14" fmla="*/ 0 60000 65536"/>
              <a:gd name="T15" fmla="*/ 0 w 34"/>
              <a:gd name="T16" fmla="*/ 0 h 56"/>
              <a:gd name="T17" fmla="*/ 34 w 34"/>
              <a:gd name="T18" fmla="*/ 56 h 56"/>
            </a:gdLst>
            <a:ahLst/>
            <a:cxnLst>
              <a:cxn ang="T10">
                <a:pos x="T0" y="T1"/>
              </a:cxn>
              <a:cxn ang="T11">
                <a:pos x="T2" y="T3"/>
              </a:cxn>
              <a:cxn ang="T12">
                <a:pos x="T4" y="T5"/>
              </a:cxn>
              <a:cxn ang="T13">
                <a:pos x="T6" y="T7"/>
              </a:cxn>
              <a:cxn ang="T14">
                <a:pos x="T8" y="T9"/>
              </a:cxn>
            </a:cxnLst>
            <a:rect l="T15" t="T16" r="T17" b="T18"/>
            <a:pathLst>
              <a:path w="34" h="56">
                <a:moveTo>
                  <a:pt x="34" y="28"/>
                </a:moveTo>
                <a:lnTo>
                  <a:pt x="34" y="56"/>
                </a:lnTo>
                <a:lnTo>
                  <a:pt x="0" y="29"/>
                </a:lnTo>
                <a:lnTo>
                  <a:pt x="0" y="0"/>
                </a:lnTo>
                <a:lnTo>
                  <a:pt x="34" y="28"/>
                </a:lnTo>
                <a:close/>
              </a:path>
            </a:pathLst>
          </a:custGeom>
          <a:solidFill>
            <a:srgbClr val="600000"/>
          </a:solidFill>
          <a:ln w="9525">
            <a:noFill/>
            <a:round/>
            <a:headEnd/>
            <a:tailEnd/>
          </a:ln>
        </p:spPr>
        <p:txBody>
          <a:bodyPr/>
          <a:lstStyle/>
          <a:p>
            <a:endParaRPr lang="en-US"/>
          </a:p>
        </p:txBody>
      </p:sp>
      <p:sp>
        <p:nvSpPr>
          <p:cNvPr id="131246" name="Freeform 178"/>
          <p:cNvSpPr>
            <a:spLocks/>
          </p:cNvSpPr>
          <p:nvPr/>
        </p:nvSpPr>
        <p:spPr bwMode="auto">
          <a:xfrm>
            <a:off x="4294088" y="5637337"/>
            <a:ext cx="46037" cy="80962"/>
          </a:xfrm>
          <a:custGeom>
            <a:avLst/>
            <a:gdLst>
              <a:gd name="T0" fmla="*/ 46037 w 29"/>
              <a:gd name="T1" fmla="*/ 38100 h 51"/>
              <a:gd name="T2" fmla="*/ 46037 w 29"/>
              <a:gd name="T3" fmla="*/ 80962 h 51"/>
              <a:gd name="T4" fmla="*/ 0 w 29"/>
              <a:gd name="T5" fmla="*/ 39687 h 51"/>
              <a:gd name="T6" fmla="*/ 0 w 29"/>
              <a:gd name="T7" fmla="*/ 0 h 51"/>
              <a:gd name="T8" fmla="*/ 46037 w 29"/>
              <a:gd name="T9" fmla="*/ 38100 h 51"/>
              <a:gd name="T10" fmla="*/ 0 60000 65536"/>
              <a:gd name="T11" fmla="*/ 0 60000 65536"/>
              <a:gd name="T12" fmla="*/ 0 60000 65536"/>
              <a:gd name="T13" fmla="*/ 0 60000 65536"/>
              <a:gd name="T14" fmla="*/ 0 60000 65536"/>
              <a:gd name="T15" fmla="*/ 0 w 29"/>
              <a:gd name="T16" fmla="*/ 0 h 51"/>
              <a:gd name="T17" fmla="*/ 29 w 29"/>
              <a:gd name="T18" fmla="*/ 51 h 51"/>
            </a:gdLst>
            <a:ahLst/>
            <a:cxnLst>
              <a:cxn ang="T10">
                <a:pos x="T0" y="T1"/>
              </a:cxn>
              <a:cxn ang="T11">
                <a:pos x="T2" y="T3"/>
              </a:cxn>
              <a:cxn ang="T12">
                <a:pos x="T4" y="T5"/>
              </a:cxn>
              <a:cxn ang="T13">
                <a:pos x="T6" y="T7"/>
              </a:cxn>
              <a:cxn ang="T14">
                <a:pos x="T8" y="T9"/>
              </a:cxn>
            </a:cxnLst>
            <a:rect l="T15" t="T16" r="T17" b="T18"/>
            <a:pathLst>
              <a:path w="29" h="51">
                <a:moveTo>
                  <a:pt x="29" y="24"/>
                </a:moveTo>
                <a:lnTo>
                  <a:pt x="29" y="51"/>
                </a:lnTo>
                <a:lnTo>
                  <a:pt x="0" y="25"/>
                </a:lnTo>
                <a:lnTo>
                  <a:pt x="0" y="0"/>
                </a:lnTo>
                <a:lnTo>
                  <a:pt x="29" y="24"/>
                </a:lnTo>
                <a:close/>
              </a:path>
            </a:pathLst>
          </a:custGeom>
          <a:solidFill>
            <a:srgbClr val="800000"/>
          </a:solidFill>
          <a:ln w="9525">
            <a:noFill/>
            <a:round/>
            <a:headEnd/>
            <a:tailEnd/>
          </a:ln>
        </p:spPr>
        <p:txBody>
          <a:bodyPr/>
          <a:lstStyle/>
          <a:p>
            <a:endParaRPr lang="en-US"/>
          </a:p>
        </p:txBody>
      </p:sp>
      <p:sp>
        <p:nvSpPr>
          <p:cNvPr id="131247" name="Freeform 179"/>
          <p:cNvSpPr>
            <a:spLocks/>
          </p:cNvSpPr>
          <p:nvPr/>
        </p:nvSpPr>
        <p:spPr bwMode="auto">
          <a:xfrm>
            <a:off x="4454425" y="5778624"/>
            <a:ext cx="63500" cy="101600"/>
          </a:xfrm>
          <a:custGeom>
            <a:avLst/>
            <a:gdLst>
              <a:gd name="T0" fmla="*/ 63500 w 40"/>
              <a:gd name="T1" fmla="*/ 55562 h 64"/>
              <a:gd name="T2" fmla="*/ 63500 w 40"/>
              <a:gd name="T3" fmla="*/ 101600 h 64"/>
              <a:gd name="T4" fmla="*/ 0 w 40"/>
              <a:gd name="T5" fmla="*/ 47625 h 64"/>
              <a:gd name="T6" fmla="*/ 0 w 40"/>
              <a:gd name="T7" fmla="*/ 0 h 64"/>
              <a:gd name="T8" fmla="*/ 63500 w 40"/>
              <a:gd name="T9" fmla="*/ 55562 h 64"/>
              <a:gd name="T10" fmla="*/ 0 60000 65536"/>
              <a:gd name="T11" fmla="*/ 0 60000 65536"/>
              <a:gd name="T12" fmla="*/ 0 60000 65536"/>
              <a:gd name="T13" fmla="*/ 0 60000 65536"/>
              <a:gd name="T14" fmla="*/ 0 60000 65536"/>
              <a:gd name="T15" fmla="*/ 0 w 40"/>
              <a:gd name="T16" fmla="*/ 0 h 64"/>
              <a:gd name="T17" fmla="*/ 40 w 40"/>
              <a:gd name="T18" fmla="*/ 64 h 64"/>
            </a:gdLst>
            <a:ahLst/>
            <a:cxnLst>
              <a:cxn ang="T10">
                <a:pos x="T0" y="T1"/>
              </a:cxn>
              <a:cxn ang="T11">
                <a:pos x="T2" y="T3"/>
              </a:cxn>
              <a:cxn ang="T12">
                <a:pos x="T4" y="T5"/>
              </a:cxn>
              <a:cxn ang="T13">
                <a:pos x="T6" y="T7"/>
              </a:cxn>
              <a:cxn ang="T14">
                <a:pos x="T8" y="T9"/>
              </a:cxn>
            </a:cxnLst>
            <a:rect l="T15" t="T16" r="T17" b="T18"/>
            <a:pathLst>
              <a:path w="40" h="64">
                <a:moveTo>
                  <a:pt x="40" y="35"/>
                </a:moveTo>
                <a:lnTo>
                  <a:pt x="40" y="64"/>
                </a:lnTo>
                <a:lnTo>
                  <a:pt x="0" y="30"/>
                </a:lnTo>
                <a:lnTo>
                  <a:pt x="0" y="0"/>
                </a:lnTo>
                <a:lnTo>
                  <a:pt x="40" y="35"/>
                </a:lnTo>
                <a:close/>
              </a:path>
            </a:pathLst>
          </a:custGeom>
          <a:solidFill>
            <a:srgbClr val="800000"/>
          </a:solidFill>
          <a:ln w="9525">
            <a:noFill/>
            <a:round/>
            <a:headEnd/>
            <a:tailEnd/>
          </a:ln>
        </p:spPr>
        <p:txBody>
          <a:bodyPr/>
          <a:lstStyle/>
          <a:p>
            <a:endParaRPr lang="en-US"/>
          </a:p>
        </p:txBody>
      </p:sp>
      <p:sp>
        <p:nvSpPr>
          <p:cNvPr id="131248" name="Freeform 180"/>
          <p:cNvSpPr>
            <a:spLocks/>
          </p:cNvSpPr>
          <p:nvPr/>
        </p:nvSpPr>
        <p:spPr bwMode="auto">
          <a:xfrm>
            <a:off x="4400450" y="5729412"/>
            <a:ext cx="50800" cy="95250"/>
          </a:xfrm>
          <a:custGeom>
            <a:avLst/>
            <a:gdLst>
              <a:gd name="T0" fmla="*/ 50800 w 32"/>
              <a:gd name="T1" fmla="*/ 46038 h 60"/>
              <a:gd name="T2" fmla="*/ 50800 w 32"/>
              <a:gd name="T3" fmla="*/ 95250 h 60"/>
              <a:gd name="T4" fmla="*/ 0 w 32"/>
              <a:gd name="T5" fmla="*/ 46038 h 60"/>
              <a:gd name="T6" fmla="*/ 0 w 32"/>
              <a:gd name="T7" fmla="*/ 0 h 60"/>
              <a:gd name="T8" fmla="*/ 50800 w 32"/>
              <a:gd name="T9" fmla="*/ 46038 h 60"/>
              <a:gd name="T10" fmla="*/ 0 60000 65536"/>
              <a:gd name="T11" fmla="*/ 0 60000 65536"/>
              <a:gd name="T12" fmla="*/ 0 60000 65536"/>
              <a:gd name="T13" fmla="*/ 0 60000 65536"/>
              <a:gd name="T14" fmla="*/ 0 60000 65536"/>
              <a:gd name="T15" fmla="*/ 0 w 32"/>
              <a:gd name="T16" fmla="*/ 0 h 60"/>
              <a:gd name="T17" fmla="*/ 32 w 32"/>
              <a:gd name="T18" fmla="*/ 60 h 60"/>
            </a:gdLst>
            <a:ahLst/>
            <a:cxnLst>
              <a:cxn ang="T10">
                <a:pos x="T0" y="T1"/>
              </a:cxn>
              <a:cxn ang="T11">
                <a:pos x="T2" y="T3"/>
              </a:cxn>
              <a:cxn ang="T12">
                <a:pos x="T4" y="T5"/>
              </a:cxn>
              <a:cxn ang="T13">
                <a:pos x="T6" y="T7"/>
              </a:cxn>
              <a:cxn ang="T14">
                <a:pos x="T8" y="T9"/>
              </a:cxn>
            </a:cxnLst>
            <a:rect l="T15" t="T16" r="T17" b="T18"/>
            <a:pathLst>
              <a:path w="32" h="60">
                <a:moveTo>
                  <a:pt x="32" y="29"/>
                </a:moveTo>
                <a:lnTo>
                  <a:pt x="32" y="60"/>
                </a:lnTo>
                <a:lnTo>
                  <a:pt x="0" y="29"/>
                </a:lnTo>
                <a:lnTo>
                  <a:pt x="0" y="0"/>
                </a:lnTo>
                <a:lnTo>
                  <a:pt x="32" y="29"/>
                </a:lnTo>
                <a:close/>
              </a:path>
            </a:pathLst>
          </a:custGeom>
          <a:solidFill>
            <a:srgbClr val="600000"/>
          </a:solidFill>
          <a:ln w="9525">
            <a:noFill/>
            <a:round/>
            <a:headEnd/>
            <a:tailEnd/>
          </a:ln>
        </p:spPr>
        <p:txBody>
          <a:bodyPr/>
          <a:lstStyle/>
          <a:p>
            <a:endParaRPr lang="en-US"/>
          </a:p>
        </p:txBody>
      </p:sp>
      <p:sp>
        <p:nvSpPr>
          <p:cNvPr id="131249" name="Freeform 181"/>
          <p:cNvSpPr>
            <a:spLocks/>
          </p:cNvSpPr>
          <p:nvPr/>
        </p:nvSpPr>
        <p:spPr bwMode="auto">
          <a:xfrm>
            <a:off x="4343300" y="5677024"/>
            <a:ext cx="53975" cy="95250"/>
          </a:xfrm>
          <a:custGeom>
            <a:avLst/>
            <a:gdLst>
              <a:gd name="T0" fmla="*/ 53975 w 34"/>
              <a:gd name="T1" fmla="*/ 50800 h 60"/>
              <a:gd name="T2" fmla="*/ 53975 w 34"/>
              <a:gd name="T3" fmla="*/ 95250 h 60"/>
              <a:gd name="T4" fmla="*/ 0 w 34"/>
              <a:gd name="T5" fmla="*/ 47625 h 60"/>
              <a:gd name="T6" fmla="*/ 0 w 34"/>
              <a:gd name="T7" fmla="*/ 0 h 60"/>
              <a:gd name="T8" fmla="*/ 53975 w 34"/>
              <a:gd name="T9" fmla="*/ 50800 h 60"/>
              <a:gd name="T10" fmla="*/ 0 60000 65536"/>
              <a:gd name="T11" fmla="*/ 0 60000 65536"/>
              <a:gd name="T12" fmla="*/ 0 60000 65536"/>
              <a:gd name="T13" fmla="*/ 0 60000 65536"/>
              <a:gd name="T14" fmla="*/ 0 60000 65536"/>
              <a:gd name="T15" fmla="*/ 0 w 34"/>
              <a:gd name="T16" fmla="*/ 0 h 60"/>
              <a:gd name="T17" fmla="*/ 34 w 34"/>
              <a:gd name="T18" fmla="*/ 60 h 60"/>
            </a:gdLst>
            <a:ahLst/>
            <a:cxnLst>
              <a:cxn ang="T10">
                <a:pos x="T0" y="T1"/>
              </a:cxn>
              <a:cxn ang="T11">
                <a:pos x="T2" y="T3"/>
              </a:cxn>
              <a:cxn ang="T12">
                <a:pos x="T4" y="T5"/>
              </a:cxn>
              <a:cxn ang="T13">
                <a:pos x="T6" y="T7"/>
              </a:cxn>
              <a:cxn ang="T14">
                <a:pos x="T8" y="T9"/>
              </a:cxn>
            </a:cxnLst>
            <a:rect l="T15" t="T16" r="T17" b="T18"/>
            <a:pathLst>
              <a:path w="34" h="60">
                <a:moveTo>
                  <a:pt x="34" y="32"/>
                </a:moveTo>
                <a:lnTo>
                  <a:pt x="34" y="60"/>
                </a:lnTo>
                <a:lnTo>
                  <a:pt x="0" y="30"/>
                </a:lnTo>
                <a:lnTo>
                  <a:pt x="0" y="0"/>
                </a:lnTo>
                <a:lnTo>
                  <a:pt x="34" y="32"/>
                </a:lnTo>
                <a:close/>
              </a:path>
            </a:pathLst>
          </a:custGeom>
          <a:solidFill>
            <a:srgbClr val="800000"/>
          </a:solidFill>
          <a:ln w="9525">
            <a:noFill/>
            <a:round/>
            <a:headEnd/>
            <a:tailEnd/>
          </a:ln>
        </p:spPr>
        <p:txBody>
          <a:bodyPr/>
          <a:lstStyle/>
          <a:p>
            <a:endParaRPr lang="en-US"/>
          </a:p>
        </p:txBody>
      </p:sp>
      <p:sp>
        <p:nvSpPr>
          <p:cNvPr id="131250" name="Freeform 182"/>
          <p:cNvSpPr>
            <a:spLocks/>
          </p:cNvSpPr>
          <p:nvPr/>
        </p:nvSpPr>
        <p:spPr bwMode="auto">
          <a:xfrm>
            <a:off x="4294088" y="5737349"/>
            <a:ext cx="46037" cy="88900"/>
          </a:xfrm>
          <a:custGeom>
            <a:avLst/>
            <a:gdLst>
              <a:gd name="T0" fmla="*/ 46037 w 29"/>
              <a:gd name="T1" fmla="*/ 46037 h 56"/>
              <a:gd name="T2" fmla="*/ 46037 w 29"/>
              <a:gd name="T3" fmla="*/ 88900 h 56"/>
              <a:gd name="T4" fmla="*/ 0 w 29"/>
              <a:gd name="T5" fmla="*/ 44450 h 56"/>
              <a:gd name="T6" fmla="*/ 0 w 29"/>
              <a:gd name="T7" fmla="*/ 0 h 56"/>
              <a:gd name="T8" fmla="*/ 46037 w 29"/>
              <a:gd name="T9" fmla="*/ 46037 h 56"/>
              <a:gd name="T10" fmla="*/ 0 60000 65536"/>
              <a:gd name="T11" fmla="*/ 0 60000 65536"/>
              <a:gd name="T12" fmla="*/ 0 60000 65536"/>
              <a:gd name="T13" fmla="*/ 0 60000 65536"/>
              <a:gd name="T14" fmla="*/ 0 60000 65536"/>
              <a:gd name="T15" fmla="*/ 0 w 29"/>
              <a:gd name="T16" fmla="*/ 0 h 56"/>
              <a:gd name="T17" fmla="*/ 29 w 29"/>
              <a:gd name="T18" fmla="*/ 56 h 56"/>
            </a:gdLst>
            <a:ahLst/>
            <a:cxnLst>
              <a:cxn ang="T10">
                <a:pos x="T0" y="T1"/>
              </a:cxn>
              <a:cxn ang="T11">
                <a:pos x="T2" y="T3"/>
              </a:cxn>
              <a:cxn ang="T12">
                <a:pos x="T4" y="T5"/>
              </a:cxn>
              <a:cxn ang="T13">
                <a:pos x="T6" y="T7"/>
              </a:cxn>
              <a:cxn ang="T14">
                <a:pos x="T8" y="T9"/>
              </a:cxn>
            </a:cxnLst>
            <a:rect l="T15" t="T16" r="T17" b="T18"/>
            <a:pathLst>
              <a:path w="29" h="56">
                <a:moveTo>
                  <a:pt x="29" y="29"/>
                </a:moveTo>
                <a:lnTo>
                  <a:pt x="29" y="56"/>
                </a:lnTo>
                <a:lnTo>
                  <a:pt x="0" y="28"/>
                </a:lnTo>
                <a:lnTo>
                  <a:pt x="0" y="0"/>
                </a:lnTo>
                <a:lnTo>
                  <a:pt x="29" y="29"/>
                </a:lnTo>
                <a:close/>
              </a:path>
            </a:pathLst>
          </a:custGeom>
          <a:solidFill>
            <a:srgbClr val="800000"/>
          </a:solidFill>
          <a:ln w="9525">
            <a:noFill/>
            <a:round/>
            <a:headEnd/>
            <a:tailEnd/>
          </a:ln>
        </p:spPr>
        <p:txBody>
          <a:bodyPr/>
          <a:lstStyle/>
          <a:p>
            <a:endParaRPr lang="en-US"/>
          </a:p>
        </p:txBody>
      </p:sp>
      <p:sp>
        <p:nvSpPr>
          <p:cNvPr id="131251" name="Freeform 183"/>
          <p:cNvSpPr>
            <a:spLocks/>
          </p:cNvSpPr>
          <p:nvPr/>
        </p:nvSpPr>
        <p:spPr bwMode="auto">
          <a:xfrm>
            <a:off x="4454425" y="5891337"/>
            <a:ext cx="63500" cy="111125"/>
          </a:xfrm>
          <a:custGeom>
            <a:avLst/>
            <a:gdLst>
              <a:gd name="T0" fmla="*/ 63500 w 40"/>
              <a:gd name="T1" fmla="*/ 60325 h 70"/>
              <a:gd name="T2" fmla="*/ 63500 w 40"/>
              <a:gd name="T3" fmla="*/ 111125 h 70"/>
              <a:gd name="T4" fmla="*/ 0 w 40"/>
              <a:gd name="T5" fmla="*/ 49212 h 70"/>
              <a:gd name="T6" fmla="*/ 0 w 40"/>
              <a:gd name="T7" fmla="*/ 0 h 70"/>
              <a:gd name="T8" fmla="*/ 63500 w 40"/>
              <a:gd name="T9" fmla="*/ 60325 h 70"/>
              <a:gd name="T10" fmla="*/ 0 60000 65536"/>
              <a:gd name="T11" fmla="*/ 0 60000 65536"/>
              <a:gd name="T12" fmla="*/ 0 60000 65536"/>
              <a:gd name="T13" fmla="*/ 0 60000 65536"/>
              <a:gd name="T14" fmla="*/ 0 60000 65536"/>
              <a:gd name="T15" fmla="*/ 0 w 40"/>
              <a:gd name="T16" fmla="*/ 0 h 70"/>
              <a:gd name="T17" fmla="*/ 40 w 40"/>
              <a:gd name="T18" fmla="*/ 70 h 70"/>
            </a:gdLst>
            <a:ahLst/>
            <a:cxnLst>
              <a:cxn ang="T10">
                <a:pos x="T0" y="T1"/>
              </a:cxn>
              <a:cxn ang="T11">
                <a:pos x="T2" y="T3"/>
              </a:cxn>
              <a:cxn ang="T12">
                <a:pos x="T4" y="T5"/>
              </a:cxn>
              <a:cxn ang="T13">
                <a:pos x="T6" y="T7"/>
              </a:cxn>
              <a:cxn ang="T14">
                <a:pos x="T8" y="T9"/>
              </a:cxn>
            </a:cxnLst>
            <a:rect l="T15" t="T16" r="T17" b="T18"/>
            <a:pathLst>
              <a:path w="40" h="70">
                <a:moveTo>
                  <a:pt x="40" y="38"/>
                </a:moveTo>
                <a:lnTo>
                  <a:pt x="40" y="70"/>
                </a:lnTo>
                <a:lnTo>
                  <a:pt x="0" y="31"/>
                </a:lnTo>
                <a:lnTo>
                  <a:pt x="0" y="0"/>
                </a:lnTo>
                <a:lnTo>
                  <a:pt x="40" y="38"/>
                </a:lnTo>
                <a:close/>
              </a:path>
            </a:pathLst>
          </a:custGeom>
          <a:solidFill>
            <a:srgbClr val="800000"/>
          </a:solidFill>
          <a:ln w="9525">
            <a:noFill/>
            <a:round/>
            <a:headEnd/>
            <a:tailEnd/>
          </a:ln>
        </p:spPr>
        <p:txBody>
          <a:bodyPr/>
          <a:lstStyle/>
          <a:p>
            <a:endParaRPr lang="en-US"/>
          </a:p>
        </p:txBody>
      </p:sp>
      <p:sp>
        <p:nvSpPr>
          <p:cNvPr id="131252" name="Freeform 184"/>
          <p:cNvSpPr>
            <a:spLocks/>
          </p:cNvSpPr>
          <p:nvPr/>
        </p:nvSpPr>
        <p:spPr bwMode="auto">
          <a:xfrm>
            <a:off x="4400450" y="5840537"/>
            <a:ext cx="50800" cy="98425"/>
          </a:xfrm>
          <a:custGeom>
            <a:avLst/>
            <a:gdLst>
              <a:gd name="T0" fmla="*/ 50800 w 32"/>
              <a:gd name="T1" fmla="*/ 49213 h 62"/>
              <a:gd name="T2" fmla="*/ 50800 w 32"/>
              <a:gd name="T3" fmla="*/ 98425 h 62"/>
              <a:gd name="T4" fmla="*/ 0 w 32"/>
              <a:gd name="T5" fmla="*/ 47625 h 62"/>
              <a:gd name="T6" fmla="*/ 0 w 32"/>
              <a:gd name="T7" fmla="*/ 0 h 62"/>
              <a:gd name="T8" fmla="*/ 50800 w 32"/>
              <a:gd name="T9" fmla="*/ 49213 h 62"/>
              <a:gd name="T10" fmla="*/ 0 60000 65536"/>
              <a:gd name="T11" fmla="*/ 0 60000 65536"/>
              <a:gd name="T12" fmla="*/ 0 60000 65536"/>
              <a:gd name="T13" fmla="*/ 0 60000 65536"/>
              <a:gd name="T14" fmla="*/ 0 60000 65536"/>
              <a:gd name="T15" fmla="*/ 0 w 32"/>
              <a:gd name="T16" fmla="*/ 0 h 62"/>
              <a:gd name="T17" fmla="*/ 32 w 32"/>
              <a:gd name="T18" fmla="*/ 62 h 62"/>
            </a:gdLst>
            <a:ahLst/>
            <a:cxnLst>
              <a:cxn ang="T10">
                <a:pos x="T0" y="T1"/>
              </a:cxn>
              <a:cxn ang="T11">
                <a:pos x="T2" y="T3"/>
              </a:cxn>
              <a:cxn ang="T12">
                <a:pos x="T4" y="T5"/>
              </a:cxn>
              <a:cxn ang="T13">
                <a:pos x="T6" y="T7"/>
              </a:cxn>
              <a:cxn ang="T14">
                <a:pos x="T8" y="T9"/>
              </a:cxn>
            </a:cxnLst>
            <a:rect l="T15" t="T16" r="T17" b="T18"/>
            <a:pathLst>
              <a:path w="32" h="62">
                <a:moveTo>
                  <a:pt x="32" y="31"/>
                </a:moveTo>
                <a:lnTo>
                  <a:pt x="32" y="62"/>
                </a:lnTo>
                <a:lnTo>
                  <a:pt x="0" y="30"/>
                </a:lnTo>
                <a:lnTo>
                  <a:pt x="0" y="0"/>
                </a:lnTo>
                <a:lnTo>
                  <a:pt x="32" y="31"/>
                </a:lnTo>
                <a:close/>
              </a:path>
            </a:pathLst>
          </a:custGeom>
          <a:solidFill>
            <a:srgbClr val="600000"/>
          </a:solidFill>
          <a:ln w="9525">
            <a:noFill/>
            <a:round/>
            <a:headEnd/>
            <a:tailEnd/>
          </a:ln>
        </p:spPr>
        <p:txBody>
          <a:bodyPr/>
          <a:lstStyle/>
          <a:p>
            <a:endParaRPr lang="en-US"/>
          </a:p>
        </p:txBody>
      </p:sp>
      <p:sp>
        <p:nvSpPr>
          <p:cNvPr id="131253" name="Freeform 185"/>
          <p:cNvSpPr>
            <a:spLocks/>
          </p:cNvSpPr>
          <p:nvPr/>
        </p:nvSpPr>
        <p:spPr bwMode="auto">
          <a:xfrm>
            <a:off x="4343300" y="5784974"/>
            <a:ext cx="53975" cy="98425"/>
          </a:xfrm>
          <a:custGeom>
            <a:avLst/>
            <a:gdLst>
              <a:gd name="T0" fmla="*/ 53975 w 34"/>
              <a:gd name="T1" fmla="*/ 53975 h 62"/>
              <a:gd name="T2" fmla="*/ 53975 w 34"/>
              <a:gd name="T3" fmla="*/ 98425 h 62"/>
              <a:gd name="T4" fmla="*/ 0 w 34"/>
              <a:gd name="T5" fmla="*/ 44450 h 62"/>
              <a:gd name="T6" fmla="*/ 0 w 34"/>
              <a:gd name="T7" fmla="*/ 0 h 62"/>
              <a:gd name="T8" fmla="*/ 53975 w 34"/>
              <a:gd name="T9" fmla="*/ 53975 h 62"/>
              <a:gd name="T10" fmla="*/ 0 60000 65536"/>
              <a:gd name="T11" fmla="*/ 0 60000 65536"/>
              <a:gd name="T12" fmla="*/ 0 60000 65536"/>
              <a:gd name="T13" fmla="*/ 0 60000 65536"/>
              <a:gd name="T14" fmla="*/ 0 60000 65536"/>
              <a:gd name="T15" fmla="*/ 0 w 34"/>
              <a:gd name="T16" fmla="*/ 0 h 62"/>
              <a:gd name="T17" fmla="*/ 34 w 34"/>
              <a:gd name="T18" fmla="*/ 62 h 62"/>
            </a:gdLst>
            <a:ahLst/>
            <a:cxnLst>
              <a:cxn ang="T10">
                <a:pos x="T0" y="T1"/>
              </a:cxn>
              <a:cxn ang="T11">
                <a:pos x="T2" y="T3"/>
              </a:cxn>
              <a:cxn ang="T12">
                <a:pos x="T4" y="T5"/>
              </a:cxn>
              <a:cxn ang="T13">
                <a:pos x="T6" y="T7"/>
              </a:cxn>
              <a:cxn ang="T14">
                <a:pos x="T8" y="T9"/>
              </a:cxn>
            </a:cxnLst>
            <a:rect l="T15" t="T16" r="T17" b="T18"/>
            <a:pathLst>
              <a:path w="34" h="62">
                <a:moveTo>
                  <a:pt x="34" y="34"/>
                </a:moveTo>
                <a:lnTo>
                  <a:pt x="34" y="62"/>
                </a:lnTo>
                <a:lnTo>
                  <a:pt x="0" y="28"/>
                </a:lnTo>
                <a:lnTo>
                  <a:pt x="0" y="0"/>
                </a:lnTo>
                <a:lnTo>
                  <a:pt x="34" y="34"/>
                </a:lnTo>
                <a:close/>
              </a:path>
            </a:pathLst>
          </a:custGeom>
          <a:solidFill>
            <a:srgbClr val="800000"/>
          </a:solidFill>
          <a:ln w="9525">
            <a:noFill/>
            <a:round/>
            <a:headEnd/>
            <a:tailEnd/>
          </a:ln>
        </p:spPr>
        <p:txBody>
          <a:bodyPr/>
          <a:lstStyle/>
          <a:p>
            <a:endParaRPr lang="en-US"/>
          </a:p>
        </p:txBody>
      </p:sp>
      <p:sp>
        <p:nvSpPr>
          <p:cNvPr id="131254" name="Freeform 186"/>
          <p:cNvSpPr>
            <a:spLocks/>
          </p:cNvSpPr>
          <p:nvPr/>
        </p:nvSpPr>
        <p:spPr bwMode="auto">
          <a:xfrm>
            <a:off x="4456013" y="5323012"/>
            <a:ext cx="60325" cy="85725"/>
          </a:xfrm>
          <a:custGeom>
            <a:avLst/>
            <a:gdLst>
              <a:gd name="T0" fmla="*/ 60325 w 38"/>
              <a:gd name="T1" fmla="*/ 36513 h 54"/>
              <a:gd name="T2" fmla="*/ 60325 w 38"/>
              <a:gd name="T3" fmla="*/ 85725 h 54"/>
              <a:gd name="T4" fmla="*/ 0 w 38"/>
              <a:gd name="T5" fmla="*/ 49212 h 54"/>
              <a:gd name="T6" fmla="*/ 0 w 38"/>
              <a:gd name="T7" fmla="*/ 0 h 54"/>
              <a:gd name="T8" fmla="*/ 60325 w 38"/>
              <a:gd name="T9" fmla="*/ 36513 h 54"/>
              <a:gd name="T10" fmla="*/ 0 60000 65536"/>
              <a:gd name="T11" fmla="*/ 0 60000 65536"/>
              <a:gd name="T12" fmla="*/ 0 60000 65536"/>
              <a:gd name="T13" fmla="*/ 0 60000 65536"/>
              <a:gd name="T14" fmla="*/ 0 60000 65536"/>
              <a:gd name="T15" fmla="*/ 0 w 38"/>
              <a:gd name="T16" fmla="*/ 0 h 54"/>
              <a:gd name="T17" fmla="*/ 38 w 38"/>
              <a:gd name="T18" fmla="*/ 54 h 54"/>
            </a:gdLst>
            <a:ahLst/>
            <a:cxnLst>
              <a:cxn ang="T10">
                <a:pos x="T0" y="T1"/>
              </a:cxn>
              <a:cxn ang="T11">
                <a:pos x="T2" y="T3"/>
              </a:cxn>
              <a:cxn ang="T12">
                <a:pos x="T4" y="T5"/>
              </a:cxn>
              <a:cxn ang="T13">
                <a:pos x="T6" y="T7"/>
              </a:cxn>
              <a:cxn ang="T14">
                <a:pos x="T8" y="T9"/>
              </a:cxn>
            </a:cxnLst>
            <a:rect l="T15" t="T16" r="T17" b="T18"/>
            <a:pathLst>
              <a:path w="38" h="54">
                <a:moveTo>
                  <a:pt x="38" y="23"/>
                </a:moveTo>
                <a:lnTo>
                  <a:pt x="38" y="54"/>
                </a:lnTo>
                <a:lnTo>
                  <a:pt x="0" y="31"/>
                </a:lnTo>
                <a:lnTo>
                  <a:pt x="0" y="0"/>
                </a:lnTo>
                <a:lnTo>
                  <a:pt x="38" y="23"/>
                </a:lnTo>
                <a:close/>
              </a:path>
            </a:pathLst>
          </a:custGeom>
          <a:solidFill>
            <a:srgbClr val="800000"/>
          </a:solidFill>
          <a:ln w="9525">
            <a:noFill/>
            <a:round/>
            <a:headEnd/>
            <a:tailEnd/>
          </a:ln>
        </p:spPr>
        <p:txBody>
          <a:bodyPr/>
          <a:lstStyle/>
          <a:p>
            <a:endParaRPr lang="en-US"/>
          </a:p>
        </p:txBody>
      </p:sp>
      <p:sp>
        <p:nvSpPr>
          <p:cNvPr id="131255" name="Freeform 187"/>
          <p:cNvSpPr>
            <a:spLocks/>
          </p:cNvSpPr>
          <p:nvPr/>
        </p:nvSpPr>
        <p:spPr bwMode="auto">
          <a:xfrm>
            <a:off x="4498875" y="5407149"/>
            <a:ext cx="19050" cy="60325"/>
          </a:xfrm>
          <a:custGeom>
            <a:avLst/>
            <a:gdLst>
              <a:gd name="T0" fmla="*/ 19050 w 12"/>
              <a:gd name="T1" fmla="*/ 12700 h 38"/>
              <a:gd name="T2" fmla="*/ 19050 w 12"/>
              <a:gd name="T3" fmla="*/ 60325 h 38"/>
              <a:gd name="T4" fmla="*/ 0 w 12"/>
              <a:gd name="T5" fmla="*/ 47625 h 38"/>
              <a:gd name="T6" fmla="*/ 0 w 12"/>
              <a:gd name="T7" fmla="*/ 0 h 38"/>
              <a:gd name="T8" fmla="*/ 19050 w 12"/>
              <a:gd name="T9" fmla="*/ 12700 h 38"/>
              <a:gd name="T10" fmla="*/ 0 60000 65536"/>
              <a:gd name="T11" fmla="*/ 0 60000 65536"/>
              <a:gd name="T12" fmla="*/ 0 60000 65536"/>
              <a:gd name="T13" fmla="*/ 0 60000 65536"/>
              <a:gd name="T14" fmla="*/ 0 60000 65536"/>
              <a:gd name="T15" fmla="*/ 0 w 12"/>
              <a:gd name="T16" fmla="*/ 0 h 38"/>
              <a:gd name="T17" fmla="*/ 12 w 12"/>
              <a:gd name="T18" fmla="*/ 38 h 38"/>
            </a:gdLst>
            <a:ahLst/>
            <a:cxnLst>
              <a:cxn ang="T10">
                <a:pos x="T0" y="T1"/>
              </a:cxn>
              <a:cxn ang="T11">
                <a:pos x="T2" y="T3"/>
              </a:cxn>
              <a:cxn ang="T12">
                <a:pos x="T4" y="T5"/>
              </a:cxn>
              <a:cxn ang="T13">
                <a:pos x="T6" y="T7"/>
              </a:cxn>
              <a:cxn ang="T14">
                <a:pos x="T8" y="T9"/>
              </a:cxn>
            </a:cxnLst>
            <a:rect l="T15" t="T16" r="T17" b="T18"/>
            <a:pathLst>
              <a:path w="12" h="38">
                <a:moveTo>
                  <a:pt x="12" y="8"/>
                </a:moveTo>
                <a:lnTo>
                  <a:pt x="12" y="38"/>
                </a:lnTo>
                <a:lnTo>
                  <a:pt x="0" y="30"/>
                </a:lnTo>
                <a:lnTo>
                  <a:pt x="0" y="0"/>
                </a:lnTo>
                <a:lnTo>
                  <a:pt x="12" y="8"/>
                </a:lnTo>
                <a:close/>
              </a:path>
            </a:pathLst>
          </a:custGeom>
          <a:solidFill>
            <a:srgbClr val="800000"/>
          </a:solidFill>
          <a:ln w="9525">
            <a:noFill/>
            <a:round/>
            <a:headEnd/>
            <a:tailEnd/>
          </a:ln>
        </p:spPr>
        <p:txBody>
          <a:bodyPr/>
          <a:lstStyle/>
          <a:p>
            <a:endParaRPr lang="en-US"/>
          </a:p>
        </p:txBody>
      </p:sp>
      <p:sp>
        <p:nvSpPr>
          <p:cNvPr id="131256" name="Freeform 188"/>
          <p:cNvSpPr>
            <a:spLocks/>
          </p:cNvSpPr>
          <p:nvPr/>
        </p:nvSpPr>
        <p:spPr bwMode="auto">
          <a:xfrm>
            <a:off x="4456013" y="5551612"/>
            <a:ext cx="60325" cy="92075"/>
          </a:xfrm>
          <a:custGeom>
            <a:avLst/>
            <a:gdLst>
              <a:gd name="T0" fmla="*/ 60325 w 38"/>
              <a:gd name="T1" fmla="*/ 42863 h 58"/>
              <a:gd name="T2" fmla="*/ 60325 w 38"/>
              <a:gd name="T3" fmla="*/ 92075 h 58"/>
              <a:gd name="T4" fmla="*/ 0 w 38"/>
              <a:gd name="T5" fmla="*/ 47625 h 58"/>
              <a:gd name="T6" fmla="*/ 0 w 38"/>
              <a:gd name="T7" fmla="*/ 0 h 58"/>
              <a:gd name="T8" fmla="*/ 60325 w 38"/>
              <a:gd name="T9" fmla="*/ 42863 h 58"/>
              <a:gd name="T10" fmla="*/ 0 60000 65536"/>
              <a:gd name="T11" fmla="*/ 0 60000 65536"/>
              <a:gd name="T12" fmla="*/ 0 60000 65536"/>
              <a:gd name="T13" fmla="*/ 0 60000 65536"/>
              <a:gd name="T14" fmla="*/ 0 60000 65536"/>
              <a:gd name="T15" fmla="*/ 0 w 38"/>
              <a:gd name="T16" fmla="*/ 0 h 58"/>
              <a:gd name="T17" fmla="*/ 38 w 38"/>
              <a:gd name="T18" fmla="*/ 58 h 58"/>
            </a:gdLst>
            <a:ahLst/>
            <a:cxnLst>
              <a:cxn ang="T10">
                <a:pos x="T0" y="T1"/>
              </a:cxn>
              <a:cxn ang="T11">
                <a:pos x="T2" y="T3"/>
              </a:cxn>
              <a:cxn ang="T12">
                <a:pos x="T4" y="T5"/>
              </a:cxn>
              <a:cxn ang="T13">
                <a:pos x="T6" y="T7"/>
              </a:cxn>
              <a:cxn ang="T14">
                <a:pos x="T8" y="T9"/>
              </a:cxn>
            </a:cxnLst>
            <a:rect l="T15" t="T16" r="T17" b="T18"/>
            <a:pathLst>
              <a:path w="38" h="58">
                <a:moveTo>
                  <a:pt x="38" y="27"/>
                </a:moveTo>
                <a:lnTo>
                  <a:pt x="38" y="58"/>
                </a:lnTo>
                <a:lnTo>
                  <a:pt x="0" y="30"/>
                </a:lnTo>
                <a:lnTo>
                  <a:pt x="0" y="0"/>
                </a:lnTo>
                <a:lnTo>
                  <a:pt x="38" y="27"/>
                </a:lnTo>
                <a:close/>
              </a:path>
            </a:pathLst>
          </a:custGeom>
          <a:solidFill>
            <a:srgbClr val="800000"/>
          </a:solidFill>
          <a:ln w="9525">
            <a:noFill/>
            <a:round/>
            <a:headEnd/>
            <a:tailEnd/>
          </a:ln>
        </p:spPr>
        <p:txBody>
          <a:bodyPr/>
          <a:lstStyle/>
          <a:p>
            <a:endParaRPr lang="en-US"/>
          </a:p>
        </p:txBody>
      </p:sp>
      <p:sp>
        <p:nvSpPr>
          <p:cNvPr id="131257" name="Rectangle 189"/>
          <p:cNvSpPr>
            <a:spLocks noChangeArrowheads="1"/>
          </p:cNvSpPr>
          <p:nvPr/>
        </p:nvSpPr>
        <p:spPr bwMode="auto">
          <a:xfrm>
            <a:off x="4516338" y="5834187"/>
            <a:ext cx="28575" cy="50800"/>
          </a:xfrm>
          <a:prstGeom prst="rect">
            <a:avLst/>
          </a:prstGeom>
          <a:solidFill>
            <a:srgbClr val="600000"/>
          </a:solidFill>
          <a:ln w="9525">
            <a:noFill/>
            <a:miter lim="800000"/>
            <a:headEnd/>
            <a:tailEnd/>
          </a:ln>
        </p:spPr>
        <p:txBody>
          <a:bodyPr/>
          <a:lstStyle/>
          <a:p>
            <a:endParaRPr lang="en-US"/>
          </a:p>
        </p:txBody>
      </p:sp>
      <p:sp>
        <p:nvSpPr>
          <p:cNvPr id="131258" name="Freeform 190"/>
          <p:cNvSpPr>
            <a:spLocks/>
          </p:cNvSpPr>
          <p:nvPr/>
        </p:nvSpPr>
        <p:spPr bwMode="auto">
          <a:xfrm>
            <a:off x="4254400" y="5092824"/>
            <a:ext cx="441325" cy="125413"/>
          </a:xfrm>
          <a:custGeom>
            <a:avLst/>
            <a:gdLst>
              <a:gd name="T0" fmla="*/ 0 w 278"/>
              <a:gd name="T1" fmla="*/ 0 h 79"/>
              <a:gd name="T2" fmla="*/ 188912 w 278"/>
              <a:gd name="T3" fmla="*/ 9525 h 79"/>
              <a:gd name="T4" fmla="*/ 441325 w 278"/>
              <a:gd name="T5" fmla="*/ 119063 h 79"/>
              <a:gd name="T6" fmla="*/ 266700 w 278"/>
              <a:gd name="T7" fmla="*/ 125413 h 79"/>
              <a:gd name="T8" fmla="*/ 0 w 278"/>
              <a:gd name="T9" fmla="*/ 0 h 79"/>
              <a:gd name="T10" fmla="*/ 0 60000 65536"/>
              <a:gd name="T11" fmla="*/ 0 60000 65536"/>
              <a:gd name="T12" fmla="*/ 0 60000 65536"/>
              <a:gd name="T13" fmla="*/ 0 60000 65536"/>
              <a:gd name="T14" fmla="*/ 0 60000 65536"/>
              <a:gd name="T15" fmla="*/ 0 w 278"/>
              <a:gd name="T16" fmla="*/ 0 h 79"/>
              <a:gd name="T17" fmla="*/ 278 w 278"/>
              <a:gd name="T18" fmla="*/ 79 h 79"/>
            </a:gdLst>
            <a:ahLst/>
            <a:cxnLst>
              <a:cxn ang="T10">
                <a:pos x="T0" y="T1"/>
              </a:cxn>
              <a:cxn ang="T11">
                <a:pos x="T2" y="T3"/>
              </a:cxn>
              <a:cxn ang="T12">
                <a:pos x="T4" y="T5"/>
              </a:cxn>
              <a:cxn ang="T13">
                <a:pos x="T6" y="T7"/>
              </a:cxn>
              <a:cxn ang="T14">
                <a:pos x="T8" y="T9"/>
              </a:cxn>
            </a:cxnLst>
            <a:rect l="T15" t="T16" r="T17" b="T18"/>
            <a:pathLst>
              <a:path w="278" h="79">
                <a:moveTo>
                  <a:pt x="0" y="0"/>
                </a:moveTo>
                <a:lnTo>
                  <a:pt x="119" y="6"/>
                </a:lnTo>
                <a:lnTo>
                  <a:pt x="278" y="75"/>
                </a:lnTo>
                <a:lnTo>
                  <a:pt x="168" y="79"/>
                </a:lnTo>
                <a:lnTo>
                  <a:pt x="0" y="0"/>
                </a:lnTo>
                <a:close/>
              </a:path>
            </a:pathLst>
          </a:custGeom>
          <a:solidFill>
            <a:srgbClr val="C0C0C0"/>
          </a:solidFill>
          <a:ln w="9525">
            <a:noFill/>
            <a:round/>
            <a:headEnd/>
            <a:tailEnd/>
          </a:ln>
        </p:spPr>
        <p:txBody>
          <a:bodyPr/>
          <a:lstStyle/>
          <a:p>
            <a:endParaRPr lang="en-US"/>
          </a:p>
        </p:txBody>
      </p:sp>
      <p:sp>
        <p:nvSpPr>
          <p:cNvPr id="131259" name="Freeform 191"/>
          <p:cNvSpPr>
            <a:spLocks/>
          </p:cNvSpPr>
          <p:nvPr/>
        </p:nvSpPr>
        <p:spPr bwMode="auto">
          <a:xfrm>
            <a:off x="4522688" y="5208712"/>
            <a:ext cx="171450" cy="93662"/>
          </a:xfrm>
          <a:custGeom>
            <a:avLst/>
            <a:gdLst>
              <a:gd name="T0" fmla="*/ 1588 w 108"/>
              <a:gd name="T1" fmla="*/ 1587 h 59"/>
              <a:gd name="T2" fmla="*/ 171450 w 108"/>
              <a:gd name="T3" fmla="*/ 0 h 59"/>
              <a:gd name="T4" fmla="*/ 171450 w 108"/>
              <a:gd name="T5" fmla="*/ 93662 h 59"/>
              <a:gd name="T6" fmla="*/ 0 w 108"/>
              <a:gd name="T7" fmla="*/ 93662 h 59"/>
              <a:gd name="T8" fmla="*/ 1588 w 108"/>
              <a:gd name="T9" fmla="*/ 1587 h 59"/>
              <a:gd name="T10" fmla="*/ 0 60000 65536"/>
              <a:gd name="T11" fmla="*/ 0 60000 65536"/>
              <a:gd name="T12" fmla="*/ 0 60000 65536"/>
              <a:gd name="T13" fmla="*/ 0 60000 65536"/>
              <a:gd name="T14" fmla="*/ 0 60000 65536"/>
              <a:gd name="T15" fmla="*/ 0 w 108"/>
              <a:gd name="T16" fmla="*/ 0 h 59"/>
              <a:gd name="T17" fmla="*/ 108 w 108"/>
              <a:gd name="T18" fmla="*/ 59 h 59"/>
            </a:gdLst>
            <a:ahLst/>
            <a:cxnLst>
              <a:cxn ang="T10">
                <a:pos x="T0" y="T1"/>
              </a:cxn>
              <a:cxn ang="T11">
                <a:pos x="T2" y="T3"/>
              </a:cxn>
              <a:cxn ang="T12">
                <a:pos x="T4" y="T5"/>
              </a:cxn>
              <a:cxn ang="T13">
                <a:pos x="T6" y="T7"/>
              </a:cxn>
              <a:cxn ang="T14">
                <a:pos x="T8" y="T9"/>
              </a:cxn>
            </a:cxnLst>
            <a:rect l="T15" t="T16" r="T17" b="T18"/>
            <a:pathLst>
              <a:path w="108" h="59">
                <a:moveTo>
                  <a:pt x="1" y="1"/>
                </a:moveTo>
                <a:lnTo>
                  <a:pt x="108" y="0"/>
                </a:lnTo>
                <a:lnTo>
                  <a:pt x="108" y="59"/>
                </a:lnTo>
                <a:lnTo>
                  <a:pt x="0" y="59"/>
                </a:lnTo>
                <a:lnTo>
                  <a:pt x="1" y="1"/>
                </a:lnTo>
                <a:close/>
              </a:path>
            </a:pathLst>
          </a:custGeom>
          <a:solidFill>
            <a:srgbClr val="E0E0E0"/>
          </a:solidFill>
          <a:ln w="9525">
            <a:noFill/>
            <a:round/>
            <a:headEnd/>
            <a:tailEnd/>
          </a:ln>
        </p:spPr>
        <p:txBody>
          <a:bodyPr/>
          <a:lstStyle/>
          <a:p>
            <a:endParaRPr lang="en-US"/>
          </a:p>
        </p:txBody>
      </p:sp>
      <p:sp>
        <p:nvSpPr>
          <p:cNvPr id="131260" name="Freeform 192"/>
          <p:cNvSpPr>
            <a:spLocks/>
          </p:cNvSpPr>
          <p:nvPr/>
        </p:nvSpPr>
        <p:spPr bwMode="auto">
          <a:xfrm>
            <a:off x="4255988" y="5092824"/>
            <a:ext cx="273050" cy="207963"/>
          </a:xfrm>
          <a:custGeom>
            <a:avLst/>
            <a:gdLst>
              <a:gd name="T0" fmla="*/ 0 w 172"/>
              <a:gd name="T1" fmla="*/ 0 h 131"/>
              <a:gd name="T2" fmla="*/ 0 w 172"/>
              <a:gd name="T3" fmla="*/ 71438 h 131"/>
              <a:gd name="T4" fmla="*/ 273050 w 172"/>
              <a:gd name="T5" fmla="*/ 207963 h 131"/>
              <a:gd name="T6" fmla="*/ 273050 w 172"/>
              <a:gd name="T7" fmla="*/ 115888 h 131"/>
              <a:gd name="T8" fmla="*/ 0 w 172"/>
              <a:gd name="T9" fmla="*/ 0 h 131"/>
              <a:gd name="T10" fmla="*/ 0 60000 65536"/>
              <a:gd name="T11" fmla="*/ 0 60000 65536"/>
              <a:gd name="T12" fmla="*/ 0 60000 65536"/>
              <a:gd name="T13" fmla="*/ 0 60000 65536"/>
              <a:gd name="T14" fmla="*/ 0 60000 65536"/>
              <a:gd name="T15" fmla="*/ 0 w 172"/>
              <a:gd name="T16" fmla="*/ 0 h 131"/>
              <a:gd name="T17" fmla="*/ 172 w 172"/>
              <a:gd name="T18" fmla="*/ 131 h 131"/>
            </a:gdLst>
            <a:ahLst/>
            <a:cxnLst>
              <a:cxn ang="T10">
                <a:pos x="T0" y="T1"/>
              </a:cxn>
              <a:cxn ang="T11">
                <a:pos x="T2" y="T3"/>
              </a:cxn>
              <a:cxn ang="T12">
                <a:pos x="T4" y="T5"/>
              </a:cxn>
              <a:cxn ang="T13">
                <a:pos x="T6" y="T7"/>
              </a:cxn>
              <a:cxn ang="T14">
                <a:pos x="T8" y="T9"/>
              </a:cxn>
            </a:cxnLst>
            <a:rect l="T15" t="T16" r="T17" b="T18"/>
            <a:pathLst>
              <a:path w="172" h="131">
                <a:moveTo>
                  <a:pt x="0" y="0"/>
                </a:moveTo>
                <a:lnTo>
                  <a:pt x="0" y="45"/>
                </a:lnTo>
                <a:lnTo>
                  <a:pt x="172" y="131"/>
                </a:lnTo>
                <a:lnTo>
                  <a:pt x="172" y="73"/>
                </a:lnTo>
                <a:lnTo>
                  <a:pt x="0" y="0"/>
                </a:lnTo>
                <a:close/>
              </a:path>
            </a:pathLst>
          </a:custGeom>
          <a:solidFill>
            <a:srgbClr val="A0A0A0"/>
          </a:solidFill>
          <a:ln w="9525">
            <a:noFill/>
            <a:round/>
            <a:headEnd/>
            <a:tailEnd/>
          </a:ln>
        </p:spPr>
        <p:txBody>
          <a:bodyPr/>
          <a:lstStyle/>
          <a:p>
            <a:endParaRPr lang="en-US"/>
          </a:p>
        </p:txBody>
      </p:sp>
      <p:sp>
        <p:nvSpPr>
          <p:cNvPr id="131261" name="Freeform 193"/>
          <p:cNvSpPr>
            <a:spLocks/>
          </p:cNvSpPr>
          <p:nvPr/>
        </p:nvSpPr>
        <p:spPr bwMode="auto">
          <a:xfrm>
            <a:off x="4017863" y="4573712"/>
            <a:ext cx="639762" cy="122237"/>
          </a:xfrm>
          <a:custGeom>
            <a:avLst/>
            <a:gdLst>
              <a:gd name="T0" fmla="*/ 287337 w 403"/>
              <a:gd name="T1" fmla="*/ 0 h 77"/>
              <a:gd name="T2" fmla="*/ 225425 w 403"/>
              <a:gd name="T3" fmla="*/ 1587 h 77"/>
              <a:gd name="T4" fmla="*/ 168275 w 403"/>
              <a:gd name="T5" fmla="*/ 7937 h 77"/>
              <a:gd name="T6" fmla="*/ 128587 w 403"/>
              <a:gd name="T7" fmla="*/ 11112 h 77"/>
              <a:gd name="T8" fmla="*/ 104775 w 403"/>
              <a:gd name="T9" fmla="*/ 15875 h 77"/>
              <a:gd name="T10" fmla="*/ 82550 w 403"/>
              <a:gd name="T11" fmla="*/ 20637 h 77"/>
              <a:gd name="T12" fmla="*/ 63500 w 403"/>
              <a:gd name="T13" fmla="*/ 23812 h 77"/>
              <a:gd name="T14" fmla="*/ 46037 w 403"/>
              <a:gd name="T15" fmla="*/ 30162 h 77"/>
              <a:gd name="T16" fmla="*/ 30162 w 403"/>
              <a:gd name="T17" fmla="*/ 34925 h 77"/>
              <a:gd name="T18" fmla="*/ 19050 w 403"/>
              <a:gd name="T19" fmla="*/ 41275 h 77"/>
              <a:gd name="T20" fmla="*/ 11112 w 403"/>
              <a:gd name="T21" fmla="*/ 46037 h 77"/>
              <a:gd name="T22" fmla="*/ 3175 w 403"/>
              <a:gd name="T23" fmla="*/ 52387 h 77"/>
              <a:gd name="T24" fmla="*/ 0 w 403"/>
              <a:gd name="T25" fmla="*/ 57150 h 77"/>
              <a:gd name="T26" fmla="*/ 0 w 403"/>
              <a:gd name="T27" fmla="*/ 65087 h 77"/>
              <a:gd name="T28" fmla="*/ 3175 w 403"/>
              <a:gd name="T29" fmla="*/ 71437 h 77"/>
              <a:gd name="T30" fmla="*/ 11112 w 403"/>
              <a:gd name="T31" fmla="*/ 76200 h 77"/>
              <a:gd name="T32" fmla="*/ 19050 w 403"/>
              <a:gd name="T33" fmla="*/ 82550 h 77"/>
              <a:gd name="T34" fmla="*/ 30162 w 403"/>
              <a:gd name="T35" fmla="*/ 87312 h 77"/>
              <a:gd name="T36" fmla="*/ 46037 w 403"/>
              <a:gd name="T37" fmla="*/ 93662 h 77"/>
              <a:gd name="T38" fmla="*/ 63500 w 403"/>
              <a:gd name="T39" fmla="*/ 98425 h 77"/>
              <a:gd name="T40" fmla="*/ 82550 w 403"/>
              <a:gd name="T41" fmla="*/ 103187 h 77"/>
              <a:gd name="T42" fmla="*/ 104775 w 403"/>
              <a:gd name="T43" fmla="*/ 107950 h 77"/>
              <a:gd name="T44" fmla="*/ 128587 w 403"/>
              <a:gd name="T45" fmla="*/ 111125 h 77"/>
              <a:gd name="T46" fmla="*/ 168275 w 403"/>
              <a:gd name="T47" fmla="*/ 115887 h 77"/>
              <a:gd name="T48" fmla="*/ 225425 w 403"/>
              <a:gd name="T49" fmla="*/ 120650 h 77"/>
              <a:gd name="T50" fmla="*/ 287337 w 403"/>
              <a:gd name="T51" fmla="*/ 122237 h 77"/>
              <a:gd name="T52" fmla="*/ 354012 w 403"/>
              <a:gd name="T53" fmla="*/ 122237 h 77"/>
              <a:gd name="T54" fmla="*/ 414337 w 403"/>
              <a:gd name="T55" fmla="*/ 120650 h 77"/>
              <a:gd name="T56" fmla="*/ 471487 w 403"/>
              <a:gd name="T57" fmla="*/ 115887 h 77"/>
              <a:gd name="T58" fmla="*/ 511175 w 403"/>
              <a:gd name="T59" fmla="*/ 111125 h 77"/>
              <a:gd name="T60" fmla="*/ 534987 w 403"/>
              <a:gd name="T61" fmla="*/ 107950 h 77"/>
              <a:gd name="T62" fmla="*/ 557212 w 403"/>
              <a:gd name="T63" fmla="*/ 103187 h 77"/>
              <a:gd name="T64" fmla="*/ 576262 w 403"/>
              <a:gd name="T65" fmla="*/ 98425 h 77"/>
              <a:gd name="T66" fmla="*/ 593725 w 403"/>
              <a:gd name="T67" fmla="*/ 93662 h 77"/>
              <a:gd name="T68" fmla="*/ 609600 w 403"/>
              <a:gd name="T69" fmla="*/ 87312 h 77"/>
              <a:gd name="T70" fmla="*/ 620712 w 403"/>
              <a:gd name="T71" fmla="*/ 82550 h 77"/>
              <a:gd name="T72" fmla="*/ 628650 w 403"/>
              <a:gd name="T73" fmla="*/ 76200 h 77"/>
              <a:gd name="T74" fmla="*/ 636587 w 403"/>
              <a:gd name="T75" fmla="*/ 71437 h 77"/>
              <a:gd name="T76" fmla="*/ 638175 w 403"/>
              <a:gd name="T77" fmla="*/ 65087 h 77"/>
              <a:gd name="T78" fmla="*/ 638175 w 403"/>
              <a:gd name="T79" fmla="*/ 57150 h 77"/>
              <a:gd name="T80" fmla="*/ 636587 w 403"/>
              <a:gd name="T81" fmla="*/ 52387 h 77"/>
              <a:gd name="T82" fmla="*/ 628650 w 403"/>
              <a:gd name="T83" fmla="*/ 46037 h 77"/>
              <a:gd name="T84" fmla="*/ 620712 w 403"/>
              <a:gd name="T85" fmla="*/ 41275 h 77"/>
              <a:gd name="T86" fmla="*/ 609600 w 403"/>
              <a:gd name="T87" fmla="*/ 34925 h 77"/>
              <a:gd name="T88" fmla="*/ 593725 w 403"/>
              <a:gd name="T89" fmla="*/ 30162 h 77"/>
              <a:gd name="T90" fmla="*/ 576262 w 403"/>
              <a:gd name="T91" fmla="*/ 23812 h 77"/>
              <a:gd name="T92" fmla="*/ 557212 w 403"/>
              <a:gd name="T93" fmla="*/ 20637 h 77"/>
              <a:gd name="T94" fmla="*/ 534987 w 403"/>
              <a:gd name="T95" fmla="*/ 15875 h 77"/>
              <a:gd name="T96" fmla="*/ 511175 w 403"/>
              <a:gd name="T97" fmla="*/ 11112 h 77"/>
              <a:gd name="T98" fmla="*/ 471487 w 403"/>
              <a:gd name="T99" fmla="*/ 7937 h 77"/>
              <a:gd name="T100" fmla="*/ 414337 w 403"/>
              <a:gd name="T101" fmla="*/ 1587 h 77"/>
              <a:gd name="T102" fmla="*/ 354012 w 403"/>
              <a:gd name="T103" fmla="*/ 0 h 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3"/>
              <a:gd name="T157" fmla="*/ 0 h 77"/>
              <a:gd name="T158" fmla="*/ 403 w 403"/>
              <a:gd name="T159" fmla="*/ 77 h 7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3" h="77">
                <a:moveTo>
                  <a:pt x="202" y="0"/>
                </a:moveTo>
                <a:lnTo>
                  <a:pt x="181" y="0"/>
                </a:lnTo>
                <a:lnTo>
                  <a:pt x="161" y="0"/>
                </a:lnTo>
                <a:lnTo>
                  <a:pt x="142" y="1"/>
                </a:lnTo>
                <a:lnTo>
                  <a:pt x="123" y="3"/>
                </a:lnTo>
                <a:lnTo>
                  <a:pt x="106" y="5"/>
                </a:lnTo>
                <a:lnTo>
                  <a:pt x="88" y="6"/>
                </a:lnTo>
                <a:lnTo>
                  <a:pt x="81" y="7"/>
                </a:lnTo>
                <a:lnTo>
                  <a:pt x="73" y="8"/>
                </a:lnTo>
                <a:lnTo>
                  <a:pt x="66" y="10"/>
                </a:lnTo>
                <a:lnTo>
                  <a:pt x="59" y="11"/>
                </a:lnTo>
                <a:lnTo>
                  <a:pt x="52" y="13"/>
                </a:lnTo>
                <a:lnTo>
                  <a:pt x="46" y="14"/>
                </a:lnTo>
                <a:lnTo>
                  <a:pt x="40" y="15"/>
                </a:lnTo>
                <a:lnTo>
                  <a:pt x="35" y="17"/>
                </a:lnTo>
                <a:lnTo>
                  <a:pt x="29" y="19"/>
                </a:lnTo>
                <a:lnTo>
                  <a:pt x="24" y="20"/>
                </a:lnTo>
                <a:lnTo>
                  <a:pt x="19" y="22"/>
                </a:lnTo>
                <a:lnTo>
                  <a:pt x="16" y="24"/>
                </a:lnTo>
                <a:lnTo>
                  <a:pt x="12" y="26"/>
                </a:lnTo>
                <a:lnTo>
                  <a:pt x="9" y="27"/>
                </a:lnTo>
                <a:lnTo>
                  <a:pt x="7" y="29"/>
                </a:lnTo>
                <a:lnTo>
                  <a:pt x="4" y="31"/>
                </a:lnTo>
                <a:lnTo>
                  <a:pt x="2" y="33"/>
                </a:lnTo>
                <a:lnTo>
                  <a:pt x="1" y="35"/>
                </a:lnTo>
                <a:lnTo>
                  <a:pt x="0" y="36"/>
                </a:lnTo>
                <a:lnTo>
                  <a:pt x="0" y="39"/>
                </a:lnTo>
                <a:lnTo>
                  <a:pt x="0" y="41"/>
                </a:lnTo>
                <a:lnTo>
                  <a:pt x="1" y="42"/>
                </a:lnTo>
                <a:lnTo>
                  <a:pt x="2" y="45"/>
                </a:lnTo>
                <a:lnTo>
                  <a:pt x="4" y="47"/>
                </a:lnTo>
                <a:lnTo>
                  <a:pt x="7" y="48"/>
                </a:lnTo>
                <a:lnTo>
                  <a:pt x="9" y="51"/>
                </a:lnTo>
                <a:lnTo>
                  <a:pt x="12" y="52"/>
                </a:lnTo>
                <a:lnTo>
                  <a:pt x="16" y="54"/>
                </a:lnTo>
                <a:lnTo>
                  <a:pt x="19" y="55"/>
                </a:lnTo>
                <a:lnTo>
                  <a:pt x="24" y="58"/>
                </a:lnTo>
                <a:lnTo>
                  <a:pt x="29" y="59"/>
                </a:lnTo>
                <a:lnTo>
                  <a:pt x="35" y="61"/>
                </a:lnTo>
                <a:lnTo>
                  <a:pt x="40" y="62"/>
                </a:lnTo>
                <a:lnTo>
                  <a:pt x="46" y="63"/>
                </a:lnTo>
                <a:lnTo>
                  <a:pt x="52" y="65"/>
                </a:lnTo>
                <a:lnTo>
                  <a:pt x="59" y="67"/>
                </a:lnTo>
                <a:lnTo>
                  <a:pt x="66" y="68"/>
                </a:lnTo>
                <a:lnTo>
                  <a:pt x="73" y="69"/>
                </a:lnTo>
                <a:lnTo>
                  <a:pt x="81" y="70"/>
                </a:lnTo>
                <a:lnTo>
                  <a:pt x="88" y="72"/>
                </a:lnTo>
                <a:lnTo>
                  <a:pt x="106" y="73"/>
                </a:lnTo>
                <a:lnTo>
                  <a:pt x="123" y="75"/>
                </a:lnTo>
                <a:lnTo>
                  <a:pt x="142" y="76"/>
                </a:lnTo>
                <a:lnTo>
                  <a:pt x="161" y="77"/>
                </a:lnTo>
                <a:lnTo>
                  <a:pt x="181" y="77"/>
                </a:lnTo>
                <a:lnTo>
                  <a:pt x="202" y="77"/>
                </a:lnTo>
                <a:lnTo>
                  <a:pt x="223" y="77"/>
                </a:lnTo>
                <a:lnTo>
                  <a:pt x="242" y="77"/>
                </a:lnTo>
                <a:lnTo>
                  <a:pt x="261" y="76"/>
                </a:lnTo>
                <a:lnTo>
                  <a:pt x="280" y="75"/>
                </a:lnTo>
                <a:lnTo>
                  <a:pt x="297" y="73"/>
                </a:lnTo>
                <a:lnTo>
                  <a:pt x="315" y="72"/>
                </a:lnTo>
                <a:lnTo>
                  <a:pt x="322" y="70"/>
                </a:lnTo>
                <a:lnTo>
                  <a:pt x="330" y="69"/>
                </a:lnTo>
                <a:lnTo>
                  <a:pt x="337" y="68"/>
                </a:lnTo>
                <a:lnTo>
                  <a:pt x="344" y="67"/>
                </a:lnTo>
                <a:lnTo>
                  <a:pt x="351" y="65"/>
                </a:lnTo>
                <a:lnTo>
                  <a:pt x="357" y="63"/>
                </a:lnTo>
                <a:lnTo>
                  <a:pt x="363" y="62"/>
                </a:lnTo>
                <a:lnTo>
                  <a:pt x="368" y="61"/>
                </a:lnTo>
                <a:lnTo>
                  <a:pt x="374" y="59"/>
                </a:lnTo>
                <a:lnTo>
                  <a:pt x="379" y="58"/>
                </a:lnTo>
                <a:lnTo>
                  <a:pt x="384" y="55"/>
                </a:lnTo>
                <a:lnTo>
                  <a:pt x="387" y="54"/>
                </a:lnTo>
                <a:lnTo>
                  <a:pt x="391" y="52"/>
                </a:lnTo>
                <a:lnTo>
                  <a:pt x="394" y="51"/>
                </a:lnTo>
                <a:lnTo>
                  <a:pt x="396" y="48"/>
                </a:lnTo>
                <a:lnTo>
                  <a:pt x="399" y="47"/>
                </a:lnTo>
                <a:lnTo>
                  <a:pt x="401" y="45"/>
                </a:lnTo>
                <a:lnTo>
                  <a:pt x="402" y="42"/>
                </a:lnTo>
                <a:lnTo>
                  <a:pt x="402" y="41"/>
                </a:lnTo>
                <a:lnTo>
                  <a:pt x="403" y="39"/>
                </a:lnTo>
                <a:lnTo>
                  <a:pt x="402" y="36"/>
                </a:lnTo>
                <a:lnTo>
                  <a:pt x="402" y="35"/>
                </a:lnTo>
                <a:lnTo>
                  <a:pt x="401" y="33"/>
                </a:lnTo>
                <a:lnTo>
                  <a:pt x="399" y="31"/>
                </a:lnTo>
                <a:lnTo>
                  <a:pt x="396" y="29"/>
                </a:lnTo>
                <a:lnTo>
                  <a:pt x="394" y="27"/>
                </a:lnTo>
                <a:lnTo>
                  <a:pt x="391" y="26"/>
                </a:lnTo>
                <a:lnTo>
                  <a:pt x="387" y="24"/>
                </a:lnTo>
                <a:lnTo>
                  <a:pt x="384" y="22"/>
                </a:lnTo>
                <a:lnTo>
                  <a:pt x="379" y="20"/>
                </a:lnTo>
                <a:lnTo>
                  <a:pt x="374" y="19"/>
                </a:lnTo>
                <a:lnTo>
                  <a:pt x="368" y="17"/>
                </a:lnTo>
                <a:lnTo>
                  <a:pt x="363" y="15"/>
                </a:lnTo>
                <a:lnTo>
                  <a:pt x="357" y="14"/>
                </a:lnTo>
                <a:lnTo>
                  <a:pt x="351" y="13"/>
                </a:lnTo>
                <a:lnTo>
                  <a:pt x="344" y="11"/>
                </a:lnTo>
                <a:lnTo>
                  <a:pt x="337" y="10"/>
                </a:lnTo>
                <a:lnTo>
                  <a:pt x="330" y="8"/>
                </a:lnTo>
                <a:lnTo>
                  <a:pt x="322" y="7"/>
                </a:lnTo>
                <a:lnTo>
                  <a:pt x="315" y="6"/>
                </a:lnTo>
                <a:lnTo>
                  <a:pt x="297" y="5"/>
                </a:lnTo>
                <a:lnTo>
                  <a:pt x="280" y="3"/>
                </a:lnTo>
                <a:lnTo>
                  <a:pt x="261" y="1"/>
                </a:lnTo>
                <a:lnTo>
                  <a:pt x="242" y="0"/>
                </a:lnTo>
                <a:lnTo>
                  <a:pt x="223" y="0"/>
                </a:lnTo>
                <a:lnTo>
                  <a:pt x="202" y="0"/>
                </a:lnTo>
                <a:close/>
              </a:path>
            </a:pathLst>
          </a:custGeom>
          <a:solidFill>
            <a:srgbClr val="CCCCFF"/>
          </a:solidFill>
          <a:ln w="9525">
            <a:noFill/>
            <a:round/>
            <a:headEnd/>
            <a:tailEnd/>
          </a:ln>
        </p:spPr>
        <p:txBody>
          <a:bodyPr/>
          <a:lstStyle/>
          <a:p>
            <a:endParaRPr lang="en-US"/>
          </a:p>
        </p:txBody>
      </p:sp>
      <p:sp>
        <p:nvSpPr>
          <p:cNvPr id="131262" name="Freeform 194"/>
          <p:cNvSpPr>
            <a:spLocks/>
          </p:cNvSpPr>
          <p:nvPr/>
        </p:nvSpPr>
        <p:spPr bwMode="auto">
          <a:xfrm>
            <a:off x="4017863" y="4573712"/>
            <a:ext cx="639762" cy="122237"/>
          </a:xfrm>
          <a:custGeom>
            <a:avLst/>
            <a:gdLst>
              <a:gd name="T0" fmla="*/ 287337 w 403"/>
              <a:gd name="T1" fmla="*/ 0 h 77"/>
              <a:gd name="T2" fmla="*/ 225425 w 403"/>
              <a:gd name="T3" fmla="*/ 1587 h 77"/>
              <a:gd name="T4" fmla="*/ 168275 w 403"/>
              <a:gd name="T5" fmla="*/ 7937 h 77"/>
              <a:gd name="T6" fmla="*/ 128587 w 403"/>
              <a:gd name="T7" fmla="*/ 11112 h 77"/>
              <a:gd name="T8" fmla="*/ 104775 w 403"/>
              <a:gd name="T9" fmla="*/ 15875 h 77"/>
              <a:gd name="T10" fmla="*/ 82550 w 403"/>
              <a:gd name="T11" fmla="*/ 20637 h 77"/>
              <a:gd name="T12" fmla="*/ 63500 w 403"/>
              <a:gd name="T13" fmla="*/ 23812 h 77"/>
              <a:gd name="T14" fmla="*/ 46037 w 403"/>
              <a:gd name="T15" fmla="*/ 30162 h 77"/>
              <a:gd name="T16" fmla="*/ 30162 w 403"/>
              <a:gd name="T17" fmla="*/ 34925 h 77"/>
              <a:gd name="T18" fmla="*/ 19050 w 403"/>
              <a:gd name="T19" fmla="*/ 41275 h 77"/>
              <a:gd name="T20" fmla="*/ 11112 w 403"/>
              <a:gd name="T21" fmla="*/ 46037 h 77"/>
              <a:gd name="T22" fmla="*/ 3175 w 403"/>
              <a:gd name="T23" fmla="*/ 52387 h 77"/>
              <a:gd name="T24" fmla="*/ 0 w 403"/>
              <a:gd name="T25" fmla="*/ 57150 h 77"/>
              <a:gd name="T26" fmla="*/ 0 w 403"/>
              <a:gd name="T27" fmla="*/ 65087 h 77"/>
              <a:gd name="T28" fmla="*/ 3175 w 403"/>
              <a:gd name="T29" fmla="*/ 71437 h 77"/>
              <a:gd name="T30" fmla="*/ 11112 w 403"/>
              <a:gd name="T31" fmla="*/ 76200 h 77"/>
              <a:gd name="T32" fmla="*/ 19050 w 403"/>
              <a:gd name="T33" fmla="*/ 82550 h 77"/>
              <a:gd name="T34" fmla="*/ 30162 w 403"/>
              <a:gd name="T35" fmla="*/ 87312 h 77"/>
              <a:gd name="T36" fmla="*/ 46037 w 403"/>
              <a:gd name="T37" fmla="*/ 93662 h 77"/>
              <a:gd name="T38" fmla="*/ 63500 w 403"/>
              <a:gd name="T39" fmla="*/ 98425 h 77"/>
              <a:gd name="T40" fmla="*/ 82550 w 403"/>
              <a:gd name="T41" fmla="*/ 103187 h 77"/>
              <a:gd name="T42" fmla="*/ 104775 w 403"/>
              <a:gd name="T43" fmla="*/ 107950 h 77"/>
              <a:gd name="T44" fmla="*/ 128587 w 403"/>
              <a:gd name="T45" fmla="*/ 111125 h 77"/>
              <a:gd name="T46" fmla="*/ 168275 w 403"/>
              <a:gd name="T47" fmla="*/ 115887 h 77"/>
              <a:gd name="T48" fmla="*/ 225425 w 403"/>
              <a:gd name="T49" fmla="*/ 120650 h 77"/>
              <a:gd name="T50" fmla="*/ 287337 w 403"/>
              <a:gd name="T51" fmla="*/ 122237 h 77"/>
              <a:gd name="T52" fmla="*/ 354012 w 403"/>
              <a:gd name="T53" fmla="*/ 122237 h 77"/>
              <a:gd name="T54" fmla="*/ 414337 w 403"/>
              <a:gd name="T55" fmla="*/ 120650 h 77"/>
              <a:gd name="T56" fmla="*/ 471487 w 403"/>
              <a:gd name="T57" fmla="*/ 115887 h 77"/>
              <a:gd name="T58" fmla="*/ 511175 w 403"/>
              <a:gd name="T59" fmla="*/ 111125 h 77"/>
              <a:gd name="T60" fmla="*/ 534987 w 403"/>
              <a:gd name="T61" fmla="*/ 107950 h 77"/>
              <a:gd name="T62" fmla="*/ 557212 w 403"/>
              <a:gd name="T63" fmla="*/ 103187 h 77"/>
              <a:gd name="T64" fmla="*/ 576262 w 403"/>
              <a:gd name="T65" fmla="*/ 98425 h 77"/>
              <a:gd name="T66" fmla="*/ 593725 w 403"/>
              <a:gd name="T67" fmla="*/ 93662 h 77"/>
              <a:gd name="T68" fmla="*/ 609600 w 403"/>
              <a:gd name="T69" fmla="*/ 87312 h 77"/>
              <a:gd name="T70" fmla="*/ 620712 w 403"/>
              <a:gd name="T71" fmla="*/ 82550 h 77"/>
              <a:gd name="T72" fmla="*/ 628650 w 403"/>
              <a:gd name="T73" fmla="*/ 76200 h 77"/>
              <a:gd name="T74" fmla="*/ 636587 w 403"/>
              <a:gd name="T75" fmla="*/ 71437 h 77"/>
              <a:gd name="T76" fmla="*/ 638175 w 403"/>
              <a:gd name="T77" fmla="*/ 65087 h 77"/>
              <a:gd name="T78" fmla="*/ 638175 w 403"/>
              <a:gd name="T79" fmla="*/ 57150 h 77"/>
              <a:gd name="T80" fmla="*/ 636587 w 403"/>
              <a:gd name="T81" fmla="*/ 52387 h 77"/>
              <a:gd name="T82" fmla="*/ 628650 w 403"/>
              <a:gd name="T83" fmla="*/ 46037 h 77"/>
              <a:gd name="T84" fmla="*/ 620712 w 403"/>
              <a:gd name="T85" fmla="*/ 41275 h 77"/>
              <a:gd name="T86" fmla="*/ 609600 w 403"/>
              <a:gd name="T87" fmla="*/ 34925 h 77"/>
              <a:gd name="T88" fmla="*/ 593725 w 403"/>
              <a:gd name="T89" fmla="*/ 30162 h 77"/>
              <a:gd name="T90" fmla="*/ 576262 w 403"/>
              <a:gd name="T91" fmla="*/ 23812 h 77"/>
              <a:gd name="T92" fmla="*/ 557212 w 403"/>
              <a:gd name="T93" fmla="*/ 20637 h 77"/>
              <a:gd name="T94" fmla="*/ 534987 w 403"/>
              <a:gd name="T95" fmla="*/ 15875 h 77"/>
              <a:gd name="T96" fmla="*/ 511175 w 403"/>
              <a:gd name="T97" fmla="*/ 11112 h 77"/>
              <a:gd name="T98" fmla="*/ 471487 w 403"/>
              <a:gd name="T99" fmla="*/ 7937 h 77"/>
              <a:gd name="T100" fmla="*/ 414337 w 403"/>
              <a:gd name="T101" fmla="*/ 1587 h 77"/>
              <a:gd name="T102" fmla="*/ 354012 w 403"/>
              <a:gd name="T103" fmla="*/ 0 h 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3"/>
              <a:gd name="T157" fmla="*/ 0 h 77"/>
              <a:gd name="T158" fmla="*/ 403 w 403"/>
              <a:gd name="T159" fmla="*/ 77 h 7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3" h="77">
                <a:moveTo>
                  <a:pt x="202" y="0"/>
                </a:moveTo>
                <a:lnTo>
                  <a:pt x="181" y="0"/>
                </a:lnTo>
                <a:lnTo>
                  <a:pt x="161" y="0"/>
                </a:lnTo>
                <a:lnTo>
                  <a:pt x="142" y="1"/>
                </a:lnTo>
                <a:lnTo>
                  <a:pt x="123" y="3"/>
                </a:lnTo>
                <a:lnTo>
                  <a:pt x="106" y="5"/>
                </a:lnTo>
                <a:lnTo>
                  <a:pt x="88" y="6"/>
                </a:lnTo>
                <a:lnTo>
                  <a:pt x="81" y="7"/>
                </a:lnTo>
                <a:lnTo>
                  <a:pt x="73" y="8"/>
                </a:lnTo>
                <a:lnTo>
                  <a:pt x="66" y="10"/>
                </a:lnTo>
                <a:lnTo>
                  <a:pt x="59" y="11"/>
                </a:lnTo>
                <a:lnTo>
                  <a:pt x="52" y="13"/>
                </a:lnTo>
                <a:lnTo>
                  <a:pt x="46" y="14"/>
                </a:lnTo>
                <a:lnTo>
                  <a:pt x="40" y="15"/>
                </a:lnTo>
                <a:lnTo>
                  <a:pt x="35" y="17"/>
                </a:lnTo>
                <a:lnTo>
                  <a:pt x="29" y="19"/>
                </a:lnTo>
                <a:lnTo>
                  <a:pt x="24" y="20"/>
                </a:lnTo>
                <a:lnTo>
                  <a:pt x="19" y="22"/>
                </a:lnTo>
                <a:lnTo>
                  <a:pt x="16" y="24"/>
                </a:lnTo>
                <a:lnTo>
                  <a:pt x="12" y="26"/>
                </a:lnTo>
                <a:lnTo>
                  <a:pt x="9" y="27"/>
                </a:lnTo>
                <a:lnTo>
                  <a:pt x="7" y="29"/>
                </a:lnTo>
                <a:lnTo>
                  <a:pt x="4" y="31"/>
                </a:lnTo>
                <a:lnTo>
                  <a:pt x="2" y="33"/>
                </a:lnTo>
                <a:lnTo>
                  <a:pt x="1" y="35"/>
                </a:lnTo>
                <a:lnTo>
                  <a:pt x="0" y="36"/>
                </a:lnTo>
                <a:lnTo>
                  <a:pt x="0" y="39"/>
                </a:lnTo>
                <a:lnTo>
                  <a:pt x="0" y="41"/>
                </a:lnTo>
                <a:lnTo>
                  <a:pt x="1" y="42"/>
                </a:lnTo>
                <a:lnTo>
                  <a:pt x="2" y="45"/>
                </a:lnTo>
                <a:lnTo>
                  <a:pt x="4" y="47"/>
                </a:lnTo>
                <a:lnTo>
                  <a:pt x="7" y="48"/>
                </a:lnTo>
                <a:lnTo>
                  <a:pt x="9" y="51"/>
                </a:lnTo>
                <a:lnTo>
                  <a:pt x="12" y="52"/>
                </a:lnTo>
                <a:lnTo>
                  <a:pt x="16" y="54"/>
                </a:lnTo>
                <a:lnTo>
                  <a:pt x="19" y="55"/>
                </a:lnTo>
                <a:lnTo>
                  <a:pt x="24" y="58"/>
                </a:lnTo>
                <a:lnTo>
                  <a:pt x="29" y="59"/>
                </a:lnTo>
                <a:lnTo>
                  <a:pt x="35" y="61"/>
                </a:lnTo>
                <a:lnTo>
                  <a:pt x="40" y="62"/>
                </a:lnTo>
                <a:lnTo>
                  <a:pt x="46" y="63"/>
                </a:lnTo>
                <a:lnTo>
                  <a:pt x="52" y="65"/>
                </a:lnTo>
                <a:lnTo>
                  <a:pt x="59" y="67"/>
                </a:lnTo>
                <a:lnTo>
                  <a:pt x="66" y="68"/>
                </a:lnTo>
                <a:lnTo>
                  <a:pt x="73" y="69"/>
                </a:lnTo>
                <a:lnTo>
                  <a:pt x="81" y="70"/>
                </a:lnTo>
                <a:lnTo>
                  <a:pt x="88" y="72"/>
                </a:lnTo>
                <a:lnTo>
                  <a:pt x="106" y="73"/>
                </a:lnTo>
                <a:lnTo>
                  <a:pt x="123" y="75"/>
                </a:lnTo>
                <a:lnTo>
                  <a:pt x="142" y="76"/>
                </a:lnTo>
                <a:lnTo>
                  <a:pt x="161" y="77"/>
                </a:lnTo>
                <a:lnTo>
                  <a:pt x="181" y="77"/>
                </a:lnTo>
                <a:lnTo>
                  <a:pt x="202" y="77"/>
                </a:lnTo>
                <a:lnTo>
                  <a:pt x="223" y="77"/>
                </a:lnTo>
                <a:lnTo>
                  <a:pt x="242" y="77"/>
                </a:lnTo>
                <a:lnTo>
                  <a:pt x="261" y="76"/>
                </a:lnTo>
                <a:lnTo>
                  <a:pt x="280" y="75"/>
                </a:lnTo>
                <a:lnTo>
                  <a:pt x="297" y="73"/>
                </a:lnTo>
                <a:lnTo>
                  <a:pt x="315" y="72"/>
                </a:lnTo>
                <a:lnTo>
                  <a:pt x="322" y="70"/>
                </a:lnTo>
                <a:lnTo>
                  <a:pt x="330" y="69"/>
                </a:lnTo>
                <a:lnTo>
                  <a:pt x="337" y="68"/>
                </a:lnTo>
                <a:lnTo>
                  <a:pt x="344" y="67"/>
                </a:lnTo>
                <a:lnTo>
                  <a:pt x="351" y="65"/>
                </a:lnTo>
                <a:lnTo>
                  <a:pt x="357" y="63"/>
                </a:lnTo>
                <a:lnTo>
                  <a:pt x="363" y="62"/>
                </a:lnTo>
                <a:lnTo>
                  <a:pt x="368" y="61"/>
                </a:lnTo>
                <a:lnTo>
                  <a:pt x="374" y="59"/>
                </a:lnTo>
                <a:lnTo>
                  <a:pt x="379" y="58"/>
                </a:lnTo>
                <a:lnTo>
                  <a:pt x="384" y="55"/>
                </a:lnTo>
                <a:lnTo>
                  <a:pt x="387" y="54"/>
                </a:lnTo>
                <a:lnTo>
                  <a:pt x="391" y="52"/>
                </a:lnTo>
                <a:lnTo>
                  <a:pt x="394" y="51"/>
                </a:lnTo>
                <a:lnTo>
                  <a:pt x="396" y="48"/>
                </a:lnTo>
                <a:lnTo>
                  <a:pt x="399" y="47"/>
                </a:lnTo>
                <a:lnTo>
                  <a:pt x="401" y="45"/>
                </a:lnTo>
                <a:lnTo>
                  <a:pt x="402" y="42"/>
                </a:lnTo>
                <a:lnTo>
                  <a:pt x="402" y="41"/>
                </a:lnTo>
                <a:lnTo>
                  <a:pt x="403" y="39"/>
                </a:lnTo>
                <a:lnTo>
                  <a:pt x="402" y="36"/>
                </a:lnTo>
                <a:lnTo>
                  <a:pt x="402" y="35"/>
                </a:lnTo>
                <a:lnTo>
                  <a:pt x="401" y="33"/>
                </a:lnTo>
                <a:lnTo>
                  <a:pt x="399" y="31"/>
                </a:lnTo>
                <a:lnTo>
                  <a:pt x="396" y="29"/>
                </a:lnTo>
                <a:lnTo>
                  <a:pt x="394" y="27"/>
                </a:lnTo>
                <a:lnTo>
                  <a:pt x="391" y="26"/>
                </a:lnTo>
                <a:lnTo>
                  <a:pt x="387" y="24"/>
                </a:lnTo>
                <a:lnTo>
                  <a:pt x="384" y="22"/>
                </a:lnTo>
                <a:lnTo>
                  <a:pt x="379" y="20"/>
                </a:lnTo>
                <a:lnTo>
                  <a:pt x="374" y="19"/>
                </a:lnTo>
                <a:lnTo>
                  <a:pt x="368" y="17"/>
                </a:lnTo>
                <a:lnTo>
                  <a:pt x="363" y="15"/>
                </a:lnTo>
                <a:lnTo>
                  <a:pt x="357" y="14"/>
                </a:lnTo>
                <a:lnTo>
                  <a:pt x="351" y="13"/>
                </a:lnTo>
                <a:lnTo>
                  <a:pt x="344" y="11"/>
                </a:lnTo>
                <a:lnTo>
                  <a:pt x="337" y="10"/>
                </a:lnTo>
                <a:lnTo>
                  <a:pt x="330" y="8"/>
                </a:lnTo>
                <a:lnTo>
                  <a:pt x="322" y="7"/>
                </a:lnTo>
                <a:lnTo>
                  <a:pt x="315" y="6"/>
                </a:lnTo>
                <a:lnTo>
                  <a:pt x="297" y="5"/>
                </a:lnTo>
                <a:lnTo>
                  <a:pt x="280" y="3"/>
                </a:lnTo>
                <a:lnTo>
                  <a:pt x="261" y="1"/>
                </a:lnTo>
                <a:lnTo>
                  <a:pt x="242" y="0"/>
                </a:lnTo>
                <a:lnTo>
                  <a:pt x="223" y="0"/>
                </a:lnTo>
                <a:lnTo>
                  <a:pt x="202" y="0"/>
                </a:lnTo>
              </a:path>
            </a:pathLst>
          </a:custGeom>
          <a:noFill/>
          <a:ln w="14288">
            <a:solidFill>
              <a:srgbClr val="000000"/>
            </a:solidFill>
            <a:round/>
            <a:headEnd/>
            <a:tailEnd/>
          </a:ln>
        </p:spPr>
        <p:txBody>
          <a:bodyPr/>
          <a:lstStyle/>
          <a:p>
            <a:endParaRPr lang="en-US"/>
          </a:p>
        </p:txBody>
      </p:sp>
      <p:sp>
        <p:nvSpPr>
          <p:cNvPr id="131263" name="Line 195"/>
          <p:cNvSpPr>
            <a:spLocks noChangeShapeType="1"/>
          </p:cNvSpPr>
          <p:nvPr/>
        </p:nvSpPr>
        <p:spPr bwMode="auto">
          <a:xfrm>
            <a:off x="4017863" y="4562599"/>
            <a:ext cx="1587" cy="76200"/>
          </a:xfrm>
          <a:prstGeom prst="line">
            <a:avLst/>
          </a:prstGeom>
          <a:noFill/>
          <a:ln w="14288">
            <a:solidFill>
              <a:srgbClr val="000000"/>
            </a:solidFill>
            <a:round/>
            <a:headEnd/>
            <a:tailEnd/>
          </a:ln>
        </p:spPr>
        <p:txBody>
          <a:bodyPr/>
          <a:lstStyle/>
          <a:p>
            <a:endParaRPr lang="en-US"/>
          </a:p>
        </p:txBody>
      </p:sp>
      <p:sp>
        <p:nvSpPr>
          <p:cNvPr id="131264" name="Line 196"/>
          <p:cNvSpPr>
            <a:spLocks noChangeShapeType="1"/>
          </p:cNvSpPr>
          <p:nvPr/>
        </p:nvSpPr>
        <p:spPr bwMode="auto">
          <a:xfrm>
            <a:off x="4657625" y="4562599"/>
            <a:ext cx="1588" cy="76200"/>
          </a:xfrm>
          <a:prstGeom prst="line">
            <a:avLst/>
          </a:prstGeom>
          <a:noFill/>
          <a:ln w="14288">
            <a:solidFill>
              <a:srgbClr val="000000"/>
            </a:solidFill>
            <a:round/>
            <a:headEnd/>
            <a:tailEnd/>
          </a:ln>
        </p:spPr>
        <p:txBody>
          <a:bodyPr/>
          <a:lstStyle/>
          <a:p>
            <a:endParaRPr lang="en-US"/>
          </a:p>
        </p:txBody>
      </p:sp>
      <p:sp>
        <p:nvSpPr>
          <p:cNvPr id="131265" name="Rectangle 197"/>
          <p:cNvSpPr>
            <a:spLocks noChangeArrowheads="1"/>
          </p:cNvSpPr>
          <p:nvPr/>
        </p:nvSpPr>
        <p:spPr bwMode="auto">
          <a:xfrm>
            <a:off x="4017863" y="4562599"/>
            <a:ext cx="635000" cy="76200"/>
          </a:xfrm>
          <a:prstGeom prst="rect">
            <a:avLst/>
          </a:prstGeom>
          <a:solidFill>
            <a:srgbClr val="CCCCFF"/>
          </a:solidFill>
          <a:ln w="9525">
            <a:noFill/>
            <a:miter lim="800000"/>
            <a:headEnd/>
            <a:tailEnd/>
          </a:ln>
        </p:spPr>
        <p:txBody>
          <a:bodyPr/>
          <a:lstStyle/>
          <a:p>
            <a:endParaRPr lang="en-US"/>
          </a:p>
        </p:txBody>
      </p:sp>
      <p:sp>
        <p:nvSpPr>
          <p:cNvPr id="131266" name="Rectangle 198"/>
          <p:cNvSpPr>
            <a:spLocks noChangeArrowheads="1"/>
          </p:cNvSpPr>
          <p:nvPr/>
        </p:nvSpPr>
        <p:spPr bwMode="auto">
          <a:xfrm>
            <a:off x="4370288" y="4591174"/>
            <a:ext cx="41275" cy="198438"/>
          </a:xfrm>
          <a:prstGeom prst="rect">
            <a:avLst/>
          </a:prstGeom>
          <a:noFill/>
          <a:ln w="9525">
            <a:noFill/>
            <a:miter lim="800000"/>
            <a:headEnd/>
            <a:tailEnd/>
          </a:ln>
        </p:spPr>
        <p:txBody>
          <a:bodyPr wrap="none" lIns="0" tIns="0" rIns="0" bIns="0">
            <a:spAutoFit/>
          </a:bodyPr>
          <a:lstStyle/>
          <a:p>
            <a:r>
              <a:rPr lang="en-US" sz="1300">
                <a:solidFill>
                  <a:srgbClr val="000000"/>
                </a:solidFill>
              </a:rPr>
              <a:t> </a:t>
            </a:r>
            <a:endParaRPr lang="en-US"/>
          </a:p>
        </p:txBody>
      </p:sp>
      <p:sp>
        <p:nvSpPr>
          <p:cNvPr id="131267" name="Freeform 199"/>
          <p:cNvSpPr>
            <a:spLocks/>
          </p:cNvSpPr>
          <p:nvPr/>
        </p:nvSpPr>
        <p:spPr bwMode="auto">
          <a:xfrm>
            <a:off x="4011513" y="4473699"/>
            <a:ext cx="641350" cy="144463"/>
          </a:xfrm>
          <a:custGeom>
            <a:avLst/>
            <a:gdLst>
              <a:gd name="T0" fmla="*/ 287338 w 404"/>
              <a:gd name="T1" fmla="*/ 0 h 91"/>
              <a:gd name="T2" fmla="*/ 227013 w 404"/>
              <a:gd name="T3" fmla="*/ 4763 h 91"/>
              <a:gd name="T4" fmla="*/ 168275 w 404"/>
              <a:gd name="T5" fmla="*/ 9525 h 91"/>
              <a:gd name="T6" fmla="*/ 130175 w 404"/>
              <a:gd name="T7" fmla="*/ 15875 h 91"/>
              <a:gd name="T8" fmla="*/ 106363 w 404"/>
              <a:gd name="T9" fmla="*/ 19050 h 91"/>
              <a:gd name="T10" fmla="*/ 84137 w 404"/>
              <a:gd name="T11" fmla="*/ 23813 h 91"/>
              <a:gd name="T12" fmla="*/ 65088 w 404"/>
              <a:gd name="T13" fmla="*/ 30163 h 91"/>
              <a:gd name="T14" fmla="*/ 46037 w 404"/>
              <a:gd name="T15" fmla="*/ 34925 h 91"/>
              <a:gd name="T16" fmla="*/ 31750 w 404"/>
              <a:gd name="T17" fmla="*/ 41275 h 91"/>
              <a:gd name="T18" fmla="*/ 20637 w 404"/>
              <a:gd name="T19" fmla="*/ 46038 h 91"/>
              <a:gd name="T20" fmla="*/ 11112 w 404"/>
              <a:gd name="T21" fmla="*/ 53975 h 91"/>
              <a:gd name="T22" fmla="*/ 3175 w 404"/>
              <a:gd name="T23" fmla="*/ 61913 h 91"/>
              <a:gd name="T24" fmla="*/ 0 w 404"/>
              <a:gd name="T25" fmla="*/ 68263 h 91"/>
              <a:gd name="T26" fmla="*/ 0 w 404"/>
              <a:gd name="T27" fmla="*/ 76200 h 91"/>
              <a:gd name="T28" fmla="*/ 3175 w 404"/>
              <a:gd name="T29" fmla="*/ 84138 h 91"/>
              <a:gd name="T30" fmla="*/ 11112 w 404"/>
              <a:gd name="T31" fmla="*/ 90488 h 91"/>
              <a:gd name="T32" fmla="*/ 20637 w 404"/>
              <a:gd name="T33" fmla="*/ 96838 h 91"/>
              <a:gd name="T34" fmla="*/ 31750 w 404"/>
              <a:gd name="T35" fmla="*/ 104775 h 91"/>
              <a:gd name="T36" fmla="*/ 46037 w 404"/>
              <a:gd name="T37" fmla="*/ 109538 h 91"/>
              <a:gd name="T38" fmla="*/ 65088 w 404"/>
              <a:gd name="T39" fmla="*/ 115888 h 91"/>
              <a:gd name="T40" fmla="*/ 84137 w 404"/>
              <a:gd name="T41" fmla="*/ 120650 h 91"/>
              <a:gd name="T42" fmla="*/ 106363 w 404"/>
              <a:gd name="T43" fmla="*/ 127000 h 91"/>
              <a:gd name="T44" fmla="*/ 130175 w 404"/>
              <a:gd name="T45" fmla="*/ 130175 h 91"/>
              <a:gd name="T46" fmla="*/ 168275 w 404"/>
              <a:gd name="T47" fmla="*/ 134938 h 91"/>
              <a:gd name="T48" fmla="*/ 227013 w 404"/>
              <a:gd name="T49" fmla="*/ 141288 h 91"/>
              <a:gd name="T50" fmla="*/ 287338 w 404"/>
              <a:gd name="T51" fmla="*/ 144463 h 91"/>
              <a:gd name="T52" fmla="*/ 354012 w 404"/>
              <a:gd name="T53" fmla="*/ 144463 h 91"/>
              <a:gd name="T54" fmla="*/ 415925 w 404"/>
              <a:gd name="T55" fmla="*/ 141288 h 91"/>
              <a:gd name="T56" fmla="*/ 473075 w 404"/>
              <a:gd name="T57" fmla="*/ 134938 h 91"/>
              <a:gd name="T58" fmla="*/ 511175 w 404"/>
              <a:gd name="T59" fmla="*/ 130175 h 91"/>
              <a:gd name="T60" fmla="*/ 534988 w 404"/>
              <a:gd name="T61" fmla="*/ 127000 h 91"/>
              <a:gd name="T62" fmla="*/ 557213 w 404"/>
              <a:gd name="T63" fmla="*/ 120650 h 91"/>
              <a:gd name="T64" fmla="*/ 576263 w 404"/>
              <a:gd name="T65" fmla="*/ 115888 h 91"/>
              <a:gd name="T66" fmla="*/ 595313 w 404"/>
              <a:gd name="T67" fmla="*/ 109538 h 91"/>
              <a:gd name="T68" fmla="*/ 609600 w 404"/>
              <a:gd name="T69" fmla="*/ 104775 h 91"/>
              <a:gd name="T70" fmla="*/ 620713 w 404"/>
              <a:gd name="T71" fmla="*/ 96838 h 91"/>
              <a:gd name="T72" fmla="*/ 630238 w 404"/>
              <a:gd name="T73" fmla="*/ 90488 h 91"/>
              <a:gd name="T74" fmla="*/ 638175 w 404"/>
              <a:gd name="T75" fmla="*/ 84138 h 91"/>
              <a:gd name="T76" fmla="*/ 641350 w 404"/>
              <a:gd name="T77" fmla="*/ 76200 h 91"/>
              <a:gd name="T78" fmla="*/ 641350 w 404"/>
              <a:gd name="T79" fmla="*/ 68263 h 91"/>
              <a:gd name="T80" fmla="*/ 638175 w 404"/>
              <a:gd name="T81" fmla="*/ 61913 h 91"/>
              <a:gd name="T82" fmla="*/ 630238 w 404"/>
              <a:gd name="T83" fmla="*/ 53975 h 91"/>
              <a:gd name="T84" fmla="*/ 620713 w 404"/>
              <a:gd name="T85" fmla="*/ 46038 h 91"/>
              <a:gd name="T86" fmla="*/ 609600 w 404"/>
              <a:gd name="T87" fmla="*/ 41275 h 91"/>
              <a:gd name="T88" fmla="*/ 595313 w 404"/>
              <a:gd name="T89" fmla="*/ 34925 h 91"/>
              <a:gd name="T90" fmla="*/ 576263 w 404"/>
              <a:gd name="T91" fmla="*/ 30163 h 91"/>
              <a:gd name="T92" fmla="*/ 557213 w 404"/>
              <a:gd name="T93" fmla="*/ 23813 h 91"/>
              <a:gd name="T94" fmla="*/ 534988 w 404"/>
              <a:gd name="T95" fmla="*/ 19050 h 91"/>
              <a:gd name="T96" fmla="*/ 511175 w 404"/>
              <a:gd name="T97" fmla="*/ 15875 h 91"/>
              <a:gd name="T98" fmla="*/ 473075 w 404"/>
              <a:gd name="T99" fmla="*/ 9525 h 91"/>
              <a:gd name="T100" fmla="*/ 415925 w 404"/>
              <a:gd name="T101" fmla="*/ 4763 h 91"/>
              <a:gd name="T102" fmla="*/ 354012 w 404"/>
              <a:gd name="T103" fmla="*/ 0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4"/>
              <a:gd name="T157" fmla="*/ 0 h 91"/>
              <a:gd name="T158" fmla="*/ 404 w 404"/>
              <a:gd name="T159" fmla="*/ 91 h 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4" h="91">
                <a:moveTo>
                  <a:pt x="202" y="0"/>
                </a:moveTo>
                <a:lnTo>
                  <a:pt x="181" y="0"/>
                </a:lnTo>
                <a:lnTo>
                  <a:pt x="161" y="1"/>
                </a:lnTo>
                <a:lnTo>
                  <a:pt x="143" y="3"/>
                </a:lnTo>
                <a:lnTo>
                  <a:pt x="124" y="4"/>
                </a:lnTo>
                <a:lnTo>
                  <a:pt x="106" y="6"/>
                </a:lnTo>
                <a:lnTo>
                  <a:pt x="89" y="8"/>
                </a:lnTo>
                <a:lnTo>
                  <a:pt x="82" y="10"/>
                </a:lnTo>
                <a:lnTo>
                  <a:pt x="74" y="11"/>
                </a:lnTo>
                <a:lnTo>
                  <a:pt x="67" y="12"/>
                </a:lnTo>
                <a:lnTo>
                  <a:pt x="60" y="13"/>
                </a:lnTo>
                <a:lnTo>
                  <a:pt x="53" y="15"/>
                </a:lnTo>
                <a:lnTo>
                  <a:pt x="47" y="17"/>
                </a:lnTo>
                <a:lnTo>
                  <a:pt x="41" y="19"/>
                </a:lnTo>
                <a:lnTo>
                  <a:pt x="35" y="20"/>
                </a:lnTo>
                <a:lnTo>
                  <a:pt x="29" y="22"/>
                </a:lnTo>
                <a:lnTo>
                  <a:pt x="25" y="24"/>
                </a:lnTo>
                <a:lnTo>
                  <a:pt x="20" y="26"/>
                </a:lnTo>
                <a:lnTo>
                  <a:pt x="16" y="28"/>
                </a:lnTo>
                <a:lnTo>
                  <a:pt x="13" y="29"/>
                </a:lnTo>
                <a:lnTo>
                  <a:pt x="9" y="32"/>
                </a:lnTo>
                <a:lnTo>
                  <a:pt x="7" y="34"/>
                </a:lnTo>
                <a:lnTo>
                  <a:pt x="5" y="36"/>
                </a:lnTo>
                <a:lnTo>
                  <a:pt x="2" y="39"/>
                </a:lnTo>
                <a:lnTo>
                  <a:pt x="1" y="41"/>
                </a:lnTo>
                <a:lnTo>
                  <a:pt x="0" y="43"/>
                </a:lnTo>
                <a:lnTo>
                  <a:pt x="0" y="46"/>
                </a:lnTo>
                <a:lnTo>
                  <a:pt x="0" y="48"/>
                </a:lnTo>
                <a:lnTo>
                  <a:pt x="1" y="50"/>
                </a:lnTo>
                <a:lnTo>
                  <a:pt x="2" y="53"/>
                </a:lnTo>
                <a:lnTo>
                  <a:pt x="5" y="55"/>
                </a:lnTo>
                <a:lnTo>
                  <a:pt x="7" y="57"/>
                </a:lnTo>
                <a:lnTo>
                  <a:pt x="9" y="59"/>
                </a:lnTo>
                <a:lnTo>
                  <a:pt x="13" y="61"/>
                </a:lnTo>
                <a:lnTo>
                  <a:pt x="16" y="63"/>
                </a:lnTo>
                <a:lnTo>
                  <a:pt x="20" y="66"/>
                </a:lnTo>
                <a:lnTo>
                  <a:pt x="25" y="67"/>
                </a:lnTo>
                <a:lnTo>
                  <a:pt x="29" y="69"/>
                </a:lnTo>
                <a:lnTo>
                  <a:pt x="35" y="71"/>
                </a:lnTo>
                <a:lnTo>
                  <a:pt x="41" y="73"/>
                </a:lnTo>
                <a:lnTo>
                  <a:pt x="47" y="75"/>
                </a:lnTo>
                <a:lnTo>
                  <a:pt x="53" y="76"/>
                </a:lnTo>
                <a:lnTo>
                  <a:pt x="60" y="77"/>
                </a:lnTo>
                <a:lnTo>
                  <a:pt x="67" y="80"/>
                </a:lnTo>
                <a:lnTo>
                  <a:pt x="74" y="81"/>
                </a:lnTo>
                <a:lnTo>
                  <a:pt x="82" y="82"/>
                </a:lnTo>
                <a:lnTo>
                  <a:pt x="89" y="83"/>
                </a:lnTo>
                <a:lnTo>
                  <a:pt x="106" y="85"/>
                </a:lnTo>
                <a:lnTo>
                  <a:pt x="124" y="88"/>
                </a:lnTo>
                <a:lnTo>
                  <a:pt x="143" y="89"/>
                </a:lnTo>
                <a:lnTo>
                  <a:pt x="161" y="90"/>
                </a:lnTo>
                <a:lnTo>
                  <a:pt x="181" y="91"/>
                </a:lnTo>
                <a:lnTo>
                  <a:pt x="202" y="91"/>
                </a:lnTo>
                <a:lnTo>
                  <a:pt x="223" y="91"/>
                </a:lnTo>
                <a:lnTo>
                  <a:pt x="243" y="90"/>
                </a:lnTo>
                <a:lnTo>
                  <a:pt x="262" y="89"/>
                </a:lnTo>
                <a:lnTo>
                  <a:pt x="280" y="88"/>
                </a:lnTo>
                <a:lnTo>
                  <a:pt x="298" y="85"/>
                </a:lnTo>
                <a:lnTo>
                  <a:pt x="315" y="83"/>
                </a:lnTo>
                <a:lnTo>
                  <a:pt x="322" y="82"/>
                </a:lnTo>
                <a:lnTo>
                  <a:pt x="330" y="81"/>
                </a:lnTo>
                <a:lnTo>
                  <a:pt x="337" y="80"/>
                </a:lnTo>
                <a:lnTo>
                  <a:pt x="344" y="77"/>
                </a:lnTo>
                <a:lnTo>
                  <a:pt x="351" y="76"/>
                </a:lnTo>
                <a:lnTo>
                  <a:pt x="357" y="75"/>
                </a:lnTo>
                <a:lnTo>
                  <a:pt x="363" y="73"/>
                </a:lnTo>
                <a:lnTo>
                  <a:pt x="369" y="71"/>
                </a:lnTo>
                <a:lnTo>
                  <a:pt x="375" y="69"/>
                </a:lnTo>
                <a:lnTo>
                  <a:pt x="379" y="67"/>
                </a:lnTo>
                <a:lnTo>
                  <a:pt x="384" y="66"/>
                </a:lnTo>
                <a:lnTo>
                  <a:pt x="388" y="63"/>
                </a:lnTo>
                <a:lnTo>
                  <a:pt x="391" y="61"/>
                </a:lnTo>
                <a:lnTo>
                  <a:pt x="395" y="59"/>
                </a:lnTo>
                <a:lnTo>
                  <a:pt x="397" y="57"/>
                </a:lnTo>
                <a:lnTo>
                  <a:pt x="399" y="55"/>
                </a:lnTo>
                <a:lnTo>
                  <a:pt x="402" y="53"/>
                </a:lnTo>
                <a:lnTo>
                  <a:pt x="403" y="50"/>
                </a:lnTo>
                <a:lnTo>
                  <a:pt x="404" y="48"/>
                </a:lnTo>
                <a:lnTo>
                  <a:pt x="404" y="46"/>
                </a:lnTo>
                <a:lnTo>
                  <a:pt x="404" y="43"/>
                </a:lnTo>
                <a:lnTo>
                  <a:pt x="403" y="41"/>
                </a:lnTo>
                <a:lnTo>
                  <a:pt x="402" y="39"/>
                </a:lnTo>
                <a:lnTo>
                  <a:pt x="399" y="36"/>
                </a:lnTo>
                <a:lnTo>
                  <a:pt x="397" y="34"/>
                </a:lnTo>
                <a:lnTo>
                  <a:pt x="395" y="32"/>
                </a:lnTo>
                <a:lnTo>
                  <a:pt x="391" y="29"/>
                </a:lnTo>
                <a:lnTo>
                  <a:pt x="388" y="28"/>
                </a:lnTo>
                <a:lnTo>
                  <a:pt x="384" y="26"/>
                </a:lnTo>
                <a:lnTo>
                  <a:pt x="379" y="24"/>
                </a:lnTo>
                <a:lnTo>
                  <a:pt x="375" y="22"/>
                </a:lnTo>
                <a:lnTo>
                  <a:pt x="369" y="20"/>
                </a:lnTo>
                <a:lnTo>
                  <a:pt x="363" y="19"/>
                </a:lnTo>
                <a:lnTo>
                  <a:pt x="357" y="17"/>
                </a:lnTo>
                <a:lnTo>
                  <a:pt x="351" y="15"/>
                </a:lnTo>
                <a:lnTo>
                  <a:pt x="344" y="13"/>
                </a:lnTo>
                <a:lnTo>
                  <a:pt x="337" y="12"/>
                </a:lnTo>
                <a:lnTo>
                  <a:pt x="330" y="11"/>
                </a:lnTo>
                <a:lnTo>
                  <a:pt x="322" y="10"/>
                </a:lnTo>
                <a:lnTo>
                  <a:pt x="315" y="8"/>
                </a:lnTo>
                <a:lnTo>
                  <a:pt x="298" y="6"/>
                </a:lnTo>
                <a:lnTo>
                  <a:pt x="280" y="4"/>
                </a:lnTo>
                <a:lnTo>
                  <a:pt x="262" y="3"/>
                </a:lnTo>
                <a:lnTo>
                  <a:pt x="243" y="1"/>
                </a:lnTo>
                <a:lnTo>
                  <a:pt x="223" y="0"/>
                </a:lnTo>
                <a:lnTo>
                  <a:pt x="202" y="0"/>
                </a:lnTo>
                <a:close/>
              </a:path>
            </a:pathLst>
          </a:custGeom>
          <a:solidFill>
            <a:srgbClr val="CCCCFF"/>
          </a:solidFill>
          <a:ln w="9525">
            <a:noFill/>
            <a:round/>
            <a:headEnd/>
            <a:tailEnd/>
          </a:ln>
        </p:spPr>
        <p:txBody>
          <a:bodyPr/>
          <a:lstStyle/>
          <a:p>
            <a:endParaRPr lang="en-US"/>
          </a:p>
        </p:txBody>
      </p:sp>
      <p:sp>
        <p:nvSpPr>
          <p:cNvPr id="131268" name="Freeform 200"/>
          <p:cNvSpPr>
            <a:spLocks/>
          </p:cNvSpPr>
          <p:nvPr/>
        </p:nvSpPr>
        <p:spPr bwMode="auto">
          <a:xfrm>
            <a:off x="4011513" y="4473699"/>
            <a:ext cx="641350" cy="144463"/>
          </a:xfrm>
          <a:custGeom>
            <a:avLst/>
            <a:gdLst>
              <a:gd name="T0" fmla="*/ 287338 w 404"/>
              <a:gd name="T1" fmla="*/ 0 h 91"/>
              <a:gd name="T2" fmla="*/ 227013 w 404"/>
              <a:gd name="T3" fmla="*/ 4763 h 91"/>
              <a:gd name="T4" fmla="*/ 168275 w 404"/>
              <a:gd name="T5" fmla="*/ 9525 h 91"/>
              <a:gd name="T6" fmla="*/ 130175 w 404"/>
              <a:gd name="T7" fmla="*/ 15875 h 91"/>
              <a:gd name="T8" fmla="*/ 106363 w 404"/>
              <a:gd name="T9" fmla="*/ 19050 h 91"/>
              <a:gd name="T10" fmla="*/ 84137 w 404"/>
              <a:gd name="T11" fmla="*/ 23813 h 91"/>
              <a:gd name="T12" fmla="*/ 65088 w 404"/>
              <a:gd name="T13" fmla="*/ 30163 h 91"/>
              <a:gd name="T14" fmla="*/ 46037 w 404"/>
              <a:gd name="T15" fmla="*/ 34925 h 91"/>
              <a:gd name="T16" fmla="*/ 31750 w 404"/>
              <a:gd name="T17" fmla="*/ 41275 h 91"/>
              <a:gd name="T18" fmla="*/ 20637 w 404"/>
              <a:gd name="T19" fmla="*/ 46038 h 91"/>
              <a:gd name="T20" fmla="*/ 11112 w 404"/>
              <a:gd name="T21" fmla="*/ 53975 h 91"/>
              <a:gd name="T22" fmla="*/ 3175 w 404"/>
              <a:gd name="T23" fmla="*/ 61913 h 91"/>
              <a:gd name="T24" fmla="*/ 0 w 404"/>
              <a:gd name="T25" fmla="*/ 68263 h 91"/>
              <a:gd name="T26" fmla="*/ 0 w 404"/>
              <a:gd name="T27" fmla="*/ 76200 h 91"/>
              <a:gd name="T28" fmla="*/ 3175 w 404"/>
              <a:gd name="T29" fmla="*/ 84138 h 91"/>
              <a:gd name="T30" fmla="*/ 11112 w 404"/>
              <a:gd name="T31" fmla="*/ 90488 h 91"/>
              <a:gd name="T32" fmla="*/ 20637 w 404"/>
              <a:gd name="T33" fmla="*/ 96838 h 91"/>
              <a:gd name="T34" fmla="*/ 31750 w 404"/>
              <a:gd name="T35" fmla="*/ 104775 h 91"/>
              <a:gd name="T36" fmla="*/ 46037 w 404"/>
              <a:gd name="T37" fmla="*/ 109538 h 91"/>
              <a:gd name="T38" fmla="*/ 65088 w 404"/>
              <a:gd name="T39" fmla="*/ 115888 h 91"/>
              <a:gd name="T40" fmla="*/ 84137 w 404"/>
              <a:gd name="T41" fmla="*/ 120650 h 91"/>
              <a:gd name="T42" fmla="*/ 106363 w 404"/>
              <a:gd name="T43" fmla="*/ 127000 h 91"/>
              <a:gd name="T44" fmla="*/ 130175 w 404"/>
              <a:gd name="T45" fmla="*/ 130175 h 91"/>
              <a:gd name="T46" fmla="*/ 168275 w 404"/>
              <a:gd name="T47" fmla="*/ 134938 h 91"/>
              <a:gd name="T48" fmla="*/ 227013 w 404"/>
              <a:gd name="T49" fmla="*/ 141288 h 91"/>
              <a:gd name="T50" fmla="*/ 287338 w 404"/>
              <a:gd name="T51" fmla="*/ 144463 h 91"/>
              <a:gd name="T52" fmla="*/ 354012 w 404"/>
              <a:gd name="T53" fmla="*/ 144463 h 91"/>
              <a:gd name="T54" fmla="*/ 415925 w 404"/>
              <a:gd name="T55" fmla="*/ 141288 h 91"/>
              <a:gd name="T56" fmla="*/ 473075 w 404"/>
              <a:gd name="T57" fmla="*/ 134938 h 91"/>
              <a:gd name="T58" fmla="*/ 511175 w 404"/>
              <a:gd name="T59" fmla="*/ 130175 h 91"/>
              <a:gd name="T60" fmla="*/ 534988 w 404"/>
              <a:gd name="T61" fmla="*/ 127000 h 91"/>
              <a:gd name="T62" fmla="*/ 557213 w 404"/>
              <a:gd name="T63" fmla="*/ 120650 h 91"/>
              <a:gd name="T64" fmla="*/ 576263 w 404"/>
              <a:gd name="T65" fmla="*/ 115888 h 91"/>
              <a:gd name="T66" fmla="*/ 595313 w 404"/>
              <a:gd name="T67" fmla="*/ 109538 h 91"/>
              <a:gd name="T68" fmla="*/ 609600 w 404"/>
              <a:gd name="T69" fmla="*/ 104775 h 91"/>
              <a:gd name="T70" fmla="*/ 620713 w 404"/>
              <a:gd name="T71" fmla="*/ 96838 h 91"/>
              <a:gd name="T72" fmla="*/ 630238 w 404"/>
              <a:gd name="T73" fmla="*/ 90488 h 91"/>
              <a:gd name="T74" fmla="*/ 638175 w 404"/>
              <a:gd name="T75" fmla="*/ 84138 h 91"/>
              <a:gd name="T76" fmla="*/ 641350 w 404"/>
              <a:gd name="T77" fmla="*/ 76200 h 91"/>
              <a:gd name="T78" fmla="*/ 641350 w 404"/>
              <a:gd name="T79" fmla="*/ 68263 h 91"/>
              <a:gd name="T80" fmla="*/ 638175 w 404"/>
              <a:gd name="T81" fmla="*/ 61913 h 91"/>
              <a:gd name="T82" fmla="*/ 630238 w 404"/>
              <a:gd name="T83" fmla="*/ 53975 h 91"/>
              <a:gd name="T84" fmla="*/ 620713 w 404"/>
              <a:gd name="T85" fmla="*/ 46038 h 91"/>
              <a:gd name="T86" fmla="*/ 609600 w 404"/>
              <a:gd name="T87" fmla="*/ 41275 h 91"/>
              <a:gd name="T88" fmla="*/ 595313 w 404"/>
              <a:gd name="T89" fmla="*/ 34925 h 91"/>
              <a:gd name="T90" fmla="*/ 576263 w 404"/>
              <a:gd name="T91" fmla="*/ 30163 h 91"/>
              <a:gd name="T92" fmla="*/ 557213 w 404"/>
              <a:gd name="T93" fmla="*/ 23813 h 91"/>
              <a:gd name="T94" fmla="*/ 534988 w 404"/>
              <a:gd name="T95" fmla="*/ 19050 h 91"/>
              <a:gd name="T96" fmla="*/ 511175 w 404"/>
              <a:gd name="T97" fmla="*/ 15875 h 91"/>
              <a:gd name="T98" fmla="*/ 473075 w 404"/>
              <a:gd name="T99" fmla="*/ 9525 h 91"/>
              <a:gd name="T100" fmla="*/ 415925 w 404"/>
              <a:gd name="T101" fmla="*/ 4763 h 91"/>
              <a:gd name="T102" fmla="*/ 354012 w 404"/>
              <a:gd name="T103" fmla="*/ 0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4"/>
              <a:gd name="T157" fmla="*/ 0 h 91"/>
              <a:gd name="T158" fmla="*/ 404 w 404"/>
              <a:gd name="T159" fmla="*/ 91 h 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4" h="91">
                <a:moveTo>
                  <a:pt x="202" y="0"/>
                </a:moveTo>
                <a:lnTo>
                  <a:pt x="181" y="0"/>
                </a:lnTo>
                <a:lnTo>
                  <a:pt x="161" y="1"/>
                </a:lnTo>
                <a:lnTo>
                  <a:pt x="143" y="3"/>
                </a:lnTo>
                <a:lnTo>
                  <a:pt x="124" y="4"/>
                </a:lnTo>
                <a:lnTo>
                  <a:pt x="106" y="6"/>
                </a:lnTo>
                <a:lnTo>
                  <a:pt x="89" y="8"/>
                </a:lnTo>
                <a:lnTo>
                  <a:pt x="82" y="10"/>
                </a:lnTo>
                <a:lnTo>
                  <a:pt x="74" y="11"/>
                </a:lnTo>
                <a:lnTo>
                  <a:pt x="67" y="12"/>
                </a:lnTo>
                <a:lnTo>
                  <a:pt x="60" y="13"/>
                </a:lnTo>
                <a:lnTo>
                  <a:pt x="53" y="15"/>
                </a:lnTo>
                <a:lnTo>
                  <a:pt x="47" y="17"/>
                </a:lnTo>
                <a:lnTo>
                  <a:pt x="41" y="19"/>
                </a:lnTo>
                <a:lnTo>
                  <a:pt x="35" y="20"/>
                </a:lnTo>
                <a:lnTo>
                  <a:pt x="29" y="22"/>
                </a:lnTo>
                <a:lnTo>
                  <a:pt x="25" y="24"/>
                </a:lnTo>
                <a:lnTo>
                  <a:pt x="20" y="26"/>
                </a:lnTo>
                <a:lnTo>
                  <a:pt x="16" y="28"/>
                </a:lnTo>
                <a:lnTo>
                  <a:pt x="13" y="29"/>
                </a:lnTo>
                <a:lnTo>
                  <a:pt x="9" y="32"/>
                </a:lnTo>
                <a:lnTo>
                  <a:pt x="7" y="34"/>
                </a:lnTo>
                <a:lnTo>
                  <a:pt x="5" y="36"/>
                </a:lnTo>
                <a:lnTo>
                  <a:pt x="2" y="39"/>
                </a:lnTo>
                <a:lnTo>
                  <a:pt x="1" y="41"/>
                </a:lnTo>
                <a:lnTo>
                  <a:pt x="0" y="43"/>
                </a:lnTo>
                <a:lnTo>
                  <a:pt x="0" y="46"/>
                </a:lnTo>
                <a:lnTo>
                  <a:pt x="0" y="48"/>
                </a:lnTo>
                <a:lnTo>
                  <a:pt x="1" y="50"/>
                </a:lnTo>
                <a:lnTo>
                  <a:pt x="2" y="53"/>
                </a:lnTo>
                <a:lnTo>
                  <a:pt x="5" y="55"/>
                </a:lnTo>
                <a:lnTo>
                  <a:pt x="7" y="57"/>
                </a:lnTo>
                <a:lnTo>
                  <a:pt x="9" y="59"/>
                </a:lnTo>
                <a:lnTo>
                  <a:pt x="13" y="61"/>
                </a:lnTo>
                <a:lnTo>
                  <a:pt x="16" y="63"/>
                </a:lnTo>
                <a:lnTo>
                  <a:pt x="20" y="66"/>
                </a:lnTo>
                <a:lnTo>
                  <a:pt x="25" y="67"/>
                </a:lnTo>
                <a:lnTo>
                  <a:pt x="29" y="69"/>
                </a:lnTo>
                <a:lnTo>
                  <a:pt x="35" y="71"/>
                </a:lnTo>
                <a:lnTo>
                  <a:pt x="41" y="73"/>
                </a:lnTo>
                <a:lnTo>
                  <a:pt x="47" y="75"/>
                </a:lnTo>
                <a:lnTo>
                  <a:pt x="53" y="76"/>
                </a:lnTo>
                <a:lnTo>
                  <a:pt x="60" y="77"/>
                </a:lnTo>
                <a:lnTo>
                  <a:pt x="67" y="80"/>
                </a:lnTo>
                <a:lnTo>
                  <a:pt x="74" y="81"/>
                </a:lnTo>
                <a:lnTo>
                  <a:pt x="82" y="82"/>
                </a:lnTo>
                <a:lnTo>
                  <a:pt x="89" y="83"/>
                </a:lnTo>
                <a:lnTo>
                  <a:pt x="106" y="85"/>
                </a:lnTo>
                <a:lnTo>
                  <a:pt x="124" y="88"/>
                </a:lnTo>
                <a:lnTo>
                  <a:pt x="143" y="89"/>
                </a:lnTo>
                <a:lnTo>
                  <a:pt x="161" y="90"/>
                </a:lnTo>
                <a:lnTo>
                  <a:pt x="181" y="91"/>
                </a:lnTo>
                <a:lnTo>
                  <a:pt x="202" y="91"/>
                </a:lnTo>
                <a:lnTo>
                  <a:pt x="223" y="91"/>
                </a:lnTo>
                <a:lnTo>
                  <a:pt x="243" y="90"/>
                </a:lnTo>
                <a:lnTo>
                  <a:pt x="262" y="89"/>
                </a:lnTo>
                <a:lnTo>
                  <a:pt x="280" y="88"/>
                </a:lnTo>
                <a:lnTo>
                  <a:pt x="298" y="85"/>
                </a:lnTo>
                <a:lnTo>
                  <a:pt x="315" y="83"/>
                </a:lnTo>
                <a:lnTo>
                  <a:pt x="322" y="82"/>
                </a:lnTo>
                <a:lnTo>
                  <a:pt x="330" y="81"/>
                </a:lnTo>
                <a:lnTo>
                  <a:pt x="337" y="80"/>
                </a:lnTo>
                <a:lnTo>
                  <a:pt x="344" y="77"/>
                </a:lnTo>
                <a:lnTo>
                  <a:pt x="351" y="76"/>
                </a:lnTo>
                <a:lnTo>
                  <a:pt x="357" y="75"/>
                </a:lnTo>
                <a:lnTo>
                  <a:pt x="363" y="73"/>
                </a:lnTo>
                <a:lnTo>
                  <a:pt x="369" y="71"/>
                </a:lnTo>
                <a:lnTo>
                  <a:pt x="375" y="69"/>
                </a:lnTo>
                <a:lnTo>
                  <a:pt x="379" y="67"/>
                </a:lnTo>
                <a:lnTo>
                  <a:pt x="384" y="66"/>
                </a:lnTo>
                <a:lnTo>
                  <a:pt x="388" y="63"/>
                </a:lnTo>
                <a:lnTo>
                  <a:pt x="391" y="61"/>
                </a:lnTo>
                <a:lnTo>
                  <a:pt x="395" y="59"/>
                </a:lnTo>
                <a:lnTo>
                  <a:pt x="397" y="57"/>
                </a:lnTo>
                <a:lnTo>
                  <a:pt x="399" y="55"/>
                </a:lnTo>
                <a:lnTo>
                  <a:pt x="402" y="53"/>
                </a:lnTo>
                <a:lnTo>
                  <a:pt x="403" y="50"/>
                </a:lnTo>
                <a:lnTo>
                  <a:pt x="404" y="48"/>
                </a:lnTo>
                <a:lnTo>
                  <a:pt x="404" y="46"/>
                </a:lnTo>
                <a:lnTo>
                  <a:pt x="404" y="43"/>
                </a:lnTo>
                <a:lnTo>
                  <a:pt x="403" y="41"/>
                </a:lnTo>
                <a:lnTo>
                  <a:pt x="402" y="39"/>
                </a:lnTo>
                <a:lnTo>
                  <a:pt x="399" y="36"/>
                </a:lnTo>
                <a:lnTo>
                  <a:pt x="397" y="34"/>
                </a:lnTo>
                <a:lnTo>
                  <a:pt x="395" y="32"/>
                </a:lnTo>
                <a:lnTo>
                  <a:pt x="391" y="29"/>
                </a:lnTo>
                <a:lnTo>
                  <a:pt x="388" y="28"/>
                </a:lnTo>
                <a:lnTo>
                  <a:pt x="384" y="26"/>
                </a:lnTo>
                <a:lnTo>
                  <a:pt x="379" y="24"/>
                </a:lnTo>
                <a:lnTo>
                  <a:pt x="375" y="22"/>
                </a:lnTo>
                <a:lnTo>
                  <a:pt x="369" y="20"/>
                </a:lnTo>
                <a:lnTo>
                  <a:pt x="363" y="19"/>
                </a:lnTo>
                <a:lnTo>
                  <a:pt x="357" y="17"/>
                </a:lnTo>
                <a:lnTo>
                  <a:pt x="351" y="15"/>
                </a:lnTo>
                <a:lnTo>
                  <a:pt x="344" y="13"/>
                </a:lnTo>
                <a:lnTo>
                  <a:pt x="337" y="12"/>
                </a:lnTo>
                <a:lnTo>
                  <a:pt x="330" y="11"/>
                </a:lnTo>
                <a:lnTo>
                  <a:pt x="322" y="10"/>
                </a:lnTo>
                <a:lnTo>
                  <a:pt x="315" y="8"/>
                </a:lnTo>
                <a:lnTo>
                  <a:pt x="298" y="6"/>
                </a:lnTo>
                <a:lnTo>
                  <a:pt x="280" y="4"/>
                </a:lnTo>
                <a:lnTo>
                  <a:pt x="262" y="3"/>
                </a:lnTo>
                <a:lnTo>
                  <a:pt x="243" y="1"/>
                </a:lnTo>
                <a:lnTo>
                  <a:pt x="223" y="0"/>
                </a:lnTo>
                <a:lnTo>
                  <a:pt x="202" y="0"/>
                </a:lnTo>
              </a:path>
            </a:pathLst>
          </a:custGeom>
          <a:noFill/>
          <a:ln w="14288">
            <a:solidFill>
              <a:srgbClr val="000000"/>
            </a:solidFill>
            <a:round/>
            <a:headEnd/>
            <a:tailEnd/>
          </a:ln>
        </p:spPr>
        <p:txBody>
          <a:bodyPr/>
          <a:lstStyle/>
          <a:p>
            <a:endParaRPr lang="en-US"/>
          </a:p>
        </p:txBody>
      </p:sp>
      <p:sp>
        <p:nvSpPr>
          <p:cNvPr id="131269" name="Line 201"/>
          <p:cNvSpPr>
            <a:spLocks noChangeShapeType="1"/>
          </p:cNvSpPr>
          <p:nvPr/>
        </p:nvSpPr>
        <p:spPr bwMode="auto">
          <a:xfrm flipV="1">
            <a:off x="4208463" y="4517628"/>
            <a:ext cx="112712" cy="1588"/>
          </a:xfrm>
          <a:prstGeom prst="line">
            <a:avLst/>
          </a:prstGeom>
          <a:noFill/>
          <a:ln w="34925">
            <a:solidFill>
              <a:srgbClr val="000000"/>
            </a:solidFill>
            <a:round/>
            <a:headEnd/>
            <a:tailEnd/>
          </a:ln>
        </p:spPr>
        <p:txBody>
          <a:bodyPr/>
          <a:lstStyle/>
          <a:p>
            <a:endParaRPr lang="en-US"/>
          </a:p>
        </p:txBody>
      </p:sp>
      <p:sp>
        <p:nvSpPr>
          <p:cNvPr id="131270" name="Line 202"/>
          <p:cNvSpPr>
            <a:spLocks noChangeShapeType="1"/>
          </p:cNvSpPr>
          <p:nvPr/>
        </p:nvSpPr>
        <p:spPr bwMode="auto">
          <a:xfrm>
            <a:off x="4384575" y="4589587"/>
            <a:ext cx="100013" cy="1587"/>
          </a:xfrm>
          <a:prstGeom prst="line">
            <a:avLst/>
          </a:prstGeom>
          <a:noFill/>
          <a:ln w="34925">
            <a:solidFill>
              <a:srgbClr val="000000"/>
            </a:solidFill>
            <a:round/>
            <a:headEnd/>
            <a:tailEnd/>
          </a:ln>
        </p:spPr>
        <p:txBody>
          <a:bodyPr/>
          <a:lstStyle/>
          <a:p>
            <a:endParaRPr lang="en-US"/>
          </a:p>
        </p:txBody>
      </p:sp>
      <p:sp>
        <p:nvSpPr>
          <p:cNvPr id="131271" name="Line 203"/>
          <p:cNvSpPr>
            <a:spLocks noChangeShapeType="1"/>
          </p:cNvSpPr>
          <p:nvPr/>
        </p:nvSpPr>
        <p:spPr bwMode="auto">
          <a:xfrm>
            <a:off x="4271863" y="4507037"/>
            <a:ext cx="117475" cy="82550"/>
          </a:xfrm>
          <a:prstGeom prst="line">
            <a:avLst/>
          </a:prstGeom>
          <a:noFill/>
          <a:ln w="34925">
            <a:solidFill>
              <a:srgbClr val="000000"/>
            </a:solidFill>
            <a:round/>
            <a:headEnd/>
            <a:tailEnd/>
          </a:ln>
        </p:spPr>
        <p:txBody>
          <a:bodyPr/>
          <a:lstStyle/>
          <a:p>
            <a:endParaRPr lang="en-US"/>
          </a:p>
        </p:txBody>
      </p:sp>
      <p:sp>
        <p:nvSpPr>
          <p:cNvPr id="131272" name="Line 204"/>
          <p:cNvSpPr>
            <a:spLocks noChangeShapeType="1"/>
          </p:cNvSpPr>
          <p:nvPr/>
        </p:nvSpPr>
        <p:spPr bwMode="auto">
          <a:xfrm>
            <a:off x="4167088" y="4586412"/>
            <a:ext cx="112712" cy="3175"/>
          </a:xfrm>
          <a:prstGeom prst="line">
            <a:avLst/>
          </a:prstGeom>
          <a:noFill/>
          <a:ln w="34925">
            <a:solidFill>
              <a:srgbClr val="000000"/>
            </a:solidFill>
            <a:round/>
            <a:headEnd/>
            <a:tailEnd/>
          </a:ln>
        </p:spPr>
        <p:txBody>
          <a:bodyPr/>
          <a:lstStyle/>
          <a:p>
            <a:endParaRPr lang="en-US"/>
          </a:p>
        </p:txBody>
      </p:sp>
      <p:sp>
        <p:nvSpPr>
          <p:cNvPr id="131273" name="Line 205"/>
          <p:cNvSpPr>
            <a:spLocks noChangeShapeType="1"/>
          </p:cNvSpPr>
          <p:nvPr/>
        </p:nvSpPr>
        <p:spPr bwMode="auto">
          <a:xfrm>
            <a:off x="4355976" y="4517628"/>
            <a:ext cx="100013" cy="1588"/>
          </a:xfrm>
          <a:prstGeom prst="line">
            <a:avLst/>
          </a:prstGeom>
          <a:noFill/>
          <a:ln w="34925">
            <a:solidFill>
              <a:srgbClr val="000000"/>
            </a:solidFill>
            <a:round/>
            <a:headEnd/>
            <a:tailEnd/>
          </a:ln>
        </p:spPr>
        <p:txBody>
          <a:bodyPr/>
          <a:lstStyle/>
          <a:p>
            <a:endParaRPr lang="en-US"/>
          </a:p>
        </p:txBody>
      </p:sp>
      <p:sp>
        <p:nvSpPr>
          <p:cNvPr id="131274" name="Line 206"/>
          <p:cNvSpPr>
            <a:spLocks noChangeShapeType="1"/>
          </p:cNvSpPr>
          <p:nvPr/>
        </p:nvSpPr>
        <p:spPr bwMode="auto">
          <a:xfrm flipV="1">
            <a:off x="4271863" y="4505449"/>
            <a:ext cx="117475" cy="80963"/>
          </a:xfrm>
          <a:prstGeom prst="line">
            <a:avLst/>
          </a:prstGeom>
          <a:noFill/>
          <a:ln w="34925">
            <a:solidFill>
              <a:srgbClr val="000000"/>
            </a:solidFill>
            <a:round/>
            <a:headEnd/>
            <a:tailEnd/>
          </a:ln>
        </p:spPr>
        <p:txBody>
          <a:bodyPr/>
          <a:lstStyle/>
          <a:p>
            <a:endParaRPr lang="en-US"/>
          </a:p>
        </p:txBody>
      </p:sp>
      <p:sp>
        <p:nvSpPr>
          <p:cNvPr id="131275" name="Line 207"/>
          <p:cNvSpPr>
            <a:spLocks noChangeShapeType="1"/>
          </p:cNvSpPr>
          <p:nvPr/>
        </p:nvSpPr>
        <p:spPr bwMode="auto">
          <a:xfrm>
            <a:off x="2703413" y="3943474"/>
            <a:ext cx="1587" cy="868363"/>
          </a:xfrm>
          <a:prstGeom prst="line">
            <a:avLst/>
          </a:prstGeom>
          <a:noFill/>
          <a:ln w="11113">
            <a:solidFill>
              <a:srgbClr val="000000"/>
            </a:solidFill>
            <a:round/>
            <a:headEnd/>
            <a:tailEnd/>
          </a:ln>
        </p:spPr>
        <p:txBody>
          <a:bodyPr/>
          <a:lstStyle/>
          <a:p>
            <a:endParaRPr lang="en-US"/>
          </a:p>
        </p:txBody>
      </p:sp>
      <p:sp>
        <p:nvSpPr>
          <p:cNvPr id="131276" name="Line 208"/>
          <p:cNvSpPr>
            <a:spLocks noChangeShapeType="1"/>
          </p:cNvSpPr>
          <p:nvPr/>
        </p:nvSpPr>
        <p:spPr bwMode="auto">
          <a:xfrm>
            <a:off x="2473225" y="3943474"/>
            <a:ext cx="230188" cy="1588"/>
          </a:xfrm>
          <a:prstGeom prst="line">
            <a:avLst/>
          </a:prstGeom>
          <a:noFill/>
          <a:ln w="11113">
            <a:solidFill>
              <a:srgbClr val="000000"/>
            </a:solidFill>
            <a:round/>
            <a:headEnd/>
            <a:tailEnd/>
          </a:ln>
        </p:spPr>
        <p:txBody>
          <a:bodyPr/>
          <a:lstStyle/>
          <a:p>
            <a:endParaRPr lang="en-US"/>
          </a:p>
        </p:txBody>
      </p:sp>
      <p:sp>
        <p:nvSpPr>
          <p:cNvPr id="131277" name="Line 209"/>
          <p:cNvSpPr>
            <a:spLocks noChangeShapeType="1"/>
          </p:cNvSpPr>
          <p:nvPr/>
        </p:nvSpPr>
        <p:spPr bwMode="auto">
          <a:xfrm>
            <a:off x="2473225" y="4453062"/>
            <a:ext cx="230188" cy="1587"/>
          </a:xfrm>
          <a:prstGeom prst="line">
            <a:avLst/>
          </a:prstGeom>
          <a:noFill/>
          <a:ln w="11113">
            <a:solidFill>
              <a:srgbClr val="000000"/>
            </a:solidFill>
            <a:round/>
            <a:headEnd/>
            <a:tailEnd/>
          </a:ln>
        </p:spPr>
        <p:txBody>
          <a:bodyPr/>
          <a:lstStyle/>
          <a:p>
            <a:endParaRPr lang="en-US"/>
          </a:p>
        </p:txBody>
      </p:sp>
      <p:sp>
        <p:nvSpPr>
          <p:cNvPr id="131278" name="Line 210"/>
          <p:cNvSpPr>
            <a:spLocks noChangeShapeType="1"/>
          </p:cNvSpPr>
          <p:nvPr/>
        </p:nvSpPr>
        <p:spPr bwMode="auto">
          <a:xfrm>
            <a:off x="2473225" y="4807074"/>
            <a:ext cx="230188" cy="1588"/>
          </a:xfrm>
          <a:prstGeom prst="line">
            <a:avLst/>
          </a:prstGeom>
          <a:noFill/>
          <a:ln w="11113">
            <a:solidFill>
              <a:srgbClr val="000000"/>
            </a:solidFill>
            <a:round/>
            <a:headEnd/>
            <a:tailEnd/>
          </a:ln>
        </p:spPr>
        <p:txBody>
          <a:bodyPr/>
          <a:lstStyle/>
          <a:p>
            <a:endParaRPr lang="en-US"/>
          </a:p>
        </p:txBody>
      </p:sp>
      <p:sp>
        <p:nvSpPr>
          <p:cNvPr id="131279" name="Line 211"/>
          <p:cNvSpPr>
            <a:spLocks noChangeShapeType="1"/>
          </p:cNvSpPr>
          <p:nvPr/>
        </p:nvSpPr>
        <p:spPr bwMode="auto">
          <a:xfrm>
            <a:off x="2703413" y="4399087"/>
            <a:ext cx="184150" cy="1587"/>
          </a:xfrm>
          <a:prstGeom prst="line">
            <a:avLst/>
          </a:prstGeom>
          <a:noFill/>
          <a:ln w="11113">
            <a:solidFill>
              <a:srgbClr val="000000"/>
            </a:solidFill>
            <a:round/>
            <a:headEnd/>
            <a:tailEnd/>
          </a:ln>
        </p:spPr>
        <p:txBody>
          <a:bodyPr/>
          <a:lstStyle/>
          <a:p>
            <a:endParaRPr lang="en-US"/>
          </a:p>
        </p:txBody>
      </p:sp>
      <p:sp>
        <p:nvSpPr>
          <p:cNvPr id="131280" name="Line 212"/>
          <p:cNvSpPr>
            <a:spLocks noChangeShapeType="1"/>
          </p:cNvSpPr>
          <p:nvPr/>
        </p:nvSpPr>
        <p:spPr bwMode="auto">
          <a:xfrm>
            <a:off x="3409850" y="4418137"/>
            <a:ext cx="182563" cy="1587"/>
          </a:xfrm>
          <a:prstGeom prst="line">
            <a:avLst/>
          </a:prstGeom>
          <a:noFill/>
          <a:ln w="11113">
            <a:solidFill>
              <a:srgbClr val="000000"/>
            </a:solidFill>
            <a:round/>
            <a:headEnd/>
            <a:tailEnd/>
          </a:ln>
        </p:spPr>
        <p:txBody>
          <a:bodyPr/>
          <a:lstStyle/>
          <a:p>
            <a:endParaRPr lang="en-US"/>
          </a:p>
        </p:txBody>
      </p:sp>
      <p:sp>
        <p:nvSpPr>
          <p:cNvPr id="131281" name="Line 213"/>
          <p:cNvSpPr>
            <a:spLocks noChangeShapeType="1"/>
          </p:cNvSpPr>
          <p:nvPr/>
        </p:nvSpPr>
        <p:spPr bwMode="auto">
          <a:xfrm>
            <a:off x="3595588" y="4033962"/>
            <a:ext cx="1587" cy="777875"/>
          </a:xfrm>
          <a:prstGeom prst="line">
            <a:avLst/>
          </a:prstGeom>
          <a:noFill/>
          <a:ln w="11113">
            <a:solidFill>
              <a:srgbClr val="000000"/>
            </a:solidFill>
            <a:round/>
            <a:headEnd/>
            <a:tailEnd/>
          </a:ln>
        </p:spPr>
        <p:txBody>
          <a:bodyPr/>
          <a:lstStyle/>
          <a:p>
            <a:endParaRPr lang="en-US"/>
          </a:p>
        </p:txBody>
      </p:sp>
      <p:sp>
        <p:nvSpPr>
          <p:cNvPr id="131282" name="Line 214"/>
          <p:cNvSpPr>
            <a:spLocks noChangeShapeType="1"/>
          </p:cNvSpPr>
          <p:nvPr/>
        </p:nvSpPr>
        <p:spPr bwMode="auto">
          <a:xfrm>
            <a:off x="3363813" y="4033962"/>
            <a:ext cx="228600" cy="1587"/>
          </a:xfrm>
          <a:prstGeom prst="line">
            <a:avLst/>
          </a:prstGeom>
          <a:noFill/>
          <a:ln w="11113">
            <a:solidFill>
              <a:srgbClr val="000000"/>
            </a:solidFill>
            <a:round/>
            <a:headEnd/>
            <a:tailEnd/>
          </a:ln>
        </p:spPr>
        <p:txBody>
          <a:bodyPr/>
          <a:lstStyle/>
          <a:p>
            <a:endParaRPr lang="en-US"/>
          </a:p>
        </p:txBody>
      </p:sp>
      <p:sp>
        <p:nvSpPr>
          <p:cNvPr id="131283" name="Line 215"/>
          <p:cNvSpPr>
            <a:spLocks noChangeShapeType="1"/>
          </p:cNvSpPr>
          <p:nvPr/>
        </p:nvSpPr>
        <p:spPr bwMode="auto">
          <a:xfrm>
            <a:off x="3363813" y="4811837"/>
            <a:ext cx="228600" cy="1587"/>
          </a:xfrm>
          <a:prstGeom prst="line">
            <a:avLst/>
          </a:prstGeom>
          <a:noFill/>
          <a:ln w="11113">
            <a:solidFill>
              <a:srgbClr val="000000"/>
            </a:solidFill>
            <a:round/>
            <a:headEnd/>
            <a:tailEnd/>
          </a:ln>
        </p:spPr>
        <p:txBody>
          <a:bodyPr/>
          <a:lstStyle/>
          <a:p>
            <a:endParaRPr lang="en-US"/>
          </a:p>
        </p:txBody>
      </p:sp>
      <p:sp>
        <p:nvSpPr>
          <p:cNvPr id="131284" name="Freeform 217"/>
          <p:cNvSpPr>
            <a:spLocks/>
          </p:cNvSpPr>
          <p:nvPr/>
        </p:nvSpPr>
        <p:spPr bwMode="auto">
          <a:xfrm>
            <a:off x="2073175" y="4273674"/>
            <a:ext cx="395288" cy="330200"/>
          </a:xfrm>
          <a:custGeom>
            <a:avLst/>
            <a:gdLst>
              <a:gd name="T0" fmla="*/ 111125 w 249"/>
              <a:gd name="T1" fmla="*/ 22225 h 208"/>
              <a:gd name="T2" fmla="*/ 111125 w 249"/>
              <a:gd name="T3" fmla="*/ 22225 h 208"/>
              <a:gd name="T4" fmla="*/ 115888 w 249"/>
              <a:gd name="T5" fmla="*/ 22225 h 208"/>
              <a:gd name="T6" fmla="*/ 119063 w 249"/>
              <a:gd name="T7" fmla="*/ 19050 h 208"/>
              <a:gd name="T8" fmla="*/ 125413 w 249"/>
              <a:gd name="T9" fmla="*/ 17463 h 208"/>
              <a:gd name="T10" fmla="*/ 131763 w 249"/>
              <a:gd name="T11" fmla="*/ 15875 h 208"/>
              <a:gd name="T12" fmla="*/ 139700 w 249"/>
              <a:gd name="T13" fmla="*/ 14288 h 208"/>
              <a:gd name="T14" fmla="*/ 150813 w 249"/>
              <a:gd name="T15" fmla="*/ 12700 h 208"/>
              <a:gd name="T16" fmla="*/ 163513 w 249"/>
              <a:gd name="T17" fmla="*/ 7938 h 208"/>
              <a:gd name="T18" fmla="*/ 176213 w 249"/>
              <a:gd name="T19" fmla="*/ 6350 h 208"/>
              <a:gd name="T20" fmla="*/ 192088 w 249"/>
              <a:gd name="T21" fmla="*/ 4763 h 208"/>
              <a:gd name="T22" fmla="*/ 209550 w 249"/>
              <a:gd name="T23" fmla="*/ 3175 h 208"/>
              <a:gd name="T24" fmla="*/ 228600 w 249"/>
              <a:gd name="T25" fmla="*/ 1588 h 208"/>
              <a:gd name="T26" fmla="*/ 249238 w 249"/>
              <a:gd name="T27" fmla="*/ 0 h 208"/>
              <a:gd name="T28" fmla="*/ 269875 w 249"/>
              <a:gd name="T29" fmla="*/ 0 h 208"/>
              <a:gd name="T30" fmla="*/ 293688 w 249"/>
              <a:gd name="T31" fmla="*/ 0 h 208"/>
              <a:gd name="T32" fmla="*/ 319088 w 249"/>
              <a:gd name="T33" fmla="*/ 0 h 208"/>
              <a:gd name="T34" fmla="*/ 330200 w 249"/>
              <a:gd name="T35" fmla="*/ 44450 h 208"/>
              <a:gd name="T36" fmla="*/ 333375 w 249"/>
              <a:gd name="T37" fmla="*/ 46037 h 208"/>
              <a:gd name="T38" fmla="*/ 342900 w 249"/>
              <a:gd name="T39" fmla="*/ 50800 h 208"/>
              <a:gd name="T40" fmla="*/ 352425 w 249"/>
              <a:gd name="T41" fmla="*/ 61913 h 208"/>
              <a:gd name="T42" fmla="*/ 358775 w 249"/>
              <a:gd name="T43" fmla="*/ 79375 h 208"/>
              <a:gd name="T44" fmla="*/ 381000 w 249"/>
              <a:gd name="T45" fmla="*/ 182562 h 208"/>
              <a:gd name="T46" fmla="*/ 392113 w 249"/>
              <a:gd name="T47" fmla="*/ 227013 h 208"/>
              <a:gd name="T48" fmla="*/ 392113 w 249"/>
              <a:gd name="T49" fmla="*/ 231775 h 208"/>
              <a:gd name="T50" fmla="*/ 393700 w 249"/>
              <a:gd name="T51" fmla="*/ 238125 h 208"/>
              <a:gd name="T52" fmla="*/ 393700 w 249"/>
              <a:gd name="T53" fmla="*/ 252413 h 208"/>
              <a:gd name="T54" fmla="*/ 387350 w 249"/>
              <a:gd name="T55" fmla="*/ 268288 h 208"/>
              <a:gd name="T56" fmla="*/ 0 w 249"/>
              <a:gd name="T57" fmla="*/ 257175 h 208"/>
              <a:gd name="T58" fmla="*/ 39688 w 249"/>
              <a:gd name="T59" fmla="*/ 236538 h 208"/>
              <a:gd name="T60" fmla="*/ 39688 w 249"/>
              <a:gd name="T61" fmla="*/ 44450 h 208"/>
              <a:gd name="T62" fmla="*/ 41275 w 249"/>
              <a:gd name="T63" fmla="*/ 42862 h 208"/>
              <a:gd name="T64" fmla="*/ 44450 w 249"/>
              <a:gd name="T65" fmla="*/ 39688 h 208"/>
              <a:gd name="T66" fmla="*/ 50800 w 249"/>
              <a:gd name="T67" fmla="*/ 38100 h 208"/>
              <a:gd name="T68" fmla="*/ 58738 w 249"/>
              <a:gd name="T69" fmla="*/ 34925 h 208"/>
              <a:gd name="T70" fmla="*/ 66675 w 249"/>
              <a:gd name="T71" fmla="*/ 34925 h 208"/>
              <a:gd name="T72" fmla="*/ 77788 w 249"/>
              <a:gd name="T73" fmla="*/ 34925 h 208"/>
              <a:gd name="T74" fmla="*/ 92075 w 249"/>
              <a:gd name="T75" fmla="*/ 36513 h 208"/>
              <a:gd name="T76" fmla="*/ 107950 w 249"/>
              <a:gd name="T77" fmla="*/ 42862 h 2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9"/>
              <a:gd name="T118" fmla="*/ 0 h 208"/>
              <a:gd name="T119" fmla="*/ 249 w 249"/>
              <a:gd name="T120" fmla="*/ 208 h 2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9" h="208">
                <a:moveTo>
                  <a:pt x="68" y="27"/>
                </a:moveTo>
                <a:lnTo>
                  <a:pt x="70" y="14"/>
                </a:lnTo>
                <a:lnTo>
                  <a:pt x="72" y="14"/>
                </a:lnTo>
                <a:lnTo>
                  <a:pt x="73" y="14"/>
                </a:lnTo>
                <a:lnTo>
                  <a:pt x="74" y="12"/>
                </a:lnTo>
                <a:lnTo>
                  <a:pt x="75" y="12"/>
                </a:lnTo>
                <a:lnTo>
                  <a:pt x="76" y="12"/>
                </a:lnTo>
                <a:lnTo>
                  <a:pt x="79" y="11"/>
                </a:lnTo>
                <a:lnTo>
                  <a:pt x="81" y="11"/>
                </a:lnTo>
                <a:lnTo>
                  <a:pt x="83" y="10"/>
                </a:lnTo>
                <a:lnTo>
                  <a:pt x="86" y="9"/>
                </a:lnTo>
                <a:lnTo>
                  <a:pt x="88" y="9"/>
                </a:lnTo>
                <a:lnTo>
                  <a:pt x="91" y="8"/>
                </a:lnTo>
                <a:lnTo>
                  <a:pt x="95" y="8"/>
                </a:lnTo>
                <a:lnTo>
                  <a:pt x="98" y="7"/>
                </a:lnTo>
                <a:lnTo>
                  <a:pt x="103" y="5"/>
                </a:lnTo>
                <a:lnTo>
                  <a:pt x="107" y="5"/>
                </a:lnTo>
                <a:lnTo>
                  <a:pt x="111" y="4"/>
                </a:lnTo>
                <a:lnTo>
                  <a:pt x="116" y="4"/>
                </a:lnTo>
                <a:lnTo>
                  <a:pt x="121" y="3"/>
                </a:lnTo>
                <a:lnTo>
                  <a:pt x="126" y="2"/>
                </a:lnTo>
                <a:lnTo>
                  <a:pt x="132" y="2"/>
                </a:lnTo>
                <a:lnTo>
                  <a:pt x="137" y="1"/>
                </a:lnTo>
                <a:lnTo>
                  <a:pt x="144" y="1"/>
                </a:lnTo>
                <a:lnTo>
                  <a:pt x="150" y="1"/>
                </a:lnTo>
                <a:lnTo>
                  <a:pt x="157" y="0"/>
                </a:lnTo>
                <a:lnTo>
                  <a:pt x="163" y="0"/>
                </a:lnTo>
                <a:lnTo>
                  <a:pt x="170" y="0"/>
                </a:lnTo>
                <a:lnTo>
                  <a:pt x="178" y="0"/>
                </a:lnTo>
                <a:lnTo>
                  <a:pt x="185" y="0"/>
                </a:lnTo>
                <a:lnTo>
                  <a:pt x="193" y="0"/>
                </a:lnTo>
                <a:lnTo>
                  <a:pt x="201" y="0"/>
                </a:lnTo>
                <a:lnTo>
                  <a:pt x="210" y="4"/>
                </a:lnTo>
                <a:lnTo>
                  <a:pt x="208" y="28"/>
                </a:lnTo>
                <a:lnTo>
                  <a:pt x="210" y="29"/>
                </a:lnTo>
                <a:lnTo>
                  <a:pt x="213" y="31"/>
                </a:lnTo>
                <a:lnTo>
                  <a:pt x="216" y="32"/>
                </a:lnTo>
                <a:lnTo>
                  <a:pt x="220" y="36"/>
                </a:lnTo>
                <a:lnTo>
                  <a:pt x="222" y="39"/>
                </a:lnTo>
                <a:lnTo>
                  <a:pt x="224" y="44"/>
                </a:lnTo>
                <a:lnTo>
                  <a:pt x="226" y="50"/>
                </a:lnTo>
                <a:lnTo>
                  <a:pt x="245" y="67"/>
                </a:lnTo>
                <a:lnTo>
                  <a:pt x="240" y="115"/>
                </a:lnTo>
                <a:lnTo>
                  <a:pt x="208" y="132"/>
                </a:lnTo>
                <a:lnTo>
                  <a:pt x="247" y="143"/>
                </a:lnTo>
                <a:lnTo>
                  <a:pt x="247" y="146"/>
                </a:lnTo>
                <a:lnTo>
                  <a:pt x="248" y="148"/>
                </a:lnTo>
                <a:lnTo>
                  <a:pt x="248" y="150"/>
                </a:lnTo>
                <a:lnTo>
                  <a:pt x="249" y="154"/>
                </a:lnTo>
                <a:lnTo>
                  <a:pt x="248" y="159"/>
                </a:lnTo>
                <a:lnTo>
                  <a:pt x="247" y="163"/>
                </a:lnTo>
                <a:lnTo>
                  <a:pt x="244" y="169"/>
                </a:lnTo>
                <a:lnTo>
                  <a:pt x="144" y="208"/>
                </a:lnTo>
                <a:lnTo>
                  <a:pt x="0" y="162"/>
                </a:lnTo>
                <a:lnTo>
                  <a:pt x="3" y="157"/>
                </a:lnTo>
                <a:lnTo>
                  <a:pt x="25" y="149"/>
                </a:lnTo>
                <a:lnTo>
                  <a:pt x="25" y="28"/>
                </a:lnTo>
                <a:lnTo>
                  <a:pt x="26" y="27"/>
                </a:lnTo>
                <a:lnTo>
                  <a:pt x="27" y="27"/>
                </a:lnTo>
                <a:lnTo>
                  <a:pt x="28" y="25"/>
                </a:lnTo>
                <a:lnTo>
                  <a:pt x="31" y="24"/>
                </a:lnTo>
                <a:lnTo>
                  <a:pt x="32" y="24"/>
                </a:lnTo>
                <a:lnTo>
                  <a:pt x="34" y="23"/>
                </a:lnTo>
                <a:lnTo>
                  <a:pt x="37" y="22"/>
                </a:lnTo>
                <a:lnTo>
                  <a:pt x="40" y="22"/>
                </a:lnTo>
                <a:lnTo>
                  <a:pt x="42" y="22"/>
                </a:lnTo>
                <a:lnTo>
                  <a:pt x="46" y="22"/>
                </a:lnTo>
                <a:lnTo>
                  <a:pt x="49" y="22"/>
                </a:lnTo>
                <a:lnTo>
                  <a:pt x="53" y="22"/>
                </a:lnTo>
                <a:lnTo>
                  <a:pt x="58" y="23"/>
                </a:lnTo>
                <a:lnTo>
                  <a:pt x="61" y="24"/>
                </a:lnTo>
                <a:lnTo>
                  <a:pt x="68" y="27"/>
                </a:lnTo>
                <a:close/>
              </a:path>
            </a:pathLst>
          </a:custGeom>
          <a:solidFill>
            <a:srgbClr val="000000"/>
          </a:solidFill>
          <a:ln w="9525">
            <a:noFill/>
            <a:round/>
            <a:headEnd/>
            <a:tailEnd/>
          </a:ln>
        </p:spPr>
        <p:txBody>
          <a:bodyPr/>
          <a:lstStyle/>
          <a:p>
            <a:endParaRPr lang="en-US"/>
          </a:p>
        </p:txBody>
      </p:sp>
      <p:sp>
        <p:nvSpPr>
          <p:cNvPr id="131285" name="Freeform 218"/>
          <p:cNvSpPr>
            <a:spLocks/>
          </p:cNvSpPr>
          <p:nvPr/>
        </p:nvSpPr>
        <p:spPr bwMode="auto">
          <a:xfrm>
            <a:off x="2211288" y="4297487"/>
            <a:ext cx="125412" cy="144462"/>
          </a:xfrm>
          <a:custGeom>
            <a:avLst/>
            <a:gdLst>
              <a:gd name="T0" fmla="*/ 123825 w 79"/>
              <a:gd name="T1" fmla="*/ 4762 h 91"/>
              <a:gd name="T2" fmla="*/ 123825 w 79"/>
              <a:gd name="T3" fmla="*/ 4762 h 91"/>
              <a:gd name="T4" fmla="*/ 122237 w 79"/>
              <a:gd name="T5" fmla="*/ 4762 h 91"/>
              <a:gd name="T6" fmla="*/ 117475 w 79"/>
              <a:gd name="T7" fmla="*/ 3175 h 91"/>
              <a:gd name="T8" fmla="*/ 114300 w 79"/>
              <a:gd name="T9" fmla="*/ 3175 h 91"/>
              <a:gd name="T10" fmla="*/ 109537 w 79"/>
              <a:gd name="T11" fmla="*/ 1587 h 91"/>
              <a:gd name="T12" fmla="*/ 103187 w 79"/>
              <a:gd name="T13" fmla="*/ 1587 h 91"/>
              <a:gd name="T14" fmla="*/ 95250 w 79"/>
              <a:gd name="T15" fmla="*/ 1587 h 91"/>
              <a:gd name="T16" fmla="*/ 88900 w 79"/>
              <a:gd name="T17" fmla="*/ 0 h 91"/>
              <a:gd name="T18" fmla="*/ 79375 w 79"/>
              <a:gd name="T19" fmla="*/ 0 h 91"/>
              <a:gd name="T20" fmla="*/ 69850 w 79"/>
              <a:gd name="T21" fmla="*/ 0 h 91"/>
              <a:gd name="T22" fmla="*/ 60325 w 79"/>
              <a:gd name="T23" fmla="*/ 1587 h 91"/>
              <a:gd name="T24" fmla="*/ 49212 w 79"/>
              <a:gd name="T25" fmla="*/ 3175 h 91"/>
              <a:gd name="T26" fmla="*/ 39687 w 79"/>
              <a:gd name="T27" fmla="*/ 4762 h 91"/>
              <a:gd name="T28" fmla="*/ 28575 w 79"/>
              <a:gd name="T29" fmla="*/ 9525 h 91"/>
              <a:gd name="T30" fmla="*/ 17462 w 79"/>
              <a:gd name="T31" fmla="*/ 12700 h 91"/>
              <a:gd name="T32" fmla="*/ 6350 w 79"/>
              <a:gd name="T33" fmla="*/ 15875 h 91"/>
              <a:gd name="T34" fmla="*/ 6350 w 79"/>
              <a:gd name="T35" fmla="*/ 20637 h 91"/>
              <a:gd name="T36" fmla="*/ 4762 w 79"/>
              <a:gd name="T37" fmla="*/ 26987 h 91"/>
              <a:gd name="T38" fmla="*/ 1587 w 79"/>
              <a:gd name="T39" fmla="*/ 41275 h 91"/>
              <a:gd name="T40" fmla="*/ 0 w 79"/>
              <a:gd name="T41" fmla="*/ 55562 h 91"/>
              <a:gd name="T42" fmla="*/ 0 w 79"/>
              <a:gd name="T43" fmla="*/ 74612 h 91"/>
              <a:gd name="T44" fmla="*/ 0 w 79"/>
              <a:gd name="T45" fmla="*/ 93662 h 91"/>
              <a:gd name="T46" fmla="*/ 3175 w 79"/>
              <a:gd name="T47" fmla="*/ 115887 h 91"/>
              <a:gd name="T48" fmla="*/ 9525 w 79"/>
              <a:gd name="T49" fmla="*/ 141287 h 91"/>
              <a:gd name="T50" fmla="*/ 11112 w 79"/>
              <a:gd name="T51" fmla="*/ 141287 h 91"/>
              <a:gd name="T52" fmla="*/ 12700 w 79"/>
              <a:gd name="T53" fmla="*/ 141287 h 91"/>
              <a:gd name="T54" fmla="*/ 14287 w 79"/>
              <a:gd name="T55" fmla="*/ 138112 h 91"/>
              <a:gd name="T56" fmla="*/ 17462 w 79"/>
              <a:gd name="T57" fmla="*/ 138112 h 91"/>
              <a:gd name="T58" fmla="*/ 23812 w 79"/>
              <a:gd name="T59" fmla="*/ 138112 h 91"/>
              <a:gd name="T60" fmla="*/ 28575 w 79"/>
              <a:gd name="T61" fmla="*/ 138112 h 91"/>
              <a:gd name="T62" fmla="*/ 34925 w 79"/>
              <a:gd name="T63" fmla="*/ 138112 h 91"/>
              <a:gd name="T64" fmla="*/ 42862 w 79"/>
              <a:gd name="T65" fmla="*/ 138112 h 91"/>
              <a:gd name="T66" fmla="*/ 50800 w 79"/>
              <a:gd name="T67" fmla="*/ 136525 h 91"/>
              <a:gd name="T68" fmla="*/ 60325 w 79"/>
              <a:gd name="T69" fmla="*/ 138112 h 91"/>
              <a:gd name="T70" fmla="*/ 69850 w 79"/>
              <a:gd name="T71" fmla="*/ 138112 h 91"/>
              <a:gd name="T72" fmla="*/ 79375 w 79"/>
              <a:gd name="T73" fmla="*/ 138112 h 91"/>
              <a:gd name="T74" fmla="*/ 90487 w 79"/>
              <a:gd name="T75" fmla="*/ 138112 h 91"/>
              <a:gd name="T76" fmla="*/ 101600 w 79"/>
              <a:gd name="T77" fmla="*/ 141287 h 91"/>
              <a:gd name="T78" fmla="*/ 112712 w 79"/>
              <a:gd name="T79" fmla="*/ 142875 h 91"/>
              <a:gd name="T80" fmla="*/ 125412 w 79"/>
              <a:gd name="T81" fmla="*/ 144462 h 91"/>
              <a:gd name="T82" fmla="*/ 125412 w 79"/>
              <a:gd name="T83" fmla="*/ 138112 h 91"/>
              <a:gd name="T84" fmla="*/ 123825 w 79"/>
              <a:gd name="T85" fmla="*/ 127000 h 91"/>
              <a:gd name="T86" fmla="*/ 122237 w 79"/>
              <a:gd name="T87" fmla="*/ 111125 h 91"/>
              <a:gd name="T88" fmla="*/ 120650 w 79"/>
              <a:gd name="T89" fmla="*/ 90487 h 91"/>
              <a:gd name="T90" fmla="*/ 120650 w 79"/>
              <a:gd name="T91" fmla="*/ 68262 h 91"/>
              <a:gd name="T92" fmla="*/ 120650 w 79"/>
              <a:gd name="T93" fmla="*/ 44450 h 91"/>
              <a:gd name="T94" fmla="*/ 122237 w 79"/>
              <a:gd name="T95" fmla="*/ 23812 h 91"/>
              <a:gd name="T96" fmla="*/ 123825 w 79"/>
              <a:gd name="T97" fmla="*/ 4762 h 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91"/>
              <a:gd name="T149" fmla="*/ 79 w 79"/>
              <a:gd name="T150" fmla="*/ 91 h 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91">
                <a:moveTo>
                  <a:pt x="78" y="3"/>
                </a:moveTo>
                <a:lnTo>
                  <a:pt x="78" y="3"/>
                </a:lnTo>
                <a:lnTo>
                  <a:pt x="77" y="3"/>
                </a:lnTo>
                <a:lnTo>
                  <a:pt x="74" y="2"/>
                </a:lnTo>
                <a:lnTo>
                  <a:pt x="72" y="2"/>
                </a:lnTo>
                <a:lnTo>
                  <a:pt x="69" y="1"/>
                </a:lnTo>
                <a:lnTo>
                  <a:pt x="65" y="1"/>
                </a:lnTo>
                <a:lnTo>
                  <a:pt x="60" y="1"/>
                </a:lnTo>
                <a:lnTo>
                  <a:pt x="56" y="0"/>
                </a:lnTo>
                <a:lnTo>
                  <a:pt x="50" y="0"/>
                </a:lnTo>
                <a:lnTo>
                  <a:pt x="44" y="0"/>
                </a:lnTo>
                <a:lnTo>
                  <a:pt x="38" y="1"/>
                </a:lnTo>
                <a:lnTo>
                  <a:pt x="31" y="2"/>
                </a:lnTo>
                <a:lnTo>
                  <a:pt x="25" y="3"/>
                </a:lnTo>
                <a:lnTo>
                  <a:pt x="18" y="6"/>
                </a:lnTo>
                <a:lnTo>
                  <a:pt x="11" y="8"/>
                </a:lnTo>
                <a:lnTo>
                  <a:pt x="4" y="10"/>
                </a:lnTo>
                <a:lnTo>
                  <a:pt x="4" y="13"/>
                </a:lnTo>
                <a:lnTo>
                  <a:pt x="3" y="17"/>
                </a:lnTo>
                <a:lnTo>
                  <a:pt x="1" y="26"/>
                </a:lnTo>
                <a:lnTo>
                  <a:pt x="0" y="35"/>
                </a:lnTo>
                <a:lnTo>
                  <a:pt x="0" y="47"/>
                </a:lnTo>
                <a:lnTo>
                  <a:pt x="0" y="59"/>
                </a:lnTo>
                <a:lnTo>
                  <a:pt x="2" y="73"/>
                </a:lnTo>
                <a:lnTo>
                  <a:pt x="6" y="89"/>
                </a:lnTo>
                <a:lnTo>
                  <a:pt x="7" y="89"/>
                </a:lnTo>
                <a:lnTo>
                  <a:pt x="8" y="89"/>
                </a:lnTo>
                <a:lnTo>
                  <a:pt x="9" y="87"/>
                </a:lnTo>
                <a:lnTo>
                  <a:pt x="11" y="87"/>
                </a:lnTo>
                <a:lnTo>
                  <a:pt x="15" y="87"/>
                </a:lnTo>
                <a:lnTo>
                  <a:pt x="18" y="87"/>
                </a:lnTo>
                <a:lnTo>
                  <a:pt x="22" y="87"/>
                </a:lnTo>
                <a:lnTo>
                  <a:pt x="27" y="87"/>
                </a:lnTo>
                <a:lnTo>
                  <a:pt x="32" y="86"/>
                </a:lnTo>
                <a:lnTo>
                  <a:pt x="38" y="87"/>
                </a:lnTo>
                <a:lnTo>
                  <a:pt x="44" y="87"/>
                </a:lnTo>
                <a:lnTo>
                  <a:pt x="50" y="87"/>
                </a:lnTo>
                <a:lnTo>
                  <a:pt x="57" y="87"/>
                </a:lnTo>
                <a:lnTo>
                  <a:pt x="64" y="89"/>
                </a:lnTo>
                <a:lnTo>
                  <a:pt x="71" y="90"/>
                </a:lnTo>
                <a:lnTo>
                  <a:pt x="79" y="91"/>
                </a:lnTo>
                <a:lnTo>
                  <a:pt x="79" y="87"/>
                </a:lnTo>
                <a:lnTo>
                  <a:pt x="78" y="80"/>
                </a:lnTo>
                <a:lnTo>
                  <a:pt x="77" y="70"/>
                </a:lnTo>
                <a:lnTo>
                  <a:pt x="76" y="57"/>
                </a:lnTo>
                <a:lnTo>
                  <a:pt x="76" y="43"/>
                </a:lnTo>
                <a:lnTo>
                  <a:pt x="76" y="28"/>
                </a:lnTo>
                <a:lnTo>
                  <a:pt x="77" y="15"/>
                </a:lnTo>
                <a:lnTo>
                  <a:pt x="78" y="3"/>
                </a:lnTo>
                <a:close/>
              </a:path>
            </a:pathLst>
          </a:custGeom>
          <a:solidFill>
            <a:srgbClr val="333333"/>
          </a:solidFill>
          <a:ln w="9525">
            <a:noFill/>
            <a:round/>
            <a:headEnd/>
            <a:tailEnd/>
          </a:ln>
        </p:spPr>
        <p:txBody>
          <a:bodyPr/>
          <a:lstStyle/>
          <a:p>
            <a:endParaRPr lang="en-US"/>
          </a:p>
        </p:txBody>
      </p:sp>
      <p:sp>
        <p:nvSpPr>
          <p:cNvPr id="131286" name="Freeform 219"/>
          <p:cNvSpPr>
            <a:spLocks/>
          </p:cNvSpPr>
          <p:nvPr/>
        </p:nvSpPr>
        <p:spPr bwMode="auto">
          <a:xfrm>
            <a:off x="2223988" y="4335587"/>
            <a:ext cx="209550" cy="142875"/>
          </a:xfrm>
          <a:custGeom>
            <a:avLst/>
            <a:gdLst>
              <a:gd name="T0" fmla="*/ 1588 w 132"/>
              <a:gd name="T1" fmla="*/ 107950 h 90"/>
              <a:gd name="T2" fmla="*/ 0 w 132"/>
              <a:gd name="T3" fmla="*/ 127000 h 90"/>
              <a:gd name="T4" fmla="*/ 136525 w 132"/>
              <a:gd name="T5" fmla="*/ 142875 h 90"/>
              <a:gd name="T6" fmla="*/ 136525 w 132"/>
              <a:gd name="T7" fmla="*/ 142875 h 90"/>
              <a:gd name="T8" fmla="*/ 141287 w 132"/>
              <a:gd name="T9" fmla="*/ 141288 h 90"/>
              <a:gd name="T10" fmla="*/ 144462 w 132"/>
              <a:gd name="T11" fmla="*/ 139700 h 90"/>
              <a:gd name="T12" fmla="*/ 149225 w 132"/>
              <a:gd name="T13" fmla="*/ 136525 h 90"/>
              <a:gd name="T14" fmla="*/ 155575 w 132"/>
              <a:gd name="T15" fmla="*/ 131763 h 90"/>
              <a:gd name="T16" fmla="*/ 163512 w 132"/>
              <a:gd name="T17" fmla="*/ 127000 h 90"/>
              <a:gd name="T18" fmla="*/ 169862 w 132"/>
              <a:gd name="T19" fmla="*/ 120650 h 90"/>
              <a:gd name="T20" fmla="*/ 177800 w 132"/>
              <a:gd name="T21" fmla="*/ 114300 h 90"/>
              <a:gd name="T22" fmla="*/ 185737 w 132"/>
              <a:gd name="T23" fmla="*/ 106363 h 90"/>
              <a:gd name="T24" fmla="*/ 192087 w 132"/>
              <a:gd name="T25" fmla="*/ 96837 h 90"/>
              <a:gd name="T26" fmla="*/ 198437 w 132"/>
              <a:gd name="T27" fmla="*/ 87312 h 90"/>
              <a:gd name="T28" fmla="*/ 203200 w 132"/>
              <a:gd name="T29" fmla="*/ 76200 h 90"/>
              <a:gd name="T30" fmla="*/ 207963 w 132"/>
              <a:gd name="T31" fmla="*/ 63500 h 90"/>
              <a:gd name="T32" fmla="*/ 209550 w 132"/>
              <a:gd name="T33" fmla="*/ 50800 h 90"/>
              <a:gd name="T34" fmla="*/ 209550 w 132"/>
              <a:gd name="T35" fmla="*/ 38100 h 90"/>
              <a:gd name="T36" fmla="*/ 204788 w 132"/>
              <a:gd name="T37" fmla="*/ 22225 h 90"/>
              <a:gd name="T38" fmla="*/ 204788 w 132"/>
              <a:gd name="T39" fmla="*/ 20637 h 90"/>
              <a:gd name="T40" fmla="*/ 203200 w 132"/>
              <a:gd name="T41" fmla="*/ 19050 h 90"/>
              <a:gd name="T42" fmla="*/ 201612 w 132"/>
              <a:gd name="T43" fmla="*/ 15875 h 90"/>
              <a:gd name="T44" fmla="*/ 200025 w 132"/>
              <a:gd name="T45" fmla="*/ 11112 h 90"/>
              <a:gd name="T46" fmla="*/ 196850 w 132"/>
              <a:gd name="T47" fmla="*/ 7938 h 90"/>
              <a:gd name="T48" fmla="*/ 190500 w 132"/>
              <a:gd name="T49" fmla="*/ 4762 h 90"/>
              <a:gd name="T50" fmla="*/ 185737 w 132"/>
              <a:gd name="T51" fmla="*/ 3175 h 90"/>
              <a:gd name="T52" fmla="*/ 179387 w 132"/>
              <a:gd name="T53" fmla="*/ 0 h 90"/>
              <a:gd name="T54" fmla="*/ 179387 w 132"/>
              <a:gd name="T55" fmla="*/ 4762 h 90"/>
              <a:gd name="T56" fmla="*/ 180975 w 132"/>
              <a:gd name="T57" fmla="*/ 9525 h 90"/>
              <a:gd name="T58" fmla="*/ 185737 w 132"/>
              <a:gd name="T59" fmla="*/ 19050 h 90"/>
              <a:gd name="T60" fmla="*/ 187325 w 132"/>
              <a:gd name="T61" fmla="*/ 31750 h 90"/>
              <a:gd name="T62" fmla="*/ 187325 w 132"/>
              <a:gd name="T63" fmla="*/ 47625 h 90"/>
              <a:gd name="T64" fmla="*/ 185737 w 132"/>
              <a:gd name="T65" fmla="*/ 63500 h 90"/>
              <a:gd name="T66" fmla="*/ 180975 w 132"/>
              <a:gd name="T67" fmla="*/ 82550 h 90"/>
              <a:gd name="T68" fmla="*/ 171450 w 132"/>
              <a:gd name="T69" fmla="*/ 103188 h 90"/>
              <a:gd name="T70" fmla="*/ 171450 w 132"/>
              <a:gd name="T71" fmla="*/ 103188 h 90"/>
              <a:gd name="T72" fmla="*/ 171450 w 132"/>
              <a:gd name="T73" fmla="*/ 103188 h 90"/>
              <a:gd name="T74" fmla="*/ 169862 w 132"/>
              <a:gd name="T75" fmla="*/ 104775 h 90"/>
              <a:gd name="T76" fmla="*/ 168275 w 132"/>
              <a:gd name="T77" fmla="*/ 106363 h 90"/>
              <a:gd name="T78" fmla="*/ 166687 w 132"/>
              <a:gd name="T79" fmla="*/ 106363 h 90"/>
              <a:gd name="T80" fmla="*/ 163512 w 132"/>
              <a:gd name="T81" fmla="*/ 107950 h 90"/>
              <a:gd name="T82" fmla="*/ 158750 w 132"/>
              <a:gd name="T83" fmla="*/ 109538 h 90"/>
              <a:gd name="T84" fmla="*/ 155575 w 132"/>
              <a:gd name="T85" fmla="*/ 111125 h 90"/>
              <a:gd name="T86" fmla="*/ 152400 w 132"/>
              <a:gd name="T87" fmla="*/ 114300 h 90"/>
              <a:gd name="T88" fmla="*/ 146050 w 132"/>
              <a:gd name="T89" fmla="*/ 115888 h 90"/>
              <a:gd name="T90" fmla="*/ 142875 w 132"/>
              <a:gd name="T91" fmla="*/ 115888 h 90"/>
              <a:gd name="T92" fmla="*/ 134937 w 132"/>
              <a:gd name="T93" fmla="*/ 117475 h 90"/>
              <a:gd name="T94" fmla="*/ 130175 w 132"/>
              <a:gd name="T95" fmla="*/ 117475 h 90"/>
              <a:gd name="T96" fmla="*/ 123825 w 132"/>
              <a:gd name="T97" fmla="*/ 117475 h 90"/>
              <a:gd name="T98" fmla="*/ 115887 w 132"/>
              <a:gd name="T99" fmla="*/ 115888 h 90"/>
              <a:gd name="T100" fmla="*/ 109537 w 132"/>
              <a:gd name="T101" fmla="*/ 115888 h 90"/>
              <a:gd name="T102" fmla="*/ 109537 w 132"/>
              <a:gd name="T103" fmla="*/ 133350 h 90"/>
              <a:gd name="T104" fmla="*/ 4762 w 132"/>
              <a:gd name="T105" fmla="*/ 122238 h 90"/>
              <a:gd name="T106" fmla="*/ 1588 w 132"/>
              <a:gd name="T107" fmla="*/ 107950 h 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2"/>
              <a:gd name="T163" fmla="*/ 0 h 90"/>
              <a:gd name="T164" fmla="*/ 132 w 132"/>
              <a:gd name="T165" fmla="*/ 90 h 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2" h="90">
                <a:moveTo>
                  <a:pt x="1" y="68"/>
                </a:moveTo>
                <a:lnTo>
                  <a:pt x="0" y="80"/>
                </a:lnTo>
                <a:lnTo>
                  <a:pt x="86" y="90"/>
                </a:lnTo>
                <a:lnTo>
                  <a:pt x="89" y="89"/>
                </a:lnTo>
                <a:lnTo>
                  <a:pt x="91" y="88"/>
                </a:lnTo>
                <a:lnTo>
                  <a:pt x="94" y="86"/>
                </a:lnTo>
                <a:lnTo>
                  <a:pt x="98" y="83"/>
                </a:lnTo>
                <a:lnTo>
                  <a:pt x="103" y="80"/>
                </a:lnTo>
                <a:lnTo>
                  <a:pt x="107" y="76"/>
                </a:lnTo>
                <a:lnTo>
                  <a:pt x="112" y="72"/>
                </a:lnTo>
                <a:lnTo>
                  <a:pt x="117" y="67"/>
                </a:lnTo>
                <a:lnTo>
                  <a:pt x="121" y="61"/>
                </a:lnTo>
                <a:lnTo>
                  <a:pt x="125" y="55"/>
                </a:lnTo>
                <a:lnTo>
                  <a:pt x="128" y="48"/>
                </a:lnTo>
                <a:lnTo>
                  <a:pt x="131" y="40"/>
                </a:lnTo>
                <a:lnTo>
                  <a:pt x="132" y="32"/>
                </a:lnTo>
                <a:lnTo>
                  <a:pt x="132" y="24"/>
                </a:lnTo>
                <a:lnTo>
                  <a:pt x="129" y="14"/>
                </a:lnTo>
                <a:lnTo>
                  <a:pt x="129" y="13"/>
                </a:lnTo>
                <a:lnTo>
                  <a:pt x="128" y="12"/>
                </a:lnTo>
                <a:lnTo>
                  <a:pt x="127" y="10"/>
                </a:lnTo>
                <a:lnTo>
                  <a:pt x="126" y="7"/>
                </a:lnTo>
                <a:lnTo>
                  <a:pt x="124" y="5"/>
                </a:lnTo>
                <a:lnTo>
                  <a:pt x="120" y="3"/>
                </a:lnTo>
                <a:lnTo>
                  <a:pt x="117" y="2"/>
                </a:lnTo>
                <a:lnTo>
                  <a:pt x="113" y="0"/>
                </a:lnTo>
                <a:lnTo>
                  <a:pt x="113" y="3"/>
                </a:lnTo>
                <a:lnTo>
                  <a:pt x="114" y="6"/>
                </a:lnTo>
                <a:lnTo>
                  <a:pt x="117" y="12"/>
                </a:lnTo>
                <a:lnTo>
                  <a:pt x="118" y="20"/>
                </a:lnTo>
                <a:lnTo>
                  <a:pt x="118" y="30"/>
                </a:lnTo>
                <a:lnTo>
                  <a:pt x="117" y="40"/>
                </a:lnTo>
                <a:lnTo>
                  <a:pt x="114" y="52"/>
                </a:lnTo>
                <a:lnTo>
                  <a:pt x="108" y="65"/>
                </a:lnTo>
                <a:lnTo>
                  <a:pt x="107" y="66"/>
                </a:lnTo>
                <a:lnTo>
                  <a:pt x="106" y="67"/>
                </a:lnTo>
                <a:lnTo>
                  <a:pt x="105" y="67"/>
                </a:lnTo>
                <a:lnTo>
                  <a:pt x="103" y="68"/>
                </a:lnTo>
                <a:lnTo>
                  <a:pt x="100" y="69"/>
                </a:lnTo>
                <a:lnTo>
                  <a:pt x="98" y="70"/>
                </a:lnTo>
                <a:lnTo>
                  <a:pt x="96" y="72"/>
                </a:lnTo>
                <a:lnTo>
                  <a:pt x="92" y="73"/>
                </a:lnTo>
                <a:lnTo>
                  <a:pt x="90" y="73"/>
                </a:lnTo>
                <a:lnTo>
                  <a:pt x="85" y="74"/>
                </a:lnTo>
                <a:lnTo>
                  <a:pt x="82" y="74"/>
                </a:lnTo>
                <a:lnTo>
                  <a:pt x="78" y="74"/>
                </a:lnTo>
                <a:lnTo>
                  <a:pt x="73" y="73"/>
                </a:lnTo>
                <a:lnTo>
                  <a:pt x="69" y="73"/>
                </a:lnTo>
                <a:lnTo>
                  <a:pt x="69" y="84"/>
                </a:lnTo>
                <a:lnTo>
                  <a:pt x="3" y="77"/>
                </a:lnTo>
                <a:lnTo>
                  <a:pt x="1" y="68"/>
                </a:lnTo>
                <a:close/>
              </a:path>
            </a:pathLst>
          </a:custGeom>
          <a:solidFill>
            <a:srgbClr val="99D8D8"/>
          </a:solidFill>
          <a:ln w="9525">
            <a:noFill/>
            <a:round/>
            <a:headEnd/>
            <a:tailEnd/>
          </a:ln>
        </p:spPr>
        <p:txBody>
          <a:bodyPr/>
          <a:lstStyle/>
          <a:p>
            <a:endParaRPr lang="en-US"/>
          </a:p>
        </p:txBody>
      </p:sp>
      <p:sp>
        <p:nvSpPr>
          <p:cNvPr id="131287" name="Freeform 220"/>
          <p:cNvSpPr>
            <a:spLocks/>
          </p:cNvSpPr>
          <p:nvPr/>
        </p:nvSpPr>
        <p:spPr bwMode="auto">
          <a:xfrm>
            <a:off x="2198588" y="4476874"/>
            <a:ext cx="152400" cy="50800"/>
          </a:xfrm>
          <a:custGeom>
            <a:avLst/>
            <a:gdLst>
              <a:gd name="T0" fmla="*/ 152400 w 96"/>
              <a:gd name="T1" fmla="*/ 19050 h 32"/>
              <a:gd name="T2" fmla="*/ 1588 w 96"/>
              <a:gd name="T3" fmla="*/ 0 h 32"/>
              <a:gd name="T4" fmla="*/ 0 w 96"/>
              <a:gd name="T5" fmla="*/ 19050 h 32"/>
              <a:gd name="T6" fmla="*/ 147638 w 96"/>
              <a:gd name="T7" fmla="*/ 50800 h 32"/>
              <a:gd name="T8" fmla="*/ 152400 w 96"/>
              <a:gd name="T9" fmla="*/ 19050 h 32"/>
              <a:gd name="T10" fmla="*/ 0 60000 65536"/>
              <a:gd name="T11" fmla="*/ 0 60000 65536"/>
              <a:gd name="T12" fmla="*/ 0 60000 65536"/>
              <a:gd name="T13" fmla="*/ 0 60000 65536"/>
              <a:gd name="T14" fmla="*/ 0 60000 65536"/>
              <a:gd name="T15" fmla="*/ 0 w 96"/>
              <a:gd name="T16" fmla="*/ 0 h 32"/>
              <a:gd name="T17" fmla="*/ 96 w 96"/>
              <a:gd name="T18" fmla="*/ 32 h 32"/>
            </a:gdLst>
            <a:ahLst/>
            <a:cxnLst>
              <a:cxn ang="T10">
                <a:pos x="T0" y="T1"/>
              </a:cxn>
              <a:cxn ang="T11">
                <a:pos x="T2" y="T3"/>
              </a:cxn>
              <a:cxn ang="T12">
                <a:pos x="T4" y="T5"/>
              </a:cxn>
              <a:cxn ang="T13">
                <a:pos x="T6" y="T7"/>
              </a:cxn>
              <a:cxn ang="T14">
                <a:pos x="T8" y="T9"/>
              </a:cxn>
            </a:cxnLst>
            <a:rect l="T15" t="T16" r="T17" b="T18"/>
            <a:pathLst>
              <a:path w="96" h="32">
                <a:moveTo>
                  <a:pt x="96" y="12"/>
                </a:moveTo>
                <a:lnTo>
                  <a:pt x="1" y="0"/>
                </a:lnTo>
                <a:lnTo>
                  <a:pt x="0" y="12"/>
                </a:lnTo>
                <a:lnTo>
                  <a:pt x="93" y="32"/>
                </a:lnTo>
                <a:lnTo>
                  <a:pt x="96" y="12"/>
                </a:lnTo>
                <a:close/>
              </a:path>
            </a:pathLst>
          </a:custGeom>
          <a:solidFill>
            <a:srgbClr val="000000"/>
          </a:solidFill>
          <a:ln w="9525">
            <a:noFill/>
            <a:round/>
            <a:headEnd/>
            <a:tailEnd/>
          </a:ln>
        </p:spPr>
        <p:txBody>
          <a:bodyPr/>
          <a:lstStyle/>
          <a:p>
            <a:endParaRPr lang="en-US"/>
          </a:p>
        </p:txBody>
      </p:sp>
      <p:sp>
        <p:nvSpPr>
          <p:cNvPr id="131288" name="Freeform 221"/>
          <p:cNvSpPr>
            <a:spLocks/>
          </p:cNvSpPr>
          <p:nvPr/>
        </p:nvSpPr>
        <p:spPr bwMode="auto">
          <a:xfrm>
            <a:off x="2273200" y="4494337"/>
            <a:ext cx="66675" cy="22225"/>
          </a:xfrm>
          <a:custGeom>
            <a:avLst/>
            <a:gdLst>
              <a:gd name="T0" fmla="*/ 66675 w 42"/>
              <a:gd name="T1" fmla="*/ 9525 h 14"/>
              <a:gd name="T2" fmla="*/ 3175 w 42"/>
              <a:gd name="T3" fmla="*/ 0 h 14"/>
              <a:gd name="T4" fmla="*/ 0 w 42"/>
              <a:gd name="T5" fmla="*/ 9525 h 14"/>
              <a:gd name="T6" fmla="*/ 63500 w 42"/>
              <a:gd name="T7" fmla="*/ 22225 h 14"/>
              <a:gd name="T8" fmla="*/ 66675 w 42"/>
              <a:gd name="T9" fmla="*/ 9525 h 14"/>
              <a:gd name="T10" fmla="*/ 0 60000 65536"/>
              <a:gd name="T11" fmla="*/ 0 60000 65536"/>
              <a:gd name="T12" fmla="*/ 0 60000 65536"/>
              <a:gd name="T13" fmla="*/ 0 60000 65536"/>
              <a:gd name="T14" fmla="*/ 0 60000 65536"/>
              <a:gd name="T15" fmla="*/ 0 w 42"/>
              <a:gd name="T16" fmla="*/ 0 h 14"/>
              <a:gd name="T17" fmla="*/ 42 w 42"/>
              <a:gd name="T18" fmla="*/ 14 h 14"/>
            </a:gdLst>
            <a:ahLst/>
            <a:cxnLst>
              <a:cxn ang="T10">
                <a:pos x="T0" y="T1"/>
              </a:cxn>
              <a:cxn ang="T11">
                <a:pos x="T2" y="T3"/>
              </a:cxn>
              <a:cxn ang="T12">
                <a:pos x="T4" y="T5"/>
              </a:cxn>
              <a:cxn ang="T13">
                <a:pos x="T6" y="T7"/>
              </a:cxn>
              <a:cxn ang="T14">
                <a:pos x="T8" y="T9"/>
              </a:cxn>
            </a:cxnLst>
            <a:rect l="T15" t="T16" r="T17" b="T18"/>
            <a:pathLst>
              <a:path w="42" h="14">
                <a:moveTo>
                  <a:pt x="42" y="6"/>
                </a:moveTo>
                <a:lnTo>
                  <a:pt x="2" y="0"/>
                </a:lnTo>
                <a:lnTo>
                  <a:pt x="0" y="6"/>
                </a:lnTo>
                <a:lnTo>
                  <a:pt x="40" y="14"/>
                </a:lnTo>
                <a:lnTo>
                  <a:pt x="42" y="6"/>
                </a:lnTo>
                <a:close/>
              </a:path>
            </a:pathLst>
          </a:custGeom>
          <a:solidFill>
            <a:srgbClr val="99D8D8"/>
          </a:solidFill>
          <a:ln w="9525">
            <a:noFill/>
            <a:round/>
            <a:headEnd/>
            <a:tailEnd/>
          </a:ln>
        </p:spPr>
        <p:txBody>
          <a:bodyPr/>
          <a:lstStyle/>
          <a:p>
            <a:endParaRPr lang="en-US"/>
          </a:p>
        </p:txBody>
      </p:sp>
      <p:sp>
        <p:nvSpPr>
          <p:cNvPr id="131289" name="Freeform 222"/>
          <p:cNvSpPr>
            <a:spLocks/>
          </p:cNvSpPr>
          <p:nvPr/>
        </p:nvSpPr>
        <p:spPr bwMode="auto">
          <a:xfrm>
            <a:off x="2206525" y="4483224"/>
            <a:ext cx="44450" cy="15875"/>
          </a:xfrm>
          <a:custGeom>
            <a:avLst/>
            <a:gdLst>
              <a:gd name="T0" fmla="*/ 44450 w 28"/>
              <a:gd name="T1" fmla="*/ 6350 h 10"/>
              <a:gd name="T2" fmla="*/ 0 w 28"/>
              <a:gd name="T3" fmla="*/ 0 h 10"/>
              <a:gd name="T4" fmla="*/ 0 w 28"/>
              <a:gd name="T5" fmla="*/ 6350 h 10"/>
              <a:gd name="T6" fmla="*/ 42863 w 28"/>
              <a:gd name="T7" fmla="*/ 15875 h 10"/>
              <a:gd name="T8" fmla="*/ 44450 w 28"/>
              <a:gd name="T9" fmla="*/ 6350 h 10"/>
              <a:gd name="T10" fmla="*/ 0 60000 65536"/>
              <a:gd name="T11" fmla="*/ 0 60000 65536"/>
              <a:gd name="T12" fmla="*/ 0 60000 65536"/>
              <a:gd name="T13" fmla="*/ 0 60000 65536"/>
              <a:gd name="T14" fmla="*/ 0 60000 65536"/>
              <a:gd name="T15" fmla="*/ 0 w 28"/>
              <a:gd name="T16" fmla="*/ 0 h 10"/>
              <a:gd name="T17" fmla="*/ 28 w 28"/>
              <a:gd name="T18" fmla="*/ 10 h 10"/>
            </a:gdLst>
            <a:ahLst/>
            <a:cxnLst>
              <a:cxn ang="T10">
                <a:pos x="T0" y="T1"/>
              </a:cxn>
              <a:cxn ang="T11">
                <a:pos x="T2" y="T3"/>
              </a:cxn>
              <a:cxn ang="T12">
                <a:pos x="T4" y="T5"/>
              </a:cxn>
              <a:cxn ang="T13">
                <a:pos x="T6" y="T7"/>
              </a:cxn>
              <a:cxn ang="T14">
                <a:pos x="T8" y="T9"/>
              </a:cxn>
            </a:cxnLst>
            <a:rect l="T15" t="T16" r="T17" b="T18"/>
            <a:pathLst>
              <a:path w="28" h="10">
                <a:moveTo>
                  <a:pt x="28" y="4"/>
                </a:moveTo>
                <a:lnTo>
                  <a:pt x="0" y="0"/>
                </a:lnTo>
                <a:lnTo>
                  <a:pt x="0" y="4"/>
                </a:lnTo>
                <a:lnTo>
                  <a:pt x="27" y="10"/>
                </a:lnTo>
                <a:lnTo>
                  <a:pt x="28" y="4"/>
                </a:lnTo>
                <a:close/>
              </a:path>
            </a:pathLst>
          </a:custGeom>
          <a:solidFill>
            <a:srgbClr val="99D8D8"/>
          </a:solidFill>
          <a:ln w="9525">
            <a:noFill/>
            <a:round/>
            <a:headEnd/>
            <a:tailEnd/>
          </a:ln>
        </p:spPr>
        <p:txBody>
          <a:bodyPr/>
          <a:lstStyle/>
          <a:p>
            <a:endParaRPr lang="en-US"/>
          </a:p>
        </p:txBody>
      </p:sp>
      <p:sp>
        <p:nvSpPr>
          <p:cNvPr id="131290" name="Freeform 223"/>
          <p:cNvSpPr>
            <a:spLocks/>
          </p:cNvSpPr>
          <p:nvPr/>
        </p:nvSpPr>
        <p:spPr bwMode="auto">
          <a:xfrm>
            <a:off x="2098575" y="4497512"/>
            <a:ext cx="257175" cy="87312"/>
          </a:xfrm>
          <a:custGeom>
            <a:avLst/>
            <a:gdLst>
              <a:gd name="T0" fmla="*/ 0 w 162"/>
              <a:gd name="T1" fmla="*/ 25400 h 55"/>
              <a:gd name="T2" fmla="*/ 0 w 162"/>
              <a:gd name="T3" fmla="*/ 25400 h 55"/>
              <a:gd name="T4" fmla="*/ 1588 w 162"/>
              <a:gd name="T5" fmla="*/ 25400 h 55"/>
              <a:gd name="T6" fmla="*/ 3175 w 162"/>
              <a:gd name="T7" fmla="*/ 25400 h 55"/>
              <a:gd name="T8" fmla="*/ 6350 w 162"/>
              <a:gd name="T9" fmla="*/ 23812 h 55"/>
              <a:gd name="T10" fmla="*/ 11112 w 162"/>
              <a:gd name="T11" fmla="*/ 23812 h 55"/>
              <a:gd name="T12" fmla="*/ 15875 w 162"/>
              <a:gd name="T13" fmla="*/ 23812 h 55"/>
              <a:gd name="T14" fmla="*/ 22225 w 162"/>
              <a:gd name="T15" fmla="*/ 22225 h 55"/>
              <a:gd name="T16" fmla="*/ 26988 w 162"/>
              <a:gd name="T17" fmla="*/ 20637 h 55"/>
              <a:gd name="T18" fmla="*/ 33337 w 162"/>
              <a:gd name="T19" fmla="*/ 19050 h 55"/>
              <a:gd name="T20" fmla="*/ 38100 w 162"/>
              <a:gd name="T21" fmla="*/ 17462 h 55"/>
              <a:gd name="T22" fmla="*/ 44450 w 162"/>
              <a:gd name="T23" fmla="*/ 14287 h 55"/>
              <a:gd name="T24" fmla="*/ 49212 w 162"/>
              <a:gd name="T25" fmla="*/ 12700 h 55"/>
              <a:gd name="T26" fmla="*/ 55563 w 162"/>
              <a:gd name="T27" fmla="*/ 9525 h 55"/>
              <a:gd name="T28" fmla="*/ 58738 w 162"/>
              <a:gd name="T29" fmla="*/ 7937 h 55"/>
              <a:gd name="T30" fmla="*/ 63500 w 162"/>
              <a:gd name="T31" fmla="*/ 3175 h 55"/>
              <a:gd name="T32" fmla="*/ 68262 w 162"/>
              <a:gd name="T33" fmla="*/ 0 h 55"/>
              <a:gd name="T34" fmla="*/ 257175 w 162"/>
              <a:gd name="T35" fmla="*/ 44450 h 55"/>
              <a:gd name="T36" fmla="*/ 257175 w 162"/>
              <a:gd name="T37" fmla="*/ 44450 h 55"/>
              <a:gd name="T38" fmla="*/ 255588 w 162"/>
              <a:gd name="T39" fmla="*/ 46037 h 55"/>
              <a:gd name="T40" fmla="*/ 252413 w 162"/>
              <a:gd name="T41" fmla="*/ 47625 h 55"/>
              <a:gd name="T42" fmla="*/ 250825 w 162"/>
              <a:gd name="T43" fmla="*/ 50800 h 55"/>
              <a:gd name="T44" fmla="*/ 249238 w 162"/>
              <a:gd name="T45" fmla="*/ 52387 h 55"/>
              <a:gd name="T46" fmla="*/ 246063 w 162"/>
              <a:gd name="T47" fmla="*/ 55562 h 55"/>
              <a:gd name="T48" fmla="*/ 241300 w 162"/>
              <a:gd name="T49" fmla="*/ 57150 h 55"/>
              <a:gd name="T50" fmla="*/ 238125 w 162"/>
              <a:gd name="T51" fmla="*/ 61912 h 55"/>
              <a:gd name="T52" fmla="*/ 233363 w 162"/>
              <a:gd name="T53" fmla="*/ 65087 h 55"/>
              <a:gd name="T54" fmla="*/ 228600 w 162"/>
              <a:gd name="T55" fmla="*/ 68262 h 55"/>
              <a:gd name="T56" fmla="*/ 223838 w 162"/>
              <a:gd name="T57" fmla="*/ 73025 h 55"/>
              <a:gd name="T58" fmla="*/ 217488 w 162"/>
              <a:gd name="T59" fmla="*/ 76200 h 55"/>
              <a:gd name="T60" fmla="*/ 214313 w 162"/>
              <a:gd name="T61" fmla="*/ 79375 h 55"/>
              <a:gd name="T62" fmla="*/ 207963 w 162"/>
              <a:gd name="T63" fmla="*/ 80962 h 55"/>
              <a:gd name="T64" fmla="*/ 203200 w 162"/>
              <a:gd name="T65" fmla="*/ 84137 h 55"/>
              <a:gd name="T66" fmla="*/ 200025 w 162"/>
              <a:gd name="T67" fmla="*/ 87312 h 55"/>
              <a:gd name="T68" fmla="*/ 0 w 162"/>
              <a:gd name="T69" fmla="*/ 25400 h 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2"/>
              <a:gd name="T106" fmla="*/ 0 h 55"/>
              <a:gd name="T107" fmla="*/ 162 w 162"/>
              <a:gd name="T108" fmla="*/ 55 h 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2" h="55">
                <a:moveTo>
                  <a:pt x="0" y="16"/>
                </a:moveTo>
                <a:lnTo>
                  <a:pt x="0" y="16"/>
                </a:lnTo>
                <a:lnTo>
                  <a:pt x="1" y="16"/>
                </a:lnTo>
                <a:lnTo>
                  <a:pt x="2" y="16"/>
                </a:lnTo>
                <a:lnTo>
                  <a:pt x="4" y="15"/>
                </a:lnTo>
                <a:lnTo>
                  <a:pt x="7" y="15"/>
                </a:lnTo>
                <a:lnTo>
                  <a:pt x="10" y="15"/>
                </a:lnTo>
                <a:lnTo>
                  <a:pt x="14" y="14"/>
                </a:lnTo>
                <a:lnTo>
                  <a:pt x="17" y="13"/>
                </a:lnTo>
                <a:lnTo>
                  <a:pt x="21" y="12"/>
                </a:lnTo>
                <a:lnTo>
                  <a:pt x="24" y="11"/>
                </a:lnTo>
                <a:lnTo>
                  <a:pt x="28" y="9"/>
                </a:lnTo>
                <a:lnTo>
                  <a:pt x="31" y="8"/>
                </a:lnTo>
                <a:lnTo>
                  <a:pt x="35" y="6"/>
                </a:lnTo>
                <a:lnTo>
                  <a:pt x="37" y="5"/>
                </a:lnTo>
                <a:lnTo>
                  <a:pt x="40" y="2"/>
                </a:lnTo>
                <a:lnTo>
                  <a:pt x="43" y="0"/>
                </a:lnTo>
                <a:lnTo>
                  <a:pt x="162" y="28"/>
                </a:lnTo>
                <a:lnTo>
                  <a:pt x="161" y="29"/>
                </a:lnTo>
                <a:lnTo>
                  <a:pt x="159" y="30"/>
                </a:lnTo>
                <a:lnTo>
                  <a:pt x="158" y="32"/>
                </a:lnTo>
                <a:lnTo>
                  <a:pt x="157" y="33"/>
                </a:lnTo>
                <a:lnTo>
                  <a:pt x="155" y="35"/>
                </a:lnTo>
                <a:lnTo>
                  <a:pt x="152" y="36"/>
                </a:lnTo>
                <a:lnTo>
                  <a:pt x="150" y="39"/>
                </a:lnTo>
                <a:lnTo>
                  <a:pt x="147" y="41"/>
                </a:lnTo>
                <a:lnTo>
                  <a:pt x="144" y="43"/>
                </a:lnTo>
                <a:lnTo>
                  <a:pt x="141" y="46"/>
                </a:lnTo>
                <a:lnTo>
                  <a:pt x="137" y="48"/>
                </a:lnTo>
                <a:lnTo>
                  <a:pt x="135" y="50"/>
                </a:lnTo>
                <a:lnTo>
                  <a:pt x="131" y="51"/>
                </a:lnTo>
                <a:lnTo>
                  <a:pt x="128" y="53"/>
                </a:lnTo>
                <a:lnTo>
                  <a:pt x="126" y="55"/>
                </a:lnTo>
                <a:lnTo>
                  <a:pt x="0" y="16"/>
                </a:lnTo>
                <a:close/>
              </a:path>
            </a:pathLst>
          </a:custGeom>
          <a:solidFill>
            <a:srgbClr val="99D8D8"/>
          </a:solidFill>
          <a:ln w="9525">
            <a:noFill/>
            <a:round/>
            <a:headEnd/>
            <a:tailEnd/>
          </a:ln>
        </p:spPr>
        <p:txBody>
          <a:bodyPr/>
          <a:lstStyle/>
          <a:p>
            <a:endParaRPr lang="en-US"/>
          </a:p>
        </p:txBody>
      </p:sp>
      <p:sp>
        <p:nvSpPr>
          <p:cNvPr id="131291" name="Freeform 224"/>
          <p:cNvSpPr>
            <a:spLocks/>
          </p:cNvSpPr>
          <p:nvPr/>
        </p:nvSpPr>
        <p:spPr bwMode="auto">
          <a:xfrm>
            <a:off x="2355750" y="4487987"/>
            <a:ext cx="90488" cy="41275"/>
          </a:xfrm>
          <a:custGeom>
            <a:avLst/>
            <a:gdLst>
              <a:gd name="T0" fmla="*/ 9525 w 57"/>
              <a:gd name="T1" fmla="*/ 41275 h 26"/>
              <a:gd name="T2" fmla="*/ 90488 w 57"/>
              <a:gd name="T3" fmla="*/ 17463 h 26"/>
              <a:gd name="T4" fmla="*/ 39688 w 57"/>
              <a:gd name="T5" fmla="*/ 0 h 26"/>
              <a:gd name="T6" fmla="*/ 0 w 57"/>
              <a:gd name="T7" fmla="*/ 6350 h 26"/>
              <a:gd name="T8" fmla="*/ 0 w 57"/>
              <a:gd name="T9" fmla="*/ 39688 h 26"/>
              <a:gd name="T10" fmla="*/ 9525 w 57"/>
              <a:gd name="T11" fmla="*/ 41275 h 26"/>
              <a:gd name="T12" fmla="*/ 0 60000 65536"/>
              <a:gd name="T13" fmla="*/ 0 60000 65536"/>
              <a:gd name="T14" fmla="*/ 0 60000 65536"/>
              <a:gd name="T15" fmla="*/ 0 60000 65536"/>
              <a:gd name="T16" fmla="*/ 0 60000 65536"/>
              <a:gd name="T17" fmla="*/ 0 60000 65536"/>
              <a:gd name="T18" fmla="*/ 0 w 57"/>
              <a:gd name="T19" fmla="*/ 0 h 26"/>
              <a:gd name="T20" fmla="*/ 57 w 5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57" h="26">
                <a:moveTo>
                  <a:pt x="6" y="26"/>
                </a:moveTo>
                <a:lnTo>
                  <a:pt x="57" y="11"/>
                </a:lnTo>
                <a:lnTo>
                  <a:pt x="25" y="0"/>
                </a:lnTo>
                <a:lnTo>
                  <a:pt x="0" y="4"/>
                </a:lnTo>
                <a:lnTo>
                  <a:pt x="0" y="25"/>
                </a:lnTo>
                <a:lnTo>
                  <a:pt x="6" y="26"/>
                </a:lnTo>
                <a:close/>
              </a:path>
            </a:pathLst>
          </a:custGeom>
          <a:solidFill>
            <a:srgbClr val="001999"/>
          </a:solidFill>
          <a:ln w="9525">
            <a:noFill/>
            <a:round/>
            <a:headEnd/>
            <a:tailEnd/>
          </a:ln>
        </p:spPr>
        <p:txBody>
          <a:bodyPr/>
          <a:lstStyle/>
          <a:p>
            <a:endParaRPr lang="en-US"/>
          </a:p>
        </p:txBody>
      </p:sp>
      <p:sp>
        <p:nvSpPr>
          <p:cNvPr id="131292" name="Freeform 225"/>
          <p:cNvSpPr>
            <a:spLocks/>
          </p:cNvSpPr>
          <p:nvPr/>
        </p:nvSpPr>
        <p:spPr bwMode="auto">
          <a:xfrm>
            <a:off x="2116038" y="4313362"/>
            <a:ext cx="50800" cy="195262"/>
          </a:xfrm>
          <a:custGeom>
            <a:avLst/>
            <a:gdLst>
              <a:gd name="T0" fmla="*/ 50800 w 32"/>
              <a:gd name="T1" fmla="*/ 4762 h 123"/>
              <a:gd name="T2" fmla="*/ 50800 w 32"/>
              <a:gd name="T3" fmla="*/ 4762 h 123"/>
              <a:gd name="T4" fmla="*/ 49212 w 32"/>
              <a:gd name="T5" fmla="*/ 4762 h 123"/>
              <a:gd name="T6" fmla="*/ 49212 w 32"/>
              <a:gd name="T7" fmla="*/ 4762 h 123"/>
              <a:gd name="T8" fmla="*/ 46037 w 32"/>
              <a:gd name="T9" fmla="*/ 3175 h 123"/>
              <a:gd name="T10" fmla="*/ 42862 w 32"/>
              <a:gd name="T11" fmla="*/ 3175 h 123"/>
              <a:gd name="T12" fmla="*/ 41275 w 32"/>
              <a:gd name="T13" fmla="*/ 3175 h 123"/>
              <a:gd name="T14" fmla="*/ 38100 w 32"/>
              <a:gd name="T15" fmla="*/ 0 h 123"/>
              <a:gd name="T16" fmla="*/ 34925 w 32"/>
              <a:gd name="T17" fmla="*/ 0 h 123"/>
              <a:gd name="T18" fmla="*/ 31750 w 32"/>
              <a:gd name="T19" fmla="*/ 0 h 123"/>
              <a:gd name="T20" fmla="*/ 28575 w 32"/>
              <a:gd name="T21" fmla="*/ 0 h 123"/>
              <a:gd name="T22" fmla="*/ 22225 w 32"/>
              <a:gd name="T23" fmla="*/ 0 h 123"/>
              <a:gd name="T24" fmla="*/ 19050 w 32"/>
              <a:gd name="T25" fmla="*/ 0 h 123"/>
              <a:gd name="T26" fmla="*/ 15875 w 32"/>
              <a:gd name="T27" fmla="*/ 3175 h 123"/>
              <a:gd name="T28" fmla="*/ 9525 w 32"/>
              <a:gd name="T29" fmla="*/ 4762 h 123"/>
              <a:gd name="T30" fmla="*/ 6350 w 32"/>
              <a:gd name="T31" fmla="*/ 6350 h 123"/>
              <a:gd name="T32" fmla="*/ 0 w 32"/>
              <a:gd name="T33" fmla="*/ 9525 h 123"/>
              <a:gd name="T34" fmla="*/ 0 w 32"/>
              <a:gd name="T35" fmla="*/ 195262 h 123"/>
              <a:gd name="T36" fmla="*/ 1588 w 32"/>
              <a:gd name="T37" fmla="*/ 195262 h 123"/>
              <a:gd name="T38" fmla="*/ 1588 w 32"/>
              <a:gd name="T39" fmla="*/ 195262 h 123"/>
              <a:gd name="T40" fmla="*/ 4762 w 32"/>
              <a:gd name="T41" fmla="*/ 195262 h 123"/>
              <a:gd name="T42" fmla="*/ 6350 w 32"/>
              <a:gd name="T43" fmla="*/ 195262 h 123"/>
              <a:gd name="T44" fmla="*/ 7937 w 32"/>
              <a:gd name="T45" fmla="*/ 195262 h 123"/>
              <a:gd name="T46" fmla="*/ 11112 w 32"/>
              <a:gd name="T47" fmla="*/ 193675 h 123"/>
              <a:gd name="T48" fmla="*/ 12700 w 32"/>
              <a:gd name="T49" fmla="*/ 193675 h 123"/>
              <a:gd name="T50" fmla="*/ 17462 w 32"/>
              <a:gd name="T51" fmla="*/ 193675 h 123"/>
              <a:gd name="T52" fmla="*/ 20637 w 32"/>
              <a:gd name="T53" fmla="*/ 192087 h 123"/>
              <a:gd name="T54" fmla="*/ 23812 w 32"/>
              <a:gd name="T55" fmla="*/ 190500 h 123"/>
              <a:gd name="T56" fmla="*/ 28575 w 32"/>
              <a:gd name="T57" fmla="*/ 190500 h 123"/>
              <a:gd name="T58" fmla="*/ 33337 w 32"/>
              <a:gd name="T59" fmla="*/ 187325 h 123"/>
              <a:gd name="T60" fmla="*/ 38100 w 32"/>
              <a:gd name="T61" fmla="*/ 184150 h 123"/>
              <a:gd name="T62" fmla="*/ 41275 w 32"/>
              <a:gd name="T63" fmla="*/ 182562 h 123"/>
              <a:gd name="T64" fmla="*/ 46037 w 32"/>
              <a:gd name="T65" fmla="*/ 180975 h 123"/>
              <a:gd name="T66" fmla="*/ 50800 w 32"/>
              <a:gd name="T67" fmla="*/ 176212 h 123"/>
              <a:gd name="T68" fmla="*/ 50800 w 32"/>
              <a:gd name="T69" fmla="*/ 4762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123"/>
              <a:gd name="T107" fmla="*/ 32 w 32"/>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123">
                <a:moveTo>
                  <a:pt x="32" y="3"/>
                </a:moveTo>
                <a:lnTo>
                  <a:pt x="32" y="3"/>
                </a:lnTo>
                <a:lnTo>
                  <a:pt x="31" y="3"/>
                </a:lnTo>
                <a:lnTo>
                  <a:pt x="29" y="2"/>
                </a:lnTo>
                <a:lnTo>
                  <a:pt x="27" y="2"/>
                </a:lnTo>
                <a:lnTo>
                  <a:pt x="26" y="2"/>
                </a:lnTo>
                <a:lnTo>
                  <a:pt x="24" y="0"/>
                </a:lnTo>
                <a:lnTo>
                  <a:pt x="22" y="0"/>
                </a:lnTo>
                <a:lnTo>
                  <a:pt x="20" y="0"/>
                </a:lnTo>
                <a:lnTo>
                  <a:pt x="18" y="0"/>
                </a:lnTo>
                <a:lnTo>
                  <a:pt x="14" y="0"/>
                </a:lnTo>
                <a:lnTo>
                  <a:pt x="12" y="0"/>
                </a:lnTo>
                <a:lnTo>
                  <a:pt x="10" y="2"/>
                </a:lnTo>
                <a:lnTo>
                  <a:pt x="6" y="3"/>
                </a:lnTo>
                <a:lnTo>
                  <a:pt x="4" y="4"/>
                </a:lnTo>
                <a:lnTo>
                  <a:pt x="0" y="6"/>
                </a:lnTo>
                <a:lnTo>
                  <a:pt x="0" y="123"/>
                </a:lnTo>
                <a:lnTo>
                  <a:pt x="1" y="123"/>
                </a:lnTo>
                <a:lnTo>
                  <a:pt x="3" y="123"/>
                </a:lnTo>
                <a:lnTo>
                  <a:pt x="4" y="123"/>
                </a:lnTo>
                <a:lnTo>
                  <a:pt x="5" y="123"/>
                </a:lnTo>
                <a:lnTo>
                  <a:pt x="7" y="122"/>
                </a:lnTo>
                <a:lnTo>
                  <a:pt x="8" y="122"/>
                </a:lnTo>
                <a:lnTo>
                  <a:pt x="11" y="122"/>
                </a:lnTo>
                <a:lnTo>
                  <a:pt x="13" y="121"/>
                </a:lnTo>
                <a:lnTo>
                  <a:pt x="15" y="120"/>
                </a:lnTo>
                <a:lnTo>
                  <a:pt x="18" y="120"/>
                </a:lnTo>
                <a:lnTo>
                  <a:pt x="21" y="118"/>
                </a:lnTo>
                <a:lnTo>
                  <a:pt x="24" y="116"/>
                </a:lnTo>
                <a:lnTo>
                  <a:pt x="26" y="115"/>
                </a:lnTo>
                <a:lnTo>
                  <a:pt x="29" y="114"/>
                </a:lnTo>
                <a:lnTo>
                  <a:pt x="32" y="111"/>
                </a:lnTo>
                <a:lnTo>
                  <a:pt x="32" y="3"/>
                </a:lnTo>
                <a:close/>
              </a:path>
            </a:pathLst>
          </a:custGeom>
          <a:solidFill>
            <a:srgbClr val="7FBFBF"/>
          </a:solidFill>
          <a:ln w="9525">
            <a:noFill/>
            <a:round/>
            <a:headEnd/>
            <a:tailEnd/>
          </a:ln>
        </p:spPr>
        <p:txBody>
          <a:bodyPr/>
          <a:lstStyle/>
          <a:p>
            <a:endParaRPr lang="en-US"/>
          </a:p>
        </p:txBody>
      </p:sp>
      <p:sp>
        <p:nvSpPr>
          <p:cNvPr id="131293" name="Freeform 226"/>
          <p:cNvSpPr>
            <a:spLocks/>
          </p:cNvSpPr>
          <p:nvPr/>
        </p:nvSpPr>
        <p:spPr bwMode="auto">
          <a:xfrm>
            <a:off x="2117625" y="4316537"/>
            <a:ext cx="42863" cy="165100"/>
          </a:xfrm>
          <a:custGeom>
            <a:avLst/>
            <a:gdLst>
              <a:gd name="T0" fmla="*/ 42863 w 27"/>
              <a:gd name="T1" fmla="*/ 3175 h 104"/>
              <a:gd name="T2" fmla="*/ 42863 w 27"/>
              <a:gd name="T3" fmla="*/ 3175 h 104"/>
              <a:gd name="T4" fmla="*/ 41275 w 27"/>
              <a:gd name="T5" fmla="*/ 3175 h 104"/>
              <a:gd name="T6" fmla="*/ 41275 w 27"/>
              <a:gd name="T7" fmla="*/ 1588 h 104"/>
              <a:gd name="T8" fmla="*/ 39688 w 27"/>
              <a:gd name="T9" fmla="*/ 1588 h 104"/>
              <a:gd name="T10" fmla="*/ 38100 w 27"/>
              <a:gd name="T11" fmla="*/ 1588 h 104"/>
              <a:gd name="T12" fmla="*/ 36513 w 27"/>
              <a:gd name="T13" fmla="*/ 0 h 104"/>
              <a:gd name="T14" fmla="*/ 31750 w 27"/>
              <a:gd name="T15" fmla="*/ 0 h 104"/>
              <a:gd name="T16" fmla="*/ 30163 w 27"/>
              <a:gd name="T17" fmla="*/ 0 h 104"/>
              <a:gd name="T18" fmla="*/ 26988 w 27"/>
              <a:gd name="T19" fmla="*/ 0 h 104"/>
              <a:gd name="T20" fmla="*/ 22225 w 27"/>
              <a:gd name="T21" fmla="*/ 0 h 104"/>
              <a:gd name="T22" fmla="*/ 19050 w 27"/>
              <a:gd name="T23" fmla="*/ 0 h 104"/>
              <a:gd name="T24" fmla="*/ 15875 w 27"/>
              <a:gd name="T25" fmla="*/ 0 h 104"/>
              <a:gd name="T26" fmla="*/ 14288 w 27"/>
              <a:gd name="T27" fmla="*/ 1588 h 104"/>
              <a:gd name="T28" fmla="*/ 7938 w 27"/>
              <a:gd name="T29" fmla="*/ 3175 h 104"/>
              <a:gd name="T30" fmla="*/ 4763 w 27"/>
              <a:gd name="T31" fmla="*/ 4763 h 104"/>
              <a:gd name="T32" fmla="*/ 0 w 27"/>
              <a:gd name="T33" fmla="*/ 6350 h 104"/>
              <a:gd name="T34" fmla="*/ 0 w 27"/>
              <a:gd name="T35" fmla="*/ 165100 h 104"/>
              <a:gd name="T36" fmla="*/ 0 w 27"/>
              <a:gd name="T37" fmla="*/ 165100 h 104"/>
              <a:gd name="T38" fmla="*/ 3175 w 27"/>
              <a:gd name="T39" fmla="*/ 165100 h 104"/>
              <a:gd name="T40" fmla="*/ 3175 w 27"/>
              <a:gd name="T41" fmla="*/ 161925 h 104"/>
              <a:gd name="T42" fmla="*/ 4763 w 27"/>
              <a:gd name="T43" fmla="*/ 161925 h 104"/>
              <a:gd name="T44" fmla="*/ 6350 w 27"/>
              <a:gd name="T45" fmla="*/ 161925 h 104"/>
              <a:gd name="T46" fmla="*/ 9525 w 27"/>
              <a:gd name="T47" fmla="*/ 161925 h 104"/>
              <a:gd name="T48" fmla="*/ 11113 w 27"/>
              <a:gd name="T49" fmla="*/ 161925 h 104"/>
              <a:gd name="T50" fmla="*/ 15875 w 27"/>
              <a:gd name="T51" fmla="*/ 160338 h 104"/>
              <a:gd name="T52" fmla="*/ 17463 w 27"/>
              <a:gd name="T53" fmla="*/ 160338 h 104"/>
              <a:gd name="T54" fmla="*/ 20638 w 27"/>
              <a:gd name="T55" fmla="*/ 158750 h 104"/>
              <a:gd name="T56" fmla="*/ 25400 w 27"/>
              <a:gd name="T57" fmla="*/ 157163 h 104"/>
              <a:gd name="T58" fmla="*/ 28575 w 27"/>
              <a:gd name="T59" fmla="*/ 157163 h 104"/>
              <a:gd name="T60" fmla="*/ 31750 w 27"/>
              <a:gd name="T61" fmla="*/ 155575 h 104"/>
              <a:gd name="T62" fmla="*/ 36513 w 27"/>
              <a:gd name="T63" fmla="*/ 152400 h 104"/>
              <a:gd name="T64" fmla="*/ 39688 w 27"/>
              <a:gd name="T65" fmla="*/ 149225 h 104"/>
              <a:gd name="T66" fmla="*/ 42863 w 27"/>
              <a:gd name="T67" fmla="*/ 147638 h 104"/>
              <a:gd name="T68" fmla="*/ 42863 w 27"/>
              <a:gd name="T69" fmla="*/ 3175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104"/>
              <a:gd name="T107" fmla="*/ 27 w 27"/>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104">
                <a:moveTo>
                  <a:pt x="27" y="2"/>
                </a:moveTo>
                <a:lnTo>
                  <a:pt x="27" y="2"/>
                </a:lnTo>
                <a:lnTo>
                  <a:pt x="26" y="2"/>
                </a:lnTo>
                <a:lnTo>
                  <a:pt x="26" y="1"/>
                </a:lnTo>
                <a:lnTo>
                  <a:pt x="25" y="1"/>
                </a:lnTo>
                <a:lnTo>
                  <a:pt x="24" y="1"/>
                </a:lnTo>
                <a:lnTo>
                  <a:pt x="23" y="0"/>
                </a:lnTo>
                <a:lnTo>
                  <a:pt x="20" y="0"/>
                </a:lnTo>
                <a:lnTo>
                  <a:pt x="19" y="0"/>
                </a:lnTo>
                <a:lnTo>
                  <a:pt x="17" y="0"/>
                </a:lnTo>
                <a:lnTo>
                  <a:pt x="14" y="0"/>
                </a:lnTo>
                <a:lnTo>
                  <a:pt x="12" y="0"/>
                </a:lnTo>
                <a:lnTo>
                  <a:pt x="10" y="0"/>
                </a:lnTo>
                <a:lnTo>
                  <a:pt x="9" y="1"/>
                </a:lnTo>
                <a:lnTo>
                  <a:pt x="5" y="2"/>
                </a:lnTo>
                <a:lnTo>
                  <a:pt x="3" y="3"/>
                </a:lnTo>
                <a:lnTo>
                  <a:pt x="0" y="4"/>
                </a:lnTo>
                <a:lnTo>
                  <a:pt x="0" y="104"/>
                </a:lnTo>
                <a:lnTo>
                  <a:pt x="2" y="104"/>
                </a:lnTo>
                <a:lnTo>
                  <a:pt x="2" y="102"/>
                </a:lnTo>
                <a:lnTo>
                  <a:pt x="3" y="102"/>
                </a:lnTo>
                <a:lnTo>
                  <a:pt x="4" y="102"/>
                </a:lnTo>
                <a:lnTo>
                  <a:pt x="6" y="102"/>
                </a:lnTo>
                <a:lnTo>
                  <a:pt x="7" y="102"/>
                </a:lnTo>
                <a:lnTo>
                  <a:pt x="10" y="101"/>
                </a:lnTo>
                <a:lnTo>
                  <a:pt x="11" y="101"/>
                </a:lnTo>
                <a:lnTo>
                  <a:pt x="13" y="100"/>
                </a:lnTo>
                <a:lnTo>
                  <a:pt x="16" y="99"/>
                </a:lnTo>
                <a:lnTo>
                  <a:pt x="18" y="99"/>
                </a:lnTo>
                <a:lnTo>
                  <a:pt x="20" y="98"/>
                </a:lnTo>
                <a:lnTo>
                  <a:pt x="23" y="96"/>
                </a:lnTo>
                <a:lnTo>
                  <a:pt x="25" y="94"/>
                </a:lnTo>
                <a:lnTo>
                  <a:pt x="27" y="93"/>
                </a:lnTo>
                <a:lnTo>
                  <a:pt x="27" y="2"/>
                </a:lnTo>
                <a:close/>
              </a:path>
            </a:pathLst>
          </a:custGeom>
          <a:solidFill>
            <a:srgbClr val="93CCCC"/>
          </a:solidFill>
          <a:ln w="9525">
            <a:noFill/>
            <a:round/>
            <a:headEnd/>
            <a:tailEnd/>
          </a:ln>
        </p:spPr>
        <p:txBody>
          <a:bodyPr/>
          <a:lstStyle/>
          <a:p>
            <a:endParaRPr lang="en-US"/>
          </a:p>
        </p:txBody>
      </p:sp>
      <p:sp>
        <p:nvSpPr>
          <p:cNvPr id="131294" name="Freeform 227"/>
          <p:cNvSpPr>
            <a:spLocks/>
          </p:cNvSpPr>
          <p:nvPr/>
        </p:nvSpPr>
        <p:spPr bwMode="auto">
          <a:xfrm>
            <a:off x="2120800" y="4318124"/>
            <a:ext cx="34925" cy="133350"/>
          </a:xfrm>
          <a:custGeom>
            <a:avLst/>
            <a:gdLst>
              <a:gd name="T0" fmla="*/ 34925 w 22"/>
              <a:gd name="T1" fmla="*/ 1588 h 84"/>
              <a:gd name="T2" fmla="*/ 34925 w 22"/>
              <a:gd name="T3" fmla="*/ 1588 h 84"/>
              <a:gd name="T4" fmla="*/ 33338 w 22"/>
              <a:gd name="T5" fmla="*/ 1588 h 84"/>
              <a:gd name="T6" fmla="*/ 33338 w 22"/>
              <a:gd name="T7" fmla="*/ 1588 h 84"/>
              <a:gd name="T8" fmla="*/ 30163 w 22"/>
              <a:gd name="T9" fmla="*/ 1588 h 84"/>
              <a:gd name="T10" fmla="*/ 28575 w 22"/>
              <a:gd name="T11" fmla="*/ 0 h 84"/>
              <a:gd name="T12" fmla="*/ 26988 w 22"/>
              <a:gd name="T13" fmla="*/ 0 h 84"/>
              <a:gd name="T14" fmla="*/ 25400 w 22"/>
              <a:gd name="T15" fmla="*/ 0 h 84"/>
              <a:gd name="T16" fmla="*/ 23812 w 22"/>
              <a:gd name="T17" fmla="*/ 0 h 84"/>
              <a:gd name="T18" fmla="*/ 22225 w 22"/>
              <a:gd name="T19" fmla="*/ 0 h 84"/>
              <a:gd name="T20" fmla="*/ 17463 w 22"/>
              <a:gd name="T21" fmla="*/ 0 h 84"/>
              <a:gd name="T22" fmla="*/ 14288 w 22"/>
              <a:gd name="T23" fmla="*/ 0 h 84"/>
              <a:gd name="T24" fmla="*/ 12700 w 22"/>
              <a:gd name="T25" fmla="*/ 0 h 84"/>
              <a:gd name="T26" fmla="*/ 7938 w 22"/>
              <a:gd name="T27" fmla="*/ 0 h 84"/>
              <a:gd name="T28" fmla="*/ 4762 w 22"/>
              <a:gd name="T29" fmla="*/ 1588 h 84"/>
              <a:gd name="T30" fmla="*/ 3175 w 22"/>
              <a:gd name="T31" fmla="*/ 3175 h 84"/>
              <a:gd name="T32" fmla="*/ 0 w 22"/>
              <a:gd name="T33" fmla="*/ 4762 h 84"/>
              <a:gd name="T34" fmla="*/ 0 w 22"/>
              <a:gd name="T35" fmla="*/ 133350 h 84"/>
              <a:gd name="T36" fmla="*/ 0 w 22"/>
              <a:gd name="T37" fmla="*/ 133350 h 84"/>
              <a:gd name="T38" fmla="*/ 0 w 22"/>
              <a:gd name="T39" fmla="*/ 133350 h 84"/>
              <a:gd name="T40" fmla="*/ 1588 w 22"/>
              <a:gd name="T41" fmla="*/ 133350 h 84"/>
              <a:gd name="T42" fmla="*/ 3175 w 22"/>
              <a:gd name="T43" fmla="*/ 133350 h 84"/>
              <a:gd name="T44" fmla="*/ 4762 w 22"/>
              <a:gd name="T45" fmla="*/ 133350 h 84"/>
              <a:gd name="T46" fmla="*/ 6350 w 22"/>
              <a:gd name="T47" fmla="*/ 131763 h 84"/>
              <a:gd name="T48" fmla="*/ 7938 w 22"/>
              <a:gd name="T49" fmla="*/ 131763 h 84"/>
              <a:gd name="T50" fmla="*/ 11112 w 22"/>
              <a:gd name="T51" fmla="*/ 131763 h 84"/>
              <a:gd name="T52" fmla="*/ 14288 w 22"/>
              <a:gd name="T53" fmla="*/ 128588 h 84"/>
              <a:gd name="T54" fmla="*/ 15875 w 22"/>
              <a:gd name="T55" fmla="*/ 128588 h 84"/>
              <a:gd name="T56" fmla="*/ 19050 w 22"/>
              <a:gd name="T57" fmla="*/ 127000 h 84"/>
              <a:gd name="T58" fmla="*/ 22225 w 22"/>
              <a:gd name="T59" fmla="*/ 127000 h 84"/>
              <a:gd name="T60" fmla="*/ 25400 w 22"/>
              <a:gd name="T61" fmla="*/ 125413 h 84"/>
              <a:gd name="T62" fmla="*/ 28575 w 22"/>
              <a:gd name="T63" fmla="*/ 123825 h 84"/>
              <a:gd name="T64" fmla="*/ 30163 w 22"/>
              <a:gd name="T65" fmla="*/ 122238 h 84"/>
              <a:gd name="T66" fmla="*/ 34925 w 22"/>
              <a:gd name="T67" fmla="*/ 120650 h 84"/>
              <a:gd name="T68" fmla="*/ 34925 w 22"/>
              <a:gd name="T69" fmla="*/ 1588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84"/>
              <a:gd name="T107" fmla="*/ 22 w 22"/>
              <a:gd name="T108" fmla="*/ 84 h 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84">
                <a:moveTo>
                  <a:pt x="22" y="1"/>
                </a:moveTo>
                <a:lnTo>
                  <a:pt x="22" y="1"/>
                </a:lnTo>
                <a:lnTo>
                  <a:pt x="21" y="1"/>
                </a:lnTo>
                <a:lnTo>
                  <a:pt x="19" y="1"/>
                </a:lnTo>
                <a:lnTo>
                  <a:pt x="18" y="0"/>
                </a:lnTo>
                <a:lnTo>
                  <a:pt x="17" y="0"/>
                </a:lnTo>
                <a:lnTo>
                  <a:pt x="16" y="0"/>
                </a:lnTo>
                <a:lnTo>
                  <a:pt x="15" y="0"/>
                </a:lnTo>
                <a:lnTo>
                  <a:pt x="14" y="0"/>
                </a:lnTo>
                <a:lnTo>
                  <a:pt x="11" y="0"/>
                </a:lnTo>
                <a:lnTo>
                  <a:pt x="9" y="0"/>
                </a:lnTo>
                <a:lnTo>
                  <a:pt x="8" y="0"/>
                </a:lnTo>
                <a:lnTo>
                  <a:pt x="5" y="0"/>
                </a:lnTo>
                <a:lnTo>
                  <a:pt x="3" y="1"/>
                </a:lnTo>
                <a:lnTo>
                  <a:pt x="2" y="2"/>
                </a:lnTo>
                <a:lnTo>
                  <a:pt x="0" y="3"/>
                </a:lnTo>
                <a:lnTo>
                  <a:pt x="0" y="84"/>
                </a:lnTo>
                <a:lnTo>
                  <a:pt x="1" y="84"/>
                </a:lnTo>
                <a:lnTo>
                  <a:pt x="2" y="84"/>
                </a:lnTo>
                <a:lnTo>
                  <a:pt x="3" y="84"/>
                </a:lnTo>
                <a:lnTo>
                  <a:pt x="4" y="83"/>
                </a:lnTo>
                <a:lnTo>
                  <a:pt x="5" y="83"/>
                </a:lnTo>
                <a:lnTo>
                  <a:pt x="7" y="83"/>
                </a:lnTo>
                <a:lnTo>
                  <a:pt x="9" y="81"/>
                </a:lnTo>
                <a:lnTo>
                  <a:pt x="10" y="81"/>
                </a:lnTo>
                <a:lnTo>
                  <a:pt x="12" y="80"/>
                </a:lnTo>
                <a:lnTo>
                  <a:pt x="14" y="80"/>
                </a:lnTo>
                <a:lnTo>
                  <a:pt x="16" y="79"/>
                </a:lnTo>
                <a:lnTo>
                  <a:pt x="18" y="78"/>
                </a:lnTo>
                <a:lnTo>
                  <a:pt x="19" y="77"/>
                </a:lnTo>
                <a:lnTo>
                  <a:pt x="22" y="76"/>
                </a:lnTo>
                <a:lnTo>
                  <a:pt x="22" y="1"/>
                </a:lnTo>
                <a:close/>
              </a:path>
            </a:pathLst>
          </a:custGeom>
          <a:solidFill>
            <a:srgbClr val="A8D8D8"/>
          </a:solidFill>
          <a:ln w="9525">
            <a:noFill/>
            <a:round/>
            <a:headEnd/>
            <a:tailEnd/>
          </a:ln>
        </p:spPr>
        <p:txBody>
          <a:bodyPr/>
          <a:lstStyle/>
          <a:p>
            <a:endParaRPr lang="en-US"/>
          </a:p>
        </p:txBody>
      </p:sp>
      <p:sp>
        <p:nvSpPr>
          <p:cNvPr id="131295" name="Freeform 228"/>
          <p:cNvSpPr>
            <a:spLocks/>
          </p:cNvSpPr>
          <p:nvPr/>
        </p:nvSpPr>
        <p:spPr bwMode="auto">
          <a:xfrm>
            <a:off x="2122388" y="4318124"/>
            <a:ext cx="26987" cy="103188"/>
          </a:xfrm>
          <a:custGeom>
            <a:avLst/>
            <a:gdLst>
              <a:gd name="T0" fmla="*/ 26987 w 17"/>
              <a:gd name="T1" fmla="*/ 3175 h 65"/>
              <a:gd name="T2" fmla="*/ 26987 w 17"/>
              <a:gd name="T3" fmla="*/ 3175 h 65"/>
              <a:gd name="T4" fmla="*/ 25400 w 17"/>
              <a:gd name="T5" fmla="*/ 1588 h 65"/>
              <a:gd name="T6" fmla="*/ 22225 w 17"/>
              <a:gd name="T7" fmla="*/ 1588 h 65"/>
              <a:gd name="T8" fmla="*/ 17462 w 17"/>
              <a:gd name="T9" fmla="*/ 1588 h 65"/>
              <a:gd name="T10" fmla="*/ 14287 w 17"/>
              <a:gd name="T11" fmla="*/ 0 h 65"/>
              <a:gd name="T12" fmla="*/ 9525 w 17"/>
              <a:gd name="T13" fmla="*/ 1588 h 65"/>
              <a:gd name="T14" fmla="*/ 3175 w 17"/>
              <a:gd name="T15" fmla="*/ 3175 h 65"/>
              <a:gd name="T16" fmla="*/ 0 w 17"/>
              <a:gd name="T17" fmla="*/ 4763 h 65"/>
              <a:gd name="T18" fmla="*/ 0 w 17"/>
              <a:gd name="T19" fmla="*/ 103188 h 65"/>
              <a:gd name="T20" fmla="*/ 0 w 17"/>
              <a:gd name="T21" fmla="*/ 103188 h 65"/>
              <a:gd name="T22" fmla="*/ 1587 w 17"/>
              <a:gd name="T23" fmla="*/ 103188 h 65"/>
              <a:gd name="T24" fmla="*/ 4762 w 17"/>
              <a:gd name="T25" fmla="*/ 103188 h 65"/>
              <a:gd name="T26" fmla="*/ 9525 w 17"/>
              <a:gd name="T27" fmla="*/ 101600 h 65"/>
              <a:gd name="T28" fmla="*/ 12700 w 17"/>
              <a:gd name="T29" fmla="*/ 101600 h 65"/>
              <a:gd name="T30" fmla="*/ 17462 w 17"/>
              <a:gd name="T31" fmla="*/ 100013 h 65"/>
              <a:gd name="T32" fmla="*/ 22225 w 17"/>
              <a:gd name="T33" fmla="*/ 95250 h 65"/>
              <a:gd name="T34" fmla="*/ 26987 w 17"/>
              <a:gd name="T35" fmla="*/ 92075 h 65"/>
              <a:gd name="T36" fmla="*/ 26987 w 17"/>
              <a:gd name="T37" fmla="*/ 3175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65"/>
              <a:gd name="T59" fmla="*/ 17 w 17"/>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65">
                <a:moveTo>
                  <a:pt x="17" y="2"/>
                </a:moveTo>
                <a:lnTo>
                  <a:pt x="17" y="2"/>
                </a:lnTo>
                <a:lnTo>
                  <a:pt x="16" y="1"/>
                </a:lnTo>
                <a:lnTo>
                  <a:pt x="14" y="1"/>
                </a:lnTo>
                <a:lnTo>
                  <a:pt x="11" y="1"/>
                </a:lnTo>
                <a:lnTo>
                  <a:pt x="9" y="0"/>
                </a:lnTo>
                <a:lnTo>
                  <a:pt x="6" y="1"/>
                </a:lnTo>
                <a:lnTo>
                  <a:pt x="2" y="2"/>
                </a:lnTo>
                <a:lnTo>
                  <a:pt x="0" y="3"/>
                </a:lnTo>
                <a:lnTo>
                  <a:pt x="0" y="65"/>
                </a:lnTo>
                <a:lnTo>
                  <a:pt x="1" y="65"/>
                </a:lnTo>
                <a:lnTo>
                  <a:pt x="3" y="65"/>
                </a:lnTo>
                <a:lnTo>
                  <a:pt x="6" y="64"/>
                </a:lnTo>
                <a:lnTo>
                  <a:pt x="8" y="64"/>
                </a:lnTo>
                <a:lnTo>
                  <a:pt x="11" y="63"/>
                </a:lnTo>
                <a:lnTo>
                  <a:pt x="14" y="60"/>
                </a:lnTo>
                <a:lnTo>
                  <a:pt x="17" y="58"/>
                </a:lnTo>
                <a:lnTo>
                  <a:pt x="17" y="2"/>
                </a:lnTo>
                <a:close/>
              </a:path>
            </a:pathLst>
          </a:custGeom>
          <a:solidFill>
            <a:srgbClr val="BCE5E5"/>
          </a:solidFill>
          <a:ln w="9525">
            <a:noFill/>
            <a:round/>
            <a:headEnd/>
            <a:tailEnd/>
          </a:ln>
        </p:spPr>
        <p:txBody>
          <a:bodyPr/>
          <a:lstStyle/>
          <a:p>
            <a:endParaRPr lang="en-US"/>
          </a:p>
        </p:txBody>
      </p:sp>
      <p:sp>
        <p:nvSpPr>
          <p:cNvPr id="131296" name="Freeform 229"/>
          <p:cNvSpPr>
            <a:spLocks/>
          </p:cNvSpPr>
          <p:nvPr/>
        </p:nvSpPr>
        <p:spPr bwMode="auto">
          <a:xfrm>
            <a:off x="2122388" y="4319712"/>
            <a:ext cx="22225" cy="74612"/>
          </a:xfrm>
          <a:custGeom>
            <a:avLst/>
            <a:gdLst>
              <a:gd name="T0" fmla="*/ 22225 w 14"/>
              <a:gd name="T1" fmla="*/ 1587 h 47"/>
              <a:gd name="T2" fmla="*/ 22225 w 14"/>
              <a:gd name="T3" fmla="*/ 1587 h 47"/>
              <a:gd name="T4" fmla="*/ 20638 w 14"/>
              <a:gd name="T5" fmla="*/ 1587 h 47"/>
              <a:gd name="T6" fmla="*/ 17463 w 14"/>
              <a:gd name="T7" fmla="*/ 1587 h 47"/>
              <a:gd name="T8" fmla="*/ 14288 w 14"/>
              <a:gd name="T9" fmla="*/ 0 h 47"/>
              <a:gd name="T10" fmla="*/ 12700 w 14"/>
              <a:gd name="T11" fmla="*/ 0 h 47"/>
              <a:gd name="T12" fmla="*/ 9525 w 14"/>
              <a:gd name="T13" fmla="*/ 1587 h 47"/>
              <a:gd name="T14" fmla="*/ 3175 w 14"/>
              <a:gd name="T15" fmla="*/ 1587 h 47"/>
              <a:gd name="T16" fmla="*/ 0 w 14"/>
              <a:gd name="T17" fmla="*/ 4762 h 47"/>
              <a:gd name="T18" fmla="*/ 0 w 14"/>
              <a:gd name="T19" fmla="*/ 74612 h 47"/>
              <a:gd name="T20" fmla="*/ 1588 w 14"/>
              <a:gd name="T21" fmla="*/ 74612 h 47"/>
              <a:gd name="T22" fmla="*/ 1588 w 14"/>
              <a:gd name="T23" fmla="*/ 71437 h 47"/>
              <a:gd name="T24" fmla="*/ 4763 w 14"/>
              <a:gd name="T25" fmla="*/ 71437 h 47"/>
              <a:gd name="T26" fmla="*/ 6350 w 14"/>
              <a:gd name="T27" fmla="*/ 71437 h 47"/>
              <a:gd name="T28" fmla="*/ 11113 w 14"/>
              <a:gd name="T29" fmla="*/ 69850 h 47"/>
              <a:gd name="T30" fmla="*/ 14288 w 14"/>
              <a:gd name="T31" fmla="*/ 69850 h 47"/>
              <a:gd name="T32" fmla="*/ 17463 w 14"/>
              <a:gd name="T33" fmla="*/ 68262 h 47"/>
              <a:gd name="T34" fmla="*/ 22225 w 14"/>
              <a:gd name="T35" fmla="*/ 65087 h 47"/>
              <a:gd name="T36" fmla="*/ 22225 w 14"/>
              <a:gd name="T37" fmla="*/ 1587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47"/>
              <a:gd name="T59" fmla="*/ 14 w 1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47">
                <a:moveTo>
                  <a:pt x="14" y="1"/>
                </a:moveTo>
                <a:lnTo>
                  <a:pt x="14" y="1"/>
                </a:lnTo>
                <a:lnTo>
                  <a:pt x="13" y="1"/>
                </a:lnTo>
                <a:lnTo>
                  <a:pt x="11" y="1"/>
                </a:lnTo>
                <a:lnTo>
                  <a:pt x="9" y="0"/>
                </a:lnTo>
                <a:lnTo>
                  <a:pt x="8" y="0"/>
                </a:lnTo>
                <a:lnTo>
                  <a:pt x="6" y="1"/>
                </a:lnTo>
                <a:lnTo>
                  <a:pt x="2" y="1"/>
                </a:lnTo>
                <a:lnTo>
                  <a:pt x="0" y="3"/>
                </a:lnTo>
                <a:lnTo>
                  <a:pt x="0" y="47"/>
                </a:lnTo>
                <a:lnTo>
                  <a:pt x="1" y="47"/>
                </a:lnTo>
                <a:lnTo>
                  <a:pt x="1" y="45"/>
                </a:lnTo>
                <a:lnTo>
                  <a:pt x="3" y="45"/>
                </a:lnTo>
                <a:lnTo>
                  <a:pt x="4" y="45"/>
                </a:lnTo>
                <a:lnTo>
                  <a:pt x="7" y="44"/>
                </a:lnTo>
                <a:lnTo>
                  <a:pt x="9" y="44"/>
                </a:lnTo>
                <a:lnTo>
                  <a:pt x="11" y="43"/>
                </a:lnTo>
                <a:lnTo>
                  <a:pt x="14" y="41"/>
                </a:lnTo>
                <a:lnTo>
                  <a:pt x="14" y="1"/>
                </a:lnTo>
                <a:close/>
              </a:path>
            </a:pathLst>
          </a:custGeom>
          <a:solidFill>
            <a:srgbClr val="D1F2F2"/>
          </a:solidFill>
          <a:ln w="9525">
            <a:noFill/>
            <a:round/>
            <a:headEnd/>
            <a:tailEnd/>
          </a:ln>
        </p:spPr>
        <p:txBody>
          <a:bodyPr/>
          <a:lstStyle/>
          <a:p>
            <a:endParaRPr lang="en-US"/>
          </a:p>
        </p:txBody>
      </p:sp>
      <p:sp>
        <p:nvSpPr>
          <p:cNvPr id="131297" name="Freeform 230"/>
          <p:cNvSpPr>
            <a:spLocks/>
          </p:cNvSpPr>
          <p:nvPr/>
        </p:nvSpPr>
        <p:spPr bwMode="auto">
          <a:xfrm>
            <a:off x="2123975" y="4321299"/>
            <a:ext cx="14288" cy="42863"/>
          </a:xfrm>
          <a:custGeom>
            <a:avLst/>
            <a:gdLst>
              <a:gd name="T0" fmla="*/ 14288 w 9"/>
              <a:gd name="T1" fmla="*/ 1588 h 27"/>
              <a:gd name="T2" fmla="*/ 14288 w 9"/>
              <a:gd name="T3" fmla="*/ 1588 h 27"/>
              <a:gd name="T4" fmla="*/ 12700 w 9"/>
              <a:gd name="T5" fmla="*/ 1588 h 27"/>
              <a:gd name="T6" fmla="*/ 11113 w 9"/>
              <a:gd name="T7" fmla="*/ 1588 h 27"/>
              <a:gd name="T8" fmla="*/ 9525 w 9"/>
              <a:gd name="T9" fmla="*/ 0 h 27"/>
              <a:gd name="T10" fmla="*/ 7938 w 9"/>
              <a:gd name="T11" fmla="*/ 0 h 27"/>
              <a:gd name="T12" fmla="*/ 4763 w 9"/>
              <a:gd name="T13" fmla="*/ 0 h 27"/>
              <a:gd name="T14" fmla="*/ 1588 w 9"/>
              <a:gd name="T15" fmla="*/ 1588 h 27"/>
              <a:gd name="T16" fmla="*/ 0 w 9"/>
              <a:gd name="T17" fmla="*/ 3175 h 27"/>
              <a:gd name="T18" fmla="*/ 0 w 9"/>
              <a:gd name="T19" fmla="*/ 42863 h 27"/>
              <a:gd name="T20" fmla="*/ 0 w 9"/>
              <a:gd name="T21" fmla="*/ 42863 h 27"/>
              <a:gd name="T22" fmla="*/ 1588 w 9"/>
              <a:gd name="T23" fmla="*/ 42863 h 27"/>
              <a:gd name="T24" fmla="*/ 3175 w 9"/>
              <a:gd name="T25" fmla="*/ 42863 h 27"/>
              <a:gd name="T26" fmla="*/ 4763 w 9"/>
              <a:gd name="T27" fmla="*/ 42863 h 27"/>
              <a:gd name="T28" fmla="*/ 7938 w 9"/>
              <a:gd name="T29" fmla="*/ 41275 h 27"/>
              <a:gd name="T30" fmla="*/ 9525 w 9"/>
              <a:gd name="T31" fmla="*/ 41275 h 27"/>
              <a:gd name="T32" fmla="*/ 12700 w 9"/>
              <a:gd name="T33" fmla="*/ 39688 h 27"/>
              <a:gd name="T34" fmla="*/ 14288 w 9"/>
              <a:gd name="T35" fmla="*/ 36513 h 27"/>
              <a:gd name="T36" fmla="*/ 14288 w 9"/>
              <a:gd name="T37" fmla="*/ 1588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27"/>
              <a:gd name="T59" fmla="*/ 9 w 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27">
                <a:moveTo>
                  <a:pt x="9" y="1"/>
                </a:moveTo>
                <a:lnTo>
                  <a:pt x="9" y="1"/>
                </a:lnTo>
                <a:lnTo>
                  <a:pt x="8" y="1"/>
                </a:lnTo>
                <a:lnTo>
                  <a:pt x="7" y="1"/>
                </a:lnTo>
                <a:lnTo>
                  <a:pt x="6" y="0"/>
                </a:lnTo>
                <a:lnTo>
                  <a:pt x="5" y="0"/>
                </a:lnTo>
                <a:lnTo>
                  <a:pt x="3" y="0"/>
                </a:lnTo>
                <a:lnTo>
                  <a:pt x="1" y="1"/>
                </a:lnTo>
                <a:lnTo>
                  <a:pt x="0" y="2"/>
                </a:lnTo>
                <a:lnTo>
                  <a:pt x="0" y="27"/>
                </a:lnTo>
                <a:lnTo>
                  <a:pt x="1" y="27"/>
                </a:lnTo>
                <a:lnTo>
                  <a:pt x="2" y="27"/>
                </a:lnTo>
                <a:lnTo>
                  <a:pt x="3" y="27"/>
                </a:lnTo>
                <a:lnTo>
                  <a:pt x="5" y="26"/>
                </a:lnTo>
                <a:lnTo>
                  <a:pt x="6" y="26"/>
                </a:lnTo>
                <a:lnTo>
                  <a:pt x="8" y="25"/>
                </a:lnTo>
                <a:lnTo>
                  <a:pt x="9" y="23"/>
                </a:lnTo>
                <a:lnTo>
                  <a:pt x="9" y="1"/>
                </a:lnTo>
                <a:close/>
              </a:path>
            </a:pathLst>
          </a:custGeom>
          <a:solidFill>
            <a:srgbClr val="E5FFFF"/>
          </a:solidFill>
          <a:ln w="9525">
            <a:noFill/>
            <a:round/>
            <a:headEnd/>
            <a:tailEnd/>
          </a:ln>
        </p:spPr>
        <p:txBody>
          <a:bodyPr/>
          <a:lstStyle/>
          <a:p>
            <a:endParaRPr lang="en-US"/>
          </a:p>
        </p:txBody>
      </p:sp>
      <p:sp>
        <p:nvSpPr>
          <p:cNvPr id="131298" name="Freeform 231"/>
          <p:cNvSpPr>
            <a:spLocks/>
          </p:cNvSpPr>
          <p:nvPr/>
        </p:nvSpPr>
        <p:spPr bwMode="auto">
          <a:xfrm>
            <a:off x="2300188" y="4443537"/>
            <a:ext cx="22225" cy="20637"/>
          </a:xfrm>
          <a:custGeom>
            <a:avLst/>
            <a:gdLst>
              <a:gd name="T0" fmla="*/ 11113 w 14"/>
              <a:gd name="T1" fmla="*/ 20637 h 13"/>
              <a:gd name="T2" fmla="*/ 12700 w 14"/>
              <a:gd name="T3" fmla="*/ 20637 h 13"/>
              <a:gd name="T4" fmla="*/ 14288 w 14"/>
              <a:gd name="T5" fmla="*/ 20637 h 13"/>
              <a:gd name="T6" fmla="*/ 15875 w 14"/>
              <a:gd name="T7" fmla="*/ 19050 h 13"/>
              <a:gd name="T8" fmla="*/ 17463 w 14"/>
              <a:gd name="T9" fmla="*/ 17462 h 13"/>
              <a:gd name="T10" fmla="*/ 20638 w 14"/>
              <a:gd name="T11" fmla="*/ 17462 h 13"/>
              <a:gd name="T12" fmla="*/ 20638 w 14"/>
              <a:gd name="T13" fmla="*/ 14287 h 13"/>
              <a:gd name="T14" fmla="*/ 22225 w 14"/>
              <a:gd name="T15" fmla="*/ 11112 h 13"/>
              <a:gd name="T16" fmla="*/ 22225 w 14"/>
              <a:gd name="T17" fmla="*/ 9525 h 13"/>
              <a:gd name="T18" fmla="*/ 22225 w 14"/>
              <a:gd name="T19" fmla="*/ 7937 h 13"/>
              <a:gd name="T20" fmla="*/ 20638 w 14"/>
              <a:gd name="T21" fmla="*/ 6350 h 13"/>
              <a:gd name="T22" fmla="*/ 20638 w 14"/>
              <a:gd name="T23" fmla="*/ 3175 h 13"/>
              <a:gd name="T24" fmla="*/ 17463 w 14"/>
              <a:gd name="T25" fmla="*/ 1587 h 13"/>
              <a:gd name="T26" fmla="*/ 15875 w 14"/>
              <a:gd name="T27" fmla="*/ 0 h 13"/>
              <a:gd name="T28" fmla="*/ 14288 w 14"/>
              <a:gd name="T29" fmla="*/ 0 h 13"/>
              <a:gd name="T30" fmla="*/ 12700 w 14"/>
              <a:gd name="T31" fmla="*/ 0 h 13"/>
              <a:gd name="T32" fmla="*/ 11113 w 14"/>
              <a:gd name="T33" fmla="*/ 0 h 13"/>
              <a:gd name="T34" fmla="*/ 9525 w 14"/>
              <a:gd name="T35" fmla="*/ 0 h 13"/>
              <a:gd name="T36" fmla="*/ 6350 w 14"/>
              <a:gd name="T37" fmla="*/ 0 h 13"/>
              <a:gd name="T38" fmla="*/ 4763 w 14"/>
              <a:gd name="T39" fmla="*/ 0 h 13"/>
              <a:gd name="T40" fmla="*/ 3175 w 14"/>
              <a:gd name="T41" fmla="*/ 1587 h 13"/>
              <a:gd name="T42" fmla="*/ 1588 w 14"/>
              <a:gd name="T43" fmla="*/ 3175 h 13"/>
              <a:gd name="T44" fmla="*/ 1588 w 14"/>
              <a:gd name="T45" fmla="*/ 6350 h 13"/>
              <a:gd name="T46" fmla="*/ 0 w 14"/>
              <a:gd name="T47" fmla="*/ 7937 h 13"/>
              <a:gd name="T48" fmla="*/ 0 w 14"/>
              <a:gd name="T49" fmla="*/ 9525 h 13"/>
              <a:gd name="T50" fmla="*/ 0 w 14"/>
              <a:gd name="T51" fmla="*/ 11112 h 13"/>
              <a:gd name="T52" fmla="*/ 1588 w 14"/>
              <a:gd name="T53" fmla="*/ 14287 h 13"/>
              <a:gd name="T54" fmla="*/ 1588 w 14"/>
              <a:gd name="T55" fmla="*/ 17462 h 13"/>
              <a:gd name="T56" fmla="*/ 3175 w 14"/>
              <a:gd name="T57" fmla="*/ 17462 h 13"/>
              <a:gd name="T58" fmla="*/ 4763 w 14"/>
              <a:gd name="T59" fmla="*/ 19050 h 13"/>
              <a:gd name="T60" fmla="*/ 6350 w 14"/>
              <a:gd name="T61" fmla="*/ 20637 h 13"/>
              <a:gd name="T62" fmla="*/ 9525 w 14"/>
              <a:gd name="T63" fmla="*/ 20637 h 13"/>
              <a:gd name="T64" fmla="*/ 11113 w 14"/>
              <a:gd name="T65" fmla="*/ 20637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
              <a:gd name="T100" fmla="*/ 0 h 13"/>
              <a:gd name="T101" fmla="*/ 14 w 14"/>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 h="13">
                <a:moveTo>
                  <a:pt x="7" y="13"/>
                </a:moveTo>
                <a:lnTo>
                  <a:pt x="8" y="13"/>
                </a:lnTo>
                <a:lnTo>
                  <a:pt x="9" y="13"/>
                </a:lnTo>
                <a:lnTo>
                  <a:pt x="10" y="12"/>
                </a:lnTo>
                <a:lnTo>
                  <a:pt x="11" y="11"/>
                </a:lnTo>
                <a:lnTo>
                  <a:pt x="13" y="11"/>
                </a:lnTo>
                <a:lnTo>
                  <a:pt x="13" y="9"/>
                </a:lnTo>
                <a:lnTo>
                  <a:pt x="14" y="7"/>
                </a:lnTo>
                <a:lnTo>
                  <a:pt x="14" y="6"/>
                </a:lnTo>
                <a:lnTo>
                  <a:pt x="14" y="5"/>
                </a:lnTo>
                <a:lnTo>
                  <a:pt x="13" y="4"/>
                </a:lnTo>
                <a:lnTo>
                  <a:pt x="13" y="2"/>
                </a:lnTo>
                <a:lnTo>
                  <a:pt x="11" y="1"/>
                </a:lnTo>
                <a:lnTo>
                  <a:pt x="10" y="0"/>
                </a:lnTo>
                <a:lnTo>
                  <a:pt x="9" y="0"/>
                </a:lnTo>
                <a:lnTo>
                  <a:pt x="8" y="0"/>
                </a:lnTo>
                <a:lnTo>
                  <a:pt x="7" y="0"/>
                </a:lnTo>
                <a:lnTo>
                  <a:pt x="6" y="0"/>
                </a:lnTo>
                <a:lnTo>
                  <a:pt x="4" y="0"/>
                </a:lnTo>
                <a:lnTo>
                  <a:pt x="3" y="0"/>
                </a:lnTo>
                <a:lnTo>
                  <a:pt x="2" y="1"/>
                </a:lnTo>
                <a:lnTo>
                  <a:pt x="1" y="2"/>
                </a:lnTo>
                <a:lnTo>
                  <a:pt x="1" y="4"/>
                </a:lnTo>
                <a:lnTo>
                  <a:pt x="0" y="5"/>
                </a:lnTo>
                <a:lnTo>
                  <a:pt x="0" y="6"/>
                </a:lnTo>
                <a:lnTo>
                  <a:pt x="0" y="7"/>
                </a:lnTo>
                <a:lnTo>
                  <a:pt x="1" y="9"/>
                </a:lnTo>
                <a:lnTo>
                  <a:pt x="1" y="11"/>
                </a:lnTo>
                <a:lnTo>
                  <a:pt x="2" y="11"/>
                </a:lnTo>
                <a:lnTo>
                  <a:pt x="3" y="12"/>
                </a:lnTo>
                <a:lnTo>
                  <a:pt x="4" y="13"/>
                </a:lnTo>
                <a:lnTo>
                  <a:pt x="6" y="13"/>
                </a:lnTo>
                <a:lnTo>
                  <a:pt x="7" y="13"/>
                </a:lnTo>
                <a:close/>
              </a:path>
            </a:pathLst>
          </a:custGeom>
          <a:solidFill>
            <a:srgbClr val="FFFFFF"/>
          </a:solidFill>
          <a:ln w="9525">
            <a:noFill/>
            <a:round/>
            <a:headEnd/>
            <a:tailEnd/>
          </a:ln>
        </p:spPr>
        <p:txBody>
          <a:bodyPr/>
          <a:lstStyle/>
          <a:p>
            <a:endParaRPr lang="en-US"/>
          </a:p>
        </p:txBody>
      </p:sp>
      <p:sp>
        <p:nvSpPr>
          <p:cNvPr id="131299" name="Freeform 232"/>
          <p:cNvSpPr>
            <a:spLocks/>
          </p:cNvSpPr>
          <p:nvPr/>
        </p:nvSpPr>
        <p:spPr bwMode="auto">
          <a:xfrm>
            <a:off x="2235100" y="4443537"/>
            <a:ext cx="11113" cy="11112"/>
          </a:xfrm>
          <a:custGeom>
            <a:avLst/>
            <a:gdLst>
              <a:gd name="T0" fmla="*/ 4763 w 7"/>
              <a:gd name="T1" fmla="*/ 11112 h 7"/>
              <a:gd name="T2" fmla="*/ 7938 w 7"/>
              <a:gd name="T3" fmla="*/ 9525 h 7"/>
              <a:gd name="T4" fmla="*/ 9525 w 7"/>
              <a:gd name="T5" fmla="*/ 9525 h 7"/>
              <a:gd name="T6" fmla="*/ 9525 w 7"/>
              <a:gd name="T7" fmla="*/ 7937 h 7"/>
              <a:gd name="T8" fmla="*/ 11113 w 7"/>
              <a:gd name="T9" fmla="*/ 6350 h 7"/>
              <a:gd name="T10" fmla="*/ 9525 w 7"/>
              <a:gd name="T11" fmla="*/ 1587 h 7"/>
              <a:gd name="T12" fmla="*/ 9525 w 7"/>
              <a:gd name="T13" fmla="*/ 1587 h 7"/>
              <a:gd name="T14" fmla="*/ 7938 w 7"/>
              <a:gd name="T15" fmla="*/ 0 h 7"/>
              <a:gd name="T16" fmla="*/ 4763 w 7"/>
              <a:gd name="T17" fmla="*/ 0 h 7"/>
              <a:gd name="T18" fmla="*/ 3175 w 7"/>
              <a:gd name="T19" fmla="*/ 0 h 7"/>
              <a:gd name="T20" fmla="*/ 1588 w 7"/>
              <a:gd name="T21" fmla="*/ 1587 h 7"/>
              <a:gd name="T22" fmla="*/ 0 w 7"/>
              <a:gd name="T23" fmla="*/ 1587 h 7"/>
              <a:gd name="T24" fmla="*/ 0 w 7"/>
              <a:gd name="T25" fmla="*/ 6350 h 7"/>
              <a:gd name="T26" fmla="*/ 0 w 7"/>
              <a:gd name="T27" fmla="*/ 7937 h 7"/>
              <a:gd name="T28" fmla="*/ 1588 w 7"/>
              <a:gd name="T29" fmla="*/ 9525 h 7"/>
              <a:gd name="T30" fmla="*/ 3175 w 7"/>
              <a:gd name="T31" fmla="*/ 9525 h 7"/>
              <a:gd name="T32" fmla="*/ 4763 w 7"/>
              <a:gd name="T33" fmla="*/ 11112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7"/>
              <a:gd name="T53" fmla="*/ 7 w 7"/>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7">
                <a:moveTo>
                  <a:pt x="3" y="7"/>
                </a:moveTo>
                <a:lnTo>
                  <a:pt x="5" y="6"/>
                </a:lnTo>
                <a:lnTo>
                  <a:pt x="6" y="6"/>
                </a:lnTo>
                <a:lnTo>
                  <a:pt x="6" y="5"/>
                </a:lnTo>
                <a:lnTo>
                  <a:pt x="7" y="4"/>
                </a:lnTo>
                <a:lnTo>
                  <a:pt x="6" y="1"/>
                </a:lnTo>
                <a:lnTo>
                  <a:pt x="5" y="0"/>
                </a:lnTo>
                <a:lnTo>
                  <a:pt x="3" y="0"/>
                </a:lnTo>
                <a:lnTo>
                  <a:pt x="2" y="0"/>
                </a:lnTo>
                <a:lnTo>
                  <a:pt x="1" y="1"/>
                </a:lnTo>
                <a:lnTo>
                  <a:pt x="0" y="1"/>
                </a:lnTo>
                <a:lnTo>
                  <a:pt x="0" y="4"/>
                </a:lnTo>
                <a:lnTo>
                  <a:pt x="0" y="5"/>
                </a:lnTo>
                <a:lnTo>
                  <a:pt x="1" y="6"/>
                </a:lnTo>
                <a:lnTo>
                  <a:pt x="2" y="6"/>
                </a:lnTo>
                <a:lnTo>
                  <a:pt x="3" y="7"/>
                </a:lnTo>
                <a:close/>
              </a:path>
            </a:pathLst>
          </a:custGeom>
          <a:solidFill>
            <a:srgbClr val="FFFFFF"/>
          </a:solidFill>
          <a:ln w="9525">
            <a:noFill/>
            <a:round/>
            <a:headEnd/>
            <a:tailEnd/>
          </a:ln>
        </p:spPr>
        <p:txBody>
          <a:bodyPr/>
          <a:lstStyle/>
          <a:p>
            <a:endParaRPr lang="en-US"/>
          </a:p>
        </p:txBody>
      </p:sp>
      <p:sp>
        <p:nvSpPr>
          <p:cNvPr id="131300" name="Freeform 233"/>
          <p:cNvSpPr>
            <a:spLocks/>
          </p:cNvSpPr>
          <p:nvPr/>
        </p:nvSpPr>
        <p:spPr bwMode="auto">
          <a:xfrm>
            <a:off x="2254150" y="4443537"/>
            <a:ext cx="7938" cy="11112"/>
          </a:xfrm>
          <a:custGeom>
            <a:avLst/>
            <a:gdLst>
              <a:gd name="T0" fmla="*/ 4763 w 5"/>
              <a:gd name="T1" fmla="*/ 11112 h 7"/>
              <a:gd name="T2" fmla="*/ 6350 w 5"/>
              <a:gd name="T3" fmla="*/ 11112 h 7"/>
              <a:gd name="T4" fmla="*/ 7938 w 5"/>
              <a:gd name="T5" fmla="*/ 9525 h 7"/>
              <a:gd name="T6" fmla="*/ 7938 w 5"/>
              <a:gd name="T7" fmla="*/ 7937 h 7"/>
              <a:gd name="T8" fmla="*/ 7938 w 5"/>
              <a:gd name="T9" fmla="*/ 6350 h 7"/>
              <a:gd name="T10" fmla="*/ 7938 w 5"/>
              <a:gd name="T11" fmla="*/ 3175 h 7"/>
              <a:gd name="T12" fmla="*/ 7938 w 5"/>
              <a:gd name="T13" fmla="*/ 1587 h 7"/>
              <a:gd name="T14" fmla="*/ 6350 w 5"/>
              <a:gd name="T15" fmla="*/ 0 h 7"/>
              <a:gd name="T16" fmla="*/ 4763 w 5"/>
              <a:gd name="T17" fmla="*/ 0 h 7"/>
              <a:gd name="T18" fmla="*/ 3175 w 5"/>
              <a:gd name="T19" fmla="*/ 0 h 7"/>
              <a:gd name="T20" fmla="*/ 1588 w 5"/>
              <a:gd name="T21" fmla="*/ 1587 h 7"/>
              <a:gd name="T22" fmla="*/ 0 w 5"/>
              <a:gd name="T23" fmla="*/ 3175 h 7"/>
              <a:gd name="T24" fmla="*/ 0 w 5"/>
              <a:gd name="T25" fmla="*/ 6350 h 7"/>
              <a:gd name="T26" fmla="*/ 0 w 5"/>
              <a:gd name="T27" fmla="*/ 7937 h 7"/>
              <a:gd name="T28" fmla="*/ 1588 w 5"/>
              <a:gd name="T29" fmla="*/ 9525 h 7"/>
              <a:gd name="T30" fmla="*/ 3175 w 5"/>
              <a:gd name="T31" fmla="*/ 11112 h 7"/>
              <a:gd name="T32" fmla="*/ 4763 w 5"/>
              <a:gd name="T33" fmla="*/ 11112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7"/>
              <a:gd name="T53" fmla="*/ 5 w 5"/>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7">
                <a:moveTo>
                  <a:pt x="3" y="7"/>
                </a:moveTo>
                <a:lnTo>
                  <a:pt x="4" y="7"/>
                </a:lnTo>
                <a:lnTo>
                  <a:pt x="5" y="6"/>
                </a:lnTo>
                <a:lnTo>
                  <a:pt x="5" y="5"/>
                </a:lnTo>
                <a:lnTo>
                  <a:pt x="5" y="4"/>
                </a:lnTo>
                <a:lnTo>
                  <a:pt x="5" y="2"/>
                </a:lnTo>
                <a:lnTo>
                  <a:pt x="5" y="1"/>
                </a:lnTo>
                <a:lnTo>
                  <a:pt x="4" y="0"/>
                </a:lnTo>
                <a:lnTo>
                  <a:pt x="3" y="0"/>
                </a:lnTo>
                <a:lnTo>
                  <a:pt x="2" y="0"/>
                </a:lnTo>
                <a:lnTo>
                  <a:pt x="1" y="1"/>
                </a:lnTo>
                <a:lnTo>
                  <a:pt x="0" y="2"/>
                </a:lnTo>
                <a:lnTo>
                  <a:pt x="0" y="4"/>
                </a:lnTo>
                <a:lnTo>
                  <a:pt x="0" y="5"/>
                </a:lnTo>
                <a:lnTo>
                  <a:pt x="1" y="6"/>
                </a:lnTo>
                <a:lnTo>
                  <a:pt x="2" y="7"/>
                </a:lnTo>
                <a:lnTo>
                  <a:pt x="3" y="7"/>
                </a:lnTo>
                <a:close/>
              </a:path>
            </a:pathLst>
          </a:custGeom>
          <a:solidFill>
            <a:srgbClr val="FFFFFF"/>
          </a:solidFill>
          <a:ln w="9525">
            <a:noFill/>
            <a:round/>
            <a:headEnd/>
            <a:tailEnd/>
          </a:ln>
        </p:spPr>
        <p:txBody>
          <a:bodyPr/>
          <a:lstStyle/>
          <a:p>
            <a:endParaRPr lang="en-US"/>
          </a:p>
        </p:txBody>
      </p:sp>
      <p:sp>
        <p:nvSpPr>
          <p:cNvPr id="131301" name="Freeform 234"/>
          <p:cNvSpPr>
            <a:spLocks/>
          </p:cNvSpPr>
          <p:nvPr/>
        </p:nvSpPr>
        <p:spPr bwMode="auto">
          <a:xfrm>
            <a:off x="2181125" y="4297487"/>
            <a:ext cx="30163" cy="146050"/>
          </a:xfrm>
          <a:custGeom>
            <a:avLst/>
            <a:gdLst>
              <a:gd name="T0" fmla="*/ 9525 w 19"/>
              <a:gd name="T1" fmla="*/ 1588 h 92"/>
              <a:gd name="T2" fmla="*/ 9525 w 19"/>
              <a:gd name="T3" fmla="*/ 4762 h 92"/>
              <a:gd name="T4" fmla="*/ 6350 w 19"/>
              <a:gd name="T5" fmla="*/ 12700 h 92"/>
              <a:gd name="T6" fmla="*/ 3175 w 19"/>
              <a:gd name="T7" fmla="*/ 25400 h 92"/>
              <a:gd name="T8" fmla="*/ 1588 w 19"/>
              <a:gd name="T9" fmla="*/ 44450 h 92"/>
              <a:gd name="T10" fmla="*/ 0 w 19"/>
              <a:gd name="T11" fmla="*/ 65088 h 92"/>
              <a:gd name="T12" fmla="*/ 0 w 19"/>
              <a:gd name="T13" fmla="*/ 88900 h 92"/>
              <a:gd name="T14" fmla="*/ 1588 w 19"/>
              <a:gd name="T15" fmla="*/ 115888 h 92"/>
              <a:gd name="T16" fmla="*/ 7938 w 19"/>
              <a:gd name="T17" fmla="*/ 146050 h 92"/>
              <a:gd name="T18" fmla="*/ 30163 w 19"/>
              <a:gd name="T19" fmla="*/ 144463 h 92"/>
              <a:gd name="T20" fmla="*/ 28575 w 19"/>
              <a:gd name="T21" fmla="*/ 141288 h 92"/>
              <a:gd name="T22" fmla="*/ 25400 w 19"/>
              <a:gd name="T23" fmla="*/ 127000 h 92"/>
              <a:gd name="T24" fmla="*/ 23813 w 19"/>
              <a:gd name="T25" fmla="*/ 111125 h 92"/>
              <a:gd name="T26" fmla="*/ 22225 w 19"/>
              <a:gd name="T27" fmla="*/ 88900 h 92"/>
              <a:gd name="T28" fmla="*/ 20638 w 19"/>
              <a:gd name="T29" fmla="*/ 66675 h 92"/>
              <a:gd name="T30" fmla="*/ 20638 w 19"/>
              <a:gd name="T31" fmla="*/ 42862 h 92"/>
              <a:gd name="T32" fmla="*/ 23813 w 19"/>
              <a:gd name="T33" fmla="*/ 20637 h 92"/>
              <a:gd name="T34" fmla="*/ 30163 w 19"/>
              <a:gd name="T35" fmla="*/ 1588 h 92"/>
              <a:gd name="T36" fmla="*/ 30163 w 19"/>
              <a:gd name="T37" fmla="*/ 0 h 92"/>
              <a:gd name="T38" fmla="*/ 30163 w 19"/>
              <a:gd name="T39" fmla="*/ 0 h 92"/>
              <a:gd name="T40" fmla="*/ 30163 w 19"/>
              <a:gd name="T41" fmla="*/ 0 h 92"/>
              <a:gd name="T42" fmla="*/ 28575 w 19"/>
              <a:gd name="T43" fmla="*/ 0 h 92"/>
              <a:gd name="T44" fmla="*/ 25400 w 19"/>
              <a:gd name="T45" fmla="*/ 0 h 92"/>
              <a:gd name="T46" fmla="*/ 22225 w 19"/>
              <a:gd name="T47" fmla="*/ 0 h 92"/>
              <a:gd name="T48" fmla="*/ 17463 w 19"/>
              <a:gd name="T49" fmla="*/ 0 h 92"/>
              <a:gd name="T50" fmla="*/ 9525 w 19"/>
              <a:gd name="T51" fmla="*/ 1588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
              <a:gd name="T79" fmla="*/ 0 h 92"/>
              <a:gd name="T80" fmla="*/ 19 w 19"/>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 h="92">
                <a:moveTo>
                  <a:pt x="6" y="1"/>
                </a:moveTo>
                <a:lnTo>
                  <a:pt x="6" y="3"/>
                </a:lnTo>
                <a:lnTo>
                  <a:pt x="4" y="8"/>
                </a:lnTo>
                <a:lnTo>
                  <a:pt x="2" y="16"/>
                </a:lnTo>
                <a:lnTo>
                  <a:pt x="1" y="28"/>
                </a:lnTo>
                <a:lnTo>
                  <a:pt x="0" y="41"/>
                </a:lnTo>
                <a:lnTo>
                  <a:pt x="0" y="56"/>
                </a:lnTo>
                <a:lnTo>
                  <a:pt x="1" y="73"/>
                </a:lnTo>
                <a:lnTo>
                  <a:pt x="5" y="92"/>
                </a:lnTo>
                <a:lnTo>
                  <a:pt x="19" y="91"/>
                </a:lnTo>
                <a:lnTo>
                  <a:pt x="18" y="89"/>
                </a:lnTo>
                <a:lnTo>
                  <a:pt x="16" y="80"/>
                </a:lnTo>
                <a:lnTo>
                  <a:pt x="15" y="70"/>
                </a:lnTo>
                <a:lnTo>
                  <a:pt x="14" y="56"/>
                </a:lnTo>
                <a:lnTo>
                  <a:pt x="13" y="42"/>
                </a:lnTo>
                <a:lnTo>
                  <a:pt x="13" y="27"/>
                </a:lnTo>
                <a:lnTo>
                  <a:pt x="15" y="13"/>
                </a:lnTo>
                <a:lnTo>
                  <a:pt x="19" y="1"/>
                </a:lnTo>
                <a:lnTo>
                  <a:pt x="19" y="0"/>
                </a:lnTo>
                <a:lnTo>
                  <a:pt x="18" y="0"/>
                </a:lnTo>
                <a:lnTo>
                  <a:pt x="16" y="0"/>
                </a:lnTo>
                <a:lnTo>
                  <a:pt x="14" y="0"/>
                </a:lnTo>
                <a:lnTo>
                  <a:pt x="11" y="0"/>
                </a:lnTo>
                <a:lnTo>
                  <a:pt x="6" y="1"/>
                </a:lnTo>
                <a:close/>
              </a:path>
            </a:pathLst>
          </a:custGeom>
          <a:solidFill>
            <a:srgbClr val="3F9EFF"/>
          </a:solidFill>
          <a:ln w="9525">
            <a:noFill/>
            <a:round/>
            <a:headEnd/>
            <a:tailEnd/>
          </a:ln>
        </p:spPr>
        <p:txBody>
          <a:bodyPr/>
          <a:lstStyle/>
          <a:p>
            <a:endParaRPr lang="en-US"/>
          </a:p>
        </p:txBody>
      </p:sp>
      <p:sp>
        <p:nvSpPr>
          <p:cNvPr id="131302" name="Freeform 235"/>
          <p:cNvSpPr>
            <a:spLocks/>
          </p:cNvSpPr>
          <p:nvPr/>
        </p:nvSpPr>
        <p:spPr bwMode="auto">
          <a:xfrm>
            <a:off x="2336700" y="4278437"/>
            <a:ext cx="42863" cy="163512"/>
          </a:xfrm>
          <a:custGeom>
            <a:avLst/>
            <a:gdLst>
              <a:gd name="T0" fmla="*/ 42863 w 27"/>
              <a:gd name="T1" fmla="*/ 0 h 103"/>
              <a:gd name="T2" fmla="*/ 41275 w 27"/>
              <a:gd name="T3" fmla="*/ 1587 h 103"/>
              <a:gd name="T4" fmla="*/ 39688 w 27"/>
              <a:gd name="T5" fmla="*/ 6350 h 103"/>
              <a:gd name="T6" fmla="*/ 34925 w 27"/>
              <a:gd name="T7" fmla="*/ 14287 h 103"/>
              <a:gd name="T8" fmla="*/ 31750 w 27"/>
              <a:gd name="T9" fmla="*/ 28575 h 103"/>
              <a:gd name="T10" fmla="*/ 28575 w 27"/>
              <a:gd name="T11" fmla="*/ 50800 h 103"/>
              <a:gd name="T12" fmla="*/ 25400 w 27"/>
              <a:gd name="T13" fmla="*/ 77787 h 103"/>
              <a:gd name="T14" fmla="*/ 28575 w 27"/>
              <a:gd name="T15" fmla="*/ 115887 h 103"/>
              <a:gd name="T16" fmla="*/ 31750 w 27"/>
              <a:gd name="T17" fmla="*/ 163512 h 103"/>
              <a:gd name="T18" fmla="*/ 7938 w 27"/>
              <a:gd name="T19" fmla="*/ 163512 h 103"/>
              <a:gd name="T20" fmla="*/ 7938 w 27"/>
              <a:gd name="T21" fmla="*/ 160337 h 103"/>
              <a:gd name="T22" fmla="*/ 6350 w 27"/>
              <a:gd name="T23" fmla="*/ 144462 h 103"/>
              <a:gd name="T24" fmla="*/ 3175 w 27"/>
              <a:gd name="T25" fmla="*/ 127000 h 103"/>
              <a:gd name="T26" fmla="*/ 1588 w 27"/>
              <a:gd name="T27" fmla="*/ 101600 h 103"/>
              <a:gd name="T28" fmla="*/ 0 w 27"/>
              <a:gd name="T29" fmla="*/ 74612 h 103"/>
              <a:gd name="T30" fmla="*/ 1588 w 27"/>
              <a:gd name="T31" fmla="*/ 49212 h 103"/>
              <a:gd name="T32" fmla="*/ 6350 w 27"/>
              <a:gd name="T33" fmla="*/ 22225 h 103"/>
              <a:gd name="T34" fmla="*/ 14288 w 27"/>
              <a:gd name="T35" fmla="*/ 0 h 103"/>
              <a:gd name="T36" fmla="*/ 42863 w 27"/>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103"/>
              <a:gd name="T59" fmla="*/ 27 w 27"/>
              <a:gd name="T60" fmla="*/ 103 h 1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103">
                <a:moveTo>
                  <a:pt x="27" y="0"/>
                </a:moveTo>
                <a:lnTo>
                  <a:pt x="26" y="1"/>
                </a:lnTo>
                <a:lnTo>
                  <a:pt x="25" y="4"/>
                </a:lnTo>
                <a:lnTo>
                  <a:pt x="22" y="9"/>
                </a:lnTo>
                <a:lnTo>
                  <a:pt x="20" y="18"/>
                </a:lnTo>
                <a:lnTo>
                  <a:pt x="18" y="32"/>
                </a:lnTo>
                <a:lnTo>
                  <a:pt x="16" y="49"/>
                </a:lnTo>
                <a:lnTo>
                  <a:pt x="18" y="73"/>
                </a:lnTo>
                <a:lnTo>
                  <a:pt x="20" y="103"/>
                </a:lnTo>
                <a:lnTo>
                  <a:pt x="5" y="103"/>
                </a:lnTo>
                <a:lnTo>
                  <a:pt x="5" y="101"/>
                </a:lnTo>
                <a:lnTo>
                  <a:pt x="4" y="91"/>
                </a:lnTo>
                <a:lnTo>
                  <a:pt x="2" y="80"/>
                </a:lnTo>
                <a:lnTo>
                  <a:pt x="1" y="64"/>
                </a:lnTo>
                <a:lnTo>
                  <a:pt x="0" y="47"/>
                </a:lnTo>
                <a:lnTo>
                  <a:pt x="1" y="31"/>
                </a:lnTo>
                <a:lnTo>
                  <a:pt x="4" y="14"/>
                </a:lnTo>
                <a:lnTo>
                  <a:pt x="9" y="0"/>
                </a:lnTo>
                <a:lnTo>
                  <a:pt x="27" y="0"/>
                </a:lnTo>
                <a:close/>
              </a:path>
            </a:pathLst>
          </a:custGeom>
          <a:solidFill>
            <a:srgbClr val="3F9EFF"/>
          </a:solidFill>
          <a:ln w="9525">
            <a:noFill/>
            <a:round/>
            <a:headEnd/>
            <a:tailEnd/>
          </a:ln>
        </p:spPr>
        <p:txBody>
          <a:bodyPr/>
          <a:lstStyle/>
          <a:p>
            <a:endParaRPr lang="en-US"/>
          </a:p>
        </p:txBody>
      </p:sp>
      <p:sp>
        <p:nvSpPr>
          <p:cNvPr id="131303" name="Freeform 236"/>
          <p:cNvSpPr>
            <a:spLocks/>
          </p:cNvSpPr>
          <p:nvPr/>
        </p:nvSpPr>
        <p:spPr bwMode="auto">
          <a:xfrm>
            <a:off x="2181125" y="4305424"/>
            <a:ext cx="28575" cy="127000"/>
          </a:xfrm>
          <a:custGeom>
            <a:avLst/>
            <a:gdLst>
              <a:gd name="T0" fmla="*/ 9525 w 18"/>
              <a:gd name="T1" fmla="*/ 3175 h 80"/>
              <a:gd name="T2" fmla="*/ 9525 w 18"/>
              <a:gd name="T3" fmla="*/ 4762 h 80"/>
              <a:gd name="T4" fmla="*/ 7937 w 18"/>
              <a:gd name="T5" fmla="*/ 12700 h 80"/>
              <a:gd name="T6" fmla="*/ 3175 w 18"/>
              <a:gd name="T7" fmla="*/ 23812 h 80"/>
              <a:gd name="T8" fmla="*/ 1588 w 18"/>
              <a:gd name="T9" fmla="*/ 38100 h 80"/>
              <a:gd name="T10" fmla="*/ 0 w 18"/>
              <a:gd name="T11" fmla="*/ 57150 h 80"/>
              <a:gd name="T12" fmla="*/ 1588 w 18"/>
              <a:gd name="T13" fmla="*/ 79375 h 80"/>
              <a:gd name="T14" fmla="*/ 3175 w 18"/>
              <a:gd name="T15" fmla="*/ 103188 h 80"/>
              <a:gd name="T16" fmla="*/ 7937 w 18"/>
              <a:gd name="T17" fmla="*/ 127000 h 80"/>
              <a:gd name="T18" fmla="*/ 25400 w 18"/>
              <a:gd name="T19" fmla="*/ 127000 h 80"/>
              <a:gd name="T20" fmla="*/ 25400 w 18"/>
              <a:gd name="T21" fmla="*/ 123825 h 80"/>
              <a:gd name="T22" fmla="*/ 23812 w 18"/>
              <a:gd name="T23" fmla="*/ 112713 h 80"/>
              <a:gd name="T24" fmla="*/ 22225 w 18"/>
              <a:gd name="T25" fmla="*/ 96837 h 80"/>
              <a:gd name="T26" fmla="*/ 20637 w 18"/>
              <a:gd name="T27" fmla="*/ 79375 h 80"/>
              <a:gd name="T28" fmla="*/ 19050 w 18"/>
              <a:gd name="T29" fmla="*/ 58738 h 80"/>
              <a:gd name="T30" fmla="*/ 19050 w 18"/>
              <a:gd name="T31" fmla="*/ 38100 h 80"/>
              <a:gd name="T32" fmla="*/ 22225 w 18"/>
              <a:gd name="T33" fmla="*/ 17462 h 80"/>
              <a:gd name="T34" fmla="*/ 28575 w 18"/>
              <a:gd name="T35" fmla="*/ 1588 h 80"/>
              <a:gd name="T36" fmla="*/ 28575 w 18"/>
              <a:gd name="T37" fmla="*/ 1588 h 80"/>
              <a:gd name="T38" fmla="*/ 28575 w 18"/>
              <a:gd name="T39" fmla="*/ 1588 h 80"/>
              <a:gd name="T40" fmla="*/ 28575 w 18"/>
              <a:gd name="T41" fmla="*/ 1588 h 80"/>
              <a:gd name="T42" fmla="*/ 25400 w 18"/>
              <a:gd name="T43" fmla="*/ 0 h 80"/>
              <a:gd name="T44" fmla="*/ 23812 w 18"/>
              <a:gd name="T45" fmla="*/ 0 h 80"/>
              <a:gd name="T46" fmla="*/ 20637 w 18"/>
              <a:gd name="T47" fmla="*/ 0 h 80"/>
              <a:gd name="T48" fmla="*/ 14288 w 18"/>
              <a:gd name="T49" fmla="*/ 1588 h 80"/>
              <a:gd name="T50" fmla="*/ 9525 w 18"/>
              <a:gd name="T51" fmla="*/ 3175 h 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80"/>
              <a:gd name="T80" fmla="*/ 18 w 18"/>
              <a:gd name="T81" fmla="*/ 80 h 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80">
                <a:moveTo>
                  <a:pt x="6" y="2"/>
                </a:moveTo>
                <a:lnTo>
                  <a:pt x="6" y="3"/>
                </a:lnTo>
                <a:lnTo>
                  <a:pt x="5" y="8"/>
                </a:lnTo>
                <a:lnTo>
                  <a:pt x="2" y="15"/>
                </a:lnTo>
                <a:lnTo>
                  <a:pt x="1" y="24"/>
                </a:lnTo>
                <a:lnTo>
                  <a:pt x="0" y="36"/>
                </a:lnTo>
                <a:lnTo>
                  <a:pt x="1" y="50"/>
                </a:lnTo>
                <a:lnTo>
                  <a:pt x="2" y="65"/>
                </a:lnTo>
                <a:lnTo>
                  <a:pt x="5" y="80"/>
                </a:lnTo>
                <a:lnTo>
                  <a:pt x="16" y="80"/>
                </a:lnTo>
                <a:lnTo>
                  <a:pt x="16" y="78"/>
                </a:lnTo>
                <a:lnTo>
                  <a:pt x="15" y="71"/>
                </a:lnTo>
                <a:lnTo>
                  <a:pt x="14" y="61"/>
                </a:lnTo>
                <a:lnTo>
                  <a:pt x="13" y="50"/>
                </a:lnTo>
                <a:lnTo>
                  <a:pt x="12" y="37"/>
                </a:lnTo>
                <a:lnTo>
                  <a:pt x="12" y="24"/>
                </a:lnTo>
                <a:lnTo>
                  <a:pt x="14" y="11"/>
                </a:lnTo>
                <a:lnTo>
                  <a:pt x="18" y="1"/>
                </a:lnTo>
                <a:lnTo>
                  <a:pt x="16" y="0"/>
                </a:lnTo>
                <a:lnTo>
                  <a:pt x="15" y="0"/>
                </a:lnTo>
                <a:lnTo>
                  <a:pt x="13" y="0"/>
                </a:lnTo>
                <a:lnTo>
                  <a:pt x="9" y="1"/>
                </a:lnTo>
                <a:lnTo>
                  <a:pt x="6" y="2"/>
                </a:lnTo>
                <a:close/>
              </a:path>
            </a:pathLst>
          </a:custGeom>
          <a:solidFill>
            <a:srgbClr val="59B2FF"/>
          </a:solidFill>
          <a:ln w="9525">
            <a:noFill/>
            <a:round/>
            <a:headEnd/>
            <a:tailEnd/>
          </a:ln>
        </p:spPr>
        <p:txBody>
          <a:bodyPr/>
          <a:lstStyle/>
          <a:p>
            <a:endParaRPr lang="en-US"/>
          </a:p>
        </p:txBody>
      </p:sp>
      <p:sp>
        <p:nvSpPr>
          <p:cNvPr id="131304" name="Freeform 237"/>
          <p:cNvSpPr>
            <a:spLocks/>
          </p:cNvSpPr>
          <p:nvPr/>
        </p:nvSpPr>
        <p:spPr bwMode="auto">
          <a:xfrm>
            <a:off x="2182713" y="4313362"/>
            <a:ext cx="22225" cy="109537"/>
          </a:xfrm>
          <a:custGeom>
            <a:avLst/>
            <a:gdLst>
              <a:gd name="T0" fmla="*/ 7938 w 14"/>
              <a:gd name="T1" fmla="*/ 3175 h 69"/>
              <a:gd name="T2" fmla="*/ 7938 w 14"/>
              <a:gd name="T3" fmla="*/ 4762 h 69"/>
              <a:gd name="T4" fmla="*/ 6350 w 14"/>
              <a:gd name="T5" fmla="*/ 11112 h 69"/>
              <a:gd name="T6" fmla="*/ 4763 w 14"/>
              <a:gd name="T7" fmla="*/ 20637 h 69"/>
              <a:gd name="T8" fmla="*/ 1588 w 14"/>
              <a:gd name="T9" fmla="*/ 33337 h 69"/>
              <a:gd name="T10" fmla="*/ 0 w 14"/>
              <a:gd name="T11" fmla="*/ 49212 h 69"/>
              <a:gd name="T12" fmla="*/ 0 w 14"/>
              <a:gd name="T13" fmla="*/ 66675 h 69"/>
              <a:gd name="T14" fmla="*/ 1588 w 14"/>
              <a:gd name="T15" fmla="*/ 87312 h 69"/>
              <a:gd name="T16" fmla="*/ 6350 w 14"/>
              <a:gd name="T17" fmla="*/ 109537 h 69"/>
              <a:gd name="T18" fmla="*/ 22225 w 14"/>
              <a:gd name="T19" fmla="*/ 107950 h 69"/>
              <a:gd name="T20" fmla="*/ 20638 w 14"/>
              <a:gd name="T21" fmla="*/ 106362 h 69"/>
              <a:gd name="T22" fmla="*/ 20638 w 14"/>
              <a:gd name="T23" fmla="*/ 96837 h 69"/>
              <a:gd name="T24" fmla="*/ 19050 w 14"/>
              <a:gd name="T25" fmla="*/ 84137 h 69"/>
              <a:gd name="T26" fmla="*/ 17463 w 14"/>
              <a:gd name="T27" fmla="*/ 66675 h 69"/>
              <a:gd name="T28" fmla="*/ 15875 w 14"/>
              <a:gd name="T29" fmla="*/ 50800 h 69"/>
              <a:gd name="T30" fmla="*/ 15875 w 14"/>
              <a:gd name="T31" fmla="*/ 31750 h 69"/>
              <a:gd name="T32" fmla="*/ 19050 w 14"/>
              <a:gd name="T33" fmla="*/ 15875 h 69"/>
              <a:gd name="T34" fmla="*/ 22225 w 14"/>
              <a:gd name="T35" fmla="*/ 3175 h 69"/>
              <a:gd name="T36" fmla="*/ 22225 w 14"/>
              <a:gd name="T37" fmla="*/ 3175 h 69"/>
              <a:gd name="T38" fmla="*/ 22225 w 14"/>
              <a:gd name="T39" fmla="*/ 0 h 69"/>
              <a:gd name="T40" fmla="*/ 22225 w 14"/>
              <a:gd name="T41" fmla="*/ 0 h 69"/>
              <a:gd name="T42" fmla="*/ 22225 w 14"/>
              <a:gd name="T43" fmla="*/ 0 h 69"/>
              <a:gd name="T44" fmla="*/ 20638 w 14"/>
              <a:gd name="T45" fmla="*/ 0 h 69"/>
              <a:gd name="T46" fmla="*/ 17463 w 14"/>
              <a:gd name="T47" fmla="*/ 0 h 69"/>
              <a:gd name="T48" fmla="*/ 12700 w 14"/>
              <a:gd name="T49" fmla="*/ 0 h 69"/>
              <a:gd name="T50" fmla="*/ 7938 w 14"/>
              <a:gd name="T51" fmla="*/ 3175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69"/>
              <a:gd name="T80" fmla="*/ 14 w 14"/>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69">
                <a:moveTo>
                  <a:pt x="5" y="2"/>
                </a:moveTo>
                <a:lnTo>
                  <a:pt x="5" y="3"/>
                </a:lnTo>
                <a:lnTo>
                  <a:pt x="4" y="7"/>
                </a:lnTo>
                <a:lnTo>
                  <a:pt x="3" y="13"/>
                </a:lnTo>
                <a:lnTo>
                  <a:pt x="1" y="21"/>
                </a:lnTo>
                <a:lnTo>
                  <a:pt x="0" y="31"/>
                </a:lnTo>
                <a:lnTo>
                  <a:pt x="0" y="42"/>
                </a:lnTo>
                <a:lnTo>
                  <a:pt x="1" y="55"/>
                </a:lnTo>
                <a:lnTo>
                  <a:pt x="4" y="69"/>
                </a:lnTo>
                <a:lnTo>
                  <a:pt x="14" y="68"/>
                </a:lnTo>
                <a:lnTo>
                  <a:pt x="13" y="67"/>
                </a:lnTo>
                <a:lnTo>
                  <a:pt x="13" y="61"/>
                </a:lnTo>
                <a:lnTo>
                  <a:pt x="12" y="53"/>
                </a:lnTo>
                <a:lnTo>
                  <a:pt x="11" y="42"/>
                </a:lnTo>
                <a:lnTo>
                  <a:pt x="10" y="32"/>
                </a:lnTo>
                <a:lnTo>
                  <a:pt x="10" y="20"/>
                </a:lnTo>
                <a:lnTo>
                  <a:pt x="12" y="10"/>
                </a:lnTo>
                <a:lnTo>
                  <a:pt x="14" y="2"/>
                </a:lnTo>
                <a:lnTo>
                  <a:pt x="14" y="0"/>
                </a:lnTo>
                <a:lnTo>
                  <a:pt x="13" y="0"/>
                </a:lnTo>
                <a:lnTo>
                  <a:pt x="11" y="0"/>
                </a:lnTo>
                <a:lnTo>
                  <a:pt x="8" y="0"/>
                </a:lnTo>
                <a:lnTo>
                  <a:pt x="5" y="2"/>
                </a:lnTo>
                <a:close/>
              </a:path>
            </a:pathLst>
          </a:custGeom>
          <a:solidFill>
            <a:srgbClr val="72C6FF"/>
          </a:solidFill>
          <a:ln w="9525">
            <a:noFill/>
            <a:round/>
            <a:headEnd/>
            <a:tailEnd/>
          </a:ln>
        </p:spPr>
        <p:txBody>
          <a:bodyPr/>
          <a:lstStyle/>
          <a:p>
            <a:endParaRPr lang="en-US"/>
          </a:p>
        </p:txBody>
      </p:sp>
      <p:sp>
        <p:nvSpPr>
          <p:cNvPr id="131305" name="Freeform 238"/>
          <p:cNvSpPr>
            <a:spLocks/>
          </p:cNvSpPr>
          <p:nvPr/>
        </p:nvSpPr>
        <p:spPr bwMode="auto">
          <a:xfrm>
            <a:off x="2184300" y="4322887"/>
            <a:ext cx="19050" cy="88900"/>
          </a:xfrm>
          <a:custGeom>
            <a:avLst/>
            <a:gdLst>
              <a:gd name="T0" fmla="*/ 6350 w 12"/>
              <a:gd name="T1" fmla="*/ 1588 h 56"/>
              <a:gd name="T2" fmla="*/ 4763 w 12"/>
              <a:gd name="T3" fmla="*/ 1588 h 56"/>
              <a:gd name="T4" fmla="*/ 4763 w 12"/>
              <a:gd name="T5" fmla="*/ 7938 h 56"/>
              <a:gd name="T6" fmla="*/ 3175 w 12"/>
              <a:gd name="T7" fmla="*/ 17463 h 56"/>
              <a:gd name="T8" fmla="*/ 0 w 12"/>
              <a:gd name="T9" fmla="*/ 26988 h 56"/>
              <a:gd name="T10" fmla="*/ 0 w 12"/>
              <a:gd name="T11" fmla="*/ 39688 h 56"/>
              <a:gd name="T12" fmla="*/ 0 w 12"/>
              <a:gd name="T13" fmla="*/ 55563 h 56"/>
              <a:gd name="T14" fmla="*/ 3175 w 12"/>
              <a:gd name="T15" fmla="*/ 73025 h 56"/>
              <a:gd name="T16" fmla="*/ 4763 w 12"/>
              <a:gd name="T17" fmla="*/ 88900 h 56"/>
              <a:gd name="T18" fmla="*/ 17463 w 12"/>
              <a:gd name="T19" fmla="*/ 88900 h 56"/>
              <a:gd name="T20" fmla="*/ 17463 w 12"/>
              <a:gd name="T21" fmla="*/ 87313 h 56"/>
              <a:gd name="T22" fmla="*/ 15875 w 12"/>
              <a:gd name="T23" fmla="*/ 79375 h 56"/>
              <a:gd name="T24" fmla="*/ 15875 w 12"/>
              <a:gd name="T25" fmla="*/ 68263 h 56"/>
              <a:gd name="T26" fmla="*/ 14288 w 12"/>
              <a:gd name="T27" fmla="*/ 55563 h 56"/>
              <a:gd name="T28" fmla="*/ 11112 w 12"/>
              <a:gd name="T29" fmla="*/ 41275 h 56"/>
              <a:gd name="T30" fmla="*/ 14288 w 12"/>
              <a:gd name="T31" fmla="*/ 26988 h 56"/>
              <a:gd name="T32" fmla="*/ 15875 w 12"/>
              <a:gd name="T33" fmla="*/ 11113 h 56"/>
              <a:gd name="T34" fmla="*/ 19050 w 12"/>
              <a:gd name="T35" fmla="*/ 0 h 56"/>
              <a:gd name="T36" fmla="*/ 19050 w 12"/>
              <a:gd name="T37" fmla="*/ 0 h 56"/>
              <a:gd name="T38" fmla="*/ 19050 w 12"/>
              <a:gd name="T39" fmla="*/ 0 h 56"/>
              <a:gd name="T40" fmla="*/ 19050 w 12"/>
              <a:gd name="T41" fmla="*/ 0 h 56"/>
              <a:gd name="T42" fmla="*/ 17463 w 12"/>
              <a:gd name="T43" fmla="*/ 0 h 56"/>
              <a:gd name="T44" fmla="*/ 15875 w 12"/>
              <a:gd name="T45" fmla="*/ 0 h 56"/>
              <a:gd name="T46" fmla="*/ 14288 w 12"/>
              <a:gd name="T47" fmla="*/ 0 h 56"/>
              <a:gd name="T48" fmla="*/ 9525 w 12"/>
              <a:gd name="T49" fmla="*/ 0 h 56"/>
              <a:gd name="T50" fmla="*/ 6350 w 12"/>
              <a:gd name="T51" fmla="*/ 1588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
              <a:gd name="T79" fmla="*/ 0 h 56"/>
              <a:gd name="T80" fmla="*/ 12 w 1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 h="56">
                <a:moveTo>
                  <a:pt x="4" y="1"/>
                </a:moveTo>
                <a:lnTo>
                  <a:pt x="3" y="1"/>
                </a:lnTo>
                <a:lnTo>
                  <a:pt x="3" y="5"/>
                </a:lnTo>
                <a:lnTo>
                  <a:pt x="2" y="11"/>
                </a:lnTo>
                <a:lnTo>
                  <a:pt x="0" y="17"/>
                </a:lnTo>
                <a:lnTo>
                  <a:pt x="0" y="25"/>
                </a:lnTo>
                <a:lnTo>
                  <a:pt x="0" y="35"/>
                </a:lnTo>
                <a:lnTo>
                  <a:pt x="2" y="46"/>
                </a:lnTo>
                <a:lnTo>
                  <a:pt x="3" y="56"/>
                </a:lnTo>
                <a:lnTo>
                  <a:pt x="11" y="56"/>
                </a:lnTo>
                <a:lnTo>
                  <a:pt x="11" y="55"/>
                </a:lnTo>
                <a:lnTo>
                  <a:pt x="10" y="50"/>
                </a:lnTo>
                <a:lnTo>
                  <a:pt x="10" y="43"/>
                </a:lnTo>
                <a:lnTo>
                  <a:pt x="9" y="35"/>
                </a:lnTo>
                <a:lnTo>
                  <a:pt x="7" y="26"/>
                </a:lnTo>
                <a:lnTo>
                  <a:pt x="9" y="17"/>
                </a:lnTo>
                <a:lnTo>
                  <a:pt x="10" y="7"/>
                </a:lnTo>
                <a:lnTo>
                  <a:pt x="12" y="0"/>
                </a:lnTo>
                <a:lnTo>
                  <a:pt x="11" y="0"/>
                </a:lnTo>
                <a:lnTo>
                  <a:pt x="10" y="0"/>
                </a:lnTo>
                <a:lnTo>
                  <a:pt x="9" y="0"/>
                </a:lnTo>
                <a:lnTo>
                  <a:pt x="6" y="0"/>
                </a:lnTo>
                <a:lnTo>
                  <a:pt x="4" y="1"/>
                </a:lnTo>
                <a:close/>
              </a:path>
            </a:pathLst>
          </a:custGeom>
          <a:solidFill>
            <a:srgbClr val="8CD8FF"/>
          </a:solidFill>
          <a:ln w="9525">
            <a:noFill/>
            <a:round/>
            <a:headEnd/>
            <a:tailEnd/>
          </a:ln>
        </p:spPr>
        <p:txBody>
          <a:bodyPr/>
          <a:lstStyle/>
          <a:p>
            <a:endParaRPr lang="en-US"/>
          </a:p>
        </p:txBody>
      </p:sp>
      <p:sp>
        <p:nvSpPr>
          <p:cNvPr id="131306" name="Freeform 239"/>
          <p:cNvSpPr>
            <a:spLocks/>
          </p:cNvSpPr>
          <p:nvPr/>
        </p:nvSpPr>
        <p:spPr bwMode="auto">
          <a:xfrm>
            <a:off x="2184300" y="4330824"/>
            <a:ext cx="15875" cy="71438"/>
          </a:xfrm>
          <a:custGeom>
            <a:avLst/>
            <a:gdLst>
              <a:gd name="T0" fmla="*/ 6350 w 10"/>
              <a:gd name="T1" fmla="*/ 1588 h 45"/>
              <a:gd name="T2" fmla="*/ 4762 w 10"/>
              <a:gd name="T3" fmla="*/ 3175 h 45"/>
              <a:gd name="T4" fmla="*/ 4762 w 10"/>
              <a:gd name="T5" fmla="*/ 7938 h 45"/>
              <a:gd name="T6" fmla="*/ 3175 w 10"/>
              <a:gd name="T7" fmla="*/ 12700 h 45"/>
              <a:gd name="T8" fmla="*/ 3175 w 10"/>
              <a:gd name="T9" fmla="*/ 22225 h 45"/>
              <a:gd name="T10" fmla="*/ 0 w 10"/>
              <a:gd name="T11" fmla="*/ 33338 h 45"/>
              <a:gd name="T12" fmla="*/ 0 w 10"/>
              <a:gd name="T13" fmla="*/ 44450 h 45"/>
              <a:gd name="T14" fmla="*/ 3175 w 10"/>
              <a:gd name="T15" fmla="*/ 57150 h 45"/>
              <a:gd name="T16" fmla="*/ 4762 w 10"/>
              <a:gd name="T17" fmla="*/ 71438 h 45"/>
              <a:gd name="T18" fmla="*/ 15875 w 10"/>
              <a:gd name="T19" fmla="*/ 71438 h 45"/>
              <a:gd name="T20" fmla="*/ 15875 w 10"/>
              <a:gd name="T21" fmla="*/ 68263 h 45"/>
              <a:gd name="T22" fmla="*/ 14288 w 10"/>
              <a:gd name="T23" fmla="*/ 63500 h 45"/>
              <a:gd name="T24" fmla="*/ 11112 w 10"/>
              <a:gd name="T25" fmla="*/ 55563 h 45"/>
              <a:gd name="T26" fmla="*/ 11112 w 10"/>
              <a:gd name="T27" fmla="*/ 44450 h 45"/>
              <a:gd name="T28" fmla="*/ 9525 w 10"/>
              <a:gd name="T29" fmla="*/ 33338 h 45"/>
              <a:gd name="T30" fmla="*/ 11112 w 10"/>
              <a:gd name="T31" fmla="*/ 22225 h 45"/>
              <a:gd name="T32" fmla="*/ 11112 w 10"/>
              <a:gd name="T33" fmla="*/ 11113 h 45"/>
              <a:gd name="T34" fmla="*/ 15875 w 10"/>
              <a:gd name="T35" fmla="*/ 1588 h 45"/>
              <a:gd name="T36" fmla="*/ 15875 w 10"/>
              <a:gd name="T37" fmla="*/ 1588 h 45"/>
              <a:gd name="T38" fmla="*/ 15875 w 10"/>
              <a:gd name="T39" fmla="*/ 1588 h 45"/>
              <a:gd name="T40" fmla="*/ 15875 w 10"/>
              <a:gd name="T41" fmla="*/ 0 h 45"/>
              <a:gd name="T42" fmla="*/ 15875 w 10"/>
              <a:gd name="T43" fmla="*/ 0 h 45"/>
              <a:gd name="T44" fmla="*/ 14288 w 10"/>
              <a:gd name="T45" fmla="*/ 0 h 45"/>
              <a:gd name="T46" fmla="*/ 11112 w 10"/>
              <a:gd name="T47" fmla="*/ 0 h 45"/>
              <a:gd name="T48" fmla="*/ 9525 w 10"/>
              <a:gd name="T49" fmla="*/ 1588 h 45"/>
              <a:gd name="T50" fmla="*/ 6350 w 10"/>
              <a:gd name="T51" fmla="*/ 1588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
              <a:gd name="T79" fmla="*/ 0 h 45"/>
              <a:gd name="T80" fmla="*/ 10 w 10"/>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 h="45">
                <a:moveTo>
                  <a:pt x="4" y="1"/>
                </a:moveTo>
                <a:lnTo>
                  <a:pt x="3" y="2"/>
                </a:lnTo>
                <a:lnTo>
                  <a:pt x="3" y="5"/>
                </a:lnTo>
                <a:lnTo>
                  <a:pt x="2" y="8"/>
                </a:lnTo>
                <a:lnTo>
                  <a:pt x="2" y="14"/>
                </a:lnTo>
                <a:lnTo>
                  <a:pt x="0" y="21"/>
                </a:lnTo>
                <a:lnTo>
                  <a:pt x="0" y="28"/>
                </a:lnTo>
                <a:lnTo>
                  <a:pt x="2" y="36"/>
                </a:lnTo>
                <a:lnTo>
                  <a:pt x="3" y="45"/>
                </a:lnTo>
                <a:lnTo>
                  <a:pt x="10" y="45"/>
                </a:lnTo>
                <a:lnTo>
                  <a:pt x="10" y="43"/>
                </a:lnTo>
                <a:lnTo>
                  <a:pt x="9" y="40"/>
                </a:lnTo>
                <a:lnTo>
                  <a:pt x="7" y="35"/>
                </a:lnTo>
                <a:lnTo>
                  <a:pt x="7" y="28"/>
                </a:lnTo>
                <a:lnTo>
                  <a:pt x="6" y="21"/>
                </a:lnTo>
                <a:lnTo>
                  <a:pt x="7" y="14"/>
                </a:lnTo>
                <a:lnTo>
                  <a:pt x="7" y="7"/>
                </a:lnTo>
                <a:lnTo>
                  <a:pt x="10" y="1"/>
                </a:lnTo>
                <a:lnTo>
                  <a:pt x="10" y="0"/>
                </a:lnTo>
                <a:lnTo>
                  <a:pt x="9" y="0"/>
                </a:lnTo>
                <a:lnTo>
                  <a:pt x="7" y="0"/>
                </a:lnTo>
                <a:lnTo>
                  <a:pt x="6" y="1"/>
                </a:lnTo>
                <a:lnTo>
                  <a:pt x="4" y="1"/>
                </a:lnTo>
                <a:close/>
              </a:path>
            </a:pathLst>
          </a:custGeom>
          <a:solidFill>
            <a:srgbClr val="A5EDFF"/>
          </a:solidFill>
          <a:ln w="9525">
            <a:noFill/>
            <a:round/>
            <a:headEnd/>
            <a:tailEnd/>
          </a:ln>
        </p:spPr>
        <p:txBody>
          <a:bodyPr/>
          <a:lstStyle/>
          <a:p>
            <a:endParaRPr lang="en-US"/>
          </a:p>
        </p:txBody>
      </p:sp>
      <p:sp>
        <p:nvSpPr>
          <p:cNvPr id="131307" name="Freeform 240"/>
          <p:cNvSpPr>
            <a:spLocks/>
          </p:cNvSpPr>
          <p:nvPr/>
        </p:nvSpPr>
        <p:spPr bwMode="auto">
          <a:xfrm>
            <a:off x="2187475" y="4340349"/>
            <a:ext cx="11113" cy="50800"/>
          </a:xfrm>
          <a:custGeom>
            <a:avLst/>
            <a:gdLst>
              <a:gd name="T0" fmla="*/ 3175 w 7"/>
              <a:gd name="T1" fmla="*/ 1588 h 32"/>
              <a:gd name="T2" fmla="*/ 1588 w 7"/>
              <a:gd name="T3" fmla="*/ 1588 h 32"/>
              <a:gd name="T4" fmla="*/ 1588 w 7"/>
              <a:gd name="T5" fmla="*/ 4762 h 32"/>
              <a:gd name="T6" fmla="*/ 0 w 7"/>
              <a:gd name="T7" fmla="*/ 9525 h 32"/>
              <a:gd name="T8" fmla="*/ 0 w 7"/>
              <a:gd name="T9" fmla="*/ 15875 h 32"/>
              <a:gd name="T10" fmla="*/ 0 w 7"/>
              <a:gd name="T11" fmla="*/ 23812 h 32"/>
              <a:gd name="T12" fmla="*/ 0 w 7"/>
              <a:gd name="T13" fmla="*/ 31750 h 32"/>
              <a:gd name="T14" fmla="*/ 0 w 7"/>
              <a:gd name="T15" fmla="*/ 42862 h 32"/>
              <a:gd name="T16" fmla="*/ 1588 w 7"/>
              <a:gd name="T17" fmla="*/ 50800 h 32"/>
              <a:gd name="T18" fmla="*/ 7938 w 7"/>
              <a:gd name="T19" fmla="*/ 50800 h 32"/>
              <a:gd name="T20" fmla="*/ 7938 w 7"/>
              <a:gd name="T21" fmla="*/ 49212 h 32"/>
              <a:gd name="T22" fmla="*/ 7938 w 7"/>
              <a:gd name="T23" fmla="*/ 46037 h 32"/>
              <a:gd name="T24" fmla="*/ 6350 w 7"/>
              <a:gd name="T25" fmla="*/ 39687 h 32"/>
              <a:gd name="T26" fmla="*/ 6350 w 7"/>
              <a:gd name="T27" fmla="*/ 31750 h 32"/>
              <a:gd name="T28" fmla="*/ 6350 w 7"/>
              <a:gd name="T29" fmla="*/ 23812 h 32"/>
              <a:gd name="T30" fmla="*/ 6350 w 7"/>
              <a:gd name="T31" fmla="*/ 14287 h 32"/>
              <a:gd name="T32" fmla="*/ 6350 w 7"/>
              <a:gd name="T33" fmla="*/ 6350 h 32"/>
              <a:gd name="T34" fmla="*/ 11113 w 7"/>
              <a:gd name="T35" fmla="*/ 0 h 32"/>
              <a:gd name="T36" fmla="*/ 11113 w 7"/>
              <a:gd name="T37" fmla="*/ 0 h 32"/>
              <a:gd name="T38" fmla="*/ 11113 w 7"/>
              <a:gd name="T39" fmla="*/ 0 h 32"/>
              <a:gd name="T40" fmla="*/ 7938 w 7"/>
              <a:gd name="T41" fmla="*/ 0 h 32"/>
              <a:gd name="T42" fmla="*/ 7938 w 7"/>
              <a:gd name="T43" fmla="*/ 0 h 32"/>
              <a:gd name="T44" fmla="*/ 7938 w 7"/>
              <a:gd name="T45" fmla="*/ 0 h 32"/>
              <a:gd name="T46" fmla="*/ 6350 w 7"/>
              <a:gd name="T47" fmla="*/ 0 h 32"/>
              <a:gd name="T48" fmla="*/ 4763 w 7"/>
              <a:gd name="T49" fmla="*/ 0 h 32"/>
              <a:gd name="T50" fmla="*/ 3175 w 7"/>
              <a:gd name="T51" fmla="*/ 1588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
              <a:gd name="T79" fmla="*/ 0 h 32"/>
              <a:gd name="T80" fmla="*/ 7 w 7"/>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 h="32">
                <a:moveTo>
                  <a:pt x="2" y="1"/>
                </a:moveTo>
                <a:lnTo>
                  <a:pt x="1" y="1"/>
                </a:lnTo>
                <a:lnTo>
                  <a:pt x="1" y="3"/>
                </a:lnTo>
                <a:lnTo>
                  <a:pt x="0" y="6"/>
                </a:lnTo>
                <a:lnTo>
                  <a:pt x="0" y="10"/>
                </a:lnTo>
                <a:lnTo>
                  <a:pt x="0" y="15"/>
                </a:lnTo>
                <a:lnTo>
                  <a:pt x="0" y="20"/>
                </a:lnTo>
                <a:lnTo>
                  <a:pt x="0" y="27"/>
                </a:lnTo>
                <a:lnTo>
                  <a:pt x="1" y="32"/>
                </a:lnTo>
                <a:lnTo>
                  <a:pt x="5" y="32"/>
                </a:lnTo>
                <a:lnTo>
                  <a:pt x="5" y="31"/>
                </a:lnTo>
                <a:lnTo>
                  <a:pt x="5" y="29"/>
                </a:lnTo>
                <a:lnTo>
                  <a:pt x="4" y="25"/>
                </a:lnTo>
                <a:lnTo>
                  <a:pt x="4" y="20"/>
                </a:lnTo>
                <a:lnTo>
                  <a:pt x="4" y="15"/>
                </a:lnTo>
                <a:lnTo>
                  <a:pt x="4" y="9"/>
                </a:lnTo>
                <a:lnTo>
                  <a:pt x="4" y="4"/>
                </a:lnTo>
                <a:lnTo>
                  <a:pt x="7" y="0"/>
                </a:lnTo>
                <a:lnTo>
                  <a:pt x="5" y="0"/>
                </a:lnTo>
                <a:lnTo>
                  <a:pt x="4" y="0"/>
                </a:lnTo>
                <a:lnTo>
                  <a:pt x="3" y="0"/>
                </a:lnTo>
                <a:lnTo>
                  <a:pt x="2" y="1"/>
                </a:lnTo>
                <a:close/>
              </a:path>
            </a:pathLst>
          </a:custGeom>
          <a:solidFill>
            <a:srgbClr val="BFFFFF"/>
          </a:solidFill>
          <a:ln w="9525">
            <a:noFill/>
            <a:round/>
            <a:headEnd/>
            <a:tailEnd/>
          </a:ln>
        </p:spPr>
        <p:txBody>
          <a:bodyPr/>
          <a:lstStyle/>
          <a:p>
            <a:endParaRPr lang="en-US"/>
          </a:p>
        </p:txBody>
      </p:sp>
      <p:sp>
        <p:nvSpPr>
          <p:cNvPr id="131308" name="Freeform 241"/>
          <p:cNvSpPr>
            <a:spLocks/>
          </p:cNvSpPr>
          <p:nvPr/>
        </p:nvSpPr>
        <p:spPr bwMode="auto">
          <a:xfrm>
            <a:off x="2338288" y="4287962"/>
            <a:ext cx="38100" cy="142875"/>
          </a:xfrm>
          <a:custGeom>
            <a:avLst/>
            <a:gdLst>
              <a:gd name="T0" fmla="*/ 38100 w 24"/>
              <a:gd name="T1" fmla="*/ 1588 h 90"/>
              <a:gd name="T2" fmla="*/ 34925 w 24"/>
              <a:gd name="T3" fmla="*/ 1588 h 90"/>
              <a:gd name="T4" fmla="*/ 33338 w 24"/>
              <a:gd name="T5" fmla="*/ 4762 h 90"/>
              <a:gd name="T6" fmla="*/ 30163 w 24"/>
              <a:gd name="T7" fmla="*/ 12700 h 90"/>
              <a:gd name="T8" fmla="*/ 26988 w 24"/>
              <a:gd name="T9" fmla="*/ 25400 h 90"/>
              <a:gd name="T10" fmla="*/ 23812 w 24"/>
              <a:gd name="T11" fmla="*/ 44450 h 90"/>
              <a:gd name="T12" fmla="*/ 22225 w 24"/>
              <a:gd name="T13" fmla="*/ 68263 h 90"/>
              <a:gd name="T14" fmla="*/ 23812 w 24"/>
              <a:gd name="T15" fmla="*/ 101600 h 90"/>
              <a:gd name="T16" fmla="*/ 28575 w 24"/>
              <a:gd name="T17" fmla="*/ 142875 h 90"/>
              <a:gd name="T18" fmla="*/ 7938 w 24"/>
              <a:gd name="T19" fmla="*/ 142875 h 90"/>
              <a:gd name="T20" fmla="*/ 6350 w 24"/>
              <a:gd name="T21" fmla="*/ 139700 h 90"/>
              <a:gd name="T22" fmla="*/ 4763 w 24"/>
              <a:gd name="T23" fmla="*/ 128588 h 90"/>
              <a:gd name="T24" fmla="*/ 1588 w 24"/>
              <a:gd name="T25" fmla="*/ 109538 h 90"/>
              <a:gd name="T26" fmla="*/ 0 w 24"/>
              <a:gd name="T27" fmla="*/ 88900 h 90"/>
              <a:gd name="T28" fmla="*/ 0 w 24"/>
              <a:gd name="T29" fmla="*/ 65088 h 90"/>
              <a:gd name="T30" fmla="*/ 1588 w 24"/>
              <a:gd name="T31" fmla="*/ 42862 h 90"/>
              <a:gd name="T32" fmla="*/ 6350 w 24"/>
              <a:gd name="T33" fmla="*/ 20637 h 90"/>
              <a:gd name="T34" fmla="*/ 11112 w 24"/>
              <a:gd name="T35" fmla="*/ 0 h 90"/>
              <a:gd name="T36" fmla="*/ 38100 w 24"/>
              <a:gd name="T37" fmla="*/ 1588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90"/>
              <a:gd name="T59" fmla="*/ 24 w 24"/>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90">
                <a:moveTo>
                  <a:pt x="24" y="1"/>
                </a:moveTo>
                <a:lnTo>
                  <a:pt x="22" y="1"/>
                </a:lnTo>
                <a:lnTo>
                  <a:pt x="21" y="3"/>
                </a:lnTo>
                <a:lnTo>
                  <a:pt x="19" y="8"/>
                </a:lnTo>
                <a:lnTo>
                  <a:pt x="17" y="16"/>
                </a:lnTo>
                <a:lnTo>
                  <a:pt x="15" y="28"/>
                </a:lnTo>
                <a:lnTo>
                  <a:pt x="14" y="43"/>
                </a:lnTo>
                <a:lnTo>
                  <a:pt x="15" y="64"/>
                </a:lnTo>
                <a:lnTo>
                  <a:pt x="18" y="90"/>
                </a:lnTo>
                <a:lnTo>
                  <a:pt x="5" y="90"/>
                </a:lnTo>
                <a:lnTo>
                  <a:pt x="4" y="88"/>
                </a:lnTo>
                <a:lnTo>
                  <a:pt x="3" y="81"/>
                </a:lnTo>
                <a:lnTo>
                  <a:pt x="1" y="69"/>
                </a:lnTo>
                <a:lnTo>
                  <a:pt x="0" y="56"/>
                </a:lnTo>
                <a:lnTo>
                  <a:pt x="0" y="41"/>
                </a:lnTo>
                <a:lnTo>
                  <a:pt x="1" y="27"/>
                </a:lnTo>
                <a:lnTo>
                  <a:pt x="4" y="13"/>
                </a:lnTo>
                <a:lnTo>
                  <a:pt x="7" y="0"/>
                </a:lnTo>
                <a:lnTo>
                  <a:pt x="24" y="1"/>
                </a:lnTo>
                <a:close/>
              </a:path>
            </a:pathLst>
          </a:custGeom>
          <a:solidFill>
            <a:srgbClr val="59B2FF"/>
          </a:solidFill>
          <a:ln w="9525">
            <a:noFill/>
            <a:round/>
            <a:headEnd/>
            <a:tailEnd/>
          </a:ln>
        </p:spPr>
        <p:txBody>
          <a:bodyPr/>
          <a:lstStyle/>
          <a:p>
            <a:endParaRPr lang="en-US"/>
          </a:p>
        </p:txBody>
      </p:sp>
      <p:sp>
        <p:nvSpPr>
          <p:cNvPr id="131309" name="Freeform 242"/>
          <p:cNvSpPr>
            <a:spLocks/>
          </p:cNvSpPr>
          <p:nvPr/>
        </p:nvSpPr>
        <p:spPr bwMode="auto">
          <a:xfrm>
            <a:off x="2339875" y="4299074"/>
            <a:ext cx="30163" cy="120650"/>
          </a:xfrm>
          <a:custGeom>
            <a:avLst/>
            <a:gdLst>
              <a:gd name="T0" fmla="*/ 30163 w 19"/>
              <a:gd name="T1" fmla="*/ 0 h 76"/>
              <a:gd name="T2" fmla="*/ 30163 w 19"/>
              <a:gd name="T3" fmla="*/ 0 h 76"/>
              <a:gd name="T4" fmla="*/ 28575 w 19"/>
              <a:gd name="T5" fmla="*/ 3175 h 76"/>
              <a:gd name="T6" fmla="*/ 26988 w 19"/>
              <a:gd name="T7" fmla="*/ 11112 h 76"/>
              <a:gd name="T8" fmla="*/ 22225 w 19"/>
              <a:gd name="T9" fmla="*/ 20637 h 76"/>
              <a:gd name="T10" fmla="*/ 20638 w 19"/>
              <a:gd name="T11" fmla="*/ 34925 h 76"/>
              <a:gd name="T12" fmla="*/ 19050 w 19"/>
              <a:gd name="T13" fmla="*/ 57150 h 76"/>
              <a:gd name="T14" fmla="*/ 20638 w 19"/>
              <a:gd name="T15" fmla="*/ 85725 h 76"/>
              <a:gd name="T16" fmla="*/ 22225 w 19"/>
              <a:gd name="T17" fmla="*/ 120650 h 76"/>
              <a:gd name="T18" fmla="*/ 6350 w 19"/>
              <a:gd name="T19" fmla="*/ 120650 h 76"/>
              <a:gd name="T20" fmla="*/ 6350 w 19"/>
              <a:gd name="T21" fmla="*/ 117475 h 76"/>
              <a:gd name="T22" fmla="*/ 4763 w 19"/>
              <a:gd name="T23" fmla="*/ 107950 h 76"/>
              <a:gd name="T24" fmla="*/ 3175 w 19"/>
              <a:gd name="T25" fmla="*/ 92075 h 76"/>
              <a:gd name="T26" fmla="*/ 0 w 19"/>
              <a:gd name="T27" fmla="*/ 74612 h 76"/>
              <a:gd name="T28" fmla="*/ 0 w 19"/>
              <a:gd name="T29" fmla="*/ 55563 h 76"/>
              <a:gd name="T30" fmla="*/ 0 w 19"/>
              <a:gd name="T31" fmla="*/ 34925 h 76"/>
              <a:gd name="T32" fmla="*/ 4763 w 19"/>
              <a:gd name="T33" fmla="*/ 14288 h 76"/>
              <a:gd name="T34" fmla="*/ 9525 w 19"/>
              <a:gd name="T35" fmla="*/ 0 h 76"/>
              <a:gd name="T36" fmla="*/ 30163 w 19"/>
              <a:gd name="T37" fmla="*/ 0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76"/>
              <a:gd name="T59" fmla="*/ 19 w 19"/>
              <a:gd name="T60" fmla="*/ 76 h 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76">
                <a:moveTo>
                  <a:pt x="19" y="0"/>
                </a:moveTo>
                <a:lnTo>
                  <a:pt x="19" y="0"/>
                </a:lnTo>
                <a:lnTo>
                  <a:pt x="18" y="2"/>
                </a:lnTo>
                <a:lnTo>
                  <a:pt x="17" y="7"/>
                </a:lnTo>
                <a:lnTo>
                  <a:pt x="14" y="13"/>
                </a:lnTo>
                <a:lnTo>
                  <a:pt x="13" y="22"/>
                </a:lnTo>
                <a:lnTo>
                  <a:pt x="12" y="36"/>
                </a:lnTo>
                <a:lnTo>
                  <a:pt x="13" y="54"/>
                </a:lnTo>
                <a:lnTo>
                  <a:pt x="14" y="76"/>
                </a:lnTo>
                <a:lnTo>
                  <a:pt x="4" y="76"/>
                </a:lnTo>
                <a:lnTo>
                  <a:pt x="4" y="74"/>
                </a:lnTo>
                <a:lnTo>
                  <a:pt x="3" y="68"/>
                </a:lnTo>
                <a:lnTo>
                  <a:pt x="2" y="58"/>
                </a:lnTo>
                <a:lnTo>
                  <a:pt x="0" y="47"/>
                </a:lnTo>
                <a:lnTo>
                  <a:pt x="0" y="35"/>
                </a:lnTo>
                <a:lnTo>
                  <a:pt x="0" y="22"/>
                </a:lnTo>
                <a:lnTo>
                  <a:pt x="3" y="9"/>
                </a:lnTo>
                <a:lnTo>
                  <a:pt x="6" y="0"/>
                </a:lnTo>
                <a:lnTo>
                  <a:pt x="19" y="0"/>
                </a:lnTo>
                <a:close/>
              </a:path>
            </a:pathLst>
          </a:custGeom>
          <a:solidFill>
            <a:srgbClr val="72C6FF"/>
          </a:solidFill>
          <a:ln w="9525">
            <a:noFill/>
            <a:round/>
            <a:headEnd/>
            <a:tailEnd/>
          </a:ln>
        </p:spPr>
        <p:txBody>
          <a:bodyPr/>
          <a:lstStyle/>
          <a:p>
            <a:endParaRPr lang="en-US"/>
          </a:p>
        </p:txBody>
      </p:sp>
      <p:sp>
        <p:nvSpPr>
          <p:cNvPr id="131310" name="Freeform 243"/>
          <p:cNvSpPr>
            <a:spLocks/>
          </p:cNvSpPr>
          <p:nvPr/>
        </p:nvSpPr>
        <p:spPr bwMode="auto">
          <a:xfrm>
            <a:off x="2343050" y="4308599"/>
            <a:ext cx="23813" cy="100013"/>
          </a:xfrm>
          <a:custGeom>
            <a:avLst/>
            <a:gdLst>
              <a:gd name="T0" fmla="*/ 23813 w 15"/>
              <a:gd name="T1" fmla="*/ 0 h 63"/>
              <a:gd name="T2" fmla="*/ 23813 w 15"/>
              <a:gd name="T3" fmla="*/ 1588 h 63"/>
              <a:gd name="T4" fmla="*/ 22225 w 15"/>
              <a:gd name="T5" fmla="*/ 3175 h 63"/>
              <a:gd name="T6" fmla="*/ 19050 w 15"/>
              <a:gd name="T7" fmla="*/ 9525 h 63"/>
              <a:gd name="T8" fmla="*/ 17463 w 15"/>
              <a:gd name="T9" fmla="*/ 19050 h 63"/>
              <a:gd name="T10" fmla="*/ 15875 w 15"/>
              <a:gd name="T11" fmla="*/ 30163 h 63"/>
              <a:gd name="T12" fmla="*/ 14288 w 15"/>
              <a:gd name="T13" fmla="*/ 47625 h 63"/>
              <a:gd name="T14" fmla="*/ 15875 w 15"/>
              <a:gd name="T15" fmla="*/ 69850 h 63"/>
              <a:gd name="T16" fmla="*/ 17463 w 15"/>
              <a:gd name="T17" fmla="*/ 100013 h 63"/>
              <a:gd name="T18" fmla="*/ 3175 w 15"/>
              <a:gd name="T19" fmla="*/ 100013 h 63"/>
              <a:gd name="T20" fmla="*/ 3175 w 15"/>
              <a:gd name="T21" fmla="*/ 98425 h 63"/>
              <a:gd name="T22" fmla="*/ 1588 w 15"/>
              <a:gd name="T23" fmla="*/ 88900 h 63"/>
              <a:gd name="T24" fmla="*/ 0 w 15"/>
              <a:gd name="T25" fmla="*/ 77788 h 63"/>
              <a:gd name="T26" fmla="*/ 0 w 15"/>
              <a:gd name="T27" fmla="*/ 63500 h 63"/>
              <a:gd name="T28" fmla="*/ 0 w 15"/>
              <a:gd name="T29" fmla="*/ 46038 h 63"/>
              <a:gd name="T30" fmla="*/ 0 w 15"/>
              <a:gd name="T31" fmla="*/ 30163 h 63"/>
              <a:gd name="T32" fmla="*/ 1588 w 15"/>
              <a:gd name="T33" fmla="*/ 12700 h 63"/>
              <a:gd name="T34" fmla="*/ 6350 w 15"/>
              <a:gd name="T35" fmla="*/ 0 h 63"/>
              <a:gd name="T36" fmla="*/ 23813 w 15"/>
              <a:gd name="T37" fmla="*/ 0 h 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63"/>
              <a:gd name="T59" fmla="*/ 15 w 15"/>
              <a:gd name="T60" fmla="*/ 63 h 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63">
                <a:moveTo>
                  <a:pt x="15" y="0"/>
                </a:moveTo>
                <a:lnTo>
                  <a:pt x="15" y="1"/>
                </a:lnTo>
                <a:lnTo>
                  <a:pt x="14" y="2"/>
                </a:lnTo>
                <a:lnTo>
                  <a:pt x="12" y="6"/>
                </a:lnTo>
                <a:lnTo>
                  <a:pt x="11" y="12"/>
                </a:lnTo>
                <a:lnTo>
                  <a:pt x="10" y="19"/>
                </a:lnTo>
                <a:lnTo>
                  <a:pt x="9" y="30"/>
                </a:lnTo>
                <a:lnTo>
                  <a:pt x="10" y="44"/>
                </a:lnTo>
                <a:lnTo>
                  <a:pt x="11" y="63"/>
                </a:lnTo>
                <a:lnTo>
                  <a:pt x="2" y="63"/>
                </a:lnTo>
                <a:lnTo>
                  <a:pt x="2" y="62"/>
                </a:lnTo>
                <a:lnTo>
                  <a:pt x="1" y="56"/>
                </a:lnTo>
                <a:lnTo>
                  <a:pt x="0" y="49"/>
                </a:lnTo>
                <a:lnTo>
                  <a:pt x="0" y="40"/>
                </a:lnTo>
                <a:lnTo>
                  <a:pt x="0" y="29"/>
                </a:lnTo>
                <a:lnTo>
                  <a:pt x="0" y="19"/>
                </a:lnTo>
                <a:lnTo>
                  <a:pt x="1" y="8"/>
                </a:lnTo>
                <a:lnTo>
                  <a:pt x="4" y="0"/>
                </a:lnTo>
                <a:lnTo>
                  <a:pt x="15" y="0"/>
                </a:lnTo>
                <a:close/>
              </a:path>
            </a:pathLst>
          </a:custGeom>
          <a:solidFill>
            <a:srgbClr val="8CD8FF"/>
          </a:solidFill>
          <a:ln w="9525">
            <a:noFill/>
            <a:round/>
            <a:headEnd/>
            <a:tailEnd/>
          </a:ln>
        </p:spPr>
        <p:txBody>
          <a:bodyPr/>
          <a:lstStyle/>
          <a:p>
            <a:endParaRPr lang="en-US"/>
          </a:p>
        </p:txBody>
      </p:sp>
      <p:sp>
        <p:nvSpPr>
          <p:cNvPr id="131311" name="Freeform 244"/>
          <p:cNvSpPr>
            <a:spLocks/>
          </p:cNvSpPr>
          <p:nvPr/>
        </p:nvSpPr>
        <p:spPr bwMode="auto">
          <a:xfrm>
            <a:off x="2343050" y="4318124"/>
            <a:ext cx="19050" cy="79375"/>
          </a:xfrm>
          <a:custGeom>
            <a:avLst/>
            <a:gdLst>
              <a:gd name="T0" fmla="*/ 19050 w 12"/>
              <a:gd name="T1" fmla="*/ 1588 h 50"/>
              <a:gd name="T2" fmla="*/ 19050 w 12"/>
              <a:gd name="T3" fmla="*/ 1588 h 50"/>
              <a:gd name="T4" fmla="*/ 17463 w 12"/>
              <a:gd name="T5" fmla="*/ 3175 h 50"/>
              <a:gd name="T6" fmla="*/ 15875 w 12"/>
              <a:gd name="T7" fmla="*/ 6350 h 50"/>
              <a:gd name="T8" fmla="*/ 14288 w 12"/>
              <a:gd name="T9" fmla="*/ 14288 h 50"/>
              <a:gd name="T10" fmla="*/ 14288 w 12"/>
              <a:gd name="T11" fmla="*/ 23812 h 50"/>
              <a:gd name="T12" fmla="*/ 12700 w 12"/>
              <a:gd name="T13" fmla="*/ 38100 h 50"/>
              <a:gd name="T14" fmla="*/ 12700 w 12"/>
              <a:gd name="T15" fmla="*/ 57150 h 50"/>
              <a:gd name="T16" fmla="*/ 14288 w 12"/>
              <a:gd name="T17" fmla="*/ 79375 h 50"/>
              <a:gd name="T18" fmla="*/ 3175 w 12"/>
              <a:gd name="T19" fmla="*/ 79375 h 50"/>
              <a:gd name="T20" fmla="*/ 3175 w 12"/>
              <a:gd name="T21" fmla="*/ 77788 h 50"/>
              <a:gd name="T22" fmla="*/ 3175 w 12"/>
              <a:gd name="T23" fmla="*/ 71438 h 50"/>
              <a:gd name="T24" fmla="*/ 1588 w 12"/>
              <a:gd name="T25" fmla="*/ 60325 h 50"/>
              <a:gd name="T26" fmla="*/ 1588 w 12"/>
              <a:gd name="T27" fmla="*/ 49212 h 50"/>
              <a:gd name="T28" fmla="*/ 0 w 12"/>
              <a:gd name="T29" fmla="*/ 36513 h 50"/>
              <a:gd name="T30" fmla="*/ 1588 w 12"/>
              <a:gd name="T31" fmla="*/ 23812 h 50"/>
              <a:gd name="T32" fmla="*/ 3175 w 12"/>
              <a:gd name="T33" fmla="*/ 11112 h 50"/>
              <a:gd name="T34" fmla="*/ 6350 w 12"/>
              <a:gd name="T35" fmla="*/ 0 h 50"/>
              <a:gd name="T36" fmla="*/ 19050 w 12"/>
              <a:gd name="T37" fmla="*/ 1588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50"/>
              <a:gd name="T59" fmla="*/ 12 w 12"/>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50">
                <a:moveTo>
                  <a:pt x="12" y="1"/>
                </a:moveTo>
                <a:lnTo>
                  <a:pt x="12" y="1"/>
                </a:lnTo>
                <a:lnTo>
                  <a:pt x="11" y="2"/>
                </a:lnTo>
                <a:lnTo>
                  <a:pt x="10" y="4"/>
                </a:lnTo>
                <a:lnTo>
                  <a:pt x="9" y="9"/>
                </a:lnTo>
                <a:lnTo>
                  <a:pt x="9" y="15"/>
                </a:lnTo>
                <a:lnTo>
                  <a:pt x="8" y="24"/>
                </a:lnTo>
                <a:lnTo>
                  <a:pt x="8" y="36"/>
                </a:lnTo>
                <a:lnTo>
                  <a:pt x="9" y="50"/>
                </a:lnTo>
                <a:lnTo>
                  <a:pt x="2" y="50"/>
                </a:lnTo>
                <a:lnTo>
                  <a:pt x="2" y="49"/>
                </a:lnTo>
                <a:lnTo>
                  <a:pt x="2" y="45"/>
                </a:lnTo>
                <a:lnTo>
                  <a:pt x="1" y="38"/>
                </a:lnTo>
                <a:lnTo>
                  <a:pt x="1" y="31"/>
                </a:lnTo>
                <a:lnTo>
                  <a:pt x="0" y="23"/>
                </a:lnTo>
                <a:lnTo>
                  <a:pt x="1" y="15"/>
                </a:lnTo>
                <a:lnTo>
                  <a:pt x="2" y="7"/>
                </a:lnTo>
                <a:lnTo>
                  <a:pt x="4" y="0"/>
                </a:lnTo>
                <a:lnTo>
                  <a:pt x="12" y="1"/>
                </a:lnTo>
                <a:close/>
              </a:path>
            </a:pathLst>
          </a:custGeom>
          <a:solidFill>
            <a:srgbClr val="A5EDFF"/>
          </a:solidFill>
          <a:ln w="9525">
            <a:noFill/>
            <a:round/>
            <a:headEnd/>
            <a:tailEnd/>
          </a:ln>
        </p:spPr>
        <p:txBody>
          <a:bodyPr/>
          <a:lstStyle/>
          <a:p>
            <a:endParaRPr lang="en-US"/>
          </a:p>
        </p:txBody>
      </p:sp>
      <p:sp>
        <p:nvSpPr>
          <p:cNvPr id="131312" name="Freeform 245"/>
          <p:cNvSpPr>
            <a:spLocks/>
          </p:cNvSpPr>
          <p:nvPr/>
        </p:nvSpPr>
        <p:spPr bwMode="auto">
          <a:xfrm>
            <a:off x="2344638" y="4329237"/>
            <a:ext cx="14287" cy="57150"/>
          </a:xfrm>
          <a:custGeom>
            <a:avLst/>
            <a:gdLst>
              <a:gd name="T0" fmla="*/ 14287 w 9"/>
              <a:gd name="T1" fmla="*/ 0 h 36"/>
              <a:gd name="T2" fmla="*/ 14287 w 9"/>
              <a:gd name="T3" fmla="*/ 0 h 36"/>
              <a:gd name="T4" fmla="*/ 12700 w 9"/>
              <a:gd name="T5" fmla="*/ 1588 h 36"/>
              <a:gd name="T6" fmla="*/ 12700 w 9"/>
              <a:gd name="T7" fmla="*/ 4762 h 36"/>
              <a:gd name="T8" fmla="*/ 11112 w 9"/>
              <a:gd name="T9" fmla="*/ 9525 h 36"/>
              <a:gd name="T10" fmla="*/ 9525 w 9"/>
              <a:gd name="T11" fmla="*/ 15875 h 36"/>
              <a:gd name="T12" fmla="*/ 9525 w 9"/>
              <a:gd name="T13" fmla="*/ 26988 h 36"/>
              <a:gd name="T14" fmla="*/ 9525 w 9"/>
              <a:gd name="T15" fmla="*/ 39687 h 36"/>
              <a:gd name="T16" fmla="*/ 11112 w 9"/>
              <a:gd name="T17" fmla="*/ 57150 h 36"/>
              <a:gd name="T18" fmla="*/ 3175 w 9"/>
              <a:gd name="T19" fmla="*/ 57150 h 36"/>
              <a:gd name="T20" fmla="*/ 1587 w 9"/>
              <a:gd name="T21" fmla="*/ 57150 h 36"/>
              <a:gd name="T22" fmla="*/ 1587 w 9"/>
              <a:gd name="T23" fmla="*/ 50800 h 36"/>
              <a:gd name="T24" fmla="*/ 1587 w 9"/>
              <a:gd name="T25" fmla="*/ 44450 h 36"/>
              <a:gd name="T26" fmla="*/ 0 w 9"/>
              <a:gd name="T27" fmla="*/ 34925 h 36"/>
              <a:gd name="T28" fmla="*/ 0 w 9"/>
              <a:gd name="T29" fmla="*/ 25400 h 36"/>
              <a:gd name="T30" fmla="*/ 0 w 9"/>
              <a:gd name="T31" fmla="*/ 15875 h 36"/>
              <a:gd name="T32" fmla="*/ 1587 w 9"/>
              <a:gd name="T33" fmla="*/ 6350 h 36"/>
              <a:gd name="T34" fmla="*/ 4762 w 9"/>
              <a:gd name="T35" fmla="*/ 0 h 36"/>
              <a:gd name="T36" fmla="*/ 14287 w 9"/>
              <a:gd name="T37" fmla="*/ 0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36"/>
              <a:gd name="T59" fmla="*/ 9 w 9"/>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36">
                <a:moveTo>
                  <a:pt x="9" y="0"/>
                </a:moveTo>
                <a:lnTo>
                  <a:pt x="9" y="0"/>
                </a:lnTo>
                <a:lnTo>
                  <a:pt x="8" y="1"/>
                </a:lnTo>
                <a:lnTo>
                  <a:pt x="8" y="3"/>
                </a:lnTo>
                <a:lnTo>
                  <a:pt x="7" y="6"/>
                </a:lnTo>
                <a:lnTo>
                  <a:pt x="6" y="10"/>
                </a:lnTo>
                <a:lnTo>
                  <a:pt x="6" y="17"/>
                </a:lnTo>
                <a:lnTo>
                  <a:pt x="6" y="25"/>
                </a:lnTo>
                <a:lnTo>
                  <a:pt x="7" y="36"/>
                </a:lnTo>
                <a:lnTo>
                  <a:pt x="2" y="36"/>
                </a:lnTo>
                <a:lnTo>
                  <a:pt x="1" y="36"/>
                </a:lnTo>
                <a:lnTo>
                  <a:pt x="1" y="32"/>
                </a:lnTo>
                <a:lnTo>
                  <a:pt x="1" y="28"/>
                </a:lnTo>
                <a:lnTo>
                  <a:pt x="0" y="22"/>
                </a:lnTo>
                <a:lnTo>
                  <a:pt x="0" y="16"/>
                </a:lnTo>
                <a:lnTo>
                  <a:pt x="0" y="10"/>
                </a:lnTo>
                <a:lnTo>
                  <a:pt x="1" y="4"/>
                </a:lnTo>
                <a:lnTo>
                  <a:pt x="3" y="0"/>
                </a:lnTo>
                <a:lnTo>
                  <a:pt x="9" y="0"/>
                </a:lnTo>
                <a:close/>
              </a:path>
            </a:pathLst>
          </a:custGeom>
          <a:solidFill>
            <a:srgbClr val="BFFFFF"/>
          </a:solidFill>
          <a:ln w="9525">
            <a:noFill/>
            <a:round/>
            <a:headEnd/>
            <a:tailEnd/>
          </a:ln>
        </p:spPr>
        <p:txBody>
          <a:bodyPr/>
          <a:lstStyle/>
          <a:p>
            <a:endParaRPr lang="en-US"/>
          </a:p>
        </p:txBody>
      </p:sp>
      <p:sp>
        <p:nvSpPr>
          <p:cNvPr id="131313" name="Rectangle 246"/>
          <p:cNvSpPr>
            <a:spLocks noChangeArrowheads="1"/>
          </p:cNvSpPr>
          <p:nvPr/>
        </p:nvSpPr>
        <p:spPr bwMode="auto">
          <a:xfrm>
            <a:off x="2149375" y="4313362"/>
            <a:ext cx="6350" cy="187325"/>
          </a:xfrm>
          <a:prstGeom prst="rect">
            <a:avLst/>
          </a:prstGeom>
          <a:solidFill>
            <a:srgbClr val="000000"/>
          </a:solidFill>
          <a:ln w="9525">
            <a:noFill/>
            <a:miter lim="800000"/>
            <a:headEnd/>
            <a:tailEnd/>
          </a:ln>
        </p:spPr>
        <p:txBody>
          <a:bodyPr/>
          <a:lstStyle/>
          <a:p>
            <a:endParaRPr lang="en-US"/>
          </a:p>
        </p:txBody>
      </p:sp>
      <p:sp>
        <p:nvSpPr>
          <p:cNvPr id="131314" name="Freeform 247"/>
          <p:cNvSpPr>
            <a:spLocks/>
          </p:cNvSpPr>
          <p:nvPr/>
        </p:nvSpPr>
        <p:spPr bwMode="auto">
          <a:xfrm>
            <a:off x="2216050" y="4310187"/>
            <a:ext cx="73025" cy="87312"/>
          </a:xfrm>
          <a:custGeom>
            <a:avLst/>
            <a:gdLst>
              <a:gd name="T0" fmla="*/ 6350 w 46"/>
              <a:gd name="T1" fmla="*/ 9525 h 55"/>
              <a:gd name="T2" fmla="*/ 6350 w 46"/>
              <a:gd name="T3" fmla="*/ 11112 h 55"/>
              <a:gd name="T4" fmla="*/ 4762 w 46"/>
              <a:gd name="T5" fmla="*/ 14287 h 55"/>
              <a:gd name="T6" fmla="*/ 1588 w 46"/>
              <a:gd name="T7" fmla="*/ 22225 h 55"/>
              <a:gd name="T8" fmla="*/ 0 w 46"/>
              <a:gd name="T9" fmla="*/ 31750 h 55"/>
              <a:gd name="T10" fmla="*/ 0 w 46"/>
              <a:gd name="T11" fmla="*/ 44450 h 55"/>
              <a:gd name="T12" fmla="*/ 0 w 46"/>
              <a:gd name="T13" fmla="*/ 57150 h 55"/>
              <a:gd name="T14" fmla="*/ 0 w 46"/>
              <a:gd name="T15" fmla="*/ 73025 h 55"/>
              <a:gd name="T16" fmla="*/ 4762 w 46"/>
              <a:gd name="T17" fmla="*/ 87312 h 55"/>
              <a:gd name="T18" fmla="*/ 4762 w 46"/>
              <a:gd name="T19" fmla="*/ 85725 h 55"/>
              <a:gd name="T20" fmla="*/ 4762 w 46"/>
              <a:gd name="T21" fmla="*/ 84137 h 55"/>
              <a:gd name="T22" fmla="*/ 4762 w 46"/>
              <a:gd name="T23" fmla="*/ 80962 h 55"/>
              <a:gd name="T24" fmla="*/ 4762 w 46"/>
              <a:gd name="T25" fmla="*/ 77787 h 55"/>
              <a:gd name="T26" fmla="*/ 4762 w 46"/>
              <a:gd name="T27" fmla="*/ 73025 h 55"/>
              <a:gd name="T28" fmla="*/ 6350 w 46"/>
              <a:gd name="T29" fmla="*/ 66675 h 55"/>
              <a:gd name="T30" fmla="*/ 6350 w 46"/>
              <a:gd name="T31" fmla="*/ 61912 h 55"/>
              <a:gd name="T32" fmla="*/ 7938 w 46"/>
              <a:gd name="T33" fmla="*/ 55562 h 55"/>
              <a:gd name="T34" fmla="*/ 9525 w 46"/>
              <a:gd name="T35" fmla="*/ 50800 h 55"/>
              <a:gd name="T36" fmla="*/ 11112 w 46"/>
              <a:gd name="T37" fmla="*/ 44450 h 55"/>
              <a:gd name="T38" fmla="*/ 12700 w 46"/>
              <a:gd name="T39" fmla="*/ 39687 h 55"/>
              <a:gd name="T40" fmla="*/ 17463 w 46"/>
              <a:gd name="T41" fmla="*/ 33337 h 55"/>
              <a:gd name="T42" fmla="*/ 22225 w 46"/>
              <a:gd name="T43" fmla="*/ 30162 h 55"/>
              <a:gd name="T44" fmla="*/ 26988 w 46"/>
              <a:gd name="T45" fmla="*/ 25400 h 55"/>
              <a:gd name="T46" fmla="*/ 33338 w 46"/>
              <a:gd name="T47" fmla="*/ 22225 h 55"/>
              <a:gd name="T48" fmla="*/ 41275 w 46"/>
              <a:gd name="T49" fmla="*/ 22225 h 55"/>
              <a:gd name="T50" fmla="*/ 41275 w 46"/>
              <a:gd name="T51" fmla="*/ 20637 h 55"/>
              <a:gd name="T52" fmla="*/ 41275 w 46"/>
              <a:gd name="T53" fmla="*/ 20637 h 55"/>
              <a:gd name="T54" fmla="*/ 44450 w 46"/>
              <a:gd name="T55" fmla="*/ 19050 h 55"/>
              <a:gd name="T56" fmla="*/ 46037 w 46"/>
              <a:gd name="T57" fmla="*/ 17462 h 55"/>
              <a:gd name="T58" fmla="*/ 52388 w 46"/>
              <a:gd name="T59" fmla="*/ 14287 h 55"/>
              <a:gd name="T60" fmla="*/ 57150 w 46"/>
              <a:gd name="T61" fmla="*/ 11112 h 55"/>
              <a:gd name="T62" fmla="*/ 65088 w 46"/>
              <a:gd name="T63" fmla="*/ 7937 h 55"/>
              <a:gd name="T64" fmla="*/ 73025 w 46"/>
              <a:gd name="T65" fmla="*/ 3175 h 55"/>
              <a:gd name="T66" fmla="*/ 73025 w 46"/>
              <a:gd name="T67" fmla="*/ 3175 h 55"/>
              <a:gd name="T68" fmla="*/ 71438 w 46"/>
              <a:gd name="T69" fmla="*/ 3175 h 55"/>
              <a:gd name="T70" fmla="*/ 68263 w 46"/>
              <a:gd name="T71" fmla="*/ 3175 h 55"/>
              <a:gd name="T72" fmla="*/ 66675 w 46"/>
              <a:gd name="T73" fmla="*/ 1587 h 55"/>
              <a:gd name="T74" fmla="*/ 63500 w 46"/>
              <a:gd name="T75" fmla="*/ 1587 h 55"/>
              <a:gd name="T76" fmla="*/ 60325 w 46"/>
              <a:gd name="T77" fmla="*/ 1587 h 55"/>
              <a:gd name="T78" fmla="*/ 55563 w 46"/>
              <a:gd name="T79" fmla="*/ 1587 h 55"/>
              <a:gd name="T80" fmla="*/ 50800 w 46"/>
              <a:gd name="T81" fmla="*/ 0 h 55"/>
              <a:gd name="T82" fmla="*/ 44450 w 46"/>
              <a:gd name="T83" fmla="*/ 0 h 55"/>
              <a:gd name="T84" fmla="*/ 41275 w 46"/>
              <a:gd name="T85" fmla="*/ 0 h 55"/>
              <a:gd name="T86" fmla="*/ 34925 w 46"/>
              <a:gd name="T87" fmla="*/ 1587 h 55"/>
              <a:gd name="T88" fmla="*/ 30163 w 46"/>
              <a:gd name="T89" fmla="*/ 1587 h 55"/>
              <a:gd name="T90" fmla="*/ 22225 w 46"/>
              <a:gd name="T91" fmla="*/ 1587 h 55"/>
              <a:gd name="T92" fmla="*/ 17463 w 46"/>
              <a:gd name="T93" fmla="*/ 3175 h 55"/>
              <a:gd name="T94" fmla="*/ 11112 w 46"/>
              <a:gd name="T95" fmla="*/ 6350 h 55"/>
              <a:gd name="T96" fmla="*/ 6350 w 46"/>
              <a:gd name="T97" fmla="*/ 9525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55"/>
              <a:gd name="T149" fmla="*/ 46 w 46"/>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55">
                <a:moveTo>
                  <a:pt x="4" y="6"/>
                </a:moveTo>
                <a:lnTo>
                  <a:pt x="4" y="7"/>
                </a:lnTo>
                <a:lnTo>
                  <a:pt x="3" y="9"/>
                </a:lnTo>
                <a:lnTo>
                  <a:pt x="1" y="14"/>
                </a:lnTo>
                <a:lnTo>
                  <a:pt x="0" y="20"/>
                </a:lnTo>
                <a:lnTo>
                  <a:pt x="0" y="28"/>
                </a:lnTo>
                <a:lnTo>
                  <a:pt x="0" y="36"/>
                </a:lnTo>
                <a:lnTo>
                  <a:pt x="0" y="46"/>
                </a:lnTo>
                <a:lnTo>
                  <a:pt x="3" y="55"/>
                </a:lnTo>
                <a:lnTo>
                  <a:pt x="3" y="54"/>
                </a:lnTo>
                <a:lnTo>
                  <a:pt x="3" y="53"/>
                </a:lnTo>
                <a:lnTo>
                  <a:pt x="3" y="51"/>
                </a:lnTo>
                <a:lnTo>
                  <a:pt x="3" y="49"/>
                </a:lnTo>
                <a:lnTo>
                  <a:pt x="3" y="46"/>
                </a:lnTo>
                <a:lnTo>
                  <a:pt x="4" y="42"/>
                </a:lnTo>
                <a:lnTo>
                  <a:pt x="4" y="39"/>
                </a:lnTo>
                <a:lnTo>
                  <a:pt x="5" y="35"/>
                </a:lnTo>
                <a:lnTo>
                  <a:pt x="6" y="32"/>
                </a:lnTo>
                <a:lnTo>
                  <a:pt x="7" y="28"/>
                </a:lnTo>
                <a:lnTo>
                  <a:pt x="8" y="25"/>
                </a:lnTo>
                <a:lnTo>
                  <a:pt x="11" y="21"/>
                </a:lnTo>
                <a:lnTo>
                  <a:pt x="14" y="19"/>
                </a:lnTo>
                <a:lnTo>
                  <a:pt x="17" y="16"/>
                </a:lnTo>
                <a:lnTo>
                  <a:pt x="21" y="14"/>
                </a:lnTo>
                <a:lnTo>
                  <a:pt x="26" y="14"/>
                </a:lnTo>
                <a:lnTo>
                  <a:pt x="26" y="13"/>
                </a:lnTo>
                <a:lnTo>
                  <a:pt x="28" y="12"/>
                </a:lnTo>
                <a:lnTo>
                  <a:pt x="29" y="11"/>
                </a:lnTo>
                <a:lnTo>
                  <a:pt x="33" y="9"/>
                </a:lnTo>
                <a:lnTo>
                  <a:pt x="36" y="7"/>
                </a:lnTo>
                <a:lnTo>
                  <a:pt x="41" y="5"/>
                </a:lnTo>
                <a:lnTo>
                  <a:pt x="46" y="2"/>
                </a:lnTo>
                <a:lnTo>
                  <a:pt x="45" y="2"/>
                </a:lnTo>
                <a:lnTo>
                  <a:pt x="43" y="2"/>
                </a:lnTo>
                <a:lnTo>
                  <a:pt x="42" y="1"/>
                </a:lnTo>
                <a:lnTo>
                  <a:pt x="40" y="1"/>
                </a:lnTo>
                <a:lnTo>
                  <a:pt x="38" y="1"/>
                </a:lnTo>
                <a:lnTo>
                  <a:pt x="35" y="1"/>
                </a:lnTo>
                <a:lnTo>
                  <a:pt x="32" y="0"/>
                </a:lnTo>
                <a:lnTo>
                  <a:pt x="28" y="0"/>
                </a:lnTo>
                <a:lnTo>
                  <a:pt x="26" y="0"/>
                </a:lnTo>
                <a:lnTo>
                  <a:pt x="22" y="1"/>
                </a:lnTo>
                <a:lnTo>
                  <a:pt x="19" y="1"/>
                </a:lnTo>
                <a:lnTo>
                  <a:pt x="14" y="1"/>
                </a:lnTo>
                <a:lnTo>
                  <a:pt x="11" y="2"/>
                </a:lnTo>
                <a:lnTo>
                  <a:pt x="7" y="4"/>
                </a:lnTo>
                <a:lnTo>
                  <a:pt x="4" y="6"/>
                </a:lnTo>
                <a:close/>
              </a:path>
            </a:pathLst>
          </a:custGeom>
          <a:solidFill>
            <a:srgbClr val="999999"/>
          </a:solidFill>
          <a:ln w="9525">
            <a:noFill/>
            <a:round/>
            <a:headEnd/>
            <a:tailEnd/>
          </a:ln>
        </p:spPr>
        <p:txBody>
          <a:bodyPr/>
          <a:lstStyle/>
          <a:p>
            <a:endParaRPr lang="en-US"/>
          </a:p>
        </p:txBody>
      </p:sp>
      <p:sp>
        <p:nvSpPr>
          <p:cNvPr id="131315" name="Freeform 248"/>
          <p:cNvSpPr>
            <a:spLocks/>
          </p:cNvSpPr>
          <p:nvPr/>
        </p:nvSpPr>
        <p:spPr bwMode="auto">
          <a:xfrm>
            <a:off x="2114450" y="4375274"/>
            <a:ext cx="58738" cy="14288"/>
          </a:xfrm>
          <a:custGeom>
            <a:avLst/>
            <a:gdLst>
              <a:gd name="T0" fmla="*/ 0 w 37"/>
              <a:gd name="T1" fmla="*/ 9525 h 9"/>
              <a:gd name="T2" fmla="*/ 0 w 37"/>
              <a:gd name="T3" fmla="*/ 9525 h 9"/>
              <a:gd name="T4" fmla="*/ 0 w 37"/>
              <a:gd name="T5" fmla="*/ 9525 h 9"/>
              <a:gd name="T6" fmla="*/ 1588 w 37"/>
              <a:gd name="T7" fmla="*/ 7938 h 9"/>
              <a:gd name="T8" fmla="*/ 1588 w 37"/>
              <a:gd name="T9" fmla="*/ 7938 h 9"/>
              <a:gd name="T10" fmla="*/ 3175 w 37"/>
              <a:gd name="T11" fmla="*/ 4763 h 9"/>
              <a:gd name="T12" fmla="*/ 6350 w 37"/>
              <a:gd name="T13" fmla="*/ 3175 h 9"/>
              <a:gd name="T14" fmla="*/ 7938 w 37"/>
              <a:gd name="T15" fmla="*/ 3175 h 9"/>
              <a:gd name="T16" fmla="*/ 11113 w 37"/>
              <a:gd name="T17" fmla="*/ 1588 h 9"/>
              <a:gd name="T18" fmla="*/ 14288 w 37"/>
              <a:gd name="T19" fmla="*/ 0 h 9"/>
              <a:gd name="T20" fmla="*/ 19050 w 37"/>
              <a:gd name="T21" fmla="*/ 0 h 9"/>
              <a:gd name="T22" fmla="*/ 23813 w 37"/>
              <a:gd name="T23" fmla="*/ 0 h 9"/>
              <a:gd name="T24" fmla="*/ 30163 w 37"/>
              <a:gd name="T25" fmla="*/ 0 h 9"/>
              <a:gd name="T26" fmla="*/ 34925 w 37"/>
              <a:gd name="T27" fmla="*/ 0 h 9"/>
              <a:gd name="T28" fmla="*/ 42863 w 37"/>
              <a:gd name="T29" fmla="*/ 1588 h 9"/>
              <a:gd name="T30" fmla="*/ 50800 w 37"/>
              <a:gd name="T31" fmla="*/ 1588 h 9"/>
              <a:gd name="T32" fmla="*/ 58738 w 37"/>
              <a:gd name="T33" fmla="*/ 4763 h 9"/>
              <a:gd name="T34" fmla="*/ 58738 w 37"/>
              <a:gd name="T35" fmla="*/ 9525 h 9"/>
              <a:gd name="T36" fmla="*/ 57150 w 37"/>
              <a:gd name="T37" fmla="*/ 9525 h 9"/>
              <a:gd name="T38" fmla="*/ 57150 w 37"/>
              <a:gd name="T39" fmla="*/ 7938 h 9"/>
              <a:gd name="T40" fmla="*/ 53975 w 37"/>
              <a:gd name="T41" fmla="*/ 7938 h 9"/>
              <a:gd name="T42" fmla="*/ 52388 w 37"/>
              <a:gd name="T43" fmla="*/ 7938 h 9"/>
              <a:gd name="T44" fmla="*/ 47625 w 37"/>
              <a:gd name="T45" fmla="*/ 4763 h 9"/>
              <a:gd name="T46" fmla="*/ 44450 w 37"/>
              <a:gd name="T47" fmla="*/ 4763 h 9"/>
              <a:gd name="T48" fmla="*/ 39688 w 37"/>
              <a:gd name="T49" fmla="*/ 3175 h 9"/>
              <a:gd name="T50" fmla="*/ 34925 w 37"/>
              <a:gd name="T51" fmla="*/ 3175 h 9"/>
              <a:gd name="T52" fmla="*/ 30163 w 37"/>
              <a:gd name="T53" fmla="*/ 3175 h 9"/>
              <a:gd name="T54" fmla="*/ 23813 w 37"/>
              <a:gd name="T55" fmla="*/ 3175 h 9"/>
              <a:gd name="T56" fmla="*/ 20638 w 37"/>
              <a:gd name="T57" fmla="*/ 3175 h 9"/>
              <a:gd name="T58" fmla="*/ 14288 w 37"/>
              <a:gd name="T59" fmla="*/ 4763 h 9"/>
              <a:gd name="T60" fmla="*/ 11113 w 37"/>
              <a:gd name="T61" fmla="*/ 7938 h 9"/>
              <a:gd name="T62" fmla="*/ 7938 w 37"/>
              <a:gd name="T63" fmla="*/ 9525 h 9"/>
              <a:gd name="T64" fmla="*/ 3175 w 37"/>
              <a:gd name="T65" fmla="*/ 11113 h 9"/>
              <a:gd name="T66" fmla="*/ 0 w 37"/>
              <a:gd name="T67" fmla="*/ 14288 h 9"/>
              <a:gd name="T68" fmla="*/ 0 w 37"/>
              <a:gd name="T69" fmla="*/ 9525 h 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9"/>
              <a:gd name="T107" fmla="*/ 37 w 37"/>
              <a:gd name="T108" fmla="*/ 9 h 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9">
                <a:moveTo>
                  <a:pt x="0" y="6"/>
                </a:moveTo>
                <a:lnTo>
                  <a:pt x="0" y="6"/>
                </a:lnTo>
                <a:lnTo>
                  <a:pt x="1" y="5"/>
                </a:lnTo>
                <a:lnTo>
                  <a:pt x="2" y="3"/>
                </a:lnTo>
                <a:lnTo>
                  <a:pt x="4" y="2"/>
                </a:lnTo>
                <a:lnTo>
                  <a:pt x="5" y="2"/>
                </a:lnTo>
                <a:lnTo>
                  <a:pt x="7" y="1"/>
                </a:lnTo>
                <a:lnTo>
                  <a:pt x="9" y="0"/>
                </a:lnTo>
                <a:lnTo>
                  <a:pt x="12" y="0"/>
                </a:lnTo>
                <a:lnTo>
                  <a:pt x="15" y="0"/>
                </a:lnTo>
                <a:lnTo>
                  <a:pt x="19" y="0"/>
                </a:lnTo>
                <a:lnTo>
                  <a:pt x="22" y="0"/>
                </a:lnTo>
                <a:lnTo>
                  <a:pt x="27" y="1"/>
                </a:lnTo>
                <a:lnTo>
                  <a:pt x="32" y="1"/>
                </a:lnTo>
                <a:lnTo>
                  <a:pt x="37" y="3"/>
                </a:lnTo>
                <a:lnTo>
                  <a:pt x="37" y="6"/>
                </a:lnTo>
                <a:lnTo>
                  <a:pt x="36" y="6"/>
                </a:lnTo>
                <a:lnTo>
                  <a:pt x="36" y="5"/>
                </a:lnTo>
                <a:lnTo>
                  <a:pt x="34" y="5"/>
                </a:lnTo>
                <a:lnTo>
                  <a:pt x="33" y="5"/>
                </a:lnTo>
                <a:lnTo>
                  <a:pt x="30" y="3"/>
                </a:lnTo>
                <a:lnTo>
                  <a:pt x="28" y="3"/>
                </a:lnTo>
                <a:lnTo>
                  <a:pt x="25" y="2"/>
                </a:lnTo>
                <a:lnTo>
                  <a:pt x="22" y="2"/>
                </a:lnTo>
                <a:lnTo>
                  <a:pt x="19" y="2"/>
                </a:lnTo>
                <a:lnTo>
                  <a:pt x="15" y="2"/>
                </a:lnTo>
                <a:lnTo>
                  <a:pt x="13" y="2"/>
                </a:lnTo>
                <a:lnTo>
                  <a:pt x="9" y="3"/>
                </a:lnTo>
                <a:lnTo>
                  <a:pt x="7" y="5"/>
                </a:lnTo>
                <a:lnTo>
                  <a:pt x="5" y="6"/>
                </a:lnTo>
                <a:lnTo>
                  <a:pt x="2" y="7"/>
                </a:lnTo>
                <a:lnTo>
                  <a:pt x="0" y="9"/>
                </a:lnTo>
                <a:lnTo>
                  <a:pt x="0" y="6"/>
                </a:lnTo>
                <a:close/>
              </a:path>
            </a:pathLst>
          </a:custGeom>
          <a:solidFill>
            <a:srgbClr val="000000"/>
          </a:solidFill>
          <a:ln w="9525">
            <a:noFill/>
            <a:round/>
            <a:headEnd/>
            <a:tailEnd/>
          </a:ln>
        </p:spPr>
        <p:txBody>
          <a:bodyPr/>
          <a:lstStyle/>
          <a:p>
            <a:endParaRPr lang="en-US"/>
          </a:p>
        </p:txBody>
      </p:sp>
      <p:sp>
        <p:nvSpPr>
          <p:cNvPr id="131316" name="Freeform 249"/>
          <p:cNvSpPr>
            <a:spLocks/>
          </p:cNvSpPr>
          <p:nvPr/>
        </p:nvSpPr>
        <p:spPr bwMode="auto">
          <a:xfrm>
            <a:off x="2114450" y="4335587"/>
            <a:ext cx="58738" cy="17462"/>
          </a:xfrm>
          <a:custGeom>
            <a:avLst/>
            <a:gdLst>
              <a:gd name="T0" fmla="*/ 0 w 37"/>
              <a:gd name="T1" fmla="*/ 9525 h 11"/>
              <a:gd name="T2" fmla="*/ 0 w 37"/>
              <a:gd name="T3" fmla="*/ 9525 h 11"/>
              <a:gd name="T4" fmla="*/ 0 w 37"/>
              <a:gd name="T5" fmla="*/ 9525 h 11"/>
              <a:gd name="T6" fmla="*/ 1588 w 37"/>
              <a:gd name="T7" fmla="*/ 9525 h 11"/>
              <a:gd name="T8" fmla="*/ 1588 w 37"/>
              <a:gd name="T9" fmla="*/ 7937 h 11"/>
              <a:gd name="T10" fmla="*/ 3175 w 37"/>
              <a:gd name="T11" fmla="*/ 6350 h 11"/>
              <a:gd name="T12" fmla="*/ 6350 w 37"/>
              <a:gd name="T13" fmla="*/ 6350 h 11"/>
              <a:gd name="T14" fmla="*/ 7938 w 37"/>
              <a:gd name="T15" fmla="*/ 4762 h 11"/>
              <a:gd name="T16" fmla="*/ 11113 w 37"/>
              <a:gd name="T17" fmla="*/ 3175 h 11"/>
              <a:gd name="T18" fmla="*/ 14288 w 37"/>
              <a:gd name="T19" fmla="*/ 3175 h 11"/>
              <a:gd name="T20" fmla="*/ 19050 w 37"/>
              <a:gd name="T21" fmla="*/ 0 h 11"/>
              <a:gd name="T22" fmla="*/ 23813 w 37"/>
              <a:gd name="T23" fmla="*/ 0 h 11"/>
              <a:gd name="T24" fmla="*/ 30163 w 37"/>
              <a:gd name="T25" fmla="*/ 0 h 11"/>
              <a:gd name="T26" fmla="*/ 34925 w 37"/>
              <a:gd name="T27" fmla="*/ 0 h 11"/>
              <a:gd name="T28" fmla="*/ 42863 w 37"/>
              <a:gd name="T29" fmla="*/ 3175 h 11"/>
              <a:gd name="T30" fmla="*/ 50800 w 37"/>
              <a:gd name="T31" fmla="*/ 4762 h 11"/>
              <a:gd name="T32" fmla="*/ 58738 w 37"/>
              <a:gd name="T33" fmla="*/ 6350 h 11"/>
              <a:gd name="T34" fmla="*/ 58738 w 37"/>
              <a:gd name="T35" fmla="*/ 9525 h 11"/>
              <a:gd name="T36" fmla="*/ 57150 w 37"/>
              <a:gd name="T37" fmla="*/ 9525 h 11"/>
              <a:gd name="T38" fmla="*/ 57150 w 37"/>
              <a:gd name="T39" fmla="*/ 7937 h 11"/>
              <a:gd name="T40" fmla="*/ 53975 w 37"/>
              <a:gd name="T41" fmla="*/ 7937 h 11"/>
              <a:gd name="T42" fmla="*/ 52388 w 37"/>
              <a:gd name="T43" fmla="*/ 7937 h 11"/>
              <a:gd name="T44" fmla="*/ 47625 w 37"/>
              <a:gd name="T45" fmla="*/ 6350 h 11"/>
              <a:gd name="T46" fmla="*/ 44450 w 37"/>
              <a:gd name="T47" fmla="*/ 6350 h 11"/>
              <a:gd name="T48" fmla="*/ 39688 w 37"/>
              <a:gd name="T49" fmla="*/ 6350 h 11"/>
              <a:gd name="T50" fmla="*/ 34925 w 37"/>
              <a:gd name="T51" fmla="*/ 4762 h 11"/>
              <a:gd name="T52" fmla="*/ 30163 w 37"/>
              <a:gd name="T53" fmla="*/ 4762 h 11"/>
              <a:gd name="T54" fmla="*/ 23813 w 37"/>
              <a:gd name="T55" fmla="*/ 4762 h 11"/>
              <a:gd name="T56" fmla="*/ 20638 w 37"/>
              <a:gd name="T57" fmla="*/ 4762 h 11"/>
              <a:gd name="T58" fmla="*/ 14288 w 37"/>
              <a:gd name="T59" fmla="*/ 6350 h 11"/>
              <a:gd name="T60" fmla="*/ 11113 w 37"/>
              <a:gd name="T61" fmla="*/ 7937 h 11"/>
              <a:gd name="T62" fmla="*/ 7938 w 37"/>
              <a:gd name="T63" fmla="*/ 9525 h 11"/>
              <a:gd name="T64" fmla="*/ 3175 w 37"/>
              <a:gd name="T65" fmla="*/ 14287 h 11"/>
              <a:gd name="T66" fmla="*/ 0 w 37"/>
              <a:gd name="T67" fmla="*/ 17462 h 11"/>
              <a:gd name="T68" fmla="*/ 0 w 37"/>
              <a:gd name="T69" fmla="*/ 9525 h 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11"/>
              <a:gd name="T107" fmla="*/ 37 w 37"/>
              <a:gd name="T108" fmla="*/ 11 h 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11">
                <a:moveTo>
                  <a:pt x="0" y="6"/>
                </a:moveTo>
                <a:lnTo>
                  <a:pt x="0" y="6"/>
                </a:lnTo>
                <a:lnTo>
                  <a:pt x="1" y="6"/>
                </a:lnTo>
                <a:lnTo>
                  <a:pt x="1" y="5"/>
                </a:lnTo>
                <a:lnTo>
                  <a:pt x="2" y="4"/>
                </a:lnTo>
                <a:lnTo>
                  <a:pt x="4" y="4"/>
                </a:lnTo>
                <a:lnTo>
                  <a:pt x="5" y="3"/>
                </a:lnTo>
                <a:lnTo>
                  <a:pt x="7" y="2"/>
                </a:lnTo>
                <a:lnTo>
                  <a:pt x="9" y="2"/>
                </a:lnTo>
                <a:lnTo>
                  <a:pt x="12" y="0"/>
                </a:lnTo>
                <a:lnTo>
                  <a:pt x="15" y="0"/>
                </a:lnTo>
                <a:lnTo>
                  <a:pt x="19" y="0"/>
                </a:lnTo>
                <a:lnTo>
                  <a:pt x="22" y="0"/>
                </a:lnTo>
                <a:lnTo>
                  <a:pt x="27" y="2"/>
                </a:lnTo>
                <a:lnTo>
                  <a:pt x="32" y="3"/>
                </a:lnTo>
                <a:lnTo>
                  <a:pt x="37" y="4"/>
                </a:lnTo>
                <a:lnTo>
                  <a:pt x="37" y="6"/>
                </a:lnTo>
                <a:lnTo>
                  <a:pt x="36" y="6"/>
                </a:lnTo>
                <a:lnTo>
                  <a:pt x="36" y="5"/>
                </a:lnTo>
                <a:lnTo>
                  <a:pt x="34" y="5"/>
                </a:lnTo>
                <a:lnTo>
                  <a:pt x="33" y="5"/>
                </a:lnTo>
                <a:lnTo>
                  <a:pt x="30" y="4"/>
                </a:lnTo>
                <a:lnTo>
                  <a:pt x="28" y="4"/>
                </a:lnTo>
                <a:lnTo>
                  <a:pt x="25" y="4"/>
                </a:lnTo>
                <a:lnTo>
                  <a:pt x="22" y="3"/>
                </a:lnTo>
                <a:lnTo>
                  <a:pt x="19" y="3"/>
                </a:lnTo>
                <a:lnTo>
                  <a:pt x="15" y="3"/>
                </a:lnTo>
                <a:lnTo>
                  <a:pt x="13" y="3"/>
                </a:lnTo>
                <a:lnTo>
                  <a:pt x="9" y="4"/>
                </a:lnTo>
                <a:lnTo>
                  <a:pt x="7" y="5"/>
                </a:lnTo>
                <a:lnTo>
                  <a:pt x="5" y="6"/>
                </a:lnTo>
                <a:lnTo>
                  <a:pt x="2" y="9"/>
                </a:lnTo>
                <a:lnTo>
                  <a:pt x="0" y="11"/>
                </a:lnTo>
                <a:lnTo>
                  <a:pt x="0" y="6"/>
                </a:lnTo>
                <a:close/>
              </a:path>
            </a:pathLst>
          </a:custGeom>
          <a:solidFill>
            <a:srgbClr val="000000"/>
          </a:solidFill>
          <a:ln w="9525">
            <a:noFill/>
            <a:round/>
            <a:headEnd/>
            <a:tailEnd/>
          </a:ln>
        </p:spPr>
        <p:txBody>
          <a:bodyPr/>
          <a:lstStyle/>
          <a:p>
            <a:endParaRPr lang="en-US"/>
          </a:p>
        </p:txBody>
      </p:sp>
      <p:sp>
        <p:nvSpPr>
          <p:cNvPr id="131317" name="Freeform 250"/>
          <p:cNvSpPr>
            <a:spLocks/>
          </p:cNvSpPr>
          <p:nvPr/>
        </p:nvSpPr>
        <p:spPr bwMode="auto">
          <a:xfrm>
            <a:off x="2170013" y="4318124"/>
            <a:ext cx="96837" cy="177800"/>
          </a:xfrm>
          <a:custGeom>
            <a:avLst/>
            <a:gdLst>
              <a:gd name="T0" fmla="*/ 0 w 61"/>
              <a:gd name="T1" fmla="*/ 0 h 112"/>
              <a:gd name="T2" fmla="*/ 0 w 61"/>
              <a:gd name="T3" fmla="*/ 171450 h 112"/>
              <a:gd name="T4" fmla="*/ 30162 w 61"/>
              <a:gd name="T5" fmla="*/ 177800 h 112"/>
              <a:gd name="T6" fmla="*/ 28575 w 61"/>
              <a:gd name="T7" fmla="*/ 155575 h 112"/>
              <a:gd name="T8" fmla="*/ 96837 w 61"/>
              <a:gd name="T9" fmla="*/ 165100 h 112"/>
              <a:gd name="T10" fmla="*/ 96837 w 61"/>
              <a:gd name="T11" fmla="*/ 155575 h 112"/>
              <a:gd name="T12" fmla="*/ 47625 w 61"/>
              <a:gd name="T13" fmla="*/ 149225 h 112"/>
              <a:gd name="T14" fmla="*/ 46037 w 61"/>
              <a:gd name="T15" fmla="*/ 128588 h 112"/>
              <a:gd name="T16" fmla="*/ 14287 w 61"/>
              <a:gd name="T17" fmla="*/ 128588 h 112"/>
              <a:gd name="T18" fmla="*/ 12700 w 61"/>
              <a:gd name="T19" fmla="*/ 127000 h 112"/>
              <a:gd name="T20" fmla="*/ 11112 w 61"/>
              <a:gd name="T21" fmla="*/ 120650 h 112"/>
              <a:gd name="T22" fmla="*/ 9525 w 61"/>
              <a:gd name="T23" fmla="*/ 109538 h 112"/>
              <a:gd name="T24" fmla="*/ 6350 w 61"/>
              <a:gd name="T25" fmla="*/ 92075 h 112"/>
              <a:gd name="T26" fmla="*/ 3175 w 61"/>
              <a:gd name="T27" fmla="*/ 73025 h 112"/>
              <a:gd name="T28" fmla="*/ 1587 w 61"/>
              <a:gd name="T29" fmla="*/ 53975 h 112"/>
              <a:gd name="T30" fmla="*/ 3175 w 61"/>
              <a:gd name="T31" fmla="*/ 28575 h 112"/>
              <a:gd name="T32" fmla="*/ 9525 w 61"/>
              <a:gd name="T33" fmla="*/ 4763 h 112"/>
              <a:gd name="T34" fmla="*/ 0 w 61"/>
              <a:gd name="T35" fmla="*/ 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1"/>
              <a:gd name="T55" fmla="*/ 0 h 112"/>
              <a:gd name="T56" fmla="*/ 61 w 61"/>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1" h="112">
                <a:moveTo>
                  <a:pt x="0" y="0"/>
                </a:moveTo>
                <a:lnTo>
                  <a:pt x="0" y="108"/>
                </a:lnTo>
                <a:lnTo>
                  <a:pt x="19" y="112"/>
                </a:lnTo>
                <a:lnTo>
                  <a:pt x="18" y="98"/>
                </a:lnTo>
                <a:lnTo>
                  <a:pt x="61" y="104"/>
                </a:lnTo>
                <a:lnTo>
                  <a:pt x="61" y="98"/>
                </a:lnTo>
                <a:lnTo>
                  <a:pt x="30" y="94"/>
                </a:lnTo>
                <a:lnTo>
                  <a:pt x="29" y="81"/>
                </a:lnTo>
                <a:lnTo>
                  <a:pt x="9" y="81"/>
                </a:lnTo>
                <a:lnTo>
                  <a:pt x="8" y="80"/>
                </a:lnTo>
                <a:lnTo>
                  <a:pt x="7" y="76"/>
                </a:lnTo>
                <a:lnTo>
                  <a:pt x="6" y="69"/>
                </a:lnTo>
                <a:lnTo>
                  <a:pt x="4" y="58"/>
                </a:lnTo>
                <a:lnTo>
                  <a:pt x="2" y="46"/>
                </a:lnTo>
                <a:lnTo>
                  <a:pt x="1" y="34"/>
                </a:lnTo>
                <a:lnTo>
                  <a:pt x="2" y="18"/>
                </a:lnTo>
                <a:lnTo>
                  <a:pt x="6" y="3"/>
                </a:lnTo>
                <a:lnTo>
                  <a:pt x="0" y="0"/>
                </a:lnTo>
                <a:close/>
              </a:path>
            </a:pathLst>
          </a:custGeom>
          <a:solidFill>
            <a:srgbClr val="001999"/>
          </a:solidFill>
          <a:ln w="9525">
            <a:noFill/>
            <a:round/>
            <a:headEnd/>
            <a:tailEnd/>
          </a:ln>
        </p:spPr>
        <p:txBody>
          <a:bodyPr/>
          <a:lstStyle/>
          <a:p>
            <a:endParaRPr lang="en-US"/>
          </a:p>
        </p:txBody>
      </p:sp>
      <p:sp>
        <p:nvSpPr>
          <p:cNvPr id="131318" name="Freeform 251"/>
          <p:cNvSpPr>
            <a:spLocks/>
          </p:cNvSpPr>
          <p:nvPr/>
        </p:nvSpPr>
        <p:spPr bwMode="auto">
          <a:xfrm>
            <a:off x="2217638" y="4276849"/>
            <a:ext cx="125412" cy="23813"/>
          </a:xfrm>
          <a:custGeom>
            <a:avLst/>
            <a:gdLst>
              <a:gd name="T0" fmla="*/ 0 w 79"/>
              <a:gd name="T1" fmla="*/ 23813 h 15"/>
              <a:gd name="T2" fmla="*/ 0 w 79"/>
              <a:gd name="T3" fmla="*/ 23813 h 15"/>
              <a:gd name="T4" fmla="*/ 4762 w 79"/>
              <a:gd name="T5" fmla="*/ 22225 h 15"/>
              <a:gd name="T6" fmla="*/ 6350 w 79"/>
              <a:gd name="T7" fmla="*/ 22225 h 15"/>
              <a:gd name="T8" fmla="*/ 11112 w 79"/>
              <a:gd name="T9" fmla="*/ 20638 h 15"/>
              <a:gd name="T10" fmla="*/ 17462 w 79"/>
              <a:gd name="T11" fmla="*/ 19050 h 15"/>
              <a:gd name="T12" fmla="*/ 22225 w 79"/>
              <a:gd name="T13" fmla="*/ 15875 h 15"/>
              <a:gd name="T14" fmla="*/ 30162 w 79"/>
              <a:gd name="T15" fmla="*/ 14288 h 15"/>
              <a:gd name="T16" fmla="*/ 38100 w 79"/>
              <a:gd name="T17" fmla="*/ 12700 h 15"/>
              <a:gd name="T18" fmla="*/ 47625 w 79"/>
              <a:gd name="T19" fmla="*/ 12700 h 15"/>
              <a:gd name="T20" fmla="*/ 55562 w 79"/>
              <a:gd name="T21" fmla="*/ 11113 h 15"/>
              <a:gd name="T22" fmla="*/ 66675 w 79"/>
              <a:gd name="T23" fmla="*/ 11113 h 15"/>
              <a:gd name="T24" fmla="*/ 76200 w 79"/>
              <a:gd name="T25" fmla="*/ 9525 h 15"/>
              <a:gd name="T26" fmla="*/ 87312 w 79"/>
              <a:gd name="T27" fmla="*/ 11113 h 15"/>
              <a:gd name="T28" fmla="*/ 98425 w 79"/>
              <a:gd name="T29" fmla="*/ 11113 h 15"/>
              <a:gd name="T30" fmla="*/ 109537 w 79"/>
              <a:gd name="T31" fmla="*/ 12700 h 15"/>
              <a:gd name="T32" fmla="*/ 120650 w 79"/>
              <a:gd name="T33" fmla="*/ 14288 h 15"/>
              <a:gd name="T34" fmla="*/ 125412 w 79"/>
              <a:gd name="T35" fmla="*/ 0 h 15"/>
              <a:gd name="T36" fmla="*/ 125412 w 79"/>
              <a:gd name="T37" fmla="*/ 0 h 15"/>
              <a:gd name="T38" fmla="*/ 120650 w 79"/>
              <a:gd name="T39" fmla="*/ 0 h 15"/>
              <a:gd name="T40" fmla="*/ 117475 w 79"/>
              <a:gd name="T41" fmla="*/ 0 h 15"/>
              <a:gd name="T42" fmla="*/ 111125 w 79"/>
              <a:gd name="T43" fmla="*/ 0 h 15"/>
              <a:gd name="T44" fmla="*/ 104775 w 79"/>
              <a:gd name="T45" fmla="*/ 0 h 15"/>
              <a:gd name="T46" fmla="*/ 96837 w 79"/>
              <a:gd name="T47" fmla="*/ 0 h 15"/>
              <a:gd name="T48" fmla="*/ 88900 w 79"/>
              <a:gd name="T49" fmla="*/ 0 h 15"/>
              <a:gd name="T50" fmla="*/ 80962 w 79"/>
              <a:gd name="T51" fmla="*/ 1588 h 15"/>
              <a:gd name="T52" fmla="*/ 69850 w 79"/>
              <a:gd name="T53" fmla="*/ 1588 h 15"/>
              <a:gd name="T54" fmla="*/ 60325 w 79"/>
              <a:gd name="T55" fmla="*/ 1588 h 15"/>
              <a:gd name="T56" fmla="*/ 49212 w 79"/>
              <a:gd name="T57" fmla="*/ 3175 h 15"/>
              <a:gd name="T58" fmla="*/ 39687 w 79"/>
              <a:gd name="T59" fmla="*/ 4763 h 15"/>
              <a:gd name="T60" fmla="*/ 28575 w 79"/>
              <a:gd name="T61" fmla="*/ 7938 h 15"/>
              <a:gd name="T62" fmla="*/ 19050 w 79"/>
              <a:gd name="T63" fmla="*/ 9525 h 15"/>
              <a:gd name="T64" fmla="*/ 9525 w 79"/>
              <a:gd name="T65" fmla="*/ 11113 h 15"/>
              <a:gd name="T66" fmla="*/ 0 w 79"/>
              <a:gd name="T67" fmla="*/ 12700 h 15"/>
              <a:gd name="T68" fmla="*/ 0 w 79"/>
              <a:gd name="T69" fmla="*/ 23813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5"/>
              <a:gd name="T107" fmla="*/ 79 w 79"/>
              <a:gd name="T108" fmla="*/ 15 h 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5">
                <a:moveTo>
                  <a:pt x="0" y="15"/>
                </a:moveTo>
                <a:lnTo>
                  <a:pt x="0" y="15"/>
                </a:lnTo>
                <a:lnTo>
                  <a:pt x="3" y="14"/>
                </a:lnTo>
                <a:lnTo>
                  <a:pt x="4" y="14"/>
                </a:lnTo>
                <a:lnTo>
                  <a:pt x="7" y="13"/>
                </a:lnTo>
                <a:lnTo>
                  <a:pt x="11" y="12"/>
                </a:lnTo>
                <a:lnTo>
                  <a:pt x="14" y="10"/>
                </a:lnTo>
                <a:lnTo>
                  <a:pt x="19" y="9"/>
                </a:lnTo>
                <a:lnTo>
                  <a:pt x="24" y="8"/>
                </a:lnTo>
                <a:lnTo>
                  <a:pt x="30" y="8"/>
                </a:lnTo>
                <a:lnTo>
                  <a:pt x="35" y="7"/>
                </a:lnTo>
                <a:lnTo>
                  <a:pt x="42" y="7"/>
                </a:lnTo>
                <a:lnTo>
                  <a:pt x="48" y="6"/>
                </a:lnTo>
                <a:lnTo>
                  <a:pt x="55" y="7"/>
                </a:lnTo>
                <a:lnTo>
                  <a:pt x="62" y="7"/>
                </a:lnTo>
                <a:lnTo>
                  <a:pt x="69" y="8"/>
                </a:lnTo>
                <a:lnTo>
                  <a:pt x="76" y="9"/>
                </a:lnTo>
                <a:lnTo>
                  <a:pt x="79" y="0"/>
                </a:lnTo>
                <a:lnTo>
                  <a:pt x="76" y="0"/>
                </a:lnTo>
                <a:lnTo>
                  <a:pt x="74" y="0"/>
                </a:lnTo>
                <a:lnTo>
                  <a:pt x="70" y="0"/>
                </a:lnTo>
                <a:lnTo>
                  <a:pt x="66" y="0"/>
                </a:lnTo>
                <a:lnTo>
                  <a:pt x="61" y="0"/>
                </a:lnTo>
                <a:lnTo>
                  <a:pt x="56" y="0"/>
                </a:lnTo>
                <a:lnTo>
                  <a:pt x="51" y="1"/>
                </a:lnTo>
                <a:lnTo>
                  <a:pt x="44" y="1"/>
                </a:lnTo>
                <a:lnTo>
                  <a:pt x="38" y="1"/>
                </a:lnTo>
                <a:lnTo>
                  <a:pt x="31" y="2"/>
                </a:lnTo>
                <a:lnTo>
                  <a:pt x="25" y="3"/>
                </a:lnTo>
                <a:lnTo>
                  <a:pt x="18" y="5"/>
                </a:lnTo>
                <a:lnTo>
                  <a:pt x="12" y="6"/>
                </a:lnTo>
                <a:lnTo>
                  <a:pt x="6" y="7"/>
                </a:lnTo>
                <a:lnTo>
                  <a:pt x="0" y="8"/>
                </a:lnTo>
                <a:lnTo>
                  <a:pt x="0" y="15"/>
                </a:lnTo>
                <a:close/>
              </a:path>
            </a:pathLst>
          </a:custGeom>
          <a:solidFill>
            <a:srgbClr val="333333"/>
          </a:solidFill>
          <a:ln w="9525">
            <a:noFill/>
            <a:round/>
            <a:headEnd/>
            <a:tailEnd/>
          </a:ln>
        </p:spPr>
        <p:txBody>
          <a:bodyPr/>
          <a:lstStyle/>
          <a:p>
            <a:endParaRPr lang="en-US"/>
          </a:p>
        </p:txBody>
      </p:sp>
      <p:sp>
        <p:nvSpPr>
          <p:cNvPr id="131319" name="Freeform 252"/>
          <p:cNvSpPr>
            <a:spLocks/>
          </p:cNvSpPr>
          <p:nvPr/>
        </p:nvSpPr>
        <p:spPr bwMode="auto">
          <a:xfrm>
            <a:off x="2146200" y="4499099"/>
            <a:ext cx="209550" cy="71438"/>
          </a:xfrm>
          <a:custGeom>
            <a:avLst/>
            <a:gdLst>
              <a:gd name="T0" fmla="*/ 87312 w 132"/>
              <a:gd name="T1" fmla="*/ 68263 h 45"/>
              <a:gd name="T2" fmla="*/ 88900 w 132"/>
              <a:gd name="T3" fmla="*/ 68263 h 45"/>
              <a:gd name="T4" fmla="*/ 88900 w 132"/>
              <a:gd name="T5" fmla="*/ 66675 h 45"/>
              <a:gd name="T6" fmla="*/ 90487 w 132"/>
              <a:gd name="T7" fmla="*/ 66675 h 45"/>
              <a:gd name="T8" fmla="*/ 93662 w 132"/>
              <a:gd name="T9" fmla="*/ 65088 h 45"/>
              <a:gd name="T10" fmla="*/ 96837 w 132"/>
              <a:gd name="T11" fmla="*/ 65088 h 45"/>
              <a:gd name="T12" fmla="*/ 100012 w 132"/>
              <a:gd name="T13" fmla="*/ 63500 h 45"/>
              <a:gd name="T14" fmla="*/ 103188 w 132"/>
              <a:gd name="T15" fmla="*/ 61913 h 45"/>
              <a:gd name="T16" fmla="*/ 107950 w 132"/>
              <a:gd name="T17" fmla="*/ 60325 h 45"/>
              <a:gd name="T18" fmla="*/ 112712 w 132"/>
              <a:gd name="T19" fmla="*/ 57150 h 45"/>
              <a:gd name="T20" fmla="*/ 115887 w 132"/>
              <a:gd name="T21" fmla="*/ 53975 h 45"/>
              <a:gd name="T22" fmla="*/ 120650 w 132"/>
              <a:gd name="T23" fmla="*/ 52388 h 45"/>
              <a:gd name="T24" fmla="*/ 123825 w 132"/>
              <a:gd name="T25" fmla="*/ 50800 h 45"/>
              <a:gd name="T26" fmla="*/ 127000 w 132"/>
              <a:gd name="T27" fmla="*/ 46038 h 45"/>
              <a:gd name="T28" fmla="*/ 130175 w 132"/>
              <a:gd name="T29" fmla="*/ 44450 h 45"/>
              <a:gd name="T30" fmla="*/ 133350 w 132"/>
              <a:gd name="T31" fmla="*/ 41275 h 45"/>
              <a:gd name="T32" fmla="*/ 134937 w 132"/>
              <a:gd name="T33" fmla="*/ 38100 h 45"/>
              <a:gd name="T34" fmla="*/ 0 w 132"/>
              <a:gd name="T35" fmla="*/ 4763 h 45"/>
              <a:gd name="T36" fmla="*/ 9525 w 132"/>
              <a:gd name="T37" fmla="*/ 0 h 45"/>
              <a:gd name="T38" fmla="*/ 209550 w 132"/>
              <a:gd name="T39" fmla="*/ 50800 h 45"/>
              <a:gd name="T40" fmla="*/ 200025 w 132"/>
              <a:gd name="T41" fmla="*/ 53975 h 45"/>
              <a:gd name="T42" fmla="*/ 142875 w 132"/>
              <a:gd name="T43" fmla="*/ 39688 h 45"/>
              <a:gd name="T44" fmla="*/ 142875 w 132"/>
              <a:gd name="T45" fmla="*/ 39688 h 45"/>
              <a:gd name="T46" fmla="*/ 142875 w 132"/>
              <a:gd name="T47" fmla="*/ 41275 h 45"/>
              <a:gd name="T48" fmla="*/ 141287 w 132"/>
              <a:gd name="T49" fmla="*/ 41275 h 45"/>
              <a:gd name="T50" fmla="*/ 141287 w 132"/>
              <a:gd name="T51" fmla="*/ 42863 h 45"/>
              <a:gd name="T52" fmla="*/ 138112 w 132"/>
              <a:gd name="T53" fmla="*/ 44450 h 45"/>
              <a:gd name="T54" fmla="*/ 136525 w 132"/>
              <a:gd name="T55" fmla="*/ 46038 h 45"/>
              <a:gd name="T56" fmla="*/ 134937 w 132"/>
              <a:gd name="T57" fmla="*/ 49213 h 45"/>
              <a:gd name="T58" fmla="*/ 131762 w 132"/>
              <a:gd name="T59" fmla="*/ 50800 h 45"/>
              <a:gd name="T60" fmla="*/ 127000 w 132"/>
              <a:gd name="T61" fmla="*/ 52388 h 45"/>
              <a:gd name="T62" fmla="*/ 123825 w 132"/>
              <a:gd name="T63" fmla="*/ 55563 h 45"/>
              <a:gd name="T64" fmla="*/ 120650 w 132"/>
              <a:gd name="T65" fmla="*/ 57150 h 45"/>
              <a:gd name="T66" fmla="*/ 114300 w 132"/>
              <a:gd name="T67" fmla="*/ 60325 h 45"/>
              <a:gd name="T68" fmla="*/ 111125 w 132"/>
              <a:gd name="T69" fmla="*/ 63500 h 45"/>
              <a:gd name="T70" fmla="*/ 103188 w 132"/>
              <a:gd name="T71" fmla="*/ 65088 h 45"/>
              <a:gd name="T72" fmla="*/ 98425 w 132"/>
              <a:gd name="T73" fmla="*/ 68263 h 45"/>
              <a:gd name="T74" fmla="*/ 90487 w 132"/>
              <a:gd name="T75" fmla="*/ 71438 h 45"/>
              <a:gd name="T76" fmla="*/ 87312 w 132"/>
              <a:gd name="T77" fmla="*/ 68263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2"/>
              <a:gd name="T118" fmla="*/ 0 h 45"/>
              <a:gd name="T119" fmla="*/ 132 w 132"/>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2" h="45">
                <a:moveTo>
                  <a:pt x="55" y="43"/>
                </a:moveTo>
                <a:lnTo>
                  <a:pt x="56" y="43"/>
                </a:lnTo>
                <a:lnTo>
                  <a:pt x="56" y="42"/>
                </a:lnTo>
                <a:lnTo>
                  <a:pt x="57" y="42"/>
                </a:lnTo>
                <a:lnTo>
                  <a:pt x="59" y="41"/>
                </a:lnTo>
                <a:lnTo>
                  <a:pt x="61" y="41"/>
                </a:lnTo>
                <a:lnTo>
                  <a:pt x="63" y="40"/>
                </a:lnTo>
                <a:lnTo>
                  <a:pt x="65" y="39"/>
                </a:lnTo>
                <a:lnTo>
                  <a:pt x="68" y="38"/>
                </a:lnTo>
                <a:lnTo>
                  <a:pt x="71" y="36"/>
                </a:lnTo>
                <a:lnTo>
                  <a:pt x="73" y="34"/>
                </a:lnTo>
                <a:lnTo>
                  <a:pt x="76" y="33"/>
                </a:lnTo>
                <a:lnTo>
                  <a:pt x="78" y="32"/>
                </a:lnTo>
                <a:lnTo>
                  <a:pt x="80" y="29"/>
                </a:lnTo>
                <a:lnTo>
                  <a:pt x="82" y="28"/>
                </a:lnTo>
                <a:lnTo>
                  <a:pt x="84" y="26"/>
                </a:lnTo>
                <a:lnTo>
                  <a:pt x="85" y="24"/>
                </a:lnTo>
                <a:lnTo>
                  <a:pt x="0" y="3"/>
                </a:lnTo>
                <a:lnTo>
                  <a:pt x="6" y="0"/>
                </a:lnTo>
                <a:lnTo>
                  <a:pt x="132" y="32"/>
                </a:lnTo>
                <a:lnTo>
                  <a:pt x="126" y="34"/>
                </a:lnTo>
                <a:lnTo>
                  <a:pt x="90" y="25"/>
                </a:lnTo>
                <a:lnTo>
                  <a:pt x="90" y="26"/>
                </a:lnTo>
                <a:lnTo>
                  <a:pt x="89" y="26"/>
                </a:lnTo>
                <a:lnTo>
                  <a:pt x="89" y="27"/>
                </a:lnTo>
                <a:lnTo>
                  <a:pt x="87" y="28"/>
                </a:lnTo>
                <a:lnTo>
                  <a:pt x="86" y="29"/>
                </a:lnTo>
                <a:lnTo>
                  <a:pt x="85" y="31"/>
                </a:lnTo>
                <a:lnTo>
                  <a:pt x="83" y="32"/>
                </a:lnTo>
                <a:lnTo>
                  <a:pt x="80" y="33"/>
                </a:lnTo>
                <a:lnTo>
                  <a:pt x="78" y="35"/>
                </a:lnTo>
                <a:lnTo>
                  <a:pt x="76" y="36"/>
                </a:lnTo>
                <a:lnTo>
                  <a:pt x="72" y="38"/>
                </a:lnTo>
                <a:lnTo>
                  <a:pt x="70" y="40"/>
                </a:lnTo>
                <a:lnTo>
                  <a:pt x="65" y="41"/>
                </a:lnTo>
                <a:lnTo>
                  <a:pt x="62" y="43"/>
                </a:lnTo>
                <a:lnTo>
                  <a:pt x="57" y="45"/>
                </a:lnTo>
                <a:lnTo>
                  <a:pt x="55" y="43"/>
                </a:lnTo>
                <a:close/>
              </a:path>
            </a:pathLst>
          </a:custGeom>
          <a:solidFill>
            <a:srgbClr val="000000"/>
          </a:solidFill>
          <a:ln w="9525">
            <a:noFill/>
            <a:round/>
            <a:headEnd/>
            <a:tailEnd/>
          </a:ln>
        </p:spPr>
        <p:txBody>
          <a:bodyPr/>
          <a:lstStyle/>
          <a:p>
            <a:endParaRPr lang="en-US"/>
          </a:p>
        </p:txBody>
      </p:sp>
      <p:sp>
        <p:nvSpPr>
          <p:cNvPr id="131320" name="Freeform 253"/>
          <p:cNvSpPr>
            <a:spLocks/>
          </p:cNvSpPr>
          <p:nvPr/>
        </p:nvSpPr>
        <p:spPr bwMode="auto">
          <a:xfrm>
            <a:off x="2101750" y="4518149"/>
            <a:ext cx="214313" cy="63500"/>
          </a:xfrm>
          <a:custGeom>
            <a:avLst/>
            <a:gdLst>
              <a:gd name="T0" fmla="*/ 0 w 135"/>
              <a:gd name="T1" fmla="*/ 0 h 40"/>
              <a:gd name="T2" fmla="*/ 209550 w 135"/>
              <a:gd name="T3" fmla="*/ 63500 h 40"/>
              <a:gd name="T4" fmla="*/ 214313 w 135"/>
              <a:gd name="T5" fmla="*/ 63500 h 40"/>
              <a:gd name="T6" fmla="*/ 7938 w 135"/>
              <a:gd name="T7" fmla="*/ 0 h 40"/>
              <a:gd name="T8" fmla="*/ 0 w 135"/>
              <a:gd name="T9" fmla="*/ 0 h 40"/>
              <a:gd name="T10" fmla="*/ 0 60000 65536"/>
              <a:gd name="T11" fmla="*/ 0 60000 65536"/>
              <a:gd name="T12" fmla="*/ 0 60000 65536"/>
              <a:gd name="T13" fmla="*/ 0 60000 65536"/>
              <a:gd name="T14" fmla="*/ 0 60000 65536"/>
              <a:gd name="T15" fmla="*/ 0 w 135"/>
              <a:gd name="T16" fmla="*/ 0 h 40"/>
              <a:gd name="T17" fmla="*/ 135 w 135"/>
              <a:gd name="T18" fmla="*/ 40 h 40"/>
            </a:gdLst>
            <a:ahLst/>
            <a:cxnLst>
              <a:cxn ang="T10">
                <a:pos x="T0" y="T1"/>
              </a:cxn>
              <a:cxn ang="T11">
                <a:pos x="T2" y="T3"/>
              </a:cxn>
              <a:cxn ang="T12">
                <a:pos x="T4" y="T5"/>
              </a:cxn>
              <a:cxn ang="T13">
                <a:pos x="T6" y="T7"/>
              </a:cxn>
              <a:cxn ang="T14">
                <a:pos x="T8" y="T9"/>
              </a:cxn>
            </a:cxnLst>
            <a:rect l="T15" t="T16" r="T17" b="T18"/>
            <a:pathLst>
              <a:path w="135" h="40">
                <a:moveTo>
                  <a:pt x="0" y="0"/>
                </a:moveTo>
                <a:lnTo>
                  <a:pt x="132" y="40"/>
                </a:lnTo>
                <a:lnTo>
                  <a:pt x="135" y="40"/>
                </a:lnTo>
                <a:lnTo>
                  <a:pt x="5" y="0"/>
                </a:lnTo>
                <a:lnTo>
                  <a:pt x="0" y="0"/>
                </a:lnTo>
                <a:close/>
              </a:path>
            </a:pathLst>
          </a:custGeom>
          <a:solidFill>
            <a:srgbClr val="000000"/>
          </a:solidFill>
          <a:ln w="9525">
            <a:noFill/>
            <a:round/>
            <a:headEnd/>
            <a:tailEnd/>
          </a:ln>
        </p:spPr>
        <p:txBody>
          <a:bodyPr/>
          <a:lstStyle/>
          <a:p>
            <a:endParaRPr lang="en-US"/>
          </a:p>
        </p:txBody>
      </p:sp>
      <p:sp>
        <p:nvSpPr>
          <p:cNvPr id="131321" name="Freeform 254"/>
          <p:cNvSpPr>
            <a:spLocks/>
          </p:cNvSpPr>
          <p:nvPr/>
        </p:nvSpPr>
        <p:spPr bwMode="auto">
          <a:xfrm>
            <a:off x="2138263" y="4510212"/>
            <a:ext cx="209550" cy="55562"/>
          </a:xfrm>
          <a:custGeom>
            <a:avLst/>
            <a:gdLst>
              <a:gd name="T0" fmla="*/ 0 w 132"/>
              <a:gd name="T1" fmla="*/ 0 h 35"/>
              <a:gd name="T2" fmla="*/ 206375 w 132"/>
              <a:gd name="T3" fmla="*/ 55562 h 35"/>
              <a:gd name="T4" fmla="*/ 209550 w 132"/>
              <a:gd name="T5" fmla="*/ 55562 h 35"/>
              <a:gd name="T6" fmla="*/ 6350 w 132"/>
              <a:gd name="T7" fmla="*/ 0 h 35"/>
              <a:gd name="T8" fmla="*/ 0 w 132"/>
              <a:gd name="T9" fmla="*/ 0 h 35"/>
              <a:gd name="T10" fmla="*/ 0 60000 65536"/>
              <a:gd name="T11" fmla="*/ 0 60000 65536"/>
              <a:gd name="T12" fmla="*/ 0 60000 65536"/>
              <a:gd name="T13" fmla="*/ 0 60000 65536"/>
              <a:gd name="T14" fmla="*/ 0 60000 65536"/>
              <a:gd name="T15" fmla="*/ 0 w 132"/>
              <a:gd name="T16" fmla="*/ 0 h 35"/>
              <a:gd name="T17" fmla="*/ 132 w 132"/>
              <a:gd name="T18" fmla="*/ 35 h 35"/>
            </a:gdLst>
            <a:ahLst/>
            <a:cxnLst>
              <a:cxn ang="T10">
                <a:pos x="T0" y="T1"/>
              </a:cxn>
              <a:cxn ang="T11">
                <a:pos x="T2" y="T3"/>
              </a:cxn>
              <a:cxn ang="T12">
                <a:pos x="T4" y="T5"/>
              </a:cxn>
              <a:cxn ang="T13">
                <a:pos x="T6" y="T7"/>
              </a:cxn>
              <a:cxn ang="T14">
                <a:pos x="T8" y="T9"/>
              </a:cxn>
            </a:cxnLst>
            <a:rect l="T15" t="T16" r="T17" b="T18"/>
            <a:pathLst>
              <a:path w="132" h="35">
                <a:moveTo>
                  <a:pt x="0" y="0"/>
                </a:moveTo>
                <a:lnTo>
                  <a:pt x="130" y="35"/>
                </a:lnTo>
                <a:lnTo>
                  <a:pt x="132" y="35"/>
                </a:lnTo>
                <a:lnTo>
                  <a:pt x="4" y="0"/>
                </a:lnTo>
                <a:lnTo>
                  <a:pt x="0" y="0"/>
                </a:lnTo>
                <a:close/>
              </a:path>
            </a:pathLst>
          </a:custGeom>
          <a:solidFill>
            <a:srgbClr val="000000"/>
          </a:solidFill>
          <a:ln w="9525">
            <a:noFill/>
            <a:round/>
            <a:headEnd/>
            <a:tailEnd/>
          </a:ln>
        </p:spPr>
        <p:txBody>
          <a:bodyPr/>
          <a:lstStyle/>
          <a:p>
            <a:endParaRPr lang="en-US"/>
          </a:p>
        </p:txBody>
      </p:sp>
      <p:sp>
        <p:nvSpPr>
          <p:cNvPr id="131322" name="Freeform 255"/>
          <p:cNvSpPr>
            <a:spLocks/>
          </p:cNvSpPr>
          <p:nvPr/>
        </p:nvSpPr>
        <p:spPr bwMode="auto">
          <a:xfrm>
            <a:off x="2122388" y="4511799"/>
            <a:ext cx="211137" cy="61913"/>
          </a:xfrm>
          <a:custGeom>
            <a:avLst/>
            <a:gdLst>
              <a:gd name="T0" fmla="*/ 0 w 133"/>
              <a:gd name="T1" fmla="*/ 0 h 39"/>
              <a:gd name="T2" fmla="*/ 206375 w 133"/>
              <a:gd name="T3" fmla="*/ 61913 h 39"/>
              <a:gd name="T4" fmla="*/ 211137 w 133"/>
              <a:gd name="T5" fmla="*/ 61913 h 39"/>
              <a:gd name="T6" fmla="*/ 4762 w 133"/>
              <a:gd name="T7" fmla="*/ 0 h 39"/>
              <a:gd name="T8" fmla="*/ 0 w 133"/>
              <a:gd name="T9" fmla="*/ 0 h 39"/>
              <a:gd name="T10" fmla="*/ 0 60000 65536"/>
              <a:gd name="T11" fmla="*/ 0 60000 65536"/>
              <a:gd name="T12" fmla="*/ 0 60000 65536"/>
              <a:gd name="T13" fmla="*/ 0 60000 65536"/>
              <a:gd name="T14" fmla="*/ 0 60000 65536"/>
              <a:gd name="T15" fmla="*/ 0 w 133"/>
              <a:gd name="T16" fmla="*/ 0 h 39"/>
              <a:gd name="T17" fmla="*/ 133 w 133"/>
              <a:gd name="T18" fmla="*/ 39 h 39"/>
            </a:gdLst>
            <a:ahLst/>
            <a:cxnLst>
              <a:cxn ang="T10">
                <a:pos x="T0" y="T1"/>
              </a:cxn>
              <a:cxn ang="T11">
                <a:pos x="T2" y="T3"/>
              </a:cxn>
              <a:cxn ang="T12">
                <a:pos x="T4" y="T5"/>
              </a:cxn>
              <a:cxn ang="T13">
                <a:pos x="T6" y="T7"/>
              </a:cxn>
              <a:cxn ang="T14">
                <a:pos x="T8" y="T9"/>
              </a:cxn>
            </a:cxnLst>
            <a:rect l="T15" t="T16" r="T17" b="T18"/>
            <a:pathLst>
              <a:path w="133" h="39">
                <a:moveTo>
                  <a:pt x="0" y="0"/>
                </a:moveTo>
                <a:lnTo>
                  <a:pt x="130" y="39"/>
                </a:lnTo>
                <a:lnTo>
                  <a:pt x="133" y="39"/>
                </a:lnTo>
                <a:lnTo>
                  <a:pt x="3" y="0"/>
                </a:lnTo>
                <a:lnTo>
                  <a:pt x="0" y="0"/>
                </a:lnTo>
                <a:close/>
              </a:path>
            </a:pathLst>
          </a:custGeom>
          <a:solidFill>
            <a:srgbClr val="000000"/>
          </a:solidFill>
          <a:ln w="9525">
            <a:noFill/>
            <a:round/>
            <a:headEnd/>
            <a:tailEnd/>
          </a:ln>
        </p:spPr>
        <p:txBody>
          <a:bodyPr/>
          <a:lstStyle/>
          <a:p>
            <a:endParaRPr lang="en-US"/>
          </a:p>
        </p:txBody>
      </p:sp>
      <p:sp>
        <p:nvSpPr>
          <p:cNvPr id="131323" name="Freeform 256"/>
          <p:cNvSpPr>
            <a:spLocks/>
          </p:cNvSpPr>
          <p:nvPr/>
        </p:nvSpPr>
        <p:spPr bwMode="auto">
          <a:xfrm>
            <a:off x="2073175" y="3778374"/>
            <a:ext cx="395288" cy="331788"/>
          </a:xfrm>
          <a:custGeom>
            <a:avLst/>
            <a:gdLst>
              <a:gd name="T0" fmla="*/ 111125 w 249"/>
              <a:gd name="T1" fmla="*/ 22225 h 209"/>
              <a:gd name="T2" fmla="*/ 111125 w 249"/>
              <a:gd name="T3" fmla="*/ 22225 h 209"/>
              <a:gd name="T4" fmla="*/ 115888 w 249"/>
              <a:gd name="T5" fmla="*/ 22225 h 209"/>
              <a:gd name="T6" fmla="*/ 119063 w 249"/>
              <a:gd name="T7" fmla="*/ 20638 h 209"/>
              <a:gd name="T8" fmla="*/ 125413 w 249"/>
              <a:gd name="T9" fmla="*/ 17463 h 209"/>
              <a:gd name="T10" fmla="*/ 131763 w 249"/>
              <a:gd name="T11" fmla="*/ 15875 h 209"/>
              <a:gd name="T12" fmla="*/ 139700 w 249"/>
              <a:gd name="T13" fmla="*/ 14288 h 209"/>
              <a:gd name="T14" fmla="*/ 150813 w 249"/>
              <a:gd name="T15" fmla="*/ 12700 h 209"/>
              <a:gd name="T16" fmla="*/ 163513 w 249"/>
              <a:gd name="T17" fmla="*/ 9525 h 209"/>
              <a:gd name="T18" fmla="*/ 176213 w 249"/>
              <a:gd name="T19" fmla="*/ 6350 h 209"/>
              <a:gd name="T20" fmla="*/ 192088 w 249"/>
              <a:gd name="T21" fmla="*/ 4763 h 209"/>
              <a:gd name="T22" fmla="*/ 209550 w 249"/>
              <a:gd name="T23" fmla="*/ 3175 h 209"/>
              <a:gd name="T24" fmla="*/ 228600 w 249"/>
              <a:gd name="T25" fmla="*/ 1588 h 209"/>
              <a:gd name="T26" fmla="*/ 249238 w 249"/>
              <a:gd name="T27" fmla="*/ 0 h 209"/>
              <a:gd name="T28" fmla="*/ 269875 w 249"/>
              <a:gd name="T29" fmla="*/ 0 h 209"/>
              <a:gd name="T30" fmla="*/ 293688 w 249"/>
              <a:gd name="T31" fmla="*/ 0 h 209"/>
              <a:gd name="T32" fmla="*/ 319088 w 249"/>
              <a:gd name="T33" fmla="*/ 0 h 209"/>
              <a:gd name="T34" fmla="*/ 330200 w 249"/>
              <a:gd name="T35" fmla="*/ 44450 h 209"/>
              <a:gd name="T36" fmla="*/ 333375 w 249"/>
              <a:gd name="T37" fmla="*/ 46038 h 209"/>
              <a:gd name="T38" fmla="*/ 342900 w 249"/>
              <a:gd name="T39" fmla="*/ 53975 h 209"/>
              <a:gd name="T40" fmla="*/ 352425 w 249"/>
              <a:gd name="T41" fmla="*/ 61913 h 209"/>
              <a:gd name="T42" fmla="*/ 358775 w 249"/>
              <a:gd name="T43" fmla="*/ 79375 h 209"/>
              <a:gd name="T44" fmla="*/ 381000 w 249"/>
              <a:gd name="T45" fmla="*/ 185738 h 209"/>
              <a:gd name="T46" fmla="*/ 392113 w 249"/>
              <a:gd name="T47" fmla="*/ 230188 h 209"/>
              <a:gd name="T48" fmla="*/ 392113 w 249"/>
              <a:gd name="T49" fmla="*/ 231775 h 209"/>
              <a:gd name="T50" fmla="*/ 393700 w 249"/>
              <a:gd name="T51" fmla="*/ 241300 h 209"/>
              <a:gd name="T52" fmla="*/ 393700 w 249"/>
              <a:gd name="T53" fmla="*/ 254000 h 209"/>
              <a:gd name="T54" fmla="*/ 387350 w 249"/>
              <a:gd name="T55" fmla="*/ 269875 h 209"/>
              <a:gd name="T56" fmla="*/ 0 w 249"/>
              <a:gd name="T57" fmla="*/ 258763 h 209"/>
              <a:gd name="T58" fmla="*/ 39688 w 249"/>
              <a:gd name="T59" fmla="*/ 238125 h 209"/>
              <a:gd name="T60" fmla="*/ 39688 w 249"/>
              <a:gd name="T61" fmla="*/ 44450 h 209"/>
              <a:gd name="T62" fmla="*/ 41275 w 249"/>
              <a:gd name="T63" fmla="*/ 42863 h 209"/>
              <a:gd name="T64" fmla="*/ 44450 w 249"/>
              <a:gd name="T65" fmla="*/ 39688 h 209"/>
              <a:gd name="T66" fmla="*/ 50800 w 249"/>
              <a:gd name="T67" fmla="*/ 38100 h 209"/>
              <a:gd name="T68" fmla="*/ 58738 w 249"/>
              <a:gd name="T69" fmla="*/ 36513 h 209"/>
              <a:gd name="T70" fmla="*/ 66675 w 249"/>
              <a:gd name="T71" fmla="*/ 34925 h 209"/>
              <a:gd name="T72" fmla="*/ 77788 w 249"/>
              <a:gd name="T73" fmla="*/ 34925 h 209"/>
              <a:gd name="T74" fmla="*/ 92075 w 249"/>
              <a:gd name="T75" fmla="*/ 36513 h 209"/>
              <a:gd name="T76" fmla="*/ 107950 w 249"/>
              <a:gd name="T77" fmla="*/ 42863 h 2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9"/>
              <a:gd name="T118" fmla="*/ 0 h 209"/>
              <a:gd name="T119" fmla="*/ 249 w 249"/>
              <a:gd name="T120" fmla="*/ 209 h 20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9" h="209">
                <a:moveTo>
                  <a:pt x="68" y="27"/>
                </a:moveTo>
                <a:lnTo>
                  <a:pt x="70" y="14"/>
                </a:lnTo>
                <a:lnTo>
                  <a:pt x="72" y="14"/>
                </a:lnTo>
                <a:lnTo>
                  <a:pt x="73" y="14"/>
                </a:lnTo>
                <a:lnTo>
                  <a:pt x="74" y="13"/>
                </a:lnTo>
                <a:lnTo>
                  <a:pt x="75" y="13"/>
                </a:lnTo>
                <a:lnTo>
                  <a:pt x="76" y="13"/>
                </a:lnTo>
                <a:lnTo>
                  <a:pt x="79" y="11"/>
                </a:lnTo>
                <a:lnTo>
                  <a:pt x="81" y="11"/>
                </a:lnTo>
                <a:lnTo>
                  <a:pt x="83" y="10"/>
                </a:lnTo>
                <a:lnTo>
                  <a:pt x="86" y="10"/>
                </a:lnTo>
                <a:lnTo>
                  <a:pt x="88" y="9"/>
                </a:lnTo>
                <a:lnTo>
                  <a:pt x="91" y="8"/>
                </a:lnTo>
                <a:lnTo>
                  <a:pt x="95" y="8"/>
                </a:lnTo>
                <a:lnTo>
                  <a:pt x="98" y="7"/>
                </a:lnTo>
                <a:lnTo>
                  <a:pt x="103" y="6"/>
                </a:lnTo>
                <a:lnTo>
                  <a:pt x="107" y="6"/>
                </a:lnTo>
                <a:lnTo>
                  <a:pt x="111" y="4"/>
                </a:lnTo>
                <a:lnTo>
                  <a:pt x="116" y="4"/>
                </a:lnTo>
                <a:lnTo>
                  <a:pt x="121" y="3"/>
                </a:lnTo>
                <a:lnTo>
                  <a:pt x="126" y="2"/>
                </a:lnTo>
                <a:lnTo>
                  <a:pt x="132" y="2"/>
                </a:lnTo>
                <a:lnTo>
                  <a:pt x="137" y="1"/>
                </a:lnTo>
                <a:lnTo>
                  <a:pt x="144" y="1"/>
                </a:lnTo>
                <a:lnTo>
                  <a:pt x="150" y="1"/>
                </a:lnTo>
                <a:lnTo>
                  <a:pt x="157" y="0"/>
                </a:lnTo>
                <a:lnTo>
                  <a:pt x="163" y="0"/>
                </a:lnTo>
                <a:lnTo>
                  <a:pt x="170" y="0"/>
                </a:lnTo>
                <a:lnTo>
                  <a:pt x="178" y="0"/>
                </a:lnTo>
                <a:lnTo>
                  <a:pt x="185" y="0"/>
                </a:lnTo>
                <a:lnTo>
                  <a:pt x="193" y="0"/>
                </a:lnTo>
                <a:lnTo>
                  <a:pt x="201" y="0"/>
                </a:lnTo>
                <a:lnTo>
                  <a:pt x="210" y="4"/>
                </a:lnTo>
                <a:lnTo>
                  <a:pt x="208" y="28"/>
                </a:lnTo>
                <a:lnTo>
                  <a:pt x="208" y="29"/>
                </a:lnTo>
                <a:lnTo>
                  <a:pt x="210" y="29"/>
                </a:lnTo>
                <a:lnTo>
                  <a:pt x="213" y="31"/>
                </a:lnTo>
                <a:lnTo>
                  <a:pt x="216" y="34"/>
                </a:lnTo>
                <a:lnTo>
                  <a:pt x="220" y="36"/>
                </a:lnTo>
                <a:lnTo>
                  <a:pt x="222" y="39"/>
                </a:lnTo>
                <a:lnTo>
                  <a:pt x="224" y="44"/>
                </a:lnTo>
                <a:lnTo>
                  <a:pt x="226" y="50"/>
                </a:lnTo>
                <a:lnTo>
                  <a:pt x="245" y="69"/>
                </a:lnTo>
                <a:lnTo>
                  <a:pt x="240" y="117"/>
                </a:lnTo>
                <a:lnTo>
                  <a:pt x="208" y="133"/>
                </a:lnTo>
                <a:lnTo>
                  <a:pt x="247" y="145"/>
                </a:lnTo>
                <a:lnTo>
                  <a:pt x="247" y="146"/>
                </a:lnTo>
                <a:lnTo>
                  <a:pt x="248" y="148"/>
                </a:lnTo>
                <a:lnTo>
                  <a:pt x="248" y="152"/>
                </a:lnTo>
                <a:lnTo>
                  <a:pt x="249" y="155"/>
                </a:lnTo>
                <a:lnTo>
                  <a:pt x="248" y="160"/>
                </a:lnTo>
                <a:lnTo>
                  <a:pt x="247" y="164"/>
                </a:lnTo>
                <a:lnTo>
                  <a:pt x="244" y="170"/>
                </a:lnTo>
                <a:lnTo>
                  <a:pt x="144" y="209"/>
                </a:lnTo>
                <a:lnTo>
                  <a:pt x="0" y="163"/>
                </a:lnTo>
                <a:lnTo>
                  <a:pt x="3" y="159"/>
                </a:lnTo>
                <a:lnTo>
                  <a:pt x="25" y="150"/>
                </a:lnTo>
                <a:lnTo>
                  <a:pt x="25" y="28"/>
                </a:lnTo>
                <a:lnTo>
                  <a:pt x="26" y="27"/>
                </a:lnTo>
                <a:lnTo>
                  <a:pt x="27" y="27"/>
                </a:lnTo>
                <a:lnTo>
                  <a:pt x="28" y="25"/>
                </a:lnTo>
                <a:lnTo>
                  <a:pt x="31" y="25"/>
                </a:lnTo>
                <a:lnTo>
                  <a:pt x="32" y="24"/>
                </a:lnTo>
                <a:lnTo>
                  <a:pt x="34" y="23"/>
                </a:lnTo>
                <a:lnTo>
                  <a:pt x="37" y="23"/>
                </a:lnTo>
                <a:lnTo>
                  <a:pt x="40" y="22"/>
                </a:lnTo>
                <a:lnTo>
                  <a:pt x="42" y="22"/>
                </a:lnTo>
                <a:lnTo>
                  <a:pt x="46" y="22"/>
                </a:lnTo>
                <a:lnTo>
                  <a:pt x="49" y="22"/>
                </a:lnTo>
                <a:lnTo>
                  <a:pt x="53" y="22"/>
                </a:lnTo>
                <a:lnTo>
                  <a:pt x="58" y="23"/>
                </a:lnTo>
                <a:lnTo>
                  <a:pt x="61" y="24"/>
                </a:lnTo>
                <a:lnTo>
                  <a:pt x="68" y="27"/>
                </a:lnTo>
                <a:close/>
              </a:path>
            </a:pathLst>
          </a:custGeom>
          <a:solidFill>
            <a:srgbClr val="000000"/>
          </a:solidFill>
          <a:ln w="9525">
            <a:noFill/>
            <a:round/>
            <a:headEnd/>
            <a:tailEnd/>
          </a:ln>
        </p:spPr>
        <p:txBody>
          <a:bodyPr/>
          <a:lstStyle/>
          <a:p>
            <a:endParaRPr lang="en-US"/>
          </a:p>
        </p:txBody>
      </p:sp>
      <p:sp>
        <p:nvSpPr>
          <p:cNvPr id="131324" name="Freeform 257"/>
          <p:cNvSpPr>
            <a:spLocks/>
          </p:cNvSpPr>
          <p:nvPr/>
        </p:nvSpPr>
        <p:spPr bwMode="auto">
          <a:xfrm>
            <a:off x="2211288" y="3802187"/>
            <a:ext cx="125412" cy="144462"/>
          </a:xfrm>
          <a:custGeom>
            <a:avLst/>
            <a:gdLst>
              <a:gd name="T0" fmla="*/ 123825 w 79"/>
              <a:gd name="T1" fmla="*/ 4762 h 91"/>
              <a:gd name="T2" fmla="*/ 123825 w 79"/>
              <a:gd name="T3" fmla="*/ 4762 h 91"/>
              <a:gd name="T4" fmla="*/ 122237 w 79"/>
              <a:gd name="T5" fmla="*/ 4762 h 91"/>
              <a:gd name="T6" fmla="*/ 117475 w 79"/>
              <a:gd name="T7" fmla="*/ 3175 h 91"/>
              <a:gd name="T8" fmla="*/ 114300 w 79"/>
              <a:gd name="T9" fmla="*/ 3175 h 91"/>
              <a:gd name="T10" fmla="*/ 109537 w 79"/>
              <a:gd name="T11" fmla="*/ 1587 h 91"/>
              <a:gd name="T12" fmla="*/ 103187 w 79"/>
              <a:gd name="T13" fmla="*/ 1587 h 91"/>
              <a:gd name="T14" fmla="*/ 95250 w 79"/>
              <a:gd name="T15" fmla="*/ 1587 h 91"/>
              <a:gd name="T16" fmla="*/ 88900 w 79"/>
              <a:gd name="T17" fmla="*/ 0 h 91"/>
              <a:gd name="T18" fmla="*/ 79375 w 79"/>
              <a:gd name="T19" fmla="*/ 0 h 91"/>
              <a:gd name="T20" fmla="*/ 69850 w 79"/>
              <a:gd name="T21" fmla="*/ 1587 h 91"/>
              <a:gd name="T22" fmla="*/ 60325 w 79"/>
              <a:gd name="T23" fmla="*/ 1587 h 91"/>
              <a:gd name="T24" fmla="*/ 49212 w 79"/>
              <a:gd name="T25" fmla="*/ 3175 h 91"/>
              <a:gd name="T26" fmla="*/ 39687 w 79"/>
              <a:gd name="T27" fmla="*/ 4762 h 91"/>
              <a:gd name="T28" fmla="*/ 28575 w 79"/>
              <a:gd name="T29" fmla="*/ 9525 h 91"/>
              <a:gd name="T30" fmla="*/ 17462 w 79"/>
              <a:gd name="T31" fmla="*/ 12700 h 91"/>
              <a:gd name="T32" fmla="*/ 6350 w 79"/>
              <a:gd name="T33" fmla="*/ 19050 h 91"/>
              <a:gd name="T34" fmla="*/ 6350 w 79"/>
              <a:gd name="T35" fmla="*/ 20637 h 91"/>
              <a:gd name="T36" fmla="*/ 4762 w 79"/>
              <a:gd name="T37" fmla="*/ 26987 h 91"/>
              <a:gd name="T38" fmla="*/ 1587 w 79"/>
              <a:gd name="T39" fmla="*/ 41275 h 91"/>
              <a:gd name="T40" fmla="*/ 0 w 79"/>
              <a:gd name="T41" fmla="*/ 55562 h 91"/>
              <a:gd name="T42" fmla="*/ 0 w 79"/>
              <a:gd name="T43" fmla="*/ 74612 h 91"/>
              <a:gd name="T44" fmla="*/ 0 w 79"/>
              <a:gd name="T45" fmla="*/ 96837 h 91"/>
              <a:gd name="T46" fmla="*/ 3175 w 79"/>
              <a:gd name="T47" fmla="*/ 119062 h 91"/>
              <a:gd name="T48" fmla="*/ 9525 w 79"/>
              <a:gd name="T49" fmla="*/ 141287 h 91"/>
              <a:gd name="T50" fmla="*/ 11112 w 79"/>
              <a:gd name="T51" fmla="*/ 141287 h 91"/>
              <a:gd name="T52" fmla="*/ 12700 w 79"/>
              <a:gd name="T53" fmla="*/ 141287 h 91"/>
              <a:gd name="T54" fmla="*/ 14287 w 79"/>
              <a:gd name="T55" fmla="*/ 141287 h 91"/>
              <a:gd name="T56" fmla="*/ 17462 w 79"/>
              <a:gd name="T57" fmla="*/ 141287 h 91"/>
              <a:gd name="T58" fmla="*/ 23812 w 79"/>
              <a:gd name="T59" fmla="*/ 139700 h 91"/>
              <a:gd name="T60" fmla="*/ 28575 w 79"/>
              <a:gd name="T61" fmla="*/ 139700 h 91"/>
              <a:gd name="T62" fmla="*/ 34925 w 79"/>
              <a:gd name="T63" fmla="*/ 139700 h 91"/>
              <a:gd name="T64" fmla="*/ 42862 w 79"/>
              <a:gd name="T65" fmla="*/ 139700 h 91"/>
              <a:gd name="T66" fmla="*/ 50800 w 79"/>
              <a:gd name="T67" fmla="*/ 139700 h 91"/>
              <a:gd name="T68" fmla="*/ 60325 w 79"/>
              <a:gd name="T69" fmla="*/ 139700 h 91"/>
              <a:gd name="T70" fmla="*/ 69850 w 79"/>
              <a:gd name="T71" fmla="*/ 139700 h 91"/>
              <a:gd name="T72" fmla="*/ 79375 w 79"/>
              <a:gd name="T73" fmla="*/ 139700 h 91"/>
              <a:gd name="T74" fmla="*/ 90487 w 79"/>
              <a:gd name="T75" fmla="*/ 141287 h 91"/>
              <a:gd name="T76" fmla="*/ 101600 w 79"/>
              <a:gd name="T77" fmla="*/ 141287 h 91"/>
              <a:gd name="T78" fmla="*/ 112712 w 79"/>
              <a:gd name="T79" fmla="*/ 142875 h 91"/>
              <a:gd name="T80" fmla="*/ 125412 w 79"/>
              <a:gd name="T81" fmla="*/ 144462 h 91"/>
              <a:gd name="T82" fmla="*/ 125412 w 79"/>
              <a:gd name="T83" fmla="*/ 141287 h 91"/>
              <a:gd name="T84" fmla="*/ 123825 w 79"/>
              <a:gd name="T85" fmla="*/ 130175 h 91"/>
              <a:gd name="T86" fmla="*/ 122237 w 79"/>
              <a:gd name="T87" fmla="*/ 111125 h 91"/>
              <a:gd name="T88" fmla="*/ 120650 w 79"/>
              <a:gd name="T89" fmla="*/ 90487 h 91"/>
              <a:gd name="T90" fmla="*/ 120650 w 79"/>
              <a:gd name="T91" fmla="*/ 68262 h 91"/>
              <a:gd name="T92" fmla="*/ 120650 w 79"/>
              <a:gd name="T93" fmla="*/ 46037 h 91"/>
              <a:gd name="T94" fmla="*/ 122237 w 79"/>
              <a:gd name="T95" fmla="*/ 23812 h 91"/>
              <a:gd name="T96" fmla="*/ 123825 w 79"/>
              <a:gd name="T97" fmla="*/ 4762 h 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91"/>
              <a:gd name="T149" fmla="*/ 79 w 79"/>
              <a:gd name="T150" fmla="*/ 91 h 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91">
                <a:moveTo>
                  <a:pt x="78" y="3"/>
                </a:moveTo>
                <a:lnTo>
                  <a:pt x="78" y="3"/>
                </a:lnTo>
                <a:lnTo>
                  <a:pt x="77" y="3"/>
                </a:lnTo>
                <a:lnTo>
                  <a:pt x="74" y="2"/>
                </a:lnTo>
                <a:lnTo>
                  <a:pt x="72" y="2"/>
                </a:lnTo>
                <a:lnTo>
                  <a:pt x="69" y="1"/>
                </a:lnTo>
                <a:lnTo>
                  <a:pt x="65" y="1"/>
                </a:lnTo>
                <a:lnTo>
                  <a:pt x="60" y="1"/>
                </a:lnTo>
                <a:lnTo>
                  <a:pt x="56" y="0"/>
                </a:lnTo>
                <a:lnTo>
                  <a:pt x="50" y="0"/>
                </a:lnTo>
                <a:lnTo>
                  <a:pt x="44" y="1"/>
                </a:lnTo>
                <a:lnTo>
                  <a:pt x="38" y="1"/>
                </a:lnTo>
                <a:lnTo>
                  <a:pt x="31" y="2"/>
                </a:lnTo>
                <a:lnTo>
                  <a:pt x="25" y="3"/>
                </a:lnTo>
                <a:lnTo>
                  <a:pt x="18" y="6"/>
                </a:lnTo>
                <a:lnTo>
                  <a:pt x="11" y="8"/>
                </a:lnTo>
                <a:lnTo>
                  <a:pt x="4" y="12"/>
                </a:lnTo>
                <a:lnTo>
                  <a:pt x="4" y="13"/>
                </a:lnTo>
                <a:lnTo>
                  <a:pt x="3" y="17"/>
                </a:lnTo>
                <a:lnTo>
                  <a:pt x="1" y="26"/>
                </a:lnTo>
                <a:lnTo>
                  <a:pt x="0" y="35"/>
                </a:lnTo>
                <a:lnTo>
                  <a:pt x="0" y="47"/>
                </a:lnTo>
                <a:lnTo>
                  <a:pt x="0" y="61"/>
                </a:lnTo>
                <a:lnTo>
                  <a:pt x="2" y="75"/>
                </a:lnTo>
                <a:lnTo>
                  <a:pt x="6" y="89"/>
                </a:lnTo>
                <a:lnTo>
                  <a:pt x="7" y="89"/>
                </a:lnTo>
                <a:lnTo>
                  <a:pt x="8" y="89"/>
                </a:lnTo>
                <a:lnTo>
                  <a:pt x="9" y="89"/>
                </a:lnTo>
                <a:lnTo>
                  <a:pt x="11" y="89"/>
                </a:lnTo>
                <a:lnTo>
                  <a:pt x="15" y="88"/>
                </a:lnTo>
                <a:lnTo>
                  <a:pt x="18" y="88"/>
                </a:lnTo>
                <a:lnTo>
                  <a:pt x="22" y="88"/>
                </a:lnTo>
                <a:lnTo>
                  <a:pt x="27" y="88"/>
                </a:lnTo>
                <a:lnTo>
                  <a:pt x="32" y="88"/>
                </a:lnTo>
                <a:lnTo>
                  <a:pt x="38" y="88"/>
                </a:lnTo>
                <a:lnTo>
                  <a:pt x="44" y="88"/>
                </a:lnTo>
                <a:lnTo>
                  <a:pt x="50" y="88"/>
                </a:lnTo>
                <a:lnTo>
                  <a:pt x="57" y="89"/>
                </a:lnTo>
                <a:lnTo>
                  <a:pt x="64" y="89"/>
                </a:lnTo>
                <a:lnTo>
                  <a:pt x="71" y="90"/>
                </a:lnTo>
                <a:lnTo>
                  <a:pt x="79" y="91"/>
                </a:lnTo>
                <a:lnTo>
                  <a:pt x="79" y="89"/>
                </a:lnTo>
                <a:lnTo>
                  <a:pt x="78" y="82"/>
                </a:lnTo>
                <a:lnTo>
                  <a:pt x="77" y="70"/>
                </a:lnTo>
                <a:lnTo>
                  <a:pt x="76" y="57"/>
                </a:lnTo>
                <a:lnTo>
                  <a:pt x="76" y="43"/>
                </a:lnTo>
                <a:lnTo>
                  <a:pt x="76" y="29"/>
                </a:lnTo>
                <a:lnTo>
                  <a:pt x="77" y="15"/>
                </a:lnTo>
                <a:lnTo>
                  <a:pt x="78" y="3"/>
                </a:lnTo>
                <a:close/>
              </a:path>
            </a:pathLst>
          </a:custGeom>
          <a:solidFill>
            <a:srgbClr val="333333"/>
          </a:solidFill>
          <a:ln w="9525">
            <a:noFill/>
            <a:round/>
            <a:headEnd/>
            <a:tailEnd/>
          </a:ln>
        </p:spPr>
        <p:txBody>
          <a:bodyPr/>
          <a:lstStyle/>
          <a:p>
            <a:endParaRPr lang="en-US"/>
          </a:p>
        </p:txBody>
      </p:sp>
      <p:sp>
        <p:nvSpPr>
          <p:cNvPr id="131325" name="Freeform 258"/>
          <p:cNvSpPr>
            <a:spLocks/>
          </p:cNvSpPr>
          <p:nvPr/>
        </p:nvSpPr>
        <p:spPr bwMode="auto">
          <a:xfrm>
            <a:off x="2223988" y="3843462"/>
            <a:ext cx="209550" cy="142875"/>
          </a:xfrm>
          <a:custGeom>
            <a:avLst/>
            <a:gdLst>
              <a:gd name="T0" fmla="*/ 1588 w 132"/>
              <a:gd name="T1" fmla="*/ 106363 h 90"/>
              <a:gd name="T2" fmla="*/ 0 w 132"/>
              <a:gd name="T3" fmla="*/ 123825 h 90"/>
              <a:gd name="T4" fmla="*/ 136525 w 132"/>
              <a:gd name="T5" fmla="*/ 142875 h 90"/>
              <a:gd name="T6" fmla="*/ 136525 w 132"/>
              <a:gd name="T7" fmla="*/ 142875 h 90"/>
              <a:gd name="T8" fmla="*/ 141287 w 132"/>
              <a:gd name="T9" fmla="*/ 139700 h 90"/>
              <a:gd name="T10" fmla="*/ 144462 w 132"/>
              <a:gd name="T11" fmla="*/ 138113 h 90"/>
              <a:gd name="T12" fmla="*/ 149225 w 132"/>
              <a:gd name="T13" fmla="*/ 134938 h 90"/>
              <a:gd name="T14" fmla="*/ 155575 w 132"/>
              <a:gd name="T15" fmla="*/ 131763 h 90"/>
              <a:gd name="T16" fmla="*/ 163512 w 132"/>
              <a:gd name="T17" fmla="*/ 125413 h 90"/>
              <a:gd name="T18" fmla="*/ 169862 w 132"/>
              <a:gd name="T19" fmla="*/ 117475 h 90"/>
              <a:gd name="T20" fmla="*/ 177800 w 132"/>
              <a:gd name="T21" fmla="*/ 112713 h 90"/>
              <a:gd name="T22" fmla="*/ 185737 w 132"/>
              <a:gd name="T23" fmla="*/ 103188 h 90"/>
              <a:gd name="T24" fmla="*/ 192087 w 132"/>
              <a:gd name="T25" fmla="*/ 93662 h 90"/>
              <a:gd name="T26" fmla="*/ 198437 w 132"/>
              <a:gd name="T27" fmla="*/ 84137 h 90"/>
              <a:gd name="T28" fmla="*/ 203200 w 132"/>
              <a:gd name="T29" fmla="*/ 73025 h 90"/>
              <a:gd name="T30" fmla="*/ 207963 w 132"/>
              <a:gd name="T31" fmla="*/ 61913 h 90"/>
              <a:gd name="T32" fmla="*/ 209550 w 132"/>
              <a:gd name="T33" fmla="*/ 49212 h 90"/>
              <a:gd name="T34" fmla="*/ 209550 w 132"/>
              <a:gd name="T35" fmla="*/ 34925 h 90"/>
              <a:gd name="T36" fmla="*/ 204788 w 132"/>
              <a:gd name="T37" fmla="*/ 19050 h 90"/>
              <a:gd name="T38" fmla="*/ 204788 w 132"/>
              <a:gd name="T39" fmla="*/ 19050 h 90"/>
              <a:gd name="T40" fmla="*/ 203200 w 132"/>
              <a:gd name="T41" fmla="*/ 15875 h 90"/>
              <a:gd name="T42" fmla="*/ 201612 w 132"/>
              <a:gd name="T43" fmla="*/ 14288 h 90"/>
              <a:gd name="T44" fmla="*/ 200025 w 132"/>
              <a:gd name="T45" fmla="*/ 11112 h 90"/>
              <a:gd name="T46" fmla="*/ 196850 w 132"/>
              <a:gd name="T47" fmla="*/ 4762 h 90"/>
              <a:gd name="T48" fmla="*/ 190500 w 132"/>
              <a:gd name="T49" fmla="*/ 3175 h 90"/>
              <a:gd name="T50" fmla="*/ 185737 w 132"/>
              <a:gd name="T51" fmla="*/ 0 h 90"/>
              <a:gd name="T52" fmla="*/ 179387 w 132"/>
              <a:gd name="T53" fmla="*/ 0 h 90"/>
              <a:gd name="T54" fmla="*/ 179387 w 132"/>
              <a:gd name="T55" fmla="*/ 1588 h 90"/>
              <a:gd name="T56" fmla="*/ 180975 w 132"/>
              <a:gd name="T57" fmla="*/ 6350 h 90"/>
              <a:gd name="T58" fmla="*/ 185737 w 132"/>
              <a:gd name="T59" fmla="*/ 17463 h 90"/>
              <a:gd name="T60" fmla="*/ 187325 w 132"/>
              <a:gd name="T61" fmla="*/ 28575 h 90"/>
              <a:gd name="T62" fmla="*/ 187325 w 132"/>
              <a:gd name="T63" fmla="*/ 46037 h 90"/>
              <a:gd name="T64" fmla="*/ 185737 w 132"/>
              <a:gd name="T65" fmla="*/ 61913 h 90"/>
              <a:gd name="T66" fmla="*/ 180975 w 132"/>
              <a:gd name="T67" fmla="*/ 80962 h 90"/>
              <a:gd name="T68" fmla="*/ 171450 w 132"/>
              <a:gd name="T69" fmla="*/ 100012 h 90"/>
              <a:gd name="T70" fmla="*/ 171450 w 132"/>
              <a:gd name="T71" fmla="*/ 100012 h 90"/>
              <a:gd name="T72" fmla="*/ 171450 w 132"/>
              <a:gd name="T73" fmla="*/ 101600 h 90"/>
              <a:gd name="T74" fmla="*/ 169862 w 132"/>
              <a:gd name="T75" fmla="*/ 101600 h 90"/>
              <a:gd name="T76" fmla="*/ 168275 w 132"/>
              <a:gd name="T77" fmla="*/ 103188 h 90"/>
              <a:gd name="T78" fmla="*/ 166687 w 132"/>
              <a:gd name="T79" fmla="*/ 104775 h 90"/>
              <a:gd name="T80" fmla="*/ 163512 w 132"/>
              <a:gd name="T81" fmla="*/ 106363 h 90"/>
              <a:gd name="T82" fmla="*/ 158750 w 132"/>
              <a:gd name="T83" fmla="*/ 109538 h 90"/>
              <a:gd name="T84" fmla="*/ 155575 w 132"/>
              <a:gd name="T85" fmla="*/ 111125 h 90"/>
              <a:gd name="T86" fmla="*/ 152400 w 132"/>
              <a:gd name="T87" fmla="*/ 111125 h 90"/>
              <a:gd name="T88" fmla="*/ 146050 w 132"/>
              <a:gd name="T89" fmla="*/ 112713 h 90"/>
              <a:gd name="T90" fmla="*/ 142875 w 132"/>
              <a:gd name="T91" fmla="*/ 114300 h 90"/>
              <a:gd name="T92" fmla="*/ 134937 w 132"/>
              <a:gd name="T93" fmla="*/ 114300 h 90"/>
              <a:gd name="T94" fmla="*/ 130175 w 132"/>
              <a:gd name="T95" fmla="*/ 114300 h 90"/>
              <a:gd name="T96" fmla="*/ 123825 w 132"/>
              <a:gd name="T97" fmla="*/ 114300 h 90"/>
              <a:gd name="T98" fmla="*/ 115887 w 132"/>
              <a:gd name="T99" fmla="*/ 114300 h 90"/>
              <a:gd name="T100" fmla="*/ 109537 w 132"/>
              <a:gd name="T101" fmla="*/ 112713 h 90"/>
              <a:gd name="T102" fmla="*/ 109537 w 132"/>
              <a:gd name="T103" fmla="*/ 131763 h 90"/>
              <a:gd name="T104" fmla="*/ 4762 w 132"/>
              <a:gd name="T105" fmla="*/ 120650 h 90"/>
              <a:gd name="T106" fmla="*/ 1588 w 132"/>
              <a:gd name="T107" fmla="*/ 106363 h 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2"/>
              <a:gd name="T163" fmla="*/ 0 h 90"/>
              <a:gd name="T164" fmla="*/ 132 w 132"/>
              <a:gd name="T165" fmla="*/ 90 h 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2" h="90">
                <a:moveTo>
                  <a:pt x="1" y="67"/>
                </a:moveTo>
                <a:lnTo>
                  <a:pt x="0" y="78"/>
                </a:lnTo>
                <a:lnTo>
                  <a:pt x="86" y="90"/>
                </a:lnTo>
                <a:lnTo>
                  <a:pt x="89" y="88"/>
                </a:lnTo>
                <a:lnTo>
                  <a:pt x="91" y="87"/>
                </a:lnTo>
                <a:lnTo>
                  <a:pt x="94" y="85"/>
                </a:lnTo>
                <a:lnTo>
                  <a:pt x="98" y="83"/>
                </a:lnTo>
                <a:lnTo>
                  <a:pt x="103" y="79"/>
                </a:lnTo>
                <a:lnTo>
                  <a:pt x="107" y="74"/>
                </a:lnTo>
                <a:lnTo>
                  <a:pt x="112" y="71"/>
                </a:lnTo>
                <a:lnTo>
                  <a:pt x="117" y="65"/>
                </a:lnTo>
                <a:lnTo>
                  <a:pt x="121" y="59"/>
                </a:lnTo>
                <a:lnTo>
                  <a:pt x="125" y="53"/>
                </a:lnTo>
                <a:lnTo>
                  <a:pt x="128" y="46"/>
                </a:lnTo>
                <a:lnTo>
                  <a:pt x="131" y="39"/>
                </a:lnTo>
                <a:lnTo>
                  <a:pt x="132" y="31"/>
                </a:lnTo>
                <a:lnTo>
                  <a:pt x="132" y="22"/>
                </a:lnTo>
                <a:lnTo>
                  <a:pt x="129" y="12"/>
                </a:lnTo>
                <a:lnTo>
                  <a:pt x="128" y="10"/>
                </a:lnTo>
                <a:lnTo>
                  <a:pt x="127" y="9"/>
                </a:lnTo>
                <a:lnTo>
                  <a:pt x="126" y="7"/>
                </a:lnTo>
                <a:lnTo>
                  <a:pt x="124" y="3"/>
                </a:lnTo>
                <a:lnTo>
                  <a:pt x="120" y="2"/>
                </a:lnTo>
                <a:lnTo>
                  <a:pt x="117" y="0"/>
                </a:lnTo>
                <a:lnTo>
                  <a:pt x="113" y="0"/>
                </a:lnTo>
                <a:lnTo>
                  <a:pt x="113" y="1"/>
                </a:lnTo>
                <a:lnTo>
                  <a:pt x="114" y="4"/>
                </a:lnTo>
                <a:lnTo>
                  <a:pt x="117" y="11"/>
                </a:lnTo>
                <a:lnTo>
                  <a:pt x="118" y="18"/>
                </a:lnTo>
                <a:lnTo>
                  <a:pt x="118" y="29"/>
                </a:lnTo>
                <a:lnTo>
                  <a:pt x="117" y="39"/>
                </a:lnTo>
                <a:lnTo>
                  <a:pt x="114" y="51"/>
                </a:lnTo>
                <a:lnTo>
                  <a:pt x="108" y="63"/>
                </a:lnTo>
                <a:lnTo>
                  <a:pt x="108" y="64"/>
                </a:lnTo>
                <a:lnTo>
                  <a:pt x="107" y="64"/>
                </a:lnTo>
                <a:lnTo>
                  <a:pt x="106" y="65"/>
                </a:lnTo>
                <a:lnTo>
                  <a:pt x="105" y="66"/>
                </a:lnTo>
                <a:lnTo>
                  <a:pt x="103" y="67"/>
                </a:lnTo>
                <a:lnTo>
                  <a:pt x="100" y="69"/>
                </a:lnTo>
                <a:lnTo>
                  <a:pt x="98" y="70"/>
                </a:lnTo>
                <a:lnTo>
                  <a:pt x="96" y="70"/>
                </a:lnTo>
                <a:lnTo>
                  <a:pt x="92" y="71"/>
                </a:lnTo>
                <a:lnTo>
                  <a:pt x="90" y="72"/>
                </a:lnTo>
                <a:lnTo>
                  <a:pt x="85" y="72"/>
                </a:lnTo>
                <a:lnTo>
                  <a:pt x="82" y="72"/>
                </a:lnTo>
                <a:lnTo>
                  <a:pt x="78" y="72"/>
                </a:lnTo>
                <a:lnTo>
                  <a:pt x="73" y="72"/>
                </a:lnTo>
                <a:lnTo>
                  <a:pt x="69" y="71"/>
                </a:lnTo>
                <a:lnTo>
                  <a:pt x="69" y="83"/>
                </a:lnTo>
                <a:lnTo>
                  <a:pt x="3" y="76"/>
                </a:lnTo>
                <a:lnTo>
                  <a:pt x="1" y="67"/>
                </a:lnTo>
                <a:close/>
              </a:path>
            </a:pathLst>
          </a:custGeom>
          <a:solidFill>
            <a:srgbClr val="99D8D8"/>
          </a:solidFill>
          <a:ln w="9525">
            <a:noFill/>
            <a:round/>
            <a:headEnd/>
            <a:tailEnd/>
          </a:ln>
        </p:spPr>
        <p:txBody>
          <a:bodyPr/>
          <a:lstStyle/>
          <a:p>
            <a:endParaRPr lang="en-US"/>
          </a:p>
        </p:txBody>
      </p:sp>
      <p:sp>
        <p:nvSpPr>
          <p:cNvPr id="131326" name="Freeform 259"/>
          <p:cNvSpPr>
            <a:spLocks/>
          </p:cNvSpPr>
          <p:nvPr/>
        </p:nvSpPr>
        <p:spPr bwMode="auto">
          <a:xfrm>
            <a:off x="2198588" y="3983162"/>
            <a:ext cx="152400" cy="49212"/>
          </a:xfrm>
          <a:custGeom>
            <a:avLst/>
            <a:gdLst>
              <a:gd name="T0" fmla="*/ 152400 w 96"/>
              <a:gd name="T1" fmla="*/ 17462 h 31"/>
              <a:gd name="T2" fmla="*/ 1588 w 96"/>
              <a:gd name="T3" fmla="*/ 0 h 31"/>
              <a:gd name="T4" fmla="*/ 0 w 96"/>
              <a:gd name="T5" fmla="*/ 17462 h 31"/>
              <a:gd name="T6" fmla="*/ 147638 w 96"/>
              <a:gd name="T7" fmla="*/ 49212 h 31"/>
              <a:gd name="T8" fmla="*/ 152400 w 96"/>
              <a:gd name="T9" fmla="*/ 17462 h 31"/>
              <a:gd name="T10" fmla="*/ 0 60000 65536"/>
              <a:gd name="T11" fmla="*/ 0 60000 65536"/>
              <a:gd name="T12" fmla="*/ 0 60000 65536"/>
              <a:gd name="T13" fmla="*/ 0 60000 65536"/>
              <a:gd name="T14" fmla="*/ 0 60000 65536"/>
              <a:gd name="T15" fmla="*/ 0 w 96"/>
              <a:gd name="T16" fmla="*/ 0 h 31"/>
              <a:gd name="T17" fmla="*/ 96 w 96"/>
              <a:gd name="T18" fmla="*/ 31 h 31"/>
            </a:gdLst>
            <a:ahLst/>
            <a:cxnLst>
              <a:cxn ang="T10">
                <a:pos x="T0" y="T1"/>
              </a:cxn>
              <a:cxn ang="T11">
                <a:pos x="T2" y="T3"/>
              </a:cxn>
              <a:cxn ang="T12">
                <a:pos x="T4" y="T5"/>
              </a:cxn>
              <a:cxn ang="T13">
                <a:pos x="T6" y="T7"/>
              </a:cxn>
              <a:cxn ang="T14">
                <a:pos x="T8" y="T9"/>
              </a:cxn>
            </a:cxnLst>
            <a:rect l="T15" t="T16" r="T17" b="T18"/>
            <a:pathLst>
              <a:path w="96" h="31">
                <a:moveTo>
                  <a:pt x="96" y="11"/>
                </a:moveTo>
                <a:lnTo>
                  <a:pt x="1" y="0"/>
                </a:lnTo>
                <a:lnTo>
                  <a:pt x="0" y="11"/>
                </a:lnTo>
                <a:lnTo>
                  <a:pt x="93" y="31"/>
                </a:lnTo>
                <a:lnTo>
                  <a:pt x="96" y="11"/>
                </a:lnTo>
                <a:close/>
              </a:path>
            </a:pathLst>
          </a:custGeom>
          <a:solidFill>
            <a:srgbClr val="000000"/>
          </a:solidFill>
          <a:ln w="9525">
            <a:noFill/>
            <a:round/>
            <a:headEnd/>
            <a:tailEnd/>
          </a:ln>
        </p:spPr>
        <p:txBody>
          <a:bodyPr/>
          <a:lstStyle/>
          <a:p>
            <a:endParaRPr lang="en-US"/>
          </a:p>
        </p:txBody>
      </p:sp>
      <p:sp>
        <p:nvSpPr>
          <p:cNvPr id="131327" name="Freeform 260"/>
          <p:cNvSpPr>
            <a:spLocks/>
          </p:cNvSpPr>
          <p:nvPr/>
        </p:nvSpPr>
        <p:spPr bwMode="auto">
          <a:xfrm>
            <a:off x="2273200" y="3999037"/>
            <a:ext cx="66675" cy="22225"/>
          </a:xfrm>
          <a:custGeom>
            <a:avLst/>
            <a:gdLst>
              <a:gd name="T0" fmla="*/ 66675 w 42"/>
              <a:gd name="T1" fmla="*/ 9525 h 14"/>
              <a:gd name="T2" fmla="*/ 3175 w 42"/>
              <a:gd name="T3" fmla="*/ 0 h 14"/>
              <a:gd name="T4" fmla="*/ 0 w 42"/>
              <a:gd name="T5" fmla="*/ 9525 h 14"/>
              <a:gd name="T6" fmla="*/ 63500 w 42"/>
              <a:gd name="T7" fmla="*/ 22225 h 14"/>
              <a:gd name="T8" fmla="*/ 66675 w 42"/>
              <a:gd name="T9" fmla="*/ 9525 h 14"/>
              <a:gd name="T10" fmla="*/ 0 60000 65536"/>
              <a:gd name="T11" fmla="*/ 0 60000 65536"/>
              <a:gd name="T12" fmla="*/ 0 60000 65536"/>
              <a:gd name="T13" fmla="*/ 0 60000 65536"/>
              <a:gd name="T14" fmla="*/ 0 60000 65536"/>
              <a:gd name="T15" fmla="*/ 0 w 42"/>
              <a:gd name="T16" fmla="*/ 0 h 14"/>
              <a:gd name="T17" fmla="*/ 42 w 42"/>
              <a:gd name="T18" fmla="*/ 14 h 14"/>
            </a:gdLst>
            <a:ahLst/>
            <a:cxnLst>
              <a:cxn ang="T10">
                <a:pos x="T0" y="T1"/>
              </a:cxn>
              <a:cxn ang="T11">
                <a:pos x="T2" y="T3"/>
              </a:cxn>
              <a:cxn ang="T12">
                <a:pos x="T4" y="T5"/>
              </a:cxn>
              <a:cxn ang="T13">
                <a:pos x="T6" y="T7"/>
              </a:cxn>
              <a:cxn ang="T14">
                <a:pos x="T8" y="T9"/>
              </a:cxn>
            </a:cxnLst>
            <a:rect l="T15" t="T16" r="T17" b="T18"/>
            <a:pathLst>
              <a:path w="42" h="14">
                <a:moveTo>
                  <a:pt x="42" y="6"/>
                </a:moveTo>
                <a:lnTo>
                  <a:pt x="2" y="0"/>
                </a:lnTo>
                <a:lnTo>
                  <a:pt x="0" y="6"/>
                </a:lnTo>
                <a:lnTo>
                  <a:pt x="40" y="14"/>
                </a:lnTo>
                <a:lnTo>
                  <a:pt x="42" y="6"/>
                </a:lnTo>
                <a:close/>
              </a:path>
            </a:pathLst>
          </a:custGeom>
          <a:solidFill>
            <a:srgbClr val="99D8D8"/>
          </a:solidFill>
          <a:ln w="9525">
            <a:noFill/>
            <a:round/>
            <a:headEnd/>
            <a:tailEnd/>
          </a:ln>
        </p:spPr>
        <p:txBody>
          <a:bodyPr/>
          <a:lstStyle/>
          <a:p>
            <a:endParaRPr lang="en-US"/>
          </a:p>
        </p:txBody>
      </p:sp>
      <p:sp>
        <p:nvSpPr>
          <p:cNvPr id="131328" name="Freeform 261"/>
          <p:cNvSpPr>
            <a:spLocks/>
          </p:cNvSpPr>
          <p:nvPr/>
        </p:nvSpPr>
        <p:spPr bwMode="auto">
          <a:xfrm>
            <a:off x="2206525" y="3987924"/>
            <a:ext cx="44450" cy="15875"/>
          </a:xfrm>
          <a:custGeom>
            <a:avLst/>
            <a:gdLst>
              <a:gd name="T0" fmla="*/ 44450 w 28"/>
              <a:gd name="T1" fmla="*/ 6350 h 10"/>
              <a:gd name="T2" fmla="*/ 0 w 28"/>
              <a:gd name="T3" fmla="*/ 0 h 10"/>
              <a:gd name="T4" fmla="*/ 0 w 28"/>
              <a:gd name="T5" fmla="*/ 9525 h 10"/>
              <a:gd name="T6" fmla="*/ 42863 w 28"/>
              <a:gd name="T7" fmla="*/ 15875 h 10"/>
              <a:gd name="T8" fmla="*/ 44450 w 28"/>
              <a:gd name="T9" fmla="*/ 6350 h 10"/>
              <a:gd name="T10" fmla="*/ 0 60000 65536"/>
              <a:gd name="T11" fmla="*/ 0 60000 65536"/>
              <a:gd name="T12" fmla="*/ 0 60000 65536"/>
              <a:gd name="T13" fmla="*/ 0 60000 65536"/>
              <a:gd name="T14" fmla="*/ 0 60000 65536"/>
              <a:gd name="T15" fmla="*/ 0 w 28"/>
              <a:gd name="T16" fmla="*/ 0 h 10"/>
              <a:gd name="T17" fmla="*/ 28 w 28"/>
              <a:gd name="T18" fmla="*/ 10 h 10"/>
            </a:gdLst>
            <a:ahLst/>
            <a:cxnLst>
              <a:cxn ang="T10">
                <a:pos x="T0" y="T1"/>
              </a:cxn>
              <a:cxn ang="T11">
                <a:pos x="T2" y="T3"/>
              </a:cxn>
              <a:cxn ang="T12">
                <a:pos x="T4" y="T5"/>
              </a:cxn>
              <a:cxn ang="T13">
                <a:pos x="T6" y="T7"/>
              </a:cxn>
              <a:cxn ang="T14">
                <a:pos x="T8" y="T9"/>
              </a:cxn>
            </a:cxnLst>
            <a:rect l="T15" t="T16" r="T17" b="T18"/>
            <a:pathLst>
              <a:path w="28" h="10">
                <a:moveTo>
                  <a:pt x="28" y="4"/>
                </a:moveTo>
                <a:lnTo>
                  <a:pt x="0" y="0"/>
                </a:lnTo>
                <a:lnTo>
                  <a:pt x="0" y="6"/>
                </a:lnTo>
                <a:lnTo>
                  <a:pt x="27" y="10"/>
                </a:lnTo>
                <a:lnTo>
                  <a:pt x="28" y="4"/>
                </a:lnTo>
                <a:close/>
              </a:path>
            </a:pathLst>
          </a:custGeom>
          <a:solidFill>
            <a:srgbClr val="99D8D8"/>
          </a:solidFill>
          <a:ln w="9525">
            <a:noFill/>
            <a:round/>
            <a:headEnd/>
            <a:tailEnd/>
          </a:ln>
        </p:spPr>
        <p:txBody>
          <a:bodyPr/>
          <a:lstStyle/>
          <a:p>
            <a:endParaRPr lang="en-US"/>
          </a:p>
        </p:txBody>
      </p:sp>
      <p:sp>
        <p:nvSpPr>
          <p:cNvPr id="131329" name="Freeform 262"/>
          <p:cNvSpPr>
            <a:spLocks/>
          </p:cNvSpPr>
          <p:nvPr/>
        </p:nvSpPr>
        <p:spPr bwMode="auto">
          <a:xfrm>
            <a:off x="2098575" y="4003799"/>
            <a:ext cx="257175" cy="85725"/>
          </a:xfrm>
          <a:custGeom>
            <a:avLst/>
            <a:gdLst>
              <a:gd name="T0" fmla="*/ 0 w 162"/>
              <a:gd name="T1" fmla="*/ 26988 h 54"/>
              <a:gd name="T2" fmla="*/ 0 w 162"/>
              <a:gd name="T3" fmla="*/ 26988 h 54"/>
              <a:gd name="T4" fmla="*/ 1588 w 162"/>
              <a:gd name="T5" fmla="*/ 26988 h 54"/>
              <a:gd name="T6" fmla="*/ 3175 w 162"/>
              <a:gd name="T7" fmla="*/ 26988 h 54"/>
              <a:gd name="T8" fmla="*/ 6350 w 162"/>
              <a:gd name="T9" fmla="*/ 23812 h 54"/>
              <a:gd name="T10" fmla="*/ 11112 w 162"/>
              <a:gd name="T11" fmla="*/ 23812 h 54"/>
              <a:gd name="T12" fmla="*/ 15875 w 162"/>
              <a:gd name="T13" fmla="*/ 22225 h 54"/>
              <a:gd name="T14" fmla="*/ 22225 w 162"/>
              <a:gd name="T15" fmla="*/ 22225 h 54"/>
              <a:gd name="T16" fmla="*/ 26988 w 162"/>
              <a:gd name="T17" fmla="*/ 20638 h 54"/>
              <a:gd name="T18" fmla="*/ 33337 w 162"/>
              <a:gd name="T19" fmla="*/ 19050 h 54"/>
              <a:gd name="T20" fmla="*/ 38100 w 162"/>
              <a:gd name="T21" fmla="*/ 17463 h 54"/>
              <a:gd name="T22" fmla="*/ 44450 w 162"/>
              <a:gd name="T23" fmla="*/ 15875 h 54"/>
              <a:gd name="T24" fmla="*/ 49212 w 162"/>
              <a:gd name="T25" fmla="*/ 12700 h 54"/>
              <a:gd name="T26" fmla="*/ 55563 w 162"/>
              <a:gd name="T27" fmla="*/ 9525 h 54"/>
              <a:gd name="T28" fmla="*/ 58738 w 162"/>
              <a:gd name="T29" fmla="*/ 7938 h 54"/>
              <a:gd name="T30" fmla="*/ 63500 w 162"/>
              <a:gd name="T31" fmla="*/ 4763 h 54"/>
              <a:gd name="T32" fmla="*/ 68262 w 162"/>
              <a:gd name="T33" fmla="*/ 0 h 54"/>
              <a:gd name="T34" fmla="*/ 257175 w 162"/>
              <a:gd name="T35" fmla="*/ 44450 h 54"/>
              <a:gd name="T36" fmla="*/ 257175 w 162"/>
              <a:gd name="T37" fmla="*/ 44450 h 54"/>
              <a:gd name="T38" fmla="*/ 255588 w 162"/>
              <a:gd name="T39" fmla="*/ 44450 h 54"/>
              <a:gd name="T40" fmla="*/ 252413 w 162"/>
              <a:gd name="T41" fmla="*/ 46037 h 54"/>
              <a:gd name="T42" fmla="*/ 250825 w 162"/>
              <a:gd name="T43" fmla="*/ 49212 h 54"/>
              <a:gd name="T44" fmla="*/ 249238 w 162"/>
              <a:gd name="T45" fmla="*/ 52388 h 54"/>
              <a:gd name="T46" fmla="*/ 246063 w 162"/>
              <a:gd name="T47" fmla="*/ 53975 h 54"/>
              <a:gd name="T48" fmla="*/ 241300 w 162"/>
              <a:gd name="T49" fmla="*/ 57150 h 54"/>
              <a:gd name="T50" fmla="*/ 238125 w 162"/>
              <a:gd name="T51" fmla="*/ 61913 h 54"/>
              <a:gd name="T52" fmla="*/ 233363 w 162"/>
              <a:gd name="T53" fmla="*/ 65088 h 54"/>
              <a:gd name="T54" fmla="*/ 228600 w 162"/>
              <a:gd name="T55" fmla="*/ 68263 h 54"/>
              <a:gd name="T56" fmla="*/ 223838 w 162"/>
              <a:gd name="T57" fmla="*/ 73025 h 54"/>
              <a:gd name="T58" fmla="*/ 217488 w 162"/>
              <a:gd name="T59" fmla="*/ 76200 h 54"/>
              <a:gd name="T60" fmla="*/ 214313 w 162"/>
              <a:gd name="T61" fmla="*/ 77788 h 54"/>
              <a:gd name="T62" fmla="*/ 207963 w 162"/>
              <a:gd name="T63" fmla="*/ 82550 h 54"/>
              <a:gd name="T64" fmla="*/ 203200 w 162"/>
              <a:gd name="T65" fmla="*/ 84138 h 54"/>
              <a:gd name="T66" fmla="*/ 200025 w 162"/>
              <a:gd name="T67" fmla="*/ 85725 h 54"/>
              <a:gd name="T68" fmla="*/ 0 w 162"/>
              <a:gd name="T69" fmla="*/ 26988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2"/>
              <a:gd name="T106" fmla="*/ 0 h 54"/>
              <a:gd name="T107" fmla="*/ 162 w 162"/>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2" h="54">
                <a:moveTo>
                  <a:pt x="0" y="17"/>
                </a:moveTo>
                <a:lnTo>
                  <a:pt x="0" y="17"/>
                </a:lnTo>
                <a:lnTo>
                  <a:pt x="1" y="17"/>
                </a:lnTo>
                <a:lnTo>
                  <a:pt x="2" y="17"/>
                </a:lnTo>
                <a:lnTo>
                  <a:pt x="4" y="15"/>
                </a:lnTo>
                <a:lnTo>
                  <a:pt x="7" y="15"/>
                </a:lnTo>
                <a:lnTo>
                  <a:pt x="10" y="14"/>
                </a:lnTo>
                <a:lnTo>
                  <a:pt x="14" y="14"/>
                </a:lnTo>
                <a:lnTo>
                  <a:pt x="17" y="13"/>
                </a:lnTo>
                <a:lnTo>
                  <a:pt x="21" y="12"/>
                </a:lnTo>
                <a:lnTo>
                  <a:pt x="24" y="11"/>
                </a:lnTo>
                <a:lnTo>
                  <a:pt x="28" y="10"/>
                </a:lnTo>
                <a:lnTo>
                  <a:pt x="31" y="8"/>
                </a:lnTo>
                <a:lnTo>
                  <a:pt x="35" y="6"/>
                </a:lnTo>
                <a:lnTo>
                  <a:pt x="37" y="5"/>
                </a:lnTo>
                <a:lnTo>
                  <a:pt x="40" y="3"/>
                </a:lnTo>
                <a:lnTo>
                  <a:pt x="43" y="0"/>
                </a:lnTo>
                <a:lnTo>
                  <a:pt x="162" y="28"/>
                </a:lnTo>
                <a:lnTo>
                  <a:pt x="161" y="28"/>
                </a:lnTo>
                <a:lnTo>
                  <a:pt x="159" y="29"/>
                </a:lnTo>
                <a:lnTo>
                  <a:pt x="158" y="31"/>
                </a:lnTo>
                <a:lnTo>
                  <a:pt x="157" y="33"/>
                </a:lnTo>
                <a:lnTo>
                  <a:pt x="155" y="34"/>
                </a:lnTo>
                <a:lnTo>
                  <a:pt x="152" y="36"/>
                </a:lnTo>
                <a:lnTo>
                  <a:pt x="150" y="39"/>
                </a:lnTo>
                <a:lnTo>
                  <a:pt x="147" y="41"/>
                </a:lnTo>
                <a:lnTo>
                  <a:pt x="144" y="43"/>
                </a:lnTo>
                <a:lnTo>
                  <a:pt x="141" y="46"/>
                </a:lnTo>
                <a:lnTo>
                  <a:pt x="137" y="48"/>
                </a:lnTo>
                <a:lnTo>
                  <a:pt x="135" y="49"/>
                </a:lnTo>
                <a:lnTo>
                  <a:pt x="131" y="52"/>
                </a:lnTo>
                <a:lnTo>
                  <a:pt x="128" y="53"/>
                </a:lnTo>
                <a:lnTo>
                  <a:pt x="126" y="54"/>
                </a:lnTo>
                <a:lnTo>
                  <a:pt x="0" y="17"/>
                </a:lnTo>
                <a:close/>
              </a:path>
            </a:pathLst>
          </a:custGeom>
          <a:solidFill>
            <a:srgbClr val="99D8D8"/>
          </a:solidFill>
          <a:ln w="9525">
            <a:noFill/>
            <a:round/>
            <a:headEnd/>
            <a:tailEnd/>
          </a:ln>
        </p:spPr>
        <p:txBody>
          <a:bodyPr/>
          <a:lstStyle/>
          <a:p>
            <a:endParaRPr lang="en-US"/>
          </a:p>
        </p:txBody>
      </p:sp>
      <p:sp>
        <p:nvSpPr>
          <p:cNvPr id="131330" name="Freeform 263"/>
          <p:cNvSpPr>
            <a:spLocks/>
          </p:cNvSpPr>
          <p:nvPr/>
        </p:nvSpPr>
        <p:spPr bwMode="auto">
          <a:xfrm>
            <a:off x="2355750" y="3994274"/>
            <a:ext cx="90488" cy="41275"/>
          </a:xfrm>
          <a:custGeom>
            <a:avLst/>
            <a:gdLst>
              <a:gd name="T0" fmla="*/ 9525 w 57"/>
              <a:gd name="T1" fmla="*/ 41275 h 26"/>
              <a:gd name="T2" fmla="*/ 90488 w 57"/>
              <a:gd name="T3" fmla="*/ 17463 h 26"/>
              <a:gd name="T4" fmla="*/ 39688 w 57"/>
              <a:gd name="T5" fmla="*/ 0 h 26"/>
              <a:gd name="T6" fmla="*/ 0 w 57"/>
              <a:gd name="T7" fmla="*/ 6350 h 26"/>
              <a:gd name="T8" fmla="*/ 0 w 57"/>
              <a:gd name="T9" fmla="*/ 39688 h 26"/>
              <a:gd name="T10" fmla="*/ 9525 w 57"/>
              <a:gd name="T11" fmla="*/ 41275 h 26"/>
              <a:gd name="T12" fmla="*/ 0 60000 65536"/>
              <a:gd name="T13" fmla="*/ 0 60000 65536"/>
              <a:gd name="T14" fmla="*/ 0 60000 65536"/>
              <a:gd name="T15" fmla="*/ 0 60000 65536"/>
              <a:gd name="T16" fmla="*/ 0 60000 65536"/>
              <a:gd name="T17" fmla="*/ 0 60000 65536"/>
              <a:gd name="T18" fmla="*/ 0 w 57"/>
              <a:gd name="T19" fmla="*/ 0 h 26"/>
              <a:gd name="T20" fmla="*/ 57 w 5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57" h="26">
                <a:moveTo>
                  <a:pt x="6" y="26"/>
                </a:moveTo>
                <a:lnTo>
                  <a:pt x="57" y="11"/>
                </a:lnTo>
                <a:lnTo>
                  <a:pt x="25" y="0"/>
                </a:lnTo>
                <a:lnTo>
                  <a:pt x="0" y="4"/>
                </a:lnTo>
                <a:lnTo>
                  <a:pt x="0" y="25"/>
                </a:lnTo>
                <a:lnTo>
                  <a:pt x="6" y="26"/>
                </a:lnTo>
                <a:close/>
              </a:path>
            </a:pathLst>
          </a:custGeom>
          <a:solidFill>
            <a:srgbClr val="001999"/>
          </a:solidFill>
          <a:ln w="9525">
            <a:noFill/>
            <a:round/>
            <a:headEnd/>
            <a:tailEnd/>
          </a:ln>
        </p:spPr>
        <p:txBody>
          <a:bodyPr/>
          <a:lstStyle/>
          <a:p>
            <a:endParaRPr lang="en-US"/>
          </a:p>
        </p:txBody>
      </p:sp>
      <p:sp>
        <p:nvSpPr>
          <p:cNvPr id="131331" name="Freeform 264"/>
          <p:cNvSpPr>
            <a:spLocks/>
          </p:cNvSpPr>
          <p:nvPr/>
        </p:nvSpPr>
        <p:spPr bwMode="auto">
          <a:xfrm>
            <a:off x="2116038" y="3818062"/>
            <a:ext cx="50800" cy="196850"/>
          </a:xfrm>
          <a:custGeom>
            <a:avLst/>
            <a:gdLst>
              <a:gd name="T0" fmla="*/ 50800 w 32"/>
              <a:gd name="T1" fmla="*/ 6350 h 124"/>
              <a:gd name="T2" fmla="*/ 50800 w 32"/>
              <a:gd name="T3" fmla="*/ 4763 h 124"/>
              <a:gd name="T4" fmla="*/ 49212 w 32"/>
              <a:gd name="T5" fmla="*/ 4763 h 124"/>
              <a:gd name="T6" fmla="*/ 49212 w 32"/>
              <a:gd name="T7" fmla="*/ 4763 h 124"/>
              <a:gd name="T8" fmla="*/ 46037 w 32"/>
              <a:gd name="T9" fmla="*/ 4763 h 124"/>
              <a:gd name="T10" fmla="*/ 42862 w 32"/>
              <a:gd name="T11" fmla="*/ 3175 h 124"/>
              <a:gd name="T12" fmla="*/ 41275 w 32"/>
              <a:gd name="T13" fmla="*/ 3175 h 124"/>
              <a:gd name="T14" fmla="*/ 38100 w 32"/>
              <a:gd name="T15" fmla="*/ 0 h 124"/>
              <a:gd name="T16" fmla="*/ 34925 w 32"/>
              <a:gd name="T17" fmla="*/ 0 h 124"/>
              <a:gd name="T18" fmla="*/ 31750 w 32"/>
              <a:gd name="T19" fmla="*/ 0 h 124"/>
              <a:gd name="T20" fmla="*/ 28575 w 32"/>
              <a:gd name="T21" fmla="*/ 0 h 124"/>
              <a:gd name="T22" fmla="*/ 22225 w 32"/>
              <a:gd name="T23" fmla="*/ 0 h 124"/>
              <a:gd name="T24" fmla="*/ 19050 w 32"/>
              <a:gd name="T25" fmla="*/ 3175 h 124"/>
              <a:gd name="T26" fmla="*/ 15875 w 32"/>
              <a:gd name="T27" fmla="*/ 3175 h 124"/>
              <a:gd name="T28" fmla="*/ 9525 w 32"/>
              <a:gd name="T29" fmla="*/ 4763 h 124"/>
              <a:gd name="T30" fmla="*/ 6350 w 32"/>
              <a:gd name="T31" fmla="*/ 6350 h 124"/>
              <a:gd name="T32" fmla="*/ 0 w 32"/>
              <a:gd name="T33" fmla="*/ 9525 h 124"/>
              <a:gd name="T34" fmla="*/ 0 w 32"/>
              <a:gd name="T35" fmla="*/ 196850 h 124"/>
              <a:gd name="T36" fmla="*/ 1588 w 32"/>
              <a:gd name="T37" fmla="*/ 196850 h 124"/>
              <a:gd name="T38" fmla="*/ 1588 w 32"/>
              <a:gd name="T39" fmla="*/ 196850 h 124"/>
              <a:gd name="T40" fmla="*/ 4762 w 32"/>
              <a:gd name="T41" fmla="*/ 196850 h 124"/>
              <a:gd name="T42" fmla="*/ 6350 w 32"/>
              <a:gd name="T43" fmla="*/ 196850 h 124"/>
              <a:gd name="T44" fmla="*/ 7937 w 32"/>
              <a:gd name="T45" fmla="*/ 195263 h 124"/>
              <a:gd name="T46" fmla="*/ 11112 w 32"/>
              <a:gd name="T47" fmla="*/ 195263 h 124"/>
              <a:gd name="T48" fmla="*/ 12700 w 32"/>
              <a:gd name="T49" fmla="*/ 195263 h 124"/>
              <a:gd name="T50" fmla="*/ 17462 w 32"/>
              <a:gd name="T51" fmla="*/ 193675 h 124"/>
              <a:gd name="T52" fmla="*/ 20637 w 32"/>
              <a:gd name="T53" fmla="*/ 193675 h 124"/>
              <a:gd name="T54" fmla="*/ 23812 w 32"/>
              <a:gd name="T55" fmla="*/ 192088 h 124"/>
              <a:gd name="T56" fmla="*/ 28575 w 32"/>
              <a:gd name="T57" fmla="*/ 190500 h 124"/>
              <a:gd name="T58" fmla="*/ 33337 w 32"/>
              <a:gd name="T59" fmla="*/ 187325 h 124"/>
              <a:gd name="T60" fmla="*/ 38100 w 32"/>
              <a:gd name="T61" fmla="*/ 185738 h 124"/>
              <a:gd name="T62" fmla="*/ 41275 w 32"/>
              <a:gd name="T63" fmla="*/ 184150 h 124"/>
              <a:gd name="T64" fmla="*/ 46037 w 32"/>
              <a:gd name="T65" fmla="*/ 180975 h 124"/>
              <a:gd name="T66" fmla="*/ 50800 w 32"/>
              <a:gd name="T67" fmla="*/ 179388 h 124"/>
              <a:gd name="T68" fmla="*/ 50800 w 32"/>
              <a:gd name="T69" fmla="*/ 6350 h 1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124"/>
              <a:gd name="T107" fmla="*/ 32 w 32"/>
              <a:gd name="T108" fmla="*/ 124 h 1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124">
                <a:moveTo>
                  <a:pt x="32" y="4"/>
                </a:moveTo>
                <a:lnTo>
                  <a:pt x="32" y="3"/>
                </a:lnTo>
                <a:lnTo>
                  <a:pt x="31" y="3"/>
                </a:lnTo>
                <a:lnTo>
                  <a:pt x="29" y="3"/>
                </a:lnTo>
                <a:lnTo>
                  <a:pt x="27" y="2"/>
                </a:lnTo>
                <a:lnTo>
                  <a:pt x="26" y="2"/>
                </a:lnTo>
                <a:lnTo>
                  <a:pt x="24" y="0"/>
                </a:lnTo>
                <a:lnTo>
                  <a:pt x="22" y="0"/>
                </a:lnTo>
                <a:lnTo>
                  <a:pt x="20" y="0"/>
                </a:lnTo>
                <a:lnTo>
                  <a:pt x="18" y="0"/>
                </a:lnTo>
                <a:lnTo>
                  <a:pt x="14" y="0"/>
                </a:lnTo>
                <a:lnTo>
                  <a:pt x="12" y="2"/>
                </a:lnTo>
                <a:lnTo>
                  <a:pt x="10" y="2"/>
                </a:lnTo>
                <a:lnTo>
                  <a:pt x="6" y="3"/>
                </a:lnTo>
                <a:lnTo>
                  <a:pt x="4" y="4"/>
                </a:lnTo>
                <a:lnTo>
                  <a:pt x="0" y="6"/>
                </a:lnTo>
                <a:lnTo>
                  <a:pt x="0" y="124"/>
                </a:lnTo>
                <a:lnTo>
                  <a:pt x="1" y="124"/>
                </a:lnTo>
                <a:lnTo>
                  <a:pt x="3" y="124"/>
                </a:lnTo>
                <a:lnTo>
                  <a:pt x="4" y="124"/>
                </a:lnTo>
                <a:lnTo>
                  <a:pt x="5" y="123"/>
                </a:lnTo>
                <a:lnTo>
                  <a:pt x="7" y="123"/>
                </a:lnTo>
                <a:lnTo>
                  <a:pt x="8" y="123"/>
                </a:lnTo>
                <a:lnTo>
                  <a:pt x="11" y="122"/>
                </a:lnTo>
                <a:lnTo>
                  <a:pt x="13" y="122"/>
                </a:lnTo>
                <a:lnTo>
                  <a:pt x="15" y="121"/>
                </a:lnTo>
                <a:lnTo>
                  <a:pt x="18" y="120"/>
                </a:lnTo>
                <a:lnTo>
                  <a:pt x="21" y="118"/>
                </a:lnTo>
                <a:lnTo>
                  <a:pt x="24" y="117"/>
                </a:lnTo>
                <a:lnTo>
                  <a:pt x="26" y="116"/>
                </a:lnTo>
                <a:lnTo>
                  <a:pt x="29" y="114"/>
                </a:lnTo>
                <a:lnTo>
                  <a:pt x="32" y="113"/>
                </a:lnTo>
                <a:lnTo>
                  <a:pt x="32" y="4"/>
                </a:lnTo>
                <a:close/>
              </a:path>
            </a:pathLst>
          </a:custGeom>
          <a:solidFill>
            <a:srgbClr val="7FBFBF"/>
          </a:solidFill>
          <a:ln w="9525">
            <a:noFill/>
            <a:round/>
            <a:headEnd/>
            <a:tailEnd/>
          </a:ln>
        </p:spPr>
        <p:txBody>
          <a:bodyPr/>
          <a:lstStyle/>
          <a:p>
            <a:endParaRPr lang="en-US"/>
          </a:p>
        </p:txBody>
      </p:sp>
      <p:sp>
        <p:nvSpPr>
          <p:cNvPr id="131332" name="Freeform 265"/>
          <p:cNvSpPr>
            <a:spLocks/>
          </p:cNvSpPr>
          <p:nvPr/>
        </p:nvSpPr>
        <p:spPr bwMode="auto">
          <a:xfrm>
            <a:off x="2117625" y="3821237"/>
            <a:ext cx="42863" cy="165100"/>
          </a:xfrm>
          <a:custGeom>
            <a:avLst/>
            <a:gdLst>
              <a:gd name="T0" fmla="*/ 42863 w 27"/>
              <a:gd name="T1" fmla="*/ 3175 h 104"/>
              <a:gd name="T2" fmla="*/ 42863 w 27"/>
              <a:gd name="T3" fmla="*/ 3175 h 104"/>
              <a:gd name="T4" fmla="*/ 41275 w 27"/>
              <a:gd name="T5" fmla="*/ 3175 h 104"/>
              <a:gd name="T6" fmla="*/ 41275 w 27"/>
              <a:gd name="T7" fmla="*/ 3175 h 104"/>
              <a:gd name="T8" fmla="*/ 39688 w 27"/>
              <a:gd name="T9" fmla="*/ 1588 h 104"/>
              <a:gd name="T10" fmla="*/ 38100 w 27"/>
              <a:gd name="T11" fmla="*/ 1588 h 104"/>
              <a:gd name="T12" fmla="*/ 36513 w 27"/>
              <a:gd name="T13" fmla="*/ 0 h 104"/>
              <a:gd name="T14" fmla="*/ 31750 w 27"/>
              <a:gd name="T15" fmla="*/ 0 h 104"/>
              <a:gd name="T16" fmla="*/ 30163 w 27"/>
              <a:gd name="T17" fmla="*/ 0 h 104"/>
              <a:gd name="T18" fmla="*/ 26988 w 27"/>
              <a:gd name="T19" fmla="*/ 0 h 104"/>
              <a:gd name="T20" fmla="*/ 22225 w 27"/>
              <a:gd name="T21" fmla="*/ 0 h 104"/>
              <a:gd name="T22" fmla="*/ 19050 w 27"/>
              <a:gd name="T23" fmla="*/ 0 h 104"/>
              <a:gd name="T24" fmla="*/ 15875 w 27"/>
              <a:gd name="T25" fmla="*/ 0 h 104"/>
              <a:gd name="T26" fmla="*/ 14288 w 27"/>
              <a:gd name="T27" fmla="*/ 1588 h 104"/>
              <a:gd name="T28" fmla="*/ 7938 w 27"/>
              <a:gd name="T29" fmla="*/ 3175 h 104"/>
              <a:gd name="T30" fmla="*/ 4763 w 27"/>
              <a:gd name="T31" fmla="*/ 4763 h 104"/>
              <a:gd name="T32" fmla="*/ 0 w 27"/>
              <a:gd name="T33" fmla="*/ 6350 h 104"/>
              <a:gd name="T34" fmla="*/ 0 w 27"/>
              <a:gd name="T35" fmla="*/ 165100 h 104"/>
              <a:gd name="T36" fmla="*/ 0 w 27"/>
              <a:gd name="T37" fmla="*/ 165100 h 104"/>
              <a:gd name="T38" fmla="*/ 3175 w 27"/>
              <a:gd name="T39" fmla="*/ 165100 h 104"/>
              <a:gd name="T40" fmla="*/ 3175 w 27"/>
              <a:gd name="T41" fmla="*/ 165100 h 104"/>
              <a:gd name="T42" fmla="*/ 4763 w 27"/>
              <a:gd name="T43" fmla="*/ 165100 h 104"/>
              <a:gd name="T44" fmla="*/ 6350 w 27"/>
              <a:gd name="T45" fmla="*/ 165100 h 104"/>
              <a:gd name="T46" fmla="*/ 9525 w 27"/>
              <a:gd name="T47" fmla="*/ 165100 h 104"/>
              <a:gd name="T48" fmla="*/ 11113 w 27"/>
              <a:gd name="T49" fmla="*/ 161925 h 104"/>
              <a:gd name="T50" fmla="*/ 15875 w 27"/>
              <a:gd name="T51" fmla="*/ 161925 h 104"/>
              <a:gd name="T52" fmla="*/ 17463 w 27"/>
              <a:gd name="T53" fmla="*/ 160338 h 104"/>
              <a:gd name="T54" fmla="*/ 20638 w 27"/>
              <a:gd name="T55" fmla="*/ 160338 h 104"/>
              <a:gd name="T56" fmla="*/ 25400 w 27"/>
              <a:gd name="T57" fmla="*/ 158750 h 104"/>
              <a:gd name="T58" fmla="*/ 28575 w 27"/>
              <a:gd name="T59" fmla="*/ 157163 h 104"/>
              <a:gd name="T60" fmla="*/ 31750 w 27"/>
              <a:gd name="T61" fmla="*/ 155575 h 104"/>
              <a:gd name="T62" fmla="*/ 36513 w 27"/>
              <a:gd name="T63" fmla="*/ 153988 h 104"/>
              <a:gd name="T64" fmla="*/ 39688 w 27"/>
              <a:gd name="T65" fmla="*/ 150813 h 104"/>
              <a:gd name="T66" fmla="*/ 42863 w 27"/>
              <a:gd name="T67" fmla="*/ 147638 h 104"/>
              <a:gd name="T68" fmla="*/ 42863 w 27"/>
              <a:gd name="T69" fmla="*/ 3175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104"/>
              <a:gd name="T107" fmla="*/ 27 w 27"/>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104">
                <a:moveTo>
                  <a:pt x="27" y="2"/>
                </a:moveTo>
                <a:lnTo>
                  <a:pt x="27" y="2"/>
                </a:lnTo>
                <a:lnTo>
                  <a:pt x="26" y="2"/>
                </a:lnTo>
                <a:lnTo>
                  <a:pt x="25" y="1"/>
                </a:lnTo>
                <a:lnTo>
                  <a:pt x="24" y="1"/>
                </a:lnTo>
                <a:lnTo>
                  <a:pt x="23" y="0"/>
                </a:lnTo>
                <a:lnTo>
                  <a:pt x="20" y="0"/>
                </a:lnTo>
                <a:lnTo>
                  <a:pt x="19" y="0"/>
                </a:lnTo>
                <a:lnTo>
                  <a:pt x="17" y="0"/>
                </a:lnTo>
                <a:lnTo>
                  <a:pt x="14" y="0"/>
                </a:lnTo>
                <a:lnTo>
                  <a:pt x="12" y="0"/>
                </a:lnTo>
                <a:lnTo>
                  <a:pt x="10" y="0"/>
                </a:lnTo>
                <a:lnTo>
                  <a:pt x="9" y="1"/>
                </a:lnTo>
                <a:lnTo>
                  <a:pt x="5" y="2"/>
                </a:lnTo>
                <a:lnTo>
                  <a:pt x="3" y="3"/>
                </a:lnTo>
                <a:lnTo>
                  <a:pt x="0" y="4"/>
                </a:lnTo>
                <a:lnTo>
                  <a:pt x="0" y="104"/>
                </a:lnTo>
                <a:lnTo>
                  <a:pt x="2" y="104"/>
                </a:lnTo>
                <a:lnTo>
                  <a:pt x="3" y="104"/>
                </a:lnTo>
                <a:lnTo>
                  <a:pt x="4" y="104"/>
                </a:lnTo>
                <a:lnTo>
                  <a:pt x="6" y="104"/>
                </a:lnTo>
                <a:lnTo>
                  <a:pt x="7" y="102"/>
                </a:lnTo>
                <a:lnTo>
                  <a:pt x="10" y="102"/>
                </a:lnTo>
                <a:lnTo>
                  <a:pt x="11" y="101"/>
                </a:lnTo>
                <a:lnTo>
                  <a:pt x="13" y="101"/>
                </a:lnTo>
                <a:lnTo>
                  <a:pt x="16" y="100"/>
                </a:lnTo>
                <a:lnTo>
                  <a:pt x="18" y="99"/>
                </a:lnTo>
                <a:lnTo>
                  <a:pt x="20" y="98"/>
                </a:lnTo>
                <a:lnTo>
                  <a:pt x="23" y="97"/>
                </a:lnTo>
                <a:lnTo>
                  <a:pt x="25" y="95"/>
                </a:lnTo>
                <a:lnTo>
                  <a:pt x="27" y="93"/>
                </a:lnTo>
                <a:lnTo>
                  <a:pt x="27" y="2"/>
                </a:lnTo>
                <a:close/>
              </a:path>
            </a:pathLst>
          </a:custGeom>
          <a:solidFill>
            <a:srgbClr val="93CCCC"/>
          </a:solidFill>
          <a:ln w="9525">
            <a:noFill/>
            <a:round/>
            <a:headEnd/>
            <a:tailEnd/>
          </a:ln>
        </p:spPr>
        <p:txBody>
          <a:bodyPr/>
          <a:lstStyle/>
          <a:p>
            <a:endParaRPr lang="en-US"/>
          </a:p>
        </p:txBody>
      </p:sp>
      <p:sp>
        <p:nvSpPr>
          <p:cNvPr id="131333" name="Freeform 266"/>
          <p:cNvSpPr>
            <a:spLocks/>
          </p:cNvSpPr>
          <p:nvPr/>
        </p:nvSpPr>
        <p:spPr bwMode="auto">
          <a:xfrm>
            <a:off x="2120800" y="3822824"/>
            <a:ext cx="34925" cy="133350"/>
          </a:xfrm>
          <a:custGeom>
            <a:avLst/>
            <a:gdLst>
              <a:gd name="T0" fmla="*/ 34925 w 22"/>
              <a:gd name="T1" fmla="*/ 3175 h 84"/>
              <a:gd name="T2" fmla="*/ 34925 w 22"/>
              <a:gd name="T3" fmla="*/ 3175 h 84"/>
              <a:gd name="T4" fmla="*/ 33338 w 22"/>
              <a:gd name="T5" fmla="*/ 1588 h 84"/>
              <a:gd name="T6" fmla="*/ 33338 w 22"/>
              <a:gd name="T7" fmla="*/ 1588 h 84"/>
              <a:gd name="T8" fmla="*/ 30163 w 22"/>
              <a:gd name="T9" fmla="*/ 1588 h 84"/>
              <a:gd name="T10" fmla="*/ 28575 w 22"/>
              <a:gd name="T11" fmla="*/ 1588 h 84"/>
              <a:gd name="T12" fmla="*/ 26988 w 22"/>
              <a:gd name="T13" fmla="*/ 0 h 84"/>
              <a:gd name="T14" fmla="*/ 25400 w 22"/>
              <a:gd name="T15" fmla="*/ 0 h 84"/>
              <a:gd name="T16" fmla="*/ 23812 w 22"/>
              <a:gd name="T17" fmla="*/ 0 h 84"/>
              <a:gd name="T18" fmla="*/ 22225 w 22"/>
              <a:gd name="T19" fmla="*/ 0 h 84"/>
              <a:gd name="T20" fmla="*/ 17463 w 22"/>
              <a:gd name="T21" fmla="*/ 0 h 84"/>
              <a:gd name="T22" fmla="*/ 14288 w 22"/>
              <a:gd name="T23" fmla="*/ 0 h 84"/>
              <a:gd name="T24" fmla="*/ 12700 w 22"/>
              <a:gd name="T25" fmla="*/ 0 h 84"/>
              <a:gd name="T26" fmla="*/ 7938 w 22"/>
              <a:gd name="T27" fmla="*/ 1588 h 84"/>
              <a:gd name="T28" fmla="*/ 4762 w 22"/>
              <a:gd name="T29" fmla="*/ 1588 h 84"/>
              <a:gd name="T30" fmla="*/ 3175 w 22"/>
              <a:gd name="T31" fmla="*/ 3175 h 84"/>
              <a:gd name="T32" fmla="*/ 0 w 22"/>
              <a:gd name="T33" fmla="*/ 4762 h 84"/>
              <a:gd name="T34" fmla="*/ 0 w 22"/>
              <a:gd name="T35" fmla="*/ 133350 h 84"/>
              <a:gd name="T36" fmla="*/ 0 w 22"/>
              <a:gd name="T37" fmla="*/ 133350 h 84"/>
              <a:gd name="T38" fmla="*/ 0 w 22"/>
              <a:gd name="T39" fmla="*/ 133350 h 84"/>
              <a:gd name="T40" fmla="*/ 1588 w 22"/>
              <a:gd name="T41" fmla="*/ 133350 h 84"/>
              <a:gd name="T42" fmla="*/ 3175 w 22"/>
              <a:gd name="T43" fmla="*/ 133350 h 84"/>
              <a:gd name="T44" fmla="*/ 4762 w 22"/>
              <a:gd name="T45" fmla="*/ 133350 h 84"/>
              <a:gd name="T46" fmla="*/ 6350 w 22"/>
              <a:gd name="T47" fmla="*/ 133350 h 84"/>
              <a:gd name="T48" fmla="*/ 7938 w 22"/>
              <a:gd name="T49" fmla="*/ 133350 h 84"/>
              <a:gd name="T50" fmla="*/ 11112 w 22"/>
              <a:gd name="T51" fmla="*/ 131763 h 84"/>
              <a:gd name="T52" fmla="*/ 14288 w 22"/>
              <a:gd name="T53" fmla="*/ 131763 h 84"/>
              <a:gd name="T54" fmla="*/ 15875 w 22"/>
              <a:gd name="T55" fmla="*/ 130175 h 84"/>
              <a:gd name="T56" fmla="*/ 19050 w 22"/>
              <a:gd name="T57" fmla="*/ 130175 h 84"/>
              <a:gd name="T58" fmla="*/ 22225 w 22"/>
              <a:gd name="T59" fmla="*/ 127000 h 84"/>
              <a:gd name="T60" fmla="*/ 25400 w 22"/>
              <a:gd name="T61" fmla="*/ 125413 h 84"/>
              <a:gd name="T62" fmla="*/ 28575 w 22"/>
              <a:gd name="T63" fmla="*/ 123825 h 84"/>
              <a:gd name="T64" fmla="*/ 30163 w 22"/>
              <a:gd name="T65" fmla="*/ 122238 h 84"/>
              <a:gd name="T66" fmla="*/ 34925 w 22"/>
              <a:gd name="T67" fmla="*/ 120650 h 84"/>
              <a:gd name="T68" fmla="*/ 34925 w 22"/>
              <a:gd name="T69" fmla="*/ 3175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84"/>
              <a:gd name="T107" fmla="*/ 22 w 22"/>
              <a:gd name="T108" fmla="*/ 84 h 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84">
                <a:moveTo>
                  <a:pt x="22" y="2"/>
                </a:moveTo>
                <a:lnTo>
                  <a:pt x="22" y="2"/>
                </a:lnTo>
                <a:lnTo>
                  <a:pt x="21" y="1"/>
                </a:lnTo>
                <a:lnTo>
                  <a:pt x="19" y="1"/>
                </a:lnTo>
                <a:lnTo>
                  <a:pt x="18" y="1"/>
                </a:lnTo>
                <a:lnTo>
                  <a:pt x="17" y="0"/>
                </a:lnTo>
                <a:lnTo>
                  <a:pt x="16" y="0"/>
                </a:lnTo>
                <a:lnTo>
                  <a:pt x="15" y="0"/>
                </a:lnTo>
                <a:lnTo>
                  <a:pt x="14" y="0"/>
                </a:lnTo>
                <a:lnTo>
                  <a:pt x="11" y="0"/>
                </a:lnTo>
                <a:lnTo>
                  <a:pt x="9" y="0"/>
                </a:lnTo>
                <a:lnTo>
                  <a:pt x="8" y="0"/>
                </a:lnTo>
                <a:lnTo>
                  <a:pt x="5" y="1"/>
                </a:lnTo>
                <a:lnTo>
                  <a:pt x="3" y="1"/>
                </a:lnTo>
                <a:lnTo>
                  <a:pt x="2" y="2"/>
                </a:lnTo>
                <a:lnTo>
                  <a:pt x="0" y="3"/>
                </a:lnTo>
                <a:lnTo>
                  <a:pt x="0" y="84"/>
                </a:lnTo>
                <a:lnTo>
                  <a:pt x="1" y="84"/>
                </a:lnTo>
                <a:lnTo>
                  <a:pt x="2" y="84"/>
                </a:lnTo>
                <a:lnTo>
                  <a:pt x="3" y="84"/>
                </a:lnTo>
                <a:lnTo>
                  <a:pt x="4" y="84"/>
                </a:lnTo>
                <a:lnTo>
                  <a:pt x="5" y="84"/>
                </a:lnTo>
                <a:lnTo>
                  <a:pt x="7" y="83"/>
                </a:lnTo>
                <a:lnTo>
                  <a:pt x="9" y="83"/>
                </a:lnTo>
                <a:lnTo>
                  <a:pt x="10" y="82"/>
                </a:lnTo>
                <a:lnTo>
                  <a:pt x="12" y="82"/>
                </a:lnTo>
                <a:lnTo>
                  <a:pt x="14" y="80"/>
                </a:lnTo>
                <a:lnTo>
                  <a:pt x="16" y="79"/>
                </a:lnTo>
                <a:lnTo>
                  <a:pt x="18" y="78"/>
                </a:lnTo>
                <a:lnTo>
                  <a:pt x="19" y="77"/>
                </a:lnTo>
                <a:lnTo>
                  <a:pt x="22" y="76"/>
                </a:lnTo>
                <a:lnTo>
                  <a:pt x="22" y="2"/>
                </a:lnTo>
                <a:close/>
              </a:path>
            </a:pathLst>
          </a:custGeom>
          <a:solidFill>
            <a:srgbClr val="A8D8D8"/>
          </a:solidFill>
          <a:ln w="9525">
            <a:noFill/>
            <a:round/>
            <a:headEnd/>
            <a:tailEnd/>
          </a:ln>
        </p:spPr>
        <p:txBody>
          <a:bodyPr/>
          <a:lstStyle/>
          <a:p>
            <a:endParaRPr lang="en-US"/>
          </a:p>
        </p:txBody>
      </p:sp>
      <p:sp>
        <p:nvSpPr>
          <p:cNvPr id="131334" name="Freeform 267"/>
          <p:cNvSpPr>
            <a:spLocks/>
          </p:cNvSpPr>
          <p:nvPr/>
        </p:nvSpPr>
        <p:spPr bwMode="auto">
          <a:xfrm>
            <a:off x="2122388" y="3824412"/>
            <a:ext cx="26987" cy="103187"/>
          </a:xfrm>
          <a:custGeom>
            <a:avLst/>
            <a:gdLst>
              <a:gd name="T0" fmla="*/ 26987 w 17"/>
              <a:gd name="T1" fmla="*/ 1587 h 65"/>
              <a:gd name="T2" fmla="*/ 26987 w 17"/>
              <a:gd name="T3" fmla="*/ 1587 h 65"/>
              <a:gd name="T4" fmla="*/ 25400 w 17"/>
              <a:gd name="T5" fmla="*/ 1587 h 65"/>
              <a:gd name="T6" fmla="*/ 22225 w 17"/>
              <a:gd name="T7" fmla="*/ 0 h 65"/>
              <a:gd name="T8" fmla="*/ 17462 w 17"/>
              <a:gd name="T9" fmla="*/ 0 h 65"/>
              <a:gd name="T10" fmla="*/ 14287 w 17"/>
              <a:gd name="T11" fmla="*/ 0 h 65"/>
              <a:gd name="T12" fmla="*/ 9525 w 17"/>
              <a:gd name="T13" fmla="*/ 0 h 65"/>
              <a:gd name="T14" fmla="*/ 3175 w 17"/>
              <a:gd name="T15" fmla="*/ 1587 h 65"/>
              <a:gd name="T16" fmla="*/ 0 w 17"/>
              <a:gd name="T17" fmla="*/ 3175 h 65"/>
              <a:gd name="T18" fmla="*/ 0 w 17"/>
              <a:gd name="T19" fmla="*/ 103187 h 65"/>
              <a:gd name="T20" fmla="*/ 0 w 17"/>
              <a:gd name="T21" fmla="*/ 103187 h 65"/>
              <a:gd name="T22" fmla="*/ 1587 w 17"/>
              <a:gd name="T23" fmla="*/ 103187 h 65"/>
              <a:gd name="T24" fmla="*/ 4762 w 17"/>
              <a:gd name="T25" fmla="*/ 101600 h 65"/>
              <a:gd name="T26" fmla="*/ 9525 w 17"/>
              <a:gd name="T27" fmla="*/ 101600 h 65"/>
              <a:gd name="T28" fmla="*/ 12700 w 17"/>
              <a:gd name="T29" fmla="*/ 100012 h 65"/>
              <a:gd name="T30" fmla="*/ 17462 w 17"/>
              <a:gd name="T31" fmla="*/ 98425 h 65"/>
              <a:gd name="T32" fmla="*/ 22225 w 17"/>
              <a:gd name="T33" fmla="*/ 96837 h 65"/>
              <a:gd name="T34" fmla="*/ 26987 w 17"/>
              <a:gd name="T35" fmla="*/ 92075 h 65"/>
              <a:gd name="T36" fmla="*/ 26987 w 17"/>
              <a:gd name="T37" fmla="*/ 1587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65"/>
              <a:gd name="T59" fmla="*/ 17 w 17"/>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65">
                <a:moveTo>
                  <a:pt x="17" y="1"/>
                </a:moveTo>
                <a:lnTo>
                  <a:pt x="17" y="1"/>
                </a:lnTo>
                <a:lnTo>
                  <a:pt x="16" y="1"/>
                </a:lnTo>
                <a:lnTo>
                  <a:pt x="14" y="0"/>
                </a:lnTo>
                <a:lnTo>
                  <a:pt x="11" y="0"/>
                </a:lnTo>
                <a:lnTo>
                  <a:pt x="9" y="0"/>
                </a:lnTo>
                <a:lnTo>
                  <a:pt x="6" y="0"/>
                </a:lnTo>
                <a:lnTo>
                  <a:pt x="2" y="1"/>
                </a:lnTo>
                <a:lnTo>
                  <a:pt x="0" y="2"/>
                </a:lnTo>
                <a:lnTo>
                  <a:pt x="0" y="65"/>
                </a:lnTo>
                <a:lnTo>
                  <a:pt x="1" y="65"/>
                </a:lnTo>
                <a:lnTo>
                  <a:pt x="3" y="64"/>
                </a:lnTo>
                <a:lnTo>
                  <a:pt x="6" y="64"/>
                </a:lnTo>
                <a:lnTo>
                  <a:pt x="8" y="63"/>
                </a:lnTo>
                <a:lnTo>
                  <a:pt x="11" y="62"/>
                </a:lnTo>
                <a:lnTo>
                  <a:pt x="14" y="61"/>
                </a:lnTo>
                <a:lnTo>
                  <a:pt x="17" y="58"/>
                </a:lnTo>
                <a:lnTo>
                  <a:pt x="17" y="1"/>
                </a:lnTo>
                <a:close/>
              </a:path>
            </a:pathLst>
          </a:custGeom>
          <a:solidFill>
            <a:srgbClr val="BCE5E5"/>
          </a:solidFill>
          <a:ln w="9525">
            <a:noFill/>
            <a:round/>
            <a:headEnd/>
            <a:tailEnd/>
          </a:ln>
        </p:spPr>
        <p:txBody>
          <a:bodyPr/>
          <a:lstStyle/>
          <a:p>
            <a:endParaRPr lang="en-US"/>
          </a:p>
        </p:txBody>
      </p:sp>
      <p:sp>
        <p:nvSpPr>
          <p:cNvPr id="131335" name="Freeform 268"/>
          <p:cNvSpPr>
            <a:spLocks/>
          </p:cNvSpPr>
          <p:nvPr/>
        </p:nvSpPr>
        <p:spPr bwMode="auto">
          <a:xfrm>
            <a:off x="2122388" y="3825999"/>
            <a:ext cx="22225" cy="73025"/>
          </a:xfrm>
          <a:custGeom>
            <a:avLst/>
            <a:gdLst>
              <a:gd name="T0" fmla="*/ 22225 w 14"/>
              <a:gd name="T1" fmla="*/ 1588 h 46"/>
              <a:gd name="T2" fmla="*/ 22225 w 14"/>
              <a:gd name="T3" fmla="*/ 0 h 46"/>
              <a:gd name="T4" fmla="*/ 20638 w 14"/>
              <a:gd name="T5" fmla="*/ 0 h 46"/>
              <a:gd name="T6" fmla="*/ 17463 w 14"/>
              <a:gd name="T7" fmla="*/ 0 h 46"/>
              <a:gd name="T8" fmla="*/ 14288 w 14"/>
              <a:gd name="T9" fmla="*/ 0 h 46"/>
              <a:gd name="T10" fmla="*/ 12700 w 14"/>
              <a:gd name="T11" fmla="*/ 0 h 46"/>
              <a:gd name="T12" fmla="*/ 9525 w 14"/>
              <a:gd name="T13" fmla="*/ 0 h 46"/>
              <a:gd name="T14" fmla="*/ 3175 w 14"/>
              <a:gd name="T15" fmla="*/ 0 h 46"/>
              <a:gd name="T16" fmla="*/ 0 w 14"/>
              <a:gd name="T17" fmla="*/ 3175 h 46"/>
              <a:gd name="T18" fmla="*/ 0 w 14"/>
              <a:gd name="T19" fmla="*/ 73025 h 46"/>
              <a:gd name="T20" fmla="*/ 1588 w 14"/>
              <a:gd name="T21" fmla="*/ 73025 h 46"/>
              <a:gd name="T22" fmla="*/ 1588 w 14"/>
              <a:gd name="T23" fmla="*/ 73025 h 46"/>
              <a:gd name="T24" fmla="*/ 4763 w 14"/>
              <a:gd name="T25" fmla="*/ 73025 h 46"/>
              <a:gd name="T26" fmla="*/ 6350 w 14"/>
              <a:gd name="T27" fmla="*/ 69850 h 46"/>
              <a:gd name="T28" fmla="*/ 11113 w 14"/>
              <a:gd name="T29" fmla="*/ 69850 h 46"/>
              <a:gd name="T30" fmla="*/ 14288 w 14"/>
              <a:gd name="T31" fmla="*/ 68263 h 46"/>
              <a:gd name="T32" fmla="*/ 17463 w 14"/>
              <a:gd name="T33" fmla="*/ 66675 h 46"/>
              <a:gd name="T34" fmla="*/ 22225 w 14"/>
              <a:gd name="T35" fmla="*/ 65088 h 46"/>
              <a:gd name="T36" fmla="*/ 22225 w 14"/>
              <a:gd name="T37" fmla="*/ 1588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46"/>
              <a:gd name="T59" fmla="*/ 14 w 14"/>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46">
                <a:moveTo>
                  <a:pt x="14" y="1"/>
                </a:moveTo>
                <a:lnTo>
                  <a:pt x="14" y="0"/>
                </a:lnTo>
                <a:lnTo>
                  <a:pt x="13" y="0"/>
                </a:lnTo>
                <a:lnTo>
                  <a:pt x="11" y="0"/>
                </a:lnTo>
                <a:lnTo>
                  <a:pt x="9" y="0"/>
                </a:lnTo>
                <a:lnTo>
                  <a:pt x="8" y="0"/>
                </a:lnTo>
                <a:lnTo>
                  <a:pt x="6" y="0"/>
                </a:lnTo>
                <a:lnTo>
                  <a:pt x="2" y="0"/>
                </a:lnTo>
                <a:lnTo>
                  <a:pt x="0" y="2"/>
                </a:lnTo>
                <a:lnTo>
                  <a:pt x="0" y="46"/>
                </a:lnTo>
                <a:lnTo>
                  <a:pt x="1" y="46"/>
                </a:lnTo>
                <a:lnTo>
                  <a:pt x="3" y="46"/>
                </a:lnTo>
                <a:lnTo>
                  <a:pt x="4" y="44"/>
                </a:lnTo>
                <a:lnTo>
                  <a:pt x="7" y="44"/>
                </a:lnTo>
                <a:lnTo>
                  <a:pt x="9" y="43"/>
                </a:lnTo>
                <a:lnTo>
                  <a:pt x="11" y="42"/>
                </a:lnTo>
                <a:lnTo>
                  <a:pt x="14" y="41"/>
                </a:lnTo>
                <a:lnTo>
                  <a:pt x="14" y="1"/>
                </a:lnTo>
                <a:close/>
              </a:path>
            </a:pathLst>
          </a:custGeom>
          <a:solidFill>
            <a:srgbClr val="D1F2F2"/>
          </a:solidFill>
          <a:ln w="9525">
            <a:noFill/>
            <a:round/>
            <a:headEnd/>
            <a:tailEnd/>
          </a:ln>
        </p:spPr>
        <p:txBody>
          <a:bodyPr/>
          <a:lstStyle/>
          <a:p>
            <a:endParaRPr lang="en-US"/>
          </a:p>
        </p:txBody>
      </p:sp>
      <p:sp>
        <p:nvSpPr>
          <p:cNvPr id="131336" name="Freeform 269"/>
          <p:cNvSpPr>
            <a:spLocks/>
          </p:cNvSpPr>
          <p:nvPr/>
        </p:nvSpPr>
        <p:spPr bwMode="auto">
          <a:xfrm>
            <a:off x="2123975" y="3825999"/>
            <a:ext cx="14288" cy="42863"/>
          </a:xfrm>
          <a:custGeom>
            <a:avLst/>
            <a:gdLst>
              <a:gd name="T0" fmla="*/ 14288 w 9"/>
              <a:gd name="T1" fmla="*/ 1588 h 27"/>
              <a:gd name="T2" fmla="*/ 14288 w 9"/>
              <a:gd name="T3" fmla="*/ 1588 h 27"/>
              <a:gd name="T4" fmla="*/ 12700 w 9"/>
              <a:gd name="T5" fmla="*/ 1588 h 27"/>
              <a:gd name="T6" fmla="*/ 11113 w 9"/>
              <a:gd name="T7" fmla="*/ 1588 h 27"/>
              <a:gd name="T8" fmla="*/ 9525 w 9"/>
              <a:gd name="T9" fmla="*/ 0 h 27"/>
              <a:gd name="T10" fmla="*/ 7938 w 9"/>
              <a:gd name="T11" fmla="*/ 0 h 27"/>
              <a:gd name="T12" fmla="*/ 4763 w 9"/>
              <a:gd name="T13" fmla="*/ 1588 h 27"/>
              <a:gd name="T14" fmla="*/ 1588 w 9"/>
              <a:gd name="T15" fmla="*/ 1588 h 27"/>
              <a:gd name="T16" fmla="*/ 0 w 9"/>
              <a:gd name="T17" fmla="*/ 3175 h 27"/>
              <a:gd name="T18" fmla="*/ 0 w 9"/>
              <a:gd name="T19" fmla="*/ 42863 h 27"/>
              <a:gd name="T20" fmla="*/ 0 w 9"/>
              <a:gd name="T21" fmla="*/ 42863 h 27"/>
              <a:gd name="T22" fmla="*/ 1588 w 9"/>
              <a:gd name="T23" fmla="*/ 42863 h 27"/>
              <a:gd name="T24" fmla="*/ 3175 w 9"/>
              <a:gd name="T25" fmla="*/ 42863 h 27"/>
              <a:gd name="T26" fmla="*/ 4763 w 9"/>
              <a:gd name="T27" fmla="*/ 42863 h 27"/>
              <a:gd name="T28" fmla="*/ 7938 w 9"/>
              <a:gd name="T29" fmla="*/ 42863 h 27"/>
              <a:gd name="T30" fmla="*/ 9525 w 9"/>
              <a:gd name="T31" fmla="*/ 41275 h 27"/>
              <a:gd name="T32" fmla="*/ 12700 w 9"/>
              <a:gd name="T33" fmla="*/ 39688 h 27"/>
              <a:gd name="T34" fmla="*/ 14288 w 9"/>
              <a:gd name="T35" fmla="*/ 36513 h 27"/>
              <a:gd name="T36" fmla="*/ 14288 w 9"/>
              <a:gd name="T37" fmla="*/ 1588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27"/>
              <a:gd name="T59" fmla="*/ 9 w 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27">
                <a:moveTo>
                  <a:pt x="9" y="1"/>
                </a:moveTo>
                <a:lnTo>
                  <a:pt x="9" y="1"/>
                </a:lnTo>
                <a:lnTo>
                  <a:pt x="8" y="1"/>
                </a:lnTo>
                <a:lnTo>
                  <a:pt x="7" y="1"/>
                </a:lnTo>
                <a:lnTo>
                  <a:pt x="6" y="0"/>
                </a:lnTo>
                <a:lnTo>
                  <a:pt x="5" y="0"/>
                </a:lnTo>
                <a:lnTo>
                  <a:pt x="3" y="1"/>
                </a:lnTo>
                <a:lnTo>
                  <a:pt x="1" y="1"/>
                </a:lnTo>
                <a:lnTo>
                  <a:pt x="0" y="2"/>
                </a:lnTo>
                <a:lnTo>
                  <a:pt x="0" y="27"/>
                </a:lnTo>
                <a:lnTo>
                  <a:pt x="1" y="27"/>
                </a:lnTo>
                <a:lnTo>
                  <a:pt x="2" y="27"/>
                </a:lnTo>
                <a:lnTo>
                  <a:pt x="3" y="27"/>
                </a:lnTo>
                <a:lnTo>
                  <a:pt x="5" y="27"/>
                </a:lnTo>
                <a:lnTo>
                  <a:pt x="6" y="26"/>
                </a:lnTo>
                <a:lnTo>
                  <a:pt x="8" y="25"/>
                </a:lnTo>
                <a:lnTo>
                  <a:pt x="9" y="23"/>
                </a:lnTo>
                <a:lnTo>
                  <a:pt x="9" y="1"/>
                </a:lnTo>
                <a:close/>
              </a:path>
            </a:pathLst>
          </a:custGeom>
          <a:solidFill>
            <a:srgbClr val="E5FFFF"/>
          </a:solidFill>
          <a:ln w="9525">
            <a:noFill/>
            <a:round/>
            <a:headEnd/>
            <a:tailEnd/>
          </a:ln>
        </p:spPr>
        <p:txBody>
          <a:bodyPr/>
          <a:lstStyle/>
          <a:p>
            <a:endParaRPr lang="en-US"/>
          </a:p>
        </p:txBody>
      </p:sp>
      <p:sp>
        <p:nvSpPr>
          <p:cNvPr id="131337" name="Freeform 270"/>
          <p:cNvSpPr>
            <a:spLocks/>
          </p:cNvSpPr>
          <p:nvPr/>
        </p:nvSpPr>
        <p:spPr bwMode="auto">
          <a:xfrm>
            <a:off x="2300188" y="3948237"/>
            <a:ext cx="22225" cy="22225"/>
          </a:xfrm>
          <a:custGeom>
            <a:avLst/>
            <a:gdLst>
              <a:gd name="T0" fmla="*/ 11113 w 14"/>
              <a:gd name="T1" fmla="*/ 22225 h 14"/>
              <a:gd name="T2" fmla="*/ 12700 w 14"/>
              <a:gd name="T3" fmla="*/ 22225 h 14"/>
              <a:gd name="T4" fmla="*/ 14288 w 14"/>
              <a:gd name="T5" fmla="*/ 20638 h 14"/>
              <a:gd name="T6" fmla="*/ 15875 w 14"/>
              <a:gd name="T7" fmla="*/ 20638 h 14"/>
              <a:gd name="T8" fmla="*/ 17463 w 14"/>
              <a:gd name="T9" fmla="*/ 19050 h 14"/>
              <a:gd name="T10" fmla="*/ 20638 w 14"/>
              <a:gd name="T11" fmla="*/ 17463 h 14"/>
              <a:gd name="T12" fmla="*/ 20638 w 14"/>
              <a:gd name="T13" fmla="*/ 15875 h 14"/>
              <a:gd name="T14" fmla="*/ 22225 w 14"/>
              <a:gd name="T15" fmla="*/ 12700 h 14"/>
              <a:gd name="T16" fmla="*/ 22225 w 14"/>
              <a:gd name="T17" fmla="*/ 11113 h 14"/>
              <a:gd name="T18" fmla="*/ 22225 w 14"/>
              <a:gd name="T19" fmla="*/ 9525 h 14"/>
              <a:gd name="T20" fmla="*/ 20638 w 14"/>
              <a:gd name="T21" fmla="*/ 7938 h 14"/>
              <a:gd name="T22" fmla="*/ 20638 w 14"/>
              <a:gd name="T23" fmla="*/ 6350 h 14"/>
              <a:gd name="T24" fmla="*/ 17463 w 14"/>
              <a:gd name="T25" fmla="*/ 4763 h 14"/>
              <a:gd name="T26" fmla="*/ 15875 w 14"/>
              <a:gd name="T27" fmla="*/ 1588 h 14"/>
              <a:gd name="T28" fmla="*/ 14288 w 14"/>
              <a:gd name="T29" fmla="*/ 0 h 14"/>
              <a:gd name="T30" fmla="*/ 12700 w 14"/>
              <a:gd name="T31" fmla="*/ 0 h 14"/>
              <a:gd name="T32" fmla="*/ 11113 w 14"/>
              <a:gd name="T33" fmla="*/ 0 h 14"/>
              <a:gd name="T34" fmla="*/ 9525 w 14"/>
              <a:gd name="T35" fmla="*/ 0 h 14"/>
              <a:gd name="T36" fmla="*/ 6350 w 14"/>
              <a:gd name="T37" fmla="*/ 0 h 14"/>
              <a:gd name="T38" fmla="*/ 4763 w 14"/>
              <a:gd name="T39" fmla="*/ 1588 h 14"/>
              <a:gd name="T40" fmla="*/ 3175 w 14"/>
              <a:gd name="T41" fmla="*/ 4763 h 14"/>
              <a:gd name="T42" fmla="*/ 1588 w 14"/>
              <a:gd name="T43" fmla="*/ 6350 h 14"/>
              <a:gd name="T44" fmla="*/ 1588 w 14"/>
              <a:gd name="T45" fmla="*/ 7938 h 14"/>
              <a:gd name="T46" fmla="*/ 0 w 14"/>
              <a:gd name="T47" fmla="*/ 9525 h 14"/>
              <a:gd name="T48" fmla="*/ 0 w 14"/>
              <a:gd name="T49" fmla="*/ 11113 h 14"/>
              <a:gd name="T50" fmla="*/ 0 w 14"/>
              <a:gd name="T51" fmla="*/ 12700 h 14"/>
              <a:gd name="T52" fmla="*/ 1588 w 14"/>
              <a:gd name="T53" fmla="*/ 15875 h 14"/>
              <a:gd name="T54" fmla="*/ 1588 w 14"/>
              <a:gd name="T55" fmla="*/ 17463 h 14"/>
              <a:gd name="T56" fmla="*/ 3175 w 14"/>
              <a:gd name="T57" fmla="*/ 19050 h 14"/>
              <a:gd name="T58" fmla="*/ 4763 w 14"/>
              <a:gd name="T59" fmla="*/ 20638 h 14"/>
              <a:gd name="T60" fmla="*/ 6350 w 14"/>
              <a:gd name="T61" fmla="*/ 20638 h 14"/>
              <a:gd name="T62" fmla="*/ 9525 w 14"/>
              <a:gd name="T63" fmla="*/ 22225 h 14"/>
              <a:gd name="T64" fmla="*/ 11113 w 14"/>
              <a:gd name="T65" fmla="*/ 22225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
              <a:gd name="T100" fmla="*/ 0 h 14"/>
              <a:gd name="T101" fmla="*/ 14 w 14"/>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 h="14">
                <a:moveTo>
                  <a:pt x="7" y="14"/>
                </a:moveTo>
                <a:lnTo>
                  <a:pt x="8" y="14"/>
                </a:lnTo>
                <a:lnTo>
                  <a:pt x="9" y="13"/>
                </a:lnTo>
                <a:lnTo>
                  <a:pt x="10" y="13"/>
                </a:lnTo>
                <a:lnTo>
                  <a:pt x="11" y="12"/>
                </a:lnTo>
                <a:lnTo>
                  <a:pt x="13" y="11"/>
                </a:lnTo>
                <a:lnTo>
                  <a:pt x="13" y="10"/>
                </a:lnTo>
                <a:lnTo>
                  <a:pt x="14" y="8"/>
                </a:lnTo>
                <a:lnTo>
                  <a:pt x="14" y="7"/>
                </a:lnTo>
                <a:lnTo>
                  <a:pt x="14" y="6"/>
                </a:lnTo>
                <a:lnTo>
                  <a:pt x="13" y="5"/>
                </a:lnTo>
                <a:lnTo>
                  <a:pt x="13" y="4"/>
                </a:lnTo>
                <a:lnTo>
                  <a:pt x="11" y="3"/>
                </a:lnTo>
                <a:lnTo>
                  <a:pt x="10" y="1"/>
                </a:lnTo>
                <a:lnTo>
                  <a:pt x="9" y="0"/>
                </a:lnTo>
                <a:lnTo>
                  <a:pt x="8" y="0"/>
                </a:lnTo>
                <a:lnTo>
                  <a:pt x="7" y="0"/>
                </a:lnTo>
                <a:lnTo>
                  <a:pt x="6" y="0"/>
                </a:lnTo>
                <a:lnTo>
                  <a:pt x="4" y="0"/>
                </a:lnTo>
                <a:lnTo>
                  <a:pt x="3" y="1"/>
                </a:lnTo>
                <a:lnTo>
                  <a:pt x="2" y="3"/>
                </a:lnTo>
                <a:lnTo>
                  <a:pt x="1" y="4"/>
                </a:lnTo>
                <a:lnTo>
                  <a:pt x="1" y="5"/>
                </a:lnTo>
                <a:lnTo>
                  <a:pt x="0" y="6"/>
                </a:lnTo>
                <a:lnTo>
                  <a:pt x="0" y="7"/>
                </a:lnTo>
                <a:lnTo>
                  <a:pt x="0" y="8"/>
                </a:lnTo>
                <a:lnTo>
                  <a:pt x="1" y="10"/>
                </a:lnTo>
                <a:lnTo>
                  <a:pt x="1" y="11"/>
                </a:lnTo>
                <a:lnTo>
                  <a:pt x="2" y="12"/>
                </a:lnTo>
                <a:lnTo>
                  <a:pt x="3" y="13"/>
                </a:lnTo>
                <a:lnTo>
                  <a:pt x="4" y="13"/>
                </a:lnTo>
                <a:lnTo>
                  <a:pt x="6" y="14"/>
                </a:lnTo>
                <a:lnTo>
                  <a:pt x="7" y="14"/>
                </a:lnTo>
                <a:close/>
              </a:path>
            </a:pathLst>
          </a:custGeom>
          <a:solidFill>
            <a:srgbClr val="FFFFFF"/>
          </a:solidFill>
          <a:ln w="9525">
            <a:noFill/>
            <a:round/>
            <a:headEnd/>
            <a:tailEnd/>
          </a:ln>
        </p:spPr>
        <p:txBody>
          <a:bodyPr/>
          <a:lstStyle/>
          <a:p>
            <a:endParaRPr lang="en-US"/>
          </a:p>
        </p:txBody>
      </p:sp>
      <p:sp>
        <p:nvSpPr>
          <p:cNvPr id="131338" name="Freeform 271"/>
          <p:cNvSpPr>
            <a:spLocks/>
          </p:cNvSpPr>
          <p:nvPr/>
        </p:nvSpPr>
        <p:spPr bwMode="auto">
          <a:xfrm>
            <a:off x="2235100" y="3948237"/>
            <a:ext cx="11113" cy="11112"/>
          </a:xfrm>
          <a:custGeom>
            <a:avLst/>
            <a:gdLst>
              <a:gd name="T0" fmla="*/ 4763 w 7"/>
              <a:gd name="T1" fmla="*/ 11112 h 7"/>
              <a:gd name="T2" fmla="*/ 7938 w 7"/>
              <a:gd name="T3" fmla="*/ 11112 h 7"/>
              <a:gd name="T4" fmla="*/ 9525 w 7"/>
              <a:gd name="T5" fmla="*/ 9525 h 7"/>
              <a:gd name="T6" fmla="*/ 9525 w 7"/>
              <a:gd name="T7" fmla="*/ 7937 h 7"/>
              <a:gd name="T8" fmla="*/ 11113 w 7"/>
              <a:gd name="T9" fmla="*/ 6350 h 7"/>
              <a:gd name="T10" fmla="*/ 9525 w 7"/>
              <a:gd name="T11" fmla="*/ 4762 h 7"/>
              <a:gd name="T12" fmla="*/ 9525 w 7"/>
              <a:gd name="T13" fmla="*/ 1587 h 7"/>
              <a:gd name="T14" fmla="*/ 7938 w 7"/>
              <a:gd name="T15" fmla="*/ 0 h 7"/>
              <a:gd name="T16" fmla="*/ 4763 w 7"/>
              <a:gd name="T17" fmla="*/ 0 h 7"/>
              <a:gd name="T18" fmla="*/ 3175 w 7"/>
              <a:gd name="T19" fmla="*/ 0 h 7"/>
              <a:gd name="T20" fmla="*/ 1588 w 7"/>
              <a:gd name="T21" fmla="*/ 1587 h 7"/>
              <a:gd name="T22" fmla="*/ 0 w 7"/>
              <a:gd name="T23" fmla="*/ 4762 h 7"/>
              <a:gd name="T24" fmla="*/ 0 w 7"/>
              <a:gd name="T25" fmla="*/ 6350 h 7"/>
              <a:gd name="T26" fmla="*/ 0 w 7"/>
              <a:gd name="T27" fmla="*/ 7937 h 7"/>
              <a:gd name="T28" fmla="*/ 1588 w 7"/>
              <a:gd name="T29" fmla="*/ 9525 h 7"/>
              <a:gd name="T30" fmla="*/ 3175 w 7"/>
              <a:gd name="T31" fmla="*/ 11112 h 7"/>
              <a:gd name="T32" fmla="*/ 4763 w 7"/>
              <a:gd name="T33" fmla="*/ 11112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7"/>
              <a:gd name="T53" fmla="*/ 7 w 7"/>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7">
                <a:moveTo>
                  <a:pt x="3" y="7"/>
                </a:moveTo>
                <a:lnTo>
                  <a:pt x="5" y="7"/>
                </a:lnTo>
                <a:lnTo>
                  <a:pt x="6" y="6"/>
                </a:lnTo>
                <a:lnTo>
                  <a:pt x="6" y="5"/>
                </a:lnTo>
                <a:lnTo>
                  <a:pt x="7" y="4"/>
                </a:lnTo>
                <a:lnTo>
                  <a:pt x="6" y="3"/>
                </a:lnTo>
                <a:lnTo>
                  <a:pt x="6" y="1"/>
                </a:lnTo>
                <a:lnTo>
                  <a:pt x="5" y="0"/>
                </a:lnTo>
                <a:lnTo>
                  <a:pt x="3" y="0"/>
                </a:lnTo>
                <a:lnTo>
                  <a:pt x="2" y="0"/>
                </a:lnTo>
                <a:lnTo>
                  <a:pt x="1" y="1"/>
                </a:lnTo>
                <a:lnTo>
                  <a:pt x="0" y="3"/>
                </a:lnTo>
                <a:lnTo>
                  <a:pt x="0" y="4"/>
                </a:lnTo>
                <a:lnTo>
                  <a:pt x="0" y="5"/>
                </a:lnTo>
                <a:lnTo>
                  <a:pt x="1" y="6"/>
                </a:lnTo>
                <a:lnTo>
                  <a:pt x="2" y="7"/>
                </a:lnTo>
                <a:lnTo>
                  <a:pt x="3" y="7"/>
                </a:lnTo>
                <a:close/>
              </a:path>
            </a:pathLst>
          </a:custGeom>
          <a:solidFill>
            <a:srgbClr val="FFFFFF"/>
          </a:solidFill>
          <a:ln w="9525">
            <a:noFill/>
            <a:round/>
            <a:headEnd/>
            <a:tailEnd/>
          </a:ln>
        </p:spPr>
        <p:txBody>
          <a:bodyPr/>
          <a:lstStyle/>
          <a:p>
            <a:endParaRPr lang="en-US"/>
          </a:p>
        </p:txBody>
      </p:sp>
      <p:sp>
        <p:nvSpPr>
          <p:cNvPr id="131339" name="Freeform 272"/>
          <p:cNvSpPr>
            <a:spLocks/>
          </p:cNvSpPr>
          <p:nvPr/>
        </p:nvSpPr>
        <p:spPr bwMode="auto">
          <a:xfrm>
            <a:off x="2254150" y="3948237"/>
            <a:ext cx="7938" cy="11112"/>
          </a:xfrm>
          <a:custGeom>
            <a:avLst/>
            <a:gdLst>
              <a:gd name="T0" fmla="*/ 4763 w 5"/>
              <a:gd name="T1" fmla="*/ 11112 h 7"/>
              <a:gd name="T2" fmla="*/ 6350 w 5"/>
              <a:gd name="T3" fmla="*/ 11112 h 7"/>
              <a:gd name="T4" fmla="*/ 7938 w 5"/>
              <a:gd name="T5" fmla="*/ 11112 h 7"/>
              <a:gd name="T6" fmla="*/ 7938 w 5"/>
              <a:gd name="T7" fmla="*/ 9525 h 7"/>
              <a:gd name="T8" fmla="*/ 7938 w 5"/>
              <a:gd name="T9" fmla="*/ 6350 h 7"/>
              <a:gd name="T10" fmla="*/ 7938 w 5"/>
              <a:gd name="T11" fmla="*/ 4762 h 7"/>
              <a:gd name="T12" fmla="*/ 7938 w 5"/>
              <a:gd name="T13" fmla="*/ 1587 h 7"/>
              <a:gd name="T14" fmla="*/ 6350 w 5"/>
              <a:gd name="T15" fmla="*/ 1587 h 7"/>
              <a:gd name="T16" fmla="*/ 4763 w 5"/>
              <a:gd name="T17" fmla="*/ 0 h 7"/>
              <a:gd name="T18" fmla="*/ 3175 w 5"/>
              <a:gd name="T19" fmla="*/ 1587 h 7"/>
              <a:gd name="T20" fmla="*/ 1588 w 5"/>
              <a:gd name="T21" fmla="*/ 1587 h 7"/>
              <a:gd name="T22" fmla="*/ 0 w 5"/>
              <a:gd name="T23" fmla="*/ 4762 h 7"/>
              <a:gd name="T24" fmla="*/ 0 w 5"/>
              <a:gd name="T25" fmla="*/ 6350 h 7"/>
              <a:gd name="T26" fmla="*/ 0 w 5"/>
              <a:gd name="T27" fmla="*/ 9525 h 7"/>
              <a:gd name="T28" fmla="*/ 1588 w 5"/>
              <a:gd name="T29" fmla="*/ 11112 h 7"/>
              <a:gd name="T30" fmla="*/ 3175 w 5"/>
              <a:gd name="T31" fmla="*/ 11112 h 7"/>
              <a:gd name="T32" fmla="*/ 4763 w 5"/>
              <a:gd name="T33" fmla="*/ 11112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7"/>
              <a:gd name="T53" fmla="*/ 5 w 5"/>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7">
                <a:moveTo>
                  <a:pt x="3" y="7"/>
                </a:moveTo>
                <a:lnTo>
                  <a:pt x="4" y="7"/>
                </a:lnTo>
                <a:lnTo>
                  <a:pt x="5" y="7"/>
                </a:lnTo>
                <a:lnTo>
                  <a:pt x="5" y="6"/>
                </a:lnTo>
                <a:lnTo>
                  <a:pt x="5" y="4"/>
                </a:lnTo>
                <a:lnTo>
                  <a:pt x="5" y="3"/>
                </a:lnTo>
                <a:lnTo>
                  <a:pt x="5" y="1"/>
                </a:lnTo>
                <a:lnTo>
                  <a:pt x="4" y="1"/>
                </a:lnTo>
                <a:lnTo>
                  <a:pt x="3" y="0"/>
                </a:lnTo>
                <a:lnTo>
                  <a:pt x="2" y="1"/>
                </a:lnTo>
                <a:lnTo>
                  <a:pt x="1" y="1"/>
                </a:lnTo>
                <a:lnTo>
                  <a:pt x="0" y="3"/>
                </a:lnTo>
                <a:lnTo>
                  <a:pt x="0" y="4"/>
                </a:lnTo>
                <a:lnTo>
                  <a:pt x="0" y="6"/>
                </a:lnTo>
                <a:lnTo>
                  <a:pt x="1" y="7"/>
                </a:lnTo>
                <a:lnTo>
                  <a:pt x="2" y="7"/>
                </a:lnTo>
                <a:lnTo>
                  <a:pt x="3" y="7"/>
                </a:lnTo>
                <a:close/>
              </a:path>
            </a:pathLst>
          </a:custGeom>
          <a:solidFill>
            <a:srgbClr val="FFFFFF"/>
          </a:solidFill>
          <a:ln w="9525">
            <a:noFill/>
            <a:round/>
            <a:headEnd/>
            <a:tailEnd/>
          </a:ln>
        </p:spPr>
        <p:txBody>
          <a:bodyPr/>
          <a:lstStyle/>
          <a:p>
            <a:endParaRPr lang="en-US"/>
          </a:p>
        </p:txBody>
      </p:sp>
      <p:sp>
        <p:nvSpPr>
          <p:cNvPr id="131340" name="Freeform 273"/>
          <p:cNvSpPr>
            <a:spLocks/>
          </p:cNvSpPr>
          <p:nvPr/>
        </p:nvSpPr>
        <p:spPr bwMode="auto">
          <a:xfrm>
            <a:off x="2181125" y="3802187"/>
            <a:ext cx="30163" cy="146050"/>
          </a:xfrm>
          <a:custGeom>
            <a:avLst/>
            <a:gdLst>
              <a:gd name="T0" fmla="*/ 9525 w 19"/>
              <a:gd name="T1" fmla="*/ 1588 h 92"/>
              <a:gd name="T2" fmla="*/ 9525 w 19"/>
              <a:gd name="T3" fmla="*/ 4762 h 92"/>
              <a:gd name="T4" fmla="*/ 6350 w 19"/>
              <a:gd name="T5" fmla="*/ 12700 h 92"/>
              <a:gd name="T6" fmla="*/ 3175 w 19"/>
              <a:gd name="T7" fmla="*/ 25400 h 92"/>
              <a:gd name="T8" fmla="*/ 1588 w 19"/>
              <a:gd name="T9" fmla="*/ 44450 h 92"/>
              <a:gd name="T10" fmla="*/ 0 w 19"/>
              <a:gd name="T11" fmla="*/ 65088 h 92"/>
              <a:gd name="T12" fmla="*/ 0 w 19"/>
              <a:gd name="T13" fmla="*/ 90487 h 92"/>
              <a:gd name="T14" fmla="*/ 1588 w 19"/>
              <a:gd name="T15" fmla="*/ 115888 h 92"/>
              <a:gd name="T16" fmla="*/ 7938 w 19"/>
              <a:gd name="T17" fmla="*/ 146050 h 92"/>
              <a:gd name="T18" fmla="*/ 30163 w 19"/>
              <a:gd name="T19" fmla="*/ 146050 h 92"/>
              <a:gd name="T20" fmla="*/ 28575 w 19"/>
              <a:gd name="T21" fmla="*/ 141288 h 92"/>
              <a:gd name="T22" fmla="*/ 25400 w 19"/>
              <a:gd name="T23" fmla="*/ 130175 h 92"/>
              <a:gd name="T24" fmla="*/ 23813 w 19"/>
              <a:gd name="T25" fmla="*/ 111125 h 92"/>
              <a:gd name="T26" fmla="*/ 22225 w 19"/>
              <a:gd name="T27" fmla="*/ 90487 h 92"/>
              <a:gd name="T28" fmla="*/ 20638 w 19"/>
              <a:gd name="T29" fmla="*/ 66675 h 92"/>
              <a:gd name="T30" fmla="*/ 20638 w 19"/>
              <a:gd name="T31" fmla="*/ 42862 h 92"/>
              <a:gd name="T32" fmla="*/ 23813 w 19"/>
              <a:gd name="T33" fmla="*/ 20637 h 92"/>
              <a:gd name="T34" fmla="*/ 30163 w 19"/>
              <a:gd name="T35" fmla="*/ 1588 h 92"/>
              <a:gd name="T36" fmla="*/ 30163 w 19"/>
              <a:gd name="T37" fmla="*/ 1588 h 92"/>
              <a:gd name="T38" fmla="*/ 30163 w 19"/>
              <a:gd name="T39" fmla="*/ 0 h 92"/>
              <a:gd name="T40" fmla="*/ 30163 w 19"/>
              <a:gd name="T41" fmla="*/ 0 h 92"/>
              <a:gd name="T42" fmla="*/ 28575 w 19"/>
              <a:gd name="T43" fmla="*/ 0 h 92"/>
              <a:gd name="T44" fmla="*/ 25400 w 19"/>
              <a:gd name="T45" fmla="*/ 0 h 92"/>
              <a:gd name="T46" fmla="*/ 22225 w 19"/>
              <a:gd name="T47" fmla="*/ 0 h 92"/>
              <a:gd name="T48" fmla="*/ 17463 w 19"/>
              <a:gd name="T49" fmla="*/ 0 h 92"/>
              <a:gd name="T50" fmla="*/ 9525 w 19"/>
              <a:gd name="T51" fmla="*/ 1588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
              <a:gd name="T79" fmla="*/ 0 h 92"/>
              <a:gd name="T80" fmla="*/ 19 w 19"/>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 h="92">
                <a:moveTo>
                  <a:pt x="6" y="1"/>
                </a:moveTo>
                <a:lnTo>
                  <a:pt x="6" y="3"/>
                </a:lnTo>
                <a:lnTo>
                  <a:pt x="4" y="8"/>
                </a:lnTo>
                <a:lnTo>
                  <a:pt x="2" y="16"/>
                </a:lnTo>
                <a:lnTo>
                  <a:pt x="1" y="28"/>
                </a:lnTo>
                <a:lnTo>
                  <a:pt x="0" y="41"/>
                </a:lnTo>
                <a:lnTo>
                  <a:pt x="0" y="57"/>
                </a:lnTo>
                <a:lnTo>
                  <a:pt x="1" y="73"/>
                </a:lnTo>
                <a:lnTo>
                  <a:pt x="5" y="92"/>
                </a:lnTo>
                <a:lnTo>
                  <a:pt x="19" y="92"/>
                </a:lnTo>
                <a:lnTo>
                  <a:pt x="18" y="89"/>
                </a:lnTo>
                <a:lnTo>
                  <a:pt x="16" y="82"/>
                </a:lnTo>
                <a:lnTo>
                  <a:pt x="15" y="70"/>
                </a:lnTo>
                <a:lnTo>
                  <a:pt x="14" y="57"/>
                </a:lnTo>
                <a:lnTo>
                  <a:pt x="13" y="42"/>
                </a:lnTo>
                <a:lnTo>
                  <a:pt x="13" y="27"/>
                </a:lnTo>
                <a:lnTo>
                  <a:pt x="15" y="13"/>
                </a:lnTo>
                <a:lnTo>
                  <a:pt x="19" y="1"/>
                </a:lnTo>
                <a:lnTo>
                  <a:pt x="19" y="0"/>
                </a:lnTo>
                <a:lnTo>
                  <a:pt x="18" y="0"/>
                </a:lnTo>
                <a:lnTo>
                  <a:pt x="16" y="0"/>
                </a:lnTo>
                <a:lnTo>
                  <a:pt x="14" y="0"/>
                </a:lnTo>
                <a:lnTo>
                  <a:pt x="11" y="0"/>
                </a:lnTo>
                <a:lnTo>
                  <a:pt x="6" y="1"/>
                </a:lnTo>
                <a:close/>
              </a:path>
            </a:pathLst>
          </a:custGeom>
          <a:solidFill>
            <a:srgbClr val="3F9EFF"/>
          </a:solidFill>
          <a:ln w="9525">
            <a:noFill/>
            <a:round/>
            <a:headEnd/>
            <a:tailEnd/>
          </a:ln>
        </p:spPr>
        <p:txBody>
          <a:bodyPr/>
          <a:lstStyle/>
          <a:p>
            <a:endParaRPr lang="en-US"/>
          </a:p>
        </p:txBody>
      </p:sp>
      <p:sp>
        <p:nvSpPr>
          <p:cNvPr id="131341" name="Freeform 274"/>
          <p:cNvSpPr>
            <a:spLocks/>
          </p:cNvSpPr>
          <p:nvPr/>
        </p:nvSpPr>
        <p:spPr bwMode="auto">
          <a:xfrm>
            <a:off x="2336700" y="3783137"/>
            <a:ext cx="42863" cy="165100"/>
          </a:xfrm>
          <a:custGeom>
            <a:avLst/>
            <a:gdLst>
              <a:gd name="T0" fmla="*/ 42863 w 27"/>
              <a:gd name="T1" fmla="*/ 0 h 104"/>
              <a:gd name="T2" fmla="*/ 41275 w 27"/>
              <a:gd name="T3" fmla="*/ 1588 h 104"/>
              <a:gd name="T4" fmla="*/ 39688 w 27"/>
              <a:gd name="T5" fmla="*/ 6350 h 104"/>
              <a:gd name="T6" fmla="*/ 34925 w 27"/>
              <a:gd name="T7" fmla="*/ 15875 h 104"/>
              <a:gd name="T8" fmla="*/ 31750 w 27"/>
              <a:gd name="T9" fmla="*/ 30163 h 104"/>
              <a:gd name="T10" fmla="*/ 28575 w 27"/>
              <a:gd name="T11" fmla="*/ 50800 h 104"/>
              <a:gd name="T12" fmla="*/ 25400 w 27"/>
              <a:gd name="T13" fmla="*/ 77788 h 104"/>
              <a:gd name="T14" fmla="*/ 28575 w 27"/>
              <a:gd name="T15" fmla="*/ 117475 h 104"/>
              <a:gd name="T16" fmla="*/ 31750 w 27"/>
              <a:gd name="T17" fmla="*/ 165100 h 104"/>
              <a:gd name="T18" fmla="*/ 7938 w 27"/>
              <a:gd name="T19" fmla="*/ 165100 h 104"/>
              <a:gd name="T20" fmla="*/ 7938 w 27"/>
              <a:gd name="T21" fmla="*/ 160338 h 104"/>
              <a:gd name="T22" fmla="*/ 6350 w 27"/>
              <a:gd name="T23" fmla="*/ 146050 h 104"/>
              <a:gd name="T24" fmla="*/ 3175 w 27"/>
              <a:gd name="T25" fmla="*/ 127000 h 104"/>
              <a:gd name="T26" fmla="*/ 1588 w 27"/>
              <a:gd name="T27" fmla="*/ 101600 h 104"/>
              <a:gd name="T28" fmla="*/ 0 w 27"/>
              <a:gd name="T29" fmla="*/ 74613 h 104"/>
              <a:gd name="T30" fmla="*/ 1588 w 27"/>
              <a:gd name="T31" fmla="*/ 49212 h 104"/>
              <a:gd name="T32" fmla="*/ 6350 w 27"/>
              <a:gd name="T33" fmla="*/ 22225 h 104"/>
              <a:gd name="T34" fmla="*/ 14288 w 27"/>
              <a:gd name="T35" fmla="*/ 0 h 104"/>
              <a:gd name="T36" fmla="*/ 42863 w 27"/>
              <a:gd name="T37" fmla="*/ 0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104"/>
              <a:gd name="T59" fmla="*/ 27 w 27"/>
              <a:gd name="T60" fmla="*/ 104 h 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104">
                <a:moveTo>
                  <a:pt x="27" y="0"/>
                </a:moveTo>
                <a:lnTo>
                  <a:pt x="26" y="1"/>
                </a:lnTo>
                <a:lnTo>
                  <a:pt x="25" y="4"/>
                </a:lnTo>
                <a:lnTo>
                  <a:pt x="22" y="10"/>
                </a:lnTo>
                <a:lnTo>
                  <a:pt x="20" y="19"/>
                </a:lnTo>
                <a:lnTo>
                  <a:pt x="18" y="32"/>
                </a:lnTo>
                <a:lnTo>
                  <a:pt x="16" y="49"/>
                </a:lnTo>
                <a:lnTo>
                  <a:pt x="18" y="74"/>
                </a:lnTo>
                <a:lnTo>
                  <a:pt x="20" y="104"/>
                </a:lnTo>
                <a:lnTo>
                  <a:pt x="5" y="104"/>
                </a:lnTo>
                <a:lnTo>
                  <a:pt x="5" y="101"/>
                </a:lnTo>
                <a:lnTo>
                  <a:pt x="4" y="92"/>
                </a:lnTo>
                <a:lnTo>
                  <a:pt x="2" y="80"/>
                </a:lnTo>
                <a:lnTo>
                  <a:pt x="1" y="64"/>
                </a:lnTo>
                <a:lnTo>
                  <a:pt x="0" y="47"/>
                </a:lnTo>
                <a:lnTo>
                  <a:pt x="1" y="31"/>
                </a:lnTo>
                <a:lnTo>
                  <a:pt x="4" y="14"/>
                </a:lnTo>
                <a:lnTo>
                  <a:pt x="9" y="0"/>
                </a:lnTo>
                <a:lnTo>
                  <a:pt x="27" y="0"/>
                </a:lnTo>
                <a:close/>
              </a:path>
            </a:pathLst>
          </a:custGeom>
          <a:solidFill>
            <a:srgbClr val="3F9EFF"/>
          </a:solidFill>
          <a:ln w="9525">
            <a:noFill/>
            <a:round/>
            <a:headEnd/>
            <a:tailEnd/>
          </a:ln>
        </p:spPr>
        <p:txBody>
          <a:bodyPr/>
          <a:lstStyle/>
          <a:p>
            <a:endParaRPr lang="en-US"/>
          </a:p>
        </p:txBody>
      </p:sp>
      <p:sp>
        <p:nvSpPr>
          <p:cNvPr id="131342" name="Freeform 275"/>
          <p:cNvSpPr>
            <a:spLocks/>
          </p:cNvSpPr>
          <p:nvPr/>
        </p:nvSpPr>
        <p:spPr bwMode="auto">
          <a:xfrm>
            <a:off x="2181125" y="3810124"/>
            <a:ext cx="28575" cy="128588"/>
          </a:xfrm>
          <a:custGeom>
            <a:avLst/>
            <a:gdLst>
              <a:gd name="T0" fmla="*/ 9525 w 18"/>
              <a:gd name="T1" fmla="*/ 3175 h 81"/>
              <a:gd name="T2" fmla="*/ 9525 w 18"/>
              <a:gd name="T3" fmla="*/ 4763 h 81"/>
              <a:gd name="T4" fmla="*/ 7937 w 18"/>
              <a:gd name="T5" fmla="*/ 12700 h 81"/>
              <a:gd name="T6" fmla="*/ 3175 w 18"/>
              <a:gd name="T7" fmla="*/ 23813 h 81"/>
              <a:gd name="T8" fmla="*/ 1588 w 18"/>
              <a:gd name="T9" fmla="*/ 39688 h 81"/>
              <a:gd name="T10" fmla="*/ 0 w 18"/>
              <a:gd name="T11" fmla="*/ 58738 h 81"/>
              <a:gd name="T12" fmla="*/ 1588 w 18"/>
              <a:gd name="T13" fmla="*/ 79375 h 81"/>
              <a:gd name="T14" fmla="*/ 3175 w 18"/>
              <a:gd name="T15" fmla="*/ 103188 h 81"/>
              <a:gd name="T16" fmla="*/ 7937 w 18"/>
              <a:gd name="T17" fmla="*/ 128588 h 81"/>
              <a:gd name="T18" fmla="*/ 25400 w 18"/>
              <a:gd name="T19" fmla="*/ 127000 h 81"/>
              <a:gd name="T20" fmla="*/ 25400 w 18"/>
              <a:gd name="T21" fmla="*/ 123825 h 81"/>
              <a:gd name="T22" fmla="*/ 23812 w 18"/>
              <a:gd name="T23" fmla="*/ 114300 h 81"/>
              <a:gd name="T24" fmla="*/ 22225 w 18"/>
              <a:gd name="T25" fmla="*/ 96838 h 81"/>
              <a:gd name="T26" fmla="*/ 20637 w 18"/>
              <a:gd name="T27" fmla="*/ 79375 h 81"/>
              <a:gd name="T28" fmla="*/ 19050 w 18"/>
              <a:gd name="T29" fmla="*/ 58738 h 81"/>
              <a:gd name="T30" fmla="*/ 19050 w 18"/>
              <a:gd name="T31" fmla="*/ 38100 h 81"/>
              <a:gd name="T32" fmla="*/ 22225 w 18"/>
              <a:gd name="T33" fmla="*/ 17463 h 81"/>
              <a:gd name="T34" fmla="*/ 28575 w 18"/>
              <a:gd name="T35" fmla="*/ 1588 h 81"/>
              <a:gd name="T36" fmla="*/ 28575 w 18"/>
              <a:gd name="T37" fmla="*/ 1588 h 81"/>
              <a:gd name="T38" fmla="*/ 28575 w 18"/>
              <a:gd name="T39" fmla="*/ 1588 h 81"/>
              <a:gd name="T40" fmla="*/ 28575 w 18"/>
              <a:gd name="T41" fmla="*/ 1588 h 81"/>
              <a:gd name="T42" fmla="*/ 25400 w 18"/>
              <a:gd name="T43" fmla="*/ 0 h 81"/>
              <a:gd name="T44" fmla="*/ 23812 w 18"/>
              <a:gd name="T45" fmla="*/ 0 h 81"/>
              <a:gd name="T46" fmla="*/ 20637 w 18"/>
              <a:gd name="T47" fmla="*/ 1588 h 81"/>
              <a:gd name="T48" fmla="*/ 14288 w 18"/>
              <a:gd name="T49" fmla="*/ 1588 h 81"/>
              <a:gd name="T50" fmla="*/ 9525 w 18"/>
              <a:gd name="T51" fmla="*/ 3175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81"/>
              <a:gd name="T80" fmla="*/ 18 w 18"/>
              <a:gd name="T81" fmla="*/ 81 h 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81">
                <a:moveTo>
                  <a:pt x="6" y="2"/>
                </a:moveTo>
                <a:lnTo>
                  <a:pt x="6" y="3"/>
                </a:lnTo>
                <a:lnTo>
                  <a:pt x="5" y="8"/>
                </a:lnTo>
                <a:lnTo>
                  <a:pt x="2" y="15"/>
                </a:lnTo>
                <a:lnTo>
                  <a:pt x="1" y="25"/>
                </a:lnTo>
                <a:lnTo>
                  <a:pt x="0" y="37"/>
                </a:lnTo>
                <a:lnTo>
                  <a:pt x="1" y="50"/>
                </a:lnTo>
                <a:lnTo>
                  <a:pt x="2" y="65"/>
                </a:lnTo>
                <a:lnTo>
                  <a:pt x="5" y="81"/>
                </a:lnTo>
                <a:lnTo>
                  <a:pt x="16" y="80"/>
                </a:lnTo>
                <a:lnTo>
                  <a:pt x="16" y="78"/>
                </a:lnTo>
                <a:lnTo>
                  <a:pt x="15" y="72"/>
                </a:lnTo>
                <a:lnTo>
                  <a:pt x="14" y="61"/>
                </a:lnTo>
                <a:lnTo>
                  <a:pt x="13" y="50"/>
                </a:lnTo>
                <a:lnTo>
                  <a:pt x="12" y="37"/>
                </a:lnTo>
                <a:lnTo>
                  <a:pt x="12" y="24"/>
                </a:lnTo>
                <a:lnTo>
                  <a:pt x="14" y="11"/>
                </a:lnTo>
                <a:lnTo>
                  <a:pt x="18" y="1"/>
                </a:lnTo>
                <a:lnTo>
                  <a:pt x="16" y="0"/>
                </a:lnTo>
                <a:lnTo>
                  <a:pt x="15" y="0"/>
                </a:lnTo>
                <a:lnTo>
                  <a:pt x="13" y="1"/>
                </a:lnTo>
                <a:lnTo>
                  <a:pt x="9" y="1"/>
                </a:lnTo>
                <a:lnTo>
                  <a:pt x="6" y="2"/>
                </a:lnTo>
                <a:close/>
              </a:path>
            </a:pathLst>
          </a:custGeom>
          <a:solidFill>
            <a:srgbClr val="59B2FF"/>
          </a:solidFill>
          <a:ln w="9525">
            <a:noFill/>
            <a:round/>
            <a:headEnd/>
            <a:tailEnd/>
          </a:ln>
        </p:spPr>
        <p:txBody>
          <a:bodyPr/>
          <a:lstStyle/>
          <a:p>
            <a:endParaRPr lang="en-US"/>
          </a:p>
        </p:txBody>
      </p:sp>
      <p:sp>
        <p:nvSpPr>
          <p:cNvPr id="131343" name="Freeform 276"/>
          <p:cNvSpPr>
            <a:spLocks/>
          </p:cNvSpPr>
          <p:nvPr/>
        </p:nvSpPr>
        <p:spPr bwMode="auto">
          <a:xfrm>
            <a:off x="2182713" y="3818062"/>
            <a:ext cx="22225" cy="109537"/>
          </a:xfrm>
          <a:custGeom>
            <a:avLst/>
            <a:gdLst>
              <a:gd name="T0" fmla="*/ 7938 w 14"/>
              <a:gd name="T1" fmla="*/ 3175 h 69"/>
              <a:gd name="T2" fmla="*/ 7938 w 14"/>
              <a:gd name="T3" fmla="*/ 4762 h 69"/>
              <a:gd name="T4" fmla="*/ 6350 w 14"/>
              <a:gd name="T5" fmla="*/ 11112 h 69"/>
              <a:gd name="T6" fmla="*/ 4763 w 14"/>
              <a:gd name="T7" fmla="*/ 20637 h 69"/>
              <a:gd name="T8" fmla="*/ 1588 w 14"/>
              <a:gd name="T9" fmla="*/ 33337 h 69"/>
              <a:gd name="T10" fmla="*/ 0 w 14"/>
              <a:gd name="T11" fmla="*/ 50800 h 69"/>
              <a:gd name="T12" fmla="*/ 0 w 14"/>
              <a:gd name="T13" fmla="*/ 69850 h 69"/>
              <a:gd name="T14" fmla="*/ 1588 w 14"/>
              <a:gd name="T15" fmla="*/ 88900 h 69"/>
              <a:gd name="T16" fmla="*/ 6350 w 14"/>
              <a:gd name="T17" fmla="*/ 109537 h 69"/>
              <a:gd name="T18" fmla="*/ 22225 w 14"/>
              <a:gd name="T19" fmla="*/ 109537 h 69"/>
              <a:gd name="T20" fmla="*/ 20638 w 14"/>
              <a:gd name="T21" fmla="*/ 106362 h 69"/>
              <a:gd name="T22" fmla="*/ 20638 w 14"/>
              <a:gd name="T23" fmla="*/ 96837 h 69"/>
              <a:gd name="T24" fmla="*/ 19050 w 14"/>
              <a:gd name="T25" fmla="*/ 84137 h 69"/>
              <a:gd name="T26" fmla="*/ 17463 w 14"/>
              <a:gd name="T27" fmla="*/ 69850 h 69"/>
              <a:gd name="T28" fmla="*/ 15875 w 14"/>
              <a:gd name="T29" fmla="*/ 50800 h 69"/>
              <a:gd name="T30" fmla="*/ 15875 w 14"/>
              <a:gd name="T31" fmla="*/ 31750 h 69"/>
              <a:gd name="T32" fmla="*/ 19050 w 14"/>
              <a:gd name="T33" fmla="*/ 15875 h 69"/>
              <a:gd name="T34" fmla="*/ 22225 w 14"/>
              <a:gd name="T35" fmla="*/ 3175 h 69"/>
              <a:gd name="T36" fmla="*/ 22225 w 14"/>
              <a:gd name="T37" fmla="*/ 3175 h 69"/>
              <a:gd name="T38" fmla="*/ 22225 w 14"/>
              <a:gd name="T39" fmla="*/ 3175 h 69"/>
              <a:gd name="T40" fmla="*/ 22225 w 14"/>
              <a:gd name="T41" fmla="*/ 0 h 69"/>
              <a:gd name="T42" fmla="*/ 22225 w 14"/>
              <a:gd name="T43" fmla="*/ 0 h 69"/>
              <a:gd name="T44" fmla="*/ 20638 w 14"/>
              <a:gd name="T45" fmla="*/ 0 h 69"/>
              <a:gd name="T46" fmla="*/ 17463 w 14"/>
              <a:gd name="T47" fmla="*/ 0 h 69"/>
              <a:gd name="T48" fmla="*/ 12700 w 14"/>
              <a:gd name="T49" fmla="*/ 3175 h 69"/>
              <a:gd name="T50" fmla="*/ 7938 w 14"/>
              <a:gd name="T51" fmla="*/ 3175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69"/>
              <a:gd name="T80" fmla="*/ 14 w 14"/>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69">
                <a:moveTo>
                  <a:pt x="5" y="2"/>
                </a:moveTo>
                <a:lnTo>
                  <a:pt x="5" y="3"/>
                </a:lnTo>
                <a:lnTo>
                  <a:pt x="4" y="7"/>
                </a:lnTo>
                <a:lnTo>
                  <a:pt x="3" y="13"/>
                </a:lnTo>
                <a:lnTo>
                  <a:pt x="1" y="21"/>
                </a:lnTo>
                <a:lnTo>
                  <a:pt x="0" y="32"/>
                </a:lnTo>
                <a:lnTo>
                  <a:pt x="0" y="44"/>
                </a:lnTo>
                <a:lnTo>
                  <a:pt x="1" y="56"/>
                </a:lnTo>
                <a:lnTo>
                  <a:pt x="4" y="69"/>
                </a:lnTo>
                <a:lnTo>
                  <a:pt x="14" y="69"/>
                </a:lnTo>
                <a:lnTo>
                  <a:pt x="13" y="67"/>
                </a:lnTo>
                <a:lnTo>
                  <a:pt x="13" y="61"/>
                </a:lnTo>
                <a:lnTo>
                  <a:pt x="12" y="53"/>
                </a:lnTo>
                <a:lnTo>
                  <a:pt x="11" y="44"/>
                </a:lnTo>
                <a:lnTo>
                  <a:pt x="10" y="32"/>
                </a:lnTo>
                <a:lnTo>
                  <a:pt x="10" y="20"/>
                </a:lnTo>
                <a:lnTo>
                  <a:pt x="12" y="10"/>
                </a:lnTo>
                <a:lnTo>
                  <a:pt x="14" y="2"/>
                </a:lnTo>
                <a:lnTo>
                  <a:pt x="14" y="0"/>
                </a:lnTo>
                <a:lnTo>
                  <a:pt x="13" y="0"/>
                </a:lnTo>
                <a:lnTo>
                  <a:pt x="11" y="0"/>
                </a:lnTo>
                <a:lnTo>
                  <a:pt x="8" y="2"/>
                </a:lnTo>
                <a:lnTo>
                  <a:pt x="5" y="2"/>
                </a:lnTo>
                <a:close/>
              </a:path>
            </a:pathLst>
          </a:custGeom>
          <a:solidFill>
            <a:srgbClr val="72C6FF"/>
          </a:solidFill>
          <a:ln w="9525">
            <a:noFill/>
            <a:round/>
            <a:headEnd/>
            <a:tailEnd/>
          </a:ln>
        </p:spPr>
        <p:txBody>
          <a:bodyPr/>
          <a:lstStyle/>
          <a:p>
            <a:endParaRPr lang="en-US"/>
          </a:p>
        </p:txBody>
      </p:sp>
      <p:sp>
        <p:nvSpPr>
          <p:cNvPr id="131344" name="Freeform 277"/>
          <p:cNvSpPr>
            <a:spLocks/>
          </p:cNvSpPr>
          <p:nvPr/>
        </p:nvSpPr>
        <p:spPr bwMode="auto">
          <a:xfrm>
            <a:off x="2184300" y="3827587"/>
            <a:ext cx="19050" cy="90487"/>
          </a:xfrm>
          <a:custGeom>
            <a:avLst/>
            <a:gdLst>
              <a:gd name="T0" fmla="*/ 6350 w 12"/>
              <a:gd name="T1" fmla="*/ 1587 h 57"/>
              <a:gd name="T2" fmla="*/ 4763 w 12"/>
              <a:gd name="T3" fmla="*/ 4762 h 57"/>
              <a:gd name="T4" fmla="*/ 4763 w 12"/>
              <a:gd name="T5" fmla="*/ 7937 h 57"/>
              <a:gd name="T6" fmla="*/ 3175 w 12"/>
              <a:gd name="T7" fmla="*/ 17462 h 57"/>
              <a:gd name="T8" fmla="*/ 0 w 12"/>
              <a:gd name="T9" fmla="*/ 28575 h 57"/>
              <a:gd name="T10" fmla="*/ 0 w 12"/>
              <a:gd name="T11" fmla="*/ 41275 h 57"/>
              <a:gd name="T12" fmla="*/ 0 w 12"/>
              <a:gd name="T13" fmla="*/ 55562 h 57"/>
              <a:gd name="T14" fmla="*/ 3175 w 12"/>
              <a:gd name="T15" fmla="*/ 73025 h 57"/>
              <a:gd name="T16" fmla="*/ 4763 w 12"/>
              <a:gd name="T17" fmla="*/ 90487 h 57"/>
              <a:gd name="T18" fmla="*/ 17463 w 12"/>
              <a:gd name="T19" fmla="*/ 88900 h 57"/>
              <a:gd name="T20" fmla="*/ 17463 w 12"/>
              <a:gd name="T21" fmla="*/ 87312 h 57"/>
              <a:gd name="T22" fmla="*/ 15875 w 12"/>
              <a:gd name="T23" fmla="*/ 79375 h 57"/>
              <a:gd name="T24" fmla="*/ 15875 w 12"/>
              <a:gd name="T25" fmla="*/ 68262 h 57"/>
              <a:gd name="T26" fmla="*/ 14288 w 12"/>
              <a:gd name="T27" fmla="*/ 55562 h 57"/>
              <a:gd name="T28" fmla="*/ 11112 w 12"/>
              <a:gd name="T29" fmla="*/ 41275 h 57"/>
              <a:gd name="T30" fmla="*/ 14288 w 12"/>
              <a:gd name="T31" fmla="*/ 26987 h 57"/>
              <a:gd name="T32" fmla="*/ 15875 w 12"/>
              <a:gd name="T33" fmla="*/ 12700 h 57"/>
              <a:gd name="T34" fmla="*/ 19050 w 12"/>
              <a:gd name="T35" fmla="*/ 0 h 57"/>
              <a:gd name="T36" fmla="*/ 19050 w 12"/>
              <a:gd name="T37" fmla="*/ 0 h 57"/>
              <a:gd name="T38" fmla="*/ 19050 w 12"/>
              <a:gd name="T39" fmla="*/ 0 h 57"/>
              <a:gd name="T40" fmla="*/ 19050 w 12"/>
              <a:gd name="T41" fmla="*/ 0 h 57"/>
              <a:gd name="T42" fmla="*/ 17463 w 12"/>
              <a:gd name="T43" fmla="*/ 0 h 57"/>
              <a:gd name="T44" fmla="*/ 15875 w 12"/>
              <a:gd name="T45" fmla="*/ 0 h 57"/>
              <a:gd name="T46" fmla="*/ 14288 w 12"/>
              <a:gd name="T47" fmla="*/ 0 h 57"/>
              <a:gd name="T48" fmla="*/ 9525 w 12"/>
              <a:gd name="T49" fmla="*/ 0 h 57"/>
              <a:gd name="T50" fmla="*/ 6350 w 12"/>
              <a:gd name="T51" fmla="*/ 1587 h 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
              <a:gd name="T79" fmla="*/ 0 h 57"/>
              <a:gd name="T80" fmla="*/ 12 w 12"/>
              <a:gd name="T81" fmla="*/ 57 h 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 h="57">
                <a:moveTo>
                  <a:pt x="4" y="1"/>
                </a:moveTo>
                <a:lnTo>
                  <a:pt x="3" y="3"/>
                </a:lnTo>
                <a:lnTo>
                  <a:pt x="3" y="5"/>
                </a:lnTo>
                <a:lnTo>
                  <a:pt x="2" y="11"/>
                </a:lnTo>
                <a:lnTo>
                  <a:pt x="0" y="18"/>
                </a:lnTo>
                <a:lnTo>
                  <a:pt x="0" y="26"/>
                </a:lnTo>
                <a:lnTo>
                  <a:pt x="0" y="35"/>
                </a:lnTo>
                <a:lnTo>
                  <a:pt x="2" y="46"/>
                </a:lnTo>
                <a:lnTo>
                  <a:pt x="3" y="57"/>
                </a:lnTo>
                <a:lnTo>
                  <a:pt x="11" y="56"/>
                </a:lnTo>
                <a:lnTo>
                  <a:pt x="11" y="55"/>
                </a:lnTo>
                <a:lnTo>
                  <a:pt x="10" y="50"/>
                </a:lnTo>
                <a:lnTo>
                  <a:pt x="10" y="43"/>
                </a:lnTo>
                <a:lnTo>
                  <a:pt x="9" y="35"/>
                </a:lnTo>
                <a:lnTo>
                  <a:pt x="7" y="26"/>
                </a:lnTo>
                <a:lnTo>
                  <a:pt x="9" y="17"/>
                </a:lnTo>
                <a:lnTo>
                  <a:pt x="10" y="8"/>
                </a:lnTo>
                <a:lnTo>
                  <a:pt x="12" y="0"/>
                </a:lnTo>
                <a:lnTo>
                  <a:pt x="11" y="0"/>
                </a:lnTo>
                <a:lnTo>
                  <a:pt x="10" y="0"/>
                </a:lnTo>
                <a:lnTo>
                  <a:pt x="9" y="0"/>
                </a:lnTo>
                <a:lnTo>
                  <a:pt x="6" y="0"/>
                </a:lnTo>
                <a:lnTo>
                  <a:pt x="4" y="1"/>
                </a:lnTo>
                <a:close/>
              </a:path>
            </a:pathLst>
          </a:custGeom>
          <a:solidFill>
            <a:srgbClr val="8CD8FF"/>
          </a:solidFill>
          <a:ln w="9525">
            <a:noFill/>
            <a:round/>
            <a:headEnd/>
            <a:tailEnd/>
          </a:ln>
        </p:spPr>
        <p:txBody>
          <a:bodyPr/>
          <a:lstStyle/>
          <a:p>
            <a:endParaRPr lang="en-US"/>
          </a:p>
        </p:txBody>
      </p:sp>
      <p:sp>
        <p:nvSpPr>
          <p:cNvPr id="131345" name="Freeform 278"/>
          <p:cNvSpPr>
            <a:spLocks/>
          </p:cNvSpPr>
          <p:nvPr/>
        </p:nvSpPr>
        <p:spPr bwMode="auto">
          <a:xfrm>
            <a:off x="2184300" y="3835524"/>
            <a:ext cx="15875" cy="71438"/>
          </a:xfrm>
          <a:custGeom>
            <a:avLst/>
            <a:gdLst>
              <a:gd name="T0" fmla="*/ 6350 w 10"/>
              <a:gd name="T1" fmla="*/ 1588 h 45"/>
              <a:gd name="T2" fmla="*/ 4762 w 10"/>
              <a:gd name="T3" fmla="*/ 3175 h 45"/>
              <a:gd name="T4" fmla="*/ 4762 w 10"/>
              <a:gd name="T5" fmla="*/ 7938 h 45"/>
              <a:gd name="T6" fmla="*/ 3175 w 10"/>
              <a:gd name="T7" fmla="*/ 14288 h 45"/>
              <a:gd name="T8" fmla="*/ 3175 w 10"/>
              <a:gd name="T9" fmla="*/ 22225 h 45"/>
              <a:gd name="T10" fmla="*/ 0 w 10"/>
              <a:gd name="T11" fmla="*/ 33338 h 45"/>
              <a:gd name="T12" fmla="*/ 0 w 10"/>
              <a:gd name="T13" fmla="*/ 44450 h 45"/>
              <a:gd name="T14" fmla="*/ 3175 w 10"/>
              <a:gd name="T15" fmla="*/ 58738 h 45"/>
              <a:gd name="T16" fmla="*/ 4762 w 10"/>
              <a:gd name="T17" fmla="*/ 71438 h 45"/>
              <a:gd name="T18" fmla="*/ 15875 w 10"/>
              <a:gd name="T19" fmla="*/ 71438 h 45"/>
              <a:gd name="T20" fmla="*/ 15875 w 10"/>
              <a:gd name="T21" fmla="*/ 69850 h 45"/>
              <a:gd name="T22" fmla="*/ 14288 w 10"/>
              <a:gd name="T23" fmla="*/ 65088 h 45"/>
              <a:gd name="T24" fmla="*/ 11112 w 10"/>
              <a:gd name="T25" fmla="*/ 55563 h 45"/>
              <a:gd name="T26" fmla="*/ 11112 w 10"/>
              <a:gd name="T27" fmla="*/ 44450 h 45"/>
              <a:gd name="T28" fmla="*/ 9525 w 10"/>
              <a:gd name="T29" fmla="*/ 33338 h 45"/>
              <a:gd name="T30" fmla="*/ 11112 w 10"/>
              <a:gd name="T31" fmla="*/ 22225 h 45"/>
              <a:gd name="T32" fmla="*/ 11112 w 10"/>
              <a:gd name="T33" fmla="*/ 11113 h 45"/>
              <a:gd name="T34" fmla="*/ 15875 w 10"/>
              <a:gd name="T35" fmla="*/ 1588 h 45"/>
              <a:gd name="T36" fmla="*/ 15875 w 10"/>
              <a:gd name="T37" fmla="*/ 1588 h 45"/>
              <a:gd name="T38" fmla="*/ 15875 w 10"/>
              <a:gd name="T39" fmla="*/ 1588 h 45"/>
              <a:gd name="T40" fmla="*/ 15875 w 10"/>
              <a:gd name="T41" fmla="*/ 1588 h 45"/>
              <a:gd name="T42" fmla="*/ 15875 w 10"/>
              <a:gd name="T43" fmla="*/ 0 h 45"/>
              <a:gd name="T44" fmla="*/ 14288 w 10"/>
              <a:gd name="T45" fmla="*/ 0 h 45"/>
              <a:gd name="T46" fmla="*/ 11112 w 10"/>
              <a:gd name="T47" fmla="*/ 1588 h 45"/>
              <a:gd name="T48" fmla="*/ 9525 w 10"/>
              <a:gd name="T49" fmla="*/ 1588 h 45"/>
              <a:gd name="T50" fmla="*/ 6350 w 10"/>
              <a:gd name="T51" fmla="*/ 1588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
              <a:gd name="T79" fmla="*/ 0 h 45"/>
              <a:gd name="T80" fmla="*/ 10 w 10"/>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 h="45">
                <a:moveTo>
                  <a:pt x="4" y="1"/>
                </a:moveTo>
                <a:lnTo>
                  <a:pt x="3" y="2"/>
                </a:lnTo>
                <a:lnTo>
                  <a:pt x="3" y="5"/>
                </a:lnTo>
                <a:lnTo>
                  <a:pt x="2" y="9"/>
                </a:lnTo>
                <a:lnTo>
                  <a:pt x="2" y="14"/>
                </a:lnTo>
                <a:lnTo>
                  <a:pt x="0" y="21"/>
                </a:lnTo>
                <a:lnTo>
                  <a:pt x="0" y="28"/>
                </a:lnTo>
                <a:lnTo>
                  <a:pt x="2" y="37"/>
                </a:lnTo>
                <a:lnTo>
                  <a:pt x="3" y="45"/>
                </a:lnTo>
                <a:lnTo>
                  <a:pt x="10" y="45"/>
                </a:lnTo>
                <a:lnTo>
                  <a:pt x="10" y="44"/>
                </a:lnTo>
                <a:lnTo>
                  <a:pt x="9" y="41"/>
                </a:lnTo>
                <a:lnTo>
                  <a:pt x="7" y="35"/>
                </a:lnTo>
                <a:lnTo>
                  <a:pt x="7" y="28"/>
                </a:lnTo>
                <a:lnTo>
                  <a:pt x="6" y="21"/>
                </a:lnTo>
                <a:lnTo>
                  <a:pt x="7" y="14"/>
                </a:lnTo>
                <a:lnTo>
                  <a:pt x="7" y="7"/>
                </a:lnTo>
                <a:lnTo>
                  <a:pt x="10" y="1"/>
                </a:lnTo>
                <a:lnTo>
                  <a:pt x="10" y="0"/>
                </a:lnTo>
                <a:lnTo>
                  <a:pt x="9" y="0"/>
                </a:lnTo>
                <a:lnTo>
                  <a:pt x="7" y="1"/>
                </a:lnTo>
                <a:lnTo>
                  <a:pt x="6" y="1"/>
                </a:lnTo>
                <a:lnTo>
                  <a:pt x="4" y="1"/>
                </a:lnTo>
                <a:close/>
              </a:path>
            </a:pathLst>
          </a:custGeom>
          <a:solidFill>
            <a:srgbClr val="A5EDFF"/>
          </a:solidFill>
          <a:ln w="9525">
            <a:noFill/>
            <a:round/>
            <a:headEnd/>
            <a:tailEnd/>
          </a:ln>
        </p:spPr>
        <p:txBody>
          <a:bodyPr/>
          <a:lstStyle/>
          <a:p>
            <a:endParaRPr lang="en-US"/>
          </a:p>
        </p:txBody>
      </p:sp>
      <p:sp>
        <p:nvSpPr>
          <p:cNvPr id="131346" name="Freeform 279"/>
          <p:cNvSpPr>
            <a:spLocks/>
          </p:cNvSpPr>
          <p:nvPr/>
        </p:nvSpPr>
        <p:spPr bwMode="auto">
          <a:xfrm>
            <a:off x="2187475" y="3845049"/>
            <a:ext cx="11113" cy="53975"/>
          </a:xfrm>
          <a:custGeom>
            <a:avLst/>
            <a:gdLst>
              <a:gd name="T0" fmla="*/ 3175 w 7"/>
              <a:gd name="T1" fmla="*/ 1588 h 34"/>
              <a:gd name="T2" fmla="*/ 1588 w 7"/>
              <a:gd name="T3" fmla="*/ 1588 h 34"/>
              <a:gd name="T4" fmla="*/ 1588 w 7"/>
              <a:gd name="T5" fmla="*/ 4762 h 34"/>
              <a:gd name="T6" fmla="*/ 0 w 7"/>
              <a:gd name="T7" fmla="*/ 9525 h 34"/>
              <a:gd name="T8" fmla="*/ 0 w 7"/>
              <a:gd name="T9" fmla="*/ 15875 h 34"/>
              <a:gd name="T10" fmla="*/ 0 w 7"/>
              <a:gd name="T11" fmla="*/ 23812 h 34"/>
              <a:gd name="T12" fmla="*/ 0 w 7"/>
              <a:gd name="T13" fmla="*/ 33337 h 34"/>
              <a:gd name="T14" fmla="*/ 0 w 7"/>
              <a:gd name="T15" fmla="*/ 42862 h 34"/>
              <a:gd name="T16" fmla="*/ 1588 w 7"/>
              <a:gd name="T17" fmla="*/ 53975 h 34"/>
              <a:gd name="T18" fmla="*/ 7938 w 7"/>
              <a:gd name="T19" fmla="*/ 53975 h 34"/>
              <a:gd name="T20" fmla="*/ 7938 w 7"/>
              <a:gd name="T21" fmla="*/ 50800 h 34"/>
              <a:gd name="T22" fmla="*/ 7938 w 7"/>
              <a:gd name="T23" fmla="*/ 46037 h 34"/>
              <a:gd name="T24" fmla="*/ 6350 w 7"/>
              <a:gd name="T25" fmla="*/ 39687 h 34"/>
              <a:gd name="T26" fmla="*/ 6350 w 7"/>
              <a:gd name="T27" fmla="*/ 33337 h 34"/>
              <a:gd name="T28" fmla="*/ 6350 w 7"/>
              <a:gd name="T29" fmla="*/ 23812 h 34"/>
              <a:gd name="T30" fmla="*/ 6350 w 7"/>
              <a:gd name="T31" fmla="*/ 15875 h 34"/>
              <a:gd name="T32" fmla="*/ 6350 w 7"/>
              <a:gd name="T33" fmla="*/ 6350 h 34"/>
              <a:gd name="T34" fmla="*/ 11113 w 7"/>
              <a:gd name="T35" fmla="*/ 1588 h 34"/>
              <a:gd name="T36" fmla="*/ 11113 w 7"/>
              <a:gd name="T37" fmla="*/ 1588 h 34"/>
              <a:gd name="T38" fmla="*/ 11113 w 7"/>
              <a:gd name="T39" fmla="*/ 0 h 34"/>
              <a:gd name="T40" fmla="*/ 7938 w 7"/>
              <a:gd name="T41" fmla="*/ 0 h 34"/>
              <a:gd name="T42" fmla="*/ 7938 w 7"/>
              <a:gd name="T43" fmla="*/ 0 h 34"/>
              <a:gd name="T44" fmla="*/ 7938 w 7"/>
              <a:gd name="T45" fmla="*/ 0 h 34"/>
              <a:gd name="T46" fmla="*/ 6350 w 7"/>
              <a:gd name="T47" fmla="*/ 0 h 34"/>
              <a:gd name="T48" fmla="*/ 4763 w 7"/>
              <a:gd name="T49" fmla="*/ 0 h 34"/>
              <a:gd name="T50" fmla="*/ 3175 w 7"/>
              <a:gd name="T51" fmla="*/ 1588 h 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
              <a:gd name="T79" fmla="*/ 0 h 34"/>
              <a:gd name="T80" fmla="*/ 7 w 7"/>
              <a:gd name="T81" fmla="*/ 34 h 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 h="34">
                <a:moveTo>
                  <a:pt x="2" y="1"/>
                </a:moveTo>
                <a:lnTo>
                  <a:pt x="1" y="1"/>
                </a:lnTo>
                <a:lnTo>
                  <a:pt x="1" y="3"/>
                </a:lnTo>
                <a:lnTo>
                  <a:pt x="0" y="6"/>
                </a:lnTo>
                <a:lnTo>
                  <a:pt x="0" y="10"/>
                </a:lnTo>
                <a:lnTo>
                  <a:pt x="0" y="15"/>
                </a:lnTo>
                <a:lnTo>
                  <a:pt x="0" y="21"/>
                </a:lnTo>
                <a:lnTo>
                  <a:pt x="0" y="27"/>
                </a:lnTo>
                <a:lnTo>
                  <a:pt x="1" y="34"/>
                </a:lnTo>
                <a:lnTo>
                  <a:pt x="5" y="34"/>
                </a:lnTo>
                <a:lnTo>
                  <a:pt x="5" y="32"/>
                </a:lnTo>
                <a:lnTo>
                  <a:pt x="5" y="29"/>
                </a:lnTo>
                <a:lnTo>
                  <a:pt x="4" y="25"/>
                </a:lnTo>
                <a:lnTo>
                  <a:pt x="4" y="21"/>
                </a:lnTo>
                <a:lnTo>
                  <a:pt x="4" y="15"/>
                </a:lnTo>
                <a:lnTo>
                  <a:pt x="4" y="10"/>
                </a:lnTo>
                <a:lnTo>
                  <a:pt x="4" y="4"/>
                </a:lnTo>
                <a:lnTo>
                  <a:pt x="7" y="1"/>
                </a:lnTo>
                <a:lnTo>
                  <a:pt x="7" y="0"/>
                </a:lnTo>
                <a:lnTo>
                  <a:pt x="5" y="0"/>
                </a:lnTo>
                <a:lnTo>
                  <a:pt x="4" y="0"/>
                </a:lnTo>
                <a:lnTo>
                  <a:pt x="3" y="0"/>
                </a:lnTo>
                <a:lnTo>
                  <a:pt x="2" y="1"/>
                </a:lnTo>
                <a:close/>
              </a:path>
            </a:pathLst>
          </a:custGeom>
          <a:solidFill>
            <a:srgbClr val="BFFFFF"/>
          </a:solidFill>
          <a:ln w="9525">
            <a:noFill/>
            <a:round/>
            <a:headEnd/>
            <a:tailEnd/>
          </a:ln>
        </p:spPr>
        <p:txBody>
          <a:bodyPr/>
          <a:lstStyle/>
          <a:p>
            <a:endParaRPr lang="en-US"/>
          </a:p>
        </p:txBody>
      </p:sp>
      <p:sp>
        <p:nvSpPr>
          <p:cNvPr id="131347" name="Freeform 280"/>
          <p:cNvSpPr>
            <a:spLocks/>
          </p:cNvSpPr>
          <p:nvPr/>
        </p:nvSpPr>
        <p:spPr bwMode="auto">
          <a:xfrm>
            <a:off x="2338288" y="3792662"/>
            <a:ext cx="38100" cy="144462"/>
          </a:xfrm>
          <a:custGeom>
            <a:avLst/>
            <a:gdLst>
              <a:gd name="T0" fmla="*/ 38100 w 24"/>
              <a:gd name="T1" fmla="*/ 1587 h 91"/>
              <a:gd name="T2" fmla="*/ 34925 w 24"/>
              <a:gd name="T3" fmla="*/ 1587 h 91"/>
              <a:gd name="T4" fmla="*/ 33338 w 24"/>
              <a:gd name="T5" fmla="*/ 6350 h 91"/>
              <a:gd name="T6" fmla="*/ 30163 w 24"/>
              <a:gd name="T7" fmla="*/ 12700 h 91"/>
              <a:gd name="T8" fmla="*/ 26988 w 24"/>
              <a:gd name="T9" fmla="*/ 25400 h 91"/>
              <a:gd name="T10" fmla="*/ 23812 w 24"/>
              <a:gd name="T11" fmla="*/ 44450 h 91"/>
              <a:gd name="T12" fmla="*/ 22225 w 24"/>
              <a:gd name="T13" fmla="*/ 68262 h 91"/>
              <a:gd name="T14" fmla="*/ 23812 w 24"/>
              <a:gd name="T15" fmla="*/ 101600 h 91"/>
              <a:gd name="T16" fmla="*/ 28575 w 24"/>
              <a:gd name="T17" fmla="*/ 144462 h 91"/>
              <a:gd name="T18" fmla="*/ 7938 w 24"/>
              <a:gd name="T19" fmla="*/ 144462 h 91"/>
              <a:gd name="T20" fmla="*/ 6350 w 24"/>
              <a:gd name="T21" fmla="*/ 139700 h 91"/>
              <a:gd name="T22" fmla="*/ 4763 w 24"/>
              <a:gd name="T23" fmla="*/ 128587 h 91"/>
              <a:gd name="T24" fmla="*/ 1588 w 24"/>
              <a:gd name="T25" fmla="*/ 111125 h 91"/>
              <a:gd name="T26" fmla="*/ 0 w 24"/>
              <a:gd name="T27" fmla="*/ 88900 h 91"/>
              <a:gd name="T28" fmla="*/ 0 w 24"/>
              <a:gd name="T29" fmla="*/ 66675 h 91"/>
              <a:gd name="T30" fmla="*/ 1588 w 24"/>
              <a:gd name="T31" fmla="*/ 42862 h 91"/>
              <a:gd name="T32" fmla="*/ 6350 w 24"/>
              <a:gd name="T33" fmla="*/ 20637 h 91"/>
              <a:gd name="T34" fmla="*/ 11112 w 24"/>
              <a:gd name="T35" fmla="*/ 0 h 91"/>
              <a:gd name="T36" fmla="*/ 38100 w 24"/>
              <a:gd name="T37" fmla="*/ 1587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91"/>
              <a:gd name="T59" fmla="*/ 24 w 24"/>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91">
                <a:moveTo>
                  <a:pt x="24" y="1"/>
                </a:moveTo>
                <a:lnTo>
                  <a:pt x="22" y="1"/>
                </a:lnTo>
                <a:lnTo>
                  <a:pt x="21" y="4"/>
                </a:lnTo>
                <a:lnTo>
                  <a:pt x="19" y="8"/>
                </a:lnTo>
                <a:lnTo>
                  <a:pt x="17" y="16"/>
                </a:lnTo>
                <a:lnTo>
                  <a:pt x="15" y="28"/>
                </a:lnTo>
                <a:lnTo>
                  <a:pt x="14" y="43"/>
                </a:lnTo>
                <a:lnTo>
                  <a:pt x="15" y="64"/>
                </a:lnTo>
                <a:lnTo>
                  <a:pt x="18" y="91"/>
                </a:lnTo>
                <a:lnTo>
                  <a:pt x="5" y="91"/>
                </a:lnTo>
                <a:lnTo>
                  <a:pt x="4" y="88"/>
                </a:lnTo>
                <a:lnTo>
                  <a:pt x="3" y="81"/>
                </a:lnTo>
                <a:lnTo>
                  <a:pt x="1" y="70"/>
                </a:lnTo>
                <a:lnTo>
                  <a:pt x="0" y="56"/>
                </a:lnTo>
                <a:lnTo>
                  <a:pt x="0" y="42"/>
                </a:lnTo>
                <a:lnTo>
                  <a:pt x="1" y="27"/>
                </a:lnTo>
                <a:lnTo>
                  <a:pt x="4" y="13"/>
                </a:lnTo>
                <a:lnTo>
                  <a:pt x="7" y="0"/>
                </a:lnTo>
                <a:lnTo>
                  <a:pt x="24" y="1"/>
                </a:lnTo>
                <a:close/>
              </a:path>
            </a:pathLst>
          </a:custGeom>
          <a:solidFill>
            <a:srgbClr val="59B2FF"/>
          </a:solidFill>
          <a:ln w="9525">
            <a:noFill/>
            <a:round/>
            <a:headEnd/>
            <a:tailEnd/>
          </a:ln>
        </p:spPr>
        <p:txBody>
          <a:bodyPr/>
          <a:lstStyle/>
          <a:p>
            <a:endParaRPr lang="en-US"/>
          </a:p>
        </p:txBody>
      </p:sp>
      <p:sp>
        <p:nvSpPr>
          <p:cNvPr id="131348" name="Freeform 281"/>
          <p:cNvSpPr>
            <a:spLocks/>
          </p:cNvSpPr>
          <p:nvPr/>
        </p:nvSpPr>
        <p:spPr bwMode="auto">
          <a:xfrm>
            <a:off x="2339875" y="3803774"/>
            <a:ext cx="30163" cy="122238"/>
          </a:xfrm>
          <a:custGeom>
            <a:avLst/>
            <a:gdLst>
              <a:gd name="T0" fmla="*/ 30163 w 19"/>
              <a:gd name="T1" fmla="*/ 0 h 77"/>
              <a:gd name="T2" fmla="*/ 30163 w 19"/>
              <a:gd name="T3" fmla="*/ 1588 h 77"/>
              <a:gd name="T4" fmla="*/ 28575 w 19"/>
              <a:gd name="T5" fmla="*/ 3175 h 77"/>
              <a:gd name="T6" fmla="*/ 26988 w 19"/>
              <a:gd name="T7" fmla="*/ 11113 h 77"/>
              <a:gd name="T8" fmla="*/ 22225 w 19"/>
              <a:gd name="T9" fmla="*/ 20638 h 77"/>
              <a:gd name="T10" fmla="*/ 20638 w 19"/>
              <a:gd name="T11" fmla="*/ 36513 h 77"/>
              <a:gd name="T12" fmla="*/ 19050 w 19"/>
              <a:gd name="T13" fmla="*/ 57150 h 77"/>
              <a:gd name="T14" fmla="*/ 20638 w 19"/>
              <a:gd name="T15" fmla="*/ 85725 h 77"/>
              <a:gd name="T16" fmla="*/ 22225 w 19"/>
              <a:gd name="T17" fmla="*/ 122238 h 77"/>
              <a:gd name="T18" fmla="*/ 6350 w 19"/>
              <a:gd name="T19" fmla="*/ 122238 h 77"/>
              <a:gd name="T20" fmla="*/ 6350 w 19"/>
              <a:gd name="T21" fmla="*/ 119063 h 77"/>
              <a:gd name="T22" fmla="*/ 4763 w 19"/>
              <a:gd name="T23" fmla="*/ 109538 h 77"/>
              <a:gd name="T24" fmla="*/ 3175 w 19"/>
              <a:gd name="T25" fmla="*/ 95250 h 77"/>
              <a:gd name="T26" fmla="*/ 0 w 19"/>
              <a:gd name="T27" fmla="*/ 76200 h 77"/>
              <a:gd name="T28" fmla="*/ 0 w 19"/>
              <a:gd name="T29" fmla="*/ 55563 h 77"/>
              <a:gd name="T30" fmla="*/ 0 w 19"/>
              <a:gd name="T31" fmla="*/ 34925 h 77"/>
              <a:gd name="T32" fmla="*/ 4763 w 19"/>
              <a:gd name="T33" fmla="*/ 17463 h 77"/>
              <a:gd name="T34" fmla="*/ 9525 w 19"/>
              <a:gd name="T35" fmla="*/ 0 h 77"/>
              <a:gd name="T36" fmla="*/ 30163 w 19"/>
              <a:gd name="T37" fmla="*/ 0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77"/>
              <a:gd name="T59" fmla="*/ 19 w 19"/>
              <a:gd name="T60" fmla="*/ 77 h 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77">
                <a:moveTo>
                  <a:pt x="19" y="0"/>
                </a:moveTo>
                <a:lnTo>
                  <a:pt x="19" y="1"/>
                </a:lnTo>
                <a:lnTo>
                  <a:pt x="18" y="2"/>
                </a:lnTo>
                <a:lnTo>
                  <a:pt x="17" y="7"/>
                </a:lnTo>
                <a:lnTo>
                  <a:pt x="14" y="13"/>
                </a:lnTo>
                <a:lnTo>
                  <a:pt x="13" y="23"/>
                </a:lnTo>
                <a:lnTo>
                  <a:pt x="12" y="36"/>
                </a:lnTo>
                <a:lnTo>
                  <a:pt x="13" y="54"/>
                </a:lnTo>
                <a:lnTo>
                  <a:pt x="14" y="77"/>
                </a:lnTo>
                <a:lnTo>
                  <a:pt x="4" y="77"/>
                </a:lnTo>
                <a:lnTo>
                  <a:pt x="4" y="75"/>
                </a:lnTo>
                <a:lnTo>
                  <a:pt x="3" y="69"/>
                </a:lnTo>
                <a:lnTo>
                  <a:pt x="2" y="60"/>
                </a:lnTo>
                <a:lnTo>
                  <a:pt x="0" y="48"/>
                </a:lnTo>
                <a:lnTo>
                  <a:pt x="0" y="35"/>
                </a:lnTo>
                <a:lnTo>
                  <a:pt x="0" y="22"/>
                </a:lnTo>
                <a:lnTo>
                  <a:pt x="3" y="11"/>
                </a:lnTo>
                <a:lnTo>
                  <a:pt x="6" y="0"/>
                </a:lnTo>
                <a:lnTo>
                  <a:pt x="19" y="0"/>
                </a:lnTo>
                <a:close/>
              </a:path>
            </a:pathLst>
          </a:custGeom>
          <a:solidFill>
            <a:srgbClr val="72C6FF"/>
          </a:solidFill>
          <a:ln w="9525">
            <a:noFill/>
            <a:round/>
            <a:headEnd/>
            <a:tailEnd/>
          </a:ln>
        </p:spPr>
        <p:txBody>
          <a:bodyPr/>
          <a:lstStyle/>
          <a:p>
            <a:endParaRPr lang="en-US"/>
          </a:p>
        </p:txBody>
      </p:sp>
      <p:sp>
        <p:nvSpPr>
          <p:cNvPr id="131349" name="Freeform 282"/>
          <p:cNvSpPr>
            <a:spLocks/>
          </p:cNvSpPr>
          <p:nvPr/>
        </p:nvSpPr>
        <p:spPr bwMode="auto">
          <a:xfrm>
            <a:off x="2343050" y="3813299"/>
            <a:ext cx="23813" cy="101600"/>
          </a:xfrm>
          <a:custGeom>
            <a:avLst/>
            <a:gdLst>
              <a:gd name="T0" fmla="*/ 23813 w 15"/>
              <a:gd name="T1" fmla="*/ 0 h 64"/>
              <a:gd name="T2" fmla="*/ 23813 w 15"/>
              <a:gd name="T3" fmla="*/ 1588 h 64"/>
              <a:gd name="T4" fmla="*/ 22225 w 15"/>
              <a:gd name="T5" fmla="*/ 3175 h 64"/>
              <a:gd name="T6" fmla="*/ 19050 w 15"/>
              <a:gd name="T7" fmla="*/ 9525 h 64"/>
              <a:gd name="T8" fmla="*/ 17463 w 15"/>
              <a:gd name="T9" fmla="*/ 19050 h 64"/>
              <a:gd name="T10" fmla="*/ 15875 w 15"/>
              <a:gd name="T11" fmla="*/ 31750 h 64"/>
              <a:gd name="T12" fmla="*/ 14288 w 15"/>
              <a:gd name="T13" fmla="*/ 47625 h 64"/>
              <a:gd name="T14" fmla="*/ 15875 w 15"/>
              <a:gd name="T15" fmla="*/ 71437 h 64"/>
              <a:gd name="T16" fmla="*/ 17463 w 15"/>
              <a:gd name="T17" fmla="*/ 101600 h 64"/>
              <a:gd name="T18" fmla="*/ 3175 w 15"/>
              <a:gd name="T19" fmla="*/ 101600 h 64"/>
              <a:gd name="T20" fmla="*/ 3175 w 15"/>
              <a:gd name="T21" fmla="*/ 98425 h 64"/>
              <a:gd name="T22" fmla="*/ 1588 w 15"/>
              <a:gd name="T23" fmla="*/ 90487 h 64"/>
              <a:gd name="T24" fmla="*/ 0 w 15"/>
              <a:gd name="T25" fmla="*/ 77787 h 64"/>
              <a:gd name="T26" fmla="*/ 0 w 15"/>
              <a:gd name="T27" fmla="*/ 63500 h 64"/>
              <a:gd name="T28" fmla="*/ 0 w 15"/>
              <a:gd name="T29" fmla="*/ 46037 h 64"/>
              <a:gd name="T30" fmla="*/ 0 w 15"/>
              <a:gd name="T31" fmla="*/ 30162 h 64"/>
              <a:gd name="T32" fmla="*/ 1588 w 15"/>
              <a:gd name="T33" fmla="*/ 12700 h 64"/>
              <a:gd name="T34" fmla="*/ 6350 w 15"/>
              <a:gd name="T35" fmla="*/ 0 h 64"/>
              <a:gd name="T36" fmla="*/ 23813 w 15"/>
              <a:gd name="T37" fmla="*/ 0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64"/>
              <a:gd name="T59" fmla="*/ 15 w 15"/>
              <a:gd name="T60" fmla="*/ 64 h 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64">
                <a:moveTo>
                  <a:pt x="15" y="0"/>
                </a:moveTo>
                <a:lnTo>
                  <a:pt x="15" y="1"/>
                </a:lnTo>
                <a:lnTo>
                  <a:pt x="14" y="2"/>
                </a:lnTo>
                <a:lnTo>
                  <a:pt x="12" y="6"/>
                </a:lnTo>
                <a:lnTo>
                  <a:pt x="11" y="12"/>
                </a:lnTo>
                <a:lnTo>
                  <a:pt x="10" y="20"/>
                </a:lnTo>
                <a:lnTo>
                  <a:pt x="9" y="30"/>
                </a:lnTo>
                <a:lnTo>
                  <a:pt x="10" y="45"/>
                </a:lnTo>
                <a:lnTo>
                  <a:pt x="11" y="64"/>
                </a:lnTo>
                <a:lnTo>
                  <a:pt x="2" y="64"/>
                </a:lnTo>
                <a:lnTo>
                  <a:pt x="2" y="62"/>
                </a:lnTo>
                <a:lnTo>
                  <a:pt x="1" y="57"/>
                </a:lnTo>
                <a:lnTo>
                  <a:pt x="0" y="49"/>
                </a:lnTo>
                <a:lnTo>
                  <a:pt x="0" y="40"/>
                </a:lnTo>
                <a:lnTo>
                  <a:pt x="0" y="29"/>
                </a:lnTo>
                <a:lnTo>
                  <a:pt x="0" y="19"/>
                </a:lnTo>
                <a:lnTo>
                  <a:pt x="1" y="8"/>
                </a:lnTo>
                <a:lnTo>
                  <a:pt x="4" y="0"/>
                </a:lnTo>
                <a:lnTo>
                  <a:pt x="15" y="0"/>
                </a:lnTo>
                <a:close/>
              </a:path>
            </a:pathLst>
          </a:custGeom>
          <a:solidFill>
            <a:srgbClr val="8CD8FF"/>
          </a:solidFill>
          <a:ln w="9525">
            <a:noFill/>
            <a:round/>
            <a:headEnd/>
            <a:tailEnd/>
          </a:ln>
        </p:spPr>
        <p:txBody>
          <a:bodyPr/>
          <a:lstStyle/>
          <a:p>
            <a:endParaRPr lang="en-US"/>
          </a:p>
        </p:txBody>
      </p:sp>
      <p:sp>
        <p:nvSpPr>
          <p:cNvPr id="131350" name="Freeform 283"/>
          <p:cNvSpPr>
            <a:spLocks/>
          </p:cNvSpPr>
          <p:nvPr/>
        </p:nvSpPr>
        <p:spPr bwMode="auto">
          <a:xfrm>
            <a:off x="2343050" y="3822824"/>
            <a:ext cx="19050" cy="80963"/>
          </a:xfrm>
          <a:custGeom>
            <a:avLst/>
            <a:gdLst>
              <a:gd name="T0" fmla="*/ 19050 w 12"/>
              <a:gd name="T1" fmla="*/ 1588 h 51"/>
              <a:gd name="T2" fmla="*/ 19050 w 12"/>
              <a:gd name="T3" fmla="*/ 1588 h 51"/>
              <a:gd name="T4" fmla="*/ 17463 w 12"/>
              <a:gd name="T5" fmla="*/ 3175 h 51"/>
              <a:gd name="T6" fmla="*/ 15875 w 12"/>
              <a:gd name="T7" fmla="*/ 6350 h 51"/>
              <a:gd name="T8" fmla="*/ 14288 w 12"/>
              <a:gd name="T9" fmla="*/ 14288 h 51"/>
              <a:gd name="T10" fmla="*/ 14288 w 12"/>
              <a:gd name="T11" fmla="*/ 25400 h 51"/>
              <a:gd name="T12" fmla="*/ 12700 w 12"/>
              <a:gd name="T13" fmla="*/ 38100 h 51"/>
              <a:gd name="T14" fmla="*/ 12700 w 12"/>
              <a:gd name="T15" fmla="*/ 57150 h 51"/>
              <a:gd name="T16" fmla="*/ 14288 w 12"/>
              <a:gd name="T17" fmla="*/ 80963 h 51"/>
              <a:gd name="T18" fmla="*/ 3175 w 12"/>
              <a:gd name="T19" fmla="*/ 80963 h 51"/>
              <a:gd name="T20" fmla="*/ 3175 w 12"/>
              <a:gd name="T21" fmla="*/ 79375 h 51"/>
              <a:gd name="T22" fmla="*/ 3175 w 12"/>
              <a:gd name="T23" fmla="*/ 71438 h 51"/>
              <a:gd name="T24" fmla="*/ 1588 w 12"/>
              <a:gd name="T25" fmla="*/ 61913 h 51"/>
              <a:gd name="T26" fmla="*/ 1588 w 12"/>
              <a:gd name="T27" fmla="*/ 49213 h 51"/>
              <a:gd name="T28" fmla="*/ 0 w 12"/>
              <a:gd name="T29" fmla="*/ 36513 h 51"/>
              <a:gd name="T30" fmla="*/ 1588 w 12"/>
              <a:gd name="T31" fmla="*/ 23813 h 51"/>
              <a:gd name="T32" fmla="*/ 3175 w 12"/>
              <a:gd name="T33" fmla="*/ 11113 h 51"/>
              <a:gd name="T34" fmla="*/ 6350 w 12"/>
              <a:gd name="T35" fmla="*/ 0 h 51"/>
              <a:gd name="T36" fmla="*/ 19050 w 12"/>
              <a:gd name="T37" fmla="*/ 1588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51"/>
              <a:gd name="T59" fmla="*/ 12 w 12"/>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51">
                <a:moveTo>
                  <a:pt x="12" y="1"/>
                </a:moveTo>
                <a:lnTo>
                  <a:pt x="12" y="1"/>
                </a:lnTo>
                <a:lnTo>
                  <a:pt x="11" y="2"/>
                </a:lnTo>
                <a:lnTo>
                  <a:pt x="10" y="4"/>
                </a:lnTo>
                <a:lnTo>
                  <a:pt x="9" y="9"/>
                </a:lnTo>
                <a:lnTo>
                  <a:pt x="9" y="16"/>
                </a:lnTo>
                <a:lnTo>
                  <a:pt x="8" y="24"/>
                </a:lnTo>
                <a:lnTo>
                  <a:pt x="8" y="36"/>
                </a:lnTo>
                <a:lnTo>
                  <a:pt x="9" y="51"/>
                </a:lnTo>
                <a:lnTo>
                  <a:pt x="2" y="51"/>
                </a:lnTo>
                <a:lnTo>
                  <a:pt x="2" y="50"/>
                </a:lnTo>
                <a:lnTo>
                  <a:pt x="2" y="45"/>
                </a:lnTo>
                <a:lnTo>
                  <a:pt x="1" y="39"/>
                </a:lnTo>
                <a:lnTo>
                  <a:pt x="1" y="31"/>
                </a:lnTo>
                <a:lnTo>
                  <a:pt x="0" y="23"/>
                </a:lnTo>
                <a:lnTo>
                  <a:pt x="1" y="15"/>
                </a:lnTo>
                <a:lnTo>
                  <a:pt x="2" y="7"/>
                </a:lnTo>
                <a:lnTo>
                  <a:pt x="4" y="0"/>
                </a:lnTo>
                <a:lnTo>
                  <a:pt x="12" y="1"/>
                </a:lnTo>
                <a:close/>
              </a:path>
            </a:pathLst>
          </a:custGeom>
          <a:solidFill>
            <a:srgbClr val="A5EDFF"/>
          </a:solidFill>
          <a:ln w="9525">
            <a:noFill/>
            <a:round/>
            <a:headEnd/>
            <a:tailEnd/>
          </a:ln>
        </p:spPr>
        <p:txBody>
          <a:bodyPr/>
          <a:lstStyle/>
          <a:p>
            <a:endParaRPr lang="en-US"/>
          </a:p>
        </p:txBody>
      </p:sp>
      <p:sp>
        <p:nvSpPr>
          <p:cNvPr id="131351" name="Freeform 284"/>
          <p:cNvSpPr>
            <a:spLocks/>
          </p:cNvSpPr>
          <p:nvPr/>
        </p:nvSpPr>
        <p:spPr bwMode="auto">
          <a:xfrm>
            <a:off x="2344638" y="3833937"/>
            <a:ext cx="14287" cy="58737"/>
          </a:xfrm>
          <a:custGeom>
            <a:avLst/>
            <a:gdLst>
              <a:gd name="T0" fmla="*/ 14287 w 9"/>
              <a:gd name="T1" fmla="*/ 0 h 37"/>
              <a:gd name="T2" fmla="*/ 14287 w 9"/>
              <a:gd name="T3" fmla="*/ 0 h 37"/>
              <a:gd name="T4" fmla="*/ 12700 w 9"/>
              <a:gd name="T5" fmla="*/ 1587 h 37"/>
              <a:gd name="T6" fmla="*/ 12700 w 9"/>
              <a:gd name="T7" fmla="*/ 4762 h 37"/>
              <a:gd name="T8" fmla="*/ 11112 w 9"/>
              <a:gd name="T9" fmla="*/ 9525 h 37"/>
              <a:gd name="T10" fmla="*/ 9525 w 9"/>
              <a:gd name="T11" fmla="*/ 15875 h 37"/>
              <a:gd name="T12" fmla="*/ 9525 w 9"/>
              <a:gd name="T13" fmla="*/ 26987 h 37"/>
              <a:gd name="T14" fmla="*/ 9525 w 9"/>
              <a:gd name="T15" fmla="*/ 39687 h 37"/>
              <a:gd name="T16" fmla="*/ 11112 w 9"/>
              <a:gd name="T17" fmla="*/ 58737 h 37"/>
              <a:gd name="T18" fmla="*/ 3175 w 9"/>
              <a:gd name="T19" fmla="*/ 58737 h 37"/>
              <a:gd name="T20" fmla="*/ 1587 w 9"/>
              <a:gd name="T21" fmla="*/ 57150 h 37"/>
              <a:gd name="T22" fmla="*/ 1587 w 9"/>
              <a:gd name="T23" fmla="*/ 50800 h 37"/>
              <a:gd name="T24" fmla="*/ 1587 w 9"/>
              <a:gd name="T25" fmla="*/ 44450 h 37"/>
              <a:gd name="T26" fmla="*/ 0 w 9"/>
              <a:gd name="T27" fmla="*/ 36512 h 37"/>
              <a:gd name="T28" fmla="*/ 0 w 9"/>
              <a:gd name="T29" fmla="*/ 25400 h 37"/>
              <a:gd name="T30" fmla="*/ 0 w 9"/>
              <a:gd name="T31" fmla="*/ 15875 h 37"/>
              <a:gd name="T32" fmla="*/ 1587 w 9"/>
              <a:gd name="T33" fmla="*/ 6350 h 37"/>
              <a:gd name="T34" fmla="*/ 4762 w 9"/>
              <a:gd name="T35" fmla="*/ 0 h 37"/>
              <a:gd name="T36" fmla="*/ 14287 w 9"/>
              <a:gd name="T37" fmla="*/ 0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37"/>
              <a:gd name="T59" fmla="*/ 9 w 9"/>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37">
                <a:moveTo>
                  <a:pt x="9" y="0"/>
                </a:moveTo>
                <a:lnTo>
                  <a:pt x="9" y="0"/>
                </a:lnTo>
                <a:lnTo>
                  <a:pt x="8" y="1"/>
                </a:lnTo>
                <a:lnTo>
                  <a:pt x="8" y="3"/>
                </a:lnTo>
                <a:lnTo>
                  <a:pt x="7" y="6"/>
                </a:lnTo>
                <a:lnTo>
                  <a:pt x="6" y="10"/>
                </a:lnTo>
                <a:lnTo>
                  <a:pt x="6" y="17"/>
                </a:lnTo>
                <a:lnTo>
                  <a:pt x="6" y="25"/>
                </a:lnTo>
                <a:lnTo>
                  <a:pt x="7" y="37"/>
                </a:lnTo>
                <a:lnTo>
                  <a:pt x="2" y="37"/>
                </a:lnTo>
                <a:lnTo>
                  <a:pt x="1" y="36"/>
                </a:lnTo>
                <a:lnTo>
                  <a:pt x="1" y="32"/>
                </a:lnTo>
                <a:lnTo>
                  <a:pt x="1" y="28"/>
                </a:lnTo>
                <a:lnTo>
                  <a:pt x="0" y="23"/>
                </a:lnTo>
                <a:lnTo>
                  <a:pt x="0" y="16"/>
                </a:lnTo>
                <a:lnTo>
                  <a:pt x="0" y="10"/>
                </a:lnTo>
                <a:lnTo>
                  <a:pt x="1" y="4"/>
                </a:lnTo>
                <a:lnTo>
                  <a:pt x="3" y="0"/>
                </a:lnTo>
                <a:lnTo>
                  <a:pt x="9" y="0"/>
                </a:lnTo>
                <a:close/>
              </a:path>
            </a:pathLst>
          </a:custGeom>
          <a:solidFill>
            <a:srgbClr val="BFFFFF"/>
          </a:solidFill>
          <a:ln w="9525">
            <a:noFill/>
            <a:round/>
            <a:headEnd/>
            <a:tailEnd/>
          </a:ln>
        </p:spPr>
        <p:txBody>
          <a:bodyPr/>
          <a:lstStyle/>
          <a:p>
            <a:endParaRPr lang="en-US"/>
          </a:p>
        </p:txBody>
      </p:sp>
      <p:sp>
        <p:nvSpPr>
          <p:cNvPr id="131352" name="Rectangle 285"/>
          <p:cNvSpPr>
            <a:spLocks noChangeArrowheads="1"/>
          </p:cNvSpPr>
          <p:nvPr/>
        </p:nvSpPr>
        <p:spPr bwMode="auto">
          <a:xfrm>
            <a:off x="2149375" y="3818062"/>
            <a:ext cx="6350" cy="187325"/>
          </a:xfrm>
          <a:prstGeom prst="rect">
            <a:avLst/>
          </a:prstGeom>
          <a:solidFill>
            <a:srgbClr val="000000"/>
          </a:solidFill>
          <a:ln w="9525">
            <a:noFill/>
            <a:miter lim="800000"/>
            <a:headEnd/>
            <a:tailEnd/>
          </a:ln>
        </p:spPr>
        <p:txBody>
          <a:bodyPr/>
          <a:lstStyle/>
          <a:p>
            <a:endParaRPr lang="en-US"/>
          </a:p>
        </p:txBody>
      </p:sp>
      <p:sp>
        <p:nvSpPr>
          <p:cNvPr id="131353" name="Freeform 286"/>
          <p:cNvSpPr>
            <a:spLocks/>
          </p:cNvSpPr>
          <p:nvPr/>
        </p:nvSpPr>
        <p:spPr bwMode="auto">
          <a:xfrm>
            <a:off x="2216050" y="3814887"/>
            <a:ext cx="73025" cy="87312"/>
          </a:xfrm>
          <a:custGeom>
            <a:avLst/>
            <a:gdLst>
              <a:gd name="T0" fmla="*/ 6350 w 46"/>
              <a:gd name="T1" fmla="*/ 9525 h 55"/>
              <a:gd name="T2" fmla="*/ 6350 w 46"/>
              <a:gd name="T3" fmla="*/ 11112 h 55"/>
              <a:gd name="T4" fmla="*/ 4762 w 46"/>
              <a:gd name="T5" fmla="*/ 14287 h 55"/>
              <a:gd name="T6" fmla="*/ 1588 w 46"/>
              <a:gd name="T7" fmla="*/ 22225 h 55"/>
              <a:gd name="T8" fmla="*/ 0 w 46"/>
              <a:gd name="T9" fmla="*/ 33337 h 55"/>
              <a:gd name="T10" fmla="*/ 0 w 46"/>
              <a:gd name="T11" fmla="*/ 44450 h 55"/>
              <a:gd name="T12" fmla="*/ 0 w 46"/>
              <a:gd name="T13" fmla="*/ 57150 h 55"/>
              <a:gd name="T14" fmla="*/ 0 w 46"/>
              <a:gd name="T15" fmla="*/ 73025 h 55"/>
              <a:gd name="T16" fmla="*/ 4762 w 46"/>
              <a:gd name="T17" fmla="*/ 87312 h 55"/>
              <a:gd name="T18" fmla="*/ 4762 w 46"/>
              <a:gd name="T19" fmla="*/ 87312 h 55"/>
              <a:gd name="T20" fmla="*/ 4762 w 46"/>
              <a:gd name="T21" fmla="*/ 85725 h 55"/>
              <a:gd name="T22" fmla="*/ 4762 w 46"/>
              <a:gd name="T23" fmla="*/ 80962 h 55"/>
              <a:gd name="T24" fmla="*/ 4762 w 46"/>
              <a:gd name="T25" fmla="*/ 77787 h 55"/>
              <a:gd name="T26" fmla="*/ 4762 w 46"/>
              <a:gd name="T27" fmla="*/ 73025 h 55"/>
              <a:gd name="T28" fmla="*/ 6350 w 46"/>
              <a:gd name="T29" fmla="*/ 68262 h 55"/>
              <a:gd name="T30" fmla="*/ 6350 w 46"/>
              <a:gd name="T31" fmla="*/ 61912 h 55"/>
              <a:gd name="T32" fmla="*/ 7938 w 46"/>
              <a:gd name="T33" fmla="*/ 55562 h 55"/>
              <a:gd name="T34" fmla="*/ 9525 w 46"/>
              <a:gd name="T35" fmla="*/ 50800 h 55"/>
              <a:gd name="T36" fmla="*/ 11112 w 46"/>
              <a:gd name="T37" fmla="*/ 44450 h 55"/>
              <a:gd name="T38" fmla="*/ 12700 w 46"/>
              <a:gd name="T39" fmla="*/ 39687 h 55"/>
              <a:gd name="T40" fmla="*/ 17463 w 46"/>
              <a:gd name="T41" fmla="*/ 33337 h 55"/>
              <a:gd name="T42" fmla="*/ 22225 w 46"/>
              <a:gd name="T43" fmla="*/ 30162 h 55"/>
              <a:gd name="T44" fmla="*/ 26988 w 46"/>
              <a:gd name="T45" fmla="*/ 25400 h 55"/>
              <a:gd name="T46" fmla="*/ 33338 w 46"/>
              <a:gd name="T47" fmla="*/ 23812 h 55"/>
              <a:gd name="T48" fmla="*/ 41275 w 46"/>
              <a:gd name="T49" fmla="*/ 22225 h 55"/>
              <a:gd name="T50" fmla="*/ 41275 w 46"/>
              <a:gd name="T51" fmla="*/ 20637 h 55"/>
              <a:gd name="T52" fmla="*/ 41275 w 46"/>
              <a:gd name="T53" fmla="*/ 20637 h 55"/>
              <a:gd name="T54" fmla="*/ 44450 w 46"/>
              <a:gd name="T55" fmla="*/ 19050 h 55"/>
              <a:gd name="T56" fmla="*/ 46037 w 46"/>
              <a:gd name="T57" fmla="*/ 17462 h 55"/>
              <a:gd name="T58" fmla="*/ 52388 w 46"/>
              <a:gd name="T59" fmla="*/ 14287 h 55"/>
              <a:gd name="T60" fmla="*/ 57150 w 46"/>
              <a:gd name="T61" fmla="*/ 11112 h 55"/>
              <a:gd name="T62" fmla="*/ 65088 w 46"/>
              <a:gd name="T63" fmla="*/ 7937 h 55"/>
              <a:gd name="T64" fmla="*/ 73025 w 46"/>
              <a:gd name="T65" fmla="*/ 3175 h 55"/>
              <a:gd name="T66" fmla="*/ 73025 w 46"/>
              <a:gd name="T67" fmla="*/ 3175 h 55"/>
              <a:gd name="T68" fmla="*/ 71438 w 46"/>
              <a:gd name="T69" fmla="*/ 3175 h 55"/>
              <a:gd name="T70" fmla="*/ 68263 w 46"/>
              <a:gd name="T71" fmla="*/ 3175 h 55"/>
              <a:gd name="T72" fmla="*/ 66675 w 46"/>
              <a:gd name="T73" fmla="*/ 3175 h 55"/>
              <a:gd name="T74" fmla="*/ 63500 w 46"/>
              <a:gd name="T75" fmla="*/ 1587 h 55"/>
              <a:gd name="T76" fmla="*/ 60325 w 46"/>
              <a:gd name="T77" fmla="*/ 1587 h 55"/>
              <a:gd name="T78" fmla="*/ 55563 w 46"/>
              <a:gd name="T79" fmla="*/ 1587 h 55"/>
              <a:gd name="T80" fmla="*/ 50800 w 46"/>
              <a:gd name="T81" fmla="*/ 1587 h 55"/>
              <a:gd name="T82" fmla="*/ 44450 w 46"/>
              <a:gd name="T83" fmla="*/ 0 h 55"/>
              <a:gd name="T84" fmla="*/ 41275 w 46"/>
              <a:gd name="T85" fmla="*/ 1587 h 55"/>
              <a:gd name="T86" fmla="*/ 34925 w 46"/>
              <a:gd name="T87" fmla="*/ 1587 h 55"/>
              <a:gd name="T88" fmla="*/ 30163 w 46"/>
              <a:gd name="T89" fmla="*/ 1587 h 55"/>
              <a:gd name="T90" fmla="*/ 22225 w 46"/>
              <a:gd name="T91" fmla="*/ 3175 h 55"/>
              <a:gd name="T92" fmla="*/ 17463 w 46"/>
              <a:gd name="T93" fmla="*/ 3175 h 55"/>
              <a:gd name="T94" fmla="*/ 11112 w 46"/>
              <a:gd name="T95" fmla="*/ 6350 h 55"/>
              <a:gd name="T96" fmla="*/ 6350 w 46"/>
              <a:gd name="T97" fmla="*/ 9525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55"/>
              <a:gd name="T149" fmla="*/ 46 w 46"/>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55">
                <a:moveTo>
                  <a:pt x="4" y="6"/>
                </a:moveTo>
                <a:lnTo>
                  <a:pt x="4" y="7"/>
                </a:lnTo>
                <a:lnTo>
                  <a:pt x="3" y="9"/>
                </a:lnTo>
                <a:lnTo>
                  <a:pt x="1" y="14"/>
                </a:lnTo>
                <a:lnTo>
                  <a:pt x="0" y="21"/>
                </a:lnTo>
                <a:lnTo>
                  <a:pt x="0" y="28"/>
                </a:lnTo>
                <a:lnTo>
                  <a:pt x="0" y="36"/>
                </a:lnTo>
                <a:lnTo>
                  <a:pt x="0" y="46"/>
                </a:lnTo>
                <a:lnTo>
                  <a:pt x="3" y="55"/>
                </a:lnTo>
                <a:lnTo>
                  <a:pt x="3" y="54"/>
                </a:lnTo>
                <a:lnTo>
                  <a:pt x="3" y="51"/>
                </a:lnTo>
                <a:lnTo>
                  <a:pt x="3" y="49"/>
                </a:lnTo>
                <a:lnTo>
                  <a:pt x="3" y="46"/>
                </a:lnTo>
                <a:lnTo>
                  <a:pt x="4" y="43"/>
                </a:lnTo>
                <a:lnTo>
                  <a:pt x="4" y="39"/>
                </a:lnTo>
                <a:lnTo>
                  <a:pt x="5" y="35"/>
                </a:lnTo>
                <a:lnTo>
                  <a:pt x="6" y="32"/>
                </a:lnTo>
                <a:lnTo>
                  <a:pt x="7" y="28"/>
                </a:lnTo>
                <a:lnTo>
                  <a:pt x="8" y="25"/>
                </a:lnTo>
                <a:lnTo>
                  <a:pt x="11" y="21"/>
                </a:lnTo>
                <a:lnTo>
                  <a:pt x="14" y="19"/>
                </a:lnTo>
                <a:lnTo>
                  <a:pt x="17" y="16"/>
                </a:lnTo>
                <a:lnTo>
                  <a:pt x="21" y="15"/>
                </a:lnTo>
                <a:lnTo>
                  <a:pt x="26" y="14"/>
                </a:lnTo>
                <a:lnTo>
                  <a:pt x="26" y="13"/>
                </a:lnTo>
                <a:lnTo>
                  <a:pt x="28" y="12"/>
                </a:lnTo>
                <a:lnTo>
                  <a:pt x="29" y="11"/>
                </a:lnTo>
                <a:lnTo>
                  <a:pt x="33" y="9"/>
                </a:lnTo>
                <a:lnTo>
                  <a:pt x="36" y="7"/>
                </a:lnTo>
                <a:lnTo>
                  <a:pt x="41" y="5"/>
                </a:lnTo>
                <a:lnTo>
                  <a:pt x="46" y="2"/>
                </a:lnTo>
                <a:lnTo>
                  <a:pt x="45" y="2"/>
                </a:lnTo>
                <a:lnTo>
                  <a:pt x="43" y="2"/>
                </a:lnTo>
                <a:lnTo>
                  <a:pt x="42" y="2"/>
                </a:lnTo>
                <a:lnTo>
                  <a:pt x="40" y="1"/>
                </a:lnTo>
                <a:lnTo>
                  <a:pt x="38" y="1"/>
                </a:lnTo>
                <a:lnTo>
                  <a:pt x="35" y="1"/>
                </a:lnTo>
                <a:lnTo>
                  <a:pt x="32" y="1"/>
                </a:lnTo>
                <a:lnTo>
                  <a:pt x="28" y="0"/>
                </a:lnTo>
                <a:lnTo>
                  <a:pt x="26" y="1"/>
                </a:lnTo>
                <a:lnTo>
                  <a:pt x="22" y="1"/>
                </a:lnTo>
                <a:lnTo>
                  <a:pt x="19" y="1"/>
                </a:lnTo>
                <a:lnTo>
                  <a:pt x="14" y="2"/>
                </a:lnTo>
                <a:lnTo>
                  <a:pt x="11" y="2"/>
                </a:lnTo>
                <a:lnTo>
                  <a:pt x="7" y="4"/>
                </a:lnTo>
                <a:lnTo>
                  <a:pt x="4" y="6"/>
                </a:lnTo>
                <a:close/>
              </a:path>
            </a:pathLst>
          </a:custGeom>
          <a:solidFill>
            <a:srgbClr val="999999"/>
          </a:solidFill>
          <a:ln w="9525">
            <a:noFill/>
            <a:round/>
            <a:headEnd/>
            <a:tailEnd/>
          </a:ln>
        </p:spPr>
        <p:txBody>
          <a:bodyPr/>
          <a:lstStyle/>
          <a:p>
            <a:endParaRPr lang="en-US"/>
          </a:p>
        </p:txBody>
      </p:sp>
      <p:sp>
        <p:nvSpPr>
          <p:cNvPr id="131354" name="Freeform 287"/>
          <p:cNvSpPr>
            <a:spLocks/>
          </p:cNvSpPr>
          <p:nvPr/>
        </p:nvSpPr>
        <p:spPr bwMode="auto">
          <a:xfrm>
            <a:off x="2114450" y="3879974"/>
            <a:ext cx="58738" cy="15875"/>
          </a:xfrm>
          <a:custGeom>
            <a:avLst/>
            <a:gdLst>
              <a:gd name="T0" fmla="*/ 0 w 37"/>
              <a:gd name="T1" fmla="*/ 11112 h 10"/>
              <a:gd name="T2" fmla="*/ 0 w 37"/>
              <a:gd name="T3" fmla="*/ 11112 h 10"/>
              <a:gd name="T4" fmla="*/ 0 w 37"/>
              <a:gd name="T5" fmla="*/ 9525 h 10"/>
              <a:gd name="T6" fmla="*/ 1588 w 37"/>
              <a:gd name="T7" fmla="*/ 9525 h 10"/>
              <a:gd name="T8" fmla="*/ 1588 w 37"/>
              <a:gd name="T9" fmla="*/ 7938 h 10"/>
              <a:gd name="T10" fmla="*/ 3175 w 37"/>
              <a:gd name="T11" fmla="*/ 4762 h 10"/>
              <a:gd name="T12" fmla="*/ 6350 w 37"/>
              <a:gd name="T13" fmla="*/ 4762 h 10"/>
              <a:gd name="T14" fmla="*/ 7938 w 37"/>
              <a:gd name="T15" fmla="*/ 3175 h 10"/>
              <a:gd name="T16" fmla="*/ 11113 w 37"/>
              <a:gd name="T17" fmla="*/ 1588 h 10"/>
              <a:gd name="T18" fmla="*/ 14288 w 37"/>
              <a:gd name="T19" fmla="*/ 1588 h 10"/>
              <a:gd name="T20" fmla="*/ 19050 w 37"/>
              <a:gd name="T21" fmla="*/ 0 h 10"/>
              <a:gd name="T22" fmla="*/ 23813 w 37"/>
              <a:gd name="T23" fmla="*/ 0 h 10"/>
              <a:gd name="T24" fmla="*/ 30163 w 37"/>
              <a:gd name="T25" fmla="*/ 0 h 10"/>
              <a:gd name="T26" fmla="*/ 34925 w 37"/>
              <a:gd name="T27" fmla="*/ 0 h 10"/>
              <a:gd name="T28" fmla="*/ 42863 w 37"/>
              <a:gd name="T29" fmla="*/ 1588 h 10"/>
              <a:gd name="T30" fmla="*/ 50800 w 37"/>
              <a:gd name="T31" fmla="*/ 3175 h 10"/>
              <a:gd name="T32" fmla="*/ 58738 w 37"/>
              <a:gd name="T33" fmla="*/ 4762 h 10"/>
              <a:gd name="T34" fmla="*/ 58738 w 37"/>
              <a:gd name="T35" fmla="*/ 9525 h 10"/>
              <a:gd name="T36" fmla="*/ 57150 w 37"/>
              <a:gd name="T37" fmla="*/ 9525 h 10"/>
              <a:gd name="T38" fmla="*/ 57150 w 37"/>
              <a:gd name="T39" fmla="*/ 9525 h 10"/>
              <a:gd name="T40" fmla="*/ 53975 w 37"/>
              <a:gd name="T41" fmla="*/ 7938 h 10"/>
              <a:gd name="T42" fmla="*/ 52388 w 37"/>
              <a:gd name="T43" fmla="*/ 7938 h 10"/>
              <a:gd name="T44" fmla="*/ 47625 w 37"/>
              <a:gd name="T45" fmla="*/ 4762 h 10"/>
              <a:gd name="T46" fmla="*/ 44450 w 37"/>
              <a:gd name="T47" fmla="*/ 4762 h 10"/>
              <a:gd name="T48" fmla="*/ 39688 w 37"/>
              <a:gd name="T49" fmla="*/ 4762 h 10"/>
              <a:gd name="T50" fmla="*/ 34925 w 37"/>
              <a:gd name="T51" fmla="*/ 3175 h 10"/>
              <a:gd name="T52" fmla="*/ 30163 w 37"/>
              <a:gd name="T53" fmla="*/ 3175 h 10"/>
              <a:gd name="T54" fmla="*/ 23813 w 37"/>
              <a:gd name="T55" fmla="*/ 3175 h 10"/>
              <a:gd name="T56" fmla="*/ 20638 w 37"/>
              <a:gd name="T57" fmla="*/ 4762 h 10"/>
              <a:gd name="T58" fmla="*/ 14288 w 37"/>
              <a:gd name="T59" fmla="*/ 4762 h 10"/>
              <a:gd name="T60" fmla="*/ 11113 w 37"/>
              <a:gd name="T61" fmla="*/ 7938 h 10"/>
              <a:gd name="T62" fmla="*/ 7938 w 37"/>
              <a:gd name="T63" fmla="*/ 9525 h 10"/>
              <a:gd name="T64" fmla="*/ 3175 w 37"/>
              <a:gd name="T65" fmla="*/ 12700 h 10"/>
              <a:gd name="T66" fmla="*/ 0 w 37"/>
              <a:gd name="T67" fmla="*/ 15875 h 10"/>
              <a:gd name="T68" fmla="*/ 0 w 37"/>
              <a:gd name="T69" fmla="*/ 11112 h 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10"/>
              <a:gd name="T107" fmla="*/ 37 w 37"/>
              <a:gd name="T108" fmla="*/ 10 h 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10">
                <a:moveTo>
                  <a:pt x="0" y="7"/>
                </a:moveTo>
                <a:lnTo>
                  <a:pt x="0" y="7"/>
                </a:lnTo>
                <a:lnTo>
                  <a:pt x="0" y="6"/>
                </a:lnTo>
                <a:lnTo>
                  <a:pt x="1" y="6"/>
                </a:lnTo>
                <a:lnTo>
                  <a:pt x="1" y="5"/>
                </a:lnTo>
                <a:lnTo>
                  <a:pt x="2" y="3"/>
                </a:lnTo>
                <a:lnTo>
                  <a:pt x="4" y="3"/>
                </a:lnTo>
                <a:lnTo>
                  <a:pt x="5" y="2"/>
                </a:lnTo>
                <a:lnTo>
                  <a:pt x="7" y="1"/>
                </a:lnTo>
                <a:lnTo>
                  <a:pt x="9" y="1"/>
                </a:lnTo>
                <a:lnTo>
                  <a:pt x="12" y="0"/>
                </a:lnTo>
                <a:lnTo>
                  <a:pt x="15" y="0"/>
                </a:lnTo>
                <a:lnTo>
                  <a:pt x="19" y="0"/>
                </a:lnTo>
                <a:lnTo>
                  <a:pt x="22" y="0"/>
                </a:lnTo>
                <a:lnTo>
                  <a:pt x="27" y="1"/>
                </a:lnTo>
                <a:lnTo>
                  <a:pt x="32" y="2"/>
                </a:lnTo>
                <a:lnTo>
                  <a:pt x="37" y="3"/>
                </a:lnTo>
                <a:lnTo>
                  <a:pt x="37" y="6"/>
                </a:lnTo>
                <a:lnTo>
                  <a:pt x="36" y="6"/>
                </a:lnTo>
                <a:lnTo>
                  <a:pt x="34" y="5"/>
                </a:lnTo>
                <a:lnTo>
                  <a:pt x="33" y="5"/>
                </a:lnTo>
                <a:lnTo>
                  <a:pt x="30" y="3"/>
                </a:lnTo>
                <a:lnTo>
                  <a:pt x="28" y="3"/>
                </a:lnTo>
                <a:lnTo>
                  <a:pt x="25" y="3"/>
                </a:lnTo>
                <a:lnTo>
                  <a:pt x="22" y="2"/>
                </a:lnTo>
                <a:lnTo>
                  <a:pt x="19" y="2"/>
                </a:lnTo>
                <a:lnTo>
                  <a:pt x="15" y="2"/>
                </a:lnTo>
                <a:lnTo>
                  <a:pt x="13" y="3"/>
                </a:lnTo>
                <a:lnTo>
                  <a:pt x="9" y="3"/>
                </a:lnTo>
                <a:lnTo>
                  <a:pt x="7" y="5"/>
                </a:lnTo>
                <a:lnTo>
                  <a:pt x="5" y="6"/>
                </a:lnTo>
                <a:lnTo>
                  <a:pt x="2" y="8"/>
                </a:lnTo>
                <a:lnTo>
                  <a:pt x="0" y="10"/>
                </a:lnTo>
                <a:lnTo>
                  <a:pt x="0" y="7"/>
                </a:lnTo>
                <a:close/>
              </a:path>
            </a:pathLst>
          </a:custGeom>
          <a:solidFill>
            <a:srgbClr val="000000"/>
          </a:solidFill>
          <a:ln w="9525">
            <a:noFill/>
            <a:round/>
            <a:headEnd/>
            <a:tailEnd/>
          </a:ln>
        </p:spPr>
        <p:txBody>
          <a:bodyPr/>
          <a:lstStyle/>
          <a:p>
            <a:endParaRPr lang="en-US"/>
          </a:p>
        </p:txBody>
      </p:sp>
      <p:sp>
        <p:nvSpPr>
          <p:cNvPr id="131355" name="Freeform 288"/>
          <p:cNvSpPr>
            <a:spLocks/>
          </p:cNvSpPr>
          <p:nvPr/>
        </p:nvSpPr>
        <p:spPr bwMode="auto">
          <a:xfrm>
            <a:off x="2114450" y="3840287"/>
            <a:ext cx="58738" cy="17462"/>
          </a:xfrm>
          <a:custGeom>
            <a:avLst/>
            <a:gdLst>
              <a:gd name="T0" fmla="*/ 0 w 37"/>
              <a:gd name="T1" fmla="*/ 11112 h 11"/>
              <a:gd name="T2" fmla="*/ 0 w 37"/>
              <a:gd name="T3" fmla="*/ 11112 h 11"/>
              <a:gd name="T4" fmla="*/ 0 w 37"/>
              <a:gd name="T5" fmla="*/ 9525 h 11"/>
              <a:gd name="T6" fmla="*/ 1588 w 37"/>
              <a:gd name="T7" fmla="*/ 9525 h 11"/>
              <a:gd name="T8" fmla="*/ 1588 w 37"/>
              <a:gd name="T9" fmla="*/ 7937 h 11"/>
              <a:gd name="T10" fmla="*/ 3175 w 37"/>
              <a:gd name="T11" fmla="*/ 6350 h 11"/>
              <a:gd name="T12" fmla="*/ 6350 w 37"/>
              <a:gd name="T13" fmla="*/ 6350 h 11"/>
              <a:gd name="T14" fmla="*/ 7938 w 37"/>
              <a:gd name="T15" fmla="*/ 4762 h 11"/>
              <a:gd name="T16" fmla="*/ 11113 w 37"/>
              <a:gd name="T17" fmla="*/ 3175 h 11"/>
              <a:gd name="T18" fmla="*/ 14288 w 37"/>
              <a:gd name="T19" fmla="*/ 3175 h 11"/>
              <a:gd name="T20" fmla="*/ 19050 w 37"/>
              <a:gd name="T21" fmla="*/ 0 h 11"/>
              <a:gd name="T22" fmla="*/ 23813 w 37"/>
              <a:gd name="T23" fmla="*/ 0 h 11"/>
              <a:gd name="T24" fmla="*/ 30163 w 37"/>
              <a:gd name="T25" fmla="*/ 0 h 11"/>
              <a:gd name="T26" fmla="*/ 34925 w 37"/>
              <a:gd name="T27" fmla="*/ 0 h 11"/>
              <a:gd name="T28" fmla="*/ 42863 w 37"/>
              <a:gd name="T29" fmla="*/ 3175 h 11"/>
              <a:gd name="T30" fmla="*/ 50800 w 37"/>
              <a:gd name="T31" fmla="*/ 4762 h 11"/>
              <a:gd name="T32" fmla="*/ 58738 w 37"/>
              <a:gd name="T33" fmla="*/ 6350 h 11"/>
              <a:gd name="T34" fmla="*/ 58738 w 37"/>
              <a:gd name="T35" fmla="*/ 9525 h 11"/>
              <a:gd name="T36" fmla="*/ 57150 w 37"/>
              <a:gd name="T37" fmla="*/ 9525 h 11"/>
              <a:gd name="T38" fmla="*/ 57150 w 37"/>
              <a:gd name="T39" fmla="*/ 9525 h 11"/>
              <a:gd name="T40" fmla="*/ 53975 w 37"/>
              <a:gd name="T41" fmla="*/ 7937 h 11"/>
              <a:gd name="T42" fmla="*/ 52388 w 37"/>
              <a:gd name="T43" fmla="*/ 7937 h 11"/>
              <a:gd name="T44" fmla="*/ 47625 w 37"/>
              <a:gd name="T45" fmla="*/ 7937 h 11"/>
              <a:gd name="T46" fmla="*/ 44450 w 37"/>
              <a:gd name="T47" fmla="*/ 6350 h 11"/>
              <a:gd name="T48" fmla="*/ 39688 w 37"/>
              <a:gd name="T49" fmla="*/ 6350 h 11"/>
              <a:gd name="T50" fmla="*/ 34925 w 37"/>
              <a:gd name="T51" fmla="*/ 4762 h 11"/>
              <a:gd name="T52" fmla="*/ 30163 w 37"/>
              <a:gd name="T53" fmla="*/ 4762 h 11"/>
              <a:gd name="T54" fmla="*/ 23813 w 37"/>
              <a:gd name="T55" fmla="*/ 4762 h 11"/>
              <a:gd name="T56" fmla="*/ 20638 w 37"/>
              <a:gd name="T57" fmla="*/ 6350 h 11"/>
              <a:gd name="T58" fmla="*/ 14288 w 37"/>
              <a:gd name="T59" fmla="*/ 6350 h 11"/>
              <a:gd name="T60" fmla="*/ 11113 w 37"/>
              <a:gd name="T61" fmla="*/ 7937 h 11"/>
              <a:gd name="T62" fmla="*/ 7938 w 37"/>
              <a:gd name="T63" fmla="*/ 9525 h 11"/>
              <a:gd name="T64" fmla="*/ 3175 w 37"/>
              <a:gd name="T65" fmla="*/ 14287 h 11"/>
              <a:gd name="T66" fmla="*/ 0 w 37"/>
              <a:gd name="T67" fmla="*/ 17462 h 11"/>
              <a:gd name="T68" fmla="*/ 0 w 37"/>
              <a:gd name="T69" fmla="*/ 11112 h 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11"/>
              <a:gd name="T107" fmla="*/ 37 w 37"/>
              <a:gd name="T108" fmla="*/ 11 h 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11">
                <a:moveTo>
                  <a:pt x="0" y="7"/>
                </a:moveTo>
                <a:lnTo>
                  <a:pt x="0" y="7"/>
                </a:lnTo>
                <a:lnTo>
                  <a:pt x="0" y="6"/>
                </a:lnTo>
                <a:lnTo>
                  <a:pt x="1" y="6"/>
                </a:lnTo>
                <a:lnTo>
                  <a:pt x="1" y="5"/>
                </a:lnTo>
                <a:lnTo>
                  <a:pt x="2" y="4"/>
                </a:lnTo>
                <a:lnTo>
                  <a:pt x="4" y="4"/>
                </a:lnTo>
                <a:lnTo>
                  <a:pt x="5" y="3"/>
                </a:lnTo>
                <a:lnTo>
                  <a:pt x="7" y="2"/>
                </a:lnTo>
                <a:lnTo>
                  <a:pt x="9" y="2"/>
                </a:lnTo>
                <a:lnTo>
                  <a:pt x="12" y="0"/>
                </a:lnTo>
                <a:lnTo>
                  <a:pt x="15" y="0"/>
                </a:lnTo>
                <a:lnTo>
                  <a:pt x="19" y="0"/>
                </a:lnTo>
                <a:lnTo>
                  <a:pt x="22" y="0"/>
                </a:lnTo>
                <a:lnTo>
                  <a:pt x="27" y="2"/>
                </a:lnTo>
                <a:lnTo>
                  <a:pt x="32" y="3"/>
                </a:lnTo>
                <a:lnTo>
                  <a:pt x="37" y="4"/>
                </a:lnTo>
                <a:lnTo>
                  <a:pt x="37" y="6"/>
                </a:lnTo>
                <a:lnTo>
                  <a:pt x="36" y="6"/>
                </a:lnTo>
                <a:lnTo>
                  <a:pt x="34" y="5"/>
                </a:lnTo>
                <a:lnTo>
                  <a:pt x="33" y="5"/>
                </a:lnTo>
                <a:lnTo>
                  <a:pt x="30" y="5"/>
                </a:lnTo>
                <a:lnTo>
                  <a:pt x="28" y="4"/>
                </a:lnTo>
                <a:lnTo>
                  <a:pt x="25" y="4"/>
                </a:lnTo>
                <a:lnTo>
                  <a:pt x="22" y="3"/>
                </a:lnTo>
                <a:lnTo>
                  <a:pt x="19" y="3"/>
                </a:lnTo>
                <a:lnTo>
                  <a:pt x="15" y="3"/>
                </a:lnTo>
                <a:lnTo>
                  <a:pt x="13" y="4"/>
                </a:lnTo>
                <a:lnTo>
                  <a:pt x="9" y="4"/>
                </a:lnTo>
                <a:lnTo>
                  <a:pt x="7" y="5"/>
                </a:lnTo>
                <a:lnTo>
                  <a:pt x="5" y="6"/>
                </a:lnTo>
                <a:lnTo>
                  <a:pt x="2" y="9"/>
                </a:lnTo>
                <a:lnTo>
                  <a:pt x="0" y="11"/>
                </a:lnTo>
                <a:lnTo>
                  <a:pt x="0" y="7"/>
                </a:lnTo>
                <a:close/>
              </a:path>
            </a:pathLst>
          </a:custGeom>
          <a:solidFill>
            <a:srgbClr val="000000"/>
          </a:solidFill>
          <a:ln w="9525">
            <a:noFill/>
            <a:round/>
            <a:headEnd/>
            <a:tailEnd/>
          </a:ln>
        </p:spPr>
        <p:txBody>
          <a:bodyPr/>
          <a:lstStyle/>
          <a:p>
            <a:endParaRPr lang="en-US"/>
          </a:p>
        </p:txBody>
      </p:sp>
      <p:sp>
        <p:nvSpPr>
          <p:cNvPr id="131356" name="Freeform 289"/>
          <p:cNvSpPr>
            <a:spLocks/>
          </p:cNvSpPr>
          <p:nvPr/>
        </p:nvSpPr>
        <p:spPr bwMode="auto">
          <a:xfrm>
            <a:off x="2170013" y="3822824"/>
            <a:ext cx="96837" cy="179388"/>
          </a:xfrm>
          <a:custGeom>
            <a:avLst/>
            <a:gdLst>
              <a:gd name="T0" fmla="*/ 0 w 61"/>
              <a:gd name="T1" fmla="*/ 0 h 113"/>
              <a:gd name="T2" fmla="*/ 0 w 61"/>
              <a:gd name="T3" fmla="*/ 174625 h 113"/>
              <a:gd name="T4" fmla="*/ 30162 w 61"/>
              <a:gd name="T5" fmla="*/ 179388 h 113"/>
              <a:gd name="T6" fmla="*/ 28575 w 61"/>
              <a:gd name="T7" fmla="*/ 155575 h 113"/>
              <a:gd name="T8" fmla="*/ 96837 w 61"/>
              <a:gd name="T9" fmla="*/ 166688 h 113"/>
              <a:gd name="T10" fmla="*/ 96837 w 61"/>
              <a:gd name="T11" fmla="*/ 157163 h 113"/>
              <a:gd name="T12" fmla="*/ 47625 w 61"/>
              <a:gd name="T13" fmla="*/ 152400 h 113"/>
              <a:gd name="T14" fmla="*/ 46037 w 61"/>
              <a:gd name="T15" fmla="*/ 131763 h 113"/>
              <a:gd name="T16" fmla="*/ 14287 w 61"/>
              <a:gd name="T17" fmla="*/ 131763 h 113"/>
              <a:gd name="T18" fmla="*/ 12700 w 61"/>
              <a:gd name="T19" fmla="*/ 127000 h 113"/>
              <a:gd name="T20" fmla="*/ 11112 w 61"/>
              <a:gd name="T21" fmla="*/ 120650 h 113"/>
              <a:gd name="T22" fmla="*/ 9525 w 61"/>
              <a:gd name="T23" fmla="*/ 109538 h 113"/>
              <a:gd name="T24" fmla="*/ 6350 w 61"/>
              <a:gd name="T25" fmla="*/ 93663 h 113"/>
              <a:gd name="T26" fmla="*/ 3175 w 61"/>
              <a:gd name="T27" fmla="*/ 76200 h 113"/>
              <a:gd name="T28" fmla="*/ 1587 w 61"/>
              <a:gd name="T29" fmla="*/ 53975 h 113"/>
              <a:gd name="T30" fmla="*/ 3175 w 61"/>
              <a:gd name="T31" fmla="*/ 31750 h 113"/>
              <a:gd name="T32" fmla="*/ 9525 w 61"/>
              <a:gd name="T33" fmla="*/ 4763 h 113"/>
              <a:gd name="T34" fmla="*/ 0 w 61"/>
              <a:gd name="T35" fmla="*/ 0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1"/>
              <a:gd name="T55" fmla="*/ 0 h 113"/>
              <a:gd name="T56" fmla="*/ 61 w 61"/>
              <a:gd name="T57" fmla="*/ 113 h 1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1" h="113">
                <a:moveTo>
                  <a:pt x="0" y="0"/>
                </a:moveTo>
                <a:lnTo>
                  <a:pt x="0" y="110"/>
                </a:lnTo>
                <a:lnTo>
                  <a:pt x="19" y="113"/>
                </a:lnTo>
                <a:lnTo>
                  <a:pt x="18" y="98"/>
                </a:lnTo>
                <a:lnTo>
                  <a:pt x="61" y="105"/>
                </a:lnTo>
                <a:lnTo>
                  <a:pt x="61" y="99"/>
                </a:lnTo>
                <a:lnTo>
                  <a:pt x="30" y="96"/>
                </a:lnTo>
                <a:lnTo>
                  <a:pt x="29" y="83"/>
                </a:lnTo>
                <a:lnTo>
                  <a:pt x="9" y="83"/>
                </a:lnTo>
                <a:lnTo>
                  <a:pt x="8" y="80"/>
                </a:lnTo>
                <a:lnTo>
                  <a:pt x="7" y="76"/>
                </a:lnTo>
                <a:lnTo>
                  <a:pt x="6" y="69"/>
                </a:lnTo>
                <a:lnTo>
                  <a:pt x="4" y="59"/>
                </a:lnTo>
                <a:lnTo>
                  <a:pt x="2" y="48"/>
                </a:lnTo>
                <a:lnTo>
                  <a:pt x="1" y="34"/>
                </a:lnTo>
                <a:lnTo>
                  <a:pt x="2" y="20"/>
                </a:lnTo>
                <a:lnTo>
                  <a:pt x="6" y="3"/>
                </a:lnTo>
                <a:lnTo>
                  <a:pt x="0" y="0"/>
                </a:lnTo>
                <a:close/>
              </a:path>
            </a:pathLst>
          </a:custGeom>
          <a:solidFill>
            <a:srgbClr val="001999"/>
          </a:solidFill>
          <a:ln w="9525">
            <a:noFill/>
            <a:round/>
            <a:headEnd/>
            <a:tailEnd/>
          </a:ln>
        </p:spPr>
        <p:txBody>
          <a:bodyPr/>
          <a:lstStyle/>
          <a:p>
            <a:endParaRPr lang="en-US"/>
          </a:p>
        </p:txBody>
      </p:sp>
      <p:sp>
        <p:nvSpPr>
          <p:cNvPr id="131357" name="Freeform 290"/>
          <p:cNvSpPr>
            <a:spLocks/>
          </p:cNvSpPr>
          <p:nvPr/>
        </p:nvSpPr>
        <p:spPr bwMode="auto">
          <a:xfrm>
            <a:off x="2217638" y="3781549"/>
            <a:ext cx="125412" cy="23813"/>
          </a:xfrm>
          <a:custGeom>
            <a:avLst/>
            <a:gdLst>
              <a:gd name="T0" fmla="*/ 0 w 79"/>
              <a:gd name="T1" fmla="*/ 23813 h 15"/>
              <a:gd name="T2" fmla="*/ 0 w 79"/>
              <a:gd name="T3" fmla="*/ 23813 h 15"/>
              <a:gd name="T4" fmla="*/ 4762 w 79"/>
              <a:gd name="T5" fmla="*/ 22225 h 15"/>
              <a:gd name="T6" fmla="*/ 6350 w 79"/>
              <a:gd name="T7" fmla="*/ 22225 h 15"/>
              <a:gd name="T8" fmla="*/ 11112 w 79"/>
              <a:gd name="T9" fmla="*/ 20638 h 15"/>
              <a:gd name="T10" fmla="*/ 17462 w 79"/>
              <a:gd name="T11" fmla="*/ 19050 h 15"/>
              <a:gd name="T12" fmla="*/ 22225 w 79"/>
              <a:gd name="T13" fmla="*/ 17463 h 15"/>
              <a:gd name="T14" fmla="*/ 30162 w 79"/>
              <a:gd name="T15" fmla="*/ 14288 h 15"/>
              <a:gd name="T16" fmla="*/ 38100 w 79"/>
              <a:gd name="T17" fmla="*/ 12700 h 15"/>
              <a:gd name="T18" fmla="*/ 47625 w 79"/>
              <a:gd name="T19" fmla="*/ 12700 h 15"/>
              <a:gd name="T20" fmla="*/ 55562 w 79"/>
              <a:gd name="T21" fmla="*/ 11113 h 15"/>
              <a:gd name="T22" fmla="*/ 66675 w 79"/>
              <a:gd name="T23" fmla="*/ 11113 h 15"/>
              <a:gd name="T24" fmla="*/ 76200 w 79"/>
              <a:gd name="T25" fmla="*/ 9525 h 15"/>
              <a:gd name="T26" fmla="*/ 87312 w 79"/>
              <a:gd name="T27" fmla="*/ 11113 h 15"/>
              <a:gd name="T28" fmla="*/ 98425 w 79"/>
              <a:gd name="T29" fmla="*/ 11113 h 15"/>
              <a:gd name="T30" fmla="*/ 109537 w 79"/>
              <a:gd name="T31" fmla="*/ 12700 h 15"/>
              <a:gd name="T32" fmla="*/ 120650 w 79"/>
              <a:gd name="T33" fmla="*/ 14288 h 15"/>
              <a:gd name="T34" fmla="*/ 125412 w 79"/>
              <a:gd name="T35" fmla="*/ 0 h 15"/>
              <a:gd name="T36" fmla="*/ 125412 w 79"/>
              <a:gd name="T37" fmla="*/ 0 h 15"/>
              <a:gd name="T38" fmla="*/ 120650 w 79"/>
              <a:gd name="T39" fmla="*/ 0 h 15"/>
              <a:gd name="T40" fmla="*/ 117475 w 79"/>
              <a:gd name="T41" fmla="*/ 0 h 15"/>
              <a:gd name="T42" fmla="*/ 111125 w 79"/>
              <a:gd name="T43" fmla="*/ 0 h 15"/>
              <a:gd name="T44" fmla="*/ 104775 w 79"/>
              <a:gd name="T45" fmla="*/ 0 h 15"/>
              <a:gd name="T46" fmla="*/ 96837 w 79"/>
              <a:gd name="T47" fmla="*/ 0 h 15"/>
              <a:gd name="T48" fmla="*/ 88900 w 79"/>
              <a:gd name="T49" fmla="*/ 0 h 15"/>
              <a:gd name="T50" fmla="*/ 80962 w 79"/>
              <a:gd name="T51" fmla="*/ 1588 h 15"/>
              <a:gd name="T52" fmla="*/ 69850 w 79"/>
              <a:gd name="T53" fmla="*/ 1588 h 15"/>
              <a:gd name="T54" fmla="*/ 60325 w 79"/>
              <a:gd name="T55" fmla="*/ 1588 h 15"/>
              <a:gd name="T56" fmla="*/ 49212 w 79"/>
              <a:gd name="T57" fmla="*/ 3175 h 15"/>
              <a:gd name="T58" fmla="*/ 39687 w 79"/>
              <a:gd name="T59" fmla="*/ 6350 h 15"/>
              <a:gd name="T60" fmla="*/ 28575 w 79"/>
              <a:gd name="T61" fmla="*/ 7938 h 15"/>
              <a:gd name="T62" fmla="*/ 19050 w 79"/>
              <a:gd name="T63" fmla="*/ 9525 h 15"/>
              <a:gd name="T64" fmla="*/ 9525 w 79"/>
              <a:gd name="T65" fmla="*/ 11113 h 15"/>
              <a:gd name="T66" fmla="*/ 0 w 79"/>
              <a:gd name="T67" fmla="*/ 12700 h 15"/>
              <a:gd name="T68" fmla="*/ 0 w 79"/>
              <a:gd name="T69" fmla="*/ 23813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5"/>
              <a:gd name="T107" fmla="*/ 79 w 79"/>
              <a:gd name="T108" fmla="*/ 15 h 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5">
                <a:moveTo>
                  <a:pt x="0" y="15"/>
                </a:moveTo>
                <a:lnTo>
                  <a:pt x="0" y="15"/>
                </a:lnTo>
                <a:lnTo>
                  <a:pt x="3" y="14"/>
                </a:lnTo>
                <a:lnTo>
                  <a:pt x="4" y="14"/>
                </a:lnTo>
                <a:lnTo>
                  <a:pt x="7" y="13"/>
                </a:lnTo>
                <a:lnTo>
                  <a:pt x="11" y="12"/>
                </a:lnTo>
                <a:lnTo>
                  <a:pt x="14" y="11"/>
                </a:lnTo>
                <a:lnTo>
                  <a:pt x="19" y="9"/>
                </a:lnTo>
                <a:lnTo>
                  <a:pt x="24" y="8"/>
                </a:lnTo>
                <a:lnTo>
                  <a:pt x="30" y="8"/>
                </a:lnTo>
                <a:lnTo>
                  <a:pt x="35" y="7"/>
                </a:lnTo>
                <a:lnTo>
                  <a:pt x="42" y="7"/>
                </a:lnTo>
                <a:lnTo>
                  <a:pt x="48" y="6"/>
                </a:lnTo>
                <a:lnTo>
                  <a:pt x="55" y="7"/>
                </a:lnTo>
                <a:lnTo>
                  <a:pt x="62" y="7"/>
                </a:lnTo>
                <a:lnTo>
                  <a:pt x="69" y="8"/>
                </a:lnTo>
                <a:lnTo>
                  <a:pt x="76" y="9"/>
                </a:lnTo>
                <a:lnTo>
                  <a:pt x="79" y="0"/>
                </a:lnTo>
                <a:lnTo>
                  <a:pt x="76" y="0"/>
                </a:lnTo>
                <a:lnTo>
                  <a:pt x="74" y="0"/>
                </a:lnTo>
                <a:lnTo>
                  <a:pt x="70" y="0"/>
                </a:lnTo>
                <a:lnTo>
                  <a:pt x="66" y="0"/>
                </a:lnTo>
                <a:lnTo>
                  <a:pt x="61" y="0"/>
                </a:lnTo>
                <a:lnTo>
                  <a:pt x="56" y="0"/>
                </a:lnTo>
                <a:lnTo>
                  <a:pt x="51" y="1"/>
                </a:lnTo>
                <a:lnTo>
                  <a:pt x="44" y="1"/>
                </a:lnTo>
                <a:lnTo>
                  <a:pt x="38" y="1"/>
                </a:lnTo>
                <a:lnTo>
                  <a:pt x="31" y="2"/>
                </a:lnTo>
                <a:lnTo>
                  <a:pt x="25" y="4"/>
                </a:lnTo>
                <a:lnTo>
                  <a:pt x="18" y="5"/>
                </a:lnTo>
                <a:lnTo>
                  <a:pt x="12" y="6"/>
                </a:lnTo>
                <a:lnTo>
                  <a:pt x="6" y="7"/>
                </a:lnTo>
                <a:lnTo>
                  <a:pt x="0" y="8"/>
                </a:lnTo>
                <a:lnTo>
                  <a:pt x="0" y="15"/>
                </a:lnTo>
                <a:close/>
              </a:path>
            </a:pathLst>
          </a:custGeom>
          <a:solidFill>
            <a:srgbClr val="333333"/>
          </a:solidFill>
          <a:ln w="9525">
            <a:noFill/>
            <a:round/>
            <a:headEnd/>
            <a:tailEnd/>
          </a:ln>
        </p:spPr>
        <p:txBody>
          <a:bodyPr/>
          <a:lstStyle/>
          <a:p>
            <a:endParaRPr lang="en-US"/>
          </a:p>
        </p:txBody>
      </p:sp>
      <p:sp>
        <p:nvSpPr>
          <p:cNvPr id="131358" name="Freeform 291"/>
          <p:cNvSpPr>
            <a:spLocks/>
          </p:cNvSpPr>
          <p:nvPr/>
        </p:nvSpPr>
        <p:spPr bwMode="auto">
          <a:xfrm>
            <a:off x="2146200" y="4005387"/>
            <a:ext cx="209550" cy="71437"/>
          </a:xfrm>
          <a:custGeom>
            <a:avLst/>
            <a:gdLst>
              <a:gd name="T0" fmla="*/ 87312 w 132"/>
              <a:gd name="T1" fmla="*/ 69850 h 45"/>
              <a:gd name="T2" fmla="*/ 88900 w 132"/>
              <a:gd name="T3" fmla="*/ 66675 h 45"/>
              <a:gd name="T4" fmla="*/ 88900 w 132"/>
              <a:gd name="T5" fmla="*/ 66675 h 45"/>
              <a:gd name="T6" fmla="*/ 90487 w 132"/>
              <a:gd name="T7" fmla="*/ 66675 h 45"/>
              <a:gd name="T8" fmla="*/ 93662 w 132"/>
              <a:gd name="T9" fmla="*/ 65087 h 45"/>
              <a:gd name="T10" fmla="*/ 96837 w 132"/>
              <a:gd name="T11" fmla="*/ 65087 h 45"/>
              <a:gd name="T12" fmla="*/ 100012 w 132"/>
              <a:gd name="T13" fmla="*/ 63500 h 45"/>
              <a:gd name="T14" fmla="*/ 103188 w 132"/>
              <a:gd name="T15" fmla="*/ 61912 h 45"/>
              <a:gd name="T16" fmla="*/ 107950 w 132"/>
              <a:gd name="T17" fmla="*/ 60325 h 45"/>
              <a:gd name="T18" fmla="*/ 112712 w 132"/>
              <a:gd name="T19" fmla="*/ 58737 h 45"/>
              <a:gd name="T20" fmla="*/ 115887 w 132"/>
              <a:gd name="T21" fmla="*/ 53975 h 45"/>
              <a:gd name="T22" fmla="*/ 120650 w 132"/>
              <a:gd name="T23" fmla="*/ 52387 h 45"/>
              <a:gd name="T24" fmla="*/ 123825 w 132"/>
              <a:gd name="T25" fmla="*/ 49212 h 45"/>
              <a:gd name="T26" fmla="*/ 127000 w 132"/>
              <a:gd name="T27" fmla="*/ 47625 h 45"/>
              <a:gd name="T28" fmla="*/ 130175 w 132"/>
              <a:gd name="T29" fmla="*/ 42862 h 45"/>
              <a:gd name="T30" fmla="*/ 133350 w 132"/>
              <a:gd name="T31" fmla="*/ 41275 h 45"/>
              <a:gd name="T32" fmla="*/ 134937 w 132"/>
              <a:gd name="T33" fmla="*/ 38100 h 45"/>
              <a:gd name="T34" fmla="*/ 0 w 132"/>
              <a:gd name="T35" fmla="*/ 4762 h 45"/>
              <a:gd name="T36" fmla="*/ 9525 w 132"/>
              <a:gd name="T37" fmla="*/ 0 h 45"/>
              <a:gd name="T38" fmla="*/ 209550 w 132"/>
              <a:gd name="T39" fmla="*/ 50800 h 45"/>
              <a:gd name="T40" fmla="*/ 200025 w 132"/>
              <a:gd name="T41" fmla="*/ 53975 h 45"/>
              <a:gd name="T42" fmla="*/ 142875 w 132"/>
              <a:gd name="T43" fmla="*/ 39687 h 45"/>
              <a:gd name="T44" fmla="*/ 142875 w 132"/>
              <a:gd name="T45" fmla="*/ 39687 h 45"/>
              <a:gd name="T46" fmla="*/ 142875 w 132"/>
              <a:gd name="T47" fmla="*/ 41275 h 45"/>
              <a:gd name="T48" fmla="*/ 141287 w 132"/>
              <a:gd name="T49" fmla="*/ 41275 h 45"/>
              <a:gd name="T50" fmla="*/ 141287 w 132"/>
              <a:gd name="T51" fmla="*/ 42862 h 45"/>
              <a:gd name="T52" fmla="*/ 138112 w 132"/>
              <a:gd name="T53" fmla="*/ 44450 h 45"/>
              <a:gd name="T54" fmla="*/ 136525 w 132"/>
              <a:gd name="T55" fmla="*/ 47625 h 45"/>
              <a:gd name="T56" fmla="*/ 134937 w 132"/>
              <a:gd name="T57" fmla="*/ 49212 h 45"/>
              <a:gd name="T58" fmla="*/ 131762 w 132"/>
              <a:gd name="T59" fmla="*/ 50800 h 45"/>
              <a:gd name="T60" fmla="*/ 127000 w 132"/>
              <a:gd name="T61" fmla="*/ 52387 h 45"/>
              <a:gd name="T62" fmla="*/ 123825 w 132"/>
              <a:gd name="T63" fmla="*/ 53975 h 45"/>
              <a:gd name="T64" fmla="*/ 120650 w 132"/>
              <a:gd name="T65" fmla="*/ 58737 h 45"/>
              <a:gd name="T66" fmla="*/ 114300 w 132"/>
              <a:gd name="T67" fmla="*/ 60325 h 45"/>
              <a:gd name="T68" fmla="*/ 111125 w 132"/>
              <a:gd name="T69" fmla="*/ 63500 h 45"/>
              <a:gd name="T70" fmla="*/ 103188 w 132"/>
              <a:gd name="T71" fmla="*/ 65087 h 45"/>
              <a:gd name="T72" fmla="*/ 98425 w 132"/>
              <a:gd name="T73" fmla="*/ 66675 h 45"/>
              <a:gd name="T74" fmla="*/ 90487 w 132"/>
              <a:gd name="T75" fmla="*/ 71437 h 45"/>
              <a:gd name="T76" fmla="*/ 87312 w 132"/>
              <a:gd name="T77" fmla="*/ 69850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2"/>
              <a:gd name="T118" fmla="*/ 0 h 45"/>
              <a:gd name="T119" fmla="*/ 132 w 132"/>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2" h="45">
                <a:moveTo>
                  <a:pt x="55" y="44"/>
                </a:moveTo>
                <a:lnTo>
                  <a:pt x="56" y="42"/>
                </a:lnTo>
                <a:lnTo>
                  <a:pt x="57" y="42"/>
                </a:lnTo>
                <a:lnTo>
                  <a:pt x="59" y="41"/>
                </a:lnTo>
                <a:lnTo>
                  <a:pt x="61" y="41"/>
                </a:lnTo>
                <a:lnTo>
                  <a:pt x="63" y="40"/>
                </a:lnTo>
                <a:lnTo>
                  <a:pt x="65" y="39"/>
                </a:lnTo>
                <a:lnTo>
                  <a:pt x="68" y="38"/>
                </a:lnTo>
                <a:lnTo>
                  <a:pt x="71" y="37"/>
                </a:lnTo>
                <a:lnTo>
                  <a:pt x="73" y="34"/>
                </a:lnTo>
                <a:lnTo>
                  <a:pt x="76" y="33"/>
                </a:lnTo>
                <a:lnTo>
                  <a:pt x="78" y="31"/>
                </a:lnTo>
                <a:lnTo>
                  <a:pt x="80" y="30"/>
                </a:lnTo>
                <a:lnTo>
                  <a:pt x="82" y="27"/>
                </a:lnTo>
                <a:lnTo>
                  <a:pt x="84" y="26"/>
                </a:lnTo>
                <a:lnTo>
                  <a:pt x="85" y="24"/>
                </a:lnTo>
                <a:lnTo>
                  <a:pt x="0" y="3"/>
                </a:lnTo>
                <a:lnTo>
                  <a:pt x="6" y="0"/>
                </a:lnTo>
                <a:lnTo>
                  <a:pt x="132" y="32"/>
                </a:lnTo>
                <a:lnTo>
                  <a:pt x="126" y="34"/>
                </a:lnTo>
                <a:lnTo>
                  <a:pt x="90" y="25"/>
                </a:lnTo>
                <a:lnTo>
                  <a:pt x="90" y="26"/>
                </a:lnTo>
                <a:lnTo>
                  <a:pt x="89" y="26"/>
                </a:lnTo>
                <a:lnTo>
                  <a:pt x="89" y="27"/>
                </a:lnTo>
                <a:lnTo>
                  <a:pt x="87" y="28"/>
                </a:lnTo>
                <a:lnTo>
                  <a:pt x="86" y="30"/>
                </a:lnTo>
                <a:lnTo>
                  <a:pt x="85" y="31"/>
                </a:lnTo>
                <a:lnTo>
                  <a:pt x="83" y="32"/>
                </a:lnTo>
                <a:lnTo>
                  <a:pt x="80" y="33"/>
                </a:lnTo>
                <a:lnTo>
                  <a:pt x="78" y="34"/>
                </a:lnTo>
                <a:lnTo>
                  <a:pt x="76" y="37"/>
                </a:lnTo>
                <a:lnTo>
                  <a:pt x="72" y="38"/>
                </a:lnTo>
                <a:lnTo>
                  <a:pt x="70" y="40"/>
                </a:lnTo>
                <a:lnTo>
                  <a:pt x="65" y="41"/>
                </a:lnTo>
                <a:lnTo>
                  <a:pt x="62" y="42"/>
                </a:lnTo>
                <a:lnTo>
                  <a:pt x="57" y="45"/>
                </a:lnTo>
                <a:lnTo>
                  <a:pt x="55" y="44"/>
                </a:lnTo>
                <a:close/>
              </a:path>
            </a:pathLst>
          </a:custGeom>
          <a:solidFill>
            <a:srgbClr val="000000"/>
          </a:solidFill>
          <a:ln w="9525">
            <a:noFill/>
            <a:round/>
            <a:headEnd/>
            <a:tailEnd/>
          </a:ln>
        </p:spPr>
        <p:txBody>
          <a:bodyPr/>
          <a:lstStyle/>
          <a:p>
            <a:endParaRPr lang="en-US"/>
          </a:p>
        </p:txBody>
      </p:sp>
      <p:sp>
        <p:nvSpPr>
          <p:cNvPr id="131359" name="Freeform 292"/>
          <p:cNvSpPr>
            <a:spLocks/>
          </p:cNvSpPr>
          <p:nvPr/>
        </p:nvSpPr>
        <p:spPr bwMode="auto">
          <a:xfrm>
            <a:off x="2101750" y="4024437"/>
            <a:ext cx="214313" cy="63500"/>
          </a:xfrm>
          <a:custGeom>
            <a:avLst/>
            <a:gdLst>
              <a:gd name="T0" fmla="*/ 0 w 135"/>
              <a:gd name="T1" fmla="*/ 0 h 40"/>
              <a:gd name="T2" fmla="*/ 209550 w 135"/>
              <a:gd name="T3" fmla="*/ 63500 h 40"/>
              <a:gd name="T4" fmla="*/ 214313 w 135"/>
              <a:gd name="T5" fmla="*/ 63500 h 40"/>
              <a:gd name="T6" fmla="*/ 7938 w 135"/>
              <a:gd name="T7" fmla="*/ 0 h 40"/>
              <a:gd name="T8" fmla="*/ 0 w 135"/>
              <a:gd name="T9" fmla="*/ 0 h 40"/>
              <a:gd name="T10" fmla="*/ 0 60000 65536"/>
              <a:gd name="T11" fmla="*/ 0 60000 65536"/>
              <a:gd name="T12" fmla="*/ 0 60000 65536"/>
              <a:gd name="T13" fmla="*/ 0 60000 65536"/>
              <a:gd name="T14" fmla="*/ 0 60000 65536"/>
              <a:gd name="T15" fmla="*/ 0 w 135"/>
              <a:gd name="T16" fmla="*/ 0 h 40"/>
              <a:gd name="T17" fmla="*/ 135 w 135"/>
              <a:gd name="T18" fmla="*/ 40 h 40"/>
            </a:gdLst>
            <a:ahLst/>
            <a:cxnLst>
              <a:cxn ang="T10">
                <a:pos x="T0" y="T1"/>
              </a:cxn>
              <a:cxn ang="T11">
                <a:pos x="T2" y="T3"/>
              </a:cxn>
              <a:cxn ang="T12">
                <a:pos x="T4" y="T5"/>
              </a:cxn>
              <a:cxn ang="T13">
                <a:pos x="T6" y="T7"/>
              </a:cxn>
              <a:cxn ang="T14">
                <a:pos x="T8" y="T9"/>
              </a:cxn>
            </a:cxnLst>
            <a:rect l="T15" t="T16" r="T17" b="T18"/>
            <a:pathLst>
              <a:path w="135" h="40">
                <a:moveTo>
                  <a:pt x="0" y="0"/>
                </a:moveTo>
                <a:lnTo>
                  <a:pt x="132" y="40"/>
                </a:lnTo>
                <a:lnTo>
                  <a:pt x="135" y="40"/>
                </a:lnTo>
                <a:lnTo>
                  <a:pt x="5" y="0"/>
                </a:lnTo>
                <a:lnTo>
                  <a:pt x="0" y="0"/>
                </a:lnTo>
                <a:close/>
              </a:path>
            </a:pathLst>
          </a:custGeom>
          <a:solidFill>
            <a:srgbClr val="000000"/>
          </a:solidFill>
          <a:ln w="9525">
            <a:noFill/>
            <a:round/>
            <a:headEnd/>
            <a:tailEnd/>
          </a:ln>
        </p:spPr>
        <p:txBody>
          <a:bodyPr/>
          <a:lstStyle/>
          <a:p>
            <a:endParaRPr lang="en-US"/>
          </a:p>
        </p:txBody>
      </p:sp>
      <p:sp>
        <p:nvSpPr>
          <p:cNvPr id="131360" name="Freeform 293"/>
          <p:cNvSpPr>
            <a:spLocks/>
          </p:cNvSpPr>
          <p:nvPr/>
        </p:nvSpPr>
        <p:spPr bwMode="auto">
          <a:xfrm>
            <a:off x="2138263" y="4014912"/>
            <a:ext cx="209550" cy="57150"/>
          </a:xfrm>
          <a:custGeom>
            <a:avLst/>
            <a:gdLst>
              <a:gd name="T0" fmla="*/ 0 w 132"/>
              <a:gd name="T1" fmla="*/ 0 h 36"/>
              <a:gd name="T2" fmla="*/ 206375 w 132"/>
              <a:gd name="T3" fmla="*/ 57150 h 36"/>
              <a:gd name="T4" fmla="*/ 209550 w 132"/>
              <a:gd name="T5" fmla="*/ 55563 h 36"/>
              <a:gd name="T6" fmla="*/ 6350 w 132"/>
              <a:gd name="T7" fmla="*/ 0 h 36"/>
              <a:gd name="T8" fmla="*/ 0 w 132"/>
              <a:gd name="T9" fmla="*/ 0 h 36"/>
              <a:gd name="T10" fmla="*/ 0 60000 65536"/>
              <a:gd name="T11" fmla="*/ 0 60000 65536"/>
              <a:gd name="T12" fmla="*/ 0 60000 65536"/>
              <a:gd name="T13" fmla="*/ 0 60000 65536"/>
              <a:gd name="T14" fmla="*/ 0 60000 65536"/>
              <a:gd name="T15" fmla="*/ 0 w 132"/>
              <a:gd name="T16" fmla="*/ 0 h 36"/>
              <a:gd name="T17" fmla="*/ 132 w 132"/>
              <a:gd name="T18" fmla="*/ 36 h 36"/>
            </a:gdLst>
            <a:ahLst/>
            <a:cxnLst>
              <a:cxn ang="T10">
                <a:pos x="T0" y="T1"/>
              </a:cxn>
              <a:cxn ang="T11">
                <a:pos x="T2" y="T3"/>
              </a:cxn>
              <a:cxn ang="T12">
                <a:pos x="T4" y="T5"/>
              </a:cxn>
              <a:cxn ang="T13">
                <a:pos x="T6" y="T7"/>
              </a:cxn>
              <a:cxn ang="T14">
                <a:pos x="T8" y="T9"/>
              </a:cxn>
            </a:cxnLst>
            <a:rect l="T15" t="T16" r="T17" b="T18"/>
            <a:pathLst>
              <a:path w="132" h="36">
                <a:moveTo>
                  <a:pt x="0" y="0"/>
                </a:moveTo>
                <a:lnTo>
                  <a:pt x="130" y="36"/>
                </a:lnTo>
                <a:lnTo>
                  <a:pt x="132" y="35"/>
                </a:lnTo>
                <a:lnTo>
                  <a:pt x="4" y="0"/>
                </a:lnTo>
                <a:lnTo>
                  <a:pt x="0" y="0"/>
                </a:lnTo>
                <a:close/>
              </a:path>
            </a:pathLst>
          </a:custGeom>
          <a:solidFill>
            <a:srgbClr val="000000"/>
          </a:solidFill>
          <a:ln w="9525">
            <a:noFill/>
            <a:round/>
            <a:headEnd/>
            <a:tailEnd/>
          </a:ln>
        </p:spPr>
        <p:txBody>
          <a:bodyPr/>
          <a:lstStyle/>
          <a:p>
            <a:endParaRPr lang="en-US"/>
          </a:p>
        </p:txBody>
      </p:sp>
      <p:sp>
        <p:nvSpPr>
          <p:cNvPr id="131361" name="Freeform 294"/>
          <p:cNvSpPr>
            <a:spLocks/>
          </p:cNvSpPr>
          <p:nvPr/>
        </p:nvSpPr>
        <p:spPr bwMode="auto">
          <a:xfrm>
            <a:off x="2122388" y="4019674"/>
            <a:ext cx="211137" cy="60325"/>
          </a:xfrm>
          <a:custGeom>
            <a:avLst/>
            <a:gdLst>
              <a:gd name="T0" fmla="*/ 0 w 133"/>
              <a:gd name="T1" fmla="*/ 0 h 38"/>
              <a:gd name="T2" fmla="*/ 206375 w 133"/>
              <a:gd name="T3" fmla="*/ 60325 h 38"/>
              <a:gd name="T4" fmla="*/ 211137 w 133"/>
              <a:gd name="T5" fmla="*/ 60325 h 38"/>
              <a:gd name="T6" fmla="*/ 4762 w 133"/>
              <a:gd name="T7" fmla="*/ 0 h 38"/>
              <a:gd name="T8" fmla="*/ 0 w 133"/>
              <a:gd name="T9" fmla="*/ 0 h 38"/>
              <a:gd name="T10" fmla="*/ 0 60000 65536"/>
              <a:gd name="T11" fmla="*/ 0 60000 65536"/>
              <a:gd name="T12" fmla="*/ 0 60000 65536"/>
              <a:gd name="T13" fmla="*/ 0 60000 65536"/>
              <a:gd name="T14" fmla="*/ 0 60000 65536"/>
              <a:gd name="T15" fmla="*/ 0 w 133"/>
              <a:gd name="T16" fmla="*/ 0 h 38"/>
              <a:gd name="T17" fmla="*/ 133 w 133"/>
              <a:gd name="T18" fmla="*/ 38 h 38"/>
            </a:gdLst>
            <a:ahLst/>
            <a:cxnLst>
              <a:cxn ang="T10">
                <a:pos x="T0" y="T1"/>
              </a:cxn>
              <a:cxn ang="T11">
                <a:pos x="T2" y="T3"/>
              </a:cxn>
              <a:cxn ang="T12">
                <a:pos x="T4" y="T5"/>
              </a:cxn>
              <a:cxn ang="T13">
                <a:pos x="T6" y="T7"/>
              </a:cxn>
              <a:cxn ang="T14">
                <a:pos x="T8" y="T9"/>
              </a:cxn>
            </a:cxnLst>
            <a:rect l="T15" t="T16" r="T17" b="T18"/>
            <a:pathLst>
              <a:path w="133" h="38">
                <a:moveTo>
                  <a:pt x="0" y="0"/>
                </a:moveTo>
                <a:lnTo>
                  <a:pt x="130" y="38"/>
                </a:lnTo>
                <a:lnTo>
                  <a:pt x="133" y="38"/>
                </a:lnTo>
                <a:lnTo>
                  <a:pt x="3" y="0"/>
                </a:lnTo>
                <a:lnTo>
                  <a:pt x="0" y="0"/>
                </a:lnTo>
                <a:close/>
              </a:path>
            </a:pathLst>
          </a:custGeom>
          <a:solidFill>
            <a:srgbClr val="000000"/>
          </a:solidFill>
          <a:ln w="9525">
            <a:noFill/>
            <a:round/>
            <a:headEnd/>
            <a:tailEnd/>
          </a:ln>
        </p:spPr>
        <p:txBody>
          <a:bodyPr/>
          <a:lstStyle/>
          <a:p>
            <a:endParaRPr lang="en-US"/>
          </a:p>
        </p:txBody>
      </p:sp>
      <p:sp>
        <p:nvSpPr>
          <p:cNvPr id="131362" name="Freeform 295"/>
          <p:cNvSpPr>
            <a:spLocks/>
          </p:cNvSpPr>
          <p:nvPr/>
        </p:nvSpPr>
        <p:spPr bwMode="auto">
          <a:xfrm>
            <a:off x="3012975" y="3883149"/>
            <a:ext cx="395288" cy="331788"/>
          </a:xfrm>
          <a:custGeom>
            <a:avLst/>
            <a:gdLst>
              <a:gd name="T0" fmla="*/ 111125 w 249"/>
              <a:gd name="T1" fmla="*/ 22225 h 209"/>
              <a:gd name="T2" fmla="*/ 111125 w 249"/>
              <a:gd name="T3" fmla="*/ 22225 h 209"/>
              <a:gd name="T4" fmla="*/ 114300 w 249"/>
              <a:gd name="T5" fmla="*/ 22225 h 209"/>
              <a:gd name="T6" fmla="*/ 119063 w 249"/>
              <a:gd name="T7" fmla="*/ 20638 h 209"/>
              <a:gd name="T8" fmla="*/ 123825 w 249"/>
              <a:gd name="T9" fmla="*/ 19050 h 209"/>
              <a:gd name="T10" fmla="*/ 131763 w 249"/>
              <a:gd name="T11" fmla="*/ 17463 h 209"/>
              <a:gd name="T12" fmla="*/ 139700 w 249"/>
              <a:gd name="T13" fmla="*/ 15875 h 209"/>
              <a:gd name="T14" fmla="*/ 150813 w 249"/>
              <a:gd name="T15" fmla="*/ 12700 h 209"/>
              <a:gd name="T16" fmla="*/ 163513 w 249"/>
              <a:gd name="T17" fmla="*/ 9525 h 209"/>
              <a:gd name="T18" fmla="*/ 176213 w 249"/>
              <a:gd name="T19" fmla="*/ 7938 h 209"/>
              <a:gd name="T20" fmla="*/ 190500 w 249"/>
              <a:gd name="T21" fmla="*/ 6350 h 209"/>
              <a:gd name="T22" fmla="*/ 209550 w 249"/>
              <a:gd name="T23" fmla="*/ 4763 h 209"/>
              <a:gd name="T24" fmla="*/ 228600 w 249"/>
              <a:gd name="T25" fmla="*/ 1588 h 209"/>
              <a:gd name="T26" fmla="*/ 247650 w 249"/>
              <a:gd name="T27" fmla="*/ 0 h 209"/>
              <a:gd name="T28" fmla="*/ 268288 w 249"/>
              <a:gd name="T29" fmla="*/ 0 h 209"/>
              <a:gd name="T30" fmla="*/ 292100 w 249"/>
              <a:gd name="T31" fmla="*/ 0 h 209"/>
              <a:gd name="T32" fmla="*/ 319088 w 249"/>
              <a:gd name="T33" fmla="*/ 0 h 209"/>
              <a:gd name="T34" fmla="*/ 330200 w 249"/>
              <a:gd name="T35" fmla="*/ 44450 h 209"/>
              <a:gd name="T36" fmla="*/ 333375 w 249"/>
              <a:gd name="T37" fmla="*/ 46038 h 209"/>
              <a:gd name="T38" fmla="*/ 342900 w 249"/>
              <a:gd name="T39" fmla="*/ 53975 h 209"/>
              <a:gd name="T40" fmla="*/ 352425 w 249"/>
              <a:gd name="T41" fmla="*/ 63500 h 209"/>
              <a:gd name="T42" fmla="*/ 357188 w 249"/>
              <a:gd name="T43" fmla="*/ 80963 h 209"/>
              <a:gd name="T44" fmla="*/ 379413 w 249"/>
              <a:gd name="T45" fmla="*/ 185738 h 209"/>
              <a:gd name="T46" fmla="*/ 390525 w 249"/>
              <a:gd name="T47" fmla="*/ 230188 h 209"/>
              <a:gd name="T48" fmla="*/ 390525 w 249"/>
              <a:gd name="T49" fmla="*/ 231775 h 209"/>
              <a:gd name="T50" fmla="*/ 393700 w 249"/>
              <a:gd name="T51" fmla="*/ 241300 h 209"/>
              <a:gd name="T52" fmla="*/ 393700 w 249"/>
              <a:gd name="T53" fmla="*/ 254000 h 209"/>
              <a:gd name="T54" fmla="*/ 387350 w 249"/>
              <a:gd name="T55" fmla="*/ 271463 h 209"/>
              <a:gd name="T56" fmla="*/ 0 w 249"/>
              <a:gd name="T57" fmla="*/ 260350 h 209"/>
              <a:gd name="T58" fmla="*/ 39688 w 249"/>
              <a:gd name="T59" fmla="*/ 239713 h 209"/>
              <a:gd name="T60" fmla="*/ 39688 w 249"/>
              <a:gd name="T61" fmla="*/ 44450 h 209"/>
              <a:gd name="T62" fmla="*/ 41275 w 249"/>
              <a:gd name="T63" fmla="*/ 42863 h 209"/>
              <a:gd name="T64" fmla="*/ 44450 w 249"/>
              <a:gd name="T65" fmla="*/ 41275 h 209"/>
              <a:gd name="T66" fmla="*/ 50800 w 249"/>
              <a:gd name="T67" fmla="*/ 39688 h 209"/>
              <a:gd name="T68" fmla="*/ 57150 w 249"/>
              <a:gd name="T69" fmla="*/ 38100 h 209"/>
              <a:gd name="T70" fmla="*/ 66675 w 249"/>
              <a:gd name="T71" fmla="*/ 34925 h 209"/>
              <a:gd name="T72" fmla="*/ 77788 w 249"/>
              <a:gd name="T73" fmla="*/ 34925 h 209"/>
              <a:gd name="T74" fmla="*/ 90488 w 249"/>
              <a:gd name="T75" fmla="*/ 38100 h 209"/>
              <a:gd name="T76" fmla="*/ 107950 w 249"/>
              <a:gd name="T77" fmla="*/ 42863 h 2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9"/>
              <a:gd name="T118" fmla="*/ 0 h 209"/>
              <a:gd name="T119" fmla="*/ 249 w 249"/>
              <a:gd name="T120" fmla="*/ 209 h 20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9" h="209">
                <a:moveTo>
                  <a:pt x="68" y="27"/>
                </a:moveTo>
                <a:lnTo>
                  <a:pt x="70" y="14"/>
                </a:lnTo>
                <a:lnTo>
                  <a:pt x="71" y="14"/>
                </a:lnTo>
                <a:lnTo>
                  <a:pt x="72" y="14"/>
                </a:lnTo>
                <a:lnTo>
                  <a:pt x="74" y="13"/>
                </a:lnTo>
                <a:lnTo>
                  <a:pt x="75" y="13"/>
                </a:lnTo>
                <a:lnTo>
                  <a:pt x="76" y="13"/>
                </a:lnTo>
                <a:lnTo>
                  <a:pt x="78" y="12"/>
                </a:lnTo>
                <a:lnTo>
                  <a:pt x="81" y="12"/>
                </a:lnTo>
                <a:lnTo>
                  <a:pt x="83" y="11"/>
                </a:lnTo>
                <a:lnTo>
                  <a:pt x="85" y="11"/>
                </a:lnTo>
                <a:lnTo>
                  <a:pt x="88" y="10"/>
                </a:lnTo>
                <a:lnTo>
                  <a:pt x="91" y="8"/>
                </a:lnTo>
                <a:lnTo>
                  <a:pt x="95" y="8"/>
                </a:lnTo>
                <a:lnTo>
                  <a:pt x="98" y="7"/>
                </a:lnTo>
                <a:lnTo>
                  <a:pt x="103" y="6"/>
                </a:lnTo>
                <a:lnTo>
                  <a:pt x="106" y="6"/>
                </a:lnTo>
                <a:lnTo>
                  <a:pt x="111" y="5"/>
                </a:lnTo>
                <a:lnTo>
                  <a:pt x="116" y="5"/>
                </a:lnTo>
                <a:lnTo>
                  <a:pt x="120" y="4"/>
                </a:lnTo>
                <a:lnTo>
                  <a:pt x="126" y="3"/>
                </a:lnTo>
                <a:lnTo>
                  <a:pt x="132" y="3"/>
                </a:lnTo>
                <a:lnTo>
                  <a:pt x="137" y="1"/>
                </a:lnTo>
                <a:lnTo>
                  <a:pt x="144" y="1"/>
                </a:lnTo>
                <a:lnTo>
                  <a:pt x="149" y="1"/>
                </a:lnTo>
                <a:lnTo>
                  <a:pt x="156" y="0"/>
                </a:lnTo>
                <a:lnTo>
                  <a:pt x="162" y="0"/>
                </a:lnTo>
                <a:lnTo>
                  <a:pt x="169" y="0"/>
                </a:lnTo>
                <a:lnTo>
                  <a:pt x="177" y="0"/>
                </a:lnTo>
                <a:lnTo>
                  <a:pt x="184" y="0"/>
                </a:lnTo>
                <a:lnTo>
                  <a:pt x="193" y="0"/>
                </a:lnTo>
                <a:lnTo>
                  <a:pt x="201" y="0"/>
                </a:lnTo>
                <a:lnTo>
                  <a:pt x="210" y="5"/>
                </a:lnTo>
                <a:lnTo>
                  <a:pt x="208" y="28"/>
                </a:lnTo>
                <a:lnTo>
                  <a:pt x="208" y="29"/>
                </a:lnTo>
                <a:lnTo>
                  <a:pt x="210" y="29"/>
                </a:lnTo>
                <a:lnTo>
                  <a:pt x="212" y="32"/>
                </a:lnTo>
                <a:lnTo>
                  <a:pt x="216" y="34"/>
                </a:lnTo>
                <a:lnTo>
                  <a:pt x="219" y="37"/>
                </a:lnTo>
                <a:lnTo>
                  <a:pt x="222" y="40"/>
                </a:lnTo>
                <a:lnTo>
                  <a:pt x="224" y="45"/>
                </a:lnTo>
                <a:lnTo>
                  <a:pt x="225" y="51"/>
                </a:lnTo>
                <a:lnTo>
                  <a:pt x="245" y="69"/>
                </a:lnTo>
                <a:lnTo>
                  <a:pt x="239" y="117"/>
                </a:lnTo>
                <a:lnTo>
                  <a:pt x="208" y="133"/>
                </a:lnTo>
                <a:lnTo>
                  <a:pt x="246" y="145"/>
                </a:lnTo>
                <a:lnTo>
                  <a:pt x="246" y="146"/>
                </a:lnTo>
                <a:lnTo>
                  <a:pt x="248" y="149"/>
                </a:lnTo>
                <a:lnTo>
                  <a:pt x="248" y="152"/>
                </a:lnTo>
                <a:lnTo>
                  <a:pt x="249" y="156"/>
                </a:lnTo>
                <a:lnTo>
                  <a:pt x="248" y="160"/>
                </a:lnTo>
                <a:lnTo>
                  <a:pt x="246" y="165"/>
                </a:lnTo>
                <a:lnTo>
                  <a:pt x="244" y="171"/>
                </a:lnTo>
                <a:lnTo>
                  <a:pt x="144" y="209"/>
                </a:lnTo>
                <a:lnTo>
                  <a:pt x="0" y="164"/>
                </a:lnTo>
                <a:lnTo>
                  <a:pt x="2" y="159"/>
                </a:lnTo>
                <a:lnTo>
                  <a:pt x="25" y="151"/>
                </a:lnTo>
                <a:lnTo>
                  <a:pt x="25" y="28"/>
                </a:lnTo>
                <a:lnTo>
                  <a:pt x="26" y="27"/>
                </a:lnTo>
                <a:lnTo>
                  <a:pt x="27" y="27"/>
                </a:lnTo>
                <a:lnTo>
                  <a:pt x="28" y="26"/>
                </a:lnTo>
                <a:lnTo>
                  <a:pt x="30" y="26"/>
                </a:lnTo>
                <a:lnTo>
                  <a:pt x="32" y="25"/>
                </a:lnTo>
                <a:lnTo>
                  <a:pt x="34" y="24"/>
                </a:lnTo>
                <a:lnTo>
                  <a:pt x="36" y="24"/>
                </a:lnTo>
                <a:lnTo>
                  <a:pt x="40" y="22"/>
                </a:lnTo>
                <a:lnTo>
                  <a:pt x="42" y="22"/>
                </a:lnTo>
                <a:lnTo>
                  <a:pt x="46" y="22"/>
                </a:lnTo>
                <a:lnTo>
                  <a:pt x="49" y="22"/>
                </a:lnTo>
                <a:lnTo>
                  <a:pt x="53" y="22"/>
                </a:lnTo>
                <a:lnTo>
                  <a:pt x="57" y="24"/>
                </a:lnTo>
                <a:lnTo>
                  <a:pt x="61" y="25"/>
                </a:lnTo>
                <a:lnTo>
                  <a:pt x="68" y="27"/>
                </a:lnTo>
                <a:close/>
              </a:path>
            </a:pathLst>
          </a:custGeom>
          <a:solidFill>
            <a:srgbClr val="000000"/>
          </a:solidFill>
          <a:ln w="9525">
            <a:noFill/>
            <a:round/>
            <a:headEnd/>
            <a:tailEnd/>
          </a:ln>
        </p:spPr>
        <p:txBody>
          <a:bodyPr/>
          <a:lstStyle/>
          <a:p>
            <a:endParaRPr lang="en-US"/>
          </a:p>
        </p:txBody>
      </p:sp>
      <p:sp>
        <p:nvSpPr>
          <p:cNvPr id="131363" name="Freeform 296"/>
          <p:cNvSpPr>
            <a:spLocks/>
          </p:cNvSpPr>
          <p:nvPr/>
        </p:nvSpPr>
        <p:spPr bwMode="auto">
          <a:xfrm>
            <a:off x="3149500" y="3906962"/>
            <a:ext cx="127000" cy="146050"/>
          </a:xfrm>
          <a:custGeom>
            <a:avLst/>
            <a:gdLst>
              <a:gd name="T0" fmla="*/ 125413 w 80"/>
              <a:gd name="T1" fmla="*/ 6350 h 92"/>
              <a:gd name="T2" fmla="*/ 125413 w 80"/>
              <a:gd name="T3" fmla="*/ 6350 h 92"/>
              <a:gd name="T4" fmla="*/ 122238 w 80"/>
              <a:gd name="T5" fmla="*/ 6350 h 92"/>
              <a:gd name="T6" fmla="*/ 119063 w 80"/>
              <a:gd name="T7" fmla="*/ 4762 h 92"/>
              <a:gd name="T8" fmla="*/ 115888 w 80"/>
              <a:gd name="T9" fmla="*/ 4762 h 92"/>
              <a:gd name="T10" fmla="*/ 109538 w 80"/>
              <a:gd name="T11" fmla="*/ 3175 h 92"/>
              <a:gd name="T12" fmla="*/ 104775 w 80"/>
              <a:gd name="T13" fmla="*/ 3175 h 92"/>
              <a:gd name="T14" fmla="*/ 96837 w 80"/>
              <a:gd name="T15" fmla="*/ 3175 h 92"/>
              <a:gd name="T16" fmla="*/ 88900 w 80"/>
              <a:gd name="T17" fmla="*/ 0 h 92"/>
              <a:gd name="T18" fmla="*/ 80962 w 80"/>
              <a:gd name="T19" fmla="*/ 0 h 92"/>
              <a:gd name="T20" fmla="*/ 71437 w 80"/>
              <a:gd name="T21" fmla="*/ 3175 h 92"/>
              <a:gd name="T22" fmla="*/ 61913 w 80"/>
              <a:gd name="T23" fmla="*/ 3175 h 92"/>
              <a:gd name="T24" fmla="*/ 50800 w 80"/>
              <a:gd name="T25" fmla="*/ 4762 h 92"/>
              <a:gd name="T26" fmla="*/ 41275 w 80"/>
              <a:gd name="T27" fmla="*/ 6350 h 92"/>
              <a:gd name="T28" fmla="*/ 30163 w 80"/>
              <a:gd name="T29" fmla="*/ 9525 h 92"/>
              <a:gd name="T30" fmla="*/ 19050 w 80"/>
              <a:gd name="T31" fmla="*/ 14288 h 92"/>
              <a:gd name="T32" fmla="*/ 7938 w 80"/>
              <a:gd name="T33" fmla="*/ 19050 h 92"/>
              <a:gd name="T34" fmla="*/ 7938 w 80"/>
              <a:gd name="T35" fmla="*/ 20637 h 92"/>
              <a:gd name="T36" fmla="*/ 6350 w 80"/>
              <a:gd name="T37" fmla="*/ 28575 h 92"/>
              <a:gd name="T38" fmla="*/ 3175 w 80"/>
              <a:gd name="T39" fmla="*/ 41275 h 92"/>
              <a:gd name="T40" fmla="*/ 0 w 80"/>
              <a:gd name="T41" fmla="*/ 57150 h 92"/>
              <a:gd name="T42" fmla="*/ 0 w 80"/>
              <a:gd name="T43" fmla="*/ 74612 h 92"/>
              <a:gd name="T44" fmla="*/ 0 w 80"/>
              <a:gd name="T45" fmla="*/ 96837 h 92"/>
              <a:gd name="T46" fmla="*/ 4762 w 80"/>
              <a:gd name="T47" fmla="*/ 119063 h 92"/>
              <a:gd name="T48" fmla="*/ 9525 w 80"/>
              <a:gd name="T49" fmla="*/ 141288 h 92"/>
              <a:gd name="T50" fmla="*/ 11112 w 80"/>
              <a:gd name="T51" fmla="*/ 141288 h 92"/>
              <a:gd name="T52" fmla="*/ 14288 w 80"/>
              <a:gd name="T53" fmla="*/ 141288 h 92"/>
              <a:gd name="T54" fmla="*/ 15875 w 80"/>
              <a:gd name="T55" fmla="*/ 141288 h 92"/>
              <a:gd name="T56" fmla="*/ 19050 w 80"/>
              <a:gd name="T57" fmla="*/ 141288 h 92"/>
              <a:gd name="T58" fmla="*/ 25400 w 80"/>
              <a:gd name="T59" fmla="*/ 139700 h 92"/>
              <a:gd name="T60" fmla="*/ 30163 w 80"/>
              <a:gd name="T61" fmla="*/ 139700 h 92"/>
              <a:gd name="T62" fmla="*/ 36512 w 80"/>
              <a:gd name="T63" fmla="*/ 139700 h 92"/>
              <a:gd name="T64" fmla="*/ 42862 w 80"/>
              <a:gd name="T65" fmla="*/ 139700 h 92"/>
              <a:gd name="T66" fmla="*/ 52388 w 80"/>
              <a:gd name="T67" fmla="*/ 139700 h 92"/>
              <a:gd name="T68" fmla="*/ 61913 w 80"/>
              <a:gd name="T69" fmla="*/ 139700 h 92"/>
              <a:gd name="T70" fmla="*/ 71437 w 80"/>
              <a:gd name="T71" fmla="*/ 139700 h 92"/>
              <a:gd name="T72" fmla="*/ 80962 w 80"/>
              <a:gd name="T73" fmla="*/ 139700 h 92"/>
              <a:gd name="T74" fmla="*/ 92075 w 80"/>
              <a:gd name="T75" fmla="*/ 141288 h 92"/>
              <a:gd name="T76" fmla="*/ 103188 w 80"/>
              <a:gd name="T77" fmla="*/ 141288 h 92"/>
              <a:gd name="T78" fmla="*/ 114300 w 80"/>
              <a:gd name="T79" fmla="*/ 142875 h 92"/>
              <a:gd name="T80" fmla="*/ 127000 w 80"/>
              <a:gd name="T81" fmla="*/ 146050 h 92"/>
              <a:gd name="T82" fmla="*/ 127000 w 80"/>
              <a:gd name="T83" fmla="*/ 141288 h 92"/>
              <a:gd name="T84" fmla="*/ 125413 w 80"/>
              <a:gd name="T85" fmla="*/ 130175 h 92"/>
              <a:gd name="T86" fmla="*/ 122238 w 80"/>
              <a:gd name="T87" fmla="*/ 112713 h 92"/>
              <a:gd name="T88" fmla="*/ 120650 w 80"/>
              <a:gd name="T89" fmla="*/ 92075 h 92"/>
              <a:gd name="T90" fmla="*/ 120650 w 80"/>
              <a:gd name="T91" fmla="*/ 69850 h 92"/>
              <a:gd name="T92" fmla="*/ 120650 w 80"/>
              <a:gd name="T93" fmla="*/ 47625 h 92"/>
              <a:gd name="T94" fmla="*/ 122238 w 80"/>
              <a:gd name="T95" fmla="*/ 25400 h 92"/>
              <a:gd name="T96" fmla="*/ 125413 w 80"/>
              <a:gd name="T97" fmla="*/ 6350 h 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92"/>
              <a:gd name="T149" fmla="*/ 80 w 80"/>
              <a:gd name="T150" fmla="*/ 92 h 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92">
                <a:moveTo>
                  <a:pt x="79" y="4"/>
                </a:moveTo>
                <a:lnTo>
                  <a:pt x="79" y="4"/>
                </a:lnTo>
                <a:lnTo>
                  <a:pt x="77" y="4"/>
                </a:lnTo>
                <a:lnTo>
                  <a:pt x="75" y="3"/>
                </a:lnTo>
                <a:lnTo>
                  <a:pt x="73" y="3"/>
                </a:lnTo>
                <a:lnTo>
                  <a:pt x="69" y="2"/>
                </a:lnTo>
                <a:lnTo>
                  <a:pt x="66" y="2"/>
                </a:lnTo>
                <a:lnTo>
                  <a:pt x="61" y="2"/>
                </a:lnTo>
                <a:lnTo>
                  <a:pt x="56" y="0"/>
                </a:lnTo>
                <a:lnTo>
                  <a:pt x="51" y="0"/>
                </a:lnTo>
                <a:lnTo>
                  <a:pt x="45" y="2"/>
                </a:lnTo>
                <a:lnTo>
                  <a:pt x="39" y="2"/>
                </a:lnTo>
                <a:lnTo>
                  <a:pt x="32" y="3"/>
                </a:lnTo>
                <a:lnTo>
                  <a:pt x="26" y="4"/>
                </a:lnTo>
                <a:lnTo>
                  <a:pt x="19" y="6"/>
                </a:lnTo>
                <a:lnTo>
                  <a:pt x="12" y="9"/>
                </a:lnTo>
                <a:lnTo>
                  <a:pt x="5" y="12"/>
                </a:lnTo>
                <a:lnTo>
                  <a:pt x="5" y="13"/>
                </a:lnTo>
                <a:lnTo>
                  <a:pt x="4" y="18"/>
                </a:lnTo>
                <a:lnTo>
                  <a:pt x="2" y="26"/>
                </a:lnTo>
                <a:lnTo>
                  <a:pt x="0" y="36"/>
                </a:lnTo>
                <a:lnTo>
                  <a:pt x="0" y="47"/>
                </a:lnTo>
                <a:lnTo>
                  <a:pt x="0" y="61"/>
                </a:lnTo>
                <a:lnTo>
                  <a:pt x="3" y="75"/>
                </a:lnTo>
                <a:lnTo>
                  <a:pt x="6" y="89"/>
                </a:lnTo>
                <a:lnTo>
                  <a:pt x="7" y="89"/>
                </a:lnTo>
                <a:lnTo>
                  <a:pt x="9" y="89"/>
                </a:lnTo>
                <a:lnTo>
                  <a:pt x="10" y="89"/>
                </a:lnTo>
                <a:lnTo>
                  <a:pt x="12" y="89"/>
                </a:lnTo>
                <a:lnTo>
                  <a:pt x="16" y="88"/>
                </a:lnTo>
                <a:lnTo>
                  <a:pt x="19" y="88"/>
                </a:lnTo>
                <a:lnTo>
                  <a:pt x="23" y="88"/>
                </a:lnTo>
                <a:lnTo>
                  <a:pt x="27" y="88"/>
                </a:lnTo>
                <a:lnTo>
                  <a:pt x="33" y="88"/>
                </a:lnTo>
                <a:lnTo>
                  <a:pt x="39" y="88"/>
                </a:lnTo>
                <a:lnTo>
                  <a:pt x="45" y="88"/>
                </a:lnTo>
                <a:lnTo>
                  <a:pt x="51" y="88"/>
                </a:lnTo>
                <a:lnTo>
                  <a:pt x="58" y="89"/>
                </a:lnTo>
                <a:lnTo>
                  <a:pt x="65" y="89"/>
                </a:lnTo>
                <a:lnTo>
                  <a:pt x="72" y="90"/>
                </a:lnTo>
                <a:lnTo>
                  <a:pt x="80" y="92"/>
                </a:lnTo>
                <a:lnTo>
                  <a:pt x="80" y="89"/>
                </a:lnTo>
                <a:lnTo>
                  <a:pt x="79" y="82"/>
                </a:lnTo>
                <a:lnTo>
                  <a:pt x="77" y="71"/>
                </a:lnTo>
                <a:lnTo>
                  <a:pt x="76" y="58"/>
                </a:lnTo>
                <a:lnTo>
                  <a:pt x="76" y="44"/>
                </a:lnTo>
                <a:lnTo>
                  <a:pt x="76" y="30"/>
                </a:lnTo>
                <a:lnTo>
                  <a:pt x="77" y="16"/>
                </a:lnTo>
                <a:lnTo>
                  <a:pt x="79" y="4"/>
                </a:lnTo>
                <a:close/>
              </a:path>
            </a:pathLst>
          </a:custGeom>
          <a:solidFill>
            <a:srgbClr val="333333"/>
          </a:solidFill>
          <a:ln w="9525">
            <a:noFill/>
            <a:round/>
            <a:headEnd/>
            <a:tailEnd/>
          </a:ln>
        </p:spPr>
        <p:txBody>
          <a:bodyPr/>
          <a:lstStyle/>
          <a:p>
            <a:endParaRPr lang="en-US"/>
          </a:p>
        </p:txBody>
      </p:sp>
      <p:sp>
        <p:nvSpPr>
          <p:cNvPr id="131364" name="Freeform 297"/>
          <p:cNvSpPr>
            <a:spLocks/>
          </p:cNvSpPr>
          <p:nvPr/>
        </p:nvSpPr>
        <p:spPr bwMode="auto">
          <a:xfrm>
            <a:off x="3163788" y="3948237"/>
            <a:ext cx="207962" cy="142875"/>
          </a:xfrm>
          <a:custGeom>
            <a:avLst/>
            <a:gdLst>
              <a:gd name="T0" fmla="*/ 1587 w 131"/>
              <a:gd name="T1" fmla="*/ 107950 h 90"/>
              <a:gd name="T2" fmla="*/ 0 w 131"/>
              <a:gd name="T3" fmla="*/ 123825 h 90"/>
              <a:gd name="T4" fmla="*/ 136525 w 131"/>
              <a:gd name="T5" fmla="*/ 142875 h 90"/>
              <a:gd name="T6" fmla="*/ 136525 w 131"/>
              <a:gd name="T7" fmla="*/ 142875 h 90"/>
              <a:gd name="T8" fmla="*/ 139700 w 131"/>
              <a:gd name="T9" fmla="*/ 141288 h 90"/>
              <a:gd name="T10" fmla="*/ 144462 w 131"/>
              <a:gd name="T11" fmla="*/ 139700 h 90"/>
              <a:gd name="T12" fmla="*/ 149225 w 131"/>
              <a:gd name="T13" fmla="*/ 134938 h 90"/>
              <a:gd name="T14" fmla="*/ 155575 w 131"/>
              <a:gd name="T15" fmla="*/ 131763 h 90"/>
              <a:gd name="T16" fmla="*/ 161925 w 131"/>
              <a:gd name="T17" fmla="*/ 127000 h 90"/>
              <a:gd name="T18" fmla="*/ 169862 w 131"/>
              <a:gd name="T19" fmla="*/ 119063 h 90"/>
              <a:gd name="T20" fmla="*/ 177800 w 131"/>
              <a:gd name="T21" fmla="*/ 112713 h 90"/>
              <a:gd name="T22" fmla="*/ 184150 w 131"/>
              <a:gd name="T23" fmla="*/ 104775 h 90"/>
              <a:gd name="T24" fmla="*/ 192087 w 131"/>
              <a:gd name="T25" fmla="*/ 95250 h 90"/>
              <a:gd name="T26" fmla="*/ 196849 w 131"/>
              <a:gd name="T27" fmla="*/ 85725 h 90"/>
              <a:gd name="T28" fmla="*/ 203200 w 131"/>
              <a:gd name="T29" fmla="*/ 74612 h 90"/>
              <a:gd name="T30" fmla="*/ 206375 w 131"/>
              <a:gd name="T31" fmla="*/ 63500 h 90"/>
              <a:gd name="T32" fmla="*/ 207962 w 131"/>
              <a:gd name="T33" fmla="*/ 50800 h 90"/>
              <a:gd name="T34" fmla="*/ 207962 w 131"/>
              <a:gd name="T35" fmla="*/ 34925 h 90"/>
              <a:gd name="T36" fmla="*/ 204787 w 131"/>
              <a:gd name="T37" fmla="*/ 20637 h 90"/>
              <a:gd name="T38" fmla="*/ 204787 w 131"/>
              <a:gd name="T39" fmla="*/ 20637 h 90"/>
              <a:gd name="T40" fmla="*/ 203200 w 131"/>
              <a:gd name="T41" fmla="*/ 17463 h 90"/>
              <a:gd name="T42" fmla="*/ 201612 w 131"/>
              <a:gd name="T43" fmla="*/ 15875 h 90"/>
              <a:gd name="T44" fmla="*/ 200024 w 131"/>
              <a:gd name="T45" fmla="*/ 11112 h 90"/>
              <a:gd name="T46" fmla="*/ 195262 w 131"/>
              <a:gd name="T47" fmla="*/ 6350 h 90"/>
              <a:gd name="T48" fmla="*/ 190500 w 131"/>
              <a:gd name="T49" fmla="*/ 4762 h 90"/>
              <a:gd name="T50" fmla="*/ 184150 w 131"/>
              <a:gd name="T51" fmla="*/ 0 h 90"/>
              <a:gd name="T52" fmla="*/ 179387 w 131"/>
              <a:gd name="T53" fmla="*/ 0 h 90"/>
              <a:gd name="T54" fmla="*/ 179387 w 131"/>
              <a:gd name="T55" fmla="*/ 1588 h 90"/>
              <a:gd name="T56" fmla="*/ 180975 w 131"/>
              <a:gd name="T57" fmla="*/ 7938 h 90"/>
              <a:gd name="T58" fmla="*/ 184150 w 131"/>
              <a:gd name="T59" fmla="*/ 19050 h 90"/>
              <a:gd name="T60" fmla="*/ 185737 w 131"/>
              <a:gd name="T61" fmla="*/ 30163 h 90"/>
              <a:gd name="T62" fmla="*/ 185737 w 131"/>
              <a:gd name="T63" fmla="*/ 46037 h 90"/>
              <a:gd name="T64" fmla="*/ 184150 w 131"/>
              <a:gd name="T65" fmla="*/ 63500 h 90"/>
              <a:gd name="T66" fmla="*/ 180975 w 131"/>
              <a:gd name="T67" fmla="*/ 82550 h 90"/>
              <a:gd name="T68" fmla="*/ 171450 w 131"/>
              <a:gd name="T69" fmla="*/ 100012 h 90"/>
              <a:gd name="T70" fmla="*/ 171450 w 131"/>
              <a:gd name="T71" fmla="*/ 100012 h 90"/>
              <a:gd name="T72" fmla="*/ 171450 w 131"/>
              <a:gd name="T73" fmla="*/ 101600 h 90"/>
              <a:gd name="T74" fmla="*/ 169862 w 131"/>
              <a:gd name="T75" fmla="*/ 101600 h 90"/>
              <a:gd name="T76" fmla="*/ 168275 w 131"/>
              <a:gd name="T77" fmla="*/ 104775 h 90"/>
              <a:gd name="T78" fmla="*/ 166687 w 131"/>
              <a:gd name="T79" fmla="*/ 106363 h 90"/>
              <a:gd name="T80" fmla="*/ 161925 w 131"/>
              <a:gd name="T81" fmla="*/ 107950 h 90"/>
              <a:gd name="T82" fmla="*/ 158750 w 131"/>
              <a:gd name="T83" fmla="*/ 109538 h 90"/>
              <a:gd name="T84" fmla="*/ 155575 w 131"/>
              <a:gd name="T85" fmla="*/ 111125 h 90"/>
              <a:gd name="T86" fmla="*/ 150812 w 131"/>
              <a:gd name="T87" fmla="*/ 111125 h 90"/>
              <a:gd name="T88" fmla="*/ 146050 w 131"/>
              <a:gd name="T89" fmla="*/ 112713 h 90"/>
              <a:gd name="T90" fmla="*/ 141287 w 131"/>
              <a:gd name="T91" fmla="*/ 115888 h 90"/>
              <a:gd name="T92" fmla="*/ 134937 w 131"/>
              <a:gd name="T93" fmla="*/ 115888 h 90"/>
              <a:gd name="T94" fmla="*/ 128587 w 131"/>
              <a:gd name="T95" fmla="*/ 115888 h 90"/>
              <a:gd name="T96" fmla="*/ 123825 w 131"/>
              <a:gd name="T97" fmla="*/ 115888 h 90"/>
              <a:gd name="T98" fmla="*/ 115887 w 131"/>
              <a:gd name="T99" fmla="*/ 115888 h 90"/>
              <a:gd name="T100" fmla="*/ 107950 w 131"/>
              <a:gd name="T101" fmla="*/ 112713 h 90"/>
              <a:gd name="T102" fmla="*/ 107950 w 131"/>
              <a:gd name="T103" fmla="*/ 131763 h 90"/>
              <a:gd name="T104" fmla="*/ 4762 w 131"/>
              <a:gd name="T105" fmla="*/ 120650 h 90"/>
              <a:gd name="T106" fmla="*/ 1587 w 131"/>
              <a:gd name="T107" fmla="*/ 107950 h 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1"/>
              <a:gd name="T163" fmla="*/ 0 h 90"/>
              <a:gd name="T164" fmla="*/ 131 w 131"/>
              <a:gd name="T165" fmla="*/ 90 h 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1" h="90">
                <a:moveTo>
                  <a:pt x="1" y="68"/>
                </a:moveTo>
                <a:lnTo>
                  <a:pt x="0" y="78"/>
                </a:lnTo>
                <a:lnTo>
                  <a:pt x="86" y="90"/>
                </a:lnTo>
                <a:lnTo>
                  <a:pt x="88" y="89"/>
                </a:lnTo>
                <a:lnTo>
                  <a:pt x="91" y="88"/>
                </a:lnTo>
                <a:lnTo>
                  <a:pt x="94" y="85"/>
                </a:lnTo>
                <a:lnTo>
                  <a:pt x="98" y="83"/>
                </a:lnTo>
                <a:lnTo>
                  <a:pt x="102" y="80"/>
                </a:lnTo>
                <a:lnTo>
                  <a:pt x="107" y="75"/>
                </a:lnTo>
                <a:lnTo>
                  <a:pt x="112" y="71"/>
                </a:lnTo>
                <a:lnTo>
                  <a:pt x="116" y="66"/>
                </a:lnTo>
                <a:lnTo>
                  <a:pt x="121" y="60"/>
                </a:lnTo>
                <a:lnTo>
                  <a:pt x="124" y="54"/>
                </a:lnTo>
                <a:lnTo>
                  <a:pt x="128" y="47"/>
                </a:lnTo>
                <a:lnTo>
                  <a:pt x="130" y="40"/>
                </a:lnTo>
                <a:lnTo>
                  <a:pt x="131" y="32"/>
                </a:lnTo>
                <a:lnTo>
                  <a:pt x="131" y="22"/>
                </a:lnTo>
                <a:lnTo>
                  <a:pt x="129" y="13"/>
                </a:lnTo>
                <a:lnTo>
                  <a:pt x="128" y="11"/>
                </a:lnTo>
                <a:lnTo>
                  <a:pt x="127" y="10"/>
                </a:lnTo>
                <a:lnTo>
                  <a:pt x="126" y="7"/>
                </a:lnTo>
                <a:lnTo>
                  <a:pt x="123" y="4"/>
                </a:lnTo>
                <a:lnTo>
                  <a:pt x="120" y="3"/>
                </a:lnTo>
                <a:lnTo>
                  <a:pt x="116" y="0"/>
                </a:lnTo>
                <a:lnTo>
                  <a:pt x="113" y="0"/>
                </a:lnTo>
                <a:lnTo>
                  <a:pt x="113" y="1"/>
                </a:lnTo>
                <a:lnTo>
                  <a:pt x="114" y="5"/>
                </a:lnTo>
                <a:lnTo>
                  <a:pt x="116" y="12"/>
                </a:lnTo>
                <a:lnTo>
                  <a:pt x="117" y="19"/>
                </a:lnTo>
                <a:lnTo>
                  <a:pt x="117" y="29"/>
                </a:lnTo>
                <a:lnTo>
                  <a:pt x="116" y="40"/>
                </a:lnTo>
                <a:lnTo>
                  <a:pt x="114" y="52"/>
                </a:lnTo>
                <a:lnTo>
                  <a:pt x="108" y="63"/>
                </a:lnTo>
                <a:lnTo>
                  <a:pt x="108" y="64"/>
                </a:lnTo>
                <a:lnTo>
                  <a:pt x="107" y="64"/>
                </a:lnTo>
                <a:lnTo>
                  <a:pt x="106" y="66"/>
                </a:lnTo>
                <a:lnTo>
                  <a:pt x="105" y="67"/>
                </a:lnTo>
                <a:lnTo>
                  <a:pt x="102" y="68"/>
                </a:lnTo>
                <a:lnTo>
                  <a:pt x="100" y="69"/>
                </a:lnTo>
                <a:lnTo>
                  <a:pt x="98" y="70"/>
                </a:lnTo>
                <a:lnTo>
                  <a:pt x="95" y="70"/>
                </a:lnTo>
                <a:lnTo>
                  <a:pt x="92" y="71"/>
                </a:lnTo>
                <a:lnTo>
                  <a:pt x="89" y="73"/>
                </a:lnTo>
                <a:lnTo>
                  <a:pt x="85" y="73"/>
                </a:lnTo>
                <a:lnTo>
                  <a:pt x="81" y="73"/>
                </a:lnTo>
                <a:lnTo>
                  <a:pt x="78" y="73"/>
                </a:lnTo>
                <a:lnTo>
                  <a:pt x="73" y="73"/>
                </a:lnTo>
                <a:lnTo>
                  <a:pt x="68" y="71"/>
                </a:lnTo>
                <a:lnTo>
                  <a:pt x="68" y="83"/>
                </a:lnTo>
                <a:lnTo>
                  <a:pt x="3" y="76"/>
                </a:lnTo>
                <a:lnTo>
                  <a:pt x="1" y="68"/>
                </a:lnTo>
                <a:close/>
              </a:path>
            </a:pathLst>
          </a:custGeom>
          <a:solidFill>
            <a:srgbClr val="99D8D8"/>
          </a:solidFill>
          <a:ln w="9525">
            <a:noFill/>
            <a:round/>
            <a:headEnd/>
            <a:tailEnd/>
          </a:ln>
        </p:spPr>
        <p:txBody>
          <a:bodyPr/>
          <a:lstStyle/>
          <a:p>
            <a:endParaRPr lang="en-US"/>
          </a:p>
        </p:txBody>
      </p:sp>
      <p:sp>
        <p:nvSpPr>
          <p:cNvPr id="131365" name="Freeform 298"/>
          <p:cNvSpPr>
            <a:spLocks/>
          </p:cNvSpPr>
          <p:nvPr/>
        </p:nvSpPr>
        <p:spPr bwMode="auto">
          <a:xfrm>
            <a:off x="3136800" y="4089524"/>
            <a:ext cx="153988" cy="47625"/>
          </a:xfrm>
          <a:custGeom>
            <a:avLst/>
            <a:gdLst>
              <a:gd name="T0" fmla="*/ 153988 w 97"/>
              <a:gd name="T1" fmla="*/ 15875 h 30"/>
              <a:gd name="T2" fmla="*/ 1588 w 97"/>
              <a:gd name="T3" fmla="*/ 0 h 30"/>
              <a:gd name="T4" fmla="*/ 0 w 97"/>
              <a:gd name="T5" fmla="*/ 15875 h 30"/>
              <a:gd name="T6" fmla="*/ 149225 w 97"/>
              <a:gd name="T7" fmla="*/ 47625 h 30"/>
              <a:gd name="T8" fmla="*/ 153988 w 97"/>
              <a:gd name="T9" fmla="*/ 15875 h 30"/>
              <a:gd name="T10" fmla="*/ 0 60000 65536"/>
              <a:gd name="T11" fmla="*/ 0 60000 65536"/>
              <a:gd name="T12" fmla="*/ 0 60000 65536"/>
              <a:gd name="T13" fmla="*/ 0 60000 65536"/>
              <a:gd name="T14" fmla="*/ 0 60000 65536"/>
              <a:gd name="T15" fmla="*/ 0 w 97"/>
              <a:gd name="T16" fmla="*/ 0 h 30"/>
              <a:gd name="T17" fmla="*/ 97 w 97"/>
              <a:gd name="T18" fmla="*/ 30 h 30"/>
            </a:gdLst>
            <a:ahLst/>
            <a:cxnLst>
              <a:cxn ang="T10">
                <a:pos x="T0" y="T1"/>
              </a:cxn>
              <a:cxn ang="T11">
                <a:pos x="T2" y="T3"/>
              </a:cxn>
              <a:cxn ang="T12">
                <a:pos x="T4" y="T5"/>
              </a:cxn>
              <a:cxn ang="T13">
                <a:pos x="T6" y="T7"/>
              </a:cxn>
              <a:cxn ang="T14">
                <a:pos x="T8" y="T9"/>
              </a:cxn>
            </a:cxnLst>
            <a:rect l="T15" t="T16" r="T17" b="T18"/>
            <a:pathLst>
              <a:path w="97" h="30">
                <a:moveTo>
                  <a:pt x="97" y="10"/>
                </a:moveTo>
                <a:lnTo>
                  <a:pt x="1" y="0"/>
                </a:lnTo>
                <a:lnTo>
                  <a:pt x="0" y="10"/>
                </a:lnTo>
                <a:lnTo>
                  <a:pt x="94" y="30"/>
                </a:lnTo>
                <a:lnTo>
                  <a:pt x="97" y="10"/>
                </a:lnTo>
                <a:close/>
              </a:path>
            </a:pathLst>
          </a:custGeom>
          <a:solidFill>
            <a:srgbClr val="000000"/>
          </a:solidFill>
          <a:ln w="9525">
            <a:noFill/>
            <a:round/>
            <a:headEnd/>
            <a:tailEnd/>
          </a:ln>
        </p:spPr>
        <p:txBody>
          <a:bodyPr/>
          <a:lstStyle/>
          <a:p>
            <a:endParaRPr lang="en-US"/>
          </a:p>
        </p:txBody>
      </p:sp>
      <p:sp>
        <p:nvSpPr>
          <p:cNvPr id="131366" name="Freeform 299"/>
          <p:cNvSpPr>
            <a:spLocks/>
          </p:cNvSpPr>
          <p:nvPr/>
        </p:nvSpPr>
        <p:spPr bwMode="auto">
          <a:xfrm>
            <a:off x="3213000" y="4103812"/>
            <a:ext cx="66675" cy="22225"/>
          </a:xfrm>
          <a:custGeom>
            <a:avLst/>
            <a:gdLst>
              <a:gd name="T0" fmla="*/ 66675 w 42"/>
              <a:gd name="T1" fmla="*/ 9525 h 14"/>
              <a:gd name="T2" fmla="*/ 1588 w 42"/>
              <a:gd name="T3" fmla="*/ 0 h 14"/>
              <a:gd name="T4" fmla="*/ 0 w 42"/>
              <a:gd name="T5" fmla="*/ 9525 h 14"/>
              <a:gd name="T6" fmla="*/ 63500 w 42"/>
              <a:gd name="T7" fmla="*/ 22225 h 14"/>
              <a:gd name="T8" fmla="*/ 66675 w 42"/>
              <a:gd name="T9" fmla="*/ 9525 h 14"/>
              <a:gd name="T10" fmla="*/ 0 60000 65536"/>
              <a:gd name="T11" fmla="*/ 0 60000 65536"/>
              <a:gd name="T12" fmla="*/ 0 60000 65536"/>
              <a:gd name="T13" fmla="*/ 0 60000 65536"/>
              <a:gd name="T14" fmla="*/ 0 60000 65536"/>
              <a:gd name="T15" fmla="*/ 0 w 42"/>
              <a:gd name="T16" fmla="*/ 0 h 14"/>
              <a:gd name="T17" fmla="*/ 42 w 42"/>
              <a:gd name="T18" fmla="*/ 14 h 14"/>
            </a:gdLst>
            <a:ahLst/>
            <a:cxnLst>
              <a:cxn ang="T10">
                <a:pos x="T0" y="T1"/>
              </a:cxn>
              <a:cxn ang="T11">
                <a:pos x="T2" y="T3"/>
              </a:cxn>
              <a:cxn ang="T12">
                <a:pos x="T4" y="T5"/>
              </a:cxn>
              <a:cxn ang="T13">
                <a:pos x="T6" y="T7"/>
              </a:cxn>
              <a:cxn ang="T14">
                <a:pos x="T8" y="T9"/>
              </a:cxn>
            </a:cxnLst>
            <a:rect l="T15" t="T16" r="T17" b="T18"/>
            <a:pathLst>
              <a:path w="42" h="14">
                <a:moveTo>
                  <a:pt x="42" y="6"/>
                </a:moveTo>
                <a:lnTo>
                  <a:pt x="1" y="0"/>
                </a:lnTo>
                <a:lnTo>
                  <a:pt x="0" y="6"/>
                </a:lnTo>
                <a:lnTo>
                  <a:pt x="40" y="14"/>
                </a:lnTo>
                <a:lnTo>
                  <a:pt x="42" y="6"/>
                </a:lnTo>
                <a:close/>
              </a:path>
            </a:pathLst>
          </a:custGeom>
          <a:solidFill>
            <a:srgbClr val="99D8D8"/>
          </a:solidFill>
          <a:ln w="9525">
            <a:noFill/>
            <a:round/>
            <a:headEnd/>
            <a:tailEnd/>
          </a:ln>
        </p:spPr>
        <p:txBody>
          <a:bodyPr/>
          <a:lstStyle/>
          <a:p>
            <a:endParaRPr lang="en-US"/>
          </a:p>
        </p:txBody>
      </p:sp>
      <p:sp>
        <p:nvSpPr>
          <p:cNvPr id="131367" name="Freeform 300"/>
          <p:cNvSpPr>
            <a:spLocks/>
          </p:cNvSpPr>
          <p:nvPr/>
        </p:nvSpPr>
        <p:spPr bwMode="auto">
          <a:xfrm>
            <a:off x="3146325" y="4092699"/>
            <a:ext cx="44450" cy="17463"/>
          </a:xfrm>
          <a:custGeom>
            <a:avLst/>
            <a:gdLst>
              <a:gd name="T0" fmla="*/ 44450 w 28"/>
              <a:gd name="T1" fmla="*/ 7938 h 11"/>
              <a:gd name="T2" fmla="*/ 0 w 28"/>
              <a:gd name="T3" fmla="*/ 0 h 11"/>
              <a:gd name="T4" fmla="*/ 0 w 28"/>
              <a:gd name="T5" fmla="*/ 9525 h 11"/>
              <a:gd name="T6" fmla="*/ 42863 w 28"/>
              <a:gd name="T7" fmla="*/ 17463 h 11"/>
              <a:gd name="T8" fmla="*/ 44450 w 28"/>
              <a:gd name="T9" fmla="*/ 7938 h 11"/>
              <a:gd name="T10" fmla="*/ 0 60000 65536"/>
              <a:gd name="T11" fmla="*/ 0 60000 65536"/>
              <a:gd name="T12" fmla="*/ 0 60000 65536"/>
              <a:gd name="T13" fmla="*/ 0 60000 65536"/>
              <a:gd name="T14" fmla="*/ 0 60000 65536"/>
              <a:gd name="T15" fmla="*/ 0 w 28"/>
              <a:gd name="T16" fmla="*/ 0 h 11"/>
              <a:gd name="T17" fmla="*/ 28 w 28"/>
              <a:gd name="T18" fmla="*/ 11 h 11"/>
            </a:gdLst>
            <a:ahLst/>
            <a:cxnLst>
              <a:cxn ang="T10">
                <a:pos x="T0" y="T1"/>
              </a:cxn>
              <a:cxn ang="T11">
                <a:pos x="T2" y="T3"/>
              </a:cxn>
              <a:cxn ang="T12">
                <a:pos x="T4" y="T5"/>
              </a:cxn>
              <a:cxn ang="T13">
                <a:pos x="T6" y="T7"/>
              </a:cxn>
              <a:cxn ang="T14">
                <a:pos x="T8" y="T9"/>
              </a:cxn>
            </a:cxnLst>
            <a:rect l="T15" t="T16" r="T17" b="T18"/>
            <a:pathLst>
              <a:path w="28" h="11">
                <a:moveTo>
                  <a:pt x="28" y="5"/>
                </a:moveTo>
                <a:lnTo>
                  <a:pt x="0" y="0"/>
                </a:lnTo>
                <a:lnTo>
                  <a:pt x="0" y="6"/>
                </a:lnTo>
                <a:lnTo>
                  <a:pt x="27" y="11"/>
                </a:lnTo>
                <a:lnTo>
                  <a:pt x="28" y="5"/>
                </a:lnTo>
                <a:close/>
              </a:path>
            </a:pathLst>
          </a:custGeom>
          <a:solidFill>
            <a:srgbClr val="99D8D8"/>
          </a:solidFill>
          <a:ln w="9525">
            <a:noFill/>
            <a:round/>
            <a:headEnd/>
            <a:tailEnd/>
          </a:ln>
        </p:spPr>
        <p:txBody>
          <a:bodyPr/>
          <a:lstStyle/>
          <a:p>
            <a:endParaRPr lang="en-US"/>
          </a:p>
        </p:txBody>
      </p:sp>
      <p:sp>
        <p:nvSpPr>
          <p:cNvPr id="131368" name="Freeform 301"/>
          <p:cNvSpPr>
            <a:spLocks/>
          </p:cNvSpPr>
          <p:nvPr/>
        </p:nvSpPr>
        <p:spPr bwMode="auto">
          <a:xfrm>
            <a:off x="3036788" y="4110162"/>
            <a:ext cx="257175" cy="85725"/>
          </a:xfrm>
          <a:custGeom>
            <a:avLst/>
            <a:gdLst>
              <a:gd name="T0" fmla="*/ 0 w 162"/>
              <a:gd name="T1" fmla="*/ 25400 h 54"/>
              <a:gd name="T2" fmla="*/ 0 w 162"/>
              <a:gd name="T3" fmla="*/ 25400 h 54"/>
              <a:gd name="T4" fmla="*/ 1588 w 162"/>
              <a:gd name="T5" fmla="*/ 25400 h 54"/>
              <a:gd name="T6" fmla="*/ 4762 w 162"/>
              <a:gd name="T7" fmla="*/ 25400 h 54"/>
              <a:gd name="T8" fmla="*/ 7938 w 162"/>
              <a:gd name="T9" fmla="*/ 23812 h 54"/>
              <a:gd name="T10" fmla="*/ 11112 w 162"/>
              <a:gd name="T11" fmla="*/ 23812 h 54"/>
              <a:gd name="T12" fmla="*/ 17462 w 162"/>
              <a:gd name="T13" fmla="*/ 22225 h 54"/>
              <a:gd name="T14" fmla="*/ 22225 w 162"/>
              <a:gd name="T15" fmla="*/ 22225 h 54"/>
              <a:gd name="T16" fmla="*/ 28575 w 162"/>
              <a:gd name="T17" fmla="*/ 20638 h 54"/>
              <a:gd name="T18" fmla="*/ 33337 w 162"/>
              <a:gd name="T19" fmla="*/ 19050 h 54"/>
              <a:gd name="T20" fmla="*/ 39687 w 162"/>
              <a:gd name="T21" fmla="*/ 15875 h 54"/>
              <a:gd name="T22" fmla="*/ 44450 w 162"/>
              <a:gd name="T23" fmla="*/ 14288 h 54"/>
              <a:gd name="T24" fmla="*/ 50800 w 162"/>
              <a:gd name="T25" fmla="*/ 12700 h 54"/>
              <a:gd name="T26" fmla="*/ 55563 w 162"/>
              <a:gd name="T27" fmla="*/ 9525 h 54"/>
              <a:gd name="T28" fmla="*/ 60325 w 162"/>
              <a:gd name="T29" fmla="*/ 6350 h 54"/>
              <a:gd name="T30" fmla="*/ 65087 w 162"/>
              <a:gd name="T31" fmla="*/ 3175 h 54"/>
              <a:gd name="T32" fmla="*/ 68262 w 162"/>
              <a:gd name="T33" fmla="*/ 0 h 54"/>
              <a:gd name="T34" fmla="*/ 257175 w 162"/>
              <a:gd name="T35" fmla="*/ 44450 h 54"/>
              <a:gd name="T36" fmla="*/ 257175 w 162"/>
              <a:gd name="T37" fmla="*/ 44450 h 54"/>
              <a:gd name="T38" fmla="*/ 255588 w 162"/>
              <a:gd name="T39" fmla="*/ 44450 h 54"/>
              <a:gd name="T40" fmla="*/ 254000 w 162"/>
              <a:gd name="T41" fmla="*/ 46037 h 54"/>
              <a:gd name="T42" fmla="*/ 252413 w 162"/>
              <a:gd name="T43" fmla="*/ 47625 h 54"/>
              <a:gd name="T44" fmla="*/ 250825 w 162"/>
              <a:gd name="T45" fmla="*/ 52388 h 54"/>
              <a:gd name="T46" fmla="*/ 246063 w 162"/>
              <a:gd name="T47" fmla="*/ 53975 h 54"/>
              <a:gd name="T48" fmla="*/ 242888 w 162"/>
              <a:gd name="T49" fmla="*/ 57150 h 54"/>
              <a:gd name="T50" fmla="*/ 239713 w 162"/>
              <a:gd name="T51" fmla="*/ 60325 h 54"/>
              <a:gd name="T52" fmla="*/ 233363 w 162"/>
              <a:gd name="T53" fmla="*/ 65088 h 54"/>
              <a:gd name="T54" fmla="*/ 230188 w 162"/>
              <a:gd name="T55" fmla="*/ 68263 h 54"/>
              <a:gd name="T56" fmla="*/ 223838 w 162"/>
              <a:gd name="T57" fmla="*/ 71438 h 54"/>
              <a:gd name="T58" fmla="*/ 219075 w 162"/>
              <a:gd name="T59" fmla="*/ 76200 h 54"/>
              <a:gd name="T60" fmla="*/ 215900 w 162"/>
              <a:gd name="T61" fmla="*/ 77788 h 54"/>
              <a:gd name="T62" fmla="*/ 209550 w 162"/>
              <a:gd name="T63" fmla="*/ 80963 h 54"/>
              <a:gd name="T64" fmla="*/ 204788 w 162"/>
              <a:gd name="T65" fmla="*/ 82550 h 54"/>
              <a:gd name="T66" fmla="*/ 200025 w 162"/>
              <a:gd name="T67" fmla="*/ 85725 h 54"/>
              <a:gd name="T68" fmla="*/ 0 w 162"/>
              <a:gd name="T69" fmla="*/ 2540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2"/>
              <a:gd name="T106" fmla="*/ 0 h 54"/>
              <a:gd name="T107" fmla="*/ 162 w 162"/>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2" h="54">
                <a:moveTo>
                  <a:pt x="0" y="16"/>
                </a:moveTo>
                <a:lnTo>
                  <a:pt x="0" y="16"/>
                </a:lnTo>
                <a:lnTo>
                  <a:pt x="1" y="16"/>
                </a:lnTo>
                <a:lnTo>
                  <a:pt x="3" y="16"/>
                </a:lnTo>
                <a:lnTo>
                  <a:pt x="5" y="15"/>
                </a:lnTo>
                <a:lnTo>
                  <a:pt x="7" y="15"/>
                </a:lnTo>
                <a:lnTo>
                  <a:pt x="11" y="14"/>
                </a:lnTo>
                <a:lnTo>
                  <a:pt x="14" y="14"/>
                </a:lnTo>
                <a:lnTo>
                  <a:pt x="18" y="13"/>
                </a:lnTo>
                <a:lnTo>
                  <a:pt x="21" y="12"/>
                </a:lnTo>
                <a:lnTo>
                  <a:pt x="25" y="10"/>
                </a:lnTo>
                <a:lnTo>
                  <a:pt x="28" y="9"/>
                </a:lnTo>
                <a:lnTo>
                  <a:pt x="32" y="8"/>
                </a:lnTo>
                <a:lnTo>
                  <a:pt x="35" y="6"/>
                </a:lnTo>
                <a:lnTo>
                  <a:pt x="38" y="4"/>
                </a:lnTo>
                <a:lnTo>
                  <a:pt x="41" y="2"/>
                </a:lnTo>
                <a:lnTo>
                  <a:pt x="43" y="0"/>
                </a:lnTo>
                <a:lnTo>
                  <a:pt x="162" y="28"/>
                </a:lnTo>
                <a:lnTo>
                  <a:pt x="161" y="28"/>
                </a:lnTo>
                <a:lnTo>
                  <a:pt x="160" y="29"/>
                </a:lnTo>
                <a:lnTo>
                  <a:pt x="159" y="30"/>
                </a:lnTo>
                <a:lnTo>
                  <a:pt x="158" y="33"/>
                </a:lnTo>
                <a:lnTo>
                  <a:pt x="155" y="34"/>
                </a:lnTo>
                <a:lnTo>
                  <a:pt x="153" y="36"/>
                </a:lnTo>
                <a:lnTo>
                  <a:pt x="151" y="38"/>
                </a:lnTo>
                <a:lnTo>
                  <a:pt x="147" y="41"/>
                </a:lnTo>
                <a:lnTo>
                  <a:pt x="145" y="43"/>
                </a:lnTo>
                <a:lnTo>
                  <a:pt x="141" y="45"/>
                </a:lnTo>
                <a:lnTo>
                  <a:pt x="138" y="48"/>
                </a:lnTo>
                <a:lnTo>
                  <a:pt x="136" y="49"/>
                </a:lnTo>
                <a:lnTo>
                  <a:pt x="132" y="51"/>
                </a:lnTo>
                <a:lnTo>
                  <a:pt x="129" y="52"/>
                </a:lnTo>
                <a:lnTo>
                  <a:pt x="126" y="54"/>
                </a:lnTo>
                <a:lnTo>
                  <a:pt x="0" y="16"/>
                </a:lnTo>
                <a:close/>
              </a:path>
            </a:pathLst>
          </a:custGeom>
          <a:solidFill>
            <a:srgbClr val="99D8D8"/>
          </a:solidFill>
          <a:ln w="9525">
            <a:noFill/>
            <a:round/>
            <a:headEnd/>
            <a:tailEnd/>
          </a:ln>
        </p:spPr>
        <p:txBody>
          <a:bodyPr/>
          <a:lstStyle/>
          <a:p>
            <a:endParaRPr lang="en-US"/>
          </a:p>
        </p:txBody>
      </p:sp>
      <p:sp>
        <p:nvSpPr>
          <p:cNvPr id="131369" name="Freeform 302"/>
          <p:cNvSpPr>
            <a:spLocks/>
          </p:cNvSpPr>
          <p:nvPr/>
        </p:nvSpPr>
        <p:spPr bwMode="auto">
          <a:xfrm>
            <a:off x="3293963" y="4100637"/>
            <a:ext cx="92075" cy="41275"/>
          </a:xfrm>
          <a:custGeom>
            <a:avLst/>
            <a:gdLst>
              <a:gd name="T0" fmla="*/ 9525 w 58"/>
              <a:gd name="T1" fmla="*/ 41275 h 26"/>
              <a:gd name="T2" fmla="*/ 92075 w 58"/>
              <a:gd name="T3" fmla="*/ 15875 h 26"/>
              <a:gd name="T4" fmla="*/ 41275 w 58"/>
              <a:gd name="T5" fmla="*/ 0 h 26"/>
              <a:gd name="T6" fmla="*/ 0 w 58"/>
              <a:gd name="T7" fmla="*/ 4763 h 26"/>
              <a:gd name="T8" fmla="*/ 0 w 58"/>
              <a:gd name="T9" fmla="*/ 39688 h 26"/>
              <a:gd name="T10" fmla="*/ 9525 w 58"/>
              <a:gd name="T11" fmla="*/ 41275 h 26"/>
              <a:gd name="T12" fmla="*/ 0 60000 65536"/>
              <a:gd name="T13" fmla="*/ 0 60000 65536"/>
              <a:gd name="T14" fmla="*/ 0 60000 65536"/>
              <a:gd name="T15" fmla="*/ 0 60000 65536"/>
              <a:gd name="T16" fmla="*/ 0 60000 65536"/>
              <a:gd name="T17" fmla="*/ 0 60000 65536"/>
              <a:gd name="T18" fmla="*/ 0 w 58"/>
              <a:gd name="T19" fmla="*/ 0 h 26"/>
              <a:gd name="T20" fmla="*/ 58 w 58"/>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58" h="26">
                <a:moveTo>
                  <a:pt x="6" y="26"/>
                </a:moveTo>
                <a:lnTo>
                  <a:pt x="58" y="10"/>
                </a:lnTo>
                <a:lnTo>
                  <a:pt x="26" y="0"/>
                </a:lnTo>
                <a:lnTo>
                  <a:pt x="0" y="3"/>
                </a:lnTo>
                <a:lnTo>
                  <a:pt x="0" y="25"/>
                </a:lnTo>
                <a:lnTo>
                  <a:pt x="6" y="26"/>
                </a:lnTo>
                <a:close/>
              </a:path>
            </a:pathLst>
          </a:custGeom>
          <a:solidFill>
            <a:srgbClr val="001999"/>
          </a:solidFill>
          <a:ln w="9525">
            <a:noFill/>
            <a:round/>
            <a:headEnd/>
            <a:tailEnd/>
          </a:ln>
        </p:spPr>
        <p:txBody>
          <a:bodyPr/>
          <a:lstStyle/>
          <a:p>
            <a:endParaRPr lang="en-US"/>
          </a:p>
        </p:txBody>
      </p:sp>
      <p:sp>
        <p:nvSpPr>
          <p:cNvPr id="131370" name="Freeform 303"/>
          <p:cNvSpPr>
            <a:spLocks/>
          </p:cNvSpPr>
          <p:nvPr/>
        </p:nvSpPr>
        <p:spPr bwMode="auto">
          <a:xfrm>
            <a:off x="3055838" y="3924424"/>
            <a:ext cx="49212" cy="196850"/>
          </a:xfrm>
          <a:custGeom>
            <a:avLst/>
            <a:gdLst>
              <a:gd name="T0" fmla="*/ 49212 w 31"/>
              <a:gd name="T1" fmla="*/ 4763 h 124"/>
              <a:gd name="T2" fmla="*/ 49212 w 31"/>
              <a:gd name="T3" fmla="*/ 3175 h 124"/>
              <a:gd name="T4" fmla="*/ 47625 w 31"/>
              <a:gd name="T5" fmla="*/ 3175 h 124"/>
              <a:gd name="T6" fmla="*/ 47625 w 31"/>
              <a:gd name="T7" fmla="*/ 3175 h 124"/>
              <a:gd name="T8" fmla="*/ 46037 w 31"/>
              <a:gd name="T9" fmla="*/ 3175 h 124"/>
              <a:gd name="T10" fmla="*/ 42862 w 31"/>
              <a:gd name="T11" fmla="*/ 1588 h 124"/>
              <a:gd name="T12" fmla="*/ 41275 w 31"/>
              <a:gd name="T13" fmla="*/ 1588 h 124"/>
              <a:gd name="T14" fmla="*/ 36512 w 31"/>
              <a:gd name="T15" fmla="*/ 0 h 124"/>
              <a:gd name="T16" fmla="*/ 34925 w 31"/>
              <a:gd name="T17" fmla="*/ 0 h 124"/>
              <a:gd name="T18" fmla="*/ 31750 w 31"/>
              <a:gd name="T19" fmla="*/ 0 h 124"/>
              <a:gd name="T20" fmla="*/ 26987 w 31"/>
              <a:gd name="T21" fmla="*/ 0 h 124"/>
              <a:gd name="T22" fmla="*/ 22225 w 31"/>
              <a:gd name="T23" fmla="*/ 0 h 124"/>
              <a:gd name="T24" fmla="*/ 19050 w 31"/>
              <a:gd name="T25" fmla="*/ 1588 h 124"/>
              <a:gd name="T26" fmla="*/ 14287 w 31"/>
              <a:gd name="T27" fmla="*/ 1588 h 124"/>
              <a:gd name="T28" fmla="*/ 9525 w 31"/>
              <a:gd name="T29" fmla="*/ 3175 h 124"/>
              <a:gd name="T30" fmla="*/ 4762 w 31"/>
              <a:gd name="T31" fmla="*/ 4763 h 124"/>
              <a:gd name="T32" fmla="*/ 0 w 31"/>
              <a:gd name="T33" fmla="*/ 9525 h 124"/>
              <a:gd name="T34" fmla="*/ 0 w 31"/>
              <a:gd name="T35" fmla="*/ 196850 h 124"/>
              <a:gd name="T36" fmla="*/ 1587 w 31"/>
              <a:gd name="T37" fmla="*/ 196850 h 124"/>
              <a:gd name="T38" fmla="*/ 1587 w 31"/>
              <a:gd name="T39" fmla="*/ 196850 h 124"/>
              <a:gd name="T40" fmla="*/ 3175 w 31"/>
              <a:gd name="T41" fmla="*/ 196850 h 124"/>
              <a:gd name="T42" fmla="*/ 4762 w 31"/>
              <a:gd name="T43" fmla="*/ 196850 h 124"/>
              <a:gd name="T44" fmla="*/ 7937 w 31"/>
              <a:gd name="T45" fmla="*/ 195263 h 124"/>
              <a:gd name="T46" fmla="*/ 11112 w 31"/>
              <a:gd name="T47" fmla="*/ 195263 h 124"/>
              <a:gd name="T48" fmla="*/ 12700 w 31"/>
              <a:gd name="T49" fmla="*/ 195263 h 124"/>
              <a:gd name="T50" fmla="*/ 15875 w 31"/>
              <a:gd name="T51" fmla="*/ 192088 h 124"/>
              <a:gd name="T52" fmla="*/ 20637 w 31"/>
              <a:gd name="T53" fmla="*/ 192088 h 124"/>
              <a:gd name="T54" fmla="*/ 23812 w 31"/>
              <a:gd name="T55" fmla="*/ 190500 h 124"/>
              <a:gd name="T56" fmla="*/ 26987 w 31"/>
              <a:gd name="T57" fmla="*/ 188913 h 124"/>
              <a:gd name="T58" fmla="*/ 33337 w 31"/>
              <a:gd name="T59" fmla="*/ 187325 h 124"/>
              <a:gd name="T60" fmla="*/ 36512 w 31"/>
              <a:gd name="T61" fmla="*/ 185738 h 124"/>
              <a:gd name="T62" fmla="*/ 41275 w 31"/>
              <a:gd name="T63" fmla="*/ 184150 h 124"/>
              <a:gd name="T64" fmla="*/ 46037 w 31"/>
              <a:gd name="T65" fmla="*/ 179388 h 124"/>
              <a:gd name="T66" fmla="*/ 49212 w 31"/>
              <a:gd name="T67" fmla="*/ 177800 h 124"/>
              <a:gd name="T68" fmla="*/ 49212 w 31"/>
              <a:gd name="T69" fmla="*/ 4763 h 1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
              <a:gd name="T106" fmla="*/ 0 h 124"/>
              <a:gd name="T107" fmla="*/ 31 w 31"/>
              <a:gd name="T108" fmla="*/ 124 h 1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 h="124">
                <a:moveTo>
                  <a:pt x="31" y="3"/>
                </a:moveTo>
                <a:lnTo>
                  <a:pt x="31" y="2"/>
                </a:lnTo>
                <a:lnTo>
                  <a:pt x="30" y="2"/>
                </a:lnTo>
                <a:lnTo>
                  <a:pt x="29" y="2"/>
                </a:lnTo>
                <a:lnTo>
                  <a:pt x="27" y="1"/>
                </a:lnTo>
                <a:lnTo>
                  <a:pt x="26" y="1"/>
                </a:lnTo>
                <a:lnTo>
                  <a:pt x="23" y="0"/>
                </a:lnTo>
                <a:lnTo>
                  <a:pt x="22" y="0"/>
                </a:lnTo>
                <a:lnTo>
                  <a:pt x="20" y="0"/>
                </a:lnTo>
                <a:lnTo>
                  <a:pt x="17" y="0"/>
                </a:lnTo>
                <a:lnTo>
                  <a:pt x="14" y="0"/>
                </a:lnTo>
                <a:lnTo>
                  <a:pt x="12" y="1"/>
                </a:lnTo>
                <a:lnTo>
                  <a:pt x="9" y="1"/>
                </a:lnTo>
                <a:lnTo>
                  <a:pt x="6" y="2"/>
                </a:lnTo>
                <a:lnTo>
                  <a:pt x="3" y="3"/>
                </a:lnTo>
                <a:lnTo>
                  <a:pt x="0" y="6"/>
                </a:lnTo>
                <a:lnTo>
                  <a:pt x="0" y="124"/>
                </a:lnTo>
                <a:lnTo>
                  <a:pt x="1" y="124"/>
                </a:lnTo>
                <a:lnTo>
                  <a:pt x="2" y="124"/>
                </a:lnTo>
                <a:lnTo>
                  <a:pt x="3" y="124"/>
                </a:lnTo>
                <a:lnTo>
                  <a:pt x="5" y="123"/>
                </a:lnTo>
                <a:lnTo>
                  <a:pt x="7" y="123"/>
                </a:lnTo>
                <a:lnTo>
                  <a:pt x="8" y="123"/>
                </a:lnTo>
                <a:lnTo>
                  <a:pt x="10" y="121"/>
                </a:lnTo>
                <a:lnTo>
                  <a:pt x="13" y="121"/>
                </a:lnTo>
                <a:lnTo>
                  <a:pt x="15" y="120"/>
                </a:lnTo>
                <a:lnTo>
                  <a:pt x="17" y="119"/>
                </a:lnTo>
                <a:lnTo>
                  <a:pt x="21" y="118"/>
                </a:lnTo>
                <a:lnTo>
                  <a:pt x="23" y="117"/>
                </a:lnTo>
                <a:lnTo>
                  <a:pt x="26" y="116"/>
                </a:lnTo>
                <a:lnTo>
                  <a:pt x="29" y="113"/>
                </a:lnTo>
                <a:lnTo>
                  <a:pt x="31" y="112"/>
                </a:lnTo>
                <a:lnTo>
                  <a:pt x="31" y="3"/>
                </a:lnTo>
                <a:close/>
              </a:path>
            </a:pathLst>
          </a:custGeom>
          <a:solidFill>
            <a:srgbClr val="7FBFBF"/>
          </a:solidFill>
          <a:ln w="9525">
            <a:noFill/>
            <a:round/>
            <a:headEnd/>
            <a:tailEnd/>
          </a:ln>
        </p:spPr>
        <p:txBody>
          <a:bodyPr/>
          <a:lstStyle/>
          <a:p>
            <a:endParaRPr lang="en-US"/>
          </a:p>
        </p:txBody>
      </p:sp>
      <p:sp>
        <p:nvSpPr>
          <p:cNvPr id="131371" name="Freeform 304"/>
          <p:cNvSpPr>
            <a:spLocks/>
          </p:cNvSpPr>
          <p:nvPr/>
        </p:nvSpPr>
        <p:spPr bwMode="auto">
          <a:xfrm>
            <a:off x="3057425" y="3926012"/>
            <a:ext cx="42863" cy="165100"/>
          </a:xfrm>
          <a:custGeom>
            <a:avLst/>
            <a:gdLst>
              <a:gd name="T0" fmla="*/ 42863 w 27"/>
              <a:gd name="T1" fmla="*/ 3175 h 104"/>
              <a:gd name="T2" fmla="*/ 42863 w 27"/>
              <a:gd name="T3" fmla="*/ 3175 h 104"/>
              <a:gd name="T4" fmla="*/ 41275 w 27"/>
              <a:gd name="T5" fmla="*/ 3175 h 104"/>
              <a:gd name="T6" fmla="*/ 41275 w 27"/>
              <a:gd name="T7" fmla="*/ 3175 h 104"/>
              <a:gd name="T8" fmla="*/ 39688 w 27"/>
              <a:gd name="T9" fmla="*/ 1588 h 104"/>
              <a:gd name="T10" fmla="*/ 36513 w 27"/>
              <a:gd name="T11" fmla="*/ 1588 h 104"/>
              <a:gd name="T12" fmla="*/ 34925 w 27"/>
              <a:gd name="T13" fmla="*/ 0 h 104"/>
              <a:gd name="T14" fmla="*/ 31750 w 27"/>
              <a:gd name="T15" fmla="*/ 0 h 104"/>
              <a:gd name="T16" fmla="*/ 30163 w 27"/>
              <a:gd name="T17" fmla="*/ 0 h 104"/>
              <a:gd name="T18" fmla="*/ 25400 w 27"/>
              <a:gd name="T19" fmla="*/ 0 h 104"/>
              <a:gd name="T20" fmla="*/ 22225 w 27"/>
              <a:gd name="T21" fmla="*/ 0 h 104"/>
              <a:gd name="T22" fmla="*/ 19050 w 27"/>
              <a:gd name="T23" fmla="*/ 0 h 104"/>
              <a:gd name="T24" fmla="*/ 14288 w 27"/>
              <a:gd name="T25" fmla="*/ 0 h 104"/>
              <a:gd name="T26" fmla="*/ 12700 w 27"/>
              <a:gd name="T27" fmla="*/ 1588 h 104"/>
              <a:gd name="T28" fmla="*/ 7938 w 27"/>
              <a:gd name="T29" fmla="*/ 3175 h 104"/>
              <a:gd name="T30" fmla="*/ 3175 w 27"/>
              <a:gd name="T31" fmla="*/ 6350 h 104"/>
              <a:gd name="T32" fmla="*/ 0 w 27"/>
              <a:gd name="T33" fmla="*/ 7938 h 104"/>
              <a:gd name="T34" fmla="*/ 0 w 27"/>
              <a:gd name="T35" fmla="*/ 165100 h 104"/>
              <a:gd name="T36" fmla="*/ 0 w 27"/>
              <a:gd name="T37" fmla="*/ 165100 h 104"/>
              <a:gd name="T38" fmla="*/ 1588 w 27"/>
              <a:gd name="T39" fmla="*/ 165100 h 104"/>
              <a:gd name="T40" fmla="*/ 1588 w 27"/>
              <a:gd name="T41" fmla="*/ 165100 h 104"/>
              <a:gd name="T42" fmla="*/ 3175 w 27"/>
              <a:gd name="T43" fmla="*/ 165100 h 104"/>
              <a:gd name="T44" fmla="*/ 6350 w 27"/>
              <a:gd name="T45" fmla="*/ 165100 h 104"/>
              <a:gd name="T46" fmla="*/ 9525 w 27"/>
              <a:gd name="T47" fmla="*/ 165100 h 104"/>
              <a:gd name="T48" fmla="*/ 11113 w 27"/>
              <a:gd name="T49" fmla="*/ 163513 h 104"/>
              <a:gd name="T50" fmla="*/ 14288 w 27"/>
              <a:gd name="T51" fmla="*/ 163513 h 104"/>
              <a:gd name="T52" fmla="*/ 17463 w 27"/>
              <a:gd name="T53" fmla="*/ 161925 h 104"/>
              <a:gd name="T54" fmla="*/ 20638 w 27"/>
              <a:gd name="T55" fmla="*/ 161925 h 104"/>
              <a:gd name="T56" fmla="*/ 23813 w 27"/>
              <a:gd name="T57" fmla="*/ 160338 h 104"/>
              <a:gd name="T58" fmla="*/ 28575 w 27"/>
              <a:gd name="T59" fmla="*/ 157163 h 104"/>
              <a:gd name="T60" fmla="*/ 31750 w 27"/>
              <a:gd name="T61" fmla="*/ 155575 h 104"/>
              <a:gd name="T62" fmla="*/ 34925 w 27"/>
              <a:gd name="T63" fmla="*/ 153988 h 104"/>
              <a:gd name="T64" fmla="*/ 39688 w 27"/>
              <a:gd name="T65" fmla="*/ 152400 h 104"/>
              <a:gd name="T66" fmla="*/ 42863 w 27"/>
              <a:gd name="T67" fmla="*/ 149225 h 104"/>
              <a:gd name="T68" fmla="*/ 42863 w 27"/>
              <a:gd name="T69" fmla="*/ 3175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104"/>
              <a:gd name="T107" fmla="*/ 27 w 27"/>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104">
                <a:moveTo>
                  <a:pt x="27" y="2"/>
                </a:moveTo>
                <a:lnTo>
                  <a:pt x="27" y="2"/>
                </a:lnTo>
                <a:lnTo>
                  <a:pt x="26" y="2"/>
                </a:lnTo>
                <a:lnTo>
                  <a:pt x="25" y="1"/>
                </a:lnTo>
                <a:lnTo>
                  <a:pt x="23" y="1"/>
                </a:lnTo>
                <a:lnTo>
                  <a:pt x="22" y="0"/>
                </a:lnTo>
                <a:lnTo>
                  <a:pt x="20" y="0"/>
                </a:lnTo>
                <a:lnTo>
                  <a:pt x="19" y="0"/>
                </a:lnTo>
                <a:lnTo>
                  <a:pt x="16" y="0"/>
                </a:lnTo>
                <a:lnTo>
                  <a:pt x="14" y="0"/>
                </a:lnTo>
                <a:lnTo>
                  <a:pt x="12" y="0"/>
                </a:lnTo>
                <a:lnTo>
                  <a:pt x="9" y="0"/>
                </a:lnTo>
                <a:lnTo>
                  <a:pt x="8" y="1"/>
                </a:lnTo>
                <a:lnTo>
                  <a:pt x="5" y="2"/>
                </a:lnTo>
                <a:lnTo>
                  <a:pt x="2" y="4"/>
                </a:lnTo>
                <a:lnTo>
                  <a:pt x="0" y="5"/>
                </a:lnTo>
                <a:lnTo>
                  <a:pt x="0" y="104"/>
                </a:lnTo>
                <a:lnTo>
                  <a:pt x="1" y="104"/>
                </a:lnTo>
                <a:lnTo>
                  <a:pt x="2" y="104"/>
                </a:lnTo>
                <a:lnTo>
                  <a:pt x="4" y="104"/>
                </a:lnTo>
                <a:lnTo>
                  <a:pt x="6" y="104"/>
                </a:lnTo>
                <a:lnTo>
                  <a:pt x="7" y="103"/>
                </a:lnTo>
                <a:lnTo>
                  <a:pt x="9" y="103"/>
                </a:lnTo>
                <a:lnTo>
                  <a:pt x="11" y="102"/>
                </a:lnTo>
                <a:lnTo>
                  <a:pt x="13" y="102"/>
                </a:lnTo>
                <a:lnTo>
                  <a:pt x="15" y="101"/>
                </a:lnTo>
                <a:lnTo>
                  <a:pt x="18" y="99"/>
                </a:lnTo>
                <a:lnTo>
                  <a:pt x="20" y="98"/>
                </a:lnTo>
                <a:lnTo>
                  <a:pt x="22" y="97"/>
                </a:lnTo>
                <a:lnTo>
                  <a:pt x="25" y="96"/>
                </a:lnTo>
                <a:lnTo>
                  <a:pt x="27" y="94"/>
                </a:lnTo>
                <a:lnTo>
                  <a:pt x="27" y="2"/>
                </a:lnTo>
                <a:close/>
              </a:path>
            </a:pathLst>
          </a:custGeom>
          <a:solidFill>
            <a:srgbClr val="93CCCC"/>
          </a:solidFill>
          <a:ln w="9525">
            <a:noFill/>
            <a:round/>
            <a:headEnd/>
            <a:tailEnd/>
          </a:ln>
        </p:spPr>
        <p:txBody>
          <a:bodyPr/>
          <a:lstStyle/>
          <a:p>
            <a:endParaRPr lang="en-US"/>
          </a:p>
        </p:txBody>
      </p:sp>
      <p:sp>
        <p:nvSpPr>
          <p:cNvPr id="131372" name="Freeform 305"/>
          <p:cNvSpPr>
            <a:spLocks/>
          </p:cNvSpPr>
          <p:nvPr/>
        </p:nvSpPr>
        <p:spPr bwMode="auto">
          <a:xfrm>
            <a:off x="3059013" y="3927599"/>
            <a:ext cx="34925" cy="133350"/>
          </a:xfrm>
          <a:custGeom>
            <a:avLst/>
            <a:gdLst>
              <a:gd name="T0" fmla="*/ 34925 w 22"/>
              <a:gd name="T1" fmla="*/ 4762 h 84"/>
              <a:gd name="T2" fmla="*/ 34925 w 22"/>
              <a:gd name="T3" fmla="*/ 4762 h 84"/>
              <a:gd name="T4" fmla="*/ 33338 w 22"/>
              <a:gd name="T5" fmla="*/ 1588 h 84"/>
              <a:gd name="T6" fmla="*/ 33338 w 22"/>
              <a:gd name="T7" fmla="*/ 1588 h 84"/>
              <a:gd name="T8" fmla="*/ 31750 w 22"/>
              <a:gd name="T9" fmla="*/ 1588 h 84"/>
              <a:gd name="T10" fmla="*/ 30163 w 22"/>
              <a:gd name="T11" fmla="*/ 1588 h 84"/>
              <a:gd name="T12" fmla="*/ 28575 w 22"/>
              <a:gd name="T13" fmla="*/ 0 h 84"/>
              <a:gd name="T14" fmla="*/ 26988 w 22"/>
              <a:gd name="T15" fmla="*/ 0 h 84"/>
              <a:gd name="T16" fmla="*/ 23812 w 22"/>
              <a:gd name="T17" fmla="*/ 0 h 84"/>
              <a:gd name="T18" fmla="*/ 22225 w 22"/>
              <a:gd name="T19" fmla="*/ 0 h 84"/>
              <a:gd name="T20" fmla="*/ 19050 w 22"/>
              <a:gd name="T21" fmla="*/ 0 h 84"/>
              <a:gd name="T22" fmla="*/ 15875 w 22"/>
              <a:gd name="T23" fmla="*/ 0 h 84"/>
              <a:gd name="T24" fmla="*/ 12700 w 22"/>
              <a:gd name="T25" fmla="*/ 0 h 84"/>
              <a:gd name="T26" fmla="*/ 9525 w 22"/>
              <a:gd name="T27" fmla="*/ 1588 h 84"/>
              <a:gd name="T28" fmla="*/ 6350 w 22"/>
              <a:gd name="T29" fmla="*/ 1588 h 84"/>
              <a:gd name="T30" fmla="*/ 4762 w 22"/>
              <a:gd name="T31" fmla="*/ 4762 h 84"/>
              <a:gd name="T32" fmla="*/ 0 w 22"/>
              <a:gd name="T33" fmla="*/ 6350 h 84"/>
              <a:gd name="T34" fmla="*/ 0 w 22"/>
              <a:gd name="T35" fmla="*/ 133350 h 84"/>
              <a:gd name="T36" fmla="*/ 0 w 22"/>
              <a:gd name="T37" fmla="*/ 133350 h 84"/>
              <a:gd name="T38" fmla="*/ 0 w 22"/>
              <a:gd name="T39" fmla="*/ 133350 h 84"/>
              <a:gd name="T40" fmla="*/ 1588 w 22"/>
              <a:gd name="T41" fmla="*/ 133350 h 84"/>
              <a:gd name="T42" fmla="*/ 4762 w 22"/>
              <a:gd name="T43" fmla="*/ 133350 h 84"/>
              <a:gd name="T44" fmla="*/ 6350 w 22"/>
              <a:gd name="T45" fmla="*/ 133350 h 84"/>
              <a:gd name="T46" fmla="*/ 7938 w 22"/>
              <a:gd name="T47" fmla="*/ 133350 h 84"/>
              <a:gd name="T48" fmla="*/ 9525 w 22"/>
              <a:gd name="T49" fmla="*/ 133350 h 84"/>
              <a:gd name="T50" fmla="*/ 11112 w 22"/>
              <a:gd name="T51" fmla="*/ 131763 h 84"/>
              <a:gd name="T52" fmla="*/ 15875 w 22"/>
              <a:gd name="T53" fmla="*/ 131763 h 84"/>
              <a:gd name="T54" fmla="*/ 17463 w 22"/>
              <a:gd name="T55" fmla="*/ 130175 h 84"/>
              <a:gd name="T56" fmla="*/ 20637 w 22"/>
              <a:gd name="T57" fmla="*/ 130175 h 84"/>
              <a:gd name="T58" fmla="*/ 22225 w 22"/>
              <a:gd name="T59" fmla="*/ 128588 h 84"/>
              <a:gd name="T60" fmla="*/ 26988 w 22"/>
              <a:gd name="T61" fmla="*/ 127000 h 84"/>
              <a:gd name="T62" fmla="*/ 30163 w 22"/>
              <a:gd name="T63" fmla="*/ 125413 h 84"/>
              <a:gd name="T64" fmla="*/ 31750 w 22"/>
              <a:gd name="T65" fmla="*/ 122238 h 84"/>
              <a:gd name="T66" fmla="*/ 34925 w 22"/>
              <a:gd name="T67" fmla="*/ 120650 h 84"/>
              <a:gd name="T68" fmla="*/ 34925 w 22"/>
              <a:gd name="T69" fmla="*/ 4762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84"/>
              <a:gd name="T107" fmla="*/ 22 w 22"/>
              <a:gd name="T108" fmla="*/ 84 h 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84">
                <a:moveTo>
                  <a:pt x="22" y="3"/>
                </a:moveTo>
                <a:lnTo>
                  <a:pt x="22" y="3"/>
                </a:lnTo>
                <a:lnTo>
                  <a:pt x="21" y="1"/>
                </a:lnTo>
                <a:lnTo>
                  <a:pt x="20" y="1"/>
                </a:lnTo>
                <a:lnTo>
                  <a:pt x="19" y="1"/>
                </a:lnTo>
                <a:lnTo>
                  <a:pt x="18" y="0"/>
                </a:lnTo>
                <a:lnTo>
                  <a:pt x="17" y="0"/>
                </a:lnTo>
                <a:lnTo>
                  <a:pt x="15" y="0"/>
                </a:lnTo>
                <a:lnTo>
                  <a:pt x="14" y="0"/>
                </a:lnTo>
                <a:lnTo>
                  <a:pt x="12" y="0"/>
                </a:lnTo>
                <a:lnTo>
                  <a:pt x="10" y="0"/>
                </a:lnTo>
                <a:lnTo>
                  <a:pt x="8" y="0"/>
                </a:lnTo>
                <a:lnTo>
                  <a:pt x="6" y="1"/>
                </a:lnTo>
                <a:lnTo>
                  <a:pt x="4" y="1"/>
                </a:lnTo>
                <a:lnTo>
                  <a:pt x="3" y="3"/>
                </a:lnTo>
                <a:lnTo>
                  <a:pt x="0" y="4"/>
                </a:lnTo>
                <a:lnTo>
                  <a:pt x="0" y="84"/>
                </a:lnTo>
                <a:lnTo>
                  <a:pt x="1" y="84"/>
                </a:lnTo>
                <a:lnTo>
                  <a:pt x="3" y="84"/>
                </a:lnTo>
                <a:lnTo>
                  <a:pt x="4" y="84"/>
                </a:lnTo>
                <a:lnTo>
                  <a:pt x="5" y="84"/>
                </a:lnTo>
                <a:lnTo>
                  <a:pt x="6" y="84"/>
                </a:lnTo>
                <a:lnTo>
                  <a:pt x="7" y="83"/>
                </a:lnTo>
                <a:lnTo>
                  <a:pt x="10" y="83"/>
                </a:lnTo>
                <a:lnTo>
                  <a:pt x="11" y="82"/>
                </a:lnTo>
                <a:lnTo>
                  <a:pt x="13" y="82"/>
                </a:lnTo>
                <a:lnTo>
                  <a:pt x="14" y="81"/>
                </a:lnTo>
                <a:lnTo>
                  <a:pt x="17" y="80"/>
                </a:lnTo>
                <a:lnTo>
                  <a:pt x="19" y="79"/>
                </a:lnTo>
                <a:lnTo>
                  <a:pt x="20" y="77"/>
                </a:lnTo>
                <a:lnTo>
                  <a:pt x="22" y="76"/>
                </a:lnTo>
                <a:lnTo>
                  <a:pt x="22" y="3"/>
                </a:lnTo>
                <a:close/>
              </a:path>
            </a:pathLst>
          </a:custGeom>
          <a:solidFill>
            <a:srgbClr val="A8D8D8"/>
          </a:solidFill>
          <a:ln w="9525">
            <a:noFill/>
            <a:round/>
            <a:headEnd/>
            <a:tailEnd/>
          </a:ln>
        </p:spPr>
        <p:txBody>
          <a:bodyPr/>
          <a:lstStyle/>
          <a:p>
            <a:endParaRPr lang="en-US"/>
          </a:p>
        </p:txBody>
      </p:sp>
      <p:sp>
        <p:nvSpPr>
          <p:cNvPr id="131373" name="Freeform 306"/>
          <p:cNvSpPr>
            <a:spLocks/>
          </p:cNvSpPr>
          <p:nvPr/>
        </p:nvSpPr>
        <p:spPr bwMode="auto">
          <a:xfrm>
            <a:off x="3060600" y="3929187"/>
            <a:ext cx="28575" cy="104775"/>
          </a:xfrm>
          <a:custGeom>
            <a:avLst/>
            <a:gdLst>
              <a:gd name="T0" fmla="*/ 28575 w 18"/>
              <a:gd name="T1" fmla="*/ 3175 h 66"/>
              <a:gd name="T2" fmla="*/ 28575 w 18"/>
              <a:gd name="T3" fmla="*/ 3175 h 66"/>
              <a:gd name="T4" fmla="*/ 26988 w 18"/>
              <a:gd name="T5" fmla="*/ 3175 h 66"/>
              <a:gd name="T6" fmla="*/ 22225 w 18"/>
              <a:gd name="T7" fmla="*/ 0 h 66"/>
              <a:gd name="T8" fmla="*/ 19050 w 18"/>
              <a:gd name="T9" fmla="*/ 0 h 66"/>
              <a:gd name="T10" fmla="*/ 15875 w 18"/>
              <a:gd name="T11" fmla="*/ 0 h 66"/>
              <a:gd name="T12" fmla="*/ 9525 w 18"/>
              <a:gd name="T13" fmla="*/ 0 h 66"/>
              <a:gd name="T14" fmla="*/ 4762 w 18"/>
              <a:gd name="T15" fmla="*/ 3175 h 66"/>
              <a:gd name="T16" fmla="*/ 0 w 18"/>
              <a:gd name="T17" fmla="*/ 4762 h 66"/>
              <a:gd name="T18" fmla="*/ 0 w 18"/>
              <a:gd name="T19" fmla="*/ 104775 h 66"/>
              <a:gd name="T20" fmla="*/ 0 w 18"/>
              <a:gd name="T21" fmla="*/ 104775 h 66"/>
              <a:gd name="T22" fmla="*/ 3175 w 18"/>
              <a:gd name="T23" fmla="*/ 104775 h 66"/>
              <a:gd name="T24" fmla="*/ 6350 w 18"/>
              <a:gd name="T25" fmla="*/ 103188 h 66"/>
              <a:gd name="T26" fmla="*/ 9525 w 18"/>
              <a:gd name="T27" fmla="*/ 103188 h 66"/>
              <a:gd name="T28" fmla="*/ 14288 w 18"/>
              <a:gd name="T29" fmla="*/ 101600 h 66"/>
              <a:gd name="T30" fmla="*/ 19050 w 18"/>
              <a:gd name="T31" fmla="*/ 98425 h 66"/>
              <a:gd name="T32" fmla="*/ 22225 w 18"/>
              <a:gd name="T33" fmla="*/ 96837 h 66"/>
              <a:gd name="T34" fmla="*/ 28575 w 18"/>
              <a:gd name="T35" fmla="*/ 93662 h 66"/>
              <a:gd name="T36" fmla="*/ 28575 w 18"/>
              <a:gd name="T37" fmla="*/ 3175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66"/>
              <a:gd name="T59" fmla="*/ 18 w 18"/>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66">
                <a:moveTo>
                  <a:pt x="18" y="2"/>
                </a:moveTo>
                <a:lnTo>
                  <a:pt x="18" y="2"/>
                </a:lnTo>
                <a:lnTo>
                  <a:pt x="17" y="2"/>
                </a:lnTo>
                <a:lnTo>
                  <a:pt x="14" y="0"/>
                </a:lnTo>
                <a:lnTo>
                  <a:pt x="12" y="0"/>
                </a:lnTo>
                <a:lnTo>
                  <a:pt x="10" y="0"/>
                </a:lnTo>
                <a:lnTo>
                  <a:pt x="6" y="0"/>
                </a:lnTo>
                <a:lnTo>
                  <a:pt x="3" y="2"/>
                </a:lnTo>
                <a:lnTo>
                  <a:pt x="0" y="3"/>
                </a:lnTo>
                <a:lnTo>
                  <a:pt x="0" y="66"/>
                </a:lnTo>
                <a:lnTo>
                  <a:pt x="2" y="66"/>
                </a:lnTo>
                <a:lnTo>
                  <a:pt x="4" y="65"/>
                </a:lnTo>
                <a:lnTo>
                  <a:pt x="6" y="65"/>
                </a:lnTo>
                <a:lnTo>
                  <a:pt x="9" y="64"/>
                </a:lnTo>
                <a:lnTo>
                  <a:pt x="12" y="62"/>
                </a:lnTo>
                <a:lnTo>
                  <a:pt x="14" y="61"/>
                </a:lnTo>
                <a:lnTo>
                  <a:pt x="18" y="59"/>
                </a:lnTo>
                <a:lnTo>
                  <a:pt x="18" y="2"/>
                </a:lnTo>
                <a:close/>
              </a:path>
            </a:pathLst>
          </a:custGeom>
          <a:solidFill>
            <a:srgbClr val="BCE5E5"/>
          </a:solidFill>
          <a:ln w="9525">
            <a:noFill/>
            <a:round/>
            <a:headEnd/>
            <a:tailEnd/>
          </a:ln>
        </p:spPr>
        <p:txBody>
          <a:bodyPr/>
          <a:lstStyle/>
          <a:p>
            <a:endParaRPr lang="en-US"/>
          </a:p>
        </p:txBody>
      </p:sp>
      <p:sp>
        <p:nvSpPr>
          <p:cNvPr id="131374" name="Freeform 307"/>
          <p:cNvSpPr>
            <a:spLocks/>
          </p:cNvSpPr>
          <p:nvPr/>
        </p:nvSpPr>
        <p:spPr bwMode="auto">
          <a:xfrm>
            <a:off x="3060600" y="3932362"/>
            <a:ext cx="22225" cy="71437"/>
          </a:xfrm>
          <a:custGeom>
            <a:avLst/>
            <a:gdLst>
              <a:gd name="T0" fmla="*/ 22225 w 14"/>
              <a:gd name="T1" fmla="*/ 1587 h 45"/>
              <a:gd name="T2" fmla="*/ 22225 w 14"/>
              <a:gd name="T3" fmla="*/ 0 h 45"/>
              <a:gd name="T4" fmla="*/ 20638 w 14"/>
              <a:gd name="T5" fmla="*/ 0 h 45"/>
              <a:gd name="T6" fmla="*/ 19050 w 14"/>
              <a:gd name="T7" fmla="*/ 0 h 45"/>
              <a:gd name="T8" fmla="*/ 15875 w 14"/>
              <a:gd name="T9" fmla="*/ 0 h 45"/>
              <a:gd name="T10" fmla="*/ 14288 w 14"/>
              <a:gd name="T11" fmla="*/ 0 h 45"/>
              <a:gd name="T12" fmla="*/ 9525 w 14"/>
              <a:gd name="T13" fmla="*/ 0 h 45"/>
              <a:gd name="T14" fmla="*/ 4763 w 14"/>
              <a:gd name="T15" fmla="*/ 0 h 45"/>
              <a:gd name="T16" fmla="*/ 0 w 14"/>
              <a:gd name="T17" fmla="*/ 3175 h 45"/>
              <a:gd name="T18" fmla="*/ 0 w 14"/>
              <a:gd name="T19" fmla="*/ 71437 h 45"/>
              <a:gd name="T20" fmla="*/ 3175 w 14"/>
              <a:gd name="T21" fmla="*/ 71437 h 45"/>
              <a:gd name="T22" fmla="*/ 3175 w 14"/>
              <a:gd name="T23" fmla="*/ 71437 h 45"/>
              <a:gd name="T24" fmla="*/ 6350 w 14"/>
              <a:gd name="T25" fmla="*/ 71437 h 45"/>
              <a:gd name="T26" fmla="*/ 7938 w 14"/>
              <a:gd name="T27" fmla="*/ 69850 h 45"/>
              <a:gd name="T28" fmla="*/ 11113 w 14"/>
              <a:gd name="T29" fmla="*/ 69850 h 45"/>
              <a:gd name="T30" fmla="*/ 15875 w 14"/>
              <a:gd name="T31" fmla="*/ 68262 h 45"/>
              <a:gd name="T32" fmla="*/ 19050 w 14"/>
              <a:gd name="T33" fmla="*/ 66675 h 45"/>
              <a:gd name="T34" fmla="*/ 22225 w 14"/>
              <a:gd name="T35" fmla="*/ 65087 h 45"/>
              <a:gd name="T36" fmla="*/ 22225 w 14"/>
              <a:gd name="T37" fmla="*/ 15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45"/>
              <a:gd name="T59" fmla="*/ 14 w 14"/>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45">
                <a:moveTo>
                  <a:pt x="14" y="1"/>
                </a:moveTo>
                <a:lnTo>
                  <a:pt x="14" y="0"/>
                </a:lnTo>
                <a:lnTo>
                  <a:pt x="13" y="0"/>
                </a:lnTo>
                <a:lnTo>
                  <a:pt x="12" y="0"/>
                </a:lnTo>
                <a:lnTo>
                  <a:pt x="10" y="0"/>
                </a:lnTo>
                <a:lnTo>
                  <a:pt x="9" y="0"/>
                </a:lnTo>
                <a:lnTo>
                  <a:pt x="6" y="0"/>
                </a:lnTo>
                <a:lnTo>
                  <a:pt x="3" y="0"/>
                </a:lnTo>
                <a:lnTo>
                  <a:pt x="0" y="2"/>
                </a:lnTo>
                <a:lnTo>
                  <a:pt x="0" y="45"/>
                </a:lnTo>
                <a:lnTo>
                  <a:pt x="2" y="45"/>
                </a:lnTo>
                <a:lnTo>
                  <a:pt x="4" y="45"/>
                </a:lnTo>
                <a:lnTo>
                  <a:pt x="5" y="44"/>
                </a:lnTo>
                <a:lnTo>
                  <a:pt x="7" y="44"/>
                </a:lnTo>
                <a:lnTo>
                  <a:pt x="10" y="43"/>
                </a:lnTo>
                <a:lnTo>
                  <a:pt x="12" y="42"/>
                </a:lnTo>
                <a:lnTo>
                  <a:pt x="14" y="41"/>
                </a:lnTo>
                <a:lnTo>
                  <a:pt x="14" y="1"/>
                </a:lnTo>
                <a:close/>
              </a:path>
            </a:pathLst>
          </a:custGeom>
          <a:solidFill>
            <a:srgbClr val="D1F2F2"/>
          </a:solidFill>
          <a:ln w="9525">
            <a:noFill/>
            <a:round/>
            <a:headEnd/>
            <a:tailEnd/>
          </a:ln>
        </p:spPr>
        <p:txBody>
          <a:bodyPr/>
          <a:lstStyle/>
          <a:p>
            <a:endParaRPr lang="en-US"/>
          </a:p>
        </p:txBody>
      </p:sp>
      <p:sp>
        <p:nvSpPr>
          <p:cNvPr id="131375" name="Freeform 308"/>
          <p:cNvSpPr>
            <a:spLocks/>
          </p:cNvSpPr>
          <p:nvPr/>
        </p:nvSpPr>
        <p:spPr bwMode="auto">
          <a:xfrm>
            <a:off x="3063775" y="3932362"/>
            <a:ext cx="14288" cy="42862"/>
          </a:xfrm>
          <a:custGeom>
            <a:avLst/>
            <a:gdLst>
              <a:gd name="T0" fmla="*/ 14288 w 9"/>
              <a:gd name="T1" fmla="*/ 1587 h 27"/>
              <a:gd name="T2" fmla="*/ 14288 w 9"/>
              <a:gd name="T3" fmla="*/ 1587 h 27"/>
              <a:gd name="T4" fmla="*/ 12700 w 9"/>
              <a:gd name="T5" fmla="*/ 1587 h 27"/>
              <a:gd name="T6" fmla="*/ 11113 w 9"/>
              <a:gd name="T7" fmla="*/ 1587 h 27"/>
              <a:gd name="T8" fmla="*/ 7938 w 9"/>
              <a:gd name="T9" fmla="*/ 0 h 27"/>
              <a:gd name="T10" fmla="*/ 6350 w 9"/>
              <a:gd name="T11" fmla="*/ 0 h 27"/>
              <a:gd name="T12" fmla="*/ 4763 w 9"/>
              <a:gd name="T13" fmla="*/ 1587 h 27"/>
              <a:gd name="T14" fmla="*/ 1588 w 9"/>
              <a:gd name="T15" fmla="*/ 1587 h 27"/>
              <a:gd name="T16" fmla="*/ 0 w 9"/>
              <a:gd name="T17" fmla="*/ 3175 h 27"/>
              <a:gd name="T18" fmla="*/ 0 w 9"/>
              <a:gd name="T19" fmla="*/ 42862 h 27"/>
              <a:gd name="T20" fmla="*/ 0 w 9"/>
              <a:gd name="T21" fmla="*/ 42862 h 27"/>
              <a:gd name="T22" fmla="*/ 1588 w 9"/>
              <a:gd name="T23" fmla="*/ 42862 h 27"/>
              <a:gd name="T24" fmla="*/ 3175 w 9"/>
              <a:gd name="T25" fmla="*/ 42862 h 27"/>
              <a:gd name="T26" fmla="*/ 4763 w 9"/>
              <a:gd name="T27" fmla="*/ 42862 h 27"/>
              <a:gd name="T28" fmla="*/ 6350 w 9"/>
              <a:gd name="T29" fmla="*/ 42862 h 27"/>
              <a:gd name="T30" fmla="*/ 7938 w 9"/>
              <a:gd name="T31" fmla="*/ 39687 h 27"/>
              <a:gd name="T32" fmla="*/ 12700 w 9"/>
              <a:gd name="T33" fmla="*/ 38100 h 27"/>
              <a:gd name="T34" fmla="*/ 14288 w 9"/>
              <a:gd name="T35" fmla="*/ 36512 h 27"/>
              <a:gd name="T36" fmla="*/ 14288 w 9"/>
              <a:gd name="T37" fmla="*/ 1587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27"/>
              <a:gd name="T59" fmla="*/ 9 w 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27">
                <a:moveTo>
                  <a:pt x="9" y="1"/>
                </a:moveTo>
                <a:lnTo>
                  <a:pt x="9" y="1"/>
                </a:lnTo>
                <a:lnTo>
                  <a:pt x="8" y="1"/>
                </a:lnTo>
                <a:lnTo>
                  <a:pt x="7" y="1"/>
                </a:lnTo>
                <a:lnTo>
                  <a:pt x="5" y="0"/>
                </a:lnTo>
                <a:lnTo>
                  <a:pt x="4" y="0"/>
                </a:lnTo>
                <a:lnTo>
                  <a:pt x="3" y="1"/>
                </a:lnTo>
                <a:lnTo>
                  <a:pt x="1" y="1"/>
                </a:lnTo>
                <a:lnTo>
                  <a:pt x="0" y="2"/>
                </a:lnTo>
                <a:lnTo>
                  <a:pt x="0" y="27"/>
                </a:lnTo>
                <a:lnTo>
                  <a:pt x="1" y="27"/>
                </a:lnTo>
                <a:lnTo>
                  <a:pt x="2" y="27"/>
                </a:lnTo>
                <a:lnTo>
                  <a:pt x="3" y="27"/>
                </a:lnTo>
                <a:lnTo>
                  <a:pt x="4" y="27"/>
                </a:lnTo>
                <a:lnTo>
                  <a:pt x="5" y="25"/>
                </a:lnTo>
                <a:lnTo>
                  <a:pt x="8" y="24"/>
                </a:lnTo>
                <a:lnTo>
                  <a:pt x="9" y="23"/>
                </a:lnTo>
                <a:lnTo>
                  <a:pt x="9" y="1"/>
                </a:lnTo>
                <a:close/>
              </a:path>
            </a:pathLst>
          </a:custGeom>
          <a:solidFill>
            <a:srgbClr val="E5FFFF"/>
          </a:solidFill>
          <a:ln w="9525">
            <a:noFill/>
            <a:round/>
            <a:headEnd/>
            <a:tailEnd/>
          </a:ln>
        </p:spPr>
        <p:txBody>
          <a:bodyPr/>
          <a:lstStyle/>
          <a:p>
            <a:endParaRPr lang="en-US"/>
          </a:p>
        </p:txBody>
      </p:sp>
      <p:sp>
        <p:nvSpPr>
          <p:cNvPr id="131376" name="Freeform 309"/>
          <p:cNvSpPr>
            <a:spLocks/>
          </p:cNvSpPr>
          <p:nvPr/>
        </p:nvSpPr>
        <p:spPr bwMode="auto">
          <a:xfrm>
            <a:off x="3238400" y="4054599"/>
            <a:ext cx="22225" cy="22225"/>
          </a:xfrm>
          <a:custGeom>
            <a:avLst/>
            <a:gdLst>
              <a:gd name="T0" fmla="*/ 11113 w 14"/>
              <a:gd name="T1" fmla="*/ 22225 h 14"/>
              <a:gd name="T2" fmla="*/ 14288 w 14"/>
              <a:gd name="T3" fmla="*/ 22225 h 14"/>
              <a:gd name="T4" fmla="*/ 15875 w 14"/>
              <a:gd name="T5" fmla="*/ 20638 h 14"/>
              <a:gd name="T6" fmla="*/ 17463 w 14"/>
              <a:gd name="T7" fmla="*/ 20638 h 14"/>
              <a:gd name="T8" fmla="*/ 19050 w 14"/>
              <a:gd name="T9" fmla="*/ 17463 h 14"/>
              <a:gd name="T10" fmla="*/ 20638 w 14"/>
              <a:gd name="T11" fmla="*/ 15875 h 14"/>
              <a:gd name="T12" fmla="*/ 20638 w 14"/>
              <a:gd name="T13" fmla="*/ 14288 h 14"/>
              <a:gd name="T14" fmla="*/ 22225 w 14"/>
              <a:gd name="T15" fmla="*/ 12700 h 14"/>
              <a:gd name="T16" fmla="*/ 22225 w 14"/>
              <a:gd name="T17" fmla="*/ 11113 h 14"/>
              <a:gd name="T18" fmla="*/ 22225 w 14"/>
              <a:gd name="T19" fmla="*/ 9525 h 14"/>
              <a:gd name="T20" fmla="*/ 20638 w 14"/>
              <a:gd name="T21" fmla="*/ 6350 h 14"/>
              <a:gd name="T22" fmla="*/ 20638 w 14"/>
              <a:gd name="T23" fmla="*/ 4763 h 14"/>
              <a:gd name="T24" fmla="*/ 19050 w 14"/>
              <a:gd name="T25" fmla="*/ 3175 h 14"/>
              <a:gd name="T26" fmla="*/ 17463 w 14"/>
              <a:gd name="T27" fmla="*/ 1588 h 14"/>
              <a:gd name="T28" fmla="*/ 15875 w 14"/>
              <a:gd name="T29" fmla="*/ 0 h 14"/>
              <a:gd name="T30" fmla="*/ 14288 w 14"/>
              <a:gd name="T31" fmla="*/ 0 h 14"/>
              <a:gd name="T32" fmla="*/ 11113 w 14"/>
              <a:gd name="T33" fmla="*/ 0 h 14"/>
              <a:gd name="T34" fmla="*/ 9525 w 14"/>
              <a:gd name="T35" fmla="*/ 0 h 14"/>
              <a:gd name="T36" fmla="*/ 7938 w 14"/>
              <a:gd name="T37" fmla="*/ 0 h 14"/>
              <a:gd name="T38" fmla="*/ 6350 w 14"/>
              <a:gd name="T39" fmla="*/ 1588 h 14"/>
              <a:gd name="T40" fmla="*/ 4763 w 14"/>
              <a:gd name="T41" fmla="*/ 3175 h 14"/>
              <a:gd name="T42" fmla="*/ 3175 w 14"/>
              <a:gd name="T43" fmla="*/ 4763 h 14"/>
              <a:gd name="T44" fmla="*/ 3175 w 14"/>
              <a:gd name="T45" fmla="*/ 6350 h 14"/>
              <a:gd name="T46" fmla="*/ 0 w 14"/>
              <a:gd name="T47" fmla="*/ 9525 h 14"/>
              <a:gd name="T48" fmla="*/ 0 w 14"/>
              <a:gd name="T49" fmla="*/ 11113 h 14"/>
              <a:gd name="T50" fmla="*/ 0 w 14"/>
              <a:gd name="T51" fmla="*/ 12700 h 14"/>
              <a:gd name="T52" fmla="*/ 3175 w 14"/>
              <a:gd name="T53" fmla="*/ 14288 h 14"/>
              <a:gd name="T54" fmla="*/ 3175 w 14"/>
              <a:gd name="T55" fmla="*/ 15875 h 14"/>
              <a:gd name="T56" fmla="*/ 4763 w 14"/>
              <a:gd name="T57" fmla="*/ 17463 h 14"/>
              <a:gd name="T58" fmla="*/ 6350 w 14"/>
              <a:gd name="T59" fmla="*/ 20638 h 14"/>
              <a:gd name="T60" fmla="*/ 7938 w 14"/>
              <a:gd name="T61" fmla="*/ 20638 h 14"/>
              <a:gd name="T62" fmla="*/ 9525 w 14"/>
              <a:gd name="T63" fmla="*/ 22225 h 14"/>
              <a:gd name="T64" fmla="*/ 11113 w 14"/>
              <a:gd name="T65" fmla="*/ 22225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
              <a:gd name="T100" fmla="*/ 0 h 14"/>
              <a:gd name="T101" fmla="*/ 14 w 14"/>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 h="14">
                <a:moveTo>
                  <a:pt x="7" y="14"/>
                </a:moveTo>
                <a:lnTo>
                  <a:pt x="9" y="14"/>
                </a:lnTo>
                <a:lnTo>
                  <a:pt x="10" y="13"/>
                </a:lnTo>
                <a:lnTo>
                  <a:pt x="11" y="13"/>
                </a:lnTo>
                <a:lnTo>
                  <a:pt x="12" y="11"/>
                </a:lnTo>
                <a:lnTo>
                  <a:pt x="13" y="10"/>
                </a:lnTo>
                <a:lnTo>
                  <a:pt x="13" y="9"/>
                </a:lnTo>
                <a:lnTo>
                  <a:pt x="14" y="8"/>
                </a:lnTo>
                <a:lnTo>
                  <a:pt x="14" y="7"/>
                </a:lnTo>
                <a:lnTo>
                  <a:pt x="14" y="6"/>
                </a:lnTo>
                <a:lnTo>
                  <a:pt x="13" y="4"/>
                </a:lnTo>
                <a:lnTo>
                  <a:pt x="13" y="3"/>
                </a:lnTo>
                <a:lnTo>
                  <a:pt x="12" y="2"/>
                </a:lnTo>
                <a:lnTo>
                  <a:pt x="11" y="1"/>
                </a:lnTo>
                <a:lnTo>
                  <a:pt x="10" y="0"/>
                </a:lnTo>
                <a:lnTo>
                  <a:pt x="9" y="0"/>
                </a:lnTo>
                <a:lnTo>
                  <a:pt x="7" y="0"/>
                </a:lnTo>
                <a:lnTo>
                  <a:pt x="6" y="0"/>
                </a:lnTo>
                <a:lnTo>
                  <a:pt x="5" y="0"/>
                </a:lnTo>
                <a:lnTo>
                  <a:pt x="4" y="1"/>
                </a:lnTo>
                <a:lnTo>
                  <a:pt x="3" y="2"/>
                </a:lnTo>
                <a:lnTo>
                  <a:pt x="2" y="3"/>
                </a:lnTo>
                <a:lnTo>
                  <a:pt x="2" y="4"/>
                </a:lnTo>
                <a:lnTo>
                  <a:pt x="0" y="6"/>
                </a:lnTo>
                <a:lnTo>
                  <a:pt x="0" y="7"/>
                </a:lnTo>
                <a:lnTo>
                  <a:pt x="0" y="8"/>
                </a:lnTo>
                <a:lnTo>
                  <a:pt x="2" y="9"/>
                </a:lnTo>
                <a:lnTo>
                  <a:pt x="2" y="10"/>
                </a:lnTo>
                <a:lnTo>
                  <a:pt x="3" y="11"/>
                </a:lnTo>
                <a:lnTo>
                  <a:pt x="4" y="13"/>
                </a:lnTo>
                <a:lnTo>
                  <a:pt x="5" y="13"/>
                </a:lnTo>
                <a:lnTo>
                  <a:pt x="6" y="14"/>
                </a:lnTo>
                <a:lnTo>
                  <a:pt x="7" y="14"/>
                </a:lnTo>
                <a:close/>
              </a:path>
            </a:pathLst>
          </a:custGeom>
          <a:solidFill>
            <a:srgbClr val="FFFFFF"/>
          </a:solidFill>
          <a:ln w="9525">
            <a:noFill/>
            <a:round/>
            <a:headEnd/>
            <a:tailEnd/>
          </a:ln>
        </p:spPr>
        <p:txBody>
          <a:bodyPr/>
          <a:lstStyle/>
          <a:p>
            <a:endParaRPr lang="en-US"/>
          </a:p>
        </p:txBody>
      </p:sp>
      <p:sp>
        <p:nvSpPr>
          <p:cNvPr id="131377" name="Freeform 310"/>
          <p:cNvSpPr>
            <a:spLocks/>
          </p:cNvSpPr>
          <p:nvPr/>
        </p:nvSpPr>
        <p:spPr bwMode="auto">
          <a:xfrm>
            <a:off x="3174900" y="4054599"/>
            <a:ext cx="11113" cy="11113"/>
          </a:xfrm>
          <a:custGeom>
            <a:avLst/>
            <a:gdLst>
              <a:gd name="T0" fmla="*/ 4763 w 7"/>
              <a:gd name="T1" fmla="*/ 11113 h 7"/>
              <a:gd name="T2" fmla="*/ 6350 w 7"/>
              <a:gd name="T3" fmla="*/ 11113 h 7"/>
              <a:gd name="T4" fmla="*/ 7938 w 7"/>
              <a:gd name="T5" fmla="*/ 9525 h 7"/>
              <a:gd name="T6" fmla="*/ 7938 w 7"/>
              <a:gd name="T7" fmla="*/ 6350 h 7"/>
              <a:gd name="T8" fmla="*/ 11113 w 7"/>
              <a:gd name="T9" fmla="*/ 4763 h 7"/>
              <a:gd name="T10" fmla="*/ 7938 w 7"/>
              <a:gd name="T11" fmla="*/ 3175 h 7"/>
              <a:gd name="T12" fmla="*/ 7938 w 7"/>
              <a:gd name="T13" fmla="*/ 1588 h 7"/>
              <a:gd name="T14" fmla="*/ 6350 w 7"/>
              <a:gd name="T15" fmla="*/ 0 h 7"/>
              <a:gd name="T16" fmla="*/ 4763 w 7"/>
              <a:gd name="T17" fmla="*/ 0 h 7"/>
              <a:gd name="T18" fmla="*/ 3175 w 7"/>
              <a:gd name="T19" fmla="*/ 0 h 7"/>
              <a:gd name="T20" fmla="*/ 1588 w 7"/>
              <a:gd name="T21" fmla="*/ 1588 h 7"/>
              <a:gd name="T22" fmla="*/ 0 w 7"/>
              <a:gd name="T23" fmla="*/ 3175 h 7"/>
              <a:gd name="T24" fmla="*/ 0 w 7"/>
              <a:gd name="T25" fmla="*/ 4763 h 7"/>
              <a:gd name="T26" fmla="*/ 0 w 7"/>
              <a:gd name="T27" fmla="*/ 6350 h 7"/>
              <a:gd name="T28" fmla="*/ 1588 w 7"/>
              <a:gd name="T29" fmla="*/ 9525 h 7"/>
              <a:gd name="T30" fmla="*/ 3175 w 7"/>
              <a:gd name="T31" fmla="*/ 11113 h 7"/>
              <a:gd name="T32" fmla="*/ 4763 w 7"/>
              <a:gd name="T33" fmla="*/ 11113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7"/>
              <a:gd name="T53" fmla="*/ 7 w 7"/>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7">
                <a:moveTo>
                  <a:pt x="3" y="7"/>
                </a:moveTo>
                <a:lnTo>
                  <a:pt x="4" y="7"/>
                </a:lnTo>
                <a:lnTo>
                  <a:pt x="5" y="6"/>
                </a:lnTo>
                <a:lnTo>
                  <a:pt x="5" y="4"/>
                </a:lnTo>
                <a:lnTo>
                  <a:pt x="7" y="3"/>
                </a:lnTo>
                <a:lnTo>
                  <a:pt x="5" y="2"/>
                </a:lnTo>
                <a:lnTo>
                  <a:pt x="5" y="1"/>
                </a:lnTo>
                <a:lnTo>
                  <a:pt x="4" y="0"/>
                </a:lnTo>
                <a:lnTo>
                  <a:pt x="3" y="0"/>
                </a:lnTo>
                <a:lnTo>
                  <a:pt x="2" y="0"/>
                </a:lnTo>
                <a:lnTo>
                  <a:pt x="1" y="1"/>
                </a:lnTo>
                <a:lnTo>
                  <a:pt x="0" y="2"/>
                </a:lnTo>
                <a:lnTo>
                  <a:pt x="0" y="3"/>
                </a:lnTo>
                <a:lnTo>
                  <a:pt x="0" y="4"/>
                </a:lnTo>
                <a:lnTo>
                  <a:pt x="1" y="6"/>
                </a:lnTo>
                <a:lnTo>
                  <a:pt x="2" y="7"/>
                </a:lnTo>
                <a:lnTo>
                  <a:pt x="3" y="7"/>
                </a:lnTo>
                <a:close/>
              </a:path>
            </a:pathLst>
          </a:custGeom>
          <a:solidFill>
            <a:srgbClr val="FFFFFF"/>
          </a:solidFill>
          <a:ln w="9525">
            <a:noFill/>
            <a:round/>
            <a:headEnd/>
            <a:tailEnd/>
          </a:ln>
        </p:spPr>
        <p:txBody>
          <a:bodyPr/>
          <a:lstStyle/>
          <a:p>
            <a:endParaRPr lang="en-US"/>
          </a:p>
        </p:txBody>
      </p:sp>
      <p:sp>
        <p:nvSpPr>
          <p:cNvPr id="131378" name="Freeform 311"/>
          <p:cNvSpPr>
            <a:spLocks/>
          </p:cNvSpPr>
          <p:nvPr/>
        </p:nvSpPr>
        <p:spPr bwMode="auto">
          <a:xfrm>
            <a:off x="3192363" y="4054599"/>
            <a:ext cx="9525" cy="11113"/>
          </a:xfrm>
          <a:custGeom>
            <a:avLst/>
            <a:gdLst>
              <a:gd name="T0" fmla="*/ 6350 w 6"/>
              <a:gd name="T1" fmla="*/ 11113 h 7"/>
              <a:gd name="T2" fmla="*/ 7938 w 6"/>
              <a:gd name="T3" fmla="*/ 11113 h 7"/>
              <a:gd name="T4" fmla="*/ 9525 w 6"/>
              <a:gd name="T5" fmla="*/ 11113 h 7"/>
              <a:gd name="T6" fmla="*/ 9525 w 6"/>
              <a:gd name="T7" fmla="*/ 9525 h 7"/>
              <a:gd name="T8" fmla="*/ 9525 w 6"/>
              <a:gd name="T9" fmla="*/ 4763 h 7"/>
              <a:gd name="T10" fmla="*/ 9525 w 6"/>
              <a:gd name="T11" fmla="*/ 3175 h 7"/>
              <a:gd name="T12" fmla="*/ 9525 w 6"/>
              <a:gd name="T13" fmla="*/ 1588 h 7"/>
              <a:gd name="T14" fmla="*/ 7938 w 6"/>
              <a:gd name="T15" fmla="*/ 1588 h 7"/>
              <a:gd name="T16" fmla="*/ 6350 w 6"/>
              <a:gd name="T17" fmla="*/ 0 h 7"/>
              <a:gd name="T18" fmla="*/ 4763 w 6"/>
              <a:gd name="T19" fmla="*/ 1588 h 7"/>
              <a:gd name="T20" fmla="*/ 1588 w 6"/>
              <a:gd name="T21" fmla="*/ 1588 h 7"/>
              <a:gd name="T22" fmla="*/ 0 w 6"/>
              <a:gd name="T23" fmla="*/ 3175 h 7"/>
              <a:gd name="T24" fmla="*/ 0 w 6"/>
              <a:gd name="T25" fmla="*/ 4763 h 7"/>
              <a:gd name="T26" fmla="*/ 0 w 6"/>
              <a:gd name="T27" fmla="*/ 9525 h 7"/>
              <a:gd name="T28" fmla="*/ 1588 w 6"/>
              <a:gd name="T29" fmla="*/ 11113 h 7"/>
              <a:gd name="T30" fmla="*/ 4763 w 6"/>
              <a:gd name="T31" fmla="*/ 11113 h 7"/>
              <a:gd name="T32" fmla="*/ 6350 w 6"/>
              <a:gd name="T33" fmla="*/ 11113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7"/>
              <a:gd name="T53" fmla="*/ 6 w 6"/>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7">
                <a:moveTo>
                  <a:pt x="4" y="7"/>
                </a:moveTo>
                <a:lnTo>
                  <a:pt x="5" y="7"/>
                </a:lnTo>
                <a:lnTo>
                  <a:pt x="6" y="7"/>
                </a:lnTo>
                <a:lnTo>
                  <a:pt x="6" y="6"/>
                </a:lnTo>
                <a:lnTo>
                  <a:pt x="6" y="3"/>
                </a:lnTo>
                <a:lnTo>
                  <a:pt x="6" y="2"/>
                </a:lnTo>
                <a:lnTo>
                  <a:pt x="6" y="1"/>
                </a:lnTo>
                <a:lnTo>
                  <a:pt x="5" y="1"/>
                </a:lnTo>
                <a:lnTo>
                  <a:pt x="4" y="0"/>
                </a:lnTo>
                <a:lnTo>
                  <a:pt x="3" y="1"/>
                </a:lnTo>
                <a:lnTo>
                  <a:pt x="1" y="1"/>
                </a:lnTo>
                <a:lnTo>
                  <a:pt x="0" y="2"/>
                </a:lnTo>
                <a:lnTo>
                  <a:pt x="0" y="3"/>
                </a:lnTo>
                <a:lnTo>
                  <a:pt x="0" y="6"/>
                </a:lnTo>
                <a:lnTo>
                  <a:pt x="1" y="7"/>
                </a:lnTo>
                <a:lnTo>
                  <a:pt x="3" y="7"/>
                </a:lnTo>
                <a:lnTo>
                  <a:pt x="4" y="7"/>
                </a:lnTo>
                <a:close/>
              </a:path>
            </a:pathLst>
          </a:custGeom>
          <a:solidFill>
            <a:srgbClr val="FFFFFF"/>
          </a:solidFill>
          <a:ln w="9525">
            <a:noFill/>
            <a:round/>
            <a:headEnd/>
            <a:tailEnd/>
          </a:ln>
        </p:spPr>
        <p:txBody>
          <a:bodyPr/>
          <a:lstStyle/>
          <a:p>
            <a:endParaRPr lang="en-US"/>
          </a:p>
        </p:txBody>
      </p:sp>
      <p:sp>
        <p:nvSpPr>
          <p:cNvPr id="131379" name="Freeform 312"/>
          <p:cNvSpPr>
            <a:spLocks/>
          </p:cNvSpPr>
          <p:nvPr/>
        </p:nvSpPr>
        <p:spPr bwMode="auto">
          <a:xfrm>
            <a:off x="3120925" y="3906962"/>
            <a:ext cx="28575" cy="147637"/>
          </a:xfrm>
          <a:custGeom>
            <a:avLst/>
            <a:gdLst>
              <a:gd name="T0" fmla="*/ 9525 w 18"/>
              <a:gd name="T1" fmla="*/ 3175 h 93"/>
              <a:gd name="T2" fmla="*/ 9525 w 18"/>
              <a:gd name="T3" fmla="*/ 6350 h 93"/>
              <a:gd name="T4" fmla="*/ 4762 w 18"/>
              <a:gd name="T5" fmla="*/ 14287 h 93"/>
              <a:gd name="T6" fmla="*/ 3175 w 18"/>
              <a:gd name="T7" fmla="*/ 26987 h 93"/>
              <a:gd name="T8" fmla="*/ 1588 w 18"/>
              <a:gd name="T9" fmla="*/ 46037 h 93"/>
              <a:gd name="T10" fmla="*/ 0 w 18"/>
              <a:gd name="T11" fmla="*/ 65087 h 93"/>
              <a:gd name="T12" fmla="*/ 0 w 18"/>
              <a:gd name="T13" fmla="*/ 92075 h 93"/>
              <a:gd name="T14" fmla="*/ 1588 w 18"/>
              <a:gd name="T15" fmla="*/ 117475 h 93"/>
              <a:gd name="T16" fmla="*/ 6350 w 18"/>
              <a:gd name="T17" fmla="*/ 147637 h 93"/>
              <a:gd name="T18" fmla="*/ 28575 w 18"/>
              <a:gd name="T19" fmla="*/ 147637 h 93"/>
              <a:gd name="T20" fmla="*/ 26988 w 18"/>
              <a:gd name="T21" fmla="*/ 141287 h 93"/>
              <a:gd name="T22" fmla="*/ 25400 w 18"/>
              <a:gd name="T23" fmla="*/ 130175 h 93"/>
              <a:gd name="T24" fmla="*/ 23812 w 18"/>
              <a:gd name="T25" fmla="*/ 112712 h 93"/>
              <a:gd name="T26" fmla="*/ 22225 w 18"/>
              <a:gd name="T27" fmla="*/ 92075 h 93"/>
              <a:gd name="T28" fmla="*/ 20637 w 18"/>
              <a:gd name="T29" fmla="*/ 68262 h 93"/>
              <a:gd name="T30" fmla="*/ 20637 w 18"/>
              <a:gd name="T31" fmla="*/ 42862 h 93"/>
              <a:gd name="T32" fmla="*/ 23812 w 18"/>
              <a:gd name="T33" fmla="*/ 20637 h 93"/>
              <a:gd name="T34" fmla="*/ 28575 w 18"/>
              <a:gd name="T35" fmla="*/ 3175 h 93"/>
              <a:gd name="T36" fmla="*/ 28575 w 18"/>
              <a:gd name="T37" fmla="*/ 3175 h 93"/>
              <a:gd name="T38" fmla="*/ 28575 w 18"/>
              <a:gd name="T39" fmla="*/ 0 h 93"/>
              <a:gd name="T40" fmla="*/ 28575 w 18"/>
              <a:gd name="T41" fmla="*/ 0 h 93"/>
              <a:gd name="T42" fmla="*/ 26988 w 18"/>
              <a:gd name="T43" fmla="*/ 0 h 93"/>
              <a:gd name="T44" fmla="*/ 25400 w 18"/>
              <a:gd name="T45" fmla="*/ 0 h 93"/>
              <a:gd name="T46" fmla="*/ 22225 w 18"/>
              <a:gd name="T47" fmla="*/ 0 h 93"/>
              <a:gd name="T48" fmla="*/ 15875 w 18"/>
              <a:gd name="T49" fmla="*/ 0 h 93"/>
              <a:gd name="T50" fmla="*/ 9525 w 18"/>
              <a:gd name="T51" fmla="*/ 3175 h 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93"/>
              <a:gd name="T80" fmla="*/ 18 w 18"/>
              <a:gd name="T81" fmla="*/ 93 h 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93">
                <a:moveTo>
                  <a:pt x="6" y="2"/>
                </a:moveTo>
                <a:lnTo>
                  <a:pt x="6" y="4"/>
                </a:lnTo>
                <a:lnTo>
                  <a:pt x="3" y="9"/>
                </a:lnTo>
                <a:lnTo>
                  <a:pt x="2" y="17"/>
                </a:lnTo>
                <a:lnTo>
                  <a:pt x="1" y="29"/>
                </a:lnTo>
                <a:lnTo>
                  <a:pt x="0" y="41"/>
                </a:lnTo>
                <a:lnTo>
                  <a:pt x="0" y="58"/>
                </a:lnTo>
                <a:lnTo>
                  <a:pt x="1" y="74"/>
                </a:lnTo>
                <a:lnTo>
                  <a:pt x="4" y="93"/>
                </a:lnTo>
                <a:lnTo>
                  <a:pt x="18" y="93"/>
                </a:lnTo>
                <a:lnTo>
                  <a:pt x="17" y="89"/>
                </a:lnTo>
                <a:lnTo>
                  <a:pt x="16" y="82"/>
                </a:lnTo>
                <a:lnTo>
                  <a:pt x="15" y="71"/>
                </a:lnTo>
                <a:lnTo>
                  <a:pt x="14" y="58"/>
                </a:lnTo>
                <a:lnTo>
                  <a:pt x="13" y="43"/>
                </a:lnTo>
                <a:lnTo>
                  <a:pt x="13" y="27"/>
                </a:lnTo>
                <a:lnTo>
                  <a:pt x="15" y="13"/>
                </a:lnTo>
                <a:lnTo>
                  <a:pt x="18" y="2"/>
                </a:lnTo>
                <a:lnTo>
                  <a:pt x="18" y="0"/>
                </a:lnTo>
                <a:lnTo>
                  <a:pt x="17" y="0"/>
                </a:lnTo>
                <a:lnTo>
                  <a:pt x="16" y="0"/>
                </a:lnTo>
                <a:lnTo>
                  <a:pt x="14" y="0"/>
                </a:lnTo>
                <a:lnTo>
                  <a:pt x="10" y="0"/>
                </a:lnTo>
                <a:lnTo>
                  <a:pt x="6" y="2"/>
                </a:lnTo>
                <a:close/>
              </a:path>
            </a:pathLst>
          </a:custGeom>
          <a:solidFill>
            <a:srgbClr val="3F9EFF"/>
          </a:solidFill>
          <a:ln w="9525">
            <a:noFill/>
            <a:round/>
            <a:headEnd/>
            <a:tailEnd/>
          </a:ln>
        </p:spPr>
        <p:txBody>
          <a:bodyPr/>
          <a:lstStyle/>
          <a:p>
            <a:endParaRPr lang="en-US"/>
          </a:p>
        </p:txBody>
      </p:sp>
      <p:sp>
        <p:nvSpPr>
          <p:cNvPr id="131380" name="Freeform 313"/>
          <p:cNvSpPr>
            <a:spLocks/>
          </p:cNvSpPr>
          <p:nvPr/>
        </p:nvSpPr>
        <p:spPr bwMode="auto">
          <a:xfrm>
            <a:off x="3276500" y="3889499"/>
            <a:ext cx="42863" cy="165100"/>
          </a:xfrm>
          <a:custGeom>
            <a:avLst/>
            <a:gdLst>
              <a:gd name="T0" fmla="*/ 42863 w 27"/>
              <a:gd name="T1" fmla="*/ 0 h 104"/>
              <a:gd name="T2" fmla="*/ 39688 w 27"/>
              <a:gd name="T3" fmla="*/ 1588 h 104"/>
              <a:gd name="T4" fmla="*/ 38100 w 27"/>
              <a:gd name="T5" fmla="*/ 4763 h 104"/>
              <a:gd name="T6" fmla="*/ 34925 w 27"/>
              <a:gd name="T7" fmla="*/ 14288 h 104"/>
              <a:gd name="T8" fmla="*/ 31750 w 27"/>
              <a:gd name="T9" fmla="*/ 28575 h 104"/>
              <a:gd name="T10" fmla="*/ 26988 w 27"/>
              <a:gd name="T11" fmla="*/ 49212 h 104"/>
              <a:gd name="T12" fmla="*/ 25400 w 27"/>
              <a:gd name="T13" fmla="*/ 77788 h 104"/>
              <a:gd name="T14" fmla="*/ 26988 w 27"/>
              <a:gd name="T15" fmla="*/ 115888 h 104"/>
              <a:gd name="T16" fmla="*/ 31750 w 27"/>
              <a:gd name="T17" fmla="*/ 165100 h 104"/>
              <a:gd name="T18" fmla="*/ 6350 w 27"/>
              <a:gd name="T19" fmla="*/ 165100 h 104"/>
              <a:gd name="T20" fmla="*/ 6350 w 27"/>
              <a:gd name="T21" fmla="*/ 158750 h 104"/>
              <a:gd name="T22" fmla="*/ 4763 w 27"/>
              <a:gd name="T23" fmla="*/ 146050 h 104"/>
              <a:gd name="T24" fmla="*/ 3175 w 27"/>
              <a:gd name="T25" fmla="*/ 125413 h 104"/>
              <a:gd name="T26" fmla="*/ 1588 w 27"/>
              <a:gd name="T27" fmla="*/ 101600 h 104"/>
              <a:gd name="T28" fmla="*/ 0 w 27"/>
              <a:gd name="T29" fmla="*/ 74613 h 104"/>
              <a:gd name="T30" fmla="*/ 1588 w 27"/>
              <a:gd name="T31" fmla="*/ 47625 h 104"/>
              <a:gd name="T32" fmla="*/ 4763 w 27"/>
              <a:gd name="T33" fmla="*/ 22225 h 104"/>
              <a:gd name="T34" fmla="*/ 14288 w 27"/>
              <a:gd name="T35" fmla="*/ 0 h 104"/>
              <a:gd name="T36" fmla="*/ 42863 w 27"/>
              <a:gd name="T37" fmla="*/ 0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104"/>
              <a:gd name="T59" fmla="*/ 27 w 27"/>
              <a:gd name="T60" fmla="*/ 104 h 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104">
                <a:moveTo>
                  <a:pt x="27" y="0"/>
                </a:moveTo>
                <a:lnTo>
                  <a:pt x="25" y="1"/>
                </a:lnTo>
                <a:lnTo>
                  <a:pt x="24" y="3"/>
                </a:lnTo>
                <a:lnTo>
                  <a:pt x="22" y="9"/>
                </a:lnTo>
                <a:lnTo>
                  <a:pt x="20" y="18"/>
                </a:lnTo>
                <a:lnTo>
                  <a:pt x="17" y="31"/>
                </a:lnTo>
                <a:lnTo>
                  <a:pt x="16" y="49"/>
                </a:lnTo>
                <a:lnTo>
                  <a:pt x="17" y="73"/>
                </a:lnTo>
                <a:lnTo>
                  <a:pt x="20" y="104"/>
                </a:lnTo>
                <a:lnTo>
                  <a:pt x="4" y="104"/>
                </a:lnTo>
                <a:lnTo>
                  <a:pt x="4" y="100"/>
                </a:lnTo>
                <a:lnTo>
                  <a:pt x="3" y="92"/>
                </a:lnTo>
                <a:lnTo>
                  <a:pt x="2" y="79"/>
                </a:lnTo>
                <a:lnTo>
                  <a:pt x="1" y="64"/>
                </a:lnTo>
                <a:lnTo>
                  <a:pt x="0" y="47"/>
                </a:lnTo>
                <a:lnTo>
                  <a:pt x="1" y="30"/>
                </a:lnTo>
                <a:lnTo>
                  <a:pt x="3" y="14"/>
                </a:lnTo>
                <a:lnTo>
                  <a:pt x="9" y="0"/>
                </a:lnTo>
                <a:lnTo>
                  <a:pt x="27" y="0"/>
                </a:lnTo>
                <a:close/>
              </a:path>
            </a:pathLst>
          </a:custGeom>
          <a:solidFill>
            <a:srgbClr val="3F9EFF"/>
          </a:solidFill>
          <a:ln w="9525">
            <a:noFill/>
            <a:round/>
            <a:headEnd/>
            <a:tailEnd/>
          </a:ln>
        </p:spPr>
        <p:txBody>
          <a:bodyPr/>
          <a:lstStyle/>
          <a:p>
            <a:endParaRPr lang="en-US"/>
          </a:p>
        </p:txBody>
      </p:sp>
      <p:sp>
        <p:nvSpPr>
          <p:cNvPr id="131381" name="Freeform 314"/>
          <p:cNvSpPr>
            <a:spLocks/>
          </p:cNvSpPr>
          <p:nvPr/>
        </p:nvSpPr>
        <p:spPr bwMode="auto">
          <a:xfrm>
            <a:off x="3120925" y="3914899"/>
            <a:ext cx="26988" cy="130175"/>
          </a:xfrm>
          <a:custGeom>
            <a:avLst/>
            <a:gdLst>
              <a:gd name="T0" fmla="*/ 9525 w 17"/>
              <a:gd name="T1" fmla="*/ 3175 h 82"/>
              <a:gd name="T2" fmla="*/ 9525 w 17"/>
              <a:gd name="T3" fmla="*/ 6350 h 82"/>
              <a:gd name="T4" fmla="*/ 6350 w 17"/>
              <a:gd name="T5" fmla="*/ 12700 h 82"/>
              <a:gd name="T6" fmla="*/ 3175 w 17"/>
              <a:gd name="T7" fmla="*/ 23812 h 82"/>
              <a:gd name="T8" fmla="*/ 1588 w 17"/>
              <a:gd name="T9" fmla="*/ 41275 h 82"/>
              <a:gd name="T10" fmla="*/ 0 w 17"/>
              <a:gd name="T11" fmla="*/ 60325 h 82"/>
              <a:gd name="T12" fmla="*/ 1588 w 17"/>
              <a:gd name="T13" fmla="*/ 79375 h 82"/>
              <a:gd name="T14" fmla="*/ 3175 w 17"/>
              <a:gd name="T15" fmla="*/ 104775 h 82"/>
              <a:gd name="T16" fmla="*/ 6350 w 17"/>
              <a:gd name="T17" fmla="*/ 130175 h 82"/>
              <a:gd name="T18" fmla="*/ 25400 w 17"/>
              <a:gd name="T19" fmla="*/ 128588 h 82"/>
              <a:gd name="T20" fmla="*/ 25400 w 17"/>
              <a:gd name="T21" fmla="*/ 123825 h 82"/>
              <a:gd name="T22" fmla="*/ 23813 w 17"/>
              <a:gd name="T23" fmla="*/ 115888 h 82"/>
              <a:gd name="T24" fmla="*/ 22225 w 17"/>
              <a:gd name="T25" fmla="*/ 98425 h 82"/>
              <a:gd name="T26" fmla="*/ 20638 w 17"/>
              <a:gd name="T27" fmla="*/ 79375 h 82"/>
              <a:gd name="T28" fmla="*/ 17463 w 17"/>
              <a:gd name="T29" fmla="*/ 60325 h 82"/>
              <a:gd name="T30" fmla="*/ 17463 w 17"/>
              <a:gd name="T31" fmla="*/ 39687 h 82"/>
              <a:gd name="T32" fmla="*/ 22225 w 17"/>
              <a:gd name="T33" fmla="*/ 19050 h 82"/>
              <a:gd name="T34" fmla="*/ 26988 w 17"/>
              <a:gd name="T35" fmla="*/ 1588 h 82"/>
              <a:gd name="T36" fmla="*/ 26988 w 17"/>
              <a:gd name="T37" fmla="*/ 1588 h 82"/>
              <a:gd name="T38" fmla="*/ 26988 w 17"/>
              <a:gd name="T39" fmla="*/ 1588 h 82"/>
              <a:gd name="T40" fmla="*/ 26988 w 17"/>
              <a:gd name="T41" fmla="*/ 1588 h 82"/>
              <a:gd name="T42" fmla="*/ 25400 w 17"/>
              <a:gd name="T43" fmla="*/ 0 h 82"/>
              <a:gd name="T44" fmla="*/ 23813 w 17"/>
              <a:gd name="T45" fmla="*/ 0 h 82"/>
              <a:gd name="T46" fmla="*/ 20638 w 17"/>
              <a:gd name="T47" fmla="*/ 1588 h 82"/>
              <a:gd name="T48" fmla="*/ 14288 w 17"/>
              <a:gd name="T49" fmla="*/ 1588 h 82"/>
              <a:gd name="T50" fmla="*/ 9525 w 17"/>
              <a:gd name="T51" fmla="*/ 3175 h 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82"/>
              <a:gd name="T80" fmla="*/ 17 w 17"/>
              <a:gd name="T81" fmla="*/ 82 h 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82">
                <a:moveTo>
                  <a:pt x="6" y="2"/>
                </a:moveTo>
                <a:lnTo>
                  <a:pt x="6" y="4"/>
                </a:lnTo>
                <a:lnTo>
                  <a:pt x="4" y="8"/>
                </a:lnTo>
                <a:lnTo>
                  <a:pt x="2" y="15"/>
                </a:lnTo>
                <a:lnTo>
                  <a:pt x="1" y="26"/>
                </a:lnTo>
                <a:lnTo>
                  <a:pt x="0" y="38"/>
                </a:lnTo>
                <a:lnTo>
                  <a:pt x="1" y="50"/>
                </a:lnTo>
                <a:lnTo>
                  <a:pt x="2" y="66"/>
                </a:lnTo>
                <a:lnTo>
                  <a:pt x="4" y="82"/>
                </a:lnTo>
                <a:lnTo>
                  <a:pt x="16" y="81"/>
                </a:lnTo>
                <a:lnTo>
                  <a:pt x="16" y="78"/>
                </a:lnTo>
                <a:lnTo>
                  <a:pt x="15" y="73"/>
                </a:lnTo>
                <a:lnTo>
                  <a:pt x="14" y="62"/>
                </a:lnTo>
                <a:lnTo>
                  <a:pt x="13" y="50"/>
                </a:lnTo>
                <a:lnTo>
                  <a:pt x="11" y="38"/>
                </a:lnTo>
                <a:lnTo>
                  <a:pt x="11" y="25"/>
                </a:lnTo>
                <a:lnTo>
                  <a:pt x="14" y="12"/>
                </a:lnTo>
                <a:lnTo>
                  <a:pt x="17" y="1"/>
                </a:lnTo>
                <a:lnTo>
                  <a:pt x="16" y="0"/>
                </a:lnTo>
                <a:lnTo>
                  <a:pt x="15" y="0"/>
                </a:lnTo>
                <a:lnTo>
                  <a:pt x="13" y="1"/>
                </a:lnTo>
                <a:lnTo>
                  <a:pt x="9" y="1"/>
                </a:lnTo>
                <a:lnTo>
                  <a:pt x="6" y="2"/>
                </a:lnTo>
                <a:close/>
              </a:path>
            </a:pathLst>
          </a:custGeom>
          <a:solidFill>
            <a:srgbClr val="59B2FF"/>
          </a:solidFill>
          <a:ln w="9525">
            <a:noFill/>
            <a:round/>
            <a:headEnd/>
            <a:tailEnd/>
          </a:ln>
        </p:spPr>
        <p:txBody>
          <a:bodyPr/>
          <a:lstStyle/>
          <a:p>
            <a:endParaRPr lang="en-US"/>
          </a:p>
        </p:txBody>
      </p:sp>
      <p:sp>
        <p:nvSpPr>
          <p:cNvPr id="131382" name="Freeform 315"/>
          <p:cNvSpPr>
            <a:spLocks/>
          </p:cNvSpPr>
          <p:nvPr/>
        </p:nvSpPr>
        <p:spPr bwMode="auto">
          <a:xfrm>
            <a:off x="3122513" y="3924424"/>
            <a:ext cx="22225" cy="109538"/>
          </a:xfrm>
          <a:custGeom>
            <a:avLst/>
            <a:gdLst>
              <a:gd name="T0" fmla="*/ 7938 w 14"/>
              <a:gd name="T1" fmla="*/ 1588 h 69"/>
              <a:gd name="T2" fmla="*/ 7938 w 14"/>
              <a:gd name="T3" fmla="*/ 3175 h 69"/>
              <a:gd name="T4" fmla="*/ 4763 w 14"/>
              <a:gd name="T5" fmla="*/ 11113 h 69"/>
              <a:gd name="T6" fmla="*/ 3175 w 14"/>
              <a:gd name="T7" fmla="*/ 20638 h 69"/>
              <a:gd name="T8" fmla="*/ 1588 w 14"/>
              <a:gd name="T9" fmla="*/ 33338 h 69"/>
              <a:gd name="T10" fmla="*/ 0 w 14"/>
              <a:gd name="T11" fmla="*/ 50800 h 69"/>
              <a:gd name="T12" fmla="*/ 0 w 14"/>
              <a:gd name="T13" fmla="*/ 68263 h 69"/>
              <a:gd name="T14" fmla="*/ 1588 w 14"/>
              <a:gd name="T15" fmla="*/ 88900 h 69"/>
              <a:gd name="T16" fmla="*/ 4763 w 14"/>
              <a:gd name="T17" fmla="*/ 109538 h 69"/>
              <a:gd name="T18" fmla="*/ 22225 w 14"/>
              <a:gd name="T19" fmla="*/ 109538 h 69"/>
              <a:gd name="T20" fmla="*/ 20638 w 14"/>
              <a:gd name="T21" fmla="*/ 106363 h 69"/>
              <a:gd name="T22" fmla="*/ 20638 w 14"/>
              <a:gd name="T23" fmla="*/ 96838 h 69"/>
              <a:gd name="T24" fmla="*/ 19050 w 14"/>
              <a:gd name="T25" fmla="*/ 84138 h 69"/>
              <a:gd name="T26" fmla="*/ 15875 w 14"/>
              <a:gd name="T27" fmla="*/ 68263 h 69"/>
              <a:gd name="T28" fmla="*/ 14288 w 14"/>
              <a:gd name="T29" fmla="*/ 50800 h 69"/>
              <a:gd name="T30" fmla="*/ 14288 w 14"/>
              <a:gd name="T31" fmla="*/ 31750 h 69"/>
              <a:gd name="T32" fmla="*/ 19050 w 14"/>
              <a:gd name="T33" fmla="*/ 14288 h 69"/>
              <a:gd name="T34" fmla="*/ 22225 w 14"/>
              <a:gd name="T35" fmla="*/ 1588 h 69"/>
              <a:gd name="T36" fmla="*/ 22225 w 14"/>
              <a:gd name="T37" fmla="*/ 1588 h 69"/>
              <a:gd name="T38" fmla="*/ 22225 w 14"/>
              <a:gd name="T39" fmla="*/ 1588 h 69"/>
              <a:gd name="T40" fmla="*/ 22225 w 14"/>
              <a:gd name="T41" fmla="*/ 0 h 69"/>
              <a:gd name="T42" fmla="*/ 22225 w 14"/>
              <a:gd name="T43" fmla="*/ 0 h 69"/>
              <a:gd name="T44" fmla="*/ 20638 w 14"/>
              <a:gd name="T45" fmla="*/ 0 h 69"/>
              <a:gd name="T46" fmla="*/ 15875 w 14"/>
              <a:gd name="T47" fmla="*/ 0 h 69"/>
              <a:gd name="T48" fmla="*/ 12700 w 14"/>
              <a:gd name="T49" fmla="*/ 1588 h 69"/>
              <a:gd name="T50" fmla="*/ 7938 w 14"/>
              <a:gd name="T51" fmla="*/ 1588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69"/>
              <a:gd name="T80" fmla="*/ 14 w 14"/>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69">
                <a:moveTo>
                  <a:pt x="5" y="1"/>
                </a:moveTo>
                <a:lnTo>
                  <a:pt x="5" y="2"/>
                </a:lnTo>
                <a:lnTo>
                  <a:pt x="3" y="7"/>
                </a:lnTo>
                <a:lnTo>
                  <a:pt x="2" y="13"/>
                </a:lnTo>
                <a:lnTo>
                  <a:pt x="1" y="21"/>
                </a:lnTo>
                <a:lnTo>
                  <a:pt x="0" y="32"/>
                </a:lnTo>
                <a:lnTo>
                  <a:pt x="0" y="43"/>
                </a:lnTo>
                <a:lnTo>
                  <a:pt x="1" y="56"/>
                </a:lnTo>
                <a:lnTo>
                  <a:pt x="3" y="69"/>
                </a:lnTo>
                <a:lnTo>
                  <a:pt x="14" y="69"/>
                </a:lnTo>
                <a:lnTo>
                  <a:pt x="13" y="67"/>
                </a:lnTo>
                <a:lnTo>
                  <a:pt x="13" y="61"/>
                </a:lnTo>
                <a:lnTo>
                  <a:pt x="12" y="53"/>
                </a:lnTo>
                <a:lnTo>
                  <a:pt x="10" y="43"/>
                </a:lnTo>
                <a:lnTo>
                  <a:pt x="9" y="32"/>
                </a:lnTo>
                <a:lnTo>
                  <a:pt x="9" y="20"/>
                </a:lnTo>
                <a:lnTo>
                  <a:pt x="12" y="9"/>
                </a:lnTo>
                <a:lnTo>
                  <a:pt x="14" y="1"/>
                </a:lnTo>
                <a:lnTo>
                  <a:pt x="14" y="0"/>
                </a:lnTo>
                <a:lnTo>
                  <a:pt x="13" y="0"/>
                </a:lnTo>
                <a:lnTo>
                  <a:pt x="10" y="0"/>
                </a:lnTo>
                <a:lnTo>
                  <a:pt x="8" y="1"/>
                </a:lnTo>
                <a:lnTo>
                  <a:pt x="5" y="1"/>
                </a:lnTo>
                <a:close/>
              </a:path>
            </a:pathLst>
          </a:custGeom>
          <a:solidFill>
            <a:srgbClr val="72C6FF"/>
          </a:solidFill>
          <a:ln w="9525">
            <a:noFill/>
            <a:round/>
            <a:headEnd/>
            <a:tailEnd/>
          </a:ln>
        </p:spPr>
        <p:txBody>
          <a:bodyPr/>
          <a:lstStyle/>
          <a:p>
            <a:endParaRPr lang="en-US"/>
          </a:p>
        </p:txBody>
      </p:sp>
      <p:sp>
        <p:nvSpPr>
          <p:cNvPr id="131383" name="Freeform 316"/>
          <p:cNvSpPr>
            <a:spLocks/>
          </p:cNvSpPr>
          <p:nvPr/>
        </p:nvSpPr>
        <p:spPr bwMode="auto">
          <a:xfrm>
            <a:off x="3124100" y="3933949"/>
            <a:ext cx="19050" cy="90488"/>
          </a:xfrm>
          <a:custGeom>
            <a:avLst/>
            <a:gdLst>
              <a:gd name="T0" fmla="*/ 6350 w 12"/>
              <a:gd name="T1" fmla="*/ 1588 h 57"/>
              <a:gd name="T2" fmla="*/ 3175 w 12"/>
              <a:gd name="T3" fmla="*/ 3175 h 57"/>
              <a:gd name="T4" fmla="*/ 3175 w 12"/>
              <a:gd name="T5" fmla="*/ 7938 h 57"/>
              <a:gd name="T6" fmla="*/ 1588 w 12"/>
              <a:gd name="T7" fmla="*/ 15875 h 57"/>
              <a:gd name="T8" fmla="*/ 0 w 12"/>
              <a:gd name="T9" fmla="*/ 26988 h 57"/>
              <a:gd name="T10" fmla="*/ 0 w 12"/>
              <a:gd name="T11" fmla="*/ 41275 h 57"/>
              <a:gd name="T12" fmla="*/ 0 w 12"/>
              <a:gd name="T13" fmla="*/ 55563 h 57"/>
              <a:gd name="T14" fmla="*/ 1588 w 12"/>
              <a:gd name="T15" fmla="*/ 71438 h 57"/>
              <a:gd name="T16" fmla="*/ 3175 w 12"/>
              <a:gd name="T17" fmla="*/ 90488 h 57"/>
              <a:gd name="T18" fmla="*/ 17463 w 12"/>
              <a:gd name="T19" fmla="*/ 88900 h 57"/>
              <a:gd name="T20" fmla="*/ 17463 w 12"/>
              <a:gd name="T21" fmla="*/ 87313 h 57"/>
              <a:gd name="T22" fmla="*/ 14288 w 12"/>
              <a:gd name="T23" fmla="*/ 79375 h 57"/>
              <a:gd name="T24" fmla="*/ 14288 w 12"/>
              <a:gd name="T25" fmla="*/ 68263 h 57"/>
              <a:gd name="T26" fmla="*/ 12700 w 12"/>
              <a:gd name="T27" fmla="*/ 55563 h 57"/>
              <a:gd name="T28" fmla="*/ 11112 w 12"/>
              <a:gd name="T29" fmla="*/ 41275 h 57"/>
              <a:gd name="T30" fmla="*/ 12700 w 12"/>
              <a:gd name="T31" fmla="*/ 25400 h 57"/>
              <a:gd name="T32" fmla="*/ 14288 w 12"/>
              <a:gd name="T33" fmla="*/ 12700 h 57"/>
              <a:gd name="T34" fmla="*/ 19050 w 12"/>
              <a:gd name="T35" fmla="*/ 0 h 57"/>
              <a:gd name="T36" fmla="*/ 19050 w 12"/>
              <a:gd name="T37" fmla="*/ 0 h 57"/>
              <a:gd name="T38" fmla="*/ 19050 w 12"/>
              <a:gd name="T39" fmla="*/ 0 h 57"/>
              <a:gd name="T40" fmla="*/ 19050 w 12"/>
              <a:gd name="T41" fmla="*/ 0 h 57"/>
              <a:gd name="T42" fmla="*/ 17463 w 12"/>
              <a:gd name="T43" fmla="*/ 0 h 57"/>
              <a:gd name="T44" fmla="*/ 14288 w 12"/>
              <a:gd name="T45" fmla="*/ 0 h 57"/>
              <a:gd name="T46" fmla="*/ 12700 w 12"/>
              <a:gd name="T47" fmla="*/ 0 h 57"/>
              <a:gd name="T48" fmla="*/ 9525 w 12"/>
              <a:gd name="T49" fmla="*/ 0 h 57"/>
              <a:gd name="T50" fmla="*/ 6350 w 12"/>
              <a:gd name="T51" fmla="*/ 1588 h 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
              <a:gd name="T79" fmla="*/ 0 h 57"/>
              <a:gd name="T80" fmla="*/ 12 w 12"/>
              <a:gd name="T81" fmla="*/ 57 h 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 h="57">
                <a:moveTo>
                  <a:pt x="4" y="1"/>
                </a:moveTo>
                <a:lnTo>
                  <a:pt x="2" y="2"/>
                </a:lnTo>
                <a:lnTo>
                  <a:pt x="2" y="5"/>
                </a:lnTo>
                <a:lnTo>
                  <a:pt x="1" y="10"/>
                </a:lnTo>
                <a:lnTo>
                  <a:pt x="0" y="17"/>
                </a:lnTo>
                <a:lnTo>
                  <a:pt x="0" y="26"/>
                </a:lnTo>
                <a:lnTo>
                  <a:pt x="0" y="35"/>
                </a:lnTo>
                <a:lnTo>
                  <a:pt x="1" y="45"/>
                </a:lnTo>
                <a:lnTo>
                  <a:pt x="2" y="57"/>
                </a:lnTo>
                <a:lnTo>
                  <a:pt x="11" y="56"/>
                </a:lnTo>
                <a:lnTo>
                  <a:pt x="11" y="55"/>
                </a:lnTo>
                <a:lnTo>
                  <a:pt x="9" y="50"/>
                </a:lnTo>
                <a:lnTo>
                  <a:pt x="9" y="43"/>
                </a:lnTo>
                <a:lnTo>
                  <a:pt x="8" y="35"/>
                </a:lnTo>
                <a:lnTo>
                  <a:pt x="7" y="26"/>
                </a:lnTo>
                <a:lnTo>
                  <a:pt x="8" y="16"/>
                </a:lnTo>
                <a:lnTo>
                  <a:pt x="9" y="8"/>
                </a:lnTo>
                <a:lnTo>
                  <a:pt x="12" y="0"/>
                </a:lnTo>
                <a:lnTo>
                  <a:pt x="11" y="0"/>
                </a:lnTo>
                <a:lnTo>
                  <a:pt x="9" y="0"/>
                </a:lnTo>
                <a:lnTo>
                  <a:pt x="8" y="0"/>
                </a:lnTo>
                <a:lnTo>
                  <a:pt x="6" y="0"/>
                </a:lnTo>
                <a:lnTo>
                  <a:pt x="4" y="1"/>
                </a:lnTo>
                <a:close/>
              </a:path>
            </a:pathLst>
          </a:custGeom>
          <a:solidFill>
            <a:srgbClr val="8CD8FF"/>
          </a:solidFill>
          <a:ln w="9525">
            <a:noFill/>
            <a:round/>
            <a:headEnd/>
            <a:tailEnd/>
          </a:ln>
        </p:spPr>
        <p:txBody>
          <a:bodyPr/>
          <a:lstStyle/>
          <a:p>
            <a:endParaRPr lang="en-US"/>
          </a:p>
        </p:txBody>
      </p:sp>
      <p:sp>
        <p:nvSpPr>
          <p:cNvPr id="131384" name="Freeform 317"/>
          <p:cNvSpPr>
            <a:spLocks/>
          </p:cNvSpPr>
          <p:nvPr/>
        </p:nvSpPr>
        <p:spPr bwMode="auto">
          <a:xfrm>
            <a:off x="3124100" y="3941887"/>
            <a:ext cx="14288" cy="71437"/>
          </a:xfrm>
          <a:custGeom>
            <a:avLst/>
            <a:gdLst>
              <a:gd name="T0" fmla="*/ 6350 w 9"/>
              <a:gd name="T1" fmla="*/ 1587 h 45"/>
              <a:gd name="T2" fmla="*/ 3175 w 9"/>
              <a:gd name="T3" fmla="*/ 3175 h 45"/>
              <a:gd name="T4" fmla="*/ 3175 w 9"/>
              <a:gd name="T5" fmla="*/ 6350 h 45"/>
              <a:gd name="T6" fmla="*/ 1588 w 9"/>
              <a:gd name="T7" fmla="*/ 14287 h 45"/>
              <a:gd name="T8" fmla="*/ 1588 w 9"/>
              <a:gd name="T9" fmla="*/ 22225 h 45"/>
              <a:gd name="T10" fmla="*/ 0 w 9"/>
              <a:gd name="T11" fmla="*/ 33337 h 45"/>
              <a:gd name="T12" fmla="*/ 0 w 9"/>
              <a:gd name="T13" fmla="*/ 44450 h 45"/>
              <a:gd name="T14" fmla="*/ 1588 w 9"/>
              <a:gd name="T15" fmla="*/ 58737 h 45"/>
              <a:gd name="T16" fmla="*/ 3175 w 9"/>
              <a:gd name="T17" fmla="*/ 71437 h 45"/>
              <a:gd name="T18" fmla="*/ 14288 w 9"/>
              <a:gd name="T19" fmla="*/ 71437 h 45"/>
              <a:gd name="T20" fmla="*/ 14288 w 9"/>
              <a:gd name="T21" fmla="*/ 69850 h 45"/>
              <a:gd name="T22" fmla="*/ 12700 w 9"/>
              <a:gd name="T23" fmla="*/ 63500 h 45"/>
              <a:gd name="T24" fmla="*/ 11113 w 9"/>
              <a:gd name="T25" fmla="*/ 55562 h 45"/>
              <a:gd name="T26" fmla="*/ 11113 w 9"/>
              <a:gd name="T27" fmla="*/ 44450 h 45"/>
              <a:gd name="T28" fmla="*/ 9525 w 9"/>
              <a:gd name="T29" fmla="*/ 33337 h 45"/>
              <a:gd name="T30" fmla="*/ 11113 w 9"/>
              <a:gd name="T31" fmla="*/ 22225 h 45"/>
              <a:gd name="T32" fmla="*/ 11113 w 9"/>
              <a:gd name="T33" fmla="*/ 11112 h 45"/>
              <a:gd name="T34" fmla="*/ 14288 w 9"/>
              <a:gd name="T35" fmla="*/ 1587 h 45"/>
              <a:gd name="T36" fmla="*/ 14288 w 9"/>
              <a:gd name="T37" fmla="*/ 1587 h 45"/>
              <a:gd name="T38" fmla="*/ 14288 w 9"/>
              <a:gd name="T39" fmla="*/ 1587 h 45"/>
              <a:gd name="T40" fmla="*/ 14288 w 9"/>
              <a:gd name="T41" fmla="*/ 1587 h 45"/>
              <a:gd name="T42" fmla="*/ 14288 w 9"/>
              <a:gd name="T43" fmla="*/ 0 h 45"/>
              <a:gd name="T44" fmla="*/ 12700 w 9"/>
              <a:gd name="T45" fmla="*/ 0 h 45"/>
              <a:gd name="T46" fmla="*/ 11113 w 9"/>
              <a:gd name="T47" fmla="*/ 1587 h 45"/>
              <a:gd name="T48" fmla="*/ 9525 w 9"/>
              <a:gd name="T49" fmla="*/ 1587 h 45"/>
              <a:gd name="T50" fmla="*/ 6350 w 9"/>
              <a:gd name="T51" fmla="*/ 1587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
              <a:gd name="T79" fmla="*/ 0 h 45"/>
              <a:gd name="T80" fmla="*/ 9 w 9"/>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 h="45">
                <a:moveTo>
                  <a:pt x="4" y="1"/>
                </a:moveTo>
                <a:lnTo>
                  <a:pt x="2" y="2"/>
                </a:lnTo>
                <a:lnTo>
                  <a:pt x="2" y="4"/>
                </a:lnTo>
                <a:lnTo>
                  <a:pt x="1" y="9"/>
                </a:lnTo>
                <a:lnTo>
                  <a:pt x="1" y="14"/>
                </a:lnTo>
                <a:lnTo>
                  <a:pt x="0" y="21"/>
                </a:lnTo>
                <a:lnTo>
                  <a:pt x="0" y="28"/>
                </a:lnTo>
                <a:lnTo>
                  <a:pt x="1" y="37"/>
                </a:lnTo>
                <a:lnTo>
                  <a:pt x="2" y="45"/>
                </a:lnTo>
                <a:lnTo>
                  <a:pt x="9" y="45"/>
                </a:lnTo>
                <a:lnTo>
                  <a:pt x="9" y="44"/>
                </a:lnTo>
                <a:lnTo>
                  <a:pt x="8" y="40"/>
                </a:lnTo>
                <a:lnTo>
                  <a:pt x="7" y="35"/>
                </a:lnTo>
                <a:lnTo>
                  <a:pt x="7" y="28"/>
                </a:lnTo>
                <a:lnTo>
                  <a:pt x="6" y="21"/>
                </a:lnTo>
                <a:lnTo>
                  <a:pt x="7" y="14"/>
                </a:lnTo>
                <a:lnTo>
                  <a:pt x="7" y="7"/>
                </a:lnTo>
                <a:lnTo>
                  <a:pt x="9" y="1"/>
                </a:lnTo>
                <a:lnTo>
                  <a:pt x="9" y="0"/>
                </a:lnTo>
                <a:lnTo>
                  <a:pt x="8" y="0"/>
                </a:lnTo>
                <a:lnTo>
                  <a:pt x="7" y="1"/>
                </a:lnTo>
                <a:lnTo>
                  <a:pt x="6" y="1"/>
                </a:lnTo>
                <a:lnTo>
                  <a:pt x="4" y="1"/>
                </a:lnTo>
                <a:close/>
              </a:path>
            </a:pathLst>
          </a:custGeom>
          <a:solidFill>
            <a:srgbClr val="A5EDFF"/>
          </a:solidFill>
          <a:ln w="9525">
            <a:noFill/>
            <a:round/>
            <a:headEnd/>
            <a:tailEnd/>
          </a:ln>
        </p:spPr>
        <p:txBody>
          <a:bodyPr/>
          <a:lstStyle/>
          <a:p>
            <a:endParaRPr lang="en-US"/>
          </a:p>
        </p:txBody>
      </p:sp>
      <p:sp>
        <p:nvSpPr>
          <p:cNvPr id="131385" name="Freeform 318"/>
          <p:cNvSpPr>
            <a:spLocks/>
          </p:cNvSpPr>
          <p:nvPr/>
        </p:nvSpPr>
        <p:spPr bwMode="auto">
          <a:xfrm>
            <a:off x="3125688" y="3949824"/>
            <a:ext cx="11112" cy="53975"/>
          </a:xfrm>
          <a:custGeom>
            <a:avLst/>
            <a:gdLst>
              <a:gd name="T0" fmla="*/ 4762 w 7"/>
              <a:gd name="T1" fmla="*/ 3175 h 34"/>
              <a:gd name="T2" fmla="*/ 1587 w 7"/>
              <a:gd name="T3" fmla="*/ 3175 h 34"/>
              <a:gd name="T4" fmla="*/ 1587 w 7"/>
              <a:gd name="T5" fmla="*/ 6350 h 34"/>
              <a:gd name="T6" fmla="*/ 0 w 7"/>
              <a:gd name="T7" fmla="*/ 9525 h 34"/>
              <a:gd name="T8" fmla="*/ 0 w 7"/>
              <a:gd name="T9" fmla="*/ 17462 h 34"/>
              <a:gd name="T10" fmla="*/ 0 w 7"/>
              <a:gd name="T11" fmla="*/ 25400 h 34"/>
              <a:gd name="T12" fmla="*/ 0 w 7"/>
              <a:gd name="T13" fmla="*/ 33337 h 34"/>
              <a:gd name="T14" fmla="*/ 0 w 7"/>
              <a:gd name="T15" fmla="*/ 42862 h 34"/>
              <a:gd name="T16" fmla="*/ 1587 w 7"/>
              <a:gd name="T17" fmla="*/ 53975 h 34"/>
              <a:gd name="T18" fmla="*/ 9525 w 7"/>
              <a:gd name="T19" fmla="*/ 53975 h 34"/>
              <a:gd name="T20" fmla="*/ 9525 w 7"/>
              <a:gd name="T21" fmla="*/ 52388 h 34"/>
              <a:gd name="T22" fmla="*/ 9525 w 7"/>
              <a:gd name="T23" fmla="*/ 47625 h 34"/>
              <a:gd name="T24" fmla="*/ 7937 w 7"/>
              <a:gd name="T25" fmla="*/ 41275 h 34"/>
              <a:gd name="T26" fmla="*/ 7937 w 7"/>
              <a:gd name="T27" fmla="*/ 33337 h 34"/>
              <a:gd name="T28" fmla="*/ 7937 w 7"/>
              <a:gd name="T29" fmla="*/ 25400 h 34"/>
              <a:gd name="T30" fmla="*/ 7937 w 7"/>
              <a:gd name="T31" fmla="*/ 17462 h 34"/>
              <a:gd name="T32" fmla="*/ 7937 w 7"/>
              <a:gd name="T33" fmla="*/ 7937 h 34"/>
              <a:gd name="T34" fmla="*/ 11112 w 7"/>
              <a:gd name="T35" fmla="*/ 3175 h 34"/>
              <a:gd name="T36" fmla="*/ 11112 w 7"/>
              <a:gd name="T37" fmla="*/ 3175 h 34"/>
              <a:gd name="T38" fmla="*/ 11112 w 7"/>
              <a:gd name="T39" fmla="*/ 0 h 34"/>
              <a:gd name="T40" fmla="*/ 9525 w 7"/>
              <a:gd name="T41" fmla="*/ 0 h 34"/>
              <a:gd name="T42" fmla="*/ 9525 w 7"/>
              <a:gd name="T43" fmla="*/ 0 h 34"/>
              <a:gd name="T44" fmla="*/ 9525 w 7"/>
              <a:gd name="T45" fmla="*/ 0 h 34"/>
              <a:gd name="T46" fmla="*/ 7937 w 7"/>
              <a:gd name="T47" fmla="*/ 0 h 34"/>
              <a:gd name="T48" fmla="*/ 6350 w 7"/>
              <a:gd name="T49" fmla="*/ 0 h 34"/>
              <a:gd name="T50" fmla="*/ 4762 w 7"/>
              <a:gd name="T51" fmla="*/ 3175 h 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
              <a:gd name="T79" fmla="*/ 0 h 34"/>
              <a:gd name="T80" fmla="*/ 7 w 7"/>
              <a:gd name="T81" fmla="*/ 34 h 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 h="34">
                <a:moveTo>
                  <a:pt x="3" y="2"/>
                </a:moveTo>
                <a:lnTo>
                  <a:pt x="1" y="2"/>
                </a:lnTo>
                <a:lnTo>
                  <a:pt x="1" y="4"/>
                </a:lnTo>
                <a:lnTo>
                  <a:pt x="0" y="6"/>
                </a:lnTo>
                <a:lnTo>
                  <a:pt x="0" y="11"/>
                </a:lnTo>
                <a:lnTo>
                  <a:pt x="0" y="16"/>
                </a:lnTo>
                <a:lnTo>
                  <a:pt x="0" y="21"/>
                </a:lnTo>
                <a:lnTo>
                  <a:pt x="0" y="27"/>
                </a:lnTo>
                <a:lnTo>
                  <a:pt x="1" y="34"/>
                </a:lnTo>
                <a:lnTo>
                  <a:pt x="6" y="34"/>
                </a:lnTo>
                <a:lnTo>
                  <a:pt x="6" y="33"/>
                </a:lnTo>
                <a:lnTo>
                  <a:pt x="6" y="30"/>
                </a:lnTo>
                <a:lnTo>
                  <a:pt x="5" y="26"/>
                </a:lnTo>
                <a:lnTo>
                  <a:pt x="5" y="21"/>
                </a:lnTo>
                <a:lnTo>
                  <a:pt x="5" y="16"/>
                </a:lnTo>
                <a:lnTo>
                  <a:pt x="5" y="11"/>
                </a:lnTo>
                <a:lnTo>
                  <a:pt x="5" y="5"/>
                </a:lnTo>
                <a:lnTo>
                  <a:pt x="7" y="2"/>
                </a:lnTo>
                <a:lnTo>
                  <a:pt x="7" y="0"/>
                </a:lnTo>
                <a:lnTo>
                  <a:pt x="6" y="0"/>
                </a:lnTo>
                <a:lnTo>
                  <a:pt x="5" y="0"/>
                </a:lnTo>
                <a:lnTo>
                  <a:pt x="4" y="0"/>
                </a:lnTo>
                <a:lnTo>
                  <a:pt x="3" y="2"/>
                </a:lnTo>
                <a:close/>
              </a:path>
            </a:pathLst>
          </a:custGeom>
          <a:solidFill>
            <a:srgbClr val="BFFFFF"/>
          </a:solidFill>
          <a:ln w="9525">
            <a:noFill/>
            <a:round/>
            <a:headEnd/>
            <a:tailEnd/>
          </a:ln>
        </p:spPr>
        <p:txBody>
          <a:bodyPr/>
          <a:lstStyle/>
          <a:p>
            <a:endParaRPr lang="en-US"/>
          </a:p>
        </p:txBody>
      </p:sp>
      <p:sp>
        <p:nvSpPr>
          <p:cNvPr id="131386" name="Freeform 319"/>
          <p:cNvSpPr>
            <a:spLocks/>
          </p:cNvSpPr>
          <p:nvPr/>
        </p:nvSpPr>
        <p:spPr bwMode="auto">
          <a:xfrm>
            <a:off x="3278088" y="3899024"/>
            <a:ext cx="36512" cy="144463"/>
          </a:xfrm>
          <a:custGeom>
            <a:avLst/>
            <a:gdLst>
              <a:gd name="T0" fmla="*/ 36512 w 23"/>
              <a:gd name="T1" fmla="*/ 1588 h 91"/>
              <a:gd name="T2" fmla="*/ 34925 w 23"/>
              <a:gd name="T3" fmla="*/ 1588 h 91"/>
              <a:gd name="T4" fmla="*/ 33337 w 23"/>
              <a:gd name="T5" fmla="*/ 4763 h 91"/>
              <a:gd name="T6" fmla="*/ 30162 w 23"/>
              <a:gd name="T7" fmla="*/ 12700 h 91"/>
              <a:gd name="T8" fmla="*/ 25400 w 23"/>
              <a:gd name="T9" fmla="*/ 25400 h 91"/>
              <a:gd name="T10" fmla="*/ 23812 w 23"/>
              <a:gd name="T11" fmla="*/ 44450 h 91"/>
              <a:gd name="T12" fmla="*/ 22225 w 23"/>
              <a:gd name="T13" fmla="*/ 68263 h 91"/>
              <a:gd name="T14" fmla="*/ 23812 w 23"/>
              <a:gd name="T15" fmla="*/ 101600 h 91"/>
              <a:gd name="T16" fmla="*/ 26987 w 23"/>
              <a:gd name="T17" fmla="*/ 144463 h 91"/>
              <a:gd name="T18" fmla="*/ 7937 w 23"/>
              <a:gd name="T19" fmla="*/ 144463 h 91"/>
              <a:gd name="T20" fmla="*/ 4762 w 23"/>
              <a:gd name="T21" fmla="*/ 138113 h 91"/>
              <a:gd name="T22" fmla="*/ 3175 w 23"/>
              <a:gd name="T23" fmla="*/ 127000 h 91"/>
              <a:gd name="T24" fmla="*/ 1587 w 23"/>
              <a:gd name="T25" fmla="*/ 111125 h 91"/>
              <a:gd name="T26" fmla="*/ 0 w 23"/>
              <a:gd name="T27" fmla="*/ 88900 h 91"/>
              <a:gd name="T28" fmla="*/ 0 w 23"/>
              <a:gd name="T29" fmla="*/ 66675 h 91"/>
              <a:gd name="T30" fmla="*/ 1587 w 23"/>
              <a:gd name="T31" fmla="*/ 42863 h 91"/>
              <a:gd name="T32" fmla="*/ 4762 w 23"/>
              <a:gd name="T33" fmla="*/ 19050 h 91"/>
              <a:gd name="T34" fmla="*/ 11112 w 23"/>
              <a:gd name="T35" fmla="*/ 0 h 91"/>
              <a:gd name="T36" fmla="*/ 36512 w 23"/>
              <a:gd name="T37" fmla="*/ 1588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91"/>
              <a:gd name="T59" fmla="*/ 23 w 23"/>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91">
                <a:moveTo>
                  <a:pt x="23" y="1"/>
                </a:moveTo>
                <a:lnTo>
                  <a:pt x="22" y="1"/>
                </a:lnTo>
                <a:lnTo>
                  <a:pt x="21" y="3"/>
                </a:lnTo>
                <a:lnTo>
                  <a:pt x="19" y="8"/>
                </a:lnTo>
                <a:lnTo>
                  <a:pt x="16" y="16"/>
                </a:lnTo>
                <a:lnTo>
                  <a:pt x="15" y="28"/>
                </a:lnTo>
                <a:lnTo>
                  <a:pt x="14" y="43"/>
                </a:lnTo>
                <a:lnTo>
                  <a:pt x="15" y="64"/>
                </a:lnTo>
                <a:lnTo>
                  <a:pt x="17" y="91"/>
                </a:lnTo>
                <a:lnTo>
                  <a:pt x="5" y="91"/>
                </a:lnTo>
                <a:lnTo>
                  <a:pt x="3" y="87"/>
                </a:lnTo>
                <a:lnTo>
                  <a:pt x="2" y="80"/>
                </a:lnTo>
                <a:lnTo>
                  <a:pt x="1" y="70"/>
                </a:lnTo>
                <a:lnTo>
                  <a:pt x="0" y="56"/>
                </a:lnTo>
                <a:lnTo>
                  <a:pt x="0" y="42"/>
                </a:lnTo>
                <a:lnTo>
                  <a:pt x="1" y="27"/>
                </a:lnTo>
                <a:lnTo>
                  <a:pt x="3" y="12"/>
                </a:lnTo>
                <a:lnTo>
                  <a:pt x="7" y="0"/>
                </a:lnTo>
                <a:lnTo>
                  <a:pt x="23" y="1"/>
                </a:lnTo>
                <a:close/>
              </a:path>
            </a:pathLst>
          </a:custGeom>
          <a:solidFill>
            <a:srgbClr val="59B2FF"/>
          </a:solidFill>
          <a:ln w="9525">
            <a:noFill/>
            <a:round/>
            <a:headEnd/>
            <a:tailEnd/>
          </a:ln>
        </p:spPr>
        <p:txBody>
          <a:bodyPr/>
          <a:lstStyle/>
          <a:p>
            <a:endParaRPr lang="en-US"/>
          </a:p>
        </p:txBody>
      </p:sp>
      <p:sp>
        <p:nvSpPr>
          <p:cNvPr id="131387" name="Freeform 320"/>
          <p:cNvSpPr>
            <a:spLocks/>
          </p:cNvSpPr>
          <p:nvPr/>
        </p:nvSpPr>
        <p:spPr bwMode="auto">
          <a:xfrm>
            <a:off x="3279675" y="3910137"/>
            <a:ext cx="30163" cy="122237"/>
          </a:xfrm>
          <a:custGeom>
            <a:avLst/>
            <a:gdLst>
              <a:gd name="T0" fmla="*/ 30163 w 19"/>
              <a:gd name="T1" fmla="*/ 0 h 77"/>
              <a:gd name="T2" fmla="*/ 30163 w 19"/>
              <a:gd name="T3" fmla="*/ 1587 h 77"/>
              <a:gd name="T4" fmla="*/ 28575 w 19"/>
              <a:gd name="T5" fmla="*/ 3175 h 77"/>
              <a:gd name="T6" fmla="*/ 25400 w 19"/>
              <a:gd name="T7" fmla="*/ 11112 h 77"/>
              <a:gd name="T8" fmla="*/ 22225 w 19"/>
              <a:gd name="T9" fmla="*/ 19050 h 77"/>
              <a:gd name="T10" fmla="*/ 20638 w 19"/>
              <a:gd name="T11" fmla="*/ 36512 h 77"/>
              <a:gd name="T12" fmla="*/ 19050 w 19"/>
              <a:gd name="T13" fmla="*/ 57150 h 77"/>
              <a:gd name="T14" fmla="*/ 20638 w 19"/>
              <a:gd name="T15" fmla="*/ 84137 h 77"/>
              <a:gd name="T16" fmla="*/ 22225 w 19"/>
              <a:gd name="T17" fmla="*/ 122237 h 77"/>
              <a:gd name="T18" fmla="*/ 6350 w 19"/>
              <a:gd name="T19" fmla="*/ 122237 h 77"/>
              <a:gd name="T20" fmla="*/ 6350 w 19"/>
              <a:gd name="T21" fmla="*/ 117475 h 77"/>
              <a:gd name="T22" fmla="*/ 3175 w 19"/>
              <a:gd name="T23" fmla="*/ 109537 h 77"/>
              <a:gd name="T24" fmla="*/ 1588 w 19"/>
              <a:gd name="T25" fmla="*/ 93662 h 77"/>
              <a:gd name="T26" fmla="*/ 0 w 19"/>
              <a:gd name="T27" fmla="*/ 76200 h 77"/>
              <a:gd name="T28" fmla="*/ 0 w 19"/>
              <a:gd name="T29" fmla="*/ 55562 h 77"/>
              <a:gd name="T30" fmla="*/ 0 w 19"/>
              <a:gd name="T31" fmla="*/ 34925 h 77"/>
              <a:gd name="T32" fmla="*/ 3175 w 19"/>
              <a:gd name="T33" fmla="*/ 15875 h 77"/>
              <a:gd name="T34" fmla="*/ 9525 w 19"/>
              <a:gd name="T35" fmla="*/ 0 h 77"/>
              <a:gd name="T36" fmla="*/ 30163 w 19"/>
              <a:gd name="T37" fmla="*/ 0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77"/>
              <a:gd name="T59" fmla="*/ 19 w 19"/>
              <a:gd name="T60" fmla="*/ 77 h 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77">
                <a:moveTo>
                  <a:pt x="19" y="0"/>
                </a:moveTo>
                <a:lnTo>
                  <a:pt x="19" y="1"/>
                </a:lnTo>
                <a:lnTo>
                  <a:pt x="18" y="2"/>
                </a:lnTo>
                <a:lnTo>
                  <a:pt x="16" y="7"/>
                </a:lnTo>
                <a:lnTo>
                  <a:pt x="14" y="12"/>
                </a:lnTo>
                <a:lnTo>
                  <a:pt x="13" y="23"/>
                </a:lnTo>
                <a:lnTo>
                  <a:pt x="12" y="36"/>
                </a:lnTo>
                <a:lnTo>
                  <a:pt x="13" y="53"/>
                </a:lnTo>
                <a:lnTo>
                  <a:pt x="14" y="77"/>
                </a:lnTo>
                <a:lnTo>
                  <a:pt x="4" y="77"/>
                </a:lnTo>
                <a:lnTo>
                  <a:pt x="4" y="74"/>
                </a:lnTo>
                <a:lnTo>
                  <a:pt x="2" y="69"/>
                </a:lnTo>
                <a:lnTo>
                  <a:pt x="1" y="59"/>
                </a:lnTo>
                <a:lnTo>
                  <a:pt x="0" y="48"/>
                </a:lnTo>
                <a:lnTo>
                  <a:pt x="0" y="35"/>
                </a:lnTo>
                <a:lnTo>
                  <a:pt x="0" y="22"/>
                </a:lnTo>
                <a:lnTo>
                  <a:pt x="2" y="10"/>
                </a:lnTo>
                <a:lnTo>
                  <a:pt x="6" y="0"/>
                </a:lnTo>
                <a:lnTo>
                  <a:pt x="19" y="0"/>
                </a:lnTo>
                <a:close/>
              </a:path>
            </a:pathLst>
          </a:custGeom>
          <a:solidFill>
            <a:srgbClr val="72C6FF"/>
          </a:solidFill>
          <a:ln w="9525">
            <a:noFill/>
            <a:round/>
            <a:headEnd/>
            <a:tailEnd/>
          </a:ln>
        </p:spPr>
        <p:txBody>
          <a:bodyPr/>
          <a:lstStyle/>
          <a:p>
            <a:endParaRPr lang="en-US"/>
          </a:p>
        </p:txBody>
      </p:sp>
      <p:sp>
        <p:nvSpPr>
          <p:cNvPr id="131388" name="Freeform 321"/>
          <p:cNvSpPr>
            <a:spLocks/>
          </p:cNvSpPr>
          <p:nvPr/>
        </p:nvSpPr>
        <p:spPr bwMode="auto">
          <a:xfrm>
            <a:off x="3281263" y="3918074"/>
            <a:ext cx="23812" cy="103188"/>
          </a:xfrm>
          <a:custGeom>
            <a:avLst/>
            <a:gdLst>
              <a:gd name="T0" fmla="*/ 23812 w 15"/>
              <a:gd name="T1" fmla="*/ 0 h 65"/>
              <a:gd name="T2" fmla="*/ 23812 w 15"/>
              <a:gd name="T3" fmla="*/ 3175 h 65"/>
              <a:gd name="T4" fmla="*/ 22225 w 15"/>
              <a:gd name="T5" fmla="*/ 4763 h 65"/>
              <a:gd name="T6" fmla="*/ 20637 w 15"/>
              <a:gd name="T7" fmla="*/ 9525 h 65"/>
              <a:gd name="T8" fmla="*/ 19050 w 15"/>
              <a:gd name="T9" fmla="*/ 19050 h 65"/>
              <a:gd name="T10" fmla="*/ 17462 w 15"/>
              <a:gd name="T11" fmla="*/ 31750 h 65"/>
              <a:gd name="T12" fmla="*/ 15875 w 15"/>
              <a:gd name="T13" fmla="*/ 49213 h 65"/>
              <a:gd name="T14" fmla="*/ 17462 w 15"/>
              <a:gd name="T15" fmla="*/ 73025 h 65"/>
              <a:gd name="T16" fmla="*/ 19050 w 15"/>
              <a:gd name="T17" fmla="*/ 103188 h 65"/>
              <a:gd name="T18" fmla="*/ 4762 w 15"/>
              <a:gd name="T19" fmla="*/ 103188 h 65"/>
              <a:gd name="T20" fmla="*/ 4762 w 15"/>
              <a:gd name="T21" fmla="*/ 98425 h 65"/>
              <a:gd name="T22" fmla="*/ 1587 w 15"/>
              <a:gd name="T23" fmla="*/ 92075 h 65"/>
              <a:gd name="T24" fmla="*/ 0 w 15"/>
              <a:gd name="T25" fmla="*/ 79375 h 65"/>
              <a:gd name="T26" fmla="*/ 0 w 15"/>
              <a:gd name="T27" fmla="*/ 63500 h 65"/>
              <a:gd name="T28" fmla="*/ 0 w 15"/>
              <a:gd name="T29" fmla="*/ 47625 h 65"/>
              <a:gd name="T30" fmla="*/ 0 w 15"/>
              <a:gd name="T31" fmla="*/ 30163 h 65"/>
              <a:gd name="T32" fmla="*/ 1587 w 15"/>
              <a:gd name="T33" fmla="*/ 14288 h 65"/>
              <a:gd name="T34" fmla="*/ 7937 w 15"/>
              <a:gd name="T35" fmla="*/ 0 h 65"/>
              <a:gd name="T36" fmla="*/ 23812 w 15"/>
              <a:gd name="T37" fmla="*/ 0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65"/>
              <a:gd name="T59" fmla="*/ 15 w 15"/>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65">
                <a:moveTo>
                  <a:pt x="15" y="0"/>
                </a:moveTo>
                <a:lnTo>
                  <a:pt x="15" y="2"/>
                </a:lnTo>
                <a:lnTo>
                  <a:pt x="14" y="3"/>
                </a:lnTo>
                <a:lnTo>
                  <a:pt x="13" y="6"/>
                </a:lnTo>
                <a:lnTo>
                  <a:pt x="12" y="12"/>
                </a:lnTo>
                <a:lnTo>
                  <a:pt x="11" y="20"/>
                </a:lnTo>
                <a:lnTo>
                  <a:pt x="10" y="31"/>
                </a:lnTo>
                <a:lnTo>
                  <a:pt x="11" y="46"/>
                </a:lnTo>
                <a:lnTo>
                  <a:pt x="12" y="65"/>
                </a:lnTo>
                <a:lnTo>
                  <a:pt x="3" y="65"/>
                </a:lnTo>
                <a:lnTo>
                  <a:pt x="3" y="62"/>
                </a:lnTo>
                <a:lnTo>
                  <a:pt x="1" y="58"/>
                </a:lnTo>
                <a:lnTo>
                  <a:pt x="0" y="50"/>
                </a:lnTo>
                <a:lnTo>
                  <a:pt x="0" y="40"/>
                </a:lnTo>
                <a:lnTo>
                  <a:pt x="0" y="30"/>
                </a:lnTo>
                <a:lnTo>
                  <a:pt x="0" y="19"/>
                </a:lnTo>
                <a:lnTo>
                  <a:pt x="1" y="9"/>
                </a:lnTo>
                <a:lnTo>
                  <a:pt x="5" y="0"/>
                </a:lnTo>
                <a:lnTo>
                  <a:pt x="15" y="0"/>
                </a:lnTo>
                <a:close/>
              </a:path>
            </a:pathLst>
          </a:custGeom>
          <a:solidFill>
            <a:srgbClr val="8CD8FF"/>
          </a:solidFill>
          <a:ln w="9525">
            <a:noFill/>
            <a:round/>
            <a:headEnd/>
            <a:tailEnd/>
          </a:ln>
        </p:spPr>
        <p:txBody>
          <a:bodyPr/>
          <a:lstStyle/>
          <a:p>
            <a:endParaRPr lang="en-US"/>
          </a:p>
        </p:txBody>
      </p:sp>
      <p:sp>
        <p:nvSpPr>
          <p:cNvPr id="131389" name="Freeform 322"/>
          <p:cNvSpPr>
            <a:spLocks/>
          </p:cNvSpPr>
          <p:nvPr/>
        </p:nvSpPr>
        <p:spPr bwMode="auto">
          <a:xfrm>
            <a:off x="3281263" y="3927599"/>
            <a:ext cx="20637" cy="82550"/>
          </a:xfrm>
          <a:custGeom>
            <a:avLst/>
            <a:gdLst>
              <a:gd name="T0" fmla="*/ 20637 w 13"/>
              <a:gd name="T1" fmla="*/ 1588 h 52"/>
              <a:gd name="T2" fmla="*/ 20637 w 13"/>
              <a:gd name="T3" fmla="*/ 1588 h 52"/>
              <a:gd name="T4" fmla="*/ 19050 w 13"/>
              <a:gd name="T5" fmla="*/ 4763 h 52"/>
              <a:gd name="T6" fmla="*/ 17462 w 13"/>
              <a:gd name="T7" fmla="*/ 7938 h 52"/>
              <a:gd name="T8" fmla="*/ 15875 w 13"/>
              <a:gd name="T9" fmla="*/ 15875 h 52"/>
              <a:gd name="T10" fmla="*/ 15875 w 13"/>
              <a:gd name="T11" fmla="*/ 26988 h 52"/>
              <a:gd name="T12" fmla="*/ 12700 w 13"/>
              <a:gd name="T13" fmla="*/ 39688 h 52"/>
              <a:gd name="T14" fmla="*/ 12700 w 13"/>
              <a:gd name="T15" fmla="*/ 58738 h 52"/>
              <a:gd name="T16" fmla="*/ 15875 w 13"/>
              <a:gd name="T17" fmla="*/ 82550 h 52"/>
              <a:gd name="T18" fmla="*/ 4762 w 13"/>
              <a:gd name="T19" fmla="*/ 82550 h 52"/>
              <a:gd name="T20" fmla="*/ 4762 w 13"/>
              <a:gd name="T21" fmla="*/ 80963 h 52"/>
              <a:gd name="T22" fmla="*/ 4762 w 13"/>
              <a:gd name="T23" fmla="*/ 73025 h 52"/>
              <a:gd name="T24" fmla="*/ 1587 w 13"/>
              <a:gd name="T25" fmla="*/ 63500 h 52"/>
              <a:gd name="T26" fmla="*/ 1587 w 13"/>
              <a:gd name="T27" fmla="*/ 50800 h 52"/>
              <a:gd name="T28" fmla="*/ 0 w 13"/>
              <a:gd name="T29" fmla="*/ 38100 h 52"/>
              <a:gd name="T30" fmla="*/ 1587 w 13"/>
              <a:gd name="T31" fmla="*/ 25400 h 52"/>
              <a:gd name="T32" fmla="*/ 4762 w 13"/>
              <a:gd name="T33" fmla="*/ 11112 h 52"/>
              <a:gd name="T34" fmla="*/ 7937 w 13"/>
              <a:gd name="T35" fmla="*/ 0 h 52"/>
              <a:gd name="T36" fmla="*/ 20637 w 13"/>
              <a:gd name="T37" fmla="*/ 1588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52"/>
              <a:gd name="T59" fmla="*/ 13 w 13"/>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52">
                <a:moveTo>
                  <a:pt x="13" y="1"/>
                </a:moveTo>
                <a:lnTo>
                  <a:pt x="13" y="1"/>
                </a:lnTo>
                <a:lnTo>
                  <a:pt x="12" y="3"/>
                </a:lnTo>
                <a:lnTo>
                  <a:pt x="11" y="5"/>
                </a:lnTo>
                <a:lnTo>
                  <a:pt x="10" y="10"/>
                </a:lnTo>
                <a:lnTo>
                  <a:pt x="10" y="17"/>
                </a:lnTo>
                <a:lnTo>
                  <a:pt x="8" y="25"/>
                </a:lnTo>
                <a:lnTo>
                  <a:pt x="8" y="37"/>
                </a:lnTo>
                <a:lnTo>
                  <a:pt x="10" y="52"/>
                </a:lnTo>
                <a:lnTo>
                  <a:pt x="3" y="52"/>
                </a:lnTo>
                <a:lnTo>
                  <a:pt x="3" y="51"/>
                </a:lnTo>
                <a:lnTo>
                  <a:pt x="3" y="46"/>
                </a:lnTo>
                <a:lnTo>
                  <a:pt x="1" y="40"/>
                </a:lnTo>
                <a:lnTo>
                  <a:pt x="1" y="32"/>
                </a:lnTo>
                <a:lnTo>
                  <a:pt x="0" y="24"/>
                </a:lnTo>
                <a:lnTo>
                  <a:pt x="1" y="16"/>
                </a:lnTo>
                <a:lnTo>
                  <a:pt x="3" y="7"/>
                </a:lnTo>
                <a:lnTo>
                  <a:pt x="5" y="0"/>
                </a:lnTo>
                <a:lnTo>
                  <a:pt x="13" y="1"/>
                </a:lnTo>
                <a:close/>
              </a:path>
            </a:pathLst>
          </a:custGeom>
          <a:solidFill>
            <a:srgbClr val="A5EDFF"/>
          </a:solidFill>
          <a:ln w="9525">
            <a:noFill/>
            <a:round/>
            <a:headEnd/>
            <a:tailEnd/>
          </a:ln>
        </p:spPr>
        <p:txBody>
          <a:bodyPr/>
          <a:lstStyle/>
          <a:p>
            <a:endParaRPr lang="en-US"/>
          </a:p>
        </p:txBody>
      </p:sp>
      <p:sp>
        <p:nvSpPr>
          <p:cNvPr id="131390" name="Freeform 323"/>
          <p:cNvSpPr>
            <a:spLocks/>
          </p:cNvSpPr>
          <p:nvPr/>
        </p:nvSpPr>
        <p:spPr bwMode="auto">
          <a:xfrm>
            <a:off x="3282850" y="3938712"/>
            <a:ext cx="15875" cy="60325"/>
          </a:xfrm>
          <a:custGeom>
            <a:avLst/>
            <a:gdLst>
              <a:gd name="T0" fmla="*/ 15875 w 10"/>
              <a:gd name="T1" fmla="*/ 0 h 38"/>
              <a:gd name="T2" fmla="*/ 15875 w 10"/>
              <a:gd name="T3" fmla="*/ 0 h 38"/>
              <a:gd name="T4" fmla="*/ 14288 w 10"/>
              <a:gd name="T5" fmla="*/ 3175 h 38"/>
              <a:gd name="T6" fmla="*/ 14288 w 10"/>
              <a:gd name="T7" fmla="*/ 6350 h 38"/>
              <a:gd name="T8" fmla="*/ 11112 w 10"/>
              <a:gd name="T9" fmla="*/ 9525 h 38"/>
              <a:gd name="T10" fmla="*/ 9525 w 10"/>
              <a:gd name="T11" fmla="*/ 17462 h 38"/>
              <a:gd name="T12" fmla="*/ 9525 w 10"/>
              <a:gd name="T13" fmla="*/ 28575 h 38"/>
              <a:gd name="T14" fmla="*/ 9525 w 10"/>
              <a:gd name="T15" fmla="*/ 41275 h 38"/>
              <a:gd name="T16" fmla="*/ 11112 w 10"/>
              <a:gd name="T17" fmla="*/ 60325 h 38"/>
              <a:gd name="T18" fmla="*/ 4762 w 10"/>
              <a:gd name="T19" fmla="*/ 60325 h 38"/>
              <a:gd name="T20" fmla="*/ 3175 w 10"/>
              <a:gd name="T21" fmla="*/ 58738 h 38"/>
              <a:gd name="T22" fmla="*/ 3175 w 10"/>
              <a:gd name="T23" fmla="*/ 52388 h 38"/>
              <a:gd name="T24" fmla="*/ 3175 w 10"/>
              <a:gd name="T25" fmla="*/ 44450 h 38"/>
              <a:gd name="T26" fmla="*/ 0 w 10"/>
              <a:gd name="T27" fmla="*/ 38100 h 38"/>
              <a:gd name="T28" fmla="*/ 0 w 10"/>
              <a:gd name="T29" fmla="*/ 26988 h 38"/>
              <a:gd name="T30" fmla="*/ 0 w 10"/>
              <a:gd name="T31" fmla="*/ 17462 h 38"/>
              <a:gd name="T32" fmla="*/ 3175 w 10"/>
              <a:gd name="T33" fmla="*/ 7937 h 38"/>
              <a:gd name="T34" fmla="*/ 6350 w 10"/>
              <a:gd name="T35" fmla="*/ 0 h 38"/>
              <a:gd name="T36" fmla="*/ 15875 w 10"/>
              <a:gd name="T37" fmla="*/ 0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38"/>
              <a:gd name="T59" fmla="*/ 10 w 10"/>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38">
                <a:moveTo>
                  <a:pt x="10" y="0"/>
                </a:moveTo>
                <a:lnTo>
                  <a:pt x="10" y="0"/>
                </a:lnTo>
                <a:lnTo>
                  <a:pt x="9" y="2"/>
                </a:lnTo>
                <a:lnTo>
                  <a:pt x="9" y="4"/>
                </a:lnTo>
                <a:lnTo>
                  <a:pt x="7" y="6"/>
                </a:lnTo>
                <a:lnTo>
                  <a:pt x="6" y="11"/>
                </a:lnTo>
                <a:lnTo>
                  <a:pt x="6" y="18"/>
                </a:lnTo>
                <a:lnTo>
                  <a:pt x="6" y="26"/>
                </a:lnTo>
                <a:lnTo>
                  <a:pt x="7" y="38"/>
                </a:lnTo>
                <a:lnTo>
                  <a:pt x="3" y="38"/>
                </a:lnTo>
                <a:lnTo>
                  <a:pt x="2" y="37"/>
                </a:lnTo>
                <a:lnTo>
                  <a:pt x="2" y="33"/>
                </a:lnTo>
                <a:lnTo>
                  <a:pt x="2" y="28"/>
                </a:lnTo>
                <a:lnTo>
                  <a:pt x="0" y="24"/>
                </a:lnTo>
                <a:lnTo>
                  <a:pt x="0" y="17"/>
                </a:lnTo>
                <a:lnTo>
                  <a:pt x="0" y="11"/>
                </a:lnTo>
                <a:lnTo>
                  <a:pt x="2" y="5"/>
                </a:lnTo>
                <a:lnTo>
                  <a:pt x="4" y="0"/>
                </a:lnTo>
                <a:lnTo>
                  <a:pt x="10" y="0"/>
                </a:lnTo>
                <a:close/>
              </a:path>
            </a:pathLst>
          </a:custGeom>
          <a:solidFill>
            <a:srgbClr val="BFFFFF"/>
          </a:solidFill>
          <a:ln w="9525">
            <a:noFill/>
            <a:round/>
            <a:headEnd/>
            <a:tailEnd/>
          </a:ln>
        </p:spPr>
        <p:txBody>
          <a:bodyPr/>
          <a:lstStyle/>
          <a:p>
            <a:endParaRPr lang="en-US"/>
          </a:p>
        </p:txBody>
      </p:sp>
      <p:sp>
        <p:nvSpPr>
          <p:cNvPr id="131391" name="Freeform 325"/>
          <p:cNvSpPr>
            <a:spLocks/>
          </p:cNvSpPr>
          <p:nvPr/>
        </p:nvSpPr>
        <p:spPr bwMode="auto">
          <a:xfrm>
            <a:off x="3155850" y="3921249"/>
            <a:ext cx="71438" cy="87313"/>
          </a:xfrm>
          <a:custGeom>
            <a:avLst/>
            <a:gdLst>
              <a:gd name="T0" fmla="*/ 4763 w 45"/>
              <a:gd name="T1" fmla="*/ 7938 h 55"/>
              <a:gd name="T2" fmla="*/ 4763 w 45"/>
              <a:gd name="T3" fmla="*/ 11113 h 55"/>
              <a:gd name="T4" fmla="*/ 3175 w 45"/>
              <a:gd name="T5" fmla="*/ 14288 h 55"/>
              <a:gd name="T6" fmla="*/ 1588 w 45"/>
              <a:gd name="T7" fmla="*/ 22225 h 55"/>
              <a:gd name="T8" fmla="*/ 0 w 45"/>
              <a:gd name="T9" fmla="*/ 33338 h 55"/>
              <a:gd name="T10" fmla="*/ 0 w 45"/>
              <a:gd name="T11" fmla="*/ 44450 h 55"/>
              <a:gd name="T12" fmla="*/ 0 w 45"/>
              <a:gd name="T13" fmla="*/ 57150 h 55"/>
              <a:gd name="T14" fmla="*/ 0 w 45"/>
              <a:gd name="T15" fmla="*/ 71438 h 55"/>
              <a:gd name="T16" fmla="*/ 3175 w 45"/>
              <a:gd name="T17" fmla="*/ 87313 h 55"/>
              <a:gd name="T18" fmla="*/ 3175 w 45"/>
              <a:gd name="T19" fmla="*/ 87313 h 55"/>
              <a:gd name="T20" fmla="*/ 3175 w 45"/>
              <a:gd name="T21" fmla="*/ 84138 h 55"/>
              <a:gd name="T22" fmla="*/ 3175 w 45"/>
              <a:gd name="T23" fmla="*/ 80963 h 55"/>
              <a:gd name="T24" fmla="*/ 3175 w 45"/>
              <a:gd name="T25" fmla="*/ 77788 h 55"/>
              <a:gd name="T26" fmla="*/ 3175 w 45"/>
              <a:gd name="T27" fmla="*/ 71438 h 55"/>
              <a:gd name="T28" fmla="*/ 4763 w 45"/>
              <a:gd name="T29" fmla="*/ 68263 h 55"/>
              <a:gd name="T30" fmla="*/ 4763 w 45"/>
              <a:gd name="T31" fmla="*/ 60325 h 55"/>
              <a:gd name="T32" fmla="*/ 7938 w 45"/>
              <a:gd name="T33" fmla="*/ 55563 h 55"/>
              <a:gd name="T34" fmla="*/ 9525 w 45"/>
              <a:gd name="T35" fmla="*/ 49213 h 55"/>
              <a:gd name="T36" fmla="*/ 11113 w 45"/>
              <a:gd name="T37" fmla="*/ 44450 h 55"/>
              <a:gd name="T38" fmla="*/ 12700 w 45"/>
              <a:gd name="T39" fmla="*/ 38100 h 55"/>
              <a:gd name="T40" fmla="*/ 15875 w 45"/>
              <a:gd name="T41" fmla="*/ 33338 h 55"/>
              <a:gd name="T42" fmla="*/ 22225 w 45"/>
              <a:gd name="T43" fmla="*/ 28575 h 55"/>
              <a:gd name="T44" fmla="*/ 25400 w 45"/>
              <a:gd name="T45" fmla="*/ 25400 h 55"/>
              <a:gd name="T46" fmla="*/ 33338 w 45"/>
              <a:gd name="T47" fmla="*/ 23813 h 55"/>
              <a:gd name="T48" fmla="*/ 41275 w 45"/>
              <a:gd name="T49" fmla="*/ 22225 h 55"/>
              <a:gd name="T50" fmla="*/ 41275 w 45"/>
              <a:gd name="T51" fmla="*/ 20638 h 55"/>
              <a:gd name="T52" fmla="*/ 41275 w 45"/>
              <a:gd name="T53" fmla="*/ 20638 h 55"/>
              <a:gd name="T54" fmla="*/ 44450 w 45"/>
              <a:gd name="T55" fmla="*/ 17463 h 55"/>
              <a:gd name="T56" fmla="*/ 46038 w 45"/>
              <a:gd name="T57" fmla="*/ 15875 h 55"/>
              <a:gd name="T58" fmla="*/ 52388 w 45"/>
              <a:gd name="T59" fmla="*/ 14288 h 55"/>
              <a:gd name="T60" fmla="*/ 57150 w 45"/>
              <a:gd name="T61" fmla="*/ 11113 h 55"/>
              <a:gd name="T62" fmla="*/ 65088 w 45"/>
              <a:gd name="T63" fmla="*/ 6350 h 55"/>
              <a:gd name="T64" fmla="*/ 71438 w 45"/>
              <a:gd name="T65" fmla="*/ 3175 h 55"/>
              <a:gd name="T66" fmla="*/ 71438 w 45"/>
              <a:gd name="T67" fmla="*/ 3175 h 55"/>
              <a:gd name="T68" fmla="*/ 69850 w 45"/>
              <a:gd name="T69" fmla="*/ 3175 h 55"/>
              <a:gd name="T70" fmla="*/ 68263 w 45"/>
              <a:gd name="T71" fmla="*/ 3175 h 55"/>
              <a:gd name="T72" fmla="*/ 66675 w 45"/>
              <a:gd name="T73" fmla="*/ 3175 h 55"/>
              <a:gd name="T74" fmla="*/ 63500 w 45"/>
              <a:gd name="T75" fmla="*/ 1588 h 55"/>
              <a:gd name="T76" fmla="*/ 58738 w 45"/>
              <a:gd name="T77" fmla="*/ 1588 h 55"/>
              <a:gd name="T78" fmla="*/ 55563 w 45"/>
              <a:gd name="T79" fmla="*/ 1588 h 55"/>
              <a:gd name="T80" fmla="*/ 49213 w 45"/>
              <a:gd name="T81" fmla="*/ 1588 h 55"/>
              <a:gd name="T82" fmla="*/ 44450 w 45"/>
              <a:gd name="T83" fmla="*/ 0 h 55"/>
              <a:gd name="T84" fmla="*/ 41275 w 45"/>
              <a:gd name="T85" fmla="*/ 1588 h 55"/>
              <a:gd name="T86" fmla="*/ 34925 w 45"/>
              <a:gd name="T87" fmla="*/ 1588 h 55"/>
              <a:gd name="T88" fmla="*/ 30163 w 45"/>
              <a:gd name="T89" fmla="*/ 1588 h 55"/>
              <a:gd name="T90" fmla="*/ 22225 w 45"/>
              <a:gd name="T91" fmla="*/ 3175 h 55"/>
              <a:gd name="T92" fmla="*/ 15875 w 45"/>
              <a:gd name="T93" fmla="*/ 3175 h 55"/>
              <a:gd name="T94" fmla="*/ 11113 w 45"/>
              <a:gd name="T95" fmla="*/ 4763 h 55"/>
              <a:gd name="T96" fmla="*/ 4763 w 45"/>
              <a:gd name="T97" fmla="*/ 7938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
              <a:gd name="T148" fmla="*/ 0 h 55"/>
              <a:gd name="T149" fmla="*/ 45 w 45"/>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 h="55">
                <a:moveTo>
                  <a:pt x="3" y="5"/>
                </a:moveTo>
                <a:lnTo>
                  <a:pt x="3" y="7"/>
                </a:lnTo>
                <a:lnTo>
                  <a:pt x="2" y="9"/>
                </a:lnTo>
                <a:lnTo>
                  <a:pt x="1" y="14"/>
                </a:lnTo>
                <a:lnTo>
                  <a:pt x="0" y="21"/>
                </a:lnTo>
                <a:lnTo>
                  <a:pt x="0" y="28"/>
                </a:lnTo>
                <a:lnTo>
                  <a:pt x="0" y="36"/>
                </a:lnTo>
                <a:lnTo>
                  <a:pt x="0" y="45"/>
                </a:lnTo>
                <a:lnTo>
                  <a:pt x="2" y="55"/>
                </a:lnTo>
                <a:lnTo>
                  <a:pt x="2" y="53"/>
                </a:lnTo>
                <a:lnTo>
                  <a:pt x="2" y="51"/>
                </a:lnTo>
                <a:lnTo>
                  <a:pt x="2" y="49"/>
                </a:lnTo>
                <a:lnTo>
                  <a:pt x="2" y="45"/>
                </a:lnTo>
                <a:lnTo>
                  <a:pt x="3" y="43"/>
                </a:lnTo>
                <a:lnTo>
                  <a:pt x="3" y="38"/>
                </a:lnTo>
                <a:lnTo>
                  <a:pt x="5" y="35"/>
                </a:lnTo>
                <a:lnTo>
                  <a:pt x="6" y="31"/>
                </a:lnTo>
                <a:lnTo>
                  <a:pt x="7" y="28"/>
                </a:lnTo>
                <a:lnTo>
                  <a:pt x="8" y="24"/>
                </a:lnTo>
                <a:lnTo>
                  <a:pt x="10" y="21"/>
                </a:lnTo>
                <a:lnTo>
                  <a:pt x="14" y="18"/>
                </a:lnTo>
                <a:lnTo>
                  <a:pt x="16" y="16"/>
                </a:lnTo>
                <a:lnTo>
                  <a:pt x="21" y="15"/>
                </a:lnTo>
                <a:lnTo>
                  <a:pt x="26" y="14"/>
                </a:lnTo>
                <a:lnTo>
                  <a:pt x="26" y="13"/>
                </a:lnTo>
                <a:lnTo>
                  <a:pt x="28" y="11"/>
                </a:lnTo>
                <a:lnTo>
                  <a:pt x="29" y="10"/>
                </a:lnTo>
                <a:lnTo>
                  <a:pt x="33" y="9"/>
                </a:lnTo>
                <a:lnTo>
                  <a:pt x="36" y="7"/>
                </a:lnTo>
                <a:lnTo>
                  <a:pt x="41" y="4"/>
                </a:lnTo>
                <a:lnTo>
                  <a:pt x="45" y="2"/>
                </a:lnTo>
                <a:lnTo>
                  <a:pt x="44" y="2"/>
                </a:lnTo>
                <a:lnTo>
                  <a:pt x="43" y="2"/>
                </a:lnTo>
                <a:lnTo>
                  <a:pt x="42" y="2"/>
                </a:lnTo>
                <a:lnTo>
                  <a:pt x="40" y="1"/>
                </a:lnTo>
                <a:lnTo>
                  <a:pt x="37" y="1"/>
                </a:lnTo>
                <a:lnTo>
                  <a:pt x="35" y="1"/>
                </a:lnTo>
                <a:lnTo>
                  <a:pt x="31" y="1"/>
                </a:lnTo>
                <a:lnTo>
                  <a:pt x="28" y="0"/>
                </a:lnTo>
                <a:lnTo>
                  <a:pt x="26" y="1"/>
                </a:lnTo>
                <a:lnTo>
                  <a:pt x="22" y="1"/>
                </a:lnTo>
                <a:lnTo>
                  <a:pt x="19" y="1"/>
                </a:lnTo>
                <a:lnTo>
                  <a:pt x="14" y="2"/>
                </a:lnTo>
                <a:lnTo>
                  <a:pt x="10" y="2"/>
                </a:lnTo>
                <a:lnTo>
                  <a:pt x="7" y="3"/>
                </a:lnTo>
                <a:lnTo>
                  <a:pt x="3" y="5"/>
                </a:lnTo>
                <a:close/>
              </a:path>
            </a:pathLst>
          </a:custGeom>
          <a:solidFill>
            <a:srgbClr val="999999"/>
          </a:solidFill>
          <a:ln w="9525">
            <a:noFill/>
            <a:round/>
            <a:headEnd/>
            <a:tailEnd/>
          </a:ln>
        </p:spPr>
        <p:txBody>
          <a:bodyPr/>
          <a:lstStyle/>
          <a:p>
            <a:endParaRPr lang="en-US"/>
          </a:p>
        </p:txBody>
      </p:sp>
      <p:sp>
        <p:nvSpPr>
          <p:cNvPr id="131392" name="Freeform 326"/>
          <p:cNvSpPr>
            <a:spLocks/>
          </p:cNvSpPr>
          <p:nvPr/>
        </p:nvSpPr>
        <p:spPr bwMode="auto">
          <a:xfrm>
            <a:off x="3054250" y="3986337"/>
            <a:ext cx="58738" cy="15875"/>
          </a:xfrm>
          <a:custGeom>
            <a:avLst/>
            <a:gdLst>
              <a:gd name="T0" fmla="*/ 0 w 37"/>
              <a:gd name="T1" fmla="*/ 11112 h 10"/>
              <a:gd name="T2" fmla="*/ 0 w 37"/>
              <a:gd name="T3" fmla="*/ 11112 h 10"/>
              <a:gd name="T4" fmla="*/ 0 w 37"/>
              <a:gd name="T5" fmla="*/ 7938 h 10"/>
              <a:gd name="T6" fmla="*/ 1588 w 37"/>
              <a:gd name="T7" fmla="*/ 7938 h 10"/>
              <a:gd name="T8" fmla="*/ 1588 w 37"/>
              <a:gd name="T9" fmla="*/ 6350 h 10"/>
              <a:gd name="T10" fmla="*/ 3175 w 37"/>
              <a:gd name="T11" fmla="*/ 4762 h 10"/>
              <a:gd name="T12" fmla="*/ 4763 w 37"/>
              <a:gd name="T13" fmla="*/ 4762 h 10"/>
              <a:gd name="T14" fmla="*/ 6350 w 37"/>
              <a:gd name="T15" fmla="*/ 3175 h 10"/>
              <a:gd name="T16" fmla="*/ 11113 w 37"/>
              <a:gd name="T17" fmla="*/ 1588 h 10"/>
              <a:gd name="T18" fmla="*/ 14288 w 37"/>
              <a:gd name="T19" fmla="*/ 1588 h 10"/>
              <a:gd name="T20" fmla="*/ 17463 w 37"/>
              <a:gd name="T21" fmla="*/ 0 h 10"/>
              <a:gd name="T22" fmla="*/ 23813 w 37"/>
              <a:gd name="T23" fmla="*/ 0 h 10"/>
              <a:gd name="T24" fmla="*/ 28575 w 37"/>
              <a:gd name="T25" fmla="*/ 0 h 10"/>
              <a:gd name="T26" fmla="*/ 34925 w 37"/>
              <a:gd name="T27" fmla="*/ 0 h 10"/>
              <a:gd name="T28" fmla="*/ 42863 w 37"/>
              <a:gd name="T29" fmla="*/ 1588 h 10"/>
              <a:gd name="T30" fmla="*/ 49213 w 37"/>
              <a:gd name="T31" fmla="*/ 3175 h 10"/>
              <a:gd name="T32" fmla="*/ 58738 w 37"/>
              <a:gd name="T33" fmla="*/ 4762 h 10"/>
              <a:gd name="T34" fmla="*/ 58738 w 37"/>
              <a:gd name="T35" fmla="*/ 7938 h 10"/>
              <a:gd name="T36" fmla="*/ 57150 w 37"/>
              <a:gd name="T37" fmla="*/ 7938 h 10"/>
              <a:gd name="T38" fmla="*/ 57150 w 37"/>
              <a:gd name="T39" fmla="*/ 7938 h 10"/>
              <a:gd name="T40" fmla="*/ 53975 w 37"/>
              <a:gd name="T41" fmla="*/ 6350 h 10"/>
              <a:gd name="T42" fmla="*/ 50800 w 37"/>
              <a:gd name="T43" fmla="*/ 6350 h 10"/>
              <a:gd name="T44" fmla="*/ 47625 w 37"/>
              <a:gd name="T45" fmla="*/ 4762 h 10"/>
              <a:gd name="T46" fmla="*/ 44450 w 37"/>
              <a:gd name="T47" fmla="*/ 4762 h 10"/>
              <a:gd name="T48" fmla="*/ 38100 w 37"/>
              <a:gd name="T49" fmla="*/ 4762 h 10"/>
              <a:gd name="T50" fmla="*/ 34925 w 37"/>
              <a:gd name="T51" fmla="*/ 3175 h 10"/>
              <a:gd name="T52" fmla="*/ 28575 w 37"/>
              <a:gd name="T53" fmla="*/ 3175 h 10"/>
              <a:gd name="T54" fmla="*/ 23813 w 37"/>
              <a:gd name="T55" fmla="*/ 3175 h 10"/>
              <a:gd name="T56" fmla="*/ 20638 w 37"/>
              <a:gd name="T57" fmla="*/ 4762 h 10"/>
              <a:gd name="T58" fmla="*/ 14288 w 37"/>
              <a:gd name="T59" fmla="*/ 4762 h 10"/>
              <a:gd name="T60" fmla="*/ 11113 w 37"/>
              <a:gd name="T61" fmla="*/ 6350 h 10"/>
              <a:gd name="T62" fmla="*/ 6350 w 37"/>
              <a:gd name="T63" fmla="*/ 7938 h 10"/>
              <a:gd name="T64" fmla="*/ 3175 w 37"/>
              <a:gd name="T65" fmla="*/ 12700 h 10"/>
              <a:gd name="T66" fmla="*/ 0 w 37"/>
              <a:gd name="T67" fmla="*/ 15875 h 10"/>
              <a:gd name="T68" fmla="*/ 0 w 37"/>
              <a:gd name="T69" fmla="*/ 11112 h 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10"/>
              <a:gd name="T107" fmla="*/ 37 w 37"/>
              <a:gd name="T108" fmla="*/ 10 h 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10">
                <a:moveTo>
                  <a:pt x="0" y="7"/>
                </a:moveTo>
                <a:lnTo>
                  <a:pt x="0" y="7"/>
                </a:lnTo>
                <a:lnTo>
                  <a:pt x="0" y="5"/>
                </a:lnTo>
                <a:lnTo>
                  <a:pt x="1" y="5"/>
                </a:lnTo>
                <a:lnTo>
                  <a:pt x="1" y="4"/>
                </a:lnTo>
                <a:lnTo>
                  <a:pt x="2" y="3"/>
                </a:lnTo>
                <a:lnTo>
                  <a:pt x="3" y="3"/>
                </a:lnTo>
                <a:lnTo>
                  <a:pt x="4" y="2"/>
                </a:lnTo>
                <a:lnTo>
                  <a:pt x="7" y="1"/>
                </a:lnTo>
                <a:lnTo>
                  <a:pt x="9" y="1"/>
                </a:lnTo>
                <a:lnTo>
                  <a:pt x="11" y="0"/>
                </a:lnTo>
                <a:lnTo>
                  <a:pt x="15" y="0"/>
                </a:lnTo>
                <a:lnTo>
                  <a:pt x="18" y="0"/>
                </a:lnTo>
                <a:lnTo>
                  <a:pt x="22" y="0"/>
                </a:lnTo>
                <a:lnTo>
                  <a:pt x="27" y="1"/>
                </a:lnTo>
                <a:lnTo>
                  <a:pt x="31" y="2"/>
                </a:lnTo>
                <a:lnTo>
                  <a:pt x="37" y="3"/>
                </a:lnTo>
                <a:lnTo>
                  <a:pt x="37" y="5"/>
                </a:lnTo>
                <a:lnTo>
                  <a:pt x="36" y="5"/>
                </a:lnTo>
                <a:lnTo>
                  <a:pt x="34" y="4"/>
                </a:lnTo>
                <a:lnTo>
                  <a:pt x="32" y="4"/>
                </a:lnTo>
                <a:lnTo>
                  <a:pt x="30" y="3"/>
                </a:lnTo>
                <a:lnTo>
                  <a:pt x="28" y="3"/>
                </a:lnTo>
                <a:lnTo>
                  <a:pt x="24" y="3"/>
                </a:lnTo>
                <a:lnTo>
                  <a:pt x="22" y="2"/>
                </a:lnTo>
                <a:lnTo>
                  <a:pt x="18" y="2"/>
                </a:lnTo>
                <a:lnTo>
                  <a:pt x="15" y="2"/>
                </a:lnTo>
                <a:lnTo>
                  <a:pt x="13" y="3"/>
                </a:lnTo>
                <a:lnTo>
                  <a:pt x="9" y="3"/>
                </a:lnTo>
                <a:lnTo>
                  <a:pt x="7" y="4"/>
                </a:lnTo>
                <a:lnTo>
                  <a:pt x="4" y="5"/>
                </a:lnTo>
                <a:lnTo>
                  <a:pt x="2" y="8"/>
                </a:lnTo>
                <a:lnTo>
                  <a:pt x="0" y="10"/>
                </a:lnTo>
                <a:lnTo>
                  <a:pt x="0" y="7"/>
                </a:lnTo>
                <a:close/>
              </a:path>
            </a:pathLst>
          </a:custGeom>
          <a:solidFill>
            <a:srgbClr val="000000"/>
          </a:solidFill>
          <a:ln w="9525">
            <a:noFill/>
            <a:round/>
            <a:headEnd/>
            <a:tailEnd/>
          </a:ln>
        </p:spPr>
        <p:txBody>
          <a:bodyPr/>
          <a:lstStyle/>
          <a:p>
            <a:endParaRPr lang="en-US"/>
          </a:p>
        </p:txBody>
      </p:sp>
      <p:sp>
        <p:nvSpPr>
          <p:cNvPr id="131393" name="Freeform 327"/>
          <p:cNvSpPr>
            <a:spLocks/>
          </p:cNvSpPr>
          <p:nvPr/>
        </p:nvSpPr>
        <p:spPr bwMode="auto">
          <a:xfrm>
            <a:off x="3054250" y="3946649"/>
            <a:ext cx="58738" cy="17463"/>
          </a:xfrm>
          <a:custGeom>
            <a:avLst/>
            <a:gdLst>
              <a:gd name="T0" fmla="*/ 0 w 37"/>
              <a:gd name="T1" fmla="*/ 11113 h 11"/>
              <a:gd name="T2" fmla="*/ 0 w 37"/>
              <a:gd name="T3" fmla="*/ 11113 h 11"/>
              <a:gd name="T4" fmla="*/ 0 w 37"/>
              <a:gd name="T5" fmla="*/ 9525 h 11"/>
              <a:gd name="T6" fmla="*/ 1588 w 37"/>
              <a:gd name="T7" fmla="*/ 9525 h 11"/>
              <a:gd name="T8" fmla="*/ 1588 w 37"/>
              <a:gd name="T9" fmla="*/ 7938 h 11"/>
              <a:gd name="T10" fmla="*/ 3175 w 37"/>
              <a:gd name="T11" fmla="*/ 6350 h 11"/>
              <a:gd name="T12" fmla="*/ 4763 w 37"/>
              <a:gd name="T13" fmla="*/ 6350 h 11"/>
              <a:gd name="T14" fmla="*/ 6350 w 37"/>
              <a:gd name="T15" fmla="*/ 3175 h 11"/>
              <a:gd name="T16" fmla="*/ 11113 w 37"/>
              <a:gd name="T17" fmla="*/ 1588 h 11"/>
              <a:gd name="T18" fmla="*/ 14288 w 37"/>
              <a:gd name="T19" fmla="*/ 1588 h 11"/>
              <a:gd name="T20" fmla="*/ 17463 w 37"/>
              <a:gd name="T21" fmla="*/ 0 h 11"/>
              <a:gd name="T22" fmla="*/ 23813 w 37"/>
              <a:gd name="T23" fmla="*/ 0 h 11"/>
              <a:gd name="T24" fmla="*/ 28575 w 37"/>
              <a:gd name="T25" fmla="*/ 0 h 11"/>
              <a:gd name="T26" fmla="*/ 34925 w 37"/>
              <a:gd name="T27" fmla="*/ 0 h 11"/>
              <a:gd name="T28" fmla="*/ 42863 w 37"/>
              <a:gd name="T29" fmla="*/ 1588 h 11"/>
              <a:gd name="T30" fmla="*/ 49213 w 37"/>
              <a:gd name="T31" fmla="*/ 3175 h 11"/>
              <a:gd name="T32" fmla="*/ 58738 w 37"/>
              <a:gd name="T33" fmla="*/ 6350 h 11"/>
              <a:gd name="T34" fmla="*/ 58738 w 37"/>
              <a:gd name="T35" fmla="*/ 9525 h 11"/>
              <a:gd name="T36" fmla="*/ 57150 w 37"/>
              <a:gd name="T37" fmla="*/ 9525 h 11"/>
              <a:gd name="T38" fmla="*/ 57150 w 37"/>
              <a:gd name="T39" fmla="*/ 9525 h 11"/>
              <a:gd name="T40" fmla="*/ 53975 w 37"/>
              <a:gd name="T41" fmla="*/ 7938 h 11"/>
              <a:gd name="T42" fmla="*/ 50800 w 37"/>
              <a:gd name="T43" fmla="*/ 7938 h 11"/>
              <a:gd name="T44" fmla="*/ 47625 w 37"/>
              <a:gd name="T45" fmla="*/ 7938 h 11"/>
              <a:gd name="T46" fmla="*/ 44450 w 37"/>
              <a:gd name="T47" fmla="*/ 6350 h 11"/>
              <a:gd name="T48" fmla="*/ 38100 w 37"/>
              <a:gd name="T49" fmla="*/ 6350 h 11"/>
              <a:gd name="T50" fmla="*/ 34925 w 37"/>
              <a:gd name="T51" fmla="*/ 3175 h 11"/>
              <a:gd name="T52" fmla="*/ 28575 w 37"/>
              <a:gd name="T53" fmla="*/ 3175 h 11"/>
              <a:gd name="T54" fmla="*/ 23813 w 37"/>
              <a:gd name="T55" fmla="*/ 3175 h 11"/>
              <a:gd name="T56" fmla="*/ 20638 w 37"/>
              <a:gd name="T57" fmla="*/ 6350 h 11"/>
              <a:gd name="T58" fmla="*/ 14288 w 37"/>
              <a:gd name="T59" fmla="*/ 6350 h 11"/>
              <a:gd name="T60" fmla="*/ 11113 w 37"/>
              <a:gd name="T61" fmla="*/ 7938 h 11"/>
              <a:gd name="T62" fmla="*/ 6350 w 37"/>
              <a:gd name="T63" fmla="*/ 9525 h 11"/>
              <a:gd name="T64" fmla="*/ 3175 w 37"/>
              <a:gd name="T65" fmla="*/ 12700 h 11"/>
              <a:gd name="T66" fmla="*/ 0 w 37"/>
              <a:gd name="T67" fmla="*/ 17463 h 11"/>
              <a:gd name="T68" fmla="*/ 0 w 37"/>
              <a:gd name="T69" fmla="*/ 11113 h 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11"/>
              <a:gd name="T107" fmla="*/ 37 w 37"/>
              <a:gd name="T108" fmla="*/ 11 h 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11">
                <a:moveTo>
                  <a:pt x="0" y="7"/>
                </a:moveTo>
                <a:lnTo>
                  <a:pt x="0" y="7"/>
                </a:lnTo>
                <a:lnTo>
                  <a:pt x="0" y="6"/>
                </a:lnTo>
                <a:lnTo>
                  <a:pt x="1" y="6"/>
                </a:lnTo>
                <a:lnTo>
                  <a:pt x="1" y="5"/>
                </a:lnTo>
                <a:lnTo>
                  <a:pt x="2" y="4"/>
                </a:lnTo>
                <a:lnTo>
                  <a:pt x="3" y="4"/>
                </a:lnTo>
                <a:lnTo>
                  <a:pt x="4" y="2"/>
                </a:lnTo>
                <a:lnTo>
                  <a:pt x="7" y="1"/>
                </a:lnTo>
                <a:lnTo>
                  <a:pt x="9" y="1"/>
                </a:lnTo>
                <a:lnTo>
                  <a:pt x="11" y="0"/>
                </a:lnTo>
                <a:lnTo>
                  <a:pt x="15" y="0"/>
                </a:lnTo>
                <a:lnTo>
                  <a:pt x="18" y="0"/>
                </a:lnTo>
                <a:lnTo>
                  <a:pt x="22" y="0"/>
                </a:lnTo>
                <a:lnTo>
                  <a:pt x="27" y="1"/>
                </a:lnTo>
                <a:lnTo>
                  <a:pt x="31" y="2"/>
                </a:lnTo>
                <a:lnTo>
                  <a:pt x="37" y="4"/>
                </a:lnTo>
                <a:lnTo>
                  <a:pt x="37" y="6"/>
                </a:lnTo>
                <a:lnTo>
                  <a:pt x="36" y="6"/>
                </a:lnTo>
                <a:lnTo>
                  <a:pt x="34" y="5"/>
                </a:lnTo>
                <a:lnTo>
                  <a:pt x="32" y="5"/>
                </a:lnTo>
                <a:lnTo>
                  <a:pt x="30" y="5"/>
                </a:lnTo>
                <a:lnTo>
                  <a:pt x="28" y="4"/>
                </a:lnTo>
                <a:lnTo>
                  <a:pt x="24" y="4"/>
                </a:lnTo>
                <a:lnTo>
                  <a:pt x="22" y="2"/>
                </a:lnTo>
                <a:lnTo>
                  <a:pt x="18" y="2"/>
                </a:lnTo>
                <a:lnTo>
                  <a:pt x="15" y="2"/>
                </a:lnTo>
                <a:lnTo>
                  <a:pt x="13" y="4"/>
                </a:lnTo>
                <a:lnTo>
                  <a:pt x="9" y="4"/>
                </a:lnTo>
                <a:lnTo>
                  <a:pt x="7" y="5"/>
                </a:lnTo>
                <a:lnTo>
                  <a:pt x="4" y="6"/>
                </a:lnTo>
                <a:lnTo>
                  <a:pt x="2" y="8"/>
                </a:lnTo>
                <a:lnTo>
                  <a:pt x="0" y="11"/>
                </a:lnTo>
                <a:lnTo>
                  <a:pt x="0" y="7"/>
                </a:lnTo>
                <a:close/>
              </a:path>
            </a:pathLst>
          </a:custGeom>
          <a:solidFill>
            <a:srgbClr val="000000"/>
          </a:solidFill>
          <a:ln w="9525">
            <a:noFill/>
            <a:round/>
            <a:headEnd/>
            <a:tailEnd/>
          </a:ln>
        </p:spPr>
        <p:txBody>
          <a:bodyPr/>
          <a:lstStyle/>
          <a:p>
            <a:endParaRPr lang="en-US"/>
          </a:p>
        </p:txBody>
      </p:sp>
      <p:sp>
        <p:nvSpPr>
          <p:cNvPr id="131394" name="Freeform 328"/>
          <p:cNvSpPr>
            <a:spLocks/>
          </p:cNvSpPr>
          <p:nvPr/>
        </p:nvSpPr>
        <p:spPr bwMode="auto">
          <a:xfrm>
            <a:off x="3109813" y="3927599"/>
            <a:ext cx="95250" cy="180975"/>
          </a:xfrm>
          <a:custGeom>
            <a:avLst/>
            <a:gdLst>
              <a:gd name="T0" fmla="*/ 0 w 60"/>
              <a:gd name="T1" fmla="*/ 0 h 114"/>
              <a:gd name="T2" fmla="*/ 0 w 60"/>
              <a:gd name="T3" fmla="*/ 174625 h 114"/>
              <a:gd name="T4" fmla="*/ 28575 w 60"/>
              <a:gd name="T5" fmla="*/ 180975 h 114"/>
              <a:gd name="T6" fmla="*/ 26988 w 60"/>
              <a:gd name="T7" fmla="*/ 155575 h 114"/>
              <a:gd name="T8" fmla="*/ 95250 w 60"/>
              <a:gd name="T9" fmla="*/ 166688 h 114"/>
              <a:gd name="T10" fmla="*/ 95250 w 60"/>
              <a:gd name="T11" fmla="*/ 158750 h 114"/>
              <a:gd name="T12" fmla="*/ 47625 w 60"/>
              <a:gd name="T13" fmla="*/ 152400 h 114"/>
              <a:gd name="T14" fmla="*/ 46038 w 60"/>
              <a:gd name="T15" fmla="*/ 131763 h 114"/>
              <a:gd name="T16" fmla="*/ 14288 w 60"/>
              <a:gd name="T17" fmla="*/ 131763 h 114"/>
              <a:gd name="T18" fmla="*/ 12700 w 60"/>
              <a:gd name="T19" fmla="*/ 128588 h 114"/>
              <a:gd name="T20" fmla="*/ 11113 w 60"/>
              <a:gd name="T21" fmla="*/ 120650 h 114"/>
              <a:gd name="T22" fmla="*/ 9525 w 60"/>
              <a:gd name="T23" fmla="*/ 109538 h 114"/>
              <a:gd name="T24" fmla="*/ 4763 w 60"/>
              <a:gd name="T25" fmla="*/ 95250 h 114"/>
              <a:gd name="T26" fmla="*/ 3175 w 60"/>
              <a:gd name="T27" fmla="*/ 76200 h 114"/>
              <a:gd name="T28" fmla="*/ 1588 w 60"/>
              <a:gd name="T29" fmla="*/ 53975 h 114"/>
              <a:gd name="T30" fmla="*/ 3175 w 60"/>
              <a:gd name="T31" fmla="*/ 31750 h 114"/>
              <a:gd name="T32" fmla="*/ 9525 w 60"/>
              <a:gd name="T33" fmla="*/ 6350 h 114"/>
              <a:gd name="T34" fmla="*/ 0 w 60"/>
              <a:gd name="T35" fmla="*/ 0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114"/>
              <a:gd name="T56" fmla="*/ 60 w 60"/>
              <a:gd name="T57" fmla="*/ 114 h 1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114">
                <a:moveTo>
                  <a:pt x="0" y="0"/>
                </a:moveTo>
                <a:lnTo>
                  <a:pt x="0" y="110"/>
                </a:lnTo>
                <a:lnTo>
                  <a:pt x="18" y="114"/>
                </a:lnTo>
                <a:lnTo>
                  <a:pt x="17" y="98"/>
                </a:lnTo>
                <a:lnTo>
                  <a:pt x="60" y="105"/>
                </a:lnTo>
                <a:lnTo>
                  <a:pt x="60" y="100"/>
                </a:lnTo>
                <a:lnTo>
                  <a:pt x="30" y="96"/>
                </a:lnTo>
                <a:lnTo>
                  <a:pt x="29" y="83"/>
                </a:lnTo>
                <a:lnTo>
                  <a:pt x="9" y="83"/>
                </a:lnTo>
                <a:lnTo>
                  <a:pt x="8" y="81"/>
                </a:lnTo>
                <a:lnTo>
                  <a:pt x="7" y="76"/>
                </a:lnTo>
                <a:lnTo>
                  <a:pt x="6" y="69"/>
                </a:lnTo>
                <a:lnTo>
                  <a:pt x="3" y="60"/>
                </a:lnTo>
                <a:lnTo>
                  <a:pt x="2" y="48"/>
                </a:lnTo>
                <a:lnTo>
                  <a:pt x="1" y="34"/>
                </a:lnTo>
                <a:lnTo>
                  <a:pt x="2" y="20"/>
                </a:lnTo>
                <a:lnTo>
                  <a:pt x="6" y="4"/>
                </a:lnTo>
                <a:lnTo>
                  <a:pt x="0" y="0"/>
                </a:lnTo>
                <a:close/>
              </a:path>
            </a:pathLst>
          </a:custGeom>
          <a:solidFill>
            <a:srgbClr val="001999"/>
          </a:solidFill>
          <a:ln w="9525">
            <a:noFill/>
            <a:round/>
            <a:headEnd/>
            <a:tailEnd/>
          </a:ln>
        </p:spPr>
        <p:txBody>
          <a:bodyPr/>
          <a:lstStyle/>
          <a:p>
            <a:endParaRPr lang="en-US"/>
          </a:p>
        </p:txBody>
      </p:sp>
      <p:sp>
        <p:nvSpPr>
          <p:cNvPr id="131395" name="Freeform 329"/>
          <p:cNvSpPr>
            <a:spLocks/>
          </p:cNvSpPr>
          <p:nvPr/>
        </p:nvSpPr>
        <p:spPr bwMode="auto">
          <a:xfrm>
            <a:off x="3157438" y="3887912"/>
            <a:ext cx="123825" cy="23812"/>
          </a:xfrm>
          <a:custGeom>
            <a:avLst/>
            <a:gdLst>
              <a:gd name="T0" fmla="*/ 0 w 78"/>
              <a:gd name="T1" fmla="*/ 23812 h 15"/>
              <a:gd name="T2" fmla="*/ 0 w 78"/>
              <a:gd name="T3" fmla="*/ 23812 h 15"/>
              <a:gd name="T4" fmla="*/ 3175 w 78"/>
              <a:gd name="T5" fmla="*/ 22225 h 15"/>
              <a:gd name="T6" fmla="*/ 6350 w 78"/>
              <a:gd name="T7" fmla="*/ 22225 h 15"/>
              <a:gd name="T8" fmla="*/ 11112 w 78"/>
              <a:gd name="T9" fmla="*/ 19050 h 15"/>
              <a:gd name="T10" fmla="*/ 17462 w 78"/>
              <a:gd name="T11" fmla="*/ 17462 h 15"/>
              <a:gd name="T12" fmla="*/ 22225 w 78"/>
              <a:gd name="T13" fmla="*/ 15875 h 15"/>
              <a:gd name="T14" fmla="*/ 30163 w 78"/>
              <a:gd name="T15" fmla="*/ 14287 h 15"/>
              <a:gd name="T16" fmla="*/ 36512 w 78"/>
              <a:gd name="T17" fmla="*/ 12700 h 15"/>
              <a:gd name="T18" fmla="*/ 46037 w 78"/>
              <a:gd name="T19" fmla="*/ 12700 h 15"/>
              <a:gd name="T20" fmla="*/ 55563 w 78"/>
              <a:gd name="T21" fmla="*/ 11112 h 15"/>
              <a:gd name="T22" fmla="*/ 66675 w 78"/>
              <a:gd name="T23" fmla="*/ 11112 h 15"/>
              <a:gd name="T24" fmla="*/ 76200 w 78"/>
              <a:gd name="T25" fmla="*/ 7937 h 15"/>
              <a:gd name="T26" fmla="*/ 87312 w 78"/>
              <a:gd name="T27" fmla="*/ 11112 h 15"/>
              <a:gd name="T28" fmla="*/ 98425 w 78"/>
              <a:gd name="T29" fmla="*/ 11112 h 15"/>
              <a:gd name="T30" fmla="*/ 109538 w 78"/>
              <a:gd name="T31" fmla="*/ 12700 h 15"/>
              <a:gd name="T32" fmla="*/ 120650 w 78"/>
              <a:gd name="T33" fmla="*/ 14287 h 15"/>
              <a:gd name="T34" fmla="*/ 123825 w 78"/>
              <a:gd name="T35" fmla="*/ 0 h 15"/>
              <a:gd name="T36" fmla="*/ 123825 w 78"/>
              <a:gd name="T37" fmla="*/ 0 h 15"/>
              <a:gd name="T38" fmla="*/ 120650 w 78"/>
              <a:gd name="T39" fmla="*/ 0 h 15"/>
              <a:gd name="T40" fmla="*/ 117475 w 78"/>
              <a:gd name="T41" fmla="*/ 0 h 15"/>
              <a:gd name="T42" fmla="*/ 111125 w 78"/>
              <a:gd name="T43" fmla="*/ 0 h 15"/>
              <a:gd name="T44" fmla="*/ 103188 w 78"/>
              <a:gd name="T45" fmla="*/ 0 h 15"/>
              <a:gd name="T46" fmla="*/ 96837 w 78"/>
              <a:gd name="T47" fmla="*/ 0 h 15"/>
              <a:gd name="T48" fmla="*/ 88900 w 78"/>
              <a:gd name="T49" fmla="*/ 0 h 15"/>
              <a:gd name="T50" fmla="*/ 79375 w 78"/>
              <a:gd name="T51" fmla="*/ 1587 h 15"/>
              <a:gd name="T52" fmla="*/ 68262 w 78"/>
              <a:gd name="T53" fmla="*/ 1587 h 15"/>
              <a:gd name="T54" fmla="*/ 58738 w 78"/>
              <a:gd name="T55" fmla="*/ 1587 h 15"/>
              <a:gd name="T56" fmla="*/ 47625 w 78"/>
              <a:gd name="T57" fmla="*/ 3175 h 15"/>
              <a:gd name="T58" fmla="*/ 39687 w 78"/>
              <a:gd name="T59" fmla="*/ 4762 h 15"/>
              <a:gd name="T60" fmla="*/ 28575 w 78"/>
              <a:gd name="T61" fmla="*/ 6350 h 15"/>
              <a:gd name="T62" fmla="*/ 19050 w 78"/>
              <a:gd name="T63" fmla="*/ 7937 h 15"/>
              <a:gd name="T64" fmla="*/ 9525 w 78"/>
              <a:gd name="T65" fmla="*/ 11112 h 15"/>
              <a:gd name="T66" fmla="*/ 0 w 78"/>
              <a:gd name="T67" fmla="*/ 12700 h 15"/>
              <a:gd name="T68" fmla="*/ 0 w 78"/>
              <a:gd name="T69" fmla="*/ 23812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15"/>
              <a:gd name="T107" fmla="*/ 78 w 78"/>
              <a:gd name="T108" fmla="*/ 15 h 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15">
                <a:moveTo>
                  <a:pt x="0" y="15"/>
                </a:moveTo>
                <a:lnTo>
                  <a:pt x="0" y="15"/>
                </a:lnTo>
                <a:lnTo>
                  <a:pt x="2" y="14"/>
                </a:lnTo>
                <a:lnTo>
                  <a:pt x="4" y="14"/>
                </a:lnTo>
                <a:lnTo>
                  <a:pt x="7" y="12"/>
                </a:lnTo>
                <a:lnTo>
                  <a:pt x="11" y="11"/>
                </a:lnTo>
                <a:lnTo>
                  <a:pt x="14" y="10"/>
                </a:lnTo>
                <a:lnTo>
                  <a:pt x="19" y="9"/>
                </a:lnTo>
                <a:lnTo>
                  <a:pt x="23" y="8"/>
                </a:lnTo>
                <a:lnTo>
                  <a:pt x="29" y="8"/>
                </a:lnTo>
                <a:lnTo>
                  <a:pt x="35" y="7"/>
                </a:lnTo>
                <a:lnTo>
                  <a:pt x="42" y="7"/>
                </a:lnTo>
                <a:lnTo>
                  <a:pt x="48" y="5"/>
                </a:lnTo>
                <a:lnTo>
                  <a:pt x="55" y="7"/>
                </a:lnTo>
                <a:lnTo>
                  <a:pt x="62" y="7"/>
                </a:lnTo>
                <a:lnTo>
                  <a:pt x="69" y="8"/>
                </a:lnTo>
                <a:lnTo>
                  <a:pt x="76" y="9"/>
                </a:lnTo>
                <a:lnTo>
                  <a:pt x="78" y="0"/>
                </a:lnTo>
                <a:lnTo>
                  <a:pt x="76" y="0"/>
                </a:lnTo>
                <a:lnTo>
                  <a:pt x="74" y="0"/>
                </a:lnTo>
                <a:lnTo>
                  <a:pt x="70" y="0"/>
                </a:lnTo>
                <a:lnTo>
                  <a:pt x="65" y="0"/>
                </a:lnTo>
                <a:lnTo>
                  <a:pt x="61" y="0"/>
                </a:lnTo>
                <a:lnTo>
                  <a:pt x="56" y="0"/>
                </a:lnTo>
                <a:lnTo>
                  <a:pt x="50" y="1"/>
                </a:lnTo>
                <a:lnTo>
                  <a:pt x="43" y="1"/>
                </a:lnTo>
                <a:lnTo>
                  <a:pt x="37" y="1"/>
                </a:lnTo>
                <a:lnTo>
                  <a:pt x="30" y="2"/>
                </a:lnTo>
                <a:lnTo>
                  <a:pt x="25" y="3"/>
                </a:lnTo>
                <a:lnTo>
                  <a:pt x="18" y="4"/>
                </a:lnTo>
                <a:lnTo>
                  <a:pt x="12" y="5"/>
                </a:lnTo>
                <a:lnTo>
                  <a:pt x="6" y="7"/>
                </a:lnTo>
                <a:lnTo>
                  <a:pt x="0" y="8"/>
                </a:lnTo>
                <a:lnTo>
                  <a:pt x="0" y="15"/>
                </a:lnTo>
                <a:close/>
              </a:path>
            </a:pathLst>
          </a:custGeom>
          <a:solidFill>
            <a:srgbClr val="333333"/>
          </a:solidFill>
          <a:ln w="9525">
            <a:noFill/>
            <a:round/>
            <a:headEnd/>
            <a:tailEnd/>
          </a:ln>
        </p:spPr>
        <p:txBody>
          <a:bodyPr/>
          <a:lstStyle/>
          <a:p>
            <a:endParaRPr lang="en-US"/>
          </a:p>
        </p:txBody>
      </p:sp>
      <p:sp>
        <p:nvSpPr>
          <p:cNvPr id="131396" name="Freeform 330"/>
          <p:cNvSpPr>
            <a:spLocks/>
          </p:cNvSpPr>
          <p:nvPr/>
        </p:nvSpPr>
        <p:spPr bwMode="auto">
          <a:xfrm>
            <a:off x="3086000" y="4111749"/>
            <a:ext cx="207963" cy="69850"/>
          </a:xfrm>
          <a:custGeom>
            <a:avLst/>
            <a:gdLst>
              <a:gd name="T0" fmla="*/ 85725 w 131"/>
              <a:gd name="T1" fmla="*/ 68263 h 44"/>
              <a:gd name="T2" fmla="*/ 88900 w 131"/>
              <a:gd name="T3" fmla="*/ 66675 h 44"/>
              <a:gd name="T4" fmla="*/ 88900 w 131"/>
              <a:gd name="T5" fmla="*/ 66675 h 44"/>
              <a:gd name="T6" fmla="*/ 90488 w 131"/>
              <a:gd name="T7" fmla="*/ 66675 h 44"/>
              <a:gd name="T8" fmla="*/ 93663 w 131"/>
              <a:gd name="T9" fmla="*/ 65088 h 44"/>
              <a:gd name="T10" fmla="*/ 95250 w 131"/>
              <a:gd name="T11" fmla="*/ 65088 h 44"/>
              <a:gd name="T12" fmla="*/ 100013 w 131"/>
              <a:gd name="T13" fmla="*/ 63500 h 44"/>
              <a:gd name="T14" fmla="*/ 103188 w 131"/>
              <a:gd name="T15" fmla="*/ 61913 h 44"/>
              <a:gd name="T16" fmla="*/ 106363 w 131"/>
              <a:gd name="T17" fmla="*/ 58738 h 44"/>
              <a:gd name="T18" fmla="*/ 112713 w 131"/>
              <a:gd name="T19" fmla="*/ 57150 h 44"/>
              <a:gd name="T20" fmla="*/ 115888 w 131"/>
              <a:gd name="T21" fmla="*/ 53975 h 44"/>
              <a:gd name="T22" fmla="*/ 119063 w 131"/>
              <a:gd name="T23" fmla="*/ 52388 h 44"/>
              <a:gd name="T24" fmla="*/ 123825 w 131"/>
              <a:gd name="T25" fmla="*/ 47625 h 44"/>
              <a:gd name="T26" fmla="*/ 127000 w 131"/>
              <a:gd name="T27" fmla="*/ 46037 h 44"/>
              <a:gd name="T28" fmla="*/ 128588 w 131"/>
              <a:gd name="T29" fmla="*/ 42862 h 44"/>
              <a:gd name="T30" fmla="*/ 133350 w 131"/>
              <a:gd name="T31" fmla="*/ 41275 h 44"/>
              <a:gd name="T32" fmla="*/ 134938 w 131"/>
              <a:gd name="T33" fmla="*/ 36512 h 44"/>
              <a:gd name="T34" fmla="*/ 0 w 131"/>
              <a:gd name="T35" fmla="*/ 3175 h 44"/>
              <a:gd name="T36" fmla="*/ 7938 w 131"/>
              <a:gd name="T37" fmla="*/ 0 h 44"/>
              <a:gd name="T38" fmla="*/ 207963 w 131"/>
              <a:gd name="T39" fmla="*/ 50800 h 44"/>
              <a:gd name="T40" fmla="*/ 200025 w 131"/>
              <a:gd name="T41" fmla="*/ 53975 h 44"/>
              <a:gd name="T42" fmla="*/ 141288 w 131"/>
              <a:gd name="T43" fmla="*/ 39687 h 44"/>
              <a:gd name="T44" fmla="*/ 141288 w 131"/>
              <a:gd name="T45" fmla="*/ 39687 h 44"/>
              <a:gd name="T46" fmla="*/ 141288 w 131"/>
              <a:gd name="T47" fmla="*/ 41275 h 44"/>
              <a:gd name="T48" fmla="*/ 139700 w 131"/>
              <a:gd name="T49" fmla="*/ 41275 h 44"/>
              <a:gd name="T50" fmla="*/ 139700 w 131"/>
              <a:gd name="T51" fmla="*/ 42862 h 44"/>
              <a:gd name="T52" fmla="*/ 138113 w 131"/>
              <a:gd name="T53" fmla="*/ 44450 h 44"/>
              <a:gd name="T54" fmla="*/ 136525 w 131"/>
              <a:gd name="T55" fmla="*/ 46037 h 44"/>
              <a:gd name="T56" fmla="*/ 134938 w 131"/>
              <a:gd name="T57" fmla="*/ 47625 h 44"/>
              <a:gd name="T58" fmla="*/ 130175 w 131"/>
              <a:gd name="T59" fmla="*/ 50800 h 44"/>
              <a:gd name="T60" fmla="*/ 127000 w 131"/>
              <a:gd name="T61" fmla="*/ 52388 h 44"/>
              <a:gd name="T62" fmla="*/ 123825 w 131"/>
              <a:gd name="T63" fmla="*/ 53975 h 44"/>
              <a:gd name="T64" fmla="*/ 119063 w 131"/>
              <a:gd name="T65" fmla="*/ 57150 h 44"/>
              <a:gd name="T66" fmla="*/ 114300 w 131"/>
              <a:gd name="T67" fmla="*/ 58738 h 44"/>
              <a:gd name="T68" fmla="*/ 111125 w 131"/>
              <a:gd name="T69" fmla="*/ 63500 h 44"/>
              <a:gd name="T70" fmla="*/ 103188 w 131"/>
              <a:gd name="T71" fmla="*/ 65088 h 44"/>
              <a:gd name="T72" fmla="*/ 96838 w 131"/>
              <a:gd name="T73" fmla="*/ 66675 h 44"/>
              <a:gd name="T74" fmla="*/ 90488 w 131"/>
              <a:gd name="T75" fmla="*/ 69850 h 44"/>
              <a:gd name="T76" fmla="*/ 85725 w 131"/>
              <a:gd name="T77" fmla="*/ 68263 h 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
              <a:gd name="T118" fmla="*/ 0 h 44"/>
              <a:gd name="T119" fmla="*/ 131 w 131"/>
              <a:gd name="T120" fmla="*/ 44 h 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 h="44">
                <a:moveTo>
                  <a:pt x="54" y="43"/>
                </a:moveTo>
                <a:lnTo>
                  <a:pt x="56" y="42"/>
                </a:lnTo>
                <a:lnTo>
                  <a:pt x="57" y="42"/>
                </a:lnTo>
                <a:lnTo>
                  <a:pt x="59" y="41"/>
                </a:lnTo>
                <a:lnTo>
                  <a:pt x="60" y="41"/>
                </a:lnTo>
                <a:lnTo>
                  <a:pt x="63" y="40"/>
                </a:lnTo>
                <a:lnTo>
                  <a:pt x="65" y="39"/>
                </a:lnTo>
                <a:lnTo>
                  <a:pt x="67" y="37"/>
                </a:lnTo>
                <a:lnTo>
                  <a:pt x="71" y="36"/>
                </a:lnTo>
                <a:lnTo>
                  <a:pt x="73" y="34"/>
                </a:lnTo>
                <a:lnTo>
                  <a:pt x="75" y="33"/>
                </a:lnTo>
                <a:lnTo>
                  <a:pt x="78" y="30"/>
                </a:lnTo>
                <a:lnTo>
                  <a:pt x="80" y="29"/>
                </a:lnTo>
                <a:lnTo>
                  <a:pt x="81" y="27"/>
                </a:lnTo>
                <a:lnTo>
                  <a:pt x="84" y="26"/>
                </a:lnTo>
                <a:lnTo>
                  <a:pt x="85" y="23"/>
                </a:lnTo>
                <a:lnTo>
                  <a:pt x="0" y="2"/>
                </a:lnTo>
                <a:lnTo>
                  <a:pt x="5" y="0"/>
                </a:lnTo>
                <a:lnTo>
                  <a:pt x="131" y="32"/>
                </a:lnTo>
                <a:lnTo>
                  <a:pt x="126" y="34"/>
                </a:lnTo>
                <a:lnTo>
                  <a:pt x="89" y="25"/>
                </a:lnTo>
                <a:lnTo>
                  <a:pt x="89" y="26"/>
                </a:lnTo>
                <a:lnTo>
                  <a:pt x="88" y="26"/>
                </a:lnTo>
                <a:lnTo>
                  <a:pt x="88" y="27"/>
                </a:lnTo>
                <a:lnTo>
                  <a:pt x="87" y="28"/>
                </a:lnTo>
                <a:lnTo>
                  <a:pt x="86" y="29"/>
                </a:lnTo>
                <a:lnTo>
                  <a:pt x="85" y="30"/>
                </a:lnTo>
                <a:lnTo>
                  <a:pt x="82" y="32"/>
                </a:lnTo>
                <a:lnTo>
                  <a:pt x="80" y="33"/>
                </a:lnTo>
                <a:lnTo>
                  <a:pt x="78" y="34"/>
                </a:lnTo>
                <a:lnTo>
                  <a:pt x="75" y="36"/>
                </a:lnTo>
                <a:lnTo>
                  <a:pt x="72" y="37"/>
                </a:lnTo>
                <a:lnTo>
                  <a:pt x="70" y="40"/>
                </a:lnTo>
                <a:lnTo>
                  <a:pt x="65" y="41"/>
                </a:lnTo>
                <a:lnTo>
                  <a:pt x="61" y="42"/>
                </a:lnTo>
                <a:lnTo>
                  <a:pt x="57" y="44"/>
                </a:lnTo>
                <a:lnTo>
                  <a:pt x="54" y="43"/>
                </a:lnTo>
                <a:close/>
              </a:path>
            </a:pathLst>
          </a:custGeom>
          <a:solidFill>
            <a:srgbClr val="000000"/>
          </a:solidFill>
          <a:ln w="9525">
            <a:noFill/>
            <a:round/>
            <a:headEnd/>
            <a:tailEnd/>
          </a:ln>
        </p:spPr>
        <p:txBody>
          <a:bodyPr/>
          <a:lstStyle/>
          <a:p>
            <a:endParaRPr lang="en-US"/>
          </a:p>
        </p:txBody>
      </p:sp>
      <p:sp>
        <p:nvSpPr>
          <p:cNvPr id="131397" name="Freeform 331"/>
          <p:cNvSpPr>
            <a:spLocks/>
          </p:cNvSpPr>
          <p:nvPr/>
        </p:nvSpPr>
        <p:spPr bwMode="auto">
          <a:xfrm>
            <a:off x="3041550" y="4130799"/>
            <a:ext cx="214313" cy="61913"/>
          </a:xfrm>
          <a:custGeom>
            <a:avLst/>
            <a:gdLst>
              <a:gd name="T0" fmla="*/ 0 w 135"/>
              <a:gd name="T1" fmla="*/ 0 h 39"/>
              <a:gd name="T2" fmla="*/ 207963 w 135"/>
              <a:gd name="T3" fmla="*/ 61913 h 39"/>
              <a:gd name="T4" fmla="*/ 214313 w 135"/>
              <a:gd name="T5" fmla="*/ 61913 h 39"/>
              <a:gd name="T6" fmla="*/ 6350 w 135"/>
              <a:gd name="T7" fmla="*/ 0 h 39"/>
              <a:gd name="T8" fmla="*/ 0 w 135"/>
              <a:gd name="T9" fmla="*/ 0 h 39"/>
              <a:gd name="T10" fmla="*/ 0 60000 65536"/>
              <a:gd name="T11" fmla="*/ 0 60000 65536"/>
              <a:gd name="T12" fmla="*/ 0 60000 65536"/>
              <a:gd name="T13" fmla="*/ 0 60000 65536"/>
              <a:gd name="T14" fmla="*/ 0 60000 65536"/>
              <a:gd name="T15" fmla="*/ 0 w 135"/>
              <a:gd name="T16" fmla="*/ 0 h 39"/>
              <a:gd name="T17" fmla="*/ 135 w 135"/>
              <a:gd name="T18" fmla="*/ 39 h 39"/>
            </a:gdLst>
            <a:ahLst/>
            <a:cxnLst>
              <a:cxn ang="T10">
                <a:pos x="T0" y="T1"/>
              </a:cxn>
              <a:cxn ang="T11">
                <a:pos x="T2" y="T3"/>
              </a:cxn>
              <a:cxn ang="T12">
                <a:pos x="T4" y="T5"/>
              </a:cxn>
              <a:cxn ang="T13">
                <a:pos x="T6" y="T7"/>
              </a:cxn>
              <a:cxn ang="T14">
                <a:pos x="T8" y="T9"/>
              </a:cxn>
            </a:cxnLst>
            <a:rect l="T15" t="T16" r="T17" b="T18"/>
            <a:pathLst>
              <a:path w="135" h="39">
                <a:moveTo>
                  <a:pt x="0" y="0"/>
                </a:moveTo>
                <a:lnTo>
                  <a:pt x="131" y="39"/>
                </a:lnTo>
                <a:lnTo>
                  <a:pt x="135" y="39"/>
                </a:lnTo>
                <a:lnTo>
                  <a:pt x="4" y="0"/>
                </a:lnTo>
                <a:lnTo>
                  <a:pt x="0" y="0"/>
                </a:lnTo>
                <a:close/>
              </a:path>
            </a:pathLst>
          </a:custGeom>
          <a:solidFill>
            <a:srgbClr val="000000"/>
          </a:solidFill>
          <a:ln w="9525">
            <a:noFill/>
            <a:round/>
            <a:headEnd/>
            <a:tailEnd/>
          </a:ln>
        </p:spPr>
        <p:txBody>
          <a:bodyPr/>
          <a:lstStyle/>
          <a:p>
            <a:endParaRPr lang="en-US"/>
          </a:p>
        </p:txBody>
      </p:sp>
      <p:sp>
        <p:nvSpPr>
          <p:cNvPr id="131398" name="Freeform 332"/>
          <p:cNvSpPr>
            <a:spLocks/>
          </p:cNvSpPr>
          <p:nvPr/>
        </p:nvSpPr>
        <p:spPr bwMode="auto">
          <a:xfrm>
            <a:off x="3078063" y="4121274"/>
            <a:ext cx="209550" cy="57150"/>
          </a:xfrm>
          <a:custGeom>
            <a:avLst/>
            <a:gdLst>
              <a:gd name="T0" fmla="*/ 0 w 132"/>
              <a:gd name="T1" fmla="*/ 0 h 36"/>
              <a:gd name="T2" fmla="*/ 204788 w 132"/>
              <a:gd name="T3" fmla="*/ 57150 h 36"/>
              <a:gd name="T4" fmla="*/ 209550 w 132"/>
              <a:gd name="T5" fmla="*/ 55563 h 36"/>
              <a:gd name="T6" fmla="*/ 4762 w 132"/>
              <a:gd name="T7" fmla="*/ 0 h 36"/>
              <a:gd name="T8" fmla="*/ 0 w 132"/>
              <a:gd name="T9" fmla="*/ 0 h 36"/>
              <a:gd name="T10" fmla="*/ 0 60000 65536"/>
              <a:gd name="T11" fmla="*/ 0 60000 65536"/>
              <a:gd name="T12" fmla="*/ 0 60000 65536"/>
              <a:gd name="T13" fmla="*/ 0 60000 65536"/>
              <a:gd name="T14" fmla="*/ 0 60000 65536"/>
              <a:gd name="T15" fmla="*/ 0 w 132"/>
              <a:gd name="T16" fmla="*/ 0 h 36"/>
              <a:gd name="T17" fmla="*/ 132 w 132"/>
              <a:gd name="T18" fmla="*/ 36 h 36"/>
            </a:gdLst>
            <a:ahLst/>
            <a:cxnLst>
              <a:cxn ang="T10">
                <a:pos x="T0" y="T1"/>
              </a:cxn>
              <a:cxn ang="T11">
                <a:pos x="T2" y="T3"/>
              </a:cxn>
              <a:cxn ang="T12">
                <a:pos x="T4" y="T5"/>
              </a:cxn>
              <a:cxn ang="T13">
                <a:pos x="T6" y="T7"/>
              </a:cxn>
              <a:cxn ang="T14">
                <a:pos x="T8" y="T9"/>
              </a:cxn>
            </a:cxnLst>
            <a:rect l="T15" t="T16" r="T17" b="T18"/>
            <a:pathLst>
              <a:path w="132" h="36">
                <a:moveTo>
                  <a:pt x="0" y="0"/>
                </a:moveTo>
                <a:lnTo>
                  <a:pt x="129" y="36"/>
                </a:lnTo>
                <a:lnTo>
                  <a:pt x="132" y="35"/>
                </a:lnTo>
                <a:lnTo>
                  <a:pt x="3" y="0"/>
                </a:lnTo>
                <a:lnTo>
                  <a:pt x="0" y="0"/>
                </a:lnTo>
                <a:close/>
              </a:path>
            </a:pathLst>
          </a:custGeom>
          <a:solidFill>
            <a:srgbClr val="000000"/>
          </a:solidFill>
          <a:ln w="9525">
            <a:noFill/>
            <a:round/>
            <a:headEnd/>
            <a:tailEnd/>
          </a:ln>
        </p:spPr>
        <p:txBody>
          <a:bodyPr/>
          <a:lstStyle/>
          <a:p>
            <a:endParaRPr lang="en-US"/>
          </a:p>
        </p:txBody>
      </p:sp>
      <p:sp>
        <p:nvSpPr>
          <p:cNvPr id="131399" name="Freeform 333"/>
          <p:cNvSpPr>
            <a:spLocks/>
          </p:cNvSpPr>
          <p:nvPr/>
        </p:nvSpPr>
        <p:spPr bwMode="auto">
          <a:xfrm>
            <a:off x="3060600" y="4124449"/>
            <a:ext cx="211138" cy="61913"/>
          </a:xfrm>
          <a:custGeom>
            <a:avLst/>
            <a:gdLst>
              <a:gd name="T0" fmla="*/ 0 w 133"/>
              <a:gd name="T1" fmla="*/ 0 h 39"/>
              <a:gd name="T2" fmla="*/ 207963 w 133"/>
              <a:gd name="T3" fmla="*/ 61913 h 39"/>
              <a:gd name="T4" fmla="*/ 211138 w 133"/>
              <a:gd name="T5" fmla="*/ 61913 h 39"/>
              <a:gd name="T6" fmla="*/ 6350 w 133"/>
              <a:gd name="T7" fmla="*/ 0 h 39"/>
              <a:gd name="T8" fmla="*/ 0 w 133"/>
              <a:gd name="T9" fmla="*/ 0 h 39"/>
              <a:gd name="T10" fmla="*/ 0 60000 65536"/>
              <a:gd name="T11" fmla="*/ 0 60000 65536"/>
              <a:gd name="T12" fmla="*/ 0 60000 65536"/>
              <a:gd name="T13" fmla="*/ 0 60000 65536"/>
              <a:gd name="T14" fmla="*/ 0 60000 65536"/>
              <a:gd name="T15" fmla="*/ 0 w 133"/>
              <a:gd name="T16" fmla="*/ 0 h 39"/>
              <a:gd name="T17" fmla="*/ 133 w 133"/>
              <a:gd name="T18" fmla="*/ 39 h 39"/>
            </a:gdLst>
            <a:ahLst/>
            <a:cxnLst>
              <a:cxn ang="T10">
                <a:pos x="T0" y="T1"/>
              </a:cxn>
              <a:cxn ang="T11">
                <a:pos x="T2" y="T3"/>
              </a:cxn>
              <a:cxn ang="T12">
                <a:pos x="T4" y="T5"/>
              </a:cxn>
              <a:cxn ang="T13">
                <a:pos x="T6" y="T7"/>
              </a:cxn>
              <a:cxn ang="T14">
                <a:pos x="T8" y="T9"/>
              </a:cxn>
            </a:cxnLst>
            <a:rect l="T15" t="T16" r="T17" b="T18"/>
            <a:pathLst>
              <a:path w="133" h="39">
                <a:moveTo>
                  <a:pt x="0" y="0"/>
                </a:moveTo>
                <a:lnTo>
                  <a:pt x="131" y="39"/>
                </a:lnTo>
                <a:lnTo>
                  <a:pt x="133" y="39"/>
                </a:lnTo>
                <a:lnTo>
                  <a:pt x="4" y="0"/>
                </a:lnTo>
                <a:lnTo>
                  <a:pt x="0" y="0"/>
                </a:lnTo>
                <a:close/>
              </a:path>
            </a:pathLst>
          </a:custGeom>
          <a:solidFill>
            <a:srgbClr val="000000"/>
          </a:solidFill>
          <a:ln w="9525">
            <a:noFill/>
            <a:round/>
            <a:headEnd/>
            <a:tailEnd/>
          </a:ln>
        </p:spPr>
        <p:txBody>
          <a:bodyPr/>
          <a:lstStyle/>
          <a:p>
            <a:endParaRPr lang="en-US"/>
          </a:p>
        </p:txBody>
      </p:sp>
      <p:sp>
        <p:nvSpPr>
          <p:cNvPr id="131400" name="Line 334"/>
          <p:cNvSpPr>
            <a:spLocks noChangeShapeType="1"/>
          </p:cNvSpPr>
          <p:nvPr/>
        </p:nvSpPr>
        <p:spPr bwMode="auto">
          <a:xfrm>
            <a:off x="3595588" y="4618162"/>
            <a:ext cx="434975" cy="1587"/>
          </a:xfrm>
          <a:prstGeom prst="line">
            <a:avLst/>
          </a:prstGeom>
          <a:noFill/>
          <a:ln w="11113">
            <a:solidFill>
              <a:srgbClr val="000000"/>
            </a:solidFill>
            <a:round/>
            <a:headEnd/>
            <a:tailEnd/>
          </a:ln>
        </p:spPr>
        <p:txBody>
          <a:bodyPr/>
          <a:lstStyle/>
          <a:p>
            <a:endParaRPr lang="en-US"/>
          </a:p>
        </p:txBody>
      </p:sp>
      <p:sp>
        <p:nvSpPr>
          <p:cNvPr id="131401" name="Freeform 335"/>
          <p:cNvSpPr>
            <a:spLocks/>
          </p:cNvSpPr>
          <p:nvPr/>
        </p:nvSpPr>
        <p:spPr bwMode="auto">
          <a:xfrm>
            <a:off x="4248150" y="4264645"/>
            <a:ext cx="322263" cy="163513"/>
          </a:xfrm>
          <a:custGeom>
            <a:avLst/>
            <a:gdLst>
              <a:gd name="T0" fmla="*/ 123825 w 203"/>
              <a:gd name="T1" fmla="*/ 0 h 103"/>
              <a:gd name="T2" fmla="*/ 0 w 203"/>
              <a:gd name="T3" fmla="*/ 163513 h 103"/>
              <a:gd name="T4" fmla="*/ 198438 w 203"/>
              <a:gd name="T5" fmla="*/ 163513 h 103"/>
              <a:gd name="T6" fmla="*/ 322263 w 203"/>
              <a:gd name="T7" fmla="*/ 0 h 103"/>
              <a:gd name="T8" fmla="*/ 123825 w 203"/>
              <a:gd name="T9" fmla="*/ 0 h 103"/>
              <a:gd name="T10" fmla="*/ 0 60000 65536"/>
              <a:gd name="T11" fmla="*/ 0 60000 65536"/>
              <a:gd name="T12" fmla="*/ 0 60000 65536"/>
              <a:gd name="T13" fmla="*/ 0 60000 65536"/>
              <a:gd name="T14" fmla="*/ 0 60000 65536"/>
              <a:gd name="T15" fmla="*/ 0 w 203"/>
              <a:gd name="T16" fmla="*/ 0 h 103"/>
              <a:gd name="T17" fmla="*/ 203 w 203"/>
              <a:gd name="T18" fmla="*/ 103 h 103"/>
            </a:gdLst>
            <a:ahLst/>
            <a:cxnLst>
              <a:cxn ang="T10">
                <a:pos x="T0" y="T1"/>
              </a:cxn>
              <a:cxn ang="T11">
                <a:pos x="T2" y="T3"/>
              </a:cxn>
              <a:cxn ang="T12">
                <a:pos x="T4" y="T5"/>
              </a:cxn>
              <a:cxn ang="T13">
                <a:pos x="T6" y="T7"/>
              </a:cxn>
              <a:cxn ang="T14">
                <a:pos x="T8" y="T9"/>
              </a:cxn>
            </a:cxnLst>
            <a:rect l="T15" t="T16" r="T17" b="T18"/>
            <a:pathLst>
              <a:path w="203" h="103">
                <a:moveTo>
                  <a:pt x="78" y="0"/>
                </a:moveTo>
                <a:lnTo>
                  <a:pt x="0" y="103"/>
                </a:lnTo>
                <a:lnTo>
                  <a:pt x="125" y="103"/>
                </a:lnTo>
                <a:lnTo>
                  <a:pt x="203" y="0"/>
                </a:lnTo>
                <a:lnTo>
                  <a:pt x="78" y="0"/>
                </a:lnTo>
                <a:close/>
              </a:path>
            </a:pathLst>
          </a:custGeom>
          <a:solidFill>
            <a:srgbClr val="33CCCC"/>
          </a:solidFill>
          <a:ln w="9525">
            <a:noFill/>
            <a:round/>
            <a:headEnd/>
            <a:tailEnd/>
          </a:ln>
        </p:spPr>
        <p:txBody>
          <a:bodyPr/>
          <a:lstStyle/>
          <a:p>
            <a:endParaRPr lang="en-US"/>
          </a:p>
        </p:txBody>
      </p:sp>
      <p:sp>
        <p:nvSpPr>
          <p:cNvPr id="131402" name="Rectangle 336"/>
          <p:cNvSpPr>
            <a:spLocks noChangeArrowheads="1"/>
          </p:cNvSpPr>
          <p:nvPr/>
        </p:nvSpPr>
        <p:spPr bwMode="auto">
          <a:xfrm>
            <a:off x="4410075" y="3724895"/>
            <a:ext cx="149225" cy="544513"/>
          </a:xfrm>
          <a:prstGeom prst="rect">
            <a:avLst/>
          </a:prstGeom>
          <a:solidFill>
            <a:srgbClr val="33CCCC"/>
          </a:solidFill>
          <a:ln w="9525">
            <a:noFill/>
            <a:miter lim="800000"/>
            <a:headEnd/>
            <a:tailEnd/>
          </a:ln>
        </p:spPr>
        <p:txBody>
          <a:bodyPr/>
          <a:lstStyle/>
          <a:p>
            <a:endParaRPr lang="en-US"/>
          </a:p>
        </p:txBody>
      </p:sp>
      <p:sp>
        <p:nvSpPr>
          <p:cNvPr id="131403" name="Rectangle 337"/>
          <p:cNvSpPr>
            <a:spLocks noChangeArrowheads="1"/>
          </p:cNvSpPr>
          <p:nvPr/>
        </p:nvSpPr>
        <p:spPr bwMode="auto">
          <a:xfrm>
            <a:off x="4251325" y="3878883"/>
            <a:ext cx="201613" cy="544512"/>
          </a:xfrm>
          <a:prstGeom prst="rect">
            <a:avLst/>
          </a:prstGeom>
          <a:solidFill>
            <a:srgbClr val="33CCCC"/>
          </a:solidFill>
          <a:ln w="9525">
            <a:noFill/>
            <a:miter lim="800000"/>
            <a:headEnd/>
            <a:tailEnd/>
          </a:ln>
        </p:spPr>
        <p:txBody>
          <a:bodyPr/>
          <a:lstStyle/>
          <a:p>
            <a:endParaRPr lang="en-US"/>
          </a:p>
        </p:txBody>
      </p:sp>
      <p:sp>
        <p:nvSpPr>
          <p:cNvPr id="131404" name="Rectangle 338"/>
          <p:cNvSpPr>
            <a:spLocks noChangeArrowheads="1"/>
          </p:cNvSpPr>
          <p:nvPr/>
        </p:nvSpPr>
        <p:spPr bwMode="auto">
          <a:xfrm>
            <a:off x="4251325" y="3878883"/>
            <a:ext cx="201613" cy="544512"/>
          </a:xfrm>
          <a:prstGeom prst="rect">
            <a:avLst/>
          </a:prstGeom>
          <a:noFill/>
          <a:ln w="11113">
            <a:solidFill>
              <a:srgbClr val="000000"/>
            </a:solidFill>
            <a:miter lim="800000"/>
            <a:headEnd/>
            <a:tailEnd/>
          </a:ln>
        </p:spPr>
        <p:txBody>
          <a:bodyPr/>
          <a:lstStyle/>
          <a:p>
            <a:endParaRPr lang="en-US"/>
          </a:p>
        </p:txBody>
      </p:sp>
      <p:sp>
        <p:nvSpPr>
          <p:cNvPr id="131405" name="Freeform 339"/>
          <p:cNvSpPr>
            <a:spLocks/>
          </p:cNvSpPr>
          <p:nvPr/>
        </p:nvSpPr>
        <p:spPr bwMode="auto">
          <a:xfrm>
            <a:off x="4248150" y="3720133"/>
            <a:ext cx="322263" cy="165100"/>
          </a:xfrm>
          <a:custGeom>
            <a:avLst/>
            <a:gdLst>
              <a:gd name="T0" fmla="*/ 123825 w 203"/>
              <a:gd name="T1" fmla="*/ 0 h 104"/>
              <a:gd name="T2" fmla="*/ 0 w 203"/>
              <a:gd name="T3" fmla="*/ 165100 h 104"/>
              <a:gd name="T4" fmla="*/ 198438 w 203"/>
              <a:gd name="T5" fmla="*/ 165100 h 104"/>
              <a:gd name="T6" fmla="*/ 322263 w 203"/>
              <a:gd name="T7" fmla="*/ 0 h 104"/>
              <a:gd name="T8" fmla="*/ 123825 w 203"/>
              <a:gd name="T9" fmla="*/ 0 h 104"/>
              <a:gd name="T10" fmla="*/ 0 60000 65536"/>
              <a:gd name="T11" fmla="*/ 0 60000 65536"/>
              <a:gd name="T12" fmla="*/ 0 60000 65536"/>
              <a:gd name="T13" fmla="*/ 0 60000 65536"/>
              <a:gd name="T14" fmla="*/ 0 60000 65536"/>
              <a:gd name="T15" fmla="*/ 0 w 203"/>
              <a:gd name="T16" fmla="*/ 0 h 104"/>
              <a:gd name="T17" fmla="*/ 203 w 203"/>
              <a:gd name="T18" fmla="*/ 104 h 104"/>
            </a:gdLst>
            <a:ahLst/>
            <a:cxnLst>
              <a:cxn ang="T10">
                <a:pos x="T0" y="T1"/>
              </a:cxn>
              <a:cxn ang="T11">
                <a:pos x="T2" y="T3"/>
              </a:cxn>
              <a:cxn ang="T12">
                <a:pos x="T4" y="T5"/>
              </a:cxn>
              <a:cxn ang="T13">
                <a:pos x="T6" y="T7"/>
              </a:cxn>
              <a:cxn ang="T14">
                <a:pos x="T8" y="T9"/>
              </a:cxn>
            </a:cxnLst>
            <a:rect l="T15" t="T16" r="T17" b="T18"/>
            <a:pathLst>
              <a:path w="203" h="104">
                <a:moveTo>
                  <a:pt x="78" y="0"/>
                </a:moveTo>
                <a:lnTo>
                  <a:pt x="0" y="104"/>
                </a:lnTo>
                <a:lnTo>
                  <a:pt x="125" y="104"/>
                </a:lnTo>
                <a:lnTo>
                  <a:pt x="203" y="0"/>
                </a:lnTo>
                <a:lnTo>
                  <a:pt x="78" y="0"/>
                </a:lnTo>
                <a:close/>
              </a:path>
            </a:pathLst>
          </a:custGeom>
          <a:solidFill>
            <a:srgbClr val="33CCCC"/>
          </a:solidFill>
          <a:ln w="9525">
            <a:noFill/>
            <a:round/>
            <a:headEnd/>
            <a:tailEnd/>
          </a:ln>
        </p:spPr>
        <p:txBody>
          <a:bodyPr/>
          <a:lstStyle/>
          <a:p>
            <a:endParaRPr lang="en-US"/>
          </a:p>
        </p:txBody>
      </p:sp>
      <p:sp>
        <p:nvSpPr>
          <p:cNvPr id="131406" name="Freeform 340"/>
          <p:cNvSpPr>
            <a:spLocks/>
          </p:cNvSpPr>
          <p:nvPr/>
        </p:nvSpPr>
        <p:spPr bwMode="auto">
          <a:xfrm>
            <a:off x="4248150" y="3720133"/>
            <a:ext cx="322263" cy="165100"/>
          </a:xfrm>
          <a:custGeom>
            <a:avLst/>
            <a:gdLst>
              <a:gd name="T0" fmla="*/ 123825 w 203"/>
              <a:gd name="T1" fmla="*/ 0 h 104"/>
              <a:gd name="T2" fmla="*/ 0 w 203"/>
              <a:gd name="T3" fmla="*/ 165100 h 104"/>
              <a:gd name="T4" fmla="*/ 198438 w 203"/>
              <a:gd name="T5" fmla="*/ 165100 h 104"/>
              <a:gd name="T6" fmla="*/ 322263 w 203"/>
              <a:gd name="T7" fmla="*/ 0 h 104"/>
              <a:gd name="T8" fmla="*/ 123825 w 203"/>
              <a:gd name="T9" fmla="*/ 0 h 104"/>
              <a:gd name="T10" fmla="*/ 0 60000 65536"/>
              <a:gd name="T11" fmla="*/ 0 60000 65536"/>
              <a:gd name="T12" fmla="*/ 0 60000 65536"/>
              <a:gd name="T13" fmla="*/ 0 60000 65536"/>
              <a:gd name="T14" fmla="*/ 0 60000 65536"/>
              <a:gd name="T15" fmla="*/ 0 w 203"/>
              <a:gd name="T16" fmla="*/ 0 h 104"/>
              <a:gd name="T17" fmla="*/ 203 w 203"/>
              <a:gd name="T18" fmla="*/ 104 h 104"/>
            </a:gdLst>
            <a:ahLst/>
            <a:cxnLst>
              <a:cxn ang="T10">
                <a:pos x="T0" y="T1"/>
              </a:cxn>
              <a:cxn ang="T11">
                <a:pos x="T2" y="T3"/>
              </a:cxn>
              <a:cxn ang="T12">
                <a:pos x="T4" y="T5"/>
              </a:cxn>
              <a:cxn ang="T13">
                <a:pos x="T6" y="T7"/>
              </a:cxn>
              <a:cxn ang="T14">
                <a:pos x="T8" y="T9"/>
              </a:cxn>
            </a:cxnLst>
            <a:rect l="T15" t="T16" r="T17" b="T18"/>
            <a:pathLst>
              <a:path w="203" h="104">
                <a:moveTo>
                  <a:pt x="78" y="0"/>
                </a:moveTo>
                <a:lnTo>
                  <a:pt x="0" y="104"/>
                </a:lnTo>
                <a:lnTo>
                  <a:pt x="125" y="104"/>
                </a:lnTo>
                <a:lnTo>
                  <a:pt x="203" y="0"/>
                </a:lnTo>
                <a:lnTo>
                  <a:pt x="78" y="0"/>
                </a:lnTo>
                <a:close/>
              </a:path>
            </a:pathLst>
          </a:custGeom>
          <a:noFill/>
          <a:ln w="11113">
            <a:solidFill>
              <a:srgbClr val="000000"/>
            </a:solidFill>
            <a:round/>
            <a:headEnd/>
            <a:tailEnd/>
          </a:ln>
        </p:spPr>
        <p:txBody>
          <a:bodyPr/>
          <a:lstStyle/>
          <a:p>
            <a:endParaRPr lang="en-US"/>
          </a:p>
        </p:txBody>
      </p:sp>
      <p:sp>
        <p:nvSpPr>
          <p:cNvPr id="131407" name="Line 341"/>
          <p:cNvSpPr>
            <a:spLocks noChangeShapeType="1"/>
          </p:cNvSpPr>
          <p:nvPr/>
        </p:nvSpPr>
        <p:spPr bwMode="auto">
          <a:xfrm>
            <a:off x="4570413" y="3731245"/>
            <a:ext cx="1587" cy="533400"/>
          </a:xfrm>
          <a:prstGeom prst="line">
            <a:avLst/>
          </a:prstGeom>
          <a:noFill/>
          <a:ln w="11113">
            <a:solidFill>
              <a:srgbClr val="000000"/>
            </a:solidFill>
            <a:round/>
            <a:headEnd/>
            <a:tailEnd/>
          </a:ln>
        </p:spPr>
        <p:txBody>
          <a:bodyPr/>
          <a:lstStyle/>
          <a:p>
            <a:endParaRPr lang="en-US"/>
          </a:p>
        </p:txBody>
      </p:sp>
      <p:sp>
        <p:nvSpPr>
          <p:cNvPr id="131408" name="Line 342"/>
          <p:cNvSpPr>
            <a:spLocks noChangeShapeType="1"/>
          </p:cNvSpPr>
          <p:nvPr/>
        </p:nvSpPr>
        <p:spPr bwMode="auto">
          <a:xfrm flipH="1">
            <a:off x="4452938" y="4264645"/>
            <a:ext cx="117475" cy="158750"/>
          </a:xfrm>
          <a:prstGeom prst="line">
            <a:avLst/>
          </a:prstGeom>
          <a:noFill/>
          <a:ln w="11113">
            <a:solidFill>
              <a:srgbClr val="000000"/>
            </a:solidFill>
            <a:round/>
            <a:headEnd/>
            <a:tailEnd/>
          </a:ln>
        </p:spPr>
        <p:txBody>
          <a:bodyPr/>
          <a:lstStyle/>
          <a:p>
            <a:endParaRPr lang="en-US"/>
          </a:p>
        </p:txBody>
      </p:sp>
      <p:sp>
        <p:nvSpPr>
          <p:cNvPr id="131409" name="Rectangle 343"/>
          <p:cNvSpPr>
            <a:spLocks noChangeArrowheads="1"/>
          </p:cNvSpPr>
          <p:nvPr/>
        </p:nvSpPr>
        <p:spPr bwMode="auto">
          <a:xfrm>
            <a:off x="4275138" y="3950320"/>
            <a:ext cx="134937" cy="314325"/>
          </a:xfrm>
          <a:prstGeom prst="rect">
            <a:avLst/>
          </a:prstGeom>
          <a:solidFill>
            <a:srgbClr val="3333CC"/>
          </a:solidFill>
          <a:ln w="9525">
            <a:noFill/>
            <a:miter lim="800000"/>
            <a:headEnd/>
            <a:tailEnd/>
          </a:ln>
        </p:spPr>
        <p:txBody>
          <a:bodyPr/>
          <a:lstStyle/>
          <a:p>
            <a:endParaRPr lang="en-US"/>
          </a:p>
        </p:txBody>
      </p:sp>
      <p:sp>
        <p:nvSpPr>
          <p:cNvPr id="131410" name="Rectangle 344"/>
          <p:cNvSpPr>
            <a:spLocks noChangeArrowheads="1"/>
          </p:cNvSpPr>
          <p:nvPr/>
        </p:nvSpPr>
        <p:spPr bwMode="auto">
          <a:xfrm>
            <a:off x="4275138" y="3950320"/>
            <a:ext cx="134937" cy="314325"/>
          </a:xfrm>
          <a:prstGeom prst="rect">
            <a:avLst/>
          </a:prstGeom>
          <a:noFill/>
          <a:ln w="11113">
            <a:solidFill>
              <a:srgbClr val="000000"/>
            </a:solidFill>
            <a:miter lim="800000"/>
            <a:headEnd/>
            <a:tailEnd/>
          </a:ln>
        </p:spPr>
        <p:txBody>
          <a:bodyPr/>
          <a:lstStyle/>
          <a:p>
            <a:endParaRPr lang="en-US"/>
          </a:p>
        </p:txBody>
      </p:sp>
      <p:sp>
        <p:nvSpPr>
          <p:cNvPr id="131411" name="Rectangle 345"/>
          <p:cNvSpPr>
            <a:spLocks noChangeArrowheads="1"/>
          </p:cNvSpPr>
          <p:nvPr/>
        </p:nvSpPr>
        <p:spPr bwMode="auto">
          <a:xfrm>
            <a:off x="4295775" y="4045570"/>
            <a:ext cx="101600" cy="109538"/>
          </a:xfrm>
          <a:prstGeom prst="rect">
            <a:avLst/>
          </a:prstGeom>
          <a:solidFill>
            <a:srgbClr val="FFFFFF"/>
          </a:solidFill>
          <a:ln w="9525">
            <a:noFill/>
            <a:miter lim="800000"/>
            <a:headEnd/>
            <a:tailEnd/>
          </a:ln>
        </p:spPr>
        <p:txBody>
          <a:bodyPr/>
          <a:lstStyle/>
          <a:p>
            <a:endParaRPr lang="en-US"/>
          </a:p>
        </p:txBody>
      </p:sp>
      <p:sp>
        <p:nvSpPr>
          <p:cNvPr id="131412" name="Freeform 346"/>
          <p:cNvSpPr>
            <a:spLocks/>
          </p:cNvSpPr>
          <p:nvPr/>
        </p:nvSpPr>
        <p:spPr bwMode="auto">
          <a:xfrm>
            <a:off x="5151338" y="3994274"/>
            <a:ext cx="1901825" cy="1141413"/>
          </a:xfrm>
          <a:custGeom>
            <a:avLst/>
            <a:gdLst>
              <a:gd name="T0" fmla="*/ 1812925 w 1198"/>
              <a:gd name="T1" fmla="*/ 4763 h 719"/>
              <a:gd name="T2" fmla="*/ 1771650 w 1198"/>
              <a:gd name="T3" fmla="*/ 0 h 719"/>
              <a:gd name="T4" fmla="*/ 1717675 w 1198"/>
              <a:gd name="T5" fmla="*/ 11113 h 719"/>
              <a:gd name="T6" fmla="*/ 1644650 w 1198"/>
              <a:gd name="T7" fmla="*/ 38100 h 719"/>
              <a:gd name="T8" fmla="*/ 1517650 w 1198"/>
              <a:gd name="T9" fmla="*/ 88900 h 719"/>
              <a:gd name="T10" fmla="*/ 1435100 w 1198"/>
              <a:gd name="T11" fmla="*/ 115888 h 719"/>
              <a:gd name="T12" fmla="*/ 1374775 w 1198"/>
              <a:gd name="T13" fmla="*/ 122238 h 719"/>
              <a:gd name="T14" fmla="*/ 1266825 w 1198"/>
              <a:gd name="T15" fmla="*/ 119063 h 719"/>
              <a:gd name="T16" fmla="*/ 1141412 w 1198"/>
              <a:gd name="T17" fmla="*/ 103188 h 719"/>
              <a:gd name="T18" fmla="*/ 1003300 w 1198"/>
              <a:gd name="T19" fmla="*/ 88900 h 719"/>
              <a:gd name="T20" fmla="*/ 911225 w 1198"/>
              <a:gd name="T21" fmla="*/ 92075 h 719"/>
              <a:gd name="T22" fmla="*/ 831850 w 1198"/>
              <a:gd name="T23" fmla="*/ 103188 h 719"/>
              <a:gd name="T24" fmla="*/ 736600 w 1198"/>
              <a:gd name="T25" fmla="*/ 120650 h 719"/>
              <a:gd name="T26" fmla="*/ 631825 w 1198"/>
              <a:gd name="T27" fmla="*/ 141288 h 719"/>
              <a:gd name="T28" fmla="*/ 434975 w 1198"/>
              <a:gd name="T29" fmla="*/ 185738 h 719"/>
              <a:gd name="T30" fmla="*/ 301625 w 1198"/>
              <a:gd name="T31" fmla="*/ 228600 h 719"/>
              <a:gd name="T32" fmla="*/ 207963 w 1198"/>
              <a:gd name="T33" fmla="*/ 268288 h 719"/>
              <a:gd name="T34" fmla="*/ 130175 w 1198"/>
              <a:gd name="T35" fmla="*/ 314325 h 719"/>
              <a:gd name="T36" fmla="*/ 74612 w 1198"/>
              <a:gd name="T37" fmla="*/ 368300 h 719"/>
              <a:gd name="T38" fmla="*/ 36512 w 1198"/>
              <a:gd name="T39" fmla="*/ 433388 h 719"/>
              <a:gd name="T40" fmla="*/ 12700 w 1198"/>
              <a:gd name="T41" fmla="*/ 512763 h 719"/>
              <a:gd name="T42" fmla="*/ 1588 w 1198"/>
              <a:gd name="T43" fmla="*/ 600075 h 719"/>
              <a:gd name="T44" fmla="*/ 0 w 1198"/>
              <a:gd name="T45" fmla="*/ 688975 h 719"/>
              <a:gd name="T46" fmla="*/ 9525 w 1198"/>
              <a:gd name="T47" fmla="*/ 776288 h 719"/>
              <a:gd name="T48" fmla="*/ 26988 w 1198"/>
              <a:gd name="T49" fmla="*/ 855663 h 719"/>
              <a:gd name="T50" fmla="*/ 52388 w 1198"/>
              <a:gd name="T51" fmla="*/ 923925 h 719"/>
              <a:gd name="T52" fmla="*/ 80962 w 1198"/>
              <a:gd name="T53" fmla="*/ 976313 h 719"/>
              <a:gd name="T54" fmla="*/ 122237 w 1198"/>
              <a:gd name="T55" fmla="*/ 1012825 h 719"/>
              <a:gd name="T56" fmla="*/ 174625 w 1198"/>
              <a:gd name="T57" fmla="*/ 1041400 h 719"/>
              <a:gd name="T58" fmla="*/ 252412 w 1198"/>
              <a:gd name="T59" fmla="*/ 1063625 h 719"/>
              <a:gd name="T60" fmla="*/ 393700 w 1198"/>
              <a:gd name="T61" fmla="*/ 1084263 h 719"/>
              <a:gd name="T62" fmla="*/ 542925 w 1198"/>
              <a:gd name="T63" fmla="*/ 1098550 h 719"/>
              <a:gd name="T64" fmla="*/ 636587 w 1198"/>
              <a:gd name="T65" fmla="*/ 1111250 h 719"/>
              <a:gd name="T66" fmla="*/ 781050 w 1198"/>
              <a:gd name="T67" fmla="*/ 1127125 h 719"/>
              <a:gd name="T68" fmla="*/ 1001712 w 1198"/>
              <a:gd name="T69" fmla="*/ 1138238 h 719"/>
              <a:gd name="T70" fmla="*/ 1123950 w 1198"/>
              <a:gd name="T71" fmla="*/ 1141413 h 719"/>
              <a:gd name="T72" fmla="*/ 1195387 w 1198"/>
              <a:gd name="T73" fmla="*/ 1141413 h 719"/>
              <a:gd name="T74" fmla="*/ 1255712 w 1198"/>
              <a:gd name="T75" fmla="*/ 1141413 h 719"/>
              <a:gd name="T76" fmla="*/ 1308100 w 1198"/>
              <a:gd name="T77" fmla="*/ 1139825 h 719"/>
              <a:gd name="T78" fmla="*/ 1390650 w 1198"/>
              <a:gd name="T79" fmla="*/ 1130300 h 719"/>
              <a:gd name="T80" fmla="*/ 1477962 w 1198"/>
              <a:gd name="T81" fmla="*/ 1111250 h 719"/>
              <a:gd name="T82" fmla="*/ 1550987 w 1198"/>
              <a:gd name="T83" fmla="*/ 1090613 h 719"/>
              <a:gd name="T84" fmla="*/ 1633538 w 1198"/>
              <a:gd name="T85" fmla="*/ 1066800 h 719"/>
              <a:gd name="T86" fmla="*/ 1739900 w 1198"/>
              <a:gd name="T87" fmla="*/ 1035050 h 719"/>
              <a:gd name="T88" fmla="*/ 1812925 w 1198"/>
              <a:gd name="T89" fmla="*/ 995363 h 719"/>
              <a:gd name="T90" fmla="*/ 1854200 w 1198"/>
              <a:gd name="T91" fmla="*/ 954088 h 719"/>
              <a:gd name="T92" fmla="*/ 1885950 w 1198"/>
              <a:gd name="T93" fmla="*/ 879475 h 719"/>
              <a:gd name="T94" fmla="*/ 1898650 w 1198"/>
              <a:gd name="T95" fmla="*/ 790575 h 719"/>
              <a:gd name="T96" fmla="*/ 1900238 w 1198"/>
              <a:gd name="T97" fmla="*/ 687388 h 719"/>
              <a:gd name="T98" fmla="*/ 1898650 w 1198"/>
              <a:gd name="T99" fmla="*/ 573088 h 719"/>
              <a:gd name="T100" fmla="*/ 1898650 w 1198"/>
              <a:gd name="T101" fmla="*/ 509588 h 719"/>
              <a:gd name="T102" fmla="*/ 1900238 w 1198"/>
              <a:gd name="T103" fmla="*/ 430213 h 719"/>
              <a:gd name="T104" fmla="*/ 1900238 w 1198"/>
              <a:gd name="T105" fmla="*/ 263525 h 719"/>
              <a:gd name="T106" fmla="*/ 1895475 w 1198"/>
              <a:gd name="T107" fmla="*/ 163513 h 719"/>
              <a:gd name="T108" fmla="*/ 1882775 w 1198"/>
              <a:gd name="T109" fmla="*/ 96838 h 719"/>
              <a:gd name="T110" fmla="*/ 1862138 w 1198"/>
              <a:gd name="T111" fmla="*/ 44450 h 7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8"/>
              <a:gd name="T169" fmla="*/ 0 h 719"/>
              <a:gd name="T170" fmla="*/ 1198 w 1198"/>
              <a:gd name="T171" fmla="*/ 719 h 7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8" h="719">
                <a:moveTo>
                  <a:pt x="1160" y="13"/>
                </a:moveTo>
                <a:lnTo>
                  <a:pt x="1154" y="9"/>
                </a:lnTo>
                <a:lnTo>
                  <a:pt x="1149" y="5"/>
                </a:lnTo>
                <a:lnTo>
                  <a:pt x="1142" y="3"/>
                </a:lnTo>
                <a:lnTo>
                  <a:pt x="1137" y="2"/>
                </a:lnTo>
                <a:lnTo>
                  <a:pt x="1130" y="0"/>
                </a:lnTo>
                <a:lnTo>
                  <a:pt x="1123" y="0"/>
                </a:lnTo>
                <a:lnTo>
                  <a:pt x="1116" y="0"/>
                </a:lnTo>
                <a:lnTo>
                  <a:pt x="1107" y="2"/>
                </a:lnTo>
                <a:lnTo>
                  <a:pt x="1099" y="3"/>
                </a:lnTo>
                <a:lnTo>
                  <a:pt x="1091" y="5"/>
                </a:lnTo>
                <a:lnTo>
                  <a:pt x="1082" y="7"/>
                </a:lnTo>
                <a:lnTo>
                  <a:pt x="1074" y="10"/>
                </a:lnTo>
                <a:lnTo>
                  <a:pt x="1064" y="13"/>
                </a:lnTo>
                <a:lnTo>
                  <a:pt x="1055" y="17"/>
                </a:lnTo>
                <a:lnTo>
                  <a:pt x="1036" y="24"/>
                </a:lnTo>
                <a:lnTo>
                  <a:pt x="1016" y="32"/>
                </a:lnTo>
                <a:lnTo>
                  <a:pt x="997" y="40"/>
                </a:lnTo>
                <a:lnTo>
                  <a:pt x="977" y="49"/>
                </a:lnTo>
                <a:lnTo>
                  <a:pt x="956" y="56"/>
                </a:lnTo>
                <a:lnTo>
                  <a:pt x="936" y="65"/>
                </a:lnTo>
                <a:lnTo>
                  <a:pt x="925" y="67"/>
                </a:lnTo>
                <a:lnTo>
                  <a:pt x="915" y="70"/>
                </a:lnTo>
                <a:lnTo>
                  <a:pt x="904" y="73"/>
                </a:lnTo>
                <a:lnTo>
                  <a:pt x="895" y="75"/>
                </a:lnTo>
                <a:lnTo>
                  <a:pt x="885" y="76"/>
                </a:lnTo>
                <a:lnTo>
                  <a:pt x="875" y="77"/>
                </a:lnTo>
                <a:lnTo>
                  <a:pt x="866" y="77"/>
                </a:lnTo>
                <a:lnTo>
                  <a:pt x="855" y="79"/>
                </a:lnTo>
                <a:lnTo>
                  <a:pt x="837" y="77"/>
                </a:lnTo>
                <a:lnTo>
                  <a:pt x="817" y="76"/>
                </a:lnTo>
                <a:lnTo>
                  <a:pt x="798" y="75"/>
                </a:lnTo>
                <a:lnTo>
                  <a:pt x="778" y="73"/>
                </a:lnTo>
                <a:lnTo>
                  <a:pt x="758" y="70"/>
                </a:lnTo>
                <a:lnTo>
                  <a:pt x="739" y="67"/>
                </a:lnTo>
                <a:lnTo>
                  <a:pt x="719" y="65"/>
                </a:lnTo>
                <a:lnTo>
                  <a:pt x="698" y="61"/>
                </a:lnTo>
                <a:lnTo>
                  <a:pt x="677" y="59"/>
                </a:lnTo>
                <a:lnTo>
                  <a:pt x="655" y="58"/>
                </a:lnTo>
                <a:lnTo>
                  <a:pt x="632" y="56"/>
                </a:lnTo>
                <a:lnTo>
                  <a:pt x="610" y="56"/>
                </a:lnTo>
                <a:lnTo>
                  <a:pt x="599" y="56"/>
                </a:lnTo>
                <a:lnTo>
                  <a:pt x="586" y="56"/>
                </a:lnTo>
                <a:lnTo>
                  <a:pt x="574" y="58"/>
                </a:lnTo>
                <a:lnTo>
                  <a:pt x="562" y="59"/>
                </a:lnTo>
                <a:lnTo>
                  <a:pt x="550" y="61"/>
                </a:lnTo>
                <a:lnTo>
                  <a:pt x="537" y="63"/>
                </a:lnTo>
                <a:lnTo>
                  <a:pt x="524" y="65"/>
                </a:lnTo>
                <a:lnTo>
                  <a:pt x="510" y="68"/>
                </a:lnTo>
                <a:lnTo>
                  <a:pt x="495" y="70"/>
                </a:lnTo>
                <a:lnTo>
                  <a:pt x="480" y="73"/>
                </a:lnTo>
                <a:lnTo>
                  <a:pt x="464" y="76"/>
                </a:lnTo>
                <a:lnTo>
                  <a:pt x="448" y="79"/>
                </a:lnTo>
                <a:lnTo>
                  <a:pt x="432" y="82"/>
                </a:lnTo>
                <a:lnTo>
                  <a:pt x="415" y="86"/>
                </a:lnTo>
                <a:lnTo>
                  <a:pt x="398" y="89"/>
                </a:lnTo>
                <a:lnTo>
                  <a:pt x="380" y="93"/>
                </a:lnTo>
                <a:lnTo>
                  <a:pt x="345" y="100"/>
                </a:lnTo>
                <a:lnTo>
                  <a:pt x="310" y="108"/>
                </a:lnTo>
                <a:lnTo>
                  <a:pt x="274" y="117"/>
                </a:lnTo>
                <a:lnTo>
                  <a:pt x="240" y="128"/>
                </a:lnTo>
                <a:lnTo>
                  <a:pt x="223" y="132"/>
                </a:lnTo>
                <a:lnTo>
                  <a:pt x="206" y="138"/>
                </a:lnTo>
                <a:lnTo>
                  <a:pt x="190" y="144"/>
                </a:lnTo>
                <a:lnTo>
                  <a:pt x="175" y="150"/>
                </a:lnTo>
                <a:lnTo>
                  <a:pt x="159" y="156"/>
                </a:lnTo>
                <a:lnTo>
                  <a:pt x="145" y="163"/>
                </a:lnTo>
                <a:lnTo>
                  <a:pt x="131" y="169"/>
                </a:lnTo>
                <a:lnTo>
                  <a:pt x="117" y="176"/>
                </a:lnTo>
                <a:lnTo>
                  <a:pt x="104" y="183"/>
                </a:lnTo>
                <a:lnTo>
                  <a:pt x="92" y="191"/>
                </a:lnTo>
                <a:lnTo>
                  <a:pt x="82" y="198"/>
                </a:lnTo>
                <a:lnTo>
                  <a:pt x="71" y="206"/>
                </a:lnTo>
                <a:lnTo>
                  <a:pt x="62" y="214"/>
                </a:lnTo>
                <a:lnTo>
                  <a:pt x="54" y="222"/>
                </a:lnTo>
                <a:lnTo>
                  <a:pt x="47" y="232"/>
                </a:lnTo>
                <a:lnTo>
                  <a:pt x="40" y="241"/>
                </a:lnTo>
                <a:lnTo>
                  <a:pt x="34" y="250"/>
                </a:lnTo>
                <a:lnTo>
                  <a:pt x="28" y="262"/>
                </a:lnTo>
                <a:lnTo>
                  <a:pt x="23" y="273"/>
                </a:lnTo>
                <a:lnTo>
                  <a:pt x="19" y="284"/>
                </a:lnTo>
                <a:lnTo>
                  <a:pt x="14" y="297"/>
                </a:lnTo>
                <a:lnTo>
                  <a:pt x="10" y="310"/>
                </a:lnTo>
                <a:lnTo>
                  <a:pt x="8" y="323"/>
                </a:lnTo>
                <a:lnTo>
                  <a:pt x="6" y="336"/>
                </a:lnTo>
                <a:lnTo>
                  <a:pt x="3" y="350"/>
                </a:lnTo>
                <a:lnTo>
                  <a:pt x="2" y="364"/>
                </a:lnTo>
                <a:lnTo>
                  <a:pt x="1" y="378"/>
                </a:lnTo>
                <a:lnTo>
                  <a:pt x="0" y="391"/>
                </a:lnTo>
                <a:lnTo>
                  <a:pt x="0" y="406"/>
                </a:lnTo>
                <a:lnTo>
                  <a:pt x="0" y="420"/>
                </a:lnTo>
                <a:lnTo>
                  <a:pt x="0" y="434"/>
                </a:lnTo>
                <a:lnTo>
                  <a:pt x="1" y="448"/>
                </a:lnTo>
                <a:lnTo>
                  <a:pt x="2" y="461"/>
                </a:lnTo>
                <a:lnTo>
                  <a:pt x="5" y="475"/>
                </a:lnTo>
                <a:lnTo>
                  <a:pt x="6" y="489"/>
                </a:lnTo>
                <a:lnTo>
                  <a:pt x="8" y="502"/>
                </a:lnTo>
                <a:lnTo>
                  <a:pt x="12" y="514"/>
                </a:lnTo>
                <a:lnTo>
                  <a:pt x="14" y="526"/>
                </a:lnTo>
                <a:lnTo>
                  <a:pt x="17" y="539"/>
                </a:lnTo>
                <a:lnTo>
                  <a:pt x="21" y="551"/>
                </a:lnTo>
                <a:lnTo>
                  <a:pt x="24" y="561"/>
                </a:lnTo>
                <a:lnTo>
                  <a:pt x="28" y="572"/>
                </a:lnTo>
                <a:lnTo>
                  <a:pt x="33" y="582"/>
                </a:lnTo>
                <a:lnTo>
                  <a:pt x="37" y="590"/>
                </a:lnTo>
                <a:lnTo>
                  <a:pt x="42" y="600"/>
                </a:lnTo>
                <a:lnTo>
                  <a:pt x="47" y="607"/>
                </a:lnTo>
                <a:lnTo>
                  <a:pt x="51" y="615"/>
                </a:lnTo>
                <a:lnTo>
                  <a:pt x="57" y="621"/>
                </a:lnTo>
                <a:lnTo>
                  <a:pt x="63" y="627"/>
                </a:lnTo>
                <a:lnTo>
                  <a:pt x="70" y="632"/>
                </a:lnTo>
                <a:lnTo>
                  <a:pt x="77" y="638"/>
                </a:lnTo>
                <a:lnTo>
                  <a:pt x="85" y="643"/>
                </a:lnTo>
                <a:lnTo>
                  <a:pt x="92" y="648"/>
                </a:lnTo>
                <a:lnTo>
                  <a:pt x="101" y="651"/>
                </a:lnTo>
                <a:lnTo>
                  <a:pt x="110" y="656"/>
                </a:lnTo>
                <a:lnTo>
                  <a:pt x="119" y="659"/>
                </a:lnTo>
                <a:lnTo>
                  <a:pt x="128" y="662"/>
                </a:lnTo>
                <a:lnTo>
                  <a:pt x="138" y="665"/>
                </a:lnTo>
                <a:lnTo>
                  <a:pt x="159" y="670"/>
                </a:lnTo>
                <a:lnTo>
                  <a:pt x="180" y="673"/>
                </a:lnTo>
                <a:lnTo>
                  <a:pt x="202" y="677"/>
                </a:lnTo>
                <a:lnTo>
                  <a:pt x="225" y="680"/>
                </a:lnTo>
                <a:lnTo>
                  <a:pt x="248" y="683"/>
                </a:lnTo>
                <a:lnTo>
                  <a:pt x="272" y="685"/>
                </a:lnTo>
                <a:lnTo>
                  <a:pt x="295" y="686"/>
                </a:lnTo>
                <a:lnTo>
                  <a:pt x="319" y="689"/>
                </a:lnTo>
                <a:lnTo>
                  <a:pt x="342" y="692"/>
                </a:lnTo>
                <a:lnTo>
                  <a:pt x="365" y="696"/>
                </a:lnTo>
                <a:lnTo>
                  <a:pt x="377" y="697"/>
                </a:lnTo>
                <a:lnTo>
                  <a:pt x="389" y="698"/>
                </a:lnTo>
                <a:lnTo>
                  <a:pt x="401" y="700"/>
                </a:lnTo>
                <a:lnTo>
                  <a:pt x="413" y="701"/>
                </a:lnTo>
                <a:lnTo>
                  <a:pt x="439" y="704"/>
                </a:lnTo>
                <a:lnTo>
                  <a:pt x="466" y="707"/>
                </a:lnTo>
                <a:lnTo>
                  <a:pt x="492" y="710"/>
                </a:lnTo>
                <a:lnTo>
                  <a:pt x="520" y="711"/>
                </a:lnTo>
                <a:lnTo>
                  <a:pt x="576" y="714"/>
                </a:lnTo>
                <a:lnTo>
                  <a:pt x="604" y="715"/>
                </a:lnTo>
                <a:lnTo>
                  <a:pt x="631" y="717"/>
                </a:lnTo>
                <a:lnTo>
                  <a:pt x="658" y="718"/>
                </a:lnTo>
                <a:lnTo>
                  <a:pt x="684" y="719"/>
                </a:lnTo>
                <a:lnTo>
                  <a:pt x="695" y="719"/>
                </a:lnTo>
                <a:lnTo>
                  <a:pt x="708" y="719"/>
                </a:lnTo>
                <a:lnTo>
                  <a:pt x="720" y="719"/>
                </a:lnTo>
                <a:lnTo>
                  <a:pt x="732" y="719"/>
                </a:lnTo>
                <a:lnTo>
                  <a:pt x="742" y="719"/>
                </a:lnTo>
                <a:lnTo>
                  <a:pt x="753" y="719"/>
                </a:lnTo>
                <a:lnTo>
                  <a:pt x="763" y="719"/>
                </a:lnTo>
                <a:lnTo>
                  <a:pt x="773" y="719"/>
                </a:lnTo>
                <a:lnTo>
                  <a:pt x="782" y="719"/>
                </a:lnTo>
                <a:lnTo>
                  <a:pt x="791" y="719"/>
                </a:lnTo>
                <a:lnTo>
                  <a:pt x="801" y="719"/>
                </a:lnTo>
                <a:lnTo>
                  <a:pt x="809" y="718"/>
                </a:lnTo>
                <a:lnTo>
                  <a:pt x="816" y="718"/>
                </a:lnTo>
                <a:lnTo>
                  <a:pt x="824" y="718"/>
                </a:lnTo>
                <a:lnTo>
                  <a:pt x="839" y="717"/>
                </a:lnTo>
                <a:lnTo>
                  <a:pt x="852" y="715"/>
                </a:lnTo>
                <a:lnTo>
                  <a:pt x="865" y="713"/>
                </a:lnTo>
                <a:lnTo>
                  <a:pt x="876" y="712"/>
                </a:lnTo>
                <a:lnTo>
                  <a:pt x="888" y="710"/>
                </a:lnTo>
                <a:lnTo>
                  <a:pt x="900" y="707"/>
                </a:lnTo>
                <a:lnTo>
                  <a:pt x="910" y="705"/>
                </a:lnTo>
                <a:lnTo>
                  <a:pt x="931" y="700"/>
                </a:lnTo>
                <a:lnTo>
                  <a:pt x="943" y="697"/>
                </a:lnTo>
                <a:lnTo>
                  <a:pt x="953" y="693"/>
                </a:lnTo>
                <a:lnTo>
                  <a:pt x="965" y="691"/>
                </a:lnTo>
                <a:lnTo>
                  <a:pt x="977" y="687"/>
                </a:lnTo>
                <a:lnTo>
                  <a:pt x="990" y="683"/>
                </a:lnTo>
                <a:lnTo>
                  <a:pt x="1002" y="679"/>
                </a:lnTo>
                <a:lnTo>
                  <a:pt x="1015" y="676"/>
                </a:lnTo>
                <a:lnTo>
                  <a:pt x="1029" y="672"/>
                </a:lnTo>
                <a:lnTo>
                  <a:pt x="1056" y="665"/>
                </a:lnTo>
                <a:lnTo>
                  <a:pt x="1070" y="662"/>
                </a:lnTo>
                <a:lnTo>
                  <a:pt x="1083" y="657"/>
                </a:lnTo>
                <a:lnTo>
                  <a:pt x="1096" y="652"/>
                </a:lnTo>
                <a:lnTo>
                  <a:pt x="1109" y="647"/>
                </a:lnTo>
                <a:lnTo>
                  <a:pt x="1120" y="641"/>
                </a:lnTo>
                <a:lnTo>
                  <a:pt x="1132" y="635"/>
                </a:lnTo>
                <a:lnTo>
                  <a:pt x="1142" y="627"/>
                </a:lnTo>
                <a:lnTo>
                  <a:pt x="1152" y="620"/>
                </a:lnTo>
                <a:lnTo>
                  <a:pt x="1160" y="610"/>
                </a:lnTo>
                <a:lnTo>
                  <a:pt x="1165" y="606"/>
                </a:lnTo>
                <a:lnTo>
                  <a:pt x="1168" y="601"/>
                </a:lnTo>
                <a:lnTo>
                  <a:pt x="1174" y="590"/>
                </a:lnTo>
                <a:lnTo>
                  <a:pt x="1180" y="579"/>
                </a:lnTo>
                <a:lnTo>
                  <a:pt x="1184" y="567"/>
                </a:lnTo>
                <a:lnTo>
                  <a:pt x="1188" y="554"/>
                </a:lnTo>
                <a:lnTo>
                  <a:pt x="1191" y="541"/>
                </a:lnTo>
                <a:lnTo>
                  <a:pt x="1194" y="527"/>
                </a:lnTo>
                <a:lnTo>
                  <a:pt x="1195" y="513"/>
                </a:lnTo>
                <a:lnTo>
                  <a:pt x="1196" y="498"/>
                </a:lnTo>
                <a:lnTo>
                  <a:pt x="1197" y="483"/>
                </a:lnTo>
                <a:lnTo>
                  <a:pt x="1197" y="467"/>
                </a:lnTo>
                <a:lnTo>
                  <a:pt x="1197" y="450"/>
                </a:lnTo>
                <a:lnTo>
                  <a:pt x="1197" y="433"/>
                </a:lnTo>
                <a:lnTo>
                  <a:pt x="1197" y="415"/>
                </a:lnTo>
                <a:lnTo>
                  <a:pt x="1197" y="398"/>
                </a:lnTo>
                <a:lnTo>
                  <a:pt x="1197" y="380"/>
                </a:lnTo>
                <a:lnTo>
                  <a:pt x="1196" y="361"/>
                </a:lnTo>
                <a:lnTo>
                  <a:pt x="1196" y="352"/>
                </a:lnTo>
                <a:lnTo>
                  <a:pt x="1196" y="343"/>
                </a:lnTo>
                <a:lnTo>
                  <a:pt x="1196" y="331"/>
                </a:lnTo>
                <a:lnTo>
                  <a:pt x="1196" y="321"/>
                </a:lnTo>
                <a:lnTo>
                  <a:pt x="1197" y="309"/>
                </a:lnTo>
                <a:lnTo>
                  <a:pt x="1197" y="297"/>
                </a:lnTo>
                <a:lnTo>
                  <a:pt x="1197" y="284"/>
                </a:lnTo>
                <a:lnTo>
                  <a:pt x="1197" y="271"/>
                </a:lnTo>
                <a:lnTo>
                  <a:pt x="1198" y="246"/>
                </a:lnTo>
                <a:lnTo>
                  <a:pt x="1198" y="219"/>
                </a:lnTo>
                <a:lnTo>
                  <a:pt x="1198" y="192"/>
                </a:lnTo>
                <a:lnTo>
                  <a:pt x="1197" y="166"/>
                </a:lnTo>
                <a:lnTo>
                  <a:pt x="1196" y="141"/>
                </a:lnTo>
                <a:lnTo>
                  <a:pt x="1196" y="128"/>
                </a:lnTo>
                <a:lnTo>
                  <a:pt x="1195" y="116"/>
                </a:lnTo>
                <a:lnTo>
                  <a:pt x="1194" y="103"/>
                </a:lnTo>
                <a:lnTo>
                  <a:pt x="1191" y="93"/>
                </a:lnTo>
                <a:lnTo>
                  <a:pt x="1190" y="81"/>
                </a:lnTo>
                <a:lnTo>
                  <a:pt x="1188" y="70"/>
                </a:lnTo>
                <a:lnTo>
                  <a:pt x="1186" y="61"/>
                </a:lnTo>
                <a:lnTo>
                  <a:pt x="1183" y="52"/>
                </a:lnTo>
                <a:lnTo>
                  <a:pt x="1180" y="44"/>
                </a:lnTo>
                <a:lnTo>
                  <a:pt x="1176" y="35"/>
                </a:lnTo>
                <a:lnTo>
                  <a:pt x="1173" y="28"/>
                </a:lnTo>
                <a:lnTo>
                  <a:pt x="1169" y="23"/>
                </a:lnTo>
                <a:lnTo>
                  <a:pt x="1165" y="17"/>
                </a:lnTo>
                <a:lnTo>
                  <a:pt x="1160" y="13"/>
                </a:lnTo>
                <a:close/>
              </a:path>
            </a:pathLst>
          </a:custGeom>
          <a:solidFill>
            <a:schemeClr val="accent2"/>
          </a:solidFill>
          <a:ln w="9525">
            <a:noFill/>
            <a:round/>
            <a:headEnd/>
            <a:tailEnd/>
          </a:ln>
        </p:spPr>
        <p:txBody>
          <a:bodyPr/>
          <a:lstStyle/>
          <a:p>
            <a:endParaRPr lang="en-US"/>
          </a:p>
        </p:txBody>
      </p:sp>
      <p:sp>
        <p:nvSpPr>
          <p:cNvPr id="131413" name="Line 347"/>
          <p:cNvSpPr>
            <a:spLocks noChangeShapeType="1"/>
          </p:cNvSpPr>
          <p:nvPr/>
        </p:nvSpPr>
        <p:spPr bwMode="auto">
          <a:xfrm flipV="1">
            <a:off x="4657625" y="4600699"/>
            <a:ext cx="490538" cy="3175"/>
          </a:xfrm>
          <a:prstGeom prst="line">
            <a:avLst/>
          </a:prstGeom>
          <a:noFill/>
          <a:ln w="11113">
            <a:solidFill>
              <a:srgbClr val="000000"/>
            </a:solidFill>
            <a:round/>
            <a:headEnd/>
            <a:tailEnd/>
          </a:ln>
        </p:spPr>
        <p:txBody>
          <a:bodyPr/>
          <a:lstStyle/>
          <a:p>
            <a:endParaRPr lang="en-US"/>
          </a:p>
        </p:txBody>
      </p:sp>
      <p:sp>
        <p:nvSpPr>
          <p:cNvPr id="131414" name="Rectangle 350"/>
          <p:cNvSpPr>
            <a:spLocks noChangeArrowheads="1"/>
          </p:cNvSpPr>
          <p:nvPr/>
        </p:nvSpPr>
        <p:spPr bwMode="auto">
          <a:xfrm>
            <a:off x="3714650" y="5405562"/>
            <a:ext cx="47625" cy="228600"/>
          </a:xfrm>
          <a:prstGeom prst="rect">
            <a:avLst/>
          </a:prstGeom>
          <a:noFill/>
          <a:ln w="9525">
            <a:noFill/>
            <a:miter lim="800000"/>
            <a:headEnd/>
            <a:tailEnd/>
          </a:ln>
        </p:spPr>
        <p:txBody>
          <a:bodyPr wrap="none" lIns="0" tIns="0" rIns="0" bIns="0">
            <a:spAutoFit/>
          </a:bodyPr>
          <a:lstStyle/>
          <a:p>
            <a:r>
              <a:rPr lang="en-US" sz="1500">
                <a:solidFill>
                  <a:srgbClr val="000000"/>
                </a:solidFill>
              </a:rPr>
              <a:t> </a:t>
            </a:r>
            <a:endParaRPr lang="en-US"/>
          </a:p>
        </p:txBody>
      </p:sp>
      <p:sp>
        <p:nvSpPr>
          <p:cNvPr id="131415" name="Rectangle 352"/>
          <p:cNvSpPr>
            <a:spLocks noChangeArrowheads="1"/>
          </p:cNvSpPr>
          <p:nvPr/>
        </p:nvSpPr>
        <p:spPr bwMode="auto">
          <a:xfrm>
            <a:off x="3538438" y="5618287"/>
            <a:ext cx="47625" cy="228600"/>
          </a:xfrm>
          <a:prstGeom prst="rect">
            <a:avLst/>
          </a:prstGeom>
          <a:noFill/>
          <a:ln w="9525">
            <a:noFill/>
            <a:miter lim="800000"/>
            <a:headEnd/>
            <a:tailEnd/>
          </a:ln>
        </p:spPr>
        <p:txBody>
          <a:bodyPr wrap="none" lIns="0" tIns="0" rIns="0" bIns="0">
            <a:spAutoFit/>
          </a:bodyPr>
          <a:lstStyle/>
          <a:p>
            <a:r>
              <a:rPr lang="en-US" sz="1500">
                <a:solidFill>
                  <a:srgbClr val="000000"/>
                </a:solidFill>
              </a:rPr>
              <a:t> </a:t>
            </a:r>
            <a:endParaRPr lang="en-US"/>
          </a:p>
        </p:txBody>
      </p:sp>
      <p:sp>
        <p:nvSpPr>
          <p:cNvPr id="131417" name="Rectangle 355"/>
          <p:cNvSpPr>
            <a:spLocks noChangeArrowheads="1"/>
          </p:cNvSpPr>
          <p:nvPr/>
        </p:nvSpPr>
        <p:spPr bwMode="auto">
          <a:xfrm>
            <a:off x="6416575" y="5405562"/>
            <a:ext cx="47625" cy="228600"/>
          </a:xfrm>
          <a:prstGeom prst="rect">
            <a:avLst/>
          </a:prstGeom>
          <a:noFill/>
          <a:ln w="9525">
            <a:noFill/>
            <a:miter lim="800000"/>
            <a:headEnd/>
            <a:tailEnd/>
          </a:ln>
        </p:spPr>
        <p:txBody>
          <a:bodyPr wrap="none" lIns="0" tIns="0" rIns="0" bIns="0">
            <a:spAutoFit/>
          </a:bodyPr>
          <a:lstStyle/>
          <a:p>
            <a:r>
              <a:rPr lang="en-US" sz="1500">
                <a:solidFill>
                  <a:srgbClr val="000000"/>
                </a:solidFill>
              </a:rPr>
              <a:t> </a:t>
            </a:r>
            <a:endParaRPr lang="en-US"/>
          </a:p>
        </p:txBody>
      </p:sp>
      <p:sp>
        <p:nvSpPr>
          <p:cNvPr id="131418" name="Rectangle 357"/>
          <p:cNvSpPr>
            <a:spLocks noChangeArrowheads="1"/>
          </p:cNvSpPr>
          <p:nvPr/>
        </p:nvSpPr>
        <p:spPr bwMode="auto">
          <a:xfrm>
            <a:off x="6424513" y="5618287"/>
            <a:ext cx="47625" cy="228600"/>
          </a:xfrm>
          <a:prstGeom prst="rect">
            <a:avLst/>
          </a:prstGeom>
          <a:noFill/>
          <a:ln w="9525">
            <a:noFill/>
            <a:miter lim="800000"/>
            <a:headEnd/>
            <a:tailEnd/>
          </a:ln>
        </p:spPr>
        <p:txBody>
          <a:bodyPr wrap="none" lIns="0" tIns="0" rIns="0" bIns="0">
            <a:spAutoFit/>
          </a:bodyPr>
          <a:lstStyle/>
          <a:p>
            <a:r>
              <a:rPr lang="en-US" sz="1500">
                <a:solidFill>
                  <a:srgbClr val="000000"/>
                </a:solidFill>
              </a:rPr>
              <a:t> </a:t>
            </a:r>
            <a:endParaRPr lang="en-US"/>
          </a:p>
        </p:txBody>
      </p:sp>
      <p:sp>
        <p:nvSpPr>
          <p:cNvPr id="131419" name="Freeform 358"/>
          <p:cNvSpPr>
            <a:spLocks noEditPoints="1"/>
          </p:cNvSpPr>
          <p:nvPr/>
        </p:nvSpPr>
        <p:spPr bwMode="auto">
          <a:xfrm>
            <a:off x="3670200" y="5580187"/>
            <a:ext cx="609600" cy="93662"/>
          </a:xfrm>
          <a:custGeom>
            <a:avLst/>
            <a:gdLst>
              <a:gd name="T0" fmla="*/ 6350 w 384"/>
              <a:gd name="T1" fmla="*/ 41275 h 59"/>
              <a:gd name="T2" fmla="*/ 531813 w 384"/>
              <a:gd name="T3" fmla="*/ 41275 h 59"/>
              <a:gd name="T4" fmla="*/ 534988 w 384"/>
              <a:gd name="T5" fmla="*/ 41275 h 59"/>
              <a:gd name="T6" fmla="*/ 536575 w 384"/>
              <a:gd name="T7" fmla="*/ 41275 h 59"/>
              <a:gd name="T8" fmla="*/ 538163 w 384"/>
              <a:gd name="T9" fmla="*/ 42862 h 59"/>
              <a:gd name="T10" fmla="*/ 538163 w 384"/>
              <a:gd name="T11" fmla="*/ 47625 h 59"/>
              <a:gd name="T12" fmla="*/ 538163 w 384"/>
              <a:gd name="T13" fmla="*/ 49212 h 59"/>
              <a:gd name="T14" fmla="*/ 536575 w 384"/>
              <a:gd name="T15" fmla="*/ 50800 h 59"/>
              <a:gd name="T16" fmla="*/ 534988 w 384"/>
              <a:gd name="T17" fmla="*/ 52387 h 59"/>
              <a:gd name="T18" fmla="*/ 531813 w 384"/>
              <a:gd name="T19" fmla="*/ 52387 h 59"/>
              <a:gd name="T20" fmla="*/ 6350 w 384"/>
              <a:gd name="T21" fmla="*/ 52387 h 59"/>
              <a:gd name="T22" fmla="*/ 4763 w 384"/>
              <a:gd name="T23" fmla="*/ 52387 h 59"/>
              <a:gd name="T24" fmla="*/ 3175 w 384"/>
              <a:gd name="T25" fmla="*/ 50800 h 59"/>
              <a:gd name="T26" fmla="*/ 3175 w 384"/>
              <a:gd name="T27" fmla="*/ 49212 h 59"/>
              <a:gd name="T28" fmla="*/ 0 w 384"/>
              <a:gd name="T29" fmla="*/ 47625 h 59"/>
              <a:gd name="T30" fmla="*/ 3175 w 384"/>
              <a:gd name="T31" fmla="*/ 42862 h 59"/>
              <a:gd name="T32" fmla="*/ 3175 w 384"/>
              <a:gd name="T33" fmla="*/ 41275 h 59"/>
              <a:gd name="T34" fmla="*/ 4763 w 384"/>
              <a:gd name="T35" fmla="*/ 41275 h 59"/>
              <a:gd name="T36" fmla="*/ 6350 w 384"/>
              <a:gd name="T37" fmla="*/ 41275 h 59"/>
              <a:gd name="T38" fmla="*/ 6350 w 384"/>
              <a:gd name="T39" fmla="*/ 41275 h 59"/>
              <a:gd name="T40" fmla="*/ 517525 w 384"/>
              <a:gd name="T41" fmla="*/ 0 h 59"/>
              <a:gd name="T42" fmla="*/ 609600 w 384"/>
              <a:gd name="T43" fmla="*/ 47625 h 59"/>
              <a:gd name="T44" fmla="*/ 517525 w 384"/>
              <a:gd name="T45" fmla="*/ 93662 h 59"/>
              <a:gd name="T46" fmla="*/ 517525 w 384"/>
              <a:gd name="T47" fmla="*/ 0 h 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4"/>
              <a:gd name="T73" fmla="*/ 0 h 59"/>
              <a:gd name="T74" fmla="*/ 384 w 384"/>
              <a:gd name="T75" fmla="*/ 59 h 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4" h="59">
                <a:moveTo>
                  <a:pt x="4" y="26"/>
                </a:moveTo>
                <a:lnTo>
                  <a:pt x="335" y="26"/>
                </a:lnTo>
                <a:lnTo>
                  <a:pt x="337" y="26"/>
                </a:lnTo>
                <a:lnTo>
                  <a:pt x="338" y="26"/>
                </a:lnTo>
                <a:lnTo>
                  <a:pt x="339" y="27"/>
                </a:lnTo>
                <a:lnTo>
                  <a:pt x="339" y="30"/>
                </a:lnTo>
                <a:lnTo>
                  <a:pt x="339" y="31"/>
                </a:lnTo>
                <a:lnTo>
                  <a:pt x="338" y="32"/>
                </a:lnTo>
                <a:lnTo>
                  <a:pt x="337" y="33"/>
                </a:lnTo>
                <a:lnTo>
                  <a:pt x="335" y="33"/>
                </a:lnTo>
                <a:lnTo>
                  <a:pt x="4" y="33"/>
                </a:lnTo>
                <a:lnTo>
                  <a:pt x="3" y="33"/>
                </a:lnTo>
                <a:lnTo>
                  <a:pt x="2" y="32"/>
                </a:lnTo>
                <a:lnTo>
                  <a:pt x="2" y="31"/>
                </a:lnTo>
                <a:lnTo>
                  <a:pt x="0" y="30"/>
                </a:lnTo>
                <a:lnTo>
                  <a:pt x="2" y="27"/>
                </a:lnTo>
                <a:lnTo>
                  <a:pt x="2" y="26"/>
                </a:lnTo>
                <a:lnTo>
                  <a:pt x="3" y="26"/>
                </a:lnTo>
                <a:lnTo>
                  <a:pt x="4" y="26"/>
                </a:lnTo>
                <a:close/>
                <a:moveTo>
                  <a:pt x="326" y="0"/>
                </a:moveTo>
                <a:lnTo>
                  <a:pt x="384" y="30"/>
                </a:lnTo>
                <a:lnTo>
                  <a:pt x="326" y="59"/>
                </a:lnTo>
                <a:lnTo>
                  <a:pt x="326" y="0"/>
                </a:lnTo>
                <a:close/>
              </a:path>
            </a:pathLst>
          </a:custGeom>
          <a:solidFill>
            <a:srgbClr val="000000"/>
          </a:solidFill>
          <a:ln w="1588">
            <a:solidFill>
              <a:srgbClr val="000000"/>
            </a:solidFill>
            <a:round/>
            <a:headEnd/>
            <a:tailEnd/>
          </a:ln>
        </p:spPr>
        <p:txBody>
          <a:bodyPr/>
          <a:lstStyle/>
          <a:p>
            <a:endParaRPr lang="en-US"/>
          </a:p>
        </p:txBody>
      </p:sp>
      <p:sp>
        <p:nvSpPr>
          <p:cNvPr id="131420" name="Freeform 359"/>
          <p:cNvSpPr>
            <a:spLocks noEditPoints="1"/>
          </p:cNvSpPr>
          <p:nvPr/>
        </p:nvSpPr>
        <p:spPr bwMode="auto">
          <a:xfrm>
            <a:off x="2071588" y="5580187"/>
            <a:ext cx="609600" cy="93662"/>
          </a:xfrm>
          <a:custGeom>
            <a:avLst/>
            <a:gdLst>
              <a:gd name="T0" fmla="*/ 604838 w 384"/>
              <a:gd name="T1" fmla="*/ 52387 h 59"/>
              <a:gd name="T2" fmla="*/ 77787 w 384"/>
              <a:gd name="T3" fmla="*/ 52387 h 59"/>
              <a:gd name="T4" fmla="*/ 76200 w 384"/>
              <a:gd name="T5" fmla="*/ 52387 h 59"/>
              <a:gd name="T6" fmla="*/ 74613 w 384"/>
              <a:gd name="T7" fmla="*/ 50800 h 59"/>
              <a:gd name="T8" fmla="*/ 73025 w 384"/>
              <a:gd name="T9" fmla="*/ 49212 h 59"/>
              <a:gd name="T10" fmla="*/ 73025 w 384"/>
              <a:gd name="T11" fmla="*/ 47625 h 59"/>
              <a:gd name="T12" fmla="*/ 73025 w 384"/>
              <a:gd name="T13" fmla="*/ 44450 h 59"/>
              <a:gd name="T14" fmla="*/ 74613 w 384"/>
              <a:gd name="T15" fmla="*/ 42862 h 59"/>
              <a:gd name="T16" fmla="*/ 76200 w 384"/>
              <a:gd name="T17" fmla="*/ 41275 h 59"/>
              <a:gd name="T18" fmla="*/ 77787 w 384"/>
              <a:gd name="T19" fmla="*/ 41275 h 59"/>
              <a:gd name="T20" fmla="*/ 604838 w 384"/>
              <a:gd name="T21" fmla="*/ 41275 h 59"/>
              <a:gd name="T22" fmla="*/ 606425 w 384"/>
              <a:gd name="T23" fmla="*/ 41275 h 59"/>
              <a:gd name="T24" fmla="*/ 608013 w 384"/>
              <a:gd name="T25" fmla="*/ 41275 h 59"/>
              <a:gd name="T26" fmla="*/ 609600 w 384"/>
              <a:gd name="T27" fmla="*/ 42862 h 59"/>
              <a:gd name="T28" fmla="*/ 609600 w 384"/>
              <a:gd name="T29" fmla="*/ 47625 h 59"/>
              <a:gd name="T30" fmla="*/ 609600 w 384"/>
              <a:gd name="T31" fmla="*/ 49212 h 59"/>
              <a:gd name="T32" fmla="*/ 608013 w 384"/>
              <a:gd name="T33" fmla="*/ 50800 h 59"/>
              <a:gd name="T34" fmla="*/ 606425 w 384"/>
              <a:gd name="T35" fmla="*/ 52387 h 59"/>
              <a:gd name="T36" fmla="*/ 604838 w 384"/>
              <a:gd name="T37" fmla="*/ 52387 h 59"/>
              <a:gd name="T38" fmla="*/ 604838 w 384"/>
              <a:gd name="T39" fmla="*/ 52387 h 59"/>
              <a:gd name="T40" fmla="*/ 93662 w 384"/>
              <a:gd name="T41" fmla="*/ 93662 h 59"/>
              <a:gd name="T42" fmla="*/ 0 w 384"/>
              <a:gd name="T43" fmla="*/ 47625 h 59"/>
              <a:gd name="T44" fmla="*/ 93662 w 384"/>
              <a:gd name="T45" fmla="*/ 0 h 59"/>
              <a:gd name="T46" fmla="*/ 93662 w 384"/>
              <a:gd name="T47" fmla="*/ 93662 h 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4"/>
              <a:gd name="T73" fmla="*/ 0 h 59"/>
              <a:gd name="T74" fmla="*/ 384 w 384"/>
              <a:gd name="T75" fmla="*/ 59 h 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4" h="59">
                <a:moveTo>
                  <a:pt x="381" y="33"/>
                </a:moveTo>
                <a:lnTo>
                  <a:pt x="49" y="33"/>
                </a:lnTo>
                <a:lnTo>
                  <a:pt x="48" y="33"/>
                </a:lnTo>
                <a:lnTo>
                  <a:pt x="47" y="32"/>
                </a:lnTo>
                <a:lnTo>
                  <a:pt x="46" y="31"/>
                </a:lnTo>
                <a:lnTo>
                  <a:pt x="46" y="30"/>
                </a:lnTo>
                <a:lnTo>
                  <a:pt x="46" y="28"/>
                </a:lnTo>
                <a:lnTo>
                  <a:pt x="47" y="27"/>
                </a:lnTo>
                <a:lnTo>
                  <a:pt x="48" y="26"/>
                </a:lnTo>
                <a:lnTo>
                  <a:pt x="49" y="26"/>
                </a:lnTo>
                <a:lnTo>
                  <a:pt x="381" y="26"/>
                </a:lnTo>
                <a:lnTo>
                  <a:pt x="382" y="26"/>
                </a:lnTo>
                <a:lnTo>
                  <a:pt x="383" y="26"/>
                </a:lnTo>
                <a:lnTo>
                  <a:pt x="384" y="27"/>
                </a:lnTo>
                <a:lnTo>
                  <a:pt x="384" y="30"/>
                </a:lnTo>
                <a:lnTo>
                  <a:pt x="384" y="31"/>
                </a:lnTo>
                <a:lnTo>
                  <a:pt x="383" y="32"/>
                </a:lnTo>
                <a:lnTo>
                  <a:pt x="382" y="33"/>
                </a:lnTo>
                <a:lnTo>
                  <a:pt x="381" y="33"/>
                </a:lnTo>
                <a:close/>
                <a:moveTo>
                  <a:pt x="59" y="59"/>
                </a:moveTo>
                <a:lnTo>
                  <a:pt x="0" y="30"/>
                </a:lnTo>
                <a:lnTo>
                  <a:pt x="59" y="0"/>
                </a:lnTo>
                <a:lnTo>
                  <a:pt x="59" y="59"/>
                </a:lnTo>
                <a:close/>
              </a:path>
            </a:pathLst>
          </a:custGeom>
          <a:solidFill>
            <a:srgbClr val="000000"/>
          </a:solidFill>
          <a:ln w="1588">
            <a:solidFill>
              <a:srgbClr val="000000"/>
            </a:solidFill>
            <a:round/>
            <a:headEnd/>
            <a:tailEnd/>
          </a:ln>
        </p:spPr>
        <p:txBody>
          <a:bodyPr/>
          <a:lstStyle/>
          <a:p>
            <a:endParaRPr lang="en-US"/>
          </a:p>
        </p:txBody>
      </p:sp>
      <p:sp>
        <p:nvSpPr>
          <p:cNvPr id="131421" name="Freeform 360"/>
          <p:cNvSpPr>
            <a:spLocks noEditPoints="1"/>
          </p:cNvSpPr>
          <p:nvPr/>
        </p:nvSpPr>
        <p:spPr bwMode="auto">
          <a:xfrm>
            <a:off x="6383238" y="5580187"/>
            <a:ext cx="609600" cy="93662"/>
          </a:xfrm>
          <a:custGeom>
            <a:avLst/>
            <a:gdLst>
              <a:gd name="T0" fmla="*/ 6350 w 384"/>
              <a:gd name="T1" fmla="*/ 41275 h 59"/>
              <a:gd name="T2" fmla="*/ 531813 w 384"/>
              <a:gd name="T3" fmla="*/ 41275 h 59"/>
              <a:gd name="T4" fmla="*/ 533400 w 384"/>
              <a:gd name="T5" fmla="*/ 41275 h 59"/>
              <a:gd name="T6" fmla="*/ 534988 w 384"/>
              <a:gd name="T7" fmla="*/ 42862 h 59"/>
              <a:gd name="T8" fmla="*/ 536575 w 384"/>
              <a:gd name="T9" fmla="*/ 44450 h 59"/>
              <a:gd name="T10" fmla="*/ 536575 w 384"/>
              <a:gd name="T11" fmla="*/ 47625 h 59"/>
              <a:gd name="T12" fmla="*/ 536575 w 384"/>
              <a:gd name="T13" fmla="*/ 49212 h 59"/>
              <a:gd name="T14" fmla="*/ 534988 w 384"/>
              <a:gd name="T15" fmla="*/ 50800 h 59"/>
              <a:gd name="T16" fmla="*/ 533400 w 384"/>
              <a:gd name="T17" fmla="*/ 52387 h 59"/>
              <a:gd name="T18" fmla="*/ 531813 w 384"/>
              <a:gd name="T19" fmla="*/ 52387 h 59"/>
              <a:gd name="T20" fmla="*/ 6350 w 384"/>
              <a:gd name="T21" fmla="*/ 52387 h 59"/>
              <a:gd name="T22" fmla="*/ 3175 w 384"/>
              <a:gd name="T23" fmla="*/ 52387 h 59"/>
              <a:gd name="T24" fmla="*/ 1588 w 384"/>
              <a:gd name="T25" fmla="*/ 50800 h 59"/>
              <a:gd name="T26" fmla="*/ 0 w 384"/>
              <a:gd name="T27" fmla="*/ 49212 h 59"/>
              <a:gd name="T28" fmla="*/ 0 w 384"/>
              <a:gd name="T29" fmla="*/ 47625 h 59"/>
              <a:gd name="T30" fmla="*/ 0 w 384"/>
              <a:gd name="T31" fmla="*/ 42862 h 59"/>
              <a:gd name="T32" fmla="*/ 1588 w 384"/>
              <a:gd name="T33" fmla="*/ 41275 h 59"/>
              <a:gd name="T34" fmla="*/ 3175 w 384"/>
              <a:gd name="T35" fmla="*/ 41275 h 59"/>
              <a:gd name="T36" fmla="*/ 6350 w 384"/>
              <a:gd name="T37" fmla="*/ 41275 h 59"/>
              <a:gd name="T38" fmla="*/ 6350 w 384"/>
              <a:gd name="T39" fmla="*/ 41275 h 59"/>
              <a:gd name="T40" fmla="*/ 517525 w 384"/>
              <a:gd name="T41" fmla="*/ 0 h 59"/>
              <a:gd name="T42" fmla="*/ 609600 w 384"/>
              <a:gd name="T43" fmla="*/ 47625 h 59"/>
              <a:gd name="T44" fmla="*/ 517525 w 384"/>
              <a:gd name="T45" fmla="*/ 93662 h 59"/>
              <a:gd name="T46" fmla="*/ 517525 w 384"/>
              <a:gd name="T47" fmla="*/ 0 h 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4"/>
              <a:gd name="T73" fmla="*/ 0 h 59"/>
              <a:gd name="T74" fmla="*/ 384 w 384"/>
              <a:gd name="T75" fmla="*/ 59 h 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4" h="59">
                <a:moveTo>
                  <a:pt x="4" y="26"/>
                </a:moveTo>
                <a:lnTo>
                  <a:pt x="335" y="26"/>
                </a:lnTo>
                <a:lnTo>
                  <a:pt x="336" y="26"/>
                </a:lnTo>
                <a:lnTo>
                  <a:pt x="337" y="27"/>
                </a:lnTo>
                <a:lnTo>
                  <a:pt x="338" y="28"/>
                </a:lnTo>
                <a:lnTo>
                  <a:pt x="338" y="30"/>
                </a:lnTo>
                <a:lnTo>
                  <a:pt x="338" y="31"/>
                </a:lnTo>
                <a:lnTo>
                  <a:pt x="337" y="32"/>
                </a:lnTo>
                <a:lnTo>
                  <a:pt x="336" y="33"/>
                </a:lnTo>
                <a:lnTo>
                  <a:pt x="335" y="33"/>
                </a:lnTo>
                <a:lnTo>
                  <a:pt x="4" y="33"/>
                </a:lnTo>
                <a:lnTo>
                  <a:pt x="2" y="33"/>
                </a:lnTo>
                <a:lnTo>
                  <a:pt x="1" y="32"/>
                </a:lnTo>
                <a:lnTo>
                  <a:pt x="0" y="31"/>
                </a:lnTo>
                <a:lnTo>
                  <a:pt x="0" y="30"/>
                </a:lnTo>
                <a:lnTo>
                  <a:pt x="0" y="27"/>
                </a:lnTo>
                <a:lnTo>
                  <a:pt x="1" y="26"/>
                </a:lnTo>
                <a:lnTo>
                  <a:pt x="2" y="26"/>
                </a:lnTo>
                <a:lnTo>
                  <a:pt x="4" y="26"/>
                </a:lnTo>
                <a:close/>
                <a:moveTo>
                  <a:pt x="326" y="0"/>
                </a:moveTo>
                <a:lnTo>
                  <a:pt x="384" y="30"/>
                </a:lnTo>
                <a:lnTo>
                  <a:pt x="326" y="59"/>
                </a:lnTo>
                <a:lnTo>
                  <a:pt x="326" y="0"/>
                </a:lnTo>
                <a:close/>
              </a:path>
            </a:pathLst>
          </a:custGeom>
          <a:solidFill>
            <a:srgbClr val="000000"/>
          </a:solidFill>
          <a:ln w="1588">
            <a:solidFill>
              <a:srgbClr val="000000"/>
            </a:solidFill>
            <a:round/>
            <a:headEnd/>
            <a:tailEnd/>
          </a:ln>
        </p:spPr>
        <p:txBody>
          <a:bodyPr/>
          <a:lstStyle/>
          <a:p>
            <a:endParaRPr lang="en-US"/>
          </a:p>
        </p:txBody>
      </p:sp>
      <p:sp>
        <p:nvSpPr>
          <p:cNvPr id="131422" name="Freeform 361"/>
          <p:cNvSpPr>
            <a:spLocks noEditPoints="1"/>
          </p:cNvSpPr>
          <p:nvPr/>
        </p:nvSpPr>
        <p:spPr bwMode="auto">
          <a:xfrm>
            <a:off x="4719538" y="5580187"/>
            <a:ext cx="831850" cy="93662"/>
          </a:xfrm>
          <a:custGeom>
            <a:avLst/>
            <a:gdLst>
              <a:gd name="T0" fmla="*/ 828131 w 671"/>
              <a:gd name="T1" fmla="*/ 52387 h 59"/>
              <a:gd name="T2" fmla="*/ 60746 w 671"/>
              <a:gd name="T3" fmla="*/ 52387 h 59"/>
              <a:gd name="T4" fmla="*/ 59506 w 671"/>
              <a:gd name="T5" fmla="*/ 52387 h 59"/>
              <a:gd name="T6" fmla="*/ 58267 w 671"/>
              <a:gd name="T7" fmla="*/ 50800 h 59"/>
              <a:gd name="T8" fmla="*/ 55787 w 671"/>
              <a:gd name="T9" fmla="*/ 49212 h 59"/>
              <a:gd name="T10" fmla="*/ 55787 w 671"/>
              <a:gd name="T11" fmla="*/ 47625 h 59"/>
              <a:gd name="T12" fmla="*/ 55787 w 671"/>
              <a:gd name="T13" fmla="*/ 44450 h 59"/>
              <a:gd name="T14" fmla="*/ 58267 w 671"/>
              <a:gd name="T15" fmla="*/ 42862 h 59"/>
              <a:gd name="T16" fmla="*/ 59506 w 671"/>
              <a:gd name="T17" fmla="*/ 41275 h 59"/>
              <a:gd name="T18" fmla="*/ 60746 w 671"/>
              <a:gd name="T19" fmla="*/ 41275 h 59"/>
              <a:gd name="T20" fmla="*/ 828131 w 671"/>
              <a:gd name="T21" fmla="*/ 41275 h 59"/>
              <a:gd name="T22" fmla="*/ 829371 w 671"/>
              <a:gd name="T23" fmla="*/ 41275 h 59"/>
              <a:gd name="T24" fmla="*/ 830610 w 671"/>
              <a:gd name="T25" fmla="*/ 41275 h 59"/>
              <a:gd name="T26" fmla="*/ 831850 w 671"/>
              <a:gd name="T27" fmla="*/ 42862 h 59"/>
              <a:gd name="T28" fmla="*/ 831850 w 671"/>
              <a:gd name="T29" fmla="*/ 47625 h 59"/>
              <a:gd name="T30" fmla="*/ 831850 w 671"/>
              <a:gd name="T31" fmla="*/ 49212 h 59"/>
              <a:gd name="T32" fmla="*/ 830610 w 671"/>
              <a:gd name="T33" fmla="*/ 50800 h 59"/>
              <a:gd name="T34" fmla="*/ 829371 w 671"/>
              <a:gd name="T35" fmla="*/ 52387 h 59"/>
              <a:gd name="T36" fmla="*/ 828131 w 671"/>
              <a:gd name="T37" fmla="*/ 52387 h 59"/>
              <a:gd name="T38" fmla="*/ 828131 w 671"/>
              <a:gd name="T39" fmla="*/ 52387 h 59"/>
              <a:gd name="T40" fmla="*/ 71904 w 671"/>
              <a:gd name="T41" fmla="*/ 93662 h 59"/>
              <a:gd name="T42" fmla="*/ 0 w 671"/>
              <a:gd name="T43" fmla="*/ 47625 h 59"/>
              <a:gd name="T44" fmla="*/ 71904 w 671"/>
              <a:gd name="T45" fmla="*/ 0 h 59"/>
              <a:gd name="T46" fmla="*/ 71904 w 671"/>
              <a:gd name="T47" fmla="*/ 93662 h 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71"/>
              <a:gd name="T73" fmla="*/ 0 h 59"/>
              <a:gd name="T74" fmla="*/ 671 w 671"/>
              <a:gd name="T75" fmla="*/ 59 h 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71" h="59">
                <a:moveTo>
                  <a:pt x="668" y="33"/>
                </a:moveTo>
                <a:lnTo>
                  <a:pt x="49" y="33"/>
                </a:lnTo>
                <a:lnTo>
                  <a:pt x="48" y="33"/>
                </a:lnTo>
                <a:lnTo>
                  <a:pt x="47" y="32"/>
                </a:lnTo>
                <a:lnTo>
                  <a:pt x="45" y="31"/>
                </a:lnTo>
                <a:lnTo>
                  <a:pt x="45" y="30"/>
                </a:lnTo>
                <a:lnTo>
                  <a:pt x="45" y="28"/>
                </a:lnTo>
                <a:lnTo>
                  <a:pt x="47" y="27"/>
                </a:lnTo>
                <a:lnTo>
                  <a:pt x="48" y="26"/>
                </a:lnTo>
                <a:lnTo>
                  <a:pt x="49" y="26"/>
                </a:lnTo>
                <a:lnTo>
                  <a:pt x="668" y="26"/>
                </a:lnTo>
                <a:lnTo>
                  <a:pt x="669" y="26"/>
                </a:lnTo>
                <a:lnTo>
                  <a:pt x="670" y="26"/>
                </a:lnTo>
                <a:lnTo>
                  <a:pt x="671" y="27"/>
                </a:lnTo>
                <a:lnTo>
                  <a:pt x="671" y="30"/>
                </a:lnTo>
                <a:lnTo>
                  <a:pt x="671" y="31"/>
                </a:lnTo>
                <a:lnTo>
                  <a:pt x="670" y="32"/>
                </a:lnTo>
                <a:lnTo>
                  <a:pt x="669" y="33"/>
                </a:lnTo>
                <a:lnTo>
                  <a:pt x="668" y="33"/>
                </a:lnTo>
                <a:close/>
                <a:moveTo>
                  <a:pt x="58" y="59"/>
                </a:moveTo>
                <a:lnTo>
                  <a:pt x="0" y="30"/>
                </a:lnTo>
                <a:lnTo>
                  <a:pt x="58" y="0"/>
                </a:lnTo>
                <a:lnTo>
                  <a:pt x="58" y="59"/>
                </a:lnTo>
                <a:close/>
              </a:path>
            </a:pathLst>
          </a:custGeom>
          <a:solidFill>
            <a:srgbClr val="000000"/>
          </a:solidFill>
          <a:ln w="1588">
            <a:solidFill>
              <a:srgbClr val="000000"/>
            </a:solidFill>
            <a:round/>
            <a:headEnd/>
            <a:tailEnd/>
          </a:ln>
        </p:spPr>
        <p:txBody>
          <a:bodyPr/>
          <a:lstStyle/>
          <a:p>
            <a:endParaRPr lang="en-US"/>
          </a:p>
        </p:txBody>
      </p:sp>
      <p:sp>
        <p:nvSpPr>
          <p:cNvPr id="131423" name="Text Box 365"/>
          <p:cNvSpPr txBox="1">
            <a:spLocks noChangeArrowheads="1"/>
          </p:cNvSpPr>
          <p:nvPr/>
        </p:nvSpPr>
        <p:spPr bwMode="auto">
          <a:xfrm>
            <a:off x="2545933" y="5329362"/>
            <a:ext cx="947888" cy="584775"/>
          </a:xfrm>
          <a:prstGeom prst="rect">
            <a:avLst/>
          </a:prstGeom>
          <a:noFill/>
          <a:ln w="9525">
            <a:noFill/>
            <a:miter lim="800000"/>
            <a:headEnd/>
            <a:tailEnd/>
          </a:ln>
        </p:spPr>
        <p:txBody>
          <a:bodyPr wrap="none">
            <a:spAutoFit/>
          </a:bodyPr>
          <a:lstStyle/>
          <a:p>
            <a:pPr algn="ctr"/>
            <a:r>
              <a:rPr lang="en-US" sz="1600" smtClean="0"/>
              <a:t>internal </a:t>
            </a:r>
          </a:p>
          <a:p>
            <a:pPr algn="ctr"/>
            <a:r>
              <a:rPr lang="en-US" sz="1600" smtClean="0"/>
              <a:t>network</a:t>
            </a:r>
            <a:endParaRPr lang="en-US" sz="1600"/>
          </a:p>
        </p:txBody>
      </p:sp>
      <p:sp>
        <p:nvSpPr>
          <p:cNvPr id="131424" name="Text Box 366"/>
          <p:cNvSpPr txBox="1">
            <a:spLocks noChangeArrowheads="1"/>
          </p:cNvSpPr>
          <p:nvPr/>
        </p:nvSpPr>
        <p:spPr bwMode="auto">
          <a:xfrm>
            <a:off x="5564097" y="5313045"/>
            <a:ext cx="916662" cy="584775"/>
          </a:xfrm>
          <a:prstGeom prst="rect">
            <a:avLst/>
          </a:prstGeom>
          <a:noFill/>
          <a:ln w="9525">
            <a:noFill/>
            <a:miter lim="800000"/>
            <a:headEnd/>
            <a:tailEnd/>
          </a:ln>
        </p:spPr>
        <p:txBody>
          <a:bodyPr wrap="none">
            <a:spAutoFit/>
          </a:bodyPr>
          <a:lstStyle/>
          <a:p>
            <a:pPr algn="ctr"/>
            <a:r>
              <a:rPr lang="en-US" sz="1600" smtClean="0"/>
              <a:t>public </a:t>
            </a:r>
          </a:p>
          <a:p>
            <a:pPr algn="ctr"/>
            <a:r>
              <a:rPr lang="en-US" sz="1600" smtClean="0"/>
              <a:t>network</a:t>
            </a:r>
            <a:endParaRPr lang="en-US" sz="1600"/>
          </a:p>
        </p:txBody>
      </p:sp>
      <p:sp>
        <p:nvSpPr>
          <p:cNvPr id="131425" name="Text Box 367"/>
          <p:cNvSpPr txBox="1">
            <a:spLocks noChangeArrowheads="1"/>
          </p:cNvSpPr>
          <p:nvPr/>
        </p:nvSpPr>
        <p:spPr bwMode="auto">
          <a:xfrm>
            <a:off x="3707904" y="6166108"/>
            <a:ext cx="1293880" cy="369332"/>
          </a:xfrm>
          <a:prstGeom prst="rect">
            <a:avLst/>
          </a:prstGeom>
          <a:noFill/>
          <a:ln w="9525">
            <a:noFill/>
            <a:miter lim="800000"/>
            <a:headEnd/>
            <a:tailEnd/>
          </a:ln>
        </p:spPr>
        <p:txBody>
          <a:bodyPr wrap="none">
            <a:spAutoFit/>
          </a:bodyPr>
          <a:lstStyle/>
          <a:p>
            <a:r>
              <a:rPr lang="en-US" sz="1800" smtClean="0"/>
              <a:t>FIREWALL</a:t>
            </a:r>
            <a:endParaRPr lang="en-US" sz="1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3" name="Line 3"/>
          <p:cNvSpPr>
            <a:spLocks noChangeShapeType="1"/>
          </p:cNvSpPr>
          <p:nvPr/>
        </p:nvSpPr>
        <p:spPr bwMode="auto">
          <a:xfrm>
            <a:off x="3989190" y="2026122"/>
            <a:ext cx="3789363" cy="25400"/>
          </a:xfrm>
          <a:prstGeom prst="line">
            <a:avLst/>
          </a:prstGeom>
          <a:noFill/>
          <a:ln w="9525">
            <a:solidFill>
              <a:schemeClr val="tx1"/>
            </a:solidFill>
            <a:round/>
            <a:headEnd/>
            <a:tailEnd/>
          </a:ln>
        </p:spPr>
        <p:txBody>
          <a:bodyPr/>
          <a:lstStyle/>
          <a:p>
            <a:endParaRPr lang="en-US"/>
          </a:p>
        </p:txBody>
      </p:sp>
      <p:grpSp>
        <p:nvGrpSpPr>
          <p:cNvPr id="3" name="Group 4"/>
          <p:cNvGrpSpPr>
            <a:grpSpLocks/>
          </p:cNvGrpSpPr>
          <p:nvPr/>
        </p:nvGrpSpPr>
        <p:grpSpPr bwMode="auto">
          <a:xfrm>
            <a:off x="1377752" y="4185122"/>
            <a:ext cx="569913" cy="285750"/>
            <a:chOff x="533" y="321"/>
            <a:chExt cx="359" cy="180"/>
          </a:xfrm>
        </p:grpSpPr>
        <p:grpSp>
          <p:nvGrpSpPr>
            <p:cNvPr id="4" name="Group 5"/>
            <p:cNvGrpSpPr>
              <a:grpSpLocks/>
            </p:cNvGrpSpPr>
            <p:nvPr/>
          </p:nvGrpSpPr>
          <p:grpSpPr bwMode="auto">
            <a:xfrm>
              <a:off x="533" y="321"/>
              <a:ext cx="359" cy="180"/>
              <a:chOff x="1009" y="655"/>
              <a:chExt cx="359" cy="180"/>
            </a:xfrm>
          </p:grpSpPr>
          <p:sp>
            <p:nvSpPr>
              <p:cNvPr id="1121" name="Oval 6"/>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22" name="Line 7"/>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n-US"/>
              </a:p>
            </p:txBody>
          </p:sp>
          <p:sp>
            <p:nvSpPr>
              <p:cNvPr id="1123" name="Line 8"/>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n-US"/>
              </a:p>
            </p:txBody>
          </p:sp>
          <p:sp>
            <p:nvSpPr>
              <p:cNvPr id="1124" name="Rectangle 9"/>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pPr algn="ctr"/>
                <a:endParaRPr lang="en-US" sz="2400">
                  <a:latin typeface="Times New Roman" pitchFamily="18" charset="0"/>
                </a:endParaRPr>
              </a:p>
            </p:txBody>
          </p:sp>
          <p:sp>
            <p:nvSpPr>
              <p:cNvPr id="1125" name="Oval 10"/>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5" name="Group 11"/>
              <p:cNvGrpSpPr>
                <a:grpSpLocks/>
              </p:cNvGrpSpPr>
              <p:nvPr/>
            </p:nvGrpSpPr>
            <p:grpSpPr bwMode="auto">
              <a:xfrm>
                <a:off x="1095" y="681"/>
                <a:ext cx="176" cy="68"/>
                <a:chOff x="2848" y="848"/>
                <a:chExt cx="140" cy="98"/>
              </a:xfrm>
            </p:grpSpPr>
            <p:sp>
              <p:nvSpPr>
                <p:cNvPr id="1131" name="Line 1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132" name="Line 1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133" name="Line 1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6" name="Group 15"/>
              <p:cNvGrpSpPr>
                <a:grpSpLocks/>
              </p:cNvGrpSpPr>
              <p:nvPr/>
            </p:nvGrpSpPr>
            <p:grpSpPr bwMode="auto">
              <a:xfrm flipV="1">
                <a:off x="1095" y="680"/>
                <a:ext cx="176" cy="68"/>
                <a:chOff x="2848" y="848"/>
                <a:chExt cx="140" cy="98"/>
              </a:xfrm>
            </p:grpSpPr>
            <p:sp>
              <p:nvSpPr>
                <p:cNvPr id="1128" name="Line 1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129" name="Line 1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130" name="Line 1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1120" name="Line 19"/>
            <p:cNvSpPr>
              <a:spLocks noChangeShapeType="1"/>
            </p:cNvSpPr>
            <p:nvPr/>
          </p:nvSpPr>
          <p:spPr bwMode="auto">
            <a:xfrm>
              <a:off x="535" y="368"/>
              <a:ext cx="0" cy="62"/>
            </a:xfrm>
            <a:prstGeom prst="line">
              <a:avLst/>
            </a:prstGeom>
            <a:noFill/>
            <a:ln w="12700">
              <a:solidFill>
                <a:schemeClr val="tx1"/>
              </a:solidFill>
              <a:round/>
              <a:headEnd/>
              <a:tailEnd/>
            </a:ln>
          </p:spPr>
          <p:txBody>
            <a:bodyPr wrap="none" anchor="ctr"/>
            <a:lstStyle/>
            <a:p>
              <a:endParaRPr lang="en-US"/>
            </a:p>
          </p:txBody>
        </p:sp>
      </p:grpSp>
      <p:grpSp>
        <p:nvGrpSpPr>
          <p:cNvPr id="7" name="Group 20"/>
          <p:cNvGrpSpPr>
            <a:grpSpLocks/>
          </p:cNvGrpSpPr>
          <p:nvPr/>
        </p:nvGrpSpPr>
        <p:grpSpPr bwMode="auto">
          <a:xfrm>
            <a:off x="4806752" y="4261322"/>
            <a:ext cx="569913" cy="285750"/>
            <a:chOff x="533" y="321"/>
            <a:chExt cx="359" cy="180"/>
          </a:xfrm>
        </p:grpSpPr>
        <p:grpSp>
          <p:nvGrpSpPr>
            <p:cNvPr id="8" name="Group 21"/>
            <p:cNvGrpSpPr>
              <a:grpSpLocks/>
            </p:cNvGrpSpPr>
            <p:nvPr/>
          </p:nvGrpSpPr>
          <p:grpSpPr bwMode="auto">
            <a:xfrm>
              <a:off x="533" y="321"/>
              <a:ext cx="359" cy="180"/>
              <a:chOff x="1009" y="655"/>
              <a:chExt cx="359" cy="180"/>
            </a:xfrm>
          </p:grpSpPr>
          <p:sp>
            <p:nvSpPr>
              <p:cNvPr id="1106" name="Oval 22"/>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07" name="Line 23"/>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n-US"/>
              </a:p>
            </p:txBody>
          </p:sp>
          <p:sp>
            <p:nvSpPr>
              <p:cNvPr id="1108" name="Line 24"/>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n-US"/>
              </a:p>
            </p:txBody>
          </p:sp>
          <p:sp>
            <p:nvSpPr>
              <p:cNvPr id="1109" name="Rectangle 25"/>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pPr algn="ctr"/>
                <a:endParaRPr lang="en-US" sz="2400">
                  <a:latin typeface="Times New Roman" pitchFamily="18" charset="0"/>
                </a:endParaRPr>
              </a:p>
            </p:txBody>
          </p:sp>
          <p:sp>
            <p:nvSpPr>
              <p:cNvPr id="1110" name="Oval 26"/>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9" name="Group 27"/>
              <p:cNvGrpSpPr>
                <a:grpSpLocks/>
              </p:cNvGrpSpPr>
              <p:nvPr/>
            </p:nvGrpSpPr>
            <p:grpSpPr bwMode="auto">
              <a:xfrm>
                <a:off x="1095" y="681"/>
                <a:ext cx="176" cy="68"/>
                <a:chOff x="2848" y="848"/>
                <a:chExt cx="140" cy="98"/>
              </a:xfrm>
            </p:grpSpPr>
            <p:sp>
              <p:nvSpPr>
                <p:cNvPr id="1116" name="Line 2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117" name="Line 2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118" name="Line 3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0" name="Group 31"/>
              <p:cNvGrpSpPr>
                <a:grpSpLocks/>
              </p:cNvGrpSpPr>
              <p:nvPr/>
            </p:nvGrpSpPr>
            <p:grpSpPr bwMode="auto">
              <a:xfrm flipV="1">
                <a:off x="1095" y="680"/>
                <a:ext cx="176" cy="68"/>
                <a:chOff x="2848" y="848"/>
                <a:chExt cx="140" cy="98"/>
              </a:xfrm>
            </p:grpSpPr>
            <p:sp>
              <p:nvSpPr>
                <p:cNvPr id="1113" name="Line 3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114" name="Line 3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115" name="Line 3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1105" name="Line 35"/>
            <p:cNvSpPr>
              <a:spLocks noChangeShapeType="1"/>
            </p:cNvSpPr>
            <p:nvPr/>
          </p:nvSpPr>
          <p:spPr bwMode="auto">
            <a:xfrm>
              <a:off x="535" y="368"/>
              <a:ext cx="0" cy="62"/>
            </a:xfrm>
            <a:prstGeom prst="line">
              <a:avLst/>
            </a:prstGeom>
            <a:noFill/>
            <a:ln w="12700">
              <a:solidFill>
                <a:schemeClr val="tx1"/>
              </a:solidFill>
              <a:round/>
              <a:headEnd/>
              <a:tailEnd/>
            </a:ln>
          </p:spPr>
          <p:txBody>
            <a:bodyPr wrap="none" anchor="ctr"/>
            <a:lstStyle/>
            <a:p>
              <a:endParaRPr lang="en-US"/>
            </a:p>
          </p:txBody>
        </p:sp>
      </p:grpSp>
      <p:sp>
        <p:nvSpPr>
          <p:cNvPr id="1036" name="Line 36"/>
          <p:cNvSpPr>
            <a:spLocks noChangeShapeType="1"/>
          </p:cNvSpPr>
          <p:nvPr/>
        </p:nvSpPr>
        <p:spPr bwMode="auto">
          <a:xfrm flipH="1">
            <a:off x="1682552" y="2026122"/>
            <a:ext cx="434975" cy="2159000"/>
          </a:xfrm>
          <a:prstGeom prst="line">
            <a:avLst/>
          </a:prstGeom>
          <a:noFill/>
          <a:ln w="9525">
            <a:solidFill>
              <a:schemeClr val="tx1"/>
            </a:solidFill>
            <a:round/>
            <a:headEnd/>
            <a:tailEnd/>
          </a:ln>
        </p:spPr>
        <p:txBody>
          <a:bodyPr/>
          <a:lstStyle/>
          <a:p>
            <a:endParaRPr lang="en-US"/>
          </a:p>
        </p:txBody>
      </p:sp>
      <p:sp>
        <p:nvSpPr>
          <p:cNvPr id="1037" name="Line 37"/>
          <p:cNvSpPr>
            <a:spLocks noChangeShapeType="1"/>
          </p:cNvSpPr>
          <p:nvPr/>
        </p:nvSpPr>
        <p:spPr bwMode="auto">
          <a:xfrm>
            <a:off x="3892352" y="2280122"/>
            <a:ext cx="1066800" cy="2057400"/>
          </a:xfrm>
          <a:prstGeom prst="line">
            <a:avLst/>
          </a:prstGeom>
          <a:noFill/>
          <a:ln w="9525">
            <a:solidFill>
              <a:schemeClr val="tx1"/>
            </a:solidFill>
            <a:round/>
            <a:headEnd/>
            <a:tailEnd/>
          </a:ln>
        </p:spPr>
        <p:txBody>
          <a:bodyPr/>
          <a:lstStyle/>
          <a:p>
            <a:endParaRPr lang="en-US"/>
          </a:p>
        </p:txBody>
      </p:sp>
      <p:sp>
        <p:nvSpPr>
          <p:cNvPr id="1039" name="Line 48"/>
          <p:cNvSpPr>
            <a:spLocks noChangeShapeType="1"/>
          </p:cNvSpPr>
          <p:nvPr/>
        </p:nvSpPr>
        <p:spPr bwMode="auto">
          <a:xfrm flipV="1">
            <a:off x="844352" y="4451822"/>
            <a:ext cx="609600" cy="1371600"/>
          </a:xfrm>
          <a:prstGeom prst="line">
            <a:avLst/>
          </a:prstGeom>
          <a:noFill/>
          <a:ln w="9525">
            <a:solidFill>
              <a:schemeClr val="tx1"/>
            </a:solidFill>
            <a:round/>
            <a:headEnd/>
            <a:tailEnd/>
          </a:ln>
        </p:spPr>
        <p:txBody>
          <a:bodyPr/>
          <a:lstStyle/>
          <a:p>
            <a:endParaRPr lang="en-US"/>
          </a:p>
        </p:txBody>
      </p:sp>
      <p:sp>
        <p:nvSpPr>
          <p:cNvPr id="1040" name="Line 49"/>
          <p:cNvSpPr>
            <a:spLocks noChangeShapeType="1"/>
          </p:cNvSpPr>
          <p:nvPr/>
        </p:nvSpPr>
        <p:spPr bwMode="auto">
          <a:xfrm flipH="1" flipV="1">
            <a:off x="1682552" y="4413722"/>
            <a:ext cx="76200" cy="1600200"/>
          </a:xfrm>
          <a:prstGeom prst="line">
            <a:avLst/>
          </a:prstGeom>
          <a:noFill/>
          <a:ln w="9525">
            <a:solidFill>
              <a:schemeClr val="tx1"/>
            </a:solidFill>
            <a:round/>
            <a:headEnd/>
            <a:tailEnd/>
          </a:ln>
        </p:spPr>
        <p:txBody>
          <a:bodyPr/>
          <a:lstStyle/>
          <a:p>
            <a:endParaRPr lang="en-US"/>
          </a:p>
        </p:txBody>
      </p:sp>
      <p:sp>
        <p:nvSpPr>
          <p:cNvPr id="1041" name="Line 51"/>
          <p:cNvSpPr>
            <a:spLocks noChangeShapeType="1"/>
          </p:cNvSpPr>
          <p:nvPr/>
        </p:nvSpPr>
        <p:spPr bwMode="auto">
          <a:xfrm>
            <a:off x="1911152" y="4413722"/>
            <a:ext cx="762000" cy="1600200"/>
          </a:xfrm>
          <a:prstGeom prst="line">
            <a:avLst/>
          </a:prstGeom>
          <a:noFill/>
          <a:ln w="9525">
            <a:solidFill>
              <a:schemeClr val="tx1"/>
            </a:solidFill>
            <a:round/>
            <a:headEnd/>
            <a:tailEnd/>
          </a:ln>
        </p:spPr>
        <p:txBody>
          <a:bodyPr/>
          <a:lstStyle/>
          <a:p>
            <a:endParaRPr lang="en-US"/>
          </a:p>
        </p:txBody>
      </p:sp>
      <p:grpSp>
        <p:nvGrpSpPr>
          <p:cNvPr id="12" name="Group 52"/>
          <p:cNvGrpSpPr>
            <a:grpSpLocks/>
          </p:cNvGrpSpPr>
          <p:nvPr/>
        </p:nvGrpSpPr>
        <p:grpSpPr bwMode="auto">
          <a:xfrm>
            <a:off x="5187752" y="5632922"/>
            <a:ext cx="457200" cy="636588"/>
            <a:chOff x="4180" y="783"/>
            <a:chExt cx="150" cy="307"/>
          </a:xfrm>
        </p:grpSpPr>
        <p:sp>
          <p:nvSpPr>
            <p:cNvPr id="1088" name="AutoShape 5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089" name="Rectangle 5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1090" name="Rectangle 5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091" name="AutoShape 5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092" name="Line 5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093" name="Line 5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094" name="Rectangle 5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095" name="Rectangle 6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aphicFrame>
        <p:nvGraphicFramePr>
          <p:cNvPr id="1028" name="Object 61"/>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77641580"/>
              </p:ext>
            </p:extLst>
          </p:nvPr>
        </p:nvGraphicFramePr>
        <p:xfrm>
          <a:off x="6330752" y="5785322"/>
          <a:ext cx="611188" cy="520700"/>
        </p:xfrm>
        <a:graphic>
          <a:graphicData uri="http://schemas.openxmlformats.org/presentationml/2006/ole">
            <p:oleObj spid="_x0000_s289953" name="Clip" r:id="rId3" imgW="1305000" imgH="1085760" progId="">
              <p:embed/>
            </p:oleObj>
          </a:graphicData>
        </a:graphic>
      </p:graphicFrame>
      <p:sp>
        <p:nvSpPr>
          <p:cNvPr id="1043" name="Line 62"/>
          <p:cNvSpPr>
            <a:spLocks noChangeShapeType="1"/>
          </p:cNvSpPr>
          <p:nvPr/>
        </p:nvSpPr>
        <p:spPr bwMode="auto">
          <a:xfrm>
            <a:off x="4959152" y="4489922"/>
            <a:ext cx="304800" cy="1143000"/>
          </a:xfrm>
          <a:prstGeom prst="line">
            <a:avLst/>
          </a:prstGeom>
          <a:noFill/>
          <a:ln w="9525">
            <a:solidFill>
              <a:schemeClr val="tx1"/>
            </a:solidFill>
            <a:round/>
            <a:headEnd/>
            <a:tailEnd/>
          </a:ln>
        </p:spPr>
        <p:txBody>
          <a:bodyPr/>
          <a:lstStyle/>
          <a:p>
            <a:endParaRPr lang="en-US"/>
          </a:p>
        </p:txBody>
      </p:sp>
      <p:sp>
        <p:nvSpPr>
          <p:cNvPr id="1044" name="Line 63"/>
          <p:cNvSpPr>
            <a:spLocks noChangeShapeType="1"/>
          </p:cNvSpPr>
          <p:nvPr/>
        </p:nvSpPr>
        <p:spPr bwMode="auto">
          <a:xfrm>
            <a:off x="5263952" y="4413722"/>
            <a:ext cx="1219200" cy="1447800"/>
          </a:xfrm>
          <a:prstGeom prst="line">
            <a:avLst/>
          </a:prstGeom>
          <a:noFill/>
          <a:ln w="9525">
            <a:solidFill>
              <a:schemeClr val="tx1"/>
            </a:solidFill>
            <a:round/>
            <a:headEnd/>
            <a:tailEnd/>
          </a:ln>
        </p:spPr>
        <p:txBody>
          <a:bodyPr/>
          <a:lstStyle/>
          <a:p>
            <a:endParaRPr lang="en-US"/>
          </a:p>
        </p:txBody>
      </p:sp>
      <p:grpSp>
        <p:nvGrpSpPr>
          <p:cNvPr id="13" name="Group 64"/>
          <p:cNvGrpSpPr>
            <a:grpSpLocks/>
          </p:cNvGrpSpPr>
          <p:nvPr/>
        </p:nvGrpSpPr>
        <p:grpSpPr bwMode="auto">
          <a:xfrm>
            <a:off x="5187752" y="1594322"/>
            <a:ext cx="1828800" cy="304800"/>
            <a:chOff x="3792" y="1056"/>
            <a:chExt cx="1152" cy="192"/>
          </a:xfrm>
        </p:grpSpPr>
        <p:sp>
          <p:nvSpPr>
            <p:cNvPr id="1085" name="Rectangle 65"/>
            <p:cNvSpPr>
              <a:spLocks noChangeArrowheads="1"/>
            </p:cNvSpPr>
            <p:nvPr/>
          </p:nvSpPr>
          <p:spPr bwMode="auto">
            <a:xfrm>
              <a:off x="3792" y="1056"/>
              <a:ext cx="336" cy="192"/>
            </a:xfrm>
            <a:prstGeom prst="rect">
              <a:avLst/>
            </a:prstGeom>
            <a:solidFill>
              <a:schemeClr val="accent2">
                <a:lumMod val="40000"/>
                <a:lumOff val="60000"/>
              </a:schemeClr>
            </a:solidFill>
            <a:ln w="9525">
              <a:solidFill>
                <a:schemeClr val="tx1"/>
              </a:solidFill>
              <a:miter lim="800000"/>
              <a:headEnd/>
              <a:tailEnd/>
            </a:ln>
          </p:spPr>
          <p:txBody>
            <a:bodyPr wrap="none" anchor="ctr"/>
            <a:lstStyle/>
            <a:p>
              <a:pPr algn="ctr"/>
              <a:r>
                <a:rPr lang="en-US" sz="1000" smtClean="0">
                  <a:latin typeface="Arial" charset="0"/>
                </a:rPr>
                <a:t>IP</a:t>
              </a:r>
            </a:p>
            <a:p>
              <a:pPr algn="ctr"/>
              <a:r>
                <a:rPr lang="en-US" sz="1000" smtClean="0">
                  <a:latin typeface="Arial" charset="0"/>
                </a:rPr>
                <a:t>header</a:t>
              </a:r>
              <a:endParaRPr lang="en-US" sz="1000">
                <a:latin typeface="Arial" charset="0"/>
              </a:endParaRPr>
            </a:p>
          </p:txBody>
        </p:sp>
        <p:sp>
          <p:nvSpPr>
            <p:cNvPr id="1086" name="Rectangle 66"/>
            <p:cNvSpPr>
              <a:spLocks noChangeArrowheads="1"/>
            </p:cNvSpPr>
            <p:nvPr/>
          </p:nvSpPr>
          <p:spPr bwMode="auto">
            <a:xfrm>
              <a:off x="4128" y="1056"/>
              <a:ext cx="336" cy="192"/>
            </a:xfrm>
            <a:prstGeom prst="rect">
              <a:avLst/>
            </a:prstGeom>
            <a:solidFill>
              <a:schemeClr val="accent2">
                <a:lumMod val="40000"/>
                <a:lumOff val="60000"/>
              </a:schemeClr>
            </a:solidFill>
            <a:ln w="9525">
              <a:solidFill>
                <a:schemeClr val="tx1"/>
              </a:solidFill>
              <a:miter lim="800000"/>
              <a:headEnd/>
              <a:tailEnd/>
            </a:ln>
          </p:spPr>
          <p:txBody>
            <a:bodyPr wrap="none" anchor="ctr"/>
            <a:lstStyle/>
            <a:p>
              <a:pPr algn="ctr"/>
              <a:r>
                <a:rPr lang="en-US" sz="1000" smtClean="0">
                  <a:latin typeface="Arial" charset="0"/>
                </a:rPr>
                <a:t>IPsec</a:t>
              </a:r>
            </a:p>
            <a:p>
              <a:pPr algn="ctr"/>
              <a:r>
                <a:rPr lang="en-US" sz="1000" smtClean="0">
                  <a:latin typeface="Arial" charset="0"/>
                </a:rPr>
                <a:t>header</a:t>
              </a:r>
              <a:endParaRPr lang="en-US" sz="1000">
                <a:latin typeface="Arial" charset="0"/>
              </a:endParaRPr>
            </a:p>
          </p:txBody>
        </p:sp>
        <p:sp>
          <p:nvSpPr>
            <p:cNvPr id="1087" name="Rectangle 67"/>
            <p:cNvSpPr>
              <a:spLocks noChangeArrowheads="1"/>
            </p:cNvSpPr>
            <p:nvPr/>
          </p:nvSpPr>
          <p:spPr bwMode="auto">
            <a:xfrm>
              <a:off x="4464" y="1056"/>
              <a:ext cx="480" cy="192"/>
            </a:xfrm>
            <a:prstGeom prst="rect">
              <a:avLst/>
            </a:prstGeom>
            <a:solidFill>
              <a:schemeClr val="accent2">
                <a:lumMod val="40000"/>
                <a:lumOff val="60000"/>
              </a:schemeClr>
            </a:solidFill>
            <a:ln w="9525">
              <a:solidFill>
                <a:schemeClr val="tx1"/>
              </a:solidFill>
              <a:miter lim="800000"/>
              <a:headEnd/>
              <a:tailEnd/>
            </a:ln>
          </p:spPr>
          <p:txBody>
            <a:bodyPr wrap="none" anchor="ctr"/>
            <a:lstStyle/>
            <a:p>
              <a:pPr algn="ctr"/>
              <a:r>
                <a:rPr lang="en-US" sz="1000" b="1" smtClean="0">
                  <a:solidFill>
                    <a:srgbClr val="FFFF00"/>
                  </a:solidFill>
                  <a:latin typeface="Arial" charset="0"/>
                </a:rPr>
                <a:t>Data to be </a:t>
              </a:r>
            </a:p>
            <a:p>
              <a:pPr algn="ctr"/>
              <a:r>
                <a:rPr lang="en-US" sz="1000" b="1" smtClean="0">
                  <a:solidFill>
                    <a:srgbClr val="FFFF00"/>
                  </a:solidFill>
                  <a:latin typeface="Arial" charset="0"/>
                </a:rPr>
                <a:t>SECURED</a:t>
              </a:r>
              <a:endParaRPr lang="en-US" sz="1000" b="1">
                <a:solidFill>
                  <a:srgbClr val="FFFF00"/>
                </a:solidFill>
                <a:latin typeface="Arial" charset="0"/>
              </a:endParaRPr>
            </a:p>
          </p:txBody>
        </p:sp>
      </p:grpSp>
      <p:grpSp>
        <p:nvGrpSpPr>
          <p:cNvPr id="14" name="Group 68"/>
          <p:cNvGrpSpPr>
            <a:grpSpLocks/>
          </p:cNvGrpSpPr>
          <p:nvPr/>
        </p:nvGrpSpPr>
        <p:grpSpPr bwMode="auto">
          <a:xfrm rot="16939761">
            <a:off x="691952" y="2889721"/>
            <a:ext cx="1828800" cy="304800"/>
            <a:chOff x="3792" y="1056"/>
            <a:chExt cx="1152" cy="192"/>
          </a:xfrm>
        </p:grpSpPr>
        <p:sp>
          <p:nvSpPr>
            <p:cNvPr id="1082" name="Rectangle 69"/>
            <p:cNvSpPr>
              <a:spLocks noChangeArrowheads="1"/>
            </p:cNvSpPr>
            <p:nvPr/>
          </p:nvSpPr>
          <p:spPr bwMode="auto">
            <a:xfrm rot="8622">
              <a:off x="3792" y="1056"/>
              <a:ext cx="336" cy="192"/>
            </a:xfrm>
            <a:prstGeom prst="rect">
              <a:avLst/>
            </a:prstGeom>
            <a:solidFill>
              <a:schemeClr val="accent2">
                <a:lumMod val="40000"/>
                <a:lumOff val="60000"/>
              </a:schemeClr>
            </a:solidFill>
            <a:ln w="9525">
              <a:solidFill>
                <a:schemeClr val="tx1"/>
              </a:solidFill>
              <a:miter lim="800000"/>
              <a:headEnd/>
              <a:tailEnd/>
            </a:ln>
          </p:spPr>
          <p:txBody>
            <a:bodyPr wrap="none" anchor="ctr"/>
            <a:lstStyle/>
            <a:p>
              <a:pPr algn="ctr" eaLnBrk="1" hangingPunct="1"/>
              <a:r>
                <a:rPr lang="en-US" sz="1000" smtClean="0">
                  <a:latin typeface="Arial" charset="0"/>
                </a:rPr>
                <a:t>IP</a:t>
              </a:r>
            </a:p>
            <a:p>
              <a:pPr algn="ctr" eaLnBrk="1" hangingPunct="1"/>
              <a:r>
                <a:rPr lang="en-US" sz="1000" smtClean="0">
                  <a:latin typeface="Arial" charset="0"/>
                </a:rPr>
                <a:t>header</a:t>
              </a:r>
              <a:endParaRPr lang="en-US" sz="1000">
                <a:latin typeface="Arial" charset="0"/>
              </a:endParaRPr>
            </a:p>
          </p:txBody>
        </p:sp>
        <p:sp>
          <p:nvSpPr>
            <p:cNvPr id="1083" name="Rectangle 70"/>
            <p:cNvSpPr>
              <a:spLocks noChangeArrowheads="1"/>
            </p:cNvSpPr>
            <p:nvPr/>
          </p:nvSpPr>
          <p:spPr bwMode="auto">
            <a:xfrm rot="8622">
              <a:off x="4128" y="1056"/>
              <a:ext cx="336" cy="192"/>
            </a:xfrm>
            <a:prstGeom prst="rect">
              <a:avLst/>
            </a:prstGeom>
            <a:solidFill>
              <a:schemeClr val="accent2">
                <a:lumMod val="40000"/>
                <a:lumOff val="60000"/>
              </a:schemeClr>
            </a:solidFill>
            <a:ln w="9525">
              <a:solidFill>
                <a:schemeClr val="tx1"/>
              </a:solidFill>
              <a:miter lim="800000"/>
              <a:headEnd/>
              <a:tailEnd/>
            </a:ln>
          </p:spPr>
          <p:txBody>
            <a:bodyPr wrap="none" anchor="ctr"/>
            <a:lstStyle/>
            <a:p>
              <a:pPr algn="ctr" eaLnBrk="1" hangingPunct="1"/>
              <a:r>
                <a:rPr lang="en-US" sz="1000" smtClean="0">
                  <a:latin typeface="Arial" charset="0"/>
                </a:rPr>
                <a:t>IPsec</a:t>
              </a:r>
            </a:p>
            <a:p>
              <a:pPr algn="ctr" eaLnBrk="1" hangingPunct="1"/>
              <a:r>
                <a:rPr lang="en-US" sz="1000" smtClean="0">
                  <a:latin typeface="Arial" charset="0"/>
                </a:rPr>
                <a:t>header</a:t>
              </a:r>
              <a:endParaRPr lang="en-US" sz="1000">
                <a:latin typeface="Arial" charset="0"/>
              </a:endParaRPr>
            </a:p>
          </p:txBody>
        </p:sp>
        <p:sp>
          <p:nvSpPr>
            <p:cNvPr id="1084" name="Rectangle 71"/>
            <p:cNvSpPr>
              <a:spLocks noChangeArrowheads="1"/>
            </p:cNvSpPr>
            <p:nvPr/>
          </p:nvSpPr>
          <p:spPr bwMode="auto">
            <a:xfrm rot="8622">
              <a:off x="4464" y="1056"/>
              <a:ext cx="480" cy="192"/>
            </a:xfrm>
            <a:prstGeom prst="rect">
              <a:avLst/>
            </a:prstGeom>
            <a:solidFill>
              <a:schemeClr val="accent2">
                <a:lumMod val="40000"/>
                <a:lumOff val="60000"/>
              </a:schemeClr>
            </a:solidFill>
            <a:ln w="9525">
              <a:solidFill>
                <a:schemeClr val="tx1"/>
              </a:solidFill>
              <a:miter lim="800000"/>
              <a:headEnd/>
              <a:tailEnd/>
            </a:ln>
          </p:spPr>
          <p:txBody>
            <a:bodyPr wrap="none" anchor="ctr"/>
            <a:lstStyle/>
            <a:p>
              <a:pPr algn="ctr"/>
              <a:r>
                <a:rPr lang="en-US" sz="1000" b="1" smtClean="0">
                  <a:solidFill>
                    <a:srgbClr val="FFFF00"/>
                  </a:solidFill>
                  <a:latin typeface="Arial" charset="0"/>
                </a:rPr>
                <a:t>Data to be</a:t>
              </a:r>
            </a:p>
            <a:p>
              <a:pPr algn="ctr"/>
              <a:r>
                <a:rPr lang="en-US" sz="1000" b="1" smtClean="0">
                  <a:solidFill>
                    <a:srgbClr val="FFFF00"/>
                  </a:solidFill>
                  <a:latin typeface="Arial" charset="0"/>
                </a:rPr>
                <a:t>SECURED</a:t>
              </a:r>
              <a:endParaRPr lang="en-US" sz="1000" b="1">
                <a:solidFill>
                  <a:srgbClr val="FFFF00"/>
                </a:solidFill>
                <a:latin typeface="Arial" charset="0"/>
              </a:endParaRPr>
            </a:p>
          </p:txBody>
        </p:sp>
      </p:grpSp>
      <p:grpSp>
        <p:nvGrpSpPr>
          <p:cNvPr id="15" name="Group 72"/>
          <p:cNvGrpSpPr>
            <a:grpSpLocks/>
          </p:cNvGrpSpPr>
          <p:nvPr/>
        </p:nvGrpSpPr>
        <p:grpSpPr bwMode="auto">
          <a:xfrm rot="3579777">
            <a:off x="3816152" y="3042121"/>
            <a:ext cx="1828800" cy="304800"/>
            <a:chOff x="3792" y="1056"/>
            <a:chExt cx="1152" cy="192"/>
          </a:xfrm>
        </p:grpSpPr>
        <p:sp>
          <p:nvSpPr>
            <p:cNvPr id="1079" name="Rectangle 73"/>
            <p:cNvSpPr>
              <a:spLocks noChangeArrowheads="1"/>
            </p:cNvSpPr>
            <p:nvPr/>
          </p:nvSpPr>
          <p:spPr bwMode="auto">
            <a:xfrm>
              <a:off x="3792" y="1056"/>
              <a:ext cx="336" cy="192"/>
            </a:xfrm>
            <a:prstGeom prst="rect">
              <a:avLst/>
            </a:prstGeom>
            <a:solidFill>
              <a:schemeClr val="accent2">
                <a:lumMod val="40000"/>
                <a:lumOff val="60000"/>
              </a:schemeClr>
            </a:solidFill>
            <a:ln w="9525">
              <a:solidFill>
                <a:schemeClr val="tx1"/>
              </a:solidFill>
              <a:miter lim="800000"/>
              <a:headEnd/>
              <a:tailEnd/>
            </a:ln>
          </p:spPr>
          <p:txBody>
            <a:bodyPr wrap="none" anchor="ctr"/>
            <a:lstStyle/>
            <a:p>
              <a:pPr algn="ctr"/>
              <a:r>
                <a:rPr lang="en-US" sz="1000" smtClean="0">
                  <a:latin typeface="Arial" charset="0"/>
                </a:rPr>
                <a:t>IP</a:t>
              </a:r>
            </a:p>
            <a:p>
              <a:pPr algn="ctr"/>
              <a:r>
                <a:rPr lang="en-US" sz="1000" smtClean="0">
                  <a:latin typeface="Arial" charset="0"/>
                </a:rPr>
                <a:t>header</a:t>
              </a:r>
              <a:endParaRPr lang="en-US" sz="1000">
                <a:latin typeface="Arial" charset="0"/>
              </a:endParaRPr>
            </a:p>
          </p:txBody>
        </p:sp>
        <p:sp>
          <p:nvSpPr>
            <p:cNvPr id="1080" name="Rectangle 74"/>
            <p:cNvSpPr>
              <a:spLocks noChangeArrowheads="1"/>
            </p:cNvSpPr>
            <p:nvPr/>
          </p:nvSpPr>
          <p:spPr bwMode="auto">
            <a:xfrm>
              <a:off x="4128" y="1056"/>
              <a:ext cx="336" cy="192"/>
            </a:xfrm>
            <a:prstGeom prst="rect">
              <a:avLst/>
            </a:prstGeom>
            <a:solidFill>
              <a:schemeClr val="accent2">
                <a:lumMod val="40000"/>
                <a:lumOff val="60000"/>
              </a:schemeClr>
            </a:solidFill>
            <a:ln w="9525">
              <a:solidFill>
                <a:schemeClr val="tx1"/>
              </a:solidFill>
              <a:miter lim="800000"/>
              <a:headEnd/>
              <a:tailEnd/>
            </a:ln>
          </p:spPr>
          <p:txBody>
            <a:bodyPr wrap="none" anchor="ctr"/>
            <a:lstStyle/>
            <a:p>
              <a:pPr algn="ctr"/>
              <a:r>
                <a:rPr lang="en-US" sz="1000" smtClean="0">
                  <a:latin typeface="Arial" charset="0"/>
                </a:rPr>
                <a:t>IPsec</a:t>
              </a:r>
            </a:p>
            <a:p>
              <a:pPr algn="ctr"/>
              <a:r>
                <a:rPr lang="en-US" sz="1000" smtClean="0">
                  <a:latin typeface="Arial" charset="0"/>
                </a:rPr>
                <a:t>header</a:t>
              </a:r>
              <a:endParaRPr lang="en-US" sz="1000">
                <a:latin typeface="Arial" charset="0"/>
              </a:endParaRPr>
            </a:p>
          </p:txBody>
        </p:sp>
        <p:sp>
          <p:nvSpPr>
            <p:cNvPr id="1081" name="Rectangle 75"/>
            <p:cNvSpPr>
              <a:spLocks noChangeArrowheads="1"/>
            </p:cNvSpPr>
            <p:nvPr/>
          </p:nvSpPr>
          <p:spPr bwMode="auto">
            <a:xfrm>
              <a:off x="4464" y="1056"/>
              <a:ext cx="480" cy="192"/>
            </a:xfrm>
            <a:prstGeom prst="rect">
              <a:avLst/>
            </a:prstGeom>
            <a:solidFill>
              <a:schemeClr val="accent2">
                <a:lumMod val="40000"/>
                <a:lumOff val="60000"/>
              </a:schemeClr>
            </a:solidFill>
            <a:ln w="9525">
              <a:solidFill>
                <a:schemeClr val="tx1"/>
              </a:solidFill>
              <a:miter lim="800000"/>
              <a:headEnd/>
              <a:tailEnd/>
            </a:ln>
          </p:spPr>
          <p:txBody>
            <a:bodyPr wrap="none" anchor="ctr"/>
            <a:lstStyle/>
            <a:p>
              <a:pPr algn="ctr"/>
              <a:r>
                <a:rPr lang="en-US" sz="1000" b="1" smtClean="0">
                  <a:solidFill>
                    <a:srgbClr val="FFFF00"/>
                  </a:solidFill>
                  <a:latin typeface="Arial" charset="0"/>
                </a:rPr>
                <a:t>Data to be </a:t>
              </a:r>
            </a:p>
            <a:p>
              <a:pPr algn="ctr"/>
              <a:r>
                <a:rPr lang="en-US" sz="1000" b="1" smtClean="0">
                  <a:solidFill>
                    <a:srgbClr val="FFFF00"/>
                  </a:solidFill>
                  <a:latin typeface="Arial" charset="0"/>
                </a:rPr>
                <a:t>SECURED</a:t>
              </a:r>
              <a:endParaRPr lang="en-US" sz="1000" b="1">
                <a:solidFill>
                  <a:srgbClr val="FFFF00"/>
                </a:solidFill>
                <a:latin typeface="Arial" charset="0"/>
              </a:endParaRPr>
            </a:p>
          </p:txBody>
        </p:sp>
      </p:grpSp>
      <p:grpSp>
        <p:nvGrpSpPr>
          <p:cNvPr id="16" name="Group 76"/>
          <p:cNvGrpSpPr>
            <a:grpSpLocks/>
          </p:cNvGrpSpPr>
          <p:nvPr/>
        </p:nvGrpSpPr>
        <p:grpSpPr bwMode="auto">
          <a:xfrm rot="17587251">
            <a:off x="272852" y="4832821"/>
            <a:ext cx="1295400" cy="304800"/>
            <a:chOff x="4320" y="1728"/>
            <a:chExt cx="816" cy="192"/>
          </a:xfrm>
        </p:grpSpPr>
        <p:sp>
          <p:nvSpPr>
            <p:cNvPr id="1077" name="Rectangle 77"/>
            <p:cNvSpPr>
              <a:spLocks noChangeArrowheads="1"/>
            </p:cNvSpPr>
            <p:nvPr/>
          </p:nvSpPr>
          <p:spPr bwMode="auto">
            <a:xfrm>
              <a:off x="4320" y="1728"/>
              <a:ext cx="336" cy="192"/>
            </a:xfrm>
            <a:prstGeom prst="rect">
              <a:avLst/>
            </a:prstGeom>
            <a:solidFill>
              <a:schemeClr val="accent2">
                <a:lumMod val="40000"/>
                <a:lumOff val="60000"/>
              </a:schemeClr>
            </a:solidFill>
            <a:ln w="9525">
              <a:solidFill>
                <a:schemeClr val="tx1"/>
              </a:solidFill>
              <a:miter lim="800000"/>
              <a:headEnd/>
              <a:tailEnd/>
            </a:ln>
          </p:spPr>
          <p:txBody>
            <a:bodyPr wrap="none" anchor="ctr"/>
            <a:lstStyle/>
            <a:p>
              <a:pPr algn="ctr" eaLnBrk="1" hangingPunct="1"/>
              <a:r>
                <a:rPr lang="en-US" sz="1000" smtClean="0">
                  <a:latin typeface="Arial" charset="0"/>
                </a:rPr>
                <a:t>IP</a:t>
              </a:r>
            </a:p>
            <a:p>
              <a:pPr algn="ctr" eaLnBrk="1" hangingPunct="1"/>
              <a:r>
                <a:rPr lang="en-US" sz="1000" smtClean="0">
                  <a:latin typeface="Arial" charset="0"/>
                </a:rPr>
                <a:t>header</a:t>
              </a:r>
              <a:endParaRPr lang="en-US" sz="1000">
                <a:latin typeface="Arial" charset="0"/>
              </a:endParaRPr>
            </a:p>
          </p:txBody>
        </p:sp>
        <p:sp>
          <p:nvSpPr>
            <p:cNvPr id="1078" name="Rectangle 78"/>
            <p:cNvSpPr>
              <a:spLocks noChangeArrowheads="1"/>
            </p:cNvSpPr>
            <p:nvPr/>
          </p:nvSpPr>
          <p:spPr bwMode="auto">
            <a:xfrm>
              <a:off x="4656" y="1728"/>
              <a:ext cx="480" cy="192"/>
            </a:xfrm>
            <a:prstGeom prst="rect">
              <a:avLst/>
            </a:prstGeom>
            <a:solidFill>
              <a:schemeClr val="accent2">
                <a:lumMod val="40000"/>
                <a:lumOff val="60000"/>
              </a:schemeClr>
            </a:solidFill>
            <a:ln w="9525">
              <a:solidFill>
                <a:schemeClr val="tx1"/>
              </a:solidFill>
              <a:miter lim="800000"/>
              <a:headEnd/>
              <a:tailEnd/>
            </a:ln>
          </p:spPr>
          <p:txBody>
            <a:bodyPr wrap="none" anchor="ctr"/>
            <a:lstStyle/>
            <a:p>
              <a:pPr algn="ctr" eaLnBrk="1" hangingPunct="1"/>
              <a:r>
                <a:rPr lang="en-US" sz="1000" smtClean="0">
                  <a:latin typeface="Arial" charset="0"/>
                </a:rPr>
                <a:t>data</a:t>
              </a:r>
              <a:endParaRPr lang="en-US" sz="1000">
                <a:latin typeface="Arial" charset="0"/>
              </a:endParaRPr>
            </a:p>
          </p:txBody>
        </p:sp>
      </p:grpSp>
      <p:grpSp>
        <p:nvGrpSpPr>
          <p:cNvPr id="17" name="Group 79"/>
          <p:cNvGrpSpPr>
            <a:grpSpLocks/>
          </p:cNvGrpSpPr>
          <p:nvPr/>
        </p:nvGrpSpPr>
        <p:grpSpPr bwMode="auto">
          <a:xfrm rot="3125522">
            <a:off x="5530652" y="4909021"/>
            <a:ext cx="1295400" cy="304800"/>
            <a:chOff x="4320" y="1728"/>
            <a:chExt cx="816" cy="192"/>
          </a:xfrm>
        </p:grpSpPr>
        <p:sp>
          <p:nvSpPr>
            <p:cNvPr id="1075" name="Rectangle 80"/>
            <p:cNvSpPr>
              <a:spLocks noChangeArrowheads="1"/>
            </p:cNvSpPr>
            <p:nvPr/>
          </p:nvSpPr>
          <p:spPr bwMode="auto">
            <a:xfrm>
              <a:off x="4320" y="1728"/>
              <a:ext cx="336" cy="192"/>
            </a:xfrm>
            <a:prstGeom prst="rect">
              <a:avLst/>
            </a:prstGeom>
            <a:solidFill>
              <a:schemeClr val="accent2">
                <a:lumMod val="40000"/>
                <a:lumOff val="60000"/>
              </a:schemeClr>
            </a:solidFill>
            <a:ln w="9525">
              <a:solidFill>
                <a:schemeClr val="tx1"/>
              </a:solidFill>
              <a:miter lim="800000"/>
              <a:headEnd/>
              <a:tailEnd/>
            </a:ln>
          </p:spPr>
          <p:txBody>
            <a:bodyPr wrap="none" anchor="ctr"/>
            <a:lstStyle/>
            <a:p>
              <a:pPr algn="ctr"/>
              <a:r>
                <a:rPr lang="en-US" sz="1000" smtClean="0">
                  <a:latin typeface="Arial" charset="0"/>
                </a:rPr>
                <a:t>IP</a:t>
              </a:r>
            </a:p>
            <a:p>
              <a:pPr algn="ctr"/>
              <a:r>
                <a:rPr lang="en-US" sz="1000" smtClean="0">
                  <a:latin typeface="Arial" charset="0"/>
                </a:rPr>
                <a:t>header</a:t>
              </a:r>
              <a:endParaRPr lang="en-US" sz="1000">
                <a:latin typeface="Arial" charset="0"/>
              </a:endParaRPr>
            </a:p>
          </p:txBody>
        </p:sp>
        <p:sp>
          <p:nvSpPr>
            <p:cNvPr id="1076" name="Rectangle 81"/>
            <p:cNvSpPr>
              <a:spLocks noChangeArrowheads="1"/>
            </p:cNvSpPr>
            <p:nvPr/>
          </p:nvSpPr>
          <p:spPr bwMode="auto">
            <a:xfrm>
              <a:off x="4656" y="1728"/>
              <a:ext cx="480" cy="192"/>
            </a:xfrm>
            <a:prstGeom prst="rect">
              <a:avLst/>
            </a:prstGeom>
            <a:solidFill>
              <a:schemeClr val="accent2">
                <a:lumMod val="40000"/>
                <a:lumOff val="60000"/>
              </a:schemeClr>
            </a:solidFill>
            <a:ln w="9525">
              <a:solidFill>
                <a:schemeClr val="tx1"/>
              </a:solidFill>
              <a:miter lim="800000"/>
              <a:headEnd/>
              <a:tailEnd/>
            </a:ln>
          </p:spPr>
          <p:txBody>
            <a:bodyPr wrap="none" anchor="ctr"/>
            <a:lstStyle/>
            <a:p>
              <a:pPr algn="ctr"/>
              <a:r>
                <a:rPr lang="en-US" sz="1000" smtClean="0">
                  <a:latin typeface="Arial" charset="0"/>
                </a:rPr>
                <a:t>data</a:t>
              </a:r>
              <a:endParaRPr lang="en-US" sz="1000">
                <a:latin typeface="Arial" charset="0"/>
              </a:endParaRPr>
            </a:p>
          </p:txBody>
        </p:sp>
      </p:grpSp>
      <p:sp>
        <p:nvSpPr>
          <p:cNvPr id="1050" name="Text Box 82"/>
          <p:cNvSpPr txBox="1">
            <a:spLocks noChangeArrowheads="1"/>
          </p:cNvSpPr>
          <p:nvPr/>
        </p:nvSpPr>
        <p:spPr bwMode="auto">
          <a:xfrm>
            <a:off x="965002" y="6317134"/>
            <a:ext cx="1303627" cy="369332"/>
          </a:xfrm>
          <a:prstGeom prst="rect">
            <a:avLst/>
          </a:prstGeom>
          <a:noFill/>
          <a:ln w="9525">
            <a:noFill/>
            <a:miter lim="800000"/>
            <a:headEnd/>
            <a:tailEnd/>
          </a:ln>
        </p:spPr>
        <p:txBody>
          <a:bodyPr wrap="none">
            <a:spAutoFit/>
          </a:bodyPr>
          <a:lstStyle/>
          <a:p>
            <a:pPr eaLnBrk="1" hangingPunct="1"/>
            <a:r>
              <a:rPr lang="en-US" sz="1800" smtClean="0"/>
              <a:t>Main office</a:t>
            </a:r>
            <a:endParaRPr lang="en-US" sz="1800"/>
          </a:p>
        </p:txBody>
      </p:sp>
      <p:sp>
        <p:nvSpPr>
          <p:cNvPr id="1051" name="Text Box 83"/>
          <p:cNvSpPr txBox="1">
            <a:spLocks noChangeArrowheads="1"/>
          </p:cNvSpPr>
          <p:nvPr/>
        </p:nvSpPr>
        <p:spPr bwMode="auto">
          <a:xfrm>
            <a:off x="5095677" y="6359997"/>
            <a:ext cx="1492075" cy="369332"/>
          </a:xfrm>
          <a:prstGeom prst="rect">
            <a:avLst/>
          </a:prstGeom>
          <a:noFill/>
          <a:ln w="9525">
            <a:noFill/>
            <a:miter lim="800000"/>
            <a:headEnd/>
            <a:tailEnd/>
          </a:ln>
        </p:spPr>
        <p:txBody>
          <a:bodyPr wrap="none">
            <a:spAutoFit/>
          </a:bodyPr>
          <a:lstStyle/>
          <a:p>
            <a:pPr eaLnBrk="1" hangingPunct="1"/>
            <a:r>
              <a:rPr lang="en-US" sz="1800" smtClean="0"/>
              <a:t>Branch office</a:t>
            </a:r>
            <a:endParaRPr lang="en-US" sz="1800"/>
          </a:p>
        </p:txBody>
      </p:sp>
      <p:sp>
        <p:nvSpPr>
          <p:cNvPr id="1052" name="Text Box 84"/>
          <p:cNvSpPr txBox="1">
            <a:spLocks noChangeArrowheads="1"/>
          </p:cNvSpPr>
          <p:nvPr/>
        </p:nvSpPr>
        <p:spPr bwMode="auto">
          <a:xfrm>
            <a:off x="7059994" y="2432522"/>
            <a:ext cx="1738746" cy="369332"/>
          </a:xfrm>
          <a:prstGeom prst="rect">
            <a:avLst/>
          </a:prstGeom>
          <a:noFill/>
          <a:ln w="9525">
            <a:noFill/>
            <a:miter lim="800000"/>
            <a:headEnd/>
            <a:tailEnd/>
          </a:ln>
        </p:spPr>
        <p:txBody>
          <a:bodyPr wrap="none">
            <a:spAutoFit/>
          </a:bodyPr>
          <a:lstStyle/>
          <a:p>
            <a:pPr algn="ctr" eaLnBrk="1" hangingPunct="1"/>
            <a:r>
              <a:rPr lang="en-US" sz="1800" smtClean="0"/>
              <a:t>Worker on field</a:t>
            </a:r>
            <a:endParaRPr lang="en-US" sz="1800"/>
          </a:p>
        </p:txBody>
      </p:sp>
      <p:grpSp>
        <p:nvGrpSpPr>
          <p:cNvPr id="18" name="Group 85"/>
          <p:cNvGrpSpPr>
            <a:grpSpLocks noChangeAspect="1"/>
          </p:cNvGrpSpPr>
          <p:nvPr/>
        </p:nvGrpSpPr>
        <p:grpSpPr bwMode="auto">
          <a:xfrm>
            <a:off x="7549952" y="1822922"/>
            <a:ext cx="601663" cy="561975"/>
            <a:chOff x="4770" y="1854"/>
            <a:chExt cx="379" cy="354"/>
          </a:xfrm>
        </p:grpSpPr>
        <p:sp>
          <p:nvSpPr>
            <p:cNvPr id="1058" name="AutoShape 86"/>
            <p:cNvSpPr>
              <a:spLocks noChangeAspect="1" noChangeArrowheads="1" noTextEdit="1"/>
            </p:cNvSpPr>
            <p:nvPr/>
          </p:nvSpPr>
          <p:spPr bwMode="auto">
            <a:xfrm>
              <a:off x="4770" y="1854"/>
              <a:ext cx="379" cy="354"/>
            </a:xfrm>
            <a:prstGeom prst="rect">
              <a:avLst/>
            </a:prstGeom>
            <a:noFill/>
            <a:ln w="9525">
              <a:noFill/>
              <a:miter lim="800000"/>
              <a:headEnd/>
              <a:tailEnd/>
            </a:ln>
          </p:spPr>
          <p:txBody>
            <a:bodyPr/>
            <a:lstStyle/>
            <a:p>
              <a:endParaRPr lang="en-US"/>
            </a:p>
          </p:txBody>
        </p:sp>
        <p:sp>
          <p:nvSpPr>
            <p:cNvPr id="1059" name="Freeform 87"/>
            <p:cNvSpPr>
              <a:spLocks/>
            </p:cNvSpPr>
            <p:nvPr/>
          </p:nvSpPr>
          <p:spPr bwMode="auto">
            <a:xfrm>
              <a:off x="4773" y="1855"/>
              <a:ext cx="376" cy="353"/>
            </a:xfrm>
            <a:custGeom>
              <a:avLst/>
              <a:gdLst>
                <a:gd name="T0" fmla="*/ 1 w 1878"/>
                <a:gd name="T1" fmla="*/ 0 h 1766"/>
                <a:gd name="T2" fmla="*/ 1 w 1878"/>
                <a:gd name="T3" fmla="*/ 0 h 1766"/>
                <a:gd name="T4" fmla="*/ 1 w 1878"/>
                <a:gd name="T5" fmla="*/ 0 h 1766"/>
                <a:gd name="T6" fmla="*/ 1 w 1878"/>
                <a:gd name="T7" fmla="*/ 0 h 1766"/>
                <a:gd name="T8" fmla="*/ 1 w 1878"/>
                <a:gd name="T9" fmla="*/ 0 h 1766"/>
                <a:gd name="T10" fmla="*/ 1 w 1878"/>
                <a:gd name="T11" fmla="*/ 0 h 1766"/>
                <a:gd name="T12" fmla="*/ 1 w 1878"/>
                <a:gd name="T13" fmla="*/ 0 h 1766"/>
                <a:gd name="T14" fmla="*/ 2 w 1878"/>
                <a:gd name="T15" fmla="*/ 0 h 1766"/>
                <a:gd name="T16" fmla="*/ 2 w 1878"/>
                <a:gd name="T17" fmla="*/ 0 h 1766"/>
                <a:gd name="T18" fmla="*/ 2 w 1878"/>
                <a:gd name="T19" fmla="*/ 0 h 1766"/>
                <a:gd name="T20" fmla="*/ 2 w 1878"/>
                <a:gd name="T21" fmla="*/ 0 h 1766"/>
                <a:gd name="T22" fmla="*/ 2 w 1878"/>
                <a:gd name="T23" fmla="*/ 0 h 1766"/>
                <a:gd name="T24" fmla="*/ 2 w 1878"/>
                <a:gd name="T25" fmla="*/ 0 h 1766"/>
                <a:gd name="T26" fmla="*/ 3 w 1878"/>
                <a:gd name="T27" fmla="*/ 0 h 1766"/>
                <a:gd name="T28" fmla="*/ 3 w 1878"/>
                <a:gd name="T29" fmla="*/ 0 h 1766"/>
                <a:gd name="T30" fmla="*/ 3 w 1878"/>
                <a:gd name="T31" fmla="*/ 0 h 1766"/>
                <a:gd name="T32" fmla="*/ 3 w 1878"/>
                <a:gd name="T33" fmla="*/ 2 h 1766"/>
                <a:gd name="T34" fmla="*/ 3 w 1878"/>
                <a:gd name="T35" fmla="*/ 2 h 1766"/>
                <a:gd name="T36" fmla="*/ 3 w 1878"/>
                <a:gd name="T37" fmla="*/ 2 h 1766"/>
                <a:gd name="T38" fmla="*/ 3 w 1878"/>
                <a:gd name="T39" fmla="*/ 2 h 1766"/>
                <a:gd name="T40" fmla="*/ 3 w 1878"/>
                <a:gd name="T41" fmla="*/ 2 h 1766"/>
                <a:gd name="T42" fmla="*/ 2 w 1878"/>
                <a:gd name="T43" fmla="*/ 3 h 1766"/>
                <a:gd name="T44" fmla="*/ 2 w 1878"/>
                <a:gd name="T45" fmla="*/ 3 h 1766"/>
                <a:gd name="T46" fmla="*/ 2 w 1878"/>
                <a:gd name="T47" fmla="*/ 3 h 1766"/>
                <a:gd name="T48" fmla="*/ 2 w 1878"/>
                <a:gd name="T49" fmla="*/ 3 h 1766"/>
                <a:gd name="T50" fmla="*/ 2 w 1878"/>
                <a:gd name="T51" fmla="*/ 3 h 1766"/>
                <a:gd name="T52" fmla="*/ 2 w 1878"/>
                <a:gd name="T53" fmla="*/ 3 h 1766"/>
                <a:gd name="T54" fmla="*/ 2 w 1878"/>
                <a:gd name="T55" fmla="*/ 3 h 1766"/>
                <a:gd name="T56" fmla="*/ 2 w 1878"/>
                <a:gd name="T57" fmla="*/ 3 h 1766"/>
                <a:gd name="T58" fmla="*/ 1 w 1878"/>
                <a:gd name="T59" fmla="*/ 3 h 1766"/>
                <a:gd name="T60" fmla="*/ 1 w 1878"/>
                <a:gd name="T61" fmla="*/ 3 h 1766"/>
                <a:gd name="T62" fmla="*/ 1 w 1878"/>
                <a:gd name="T63" fmla="*/ 3 h 1766"/>
                <a:gd name="T64" fmla="*/ 1 w 1878"/>
                <a:gd name="T65" fmla="*/ 3 h 1766"/>
                <a:gd name="T66" fmla="*/ 1 w 1878"/>
                <a:gd name="T67" fmla="*/ 3 h 1766"/>
                <a:gd name="T68" fmla="*/ 1 w 1878"/>
                <a:gd name="T69" fmla="*/ 2 h 1766"/>
                <a:gd name="T70" fmla="*/ 0 w 1878"/>
                <a:gd name="T71" fmla="*/ 2 h 1766"/>
                <a:gd name="T72" fmla="*/ 0 w 1878"/>
                <a:gd name="T73" fmla="*/ 2 h 1766"/>
                <a:gd name="T74" fmla="*/ 0 w 1878"/>
                <a:gd name="T75" fmla="*/ 2 h 1766"/>
                <a:gd name="T76" fmla="*/ 0 w 1878"/>
                <a:gd name="T77" fmla="*/ 2 h 1766"/>
                <a:gd name="T78" fmla="*/ 0 w 1878"/>
                <a:gd name="T79" fmla="*/ 2 h 1766"/>
                <a:gd name="T80" fmla="*/ 0 w 1878"/>
                <a:gd name="T81" fmla="*/ 2 h 1766"/>
                <a:gd name="T82" fmla="*/ 0 w 1878"/>
                <a:gd name="T83" fmla="*/ 2 h 1766"/>
                <a:gd name="T84" fmla="*/ 1 w 1878"/>
                <a:gd name="T85" fmla="*/ 1 h 1766"/>
                <a:gd name="T86" fmla="*/ 1 w 1878"/>
                <a:gd name="T87" fmla="*/ 1 h 1766"/>
                <a:gd name="T88" fmla="*/ 1 w 1878"/>
                <a:gd name="T89" fmla="*/ 1 h 1766"/>
                <a:gd name="T90" fmla="*/ 1 w 1878"/>
                <a:gd name="T91" fmla="*/ 1 h 1766"/>
                <a:gd name="T92" fmla="*/ 1 w 1878"/>
                <a:gd name="T93" fmla="*/ 1 h 17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8"/>
                <a:gd name="T142" fmla="*/ 0 h 1766"/>
                <a:gd name="T143" fmla="*/ 1878 w 1878"/>
                <a:gd name="T144" fmla="*/ 1766 h 17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8" h="1766">
                  <a:moveTo>
                    <a:pt x="645" y="0"/>
                  </a:moveTo>
                  <a:lnTo>
                    <a:pt x="647" y="0"/>
                  </a:lnTo>
                  <a:lnTo>
                    <a:pt x="653" y="0"/>
                  </a:lnTo>
                  <a:lnTo>
                    <a:pt x="663" y="0"/>
                  </a:lnTo>
                  <a:lnTo>
                    <a:pt x="676" y="0"/>
                  </a:lnTo>
                  <a:lnTo>
                    <a:pt x="693" y="1"/>
                  </a:lnTo>
                  <a:lnTo>
                    <a:pt x="713" y="1"/>
                  </a:lnTo>
                  <a:lnTo>
                    <a:pt x="736" y="2"/>
                  </a:lnTo>
                  <a:lnTo>
                    <a:pt x="762" y="3"/>
                  </a:lnTo>
                  <a:lnTo>
                    <a:pt x="792" y="5"/>
                  </a:lnTo>
                  <a:lnTo>
                    <a:pt x="824" y="7"/>
                  </a:lnTo>
                  <a:lnTo>
                    <a:pt x="857" y="9"/>
                  </a:lnTo>
                  <a:lnTo>
                    <a:pt x="894" y="12"/>
                  </a:lnTo>
                  <a:lnTo>
                    <a:pt x="933" y="15"/>
                  </a:lnTo>
                  <a:lnTo>
                    <a:pt x="973" y="19"/>
                  </a:lnTo>
                  <a:lnTo>
                    <a:pt x="1016" y="24"/>
                  </a:lnTo>
                  <a:lnTo>
                    <a:pt x="1061" y="29"/>
                  </a:lnTo>
                  <a:lnTo>
                    <a:pt x="1107" y="35"/>
                  </a:lnTo>
                  <a:lnTo>
                    <a:pt x="1154" y="42"/>
                  </a:lnTo>
                  <a:lnTo>
                    <a:pt x="1203" y="50"/>
                  </a:lnTo>
                  <a:lnTo>
                    <a:pt x="1252" y="58"/>
                  </a:lnTo>
                  <a:lnTo>
                    <a:pt x="1303" y="67"/>
                  </a:lnTo>
                  <a:lnTo>
                    <a:pt x="1354" y="79"/>
                  </a:lnTo>
                  <a:lnTo>
                    <a:pt x="1406" y="90"/>
                  </a:lnTo>
                  <a:lnTo>
                    <a:pt x="1459" y="103"/>
                  </a:lnTo>
                  <a:lnTo>
                    <a:pt x="1512" y="116"/>
                  </a:lnTo>
                  <a:lnTo>
                    <a:pt x="1565" y="131"/>
                  </a:lnTo>
                  <a:lnTo>
                    <a:pt x="1618" y="147"/>
                  </a:lnTo>
                  <a:lnTo>
                    <a:pt x="1671" y="164"/>
                  </a:lnTo>
                  <a:lnTo>
                    <a:pt x="1724" y="182"/>
                  </a:lnTo>
                  <a:lnTo>
                    <a:pt x="1776" y="202"/>
                  </a:lnTo>
                  <a:lnTo>
                    <a:pt x="1827" y="223"/>
                  </a:lnTo>
                  <a:lnTo>
                    <a:pt x="1878" y="247"/>
                  </a:lnTo>
                  <a:lnTo>
                    <a:pt x="1714" y="1057"/>
                  </a:lnTo>
                  <a:lnTo>
                    <a:pt x="1718" y="1058"/>
                  </a:lnTo>
                  <a:lnTo>
                    <a:pt x="1727" y="1063"/>
                  </a:lnTo>
                  <a:lnTo>
                    <a:pt x="1740" y="1072"/>
                  </a:lnTo>
                  <a:lnTo>
                    <a:pt x="1753" y="1088"/>
                  </a:lnTo>
                  <a:lnTo>
                    <a:pt x="1763" y="1112"/>
                  </a:lnTo>
                  <a:lnTo>
                    <a:pt x="1766" y="1144"/>
                  </a:lnTo>
                  <a:lnTo>
                    <a:pt x="1762" y="1188"/>
                  </a:lnTo>
                  <a:lnTo>
                    <a:pt x="1746" y="1244"/>
                  </a:lnTo>
                  <a:lnTo>
                    <a:pt x="1459" y="1637"/>
                  </a:lnTo>
                  <a:lnTo>
                    <a:pt x="1420" y="1637"/>
                  </a:lnTo>
                  <a:lnTo>
                    <a:pt x="1313" y="1766"/>
                  </a:lnTo>
                  <a:lnTo>
                    <a:pt x="1311" y="1766"/>
                  </a:lnTo>
                  <a:lnTo>
                    <a:pt x="1303" y="1765"/>
                  </a:lnTo>
                  <a:lnTo>
                    <a:pt x="1293" y="1764"/>
                  </a:lnTo>
                  <a:lnTo>
                    <a:pt x="1279" y="1762"/>
                  </a:lnTo>
                  <a:lnTo>
                    <a:pt x="1260" y="1760"/>
                  </a:lnTo>
                  <a:lnTo>
                    <a:pt x="1238" y="1757"/>
                  </a:lnTo>
                  <a:lnTo>
                    <a:pt x="1213" y="1754"/>
                  </a:lnTo>
                  <a:lnTo>
                    <a:pt x="1184" y="1750"/>
                  </a:lnTo>
                  <a:lnTo>
                    <a:pt x="1153" y="1745"/>
                  </a:lnTo>
                  <a:lnTo>
                    <a:pt x="1118" y="1740"/>
                  </a:lnTo>
                  <a:lnTo>
                    <a:pt x="1081" y="1734"/>
                  </a:lnTo>
                  <a:lnTo>
                    <a:pt x="1042" y="1727"/>
                  </a:lnTo>
                  <a:lnTo>
                    <a:pt x="1000" y="1720"/>
                  </a:lnTo>
                  <a:lnTo>
                    <a:pt x="956" y="1712"/>
                  </a:lnTo>
                  <a:lnTo>
                    <a:pt x="910" y="1702"/>
                  </a:lnTo>
                  <a:lnTo>
                    <a:pt x="862" y="1692"/>
                  </a:lnTo>
                  <a:lnTo>
                    <a:pt x="813" y="1681"/>
                  </a:lnTo>
                  <a:lnTo>
                    <a:pt x="762" y="1669"/>
                  </a:lnTo>
                  <a:lnTo>
                    <a:pt x="710" y="1656"/>
                  </a:lnTo>
                  <a:lnTo>
                    <a:pt x="658" y="1643"/>
                  </a:lnTo>
                  <a:lnTo>
                    <a:pt x="604" y="1628"/>
                  </a:lnTo>
                  <a:lnTo>
                    <a:pt x="550" y="1612"/>
                  </a:lnTo>
                  <a:lnTo>
                    <a:pt x="496" y="1595"/>
                  </a:lnTo>
                  <a:lnTo>
                    <a:pt x="441" y="1578"/>
                  </a:lnTo>
                  <a:lnTo>
                    <a:pt x="386" y="1559"/>
                  </a:lnTo>
                  <a:lnTo>
                    <a:pt x="331" y="1539"/>
                  </a:lnTo>
                  <a:lnTo>
                    <a:pt x="277" y="1517"/>
                  </a:lnTo>
                  <a:lnTo>
                    <a:pt x="223" y="1494"/>
                  </a:lnTo>
                  <a:lnTo>
                    <a:pt x="170" y="1470"/>
                  </a:lnTo>
                  <a:lnTo>
                    <a:pt x="117" y="1446"/>
                  </a:lnTo>
                  <a:lnTo>
                    <a:pt x="67" y="1419"/>
                  </a:lnTo>
                  <a:lnTo>
                    <a:pt x="17" y="1392"/>
                  </a:lnTo>
                  <a:lnTo>
                    <a:pt x="16" y="1387"/>
                  </a:lnTo>
                  <a:lnTo>
                    <a:pt x="12" y="1373"/>
                  </a:lnTo>
                  <a:lnTo>
                    <a:pt x="7" y="1351"/>
                  </a:lnTo>
                  <a:lnTo>
                    <a:pt x="3" y="1326"/>
                  </a:lnTo>
                  <a:lnTo>
                    <a:pt x="0" y="1299"/>
                  </a:lnTo>
                  <a:lnTo>
                    <a:pt x="0" y="1271"/>
                  </a:lnTo>
                  <a:lnTo>
                    <a:pt x="3" y="1246"/>
                  </a:lnTo>
                  <a:lnTo>
                    <a:pt x="12" y="1224"/>
                  </a:lnTo>
                  <a:lnTo>
                    <a:pt x="384" y="895"/>
                  </a:lnTo>
                  <a:lnTo>
                    <a:pt x="383" y="892"/>
                  </a:lnTo>
                  <a:lnTo>
                    <a:pt x="382" y="883"/>
                  </a:lnTo>
                  <a:lnTo>
                    <a:pt x="382" y="868"/>
                  </a:lnTo>
                  <a:lnTo>
                    <a:pt x="386" y="850"/>
                  </a:lnTo>
                  <a:lnTo>
                    <a:pt x="394" y="828"/>
                  </a:lnTo>
                  <a:lnTo>
                    <a:pt x="409" y="805"/>
                  </a:lnTo>
                  <a:lnTo>
                    <a:pt x="431" y="780"/>
                  </a:lnTo>
                  <a:lnTo>
                    <a:pt x="464" y="755"/>
                  </a:lnTo>
                  <a:lnTo>
                    <a:pt x="645" y="0"/>
                  </a:lnTo>
                  <a:close/>
                </a:path>
              </a:pathLst>
            </a:custGeom>
            <a:solidFill>
              <a:srgbClr val="000000"/>
            </a:solidFill>
            <a:ln w="9525">
              <a:noFill/>
              <a:round/>
              <a:headEnd/>
              <a:tailEnd/>
            </a:ln>
          </p:spPr>
          <p:txBody>
            <a:bodyPr/>
            <a:lstStyle/>
            <a:p>
              <a:endParaRPr lang="en-US"/>
            </a:p>
          </p:txBody>
        </p:sp>
        <p:sp>
          <p:nvSpPr>
            <p:cNvPr id="1060" name="Freeform 88"/>
            <p:cNvSpPr>
              <a:spLocks/>
            </p:cNvSpPr>
            <p:nvPr/>
          </p:nvSpPr>
          <p:spPr bwMode="auto">
            <a:xfrm>
              <a:off x="4898" y="1879"/>
              <a:ext cx="215" cy="166"/>
            </a:xfrm>
            <a:custGeom>
              <a:avLst/>
              <a:gdLst>
                <a:gd name="T0" fmla="*/ 0 w 1079"/>
                <a:gd name="T1" fmla="*/ 0 h 830"/>
                <a:gd name="T2" fmla="*/ 2 w 1079"/>
                <a:gd name="T3" fmla="*/ 0 h 830"/>
                <a:gd name="T4" fmla="*/ 1 w 1079"/>
                <a:gd name="T5" fmla="*/ 1 h 830"/>
                <a:gd name="T6" fmla="*/ 0 w 1079"/>
                <a:gd name="T7" fmla="*/ 1 h 830"/>
                <a:gd name="T8" fmla="*/ 0 w 1079"/>
                <a:gd name="T9" fmla="*/ 0 h 830"/>
                <a:gd name="T10" fmla="*/ 0 60000 65536"/>
                <a:gd name="T11" fmla="*/ 0 60000 65536"/>
                <a:gd name="T12" fmla="*/ 0 60000 65536"/>
                <a:gd name="T13" fmla="*/ 0 60000 65536"/>
                <a:gd name="T14" fmla="*/ 0 60000 65536"/>
                <a:gd name="T15" fmla="*/ 0 w 1079"/>
                <a:gd name="T16" fmla="*/ 0 h 830"/>
                <a:gd name="T17" fmla="*/ 1079 w 1079"/>
                <a:gd name="T18" fmla="*/ 830 h 830"/>
              </a:gdLst>
              <a:ahLst/>
              <a:cxnLst>
                <a:cxn ang="T10">
                  <a:pos x="T0" y="T1"/>
                </a:cxn>
                <a:cxn ang="T11">
                  <a:pos x="T2" y="T3"/>
                </a:cxn>
                <a:cxn ang="T12">
                  <a:pos x="T4" y="T5"/>
                </a:cxn>
                <a:cxn ang="T13">
                  <a:pos x="T6" y="T7"/>
                </a:cxn>
                <a:cxn ang="T14">
                  <a:pos x="T8" y="T9"/>
                </a:cxn>
              </a:cxnLst>
              <a:rect l="T15" t="T16" r="T17" b="T18"/>
              <a:pathLst>
                <a:path w="1079" h="830">
                  <a:moveTo>
                    <a:pt x="142" y="0"/>
                  </a:moveTo>
                  <a:lnTo>
                    <a:pt x="1079" y="191"/>
                  </a:lnTo>
                  <a:lnTo>
                    <a:pt x="926" y="830"/>
                  </a:lnTo>
                  <a:lnTo>
                    <a:pt x="0" y="614"/>
                  </a:lnTo>
                  <a:lnTo>
                    <a:pt x="142" y="0"/>
                  </a:lnTo>
                  <a:close/>
                </a:path>
              </a:pathLst>
            </a:custGeom>
            <a:solidFill>
              <a:srgbClr val="99D8D8"/>
            </a:solidFill>
            <a:ln w="9525">
              <a:noFill/>
              <a:round/>
              <a:headEnd/>
              <a:tailEnd/>
            </a:ln>
          </p:spPr>
          <p:txBody>
            <a:bodyPr/>
            <a:lstStyle/>
            <a:p>
              <a:endParaRPr lang="en-US"/>
            </a:p>
          </p:txBody>
        </p:sp>
        <p:sp>
          <p:nvSpPr>
            <p:cNvPr id="1061" name="Freeform 89"/>
            <p:cNvSpPr>
              <a:spLocks/>
            </p:cNvSpPr>
            <p:nvPr/>
          </p:nvSpPr>
          <p:spPr bwMode="auto">
            <a:xfrm>
              <a:off x="4912" y="1889"/>
              <a:ext cx="165" cy="66"/>
            </a:xfrm>
            <a:custGeom>
              <a:avLst/>
              <a:gdLst>
                <a:gd name="T0" fmla="*/ 0 w 825"/>
                <a:gd name="T1" fmla="*/ 0 h 327"/>
                <a:gd name="T2" fmla="*/ 1 w 825"/>
                <a:gd name="T3" fmla="*/ 0 h 327"/>
                <a:gd name="T4" fmla="*/ 0 w 825"/>
                <a:gd name="T5" fmla="*/ 0 h 327"/>
                <a:gd name="T6" fmla="*/ 0 w 825"/>
                <a:gd name="T7" fmla="*/ 1 h 327"/>
                <a:gd name="T8" fmla="*/ 0 w 825"/>
                <a:gd name="T9" fmla="*/ 0 h 327"/>
                <a:gd name="T10" fmla="*/ 0 60000 65536"/>
                <a:gd name="T11" fmla="*/ 0 60000 65536"/>
                <a:gd name="T12" fmla="*/ 0 60000 65536"/>
                <a:gd name="T13" fmla="*/ 0 60000 65536"/>
                <a:gd name="T14" fmla="*/ 0 60000 65536"/>
                <a:gd name="T15" fmla="*/ 0 w 825"/>
                <a:gd name="T16" fmla="*/ 0 h 327"/>
                <a:gd name="T17" fmla="*/ 825 w 825"/>
                <a:gd name="T18" fmla="*/ 327 h 327"/>
              </a:gdLst>
              <a:ahLst/>
              <a:cxnLst>
                <a:cxn ang="T10">
                  <a:pos x="T0" y="T1"/>
                </a:cxn>
                <a:cxn ang="T11">
                  <a:pos x="T2" y="T3"/>
                </a:cxn>
                <a:cxn ang="T12">
                  <a:pos x="T4" y="T5"/>
                </a:cxn>
                <a:cxn ang="T13">
                  <a:pos x="T6" y="T7"/>
                </a:cxn>
                <a:cxn ang="T14">
                  <a:pos x="T8" y="T9"/>
                </a:cxn>
              </a:cxnLst>
              <a:rect l="T15" t="T16" r="T17" b="T18"/>
              <a:pathLst>
                <a:path w="825" h="327">
                  <a:moveTo>
                    <a:pt x="97" y="0"/>
                  </a:moveTo>
                  <a:lnTo>
                    <a:pt x="825" y="137"/>
                  </a:lnTo>
                  <a:lnTo>
                    <a:pt x="173" y="97"/>
                  </a:lnTo>
                  <a:lnTo>
                    <a:pt x="0" y="327"/>
                  </a:lnTo>
                  <a:lnTo>
                    <a:pt x="97" y="0"/>
                  </a:lnTo>
                  <a:close/>
                </a:path>
              </a:pathLst>
            </a:custGeom>
            <a:solidFill>
              <a:srgbClr val="FFFFFF"/>
            </a:solidFill>
            <a:ln w="9525">
              <a:noFill/>
              <a:round/>
              <a:headEnd/>
              <a:tailEnd/>
            </a:ln>
          </p:spPr>
          <p:txBody>
            <a:bodyPr/>
            <a:lstStyle/>
            <a:p>
              <a:endParaRPr lang="en-US"/>
            </a:p>
          </p:txBody>
        </p:sp>
        <p:sp>
          <p:nvSpPr>
            <p:cNvPr id="1062" name="Freeform 90"/>
            <p:cNvSpPr>
              <a:spLocks/>
            </p:cNvSpPr>
            <p:nvPr/>
          </p:nvSpPr>
          <p:spPr bwMode="auto">
            <a:xfrm>
              <a:off x="4858" y="2042"/>
              <a:ext cx="219" cy="60"/>
            </a:xfrm>
            <a:custGeom>
              <a:avLst/>
              <a:gdLst>
                <a:gd name="T0" fmla="*/ 0 w 1092"/>
                <a:gd name="T1" fmla="*/ 0 h 301"/>
                <a:gd name="T2" fmla="*/ 2 w 1092"/>
                <a:gd name="T3" fmla="*/ 0 h 301"/>
                <a:gd name="T4" fmla="*/ 2 w 1092"/>
                <a:gd name="T5" fmla="*/ 0 h 301"/>
                <a:gd name="T6" fmla="*/ 0 w 1092"/>
                <a:gd name="T7" fmla="*/ 0 h 301"/>
                <a:gd name="T8" fmla="*/ 0 w 1092"/>
                <a:gd name="T9" fmla="*/ 0 h 301"/>
                <a:gd name="T10" fmla="*/ 0 60000 65536"/>
                <a:gd name="T11" fmla="*/ 0 60000 65536"/>
                <a:gd name="T12" fmla="*/ 0 60000 65536"/>
                <a:gd name="T13" fmla="*/ 0 60000 65536"/>
                <a:gd name="T14" fmla="*/ 0 60000 65536"/>
                <a:gd name="T15" fmla="*/ 0 w 1092"/>
                <a:gd name="T16" fmla="*/ 0 h 301"/>
                <a:gd name="T17" fmla="*/ 1092 w 1092"/>
                <a:gd name="T18" fmla="*/ 301 h 301"/>
              </a:gdLst>
              <a:ahLst/>
              <a:cxnLst>
                <a:cxn ang="T10">
                  <a:pos x="T0" y="T1"/>
                </a:cxn>
                <a:cxn ang="T11">
                  <a:pos x="T2" y="T3"/>
                </a:cxn>
                <a:cxn ang="T12">
                  <a:pos x="T4" y="T5"/>
                </a:cxn>
                <a:cxn ang="T13">
                  <a:pos x="T6" y="T7"/>
                </a:cxn>
                <a:cxn ang="T14">
                  <a:pos x="T8" y="T9"/>
                </a:cxn>
              </a:cxnLst>
              <a:rect l="T15" t="T16" r="T17" b="T18"/>
              <a:pathLst>
                <a:path w="1092" h="301">
                  <a:moveTo>
                    <a:pt x="35" y="0"/>
                  </a:moveTo>
                  <a:lnTo>
                    <a:pt x="1092" y="256"/>
                  </a:lnTo>
                  <a:lnTo>
                    <a:pt x="1064" y="301"/>
                  </a:lnTo>
                  <a:lnTo>
                    <a:pt x="0" y="28"/>
                  </a:lnTo>
                  <a:lnTo>
                    <a:pt x="35" y="0"/>
                  </a:lnTo>
                  <a:close/>
                </a:path>
              </a:pathLst>
            </a:custGeom>
            <a:solidFill>
              <a:srgbClr val="7F7F7F"/>
            </a:solidFill>
            <a:ln w="9525">
              <a:noFill/>
              <a:round/>
              <a:headEnd/>
              <a:tailEnd/>
            </a:ln>
          </p:spPr>
          <p:txBody>
            <a:bodyPr/>
            <a:lstStyle/>
            <a:p>
              <a:endParaRPr lang="en-US"/>
            </a:p>
          </p:txBody>
        </p:sp>
        <p:sp>
          <p:nvSpPr>
            <p:cNvPr id="1063" name="Freeform 91"/>
            <p:cNvSpPr>
              <a:spLocks/>
            </p:cNvSpPr>
            <p:nvPr/>
          </p:nvSpPr>
          <p:spPr bwMode="auto">
            <a:xfrm>
              <a:off x="4838" y="2059"/>
              <a:ext cx="219" cy="62"/>
            </a:xfrm>
            <a:custGeom>
              <a:avLst/>
              <a:gdLst>
                <a:gd name="T0" fmla="*/ 0 w 1098"/>
                <a:gd name="T1" fmla="*/ 0 h 306"/>
                <a:gd name="T2" fmla="*/ 2 w 1098"/>
                <a:gd name="T3" fmla="*/ 0 h 306"/>
                <a:gd name="T4" fmla="*/ 2 w 1098"/>
                <a:gd name="T5" fmla="*/ 1 h 306"/>
                <a:gd name="T6" fmla="*/ 0 w 1098"/>
                <a:gd name="T7" fmla="*/ 0 h 306"/>
                <a:gd name="T8" fmla="*/ 0 w 1098"/>
                <a:gd name="T9" fmla="*/ 0 h 306"/>
                <a:gd name="T10" fmla="*/ 0 60000 65536"/>
                <a:gd name="T11" fmla="*/ 0 60000 65536"/>
                <a:gd name="T12" fmla="*/ 0 60000 65536"/>
                <a:gd name="T13" fmla="*/ 0 60000 65536"/>
                <a:gd name="T14" fmla="*/ 0 60000 65536"/>
                <a:gd name="T15" fmla="*/ 0 w 1098"/>
                <a:gd name="T16" fmla="*/ 0 h 306"/>
                <a:gd name="T17" fmla="*/ 1098 w 1098"/>
                <a:gd name="T18" fmla="*/ 306 h 306"/>
              </a:gdLst>
              <a:ahLst/>
              <a:cxnLst>
                <a:cxn ang="T10">
                  <a:pos x="T0" y="T1"/>
                </a:cxn>
                <a:cxn ang="T11">
                  <a:pos x="T2" y="T3"/>
                </a:cxn>
                <a:cxn ang="T12">
                  <a:pos x="T4" y="T5"/>
                </a:cxn>
                <a:cxn ang="T13">
                  <a:pos x="T6" y="T7"/>
                </a:cxn>
                <a:cxn ang="T14">
                  <a:pos x="T8" y="T9"/>
                </a:cxn>
              </a:cxnLst>
              <a:rect l="T15" t="T16" r="T17" b="T18"/>
              <a:pathLst>
                <a:path w="1098" h="306">
                  <a:moveTo>
                    <a:pt x="40" y="0"/>
                  </a:moveTo>
                  <a:lnTo>
                    <a:pt x="1098" y="256"/>
                  </a:lnTo>
                  <a:lnTo>
                    <a:pt x="1064" y="306"/>
                  </a:lnTo>
                  <a:lnTo>
                    <a:pt x="0" y="34"/>
                  </a:lnTo>
                  <a:lnTo>
                    <a:pt x="40" y="0"/>
                  </a:lnTo>
                  <a:close/>
                </a:path>
              </a:pathLst>
            </a:custGeom>
            <a:solidFill>
              <a:srgbClr val="7F7F7F"/>
            </a:solidFill>
            <a:ln w="9525">
              <a:noFill/>
              <a:round/>
              <a:headEnd/>
              <a:tailEnd/>
            </a:ln>
          </p:spPr>
          <p:txBody>
            <a:bodyPr/>
            <a:lstStyle/>
            <a:p>
              <a:endParaRPr lang="en-US"/>
            </a:p>
          </p:txBody>
        </p:sp>
        <p:sp>
          <p:nvSpPr>
            <p:cNvPr id="1064" name="Freeform 92"/>
            <p:cNvSpPr>
              <a:spLocks/>
            </p:cNvSpPr>
            <p:nvPr/>
          </p:nvSpPr>
          <p:spPr bwMode="auto">
            <a:xfrm>
              <a:off x="4819" y="2078"/>
              <a:ext cx="219" cy="62"/>
            </a:xfrm>
            <a:custGeom>
              <a:avLst/>
              <a:gdLst>
                <a:gd name="T0" fmla="*/ 0 w 1098"/>
                <a:gd name="T1" fmla="*/ 0 h 307"/>
                <a:gd name="T2" fmla="*/ 2 w 1098"/>
                <a:gd name="T3" fmla="*/ 0 h 307"/>
                <a:gd name="T4" fmla="*/ 2 w 1098"/>
                <a:gd name="T5" fmla="*/ 1 h 307"/>
                <a:gd name="T6" fmla="*/ 0 w 1098"/>
                <a:gd name="T7" fmla="*/ 0 h 307"/>
                <a:gd name="T8" fmla="*/ 0 w 1098"/>
                <a:gd name="T9" fmla="*/ 0 h 307"/>
                <a:gd name="T10" fmla="*/ 0 60000 65536"/>
                <a:gd name="T11" fmla="*/ 0 60000 65536"/>
                <a:gd name="T12" fmla="*/ 0 60000 65536"/>
                <a:gd name="T13" fmla="*/ 0 60000 65536"/>
                <a:gd name="T14" fmla="*/ 0 60000 65536"/>
                <a:gd name="T15" fmla="*/ 0 w 1098"/>
                <a:gd name="T16" fmla="*/ 0 h 307"/>
                <a:gd name="T17" fmla="*/ 1098 w 1098"/>
                <a:gd name="T18" fmla="*/ 307 h 307"/>
              </a:gdLst>
              <a:ahLst/>
              <a:cxnLst>
                <a:cxn ang="T10">
                  <a:pos x="T0" y="T1"/>
                </a:cxn>
                <a:cxn ang="T11">
                  <a:pos x="T2" y="T3"/>
                </a:cxn>
                <a:cxn ang="T12">
                  <a:pos x="T4" y="T5"/>
                </a:cxn>
                <a:cxn ang="T13">
                  <a:pos x="T6" y="T7"/>
                </a:cxn>
                <a:cxn ang="T14">
                  <a:pos x="T8" y="T9"/>
                </a:cxn>
              </a:cxnLst>
              <a:rect l="T15" t="T16" r="T17" b="T18"/>
              <a:pathLst>
                <a:path w="1098" h="307">
                  <a:moveTo>
                    <a:pt x="40" y="0"/>
                  </a:moveTo>
                  <a:lnTo>
                    <a:pt x="1098" y="257"/>
                  </a:lnTo>
                  <a:lnTo>
                    <a:pt x="1063" y="307"/>
                  </a:lnTo>
                  <a:lnTo>
                    <a:pt x="0" y="33"/>
                  </a:lnTo>
                  <a:lnTo>
                    <a:pt x="40" y="0"/>
                  </a:lnTo>
                  <a:close/>
                </a:path>
              </a:pathLst>
            </a:custGeom>
            <a:solidFill>
              <a:srgbClr val="7F7F7F"/>
            </a:solidFill>
            <a:ln w="9525">
              <a:noFill/>
              <a:round/>
              <a:headEnd/>
              <a:tailEnd/>
            </a:ln>
          </p:spPr>
          <p:txBody>
            <a:bodyPr/>
            <a:lstStyle/>
            <a:p>
              <a:endParaRPr lang="en-US"/>
            </a:p>
          </p:txBody>
        </p:sp>
        <p:sp>
          <p:nvSpPr>
            <p:cNvPr id="1065" name="Freeform 93"/>
            <p:cNvSpPr>
              <a:spLocks/>
            </p:cNvSpPr>
            <p:nvPr/>
          </p:nvSpPr>
          <p:spPr bwMode="auto">
            <a:xfrm>
              <a:off x="4873" y="2116"/>
              <a:ext cx="33" cy="14"/>
            </a:xfrm>
            <a:custGeom>
              <a:avLst/>
              <a:gdLst>
                <a:gd name="T0" fmla="*/ 0 w 165"/>
                <a:gd name="T1" fmla="*/ 0 h 71"/>
                <a:gd name="T2" fmla="*/ 0 w 165"/>
                <a:gd name="T3" fmla="*/ 0 h 71"/>
                <a:gd name="T4" fmla="*/ 0 w 165"/>
                <a:gd name="T5" fmla="*/ 0 h 71"/>
                <a:gd name="T6" fmla="*/ 0 w 165"/>
                <a:gd name="T7" fmla="*/ 0 h 71"/>
                <a:gd name="T8" fmla="*/ 0 w 165"/>
                <a:gd name="T9" fmla="*/ 0 h 71"/>
                <a:gd name="T10" fmla="*/ 0 w 165"/>
                <a:gd name="T11" fmla="*/ 0 h 71"/>
                <a:gd name="T12" fmla="*/ 0 w 165"/>
                <a:gd name="T13" fmla="*/ 0 h 71"/>
                <a:gd name="T14" fmla="*/ 0 w 165"/>
                <a:gd name="T15" fmla="*/ 0 h 71"/>
                <a:gd name="T16" fmla="*/ 0 w 165"/>
                <a:gd name="T17" fmla="*/ 0 h 71"/>
                <a:gd name="T18" fmla="*/ 0 w 165"/>
                <a:gd name="T19" fmla="*/ 0 h 71"/>
                <a:gd name="T20" fmla="*/ 0 w 165"/>
                <a:gd name="T21" fmla="*/ 0 h 71"/>
                <a:gd name="T22" fmla="*/ 0 w 165"/>
                <a:gd name="T23" fmla="*/ 0 h 71"/>
                <a:gd name="T24" fmla="*/ 0 w 165"/>
                <a:gd name="T25" fmla="*/ 0 h 71"/>
                <a:gd name="T26" fmla="*/ 0 w 165"/>
                <a:gd name="T27" fmla="*/ 0 h 71"/>
                <a:gd name="T28" fmla="*/ 0 w 165"/>
                <a:gd name="T29" fmla="*/ 0 h 71"/>
                <a:gd name="T30" fmla="*/ 0 w 165"/>
                <a:gd name="T31" fmla="*/ 0 h 71"/>
                <a:gd name="T32" fmla="*/ 0 w 165"/>
                <a:gd name="T33" fmla="*/ 0 h 71"/>
                <a:gd name="T34" fmla="*/ 0 w 165"/>
                <a:gd name="T35" fmla="*/ 0 h 71"/>
                <a:gd name="T36" fmla="*/ 0 w 165"/>
                <a:gd name="T37" fmla="*/ 0 h 71"/>
                <a:gd name="T38" fmla="*/ 0 w 165"/>
                <a:gd name="T39" fmla="*/ 0 h 71"/>
                <a:gd name="T40" fmla="*/ 0 w 165"/>
                <a:gd name="T41" fmla="*/ 0 h 71"/>
                <a:gd name="T42" fmla="*/ 0 w 165"/>
                <a:gd name="T43" fmla="*/ 0 h 71"/>
                <a:gd name="T44" fmla="*/ 0 w 165"/>
                <a:gd name="T45" fmla="*/ 0 h 71"/>
                <a:gd name="T46" fmla="*/ 0 w 165"/>
                <a:gd name="T47" fmla="*/ 0 h 71"/>
                <a:gd name="T48" fmla="*/ 0 w 165"/>
                <a:gd name="T49" fmla="*/ 0 h 71"/>
                <a:gd name="T50" fmla="*/ 0 w 165"/>
                <a:gd name="T51" fmla="*/ 0 h 71"/>
                <a:gd name="T52" fmla="*/ 0 w 165"/>
                <a:gd name="T53" fmla="*/ 0 h 71"/>
                <a:gd name="T54" fmla="*/ 0 w 165"/>
                <a:gd name="T55" fmla="*/ 0 h 71"/>
                <a:gd name="T56" fmla="*/ 0 w 165"/>
                <a:gd name="T57" fmla="*/ 0 h 71"/>
                <a:gd name="T58" fmla="*/ 0 w 165"/>
                <a:gd name="T59" fmla="*/ 0 h 71"/>
                <a:gd name="T60" fmla="*/ 0 w 165"/>
                <a:gd name="T61" fmla="*/ 0 h 71"/>
                <a:gd name="T62" fmla="*/ 0 w 165"/>
                <a:gd name="T63" fmla="*/ 0 h 71"/>
                <a:gd name="T64" fmla="*/ 0 w 165"/>
                <a:gd name="T65" fmla="*/ 0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5"/>
                <a:gd name="T100" fmla="*/ 0 h 71"/>
                <a:gd name="T101" fmla="*/ 165 w 165"/>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5" h="71">
                  <a:moveTo>
                    <a:pt x="15" y="1"/>
                  </a:moveTo>
                  <a:lnTo>
                    <a:pt x="20" y="1"/>
                  </a:lnTo>
                  <a:lnTo>
                    <a:pt x="34" y="0"/>
                  </a:lnTo>
                  <a:lnTo>
                    <a:pt x="54" y="0"/>
                  </a:lnTo>
                  <a:lnTo>
                    <a:pt x="78" y="2"/>
                  </a:lnTo>
                  <a:lnTo>
                    <a:pt x="103" y="7"/>
                  </a:lnTo>
                  <a:lnTo>
                    <a:pt x="128" y="16"/>
                  </a:lnTo>
                  <a:lnTo>
                    <a:pt x="149" y="30"/>
                  </a:lnTo>
                  <a:lnTo>
                    <a:pt x="165" y="50"/>
                  </a:lnTo>
                  <a:lnTo>
                    <a:pt x="165" y="51"/>
                  </a:lnTo>
                  <a:lnTo>
                    <a:pt x="165" y="55"/>
                  </a:lnTo>
                  <a:lnTo>
                    <a:pt x="164" y="61"/>
                  </a:lnTo>
                  <a:lnTo>
                    <a:pt x="161" y="66"/>
                  </a:lnTo>
                  <a:lnTo>
                    <a:pt x="156" y="70"/>
                  </a:lnTo>
                  <a:lnTo>
                    <a:pt x="149" y="71"/>
                  </a:lnTo>
                  <a:lnTo>
                    <a:pt x="138" y="70"/>
                  </a:lnTo>
                  <a:lnTo>
                    <a:pt x="124" y="64"/>
                  </a:lnTo>
                  <a:lnTo>
                    <a:pt x="124" y="62"/>
                  </a:lnTo>
                  <a:lnTo>
                    <a:pt x="123" y="57"/>
                  </a:lnTo>
                  <a:lnTo>
                    <a:pt x="120" y="51"/>
                  </a:lnTo>
                  <a:lnTo>
                    <a:pt x="113" y="44"/>
                  </a:lnTo>
                  <a:lnTo>
                    <a:pt x="100" y="37"/>
                  </a:lnTo>
                  <a:lnTo>
                    <a:pt x="81" y="31"/>
                  </a:lnTo>
                  <a:lnTo>
                    <a:pt x="55" y="28"/>
                  </a:lnTo>
                  <a:lnTo>
                    <a:pt x="19" y="28"/>
                  </a:lnTo>
                  <a:lnTo>
                    <a:pt x="17" y="28"/>
                  </a:lnTo>
                  <a:lnTo>
                    <a:pt x="13" y="26"/>
                  </a:lnTo>
                  <a:lnTo>
                    <a:pt x="8" y="24"/>
                  </a:lnTo>
                  <a:lnTo>
                    <a:pt x="4" y="21"/>
                  </a:lnTo>
                  <a:lnTo>
                    <a:pt x="0" y="17"/>
                  </a:lnTo>
                  <a:lnTo>
                    <a:pt x="0" y="13"/>
                  </a:lnTo>
                  <a:lnTo>
                    <a:pt x="5" y="7"/>
                  </a:lnTo>
                  <a:lnTo>
                    <a:pt x="15" y="1"/>
                  </a:lnTo>
                  <a:close/>
                </a:path>
              </a:pathLst>
            </a:custGeom>
            <a:solidFill>
              <a:srgbClr val="BFBFBF"/>
            </a:solidFill>
            <a:ln w="9525">
              <a:noFill/>
              <a:round/>
              <a:headEnd/>
              <a:tailEnd/>
            </a:ln>
          </p:spPr>
          <p:txBody>
            <a:bodyPr/>
            <a:lstStyle/>
            <a:p>
              <a:endParaRPr lang="en-US"/>
            </a:p>
          </p:txBody>
        </p:sp>
        <p:sp>
          <p:nvSpPr>
            <p:cNvPr id="1066" name="Freeform 94"/>
            <p:cNvSpPr>
              <a:spLocks/>
            </p:cNvSpPr>
            <p:nvPr/>
          </p:nvSpPr>
          <p:spPr bwMode="auto">
            <a:xfrm>
              <a:off x="4875" y="2126"/>
              <a:ext cx="19" cy="11"/>
            </a:xfrm>
            <a:custGeom>
              <a:avLst/>
              <a:gdLst>
                <a:gd name="T0" fmla="*/ 0 w 92"/>
                <a:gd name="T1" fmla="*/ 0 h 57"/>
                <a:gd name="T2" fmla="*/ 0 w 92"/>
                <a:gd name="T3" fmla="*/ 0 h 57"/>
                <a:gd name="T4" fmla="*/ 0 w 92"/>
                <a:gd name="T5" fmla="*/ 0 h 57"/>
                <a:gd name="T6" fmla="*/ 0 w 92"/>
                <a:gd name="T7" fmla="*/ 0 h 57"/>
                <a:gd name="T8" fmla="*/ 0 w 92"/>
                <a:gd name="T9" fmla="*/ 0 h 57"/>
                <a:gd name="T10" fmla="*/ 0 w 92"/>
                <a:gd name="T11" fmla="*/ 0 h 57"/>
                <a:gd name="T12" fmla="*/ 0 w 92"/>
                <a:gd name="T13" fmla="*/ 0 h 57"/>
                <a:gd name="T14" fmla="*/ 0 w 92"/>
                <a:gd name="T15" fmla="*/ 0 h 57"/>
                <a:gd name="T16" fmla="*/ 0 w 92"/>
                <a:gd name="T17" fmla="*/ 0 h 57"/>
                <a:gd name="T18" fmla="*/ 0 w 92"/>
                <a:gd name="T19" fmla="*/ 0 h 57"/>
                <a:gd name="T20" fmla="*/ 0 w 92"/>
                <a:gd name="T21" fmla="*/ 0 h 57"/>
                <a:gd name="T22" fmla="*/ 0 w 92"/>
                <a:gd name="T23" fmla="*/ 0 h 57"/>
                <a:gd name="T24" fmla="*/ 0 w 92"/>
                <a:gd name="T25" fmla="*/ 0 h 57"/>
                <a:gd name="T26" fmla="*/ 0 w 92"/>
                <a:gd name="T27" fmla="*/ 0 h 57"/>
                <a:gd name="T28" fmla="*/ 0 w 92"/>
                <a:gd name="T29" fmla="*/ 0 h 57"/>
                <a:gd name="T30" fmla="*/ 0 w 92"/>
                <a:gd name="T31" fmla="*/ 0 h 57"/>
                <a:gd name="T32" fmla="*/ 0 w 92"/>
                <a:gd name="T33" fmla="*/ 0 h 57"/>
                <a:gd name="T34" fmla="*/ 0 w 92"/>
                <a:gd name="T35" fmla="*/ 0 h 57"/>
                <a:gd name="T36" fmla="*/ 0 w 92"/>
                <a:gd name="T37" fmla="*/ 0 h 57"/>
                <a:gd name="T38" fmla="*/ 0 w 92"/>
                <a:gd name="T39" fmla="*/ 0 h 57"/>
                <a:gd name="T40" fmla="*/ 0 w 92"/>
                <a:gd name="T41" fmla="*/ 0 h 57"/>
                <a:gd name="T42" fmla="*/ 0 w 92"/>
                <a:gd name="T43" fmla="*/ 0 h 57"/>
                <a:gd name="T44" fmla="*/ 0 w 92"/>
                <a:gd name="T45" fmla="*/ 0 h 57"/>
                <a:gd name="T46" fmla="*/ 0 w 92"/>
                <a:gd name="T47" fmla="*/ 0 h 57"/>
                <a:gd name="T48" fmla="*/ 0 w 92"/>
                <a:gd name="T49" fmla="*/ 0 h 57"/>
                <a:gd name="T50" fmla="*/ 0 w 92"/>
                <a:gd name="T51" fmla="*/ 0 h 57"/>
                <a:gd name="T52" fmla="*/ 0 w 92"/>
                <a:gd name="T53" fmla="*/ 0 h 57"/>
                <a:gd name="T54" fmla="*/ 0 w 92"/>
                <a:gd name="T55" fmla="*/ 0 h 57"/>
                <a:gd name="T56" fmla="*/ 0 w 92"/>
                <a:gd name="T57" fmla="*/ 0 h 57"/>
                <a:gd name="T58" fmla="*/ 0 w 92"/>
                <a:gd name="T59" fmla="*/ 0 h 57"/>
                <a:gd name="T60" fmla="*/ 0 w 92"/>
                <a:gd name="T61" fmla="*/ 0 h 57"/>
                <a:gd name="T62" fmla="*/ 0 w 92"/>
                <a:gd name="T63" fmla="*/ 0 h 57"/>
                <a:gd name="T64" fmla="*/ 0 w 92"/>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57"/>
                <a:gd name="T101" fmla="*/ 92 w 92"/>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57">
                  <a:moveTo>
                    <a:pt x="37" y="53"/>
                  </a:moveTo>
                  <a:lnTo>
                    <a:pt x="47" y="55"/>
                  </a:lnTo>
                  <a:lnTo>
                    <a:pt x="56" y="57"/>
                  </a:lnTo>
                  <a:lnTo>
                    <a:pt x="64" y="57"/>
                  </a:lnTo>
                  <a:lnTo>
                    <a:pt x="72" y="57"/>
                  </a:lnTo>
                  <a:lnTo>
                    <a:pt x="79" y="55"/>
                  </a:lnTo>
                  <a:lnTo>
                    <a:pt x="84" y="52"/>
                  </a:lnTo>
                  <a:lnTo>
                    <a:pt x="88" y="49"/>
                  </a:lnTo>
                  <a:lnTo>
                    <a:pt x="91" y="44"/>
                  </a:lnTo>
                  <a:lnTo>
                    <a:pt x="92" y="39"/>
                  </a:lnTo>
                  <a:lnTo>
                    <a:pt x="91" y="34"/>
                  </a:lnTo>
                  <a:lnTo>
                    <a:pt x="88" y="28"/>
                  </a:lnTo>
                  <a:lnTo>
                    <a:pt x="84" y="23"/>
                  </a:lnTo>
                  <a:lnTo>
                    <a:pt x="78" y="18"/>
                  </a:lnTo>
                  <a:lnTo>
                    <a:pt x="71" y="13"/>
                  </a:lnTo>
                  <a:lnTo>
                    <a:pt x="64" y="8"/>
                  </a:lnTo>
                  <a:lnTo>
                    <a:pt x="55" y="4"/>
                  </a:lnTo>
                  <a:lnTo>
                    <a:pt x="46" y="2"/>
                  </a:lnTo>
                  <a:lnTo>
                    <a:pt x="36" y="0"/>
                  </a:lnTo>
                  <a:lnTo>
                    <a:pt x="27" y="0"/>
                  </a:lnTo>
                  <a:lnTo>
                    <a:pt x="20" y="1"/>
                  </a:lnTo>
                  <a:lnTo>
                    <a:pt x="13" y="2"/>
                  </a:lnTo>
                  <a:lnTo>
                    <a:pt x="7" y="5"/>
                  </a:lnTo>
                  <a:lnTo>
                    <a:pt x="3" y="9"/>
                  </a:lnTo>
                  <a:lnTo>
                    <a:pt x="1" y="14"/>
                  </a:lnTo>
                  <a:lnTo>
                    <a:pt x="0" y="19"/>
                  </a:lnTo>
                  <a:lnTo>
                    <a:pt x="1" y="24"/>
                  </a:lnTo>
                  <a:lnTo>
                    <a:pt x="4" y="30"/>
                  </a:lnTo>
                  <a:lnTo>
                    <a:pt x="8" y="35"/>
                  </a:lnTo>
                  <a:lnTo>
                    <a:pt x="14" y="40"/>
                  </a:lnTo>
                  <a:lnTo>
                    <a:pt x="21" y="45"/>
                  </a:lnTo>
                  <a:lnTo>
                    <a:pt x="28" y="49"/>
                  </a:lnTo>
                  <a:lnTo>
                    <a:pt x="37" y="53"/>
                  </a:lnTo>
                  <a:close/>
                </a:path>
              </a:pathLst>
            </a:custGeom>
            <a:solidFill>
              <a:srgbClr val="BFBFBF"/>
            </a:solidFill>
            <a:ln w="9525">
              <a:noFill/>
              <a:round/>
              <a:headEnd/>
              <a:tailEnd/>
            </a:ln>
          </p:spPr>
          <p:txBody>
            <a:bodyPr/>
            <a:lstStyle/>
            <a:p>
              <a:endParaRPr lang="en-US"/>
            </a:p>
          </p:txBody>
        </p:sp>
        <p:sp>
          <p:nvSpPr>
            <p:cNvPr id="1067" name="Freeform 95"/>
            <p:cNvSpPr>
              <a:spLocks/>
            </p:cNvSpPr>
            <p:nvPr/>
          </p:nvSpPr>
          <p:spPr bwMode="auto">
            <a:xfrm>
              <a:off x="4782" y="2105"/>
              <a:ext cx="255" cy="94"/>
            </a:xfrm>
            <a:custGeom>
              <a:avLst/>
              <a:gdLst>
                <a:gd name="T0" fmla="*/ 2 w 1275"/>
                <a:gd name="T1" fmla="*/ 1 h 469"/>
                <a:gd name="T2" fmla="*/ 2 w 1275"/>
                <a:gd name="T3" fmla="*/ 1 h 469"/>
                <a:gd name="T4" fmla="*/ 2 w 1275"/>
                <a:gd name="T5" fmla="*/ 1 h 469"/>
                <a:gd name="T6" fmla="*/ 2 w 1275"/>
                <a:gd name="T7" fmla="*/ 1 h 469"/>
                <a:gd name="T8" fmla="*/ 2 w 1275"/>
                <a:gd name="T9" fmla="*/ 1 h 469"/>
                <a:gd name="T10" fmla="*/ 2 w 1275"/>
                <a:gd name="T11" fmla="*/ 1 h 469"/>
                <a:gd name="T12" fmla="*/ 2 w 1275"/>
                <a:gd name="T13" fmla="*/ 1 h 469"/>
                <a:gd name="T14" fmla="*/ 1 w 1275"/>
                <a:gd name="T15" fmla="*/ 0 h 469"/>
                <a:gd name="T16" fmla="*/ 1 w 1275"/>
                <a:gd name="T17" fmla="*/ 0 h 469"/>
                <a:gd name="T18" fmla="*/ 1 w 1275"/>
                <a:gd name="T19" fmla="*/ 0 h 469"/>
                <a:gd name="T20" fmla="*/ 1 w 1275"/>
                <a:gd name="T21" fmla="*/ 0 h 469"/>
                <a:gd name="T22" fmla="*/ 1 w 1275"/>
                <a:gd name="T23" fmla="*/ 0 h 469"/>
                <a:gd name="T24" fmla="*/ 1 w 1275"/>
                <a:gd name="T25" fmla="*/ 0 h 469"/>
                <a:gd name="T26" fmla="*/ 0 w 1275"/>
                <a:gd name="T27" fmla="*/ 0 h 469"/>
                <a:gd name="T28" fmla="*/ 0 w 1275"/>
                <a:gd name="T29" fmla="*/ 0 h 469"/>
                <a:gd name="T30" fmla="*/ 0 w 1275"/>
                <a:gd name="T31" fmla="*/ 0 h 469"/>
                <a:gd name="T32" fmla="*/ 0 w 1275"/>
                <a:gd name="T33" fmla="*/ 0 h 469"/>
                <a:gd name="T34" fmla="*/ 0 w 1275"/>
                <a:gd name="T35" fmla="*/ 0 h 469"/>
                <a:gd name="T36" fmla="*/ 0 w 1275"/>
                <a:gd name="T37" fmla="*/ 0 h 469"/>
                <a:gd name="T38" fmla="*/ 0 w 1275"/>
                <a:gd name="T39" fmla="*/ 0 h 469"/>
                <a:gd name="T40" fmla="*/ 0 w 1275"/>
                <a:gd name="T41" fmla="*/ 0 h 469"/>
                <a:gd name="T42" fmla="*/ 0 w 1275"/>
                <a:gd name="T43" fmla="*/ 0 h 469"/>
                <a:gd name="T44" fmla="*/ 0 w 1275"/>
                <a:gd name="T45" fmla="*/ 0 h 469"/>
                <a:gd name="T46" fmla="*/ 0 w 1275"/>
                <a:gd name="T47" fmla="*/ 0 h 469"/>
                <a:gd name="T48" fmla="*/ 0 w 1275"/>
                <a:gd name="T49" fmla="*/ 0 h 469"/>
                <a:gd name="T50" fmla="*/ 0 w 1275"/>
                <a:gd name="T51" fmla="*/ 0 h 469"/>
                <a:gd name="T52" fmla="*/ 0 w 1275"/>
                <a:gd name="T53" fmla="*/ 0 h 469"/>
                <a:gd name="T54" fmla="*/ 0 w 1275"/>
                <a:gd name="T55" fmla="*/ 0 h 469"/>
                <a:gd name="T56" fmla="*/ 1 w 1275"/>
                <a:gd name="T57" fmla="*/ 0 h 469"/>
                <a:gd name="T58" fmla="*/ 1 w 1275"/>
                <a:gd name="T59" fmla="*/ 0 h 469"/>
                <a:gd name="T60" fmla="*/ 1 w 1275"/>
                <a:gd name="T61" fmla="*/ 1 h 469"/>
                <a:gd name="T62" fmla="*/ 1 w 1275"/>
                <a:gd name="T63" fmla="*/ 1 h 469"/>
                <a:gd name="T64" fmla="*/ 1 w 1275"/>
                <a:gd name="T65" fmla="*/ 1 h 469"/>
                <a:gd name="T66" fmla="*/ 1 w 1275"/>
                <a:gd name="T67" fmla="*/ 1 h 469"/>
                <a:gd name="T68" fmla="*/ 2 w 1275"/>
                <a:gd name="T69" fmla="*/ 1 h 469"/>
                <a:gd name="T70" fmla="*/ 2 w 1275"/>
                <a:gd name="T71" fmla="*/ 1 h 469"/>
                <a:gd name="T72" fmla="*/ 2 w 1275"/>
                <a:gd name="T73" fmla="*/ 1 h 469"/>
                <a:gd name="T74" fmla="*/ 2 w 1275"/>
                <a:gd name="T75" fmla="*/ 1 h 469"/>
                <a:gd name="T76" fmla="*/ 2 w 1275"/>
                <a:gd name="T77" fmla="*/ 1 h 469"/>
                <a:gd name="T78" fmla="*/ 2 w 1275"/>
                <a:gd name="T79" fmla="*/ 1 h 4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75"/>
                <a:gd name="T121" fmla="*/ 0 h 469"/>
                <a:gd name="T122" fmla="*/ 1275 w 1275"/>
                <a:gd name="T123" fmla="*/ 469 h 4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75" h="469">
                  <a:moveTo>
                    <a:pt x="1274" y="363"/>
                  </a:moveTo>
                  <a:lnTo>
                    <a:pt x="1272" y="363"/>
                  </a:lnTo>
                  <a:lnTo>
                    <a:pt x="1264" y="362"/>
                  </a:lnTo>
                  <a:lnTo>
                    <a:pt x="1254" y="361"/>
                  </a:lnTo>
                  <a:lnTo>
                    <a:pt x="1240" y="359"/>
                  </a:lnTo>
                  <a:lnTo>
                    <a:pt x="1222" y="357"/>
                  </a:lnTo>
                  <a:lnTo>
                    <a:pt x="1199" y="354"/>
                  </a:lnTo>
                  <a:lnTo>
                    <a:pt x="1174" y="351"/>
                  </a:lnTo>
                  <a:lnTo>
                    <a:pt x="1146" y="347"/>
                  </a:lnTo>
                  <a:lnTo>
                    <a:pt x="1115" y="342"/>
                  </a:lnTo>
                  <a:lnTo>
                    <a:pt x="1080" y="336"/>
                  </a:lnTo>
                  <a:lnTo>
                    <a:pt x="1043" y="330"/>
                  </a:lnTo>
                  <a:lnTo>
                    <a:pt x="1005" y="324"/>
                  </a:lnTo>
                  <a:lnTo>
                    <a:pt x="963" y="316"/>
                  </a:lnTo>
                  <a:lnTo>
                    <a:pt x="919" y="308"/>
                  </a:lnTo>
                  <a:lnTo>
                    <a:pt x="874" y="299"/>
                  </a:lnTo>
                  <a:lnTo>
                    <a:pt x="827" y="289"/>
                  </a:lnTo>
                  <a:lnTo>
                    <a:pt x="779" y="278"/>
                  </a:lnTo>
                  <a:lnTo>
                    <a:pt x="730" y="266"/>
                  </a:lnTo>
                  <a:lnTo>
                    <a:pt x="679" y="253"/>
                  </a:lnTo>
                  <a:lnTo>
                    <a:pt x="627" y="240"/>
                  </a:lnTo>
                  <a:lnTo>
                    <a:pt x="575" y="226"/>
                  </a:lnTo>
                  <a:lnTo>
                    <a:pt x="522" y="211"/>
                  </a:lnTo>
                  <a:lnTo>
                    <a:pt x="469" y="194"/>
                  </a:lnTo>
                  <a:lnTo>
                    <a:pt x="416" y="177"/>
                  </a:lnTo>
                  <a:lnTo>
                    <a:pt x="362" y="159"/>
                  </a:lnTo>
                  <a:lnTo>
                    <a:pt x="309" y="140"/>
                  </a:lnTo>
                  <a:lnTo>
                    <a:pt x="257" y="119"/>
                  </a:lnTo>
                  <a:lnTo>
                    <a:pt x="205" y="97"/>
                  </a:lnTo>
                  <a:lnTo>
                    <a:pt x="154" y="75"/>
                  </a:lnTo>
                  <a:lnTo>
                    <a:pt x="104" y="51"/>
                  </a:lnTo>
                  <a:lnTo>
                    <a:pt x="55" y="26"/>
                  </a:lnTo>
                  <a:lnTo>
                    <a:pt x="7" y="0"/>
                  </a:lnTo>
                  <a:lnTo>
                    <a:pt x="6" y="4"/>
                  </a:lnTo>
                  <a:lnTo>
                    <a:pt x="4" y="14"/>
                  </a:lnTo>
                  <a:lnTo>
                    <a:pt x="2" y="30"/>
                  </a:lnTo>
                  <a:lnTo>
                    <a:pt x="0" y="49"/>
                  </a:lnTo>
                  <a:lnTo>
                    <a:pt x="0" y="70"/>
                  </a:lnTo>
                  <a:lnTo>
                    <a:pt x="2" y="91"/>
                  </a:lnTo>
                  <a:lnTo>
                    <a:pt x="8" y="111"/>
                  </a:lnTo>
                  <a:lnTo>
                    <a:pt x="18" y="128"/>
                  </a:lnTo>
                  <a:lnTo>
                    <a:pt x="19" y="129"/>
                  </a:lnTo>
                  <a:lnTo>
                    <a:pt x="23" y="131"/>
                  </a:lnTo>
                  <a:lnTo>
                    <a:pt x="29" y="134"/>
                  </a:lnTo>
                  <a:lnTo>
                    <a:pt x="37" y="138"/>
                  </a:lnTo>
                  <a:lnTo>
                    <a:pt x="47" y="144"/>
                  </a:lnTo>
                  <a:lnTo>
                    <a:pt x="59" y="151"/>
                  </a:lnTo>
                  <a:lnTo>
                    <a:pt x="75" y="158"/>
                  </a:lnTo>
                  <a:lnTo>
                    <a:pt x="92" y="167"/>
                  </a:lnTo>
                  <a:lnTo>
                    <a:pt x="111" y="176"/>
                  </a:lnTo>
                  <a:lnTo>
                    <a:pt x="134" y="186"/>
                  </a:lnTo>
                  <a:lnTo>
                    <a:pt x="158" y="197"/>
                  </a:lnTo>
                  <a:lnTo>
                    <a:pt x="185" y="209"/>
                  </a:lnTo>
                  <a:lnTo>
                    <a:pt x="214" y="221"/>
                  </a:lnTo>
                  <a:lnTo>
                    <a:pt x="246" y="234"/>
                  </a:lnTo>
                  <a:lnTo>
                    <a:pt x="279" y="247"/>
                  </a:lnTo>
                  <a:lnTo>
                    <a:pt x="316" y="260"/>
                  </a:lnTo>
                  <a:lnTo>
                    <a:pt x="356" y="275"/>
                  </a:lnTo>
                  <a:lnTo>
                    <a:pt x="396" y="289"/>
                  </a:lnTo>
                  <a:lnTo>
                    <a:pt x="440" y="303"/>
                  </a:lnTo>
                  <a:lnTo>
                    <a:pt x="487" y="317"/>
                  </a:lnTo>
                  <a:lnTo>
                    <a:pt x="536" y="331"/>
                  </a:lnTo>
                  <a:lnTo>
                    <a:pt x="588" y="345"/>
                  </a:lnTo>
                  <a:lnTo>
                    <a:pt x="642" y="359"/>
                  </a:lnTo>
                  <a:lnTo>
                    <a:pt x="698" y="373"/>
                  </a:lnTo>
                  <a:lnTo>
                    <a:pt x="758" y="386"/>
                  </a:lnTo>
                  <a:lnTo>
                    <a:pt x="819" y="400"/>
                  </a:lnTo>
                  <a:lnTo>
                    <a:pt x="883" y="412"/>
                  </a:lnTo>
                  <a:lnTo>
                    <a:pt x="951" y="425"/>
                  </a:lnTo>
                  <a:lnTo>
                    <a:pt x="1020" y="438"/>
                  </a:lnTo>
                  <a:lnTo>
                    <a:pt x="1092" y="449"/>
                  </a:lnTo>
                  <a:lnTo>
                    <a:pt x="1168" y="459"/>
                  </a:lnTo>
                  <a:lnTo>
                    <a:pt x="1245" y="469"/>
                  </a:lnTo>
                  <a:lnTo>
                    <a:pt x="1246" y="467"/>
                  </a:lnTo>
                  <a:lnTo>
                    <a:pt x="1250" y="461"/>
                  </a:lnTo>
                  <a:lnTo>
                    <a:pt x="1255" y="452"/>
                  </a:lnTo>
                  <a:lnTo>
                    <a:pt x="1261" y="439"/>
                  </a:lnTo>
                  <a:lnTo>
                    <a:pt x="1268" y="423"/>
                  </a:lnTo>
                  <a:lnTo>
                    <a:pt x="1272" y="405"/>
                  </a:lnTo>
                  <a:lnTo>
                    <a:pt x="1275" y="385"/>
                  </a:lnTo>
                  <a:lnTo>
                    <a:pt x="1274" y="363"/>
                  </a:lnTo>
                  <a:close/>
                </a:path>
              </a:pathLst>
            </a:custGeom>
            <a:solidFill>
              <a:srgbClr val="F2E5BF"/>
            </a:solidFill>
            <a:ln w="9525">
              <a:noFill/>
              <a:round/>
              <a:headEnd/>
              <a:tailEnd/>
            </a:ln>
          </p:spPr>
          <p:txBody>
            <a:bodyPr/>
            <a:lstStyle/>
            <a:p>
              <a:endParaRPr lang="en-US"/>
            </a:p>
          </p:txBody>
        </p:sp>
        <p:sp>
          <p:nvSpPr>
            <p:cNvPr id="1068" name="Freeform 96"/>
            <p:cNvSpPr>
              <a:spLocks/>
            </p:cNvSpPr>
            <p:nvPr/>
          </p:nvSpPr>
          <p:spPr bwMode="auto">
            <a:xfrm>
              <a:off x="4880" y="2014"/>
              <a:ext cx="29" cy="21"/>
            </a:xfrm>
            <a:custGeom>
              <a:avLst/>
              <a:gdLst>
                <a:gd name="T0" fmla="*/ 0 w 148"/>
                <a:gd name="T1" fmla="*/ 0 h 107"/>
                <a:gd name="T2" fmla="*/ 0 w 148"/>
                <a:gd name="T3" fmla="*/ 0 h 107"/>
                <a:gd name="T4" fmla="*/ 0 w 148"/>
                <a:gd name="T5" fmla="*/ 0 h 107"/>
                <a:gd name="T6" fmla="*/ 0 w 148"/>
                <a:gd name="T7" fmla="*/ 0 h 107"/>
                <a:gd name="T8" fmla="*/ 0 w 148"/>
                <a:gd name="T9" fmla="*/ 0 h 107"/>
                <a:gd name="T10" fmla="*/ 0 w 148"/>
                <a:gd name="T11" fmla="*/ 0 h 107"/>
                <a:gd name="T12" fmla="*/ 0 w 148"/>
                <a:gd name="T13" fmla="*/ 0 h 107"/>
                <a:gd name="T14" fmla="*/ 0 w 148"/>
                <a:gd name="T15" fmla="*/ 0 h 107"/>
                <a:gd name="T16" fmla="*/ 0 w 148"/>
                <a:gd name="T17" fmla="*/ 0 h 107"/>
                <a:gd name="T18" fmla="*/ 0 w 148"/>
                <a:gd name="T19" fmla="*/ 0 h 107"/>
                <a:gd name="T20" fmla="*/ 0 w 148"/>
                <a:gd name="T21" fmla="*/ 0 h 107"/>
                <a:gd name="T22" fmla="*/ 0 w 148"/>
                <a:gd name="T23" fmla="*/ 0 h 107"/>
                <a:gd name="T24" fmla="*/ 0 w 148"/>
                <a:gd name="T25" fmla="*/ 0 h 107"/>
                <a:gd name="T26" fmla="*/ 0 w 148"/>
                <a:gd name="T27" fmla="*/ 0 h 107"/>
                <a:gd name="T28" fmla="*/ 0 w 148"/>
                <a:gd name="T29" fmla="*/ 0 h 107"/>
                <a:gd name="T30" fmla="*/ 0 w 148"/>
                <a:gd name="T31" fmla="*/ 0 h 107"/>
                <a:gd name="T32" fmla="*/ 0 w 148"/>
                <a:gd name="T33" fmla="*/ 0 h 107"/>
                <a:gd name="T34" fmla="*/ 0 w 148"/>
                <a:gd name="T35" fmla="*/ 0 h 107"/>
                <a:gd name="T36" fmla="*/ 0 w 148"/>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
                <a:gd name="T58" fmla="*/ 0 h 107"/>
                <a:gd name="T59" fmla="*/ 148 w 148"/>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 h="107">
                  <a:moveTo>
                    <a:pt x="46" y="0"/>
                  </a:moveTo>
                  <a:lnTo>
                    <a:pt x="43" y="0"/>
                  </a:lnTo>
                  <a:lnTo>
                    <a:pt x="36" y="2"/>
                  </a:lnTo>
                  <a:lnTo>
                    <a:pt x="27" y="6"/>
                  </a:lnTo>
                  <a:lnTo>
                    <a:pt x="15" y="13"/>
                  </a:lnTo>
                  <a:lnTo>
                    <a:pt x="6" y="23"/>
                  </a:lnTo>
                  <a:lnTo>
                    <a:pt x="1" y="38"/>
                  </a:lnTo>
                  <a:lnTo>
                    <a:pt x="0" y="57"/>
                  </a:lnTo>
                  <a:lnTo>
                    <a:pt x="6" y="83"/>
                  </a:lnTo>
                  <a:lnTo>
                    <a:pt x="86" y="107"/>
                  </a:lnTo>
                  <a:lnTo>
                    <a:pt x="85" y="102"/>
                  </a:lnTo>
                  <a:lnTo>
                    <a:pt x="85" y="91"/>
                  </a:lnTo>
                  <a:lnTo>
                    <a:pt x="85" y="74"/>
                  </a:lnTo>
                  <a:lnTo>
                    <a:pt x="88" y="56"/>
                  </a:lnTo>
                  <a:lnTo>
                    <a:pt x="94" y="39"/>
                  </a:lnTo>
                  <a:lnTo>
                    <a:pt x="105" y="26"/>
                  </a:lnTo>
                  <a:lnTo>
                    <a:pt x="122" y="19"/>
                  </a:lnTo>
                  <a:lnTo>
                    <a:pt x="148" y="22"/>
                  </a:lnTo>
                  <a:lnTo>
                    <a:pt x="46" y="0"/>
                  </a:lnTo>
                  <a:close/>
                </a:path>
              </a:pathLst>
            </a:custGeom>
            <a:solidFill>
              <a:srgbClr val="F2E5BF"/>
            </a:solidFill>
            <a:ln w="9525">
              <a:noFill/>
              <a:round/>
              <a:headEnd/>
              <a:tailEnd/>
            </a:ln>
          </p:spPr>
          <p:txBody>
            <a:bodyPr/>
            <a:lstStyle/>
            <a:p>
              <a:endParaRPr lang="en-US"/>
            </a:p>
          </p:txBody>
        </p:sp>
        <p:sp>
          <p:nvSpPr>
            <p:cNvPr id="1069" name="Freeform 97"/>
            <p:cNvSpPr>
              <a:spLocks/>
            </p:cNvSpPr>
            <p:nvPr/>
          </p:nvSpPr>
          <p:spPr bwMode="auto">
            <a:xfrm>
              <a:off x="5047" y="2053"/>
              <a:ext cx="30" cy="21"/>
            </a:xfrm>
            <a:custGeom>
              <a:avLst/>
              <a:gdLst>
                <a:gd name="T0" fmla="*/ 0 w 147"/>
                <a:gd name="T1" fmla="*/ 0 h 106"/>
                <a:gd name="T2" fmla="*/ 0 w 147"/>
                <a:gd name="T3" fmla="*/ 0 h 106"/>
                <a:gd name="T4" fmla="*/ 0 w 147"/>
                <a:gd name="T5" fmla="*/ 0 h 106"/>
                <a:gd name="T6" fmla="*/ 0 w 147"/>
                <a:gd name="T7" fmla="*/ 0 h 106"/>
                <a:gd name="T8" fmla="*/ 0 w 147"/>
                <a:gd name="T9" fmla="*/ 0 h 106"/>
                <a:gd name="T10" fmla="*/ 0 w 147"/>
                <a:gd name="T11" fmla="*/ 0 h 106"/>
                <a:gd name="T12" fmla="*/ 0 w 147"/>
                <a:gd name="T13" fmla="*/ 0 h 106"/>
                <a:gd name="T14" fmla="*/ 0 w 147"/>
                <a:gd name="T15" fmla="*/ 0 h 106"/>
                <a:gd name="T16" fmla="*/ 0 w 147"/>
                <a:gd name="T17" fmla="*/ 0 h 106"/>
                <a:gd name="T18" fmla="*/ 0 w 147"/>
                <a:gd name="T19" fmla="*/ 0 h 106"/>
                <a:gd name="T20" fmla="*/ 0 w 147"/>
                <a:gd name="T21" fmla="*/ 0 h 106"/>
                <a:gd name="T22" fmla="*/ 0 w 147"/>
                <a:gd name="T23" fmla="*/ 0 h 106"/>
                <a:gd name="T24" fmla="*/ 0 w 147"/>
                <a:gd name="T25" fmla="*/ 0 h 106"/>
                <a:gd name="T26" fmla="*/ 0 w 147"/>
                <a:gd name="T27" fmla="*/ 0 h 106"/>
                <a:gd name="T28" fmla="*/ 0 w 147"/>
                <a:gd name="T29" fmla="*/ 0 h 106"/>
                <a:gd name="T30" fmla="*/ 0 w 147"/>
                <a:gd name="T31" fmla="*/ 0 h 106"/>
                <a:gd name="T32" fmla="*/ 0 w 147"/>
                <a:gd name="T33" fmla="*/ 0 h 106"/>
                <a:gd name="T34" fmla="*/ 0 w 147"/>
                <a:gd name="T35" fmla="*/ 0 h 106"/>
                <a:gd name="T36" fmla="*/ 0 w 147"/>
                <a:gd name="T37" fmla="*/ 0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7"/>
                <a:gd name="T58" fmla="*/ 0 h 106"/>
                <a:gd name="T59" fmla="*/ 147 w 147"/>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7" h="106">
                  <a:moveTo>
                    <a:pt x="45" y="0"/>
                  </a:moveTo>
                  <a:lnTo>
                    <a:pt x="42" y="0"/>
                  </a:lnTo>
                  <a:lnTo>
                    <a:pt x="35" y="2"/>
                  </a:lnTo>
                  <a:lnTo>
                    <a:pt x="25" y="6"/>
                  </a:lnTo>
                  <a:lnTo>
                    <a:pt x="15" y="12"/>
                  </a:lnTo>
                  <a:lnTo>
                    <a:pt x="6" y="22"/>
                  </a:lnTo>
                  <a:lnTo>
                    <a:pt x="0" y="37"/>
                  </a:lnTo>
                  <a:lnTo>
                    <a:pt x="0" y="58"/>
                  </a:lnTo>
                  <a:lnTo>
                    <a:pt x="6" y="84"/>
                  </a:lnTo>
                  <a:lnTo>
                    <a:pt x="84" y="106"/>
                  </a:lnTo>
                  <a:lnTo>
                    <a:pt x="83" y="102"/>
                  </a:lnTo>
                  <a:lnTo>
                    <a:pt x="83" y="90"/>
                  </a:lnTo>
                  <a:lnTo>
                    <a:pt x="83" y="74"/>
                  </a:lnTo>
                  <a:lnTo>
                    <a:pt x="86" y="56"/>
                  </a:lnTo>
                  <a:lnTo>
                    <a:pt x="92" y="39"/>
                  </a:lnTo>
                  <a:lnTo>
                    <a:pt x="104" y="26"/>
                  </a:lnTo>
                  <a:lnTo>
                    <a:pt x="122" y="19"/>
                  </a:lnTo>
                  <a:lnTo>
                    <a:pt x="147" y="22"/>
                  </a:lnTo>
                  <a:lnTo>
                    <a:pt x="45" y="0"/>
                  </a:lnTo>
                  <a:close/>
                </a:path>
              </a:pathLst>
            </a:custGeom>
            <a:solidFill>
              <a:srgbClr val="F2E5BF"/>
            </a:solidFill>
            <a:ln w="9525">
              <a:noFill/>
              <a:round/>
              <a:headEnd/>
              <a:tailEnd/>
            </a:ln>
          </p:spPr>
          <p:txBody>
            <a:bodyPr/>
            <a:lstStyle/>
            <a:p>
              <a:endParaRPr lang="en-US"/>
            </a:p>
          </p:txBody>
        </p:sp>
        <p:sp>
          <p:nvSpPr>
            <p:cNvPr id="1070" name="Freeform 98"/>
            <p:cNvSpPr>
              <a:spLocks/>
            </p:cNvSpPr>
            <p:nvPr/>
          </p:nvSpPr>
          <p:spPr bwMode="auto">
            <a:xfrm>
              <a:off x="4911" y="2020"/>
              <a:ext cx="127" cy="36"/>
            </a:xfrm>
            <a:custGeom>
              <a:avLst/>
              <a:gdLst>
                <a:gd name="T0" fmla="*/ 0 w 634"/>
                <a:gd name="T1" fmla="*/ 0 h 179"/>
                <a:gd name="T2" fmla="*/ 1 w 634"/>
                <a:gd name="T3" fmla="*/ 0 h 179"/>
                <a:gd name="T4" fmla="*/ 1 w 634"/>
                <a:gd name="T5" fmla="*/ 0 h 179"/>
                <a:gd name="T6" fmla="*/ 0 w 634"/>
                <a:gd name="T7" fmla="*/ 0 h 179"/>
                <a:gd name="T8" fmla="*/ 0 w 634"/>
                <a:gd name="T9" fmla="*/ 0 h 179"/>
                <a:gd name="T10" fmla="*/ 0 60000 65536"/>
                <a:gd name="T11" fmla="*/ 0 60000 65536"/>
                <a:gd name="T12" fmla="*/ 0 60000 65536"/>
                <a:gd name="T13" fmla="*/ 0 60000 65536"/>
                <a:gd name="T14" fmla="*/ 0 60000 65536"/>
                <a:gd name="T15" fmla="*/ 0 w 634"/>
                <a:gd name="T16" fmla="*/ 0 h 179"/>
                <a:gd name="T17" fmla="*/ 634 w 634"/>
                <a:gd name="T18" fmla="*/ 179 h 179"/>
              </a:gdLst>
              <a:ahLst/>
              <a:cxnLst>
                <a:cxn ang="T10">
                  <a:pos x="T0" y="T1"/>
                </a:cxn>
                <a:cxn ang="T11">
                  <a:pos x="T2" y="T3"/>
                </a:cxn>
                <a:cxn ang="T12">
                  <a:pos x="T4" y="T5"/>
                </a:cxn>
                <a:cxn ang="T13">
                  <a:pos x="T6" y="T7"/>
                </a:cxn>
                <a:cxn ang="T14">
                  <a:pos x="T8" y="T9"/>
                </a:cxn>
              </a:cxnLst>
              <a:rect l="T15" t="T16" r="T17" b="T18"/>
              <a:pathLst>
                <a:path w="634" h="179">
                  <a:moveTo>
                    <a:pt x="0" y="39"/>
                  </a:moveTo>
                  <a:lnTo>
                    <a:pt x="605" y="179"/>
                  </a:lnTo>
                  <a:lnTo>
                    <a:pt x="634" y="140"/>
                  </a:lnTo>
                  <a:lnTo>
                    <a:pt x="29" y="0"/>
                  </a:lnTo>
                  <a:lnTo>
                    <a:pt x="0" y="39"/>
                  </a:lnTo>
                  <a:close/>
                </a:path>
              </a:pathLst>
            </a:custGeom>
            <a:solidFill>
              <a:srgbClr val="F2E5BF"/>
            </a:solidFill>
            <a:ln w="9525">
              <a:noFill/>
              <a:round/>
              <a:headEnd/>
              <a:tailEnd/>
            </a:ln>
          </p:spPr>
          <p:txBody>
            <a:bodyPr/>
            <a:lstStyle/>
            <a:p>
              <a:endParaRPr lang="en-US"/>
            </a:p>
          </p:txBody>
        </p:sp>
        <p:sp>
          <p:nvSpPr>
            <p:cNvPr id="1071" name="Freeform 99"/>
            <p:cNvSpPr>
              <a:spLocks/>
            </p:cNvSpPr>
            <p:nvPr/>
          </p:nvSpPr>
          <p:spPr bwMode="auto">
            <a:xfrm>
              <a:off x="4910" y="2035"/>
              <a:ext cx="122" cy="33"/>
            </a:xfrm>
            <a:custGeom>
              <a:avLst/>
              <a:gdLst>
                <a:gd name="T0" fmla="*/ 0 w 610"/>
                <a:gd name="T1" fmla="*/ 0 h 167"/>
                <a:gd name="T2" fmla="*/ 1 w 610"/>
                <a:gd name="T3" fmla="*/ 0 h 167"/>
                <a:gd name="T4" fmla="*/ 1 w 610"/>
                <a:gd name="T5" fmla="*/ 0 h 167"/>
                <a:gd name="T6" fmla="*/ 0 w 610"/>
                <a:gd name="T7" fmla="*/ 0 h 167"/>
                <a:gd name="T8" fmla="*/ 0 w 610"/>
                <a:gd name="T9" fmla="*/ 0 h 167"/>
                <a:gd name="T10" fmla="*/ 0 60000 65536"/>
                <a:gd name="T11" fmla="*/ 0 60000 65536"/>
                <a:gd name="T12" fmla="*/ 0 60000 65536"/>
                <a:gd name="T13" fmla="*/ 0 60000 65536"/>
                <a:gd name="T14" fmla="*/ 0 60000 65536"/>
                <a:gd name="T15" fmla="*/ 0 w 610"/>
                <a:gd name="T16" fmla="*/ 0 h 167"/>
                <a:gd name="T17" fmla="*/ 610 w 610"/>
                <a:gd name="T18" fmla="*/ 167 h 167"/>
              </a:gdLst>
              <a:ahLst/>
              <a:cxnLst>
                <a:cxn ang="T10">
                  <a:pos x="T0" y="T1"/>
                </a:cxn>
                <a:cxn ang="T11">
                  <a:pos x="T2" y="T3"/>
                </a:cxn>
                <a:cxn ang="T12">
                  <a:pos x="T4" y="T5"/>
                </a:cxn>
                <a:cxn ang="T13">
                  <a:pos x="T6" y="T7"/>
                </a:cxn>
                <a:cxn ang="T14">
                  <a:pos x="T8" y="T9"/>
                </a:cxn>
              </a:cxnLst>
              <a:rect l="T15" t="T16" r="T17" b="T18"/>
              <a:pathLst>
                <a:path w="610" h="167">
                  <a:moveTo>
                    <a:pt x="0" y="27"/>
                  </a:moveTo>
                  <a:lnTo>
                    <a:pt x="604" y="167"/>
                  </a:lnTo>
                  <a:lnTo>
                    <a:pt x="610" y="139"/>
                  </a:lnTo>
                  <a:lnTo>
                    <a:pt x="5" y="0"/>
                  </a:lnTo>
                  <a:lnTo>
                    <a:pt x="0" y="27"/>
                  </a:lnTo>
                  <a:close/>
                </a:path>
              </a:pathLst>
            </a:custGeom>
            <a:solidFill>
              <a:srgbClr val="F2E5BF"/>
            </a:solidFill>
            <a:ln w="9525">
              <a:noFill/>
              <a:round/>
              <a:headEnd/>
              <a:tailEnd/>
            </a:ln>
          </p:spPr>
          <p:txBody>
            <a:bodyPr/>
            <a:lstStyle/>
            <a:p>
              <a:endParaRPr lang="en-US"/>
            </a:p>
          </p:txBody>
        </p:sp>
        <p:sp>
          <p:nvSpPr>
            <p:cNvPr id="1072" name="Freeform 100"/>
            <p:cNvSpPr>
              <a:spLocks/>
            </p:cNvSpPr>
            <p:nvPr/>
          </p:nvSpPr>
          <p:spPr bwMode="auto">
            <a:xfrm>
              <a:off x="5041" y="2102"/>
              <a:ext cx="74" cy="90"/>
            </a:xfrm>
            <a:custGeom>
              <a:avLst/>
              <a:gdLst>
                <a:gd name="T0" fmla="*/ 0 w 368"/>
                <a:gd name="T1" fmla="*/ 1 h 453"/>
                <a:gd name="T2" fmla="*/ 0 w 368"/>
                <a:gd name="T3" fmla="*/ 1 h 453"/>
                <a:gd name="T4" fmla="*/ 0 w 368"/>
                <a:gd name="T5" fmla="*/ 1 h 453"/>
                <a:gd name="T6" fmla="*/ 1 w 368"/>
                <a:gd name="T7" fmla="*/ 0 h 453"/>
                <a:gd name="T8" fmla="*/ 0 w 368"/>
                <a:gd name="T9" fmla="*/ 0 h 453"/>
                <a:gd name="T10" fmla="*/ 0 w 368"/>
                <a:gd name="T11" fmla="*/ 0 h 453"/>
                <a:gd name="T12" fmla="*/ 0 w 368"/>
                <a:gd name="T13" fmla="*/ 1 h 453"/>
                <a:gd name="T14" fmla="*/ 0 w 368"/>
                <a:gd name="T15" fmla="*/ 1 h 453"/>
                <a:gd name="T16" fmla="*/ 0 60000 65536"/>
                <a:gd name="T17" fmla="*/ 0 60000 65536"/>
                <a:gd name="T18" fmla="*/ 0 60000 65536"/>
                <a:gd name="T19" fmla="*/ 0 60000 65536"/>
                <a:gd name="T20" fmla="*/ 0 60000 65536"/>
                <a:gd name="T21" fmla="*/ 0 60000 65536"/>
                <a:gd name="T22" fmla="*/ 0 60000 65536"/>
                <a:gd name="T23" fmla="*/ 0 60000 65536"/>
                <a:gd name="T24" fmla="*/ 0 w 368"/>
                <a:gd name="T25" fmla="*/ 0 h 453"/>
                <a:gd name="T26" fmla="*/ 368 w 368"/>
                <a:gd name="T27" fmla="*/ 453 h 4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8" h="453">
                  <a:moveTo>
                    <a:pt x="0" y="453"/>
                  </a:moveTo>
                  <a:lnTo>
                    <a:pt x="74" y="346"/>
                  </a:lnTo>
                  <a:lnTo>
                    <a:pt x="108" y="346"/>
                  </a:lnTo>
                  <a:lnTo>
                    <a:pt x="368" y="0"/>
                  </a:lnTo>
                  <a:lnTo>
                    <a:pt x="113" y="251"/>
                  </a:lnTo>
                  <a:lnTo>
                    <a:pt x="57" y="257"/>
                  </a:lnTo>
                  <a:lnTo>
                    <a:pt x="0" y="319"/>
                  </a:lnTo>
                  <a:lnTo>
                    <a:pt x="0" y="453"/>
                  </a:lnTo>
                  <a:close/>
                </a:path>
              </a:pathLst>
            </a:custGeom>
            <a:solidFill>
              <a:srgbClr val="F2E5BF"/>
            </a:solidFill>
            <a:ln w="9525">
              <a:noFill/>
              <a:round/>
              <a:headEnd/>
              <a:tailEnd/>
            </a:ln>
          </p:spPr>
          <p:txBody>
            <a:bodyPr/>
            <a:lstStyle/>
            <a:p>
              <a:endParaRPr lang="en-US"/>
            </a:p>
          </p:txBody>
        </p:sp>
        <p:sp>
          <p:nvSpPr>
            <p:cNvPr id="1073" name="Freeform 101"/>
            <p:cNvSpPr>
              <a:spLocks/>
            </p:cNvSpPr>
            <p:nvPr/>
          </p:nvSpPr>
          <p:spPr bwMode="auto">
            <a:xfrm>
              <a:off x="4921" y="1865"/>
              <a:ext cx="205" cy="44"/>
            </a:xfrm>
            <a:custGeom>
              <a:avLst/>
              <a:gdLst>
                <a:gd name="T0" fmla="*/ 0 w 1029"/>
                <a:gd name="T1" fmla="*/ 0 h 219"/>
                <a:gd name="T2" fmla="*/ 2 w 1029"/>
                <a:gd name="T3" fmla="*/ 0 h 219"/>
                <a:gd name="T4" fmla="*/ 2 w 1029"/>
                <a:gd name="T5" fmla="*/ 0 h 219"/>
                <a:gd name="T6" fmla="*/ 2 w 1029"/>
                <a:gd name="T7" fmla="*/ 0 h 219"/>
                <a:gd name="T8" fmla="*/ 2 w 1029"/>
                <a:gd name="T9" fmla="*/ 0 h 219"/>
                <a:gd name="T10" fmla="*/ 2 w 1029"/>
                <a:gd name="T11" fmla="*/ 0 h 219"/>
                <a:gd name="T12" fmla="*/ 2 w 1029"/>
                <a:gd name="T13" fmla="*/ 0 h 219"/>
                <a:gd name="T14" fmla="*/ 2 w 1029"/>
                <a:gd name="T15" fmla="*/ 0 h 219"/>
                <a:gd name="T16" fmla="*/ 2 w 1029"/>
                <a:gd name="T17" fmla="*/ 0 h 219"/>
                <a:gd name="T18" fmla="*/ 1 w 1029"/>
                <a:gd name="T19" fmla="*/ 0 h 219"/>
                <a:gd name="T20" fmla="*/ 1 w 1029"/>
                <a:gd name="T21" fmla="*/ 0 h 219"/>
                <a:gd name="T22" fmla="*/ 1 w 1029"/>
                <a:gd name="T23" fmla="*/ 0 h 219"/>
                <a:gd name="T24" fmla="*/ 1 w 1029"/>
                <a:gd name="T25" fmla="*/ 0 h 219"/>
                <a:gd name="T26" fmla="*/ 1 w 1029"/>
                <a:gd name="T27" fmla="*/ 0 h 219"/>
                <a:gd name="T28" fmla="*/ 1 w 1029"/>
                <a:gd name="T29" fmla="*/ 0 h 219"/>
                <a:gd name="T30" fmla="*/ 1 w 1029"/>
                <a:gd name="T31" fmla="*/ 0 h 219"/>
                <a:gd name="T32" fmla="*/ 1 w 1029"/>
                <a:gd name="T33" fmla="*/ 0 h 219"/>
                <a:gd name="T34" fmla="*/ 1 w 1029"/>
                <a:gd name="T35" fmla="*/ 0 h 219"/>
                <a:gd name="T36" fmla="*/ 1 w 1029"/>
                <a:gd name="T37" fmla="*/ 0 h 219"/>
                <a:gd name="T38" fmla="*/ 1 w 1029"/>
                <a:gd name="T39" fmla="*/ 0 h 219"/>
                <a:gd name="T40" fmla="*/ 1 w 1029"/>
                <a:gd name="T41" fmla="*/ 0 h 219"/>
                <a:gd name="T42" fmla="*/ 1 w 1029"/>
                <a:gd name="T43" fmla="*/ 0 h 219"/>
                <a:gd name="T44" fmla="*/ 1 w 1029"/>
                <a:gd name="T45" fmla="*/ 0 h 219"/>
                <a:gd name="T46" fmla="*/ 1 w 1029"/>
                <a:gd name="T47" fmla="*/ 0 h 219"/>
                <a:gd name="T48" fmla="*/ 1 w 1029"/>
                <a:gd name="T49" fmla="*/ 0 h 219"/>
                <a:gd name="T50" fmla="*/ 1 w 1029"/>
                <a:gd name="T51" fmla="*/ 0 h 219"/>
                <a:gd name="T52" fmla="*/ 1 w 1029"/>
                <a:gd name="T53" fmla="*/ 0 h 219"/>
                <a:gd name="T54" fmla="*/ 0 w 1029"/>
                <a:gd name="T55" fmla="*/ 0 h 219"/>
                <a:gd name="T56" fmla="*/ 0 w 1029"/>
                <a:gd name="T57" fmla="*/ 0 h 219"/>
                <a:gd name="T58" fmla="*/ 0 w 1029"/>
                <a:gd name="T59" fmla="*/ 0 h 219"/>
                <a:gd name="T60" fmla="*/ 0 w 1029"/>
                <a:gd name="T61" fmla="*/ 0 h 219"/>
                <a:gd name="T62" fmla="*/ 0 w 1029"/>
                <a:gd name="T63" fmla="*/ 0 h 219"/>
                <a:gd name="T64" fmla="*/ 0 w 1029"/>
                <a:gd name="T65" fmla="*/ 0 h 219"/>
                <a:gd name="T66" fmla="*/ 0 w 1029"/>
                <a:gd name="T67" fmla="*/ 0 h 2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9"/>
                <a:gd name="T103" fmla="*/ 0 h 219"/>
                <a:gd name="T104" fmla="*/ 1029 w 1029"/>
                <a:gd name="T105" fmla="*/ 219 h 2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9" h="219">
                  <a:moveTo>
                    <a:pt x="0" y="0"/>
                  </a:moveTo>
                  <a:lnTo>
                    <a:pt x="1029" y="219"/>
                  </a:lnTo>
                  <a:lnTo>
                    <a:pt x="1028" y="218"/>
                  </a:lnTo>
                  <a:lnTo>
                    <a:pt x="1024" y="217"/>
                  </a:lnTo>
                  <a:lnTo>
                    <a:pt x="1017" y="214"/>
                  </a:lnTo>
                  <a:lnTo>
                    <a:pt x="1008" y="209"/>
                  </a:lnTo>
                  <a:lnTo>
                    <a:pt x="995" y="204"/>
                  </a:lnTo>
                  <a:lnTo>
                    <a:pt x="981" y="199"/>
                  </a:lnTo>
                  <a:lnTo>
                    <a:pt x="965" y="192"/>
                  </a:lnTo>
                  <a:lnTo>
                    <a:pt x="946" y="183"/>
                  </a:lnTo>
                  <a:lnTo>
                    <a:pt x="925" y="175"/>
                  </a:lnTo>
                  <a:lnTo>
                    <a:pt x="902" y="167"/>
                  </a:lnTo>
                  <a:lnTo>
                    <a:pt x="876" y="158"/>
                  </a:lnTo>
                  <a:lnTo>
                    <a:pt x="850" y="148"/>
                  </a:lnTo>
                  <a:lnTo>
                    <a:pt x="820" y="138"/>
                  </a:lnTo>
                  <a:lnTo>
                    <a:pt x="789" y="128"/>
                  </a:lnTo>
                  <a:lnTo>
                    <a:pt x="756" y="118"/>
                  </a:lnTo>
                  <a:lnTo>
                    <a:pt x="722" y="108"/>
                  </a:lnTo>
                  <a:lnTo>
                    <a:pt x="686" y="97"/>
                  </a:lnTo>
                  <a:lnTo>
                    <a:pt x="648" y="87"/>
                  </a:lnTo>
                  <a:lnTo>
                    <a:pt x="609" y="77"/>
                  </a:lnTo>
                  <a:lnTo>
                    <a:pt x="568" y="67"/>
                  </a:lnTo>
                  <a:lnTo>
                    <a:pt x="527" y="58"/>
                  </a:lnTo>
                  <a:lnTo>
                    <a:pt x="484" y="49"/>
                  </a:lnTo>
                  <a:lnTo>
                    <a:pt x="439" y="41"/>
                  </a:lnTo>
                  <a:lnTo>
                    <a:pt x="394" y="33"/>
                  </a:lnTo>
                  <a:lnTo>
                    <a:pt x="347" y="25"/>
                  </a:lnTo>
                  <a:lnTo>
                    <a:pt x="300" y="18"/>
                  </a:lnTo>
                  <a:lnTo>
                    <a:pt x="252" y="13"/>
                  </a:lnTo>
                  <a:lnTo>
                    <a:pt x="203" y="8"/>
                  </a:lnTo>
                  <a:lnTo>
                    <a:pt x="153" y="4"/>
                  </a:lnTo>
                  <a:lnTo>
                    <a:pt x="103" y="2"/>
                  </a:lnTo>
                  <a:lnTo>
                    <a:pt x="52" y="0"/>
                  </a:lnTo>
                  <a:lnTo>
                    <a:pt x="0" y="0"/>
                  </a:lnTo>
                  <a:close/>
                </a:path>
              </a:pathLst>
            </a:custGeom>
            <a:solidFill>
              <a:srgbClr val="F2E5BF"/>
            </a:solidFill>
            <a:ln w="9525">
              <a:noFill/>
              <a:round/>
              <a:headEnd/>
              <a:tailEnd/>
            </a:ln>
          </p:spPr>
          <p:txBody>
            <a:bodyPr/>
            <a:lstStyle/>
            <a:p>
              <a:endParaRPr lang="en-US"/>
            </a:p>
          </p:txBody>
        </p:sp>
        <p:sp>
          <p:nvSpPr>
            <p:cNvPr id="1074" name="Freeform 102"/>
            <p:cNvSpPr>
              <a:spLocks/>
            </p:cNvSpPr>
            <p:nvPr/>
          </p:nvSpPr>
          <p:spPr bwMode="auto">
            <a:xfrm>
              <a:off x="4878" y="1866"/>
              <a:ext cx="41" cy="132"/>
            </a:xfrm>
            <a:custGeom>
              <a:avLst/>
              <a:gdLst>
                <a:gd name="T0" fmla="*/ 0 w 209"/>
                <a:gd name="T1" fmla="*/ 0 h 659"/>
                <a:gd name="T2" fmla="*/ 0 w 209"/>
                <a:gd name="T3" fmla="*/ 1 h 659"/>
                <a:gd name="T4" fmla="*/ 0 w 209"/>
                <a:gd name="T5" fmla="*/ 1 h 659"/>
                <a:gd name="T6" fmla="*/ 0 w 209"/>
                <a:gd name="T7" fmla="*/ 0 h 659"/>
                <a:gd name="T8" fmla="*/ 0 w 209"/>
                <a:gd name="T9" fmla="*/ 0 h 659"/>
                <a:gd name="T10" fmla="*/ 0 60000 65536"/>
                <a:gd name="T11" fmla="*/ 0 60000 65536"/>
                <a:gd name="T12" fmla="*/ 0 60000 65536"/>
                <a:gd name="T13" fmla="*/ 0 60000 65536"/>
                <a:gd name="T14" fmla="*/ 0 60000 65536"/>
                <a:gd name="T15" fmla="*/ 0 w 209"/>
                <a:gd name="T16" fmla="*/ 0 h 659"/>
                <a:gd name="T17" fmla="*/ 209 w 209"/>
                <a:gd name="T18" fmla="*/ 659 h 659"/>
              </a:gdLst>
              <a:ahLst/>
              <a:cxnLst>
                <a:cxn ang="T10">
                  <a:pos x="T0" y="T1"/>
                </a:cxn>
                <a:cxn ang="T11">
                  <a:pos x="T2" y="T3"/>
                </a:cxn>
                <a:cxn ang="T12">
                  <a:pos x="T4" y="T5"/>
                </a:cxn>
                <a:cxn ang="T13">
                  <a:pos x="T6" y="T7"/>
                </a:cxn>
                <a:cxn ang="T14">
                  <a:pos x="T8" y="T9"/>
                </a:cxn>
              </a:cxnLst>
              <a:rect l="T15" t="T16" r="T17" b="T18"/>
              <a:pathLst>
                <a:path w="209" h="659">
                  <a:moveTo>
                    <a:pt x="209" y="0"/>
                  </a:moveTo>
                  <a:lnTo>
                    <a:pt x="45" y="659"/>
                  </a:lnTo>
                  <a:lnTo>
                    <a:pt x="0" y="648"/>
                  </a:lnTo>
                  <a:lnTo>
                    <a:pt x="147" y="0"/>
                  </a:lnTo>
                  <a:lnTo>
                    <a:pt x="209" y="0"/>
                  </a:lnTo>
                  <a:close/>
                </a:path>
              </a:pathLst>
            </a:custGeom>
            <a:solidFill>
              <a:srgbClr val="F2E5BF"/>
            </a:solidFill>
            <a:ln w="9525">
              <a:noFill/>
              <a:round/>
              <a:headEnd/>
              <a:tailEnd/>
            </a:ln>
          </p:spPr>
          <p:txBody>
            <a:bodyPr/>
            <a:lstStyle/>
            <a:p>
              <a:endParaRPr lang="en-US"/>
            </a:p>
          </p:txBody>
        </p:sp>
      </p:grpSp>
      <p:sp>
        <p:nvSpPr>
          <p:cNvPr id="1055" name="Text Box 104"/>
          <p:cNvSpPr txBox="1">
            <a:spLocks noChangeArrowheads="1"/>
          </p:cNvSpPr>
          <p:nvPr/>
        </p:nvSpPr>
        <p:spPr bwMode="auto">
          <a:xfrm>
            <a:off x="7302302" y="1522884"/>
            <a:ext cx="1591141" cy="276999"/>
          </a:xfrm>
          <a:prstGeom prst="rect">
            <a:avLst/>
          </a:prstGeom>
          <a:noFill/>
          <a:ln w="9525">
            <a:noFill/>
            <a:miter lim="800000"/>
            <a:headEnd/>
            <a:tailEnd/>
          </a:ln>
        </p:spPr>
        <p:txBody>
          <a:bodyPr wrap="none">
            <a:spAutoFit/>
          </a:bodyPr>
          <a:lstStyle/>
          <a:p>
            <a:pPr eaLnBrk="1" hangingPunct="1"/>
            <a:r>
              <a:rPr lang="en-US" sz="1200" smtClean="0"/>
              <a:t>Computer with IPSec</a:t>
            </a:r>
            <a:endParaRPr lang="en-US" sz="1200"/>
          </a:p>
        </p:txBody>
      </p:sp>
      <p:sp>
        <p:nvSpPr>
          <p:cNvPr id="1056" name="Text Box 105"/>
          <p:cNvSpPr txBox="1">
            <a:spLocks noChangeArrowheads="1"/>
          </p:cNvSpPr>
          <p:nvPr/>
        </p:nvSpPr>
        <p:spPr bwMode="auto">
          <a:xfrm>
            <a:off x="1971477" y="3994622"/>
            <a:ext cx="1153649" cy="461665"/>
          </a:xfrm>
          <a:prstGeom prst="rect">
            <a:avLst/>
          </a:prstGeom>
          <a:noFill/>
          <a:ln w="9525">
            <a:noFill/>
            <a:miter lim="800000"/>
            <a:headEnd/>
            <a:tailEnd/>
          </a:ln>
        </p:spPr>
        <p:txBody>
          <a:bodyPr wrap="none">
            <a:spAutoFit/>
          </a:bodyPr>
          <a:lstStyle/>
          <a:p>
            <a:pPr eaLnBrk="1" hangingPunct="1"/>
            <a:r>
              <a:rPr lang="en-US" sz="1200" smtClean="0"/>
              <a:t>Router with</a:t>
            </a:r>
          </a:p>
          <a:p>
            <a:pPr eaLnBrk="1" hangingPunct="1"/>
            <a:r>
              <a:rPr lang="en-US" sz="1200" smtClean="0"/>
              <a:t>IPv4 and IPsec</a:t>
            </a:r>
            <a:endParaRPr lang="en-US" sz="1200"/>
          </a:p>
        </p:txBody>
      </p:sp>
      <p:sp>
        <p:nvSpPr>
          <p:cNvPr id="1057" name="Text Box 106"/>
          <p:cNvSpPr txBox="1">
            <a:spLocks noChangeArrowheads="1"/>
          </p:cNvSpPr>
          <p:nvPr/>
        </p:nvSpPr>
        <p:spPr bwMode="auto">
          <a:xfrm>
            <a:off x="5340152" y="4032722"/>
            <a:ext cx="1153649" cy="461665"/>
          </a:xfrm>
          <a:prstGeom prst="rect">
            <a:avLst/>
          </a:prstGeom>
          <a:noFill/>
          <a:ln w="9525">
            <a:noFill/>
            <a:miter lim="800000"/>
            <a:headEnd/>
            <a:tailEnd/>
          </a:ln>
        </p:spPr>
        <p:txBody>
          <a:bodyPr wrap="none">
            <a:spAutoFit/>
          </a:bodyPr>
          <a:lstStyle/>
          <a:p>
            <a:r>
              <a:rPr lang="en-US" sz="1200" smtClean="0"/>
              <a:t>Router with</a:t>
            </a:r>
          </a:p>
          <a:p>
            <a:r>
              <a:rPr lang="en-US" sz="1200" smtClean="0"/>
              <a:t>IPv4 and IPsec</a:t>
            </a:r>
            <a:endParaRPr lang="en-US" sz="1200"/>
          </a:p>
        </p:txBody>
      </p:sp>
      <p:sp>
        <p:nvSpPr>
          <p:cNvPr id="1032" name="Freeform 2"/>
          <p:cNvSpPr>
            <a:spLocks/>
          </p:cNvSpPr>
          <p:nvPr/>
        </p:nvSpPr>
        <p:spPr bwMode="auto">
          <a:xfrm>
            <a:off x="1973065" y="1484784"/>
            <a:ext cx="2232025" cy="1046163"/>
          </a:xfrm>
          <a:custGeom>
            <a:avLst/>
            <a:gdLst>
              <a:gd name="T0" fmla="*/ 854 w 1292"/>
              <a:gd name="T1" fmla="*/ 2 h 1255"/>
              <a:gd name="T2" fmla="*/ 125 w 1292"/>
              <a:gd name="T3" fmla="*/ 53 h 1255"/>
              <a:gd name="T4" fmla="*/ 104 w 1292"/>
              <a:gd name="T5" fmla="*/ 176 h 1255"/>
              <a:gd name="T6" fmla="*/ 188 w 1292"/>
              <a:gd name="T7" fmla="*/ 278 h 1255"/>
              <a:gd name="T8" fmla="*/ 874 w 1292"/>
              <a:gd name="T9" fmla="*/ 292 h 1255"/>
              <a:gd name="T10" fmla="*/ 2309 w 1292"/>
              <a:gd name="T11" fmla="*/ 379 h 1255"/>
              <a:gd name="T12" fmla="*/ 3552 w 1292"/>
              <a:gd name="T13" fmla="*/ 415 h 1255"/>
              <a:gd name="T14" fmla="*/ 4279 w 1292"/>
              <a:gd name="T15" fmla="*/ 342 h 1255"/>
              <a:gd name="T16" fmla="*/ 4536 w 1292"/>
              <a:gd name="T17" fmla="*/ 149 h 1255"/>
              <a:gd name="T18" fmla="*/ 4301 w 1292"/>
              <a:gd name="T19" fmla="*/ 72 h 1255"/>
              <a:gd name="T20" fmla="*/ 2675 w 1292"/>
              <a:gd name="T21" fmla="*/ 39 h 1255"/>
              <a:gd name="T22" fmla="*/ 854 w 1292"/>
              <a:gd name="T23" fmla="*/ 2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chemeClr val="accent1">
              <a:lumMod val="40000"/>
              <a:lumOff val="60000"/>
            </a:schemeClr>
          </a:solidFill>
          <a:ln w="9525">
            <a:noFill/>
            <a:round/>
            <a:headEnd/>
            <a:tailEnd/>
          </a:ln>
        </p:spPr>
        <p:txBody>
          <a:bodyPr wrap="none" anchor="ctr"/>
          <a:lstStyle/>
          <a:p>
            <a:endParaRPr lang="en-US"/>
          </a:p>
        </p:txBody>
      </p:sp>
      <p:sp>
        <p:nvSpPr>
          <p:cNvPr id="1054" name="Text Box 103"/>
          <p:cNvSpPr txBox="1">
            <a:spLocks noChangeArrowheads="1"/>
          </p:cNvSpPr>
          <p:nvPr/>
        </p:nvSpPr>
        <p:spPr bwMode="auto">
          <a:xfrm>
            <a:off x="2333427" y="1676872"/>
            <a:ext cx="1690784" cy="369332"/>
          </a:xfrm>
          <a:prstGeom prst="rect">
            <a:avLst/>
          </a:prstGeom>
          <a:noFill/>
          <a:ln w="9525">
            <a:noFill/>
            <a:miter lim="800000"/>
            <a:headEnd/>
            <a:tailEnd/>
          </a:ln>
        </p:spPr>
        <p:txBody>
          <a:bodyPr wrap="none">
            <a:spAutoFit/>
          </a:bodyPr>
          <a:lstStyle/>
          <a:p>
            <a:pPr eaLnBrk="1" hangingPunct="1"/>
            <a:r>
              <a:rPr lang="en-US" sz="1800" smtClean="0"/>
              <a:t>Public network</a:t>
            </a:r>
            <a:endParaRPr lang="en-US" sz="1800"/>
          </a:p>
        </p:txBody>
      </p:sp>
      <p:graphicFrame>
        <p:nvGraphicFramePr>
          <p:cNvPr id="1026" name="Object 38"/>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333315676"/>
              </p:ext>
            </p:extLst>
          </p:nvPr>
        </p:nvGraphicFramePr>
        <p:xfrm>
          <a:off x="1377752" y="5805959"/>
          <a:ext cx="611188" cy="520700"/>
        </p:xfrm>
        <a:graphic>
          <a:graphicData uri="http://schemas.openxmlformats.org/presentationml/2006/ole">
            <p:oleObj spid="_x0000_s289954" name="Clip" r:id="rId4" imgW="1305000" imgH="1085760" progId="">
              <p:embed/>
            </p:oleObj>
          </a:graphicData>
        </a:graphic>
      </p:graphicFrame>
      <p:graphicFrame>
        <p:nvGraphicFramePr>
          <p:cNvPr id="1027" name="Object 50"/>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172852838"/>
              </p:ext>
            </p:extLst>
          </p:nvPr>
        </p:nvGraphicFramePr>
        <p:xfrm>
          <a:off x="2368352" y="5805959"/>
          <a:ext cx="611188" cy="520700"/>
        </p:xfrm>
        <a:graphic>
          <a:graphicData uri="http://schemas.openxmlformats.org/presentationml/2006/ole">
            <p:oleObj spid="_x0000_s289955" name="Clip" r:id="rId5" imgW="1305000" imgH="1085760" progId="">
              <p:embed/>
            </p:oleObj>
          </a:graphicData>
        </a:graphic>
      </p:graphicFrame>
      <p:sp>
        <p:nvSpPr>
          <p:cNvPr id="110" name="Title 1"/>
          <p:cNvSpPr txBox="1">
            <a:spLocks/>
          </p:cNvSpPr>
          <p:nvPr/>
        </p:nvSpPr>
        <p:spPr>
          <a:xfrm>
            <a:off x="457200" y="692696"/>
            <a:ext cx="8229600" cy="722344"/>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smtClean="0">
                <a:ln>
                  <a:noFill/>
                </a:ln>
                <a:solidFill>
                  <a:schemeClr val="tx2"/>
                </a:solidFill>
                <a:effectLst/>
                <a:uLnTx/>
                <a:uFillTx/>
                <a:latin typeface="+mj-lt"/>
                <a:ea typeface="+mj-ea"/>
                <a:cs typeface="+mj-cs"/>
              </a:rPr>
              <a:t>VPN: example</a:t>
            </a:r>
            <a:endParaRPr kumimoji="0" lang="en-US" sz="3600" b="0" i="0" u="none" strike="noStrike" kern="1200" cap="none" spc="0" normalizeH="0" baseline="0">
              <a:ln>
                <a:noFill/>
              </a:ln>
              <a:solidFill>
                <a:schemeClr val="tx2"/>
              </a:solidFill>
              <a:effectLst/>
              <a:uLnTx/>
              <a:uFillTx/>
              <a:latin typeface="+mj-lt"/>
              <a:ea typeface="+mj-ea"/>
              <a:cs typeface="+mj-cs"/>
            </a:endParaRPr>
          </a:p>
        </p:txBody>
      </p:sp>
      <p:grpSp>
        <p:nvGrpSpPr>
          <p:cNvPr id="11" name="Group 39"/>
          <p:cNvGrpSpPr>
            <a:grpSpLocks/>
          </p:cNvGrpSpPr>
          <p:nvPr/>
        </p:nvGrpSpPr>
        <p:grpSpPr bwMode="auto">
          <a:xfrm>
            <a:off x="539552" y="5729064"/>
            <a:ext cx="457200" cy="641350"/>
            <a:chOff x="4180" y="781"/>
            <a:chExt cx="150" cy="309"/>
          </a:xfrm>
        </p:grpSpPr>
        <p:sp>
          <p:nvSpPr>
            <p:cNvPr id="1096" name="AutoShape 4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1097" name="Rectangle 41"/>
            <p:cNvSpPr>
              <a:spLocks noChangeArrowheads="1"/>
            </p:cNvSpPr>
            <p:nvPr/>
          </p:nvSpPr>
          <p:spPr bwMode="auto">
            <a:xfrm>
              <a:off x="4256" y="783"/>
              <a:ext cx="69" cy="236"/>
            </a:xfrm>
            <a:prstGeom prst="rect">
              <a:avLst/>
            </a:prstGeom>
            <a:solidFill>
              <a:srgbClr val="33CCCC"/>
            </a:solidFill>
            <a:ln w="9525">
              <a:noFill/>
              <a:miter lim="800000"/>
              <a:headEnd/>
              <a:tailEnd/>
            </a:ln>
          </p:spPr>
          <p:txBody>
            <a:bodyPr wrap="none" anchor="ctr"/>
            <a:lstStyle/>
            <a:p>
              <a:endParaRPr lang="en-US"/>
            </a:p>
          </p:txBody>
        </p:sp>
        <p:sp>
          <p:nvSpPr>
            <p:cNvPr id="1098" name="Rectangle 42"/>
            <p:cNvSpPr>
              <a:spLocks noChangeArrowheads="1"/>
            </p:cNvSpPr>
            <p:nvPr/>
          </p:nvSpPr>
          <p:spPr bwMode="auto">
            <a:xfrm>
              <a:off x="4181" y="850"/>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099" name="AutoShape 43"/>
            <p:cNvSpPr>
              <a:spLocks noChangeArrowheads="1"/>
            </p:cNvSpPr>
            <p:nvPr/>
          </p:nvSpPr>
          <p:spPr bwMode="auto">
            <a:xfrm>
              <a:off x="4180" y="781"/>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100" name="Line 4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1101" name="Line 4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1102" name="Rectangle 46"/>
            <p:cNvSpPr>
              <a:spLocks noChangeArrowheads="1"/>
            </p:cNvSpPr>
            <p:nvPr/>
          </p:nvSpPr>
          <p:spPr bwMode="auto">
            <a:xfrm>
              <a:off x="4193" y="881"/>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103" name="Rectangle 47"/>
            <p:cNvSpPr>
              <a:spLocks noChangeArrowheads="1"/>
            </p:cNvSpPr>
            <p:nvPr/>
          </p:nvSpPr>
          <p:spPr bwMode="auto">
            <a:xfrm>
              <a:off x="4202" y="923"/>
              <a:ext cx="48" cy="48"/>
            </a:xfrm>
            <a:prstGeom prst="rect">
              <a:avLst/>
            </a:prstGeom>
            <a:solidFill>
              <a:schemeClr val="bg1"/>
            </a:solidFill>
            <a:ln w="9525">
              <a:no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Rectangle 3"/>
          <p:cNvSpPr>
            <a:spLocks noGrp="1" noChangeArrowheads="1"/>
          </p:cNvSpPr>
          <p:nvPr>
            <p:ph type="title"/>
          </p:nvPr>
        </p:nvSpPr>
        <p:spPr>
          <a:xfrm>
            <a:off x="474663" y="180975"/>
            <a:ext cx="7772400" cy="1143000"/>
          </a:xfrm>
        </p:spPr>
        <p:txBody>
          <a:bodyPr/>
          <a:lstStyle/>
          <a:p>
            <a:r>
              <a:rPr lang="en-US" sz="3600" smtClean="0"/>
              <a:t>Firewal: filtering options</a:t>
            </a:r>
            <a:endParaRPr lang="en-US" smtClean="0"/>
          </a:p>
        </p:txBody>
      </p:sp>
      <p:sp>
        <p:nvSpPr>
          <p:cNvPr id="132099" name="Rectangle 6"/>
          <p:cNvSpPr>
            <a:spLocks noChangeArrowheads="1"/>
          </p:cNvSpPr>
          <p:nvPr/>
        </p:nvSpPr>
        <p:spPr bwMode="auto">
          <a:xfrm>
            <a:off x="363538" y="1628799"/>
            <a:ext cx="8421687" cy="4325913"/>
          </a:xfrm>
          <a:prstGeom prst="rect">
            <a:avLst/>
          </a:prstGeom>
          <a:noFill/>
          <a:ln w="9525">
            <a:noFill/>
            <a:miter lim="800000"/>
            <a:headEnd/>
            <a:tailEnd/>
          </a:ln>
        </p:spPr>
        <p:txBody>
          <a:bodyPr/>
          <a:lstStyle/>
          <a:p>
            <a:pPr marL="514350" indent="-514350">
              <a:spcBef>
                <a:spcPct val="20000"/>
              </a:spcBef>
              <a:buClr>
                <a:schemeClr val="accent2"/>
              </a:buClr>
              <a:buSzPct val="85000"/>
              <a:buFont typeface="+mj-lt"/>
              <a:buAutoNum type="arabicPeriod"/>
            </a:pPr>
            <a:r>
              <a:rPr lang="en-US" sz="2400" i="1" smtClean="0"/>
              <a:t>stateless, traditional</a:t>
            </a:r>
            <a:endParaRPr lang="en-US" sz="2400" smtClean="0"/>
          </a:p>
          <a:p>
            <a:pPr marL="514350" indent="-514350">
              <a:spcBef>
                <a:spcPct val="20000"/>
              </a:spcBef>
              <a:buClr>
                <a:schemeClr val="accent2"/>
              </a:buClr>
              <a:buSzPct val="85000"/>
              <a:buFont typeface="+mj-lt"/>
              <a:buAutoNum type="arabicPeriod"/>
            </a:pPr>
            <a:r>
              <a:rPr lang="en-US" sz="2400" i="1" smtClean="0"/>
              <a:t>stateful filter</a:t>
            </a:r>
            <a:endParaRPr lang="en-US" sz="2400" smtClean="0"/>
          </a:p>
          <a:p>
            <a:pPr marL="514350" indent="-514350">
              <a:spcBef>
                <a:spcPct val="20000"/>
              </a:spcBef>
              <a:buClr>
                <a:schemeClr val="accent2"/>
              </a:buClr>
              <a:buSzPct val="85000"/>
              <a:buFont typeface="+mj-lt"/>
              <a:buAutoNum type="arabicPeriod"/>
            </a:pPr>
            <a:r>
              <a:rPr lang="en-US" sz="2400" i="1" smtClean="0"/>
              <a:t>application gateways</a:t>
            </a:r>
            <a:endParaRPr lang="en-US" sz="24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2" name="Oval 355"/>
          <p:cNvSpPr>
            <a:spLocks noChangeArrowheads="1"/>
          </p:cNvSpPr>
          <p:nvPr/>
        </p:nvSpPr>
        <p:spPr bwMode="auto">
          <a:xfrm>
            <a:off x="4670425" y="1703388"/>
            <a:ext cx="1435100" cy="407987"/>
          </a:xfrm>
          <a:prstGeom prst="ellipse">
            <a:avLst/>
          </a:prstGeom>
          <a:solidFill>
            <a:schemeClr val="bg1"/>
          </a:solidFill>
          <a:ln w="9525">
            <a:solidFill>
              <a:schemeClr val="tx1"/>
            </a:solidFill>
            <a:round/>
            <a:headEnd/>
            <a:tailEnd/>
          </a:ln>
        </p:spPr>
        <p:txBody>
          <a:bodyPr wrap="none" anchor="ctr"/>
          <a:lstStyle/>
          <a:p>
            <a:endParaRPr lang="en-US"/>
          </a:p>
        </p:txBody>
      </p:sp>
      <p:sp>
        <p:nvSpPr>
          <p:cNvPr id="133123" name="Rectangle 2"/>
          <p:cNvSpPr>
            <a:spLocks noGrp="1" noChangeArrowheads="1"/>
          </p:cNvSpPr>
          <p:nvPr>
            <p:ph type="title"/>
          </p:nvPr>
        </p:nvSpPr>
        <p:spPr>
          <a:xfrm>
            <a:off x="409575" y="200025"/>
            <a:ext cx="7772400" cy="1143000"/>
          </a:xfrm>
        </p:spPr>
        <p:txBody>
          <a:bodyPr/>
          <a:lstStyle/>
          <a:p>
            <a:r>
              <a:rPr lang="en-US" sz="3600" smtClean="0"/>
              <a:t>Stateless filtering</a:t>
            </a:r>
          </a:p>
        </p:txBody>
      </p:sp>
      <p:sp>
        <p:nvSpPr>
          <p:cNvPr id="133124" name="Rectangle 3"/>
          <p:cNvSpPr>
            <a:spLocks noGrp="1" noChangeArrowheads="1"/>
          </p:cNvSpPr>
          <p:nvPr>
            <p:ph type="body" sz="half" idx="1"/>
          </p:nvPr>
        </p:nvSpPr>
        <p:spPr>
          <a:xfrm>
            <a:off x="477838" y="3562350"/>
            <a:ext cx="8270626" cy="2879725"/>
          </a:xfrm>
        </p:spPr>
        <p:txBody>
          <a:bodyPr>
            <a:normAutofit fontScale="92500"/>
          </a:bodyPr>
          <a:lstStyle/>
          <a:p>
            <a:pPr>
              <a:lnSpc>
                <a:spcPct val="90000"/>
              </a:lnSpc>
            </a:pPr>
            <a:r>
              <a:rPr lang="en-US" sz="2400" smtClean="0"/>
              <a:t>Usually it`s allready done by the router, which is adjacent to a public network. Based on the contents of the packets, it decides whether to pass any </a:t>
            </a:r>
            <a:r>
              <a:rPr lang="en-US" sz="2400" b="1" smtClean="0"/>
              <a:t>single package</a:t>
            </a:r>
            <a:r>
              <a:rPr lang="en-US" sz="2400" smtClean="0"/>
              <a:t>. Decision is based on:</a:t>
            </a:r>
            <a:endParaRPr lang="en-US" sz="2400" smtClean="0">
              <a:solidFill>
                <a:srgbClr val="FF0000"/>
              </a:solidFill>
            </a:endParaRPr>
          </a:p>
          <a:p>
            <a:pPr lvl="1">
              <a:lnSpc>
                <a:spcPct val="90000"/>
              </a:lnSpc>
            </a:pPr>
            <a:r>
              <a:rPr lang="en-US" sz="2000" smtClean="0"/>
              <a:t>Source/destination IP</a:t>
            </a:r>
          </a:p>
          <a:p>
            <a:pPr lvl="1">
              <a:lnSpc>
                <a:spcPct val="90000"/>
              </a:lnSpc>
            </a:pPr>
            <a:r>
              <a:rPr lang="en-US" sz="2000" smtClean="0"/>
              <a:t>IP protocol number: TCP, UDP, ICMP, OSPF etc.</a:t>
            </a:r>
          </a:p>
          <a:p>
            <a:pPr lvl="1">
              <a:lnSpc>
                <a:spcPct val="90000"/>
              </a:lnSpc>
            </a:pPr>
            <a:r>
              <a:rPr lang="en-US" sz="2000" smtClean="0"/>
              <a:t>TCP/UDP source and destination ports</a:t>
            </a:r>
          </a:p>
          <a:p>
            <a:pPr lvl="1">
              <a:lnSpc>
                <a:spcPct val="90000"/>
              </a:lnSpc>
            </a:pPr>
            <a:r>
              <a:rPr lang="en-US" sz="2000" smtClean="0"/>
              <a:t>Type of ICMP</a:t>
            </a:r>
          </a:p>
          <a:p>
            <a:pPr lvl="1">
              <a:lnSpc>
                <a:spcPct val="90000"/>
              </a:lnSpc>
            </a:pPr>
            <a:r>
              <a:rPr lang="en-US" sz="2000" smtClean="0"/>
              <a:t>TCP SYN (connection establishment!) and ACK bits (ACK=1 stands for the first segment when connecting)</a:t>
            </a:r>
          </a:p>
        </p:txBody>
      </p:sp>
      <p:grpSp>
        <p:nvGrpSpPr>
          <p:cNvPr id="2" name="Group 348"/>
          <p:cNvGrpSpPr>
            <a:grpSpLocks/>
          </p:cNvGrpSpPr>
          <p:nvPr/>
        </p:nvGrpSpPr>
        <p:grpSpPr bwMode="auto">
          <a:xfrm>
            <a:off x="1620838" y="1727200"/>
            <a:ext cx="5087937" cy="1747838"/>
            <a:chOff x="1021" y="956"/>
            <a:chExt cx="2771" cy="977"/>
          </a:xfrm>
        </p:grpSpPr>
        <p:sp>
          <p:nvSpPr>
            <p:cNvPr id="133134" name="Freeform 9"/>
            <p:cNvSpPr>
              <a:spLocks/>
            </p:cNvSpPr>
            <p:nvPr/>
          </p:nvSpPr>
          <p:spPr bwMode="auto">
            <a:xfrm>
              <a:off x="1021" y="956"/>
              <a:ext cx="1672" cy="977"/>
            </a:xfrm>
            <a:custGeom>
              <a:avLst/>
              <a:gdLst>
                <a:gd name="T0" fmla="*/ 77 w 1672"/>
                <a:gd name="T1" fmla="*/ 3 h 977"/>
                <a:gd name="T2" fmla="*/ 127 w 1672"/>
                <a:gd name="T3" fmla="*/ 1 h 977"/>
                <a:gd name="T4" fmla="*/ 187 w 1672"/>
                <a:gd name="T5" fmla="*/ 17 h 977"/>
                <a:gd name="T6" fmla="*/ 281 w 1672"/>
                <a:gd name="T7" fmla="*/ 54 h 977"/>
                <a:gd name="T8" fmla="*/ 380 w 1672"/>
                <a:gd name="T9" fmla="*/ 90 h 977"/>
                <a:gd name="T10" fmla="*/ 451 w 1672"/>
                <a:gd name="T11" fmla="*/ 104 h 977"/>
                <a:gd name="T12" fmla="*/ 518 w 1672"/>
                <a:gd name="T13" fmla="*/ 104 h 977"/>
                <a:gd name="T14" fmla="*/ 641 w 1672"/>
                <a:gd name="T15" fmla="*/ 90 h 977"/>
                <a:gd name="T16" fmla="*/ 774 w 1672"/>
                <a:gd name="T17" fmla="*/ 76 h 977"/>
                <a:gd name="T18" fmla="*/ 853 w 1672"/>
                <a:gd name="T19" fmla="*/ 76 h 977"/>
                <a:gd name="T20" fmla="*/ 942 w 1672"/>
                <a:gd name="T21" fmla="*/ 88 h 977"/>
                <a:gd name="T22" fmla="*/ 1046 w 1672"/>
                <a:gd name="T23" fmla="*/ 106 h 977"/>
                <a:gd name="T24" fmla="*/ 1190 w 1672"/>
                <a:gd name="T25" fmla="*/ 134 h 977"/>
                <a:gd name="T26" fmla="*/ 1361 w 1672"/>
                <a:gd name="T27" fmla="*/ 180 h 977"/>
                <a:gd name="T28" fmla="*/ 1471 w 1672"/>
                <a:gd name="T29" fmla="*/ 220 h 977"/>
                <a:gd name="T30" fmla="*/ 1543 w 1672"/>
                <a:gd name="T31" fmla="*/ 258 h 977"/>
                <a:gd name="T32" fmla="*/ 1579 w 1672"/>
                <a:gd name="T33" fmla="*/ 284 h 977"/>
                <a:gd name="T34" fmla="*/ 1616 w 1672"/>
                <a:gd name="T35" fmla="*/ 326 h 977"/>
                <a:gd name="T36" fmla="*/ 1651 w 1672"/>
                <a:gd name="T37" fmla="*/ 403 h 977"/>
                <a:gd name="T38" fmla="*/ 1669 w 1672"/>
                <a:gd name="T39" fmla="*/ 493 h 977"/>
                <a:gd name="T40" fmla="*/ 1671 w 1672"/>
                <a:gd name="T41" fmla="*/ 588 h 977"/>
                <a:gd name="T42" fmla="*/ 1660 w 1672"/>
                <a:gd name="T43" fmla="*/ 680 h 977"/>
                <a:gd name="T44" fmla="*/ 1637 w 1672"/>
                <a:gd name="T45" fmla="*/ 762 h 977"/>
                <a:gd name="T46" fmla="*/ 1607 w 1672"/>
                <a:gd name="T47" fmla="*/ 825 h 977"/>
                <a:gd name="T48" fmla="*/ 1564 w 1672"/>
                <a:gd name="T49" fmla="*/ 867 h 977"/>
                <a:gd name="T50" fmla="*/ 1506 w 1672"/>
                <a:gd name="T51" fmla="*/ 895 h 977"/>
                <a:gd name="T52" fmla="*/ 1436 w 1672"/>
                <a:gd name="T53" fmla="*/ 912 h 977"/>
                <a:gd name="T54" fmla="*/ 1293 w 1672"/>
                <a:gd name="T55" fmla="*/ 930 h 977"/>
                <a:gd name="T56" fmla="*/ 1146 w 1672"/>
                <a:gd name="T57" fmla="*/ 946 h 977"/>
                <a:gd name="T58" fmla="*/ 1059 w 1672"/>
                <a:gd name="T59" fmla="*/ 956 h 977"/>
                <a:gd name="T60" fmla="*/ 907 w 1672"/>
                <a:gd name="T61" fmla="*/ 969 h 977"/>
                <a:gd name="T62" fmla="*/ 754 w 1672"/>
                <a:gd name="T63" fmla="*/ 974 h 977"/>
                <a:gd name="T64" fmla="*/ 668 w 1672"/>
                <a:gd name="T65" fmla="*/ 977 h 977"/>
                <a:gd name="T66" fmla="*/ 593 w 1672"/>
                <a:gd name="T67" fmla="*/ 977 h 977"/>
                <a:gd name="T68" fmla="*/ 532 w 1672"/>
                <a:gd name="T69" fmla="*/ 974 h 977"/>
                <a:gd name="T70" fmla="*/ 483 w 1672"/>
                <a:gd name="T71" fmla="*/ 971 h 977"/>
                <a:gd name="T72" fmla="*/ 417 w 1672"/>
                <a:gd name="T73" fmla="*/ 960 h 977"/>
                <a:gd name="T74" fmla="*/ 326 w 1672"/>
                <a:gd name="T75" fmla="*/ 937 h 977"/>
                <a:gd name="T76" fmla="*/ 236 w 1672"/>
                <a:gd name="T77" fmla="*/ 914 h 977"/>
                <a:gd name="T78" fmla="*/ 142 w 1672"/>
                <a:gd name="T79" fmla="*/ 886 h 977"/>
                <a:gd name="T80" fmla="*/ 78 w 1672"/>
                <a:gd name="T81" fmla="*/ 852 h 977"/>
                <a:gd name="T82" fmla="*/ 47 w 1672"/>
                <a:gd name="T83" fmla="*/ 822 h 977"/>
                <a:gd name="T84" fmla="*/ 26 w 1672"/>
                <a:gd name="T85" fmla="*/ 786 h 977"/>
                <a:gd name="T86" fmla="*/ 7 w 1672"/>
                <a:gd name="T87" fmla="*/ 716 h 977"/>
                <a:gd name="T88" fmla="*/ 0 w 1672"/>
                <a:gd name="T89" fmla="*/ 611 h 977"/>
                <a:gd name="T90" fmla="*/ 2 w 1672"/>
                <a:gd name="T91" fmla="*/ 491 h 977"/>
                <a:gd name="T92" fmla="*/ 1 w 1672"/>
                <a:gd name="T93" fmla="*/ 418 h 977"/>
                <a:gd name="T94" fmla="*/ 0 w 1672"/>
                <a:gd name="T95" fmla="*/ 333 h 977"/>
                <a:gd name="T96" fmla="*/ 2 w 1672"/>
                <a:gd name="T97" fmla="*/ 189 h 977"/>
                <a:gd name="T98" fmla="*/ 12 w 1672"/>
                <a:gd name="T99" fmla="*/ 110 h 977"/>
                <a:gd name="T100" fmla="*/ 29 w 1672"/>
                <a:gd name="T101" fmla="*/ 48 h 977"/>
                <a:gd name="T102" fmla="*/ 47 w 1672"/>
                <a:gd name="T103" fmla="*/ 22 h 9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72"/>
                <a:gd name="T157" fmla="*/ 0 h 977"/>
                <a:gd name="T158" fmla="*/ 1672 w 1672"/>
                <a:gd name="T159" fmla="*/ 977 h 97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72" h="977">
                  <a:moveTo>
                    <a:pt x="54" y="16"/>
                  </a:moveTo>
                  <a:lnTo>
                    <a:pt x="57" y="14"/>
                  </a:lnTo>
                  <a:lnTo>
                    <a:pt x="61" y="10"/>
                  </a:lnTo>
                  <a:lnTo>
                    <a:pt x="69" y="7"/>
                  </a:lnTo>
                  <a:lnTo>
                    <a:pt x="77" y="3"/>
                  </a:lnTo>
                  <a:lnTo>
                    <a:pt x="86" y="1"/>
                  </a:lnTo>
                  <a:lnTo>
                    <a:pt x="96" y="0"/>
                  </a:lnTo>
                  <a:lnTo>
                    <a:pt x="105" y="0"/>
                  </a:lnTo>
                  <a:lnTo>
                    <a:pt x="116" y="0"/>
                  </a:lnTo>
                  <a:lnTo>
                    <a:pt x="127" y="1"/>
                  </a:lnTo>
                  <a:lnTo>
                    <a:pt x="138" y="3"/>
                  </a:lnTo>
                  <a:lnTo>
                    <a:pt x="149" y="6"/>
                  </a:lnTo>
                  <a:lnTo>
                    <a:pt x="161" y="9"/>
                  </a:lnTo>
                  <a:lnTo>
                    <a:pt x="174" y="13"/>
                  </a:lnTo>
                  <a:lnTo>
                    <a:pt x="187" y="17"/>
                  </a:lnTo>
                  <a:lnTo>
                    <a:pt x="200" y="22"/>
                  </a:lnTo>
                  <a:lnTo>
                    <a:pt x="212" y="27"/>
                  </a:lnTo>
                  <a:lnTo>
                    <a:pt x="225" y="31"/>
                  </a:lnTo>
                  <a:lnTo>
                    <a:pt x="253" y="43"/>
                  </a:lnTo>
                  <a:lnTo>
                    <a:pt x="281" y="54"/>
                  </a:lnTo>
                  <a:lnTo>
                    <a:pt x="309" y="65"/>
                  </a:lnTo>
                  <a:lnTo>
                    <a:pt x="338" y="76"/>
                  </a:lnTo>
                  <a:lnTo>
                    <a:pt x="352" y="82"/>
                  </a:lnTo>
                  <a:lnTo>
                    <a:pt x="366" y="86"/>
                  </a:lnTo>
                  <a:lnTo>
                    <a:pt x="380" y="90"/>
                  </a:lnTo>
                  <a:lnTo>
                    <a:pt x="394" y="95"/>
                  </a:lnTo>
                  <a:lnTo>
                    <a:pt x="408" y="97"/>
                  </a:lnTo>
                  <a:lnTo>
                    <a:pt x="422" y="100"/>
                  </a:lnTo>
                  <a:lnTo>
                    <a:pt x="436" y="103"/>
                  </a:lnTo>
                  <a:lnTo>
                    <a:pt x="451" y="104"/>
                  </a:lnTo>
                  <a:lnTo>
                    <a:pt x="465" y="105"/>
                  </a:lnTo>
                  <a:lnTo>
                    <a:pt x="477" y="105"/>
                  </a:lnTo>
                  <a:lnTo>
                    <a:pt x="491" y="105"/>
                  </a:lnTo>
                  <a:lnTo>
                    <a:pt x="504" y="105"/>
                  </a:lnTo>
                  <a:lnTo>
                    <a:pt x="518" y="104"/>
                  </a:lnTo>
                  <a:lnTo>
                    <a:pt x="532" y="104"/>
                  </a:lnTo>
                  <a:lnTo>
                    <a:pt x="559" y="100"/>
                  </a:lnTo>
                  <a:lnTo>
                    <a:pt x="586" y="98"/>
                  </a:lnTo>
                  <a:lnTo>
                    <a:pt x="614" y="95"/>
                  </a:lnTo>
                  <a:lnTo>
                    <a:pt x="641" y="90"/>
                  </a:lnTo>
                  <a:lnTo>
                    <a:pt x="670" y="86"/>
                  </a:lnTo>
                  <a:lnTo>
                    <a:pt x="698" y="83"/>
                  </a:lnTo>
                  <a:lnTo>
                    <a:pt x="727" y="79"/>
                  </a:lnTo>
                  <a:lnTo>
                    <a:pt x="757" y="77"/>
                  </a:lnTo>
                  <a:lnTo>
                    <a:pt x="774" y="76"/>
                  </a:lnTo>
                  <a:lnTo>
                    <a:pt x="789" y="75"/>
                  </a:lnTo>
                  <a:lnTo>
                    <a:pt x="804" y="75"/>
                  </a:lnTo>
                  <a:lnTo>
                    <a:pt x="820" y="75"/>
                  </a:lnTo>
                  <a:lnTo>
                    <a:pt x="837" y="76"/>
                  </a:lnTo>
                  <a:lnTo>
                    <a:pt x="853" y="76"/>
                  </a:lnTo>
                  <a:lnTo>
                    <a:pt x="871" y="77"/>
                  </a:lnTo>
                  <a:lnTo>
                    <a:pt x="888" y="79"/>
                  </a:lnTo>
                  <a:lnTo>
                    <a:pt x="906" y="82"/>
                  </a:lnTo>
                  <a:lnTo>
                    <a:pt x="923" y="84"/>
                  </a:lnTo>
                  <a:lnTo>
                    <a:pt x="942" y="88"/>
                  </a:lnTo>
                  <a:lnTo>
                    <a:pt x="961" y="91"/>
                  </a:lnTo>
                  <a:lnTo>
                    <a:pt x="980" y="95"/>
                  </a:lnTo>
                  <a:lnTo>
                    <a:pt x="1003" y="98"/>
                  </a:lnTo>
                  <a:lnTo>
                    <a:pt x="1024" y="102"/>
                  </a:lnTo>
                  <a:lnTo>
                    <a:pt x="1046" y="106"/>
                  </a:lnTo>
                  <a:lnTo>
                    <a:pt x="1069" y="110"/>
                  </a:lnTo>
                  <a:lnTo>
                    <a:pt x="1092" y="114"/>
                  </a:lnTo>
                  <a:lnTo>
                    <a:pt x="1117" y="119"/>
                  </a:lnTo>
                  <a:lnTo>
                    <a:pt x="1141" y="124"/>
                  </a:lnTo>
                  <a:lnTo>
                    <a:pt x="1190" y="134"/>
                  </a:lnTo>
                  <a:lnTo>
                    <a:pt x="1239" y="146"/>
                  </a:lnTo>
                  <a:lnTo>
                    <a:pt x="1288" y="159"/>
                  </a:lnTo>
                  <a:lnTo>
                    <a:pt x="1313" y="166"/>
                  </a:lnTo>
                  <a:lnTo>
                    <a:pt x="1337" y="173"/>
                  </a:lnTo>
                  <a:lnTo>
                    <a:pt x="1361" y="180"/>
                  </a:lnTo>
                  <a:lnTo>
                    <a:pt x="1384" y="187"/>
                  </a:lnTo>
                  <a:lnTo>
                    <a:pt x="1406" y="195"/>
                  </a:lnTo>
                  <a:lnTo>
                    <a:pt x="1429" y="203"/>
                  </a:lnTo>
                  <a:lnTo>
                    <a:pt x="1450" y="211"/>
                  </a:lnTo>
                  <a:lnTo>
                    <a:pt x="1471" y="220"/>
                  </a:lnTo>
                  <a:lnTo>
                    <a:pt x="1490" y="229"/>
                  </a:lnTo>
                  <a:lnTo>
                    <a:pt x="1509" y="238"/>
                  </a:lnTo>
                  <a:lnTo>
                    <a:pt x="1527" y="248"/>
                  </a:lnTo>
                  <a:lnTo>
                    <a:pt x="1535" y="252"/>
                  </a:lnTo>
                  <a:lnTo>
                    <a:pt x="1543" y="258"/>
                  </a:lnTo>
                  <a:lnTo>
                    <a:pt x="1551" y="263"/>
                  </a:lnTo>
                  <a:lnTo>
                    <a:pt x="1558" y="267"/>
                  </a:lnTo>
                  <a:lnTo>
                    <a:pt x="1565" y="273"/>
                  </a:lnTo>
                  <a:lnTo>
                    <a:pt x="1572" y="279"/>
                  </a:lnTo>
                  <a:lnTo>
                    <a:pt x="1579" y="284"/>
                  </a:lnTo>
                  <a:lnTo>
                    <a:pt x="1585" y="290"/>
                  </a:lnTo>
                  <a:lnTo>
                    <a:pt x="1591" y="296"/>
                  </a:lnTo>
                  <a:lnTo>
                    <a:pt x="1597" y="301"/>
                  </a:lnTo>
                  <a:lnTo>
                    <a:pt x="1607" y="313"/>
                  </a:lnTo>
                  <a:lnTo>
                    <a:pt x="1616" y="326"/>
                  </a:lnTo>
                  <a:lnTo>
                    <a:pt x="1625" y="340"/>
                  </a:lnTo>
                  <a:lnTo>
                    <a:pt x="1633" y="355"/>
                  </a:lnTo>
                  <a:lnTo>
                    <a:pt x="1640" y="370"/>
                  </a:lnTo>
                  <a:lnTo>
                    <a:pt x="1647" y="385"/>
                  </a:lnTo>
                  <a:lnTo>
                    <a:pt x="1651" y="403"/>
                  </a:lnTo>
                  <a:lnTo>
                    <a:pt x="1656" y="419"/>
                  </a:lnTo>
                  <a:lnTo>
                    <a:pt x="1661" y="438"/>
                  </a:lnTo>
                  <a:lnTo>
                    <a:pt x="1664" y="456"/>
                  </a:lnTo>
                  <a:lnTo>
                    <a:pt x="1667" y="474"/>
                  </a:lnTo>
                  <a:lnTo>
                    <a:pt x="1669" y="493"/>
                  </a:lnTo>
                  <a:lnTo>
                    <a:pt x="1671" y="512"/>
                  </a:lnTo>
                  <a:lnTo>
                    <a:pt x="1671" y="530"/>
                  </a:lnTo>
                  <a:lnTo>
                    <a:pt x="1672" y="550"/>
                  </a:lnTo>
                  <a:lnTo>
                    <a:pt x="1671" y="569"/>
                  </a:lnTo>
                  <a:lnTo>
                    <a:pt x="1671" y="588"/>
                  </a:lnTo>
                  <a:lnTo>
                    <a:pt x="1670" y="607"/>
                  </a:lnTo>
                  <a:lnTo>
                    <a:pt x="1668" y="626"/>
                  </a:lnTo>
                  <a:lnTo>
                    <a:pt x="1665" y="645"/>
                  </a:lnTo>
                  <a:lnTo>
                    <a:pt x="1663" y="662"/>
                  </a:lnTo>
                  <a:lnTo>
                    <a:pt x="1660" y="680"/>
                  </a:lnTo>
                  <a:lnTo>
                    <a:pt x="1656" y="697"/>
                  </a:lnTo>
                  <a:lnTo>
                    <a:pt x="1651" y="715"/>
                  </a:lnTo>
                  <a:lnTo>
                    <a:pt x="1648" y="731"/>
                  </a:lnTo>
                  <a:lnTo>
                    <a:pt x="1643" y="747"/>
                  </a:lnTo>
                  <a:lnTo>
                    <a:pt x="1637" y="762"/>
                  </a:lnTo>
                  <a:lnTo>
                    <a:pt x="1632" y="776"/>
                  </a:lnTo>
                  <a:lnTo>
                    <a:pt x="1626" y="790"/>
                  </a:lnTo>
                  <a:lnTo>
                    <a:pt x="1620" y="803"/>
                  </a:lnTo>
                  <a:lnTo>
                    <a:pt x="1614" y="814"/>
                  </a:lnTo>
                  <a:lnTo>
                    <a:pt x="1607" y="825"/>
                  </a:lnTo>
                  <a:lnTo>
                    <a:pt x="1600" y="834"/>
                  </a:lnTo>
                  <a:lnTo>
                    <a:pt x="1592" y="843"/>
                  </a:lnTo>
                  <a:lnTo>
                    <a:pt x="1584" y="852"/>
                  </a:lnTo>
                  <a:lnTo>
                    <a:pt x="1574" y="859"/>
                  </a:lnTo>
                  <a:lnTo>
                    <a:pt x="1564" y="867"/>
                  </a:lnTo>
                  <a:lnTo>
                    <a:pt x="1553" y="873"/>
                  </a:lnTo>
                  <a:lnTo>
                    <a:pt x="1543" y="879"/>
                  </a:lnTo>
                  <a:lnTo>
                    <a:pt x="1531" y="884"/>
                  </a:lnTo>
                  <a:lnTo>
                    <a:pt x="1518" y="890"/>
                  </a:lnTo>
                  <a:lnTo>
                    <a:pt x="1506" y="895"/>
                  </a:lnTo>
                  <a:lnTo>
                    <a:pt x="1493" y="898"/>
                  </a:lnTo>
                  <a:lnTo>
                    <a:pt x="1479" y="902"/>
                  </a:lnTo>
                  <a:lnTo>
                    <a:pt x="1465" y="905"/>
                  </a:lnTo>
                  <a:lnTo>
                    <a:pt x="1451" y="909"/>
                  </a:lnTo>
                  <a:lnTo>
                    <a:pt x="1436" y="912"/>
                  </a:lnTo>
                  <a:lnTo>
                    <a:pt x="1420" y="915"/>
                  </a:lnTo>
                  <a:lnTo>
                    <a:pt x="1390" y="919"/>
                  </a:lnTo>
                  <a:lnTo>
                    <a:pt x="1358" y="923"/>
                  </a:lnTo>
                  <a:lnTo>
                    <a:pt x="1326" y="926"/>
                  </a:lnTo>
                  <a:lnTo>
                    <a:pt x="1293" y="930"/>
                  </a:lnTo>
                  <a:lnTo>
                    <a:pt x="1259" y="932"/>
                  </a:lnTo>
                  <a:lnTo>
                    <a:pt x="1227" y="936"/>
                  </a:lnTo>
                  <a:lnTo>
                    <a:pt x="1194" y="939"/>
                  </a:lnTo>
                  <a:lnTo>
                    <a:pt x="1162" y="944"/>
                  </a:lnTo>
                  <a:lnTo>
                    <a:pt x="1146" y="946"/>
                  </a:lnTo>
                  <a:lnTo>
                    <a:pt x="1130" y="949"/>
                  </a:lnTo>
                  <a:lnTo>
                    <a:pt x="1112" y="950"/>
                  </a:lnTo>
                  <a:lnTo>
                    <a:pt x="1095" y="952"/>
                  </a:lnTo>
                  <a:lnTo>
                    <a:pt x="1077" y="954"/>
                  </a:lnTo>
                  <a:lnTo>
                    <a:pt x="1059" y="956"/>
                  </a:lnTo>
                  <a:lnTo>
                    <a:pt x="1041" y="958"/>
                  </a:lnTo>
                  <a:lnTo>
                    <a:pt x="1022" y="959"/>
                  </a:lnTo>
                  <a:lnTo>
                    <a:pt x="984" y="963"/>
                  </a:lnTo>
                  <a:lnTo>
                    <a:pt x="945" y="966"/>
                  </a:lnTo>
                  <a:lnTo>
                    <a:pt x="907" y="969"/>
                  </a:lnTo>
                  <a:lnTo>
                    <a:pt x="867" y="970"/>
                  </a:lnTo>
                  <a:lnTo>
                    <a:pt x="829" y="972"/>
                  </a:lnTo>
                  <a:lnTo>
                    <a:pt x="791" y="973"/>
                  </a:lnTo>
                  <a:lnTo>
                    <a:pt x="773" y="974"/>
                  </a:lnTo>
                  <a:lnTo>
                    <a:pt x="754" y="974"/>
                  </a:lnTo>
                  <a:lnTo>
                    <a:pt x="736" y="976"/>
                  </a:lnTo>
                  <a:lnTo>
                    <a:pt x="718" y="976"/>
                  </a:lnTo>
                  <a:lnTo>
                    <a:pt x="701" y="976"/>
                  </a:lnTo>
                  <a:lnTo>
                    <a:pt x="684" y="977"/>
                  </a:lnTo>
                  <a:lnTo>
                    <a:pt x="668" y="977"/>
                  </a:lnTo>
                  <a:lnTo>
                    <a:pt x="651" y="977"/>
                  </a:lnTo>
                  <a:lnTo>
                    <a:pt x="636" y="977"/>
                  </a:lnTo>
                  <a:lnTo>
                    <a:pt x="621" y="977"/>
                  </a:lnTo>
                  <a:lnTo>
                    <a:pt x="607" y="977"/>
                  </a:lnTo>
                  <a:lnTo>
                    <a:pt x="593" y="977"/>
                  </a:lnTo>
                  <a:lnTo>
                    <a:pt x="580" y="976"/>
                  </a:lnTo>
                  <a:lnTo>
                    <a:pt x="567" y="976"/>
                  </a:lnTo>
                  <a:lnTo>
                    <a:pt x="556" y="976"/>
                  </a:lnTo>
                  <a:lnTo>
                    <a:pt x="544" y="974"/>
                  </a:lnTo>
                  <a:lnTo>
                    <a:pt x="532" y="974"/>
                  </a:lnTo>
                  <a:lnTo>
                    <a:pt x="522" y="974"/>
                  </a:lnTo>
                  <a:lnTo>
                    <a:pt x="511" y="973"/>
                  </a:lnTo>
                  <a:lnTo>
                    <a:pt x="502" y="972"/>
                  </a:lnTo>
                  <a:lnTo>
                    <a:pt x="493" y="972"/>
                  </a:lnTo>
                  <a:lnTo>
                    <a:pt x="483" y="971"/>
                  </a:lnTo>
                  <a:lnTo>
                    <a:pt x="474" y="970"/>
                  </a:lnTo>
                  <a:lnTo>
                    <a:pt x="465" y="969"/>
                  </a:lnTo>
                  <a:lnTo>
                    <a:pt x="448" y="966"/>
                  </a:lnTo>
                  <a:lnTo>
                    <a:pt x="432" y="964"/>
                  </a:lnTo>
                  <a:lnTo>
                    <a:pt x="417" y="960"/>
                  </a:lnTo>
                  <a:lnTo>
                    <a:pt x="401" y="958"/>
                  </a:lnTo>
                  <a:lnTo>
                    <a:pt x="372" y="950"/>
                  </a:lnTo>
                  <a:lnTo>
                    <a:pt x="357" y="946"/>
                  </a:lnTo>
                  <a:lnTo>
                    <a:pt x="342" y="942"/>
                  </a:lnTo>
                  <a:lnTo>
                    <a:pt x="326" y="937"/>
                  </a:lnTo>
                  <a:lnTo>
                    <a:pt x="308" y="932"/>
                  </a:lnTo>
                  <a:lnTo>
                    <a:pt x="291" y="928"/>
                  </a:lnTo>
                  <a:lnTo>
                    <a:pt x="273" y="923"/>
                  </a:lnTo>
                  <a:lnTo>
                    <a:pt x="254" y="918"/>
                  </a:lnTo>
                  <a:lnTo>
                    <a:pt x="236" y="914"/>
                  </a:lnTo>
                  <a:lnTo>
                    <a:pt x="216" y="908"/>
                  </a:lnTo>
                  <a:lnTo>
                    <a:pt x="197" y="903"/>
                  </a:lnTo>
                  <a:lnTo>
                    <a:pt x="179" y="897"/>
                  </a:lnTo>
                  <a:lnTo>
                    <a:pt x="160" y="891"/>
                  </a:lnTo>
                  <a:lnTo>
                    <a:pt x="142" y="886"/>
                  </a:lnTo>
                  <a:lnTo>
                    <a:pt x="125" y="877"/>
                  </a:lnTo>
                  <a:lnTo>
                    <a:pt x="109" y="870"/>
                  </a:lnTo>
                  <a:lnTo>
                    <a:pt x="92" y="861"/>
                  </a:lnTo>
                  <a:lnTo>
                    <a:pt x="85" y="856"/>
                  </a:lnTo>
                  <a:lnTo>
                    <a:pt x="78" y="852"/>
                  </a:lnTo>
                  <a:lnTo>
                    <a:pt x="71" y="846"/>
                  </a:lnTo>
                  <a:lnTo>
                    <a:pt x="64" y="841"/>
                  </a:lnTo>
                  <a:lnTo>
                    <a:pt x="58" y="835"/>
                  </a:lnTo>
                  <a:lnTo>
                    <a:pt x="53" y="828"/>
                  </a:lnTo>
                  <a:lnTo>
                    <a:pt x="47" y="822"/>
                  </a:lnTo>
                  <a:lnTo>
                    <a:pt x="42" y="815"/>
                  </a:lnTo>
                  <a:lnTo>
                    <a:pt x="37" y="808"/>
                  </a:lnTo>
                  <a:lnTo>
                    <a:pt x="34" y="801"/>
                  </a:lnTo>
                  <a:lnTo>
                    <a:pt x="29" y="793"/>
                  </a:lnTo>
                  <a:lnTo>
                    <a:pt x="26" y="786"/>
                  </a:lnTo>
                  <a:lnTo>
                    <a:pt x="22" y="778"/>
                  </a:lnTo>
                  <a:lnTo>
                    <a:pt x="20" y="770"/>
                  </a:lnTo>
                  <a:lnTo>
                    <a:pt x="14" y="752"/>
                  </a:lnTo>
                  <a:lnTo>
                    <a:pt x="9" y="735"/>
                  </a:lnTo>
                  <a:lnTo>
                    <a:pt x="7" y="716"/>
                  </a:lnTo>
                  <a:lnTo>
                    <a:pt x="5" y="696"/>
                  </a:lnTo>
                  <a:lnTo>
                    <a:pt x="2" y="675"/>
                  </a:lnTo>
                  <a:lnTo>
                    <a:pt x="1" y="654"/>
                  </a:lnTo>
                  <a:lnTo>
                    <a:pt x="1" y="633"/>
                  </a:lnTo>
                  <a:lnTo>
                    <a:pt x="0" y="611"/>
                  </a:lnTo>
                  <a:lnTo>
                    <a:pt x="0" y="588"/>
                  </a:lnTo>
                  <a:lnTo>
                    <a:pt x="1" y="564"/>
                  </a:lnTo>
                  <a:lnTo>
                    <a:pt x="1" y="540"/>
                  </a:lnTo>
                  <a:lnTo>
                    <a:pt x="2" y="515"/>
                  </a:lnTo>
                  <a:lnTo>
                    <a:pt x="2" y="491"/>
                  </a:lnTo>
                  <a:lnTo>
                    <a:pt x="2" y="478"/>
                  </a:lnTo>
                  <a:lnTo>
                    <a:pt x="2" y="464"/>
                  </a:lnTo>
                  <a:lnTo>
                    <a:pt x="2" y="450"/>
                  </a:lnTo>
                  <a:lnTo>
                    <a:pt x="2" y="435"/>
                  </a:lnTo>
                  <a:lnTo>
                    <a:pt x="1" y="418"/>
                  </a:lnTo>
                  <a:lnTo>
                    <a:pt x="1" y="402"/>
                  </a:lnTo>
                  <a:lnTo>
                    <a:pt x="1" y="385"/>
                  </a:lnTo>
                  <a:lnTo>
                    <a:pt x="0" y="368"/>
                  </a:lnTo>
                  <a:lnTo>
                    <a:pt x="0" y="350"/>
                  </a:lnTo>
                  <a:lnTo>
                    <a:pt x="0" y="333"/>
                  </a:lnTo>
                  <a:lnTo>
                    <a:pt x="0" y="297"/>
                  </a:lnTo>
                  <a:lnTo>
                    <a:pt x="0" y="260"/>
                  </a:lnTo>
                  <a:lnTo>
                    <a:pt x="0" y="224"/>
                  </a:lnTo>
                  <a:lnTo>
                    <a:pt x="1" y="207"/>
                  </a:lnTo>
                  <a:lnTo>
                    <a:pt x="2" y="189"/>
                  </a:lnTo>
                  <a:lnTo>
                    <a:pt x="4" y="173"/>
                  </a:lnTo>
                  <a:lnTo>
                    <a:pt x="5" y="156"/>
                  </a:lnTo>
                  <a:lnTo>
                    <a:pt x="7" y="140"/>
                  </a:lnTo>
                  <a:lnTo>
                    <a:pt x="8" y="125"/>
                  </a:lnTo>
                  <a:lnTo>
                    <a:pt x="12" y="110"/>
                  </a:lnTo>
                  <a:lnTo>
                    <a:pt x="14" y="96"/>
                  </a:lnTo>
                  <a:lnTo>
                    <a:pt x="18" y="82"/>
                  </a:lnTo>
                  <a:lnTo>
                    <a:pt x="21" y="70"/>
                  </a:lnTo>
                  <a:lnTo>
                    <a:pt x="26" y="58"/>
                  </a:lnTo>
                  <a:lnTo>
                    <a:pt x="29" y="48"/>
                  </a:lnTo>
                  <a:lnTo>
                    <a:pt x="35" y="37"/>
                  </a:lnTo>
                  <a:lnTo>
                    <a:pt x="37" y="34"/>
                  </a:lnTo>
                  <a:lnTo>
                    <a:pt x="41" y="29"/>
                  </a:lnTo>
                  <a:lnTo>
                    <a:pt x="43" y="26"/>
                  </a:lnTo>
                  <a:lnTo>
                    <a:pt x="47" y="22"/>
                  </a:lnTo>
                  <a:lnTo>
                    <a:pt x="50" y="19"/>
                  </a:lnTo>
                  <a:lnTo>
                    <a:pt x="54" y="16"/>
                  </a:lnTo>
                  <a:close/>
                </a:path>
              </a:pathLst>
            </a:custGeom>
            <a:solidFill>
              <a:srgbClr val="00FFFF"/>
            </a:solidFill>
            <a:ln w="9525">
              <a:noFill/>
              <a:round/>
              <a:headEnd/>
              <a:tailEnd/>
            </a:ln>
          </p:spPr>
          <p:txBody>
            <a:bodyPr/>
            <a:lstStyle/>
            <a:p>
              <a:endParaRPr lang="en-US"/>
            </a:p>
          </p:txBody>
        </p:sp>
        <p:sp>
          <p:nvSpPr>
            <p:cNvPr id="133135" name="Rectangle 11"/>
            <p:cNvSpPr>
              <a:spLocks noChangeArrowheads="1"/>
            </p:cNvSpPr>
            <p:nvPr/>
          </p:nvSpPr>
          <p:spPr bwMode="auto">
            <a:xfrm>
              <a:off x="1868" y="1600"/>
              <a:ext cx="52" cy="236"/>
            </a:xfrm>
            <a:prstGeom prst="rect">
              <a:avLst/>
            </a:prstGeom>
            <a:solidFill>
              <a:srgbClr val="33CCCC"/>
            </a:solidFill>
            <a:ln w="9525">
              <a:noFill/>
              <a:miter lim="800000"/>
              <a:headEnd/>
              <a:tailEnd/>
            </a:ln>
          </p:spPr>
          <p:txBody>
            <a:bodyPr/>
            <a:lstStyle/>
            <a:p>
              <a:endParaRPr lang="en-US"/>
            </a:p>
          </p:txBody>
        </p:sp>
        <p:sp>
          <p:nvSpPr>
            <p:cNvPr id="133136" name="Rectangle 12"/>
            <p:cNvSpPr>
              <a:spLocks noChangeArrowheads="1"/>
            </p:cNvSpPr>
            <p:nvPr/>
          </p:nvSpPr>
          <p:spPr bwMode="auto">
            <a:xfrm>
              <a:off x="1812" y="1667"/>
              <a:ext cx="71" cy="236"/>
            </a:xfrm>
            <a:prstGeom prst="rect">
              <a:avLst/>
            </a:prstGeom>
            <a:solidFill>
              <a:srgbClr val="33CCCC"/>
            </a:solidFill>
            <a:ln w="9525">
              <a:noFill/>
              <a:miter lim="800000"/>
              <a:headEnd/>
              <a:tailEnd/>
            </a:ln>
          </p:spPr>
          <p:txBody>
            <a:bodyPr/>
            <a:lstStyle/>
            <a:p>
              <a:endParaRPr lang="en-US"/>
            </a:p>
          </p:txBody>
        </p:sp>
        <p:sp>
          <p:nvSpPr>
            <p:cNvPr id="133137" name="Rectangle 13"/>
            <p:cNvSpPr>
              <a:spLocks noChangeArrowheads="1"/>
            </p:cNvSpPr>
            <p:nvPr/>
          </p:nvSpPr>
          <p:spPr bwMode="auto">
            <a:xfrm>
              <a:off x="1812" y="1667"/>
              <a:ext cx="71" cy="236"/>
            </a:xfrm>
            <a:prstGeom prst="rect">
              <a:avLst/>
            </a:prstGeom>
            <a:noFill/>
            <a:ln w="11113">
              <a:solidFill>
                <a:srgbClr val="000000"/>
              </a:solidFill>
              <a:miter lim="800000"/>
              <a:headEnd/>
              <a:tailEnd/>
            </a:ln>
          </p:spPr>
          <p:txBody>
            <a:bodyPr/>
            <a:lstStyle/>
            <a:p>
              <a:endParaRPr lang="en-US"/>
            </a:p>
          </p:txBody>
        </p:sp>
        <p:sp>
          <p:nvSpPr>
            <p:cNvPr id="133138" name="Freeform 14"/>
            <p:cNvSpPr>
              <a:spLocks/>
            </p:cNvSpPr>
            <p:nvPr/>
          </p:nvSpPr>
          <p:spPr bwMode="auto">
            <a:xfrm>
              <a:off x="1811" y="1597"/>
              <a:ext cx="112" cy="72"/>
            </a:xfrm>
            <a:custGeom>
              <a:avLst/>
              <a:gdLst>
                <a:gd name="T0" fmla="*/ 43 w 112"/>
                <a:gd name="T1" fmla="*/ 0 h 72"/>
                <a:gd name="T2" fmla="*/ 0 w 112"/>
                <a:gd name="T3" fmla="*/ 72 h 72"/>
                <a:gd name="T4" fmla="*/ 69 w 112"/>
                <a:gd name="T5" fmla="*/ 72 h 72"/>
                <a:gd name="T6" fmla="*/ 112 w 112"/>
                <a:gd name="T7" fmla="*/ 0 h 72"/>
                <a:gd name="T8" fmla="*/ 43 w 112"/>
                <a:gd name="T9" fmla="*/ 0 h 72"/>
                <a:gd name="T10" fmla="*/ 0 60000 65536"/>
                <a:gd name="T11" fmla="*/ 0 60000 65536"/>
                <a:gd name="T12" fmla="*/ 0 60000 65536"/>
                <a:gd name="T13" fmla="*/ 0 60000 65536"/>
                <a:gd name="T14" fmla="*/ 0 60000 65536"/>
                <a:gd name="T15" fmla="*/ 0 w 112"/>
                <a:gd name="T16" fmla="*/ 0 h 72"/>
                <a:gd name="T17" fmla="*/ 112 w 112"/>
                <a:gd name="T18" fmla="*/ 72 h 72"/>
              </a:gdLst>
              <a:ahLst/>
              <a:cxnLst>
                <a:cxn ang="T10">
                  <a:pos x="T0" y="T1"/>
                </a:cxn>
                <a:cxn ang="T11">
                  <a:pos x="T2" y="T3"/>
                </a:cxn>
                <a:cxn ang="T12">
                  <a:pos x="T4" y="T5"/>
                </a:cxn>
                <a:cxn ang="T13">
                  <a:pos x="T6" y="T7"/>
                </a:cxn>
                <a:cxn ang="T14">
                  <a:pos x="T8" y="T9"/>
                </a:cxn>
              </a:cxnLst>
              <a:rect l="T15" t="T16" r="T17" b="T18"/>
              <a:pathLst>
                <a:path w="112" h="72">
                  <a:moveTo>
                    <a:pt x="43" y="0"/>
                  </a:moveTo>
                  <a:lnTo>
                    <a:pt x="0" y="72"/>
                  </a:lnTo>
                  <a:lnTo>
                    <a:pt x="69" y="72"/>
                  </a:lnTo>
                  <a:lnTo>
                    <a:pt x="112" y="0"/>
                  </a:lnTo>
                  <a:lnTo>
                    <a:pt x="43" y="0"/>
                  </a:lnTo>
                  <a:close/>
                </a:path>
              </a:pathLst>
            </a:custGeom>
            <a:solidFill>
              <a:srgbClr val="33CCCC"/>
            </a:solidFill>
            <a:ln w="9525">
              <a:noFill/>
              <a:round/>
              <a:headEnd/>
              <a:tailEnd/>
            </a:ln>
          </p:spPr>
          <p:txBody>
            <a:bodyPr/>
            <a:lstStyle/>
            <a:p>
              <a:endParaRPr lang="en-US"/>
            </a:p>
          </p:txBody>
        </p:sp>
        <p:sp>
          <p:nvSpPr>
            <p:cNvPr id="133139" name="Freeform 15"/>
            <p:cNvSpPr>
              <a:spLocks/>
            </p:cNvSpPr>
            <p:nvPr/>
          </p:nvSpPr>
          <p:spPr bwMode="auto">
            <a:xfrm>
              <a:off x="1811" y="1597"/>
              <a:ext cx="112" cy="72"/>
            </a:xfrm>
            <a:custGeom>
              <a:avLst/>
              <a:gdLst>
                <a:gd name="T0" fmla="*/ 43 w 112"/>
                <a:gd name="T1" fmla="*/ 0 h 72"/>
                <a:gd name="T2" fmla="*/ 0 w 112"/>
                <a:gd name="T3" fmla="*/ 72 h 72"/>
                <a:gd name="T4" fmla="*/ 69 w 112"/>
                <a:gd name="T5" fmla="*/ 72 h 72"/>
                <a:gd name="T6" fmla="*/ 112 w 112"/>
                <a:gd name="T7" fmla="*/ 0 h 72"/>
                <a:gd name="T8" fmla="*/ 43 w 112"/>
                <a:gd name="T9" fmla="*/ 0 h 72"/>
                <a:gd name="T10" fmla="*/ 0 60000 65536"/>
                <a:gd name="T11" fmla="*/ 0 60000 65536"/>
                <a:gd name="T12" fmla="*/ 0 60000 65536"/>
                <a:gd name="T13" fmla="*/ 0 60000 65536"/>
                <a:gd name="T14" fmla="*/ 0 60000 65536"/>
                <a:gd name="T15" fmla="*/ 0 w 112"/>
                <a:gd name="T16" fmla="*/ 0 h 72"/>
                <a:gd name="T17" fmla="*/ 112 w 112"/>
                <a:gd name="T18" fmla="*/ 72 h 72"/>
              </a:gdLst>
              <a:ahLst/>
              <a:cxnLst>
                <a:cxn ang="T10">
                  <a:pos x="T0" y="T1"/>
                </a:cxn>
                <a:cxn ang="T11">
                  <a:pos x="T2" y="T3"/>
                </a:cxn>
                <a:cxn ang="T12">
                  <a:pos x="T4" y="T5"/>
                </a:cxn>
                <a:cxn ang="T13">
                  <a:pos x="T6" y="T7"/>
                </a:cxn>
                <a:cxn ang="T14">
                  <a:pos x="T8" y="T9"/>
                </a:cxn>
              </a:cxnLst>
              <a:rect l="T15" t="T16" r="T17" b="T18"/>
              <a:pathLst>
                <a:path w="112" h="72">
                  <a:moveTo>
                    <a:pt x="43" y="0"/>
                  </a:moveTo>
                  <a:lnTo>
                    <a:pt x="0" y="72"/>
                  </a:lnTo>
                  <a:lnTo>
                    <a:pt x="69" y="72"/>
                  </a:lnTo>
                  <a:lnTo>
                    <a:pt x="112" y="0"/>
                  </a:lnTo>
                  <a:lnTo>
                    <a:pt x="43" y="0"/>
                  </a:lnTo>
                  <a:close/>
                </a:path>
              </a:pathLst>
            </a:custGeom>
            <a:noFill/>
            <a:ln w="11113">
              <a:solidFill>
                <a:srgbClr val="000000"/>
              </a:solidFill>
              <a:round/>
              <a:headEnd/>
              <a:tailEnd/>
            </a:ln>
          </p:spPr>
          <p:txBody>
            <a:bodyPr/>
            <a:lstStyle/>
            <a:p>
              <a:endParaRPr lang="en-US"/>
            </a:p>
          </p:txBody>
        </p:sp>
        <p:sp>
          <p:nvSpPr>
            <p:cNvPr id="133140" name="Line 16"/>
            <p:cNvSpPr>
              <a:spLocks noChangeShapeType="1"/>
            </p:cNvSpPr>
            <p:nvPr/>
          </p:nvSpPr>
          <p:spPr bwMode="auto">
            <a:xfrm>
              <a:off x="1923" y="1603"/>
              <a:ext cx="1" cy="230"/>
            </a:xfrm>
            <a:prstGeom prst="line">
              <a:avLst/>
            </a:prstGeom>
            <a:noFill/>
            <a:ln w="11113">
              <a:solidFill>
                <a:srgbClr val="000000"/>
              </a:solidFill>
              <a:round/>
              <a:headEnd/>
              <a:tailEnd/>
            </a:ln>
          </p:spPr>
          <p:txBody>
            <a:bodyPr/>
            <a:lstStyle/>
            <a:p>
              <a:endParaRPr lang="en-US"/>
            </a:p>
          </p:txBody>
        </p:sp>
        <p:sp>
          <p:nvSpPr>
            <p:cNvPr id="133141" name="Rectangle 18"/>
            <p:cNvSpPr>
              <a:spLocks noChangeArrowheads="1"/>
            </p:cNvSpPr>
            <p:nvPr/>
          </p:nvSpPr>
          <p:spPr bwMode="auto">
            <a:xfrm>
              <a:off x="1822" y="1698"/>
              <a:ext cx="46" cy="135"/>
            </a:xfrm>
            <a:prstGeom prst="rect">
              <a:avLst/>
            </a:prstGeom>
            <a:solidFill>
              <a:srgbClr val="3333CC"/>
            </a:solidFill>
            <a:ln w="9525">
              <a:noFill/>
              <a:miter lim="800000"/>
              <a:headEnd/>
              <a:tailEnd/>
            </a:ln>
          </p:spPr>
          <p:txBody>
            <a:bodyPr/>
            <a:lstStyle/>
            <a:p>
              <a:endParaRPr lang="en-US"/>
            </a:p>
          </p:txBody>
        </p:sp>
        <p:sp>
          <p:nvSpPr>
            <p:cNvPr id="133142" name="Rectangle 19"/>
            <p:cNvSpPr>
              <a:spLocks noChangeArrowheads="1"/>
            </p:cNvSpPr>
            <p:nvPr/>
          </p:nvSpPr>
          <p:spPr bwMode="auto">
            <a:xfrm>
              <a:off x="1822" y="1698"/>
              <a:ext cx="46" cy="135"/>
            </a:xfrm>
            <a:prstGeom prst="rect">
              <a:avLst/>
            </a:prstGeom>
            <a:noFill/>
            <a:ln w="11113">
              <a:solidFill>
                <a:srgbClr val="000000"/>
              </a:solidFill>
              <a:miter lim="800000"/>
              <a:headEnd/>
              <a:tailEnd/>
            </a:ln>
          </p:spPr>
          <p:txBody>
            <a:bodyPr/>
            <a:lstStyle/>
            <a:p>
              <a:endParaRPr lang="en-US"/>
            </a:p>
          </p:txBody>
        </p:sp>
        <p:sp>
          <p:nvSpPr>
            <p:cNvPr id="133143" name="Rectangle 20"/>
            <p:cNvSpPr>
              <a:spLocks noChangeArrowheads="1"/>
            </p:cNvSpPr>
            <p:nvPr/>
          </p:nvSpPr>
          <p:spPr bwMode="auto">
            <a:xfrm>
              <a:off x="1829" y="1739"/>
              <a:ext cx="35" cy="48"/>
            </a:xfrm>
            <a:prstGeom prst="rect">
              <a:avLst/>
            </a:prstGeom>
            <a:solidFill>
              <a:srgbClr val="FFFFFF"/>
            </a:solidFill>
            <a:ln w="9525">
              <a:noFill/>
              <a:miter lim="800000"/>
              <a:headEnd/>
              <a:tailEnd/>
            </a:ln>
          </p:spPr>
          <p:txBody>
            <a:bodyPr/>
            <a:lstStyle/>
            <a:p>
              <a:endParaRPr lang="en-US"/>
            </a:p>
          </p:txBody>
        </p:sp>
        <p:sp>
          <p:nvSpPr>
            <p:cNvPr id="133144" name="Freeform 21"/>
            <p:cNvSpPr>
              <a:spLocks/>
            </p:cNvSpPr>
            <p:nvPr/>
          </p:nvSpPr>
          <p:spPr bwMode="auto">
            <a:xfrm>
              <a:off x="1107" y="1601"/>
              <a:ext cx="249" cy="208"/>
            </a:xfrm>
            <a:custGeom>
              <a:avLst/>
              <a:gdLst>
                <a:gd name="T0" fmla="*/ 70 w 249"/>
                <a:gd name="T1" fmla="*/ 14 h 208"/>
                <a:gd name="T2" fmla="*/ 70 w 249"/>
                <a:gd name="T3" fmla="*/ 14 h 208"/>
                <a:gd name="T4" fmla="*/ 73 w 249"/>
                <a:gd name="T5" fmla="*/ 14 h 208"/>
                <a:gd name="T6" fmla="*/ 75 w 249"/>
                <a:gd name="T7" fmla="*/ 13 h 208"/>
                <a:gd name="T8" fmla="*/ 79 w 249"/>
                <a:gd name="T9" fmla="*/ 12 h 208"/>
                <a:gd name="T10" fmla="*/ 83 w 249"/>
                <a:gd name="T11" fmla="*/ 10 h 208"/>
                <a:gd name="T12" fmla="*/ 88 w 249"/>
                <a:gd name="T13" fmla="*/ 9 h 208"/>
                <a:gd name="T14" fmla="*/ 95 w 249"/>
                <a:gd name="T15" fmla="*/ 8 h 208"/>
                <a:gd name="T16" fmla="*/ 103 w 249"/>
                <a:gd name="T17" fmla="*/ 6 h 208"/>
                <a:gd name="T18" fmla="*/ 111 w 249"/>
                <a:gd name="T19" fmla="*/ 5 h 208"/>
                <a:gd name="T20" fmla="*/ 121 w 249"/>
                <a:gd name="T21" fmla="*/ 3 h 208"/>
                <a:gd name="T22" fmla="*/ 132 w 249"/>
                <a:gd name="T23" fmla="*/ 2 h 208"/>
                <a:gd name="T24" fmla="*/ 144 w 249"/>
                <a:gd name="T25" fmla="*/ 1 h 208"/>
                <a:gd name="T26" fmla="*/ 157 w 249"/>
                <a:gd name="T27" fmla="*/ 0 h 208"/>
                <a:gd name="T28" fmla="*/ 170 w 249"/>
                <a:gd name="T29" fmla="*/ 0 h 208"/>
                <a:gd name="T30" fmla="*/ 185 w 249"/>
                <a:gd name="T31" fmla="*/ 0 h 208"/>
                <a:gd name="T32" fmla="*/ 201 w 249"/>
                <a:gd name="T33" fmla="*/ 0 h 208"/>
                <a:gd name="T34" fmla="*/ 208 w 249"/>
                <a:gd name="T35" fmla="*/ 28 h 208"/>
                <a:gd name="T36" fmla="*/ 210 w 249"/>
                <a:gd name="T37" fmla="*/ 29 h 208"/>
                <a:gd name="T38" fmla="*/ 216 w 249"/>
                <a:gd name="T39" fmla="*/ 33 h 208"/>
                <a:gd name="T40" fmla="*/ 222 w 249"/>
                <a:gd name="T41" fmla="*/ 40 h 208"/>
                <a:gd name="T42" fmla="*/ 226 w 249"/>
                <a:gd name="T43" fmla="*/ 50 h 208"/>
                <a:gd name="T44" fmla="*/ 240 w 249"/>
                <a:gd name="T45" fmla="*/ 116 h 208"/>
                <a:gd name="T46" fmla="*/ 247 w 249"/>
                <a:gd name="T47" fmla="*/ 144 h 208"/>
                <a:gd name="T48" fmla="*/ 247 w 249"/>
                <a:gd name="T49" fmla="*/ 146 h 208"/>
                <a:gd name="T50" fmla="*/ 248 w 249"/>
                <a:gd name="T51" fmla="*/ 151 h 208"/>
                <a:gd name="T52" fmla="*/ 248 w 249"/>
                <a:gd name="T53" fmla="*/ 159 h 208"/>
                <a:gd name="T54" fmla="*/ 244 w 249"/>
                <a:gd name="T55" fmla="*/ 169 h 208"/>
                <a:gd name="T56" fmla="*/ 0 w 249"/>
                <a:gd name="T57" fmla="*/ 162 h 208"/>
                <a:gd name="T58" fmla="*/ 25 w 249"/>
                <a:gd name="T59" fmla="*/ 149 h 208"/>
                <a:gd name="T60" fmla="*/ 25 w 249"/>
                <a:gd name="T61" fmla="*/ 28 h 208"/>
                <a:gd name="T62" fmla="*/ 26 w 249"/>
                <a:gd name="T63" fmla="*/ 27 h 208"/>
                <a:gd name="T64" fmla="*/ 28 w 249"/>
                <a:gd name="T65" fmla="*/ 26 h 208"/>
                <a:gd name="T66" fmla="*/ 32 w 249"/>
                <a:gd name="T67" fmla="*/ 24 h 208"/>
                <a:gd name="T68" fmla="*/ 37 w 249"/>
                <a:gd name="T69" fmla="*/ 22 h 208"/>
                <a:gd name="T70" fmla="*/ 42 w 249"/>
                <a:gd name="T71" fmla="*/ 22 h 208"/>
                <a:gd name="T72" fmla="*/ 49 w 249"/>
                <a:gd name="T73" fmla="*/ 22 h 208"/>
                <a:gd name="T74" fmla="*/ 58 w 249"/>
                <a:gd name="T75" fmla="*/ 23 h 208"/>
                <a:gd name="T76" fmla="*/ 68 w 249"/>
                <a:gd name="T77" fmla="*/ 27 h 2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9"/>
                <a:gd name="T118" fmla="*/ 0 h 208"/>
                <a:gd name="T119" fmla="*/ 249 w 249"/>
                <a:gd name="T120" fmla="*/ 208 h 2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9" h="208">
                  <a:moveTo>
                    <a:pt x="68" y="27"/>
                  </a:moveTo>
                  <a:lnTo>
                    <a:pt x="70" y="14"/>
                  </a:lnTo>
                  <a:lnTo>
                    <a:pt x="72" y="14"/>
                  </a:lnTo>
                  <a:lnTo>
                    <a:pt x="73" y="14"/>
                  </a:lnTo>
                  <a:lnTo>
                    <a:pt x="74" y="13"/>
                  </a:lnTo>
                  <a:lnTo>
                    <a:pt x="75" y="13"/>
                  </a:lnTo>
                  <a:lnTo>
                    <a:pt x="76" y="13"/>
                  </a:lnTo>
                  <a:lnTo>
                    <a:pt x="79" y="12"/>
                  </a:lnTo>
                  <a:lnTo>
                    <a:pt x="81" y="12"/>
                  </a:lnTo>
                  <a:lnTo>
                    <a:pt x="83" y="10"/>
                  </a:lnTo>
                  <a:lnTo>
                    <a:pt x="86" y="9"/>
                  </a:lnTo>
                  <a:lnTo>
                    <a:pt x="88" y="9"/>
                  </a:lnTo>
                  <a:lnTo>
                    <a:pt x="91" y="8"/>
                  </a:lnTo>
                  <a:lnTo>
                    <a:pt x="95" y="8"/>
                  </a:lnTo>
                  <a:lnTo>
                    <a:pt x="98" y="7"/>
                  </a:lnTo>
                  <a:lnTo>
                    <a:pt x="103" y="6"/>
                  </a:lnTo>
                  <a:lnTo>
                    <a:pt x="107" y="6"/>
                  </a:lnTo>
                  <a:lnTo>
                    <a:pt x="111" y="5"/>
                  </a:lnTo>
                  <a:lnTo>
                    <a:pt x="116" y="5"/>
                  </a:lnTo>
                  <a:lnTo>
                    <a:pt x="121" y="3"/>
                  </a:lnTo>
                  <a:lnTo>
                    <a:pt x="126" y="2"/>
                  </a:lnTo>
                  <a:lnTo>
                    <a:pt x="132" y="2"/>
                  </a:lnTo>
                  <a:lnTo>
                    <a:pt x="137" y="1"/>
                  </a:lnTo>
                  <a:lnTo>
                    <a:pt x="144" y="1"/>
                  </a:lnTo>
                  <a:lnTo>
                    <a:pt x="150" y="1"/>
                  </a:lnTo>
                  <a:lnTo>
                    <a:pt x="157" y="0"/>
                  </a:lnTo>
                  <a:lnTo>
                    <a:pt x="163" y="0"/>
                  </a:lnTo>
                  <a:lnTo>
                    <a:pt x="170" y="0"/>
                  </a:lnTo>
                  <a:lnTo>
                    <a:pt x="178" y="0"/>
                  </a:lnTo>
                  <a:lnTo>
                    <a:pt x="185" y="0"/>
                  </a:lnTo>
                  <a:lnTo>
                    <a:pt x="193" y="0"/>
                  </a:lnTo>
                  <a:lnTo>
                    <a:pt x="201" y="0"/>
                  </a:lnTo>
                  <a:lnTo>
                    <a:pt x="210" y="5"/>
                  </a:lnTo>
                  <a:lnTo>
                    <a:pt x="208" y="28"/>
                  </a:lnTo>
                  <a:lnTo>
                    <a:pt x="210" y="29"/>
                  </a:lnTo>
                  <a:lnTo>
                    <a:pt x="213" y="31"/>
                  </a:lnTo>
                  <a:lnTo>
                    <a:pt x="216" y="33"/>
                  </a:lnTo>
                  <a:lnTo>
                    <a:pt x="220" y="36"/>
                  </a:lnTo>
                  <a:lnTo>
                    <a:pt x="222" y="40"/>
                  </a:lnTo>
                  <a:lnTo>
                    <a:pt x="224" y="44"/>
                  </a:lnTo>
                  <a:lnTo>
                    <a:pt x="226" y="50"/>
                  </a:lnTo>
                  <a:lnTo>
                    <a:pt x="245" y="68"/>
                  </a:lnTo>
                  <a:lnTo>
                    <a:pt x="240" y="116"/>
                  </a:lnTo>
                  <a:lnTo>
                    <a:pt x="208" y="132"/>
                  </a:lnTo>
                  <a:lnTo>
                    <a:pt x="247" y="144"/>
                  </a:lnTo>
                  <a:lnTo>
                    <a:pt x="247" y="146"/>
                  </a:lnTo>
                  <a:lnTo>
                    <a:pt x="248" y="148"/>
                  </a:lnTo>
                  <a:lnTo>
                    <a:pt x="248" y="151"/>
                  </a:lnTo>
                  <a:lnTo>
                    <a:pt x="249" y="154"/>
                  </a:lnTo>
                  <a:lnTo>
                    <a:pt x="248" y="159"/>
                  </a:lnTo>
                  <a:lnTo>
                    <a:pt x="247" y="163"/>
                  </a:lnTo>
                  <a:lnTo>
                    <a:pt x="244" y="169"/>
                  </a:lnTo>
                  <a:lnTo>
                    <a:pt x="144" y="208"/>
                  </a:lnTo>
                  <a:lnTo>
                    <a:pt x="0" y="162"/>
                  </a:lnTo>
                  <a:lnTo>
                    <a:pt x="3" y="158"/>
                  </a:lnTo>
                  <a:lnTo>
                    <a:pt x="25" y="149"/>
                  </a:lnTo>
                  <a:lnTo>
                    <a:pt x="25" y="28"/>
                  </a:lnTo>
                  <a:lnTo>
                    <a:pt x="26" y="27"/>
                  </a:lnTo>
                  <a:lnTo>
                    <a:pt x="27" y="27"/>
                  </a:lnTo>
                  <a:lnTo>
                    <a:pt x="28" y="26"/>
                  </a:lnTo>
                  <a:lnTo>
                    <a:pt x="31" y="24"/>
                  </a:lnTo>
                  <a:lnTo>
                    <a:pt x="32" y="24"/>
                  </a:lnTo>
                  <a:lnTo>
                    <a:pt x="34" y="23"/>
                  </a:lnTo>
                  <a:lnTo>
                    <a:pt x="37" y="22"/>
                  </a:lnTo>
                  <a:lnTo>
                    <a:pt x="40" y="22"/>
                  </a:lnTo>
                  <a:lnTo>
                    <a:pt x="42" y="22"/>
                  </a:lnTo>
                  <a:lnTo>
                    <a:pt x="46" y="22"/>
                  </a:lnTo>
                  <a:lnTo>
                    <a:pt x="49" y="22"/>
                  </a:lnTo>
                  <a:lnTo>
                    <a:pt x="53" y="22"/>
                  </a:lnTo>
                  <a:lnTo>
                    <a:pt x="58" y="23"/>
                  </a:lnTo>
                  <a:lnTo>
                    <a:pt x="61" y="24"/>
                  </a:lnTo>
                  <a:lnTo>
                    <a:pt x="68" y="27"/>
                  </a:lnTo>
                  <a:close/>
                </a:path>
              </a:pathLst>
            </a:custGeom>
            <a:solidFill>
              <a:srgbClr val="000000"/>
            </a:solidFill>
            <a:ln w="9525">
              <a:noFill/>
              <a:round/>
              <a:headEnd/>
              <a:tailEnd/>
            </a:ln>
          </p:spPr>
          <p:txBody>
            <a:bodyPr/>
            <a:lstStyle/>
            <a:p>
              <a:endParaRPr lang="en-US"/>
            </a:p>
          </p:txBody>
        </p:sp>
        <p:sp>
          <p:nvSpPr>
            <p:cNvPr id="133145" name="Freeform 22"/>
            <p:cNvSpPr>
              <a:spLocks/>
            </p:cNvSpPr>
            <p:nvPr/>
          </p:nvSpPr>
          <p:spPr bwMode="auto">
            <a:xfrm>
              <a:off x="1194" y="1616"/>
              <a:ext cx="79" cy="91"/>
            </a:xfrm>
            <a:custGeom>
              <a:avLst/>
              <a:gdLst>
                <a:gd name="T0" fmla="*/ 78 w 79"/>
                <a:gd name="T1" fmla="*/ 4 h 91"/>
                <a:gd name="T2" fmla="*/ 78 w 79"/>
                <a:gd name="T3" fmla="*/ 4 h 91"/>
                <a:gd name="T4" fmla="*/ 77 w 79"/>
                <a:gd name="T5" fmla="*/ 4 h 91"/>
                <a:gd name="T6" fmla="*/ 74 w 79"/>
                <a:gd name="T7" fmla="*/ 2 h 91"/>
                <a:gd name="T8" fmla="*/ 72 w 79"/>
                <a:gd name="T9" fmla="*/ 2 h 91"/>
                <a:gd name="T10" fmla="*/ 69 w 79"/>
                <a:gd name="T11" fmla="*/ 1 h 91"/>
                <a:gd name="T12" fmla="*/ 65 w 79"/>
                <a:gd name="T13" fmla="*/ 1 h 91"/>
                <a:gd name="T14" fmla="*/ 60 w 79"/>
                <a:gd name="T15" fmla="*/ 1 h 91"/>
                <a:gd name="T16" fmla="*/ 56 w 79"/>
                <a:gd name="T17" fmla="*/ 0 h 91"/>
                <a:gd name="T18" fmla="*/ 50 w 79"/>
                <a:gd name="T19" fmla="*/ 0 h 91"/>
                <a:gd name="T20" fmla="*/ 44 w 79"/>
                <a:gd name="T21" fmla="*/ 0 h 91"/>
                <a:gd name="T22" fmla="*/ 38 w 79"/>
                <a:gd name="T23" fmla="*/ 1 h 91"/>
                <a:gd name="T24" fmla="*/ 31 w 79"/>
                <a:gd name="T25" fmla="*/ 2 h 91"/>
                <a:gd name="T26" fmla="*/ 25 w 79"/>
                <a:gd name="T27" fmla="*/ 4 h 91"/>
                <a:gd name="T28" fmla="*/ 18 w 79"/>
                <a:gd name="T29" fmla="*/ 6 h 91"/>
                <a:gd name="T30" fmla="*/ 11 w 79"/>
                <a:gd name="T31" fmla="*/ 8 h 91"/>
                <a:gd name="T32" fmla="*/ 4 w 79"/>
                <a:gd name="T33" fmla="*/ 11 h 91"/>
                <a:gd name="T34" fmla="*/ 4 w 79"/>
                <a:gd name="T35" fmla="*/ 13 h 91"/>
                <a:gd name="T36" fmla="*/ 3 w 79"/>
                <a:gd name="T37" fmla="*/ 18 h 91"/>
                <a:gd name="T38" fmla="*/ 1 w 79"/>
                <a:gd name="T39" fmla="*/ 26 h 91"/>
                <a:gd name="T40" fmla="*/ 0 w 79"/>
                <a:gd name="T41" fmla="*/ 35 h 91"/>
                <a:gd name="T42" fmla="*/ 0 w 79"/>
                <a:gd name="T43" fmla="*/ 47 h 91"/>
                <a:gd name="T44" fmla="*/ 0 w 79"/>
                <a:gd name="T45" fmla="*/ 60 h 91"/>
                <a:gd name="T46" fmla="*/ 2 w 79"/>
                <a:gd name="T47" fmla="*/ 74 h 91"/>
                <a:gd name="T48" fmla="*/ 6 w 79"/>
                <a:gd name="T49" fmla="*/ 89 h 91"/>
                <a:gd name="T50" fmla="*/ 7 w 79"/>
                <a:gd name="T51" fmla="*/ 89 h 91"/>
                <a:gd name="T52" fmla="*/ 8 w 79"/>
                <a:gd name="T53" fmla="*/ 89 h 91"/>
                <a:gd name="T54" fmla="*/ 9 w 79"/>
                <a:gd name="T55" fmla="*/ 88 h 91"/>
                <a:gd name="T56" fmla="*/ 11 w 79"/>
                <a:gd name="T57" fmla="*/ 88 h 91"/>
                <a:gd name="T58" fmla="*/ 15 w 79"/>
                <a:gd name="T59" fmla="*/ 88 h 91"/>
                <a:gd name="T60" fmla="*/ 18 w 79"/>
                <a:gd name="T61" fmla="*/ 88 h 91"/>
                <a:gd name="T62" fmla="*/ 22 w 79"/>
                <a:gd name="T63" fmla="*/ 88 h 91"/>
                <a:gd name="T64" fmla="*/ 27 w 79"/>
                <a:gd name="T65" fmla="*/ 88 h 91"/>
                <a:gd name="T66" fmla="*/ 32 w 79"/>
                <a:gd name="T67" fmla="*/ 87 h 91"/>
                <a:gd name="T68" fmla="*/ 38 w 79"/>
                <a:gd name="T69" fmla="*/ 88 h 91"/>
                <a:gd name="T70" fmla="*/ 44 w 79"/>
                <a:gd name="T71" fmla="*/ 88 h 91"/>
                <a:gd name="T72" fmla="*/ 50 w 79"/>
                <a:gd name="T73" fmla="*/ 88 h 91"/>
                <a:gd name="T74" fmla="*/ 57 w 79"/>
                <a:gd name="T75" fmla="*/ 88 h 91"/>
                <a:gd name="T76" fmla="*/ 64 w 79"/>
                <a:gd name="T77" fmla="*/ 89 h 91"/>
                <a:gd name="T78" fmla="*/ 71 w 79"/>
                <a:gd name="T79" fmla="*/ 90 h 91"/>
                <a:gd name="T80" fmla="*/ 79 w 79"/>
                <a:gd name="T81" fmla="*/ 91 h 91"/>
                <a:gd name="T82" fmla="*/ 79 w 79"/>
                <a:gd name="T83" fmla="*/ 88 h 91"/>
                <a:gd name="T84" fmla="*/ 78 w 79"/>
                <a:gd name="T85" fmla="*/ 81 h 91"/>
                <a:gd name="T86" fmla="*/ 77 w 79"/>
                <a:gd name="T87" fmla="*/ 70 h 91"/>
                <a:gd name="T88" fmla="*/ 76 w 79"/>
                <a:gd name="T89" fmla="*/ 57 h 91"/>
                <a:gd name="T90" fmla="*/ 76 w 79"/>
                <a:gd name="T91" fmla="*/ 43 h 91"/>
                <a:gd name="T92" fmla="*/ 76 w 79"/>
                <a:gd name="T93" fmla="*/ 28 h 91"/>
                <a:gd name="T94" fmla="*/ 77 w 79"/>
                <a:gd name="T95" fmla="*/ 15 h 91"/>
                <a:gd name="T96" fmla="*/ 78 w 79"/>
                <a:gd name="T97" fmla="*/ 4 h 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91"/>
                <a:gd name="T149" fmla="*/ 79 w 79"/>
                <a:gd name="T150" fmla="*/ 91 h 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91">
                  <a:moveTo>
                    <a:pt x="78" y="4"/>
                  </a:moveTo>
                  <a:lnTo>
                    <a:pt x="78" y="4"/>
                  </a:lnTo>
                  <a:lnTo>
                    <a:pt x="77" y="4"/>
                  </a:lnTo>
                  <a:lnTo>
                    <a:pt x="74" y="2"/>
                  </a:lnTo>
                  <a:lnTo>
                    <a:pt x="72" y="2"/>
                  </a:lnTo>
                  <a:lnTo>
                    <a:pt x="69" y="1"/>
                  </a:lnTo>
                  <a:lnTo>
                    <a:pt x="65" y="1"/>
                  </a:lnTo>
                  <a:lnTo>
                    <a:pt x="60" y="1"/>
                  </a:lnTo>
                  <a:lnTo>
                    <a:pt x="56" y="0"/>
                  </a:lnTo>
                  <a:lnTo>
                    <a:pt x="50" y="0"/>
                  </a:lnTo>
                  <a:lnTo>
                    <a:pt x="44" y="0"/>
                  </a:lnTo>
                  <a:lnTo>
                    <a:pt x="38" y="1"/>
                  </a:lnTo>
                  <a:lnTo>
                    <a:pt x="31" y="2"/>
                  </a:lnTo>
                  <a:lnTo>
                    <a:pt x="25" y="4"/>
                  </a:lnTo>
                  <a:lnTo>
                    <a:pt x="18" y="6"/>
                  </a:lnTo>
                  <a:lnTo>
                    <a:pt x="11" y="8"/>
                  </a:lnTo>
                  <a:lnTo>
                    <a:pt x="4" y="11"/>
                  </a:lnTo>
                  <a:lnTo>
                    <a:pt x="4" y="13"/>
                  </a:lnTo>
                  <a:lnTo>
                    <a:pt x="3" y="18"/>
                  </a:lnTo>
                  <a:lnTo>
                    <a:pt x="1" y="26"/>
                  </a:lnTo>
                  <a:lnTo>
                    <a:pt x="0" y="35"/>
                  </a:lnTo>
                  <a:lnTo>
                    <a:pt x="0" y="47"/>
                  </a:lnTo>
                  <a:lnTo>
                    <a:pt x="0" y="60"/>
                  </a:lnTo>
                  <a:lnTo>
                    <a:pt x="2" y="74"/>
                  </a:lnTo>
                  <a:lnTo>
                    <a:pt x="6" y="89"/>
                  </a:lnTo>
                  <a:lnTo>
                    <a:pt x="7" y="89"/>
                  </a:lnTo>
                  <a:lnTo>
                    <a:pt x="8" y="89"/>
                  </a:lnTo>
                  <a:lnTo>
                    <a:pt x="9" y="88"/>
                  </a:lnTo>
                  <a:lnTo>
                    <a:pt x="11" y="88"/>
                  </a:lnTo>
                  <a:lnTo>
                    <a:pt x="15" y="88"/>
                  </a:lnTo>
                  <a:lnTo>
                    <a:pt x="18" y="88"/>
                  </a:lnTo>
                  <a:lnTo>
                    <a:pt x="22" y="88"/>
                  </a:lnTo>
                  <a:lnTo>
                    <a:pt x="27" y="88"/>
                  </a:lnTo>
                  <a:lnTo>
                    <a:pt x="32" y="87"/>
                  </a:lnTo>
                  <a:lnTo>
                    <a:pt x="38" y="88"/>
                  </a:lnTo>
                  <a:lnTo>
                    <a:pt x="44" y="88"/>
                  </a:lnTo>
                  <a:lnTo>
                    <a:pt x="50" y="88"/>
                  </a:lnTo>
                  <a:lnTo>
                    <a:pt x="57" y="88"/>
                  </a:lnTo>
                  <a:lnTo>
                    <a:pt x="64" y="89"/>
                  </a:lnTo>
                  <a:lnTo>
                    <a:pt x="71" y="90"/>
                  </a:lnTo>
                  <a:lnTo>
                    <a:pt x="79" y="91"/>
                  </a:lnTo>
                  <a:lnTo>
                    <a:pt x="79" y="88"/>
                  </a:lnTo>
                  <a:lnTo>
                    <a:pt x="78" y="81"/>
                  </a:lnTo>
                  <a:lnTo>
                    <a:pt x="77" y="70"/>
                  </a:lnTo>
                  <a:lnTo>
                    <a:pt x="76" y="57"/>
                  </a:lnTo>
                  <a:lnTo>
                    <a:pt x="76" y="43"/>
                  </a:lnTo>
                  <a:lnTo>
                    <a:pt x="76" y="28"/>
                  </a:lnTo>
                  <a:lnTo>
                    <a:pt x="77" y="15"/>
                  </a:lnTo>
                  <a:lnTo>
                    <a:pt x="78" y="4"/>
                  </a:lnTo>
                  <a:close/>
                </a:path>
              </a:pathLst>
            </a:custGeom>
            <a:solidFill>
              <a:srgbClr val="333333"/>
            </a:solidFill>
            <a:ln w="9525">
              <a:noFill/>
              <a:round/>
              <a:headEnd/>
              <a:tailEnd/>
            </a:ln>
          </p:spPr>
          <p:txBody>
            <a:bodyPr/>
            <a:lstStyle/>
            <a:p>
              <a:endParaRPr lang="en-US"/>
            </a:p>
          </p:txBody>
        </p:sp>
        <p:sp>
          <p:nvSpPr>
            <p:cNvPr id="133146" name="Freeform 23"/>
            <p:cNvSpPr>
              <a:spLocks/>
            </p:cNvSpPr>
            <p:nvPr/>
          </p:nvSpPr>
          <p:spPr bwMode="auto">
            <a:xfrm>
              <a:off x="1202" y="1641"/>
              <a:ext cx="132" cy="90"/>
            </a:xfrm>
            <a:custGeom>
              <a:avLst/>
              <a:gdLst>
                <a:gd name="T0" fmla="*/ 1 w 132"/>
                <a:gd name="T1" fmla="*/ 67 h 90"/>
                <a:gd name="T2" fmla="*/ 0 w 132"/>
                <a:gd name="T3" fmla="*/ 79 h 90"/>
                <a:gd name="T4" fmla="*/ 86 w 132"/>
                <a:gd name="T5" fmla="*/ 90 h 90"/>
                <a:gd name="T6" fmla="*/ 86 w 132"/>
                <a:gd name="T7" fmla="*/ 90 h 90"/>
                <a:gd name="T8" fmla="*/ 89 w 132"/>
                <a:gd name="T9" fmla="*/ 88 h 90"/>
                <a:gd name="T10" fmla="*/ 91 w 132"/>
                <a:gd name="T11" fmla="*/ 87 h 90"/>
                <a:gd name="T12" fmla="*/ 94 w 132"/>
                <a:gd name="T13" fmla="*/ 85 h 90"/>
                <a:gd name="T14" fmla="*/ 98 w 132"/>
                <a:gd name="T15" fmla="*/ 83 h 90"/>
                <a:gd name="T16" fmla="*/ 103 w 132"/>
                <a:gd name="T17" fmla="*/ 79 h 90"/>
                <a:gd name="T18" fmla="*/ 107 w 132"/>
                <a:gd name="T19" fmla="*/ 76 h 90"/>
                <a:gd name="T20" fmla="*/ 112 w 132"/>
                <a:gd name="T21" fmla="*/ 71 h 90"/>
                <a:gd name="T22" fmla="*/ 117 w 132"/>
                <a:gd name="T23" fmla="*/ 66 h 90"/>
                <a:gd name="T24" fmla="*/ 121 w 132"/>
                <a:gd name="T25" fmla="*/ 60 h 90"/>
                <a:gd name="T26" fmla="*/ 125 w 132"/>
                <a:gd name="T27" fmla="*/ 55 h 90"/>
                <a:gd name="T28" fmla="*/ 128 w 132"/>
                <a:gd name="T29" fmla="*/ 47 h 90"/>
                <a:gd name="T30" fmla="*/ 131 w 132"/>
                <a:gd name="T31" fmla="*/ 39 h 90"/>
                <a:gd name="T32" fmla="*/ 132 w 132"/>
                <a:gd name="T33" fmla="*/ 31 h 90"/>
                <a:gd name="T34" fmla="*/ 132 w 132"/>
                <a:gd name="T35" fmla="*/ 23 h 90"/>
                <a:gd name="T36" fmla="*/ 129 w 132"/>
                <a:gd name="T37" fmla="*/ 14 h 90"/>
                <a:gd name="T38" fmla="*/ 129 w 132"/>
                <a:gd name="T39" fmla="*/ 12 h 90"/>
                <a:gd name="T40" fmla="*/ 128 w 132"/>
                <a:gd name="T41" fmla="*/ 11 h 90"/>
                <a:gd name="T42" fmla="*/ 127 w 132"/>
                <a:gd name="T43" fmla="*/ 9 h 90"/>
                <a:gd name="T44" fmla="*/ 126 w 132"/>
                <a:gd name="T45" fmla="*/ 7 h 90"/>
                <a:gd name="T46" fmla="*/ 124 w 132"/>
                <a:gd name="T47" fmla="*/ 4 h 90"/>
                <a:gd name="T48" fmla="*/ 120 w 132"/>
                <a:gd name="T49" fmla="*/ 2 h 90"/>
                <a:gd name="T50" fmla="*/ 117 w 132"/>
                <a:gd name="T51" fmla="*/ 1 h 90"/>
                <a:gd name="T52" fmla="*/ 113 w 132"/>
                <a:gd name="T53" fmla="*/ 0 h 90"/>
                <a:gd name="T54" fmla="*/ 113 w 132"/>
                <a:gd name="T55" fmla="*/ 2 h 90"/>
                <a:gd name="T56" fmla="*/ 114 w 132"/>
                <a:gd name="T57" fmla="*/ 5 h 90"/>
                <a:gd name="T58" fmla="*/ 117 w 132"/>
                <a:gd name="T59" fmla="*/ 11 h 90"/>
                <a:gd name="T60" fmla="*/ 118 w 132"/>
                <a:gd name="T61" fmla="*/ 19 h 90"/>
                <a:gd name="T62" fmla="*/ 118 w 132"/>
                <a:gd name="T63" fmla="*/ 29 h 90"/>
                <a:gd name="T64" fmla="*/ 117 w 132"/>
                <a:gd name="T65" fmla="*/ 39 h 90"/>
                <a:gd name="T66" fmla="*/ 114 w 132"/>
                <a:gd name="T67" fmla="*/ 51 h 90"/>
                <a:gd name="T68" fmla="*/ 108 w 132"/>
                <a:gd name="T69" fmla="*/ 64 h 90"/>
                <a:gd name="T70" fmla="*/ 108 w 132"/>
                <a:gd name="T71" fmla="*/ 64 h 90"/>
                <a:gd name="T72" fmla="*/ 108 w 132"/>
                <a:gd name="T73" fmla="*/ 64 h 90"/>
                <a:gd name="T74" fmla="*/ 107 w 132"/>
                <a:gd name="T75" fmla="*/ 65 h 90"/>
                <a:gd name="T76" fmla="*/ 106 w 132"/>
                <a:gd name="T77" fmla="*/ 66 h 90"/>
                <a:gd name="T78" fmla="*/ 105 w 132"/>
                <a:gd name="T79" fmla="*/ 66 h 90"/>
                <a:gd name="T80" fmla="*/ 103 w 132"/>
                <a:gd name="T81" fmla="*/ 67 h 90"/>
                <a:gd name="T82" fmla="*/ 100 w 132"/>
                <a:gd name="T83" fmla="*/ 69 h 90"/>
                <a:gd name="T84" fmla="*/ 98 w 132"/>
                <a:gd name="T85" fmla="*/ 70 h 90"/>
                <a:gd name="T86" fmla="*/ 96 w 132"/>
                <a:gd name="T87" fmla="*/ 71 h 90"/>
                <a:gd name="T88" fmla="*/ 92 w 132"/>
                <a:gd name="T89" fmla="*/ 72 h 90"/>
                <a:gd name="T90" fmla="*/ 90 w 132"/>
                <a:gd name="T91" fmla="*/ 72 h 90"/>
                <a:gd name="T92" fmla="*/ 85 w 132"/>
                <a:gd name="T93" fmla="*/ 73 h 90"/>
                <a:gd name="T94" fmla="*/ 82 w 132"/>
                <a:gd name="T95" fmla="*/ 73 h 90"/>
                <a:gd name="T96" fmla="*/ 78 w 132"/>
                <a:gd name="T97" fmla="*/ 73 h 90"/>
                <a:gd name="T98" fmla="*/ 73 w 132"/>
                <a:gd name="T99" fmla="*/ 72 h 90"/>
                <a:gd name="T100" fmla="*/ 69 w 132"/>
                <a:gd name="T101" fmla="*/ 72 h 90"/>
                <a:gd name="T102" fmla="*/ 69 w 132"/>
                <a:gd name="T103" fmla="*/ 84 h 90"/>
                <a:gd name="T104" fmla="*/ 3 w 132"/>
                <a:gd name="T105" fmla="*/ 77 h 90"/>
                <a:gd name="T106" fmla="*/ 1 w 132"/>
                <a:gd name="T107" fmla="*/ 67 h 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2"/>
                <a:gd name="T163" fmla="*/ 0 h 90"/>
                <a:gd name="T164" fmla="*/ 132 w 132"/>
                <a:gd name="T165" fmla="*/ 90 h 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2" h="90">
                  <a:moveTo>
                    <a:pt x="1" y="67"/>
                  </a:moveTo>
                  <a:lnTo>
                    <a:pt x="0" y="79"/>
                  </a:lnTo>
                  <a:lnTo>
                    <a:pt x="86" y="90"/>
                  </a:lnTo>
                  <a:lnTo>
                    <a:pt x="89" y="88"/>
                  </a:lnTo>
                  <a:lnTo>
                    <a:pt x="91" y="87"/>
                  </a:lnTo>
                  <a:lnTo>
                    <a:pt x="94" y="85"/>
                  </a:lnTo>
                  <a:lnTo>
                    <a:pt x="98" y="83"/>
                  </a:lnTo>
                  <a:lnTo>
                    <a:pt x="103" y="79"/>
                  </a:lnTo>
                  <a:lnTo>
                    <a:pt x="107" y="76"/>
                  </a:lnTo>
                  <a:lnTo>
                    <a:pt x="112" y="71"/>
                  </a:lnTo>
                  <a:lnTo>
                    <a:pt x="117" y="66"/>
                  </a:lnTo>
                  <a:lnTo>
                    <a:pt x="121" y="60"/>
                  </a:lnTo>
                  <a:lnTo>
                    <a:pt x="125" y="55"/>
                  </a:lnTo>
                  <a:lnTo>
                    <a:pt x="128" y="47"/>
                  </a:lnTo>
                  <a:lnTo>
                    <a:pt x="131" y="39"/>
                  </a:lnTo>
                  <a:lnTo>
                    <a:pt x="132" y="31"/>
                  </a:lnTo>
                  <a:lnTo>
                    <a:pt x="132" y="23"/>
                  </a:lnTo>
                  <a:lnTo>
                    <a:pt x="129" y="14"/>
                  </a:lnTo>
                  <a:lnTo>
                    <a:pt x="129" y="12"/>
                  </a:lnTo>
                  <a:lnTo>
                    <a:pt x="128" y="11"/>
                  </a:lnTo>
                  <a:lnTo>
                    <a:pt x="127" y="9"/>
                  </a:lnTo>
                  <a:lnTo>
                    <a:pt x="126" y="7"/>
                  </a:lnTo>
                  <a:lnTo>
                    <a:pt x="124" y="4"/>
                  </a:lnTo>
                  <a:lnTo>
                    <a:pt x="120" y="2"/>
                  </a:lnTo>
                  <a:lnTo>
                    <a:pt x="117" y="1"/>
                  </a:lnTo>
                  <a:lnTo>
                    <a:pt x="113" y="0"/>
                  </a:lnTo>
                  <a:lnTo>
                    <a:pt x="113" y="2"/>
                  </a:lnTo>
                  <a:lnTo>
                    <a:pt x="114" y="5"/>
                  </a:lnTo>
                  <a:lnTo>
                    <a:pt x="117" y="11"/>
                  </a:lnTo>
                  <a:lnTo>
                    <a:pt x="118" y="19"/>
                  </a:lnTo>
                  <a:lnTo>
                    <a:pt x="118" y="29"/>
                  </a:lnTo>
                  <a:lnTo>
                    <a:pt x="117" y="39"/>
                  </a:lnTo>
                  <a:lnTo>
                    <a:pt x="114" y="51"/>
                  </a:lnTo>
                  <a:lnTo>
                    <a:pt x="108" y="64"/>
                  </a:lnTo>
                  <a:lnTo>
                    <a:pt x="107" y="65"/>
                  </a:lnTo>
                  <a:lnTo>
                    <a:pt x="106" y="66"/>
                  </a:lnTo>
                  <a:lnTo>
                    <a:pt x="105" y="66"/>
                  </a:lnTo>
                  <a:lnTo>
                    <a:pt x="103" y="67"/>
                  </a:lnTo>
                  <a:lnTo>
                    <a:pt x="100" y="69"/>
                  </a:lnTo>
                  <a:lnTo>
                    <a:pt x="98" y="70"/>
                  </a:lnTo>
                  <a:lnTo>
                    <a:pt x="96" y="71"/>
                  </a:lnTo>
                  <a:lnTo>
                    <a:pt x="92" y="72"/>
                  </a:lnTo>
                  <a:lnTo>
                    <a:pt x="90" y="72"/>
                  </a:lnTo>
                  <a:lnTo>
                    <a:pt x="85" y="73"/>
                  </a:lnTo>
                  <a:lnTo>
                    <a:pt x="82" y="73"/>
                  </a:lnTo>
                  <a:lnTo>
                    <a:pt x="78" y="73"/>
                  </a:lnTo>
                  <a:lnTo>
                    <a:pt x="73" y="72"/>
                  </a:lnTo>
                  <a:lnTo>
                    <a:pt x="69" y="72"/>
                  </a:lnTo>
                  <a:lnTo>
                    <a:pt x="69" y="84"/>
                  </a:lnTo>
                  <a:lnTo>
                    <a:pt x="3" y="77"/>
                  </a:lnTo>
                  <a:lnTo>
                    <a:pt x="1" y="67"/>
                  </a:lnTo>
                  <a:close/>
                </a:path>
              </a:pathLst>
            </a:custGeom>
            <a:solidFill>
              <a:srgbClr val="99D8D8"/>
            </a:solidFill>
            <a:ln w="9525">
              <a:noFill/>
              <a:round/>
              <a:headEnd/>
              <a:tailEnd/>
            </a:ln>
          </p:spPr>
          <p:txBody>
            <a:bodyPr/>
            <a:lstStyle/>
            <a:p>
              <a:endParaRPr lang="en-US"/>
            </a:p>
          </p:txBody>
        </p:sp>
        <p:sp>
          <p:nvSpPr>
            <p:cNvPr id="133147" name="Freeform 24"/>
            <p:cNvSpPr>
              <a:spLocks/>
            </p:cNvSpPr>
            <p:nvPr/>
          </p:nvSpPr>
          <p:spPr bwMode="auto">
            <a:xfrm>
              <a:off x="1186" y="1729"/>
              <a:ext cx="96" cy="32"/>
            </a:xfrm>
            <a:custGeom>
              <a:avLst/>
              <a:gdLst>
                <a:gd name="T0" fmla="*/ 96 w 96"/>
                <a:gd name="T1" fmla="*/ 12 h 32"/>
                <a:gd name="T2" fmla="*/ 1 w 96"/>
                <a:gd name="T3" fmla="*/ 0 h 32"/>
                <a:gd name="T4" fmla="*/ 0 w 96"/>
                <a:gd name="T5" fmla="*/ 12 h 32"/>
                <a:gd name="T6" fmla="*/ 93 w 96"/>
                <a:gd name="T7" fmla="*/ 32 h 32"/>
                <a:gd name="T8" fmla="*/ 96 w 96"/>
                <a:gd name="T9" fmla="*/ 12 h 32"/>
                <a:gd name="T10" fmla="*/ 0 60000 65536"/>
                <a:gd name="T11" fmla="*/ 0 60000 65536"/>
                <a:gd name="T12" fmla="*/ 0 60000 65536"/>
                <a:gd name="T13" fmla="*/ 0 60000 65536"/>
                <a:gd name="T14" fmla="*/ 0 60000 65536"/>
                <a:gd name="T15" fmla="*/ 0 w 96"/>
                <a:gd name="T16" fmla="*/ 0 h 32"/>
                <a:gd name="T17" fmla="*/ 96 w 96"/>
                <a:gd name="T18" fmla="*/ 32 h 32"/>
              </a:gdLst>
              <a:ahLst/>
              <a:cxnLst>
                <a:cxn ang="T10">
                  <a:pos x="T0" y="T1"/>
                </a:cxn>
                <a:cxn ang="T11">
                  <a:pos x="T2" y="T3"/>
                </a:cxn>
                <a:cxn ang="T12">
                  <a:pos x="T4" y="T5"/>
                </a:cxn>
                <a:cxn ang="T13">
                  <a:pos x="T6" y="T7"/>
                </a:cxn>
                <a:cxn ang="T14">
                  <a:pos x="T8" y="T9"/>
                </a:cxn>
              </a:cxnLst>
              <a:rect l="T15" t="T16" r="T17" b="T18"/>
              <a:pathLst>
                <a:path w="96" h="32">
                  <a:moveTo>
                    <a:pt x="96" y="12"/>
                  </a:moveTo>
                  <a:lnTo>
                    <a:pt x="1" y="0"/>
                  </a:lnTo>
                  <a:lnTo>
                    <a:pt x="0" y="12"/>
                  </a:lnTo>
                  <a:lnTo>
                    <a:pt x="93" y="32"/>
                  </a:lnTo>
                  <a:lnTo>
                    <a:pt x="96" y="12"/>
                  </a:lnTo>
                  <a:close/>
                </a:path>
              </a:pathLst>
            </a:custGeom>
            <a:solidFill>
              <a:srgbClr val="000000"/>
            </a:solidFill>
            <a:ln w="9525">
              <a:noFill/>
              <a:round/>
              <a:headEnd/>
              <a:tailEnd/>
            </a:ln>
          </p:spPr>
          <p:txBody>
            <a:bodyPr/>
            <a:lstStyle/>
            <a:p>
              <a:endParaRPr lang="en-US"/>
            </a:p>
          </p:txBody>
        </p:sp>
        <p:sp>
          <p:nvSpPr>
            <p:cNvPr id="133148" name="Freeform 25"/>
            <p:cNvSpPr>
              <a:spLocks/>
            </p:cNvSpPr>
            <p:nvPr/>
          </p:nvSpPr>
          <p:spPr bwMode="auto">
            <a:xfrm>
              <a:off x="1233" y="1740"/>
              <a:ext cx="42" cy="14"/>
            </a:xfrm>
            <a:custGeom>
              <a:avLst/>
              <a:gdLst>
                <a:gd name="T0" fmla="*/ 42 w 42"/>
                <a:gd name="T1" fmla="*/ 6 h 14"/>
                <a:gd name="T2" fmla="*/ 2 w 42"/>
                <a:gd name="T3" fmla="*/ 0 h 14"/>
                <a:gd name="T4" fmla="*/ 0 w 42"/>
                <a:gd name="T5" fmla="*/ 6 h 14"/>
                <a:gd name="T6" fmla="*/ 40 w 42"/>
                <a:gd name="T7" fmla="*/ 14 h 14"/>
                <a:gd name="T8" fmla="*/ 42 w 42"/>
                <a:gd name="T9" fmla="*/ 6 h 14"/>
                <a:gd name="T10" fmla="*/ 0 60000 65536"/>
                <a:gd name="T11" fmla="*/ 0 60000 65536"/>
                <a:gd name="T12" fmla="*/ 0 60000 65536"/>
                <a:gd name="T13" fmla="*/ 0 60000 65536"/>
                <a:gd name="T14" fmla="*/ 0 60000 65536"/>
                <a:gd name="T15" fmla="*/ 0 w 42"/>
                <a:gd name="T16" fmla="*/ 0 h 14"/>
                <a:gd name="T17" fmla="*/ 42 w 42"/>
                <a:gd name="T18" fmla="*/ 14 h 14"/>
              </a:gdLst>
              <a:ahLst/>
              <a:cxnLst>
                <a:cxn ang="T10">
                  <a:pos x="T0" y="T1"/>
                </a:cxn>
                <a:cxn ang="T11">
                  <a:pos x="T2" y="T3"/>
                </a:cxn>
                <a:cxn ang="T12">
                  <a:pos x="T4" y="T5"/>
                </a:cxn>
                <a:cxn ang="T13">
                  <a:pos x="T6" y="T7"/>
                </a:cxn>
                <a:cxn ang="T14">
                  <a:pos x="T8" y="T9"/>
                </a:cxn>
              </a:cxnLst>
              <a:rect l="T15" t="T16" r="T17" b="T18"/>
              <a:pathLst>
                <a:path w="42" h="14">
                  <a:moveTo>
                    <a:pt x="42" y="6"/>
                  </a:moveTo>
                  <a:lnTo>
                    <a:pt x="2" y="0"/>
                  </a:lnTo>
                  <a:lnTo>
                    <a:pt x="0" y="6"/>
                  </a:lnTo>
                  <a:lnTo>
                    <a:pt x="40" y="14"/>
                  </a:lnTo>
                  <a:lnTo>
                    <a:pt x="42" y="6"/>
                  </a:lnTo>
                  <a:close/>
                </a:path>
              </a:pathLst>
            </a:custGeom>
            <a:solidFill>
              <a:srgbClr val="99D8D8"/>
            </a:solidFill>
            <a:ln w="9525">
              <a:noFill/>
              <a:round/>
              <a:headEnd/>
              <a:tailEnd/>
            </a:ln>
          </p:spPr>
          <p:txBody>
            <a:bodyPr/>
            <a:lstStyle/>
            <a:p>
              <a:endParaRPr lang="en-US"/>
            </a:p>
          </p:txBody>
        </p:sp>
        <p:sp>
          <p:nvSpPr>
            <p:cNvPr id="133149" name="Freeform 26"/>
            <p:cNvSpPr>
              <a:spLocks/>
            </p:cNvSpPr>
            <p:nvPr/>
          </p:nvSpPr>
          <p:spPr bwMode="auto">
            <a:xfrm>
              <a:off x="1191" y="1733"/>
              <a:ext cx="28" cy="10"/>
            </a:xfrm>
            <a:custGeom>
              <a:avLst/>
              <a:gdLst>
                <a:gd name="T0" fmla="*/ 28 w 28"/>
                <a:gd name="T1" fmla="*/ 5 h 10"/>
                <a:gd name="T2" fmla="*/ 0 w 28"/>
                <a:gd name="T3" fmla="*/ 0 h 10"/>
                <a:gd name="T4" fmla="*/ 0 w 28"/>
                <a:gd name="T5" fmla="*/ 5 h 10"/>
                <a:gd name="T6" fmla="*/ 27 w 28"/>
                <a:gd name="T7" fmla="*/ 10 h 10"/>
                <a:gd name="T8" fmla="*/ 28 w 28"/>
                <a:gd name="T9" fmla="*/ 5 h 10"/>
                <a:gd name="T10" fmla="*/ 0 60000 65536"/>
                <a:gd name="T11" fmla="*/ 0 60000 65536"/>
                <a:gd name="T12" fmla="*/ 0 60000 65536"/>
                <a:gd name="T13" fmla="*/ 0 60000 65536"/>
                <a:gd name="T14" fmla="*/ 0 60000 65536"/>
                <a:gd name="T15" fmla="*/ 0 w 28"/>
                <a:gd name="T16" fmla="*/ 0 h 10"/>
                <a:gd name="T17" fmla="*/ 28 w 28"/>
                <a:gd name="T18" fmla="*/ 10 h 10"/>
              </a:gdLst>
              <a:ahLst/>
              <a:cxnLst>
                <a:cxn ang="T10">
                  <a:pos x="T0" y="T1"/>
                </a:cxn>
                <a:cxn ang="T11">
                  <a:pos x="T2" y="T3"/>
                </a:cxn>
                <a:cxn ang="T12">
                  <a:pos x="T4" y="T5"/>
                </a:cxn>
                <a:cxn ang="T13">
                  <a:pos x="T6" y="T7"/>
                </a:cxn>
                <a:cxn ang="T14">
                  <a:pos x="T8" y="T9"/>
                </a:cxn>
              </a:cxnLst>
              <a:rect l="T15" t="T16" r="T17" b="T18"/>
              <a:pathLst>
                <a:path w="28" h="10">
                  <a:moveTo>
                    <a:pt x="28" y="5"/>
                  </a:moveTo>
                  <a:lnTo>
                    <a:pt x="0" y="0"/>
                  </a:lnTo>
                  <a:lnTo>
                    <a:pt x="0" y="5"/>
                  </a:lnTo>
                  <a:lnTo>
                    <a:pt x="27" y="10"/>
                  </a:lnTo>
                  <a:lnTo>
                    <a:pt x="28" y="5"/>
                  </a:lnTo>
                  <a:close/>
                </a:path>
              </a:pathLst>
            </a:custGeom>
            <a:solidFill>
              <a:srgbClr val="99D8D8"/>
            </a:solidFill>
            <a:ln w="9525">
              <a:noFill/>
              <a:round/>
              <a:headEnd/>
              <a:tailEnd/>
            </a:ln>
          </p:spPr>
          <p:txBody>
            <a:bodyPr/>
            <a:lstStyle/>
            <a:p>
              <a:endParaRPr lang="en-US"/>
            </a:p>
          </p:txBody>
        </p:sp>
        <p:sp>
          <p:nvSpPr>
            <p:cNvPr id="133150" name="Freeform 27"/>
            <p:cNvSpPr>
              <a:spLocks/>
            </p:cNvSpPr>
            <p:nvPr/>
          </p:nvSpPr>
          <p:spPr bwMode="auto">
            <a:xfrm>
              <a:off x="1123" y="1742"/>
              <a:ext cx="162" cy="55"/>
            </a:xfrm>
            <a:custGeom>
              <a:avLst/>
              <a:gdLst>
                <a:gd name="T0" fmla="*/ 0 w 162"/>
                <a:gd name="T1" fmla="*/ 17 h 55"/>
                <a:gd name="T2" fmla="*/ 0 w 162"/>
                <a:gd name="T3" fmla="*/ 17 h 55"/>
                <a:gd name="T4" fmla="*/ 1 w 162"/>
                <a:gd name="T5" fmla="*/ 17 h 55"/>
                <a:gd name="T6" fmla="*/ 2 w 162"/>
                <a:gd name="T7" fmla="*/ 17 h 55"/>
                <a:gd name="T8" fmla="*/ 4 w 162"/>
                <a:gd name="T9" fmla="*/ 15 h 55"/>
                <a:gd name="T10" fmla="*/ 7 w 162"/>
                <a:gd name="T11" fmla="*/ 15 h 55"/>
                <a:gd name="T12" fmla="*/ 10 w 162"/>
                <a:gd name="T13" fmla="*/ 15 h 55"/>
                <a:gd name="T14" fmla="*/ 14 w 162"/>
                <a:gd name="T15" fmla="*/ 14 h 55"/>
                <a:gd name="T16" fmla="*/ 17 w 162"/>
                <a:gd name="T17" fmla="*/ 13 h 55"/>
                <a:gd name="T18" fmla="*/ 21 w 162"/>
                <a:gd name="T19" fmla="*/ 12 h 55"/>
                <a:gd name="T20" fmla="*/ 24 w 162"/>
                <a:gd name="T21" fmla="*/ 11 h 55"/>
                <a:gd name="T22" fmla="*/ 28 w 162"/>
                <a:gd name="T23" fmla="*/ 10 h 55"/>
                <a:gd name="T24" fmla="*/ 31 w 162"/>
                <a:gd name="T25" fmla="*/ 8 h 55"/>
                <a:gd name="T26" fmla="*/ 35 w 162"/>
                <a:gd name="T27" fmla="*/ 6 h 55"/>
                <a:gd name="T28" fmla="*/ 37 w 162"/>
                <a:gd name="T29" fmla="*/ 5 h 55"/>
                <a:gd name="T30" fmla="*/ 40 w 162"/>
                <a:gd name="T31" fmla="*/ 3 h 55"/>
                <a:gd name="T32" fmla="*/ 43 w 162"/>
                <a:gd name="T33" fmla="*/ 0 h 55"/>
                <a:gd name="T34" fmla="*/ 162 w 162"/>
                <a:gd name="T35" fmla="*/ 28 h 55"/>
                <a:gd name="T36" fmla="*/ 162 w 162"/>
                <a:gd name="T37" fmla="*/ 28 h 55"/>
                <a:gd name="T38" fmla="*/ 161 w 162"/>
                <a:gd name="T39" fmla="*/ 29 h 55"/>
                <a:gd name="T40" fmla="*/ 159 w 162"/>
                <a:gd name="T41" fmla="*/ 31 h 55"/>
                <a:gd name="T42" fmla="*/ 158 w 162"/>
                <a:gd name="T43" fmla="*/ 32 h 55"/>
                <a:gd name="T44" fmla="*/ 157 w 162"/>
                <a:gd name="T45" fmla="*/ 33 h 55"/>
                <a:gd name="T46" fmla="*/ 155 w 162"/>
                <a:gd name="T47" fmla="*/ 35 h 55"/>
                <a:gd name="T48" fmla="*/ 152 w 162"/>
                <a:gd name="T49" fmla="*/ 36 h 55"/>
                <a:gd name="T50" fmla="*/ 150 w 162"/>
                <a:gd name="T51" fmla="*/ 39 h 55"/>
                <a:gd name="T52" fmla="*/ 147 w 162"/>
                <a:gd name="T53" fmla="*/ 41 h 55"/>
                <a:gd name="T54" fmla="*/ 144 w 162"/>
                <a:gd name="T55" fmla="*/ 43 h 55"/>
                <a:gd name="T56" fmla="*/ 141 w 162"/>
                <a:gd name="T57" fmla="*/ 46 h 55"/>
                <a:gd name="T58" fmla="*/ 137 w 162"/>
                <a:gd name="T59" fmla="*/ 48 h 55"/>
                <a:gd name="T60" fmla="*/ 135 w 162"/>
                <a:gd name="T61" fmla="*/ 50 h 55"/>
                <a:gd name="T62" fmla="*/ 131 w 162"/>
                <a:gd name="T63" fmla="*/ 52 h 55"/>
                <a:gd name="T64" fmla="*/ 128 w 162"/>
                <a:gd name="T65" fmla="*/ 53 h 55"/>
                <a:gd name="T66" fmla="*/ 126 w 162"/>
                <a:gd name="T67" fmla="*/ 55 h 55"/>
                <a:gd name="T68" fmla="*/ 0 w 162"/>
                <a:gd name="T69" fmla="*/ 17 h 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2"/>
                <a:gd name="T106" fmla="*/ 0 h 55"/>
                <a:gd name="T107" fmla="*/ 162 w 162"/>
                <a:gd name="T108" fmla="*/ 55 h 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2" h="55">
                  <a:moveTo>
                    <a:pt x="0" y="17"/>
                  </a:moveTo>
                  <a:lnTo>
                    <a:pt x="0" y="17"/>
                  </a:lnTo>
                  <a:lnTo>
                    <a:pt x="1" y="17"/>
                  </a:lnTo>
                  <a:lnTo>
                    <a:pt x="2" y="17"/>
                  </a:lnTo>
                  <a:lnTo>
                    <a:pt x="4" y="15"/>
                  </a:lnTo>
                  <a:lnTo>
                    <a:pt x="7" y="15"/>
                  </a:lnTo>
                  <a:lnTo>
                    <a:pt x="10" y="15"/>
                  </a:lnTo>
                  <a:lnTo>
                    <a:pt x="14" y="14"/>
                  </a:lnTo>
                  <a:lnTo>
                    <a:pt x="17" y="13"/>
                  </a:lnTo>
                  <a:lnTo>
                    <a:pt x="21" y="12"/>
                  </a:lnTo>
                  <a:lnTo>
                    <a:pt x="24" y="11"/>
                  </a:lnTo>
                  <a:lnTo>
                    <a:pt x="28" y="10"/>
                  </a:lnTo>
                  <a:lnTo>
                    <a:pt x="31" y="8"/>
                  </a:lnTo>
                  <a:lnTo>
                    <a:pt x="35" y="6"/>
                  </a:lnTo>
                  <a:lnTo>
                    <a:pt x="37" y="5"/>
                  </a:lnTo>
                  <a:lnTo>
                    <a:pt x="40" y="3"/>
                  </a:lnTo>
                  <a:lnTo>
                    <a:pt x="43" y="0"/>
                  </a:lnTo>
                  <a:lnTo>
                    <a:pt x="162" y="28"/>
                  </a:lnTo>
                  <a:lnTo>
                    <a:pt x="161" y="29"/>
                  </a:lnTo>
                  <a:lnTo>
                    <a:pt x="159" y="31"/>
                  </a:lnTo>
                  <a:lnTo>
                    <a:pt x="158" y="32"/>
                  </a:lnTo>
                  <a:lnTo>
                    <a:pt x="157" y="33"/>
                  </a:lnTo>
                  <a:lnTo>
                    <a:pt x="155" y="35"/>
                  </a:lnTo>
                  <a:lnTo>
                    <a:pt x="152" y="36"/>
                  </a:lnTo>
                  <a:lnTo>
                    <a:pt x="150" y="39"/>
                  </a:lnTo>
                  <a:lnTo>
                    <a:pt x="147" y="41"/>
                  </a:lnTo>
                  <a:lnTo>
                    <a:pt x="144" y="43"/>
                  </a:lnTo>
                  <a:lnTo>
                    <a:pt x="141" y="46"/>
                  </a:lnTo>
                  <a:lnTo>
                    <a:pt x="137" y="48"/>
                  </a:lnTo>
                  <a:lnTo>
                    <a:pt x="135" y="50"/>
                  </a:lnTo>
                  <a:lnTo>
                    <a:pt x="131" y="52"/>
                  </a:lnTo>
                  <a:lnTo>
                    <a:pt x="128" y="53"/>
                  </a:lnTo>
                  <a:lnTo>
                    <a:pt x="126" y="55"/>
                  </a:lnTo>
                  <a:lnTo>
                    <a:pt x="0" y="17"/>
                  </a:lnTo>
                  <a:close/>
                </a:path>
              </a:pathLst>
            </a:custGeom>
            <a:solidFill>
              <a:srgbClr val="99D8D8"/>
            </a:solidFill>
            <a:ln w="9525">
              <a:noFill/>
              <a:round/>
              <a:headEnd/>
              <a:tailEnd/>
            </a:ln>
          </p:spPr>
          <p:txBody>
            <a:bodyPr/>
            <a:lstStyle/>
            <a:p>
              <a:endParaRPr lang="en-US"/>
            </a:p>
          </p:txBody>
        </p:sp>
        <p:sp>
          <p:nvSpPr>
            <p:cNvPr id="133151" name="Freeform 28"/>
            <p:cNvSpPr>
              <a:spLocks/>
            </p:cNvSpPr>
            <p:nvPr/>
          </p:nvSpPr>
          <p:spPr bwMode="auto">
            <a:xfrm>
              <a:off x="1285" y="1736"/>
              <a:ext cx="57" cy="26"/>
            </a:xfrm>
            <a:custGeom>
              <a:avLst/>
              <a:gdLst>
                <a:gd name="T0" fmla="*/ 6 w 57"/>
                <a:gd name="T1" fmla="*/ 26 h 26"/>
                <a:gd name="T2" fmla="*/ 57 w 57"/>
                <a:gd name="T3" fmla="*/ 11 h 26"/>
                <a:gd name="T4" fmla="*/ 25 w 57"/>
                <a:gd name="T5" fmla="*/ 0 h 26"/>
                <a:gd name="T6" fmla="*/ 0 w 57"/>
                <a:gd name="T7" fmla="*/ 4 h 26"/>
                <a:gd name="T8" fmla="*/ 0 w 57"/>
                <a:gd name="T9" fmla="*/ 25 h 26"/>
                <a:gd name="T10" fmla="*/ 6 w 57"/>
                <a:gd name="T11" fmla="*/ 26 h 26"/>
                <a:gd name="T12" fmla="*/ 0 60000 65536"/>
                <a:gd name="T13" fmla="*/ 0 60000 65536"/>
                <a:gd name="T14" fmla="*/ 0 60000 65536"/>
                <a:gd name="T15" fmla="*/ 0 60000 65536"/>
                <a:gd name="T16" fmla="*/ 0 60000 65536"/>
                <a:gd name="T17" fmla="*/ 0 60000 65536"/>
                <a:gd name="T18" fmla="*/ 0 w 57"/>
                <a:gd name="T19" fmla="*/ 0 h 26"/>
                <a:gd name="T20" fmla="*/ 57 w 5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57" h="26">
                  <a:moveTo>
                    <a:pt x="6" y="26"/>
                  </a:moveTo>
                  <a:lnTo>
                    <a:pt x="57" y="11"/>
                  </a:lnTo>
                  <a:lnTo>
                    <a:pt x="25" y="0"/>
                  </a:lnTo>
                  <a:lnTo>
                    <a:pt x="0" y="4"/>
                  </a:lnTo>
                  <a:lnTo>
                    <a:pt x="0" y="25"/>
                  </a:lnTo>
                  <a:lnTo>
                    <a:pt x="6" y="26"/>
                  </a:lnTo>
                  <a:close/>
                </a:path>
              </a:pathLst>
            </a:custGeom>
            <a:solidFill>
              <a:srgbClr val="001999"/>
            </a:solidFill>
            <a:ln w="9525">
              <a:noFill/>
              <a:round/>
              <a:headEnd/>
              <a:tailEnd/>
            </a:ln>
          </p:spPr>
          <p:txBody>
            <a:bodyPr/>
            <a:lstStyle/>
            <a:p>
              <a:endParaRPr lang="en-US"/>
            </a:p>
          </p:txBody>
        </p:sp>
        <p:sp>
          <p:nvSpPr>
            <p:cNvPr id="133152" name="Freeform 29"/>
            <p:cNvSpPr>
              <a:spLocks/>
            </p:cNvSpPr>
            <p:nvPr/>
          </p:nvSpPr>
          <p:spPr bwMode="auto">
            <a:xfrm>
              <a:off x="1134" y="1627"/>
              <a:ext cx="32" cy="122"/>
            </a:xfrm>
            <a:custGeom>
              <a:avLst/>
              <a:gdLst>
                <a:gd name="T0" fmla="*/ 32 w 32"/>
                <a:gd name="T1" fmla="*/ 2 h 122"/>
                <a:gd name="T2" fmla="*/ 32 w 32"/>
                <a:gd name="T3" fmla="*/ 2 h 122"/>
                <a:gd name="T4" fmla="*/ 31 w 32"/>
                <a:gd name="T5" fmla="*/ 2 h 122"/>
                <a:gd name="T6" fmla="*/ 31 w 32"/>
                <a:gd name="T7" fmla="*/ 2 h 122"/>
                <a:gd name="T8" fmla="*/ 29 w 32"/>
                <a:gd name="T9" fmla="*/ 1 h 122"/>
                <a:gd name="T10" fmla="*/ 27 w 32"/>
                <a:gd name="T11" fmla="*/ 1 h 122"/>
                <a:gd name="T12" fmla="*/ 26 w 32"/>
                <a:gd name="T13" fmla="*/ 1 h 122"/>
                <a:gd name="T14" fmla="*/ 24 w 32"/>
                <a:gd name="T15" fmla="*/ 0 h 122"/>
                <a:gd name="T16" fmla="*/ 22 w 32"/>
                <a:gd name="T17" fmla="*/ 0 h 122"/>
                <a:gd name="T18" fmla="*/ 20 w 32"/>
                <a:gd name="T19" fmla="*/ 0 h 122"/>
                <a:gd name="T20" fmla="*/ 18 w 32"/>
                <a:gd name="T21" fmla="*/ 0 h 122"/>
                <a:gd name="T22" fmla="*/ 14 w 32"/>
                <a:gd name="T23" fmla="*/ 0 h 122"/>
                <a:gd name="T24" fmla="*/ 12 w 32"/>
                <a:gd name="T25" fmla="*/ 0 h 122"/>
                <a:gd name="T26" fmla="*/ 10 w 32"/>
                <a:gd name="T27" fmla="*/ 1 h 122"/>
                <a:gd name="T28" fmla="*/ 6 w 32"/>
                <a:gd name="T29" fmla="*/ 2 h 122"/>
                <a:gd name="T30" fmla="*/ 4 w 32"/>
                <a:gd name="T31" fmla="*/ 3 h 122"/>
                <a:gd name="T32" fmla="*/ 0 w 32"/>
                <a:gd name="T33" fmla="*/ 5 h 122"/>
                <a:gd name="T34" fmla="*/ 0 w 32"/>
                <a:gd name="T35" fmla="*/ 122 h 122"/>
                <a:gd name="T36" fmla="*/ 1 w 32"/>
                <a:gd name="T37" fmla="*/ 122 h 122"/>
                <a:gd name="T38" fmla="*/ 1 w 32"/>
                <a:gd name="T39" fmla="*/ 122 h 122"/>
                <a:gd name="T40" fmla="*/ 3 w 32"/>
                <a:gd name="T41" fmla="*/ 122 h 122"/>
                <a:gd name="T42" fmla="*/ 4 w 32"/>
                <a:gd name="T43" fmla="*/ 122 h 122"/>
                <a:gd name="T44" fmla="*/ 5 w 32"/>
                <a:gd name="T45" fmla="*/ 122 h 122"/>
                <a:gd name="T46" fmla="*/ 7 w 32"/>
                <a:gd name="T47" fmla="*/ 121 h 122"/>
                <a:gd name="T48" fmla="*/ 8 w 32"/>
                <a:gd name="T49" fmla="*/ 121 h 122"/>
                <a:gd name="T50" fmla="*/ 11 w 32"/>
                <a:gd name="T51" fmla="*/ 121 h 122"/>
                <a:gd name="T52" fmla="*/ 13 w 32"/>
                <a:gd name="T53" fmla="*/ 120 h 122"/>
                <a:gd name="T54" fmla="*/ 15 w 32"/>
                <a:gd name="T55" fmla="*/ 119 h 122"/>
                <a:gd name="T56" fmla="*/ 18 w 32"/>
                <a:gd name="T57" fmla="*/ 119 h 122"/>
                <a:gd name="T58" fmla="*/ 21 w 32"/>
                <a:gd name="T59" fmla="*/ 118 h 122"/>
                <a:gd name="T60" fmla="*/ 24 w 32"/>
                <a:gd name="T61" fmla="*/ 115 h 122"/>
                <a:gd name="T62" fmla="*/ 26 w 32"/>
                <a:gd name="T63" fmla="*/ 114 h 122"/>
                <a:gd name="T64" fmla="*/ 29 w 32"/>
                <a:gd name="T65" fmla="*/ 113 h 122"/>
                <a:gd name="T66" fmla="*/ 32 w 32"/>
                <a:gd name="T67" fmla="*/ 111 h 122"/>
                <a:gd name="T68" fmla="*/ 32 w 32"/>
                <a:gd name="T69" fmla="*/ 2 h 1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122"/>
                <a:gd name="T107" fmla="*/ 32 w 32"/>
                <a:gd name="T108" fmla="*/ 122 h 1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122">
                  <a:moveTo>
                    <a:pt x="32" y="2"/>
                  </a:moveTo>
                  <a:lnTo>
                    <a:pt x="32" y="2"/>
                  </a:lnTo>
                  <a:lnTo>
                    <a:pt x="31" y="2"/>
                  </a:lnTo>
                  <a:lnTo>
                    <a:pt x="29" y="1"/>
                  </a:lnTo>
                  <a:lnTo>
                    <a:pt x="27" y="1"/>
                  </a:lnTo>
                  <a:lnTo>
                    <a:pt x="26" y="1"/>
                  </a:lnTo>
                  <a:lnTo>
                    <a:pt x="24" y="0"/>
                  </a:lnTo>
                  <a:lnTo>
                    <a:pt x="22" y="0"/>
                  </a:lnTo>
                  <a:lnTo>
                    <a:pt x="20" y="0"/>
                  </a:lnTo>
                  <a:lnTo>
                    <a:pt x="18" y="0"/>
                  </a:lnTo>
                  <a:lnTo>
                    <a:pt x="14" y="0"/>
                  </a:lnTo>
                  <a:lnTo>
                    <a:pt x="12" y="0"/>
                  </a:lnTo>
                  <a:lnTo>
                    <a:pt x="10" y="1"/>
                  </a:lnTo>
                  <a:lnTo>
                    <a:pt x="6" y="2"/>
                  </a:lnTo>
                  <a:lnTo>
                    <a:pt x="4" y="3"/>
                  </a:lnTo>
                  <a:lnTo>
                    <a:pt x="0" y="5"/>
                  </a:lnTo>
                  <a:lnTo>
                    <a:pt x="0" y="122"/>
                  </a:lnTo>
                  <a:lnTo>
                    <a:pt x="1" y="122"/>
                  </a:lnTo>
                  <a:lnTo>
                    <a:pt x="3" y="122"/>
                  </a:lnTo>
                  <a:lnTo>
                    <a:pt x="4" y="122"/>
                  </a:lnTo>
                  <a:lnTo>
                    <a:pt x="5" y="122"/>
                  </a:lnTo>
                  <a:lnTo>
                    <a:pt x="7" y="121"/>
                  </a:lnTo>
                  <a:lnTo>
                    <a:pt x="8" y="121"/>
                  </a:lnTo>
                  <a:lnTo>
                    <a:pt x="11" y="121"/>
                  </a:lnTo>
                  <a:lnTo>
                    <a:pt x="13" y="120"/>
                  </a:lnTo>
                  <a:lnTo>
                    <a:pt x="15" y="119"/>
                  </a:lnTo>
                  <a:lnTo>
                    <a:pt x="18" y="119"/>
                  </a:lnTo>
                  <a:lnTo>
                    <a:pt x="21" y="118"/>
                  </a:lnTo>
                  <a:lnTo>
                    <a:pt x="24" y="115"/>
                  </a:lnTo>
                  <a:lnTo>
                    <a:pt x="26" y="114"/>
                  </a:lnTo>
                  <a:lnTo>
                    <a:pt x="29" y="113"/>
                  </a:lnTo>
                  <a:lnTo>
                    <a:pt x="32" y="111"/>
                  </a:lnTo>
                  <a:lnTo>
                    <a:pt x="32" y="2"/>
                  </a:lnTo>
                  <a:close/>
                </a:path>
              </a:pathLst>
            </a:custGeom>
            <a:solidFill>
              <a:srgbClr val="7FBFBF"/>
            </a:solidFill>
            <a:ln w="9525">
              <a:noFill/>
              <a:round/>
              <a:headEnd/>
              <a:tailEnd/>
            </a:ln>
          </p:spPr>
          <p:txBody>
            <a:bodyPr/>
            <a:lstStyle/>
            <a:p>
              <a:endParaRPr lang="en-US"/>
            </a:p>
          </p:txBody>
        </p:sp>
        <p:sp>
          <p:nvSpPr>
            <p:cNvPr id="133153" name="Freeform 30"/>
            <p:cNvSpPr>
              <a:spLocks/>
            </p:cNvSpPr>
            <p:nvPr/>
          </p:nvSpPr>
          <p:spPr bwMode="auto">
            <a:xfrm>
              <a:off x="1135" y="1628"/>
              <a:ext cx="27" cy="104"/>
            </a:xfrm>
            <a:custGeom>
              <a:avLst/>
              <a:gdLst>
                <a:gd name="T0" fmla="*/ 27 w 27"/>
                <a:gd name="T1" fmla="*/ 2 h 104"/>
                <a:gd name="T2" fmla="*/ 27 w 27"/>
                <a:gd name="T3" fmla="*/ 2 h 104"/>
                <a:gd name="T4" fmla="*/ 26 w 27"/>
                <a:gd name="T5" fmla="*/ 2 h 104"/>
                <a:gd name="T6" fmla="*/ 26 w 27"/>
                <a:gd name="T7" fmla="*/ 1 h 104"/>
                <a:gd name="T8" fmla="*/ 25 w 27"/>
                <a:gd name="T9" fmla="*/ 1 h 104"/>
                <a:gd name="T10" fmla="*/ 24 w 27"/>
                <a:gd name="T11" fmla="*/ 1 h 104"/>
                <a:gd name="T12" fmla="*/ 23 w 27"/>
                <a:gd name="T13" fmla="*/ 0 h 104"/>
                <a:gd name="T14" fmla="*/ 20 w 27"/>
                <a:gd name="T15" fmla="*/ 0 h 104"/>
                <a:gd name="T16" fmla="*/ 19 w 27"/>
                <a:gd name="T17" fmla="*/ 0 h 104"/>
                <a:gd name="T18" fmla="*/ 17 w 27"/>
                <a:gd name="T19" fmla="*/ 0 h 104"/>
                <a:gd name="T20" fmla="*/ 14 w 27"/>
                <a:gd name="T21" fmla="*/ 0 h 104"/>
                <a:gd name="T22" fmla="*/ 12 w 27"/>
                <a:gd name="T23" fmla="*/ 0 h 104"/>
                <a:gd name="T24" fmla="*/ 10 w 27"/>
                <a:gd name="T25" fmla="*/ 0 h 104"/>
                <a:gd name="T26" fmla="*/ 9 w 27"/>
                <a:gd name="T27" fmla="*/ 1 h 104"/>
                <a:gd name="T28" fmla="*/ 5 w 27"/>
                <a:gd name="T29" fmla="*/ 2 h 104"/>
                <a:gd name="T30" fmla="*/ 3 w 27"/>
                <a:gd name="T31" fmla="*/ 3 h 104"/>
                <a:gd name="T32" fmla="*/ 0 w 27"/>
                <a:gd name="T33" fmla="*/ 4 h 104"/>
                <a:gd name="T34" fmla="*/ 0 w 27"/>
                <a:gd name="T35" fmla="*/ 104 h 104"/>
                <a:gd name="T36" fmla="*/ 0 w 27"/>
                <a:gd name="T37" fmla="*/ 104 h 104"/>
                <a:gd name="T38" fmla="*/ 2 w 27"/>
                <a:gd name="T39" fmla="*/ 104 h 104"/>
                <a:gd name="T40" fmla="*/ 2 w 27"/>
                <a:gd name="T41" fmla="*/ 103 h 104"/>
                <a:gd name="T42" fmla="*/ 3 w 27"/>
                <a:gd name="T43" fmla="*/ 103 h 104"/>
                <a:gd name="T44" fmla="*/ 4 w 27"/>
                <a:gd name="T45" fmla="*/ 103 h 104"/>
                <a:gd name="T46" fmla="*/ 6 w 27"/>
                <a:gd name="T47" fmla="*/ 103 h 104"/>
                <a:gd name="T48" fmla="*/ 7 w 27"/>
                <a:gd name="T49" fmla="*/ 103 h 104"/>
                <a:gd name="T50" fmla="*/ 10 w 27"/>
                <a:gd name="T51" fmla="*/ 101 h 104"/>
                <a:gd name="T52" fmla="*/ 11 w 27"/>
                <a:gd name="T53" fmla="*/ 101 h 104"/>
                <a:gd name="T54" fmla="*/ 13 w 27"/>
                <a:gd name="T55" fmla="*/ 100 h 104"/>
                <a:gd name="T56" fmla="*/ 16 w 27"/>
                <a:gd name="T57" fmla="*/ 99 h 104"/>
                <a:gd name="T58" fmla="*/ 18 w 27"/>
                <a:gd name="T59" fmla="*/ 99 h 104"/>
                <a:gd name="T60" fmla="*/ 20 w 27"/>
                <a:gd name="T61" fmla="*/ 98 h 104"/>
                <a:gd name="T62" fmla="*/ 23 w 27"/>
                <a:gd name="T63" fmla="*/ 97 h 104"/>
                <a:gd name="T64" fmla="*/ 25 w 27"/>
                <a:gd name="T65" fmla="*/ 94 h 104"/>
                <a:gd name="T66" fmla="*/ 27 w 27"/>
                <a:gd name="T67" fmla="*/ 93 h 104"/>
                <a:gd name="T68" fmla="*/ 27 w 27"/>
                <a:gd name="T69" fmla="*/ 2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104"/>
                <a:gd name="T107" fmla="*/ 27 w 27"/>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104">
                  <a:moveTo>
                    <a:pt x="27" y="2"/>
                  </a:moveTo>
                  <a:lnTo>
                    <a:pt x="27" y="2"/>
                  </a:lnTo>
                  <a:lnTo>
                    <a:pt x="26" y="2"/>
                  </a:lnTo>
                  <a:lnTo>
                    <a:pt x="26" y="1"/>
                  </a:lnTo>
                  <a:lnTo>
                    <a:pt x="25" y="1"/>
                  </a:lnTo>
                  <a:lnTo>
                    <a:pt x="24" y="1"/>
                  </a:lnTo>
                  <a:lnTo>
                    <a:pt x="23" y="0"/>
                  </a:lnTo>
                  <a:lnTo>
                    <a:pt x="20" y="0"/>
                  </a:lnTo>
                  <a:lnTo>
                    <a:pt x="19" y="0"/>
                  </a:lnTo>
                  <a:lnTo>
                    <a:pt x="17" y="0"/>
                  </a:lnTo>
                  <a:lnTo>
                    <a:pt x="14" y="0"/>
                  </a:lnTo>
                  <a:lnTo>
                    <a:pt x="12" y="0"/>
                  </a:lnTo>
                  <a:lnTo>
                    <a:pt x="10" y="0"/>
                  </a:lnTo>
                  <a:lnTo>
                    <a:pt x="9" y="1"/>
                  </a:lnTo>
                  <a:lnTo>
                    <a:pt x="5" y="2"/>
                  </a:lnTo>
                  <a:lnTo>
                    <a:pt x="3" y="3"/>
                  </a:lnTo>
                  <a:lnTo>
                    <a:pt x="0" y="4"/>
                  </a:lnTo>
                  <a:lnTo>
                    <a:pt x="0" y="104"/>
                  </a:lnTo>
                  <a:lnTo>
                    <a:pt x="2" y="104"/>
                  </a:lnTo>
                  <a:lnTo>
                    <a:pt x="2" y="103"/>
                  </a:lnTo>
                  <a:lnTo>
                    <a:pt x="3" y="103"/>
                  </a:lnTo>
                  <a:lnTo>
                    <a:pt x="4" y="103"/>
                  </a:lnTo>
                  <a:lnTo>
                    <a:pt x="6" y="103"/>
                  </a:lnTo>
                  <a:lnTo>
                    <a:pt x="7" y="103"/>
                  </a:lnTo>
                  <a:lnTo>
                    <a:pt x="10" y="101"/>
                  </a:lnTo>
                  <a:lnTo>
                    <a:pt x="11" y="101"/>
                  </a:lnTo>
                  <a:lnTo>
                    <a:pt x="13" y="100"/>
                  </a:lnTo>
                  <a:lnTo>
                    <a:pt x="16" y="99"/>
                  </a:lnTo>
                  <a:lnTo>
                    <a:pt x="18" y="99"/>
                  </a:lnTo>
                  <a:lnTo>
                    <a:pt x="20" y="98"/>
                  </a:lnTo>
                  <a:lnTo>
                    <a:pt x="23" y="97"/>
                  </a:lnTo>
                  <a:lnTo>
                    <a:pt x="25" y="94"/>
                  </a:lnTo>
                  <a:lnTo>
                    <a:pt x="27" y="93"/>
                  </a:lnTo>
                  <a:lnTo>
                    <a:pt x="27" y="2"/>
                  </a:lnTo>
                  <a:close/>
                </a:path>
              </a:pathLst>
            </a:custGeom>
            <a:solidFill>
              <a:srgbClr val="93CCCC"/>
            </a:solidFill>
            <a:ln w="9525">
              <a:noFill/>
              <a:round/>
              <a:headEnd/>
              <a:tailEnd/>
            </a:ln>
          </p:spPr>
          <p:txBody>
            <a:bodyPr/>
            <a:lstStyle/>
            <a:p>
              <a:endParaRPr lang="en-US"/>
            </a:p>
          </p:txBody>
        </p:sp>
        <p:sp>
          <p:nvSpPr>
            <p:cNvPr id="133154" name="Freeform 31"/>
            <p:cNvSpPr>
              <a:spLocks/>
            </p:cNvSpPr>
            <p:nvPr/>
          </p:nvSpPr>
          <p:spPr bwMode="auto">
            <a:xfrm>
              <a:off x="1137" y="1629"/>
              <a:ext cx="22" cy="84"/>
            </a:xfrm>
            <a:custGeom>
              <a:avLst/>
              <a:gdLst>
                <a:gd name="T0" fmla="*/ 22 w 22"/>
                <a:gd name="T1" fmla="*/ 1 h 84"/>
                <a:gd name="T2" fmla="*/ 22 w 22"/>
                <a:gd name="T3" fmla="*/ 1 h 84"/>
                <a:gd name="T4" fmla="*/ 21 w 22"/>
                <a:gd name="T5" fmla="*/ 1 h 84"/>
                <a:gd name="T6" fmla="*/ 21 w 22"/>
                <a:gd name="T7" fmla="*/ 1 h 84"/>
                <a:gd name="T8" fmla="*/ 19 w 22"/>
                <a:gd name="T9" fmla="*/ 1 h 84"/>
                <a:gd name="T10" fmla="*/ 18 w 22"/>
                <a:gd name="T11" fmla="*/ 0 h 84"/>
                <a:gd name="T12" fmla="*/ 17 w 22"/>
                <a:gd name="T13" fmla="*/ 0 h 84"/>
                <a:gd name="T14" fmla="*/ 16 w 22"/>
                <a:gd name="T15" fmla="*/ 0 h 84"/>
                <a:gd name="T16" fmla="*/ 15 w 22"/>
                <a:gd name="T17" fmla="*/ 0 h 84"/>
                <a:gd name="T18" fmla="*/ 14 w 22"/>
                <a:gd name="T19" fmla="*/ 0 h 84"/>
                <a:gd name="T20" fmla="*/ 11 w 22"/>
                <a:gd name="T21" fmla="*/ 0 h 84"/>
                <a:gd name="T22" fmla="*/ 9 w 22"/>
                <a:gd name="T23" fmla="*/ 0 h 84"/>
                <a:gd name="T24" fmla="*/ 8 w 22"/>
                <a:gd name="T25" fmla="*/ 0 h 84"/>
                <a:gd name="T26" fmla="*/ 5 w 22"/>
                <a:gd name="T27" fmla="*/ 0 h 84"/>
                <a:gd name="T28" fmla="*/ 3 w 22"/>
                <a:gd name="T29" fmla="*/ 1 h 84"/>
                <a:gd name="T30" fmla="*/ 2 w 22"/>
                <a:gd name="T31" fmla="*/ 2 h 84"/>
                <a:gd name="T32" fmla="*/ 0 w 22"/>
                <a:gd name="T33" fmla="*/ 3 h 84"/>
                <a:gd name="T34" fmla="*/ 0 w 22"/>
                <a:gd name="T35" fmla="*/ 84 h 84"/>
                <a:gd name="T36" fmla="*/ 0 w 22"/>
                <a:gd name="T37" fmla="*/ 84 h 84"/>
                <a:gd name="T38" fmla="*/ 0 w 22"/>
                <a:gd name="T39" fmla="*/ 84 h 84"/>
                <a:gd name="T40" fmla="*/ 1 w 22"/>
                <a:gd name="T41" fmla="*/ 84 h 84"/>
                <a:gd name="T42" fmla="*/ 2 w 22"/>
                <a:gd name="T43" fmla="*/ 84 h 84"/>
                <a:gd name="T44" fmla="*/ 3 w 22"/>
                <a:gd name="T45" fmla="*/ 84 h 84"/>
                <a:gd name="T46" fmla="*/ 4 w 22"/>
                <a:gd name="T47" fmla="*/ 83 h 84"/>
                <a:gd name="T48" fmla="*/ 5 w 22"/>
                <a:gd name="T49" fmla="*/ 83 h 84"/>
                <a:gd name="T50" fmla="*/ 7 w 22"/>
                <a:gd name="T51" fmla="*/ 83 h 84"/>
                <a:gd name="T52" fmla="*/ 9 w 22"/>
                <a:gd name="T53" fmla="*/ 82 h 84"/>
                <a:gd name="T54" fmla="*/ 10 w 22"/>
                <a:gd name="T55" fmla="*/ 82 h 84"/>
                <a:gd name="T56" fmla="*/ 12 w 22"/>
                <a:gd name="T57" fmla="*/ 81 h 84"/>
                <a:gd name="T58" fmla="*/ 14 w 22"/>
                <a:gd name="T59" fmla="*/ 81 h 84"/>
                <a:gd name="T60" fmla="*/ 16 w 22"/>
                <a:gd name="T61" fmla="*/ 79 h 84"/>
                <a:gd name="T62" fmla="*/ 18 w 22"/>
                <a:gd name="T63" fmla="*/ 78 h 84"/>
                <a:gd name="T64" fmla="*/ 19 w 22"/>
                <a:gd name="T65" fmla="*/ 77 h 84"/>
                <a:gd name="T66" fmla="*/ 22 w 22"/>
                <a:gd name="T67" fmla="*/ 76 h 84"/>
                <a:gd name="T68" fmla="*/ 22 w 22"/>
                <a:gd name="T69" fmla="*/ 1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84"/>
                <a:gd name="T107" fmla="*/ 22 w 22"/>
                <a:gd name="T108" fmla="*/ 84 h 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84">
                  <a:moveTo>
                    <a:pt x="22" y="1"/>
                  </a:moveTo>
                  <a:lnTo>
                    <a:pt x="22" y="1"/>
                  </a:lnTo>
                  <a:lnTo>
                    <a:pt x="21" y="1"/>
                  </a:lnTo>
                  <a:lnTo>
                    <a:pt x="19" y="1"/>
                  </a:lnTo>
                  <a:lnTo>
                    <a:pt x="18" y="0"/>
                  </a:lnTo>
                  <a:lnTo>
                    <a:pt x="17" y="0"/>
                  </a:lnTo>
                  <a:lnTo>
                    <a:pt x="16" y="0"/>
                  </a:lnTo>
                  <a:lnTo>
                    <a:pt x="15" y="0"/>
                  </a:lnTo>
                  <a:lnTo>
                    <a:pt x="14" y="0"/>
                  </a:lnTo>
                  <a:lnTo>
                    <a:pt x="11" y="0"/>
                  </a:lnTo>
                  <a:lnTo>
                    <a:pt x="9" y="0"/>
                  </a:lnTo>
                  <a:lnTo>
                    <a:pt x="8" y="0"/>
                  </a:lnTo>
                  <a:lnTo>
                    <a:pt x="5" y="0"/>
                  </a:lnTo>
                  <a:lnTo>
                    <a:pt x="3" y="1"/>
                  </a:lnTo>
                  <a:lnTo>
                    <a:pt x="2" y="2"/>
                  </a:lnTo>
                  <a:lnTo>
                    <a:pt x="0" y="3"/>
                  </a:lnTo>
                  <a:lnTo>
                    <a:pt x="0" y="84"/>
                  </a:lnTo>
                  <a:lnTo>
                    <a:pt x="1" y="84"/>
                  </a:lnTo>
                  <a:lnTo>
                    <a:pt x="2" y="84"/>
                  </a:lnTo>
                  <a:lnTo>
                    <a:pt x="3" y="84"/>
                  </a:lnTo>
                  <a:lnTo>
                    <a:pt x="4" y="83"/>
                  </a:lnTo>
                  <a:lnTo>
                    <a:pt x="5" y="83"/>
                  </a:lnTo>
                  <a:lnTo>
                    <a:pt x="7" y="83"/>
                  </a:lnTo>
                  <a:lnTo>
                    <a:pt x="9" y="82"/>
                  </a:lnTo>
                  <a:lnTo>
                    <a:pt x="10" y="82"/>
                  </a:lnTo>
                  <a:lnTo>
                    <a:pt x="12" y="81"/>
                  </a:lnTo>
                  <a:lnTo>
                    <a:pt x="14" y="81"/>
                  </a:lnTo>
                  <a:lnTo>
                    <a:pt x="16" y="79"/>
                  </a:lnTo>
                  <a:lnTo>
                    <a:pt x="18" y="78"/>
                  </a:lnTo>
                  <a:lnTo>
                    <a:pt x="19" y="77"/>
                  </a:lnTo>
                  <a:lnTo>
                    <a:pt x="22" y="76"/>
                  </a:lnTo>
                  <a:lnTo>
                    <a:pt x="22" y="1"/>
                  </a:lnTo>
                  <a:close/>
                </a:path>
              </a:pathLst>
            </a:custGeom>
            <a:solidFill>
              <a:srgbClr val="A8D8D8"/>
            </a:solidFill>
            <a:ln w="9525">
              <a:noFill/>
              <a:round/>
              <a:headEnd/>
              <a:tailEnd/>
            </a:ln>
          </p:spPr>
          <p:txBody>
            <a:bodyPr/>
            <a:lstStyle/>
            <a:p>
              <a:endParaRPr lang="en-US"/>
            </a:p>
          </p:txBody>
        </p:sp>
        <p:sp>
          <p:nvSpPr>
            <p:cNvPr id="133155" name="Freeform 32"/>
            <p:cNvSpPr>
              <a:spLocks/>
            </p:cNvSpPr>
            <p:nvPr/>
          </p:nvSpPr>
          <p:spPr bwMode="auto">
            <a:xfrm>
              <a:off x="1138" y="1629"/>
              <a:ext cx="17" cy="65"/>
            </a:xfrm>
            <a:custGeom>
              <a:avLst/>
              <a:gdLst>
                <a:gd name="T0" fmla="*/ 17 w 17"/>
                <a:gd name="T1" fmla="*/ 2 h 65"/>
                <a:gd name="T2" fmla="*/ 17 w 17"/>
                <a:gd name="T3" fmla="*/ 2 h 65"/>
                <a:gd name="T4" fmla="*/ 16 w 17"/>
                <a:gd name="T5" fmla="*/ 1 h 65"/>
                <a:gd name="T6" fmla="*/ 14 w 17"/>
                <a:gd name="T7" fmla="*/ 1 h 65"/>
                <a:gd name="T8" fmla="*/ 11 w 17"/>
                <a:gd name="T9" fmla="*/ 1 h 65"/>
                <a:gd name="T10" fmla="*/ 9 w 17"/>
                <a:gd name="T11" fmla="*/ 0 h 65"/>
                <a:gd name="T12" fmla="*/ 6 w 17"/>
                <a:gd name="T13" fmla="*/ 1 h 65"/>
                <a:gd name="T14" fmla="*/ 2 w 17"/>
                <a:gd name="T15" fmla="*/ 2 h 65"/>
                <a:gd name="T16" fmla="*/ 0 w 17"/>
                <a:gd name="T17" fmla="*/ 3 h 65"/>
                <a:gd name="T18" fmla="*/ 0 w 17"/>
                <a:gd name="T19" fmla="*/ 65 h 65"/>
                <a:gd name="T20" fmla="*/ 0 w 17"/>
                <a:gd name="T21" fmla="*/ 65 h 65"/>
                <a:gd name="T22" fmla="*/ 1 w 17"/>
                <a:gd name="T23" fmla="*/ 65 h 65"/>
                <a:gd name="T24" fmla="*/ 3 w 17"/>
                <a:gd name="T25" fmla="*/ 65 h 65"/>
                <a:gd name="T26" fmla="*/ 6 w 17"/>
                <a:gd name="T27" fmla="*/ 64 h 65"/>
                <a:gd name="T28" fmla="*/ 8 w 17"/>
                <a:gd name="T29" fmla="*/ 64 h 65"/>
                <a:gd name="T30" fmla="*/ 11 w 17"/>
                <a:gd name="T31" fmla="*/ 63 h 65"/>
                <a:gd name="T32" fmla="*/ 14 w 17"/>
                <a:gd name="T33" fmla="*/ 61 h 65"/>
                <a:gd name="T34" fmla="*/ 17 w 17"/>
                <a:gd name="T35" fmla="*/ 58 h 65"/>
                <a:gd name="T36" fmla="*/ 17 w 17"/>
                <a:gd name="T37" fmla="*/ 2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65"/>
                <a:gd name="T59" fmla="*/ 17 w 17"/>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65">
                  <a:moveTo>
                    <a:pt x="17" y="2"/>
                  </a:moveTo>
                  <a:lnTo>
                    <a:pt x="17" y="2"/>
                  </a:lnTo>
                  <a:lnTo>
                    <a:pt x="16" y="1"/>
                  </a:lnTo>
                  <a:lnTo>
                    <a:pt x="14" y="1"/>
                  </a:lnTo>
                  <a:lnTo>
                    <a:pt x="11" y="1"/>
                  </a:lnTo>
                  <a:lnTo>
                    <a:pt x="9" y="0"/>
                  </a:lnTo>
                  <a:lnTo>
                    <a:pt x="6" y="1"/>
                  </a:lnTo>
                  <a:lnTo>
                    <a:pt x="2" y="2"/>
                  </a:lnTo>
                  <a:lnTo>
                    <a:pt x="0" y="3"/>
                  </a:lnTo>
                  <a:lnTo>
                    <a:pt x="0" y="65"/>
                  </a:lnTo>
                  <a:lnTo>
                    <a:pt x="1" y="65"/>
                  </a:lnTo>
                  <a:lnTo>
                    <a:pt x="3" y="65"/>
                  </a:lnTo>
                  <a:lnTo>
                    <a:pt x="6" y="64"/>
                  </a:lnTo>
                  <a:lnTo>
                    <a:pt x="8" y="64"/>
                  </a:lnTo>
                  <a:lnTo>
                    <a:pt x="11" y="63"/>
                  </a:lnTo>
                  <a:lnTo>
                    <a:pt x="14" y="61"/>
                  </a:lnTo>
                  <a:lnTo>
                    <a:pt x="17" y="58"/>
                  </a:lnTo>
                  <a:lnTo>
                    <a:pt x="17" y="2"/>
                  </a:lnTo>
                  <a:close/>
                </a:path>
              </a:pathLst>
            </a:custGeom>
            <a:solidFill>
              <a:srgbClr val="BCE5E5"/>
            </a:solidFill>
            <a:ln w="9525">
              <a:noFill/>
              <a:round/>
              <a:headEnd/>
              <a:tailEnd/>
            </a:ln>
          </p:spPr>
          <p:txBody>
            <a:bodyPr/>
            <a:lstStyle/>
            <a:p>
              <a:endParaRPr lang="en-US"/>
            </a:p>
          </p:txBody>
        </p:sp>
        <p:sp>
          <p:nvSpPr>
            <p:cNvPr id="133156" name="Freeform 33"/>
            <p:cNvSpPr>
              <a:spLocks/>
            </p:cNvSpPr>
            <p:nvPr/>
          </p:nvSpPr>
          <p:spPr bwMode="auto">
            <a:xfrm>
              <a:off x="1138" y="1630"/>
              <a:ext cx="14" cy="47"/>
            </a:xfrm>
            <a:custGeom>
              <a:avLst/>
              <a:gdLst>
                <a:gd name="T0" fmla="*/ 14 w 14"/>
                <a:gd name="T1" fmla="*/ 1 h 47"/>
                <a:gd name="T2" fmla="*/ 14 w 14"/>
                <a:gd name="T3" fmla="*/ 1 h 47"/>
                <a:gd name="T4" fmla="*/ 13 w 14"/>
                <a:gd name="T5" fmla="*/ 1 h 47"/>
                <a:gd name="T6" fmla="*/ 11 w 14"/>
                <a:gd name="T7" fmla="*/ 1 h 47"/>
                <a:gd name="T8" fmla="*/ 9 w 14"/>
                <a:gd name="T9" fmla="*/ 0 h 47"/>
                <a:gd name="T10" fmla="*/ 8 w 14"/>
                <a:gd name="T11" fmla="*/ 0 h 47"/>
                <a:gd name="T12" fmla="*/ 6 w 14"/>
                <a:gd name="T13" fmla="*/ 1 h 47"/>
                <a:gd name="T14" fmla="*/ 2 w 14"/>
                <a:gd name="T15" fmla="*/ 1 h 47"/>
                <a:gd name="T16" fmla="*/ 0 w 14"/>
                <a:gd name="T17" fmla="*/ 4 h 47"/>
                <a:gd name="T18" fmla="*/ 0 w 14"/>
                <a:gd name="T19" fmla="*/ 47 h 47"/>
                <a:gd name="T20" fmla="*/ 1 w 14"/>
                <a:gd name="T21" fmla="*/ 47 h 47"/>
                <a:gd name="T22" fmla="*/ 1 w 14"/>
                <a:gd name="T23" fmla="*/ 46 h 47"/>
                <a:gd name="T24" fmla="*/ 3 w 14"/>
                <a:gd name="T25" fmla="*/ 46 h 47"/>
                <a:gd name="T26" fmla="*/ 4 w 14"/>
                <a:gd name="T27" fmla="*/ 46 h 47"/>
                <a:gd name="T28" fmla="*/ 7 w 14"/>
                <a:gd name="T29" fmla="*/ 44 h 47"/>
                <a:gd name="T30" fmla="*/ 9 w 14"/>
                <a:gd name="T31" fmla="*/ 44 h 47"/>
                <a:gd name="T32" fmla="*/ 11 w 14"/>
                <a:gd name="T33" fmla="*/ 43 h 47"/>
                <a:gd name="T34" fmla="*/ 14 w 14"/>
                <a:gd name="T35" fmla="*/ 41 h 47"/>
                <a:gd name="T36" fmla="*/ 14 w 14"/>
                <a:gd name="T37" fmla="*/ 1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47"/>
                <a:gd name="T59" fmla="*/ 14 w 1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47">
                  <a:moveTo>
                    <a:pt x="14" y="1"/>
                  </a:moveTo>
                  <a:lnTo>
                    <a:pt x="14" y="1"/>
                  </a:lnTo>
                  <a:lnTo>
                    <a:pt x="13" y="1"/>
                  </a:lnTo>
                  <a:lnTo>
                    <a:pt x="11" y="1"/>
                  </a:lnTo>
                  <a:lnTo>
                    <a:pt x="9" y="0"/>
                  </a:lnTo>
                  <a:lnTo>
                    <a:pt x="8" y="0"/>
                  </a:lnTo>
                  <a:lnTo>
                    <a:pt x="6" y="1"/>
                  </a:lnTo>
                  <a:lnTo>
                    <a:pt x="2" y="1"/>
                  </a:lnTo>
                  <a:lnTo>
                    <a:pt x="0" y="4"/>
                  </a:lnTo>
                  <a:lnTo>
                    <a:pt x="0" y="47"/>
                  </a:lnTo>
                  <a:lnTo>
                    <a:pt x="1" y="47"/>
                  </a:lnTo>
                  <a:lnTo>
                    <a:pt x="1" y="46"/>
                  </a:lnTo>
                  <a:lnTo>
                    <a:pt x="3" y="46"/>
                  </a:lnTo>
                  <a:lnTo>
                    <a:pt x="4" y="46"/>
                  </a:lnTo>
                  <a:lnTo>
                    <a:pt x="7" y="44"/>
                  </a:lnTo>
                  <a:lnTo>
                    <a:pt x="9" y="44"/>
                  </a:lnTo>
                  <a:lnTo>
                    <a:pt x="11" y="43"/>
                  </a:lnTo>
                  <a:lnTo>
                    <a:pt x="14" y="41"/>
                  </a:lnTo>
                  <a:lnTo>
                    <a:pt x="14" y="1"/>
                  </a:lnTo>
                  <a:close/>
                </a:path>
              </a:pathLst>
            </a:custGeom>
            <a:solidFill>
              <a:srgbClr val="D1F2F2"/>
            </a:solidFill>
            <a:ln w="9525">
              <a:noFill/>
              <a:round/>
              <a:headEnd/>
              <a:tailEnd/>
            </a:ln>
          </p:spPr>
          <p:txBody>
            <a:bodyPr/>
            <a:lstStyle/>
            <a:p>
              <a:endParaRPr lang="en-US"/>
            </a:p>
          </p:txBody>
        </p:sp>
        <p:sp>
          <p:nvSpPr>
            <p:cNvPr id="133157" name="Freeform 34"/>
            <p:cNvSpPr>
              <a:spLocks/>
            </p:cNvSpPr>
            <p:nvPr/>
          </p:nvSpPr>
          <p:spPr bwMode="auto">
            <a:xfrm>
              <a:off x="1139" y="1631"/>
              <a:ext cx="9" cy="27"/>
            </a:xfrm>
            <a:custGeom>
              <a:avLst/>
              <a:gdLst>
                <a:gd name="T0" fmla="*/ 9 w 9"/>
                <a:gd name="T1" fmla="*/ 1 h 27"/>
                <a:gd name="T2" fmla="*/ 9 w 9"/>
                <a:gd name="T3" fmla="*/ 1 h 27"/>
                <a:gd name="T4" fmla="*/ 8 w 9"/>
                <a:gd name="T5" fmla="*/ 1 h 27"/>
                <a:gd name="T6" fmla="*/ 7 w 9"/>
                <a:gd name="T7" fmla="*/ 1 h 27"/>
                <a:gd name="T8" fmla="*/ 6 w 9"/>
                <a:gd name="T9" fmla="*/ 0 h 27"/>
                <a:gd name="T10" fmla="*/ 5 w 9"/>
                <a:gd name="T11" fmla="*/ 0 h 27"/>
                <a:gd name="T12" fmla="*/ 3 w 9"/>
                <a:gd name="T13" fmla="*/ 0 h 27"/>
                <a:gd name="T14" fmla="*/ 1 w 9"/>
                <a:gd name="T15" fmla="*/ 1 h 27"/>
                <a:gd name="T16" fmla="*/ 0 w 9"/>
                <a:gd name="T17" fmla="*/ 3 h 27"/>
                <a:gd name="T18" fmla="*/ 0 w 9"/>
                <a:gd name="T19" fmla="*/ 27 h 27"/>
                <a:gd name="T20" fmla="*/ 0 w 9"/>
                <a:gd name="T21" fmla="*/ 27 h 27"/>
                <a:gd name="T22" fmla="*/ 1 w 9"/>
                <a:gd name="T23" fmla="*/ 27 h 27"/>
                <a:gd name="T24" fmla="*/ 2 w 9"/>
                <a:gd name="T25" fmla="*/ 27 h 27"/>
                <a:gd name="T26" fmla="*/ 3 w 9"/>
                <a:gd name="T27" fmla="*/ 27 h 27"/>
                <a:gd name="T28" fmla="*/ 5 w 9"/>
                <a:gd name="T29" fmla="*/ 26 h 27"/>
                <a:gd name="T30" fmla="*/ 6 w 9"/>
                <a:gd name="T31" fmla="*/ 26 h 27"/>
                <a:gd name="T32" fmla="*/ 8 w 9"/>
                <a:gd name="T33" fmla="*/ 25 h 27"/>
                <a:gd name="T34" fmla="*/ 9 w 9"/>
                <a:gd name="T35" fmla="*/ 24 h 27"/>
                <a:gd name="T36" fmla="*/ 9 w 9"/>
                <a:gd name="T37" fmla="*/ 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27"/>
                <a:gd name="T59" fmla="*/ 9 w 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27">
                  <a:moveTo>
                    <a:pt x="9" y="1"/>
                  </a:moveTo>
                  <a:lnTo>
                    <a:pt x="9" y="1"/>
                  </a:lnTo>
                  <a:lnTo>
                    <a:pt x="8" y="1"/>
                  </a:lnTo>
                  <a:lnTo>
                    <a:pt x="7" y="1"/>
                  </a:lnTo>
                  <a:lnTo>
                    <a:pt x="6" y="0"/>
                  </a:lnTo>
                  <a:lnTo>
                    <a:pt x="5" y="0"/>
                  </a:lnTo>
                  <a:lnTo>
                    <a:pt x="3" y="0"/>
                  </a:lnTo>
                  <a:lnTo>
                    <a:pt x="1" y="1"/>
                  </a:lnTo>
                  <a:lnTo>
                    <a:pt x="0" y="3"/>
                  </a:lnTo>
                  <a:lnTo>
                    <a:pt x="0" y="27"/>
                  </a:lnTo>
                  <a:lnTo>
                    <a:pt x="1" y="27"/>
                  </a:lnTo>
                  <a:lnTo>
                    <a:pt x="2" y="27"/>
                  </a:lnTo>
                  <a:lnTo>
                    <a:pt x="3" y="27"/>
                  </a:lnTo>
                  <a:lnTo>
                    <a:pt x="5" y="26"/>
                  </a:lnTo>
                  <a:lnTo>
                    <a:pt x="6" y="26"/>
                  </a:lnTo>
                  <a:lnTo>
                    <a:pt x="8" y="25"/>
                  </a:lnTo>
                  <a:lnTo>
                    <a:pt x="9" y="24"/>
                  </a:lnTo>
                  <a:lnTo>
                    <a:pt x="9" y="1"/>
                  </a:lnTo>
                  <a:close/>
                </a:path>
              </a:pathLst>
            </a:custGeom>
            <a:solidFill>
              <a:srgbClr val="E5FFFF"/>
            </a:solidFill>
            <a:ln w="9525">
              <a:noFill/>
              <a:round/>
              <a:headEnd/>
              <a:tailEnd/>
            </a:ln>
          </p:spPr>
          <p:txBody>
            <a:bodyPr/>
            <a:lstStyle/>
            <a:p>
              <a:endParaRPr lang="en-US"/>
            </a:p>
          </p:txBody>
        </p:sp>
        <p:sp>
          <p:nvSpPr>
            <p:cNvPr id="133158" name="Freeform 35"/>
            <p:cNvSpPr>
              <a:spLocks/>
            </p:cNvSpPr>
            <p:nvPr/>
          </p:nvSpPr>
          <p:spPr bwMode="auto">
            <a:xfrm>
              <a:off x="1250" y="1708"/>
              <a:ext cx="14" cy="13"/>
            </a:xfrm>
            <a:custGeom>
              <a:avLst/>
              <a:gdLst>
                <a:gd name="T0" fmla="*/ 7 w 14"/>
                <a:gd name="T1" fmla="*/ 13 h 13"/>
                <a:gd name="T2" fmla="*/ 8 w 14"/>
                <a:gd name="T3" fmla="*/ 13 h 13"/>
                <a:gd name="T4" fmla="*/ 9 w 14"/>
                <a:gd name="T5" fmla="*/ 13 h 13"/>
                <a:gd name="T6" fmla="*/ 10 w 14"/>
                <a:gd name="T7" fmla="*/ 12 h 13"/>
                <a:gd name="T8" fmla="*/ 11 w 14"/>
                <a:gd name="T9" fmla="*/ 11 h 13"/>
                <a:gd name="T10" fmla="*/ 13 w 14"/>
                <a:gd name="T11" fmla="*/ 11 h 13"/>
                <a:gd name="T12" fmla="*/ 13 w 14"/>
                <a:gd name="T13" fmla="*/ 10 h 13"/>
                <a:gd name="T14" fmla="*/ 14 w 14"/>
                <a:gd name="T15" fmla="*/ 7 h 13"/>
                <a:gd name="T16" fmla="*/ 14 w 14"/>
                <a:gd name="T17" fmla="*/ 6 h 13"/>
                <a:gd name="T18" fmla="*/ 14 w 14"/>
                <a:gd name="T19" fmla="*/ 5 h 13"/>
                <a:gd name="T20" fmla="*/ 13 w 14"/>
                <a:gd name="T21" fmla="*/ 4 h 13"/>
                <a:gd name="T22" fmla="*/ 13 w 14"/>
                <a:gd name="T23" fmla="*/ 3 h 13"/>
                <a:gd name="T24" fmla="*/ 11 w 14"/>
                <a:gd name="T25" fmla="*/ 2 h 13"/>
                <a:gd name="T26" fmla="*/ 10 w 14"/>
                <a:gd name="T27" fmla="*/ 0 h 13"/>
                <a:gd name="T28" fmla="*/ 9 w 14"/>
                <a:gd name="T29" fmla="*/ 0 h 13"/>
                <a:gd name="T30" fmla="*/ 8 w 14"/>
                <a:gd name="T31" fmla="*/ 0 h 13"/>
                <a:gd name="T32" fmla="*/ 7 w 14"/>
                <a:gd name="T33" fmla="*/ 0 h 13"/>
                <a:gd name="T34" fmla="*/ 6 w 14"/>
                <a:gd name="T35" fmla="*/ 0 h 13"/>
                <a:gd name="T36" fmla="*/ 4 w 14"/>
                <a:gd name="T37" fmla="*/ 0 h 13"/>
                <a:gd name="T38" fmla="*/ 3 w 14"/>
                <a:gd name="T39" fmla="*/ 0 h 13"/>
                <a:gd name="T40" fmla="*/ 2 w 14"/>
                <a:gd name="T41" fmla="*/ 2 h 13"/>
                <a:gd name="T42" fmla="*/ 1 w 14"/>
                <a:gd name="T43" fmla="*/ 3 h 13"/>
                <a:gd name="T44" fmla="*/ 1 w 14"/>
                <a:gd name="T45" fmla="*/ 4 h 13"/>
                <a:gd name="T46" fmla="*/ 0 w 14"/>
                <a:gd name="T47" fmla="*/ 5 h 13"/>
                <a:gd name="T48" fmla="*/ 0 w 14"/>
                <a:gd name="T49" fmla="*/ 6 h 13"/>
                <a:gd name="T50" fmla="*/ 0 w 14"/>
                <a:gd name="T51" fmla="*/ 7 h 13"/>
                <a:gd name="T52" fmla="*/ 1 w 14"/>
                <a:gd name="T53" fmla="*/ 10 h 13"/>
                <a:gd name="T54" fmla="*/ 1 w 14"/>
                <a:gd name="T55" fmla="*/ 11 h 13"/>
                <a:gd name="T56" fmla="*/ 2 w 14"/>
                <a:gd name="T57" fmla="*/ 11 h 13"/>
                <a:gd name="T58" fmla="*/ 3 w 14"/>
                <a:gd name="T59" fmla="*/ 12 h 13"/>
                <a:gd name="T60" fmla="*/ 4 w 14"/>
                <a:gd name="T61" fmla="*/ 13 h 13"/>
                <a:gd name="T62" fmla="*/ 6 w 14"/>
                <a:gd name="T63" fmla="*/ 13 h 13"/>
                <a:gd name="T64" fmla="*/ 7 w 14"/>
                <a:gd name="T65" fmla="*/ 13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
                <a:gd name="T100" fmla="*/ 0 h 13"/>
                <a:gd name="T101" fmla="*/ 14 w 14"/>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 h="13">
                  <a:moveTo>
                    <a:pt x="7" y="13"/>
                  </a:moveTo>
                  <a:lnTo>
                    <a:pt x="8" y="13"/>
                  </a:lnTo>
                  <a:lnTo>
                    <a:pt x="9" y="13"/>
                  </a:lnTo>
                  <a:lnTo>
                    <a:pt x="10" y="12"/>
                  </a:lnTo>
                  <a:lnTo>
                    <a:pt x="11" y="11"/>
                  </a:lnTo>
                  <a:lnTo>
                    <a:pt x="13" y="11"/>
                  </a:lnTo>
                  <a:lnTo>
                    <a:pt x="13" y="10"/>
                  </a:lnTo>
                  <a:lnTo>
                    <a:pt x="14" y="7"/>
                  </a:lnTo>
                  <a:lnTo>
                    <a:pt x="14" y="6"/>
                  </a:lnTo>
                  <a:lnTo>
                    <a:pt x="14" y="5"/>
                  </a:lnTo>
                  <a:lnTo>
                    <a:pt x="13" y="4"/>
                  </a:lnTo>
                  <a:lnTo>
                    <a:pt x="13" y="3"/>
                  </a:lnTo>
                  <a:lnTo>
                    <a:pt x="11" y="2"/>
                  </a:lnTo>
                  <a:lnTo>
                    <a:pt x="10" y="0"/>
                  </a:lnTo>
                  <a:lnTo>
                    <a:pt x="9" y="0"/>
                  </a:lnTo>
                  <a:lnTo>
                    <a:pt x="8" y="0"/>
                  </a:lnTo>
                  <a:lnTo>
                    <a:pt x="7" y="0"/>
                  </a:lnTo>
                  <a:lnTo>
                    <a:pt x="6" y="0"/>
                  </a:lnTo>
                  <a:lnTo>
                    <a:pt x="4" y="0"/>
                  </a:lnTo>
                  <a:lnTo>
                    <a:pt x="3" y="0"/>
                  </a:lnTo>
                  <a:lnTo>
                    <a:pt x="2" y="2"/>
                  </a:lnTo>
                  <a:lnTo>
                    <a:pt x="1" y="3"/>
                  </a:lnTo>
                  <a:lnTo>
                    <a:pt x="1" y="4"/>
                  </a:lnTo>
                  <a:lnTo>
                    <a:pt x="0" y="5"/>
                  </a:lnTo>
                  <a:lnTo>
                    <a:pt x="0" y="6"/>
                  </a:lnTo>
                  <a:lnTo>
                    <a:pt x="0" y="7"/>
                  </a:lnTo>
                  <a:lnTo>
                    <a:pt x="1" y="10"/>
                  </a:lnTo>
                  <a:lnTo>
                    <a:pt x="1" y="11"/>
                  </a:lnTo>
                  <a:lnTo>
                    <a:pt x="2" y="11"/>
                  </a:lnTo>
                  <a:lnTo>
                    <a:pt x="3" y="12"/>
                  </a:lnTo>
                  <a:lnTo>
                    <a:pt x="4" y="13"/>
                  </a:lnTo>
                  <a:lnTo>
                    <a:pt x="6" y="13"/>
                  </a:lnTo>
                  <a:lnTo>
                    <a:pt x="7" y="13"/>
                  </a:lnTo>
                  <a:close/>
                </a:path>
              </a:pathLst>
            </a:custGeom>
            <a:solidFill>
              <a:srgbClr val="FFFFFF"/>
            </a:solidFill>
            <a:ln w="9525">
              <a:noFill/>
              <a:round/>
              <a:headEnd/>
              <a:tailEnd/>
            </a:ln>
          </p:spPr>
          <p:txBody>
            <a:bodyPr/>
            <a:lstStyle/>
            <a:p>
              <a:endParaRPr lang="en-US"/>
            </a:p>
          </p:txBody>
        </p:sp>
        <p:sp>
          <p:nvSpPr>
            <p:cNvPr id="133159" name="Freeform 36"/>
            <p:cNvSpPr>
              <a:spLocks/>
            </p:cNvSpPr>
            <p:nvPr/>
          </p:nvSpPr>
          <p:spPr bwMode="auto">
            <a:xfrm>
              <a:off x="1209" y="1708"/>
              <a:ext cx="7" cy="7"/>
            </a:xfrm>
            <a:custGeom>
              <a:avLst/>
              <a:gdLst>
                <a:gd name="T0" fmla="*/ 3 w 7"/>
                <a:gd name="T1" fmla="*/ 7 h 7"/>
                <a:gd name="T2" fmla="*/ 5 w 7"/>
                <a:gd name="T3" fmla="*/ 6 h 7"/>
                <a:gd name="T4" fmla="*/ 6 w 7"/>
                <a:gd name="T5" fmla="*/ 6 h 7"/>
                <a:gd name="T6" fmla="*/ 6 w 7"/>
                <a:gd name="T7" fmla="*/ 5 h 7"/>
                <a:gd name="T8" fmla="*/ 7 w 7"/>
                <a:gd name="T9" fmla="*/ 4 h 7"/>
                <a:gd name="T10" fmla="*/ 6 w 7"/>
                <a:gd name="T11" fmla="*/ 2 h 7"/>
                <a:gd name="T12" fmla="*/ 6 w 7"/>
                <a:gd name="T13" fmla="*/ 2 h 7"/>
                <a:gd name="T14" fmla="*/ 5 w 7"/>
                <a:gd name="T15" fmla="*/ 0 h 7"/>
                <a:gd name="T16" fmla="*/ 3 w 7"/>
                <a:gd name="T17" fmla="*/ 0 h 7"/>
                <a:gd name="T18" fmla="*/ 2 w 7"/>
                <a:gd name="T19" fmla="*/ 0 h 7"/>
                <a:gd name="T20" fmla="*/ 1 w 7"/>
                <a:gd name="T21" fmla="*/ 2 h 7"/>
                <a:gd name="T22" fmla="*/ 0 w 7"/>
                <a:gd name="T23" fmla="*/ 2 h 7"/>
                <a:gd name="T24" fmla="*/ 0 w 7"/>
                <a:gd name="T25" fmla="*/ 4 h 7"/>
                <a:gd name="T26" fmla="*/ 0 w 7"/>
                <a:gd name="T27" fmla="*/ 5 h 7"/>
                <a:gd name="T28" fmla="*/ 1 w 7"/>
                <a:gd name="T29" fmla="*/ 6 h 7"/>
                <a:gd name="T30" fmla="*/ 2 w 7"/>
                <a:gd name="T31" fmla="*/ 6 h 7"/>
                <a:gd name="T32" fmla="*/ 3 w 7"/>
                <a:gd name="T33" fmla="*/ 7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7"/>
                <a:gd name="T53" fmla="*/ 7 w 7"/>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7">
                  <a:moveTo>
                    <a:pt x="3" y="7"/>
                  </a:moveTo>
                  <a:lnTo>
                    <a:pt x="5" y="6"/>
                  </a:lnTo>
                  <a:lnTo>
                    <a:pt x="6" y="6"/>
                  </a:lnTo>
                  <a:lnTo>
                    <a:pt x="6" y="5"/>
                  </a:lnTo>
                  <a:lnTo>
                    <a:pt x="7" y="4"/>
                  </a:lnTo>
                  <a:lnTo>
                    <a:pt x="6" y="2"/>
                  </a:lnTo>
                  <a:lnTo>
                    <a:pt x="5" y="0"/>
                  </a:lnTo>
                  <a:lnTo>
                    <a:pt x="3" y="0"/>
                  </a:lnTo>
                  <a:lnTo>
                    <a:pt x="2" y="0"/>
                  </a:lnTo>
                  <a:lnTo>
                    <a:pt x="1" y="2"/>
                  </a:lnTo>
                  <a:lnTo>
                    <a:pt x="0" y="2"/>
                  </a:lnTo>
                  <a:lnTo>
                    <a:pt x="0" y="4"/>
                  </a:lnTo>
                  <a:lnTo>
                    <a:pt x="0" y="5"/>
                  </a:lnTo>
                  <a:lnTo>
                    <a:pt x="1" y="6"/>
                  </a:lnTo>
                  <a:lnTo>
                    <a:pt x="2" y="6"/>
                  </a:lnTo>
                  <a:lnTo>
                    <a:pt x="3" y="7"/>
                  </a:lnTo>
                  <a:close/>
                </a:path>
              </a:pathLst>
            </a:custGeom>
            <a:solidFill>
              <a:srgbClr val="FFFFFF"/>
            </a:solidFill>
            <a:ln w="9525">
              <a:noFill/>
              <a:round/>
              <a:headEnd/>
              <a:tailEnd/>
            </a:ln>
          </p:spPr>
          <p:txBody>
            <a:bodyPr/>
            <a:lstStyle/>
            <a:p>
              <a:endParaRPr lang="en-US"/>
            </a:p>
          </p:txBody>
        </p:sp>
        <p:sp>
          <p:nvSpPr>
            <p:cNvPr id="133160" name="Freeform 37"/>
            <p:cNvSpPr>
              <a:spLocks/>
            </p:cNvSpPr>
            <p:nvPr/>
          </p:nvSpPr>
          <p:spPr bwMode="auto">
            <a:xfrm>
              <a:off x="1221" y="1708"/>
              <a:ext cx="5" cy="7"/>
            </a:xfrm>
            <a:custGeom>
              <a:avLst/>
              <a:gdLst>
                <a:gd name="T0" fmla="*/ 3 w 5"/>
                <a:gd name="T1" fmla="*/ 7 h 7"/>
                <a:gd name="T2" fmla="*/ 4 w 5"/>
                <a:gd name="T3" fmla="*/ 7 h 7"/>
                <a:gd name="T4" fmla="*/ 5 w 5"/>
                <a:gd name="T5" fmla="*/ 6 h 7"/>
                <a:gd name="T6" fmla="*/ 5 w 5"/>
                <a:gd name="T7" fmla="*/ 5 h 7"/>
                <a:gd name="T8" fmla="*/ 5 w 5"/>
                <a:gd name="T9" fmla="*/ 4 h 7"/>
                <a:gd name="T10" fmla="*/ 5 w 5"/>
                <a:gd name="T11" fmla="*/ 3 h 7"/>
                <a:gd name="T12" fmla="*/ 5 w 5"/>
                <a:gd name="T13" fmla="*/ 2 h 7"/>
                <a:gd name="T14" fmla="*/ 4 w 5"/>
                <a:gd name="T15" fmla="*/ 0 h 7"/>
                <a:gd name="T16" fmla="*/ 3 w 5"/>
                <a:gd name="T17" fmla="*/ 0 h 7"/>
                <a:gd name="T18" fmla="*/ 2 w 5"/>
                <a:gd name="T19" fmla="*/ 0 h 7"/>
                <a:gd name="T20" fmla="*/ 1 w 5"/>
                <a:gd name="T21" fmla="*/ 2 h 7"/>
                <a:gd name="T22" fmla="*/ 0 w 5"/>
                <a:gd name="T23" fmla="*/ 3 h 7"/>
                <a:gd name="T24" fmla="*/ 0 w 5"/>
                <a:gd name="T25" fmla="*/ 4 h 7"/>
                <a:gd name="T26" fmla="*/ 0 w 5"/>
                <a:gd name="T27" fmla="*/ 5 h 7"/>
                <a:gd name="T28" fmla="*/ 1 w 5"/>
                <a:gd name="T29" fmla="*/ 6 h 7"/>
                <a:gd name="T30" fmla="*/ 2 w 5"/>
                <a:gd name="T31" fmla="*/ 7 h 7"/>
                <a:gd name="T32" fmla="*/ 3 w 5"/>
                <a:gd name="T33" fmla="*/ 7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7"/>
                <a:gd name="T53" fmla="*/ 5 w 5"/>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7">
                  <a:moveTo>
                    <a:pt x="3" y="7"/>
                  </a:moveTo>
                  <a:lnTo>
                    <a:pt x="4" y="7"/>
                  </a:lnTo>
                  <a:lnTo>
                    <a:pt x="5" y="6"/>
                  </a:lnTo>
                  <a:lnTo>
                    <a:pt x="5" y="5"/>
                  </a:lnTo>
                  <a:lnTo>
                    <a:pt x="5" y="4"/>
                  </a:lnTo>
                  <a:lnTo>
                    <a:pt x="5" y="3"/>
                  </a:lnTo>
                  <a:lnTo>
                    <a:pt x="5" y="2"/>
                  </a:lnTo>
                  <a:lnTo>
                    <a:pt x="4" y="0"/>
                  </a:lnTo>
                  <a:lnTo>
                    <a:pt x="3" y="0"/>
                  </a:lnTo>
                  <a:lnTo>
                    <a:pt x="2" y="0"/>
                  </a:lnTo>
                  <a:lnTo>
                    <a:pt x="1" y="2"/>
                  </a:lnTo>
                  <a:lnTo>
                    <a:pt x="0" y="3"/>
                  </a:lnTo>
                  <a:lnTo>
                    <a:pt x="0" y="4"/>
                  </a:lnTo>
                  <a:lnTo>
                    <a:pt x="0" y="5"/>
                  </a:lnTo>
                  <a:lnTo>
                    <a:pt x="1" y="6"/>
                  </a:lnTo>
                  <a:lnTo>
                    <a:pt x="2" y="7"/>
                  </a:lnTo>
                  <a:lnTo>
                    <a:pt x="3" y="7"/>
                  </a:lnTo>
                  <a:close/>
                </a:path>
              </a:pathLst>
            </a:custGeom>
            <a:solidFill>
              <a:srgbClr val="FFFFFF"/>
            </a:solidFill>
            <a:ln w="9525">
              <a:noFill/>
              <a:round/>
              <a:headEnd/>
              <a:tailEnd/>
            </a:ln>
          </p:spPr>
          <p:txBody>
            <a:bodyPr/>
            <a:lstStyle/>
            <a:p>
              <a:endParaRPr lang="en-US"/>
            </a:p>
          </p:txBody>
        </p:sp>
        <p:sp>
          <p:nvSpPr>
            <p:cNvPr id="133161" name="Freeform 38"/>
            <p:cNvSpPr>
              <a:spLocks/>
            </p:cNvSpPr>
            <p:nvPr/>
          </p:nvSpPr>
          <p:spPr bwMode="auto">
            <a:xfrm>
              <a:off x="1175" y="1616"/>
              <a:ext cx="19" cy="92"/>
            </a:xfrm>
            <a:custGeom>
              <a:avLst/>
              <a:gdLst>
                <a:gd name="T0" fmla="*/ 6 w 19"/>
                <a:gd name="T1" fmla="*/ 1 h 92"/>
                <a:gd name="T2" fmla="*/ 6 w 19"/>
                <a:gd name="T3" fmla="*/ 4 h 92"/>
                <a:gd name="T4" fmla="*/ 4 w 19"/>
                <a:gd name="T5" fmla="*/ 8 h 92"/>
                <a:gd name="T6" fmla="*/ 2 w 19"/>
                <a:gd name="T7" fmla="*/ 16 h 92"/>
                <a:gd name="T8" fmla="*/ 1 w 19"/>
                <a:gd name="T9" fmla="*/ 28 h 92"/>
                <a:gd name="T10" fmla="*/ 0 w 19"/>
                <a:gd name="T11" fmla="*/ 41 h 92"/>
                <a:gd name="T12" fmla="*/ 0 w 19"/>
                <a:gd name="T13" fmla="*/ 56 h 92"/>
                <a:gd name="T14" fmla="*/ 1 w 19"/>
                <a:gd name="T15" fmla="*/ 74 h 92"/>
                <a:gd name="T16" fmla="*/ 5 w 19"/>
                <a:gd name="T17" fmla="*/ 92 h 92"/>
                <a:gd name="T18" fmla="*/ 19 w 19"/>
                <a:gd name="T19" fmla="*/ 91 h 92"/>
                <a:gd name="T20" fmla="*/ 18 w 19"/>
                <a:gd name="T21" fmla="*/ 89 h 92"/>
                <a:gd name="T22" fmla="*/ 16 w 19"/>
                <a:gd name="T23" fmla="*/ 81 h 92"/>
                <a:gd name="T24" fmla="*/ 15 w 19"/>
                <a:gd name="T25" fmla="*/ 70 h 92"/>
                <a:gd name="T26" fmla="*/ 14 w 19"/>
                <a:gd name="T27" fmla="*/ 56 h 92"/>
                <a:gd name="T28" fmla="*/ 13 w 19"/>
                <a:gd name="T29" fmla="*/ 42 h 92"/>
                <a:gd name="T30" fmla="*/ 13 w 19"/>
                <a:gd name="T31" fmla="*/ 27 h 92"/>
                <a:gd name="T32" fmla="*/ 15 w 19"/>
                <a:gd name="T33" fmla="*/ 13 h 92"/>
                <a:gd name="T34" fmla="*/ 19 w 19"/>
                <a:gd name="T35" fmla="*/ 1 h 92"/>
                <a:gd name="T36" fmla="*/ 19 w 19"/>
                <a:gd name="T37" fmla="*/ 0 h 92"/>
                <a:gd name="T38" fmla="*/ 19 w 19"/>
                <a:gd name="T39" fmla="*/ 0 h 92"/>
                <a:gd name="T40" fmla="*/ 19 w 19"/>
                <a:gd name="T41" fmla="*/ 0 h 92"/>
                <a:gd name="T42" fmla="*/ 18 w 19"/>
                <a:gd name="T43" fmla="*/ 0 h 92"/>
                <a:gd name="T44" fmla="*/ 16 w 19"/>
                <a:gd name="T45" fmla="*/ 0 h 92"/>
                <a:gd name="T46" fmla="*/ 14 w 19"/>
                <a:gd name="T47" fmla="*/ 0 h 92"/>
                <a:gd name="T48" fmla="*/ 11 w 19"/>
                <a:gd name="T49" fmla="*/ 0 h 92"/>
                <a:gd name="T50" fmla="*/ 6 w 19"/>
                <a:gd name="T51" fmla="*/ 1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
                <a:gd name="T79" fmla="*/ 0 h 92"/>
                <a:gd name="T80" fmla="*/ 19 w 19"/>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 h="92">
                  <a:moveTo>
                    <a:pt x="6" y="1"/>
                  </a:moveTo>
                  <a:lnTo>
                    <a:pt x="6" y="4"/>
                  </a:lnTo>
                  <a:lnTo>
                    <a:pt x="4" y="8"/>
                  </a:lnTo>
                  <a:lnTo>
                    <a:pt x="2" y="16"/>
                  </a:lnTo>
                  <a:lnTo>
                    <a:pt x="1" y="28"/>
                  </a:lnTo>
                  <a:lnTo>
                    <a:pt x="0" y="41"/>
                  </a:lnTo>
                  <a:lnTo>
                    <a:pt x="0" y="56"/>
                  </a:lnTo>
                  <a:lnTo>
                    <a:pt x="1" y="74"/>
                  </a:lnTo>
                  <a:lnTo>
                    <a:pt x="5" y="92"/>
                  </a:lnTo>
                  <a:lnTo>
                    <a:pt x="19" y="91"/>
                  </a:lnTo>
                  <a:lnTo>
                    <a:pt x="18" y="89"/>
                  </a:lnTo>
                  <a:lnTo>
                    <a:pt x="16" y="81"/>
                  </a:lnTo>
                  <a:lnTo>
                    <a:pt x="15" y="70"/>
                  </a:lnTo>
                  <a:lnTo>
                    <a:pt x="14" y="56"/>
                  </a:lnTo>
                  <a:lnTo>
                    <a:pt x="13" y="42"/>
                  </a:lnTo>
                  <a:lnTo>
                    <a:pt x="13" y="27"/>
                  </a:lnTo>
                  <a:lnTo>
                    <a:pt x="15" y="13"/>
                  </a:lnTo>
                  <a:lnTo>
                    <a:pt x="19" y="1"/>
                  </a:lnTo>
                  <a:lnTo>
                    <a:pt x="19" y="0"/>
                  </a:lnTo>
                  <a:lnTo>
                    <a:pt x="18" y="0"/>
                  </a:lnTo>
                  <a:lnTo>
                    <a:pt x="16" y="0"/>
                  </a:lnTo>
                  <a:lnTo>
                    <a:pt x="14" y="0"/>
                  </a:lnTo>
                  <a:lnTo>
                    <a:pt x="11" y="0"/>
                  </a:lnTo>
                  <a:lnTo>
                    <a:pt x="6" y="1"/>
                  </a:lnTo>
                  <a:close/>
                </a:path>
              </a:pathLst>
            </a:custGeom>
            <a:solidFill>
              <a:srgbClr val="3F9EFF"/>
            </a:solidFill>
            <a:ln w="9525">
              <a:noFill/>
              <a:round/>
              <a:headEnd/>
              <a:tailEnd/>
            </a:ln>
          </p:spPr>
          <p:txBody>
            <a:bodyPr/>
            <a:lstStyle/>
            <a:p>
              <a:endParaRPr lang="en-US"/>
            </a:p>
          </p:txBody>
        </p:sp>
        <p:sp>
          <p:nvSpPr>
            <p:cNvPr id="133162" name="Freeform 39"/>
            <p:cNvSpPr>
              <a:spLocks/>
            </p:cNvSpPr>
            <p:nvPr/>
          </p:nvSpPr>
          <p:spPr bwMode="auto">
            <a:xfrm>
              <a:off x="1273" y="1604"/>
              <a:ext cx="27" cy="103"/>
            </a:xfrm>
            <a:custGeom>
              <a:avLst/>
              <a:gdLst>
                <a:gd name="T0" fmla="*/ 27 w 27"/>
                <a:gd name="T1" fmla="*/ 0 h 103"/>
                <a:gd name="T2" fmla="*/ 26 w 27"/>
                <a:gd name="T3" fmla="*/ 2 h 103"/>
                <a:gd name="T4" fmla="*/ 25 w 27"/>
                <a:gd name="T5" fmla="*/ 4 h 103"/>
                <a:gd name="T6" fmla="*/ 22 w 27"/>
                <a:gd name="T7" fmla="*/ 10 h 103"/>
                <a:gd name="T8" fmla="*/ 20 w 27"/>
                <a:gd name="T9" fmla="*/ 18 h 103"/>
                <a:gd name="T10" fmla="*/ 18 w 27"/>
                <a:gd name="T11" fmla="*/ 32 h 103"/>
                <a:gd name="T12" fmla="*/ 16 w 27"/>
                <a:gd name="T13" fmla="*/ 49 h 103"/>
                <a:gd name="T14" fmla="*/ 18 w 27"/>
                <a:gd name="T15" fmla="*/ 73 h 103"/>
                <a:gd name="T16" fmla="*/ 20 w 27"/>
                <a:gd name="T17" fmla="*/ 103 h 103"/>
                <a:gd name="T18" fmla="*/ 5 w 27"/>
                <a:gd name="T19" fmla="*/ 103 h 103"/>
                <a:gd name="T20" fmla="*/ 5 w 27"/>
                <a:gd name="T21" fmla="*/ 101 h 103"/>
                <a:gd name="T22" fmla="*/ 4 w 27"/>
                <a:gd name="T23" fmla="*/ 92 h 103"/>
                <a:gd name="T24" fmla="*/ 2 w 27"/>
                <a:gd name="T25" fmla="*/ 80 h 103"/>
                <a:gd name="T26" fmla="*/ 1 w 27"/>
                <a:gd name="T27" fmla="*/ 65 h 103"/>
                <a:gd name="T28" fmla="*/ 0 w 27"/>
                <a:gd name="T29" fmla="*/ 47 h 103"/>
                <a:gd name="T30" fmla="*/ 1 w 27"/>
                <a:gd name="T31" fmla="*/ 31 h 103"/>
                <a:gd name="T32" fmla="*/ 4 w 27"/>
                <a:gd name="T33" fmla="*/ 14 h 103"/>
                <a:gd name="T34" fmla="*/ 9 w 27"/>
                <a:gd name="T35" fmla="*/ 0 h 103"/>
                <a:gd name="T36" fmla="*/ 27 w 27"/>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103"/>
                <a:gd name="T59" fmla="*/ 27 w 27"/>
                <a:gd name="T60" fmla="*/ 103 h 1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103">
                  <a:moveTo>
                    <a:pt x="27" y="0"/>
                  </a:moveTo>
                  <a:lnTo>
                    <a:pt x="26" y="2"/>
                  </a:lnTo>
                  <a:lnTo>
                    <a:pt x="25" y="4"/>
                  </a:lnTo>
                  <a:lnTo>
                    <a:pt x="22" y="10"/>
                  </a:lnTo>
                  <a:lnTo>
                    <a:pt x="20" y="18"/>
                  </a:lnTo>
                  <a:lnTo>
                    <a:pt x="18" y="32"/>
                  </a:lnTo>
                  <a:lnTo>
                    <a:pt x="16" y="49"/>
                  </a:lnTo>
                  <a:lnTo>
                    <a:pt x="18" y="73"/>
                  </a:lnTo>
                  <a:lnTo>
                    <a:pt x="20" y="103"/>
                  </a:lnTo>
                  <a:lnTo>
                    <a:pt x="5" y="103"/>
                  </a:lnTo>
                  <a:lnTo>
                    <a:pt x="5" y="101"/>
                  </a:lnTo>
                  <a:lnTo>
                    <a:pt x="4" y="92"/>
                  </a:lnTo>
                  <a:lnTo>
                    <a:pt x="2" y="80"/>
                  </a:lnTo>
                  <a:lnTo>
                    <a:pt x="1" y="65"/>
                  </a:lnTo>
                  <a:lnTo>
                    <a:pt x="0" y="47"/>
                  </a:lnTo>
                  <a:lnTo>
                    <a:pt x="1" y="31"/>
                  </a:lnTo>
                  <a:lnTo>
                    <a:pt x="4" y="14"/>
                  </a:lnTo>
                  <a:lnTo>
                    <a:pt x="9" y="0"/>
                  </a:lnTo>
                  <a:lnTo>
                    <a:pt x="27" y="0"/>
                  </a:lnTo>
                  <a:close/>
                </a:path>
              </a:pathLst>
            </a:custGeom>
            <a:solidFill>
              <a:srgbClr val="3F9EFF"/>
            </a:solidFill>
            <a:ln w="9525">
              <a:noFill/>
              <a:round/>
              <a:headEnd/>
              <a:tailEnd/>
            </a:ln>
          </p:spPr>
          <p:txBody>
            <a:bodyPr/>
            <a:lstStyle/>
            <a:p>
              <a:endParaRPr lang="en-US"/>
            </a:p>
          </p:txBody>
        </p:sp>
        <p:sp>
          <p:nvSpPr>
            <p:cNvPr id="133163" name="Freeform 40"/>
            <p:cNvSpPr>
              <a:spLocks/>
            </p:cNvSpPr>
            <p:nvPr/>
          </p:nvSpPr>
          <p:spPr bwMode="auto">
            <a:xfrm>
              <a:off x="1175" y="1621"/>
              <a:ext cx="18" cy="80"/>
            </a:xfrm>
            <a:custGeom>
              <a:avLst/>
              <a:gdLst>
                <a:gd name="T0" fmla="*/ 6 w 18"/>
                <a:gd name="T1" fmla="*/ 2 h 80"/>
                <a:gd name="T2" fmla="*/ 6 w 18"/>
                <a:gd name="T3" fmla="*/ 3 h 80"/>
                <a:gd name="T4" fmla="*/ 5 w 18"/>
                <a:gd name="T5" fmla="*/ 8 h 80"/>
                <a:gd name="T6" fmla="*/ 2 w 18"/>
                <a:gd name="T7" fmla="*/ 15 h 80"/>
                <a:gd name="T8" fmla="*/ 1 w 18"/>
                <a:gd name="T9" fmla="*/ 24 h 80"/>
                <a:gd name="T10" fmla="*/ 0 w 18"/>
                <a:gd name="T11" fmla="*/ 36 h 80"/>
                <a:gd name="T12" fmla="*/ 1 w 18"/>
                <a:gd name="T13" fmla="*/ 50 h 80"/>
                <a:gd name="T14" fmla="*/ 2 w 18"/>
                <a:gd name="T15" fmla="*/ 65 h 80"/>
                <a:gd name="T16" fmla="*/ 5 w 18"/>
                <a:gd name="T17" fmla="*/ 80 h 80"/>
                <a:gd name="T18" fmla="*/ 16 w 18"/>
                <a:gd name="T19" fmla="*/ 80 h 80"/>
                <a:gd name="T20" fmla="*/ 16 w 18"/>
                <a:gd name="T21" fmla="*/ 78 h 80"/>
                <a:gd name="T22" fmla="*/ 15 w 18"/>
                <a:gd name="T23" fmla="*/ 71 h 80"/>
                <a:gd name="T24" fmla="*/ 14 w 18"/>
                <a:gd name="T25" fmla="*/ 62 h 80"/>
                <a:gd name="T26" fmla="*/ 13 w 18"/>
                <a:gd name="T27" fmla="*/ 50 h 80"/>
                <a:gd name="T28" fmla="*/ 12 w 18"/>
                <a:gd name="T29" fmla="*/ 37 h 80"/>
                <a:gd name="T30" fmla="*/ 12 w 18"/>
                <a:gd name="T31" fmla="*/ 24 h 80"/>
                <a:gd name="T32" fmla="*/ 14 w 18"/>
                <a:gd name="T33" fmla="*/ 11 h 80"/>
                <a:gd name="T34" fmla="*/ 18 w 18"/>
                <a:gd name="T35" fmla="*/ 1 h 80"/>
                <a:gd name="T36" fmla="*/ 18 w 18"/>
                <a:gd name="T37" fmla="*/ 1 h 80"/>
                <a:gd name="T38" fmla="*/ 18 w 18"/>
                <a:gd name="T39" fmla="*/ 1 h 80"/>
                <a:gd name="T40" fmla="*/ 18 w 18"/>
                <a:gd name="T41" fmla="*/ 1 h 80"/>
                <a:gd name="T42" fmla="*/ 16 w 18"/>
                <a:gd name="T43" fmla="*/ 0 h 80"/>
                <a:gd name="T44" fmla="*/ 15 w 18"/>
                <a:gd name="T45" fmla="*/ 0 h 80"/>
                <a:gd name="T46" fmla="*/ 13 w 18"/>
                <a:gd name="T47" fmla="*/ 0 h 80"/>
                <a:gd name="T48" fmla="*/ 9 w 18"/>
                <a:gd name="T49" fmla="*/ 1 h 80"/>
                <a:gd name="T50" fmla="*/ 6 w 18"/>
                <a:gd name="T51" fmla="*/ 2 h 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80"/>
                <a:gd name="T80" fmla="*/ 18 w 18"/>
                <a:gd name="T81" fmla="*/ 80 h 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80">
                  <a:moveTo>
                    <a:pt x="6" y="2"/>
                  </a:moveTo>
                  <a:lnTo>
                    <a:pt x="6" y="3"/>
                  </a:lnTo>
                  <a:lnTo>
                    <a:pt x="5" y="8"/>
                  </a:lnTo>
                  <a:lnTo>
                    <a:pt x="2" y="15"/>
                  </a:lnTo>
                  <a:lnTo>
                    <a:pt x="1" y="24"/>
                  </a:lnTo>
                  <a:lnTo>
                    <a:pt x="0" y="36"/>
                  </a:lnTo>
                  <a:lnTo>
                    <a:pt x="1" y="50"/>
                  </a:lnTo>
                  <a:lnTo>
                    <a:pt x="2" y="65"/>
                  </a:lnTo>
                  <a:lnTo>
                    <a:pt x="5" y="80"/>
                  </a:lnTo>
                  <a:lnTo>
                    <a:pt x="16" y="80"/>
                  </a:lnTo>
                  <a:lnTo>
                    <a:pt x="16" y="78"/>
                  </a:lnTo>
                  <a:lnTo>
                    <a:pt x="15" y="71"/>
                  </a:lnTo>
                  <a:lnTo>
                    <a:pt x="14" y="62"/>
                  </a:lnTo>
                  <a:lnTo>
                    <a:pt x="13" y="50"/>
                  </a:lnTo>
                  <a:lnTo>
                    <a:pt x="12" y="37"/>
                  </a:lnTo>
                  <a:lnTo>
                    <a:pt x="12" y="24"/>
                  </a:lnTo>
                  <a:lnTo>
                    <a:pt x="14" y="11"/>
                  </a:lnTo>
                  <a:lnTo>
                    <a:pt x="18" y="1"/>
                  </a:lnTo>
                  <a:lnTo>
                    <a:pt x="16" y="0"/>
                  </a:lnTo>
                  <a:lnTo>
                    <a:pt x="15" y="0"/>
                  </a:lnTo>
                  <a:lnTo>
                    <a:pt x="13" y="0"/>
                  </a:lnTo>
                  <a:lnTo>
                    <a:pt x="9" y="1"/>
                  </a:lnTo>
                  <a:lnTo>
                    <a:pt x="6" y="2"/>
                  </a:lnTo>
                  <a:close/>
                </a:path>
              </a:pathLst>
            </a:custGeom>
            <a:solidFill>
              <a:srgbClr val="59B2FF"/>
            </a:solidFill>
            <a:ln w="9525">
              <a:noFill/>
              <a:round/>
              <a:headEnd/>
              <a:tailEnd/>
            </a:ln>
          </p:spPr>
          <p:txBody>
            <a:bodyPr/>
            <a:lstStyle/>
            <a:p>
              <a:endParaRPr lang="en-US"/>
            </a:p>
          </p:txBody>
        </p:sp>
        <p:sp>
          <p:nvSpPr>
            <p:cNvPr id="133164" name="Freeform 41"/>
            <p:cNvSpPr>
              <a:spLocks/>
            </p:cNvSpPr>
            <p:nvPr/>
          </p:nvSpPr>
          <p:spPr bwMode="auto">
            <a:xfrm>
              <a:off x="1176" y="1627"/>
              <a:ext cx="14" cy="69"/>
            </a:xfrm>
            <a:custGeom>
              <a:avLst/>
              <a:gdLst>
                <a:gd name="T0" fmla="*/ 5 w 14"/>
                <a:gd name="T1" fmla="*/ 1 h 69"/>
                <a:gd name="T2" fmla="*/ 5 w 14"/>
                <a:gd name="T3" fmla="*/ 2 h 69"/>
                <a:gd name="T4" fmla="*/ 4 w 14"/>
                <a:gd name="T5" fmla="*/ 7 h 69"/>
                <a:gd name="T6" fmla="*/ 3 w 14"/>
                <a:gd name="T7" fmla="*/ 12 h 69"/>
                <a:gd name="T8" fmla="*/ 1 w 14"/>
                <a:gd name="T9" fmla="*/ 21 h 69"/>
                <a:gd name="T10" fmla="*/ 0 w 14"/>
                <a:gd name="T11" fmla="*/ 30 h 69"/>
                <a:gd name="T12" fmla="*/ 0 w 14"/>
                <a:gd name="T13" fmla="*/ 42 h 69"/>
                <a:gd name="T14" fmla="*/ 1 w 14"/>
                <a:gd name="T15" fmla="*/ 54 h 69"/>
                <a:gd name="T16" fmla="*/ 4 w 14"/>
                <a:gd name="T17" fmla="*/ 69 h 69"/>
                <a:gd name="T18" fmla="*/ 14 w 14"/>
                <a:gd name="T19" fmla="*/ 67 h 69"/>
                <a:gd name="T20" fmla="*/ 13 w 14"/>
                <a:gd name="T21" fmla="*/ 66 h 69"/>
                <a:gd name="T22" fmla="*/ 13 w 14"/>
                <a:gd name="T23" fmla="*/ 60 h 69"/>
                <a:gd name="T24" fmla="*/ 12 w 14"/>
                <a:gd name="T25" fmla="*/ 52 h 69"/>
                <a:gd name="T26" fmla="*/ 11 w 14"/>
                <a:gd name="T27" fmla="*/ 42 h 69"/>
                <a:gd name="T28" fmla="*/ 10 w 14"/>
                <a:gd name="T29" fmla="*/ 31 h 69"/>
                <a:gd name="T30" fmla="*/ 10 w 14"/>
                <a:gd name="T31" fmla="*/ 19 h 69"/>
                <a:gd name="T32" fmla="*/ 12 w 14"/>
                <a:gd name="T33" fmla="*/ 9 h 69"/>
                <a:gd name="T34" fmla="*/ 14 w 14"/>
                <a:gd name="T35" fmla="*/ 1 h 69"/>
                <a:gd name="T36" fmla="*/ 14 w 14"/>
                <a:gd name="T37" fmla="*/ 1 h 69"/>
                <a:gd name="T38" fmla="*/ 14 w 14"/>
                <a:gd name="T39" fmla="*/ 0 h 69"/>
                <a:gd name="T40" fmla="*/ 14 w 14"/>
                <a:gd name="T41" fmla="*/ 0 h 69"/>
                <a:gd name="T42" fmla="*/ 14 w 14"/>
                <a:gd name="T43" fmla="*/ 0 h 69"/>
                <a:gd name="T44" fmla="*/ 13 w 14"/>
                <a:gd name="T45" fmla="*/ 0 h 69"/>
                <a:gd name="T46" fmla="*/ 11 w 14"/>
                <a:gd name="T47" fmla="*/ 0 h 69"/>
                <a:gd name="T48" fmla="*/ 8 w 14"/>
                <a:gd name="T49" fmla="*/ 0 h 69"/>
                <a:gd name="T50" fmla="*/ 5 w 14"/>
                <a:gd name="T51" fmla="*/ 1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69"/>
                <a:gd name="T80" fmla="*/ 14 w 14"/>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69">
                  <a:moveTo>
                    <a:pt x="5" y="1"/>
                  </a:moveTo>
                  <a:lnTo>
                    <a:pt x="5" y="2"/>
                  </a:lnTo>
                  <a:lnTo>
                    <a:pt x="4" y="7"/>
                  </a:lnTo>
                  <a:lnTo>
                    <a:pt x="3" y="12"/>
                  </a:lnTo>
                  <a:lnTo>
                    <a:pt x="1" y="21"/>
                  </a:lnTo>
                  <a:lnTo>
                    <a:pt x="0" y="30"/>
                  </a:lnTo>
                  <a:lnTo>
                    <a:pt x="0" y="42"/>
                  </a:lnTo>
                  <a:lnTo>
                    <a:pt x="1" y="54"/>
                  </a:lnTo>
                  <a:lnTo>
                    <a:pt x="4" y="69"/>
                  </a:lnTo>
                  <a:lnTo>
                    <a:pt x="14" y="67"/>
                  </a:lnTo>
                  <a:lnTo>
                    <a:pt x="13" y="66"/>
                  </a:lnTo>
                  <a:lnTo>
                    <a:pt x="13" y="60"/>
                  </a:lnTo>
                  <a:lnTo>
                    <a:pt x="12" y="52"/>
                  </a:lnTo>
                  <a:lnTo>
                    <a:pt x="11" y="42"/>
                  </a:lnTo>
                  <a:lnTo>
                    <a:pt x="10" y="31"/>
                  </a:lnTo>
                  <a:lnTo>
                    <a:pt x="10" y="19"/>
                  </a:lnTo>
                  <a:lnTo>
                    <a:pt x="12" y="9"/>
                  </a:lnTo>
                  <a:lnTo>
                    <a:pt x="14" y="1"/>
                  </a:lnTo>
                  <a:lnTo>
                    <a:pt x="14" y="0"/>
                  </a:lnTo>
                  <a:lnTo>
                    <a:pt x="13" y="0"/>
                  </a:lnTo>
                  <a:lnTo>
                    <a:pt x="11" y="0"/>
                  </a:lnTo>
                  <a:lnTo>
                    <a:pt x="8" y="0"/>
                  </a:lnTo>
                  <a:lnTo>
                    <a:pt x="5" y="1"/>
                  </a:lnTo>
                  <a:close/>
                </a:path>
              </a:pathLst>
            </a:custGeom>
            <a:solidFill>
              <a:srgbClr val="72C6FF"/>
            </a:solidFill>
            <a:ln w="9525">
              <a:noFill/>
              <a:round/>
              <a:headEnd/>
              <a:tailEnd/>
            </a:ln>
          </p:spPr>
          <p:txBody>
            <a:bodyPr/>
            <a:lstStyle/>
            <a:p>
              <a:endParaRPr lang="en-US"/>
            </a:p>
          </p:txBody>
        </p:sp>
        <p:sp>
          <p:nvSpPr>
            <p:cNvPr id="133165" name="Freeform 42"/>
            <p:cNvSpPr>
              <a:spLocks/>
            </p:cNvSpPr>
            <p:nvPr/>
          </p:nvSpPr>
          <p:spPr bwMode="auto">
            <a:xfrm>
              <a:off x="1177" y="1632"/>
              <a:ext cx="12" cy="56"/>
            </a:xfrm>
            <a:custGeom>
              <a:avLst/>
              <a:gdLst>
                <a:gd name="T0" fmla="*/ 4 w 12"/>
                <a:gd name="T1" fmla="*/ 2 h 56"/>
                <a:gd name="T2" fmla="*/ 3 w 12"/>
                <a:gd name="T3" fmla="*/ 2 h 56"/>
                <a:gd name="T4" fmla="*/ 3 w 12"/>
                <a:gd name="T5" fmla="*/ 5 h 56"/>
                <a:gd name="T6" fmla="*/ 2 w 12"/>
                <a:gd name="T7" fmla="*/ 11 h 56"/>
                <a:gd name="T8" fmla="*/ 0 w 12"/>
                <a:gd name="T9" fmla="*/ 17 h 56"/>
                <a:gd name="T10" fmla="*/ 0 w 12"/>
                <a:gd name="T11" fmla="*/ 25 h 56"/>
                <a:gd name="T12" fmla="*/ 0 w 12"/>
                <a:gd name="T13" fmla="*/ 35 h 56"/>
                <a:gd name="T14" fmla="*/ 2 w 12"/>
                <a:gd name="T15" fmla="*/ 46 h 56"/>
                <a:gd name="T16" fmla="*/ 3 w 12"/>
                <a:gd name="T17" fmla="*/ 56 h 56"/>
                <a:gd name="T18" fmla="*/ 11 w 12"/>
                <a:gd name="T19" fmla="*/ 56 h 56"/>
                <a:gd name="T20" fmla="*/ 11 w 12"/>
                <a:gd name="T21" fmla="*/ 55 h 56"/>
                <a:gd name="T22" fmla="*/ 10 w 12"/>
                <a:gd name="T23" fmla="*/ 51 h 56"/>
                <a:gd name="T24" fmla="*/ 10 w 12"/>
                <a:gd name="T25" fmla="*/ 44 h 56"/>
                <a:gd name="T26" fmla="*/ 9 w 12"/>
                <a:gd name="T27" fmla="*/ 35 h 56"/>
                <a:gd name="T28" fmla="*/ 7 w 12"/>
                <a:gd name="T29" fmla="*/ 26 h 56"/>
                <a:gd name="T30" fmla="*/ 9 w 12"/>
                <a:gd name="T31" fmla="*/ 17 h 56"/>
                <a:gd name="T32" fmla="*/ 10 w 12"/>
                <a:gd name="T33" fmla="*/ 7 h 56"/>
                <a:gd name="T34" fmla="*/ 12 w 12"/>
                <a:gd name="T35" fmla="*/ 0 h 56"/>
                <a:gd name="T36" fmla="*/ 12 w 12"/>
                <a:gd name="T37" fmla="*/ 0 h 56"/>
                <a:gd name="T38" fmla="*/ 12 w 12"/>
                <a:gd name="T39" fmla="*/ 0 h 56"/>
                <a:gd name="T40" fmla="*/ 12 w 12"/>
                <a:gd name="T41" fmla="*/ 0 h 56"/>
                <a:gd name="T42" fmla="*/ 11 w 12"/>
                <a:gd name="T43" fmla="*/ 0 h 56"/>
                <a:gd name="T44" fmla="*/ 10 w 12"/>
                <a:gd name="T45" fmla="*/ 0 h 56"/>
                <a:gd name="T46" fmla="*/ 9 w 12"/>
                <a:gd name="T47" fmla="*/ 0 h 56"/>
                <a:gd name="T48" fmla="*/ 6 w 12"/>
                <a:gd name="T49" fmla="*/ 0 h 56"/>
                <a:gd name="T50" fmla="*/ 4 w 12"/>
                <a:gd name="T51" fmla="*/ 2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
                <a:gd name="T79" fmla="*/ 0 h 56"/>
                <a:gd name="T80" fmla="*/ 12 w 1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 h="56">
                  <a:moveTo>
                    <a:pt x="4" y="2"/>
                  </a:moveTo>
                  <a:lnTo>
                    <a:pt x="3" y="2"/>
                  </a:lnTo>
                  <a:lnTo>
                    <a:pt x="3" y="5"/>
                  </a:lnTo>
                  <a:lnTo>
                    <a:pt x="2" y="11"/>
                  </a:lnTo>
                  <a:lnTo>
                    <a:pt x="0" y="17"/>
                  </a:lnTo>
                  <a:lnTo>
                    <a:pt x="0" y="25"/>
                  </a:lnTo>
                  <a:lnTo>
                    <a:pt x="0" y="35"/>
                  </a:lnTo>
                  <a:lnTo>
                    <a:pt x="2" y="46"/>
                  </a:lnTo>
                  <a:lnTo>
                    <a:pt x="3" y="56"/>
                  </a:lnTo>
                  <a:lnTo>
                    <a:pt x="11" y="56"/>
                  </a:lnTo>
                  <a:lnTo>
                    <a:pt x="11" y="55"/>
                  </a:lnTo>
                  <a:lnTo>
                    <a:pt x="10" y="51"/>
                  </a:lnTo>
                  <a:lnTo>
                    <a:pt x="10" y="44"/>
                  </a:lnTo>
                  <a:lnTo>
                    <a:pt x="9" y="35"/>
                  </a:lnTo>
                  <a:lnTo>
                    <a:pt x="7" y="26"/>
                  </a:lnTo>
                  <a:lnTo>
                    <a:pt x="9" y="17"/>
                  </a:lnTo>
                  <a:lnTo>
                    <a:pt x="10" y="7"/>
                  </a:lnTo>
                  <a:lnTo>
                    <a:pt x="12" y="0"/>
                  </a:lnTo>
                  <a:lnTo>
                    <a:pt x="11" y="0"/>
                  </a:lnTo>
                  <a:lnTo>
                    <a:pt x="10" y="0"/>
                  </a:lnTo>
                  <a:lnTo>
                    <a:pt x="9" y="0"/>
                  </a:lnTo>
                  <a:lnTo>
                    <a:pt x="6" y="0"/>
                  </a:lnTo>
                  <a:lnTo>
                    <a:pt x="4" y="2"/>
                  </a:lnTo>
                  <a:close/>
                </a:path>
              </a:pathLst>
            </a:custGeom>
            <a:solidFill>
              <a:srgbClr val="8CD8FF"/>
            </a:solidFill>
            <a:ln w="9525">
              <a:noFill/>
              <a:round/>
              <a:headEnd/>
              <a:tailEnd/>
            </a:ln>
          </p:spPr>
          <p:txBody>
            <a:bodyPr/>
            <a:lstStyle/>
            <a:p>
              <a:endParaRPr lang="en-US"/>
            </a:p>
          </p:txBody>
        </p:sp>
        <p:sp>
          <p:nvSpPr>
            <p:cNvPr id="133166" name="Freeform 43"/>
            <p:cNvSpPr>
              <a:spLocks/>
            </p:cNvSpPr>
            <p:nvPr/>
          </p:nvSpPr>
          <p:spPr bwMode="auto">
            <a:xfrm>
              <a:off x="1177" y="1637"/>
              <a:ext cx="10" cy="46"/>
            </a:xfrm>
            <a:custGeom>
              <a:avLst/>
              <a:gdLst>
                <a:gd name="T0" fmla="*/ 4 w 10"/>
                <a:gd name="T1" fmla="*/ 1 h 46"/>
                <a:gd name="T2" fmla="*/ 3 w 10"/>
                <a:gd name="T3" fmla="*/ 2 h 46"/>
                <a:gd name="T4" fmla="*/ 3 w 10"/>
                <a:gd name="T5" fmla="*/ 5 h 46"/>
                <a:gd name="T6" fmla="*/ 2 w 10"/>
                <a:gd name="T7" fmla="*/ 8 h 46"/>
                <a:gd name="T8" fmla="*/ 2 w 10"/>
                <a:gd name="T9" fmla="*/ 14 h 46"/>
                <a:gd name="T10" fmla="*/ 0 w 10"/>
                <a:gd name="T11" fmla="*/ 21 h 46"/>
                <a:gd name="T12" fmla="*/ 0 w 10"/>
                <a:gd name="T13" fmla="*/ 28 h 46"/>
                <a:gd name="T14" fmla="*/ 2 w 10"/>
                <a:gd name="T15" fmla="*/ 36 h 46"/>
                <a:gd name="T16" fmla="*/ 3 w 10"/>
                <a:gd name="T17" fmla="*/ 46 h 46"/>
                <a:gd name="T18" fmla="*/ 10 w 10"/>
                <a:gd name="T19" fmla="*/ 46 h 46"/>
                <a:gd name="T20" fmla="*/ 10 w 10"/>
                <a:gd name="T21" fmla="*/ 43 h 46"/>
                <a:gd name="T22" fmla="*/ 9 w 10"/>
                <a:gd name="T23" fmla="*/ 40 h 46"/>
                <a:gd name="T24" fmla="*/ 7 w 10"/>
                <a:gd name="T25" fmla="*/ 35 h 46"/>
                <a:gd name="T26" fmla="*/ 7 w 10"/>
                <a:gd name="T27" fmla="*/ 28 h 46"/>
                <a:gd name="T28" fmla="*/ 6 w 10"/>
                <a:gd name="T29" fmla="*/ 21 h 46"/>
                <a:gd name="T30" fmla="*/ 7 w 10"/>
                <a:gd name="T31" fmla="*/ 14 h 46"/>
                <a:gd name="T32" fmla="*/ 7 w 10"/>
                <a:gd name="T33" fmla="*/ 7 h 46"/>
                <a:gd name="T34" fmla="*/ 10 w 10"/>
                <a:gd name="T35" fmla="*/ 1 h 46"/>
                <a:gd name="T36" fmla="*/ 10 w 10"/>
                <a:gd name="T37" fmla="*/ 1 h 46"/>
                <a:gd name="T38" fmla="*/ 10 w 10"/>
                <a:gd name="T39" fmla="*/ 1 h 46"/>
                <a:gd name="T40" fmla="*/ 10 w 10"/>
                <a:gd name="T41" fmla="*/ 0 h 46"/>
                <a:gd name="T42" fmla="*/ 10 w 10"/>
                <a:gd name="T43" fmla="*/ 0 h 46"/>
                <a:gd name="T44" fmla="*/ 9 w 10"/>
                <a:gd name="T45" fmla="*/ 0 h 46"/>
                <a:gd name="T46" fmla="*/ 7 w 10"/>
                <a:gd name="T47" fmla="*/ 0 h 46"/>
                <a:gd name="T48" fmla="*/ 6 w 10"/>
                <a:gd name="T49" fmla="*/ 1 h 46"/>
                <a:gd name="T50" fmla="*/ 4 w 10"/>
                <a:gd name="T51" fmla="*/ 1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
                <a:gd name="T79" fmla="*/ 0 h 46"/>
                <a:gd name="T80" fmla="*/ 10 w 10"/>
                <a:gd name="T81" fmla="*/ 46 h 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 h="46">
                  <a:moveTo>
                    <a:pt x="4" y="1"/>
                  </a:moveTo>
                  <a:lnTo>
                    <a:pt x="3" y="2"/>
                  </a:lnTo>
                  <a:lnTo>
                    <a:pt x="3" y="5"/>
                  </a:lnTo>
                  <a:lnTo>
                    <a:pt x="2" y="8"/>
                  </a:lnTo>
                  <a:lnTo>
                    <a:pt x="2" y="14"/>
                  </a:lnTo>
                  <a:lnTo>
                    <a:pt x="0" y="21"/>
                  </a:lnTo>
                  <a:lnTo>
                    <a:pt x="0" y="28"/>
                  </a:lnTo>
                  <a:lnTo>
                    <a:pt x="2" y="36"/>
                  </a:lnTo>
                  <a:lnTo>
                    <a:pt x="3" y="46"/>
                  </a:lnTo>
                  <a:lnTo>
                    <a:pt x="10" y="46"/>
                  </a:lnTo>
                  <a:lnTo>
                    <a:pt x="10" y="43"/>
                  </a:lnTo>
                  <a:lnTo>
                    <a:pt x="9" y="40"/>
                  </a:lnTo>
                  <a:lnTo>
                    <a:pt x="7" y="35"/>
                  </a:lnTo>
                  <a:lnTo>
                    <a:pt x="7" y="28"/>
                  </a:lnTo>
                  <a:lnTo>
                    <a:pt x="6" y="21"/>
                  </a:lnTo>
                  <a:lnTo>
                    <a:pt x="7" y="14"/>
                  </a:lnTo>
                  <a:lnTo>
                    <a:pt x="7" y="7"/>
                  </a:lnTo>
                  <a:lnTo>
                    <a:pt x="10" y="1"/>
                  </a:lnTo>
                  <a:lnTo>
                    <a:pt x="10" y="0"/>
                  </a:lnTo>
                  <a:lnTo>
                    <a:pt x="9" y="0"/>
                  </a:lnTo>
                  <a:lnTo>
                    <a:pt x="7" y="0"/>
                  </a:lnTo>
                  <a:lnTo>
                    <a:pt x="6" y="1"/>
                  </a:lnTo>
                  <a:lnTo>
                    <a:pt x="4" y="1"/>
                  </a:lnTo>
                  <a:close/>
                </a:path>
              </a:pathLst>
            </a:custGeom>
            <a:solidFill>
              <a:srgbClr val="A5EDFF"/>
            </a:solidFill>
            <a:ln w="9525">
              <a:noFill/>
              <a:round/>
              <a:headEnd/>
              <a:tailEnd/>
            </a:ln>
          </p:spPr>
          <p:txBody>
            <a:bodyPr/>
            <a:lstStyle/>
            <a:p>
              <a:endParaRPr lang="en-US"/>
            </a:p>
          </p:txBody>
        </p:sp>
        <p:sp>
          <p:nvSpPr>
            <p:cNvPr id="133167" name="Freeform 44"/>
            <p:cNvSpPr>
              <a:spLocks/>
            </p:cNvSpPr>
            <p:nvPr/>
          </p:nvSpPr>
          <p:spPr bwMode="auto">
            <a:xfrm>
              <a:off x="1179" y="1643"/>
              <a:ext cx="7" cy="33"/>
            </a:xfrm>
            <a:custGeom>
              <a:avLst/>
              <a:gdLst>
                <a:gd name="T0" fmla="*/ 2 w 7"/>
                <a:gd name="T1" fmla="*/ 1 h 33"/>
                <a:gd name="T2" fmla="*/ 1 w 7"/>
                <a:gd name="T3" fmla="*/ 1 h 33"/>
                <a:gd name="T4" fmla="*/ 1 w 7"/>
                <a:gd name="T5" fmla="*/ 3 h 33"/>
                <a:gd name="T6" fmla="*/ 0 w 7"/>
                <a:gd name="T7" fmla="*/ 6 h 33"/>
                <a:gd name="T8" fmla="*/ 0 w 7"/>
                <a:gd name="T9" fmla="*/ 10 h 33"/>
                <a:gd name="T10" fmla="*/ 0 w 7"/>
                <a:gd name="T11" fmla="*/ 15 h 33"/>
                <a:gd name="T12" fmla="*/ 0 w 7"/>
                <a:gd name="T13" fmla="*/ 20 h 33"/>
                <a:gd name="T14" fmla="*/ 0 w 7"/>
                <a:gd name="T15" fmla="*/ 27 h 33"/>
                <a:gd name="T16" fmla="*/ 1 w 7"/>
                <a:gd name="T17" fmla="*/ 33 h 33"/>
                <a:gd name="T18" fmla="*/ 5 w 7"/>
                <a:gd name="T19" fmla="*/ 33 h 33"/>
                <a:gd name="T20" fmla="*/ 5 w 7"/>
                <a:gd name="T21" fmla="*/ 31 h 33"/>
                <a:gd name="T22" fmla="*/ 5 w 7"/>
                <a:gd name="T23" fmla="*/ 29 h 33"/>
                <a:gd name="T24" fmla="*/ 4 w 7"/>
                <a:gd name="T25" fmla="*/ 26 h 33"/>
                <a:gd name="T26" fmla="*/ 4 w 7"/>
                <a:gd name="T27" fmla="*/ 20 h 33"/>
                <a:gd name="T28" fmla="*/ 4 w 7"/>
                <a:gd name="T29" fmla="*/ 15 h 33"/>
                <a:gd name="T30" fmla="*/ 4 w 7"/>
                <a:gd name="T31" fmla="*/ 9 h 33"/>
                <a:gd name="T32" fmla="*/ 4 w 7"/>
                <a:gd name="T33" fmla="*/ 5 h 33"/>
                <a:gd name="T34" fmla="*/ 7 w 7"/>
                <a:gd name="T35" fmla="*/ 0 h 33"/>
                <a:gd name="T36" fmla="*/ 7 w 7"/>
                <a:gd name="T37" fmla="*/ 0 h 33"/>
                <a:gd name="T38" fmla="*/ 7 w 7"/>
                <a:gd name="T39" fmla="*/ 0 h 33"/>
                <a:gd name="T40" fmla="*/ 5 w 7"/>
                <a:gd name="T41" fmla="*/ 0 h 33"/>
                <a:gd name="T42" fmla="*/ 5 w 7"/>
                <a:gd name="T43" fmla="*/ 0 h 33"/>
                <a:gd name="T44" fmla="*/ 5 w 7"/>
                <a:gd name="T45" fmla="*/ 0 h 33"/>
                <a:gd name="T46" fmla="*/ 4 w 7"/>
                <a:gd name="T47" fmla="*/ 0 h 33"/>
                <a:gd name="T48" fmla="*/ 3 w 7"/>
                <a:gd name="T49" fmla="*/ 0 h 33"/>
                <a:gd name="T50" fmla="*/ 2 w 7"/>
                <a:gd name="T51" fmla="*/ 1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
                <a:gd name="T79" fmla="*/ 0 h 33"/>
                <a:gd name="T80" fmla="*/ 7 w 7"/>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 h="33">
                  <a:moveTo>
                    <a:pt x="2" y="1"/>
                  </a:moveTo>
                  <a:lnTo>
                    <a:pt x="1" y="1"/>
                  </a:lnTo>
                  <a:lnTo>
                    <a:pt x="1" y="3"/>
                  </a:lnTo>
                  <a:lnTo>
                    <a:pt x="0" y="6"/>
                  </a:lnTo>
                  <a:lnTo>
                    <a:pt x="0" y="10"/>
                  </a:lnTo>
                  <a:lnTo>
                    <a:pt x="0" y="15"/>
                  </a:lnTo>
                  <a:lnTo>
                    <a:pt x="0" y="20"/>
                  </a:lnTo>
                  <a:lnTo>
                    <a:pt x="0" y="27"/>
                  </a:lnTo>
                  <a:lnTo>
                    <a:pt x="1" y="33"/>
                  </a:lnTo>
                  <a:lnTo>
                    <a:pt x="5" y="33"/>
                  </a:lnTo>
                  <a:lnTo>
                    <a:pt x="5" y="31"/>
                  </a:lnTo>
                  <a:lnTo>
                    <a:pt x="5" y="29"/>
                  </a:lnTo>
                  <a:lnTo>
                    <a:pt x="4" y="26"/>
                  </a:lnTo>
                  <a:lnTo>
                    <a:pt x="4" y="20"/>
                  </a:lnTo>
                  <a:lnTo>
                    <a:pt x="4" y="15"/>
                  </a:lnTo>
                  <a:lnTo>
                    <a:pt x="4" y="9"/>
                  </a:lnTo>
                  <a:lnTo>
                    <a:pt x="4" y="5"/>
                  </a:lnTo>
                  <a:lnTo>
                    <a:pt x="7" y="0"/>
                  </a:lnTo>
                  <a:lnTo>
                    <a:pt x="5" y="0"/>
                  </a:lnTo>
                  <a:lnTo>
                    <a:pt x="4" y="0"/>
                  </a:lnTo>
                  <a:lnTo>
                    <a:pt x="3" y="0"/>
                  </a:lnTo>
                  <a:lnTo>
                    <a:pt x="2" y="1"/>
                  </a:lnTo>
                  <a:close/>
                </a:path>
              </a:pathLst>
            </a:custGeom>
            <a:solidFill>
              <a:srgbClr val="BFFFFF"/>
            </a:solidFill>
            <a:ln w="9525">
              <a:noFill/>
              <a:round/>
              <a:headEnd/>
              <a:tailEnd/>
            </a:ln>
          </p:spPr>
          <p:txBody>
            <a:bodyPr/>
            <a:lstStyle/>
            <a:p>
              <a:endParaRPr lang="en-US"/>
            </a:p>
          </p:txBody>
        </p:sp>
        <p:sp>
          <p:nvSpPr>
            <p:cNvPr id="133168" name="Freeform 45"/>
            <p:cNvSpPr>
              <a:spLocks/>
            </p:cNvSpPr>
            <p:nvPr/>
          </p:nvSpPr>
          <p:spPr bwMode="auto">
            <a:xfrm>
              <a:off x="1274" y="1610"/>
              <a:ext cx="24" cy="90"/>
            </a:xfrm>
            <a:custGeom>
              <a:avLst/>
              <a:gdLst>
                <a:gd name="T0" fmla="*/ 24 w 24"/>
                <a:gd name="T1" fmla="*/ 1 h 90"/>
                <a:gd name="T2" fmla="*/ 22 w 24"/>
                <a:gd name="T3" fmla="*/ 1 h 90"/>
                <a:gd name="T4" fmla="*/ 21 w 24"/>
                <a:gd name="T5" fmla="*/ 4 h 90"/>
                <a:gd name="T6" fmla="*/ 19 w 24"/>
                <a:gd name="T7" fmla="*/ 8 h 90"/>
                <a:gd name="T8" fmla="*/ 17 w 24"/>
                <a:gd name="T9" fmla="*/ 17 h 90"/>
                <a:gd name="T10" fmla="*/ 15 w 24"/>
                <a:gd name="T11" fmla="*/ 28 h 90"/>
                <a:gd name="T12" fmla="*/ 14 w 24"/>
                <a:gd name="T13" fmla="*/ 43 h 90"/>
                <a:gd name="T14" fmla="*/ 15 w 24"/>
                <a:gd name="T15" fmla="*/ 64 h 90"/>
                <a:gd name="T16" fmla="*/ 18 w 24"/>
                <a:gd name="T17" fmla="*/ 90 h 90"/>
                <a:gd name="T18" fmla="*/ 5 w 24"/>
                <a:gd name="T19" fmla="*/ 90 h 90"/>
                <a:gd name="T20" fmla="*/ 4 w 24"/>
                <a:gd name="T21" fmla="*/ 88 h 90"/>
                <a:gd name="T22" fmla="*/ 3 w 24"/>
                <a:gd name="T23" fmla="*/ 81 h 90"/>
                <a:gd name="T24" fmla="*/ 1 w 24"/>
                <a:gd name="T25" fmla="*/ 69 h 90"/>
                <a:gd name="T26" fmla="*/ 0 w 24"/>
                <a:gd name="T27" fmla="*/ 56 h 90"/>
                <a:gd name="T28" fmla="*/ 0 w 24"/>
                <a:gd name="T29" fmla="*/ 41 h 90"/>
                <a:gd name="T30" fmla="*/ 1 w 24"/>
                <a:gd name="T31" fmla="*/ 27 h 90"/>
                <a:gd name="T32" fmla="*/ 4 w 24"/>
                <a:gd name="T33" fmla="*/ 13 h 90"/>
                <a:gd name="T34" fmla="*/ 7 w 24"/>
                <a:gd name="T35" fmla="*/ 0 h 90"/>
                <a:gd name="T36" fmla="*/ 24 w 24"/>
                <a:gd name="T37" fmla="*/ 1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90"/>
                <a:gd name="T59" fmla="*/ 24 w 24"/>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90">
                  <a:moveTo>
                    <a:pt x="24" y="1"/>
                  </a:moveTo>
                  <a:lnTo>
                    <a:pt x="22" y="1"/>
                  </a:lnTo>
                  <a:lnTo>
                    <a:pt x="21" y="4"/>
                  </a:lnTo>
                  <a:lnTo>
                    <a:pt x="19" y="8"/>
                  </a:lnTo>
                  <a:lnTo>
                    <a:pt x="17" y="17"/>
                  </a:lnTo>
                  <a:lnTo>
                    <a:pt x="15" y="28"/>
                  </a:lnTo>
                  <a:lnTo>
                    <a:pt x="14" y="43"/>
                  </a:lnTo>
                  <a:lnTo>
                    <a:pt x="15" y="64"/>
                  </a:lnTo>
                  <a:lnTo>
                    <a:pt x="18" y="90"/>
                  </a:lnTo>
                  <a:lnTo>
                    <a:pt x="5" y="90"/>
                  </a:lnTo>
                  <a:lnTo>
                    <a:pt x="4" y="88"/>
                  </a:lnTo>
                  <a:lnTo>
                    <a:pt x="3" y="81"/>
                  </a:lnTo>
                  <a:lnTo>
                    <a:pt x="1" y="69"/>
                  </a:lnTo>
                  <a:lnTo>
                    <a:pt x="0" y="56"/>
                  </a:lnTo>
                  <a:lnTo>
                    <a:pt x="0" y="41"/>
                  </a:lnTo>
                  <a:lnTo>
                    <a:pt x="1" y="27"/>
                  </a:lnTo>
                  <a:lnTo>
                    <a:pt x="4" y="13"/>
                  </a:lnTo>
                  <a:lnTo>
                    <a:pt x="7" y="0"/>
                  </a:lnTo>
                  <a:lnTo>
                    <a:pt x="24" y="1"/>
                  </a:lnTo>
                  <a:close/>
                </a:path>
              </a:pathLst>
            </a:custGeom>
            <a:solidFill>
              <a:srgbClr val="59B2FF"/>
            </a:solidFill>
            <a:ln w="9525">
              <a:noFill/>
              <a:round/>
              <a:headEnd/>
              <a:tailEnd/>
            </a:ln>
          </p:spPr>
          <p:txBody>
            <a:bodyPr/>
            <a:lstStyle/>
            <a:p>
              <a:endParaRPr lang="en-US"/>
            </a:p>
          </p:txBody>
        </p:sp>
        <p:sp>
          <p:nvSpPr>
            <p:cNvPr id="133169" name="Freeform 46"/>
            <p:cNvSpPr>
              <a:spLocks/>
            </p:cNvSpPr>
            <p:nvPr/>
          </p:nvSpPr>
          <p:spPr bwMode="auto">
            <a:xfrm>
              <a:off x="1275" y="1617"/>
              <a:ext cx="19" cy="76"/>
            </a:xfrm>
            <a:custGeom>
              <a:avLst/>
              <a:gdLst>
                <a:gd name="T0" fmla="*/ 19 w 19"/>
                <a:gd name="T1" fmla="*/ 0 h 76"/>
                <a:gd name="T2" fmla="*/ 19 w 19"/>
                <a:gd name="T3" fmla="*/ 0 h 76"/>
                <a:gd name="T4" fmla="*/ 18 w 19"/>
                <a:gd name="T5" fmla="*/ 3 h 76"/>
                <a:gd name="T6" fmla="*/ 17 w 19"/>
                <a:gd name="T7" fmla="*/ 7 h 76"/>
                <a:gd name="T8" fmla="*/ 14 w 19"/>
                <a:gd name="T9" fmla="*/ 13 h 76"/>
                <a:gd name="T10" fmla="*/ 13 w 19"/>
                <a:gd name="T11" fmla="*/ 22 h 76"/>
                <a:gd name="T12" fmla="*/ 12 w 19"/>
                <a:gd name="T13" fmla="*/ 36 h 76"/>
                <a:gd name="T14" fmla="*/ 13 w 19"/>
                <a:gd name="T15" fmla="*/ 54 h 76"/>
                <a:gd name="T16" fmla="*/ 14 w 19"/>
                <a:gd name="T17" fmla="*/ 76 h 76"/>
                <a:gd name="T18" fmla="*/ 4 w 19"/>
                <a:gd name="T19" fmla="*/ 76 h 76"/>
                <a:gd name="T20" fmla="*/ 4 w 19"/>
                <a:gd name="T21" fmla="*/ 74 h 76"/>
                <a:gd name="T22" fmla="*/ 3 w 19"/>
                <a:gd name="T23" fmla="*/ 68 h 76"/>
                <a:gd name="T24" fmla="*/ 2 w 19"/>
                <a:gd name="T25" fmla="*/ 59 h 76"/>
                <a:gd name="T26" fmla="*/ 0 w 19"/>
                <a:gd name="T27" fmla="*/ 47 h 76"/>
                <a:gd name="T28" fmla="*/ 0 w 19"/>
                <a:gd name="T29" fmla="*/ 35 h 76"/>
                <a:gd name="T30" fmla="*/ 0 w 19"/>
                <a:gd name="T31" fmla="*/ 22 h 76"/>
                <a:gd name="T32" fmla="*/ 3 w 19"/>
                <a:gd name="T33" fmla="*/ 10 h 76"/>
                <a:gd name="T34" fmla="*/ 6 w 19"/>
                <a:gd name="T35" fmla="*/ 0 h 76"/>
                <a:gd name="T36" fmla="*/ 19 w 19"/>
                <a:gd name="T37" fmla="*/ 0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76"/>
                <a:gd name="T59" fmla="*/ 19 w 19"/>
                <a:gd name="T60" fmla="*/ 76 h 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76">
                  <a:moveTo>
                    <a:pt x="19" y="0"/>
                  </a:moveTo>
                  <a:lnTo>
                    <a:pt x="19" y="0"/>
                  </a:lnTo>
                  <a:lnTo>
                    <a:pt x="18" y="3"/>
                  </a:lnTo>
                  <a:lnTo>
                    <a:pt x="17" y="7"/>
                  </a:lnTo>
                  <a:lnTo>
                    <a:pt x="14" y="13"/>
                  </a:lnTo>
                  <a:lnTo>
                    <a:pt x="13" y="22"/>
                  </a:lnTo>
                  <a:lnTo>
                    <a:pt x="12" y="36"/>
                  </a:lnTo>
                  <a:lnTo>
                    <a:pt x="13" y="54"/>
                  </a:lnTo>
                  <a:lnTo>
                    <a:pt x="14" y="76"/>
                  </a:lnTo>
                  <a:lnTo>
                    <a:pt x="4" y="76"/>
                  </a:lnTo>
                  <a:lnTo>
                    <a:pt x="4" y="74"/>
                  </a:lnTo>
                  <a:lnTo>
                    <a:pt x="3" y="68"/>
                  </a:lnTo>
                  <a:lnTo>
                    <a:pt x="2" y="59"/>
                  </a:lnTo>
                  <a:lnTo>
                    <a:pt x="0" y="47"/>
                  </a:lnTo>
                  <a:lnTo>
                    <a:pt x="0" y="35"/>
                  </a:lnTo>
                  <a:lnTo>
                    <a:pt x="0" y="22"/>
                  </a:lnTo>
                  <a:lnTo>
                    <a:pt x="3" y="10"/>
                  </a:lnTo>
                  <a:lnTo>
                    <a:pt x="6" y="0"/>
                  </a:lnTo>
                  <a:lnTo>
                    <a:pt x="19" y="0"/>
                  </a:lnTo>
                  <a:close/>
                </a:path>
              </a:pathLst>
            </a:custGeom>
            <a:solidFill>
              <a:srgbClr val="72C6FF"/>
            </a:solidFill>
            <a:ln w="9525">
              <a:noFill/>
              <a:round/>
              <a:headEnd/>
              <a:tailEnd/>
            </a:ln>
          </p:spPr>
          <p:txBody>
            <a:bodyPr/>
            <a:lstStyle/>
            <a:p>
              <a:endParaRPr lang="en-US"/>
            </a:p>
          </p:txBody>
        </p:sp>
        <p:sp>
          <p:nvSpPr>
            <p:cNvPr id="133170" name="Freeform 47"/>
            <p:cNvSpPr>
              <a:spLocks/>
            </p:cNvSpPr>
            <p:nvPr/>
          </p:nvSpPr>
          <p:spPr bwMode="auto">
            <a:xfrm>
              <a:off x="1277" y="1623"/>
              <a:ext cx="15" cy="63"/>
            </a:xfrm>
            <a:custGeom>
              <a:avLst/>
              <a:gdLst>
                <a:gd name="T0" fmla="*/ 15 w 15"/>
                <a:gd name="T1" fmla="*/ 0 h 63"/>
                <a:gd name="T2" fmla="*/ 15 w 15"/>
                <a:gd name="T3" fmla="*/ 1 h 63"/>
                <a:gd name="T4" fmla="*/ 14 w 15"/>
                <a:gd name="T5" fmla="*/ 2 h 63"/>
                <a:gd name="T6" fmla="*/ 12 w 15"/>
                <a:gd name="T7" fmla="*/ 6 h 63"/>
                <a:gd name="T8" fmla="*/ 11 w 15"/>
                <a:gd name="T9" fmla="*/ 12 h 63"/>
                <a:gd name="T10" fmla="*/ 10 w 15"/>
                <a:gd name="T11" fmla="*/ 19 h 63"/>
                <a:gd name="T12" fmla="*/ 9 w 15"/>
                <a:gd name="T13" fmla="*/ 30 h 63"/>
                <a:gd name="T14" fmla="*/ 10 w 15"/>
                <a:gd name="T15" fmla="*/ 44 h 63"/>
                <a:gd name="T16" fmla="*/ 11 w 15"/>
                <a:gd name="T17" fmla="*/ 63 h 63"/>
                <a:gd name="T18" fmla="*/ 2 w 15"/>
                <a:gd name="T19" fmla="*/ 63 h 63"/>
                <a:gd name="T20" fmla="*/ 2 w 15"/>
                <a:gd name="T21" fmla="*/ 62 h 63"/>
                <a:gd name="T22" fmla="*/ 1 w 15"/>
                <a:gd name="T23" fmla="*/ 56 h 63"/>
                <a:gd name="T24" fmla="*/ 0 w 15"/>
                <a:gd name="T25" fmla="*/ 49 h 63"/>
                <a:gd name="T26" fmla="*/ 0 w 15"/>
                <a:gd name="T27" fmla="*/ 40 h 63"/>
                <a:gd name="T28" fmla="*/ 0 w 15"/>
                <a:gd name="T29" fmla="*/ 29 h 63"/>
                <a:gd name="T30" fmla="*/ 0 w 15"/>
                <a:gd name="T31" fmla="*/ 19 h 63"/>
                <a:gd name="T32" fmla="*/ 1 w 15"/>
                <a:gd name="T33" fmla="*/ 8 h 63"/>
                <a:gd name="T34" fmla="*/ 4 w 15"/>
                <a:gd name="T35" fmla="*/ 0 h 63"/>
                <a:gd name="T36" fmla="*/ 15 w 15"/>
                <a:gd name="T37" fmla="*/ 0 h 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63"/>
                <a:gd name="T59" fmla="*/ 15 w 15"/>
                <a:gd name="T60" fmla="*/ 63 h 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63">
                  <a:moveTo>
                    <a:pt x="15" y="0"/>
                  </a:moveTo>
                  <a:lnTo>
                    <a:pt x="15" y="1"/>
                  </a:lnTo>
                  <a:lnTo>
                    <a:pt x="14" y="2"/>
                  </a:lnTo>
                  <a:lnTo>
                    <a:pt x="12" y="6"/>
                  </a:lnTo>
                  <a:lnTo>
                    <a:pt x="11" y="12"/>
                  </a:lnTo>
                  <a:lnTo>
                    <a:pt x="10" y="19"/>
                  </a:lnTo>
                  <a:lnTo>
                    <a:pt x="9" y="30"/>
                  </a:lnTo>
                  <a:lnTo>
                    <a:pt x="10" y="44"/>
                  </a:lnTo>
                  <a:lnTo>
                    <a:pt x="11" y="63"/>
                  </a:lnTo>
                  <a:lnTo>
                    <a:pt x="2" y="63"/>
                  </a:lnTo>
                  <a:lnTo>
                    <a:pt x="2" y="62"/>
                  </a:lnTo>
                  <a:lnTo>
                    <a:pt x="1" y="56"/>
                  </a:lnTo>
                  <a:lnTo>
                    <a:pt x="0" y="49"/>
                  </a:lnTo>
                  <a:lnTo>
                    <a:pt x="0" y="40"/>
                  </a:lnTo>
                  <a:lnTo>
                    <a:pt x="0" y="29"/>
                  </a:lnTo>
                  <a:lnTo>
                    <a:pt x="0" y="19"/>
                  </a:lnTo>
                  <a:lnTo>
                    <a:pt x="1" y="8"/>
                  </a:lnTo>
                  <a:lnTo>
                    <a:pt x="4" y="0"/>
                  </a:lnTo>
                  <a:lnTo>
                    <a:pt x="15" y="0"/>
                  </a:lnTo>
                  <a:close/>
                </a:path>
              </a:pathLst>
            </a:custGeom>
            <a:solidFill>
              <a:srgbClr val="8CD8FF"/>
            </a:solidFill>
            <a:ln w="9525">
              <a:noFill/>
              <a:round/>
              <a:headEnd/>
              <a:tailEnd/>
            </a:ln>
          </p:spPr>
          <p:txBody>
            <a:bodyPr/>
            <a:lstStyle/>
            <a:p>
              <a:endParaRPr lang="en-US"/>
            </a:p>
          </p:txBody>
        </p:sp>
        <p:sp>
          <p:nvSpPr>
            <p:cNvPr id="133171" name="Freeform 48"/>
            <p:cNvSpPr>
              <a:spLocks/>
            </p:cNvSpPr>
            <p:nvPr/>
          </p:nvSpPr>
          <p:spPr bwMode="auto">
            <a:xfrm>
              <a:off x="1277" y="1629"/>
              <a:ext cx="12" cy="50"/>
            </a:xfrm>
            <a:custGeom>
              <a:avLst/>
              <a:gdLst>
                <a:gd name="T0" fmla="*/ 12 w 12"/>
                <a:gd name="T1" fmla="*/ 1 h 50"/>
                <a:gd name="T2" fmla="*/ 12 w 12"/>
                <a:gd name="T3" fmla="*/ 1 h 50"/>
                <a:gd name="T4" fmla="*/ 11 w 12"/>
                <a:gd name="T5" fmla="*/ 2 h 50"/>
                <a:gd name="T6" fmla="*/ 10 w 12"/>
                <a:gd name="T7" fmla="*/ 5 h 50"/>
                <a:gd name="T8" fmla="*/ 9 w 12"/>
                <a:gd name="T9" fmla="*/ 9 h 50"/>
                <a:gd name="T10" fmla="*/ 9 w 12"/>
                <a:gd name="T11" fmla="*/ 15 h 50"/>
                <a:gd name="T12" fmla="*/ 8 w 12"/>
                <a:gd name="T13" fmla="*/ 24 h 50"/>
                <a:gd name="T14" fmla="*/ 8 w 12"/>
                <a:gd name="T15" fmla="*/ 36 h 50"/>
                <a:gd name="T16" fmla="*/ 9 w 12"/>
                <a:gd name="T17" fmla="*/ 50 h 50"/>
                <a:gd name="T18" fmla="*/ 2 w 12"/>
                <a:gd name="T19" fmla="*/ 50 h 50"/>
                <a:gd name="T20" fmla="*/ 2 w 12"/>
                <a:gd name="T21" fmla="*/ 49 h 50"/>
                <a:gd name="T22" fmla="*/ 2 w 12"/>
                <a:gd name="T23" fmla="*/ 45 h 50"/>
                <a:gd name="T24" fmla="*/ 1 w 12"/>
                <a:gd name="T25" fmla="*/ 38 h 50"/>
                <a:gd name="T26" fmla="*/ 1 w 12"/>
                <a:gd name="T27" fmla="*/ 31 h 50"/>
                <a:gd name="T28" fmla="*/ 0 w 12"/>
                <a:gd name="T29" fmla="*/ 23 h 50"/>
                <a:gd name="T30" fmla="*/ 1 w 12"/>
                <a:gd name="T31" fmla="*/ 15 h 50"/>
                <a:gd name="T32" fmla="*/ 2 w 12"/>
                <a:gd name="T33" fmla="*/ 7 h 50"/>
                <a:gd name="T34" fmla="*/ 4 w 12"/>
                <a:gd name="T35" fmla="*/ 0 h 50"/>
                <a:gd name="T36" fmla="*/ 12 w 12"/>
                <a:gd name="T37" fmla="*/ 1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50"/>
                <a:gd name="T59" fmla="*/ 12 w 12"/>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50">
                  <a:moveTo>
                    <a:pt x="12" y="1"/>
                  </a:moveTo>
                  <a:lnTo>
                    <a:pt x="12" y="1"/>
                  </a:lnTo>
                  <a:lnTo>
                    <a:pt x="11" y="2"/>
                  </a:lnTo>
                  <a:lnTo>
                    <a:pt x="10" y="5"/>
                  </a:lnTo>
                  <a:lnTo>
                    <a:pt x="9" y="9"/>
                  </a:lnTo>
                  <a:lnTo>
                    <a:pt x="9" y="15"/>
                  </a:lnTo>
                  <a:lnTo>
                    <a:pt x="8" y="24"/>
                  </a:lnTo>
                  <a:lnTo>
                    <a:pt x="8" y="36"/>
                  </a:lnTo>
                  <a:lnTo>
                    <a:pt x="9" y="50"/>
                  </a:lnTo>
                  <a:lnTo>
                    <a:pt x="2" y="50"/>
                  </a:lnTo>
                  <a:lnTo>
                    <a:pt x="2" y="49"/>
                  </a:lnTo>
                  <a:lnTo>
                    <a:pt x="2" y="45"/>
                  </a:lnTo>
                  <a:lnTo>
                    <a:pt x="1" y="38"/>
                  </a:lnTo>
                  <a:lnTo>
                    <a:pt x="1" y="31"/>
                  </a:lnTo>
                  <a:lnTo>
                    <a:pt x="0" y="23"/>
                  </a:lnTo>
                  <a:lnTo>
                    <a:pt x="1" y="15"/>
                  </a:lnTo>
                  <a:lnTo>
                    <a:pt x="2" y="7"/>
                  </a:lnTo>
                  <a:lnTo>
                    <a:pt x="4" y="0"/>
                  </a:lnTo>
                  <a:lnTo>
                    <a:pt x="12" y="1"/>
                  </a:lnTo>
                  <a:close/>
                </a:path>
              </a:pathLst>
            </a:custGeom>
            <a:solidFill>
              <a:srgbClr val="A5EDFF"/>
            </a:solidFill>
            <a:ln w="9525">
              <a:noFill/>
              <a:round/>
              <a:headEnd/>
              <a:tailEnd/>
            </a:ln>
          </p:spPr>
          <p:txBody>
            <a:bodyPr/>
            <a:lstStyle/>
            <a:p>
              <a:endParaRPr lang="en-US"/>
            </a:p>
          </p:txBody>
        </p:sp>
        <p:sp>
          <p:nvSpPr>
            <p:cNvPr id="133172" name="Freeform 49"/>
            <p:cNvSpPr>
              <a:spLocks/>
            </p:cNvSpPr>
            <p:nvPr/>
          </p:nvSpPr>
          <p:spPr bwMode="auto">
            <a:xfrm>
              <a:off x="1278" y="1636"/>
              <a:ext cx="9" cy="36"/>
            </a:xfrm>
            <a:custGeom>
              <a:avLst/>
              <a:gdLst>
                <a:gd name="T0" fmla="*/ 9 w 9"/>
                <a:gd name="T1" fmla="*/ 0 h 36"/>
                <a:gd name="T2" fmla="*/ 9 w 9"/>
                <a:gd name="T3" fmla="*/ 0 h 36"/>
                <a:gd name="T4" fmla="*/ 8 w 9"/>
                <a:gd name="T5" fmla="*/ 1 h 36"/>
                <a:gd name="T6" fmla="*/ 8 w 9"/>
                <a:gd name="T7" fmla="*/ 3 h 36"/>
                <a:gd name="T8" fmla="*/ 7 w 9"/>
                <a:gd name="T9" fmla="*/ 6 h 36"/>
                <a:gd name="T10" fmla="*/ 6 w 9"/>
                <a:gd name="T11" fmla="*/ 10 h 36"/>
                <a:gd name="T12" fmla="*/ 6 w 9"/>
                <a:gd name="T13" fmla="*/ 17 h 36"/>
                <a:gd name="T14" fmla="*/ 6 w 9"/>
                <a:gd name="T15" fmla="*/ 26 h 36"/>
                <a:gd name="T16" fmla="*/ 7 w 9"/>
                <a:gd name="T17" fmla="*/ 36 h 36"/>
                <a:gd name="T18" fmla="*/ 2 w 9"/>
                <a:gd name="T19" fmla="*/ 36 h 36"/>
                <a:gd name="T20" fmla="*/ 1 w 9"/>
                <a:gd name="T21" fmla="*/ 36 h 36"/>
                <a:gd name="T22" fmla="*/ 1 w 9"/>
                <a:gd name="T23" fmla="*/ 33 h 36"/>
                <a:gd name="T24" fmla="*/ 1 w 9"/>
                <a:gd name="T25" fmla="*/ 28 h 36"/>
                <a:gd name="T26" fmla="*/ 0 w 9"/>
                <a:gd name="T27" fmla="*/ 22 h 36"/>
                <a:gd name="T28" fmla="*/ 0 w 9"/>
                <a:gd name="T29" fmla="*/ 16 h 36"/>
                <a:gd name="T30" fmla="*/ 0 w 9"/>
                <a:gd name="T31" fmla="*/ 10 h 36"/>
                <a:gd name="T32" fmla="*/ 1 w 9"/>
                <a:gd name="T33" fmla="*/ 5 h 36"/>
                <a:gd name="T34" fmla="*/ 3 w 9"/>
                <a:gd name="T35" fmla="*/ 0 h 36"/>
                <a:gd name="T36" fmla="*/ 9 w 9"/>
                <a:gd name="T37" fmla="*/ 0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36"/>
                <a:gd name="T59" fmla="*/ 9 w 9"/>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36">
                  <a:moveTo>
                    <a:pt x="9" y="0"/>
                  </a:moveTo>
                  <a:lnTo>
                    <a:pt x="9" y="0"/>
                  </a:lnTo>
                  <a:lnTo>
                    <a:pt x="8" y="1"/>
                  </a:lnTo>
                  <a:lnTo>
                    <a:pt x="8" y="3"/>
                  </a:lnTo>
                  <a:lnTo>
                    <a:pt x="7" y="6"/>
                  </a:lnTo>
                  <a:lnTo>
                    <a:pt x="6" y="10"/>
                  </a:lnTo>
                  <a:lnTo>
                    <a:pt x="6" y="17"/>
                  </a:lnTo>
                  <a:lnTo>
                    <a:pt x="6" y="26"/>
                  </a:lnTo>
                  <a:lnTo>
                    <a:pt x="7" y="36"/>
                  </a:lnTo>
                  <a:lnTo>
                    <a:pt x="2" y="36"/>
                  </a:lnTo>
                  <a:lnTo>
                    <a:pt x="1" y="36"/>
                  </a:lnTo>
                  <a:lnTo>
                    <a:pt x="1" y="33"/>
                  </a:lnTo>
                  <a:lnTo>
                    <a:pt x="1" y="28"/>
                  </a:lnTo>
                  <a:lnTo>
                    <a:pt x="0" y="22"/>
                  </a:lnTo>
                  <a:lnTo>
                    <a:pt x="0" y="16"/>
                  </a:lnTo>
                  <a:lnTo>
                    <a:pt x="0" y="10"/>
                  </a:lnTo>
                  <a:lnTo>
                    <a:pt x="1" y="5"/>
                  </a:lnTo>
                  <a:lnTo>
                    <a:pt x="3" y="0"/>
                  </a:lnTo>
                  <a:lnTo>
                    <a:pt x="9" y="0"/>
                  </a:lnTo>
                  <a:close/>
                </a:path>
              </a:pathLst>
            </a:custGeom>
            <a:solidFill>
              <a:srgbClr val="BFFFFF"/>
            </a:solidFill>
            <a:ln w="9525">
              <a:noFill/>
              <a:round/>
              <a:headEnd/>
              <a:tailEnd/>
            </a:ln>
          </p:spPr>
          <p:txBody>
            <a:bodyPr/>
            <a:lstStyle/>
            <a:p>
              <a:endParaRPr lang="en-US"/>
            </a:p>
          </p:txBody>
        </p:sp>
        <p:sp>
          <p:nvSpPr>
            <p:cNvPr id="133173" name="Rectangle 50"/>
            <p:cNvSpPr>
              <a:spLocks noChangeArrowheads="1"/>
            </p:cNvSpPr>
            <p:nvPr/>
          </p:nvSpPr>
          <p:spPr bwMode="auto">
            <a:xfrm>
              <a:off x="1155" y="1627"/>
              <a:ext cx="4" cy="118"/>
            </a:xfrm>
            <a:prstGeom prst="rect">
              <a:avLst/>
            </a:prstGeom>
            <a:solidFill>
              <a:srgbClr val="000000"/>
            </a:solidFill>
            <a:ln w="9525">
              <a:noFill/>
              <a:miter lim="800000"/>
              <a:headEnd/>
              <a:tailEnd/>
            </a:ln>
          </p:spPr>
          <p:txBody>
            <a:bodyPr/>
            <a:lstStyle/>
            <a:p>
              <a:endParaRPr lang="en-US"/>
            </a:p>
          </p:txBody>
        </p:sp>
        <p:sp>
          <p:nvSpPr>
            <p:cNvPr id="133174" name="Freeform 51"/>
            <p:cNvSpPr>
              <a:spLocks/>
            </p:cNvSpPr>
            <p:nvPr/>
          </p:nvSpPr>
          <p:spPr bwMode="auto">
            <a:xfrm>
              <a:off x="1197" y="1624"/>
              <a:ext cx="46" cy="55"/>
            </a:xfrm>
            <a:custGeom>
              <a:avLst/>
              <a:gdLst>
                <a:gd name="T0" fmla="*/ 4 w 46"/>
                <a:gd name="T1" fmla="*/ 6 h 55"/>
                <a:gd name="T2" fmla="*/ 4 w 46"/>
                <a:gd name="T3" fmla="*/ 7 h 55"/>
                <a:gd name="T4" fmla="*/ 3 w 46"/>
                <a:gd name="T5" fmla="*/ 10 h 55"/>
                <a:gd name="T6" fmla="*/ 1 w 46"/>
                <a:gd name="T7" fmla="*/ 14 h 55"/>
                <a:gd name="T8" fmla="*/ 0 w 46"/>
                <a:gd name="T9" fmla="*/ 20 h 55"/>
                <a:gd name="T10" fmla="*/ 0 w 46"/>
                <a:gd name="T11" fmla="*/ 28 h 55"/>
                <a:gd name="T12" fmla="*/ 0 w 46"/>
                <a:gd name="T13" fmla="*/ 36 h 55"/>
                <a:gd name="T14" fmla="*/ 0 w 46"/>
                <a:gd name="T15" fmla="*/ 46 h 55"/>
                <a:gd name="T16" fmla="*/ 3 w 46"/>
                <a:gd name="T17" fmla="*/ 55 h 55"/>
                <a:gd name="T18" fmla="*/ 3 w 46"/>
                <a:gd name="T19" fmla="*/ 54 h 55"/>
                <a:gd name="T20" fmla="*/ 3 w 46"/>
                <a:gd name="T21" fmla="*/ 53 h 55"/>
                <a:gd name="T22" fmla="*/ 3 w 46"/>
                <a:gd name="T23" fmla="*/ 52 h 55"/>
                <a:gd name="T24" fmla="*/ 3 w 46"/>
                <a:gd name="T25" fmla="*/ 49 h 55"/>
                <a:gd name="T26" fmla="*/ 3 w 46"/>
                <a:gd name="T27" fmla="*/ 46 h 55"/>
                <a:gd name="T28" fmla="*/ 4 w 46"/>
                <a:gd name="T29" fmla="*/ 42 h 55"/>
                <a:gd name="T30" fmla="*/ 4 w 46"/>
                <a:gd name="T31" fmla="*/ 39 h 55"/>
                <a:gd name="T32" fmla="*/ 5 w 46"/>
                <a:gd name="T33" fmla="*/ 35 h 55"/>
                <a:gd name="T34" fmla="*/ 6 w 46"/>
                <a:gd name="T35" fmla="*/ 32 h 55"/>
                <a:gd name="T36" fmla="*/ 7 w 46"/>
                <a:gd name="T37" fmla="*/ 28 h 55"/>
                <a:gd name="T38" fmla="*/ 8 w 46"/>
                <a:gd name="T39" fmla="*/ 25 h 55"/>
                <a:gd name="T40" fmla="*/ 11 w 46"/>
                <a:gd name="T41" fmla="*/ 21 h 55"/>
                <a:gd name="T42" fmla="*/ 14 w 46"/>
                <a:gd name="T43" fmla="*/ 19 h 55"/>
                <a:gd name="T44" fmla="*/ 17 w 46"/>
                <a:gd name="T45" fmla="*/ 17 h 55"/>
                <a:gd name="T46" fmla="*/ 21 w 46"/>
                <a:gd name="T47" fmla="*/ 14 h 55"/>
                <a:gd name="T48" fmla="*/ 26 w 46"/>
                <a:gd name="T49" fmla="*/ 14 h 55"/>
                <a:gd name="T50" fmla="*/ 26 w 46"/>
                <a:gd name="T51" fmla="*/ 13 h 55"/>
                <a:gd name="T52" fmla="*/ 26 w 46"/>
                <a:gd name="T53" fmla="*/ 13 h 55"/>
                <a:gd name="T54" fmla="*/ 28 w 46"/>
                <a:gd name="T55" fmla="*/ 12 h 55"/>
                <a:gd name="T56" fmla="*/ 29 w 46"/>
                <a:gd name="T57" fmla="*/ 11 h 55"/>
                <a:gd name="T58" fmla="*/ 33 w 46"/>
                <a:gd name="T59" fmla="*/ 10 h 55"/>
                <a:gd name="T60" fmla="*/ 36 w 46"/>
                <a:gd name="T61" fmla="*/ 7 h 55"/>
                <a:gd name="T62" fmla="*/ 41 w 46"/>
                <a:gd name="T63" fmla="*/ 5 h 55"/>
                <a:gd name="T64" fmla="*/ 46 w 46"/>
                <a:gd name="T65" fmla="*/ 3 h 55"/>
                <a:gd name="T66" fmla="*/ 46 w 46"/>
                <a:gd name="T67" fmla="*/ 3 h 55"/>
                <a:gd name="T68" fmla="*/ 45 w 46"/>
                <a:gd name="T69" fmla="*/ 3 h 55"/>
                <a:gd name="T70" fmla="*/ 43 w 46"/>
                <a:gd name="T71" fmla="*/ 3 h 55"/>
                <a:gd name="T72" fmla="*/ 42 w 46"/>
                <a:gd name="T73" fmla="*/ 1 h 55"/>
                <a:gd name="T74" fmla="*/ 40 w 46"/>
                <a:gd name="T75" fmla="*/ 1 h 55"/>
                <a:gd name="T76" fmla="*/ 38 w 46"/>
                <a:gd name="T77" fmla="*/ 1 h 55"/>
                <a:gd name="T78" fmla="*/ 35 w 46"/>
                <a:gd name="T79" fmla="*/ 1 h 55"/>
                <a:gd name="T80" fmla="*/ 32 w 46"/>
                <a:gd name="T81" fmla="*/ 0 h 55"/>
                <a:gd name="T82" fmla="*/ 28 w 46"/>
                <a:gd name="T83" fmla="*/ 0 h 55"/>
                <a:gd name="T84" fmla="*/ 26 w 46"/>
                <a:gd name="T85" fmla="*/ 0 h 55"/>
                <a:gd name="T86" fmla="*/ 22 w 46"/>
                <a:gd name="T87" fmla="*/ 1 h 55"/>
                <a:gd name="T88" fmla="*/ 19 w 46"/>
                <a:gd name="T89" fmla="*/ 1 h 55"/>
                <a:gd name="T90" fmla="*/ 14 w 46"/>
                <a:gd name="T91" fmla="*/ 1 h 55"/>
                <a:gd name="T92" fmla="*/ 11 w 46"/>
                <a:gd name="T93" fmla="*/ 3 h 55"/>
                <a:gd name="T94" fmla="*/ 7 w 46"/>
                <a:gd name="T95" fmla="*/ 4 h 55"/>
                <a:gd name="T96" fmla="*/ 4 w 46"/>
                <a:gd name="T97" fmla="*/ 6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55"/>
                <a:gd name="T149" fmla="*/ 46 w 46"/>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55">
                  <a:moveTo>
                    <a:pt x="4" y="6"/>
                  </a:moveTo>
                  <a:lnTo>
                    <a:pt x="4" y="7"/>
                  </a:lnTo>
                  <a:lnTo>
                    <a:pt x="3" y="10"/>
                  </a:lnTo>
                  <a:lnTo>
                    <a:pt x="1" y="14"/>
                  </a:lnTo>
                  <a:lnTo>
                    <a:pt x="0" y="20"/>
                  </a:lnTo>
                  <a:lnTo>
                    <a:pt x="0" y="28"/>
                  </a:lnTo>
                  <a:lnTo>
                    <a:pt x="0" y="36"/>
                  </a:lnTo>
                  <a:lnTo>
                    <a:pt x="0" y="46"/>
                  </a:lnTo>
                  <a:lnTo>
                    <a:pt x="3" y="55"/>
                  </a:lnTo>
                  <a:lnTo>
                    <a:pt x="3" y="54"/>
                  </a:lnTo>
                  <a:lnTo>
                    <a:pt x="3" y="53"/>
                  </a:lnTo>
                  <a:lnTo>
                    <a:pt x="3" y="52"/>
                  </a:lnTo>
                  <a:lnTo>
                    <a:pt x="3" y="49"/>
                  </a:lnTo>
                  <a:lnTo>
                    <a:pt x="3" y="46"/>
                  </a:lnTo>
                  <a:lnTo>
                    <a:pt x="4" y="42"/>
                  </a:lnTo>
                  <a:lnTo>
                    <a:pt x="4" y="39"/>
                  </a:lnTo>
                  <a:lnTo>
                    <a:pt x="5" y="35"/>
                  </a:lnTo>
                  <a:lnTo>
                    <a:pt x="6" y="32"/>
                  </a:lnTo>
                  <a:lnTo>
                    <a:pt x="7" y="28"/>
                  </a:lnTo>
                  <a:lnTo>
                    <a:pt x="8" y="25"/>
                  </a:lnTo>
                  <a:lnTo>
                    <a:pt x="11" y="21"/>
                  </a:lnTo>
                  <a:lnTo>
                    <a:pt x="14" y="19"/>
                  </a:lnTo>
                  <a:lnTo>
                    <a:pt x="17" y="17"/>
                  </a:lnTo>
                  <a:lnTo>
                    <a:pt x="21" y="14"/>
                  </a:lnTo>
                  <a:lnTo>
                    <a:pt x="26" y="14"/>
                  </a:lnTo>
                  <a:lnTo>
                    <a:pt x="26" y="13"/>
                  </a:lnTo>
                  <a:lnTo>
                    <a:pt x="28" y="12"/>
                  </a:lnTo>
                  <a:lnTo>
                    <a:pt x="29" y="11"/>
                  </a:lnTo>
                  <a:lnTo>
                    <a:pt x="33" y="10"/>
                  </a:lnTo>
                  <a:lnTo>
                    <a:pt x="36" y="7"/>
                  </a:lnTo>
                  <a:lnTo>
                    <a:pt x="41" y="5"/>
                  </a:lnTo>
                  <a:lnTo>
                    <a:pt x="46" y="3"/>
                  </a:lnTo>
                  <a:lnTo>
                    <a:pt x="45" y="3"/>
                  </a:lnTo>
                  <a:lnTo>
                    <a:pt x="43" y="3"/>
                  </a:lnTo>
                  <a:lnTo>
                    <a:pt x="42" y="1"/>
                  </a:lnTo>
                  <a:lnTo>
                    <a:pt x="40" y="1"/>
                  </a:lnTo>
                  <a:lnTo>
                    <a:pt x="38" y="1"/>
                  </a:lnTo>
                  <a:lnTo>
                    <a:pt x="35" y="1"/>
                  </a:lnTo>
                  <a:lnTo>
                    <a:pt x="32" y="0"/>
                  </a:lnTo>
                  <a:lnTo>
                    <a:pt x="28" y="0"/>
                  </a:lnTo>
                  <a:lnTo>
                    <a:pt x="26" y="0"/>
                  </a:lnTo>
                  <a:lnTo>
                    <a:pt x="22" y="1"/>
                  </a:lnTo>
                  <a:lnTo>
                    <a:pt x="19" y="1"/>
                  </a:lnTo>
                  <a:lnTo>
                    <a:pt x="14" y="1"/>
                  </a:lnTo>
                  <a:lnTo>
                    <a:pt x="11" y="3"/>
                  </a:lnTo>
                  <a:lnTo>
                    <a:pt x="7" y="4"/>
                  </a:lnTo>
                  <a:lnTo>
                    <a:pt x="4" y="6"/>
                  </a:lnTo>
                  <a:close/>
                </a:path>
              </a:pathLst>
            </a:custGeom>
            <a:solidFill>
              <a:srgbClr val="999999"/>
            </a:solidFill>
            <a:ln w="9525">
              <a:noFill/>
              <a:round/>
              <a:headEnd/>
              <a:tailEnd/>
            </a:ln>
          </p:spPr>
          <p:txBody>
            <a:bodyPr/>
            <a:lstStyle/>
            <a:p>
              <a:endParaRPr lang="en-US"/>
            </a:p>
          </p:txBody>
        </p:sp>
        <p:sp>
          <p:nvSpPr>
            <p:cNvPr id="133175" name="Freeform 52"/>
            <p:cNvSpPr>
              <a:spLocks/>
            </p:cNvSpPr>
            <p:nvPr/>
          </p:nvSpPr>
          <p:spPr bwMode="auto">
            <a:xfrm>
              <a:off x="1133" y="1665"/>
              <a:ext cx="37" cy="9"/>
            </a:xfrm>
            <a:custGeom>
              <a:avLst/>
              <a:gdLst>
                <a:gd name="T0" fmla="*/ 0 w 37"/>
                <a:gd name="T1" fmla="*/ 6 h 9"/>
                <a:gd name="T2" fmla="*/ 0 w 37"/>
                <a:gd name="T3" fmla="*/ 6 h 9"/>
                <a:gd name="T4" fmla="*/ 0 w 37"/>
                <a:gd name="T5" fmla="*/ 6 h 9"/>
                <a:gd name="T6" fmla="*/ 1 w 37"/>
                <a:gd name="T7" fmla="*/ 5 h 9"/>
                <a:gd name="T8" fmla="*/ 1 w 37"/>
                <a:gd name="T9" fmla="*/ 5 h 9"/>
                <a:gd name="T10" fmla="*/ 2 w 37"/>
                <a:gd name="T11" fmla="*/ 4 h 9"/>
                <a:gd name="T12" fmla="*/ 4 w 37"/>
                <a:gd name="T13" fmla="*/ 2 h 9"/>
                <a:gd name="T14" fmla="*/ 5 w 37"/>
                <a:gd name="T15" fmla="*/ 2 h 9"/>
                <a:gd name="T16" fmla="*/ 7 w 37"/>
                <a:gd name="T17" fmla="*/ 1 h 9"/>
                <a:gd name="T18" fmla="*/ 9 w 37"/>
                <a:gd name="T19" fmla="*/ 0 h 9"/>
                <a:gd name="T20" fmla="*/ 12 w 37"/>
                <a:gd name="T21" fmla="*/ 0 h 9"/>
                <a:gd name="T22" fmla="*/ 15 w 37"/>
                <a:gd name="T23" fmla="*/ 0 h 9"/>
                <a:gd name="T24" fmla="*/ 19 w 37"/>
                <a:gd name="T25" fmla="*/ 0 h 9"/>
                <a:gd name="T26" fmla="*/ 22 w 37"/>
                <a:gd name="T27" fmla="*/ 0 h 9"/>
                <a:gd name="T28" fmla="*/ 27 w 37"/>
                <a:gd name="T29" fmla="*/ 1 h 9"/>
                <a:gd name="T30" fmla="*/ 32 w 37"/>
                <a:gd name="T31" fmla="*/ 1 h 9"/>
                <a:gd name="T32" fmla="*/ 37 w 37"/>
                <a:gd name="T33" fmla="*/ 4 h 9"/>
                <a:gd name="T34" fmla="*/ 37 w 37"/>
                <a:gd name="T35" fmla="*/ 6 h 9"/>
                <a:gd name="T36" fmla="*/ 36 w 37"/>
                <a:gd name="T37" fmla="*/ 6 h 9"/>
                <a:gd name="T38" fmla="*/ 36 w 37"/>
                <a:gd name="T39" fmla="*/ 5 h 9"/>
                <a:gd name="T40" fmla="*/ 34 w 37"/>
                <a:gd name="T41" fmla="*/ 5 h 9"/>
                <a:gd name="T42" fmla="*/ 33 w 37"/>
                <a:gd name="T43" fmla="*/ 5 h 9"/>
                <a:gd name="T44" fmla="*/ 30 w 37"/>
                <a:gd name="T45" fmla="*/ 4 h 9"/>
                <a:gd name="T46" fmla="*/ 28 w 37"/>
                <a:gd name="T47" fmla="*/ 4 h 9"/>
                <a:gd name="T48" fmla="*/ 25 w 37"/>
                <a:gd name="T49" fmla="*/ 2 h 9"/>
                <a:gd name="T50" fmla="*/ 22 w 37"/>
                <a:gd name="T51" fmla="*/ 2 h 9"/>
                <a:gd name="T52" fmla="*/ 19 w 37"/>
                <a:gd name="T53" fmla="*/ 2 h 9"/>
                <a:gd name="T54" fmla="*/ 15 w 37"/>
                <a:gd name="T55" fmla="*/ 2 h 9"/>
                <a:gd name="T56" fmla="*/ 13 w 37"/>
                <a:gd name="T57" fmla="*/ 2 h 9"/>
                <a:gd name="T58" fmla="*/ 9 w 37"/>
                <a:gd name="T59" fmla="*/ 4 h 9"/>
                <a:gd name="T60" fmla="*/ 7 w 37"/>
                <a:gd name="T61" fmla="*/ 5 h 9"/>
                <a:gd name="T62" fmla="*/ 5 w 37"/>
                <a:gd name="T63" fmla="*/ 6 h 9"/>
                <a:gd name="T64" fmla="*/ 2 w 37"/>
                <a:gd name="T65" fmla="*/ 7 h 9"/>
                <a:gd name="T66" fmla="*/ 0 w 37"/>
                <a:gd name="T67" fmla="*/ 9 h 9"/>
                <a:gd name="T68" fmla="*/ 0 w 37"/>
                <a:gd name="T69" fmla="*/ 6 h 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9"/>
                <a:gd name="T107" fmla="*/ 37 w 37"/>
                <a:gd name="T108" fmla="*/ 9 h 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9">
                  <a:moveTo>
                    <a:pt x="0" y="6"/>
                  </a:moveTo>
                  <a:lnTo>
                    <a:pt x="0" y="6"/>
                  </a:lnTo>
                  <a:lnTo>
                    <a:pt x="1" y="5"/>
                  </a:lnTo>
                  <a:lnTo>
                    <a:pt x="2" y="4"/>
                  </a:lnTo>
                  <a:lnTo>
                    <a:pt x="4" y="2"/>
                  </a:lnTo>
                  <a:lnTo>
                    <a:pt x="5" y="2"/>
                  </a:lnTo>
                  <a:lnTo>
                    <a:pt x="7" y="1"/>
                  </a:lnTo>
                  <a:lnTo>
                    <a:pt x="9" y="0"/>
                  </a:lnTo>
                  <a:lnTo>
                    <a:pt x="12" y="0"/>
                  </a:lnTo>
                  <a:lnTo>
                    <a:pt x="15" y="0"/>
                  </a:lnTo>
                  <a:lnTo>
                    <a:pt x="19" y="0"/>
                  </a:lnTo>
                  <a:lnTo>
                    <a:pt x="22" y="0"/>
                  </a:lnTo>
                  <a:lnTo>
                    <a:pt x="27" y="1"/>
                  </a:lnTo>
                  <a:lnTo>
                    <a:pt x="32" y="1"/>
                  </a:lnTo>
                  <a:lnTo>
                    <a:pt x="37" y="4"/>
                  </a:lnTo>
                  <a:lnTo>
                    <a:pt x="37" y="6"/>
                  </a:lnTo>
                  <a:lnTo>
                    <a:pt x="36" y="6"/>
                  </a:lnTo>
                  <a:lnTo>
                    <a:pt x="36" y="5"/>
                  </a:lnTo>
                  <a:lnTo>
                    <a:pt x="34" y="5"/>
                  </a:lnTo>
                  <a:lnTo>
                    <a:pt x="33" y="5"/>
                  </a:lnTo>
                  <a:lnTo>
                    <a:pt x="30" y="4"/>
                  </a:lnTo>
                  <a:lnTo>
                    <a:pt x="28" y="4"/>
                  </a:lnTo>
                  <a:lnTo>
                    <a:pt x="25" y="2"/>
                  </a:lnTo>
                  <a:lnTo>
                    <a:pt x="22" y="2"/>
                  </a:lnTo>
                  <a:lnTo>
                    <a:pt x="19" y="2"/>
                  </a:lnTo>
                  <a:lnTo>
                    <a:pt x="15" y="2"/>
                  </a:lnTo>
                  <a:lnTo>
                    <a:pt x="13" y="2"/>
                  </a:lnTo>
                  <a:lnTo>
                    <a:pt x="9" y="4"/>
                  </a:lnTo>
                  <a:lnTo>
                    <a:pt x="7" y="5"/>
                  </a:lnTo>
                  <a:lnTo>
                    <a:pt x="5" y="6"/>
                  </a:lnTo>
                  <a:lnTo>
                    <a:pt x="2" y="7"/>
                  </a:lnTo>
                  <a:lnTo>
                    <a:pt x="0" y="9"/>
                  </a:lnTo>
                  <a:lnTo>
                    <a:pt x="0" y="6"/>
                  </a:lnTo>
                  <a:close/>
                </a:path>
              </a:pathLst>
            </a:custGeom>
            <a:solidFill>
              <a:srgbClr val="000000"/>
            </a:solidFill>
            <a:ln w="9525">
              <a:noFill/>
              <a:round/>
              <a:headEnd/>
              <a:tailEnd/>
            </a:ln>
          </p:spPr>
          <p:txBody>
            <a:bodyPr/>
            <a:lstStyle/>
            <a:p>
              <a:endParaRPr lang="en-US"/>
            </a:p>
          </p:txBody>
        </p:sp>
        <p:sp>
          <p:nvSpPr>
            <p:cNvPr id="133176" name="Freeform 53"/>
            <p:cNvSpPr>
              <a:spLocks/>
            </p:cNvSpPr>
            <p:nvPr/>
          </p:nvSpPr>
          <p:spPr bwMode="auto">
            <a:xfrm>
              <a:off x="1133" y="1641"/>
              <a:ext cx="37" cy="10"/>
            </a:xfrm>
            <a:custGeom>
              <a:avLst/>
              <a:gdLst>
                <a:gd name="T0" fmla="*/ 0 w 37"/>
                <a:gd name="T1" fmla="*/ 5 h 10"/>
                <a:gd name="T2" fmla="*/ 0 w 37"/>
                <a:gd name="T3" fmla="*/ 5 h 10"/>
                <a:gd name="T4" fmla="*/ 0 w 37"/>
                <a:gd name="T5" fmla="*/ 5 h 10"/>
                <a:gd name="T6" fmla="*/ 1 w 37"/>
                <a:gd name="T7" fmla="*/ 5 h 10"/>
                <a:gd name="T8" fmla="*/ 1 w 37"/>
                <a:gd name="T9" fmla="*/ 4 h 10"/>
                <a:gd name="T10" fmla="*/ 2 w 37"/>
                <a:gd name="T11" fmla="*/ 3 h 10"/>
                <a:gd name="T12" fmla="*/ 4 w 37"/>
                <a:gd name="T13" fmla="*/ 3 h 10"/>
                <a:gd name="T14" fmla="*/ 5 w 37"/>
                <a:gd name="T15" fmla="*/ 2 h 10"/>
                <a:gd name="T16" fmla="*/ 7 w 37"/>
                <a:gd name="T17" fmla="*/ 1 h 10"/>
                <a:gd name="T18" fmla="*/ 9 w 37"/>
                <a:gd name="T19" fmla="*/ 1 h 10"/>
                <a:gd name="T20" fmla="*/ 12 w 37"/>
                <a:gd name="T21" fmla="*/ 0 h 10"/>
                <a:gd name="T22" fmla="*/ 15 w 37"/>
                <a:gd name="T23" fmla="*/ 0 h 10"/>
                <a:gd name="T24" fmla="*/ 19 w 37"/>
                <a:gd name="T25" fmla="*/ 0 h 10"/>
                <a:gd name="T26" fmla="*/ 22 w 37"/>
                <a:gd name="T27" fmla="*/ 0 h 10"/>
                <a:gd name="T28" fmla="*/ 27 w 37"/>
                <a:gd name="T29" fmla="*/ 1 h 10"/>
                <a:gd name="T30" fmla="*/ 32 w 37"/>
                <a:gd name="T31" fmla="*/ 2 h 10"/>
                <a:gd name="T32" fmla="*/ 37 w 37"/>
                <a:gd name="T33" fmla="*/ 3 h 10"/>
                <a:gd name="T34" fmla="*/ 37 w 37"/>
                <a:gd name="T35" fmla="*/ 5 h 10"/>
                <a:gd name="T36" fmla="*/ 36 w 37"/>
                <a:gd name="T37" fmla="*/ 5 h 10"/>
                <a:gd name="T38" fmla="*/ 36 w 37"/>
                <a:gd name="T39" fmla="*/ 4 h 10"/>
                <a:gd name="T40" fmla="*/ 34 w 37"/>
                <a:gd name="T41" fmla="*/ 4 h 10"/>
                <a:gd name="T42" fmla="*/ 33 w 37"/>
                <a:gd name="T43" fmla="*/ 4 h 10"/>
                <a:gd name="T44" fmla="*/ 30 w 37"/>
                <a:gd name="T45" fmla="*/ 3 h 10"/>
                <a:gd name="T46" fmla="*/ 28 w 37"/>
                <a:gd name="T47" fmla="*/ 3 h 10"/>
                <a:gd name="T48" fmla="*/ 25 w 37"/>
                <a:gd name="T49" fmla="*/ 3 h 10"/>
                <a:gd name="T50" fmla="*/ 22 w 37"/>
                <a:gd name="T51" fmla="*/ 2 h 10"/>
                <a:gd name="T52" fmla="*/ 19 w 37"/>
                <a:gd name="T53" fmla="*/ 2 h 10"/>
                <a:gd name="T54" fmla="*/ 15 w 37"/>
                <a:gd name="T55" fmla="*/ 2 h 10"/>
                <a:gd name="T56" fmla="*/ 13 w 37"/>
                <a:gd name="T57" fmla="*/ 2 h 10"/>
                <a:gd name="T58" fmla="*/ 9 w 37"/>
                <a:gd name="T59" fmla="*/ 3 h 10"/>
                <a:gd name="T60" fmla="*/ 7 w 37"/>
                <a:gd name="T61" fmla="*/ 4 h 10"/>
                <a:gd name="T62" fmla="*/ 5 w 37"/>
                <a:gd name="T63" fmla="*/ 5 h 10"/>
                <a:gd name="T64" fmla="*/ 2 w 37"/>
                <a:gd name="T65" fmla="*/ 8 h 10"/>
                <a:gd name="T66" fmla="*/ 0 w 37"/>
                <a:gd name="T67" fmla="*/ 10 h 10"/>
                <a:gd name="T68" fmla="*/ 0 w 37"/>
                <a:gd name="T69" fmla="*/ 5 h 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10"/>
                <a:gd name="T107" fmla="*/ 37 w 37"/>
                <a:gd name="T108" fmla="*/ 10 h 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10">
                  <a:moveTo>
                    <a:pt x="0" y="5"/>
                  </a:moveTo>
                  <a:lnTo>
                    <a:pt x="0" y="5"/>
                  </a:lnTo>
                  <a:lnTo>
                    <a:pt x="1" y="5"/>
                  </a:lnTo>
                  <a:lnTo>
                    <a:pt x="1" y="4"/>
                  </a:lnTo>
                  <a:lnTo>
                    <a:pt x="2" y="3"/>
                  </a:lnTo>
                  <a:lnTo>
                    <a:pt x="4" y="3"/>
                  </a:lnTo>
                  <a:lnTo>
                    <a:pt x="5" y="2"/>
                  </a:lnTo>
                  <a:lnTo>
                    <a:pt x="7" y="1"/>
                  </a:lnTo>
                  <a:lnTo>
                    <a:pt x="9" y="1"/>
                  </a:lnTo>
                  <a:lnTo>
                    <a:pt x="12" y="0"/>
                  </a:lnTo>
                  <a:lnTo>
                    <a:pt x="15" y="0"/>
                  </a:lnTo>
                  <a:lnTo>
                    <a:pt x="19" y="0"/>
                  </a:lnTo>
                  <a:lnTo>
                    <a:pt x="22" y="0"/>
                  </a:lnTo>
                  <a:lnTo>
                    <a:pt x="27" y="1"/>
                  </a:lnTo>
                  <a:lnTo>
                    <a:pt x="32" y="2"/>
                  </a:lnTo>
                  <a:lnTo>
                    <a:pt x="37" y="3"/>
                  </a:lnTo>
                  <a:lnTo>
                    <a:pt x="37" y="5"/>
                  </a:lnTo>
                  <a:lnTo>
                    <a:pt x="36" y="5"/>
                  </a:lnTo>
                  <a:lnTo>
                    <a:pt x="36" y="4"/>
                  </a:lnTo>
                  <a:lnTo>
                    <a:pt x="34" y="4"/>
                  </a:lnTo>
                  <a:lnTo>
                    <a:pt x="33" y="4"/>
                  </a:lnTo>
                  <a:lnTo>
                    <a:pt x="30" y="3"/>
                  </a:lnTo>
                  <a:lnTo>
                    <a:pt x="28" y="3"/>
                  </a:lnTo>
                  <a:lnTo>
                    <a:pt x="25" y="3"/>
                  </a:lnTo>
                  <a:lnTo>
                    <a:pt x="22" y="2"/>
                  </a:lnTo>
                  <a:lnTo>
                    <a:pt x="19" y="2"/>
                  </a:lnTo>
                  <a:lnTo>
                    <a:pt x="15" y="2"/>
                  </a:lnTo>
                  <a:lnTo>
                    <a:pt x="13" y="2"/>
                  </a:lnTo>
                  <a:lnTo>
                    <a:pt x="9" y="3"/>
                  </a:lnTo>
                  <a:lnTo>
                    <a:pt x="7" y="4"/>
                  </a:lnTo>
                  <a:lnTo>
                    <a:pt x="5" y="5"/>
                  </a:lnTo>
                  <a:lnTo>
                    <a:pt x="2" y="8"/>
                  </a:lnTo>
                  <a:lnTo>
                    <a:pt x="0" y="10"/>
                  </a:lnTo>
                  <a:lnTo>
                    <a:pt x="0" y="5"/>
                  </a:lnTo>
                  <a:close/>
                </a:path>
              </a:pathLst>
            </a:custGeom>
            <a:solidFill>
              <a:srgbClr val="000000"/>
            </a:solidFill>
            <a:ln w="9525">
              <a:noFill/>
              <a:round/>
              <a:headEnd/>
              <a:tailEnd/>
            </a:ln>
          </p:spPr>
          <p:txBody>
            <a:bodyPr/>
            <a:lstStyle/>
            <a:p>
              <a:endParaRPr lang="en-US"/>
            </a:p>
          </p:txBody>
        </p:sp>
        <p:sp>
          <p:nvSpPr>
            <p:cNvPr id="133177" name="Freeform 54"/>
            <p:cNvSpPr>
              <a:spLocks/>
            </p:cNvSpPr>
            <p:nvPr/>
          </p:nvSpPr>
          <p:spPr bwMode="auto">
            <a:xfrm>
              <a:off x="1168" y="1629"/>
              <a:ext cx="61" cy="112"/>
            </a:xfrm>
            <a:custGeom>
              <a:avLst/>
              <a:gdLst>
                <a:gd name="T0" fmla="*/ 0 w 61"/>
                <a:gd name="T1" fmla="*/ 0 h 112"/>
                <a:gd name="T2" fmla="*/ 0 w 61"/>
                <a:gd name="T3" fmla="*/ 109 h 112"/>
                <a:gd name="T4" fmla="*/ 19 w 61"/>
                <a:gd name="T5" fmla="*/ 112 h 112"/>
                <a:gd name="T6" fmla="*/ 18 w 61"/>
                <a:gd name="T7" fmla="*/ 98 h 112"/>
                <a:gd name="T8" fmla="*/ 61 w 61"/>
                <a:gd name="T9" fmla="*/ 104 h 112"/>
                <a:gd name="T10" fmla="*/ 61 w 61"/>
                <a:gd name="T11" fmla="*/ 98 h 112"/>
                <a:gd name="T12" fmla="*/ 30 w 61"/>
                <a:gd name="T13" fmla="*/ 95 h 112"/>
                <a:gd name="T14" fmla="*/ 29 w 61"/>
                <a:gd name="T15" fmla="*/ 82 h 112"/>
                <a:gd name="T16" fmla="*/ 9 w 61"/>
                <a:gd name="T17" fmla="*/ 82 h 112"/>
                <a:gd name="T18" fmla="*/ 8 w 61"/>
                <a:gd name="T19" fmla="*/ 81 h 112"/>
                <a:gd name="T20" fmla="*/ 7 w 61"/>
                <a:gd name="T21" fmla="*/ 76 h 112"/>
                <a:gd name="T22" fmla="*/ 6 w 61"/>
                <a:gd name="T23" fmla="*/ 69 h 112"/>
                <a:gd name="T24" fmla="*/ 4 w 61"/>
                <a:gd name="T25" fmla="*/ 58 h 112"/>
                <a:gd name="T26" fmla="*/ 2 w 61"/>
                <a:gd name="T27" fmla="*/ 47 h 112"/>
                <a:gd name="T28" fmla="*/ 1 w 61"/>
                <a:gd name="T29" fmla="*/ 34 h 112"/>
                <a:gd name="T30" fmla="*/ 2 w 61"/>
                <a:gd name="T31" fmla="*/ 19 h 112"/>
                <a:gd name="T32" fmla="*/ 6 w 61"/>
                <a:gd name="T33" fmla="*/ 3 h 112"/>
                <a:gd name="T34" fmla="*/ 0 w 61"/>
                <a:gd name="T35" fmla="*/ 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1"/>
                <a:gd name="T55" fmla="*/ 0 h 112"/>
                <a:gd name="T56" fmla="*/ 61 w 61"/>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1" h="112">
                  <a:moveTo>
                    <a:pt x="0" y="0"/>
                  </a:moveTo>
                  <a:lnTo>
                    <a:pt x="0" y="109"/>
                  </a:lnTo>
                  <a:lnTo>
                    <a:pt x="19" y="112"/>
                  </a:lnTo>
                  <a:lnTo>
                    <a:pt x="18" y="98"/>
                  </a:lnTo>
                  <a:lnTo>
                    <a:pt x="61" y="104"/>
                  </a:lnTo>
                  <a:lnTo>
                    <a:pt x="61" y="98"/>
                  </a:lnTo>
                  <a:lnTo>
                    <a:pt x="30" y="95"/>
                  </a:lnTo>
                  <a:lnTo>
                    <a:pt x="29" y="82"/>
                  </a:lnTo>
                  <a:lnTo>
                    <a:pt x="9" y="82"/>
                  </a:lnTo>
                  <a:lnTo>
                    <a:pt x="8" y="81"/>
                  </a:lnTo>
                  <a:lnTo>
                    <a:pt x="7" y="76"/>
                  </a:lnTo>
                  <a:lnTo>
                    <a:pt x="6" y="69"/>
                  </a:lnTo>
                  <a:lnTo>
                    <a:pt x="4" y="58"/>
                  </a:lnTo>
                  <a:lnTo>
                    <a:pt x="2" y="47"/>
                  </a:lnTo>
                  <a:lnTo>
                    <a:pt x="1" y="34"/>
                  </a:lnTo>
                  <a:lnTo>
                    <a:pt x="2" y="19"/>
                  </a:lnTo>
                  <a:lnTo>
                    <a:pt x="6" y="3"/>
                  </a:lnTo>
                  <a:lnTo>
                    <a:pt x="0" y="0"/>
                  </a:lnTo>
                  <a:close/>
                </a:path>
              </a:pathLst>
            </a:custGeom>
            <a:solidFill>
              <a:srgbClr val="001999"/>
            </a:solidFill>
            <a:ln w="9525">
              <a:noFill/>
              <a:round/>
              <a:headEnd/>
              <a:tailEnd/>
            </a:ln>
          </p:spPr>
          <p:txBody>
            <a:bodyPr/>
            <a:lstStyle/>
            <a:p>
              <a:endParaRPr lang="en-US"/>
            </a:p>
          </p:txBody>
        </p:sp>
        <p:sp>
          <p:nvSpPr>
            <p:cNvPr id="133178" name="Freeform 55"/>
            <p:cNvSpPr>
              <a:spLocks/>
            </p:cNvSpPr>
            <p:nvPr/>
          </p:nvSpPr>
          <p:spPr bwMode="auto">
            <a:xfrm>
              <a:off x="1198" y="1603"/>
              <a:ext cx="79" cy="15"/>
            </a:xfrm>
            <a:custGeom>
              <a:avLst/>
              <a:gdLst>
                <a:gd name="T0" fmla="*/ 0 w 79"/>
                <a:gd name="T1" fmla="*/ 15 h 15"/>
                <a:gd name="T2" fmla="*/ 0 w 79"/>
                <a:gd name="T3" fmla="*/ 15 h 15"/>
                <a:gd name="T4" fmla="*/ 3 w 79"/>
                <a:gd name="T5" fmla="*/ 14 h 15"/>
                <a:gd name="T6" fmla="*/ 4 w 79"/>
                <a:gd name="T7" fmla="*/ 14 h 15"/>
                <a:gd name="T8" fmla="*/ 7 w 79"/>
                <a:gd name="T9" fmla="*/ 13 h 15"/>
                <a:gd name="T10" fmla="*/ 11 w 79"/>
                <a:gd name="T11" fmla="*/ 12 h 15"/>
                <a:gd name="T12" fmla="*/ 14 w 79"/>
                <a:gd name="T13" fmla="*/ 11 h 15"/>
                <a:gd name="T14" fmla="*/ 19 w 79"/>
                <a:gd name="T15" fmla="*/ 10 h 15"/>
                <a:gd name="T16" fmla="*/ 24 w 79"/>
                <a:gd name="T17" fmla="*/ 8 h 15"/>
                <a:gd name="T18" fmla="*/ 30 w 79"/>
                <a:gd name="T19" fmla="*/ 8 h 15"/>
                <a:gd name="T20" fmla="*/ 35 w 79"/>
                <a:gd name="T21" fmla="*/ 7 h 15"/>
                <a:gd name="T22" fmla="*/ 42 w 79"/>
                <a:gd name="T23" fmla="*/ 7 h 15"/>
                <a:gd name="T24" fmla="*/ 48 w 79"/>
                <a:gd name="T25" fmla="*/ 6 h 15"/>
                <a:gd name="T26" fmla="*/ 55 w 79"/>
                <a:gd name="T27" fmla="*/ 7 h 15"/>
                <a:gd name="T28" fmla="*/ 62 w 79"/>
                <a:gd name="T29" fmla="*/ 7 h 15"/>
                <a:gd name="T30" fmla="*/ 69 w 79"/>
                <a:gd name="T31" fmla="*/ 8 h 15"/>
                <a:gd name="T32" fmla="*/ 76 w 79"/>
                <a:gd name="T33" fmla="*/ 10 h 15"/>
                <a:gd name="T34" fmla="*/ 79 w 79"/>
                <a:gd name="T35" fmla="*/ 0 h 15"/>
                <a:gd name="T36" fmla="*/ 79 w 79"/>
                <a:gd name="T37" fmla="*/ 0 h 15"/>
                <a:gd name="T38" fmla="*/ 76 w 79"/>
                <a:gd name="T39" fmla="*/ 0 h 15"/>
                <a:gd name="T40" fmla="*/ 74 w 79"/>
                <a:gd name="T41" fmla="*/ 0 h 15"/>
                <a:gd name="T42" fmla="*/ 70 w 79"/>
                <a:gd name="T43" fmla="*/ 0 h 15"/>
                <a:gd name="T44" fmla="*/ 66 w 79"/>
                <a:gd name="T45" fmla="*/ 0 h 15"/>
                <a:gd name="T46" fmla="*/ 61 w 79"/>
                <a:gd name="T47" fmla="*/ 0 h 15"/>
                <a:gd name="T48" fmla="*/ 56 w 79"/>
                <a:gd name="T49" fmla="*/ 0 h 15"/>
                <a:gd name="T50" fmla="*/ 51 w 79"/>
                <a:gd name="T51" fmla="*/ 1 h 15"/>
                <a:gd name="T52" fmla="*/ 44 w 79"/>
                <a:gd name="T53" fmla="*/ 1 h 15"/>
                <a:gd name="T54" fmla="*/ 38 w 79"/>
                <a:gd name="T55" fmla="*/ 1 h 15"/>
                <a:gd name="T56" fmla="*/ 31 w 79"/>
                <a:gd name="T57" fmla="*/ 3 h 15"/>
                <a:gd name="T58" fmla="*/ 25 w 79"/>
                <a:gd name="T59" fmla="*/ 4 h 15"/>
                <a:gd name="T60" fmla="*/ 18 w 79"/>
                <a:gd name="T61" fmla="*/ 5 h 15"/>
                <a:gd name="T62" fmla="*/ 12 w 79"/>
                <a:gd name="T63" fmla="*/ 6 h 15"/>
                <a:gd name="T64" fmla="*/ 6 w 79"/>
                <a:gd name="T65" fmla="*/ 7 h 15"/>
                <a:gd name="T66" fmla="*/ 0 w 79"/>
                <a:gd name="T67" fmla="*/ 8 h 15"/>
                <a:gd name="T68" fmla="*/ 0 w 79"/>
                <a:gd name="T69" fmla="*/ 15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5"/>
                <a:gd name="T107" fmla="*/ 79 w 79"/>
                <a:gd name="T108" fmla="*/ 15 h 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5">
                  <a:moveTo>
                    <a:pt x="0" y="15"/>
                  </a:moveTo>
                  <a:lnTo>
                    <a:pt x="0" y="15"/>
                  </a:lnTo>
                  <a:lnTo>
                    <a:pt x="3" y="14"/>
                  </a:lnTo>
                  <a:lnTo>
                    <a:pt x="4" y="14"/>
                  </a:lnTo>
                  <a:lnTo>
                    <a:pt x="7" y="13"/>
                  </a:lnTo>
                  <a:lnTo>
                    <a:pt x="11" y="12"/>
                  </a:lnTo>
                  <a:lnTo>
                    <a:pt x="14" y="11"/>
                  </a:lnTo>
                  <a:lnTo>
                    <a:pt x="19" y="10"/>
                  </a:lnTo>
                  <a:lnTo>
                    <a:pt x="24" y="8"/>
                  </a:lnTo>
                  <a:lnTo>
                    <a:pt x="30" y="8"/>
                  </a:lnTo>
                  <a:lnTo>
                    <a:pt x="35" y="7"/>
                  </a:lnTo>
                  <a:lnTo>
                    <a:pt x="42" y="7"/>
                  </a:lnTo>
                  <a:lnTo>
                    <a:pt x="48" y="6"/>
                  </a:lnTo>
                  <a:lnTo>
                    <a:pt x="55" y="7"/>
                  </a:lnTo>
                  <a:lnTo>
                    <a:pt x="62" y="7"/>
                  </a:lnTo>
                  <a:lnTo>
                    <a:pt x="69" y="8"/>
                  </a:lnTo>
                  <a:lnTo>
                    <a:pt x="76" y="10"/>
                  </a:lnTo>
                  <a:lnTo>
                    <a:pt x="79" y="0"/>
                  </a:lnTo>
                  <a:lnTo>
                    <a:pt x="76" y="0"/>
                  </a:lnTo>
                  <a:lnTo>
                    <a:pt x="74" y="0"/>
                  </a:lnTo>
                  <a:lnTo>
                    <a:pt x="70" y="0"/>
                  </a:lnTo>
                  <a:lnTo>
                    <a:pt x="66" y="0"/>
                  </a:lnTo>
                  <a:lnTo>
                    <a:pt x="61" y="0"/>
                  </a:lnTo>
                  <a:lnTo>
                    <a:pt x="56" y="0"/>
                  </a:lnTo>
                  <a:lnTo>
                    <a:pt x="51" y="1"/>
                  </a:lnTo>
                  <a:lnTo>
                    <a:pt x="44" y="1"/>
                  </a:lnTo>
                  <a:lnTo>
                    <a:pt x="38" y="1"/>
                  </a:lnTo>
                  <a:lnTo>
                    <a:pt x="31" y="3"/>
                  </a:lnTo>
                  <a:lnTo>
                    <a:pt x="25" y="4"/>
                  </a:lnTo>
                  <a:lnTo>
                    <a:pt x="18" y="5"/>
                  </a:lnTo>
                  <a:lnTo>
                    <a:pt x="12" y="6"/>
                  </a:lnTo>
                  <a:lnTo>
                    <a:pt x="6" y="7"/>
                  </a:lnTo>
                  <a:lnTo>
                    <a:pt x="0" y="8"/>
                  </a:lnTo>
                  <a:lnTo>
                    <a:pt x="0" y="15"/>
                  </a:lnTo>
                  <a:close/>
                </a:path>
              </a:pathLst>
            </a:custGeom>
            <a:solidFill>
              <a:srgbClr val="333333"/>
            </a:solidFill>
            <a:ln w="9525">
              <a:noFill/>
              <a:round/>
              <a:headEnd/>
              <a:tailEnd/>
            </a:ln>
          </p:spPr>
          <p:txBody>
            <a:bodyPr/>
            <a:lstStyle/>
            <a:p>
              <a:endParaRPr lang="en-US"/>
            </a:p>
          </p:txBody>
        </p:sp>
        <p:sp>
          <p:nvSpPr>
            <p:cNvPr id="133179" name="Freeform 56"/>
            <p:cNvSpPr>
              <a:spLocks/>
            </p:cNvSpPr>
            <p:nvPr/>
          </p:nvSpPr>
          <p:spPr bwMode="auto">
            <a:xfrm>
              <a:off x="1153" y="1743"/>
              <a:ext cx="132" cy="45"/>
            </a:xfrm>
            <a:custGeom>
              <a:avLst/>
              <a:gdLst>
                <a:gd name="T0" fmla="*/ 55 w 132"/>
                <a:gd name="T1" fmla="*/ 44 h 45"/>
                <a:gd name="T2" fmla="*/ 56 w 132"/>
                <a:gd name="T3" fmla="*/ 44 h 45"/>
                <a:gd name="T4" fmla="*/ 56 w 132"/>
                <a:gd name="T5" fmla="*/ 42 h 45"/>
                <a:gd name="T6" fmla="*/ 57 w 132"/>
                <a:gd name="T7" fmla="*/ 42 h 45"/>
                <a:gd name="T8" fmla="*/ 59 w 132"/>
                <a:gd name="T9" fmla="*/ 41 h 45"/>
                <a:gd name="T10" fmla="*/ 61 w 132"/>
                <a:gd name="T11" fmla="*/ 41 h 45"/>
                <a:gd name="T12" fmla="*/ 63 w 132"/>
                <a:gd name="T13" fmla="*/ 40 h 45"/>
                <a:gd name="T14" fmla="*/ 65 w 132"/>
                <a:gd name="T15" fmla="*/ 39 h 45"/>
                <a:gd name="T16" fmla="*/ 68 w 132"/>
                <a:gd name="T17" fmla="*/ 38 h 45"/>
                <a:gd name="T18" fmla="*/ 71 w 132"/>
                <a:gd name="T19" fmla="*/ 37 h 45"/>
                <a:gd name="T20" fmla="*/ 73 w 132"/>
                <a:gd name="T21" fmla="*/ 34 h 45"/>
                <a:gd name="T22" fmla="*/ 76 w 132"/>
                <a:gd name="T23" fmla="*/ 33 h 45"/>
                <a:gd name="T24" fmla="*/ 78 w 132"/>
                <a:gd name="T25" fmla="*/ 32 h 45"/>
                <a:gd name="T26" fmla="*/ 80 w 132"/>
                <a:gd name="T27" fmla="*/ 30 h 45"/>
                <a:gd name="T28" fmla="*/ 82 w 132"/>
                <a:gd name="T29" fmla="*/ 28 h 45"/>
                <a:gd name="T30" fmla="*/ 84 w 132"/>
                <a:gd name="T31" fmla="*/ 26 h 45"/>
                <a:gd name="T32" fmla="*/ 85 w 132"/>
                <a:gd name="T33" fmla="*/ 24 h 45"/>
                <a:gd name="T34" fmla="*/ 0 w 132"/>
                <a:gd name="T35" fmla="*/ 3 h 45"/>
                <a:gd name="T36" fmla="*/ 6 w 132"/>
                <a:gd name="T37" fmla="*/ 0 h 45"/>
                <a:gd name="T38" fmla="*/ 132 w 132"/>
                <a:gd name="T39" fmla="*/ 32 h 45"/>
                <a:gd name="T40" fmla="*/ 126 w 132"/>
                <a:gd name="T41" fmla="*/ 34 h 45"/>
                <a:gd name="T42" fmla="*/ 90 w 132"/>
                <a:gd name="T43" fmla="*/ 25 h 45"/>
                <a:gd name="T44" fmla="*/ 90 w 132"/>
                <a:gd name="T45" fmla="*/ 25 h 45"/>
                <a:gd name="T46" fmla="*/ 90 w 132"/>
                <a:gd name="T47" fmla="*/ 26 h 45"/>
                <a:gd name="T48" fmla="*/ 89 w 132"/>
                <a:gd name="T49" fmla="*/ 26 h 45"/>
                <a:gd name="T50" fmla="*/ 89 w 132"/>
                <a:gd name="T51" fmla="*/ 27 h 45"/>
                <a:gd name="T52" fmla="*/ 87 w 132"/>
                <a:gd name="T53" fmla="*/ 28 h 45"/>
                <a:gd name="T54" fmla="*/ 86 w 132"/>
                <a:gd name="T55" fmla="*/ 30 h 45"/>
                <a:gd name="T56" fmla="*/ 85 w 132"/>
                <a:gd name="T57" fmla="*/ 31 h 45"/>
                <a:gd name="T58" fmla="*/ 83 w 132"/>
                <a:gd name="T59" fmla="*/ 32 h 45"/>
                <a:gd name="T60" fmla="*/ 80 w 132"/>
                <a:gd name="T61" fmla="*/ 33 h 45"/>
                <a:gd name="T62" fmla="*/ 78 w 132"/>
                <a:gd name="T63" fmla="*/ 35 h 45"/>
                <a:gd name="T64" fmla="*/ 76 w 132"/>
                <a:gd name="T65" fmla="*/ 37 h 45"/>
                <a:gd name="T66" fmla="*/ 72 w 132"/>
                <a:gd name="T67" fmla="*/ 38 h 45"/>
                <a:gd name="T68" fmla="*/ 70 w 132"/>
                <a:gd name="T69" fmla="*/ 40 h 45"/>
                <a:gd name="T70" fmla="*/ 65 w 132"/>
                <a:gd name="T71" fmla="*/ 41 h 45"/>
                <a:gd name="T72" fmla="*/ 62 w 132"/>
                <a:gd name="T73" fmla="*/ 44 h 45"/>
                <a:gd name="T74" fmla="*/ 57 w 132"/>
                <a:gd name="T75" fmla="*/ 45 h 45"/>
                <a:gd name="T76" fmla="*/ 55 w 132"/>
                <a:gd name="T77" fmla="*/ 44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2"/>
                <a:gd name="T118" fmla="*/ 0 h 45"/>
                <a:gd name="T119" fmla="*/ 132 w 132"/>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2" h="45">
                  <a:moveTo>
                    <a:pt x="55" y="44"/>
                  </a:moveTo>
                  <a:lnTo>
                    <a:pt x="56" y="44"/>
                  </a:lnTo>
                  <a:lnTo>
                    <a:pt x="56" y="42"/>
                  </a:lnTo>
                  <a:lnTo>
                    <a:pt x="57" y="42"/>
                  </a:lnTo>
                  <a:lnTo>
                    <a:pt x="59" y="41"/>
                  </a:lnTo>
                  <a:lnTo>
                    <a:pt x="61" y="41"/>
                  </a:lnTo>
                  <a:lnTo>
                    <a:pt x="63" y="40"/>
                  </a:lnTo>
                  <a:lnTo>
                    <a:pt x="65" y="39"/>
                  </a:lnTo>
                  <a:lnTo>
                    <a:pt x="68" y="38"/>
                  </a:lnTo>
                  <a:lnTo>
                    <a:pt x="71" y="37"/>
                  </a:lnTo>
                  <a:lnTo>
                    <a:pt x="73" y="34"/>
                  </a:lnTo>
                  <a:lnTo>
                    <a:pt x="76" y="33"/>
                  </a:lnTo>
                  <a:lnTo>
                    <a:pt x="78" y="32"/>
                  </a:lnTo>
                  <a:lnTo>
                    <a:pt x="80" y="30"/>
                  </a:lnTo>
                  <a:lnTo>
                    <a:pt x="82" y="28"/>
                  </a:lnTo>
                  <a:lnTo>
                    <a:pt x="84" y="26"/>
                  </a:lnTo>
                  <a:lnTo>
                    <a:pt x="85" y="24"/>
                  </a:lnTo>
                  <a:lnTo>
                    <a:pt x="0" y="3"/>
                  </a:lnTo>
                  <a:lnTo>
                    <a:pt x="6" y="0"/>
                  </a:lnTo>
                  <a:lnTo>
                    <a:pt x="132" y="32"/>
                  </a:lnTo>
                  <a:lnTo>
                    <a:pt x="126" y="34"/>
                  </a:lnTo>
                  <a:lnTo>
                    <a:pt x="90" y="25"/>
                  </a:lnTo>
                  <a:lnTo>
                    <a:pt x="90" y="26"/>
                  </a:lnTo>
                  <a:lnTo>
                    <a:pt x="89" y="26"/>
                  </a:lnTo>
                  <a:lnTo>
                    <a:pt x="89" y="27"/>
                  </a:lnTo>
                  <a:lnTo>
                    <a:pt x="87" y="28"/>
                  </a:lnTo>
                  <a:lnTo>
                    <a:pt x="86" y="30"/>
                  </a:lnTo>
                  <a:lnTo>
                    <a:pt x="85" y="31"/>
                  </a:lnTo>
                  <a:lnTo>
                    <a:pt x="83" y="32"/>
                  </a:lnTo>
                  <a:lnTo>
                    <a:pt x="80" y="33"/>
                  </a:lnTo>
                  <a:lnTo>
                    <a:pt x="78" y="35"/>
                  </a:lnTo>
                  <a:lnTo>
                    <a:pt x="76" y="37"/>
                  </a:lnTo>
                  <a:lnTo>
                    <a:pt x="72" y="38"/>
                  </a:lnTo>
                  <a:lnTo>
                    <a:pt x="70" y="40"/>
                  </a:lnTo>
                  <a:lnTo>
                    <a:pt x="65" y="41"/>
                  </a:lnTo>
                  <a:lnTo>
                    <a:pt x="62" y="44"/>
                  </a:lnTo>
                  <a:lnTo>
                    <a:pt x="57" y="45"/>
                  </a:lnTo>
                  <a:lnTo>
                    <a:pt x="55" y="44"/>
                  </a:lnTo>
                  <a:close/>
                </a:path>
              </a:pathLst>
            </a:custGeom>
            <a:solidFill>
              <a:srgbClr val="000000"/>
            </a:solidFill>
            <a:ln w="9525">
              <a:noFill/>
              <a:round/>
              <a:headEnd/>
              <a:tailEnd/>
            </a:ln>
          </p:spPr>
          <p:txBody>
            <a:bodyPr/>
            <a:lstStyle/>
            <a:p>
              <a:endParaRPr lang="en-US"/>
            </a:p>
          </p:txBody>
        </p:sp>
        <p:sp>
          <p:nvSpPr>
            <p:cNvPr id="133180" name="Freeform 57"/>
            <p:cNvSpPr>
              <a:spLocks/>
            </p:cNvSpPr>
            <p:nvPr/>
          </p:nvSpPr>
          <p:spPr bwMode="auto">
            <a:xfrm>
              <a:off x="1125" y="1755"/>
              <a:ext cx="135" cy="40"/>
            </a:xfrm>
            <a:custGeom>
              <a:avLst/>
              <a:gdLst>
                <a:gd name="T0" fmla="*/ 0 w 135"/>
                <a:gd name="T1" fmla="*/ 0 h 40"/>
                <a:gd name="T2" fmla="*/ 132 w 135"/>
                <a:gd name="T3" fmla="*/ 40 h 40"/>
                <a:gd name="T4" fmla="*/ 135 w 135"/>
                <a:gd name="T5" fmla="*/ 40 h 40"/>
                <a:gd name="T6" fmla="*/ 5 w 135"/>
                <a:gd name="T7" fmla="*/ 0 h 40"/>
                <a:gd name="T8" fmla="*/ 0 w 135"/>
                <a:gd name="T9" fmla="*/ 0 h 40"/>
                <a:gd name="T10" fmla="*/ 0 60000 65536"/>
                <a:gd name="T11" fmla="*/ 0 60000 65536"/>
                <a:gd name="T12" fmla="*/ 0 60000 65536"/>
                <a:gd name="T13" fmla="*/ 0 60000 65536"/>
                <a:gd name="T14" fmla="*/ 0 60000 65536"/>
                <a:gd name="T15" fmla="*/ 0 w 135"/>
                <a:gd name="T16" fmla="*/ 0 h 40"/>
                <a:gd name="T17" fmla="*/ 135 w 135"/>
                <a:gd name="T18" fmla="*/ 40 h 40"/>
              </a:gdLst>
              <a:ahLst/>
              <a:cxnLst>
                <a:cxn ang="T10">
                  <a:pos x="T0" y="T1"/>
                </a:cxn>
                <a:cxn ang="T11">
                  <a:pos x="T2" y="T3"/>
                </a:cxn>
                <a:cxn ang="T12">
                  <a:pos x="T4" y="T5"/>
                </a:cxn>
                <a:cxn ang="T13">
                  <a:pos x="T6" y="T7"/>
                </a:cxn>
                <a:cxn ang="T14">
                  <a:pos x="T8" y="T9"/>
                </a:cxn>
              </a:cxnLst>
              <a:rect l="T15" t="T16" r="T17" b="T18"/>
              <a:pathLst>
                <a:path w="135" h="40">
                  <a:moveTo>
                    <a:pt x="0" y="0"/>
                  </a:moveTo>
                  <a:lnTo>
                    <a:pt x="132" y="40"/>
                  </a:lnTo>
                  <a:lnTo>
                    <a:pt x="135" y="40"/>
                  </a:lnTo>
                  <a:lnTo>
                    <a:pt x="5" y="0"/>
                  </a:lnTo>
                  <a:lnTo>
                    <a:pt x="0" y="0"/>
                  </a:lnTo>
                  <a:close/>
                </a:path>
              </a:pathLst>
            </a:custGeom>
            <a:solidFill>
              <a:srgbClr val="000000"/>
            </a:solidFill>
            <a:ln w="9525">
              <a:noFill/>
              <a:round/>
              <a:headEnd/>
              <a:tailEnd/>
            </a:ln>
          </p:spPr>
          <p:txBody>
            <a:bodyPr/>
            <a:lstStyle/>
            <a:p>
              <a:endParaRPr lang="en-US"/>
            </a:p>
          </p:txBody>
        </p:sp>
        <p:sp>
          <p:nvSpPr>
            <p:cNvPr id="133181" name="Freeform 58"/>
            <p:cNvSpPr>
              <a:spLocks/>
            </p:cNvSpPr>
            <p:nvPr/>
          </p:nvSpPr>
          <p:spPr bwMode="auto">
            <a:xfrm>
              <a:off x="1148" y="1750"/>
              <a:ext cx="132" cy="35"/>
            </a:xfrm>
            <a:custGeom>
              <a:avLst/>
              <a:gdLst>
                <a:gd name="T0" fmla="*/ 0 w 132"/>
                <a:gd name="T1" fmla="*/ 0 h 35"/>
                <a:gd name="T2" fmla="*/ 130 w 132"/>
                <a:gd name="T3" fmla="*/ 35 h 35"/>
                <a:gd name="T4" fmla="*/ 132 w 132"/>
                <a:gd name="T5" fmla="*/ 35 h 35"/>
                <a:gd name="T6" fmla="*/ 4 w 132"/>
                <a:gd name="T7" fmla="*/ 0 h 35"/>
                <a:gd name="T8" fmla="*/ 0 w 132"/>
                <a:gd name="T9" fmla="*/ 0 h 35"/>
                <a:gd name="T10" fmla="*/ 0 60000 65536"/>
                <a:gd name="T11" fmla="*/ 0 60000 65536"/>
                <a:gd name="T12" fmla="*/ 0 60000 65536"/>
                <a:gd name="T13" fmla="*/ 0 60000 65536"/>
                <a:gd name="T14" fmla="*/ 0 60000 65536"/>
                <a:gd name="T15" fmla="*/ 0 w 132"/>
                <a:gd name="T16" fmla="*/ 0 h 35"/>
                <a:gd name="T17" fmla="*/ 132 w 132"/>
                <a:gd name="T18" fmla="*/ 35 h 35"/>
              </a:gdLst>
              <a:ahLst/>
              <a:cxnLst>
                <a:cxn ang="T10">
                  <a:pos x="T0" y="T1"/>
                </a:cxn>
                <a:cxn ang="T11">
                  <a:pos x="T2" y="T3"/>
                </a:cxn>
                <a:cxn ang="T12">
                  <a:pos x="T4" y="T5"/>
                </a:cxn>
                <a:cxn ang="T13">
                  <a:pos x="T6" y="T7"/>
                </a:cxn>
                <a:cxn ang="T14">
                  <a:pos x="T8" y="T9"/>
                </a:cxn>
              </a:cxnLst>
              <a:rect l="T15" t="T16" r="T17" b="T18"/>
              <a:pathLst>
                <a:path w="132" h="35">
                  <a:moveTo>
                    <a:pt x="0" y="0"/>
                  </a:moveTo>
                  <a:lnTo>
                    <a:pt x="130" y="35"/>
                  </a:lnTo>
                  <a:lnTo>
                    <a:pt x="132" y="35"/>
                  </a:lnTo>
                  <a:lnTo>
                    <a:pt x="4" y="0"/>
                  </a:lnTo>
                  <a:lnTo>
                    <a:pt x="0" y="0"/>
                  </a:lnTo>
                  <a:close/>
                </a:path>
              </a:pathLst>
            </a:custGeom>
            <a:solidFill>
              <a:srgbClr val="000000"/>
            </a:solidFill>
            <a:ln w="9525">
              <a:noFill/>
              <a:round/>
              <a:headEnd/>
              <a:tailEnd/>
            </a:ln>
          </p:spPr>
          <p:txBody>
            <a:bodyPr/>
            <a:lstStyle/>
            <a:p>
              <a:endParaRPr lang="en-US"/>
            </a:p>
          </p:txBody>
        </p:sp>
        <p:sp>
          <p:nvSpPr>
            <p:cNvPr id="133182" name="Freeform 59"/>
            <p:cNvSpPr>
              <a:spLocks/>
            </p:cNvSpPr>
            <p:nvPr/>
          </p:nvSpPr>
          <p:spPr bwMode="auto">
            <a:xfrm>
              <a:off x="1138" y="1752"/>
              <a:ext cx="133" cy="38"/>
            </a:xfrm>
            <a:custGeom>
              <a:avLst/>
              <a:gdLst>
                <a:gd name="T0" fmla="*/ 0 w 133"/>
                <a:gd name="T1" fmla="*/ 0 h 38"/>
                <a:gd name="T2" fmla="*/ 130 w 133"/>
                <a:gd name="T3" fmla="*/ 38 h 38"/>
                <a:gd name="T4" fmla="*/ 133 w 133"/>
                <a:gd name="T5" fmla="*/ 38 h 38"/>
                <a:gd name="T6" fmla="*/ 3 w 133"/>
                <a:gd name="T7" fmla="*/ 0 h 38"/>
                <a:gd name="T8" fmla="*/ 0 w 133"/>
                <a:gd name="T9" fmla="*/ 0 h 38"/>
                <a:gd name="T10" fmla="*/ 0 60000 65536"/>
                <a:gd name="T11" fmla="*/ 0 60000 65536"/>
                <a:gd name="T12" fmla="*/ 0 60000 65536"/>
                <a:gd name="T13" fmla="*/ 0 60000 65536"/>
                <a:gd name="T14" fmla="*/ 0 60000 65536"/>
                <a:gd name="T15" fmla="*/ 0 w 133"/>
                <a:gd name="T16" fmla="*/ 0 h 38"/>
                <a:gd name="T17" fmla="*/ 133 w 133"/>
                <a:gd name="T18" fmla="*/ 38 h 38"/>
              </a:gdLst>
              <a:ahLst/>
              <a:cxnLst>
                <a:cxn ang="T10">
                  <a:pos x="T0" y="T1"/>
                </a:cxn>
                <a:cxn ang="T11">
                  <a:pos x="T2" y="T3"/>
                </a:cxn>
                <a:cxn ang="T12">
                  <a:pos x="T4" y="T5"/>
                </a:cxn>
                <a:cxn ang="T13">
                  <a:pos x="T6" y="T7"/>
                </a:cxn>
                <a:cxn ang="T14">
                  <a:pos x="T8" y="T9"/>
                </a:cxn>
              </a:cxnLst>
              <a:rect l="T15" t="T16" r="T17" b="T18"/>
              <a:pathLst>
                <a:path w="133" h="38">
                  <a:moveTo>
                    <a:pt x="0" y="0"/>
                  </a:moveTo>
                  <a:lnTo>
                    <a:pt x="130" y="38"/>
                  </a:lnTo>
                  <a:lnTo>
                    <a:pt x="133" y="38"/>
                  </a:lnTo>
                  <a:lnTo>
                    <a:pt x="3" y="0"/>
                  </a:lnTo>
                  <a:lnTo>
                    <a:pt x="0" y="0"/>
                  </a:lnTo>
                  <a:close/>
                </a:path>
              </a:pathLst>
            </a:custGeom>
            <a:solidFill>
              <a:srgbClr val="000000"/>
            </a:solidFill>
            <a:ln w="9525">
              <a:noFill/>
              <a:round/>
              <a:headEnd/>
              <a:tailEnd/>
            </a:ln>
          </p:spPr>
          <p:txBody>
            <a:bodyPr/>
            <a:lstStyle/>
            <a:p>
              <a:endParaRPr lang="en-US"/>
            </a:p>
          </p:txBody>
        </p:sp>
        <p:sp>
          <p:nvSpPr>
            <p:cNvPr id="133183" name="Freeform 60"/>
            <p:cNvSpPr>
              <a:spLocks/>
            </p:cNvSpPr>
            <p:nvPr/>
          </p:nvSpPr>
          <p:spPr bwMode="auto">
            <a:xfrm>
              <a:off x="1623" y="1435"/>
              <a:ext cx="326" cy="65"/>
            </a:xfrm>
            <a:custGeom>
              <a:avLst/>
              <a:gdLst>
                <a:gd name="T0" fmla="*/ 146 w 326"/>
                <a:gd name="T1" fmla="*/ 0 h 65"/>
                <a:gd name="T2" fmla="*/ 115 w 326"/>
                <a:gd name="T3" fmla="*/ 1 h 65"/>
                <a:gd name="T4" fmla="*/ 85 w 326"/>
                <a:gd name="T5" fmla="*/ 3 h 65"/>
                <a:gd name="T6" fmla="*/ 60 w 326"/>
                <a:gd name="T7" fmla="*/ 7 h 65"/>
                <a:gd name="T8" fmla="*/ 38 w 326"/>
                <a:gd name="T9" fmla="*/ 12 h 65"/>
                <a:gd name="T10" fmla="*/ 28 w 326"/>
                <a:gd name="T11" fmla="*/ 14 h 65"/>
                <a:gd name="T12" fmla="*/ 20 w 326"/>
                <a:gd name="T13" fmla="*/ 17 h 65"/>
                <a:gd name="T14" fmla="*/ 13 w 326"/>
                <a:gd name="T15" fmla="*/ 20 h 65"/>
                <a:gd name="T16" fmla="*/ 7 w 326"/>
                <a:gd name="T17" fmla="*/ 23 h 65"/>
                <a:gd name="T18" fmla="*/ 4 w 326"/>
                <a:gd name="T19" fmla="*/ 26 h 65"/>
                <a:gd name="T20" fmla="*/ 0 w 326"/>
                <a:gd name="T21" fmla="*/ 29 h 65"/>
                <a:gd name="T22" fmla="*/ 0 w 326"/>
                <a:gd name="T23" fmla="*/ 33 h 65"/>
                <a:gd name="T24" fmla="*/ 0 w 326"/>
                <a:gd name="T25" fmla="*/ 36 h 65"/>
                <a:gd name="T26" fmla="*/ 4 w 326"/>
                <a:gd name="T27" fmla="*/ 40 h 65"/>
                <a:gd name="T28" fmla="*/ 7 w 326"/>
                <a:gd name="T29" fmla="*/ 43 h 65"/>
                <a:gd name="T30" fmla="*/ 13 w 326"/>
                <a:gd name="T31" fmla="*/ 46 h 65"/>
                <a:gd name="T32" fmla="*/ 20 w 326"/>
                <a:gd name="T33" fmla="*/ 49 h 65"/>
                <a:gd name="T34" fmla="*/ 28 w 326"/>
                <a:gd name="T35" fmla="*/ 51 h 65"/>
                <a:gd name="T36" fmla="*/ 38 w 326"/>
                <a:gd name="T37" fmla="*/ 54 h 65"/>
                <a:gd name="T38" fmla="*/ 60 w 326"/>
                <a:gd name="T39" fmla="*/ 58 h 65"/>
                <a:gd name="T40" fmla="*/ 85 w 326"/>
                <a:gd name="T41" fmla="*/ 62 h 65"/>
                <a:gd name="T42" fmla="*/ 115 w 326"/>
                <a:gd name="T43" fmla="*/ 64 h 65"/>
                <a:gd name="T44" fmla="*/ 146 w 326"/>
                <a:gd name="T45" fmla="*/ 65 h 65"/>
                <a:gd name="T46" fmla="*/ 180 w 326"/>
                <a:gd name="T47" fmla="*/ 65 h 65"/>
                <a:gd name="T48" fmla="*/ 211 w 326"/>
                <a:gd name="T49" fmla="*/ 64 h 65"/>
                <a:gd name="T50" fmla="*/ 241 w 326"/>
                <a:gd name="T51" fmla="*/ 62 h 65"/>
                <a:gd name="T52" fmla="*/ 266 w 326"/>
                <a:gd name="T53" fmla="*/ 58 h 65"/>
                <a:gd name="T54" fmla="*/ 288 w 326"/>
                <a:gd name="T55" fmla="*/ 54 h 65"/>
                <a:gd name="T56" fmla="*/ 298 w 326"/>
                <a:gd name="T57" fmla="*/ 51 h 65"/>
                <a:gd name="T58" fmla="*/ 306 w 326"/>
                <a:gd name="T59" fmla="*/ 49 h 65"/>
                <a:gd name="T60" fmla="*/ 313 w 326"/>
                <a:gd name="T61" fmla="*/ 46 h 65"/>
                <a:gd name="T62" fmla="*/ 319 w 326"/>
                <a:gd name="T63" fmla="*/ 43 h 65"/>
                <a:gd name="T64" fmla="*/ 322 w 326"/>
                <a:gd name="T65" fmla="*/ 40 h 65"/>
                <a:gd name="T66" fmla="*/ 325 w 326"/>
                <a:gd name="T67" fmla="*/ 36 h 65"/>
                <a:gd name="T68" fmla="*/ 326 w 326"/>
                <a:gd name="T69" fmla="*/ 33 h 65"/>
                <a:gd name="T70" fmla="*/ 325 w 326"/>
                <a:gd name="T71" fmla="*/ 29 h 65"/>
                <a:gd name="T72" fmla="*/ 322 w 326"/>
                <a:gd name="T73" fmla="*/ 26 h 65"/>
                <a:gd name="T74" fmla="*/ 319 w 326"/>
                <a:gd name="T75" fmla="*/ 23 h 65"/>
                <a:gd name="T76" fmla="*/ 313 w 326"/>
                <a:gd name="T77" fmla="*/ 20 h 65"/>
                <a:gd name="T78" fmla="*/ 306 w 326"/>
                <a:gd name="T79" fmla="*/ 17 h 65"/>
                <a:gd name="T80" fmla="*/ 298 w 326"/>
                <a:gd name="T81" fmla="*/ 14 h 65"/>
                <a:gd name="T82" fmla="*/ 288 w 326"/>
                <a:gd name="T83" fmla="*/ 12 h 65"/>
                <a:gd name="T84" fmla="*/ 266 w 326"/>
                <a:gd name="T85" fmla="*/ 7 h 65"/>
                <a:gd name="T86" fmla="*/ 241 w 326"/>
                <a:gd name="T87" fmla="*/ 3 h 65"/>
                <a:gd name="T88" fmla="*/ 211 w 326"/>
                <a:gd name="T89" fmla="*/ 1 h 65"/>
                <a:gd name="T90" fmla="*/ 180 w 326"/>
                <a:gd name="T91" fmla="*/ 0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6"/>
                <a:gd name="T139" fmla="*/ 0 h 65"/>
                <a:gd name="T140" fmla="*/ 326 w 326"/>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6" h="65">
                  <a:moveTo>
                    <a:pt x="162" y="0"/>
                  </a:moveTo>
                  <a:lnTo>
                    <a:pt x="146" y="0"/>
                  </a:lnTo>
                  <a:lnTo>
                    <a:pt x="130" y="0"/>
                  </a:lnTo>
                  <a:lnTo>
                    <a:pt x="115" y="1"/>
                  </a:lnTo>
                  <a:lnTo>
                    <a:pt x="99" y="2"/>
                  </a:lnTo>
                  <a:lnTo>
                    <a:pt x="85" y="3"/>
                  </a:lnTo>
                  <a:lnTo>
                    <a:pt x="71" y="6"/>
                  </a:lnTo>
                  <a:lnTo>
                    <a:pt x="60" y="7"/>
                  </a:lnTo>
                  <a:lnTo>
                    <a:pt x="48" y="9"/>
                  </a:lnTo>
                  <a:lnTo>
                    <a:pt x="38" y="12"/>
                  </a:lnTo>
                  <a:lnTo>
                    <a:pt x="32" y="13"/>
                  </a:lnTo>
                  <a:lnTo>
                    <a:pt x="28" y="14"/>
                  </a:lnTo>
                  <a:lnTo>
                    <a:pt x="24" y="15"/>
                  </a:lnTo>
                  <a:lnTo>
                    <a:pt x="20" y="17"/>
                  </a:lnTo>
                  <a:lnTo>
                    <a:pt x="15" y="19"/>
                  </a:lnTo>
                  <a:lnTo>
                    <a:pt x="13" y="20"/>
                  </a:lnTo>
                  <a:lnTo>
                    <a:pt x="10" y="21"/>
                  </a:lnTo>
                  <a:lnTo>
                    <a:pt x="7" y="23"/>
                  </a:lnTo>
                  <a:lnTo>
                    <a:pt x="5" y="24"/>
                  </a:lnTo>
                  <a:lnTo>
                    <a:pt x="4" y="26"/>
                  </a:lnTo>
                  <a:lnTo>
                    <a:pt x="1" y="28"/>
                  </a:lnTo>
                  <a:lnTo>
                    <a:pt x="0" y="29"/>
                  </a:lnTo>
                  <a:lnTo>
                    <a:pt x="0" y="31"/>
                  </a:lnTo>
                  <a:lnTo>
                    <a:pt x="0" y="33"/>
                  </a:lnTo>
                  <a:lnTo>
                    <a:pt x="0" y="35"/>
                  </a:lnTo>
                  <a:lnTo>
                    <a:pt x="0" y="36"/>
                  </a:lnTo>
                  <a:lnTo>
                    <a:pt x="1" y="37"/>
                  </a:lnTo>
                  <a:lnTo>
                    <a:pt x="4" y="40"/>
                  </a:lnTo>
                  <a:lnTo>
                    <a:pt x="5" y="41"/>
                  </a:lnTo>
                  <a:lnTo>
                    <a:pt x="7" y="43"/>
                  </a:lnTo>
                  <a:lnTo>
                    <a:pt x="10" y="44"/>
                  </a:lnTo>
                  <a:lnTo>
                    <a:pt x="13" y="46"/>
                  </a:lnTo>
                  <a:lnTo>
                    <a:pt x="15" y="47"/>
                  </a:lnTo>
                  <a:lnTo>
                    <a:pt x="20" y="49"/>
                  </a:lnTo>
                  <a:lnTo>
                    <a:pt x="24" y="50"/>
                  </a:lnTo>
                  <a:lnTo>
                    <a:pt x="28" y="51"/>
                  </a:lnTo>
                  <a:lnTo>
                    <a:pt x="32" y="53"/>
                  </a:lnTo>
                  <a:lnTo>
                    <a:pt x="38" y="54"/>
                  </a:lnTo>
                  <a:lnTo>
                    <a:pt x="48" y="56"/>
                  </a:lnTo>
                  <a:lnTo>
                    <a:pt x="60" y="58"/>
                  </a:lnTo>
                  <a:lnTo>
                    <a:pt x="71" y="61"/>
                  </a:lnTo>
                  <a:lnTo>
                    <a:pt x="85" y="62"/>
                  </a:lnTo>
                  <a:lnTo>
                    <a:pt x="99" y="63"/>
                  </a:lnTo>
                  <a:lnTo>
                    <a:pt x="115" y="64"/>
                  </a:lnTo>
                  <a:lnTo>
                    <a:pt x="130" y="65"/>
                  </a:lnTo>
                  <a:lnTo>
                    <a:pt x="146" y="65"/>
                  </a:lnTo>
                  <a:lnTo>
                    <a:pt x="162" y="65"/>
                  </a:lnTo>
                  <a:lnTo>
                    <a:pt x="180" y="65"/>
                  </a:lnTo>
                  <a:lnTo>
                    <a:pt x="195" y="65"/>
                  </a:lnTo>
                  <a:lnTo>
                    <a:pt x="211" y="64"/>
                  </a:lnTo>
                  <a:lnTo>
                    <a:pt x="227" y="63"/>
                  </a:lnTo>
                  <a:lnTo>
                    <a:pt x="241" y="62"/>
                  </a:lnTo>
                  <a:lnTo>
                    <a:pt x="253" y="61"/>
                  </a:lnTo>
                  <a:lnTo>
                    <a:pt x="266" y="58"/>
                  </a:lnTo>
                  <a:lnTo>
                    <a:pt x="278" y="56"/>
                  </a:lnTo>
                  <a:lnTo>
                    <a:pt x="288" y="54"/>
                  </a:lnTo>
                  <a:lnTo>
                    <a:pt x="293" y="53"/>
                  </a:lnTo>
                  <a:lnTo>
                    <a:pt x="298" y="51"/>
                  </a:lnTo>
                  <a:lnTo>
                    <a:pt x="302" y="50"/>
                  </a:lnTo>
                  <a:lnTo>
                    <a:pt x="306" y="49"/>
                  </a:lnTo>
                  <a:lnTo>
                    <a:pt x="309" y="47"/>
                  </a:lnTo>
                  <a:lnTo>
                    <a:pt x="313" y="46"/>
                  </a:lnTo>
                  <a:lnTo>
                    <a:pt x="315" y="44"/>
                  </a:lnTo>
                  <a:lnTo>
                    <a:pt x="319" y="43"/>
                  </a:lnTo>
                  <a:lnTo>
                    <a:pt x="321" y="41"/>
                  </a:lnTo>
                  <a:lnTo>
                    <a:pt x="322" y="40"/>
                  </a:lnTo>
                  <a:lnTo>
                    <a:pt x="324" y="37"/>
                  </a:lnTo>
                  <a:lnTo>
                    <a:pt x="325" y="36"/>
                  </a:lnTo>
                  <a:lnTo>
                    <a:pt x="326" y="35"/>
                  </a:lnTo>
                  <a:lnTo>
                    <a:pt x="326" y="33"/>
                  </a:lnTo>
                  <a:lnTo>
                    <a:pt x="326" y="31"/>
                  </a:lnTo>
                  <a:lnTo>
                    <a:pt x="325" y="29"/>
                  </a:lnTo>
                  <a:lnTo>
                    <a:pt x="324" y="28"/>
                  </a:lnTo>
                  <a:lnTo>
                    <a:pt x="322" y="26"/>
                  </a:lnTo>
                  <a:lnTo>
                    <a:pt x="321" y="24"/>
                  </a:lnTo>
                  <a:lnTo>
                    <a:pt x="319" y="23"/>
                  </a:lnTo>
                  <a:lnTo>
                    <a:pt x="315" y="21"/>
                  </a:lnTo>
                  <a:lnTo>
                    <a:pt x="313" y="20"/>
                  </a:lnTo>
                  <a:lnTo>
                    <a:pt x="309" y="19"/>
                  </a:lnTo>
                  <a:lnTo>
                    <a:pt x="306" y="17"/>
                  </a:lnTo>
                  <a:lnTo>
                    <a:pt x="302" y="15"/>
                  </a:lnTo>
                  <a:lnTo>
                    <a:pt x="298" y="14"/>
                  </a:lnTo>
                  <a:lnTo>
                    <a:pt x="293" y="13"/>
                  </a:lnTo>
                  <a:lnTo>
                    <a:pt x="288" y="12"/>
                  </a:lnTo>
                  <a:lnTo>
                    <a:pt x="278" y="9"/>
                  </a:lnTo>
                  <a:lnTo>
                    <a:pt x="266" y="7"/>
                  </a:lnTo>
                  <a:lnTo>
                    <a:pt x="253" y="6"/>
                  </a:lnTo>
                  <a:lnTo>
                    <a:pt x="241" y="3"/>
                  </a:lnTo>
                  <a:lnTo>
                    <a:pt x="227" y="2"/>
                  </a:lnTo>
                  <a:lnTo>
                    <a:pt x="211" y="1"/>
                  </a:lnTo>
                  <a:lnTo>
                    <a:pt x="195" y="0"/>
                  </a:lnTo>
                  <a:lnTo>
                    <a:pt x="180" y="0"/>
                  </a:lnTo>
                  <a:lnTo>
                    <a:pt x="162" y="0"/>
                  </a:lnTo>
                  <a:close/>
                </a:path>
              </a:pathLst>
            </a:custGeom>
            <a:solidFill>
              <a:srgbClr val="CCCCFF"/>
            </a:solidFill>
            <a:ln w="9525">
              <a:noFill/>
              <a:round/>
              <a:headEnd/>
              <a:tailEnd/>
            </a:ln>
          </p:spPr>
          <p:txBody>
            <a:bodyPr/>
            <a:lstStyle/>
            <a:p>
              <a:endParaRPr lang="en-US"/>
            </a:p>
          </p:txBody>
        </p:sp>
        <p:sp>
          <p:nvSpPr>
            <p:cNvPr id="133184" name="Freeform 61"/>
            <p:cNvSpPr>
              <a:spLocks/>
            </p:cNvSpPr>
            <p:nvPr/>
          </p:nvSpPr>
          <p:spPr bwMode="auto">
            <a:xfrm>
              <a:off x="1623" y="1435"/>
              <a:ext cx="326" cy="65"/>
            </a:xfrm>
            <a:custGeom>
              <a:avLst/>
              <a:gdLst>
                <a:gd name="T0" fmla="*/ 146 w 326"/>
                <a:gd name="T1" fmla="*/ 0 h 65"/>
                <a:gd name="T2" fmla="*/ 115 w 326"/>
                <a:gd name="T3" fmla="*/ 1 h 65"/>
                <a:gd name="T4" fmla="*/ 85 w 326"/>
                <a:gd name="T5" fmla="*/ 3 h 65"/>
                <a:gd name="T6" fmla="*/ 60 w 326"/>
                <a:gd name="T7" fmla="*/ 7 h 65"/>
                <a:gd name="T8" fmla="*/ 38 w 326"/>
                <a:gd name="T9" fmla="*/ 12 h 65"/>
                <a:gd name="T10" fmla="*/ 28 w 326"/>
                <a:gd name="T11" fmla="*/ 14 h 65"/>
                <a:gd name="T12" fmla="*/ 20 w 326"/>
                <a:gd name="T13" fmla="*/ 17 h 65"/>
                <a:gd name="T14" fmla="*/ 13 w 326"/>
                <a:gd name="T15" fmla="*/ 20 h 65"/>
                <a:gd name="T16" fmla="*/ 7 w 326"/>
                <a:gd name="T17" fmla="*/ 23 h 65"/>
                <a:gd name="T18" fmla="*/ 4 w 326"/>
                <a:gd name="T19" fmla="*/ 26 h 65"/>
                <a:gd name="T20" fmla="*/ 0 w 326"/>
                <a:gd name="T21" fmla="*/ 29 h 65"/>
                <a:gd name="T22" fmla="*/ 0 w 326"/>
                <a:gd name="T23" fmla="*/ 33 h 65"/>
                <a:gd name="T24" fmla="*/ 0 w 326"/>
                <a:gd name="T25" fmla="*/ 36 h 65"/>
                <a:gd name="T26" fmla="*/ 4 w 326"/>
                <a:gd name="T27" fmla="*/ 40 h 65"/>
                <a:gd name="T28" fmla="*/ 7 w 326"/>
                <a:gd name="T29" fmla="*/ 43 h 65"/>
                <a:gd name="T30" fmla="*/ 13 w 326"/>
                <a:gd name="T31" fmla="*/ 46 h 65"/>
                <a:gd name="T32" fmla="*/ 20 w 326"/>
                <a:gd name="T33" fmla="*/ 49 h 65"/>
                <a:gd name="T34" fmla="*/ 28 w 326"/>
                <a:gd name="T35" fmla="*/ 51 h 65"/>
                <a:gd name="T36" fmla="*/ 38 w 326"/>
                <a:gd name="T37" fmla="*/ 54 h 65"/>
                <a:gd name="T38" fmla="*/ 60 w 326"/>
                <a:gd name="T39" fmla="*/ 58 h 65"/>
                <a:gd name="T40" fmla="*/ 85 w 326"/>
                <a:gd name="T41" fmla="*/ 62 h 65"/>
                <a:gd name="T42" fmla="*/ 115 w 326"/>
                <a:gd name="T43" fmla="*/ 64 h 65"/>
                <a:gd name="T44" fmla="*/ 146 w 326"/>
                <a:gd name="T45" fmla="*/ 65 h 65"/>
                <a:gd name="T46" fmla="*/ 180 w 326"/>
                <a:gd name="T47" fmla="*/ 65 h 65"/>
                <a:gd name="T48" fmla="*/ 211 w 326"/>
                <a:gd name="T49" fmla="*/ 64 h 65"/>
                <a:gd name="T50" fmla="*/ 241 w 326"/>
                <a:gd name="T51" fmla="*/ 62 h 65"/>
                <a:gd name="T52" fmla="*/ 266 w 326"/>
                <a:gd name="T53" fmla="*/ 58 h 65"/>
                <a:gd name="T54" fmla="*/ 288 w 326"/>
                <a:gd name="T55" fmla="*/ 54 h 65"/>
                <a:gd name="T56" fmla="*/ 298 w 326"/>
                <a:gd name="T57" fmla="*/ 51 h 65"/>
                <a:gd name="T58" fmla="*/ 306 w 326"/>
                <a:gd name="T59" fmla="*/ 49 h 65"/>
                <a:gd name="T60" fmla="*/ 313 w 326"/>
                <a:gd name="T61" fmla="*/ 46 h 65"/>
                <a:gd name="T62" fmla="*/ 319 w 326"/>
                <a:gd name="T63" fmla="*/ 43 h 65"/>
                <a:gd name="T64" fmla="*/ 322 w 326"/>
                <a:gd name="T65" fmla="*/ 40 h 65"/>
                <a:gd name="T66" fmla="*/ 325 w 326"/>
                <a:gd name="T67" fmla="*/ 36 h 65"/>
                <a:gd name="T68" fmla="*/ 326 w 326"/>
                <a:gd name="T69" fmla="*/ 33 h 65"/>
                <a:gd name="T70" fmla="*/ 325 w 326"/>
                <a:gd name="T71" fmla="*/ 29 h 65"/>
                <a:gd name="T72" fmla="*/ 322 w 326"/>
                <a:gd name="T73" fmla="*/ 26 h 65"/>
                <a:gd name="T74" fmla="*/ 319 w 326"/>
                <a:gd name="T75" fmla="*/ 23 h 65"/>
                <a:gd name="T76" fmla="*/ 313 w 326"/>
                <a:gd name="T77" fmla="*/ 20 h 65"/>
                <a:gd name="T78" fmla="*/ 306 w 326"/>
                <a:gd name="T79" fmla="*/ 17 h 65"/>
                <a:gd name="T80" fmla="*/ 298 w 326"/>
                <a:gd name="T81" fmla="*/ 14 h 65"/>
                <a:gd name="T82" fmla="*/ 288 w 326"/>
                <a:gd name="T83" fmla="*/ 12 h 65"/>
                <a:gd name="T84" fmla="*/ 266 w 326"/>
                <a:gd name="T85" fmla="*/ 7 h 65"/>
                <a:gd name="T86" fmla="*/ 241 w 326"/>
                <a:gd name="T87" fmla="*/ 3 h 65"/>
                <a:gd name="T88" fmla="*/ 211 w 326"/>
                <a:gd name="T89" fmla="*/ 1 h 65"/>
                <a:gd name="T90" fmla="*/ 180 w 326"/>
                <a:gd name="T91" fmla="*/ 0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6"/>
                <a:gd name="T139" fmla="*/ 0 h 65"/>
                <a:gd name="T140" fmla="*/ 326 w 326"/>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6" h="65">
                  <a:moveTo>
                    <a:pt x="162" y="0"/>
                  </a:moveTo>
                  <a:lnTo>
                    <a:pt x="146" y="0"/>
                  </a:lnTo>
                  <a:lnTo>
                    <a:pt x="130" y="0"/>
                  </a:lnTo>
                  <a:lnTo>
                    <a:pt x="115" y="1"/>
                  </a:lnTo>
                  <a:lnTo>
                    <a:pt x="99" y="2"/>
                  </a:lnTo>
                  <a:lnTo>
                    <a:pt x="85" y="3"/>
                  </a:lnTo>
                  <a:lnTo>
                    <a:pt x="71" y="6"/>
                  </a:lnTo>
                  <a:lnTo>
                    <a:pt x="60" y="7"/>
                  </a:lnTo>
                  <a:lnTo>
                    <a:pt x="48" y="9"/>
                  </a:lnTo>
                  <a:lnTo>
                    <a:pt x="38" y="12"/>
                  </a:lnTo>
                  <a:lnTo>
                    <a:pt x="32" y="13"/>
                  </a:lnTo>
                  <a:lnTo>
                    <a:pt x="28" y="14"/>
                  </a:lnTo>
                  <a:lnTo>
                    <a:pt x="24" y="15"/>
                  </a:lnTo>
                  <a:lnTo>
                    <a:pt x="20" y="17"/>
                  </a:lnTo>
                  <a:lnTo>
                    <a:pt x="15" y="19"/>
                  </a:lnTo>
                  <a:lnTo>
                    <a:pt x="13" y="20"/>
                  </a:lnTo>
                  <a:lnTo>
                    <a:pt x="10" y="21"/>
                  </a:lnTo>
                  <a:lnTo>
                    <a:pt x="7" y="23"/>
                  </a:lnTo>
                  <a:lnTo>
                    <a:pt x="5" y="24"/>
                  </a:lnTo>
                  <a:lnTo>
                    <a:pt x="4" y="26"/>
                  </a:lnTo>
                  <a:lnTo>
                    <a:pt x="1" y="28"/>
                  </a:lnTo>
                  <a:lnTo>
                    <a:pt x="0" y="29"/>
                  </a:lnTo>
                  <a:lnTo>
                    <a:pt x="0" y="31"/>
                  </a:lnTo>
                  <a:lnTo>
                    <a:pt x="0" y="33"/>
                  </a:lnTo>
                  <a:lnTo>
                    <a:pt x="0" y="35"/>
                  </a:lnTo>
                  <a:lnTo>
                    <a:pt x="0" y="36"/>
                  </a:lnTo>
                  <a:lnTo>
                    <a:pt x="1" y="37"/>
                  </a:lnTo>
                  <a:lnTo>
                    <a:pt x="4" y="40"/>
                  </a:lnTo>
                  <a:lnTo>
                    <a:pt x="5" y="41"/>
                  </a:lnTo>
                  <a:lnTo>
                    <a:pt x="7" y="43"/>
                  </a:lnTo>
                  <a:lnTo>
                    <a:pt x="10" y="44"/>
                  </a:lnTo>
                  <a:lnTo>
                    <a:pt x="13" y="46"/>
                  </a:lnTo>
                  <a:lnTo>
                    <a:pt x="15" y="47"/>
                  </a:lnTo>
                  <a:lnTo>
                    <a:pt x="20" y="49"/>
                  </a:lnTo>
                  <a:lnTo>
                    <a:pt x="24" y="50"/>
                  </a:lnTo>
                  <a:lnTo>
                    <a:pt x="28" y="51"/>
                  </a:lnTo>
                  <a:lnTo>
                    <a:pt x="32" y="53"/>
                  </a:lnTo>
                  <a:lnTo>
                    <a:pt x="38" y="54"/>
                  </a:lnTo>
                  <a:lnTo>
                    <a:pt x="48" y="56"/>
                  </a:lnTo>
                  <a:lnTo>
                    <a:pt x="60" y="58"/>
                  </a:lnTo>
                  <a:lnTo>
                    <a:pt x="71" y="61"/>
                  </a:lnTo>
                  <a:lnTo>
                    <a:pt x="85" y="62"/>
                  </a:lnTo>
                  <a:lnTo>
                    <a:pt x="99" y="63"/>
                  </a:lnTo>
                  <a:lnTo>
                    <a:pt x="115" y="64"/>
                  </a:lnTo>
                  <a:lnTo>
                    <a:pt x="130" y="65"/>
                  </a:lnTo>
                  <a:lnTo>
                    <a:pt x="146" y="65"/>
                  </a:lnTo>
                  <a:lnTo>
                    <a:pt x="162" y="65"/>
                  </a:lnTo>
                  <a:lnTo>
                    <a:pt x="180" y="65"/>
                  </a:lnTo>
                  <a:lnTo>
                    <a:pt x="195" y="65"/>
                  </a:lnTo>
                  <a:lnTo>
                    <a:pt x="211" y="64"/>
                  </a:lnTo>
                  <a:lnTo>
                    <a:pt x="227" y="63"/>
                  </a:lnTo>
                  <a:lnTo>
                    <a:pt x="241" y="62"/>
                  </a:lnTo>
                  <a:lnTo>
                    <a:pt x="253" y="61"/>
                  </a:lnTo>
                  <a:lnTo>
                    <a:pt x="266" y="58"/>
                  </a:lnTo>
                  <a:lnTo>
                    <a:pt x="278" y="56"/>
                  </a:lnTo>
                  <a:lnTo>
                    <a:pt x="288" y="54"/>
                  </a:lnTo>
                  <a:lnTo>
                    <a:pt x="293" y="53"/>
                  </a:lnTo>
                  <a:lnTo>
                    <a:pt x="298" y="51"/>
                  </a:lnTo>
                  <a:lnTo>
                    <a:pt x="302" y="50"/>
                  </a:lnTo>
                  <a:lnTo>
                    <a:pt x="306" y="49"/>
                  </a:lnTo>
                  <a:lnTo>
                    <a:pt x="309" y="47"/>
                  </a:lnTo>
                  <a:lnTo>
                    <a:pt x="313" y="46"/>
                  </a:lnTo>
                  <a:lnTo>
                    <a:pt x="315" y="44"/>
                  </a:lnTo>
                  <a:lnTo>
                    <a:pt x="319" y="43"/>
                  </a:lnTo>
                  <a:lnTo>
                    <a:pt x="321" y="41"/>
                  </a:lnTo>
                  <a:lnTo>
                    <a:pt x="322" y="40"/>
                  </a:lnTo>
                  <a:lnTo>
                    <a:pt x="324" y="37"/>
                  </a:lnTo>
                  <a:lnTo>
                    <a:pt x="325" y="36"/>
                  </a:lnTo>
                  <a:lnTo>
                    <a:pt x="326" y="35"/>
                  </a:lnTo>
                  <a:lnTo>
                    <a:pt x="326" y="33"/>
                  </a:lnTo>
                  <a:lnTo>
                    <a:pt x="326" y="31"/>
                  </a:lnTo>
                  <a:lnTo>
                    <a:pt x="325" y="29"/>
                  </a:lnTo>
                  <a:lnTo>
                    <a:pt x="324" y="28"/>
                  </a:lnTo>
                  <a:lnTo>
                    <a:pt x="322" y="26"/>
                  </a:lnTo>
                  <a:lnTo>
                    <a:pt x="321" y="24"/>
                  </a:lnTo>
                  <a:lnTo>
                    <a:pt x="319" y="23"/>
                  </a:lnTo>
                  <a:lnTo>
                    <a:pt x="315" y="21"/>
                  </a:lnTo>
                  <a:lnTo>
                    <a:pt x="313" y="20"/>
                  </a:lnTo>
                  <a:lnTo>
                    <a:pt x="309" y="19"/>
                  </a:lnTo>
                  <a:lnTo>
                    <a:pt x="306" y="17"/>
                  </a:lnTo>
                  <a:lnTo>
                    <a:pt x="302" y="15"/>
                  </a:lnTo>
                  <a:lnTo>
                    <a:pt x="298" y="14"/>
                  </a:lnTo>
                  <a:lnTo>
                    <a:pt x="293" y="13"/>
                  </a:lnTo>
                  <a:lnTo>
                    <a:pt x="288" y="12"/>
                  </a:lnTo>
                  <a:lnTo>
                    <a:pt x="278" y="9"/>
                  </a:lnTo>
                  <a:lnTo>
                    <a:pt x="266" y="7"/>
                  </a:lnTo>
                  <a:lnTo>
                    <a:pt x="253" y="6"/>
                  </a:lnTo>
                  <a:lnTo>
                    <a:pt x="241" y="3"/>
                  </a:lnTo>
                  <a:lnTo>
                    <a:pt x="227" y="2"/>
                  </a:lnTo>
                  <a:lnTo>
                    <a:pt x="211" y="1"/>
                  </a:lnTo>
                  <a:lnTo>
                    <a:pt x="195" y="0"/>
                  </a:lnTo>
                  <a:lnTo>
                    <a:pt x="180" y="0"/>
                  </a:lnTo>
                  <a:lnTo>
                    <a:pt x="162" y="0"/>
                  </a:lnTo>
                </a:path>
              </a:pathLst>
            </a:custGeom>
            <a:noFill/>
            <a:ln w="14288">
              <a:solidFill>
                <a:srgbClr val="000000"/>
              </a:solidFill>
              <a:round/>
              <a:headEnd/>
              <a:tailEnd/>
            </a:ln>
          </p:spPr>
          <p:txBody>
            <a:bodyPr/>
            <a:lstStyle/>
            <a:p>
              <a:endParaRPr lang="en-US"/>
            </a:p>
          </p:txBody>
        </p:sp>
        <p:sp>
          <p:nvSpPr>
            <p:cNvPr id="133185" name="Line 62"/>
            <p:cNvSpPr>
              <a:spLocks noChangeShapeType="1"/>
            </p:cNvSpPr>
            <p:nvPr/>
          </p:nvSpPr>
          <p:spPr bwMode="auto">
            <a:xfrm>
              <a:off x="1623" y="1429"/>
              <a:ext cx="1" cy="41"/>
            </a:xfrm>
            <a:prstGeom prst="line">
              <a:avLst/>
            </a:prstGeom>
            <a:noFill/>
            <a:ln w="14288">
              <a:solidFill>
                <a:srgbClr val="000000"/>
              </a:solidFill>
              <a:round/>
              <a:headEnd/>
              <a:tailEnd/>
            </a:ln>
          </p:spPr>
          <p:txBody>
            <a:bodyPr/>
            <a:lstStyle/>
            <a:p>
              <a:endParaRPr lang="en-US"/>
            </a:p>
          </p:txBody>
        </p:sp>
        <p:sp>
          <p:nvSpPr>
            <p:cNvPr id="133186" name="Line 63"/>
            <p:cNvSpPr>
              <a:spLocks noChangeShapeType="1"/>
            </p:cNvSpPr>
            <p:nvPr/>
          </p:nvSpPr>
          <p:spPr bwMode="auto">
            <a:xfrm>
              <a:off x="1949" y="1429"/>
              <a:ext cx="1" cy="41"/>
            </a:xfrm>
            <a:prstGeom prst="line">
              <a:avLst/>
            </a:prstGeom>
            <a:noFill/>
            <a:ln w="14288">
              <a:solidFill>
                <a:srgbClr val="000000"/>
              </a:solidFill>
              <a:round/>
              <a:headEnd/>
              <a:tailEnd/>
            </a:ln>
          </p:spPr>
          <p:txBody>
            <a:bodyPr/>
            <a:lstStyle/>
            <a:p>
              <a:endParaRPr lang="en-US"/>
            </a:p>
          </p:txBody>
        </p:sp>
        <p:sp>
          <p:nvSpPr>
            <p:cNvPr id="133187" name="Rectangle 64"/>
            <p:cNvSpPr>
              <a:spLocks noChangeArrowheads="1"/>
            </p:cNvSpPr>
            <p:nvPr/>
          </p:nvSpPr>
          <p:spPr bwMode="auto">
            <a:xfrm>
              <a:off x="1623" y="1429"/>
              <a:ext cx="322" cy="40"/>
            </a:xfrm>
            <a:prstGeom prst="rect">
              <a:avLst/>
            </a:prstGeom>
            <a:solidFill>
              <a:srgbClr val="CCCCFF"/>
            </a:solidFill>
            <a:ln w="9525">
              <a:noFill/>
              <a:miter lim="800000"/>
              <a:headEnd/>
              <a:tailEnd/>
            </a:ln>
          </p:spPr>
          <p:txBody>
            <a:bodyPr/>
            <a:lstStyle/>
            <a:p>
              <a:endParaRPr lang="en-US"/>
            </a:p>
          </p:txBody>
        </p:sp>
        <p:sp>
          <p:nvSpPr>
            <p:cNvPr id="133188" name="Rectangle 65"/>
            <p:cNvSpPr>
              <a:spLocks noChangeArrowheads="1"/>
            </p:cNvSpPr>
            <p:nvPr/>
          </p:nvSpPr>
          <p:spPr bwMode="auto">
            <a:xfrm>
              <a:off x="1809" y="1446"/>
              <a:ext cx="23" cy="112"/>
            </a:xfrm>
            <a:prstGeom prst="rect">
              <a:avLst/>
            </a:prstGeom>
            <a:noFill/>
            <a:ln w="9525">
              <a:noFill/>
              <a:miter lim="800000"/>
              <a:headEnd/>
              <a:tailEnd/>
            </a:ln>
          </p:spPr>
          <p:txBody>
            <a:bodyPr wrap="none" lIns="0" tIns="0" rIns="0" bIns="0">
              <a:spAutoFit/>
            </a:bodyPr>
            <a:lstStyle/>
            <a:p>
              <a:r>
                <a:rPr lang="en-US" sz="1300">
                  <a:solidFill>
                    <a:srgbClr val="000000"/>
                  </a:solidFill>
                </a:rPr>
                <a:t> </a:t>
              </a:r>
              <a:endParaRPr lang="en-US"/>
            </a:p>
          </p:txBody>
        </p:sp>
        <p:sp>
          <p:nvSpPr>
            <p:cNvPr id="133189" name="Freeform 66"/>
            <p:cNvSpPr>
              <a:spLocks/>
            </p:cNvSpPr>
            <p:nvPr/>
          </p:nvSpPr>
          <p:spPr bwMode="auto">
            <a:xfrm>
              <a:off x="1620" y="1381"/>
              <a:ext cx="325" cy="77"/>
            </a:xfrm>
            <a:custGeom>
              <a:avLst/>
              <a:gdLst>
                <a:gd name="T0" fmla="*/ 147 w 325"/>
                <a:gd name="T1" fmla="*/ 0 h 77"/>
                <a:gd name="T2" fmla="*/ 114 w 325"/>
                <a:gd name="T3" fmla="*/ 1 h 77"/>
                <a:gd name="T4" fmla="*/ 85 w 325"/>
                <a:gd name="T5" fmla="*/ 5 h 77"/>
                <a:gd name="T6" fmla="*/ 59 w 325"/>
                <a:gd name="T7" fmla="*/ 10 h 77"/>
                <a:gd name="T8" fmla="*/ 37 w 325"/>
                <a:gd name="T9" fmla="*/ 14 h 77"/>
                <a:gd name="T10" fmla="*/ 28 w 325"/>
                <a:gd name="T11" fmla="*/ 18 h 77"/>
                <a:gd name="T12" fmla="*/ 20 w 325"/>
                <a:gd name="T13" fmla="*/ 20 h 77"/>
                <a:gd name="T14" fmla="*/ 13 w 325"/>
                <a:gd name="T15" fmla="*/ 24 h 77"/>
                <a:gd name="T16" fmla="*/ 8 w 325"/>
                <a:gd name="T17" fmla="*/ 27 h 77"/>
                <a:gd name="T18" fmla="*/ 3 w 325"/>
                <a:gd name="T19" fmla="*/ 31 h 77"/>
                <a:gd name="T20" fmla="*/ 1 w 325"/>
                <a:gd name="T21" fmla="*/ 35 h 77"/>
                <a:gd name="T22" fmla="*/ 0 w 325"/>
                <a:gd name="T23" fmla="*/ 39 h 77"/>
                <a:gd name="T24" fmla="*/ 1 w 325"/>
                <a:gd name="T25" fmla="*/ 42 h 77"/>
                <a:gd name="T26" fmla="*/ 3 w 325"/>
                <a:gd name="T27" fmla="*/ 47 h 77"/>
                <a:gd name="T28" fmla="*/ 8 w 325"/>
                <a:gd name="T29" fmla="*/ 50 h 77"/>
                <a:gd name="T30" fmla="*/ 13 w 325"/>
                <a:gd name="T31" fmla="*/ 54 h 77"/>
                <a:gd name="T32" fmla="*/ 20 w 325"/>
                <a:gd name="T33" fmla="*/ 57 h 77"/>
                <a:gd name="T34" fmla="*/ 28 w 325"/>
                <a:gd name="T35" fmla="*/ 61 h 77"/>
                <a:gd name="T36" fmla="*/ 37 w 325"/>
                <a:gd name="T37" fmla="*/ 63 h 77"/>
                <a:gd name="T38" fmla="*/ 59 w 325"/>
                <a:gd name="T39" fmla="*/ 69 h 77"/>
                <a:gd name="T40" fmla="*/ 85 w 325"/>
                <a:gd name="T41" fmla="*/ 73 h 77"/>
                <a:gd name="T42" fmla="*/ 114 w 325"/>
                <a:gd name="T43" fmla="*/ 76 h 77"/>
                <a:gd name="T44" fmla="*/ 146 w 325"/>
                <a:gd name="T45" fmla="*/ 77 h 77"/>
                <a:gd name="T46" fmla="*/ 179 w 325"/>
                <a:gd name="T47" fmla="*/ 77 h 77"/>
                <a:gd name="T48" fmla="*/ 211 w 325"/>
                <a:gd name="T49" fmla="*/ 76 h 77"/>
                <a:gd name="T50" fmla="*/ 240 w 325"/>
                <a:gd name="T51" fmla="*/ 73 h 77"/>
                <a:gd name="T52" fmla="*/ 267 w 325"/>
                <a:gd name="T53" fmla="*/ 69 h 77"/>
                <a:gd name="T54" fmla="*/ 289 w 325"/>
                <a:gd name="T55" fmla="*/ 63 h 77"/>
                <a:gd name="T56" fmla="*/ 298 w 325"/>
                <a:gd name="T57" fmla="*/ 61 h 77"/>
                <a:gd name="T58" fmla="*/ 307 w 325"/>
                <a:gd name="T59" fmla="*/ 57 h 77"/>
                <a:gd name="T60" fmla="*/ 312 w 325"/>
                <a:gd name="T61" fmla="*/ 54 h 77"/>
                <a:gd name="T62" fmla="*/ 318 w 325"/>
                <a:gd name="T63" fmla="*/ 50 h 77"/>
                <a:gd name="T64" fmla="*/ 323 w 325"/>
                <a:gd name="T65" fmla="*/ 47 h 77"/>
                <a:gd name="T66" fmla="*/ 325 w 325"/>
                <a:gd name="T67" fmla="*/ 42 h 77"/>
                <a:gd name="T68" fmla="*/ 325 w 325"/>
                <a:gd name="T69" fmla="*/ 39 h 77"/>
                <a:gd name="T70" fmla="*/ 325 w 325"/>
                <a:gd name="T71" fmla="*/ 35 h 77"/>
                <a:gd name="T72" fmla="*/ 323 w 325"/>
                <a:gd name="T73" fmla="*/ 31 h 77"/>
                <a:gd name="T74" fmla="*/ 318 w 325"/>
                <a:gd name="T75" fmla="*/ 27 h 77"/>
                <a:gd name="T76" fmla="*/ 312 w 325"/>
                <a:gd name="T77" fmla="*/ 24 h 77"/>
                <a:gd name="T78" fmla="*/ 307 w 325"/>
                <a:gd name="T79" fmla="*/ 20 h 77"/>
                <a:gd name="T80" fmla="*/ 298 w 325"/>
                <a:gd name="T81" fmla="*/ 18 h 77"/>
                <a:gd name="T82" fmla="*/ 289 w 325"/>
                <a:gd name="T83" fmla="*/ 14 h 77"/>
                <a:gd name="T84" fmla="*/ 267 w 325"/>
                <a:gd name="T85" fmla="*/ 10 h 77"/>
                <a:gd name="T86" fmla="*/ 240 w 325"/>
                <a:gd name="T87" fmla="*/ 5 h 77"/>
                <a:gd name="T88" fmla="*/ 211 w 325"/>
                <a:gd name="T89" fmla="*/ 1 h 77"/>
                <a:gd name="T90" fmla="*/ 179 w 325"/>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5"/>
                <a:gd name="T139" fmla="*/ 0 h 77"/>
                <a:gd name="T140" fmla="*/ 325 w 325"/>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5" h="77">
                  <a:moveTo>
                    <a:pt x="163" y="0"/>
                  </a:moveTo>
                  <a:lnTo>
                    <a:pt x="147" y="0"/>
                  </a:lnTo>
                  <a:lnTo>
                    <a:pt x="130" y="1"/>
                  </a:lnTo>
                  <a:lnTo>
                    <a:pt x="114" y="1"/>
                  </a:lnTo>
                  <a:lnTo>
                    <a:pt x="99" y="4"/>
                  </a:lnTo>
                  <a:lnTo>
                    <a:pt x="85" y="5"/>
                  </a:lnTo>
                  <a:lnTo>
                    <a:pt x="72" y="7"/>
                  </a:lnTo>
                  <a:lnTo>
                    <a:pt x="59" y="10"/>
                  </a:lnTo>
                  <a:lnTo>
                    <a:pt x="48" y="12"/>
                  </a:lnTo>
                  <a:lnTo>
                    <a:pt x="37" y="14"/>
                  </a:lnTo>
                  <a:lnTo>
                    <a:pt x="32" y="15"/>
                  </a:lnTo>
                  <a:lnTo>
                    <a:pt x="28" y="18"/>
                  </a:lnTo>
                  <a:lnTo>
                    <a:pt x="23" y="19"/>
                  </a:lnTo>
                  <a:lnTo>
                    <a:pt x="20" y="20"/>
                  </a:lnTo>
                  <a:lnTo>
                    <a:pt x="16" y="22"/>
                  </a:lnTo>
                  <a:lnTo>
                    <a:pt x="13" y="24"/>
                  </a:lnTo>
                  <a:lnTo>
                    <a:pt x="10" y="26"/>
                  </a:lnTo>
                  <a:lnTo>
                    <a:pt x="8" y="27"/>
                  </a:lnTo>
                  <a:lnTo>
                    <a:pt x="6" y="29"/>
                  </a:lnTo>
                  <a:lnTo>
                    <a:pt x="3" y="31"/>
                  </a:lnTo>
                  <a:lnTo>
                    <a:pt x="2" y="33"/>
                  </a:lnTo>
                  <a:lnTo>
                    <a:pt x="1" y="35"/>
                  </a:lnTo>
                  <a:lnTo>
                    <a:pt x="0" y="36"/>
                  </a:lnTo>
                  <a:lnTo>
                    <a:pt x="0" y="39"/>
                  </a:lnTo>
                  <a:lnTo>
                    <a:pt x="0" y="41"/>
                  </a:lnTo>
                  <a:lnTo>
                    <a:pt x="1" y="42"/>
                  </a:lnTo>
                  <a:lnTo>
                    <a:pt x="2" y="45"/>
                  </a:lnTo>
                  <a:lnTo>
                    <a:pt x="3" y="47"/>
                  </a:lnTo>
                  <a:lnTo>
                    <a:pt x="6" y="48"/>
                  </a:lnTo>
                  <a:lnTo>
                    <a:pt x="8" y="50"/>
                  </a:lnTo>
                  <a:lnTo>
                    <a:pt x="10" y="52"/>
                  </a:lnTo>
                  <a:lnTo>
                    <a:pt x="13" y="54"/>
                  </a:lnTo>
                  <a:lnTo>
                    <a:pt x="16" y="55"/>
                  </a:lnTo>
                  <a:lnTo>
                    <a:pt x="20" y="57"/>
                  </a:lnTo>
                  <a:lnTo>
                    <a:pt x="23" y="59"/>
                  </a:lnTo>
                  <a:lnTo>
                    <a:pt x="28" y="61"/>
                  </a:lnTo>
                  <a:lnTo>
                    <a:pt x="32" y="62"/>
                  </a:lnTo>
                  <a:lnTo>
                    <a:pt x="37" y="63"/>
                  </a:lnTo>
                  <a:lnTo>
                    <a:pt x="48" y="67"/>
                  </a:lnTo>
                  <a:lnTo>
                    <a:pt x="59" y="69"/>
                  </a:lnTo>
                  <a:lnTo>
                    <a:pt x="72" y="71"/>
                  </a:lnTo>
                  <a:lnTo>
                    <a:pt x="85" y="73"/>
                  </a:lnTo>
                  <a:lnTo>
                    <a:pt x="99" y="75"/>
                  </a:lnTo>
                  <a:lnTo>
                    <a:pt x="114" y="76"/>
                  </a:lnTo>
                  <a:lnTo>
                    <a:pt x="130" y="77"/>
                  </a:lnTo>
                  <a:lnTo>
                    <a:pt x="146" y="77"/>
                  </a:lnTo>
                  <a:lnTo>
                    <a:pt x="163" y="77"/>
                  </a:lnTo>
                  <a:lnTo>
                    <a:pt x="179" y="77"/>
                  </a:lnTo>
                  <a:lnTo>
                    <a:pt x="196" y="77"/>
                  </a:lnTo>
                  <a:lnTo>
                    <a:pt x="211" y="76"/>
                  </a:lnTo>
                  <a:lnTo>
                    <a:pt x="226" y="75"/>
                  </a:lnTo>
                  <a:lnTo>
                    <a:pt x="240" y="73"/>
                  </a:lnTo>
                  <a:lnTo>
                    <a:pt x="254" y="71"/>
                  </a:lnTo>
                  <a:lnTo>
                    <a:pt x="267" y="69"/>
                  </a:lnTo>
                  <a:lnTo>
                    <a:pt x="279" y="67"/>
                  </a:lnTo>
                  <a:lnTo>
                    <a:pt x="289" y="63"/>
                  </a:lnTo>
                  <a:lnTo>
                    <a:pt x="294" y="62"/>
                  </a:lnTo>
                  <a:lnTo>
                    <a:pt x="298" y="61"/>
                  </a:lnTo>
                  <a:lnTo>
                    <a:pt x="302" y="59"/>
                  </a:lnTo>
                  <a:lnTo>
                    <a:pt x="307" y="57"/>
                  </a:lnTo>
                  <a:lnTo>
                    <a:pt x="310" y="55"/>
                  </a:lnTo>
                  <a:lnTo>
                    <a:pt x="312" y="54"/>
                  </a:lnTo>
                  <a:lnTo>
                    <a:pt x="316" y="52"/>
                  </a:lnTo>
                  <a:lnTo>
                    <a:pt x="318" y="50"/>
                  </a:lnTo>
                  <a:lnTo>
                    <a:pt x="321" y="48"/>
                  </a:lnTo>
                  <a:lnTo>
                    <a:pt x="323" y="47"/>
                  </a:lnTo>
                  <a:lnTo>
                    <a:pt x="324" y="45"/>
                  </a:lnTo>
                  <a:lnTo>
                    <a:pt x="325" y="42"/>
                  </a:lnTo>
                  <a:lnTo>
                    <a:pt x="325" y="41"/>
                  </a:lnTo>
                  <a:lnTo>
                    <a:pt x="325" y="39"/>
                  </a:lnTo>
                  <a:lnTo>
                    <a:pt x="325" y="36"/>
                  </a:lnTo>
                  <a:lnTo>
                    <a:pt x="325" y="35"/>
                  </a:lnTo>
                  <a:lnTo>
                    <a:pt x="324" y="33"/>
                  </a:lnTo>
                  <a:lnTo>
                    <a:pt x="323" y="31"/>
                  </a:lnTo>
                  <a:lnTo>
                    <a:pt x="321" y="29"/>
                  </a:lnTo>
                  <a:lnTo>
                    <a:pt x="318" y="27"/>
                  </a:lnTo>
                  <a:lnTo>
                    <a:pt x="316" y="26"/>
                  </a:lnTo>
                  <a:lnTo>
                    <a:pt x="312" y="24"/>
                  </a:lnTo>
                  <a:lnTo>
                    <a:pt x="310" y="22"/>
                  </a:lnTo>
                  <a:lnTo>
                    <a:pt x="307" y="20"/>
                  </a:lnTo>
                  <a:lnTo>
                    <a:pt x="302" y="19"/>
                  </a:lnTo>
                  <a:lnTo>
                    <a:pt x="298" y="18"/>
                  </a:lnTo>
                  <a:lnTo>
                    <a:pt x="294" y="15"/>
                  </a:lnTo>
                  <a:lnTo>
                    <a:pt x="289" y="14"/>
                  </a:lnTo>
                  <a:lnTo>
                    <a:pt x="279" y="12"/>
                  </a:lnTo>
                  <a:lnTo>
                    <a:pt x="267" y="10"/>
                  </a:lnTo>
                  <a:lnTo>
                    <a:pt x="254" y="7"/>
                  </a:lnTo>
                  <a:lnTo>
                    <a:pt x="240" y="5"/>
                  </a:lnTo>
                  <a:lnTo>
                    <a:pt x="226" y="4"/>
                  </a:lnTo>
                  <a:lnTo>
                    <a:pt x="211" y="1"/>
                  </a:lnTo>
                  <a:lnTo>
                    <a:pt x="196" y="1"/>
                  </a:lnTo>
                  <a:lnTo>
                    <a:pt x="179" y="0"/>
                  </a:lnTo>
                  <a:lnTo>
                    <a:pt x="163" y="0"/>
                  </a:lnTo>
                  <a:close/>
                </a:path>
              </a:pathLst>
            </a:custGeom>
            <a:solidFill>
              <a:srgbClr val="CCCCFF"/>
            </a:solidFill>
            <a:ln w="9525">
              <a:noFill/>
              <a:round/>
              <a:headEnd/>
              <a:tailEnd/>
            </a:ln>
          </p:spPr>
          <p:txBody>
            <a:bodyPr/>
            <a:lstStyle/>
            <a:p>
              <a:endParaRPr lang="en-US"/>
            </a:p>
          </p:txBody>
        </p:sp>
        <p:sp>
          <p:nvSpPr>
            <p:cNvPr id="133190" name="Freeform 67"/>
            <p:cNvSpPr>
              <a:spLocks/>
            </p:cNvSpPr>
            <p:nvPr/>
          </p:nvSpPr>
          <p:spPr bwMode="auto">
            <a:xfrm>
              <a:off x="1620" y="1381"/>
              <a:ext cx="325" cy="77"/>
            </a:xfrm>
            <a:custGeom>
              <a:avLst/>
              <a:gdLst>
                <a:gd name="T0" fmla="*/ 147 w 325"/>
                <a:gd name="T1" fmla="*/ 0 h 77"/>
                <a:gd name="T2" fmla="*/ 114 w 325"/>
                <a:gd name="T3" fmla="*/ 1 h 77"/>
                <a:gd name="T4" fmla="*/ 85 w 325"/>
                <a:gd name="T5" fmla="*/ 5 h 77"/>
                <a:gd name="T6" fmla="*/ 59 w 325"/>
                <a:gd name="T7" fmla="*/ 10 h 77"/>
                <a:gd name="T8" fmla="*/ 37 w 325"/>
                <a:gd name="T9" fmla="*/ 14 h 77"/>
                <a:gd name="T10" fmla="*/ 28 w 325"/>
                <a:gd name="T11" fmla="*/ 18 h 77"/>
                <a:gd name="T12" fmla="*/ 20 w 325"/>
                <a:gd name="T13" fmla="*/ 20 h 77"/>
                <a:gd name="T14" fmla="*/ 13 w 325"/>
                <a:gd name="T15" fmla="*/ 24 h 77"/>
                <a:gd name="T16" fmla="*/ 8 w 325"/>
                <a:gd name="T17" fmla="*/ 27 h 77"/>
                <a:gd name="T18" fmla="*/ 3 w 325"/>
                <a:gd name="T19" fmla="*/ 31 h 77"/>
                <a:gd name="T20" fmla="*/ 1 w 325"/>
                <a:gd name="T21" fmla="*/ 35 h 77"/>
                <a:gd name="T22" fmla="*/ 0 w 325"/>
                <a:gd name="T23" fmla="*/ 39 h 77"/>
                <a:gd name="T24" fmla="*/ 1 w 325"/>
                <a:gd name="T25" fmla="*/ 42 h 77"/>
                <a:gd name="T26" fmla="*/ 3 w 325"/>
                <a:gd name="T27" fmla="*/ 47 h 77"/>
                <a:gd name="T28" fmla="*/ 8 w 325"/>
                <a:gd name="T29" fmla="*/ 50 h 77"/>
                <a:gd name="T30" fmla="*/ 13 w 325"/>
                <a:gd name="T31" fmla="*/ 54 h 77"/>
                <a:gd name="T32" fmla="*/ 20 w 325"/>
                <a:gd name="T33" fmla="*/ 57 h 77"/>
                <a:gd name="T34" fmla="*/ 28 w 325"/>
                <a:gd name="T35" fmla="*/ 61 h 77"/>
                <a:gd name="T36" fmla="*/ 37 w 325"/>
                <a:gd name="T37" fmla="*/ 63 h 77"/>
                <a:gd name="T38" fmla="*/ 59 w 325"/>
                <a:gd name="T39" fmla="*/ 69 h 77"/>
                <a:gd name="T40" fmla="*/ 85 w 325"/>
                <a:gd name="T41" fmla="*/ 73 h 77"/>
                <a:gd name="T42" fmla="*/ 114 w 325"/>
                <a:gd name="T43" fmla="*/ 76 h 77"/>
                <a:gd name="T44" fmla="*/ 146 w 325"/>
                <a:gd name="T45" fmla="*/ 77 h 77"/>
                <a:gd name="T46" fmla="*/ 179 w 325"/>
                <a:gd name="T47" fmla="*/ 77 h 77"/>
                <a:gd name="T48" fmla="*/ 211 w 325"/>
                <a:gd name="T49" fmla="*/ 76 h 77"/>
                <a:gd name="T50" fmla="*/ 240 w 325"/>
                <a:gd name="T51" fmla="*/ 73 h 77"/>
                <a:gd name="T52" fmla="*/ 267 w 325"/>
                <a:gd name="T53" fmla="*/ 69 h 77"/>
                <a:gd name="T54" fmla="*/ 289 w 325"/>
                <a:gd name="T55" fmla="*/ 63 h 77"/>
                <a:gd name="T56" fmla="*/ 298 w 325"/>
                <a:gd name="T57" fmla="*/ 61 h 77"/>
                <a:gd name="T58" fmla="*/ 307 w 325"/>
                <a:gd name="T59" fmla="*/ 57 h 77"/>
                <a:gd name="T60" fmla="*/ 312 w 325"/>
                <a:gd name="T61" fmla="*/ 54 h 77"/>
                <a:gd name="T62" fmla="*/ 318 w 325"/>
                <a:gd name="T63" fmla="*/ 50 h 77"/>
                <a:gd name="T64" fmla="*/ 323 w 325"/>
                <a:gd name="T65" fmla="*/ 47 h 77"/>
                <a:gd name="T66" fmla="*/ 325 w 325"/>
                <a:gd name="T67" fmla="*/ 42 h 77"/>
                <a:gd name="T68" fmla="*/ 325 w 325"/>
                <a:gd name="T69" fmla="*/ 39 h 77"/>
                <a:gd name="T70" fmla="*/ 325 w 325"/>
                <a:gd name="T71" fmla="*/ 35 h 77"/>
                <a:gd name="T72" fmla="*/ 323 w 325"/>
                <a:gd name="T73" fmla="*/ 31 h 77"/>
                <a:gd name="T74" fmla="*/ 318 w 325"/>
                <a:gd name="T75" fmla="*/ 27 h 77"/>
                <a:gd name="T76" fmla="*/ 312 w 325"/>
                <a:gd name="T77" fmla="*/ 24 h 77"/>
                <a:gd name="T78" fmla="*/ 307 w 325"/>
                <a:gd name="T79" fmla="*/ 20 h 77"/>
                <a:gd name="T80" fmla="*/ 298 w 325"/>
                <a:gd name="T81" fmla="*/ 18 h 77"/>
                <a:gd name="T82" fmla="*/ 289 w 325"/>
                <a:gd name="T83" fmla="*/ 14 h 77"/>
                <a:gd name="T84" fmla="*/ 267 w 325"/>
                <a:gd name="T85" fmla="*/ 10 h 77"/>
                <a:gd name="T86" fmla="*/ 240 w 325"/>
                <a:gd name="T87" fmla="*/ 5 h 77"/>
                <a:gd name="T88" fmla="*/ 211 w 325"/>
                <a:gd name="T89" fmla="*/ 1 h 77"/>
                <a:gd name="T90" fmla="*/ 179 w 325"/>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5"/>
                <a:gd name="T139" fmla="*/ 0 h 77"/>
                <a:gd name="T140" fmla="*/ 325 w 325"/>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5" h="77">
                  <a:moveTo>
                    <a:pt x="163" y="0"/>
                  </a:moveTo>
                  <a:lnTo>
                    <a:pt x="147" y="0"/>
                  </a:lnTo>
                  <a:lnTo>
                    <a:pt x="130" y="1"/>
                  </a:lnTo>
                  <a:lnTo>
                    <a:pt x="114" y="1"/>
                  </a:lnTo>
                  <a:lnTo>
                    <a:pt x="99" y="4"/>
                  </a:lnTo>
                  <a:lnTo>
                    <a:pt x="85" y="5"/>
                  </a:lnTo>
                  <a:lnTo>
                    <a:pt x="72" y="7"/>
                  </a:lnTo>
                  <a:lnTo>
                    <a:pt x="59" y="10"/>
                  </a:lnTo>
                  <a:lnTo>
                    <a:pt x="48" y="12"/>
                  </a:lnTo>
                  <a:lnTo>
                    <a:pt x="37" y="14"/>
                  </a:lnTo>
                  <a:lnTo>
                    <a:pt x="32" y="15"/>
                  </a:lnTo>
                  <a:lnTo>
                    <a:pt x="28" y="18"/>
                  </a:lnTo>
                  <a:lnTo>
                    <a:pt x="23" y="19"/>
                  </a:lnTo>
                  <a:lnTo>
                    <a:pt x="20" y="20"/>
                  </a:lnTo>
                  <a:lnTo>
                    <a:pt x="16" y="22"/>
                  </a:lnTo>
                  <a:lnTo>
                    <a:pt x="13" y="24"/>
                  </a:lnTo>
                  <a:lnTo>
                    <a:pt x="10" y="26"/>
                  </a:lnTo>
                  <a:lnTo>
                    <a:pt x="8" y="27"/>
                  </a:lnTo>
                  <a:lnTo>
                    <a:pt x="6" y="29"/>
                  </a:lnTo>
                  <a:lnTo>
                    <a:pt x="3" y="31"/>
                  </a:lnTo>
                  <a:lnTo>
                    <a:pt x="2" y="33"/>
                  </a:lnTo>
                  <a:lnTo>
                    <a:pt x="1" y="35"/>
                  </a:lnTo>
                  <a:lnTo>
                    <a:pt x="0" y="36"/>
                  </a:lnTo>
                  <a:lnTo>
                    <a:pt x="0" y="39"/>
                  </a:lnTo>
                  <a:lnTo>
                    <a:pt x="0" y="41"/>
                  </a:lnTo>
                  <a:lnTo>
                    <a:pt x="1" y="42"/>
                  </a:lnTo>
                  <a:lnTo>
                    <a:pt x="2" y="45"/>
                  </a:lnTo>
                  <a:lnTo>
                    <a:pt x="3" y="47"/>
                  </a:lnTo>
                  <a:lnTo>
                    <a:pt x="6" y="48"/>
                  </a:lnTo>
                  <a:lnTo>
                    <a:pt x="8" y="50"/>
                  </a:lnTo>
                  <a:lnTo>
                    <a:pt x="10" y="52"/>
                  </a:lnTo>
                  <a:lnTo>
                    <a:pt x="13" y="54"/>
                  </a:lnTo>
                  <a:lnTo>
                    <a:pt x="16" y="55"/>
                  </a:lnTo>
                  <a:lnTo>
                    <a:pt x="20" y="57"/>
                  </a:lnTo>
                  <a:lnTo>
                    <a:pt x="23" y="59"/>
                  </a:lnTo>
                  <a:lnTo>
                    <a:pt x="28" y="61"/>
                  </a:lnTo>
                  <a:lnTo>
                    <a:pt x="32" y="62"/>
                  </a:lnTo>
                  <a:lnTo>
                    <a:pt x="37" y="63"/>
                  </a:lnTo>
                  <a:lnTo>
                    <a:pt x="48" y="67"/>
                  </a:lnTo>
                  <a:lnTo>
                    <a:pt x="59" y="69"/>
                  </a:lnTo>
                  <a:lnTo>
                    <a:pt x="72" y="71"/>
                  </a:lnTo>
                  <a:lnTo>
                    <a:pt x="85" y="73"/>
                  </a:lnTo>
                  <a:lnTo>
                    <a:pt x="99" y="75"/>
                  </a:lnTo>
                  <a:lnTo>
                    <a:pt x="114" y="76"/>
                  </a:lnTo>
                  <a:lnTo>
                    <a:pt x="130" y="77"/>
                  </a:lnTo>
                  <a:lnTo>
                    <a:pt x="146" y="77"/>
                  </a:lnTo>
                  <a:lnTo>
                    <a:pt x="163" y="77"/>
                  </a:lnTo>
                  <a:lnTo>
                    <a:pt x="179" y="77"/>
                  </a:lnTo>
                  <a:lnTo>
                    <a:pt x="196" y="77"/>
                  </a:lnTo>
                  <a:lnTo>
                    <a:pt x="211" y="76"/>
                  </a:lnTo>
                  <a:lnTo>
                    <a:pt x="226" y="75"/>
                  </a:lnTo>
                  <a:lnTo>
                    <a:pt x="240" y="73"/>
                  </a:lnTo>
                  <a:lnTo>
                    <a:pt x="254" y="71"/>
                  </a:lnTo>
                  <a:lnTo>
                    <a:pt x="267" y="69"/>
                  </a:lnTo>
                  <a:lnTo>
                    <a:pt x="279" y="67"/>
                  </a:lnTo>
                  <a:lnTo>
                    <a:pt x="289" y="63"/>
                  </a:lnTo>
                  <a:lnTo>
                    <a:pt x="294" y="62"/>
                  </a:lnTo>
                  <a:lnTo>
                    <a:pt x="298" y="61"/>
                  </a:lnTo>
                  <a:lnTo>
                    <a:pt x="302" y="59"/>
                  </a:lnTo>
                  <a:lnTo>
                    <a:pt x="307" y="57"/>
                  </a:lnTo>
                  <a:lnTo>
                    <a:pt x="310" y="55"/>
                  </a:lnTo>
                  <a:lnTo>
                    <a:pt x="312" y="54"/>
                  </a:lnTo>
                  <a:lnTo>
                    <a:pt x="316" y="52"/>
                  </a:lnTo>
                  <a:lnTo>
                    <a:pt x="318" y="50"/>
                  </a:lnTo>
                  <a:lnTo>
                    <a:pt x="321" y="48"/>
                  </a:lnTo>
                  <a:lnTo>
                    <a:pt x="323" y="47"/>
                  </a:lnTo>
                  <a:lnTo>
                    <a:pt x="324" y="45"/>
                  </a:lnTo>
                  <a:lnTo>
                    <a:pt x="325" y="42"/>
                  </a:lnTo>
                  <a:lnTo>
                    <a:pt x="325" y="41"/>
                  </a:lnTo>
                  <a:lnTo>
                    <a:pt x="325" y="39"/>
                  </a:lnTo>
                  <a:lnTo>
                    <a:pt x="325" y="36"/>
                  </a:lnTo>
                  <a:lnTo>
                    <a:pt x="325" y="35"/>
                  </a:lnTo>
                  <a:lnTo>
                    <a:pt x="324" y="33"/>
                  </a:lnTo>
                  <a:lnTo>
                    <a:pt x="323" y="31"/>
                  </a:lnTo>
                  <a:lnTo>
                    <a:pt x="321" y="29"/>
                  </a:lnTo>
                  <a:lnTo>
                    <a:pt x="318" y="27"/>
                  </a:lnTo>
                  <a:lnTo>
                    <a:pt x="316" y="26"/>
                  </a:lnTo>
                  <a:lnTo>
                    <a:pt x="312" y="24"/>
                  </a:lnTo>
                  <a:lnTo>
                    <a:pt x="310" y="22"/>
                  </a:lnTo>
                  <a:lnTo>
                    <a:pt x="307" y="20"/>
                  </a:lnTo>
                  <a:lnTo>
                    <a:pt x="302" y="19"/>
                  </a:lnTo>
                  <a:lnTo>
                    <a:pt x="298" y="18"/>
                  </a:lnTo>
                  <a:lnTo>
                    <a:pt x="294" y="15"/>
                  </a:lnTo>
                  <a:lnTo>
                    <a:pt x="289" y="14"/>
                  </a:lnTo>
                  <a:lnTo>
                    <a:pt x="279" y="12"/>
                  </a:lnTo>
                  <a:lnTo>
                    <a:pt x="267" y="10"/>
                  </a:lnTo>
                  <a:lnTo>
                    <a:pt x="254" y="7"/>
                  </a:lnTo>
                  <a:lnTo>
                    <a:pt x="240" y="5"/>
                  </a:lnTo>
                  <a:lnTo>
                    <a:pt x="226" y="4"/>
                  </a:lnTo>
                  <a:lnTo>
                    <a:pt x="211" y="1"/>
                  </a:lnTo>
                  <a:lnTo>
                    <a:pt x="196" y="1"/>
                  </a:lnTo>
                  <a:lnTo>
                    <a:pt x="179" y="0"/>
                  </a:lnTo>
                  <a:lnTo>
                    <a:pt x="163" y="0"/>
                  </a:lnTo>
                </a:path>
              </a:pathLst>
            </a:custGeom>
            <a:noFill/>
            <a:ln w="14288">
              <a:solidFill>
                <a:srgbClr val="000000"/>
              </a:solidFill>
              <a:round/>
              <a:headEnd/>
              <a:tailEnd/>
            </a:ln>
          </p:spPr>
          <p:txBody>
            <a:bodyPr/>
            <a:lstStyle/>
            <a:p>
              <a:endParaRPr lang="en-US"/>
            </a:p>
          </p:txBody>
        </p:sp>
        <p:sp>
          <p:nvSpPr>
            <p:cNvPr id="133191" name="Line 68"/>
            <p:cNvSpPr>
              <a:spLocks noChangeShapeType="1"/>
            </p:cNvSpPr>
            <p:nvPr/>
          </p:nvSpPr>
          <p:spPr bwMode="auto">
            <a:xfrm>
              <a:off x="1698" y="1399"/>
              <a:ext cx="58" cy="1"/>
            </a:xfrm>
            <a:prstGeom prst="line">
              <a:avLst/>
            </a:prstGeom>
            <a:noFill/>
            <a:ln w="34925">
              <a:solidFill>
                <a:srgbClr val="000000"/>
              </a:solidFill>
              <a:round/>
              <a:headEnd/>
              <a:tailEnd/>
            </a:ln>
          </p:spPr>
          <p:txBody>
            <a:bodyPr/>
            <a:lstStyle/>
            <a:p>
              <a:endParaRPr lang="en-US"/>
            </a:p>
          </p:txBody>
        </p:sp>
        <p:sp>
          <p:nvSpPr>
            <p:cNvPr id="133192" name="Line 69"/>
            <p:cNvSpPr>
              <a:spLocks noChangeShapeType="1"/>
            </p:cNvSpPr>
            <p:nvPr/>
          </p:nvSpPr>
          <p:spPr bwMode="auto">
            <a:xfrm>
              <a:off x="1809" y="1443"/>
              <a:ext cx="51" cy="1"/>
            </a:xfrm>
            <a:prstGeom prst="line">
              <a:avLst/>
            </a:prstGeom>
            <a:noFill/>
            <a:ln w="34925">
              <a:solidFill>
                <a:srgbClr val="000000"/>
              </a:solidFill>
              <a:round/>
              <a:headEnd/>
              <a:tailEnd/>
            </a:ln>
          </p:spPr>
          <p:txBody>
            <a:bodyPr/>
            <a:lstStyle/>
            <a:p>
              <a:endParaRPr lang="en-US"/>
            </a:p>
          </p:txBody>
        </p:sp>
        <p:sp>
          <p:nvSpPr>
            <p:cNvPr id="133193" name="Line 70"/>
            <p:cNvSpPr>
              <a:spLocks noChangeShapeType="1"/>
            </p:cNvSpPr>
            <p:nvPr/>
          </p:nvSpPr>
          <p:spPr bwMode="auto">
            <a:xfrm>
              <a:off x="1752" y="1399"/>
              <a:ext cx="59" cy="44"/>
            </a:xfrm>
            <a:prstGeom prst="line">
              <a:avLst/>
            </a:prstGeom>
            <a:noFill/>
            <a:ln w="34925">
              <a:solidFill>
                <a:srgbClr val="000000"/>
              </a:solidFill>
              <a:round/>
              <a:headEnd/>
              <a:tailEnd/>
            </a:ln>
          </p:spPr>
          <p:txBody>
            <a:bodyPr/>
            <a:lstStyle/>
            <a:p>
              <a:endParaRPr lang="en-US"/>
            </a:p>
          </p:txBody>
        </p:sp>
        <p:sp>
          <p:nvSpPr>
            <p:cNvPr id="133194" name="Line 71"/>
            <p:cNvSpPr>
              <a:spLocks noChangeShapeType="1"/>
            </p:cNvSpPr>
            <p:nvPr/>
          </p:nvSpPr>
          <p:spPr bwMode="auto">
            <a:xfrm>
              <a:off x="1698" y="1442"/>
              <a:ext cx="58" cy="1"/>
            </a:xfrm>
            <a:prstGeom prst="line">
              <a:avLst/>
            </a:prstGeom>
            <a:noFill/>
            <a:ln w="34925">
              <a:solidFill>
                <a:srgbClr val="000000"/>
              </a:solidFill>
              <a:round/>
              <a:headEnd/>
              <a:tailEnd/>
            </a:ln>
          </p:spPr>
          <p:txBody>
            <a:bodyPr/>
            <a:lstStyle/>
            <a:p>
              <a:endParaRPr lang="en-US"/>
            </a:p>
          </p:txBody>
        </p:sp>
        <p:sp>
          <p:nvSpPr>
            <p:cNvPr id="133195" name="Line 72"/>
            <p:cNvSpPr>
              <a:spLocks noChangeShapeType="1"/>
            </p:cNvSpPr>
            <p:nvPr/>
          </p:nvSpPr>
          <p:spPr bwMode="auto">
            <a:xfrm>
              <a:off x="1809" y="1398"/>
              <a:ext cx="51" cy="1"/>
            </a:xfrm>
            <a:prstGeom prst="line">
              <a:avLst/>
            </a:prstGeom>
            <a:noFill/>
            <a:ln w="34925">
              <a:solidFill>
                <a:srgbClr val="000000"/>
              </a:solidFill>
              <a:round/>
              <a:headEnd/>
              <a:tailEnd/>
            </a:ln>
          </p:spPr>
          <p:txBody>
            <a:bodyPr/>
            <a:lstStyle/>
            <a:p>
              <a:endParaRPr lang="en-US"/>
            </a:p>
          </p:txBody>
        </p:sp>
        <p:sp>
          <p:nvSpPr>
            <p:cNvPr id="133196" name="Line 73"/>
            <p:cNvSpPr>
              <a:spLocks noChangeShapeType="1"/>
            </p:cNvSpPr>
            <p:nvPr/>
          </p:nvSpPr>
          <p:spPr bwMode="auto">
            <a:xfrm flipV="1">
              <a:off x="1752" y="1398"/>
              <a:ext cx="59" cy="44"/>
            </a:xfrm>
            <a:prstGeom prst="line">
              <a:avLst/>
            </a:prstGeom>
            <a:noFill/>
            <a:ln w="34925">
              <a:solidFill>
                <a:srgbClr val="000000"/>
              </a:solidFill>
              <a:round/>
              <a:headEnd/>
              <a:tailEnd/>
            </a:ln>
          </p:spPr>
          <p:txBody>
            <a:bodyPr/>
            <a:lstStyle/>
            <a:p>
              <a:endParaRPr lang="en-US"/>
            </a:p>
          </p:txBody>
        </p:sp>
        <p:sp>
          <p:nvSpPr>
            <p:cNvPr id="133197" name="Freeform 184"/>
            <p:cNvSpPr>
              <a:spLocks/>
            </p:cNvSpPr>
            <p:nvPr/>
          </p:nvSpPr>
          <p:spPr bwMode="auto">
            <a:xfrm>
              <a:off x="2332" y="1541"/>
              <a:ext cx="403" cy="77"/>
            </a:xfrm>
            <a:custGeom>
              <a:avLst/>
              <a:gdLst>
                <a:gd name="T0" fmla="*/ 181 w 403"/>
                <a:gd name="T1" fmla="*/ 0 h 77"/>
                <a:gd name="T2" fmla="*/ 142 w 403"/>
                <a:gd name="T3" fmla="*/ 1 h 77"/>
                <a:gd name="T4" fmla="*/ 106 w 403"/>
                <a:gd name="T5" fmla="*/ 5 h 77"/>
                <a:gd name="T6" fmla="*/ 81 w 403"/>
                <a:gd name="T7" fmla="*/ 7 h 77"/>
                <a:gd name="T8" fmla="*/ 66 w 403"/>
                <a:gd name="T9" fmla="*/ 10 h 77"/>
                <a:gd name="T10" fmla="*/ 52 w 403"/>
                <a:gd name="T11" fmla="*/ 13 h 77"/>
                <a:gd name="T12" fmla="*/ 40 w 403"/>
                <a:gd name="T13" fmla="*/ 15 h 77"/>
                <a:gd name="T14" fmla="*/ 29 w 403"/>
                <a:gd name="T15" fmla="*/ 19 h 77"/>
                <a:gd name="T16" fmla="*/ 19 w 403"/>
                <a:gd name="T17" fmla="*/ 22 h 77"/>
                <a:gd name="T18" fmla="*/ 12 w 403"/>
                <a:gd name="T19" fmla="*/ 26 h 77"/>
                <a:gd name="T20" fmla="*/ 7 w 403"/>
                <a:gd name="T21" fmla="*/ 29 h 77"/>
                <a:gd name="T22" fmla="*/ 2 w 403"/>
                <a:gd name="T23" fmla="*/ 33 h 77"/>
                <a:gd name="T24" fmla="*/ 0 w 403"/>
                <a:gd name="T25" fmla="*/ 36 h 77"/>
                <a:gd name="T26" fmla="*/ 0 w 403"/>
                <a:gd name="T27" fmla="*/ 41 h 77"/>
                <a:gd name="T28" fmla="*/ 2 w 403"/>
                <a:gd name="T29" fmla="*/ 45 h 77"/>
                <a:gd name="T30" fmla="*/ 7 w 403"/>
                <a:gd name="T31" fmla="*/ 48 h 77"/>
                <a:gd name="T32" fmla="*/ 12 w 403"/>
                <a:gd name="T33" fmla="*/ 52 h 77"/>
                <a:gd name="T34" fmla="*/ 19 w 403"/>
                <a:gd name="T35" fmla="*/ 55 h 77"/>
                <a:gd name="T36" fmla="*/ 29 w 403"/>
                <a:gd name="T37" fmla="*/ 59 h 77"/>
                <a:gd name="T38" fmla="*/ 40 w 403"/>
                <a:gd name="T39" fmla="*/ 62 h 77"/>
                <a:gd name="T40" fmla="*/ 52 w 403"/>
                <a:gd name="T41" fmla="*/ 65 h 77"/>
                <a:gd name="T42" fmla="*/ 66 w 403"/>
                <a:gd name="T43" fmla="*/ 68 h 77"/>
                <a:gd name="T44" fmla="*/ 81 w 403"/>
                <a:gd name="T45" fmla="*/ 70 h 77"/>
                <a:gd name="T46" fmla="*/ 106 w 403"/>
                <a:gd name="T47" fmla="*/ 73 h 77"/>
                <a:gd name="T48" fmla="*/ 142 w 403"/>
                <a:gd name="T49" fmla="*/ 76 h 77"/>
                <a:gd name="T50" fmla="*/ 181 w 403"/>
                <a:gd name="T51" fmla="*/ 77 h 77"/>
                <a:gd name="T52" fmla="*/ 223 w 403"/>
                <a:gd name="T53" fmla="*/ 77 h 77"/>
                <a:gd name="T54" fmla="*/ 261 w 403"/>
                <a:gd name="T55" fmla="*/ 76 h 77"/>
                <a:gd name="T56" fmla="*/ 297 w 403"/>
                <a:gd name="T57" fmla="*/ 73 h 77"/>
                <a:gd name="T58" fmla="*/ 322 w 403"/>
                <a:gd name="T59" fmla="*/ 70 h 77"/>
                <a:gd name="T60" fmla="*/ 337 w 403"/>
                <a:gd name="T61" fmla="*/ 68 h 77"/>
                <a:gd name="T62" fmla="*/ 351 w 403"/>
                <a:gd name="T63" fmla="*/ 65 h 77"/>
                <a:gd name="T64" fmla="*/ 363 w 403"/>
                <a:gd name="T65" fmla="*/ 62 h 77"/>
                <a:gd name="T66" fmla="*/ 374 w 403"/>
                <a:gd name="T67" fmla="*/ 59 h 77"/>
                <a:gd name="T68" fmla="*/ 384 w 403"/>
                <a:gd name="T69" fmla="*/ 55 h 77"/>
                <a:gd name="T70" fmla="*/ 391 w 403"/>
                <a:gd name="T71" fmla="*/ 52 h 77"/>
                <a:gd name="T72" fmla="*/ 396 w 403"/>
                <a:gd name="T73" fmla="*/ 48 h 77"/>
                <a:gd name="T74" fmla="*/ 401 w 403"/>
                <a:gd name="T75" fmla="*/ 45 h 77"/>
                <a:gd name="T76" fmla="*/ 402 w 403"/>
                <a:gd name="T77" fmla="*/ 41 h 77"/>
                <a:gd name="T78" fmla="*/ 402 w 403"/>
                <a:gd name="T79" fmla="*/ 36 h 77"/>
                <a:gd name="T80" fmla="*/ 401 w 403"/>
                <a:gd name="T81" fmla="*/ 33 h 77"/>
                <a:gd name="T82" fmla="*/ 396 w 403"/>
                <a:gd name="T83" fmla="*/ 29 h 77"/>
                <a:gd name="T84" fmla="*/ 391 w 403"/>
                <a:gd name="T85" fmla="*/ 26 h 77"/>
                <a:gd name="T86" fmla="*/ 384 w 403"/>
                <a:gd name="T87" fmla="*/ 22 h 77"/>
                <a:gd name="T88" fmla="*/ 374 w 403"/>
                <a:gd name="T89" fmla="*/ 19 h 77"/>
                <a:gd name="T90" fmla="*/ 363 w 403"/>
                <a:gd name="T91" fmla="*/ 15 h 77"/>
                <a:gd name="T92" fmla="*/ 351 w 403"/>
                <a:gd name="T93" fmla="*/ 13 h 77"/>
                <a:gd name="T94" fmla="*/ 337 w 403"/>
                <a:gd name="T95" fmla="*/ 10 h 77"/>
                <a:gd name="T96" fmla="*/ 322 w 403"/>
                <a:gd name="T97" fmla="*/ 7 h 77"/>
                <a:gd name="T98" fmla="*/ 297 w 403"/>
                <a:gd name="T99" fmla="*/ 5 h 77"/>
                <a:gd name="T100" fmla="*/ 261 w 403"/>
                <a:gd name="T101" fmla="*/ 1 h 77"/>
                <a:gd name="T102" fmla="*/ 223 w 403"/>
                <a:gd name="T103" fmla="*/ 0 h 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3"/>
                <a:gd name="T157" fmla="*/ 0 h 77"/>
                <a:gd name="T158" fmla="*/ 403 w 403"/>
                <a:gd name="T159" fmla="*/ 77 h 7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3" h="77">
                  <a:moveTo>
                    <a:pt x="202" y="0"/>
                  </a:moveTo>
                  <a:lnTo>
                    <a:pt x="181" y="0"/>
                  </a:lnTo>
                  <a:lnTo>
                    <a:pt x="161" y="0"/>
                  </a:lnTo>
                  <a:lnTo>
                    <a:pt x="142" y="1"/>
                  </a:lnTo>
                  <a:lnTo>
                    <a:pt x="123" y="3"/>
                  </a:lnTo>
                  <a:lnTo>
                    <a:pt x="106" y="5"/>
                  </a:lnTo>
                  <a:lnTo>
                    <a:pt x="88" y="6"/>
                  </a:lnTo>
                  <a:lnTo>
                    <a:pt x="81" y="7"/>
                  </a:lnTo>
                  <a:lnTo>
                    <a:pt x="73" y="8"/>
                  </a:lnTo>
                  <a:lnTo>
                    <a:pt x="66" y="10"/>
                  </a:lnTo>
                  <a:lnTo>
                    <a:pt x="59" y="11"/>
                  </a:lnTo>
                  <a:lnTo>
                    <a:pt x="52" y="13"/>
                  </a:lnTo>
                  <a:lnTo>
                    <a:pt x="46" y="14"/>
                  </a:lnTo>
                  <a:lnTo>
                    <a:pt x="40" y="15"/>
                  </a:lnTo>
                  <a:lnTo>
                    <a:pt x="35" y="17"/>
                  </a:lnTo>
                  <a:lnTo>
                    <a:pt x="29" y="19"/>
                  </a:lnTo>
                  <a:lnTo>
                    <a:pt x="24" y="20"/>
                  </a:lnTo>
                  <a:lnTo>
                    <a:pt x="19" y="22"/>
                  </a:lnTo>
                  <a:lnTo>
                    <a:pt x="16" y="24"/>
                  </a:lnTo>
                  <a:lnTo>
                    <a:pt x="12" y="26"/>
                  </a:lnTo>
                  <a:lnTo>
                    <a:pt x="9" y="27"/>
                  </a:lnTo>
                  <a:lnTo>
                    <a:pt x="7" y="29"/>
                  </a:lnTo>
                  <a:lnTo>
                    <a:pt x="4" y="31"/>
                  </a:lnTo>
                  <a:lnTo>
                    <a:pt x="2" y="33"/>
                  </a:lnTo>
                  <a:lnTo>
                    <a:pt x="1" y="35"/>
                  </a:lnTo>
                  <a:lnTo>
                    <a:pt x="0" y="36"/>
                  </a:lnTo>
                  <a:lnTo>
                    <a:pt x="0" y="39"/>
                  </a:lnTo>
                  <a:lnTo>
                    <a:pt x="0" y="41"/>
                  </a:lnTo>
                  <a:lnTo>
                    <a:pt x="1" y="42"/>
                  </a:lnTo>
                  <a:lnTo>
                    <a:pt x="2" y="45"/>
                  </a:lnTo>
                  <a:lnTo>
                    <a:pt x="4" y="47"/>
                  </a:lnTo>
                  <a:lnTo>
                    <a:pt x="7" y="48"/>
                  </a:lnTo>
                  <a:lnTo>
                    <a:pt x="9" y="51"/>
                  </a:lnTo>
                  <a:lnTo>
                    <a:pt x="12" y="52"/>
                  </a:lnTo>
                  <a:lnTo>
                    <a:pt x="16" y="54"/>
                  </a:lnTo>
                  <a:lnTo>
                    <a:pt x="19" y="55"/>
                  </a:lnTo>
                  <a:lnTo>
                    <a:pt x="24" y="58"/>
                  </a:lnTo>
                  <a:lnTo>
                    <a:pt x="29" y="59"/>
                  </a:lnTo>
                  <a:lnTo>
                    <a:pt x="35" y="61"/>
                  </a:lnTo>
                  <a:lnTo>
                    <a:pt x="40" y="62"/>
                  </a:lnTo>
                  <a:lnTo>
                    <a:pt x="46" y="63"/>
                  </a:lnTo>
                  <a:lnTo>
                    <a:pt x="52" y="65"/>
                  </a:lnTo>
                  <a:lnTo>
                    <a:pt x="59" y="67"/>
                  </a:lnTo>
                  <a:lnTo>
                    <a:pt x="66" y="68"/>
                  </a:lnTo>
                  <a:lnTo>
                    <a:pt x="73" y="69"/>
                  </a:lnTo>
                  <a:lnTo>
                    <a:pt x="81" y="70"/>
                  </a:lnTo>
                  <a:lnTo>
                    <a:pt x="88" y="72"/>
                  </a:lnTo>
                  <a:lnTo>
                    <a:pt x="106" y="73"/>
                  </a:lnTo>
                  <a:lnTo>
                    <a:pt x="123" y="75"/>
                  </a:lnTo>
                  <a:lnTo>
                    <a:pt x="142" y="76"/>
                  </a:lnTo>
                  <a:lnTo>
                    <a:pt x="161" y="77"/>
                  </a:lnTo>
                  <a:lnTo>
                    <a:pt x="181" y="77"/>
                  </a:lnTo>
                  <a:lnTo>
                    <a:pt x="202" y="77"/>
                  </a:lnTo>
                  <a:lnTo>
                    <a:pt x="223" y="77"/>
                  </a:lnTo>
                  <a:lnTo>
                    <a:pt x="242" y="77"/>
                  </a:lnTo>
                  <a:lnTo>
                    <a:pt x="261" y="76"/>
                  </a:lnTo>
                  <a:lnTo>
                    <a:pt x="280" y="75"/>
                  </a:lnTo>
                  <a:lnTo>
                    <a:pt x="297" y="73"/>
                  </a:lnTo>
                  <a:lnTo>
                    <a:pt x="315" y="72"/>
                  </a:lnTo>
                  <a:lnTo>
                    <a:pt x="322" y="70"/>
                  </a:lnTo>
                  <a:lnTo>
                    <a:pt x="330" y="69"/>
                  </a:lnTo>
                  <a:lnTo>
                    <a:pt x="337" y="68"/>
                  </a:lnTo>
                  <a:lnTo>
                    <a:pt x="344" y="67"/>
                  </a:lnTo>
                  <a:lnTo>
                    <a:pt x="351" y="65"/>
                  </a:lnTo>
                  <a:lnTo>
                    <a:pt x="357" y="63"/>
                  </a:lnTo>
                  <a:lnTo>
                    <a:pt x="363" y="62"/>
                  </a:lnTo>
                  <a:lnTo>
                    <a:pt x="368" y="61"/>
                  </a:lnTo>
                  <a:lnTo>
                    <a:pt x="374" y="59"/>
                  </a:lnTo>
                  <a:lnTo>
                    <a:pt x="379" y="58"/>
                  </a:lnTo>
                  <a:lnTo>
                    <a:pt x="384" y="55"/>
                  </a:lnTo>
                  <a:lnTo>
                    <a:pt x="387" y="54"/>
                  </a:lnTo>
                  <a:lnTo>
                    <a:pt x="391" y="52"/>
                  </a:lnTo>
                  <a:lnTo>
                    <a:pt x="394" y="51"/>
                  </a:lnTo>
                  <a:lnTo>
                    <a:pt x="396" y="48"/>
                  </a:lnTo>
                  <a:lnTo>
                    <a:pt x="399" y="47"/>
                  </a:lnTo>
                  <a:lnTo>
                    <a:pt x="401" y="45"/>
                  </a:lnTo>
                  <a:lnTo>
                    <a:pt x="402" y="42"/>
                  </a:lnTo>
                  <a:lnTo>
                    <a:pt x="402" y="41"/>
                  </a:lnTo>
                  <a:lnTo>
                    <a:pt x="403" y="39"/>
                  </a:lnTo>
                  <a:lnTo>
                    <a:pt x="402" y="36"/>
                  </a:lnTo>
                  <a:lnTo>
                    <a:pt x="402" y="35"/>
                  </a:lnTo>
                  <a:lnTo>
                    <a:pt x="401" y="33"/>
                  </a:lnTo>
                  <a:lnTo>
                    <a:pt x="399" y="31"/>
                  </a:lnTo>
                  <a:lnTo>
                    <a:pt x="396" y="29"/>
                  </a:lnTo>
                  <a:lnTo>
                    <a:pt x="394" y="27"/>
                  </a:lnTo>
                  <a:lnTo>
                    <a:pt x="391" y="26"/>
                  </a:lnTo>
                  <a:lnTo>
                    <a:pt x="387" y="24"/>
                  </a:lnTo>
                  <a:lnTo>
                    <a:pt x="384" y="22"/>
                  </a:lnTo>
                  <a:lnTo>
                    <a:pt x="379" y="20"/>
                  </a:lnTo>
                  <a:lnTo>
                    <a:pt x="374" y="19"/>
                  </a:lnTo>
                  <a:lnTo>
                    <a:pt x="368" y="17"/>
                  </a:lnTo>
                  <a:lnTo>
                    <a:pt x="363" y="15"/>
                  </a:lnTo>
                  <a:lnTo>
                    <a:pt x="357" y="14"/>
                  </a:lnTo>
                  <a:lnTo>
                    <a:pt x="351" y="13"/>
                  </a:lnTo>
                  <a:lnTo>
                    <a:pt x="344" y="11"/>
                  </a:lnTo>
                  <a:lnTo>
                    <a:pt x="337" y="10"/>
                  </a:lnTo>
                  <a:lnTo>
                    <a:pt x="330" y="8"/>
                  </a:lnTo>
                  <a:lnTo>
                    <a:pt x="322" y="7"/>
                  </a:lnTo>
                  <a:lnTo>
                    <a:pt x="315" y="6"/>
                  </a:lnTo>
                  <a:lnTo>
                    <a:pt x="297" y="5"/>
                  </a:lnTo>
                  <a:lnTo>
                    <a:pt x="280" y="3"/>
                  </a:lnTo>
                  <a:lnTo>
                    <a:pt x="261" y="1"/>
                  </a:lnTo>
                  <a:lnTo>
                    <a:pt x="242" y="0"/>
                  </a:lnTo>
                  <a:lnTo>
                    <a:pt x="223" y="0"/>
                  </a:lnTo>
                  <a:lnTo>
                    <a:pt x="202" y="0"/>
                  </a:lnTo>
                  <a:close/>
                </a:path>
              </a:pathLst>
            </a:custGeom>
            <a:solidFill>
              <a:srgbClr val="CCCCFF"/>
            </a:solidFill>
            <a:ln w="9525">
              <a:noFill/>
              <a:round/>
              <a:headEnd/>
              <a:tailEnd/>
            </a:ln>
          </p:spPr>
          <p:txBody>
            <a:bodyPr/>
            <a:lstStyle/>
            <a:p>
              <a:endParaRPr lang="en-US"/>
            </a:p>
          </p:txBody>
        </p:sp>
        <p:sp>
          <p:nvSpPr>
            <p:cNvPr id="133198" name="Freeform 185"/>
            <p:cNvSpPr>
              <a:spLocks/>
            </p:cNvSpPr>
            <p:nvPr/>
          </p:nvSpPr>
          <p:spPr bwMode="auto">
            <a:xfrm>
              <a:off x="2332" y="1541"/>
              <a:ext cx="403" cy="77"/>
            </a:xfrm>
            <a:custGeom>
              <a:avLst/>
              <a:gdLst>
                <a:gd name="T0" fmla="*/ 181 w 403"/>
                <a:gd name="T1" fmla="*/ 0 h 77"/>
                <a:gd name="T2" fmla="*/ 142 w 403"/>
                <a:gd name="T3" fmla="*/ 1 h 77"/>
                <a:gd name="T4" fmla="*/ 106 w 403"/>
                <a:gd name="T5" fmla="*/ 5 h 77"/>
                <a:gd name="T6" fmla="*/ 81 w 403"/>
                <a:gd name="T7" fmla="*/ 7 h 77"/>
                <a:gd name="T8" fmla="*/ 66 w 403"/>
                <a:gd name="T9" fmla="*/ 10 h 77"/>
                <a:gd name="T10" fmla="*/ 52 w 403"/>
                <a:gd name="T11" fmla="*/ 13 h 77"/>
                <a:gd name="T12" fmla="*/ 40 w 403"/>
                <a:gd name="T13" fmla="*/ 15 h 77"/>
                <a:gd name="T14" fmla="*/ 29 w 403"/>
                <a:gd name="T15" fmla="*/ 19 h 77"/>
                <a:gd name="T16" fmla="*/ 19 w 403"/>
                <a:gd name="T17" fmla="*/ 22 h 77"/>
                <a:gd name="T18" fmla="*/ 12 w 403"/>
                <a:gd name="T19" fmla="*/ 26 h 77"/>
                <a:gd name="T20" fmla="*/ 7 w 403"/>
                <a:gd name="T21" fmla="*/ 29 h 77"/>
                <a:gd name="T22" fmla="*/ 2 w 403"/>
                <a:gd name="T23" fmla="*/ 33 h 77"/>
                <a:gd name="T24" fmla="*/ 0 w 403"/>
                <a:gd name="T25" fmla="*/ 36 h 77"/>
                <a:gd name="T26" fmla="*/ 0 w 403"/>
                <a:gd name="T27" fmla="*/ 41 h 77"/>
                <a:gd name="T28" fmla="*/ 2 w 403"/>
                <a:gd name="T29" fmla="*/ 45 h 77"/>
                <a:gd name="T30" fmla="*/ 7 w 403"/>
                <a:gd name="T31" fmla="*/ 48 h 77"/>
                <a:gd name="T32" fmla="*/ 12 w 403"/>
                <a:gd name="T33" fmla="*/ 52 h 77"/>
                <a:gd name="T34" fmla="*/ 19 w 403"/>
                <a:gd name="T35" fmla="*/ 55 h 77"/>
                <a:gd name="T36" fmla="*/ 29 w 403"/>
                <a:gd name="T37" fmla="*/ 59 h 77"/>
                <a:gd name="T38" fmla="*/ 40 w 403"/>
                <a:gd name="T39" fmla="*/ 62 h 77"/>
                <a:gd name="T40" fmla="*/ 52 w 403"/>
                <a:gd name="T41" fmla="*/ 65 h 77"/>
                <a:gd name="T42" fmla="*/ 66 w 403"/>
                <a:gd name="T43" fmla="*/ 68 h 77"/>
                <a:gd name="T44" fmla="*/ 81 w 403"/>
                <a:gd name="T45" fmla="*/ 70 h 77"/>
                <a:gd name="T46" fmla="*/ 106 w 403"/>
                <a:gd name="T47" fmla="*/ 73 h 77"/>
                <a:gd name="T48" fmla="*/ 142 w 403"/>
                <a:gd name="T49" fmla="*/ 76 h 77"/>
                <a:gd name="T50" fmla="*/ 181 w 403"/>
                <a:gd name="T51" fmla="*/ 77 h 77"/>
                <a:gd name="T52" fmla="*/ 223 w 403"/>
                <a:gd name="T53" fmla="*/ 77 h 77"/>
                <a:gd name="T54" fmla="*/ 261 w 403"/>
                <a:gd name="T55" fmla="*/ 76 h 77"/>
                <a:gd name="T56" fmla="*/ 297 w 403"/>
                <a:gd name="T57" fmla="*/ 73 h 77"/>
                <a:gd name="T58" fmla="*/ 322 w 403"/>
                <a:gd name="T59" fmla="*/ 70 h 77"/>
                <a:gd name="T60" fmla="*/ 337 w 403"/>
                <a:gd name="T61" fmla="*/ 68 h 77"/>
                <a:gd name="T62" fmla="*/ 351 w 403"/>
                <a:gd name="T63" fmla="*/ 65 h 77"/>
                <a:gd name="T64" fmla="*/ 363 w 403"/>
                <a:gd name="T65" fmla="*/ 62 h 77"/>
                <a:gd name="T66" fmla="*/ 374 w 403"/>
                <a:gd name="T67" fmla="*/ 59 h 77"/>
                <a:gd name="T68" fmla="*/ 384 w 403"/>
                <a:gd name="T69" fmla="*/ 55 h 77"/>
                <a:gd name="T70" fmla="*/ 391 w 403"/>
                <a:gd name="T71" fmla="*/ 52 h 77"/>
                <a:gd name="T72" fmla="*/ 396 w 403"/>
                <a:gd name="T73" fmla="*/ 48 h 77"/>
                <a:gd name="T74" fmla="*/ 401 w 403"/>
                <a:gd name="T75" fmla="*/ 45 h 77"/>
                <a:gd name="T76" fmla="*/ 402 w 403"/>
                <a:gd name="T77" fmla="*/ 41 h 77"/>
                <a:gd name="T78" fmla="*/ 402 w 403"/>
                <a:gd name="T79" fmla="*/ 36 h 77"/>
                <a:gd name="T80" fmla="*/ 401 w 403"/>
                <a:gd name="T81" fmla="*/ 33 h 77"/>
                <a:gd name="T82" fmla="*/ 396 w 403"/>
                <a:gd name="T83" fmla="*/ 29 h 77"/>
                <a:gd name="T84" fmla="*/ 391 w 403"/>
                <a:gd name="T85" fmla="*/ 26 h 77"/>
                <a:gd name="T86" fmla="*/ 384 w 403"/>
                <a:gd name="T87" fmla="*/ 22 h 77"/>
                <a:gd name="T88" fmla="*/ 374 w 403"/>
                <a:gd name="T89" fmla="*/ 19 h 77"/>
                <a:gd name="T90" fmla="*/ 363 w 403"/>
                <a:gd name="T91" fmla="*/ 15 h 77"/>
                <a:gd name="T92" fmla="*/ 351 w 403"/>
                <a:gd name="T93" fmla="*/ 13 h 77"/>
                <a:gd name="T94" fmla="*/ 337 w 403"/>
                <a:gd name="T95" fmla="*/ 10 h 77"/>
                <a:gd name="T96" fmla="*/ 322 w 403"/>
                <a:gd name="T97" fmla="*/ 7 h 77"/>
                <a:gd name="T98" fmla="*/ 297 w 403"/>
                <a:gd name="T99" fmla="*/ 5 h 77"/>
                <a:gd name="T100" fmla="*/ 261 w 403"/>
                <a:gd name="T101" fmla="*/ 1 h 77"/>
                <a:gd name="T102" fmla="*/ 223 w 403"/>
                <a:gd name="T103" fmla="*/ 0 h 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3"/>
                <a:gd name="T157" fmla="*/ 0 h 77"/>
                <a:gd name="T158" fmla="*/ 403 w 403"/>
                <a:gd name="T159" fmla="*/ 77 h 7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3" h="77">
                  <a:moveTo>
                    <a:pt x="202" y="0"/>
                  </a:moveTo>
                  <a:lnTo>
                    <a:pt x="181" y="0"/>
                  </a:lnTo>
                  <a:lnTo>
                    <a:pt x="161" y="0"/>
                  </a:lnTo>
                  <a:lnTo>
                    <a:pt x="142" y="1"/>
                  </a:lnTo>
                  <a:lnTo>
                    <a:pt x="123" y="3"/>
                  </a:lnTo>
                  <a:lnTo>
                    <a:pt x="106" y="5"/>
                  </a:lnTo>
                  <a:lnTo>
                    <a:pt x="88" y="6"/>
                  </a:lnTo>
                  <a:lnTo>
                    <a:pt x="81" y="7"/>
                  </a:lnTo>
                  <a:lnTo>
                    <a:pt x="73" y="8"/>
                  </a:lnTo>
                  <a:lnTo>
                    <a:pt x="66" y="10"/>
                  </a:lnTo>
                  <a:lnTo>
                    <a:pt x="59" y="11"/>
                  </a:lnTo>
                  <a:lnTo>
                    <a:pt x="52" y="13"/>
                  </a:lnTo>
                  <a:lnTo>
                    <a:pt x="46" y="14"/>
                  </a:lnTo>
                  <a:lnTo>
                    <a:pt x="40" y="15"/>
                  </a:lnTo>
                  <a:lnTo>
                    <a:pt x="35" y="17"/>
                  </a:lnTo>
                  <a:lnTo>
                    <a:pt x="29" y="19"/>
                  </a:lnTo>
                  <a:lnTo>
                    <a:pt x="24" y="20"/>
                  </a:lnTo>
                  <a:lnTo>
                    <a:pt x="19" y="22"/>
                  </a:lnTo>
                  <a:lnTo>
                    <a:pt x="16" y="24"/>
                  </a:lnTo>
                  <a:lnTo>
                    <a:pt x="12" y="26"/>
                  </a:lnTo>
                  <a:lnTo>
                    <a:pt x="9" y="27"/>
                  </a:lnTo>
                  <a:lnTo>
                    <a:pt x="7" y="29"/>
                  </a:lnTo>
                  <a:lnTo>
                    <a:pt x="4" y="31"/>
                  </a:lnTo>
                  <a:lnTo>
                    <a:pt x="2" y="33"/>
                  </a:lnTo>
                  <a:lnTo>
                    <a:pt x="1" y="35"/>
                  </a:lnTo>
                  <a:lnTo>
                    <a:pt x="0" y="36"/>
                  </a:lnTo>
                  <a:lnTo>
                    <a:pt x="0" y="39"/>
                  </a:lnTo>
                  <a:lnTo>
                    <a:pt x="0" y="41"/>
                  </a:lnTo>
                  <a:lnTo>
                    <a:pt x="1" y="42"/>
                  </a:lnTo>
                  <a:lnTo>
                    <a:pt x="2" y="45"/>
                  </a:lnTo>
                  <a:lnTo>
                    <a:pt x="4" y="47"/>
                  </a:lnTo>
                  <a:lnTo>
                    <a:pt x="7" y="48"/>
                  </a:lnTo>
                  <a:lnTo>
                    <a:pt x="9" y="51"/>
                  </a:lnTo>
                  <a:lnTo>
                    <a:pt x="12" y="52"/>
                  </a:lnTo>
                  <a:lnTo>
                    <a:pt x="16" y="54"/>
                  </a:lnTo>
                  <a:lnTo>
                    <a:pt x="19" y="55"/>
                  </a:lnTo>
                  <a:lnTo>
                    <a:pt x="24" y="58"/>
                  </a:lnTo>
                  <a:lnTo>
                    <a:pt x="29" y="59"/>
                  </a:lnTo>
                  <a:lnTo>
                    <a:pt x="35" y="61"/>
                  </a:lnTo>
                  <a:lnTo>
                    <a:pt x="40" y="62"/>
                  </a:lnTo>
                  <a:lnTo>
                    <a:pt x="46" y="63"/>
                  </a:lnTo>
                  <a:lnTo>
                    <a:pt x="52" y="65"/>
                  </a:lnTo>
                  <a:lnTo>
                    <a:pt x="59" y="67"/>
                  </a:lnTo>
                  <a:lnTo>
                    <a:pt x="66" y="68"/>
                  </a:lnTo>
                  <a:lnTo>
                    <a:pt x="73" y="69"/>
                  </a:lnTo>
                  <a:lnTo>
                    <a:pt x="81" y="70"/>
                  </a:lnTo>
                  <a:lnTo>
                    <a:pt x="88" y="72"/>
                  </a:lnTo>
                  <a:lnTo>
                    <a:pt x="106" y="73"/>
                  </a:lnTo>
                  <a:lnTo>
                    <a:pt x="123" y="75"/>
                  </a:lnTo>
                  <a:lnTo>
                    <a:pt x="142" y="76"/>
                  </a:lnTo>
                  <a:lnTo>
                    <a:pt x="161" y="77"/>
                  </a:lnTo>
                  <a:lnTo>
                    <a:pt x="181" y="77"/>
                  </a:lnTo>
                  <a:lnTo>
                    <a:pt x="202" y="77"/>
                  </a:lnTo>
                  <a:lnTo>
                    <a:pt x="223" y="77"/>
                  </a:lnTo>
                  <a:lnTo>
                    <a:pt x="242" y="77"/>
                  </a:lnTo>
                  <a:lnTo>
                    <a:pt x="261" y="76"/>
                  </a:lnTo>
                  <a:lnTo>
                    <a:pt x="280" y="75"/>
                  </a:lnTo>
                  <a:lnTo>
                    <a:pt x="297" y="73"/>
                  </a:lnTo>
                  <a:lnTo>
                    <a:pt x="315" y="72"/>
                  </a:lnTo>
                  <a:lnTo>
                    <a:pt x="322" y="70"/>
                  </a:lnTo>
                  <a:lnTo>
                    <a:pt x="330" y="69"/>
                  </a:lnTo>
                  <a:lnTo>
                    <a:pt x="337" y="68"/>
                  </a:lnTo>
                  <a:lnTo>
                    <a:pt x="344" y="67"/>
                  </a:lnTo>
                  <a:lnTo>
                    <a:pt x="351" y="65"/>
                  </a:lnTo>
                  <a:lnTo>
                    <a:pt x="357" y="63"/>
                  </a:lnTo>
                  <a:lnTo>
                    <a:pt x="363" y="62"/>
                  </a:lnTo>
                  <a:lnTo>
                    <a:pt x="368" y="61"/>
                  </a:lnTo>
                  <a:lnTo>
                    <a:pt x="374" y="59"/>
                  </a:lnTo>
                  <a:lnTo>
                    <a:pt x="379" y="58"/>
                  </a:lnTo>
                  <a:lnTo>
                    <a:pt x="384" y="55"/>
                  </a:lnTo>
                  <a:lnTo>
                    <a:pt x="387" y="54"/>
                  </a:lnTo>
                  <a:lnTo>
                    <a:pt x="391" y="52"/>
                  </a:lnTo>
                  <a:lnTo>
                    <a:pt x="394" y="51"/>
                  </a:lnTo>
                  <a:lnTo>
                    <a:pt x="396" y="48"/>
                  </a:lnTo>
                  <a:lnTo>
                    <a:pt x="399" y="47"/>
                  </a:lnTo>
                  <a:lnTo>
                    <a:pt x="401" y="45"/>
                  </a:lnTo>
                  <a:lnTo>
                    <a:pt x="402" y="42"/>
                  </a:lnTo>
                  <a:lnTo>
                    <a:pt x="402" y="41"/>
                  </a:lnTo>
                  <a:lnTo>
                    <a:pt x="403" y="39"/>
                  </a:lnTo>
                  <a:lnTo>
                    <a:pt x="402" y="36"/>
                  </a:lnTo>
                  <a:lnTo>
                    <a:pt x="402" y="35"/>
                  </a:lnTo>
                  <a:lnTo>
                    <a:pt x="401" y="33"/>
                  </a:lnTo>
                  <a:lnTo>
                    <a:pt x="399" y="31"/>
                  </a:lnTo>
                  <a:lnTo>
                    <a:pt x="396" y="29"/>
                  </a:lnTo>
                  <a:lnTo>
                    <a:pt x="394" y="27"/>
                  </a:lnTo>
                  <a:lnTo>
                    <a:pt x="391" y="26"/>
                  </a:lnTo>
                  <a:lnTo>
                    <a:pt x="387" y="24"/>
                  </a:lnTo>
                  <a:lnTo>
                    <a:pt x="384" y="22"/>
                  </a:lnTo>
                  <a:lnTo>
                    <a:pt x="379" y="20"/>
                  </a:lnTo>
                  <a:lnTo>
                    <a:pt x="374" y="19"/>
                  </a:lnTo>
                  <a:lnTo>
                    <a:pt x="368" y="17"/>
                  </a:lnTo>
                  <a:lnTo>
                    <a:pt x="363" y="15"/>
                  </a:lnTo>
                  <a:lnTo>
                    <a:pt x="357" y="14"/>
                  </a:lnTo>
                  <a:lnTo>
                    <a:pt x="351" y="13"/>
                  </a:lnTo>
                  <a:lnTo>
                    <a:pt x="344" y="11"/>
                  </a:lnTo>
                  <a:lnTo>
                    <a:pt x="337" y="10"/>
                  </a:lnTo>
                  <a:lnTo>
                    <a:pt x="330" y="8"/>
                  </a:lnTo>
                  <a:lnTo>
                    <a:pt x="322" y="7"/>
                  </a:lnTo>
                  <a:lnTo>
                    <a:pt x="315" y="6"/>
                  </a:lnTo>
                  <a:lnTo>
                    <a:pt x="297" y="5"/>
                  </a:lnTo>
                  <a:lnTo>
                    <a:pt x="280" y="3"/>
                  </a:lnTo>
                  <a:lnTo>
                    <a:pt x="261" y="1"/>
                  </a:lnTo>
                  <a:lnTo>
                    <a:pt x="242" y="0"/>
                  </a:lnTo>
                  <a:lnTo>
                    <a:pt x="223" y="0"/>
                  </a:lnTo>
                  <a:lnTo>
                    <a:pt x="202" y="0"/>
                  </a:lnTo>
                </a:path>
              </a:pathLst>
            </a:custGeom>
            <a:noFill/>
            <a:ln w="14288">
              <a:solidFill>
                <a:srgbClr val="000000"/>
              </a:solidFill>
              <a:round/>
              <a:headEnd/>
              <a:tailEnd/>
            </a:ln>
          </p:spPr>
          <p:txBody>
            <a:bodyPr/>
            <a:lstStyle/>
            <a:p>
              <a:endParaRPr lang="en-US"/>
            </a:p>
          </p:txBody>
        </p:sp>
        <p:sp>
          <p:nvSpPr>
            <p:cNvPr id="133199" name="Line 186"/>
            <p:cNvSpPr>
              <a:spLocks noChangeShapeType="1"/>
            </p:cNvSpPr>
            <p:nvPr/>
          </p:nvSpPr>
          <p:spPr bwMode="auto">
            <a:xfrm>
              <a:off x="2332" y="1534"/>
              <a:ext cx="1" cy="48"/>
            </a:xfrm>
            <a:prstGeom prst="line">
              <a:avLst/>
            </a:prstGeom>
            <a:noFill/>
            <a:ln w="14288">
              <a:solidFill>
                <a:srgbClr val="000000"/>
              </a:solidFill>
              <a:round/>
              <a:headEnd/>
              <a:tailEnd/>
            </a:ln>
          </p:spPr>
          <p:txBody>
            <a:bodyPr/>
            <a:lstStyle/>
            <a:p>
              <a:endParaRPr lang="en-US"/>
            </a:p>
          </p:txBody>
        </p:sp>
        <p:sp>
          <p:nvSpPr>
            <p:cNvPr id="133200" name="Line 187"/>
            <p:cNvSpPr>
              <a:spLocks noChangeShapeType="1"/>
            </p:cNvSpPr>
            <p:nvPr/>
          </p:nvSpPr>
          <p:spPr bwMode="auto">
            <a:xfrm>
              <a:off x="2735" y="1534"/>
              <a:ext cx="1" cy="48"/>
            </a:xfrm>
            <a:prstGeom prst="line">
              <a:avLst/>
            </a:prstGeom>
            <a:noFill/>
            <a:ln w="14288">
              <a:solidFill>
                <a:srgbClr val="000000"/>
              </a:solidFill>
              <a:round/>
              <a:headEnd/>
              <a:tailEnd/>
            </a:ln>
          </p:spPr>
          <p:txBody>
            <a:bodyPr/>
            <a:lstStyle/>
            <a:p>
              <a:endParaRPr lang="en-US"/>
            </a:p>
          </p:txBody>
        </p:sp>
        <p:sp>
          <p:nvSpPr>
            <p:cNvPr id="133201" name="Rectangle 188"/>
            <p:cNvSpPr>
              <a:spLocks noChangeArrowheads="1"/>
            </p:cNvSpPr>
            <p:nvPr/>
          </p:nvSpPr>
          <p:spPr bwMode="auto">
            <a:xfrm>
              <a:off x="2332" y="1534"/>
              <a:ext cx="400" cy="48"/>
            </a:xfrm>
            <a:prstGeom prst="rect">
              <a:avLst/>
            </a:prstGeom>
            <a:solidFill>
              <a:srgbClr val="CCCCFF"/>
            </a:solidFill>
            <a:ln w="9525">
              <a:noFill/>
              <a:miter lim="800000"/>
              <a:headEnd/>
              <a:tailEnd/>
            </a:ln>
          </p:spPr>
          <p:txBody>
            <a:bodyPr/>
            <a:lstStyle/>
            <a:p>
              <a:endParaRPr lang="en-US"/>
            </a:p>
          </p:txBody>
        </p:sp>
        <p:sp>
          <p:nvSpPr>
            <p:cNvPr id="133202" name="Rectangle 189"/>
            <p:cNvSpPr>
              <a:spLocks noChangeArrowheads="1"/>
            </p:cNvSpPr>
            <p:nvPr/>
          </p:nvSpPr>
          <p:spPr bwMode="auto">
            <a:xfrm>
              <a:off x="2556" y="1552"/>
              <a:ext cx="23" cy="112"/>
            </a:xfrm>
            <a:prstGeom prst="rect">
              <a:avLst/>
            </a:prstGeom>
            <a:noFill/>
            <a:ln w="9525">
              <a:noFill/>
              <a:miter lim="800000"/>
              <a:headEnd/>
              <a:tailEnd/>
            </a:ln>
          </p:spPr>
          <p:txBody>
            <a:bodyPr wrap="none" lIns="0" tIns="0" rIns="0" bIns="0">
              <a:spAutoFit/>
            </a:bodyPr>
            <a:lstStyle/>
            <a:p>
              <a:r>
                <a:rPr lang="en-US" sz="1300">
                  <a:solidFill>
                    <a:srgbClr val="000000"/>
                  </a:solidFill>
                </a:rPr>
                <a:t> </a:t>
              </a:r>
              <a:endParaRPr lang="en-US"/>
            </a:p>
          </p:txBody>
        </p:sp>
        <p:sp>
          <p:nvSpPr>
            <p:cNvPr id="133203" name="Freeform 190"/>
            <p:cNvSpPr>
              <a:spLocks/>
            </p:cNvSpPr>
            <p:nvPr/>
          </p:nvSpPr>
          <p:spPr bwMode="auto">
            <a:xfrm>
              <a:off x="2328" y="1478"/>
              <a:ext cx="404" cy="91"/>
            </a:xfrm>
            <a:custGeom>
              <a:avLst/>
              <a:gdLst>
                <a:gd name="T0" fmla="*/ 181 w 404"/>
                <a:gd name="T1" fmla="*/ 0 h 91"/>
                <a:gd name="T2" fmla="*/ 143 w 404"/>
                <a:gd name="T3" fmla="*/ 3 h 91"/>
                <a:gd name="T4" fmla="*/ 106 w 404"/>
                <a:gd name="T5" fmla="*/ 6 h 91"/>
                <a:gd name="T6" fmla="*/ 82 w 404"/>
                <a:gd name="T7" fmla="*/ 10 h 91"/>
                <a:gd name="T8" fmla="*/ 67 w 404"/>
                <a:gd name="T9" fmla="*/ 12 h 91"/>
                <a:gd name="T10" fmla="*/ 53 w 404"/>
                <a:gd name="T11" fmla="*/ 15 h 91"/>
                <a:gd name="T12" fmla="*/ 41 w 404"/>
                <a:gd name="T13" fmla="*/ 19 h 91"/>
                <a:gd name="T14" fmla="*/ 29 w 404"/>
                <a:gd name="T15" fmla="*/ 22 h 91"/>
                <a:gd name="T16" fmla="*/ 20 w 404"/>
                <a:gd name="T17" fmla="*/ 26 h 91"/>
                <a:gd name="T18" fmla="*/ 13 w 404"/>
                <a:gd name="T19" fmla="*/ 29 h 91"/>
                <a:gd name="T20" fmla="*/ 7 w 404"/>
                <a:gd name="T21" fmla="*/ 34 h 91"/>
                <a:gd name="T22" fmla="*/ 2 w 404"/>
                <a:gd name="T23" fmla="*/ 39 h 91"/>
                <a:gd name="T24" fmla="*/ 0 w 404"/>
                <a:gd name="T25" fmla="*/ 43 h 91"/>
                <a:gd name="T26" fmla="*/ 0 w 404"/>
                <a:gd name="T27" fmla="*/ 48 h 91"/>
                <a:gd name="T28" fmla="*/ 2 w 404"/>
                <a:gd name="T29" fmla="*/ 53 h 91"/>
                <a:gd name="T30" fmla="*/ 7 w 404"/>
                <a:gd name="T31" fmla="*/ 57 h 91"/>
                <a:gd name="T32" fmla="*/ 13 w 404"/>
                <a:gd name="T33" fmla="*/ 61 h 91"/>
                <a:gd name="T34" fmla="*/ 20 w 404"/>
                <a:gd name="T35" fmla="*/ 66 h 91"/>
                <a:gd name="T36" fmla="*/ 29 w 404"/>
                <a:gd name="T37" fmla="*/ 69 h 91"/>
                <a:gd name="T38" fmla="*/ 41 w 404"/>
                <a:gd name="T39" fmla="*/ 73 h 91"/>
                <a:gd name="T40" fmla="*/ 53 w 404"/>
                <a:gd name="T41" fmla="*/ 76 h 91"/>
                <a:gd name="T42" fmla="*/ 67 w 404"/>
                <a:gd name="T43" fmla="*/ 80 h 91"/>
                <a:gd name="T44" fmla="*/ 82 w 404"/>
                <a:gd name="T45" fmla="*/ 82 h 91"/>
                <a:gd name="T46" fmla="*/ 106 w 404"/>
                <a:gd name="T47" fmla="*/ 85 h 91"/>
                <a:gd name="T48" fmla="*/ 143 w 404"/>
                <a:gd name="T49" fmla="*/ 89 h 91"/>
                <a:gd name="T50" fmla="*/ 181 w 404"/>
                <a:gd name="T51" fmla="*/ 91 h 91"/>
                <a:gd name="T52" fmla="*/ 223 w 404"/>
                <a:gd name="T53" fmla="*/ 91 h 91"/>
                <a:gd name="T54" fmla="*/ 262 w 404"/>
                <a:gd name="T55" fmla="*/ 89 h 91"/>
                <a:gd name="T56" fmla="*/ 298 w 404"/>
                <a:gd name="T57" fmla="*/ 85 h 91"/>
                <a:gd name="T58" fmla="*/ 322 w 404"/>
                <a:gd name="T59" fmla="*/ 82 h 91"/>
                <a:gd name="T60" fmla="*/ 337 w 404"/>
                <a:gd name="T61" fmla="*/ 80 h 91"/>
                <a:gd name="T62" fmla="*/ 351 w 404"/>
                <a:gd name="T63" fmla="*/ 76 h 91"/>
                <a:gd name="T64" fmla="*/ 363 w 404"/>
                <a:gd name="T65" fmla="*/ 73 h 91"/>
                <a:gd name="T66" fmla="*/ 375 w 404"/>
                <a:gd name="T67" fmla="*/ 69 h 91"/>
                <a:gd name="T68" fmla="*/ 384 w 404"/>
                <a:gd name="T69" fmla="*/ 66 h 91"/>
                <a:gd name="T70" fmla="*/ 391 w 404"/>
                <a:gd name="T71" fmla="*/ 61 h 91"/>
                <a:gd name="T72" fmla="*/ 397 w 404"/>
                <a:gd name="T73" fmla="*/ 57 h 91"/>
                <a:gd name="T74" fmla="*/ 402 w 404"/>
                <a:gd name="T75" fmla="*/ 53 h 91"/>
                <a:gd name="T76" fmla="*/ 404 w 404"/>
                <a:gd name="T77" fmla="*/ 48 h 91"/>
                <a:gd name="T78" fmla="*/ 404 w 404"/>
                <a:gd name="T79" fmla="*/ 43 h 91"/>
                <a:gd name="T80" fmla="*/ 402 w 404"/>
                <a:gd name="T81" fmla="*/ 39 h 91"/>
                <a:gd name="T82" fmla="*/ 397 w 404"/>
                <a:gd name="T83" fmla="*/ 34 h 91"/>
                <a:gd name="T84" fmla="*/ 391 w 404"/>
                <a:gd name="T85" fmla="*/ 29 h 91"/>
                <a:gd name="T86" fmla="*/ 384 w 404"/>
                <a:gd name="T87" fmla="*/ 26 h 91"/>
                <a:gd name="T88" fmla="*/ 375 w 404"/>
                <a:gd name="T89" fmla="*/ 22 h 91"/>
                <a:gd name="T90" fmla="*/ 363 w 404"/>
                <a:gd name="T91" fmla="*/ 19 h 91"/>
                <a:gd name="T92" fmla="*/ 351 w 404"/>
                <a:gd name="T93" fmla="*/ 15 h 91"/>
                <a:gd name="T94" fmla="*/ 337 w 404"/>
                <a:gd name="T95" fmla="*/ 12 h 91"/>
                <a:gd name="T96" fmla="*/ 322 w 404"/>
                <a:gd name="T97" fmla="*/ 10 h 91"/>
                <a:gd name="T98" fmla="*/ 298 w 404"/>
                <a:gd name="T99" fmla="*/ 6 h 91"/>
                <a:gd name="T100" fmla="*/ 262 w 404"/>
                <a:gd name="T101" fmla="*/ 3 h 91"/>
                <a:gd name="T102" fmla="*/ 223 w 404"/>
                <a:gd name="T103" fmla="*/ 0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4"/>
                <a:gd name="T157" fmla="*/ 0 h 91"/>
                <a:gd name="T158" fmla="*/ 404 w 404"/>
                <a:gd name="T159" fmla="*/ 91 h 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4" h="91">
                  <a:moveTo>
                    <a:pt x="202" y="0"/>
                  </a:moveTo>
                  <a:lnTo>
                    <a:pt x="181" y="0"/>
                  </a:lnTo>
                  <a:lnTo>
                    <a:pt x="161" y="1"/>
                  </a:lnTo>
                  <a:lnTo>
                    <a:pt x="143" y="3"/>
                  </a:lnTo>
                  <a:lnTo>
                    <a:pt x="124" y="4"/>
                  </a:lnTo>
                  <a:lnTo>
                    <a:pt x="106" y="6"/>
                  </a:lnTo>
                  <a:lnTo>
                    <a:pt x="89" y="8"/>
                  </a:lnTo>
                  <a:lnTo>
                    <a:pt x="82" y="10"/>
                  </a:lnTo>
                  <a:lnTo>
                    <a:pt x="74" y="11"/>
                  </a:lnTo>
                  <a:lnTo>
                    <a:pt x="67" y="12"/>
                  </a:lnTo>
                  <a:lnTo>
                    <a:pt x="60" y="13"/>
                  </a:lnTo>
                  <a:lnTo>
                    <a:pt x="53" y="15"/>
                  </a:lnTo>
                  <a:lnTo>
                    <a:pt x="47" y="17"/>
                  </a:lnTo>
                  <a:lnTo>
                    <a:pt x="41" y="19"/>
                  </a:lnTo>
                  <a:lnTo>
                    <a:pt x="35" y="20"/>
                  </a:lnTo>
                  <a:lnTo>
                    <a:pt x="29" y="22"/>
                  </a:lnTo>
                  <a:lnTo>
                    <a:pt x="25" y="24"/>
                  </a:lnTo>
                  <a:lnTo>
                    <a:pt x="20" y="26"/>
                  </a:lnTo>
                  <a:lnTo>
                    <a:pt x="16" y="28"/>
                  </a:lnTo>
                  <a:lnTo>
                    <a:pt x="13" y="29"/>
                  </a:lnTo>
                  <a:lnTo>
                    <a:pt x="9" y="32"/>
                  </a:lnTo>
                  <a:lnTo>
                    <a:pt x="7" y="34"/>
                  </a:lnTo>
                  <a:lnTo>
                    <a:pt x="5" y="36"/>
                  </a:lnTo>
                  <a:lnTo>
                    <a:pt x="2" y="39"/>
                  </a:lnTo>
                  <a:lnTo>
                    <a:pt x="1" y="41"/>
                  </a:lnTo>
                  <a:lnTo>
                    <a:pt x="0" y="43"/>
                  </a:lnTo>
                  <a:lnTo>
                    <a:pt x="0" y="46"/>
                  </a:lnTo>
                  <a:lnTo>
                    <a:pt x="0" y="48"/>
                  </a:lnTo>
                  <a:lnTo>
                    <a:pt x="1" y="50"/>
                  </a:lnTo>
                  <a:lnTo>
                    <a:pt x="2" y="53"/>
                  </a:lnTo>
                  <a:lnTo>
                    <a:pt x="5" y="55"/>
                  </a:lnTo>
                  <a:lnTo>
                    <a:pt x="7" y="57"/>
                  </a:lnTo>
                  <a:lnTo>
                    <a:pt x="9" y="59"/>
                  </a:lnTo>
                  <a:lnTo>
                    <a:pt x="13" y="61"/>
                  </a:lnTo>
                  <a:lnTo>
                    <a:pt x="16" y="63"/>
                  </a:lnTo>
                  <a:lnTo>
                    <a:pt x="20" y="66"/>
                  </a:lnTo>
                  <a:lnTo>
                    <a:pt x="25" y="67"/>
                  </a:lnTo>
                  <a:lnTo>
                    <a:pt x="29" y="69"/>
                  </a:lnTo>
                  <a:lnTo>
                    <a:pt x="35" y="71"/>
                  </a:lnTo>
                  <a:lnTo>
                    <a:pt x="41" y="73"/>
                  </a:lnTo>
                  <a:lnTo>
                    <a:pt x="47" y="75"/>
                  </a:lnTo>
                  <a:lnTo>
                    <a:pt x="53" y="76"/>
                  </a:lnTo>
                  <a:lnTo>
                    <a:pt x="60" y="77"/>
                  </a:lnTo>
                  <a:lnTo>
                    <a:pt x="67" y="80"/>
                  </a:lnTo>
                  <a:lnTo>
                    <a:pt x="74" y="81"/>
                  </a:lnTo>
                  <a:lnTo>
                    <a:pt x="82" y="82"/>
                  </a:lnTo>
                  <a:lnTo>
                    <a:pt x="89" y="83"/>
                  </a:lnTo>
                  <a:lnTo>
                    <a:pt x="106" y="85"/>
                  </a:lnTo>
                  <a:lnTo>
                    <a:pt x="124" y="88"/>
                  </a:lnTo>
                  <a:lnTo>
                    <a:pt x="143" y="89"/>
                  </a:lnTo>
                  <a:lnTo>
                    <a:pt x="161" y="90"/>
                  </a:lnTo>
                  <a:lnTo>
                    <a:pt x="181" y="91"/>
                  </a:lnTo>
                  <a:lnTo>
                    <a:pt x="202" y="91"/>
                  </a:lnTo>
                  <a:lnTo>
                    <a:pt x="223" y="91"/>
                  </a:lnTo>
                  <a:lnTo>
                    <a:pt x="243" y="90"/>
                  </a:lnTo>
                  <a:lnTo>
                    <a:pt x="262" y="89"/>
                  </a:lnTo>
                  <a:lnTo>
                    <a:pt x="280" y="88"/>
                  </a:lnTo>
                  <a:lnTo>
                    <a:pt x="298" y="85"/>
                  </a:lnTo>
                  <a:lnTo>
                    <a:pt x="315" y="83"/>
                  </a:lnTo>
                  <a:lnTo>
                    <a:pt x="322" y="82"/>
                  </a:lnTo>
                  <a:lnTo>
                    <a:pt x="330" y="81"/>
                  </a:lnTo>
                  <a:lnTo>
                    <a:pt x="337" y="80"/>
                  </a:lnTo>
                  <a:lnTo>
                    <a:pt x="344" y="77"/>
                  </a:lnTo>
                  <a:lnTo>
                    <a:pt x="351" y="76"/>
                  </a:lnTo>
                  <a:lnTo>
                    <a:pt x="357" y="75"/>
                  </a:lnTo>
                  <a:lnTo>
                    <a:pt x="363" y="73"/>
                  </a:lnTo>
                  <a:lnTo>
                    <a:pt x="369" y="71"/>
                  </a:lnTo>
                  <a:lnTo>
                    <a:pt x="375" y="69"/>
                  </a:lnTo>
                  <a:lnTo>
                    <a:pt x="379" y="67"/>
                  </a:lnTo>
                  <a:lnTo>
                    <a:pt x="384" y="66"/>
                  </a:lnTo>
                  <a:lnTo>
                    <a:pt x="388" y="63"/>
                  </a:lnTo>
                  <a:lnTo>
                    <a:pt x="391" y="61"/>
                  </a:lnTo>
                  <a:lnTo>
                    <a:pt x="395" y="59"/>
                  </a:lnTo>
                  <a:lnTo>
                    <a:pt x="397" y="57"/>
                  </a:lnTo>
                  <a:lnTo>
                    <a:pt x="399" y="55"/>
                  </a:lnTo>
                  <a:lnTo>
                    <a:pt x="402" y="53"/>
                  </a:lnTo>
                  <a:lnTo>
                    <a:pt x="403" y="50"/>
                  </a:lnTo>
                  <a:lnTo>
                    <a:pt x="404" y="48"/>
                  </a:lnTo>
                  <a:lnTo>
                    <a:pt x="404" y="46"/>
                  </a:lnTo>
                  <a:lnTo>
                    <a:pt x="404" y="43"/>
                  </a:lnTo>
                  <a:lnTo>
                    <a:pt x="403" y="41"/>
                  </a:lnTo>
                  <a:lnTo>
                    <a:pt x="402" y="39"/>
                  </a:lnTo>
                  <a:lnTo>
                    <a:pt x="399" y="36"/>
                  </a:lnTo>
                  <a:lnTo>
                    <a:pt x="397" y="34"/>
                  </a:lnTo>
                  <a:lnTo>
                    <a:pt x="395" y="32"/>
                  </a:lnTo>
                  <a:lnTo>
                    <a:pt x="391" y="29"/>
                  </a:lnTo>
                  <a:lnTo>
                    <a:pt x="388" y="28"/>
                  </a:lnTo>
                  <a:lnTo>
                    <a:pt x="384" y="26"/>
                  </a:lnTo>
                  <a:lnTo>
                    <a:pt x="379" y="24"/>
                  </a:lnTo>
                  <a:lnTo>
                    <a:pt x="375" y="22"/>
                  </a:lnTo>
                  <a:lnTo>
                    <a:pt x="369" y="20"/>
                  </a:lnTo>
                  <a:lnTo>
                    <a:pt x="363" y="19"/>
                  </a:lnTo>
                  <a:lnTo>
                    <a:pt x="357" y="17"/>
                  </a:lnTo>
                  <a:lnTo>
                    <a:pt x="351" y="15"/>
                  </a:lnTo>
                  <a:lnTo>
                    <a:pt x="344" y="13"/>
                  </a:lnTo>
                  <a:lnTo>
                    <a:pt x="337" y="12"/>
                  </a:lnTo>
                  <a:lnTo>
                    <a:pt x="330" y="11"/>
                  </a:lnTo>
                  <a:lnTo>
                    <a:pt x="322" y="10"/>
                  </a:lnTo>
                  <a:lnTo>
                    <a:pt x="315" y="8"/>
                  </a:lnTo>
                  <a:lnTo>
                    <a:pt x="298" y="6"/>
                  </a:lnTo>
                  <a:lnTo>
                    <a:pt x="280" y="4"/>
                  </a:lnTo>
                  <a:lnTo>
                    <a:pt x="262" y="3"/>
                  </a:lnTo>
                  <a:lnTo>
                    <a:pt x="243" y="1"/>
                  </a:lnTo>
                  <a:lnTo>
                    <a:pt x="223" y="0"/>
                  </a:lnTo>
                  <a:lnTo>
                    <a:pt x="202" y="0"/>
                  </a:lnTo>
                  <a:close/>
                </a:path>
              </a:pathLst>
            </a:custGeom>
            <a:solidFill>
              <a:srgbClr val="CCCCFF"/>
            </a:solidFill>
            <a:ln w="9525">
              <a:noFill/>
              <a:round/>
              <a:headEnd/>
              <a:tailEnd/>
            </a:ln>
          </p:spPr>
          <p:txBody>
            <a:bodyPr/>
            <a:lstStyle/>
            <a:p>
              <a:endParaRPr lang="en-US"/>
            </a:p>
          </p:txBody>
        </p:sp>
        <p:sp>
          <p:nvSpPr>
            <p:cNvPr id="133204" name="Freeform 191"/>
            <p:cNvSpPr>
              <a:spLocks/>
            </p:cNvSpPr>
            <p:nvPr/>
          </p:nvSpPr>
          <p:spPr bwMode="auto">
            <a:xfrm>
              <a:off x="2328" y="1478"/>
              <a:ext cx="404" cy="91"/>
            </a:xfrm>
            <a:custGeom>
              <a:avLst/>
              <a:gdLst>
                <a:gd name="T0" fmla="*/ 181 w 404"/>
                <a:gd name="T1" fmla="*/ 0 h 91"/>
                <a:gd name="T2" fmla="*/ 143 w 404"/>
                <a:gd name="T3" fmla="*/ 3 h 91"/>
                <a:gd name="T4" fmla="*/ 106 w 404"/>
                <a:gd name="T5" fmla="*/ 6 h 91"/>
                <a:gd name="T6" fmla="*/ 82 w 404"/>
                <a:gd name="T7" fmla="*/ 10 h 91"/>
                <a:gd name="T8" fmla="*/ 67 w 404"/>
                <a:gd name="T9" fmla="*/ 12 h 91"/>
                <a:gd name="T10" fmla="*/ 53 w 404"/>
                <a:gd name="T11" fmla="*/ 15 h 91"/>
                <a:gd name="T12" fmla="*/ 41 w 404"/>
                <a:gd name="T13" fmla="*/ 19 h 91"/>
                <a:gd name="T14" fmla="*/ 29 w 404"/>
                <a:gd name="T15" fmla="*/ 22 h 91"/>
                <a:gd name="T16" fmla="*/ 20 w 404"/>
                <a:gd name="T17" fmla="*/ 26 h 91"/>
                <a:gd name="T18" fmla="*/ 13 w 404"/>
                <a:gd name="T19" fmla="*/ 29 h 91"/>
                <a:gd name="T20" fmla="*/ 7 w 404"/>
                <a:gd name="T21" fmla="*/ 34 h 91"/>
                <a:gd name="T22" fmla="*/ 2 w 404"/>
                <a:gd name="T23" fmla="*/ 39 h 91"/>
                <a:gd name="T24" fmla="*/ 0 w 404"/>
                <a:gd name="T25" fmla="*/ 43 h 91"/>
                <a:gd name="T26" fmla="*/ 0 w 404"/>
                <a:gd name="T27" fmla="*/ 48 h 91"/>
                <a:gd name="T28" fmla="*/ 2 w 404"/>
                <a:gd name="T29" fmla="*/ 53 h 91"/>
                <a:gd name="T30" fmla="*/ 7 w 404"/>
                <a:gd name="T31" fmla="*/ 57 h 91"/>
                <a:gd name="T32" fmla="*/ 13 w 404"/>
                <a:gd name="T33" fmla="*/ 61 h 91"/>
                <a:gd name="T34" fmla="*/ 20 w 404"/>
                <a:gd name="T35" fmla="*/ 66 h 91"/>
                <a:gd name="T36" fmla="*/ 29 w 404"/>
                <a:gd name="T37" fmla="*/ 69 h 91"/>
                <a:gd name="T38" fmla="*/ 41 w 404"/>
                <a:gd name="T39" fmla="*/ 73 h 91"/>
                <a:gd name="T40" fmla="*/ 53 w 404"/>
                <a:gd name="T41" fmla="*/ 76 h 91"/>
                <a:gd name="T42" fmla="*/ 67 w 404"/>
                <a:gd name="T43" fmla="*/ 80 h 91"/>
                <a:gd name="T44" fmla="*/ 82 w 404"/>
                <a:gd name="T45" fmla="*/ 82 h 91"/>
                <a:gd name="T46" fmla="*/ 106 w 404"/>
                <a:gd name="T47" fmla="*/ 85 h 91"/>
                <a:gd name="T48" fmla="*/ 143 w 404"/>
                <a:gd name="T49" fmla="*/ 89 h 91"/>
                <a:gd name="T50" fmla="*/ 181 w 404"/>
                <a:gd name="T51" fmla="*/ 91 h 91"/>
                <a:gd name="T52" fmla="*/ 223 w 404"/>
                <a:gd name="T53" fmla="*/ 91 h 91"/>
                <a:gd name="T54" fmla="*/ 262 w 404"/>
                <a:gd name="T55" fmla="*/ 89 h 91"/>
                <a:gd name="T56" fmla="*/ 298 w 404"/>
                <a:gd name="T57" fmla="*/ 85 h 91"/>
                <a:gd name="T58" fmla="*/ 322 w 404"/>
                <a:gd name="T59" fmla="*/ 82 h 91"/>
                <a:gd name="T60" fmla="*/ 337 w 404"/>
                <a:gd name="T61" fmla="*/ 80 h 91"/>
                <a:gd name="T62" fmla="*/ 351 w 404"/>
                <a:gd name="T63" fmla="*/ 76 h 91"/>
                <a:gd name="T64" fmla="*/ 363 w 404"/>
                <a:gd name="T65" fmla="*/ 73 h 91"/>
                <a:gd name="T66" fmla="*/ 375 w 404"/>
                <a:gd name="T67" fmla="*/ 69 h 91"/>
                <a:gd name="T68" fmla="*/ 384 w 404"/>
                <a:gd name="T69" fmla="*/ 66 h 91"/>
                <a:gd name="T70" fmla="*/ 391 w 404"/>
                <a:gd name="T71" fmla="*/ 61 h 91"/>
                <a:gd name="T72" fmla="*/ 397 w 404"/>
                <a:gd name="T73" fmla="*/ 57 h 91"/>
                <a:gd name="T74" fmla="*/ 402 w 404"/>
                <a:gd name="T75" fmla="*/ 53 h 91"/>
                <a:gd name="T76" fmla="*/ 404 w 404"/>
                <a:gd name="T77" fmla="*/ 48 h 91"/>
                <a:gd name="T78" fmla="*/ 404 w 404"/>
                <a:gd name="T79" fmla="*/ 43 h 91"/>
                <a:gd name="T80" fmla="*/ 402 w 404"/>
                <a:gd name="T81" fmla="*/ 39 h 91"/>
                <a:gd name="T82" fmla="*/ 397 w 404"/>
                <a:gd name="T83" fmla="*/ 34 h 91"/>
                <a:gd name="T84" fmla="*/ 391 w 404"/>
                <a:gd name="T85" fmla="*/ 29 h 91"/>
                <a:gd name="T86" fmla="*/ 384 w 404"/>
                <a:gd name="T87" fmla="*/ 26 h 91"/>
                <a:gd name="T88" fmla="*/ 375 w 404"/>
                <a:gd name="T89" fmla="*/ 22 h 91"/>
                <a:gd name="T90" fmla="*/ 363 w 404"/>
                <a:gd name="T91" fmla="*/ 19 h 91"/>
                <a:gd name="T92" fmla="*/ 351 w 404"/>
                <a:gd name="T93" fmla="*/ 15 h 91"/>
                <a:gd name="T94" fmla="*/ 337 w 404"/>
                <a:gd name="T95" fmla="*/ 12 h 91"/>
                <a:gd name="T96" fmla="*/ 322 w 404"/>
                <a:gd name="T97" fmla="*/ 10 h 91"/>
                <a:gd name="T98" fmla="*/ 298 w 404"/>
                <a:gd name="T99" fmla="*/ 6 h 91"/>
                <a:gd name="T100" fmla="*/ 262 w 404"/>
                <a:gd name="T101" fmla="*/ 3 h 91"/>
                <a:gd name="T102" fmla="*/ 223 w 404"/>
                <a:gd name="T103" fmla="*/ 0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4"/>
                <a:gd name="T157" fmla="*/ 0 h 91"/>
                <a:gd name="T158" fmla="*/ 404 w 404"/>
                <a:gd name="T159" fmla="*/ 91 h 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4" h="91">
                  <a:moveTo>
                    <a:pt x="202" y="0"/>
                  </a:moveTo>
                  <a:lnTo>
                    <a:pt x="181" y="0"/>
                  </a:lnTo>
                  <a:lnTo>
                    <a:pt x="161" y="1"/>
                  </a:lnTo>
                  <a:lnTo>
                    <a:pt x="143" y="3"/>
                  </a:lnTo>
                  <a:lnTo>
                    <a:pt x="124" y="4"/>
                  </a:lnTo>
                  <a:lnTo>
                    <a:pt x="106" y="6"/>
                  </a:lnTo>
                  <a:lnTo>
                    <a:pt x="89" y="8"/>
                  </a:lnTo>
                  <a:lnTo>
                    <a:pt x="82" y="10"/>
                  </a:lnTo>
                  <a:lnTo>
                    <a:pt x="74" y="11"/>
                  </a:lnTo>
                  <a:lnTo>
                    <a:pt x="67" y="12"/>
                  </a:lnTo>
                  <a:lnTo>
                    <a:pt x="60" y="13"/>
                  </a:lnTo>
                  <a:lnTo>
                    <a:pt x="53" y="15"/>
                  </a:lnTo>
                  <a:lnTo>
                    <a:pt x="47" y="17"/>
                  </a:lnTo>
                  <a:lnTo>
                    <a:pt x="41" y="19"/>
                  </a:lnTo>
                  <a:lnTo>
                    <a:pt x="35" y="20"/>
                  </a:lnTo>
                  <a:lnTo>
                    <a:pt x="29" y="22"/>
                  </a:lnTo>
                  <a:lnTo>
                    <a:pt x="25" y="24"/>
                  </a:lnTo>
                  <a:lnTo>
                    <a:pt x="20" y="26"/>
                  </a:lnTo>
                  <a:lnTo>
                    <a:pt x="16" y="28"/>
                  </a:lnTo>
                  <a:lnTo>
                    <a:pt x="13" y="29"/>
                  </a:lnTo>
                  <a:lnTo>
                    <a:pt x="9" y="32"/>
                  </a:lnTo>
                  <a:lnTo>
                    <a:pt x="7" y="34"/>
                  </a:lnTo>
                  <a:lnTo>
                    <a:pt x="5" y="36"/>
                  </a:lnTo>
                  <a:lnTo>
                    <a:pt x="2" y="39"/>
                  </a:lnTo>
                  <a:lnTo>
                    <a:pt x="1" y="41"/>
                  </a:lnTo>
                  <a:lnTo>
                    <a:pt x="0" y="43"/>
                  </a:lnTo>
                  <a:lnTo>
                    <a:pt x="0" y="46"/>
                  </a:lnTo>
                  <a:lnTo>
                    <a:pt x="0" y="48"/>
                  </a:lnTo>
                  <a:lnTo>
                    <a:pt x="1" y="50"/>
                  </a:lnTo>
                  <a:lnTo>
                    <a:pt x="2" y="53"/>
                  </a:lnTo>
                  <a:lnTo>
                    <a:pt x="5" y="55"/>
                  </a:lnTo>
                  <a:lnTo>
                    <a:pt x="7" y="57"/>
                  </a:lnTo>
                  <a:lnTo>
                    <a:pt x="9" y="59"/>
                  </a:lnTo>
                  <a:lnTo>
                    <a:pt x="13" y="61"/>
                  </a:lnTo>
                  <a:lnTo>
                    <a:pt x="16" y="63"/>
                  </a:lnTo>
                  <a:lnTo>
                    <a:pt x="20" y="66"/>
                  </a:lnTo>
                  <a:lnTo>
                    <a:pt x="25" y="67"/>
                  </a:lnTo>
                  <a:lnTo>
                    <a:pt x="29" y="69"/>
                  </a:lnTo>
                  <a:lnTo>
                    <a:pt x="35" y="71"/>
                  </a:lnTo>
                  <a:lnTo>
                    <a:pt x="41" y="73"/>
                  </a:lnTo>
                  <a:lnTo>
                    <a:pt x="47" y="75"/>
                  </a:lnTo>
                  <a:lnTo>
                    <a:pt x="53" y="76"/>
                  </a:lnTo>
                  <a:lnTo>
                    <a:pt x="60" y="77"/>
                  </a:lnTo>
                  <a:lnTo>
                    <a:pt x="67" y="80"/>
                  </a:lnTo>
                  <a:lnTo>
                    <a:pt x="74" y="81"/>
                  </a:lnTo>
                  <a:lnTo>
                    <a:pt x="82" y="82"/>
                  </a:lnTo>
                  <a:lnTo>
                    <a:pt x="89" y="83"/>
                  </a:lnTo>
                  <a:lnTo>
                    <a:pt x="106" y="85"/>
                  </a:lnTo>
                  <a:lnTo>
                    <a:pt x="124" y="88"/>
                  </a:lnTo>
                  <a:lnTo>
                    <a:pt x="143" y="89"/>
                  </a:lnTo>
                  <a:lnTo>
                    <a:pt x="161" y="90"/>
                  </a:lnTo>
                  <a:lnTo>
                    <a:pt x="181" y="91"/>
                  </a:lnTo>
                  <a:lnTo>
                    <a:pt x="202" y="91"/>
                  </a:lnTo>
                  <a:lnTo>
                    <a:pt x="223" y="91"/>
                  </a:lnTo>
                  <a:lnTo>
                    <a:pt x="243" y="90"/>
                  </a:lnTo>
                  <a:lnTo>
                    <a:pt x="262" y="89"/>
                  </a:lnTo>
                  <a:lnTo>
                    <a:pt x="280" y="88"/>
                  </a:lnTo>
                  <a:lnTo>
                    <a:pt x="298" y="85"/>
                  </a:lnTo>
                  <a:lnTo>
                    <a:pt x="315" y="83"/>
                  </a:lnTo>
                  <a:lnTo>
                    <a:pt x="322" y="82"/>
                  </a:lnTo>
                  <a:lnTo>
                    <a:pt x="330" y="81"/>
                  </a:lnTo>
                  <a:lnTo>
                    <a:pt x="337" y="80"/>
                  </a:lnTo>
                  <a:lnTo>
                    <a:pt x="344" y="77"/>
                  </a:lnTo>
                  <a:lnTo>
                    <a:pt x="351" y="76"/>
                  </a:lnTo>
                  <a:lnTo>
                    <a:pt x="357" y="75"/>
                  </a:lnTo>
                  <a:lnTo>
                    <a:pt x="363" y="73"/>
                  </a:lnTo>
                  <a:lnTo>
                    <a:pt x="369" y="71"/>
                  </a:lnTo>
                  <a:lnTo>
                    <a:pt x="375" y="69"/>
                  </a:lnTo>
                  <a:lnTo>
                    <a:pt x="379" y="67"/>
                  </a:lnTo>
                  <a:lnTo>
                    <a:pt x="384" y="66"/>
                  </a:lnTo>
                  <a:lnTo>
                    <a:pt x="388" y="63"/>
                  </a:lnTo>
                  <a:lnTo>
                    <a:pt x="391" y="61"/>
                  </a:lnTo>
                  <a:lnTo>
                    <a:pt x="395" y="59"/>
                  </a:lnTo>
                  <a:lnTo>
                    <a:pt x="397" y="57"/>
                  </a:lnTo>
                  <a:lnTo>
                    <a:pt x="399" y="55"/>
                  </a:lnTo>
                  <a:lnTo>
                    <a:pt x="402" y="53"/>
                  </a:lnTo>
                  <a:lnTo>
                    <a:pt x="403" y="50"/>
                  </a:lnTo>
                  <a:lnTo>
                    <a:pt x="404" y="48"/>
                  </a:lnTo>
                  <a:lnTo>
                    <a:pt x="404" y="46"/>
                  </a:lnTo>
                  <a:lnTo>
                    <a:pt x="404" y="43"/>
                  </a:lnTo>
                  <a:lnTo>
                    <a:pt x="403" y="41"/>
                  </a:lnTo>
                  <a:lnTo>
                    <a:pt x="402" y="39"/>
                  </a:lnTo>
                  <a:lnTo>
                    <a:pt x="399" y="36"/>
                  </a:lnTo>
                  <a:lnTo>
                    <a:pt x="397" y="34"/>
                  </a:lnTo>
                  <a:lnTo>
                    <a:pt x="395" y="32"/>
                  </a:lnTo>
                  <a:lnTo>
                    <a:pt x="391" y="29"/>
                  </a:lnTo>
                  <a:lnTo>
                    <a:pt x="388" y="28"/>
                  </a:lnTo>
                  <a:lnTo>
                    <a:pt x="384" y="26"/>
                  </a:lnTo>
                  <a:lnTo>
                    <a:pt x="379" y="24"/>
                  </a:lnTo>
                  <a:lnTo>
                    <a:pt x="375" y="22"/>
                  </a:lnTo>
                  <a:lnTo>
                    <a:pt x="369" y="20"/>
                  </a:lnTo>
                  <a:lnTo>
                    <a:pt x="363" y="19"/>
                  </a:lnTo>
                  <a:lnTo>
                    <a:pt x="357" y="17"/>
                  </a:lnTo>
                  <a:lnTo>
                    <a:pt x="351" y="15"/>
                  </a:lnTo>
                  <a:lnTo>
                    <a:pt x="344" y="13"/>
                  </a:lnTo>
                  <a:lnTo>
                    <a:pt x="337" y="12"/>
                  </a:lnTo>
                  <a:lnTo>
                    <a:pt x="330" y="11"/>
                  </a:lnTo>
                  <a:lnTo>
                    <a:pt x="322" y="10"/>
                  </a:lnTo>
                  <a:lnTo>
                    <a:pt x="315" y="8"/>
                  </a:lnTo>
                  <a:lnTo>
                    <a:pt x="298" y="6"/>
                  </a:lnTo>
                  <a:lnTo>
                    <a:pt x="280" y="4"/>
                  </a:lnTo>
                  <a:lnTo>
                    <a:pt x="262" y="3"/>
                  </a:lnTo>
                  <a:lnTo>
                    <a:pt x="243" y="1"/>
                  </a:lnTo>
                  <a:lnTo>
                    <a:pt x="223" y="0"/>
                  </a:lnTo>
                  <a:lnTo>
                    <a:pt x="202" y="0"/>
                  </a:lnTo>
                </a:path>
              </a:pathLst>
            </a:custGeom>
            <a:noFill/>
            <a:ln w="14288">
              <a:solidFill>
                <a:srgbClr val="000000"/>
              </a:solidFill>
              <a:round/>
              <a:headEnd/>
              <a:tailEnd/>
            </a:ln>
          </p:spPr>
          <p:txBody>
            <a:bodyPr/>
            <a:lstStyle/>
            <a:p>
              <a:endParaRPr lang="en-US"/>
            </a:p>
          </p:txBody>
        </p:sp>
        <p:sp>
          <p:nvSpPr>
            <p:cNvPr id="133205" name="Line 192"/>
            <p:cNvSpPr>
              <a:spLocks noChangeShapeType="1"/>
            </p:cNvSpPr>
            <p:nvPr/>
          </p:nvSpPr>
          <p:spPr bwMode="auto">
            <a:xfrm flipV="1">
              <a:off x="2426" y="1498"/>
              <a:ext cx="71" cy="1"/>
            </a:xfrm>
            <a:prstGeom prst="line">
              <a:avLst/>
            </a:prstGeom>
            <a:noFill/>
            <a:ln w="34925">
              <a:solidFill>
                <a:srgbClr val="000000"/>
              </a:solidFill>
              <a:round/>
              <a:headEnd/>
              <a:tailEnd/>
            </a:ln>
          </p:spPr>
          <p:txBody>
            <a:bodyPr/>
            <a:lstStyle/>
            <a:p>
              <a:endParaRPr lang="en-US"/>
            </a:p>
          </p:txBody>
        </p:sp>
        <p:sp>
          <p:nvSpPr>
            <p:cNvPr id="133206" name="Line 193"/>
            <p:cNvSpPr>
              <a:spLocks noChangeShapeType="1"/>
            </p:cNvSpPr>
            <p:nvPr/>
          </p:nvSpPr>
          <p:spPr bwMode="auto">
            <a:xfrm>
              <a:off x="2563" y="1551"/>
              <a:ext cx="63" cy="1"/>
            </a:xfrm>
            <a:prstGeom prst="line">
              <a:avLst/>
            </a:prstGeom>
            <a:noFill/>
            <a:ln w="34925">
              <a:solidFill>
                <a:srgbClr val="000000"/>
              </a:solidFill>
              <a:round/>
              <a:headEnd/>
              <a:tailEnd/>
            </a:ln>
          </p:spPr>
          <p:txBody>
            <a:bodyPr/>
            <a:lstStyle/>
            <a:p>
              <a:endParaRPr lang="en-US"/>
            </a:p>
          </p:txBody>
        </p:sp>
        <p:sp>
          <p:nvSpPr>
            <p:cNvPr id="133207" name="Line 194"/>
            <p:cNvSpPr>
              <a:spLocks noChangeShapeType="1"/>
            </p:cNvSpPr>
            <p:nvPr/>
          </p:nvSpPr>
          <p:spPr bwMode="auto">
            <a:xfrm>
              <a:off x="2492" y="1499"/>
              <a:ext cx="74" cy="52"/>
            </a:xfrm>
            <a:prstGeom prst="line">
              <a:avLst/>
            </a:prstGeom>
            <a:noFill/>
            <a:ln w="34925">
              <a:solidFill>
                <a:srgbClr val="000000"/>
              </a:solidFill>
              <a:round/>
              <a:headEnd/>
              <a:tailEnd/>
            </a:ln>
          </p:spPr>
          <p:txBody>
            <a:bodyPr/>
            <a:lstStyle/>
            <a:p>
              <a:endParaRPr lang="en-US"/>
            </a:p>
          </p:txBody>
        </p:sp>
        <p:sp>
          <p:nvSpPr>
            <p:cNvPr id="133208" name="Line 195"/>
            <p:cNvSpPr>
              <a:spLocks noChangeShapeType="1"/>
            </p:cNvSpPr>
            <p:nvPr/>
          </p:nvSpPr>
          <p:spPr bwMode="auto">
            <a:xfrm>
              <a:off x="2426" y="1549"/>
              <a:ext cx="71" cy="2"/>
            </a:xfrm>
            <a:prstGeom prst="line">
              <a:avLst/>
            </a:prstGeom>
            <a:noFill/>
            <a:ln w="34925">
              <a:solidFill>
                <a:srgbClr val="000000"/>
              </a:solidFill>
              <a:round/>
              <a:headEnd/>
              <a:tailEnd/>
            </a:ln>
          </p:spPr>
          <p:txBody>
            <a:bodyPr/>
            <a:lstStyle/>
            <a:p>
              <a:endParaRPr lang="en-US"/>
            </a:p>
          </p:txBody>
        </p:sp>
        <p:sp>
          <p:nvSpPr>
            <p:cNvPr id="133209" name="Line 196"/>
            <p:cNvSpPr>
              <a:spLocks noChangeShapeType="1"/>
            </p:cNvSpPr>
            <p:nvPr/>
          </p:nvSpPr>
          <p:spPr bwMode="auto">
            <a:xfrm>
              <a:off x="2563" y="1498"/>
              <a:ext cx="63" cy="1"/>
            </a:xfrm>
            <a:prstGeom prst="line">
              <a:avLst/>
            </a:prstGeom>
            <a:noFill/>
            <a:ln w="34925">
              <a:solidFill>
                <a:srgbClr val="000000"/>
              </a:solidFill>
              <a:round/>
              <a:headEnd/>
              <a:tailEnd/>
            </a:ln>
          </p:spPr>
          <p:txBody>
            <a:bodyPr/>
            <a:lstStyle/>
            <a:p>
              <a:endParaRPr lang="en-US"/>
            </a:p>
          </p:txBody>
        </p:sp>
        <p:sp>
          <p:nvSpPr>
            <p:cNvPr id="133210" name="Line 197"/>
            <p:cNvSpPr>
              <a:spLocks noChangeShapeType="1"/>
            </p:cNvSpPr>
            <p:nvPr/>
          </p:nvSpPr>
          <p:spPr bwMode="auto">
            <a:xfrm flipV="1">
              <a:off x="2492" y="1498"/>
              <a:ext cx="74" cy="51"/>
            </a:xfrm>
            <a:prstGeom prst="line">
              <a:avLst/>
            </a:prstGeom>
            <a:noFill/>
            <a:ln w="34925">
              <a:solidFill>
                <a:srgbClr val="000000"/>
              </a:solidFill>
              <a:round/>
              <a:headEnd/>
              <a:tailEnd/>
            </a:ln>
          </p:spPr>
          <p:txBody>
            <a:bodyPr/>
            <a:lstStyle/>
            <a:p>
              <a:endParaRPr lang="en-US"/>
            </a:p>
          </p:txBody>
        </p:sp>
        <p:sp>
          <p:nvSpPr>
            <p:cNvPr id="133211" name="Line 198"/>
            <p:cNvSpPr>
              <a:spLocks noChangeShapeType="1"/>
            </p:cNvSpPr>
            <p:nvPr/>
          </p:nvSpPr>
          <p:spPr bwMode="auto">
            <a:xfrm>
              <a:off x="1504" y="1144"/>
              <a:ext cx="1" cy="547"/>
            </a:xfrm>
            <a:prstGeom prst="line">
              <a:avLst/>
            </a:prstGeom>
            <a:noFill/>
            <a:ln w="11113">
              <a:solidFill>
                <a:srgbClr val="000000"/>
              </a:solidFill>
              <a:round/>
              <a:headEnd/>
              <a:tailEnd/>
            </a:ln>
          </p:spPr>
          <p:txBody>
            <a:bodyPr/>
            <a:lstStyle/>
            <a:p>
              <a:endParaRPr lang="en-US"/>
            </a:p>
          </p:txBody>
        </p:sp>
        <p:sp>
          <p:nvSpPr>
            <p:cNvPr id="133212" name="Line 199"/>
            <p:cNvSpPr>
              <a:spLocks noChangeShapeType="1"/>
            </p:cNvSpPr>
            <p:nvPr/>
          </p:nvSpPr>
          <p:spPr bwMode="auto">
            <a:xfrm>
              <a:off x="1359" y="1144"/>
              <a:ext cx="145" cy="1"/>
            </a:xfrm>
            <a:prstGeom prst="line">
              <a:avLst/>
            </a:prstGeom>
            <a:noFill/>
            <a:ln w="11113">
              <a:solidFill>
                <a:srgbClr val="000000"/>
              </a:solidFill>
              <a:round/>
              <a:headEnd/>
              <a:tailEnd/>
            </a:ln>
          </p:spPr>
          <p:txBody>
            <a:bodyPr/>
            <a:lstStyle/>
            <a:p>
              <a:endParaRPr lang="en-US"/>
            </a:p>
          </p:txBody>
        </p:sp>
        <p:sp>
          <p:nvSpPr>
            <p:cNvPr id="133213" name="Line 200"/>
            <p:cNvSpPr>
              <a:spLocks noChangeShapeType="1"/>
            </p:cNvSpPr>
            <p:nvPr/>
          </p:nvSpPr>
          <p:spPr bwMode="auto">
            <a:xfrm>
              <a:off x="1359" y="1465"/>
              <a:ext cx="145" cy="1"/>
            </a:xfrm>
            <a:prstGeom prst="line">
              <a:avLst/>
            </a:prstGeom>
            <a:noFill/>
            <a:ln w="11113">
              <a:solidFill>
                <a:srgbClr val="000000"/>
              </a:solidFill>
              <a:round/>
              <a:headEnd/>
              <a:tailEnd/>
            </a:ln>
          </p:spPr>
          <p:txBody>
            <a:bodyPr/>
            <a:lstStyle/>
            <a:p>
              <a:endParaRPr lang="en-US"/>
            </a:p>
          </p:txBody>
        </p:sp>
        <p:sp>
          <p:nvSpPr>
            <p:cNvPr id="133214" name="Line 201"/>
            <p:cNvSpPr>
              <a:spLocks noChangeShapeType="1"/>
            </p:cNvSpPr>
            <p:nvPr/>
          </p:nvSpPr>
          <p:spPr bwMode="auto">
            <a:xfrm>
              <a:off x="1359" y="1688"/>
              <a:ext cx="145" cy="1"/>
            </a:xfrm>
            <a:prstGeom prst="line">
              <a:avLst/>
            </a:prstGeom>
            <a:noFill/>
            <a:ln w="11113">
              <a:solidFill>
                <a:srgbClr val="000000"/>
              </a:solidFill>
              <a:round/>
              <a:headEnd/>
              <a:tailEnd/>
            </a:ln>
          </p:spPr>
          <p:txBody>
            <a:bodyPr/>
            <a:lstStyle/>
            <a:p>
              <a:endParaRPr lang="en-US"/>
            </a:p>
          </p:txBody>
        </p:sp>
        <p:sp>
          <p:nvSpPr>
            <p:cNvPr id="133215" name="Line 202"/>
            <p:cNvSpPr>
              <a:spLocks noChangeShapeType="1"/>
            </p:cNvSpPr>
            <p:nvPr/>
          </p:nvSpPr>
          <p:spPr bwMode="auto">
            <a:xfrm>
              <a:off x="1504" y="1431"/>
              <a:ext cx="116" cy="1"/>
            </a:xfrm>
            <a:prstGeom prst="line">
              <a:avLst/>
            </a:prstGeom>
            <a:noFill/>
            <a:ln w="11113">
              <a:solidFill>
                <a:srgbClr val="000000"/>
              </a:solidFill>
              <a:round/>
              <a:headEnd/>
              <a:tailEnd/>
            </a:ln>
          </p:spPr>
          <p:txBody>
            <a:bodyPr/>
            <a:lstStyle/>
            <a:p>
              <a:endParaRPr lang="en-US"/>
            </a:p>
          </p:txBody>
        </p:sp>
        <p:sp>
          <p:nvSpPr>
            <p:cNvPr id="133216" name="Line 203"/>
            <p:cNvSpPr>
              <a:spLocks noChangeShapeType="1"/>
            </p:cNvSpPr>
            <p:nvPr/>
          </p:nvSpPr>
          <p:spPr bwMode="auto">
            <a:xfrm>
              <a:off x="1949" y="1443"/>
              <a:ext cx="115" cy="1"/>
            </a:xfrm>
            <a:prstGeom prst="line">
              <a:avLst/>
            </a:prstGeom>
            <a:noFill/>
            <a:ln w="11113">
              <a:solidFill>
                <a:srgbClr val="000000"/>
              </a:solidFill>
              <a:round/>
              <a:headEnd/>
              <a:tailEnd/>
            </a:ln>
          </p:spPr>
          <p:txBody>
            <a:bodyPr/>
            <a:lstStyle/>
            <a:p>
              <a:endParaRPr lang="en-US"/>
            </a:p>
          </p:txBody>
        </p:sp>
        <p:sp>
          <p:nvSpPr>
            <p:cNvPr id="133217" name="Line 204"/>
            <p:cNvSpPr>
              <a:spLocks noChangeShapeType="1"/>
            </p:cNvSpPr>
            <p:nvPr/>
          </p:nvSpPr>
          <p:spPr bwMode="auto">
            <a:xfrm>
              <a:off x="2066" y="1201"/>
              <a:ext cx="1" cy="490"/>
            </a:xfrm>
            <a:prstGeom prst="line">
              <a:avLst/>
            </a:prstGeom>
            <a:noFill/>
            <a:ln w="11113">
              <a:solidFill>
                <a:srgbClr val="000000"/>
              </a:solidFill>
              <a:round/>
              <a:headEnd/>
              <a:tailEnd/>
            </a:ln>
          </p:spPr>
          <p:txBody>
            <a:bodyPr/>
            <a:lstStyle/>
            <a:p>
              <a:endParaRPr lang="en-US"/>
            </a:p>
          </p:txBody>
        </p:sp>
        <p:sp>
          <p:nvSpPr>
            <p:cNvPr id="133218" name="Line 205"/>
            <p:cNvSpPr>
              <a:spLocks noChangeShapeType="1"/>
            </p:cNvSpPr>
            <p:nvPr/>
          </p:nvSpPr>
          <p:spPr bwMode="auto">
            <a:xfrm>
              <a:off x="1920" y="1201"/>
              <a:ext cx="144" cy="1"/>
            </a:xfrm>
            <a:prstGeom prst="line">
              <a:avLst/>
            </a:prstGeom>
            <a:noFill/>
            <a:ln w="11113">
              <a:solidFill>
                <a:srgbClr val="000000"/>
              </a:solidFill>
              <a:round/>
              <a:headEnd/>
              <a:tailEnd/>
            </a:ln>
          </p:spPr>
          <p:txBody>
            <a:bodyPr/>
            <a:lstStyle/>
            <a:p>
              <a:endParaRPr lang="en-US"/>
            </a:p>
          </p:txBody>
        </p:sp>
        <p:sp>
          <p:nvSpPr>
            <p:cNvPr id="133219" name="Line 206"/>
            <p:cNvSpPr>
              <a:spLocks noChangeShapeType="1"/>
            </p:cNvSpPr>
            <p:nvPr/>
          </p:nvSpPr>
          <p:spPr bwMode="auto">
            <a:xfrm>
              <a:off x="1920" y="1691"/>
              <a:ext cx="144" cy="1"/>
            </a:xfrm>
            <a:prstGeom prst="line">
              <a:avLst/>
            </a:prstGeom>
            <a:noFill/>
            <a:ln w="11113">
              <a:solidFill>
                <a:srgbClr val="000000"/>
              </a:solidFill>
              <a:round/>
              <a:headEnd/>
              <a:tailEnd/>
            </a:ln>
          </p:spPr>
          <p:txBody>
            <a:bodyPr/>
            <a:lstStyle/>
            <a:p>
              <a:endParaRPr lang="en-US"/>
            </a:p>
          </p:txBody>
        </p:sp>
        <p:sp>
          <p:nvSpPr>
            <p:cNvPr id="133220" name="Freeform 207"/>
            <p:cNvSpPr>
              <a:spLocks/>
            </p:cNvSpPr>
            <p:nvPr/>
          </p:nvSpPr>
          <p:spPr bwMode="auto">
            <a:xfrm>
              <a:off x="1107" y="1352"/>
              <a:ext cx="249" cy="208"/>
            </a:xfrm>
            <a:custGeom>
              <a:avLst/>
              <a:gdLst>
                <a:gd name="T0" fmla="*/ 70 w 249"/>
                <a:gd name="T1" fmla="*/ 14 h 208"/>
                <a:gd name="T2" fmla="*/ 70 w 249"/>
                <a:gd name="T3" fmla="*/ 14 h 208"/>
                <a:gd name="T4" fmla="*/ 73 w 249"/>
                <a:gd name="T5" fmla="*/ 14 h 208"/>
                <a:gd name="T6" fmla="*/ 75 w 249"/>
                <a:gd name="T7" fmla="*/ 12 h 208"/>
                <a:gd name="T8" fmla="*/ 79 w 249"/>
                <a:gd name="T9" fmla="*/ 11 h 208"/>
                <a:gd name="T10" fmla="*/ 83 w 249"/>
                <a:gd name="T11" fmla="*/ 10 h 208"/>
                <a:gd name="T12" fmla="*/ 88 w 249"/>
                <a:gd name="T13" fmla="*/ 9 h 208"/>
                <a:gd name="T14" fmla="*/ 95 w 249"/>
                <a:gd name="T15" fmla="*/ 8 h 208"/>
                <a:gd name="T16" fmla="*/ 103 w 249"/>
                <a:gd name="T17" fmla="*/ 5 h 208"/>
                <a:gd name="T18" fmla="*/ 111 w 249"/>
                <a:gd name="T19" fmla="*/ 4 h 208"/>
                <a:gd name="T20" fmla="*/ 121 w 249"/>
                <a:gd name="T21" fmla="*/ 3 h 208"/>
                <a:gd name="T22" fmla="*/ 132 w 249"/>
                <a:gd name="T23" fmla="*/ 2 h 208"/>
                <a:gd name="T24" fmla="*/ 144 w 249"/>
                <a:gd name="T25" fmla="*/ 1 h 208"/>
                <a:gd name="T26" fmla="*/ 157 w 249"/>
                <a:gd name="T27" fmla="*/ 0 h 208"/>
                <a:gd name="T28" fmla="*/ 170 w 249"/>
                <a:gd name="T29" fmla="*/ 0 h 208"/>
                <a:gd name="T30" fmla="*/ 185 w 249"/>
                <a:gd name="T31" fmla="*/ 0 h 208"/>
                <a:gd name="T32" fmla="*/ 201 w 249"/>
                <a:gd name="T33" fmla="*/ 0 h 208"/>
                <a:gd name="T34" fmla="*/ 208 w 249"/>
                <a:gd name="T35" fmla="*/ 28 h 208"/>
                <a:gd name="T36" fmla="*/ 210 w 249"/>
                <a:gd name="T37" fmla="*/ 29 h 208"/>
                <a:gd name="T38" fmla="*/ 216 w 249"/>
                <a:gd name="T39" fmla="*/ 32 h 208"/>
                <a:gd name="T40" fmla="*/ 222 w 249"/>
                <a:gd name="T41" fmla="*/ 39 h 208"/>
                <a:gd name="T42" fmla="*/ 226 w 249"/>
                <a:gd name="T43" fmla="*/ 50 h 208"/>
                <a:gd name="T44" fmla="*/ 240 w 249"/>
                <a:gd name="T45" fmla="*/ 115 h 208"/>
                <a:gd name="T46" fmla="*/ 247 w 249"/>
                <a:gd name="T47" fmla="*/ 143 h 208"/>
                <a:gd name="T48" fmla="*/ 247 w 249"/>
                <a:gd name="T49" fmla="*/ 146 h 208"/>
                <a:gd name="T50" fmla="*/ 248 w 249"/>
                <a:gd name="T51" fmla="*/ 150 h 208"/>
                <a:gd name="T52" fmla="*/ 248 w 249"/>
                <a:gd name="T53" fmla="*/ 159 h 208"/>
                <a:gd name="T54" fmla="*/ 244 w 249"/>
                <a:gd name="T55" fmla="*/ 169 h 208"/>
                <a:gd name="T56" fmla="*/ 0 w 249"/>
                <a:gd name="T57" fmla="*/ 162 h 208"/>
                <a:gd name="T58" fmla="*/ 25 w 249"/>
                <a:gd name="T59" fmla="*/ 149 h 208"/>
                <a:gd name="T60" fmla="*/ 25 w 249"/>
                <a:gd name="T61" fmla="*/ 28 h 208"/>
                <a:gd name="T62" fmla="*/ 26 w 249"/>
                <a:gd name="T63" fmla="*/ 27 h 208"/>
                <a:gd name="T64" fmla="*/ 28 w 249"/>
                <a:gd name="T65" fmla="*/ 25 h 208"/>
                <a:gd name="T66" fmla="*/ 32 w 249"/>
                <a:gd name="T67" fmla="*/ 24 h 208"/>
                <a:gd name="T68" fmla="*/ 37 w 249"/>
                <a:gd name="T69" fmla="*/ 22 h 208"/>
                <a:gd name="T70" fmla="*/ 42 w 249"/>
                <a:gd name="T71" fmla="*/ 22 h 208"/>
                <a:gd name="T72" fmla="*/ 49 w 249"/>
                <a:gd name="T73" fmla="*/ 22 h 208"/>
                <a:gd name="T74" fmla="*/ 58 w 249"/>
                <a:gd name="T75" fmla="*/ 23 h 208"/>
                <a:gd name="T76" fmla="*/ 68 w 249"/>
                <a:gd name="T77" fmla="*/ 27 h 2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9"/>
                <a:gd name="T118" fmla="*/ 0 h 208"/>
                <a:gd name="T119" fmla="*/ 249 w 249"/>
                <a:gd name="T120" fmla="*/ 208 h 2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9" h="208">
                  <a:moveTo>
                    <a:pt x="68" y="27"/>
                  </a:moveTo>
                  <a:lnTo>
                    <a:pt x="70" y="14"/>
                  </a:lnTo>
                  <a:lnTo>
                    <a:pt x="72" y="14"/>
                  </a:lnTo>
                  <a:lnTo>
                    <a:pt x="73" y="14"/>
                  </a:lnTo>
                  <a:lnTo>
                    <a:pt x="74" y="12"/>
                  </a:lnTo>
                  <a:lnTo>
                    <a:pt x="75" y="12"/>
                  </a:lnTo>
                  <a:lnTo>
                    <a:pt x="76" y="12"/>
                  </a:lnTo>
                  <a:lnTo>
                    <a:pt x="79" y="11"/>
                  </a:lnTo>
                  <a:lnTo>
                    <a:pt x="81" y="11"/>
                  </a:lnTo>
                  <a:lnTo>
                    <a:pt x="83" y="10"/>
                  </a:lnTo>
                  <a:lnTo>
                    <a:pt x="86" y="9"/>
                  </a:lnTo>
                  <a:lnTo>
                    <a:pt x="88" y="9"/>
                  </a:lnTo>
                  <a:lnTo>
                    <a:pt x="91" y="8"/>
                  </a:lnTo>
                  <a:lnTo>
                    <a:pt x="95" y="8"/>
                  </a:lnTo>
                  <a:lnTo>
                    <a:pt x="98" y="7"/>
                  </a:lnTo>
                  <a:lnTo>
                    <a:pt x="103" y="5"/>
                  </a:lnTo>
                  <a:lnTo>
                    <a:pt x="107" y="5"/>
                  </a:lnTo>
                  <a:lnTo>
                    <a:pt x="111" y="4"/>
                  </a:lnTo>
                  <a:lnTo>
                    <a:pt x="116" y="4"/>
                  </a:lnTo>
                  <a:lnTo>
                    <a:pt x="121" y="3"/>
                  </a:lnTo>
                  <a:lnTo>
                    <a:pt x="126" y="2"/>
                  </a:lnTo>
                  <a:lnTo>
                    <a:pt x="132" y="2"/>
                  </a:lnTo>
                  <a:lnTo>
                    <a:pt x="137" y="1"/>
                  </a:lnTo>
                  <a:lnTo>
                    <a:pt x="144" y="1"/>
                  </a:lnTo>
                  <a:lnTo>
                    <a:pt x="150" y="1"/>
                  </a:lnTo>
                  <a:lnTo>
                    <a:pt x="157" y="0"/>
                  </a:lnTo>
                  <a:lnTo>
                    <a:pt x="163" y="0"/>
                  </a:lnTo>
                  <a:lnTo>
                    <a:pt x="170" y="0"/>
                  </a:lnTo>
                  <a:lnTo>
                    <a:pt x="178" y="0"/>
                  </a:lnTo>
                  <a:lnTo>
                    <a:pt x="185" y="0"/>
                  </a:lnTo>
                  <a:lnTo>
                    <a:pt x="193" y="0"/>
                  </a:lnTo>
                  <a:lnTo>
                    <a:pt x="201" y="0"/>
                  </a:lnTo>
                  <a:lnTo>
                    <a:pt x="210" y="4"/>
                  </a:lnTo>
                  <a:lnTo>
                    <a:pt x="208" y="28"/>
                  </a:lnTo>
                  <a:lnTo>
                    <a:pt x="210" y="29"/>
                  </a:lnTo>
                  <a:lnTo>
                    <a:pt x="213" y="31"/>
                  </a:lnTo>
                  <a:lnTo>
                    <a:pt x="216" y="32"/>
                  </a:lnTo>
                  <a:lnTo>
                    <a:pt x="220" y="36"/>
                  </a:lnTo>
                  <a:lnTo>
                    <a:pt x="222" y="39"/>
                  </a:lnTo>
                  <a:lnTo>
                    <a:pt x="224" y="44"/>
                  </a:lnTo>
                  <a:lnTo>
                    <a:pt x="226" y="50"/>
                  </a:lnTo>
                  <a:lnTo>
                    <a:pt x="245" y="67"/>
                  </a:lnTo>
                  <a:lnTo>
                    <a:pt x="240" y="115"/>
                  </a:lnTo>
                  <a:lnTo>
                    <a:pt x="208" y="132"/>
                  </a:lnTo>
                  <a:lnTo>
                    <a:pt x="247" y="143"/>
                  </a:lnTo>
                  <a:lnTo>
                    <a:pt x="247" y="146"/>
                  </a:lnTo>
                  <a:lnTo>
                    <a:pt x="248" y="148"/>
                  </a:lnTo>
                  <a:lnTo>
                    <a:pt x="248" y="150"/>
                  </a:lnTo>
                  <a:lnTo>
                    <a:pt x="249" y="154"/>
                  </a:lnTo>
                  <a:lnTo>
                    <a:pt x="248" y="159"/>
                  </a:lnTo>
                  <a:lnTo>
                    <a:pt x="247" y="163"/>
                  </a:lnTo>
                  <a:lnTo>
                    <a:pt x="244" y="169"/>
                  </a:lnTo>
                  <a:lnTo>
                    <a:pt x="144" y="208"/>
                  </a:lnTo>
                  <a:lnTo>
                    <a:pt x="0" y="162"/>
                  </a:lnTo>
                  <a:lnTo>
                    <a:pt x="3" y="157"/>
                  </a:lnTo>
                  <a:lnTo>
                    <a:pt x="25" y="149"/>
                  </a:lnTo>
                  <a:lnTo>
                    <a:pt x="25" y="28"/>
                  </a:lnTo>
                  <a:lnTo>
                    <a:pt x="26" y="27"/>
                  </a:lnTo>
                  <a:lnTo>
                    <a:pt x="27" y="27"/>
                  </a:lnTo>
                  <a:lnTo>
                    <a:pt x="28" y="25"/>
                  </a:lnTo>
                  <a:lnTo>
                    <a:pt x="31" y="24"/>
                  </a:lnTo>
                  <a:lnTo>
                    <a:pt x="32" y="24"/>
                  </a:lnTo>
                  <a:lnTo>
                    <a:pt x="34" y="23"/>
                  </a:lnTo>
                  <a:lnTo>
                    <a:pt x="37" y="22"/>
                  </a:lnTo>
                  <a:lnTo>
                    <a:pt x="40" y="22"/>
                  </a:lnTo>
                  <a:lnTo>
                    <a:pt x="42" y="22"/>
                  </a:lnTo>
                  <a:lnTo>
                    <a:pt x="46" y="22"/>
                  </a:lnTo>
                  <a:lnTo>
                    <a:pt x="49" y="22"/>
                  </a:lnTo>
                  <a:lnTo>
                    <a:pt x="53" y="22"/>
                  </a:lnTo>
                  <a:lnTo>
                    <a:pt x="58" y="23"/>
                  </a:lnTo>
                  <a:lnTo>
                    <a:pt x="61" y="24"/>
                  </a:lnTo>
                  <a:lnTo>
                    <a:pt x="68" y="27"/>
                  </a:lnTo>
                  <a:close/>
                </a:path>
              </a:pathLst>
            </a:custGeom>
            <a:solidFill>
              <a:srgbClr val="000000"/>
            </a:solidFill>
            <a:ln w="9525">
              <a:noFill/>
              <a:round/>
              <a:headEnd/>
              <a:tailEnd/>
            </a:ln>
          </p:spPr>
          <p:txBody>
            <a:bodyPr/>
            <a:lstStyle/>
            <a:p>
              <a:endParaRPr lang="en-US"/>
            </a:p>
          </p:txBody>
        </p:sp>
        <p:sp>
          <p:nvSpPr>
            <p:cNvPr id="133221" name="Freeform 208"/>
            <p:cNvSpPr>
              <a:spLocks/>
            </p:cNvSpPr>
            <p:nvPr/>
          </p:nvSpPr>
          <p:spPr bwMode="auto">
            <a:xfrm>
              <a:off x="1194" y="1367"/>
              <a:ext cx="79" cy="91"/>
            </a:xfrm>
            <a:custGeom>
              <a:avLst/>
              <a:gdLst>
                <a:gd name="T0" fmla="*/ 78 w 79"/>
                <a:gd name="T1" fmla="*/ 3 h 91"/>
                <a:gd name="T2" fmla="*/ 78 w 79"/>
                <a:gd name="T3" fmla="*/ 3 h 91"/>
                <a:gd name="T4" fmla="*/ 77 w 79"/>
                <a:gd name="T5" fmla="*/ 3 h 91"/>
                <a:gd name="T6" fmla="*/ 74 w 79"/>
                <a:gd name="T7" fmla="*/ 2 h 91"/>
                <a:gd name="T8" fmla="*/ 72 w 79"/>
                <a:gd name="T9" fmla="*/ 2 h 91"/>
                <a:gd name="T10" fmla="*/ 69 w 79"/>
                <a:gd name="T11" fmla="*/ 1 h 91"/>
                <a:gd name="T12" fmla="*/ 65 w 79"/>
                <a:gd name="T13" fmla="*/ 1 h 91"/>
                <a:gd name="T14" fmla="*/ 60 w 79"/>
                <a:gd name="T15" fmla="*/ 1 h 91"/>
                <a:gd name="T16" fmla="*/ 56 w 79"/>
                <a:gd name="T17" fmla="*/ 0 h 91"/>
                <a:gd name="T18" fmla="*/ 50 w 79"/>
                <a:gd name="T19" fmla="*/ 0 h 91"/>
                <a:gd name="T20" fmla="*/ 44 w 79"/>
                <a:gd name="T21" fmla="*/ 0 h 91"/>
                <a:gd name="T22" fmla="*/ 38 w 79"/>
                <a:gd name="T23" fmla="*/ 1 h 91"/>
                <a:gd name="T24" fmla="*/ 31 w 79"/>
                <a:gd name="T25" fmla="*/ 2 h 91"/>
                <a:gd name="T26" fmla="*/ 25 w 79"/>
                <a:gd name="T27" fmla="*/ 3 h 91"/>
                <a:gd name="T28" fmla="*/ 18 w 79"/>
                <a:gd name="T29" fmla="*/ 6 h 91"/>
                <a:gd name="T30" fmla="*/ 11 w 79"/>
                <a:gd name="T31" fmla="*/ 8 h 91"/>
                <a:gd name="T32" fmla="*/ 4 w 79"/>
                <a:gd name="T33" fmla="*/ 10 h 91"/>
                <a:gd name="T34" fmla="*/ 4 w 79"/>
                <a:gd name="T35" fmla="*/ 13 h 91"/>
                <a:gd name="T36" fmla="*/ 3 w 79"/>
                <a:gd name="T37" fmla="*/ 17 h 91"/>
                <a:gd name="T38" fmla="*/ 1 w 79"/>
                <a:gd name="T39" fmla="*/ 26 h 91"/>
                <a:gd name="T40" fmla="*/ 0 w 79"/>
                <a:gd name="T41" fmla="*/ 35 h 91"/>
                <a:gd name="T42" fmla="*/ 0 w 79"/>
                <a:gd name="T43" fmla="*/ 47 h 91"/>
                <a:gd name="T44" fmla="*/ 0 w 79"/>
                <a:gd name="T45" fmla="*/ 59 h 91"/>
                <a:gd name="T46" fmla="*/ 2 w 79"/>
                <a:gd name="T47" fmla="*/ 73 h 91"/>
                <a:gd name="T48" fmla="*/ 6 w 79"/>
                <a:gd name="T49" fmla="*/ 89 h 91"/>
                <a:gd name="T50" fmla="*/ 7 w 79"/>
                <a:gd name="T51" fmla="*/ 89 h 91"/>
                <a:gd name="T52" fmla="*/ 8 w 79"/>
                <a:gd name="T53" fmla="*/ 89 h 91"/>
                <a:gd name="T54" fmla="*/ 9 w 79"/>
                <a:gd name="T55" fmla="*/ 87 h 91"/>
                <a:gd name="T56" fmla="*/ 11 w 79"/>
                <a:gd name="T57" fmla="*/ 87 h 91"/>
                <a:gd name="T58" fmla="*/ 15 w 79"/>
                <a:gd name="T59" fmla="*/ 87 h 91"/>
                <a:gd name="T60" fmla="*/ 18 w 79"/>
                <a:gd name="T61" fmla="*/ 87 h 91"/>
                <a:gd name="T62" fmla="*/ 22 w 79"/>
                <a:gd name="T63" fmla="*/ 87 h 91"/>
                <a:gd name="T64" fmla="*/ 27 w 79"/>
                <a:gd name="T65" fmla="*/ 87 h 91"/>
                <a:gd name="T66" fmla="*/ 32 w 79"/>
                <a:gd name="T67" fmla="*/ 86 h 91"/>
                <a:gd name="T68" fmla="*/ 38 w 79"/>
                <a:gd name="T69" fmla="*/ 87 h 91"/>
                <a:gd name="T70" fmla="*/ 44 w 79"/>
                <a:gd name="T71" fmla="*/ 87 h 91"/>
                <a:gd name="T72" fmla="*/ 50 w 79"/>
                <a:gd name="T73" fmla="*/ 87 h 91"/>
                <a:gd name="T74" fmla="*/ 57 w 79"/>
                <a:gd name="T75" fmla="*/ 87 h 91"/>
                <a:gd name="T76" fmla="*/ 64 w 79"/>
                <a:gd name="T77" fmla="*/ 89 h 91"/>
                <a:gd name="T78" fmla="*/ 71 w 79"/>
                <a:gd name="T79" fmla="*/ 90 h 91"/>
                <a:gd name="T80" fmla="*/ 79 w 79"/>
                <a:gd name="T81" fmla="*/ 91 h 91"/>
                <a:gd name="T82" fmla="*/ 79 w 79"/>
                <a:gd name="T83" fmla="*/ 87 h 91"/>
                <a:gd name="T84" fmla="*/ 78 w 79"/>
                <a:gd name="T85" fmla="*/ 80 h 91"/>
                <a:gd name="T86" fmla="*/ 77 w 79"/>
                <a:gd name="T87" fmla="*/ 70 h 91"/>
                <a:gd name="T88" fmla="*/ 76 w 79"/>
                <a:gd name="T89" fmla="*/ 57 h 91"/>
                <a:gd name="T90" fmla="*/ 76 w 79"/>
                <a:gd name="T91" fmla="*/ 43 h 91"/>
                <a:gd name="T92" fmla="*/ 76 w 79"/>
                <a:gd name="T93" fmla="*/ 28 h 91"/>
                <a:gd name="T94" fmla="*/ 77 w 79"/>
                <a:gd name="T95" fmla="*/ 15 h 91"/>
                <a:gd name="T96" fmla="*/ 78 w 79"/>
                <a:gd name="T97" fmla="*/ 3 h 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91"/>
                <a:gd name="T149" fmla="*/ 79 w 79"/>
                <a:gd name="T150" fmla="*/ 91 h 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91">
                  <a:moveTo>
                    <a:pt x="78" y="3"/>
                  </a:moveTo>
                  <a:lnTo>
                    <a:pt x="78" y="3"/>
                  </a:lnTo>
                  <a:lnTo>
                    <a:pt x="77" y="3"/>
                  </a:lnTo>
                  <a:lnTo>
                    <a:pt x="74" y="2"/>
                  </a:lnTo>
                  <a:lnTo>
                    <a:pt x="72" y="2"/>
                  </a:lnTo>
                  <a:lnTo>
                    <a:pt x="69" y="1"/>
                  </a:lnTo>
                  <a:lnTo>
                    <a:pt x="65" y="1"/>
                  </a:lnTo>
                  <a:lnTo>
                    <a:pt x="60" y="1"/>
                  </a:lnTo>
                  <a:lnTo>
                    <a:pt x="56" y="0"/>
                  </a:lnTo>
                  <a:lnTo>
                    <a:pt x="50" y="0"/>
                  </a:lnTo>
                  <a:lnTo>
                    <a:pt x="44" y="0"/>
                  </a:lnTo>
                  <a:lnTo>
                    <a:pt x="38" y="1"/>
                  </a:lnTo>
                  <a:lnTo>
                    <a:pt x="31" y="2"/>
                  </a:lnTo>
                  <a:lnTo>
                    <a:pt x="25" y="3"/>
                  </a:lnTo>
                  <a:lnTo>
                    <a:pt x="18" y="6"/>
                  </a:lnTo>
                  <a:lnTo>
                    <a:pt x="11" y="8"/>
                  </a:lnTo>
                  <a:lnTo>
                    <a:pt x="4" y="10"/>
                  </a:lnTo>
                  <a:lnTo>
                    <a:pt x="4" y="13"/>
                  </a:lnTo>
                  <a:lnTo>
                    <a:pt x="3" y="17"/>
                  </a:lnTo>
                  <a:lnTo>
                    <a:pt x="1" y="26"/>
                  </a:lnTo>
                  <a:lnTo>
                    <a:pt x="0" y="35"/>
                  </a:lnTo>
                  <a:lnTo>
                    <a:pt x="0" y="47"/>
                  </a:lnTo>
                  <a:lnTo>
                    <a:pt x="0" y="59"/>
                  </a:lnTo>
                  <a:lnTo>
                    <a:pt x="2" y="73"/>
                  </a:lnTo>
                  <a:lnTo>
                    <a:pt x="6" y="89"/>
                  </a:lnTo>
                  <a:lnTo>
                    <a:pt x="7" y="89"/>
                  </a:lnTo>
                  <a:lnTo>
                    <a:pt x="8" y="89"/>
                  </a:lnTo>
                  <a:lnTo>
                    <a:pt x="9" y="87"/>
                  </a:lnTo>
                  <a:lnTo>
                    <a:pt x="11" y="87"/>
                  </a:lnTo>
                  <a:lnTo>
                    <a:pt x="15" y="87"/>
                  </a:lnTo>
                  <a:lnTo>
                    <a:pt x="18" y="87"/>
                  </a:lnTo>
                  <a:lnTo>
                    <a:pt x="22" y="87"/>
                  </a:lnTo>
                  <a:lnTo>
                    <a:pt x="27" y="87"/>
                  </a:lnTo>
                  <a:lnTo>
                    <a:pt x="32" y="86"/>
                  </a:lnTo>
                  <a:lnTo>
                    <a:pt x="38" y="87"/>
                  </a:lnTo>
                  <a:lnTo>
                    <a:pt x="44" y="87"/>
                  </a:lnTo>
                  <a:lnTo>
                    <a:pt x="50" y="87"/>
                  </a:lnTo>
                  <a:lnTo>
                    <a:pt x="57" y="87"/>
                  </a:lnTo>
                  <a:lnTo>
                    <a:pt x="64" y="89"/>
                  </a:lnTo>
                  <a:lnTo>
                    <a:pt x="71" y="90"/>
                  </a:lnTo>
                  <a:lnTo>
                    <a:pt x="79" y="91"/>
                  </a:lnTo>
                  <a:lnTo>
                    <a:pt x="79" y="87"/>
                  </a:lnTo>
                  <a:lnTo>
                    <a:pt x="78" y="80"/>
                  </a:lnTo>
                  <a:lnTo>
                    <a:pt x="77" y="70"/>
                  </a:lnTo>
                  <a:lnTo>
                    <a:pt x="76" y="57"/>
                  </a:lnTo>
                  <a:lnTo>
                    <a:pt x="76" y="43"/>
                  </a:lnTo>
                  <a:lnTo>
                    <a:pt x="76" y="28"/>
                  </a:lnTo>
                  <a:lnTo>
                    <a:pt x="77" y="15"/>
                  </a:lnTo>
                  <a:lnTo>
                    <a:pt x="78" y="3"/>
                  </a:lnTo>
                  <a:close/>
                </a:path>
              </a:pathLst>
            </a:custGeom>
            <a:solidFill>
              <a:srgbClr val="333333"/>
            </a:solidFill>
            <a:ln w="9525">
              <a:noFill/>
              <a:round/>
              <a:headEnd/>
              <a:tailEnd/>
            </a:ln>
          </p:spPr>
          <p:txBody>
            <a:bodyPr/>
            <a:lstStyle/>
            <a:p>
              <a:endParaRPr lang="en-US"/>
            </a:p>
          </p:txBody>
        </p:sp>
        <p:sp>
          <p:nvSpPr>
            <p:cNvPr id="133222" name="Freeform 209"/>
            <p:cNvSpPr>
              <a:spLocks/>
            </p:cNvSpPr>
            <p:nvPr/>
          </p:nvSpPr>
          <p:spPr bwMode="auto">
            <a:xfrm>
              <a:off x="1202" y="1391"/>
              <a:ext cx="132" cy="90"/>
            </a:xfrm>
            <a:custGeom>
              <a:avLst/>
              <a:gdLst>
                <a:gd name="T0" fmla="*/ 1 w 132"/>
                <a:gd name="T1" fmla="*/ 68 h 90"/>
                <a:gd name="T2" fmla="*/ 0 w 132"/>
                <a:gd name="T3" fmla="*/ 80 h 90"/>
                <a:gd name="T4" fmla="*/ 86 w 132"/>
                <a:gd name="T5" fmla="*/ 90 h 90"/>
                <a:gd name="T6" fmla="*/ 86 w 132"/>
                <a:gd name="T7" fmla="*/ 90 h 90"/>
                <a:gd name="T8" fmla="*/ 89 w 132"/>
                <a:gd name="T9" fmla="*/ 89 h 90"/>
                <a:gd name="T10" fmla="*/ 91 w 132"/>
                <a:gd name="T11" fmla="*/ 88 h 90"/>
                <a:gd name="T12" fmla="*/ 94 w 132"/>
                <a:gd name="T13" fmla="*/ 86 h 90"/>
                <a:gd name="T14" fmla="*/ 98 w 132"/>
                <a:gd name="T15" fmla="*/ 83 h 90"/>
                <a:gd name="T16" fmla="*/ 103 w 132"/>
                <a:gd name="T17" fmla="*/ 80 h 90"/>
                <a:gd name="T18" fmla="*/ 107 w 132"/>
                <a:gd name="T19" fmla="*/ 76 h 90"/>
                <a:gd name="T20" fmla="*/ 112 w 132"/>
                <a:gd name="T21" fmla="*/ 72 h 90"/>
                <a:gd name="T22" fmla="*/ 117 w 132"/>
                <a:gd name="T23" fmla="*/ 67 h 90"/>
                <a:gd name="T24" fmla="*/ 121 w 132"/>
                <a:gd name="T25" fmla="*/ 61 h 90"/>
                <a:gd name="T26" fmla="*/ 125 w 132"/>
                <a:gd name="T27" fmla="*/ 55 h 90"/>
                <a:gd name="T28" fmla="*/ 128 w 132"/>
                <a:gd name="T29" fmla="*/ 48 h 90"/>
                <a:gd name="T30" fmla="*/ 131 w 132"/>
                <a:gd name="T31" fmla="*/ 40 h 90"/>
                <a:gd name="T32" fmla="*/ 132 w 132"/>
                <a:gd name="T33" fmla="*/ 32 h 90"/>
                <a:gd name="T34" fmla="*/ 132 w 132"/>
                <a:gd name="T35" fmla="*/ 24 h 90"/>
                <a:gd name="T36" fmla="*/ 129 w 132"/>
                <a:gd name="T37" fmla="*/ 14 h 90"/>
                <a:gd name="T38" fmla="*/ 129 w 132"/>
                <a:gd name="T39" fmla="*/ 13 h 90"/>
                <a:gd name="T40" fmla="*/ 128 w 132"/>
                <a:gd name="T41" fmla="*/ 12 h 90"/>
                <a:gd name="T42" fmla="*/ 127 w 132"/>
                <a:gd name="T43" fmla="*/ 10 h 90"/>
                <a:gd name="T44" fmla="*/ 126 w 132"/>
                <a:gd name="T45" fmla="*/ 7 h 90"/>
                <a:gd name="T46" fmla="*/ 124 w 132"/>
                <a:gd name="T47" fmla="*/ 5 h 90"/>
                <a:gd name="T48" fmla="*/ 120 w 132"/>
                <a:gd name="T49" fmla="*/ 3 h 90"/>
                <a:gd name="T50" fmla="*/ 117 w 132"/>
                <a:gd name="T51" fmla="*/ 2 h 90"/>
                <a:gd name="T52" fmla="*/ 113 w 132"/>
                <a:gd name="T53" fmla="*/ 0 h 90"/>
                <a:gd name="T54" fmla="*/ 113 w 132"/>
                <a:gd name="T55" fmla="*/ 3 h 90"/>
                <a:gd name="T56" fmla="*/ 114 w 132"/>
                <a:gd name="T57" fmla="*/ 6 h 90"/>
                <a:gd name="T58" fmla="*/ 117 w 132"/>
                <a:gd name="T59" fmla="*/ 12 h 90"/>
                <a:gd name="T60" fmla="*/ 118 w 132"/>
                <a:gd name="T61" fmla="*/ 20 h 90"/>
                <a:gd name="T62" fmla="*/ 118 w 132"/>
                <a:gd name="T63" fmla="*/ 30 h 90"/>
                <a:gd name="T64" fmla="*/ 117 w 132"/>
                <a:gd name="T65" fmla="*/ 40 h 90"/>
                <a:gd name="T66" fmla="*/ 114 w 132"/>
                <a:gd name="T67" fmla="*/ 52 h 90"/>
                <a:gd name="T68" fmla="*/ 108 w 132"/>
                <a:gd name="T69" fmla="*/ 65 h 90"/>
                <a:gd name="T70" fmla="*/ 108 w 132"/>
                <a:gd name="T71" fmla="*/ 65 h 90"/>
                <a:gd name="T72" fmla="*/ 108 w 132"/>
                <a:gd name="T73" fmla="*/ 65 h 90"/>
                <a:gd name="T74" fmla="*/ 107 w 132"/>
                <a:gd name="T75" fmla="*/ 66 h 90"/>
                <a:gd name="T76" fmla="*/ 106 w 132"/>
                <a:gd name="T77" fmla="*/ 67 h 90"/>
                <a:gd name="T78" fmla="*/ 105 w 132"/>
                <a:gd name="T79" fmla="*/ 67 h 90"/>
                <a:gd name="T80" fmla="*/ 103 w 132"/>
                <a:gd name="T81" fmla="*/ 68 h 90"/>
                <a:gd name="T82" fmla="*/ 100 w 132"/>
                <a:gd name="T83" fmla="*/ 69 h 90"/>
                <a:gd name="T84" fmla="*/ 98 w 132"/>
                <a:gd name="T85" fmla="*/ 70 h 90"/>
                <a:gd name="T86" fmla="*/ 96 w 132"/>
                <a:gd name="T87" fmla="*/ 72 h 90"/>
                <a:gd name="T88" fmla="*/ 92 w 132"/>
                <a:gd name="T89" fmla="*/ 73 h 90"/>
                <a:gd name="T90" fmla="*/ 90 w 132"/>
                <a:gd name="T91" fmla="*/ 73 h 90"/>
                <a:gd name="T92" fmla="*/ 85 w 132"/>
                <a:gd name="T93" fmla="*/ 74 h 90"/>
                <a:gd name="T94" fmla="*/ 82 w 132"/>
                <a:gd name="T95" fmla="*/ 74 h 90"/>
                <a:gd name="T96" fmla="*/ 78 w 132"/>
                <a:gd name="T97" fmla="*/ 74 h 90"/>
                <a:gd name="T98" fmla="*/ 73 w 132"/>
                <a:gd name="T99" fmla="*/ 73 h 90"/>
                <a:gd name="T100" fmla="*/ 69 w 132"/>
                <a:gd name="T101" fmla="*/ 73 h 90"/>
                <a:gd name="T102" fmla="*/ 69 w 132"/>
                <a:gd name="T103" fmla="*/ 84 h 90"/>
                <a:gd name="T104" fmla="*/ 3 w 132"/>
                <a:gd name="T105" fmla="*/ 77 h 90"/>
                <a:gd name="T106" fmla="*/ 1 w 132"/>
                <a:gd name="T107" fmla="*/ 68 h 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2"/>
                <a:gd name="T163" fmla="*/ 0 h 90"/>
                <a:gd name="T164" fmla="*/ 132 w 132"/>
                <a:gd name="T165" fmla="*/ 90 h 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2" h="90">
                  <a:moveTo>
                    <a:pt x="1" y="68"/>
                  </a:moveTo>
                  <a:lnTo>
                    <a:pt x="0" y="80"/>
                  </a:lnTo>
                  <a:lnTo>
                    <a:pt x="86" y="90"/>
                  </a:lnTo>
                  <a:lnTo>
                    <a:pt x="89" y="89"/>
                  </a:lnTo>
                  <a:lnTo>
                    <a:pt x="91" y="88"/>
                  </a:lnTo>
                  <a:lnTo>
                    <a:pt x="94" y="86"/>
                  </a:lnTo>
                  <a:lnTo>
                    <a:pt x="98" y="83"/>
                  </a:lnTo>
                  <a:lnTo>
                    <a:pt x="103" y="80"/>
                  </a:lnTo>
                  <a:lnTo>
                    <a:pt x="107" y="76"/>
                  </a:lnTo>
                  <a:lnTo>
                    <a:pt x="112" y="72"/>
                  </a:lnTo>
                  <a:lnTo>
                    <a:pt x="117" y="67"/>
                  </a:lnTo>
                  <a:lnTo>
                    <a:pt x="121" y="61"/>
                  </a:lnTo>
                  <a:lnTo>
                    <a:pt x="125" y="55"/>
                  </a:lnTo>
                  <a:lnTo>
                    <a:pt x="128" y="48"/>
                  </a:lnTo>
                  <a:lnTo>
                    <a:pt x="131" y="40"/>
                  </a:lnTo>
                  <a:lnTo>
                    <a:pt x="132" y="32"/>
                  </a:lnTo>
                  <a:lnTo>
                    <a:pt x="132" y="24"/>
                  </a:lnTo>
                  <a:lnTo>
                    <a:pt x="129" y="14"/>
                  </a:lnTo>
                  <a:lnTo>
                    <a:pt x="129" y="13"/>
                  </a:lnTo>
                  <a:lnTo>
                    <a:pt x="128" y="12"/>
                  </a:lnTo>
                  <a:lnTo>
                    <a:pt x="127" y="10"/>
                  </a:lnTo>
                  <a:lnTo>
                    <a:pt x="126" y="7"/>
                  </a:lnTo>
                  <a:lnTo>
                    <a:pt x="124" y="5"/>
                  </a:lnTo>
                  <a:lnTo>
                    <a:pt x="120" y="3"/>
                  </a:lnTo>
                  <a:lnTo>
                    <a:pt x="117" y="2"/>
                  </a:lnTo>
                  <a:lnTo>
                    <a:pt x="113" y="0"/>
                  </a:lnTo>
                  <a:lnTo>
                    <a:pt x="113" y="3"/>
                  </a:lnTo>
                  <a:lnTo>
                    <a:pt x="114" y="6"/>
                  </a:lnTo>
                  <a:lnTo>
                    <a:pt x="117" y="12"/>
                  </a:lnTo>
                  <a:lnTo>
                    <a:pt x="118" y="20"/>
                  </a:lnTo>
                  <a:lnTo>
                    <a:pt x="118" y="30"/>
                  </a:lnTo>
                  <a:lnTo>
                    <a:pt x="117" y="40"/>
                  </a:lnTo>
                  <a:lnTo>
                    <a:pt x="114" y="52"/>
                  </a:lnTo>
                  <a:lnTo>
                    <a:pt x="108" y="65"/>
                  </a:lnTo>
                  <a:lnTo>
                    <a:pt x="107" y="66"/>
                  </a:lnTo>
                  <a:lnTo>
                    <a:pt x="106" y="67"/>
                  </a:lnTo>
                  <a:lnTo>
                    <a:pt x="105" y="67"/>
                  </a:lnTo>
                  <a:lnTo>
                    <a:pt x="103" y="68"/>
                  </a:lnTo>
                  <a:lnTo>
                    <a:pt x="100" y="69"/>
                  </a:lnTo>
                  <a:lnTo>
                    <a:pt x="98" y="70"/>
                  </a:lnTo>
                  <a:lnTo>
                    <a:pt x="96" y="72"/>
                  </a:lnTo>
                  <a:lnTo>
                    <a:pt x="92" y="73"/>
                  </a:lnTo>
                  <a:lnTo>
                    <a:pt x="90" y="73"/>
                  </a:lnTo>
                  <a:lnTo>
                    <a:pt x="85" y="74"/>
                  </a:lnTo>
                  <a:lnTo>
                    <a:pt x="82" y="74"/>
                  </a:lnTo>
                  <a:lnTo>
                    <a:pt x="78" y="74"/>
                  </a:lnTo>
                  <a:lnTo>
                    <a:pt x="73" y="73"/>
                  </a:lnTo>
                  <a:lnTo>
                    <a:pt x="69" y="73"/>
                  </a:lnTo>
                  <a:lnTo>
                    <a:pt x="69" y="84"/>
                  </a:lnTo>
                  <a:lnTo>
                    <a:pt x="3" y="77"/>
                  </a:lnTo>
                  <a:lnTo>
                    <a:pt x="1" y="68"/>
                  </a:lnTo>
                  <a:close/>
                </a:path>
              </a:pathLst>
            </a:custGeom>
            <a:solidFill>
              <a:srgbClr val="99D8D8"/>
            </a:solidFill>
            <a:ln w="9525">
              <a:noFill/>
              <a:round/>
              <a:headEnd/>
              <a:tailEnd/>
            </a:ln>
          </p:spPr>
          <p:txBody>
            <a:bodyPr/>
            <a:lstStyle/>
            <a:p>
              <a:endParaRPr lang="en-US"/>
            </a:p>
          </p:txBody>
        </p:sp>
        <p:sp>
          <p:nvSpPr>
            <p:cNvPr id="133223" name="Freeform 210"/>
            <p:cNvSpPr>
              <a:spLocks/>
            </p:cNvSpPr>
            <p:nvPr/>
          </p:nvSpPr>
          <p:spPr bwMode="auto">
            <a:xfrm>
              <a:off x="1186" y="1480"/>
              <a:ext cx="96" cy="32"/>
            </a:xfrm>
            <a:custGeom>
              <a:avLst/>
              <a:gdLst>
                <a:gd name="T0" fmla="*/ 96 w 96"/>
                <a:gd name="T1" fmla="*/ 12 h 32"/>
                <a:gd name="T2" fmla="*/ 1 w 96"/>
                <a:gd name="T3" fmla="*/ 0 h 32"/>
                <a:gd name="T4" fmla="*/ 0 w 96"/>
                <a:gd name="T5" fmla="*/ 12 h 32"/>
                <a:gd name="T6" fmla="*/ 93 w 96"/>
                <a:gd name="T7" fmla="*/ 32 h 32"/>
                <a:gd name="T8" fmla="*/ 96 w 96"/>
                <a:gd name="T9" fmla="*/ 12 h 32"/>
                <a:gd name="T10" fmla="*/ 0 60000 65536"/>
                <a:gd name="T11" fmla="*/ 0 60000 65536"/>
                <a:gd name="T12" fmla="*/ 0 60000 65536"/>
                <a:gd name="T13" fmla="*/ 0 60000 65536"/>
                <a:gd name="T14" fmla="*/ 0 60000 65536"/>
                <a:gd name="T15" fmla="*/ 0 w 96"/>
                <a:gd name="T16" fmla="*/ 0 h 32"/>
                <a:gd name="T17" fmla="*/ 96 w 96"/>
                <a:gd name="T18" fmla="*/ 32 h 32"/>
              </a:gdLst>
              <a:ahLst/>
              <a:cxnLst>
                <a:cxn ang="T10">
                  <a:pos x="T0" y="T1"/>
                </a:cxn>
                <a:cxn ang="T11">
                  <a:pos x="T2" y="T3"/>
                </a:cxn>
                <a:cxn ang="T12">
                  <a:pos x="T4" y="T5"/>
                </a:cxn>
                <a:cxn ang="T13">
                  <a:pos x="T6" y="T7"/>
                </a:cxn>
                <a:cxn ang="T14">
                  <a:pos x="T8" y="T9"/>
                </a:cxn>
              </a:cxnLst>
              <a:rect l="T15" t="T16" r="T17" b="T18"/>
              <a:pathLst>
                <a:path w="96" h="32">
                  <a:moveTo>
                    <a:pt x="96" y="12"/>
                  </a:moveTo>
                  <a:lnTo>
                    <a:pt x="1" y="0"/>
                  </a:lnTo>
                  <a:lnTo>
                    <a:pt x="0" y="12"/>
                  </a:lnTo>
                  <a:lnTo>
                    <a:pt x="93" y="32"/>
                  </a:lnTo>
                  <a:lnTo>
                    <a:pt x="96" y="12"/>
                  </a:lnTo>
                  <a:close/>
                </a:path>
              </a:pathLst>
            </a:custGeom>
            <a:solidFill>
              <a:srgbClr val="000000"/>
            </a:solidFill>
            <a:ln w="9525">
              <a:noFill/>
              <a:round/>
              <a:headEnd/>
              <a:tailEnd/>
            </a:ln>
          </p:spPr>
          <p:txBody>
            <a:bodyPr/>
            <a:lstStyle/>
            <a:p>
              <a:endParaRPr lang="en-US"/>
            </a:p>
          </p:txBody>
        </p:sp>
        <p:sp>
          <p:nvSpPr>
            <p:cNvPr id="133224" name="Freeform 211"/>
            <p:cNvSpPr>
              <a:spLocks/>
            </p:cNvSpPr>
            <p:nvPr/>
          </p:nvSpPr>
          <p:spPr bwMode="auto">
            <a:xfrm>
              <a:off x="1233" y="1491"/>
              <a:ext cx="42" cy="14"/>
            </a:xfrm>
            <a:custGeom>
              <a:avLst/>
              <a:gdLst>
                <a:gd name="T0" fmla="*/ 42 w 42"/>
                <a:gd name="T1" fmla="*/ 6 h 14"/>
                <a:gd name="T2" fmla="*/ 2 w 42"/>
                <a:gd name="T3" fmla="*/ 0 h 14"/>
                <a:gd name="T4" fmla="*/ 0 w 42"/>
                <a:gd name="T5" fmla="*/ 6 h 14"/>
                <a:gd name="T6" fmla="*/ 40 w 42"/>
                <a:gd name="T7" fmla="*/ 14 h 14"/>
                <a:gd name="T8" fmla="*/ 42 w 42"/>
                <a:gd name="T9" fmla="*/ 6 h 14"/>
                <a:gd name="T10" fmla="*/ 0 60000 65536"/>
                <a:gd name="T11" fmla="*/ 0 60000 65536"/>
                <a:gd name="T12" fmla="*/ 0 60000 65536"/>
                <a:gd name="T13" fmla="*/ 0 60000 65536"/>
                <a:gd name="T14" fmla="*/ 0 60000 65536"/>
                <a:gd name="T15" fmla="*/ 0 w 42"/>
                <a:gd name="T16" fmla="*/ 0 h 14"/>
                <a:gd name="T17" fmla="*/ 42 w 42"/>
                <a:gd name="T18" fmla="*/ 14 h 14"/>
              </a:gdLst>
              <a:ahLst/>
              <a:cxnLst>
                <a:cxn ang="T10">
                  <a:pos x="T0" y="T1"/>
                </a:cxn>
                <a:cxn ang="T11">
                  <a:pos x="T2" y="T3"/>
                </a:cxn>
                <a:cxn ang="T12">
                  <a:pos x="T4" y="T5"/>
                </a:cxn>
                <a:cxn ang="T13">
                  <a:pos x="T6" y="T7"/>
                </a:cxn>
                <a:cxn ang="T14">
                  <a:pos x="T8" y="T9"/>
                </a:cxn>
              </a:cxnLst>
              <a:rect l="T15" t="T16" r="T17" b="T18"/>
              <a:pathLst>
                <a:path w="42" h="14">
                  <a:moveTo>
                    <a:pt x="42" y="6"/>
                  </a:moveTo>
                  <a:lnTo>
                    <a:pt x="2" y="0"/>
                  </a:lnTo>
                  <a:lnTo>
                    <a:pt x="0" y="6"/>
                  </a:lnTo>
                  <a:lnTo>
                    <a:pt x="40" y="14"/>
                  </a:lnTo>
                  <a:lnTo>
                    <a:pt x="42" y="6"/>
                  </a:lnTo>
                  <a:close/>
                </a:path>
              </a:pathLst>
            </a:custGeom>
            <a:solidFill>
              <a:srgbClr val="99D8D8"/>
            </a:solidFill>
            <a:ln w="9525">
              <a:noFill/>
              <a:round/>
              <a:headEnd/>
              <a:tailEnd/>
            </a:ln>
          </p:spPr>
          <p:txBody>
            <a:bodyPr/>
            <a:lstStyle/>
            <a:p>
              <a:endParaRPr lang="en-US"/>
            </a:p>
          </p:txBody>
        </p:sp>
        <p:sp>
          <p:nvSpPr>
            <p:cNvPr id="133225" name="Freeform 212"/>
            <p:cNvSpPr>
              <a:spLocks/>
            </p:cNvSpPr>
            <p:nvPr/>
          </p:nvSpPr>
          <p:spPr bwMode="auto">
            <a:xfrm>
              <a:off x="1191" y="1484"/>
              <a:ext cx="28" cy="10"/>
            </a:xfrm>
            <a:custGeom>
              <a:avLst/>
              <a:gdLst>
                <a:gd name="T0" fmla="*/ 28 w 28"/>
                <a:gd name="T1" fmla="*/ 4 h 10"/>
                <a:gd name="T2" fmla="*/ 0 w 28"/>
                <a:gd name="T3" fmla="*/ 0 h 10"/>
                <a:gd name="T4" fmla="*/ 0 w 28"/>
                <a:gd name="T5" fmla="*/ 4 h 10"/>
                <a:gd name="T6" fmla="*/ 27 w 28"/>
                <a:gd name="T7" fmla="*/ 10 h 10"/>
                <a:gd name="T8" fmla="*/ 28 w 28"/>
                <a:gd name="T9" fmla="*/ 4 h 10"/>
                <a:gd name="T10" fmla="*/ 0 60000 65536"/>
                <a:gd name="T11" fmla="*/ 0 60000 65536"/>
                <a:gd name="T12" fmla="*/ 0 60000 65536"/>
                <a:gd name="T13" fmla="*/ 0 60000 65536"/>
                <a:gd name="T14" fmla="*/ 0 60000 65536"/>
                <a:gd name="T15" fmla="*/ 0 w 28"/>
                <a:gd name="T16" fmla="*/ 0 h 10"/>
                <a:gd name="T17" fmla="*/ 28 w 28"/>
                <a:gd name="T18" fmla="*/ 10 h 10"/>
              </a:gdLst>
              <a:ahLst/>
              <a:cxnLst>
                <a:cxn ang="T10">
                  <a:pos x="T0" y="T1"/>
                </a:cxn>
                <a:cxn ang="T11">
                  <a:pos x="T2" y="T3"/>
                </a:cxn>
                <a:cxn ang="T12">
                  <a:pos x="T4" y="T5"/>
                </a:cxn>
                <a:cxn ang="T13">
                  <a:pos x="T6" y="T7"/>
                </a:cxn>
                <a:cxn ang="T14">
                  <a:pos x="T8" y="T9"/>
                </a:cxn>
              </a:cxnLst>
              <a:rect l="T15" t="T16" r="T17" b="T18"/>
              <a:pathLst>
                <a:path w="28" h="10">
                  <a:moveTo>
                    <a:pt x="28" y="4"/>
                  </a:moveTo>
                  <a:lnTo>
                    <a:pt x="0" y="0"/>
                  </a:lnTo>
                  <a:lnTo>
                    <a:pt x="0" y="4"/>
                  </a:lnTo>
                  <a:lnTo>
                    <a:pt x="27" y="10"/>
                  </a:lnTo>
                  <a:lnTo>
                    <a:pt x="28" y="4"/>
                  </a:lnTo>
                  <a:close/>
                </a:path>
              </a:pathLst>
            </a:custGeom>
            <a:solidFill>
              <a:srgbClr val="99D8D8"/>
            </a:solidFill>
            <a:ln w="9525">
              <a:noFill/>
              <a:round/>
              <a:headEnd/>
              <a:tailEnd/>
            </a:ln>
          </p:spPr>
          <p:txBody>
            <a:bodyPr/>
            <a:lstStyle/>
            <a:p>
              <a:endParaRPr lang="en-US"/>
            </a:p>
          </p:txBody>
        </p:sp>
        <p:sp>
          <p:nvSpPr>
            <p:cNvPr id="133226" name="Freeform 213"/>
            <p:cNvSpPr>
              <a:spLocks/>
            </p:cNvSpPr>
            <p:nvPr/>
          </p:nvSpPr>
          <p:spPr bwMode="auto">
            <a:xfrm>
              <a:off x="1123" y="1493"/>
              <a:ext cx="162" cy="55"/>
            </a:xfrm>
            <a:custGeom>
              <a:avLst/>
              <a:gdLst>
                <a:gd name="T0" fmla="*/ 0 w 162"/>
                <a:gd name="T1" fmla="*/ 16 h 55"/>
                <a:gd name="T2" fmla="*/ 0 w 162"/>
                <a:gd name="T3" fmla="*/ 16 h 55"/>
                <a:gd name="T4" fmla="*/ 1 w 162"/>
                <a:gd name="T5" fmla="*/ 16 h 55"/>
                <a:gd name="T6" fmla="*/ 2 w 162"/>
                <a:gd name="T7" fmla="*/ 16 h 55"/>
                <a:gd name="T8" fmla="*/ 4 w 162"/>
                <a:gd name="T9" fmla="*/ 15 h 55"/>
                <a:gd name="T10" fmla="*/ 7 w 162"/>
                <a:gd name="T11" fmla="*/ 15 h 55"/>
                <a:gd name="T12" fmla="*/ 10 w 162"/>
                <a:gd name="T13" fmla="*/ 15 h 55"/>
                <a:gd name="T14" fmla="*/ 14 w 162"/>
                <a:gd name="T15" fmla="*/ 14 h 55"/>
                <a:gd name="T16" fmla="*/ 17 w 162"/>
                <a:gd name="T17" fmla="*/ 13 h 55"/>
                <a:gd name="T18" fmla="*/ 21 w 162"/>
                <a:gd name="T19" fmla="*/ 12 h 55"/>
                <a:gd name="T20" fmla="*/ 24 w 162"/>
                <a:gd name="T21" fmla="*/ 11 h 55"/>
                <a:gd name="T22" fmla="*/ 28 w 162"/>
                <a:gd name="T23" fmla="*/ 9 h 55"/>
                <a:gd name="T24" fmla="*/ 31 w 162"/>
                <a:gd name="T25" fmla="*/ 8 h 55"/>
                <a:gd name="T26" fmla="*/ 35 w 162"/>
                <a:gd name="T27" fmla="*/ 6 h 55"/>
                <a:gd name="T28" fmla="*/ 37 w 162"/>
                <a:gd name="T29" fmla="*/ 5 h 55"/>
                <a:gd name="T30" fmla="*/ 40 w 162"/>
                <a:gd name="T31" fmla="*/ 2 h 55"/>
                <a:gd name="T32" fmla="*/ 43 w 162"/>
                <a:gd name="T33" fmla="*/ 0 h 55"/>
                <a:gd name="T34" fmla="*/ 162 w 162"/>
                <a:gd name="T35" fmla="*/ 28 h 55"/>
                <a:gd name="T36" fmla="*/ 162 w 162"/>
                <a:gd name="T37" fmla="*/ 28 h 55"/>
                <a:gd name="T38" fmla="*/ 161 w 162"/>
                <a:gd name="T39" fmla="*/ 29 h 55"/>
                <a:gd name="T40" fmla="*/ 159 w 162"/>
                <a:gd name="T41" fmla="*/ 30 h 55"/>
                <a:gd name="T42" fmla="*/ 158 w 162"/>
                <a:gd name="T43" fmla="*/ 32 h 55"/>
                <a:gd name="T44" fmla="*/ 157 w 162"/>
                <a:gd name="T45" fmla="*/ 33 h 55"/>
                <a:gd name="T46" fmla="*/ 155 w 162"/>
                <a:gd name="T47" fmla="*/ 35 h 55"/>
                <a:gd name="T48" fmla="*/ 152 w 162"/>
                <a:gd name="T49" fmla="*/ 36 h 55"/>
                <a:gd name="T50" fmla="*/ 150 w 162"/>
                <a:gd name="T51" fmla="*/ 39 h 55"/>
                <a:gd name="T52" fmla="*/ 147 w 162"/>
                <a:gd name="T53" fmla="*/ 41 h 55"/>
                <a:gd name="T54" fmla="*/ 144 w 162"/>
                <a:gd name="T55" fmla="*/ 43 h 55"/>
                <a:gd name="T56" fmla="*/ 141 w 162"/>
                <a:gd name="T57" fmla="*/ 46 h 55"/>
                <a:gd name="T58" fmla="*/ 137 w 162"/>
                <a:gd name="T59" fmla="*/ 48 h 55"/>
                <a:gd name="T60" fmla="*/ 135 w 162"/>
                <a:gd name="T61" fmla="*/ 50 h 55"/>
                <a:gd name="T62" fmla="*/ 131 w 162"/>
                <a:gd name="T63" fmla="*/ 51 h 55"/>
                <a:gd name="T64" fmla="*/ 128 w 162"/>
                <a:gd name="T65" fmla="*/ 53 h 55"/>
                <a:gd name="T66" fmla="*/ 126 w 162"/>
                <a:gd name="T67" fmla="*/ 55 h 55"/>
                <a:gd name="T68" fmla="*/ 0 w 162"/>
                <a:gd name="T69" fmla="*/ 16 h 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2"/>
                <a:gd name="T106" fmla="*/ 0 h 55"/>
                <a:gd name="T107" fmla="*/ 162 w 162"/>
                <a:gd name="T108" fmla="*/ 55 h 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2" h="55">
                  <a:moveTo>
                    <a:pt x="0" y="16"/>
                  </a:moveTo>
                  <a:lnTo>
                    <a:pt x="0" y="16"/>
                  </a:lnTo>
                  <a:lnTo>
                    <a:pt x="1" y="16"/>
                  </a:lnTo>
                  <a:lnTo>
                    <a:pt x="2" y="16"/>
                  </a:lnTo>
                  <a:lnTo>
                    <a:pt x="4" y="15"/>
                  </a:lnTo>
                  <a:lnTo>
                    <a:pt x="7" y="15"/>
                  </a:lnTo>
                  <a:lnTo>
                    <a:pt x="10" y="15"/>
                  </a:lnTo>
                  <a:lnTo>
                    <a:pt x="14" y="14"/>
                  </a:lnTo>
                  <a:lnTo>
                    <a:pt x="17" y="13"/>
                  </a:lnTo>
                  <a:lnTo>
                    <a:pt x="21" y="12"/>
                  </a:lnTo>
                  <a:lnTo>
                    <a:pt x="24" y="11"/>
                  </a:lnTo>
                  <a:lnTo>
                    <a:pt x="28" y="9"/>
                  </a:lnTo>
                  <a:lnTo>
                    <a:pt x="31" y="8"/>
                  </a:lnTo>
                  <a:lnTo>
                    <a:pt x="35" y="6"/>
                  </a:lnTo>
                  <a:lnTo>
                    <a:pt x="37" y="5"/>
                  </a:lnTo>
                  <a:lnTo>
                    <a:pt x="40" y="2"/>
                  </a:lnTo>
                  <a:lnTo>
                    <a:pt x="43" y="0"/>
                  </a:lnTo>
                  <a:lnTo>
                    <a:pt x="162" y="28"/>
                  </a:lnTo>
                  <a:lnTo>
                    <a:pt x="161" y="29"/>
                  </a:lnTo>
                  <a:lnTo>
                    <a:pt x="159" y="30"/>
                  </a:lnTo>
                  <a:lnTo>
                    <a:pt x="158" y="32"/>
                  </a:lnTo>
                  <a:lnTo>
                    <a:pt x="157" y="33"/>
                  </a:lnTo>
                  <a:lnTo>
                    <a:pt x="155" y="35"/>
                  </a:lnTo>
                  <a:lnTo>
                    <a:pt x="152" y="36"/>
                  </a:lnTo>
                  <a:lnTo>
                    <a:pt x="150" y="39"/>
                  </a:lnTo>
                  <a:lnTo>
                    <a:pt x="147" y="41"/>
                  </a:lnTo>
                  <a:lnTo>
                    <a:pt x="144" y="43"/>
                  </a:lnTo>
                  <a:lnTo>
                    <a:pt x="141" y="46"/>
                  </a:lnTo>
                  <a:lnTo>
                    <a:pt x="137" y="48"/>
                  </a:lnTo>
                  <a:lnTo>
                    <a:pt x="135" y="50"/>
                  </a:lnTo>
                  <a:lnTo>
                    <a:pt x="131" y="51"/>
                  </a:lnTo>
                  <a:lnTo>
                    <a:pt x="128" y="53"/>
                  </a:lnTo>
                  <a:lnTo>
                    <a:pt x="126" y="55"/>
                  </a:lnTo>
                  <a:lnTo>
                    <a:pt x="0" y="16"/>
                  </a:lnTo>
                  <a:close/>
                </a:path>
              </a:pathLst>
            </a:custGeom>
            <a:solidFill>
              <a:srgbClr val="99D8D8"/>
            </a:solidFill>
            <a:ln w="9525">
              <a:noFill/>
              <a:round/>
              <a:headEnd/>
              <a:tailEnd/>
            </a:ln>
          </p:spPr>
          <p:txBody>
            <a:bodyPr/>
            <a:lstStyle/>
            <a:p>
              <a:endParaRPr lang="en-US"/>
            </a:p>
          </p:txBody>
        </p:sp>
        <p:sp>
          <p:nvSpPr>
            <p:cNvPr id="133227" name="Freeform 214"/>
            <p:cNvSpPr>
              <a:spLocks/>
            </p:cNvSpPr>
            <p:nvPr/>
          </p:nvSpPr>
          <p:spPr bwMode="auto">
            <a:xfrm>
              <a:off x="1285" y="1487"/>
              <a:ext cx="57" cy="26"/>
            </a:xfrm>
            <a:custGeom>
              <a:avLst/>
              <a:gdLst>
                <a:gd name="T0" fmla="*/ 6 w 57"/>
                <a:gd name="T1" fmla="*/ 26 h 26"/>
                <a:gd name="T2" fmla="*/ 57 w 57"/>
                <a:gd name="T3" fmla="*/ 11 h 26"/>
                <a:gd name="T4" fmla="*/ 25 w 57"/>
                <a:gd name="T5" fmla="*/ 0 h 26"/>
                <a:gd name="T6" fmla="*/ 0 w 57"/>
                <a:gd name="T7" fmla="*/ 4 h 26"/>
                <a:gd name="T8" fmla="*/ 0 w 57"/>
                <a:gd name="T9" fmla="*/ 25 h 26"/>
                <a:gd name="T10" fmla="*/ 6 w 57"/>
                <a:gd name="T11" fmla="*/ 26 h 26"/>
                <a:gd name="T12" fmla="*/ 0 60000 65536"/>
                <a:gd name="T13" fmla="*/ 0 60000 65536"/>
                <a:gd name="T14" fmla="*/ 0 60000 65536"/>
                <a:gd name="T15" fmla="*/ 0 60000 65536"/>
                <a:gd name="T16" fmla="*/ 0 60000 65536"/>
                <a:gd name="T17" fmla="*/ 0 60000 65536"/>
                <a:gd name="T18" fmla="*/ 0 w 57"/>
                <a:gd name="T19" fmla="*/ 0 h 26"/>
                <a:gd name="T20" fmla="*/ 57 w 5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57" h="26">
                  <a:moveTo>
                    <a:pt x="6" y="26"/>
                  </a:moveTo>
                  <a:lnTo>
                    <a:pt x="57" y="11"/>
                  </a:lnTo>
                  <a:lnTo>
                    <a:pt x="25" y="0"/>
                  </a:lnTo>
                  <a:lnTo>
                    <a:pt x="0" y="4"/>
                  </a:lnTo>
                  <a:lnTo>
                    <a:pt x="0" y="25"/>
                  </a:lnTo>
                  <a:lnTo>
                    <a:pt x="6" y="26"/>
                  </a:lnTo>
                  <a:close/>
                </a:path>
              </a:pathLst>
            </a:custGeom>
            <a:solidFill>
              <a:srgbClr val="001999"/>
            </a:solidFill>
            <a:ln w="9525">
              <a:noFill/>
              <a:round/>
              <a:headEnd/>
              <a:tailEnd/>
            </a:ln>
          </p:spPr>
          <p:txBody>
            <a:bodyPr/>
            <a:lstStyle/>
            <a:p>
              <a:endParaRPr lang="en-US"/>
            </a:p>
          </p:txBody>
        </p:sp>
        <p:sp>
          <p:nvSpPr>
            <p:cNvPr id="133228" name="Freeform 215"/>
            <p:cNvSpPr>
              <a:spLocks/>
            </p:cNvSpPr>
            <p:nvPr/>
          </p:nvSpPr>
          <p:spPr bwMode="auto">
            <a:xfrm>
              <a:off x="1134" y="1377"/>
              <a:ext cx="32" cy="123"/>
            </a:xfrm>
            <a:custGeom>
              <a:avLst/>
              <a:gdLst>
                <a:gd name="T0" fmla="*/ 32 w 32"/>
                <a:gd name="T1" fmla="*/ 3 h 123"/>
                <a:gd name="T2" fmla="*/ 32 w 32"/>
                <a:gd name="T3" fmla="*/ 3 h 123"/>
                <a:gd name="T4" fmla="*/ 31 w 32"/>
                <a:gd name="T5" fmla="*/ 3 h 123"/>
                <a:gd name="T6" fmla="*/ 31 w 32"/>
                <a:gd name="T7" fmla="*/ 3 h 123"/>
                <a:gd name="T8" fmla="*/ 29 w 32"/>
                <a:gd name="T9" fmla="*/ 2 h 123"/>
                <a:gd name="T10" fmla="*/ 27 w 32"/>
                <a:gd name="T11" fmla="*/ 2 h 123"/>
                <a:gd name="T12" fmla="*/ 26 w 32"/>
                <a:gd name="T13" fmla="*/ 2 h 123"/>
                <a:gd name="T14" fmla="*/ 24 w 32"/>
                <a:gd name="T15" fmla="*/ 0 h 123"/>
                <a:gd name="T16" fmla="*/ 22 w 32"/>
                <a:gd name="T17" fmla="*/ 0 h 123"/>
                <a:gd name="T18" fmla="*/ 20 w 32"/>
                <a:gd name="T19" fmla="*/ 0 h 123"/>
                <a:gd name="T20" fmla="*/ 18 w 32"/>
                <a:gd name="T21" fmla="*/ 0 h 123"/>
                <a:gd name="T22" fmla="*/ 14 w 32"/>
                <a:gd name="T23" fmla="*/ 0 h 123"/>
                <a:gd name="T24" fmla="*/ 12 w 32"/>
                <a:gd name="T25" fmla="*/ 0 h 123"/>
                <a:gd name="T26" fmla="*/ 10 w 32"/>
                <a:gd name="T27" fmla="*/ 2 h 123"/>
                <a:gd name="T28" fmla="*/ 6 w 32"/>
                <a:gd name="T29" fmla="*/ 3 h 123"/>
                <a:gd name="T30" fmla="*/ 4 w 32"/>
                <a:gd name="T31" fmla="*/ 4 h 123"/>
                <a:gd name="T32" fmla="*/ 0 w 32"/>
                <a:gd name="T33" fmla="*/ 6 h 123"/>
                <a:gd name="T34" fmla="*/ 0 w 32"/>
                <a:gd name="T35" fmla="*/ 123 h 123"/>
                <a:gd name="T36" fmla="*/ 1 w 32"/>
                <a:gd name="T37" fmla="*/ 123 h 123"/>
                <a:gd name="T38" fmla="*/ 1 w 32"/>
                <a:gd name="T39" fmla="*/ 123 h 123"/>
                <a:gd name="T40" fmla="*/ 3 w 32"/>
                <a:gd name="T41" fmla="*/ 123 h 123"/>
                <a:gd name="T42" fmla="*/ 4 w 32"/>
                <a:gd name="T43" fmla="*/ 123 h 123"/>
                <a:gd name="T44" fmla="*/ 5 w 32"/>
                <a:gd name="T45" fmla="*/ 123 h 123"/>
                <a:gd name="T46" fmla="*/ 7 w 32"/>
                <a:gd name="T47" fmla="*/ 122 h 123"/>
                <a:gd name="T48" fmla="*/ 8 w 32"/>
                <a:gd name="T49" fmla="*/ 122 h 123"/>
                <a:gd name="T50" fmla="*/ 11 w 32"/>
                <a:gd name="T51" fmla="*/ 122 h 123"/>
                <a:gd name="T52" fmla="*/ 13 w 32"/>
                <a:gd name="T53" fmla="*/ 121 h 123"/>
                <a:gd name="T54" fmla="*/ 15 w 32"/>
                <a:gd name="T55" fmla="*/ 120 h 123"/>
                <a:gd name="T56" fmla="*/ 18 w 32"/>
                <a:gd name="T57" fmla="*/ 120 h 123"/>
                <a:gd name="T58" fmla="*/ 21 w 32"/>
                <a:gd name="T59" fmla="*/ 118 h 123"/>
                <a:gd name="T60" fmla="*/ 24 w 32"/>
                <a:gd name="T61" fmla="*/ 116 h 123"/>
                <a:gd name="T62" fmla="*/ 26 w 32"/>
                <a:gd name="T63" fmla="*/ 115 h 123"/>
                <a:gd name="T64" fmla="*/ 29 w 32"/>
                <a:gd name="T65" fmla="*/ 114 h 123"/>
                <a:gd name="T66" fmla="*/ 32 w 32"/>
                <a:gd name="T67" fmla="*/ 111 h 123"/>
                <a:gd name="T68" fmla="*/ 32 w 32"/>
                <a:gd name="T69" fmla="*/ 3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123"/>
                <a:gd name="T107" fmla="*/ 32 w 32"/>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123">
                  <a:moveTo>
                    <a:pt x="32" y="3"/>
                  </a:moveTo>
                  <a:lnTo>
                    <a:pt x="32" y="3"/>
                  </a:lnTo>
                  <a:lnTo>
                    <a:pt x="31" y="3"/>
                  </a:lnTo>
                  <a:lnTo>
                    <a:pt x="29" y="2"/>
                  </a:lnTo>
                  <a:lnTo>
                    <a:pt x="27" y="2"/>
                  </a:lnTo>
                  <a:lnTo>
                    <a:pt x="26" y="2"/>
                  </a:lnTo>
                  <a:lnTo>
                    <a:pt x="24" y="0"/>
                  </a:lnTo>
                  <a:lnTo>
                    <a:pt x="22" y="0"/>
                  </a:lnTo>
                  <a:lnTo>
                    <a:pt x="20" y="0"/>
                  </a:lnTo>
                  <a:lnTo>
                    <a:pt x="18" y="0"/>
                  </a:lnTo>
                  <a:lnTo>
                    <a:pt x="14" y="0"/>
                  </a:lnTo>
                  <a:lnTo>
                    <a:pt x="12" y="0"/>
                  </a:lnTo>
                  <a:lnTo>
                    <a:pt x="10" y="2"/>
                  </a:lnTo>
                  <a:lnTo>
                    <a:pt x="6" y="3"/>
                  </a:lnTo>
                  <a:lnTo>
                    <a:pt x="4" y="4"/>
                  </a:lnTo>
                  <a:lnTo>
                    <a:pt x="0" y="6"/>
                  </a:lnTo>
                  <a:lnTo>
                    <a:pt x="0" y="123"/>
                  </a:lnTo>
                  <a:lnTo>
                    <a:pt x="1" y="123"/>
                  </a:lnTo>
                  <a:lnTo>
                    <a:pt x="3" y="123"/>
                  </a:lnTo>
                  <a:lnTo>
                    <a:pt x="4" y="123"/>
                  </a:lnTo>
                  <a:lnTo>
                    <a:pt x="5" y="123"/>
                  </a:lnTo>
                  <a:lnTo>
                    <a:pt x="7" y="122"/>
                  </a:lnTo>
                  <a:lnTo>
                    <a:pt x="8" y="122"/>
                  </a:lnTo>
                  <a:lnTo>
                    <a:pt x="11" y="122"/>
                  </a:lnTo>
                  <a:lnTo>
                    <a:pt x="13" y="121"/>
                  </a:lnTo>
                  <a:lnTo>
                    <a:pt x="15" y="120"/>
                  </a:lnTo>
                  <a:lnTo>
                    <a:pt x="18" y="120"/>
                  </a:lnTo>
                  <a:lnTo>
                    <a:pt x="21" y="118"/>
                  </a:lnTo>
                  <a:lnTo>
                    <a:pt x="24" y="116"/>
                  </a:lnTo>
                  <a:lnTo>
                    <a:pt x="26" y="115"/>
                  </a:lnTo>
                  <a:lnTo>
                    <a:pt x="29" y="114"/>
                  </a:lnTo>
                  <a:lnTo>
                    <a:pt x="32" y="111"/>
                  </a:lnTo>
                  <a:lnTo>
                    <a:pt x="32" y="3"/>
                  </a:lnTo>
                  <a:close/>
                </a:path>
              </a:pathLst>
            </a:custGeom>
            <a:solidFill>
              <a:srgbClr val="7FBFBF"/>
            </a:solidFill>
            <a:ln w="9525">
              <a:noFill/>
              <a:round/>
              <a:headEnd/>
              <a:tailEnd/>
            </a:ln>
          </p:spPr>
          <p:txBody>
            <a:bodyPr/>
            <a:lstStyle/>
            <a:p>
              <a:endParaRPr lang="en-US"/>
            </a:p>
          </p:txBody>
        </p:sp>
        <p:sp>
          <p:nvSpPr>
            <p:cNvPr id="133229" name="Freeform 216"/>
            <p:cNvSpPr>
              <a:spLocks/>
            </p:cNvSpPr>
            <p:nvPr/>
          </p:nvSpPr>
          <p:spPr bwMode="auto">
            <a:xfrm>
              <a:off x="1135" y="1379"/>
              <a:ext cx="27" cy="104"/>
            </a:xfrm>
            <a:custGeom>
              <a:avLst/>
              <a:gdLst>
                <a:gd name="T0" fmla="*/ 27 w 27"/>
                <a:gd name="T1" fmla="*/ 2 h 104"/>
                <a:gd name="T2" fmla="*/ 27 w 27"/>
                <a:gd name="T3" fmla="*/ 2 h 104"/>
                <a:gd name="T4" fmla="*/ 26 w 27"/>
                <a:gd name="T5" fmla="*/ 2 h 104"/>
                <a:gd name="T6" fmla="*/ 26 w 27"/>
                <a:gd name="T7" fmla="*/ 1 h 104"/>
                <a:gd name="T8" fmla="*/ 25 w 27"/>
                <a:gd name="T9" fmla="*/ 1 h 104"/>
                <a:gd name="T10" fmla="*/ 24 w 27"/>
                <a:gd name="T11" fmla="*/ 1 h 104"/>
                <a:gd name="T12" fmla="*/ 23 w 27"/>
                <a:gd name="T13" fmla="*/ 0 h 104"/>
                <a:gd name="T14" fmla="*/ 20 w 27"/>
                <a:gd name="T15" fmla="*/ 0 h 104"/>
                <a:gd name="T16" fmla="*/ 19 w 27"/>
                <a:gd name="T17" fmla="*/ 0 h 104"/>
                <a:gd name="T18" fmla="*/ 17 w 27"/>
                <a:gd name="T19" fmla="*/ 0 h 104"/>
                <a:gd name="T20" fmla="*/ 14 w 27"/>
                <a:gd name="T21" fmla="*/ 0 h 104"/>
                <a:gd name="T22" fmla="*/ 12 w 27"/>
                <a:gd name="T23" fmla="*/ 0 h 104"/>
                <a:gd name="T24" fmla="*/ 10 w 27"/>
                <a:gd name="T25" fmla="*/ 0 h 104"/>
                <a:gd name="T26" fmla="*/ 9 w 27"/>
                <a:gd name="T27" fmla="*/ 1 h 104"/>
                <a:gd name="T28" fmla="*/ 5 w 27"/>
                <a:gd name="T29" fmla="*/ 2 h 104"/>
                <a:gd name="T30" fmla="*/ 3 w 27"/>
                <a:gd name="T31" fmla="*/ 3 h 104"/>
                <a:gd name="T32" fmla="*/ 0 w 27"/>
                <a:gd name="T33" fmla="*/ 4 h 104"/>
                <a:gd name="T34" fmla="*/ 0 w 27"/>
                <a:gd name="T35" fmla="*/ 104 h 104"/>
                <a:gd name="T36" fmla="*/ 0 w 27"/>
                <a:gd name="T37" fmla="*/ 104 h 104"/>
                <a:gd name="T38" fmla="*/ 2 w 27"/>
                <a:gd name="T39" fmla="*/ 104 h 104"/>
                <a:gd name="T40" fmla="*/ 2 w 27"/>
                <a:gd name="T41" fmla="*/ 102 h 104"/>
                <a:gd name="T42" fmla="*/ 3 w 27"/>
                <a:gd name="T43" fmla="*/ 102 h 104"/>
                <a:gd name="T44" fmla="*/ 4 w 27"/>
                <a:gd name="T45" fmla="*/ 102 h 104"/>
                <a:gd name="T46" fmla="*/ 6 w 27"/>
                <a:gd name="T47" fmla="*/ 102 h 104"/>
                <a:gd name="T48" fmla="*/ 7 w 27"/>
                <a:gd name="T49" fmla="*/ 102 h 104"/>
                <a:gd name="T50" fmla="*/ 10 w 27"/>
                <a:gd name="T51" fmla="*/ 101 h 104"/>
                <a:gd name="T52" fmla="*/ 11 w 27"/>
                <a:gd name="T53" fmla="*/ 101 h 104"/>
                <a:gd name="T54" fmla="*/ 13 w 27"/>
                <a:gd name="T55" fmla="*/ 100 h 104"/>
                <a:gd name="T56" fmla="*/ 16 w 27"/>
                <a:gd name="T57" fmla="*/ 99 h 104"/>
                <a:gd name="T58" fmla="*/ 18 w 27"/>
                <a:gd name="T59" fmla="*/ 99 h 104"/>
                <a:gd name="T60" fmla="*/ 20 w 27"/>
                <a:gd name="T61" fmla="*/ 98 h 104"/>
                <a:gd name="T62" fmla="*/ 23 w 27"/>
                <a:gd name="T63" fmla="*/ 96 h 104"/>
                <a:gd name="T64" fmla="*/ 25 w 27"/>
                <a:gd name="T65" fmla="*/ 94 h 104"/>
                <a:gd name="T66" fmla="*/ 27 w 27"/>
                <a:gd name="T67" fmla="*/ 93 h 104"/>
                <a:gd name="T68" fmla="*/ 27 w 27"/>
                <a:gd name="T69" fmla="*/ 2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104"/>
                <a:gd name="T107" fmla="*/ 27 w 27"/>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104">
                  <a:moveTo>
                    <a:pt x="27" y="2"/>
                  </a:moveTo>
                  <a:lnTo>
                    <a:pt x="27" y="2"/>
                  </a:lnTo>
                  <a:lnTo>
                    <a:pt x="26" y="2"/>
                  </a:lnTo>
                  <a:lnTo>
                    <a:pt x="26" y="1"/>
                  </a:lnTo>
                  <a:lnTo>
                    <a:pt x="25" y="1"/>
                  </a:lnTo>
                  <a:lnTo>
                    <a:pt x="24" y="1"/>
                  </a:lnTo>
                  <a:lnTo>
                    <a:pt x="23" y="0"/>
                  </a:lnTo>
                  <a:lnTo>
                    <a:pt x="20" y="0"/>
                  </a:lnTo>
                  <a:lnTo>
                    <a:pt x="19" y="0"/>
                  </a:lnTo>
                  <a:lnTo>
                    <a:pt x="17" y="0"/>
                  </a:lnTo>
                  <a:lnTo>
                    <a:pt x="14" y="0"/>
                  </a:lnTo>
                  <a:lnTo>
                    <a:pt x="12" y="0"/>
                  </a:lnTo>
                  <a:lnTo>
                    <a:pt x="10" y="0"/>
                  </a:lnTo>
                  <a:lnTo>
                    <a:pt x="9" y="1"/>
                  </a:lnTo>
                  <a:lnTo>
                    <a:pt x="5" y="2"/>
                  </a:lnTo>
                  <a:lnTo>
                    <a:pt x="3" y="3"/>
                  </a:lnTo>
                  <a:lnTo>
                    <a:pt x="0" y="4"/>
                  </a:lnTo>
                  <a:lnTo>
                    <a:pt x="0" y="104"/>
                  </a:lnTo>
                  <a:lnTo>
                    <a:pt x="2" y="104"/>
                  </a:lnTo>
                  <a:lnTo>
                    <a:pt x="2" y="102"/>
                  </a:lnTo>
                  <a:lnTo>
                    <a:pt x="3" y="102"/>
                  </a:lnTo>
                  <a:lnTo>
                    <a:pt x="4" y="102"/>
                  </a:lnTo>
                  <a:lnTo>
                    <a:pt x="6" y="102"/>
                  </a:lnTo>
                  <a:lnTo>
                    <a:pt x="7" y="102"/>
                  </a:lnTo>
                  <a:lnTo>
                    <a:pt x="10" y="101"/>
                  </a:lnTo>
                  <a:lnTo>
                    <a:pt x="11" y="101"/>
                  </a:lnTo>
                  <a:lnTo>
                    <a:pt x="13" y="100"/>
                  </a:lnTo>
                  <a:lnTo>
                    <a:pt x="16" y="99"/>
                  </a:lnTo>
                  <a:lnTo>
                    <a:pt x="18" y="99"/>
                  </a:lnTo>
                  <a:lnTo>
                    <a:pt x="20" y="98"/>
                  </a:lnTo>
                  <a:lnTo>
                    <a:pt x="23" y="96"/>
                  </a:lnTo>
                  <a:lnTo>
                    <a:pt x="25" y="94"/>
                  </a:lnTo>
                  <a:lnTo>
                    <a:pt x="27" y="93"/>
                  </a:lnTo>
                  <a:lnTo>
                    <a:pt x="27" y="2"/>
                  </a:lnTo>
                  <a:close/>
                </a:path>
              </a:pathLst>
            </a:custGeom>
            <a:solidFill>
              <a:srgbClr val="93CCCC"/>
            </a:solidFill>
            <a:ln w="9525">
              <a:noFill/>
              <a:round/>
              <a:headEnd/>
              <a:tailEnd/>
            </a:ln>
          </p:spPr>
          <p:txBody>
            <a:bodyPr/>
            <a:lstStyle/>
            <a:p>
              <a:endParaRPr lang="en-US"/>
            </a:p>
          </p:txBody>
        </p:sp>
        <p:sp>
          <p:nvSpPr>
            <p:cNvPr id="133230" name="Freeform 217"/>
            <p:cNvSpPr>
              <a:spLocks/>
            </p:cNvSpPr>
            <p:nvPr/>
          </p:nvSpPr>
          <p:spPr bwMode="auto">
            <a:xfrm>
              <a:off x="1137" y="1380"/>
              <a:ext cx="22" cy="84"/>
            </a:xfrm>
            <a:custGeom>
              <a:avLst/>
              <a:gdLst>
                <a:gd name="T0" fmla="*/ 22 w 22"/>
                <a:gd name="T1" fmla="*/ 1 h 84"/>
                <a:gd name="T2" fmla="*/ 22 w 22"/>
                <a:gd name="T3" fmla="*/ 1 h 84"/>
                <a:gd name="T4" fmla="*/ 21 w 22"/>
                <a:gd name="T5" fmla="*/ 1 h 84"/>
                <a:gd name="T6" fmla="*/ 21 w 22"/>
                <a:gd name="T7" fmla="*/ 1 h 84"/>
                <a:gd name="T8" fmla="*/ 19 w 22"/>
                <a:gd name="T9" fmla="*/ 1 h 84"/>
                <a:gd name="T10" fmla="*/ 18 w 22"/>
                <a:gd name="T11" fmla="*/ 0 h 84"/>
                <a:gd name="T12" fmla="*/ 17 w 22"/>
                <a:gd name="T13" fmla="*/ 0 h 84"/>
                <a:gd name="T14" fmla="*/ 16 w 22"/>
                <a:gd name="T15" fmla="*/ 0 h 84"/>
                <a:gd name="T16" fmla="*/ 15 w 22"/>
                <a:gd name="T17" fmla="*/ 0 h 84"/>
                <a:gd name="T18" fmla="*/ 14 w 22"/>
                <a:gd name="T19" fmla="*/ 0 h 84"/>
                <a:gd name="T20" fmla="*/ 11 w 22"/>
                <a:gd name="T21" fmla="*/ 0 h 84"/>
                <a:gd name="T22" fmla="*/ 9 w 22"/>
                <a:gd name="T23" fmla="*/ 0 h 84"/>
                <a:gd name="T24" fmla="*/ 8 w 22"/>
                <a:gd name="T25" fmla="*/ 0 h 84"/>
                <a:gd name="T26" fmla="*/ 5 w 22"/>
                <a:gd name="T27" fmla="*/ 0 h 84"/>
                <a:gd name="T28" fmla="*/ 3 w 22"/>
                <a:gd name="T29" fmla="*/ 1 h 84"/>
                <a:gd name="T30" fmla="*/ 2 w 22"/>
                <a:gd name="T31" fmla="*/ 2 h 84"/>
                <a:gd name="T32" fmla="*/ 0 w 22"/>
                <a:gd name="T33" fmla="*/ 3 h 84"/>
                <a:gd name="T34" fmla="*/ 0 w 22"/>
                <a:gd name="T35" fmla="*/ 84 h 84"/>
                <a:gd name="T36" fmla="*/ 0 w 22"/>
                <a:gd name="T37" fmla="*/ 84 h 84"/>
                <a:gd name="T38" fmla="*/ 0 w 22"/>
                <a:gd name="T39" fmla="*/ 84 h 84"/>
                <a:gd name="T40" fmla="*/ 1 w 22"/>
                <a:gd name="T41" fmla="*/ 84 h 84"/>
                <a:gd name="T42" fmla="*/ 2 w 22"/>
                <a:gd name="T43" fmla="*/ 84 h 84"/>
                <a:gd name="T44" fmla="*/ 3 w 22"/>
                <a:gd name="T45" fmla="*/ 84 h 84"/>
                <a:gd name="T46" fmla="*/ 4 w 22"/>
                <a:gd name="T47" fmla="*/ 83 h 84"/>
                <a:gd name="T48" fmla="*/ 5 w 22"/>
                <a:gd name="T49" fmla="*/ 83 h 84"/>
                <a:gd name="T50" fmla="*/ 7 w 22"/>
                <a:gd name="T51" fmla="*/ 83 h 84"/>
                <a:gd name="T52" fmla="*/ 9 w 22"/>
                <a:gd name="T53" fmla="*/ 81 h 84"/>
                <a:gd name="T54" fmla="*/ 10 w 22"/>
                <a:gd name="T55" fmla="*/ 81 h 84"/>
                <a:gd name="T56" fmla="*/ 12 w 22"/>
                <a:gd name="T57" fmla="*/ 80 h 84"/>
                <a:gd name="T58" fmla="*/ 14 w 22"/>
                <a:gd name="T59" fmla="*/ 80 h 84"/>
                <a:gd name="T60" fmla="*/ 16 w 22"/>
                <a:gd name="T61" fmla="*/ 79 h 84"/>
                <a:gd name="T62" fmla="*/ 18 w 22"/>
                <a:gd name="T63" fmla="*/ 78 h 84"/>
                <a:gd name="T64" fmla="*/ 19 w 22"/>
                <a:gd name="T65" fmla="*/ 77 h 84"/>
                <a:gd name="T66" fmla="*/ 22 w 22"/>
                <a:gd name="T67" fmla="*/ 76 h 84"/>
                <a:gd name="T68" fmla="*/ 22 w 22"/>
                <a:gd name="T69" fmla="*/ 1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84"/>
                <a:gd name="T107" fmla="*/ 22 w 22"/>
                <a:gd name="T108" fmla="*/ 84 h 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84">
                  <a:moveTo>
                    <a:pt x="22" y="1"/>
                  </a:moveTo>
                  <a:lnTo>
                    <a:pt x="22" y="1"/>
                  </a:lnTo>
                  <a:lnTo>
                    <a:pt x="21" y="1"/>
                  </a:lnTo>
                  <a:lnTo>
                    <a:pt x="19" y="1"/>
                  </a:lnTo>
                  <a:lnTo>
                    <a:pt x="18" y="0"/>
                  </a:lnTo>
                  <a:lnTo>
                    <a:pt x="17" y="0"/>
                  </a:lnTo>
                  <a:lnTo>
                    <a:pt x="16" y="0"/>
                  </a:lnTo>
                  <a:lnTo>
                    <a:pt x="15" y="0"/>
                  </a:lnTo>
                  <a:lnTo>
                    <a:pt x="14" y="0"/>
                  </a:lnTo>
                  <a:lnTo>
                    <a:pt x="11" y="0"/>
                  </a:lnTo>
                  <a:lnTo>
                    <a:pt x="9" y="0"/>
                  </a:lnTo>
                  <a:lnTo>
                    <a:pt x="8" y="0"/>
                  </a:lnTo>
                  <a:lnTo>
                    <a:pt x="5" y="0"/>
                  </a:lnTo>
                  <a:lnTo>
                    <a:pt x="3" y="1"/>
                  </a:lnTo>
                  <a:lnTo>
                    <a:pt x="2" y="2"/>
                  </a:lnTo>
                  <a:lnTo>
                    <a:pt x="0" y="3"/>
                  </a:lnTo>
                  <a:lnTo>
                    <a:pt x="0" y="84"/>
                  </a:lnTo>
                  <a:lnTo>
                    <a:pt x="1" y="84"/>
                  </a:lnTo>
                  <a:lnTo>
                    <a:pt x="2" y="84"/>
                  </a:lnTo>
                  <a:lnTo>
                    <a:pt x="3" y="84"/>
                  </a:lnTo>
                  <a:lnTo>
                    <a:pt x="4" y="83"/>
                  </a:lnTo>
                  <a:lnTo>
                    <a:pt x="5" y="83"/>
                  </a:lnTo>
                  <a:lnTo>
                    <a:pt x="7" y="83"/>
                  </a:lnTo>
                  <a:lnTo>
                    <a:pt x="9" y="81"/>
                  </a:lnTo>
                  <a:lnTo>
                    <a:pt x="10" y="81"/>
                  </a:lnTo>
                  <a:lnTo>
                    <a:pt x="12" y="80"/>
                  </a:lnTo>
                  <a:lnTo>
                    <a:pt x="14" y="80"/>
                  </a:lnTo>
                  <a:lnTo>
                    <a:pt x="16" y="79"/>
                  </a:lnTo>
                  <a:lnTo>
                    <a:pt x="18" y="78"/>
                  </a:lnTo>
                  <a:lnTo>
                    <a:pt x="19" y="77"/>
                  </a:lnTo>
                  <a:lnTo>
                    <a:pt x="22" y="76"/>
                  </a:lnTo>
                  <a:lnTo>
                    <a:pt x="22" y="1"/>
                  </a:lnTo>
                  <a:close/>
                </a:path>
              </a:pathLst>
            </a:custGeom>
            <a:solidFill>
              <a:srgbClr val="A8D8D8"/>
            </a:solidFill>
            <a:ln w="9525">
              <a:noFill/>
              <a:round/>
              <a:headEnd/>
              <a:tailEnd/>
            </a:ln>
          </p:spPr>
          <p:txBody>
            <a:bodyPr/>
            <a:lstStyle/>
            <a:p>
              <a:endParaRPr lang="en-US"/>
            </a:p>
          </p:txBody>
        </p:sp>
        <p:sp>
          <p:nvSpPr>
            <p:cNvPr id="133231" name="Freeform 218"/>
            <p:cNvSpPr>
              <a:spLocks/>
            </p:cNvSpPr>
            <p:nvPr/>
          </p:nvSpPr>
          <p:spPr bwMode="auto">
            <a:xfrm>
              <a:off x="1138" y="1380"/>
              <a:ext cx="17" cy="65"/>
            </a:xfrm>
            <a:custGeom>
              <a:avLst/>
              <a:gdLst>
                <a:gd name="T0" fmla="*/ 17 w 17"/>
                <a:gd name="T1" fmla="*/ 2 h 65"/>
                <a:gd name="T2" fmla="*/ 17 w 17"/>
                <a:gd name="T3" fmla="*/ 2 h 65"/>
                <a:gd name="T4" fmla="*/ 16 w 17"/>
                <a:gd name="T5" fmla="*/ 1 h 65"/>
                <a:gd name="T6" fmla="*/ 14 w 17"/>
                <a:gd name="T7" fmla="*/ 1 h 65"/>
                <a:gd name="T8" fmla="*/ 11 w 17"/>
                <a:gd name="T9" fmla="*/ 1 h 65"/>
                <a:gd name="T10" fmla="*/ 9 w 17"/>
                <a:gd name="T11" fmla="*/ 0 h 65"/>
                <a:gd name="T12" fmla="*/ 6 w 17"/>
                <a:gd name="T13" fmla="*/ 1 h 65"/>
                <a:gd name="T14" fmla="*/ 2 w 17"/>
                <a:gd name="T15" fmla="*/ 2 h 65"/>
                <a:gd name="T16" fmla="*/ 0 w 17"/>
                <a:gd name="T17" fmla="*/ 3 h 65"/>
                <a:gd name="T18" fmla="*/ 0 w 17"/>
                <a:gd name="T19" fmla="*/ 65 h 65"/>
                <a:gd name="T20" fmla="*/ 0 w 17"/>
                <a:gd name="T21" fmla="*/ 65 h 65"/>
                <a:gd name="T22" fmla="*/ 1 w 17"/>
                <a:gd name="T23" fmla="*/ 65 h 65"/>
                <a:gd name="T24" fmla="*/ 3 w 17"/>
                <a:gd name="T25" fmla="*/ 65 h 65"/>
                <a:gd name="T26" fmla="*/ 6 w 17"/>
                <a:gd name="T27" fmla="*/ 64 h 65"/>
                <a:gd name="T28" fmla="*/ 8 w 17"/>
                <a:gd name="T29" fmla="*/ 64 h 65"/>
                <a:gd name="T30" fmla="*/ 11 w 17"/>
                <a:gd name="T31" fmla="*/ 63 h 65"/>
                <a:gd name="T32" fmla="*/ 14 w 17"/>
                <a:gd name="T33" fmla="*/ 60 h 65"/>
                <a:gd name="T34" fmla="*/ 17 w 17"/>
                <a:gd name="T35" fmla="*/ 58 h 65"/>
                <a:gd name="T36" fmla="*/ 17 w 17"/>
                <a:gd name="T37" fmla="*/ 2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65"/>
                <a:gd name="T59" fmla="*/ 17 w 17"/>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65">
                  <a:moveTo>
                    <a:pt x="17" y="2"/>
                  </a:moveTo>
                  <a:lnTo>
                    <a:pt x="17" y="2"/>
                  </a:lnTo>
                  <a:lnTo>
                    <a:pt x="16" y="1"/>
                  </a:lnTo>
                  <a:lnTo>
                    <a:pt x="14" y="1"/>
                  </a:lnTo>
                  <a:lnTo>
                    <a:pt x="11" y="1"/>
                  </a:lnTo>
                  <a:lnTo>
                    <a:pt x="9" y="0"/>
                  </a:lnTo>
                  <a:lnTo>
                    <a:pt x="6" y="1"/>
                  </a:lnTo>
                  <a:lnTo>
                    <a:pt x="2" y="2"/>
                  </a:lnTo>
                  <a:lnTo>
                    <a:pt x="0" y="3"/>
                  </a:lnTo>
                  <a:lnTo>
                    <a:pt x="0" y="65"/>
                  </a:lnTo>
                  <a:lnTo>
                    <a:pt x="1" y="65"/>
                  </a:lnTo>
                  <a:lnTo>
                    <a:pt x="3" y="65"/>
                  </a:lnTo>
                  <a:lnTo>
                    <a:pt x="6" y="64"/>
                  </a:lnTo>
                  <a:lnTo>
                    <a:pt x="8" y="64"/>
                  </a:lnTo>
                  <a:lnTo>
                    <a:pt x="11" y="63"/>
                  </a:lnTo>
                  <a:lnTo>
                    <a:pt x="14" y="60"/>
                  </a:lnTo>
                  <a:lnTo>
                    <a:pt x="17" y="58"/>
                  </a:lnTo>
                  <a:lnTo>
                    <a:pt x="17" y="2"/>
                  </a:lnTo>
                  <a:close/>
                </a:path>
              </a:pathLst>
            </a:custGeom>
            <a:solidFill>
              <a:srgbClr val="BCE5E5"/>
            </a:solidFill>
            <a:ln w="9525">
              <a:noFill/>
              <a:round/>
              <a:headEnd/>
              <a:tailEnd/>
            </a:ln>
          </p:spPr>
          <p:txBody>
            <a:bodyPr/>
            <a:lstStyle/>
            <a:p>
              <a:endParaRPr lang="en-US"/>
            </a:p>
          </p:txBody>
        </p:sp>
        <p:sp>
          <p:nvSpPr>
            <p:cNvPr id="133232" name="Freeform 219"/>
            <p:cNvSpPr>
              <a:spLocks/>
            </p:cNvSpPr>
            <p:nvPr/>
          </p:nvSpPr>
          <p:spPr bwMode="auto">
            <a:xfrm>
              <a:off x="1138" y="1381"/>
              <a:ext cx="14" cy="47"/>
            </a:xfrm>
            <a:custGeom>
              <a:avLst/>
              <a:gdLst>
                <a:gd name="T0" fmla="*/ 14 w 14"/>
                <a:gd name="T1" fmla="*/ 1 h 47"/>
                <a:gd name="T2" fmla="*/ 14 w 14"/>
                <a:gd name="T3" fmla="*/ 1 h 47"/>
                <a:gd name="T4" fmla="*/ 13 w 14"/>
                <a:gd name="T5" fmla="*/ 1 h 47"/>
                <a:gd name="T6" fmla="*/ 11 w 14"/>
                <a:gd name="T7" fmla="*/ 1 h 47"/>
                <a:gd name="T8" fmla="*/ 9 w 14"/>
                <a:gd name="T9" fmla="*/ 0 h 47"/>
                <a:gd name="T10" fmla="*/ 8 w 14"/>
                <a:gd name="T11" fmla="*/ 0 h 47"/>
                <a:gd name="T12" fmla="*/ 6 w 14"/>
                <a:gd name="T13" fmla="*/ 1 h 47"/>
                <a:gd name="T14" fmla="*/ 2 w 14"/>
                <a:gd name="T15" fmla="*/ 1 h 47"/>
                <a:gd name="T16" fmla="*/ 0 w 14"/>
                <a:gd name="T17" fmla="*/ 3 h 47"/>
                <a:gd name="T18" fmla="*/ 0 w 14"/>
                <a:gd name="T19" fmla="*/ 47 h 47"/>
                <a:gd name="T20" fmla="*/ 1 w 14"/>
                <a:gd name="T21" fmla="*/ 47 h 47"/>
                <a:gd name="T22" fmla="*/ 1 w 14"/>
                <a:gd name="T23" fmla="*/ 45 h 47"/>
                <a:gd name="T24" fmla="*/ 3 w 14"/>
                <a:gd name="T25" fmla="*/ 45 h 47"/>
                <a:gd name="T26" fmla="*/ 4 w 14"/>
                <a:gd name="T27" fmla="*/ 45 h 47"/>
                <a:gd name="T28" fmla="*/ 7 w 14"/>
                <a:gd name="T29" fmla="*/ 44 h 47"/>
                <a:gd name="T30" fmla="*/ 9 w 14"/>
                <a:gd name="T31" fmla="*/ 44 h 47"/>
                <a:gd name="T32" fmla="*/ 11 w 14"/>
                <a:gd name="T33" fmla="*/ 43 h 47"/>
                <a:gd name="T34" fmla="*/ 14 w 14"/>
                <a:gd name="T35" fmla="*/ 41 h 47"/>
                <a:gd name="T36" fmla="*/ 14 w 14"/>
                <a:gd name="T37" fmla="*/ 1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47"/>
                <a:gd name="T59" fmla="*/ 14 w 1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47">
                  <a:moveTo>
                    <a:pt x="14" y="1"/>
                  </a:moveTo>
                  <a:lnTo>
                    <a:pt x="14" y="1"/>
                  </a:lnTo>
                  <a:lnTo>
                    <a:pt x="13" y="1"/>
                  </a:lnTo>
                  <a:lnTo>
                    <a:pt x="11" y="1"/>
                  </a:lnTo>
                  <a:lnTo>
                    <a:pt x="9" y="0"/>
                  </a:lnTo>
                  <a:lnTo>
                    <a:pt x="8" y="0"/>
                  </a:lnTo>
                  <a:lnTo>
                    <a:pt x="6" y="1"/>
                  </a:lnTo>
                  <a:lnTo>
                    <a:pt x="2" y="1"/>
                  </a:lnTo>
                  <a:lnTo>
                    <a:pt x="0" y="3"/>
                  </a:lnTo>
                  <a:lnTo>
                    <a:pt x="0" y="47"/>
                  </a:lnTo>
                  <a:lnTo>
                    <a:pt x="1" y="47"/>
                  </a:lnTo>
                  <a:lnTo>
                    <a:pt x="1" y="45"/>
                  </a:lnTo>
                  <a:lnTo>
                    <a:pt x="3" y="45"/>
                  </a:lnTo>
                  <a:lnTo>
                    <a:pt x="4" y="45"/>
                  </a:lnTo>
                  <a:lnTo>
                    <a:pt x="7" y="44"/>
                  </a:lnTo>
                  <a:lnTo>
                    <a:pt x="9" y="44"/>
                  </a:lnTo>
                  <a:lnTo>
                    <a:pt x="11" y="43"/>
                  </a:lnTo>
                  <a:lnTo>
                    <a:pt x="14" y="41"/>
                  </a:lnTo>
                  <a:lnTo>
                    <a:pt x="14" y="1"/>
                  </a:lnTo>
                  <a:close/>
                </a:path>
              </a:pathLst>
            </a:custGeom>
            <a:solidFill>
              <a:srgbClr val="D1F2F2"/>
            </a:solidFill>
            <a:ln w="9525">
              <a:noFill/>
              <a:round/>
              <a:headEnd/>
              <a:tailEnd/>
            </a:ln>
          </p:spPr>
          <p:txBody>
            <a:bodyPr/>
            <a:lstStyle/>
            <a:p>
              <a:endParaRPr lang="en-US"/>
            </a:p>
          </p:txBody>
        </p:sp>
        <p:sp>
          <p:nvSpPr>
            <p:cNvPr id="133233" name="Freeform 220"/>
            <p:cNvSpPr>
              <a:spLocks/>
            </p:cNvSpPr>
            <p:nvPr/>
          </p:nvSpPr>
          <p:spPr bwMode="auto">
            <a:xfrm>
              <a:off x="1139" y="1382"/>
              <a:ext cx="9" cy="27"/>
            </a:xfrm>
            <a:custGeom>
              <a:avLst/>
              <a:gdLst>
                <a:gd name="T0" fmla="*/ 9 w 9"/>
                <a:gd name="T1" fmla="*/ 1 h 27"/>
                <a:gd name="T2" fmla="*/ 9 w 9"/>
                <a:gd name="T3" fmla="*/ 1 h 27"/>
                <a:gd name="T4" fmla="*/ 8 w 9"/>
                <a:gd name="T5" fmla="*/ 1 h 27"/>
                <a:gd name="T6" fmla="*/ 7 w 9"/>
                <a:gd name="T7" fmla="*/ 1 h 27"/>
                <a:gd name="T8" fmla="*/ 6 w 9"/>
                <a:gd name="T9" fmla="*/ 0 h 27"/>
                <a:gd name="T10" fmla="*/ 5 w 9"/>
                <a:gd name="T11" fmla="*/ 0 h 27"/>
                <a:gd name="T12" fmla="*/ 3 w 9"/>
                <a:gd name="T13" fmla="*/ 0 h 27"/>
                <a:gd name="T14" fmla="*/ 1 w 9"/>
                <a:gd name="T15" fmla="*/ 1 h 27"/>
                <a:gd name="T16" fmla="*/ 0 w 9"/>
                <a:gd name="T17" fmla="*/ 2 h 27"/>
                <a:gd name="T18" fmla="*/ 0 w 9"/>
                <a:gd name="T19" fmla="*/ 27 h 27"/>
                <a:gd name="T20" fmla="*/ 0 w 9"/>
                <a:gd name="T21" fmla="*/ 27 h 27"/>
                <a:gd name="T22" fmla="*/ 1 w 9"/>
                <a:gd name="T23" fmla="*/ 27 h 27"/>
                <a:gd name="T24" fmla="*/ 2 w 9"/>
                <a:gd name="T25" fmla="*/ 27 h 27"/>
                <a:gd name="T26" fmla="*/ 3 w 9"/>
                <a:gd name="T27" fmla="*/ 27 h 27"/>
                <a:gd name="T28" fmla="*/ 5 w 9"/>
                <a:gd name="T29" fmla="*/ 26 h 27"/>
                <a:gd name="T30" fmla="*/ 6 w 9"/>
                <a:gd name="T31" fmla="*/ 26 h 27"/>
                <a:gd name="T32" fmla="*/ 8 w 9"/>
                <a:gd name="T33" fmla="*/ 25 h 27"/>
                <a:gd name="T34" fmla="*/ 9 w 9"/>
                <a:gd name="T35" fmla="*/ 23 h 27"/>
                <a:gd name="T36" fmla="*/ 9 w 9"/>
                <a:gd name="T37" fmla="*/ 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27"/>
                <a:gd name="T59" fmla="*/ 9 w 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27">
                  <a:moveTo>
                    <a:pt x="9" y="1"/>
                  </a:moveTo>
                  <a:lnTo>
                    <a:pt x="9" y="1"/>
                  </a:lnTo>
                  <a:lnTo>
                    <a:pt x="8" y="1"/>
                  </a:lnTo>
                  <a:lnTo>
                    <a:pt x="7" y="1"/>
                  </a:lnTo>
                  <a:lnTo>
                    <a:pt x="6" y="0"/>
                  </a:lnTo>
                  <a:lnTo>
                    <a:pt x="5" y="0"/>
                  </a:lnTo>
                  <a:lnTo>
                    <a:pt x="3" y="0"/>
                  </a:lnTo>
                  <a:lnTo>
                    <a:pt x="1" y="1"/>
                  </a:lnTo>
                  <a:lnTo>
                    <a:pt x="0" y="2"/>
                  </a:lnTo>
                  <a:lnTo>
                    <a:pt x="0" y="27"/>
                  </a:lnTo>
                  <a:lnTo>
                    <a:pt x="1" y="27"/>
                  </a:lnTo>
                  <a:lnTo>
                    <a:pt x="2" y="27"/>
                  </a:lnTo>
                  <a:lnTo>
                    <a:pt x="3" y="27"/>
                  </a:lnTo>
                  <a:lnTo>
                    <a:pt x="5" y="26"/>
                  </a:lnTo>
                  <a:lnTo>
                    <a:pt x="6" y="26"/>
                  </a:lnTo>
                  <a:lnTo>
                    <a:pt x="8" y="25"/>
                  </a:lnTo>
                  <a:lnTo>
                    <a:pt x="9" y="23"/>
                  </a:lnTo>
                  <a:lnTo>
                    <a:pt x="9" y="1"/>
                  </a:lnTo>
                  <a:close/>
                </a:path>
              </a:pathLst>
            </a:custGeom>
            <a:solidFill>
              <a:srgbClr val="E5FFFF"/>
            </a:solidFill>
            <a:ln w="9525">
              <a:noFill/>
              <a:round/>
              <a:headEnd/>
              <a:tailEnd/>
            </a:ln>
          </p:spPr>
          <p:txBody>
            <a:bodyPr/>
            <a:lstStyle/>
            <a:p>
              <a:endParaRPr lang="en-US"/>
            </a:p>
          </p:txBody>
        </p:sp>
        <p:sp>
          <p:nvSpPr>
            <p:cNvPr id="133234" name="Freeform 221"/>
            <p:cNvSpPr>
              <a:spLocks/>
            </p:cNvSpPr>
            <p:nvPr/>
          </p:nvSpPr>
          <p:spPr bwMode="auto">
            <a:xfrm>
              <a:off x="1250" y="1459"/>
              <a:ext cx="14" cy="13"/>
            </a:xfrm>
            <a:custGeom>
              <a:avLst/>
              <a:gdLst>
                <a:gd name="T0" fmla="*/ 7 w 14"/>
                <a:gd name="T1" fmla="*/ 13 h 13"/>
                <a:gd name="T2" fmla="*/ 8 w 14"/>
                <a:gd name="T3" fmla="*/ 13 h 13"/>
                <a:gd name="T4" fmla="*/ 9 w 14"/>
                <a:gd name="T5" fmla="*/ 13 h 13"/>
                <a:gd name="T6" fmla="*/ 10 w 14"/>
                <a:gd name="T7" fmla="*/ 12 h 13"/>
                <a:gd name="T8" fmla="*/ 11 w 14"/>
                <a:gd name="T9" fmla="*/ 11 h 13"/>
                <a:gd name="T10" fmla="*/ 13 w 14"/>
                <a:gd name="T11" fmla="*/ 11 h 13"/>
                <a:gd name="T12" fmla="*/ 13 w 14"/>
                <a:gd name="T13" fmla="*/ 9 h 13"/>
                <a:gd name="T14" fmla="*/ 14 w 14"/>
                <a:gd name="T15" fmla="*/ 7 h 13"/>
                <a:gd name="T16" fmla="*/ 14 w 14"/>
                <a:gd name="T17" fmla="*/ 6 h 13"/>
                <a:gd name="T18" fmla="*/ 14 w 14"/>
                <a:gd name="T19" fmla="*/ 5 h 13"/>
                <a:gd name="T20" fmla="*/ 13 w 14"/>
                <a:gd name="T21" fmla="*/ 4 h 13"/>
                <a:gd name="T22" fmla="*/ 13 w 14"/>
                <a:gd name="T23" fmla="*/ 2 h 13"/>
                <a:gd name="T24" fmla="*/ 11 w 14"/>
                <a:gd name="T25" fmla="*/ 1 h 13"/>
                <a:gd name="T26" fmla="*/ 10 w 14"/>
                <a:gd name="T27" fmla="*/ 0 h 13"/>
                <a:gd name="T28" fmla="*/ 9 w 14"/>
                <a:gd name="T29" fmla="*/ 0 h 13"/>
                <a:gd name="T30" fmla="*/ 8 w 14"/>
                <a:gd name="T31" fmla="*/ 0 h 13"/>
                <a:gd name="T32" fmla="*/ 7 w 14"/>
                <a:gd name="T33" fmla="*/ 0 h 13"/>
                <a:gd name="T34" fmla="*/ 6 w 14"/>
                <a:gd name="T35" fmla="*/ 0 h 13"/>
                <a:gd name="T36" fmla="*/ 4 w 14"/>
                <a:gd name="T37" fmla="*/ 0 h 13"/>
                <a:gd name="T38" fmla="*/ 3 w 14"/>
                <a:gd name="T39" fmla="*/ 0 h 13"/>
                <a:gd name="T40" fmla="*/ 2 w 14"/>
                <a:gd name="T41" fmla="*/ 1 h 13"/>
                <a:gd name="T42" fmla="*/ 1 w 14"/>
                <a:gd name="T43" fmla="*/ 2 h 13"/>
                <a:gd name="T44" fmla="*/ 1 w 14"/>
                <a:gd name="T45" fmla="*/ 4 h 13"/>
                <a:gd name="T46" fmla="*/ 0 w 14"/>
                <a:gd name="T47" fmla="*/ 5 h 13"/>
                <a:gd name="T48" fmla="*/ 0 w 14"/>
                <a:gd name="T49" fmla="*/ 6 h 13"/>
                <a:gd name="T50" fmla="*/ 0 w 14"/>
                <a:gd name="T51" fmla="*/ 7 h 13"/>
                <a:gd name="T52" fmla="*/ 1 w 14"/>
                <a:gd name="T53" fmla="*/ 9 h 13"/>
                <a:gd name="T54" fmla="*/ 1 w 14"/>
                <a:gd name="T55" fmla="*/ 11 h 13"/>
                <a:gd name="T56" fmla="*/ 2 w 14"/>
                <a:gd name="T57" fmla="*/ 11 h 13"/>
                <a:gd name="T58" fmla="*/ 3 w 14"/>
                <a:gd name="T59" fmla="*/ 12 h 13"/>
                <a:gd name="T60" fmla="*/ 4 w 14"/>
                <a:gd name="T61" fmla="*/ 13 h 13"/>
                <a:gd name="T62" fmla="*/ 6 w 14"/>
                <a:gd name="T63" fmla="*/ 13 h 13"/>
                <a:gd name="T64" fmla="*/ 7 w 14"/>
                <a:gd name="T65" fmla="*/ 13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
                <a:gd name="T100" fmla="*/ 0 h 13"/>
                <a:gd name="T101" fmla="*/ 14 w 14"/>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 h="13">
                  <a:moveTo>
                    <a:pt x="7" y="13"/>
                  </a:moveTo>
                  <a:lnTo>
                    <a:pt x="8" y="13"/>
                  </a:lnTo>
                  <a:lnTo>
                    <a:pt x="9" y="13"/>
                  </a:lnTo>
                  <a:lnTo>
                    <a:pt x="10" y="12"/>
                  </a:lnTo>
                  <a:lnTo>
                    <a:pt x="11" y="11"/>
                  </a:lnTo>
                  <a:lnTo>
                    <a:pt x="13" y="11"/>
                  </a:lnTo>
                  <a:lnTo>
                    <a:pt x="13" y="9"/>
                  </a:lnTo>
                  <a:lnTo>
                    <a:pt x="14" y="7"/>
                  </a:lnTo>
                  <a:lnTo>
                    <a:pt x="14" y="6"/>
                  </a:lnTo>
                  <a:lnTo>
                    <a:pt x="14" y="5"/>
                  </a:lnTo>
                  <a:lnTo>
                    <a:pt x="13" y="4"/>
                  </a:lnTo>
                  <a:lnTo>
                    <a:pt x="13" y="2"/>
                  </a:lnTo>
                  <a:lnTo>
                    <a:pt x="11" y="1"/>
                  </a:lnTo>
                  <a:lnTo>
                    <a:pt x="10" y="0"/>
                  </a:lnTo>
                  <a:lnTo>
                    <a:pt x="9" y="0"/>
                  </a:lnTo>
                  <a:lnTo>
                    <a:pt x="8" y="0"/>
                  </a:lnTo>
                  <a:lnTo>
                    <a:pt x="7" y="0"/>
                  </a:lnTo>
                  <a:lnTo>
                    <a:pt x="6" y="0"/>
                  </a:lnTo>
                  <a:lnTo>
                    <a:pt x="4" y="0"/>
                  </a:lnTo>
                  <a:lnTo>
                    <a:pt x="3" y="0"/>
                  </a:lnTo>
                  <a:lnTo>
                    <a:pt x="2" y="1"/>
                  </a:lnTo>
                  <a:lnTo>
                    <a:pt x="1" y="2"/>
                  </a:lnTo>
                  <a:lnTo>
                    <a:pt x="1" y="4"/>
                  </a:lnTo>
                  <a:lnTo>
                    <a:pt x="0" y="5"/>
                  </a:lnTo>
                  <a:lnTo>
                    <a:pt x="0" y="6"/>
                  </a:lnTo>
                  <a:lnTo>
                    <a:pt x="0" y="7"/>
                  </a:lnTo>
                  <a:lnTo>
                    <a:pt x="1" y="9"/>
                  </a:lnTo>
                  <a:lnTo>
                    <a:pt x="1" y="11"/>
                  </a:lnTo>
                  <a:lnTo>
                    <a:pt x="2" y="11"/>
                  </a:lnTo>
                  <a:lnTo>
                    <a:pt x="3" y="12"/>
                  </a:lnTo>
                  <a:lnTo>
                    <a:pt x="4" y="13"/>
                  </a:lnTo>
                  <a:lnTo>
                    <a:pt x="6" y="13"/>
                  </a:lnTo>
                  <a:lnTo>
                    <a:pt x="7" y="13"/>
                  </a:lnTo>
                  <a:close/>
                </a:path>
              </a:pathLst>
            </a:custGeom>
            <a:solidFill>
              <a:srgbClr val="FFFFFF"/>
            </a:solidFill>
            <a:ln w="9525">
              <a:noFill/>
              <a:round/>
              <a:headEnd/>
              <a:tailEnd/>
            </a:ln>
          </p:spPr>
          <p:txBody>
            <a:bodyPr/>
            <a:lstStyle/>
            <a:p>
              <a:endParaRPr lang="en-US"/>
            </a:p>
          </p:txBody>
        </p:sp>
        <p:sp>
          <p:nvSpPr>
            <p:cNvPr id="133235" name="Freeform 222"/>
            <p:cNvSpPr>
              <a:spLocks/>
            </p:cNvSpPr>
            <p:nvPr/>
          </p:nvSpPr>
          <p:spPr bwMode="auto">
            <a:xfrm>
              <a:off x="1209" y="1459"/>
              <a:ext cx="7" cy="7"/>
            </a:xfrm>
            <a:custGeom>
              <a:avLst/>
              <a:gdLst>
                <a:gd name="T0" fmla="*/ 3 w 7"/>
                <a:gd name="T1" fmla="*/ 7 h 7"/>
                <a:gd name="T2" fmla="*/ 5 w 7"/>
                <a:gd name="T3" fmla="*/ 6 h 7"/>
                <a:gd name="T4" fmla="*/ 6 w 7"/>
                <a:gd name="T5" fmla="*/ 6 h 7"/>
                <a:gd name="T6" fmla="*/ 6 w 7"/>
                <a:gd name="T7" fmla="*/ 5 h 7"/>
                <a:gd name="T8" fmla="*/ 7 w 7"/>
                <a:gd name="T9" fmla="*/ 4 h 7"/>
                <a:gd name="T10" fmla="*/ 6 w 7"/>
                <a:gd name="T11" fmla="*/ 1 h 7"/>
                <a:gd name="T12" fmla="*/ 6 w 7"/>
                <a:gd name="T13" fmla="*/ 1 h 7"/>
                <a:gd name="T14" fmla="*/ 5 w 7"/>
                <a:gd name="T15" fmla="*/ 0 h 7"/>
                <a:gd name="T16" fmla="*/ 3 w 7"/>
                <a:gd name="T17" fmla="*/ 0 h 7"/>
                <a:gd name="T18" fmla="*/ 2 w 7"/>
                <a:gd name="T19" fmla="*/ 0 h 7"/>
                <a:gd name="T20" fmla="*/ 1 w 7"/>
                <a:gd name="T21" fmla="*/ 1 h 7"/>
                <a:gd name="T22" fmla="*/ 0 w 7"/>
                <a:gd name="T23" fmla="*/ 1 h 7"/>
                <a:gd name="T24" fmla="*/ 0 w 7"/>
                <a:gd name="T25" fmla="*/ 4 h 7"/>
                <a:gd name="T26" fmla="*/ 0 w 7"/>
                <a:gd name="T27" fmla="*/ 5 h 7"/>
                <a:gd name="T28" fmla="*/ 1 w 7"/>
                <a:gd name="T29" fmla="*/ 6 h 7"/>
                <a:gd name="T30" fmla="*/ 2 w 7"/>
                <a:gd name="T31" fmla="*/ 6 h 7"/>
                <a:gd name="T32" fmla="*/ 3 w 7"/>
                <a:gd name="T33" fmla="*/ 7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7"/>
                <a:gd name="T53" fmla="*/ 7 w 7"/>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7">
                  <a:moveTo>
                    <a:pt x="3" y="7"/>
                  </a:moveTo>
                  <a:lnTo>
                    <a:pt x="5" y="6"/>
                  </a:lnTo>
                  <a:lnTo>
                    <a:pt x="6" y="6"/>
                  </a:lnTo>
                  <a:lnTo>
                    <a:pt x="6" y="5"/>
                  </a:lnTo>
                  <a:lnTo>
                    <a:pt x="7" y="4"/>
                  </a:lnTo>
                  <a:lnTo>
                    <a:pt x="6" y="1"/>
                  </a:lnTo>
                  <a:lnTo>
                    <a:pt x="5" y="0"/>
                  </a:lnTo>
                  <a:lnTo>
                    <a:pt x="3" y="0"/>
                  </a:lnTo>
                  <a:lnTo>
                    <a:pt x="2" y="0"/>
                  </a:lnTo>
                  <a:lnTo>
                    <a:pt x="1" y="1"/>
                  </a:lnTo>
                  <a:lnTo>
                    <a:pt x="0" y="1"/>
                  </a:lnTo>
                  <a:lnTo>
                    <a:pt x="0" y="4"/>
                  </a:lnTo>
                  <a:lnTo>
                    <a:pt x="0" y="5"/>
                  </a:lnTo>
                  <a:lnTo>
                    <a:pt x="1" y="6"/>
                  </a:lnTo>
                  <a:lnTo>
                    <a:pt x="2" y="6"/>
                  </a:lnTo>
                  <a:lnTo>
                    <a:pt x="3" y="7"/>
                  </a:lnTo>
                  <a:close/>
                </a:path>
              </a:pathLst>
            </a:custGeom>
            <a:solidFill>
              <a:srgbClr val="FFFFFF"/>
            </a:solidFill>
            <a:ln w="9525">
              <a:noFill/>
              <a:round/>
              <a:headEnd/>
              <a:tailEnd/>
            </a:ln>
          </p:spPr>
          <p:txBody>
            <a:bodyPr/>
            <a:lstStyle/>
            <a:p>
              <a:endParaRPr lang="en-US"/>
            </a:p>
          </p:txBody>
        </p:sp>
        <p:sp>
          <p:nvSpPr>
            <p:cNvPr id="133236" name="Freeform 223"/>
            <p:cNvSpPr>
              <a:spLocks/>
            </p:cNvSpPr>
            <p:nvPr/>
          </p:nvSpPr>
          <p:spPr bwMode="auto">
            <a:xfrm>
              <a:off x="1221" y="1459"/>
              <a:ext cx="5" cy="7"/>
            </a:xfrm>
            <a:custGeom>
              <a:avLst/>
              <a:gdLst>
                <a:gd name="T0" fmla="*/ 3 w 5"/>
                <a:gd name="T1" fmla="*/ 7 h 7"/>
                <a:gd name="T2" fmla="*/ 4 w 5"/>
                <a:gd name="T3" fmla="*/ 7 h 7"/>
                <a:gd name="T4" fmla="*/ 5 w 5"/>
                <a:gd name="T5" fmla="*/ 6 h 7"/>
                <a:gd name="T6" fmla="*/ 5 w 5"/>
                <a:gd name="T7" fmla="*/ 5 h 7"/>
                <a:gd name="T8" fmla="*/ 5 w 5"/>
                <a:gd name="T9" fmla="*/ 4 h 7"/>
                <a:gd name="T10" fmla="*/ 5 w 5"/>
                <a:gd name="T11" fmla="*/ 2 h 7"/>
                <a:gd name="T12" fmla="*/ 5 w 5"/>
                <a:gd name="T13" fmla="*/ 1 h 7"/>
                <a:gd name="T14" fmla="*/ 4 w 5"/>
                <a:gd name="T15" fmla="*/ 0 h 7"/>
                <a:gd name="T16" fmla="*/ 3 w 5"/>
                <a:gd name="T17" fmla="*/ 0 h 7"/>
                <a:gd name="T18" fmla="*/ 2 w 5"/>
                <a:gd name="T19" fmla="*/ 0 h 7"/>
                <a:gd name="T20" fmla="*/ 1 w 5"/>
                <a:gd name="T21" fmla="*/ 1 h 7"/>
                <a:gd name="T22" fmla="*/ 0 w 5"/>
                <a:gd name="T23" fmla="*/ 2 h 7"/>
                <a:gd name="T24" fmla="*/ 0 w 5"/>
                <a:gd name="T25" fmla="*/ 4 h 7"/>
                <a:gd name="T26" fmla="*/ 0 w 5"/>
                <a:gd name="T27" fmla="*/ 5 h 7"/>
                <a:gd name="T28" fmla="*/ 1 w 5"/>
                <a:gd name="T29" fmla="*/ 6 h 7"/>
                <a:gd name="T30" fmla="*/ 2 w 5"/>
                <a:gd name="T31" fmla="*/ 7 h 7"/>
                <a:gd name="T32" fmla="*/ 3 w 5"/>
                <a:gd name="T33" fmla="*/ 7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7"/>
                <a:gd name="T53" fmla="*/ 5 w 5"/>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7">
                  <a:moveTo>
                    <a:pt x="3" y="7"/>
                  </a:moveTo>
                  <a:lnTo>
                    <a:pt x="4" y="7"/>
                  </a:lnTo>
                  <a:lnTo>
                    <a:pt x="5" y="6"/>
                  </a:lnTo>
                  <a:lnTo>
                    <a:pt x="5" y="5"/>
                  </a:lnTo>
                  <a:lnTo>
                    <a:pt x="5" y="4"/>
                  </a:lnTo>
                  <a:lnTo>
                    <a:pt x="5" y="2"/>
                  </a:lnTo>
                  <a:lnTo>
                    <a:pt x="5" y="1"/>
                  </a:lnTo>
                  <a:lnTo>
                    <a:pt x="4" y="0"/>
                  </a:lnTo>
                  <a:lnTo>
                    <a:pt x="3" y="0"/>
                  </a:lnTo>
                  <a:lnTo>
                    <a:pt x="2" y="0"/>
                  </a:lnTo>
                  <a:lnTo>
                    <a:pt x="1" y="1"/>
                  </a:lnTo>
                  <a:lnTo>
                    <a:pt x="0" y="2"/>
                  </a:lnTo>
                  <a:lnTo>
                    <a:pt x="0" y="4"/>
                  </a:lnTo>
                  <a:lnTo>
                    <a:pt x="0" y="5"/>
                  </a:lnTo>
                  <a:lnTo>
                    <a:pt x="1" y="6"/>
                  </a:lnTo>
                  <a:lnTo>
                    <a:pt x="2" y="7"/>
                  </a:lnTo>
                  <a:lnTo>
                    <a:pt x="3" y="7"/>
                  </a:lnTo>
                  <a:close/>
                </a:path>
              </a:pathLst>
            </a:custGeom>
            <a:solidFill>
              <a:srgbClr val="FFFFFF"/>
            </a:solidFill>
            <a:ln w="9525">
              <a:noFill/>
              <a:round/>
              <a:headEnd/>
              <a:tailEnd/>
            </a:ln>
          </p:spPr>
          <p:txBody>
            <a:bodyPr/>
            <a:lstStyle/>
            <a:p>
              <a:endParaRPr lang="en-US"/>
            </a:p>
          </p:txBody>
        </p:sp>
        <p:sp>
          <p:nvSpPr>
            <p:cNvPr id="133237" name="Freeform 224"/>
            <p:cNvSpPr>
              <a:spLocks/>
            </p:cNvSpPr>
            <p:nvPr/>
          </p:nvSpPr>
          <p:spPr bwMode="auto">
            <a:xfrm>
              <a:off x="1175" y="1367"/>
              <a:ext cx="19" cy="92"/>
            </a:xfrm>
            <a:custGeom>
              <a:avLst/>
              <a:gdLst>
                <a:gd name="T0" fmla="*/ 6 w 19"/>
                <a:gd name="T1" fmla="*/ 1 h 92"/>
                <a:gd name="T2" fmla="*/ 6 w 19"/>
                <a:gd name="T3" fmla="*/ 3 h 92"/>
                <a:gd name="T4" fmla="*/ 4 w 19"/>
                <a:gd name="T5" fmla="*/ 8 h 92"/>
                <a:gd name="T6" fmla="*/ 2 w 19"/>
                <a:gd name="T7" fmla="*/ 16 h 92"/>
                <a:gd name="T8" fmla="*/ 1 w 19"/>
                <a:gd name="T9" fmla="*/ 28 h 92"/>
                <a:gd name="T10" fmla="*/ 0 w 19"/>
                <a:gd name="T11" fmla="*/ 41 h 92"/>
                <a:gd name="T12" fmla="*/ 0 w 19"/>
                <a:gd name="T13" fmla="*/ 56 h 92"/>
                <a:gd name="T14" fmla="*/ 1 w 19"/>
                <a:gd name="T15" fmla="*/ 73 h 92"/>
                <a:gd name="T16" fmla="*/ 5 w 19"/>
                <a:gd name="T17" fmla="*/ 92 h 92"/>
                <a:gd name="T18" fmla="*/ 19 w 19"/>
                <a:gd name="T19" fmla="*/ 91 h 92"/>
                <a:gd name="T20" fmla="*/ 18 w 19"/>
                <a:gd name="T21" fmla="*/ 89 h 92"/>
                <a:gd name="T22" fmla="*/ 16 w 19"/>
                <a:gd name="T23" fmla="*/ 80 h 92"/>
                <a:gd name="T24" fmla="*/ 15 w 19"/>
                <a:gd name="T25" fmla="*/ 70 h 92"/>
                <a:gd name="T26" fmla="*/ 14 w 19"/>
                <a:gd name="T27" fmla="*/ 56 h 92"/>
                <a:gd name="T28" fmla="*/ 13 w 19"/>
                <a:gd name="T29" fmla="*/ 42 h 92"/>
                <a:gd name="T30" fmla="*/ 13 w 19"/>
                <a:gd name="T31" fmla="*/ 27 h 92"/>
                <a:gd name="T32" fmla="*/ 15 w 19"/>
                <a:gd name="T33" fmla="*/ 13 h 92"/>
                <a:gd name="T34" fmla="*/ 19 w 19"/>
                <a:gd name="T35" fmla="*/ 1 h 92"/>
                <a:gd name="T36" fmla="*/ 19 w 19"/>
                <a:gd name="T37" fmla="*/ 0 h 92"/>
                <a:gd name="T38" fmla="*/ 19 w 19"/>
                <a:gd name="T39" fmla="*/ 0 h 92"/>
                <a:gd name="T40" fmla="*/ 19 w 19"/>
                <a:gd name="T41" fmla="*/ 0 h 92"/>
                <a:gd name="T42" fmla="*/ 18 w 19"/>
                <a:gd name="T43" fmla="*/ 0 h 92"/>
                <a:gd name="T44" fmla="*/ 16 w 19"/>
                <a:gd name="T45" fmla="*/ 0 h 92"/>
                <a:gd name="T46" fmla="*/ 14 w 19"/>
                <a:gd name="T47" fmla="*/ 0 h 92"/>
                <a:gd name="T48" fmla="*/ 11 w 19"/>
                <a:gd name="T49" fmla="*/ 0 h 92"/>
                <a:gd name="T50" fmla="*/ 6 w 19"/>
                <a:gd name="T51" fmla="*/ 1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
                <a:gd name="T79" fmla="*/ 0 h 92"/>
                <a:gd name="T80" fmla="*/ 19 w 19"/>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 h="92">
                  <a:moveTo>
                    <a:pt x="6" y="1"/>
                  </a:moveTo>
                  <a:lnTo>
                    <a:pt x="6" y="3"/>
                  </a:lnTo>
                  <a:lnTo>
                    <a:pt x="4" y="8"/>
                  </a:lnTo>
                  <a:lnTo>
                    <a:pt x="2" y="16"/>
                  </a:lnTo>
                  <a:lnTo>
                    <a:pt x="1" y="28"/>
                  </a:lnTo>
                  <a:lnTo>
                    <a:pt x="0" y="41"/>
                  </a:lnTo>
                  <a:lnTo>
                    <a:pt x="0" y="56"/>
                  </a:lnTo>
                  <a:lnTo>
                    <a:pt x="1" y="73"/>
                  </a:lnTo>
                  <a:lnTo>
                    <a:pt x="5" y="92"/>
                  </a:lnTo>
                  <a:lnTo>
                    <a:pt x="19" y="91"/>
                  </a:lnTo>
                  <a:lnTo>
                    <a:pt x="18" y="89"/>
                  </a:lnTo>
                  <a:lnTo>
                    <a:pt x="16" y="80"/>
                  </a:lnTo>
                  <a:lnTo>
                    <a:pt x="15" y="70"/>
                  </a:lnTo>
                  <a:lnTo>
                    <a:pt x="14" y="56"/>
                  </a:lnTo>
                  <a:lnTo>
                    <a:pt x="13" y="42"/>
                  </a:lnTo>
                  <a:lnTo>
                    <a:pt x="13" y="27"/>
                  </a:lnTo>
                  <a:lnTo>
                    <a:pt x="15" y="13"/>
                  </a:lnTo>
                  <a:lnTo>
                    <a:pt x="19" y="1"/>
                  </a:lnTo>
                  <a:lnTo>
                    <a:pt x="19" y="0"/>
                  </a:lnTo>
                  <a:lnTo>
                    <a:pt x="18" y="0"/>
                  </a:lnTo>
                  <a:lnTo>
                    <a:pt x="16" y="0"/>
                  </a:lnTo>
                  <a:lnTo>
                    <a:pt x="14" y="0"/>
                  </a:lnTo>
                  <a:lnTo>
                    <a:pt x="11" y="0"/>
                  </a:lnTo>
                  <a:lnTo>
                    <a:pt x="6" y="1"/>
                  </a:lnTo>
                  <a:close/>
                </a:path>
              </a:pathLst>
            </a:custGeom>
            <a:solidFill>
              <a:srgbClr val="3F9EFF"/>
            </a:solidFill>
            <a:ln w="9525">
              <a:noFill/>
              <a:round/>
              <a:headEnd/>
              <a:tailEnd/>
            </a:ln>
          </p:spPr>
          <p:txBody>
            <a:bodyPr/>
            <a:lstStyle/>
            <a:p>
              <a:endParaRPr lang="en-US"/>
            </a:p>
          </p:txBody>
        </p:sp>
        <p:sp>
          <p:nvSpPr>
            <p:cNvPr id="133238" name="Freeform 225"/>
            <p:cNvSpPr>
              <a:spLocks/>
            </p:cNvSpPr>
            <p:nvPr/>
          </p:nvSpPr>
          <p:spPr bwMode="auto">
            <a:xfrm>
              <a:off x="1273" y="1355"/>
              <a:ext cx="27" cy="103"/>
            </a:xfrm>
            <a:custGeom>
              <a:avLst/>
              <a:gdLst>
                <a:gd name="T0" fmla="*/ 27 w 27"/>
                <a:gd name="T1" fmla="*/ 0 h 103"/>
                <a:gd name="T2" fmla="*/ 26 w 27"/>
                <a:gd name="T3" fmla="*/ 1 h 103"/>
                <a:gd name="T4" fmla="*/ 25 w 27"/>
                <a:gd name="T5" fmla="*/ 4 h 103"/>
                <a:gd name="T6" fmla="*/ 22 w 27"/>
                <a:gd name="T7" fmla="*/ 9 h 103"/>
                <a:gd name="T8" fmla="*/ 20 w 27"/>
                <a:gd name="T9" fmla="*/ 18 h 103"/>
                <a:gd name="T10" fmla="*/ 18 w 27"/>
                <a:gd name="T11" fmla="*/ 32 h 103"/>
                <a:gd name="T12" fmla="*/ 16 w 27"/>
                <a:gd name="T13" fmla="*/ 49 h 103"/>
                <a:gd name="T14" fmla="*/ 18 w 27"/>
                <a:gd name="T15" fmla="*/ 73 h 103"/>
                <a:gd name="T16" fmla="*/ 20 w 27"/>
                <a:gd name="T17" fmla="*/ 103 h 103"/>
                <a:gd name="T18" fmla="*/ 5 w 27"/>
                <a:gd name="T19" fmla="*/ 103 h 103"/>
                <a:gd name="T20" fmla="*/ 5 w 27"/>
                <a:gd name="T21" fmla="*/ 101 h 103"/>
                <a:gd name="T22" fmla="*/ 4 w 27"/>
                <a:gd name="T23" fmla="*/ 91 h 103"/>
                <a:gd name="T24" fmla="*/ 2 w 27"/>
                <a:gd name="T25" fmla="*/ 80 h 103"/>
                <a:gd name="T26" fmla="*/ 1 w 27"/>
                <a:gd name="T27" fmla="*/ 64 h 103"/>
                <a:gd name="T28" fmla="*/ 0 w 27"/>
                <a:gd name="T29" fmla="*/ 47 h 103"/>
                <a:gd name="T30" fmla="*/ 1 w 27"/>
                <a:gd name="T31" fmla="*/ 31 h 103"/>
                <a:gd name="T32" fmla="*/ 4 w 27"/>
                <a:gd name="T33" fmla="*/ 14 h 103"/>
                <a:gd name="T34" fmla="*/ 9 w 27"/>
                <a:gd name="T35" fmla="*/ 0 h 103"/>
                <a:gd name="T36" fmla="*/ 27 w 27"/>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103"/>
                <a:gd name="T59" fmla="*/ 27 w 27"/>
                <a:gd name="T60" fmla="*/ 103 h 1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103">
                  <a:moveTo>
                    <a:pt x="27" y="0"/>
                  </a:moveTo>
                  <a:lnTo>
                    <a:pt x="26" y="1"/>
                  </a:lnTo>
                  <a:lnTo>
                    <a:pt x="25" y="4"/>
                  </a:lnTo>
                  <a:lnTo>
                    <a:pt x="22" y="9"/>
                  </a:lnTo>
                  <a:lnTo>
                    <a:pt x="20" y="18"/>
                  </a:lnTo>
                  <a:lnTo>
                    <a:pt x="18" y="32"/>
                  </a:lnTo>
                  <a:lnTo>
                    <a:pt x="16" y="49"/>
                  </a:lnTo>
                  <a:lnTo>
                    <a:pt x="18" y="73"/>
                  </a:lnTo>
                  <a:lnTo>
                    <a:pt x="20" y="103"/>
                  </a:lnTo>
                  <a:lnTo>
                    <a:pt x="5" y="103"/>
                  </a:lnTo>
                  <a:lnTo>
                    <a:pt x="5" y="101"/>
                  </a:lnTo>
                  <a:lnTo>
                    <a:pt x="4" y="91"/>
                  </a:lnTo>
                  <a:lnTo>
                    <a:pt x="2" y="80"/>
                  </a:lnTo>
                  <a:lnTo>
                    <a:pt x="1" y="64"/>
                  </a:lnTo>
                  <a:lnTo>
                    <a:pt x="0" y="47"/>
                  </a:lnTo>
                  <a:lnTo>
                    <a:pt x="1" y="31"/>
                  </a:lnTo>
                  <a:lnTo>
                    <a:pt x="4" y="14"/>
                  </a:lnTo>
                  <a:lnTo>
                    <a:pt x="9" y="0"/>
                  </a:lnTo>
                  <a:lnTo>
                    <a:pt x="27" y="0"/>
                  </a:lnTo>
                  <a:close/>
                </a:path>
              </a:pathLst>
            </a:custGeom>
            <a:solidFill>
              <a:srgbClr val="3F9EFF"/>
            </a:solidFill>
            <a:ln w="9525">
              <a:noFill/>
              <a:round/>
              <a:headEnd/>
              <a:tailEnd/>
            </a:ln>
          </p:spPr>
          <p:txBody>
            <a:bodyPr/>
            <a:lstStyle/>
            <a:p>
              <a:endParaRPr lang="en-US"/>
            </a:p>
          </p:txBody>
        </p:sp>
        <p:sp>
          <p:nvSpPr>
            <p:cNvPr id="133239" name="Freeform 226"/>
            <p:cNvSpPr>
              <a:spLocks/>
            </p:cNvSpPr>
            <p:nvPr/>
          </p:nvSpPr>
          <p:spPr bwMode="auto">
            <a:xfrm>
              <a:off x="1175" y="1372"/>
              <a:ext cx="18" cy="80"/>
            </a:xfrm>
            <a:custGeom>
              <a:avLst/>
              <a:gdLst>
                <a:gd name="T0" fmla="*/ 6 w 18"/>
                <a:gd name="T1" fmla="*/ 2 h 80"/>
                <a:gd name="T2" fmla="*/ 6 w 18"/>
                <a:gd name="T3" fmla="*/ 3 h 80"/>
                <a:gd name="T4" fmla="*/ 5 w 18"/>
                <a:gd name="T5" fmla="*/ 8 h 80"/>
                <a:gd name="T6" fmla="*/ 2 w 18"/>
                <a:gd name="T7" fmla="*/ 15 h 80"/>
                <a:gd name="T8" fmla="*/ 1 w 18"/>
                <a:gd name="T9" fmla="*/ 24 h 80"/>
                <a:gd name="T10" fmla="*/ 0 w 18"/>
                <a:gd name="T11" fmla="*/ 36 h 80"/>
                <a:gd name="T12" fmla="*/ 1 w 18"/>
                <a:gd name="T13" fmla="*/ 50 h 80"/>
                <a:gd name="T14" fmla="*/ 2 w 18"/>
                <a:gd name="T15" fmla="*/ 65 h 80"/>
                <a:gd name="T16" fmla="*/ 5 w 18"/>
                <a:gd name="T17" fmla="*/ 80 h 80"/>
                <a:gd name="T18" fmla="*/ 16 w 18"/>
                <a:gd name="T19" fmla="*/ 80 h 80"/>
                <a:gd name="T20" fmla="*/ 16 w 18"/>
                <a:gd name="T21" fmla="*/ 78 h 80"/>
                <a:gd name="T22" fmla="*/ 15 w 18"/>
                <a:gd name="T23" fmla="*/ 71 h 80"/>
                <a:gd name="T24" fmla="*/ 14 w 18"/>
                <a:gd name="T25" fmla="*/ 61 h 80"/>
                <a:gd name="T26" fmla="*/ 13 w 18"/>
                <a:gd name="T27" fmla="*/ 50 h 80"/>
                <a:gd name="T28" fmla="*/ 12 w 18"/>
                <a:gd name="T29" fmla="*/ 37 h 80"/>
                <a:gd name="T30" fmla="*/ 12 w 18"/>
                <a:gd name="T31" fmla="*/ 24 h 80"/>
                <a:gd name="T32" fmla="*/ 14 w 18"/>
                <a:gd name="T33" fmla="*/ 11 h 80"/>
                <a:gd name="T34" fmla="*/ 18 w 18"/>
                <a:gd name="T35" fmla="*/ 1 h 80"/>
                <a:gd name="T36" fmla="*/ 18 w 18"/>
                <a:gd name="T37" fmla="*/ 1 h 80"/>
                <a:gd name="T38" fmla="*/ 18 w 18"/>
                <a:gd name="T39" fmla="*/ 1 h 80"/>
                <a:gd name="T40" fmla="*/ 18 w 18"/>
                <a:gd name="T41" fmla="*/ 1 h 80"/>
                <a:gd name="T42" fmla="*/ 16 w 18"/>
                <a:gd name="T43" fmla="*/ 0 h 80"/>
                <a:gd name="T44" fmla="*/ 15 w 18"/>
                <a:gd name="T45" fmla="*/ 0 h 80"/>
                <a:gd name="T46" fmla="*/ 13 w 18"/>
                <a:gd name="T47" fmla="*/ 0 h 80"/>
                <a:gd name="T48" fmla="*/ 9 w 18"/>
                <a:gd name="T49" fmla="*/ 1 h 80"/>
                <a:gd name="T50" fmla="*/ 6 w 18"/>
                <a:gd name="T51" fmla="*/ 2 h 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80"/>
                <a:gd name="T80" fmla="*/ 18 w 18"/>
                <a:gd name="T81" fmla="*/ 80 h 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80">
                  <a:moveTo>
                    <a:pt x="6" y="2"/>
                  </a:moveTo>
                  <a:lnTo>
                    <a:pt x="6" y="3"/>
                  </a:lnTo>
                  <a:lnTo>
                    <a:pt x="5" y="8"/>
                  </a:lnTo>
                  <a:lnTo>
                    <a:pt x="2" y="15"/>
                  </a:lnTo>
                  <a:lnTo>
                    <a:pt x="1" y="24"/>
                  </a:lnTo>
                  <a:lnTo>
                    <a:pt x="0" y="36"/>
                  </a:lnTo>
                  <a:lnTo>
                    <a:pt x="1" y="50"/>
                  </a:lnTo>
                  <a:lnTo>
                    <a:pt x="2" y="65"/>
                  </a:lnTo>
                  <a:lnTo>
                    <a:pt x="5" y="80"/>
                  </a:lnTo>
                  <a:lnTo>
                    <a:pt x="16" y="80"/>
                  </a:lnTo>
                  <a:lnTo>
                    <a:pt x="16" y="78"/>
                  </a:lnTo>
                  <a:lnTo>
                    <a:pt x="15" y="71"/>
                  </a:lnTo>
                  <a:lnTo>
                    <a:pt x="14" y="61"/>
                  </a:lnTo>
                  <a:lnTo>
                    <a:pt x="13" y="50"/>
                  </a:lnTo>
                  <a:lnTo>
                    <a:pt x="12" y="37"/>
                  </a:lnTo>
                  <a:lnTo>
                    <a:pt x="12" y="24"/>
                  </a:lnTo>
                  <a:lnTo>
                    <a:pt x="14" y="11"/>
                  </a:lnTo>
                  <a:lnTo>
                    <a:pt x="18" y="1"/>
                  </a:lnTo>
                  <a:lnTo>
                    <a:pt x="16" y="0"/>
                  </a:lnTo>
                  <a:lnTo>
                    <a:pt x="15" y="0"/>
                  </a:lnTo>
                  <a:lnTo>
                    <a:pt x="13" y="0"/>
                  </a:lnTo>
                  <a:lnTo>
                    <a:pt x="9" y="1"/>
                  </a:lnTo>
                  <a:lnTo>
                    <a:pt x="6" y="2"/>
                  </a:lnTo>
                  <a:close/>
                </a:path>
              </a:pathLst>
            </a:custGeom>
            <a:solidFill>
              <a:srgbClr val="59B2FF"/>
            </a:solidFill>
            <a:ln w="9525">
              <a:noFill/>
              <a:round/>
              <a:headEnd/>
              <a:tailEnd/>
            </a:ln>
          </p:spPr>
          <p:txBody>
            <a:bodyPr/>
            <a:lstStyle/>
            <a:p>
              <a:endParaRPr lang="en-US"/>
            </a:p>
          </p:txBody>
        </p:sp>
        <p:sp>
          <p:nvSpPr>
            <p:cNvPr id="133240" name="Freeform 227"/>
            <p:cNvSpPr>
              <a:spLocks/>
            </p:cNvSpPr>
            <p:nvPr/>
          </p:nvSpPr>
          <p:spPr bwMode="auto">
            <a:xfrm>
              <a:off x="1176" y="1377"/>
              <a:ext cx="14" cy="69"/>
            </a:xfrm>
            <a:custGeom>
              <a:avLst/>
              <a:gdLst>
                <a:gd name="T0" fmla="*/ 5 w 14"/>
                <a:gd name="T1" fmla="*/ 2 h 69"/>
                <a:gd name="T2" fmla="*/ 5 w 14"/>
                <a:gd name="T3" fmla="*/ 3 h 69"/>
                <a:gd name="T4" fmla="*/ 4 w 14"/>
                <a:gd name="T5" fmla="*/ 7 h 69"/>
                <a:gd name="T6" fmla="*/ 3 w 14"/>
                <a:gd name="T7" fmla="*/ 13 h 69"/>
                <a:gd name="T8" fmla="*/ 1 w 14"/>
                <a:gd name="T9" fmla="*/ 21 h 69"/>
                <a:gd name="T10" fmla="*/ 0 w 14"/>
                <a:gd name="T11" fmla="*/ 31 h 69"/>
                <a:gd name="T12" fmla="*/ 0 w 14"/>
                <a:gd name="T13" fmla="*/ 42 h 69"/>
                <a:gd name="T14" fmla="*/ 1 w 14"/>
                <a:gd name="T15" fmla="*/ 55 h 69"/>
                <a:gd name="T16" fmla="*/ 4 w 14"/>
                <a:gd name="T17" fmla="*/ 69 h 69"/>
                <a:gd name="T18" fmla="*/ 14 w 14"/>
                <a:gd name="T19" fmla="*/ 68 h 69"/>
                <a:gd name="T20" fmla="*/ 13 w 14"/>
                <a:gd name="T21" fmla="*/ 67 h 69"/>
                <a:gd name="T22" fmla="*/ 13 w 14"/>
                <a:gd name="T23" fmla="*/ 61 h 69"/>
                <a:gd name="T24" fmla="*/ 12 w 14"/>
                <a:gd name="T25" fmla="*/ 53 h 69"/>
                <a:gd name="T26" fmla="*/ 11 w 14"/>
                <a:gd name="T27" fmla="*/ 42 h 69"/>
                <a:gd name="T28" fmla="*/ 10 w 14"/>
                <a:gd name="T29" fmla="*/ 32 h 69"/>
                <a:gd name="T30" fmla="*/ 10 w 14"/>
                <a:gd name="T31" fmla="*/ 20 h 69"/>
                <a:gd name="T32" fmla="*/ 12 w 14"/>
                <a:gd name="T33" fmla="*/ 10 h 69"/>
                <a:gd name="T34" fmla="*/ 14 w 14"/>
                <a:gd name="T35" fmla="*/ 2 h 69"/>
                <a:gd name="T36" fmla="*/ 14 w 14"/>
                <a:gd name="T37" fmla="*/ 2 h 69"/>
                <a:gd name="T38" fmla="*/ 14 w 14"/>
                <a:gd name="T39" fmla="*/ 0 h 69"/>
                <a:gd name="T40" fmla="*/ 14 w 14"/>
                <a:gd name="T41" fmla="*/ 0 h 69"/>
                <a:gd name="T42" fmla="*/ 14 w 14"/>
                <a:gd name="T43" fmla="*/ 0 h 69"/>
                <a:gd name="T44" fmla="*/ 13 w 14"/>
                <a:gd name="T45" fmla="*/ 0 h 69"/>
                <a:gd name="T46" fmla="*/ 11 w 14"/>
                <a:gd name="T47" fmla="*/ 0 h 69"/>
                <a:gd name="T48" fmla="*/ 8 w 14"/>
                <a:gd name="T49" fmla="*/ 0 h 69"/>
                <a:gd name="T50" fmla="*/ 5 w 14"/>
                <a:gd name="T51" fmla="*/ 2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69"/>
                <a:gd name="T80" fmla="*/ 14 w 14"/>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69">
                  <a:moveTo>
                    <a:pt x="5" y="2"/>
                  </a:moveTo>
                  <a:lnTo>
                    <a:pt x="5" y="3"/>
                  </a:lnTo>
                  <a:lnTo>
                    <a:pt x="4" y="7"/>
                  </a:lnTo>
                  <a:lnTo>
                    <a:pt x="3" y="13"/>
                  </a:lnTo>
                  <a:lnTo>
                    <a:pt x="1" y="21"/>
                  </a:lnTo>
                  <a:lnTo>
                    <a:pt x="0" y="31"/>
                  </a:lnTo>
                  <a:lnTo>
                    <a:pt x="0" y="42"/>
                  </a:lnTo>
                  <a:lnTo>
                    <a:pt x="1" y="55"/>
                  </a:lnTo>
                  <a:lnTo>
                    <a:pt x="4" y="69"/>
                  </a:lnTo>
                  <a:lnTo>
                    <a:pt x="14" y="68"/>
                  </a:lnTo>
                  <a:lnTo>
                    <a:pt x="13" y="67"/>
                  </a:lnTo>
                  <a:lnTo>
                    <a:pt x="13" y="61"/>
                  </a:lnTo>
                  <a:lnTo>
                    <a:pt x="12" y="53"/>
                  </a:lnTo>
                  <a:lnTo>
                    <a:pt x="11" y="42"/>
                  </a:lnTo>
                  <a:lnTo>
                    <a:pt x="10" y="32"/>
                  </a:lnTo>
                  <a:lnTo>
                    <a:pt x="10" y="20"/>
                  </a:lnTo>
                  <a:lnTo>
                    <a:pt x="12" y="10"/>
                  </a:lnTo>
                  <a:lnTo>
                    <a:pt x="14" y="2"/>
                  </a:lnTo>
                  <a:lnTo>
                    <a:pt x="14" y="0"/>
                  </a:lnTo>
                  <a:lnTo>
                    <a:pt x="13" y="0"/>
                  </a:lnTo>
                  <a:lnTo>
                    <a:pt x="11" y="0"/>
                  </a:lnTo>
                  <a:lnTo>
                    <a:pt x="8" y="0"/>
                  </a:lnTo>
                  <a:lnTo>
                    <a:pt x="5" y="2"/>
                  </a:lnTo>
                  <a:close/>
                </a:path>
              </a:pathLst>
            </a:custGeom>
            <a:solidFill>
              <a:srgbClr val="72C6FF"/>
            </a:solidFill>
            <a:ln w="9525">
              <a:noFill/>
              <a:round/>
              <a:headEnd/>
              <a:tailEnd/>
            </a:ln>
          </p:spPr>
          <p:txBody>
            <a:bodyPr/>
            <a:lstStyle/>
            <a:p>
              <a:endParaRPr lang="en-US"/>
            </a:p>
          </p:txBody>
        </p:sp>
        <p:sp>
          <p:nvSpPr>
            <p:cNvPr id="133241" name="Freeform 228"/>
            <p:cNvSpPr>
              <a:spLocks/>
            </p:cNvSpPr>
            <p:nvPr/>
          </p:nvSpPr>
          <p:spPr bwMode="auto">
            <a:xfrm>
              <a:off x="1177" y="1383"/>
              <a:ext cx="12" cy="56"/>
            </a:xfrm>
            <a:custGeom>
              <a:avLst/>
              <a:gdLst>
                <a:gd name="T0" fmla="*/ 4 w 12"/>
                <a:gd name="T1" fmla="*/ 1 h 56"/>
                <a:gd name="T2" fmla="*/ 3 w 12"/>
                <a:gd name="T3" fmla="*/ 1 h 56"/>
                <a:gd name="T4" fmla="*/ 3 w 12"/>
                <a:gd name="T5" fmla="*/ 5 h 56"/>
                <a:gd name="T6" fmla="*/ 2 w 12"/>
                <a:gd name="T7" fmla="*/ 11 h 56"/>
                <a:gd name="T8" fmla="*/ 0 w 12"/>
                <a:gd name="T9" fmla="*/ 17 h 56"/>
                <a:gd name="T10" fmla="*/ 0 w 12"/>
                <a:gd name="T11" fmla="*/ 25 h 56"/>
                <a:gd name="T12" fmla="*/ 0 w 12"/>
                <a:gd name="T13" fmla="*/ 35 h 56"/>
                <a:gd name="T14" fmla="*/ 2 w 12"/>
                <a:gd name="T15" fmla="*/ 46 h 56"/>
                <a:gd name="T16" fmla="*/ 3 w 12"/>
                <a:gd name="T17" fmla="*/ 56 h 56"/>
                <a:gd name="T18" fmla="*/ 11 w 12"/>
                <a:gd name="T19" fmla="*/ 56 h 56"/>
                <a:gd name="T20" fmla="*/ 11 w 12"/>
                <a:gd name="T21" fmla="*/ 55 h 56"/>
                <a:gd name="T22" fmla="*/ 10 w 12"/>
                <a:gd name="T23" fmla="*/ 50 h 56"/>
                <a:gd name="T24" fmla="*/ 10 w 12"/>
                <a:gd name="T25" fmla="*/ 43 h 56"/>
                <a:gd name="T26" fmla="*/ 9 w 12"/>
                <a:gd name="T27" fmla="*/ 35 h 56"/>
                <a:gd name="T28" fmla="*/ 7 w 12"/>
                <a:gd name="T29" fmla="*/ 26 h 56"/>
                <a:gd name="T30" fmla="*/ 9 w 12"/>
                <a:gd name="T31" fmla="*/ 17 h 56"/>
                <a:gd name="T32" fmla="*/ 10 w 12"/>
                <a:gd name="T33" fmla="*/ 7 h 56"/>
                <a:gd name="T34" fmla="*/ 12 w 12"/>
                <a:gd name="T35" fmla="*/ 0 h 56"/>
                <a:gd name="T36" fmla="*/ 12 w 12"/>
                <a:gd name="T37" fmla="*/ 0 h 56"/>
                <a:gd name="T38" fmla="*/ 12 w 12"/>
                <a:gd name="T39" fmla="*/ 0 h 56"/>
                <a:gd name="T40" fmla="*/ 12 w 12"/>
                <a:gd name="T41" fmla="*/ 0 h 56"/>
                <a:gd name="T42" fmla="*/ 11 w 12"/>
                <a:gd name="T43" fmla="*/ 0 h 56"/>
                <a:gd name="T44" fmla="*/ 10 w 12"/>
                <a:gd name="T45" fmla="*/ 0 h 56"/>
                <a:gd name="T46" fmla="*/ 9 w 12"/>
                <a:gd name="T47" fmla="*/ 0 h 56"/>
                <a:gd name="T48" fmla="*/ 6 w 12"/>
                <a:gd name="T49" fmla="*/ 0 h 56"/>
                <a:gd name="T50" fmla="*/ 4 w 12"/>
                <a:gd name="T51" fmla="*/ 1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
                <a:gd name="T79" fmla="*/ 0 h 56"/>
                <a:gd name="T80" fmla="*/ 12 w 1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 h="56">
                  <a:moveTo>
                    <a:pt x="4" y="1"/>
                  </a:moveTo>
                  <a:lnTo>
                    <a:pt x="3" y="1"/>
                  </a:lnTo>
                  <a:lnTo>
                    <a:pt x="3" y="5"/>
                  </a:lnTo>
                  <a:lnTo>
                    <a:pt x="2" y="11"/>
                  </a:lnTo>
                  <a:lnTo>
                    <a:pt x="0" y="17"/>
                  </a:lnTo>
                  <a:lnTo>
                    <a:pt x="0" y="25"/>
                  </a:lnTo>
                  <a:lnTo>
                    <a:pt x="0" y="35"/>
                  </a:lnTo>
                  <a:lnTo>
                    <a:pt x="2" y="46"/>
                  </a:lnTo>
                  <a:lnTo>
                    <a:pt x="3" y="56"/>
                  </a:lnTo>
                  <a:lnTo>
                    <a:pt x="11" y="56"/>
                  </a:lnTo>
                  <a:lnTo>
                    <a:pt x="11" y="55"/>
                  </a:lnTo>
                  <a:lnTo>
                    <a:pt x="10" y="50"/>
                  </a:lnTo>
                  <a:lnTo>
                    <a:pt x="10" y="43"/>
                  </a:lnTo>
                  <a:lnTo>
                    <a:pt x="9" y="35"/>
                  </a:lnTo>
                  <a:lnTo>
                    <a:pt x="7" y="26"/>
                  </a:lnTo>
                  <a:lnTo>
                    <a:pt x="9" y="17"/>
                  </a:lnTo>
                  <a:lnTo>
                    <a:pt x="10" y="7"/>
                  </a:lnTo>
                  <a:lnTo>
                    <a:pt x="12" y="0"/>
                  </a:lnTo>
                  <a:lnTo>
                    <a:pt x="11" y="0"/>
                  </a:lnTo>
                  <a:lnTo>
                    <a:pt x="10" y="0"/>
                  </a:lnTo>
                  <a:lnTo>
                    <a:pt x="9" y="0"/>
                  </a:lnTo>
                  <a:lnTo>
                    <a:pt x="6" y="0"/>
                  </a:lnTo>
                  <a:lnTo>
                    <a:pt x="4" y="1"/>
                  </a:lnTo>
                  <a:close/>
                </a:path>
              </a:pathLst>
            </a:custGeom>
            <a:solidFill>
              <a:srgbClr val="8CD8FF"/>
            </a:solidFill>
            <a:ln w="9525">
              <a:noFill/>
              <a:round/>
              <a:headEnd/>
              <a:tailEnd/>
            </a:ln>
          </p:spPr>
          <p:txBody>
            <a:bodyPr/>
            <a:lstStyle/>
            <a:p>
              <a:endParaRPr lang="en-US"/>
            </a:p>
          </p:txBody>
        </p:sp>
        <p:sp>
          <p:nvSpPr>
            <p:cNvPr id="133242" name="Freeform 229"/>
            <p:cNvSpPr>
              <a:spLocks/>
            </p:cNvSpPr>
            <p:nvPr/>
          </p:nvSpPr>
          <p:spPr bwMode="auto">
            <a:xfrm>
              <a:off x="1177" y="1388"/>
              <a:ext cx="10" cy="45"/>
            </a:xfrm>
            <a:custGeom>
              <a:avLst/>
              <a:gdLst>
                <a:gd name="T0" fmla="*/ 4 w 10"/>
                <a:gd name="T1" fmla="*/ 1 h 45"/>
                <a:gd name="T2" fmla="*/ 3 w 10"/>
                <a:gd name="T3" fmla="*/ 2 h 45"/>
                <a:gd name="T4" fmla="*/ 3 w 10"/>
                <a:gd name="T5" fmla="*/ 5 h 45"/>
                <a:gd name="T6" fmla="*/ 2 w 10"/>
                <a:gd name="T7" fmla="*/ 8 h 45"/>
                <a:gd name="T8" fmla="*/ 2 w 10"/>
                <a:gd name="T9" fmla="*/ 14 h 45"/>
                <a:gd name="T10" fmla="*/ 0 w 10"/>
                <a:gd name="T11" fmla="*/ 21 h 45"/>
                <a:gd name="T12" fmla="*/ 0 w 10"/>
                <a:gd name="T13" fmla="*/ 28 h 45"/>
                <a:gd name="T14" fmla="*/ 2 w 10"/>
                <a:gd name="T15" fmla="*/ 36 h 45"/>
                <a:gd name="T16" fmla="*/ 3 w 10"/>
                <a:gd name="T17" fmla="*/ 45 h 45"/>
                <a:gd name="T18" fmla="*/ 10 w 10"/>
                <a:gd name="T19" fmla="*/ 45 h 45"/>
                <a:gd name="T20" fmla="*/ 10 w 10"/>
                <a:gd name="T21" fmla="*/ 43 h 45"/>
                <a:gd name="T22" fmla="*/ 9 w 10"/>
                <a:gd name="T23" fmla="*/ 40 h 45"/>
                <a:gd name="T24" fmla="*/ 7 w 10"/>
                <a:gd name="T25" fmla="*/ 35 h 45"/>
                <a:gd name="T26" fmla="*/ 7 w 10"/>
                <a:gd name="T27" fmla="*/ 28 h 45"/>
                <a:gd name="T28" fmla="*/ 6 w 10"/>
                <a:gd name="T29" fmla="*/ 21 h 45"/>
                <a:gd name="T30" fmla="*/ 7 w 10"/>
                <a:gd name="T31" fmla="*/ 14 h 45"/>
                <a:gd name="T32" fmla="*/ 7 w 10"/>
                <a:gd name="T33" fmla="*/ 7 h 45"/>
                <a:gd name="T34" fmla="*/ 10 w 10"/>
                <a:gd name="T35" fmla="*/ 1 h 45"/>
                <a:gd name="T36" fmla="*/ 10 w 10"/>
                <a:gd name="T37" fmla="*/ 1 h 45"/>
                <a:gd name="T38" fmla="*/ 10 w 10"/>
                <a:gd name="T39" fmla="*/ 1 h 45"/>
                <a:gd name="T40" fmla="*/ 10 w 10"/>
                <a:gd name="T41" fmla="*/ 0 h 45"/>
                <a:gd name="T42" fmla="*/ 10 w 10"/>
                <a:gd name="T43" fmla="*/ 0 h 45"/>
                <a:gd name="T44" fmla="*/ 9 w 10"/>
                <a:gd name="T45" fmla="*/ 0 h 45"/>
                <a:gd name="T46" fmla="*/ 7 w 10"/>
                <a:gd name="T47" fmla="*/ 0 h 45"/>
                <a:gd name="T48" fmla="*/ 6 w 10"/>
                <a:gd name="T49" fmla="*/ 1 h 45"/>
                <a:gd name="T50" fmla="*/ 4 w 10"/>
                <a:gd name="T51" fmla="*/ 1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
                <a:gd name="T79" fmla="*/ 0 h 45"/>
                <a:gd name="T80" fmla="*/ 10 w 10"/>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 h="45">
                  <a:moveTo>
                    <a:pt x="4" y="1"/>
                  </a:moveTo>
                  <a:lnTo>
                    <a:pt x="3" y="2"/>
                  </a:lnTo>
                  <a:lnTo>
                    <a:pt x="3" y="5"/>
                  </a:lnTo>
                  <a:lnTo>
                    <a:pt x="2" y="8"/>
                  </a:lnTo>
                  <a:lnTo>
                    <a:pt x="2" y="14"/>
                  </a:lnTo>
                  <a:lnTo>
                    <a:pt x="0" y="21"/>
                  </a:lnTo>
                  <a:lnTo>
                    <a:pt x="0" y="28"/>
                  </a:lnTo>
                  <a:lnTo>
                    <a:pt x="2" y="36"/>
                  </a:lnTo>
                  <a:lnTo>
                    <a:pt x="3" y="45"/>
                  </a:lnTo>
                  <a:lnTo>
                    <a:pt x="10" y="45"/>
                  </a:lnTo>
                  <a:lnTo>
                    <a:pt x="10" y="43"/>
                  </a:lnTo>
                  <a:lnTo>
                    <a:pt x="9" y="40"/>
                  </a:lnTo>
                  <a:lnTo>
                    <a:pt x="7" y="35"/>
                  </a:lnTo>
                  <a:lnTo>
                    <a:pt x="7" y="28"/>
                  </a:lnTo>
                  <a:lnTo>
                    <a:pt x="6" y="21"/>
                  </a:lnTo>
                  <a:lnTo>
                    <a:pt x="7" y="14"/>
                  </a:lnTo>
                  <a:lnTo>
                    <a:pt x="7" y="7"/>
                  </a:lnTo>
                  <a:lnTo>
                    <a:pt x="10" y="1"/>
                  </a:lnTo>
                  <a:lnTo>
                    <a:pt x="10" y="0"/>
                  </a:lnTo>
                  <a:lnTo>
                    <a:pt x="9" y="0"/>
                  </a:lnTo>
                  <a:lnTo>
                    <a:pt x="7" y="0"/>
                  </a:lnTo>
                  <a:lnTo>
                    <a:pt x="6" y="1"/>
                  </a:lnTo>
                  <a:lnTo>
                    <a:pt x="4" y="1"/>
                  </a:lnTo>
                  <a:close/>
                </a:path>
              </a:pathLst>
            </a:custGeom>
            <a:solidFill>
              <a:srgbClr val="A5EDFF"/>
            </a:solidFill>
            <a:ln w="9525">
              <a:noFill/>
              <a:round/>
              <a:headEnd/>
              <a:tailEnd/>
            </a:ln>
          </p:spPr>
          <p:txBody>
            <a:bodyPr/>
            <a:lstStyle/>
            <a:p>
              <a:endParaRPr lang="en-US"/>
            </a:p>
          </p:txBody>
        </p:sp>
        <p:sp>
          <p:nvSpPr>
            <p:cNvPr id="133243" name="Freeform 230"/>
            <p:cNvSpPr>
              <a:spLocks/>
            </p:cNvSpPr>
            <p:nvPr/>
          </p:nvSpPr>
          <p:spPr bwMode="auto">
            <a:xfrm>
              <a:off x="1179" y="1394"/>
              <a:ext cx="7" cy="32"/>
            </a:xfrm>
            <a:custGeom>
              <a:avLst/>
              <a:gdLst>
                <a:gd name="T0" fmla="*/ 2 w 7"/>
                <a:gd name="T1" fmla="*/ 1 h 32"/>
                <a:gd name="T2" fmla="*/ 1 w 7"/>
                <a:gd name="T3" fmla="*/ 1 h 32"/>
                <a:gd name="T4" fmla="*/ 1 w 7"/>
                <a:gd name="T5" fmla="*/ 3 h 32"/>
                <a:gd name="T6" fmla="*/ 0 w 7"/>
                <a:gd name="T7" fmla="*/ 6 h 32"/>
                <a:gd name="T8" fmla="*/ 0 w 7"/>
                <a:gd name="T9" fmla="*/ 10 h 32"/>
                <a:gd name="T10" fmla="*/ 0 w 7"/>
                <a:gd name="T11" fmla="*/ 15 h 32"/>
                <a:gd name="T12" fmla="*/ 0 w 7"/>
                <a:gd name="T13" fmla="*/ 20 h 32"/>
                <a:gd name="T14" fmla="*/ 0 w 7"/>
                <a:gd name="T15" fmla="*/ 27 h 32"/>
                <a:gd name="T16" fmla="*/ 1 w 7"/>
                <a:gd name="T17" fmla="*/ 32 h 32"/>
                <a:gd name="T18" fmla="*/ 5 w 7"/>
                <a:gd name="T19" fmla="*/ 32 h 32"/>
                <a:gd name="T20" fmla="*/ 5 w 7"/>
                <a:gd name="T21" fmla="*/ 31 h 32"/>
                <a:gd name="T22" fmla="*/ 5 w 7"/>
                <a:gd name="T23" fmla="*/ 29 h 32"/>
                <a:gd name="T24" fmla="*/ 4 w 7"/>
                <a:gd name="T25" fmla="*/ 25 h 32"/>
                <a:gd name="T26" fmla="*/ 4 w 7"/>
                <a:gd name="T27" fmla="*/ 20 h 32"/>
                <a:gd name="T28" fmla="*/ 4 w 7"/>
                <a:gd name="T29" fmla="*/ 15 h 32"/>
                <a:gd name="T30" fmla="*/ 4 w 7"/>
                <a:gd name="T31" fmla="*/ 9 h 32"/>
                <a:gd name="T32" fmla="*/ 4 w 7"/>
                <a:gd name="T33" fmla="*/ 4 h 32"/>
                <a:gd name="T34" fmla="*/ 7 w 7"/>
                <a:gd name="T35" fmla="*/ 0 h 32"/>
                <a:gd name="T36" fmla="*/ 7 w 7"/>
                <a:gd name="T37" fmla="*/ 0 h 32"/>
                <a:gd name="T38" fmla="*/ 7 w 7"/>
                <a:gd name="T39" fmla="*/ 0 h 32"/>
                <a:gd name="T40" fmla="*/ 5 w 7"/>
                <a:gd name="T41" fmla="*/ 0 h 32"/>
                <a:gd name="T42" fmla="*/ 5 w 7"/>
                <a:gd name="T43" fmla="*/ 0 h 32"/>
                <a:gd name="T44" fmla="*/ 5 w 7"/>
                <a:gd name="T45" fmla="*/ 0 h 32"/>
                <a:gd name="T46" fmla="*/ 4 w 7"/>
                <a:gd name="T47" fmla="*/ 0 h 32"/>
                <a:gd name="T48" fmla="*/ 3 w 7"/>
                <a:gd name="T49" fmla="*/ 0 h 32"/>
                <a:gd name="T50" fmla="*/ 2 w 7"/>
                <a:gd name="T51" fmla="*/ 1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
                <a:gd name="T79" fmla="*/ 0 h 32"/>
                <a:gd name="T80" fmla="*/ 7 w 7"/>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 h="32">
                  <a:moveTo>
                    <a:pt x="2" y="1"/>
                  </a:moveTo>
                  <a:lnTo>
                    <a:pt x="1" y="1"/>
                  </a:lnTo>
                  <a:lnTo>
                    <a:pt x="1" y="3"/>
                  </a:lnTo>
                  <a:lnTo>
                    <a:pt x="0" y="6"/>
                  </a:lnTo>
                  <a:lnTo>
                    <a:pt x="0" y="10"/>
                  </a:lnTo>
                  <a:lnTo>
                    <a:pt x="0" y="15"/>
                  </a:lnTo>
                  <a:lnTo>
                    <a:pt x="0" y="20"/>
                  </a:lnTo>
                  <a:lnTo>
                    <a:pt x="0" y="27"/>
                  </a:lnTo>
                  <a:lnTo>
                    <a:pt x="1" y="32"/>
                  </a:lnTo>
                  <a:lnTo>
                    <a:pt x="5" y="32"/>
                  </a:lnTo>
                  <a:lnTo>
                    <a:pt x="5" y="31"/>
                  </a:lnTo>
                  <a:lnTo>
                    <a:pt x="5" y="29"/>
                  </a:lnTo>
                  <a:lnTo>
                    <a:pt x="4" y="25"/>
                  </a:lnTo>
                  <a:lnTo>
                    <a:pt x="4" y="20"/>
                  </a:lnTo>
                  <a:lnTo>
                    <a:pt x="4" y="15"/>
                  </a:lnTo>
                  <a:lnTo>
                    <a:pt x="4" y="9"/>
                  </a:lnTo>
                  <a:lnTo>
                    <a:pt x="4" y="4"/>
                  </a:lnTo>
                  <a:lnTo>
                    <a:pt x="7" y="0"/>
                  </a:lnTo>
                  <a:lnTo>
                    <a:pt x="5" y="0"/>
                  </a:lnTo>
                  <a:lnTo>
                    <a:pt x="4" y="0"/>
                  </a:lnTo>
                  <a:lnTo>
                    <a:pt x="3" y="0"/>
                  </a:lnTo>
                  <a:lnTo>
                    <a:pt x="2" y="1"/>
                  </a:lnTo>
                  <a:close/>
                </a:path>
              </a:pathLst>
            </a:custGeom>
            <a:solidFill>
              <a:srgbClr val="BFFFFF"/>
            </a:solidFill>
            <a:ln w="9525">
              <a:noFill/>
              <a:round/>
              <a:headEnd/>
              <a:tailEnd/>
            </a:ln>
          </p:spPr>
          <p:txBody>
            <a:bodyPr/>
            <a:lstStyle/>
            <a:p>
              <a:endParaRPr lang="en-US"/>
            </a:p>
          </p:txBody>
        </p:sp>
        <p:sp>
          <p:nvSpPr>
            <p:cNvPr id="133244" name="Freeform 231"/>
            <p:cNvSpPr>
              <a:spLocks/>
            </p:cNvSpPr>
            <p:nvPr/>
          </p:nvSpPr>
          <p:spPr bwMode="auto">
            <a:xfrm>
              <a:off x="1274" y="1361"/>
              <a:ext cx="24" cy="90"/>
            </a:xfrm>
            <a:custGeom>
              <a:avLst/>
              <a:gdLst>
                <a:gd name="T0" fmla="*/ 24 w 24"/>
                <a:gd name="T1" fmla="*/ 1 h 90"/>
                <a:gd name="T2" fmla="*/ 22 w 24"/>
                <a:gd name="T3" fmla="*/ 1 h 90"/>
                <a:gd name="T4" fmla="*/ 21 w 24"/>
                <a:gd name="T5" fmla="*/ 3 h 90"/>
                <a:gd name="T6" fmla="*/ 19 w 24"/>
                <a:gd name="T7" fmla="*/ 8 h 90"/>
                <a:gd name="T8" fmla="*/ 17 w 24"/>
                <a:gd name="T9" fmla="*/ 16 h 90"/>
                <a:gd name="T10" fmla="*/ 15 w 24"/>
                <a:gd name="T11" fmla="*/ 28 h 90"/>
                <a:gd name="T12" fmla="*/ 14 w 24"/>
                <a:gd name="T13" fmla="*/ 43 h 90"/>
                <a:gd name="T14" fmla="*/ 15 w 24"/>
                <a:gd name="T15" fmla="*/ 64 h 90"/>
                <a:gd name="T16" fmla="*/ 18 w 24"/>
                <a:gd name="T17" fmla="*/ 90 h 90"/>
                <a:gd name="T18" fmla="*/ 5 w 24"/>
                <a:gd name="T19" fmla="*/ 90 h 90"/>
                <a:gd name="T20" fmla="*/ 4 w 24"/>
                <a:gd name="T21" fmla="*/ 88 h 90"/>
                <a:gd name="T22" fmla="*/ 3 w 24"/>
                <a:gd name="T23" fmla="*/ 81 h 90"/>
                <a:gd name="T24" fmla="*/ 1 w 24"/>
                <a:gd name="T25" fmla="*/ 69 h 90"/>
                <a:gd name="T26" fmla="*/ 0 w 24"/>
                <a:gd name="T27" fmla="*/ 56 h 90"/>
                <a:gd name="T28" fmla="*/ 0 w 24"/>
                <a:gd name="T29" fmla="*/ 41 h 90"/>
                <a:gd name="T30" fmla="*/ 1 w 24"/>
                <a:gd name="T31" fmla="*/ 27 h 90"/>
                <a:gd name="T32" fmla="*/ 4 w 24"/>
                <a:gd name="T33" fmla="*/ 13 h 90"/>
                <a:gd name="T34" fmla="*/ 7 w 24"/>
                <a:gd name="T35" fmla="*/ 0 h 90"/>
                <a:gd name="T36" fmla="*/ 24 w 24"/>
                <a:gd name="T37" fmla="*/ 1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90"/>
                <a:gd name="T59" fmla="*/ 24 w 24"/>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90">
                  <a:moveTo>
                    <a:pt x="24" y="1"/>
                  </a:moveTo>
                  <a:lnTo>
                    <a:pt x="22" y="1"/>
                  </a:lnTo>
                  <a:lnTo>
                    <a:pt x="21" y="3"/>
                  </a:lnTo>
                  <a:lnTo>
                    <a:pt x="19" y="8"/>
                  </a:lnTo>
                  <a:lnTo>
                    <a:pt x="17" y="16"/>
                  </a:lnTo>
                  <a:lnTo>
                    <a:pt x="15" y="28"/>
                  </a:lnTo>
                  <a:lnTo>
                    <a:pt x="14" y="43"/>
                  </a:lnTo>
                  <a:lnTo>
                    <a:pt x="15" y="64"/>
                  </a:lnTo>
                  <a:lnTo>
                    <a:pt x="18" y="90"/>
                  </a:lnTo>
                  <a:lnTo>
                    <a:pt x="5" y="90"/>
                  </a:lnTo>
                  <a:lnTo>
                    <a:pt x="4" y="88"/>
                  </a:lnTo>
                  <a:lnTo>
                    <a:pt x="3" y="81"/>
                  </a:lnTo>
                  <a:lnTo>
                    <a:pt x="1" y="69"/>
                  </a:lnTo>
                  <a:lnTo>
                    <a:pt x="0" y="56"/>
                  </a:lnTo>
                  <a:lnTo>
                    <a:pt x="0" y="41"/>
                  </a:lnTo>
                  <a:lnTo>
                    <a:pt x="1" y="27"/>
                  </a:lnTo>
                  <a:lnTo>
                    <a:pt x="4" y="13"/>
                  </a:lnTo>
                  <a:lnTo>
                    <a:pt x="7" y="0"/>
                  </a:lnTo>
                  <a:lnTo>
                    <a:pt x="24" y="1"/>
                  </a:lnTo>
                  <a:close/>
                </a:path>
              </a:pathLst>
            </a:custGeom>
            <a:solidFill>
              <a:srgbClr val="59B2FF"/>
            </a:solidFill>
            <a:ln w="9525">
              <a:noFill/>
              <a:round/>
              <a:headEnd/>
              <a:tailEnd/>
            </a:ln>
          </p:spPr>
          <p:txBody>
            <a:bodyPr/>
            <a:lstStyle/>
            <a:p>
              <a:endParaRPr lang="en-US"/>
            </a:p>
          </p:txBody>
        </p:sp>
        <p:sp>
          <p:nvSpPr>
            <p:cNvPr id="133245" name="Freeform 232"/>
            <p:cNvSpPr>
              <a:spLocks/>
            </p:cNvSpPr>
            <p:nvPr/>
          </p:nvSpPr>
          <p:spPr bwMode="auto">
            <a:xfrm>
              <a:off x="1275" y="1368"/>
              <a:ext cx="19" cy="76"/>
            </a:xfrm>
            <a:custGeom>
              <a:avLst/>
              <a:gdLst>
                <a:gd name="T0" fmla="*/ 19 w 19"/>
                <a:gd name="T1" fmla="*/ 0 h 76"/>
                <a:gd name="T2" fmla="*/ 19 w 19"/>
                <a:gd name="T3" fmla="*/ 0 h 76"/>
                <a:gd name="T4" fmla="*/ 18 w 19"/>
                <a:gd name="T5" fmla="*/ 2 h 76"/>
                <a:gd name="T6" fmla="*/ 17 w 19"/>
                <a:gd name="T7" fmla="*/ 7 h 76"/>
                <a:gd name="T8" fmla="*/ 14 w 19"/>
                <a:gd name="T9" fmla="*/ 13 h 76"/>
                <a:gd name="T10" fmla="*/ 13 w 19"/>
                <a:gd name="T11" fmla="*/ 22 h 76"/>
                <a:gd name="T12" fmla="*/ 12 w 19"/>
                <a:gd name="T13" fmla="*/ 36 h 76"/>
                <a:gd name="T14" fmla="*/ 13 w 19"/>
                <a:gd name="T15" fmla="*/ 54 h 76"/>
                <a:gd name="T16" fmla="*/ 14 w 19"/>
                <a:gd name="T17" fmla="*/ 76 h 76"/>
                <a:gd name="T18" fmla="*/ 4 w 19"/>
                <a:gd name="T19" fmla="*/ 76 h 76"/>
                <a:gd name="T20" fmla="*/ 4 w 19"/>
                <a:gd name="T21" fmla="*/ 74 h 76"/>
                <a:gd name="T22" fmla="*/ 3 w 19"/>
                <a:gd name="T23" fmla="*/ 68 h 76"/>
                <a:gd name="T24" fmla="*/ 2 w 19"/>
                <a:gd name="T25" fmla="*/ 58 h 76"/>
                <a:gd name="T26" fmla="*/ 0 w 19"/>
                <a:gd name="T27" fmla="*/ 47 h 76"/>
                <a:gd name="T28" fmla="*/ 0 w 19"/>
                <a:gd name="T29" fmla="*/ 35 h 76"/>
                <a:gd name="T30" fmla="*/ 0 w 19"/>
                <a:gd name="T31" fmla="*/ 22 h 76"/>
                <a:gd name="T32" fmla="*/ 3 w 19"/>
                <a:gd name="T33" fmla="*/ 9 h 76"/>
                <a:gd name="T34" fmla="*/ 6 w 19"/>
                <a:gd name="T35" fmla="*/ 0 h 76"/>
                <a:gd name="T36" fmla="*/ 19 w 19"/>
                <a:gd name="T37" fmla="*/ 0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76"/>
                <a:gd name="T59" fmla="*/ 19 w 19"/>
                <a:gd name="T60" fmla="*/ 76 h 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76">
                  <a:moveTo>
                    <a:pt x="19" y="0"/>
                  </a:moveTo>
                  <a:lnTo>
                    <a:pt x="19" y="0"/>
                  </a:lnTo>
                  <a:lnTo>
                    <a:pt x="18" y="2"/>
                  </a:lnTo>
                  <a:lnTo>
                    <a:pt x="17" y="7"/>
                  </a:lnTo>
                  <a:lnTo>
                    <a:pt x="14" y="13"/>
                  </a:lnTo>
                  <a:lnTo>
                    <a:pt x="13" y="22"/>
                  </a:lnTo>
                  <a:lnTo>
                    <a:pt x="12" y="36"/>
                  </a:lnTo>
                  <a:lnTo>
                    <a:pt x="13" y="54"/>
                  </a:lnTo>
                  <a:lnTo>
                    <a:pt x="14" y="76"/>
                  </a:lnTo>
                  <a:lnTo>
                    <a:pt x="4" y="76"/>
                  </a:lnTo>
                  <a:lnTo>
                    <a:pt x="4" y="74"/>
                  </a:lnTo>
                  <a:lnTo>
                    <a:pt x="3" y="68"/>
                  </a:lnTo>
                  <a:lnTo>
                    <a:pt x="2" y="58"/>
                  </a:lnTo>
                  <a:lnTo>
                    <a:pt x="0" y="47"/>
                  </a:lnTo>
                  <a:lnTo>
                    <a:pt x="0" y="35"/>
                  </a:lnTo>
                  <a:lnTo>
                    <a:pt x="0" y="22"/>
                  </a:lnTo>
                  <a:lnTo>
                    <a:pt x="3" y="9"/>
                  </a:lnTo>
                  <a:lnTo>
                    <a:pt x="6" y="0"/>
                  </a:lnTo>
                  <a:lnTo>
                    <a:pt x="19" y="0"/>
                  </a:lnTo>
                  <a:close/>
                </a:path>
              </a:pathLst>
            </a:custGeom>
            <a:solidFill>
              <a:srgbClr val="72C6FF"/>
            </a:solidFill>
            <a:ln w="9525">
              <a:noFill/>
              <a:round/>
              <a:headEnd/>
              <a:tailEnd/>
            </a:ln>
          </p:spPr>
          <p:txBody>
            <a:bodyPr/>
            <a:lstStyle/>
            <a:p>
              <a:endParaRPr lang="en-US"/>
            </a:p>
          </p:txBody>
        </p:sp>
        <p:sp>
          <p:nvSpPr>
            <p:cNvPr id="133246" name="Freeform 233"/>
            <p:cNvSpPr>
              <a:spLocks/>
            </p:cNvSpPr>
            <p:nvPr/>
          </p:nvSpPr>
          <p:spPr bwMode="auto">
            <a:xfrm>
              <a:off x="1277" y="1374"/>
              <a:ext cx="15" cy="63"/>
            </a:xfrm>
            <a:custGeom>
              <a:avLst/>
              <a:gdLst>
                <a:gd name="T0" fmla="*/ 15 w 15"/>
                <a:gd name="T1" fmla="*/ 0 h 63"/>
                <a:gd name="T2" fmla="*/ 15 w 15"/>
                <a:gd name="T3" fmla="*/ 1 h 63"/>
                <a:gd name="T4" fmla="*/ 14 w 15"/>
                <a:gd name="T5" fmla="*/ 2 h 63"/>
                <a:gd name="T6" fmla="*/ 12 w 15"/>
                <a:gd name="T7" fmla="*/ 6 h 63"/>
                <a:gd name="T8" fmla="*/ 11 w 15"/>
                <a:gd name="T9" fmla="*/ 12 h 63"/>
                <a:gd name="T10" fmla="*/ 10 w 15"/>
                <a:gd name="T11" fmla="*/ 19 h 63"/>
                <a:gd name="T12" fmla="*/ 9 w 15"/>
                <a:gd name="T13" fmla="*/ 30 h 63"/>
                <a:gd name="T14" fmla="*/ 10 w 15"/>
                <a:gd name="T15" fmla="*/ 44 h 63"/>
                <a:gd name="T16" fmla="*/ 11 w 15"/>
                <a:gd name="T17" fmla="*/ 63 h 63"/>
                <a:gd name="T18" fmla="*/ 2 w 15"/>
                <a:gd name="T19" fmla="*/ 63 h 63"/>
                <a:gd name="T20" fmla="*/ 2 w 15"/>
                <a:gd name="T21" fmla="*/ 62 h 63"/>
                <a:gd name="T22" fmla="*/ 1 w 15"/>
                <a:gd name="T23" fmla="*/ 56 h 63"/>
                <a:gd name="T24" fmla="*/ 0 w 15"/>
                <a:gd name="T25" fmla="*/ 49 h 63"/>
                <a:gd name="T26" fmla="*/ 0 w 15"/>
                <a:gd name="T27" fmla="*/ 40 h 63"/>
                <a:gd name="T28" fmla="*/ 0 w 15"/>
                <a:gd name="T29" fmla="*/ 29 h 63"/>
                <a:gd name="T30" fmla="*/ 0 w 15"/>
                <a:gd name="T31" fmla="*/ 19 h 63"/>
                <a:gd name="T32" fmla="*/ 1 w 15"/>
                <a:gd name="T33" fmla="*/ 8 h 63"/>
                <a:gd name="T34" fmla="*/ 4 w 15"/>
                <a:gd name="T35" fmla="*/ 0 h 63"/>
                <a:gd name="T36" fmla="*/ 15 w 15"/>
                <a:gd name="T37" fmla="*/ 0 h 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63"/>
                <a:gd name="T59" fmla="*/ 15 w 15"/>
                <a:gd name="T60" fmla="*/ 63 h 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63">
                  <a:moveTo>
                    <a:pt x="15" y="0"/>
                  </a:moveTo>
                  <a:lnTo>
                    <a:pt x="15" y="1"/>
                  </a:lnTo>
                  <a:lnTo>
                    <a:pt x="14" y="2"/>
                  </a:lnTo>
                  <a:lnTo>
                    <a:pt x="12" y="6"/>
                  </a:lnTo>
                  <a:lnTo>
                    <a:pt x="11" y="12"/>
                  </a:lnTo>
                  <a:lnTo>
                    <a:pt x="10" y="19"/>
                  </a:lnTo>
                  <a:lnTo>
                    <a:pt x="9" y="30"/>
                  </a:lnTo>
                  <a:lnTo>
                    <a:pt x="10" y="44"/>
                  </a:lnTo>
                  <a:lnTo>
                    <a:pt x="11" y="63"/>
                  </a:lnTo>
                  <a:lnTo>
                    <a:pt x="2" y="63"/>
                  </a:lnTo>
                  <a:lnTo>
                    <a:pt x="2" y="62"/>
                  </a:lnTo>
                  <a:lnTo>
                    <a:pt x="1" y="56"/>
                  </a:lnTo>
                  <a:lnTo>
                    <a:pt x="0" y="49"/>
                  </a:lnTo>
                  <a:lnTo>
                    <a:pt x="0" y="40"/>
                  </a:lnTo>
                  <a:lnTo>
                    <a:pt x="0" y="29"/>
                  </a:lnTo>
                  <a:lnTo>
                    <a:pt x="0" y="19"/>
                  </a:lnTo>
                  <a:lnTo>
                    <a:pt x="1" y="8"/>
                  </a:lnTo>
                  <a:lnTo>
                    <a:pt x="4" y="0"/>
                  </a:lnTo>
                  <a:lnTo>
                    <a:pt x="15" y="0"/>
                  </a:lnTo>
                  <a:close/>
                </a:path>
              </a:pathLst>
            </a:custGeom>
            <a:solidFill>
              <a:srgbClr val="8CD8FF"/>
            </a:solidFill>
            <a:ln w="9525">
              <a:noFill/>
              <a:round/>
              <a:headEnd/>
              <a:tailEnd/>
            </a:ln>
          </p:spPr>
          <p:txBody>
            <a:bodyPr/>
            <a:lstStyle/>
            <a:p>
              <a:endParaRPr lang="en-US"/>
            </a:p>
          </p:txBody>
        </p:sp>
        <p:sp>
          <p:nvSpPr>
            <p:cNvPr id="133247" name="Freeform 234"/>
            <p:cNvSpPr>
              <a:spLocks/>
            </p:cNvSpPr>
            <p:nvPr/>
          </p:nvSpPr>
          <p:spPr bwMode="auto">
            <a:xfrm>
              <a:off x="1277" y="1380"/>
              <a:ext cx="12" cy="50"/>
            </a:xfrm>
            <a:custGeom>
              <a:avLst/>
              <a:gdLst>
                <a:gd name="T0" fmla="*/ 12 w 12"/>
                <a:gd name="T1" fmla="*/ 1 h 50"/>
                <a:gd name="T2" fmla="*/ 12 w 12"/>
                <a:gd name="T3" fmla="*/ 1 h 50"/>
                <a:gd name="T4" fmla="*/ 11 w 12"/>
                <a:gd name="T5" fmla="*/ 2 h 50"/>
                <a:gd name="T6" fmla="*/ 10 w 12"/>
                <a:gd name="T7" fmla="*/ 4 h 50"/>
                <a:gd name="T8" fmla="*/ 9 w 12"/>
                <a:gd name="T9" fmla="*/ 9 h 50"/>
                <a:gd name="T10" fmla="*/ 9 w 12"/>
                <a:gd name="T11" fmla="*/ 15 h 50"/>
                <a:gd name="T12" fmla="*/ 8 w 12"/>
                <a:gd name="T13" fmla="*/ 24 h 50"/>
                <a:gd name="T14" fmla="*/ 8 w 12"/>
                <a:gd name="T15" fmla="*/ 36 h 50"/>
                <a:gd name="T16" fmla="*/ 9 w 12"/>
                <a:gd name="T17" fmla="*/ 50 h 50"/>
                <a:gd name="T18" fmla="*/ 2 w 12"/>
                <a:gd name="T19" fmla="*/ 50 h 50"/>
                <a:gd name="T20" fmla="*/ 2 w 12"/>
                <a:gd name="T21" fmla="*/ 49 h 50"/>
                <a:gd name="T22" fmla="*/ 2 w 12"/>
                <a:gd name="T23" fmla="*/ 45 h 50"/>
                <a:gd name="T24" fmla="*/ 1 w 12"/>
                <a:gd name="T25" fmla="*/ 38 h 50"/>
                <a:gd name="T26" fmla="*/ 1 w 12"/>
                <a:gd name="T27" fmla="*/ 31 h 50"/>
                <a:gd name="T28" fmla="*/ 0 w 12"/>
                <a:gd name="T29" fmla="*/ 23 h 50"/>
                <a:gd name="T30" fmla="*/ 1 w 12"/>
                <a:gd name="T31" fmla="*/ 15 h 50"/>
                <a:gd name="T32" fmla="*/ 2 w 12"/>
                <a:gd name="T33" fmla="*/ 7 h 50"/>
                <a:gd name="T34" fmla="*/ 4 w 12"/>
                <a:gd name="T35" fmla="*/ 0 h 50"/>
                <a:gd name="T36" fmla="*/ 12 w 12"/>
                <a:gd name="T37" fmla="*/ 1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50"/>
                <a:gd name="T59" fmla="*/ 12 w 12"/>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50">
                  <a:moveTo>
                    <a:pt x="12" y="1"/>
                  </a:moveTo>
                  <a:lnTo>
                    <a:pt x="12" y="1"/>
                  </a:lnTo>
                  <a:lnTo>
                    <a:pt x="11" y="2"/>
                  </a:lnTo>
                  <a:lnTo>
                    <a:pt x="10" y="4"/>
                  </a:lnTo>
                  <a:lnTo>
                    <a:pt x="9" y="9"/>
                  </a:lnTo>
                  <a:lnTo>
                    <a:pt x="9" y="15"/>
                  </a:lnTo>
                  <a:lnTo>
                    <a:pt x="8" y="24"/>
                  </a:lnTo>
                  <a:lnTo>
                    <a:pt x="8" y="36"/>
                  </a:lnTo>
                  <a:lnTo>
                    <a:pt x="9" y="50"/>
                  </a:lnTo>
                  <a:lnTo>
                    <a:pt x="2" y="50"/>
                  </a:lnTo>
                  <a:lnTo>
                    <a:pt x="2" y="49"/>
                  </a:lnTo>
                  <a:lnTo>
                    <a:pt x="2" y="45"/>
                  </a:lnTo>
                  <a:lnTo>
                    <a:pt x="1" y="38"/>
                  </a:lnTo>
                  <a:lnTo>
                    <a:pt x="1" y="31"/>
                  </a:lnTo>
                  <a:lnTo>
                    <a:pt x="0" y="23"/>
                  </a:lnTo>
                  <a:lnTo>
                    <a:pt x="1" y="15"/>
                  </a:lnTo>
                  <a:lnTo>
                    <a:pt x="2" y="7"/>
                  </a:lnTo>
                  <a:lnTo>
                    <a:pt x="4" y="0"/>
                  </a:lnTo>
                  <a:lnTo>
                    <a:pt x="12" y="1"/>
                  </a:lnTo>
                  <a:close/>
                </a:path>
              </a:pathLst>
            </a:custGeom>
            <a:solidFill>
              <a:srgbClr val="A5EDFF"/>
            </a:solidFill>
            <a:ln w="9525">
              <a:noFill/>
              <a:round/>
              <a:headEnd/>
              <a:tailEnd/>
            </a:ln>
          </p:spPr>
          <p:txBody>
            <a:bodyPr/>
            <a:lstStyle/>
            <a:p>
              <a:endParaRPr lang="en-US"/>
            </a:p>
          </p:txBody>
        </p:sp>
        <p:sp>
          <p:nvSpPr>
            <p:cNvPr id="133248" name="Freeform 235"/>
            <p:cNvSpPr>
              <a:spLocks/>
            </p:cNvSpPr>
            <p:nvPr/>
          </p:nvSpPr>
          <p:spPr bwMode="auto">
            <a:xfrm>
              <a:off x="1278" y="1387"/>
              <a:ext cx="9" cy="36"/>
            </a:xfrm>
            <a:custGeom>
              <a:avLst/>
              <a:gdLst>
                <a:gd name="T0" fmla="*/ 9 w 9"/>
                <a:gd name="T1" fmla="*/ 0 h 36"/>
                <a:gd name="T2" fmla="*/ 9 w 9"/>
                <a:gd name="T3" fmla="*/ 0 h 36"/>
                <a:gd name="T4" fmla="*/ 8 w 9"/>
                <a:gd name="T5" fmla="*/ 1 h 36"/>
                <a:gd name="T6" fmla="*/ 8 w 9"/>
                <a:gd name="T7" fmla="*/ 3 h 36"/>
                <a:gd name="T8" fmla="*/ 7 w 9"/>
                <a:gd name="T9" fmla="*/ 6 h 36"/>
                <a:gd name="T10" fmla="*/ 6 w 9"/>
                <a:gd name="T11" fmla="*/ 10 h 36"/>
                <a:gd name="T12" fmla="*/ 6 w 9"/>
                <a:gd name="T13" fmla="*/ 17 h 36"/>
                <a:gd name="T14" fmla="*/ 6 w 9"/>
                <a:gd name="T15" fmla="*/ 25 h 36"/>
                <a:gd name="T16" fmla="*/ 7 w 9"/>
                <a:gd name="T17" fmla="*/ 36 h 36"/>
                <a:gd name="T18" fmla="*/ 2 w 9"/>
                <a:gd name="T19" fmla="*/ 36 h 36"/>
                <a:gd name="T20" fmla="*/ 1 w 9"/>
                <a:gd name="T21" fmla="*/ 36 h 36"/>
                <a:gd name="T22" fmla="*/ 1 w 9"/>
                <a:gd name="T23" fmla="*/ 32 h 36"/>
                <a:gd name="T24" fmla="*/ 1 w 9"/>
                <a:gd name="T25" fmla="*/ 28 h 36"/>
                <a:gd name="T26" fmla="*/ 0 w 9"/>
                <a:gd name="T27" fmla="*/ 22 h 36"/>
                <a:gd name="T28" fmla="*/ 0 w 9"/>
                <a:gd name="T29" fmla="*/ 16 h 36"/>
                <a:gd name="T30" fmla="*/ 0 w 9"/>
                <a:gd name="T31" fmla="*/ 10 h 36"/>
                <a:gd name="T32" fmla="*/ 1 w 9"/>
                <a:gd name="T33" fmla="*/ 4 h 36"/>
                <a:gd name="T34" fmla="*/ 3 w 9"/>
                <a:gd name="T35" fmla="*/ 0 h 36"/>
                <a:gd name="T36" fmla="*/ 9 w 9"/>
                <a:gd name="T37" fmla="*/ 0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36"/>
                <a:gd name="T59" fmla="*/ 9 w 9"/>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36">
                  <a:moveTo>
                    <a:pt x="9" y="0"/>
                  </a:moveTo>
                  <a:lnTo>
                    <a:pt x="9" y="0"/>
                  </a:lnTo>
                  <a:lnTo>
                    <a:pt x="8" y="1"/>
                  </a:lnTo>
                  <a:lnTo>
                    <a:pt x="8" y="3"/>
                  </a:lnTo>
                  <a:lnTo>
                    <a:pt x="7" y="6"/>
                  </a:lnTo>
                  <a:lnTo>
                    <a:pt x="6" y="10"/>
                  </a:lnTo>
                  <a:lnTo>
                    <a:pt x="6" y="17"/>
                  </a:lnTo>
                  <a:lnTo>
                    <a:pt x="6" y="25"/>
                  </a:lnTo>
                  <a:lnTo>
                    <a:pt x="7" y="36"/>
                  </a:lnTo>
                  <a:lnTo>
                    <a:pt x="2" y="36"/>
                  </a:lnTo>
                  <a:lnTo>
                    <a:pt x="1" y="36"/>
                  </a:lnTo>
                  <a:lnTo>
                    <a:pt x="1" y="32"/>
                  </a:lnTo>
                  <a:lnTo>
                    <a:pt x="1" y="28"/>
                  </a:lnTo>
                  <a:lnTo>
                    <a:pt x="0" y="22"/>
                  </a:lnTo>
                  <a:lnTo>
                    <a:pt x="0" y="16"/>
                  </a:lnTo>
                  <a:lnTo>
                    <a:pt x="0" y="10"/>
                  </a:lnTo>
                  <a:lnTo>
                    <a:pt x="1" y="4"/>
                  </a:lnTo>
                  <a:lnTo>
                    <a:pt x="3" y="0"/>
                  </a:lnTo>
                  <a:lnTo>
                    <a:pt x="9" y="0"/>
                  </a:lnTo>
                  <a:close/>
                </a:path>
              </a:pathLst>
            </a:custGeom>
            <a:solidFill>
              <a:srgbClr val="BFFFFF"/>
            </a:solidFill>
            <a:ln w="9525">
              <a:noFill/>
              <a:round/>
              <a:headEnd/>
              <a:tailEnd/>
            </a:ln>
          </p:spPr>
          <p:txBody>
            <a:bodyPr/>
            <a:lstStyle/>
            <a:p>
              <a:endParaRPr lang="en-US"/>
            </a:p>
          </p:txBody>
        </p:sp>
        <p:sp>
          <p:nvSpPr>
            <p:cNvPr id="133249" name="Rectangle 236"/>
            <p:cNvSpPr>
              <a:spLocks noChangeArrowheads="1"/>
            </p:cNvSpPr>
            <p:nvPr/>
          </p:nvSpPr>
          <p:spPr bwMode="auto">
            <a:xfrm>
              <a:off x="1155" y="1377"/>
              <a:ext cx="4" cy="118"/>
            </a:xfrm>
            <a:prstGeom prst="rect">
              <a:avLst/>
            </a:prstGeom>
            <a:solidFill>
              <a:srgbClr val="000000"/>
            </a:solidFill>
            <a:ln w="9525">
              <a:noFill/>
              <a:miter lim="800000"/>
              <a:headEnd/>
              <a:tailEnd/>
            </a:ln>
          </p:spPr>
          <p:txBody>
            <a:bodyPr/>
            <a:lstStyle/>
            <a:p>
              <a:endParaRPr lang="en-US"/>
            </a:p>
          </p:txBody>
        </p:sp>
        <p:sp>
          <p:nvSpPr>
            <p:cNvPr id="133250" name="Freeform 237"/>
            <p:cNvSpPr>
              <a:spLocks/>
            </p:cNvSpPr>
            <p:nvPr/>
          </p:nvSpPr>
          <p:spPr bwMode="auto">
            <a:xfrm>
              <a:off x="1197" y="1375"/>
              <a:ext cx="46" cy="55"/>
            </a:xfrm>
            <a:custGeom>
              <a:avLst/>
              <a:gdLst>
                <a:gd name="T0" fmla="*/ 4 w 46"/>
                <a:gd name="T1" fmla="*/ 6 h 55"/>
                <a:gd name="T2" fmla="*/ 4 w 46"/>
                <a:gd name="T3" fmla="*/ 7 h 55"/>
                <a:gd name="T4" fmla="*/ 3 w 46"/>
                <a:gd name="T5" fmla="*/ 9 h 55"/>
                <a:gd name="T6" fmla="*/ 1 w 46"/>
                <a:gd name="T7" fmla="*/ 14 h 55"/>
                <a:gd name="T8" fmla="*/ 0 w 46"/>
                <a:gd name="T9" fmla="*/ 20 h 55"/>
                <a:gd name="T10" fmla="*/ 0 w 46"/>
                <a:gd name="T11" fmla="*/ 28 h 55"/>
                <a:gd name="T12" fmla="*/ 0 w 46"/>
                <a:gd name="T13" fmla="*/ 36 h 55"/>
                <a:gd name="T14" fmla="*/ 0 w 46"/>
                <a:gd name="T15" fmla="*/ 46 h 55"/>
                <a:gd name="T16" fmla="*/ 3 w 46"/>
                <a:gd name="T17" fmla="*/ 55 h 55"/>
                <a:gd name="T18" fmla="*/ 3 w 46"/>
                <a:gd name="T19" fmla="*/ 54 h 55"/>
                <a:gd name="T20" fmla="*/ 3 w 46"/>
                <a:gd name="T21" fmla="*/ 53 h 55"/>
                <a:gd name="T22" fmla="*/ 3 w 46"/>
                <a:gd name="T23" fmla="*/ 51 h 55"/>
                <a:gd name="T24" fmla="*/ 3 w 46"/>
                <a:gd name="T25" fmla="*/ 49 h 55"/>
                <a:gd name="T26" fmla="*/ 3 w 46"/>
                <a:gd name="T27" fmla="*/ 46 h 55"/>
                <a:gd name="T28" fmla="*/ 4 w 46"/>
                <a:gd name="T29" fmla="*/ 42 h 55"/>
                <a:gd name="T30" fmla="*/ 4 w 46"/>
                <a:gd name="T31" fmla="*/ 39 h 55"/>
                <a:gd name="T32" fmla="*/ 5 w 46"/>
                <a:gd name="T33" fmla="*/ 35 h 55"/>
                <a:gd name="T34" fmla="*/ 6 w 46"/>
                <a:gd name="T35" fmla="*/ 32 h 55"/>
                <a:gd name="T36" fmla="*/ 7 w 46"/>
                <a:gd name="T37" fmla="*/ 28 h 55"/>
                <a:gd name="T38" fmla="*/ 8 w 46"/>
                <a:gd name="T39" fmla="*/ 25 h 55"/>
                <a:gd name="T40" fmla="*/ 11 w 46"/>
                <a:gd name="T41" fmla="*/ 21 h 55"/>
                <a:gd name="T42" fmla="*/ 14 w 46"/>
                <a:gd name="T43" fmla="*/ 19 h 55"/>
                <a:gd name="T44" fmla="*/ 17 w 46"/>
                <a:gd name="T45" fmla="*/ 16 h 55"/>
                <a:gd name="T46" fmla="*/ 21 w 46"/>
                <a:gd name="T47" fmla="*/ 14 h 55"/>
                <a:gd name="T48" fmla="*/ 26 w 46"/>
                <a:gd name="T49" fmla="*/ 14 h 55"/>
                <a:gd name="T50" fmla="*/ 26 w 46"/>
                <a:gd name="T51" fmla="*/ 13 h 55"/>
                <a:gd name="T52" fmla="*/ 26 w 46"/>
                <a:gd name="T53" fmla="*/ 13 h 55"/>
                <a:gd name="T54" fmla="*/ 28 w 46"/>
                <a:gd name="T55" fmla="*/ 12 h 55"/>
                <a:gd name="T56" fmla="*/ 29 w 46"/>
                <a:gd name="T57" fmla="*/ 11 h 55"/>
                <a:gd name="T58" fmla="*/ 33 w 46"/>
                <a:gd name="T59" fmla="*/ 9 h 55"/>
                <a:gd name="T60" fmla="*/ 36 w 46"/>
                <a:gd name="T61" fmla="*/ 7 h 55"/>
                <a:gd name="T62" fmla="*/ 41 w 46"/>
                <a:gd name="T63" fmla="*/ 5 h 55"/>
                <a:gd name="T64" fmla="*/ 46 w 46"/>
                <a:gd name="T65" fmla="*/ 2 h 55"/>
                <a:gd name="T66" fmla="*/ 46 w 46"/>
                <a:gd name="T67" fmla="*/ 2 h 55"/>
                <a:gd name="T68" fmla="*/ 45 w 46"/>
                <a:gd name="T69" fmla="*/ 2 h 55"/>
                <a:gd name="T70" fmla="*/ 43 w 46"/>
                <a:gd name="T71" fmla="*/ 2 h 55"/>
                <a:gd name="T72" fmla="*/ 42 w 46"/>
                <a:gd name="T73" fmla="*/ 1 h 55"/>
                <a:gd name="T74" fmla="*/ 40 w 46"/>
                <a:gd name="T75" fmla="*/ 1 h 55"/>
                <a:gd name="T76" fmla="*/ 38 w 46"/>
                <a:gd name="T77" fmla="*/ 1 h 55"/>
                <a:gd name="T78" fmla="*/ 35 w 46"/>
                <a:gd name="T79" fmla="*/ 1 h 55"/>
                <a:gd name="T80" fmla="*/ 32 w 46"/>
                <a:gd name="T81" fmla="*/ 0 h 55"/>
                <a:gd name="T82" fmla="*/ 28 w 46"/>
                <a:gd name="T83" fmla="*/ 0 h 55"/>
                <a:gd name="T84" fmla="*/ 26 w 46"/>
                <a:gd name="T85" fmla="*/ 0 h 55"/>
                <a:gd name="T86" fmla="*/ 22 w 46"/>
                <a:gd name="T87" fmla="*/ 1 h 55"/>
                <a:gd name="T88" fmla="*/ 19 w 46"/>
                <a:gd name="T89" fmla="*/ 1 h 55"/>
                <a:gd name="T90" fmla="*/ 14 w 46"/>
                <a:gd name="T91" fmla="*/ 1 h 55"/>
                <a:gd name="T92" fmla="*/ 11 w 46"/>
                <a:gd name="T93" fmla="*/ 2 h 55"/>
                <a:gd name="T94" fmla="*/ 7 w 46"/>
                <a:gd name="T95" fmla="*/ 4 h 55"/>
                <a:gd name="T96" fmla="*/ 4 w 46"/>
                <a:gd name="T97" fmla="*/ 6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55"/>
                <a:gd name="T149" fmla="*/ 46 w 46"/>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55">
                  <a:moveTo>
                    <a:pt x="4" y="6"/>
                  </a:moveTo>
                  <a:lnTo>
                    <a:pt x="4" y="7"/>
                  </a:lnTo>
                  <a:lnTo>
                    <a:pt x="3" y="9"/>
                  </a:lnTo>
                  <a:lnTo>
                    <a:pt x="1" y="14"/>
                  </a:lnTo>
                  <a:lnTo>
                    <a:pt x="0" y="20"/>
                  </a:lnTo>
                  <a:lnTo>
                    <a:pt x="0" y="28"/>
                  </a:lnTo>
                  <a:lnTo>
                    <a:pt x="0" y="36"/>
                  </a:lnTo>
                  <a:lnTo>
                    <a:pt x="0" y="46"/>
                  </a:lnTo>
                  <a:lnTo>
                    <a:pt x="3" y="55"/>
                  </a:lnTo>
                  <a:lnTo>
                    <a:pt x="3" y="54"/>
                  </a:lnTo>
                  <a:lnTo>
                    <a:pt x="3" y="53"/>
                  </a:lnTo>
                  <a:lnTo>
                    <a:pt x="3" y="51"/>
                  </a:lnTo>
                  <a:lnTo>
                    <a:pt x="3" y="49"/>
                  </a:lnTo>
                  <a:lnTo>
                    <a:pt x="3" y="46"/>
                  </a:lnTo>
                  <a:lnTo>
                    <a:pt x="4" y="42"/>
                  </a:lnTo>
                  <a:lnTo>
                    <a:pt x="4" y="39"/>
                  </a:lnTo>
                  <a:lnTo>
                    <a:pt x="5" y="35"/>
                  </a:lnTo>
                  <a:lnTo>
                    <a:pt x="6" y="32"/>
                  </a:lnTo>
                  <a:lnTo>
                    <a:pt x="7" y="28"/>
                  </a:lnTo>
                  <a:lnTo>
                    <a:pt x="8" y="25"/>
                  </a:lnTo>
                  <a:lnTo>
                    <a:pt x="11" y="21"/>
                  </a:lnTo>
                  <a:lnTo>
                    <a:pt x="14" y="19"/>
                  </a:lnTo>
                  <a:lnTo>
                    <a:pt x="17" y="16"/>
                  </a:lnTo>
                  <a:lnTo>
                    <a:pt x="21" y="14"/>
                  </a:lnTo>
                  <a:lnTo>
                    <a:pt x="26" y="14"/>
                  </a:lnTo>
                  <a:lnTo>
                    <a:pt x="26" y="13"/>
                  </a:lnTo>
                  <a:lnTo>
                    <a:pt x="28" y="12"/>
                  </a:lnTo>
                  <a:lnTo>
                    <a:pt x="29" y="11"/>
                  </a:lnTo>
                  <a:lnTo>
                    <a:pt x="33" y="9"/>
                  </a:lnTo>
                  <a:lnTo>
                    <a:pt x="36" y="7"/>
                  </a:lnTo>
                  <a:lnTo>
                    <a:pt x="41" y="5"/>
                  </a:lnTo>
                  <a:lnTo>
                    <a:pt x="46" y="2"/>
                  </a:lnTo>
                  <a:lnTo>
                    <a:pt x="45" y="2"/>
                  </a:lnTo>
                  <a:lnTo>
                    <a:pt x="43" y="2"/>
                  </a:lnTo>
                  <a:lnTo>
                    <a:pt x="42" y="1"/>
                  </a:lnTo>
                  <a:lnTo>
                    <a:pt x="40" y="1"/>
                  </a:lnTo>
                  <a:lnTo>
                    <a:pt x="38" y="1"/>
                  </a:lnTo>
                  <a:lnTo>
                    <a:pt x="35" y="1"/>
                  </a:lnTo>
                  <a:lnTo>
                    <a:pt x="32" y="0"/>
                  </a:lnTo>
                  <a:lnTo>
                    <a:pt x="28" y="0"/>
                  </a:lnTo>
                  <a:lnTo>
                    <a:pt x="26" y="0"/>
                  </a:lnTo>
                  <a:lnTo>
                    <a:pt x="22" y="1"/>
                  </a:lnTo>
                  <a:lnTo>
                    <a:pt x="19" y="1"/>
                  </a:lnTo>
                  <a:lnTo>
                    <a:pt x="14" y="1"/>
                  </a:lnTo>
                  <a:lnTo>
                    <a:pt x="11" y="2"/>
                  </a:lnTo>
                  <a:lnTo>
                    <a:pt x="7" y="4"/>
                  </a:lnTo>
                  <a:lnTo>
                    <a:pt x="4" y="6"/>
                  </a:lnTo>
                  <a:close/>
                </a:path>
              </a:pathLst>
            </a:custGeom>
            <a:solidFill>
              <a:srgbClr val="999999"/>
            </a:solidFill>
            <a:ln w="9525">
              <a:noFill/>
              <a:round/>
              <a:headEnd/>
              <a:tailEnd/>
            </a:ln>
          </p:spPr>
          <p:txBody>
            <a:bodyPr/>
            <a:lstStyle/>
            <a:p>
              <a:endParaRPr lang="en-US"/>
            </a:p>
          </p:txBody>
        </p:sp>
        <p:sp>
          <p:nvSpPr>
            <p:cNvPr id="133251" name="Freeform 238"/>
            <p:cNvSpPr>
              <a:spLocks/>
            </p:cNvSpPr>
            <p:nvPr/>
          </p:nvSpPr>
          <p:spPr bwMode="auto">
            <a:xfrm>
              <a:off x="1133" y="1416"/>
              <a:ext cx="37" cy="9"/>
            </a:xfrm>
            <a:custGeom>
              <a:avLst/>
              <a:gdLst>
                <a:gd name="T0" fmla="*/ 0 w 37"/>
                <a:gd name="T1" fmla="*/ 6 h 9"/>
                <a:gd name="T2" fmla="*/ 0 w 37"/>
                <a:gd name="T3" fmla="*/ 6 h 9"/>
                <a:gd name="T4" fmla="*/ 0 w 37"/>
                <a:gd name="T5" fmla="*/ 6 h 9"/>
                <a:gd name="T6" fmla="*/ 1 w 37"/>
                <a:gd name="T7" fmla="*/ 5 h 9"/>
                <a:gd name="T8" fmla="*/ 1 w 37"/>
                <a:gd name="T9" fmla="*/ 5 h 9"/>
                <a:gd name="T10" fmla="*/ 2 w 37"/>
                <a:gd name="T11" fmla="*/ 3 h 9"/>
                <a:gd name="T12" fmla="*/ 4 w 37"/>
                <a:gd name="T13" fmla="*/ 2 h 9"/>
                <a:gd name="T14" fmla="*/ 5 w 37"/>
                <a:gd name="T15" fmla="*/ 2 h 9"/>
                <a:gd name="T16" fmla="*/ 7 w 37"/>
                <a:gd name="T17" fmla="*/ 1 h 9"/>
                <a:gd name="T18" fmla="*/ 9 w 37"/>
                <a:gd name="T19" fmla="*/ 0 h 9"/>
                <a:gd name="T20" fmla="*/ 12 w 37"/>
                <a:gd name="T21" fmla="*/ 0 h 9"/>
                <a:gd name="T22" fmla="*/ 15 w 37"/>
                <a:gd name="T23" fmla="*/ 0 h 9"/>
                <a:gd name="T24" fmla="*/ 19 w 37"/>
                <a:gd name="T25" fmla="*/ 0 h 9"/>
                <a:gd name="T26" fmla="*/ 22 w 37"/>
                <a:gd name="T27" fmla="*/ 0 h 9"/>
                <a:gd name="T28" fmla="*/ 27 w 37"/>
                <a:gd name="T29" fmla="*/ 1 h 9"/>
                <a:gd name="T30" fmla="*/ 32 w 37"/>
                <a:gd name="T31" fmla="*/ 1 h 9"/>
                <a:gd name="T32" fmla="*/ 37 w 37"/>
                <a:gd name="T33" fmla="*/ 3 h 9"/>
                <a:gd name="T34" fmla="*/ 37 w 37"/>
                <a:gd name="T35" fmla="*/ 6 h 9"/>
                <a:gd name="T36" fmla="*/ 36 w 37"/>
                <a:gd name="T37" fmla="*/ 6 h 9"/>
                <a:gd name="T38" fmla="*/ 36 w 37"/>
                <a:gd name="T39" fmla="*/ 5 h 9"/>
                <a:gd name="T40" fmla="*/ 34 w 37"/>
                <a:gd name="T41" fmla="*/ 5 h 9"/>
                <a:gd name="T42" fmla="*/ 33 w 37"/>
                <a:gd name="T43" fmla="*/ 5 h 9"/>
                <a:gd name="T44" fmla="*/ 30 w 37"/>
                <a:gd name="T45" fmla="*/ 3 h 9"/>
                <a:gd name="T46" fmla="*/ 28 w 37"/>
                <a:gd name="T47" fmla="*/ 3 h 9"/>
                <a:gd name="T48" fmla="*/ 25 w 37"/>
                <a:gd name="T49" fmla="*/ 2 h 9"/>
                <a:gd name="T50" fmla="*/ 22 w 37"/>
                <a:gd name="T51" fmla="*/ 2 h 9"/>
                <a:gd name="T52" fmla="*/ 19 w 37"/>
                <a:gd name="T53" fmla="*/ 2 h 9"/>
                <a:gd name="T54" fmla="*/ 15 w 37"/>
                <a:gd name="T55" fmla="*/ 2 h 9"/>
                <a:gd name="T56" fmla="*/ 13 w 37"/>
                <a:gd name="T57" fmla="*/ 2 h 9"/>
                <a:gd name="T58" fmla="*/ 9 w 37"/>
                <a:gd name="T59" fmla="*/ 3 h 9"/>
                <a:gd name="T60" fmla="*/ 7 w 37"/>
                <a:gd name="T61" fmla="*/ 5 h 9"/>
                <a:gd name="T62" fmla="*/ 5 w 37"/>
                <a:gd name="T63" fmla="*/ 6 h 9"/>
                <a:gd name="T64" fmla="*/ 2 w 37"/>
                <a:gd name="T65" fmla="*/ 7 h 9"/>
                <a:gd name="T66" fmla="*/ 0 w 37"/>
                <a:gd name="T67" fmla="*/ 9 h 9"/>
                <a:gd name="T68" fmla="*/ 0 w 37"/>
                <a:gd name="T69" fmla="*/ 6 h 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9"/>
                <a:gd name="T107" fmla="*/ 37 w 37"/>
                <a:gd name="T108" fmla="*/ 9 h 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9">
                  <a:moveTo>
                    <a:pt x="0" y="6"/>
                  </a:moveTo>
                  <a:lnTo>
                    <a:pt x="0" y="6"/>
                  </a:lnTo>
                  <a:lnTo>
                    <a:pt x="1" y="5"/>
                  </a:lnTo>
                  <a:lnTo>
                    <a:pt x="2" y="3"/>
                  </a:lnTo>
                  <a:lnTo>
                    <a:pt x="4" y="2"/>
                  </a:lnTo>
                  <a:lnTo>
                    <a:pt x="5" y="2"/>
                  </a:lnTo>
                  <a:lnTo>
                    <a:pt x="7" y="1"/>
                  </a:lnTo>
                  <a:lnTo>
                    <a:pt x="9" y="0"/>
                  </a:lnTo>
                  <a:lnTo>
                    <a:pt x="12" y="0"/>
                  </a:lnTo>
                  <a:lnTo>
                    <a:pt x="15" y="0"/>
                  </a:lnTo>
                  <a:lnTo>
                    <a:pt x="19" y="0"/>
                  </a:lnTo>
                  <a:lnTo>
                    <a:pt x="22" y="0"/>
                  </a:lnTo>
                  <a:lnTo>
                    <a:pt x="27" y="1"/>
                  </a:lnTo>
                  <a:lnTo>
                    <a:pt x="32" y="1"/>
                  </a:lnTo>
                  <a:lnTo>
                    <a:pt x="37" y="3"/>
                  </a:lnTo>
                  <a:lnTo>
                    <a:pt x="37" y="6"/>
                  </a:lnTo>
                  <a:lnTo>
                    <a:pt x="36" y="6"/>
                  </a:lnTo>
                  <a:lnTo>
                    <a:pt x="36" y="5"/>
                  </a:lnTo>
                  <a:lnTo>
                    <a:pt x="34" y="5"/>
                  </a:lnTo>
                  <a:lnTo>
                    <a:pt x="33" y="5"/>
                  </a:lnTo>
                  <a:lnTo>
                    <a:pt x="30" y="3"/>
                  </a:lnTo>
                  <a:lnTo>
                    <a:pt x="28" y="3"/>
                  </a:lnTo>
                  <a:lnTo>
                    <a:pt x="25" y="2"/>
                  </a:lnTo>
                  <a:lnTo>
                    <a:pt x="22" y="2"/>
                  </a:lnTo>
                  <a:lnTo>
                    <a:pt x="19" y="2"/>
                  </a:lnTo>
                  <a:lnTo>
                    <a:pt x="15" y="2"/>
                  </a:lnTo>
                  <a:lnTo>
                    <a:pt x="13" y="2"/>
                  </a:lnTo>
                  <a:lnTo>
                    <a:pt x="9" y="3"/>
                  </a:lnTo>
                  <a:lnTo>
                    <a:pt x="7" y="5"/>
                  </a:lnTo>
                  <a:lnTo>
                    <a:pt x="5" y="6"/>
                  </a:lnTo>
                  <a:lnTo>
                    <a:pt x="2" y="7"/>
                  </a:lnTo>
                  <a:lnTo>
                    <a:pt x="0" y="9"/>
                  </a:lnTo>
                  <a:lnTo>
                    <a:pt x="0" y="6"/>
                  </a:lnTo>
                  <a:close/>
                </a:path>
              </a:pathLst>
            </a:custGeom>
            <a:solidFill>
              <a:srgbClr val="000000"/>
            </a:solidFill>
            <a:ln w="9525">
              <a:noFill/>
              <a:round/>
              <a:headEnd/>
              <a:tailEnd/>
            </a:ln>
          </p:spPr>
          <p:txBody>
            <a:bodyPr/>
            <a:lstStyle/>
            <a:p>
              <a:endParaRPr lang="en-US"/>
            </a:p>
          </p:txBody>
        </p:sp>
        <p:sp>
          <p:nvSpPr>
            <p:cNvPr id="133252" name="Freeform 239"/>
            <p:cNvSpPr>
              <a:spLocks/>
            </p:cNvSpPr>
            <p:nvPr/>
          </p:nvSpPr>
          <p:spPr bwMode="auto">
            <a:xfrm>
              <a:off x="1133" y="1391"/>
              <a:ext cx="37" cy="11"/>
            </a:xfrm>
            <a:custGeom>
              <a:avLst/>
              <a:gdLst>
                <a:gd name="T0" fmla="*/ 0 w 37"/>
                <a:gd name="T1" fmla="*/ 6 h 11"/>
                <a:gd name="T2" fmla="*/ 0 w 37"/>
                <a:gd name="T3" fmla="*/ 6 h 11"/>
                <a:gd name="T4" fmla="*/ 0 w 37"/>
                <a:gd name="T5" fmla="*/ 6 h 11"/>
                <a:gd name="T6" fmla="*/ 1 w 37"/>
                <a:gd name="T7" fmla="*/ 6 h 11"/>
                <a:gd name="T8" fmla="*/ 1 w 37"/>
                <a:gd name="T9" fmla="*/ 5 h 11"/>
                <a:gd name="T10" fmla="*/ 2 w 37"/>
                <a:gd name="T11" fmla="*/ 4 h 11"/>
                <a:gd name="T12" fmla="*/ 4 w 37"/>
                <a:gd name="T13" fmla="*/ 4 h 11"/>
                <a:gd name="T14" fmla="*/ 5 w 37"/>
                <a:gd name="T15" fmla="*/ 3 h 11"/>
                <a:gd name="T16" fmla="*/ 7 w 37"/>
                <a:gd name="T17" fmla="*/ 2 h 11"/>
                <a:gd name="T18" fmla="*/ 9 w 37"/>
                <a:gd name="T19" fmla="*/ 2 h 11"/>
                <a:gd name="T20" fmla="*/ 12 w 37"/>
                <a:gd name="T21" fmla="*/ 0 h 11"/>
                <a:gd name="T22" fmla="*/ 15 w 37"/>
                <a:gd name="T23" fmla="*/ 0 h 11"/>
                <a:gd name="T24" fmla="*/ 19 w 37"/>
                <a:gd name="T25" fmla="*/ 0 h 11"/>
                <a:gd name="T26" fmla="*/ 22 w 37"/>
                <a:gd name="T27" fmla="*/ 0 h 11"/>
                <a:gd name="T28" fmla="*/ 27 w 37"/>
                <a:gd name="T29" fmla="*/ 2 h 11"/>
                <a:gd name="T30" fmla="*/ 32 w 37"/>
                <a:gd name="T31" fmla="*/ 3 h 11"/>
                <a:gd name="T32" fmla="*/ 37 w 37"/>
                <a:gd name="T33" fmla="*/ 4 h 11"/>
                <a:gd name="T34" fmla="*/ 37 w 37"/>
                <a:gd name="T35" fmla="*/ 6 h 11"/>
                <a:gd name="T36" fmla="*/ 36 w 37"/>
                <a:gd name="T37" fmla="*/ 6 h 11"/>
                <a:gd name="T38" fmla="*/ 36 w 37"/>
                <a:gd name="T39" fmla="*/ 5 h 11"/>
                <a:gd name="T40" fmla="*/ 34 w 37"/>
                <a:gd name="T41" fmla="*/ 5 h 11"/>
                <a:gd name="T42" fmla="*/ 33 w 37"/>
                <a:gd name="T43" fmla="*/ 5 h 11"/>
                <a:gd name="T44" fmla="*/ 30 w 37"/>
                <a:gd name="T45" fmla="*/ 4 h 11"/>
                <a:gd name="T46" fmla="*/ 28 w 37"/>
                <a:gd name="T47" fmla="*/ 4 h 11"/>
                <a:gd name="T48" fmla="*/ 25 w 37"/>
                <a:gd name="T49" fmla="*/ 4 h 11"/>
                <a:gd name="T50" fmla="*/ 22 w 37"/>
                <a:gd name="T51" fmla="*/ 3 h 11"/>
                <a:gd name="T52" fmla="*/ 19 w 37"/>
                <a:gd name="T53" fmla="*/ 3 h 11"/>
                <a:gd name="T54" fmla="*/ 15 w 37"/>
                <a:gd name="T55" fmla="*/ 3 h 11"/>
                <a:gd name="T56" fmla="*/ 13 w 37"/>
                <a:gd name="T57" fmla="*/ 3 h 11"/>
                <a:gd name="T58" fmla="*/ 9 w 37"/>
                <a:gd name="T59" fmla="*/ 4 h 11"/>
                <a:gd name="T60" fmla="*/ 7 w 37"/>
                <a:gd name="T61" fmla="*/ 5 h 11"/>
                <a:gd name="T62" fmla="*/ 5 w 37"/>
                <a:gd name="T63" fmla="*/ 6 h 11"/>
                <a:gd name="T64" fmla="*/ 2 w 37"/>
                <a:gd name="T65" fmla="*/ 9 h 11"/>
                <a:gd name="T66" fmla="*/ 0 w 37"/>
                <a:gd name="T67" fmla="*/ 11 h 11"/>
                <a:gd name="T68" fmla="*/ 0 w 37"/>
                <a:gd name="T69" fmla="*/ 6 h 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11"/>
                <a:gd name="T107" fmla="*/ 37 w 37"/>
                <a:gd name="T108" fmla="*/ 11 h 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11">
                  <a:moveTo>
                    <a:pt x="0" y="6"/>
                  </a:moveTo>
                  <a:lnTo>
                    <a:pt x="0" y="6"/>
                  </a:lnTo>
                  <a:lnTo>
                    <a:pt x="1" y="6"/>
                  </a:lnTo>
                  <a:lnTo>
                    <a:pt x="1" y="5"/>
                  </a:lnTo>
                  <a:lnTo>
                    <a:pt x="2" y="4"/>
                  </a:lnTo>
                  <a:lnTo>
                    <a:pt x="4" y="4"/>
                  </a:lnTo>
                  <a:lnTo>
                    <a:pt x="5" y="3"/>
                  </a:lnTo>
                  <a:lnTo>
                    <a:pt x="7" y="2"/>
                  </a:lnTo>
                  <a:lnTo>
                    <a:pt x="9" y="2"/>
                  </a:lnTo>
                  <a:lnTo>
                    <a:pt x="12" y="0"/>
                  </a:lnTo>
                  <a:lnTo>
                    <a:pt x="15" y="0"/>
                  </a:lnTo>
                  <a:lnTo>
                    <a:pt x="19" y="0"/>
                  </a:lnTo>
                  <a:lnTo>
                    <a:pt x="22" y="0"/>
                  </a:lnTo>
                  <a:lnTo>
                    <a:pt x="27" y="2"/>
                  </a:lnTo>
                  <a:lnTo>
                    <a:pt x="32" y="3"/>
                  </a:lnTo>
                  <a:lnTo>
                    <a:pt x="37" y="4"/>
                  </a:lnTo>
                  <a:lnTo>
                    <a:pt x="37" y="6"/>
                  </a:lnTo>
                  <a:lnTo>
                    <a:pt x="36" y="6"/>
                  </a:lnTo>
                  <a:lnTo>
                    <a:pt x="36" y="5"/>
                  </a:lnTo>
                  <a:lnTo>
                    <a:pt x="34" y="5"/>
                  </a:lnTo>
                  <a:lnTo>
                    <a:pt x="33" y="5"/>
                  </a:lnTo>
                  <a:lnTo>
                    <a:pt x="30" y="4"/>
                  </a:lnTo>
                  <a:lnTo>
                    <a:pt x="28" y="4"/>
                  </a:lnTo>
                  <a:lnTo>
                    <a:pt x="25" y="4"/>
                  </a:lnTo>
                  <a:lnTo>
                    <a:pt x="22" y="3"/>
                  </a:lnTo>
                  <a:lnTo>
                    <a:pt x="19" y="3"/>
                  </a:lnTo>
                  <a:lnTo>
                    <a:pt x="15" y="3"/>
                  </a:lnTo>
                  <a:lnTo>
                    <a:pt x="13" y="3"/>
                  </a:lnTo>
                  <a:lnTo>
                    <a:pt x="9" y="4"/>
                  </a:lnTo>
                  <a:lnTo>
                    <a:pt x="7" y="5"/>
                  </a:lnTo>
                  <a:lnTo>
                    <a:pt x="5" y="6"/>
                  </a:lnTo>
                  <a:lnTo>
                    <a:pt x="2" y="9"/>
                  </a:lnTo>
                  <a:lnTo>
                    <a:pt x="0" y="11"/>
                  </a:lnTo>
                  <a:lnTo>
                    <a:pt x="0" y="6"/>
                  </a:lnTo>
                  <a:close/>
                </a:path>
              </a:pathLst>
            </a:custGeom>
            <a:solidFill>
              <a:srgbClr val="000000"/>
            </a:solidFill>
            <a:ln w="9525">
              <a:noFill/>
              <a:round/>
              <a:headEnd/>
              <a:tailEnd/>
            </a:ln>
          </p:spPr>
          <p:txBody>
            <a:bodyPr/>
            <a:lstStyle/>
            <a:p>
              <a:endParaRPr lang="en-US"/>
            </a:p>
          </p:txBody>
        </p:sp>
        <p:sp>
          <p:nvSpPr>
            <p:cNvPr id="133253" name="Freeform 240"/>
            <p:cNvSpPr>
              <a:spLocks/>
            </p:cNvSpPr>
            <p:nvPr/>
          </p:nvSpPr>
          <p:spPr bwMode="auto">
            <a:xfrm>
              <a:off x="1168" y="1380"/>
              <a:ext cx="61" cy="112"/>
            </a:xfrm>
            <a:custGeom>
              <a:avLst/>
              <a:gdLst>
                <a:gd name="T0" fmla="*/ 0 w 61"/>
                <a:gd name="T1" fmla="*/ 0 h 112"/>
                <a:gd name="T2" fmla="*/ 0 w 61"/>
                <a:gd name="T3" fmla="*/ 108 h 112"/>
                <a:gd name="T4" fmla="*/ 19 w 61"/>
                <a:gd name="T5" fmla="*/ 112 h 112"/>
                <a:gd name="T6" fmla="*/ 18 w 61"/>
                <a:gd name="T7" fmla="*/ 98 h 112"/>
                <a:gd name="T8" fmla="*/ 61 w 61"/>
                <a:gd name="T9" fmla="*/ 104 h 112"/>
                <a:gd name="T10" fmla="*/ 61 w 61"/>
                <a:gd name="T11" fmla="*/ 98 h 112"/>
                <a:gd name="T12" fmla="*/ 30 w 61"/>
                <a:gd name="T13" fmla="*/ 94 h 112"/>
                <a:gd name="T14" fmla="*/ 29 w 61"/>
                <a:gd name="T15" fmla="*/ 81 h 112"/>
                <a:gd name="T16" fmla="*/ 9 w 61"/>
                <a:gd name="T17" fmla="*/ 81 h 112"/>
                <a:gd name="T18" fmla="*/ 8 w 61"/>
                <a:gd name="T19" fmla="*/ 80 h 112"/>
                <a:gd name="T20" fmla="*/ 7 w 61"/>
                <a:gd name="T21" fmla="*/ 76 h 112"/>
                <a:gd name="T22" fmla="*/ 6 w 61"/>
                <a:gd name="T23" fmla="*/ 69 h 112"/>
                <a:gd name="T24" fmla="*/ 4 w 61"/>
                <a:gd name="T25" fmla="*/ 58 h 112"/>
                <a:gd name="T26" fmla="*/ 2 w 61"/>
                <a:gd name="T27" fmla="*/ 46 h 112"/>
                <a:gd name="T28" fmla="*/ 1 w 61"/>
                <a:gd name="T29" fmla="*/ 34 h 112"/>
                <a:gd name="T30" fmla="*/ 2 w 61"/>
                <a:gd name="T31" fmla="*/ 18 h 112"/>
                <a:gd name="T32" fmla="*/ 6 w 61"/>
                <a:gd name="T33" fmla="*/ 3 h 112"/>
                <a:gd name="T34" fmla="*/ 0 w 61"/>
                <a:gd name="T35" fmla="*/ 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1"/>
                <a:gd name="T55" fmla="*/ 0 h 112"/>
                <a:gd name="T56" fmla="*/ 61 w 61"/>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1" h="112">
                  <a:moveTo>
                    <a:pt x="0" y="0"/>
                  </a:moveTo>
                  <a:lnTo>
                    <a:pt x="0" y="108"/>
                  </a:lnTo>
                  <a:lnTo>
                    <a:pt x="19" y="112"/>
                  </a:lnTo>
                  <a:lnTo>
                    <a:pt x="18" y="98"/>
                  </a:lnTo>
                  <a:lnTo>
                    <a:pt x="61" y="104"/>
                  </a:lnTo>
                  <a:lnTo>
                    <a:pt x="61" y="98"/>
                  </a:lnTo>
                  <a:lnTo>
                    <a:pt x="30" y="94"/>
                  </a:lnTo>
                  <a:lnTo>
                    <a:pt x="29" y="81"/>
                  </a:lnTo>
                  <a:lnTo>
                    <a:pt x="9" y="81"/>
                  </a:lnTo>
                  <a:lnTo>
                    <a:pt x="8" y="80"/>
                  </a:lnTo>
                  <a:lnTo>
                    <a:pt x="7" y="76"/>
                  </a:lnTo>
                  <a:lnTo>
                    <a:pt x="6" y="69"/>
                  </a:lnTo>
                  <a:lnTo>
                    <a:pt x="4" y="58"/>
                  </a:lnTo>
                  <a:lnTo>
                    <a:pt x="2" y="46"/>
                  </a:lnTo>
                  <a:lnTo>
                    <a:pt x="1" y="34"/>
                  </a:lnTo>
                  <a:lnTo>
                    <a:pt x="2" y="18"/>
                  </a:lnTo>
                  <a:lnTo>
                    <a:pt x="6" y="3"/>
                  </a:lnTo>
                  <a:lnTo>
                    <a:pt x="0" y="0"/>
                  </a:lnTo>
                  <a:close/>
                </a:path>
              </a:pathLst>
            </a:custGeom>
            <a:solidFill>
              <a:srgbClr val="001999"/>
            </a:solidFill>
            <a:ln w="9525">
              <a:noFill/>
              <a:round/>
              <a:headEnd/>
              <a:tailEnd/>
            </a:ln>
          </p:spPr>
          <p:txBody>
            <a:bodyPr/>
            <a:lstStyle/>
            <a:p>
              <a:endParaRPr lang="en-US"/>
            </a:p>
          </p:txBody>
        </p:sp>
        <p:sp>
          <p:nvSpPr>
            <p:cNvPr id="133254" name="Freeform 241"/>
            <p:cNvSpPr>
              <a:spLocks/>
            </p:cNvSpPr>
            <p:nvPr/>
          </p:nvSpPr>
          <p:spPr bwMode="auto">
            <a:xfrm>
              <a:off x="1198" y="1354"/>
              <a:ext cx="79" cy="15"/>
            </a:xfrm>
            <a:custGeom>
              <a:avLst/>
              <a:gdLst>
                <a:gd name="T0" fmla="*/ 0 w 79"/>
                <a:gd name="T1" fmla="*/ 15 h 15"/>
                <a:gd name="T2" fmla="*/ 0 w 79"/>
                <a:gd name="T3" fmla="*/ 15 h 15"/>
                <a:gd name="T4" fmla="*/ 3 w 79"/>
                <a:gd name="T5" fmla="*/ 14 h 15"/>
                <a:gd name="T6" fmla="*/ 4 w 79"/>
                <a:gd name="T7" fmla="*/ 14 h 15"/>
                <a:gd name="T8" fmla="*/ 7 w 79"/>
                <a:gd name="T9" fmla="*/ 13 h 15"/>
                <a:gd name="T10" fmla="*/ 11 w 79"/>
                <a:gd name="T11" fmla="*/ 12 h 15"/>
                <a:gd name="T12" fmla="*/ 14 w 79"/>
                <a:gd name="T13" fmla="*/ 10 h 15"/>
                <a:gd name="T14" fmla="*/ 19 w 79"/>
                <a:gd name="T15" fmla="*/ 9 h 15"/>
                <a:gd name="T16" fmla="*/ 24 w 79"/>
                <a:gd name="T17" fmla="*/ 8 h 15"/>
                <a:gd name="T18" fmla="*/ 30 w 79"/>
                <a:gd name="T19" fmla="*/ 8 h 15"/>
                <a:gd name="T20" fmla="*/ 35 w 79"/>
                <a:gd name="T21" fmla="*/ 7 h 15"/>
                <a:gd name="T22" fmla="*/ 42 w 79"/>
                <a:gd name="T23" fmla="*/ 7 h 15"/>
                <a:gd name="T24" fmla="*/ 48 w 79"/>
                <a:gd name="T25" fmla="*/ 6 h 15"/>
                <a:gd name="T26" fmla="*/ 55 w 79"/>
                <a:gd name="T27" fmla="*/ 7 h 15"/>
                <a:gd name="T28" fmla="*/ 62 w 79"/>
                <a:gd name="T29" fmla="*/ 7 h 15"/>
                <a:gd name="T30" fmla="*/ 69 w 79"/>
                <a:gd name="T31" fmla="*/ 8 h 15"/>
                <a:gd name="T32" fmla="*/ 76 w 79"/>
                <a:gd name="T33" fmla="*/ 9 h 15"/>
                <a:gd name="T34" fmla="*/ 79 w 79"/>
                <a:gd name="T35" fmla="*/ 0 h 15"/>
                <a:gd name="T36" fmla="*/ 79 w 79"/>
                <a:gd name="T37" fmla="*/ 0 h 15"/>
                <a:gd name="T38" fmla="*/ 76 w 79"/>
                <a:gd name="T39" fmla="*/ 0 h 15"/>
                <a:gd name="T40" fmla="*/ 74 w 79"/>
                <a:gd name="T41" fmla="*/ 0 h 15"/>
                <a:gd name="T42" fmla="*/ 70 w 79"/>
                <a:gd name="T43" fmla="*/ 0 h 15"/>
                <a:gd name="T44" fmla="*/ 66 w 79"/>
                <a:gd name="T45" fmla="*/ 0 h 15"/>
                <a:gd name="T46" fmla="*/ 61 w 79"/>
                <a:gd name="T47" fmla="*/ 0 h 15"/>
                <a:gd name="T48" fmla="*/ 56 w 79"/>
                <a:gd name="T49" fmla="*/ 0 h 15"/>
                <a:gd name="T50" fmla="*/ 51 w 79"/>
                <a:gd name="T51" fmla="*/ 1 h 15"/>
                <a:gd name="T52" fmla="*/ 44 w 79"/>
                <a:gd name="T53" fmla="*/ 1 h 15"/>
                <a:gd name="T54" fmla="*/ 38 w 79"/>
                <a:gd name="T55" fmla="*/ 1 h 15"/>
                <a:gd name="T56" fmla="*/ 31 w 79"/>
                <a:gd name="T57" fmla="*/ 2 h 15"/>
                <a:gd name="T58" fmla="*/ 25 w 79"/>
                <a:gd name="T59" fmla="*/ 3 h 15"/>
                <a:gd name="T60" fmla="*/ 18 w 79"/>
                <a:gd name="T61" fmla="*/ 5 h 15"/>
                <a:gd name="T62" fmla="*/ 12 w 79"/>
                <a:gd name="T63" fmla="*/ 6 h 15"/>
                <a:gd name="T64" fmla="*/ 6 w 79"/>
                <a:gd name="T65" fmla="*/ 7 h 15"/>
                <a:gd name="T66" fmla="*/ 0 w 79"/>
                <a:gd name="T67" fmla="*/ 8 h 15"/>
                <a:gd name="T68" fmla="*/ 0 w 79"/>
                <a:gd name="T69" fmla="*/ 15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5"/>
                <a:gd name="T107" fmla="*/ 79 w 79"/>
                <a:gd name="T108" fmla="*/ 15 h 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5">
                  <a:moveTo>
                    <a:pt x="0" y="15"/>
                  </a:moveTo>
                  <a:lnTo>
                    <a:pt x="0" y="15"/>
                  </a:lnTo>
                  <a:lnTo>
                    <a:pt x="3" y="14"/>
                  </a:lnTo>
                  <a:lnTo>
                    <a:pt x="4" y="14"/>
                  </a:lnTo>
                  <a:lnTo>
                    <a:pt x="7" y="13"/>
                  </a:lnTo>
                  <a:lnTo>
                    <a:pt x="11" y="12"/>
                  </a:lnTo>
                  <a:lnTo>
                    <a:pt x="14" y="10"/>
                  </a:lnTo>
                  <a:lnTo>
                    <a:pt x="19" y="9"/>
                  </a:lnTo>
                  <a:lnTo>
                    <a:pt x="24" y="8"/>
                  </a:lnTo>
                  <a:lnTo>
                    <a:pt x="30" y="8"/>
                  </a:lnTo>
                  <a:lnTo>
                    <a:pt x="35" y="7"/>
                  </a:lnTo>
                  <a:lnTo>
                    <a:pt x="42" y="7"/>
                  </a:lnTo>
                  <a:lnTo>
                    <a:pt x="48" y="6"/>
                  </a:lnTo>
                  <a:lnTo>
                    <a:pt x="55" y="7"/>
                  </a:lnTo>
                  <a:lnTo>
                    <a:pt x="62" y="7"/>
                  </a:lnTo>
                  <a:lnTo>
                    <a:pt x="69" y="8"/>
                  </a:lnTo>
                  <a:lnTo>
                    <a:pt x="76" y="9"/>
                  </a:lnTo>
                  <a:lnTo>
                    <a:pt x="79" y="0"/>
                  </a:lnTo>
                  <a:lnTo>
                    <a:pt x="76" y="0"/>
                  </a:lnTo>
                  <a:lnTo>
                    <a:pt x="74" y="0"/>
                  </a:lnTo>
                  <a:lnTo>
                    <a:pt x="70" y="0"/>
                  </a:lnTo>
                  <a:lnTo>
                    <a:pt x="66" y="0"/>
                  </a:lnTo>
                  <a:lnTo>
                    <a:pt x="61" y="0"/>
                  </a:lnTo>
                  <a:lnTo>
                    <a:pt x="56" y="0"/>
                  </a:lnTo>
                  <a:lnTo>
                    <a:pt x="51" y="1"/>
                  </a:lnTo>
                  <a:lnTo>
                    <a:pt x="44" y="1"/>
                  </a:lnTo>
                  <a:lnTo>
                    <a:pt x="38" y="1"/>
                  </a:lnTo>
                  <a:lnTo>
                    <a:pt x="31" y="2"/>
                  </a:lnTo>
                  <a:lnTo>
                    <a:pt x="25" y="3"/>
                  </a:lnTo>
                  <a:lnTo>
                    <a:pt x="18" y="5"/>
                  </a:lnTo>
                  <a:lnTo>
                    <a:pt x="12" y="6"/>
                  </a:lnTo>
                  <a:lnTo>
                    <a:pt x="6" y="7"/>
                  </a:lnTo>
                  <a:lnTo>
                    <a:pt x="0" y="8"/>
                  </a:lnTo>
                  <a:lnTo>
                    <a:pt x="0" y="15"/>
                  </a:lnTo>
                  <a:close/>
                </a:path>
              </a:pathLst>
            </a:custGeom>
            <a:solidFill>
              <a:srgbClr val="333333"/>
            </a:solidFill>
            <a:ln w="9525">
              <a:noFill/>
              <a:round/>
              <a:headEnd/>
              <a:tailEnd/>
            </a:ln>
          </p:spPr>
          <p:txBody>
            <a:bodyPr/>
            <a:lstStyle/>
            <a:p>
              <a:endParaRPr lang="en-US"/>
            </a:p>
          </p:txBody>
        </p:sp>
        <p:sp>
          <p:nvSpPr>
            <p:cNvPr id="133255" name="Freeform 242"/>
            <p:cNvSpPr>
              <a:spLocks/>
            </p:cNvSpPr>
            <p:nvPr/>
          </p:nvSpPr>
          <p:spPr bwMode="auto">
            <a:xfrm>
              <a:off x="1153" y="1494"/>
              <a:ext cx="132" cy="45"/>
            </a:xfrm>
            <a:custGeom>
              <a:avLst/>
              <a:gdLst>
                <a:gd name="T0" fmla="*/ 55 w 132"/>
                <a:gd name="T1" fmla="*/ 43 h 45"/>
                <a:gd name="T2" fmla="*/ 56 w 132"/>
                <a:gd name="T3" fmla="*/ 43 h 45"/>
                <a:gd name="T4" fmla="*/ 56 w 132"/>
                <a:gd name="T5" fmla="*/ 42 h 45"/>
                <a:gd name="T6" fmla="*/ 57 w 132"/>
                <a:gd name="T7" fmla="*/ 42 h 45"/>
                <a:gd name="T8" fmla="*/ 59 w 132"/>
                <a:gd name="T9" fmla="*/ 41 h 45"/>
                <a:gd name="T10" fmla="*/ 61 w 132"/>
                <a:gd name="T11" fmla="*/ 41 h 45"/>
                <a:gd name="T12" fmla="*/ 63 w 132"/>
                <a:gd name="T13" fmla="*/ 40 h 45"/>
                <a:gd name="T14" fmla="*/ 65 w 132"/>
                <a:gd name="T15" fmla="*/ 39 h 45"/>
                <a:gd name="T16" fmla="*/ 68 w 132"/>
                <a:gd name="T17" fmla="*/ 38 h 45"/>
                <a:gd name="T18" fmla="*/ 71 w 132"/>
                <a:gd name="T19" fmla="*/ 36 h 45"/>
                <a:gd name="T20" fmla="*/ 73 w 132"/>
                <a:gd name="T21" fmla="*/ 34 h 45"/>
                <a:gd name="T22" fmla="*/ 76 w 132"/>
                <a:gd name="T23" fmla="*/ 33 h 45"/>
                <a:gd name="T24" fmla="*/ 78 w 132"/>
                <a:gd name="T25" fmla="*/ 32 h 45"/>
                <a:gd name="T26" fmla="*/ 80 w 132"/>
                <a:gd name="T27" fmla="*/ 29 h 45"/>
                <a:gd name="T28" fmla="*/ 82 w 132"/>
                <a:gd name="T29" fmla="*/ 28 h 45"/>
                <a:gd name="T30" fmla="*/ 84 w 132"/>
                <a:gd name="T31" fmla="*/ 26 h 45"/>
                <a:gd name="T32" fmla="*/ 85 w 132"/>
                <a:gd name="T33" fmla="*/ 24 h 45"/>
                <a:gd name="T34" fmla="*/ 0 w 132"/>
                <a:gd name="T35" fmla="*/ 3 h 45"/>
                <a:gd name="T36" fmla="*/ 6 w 132"/>
                <a:gd name="T37" fmla="*/ 0 h 45"/>
                <a:gd name="T38" fmla="*/ 132 w 132"/>
                <a:gd name="T39" fmla="*/ 32 h 45"/>
                <a:gd name="T40" fmla="*/ 126 w 132"/>
                <a:gd name="T41" fmla="*/ 34 h 45"/>
                <a:gd name="T42" fmla="*/ 90 w 132"/>
                <a:gd name="T43" fmla="*/ 25 h 45"/>
                <a:gd name="T44" fmla="*/ 90 w 132"/>
                <a:gd name="T45" fmla="*/ 25 h 45"/>
                <a:gd name="T46" fmla="*/ 90 w 132"/>
                <a:gd name="T47" fmla="*/ 26 h 45"/>
                <a:gd name="T48" fmla="*/ 89 w 132"/>
                <a:gd name="T49" fmla="*/ 26 h 45"/>
                <a:gd name="T50" fmla="*/ 89 w 132"/>
                <a:gd name="T51" fmla="*/ 27 h 45"/>
                <a:gd name="T52" fmla="*/ 87 w 132"/>
                <a:gd name="T53" fmla="*/ 28 h 45"/>
                <a:gd name="T54" fmla="*/ 86 w 132"/>
                <a:gd name="T55" fmla="*/ 29 h 45"/>
                <a:gd name="T56" fmla="*/ 85 w 132"/>
                <a:gd name="T57" fmla="*/ 31 h 45"/>
                <a:gd name="T58" fmla="*/ 83 w 132"/>
                <a:gd name="T59" fmla="*/ 32 h 45"/>
                <a:gd name="T60" fmla="*/ 80 w 132"/>
                <a:gd name="T61" fmla="*/ 33 h 45"/>
                <a:gd name="T62" fmla="*/ 78 w 132"/>
                <a:gd name="T63" fmla="*/ 35 h 45"/>
                <a:gd name="T64" fmla="*/ 76 w 132"/>
                <a:gd name="T65" fmla="*/ 36 h 45"/>
                <a:gd name="T66" fmla="*/ 72 w 132"/>
                <a:gd name="T67" fmla="*/ 38 h 45"/>
                <a:gd name="T68" fmla="*/ 70 w 132"/>
                <a:gd name="T69" fmla="*/ 40 h 45"/>
                <a:gd name="T70" fmla="*/ 65 w 132"/>
                <a:gd name="T71" fmla="*/ 41 h 45"/>
                <a:gd name="T72" fmla="*/ 62 w 132"/>
                <a:gd name="T73" fmla="*/ 43 h 45"/>
                <a:gd name="T74" fmla="*/ 57 w 132"/>
                <a:gd name="T75" fmla="*/ 45 h 45"/>
                <a:gd name="T76" fmla="*/ 55 w 132"/>
                <a:gd name="T77" fmla="*/ 43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2"/>
                <a:gd name="T118" fmla="*/ 0 h 45"/>
                <a:gd name="T119" fmla="*/ 132 w 132"/>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2" h="45">
                  <a:moveTo>
                    <a:pt x="55" y="43"/>
                  </a:moveTo>
                  <a:lnTo>
                    <a:pt x="56" y="43"/>
                  </a:lnTo>
                  <a:lnTo>
                    <a:pt x="56" y="42"/>
                  </a:lnTo>
                  <a:lnTo>
                    <a:pt x="57" y="42"/>
                  </a:lnTo>
                  <a:lnTo>
                    <a:pt x="59" y="41"/>
                  </a:lnTo>
                  <a:lnTo>
                    <a:pt x="61" y="41"/>
                  </a:lnTo>
                  <a:lnTo>
                    <a:pt x="63" y="40"/>
                  </a:lnTo>
                  <a:lnTo>
                    <a:pt x="65" y="39"/>
                  </a:lnTo>
                  <a:lnTo>
                    <a:pt x="68" y="38"/>
                  </a:lnTo>
                  <a:lnTo>
                    <a:pt x="71" y="36"/>
                  </a:lnTo>
                  <a:lnTo>
                    <a:pt x="73" y="34"/>
                  </a:lnTo>
                  <a:lnTo>
                    <a:pt x="76" y="33"/>
                  </a:lnTo>
                  <a:lnTo>
                    <a:pt x="78" y="32"/>
                  </a:lnTo>
                  <a:lnTo>
                    <a:pt x="80" y="29"/>
                  </a:lnTo>
                  <a:lnTo>
                    <a:pt x="82" y="28"/>
                  </a:lnTo>
                  <a:lnTo>
                    <a:pt x="84" y="26"/>
                  </a:lnTo>
                  <a:lnTo>
                    <a:pt x="85" y="24"/>
                  </a:lnTo>
                  <a:lnTo>
                    <a:pt x="0" y="3"/>
                  </a:lnTo>
                  <a:lnTo>
                    <a:pt x="6" y="0"/>
                  </a:lnTo>
                  <a:lnTo>
                    <a:pt x="132" y="32"/>
                  </a:lnTo>
                  <a:lnTo>
                    <a:pt x="126" y="34"/>
                  </a:lnTo>
                  <a:lnTo>
                    <a:pt x="90" y="25"/>
                  </a:lnTo>
                  <a:lnTo>
                    <a:pt x="90" y="26"/>
                  </a:lnTo>
                  <a:lnTo>
                    <a:pt x="89" y="26"/>
                  </a:lnTo>
                  <a:lnTo>
                    <a:pt x="89" y="27"/>
                  </a:lnTo>
                  <a:lnTo>
                    <a:pt x="87" y="28"/>
                  </a:lnTo>
                  <a:lnTo>
                    <a:pt x="86" y="29"/>
                  </a:lnTo>
                  <a:lnTo>
                    <a:pt x="85" y="31"/>
                  </a:lnTo>
                  <a:lnTo>
                    <a:pt x="83" y="32"/>
                  </a:lnTo>
                  <a:lnTo>
                    <a:pt x="80" y="33"/>
                  </a:lnTo>
                  <a:lnTo>
                    <a:pt x="78" y="35"/>
                  </a:lnTo>
                  <a:lnTo>
                    <a:pt x="76" y="36"/>
                  </a:lnTo>
                  <a:lnTo>
                    <a:pt x="72" y="38"/>
                  </a:lnTo>
                  <a:lnTo>
                    <a:pt x="70" y="40"/>
                  </a:lnTo>
                  <a:lnTo>
                    <a:pt x="65" y="41"/>
                  </a:lnTo>
                  <a:lnTo>
                    <a:pt x="62" y="43"/>
                  </a:lnTo>
                  <a:lnTo>
                    <a:pt x="57" y="45"/>
                  </a:lnTo>
                  <a:lnTo>
                    <a:pt x="55" y="43"/>
                  </a:lnTo>
                  <a:close/>
                </a:path>
              </a:pathLst>
            </a:custGeom>
            <a:solidFill>
              <a:srgbClr val="000000"/>
            </a:solidFill>
            <a:ln w="9525">
              <a:noFill/>
              <a:round/>
              <a:headEnd/>
              <a:tailEnd/>
            </a:ln>
          </p:spPr>
          <p:txBody>
            <a:bodyPr/>
            <a:lstStyle/>
            <a:p>
              <a:endParaRPr lang="en-US"/>
            </a:p>
          </p:txBody>
        </p:sp>
        <p:sp>
          <p:nvSpPr>
            <p:cNvPr id="133256" name="Freeform 243"/>
            <p:cNvSpPr>
              <a:spLocks/>
            </p:cNvSpPr>
            <p:nvPr/>
          </p:nvSpPr>
          <p:spPr bwMode="auto">
            <a:xfrm>
              <a:off x="1125" y="1506"/>
              <a:ext cx="135" cy="40"/>
            </a:xfrm>
            <a:custGeom>
              <a:avLst/>
              <a:gdLst>
                <a:gd name="T0" fmla="*/ 0 w 135"/>
                <a:gd name="T1" fmla="*/ 0 h 40"/>
                <a:gd name="T2" fmla="*/ 132 w 135"/>
                <a:gd name="T3" fmla="*/ 40 h 40"/>
                <a:gd name="T4" fmla="*/ 135 w 135"/>
                <a:gd name="T5" fmla="*/ 40 h 40"/>
                <a:gd name="T6" fmla="*/ 5 w 135"/>
                <a:gd name="T7" fmla="*/ 0 h 40"/>
                <a:gd name="T8" fmla="*/ 0 w 135"/>
                <a:gd name="T9" fmla="*/ 0 h 40"/>
                <a:gd name="T10" fmla="*/ 0 60000 65536"/>
                <a:gd name="T11" fmla="*/ 0 60000 65536"/>
                <a:gd name="T12" fmla="*/ 0 60000 65536"/>
                <a:gd name="T13" fmla="*/ 0 60000 65536"/>
                <a:gd name="T14" fmla="*/ 0 60000 65536"/>
                <a:gd name="T15" fmla="*/ 0 w 135"/>
                <a:gd name="T16" fmla="*/ 0 h 40"/>
                <a:gd name="T17" fmla="*/ 135 w 135"/>
                <a:gd name="T18" fmla="*/ 40 h 40"/>
              </a:gdLst>
              <a:ahLst/>
              <a:cxnLst>
                <a:cxn ang="T10">
                  <a:pos x="T0" y="T1"/>
                </a:cxn>
                <a:cxn ang="T11">
                  <a:pos x="T2" y="T3"/>
                </a:cxn>
                <a:cxn ang="T12">
                  <a:pos x="T4" y="T5"/>
                </a:cxn>
                <a:cxn ang="T13">
                  <a:pos x="T6" y="T7"/>
                </a:cxn>
                <a:cxn ang="T14">
                  <a:pos x="T8" y="T9"/>
                </a:cxn>
              </a:cxnLst>
              <a:rect l="T15" t="T16" r="T17" b="T18"/>
              <a:pathLst>
                <a:path w="135" h="40">
                  <a:moveTo>
                    <a:pt x="0" y="0"/>
                  </a:moveTo>
                  <a:lnTo>
                    <a:pt x="132" y="40"/>
                  </a:lnTo>
                  <a:lnTo>
                    <a:pt x="135" y="40"/>
                  </a:lnTo>
                  <a:lnTo>
                    <a:pt x="5" y="0"/>
                  </a:lnTo>
                  <a:lnTo>
                    <a:pt x="0" y="0"/>
                  </a:lnTo>
                  <a:close/>
                </a:path>
              </a:pathLst>
            </a:custGeom>
            <a:solidFill>
              <a:srgbClr val="000000"/>
            </a:solidFill>
            <a:ln w="9525">
              <a:noFill/>
              <a:round/>
              <a:headEnd/>
              <a:tailEnd/>
            </a:ln>
          </p:spPr>
          <p:txBody>
            <a:bodyPr/>
            <a:lstStyle/>
            <a:p>
              <a:endParaRPr lang="en-US"/>
            </a:p>
          </p:txBody>
        </p:sp>
        <p:sp>
          <p:nvSpPr>
            <p:cNvPr id="133257" name="Freeform 244"/>
            <p:cNvSpPr>
              <a:spLocks/>
            </p:cNvSpPr>
            <p:nvPr/>
          </p:nvSpPr>
          <p:spPr bwMode="auto">
            <a:xfrm>
              <a:off x="1148" y="1501"/>
              <a:ext cx="132" cy="35"/>
            </a:xfrm>
            <a:custGeom>
              <a:avLst/>
              <a:gdLst>
                <a:gd name="T0" fmla="*/ 0 w 132"/>
                <a:gd name="T1" fmla="*/ 0 h 35"/>
                <a:gd name="T2" fmla="*/ 130 w 132"/>
                <a:gd name="T3" fmla="*/ 35 h 35"/>
                <a:gd name="T4" fmla="*/ 132 w 132"/>
                <a:gd name="T5" fmla="*/ 35 h 35"/>
                <a:gd name="T6" fmla="*/ 4 w 132"/>
                <a:gd name="T7" fmla="*/ 0 h 35"/>
                <a:gd name="T8" fmla="*/ 0 w 132"/>
                <a:gd name="T9" fmla="*/ 0 h 35"/>
                <a:gd name="T10" fmla="*/ 0 60000 65536"/>
                <a:gd name="T11" fmla="*/ 0 60000 65536"/>
                <a:gd name="T12" fmla="*/ 0 60000 65536"/>
                <a:gd name="T13" fmla="*/ 0 60000 65536"/>
                <a:gd name="T14" fmla="*/ 0 60000 65536"/>
                <a:gd name="T15" fmla="*/ 0 w 132"/>
                <a:gd name="T16" fmla="*/ 0 h 35"/>
                <a:gd name="T17" fmla="*/ 132 w 132"/>
                <a:gd name="T18" fmla="*/ 35 h 35"/>
              </a:gdLst>
              <a:ahLst/>
              <a:cxnLst>
                <a:cxn ang="T10">
                  <a:pos x="T0" y="T1"/>
                </a:cxn>
                <a:cxn ang="T11">
                  <a:pos x="T2" y="T3"/>
                </a:cxn>
                <a:cxn ang="T12">
                  <a:pos x="T4" y="T5"/>
                </a:cxn>
                <a:cxn ang="T13">
                  <a:pos x="T6" y="T7"/>
                </a:cxn>
                <a:cxn ang="T14">
                  <a:pos x="T8" y="T9"/>
                </a:cxn>
              </a:cxnLst>
              <a:rect l="T15" t="T16" r="T17" b="T18"/>
              <a:pathLst>
                <a:path w="132" h="35">
                  <a:moveTo>
                    <a:pt x="0" y="0"/>
                  </a:moveTo>
                  <a:lnTo>
                    <a:pt x="130" y="35"/>
                  </a:lnTo>
                  <a:lnTo>
                    <a:pt x="132" y="35"/>
                  </a:lnTo>
                  <a:lnTo>
                    <a:pt x="4" y="0"/>
                  </a:lnTo>
                  <a:lnTo>
                    <a:pt x="0" y="0"/>
                  </a:lnTo>
                  <a:close/>
                </a:path>
              </a:pathLst>
            </a:custGeom>
            <a:solidFill>
              <a:srgbClr val="000000"/>
            </a:solidFill>
            <a:ln w="9525">
              <a:noFill/>
              <a:round/>
              <a:headEnd/>
              <a:tailEnd/>
            </a:ln>
          </p:spPr>
          <p:txBody>
            <a:bodyPr/>
            <a:lstStyle/>
            <a:p>
              <a:endParaRPr lang="en-US"/>
            </a:p>
          </p:txBody>
        </p:sp>
        <p:sp>
          <p:nvSpPr>
            <p:cNvPr id="133258" name="Freeform 245"/>
            <p:cNvSpPr>
              <a:spLocks/>
            </p:cNvSpPr>
            <p:nvPr/>
          </p:nvSpPr>
          <p:spPr bwMode="auto">
            <a:xfrm>
              <a:off x="1138" y="1502"/>
              <a:ext cx="133" cy="39"/>
            </a:xfrm>
            <a:custGeom>
              <a:avLst/>
              <a:gdLst>
                <a:gd name="T0" fmla="*/ 0 w 133"/>
                <a:gd name="T1" fmla="*/ 0 h 39"/>
                <a:gd name="T2" fmla="*/ 130 w 133"/>
                <a:gd name="T3" fmla="*/ 39 h 39"/>
                <a:gd name="T4" fmla="*/ 133 w 133"/>
                <a:gd name="T5" fmla="*/ 39 h 39"/>
                <a:gd name="T6" fmla="*/ 3 w 133"/>
                <a:gd name="T7" fmla="*/ 0 h 39"/>
                <a:gd name="T8" fmla="*/ 0 w 133"/>
                <a:gd name="T9" fmla="*/ 0 h 39"/>
                <a:gd name="T10" fmla="*/ 0 60000 65536"/>
                <a:gd name="T11" fmla="*/ 0 60000 65536"/>
                <a:gd name="T12" fmla="*/ 0 60000 65536"/>
                <a:gd name="T13" fmla="*/ 0 60000 65536"/>
                <a:gd name="T14" fmla="*/ 0 60000 65536"/>
                <a:gd name="T15" fmla="*/ 0 w 133"/>
                <a:gd name="T16" fmla="*/ 0 h 39"/>
                <a:gd name="T17" fmla="*/ 133 w 133"/>
                <a:gd name="T18" fmla="*/ 39 h 39"/>
              </a:gdLst>
              <a:ahLst/>
              <a:cxnLst>
                <a:cxn ang="T10">
                  <a:pos x="T0" y="T1"/>
                </a:cxn>
                <a:cxn ang="T11">
                  <a:pos x="T2" y="T3"/>
                </a:cxn>
                <a:cxn ang="T12">
                  <a:pos x="T4" y="T5"/>
                </a:cxn>
                <a:cxn ang="T13">
                  <a:pos x="T6" y="T7"/>
                </a:cxn>
                <a:cxn ang="T14">
                  <a:pos x="T8" y="T9"/>
                </a:cxn>
              </a:cxnLst>
              <a:rect l="T15" t="T16" r="T17" b="T18"/>
              <a:pathLst>
                <a:path w="133" h="39">
                  <a:moveTo>
                    <a:pt x="0" y="0"/>
                  </a:moveTo>
                  <a:lnTo>
                    <a:pt x="130" y="39"/>
                  </a:lnTo>
                  <a:lnTo>
                    <a:pt x="133" y="39"/>
                  </a:lnTo>
                  <a:lnTo>
                    <a:pt x="3" y="0"/>
                  </a:lnTo>
                  <a:lnTo>
                    <a:pt x="0" y="0"/>
                  </a:lnTo>
                  <a:close/>
                </a:path>
              </a:pathLst>
            </a:custGeom>
            <a:solidFill>
              <a:srgbClr val="000000"/>
            </a:solidFill>
            <a:ln w="9525">
              <a:noFill/>
              <a:round/>
              <a:headEnd/>
              <a:tailEnd/>
            </a:ln>
          </p:spPr>
          <p:txBody>
            <a:bodyPr/>
            <a:lstStyle/>
            <a:p>
              <a:endParaRPr lang="en-US"/>
            </a:p>
          </p:txBody>
        </p:sp>
        <p:sp>
          <p:nvSpPr>
            <p:cNvPr id="133259" name="Freeform 246"/>
            <p:cNvSpPr>
              <a:spLocks/>
            </p:cNvSpPr>
            <p:nvPr/>
          </p:nvSpPr>
          <p:spPr bwMode="auto">
            <a:xfrm>
              <a:off x="1107" y="1040"/>
              <a:ext cx="249" cy="209"/>
            </a:xfrm>
            <a:custGeom>
              <a:avLst/>
              <a:gdLst>
                <a:gd name="T0" fmla="*/ 70 w 249"/>
                <a:gd name="T1" fmla="*/ 14 h 209"/>
                <a:gd name="T2" fmla="*/ 70 w 249"/>
                <a:gd name="T3" fmla="*/ 14 h 209"/>
                <a:gd name="T4" fmla="*/ 73 w 249"/>
                <a:gd name="T5" fmla="*/ 14 h 209"/>
                <a:gd name="T6" fmla="*/ 75 w 249"/>
                <a:gd name="T7" fmla="*/ 13 h 209"/>
                <a:gd name="T8" fmla="*/ 79 w 249"/>
                <a:gd name="T9" fmla="*/ 11 h 209"/>
                <a:gd name="T10" fmla="*/ 83 w 249"/>
                <a:gd name="T11" fmla="*/ 10 h 209"/>
                <a:gd name="T12" fmla="*/ 88 w 249"/>
                <a:gd name="T13" fmla="*/ 9 h 209"/>
                <a:gd name="T14" fmla="*/ 95 w 249"/>
                <a:gd name="T15" fmla="*/ 8 h 209"/>
                <a:gd name="T16" fmla="*/ 103 w 249"/>
                <a:gd name="T17" fmla="*/ 6 h 209"/>
                <a:gd name="T18" fmla="*/ 111 w 249"/>
                <a:gd name="T19" fmla="*/ 4 h 209"/>
                <a:gd name="T20" fmla="*/ 121 w 249"/>
                <a:gd name="T21" fmla="*/ 3 h 209"/>
                <a:gd name="T22" fmla="*/ 132 w 249"/>
                <a:gd name="T23" fmla="*/ 2 h 209"/>
                <a:gd name="T24" fmla="*/ 144 w 249"/>
                <a:gd name="T25" fmla="*/ 1 h 209"/>
                <a:gd name="T26" fmla="*/ 157 w 249"/>
                <a:gd name="T27" fmla="*/ 0 h 209"/>
                <a:gd name="T28" fmla="*/ 170 w 249"/>
                <a:gd name="T29" fmla="*/ 0 h 209"/>
                <a:gd name="T30" fmla="*/ 185 w 249"/>
                <a:gd name="T31" fmla="*/ 0 h 209"/>
                <a:gd name="T32" fmla="*/ 201 w 249"/>
                <a:gd name="T33" fmla="*/ 0 h 209"/>
                <a:gd name="T34" fmla="*/ 208 w 249"/>
                <a:gd name="T35" fmla="*/ 28 h 209"/>
                <a:gd name="T36" fmla="*/ 210 w 249"/>
                <a:gd name="T37" fmla="*/ 29 h 209"/>
                <a:gd name="T38" fmla="*/ 216 w 249"/>
                <a:gd name="T39" fmla="*/ 34 h 209"/>
                <a:gd name="T40" fmla="*/ 222 w 249"/>
                <a:gd name="T41" fmla="*/ 39 h 209"/>
                <a:gd name="T42" fmla="*/ 226 w 249"/>
                <a:gd name="T43" fmla="*/ 50 h 209"/>
                <a:gd name="T44" fmla="*/ 240 w 249"/>
                <a:gd name="T45" fmla="*/ 117 h 209"/>
                <a:gd name="T46" fmla="*/ 247 w 249"/>
                <a:gd name="T47" fmla="*/ 145 h 209"/>
                <a:gd name="T48" fmla="*/ 247 w 249"/>
                <a:gd name="T49" fmla="*/ 146 h 209"/>
                <a:gd name="T50" fmla="*/ 248 w 249"/>
                <a:gd name="T51" fmla="*/ 152 h 209"/>
                <a:gd name="T52" fmla="*/ 248 w 249"/>
                <a:gd name="T53" fmla="*/ 160 h 209"/>
                <a:gd name="T54" fmla="*/ 244 w 249"/>
                <a:gd name="T55" fmla="*/ 170 h 209"/>
                <a:gd name="T56" fmla="*/ 0 w 249"/>
                <a:gd name="T57" fmla="*/ 163 h 209"/>
                <a:gd name="T58" fmla="*/ 25 w 249"/>
                <a:gd name="T59" fmla="*/ 150 h 209"/>
                <a:gd name="T60" fmla="*/ 25 w 249"/>
                <a:gd name="T61" fmla="*/ 28 h 209"/>
                <a:gd name="T62" fmla="*/ 26 w 249"/>
                <a:gd name="T63" fmla="*/ 27 h 209"/>
                <a:gd name="T64" fmla="*/ 28 w 249"/>
                <a:gd name="T65" fmla="*/ 25 h 209"/>
                <a:gd name="T66" fmla="*/ 32 w 249"/>
                <a:gd name="T67" fmla="*/ 24 h 209"/>
                <a:gd name="T68" fmla="*/ 37 w 249"/>
                <a:gd name="T69" fmla="*/ 23 h 209"/>
                <a:gd name="T70" fmla="*/ 42 w 249"/>
                <a:gd name="T71" fmla="*/ 22 h 209"/>
                <a:gd name="T72" fmla="*/ 49 w 249"/>
                <a:gd name="T73" fmla="*/ 22 h 209"/>
                <a:gd name="T74" fmla="*/ 58 w 249"/>
                <a:gd name="T75" fmla="*/ 23 h 209"/>
                <a:gd name="T76" fmla="*/ 68 w 249"/>
                <a:gd name="T77" fmla="*/ 27 h 2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9"/>
                <a:gd name="T118" fmla="*/ 0 h 209"/>
                <a:gd name="T119" fmla="*/ 249 w 249"/>
                <a:gd name="T120" fmla="*/ 209 h 20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9" h="209">
                  <a:moveTo>
                    <a:pt x="68" y="27"/>
                  </a:moveTo>
                  <a:lnTo>
                    <a:pt x="70" y="14"/>
                  </a:lnTo>
                  <a:lnTo>
                    <a:pt x="72" y="14"/>
                  </a:lnTo>
                  <a:lnTo>
                    <a:pt x="73" y="14"/>
                  </a:lnTo>
                  <a:lnTo>
                    <a:pt x="74" y="13"/>
                  </a:lnTo>
                  <a:lnTo>
                    <a:pt x="75" y="13"/>
                  </a:lnTo>
                  <a:lnTo>
                    <a:pt x="76" y="13"/>
                  </a:lnTo>
                  <a:lnTo>
                    <a:pt x="79" y="11"/>
                  </a:lnTo>
                  <a:lnTo>
                    <a:pt x="81" y="11"/>
                  </a:lnTo>
                  <a:lnTo>
                    <a:pt x="83" y="10"/>
                  </a:lnTo>
                  <a:lnTo>
                    <a:pt x="86" y="10"/>
                  </a:lnTo>
                  <a:lnTo>
                    <a:pt x="88" y="9"/>
                  </a:lnTo>
                  <a:lnTo>
                    <a:pt x="91" y="8"/>
                  </a:lnTo>
                  <a:lnTo>
                    <a:pt x="95" y="8"/>
                  </a:lnTo>
                  <a:lnTo>
                    <a:pt x="98" y="7"/>
                  </a:lnTo>
                  <a:lnTo>
                    <a:pt x="103" y="6"/>
                  </a:lnTo>
                  <a:lnTo>
                    <a:pt x="107" y="6"/>
                  </a:lnTo>
                  <a:lnTo>
                    <a:pt x="111" y="4"/>
                  </a:lnTo>
                  <a:lnTo>
                    <a:pt x="116" y="4"/>
                  </a:lnTo>
                  <a:lnTo>
                    <a:pt x="121" y="3"/>
                  </a:lnTo>
                  <a:lnTo>
                    <a:pt x="126" y="2"/>
                  </a:lnTo>
                  <a:lnTo>
                    <a:pt x="132" y="2"/>
                  </a:lnTo>
                  <a:lnTo>
                    <a:pt x="137" y="1"/>
                  </a:lnTo>
                  <a:lnTo>
                    <a:pt x="144" y="1"/>
                  </a:lnTo>
                  <a:lnTo>
                    <a:pt x="150" y="1"/>
                  </a:lnTo>
                  <a:lnTo>
                    <a:pt x="157" y="0"/>
                  </a:lnTo>
                  <a:lnTo>
                    <a:pt x="163" y="0"/>
                  </a:lnTo>
                  <a:lnTo>
                    <a:pt x="170" y="0"/>
                  </a:lnTo>
                  <a:lnTo>
                    <a:pt x="178" y="0"/>
                  </a:lnTo>
                  <a:lnTo>
                    <a:pt x="185" y="0"/>
                  </a:lnTo>
                  <a:lnTo>
                    <a:pt x="193" y="0"/>
                  </a:lnTo>
                  <a:lnTo>
                    <a:pt x="201" y="0"/>
                  </a:lnTo>
                  <a:lnTo>
                    <a:pt x="210" y="4"/>
                  </a:lnTo>
                  <a:lnTo>
                    <a:pt x="208" y="28"/>
                  </a:lnTo>
                  <a:lnTo>
                    <a:pt x="208" y="29"/>
                  </a:lnTo>
                  <a:lnTo>
                    <a:pt x="210" y="29"/>
                  </a:lnTo>
                  <a:lnTo>
                    <a:pt x="213" y="31"/>
                  </a:lnTo>
                  <a:lnTo>
                    <a:pt x="216" y="34"/>
                  </a:lnTo>
                  <a:lnTo>
                    <a:pt x="220" y="36"/>
                  </a:lnTo>
                  <a:lnTo>
                    <a:pt x="222" y="39"/>
                  </a:lnTo>
                  <a:lnTo>
                    <a:pt x="224" y="44"/>
                  </a:lnTo>
                  <a:lnTo>
                    <a:pt x="226" y="50"/>
                  </a:lnTo>
                  <a:lnTo>
                    <a:pt x="245" y="69"/>
                  </a:lnTo>
                  <a:lnTo>
                    <a:pt x="240" y="117"/>
                  </a:lnTo>
                  <a:lnTo>
                    <a:pt x="208" y="133"/>
                  </a:lnTo>
                  <a:lnTo>
                    <a:pt x="247" y="145"/>
                  </a:lnTo>
                  <a:lnTo>
                    <a:pt x="247" y="146"/>
                  </a:lnTo>
                  <a:lnTo>
                    <a:pt x="248" y="148"/>
                  </a:lnTo>
                  <a:lnTo>
                    <a:pt x="248" y="152"/>
                  </a:lnTo>
                  <a:lnTo>
                    <a:pt x="249" y="155"/>
                  </a:lnTo>
                  <a:lnTo>
                    <a:pt x="248" y="160"/>
                  </a:lnTo>
                  <a:lnTo>
                    <a:pt x="247" y="164"/>
                  </a:lnTo>
                  <a:lnTo>
                    <a:pt x="244" y="170"/>
                  </a:lnTo>
                  <a:lnTo>
                    <a:pt x="144" y="209"/>
                  </a:lnTo>
                  <a:lnTo>
                    <a:pt x="0" y="163"/>
                  </a:lnTo>
                  <a:lnTo>
                    <a:pt x="3" y="159"/>
                  </a:lnTo>
                  <a:lnTo>
                    <a:pt x="25" y="150"/>
                  </a:lnTo>
                  <a:lnTo>
                    <a:pt x="25" y="28"/>
                  </a:lnTo>
                  <a:lnTo>
                    <a:pt x="26" y="27"/>
                  </a:lnTo>
                  <a:lnTo>
                    <a:pt x="27" y="27"/>
                  </a:lnTo>
                  <a:lnTo>
                    <a:pt x="28" y="25"/>
                  </a:lnTo>
                  <a:lnTo>
                    <a:pt x="31" y="25"/>
                  </a:lnTo>
                  <a:lnTo>
                    <a:pt x="32" y="24"/>
                  </a:lnTo>
                  <a:lnTo>
                    <a:pt x="34" y="23"/>
                  </a:lnTo>
                  <a:lnTo>
                    <a:pt x="37" y="23"/>
                  </a:lnTo>
                  <a:lnTo>
                    <a:pt x="40" y="22"/>
                  </a:lnTo>
                  <a:lnTo>
                    <a:pt x="42" y="22"/>
                  </a:lnTo>
                  <a:lnTo>
                    <a:pt x="46" y="22"/>
                  </a:lnTo>
                  <a:lnTo>
                    <a:pt x="49" y="22"/>
                  </a:lnTo>
                  <a:lnTo>
                    <a:pt x="53" y="22"/>
                  </a:lnTo>
                  <a:lnTo>
                    <a:pt x="58" y="23"/>
                  </a:lnTo>
                  <a:lnTo>
                    <a:pt x="61" y="24"/>
                  </a:lnTo>
                  <a:lnTo>
                    <a:pt x="68" y="27"/>
                  </a:lnTo>
                  <a:close/>
                </a:path>
              </a:pathLst>
            </a:custGeom>
            <a:solidFill>
              <a:srgbClr val="000000"/>
            </a:solidFill>
            <a:ln w="9525">
              <a:noFill/>
              <a:round/>
              <a:headEnd/>
              <a:tailEnd/>
            </a:ln>
          </p:spPr>
          <p:txBody>
            <a:bodyPr/>
            <a:lstStyle/>
            <a:p>
              <a:endParaRPr lang="en-US"/>
            </a:p>
          </p:txBody>
        </p:sp>
        <p:sp>
          <p:nvSpPr>
            <p:cNvPr id="133260" name="Freeform 247"/>
            <p:cNvSpPr>
              <a:spLocks/>
            </p:cNvSpPr>
            <p:nvPr/>
          </p:nvSpPr>
          <p:spPr bwMode="auto">
            <a:xfrm>
              <a:off x="1194" y="1055"/>
              <a:ext cx="79" cy="91"/>
            </a:xfrm>
            <a:custGeom>
              <a:avLst/>
              <a:gdLst>
                <a:gd name="T0" fmla="*/ 78 w 79"/>
                <a:gd name="T1" fmla="*/ 3 h 91"/>
                <a:gd name="T2" fmla="*/ 78 w 79"/>
                <a:gd name="T3" fmla="*/ 3 h 91"/>
                <a:gd name="T4" fmla="*/ 77 w 79"/>
                <a:gd name="T5" fmla="*/ 3 h 91"/>
                <a:gd name="T6" fmla="*/ 74 w 79"/>
                <a:gd name="T7" fmla="*/ 2 h 91"/>
                <a:gd name="T8" fmla="*/ 72 w 79"/>
                <a:gd name="T9" fmla="*/ 2 h 91"/>
                <a:gd name="T10" fmla="*/ 69 w 79"/>
                <a:gd name="T11" fmla="*/ 1 h 91"/>
                <a:gd name="T12" fmla="*/ 65 w 79"/>
                <a:gd name="T13" fmla="*/ 1 h 91"/>
                <a:gd name="T14" fmla="*/ 60 w 79"/>
                <a:gd name="T15" fmla="*/ 1 h 91"/>
                <a:gd name="T16" fmla="*/ 56 w 79"/>
                <a:gd name="T17" fmla="*/ 0 h 91"/>
                <a:gd name="T18" fmla="*/ 50 w 79"/>
                <a:gd name="T19" fmla="*/ 0 h 91"/>
                <a:gd name="T20" fmla="*/ 44 w 79"/>
                <a:gd name="T21" fmla="*/ 1 h 91"/>
                <a:gd name="T22" fmla="*/ 38 w 79"/>
                <a:gd name="T23" fmla="*/ 1 h 91"/>
                <a:gd name="T24" fmla="*/ 31 w 79"/>
                <a:gd name="T25" fmla="*/ 2 h 91"/>
                <a:gd name="T26" fmla="*/ 25 w 79"/>
                <a:gd name="T27" fmla="*/ 3 h 91"/>
                <a:gd name="T28" fmla="*/ 18 w 79"/>
                <a:gd name="T29" fmla="*/ 6 h 91"/>
                <a:gd name="T30" fmla="*/ 11 w 79"/>
                <a:gd name="T31" fmla="*/ 8 h 91"/>
                <a:gd name="T32" fmla="*/ 4 w 79"/>
                <a:gd name="T33" fmla="*/ 12 h 91"/>
                <a:gd name="T34" fmla="*/ 4 w 79"/>
                <a:gd name="T35" fmla="*/ 13 h 91"/>
                <a:gd name="T36" fmla="*/ 3 w 79"/>
                <a:gd name="T37" fmla="*/ 17 h 91"/>
                <a:gd name="T38" fmla="*/ 1 w 79"/>
                <a:gd name="T39" fmla="*/ 26 h 91"/>
                <a:gd name="T40" fmla="*/ 0 w 79"/>
                <a:gd name="T41" fmla="*/ 35 h 91"/>
                <a:gd name="T42" fmla="*/ 0 w 79"/>
                <a:gd name="T43" fmla="*/ 47 h 91"/>
                <a:gd name="T44" fmla="*/ 0 w 79"/>
                <a:gd name="T45" fmla="*/ 61 h 91"/>
                <a:gd name="T46" fmla="*/ 2 w 79"/>
                <a:gd name="T47" fmla="*/ 75 h 91"/>
                <a:gd name="T48" fmla="*/ 6 w 79"/>
                <a:gd name="T49" fmla="*/ 89 h 91"/>
                <a:gd name="T50" fmla="*/ 7 w 79"/>
                <a:gd name="T51" fmla="*/ 89 h 91"/>
                <a:gd name="T52" fmla="*/ 8 w 79"/>
                <a:gd name="T53" fmla="*/ 89 h 91"/>
                <a:gd name="T54" fmla="*/ 9 w 79"/>
                <a:gd name="T55" fmla="*/ 89 h 91"/>
                <a:gd name="T56" fmla="*/ 11 w 79"/>
                <a:gd name="T57" fmla="*/ 89 h 91"/>
                <a:gd name="T58" fmla="*/ 15 w 79"/>
                <a:gd name="T59" fmla="*/ 88 h 91"/>
                <a:gd name="T60" fmla="*/ 18 w 79"/>
                <a:gd name="T61" fmla="*/ 88 h 91"/>
                <a:gd name="T62" fmla="*/ 22 w 79"/>
                <a:gd name="T63" fmla="*/ 88 h 91"/>
                <a:gd name="T64" fmla="*/ 27 w 79"/>
                <a:gd name="T65" fmla="*/ 88 h 91"/>
                <a:gd name="T66" fmla="*/ 32 w 79"/>
                <a:gd name="T67" fmla="*/ 88 h 91"/>
                <a:gd name="T68" fmla="*/ 38 w 79"/>
                <a:gd name="T69" fmla="*/ 88 h 91"/>
                <a:gd name="T70" fmla="*/ 44 w 79"/>
                <a:gd name="T71" fmla="*/ 88 h 91"/>
                <a:gd name="T72" fmla="*/ 50 w 79"/>
                <a:gd name="T73" fmla="*/ 88 h 91"/>
                <a:gd name="T74" fmla="*/ 57 w 79"/>
                <a:gd name="T75" fmla="*/ 89 h 91"/>
                <a:gd name="T76" fmla="*/ 64 w 79"/>
                <a:gd name="T77" fmla="*/ 89 h 91"/>
                <a:gd name="T78" fmla="*/ 71 w 79"/>
                <a:gd name="T79" fmla="*/ 90 h 91"/>
                <a:gd name="T80" fmla="*/ 79 w 79"/>
                <a:gd name="T81" fmla="*/ 91 h 91"/>
                <a:gd name="T82" fmla="*/ 79 w 79"/>
                <a:gd name="T83" fmla="*/ 89 h 91"/>
                <a:gd name="T84" fmla="*/ 78 w 79"/>
                <a:gd name="T85" fmla="*/ 82 h 91"/>
                <a:gd name="T86" fmla="*/ 77 w 79"/>
                <a:gd name="T87" fmla="*/ 70 h 91"/>
                <a:gd name="T88" fmla="*/ 76 w 79"/>
                <a:gd name="T89" fmla="*/ 57 h 91"/>
                <a:gd name="T90" fmla="*/ 76 w 79"/>
                <a:gd name="T91" fmla="*/ 43 h 91"/>
                <a:gd name="T92" fmla="*/ 76 w 79"/>
                <a:gd name="T93" fmla="*/ 29 h 91"/>
                <a:gd name="T94" fmla="*/ 77 w 79"/>
                <a:gd name="T95" fmla="*/ 15 h 91"/>
                <a:gd name="T96" fmla="*/ 78 w 79"/>
                <a:gd name="T97" fmla="*/ 3 h 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91"/>
                <a:gd name="T149" fmla="*/ 79 w 79"/>
                <a:gd name="T150" fmla="*/ 91 h 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91">
                  <a:moveTo>
                    <a:pt x="78" y="3"/>
                  </a:moveTo>
                  <a:lnTo>
                    <a:pt x="78" y="3"/>
                  </a:lnTo>
                  <a:lnTo>
                    <a:pt x="77" y="3"/>
                  </a:lnTo>
                  <a:lnTo>
                    <a:pt x="74" y="2"/>
                  </a:lnTo>
                  <a:lnTo>
                    <a:pt x="72" y="2"/>
                  </a:lnTo>
                  <a:lnTo>
                    <a:pt x="69" y="1"/>
                  </a:lnTo>
                  <a:lnTo>
                    <a:pt x="65" y="1"/>
                  </a:lnTo>
                  <a:lnTo>
                    <a:pt x="60" y="1"/>
                  </a:lnTo>
                  <a:lnTo>
                    <a:pt x="56" y="0"/>
                  </a:lnTo>
                  <a:lnTo>
                    <a:pt x="50" y="0"/>
                  </a:lnTo>
                  <a:lnTo>
                    <a:pt x="44" y="1"/>
                  </a:lnTo>
                  <a:lnTo>
                    <a:pt x="38" y="1"/>
                  </a:lnTo>
                  <a:lnTo>
                    <a:pt x="31" y="2"/>
                  </a:lnTo>
                  <a:lnTo>
                    <a:pt x="25" y="3"/>
                  </a:lnTo>
                  <a:lnTo>
                    <a:pt x="18" y="6"/>
                  </a:lnTo>
                  <a:lnTo>
                    <a:pt x="11" y="8"/>
                  </a:lnTo>
                  <a:lnTo>
                    <a:pt x="4" y="12"/>
                  </a:lnTo>
                  <a:lnTo>
                    <a:pt x="4" y="13"/>
                  </a:lnTo>
                  <a:lnTo>
                    <a:pt x="3" y="17"/>
                  </a:lnTo>
                  <a:lnTo>
                    <a:pt x="1" y="26"/>
                  </a:lnTo>
                  <a:lnTo>
                    <a:pt x="0" y="35"/>
                  </a:lnTo>
                  <a:lnTo>
                    <a:pt x="0" y="47"/>
                  </a:lnTo>
                  <a:lnTo>
                    <a:pt x="0" y="61"/>
                  </a:lnTo>
                  <a:lnTo>
                    <a:pt x="2" y="75"/>
                  </a:lnTo>
                  <a:lnTo>
                    <a:pt x="6" y="89"/>
                  </a:lnTo>
                  <a:lnTo>
                    <a:pt x="7" y="89"/>
                  </a:lnTo>
                  <a:lnTo>
                    <a:pt x="8" y="89"/>
                  </a:lnTo>
                  <a:lnTo>
                    <a:pt x="9" y="89"/>
                  </a:lnTo>
                  <a:lnTo>
                    <a:pt x="11" y="89"/>
                  </a:lnTo>
                  <a:lnTo>
                    <a:pt x="15" y="88"/>
                  </a:lnTo>
                  <a:lnTo>
                    <a:pt x="18" y="88"/>
                  </a:lnTo>
                  <a:lnTo>
                    <a:pt x="22" y="88"/>
                  </a:lnTo>
                  <a:lnTo>
                    <a:pt x="27" y="88"/>
                  </a:lnTo>
                  <a:lnTo>
                    <a:pt x="32" y="88"/>
                  </a:lnTo>
                  <a:lnTo>
                    <a:pt x="38" y="88"/>
                  </a:lnTo>
                  <a:lnTo>
                    <a:pt x="44" y="88"/>
                  </a:lnTo>
                  <a:lnTo>
                    <a:pt x="50" y="88"/>
                  </a:lnTo>
                  <a:lnTo>
                    <a:pt x="57" y="89"/>
                  </a:lnTo>
                  <a:lnTo>
                    <a:pt x="64" y="89"/>
                  </a:lnTo>
                  <a:lnTo>
                    <a:pt x="71" y="90"/>
                  </a:lnTo>
                  <a:lnTo>
                    <a:pt x="79" y="91"/>
                  </a:lnTo>
                  <a:lnTo>
                    <a:pt x="79" y="89"/>
                  </a:lnTo>
                  <a:lnTo>
                    <a:pt x="78" y="82"/>
                  </a:lnTo>
                  <a:lnTo>
                    <a:pt x="77" y="70"/>
                  </a:lnTo>
                  <a:lnTo>
                    <a:pt x="76" y="57"/>
                  </a:lnTo>
                  <a:lnTo>
                    <a:pt x="76" y="43"/>
                  </a:lnTo>
                  <a:lnTo>
                    <a:pt x="76" y="29"/>
                  </a:lnTo>
                  <a:lnTo>
                    <a:pt x="77" y="15"/>
                  </a:lnTo>
                  <a:lnTo>
                    <a:pt x="78" y="3"/>
                  </a:lnTo>
                  <a:close/>
                </a:path>
              </a:pathLst>
            </a:custGeom>
            <a:solidFill>
              <a:srgbClr val="333333"/>
            </a:solidFill>
            <a:ln w="9525">
              <a:noFill/>
              <a:round/>
              <a:headEnd/>
              <a:tailEnd/>
            </a:ln>
          </p:spPr>
          <p:txBody>
            <a:bodyPr/>
            <a:lstStyle/>
            <a:p>
              <a:endParaRPr lang="en-US"/>
            </a:p>
          </p:txBody>
        </p:sp>
        <p:sp>
          <p:nvSpPr>
            <p:cNvPr id="133261" name="Freeform 248"/>
            <p:cNvSpPr>
              <a:spLocks/>
            </p:cNvSpPr>
            <p:nvPr/>
          </p:nvSpPr>
          <p:spPr bwMode="auto">
            <a:xfrm>
              <a:off x="1202" y="1081"/>
              <a:ext cx="132" cy="90"/>
            </a:xfrm>
            <a:custGeom>
              <a:avLst/>
              <a:gdLst>
                <a:gd name="T0" fmla="*/ 1 w 132"/>
                <a:gd name="T1" fmla="*/ 67 h 90"/>
                <a:gd name="T2" fmla="*/ 0 w 132"/>
                <a:gd name="T3" fmla="*/ 78 h 90"/>
                <a:gd name="T4" fmla="*/ 86 w 132"/>
                <a:gd name="T5" fmla="*/ 90 h 90"/>
                <a:gd name="T6" fmla="*/ 86 w 132"/>
                <a:gd name="T7" fmla="*/ 90 h 90"/>
                <a:gd name="T8" fmla="*/ 89 w 132"/>
                <a:gd name="T9" fmla="*/ 88 h 90"/>
                <a:gd name="T10" fmla="*/ 91 w 132"/>
                <a:gd name="T11" fmla="*/ 87 h 90"/>
                <a:gd name="T12" fmla="*/ 94 w 132"/>
                <a:gd name="T13" fmla="*/ 85 h 90"/>
                <a:gd name="T14" fmla="*/ 98 w 132"/>
                <a:gd name="T15" fmla="*/ 83 h 90"/>
                <a:gd name="T16" fmla="*/ 103 w 132"/>
                <a:gd name="T17" fmla="*/ 79 h 90"/>
                <a:gd name="T18" fmla="*/ 107 w 132"/>
                <a:gd name="T19" fmla="*/ 74 h 90"/>
                <a:gd name="T20" fmla="*/ 112 w 132"/>
                <a:gd name="T21" fmla="*/ 71 h 90"/>
                <a:gd name="T22" fmla="*/ 117 w 132"/>
                <a:gd name="T23" fmla="*/ 65 h 90"/>
                <a:gd name="T24" fmla="*/ 121 w 132"/>
                <a:gd name="T25" fmla="*/ 59 h 90"/>
                <a:gd name="T26" fmla="*/ 125 w 132"/>
                <a:gd name="T27" fmla="*/ 53 h 90"/>
                <a:gd name="T28" fmla="*/ 128 w 132"/>
                <a:gd name="T29" fmla="*/ 46 h 90"/>
                <a:gd name="T30" fmla="*/ 131 w 132"/>
                <a:gd name="T31" fmla="*/ 39 h 90"/>
                <a:gd name="T32" fmla="*/ 132 w 132"/>
                <a:gd name="T33" fmla="*/ 31 h 90"/>
                <a:gd name="T34" fmla="*/ 132 w 132"/>
                <a:gd name="T35" fmla="*/ 22 h 90"/>
                <a:gd name="T36" fmla="*/ 129 w 132"/>
                <a:gd name="T37" fmla="*/ 12 h 90"/>
                <a:gd name="T38" fmla="*/ 129 w 132"/>
                <a:gd name="T39" fmla="*/ 12 h 90"/>
                <a:gd name="T40" fmla="*/ 128 w 132"/>
                <a:gd name="T41" fmla="*/ 10 h 90"/>
                <a:gd name="T42" fmla="*/ 127 w 132"/>
                <a:gd name="T43" fmla="*/ 9 h 90"/>
                <a:gd name="T44" fmla="*/ 126 w 132"/>
                <a:gd name="T45" fmla="*/ 7 h 90"/>
                <a:gd name="T46" fmla="*/ 124 w 132"/>
                <a:gd name="T47" fmla="*/ 3 h 90"/>
                <a:gd name="T48" fmla="*/ 120 w 132"/>
                <a:gd name="T49" fmla="*/ 2 h 90"/>
                <a:gd name="T50" fmla="*/ 117 w 132"/>
                <a:gd name="T51" fmla="*/ 0 h 90"/>
                <a:gd name="T52" fmla="*/ 113 w 132"/>
                <a:gd name="T53" fmla="*/ 0 h 90"/>
                <a:gd name="T54" fmla="*/ 113 w 132"/>
                <a:gd name="T55" fmla="*/ 1 h 90"/>
                <a:gd name="T56" fmla="*/ 114 w 132"/>
                <a:gd name="T57" fmla="*/ 4 h 90"/>
                <a:gd name="T58" fmla="*/ 117 w 132"/>
                <a:gd name="T59" fmla="*/ 11 h 90"/>
                <a:gd name="T60" fmla="*/ 118 w 132"/>
                <a:gd name="T61" fmla="*/ 18 h 90"/>
                <a:gd name="T62" fmla="*/ 118 w 132"/>
                <a:gd name="T63" fmla="*/ 29 h 90"/>
                <a:gd name="T64" fmla="*/ 117 w 132"/>
                <a:gd name="T65" fmla="*/ 39 h 90"/>
                <a:gd name="T66" fmla="*/ 114 w 132"/>
                <a:gd name="T67" fmla="*/ 51 h 90"/>
                <a:gd name="T68" fmla="*/ 108 w 132"/>
                <a:gd name="T69" fmla="*/ 63 h 90"/>
                <a:gd name="T70" fmla="*/ 108 w 132"/>
                <a:gd name="T71" fmla="*/ 63 h 90"/>
                <a:gd name="T72" fmla="*/ 108 w 132"/>
                <a:gd name="T73" fmla="*/ 64 h 90"/>
                <a:gd name="T74" fmla="*/ 107 w 132"/>
                <a:gd name="T75" fmla="*/ 64 h 90"/>
                <a:gd name="T76" fmla="*/ 106 w 132"/>
                <a:gd name="T77" fmla="*/ 65 h 90"/>
                <a:gd name="T78" fmla="*/ 105 w 132"/>
                <a:gd name="T79" fmla="*/ 66 h 90"/>
                <a:gd name="T80" fmla="*/ 103 w 132"/>
                <a:gd name="T81" fmla="*/ 67 h 90"/>
                <a:gd name="T82" fmla="*/ 100 w 132"/>
                <a:gd name="T83" fmla="*/ 69 h 90"/>
                <a:gd name="T84" fmla="*/ 98 w 132"/>
                <a:gd name="T85" fmla="*/ 70 h 90"/>
                <a:gd name="T86" fmla="*/ 96 w 132"/>
                <a:gd name="T87" fmla="*/ 70 h 90"/>
                <a:gd name="T88" fmla="*/ 92 w 132"/>
                <a:gd name="T89" fmla="*/ 71 h 90"/>
                <a:gd name="T90" fmla="*/ 90 w 132"/>
                <a:gd name="T91" fmla="*/ 72 h 90"/>
                <a:gd name="T92" fmla="*/ 85 w 132"/>
                <a:gd name="T93" fmla="*/ 72 h 90"/>
                <a:gd name="T94" fmla="*/ 82 w 132"/>
                <a:gd name="T95" fmla="*/ 72 h 90"/>
                <a:gd name="T96" fmla="*/ 78 w 132"/>
                <a:gd name="T97" fmla="*/ 72 h 90"/>
                <a:gd name="T98" fmla="*/ 73 w 132"/>
                <a:gd name="T99" fmla="*/ 72 h 90"/>
                <a:gd name="T100" fmla="*/ 69 w 132"/>
                <a:gd name="T101" fmla="*/ 71 h 90"/>
                <a:gd name="T102" fmla="*/ 69 w 132"/>
                <a:gd name="T103" fmla="*/ 83 h 90"/>
                <a:gd name="T104" fmla="*/ 3 w 132"/>
                <a:gd name="T105" fmla="*/ 76 h 90"/>
                <a:gd name="T106" fmla="*/ 1 w 132"/>
                <a:gd name="T107" fmla="*/ 67 h 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2"/>
                <a:gd name="T163" fmla="*/ 0 h 90"/>
                <a:gd name="T164" fmla="*/ 132 w 132"/>
                <a:gd name="T165" fmla="*/ 90 h 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2" h="90">
                  <a:moveTo>
                    <a:pt x="1" y="67"/>
                  </a:moveTo>
                  <a:lnTo>
                    <a:pt x="0" y="78"/>
                  </a:lnTo>
                  <a:lnTo>
                    <a:pt x="86" y="90"/>
                  </a:lnTo>
                  <a:lnTo>
                    <a:pt x="89" y="88"/>
                  </a:lnTo>
                  <a:lnTo>
                    <a:pt x="91" y="87"/>
                  </a:lnTo>
                  <a:lnTo>
                    <a:pt x="94" y="85"/>
                  </a:lnTo>
                  <a:lnTo>
                    <a:pt x="98" y="83"/>
                  </a:lnTo>
                  <a:lnTo>
                    <a:pt x="103" y="79"/>
                  </a:lnTo>
                  <a:lnTo>
                    <a:pt x="107" y="74"/>
                  </a:lnTo>
                  <a:lnTo>
                    <a:pt x="112" y="71"/>
                  </a:lnTo>
                  <a:lnTo>
                    <a:pt x="117" y="65"/>
                  </a:lnTo>
                  <a:lnTo>
                    <a:pt x="121" y="59"/>
                  </a:lnTo>
                  <a:lnTo>
                    <a:pt x="125" y="53"/>
                  </a:lnTo>
                  <a:lnTo>
                    <a:pt x="128" y="46"/>
                  </a:lnTo>
                  <a:lnTo>
                    <a:pt x="131" y="39"/>
                  </a:lnTo>
                  <a:lnTo>
                    <a:pt x="132" y="31"/>
                  </a:lnTo>
                  <a:lnTo>
                    <a:pt x="132" y="22"/>
                  </a:lnTo>
                  <a:lnTo>
                    <a:pt x="129" y="12"/>
                  </a:lnTo>
                  <a:lnTo>
                    <a:pt x="128" y="10"/>
                  </a:lnTo>
                  <a:lnTo>
                    <a:pt x="127" y="9"/>
                  </a:lnTo>
                  <a:lnTo>
                    <a:pt x="126" y="7"/>
                  </a:lnTo>
                  <a:lnTo>
                    <a:pt x="124" y="3"/>
                  </a:lnTo>
                  <a:lnTo>
                    <a:pt x="120" y="2"/>
                  </a:lnTo>
                  <a:lnTo>
                    <a:pt x="117" y="0"/>
                  </a:lnTo>
                  <a:lnTo>
                    <a:pt x="113" y="0"/>
                  </a:lnTo>
                  <a:lnTo>
                    <a:pt x="113" y="1"/>
                  </a:lnTo>
                  <a:lnTo>
                    <a:pt x="114" y="4"/>
                  </a:lnTo>
                  <a:lnTo>
                    <a:pt x="117" y="11"/>
                  </a:lnTo>
                  <a:lnTo>
                    <a:pt x="118" y="18"/>
                  </a:lnTo>
                  <a:lnTo>
                    <a:pt x="118" y="29"/>
                  </a:lnTo>
                  <a:lnTo>
                    <a:pt x="117" y="39"/>
                  </a:lnTo>
                  <a:lnTo>
                    <a:pt x="114" y="51"/>
                  </a:lnTo>
                  <a:lnTo>
                    <a:pt x="108" y="63"/>
                  </a:lnTo>
                  <a:lnTo>
                    <a:pt x="108" y="64"/>
                  </a:lnTo>
                  <a:lnTo>
                    <a:pt x="107" y="64"/>
                  </a:lnTo>
                  <a:lnTo>
                    <a:pt x="106" y="65"/>
                  </a:lnTo>
                  <a:lnTo>
                    <a:pt x="105" y="66"/>
                  </a:lnTo>
                  <a:lnTo>
                    <a:pt x="103" y="67"/>
                  </a:lnTo>
                  <a:lnTo>
                    <a:pt x="100" y="69"/>
                  </a:lnTo>
                  <a:lnTo>
                    <a:pt x="98" y="70"/>
                  </a:lnTo>
                  <a:lnTo>
                    <a:pt x="96" y="70"/>
                  </a:lnTo>
                  <a:lnTo>
                    <a:pt x="92" y="71"/>
                  </a:lnTo>
                  <a:lnTo>
                    <a:pt x="90" y="72"/>
                  </a:lnTo>
                  <a:lnTo>
                    <a:pt x="85" y="72"/>
                  </a:lnTo>
                  <a:lnTo>
                    <a:pt x="82" y="72"/>
                  </a:lnTo>
                  <a:lnTo>
                    <a:pt x="78" y="72"/>
                  </a:lnTo>
                  <a:lnTo>
                    <a:pt x="73" y="72"/>
                  </a:lnTo>
                  <a:lnTo>
                    <a:pt x="69" y="71"/>
                  </a:lnTo>
                  <a:lnTo>
                    <a:pt x="69" y="83"/>
                  </a:lnTo>
                  <a:lnTo>
                    <a:pt x="3" y="76"/>
                  </a:lnTo>
                  <a:lnTo>
                    <a:pt x="1" y="67"/>
                  </a:lnTo>
                  <a:close/>
                </a:path>
              </a:pathLst>
            </a:custGeom>
            <a:solidFill>
              <a:srgbClr val="99D8D8"/>
            </a:solidFill>
            <a:ln w="9525">
              <a:noFill/>
              <a:round/>
              <a:headEnd/>
              <a:tailEnd/>
            </a:ln>
          </p:spPr>
          <p:txBody>
            <a:bodyPr/>
            <a:lstStyle/>
            <a:p>
              <a:endParaRPr lang="en-US"/>
            </a:p>
          </p:txBody>
        </p:sp>
        <p:sp>
          <p:nvSpPr>
            <p:cNvPr id="133262" name="Freeform 249"/>
            <p:cNvSpPr>
              <a:spLocks/>
            </p:cNvSpPr>
            <p:nvPr/>
          </p:nvSpPr>
          <p:spPr bwMode="auto">
            <a:xfrm>
              <a:off x="1186" y="1169"/>
              <a:ext cx="96" cy="31"/>
            </a:xfrm>
            <a:custGeom>
              <a:avLst/>
              <a:gdLst>
                <a:gd name="T0" fmla="*/ 96 w 96"/>
                <a:gd name="T1" fmla="*/ 11 h 31"/>
                <a:gd name="T2" fmla="*/ 1 w 96"/>
                <a:gd name="T3" fmla="*/ 0 h 31"/>
                <a:gd name="T4" fmla="*/ 0 w 96"/>
                <a:gd name="T5" fmla="*/ 11 h 31"/>
                <a:gd name="T6" fmla="*/ 93 w 96"/>
                <a:gd name="T7" fmla="*/ 31 h 31"/>
                <a:gd name="T8" fmla="*/ 96 w 96"/>
                <a:gd name="T9" fmla="*/ 11 h 31"/>
                <a:gd name="T10" fmla="*/ 0 60000 65536"/>
                <a:gd name="T11" fmla="*/ 0 60000 65536"/>
                <a:gd name="T12" fmla="*/ 0 60000 65536"/>
                <a:gd name="T13" fmla="*/ 0 60000 65536"/>
                <a:gd name="T14" fmla="*/ 0 60000 65536"/>
                <a:gd name="T15" fmla="*/ 0 w 96"/>
                <a:gd name="T16" fmla="*/ 0 h 31"/>
                <a:gd name="T17" fmla="*/ 96 w 96"/>
                <a:gd name="T18" fmla="*/ 31 h 31"/>
              </a:gdLst>
              <a:ahLst/>
              <a:cxnLst>
                <a:cxn ang="T10">
                  <a:pos x="T0" y="T1"/>
                </a:cxn>
                <a:cxn ang="T11">
                  <a:pos x="T2" y="T3"/>
                </a:cxn>
                <a:cxn ang="T12">
                  <a:pos x="T4" y="T5"/>
                </a:cxn>
                <a:cxn ang="T13">
                  <a:pos x="T6" y="T7"/>
                </a:cxn>
                <a:cxn ang="T14">
                  <a:pos x="T8" y="T9"/>
                </a:cxn>
              </a:cxnLst>
              <a:rect l="T15" t="T16" r="T17" b="T18"/>
              <a:pathLst>
                <a:path w="96" h="31">
                  <a:moveTo>
                    <a:pt x="96" y="11"/>
                  </a:moveTo>
                  <a:lnTo>
                    <a:pt x="1" y="0"/>
                  </a:lnTo>
                  <a:lnTo>
                    <a:pt x="0" y="11"/>
                  </a:lnTo>
                  <a:lnTo>
                    <a:pt x="93" y="31"/>
                  </a:lnTo>
                  <a:lnTo>
                    <a:pt x="96" y="11"/>
                  </a:lnTo>
                  <a:close/>
                </a:path>
              </a:pathLst>
            </a:custGeom>
            <a:solidFill>
              <a:srgbClr val="000000"/>
            </a:solidFill>
            <a:ln w="9525">
              <a:noFill/>
              <a:round/>
              <a:headEnd/>
              <a:tailEnd/>
            </a:ln>
          </p:spPr>
          <p:txBody>
            <a:bodyPr/>
            <a:lstStyle/>
            <a:p>
              <a:endParaRPr lang="en-US"/>
            </a:p>
          </p:txBody>
        </p:sp>
        <p:sp>
          <p:nvSpPr>
            <p:cNvPr id="133263" name="Freeform 250"/>
            <p:cNvSpPr>
              <a:spLocks/>
            </p:cNvSpPr>
            <p:nvPr/>
          </p:nvSpPr>
          <p:spPr bwMode="auto">
            <a:xfrm>
              <a:off x="1233" y="1179"/>
              <a:ext cx="42" cy="14"/>
            </a:xfrm>
            <a:custGeom>
              <a:avLst/>
              <a:gdLst>
                <a:gd name="T0" fmla="*/ 42 w 42"/>
                <a:gd name="T1" fmla="*/ 6 h 14"/>
                <a:gd name="T2" fmla="*/ 2 w 42"/>
                <a:gd name="T3" fmla="*/ 0 h 14"/>
                <a:gd name="T4" fmla="*/ 0 w 42"/>
                <a:gd name="T5" fmla="*/ 6 h 14"/>
                <a:gd name="T6" fmla="*/ 40 w 42"/>
                <a:gd name="T7" fmla="*/ 14 h 14"/>
                <a:gd name="T8" fmla="*/ 42 w 42"/>
                <a:gd name="T9" fmla="*/ 6 h 14"/>
                <a:gd name="T10" fmla="*/ 0 60000 65536"/>
                <a:gd name="T11" fmla="*/ 0 60000 65536"/>
                <a:gd name="T12" fmla="*/ 0 60000 65536"/>
                <a:gd name="T13" fmla="*/ 0 60000 65536"/>
                <a:gd name="T14" fmla="*/ 0 60000 65536"/>
                <a:gd name="T15" fmla="*/ 0 w 42"/>
                <a:gd name="T16" fmla="*/ 0 h 14"/>
                <a:gd name="T17" fmla="*/ 42 w 42"/>
                <a:gd name="T18" fmla="*/ 14 h 14"/>
              </a:gdLst>
              <a:ahLst/>
              <a:cxnLst>
                <a:cxn ang="T10">
                  <a:pos x="T0" y="T1"/>
                </a:cxn>
                <a:cxn ang="T11">
                  <a:pos x="T2" y="T3"/>
                </a:cxn>
                <a:cxn ang="T12">
                  <a:pos x="T4" y="T5"/>
                </a:cxn>
                <a:cxn ang="T13">
                  <a:pos x="T6" y="T7"/>
                </a:cxn>
                <a:cxn ang="T14">
                  <a:pos x="T8" y="T9"/>
                </a:cxn>
              </a:cxnLst>
              <a:rect l="T15" t="T16" r="T17" b="T18"/>
              <a:pathLst>
                <a:path w="42" h="14">
                  <a:moveTo>
                    <a:pt x="42" y="6"/>
                  </a:moveTo>
                  <a:lnTo>
                    <a:pt x="2" y="0"/>
                  </a:lnTo>
                  <a:lnTo>
                    <a:pt x="0" y="6"/>
                  </a:lnTo>
                  <a:lnTo>
                    <a:pt x="40" y="14"/>
                  </a:lnTo>
                  <a:lnTo>
                    <a:pt x="42" y="6"/>
                  </a:lnTo>
                  <a:close/>
                </a:path>
              </a:pathLst>
            </a:custGeom>
            <a:solidFill>
              <a:srgbClr val="99D8D8"/>
            </a:solidFill>
            <a:ln w="9525">
              <a:noFill/>
              <a:round/>
              <a:headEnd/>
              <a:tailEnd/>
            </a:ln>
          </p:spPr>
          <p:txBody>
            <a:bodyPr/>
            <a:lstStyle/>
            <a:p>
              <a:endParaRPr lang="en-US"/>
            </a:p>
          </p:txBody>
        </p:sp>
        <p:sp>
          <p:nvSpPr>
            <p:cNvPr id="133264" name="Freeform 251"/>
            <p:cNvSpPr>
              <a:spLocks/>
            </p:cNvSpPr>
            <p:nvPr/>
          </p:nvSpPr>
          <p:spPr bwMode="auto">
            <a:xfrm>
              <a:off x="1191" y="1172"/>
              <a:ext cx="28" cy="10"/>
            </a:xfrm>
            <a:custGeom>
              <a:avLst/>
              <a:gdLst>
                <a:gd name="T0" fmla="*/ 28 w 28"/>
                <a:gd name="T1" fmla="*/ 4 h 10"/>
                <a:gd name="T2" fmla="*/ 0 w 28"/>
                <a:gd name="T3" fmla="*/ 0 h 10"/>
                <a:gd name="T4" fmla="*/ 0 w 28"/>
                <a:gd name="T5" fmla="*/ 6 h 10"/>
                <a:gd name="T6" fmla="*/ 27 w 28"/>
                <a:gd name="T7" fmla="*/ 10 h 10"/>
                <a:gd name="T8" fmla="*/ 28 w 28"/>
                <a:gd name="T9" fmla="*/ 4 h 10"/>
                <a:gd name="T10" fmla="*/ 0 60000 65536"/>
                <a:gd name="T11" fmla="*/ 0 60000 65536"/>
                <a:gd name="T12" fmla="*/ 0 60000 65536"/>
                <a:gd name="T13" fmla="*/ 0 60000 65536"/>
                <a:gd name="T14" fmla="*/ 0 60000 65536"/>
                <a:gd name="T15" fmla="*/ 0 w 28"/>
                <a:gd name="T16" fmla="*/ 0 h 10"/>
                <a:gd name="T17" fmla="*/ 28 w 28"/>
                <a:gd name="T18" fmla="*/ 10 h 10"/>
              </a:gdLst>
              <a:ahLst/>
              <a:cxnLst>
                <a:cxn ang="T10">
                  <a:pos x="T0" y="T1"/>
                </a:cxn>
                <a:cxn ang="T11">
                  <a:pos x="T2" y="T3"/>
                </a:cxn>
                <a:cxn ang="T12">
                  <a:pos x="T4" y="T5"/>
                </a:cxn>
                <a:cxn ang="T13">
                  <a:pos x="T6" y="T7"/>
                </a:cxn>
                <a:cxn ang="T14">
                  <a:pos x="T8" y="T9"/>
                </a:cxn>
              </a:cxnLst>
              <a:rect l="T15" t="T16" r="T17" b="T18"/>
              <a:pathLst>
                <a:path w="28" h="10">
                  <a:moveTo>
                    <a:pt x="28" y="4"/>
                  </a:moveTo>
                  <a:lnTo>
                    <a:pt x="0" y="0"/>
                  </a:lnTo>
                  <a:lnTo>
                    <a:pt x="0" y="6"/>
                  </a:lnTo>
                  <a:lnTo>
                    <a:pt x="27" y="10"/>
                  </a:lnTo>
                  <a:lnTo>
                    <a:pt x="28" y="4"/>
                  </a:lnTo>
                  <a:close/>
                </a:path>
              </a:pathLst>
            </a:custGeom>
            <a:solidFill>
              <a:srgbClr val="99D8D8"/>
            </a:solidFill>
            <a:ln w="9525">
              <a:noFill/>
              <a:round/>
              <a:headEnd/>
              <a:tailEnd/>
            </a:ln>
          </p:spPr>
          <p:txBody>
            <a:bodyPr/>
            <a:lstStyle/>
            <a:p>
              <a:endParaRPr lang="en-US"/>
            </a:p>
          </p:txBody>
        </p:sp>
        <p:sp>
          <p:nvSpPr>
            <p:cNvPr id="133265" name="Freeform 252"/>
            <p:cNvSpPr>
              <a:spLocks/>
            </p:cNvSpPr>
            <p:nvPr/>
          </p:nvSpPr>
          <p:spPr bwMode="auto">
            <a:xfrm>
              <a:off x="1123" y="1182"/>
              <a:ext cx="162" cy="54"/>
            </a:xfrm>
            <a:custGeom>
              <a:avLst/>
              <a:gdLst>
                <a:gd name="T0" fmla="*/ 0 w 162"/>
                <a:gd name="T1" fmla="*/ 17 h 54"/>
                <a:gd name="T2" fmla="*/ 0 w 162"/>
                <a:gd name="T3" fmla="*/ 17 h 54"/>
                <a:gd name="T4" fmla="*/ 1 w 162"/>
                <a:gd name="T5" fmla="*/ 17 h 54"/>
                <a:gd name="T6" fmla="*/ 2 w 162"/>
                <a:gd name="T7" fmla="*/ 17 h 54"/>
                <a:gd name="T8" fmla="*/ 4 w 162"/>
                <a:gd name="T9" fmla="*/ 15 h 54"/>
                <a:gd name="T10" fmla="*/ 7 w 162"/>
                <a:gd name="T11" fmla="*/ 15 h 54"/>
                <a:gd name="T12" fmla="*/ 10 w 162"/>
                <a:gd name="T13" fmla="*/ 14 h 54"/>
                <a:gd name="T14" fmla="*/ 14 w 162"/>
                <a:gd name="T15" fmla="*/ 14 h 54"/>
                <a:gd name="T16" fmla="*/ 17 w 162"/>
                <a:gd name="T17" fmla="*/ 13 h 54"/>
                <a:gd name="T18" fmla="*/ 21 w 162"/>
                <a:gd name="T19" fmla="*/ 12 h 54"/>
                <a:gd name="T20" fmla="*/ 24 w 162"/>
                <a:gd name="T21" fmla="*/ 11 h 54"/>
                <a:gd name="T22" fmla="*/ 28 w 162"/>
                <a:gd name="T23" fmla="*/ 10 h 54"/>
                <a:gd name="T24" fmla="*/ 31 w 162"/>
                <a:gd name="T25" fmla="*/ 8 h 54"/>
                <a:gd name="T26" fmla="*/ 35 w 162"/>
                <a:gd name="T27" fmla="*/ 6 h 54"/>
                <a:gd name="T28" fmla="*/ 37 w 162"/>
                <a:gd name="T29" fmla="*/ 5 h 54"/>
                <a:gd name="T30" fmla="*/ 40 w 162"/>
                <a:gd name="T31" fmla="*/ 3 h 54"/>
                <a:gd name="T32" fmla="*/ 43 w 162"/>
                <a:gd name="T33" fmla="*/ 0 h 54"/>
                <a:gd name="T34" fmla="*/ 162 w 162"/>
                <a:gd name="T35" fmla="*/ 28 h 54"/>
                <a:gd name="T36" fmla="*/ 162 w 162"/>
                <a:gd name="T37" fmla="*/ 28 h 54"/>
                <a:gd name="T38" fmla="*/ 161 w 162"/>
                <a:gd name="T39" fmla="*/ 28 h 54"/>
                <a:gd name="T40" fmla="*/ 159 w 162"/>
                <a:gd name="T41" fmla="*/ 29 h 54"/>
                <a:gd name="T42" fmla="*/ 158 w 162"/>
                <a:gd name="T43" fmla="*/ 31 h 54"/>
                <a:gd name="T44" fmla="*/ 157 w 162"/>
                <a:gd name="T45" fmla="*/ 33 h 54"/>
                <a:gd name="T46" fmla="*/ 155 w 162"/>
                <a:gd name="T47" fmla="*/ 34 h 54"/>
                <a:gd name="T48" fmla="*/ 152 w 162"/>
                <a:gd name="T49" fmla="*/ 36 h 54"/>
                <a:gd name="T50" fmla="*/ 150 w 162"/>
                <a:gd name="T51" fmla="*/ 39 h 54"/>
                <a:gd name="T52" fmla="*/ 147 w 162"/>
                <a:gd name="T53" fmla="*/ 41 h 54"/>
                <a:gd name="T54" fmla="*/ 144 w 162"/>
                <a:gd name="T55" fmla="*/ 43 h 54"/>
                <a:gd name="T56" fmla="*/ 141 w 162"/>
                <a:gd name="T57" fmla="*/ 46 h 54"/>
                <a:gd name="T58" fmla="*/ 137 w 162"/>
                <a:gd name="T59" fmla="*/ 48 h 54"/>
                <a:gd name="T60" fmla="*/ 135 w 162"/>
                <a:gd name="T61" fmla="*/ 49 h 54"/>
                <a:gd name="T62" fmla="*/ 131 w 162"/>
                <a:gd name="T63" fmla="*/ 52 h 54"/>
                <a:gd name="T64" fmla="*/ 128 w 162"/>
                <a:gd name="T65" fmla="*/ 53 h 54"/>
                <a:gd name="T66" fmla="*/ 126 w 162"/>
                <a:gd name="T67" fmla="*/ 54 h 54"/>
                <a:gd name="T68" fmla="*/ 0 w 162"/>
                <a:gd name="T69" fmla="*/ 17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2"/>
                <a:gd name="T106" fmla="*/ 0 h 54"/>
                <a:gd name="T107" fmla="*/ 162 w 162"/>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2" h="54">
                  <a:moveTo>
                    <a:pt x="0" y="17"/>
                  </a:moveTo>
                  <a:lnTo>
                    <a:pt x="0" y="17"/>
                  </a:lnTo>
                  <a:lnTo>
                    <a:pt x="1" y="17"/>
                  </a:lnTo>
                  <a:lnTo>
                    <a:pt x="2" y="17"/>
                  </a:lnTo>
                  <a:lnTo>
                    <a:pt x="4" y="15"/>
                  </a:lnTo>
                  <a:lnTo>
                    <a:pt x="7" y="15"/>
                  </a:lnTo>
                  <a:lnTo>
                    <a:pt x="10" y="14"/>
                  </a:lnTo>
                  <a:lnTo>
                    <a:pt x="14" y="14"/>
                  </a:lnTo>
                  <a:lnTo>
                    <a:pt x="17" y="13"/>
                  </a:lnTo>
                  <a:lnTo>
                    <a:pt x="21" y="12"/>
                  </a:lnTo>
                  <a:lnTo>
                    <a:pt x="24" y="11"/>
                  </a:lnTo>
                  <a:lnTo>
                    <a:pt x="28" y="10"/>
                  </a:lnTo>
                  <a:lnTo>
                    <a:pt x="31" y="8"/>
                  </a:lnTo>
                  <a:lnTo>
                    <a:pt x="35" y="6"/>
                  </a:lnTo>
                  <a:lnTo>
                    <a:pt x="37" y="5"/>
                  </a:lnTo>
                  <a:lnTo>
                    <a:pt x="40" y="3"/>
                  </a:lnTo>
                  <a:lnTo>
                    <a:pt x="43" y="0"/>
                  </a:lnTo>
                  <a:lnTo>
                    <a:pt x="162" y="28"/>
                  </a:lnTo>
                  <a:lnTo>
                    <a:pt x="161" y="28"/>
                  </a:lnTo>
                  <a:lnTo>
                    <a:pt x="159" y="29"/>
                  </a:lnTo>
                  <a:lnTo>
                    <a:pt x="158" y="31"/>
                  </a:lnTo>
                  <a:lnTo>
                    <a:pt x="157" y="33"/>
                  </a:lnTo>
                  <a:lnTo>
                    <a:pt x="155" y="34"/>
                  </a:lnTo>
                  <a:lnTo>
                    <a:pt x="152" y="36"/>
                  </a:lnTo>
                  <a:lnTo>
                    <a:pt x="150" y="39"/>
                  </a:lnTo>
                  <a:lnTo>
                    <a:pt x="147" y="41"/>
                  </a:lnTo>
                  <a:lnTo>
                    <a:pt x="144" y="43"/>
                  </a:lnTo>
                  <a:lnTo>
                    <a:pt x="141" y="46"/>
                  </a:lnTo>
                  <a:lnTo>
                    <a:pt x="137" y="48"/>
                  </a:lnTo>
                  <a:lnTo>
                    <a:pt x="135" y="49"/>
                  </a:lnTo>
                  <a:lnTo>
                    <a:pt x="131" y="52"/>
                  </a:lnTo>
                  <a:lnTo>
                    <a:pt x="128" y="53"/>
                  </a:lnTo>
                  <a:lnTo>
                    <a:pt x="126" y="54"/>
                  </a:lnTo>
                  <a:lnTo>
                    <a:pt x="0" y="17"/>
                  </a:lnTo>
                  <a:close/>
                </a:path>
              </a:pathLst>
            </a:custGeom>
            <a:solidFill>
              <a:srgbClr val="99D8D8"/>
            </a:solidFill>
            <a:ln w="9525">
              <a:noFill/>
              <a:round/>
              <a:headEnd/>
              <a:tailEnd/>
            </a:ln>
          </p:spPr>
          <p:txBody>
            <a:bodyPr/>
            <a:lstStyle/>
            <a:p>
              <a:endParaRPr lang="en-US"/>
            </a:p>
          </p:txBody>
        </p:sp>
        <p:sp>
          <p:nvSpPr>
            <p:cNvPr id="133266" name="Freeform 253"/>
            <p:cNvSpPr>
              <a:spLocks/>
            </p:cNvSpPr>
            <p:nvPr/>
          </p:nvSpPr>
          <p:spPr bwMode="auto">
            <a:xfrm>
              <a:off x="1285" y="1176"/>
              <a:ext cx="57" cy="26"/>
            </a:xfrm>
            <a:custGeom>
              <a:avLst/>
              <a:gdLst>
                <a:gd name="T0" fmla="*/ 6 w 57"/>
                <a:gd name="T1" fmla="*/ 26 h 26"/>
                <a:gd name="T2" fmla="*/ 57 w 57"/>
                <a:gd name="T3" fmla="*/ 11 h 26"/>
                <a:gd name="T4" fmla="*/ 25 w 57"/>
                <a:gd name="T5" fmla="*/ 0 h 26"/>
                <a:gd name="T6" fmla="*/ 0 w 57"/>
                <a:gd name="T7" fmla="*/ 4 h 26"/>
                <a:gd name="T8" fmla="*/ 0 w 57"/>
                <a:gd name="T9" fmla="*/ 25 h 26"/>
                <a:gd name="T10" fmla="*/ 6 w 57"/>
                <a:gd name="T11" fmla="*/ 26 h 26"/>
                <a:gd name="T12" fmla="*/ 0 60000 65536"/>
                <a:gd name="T13" fmla="*/ 0 60000 65536"/>
                <a:gd name="T14" fmla="*/ 0 60000 65536"/>
                <a:gd name="T15" fmla="*/ 0 60000 65536"/>
                <a:gd name="T16" fmla="*/ 0 60000 65536"/>
                <a:gd name="T17" fmla="*/ 0 60000 65536"/>
                <a:gd name="T18" fmla="*/ 0 w 57"/>
                <a:gd name="T19" fmla="*/ 0 h 26"/>
                <a:gd name="T20" fmla="*/ 57 w 5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57" h="26">
                  <a:moveTo>
                    <a:pt x="6" y="26"/>
                  </a:moveTo>
                  <a:lnTo>
                    <a:pt x="57" y="11"/>
                  </a:lnTo>
                  <a:lnTo>
                    <a:pt x="25" y="0"/>
                  </a:lnTo>
                  <a:lnTo>
                    <a:pt x="0" y="4"/>
                  </a:lnTo>
                  <a:lnTo>
                    <a:pt x="0" y="25"/>
                  </a:lnTo>
                  <a:lnTo>
                    <a:pt x="6" y="26"/>
                  </a:lnTo>
                  <a:close/>
                </a:path>
              </a:pathLst>
            </a:custGeom>
            <a:solidFill>
              <a:srgbClr val="001999"/>
            </a:solidFill>
            <a:ln w="9525">
              <a:noFill/>
              <a:round/>
              <a:headEnd/>
              <a:tailEnd/>
            </a:ln>
          </p:spPr>
          <p:txBody>
            <a:bodyPr/>
            <a:lstStyle/>
            <a:p>
              <a:endParaRPr lang="en-US"/>
            </a:p>
          </p:txBody>
        </p:sp>
        <p:sp>
          <p:nvSpPr>
            <p:cNvPr id="133267" name="Freeform 254"/>
            <p:cNvSpPr>
              <a:spLocks/>
            </p:cNvSpPr>
            <p:nvPr/>
          </p:nvSpPr>
          <p:spPr bwMode="auto">
            <a:xfrm>
              <a:off x="1134" y="1065"/>
              <a:ext cx="32" cy="124"/>
            </a:xfrm>
            <a:custGeom>
              <a:avLst/>
              <a:gdLst>
                <a:gd name="T0" fmla="*/ 32 w 32"/>
                <a:gd name="T1" fmla="*/ 4 h 124"/>
                <a:gd name="T2" fmla="*/ 32 w 32"/>
                <a:gd name="T3" fmla="*/ 3 h 124"/>
                <a:gd name="T4" fmla="*/ 31 w 32"/>
                <a:gd name="T5" fmla="*/ 3 h 124"/>
                <a:gd name="T6" fmla="*/ 31 w 32"/>
                <a:gd name="T7" fmla="*/ 3 h 124"/>
                <a:gd name="T8" fmla="*/ 29 w 32"/>
                <a:gd name="T9" fmla="*/ 3 h 124"/>
                <a:gd name="T10" fmla="*/ 27 w 32"/>
                <a:gd name="T11" fmla="*/ 2 h 124"/>
                <a:gd name="T12" fmla="*/ 26 w 32"/>
                <a:gd name="T13" fmla="*/ 2 h 124"/>
                <a:gd name="T14" fmla="*/ 24 w 32"/>
                <a:gd name="T15" fmla="*/ 0 h 124"/>
                <a:gd name="T16" fmla="*/ 22 w 32"/>
                <a:gd name="T17" fmla="*/ 0 h 124"/>
                <a:gd name="T18" fmla="*/ 20 w 32"/>
                <a:gd name="T19" fmla="*/ 0 h 124"/>
                <a:gd name="T20" fmla="*/ 18 w 32"/>
                <a:gd name="T21" fmla="*/ 0 h 124"/>
                <a:gd name="T22" fmla="*/ 14 w 32"/>
                <a:gd name="T23" fmla="*/ 0 h 124"/>
                <a:gd name="T24" fmla="*/ 12 w 32"/>
                <a:gd name="T25" fmla="*/ 2 h 124"/>
                <a:gd name="T26" fmla="*/ 10 w 32"/>
                <a:gd name="T27" fmla="*/ 2 h 124"/>
                <a:gd name="T28" fmla="*/ 6 w 32"/>
                <a:gd name="T29" fmla="*/ 3 h 124"/>
                <a:gd name="T30" fmla="*/ 4 w 32"/>
                <a:gd name="T31" fmla="*/ 4 h 124"/>
                <a:gd name="T32" fmla="*/ 0 w 32"/>
                <a:gd name="T33" fmla="*/ 6 h 124"/>
                <a:gd name="T34" fmla="*/ 0 w 32"/>
                <a:gd name="T35" fmla="*/ 124 h 124"/>
                <a:gd name="T36" fmla="*/ 1 w 32"/>
                <a:gd name="T37" fmla="*/ 124 h 124"/>
                <a:gd name="T38" fmla="*/ 1 w 32"/>
                <a:gd name="T39" fmla="*/ 124 h 124"/>
                <a:gd name="T40" fmla="*/ 3 w 32"/>
                <a:gd name="T41" fmla="*/ 124 h 124"/>
                <a:gd name="T42" fmla="*/ 4 w 32"/>
                <a:gd name="T43" fmla="*/ 124 h 124"/>
                <a:gd name="T44" fmla="*/ 5 w 32"/>
                <a:gd name="T45" fmla="*/ 123 h 124"/>
                <a:gd name="T46" fmla="*/ 7 w 32"/>
                <a:gd name="T47" fmla="*/ 123 h 124"/>
                <a:gd name="T48" fmla="*/ 8 w 32"/>
                <a:gd name="T49" fmla="*/ 123 h 124"/>
                <a:gd name="T50" fmla="*/ 11 w 32"/>
                <a:gd name="T51" fmla="*/ 122 h 124"/>
                <a:gd name="T52" fmla="*/ 13 w 32"/>
                <a:gd name="T53" fmla="*/ 122 h 124"/>
                <a:gd name="T54" fmla="*/ 15 w 32"/>
                <a:gd name="T55" fmla="*/ 121 h 124"/>
                <a:gd name="T56" fmla="*/ 18 w 32"/>
                <a:gd name="T57" fmla="*/ 120 h 124"/>
                <a:gd name="T58" fmla="*/ 21 w 32"/>
                <a:gd name="T59" fmla="*/ 118 h 124"/>
                <a:gd name="T60" fmla="*/ 24 w 32"/>
                <a:gd name="T61" fmla="*/ 117 h 124"/>
                <a:gd name="T62" fmla="*/ 26 w 32"/>
                <a:gd name="T63" fmla="*/ 116 h 124"/>
                <a:gd name="T64" fmla="*/ 29 w 32"/>
                <a:gd name="T65" fmla="*/ 114 h 124"/>
                <a:gd name="T66" fmla="*/ 32 w 32"/>
                <a:gd name="T67" fmla="*/ 113 h 124"/>
                <a:gd name="T68" fmla="*/ 32 w 32"/>
                <a:gd name="T69" fmla="*/ 4 h 1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124"/>
                <a:gd name="T107" fmla="*/ 32 w 32"/>
                <a:gd name="T108" fmla="*/ 124 h 1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124">
                  <a:moveTo>
                    <a:pt x="32" y="4"/>
                  </a:moveTo>
                  <a:lnTo>
                    <a:pt x="32" y="3"/>
                  </a:lnTo>
                  <a:lnTo>
                    <a:pt x="31" y="3"/>
                  </a:lnTo>
                  <a:lnTo>
                    <a:pt x="29" y="3"/>
                  </a:lnTo>
                  <a:lnTo>
                    <a:pt x="27" y="2"/>
                  </a:lnTo>
                  <a:lnTo>
                    <a:pt x="26" y="2"/>
                  </a:lnTo>
                  <a:lnTo>
                    <a:pt x="24" y="0"/>
                  </a:lnTo>
                  <a:lnTo>
                    <a:pt x="22" y="0"/>
                  </a:lnTo>
                  <a:lnTo>
                    <a:pt x="20" y="0"/>
                  </a:lnTo>
                  <a:lnTo>
                    <a:pt x="18" y="0"/>
                  </a:lnTo>
                  <a:lnTo>
                    <a:pt x="14" y="0"/>
                  </a:lnTo>
                  <a:lnTo>
                    <a:pt x="12" y="2"/>
                  </a:lnTo>
                  <a:lnTo>
                    <a:pt x="10" y="2"/>
                  </a:lnTo>
                  <a:lnTo>
                    <a:pt x="6" y="3"/>
                  </a:lnTo>
                  <a:lnTo>
                    <a:pt x="4" y="4"/>
                  </a:lnTo>
                  <a:lnTo>
                    <a:pt x="0" y="6"/>
                  </a:lnTo>
                  <a:lnTo>
                    <a:pt x="0" y="124"/>
                  </a:lnTo>
                  <a:lnTo>
                    <a:pt x="1" y="124"/>
                  </a:lnTo>
                  <a:lnTo>
                    <a:pt x="3" y="124"/>
                  </a:lnTo>
                  <a:lnTo>
                    <a:pt x="4" y="124"/>
                  </a:lnTo>
                  <a:lnTo>
                    <a:pt x="5" y="123"/>
                  </a:lnTo>
                  <a:lnTo>
                    <a:pt x="7" y="123"/>
                  </a:lnTo>
                  <a:lnTo>
                    <a:pt x="8" y="123"/>
                  </a:lnTo>
                  <a:lnTo>
                    <a:pt x="11" y="122"/>
                  </a:lnTo>
                  <a:lnTo>
                    <a:pt x="13" y="122"/>
                  </a:lnTo>
                  <a:lnTo>
                    <a:pt x="15" y="121"/>
                  </a:lnTo>
                  <a:lnTo>
                    <a:pt x="18" y="120"/>
                  </a:lnTo>
                  <a:lnTo>
                    <a:pt x="21" y="118"/>
                  </a:lnTo>
                  <a:lnTo>
                    <a:pt x="24" y="117"/>
                  </a:lnTo>
                  <a:lnTo>
                    <a:pt x="26" y="116"/>
                  </a:lnTo>
                  <a:lnTo>
                    <a:pt x="29" y="114"/>
                  </a:lnTo>
                  <a:lnTo>
                    <a:pt x="32" y="113"/>
                  </a:lnTo>
                  <a:lnTo>
                    <a:pt x="32" y="4"/>
                  </a:lnTo>
                  <a:close/>
                </a:path>
              </a:pathLst>
            </a:custGeom>
            <a:solidFill>
              <a:srgbClr val="7FBFBF"/>
            </a:solidFill>
            <a:ln w="9525">
              <a:noFill/>
              <a:round/>
              <a:headEnd/>
              <a:tailEnd/>
            </a:ln>
          </p:spPr>
          <p:txBody>
            <a:bodyPr/>
            <a:lstStyle/>
            <a:p>
              <a:endParaRPr lang="en-US"/>
            </a:p>
          </p:txBody>
        </p:sp>
        <p:sp>
          <p:nvSpPr>
            <p:cNvPr id="133268" name="Freeform 255"/>
            <p:cNvSpPr>
              <a:spLocks/>
            </p:cNvSpPr>
            <p:nvPr/>
          </p:nvSpPr>
          <p:spPr bwMode="auto">
            <a:xfrm>
              <a:off x="1135" y="1067"/>
              <a:ext cx="27" cy="104"/>
            </a:xfrm>
            <a:custGeom>
              <a:avLst/>
              <a:gdLst>
                <a:gd name="T0" fmla="*/ 27 w 27"/>
                <a:gd name="T1" fmla="*/ 2 h 104"/>
                <a:gd name="T2" fmla="*/ 27 w 27"/>
                <a:gd name="T3" fmla="*/ 2 h 104"/>
                <a:gd name="T4" fmla="*/ 26 w 27"/>
                <a:gd name="T5" fmla="*/ 2 h 104"/>
                <a:gd name="T6" fmla="*/ 26 w 27"/>
                <a:gd name="T7" fmla="*/ 2 h 104"/>
                <a:gd name="T8" fmla="*/ 25 w 27"/>
                <a:gd name="T9" fmla="*/ 1 h 104"/>
                <a:gd name="T10" fmla="*/ 24 w 27"/>
                <a:gd name="T11" fmla="*/ 1 h 104"/>
                <a:gd name="T12" fmla="*/ 23 w 27"/>
                <a:gd name="T13" fmla="*/ 0 h 104"/>
                <a:gd name="T14" fmla="*/ 20 w 27"/>
                <a:gd name="T15" fmla="*/ 0 h 104"/>
                <a:gd name="T16" fmla="*/ 19 w 27"/>
                <a:gd name="T17" fmla="*/ 0 h 104"/>
                <a:gd name="T18" fmla="*/ 17 w 27"/>
                <a:gd name="T19" fmla="*/ 0 h 104"/>
                <a:gd name="T20" fmla="*/ 14 w 27"/>
                <a:gd name="T21" fmla="*/ 0 h 104"/>
                <a:gd name="T22" fmla="*/ 12 w 27"/>
                <a:gd name="T23" fmla="*/ 0 h 104"/>
                <a:gd name="T24" fmla="*/ 10 w 27"/>
                <a:gd name="T25" fmla="*/ 0 h 104"/>
                <a:gd name="T26" fmla="*/ 9 w 27"/>
                <a:gd name="T27" fmla="*/ 1 h 104"/>
                <a:gd name="T28" fmla="*/ 5 w 27"/>
                <a:gd name="T29" fmla="*/ 2 h 104"/>
                <a:gd name="T30" fmla="*/ 3 w 27"/>
                <a:gd name="T31" fmla="*/ 3 h 104"/>
                <a:gd name="T32" fmla="*/ 0 w 27"/>
                <a:gd name="T33" fmla="*/ 4 h 104"/>
                <a:gd name="T34" fmla="*/ 0 w 27"/>
                <a:gd name="T35" fmla="*/ 104 h 104"/>
                <a:gd name="T36" fmla="*/ 0 w 27"/>
                <a:gd name="T37" fmla="*/ 104 h 104"/>
                <a:gd name="T38" fmla="*/ 2 w 27"/>
                <a:gd name="T39" fmla="*/ 104 h 104"/>
                <a:gd name="T40" fmla="*/ 2 w 27"/>
                <a:gd name="T41" fmla="*/ 104 h 104"/>
                <a:gd name="T42" fmla="*/ 3 w 27"/>
                <a:gd name="T43" fmla="*/ 104 h 104"/>
                <a:gd name="T44" fmla="*/ 4 w 27"/>
                <a:gd name="T45" fmla="*/ 104 h 104"/>
                <a:gd name="T46" fmla="*/ 6 w 27"/>
                <a:gd name="T47" fmla="*/ 104 h 104"/>
                <a:gd name="T48" fmla="*/ 7 w 27"/>
                <a:gd name="T49" fmla="*/ 102 h 104"/>
                <a:gd name="T50" fmla="*/ 10 w 27"/>
                <a:gd name="T51" fmla="*/ 102 h 104"/>
                <a:gd name="T52" fmla="*/ 11 w 27"/>
                <a:gd name="T53" fmla="*/ 101 h 104"/>
                <a:gd name="T54" fmla="*/ 13 w 27"/>
                <a:gd name="T55" fmla="*/ 101 h 104"/>
                <a:gd name="T56" fmla="*/ 16 w 27"/>
                <a:gd name="T57" fmla="*/ 100 h 104"/>
                <a:gd name="T58" fmla="*/ 18 w 27"/>
                <a:gd name="T59" fmla="*/ 99 h 104"/>
                <a:gd name="T60" fmla="*/ 20 w 27"/>
                <a:gd name="T61" fmla="*/ 98 h 104"/>
                <a:gd name="T62" fmla="*/ 23 w 27"/>
                <a:gd name="T63" fmla="*/ 97 h 104"/>
                <a:gd name="T64" fmla="*/ 25 w 27"/>
                <a:gd name="T65" fmla="*/ 95 h 104"/>
                <a:gd name="T66" fmla="*/ 27 w 27"/>
                <a:gd name="T67" fmla="*/ 93 h 104"/>
                <a:gd name="T68" fmla="*/ 27 w 27"/>
                <a:gd name="T69" fmla="*/ 2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104"/>
                <a:gd name="T107" fmla="*/ 27 w 27"/>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104">
                  <a:moveTo>
                    <a:pt x="27" y="2"/>
                  </a:moveTo>
                  <a:lnTo>
                    <a:pt x="27" y="2"/>
                  </a:lnTo>
                  <a:lnTo>
                    <a:pt x="26" y="2"/>
                  </a:lnTo>
                  <a:lnTo>
                    <a:pt x="25" y="1"/>
                  </a:lnTo>
                  <a:lnTo>
                    <a:pt x="24" y="1"/>
                  </a:lnTo>
                  <a:lnTo>
                    <a:pt x="23" y="0"/>
                  </a:lnTo>
                  <a:lnTo>
                    <a:pt x="20" y="0"/>
                  </a:lnTo>
                  <a:lnTo>
                    <a:pt x="19" y="0"/>
                  </a:lnTo>
                  <a:lnTo>
                    <a:pt x="17" y="0"/>
                  </a:lnTo>
                  <a:lnTo>
                    <a:pt x="14" y="0"/>
                  </a:lnTo>
                  <a:lnTo>
                    <a:pt x="12" y="0"/>
                  </a:lnTo>
                  <a:lnTo>
                    <a:pt x="10" y="0"/>
                  </a:lnTo>
                  <a:lnTo>
                    <a:pt x="9" y="1"/>
                  </a:lnTo>
                  <a:lnTo>
                    <a:pt x="5" y="2"/>
                  </a:lnTo>
                  <a:lnTo>
                    <a:pt x="3" y="3"/>
                  </a:lnTo>
                  <a:lnTo>
                    <a:pt x="0" y="4"/>
                  </a:lnTo>
                  <a:lnTo>
                    <a:pt x="0" y="104"/>
                  </a:lnTo>
                  <a:lnTo>
                    <a:pt x="2" y="104"/>
                  </a:lnTo>
                  <a:lnTo>
                    <a:pt x="3" y="104"/>
                  </a:lnTo>
                  <a:lnTo>
                    <a:pt x="4" y="104"/>
                  </a:lnTo>
                  <a:lnTo>
                    <a:pt x="6" y="104"/>
                  </a:lnTo>
                  <a:lnTo>
                    <a:pt x="7" y="102"/>
                  </a:lnTo>
                  <a:lnTo>
                    <a:pt x="10" y="102"/>
                  </a:lnTo>
                  <a:lnTo>
                    <a:pt x="11" y="101"/>
                  </a:lnTo>
                  <a:lnTo>
                    <a:pt x="13" y="101"/>
                  </a:lnTo>
                  <a:lnTo>
                    <a:pt x="16" y="100"/>
                  </a:lnTo>
                  <a:lnTo>
                    <a:pt x="18" y="99"/>
                  </a:lnTo>
                  <a:lnTo>
                    <a:pt x="20" y="98"/>
                  </a:lnTo>
                  <a:lnTo>
                    <a:pt x="23" y="97"/>
                  </a:lnTo>
                  <a:lnTo>
                    <a:pt x="25" y="95"/>
                  </a:lnTo>
                  <a:lnTo>
                    <a:pt x="27" y="93"/>
                  </a:lnTo>
                  <a:lnTo>
                    <a:pt x="27" y="2"/>
                  </a:lnTo>
                  <a:close/>
                </a:path>
              </a:pathLst>
            </a:custGeom>
            <a:solidFill>
              <a:srgbClr val="93CCCC"/>
            </a:solidFill>
            <a:ln w="9525">
              <a:noFill/>
              <a:round/>
              <a:headEnd/>
              <a:tailEnd/>
            </a:ln>
          </p:spPr>
          <p:txBody>
            <a:bodyPr/>
            <a:lstStyle/>
            <a:p>
              <a:endParaRPr lang="en-US"/>
            </a:p>
          </p:txBody>
        </p:sp>
        <p:sp>
          <p:nvSpPr>
            <p:cNvPr id="133269" name="Freeform 256"/>
            <p:cNvSpPr>
              <a:spLocks/>
            </p:cNvSpPr>
            <p:nvPr/>
          </p:nvSpPr>
          <p:spPr bwMode="auto">
            <a:xfrm>
              <a:off x="1137" y="1068"/>
              <a:ext cx="22" cy="84"/>
            </a:xfrm>
            <a:custGeom>
              <a:avLst/>
              <a:gdLst>
                <a:gd name="T0" fmla="*/ 22 w 22"/>
                <a:gd name="T1" fmla="*/ 2 h 84"/>
                <a:gd name="T2" fmla="*/ 22 w 22"/>
                <a:gd name="T3" fmla="*/ 2 h 84"/>
                <a:gd name="T4" fmla="*/ 21 w 22"/>
                <a:gd name="T5" fmla="*/ 1 h 84"/>
                <a:gd name="T6" fmla="*/ 21 w 22"/>
                <a:gd name="T7" fmla="*/ 1 h 84"/>
                <a:gd name="T8" fmla="*/ 19 w 22"/>
                <a:gd name="T9" fmla="*/ 1 h 84"/>
                <a:gd name="T10" fmla="*/ 18 w 22"/>
                <a:gd name="T11" fmla="*/ 1 h 84"/>
                <a:gd name="T12" fmla="*/ 17 w 22"/>
                <a:gd name="T13" fmla="*/ 0 h 84"/>
                <a:gd name="T14" fmla="*/ 16 w 22"/>
                <a:gd name="T15" fmla="*/ 0 h 84"/>
                <a:gd name="T16" fmla="*/ 15 w 22"/>
                <a:gd name="T17" fmla="*/ 0 h 84"/>
                <a:gd name="T18" fmla="*/ 14 w 22"/>
                <a:gd name="T19" fmla="*/ 0 h 84"/>
                <a:gd name="T20" fmla="*/ 11 w 22"/>
                <a:gd name="T21" fmla="*/ 0 h 84"/>
                <a:gd name="T22" fmla="*/ 9 w 22"/>
                <a:gd name="T23" fmla="*/ 0 h 84"/>
                <a:gd name="T24" fmla="*/ 8 w 22"/>
                <a:gd name="T25" fmla="*/ 0 h 84"/>
                <a:gd name="T26" fmla="*/ 5 w 22"/>
                <a:gd name="T27" fmla="*/ 1 h 84"/>
                <a:gd name="T28" fmla="*/ 3 w 22"/>
                <a:gd name="T29" fmla="*/ 1 h 84"/>
                <a:gd name="T30" fmla="*/ 2 w 22"/>
                <a:gd name="T31" fmla="*/ 2 h 84"/>
                <a:gd name="T32" fmla="*/ 0 w 22"/>
                <a:gd name="T33" fmla="*/ 3 h 84"/>
                <a:gd name="T34" fmla="*/ 0 w 22"/>
                <a:gd name="T35" fmla="*/ 84 h 84"/>
                <a:gd name="T36" fmla="*/ 0 w 22"/>
                <a:gd name="T37" fmla="*/ 84 h 84"/>
                <a:gd name="T38" fmla="*/ 0 w 22"/>
                <a:gd name="T39" fmla="*/ 84 h 84"/>
                <a:gd name="T40" fmla="*/ 1 w 22"/>
                <a:gd name="T41" fmla="*/ 84 h 84"/>
                <a:gd name="T42" fmla="*/ 2 w 22"/>
                <a:gd name="T43" fmla="*/ 84 h 84"/>
                <a:gd name="T44" fmla="*/ 3 w 22"/>
                <a:gd name="T45" fmla="*/ 84 h 84"/>
                <a:gd name="T46" fmla="*/ 4 w 22"/>
                <a:gd name="T47" fmla="*/ 84 h 84"/>
                <a:gd name="T48" fmla="*/ 5 w 22"/>
                <a:gd name="T49" fmla="*/ 84 h 84"/>
                <a:gd name="T50" fmla="*/ 7 w 22"/>
                <a:gd name="T51" fmla="*/ 83 h 84"/>
                <a:gd name="T52" fmla="*/ 9 w 22"/>
                <a:gd name="T53" fmla="*/ 83 h 84"/>
                <a:gd name="T54" fmla="*/ 10 w 22"/>
                <a:gd name="T55" fmla="*/ 82 h 84"/>
                <a:gd name="T56" fmla="*/ 12 w 22"/>
                <a:gd name="T57" fmla="*/ 82 h 84"/>
                <a:gd name="T58" fmla="*/ 14 w 22"/>
                <a:gd name="T59" fmla="*/ 80 h 84"/>
                <a:gd name="T60" fmla="*/ 16 w 22"/>
                <a:gd name="T61" fmla="*/ 79 h 84"/>
                <a:gd name="T62" fmla="*/ 18 w 22"/>
                <a:gd name="T63" fmla="*/ 78 h 84"/>
                <a:gd name="T64" fmla="*/ 19 w 22"/>
                <a:gd name="T65" fmla="*/ 77 h 84"/>
                <a:gd name="T66" fmla="*/ 22 w 22"/>
                <a:gd name="T67" fmla="*/ 76 h 84"/>
                <a:gd name="T68" fmla="*/ 22 w 22"/>
                <a:gd name="T69" fmla="*/ 2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84"/>
                <a:gd name="T107" fmla="*/ 22 w 22"/>
                <a:gd name="T108" fmla="*/ 84 h 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84">
                  <a:moveTo>
                    <a:pt x="22" y="2"/>
                  </a:moveTo>
                  <a:lnTo>
                    <a:pt x="22" y="2"/>
                  </a:lnTo>
                  <a:lnTo>
                    <a:pt x="21" y="1"/>
                  </a:lnTo>
                  <a:lnTo>
                    <a:pt x="19" y="1"/>
                  </a:lnTo>
                  <a:lnTo>
                    <a:pt x="18" y="1"/>
                  </a:lnTo>
                  <a:lnTo>
                    <a:pt x="17" y="0"/>
                  </a:lnTo>
                  <a:lnTo>
                    <a:pt x="16" y="0"/>
                  </a:lnTo>
                  <a:lnTo>
                    <a:pt x="15" y="0"/>
                  </a:lnTo>
                  <a:lnTo>
                    <a:pt x="14" y="0"/>
                  </a:lnTo>
                  <a:lnTo>
                    <a:pt x="11" y="0"/>
                  </a:lnTo>
                  <a:lnTo>
                    <a:pt x="9" y="0"/>
                  </a:lnTo>
                  <a:lnTo>
                    <a:pt x="8" y="0"/>
                  </a:lnTo>
                  <a:lnTo>
                    <a:pt x="5" y="1"/>
                  </a:lnTo>
                  <a:lnTo>
                    <a:pt x="3" y="1"/>
                  </a:lnTo>
                  <a:lnTo>
                    <a:pt x="2" y="2"/>
                  </a:lnTo>
                  <a:lnTo>
                    <a:pt x="0" y="3"/>
                  </a:lnTo>
                  <a:lnTo>
                    <a:pt x="0" y="84"/>
                  </a:lnTo>
                  <a:lnTo>
                    <a:pt x="1" y="84"/>
                  </a:lnTo>
                  <a:lnTo>
                    <a:pt x="2" y="84"/>
                  </a:lnTo>
                  <a:lnTo>
                    <a:pt x="3" y="84"/>
                  </a:lnTo>
                  <a:lnTo>
                    <a:pt x="4" y="84"/>
                  </a:lnTo>
                  <a:lnTo>
                    <a:pt x="5" y="84"/>
                  </a:lnTo>
                  <a:lnTo>
                    <a:pt x="7" y="83"/>
                  </a:lnTo>
                  <a:lnTo>
                    <a:pt x="9" y="83"/>
                  </a:lnTo>
                  <a:lnTo>
                    <a:pt x="10" y="82"/>
                  </a:lnTo>
                  <a:lnTo>
                    <a:pt x="12" y="82"/>
                  </a:lnTo>
                  <a:lnTo>
                    <a:pt x="14" y="80"/>
                  </a:lnTo>
                  <a:lnTo>
                    <a:pt x="16" y="79"/>
                  </a:lnTo>
                  <a:lnTo>
                    <a:pt x="18" y="78"/>
                  </a:lnTo>
                  <a:lnTo>
                    <a:pt x="19" y="77"/>
                  </a:lnTo>
                  <a:lnTo>
                    <a:pt x="22" y="76"/>
                  </a:lnTo>
                  <a:lnTo>
                    <a:pt x="22" y="2"/>
                  </a:lnTo>
                  <a:close/>
                </a:path>
              </a:pathLst>
            </a:custGeom>
            <a:solidFill>
              <a:srgbClr val="A8D8D8"/>
            </a:solidFill>
            <a:ln w="9525">
              <a:noFill/>
              <a:round/>
              <a:headEnd/>
              <a:tailEnd/>
            </a:ln>
          </p:spPr>
          <p:txBody>
            <a:bodyPr/>
            <a:lstStyle/>
            <a:p>
              <a:endParaRPr lang="en-US"/>
            </a:p>
          </p:txBody>
        </p:sp>
        <p:sp>
          <p:nvSpPr>
            <p:cNvPr id="133270" name="Freeform 257"/>
            <p:cNvSpPr>
              <a:spLocks/>
            </p:cNvSpPr>
            <p:nvPr/>
          </p:nvSpPr>
          <p:spPr bwMode="auto">
            <a:xfrm>
              <a:off x="1138" y="1069"/>
              <a:ext cx="17" cy="65"/>
            </a:xfrm>
            <a:custGeom>
              <a:avLst/>
              <a:gdLst>
                <a:gd name="T0" fmla="*/ 17 w 17"/>
                <a:gd name="T1" fmla="*/ 1 h 65"/>
                <a:gd name="T2" fmla="*/ 17 w 17"/>
                <a:gd name="T3" fmla="*/ 1 h 65"/>
                <a:gd name="T4" fmla="*/ 16 w 17"/>
                <a:gd name="T5" fmla="*/ 1 h 65"/>
                <a:gd name="T6" fmla="*/ 14 w 17"/>
                <a:gd name="T7" fmla="*/ 0 h 65"/>
                <a:gd name="T8" fmla="*/ 11 w 17"/>
                <a:gd name="T9" fmla="*/ 0 h 65"/>
                <a:gd name="T10" fmla="*/ 9 w 17"/>
                <a:gd name="T11" fmla="*/ 0 h 65"/>
                <a:gd name="T12" fmla="*/ 6 w 17"/>
                <a:gd name="T13" fmla="*/ 0 h 65"/>
                <a:gd name="T14" fmla="*/ 2 w 17"/>
                <a:gd name="T15" fmla="*/ 1 h 65"/>
                <a:gd name="T16" fmla="*/ 0 w 17"/>
                <a:gd name="T17" fmla="*/ 2 h 65"/>
                <a:gd name="T18" fmla="*/ 0 w 17"/>
                <a:gd name="T19" fmla="*/ 65 h 65"/>
                <a:gd name="T20" fmla="*/ 0 w 17"/>
                <a:gd name="T21" fmla="*/ 65 h 65"/>
                <a:gd name="T22" fmla="*/ 1 w 17"/>
                <a:gd name="T23" fmla="*/ 65 h 65"/>
                <a:gd name="T24" fmla="*/ 3 w 17"/>
                <a:gd name="T25" fmla="*/ 64 h 65"/>
                <a:gd name="T26" fmla="*/ 6 w 17"/>
                <a:gd name="T27" fmla="*/ 64 h 65"/>
                <a:gd name="T28" fmla="*/ 8 w 17"/>
                <a:gd name="T29" fmla="*/ 63 h 65"/>
                <a:gd name="T30" fmla="*/ 11 w 17"/>
                <a:gd name="T31" fmla="*/ 62 h 65"/>
                <a:gd name="T32" fmla="*/ 14 w 17"/>
                <a:gd name="T33" fmla="*/ 61 h 65"/>
                <a:gd name="T34" fmla="*/ 17 w 17"/>
                <a:gd name="T35" fmla="*/ 58 h 65"/>
                <a:gd name="T36" fmla="*/ 17 w 17"/>
                <a:gd name="T37" fmla="*/ 1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65"/>
                <a:gd name="T59" fmla="*/ 17 w 17"/>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65">
                  <a:moveTo>
                    <a:pt x="17" y="1"/>
                  </a:moveTo>
                  <a:lnTo>
                    <a:pt x="17" y="1"/>
                  </a:lnTo>
                  <a:lnTo>
                    <a:pt x="16" y="1"/>
                  </a:lnTo>
                  <a:lnTo>
                    <a:pt x="14" y="0"/>
                  </a:lnTo>
                  <a:lnTo>
                    <a:pt x="11" y="0"/>
                  </a:lnTo>
                  <a:lnTo>
                    <a:pt x="9" y="0"/>
                  </a:lnTo>
                  <a:lnTo>
                    <a:pt x="6" y="0"/>
                  </a:lnTo>
                  <a:lnTo>
                    <a:pt x="2" y="1"/>
                  </a:lnTo>
                  <a:lnTo>
                    <a:pt x="0" y="2"/>
                  </a:lnTo>
                  <a:lnTo>
                    <a:pt x="0" y="65"/>
                  </a:lnTo>
                  <a:lnTo>
                    <a:pt x="1" y="65"/>
                  </a:lnTo>
                  <a:lnTo>
                    <a:pt x="3" y="64"/>
                  </a:lnTo>
                  <a:lnTo>
                    <a:pt x="6" y="64"/>
                  </a:lnTo>
                  <a:lnTo>
                    <a:pt x="8" y="63"/>
                  </a:lnTo>
                  <a:lnTo>
                    <a:pt x="11" y="62"/>
                  </a:lnTo>
                  <a:lnTo>
                    <a:pt x="14" y="61"/>
                  </a:lnTo>
                  <a:lnTo>
                    <a:pt x="17" y="58"/>
                  </a:lnTo>
                  <a:lnTo>
                    <a:pt x="17" y="1"/>
                  </a:lnTo>
                  <a:close/>
                </a:path>
              </a:pathLst>
            </a:custGeom>
            <a:solidFill>
              <a:srgbClr val="BCE5E5"/>
            </a:solidFill>
            <a:ln w="9525">
              <a:noFill/>
              <a:round/>
              <a:headEnd/>
              <a:tailEnd/>
            </a:ln>
          </p:spPr>
          <p:txBody>
            <a:bodyPr/>
            <a:lstStyle/>
            <a:p>
              <a:endParaRPr lang="en-US"/>
            </a:p>
          </p:txBody>
        </p:sp>
        <p:sp>
          <p:nvSpPr>
            <p:cNvPr id="133271" name="Freeform 258"/>
            <p:cNvSpPr>
              <a:spLocks/>
            </p:cNvSpPr>
            <p:nvPr/>
          </p:nvSpPr>
          <p:spPr bwMode="auto">
            <a:xfrm>
              <a:off x="1138" y="1070"/>
              <a:ext cx="14" cy="46"/>
            </a:xfrm>
            <a:custGeom>
              <a:avLst/>
              <a:gdLst>
                <a:gd name="T0" fmla="*/ 14 w 14"/>
                <a:gd name="T1" fmla="*/ 1 h 46"/>
                <a:gd name="T2" fmla="*/ 14 w 14"/>
                <a:gd name="T3" fmla="*/ 0 h 46"/>
                <a:gd name="T4" fmla="*/ 13 w 14"/>
                <a:gd name="T5" fmla="*/ 0 h 46"/>
                <a:gd name="T6" fmla="*/ 11 w 14"/>
                <a:gd name="T7" fmla="*/ 0 h 46"/>
                <a:gd name="T8" fmla="*/ 9 w 14"/>
                <a:gd name="T9" fmla="*/ 0 h 46"/>
                <a:gd name="T10" fmla="*/ 8 w 14"/>
                <a:gd name="T11" fmla="*/ 0 h 46"/>
                <a:gd name="T12" fmla="*/ 6 w 14"/>
                <a:gd name="T13" fmla="*/ 0 h 46"/>
                <a:gd name="T14" fmla="*/ 2 w 14"/>
                <a:gd name="T15" fmla="*/ 0 h 46"/>
                <a:gd name="T16" fmla="*/ 0 w 14"/>
                <a:gd name="T17" fmla="*/ 2 h 46"/>
                <a:gd name="T18" fmla="*/ 0 w 14"/>
                <a:gd name="T19" fmla="*/ 46 h 46"/>
                <a:gd name="T20" fmla="*/ 1 w 14"/>
                <a:gd name="T21" fmla="*/ 46 h 46"/>
                <a:gd name="T22" fmla="*/ 1 w 14"/>
                <a:gd name="T23" fmla="*/ 46 h 46"/>
                <a:gd name="T24" fmla="*/ 3 w 14"/>
                <a:gd name="T25" fmla="*/ 46 h 46"/>
                <a:gd name="T26" fmla="*/ 4 w 14"/>
                <a:gd name="T27" fmla="*/ 44 h 46"/>
                <a:gd name="T28" fmla="*/ 7 w 14"/>
                <a:gd name="T29" fmla="*/ 44 h 46"/>
                <a:gd name="T30" fmla="*/ 9 w 14"/>
                <a:gd name="T31" fmla="*/ 43 h 46"/>
                <a:gd name="T32" fmla="*/ 11 w 14"/>
                <a:gd name="T33" fmla="*/ 42 h 46"/>
                <a:gd name="T34" fmla="*/ 14 w 14"/>
                <a:gd name="T35" fmla="*/ 41 h 46"/>
                <a:gd name="T36" fmla="*/ 14 w 14"/>
                <a:gd name="T37" fmla="*/ 1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46"/>
                <a:gd name="T59" fmla="*/ 14 w 14"/>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46">
                  <a:moveTo>
                    <a:pt x="14" y="1"/>
                  </a:moveTo>
                  <a:lnTo>
                    <a:pt x="14" y="0"/>
                  </a:lnTo>
                  <a:lnTo>
                    <a:pt x="13" y="0"/>
                  </a:lnTo>
                  <a:lnTo>
                    <a:pt x="11" y="0"/>
                  </a:lnTo>
                  <a:lnTo>
                    <a:pt x="9" y="0"/>
                  </a:lnTo>
                  <a:lnTo>
                    <a:pt x="8" y="0"/>
                  </a:lnTo>
                  <a:lnTo>
                    <a:pt x="6" y="0"/>
                  </a:lnTo>
                  <a:lnTo>
                    <a:pt x="2" y="0"/>
                  </a:lnTo>
                  <a:lnTo>
                    <a:pt x="0" y="2"/>
                  </a:lnTo>
                  <a:lnTo>
                    <a:pt x="0" y="46"/>
                  </a:lnTo>
                  <a:lnTo>
                    <a:pt x="1" y="46"/>
                  </a:lnTo>
                  <a:lnTo>
                    <a:pt x="3" y="46"/>
                  </a:lnTo>
                  <a:lnTo>
                    <a:pt x="4" y="44"/>
                  </a:lnTo>
                  <a:lnTo>
                    <a:pt x="7" y="44"/>
                  </a:lnTo>
                  <a:lnTo>
                    <a:pt x="9" y="43"/>
                  </a:lnTo>
                  <a:lnTo>
                    <a:pt x="11" y="42"/>
                  </a:lnTo>
                  <a:lnTo>
                    <a:pt x="14" y="41"/>
                  </a:lnTo>
                  <a:lnTo>
                    <a:pt x="14" y="1"/>
                  </a:lnTo>
                  <a:close/>
                </a:path>
              </a:pathLst>
            </a:custGeom>
            <a:solidFill>
              <a:srgbClr val="D1F2F2"/>
            </a:solidFill>
            <a:ln w="9525">
              <a:noFill/>
              <a:round/>
              <a:headEnd/>
              <a:tailEnd/>
            </a:ln>
          </p:spPr>
          <p:txBody>
            <a:bodyPr/>
            <a:lstStyle/>
            <a:p>
              <a:endParaRPr lang="en-US"/>
            </a:p>
          </p:txBody>
        </p:sp>
        <p:sp>
          <p:nvSpPr>
            <p:cNvPr id="133272" name="Freeform 259"/>
            <p:cNvSpPr>
              <a:spLocks/>
            </p:cNvSpPr>
            <p:nvPr/>
          </p:nvSpPr>
          <p:spPr bwMode="auto">
            <a:xfrm>
              <a:off x="1139" y="1070"/>
              <a:ext cx="9" cy="27"/>
            </a:xfrm>
            <a:custGeom>
              <a:avLst/>
              <a:gdLst>
                <a:gd name="T0" fmla="*/ 9 w 9"/>
                <a:gd name="T1" fmla="*/ 1 h 27"/>
                <a:gd name="T2" fmla="*/ 9 w 9"/>
                <a:gd name="T3" fmla="*/ 1 h 27"/>
                <a:gd name="T4" fmla="*/ 8 w 9"/>
                <a:gd name="T5" fmla="*/ 1 h 27"/>
                <a:gd name="T6" fmla="*/ 7 w 9"/>
                <a:gd name="T7" fmla="*/ 1 h 27"/>
                <a:gd name="T8" fmla="*/ 6 w 9"/>
                <a:gd name="T9" fmla="*/ 0 h 27"/>
                <a:gd name="T10" fmla="*/ 5 w 9"/>
                <a:gd name="T11" fmla="*/ 0 h 27"/>
                <a:gd name="T12" fmla="*/ 3 w 9"/>
                <a:gd name="T13" fmla="*/ 1 h 27"/>
                <a:gd name="T14" fmla="*/ 1 w 9"/>
                <a:gd name="T15" fmla="*/ 1 h 27"/>
                <a:gd name="T16" fmla="*/ 0 w 9"/>
                <a:gd name="T17" fmla="*/ 2 h 27"/>
                <a:gd name="T18" fmla="*/ 0 w 9"/>
                <a:gd name="T19" fmla="*/ 27 h 27"/>
                <a:gd name="T20" fmla="*/ 0 w 9"/>
                <a:gd name="T21" fmla="*/ 27 h 27"/>
                <a:gd name="T22" fmla="*/ 1 w 9"/>
                <a:gd name="T23" fmla="*/ 27 h 27"/>
                <a:gd name="T24" fmla="*/ 2 w 9"/>
                <a:gd name="T25" fmla="*/ 27 h 27"/>
                <a:gd name="T26" fmla="*/ 3 w 9"/>
                <a:gd name="T27" fmla="*/ 27 h 27"/>
                <a:gd name="T28" fmla="*/ 5 w 9"/>
                <a:gd name="T29" fmla="*/ 27 h 27"/>
                <a:gd name="T30" fmla="*/ 6 w 9"/>
                <a:gd name="T31" fmla="*/ 26 h 27"/>
                <a:gd name="T32" fmla="*/ 8 w 9"/>
                <a:gd name="T33" fmla="*/ 25 h 27"/>
                <a:gd name="T34" fmla="*/ 9 w 9"/>
                <a:gd name="T35" fmla="*/ 23 h 27"/>
                <a:gd name="T36" fmla="*/ 9 w 9"/>
                <a:gd name="T37" fmla="*/ 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27"/>
                <a:gd name="T59" fmla="*/ 9 w 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27">
                  <a:moveTo>
                    <a:pt x="9" y="1"/>
                  </a:moveTo>
                  <a:lnTo>
                    <a:pt x="9" y="1"/>
                  </a:lnTo>
                  <a:lnTo>
                    <a:pt x="8" y="1"/>
                  </a:lnTo>
                  <a:lnTo>
                    <a:pt x="7" y="1"/>
                  </a:lnTo>
                  <a:lnTo>
                    <a:pt x="6" y="0"/>
                  </a:lnTo>
                  <a:lnTo>
                    <a:pt x="5" y="0"/>
                  </a:lnTo>
                  <a:lnTo>
                    <a:pt x="3" y="1"/>
                  </a:lnTo>
                  <a:lnTo>
                    <a:pt x="1" y="1"/>
                  </a:lnTo>
                  <a:lnTo>
                    <a:pt x="0" y="2"/>
                  </a:lnTo>
                  <a:lnTo>
                    <a:pt x="0" y="27"/>
                  </a:lnTo>
                  <a:lnTo>
                    <a:pt x="1" y="27"/>
                  </a:lnTo>
                  <a:lnTo>
                    <a:pt x="2" y="27"/>
                  </a:lnTo>
                  <a:lnTo>
                    <a:pt x="3" y="27"/>
                  </a:lnTo>
                  <a:lnTo>
                    <a:pt x="5" y="27"/>
                  </a:lnTo>
                  <a:lnTo>
                    <a:pt x="6" y="26"/>
                  </a:lnTo>
                  <a:lnTo>
                    <a:pt x="8" y="25"/>
                  </a:lnTo>
                  <a:lnTo>
                    <a:pt x="9" y="23"/>
                  </a:lnTo>
                  <a:lnTo>
                    <a:pt x="9" y="1"/>
                  </a:lnTo>
                  <a:close/>
                </a:path>
              </a:pathLst>
            </a:custGeom>
            <a:solidFill>
              <a:srgbClr val="E5FFFF"/>
            </a:solidFill>
            <a:ln w="9525">
              <a:noFill/>
              <a:round/>
              <a:headEnd/>
              <a:tailEnd/>
            </a:ln>
          </p:spPr>
          <p:txBody>
            <a:bodyPr/>
            <a:lstStyle/>
            <a:p>
              <a:endParaRPr lang="en-US"/>
            </a:p>
          </p:txBody>
        </p:sp>
        <p:sp>
          <p:nvSpPr>
            <p:cNvPr id="133273" name="Freeform 260"/>
            <p:cNvSpPr>
              <a:spLocks/>
            </p:cNvSpPr>
            <p:nvPr/>
          </p:nvSpPr>
          <p:spPr bwMode="auto">
            <a:xfrm>
              <a:off x="1250" y="1147"/>
              <a:ext cx="14" cy="14"/>
            </a:xfrm>
            <a:custGeom>
              <a:avLst/>
              <a:gdLst>
                <a:gd name="T0" fmla="*/ 7 w 14"/>
                <a:gd name="T1" fmla="*/ 14 h 14"/>
                <a:gd name="T2" fmla="*/ 8 w 14"/>
                <a:gd name="T3" fmla="*/ 14 h 14"/>
                <a:gd name="T4" fmla="*/ 9 w 14"/>
                <a:gd name="T5" fmla="*/ 13 h 14"/>
                <a:gd name="T6" fmla="*/ 10 w 14"/>
                <a:gd name="T7" fmla="*/ 13 h 14"/>
                <a:gd name="T8" fmla="*/ 11 w 14"/>
                <a:gd name="T9" fmla="*/ 12 h 14"/>
                <a:gd name="T10" fmla="*/ 13 w 14"/>
                <a:gd name="T11" fmla="*/ 11 h 14"/>
                <a:gd name="T12" fmla="*/ 13 w 14"/>
                <a:gd name="T13" fmla="*/ 10 h 14"/>
                <a:gd name="T14" fmla="*/ 14 w 14"/>
                <a:gd name="T15" fmla="*/ 8 h 14"/>
                <a:gd name="T16" fmla="*/ 14 w 14"/>
                <a:gd name="T17" fmla="*/ 7 h 14"/>
                <a:gd name="T18" fmla="*/ 14 w 14"/>
                <a:gd name="T19" fmla="*/ 6 h 14"/>
                <a:gd name="T20" fmla="*/ 13 w 14"/>
                <a:gd name="T21" fmla="*/ 5 h 14"/>
                <a:gd name="T22" fmla="*/ 13 w 14"/>
                <a:gd name="T23" fmla="*/ 4 h 14"/>
                <a:gd name="T24" fmla="*/ 11 w 14"/>
                <a:gd name="T25" fmla="*/ 3 h 14"/>
                <a:gd name="T26" fmla="*/ 10 w 14"/>
                <a:gd name="T27" fmla="*/ 1 h 14"/>
                <a:gd name="T28" fmla="*/ 9 w 14"/>
                <a:gd name="T29" fmla="*/ 0 h 14"/>
                <a:gd name="T30" fmla="*/ 8 w 14"/>
                <a:gd name="T31" fmla="*/ 0 h 14"/>
                <a:gd name="T32" fmla="*/ 7 w 14"/>
                <a:gd name="T33" fmla="*/ 0 h 14"/>
                <a:gd name="T34" fmla="*/ 6 w 14"/>
                <a:gd name="T35" fmla="*/ 0 h 14"/>
                <a:gd name="T36" fmla="*/ 4 w 14"/>
                <a:gd name="T37" fmla="*/ 0 h 14"/>
                <a:gd name="T38" fmla="*/ 3 w 14"/>
                <a:gd name="T39" fmla="*/ 1 h 14"/>
                <a:gd name="T40" fmla="*/ 2 w 14"/>
                <a:gd name="T41" fmla="*/ 3 h 14"/>
                <a:gd name="T42" fmla="*/ 1 w 14"/>
                <a:gd name="T43" fmla="*/ 4 h 14"/>
                <a:gd name="T44" fmla="*/ 1 w 14"/>
                <a:gd name="T45" fmla="*/ 5 h 14"/>
                <a:gd name="T46" fmla="*/ 0 w 14"/>
                <a:gd name="T47" fmla="*/ 6 h 14"/>
                <a:gd name="T48" fmla="*/ 0 w 14"/>
                <a:gd name="T49" fmla="*/ 7 h 14"/>
                <a:gd name="T50" fmla="*/ 0 w 14"/>
                <a:gd name="T51" fmla="*/ 8 h 14"/>
                <a:gd name="T52" fmla="*/ 1 w 14"/>
                <a:gd name="T53" fmla="*/ 10 h 14"/>
                <a:gd name="T54" fmla="*/ 1 w 14"/>
                <a:gd name="T55" fmla="*/ 11 h 14"/>
                <a:gd name="T56" fmla="*/ 2 w 14"/>
                <a:gd name="T57" fmla="*/ 12 h 14"/>
                <a:gd name="T58" fmla="*/ 3 w 14"/>
                <a:gd name="T59" fmla="*/ 13 h 14"/>
                <a:gd name="T60" fmla="*/ 4 w 14"/>
                <a:gd name="T61" fmla="*/ 13 h 14"/>
                <a:gd name="T62" fmla="*/ 6 w 14"/>
                <a:gd name="T63" fmla="*/ 14 h 14"/>
                <a:gd name="T64" fmla="*/ 7 w 14"/>
                <a:gd name="T65" fmla="*/ 14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
                <a:gd name="T100" fmla="*/ 0 h 14"/>
                <a:gd name="T101" fmla="*/ 14 w 14"/>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 h="14">
                  <a:moveTo>
                    <a:pt x="7" y="14"/>
                  </a:moveTo>
                  <a:lnTo>
                    <a:pt x="8" y="14"/>
                  </a:lnTo>
                  <a:lnTo>
                    <a:pt x="9" y="13"/>
                  </a:lnTo>
                  <a:lnTo>
                    <a:pt x="10" y="13"/>
                  </a:lnTo>
                  <a:lnTo>
                    <a:pt x="11" y="12"/>
                  </a:lnTo>
                  <a:lnTo>
                    <a:pt x="13" y="11"/>
                  </a:lnTo>
                  <a:lnTo>
                    <a:pt x="13" y="10"/>
                  </a:lnTo>
                  <a:lnTo>
                    <a:pt x="14" y="8"/>
                  </a:lnTo>
                  <a:lnTo>
                    <a:pt x="14" y="7"/>
                  </a:lnTo>
                  <a:lnTo>
                    <a:pt x="14" y="6"/>
                  </a:lnTo>
                  <a:lnTo>
                    <a:pt x="13" y="5"/>
                  </a:lnTo>
                  <a:lnTo>
                    <a:pt x="13" y="4"/>
                  </a:lnTo>
                  <a:lnTo>
                    <a:pt x="11" y="3"/>
                  </a:lnTo>
                  <a:lnTo>
                    <a:pt x="10" y="1"/>
                  </a:lnTo>
                  <a:lnTo>
                    <a:pt x="9" y="0"/>
                  </a:lnTo>
                  <a:lnTo>
                    <a:pt x="8" y="0"/>
                  </a:lnTo>
                  <a:lnTo>
                    <a:pt x="7" y="0"/>
                  </a:lnTo>
                  <a:lnTo>
                    <a:pt x="6" y="0"/>
                  </a:lnTo>
                  <a:lnTo>
                    <a:pt x="4" y="0"/>
                  </a:lnTo>
                  <a:lnTo>
                    <a:pt x="3" y="1"/>
                  </a:lnTo>
                  <a:lnTo>
                    <a:pt x="2" y="3"/>
                  </a:lnTo>
                  <a:lnTo>
                    <a:pt x="1" y="4"/>
                  </a:lnTo>
                  <a:lnTo>
                    <a:pt x="1" y="5"/>
                  </a:lnTo>
                  <a:lnTo>
                    <a:pt x="0" y="6"/>
                  </a:lnTo>
                  <a:lnTo>
                    <a:pt x="0" y="7"/>
                  </a:lnTo>
                  <a:lnTo>
                    <a:pt x="0" y="8"/>
                  </a:lnTo>
                  <a:lnTo>
                    <a:pt x="1" y="10"/>
                  </a:lnTo>
                  <a:lnTo>
                    <a:pt x="1" y="11"/>
                  </a:lnTo>
                  <a:lnTo>
                    <a:pt x="2" y="12"/>
                  </a:lnTo>
                  <a:lnTo>
                    <a:pt x="3" y="13"/>
                  </a:lnTo>
                  <a:lnTo>
                    <a:pt x="4" y="13"/>
                  </a:lnTo>
                  <a:lnTo>
                    <a:pt x="6" y="14"/>
                  </a:lnTo>
                  <a:lnTo>
                    <a:pt x="7" y="14"/>
                  </a:lnTo>
                  <a:close/>
                </a:path>
              </a:pathLst>
            </a:custGeom>
            <a:solidFill>
              <a:srgbClr val="FFFFFF"/>
            </a:solidFill>
            <a:ln w="9525">
              <a:noFill/>
              <a:round/>
              <a:headEnd/>
              <a:tailEnd/>
            </a:ln>
          </p:spPr>
          <p:txBody>
            <a:bodyPr/>
            <a:lstStyle/>
            <a:p>
              <a:endParaRPr lang="en-US"/>
            </a:p>
          </p:txBody>
        </p:sp>
        <p:sp>
          <p:nvSpPr>
            <p:cNvPr id="133274" name="Freeform 261"/>
            <p:cNvSpPr>
              <a:spLocks/>
            </p:cNvSpPr>
            <p:nvPr/>
          </p:nvSpPr>
          <p:spPr bwMode="auto">
            <a:xfrm>
              <a:off x="1209" y="1147"/>
              <a:ext cx="7" cy="7"/>
            </a:xfrm>
            <a:custGeom>
              <a:avLst/>
              <a:gdLst>
                <a:gd name="T0" fmla="*/ 3 w 7"/>
                <a:gd name="T1" fmla="*/ 7 h 7"/>
                <a:gd name="T2" fmla="*/ 5 w 7"/>
                <a:gd name="T3" fmla="*/ 7 h 7"/>
                <a:gd name="T4" fmla="*/ 6 w 7"/>
                <a:gd name="T5" fmla="*/ 6 h 7"/>
                <a:gd name="T6" fmla="*/ 6 w 7"/>
                <a:gd name="T7" fmla="*/ 5 h 7"/>
                <a:gd name="T8" fmla="*/ 7 w 7"/>
                <a:gd name="T9" fmla="*/ 4 h 7"/>
                <a:gd name="T10" fmla="*/ 6 w 7"/>
                <a:gd name="T11" fmla="*/ 3 h 7"/>
                <a:gd name="T12" fmla="*/ 6 w 7"/>
                <a:gd name="T13" fmla="*/ 1 h 7"/>
                <a:gd name="T14" fmla="*/ 5 w 7"/>
                <a:gd name="T15" fmla="*/ 0 h 7"/>
                <a:gd name="T16" fmla="*/ 3 w 7"/>
                <a:gd name="T17" fmla="*/ 0 h 7"/>
                <a:gd name="T18" fmla="*/ 2 w 7"/>
                <a:gd name="T19" fmla="*/ 0 h 7"/>
                <a:gd name="T20" fmla="*/ 1 w 7"/>
                <a:gd name="T21" fmla="*/ 1 h 7"/>
                <a:gd name="T22" fmla="*/ 0 w 7"/>
                <a:gd name="T23" fmla="*/ 3 h 7"/>
                <a:gd name="T24" fmla="*/ 0 w 7"/>
                <a:gd name="T25" fmla="*/ 4 h 7"/>
                <a:gd name="T26" fmla="*/ 0 w 7"/>
                <a:gd name="T27" fmla="*/ 5 h 7"/>
                <a:gd name="T28" fmla="*/ 1 w 7"/>
                <a:gd name="T29" fmla="*/ 6 h 7"/>
                <a:gd name="T30" fmla="*/ 2 w 7"/>
                <a:gd name="T31" fmla="*/ 7 h 7"/>
                <a:gd name="T32" fmla="*/ 3 w 7"/>
                <a:gd name="T33" fmla="*/ 7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7"/>
                <a:gd name="T53" fmla="*/ 7 w 7"/>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7">
                  <a:moveTo>
                    <a:pt x="3" y="7"/>
                  </a:moveTo>
                  <a:lnTo>
                    <a:pt x="5" y="7"/>
                  </a:lnTo>
                  <a:lnTo>
                    <a:pt x="6" y="6"/>
                  </a:lnTo>
                  <a:lnTo>
                    <a:pt x="6" y="5"/>
                  </a:lnTo>
                  <a:lnTo>
                    <a:pt x="7" y="4"/>
                  </a:lnTo>
                  <a:lnTo>
                    <a:pt x="6" y="3"/>
                  </a:lnTo>
                  <a:lnTo>
                    <a:pt x="6" y="1"/>
                  </a:lnTo>
                  <a:lnTo>
                    <a:pt x="5" y="0"/>
                  </a:lnTo>
                  <a:lnTo>
                    <a:pt x="3" y="0"/>
                  </a:lnTo>
                  <a:lnTo>
                    <a:pt x="2" y="0"/>
                  </a:lnTo>
                  <a:lnTo>
                    <a:pt x="1" y="1"/>
                  </a:lnTo>
                  <a:lnTo>
                    <a:pt x="0" y="3"/>
                  </a:lnTo>
                  <a:lnTo>
                    <a:pt x="0" y="4"/>
                  </a:lnTo>
                  <a:lnTo>
                    <a:pt x="0" y="5"/>
                  </a:lnTo>
                  <a:lnTo>
                    <a:pt x="1" y="6"/>
                  </a:lnTo>
                  <a:lnTo>
                    <a:pt x="2" y="7"/>
                  </a:lnTo>
                  <a:lnTo>
                    <a:pt x="3" y="7"/>
                  </a:lnTo>
                  <a:close/>
                </a:path>
              </a:pathLst>
            </a:custGeom>
            <a:solidFill>
              <a:srgbClr val="FFFFFF"/>
            </a:solidFill>
            <a:ln w="9525">
              <a:noFill/>
              <a:round/>
              <a:headEnd/>
              <a:tailEnd/>
            </a:ln>
          </p:spPr>
          <p:txBody>
            <a:bodyPr/>
            <a:lstStyle/>
            <a:p>
              <a:endParaRPr lang="en-US"/>
            </a:p>
          </p:txBody>
        </p:sp>
        <p:sp>
          <p:nvSpPr>
            <p:cNvPr id="133275" name="Freeform 262"/>
            <p:cNvSpPr>
              <a:spLocks/>
            </p:cNvSpPr>
            <p:nvPr/>
          </p:nvSpPr>
          <p:spPr bwMode="auto">
            <a:xfrm>
              <a:off x="1221" y="1147"/>
              <a:ext cx="5" cy="7"/>
            </a:xfrm>
            <a:custGeom>
              <a:avLst/>
              <a:gdLst>
                <a:gd name="T0" fmla="*/ 3 w 5"/>
                <a:gd name="T1" fmla="*/ 7 h 7"/>
                <a:gd name="T2" fmla="*/ 4 w 5"/>
                <a:gd name="T3" fmla="*/ 7 h 7"/>
                <a:gd name="T4" fmla="*/ 5 w 5"/>
                <a:gd name="T5" fmla="*/ 7 h 7"/>
                <a:gd name="T6" fmla="*/ 5 w 5"/>
                <a:gd name="T7" fmla="*/ 6 h 7"/>
                <a:gd name="T8" fmla="*/ 5 w 5"/>
                <a:gd name="T9" fmla="*/ 4 h 7"/>
                <a:gd name="T10" fmla="*/ 5 w 5"/>
                <a:gd name="T11" fmla="*/ 3 h 7"/>
                <a:gd name="T12" fmla="*/ 5 w 5"/>
                <a:gd name="T13" fmla="*/ 1 h 7"/>
                <a:gd name="T14" fmla="*/ 4 w 5"/>
                <a:gd name="T15" fmla="*/ 1 h 7"/>
                <a:gd name="T16" fmla="*/ 3 w 5"/>
                <a:gd name="T17" fmla="*/ 0 h 7"/>
                <a:gd name="T18" fmla="*/ 2 w 5"/>
                <a:gd name="T19" fmla="*/ 1 h 7"/>
                <a:gd name="T20" fmla="*/ 1 w 5"/>
                <a:gd name="T21" fmla="*/ 1 h 7"/>
                <a:gd name="T22" fmla="*/ 0 w 5"/>
                <a:gd name="T23" fmla="*/ 3 h 7"/>
                <a:gd name="T24" fmla="*/ 0 w 5"/>
                <a:gd name="T25" fmla="*/ 4 h 7"/>
                <a:gd name="T26" fmla="*/ 0 w 5"/>
                <a:gd name="T27" fmla="*/ 6 h 7"/>
                <a:gd name="T28" fmla="*/ 1 w 5"/>
                <a:gd name="T29" fmla="*/ 7 h 7"/>
                <a:gd name="T30" fmla="*/ 2 w 5"/>
                <a:gd name="T31" fmla="*/ 7 h 7"/>
                <a:gd name="T32" fmla="*/ 3 w 5"/>
                <a:gd name="T33" fmla="*/ 7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7"/>
                <a:gd name="T53" fmla="*/ 5 w 5"/>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7">
                  <a:moveTo>
                    <a:pt x="3" y="7"/>
                  </a:moveTo>
                  <a:lnTo>
                    <a:pt x="4" y="7"/>
                  </a:lnTo>
                  <a:lnTo>
                    <a:pt x="5" y="7"/>
                  </a:lnTo>
                  <a:lnTo>
                    <a:pt x="5" y="6"/>
                  </a:lnTo>
                  <a:lnTo>
                    <a:pt x="5" y="4"/>
                  </a:lnTo>
                  <a:lnTo>
                    <a:pt x="5" y="3"/>
                  </a:lnTo>
                  <a:lnTo>
                    <a:pt x="5" y="1"/>
                  </a:lnTo>
                  <a:lnTo>
                    <a:pt x="4" y="1"/>
                  </a:lnTo>
                  <a:lnTo>
                    <a:pt x="3" y="0"/>
                  </a:lnTo>
                  <a:lnTo>
                    <a:pt x="2" y="1"/>
                  </a:lnTo>
                  <a:lnTo>
                    <a:pt x="1" y="1"/>
                  </a:lnTo>
                  <a:lnTo>
                    <a:pt x="0" y="3"/>
                  </a:lnTo>
                  <a:lnTo>
                    <a:pt x="0" y="4"/>
                  </a:lnTo>
                  <a:lnTo>
                    <a:pt x="0" y="6"/>
                  </a:lnTo>
                  <a:lnTo>
                    <a:pt x="1" y="7"/>
                  </a:lnTo>
                  <a:lnTo>
                    <a:pt x="2" y="7"/>
                  </a:lnTo>
                  <a:lnTo>
                    <a:pt x="3" y="7"/>
                  </a:lnTo>
                  <a:close/>
                </a:path>
              </a:pathLst>
            </a:custGeom>
            <a:solidFill>
              <a:srgbClr val="FFFFFF"/>
            </a:solidFill>
            <a:ln w="9525">
              <a:noFill/>
              <a:round/>
              <a:headEnd/>
              <a:tailEnd/>
            </a:ln>
          </p:spPr>
          <p:txBody>
            <a:bodyPr/>
            <a:lstStyle/>
            <a:p>
              <a:endParaRPr lang="en-US"/>
            </a:p>
          </p:txBody>
        </p:sp>
        <p:sp>
          <p:nvSpPr>
            <p:cNvPr id="133276" name="Freeform 263"/>
            <p:cNvSpPr>
              <a:spLocks/>
            </p:cNvSpPr>
            <p:nvPr/>
          </p:nvSpPr>
          <p:spPr bwMode="auto">
            <a:xfrm>
              <a:off x="1175" y="1055"/>
              <a:ext cx="19" cy="92"/>
            </a:xfrm>
            <a:custGeom>
              <a:avLst/>
              <a:gdLst>
                <a:gd name="T0" fmla="*/ 6 w 19"/>
                <a:gd name="T1" fmla="*/ 1 h 92"/>
                <a:gd name="T2" fmla="*/ 6 w 19"/>
                <a:gd name="T3" fmla="*/ 3 h 92"/>
                <a:gd name="T4" fmla="*/ 4 w 19"/>
                <a:gd name="T5" fmla="*/ 8 h 92"/>
                <a:gd name="T6" fmla="*/ 2 w 19"/>
                <a:gd name="T7" fmla="*/ 16 h 92"/>
                <a:gd name="T8" fmla="*/ 1 w 19"/>
                <a:gd name="T9" fmla="*/ 28 h 92"/>
                <a:gd name="T10" fmla="*/ 0 w 19"/>
                <a:gd name="T11" fmla="*/ 41 h 92"/>
                <a:gd name="T12" fmla="*/ 0 w 19"/>
                <a:gd name="T13" fmla="*/ 57 h 92"/>
                <a:gd name="T14" fmla="*/ 1 w 19"/>
                <a:gd name="T15" fmla="*/ 73 h 92"/>
                <a:gd name="T16" fmla="*/ 5 w 19"/>
                <a:gd name="T17" fmla="*/ 92 h 92"/>
                <a:gd name="T18" fmla="*/ 19 w 19"/>
                <a:gd name="T19" fmla="*/ 92 h 92"/>
                <a:gd name="T20" fmla="*/ 18 w 19"/>
                <a:gd name="T21" fmla="*/ 89 h 92"/>
                <a:gd name="T22" fmla="*/ 16 w 19"/>
                <a:gd name="T23" fmla="*/ 82 h 92"/>
                <a:gd name="T24" fmla="*/ 15 w 19"/>
                <a:gd name="T25" fmla="*/ 70 h 92"/>
                <a:gd name="T26" fmla="*/ 14 w 19"/>
                <a:gd name="T27" fmla="*/ 57 h 92"/>
                <a:gd name="T28" fmla="*/ 13 w 19"/>
                <a:gd name="T29" fmla="*/ 42 h 92"/>
                <a:gd name="T30" fmla="*/ 13 w 19"/>
                <a:gd name="T31" fmla="*/ 27 h 92"/>
                <a:gd name="T32" fmla="*/ 15 w 19"/>
                <a:gd name="T33" fmla="*/ 13 h 92"/>
                <a:gd name="T34" fmla="*/ 19 w 19"/>
                <a:gd name="T35" fmla="*/ 1 h 92"/>
                <a:gd name="T36" fmla="*/ 19 w 19"/>
                <a:gd name="T37" fmla="*/ 1 h 92"/>
                <a:gd name="T38" fmla="*/ 19 w 19"/>
                <a:gd name="T39" fmla="*/ 0 h 92"/>
                <a:gd name="T40" fmla="*/ 19 w 19"/>
                <a:gd name="T41" fmla="*/ 0 h 92"/>
                <a:gd name="T42" fmla="*/ 18 w 19"/>
                <a:gd name="T43" fmla="*/ 0 h 92"/>
                <a:gd name="T44" fmla="*/ 16 w 19"/>
                <a:gd name="T45" fmla="*/ 0 h 92"/>
                <a:gd name="T46" fmla="*/ 14 w 19"/>
                <a:gd name="T47" fmla="*/ 0 h 92"/>
                <a:gd name="T48" fmla="*/ 11 w 19"/>
                <a:gd name="T49" fmla="*/ 0 h 92"/>
                <a:gd name="T50" fmla="*/ 6 w 19"/>
                <a:gd name="T51" fmla="*/ 1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
                <a:gd name="T79" fmla="*/ 0 h 92"/>
                <a:gd name="T80" fmla="*/ 19 w 19"/>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 h="92">
                  <a:moveTo>
                    <a:pt x="6" y="1"/>
                  </a:moveTo>
                  <a:lnTo>
                    <a:pt x="6" y="3"/>
                  </a:lnTo>
                  <a:lnTo>
                    <a:pt x="4" y="8"/>
                  </a:lnTo>
                  <a:lnTo>
                    <a:pt x="2" y="16"/>
                  </a:lnTo>
                  <a:lnTo>
                    <a:pt x="1" y="28"/>
                  </a:lnTo>
                  <a:lnTo>
                    <a:pt x="0" y="41"/>
                  </a:lnTo>
                  <a:lnTo>
                    <a:pt x="0" y="57"/>
                  </a:lnTo>
                  <a:lnTo>
                    <a:pt x="1" y="73"/>
                  </a:lnTo>
                  <a:lnTo>
                    <a:pt x="5" y="92"/>
                  </a:lnTo>
                  <a:lnTo>
                    <a:pt x="19" y="92"/>
                  </a:lnTo>
                  <a:lnTo>
                    <a:pt x="18" y="89"/>
                  </a:lnTo>
                  <a:lnTo>
                    <a:pt x="16" y="82"/>
                  </a:lnTo>
                  <a:lnTo>
                    <a:pt x="15" y="70"/>
                  </a:lnTo>
                  <a:lnTo>
                    <a:pt x="14" y="57"/>
                  </a:lnTo>
                  <a:lnTo>
                    <a:pt x="13" y="42"/>
                  </a:lnTo>
                  <a:lnTo>
                    <a:pt x="13" y="27"/>
                  </a:lnTo>
                  <a:lnTo>
                    <a:pt x="15" y="13"/>
                  </a:lnTo>
                  <a:lnTo>
                    <a:pt x="19" y="1"/>
                  </a:lnTo>
                  <a:lnTo>
                    <a:pt x="19" y="0"/>
                  </a:lnTo>
                  <a:lnTo>
                    <a:pt x="18" y="0"/>
                  </a:lnTo>
                  <a:lnTo>
                    <a:pt x="16" y="0"/>
                  </a:lnTo>
                  <a:lnTo>
                    <a:pt x="14" y="0"/>
                  </a:lnTo>
                  <a:lnTo>
                    <a:pt x="11" y="0"/>
                  </a:lnTo>
                  <a:lnTo>
                    <a:pt x="6" y="1"/>
                  </a:lnTo>
                  <a:close/>
                </a:path>
              </a:pathLst>
            </a:custGeom>
            <a:solidFill>
              <a:srgbClr val="3F9EFF"/>
            </a:solidFill>
            <a:ln w="9525">
              <a:noFill/>
              <a:round/>
              <a:headEnd/>
              <a:tailEnd/>
            </a:ln>
          </p:spPr>
          <p:txBody>
            <a:bodyPr/>
            <a:lstStyle/>
            <a:p>
              <a:endParaRPr lang="en-US"/>
            </a:p>
          </p:txBody>
        </p:sp>
        <p:sp>
          <p:nvSpPr>
            <p:cNvPr id="133277" name="Freeform 264"/>
            <p:cNvSpPr>
              <a:spLocks/>
            </p:cNvSpPr>
            <p:nvPr/>
          </p:nvSpPr>
          <p:spPr bwMode="auto">
            <a:xfrm>
              <a:off x="1273" y="1043"/>
              <a:ext cx="27" cy="104"/>
            </a:xfrm>
            <a:custGeom>
              <a:avLst/>
              <a:gdLst>
                <a:gd name="T0" fmla="*/ 27 w 27"/>
                <a:gd name="T1" fmla="*/ 0 h 104"/>
                <a:gd name="T2" fmla="*/ 26 w 27"/>
                <a:gd name="T3" fmla="*/ 1 h 104"/>
                <a:gd name="T4" fmla="*/ 25 w 27"/>
                <a:gd name="T5" fmla="*/ 4 h 104"/>
                <a:gd name="T6" fmla="*/ 22 w 27"/>
                <a:gd name="T7" fmla="*/ 10 h 104"/>
                <a:gd name="T8" fmla="*/ 20 w 27"/>
                <a:gd name="T9" fmla="*/ 19 h 104"/>
                <a:gd name="T10" fmla="*/ 18 w 27"/>
                <a:gd name="T11" fmla="*/ 32 h 104"/>
                <a:gd name="T12" fmla="*/ 16 w 27"/>
                <a:gd name="T13" fmla="*/ 49 h 104"/>
                <a:gd name="T14" fmla="*/ 18 w 27"/>
                <a:gd name="T15" fmla="*/ 74 h 104"/>
                <a:gd name="T16" fmla="*/ 20 w 27"/>
                <a:gd name="T17" fmla="*/ 104 h 104"/>
                <a:gd name="T18" fmla="*/ 5 w 27"/>
                <a:gd name="T19" fmla="*/ 104 h 104"/>
                <a:gd name="T20" fmla="*/ 5 w 27"/>
                <a:gd name="T21" fmla="*/ 101 h 104"/>
                <a:gd name="T22" fmla="*/ 4 w 27"/>
                <a:gd name="T23" fmla="*/ 92 h 104"/>
                <a:gd name="T24" fmla="*/ 2 w 27"/>
                <a:gd name="T25" fmla="*/ 80 h 104"/>
                <a:gd name="T26" fmla="*/ 1 w 27"/>
                <a:gd name="T27" fmla="*/ 64 h 104"/>
                <a:gd name="T28" fmla="*/ 0 w 27"/>
                <a:gd name="T29" fmla="*/ 47 h 104"/>
                <a:gd name="T30" fmla="*/ 1 w 27"/>
                <a:gd name="T31" fmla="*/ 31 h 104"/>
                <a:gd name="T32" fmla="*/ 4 w 27"/>
                <a:gd name="T33" fmla="*/ 14 h 104"/>
                <a:gd name="T34" fmla="*/ 9 w 27"/>
                <a:gd name="T35" fmla="*/ 0 h 104"/>
                <a:gd name="T36" fmla="*/ 27 w 27"/>
                <a:gd name="T37" fmla="*/ 0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104"/>
                <a:gd name="T59" fmla="*/ 27 w 27"/>
                <a:gd name="T60" fmla="*/ 104 h 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104">
                  <a:moveTo>
                    <a:pt x="27" y="0"/>
                  </a:moveTo>
                  <a:lnTo>
                    <a:pt x="26" y="1"/>
                  </a:lnTo>
                  <a:lnTo>
                    <a:pt x="25" y="4"/>
                  </a:lnTo>
                  <a:lnTo>
                    <a:pt x="22" y="10"/>
                  </a:lnTo>
                  <a:lnTo>
                    <a:pt x="20" y="19"/>
                  </a:lnTo>
                  <a:lnTo>
                    <a:pt x="18" y="32"/>
                  </a:lnTo>
                  <a:lnTo>
                    <a:pt x="16" y="49"/>
                  </a:lnTo>
                  <a:lnTo>
                    <a:pt x="18" y="74"/>
                  </a:lnTo>
                  <a:lnTo>
                    <a:pt x="20" y="104"/>
                  </a:lnTo>
                  <a:lnTo>
                    <a:pt x="5" y="104"/>
                  </a:lnTo>
                  <a:lnTo>
                    <a:pt x="5" y="101"/>
                  </a:lnTo>
                  <a:lnTo>
                    <a:pt x="4" y="92"/>
                  </a:lnTo>
                  <a:lnTo>
                    <a:pt x="2" y="80"/>
                  </a:lnTo>
                  <a:lnTo>
                    <a:pt x="1" y="64"/>
                  </a:lnTo>
                  <a:lnTo>
                    <a:pt x="0" y="47"/>
                  </a:lnTo>
                  <a:lnTo>
                    <a:pt x="1" y="31"/>
                  </a:lnTo>
                  <a:lnTo>
                    <a:pt x="4" y="14"/>
                  </a:lnTo>
                  <a:lnTo>
                    <a:pt x="9" y="0"/>
                  </a:lnTo>
                  <a:lnTo>
                    <a:pt x="27" y="0"/>
                  </a:lnTo>
                  <a:close/>
                </a:path>
              </a:pathLst>
            </a:custGeom>
            <a:solidFill>
              <a:srgbClr val="3F9EFF"/>
            </a:solidFill>
            <a:ln w="9525">
              <a:noFill/>
              <a:round/>
              <a:headEnd/>
              <a:tailEnd/>
            </a:ln>
          </p:spPr>
          <p:txBody>
            <a:bodyPr/>
            <a:lstStyle/>
            <a:p>
              <a:endParaRPr lang="en-US"/>
            </a:p>
          </p:txBody>
        </p:sp>
        <p:sp>
          <p:nvSpPr>
            <p:cNvPr id="133278" name="Freeform 265"/>
            <p:cNvSpPr>
              <a:spLocks/>
            </p:cNvSpPr>
            <p:nvPr/>
          </p:nvSpPr>
          <p:spPr bwMode="auto">
            <a:xfrm>
              <a:off x="1175" y="1060"/>
              <a:ext cx="18" cy="81"/>
            </a:xfrm>
            <a:custGeom>
              <a:avLst/>
              <a:gdLst>
                <a:gd name="T0" fmla="*/ 6 w 18"/>
                <a:gd name="T1" fmla="*/ 2 h 81"/>
                <a:gd name="T2" fmla="*/ 6 w 18"/>
                <a:gd name="T3" fmla="*/ 3 h 81"/>
                <a:gd name="T4" fmla="*/ 5 w 18"/>
                <a:gd name="T5" fmla="*/ 8 h 81"/>
                <a:gd name="T6" fmla="*/ 2 w 18"/>
                <a:gd name="T7" fmla="*/ 15 h 81"/>
                <a:gd name="T8" fmla="*/ 1 w 18"/>
                <a:gd name="T9" fmla="*/ 25 h 81"/>
                <a:gd name="T10" fmla="*/ 0 w 18"/>
                <a:gd name="T11" fmla="*/ 37 h 81"/>
                <a:gd name="T12" fmla="*/ 1 w 18"/>
                <a:gd name="T13" fmla="*/ 50 h 81"/>
                <a:gd name="T14" fmla="*/ 2 w 18"/>
                <a:gd name="T15" fmla="*/ 65 h 81"/>
                <a:gd name="T16" fmla="*/ 5 w 18"/>
                <a:gd name="T17" fmla="*/ 81 h 81"/>
                <a:gd name="T18" fmla="*/ 16 w 18"/>
                <a:gd name="T19" fmla="*/ 80 h 81"/>
                <a:gd name="T20" fmla="*/ 16 w 18"/>
                <a:gd name="T21" fmla="*/ 78 h 81"/>
                <a:gd name="T22" fmla="*/ 15 w 18"/>
                <a:gd name="T23" fmla="*/ 72 h 81"/>
                <a:gd name="T24" fmla="*/ 14 w 18"/>
                <a:gd name="T25" fmla="*/ 61 h 81"/>
                <a:gd name="T26" fmla="*/ 13 w 18"/>
                <a:gd name="T27" fmla="*/ 50 h 81"/>
                <a:gd name="T28" fmla="*/ 12 w 18"/>
                <a:gd name="T29" fmla="*/ 37 h 81"/>
                <a:gd name="T30" fmla="*/ 12 w 18"/>
                <a:gd name="T31" fmla="*/ 24 h 81"/>
                <a:gd name="T32" fmla="*/ 14 w 18"/>
                <a:gd name="T33" fmla="*/ 11 h 81"/>
                <a:gd name="T34" fmla="*/ 18 w 18"/>
                <a:gd name="T35" fmla="*/ 1 h 81"/>
                <a:gd name="T36" fmla="*/ 18 w 18"/>
                <a:gd name="T37" fmla="*/ 1 h 81"/>
                <a:gd name="T38" fmla="*/ 18 w 18"/>
                <a:gd name="T39" fmla="*/ 1 h 81"/>
                <a:gd name="T40" fmla="*/ 18 w 18"/>
                <a:gd name="T41" fmla="*/ 1 h 81"/>
                <a:gd name="T42" fmla="*/ 16 w 18"/>
                <a:gd name="T43" fmla="*/ 0 h 81"/>
                <a:gd name="T44" fmla="*/ 15 w 18"/>
                <a:gd name="T45" fmla="*/ 0 h 81"/>
                <a:gd name="T46" fmla="*/ 13 w 18"/>
                <a:gd name="T47" fmla="*/ 1 h 81"/>
                <a:gd name="T48" fmla="*/ 9 w 18"/>
                <a:gd name="T49" fmla="*/ 1 h 81"/>
                <a:gd name="T50" fmla="*/ 6 w 18"/>
                <a:gd name="T51" fmla="*/ 2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81"/>
                <a:gd name="T80" fmla="*/ 18 w 18"/>
                <a:gd name="T81" fmla="*/ 81 h 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81">
                  <a:moveTo>
                    <a:pt x="6" y="2"/>
                  </a:moveTo>
                  <a:lnTo>
                    <a:pt x="6" y="3"/>
                  </a:lnTo>
                  <a:lnTo>
                    <a:pt x="5" y="8"/>
                  </a:lnTo>
                  <a:lnTo>
                    <a:pt x="2" y="15"/>
                  </a:lnTo>
                  <a:lnTo>
                    <a:pt x="1" y="25"/>
                  </a:lnTo>
                  <a:lnTo>
                    <a:pt x="0" y="37"/>
                  </a:lnTo>
                  <a:lnTo>
                    <a:pt x="1" y="50"/>
                  </a:lnTo>
                  <a:lnTo>
                    <a:pt x="2" y="65"/>
                  </a:lnTo>
                  <a:lnTo>
                    <a:pt x="5" y="81"/>
                  </a:lnTo>
                  <a:lnTo>
                    <a:pt x="16" y="80"/>
                  </a:lnTo>
                  <a:lnTo>
                    <a:pt x="16" y="78"/>
                  </a:lnTo>
                  <a:lnTo>
                    <a:pt x="15" y="72"/>
                  </a:lnTo>
                  <a:lnTo>
                    <a:pt x="14" y="61"/>
                  </a:lnTo>
                  <a:lnTo>
                    <a:pt x="13" y="50"/>
                  </a:lnTo>
                  <a:lnTo>
                    <a:pt x="12" y="37"/>
                  </a:lnTo>
                  <a:lnTo>
                    <a:pt x="12" y="24"/>
                  </a:lnTo>
                  <a:lnTo>
                    <a:pt x="14" y="11"/>
                  </a:lnTo>
                  <a:lnTo>
                    <a:pt x="18" y="1"/>
                  </a:lnTo>
                  <a:lnTo>
                    <a:pt x="16" y="0"/>
                  </a:lnTo>
                  <a:lnTo>
                    <a:pt x="15" y="0"/>
                  </a:lnTo>
                  <a:lnTo>
                    <a:pt x="13" y="1"/>
                  </a:lnTo>
                  <a:lnTo>
                    <a:pt x="9" y="1"/>
                  </a:lnTo>
                  <a:lnTo>
                    <a:pt x="6" y="2"/>
                  </a:lnTo>
                  <a:close/>
                </a:path>
              </a:pathLst>
            </a:custGeom>
            <a:solidFill>
              <a:srgbClr val="59B2FF"/>
            </a:solidFill>
            <a:ln w="9525">
              <a:noFill/>
              <a:round/>
              <a:headEnd/>
              <a:tailEnd/>
            </a:ln>
          </p:spPr>
          <p:txBody>
            <a:bodyPr/>
            <a:lstStyle/>
            <a:p>
              <a:endParaRPr lang="en-US"/>
            </a:p>
          </p:txBody>
        </p:sp>
        <p:sp>
          <p:nvSpPr>
            <p:cNvPr id="133279" name="Freeform 266"/>
            <p:cNvSpPr>
              <a:spLocks/>
            </p:cNvSpPr>
            <p:nvPr/>
          </p:nvSpPr>
          <p:spPr bwMode="auto">
            <a:xfrm>
              <a:off x="1176" y="1065"/>
              <a:ext cx="14" cy="69"/>
            </a:xfrm>
            <a:custGeom>
              <a:avLst/>
              <a:gdLst>
                <a:gd name="T0" fmla="*/ 5 w 14"/>
                <a:gd name="T1" fmla="*/ 2 h 69"/>
                <a:gd name="T2" fmla="*/ 5 w 14"/>
                <a:gd name="T3" fmla="*/ 3 h 69"/>
                <a:gd name="T4" fmla="*/ 4 w 14"/>
                <a:gd name="T5" fmla="*/ 7 h 69"/>
                <a:gd name="T6" fmla="*/ 3 w 14"/>
                <a:gd name="T7" fmla="*/ 13 h 69"/>
                <a:gd name="T8" fmla="*/ 1 w 14"/>
                <a:gd name="T9" fmla="*/ 21 h 69"/>
                <a:gd name="T10" fmla="*/ 0 w 14"/>
                <a:gd name="T11" fmla="*/ 32 h 69"/>
                <a:gd name="T12" fmla="*/ 0 w 14"/>
                <a:gd name="T13" fmla="*/ 44 h 69"/>
                <a:gd name="T14" fmla="*/ 1 w 14"/>
                <a:gd name="T15" fmla="*/ 56 h 69"/>
                <a:gd name="T16" fmla="*/ 4 w 14"/>
                <a:gd name="T17" fmla="*/ 69 h 69"/>
                <a:gd name="T18" fmla="*/ 14 w 14"/>
                <a:gd name="T19" fmla="*/ 69 h 69"/>
                <a:gd name="T20" fmla="*/ 13 w 14"/>
                <a:gd name="T21" fmla="*/ 67 h 69"/>
                <a:gd name="T22" fmla="*/ 13 w 14"/>
                <a:gd name="T23" fmla="*/ 61 h 69"/>
                <a:gd name="T24" fmla="*/ 12 w 14"/>
                <a:gd name="T25" fmla="*/ 53 h 69"/>
                <a:gd name="T26" fmla="*/ 11 w 14"/>
                <a:gd name="T27" fmla="*/ 44 h 69"/>
                <a:gd name="T28" fmla="*/ 10 w 14"/>
                <a:gd name="T29" fmla="*/ 32 h 69"/>
                <a:gd name="T30" fmla="*/ 10 w 14"/>
                <a:gd name="T31" fmla="*/ 20 h 69"/>
                <a:gd name="T32" fmla="*/ 12 w 14"/>
                <a:gd name="T33" fmla="*/ 10 h 69"/>
                <a:gd name="T34" fmla="*/ 14 w 14"/>
                <a:gd name="T35" fmla="*/ 2 h 69"/>
                <a:gd name="T36" fmla="*/ 14 w 14"/>
                <a:gd name="T37" fmla="*/ 2 h 69"/>
                <a:gd name="T38" fmla="*/ 14 w 14"/>
                <a:gd name="T39" fmla="*/ 2 h 69"/>
                <a:gd name="T40" fmla="*/ 14 w 14"/>
                <a:gd name="T41" fmla="*/ 0 h 69"/>
                <a:gd name="T42" fmla="*/ 14 w 14"/>
                <a:gd name="T43" fmla="*/ 0 h 69"/>
                <a:gd name="T44" fmla="*/ 13 w 14"/>
                <a:gd name="T45" fmla="*/ 0 h 69"/>
                <a:gd name="T46" fmla="*/ 11 w 14"/>
                <a:gd name="T47" fmla="*/ 0 h 69"/>
                <a:gd name="T48" fmla="*/ 8 w 14"/>
                <a:gd name="T49" fmla="*/ 2 h 69"/>
                <a:gd name="T50" fmla="*/ 5 w 14"/>
                <a:gd name="T51" fmla="*/ 2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69"/>
                <a:gd name="T80" fmla="*/ 14 w 14"/>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69">
                  <a:moveTo>
                    <a:pt x="5" y="2"/>
                  </a:moveTo>
                  <a:lnTo>
                    <a:pt x="5" y="3"/>
                  </a:lnTo>
                  <a:lnTo>
                    <a:pt x="4" y="7"/>
                  </a:lnTo>
                  <a:lnTo>
                    <a:pt x="3" y="13"/>
                  </a:lnTo>
                  <a:lnTo>
                    <a:pt x="1" y="21"/>
                  </a:lnTo>
                  <a:lnTo>
                    <a:pt x="0" y="32"/>
                  </a:lnTo>
                  <a:lnTo>
                    <a:pt x="0" y="44"/>
                  </a:lnTo>
                  <a:lnTo>
                    <a:pt x="1" y="56"/>
                  </a:lnTo>
                  <a:lnTo>
                    <a:pt x="4" y="69"/>
                  </a:lnTo>
                  <a:lnTo>
                    <a:pt x="14" y="69"/>
                  </a:lnTo>
                  <a:lnTo>
                    <a:pt x="13" y="67"/>
                  </a:lnTo>
                  <a:lnTo>
                    <a:pt x="13" y="61"/>
                  </a:lnTo>
                  <a:lnTo>
                    <a:pt x="12" y="53"/>
                  </a:lnTo>
                  <a:lnTo>
                    <a:pt x="11" y="44"/>
                  </a:lnTo>
                  <a:lnTo>
                    <a:pt x="10" y="32"/>
                  </a:lnTo>
                  <a:lnTo>
                    <a:pt x="10" y="20"/>
                  </a:lnTo>
                  <a:lnTo>
                    <a:pt x="12" y="10"/>
                  </a:lnTo>
                  <a:lnTo>
                    <a:pt x="14" y="2"/>
                  </a:lnTo>
                  <a:lnTo>
                    <a:pt x="14" y="0"/>
                  </a:lnTo>
                  <a:lnTo>
                    <a:pt x="13" y="0"/>
                  </a:lnTo>
                  <a:lnTo>
                    <a:pt x="11" y="0"/>
                  </a:lnTo>
                  <a:lnTo>
                    <a:pt x="8" y="2"/>
                  </a:lnTo>
                  <a:lnTo>
                    <a:pt x="5" y="2"/>
                  </a:lnTo>
                  <a:close/>
                </a:path>
              </a:pathLst>
            </a:custGeom>
            <a:solidFill>
              <a:srgbClr val="72C6FF"/>
            </a:solidFill>
            <a:ln w="9525">
              <a:noFill/>
              <a:round/>
              <a:headEnd/>
              <a:tailEnd/>
            </a:ln>
          </p:spPr>
          <p:txBody>
            <a:bodyPr/>
            <a:lstStyle/>
            <a:p>
              <a:endParaRPr lang="en-US"/>
            </a:p>
          </p:txBody>
        </p:sp>
        <p:sp>
          <p:nvSpPr>
            <p:cNvPr id="133280" name="Freeform 267"/>
            <p:cNvSpPr>
              <a:spLocks/>
            </p:cNvSpPr>
            <p:nvPr/>
          </p:nvSpPr>
          <p:spPr bwMode="auto">
            <a:xfrm>
              <a:off x="1177" y="1071"/>
              <a:ext cx="12" cy="57"/>
            </a:xfrm>
            <a:custGeom>
              <a:avLst/>
              <a:gdLst>
                <a:gd name="T0" fmla="*/ 4 w 12"/>
                <a:gd name="T1" fmla="*/ 1 h 57"/>
                <a:gd name="T2" fmla="*/ 3 w 12"/>
                <a:gd name="T3" fmla="*/ 3 h 57"/>
                <a:gd name="T4" fmla="*/ 3 w 12"/>
                <a:gd name="T5" fmla="*/ 5 h 57"/>
                <a:gd name="T6" fmla="*/ 2 w 12"/>
                <a:gd name="T7" fmla="*/ 11 h 57"/>
                <a:gd name="T8" fmla="*/ 0 w 12"/>
                <a:gd name="T9" fmla="*/ 18 h 57"/>
                <a:gd name="T10" fmla="*/ 0 w 12"/>
                <a:gd name="T11" fmla="*/ 26 h 57"/>
                <a:gd name="T12" fmla="*/ 0 w 12"/>
                <a:gd name="T13" fmla="*/ 35 h 57"/>
                <a:gd name="T14" fmla="*/ 2 w 12"/>
                <a:gd name="T15" fmla="*/ 46 h 57"/>
                <a:gd name="T16" fmla="*/ 3 w 12"/>
                <a:gd name="T17" fmla="*/ 57 h 57"/>
                <a:gd name="T18" fmla="*/ 11 w 12"/>
                <a:gd name="T19" fmla="*/ 56 h 57"/>
                <a:gd name="T20" fmla="*/ 11 w 12"/>
                <a:gd name="T21" fmla="*/ 55 h 57"/>
                <a:gd name="T22" fmla="*/ 10 w 12"/>
                <a:gd name="T23" fmla="*/ 50 h 57"/>
                <a:gd name="T24" fmla="*/ 10 w 12"/>
                <a:gd name="T25" fmla="*/ 43 h 57"/>
                <a:gd name="T26" fmla="*/ 9 w 12"/>
                <a:gd name="T27" fmla="*/ 35 h 57"/>
                <a:gd name="T28" fmla="*/ 7 w 12"/>
                <a:gd name="T29" fmla="*/ 26 h 57"/>
                <a:gd name="T30" fmla="*/ 9 w 12"/>
                <a:gd name="T31" fmla="*/ 17 h 57"/>
                <a:gd name="T32" fmla="*/ 10 w 12"/>
                <a:gd name="T33" fmla="*/ 8 h 57"/>
                <a:gd name="T34" fmla="*/ 12 w 12"/>
                <a:gd name="T35" fmla="*/ 0 h 57"/>
                <a:gd name="T36" fmla="*/ 12 w 12"/>
                <a:gd name="T37" fmla="*/ 0 h 57"/>
                <a:gd name="T38" fmla="*/ 12 w 12"/>
                <a:gd name="T39" fmla="*/ 0 h 57"/>
                <a:gd name="T40" fmla="*/ 12 w 12"/>
                <a:gd name="T41" fmla="*/ 0 h 57"/>
                <a:gd name="T42" fmla="*/ 11 w 12"/>
                <a:gd name="T43" fmla="*/ 0 h 57"/>
                <a:gd name="T44" fmla="*/ 10 w 12"/>
                <a:gd name="T45" fmla="*/ 0 h 57"/>
                <a:gd name="T46" fmla="*/ 9 w 12"/>
                <a:gd name="T47" fmla="*/ 0 h 57"/>
                <a:gd name="T48" fmla="*/ 6 w 12"/>
                <a:gd name="T49" fmla="*/ 0 h 57"/>
                <a:gd name="T50" fmla="*/ 4 w 12"/>
                <a:gd name="T51" fmla="*/ 1 h 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
                <a:gd name="T79" fmla="*/ 0 h 57"/>
                <a:gd name="T80" fmla="*/ 12 w 12"/>
                <a:gd name="T81" fmla="*/ 57 h 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 h="57">
                  <a:moveTo>
                    <a:pt x="4" y="1"/>
                  </a:moveTo>
                  <a:lnTo>
                    <a:pt x="3" y="3"/>
                  </a:lnTo>
                  <a:lnTo>
                    <a:pt x="3" y="5"/>
                  </a:lnTo>
                  <a:lnTo>
                    <a:pt x="2" y="11"/>
                  </a:lnTo>
                  <a:lnTo>
                    <a:pt x="0" y="18"/>
                  </a:lnTo>
                  <a:lnTo>
                    <a:pt x="0" y="26"/>
                  </a:lnTo>
                  <a:lnTo>
                    <a:pt x="0" y="35"/>
                  </a:lnTo>
                  <a:lnTo>
                    <a:pt x="2" y="46"/>
                  </a:lnTo>
                  <a:lnTo>
                    <a:pt x="3" y="57"/>
                  </a:lnTo>
                  <a:lnTo>
                    <a:pt x="11" y="56"/>
                  </a:lnTo>
                  <a:lnTo>
                    <a:pt x="11" y="55"/>
                  </a:lnTo>
                  <a:lnTo>
                    <a:pt x="10" y="50"/>
                  </a:lnTo>
                  <a:lnTo>
                    <a:pt x="10" y="43"/>
                  </a:lnTo>
                  <a:lnTo>
                    <a:pt x="9" y="35"/>
                  </a:lnTo>
                  <a:lnTo>
                    <a:pt x="7" y="26"/>
                  </a:lnTo>
                  <a:lnTo>
                    <a:pt x="9" y="17"/>
                  </a:lnTo>
                  <a:lnTo>
                    <a:pt x="10" y="8"/>
                  </a:lnTo>
                  <a:lnTo>
                    <a:pt x="12" y="0"/>
                  </a:lnTo>
                  <a:lnTo>
                    <a:pt x="11" y="0"/>
                  </a:lnTo>
                  <a:lnTo>
                    <a:pt x="10" y="0"/>
                  </a:lnTo>
                  <a:lnTo>
                    <a:pt x="9" y="0"/>
                  </a:lnTo>
                  <a:lnTo>
                    <a:pt x="6" y="0"/>
                  </a:lnTo>
                  <a:lnTo>
                    <a:pt x="4" y="1"/>
                  </a:lnTo>
                  <a:close/>
                </a:path>
              </a:pathLst>
            </a:custGeom>
            <a:solidFill>
              <a:srgbClr val="8CD8FF"/>
            </a:solidFill>
            <a:ln w="9525">
              <a:noFill/>
              <a:round/>
              <a:headEnd/>
              <a:tailEnd/>
            </a:ln>
          </p:spPr>
          <p:txBody>
            <a:bodyPr/>
            <a:lstStyle/>
            <a:p>
              <a:endParaRPr lang="en-US"/>
            </a:p>
          </p:txBody>
        </p:sp>
        <p:sp>
          <p:nvSpPr>
            <p:cNvPr id="133281" name="Freeform 268"/>
            <p:cNvSpPr>
              <a:spLocks/>
            </p:cNvSpPr>
            <p:nvPr/>
          </p:nvSpPr>
          <p:spPr bwMode="auto">
            <a:xfrm>
              <a:off x="1177" y="1076"/>
              <a:ext cx="10" cy="45"/>
            </a:xfrm>
            <a:custGeom>
              <a:avLst/>
              <a:gdLst>
                <a:gd name="T0" fmla="*/ 4 w 10"/>
                <a:gd name="T1" fmla="*/ 1 h 45"/>
                <a:gd name="T2" fmla="*/ 3 w 10"/>
                <a:gd name="T3" fmla="*/ 2 h 45"/>
                <a:gd name="T4" fmla="*/ 3 w 10"/>
                <a:gd name="T5" fmla="*/ 5 h 45"/>
                <a:gd name="T6" fmla="*/ 2 w 10"/>
                <a:gd name="T7" fmla="*/ 9 h 45"/>
                <a:gd name="T8" fmla="*/ 2 w 10"/>
                <a:gd name="T9" fmla="*/ 14 h 45"/>
                <a:gd name="T10" fmla="*/ 0 w 10"/>
                <a:gd name="T11" fmla="*/ 21 h 45"/>
                <a:gd name="T12" fmla="*/ 0 w 10"/>
                <a:gd name="T13" fmla="*/ 28 h 45"/>
                <a:gd name="T14" fmla="*/ 2 w 10"/>
                <a:gd name="T15" fmla="*/ 37 h 45"/>
                <a:gd name="T16" fmla="*/ 3 w 10"/>
                <a:gd name="T17" fmla="*/ 45 h 45"/>
                <a:gd name="T18" fmla="*/ 10 w 10"/>
                <a:gd name="T19" fmla="*/ 45 h 45"/>
                <a:gd name="T20" fmla="*/ 10 w 10"/>
                <a:gd name="T21" fmla="*/ 44 h 45"/>
                <a:gd name="T22" fmla="*/ 9 w 10"/>
                <a:gd name="T23" fmla="*/ 41 h 45"/>
                <a:gd name="T24" fmla="*/ 7 w 10"/>
                <a:gd name="T25" fmla="*/ 35 h 45"/>
                <a:gd name="T26" fmla="*/ 7 w 10"/>
                <a:gd name="T27" fmla="*/ 28 h 45"/>
                <a:gd name="T28" fmla="*/ 6 w 10"/>
                <a:gd name="T29" fmla="*/ 21 h 45"/>
                <a:gd name="T30" fmla="*/ 7 w 10"/>
                <a:gd name="T31" fmla="*/ 14 h 45"/>
                <a:gd name="T32" fmla="*/ 7 w 10"/>
                <a:gd name="T33" fmla="*/ 7 h 45"/>
                <a:gd name="T34" fmla="*/ 10 w 10"/>
                <a:gd name="T35" fmla="*/ 1 h 45"/>
                <a:gd name="T36" fmla="*/ 10 w 10"/>
                <a:gd name="T37" fmla="*/ 1 h 45"/>
                <a:gd name="T38" fmla="*/ 10 w 10"/>
                <a:gd name="T39" fmla="*/ 1 h 45"/>
                <a:gd name="T40" fmla="*/ 10 w 10"/>
                <a:gd name="T41" fmla="*/ 1 h 45"/>
                <a:gd name="T42" fmla="*/ 10 w 10"/>
                <a:gd name="T43" fmla="*/ 0 h 45"/>
                <a:gd name="T44" fmla="*/ 9 w 10"/>
                <a:gd name="T45" fmla="*/ 0 h 45"/>
                <a:gd name="T46" fmla="*/ 7 w 10"/>
                <a:gd name="T47" fmla="*/ 1 h 45"/>
                <a:gd name="T48" fmla="*/ 6 w 10"/>
                <a:gd name="T49" fmla="*/ 1 h 45"/>
                <a:gd name="T50" fmla="*/ 4 w 10"/>
                <a:gd name="T51" fmla="*/ 1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
                <a:gd name="T79" fmla="*/ 0 h 45"/>
                <a:gd name="T80" fmla="*/ 10 w 10"/>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 h="45">
                  <a:moveTo>
                    <a:pt x="4" y="1"/>
                  </a:moveTo>
                  <a:lnTo>
                    <a:pt x="3" y="2"/>
                  </a:lnTo>
                  <a:lnTo>
                    <a:pt x="3" y="5"/>
                  </a:lnTo>
                  <a:lnTo>
                    <a:pt x="2" y="9"/>
                  </a:lnTo>
                  <a:lnTo>
                    <a:pt x="2" y="14"/>
                  </a:lnTo>
                  <a:lnTo>
                    <a:pt x="0" y="21"/>
                  </a:lnTo>
                  <a:lnTo>
                    <a:pt x="0" y="28"/>
                  </a:lnTo>
                  <a:lnTo>
                    <a:pt x="2" y="37"/>
                  </a:lnTo>
                  <a:lnTo>
                    <a:pt x="3" y="45"/>
                  </a:lnTo>
                  <a:lnTo>
                    <a:pt x="10" y="45"/>
                  </a:lnTo>
                  <a:lnTo>
                    <a:pt x="10" y="44"/>
                  </a:lnTo>
                  <a:lnTo>
                    <a:pt x="9" y="41"/>
                  </a:lnTo>
                  <a:lnTo>
                    <a:pt x="7" y="35"/>
                  </a:lnTo>
                  <a:lnTo>
                    <a:pt x="7" y="28"/>
                  </a:lnTo>
                  <a:lnTo>
                    <a:pt x="6" y="21"/>
                  </a:lnTo>
                  <a:lnTo>
                    <a:pt x="7" y="14"/>
                  </a:lnTo>
                  <a:lnTo>
                    <a:pt x="7" y="7"/>
                  </a:lnTo>
                  <a:lnTo>
                    <a:pt x="10" y="1"/>
                  </a:lnTo>
                  <a:lnTo>
                    <a:pt x="10" y="0"/>
                  </a:lnTo>
                  <a:lnTo>
                    <a:pt x="9" y="0"/>
                  </a:lnTo>
                  <a:lnTo>
                    <a:pt x="7" y="1"/>
                  </a:lnTo>
                  <a:lnTo>
                    <a:pt x="6" y="1"/>
                  </a:lnTo>
                  <a:lnTo>
                    <a:pt x="4" y="1"/>
                  </a:lnTo>
                  <a:close/>
                </a:path>
              </a:pathLst>
            </a:custGeom>
            <a:solidFill>
              <a:srgbClr val="A5EDFF"/>
            </a:solidFill>
            <a:ln w="9525">
              <a:noFill/>
              <a:round/>
              <a:headEnd/>
              <a:tailEnd/>
            </a:ln>
          </p:spPr>
          <p:txBody>
            <a:bodyPr/>
            <a:lstStyle/>
            <a:p>
              <a:endParaRPr lang="en-US"/>
            </a:p>
          </p:txBody>
        </p:sp>
        <p:sp>
          <p:nvSpPr>
            <p:cNvPr id="133282" name="Freeform 269"/>
            <p:cNvSpPr>
              <a:spLocks/>
            </p:cNvSpPr>
            <p:nvPr/>
          </p:nvSpPr>
          <p:spPr bwMode="auto">
            <a:xfrm>
              <a:off x="1179" y="1082"/>
              <a:ext cx="7" cy="34"/>
            </a:xfrm>
            <a:custGeom>
              <a:avLst/>
              <a:gdLst>
                <a:gd name="T0" fmla="*/ 2 w 7"/>
                <a:gd name="T1" fmla="*/ 1 h 34"/>
                <a:gd name="T2" fmla="*/ 1 w 7"/>
                <a:gd name="T3" fmla="*/ 1 h 34"/>
                <a:gd name="T4" fmla="*/ 1 w 7"/>
                <a:gd name="T5" fmla="*/ 3 h 34"/>
                <a:gd name="T6" fmla="*/ 0 w 7"/>
                <a:gd name="T7" fmla="*/ 6 h 34"/>
                <a:gd name="T8" fmla="*/ 0 w 7"/>
                <a:gd name="T9" fmla="*/ 10 h 34"/>
                <a:gd name="T10" fmla="*/ 0 w 7"/>
                <a:gd name="T11" fmla="*/ 15 h 34"/>
                <a:gd name="T12" fmla="*/ 0 w 7"/>
                <a:gd name="T13" fmla="*/ 21 h 34"/>
                <a:gd name="T14" fmla="*/ 0 w 7"/>
                <a:gd name="T15" fmla="*/ 27 h 34"/>
                <a:gd name="T16" fmla="*/ 1 w 7"/>
                <a:gd name="T17" fmla="*/ 34 h 34"/>
                <a:gd name="T18" fmla="*/ 5 w 7"/>
                <a:gd name="T19" fmla="*/ 34 h 34"/>
                <a:gd name="T20" fmla="*/ 5 w 7"/>
                <a:gd name="T21" fmla="*/ 32 h 34"/>
                <a:gd name="T22" fmla="*/ 5 w 7"/>
                <a:gd name="T23" fmla="*/ 29 h 34"/>
                <a:gd name="T24" fmla="*/ 4 w 7"/>
                <a:gd name="T25" fmla="*/ 25 h 34"/>
                <a:gd name="T26" fmla="*/ 4 w 7"/>
                <a:gd name="T27" fmla="*/ 21 h 34"/>
                <a:gd name="T28" fmla="*/ 4 w 7"/>
                <a:gd name="T29" fmla="*/ 15 h 34"/>
                <a:gd name="T30" fmla="*/ 4 w 7"/>
                <a:gd name="T31" fmla="*/ 10 h 34"/>
                <a:gd name="T32" fmla="*/ 4 w 7"/>
                <a:gd name="T33" fmla="*/ 4 h 34"/>
                <a:gd name="T34" fmla="*/ 7 w 7"/>
                <a:gd name="T35" fmla="*/ 1 h 34"/>
                <a:gd name="T36" fmla="*/ 7 w 7"/>
                <a:gd name="T37" fmla="*/ 1 h 34"/>
                <a:gd name="T38" fmla="*/ 7 w 7"/>
                <a:gd name="T39" fmla="*/ 0 h 34"/>
                <a:gd name="T40" fmla="*/ 5 w 7"/>
                <a:gd name="T41" fmla="*/ 0 h 34"/>
                <a:gd name="T42" fmla="*/ 5 w 7"/>
                <a:gd name="T43" fmla="*/ 0 h 34"/>
                <a:gd name="T44" fmla="*/ 5 w 7"/>
                <a:gd name="T45" fmla="*/ 0 h 34"/>
                <a:gd name="T46" fmla="*/ 4 w 7"/>
                <a:gd name="T47" fmla="*/ 0 h 34"/>
                <a:gd name="T48" fmla="*/ 3 w 7"/>
                <a:gd name="T49" fmla="*/ 0 h 34"/>
                <a:gd name="T50" fmla="*/ 2 w 7"/>
                <a:gd name="T51" fmla="*/ 1 h 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
                <a:gd name="T79" fmla="*/ 0 h 34"/>
                <a:gd name="T80" fmla="*/ 7 w 7"/>
                <a:gd name="T81" fmla="*/ 34 h 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 h="34">
                  <a:moveTo>
                    <a:pt x="2" y="1"/>
                  </a:moveTo>
                  <a:lnTo>
                    <a:pt x="1" y="1"/>
                  </a:lnTo>
                  <a:lnTo>
                    <a:pt x="1" y="3"/>
                  </a:lnTo>
                  <a:lnTo>
                    <a:pt x="0" y="6"/>
                  </a:lnTo>
                  <a:lnTo>
                    <a:pt x="0" y="10"/>
                  </a:lnTo>
                  <a:lnTo>
                    <a:pt x="0" y="15"/>
                  </a:lnTo>
                  <a:lnTo>
                    <a:pt x="0" y="21"/>
                  </a:lnTo>
                  <a:lnTo>
                    <a:pt x="0" y="27"/>
                  </a:lnTo>
                  <a:lnTo>
                    <a:pt x="1" y="34"/>
                  </a:lnTo>
                  <a:lnTo>
                    <a:pt x="5" y="34"/>
                  </a:lnTo>
                  <a:lnTo>
                    <a:pt x="5" y="32"/>
                  </a:lnTo>
                  <a:lnTo>
                    <a:pt x="5" y="29"/>
                  </a:lnTo>
                  <a:lnTo>
                    <a:pt x="4" y="25"/>
                  </a:lnTo>
                  <a:lnTo>
                    <a:pt x="4" y="21"/>
                  </a:lnTo>
                  <a:lnTo>
                    <a:pt x="4" y="15"/>
                  </a:lnTo>
                  <a:lnTo>
                    <a:pt x="4" y="10"/>
                  </a:lnTo>
                  <a:lnTo>
                    <a:pt x="4" y="4"/>
                  </a:lnTo>
                  <a:lnTo>
                    <a:pt x="7" y="1"/>
                  </a:lnTo>
                  <a:lnTo>
                    <a:pt x="7" y="0"/>
                  </a:lnTo>
                  <a:lnTo>
                    <a:pt x="5" y="0"/>
                  </a:lnTo>
                  <a:lnTo>
                    <a:pt x="4" y="0"/>
                  </a:lnTo>
                  <a:lnTo>
                    <a:pt x="3" y="0"/>
                  </a:lnTo>
                  <a:lnTo>
                    <a:pt x="2" y="1"/>
                  </a:lnTo>
                  <a:close/>
                </a:path>
              </a:pathLst>
            </a:custGeom>
            <a:solidFill>
              <a:srgbClr val="BFFFFF"/>
            </a:solidFill>
            <a:ln w="9525">
              <a:noFill/>
              <a:round/>
              <a:headEnd/>
              <a:tailEnd/>
            </a:ln>
          </p:spPr>
          <p:txBody>
            <a:bodyPr/>
            <a:lstStyle/>
            <a:p>
              <a:endParaRPr lang="en-US"/>
            </a:p>
          </p:txBody>
        </p:sp>
        <p:sp>
          <p:nvSpPr>
            <p:cNvPr id="133283" name="Freeform 270"/>
            <p:cNvSpPr>
              <a:spLocks/>
            </p:cNvSpPr>
            <p:nvPr/>
          </p:nvSpPr>
          <p:spPr bwMode="auto">
            <a:xfrm>
              <a:off x="1274" y="1049"/>
              <a:ext cx="24" cy="91"/>
            </a:xfrm>
            <a:custGeom>
              <a:avLst/>
              <a:gdLst>
                <a:gd name="T0" fmla="*/ 24 w 24"/>
                <a:gd name="T1" fmla="*/ 1 h 91"/>
                <a:gd name="T2" fmla="*/ 22 w 24"/>
                <a:gd name="T3" fmla="*/ 1 h 91"/>
                <a:gd name="T4" fmla="*/ 21 w 24"/>
                <a:gd name="T5" fmla="*/ 4 h 91"/>
                <a:gd name="T6" fmla="*/ 19 w 24"/>
                <a:gd name="T7" fmla="*/ 8 h 91"/>
                <a:gd name="T8" fmla="*/ 17 w 24"/>
                <a:gd name="T9" fmla="*/ 16 h 91"/>
                <a:gd name="T10" fmla="*/ 15 w 24"/>
                <a:gd name="T11" fmla="*/ 28 h 91"/>
                <a:gd name="T12" fmla="*/ 14 w 24"/>
                <a:gd name="T13" fmla="*/ 43 h 91"/>
                <a:gd name="T14" fmla="*/ 15 w 24"/>
                <a:gd name="T15" fmla="*/ 64 h 91"/>
                <a:gd name="T16" fmla="*/ 18 w 24"/>
                <a:gd name="T17" fmla="*/ 91 h 91"/>
                <a:gd name="T18" fmla="*/ 5 w 24"/>
                <a:gd name="T19" fmla="*/ 91 h 91"/>
                <a:gd name="T20" fmla="*/ 4 w 24"/>
                <a:gd name="T21" fmla="*/ 88 h 91"/>
                <a:gd name="T22" fmla="*/ 3 w 24"/>
                <a:gd name="T23" fmla="*/ 81 h 91"/>
                <a:gd name="T24" fmla="*/ 1 w 24"/>
                <a:gd name="T25" fmla="*/ 70 h 91"/>
                <a:gd name="T26" fmla="*/ 0 w 24"/>
                <a:gd name="T27" fmla="*/ 56 h 91"/>
                <a:gd name="T28" fmla="*/ 0 w 24"/>
                <a:gd name="T29" fmla="*/ 42 h 91"/>
                <a:gd name="T30" fmla="*/ 1 w 24"/>
                <a:gd name="T31" fmla="*/ 27 h 91"/>
                <a:gd name="T32" fmla="*/ 4 w 24"/>
                <a:gd name="T33" fmla="*/ 13 h 91"/>
                <a:gd name="T34" fmla="*/ 7 w 24"/>
                <a:gd name="T35" fmla="*/ 0 h 91"/>
                <a:gd name="T36" fmla="*/ 24 w 24"/>
                <a:gd name="T37" fmla="*/ 1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91"/>
                <a:gd name="T59" fmla="*/ 24 w 24"/>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91">
                  <a:moveTo>
                    <a:pt x="24" y="1"/>
                  </a:moveTo>
                  <a:lnTo>
                    <a:pt x="22" y="1"/>
                  </a:lnTo>
                  <a:lnTo>
                    <a:pt x="21" y="4"/>
                  </a:lnTo>
                  <a:lnTo>
                    <a:pt x="19" y="8"/>
                  </a:lnTo>
                  <a:lnTo>
                    <a:pt x="17" y="16"/>
                  </a:lnTo>
                  <a:lnTo>
                    <a:pt x="15" y="28"/>
                  </a:lnTo>
                  <a:lnTo>
                    <a:pt x="14" y="43"/>
                  </a:lnTo>
                  <a:lnTo>
                    <a:pt x="15" y="64"/>
                  </a:lnTo>
                  <a:lnTo>
                    <a:pt x="18" y="91"/>
                  </a:lnTo>
                  <a:lnTo>
                    <a:pt x="5" y="91"/>
                  </a:lnTo>
                  <a:lnTo>
                    <a:pt x="4" y="88"/>
                  </a:lnTo>
                  <a:lnTo>
                    <a:pt x="3" y="81"/>
                  </a:lnTo>
                  <a:lnTo>
                    <a:pt x="1" y="70"/>
                  </a:lnTo>
                  <a:lnTo>
                    <a:pt x="0" y="56"/>
                  </a:lnTo>
                  <a:lnTo>
                    <a:pt x="0" y="42"/>
                  </a:lnTo>
                  <a:lnTo>
                    <a:pt x="1" y="27"/>
                  </a:lnTo>
                  <a:lnTo>
                    <a:pt x="4" y="13"/>
                  </a:lnTo>
                  <a:lnTo>
                    <a:pt x="7" y="0"/>
                  </a:lnTo>
                  <a:lnTo>
                    <a:pt x="24" y="1"/>
                  </a:lnTo>
                  <a:close/>
                </a:path>
              </a:pathLst>
            </a:custGeom>
            <a:solidFill>
              <a:srgbClr val="59B2FF"/>
            </a:solidFill>
            <a:ln w="9525">
              <a:noFill/>
              <a:round/>
              <a:headEnd/>
              <a:tailEnd/>
            </a:ln>
          </p:spPr>
          <p:txBody>
            <a:bodyPr/>
            <a:lstStyle/>
            <a:p>
              <a:endParaRPr lang="en-US"/>
            </a:p>
          </p:txBody>
        </p:sp>
        <p:sp>
          <p:nvSpPr>
            <p:cNvPr id="133284" name="Freeform 271"/>
            <p:cNvSpPr>
              <a:spLocks/>
            </p:cNvSpPr>
            <p:nvPr/>
          </p:nvSpPr>
          <p:spPr bwMode="auto">
            <a:xfrm>
              <a:off x="1275" y="1056"/>
              <a:ext cx="19" cy="77"/>
            </a:xfrm>
            <a:custGeom>
              <a:avLst/>
              <a:gdLst>
                <a:gd name="T0" fmla="*/ 19 w 19"/>
                <a:gd name="T1" fmla="*/ 0 h 77"/>
                <a:gd name="T2" fmla="*/ 19 w 19"/>
                <a:gd name="T3" fmla="*/ 1 h 77"/>
                <a:gd name="T4" fmla="*/ 18 w 19"/>
                <a:gd name="T5" fmla="*/ 2 h 77"/>
                <a:gd name="T6" fmla="*/ 17 w 19"/>
                <a:gd name="T7" fmla="*/ 7 h 77"/>
                <a:gd name="T8" fmla="*/ 14 w 19"/>
                <a:gd name="T9" fmla="*/ 13 h 77"/>
                <a:gd name="T10" fmla="*/ 13 w 19"/>
                <a:gd name="T11" fmla="*/ 23 h 77"/>
                <a:gd name="T12" fmla="*/ 12 w 19"/>
                <a:gd name="T13" fmla="*/ 36 h 77"/>
                <a:gd name="T14" fmla="*/ 13 w 19"/>
                <a:gd name="T15" fmla="*/ 54 h 77"/>
                <a:gd name="T16" fmla="*/ 14 w 19"/>
                <a:gd name="T17" fmla="*/ 77 h 77"/>
                <a:gd name="T18" fmla="*/ 4 w 19"/>
                <a:gd name="T19" fmla="*/ 77 h 77"/>
                <a:gd name="T20" fmla="*/ 4 w 19"/>
                <a:gd name="T21" fmla="*/ 75 h 77"/>
                <a:gd name="T22" fmla="*/ 3 w 19"/>
                <a:gd name="T23" fmla="*/ 69 h 77"/>
                <a:gd name="T24" fmla="*/ 2 w 19"/>
                <a:gd name="T25" fmla="*/ 60 h 77"/>
                <a:gd name="T26" fmla="*/ 0 w 19"/>
                <a:gd name="T27" fmla="*/ 48 h 77"/>
                <a:gd name="T28" fmla="*/ 0 w 19"/>
                <a:gd name="T29" fmla="*/ 35 h 77"/>
                <a:gd name="T30" fmla="*/ 0 w 19"/>
                <a:gd name="T31" fmla="*/ 22 h 77"/>
                <a:gd name="T32" fmla="*/ 3 w 19"/>
                <a:gd name="T33" fmla="*/ 11 h 77"/>
                <a:gd name="T34" fmla="*/ 6 w 19"/>
                <a:gd name="T35" fmla="*/ 0 h 77"/>
                <a:gd name="T36" fmla="*/ 19 w 19"/>
                <a:gd name="T37" fmla="*/ 0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77"/>
                <a:gd name="T59" fmla="*/ 19 w 19"/>
                <a:gd name="T60" fmla="*/ 77 h 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77">
                  <a:moveTo>
                    <a:pt x="19" y="0"/>
                  </a:moveTo>
                  <a:lnTo>
                    <a:pt x="19" y="1"/>
                  </a:lnTo>
                  <a:lnTo>
                    <a:pt x="18" y="2"/>
                  </a:lnTo>
                  <a:lnTo>
                    <a:pt x="17" y="7"/>
                  </a:lnTo>
                  <a:lnTo>
                    <a:pt x="14" y="13"/>
                  </a:lnTo>
                  <a:lnTo>
                    <a:pt x="13" y="23"/>
                  </a:lnTo>
                  <a:lnTo>
                    <a:pt x="12" y="36"/>
                  </a:lnTo>
                  <a:lnTo>
                    <a:pt x="13" y="54"/>
                  </a:lnTo>
                  <a:lnTo>
                    <a:pt x="14" y="77"/>
                  </a:lnTo>
                  <a:lnTo>
                    <a:pt x="4" y="77"/>
                  </a:lnTo>
                  <a:lnTo>
                    <a:pt x="4" y="75"/>
                  </a:lnTo>
                  <a:lnTo>
                    <a:pt x="3" y="69"/>
                  </a:lnTo>
                  <a:lnTo>
                    <a:pt x="2" y="60"/>
                  </a:lnTo>
                  <a:lnTo>
                    <a:pt x="0" y="48"/>
                  </a:lnTo>
                  <a:lnTo>
                    <a:pt x="0" y="35"/>
                  </a:lnTo>
                  <a:lnTo>
                    <a:pt x="0" y="22"/>
                  </a:lnTo>
                  <a:lnTo>
                    <a:pt x="3" y="11"/>
                  </a:lnTo>
                  <a:lnTo>
                    <a:pt x="6" y="0"/>
                  </a:lnTo>
                  <a:lnTo>
                    <a:pt x="19" y="0"/>
                  </a:lnTo>
                  <a:close/>
                </a:path>
              </a:pathLst>
            </a:custGeom>
            <a:solidFill>
              <a:srgbClr val="72C6FF"/>
            </a:solidFill>
            <a:ln w="9525">
              <a:noFill/>
              <a:round/>
              <a:headEnd/>
              <a:tailEnd/>
            </a:ln>
          </p:spPr>
          <p:txBody>
            <a:bodyPr/>
            <a:lstStyle/>
            <a:p>
              <a:endParaRPr lang="en-US"/>
            </a:p>
          </p:txBody>
        </p:sp>
        <p:sp>
          <p:nvSpPr>
            <p:cNvPr id="133285" name="Freeform 272"/>
            <p:cNvSpPr>
              <a:spLocks/>
            </p:cNvSpPr>
            <p:nvPr/>
          </p:nvSpPr>
          <p:spPr bwMode="auto">
            <a:xfrm>
              <a:off x="1277" y="1062"/>
              <a:ext cx="15" cy="64"/>
            </a:xfrm>
            <a:custGeom>
              <a:avLst/>
              <a:gdLst>
                <a:gd name="T0" fmla="*/ 15 w 15"/>
                <a:gd name="T1" fmla="*/ 0 h 64"/>
                <a:gd name="T2" fmla="*/ 15 w 15"/>
                <a:gd name="T3" fmla="*/ 1 h 64"/>
                <a:gd name="T4" fmla="*/ 14 w 15"/>
                <a:gd name="T5" fmla="*/ 2 h 64"/>
                <a:gd name="T6" fmla="*/ 12 w 15"/>
                <a:gd name="T7" fmla="*/ 6 h 64"/>
                <a:gd name="T8" fmla="*/ 11 w 15"/>
                <a:gd name="T9" fmla="*/ 12 h 64"/>
                <a:gd name="T10" fmla="*/ 10 w 15"/>
                <a:gd name="T11" fmla="*/ 20 h 64"/>
                <a:gd name="T12" fmla="*/ 9 w 15"/>
                <a:gd name="T13" fmla="*/ 30 h 64"/>
                <a:gd name="T14" fmla="*/ 10 w 15"/>
                <a:gd name="T15" fmla="*/ 45 h 64"/>
                <a:gd name="T16" fmla="*/ 11 w 15"/>
                <a:gd name="T17" fmla="*/ 64 h 64"/>
                <a:gd name="T18" fmla="*/ 2 w 15"/>
                <a:gd name="T19" fmla="*/ 64 h 64"/>
                <a:gd name="T20" fmla="*/ 2 w 15"/>
                <a:gd name="T21" fmla="*/ 62 h 64"/>
                <a:gd name="T22" fmla="*/ 1 w 15"/>
                <a:gd name="T23" fmla="*/ 57 h 64"/>
                <a:gd name="T24" fmla="*/ 0 w 15"/>
                <a:gd name="T25" fmla="*/ 49 h 64"/>
                <a:gd name="T26" fmla="*/ 0 w 15"/>
                <a:gd name="T27" fmla="*/ 40 h 64"/>
                <a:gd name="T28" fmla="*/ 0 w 15"/>
                <a:gd name="T29" fmla="*/ 29 h 64"/>
                <a:gd name="T30" fmla="*/ 0 w 15"/>
                <a:gd name="T31" fmla="*/ 19 h 64"/>
                <a:gd name="T32" fmla="*/ 1 w 15"/>
                <a:gd name="T33" fmla="*/ 8 h 64"/>
                <a:gd name="T34" fmla="*/ 4 w 15"/>
                <a:gd name="T35" fmla="*/ 0 h 64"/>
                <a:gd name="T36" fmla="*/ 15 w 15"/>
                <a:gd name="T37" fmla="*/ 0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64"/>
                <a:gd name="T59" fmla="*/ 15 w 15"/>
                <a:gd name="T60" fmla="*/ 64 h 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64">
                  <a:moveTo>
                    <a:pt x="15" y="0"/>
                  </a:moveTo>
                  <a:lnTo>
                    <a:pt x="15" y="1"/>
                  </a:lnTo>
                  <a:lnTo>
                    <a:pt x="14" y="2"/>
                  </a:lnTo>
                  <a:lnTo>
                    <a:pt x="12" y="6"/>
                  </a:lnTo>
                  <a:lnTo>
                    <a:pt x="11" y="12"/>
                  </a:lnTo>
                  <a:lnTo>
                    <a:pt x="10" y="20"/>
                  </a:lnTo>
                  <a:lnTo>
                    <a:pt x="9" y="30"/>
                  </a:lnTo>
                  <a:lnTo>
                    <a:pt x="10" y="45"/>
                  </a:lnTo>
                  <a:lnTo>
                    <a:pt x="11" y="64"/>
                  </a:lnTo>
                  <a:lnTo>
                    <a:pt x="2" y="64"/>
                  </a:lnTo>
                  <a:lnTo>
                    <a:pt x="2" y="62"/>
                  </a:lnTo>
                  <a:lnTo>
                    <a:pt x="1" y="57"/>
                  </a:lnTo>
                  <a:lnTo>
                    <a:pt x="0" y="49"/>
                  </a:lnTo>
                  <a:lnTo>
                    <a:pt x="0" y="40"/>
                  </a:lnTo>
                  <a:lnTo>
                    <a:pt x="0" y="29"/>
                  </a:lnTo>
                  <a:lnTo>
                    <a:pt x="0" y="19"/>
                  </a:lnTo>
                  <a:lnTo>
                    <a:pt x="1" y="8"/>
                  </a:lnTo>
                  <a:lnTo>
                    <a:pt x="4" y="0"/>
                  </a:lnTo>
                  <a:lnTo>
                    <a:pt x="15" y="0"/>
                  </a:lnTo>
                  <a:close/>
                </a:path>
              </a:pathLst>
            </a:custGeom>
            <a:solidFill>
              <a:srgbClr val="8CD8FF"/>
            </a:solidFill>
            <a:ln w="9525">
              <a:noFill/>
              <a:round/>
              <a:headEnd/>
              <a:tailEnd/>
            </a:ln>
          </p:spPr>
          <p:txBody>
            <a:bodyPr/>
            <a:lstStyle/>
            <a:p>
              <a:endParaRPr lang="en-US"/>
            </a:p>
          </p:txBody>
        </p:sp>
        <p:sp>
          <p:nvSpPr>
            <p:cNvPr id="133286" name="Freeform 273"/>
            <p:cNvSpPr>
              <a:spLocks/>
            </p:cNvSpPr>
            <p:nvPr/>
          </p:nvSpPr>
          <p:spPr bwMode="auto">
            <a:xfrm>
              <a:off x="1277" y="1068"/>
              <a:ext cx="12" cy="51"/>
            </a:xfrm>
            <a:custGeom>
              <a:avLst/>
              <a:gdLst>
                <a:gd name="T0" fmla="*/ 12 w 12"/>
                <a:gd name="T1" fmla="*/ 1 h 51"/>
                <a:gd name="T2" fmla="*/ 12 w 12"/>
                <a:gd name="T3" fmla="*/ 1 h 51"/>
                <a:gd name="T4" fmla="*/ 11 w 12"/>
                <a:gd name="T5" fmla="*/ 2 h 51"/>
                <a:gd name="T6" fmla="*/ 10 w 12"/>
                <a:gd name="T7" fmla="*/ 4 h 51"/>
                <a:gd name="T8" fmla="*/ 9 w 12"/>
                <a:gd name="T9" fmla="*/ 9 h 51"/>
                <a:gd name="T10" fmla="*/ 9 w 12"/>
                <a:gd name="T11" fmla="*/ 16 h 51"/>
                <a:gd name="T12" fmla="*/ 8 w 12"/>
                <a:gd name="T13" fmla="*/ 24 h 51"/>
                <a:gd name="T14" fmla="*/ 8 w 12"/>
                <a:gd name="T15" fmla="*/ 36 h 51"/>
                <a:gd name="T16" fmla="*/ 9 w 12"/>
                <a:gd name="T17" fmla="*/ 51 h 51"/>
                <a:gd name="T18" fmla="*/ 2 w 12"/>
                <a:gd name="T19" fmla="*/ 51 h 51"/>
                <a:gd name="T20" fmla="*/ 2 w 12"/>
                <a:gd name="T21" fmla="*/ 50 h 51"/>
                <a:gd name="T22" fmla="*/ 2 w 12"/>
                <a:gd name="T23" fmla="*/ 45 h 51"/>
                <a:gd name="T24" fmla="*/ 1 w 12"/>
                <a:gd name="T25" fmla="*/ 39 h 51"/>
                <a:gd name="T26" fmla="*/ 1 w 12"/>
                <a:gd name="T27" fmla="*/ 31 h 51"/>
                <a:gd name="T28" fmla="*/ 0 w 12"/>
                <a:gd name="T29" fmla="*/ 23 h 51"/>
                <a:gd name="T30" fmla="*/ 1 w 12"/>
                <a:gd name="T31" fmla="*/ 15 h 51"/>
                <a:gd name="T32" fmla="*/ 2 w 12"/>
                <a:gd name="T33" fmla="*/ 7 h 51"/>
                <a:gd name="T34" fmla="*/ 4 w 12"/>
                <a:gd name="T35" fmla="*/ 0 h 51"/>
                <a:gd name="T36" fmla="*/ 12 w 12"/>
                <a:gd name="T37" fmla="*/ 1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51"/>
                <a:gd name="T59" fmla="*/ 12 w 12"/>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51">
                  <a:moveTo>
                    <a:pt x="12" y="1"/>
                  </a:moveTo>
                  <a:lnTo>
                    <a:pt x="12" y="1"/>
                  </a:lnTo>
                  <a:lnTo>
                    <a:pt x="11" y="2"/>
                  </a:lnTo>
                  <a:lnTo>
                    <a:pt x="10" y="4"/>
                  </a:lnTo>
                  <a:lnTo>
                    <a:pt x="9" y="9"/>
                  </a:lnTo>
                  <a:lnTo>
                    <a:pt x="9" y="16"/>
                  </a:lnTo>
                  <a:lnTo>
                    <a:pt x="8" y="24"/>
                  </a:lnTo>
                  <a:lnTo>
                    <a:pt x="8" y="36"/>
                  </a:lnTo>
                  <a:lnTo>
                    <a:pt x="9" y="51"/>
                  </a:lnTo>
                  <a:lnTo>
                    <a:pt x="2" y="51"/>
                  </a:lnTo>
                  <a:lnTo>
                    <a:pt x="2" y="50"/>
                  </a:lnTo>
                  <a:lnTo>
                    <a:pt x="2" y="45"/>
                  </a:lnTo>
                  <a:lnTo>
                    <a:pt x="1" y="39"/>
                  </a:lnTo>
                  <a:lnTo>
                    <a:pt x="1" y="31"/>
                  </a:lnTo>
                  <a:lnTo>
                    <a:pt x="0" y="23"/>
                  </a:lnTo>
                  <a:lnTo>
                    <a:pt x="1" y="15"/>
                  </a:lnTo>
                  <a:lnTo>
                    <a:pt x="2" y="7"/>
                  </a:lnTo>
                  <a:lnTo>
                    <a:pt x="4" y="0"/>
                  </a:lnTo>
                  <a:lnTo>
                    <a:pt x="12" y="1"/>
                  </a:lnTo>
                  <a:close/>
                </a:path>
              </a:pathLst>
            </a:custGeom>
            <a:solidFill>
              <a:srgbClr val="A5EDFF"/>
            </a:solidFill>
            <a:ln w="9525">
              <a:noFill/>
              <a:round/>
              <a:headEnd/>
              <a:tailEnd/>
            </a:ln>
          </p:spPr>
          <p:txBody>
            <a:bodyPr/>
            <a:lstStyle/>
            <a:p>
              <a:endParaRPr lang="en-US"/>
            </a:p>
          </p:txBody>
        </p:sp>
        <p:sp>
          <p:nvSpPr>
            <p:cNvPr id="133287" name="Freeform 274"/>
            <p:cNvSpPr>
              <a:spLocks/>
            </p:cNvSpPr>
            <p:nvPr/>
          </p:nvSpPr>
          <p:spPr bwMode="auto">
            <a:xfrm>
              <a:off x="1278" y="1075"/>
              <a:ext cx="9" cy="37"/>
            </a:xfrm>
            <a:custGeom>
              <a:avLst/>
              <a:gdLst>
                <a:gd name="T0" fmla="*/ 9 w 9"/>
                <a:gd name="T1" fmla="*/ 0 h 37"/>
                <a:gd name="T2" fmla="*/ 9 w 9"/>
                <a:gd name="T3" fmla="*/ 0 h 37"/>
                <a:gd name="T4" fmla="*/ 8 w 9"/>
                <a:gd name="T5" fmla="*/ 1 h 37"/>
                <a:gd name="T6" fmla="*/ 8 w 9"/>
                <a:gd name="T7" fmla="*/ 3 h 37"/>
                <a:gd name="T8" fmla="*/ 7 w 9"/>
                <a:gd name="T9" fmla="*/ 6 h 37"/>
                <a:gd name="T10" fmla="*/ 6 w 9"/>
                <a:gd name="T11" fmla="*/ 10 h 37"/>
                <a:gd name="T12" fmla="*/ 6 w 9"/>
                <a:gd name="T13" fmla="*/ 17 h 37"/>
                <a:gd name="T14" fmla="*/ 6 w 9"/>
                <a:gd name="T15" fmla="*/ 25 h 37"/>
                <a:gd name="T16" fmla="*/ 7 w 9"/>
                <a:gd name="T17" fmla="*/ 37 h 37"/>
                <a:gd name="T18" fmla="*/ 2 w 9"/>
                <a:gd name="T19" fmla="*/ 37 h 37"/>
                <a:gd name="T20" fmla="*/ 1 w 9"/>
                <a:gd name="T21" fmla="*/ 36 h 37"/>
                <a:gd name="T22" fmla="*/ 1 w 9"/>
                <a:gd name="T23" fmla="*/ 32 h 37"/>
                <a:gd name="T24" fmla="*/ 1 w 9"/>
                <a:gd name="T25" fmla="*/ 28 h 37"/>
                <a:gd name="T26" fmla="*/ 0 w 9"/>
                <a:gd name="T27" fmla="*/ 23 h 37"/>
                <a:gd name="T28" fmla="*/ 0 w 9"/>
                <a:gd name="T29" fmla="*/ 16 h 37"/>
                <a:gd name="T30" fmla="*/ 0 w 9"/>
                <a:gd name="T31" fmla="*/ 10 h 37"/>
                <a:gd name="T32" fmla="*/ 1 w 9"/>
                <a:gd name="T33" fmla="*/ 4 h 37"/>
                <a:gd name="T34" fmla="*/ 3 w 9"/>
                <a:gd name="T35" fmla="*/ 0 h 37"/>
                <a:gd name="T36" fmla="*/ 9 w 9"/>
                <a:gd name="T37" fmla="*/ 0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37"/>
                <a:gd name="T59" fmla="*/ 9 w 9"/>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37">
                  <a:moveTo>
                    <a:pt x="9" y="0"/>
                  </a:moveTo>
                  <a:lnTo>
                    <a:pt x="9" y="0"/>
                  </a:lnTo>
                  <a:lnTo>
                    <a:pt x="8" y="1"/>
                  </a:lnTo>
                  <a:lnTo>
                    <a:pt x="8" y="3"/>
                  </a:lnTo>
                  <a:lnTo>
                    <a:pt x="7" y="6"/>
                  </a:lnTo>
                  <a:lnTo>
                    <a:pt x="6" y="10"/>
                  </a:lnTo>
                  <a:lnTo>
                    <a:pt x="6" y="17"/>
                  </a:lnTo>
                  <a:lnTo>
                    <a:pt x="6" y="25"/>
                  </a:lnTo>
                  <a:lnTo>
                    <a:pt x="7" y="37"/>
                  </a:lnTo>
                  <a:lnTo>
                    <a:pt x="2" y="37"/>
                  </a:lnTo>
                  <a:lnTo>
                    <a:pt x="1" y="36"/>
                  </a:lnTo>
                  <a:lnTo>
                    <a:pt x="1" y="32"/>
                  </a:lnTo>
                  <a:lnTo>
                    <a:pt x="1" y="28"/>
                  </a:lnTo>
                  <a:lnTo>
                    <a:pt x="0" y="23"/>
                  </a:lnTo>
                  <a:lnTo>
                    <a:pt x="0" y="16"/>
                  </a:lnTo>
                  <a:lnTo>
                    <a:pt x="0" y="10"/>
                  </a:lnTo>
                  <a:lnTo>
                    <a:pt x="1" y="4"/>
                  </a:lnTo>
                  <a:lnTo>
                    <a:pt x="3" y="0"/>
                  </a:lnTo>
                  <a:lnTo>
                    <a:pt x="9" y="0"/>
                  </a:lnTo>
                  <a:close/>
                </a:path>
              </a:pathLst>
            </a:custGeom>
            <a:solidFill>
              <a:srgbClr val="BFFFFF"/>
            </a:solidFill>
            <a:ln w="9525">
              <a:noFill/>
              <a:round/>
              <a:headEnd/>
              <a:tailEnd/>
            </a:ln>
          </p:spPr>
          <p:txBody>
            <a:bodyPr/>
            <a:lstStyle/>
            <a:p>
              <a:endParaRPr lang="en-US"/>
            </a:p>
          </p:txBody>
        </p:sp>
        <p:sp>
          <p:nvSpPr>
            <p:cNvPr id="133288" name="Rectangle 275"/>
            <p:cNvSpPr>
              <a:spLocks noChangeArrowheads="1"/>
            </p:cNvSpPr>
            <p:nvPr/>
          </p:nvSpPr>
          <p:spPr bwMode="auto">
            <a:xfrm>
              <a:off x="1155" y="1065"/>
              <a:ext cx="4" cy="118"/>
            </a:xfrm>
            <a:prstGeom prst="rect">
              <a:avLst/>
            </a:prstGeom>
            <a:solidFill>
              <a:srgbClr val="000000"/>
            </a:solidFill>
            <a:ln w="9525">
              <a:noFill/>
              <a:miter lim="800000"/>
              <a:headEnd/>
              <a:tailEnd/>
            </a:ln>
          </p:spPr>
          <p:txBody>
            <a:bodyPr/>
            <a:lstStyle/>
            <a:p>
              <a:endParaRPr lang="en-US"/>
            </a:p>
          </p:txBody>
        </p:sp>
        <p:sp>
          <p:nvSpPr>
            <p:cNvPr id="133289" name="Freeform 276"/>
            <p:cNvSpPr>
              <a:spLocks/>
            </p:cNvSpPr>
            <p:nvPr/>
          </p:nvSpPr>
          <p:spPr bwMode="auto">
            <a:xfrm>
              <a:off x="1197" y="1063"/>
              <a:ext cx="46" cy="55"/>
            </a:xfrm>
            <a:custGeom>
              <a:avLst/>
              <a:gdLst>
                <a:gd name="T0" fmla="*/ 4 w 46"/>
                <a:gd name="T1" fmla="*/ 6 h 55"/>
                <a:gd name="T2" fmla="*/ 4 w 46"/>
                <a:gd name="T3" fmla="*/ 7 h 55"/>
                <a:gd name="T4" fmla="*/ 3 w 46"/>
                <a:gd name="T5" fmla="*/ 9 h 55"/>
                <a:gd name="T6" fmla="*/ 1 w 46"/>
                <a:gd name="T7" fmla="*/ 14 h 55"/>
                <a:gd name="T8" fmla="*/ 0 w 46"/>
                <a:gd name="T9" fmla="*/ 21 h 55"/>
                <a:gd name="T10" fmla="*/ 0 w 46"/>
                <a:gd name="T11" fmla="*/ 28 h 55"/>
                <a:gd name="T12" fmla="*/ 0 w 46"/>
                <a:gd name="T13" fmla="*/ 36 h 55"/>
                <a:gd name="T14" fmla="*/ 0 w 46"/>
                <a:gd name="T15" fmla="*/ 46 h 55"/>
                <a:gd name="T16" fmla="*/ 3 w 46"/>
                <a:gd name="T17" fmla="*/ 55 h 55"/>
                <a:gd name="T18" fmla="*/ 3 w 46"/>
                <a:gd name="T19" fmla="*/ 55 h 55"/>
                <a:gd name="T20" fmla="*/ 3 w 46"/>
                <a:gd name="T21" fmla="*/ 54 h 55"/>
                <a:gd name="T22" fmla="*/ 3 w 46"/>
                <a:gd name="T23" fmla="*/ 51 h 55"/>
                <a:gd name="T24" fmla="*/ 3 w 46"/>
                <a:gd name="T25" fmla="*/ 49 h 55"/>
                <a:gd name="T26" fmla="*/ 3 w 46"/>
                <a:gd name="T27" fmla="*/ 46 h 55"/>
                <a:gd name="T28" fmla="*/ 4 w 46"/>
                <a:gd name="T29" fmla="*/ 43 h 55"/>
                <a:gd name="T30" fmla="*/ 4 w 46"/>
                <a:gd name="T31" fmla="*/ 39 h 55"/>
                <a:gd name="T32" fmla="*/ 5 w 46"/>
                <a:gd name="T33" fmla="*/ 35 h 55"/>
                <a:gd name="T34" fmla="*/ 6 w 46"/>
                <a:gd name="T35" fmla="*/ 32 h 55"/>
                <a:gd name="T36" fmla="*/ 7 w 46"/>
                <a:gd name="T37" fmla="*/ 28 h 55"/>
                <a:gd name="T38" fmla="*/ 8 w 46"/>
                <a:gd name="T39" fmla="*/ 25 h 55"/>
                <a:gd name="T40" fmla="*/ 11 w 46"/>
                <a:gd name="T41" fmla="*/ 21 h 55"/>
                <a:gd name="T42" fmla="*/ 14 w 46"/>
                <a:gd name="T43" fmla="*/ 19 h 55"/>
                <a:gd name="T44" fmla="*/ 17 w 46"/>
                <a:gd name="T45" fmla="*/ 16 h 55"/>
                <a:gd name="T46" fmla="*/ 21 w 46"/>
                <a:gd name="T47" fmla="*/ 15 h 55"/>
                <a:gd name="T48" fmla="*/ 26 w 46"/>
                <a:gd name="T49" fmla="*/ 14 h 55"/>
                <a:gd name="T50" fmla="*/ 26 w 46"/>
                <a:gd name="T51" fmla="*/ 13 h 55"/>
                <a:gd name="T52" fmla="*/ 26 w 46"/>
                <a:gd name="T53" fmla="*/ 13 h 55"/>
                <a:gd name="T54" fmla="*/ 28 w 46"/>
                <a:gd name="T55" fmla="*/ 12 h 55"/>
                <a:gd name="T56" fmla="*/ 29 w 46"/>
                <a:gd name="T57" fmla="*/ 11 h 55"/>
                <a:gd name="T58" fmla="*/ 33 w 46"/>
                <a:gd name="T59" fmla="*/ 9 h 55"/>
                <a:gd name="T60" fmla="*/ 36 w 46"/>
                <a:gd name="T61" fmla="*/ 7 h 55"/>
                <a:gd name="T62" fmla="*/ 41 w 46"/>
                <a:gd name="T63" fmla="*/ 5 h 55"/>
                <a:gd name="T64" fmla="*/ 46 w 46"/>
                <a:gd name="T65" fmla="*/ 2 h 55"/>
                <a:gd name="T66" fmla="*/ 46 w 46"/>
                <a:gd name="T67" fmla="*/ 2 h 55"/>
                <a:gd name="T68" fmla="*/ 45 w 46"/>
                <a:gd name="T69" fmla="*/ 2 h 55"/>
                <a:gd name="T70" fmla="*/ 43 w 46"/>
                <a:gd name="T71" fmla="*/ 2 h 55"/>
                <a:gd name="T72" fmla="*/ 42 w 46"/>
                <a:gd name="T73" fmla="*/ 2 h 55"/>
                <a:gd name="T74" fmla="*/ 40 w 46"/>
                <a:gd name="T75" fmla="*/ 1 h 55"/>
                <a:gd name="T76" fmla="*/ 38 w 46"/>
                <a:gd name="T77" fmla="*/ 1 h 55"/>
                <a:gd name="T78" fmla="*/ 35 w 46"/>
                <a:gd name="T79" fmla="*/ 1 h 55"/>
                <a:gd name="T80" fmla="*/ 32 w 46"/>
                <a:gd name="T81" fmla="*/ 1 h 55"/>
                <a:gd name="T82" fmla="*/ 28 w 46"/>
                <a:gd name="T83" fmla="*/ 0 h 55"/>
                <a:gd name="T84" fmla="*/ 26 w 46"/>
                <a:gd name="T85" fmla="*/ 1 h 55"/>
                <a:gd name="T86" fmla="*/ 22 w 46"/>
                <a:gd name="T87" fmla="*/ 1 h 55"/>
                <a:gd name="T88" fmla="*/ 19 w 46"/>
                <a:gd name="T89" fmla="*/ 1 h 55"/>
                <a:gd name="T90" fmla="*/ 14 w 46"/>
                <a:gd name="T91" fmla="*/ 2 h 55"/>
                <a:gd name="T92" fmla="*/ 11 w 46"/>
                <a:gd name="T93" fmla="*/ 2 h 55"/>
                <a:gd name="T94" fmla="*/ 7 w 46"/>
                <a:gd name="T95" fmla="*/ 4 h 55"/>
                <a:gd name="T96" fmla="*/ 4 w 46"/>
                <a:gd name="T97" fmla="*/ 6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55"/>
                <a:gd name="T149" fmla="*/ 46 w 46"/>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55">
                  <a:moveTo>
                    <a:pt x="4" y="6"/>
                  </a:moveTo>
                  <a:lnTo>
                    <a:pt x="4" y="7"/>
                  </a:lnTo>
                  <a:lnTo>
                    <a:pt x="3" y="9"/>
                  </a:lnTo>
                  <a:lnTo>
                    <a:pt x="1" y="14"/>
                  </a:lnTo>
                  <a:lnTo>
                    <a:pt x="0" y="21"/>
                  </a:lnTo>
                  <a:lnTo>
                    <a:pt x="0" y="28"/>
                  </a:lnTo>
                  <a:lnTo>
                    <a:pt x="0" y="36"/>
                  </a:lnTo>
                  <a:lnTo>
                    <a:pt x="0" y="46"/>
                  </a:lnTo>
                  <a:lnTo>
                    <a:pt x="3" y="55"/>
                  </a:lnTo>
                  <a:lnTo>
                    <a:pt x="3" y="54"/>
                  </a:lnTo>
                  <a:lnTo>
                    <a:pt x="3" y="51"/>
                  </a:lnTo>
                  <a:lnTo>
                    <a:pt x="3" y="49"/>
                  </a:lnTo>
                  <a:lnTo>
                    <a:pt x="3" y="46"/>
                  </a:lnTo>
                  <a:lnTo>
                    <a:pt x="4" y="43"/>
                  </a:lnTo>
                  <a:lnTo>
                    <a:pt x="4" y="39"/>
                  </a:lnTo>
                  <a:lnTo>
                    <a:pt x="5" y="35"/>
                  </a:lnTo>
                  <a:lnTo>
                    <a:pt x="6" y="32"/>
                  </a:lnTo>
                  <a:lnTo>
                    <a:pt x="7" y="28"/>
                  </a:lnTo>
                  <a:lnTo>
                    <a:pt x="8" y="25"/>
                  </a:lnTo>
                  <a:lnTo>
                    <a:pt x="11" y="21"/>
                  </a:lnTo>
                  <a:lnTo>
                    <a:pt x="14" y="19"/>
                  </a:lnTo>
                  <a:lnTo>
                    <a:pt x="17" y="16"/>
                  </a:lnTo>
                  <a:lnTo>
                    <a:pt x="21" y="15"/>
                  </a:lnTo>
                  <a:lnTo>
                    <a:pt x="26" y="14"/>
                  </a:lnTo>
                  <a:lnTo>
                    <a:pt x="26" y="13"/>
                  </a:lnTo>
                  <a:lnTo>
                    <a:pt x="28" y="12"/>
                  </a:lnTo>
                  <a:lnTo>
                    <a:pt x="29" y="11"/>
                  </a:lnTo>
                  <a:lnTo>
                    <a:pt x="33" y="9"/>
                  </a:lnTo>
                  <a:lnTo>
                    <a:pt x="36" y="7"/>
                  </a:lnTo>
                  <a:lnTo>
                    <a:pt x="41" y="5"/>
                  </a:lnTo>
                  <a:lnTo>
                    <a:pt x="46" y="2"/>
                  </a:lnTo>
                  <a:lnTo>
                    <a:pt x="45" y="2"/>
                  </a:lnTo>
                  <a:lnTo>
                    <a:pt x="43" y="2"/>
                  </a:lnTo>
                  <a:lnTo>
                    <a:pt x="42" y="2"/>
                  </a:lnTo>
                  <a:lnTo>
                    <a:pt x="40" y="1"/>
                  </a:lnTo>
                  <a:lnTo>
                    <a:pt x="38" y="1"/>
                  </a:lnTo>
                  <a:lnTo>
                    <a:pt x="35" y="1"/>
                  </a:lnTo>
                  <a:lnTo>
                    <a:pt x="32" y="1"/>
                  </a:lnTo>
                  <a:lnTo>
                    <a:pt x="28" y="0"/>
                  </a:lnTo>
                  <a:lnTo>
                    <a:pt x="26" y="1"/>
                  </a:lnTo>
                  <a:lnTo>
                    <a:pt x="22" y="1"/>
                  </a:lnTo>
                  <a:lnTo>
                    <a:pt x="19" y="1"/>
                  </a:lnTo>
                  <a:lnTo>
                    <a:pt x="14" y="2"/>
                  </a:lnTo>
                  <a:lnTo>
                    <a:pt x="11" y="2"/>
                  </a:lnTo>
                  <a:lnTo>
                    <a:pt x="7" y="4"/>
                  </a:lnTo>
                  <a:lnTo>
                    <a:pt x="4" y="6"/>
                  </a:lnTo>
                  <a:close/>
                </a:path>
              </a:pathLst>
            </a:custGeom>
            <a:solidFill>
              <a:srgbClr val="999999"/>
            </a:solidFill>
            <a:ln w="9525">
              <a:noFill/>
              <a:round/>
              <a:headEnd/>
              <a:tailEnd/>
            </a:ln>
          </p:spPr>
          <p:txBody>
            <a:bodyPr/>
            <a:lstStyle/>
            <a:p>
              <a:endParaRPr lang="en-US"/>
            </a:p>
          </p:txBody>
        </p:sp>
        <p:sp>
          <p:nvSpPr>
            <p:cNvPr id="133290" name="Freeform 277"/>
            <p:cNvSpPr>
              <a:spLocks/>
            </p:cNvSpPr>
            <p:nvPr/>
          </p:nvSpPr>
          <p:spPr bwMode="auto">
            <a:xfrm>
              <a:off x="1133" y="1104"/>
              <a:ext cx="37" cy="10"/>
            </a:xfrm>
            <a:custGeom>
              <a:avLst/>
              <a:gdLst>
                <a:gd name="T0" fmla="*/ 0 w 37"/>
                <a:gd name="T1" fmla="*/ 7 h 10"/>
                <a:gd name="T2" fmla="*/ 0 w 37"/>
                <a:gd name="T3" fmla="*/ 7 h 10"/>
                <a:gd name="T4" fmla="*/ 0 w 37"/>
                <a:gd name="T5" fmla="*/ 6 h 10"/>
                <a:gd name="T6" fmla="*/ 1 w 37"/>
                <a:gd name="T7" fmla="*/ 6 h 10"/>
                <a:gd name="T8" fmla="*/ 1 w 37"/>
                <a:gd name="T9" fmla="*/ 5 h 10"/>
                <a:gd name="T10" fmla="*/ 2 w 37"/>
                <a:gd name="T11" fmla="*/ 3 h 10"/>
                <a:gd name="T12" fmla="*/ 4 w 37"/>
                <a:gd name="T13" fmla="*/ 3 h 10"/>
                <a:gd name="T14" fmla="*/ 5 w 37"/>
                <a:gd name="T15" fmla="*/ 2 h 10"/>
                <a:gd name="T16" fmla="*/ 7 w 37"/>
                <a:gd name="T17" fmla="*/ 1 h 10"/>
                <a:gd name="T18" fmla="*/ 9 w 37"/>
                <a:gd name="T19" fmla="*/ 1 h 10"/>
                <a:gd name="T20" fmla="*/ 12 w 37"/>
                <a:gd name="T21" fmla="*/ 0 h 10"/>
                <a:gd name="T22" fmla="*/ 15 w 37"/>
                <a:gd name="T23" fmla="*/ 0 h 10"/>
                <a:gd name="T24" fmla="*/ 19 w 37"/>
                <a:gd name="T25" fmla="*/ 0 h 10"/>
                <a:gd name="T26" fmla="*/ 22 w 37"/>
                <a:gd name="T27" fmla="*/ 0 h 10"/>
                <a:gd name="T28" fmla="*/ 27 w 37"/>
                <a:gd name="T29" fmla="*/ 1 h 10"/>
                <a:gd name="T30" fmla="*/ 32 w 37"/>
                <a:gd name="T31" fmla="*/ 2 h 10"/>
                <a:gd name="T32" fmla="*/ 37 w 37"/>
                <a:gd name="T33" fmla="*/ 3 h 10"/>
                <a:gd name="T34" fmla="*/ 37 w 37"/>
                <a:gd name="T35" fmla="*/ 6 h 10"/>
                <a:gd name="T36" fmla="*/ 36 w 37"/>
                <a:gd name="T37" fmla="*/ 6 h 10"/>
                <a:gd name="T38" fmla="*/ 36 w 37"/>
                <a:gd name="T39" fmla="*/ 6 h 10"/>
                <a:gd name="T40" fmla="*/ 34 w 37"/>
                <a:gd name="T41" fmla="*/ 5 h 10"/>
                <a:gd name="T42" fmla="*/ 33 w 37"/>
                <a:gd name="T43" fmla="*/ 5 h 10"/>
                <a:gd name="T44" fmla="*/ 30 w 37"/>
                <a:gd name="T45" fmla="*/ 3 h 10"/>
                <a:gd name="T46" fmla="*/ 28 w 37"/>
                <a:gd name="T47" fmla="*/ 3 h 10"/>
                <a:gd name="T48" fmla="*/ 25 w 37"/>
                <a:gd name="T49" fmla="*/ 3 h 10"/>
                <a:gd name="T50" fmla="*/ 22 w 37"/>
                <a:gd name="T51" fmla="*/ 2 h 10"/>
                <a:gd name="T52" fmla="*/ 19 w 37"/>
                <a:gd name="T53" fmla="*/ 2 h 10"/>
                <a:gd name="T54" fmla="*/ 15 w 37"/>
                <a:gd name="T55" fmla="*/ 2 h 10"/>
                <a:gd name="T56" fmla="*/ 13 w 37"/>
                <a:gd name="T57" fmla="*/ 3 h 10"/>
                <a:gd name="T58" fmla="*/ 9 w 37"/>
                <a:gd name="T59" fmla="*/ 3 h 10"/>
                <a:gd name="T60" fmla="*/ 7 w 37"/>
                <a:gd name="T61" fmla="*/ 5 h 10"/>
                <a:gd name="T62" fmla="*/ 5 w 37"/>
                <a:gd name="T63" fmla="*/ 6 h 10"/>
                <a:gd name="T64" fmla="*/ 2 w 37"/>
                <a:gd name="T65" fmla="*/ 8 h 10"/>
                <a:gd name="T66" fmla="*/ 0 w 37"/>
                <a:gd name="T67" fmla="*/ 10 h 10"/>
                <a:gd name="T68" fmla="*/ 0 w 37"/>
                <a:gd name="T69" fmla="*/ 7 h 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10"/>
                <a:gd name="T107" fmla="*/ 37 w 37"/>
                <a:gd name="T108" fmla="*/ 10 h 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10">
                  <a:moveTo>
                    <a:pt x="0" y="7"/>
                  </a:moveTo>
                  <a:lnTo>
                    <a:pt x="0" y="7"/>
                  </a:lnTo>
                  <a:lnTo>
                    <a:pt x="0" y="6"/>
                  </a:lnTo>
                  <a:lnTo>
                    <a:pt x="1" y="6"/>
                  </a:lnTo>
                  <a:lnTo>
                    <a:pt x="1" y="5"/>
                  </a:lnTo>
                  <a:lnTo>
                    <a:pt x="2" y="3"/>
                  </a:lnTo>
                  <a:lnTo>
                    <a:pt x="4" y="3"/>
                  </a:lnTo>
                  <a:lnTo>
                    <a:pt x="5" y="2"/>
                  </a:lnTo>
                  <a:lnTo>
                    <a:pt x="7" y="1"/>
                  </a:lnTo>
                  <a:lnTo>
                    <a:pt x="9" y="1"/>
                  </a:lnTo>
                  <a:lnTo>
                    <a:pt x="12" y="0"/>
                  </a:lnTo>
                  <a:lnTo>
                    <a:pt x="15" y="0"/>
                  </a:lnTo>
                  <a:lnTo>
                    <a:pt x="19" y="0"/>
                  </a:lnTo>
                  <a:lnTo>
                    <a:pt x="22" y="0"/>
                  </a:lnTo>
                  <a:lnTo>
                    <a:pt x="27" y="1"/>
                  </a:lnTo>
                  <a:lnTo>
                    <a:pt x="32" y="2"/>
                  </a:lnTo>
                  <a:lnTo>
                    <a:pt x="37" y="3"/>
                  </a:lnTo>
                  <a:lnTo>
                    <a:pt x="37" y="6"/>
                  </a:lnTo>
                  <a:lnTo>
                    <a:pt x="36" y="6"/>
                  </a:lnTo>
                  <a:lnTo>
                    <a:pt x="34" y="5"/>
                  </a:lnTo>
                  <a:lnTo>
                    <a:pt x="33" y="5"/>
                  </a:lnTo>
                  <a:lnTo>
                    <a:pt x="30" y="3"/>
                  </a:lnTo>
                  <a:lnTo>
                    <a:pt x="28" y="3"/>
                  </a:lnTo>
                  <a:lnTo>
                    <a:pt x="25" y="3"/>
                  </a:lnTo>
                  <a:lnTo>
                    <a:pt x="22" y="2"/>
                  </a:lnTo>
                  <a:lnTo>
                    <a:pt x="19" y="2"/>
                  </a:lnTo>
                  <a:lnTo>
                    <a:pt x="15" y="2"/>
                  </a:lnTo>
                  <a:lnTo>
                    <a:pt x="13" y="3"/>
                  </a:lnTo>
                  <a:lnTo>
                    <a:pt x="9" y="3"/>
                  </a:lnTo>
                  <a:lnTo>
                    <a:pt x="7" y="5"/>
                  </a:lnTo>
                  <a:lnTo>
                    <a:pt x="5" y="6"/>
                  </a:lnTo>
                  <a:lnTo>
                    <a:pt x="2" y="8"/>
                  </a:lnTo>
                  <a:lnTo>
                    <a:pt x="0" y="10"/>
                  </a:lnTo>
                  <a:lnTo>
                    <a:pt x="0" y="7"/>
                  </a:lnTo>
                  <a:close/>
                </a:path>
              </a:pathLst>
            </a:custGeom>
            <a:solidFill>
              <a:srgbClr val="000000"/>
            </a:solidFill>
            <a:ln w="9525">
              <a:noFill/>
              <a:round/>
              <a:headEnd/>
              <a:tailEnd/>
            </a:ln>
          </p:spPr>
          <p:txBody>
            <a:bodyPr/>
            <a:lstStyle/>
            <a:p>
              <a:endParaRPr lang="en-US"/>
            </a:p>
          </p:txBody>
        </p:sp>
        <p:sp>
          <p:nvSpPr>
            <p:cNvPr id="133291" name="Freeform 278"/>
            <p:cNvSpPr>
              <a:spLocks/>
            </p:cNvSpPr>
            <p:nvPr/>
          </p:nvSpPr>
          <p:spPr bwMode="auto">
            <a:xfrm>
              <a:off x="1133" y="1079"/>
              <a:ext cx="37" cy="11"/>
            </a:xfrm>
            <a:custGeom>
              <a:avLst/>
              <a:gdLst>
                <a:gd name="T0" fmla="*/ 0 w 37"/>
                <a:gd name="T1" fmla="*/ 7 h 11"/>
                <a:gd name="T2" fmla="*/ 0 w 37"/>
                <a:gd name="T3" fmla="*/ 7 h 11"/>
                <a:gd name="T4" fmla="*/ 0 w 37"/>
                <a:gd name="T5" fmla="*/ 6 h 11"/>
                <a:gd name="T6" fmla="*/ 1 w 37"/>
                <a:gd name="T7" fmla="*/ 6 h 11"/>
                <a:gd name="T8" fmla="*/ 1 w 37"/>
                <a:gd name="T9" fmla="*/ 5 h 11"/>
                <a:gd name="T10" fmla="*/ 2 w 37"/>
                <a:gd name="T11" fmla="*/ 4 h 11"/>
                <a:gd name="T12" fmla="*/ 4 w 37"/>
                <a:gd name="T13" fmla="*/ 4 h 11"/>
                <a:gd name="T14" fmla="*/ 5 w 37"/>
                <a:gd name="T15" fmla="*/ 3 h 11"/>
                <a:gd name="T16" fmla="*/ 7 w 37"/>
                <a:gd name="T17" fmla="*/ 2 h 11"/>
                <a:gd name="T18" fmla="*/ 9 w 37"/>
                <a:gd name="T19" fmla="*/ 2 h 11"/>
                <a:gd name="T20" fmla="*/ 12 w 37"/>
                <a:gd name="T21" fmla="*/ 0 h 11"/>
                <a:gd name="T22" fmla="*/ 15 w 37"/>
                <a:gd name="T23" fmla="*/ 0 h 11"/>
                <a:gd name="T24" fmla="*/ 19 w 37"/>
                <a:gd name="T25" fmla="*/ 0 h 11"/>
                <a:gd name="T26" fmla="*/ 22 w 37"/>
                <a:gd name="T27" fmla="*/ 0 h 11"/>
                <a:gd name="T28" fmla="*/ 27 w 37"/>
                <a:gd name="T29" fmla="*/ 2 h 11"/>
                <a:gd name="T30" fmla="*/ 32 w 37"/>
                <a:gd name="T31" fmla="*/ 3 h 11"/>
                <a:gd name="T32" fmla="*/ 37 w 37"/>
                <a:gd name="T33" fmla="*/ 4 h 11"/>
                <a:gd name="T34" fmla="*/ 37 w 37"/>
                <a:gd name="T35" fmla="*/ 6 h 11"/>
                <a:gd name="T36" fmla="*/ 36 w 37"/>
                <a:gd name="T37" fmla="*/ 6 h 11"/>
                <a:gd name="T38" fmla="*/ 36 w 37"/>
                <a:gd name="T39" fmla="*/ 6 h 11"/>
                <a:gd name="T40" fmla="*/ 34 w 37"/>
                <a:gd name="T41" fmla="*/ 5 h 11"/>
                <a:gd name="T42" fmla="*/ 33 w 37"/>
                <a:gd name="T43" fmla="*/ 5 h 11"/>
                <a:gd name="T44" fmla="*/ 30 w 37"/>
                <a:gd name="T45" fmla="*/ 5 h 11"/>
                <a:gd name="T46" fmla="*/ 28 w 37"/>
                <a:gd name="T47" fmla="*/ 4 h 11"/>
                <a:gd name="T48" fmla="*/ 25 w 37"/>
                <a:gd name="T49" fmla="*/ 4 h 11"/>
                <a:gd name="T50" fmla="*/ 22 w 37"/>
                <a:gd name="T51" fmla="*/ 3 h 11"/>
                <a:gd name="T52" fmla="*/ 19 w 37"/>
                <a:gd name="T53" fmla="*/ 3 h 11"/>
                <a:gd name="T54" fmla="*/ 15 w 37"/>
                <a:gd name="T55" fmla="*/ 3 h 11"/>
                <a:gd name="T56" fmla="*/ 13 w 37"/>
                <a:gd name="T57" fmla="*/ 4 h 11"/>
                <a:gd name="T58" fmla="*/ 9 w 37"/>
                <a:gd name="T59" fmla="*/ 4 h 11"/>
                <a:gd name="T60" fmla="*/ 7 w 37"/>
                <a:gd name="T61" fmla="*/ 5 h 11"/>
                <a:gd name="T62" fmla="*/ 5 w 37"/>
                <a:gd name="T63" fmla="*/ 6 h 11"/>
                <a:gd name="T64" fmla="*/ 2 w 37"/>
                <a:gd name="T65" fmla="*/ 9 h 11"/>
                <a:gd name="T66" fmla="*/ 0 w 37"/>
                <a:gd name="T67" fmla="*/ 11 h 11"/>
                <a:gd name="T68" fmla="*/ 0 w 37"/>
                <a:gd name="T69" fmla="*/ 7 h 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11"/>
                <a:gd name="T107" fmla="*/ 37 w 37"/>
                <a:gd name="T108" fmla="*/ 11 h 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11">
                  <a:moveTo>
                    <a:pt x="0" y="7"/>
                  </a:moveTo>
                  <a:lnTo>
                    <a:pt x="0" y="7"/>
                  </a:lnTo>
                  <a:lnTo>
                    <a:pt x="0" y="6"/>
                  </a:lnTo>
                  <a:lnTo>
                    <a:pt x="1" y="6"/>
                  </a:lnTo>
                  <a:lnTo>
                    <a:pt x="1" y="5"/>
                  </a:lnTo>
                  <a:lnTo>
                    <a:pt x="2" y="4"/>
                  </a:lnTo>
                  <a:lnTo>
                    <a:pt x="4" y="4"/>
                  </a:lnTo>
                  <a:lnTo>
                    <a:pt x="5" y="3"/>
                  </a:lnTo>
                  <a:lnTo>
                    <a:pt x="7" y="2"/>
                  </a:lnTo>
                  <a:lnTo>
                    <a:pt x="9" y="2"/>
                  </a:lnTo>
                  <a:lnTo>
                    <a:pt x="12" y="0"/>
                  </a:lnTo>
                  <a:lnTo>
                    <a:pt x="15" y="0"/>
                  </a:lnTo>
                  <a:lnTo>
                    <a:pt x="19" y="0"/>
                  </a:lnTo>
                  <a:lnTo>
                    <a:pt x="22" y="0"/>
                  </a:lnTo>
                  <a:lnTo>
                    <a:pt x="27" y="2"/>
                  </a:lnTo>
                  <a:lnTo>
                    <a:pt x="32" y="3"/>
                  </a:lnTo>
                  <a:lnTo>
                    <a:pt x="37" y="4"/>
                  </a:lnTo>
                  <a:lnTo>
                    <a:pt x="37" y="6"/>
                  </a:lnTo>
                  <a:lnTo>
                    <a:pt x="36" y="6"/>
                  </a:lnTo>
                  <a:lnTo>
                    <a:pt x="34" y="5"/>
                  </a:lnTo>
                  <a:lnTo>
                    <a:pt x="33" y="5"/>
                  </a:lnTo>
                  <a:lnTo>
                    <a:pt x="30" y="5"/>
                  </a:lnTo>
                  <a:lnTo>
                    <a:pt x="28" y="4"/>
                  </a:lnTo>
                  <a:lnTo>
                    <a:pt x="25" y="4"/>
                  </a:lnTo>
                  <a:lnTo>
                    <a:pt x="22" y="3"/>
                  </a:lnTo>
                  <a:lnTo>
                    <a:pt x="19" y="3"/>
                  </a:lnTo>
                  <a:lnTo>
                    <a:pt x="15" y="3"/>
                  </a:lnTo>
                  <a:lnTo>
                    <a:pt x="13" y="4"/>
                  </a:lnTo>
                  <a:lnTo>
                    <a:pt x="9" y="4"/>
                  </a:lnTo>
                  <a:lnTo>
                    <a:pt x="7" y="5"/>
                  </a:lnTo>
                  <a:lnTo>
                    <a:pt x="5" y="6"/>
                  </a:lnTo>
                  <a:lnTo>
                    <a:pt x="2" y="9"/>
                  </a:lnTo>
                  <a:lnTo>
                    <a:pt x="0" y="11"/>
                  </a:lnTo>
                  <a:lnTo>
                    <a:pt x="0" y="7"/>
                  </a:lnTo>
                  <a:close/>
                </a:path>
              </a:pathLst>
            </a:custGeom>
            <a:solidFill>
              <a:srgbClr val="000000"/>
            </a:solidFill>
            <a:ln w="9525">
              <a:noFill/>
              <a:round/>
              <a:headEnd/>
              <a:tailEnd/>
            </a:ln>
          </p:spPr>
          <p:txBody>
            <a:bodyPr/>
            <a:lstStyle/>
            <a:p>
              <a:endParaRPr lang="en-US"/>
            </a:p>
          </p:txBody>
        </p:sp>
        <p:sp>
          <p:nvSpPr>
            <p:cNvPr id="133292" name="Freeform 279"/>
            <p:cNvSpPr>
              <a:spLocks/>
            </p:cNvSpPr>
            <p:nvPr/>
          </p:nvSpPr>
          <p:spPr bwMode="auto">
            <a:xfrm>
              <a:off x="1168" y="1068"/>
              <a:ext cx="61" cy="113"/>
            </a:xfrm>
            <a:custGeom>
              <a:avLst/>
              <a:gdLst>
                <a:gd name="T0" fmla="*/ 0 w 61"/>
                <a:gd name="T1" fmla="*/ 0 h 113"/>
                <a:gd name="T2" fmla="*/ 0 w 61"/>
                <a:gd name="T3" fmla="*/ 110 h 113"/>
                <a:gd name="T4" fmla="*/ 19 w 61"/>
                <a:gd name="T5" fmla="*/ 113 h 113"/>
                <a:gd name="T6" fmla="*/ 18 w 61"/>
                <a:gd name="T7" fmla="*/ 98 h 113"/>
                <a:gd name="T8" fmla="*/ 61 w 61"/>
                <a:gd name="T9" fmla="*/ 105 h 113"/>
                <a:gd name="T10" fmla="*/ 61 w 61"/>
                <a:gd name="T11" fmla="*/ 99 h 113"/>
                <a:gd name="T12" fmla="*/ 30 w 61"/>
                <a:gd name="T13" fmla="*/ 96 h 113"/>
                <a:gd name="T14" fmla="*/ 29 w 61"/>
                <a:gd name="T15" fmla="*/ 83 h 113"/>
                <a:gd name="T16" fmla="*/ 9 w 61"/>
                <a:gd name="T17" fmla="*/ 83 h 113"/>
                <a:gd name="T18" fmla="*/ 8 w 61"/>
                <a:gd name="T19" fmla="*/ 80 h 113"/>
                <a:gd name="T20" fmla="*/ 7 w 61"/>
                <a:gd name="T21" fmla="*/ 76 h 113"/>
                <a:gd name="T22" fmla="*/ 6 w 61"/>
                <a:gd name="T23" fmla="*/ 69 h 113"/>
                <a:gd name="T24" fmla="*/ 4 w 61"/>
                <a:gd name="T25" fmla="*/ 59 h 113"/>
                <a:gd name="T26" fmla="*/ 2 w 61"/>
                <a:gd name="T27" fmla="*/ 48 h 113"/>
                <a:gd name="T28" fmla="*/ 1 w 61"/>
                <a:gd name="T29" fmla="*/ 34 h 113"/>
                <a:gd name="T30" fmla="*/ 2 w 61"/>
                <a:gd name="T31" fmla="*/ 20 h 113"/>
                <a:gd name="T32" fmla="*/ 6 w 61"/>
                <a:gd name="T33" fmla="*/ 3 h 113"/>
                <a:gd name="T34" fmla="*/ 0 w 61"/>
                <a:gd name="T35" fmla="*/ 0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1"/>
                <a:gd name="T55" fmla="*/ 0 h 113"/>
                <a:gd name="T56" fmla="*/ 61 w 61"/>
                <a:gd name="T57" fmla="*/ 113 h 1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1" h="113">
                  <a:moveTo>
                    <a:pt x="0" y="0"/>
                  </a:moveTo>
                  <a:lnTo>
                    <a:pt x="0" y="110"/>
                  </a:lnTo>
                  <a:lnTo>
                    <a:pt x="19" y="113"/>
                  </a:lnTo>
                  <a:lnTo>
                    <a:pt x="18" y="98"/>
                  </a:lnTo>
                  <a:lnTo>
                    <a:pt x="61" y="105"/>
                  </a:lnTo>
                  <a:lnTo>
                    <a:pt x="61" y="99"/>
                  </a:lnTo>
                  <a:lnTo>
                    <a:pt x="30" y="96"/>
                  </a:lnTo>
                  <a:lnTo>
                    <a:pt x="29" y="83"/>
                  </a:lnTo>
                  <a:lnTo>
                    <a:pt x="9" y="83"/>
                  </a:lnTo>
                  <a:lnTo>
                    <a:pt x="8" y="80"/>
                  </a:lnTo>
                  <a:lnTo>
                    <a:pt x="7" y="76"/>
                  </a:lnTo>
                  <a:lnTo>
                    <a:pt x="6" y="69"/>
                  </a:lnTo>
                  <a:lnTo>
                    <a:pt x="4" y="59"/>
                  </a:lnTo>
                  <a:lnTo>
                    <a:pt x="2" y="48"/>
                  </a:lnTo>
                  <a:lnTo>
                    <a:pt x="1" y="34"/>
                  </a:lnTo>
                  <a:lnTo>
                    <a:pt x="2" y="20"/>
                  </a:lnTo>
                  <a:lnTo>
                    <a:pt x="6" y="3"/>
                  </a:lnTo>
                  <a:lnTo>
                    <a:pt x="0" y="0"/>
                  </a:lnTo>
                  <a:close/>
                </a:path>
              </a:pathLst>
            </a:custGeom>
            <a:solidFill>
              <a:srgbClr val="001999"/>
            </a:solidFill>
            <a:ln w="9525">
              <a:noFill/>
              <a:round/>
              <a:headEnd/>
              <a:tailEnd/>
            </a:ln>
          </p:spPr>
          <p:txBody>
            <a:bodyPr/>
            <a:lstStyle/>
            <a:p>
              <a:endParaRPr lang="en-US"/>
            </a:p>
          </p:txBody>
        </p:sp>
        <p:sp>
          <p:nvSpPr>
            <p:cNvPr id="133293" name="Freeform 280"/>
            <p:cNvSpPr>
              <a:spLocks/>
            </p:cNvSpPr>
            <p:nvPr/>
          </p:nvSpPr>
          <p:spPr bwMode="auto">
            <a:xfrm>
              <a:off x="1198" y="1042"/>
              <a:ext cx="79" cy="15"/>
            </a:xfrm>
            <a:custGeom>
              <a:avLst/>
              <a:gdLst>
                <a:gd name="T0" fmla="*/ 0 w 79"/>
                <a:gd name="T1" fmla="*/ 15 h 15"/>
                <a:gd name="T2" fmla="*/ 0 w 79"/>
                <a:gd name="T3" fmla="*/ 15 h 15"/>
                <a:gd name="T4" fmla="*/ 3 w 79"/>
                <a:gd name="T5" fmla="*/ 14 h 15"/>
                <a:gd name="T6" fmla="*/ 4 w 79"/>
                <a:gd name="T7" fmla="*/ 14 h 15"/>
                <a:gd name="T8" fmla="*/ 7 w 79"/>
                <a:gd name="T9" fmla="*/ 13 h 15"/>
                <a:gd name="T10" fmla="*/ 11 w 79"/>
                <a:gd name="T11" fmla="*/ 12 h 15"/>
                <a:gd name="T12" fmla="*/ 14 w 79"/>
                <a:gd name="T13" fmla="*/ 11 h 15"/>
                <a:gd name="T14" fmla="*/ 19 w 79"/>
                <a:gd name="T15" fmla="*/ 9 h 15"/>
                <a:gd name="T16" fmla="*/ 24 w 79"/>
                <a:gd name="T17" fmla="*/ 8 h 15"/>
                <a:gd name="T18" fmla="*/ 30 w 79"/>
                <a:gd name="T19" fmla="*/ 8 h 15"/>
                <a:gd name="T20" fmla="*/ 35 w 79"/>
                <a:gd name="T21" fmla="*/ 7 h 15"/>
                <a:gd name="T22" fmla="*/ 42 w 79"/>
                <a:gd name="T23" fmla="*/ 7 h 15"/>
                <a:gd name="T24" fmla="*/ 48 w 79"/>
                <a:gd name="T25" fmla="*/ 6 h 15"/>
                <a:gd name="T26" fmla="*/ 55 w 79"/>
                <a:gd name="T27" fmla="*/ 7 h 15"/>
                <a:gd name="T28" fmla="*/ 62 w 79"/>
                <a:gd name="T29" fmla="*/ 7 h 15"/>
                <a:gd name="T30" fmla="*/ 69 w 79"/>
                <a:gd name="T31" fmla="*/ 8 h 15"/>
                <a:gd name="T32" fmla="*/ 76 w 79"/>
                <a:gd name="T33" fmla="*/ 9 h 15"/>
                <a:gd name="T34" fmla="*/ 79 w 79"/>
                <a:gd name="T35" fmla="*/ 0 h 15"/>
                <a:gd name="T36" fmla="*/ 79 w 79"/>
                <a:gd name="T37" fmla="*/ 0 h 15"/>
                <a:gd name="T38" fmla="*/ 76 w 79"/>
                <a:gd name="T39" fmla="*/ 0 h 15"/>
                <a:gd name="T40" fmla="*/ 74 w 79"/>
                <a:gd name="T41" fmla="*/ 0 h 15"/>
                <a:gd name="T42" fmla="*/ 70 w 79"/>
                <a:gd name="T43" fmla="*/ 0 h 15"/>
                <a:gd name="T44" fmla="*/ 66 w 79"/>
                <a:gd name="T45" fmla="*/ 0 h 15"/>
                <a:gd name="T46" fmla="*/ 61 w 79"/>
                <a:gd name="T47" fmla="*/ 0 h 15"/>
                <a:gd name="T48" fmla="*/ 56 w 79"/>
                <a:gd name="T49" fmla="*/ 0 h 15"/>
                <a:gd name="T50" fmla="*/ 51 w 79"/>
                <a:gd name="T51" fmla="*/ 1 h 15"/>
                <a:gd name="T52" fmla="*/ 44 w 79"/>
                <a:gd name="T53" fmla="*/ 1 h 15"/>
                <a:gd name="T54" fmla="*/ 38 w 79"/>
                <a:gd name="T55" fmla="*/ 1 h 15"/>
                <a:gd name="T56" fmla="*/ 31 w 79"/>
                <a:gd name="T57" fmla="*/ 2 h 15"/>
                <a:gd name="T58" fmla="*/ 25 w 79"/>
                <a:gd name="T59" fmla="*/ 4 h 15"/>
                <a:gd name="T60" fmla="*/ 18 w 79"/>
                <a:gd name="T61" fmla="*/ 5 h 15"/>
                <a:gd name="T62" fmla="*/ 12 w 79"/>
                <a:gd name="T63" fmla="*/ 6 h 15"/>
                <a:gd name="T64" fmla="*/ 6 w 79"/>
                <a:gd name="T65" fmla="*/ 7 h 15"/>
                <a:gd name="T66" fmla="*/ 0 w 79"/>
                <a:gd name="T67" fmla="*/ 8 h 15"/>
                <a:gd name="T68" fmla="*/ 0 w 79"/>
                <a:gd name="T69" fmla="*/ 15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5"/>
                <a:gd name="T107" fmla="*/ 79 w 79"/>
                <a:gd name="T108" fmla="*/ 15 h 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5">
                  <a:moveTo>
                    <a:pt x="0" y="15"/>
                  </a:moveTo>
                  <a:lnTo>
                    <a:pt x="0" y="15"/>
                  </a:lnTo>
                  <a:lnTo>
                    <a:pt x="3" y="14"/>
                  </a:lnTo>
                  <a:lnTo>
                    <a:pt x="4" y="14"/>
                  </a:lnTo>
                  <a:lnTo>
                    <a:pt x="7" y="13"/>
                  </a:lnTo>
                  <a:lnTo>
                    <a:pt x="11" y="12"/>
                  </a:lnTo>
                  <a:lnTo>
                    <a:pt x="14" y="11"/>
                  </a:lnTo>
                  <a:lnTo>
                    <a:pt x="19" y="9"/>
                  </a:lnTo>
                  <a:lnTo>
                    <a:pt x="24" y="8"/>
                  </a:lnTo>
                  <a:lnTo>
                    <a:pt x="30" y="8"/>
                  </a:lnTo>
                  <a:lnTo>
                    <a:pt x="35" y="7"/>
                  </a:lnTo>
                  <a:lnTo>
                    <a:pt x="42" y="7"/>
                  </a:lnTo>
                  <a:lnTo>
                    <a:pt x="48" y="6"/>
                  </a:lnTo>
                  <a:lnTo>
                    <a:pt x="55" y="7"/>
                  </a:lnTo>
                  <a:lnTo>
                    <a:pt x="62" y="7"/>
                  </a:lnTo>
                  <a:lnTo>
                    <a:pt x="69" y="8"/>
                  </a:lnTo>
                  <a:lnTo>
                    <a:pt x="76" y="9"/>
                  </a:lnTo>
                  <a:lnTo>
                    <a:pt x="79" y="0"/>
                  </a:lnTo>
                  <a:lnTo>
                    <a:pt x="76" y="0"/>
                  </a:lnTo>
                  <a:lnTo>
                    <a:pt x="74" y="0"/>
                  </a:lnTo>
                  <a:lnTo>
                    <a:pt x="70" y="0"/>
                  </a:lnTo>
                  <a:lnTo>
                    <a:pt x="66" y="0"/>
                  </a:lnTo>
                  <a:lnTo>
                    <a:pt x="61" y="0"/>
                  </a:lnTo>
                  <a:lnTo>
                    <a:pt x="56" y="0"/>
                  </a:lnTo>
                  <a:lnTo>
                    <a:pt x="51" y="1"/>
                  </a:lnTo>
                  <a:lnTo>
                    <a:pt x="44" y="1"/>
                  </a:lnTo>
                  <a:lnTo>
                    <a:pt x="38" y="1"/>
                  </a:lnTo>
                  <a:lnTo>
                    <a:pt x="31" y="2"/>
                  </a:lnTo>
                  <a:lnTo>
                    <a:pt x="25" y="4"/>
                  </a:lnTo>
                  <a:lnTo>
                    <a:pt x="18" y="5"/>
                  </a:lnTo>
                  <a:lnTo>
                    <a:pt x="12" y="6"/>
                  </a:lnTo>
                  <a:lnTo>
                    <a:pt x="6" y="7"/>
                  </a:lnTo>
                  <a:lnTo>
                    <a:pt x="0" y="8"/>
                  </a:lnTo>
                  <a:lnTo>
                    <a:pt x="0" y="15"/>
                  </a:lnTo>
                  <a:close/>
                </a:path>
              </a:pathLst>
            </a:custGeom>
            <a:solidFill>
              <a:srgbClr val="333333"/>
            </a:solidFill>
            <a:ln w="9525">
              <a:noFill/>
              <a:round/>
              <a:headEnd/>
              <a:tailEnd/>
            </a:ln>
          </p:spPr>
          <p:txBody>
            <a:bodyPr/>
            <a:lstStyle/>
            <a:p>
              <a:endParaRPr lang="en-US"/>
            </a:p>
          </p:txBody>
        </p:sp>
        <p:sp>
          <p:nvSpPr>
            <p:cNvPr id="133294" name="Freeform 281"/>
            <p:cNvSpPr>
              <a:spLocks/>
            </p:cNvSpPr>
            <p:nvPr/>
          </p:nvSpPr>
          <p:spPr bwMode="auto">
            <a:xfrm>
              <a:off x="1153" y="1183"/>
              <a:ext cx="132" cy="45"/>
            </a:xfrm>
            <a:custGeom>
              <a:avLst/>
              <a:gdLst>
                <a:gd name="T0" fmla="*/ 55 w 132"/>
                <a:gd name="T1" fmla="*/ 44 h 45"/>
                <a:gd name="T2" fmla="*/ 56 w 132"/>
                <a:gd name="T3" fmla="*/ 42 h 45"/>
                <a:gd name="T4" fmla="*/ 56 w 132"/>
                <a:gd name="T5" fmla="*/ 42 h 45"/>
                <a:gd name="T6" fmla="*/ 57 w 132"/>
                <a:gd name="T7" fmla="*/ 42 h 45"/>
                <a:gd name="T8" fmla="*/ 59 w 132"/>
                <a:gd name="T9" fmla="*/ 41 h 45"/>
                <a:gd name="T10" fmla="*/ 61 w 132"/>
                <a:gd name="T11" fmla="*/ 41 h 45"/>
                <a:gd name="T12" fmla="*/ 63 w 132"/>
                <a:gd name="T13" fmla="*/ 40 h 45"/>
                <a:gd name="T14" fmla="*/ 65 w 132"/>
                <a:gd name="T15" fmla="*/ 39 h 45"/>
                <a:gd name="T16" fmla="*/ 68 w 132"/>
                <a:gd name="T17" fmla="*/ 38 h 45"/>
                <a:gd name="T18" fmla="*/ 71 w 132"/>
                <a:gd name="T19" fmla="*/ 37 h 45"/>
                <a:gd name="T20" fmla="*/ 73 w 132"/>
                <a:gd name="T21" fmla="*/ 34 h 45"/>
                <a:gd name="T22" fmla="*/ 76 w 132"/>
                <a:gd name="T23" fmla="*/ 33 h 45"/>
                <a:gd name="T24" fmla="*/ 78 w 132"/>
                <a:gd name="T25" fmla="*/ 31 h 45"/>
                <a:gd name="T26" fmla="*/ 80 w 132"/>
                <a:gd name="T27" fmla="*/ 30 h 45"/>
                <a:gd name="T28" fmla="*/ 82 w 132"/>
                <a:gd name="T29" fmla="*/ 27 h 45"/>
                <a:gd name="T30" fmla="*/ 84 w 132"/>
                <a:gd name="T31" fmla="*/ 26 h 45"/>
                <a:gd name="T32" fmla="*/ 85 w 132"/>
                <a:gd name="T33" fmla="*/ 24 h 45"/>
                <a:gd name="T34" fmla="*/ 0 w 132"/>
                <a:gd name="T35" fmla="*/ 3 h 45"/>
                <a:gd name="T36" fmla="*/ 6 w 132"/>
                <a:gd name="T37" fmla="*/ 0 h 45"/>
                <a:gd name="T38" fmla="*/ 132 w 132"/>
                <a:gd name="T39" fmla="*/ 32 h 45"/>
                <a:gd name="T40" fmla="*/ 126 w 132"/>
                <a:gd name="T41" fmla="*/ 34 h 45"/>
                <a:gd name="T42" fmla="*/ 90 w 132"/>
                <a:gd name="T43" fmla="*/ 25 h 45"/>
                <a:gd name="T44" fmla="*/ 90 w 132"/>
                <a:gd name="T45" fmla="*/ 25 h 45"/>
                <a:gd name="T46" fmla="*/ 90 w 132"/>
                <a:gd name="T47" fmla="*/ 26 h 45"/>
                <a:gd name="T48" fmla="*/ 89 w 132"/>
                <a:gd name="T49" fmla="*/ 26 h 45"/>
                <a:gd name="T50" fmla="*/ 89 w 132"/>
                <a:gd name="T51" fmla="*/ 27 h 45"/>
                <a:gd name="T52" fmla="*/ 87 w 132"/>
                <a:gd name="T53" fmla="*/ 28 h 45"/>
                <a:gd name="T54" fmla="*/ 86 w 132"/>
                <a:gd name="T55" fmla="*/ 30 h 45"/>
                <a:gd name="T56" fmla="*/ 85 w 132"/>
                <a:gd name="T57" fmla="*/ 31 h 45"/>
                <a:gd name="T58" fmla="*/ 83 w 132"/>
                <a:gd name="T59" fmla="*/ 32 h 45"/>
                <a:gd name="T60" fmla="*/ 80 w 132"/>
                <a:gd name="T61" fmla="*/ 33 h 45"/>
                <a:gd name="T62" fmla="*/ 78 w 132"/>
                <a:gd name="T63" fmla="*/ 34 h 45"/>
                <a:gd name="T64" fmla="*/ 76 w 132"/>
                <a:gd name="T65" fmla="*/ 37 h 45"/>
                <a:gd name="T66" fmla="*/ 72 w 132"/>
                <a:gd name="T67" fmla="*/ 38 h 45"/>
                <a:gd name="T68" fmla="*/ 70 w 132"/>
                <a:gd name="T69" fmla="*/ 40 h 45"/>
                <a:gd name="T70" fmla="*/ 65 w 132"/>
                <a:gd name="T71" fmla="*/ 41 h 45"/>
                <a:gd name="T72" fmla="*/ 62 w 132"/>
                <a:gd name="T73" fmla="*/ 42 h 45"/>
                <a:gd name="T74" fmla="*/ 57 w 132"/>
                <a:gd name="T75" fmla="*/ 45 h 45"/>
                <a:gd name="T76" fmla="*/ 55 w 132"/>
                <a:gd name="T77" fmla="*/ 44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2"/>
                <a:gd name="T118" fmla="*/ 0 h 45"/>
                <a:gd name="T119" fmla="*/ 132 w 132"/>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2" h="45">
                  <a:moveTo>
                    <a:pt x="55" y="44"/>
                  </a:moveTo>
                  <a:lnTo>
                    <a:pt x="56" y="42"/>
                  </a:lnTo>
                  <a:lnTo>
                    <a:pt x="57" y="42"/>
                  </a:lnTo>
                  <a:lnTo>
                    <a:pt x="59" y="41"/>
                  </a:lnTo>
                  <a:lnTo>
                    <a:pt x="61" y="41"/>
                  </a:lnTo>
                  <a:lnTo>
                    <a:pt x="63" y="40"/>
                  </a:lnTo>
                  <a:lnTo>
                    <a:pt x="65" y="39"/>
                  </a:lnTo>
                  <a:lnTo>
                    <a:pt x="68" y="38"/>
                  </a:lnTo>
                  <a:lnTo>
                    <a:pt x="71" y="37"/>
                  </a:lnTo>
                  <a:lnTo>
                    <a:pt x="73" y="34"/>
                  </a:lnTo>
                  <a:lnTo>
                    <a:pt x="76" y="33"/>
                  </a:lnTo>
                  <a:lnTo>
                    <a:pt x="78" y="31"/>
                  </a:lnTo>
                  <a:lnTo>
                    <a:pt x="80" y="30"/>
                  </a:lnTo>
                  <a:lnTo>
                    <a:pt x="82" y="27"/>
                  </a:lnTo>
                  <a:lnTo>
                    <a:pt x="84" y="26"/>
                  </a:lnTo>
                  <a:lnTo>
                    <a:pt x="85" y="24"/>
                  </a:lnTo>
                  <a:lnTo>
                    <a:pt x="0" y="3"/>
                  </a:lnTo>
                  <a:lnTo>
                    <a:pt x="6" y="0"/>
                  </a:lnTo>
                  <a:lnTo>
                    <a:pt x="132" y="32"/>
                  </a:lnTo>
                  <a:lnTo>
                    <a:pt x="126" y="34"/>
                  </a:lnTo>
                  <a:lnTo>
                    <a:pt x="90" y="25"/>
                  </a:lnTo>
                  <a:lnTo>
                    <a:pt x="90" y="26"/>
                  </a:lnTo>
                  <a:lnTo>
                    <a:pt x="89" y="26"/>
                  </a:lnTo>
                  <a:lnTo>
                    <a:pt x="89" y="27"/>
                  </a:lnTo>
                  <a:lnTo>
                    <a:pt x="87" y="28"/>
                  </a:lnTo>
                  <a:lnTo>
                    <a:pt x="86" y="30"/>
                  </a:lnTo>
                  <a:lnTo>
                    <a:pt x="85" y="31"/>
                  </a:lnTo>
                  <a:lnTo>
                    <a:pt x="83" y="32"/>
                  </a:lnTo>
                  <a:lnTo>
                    <a:pt x="80" y="33"/>
                  </a:lnTo>
                  <a:lnTo>
                    <a:pt x="78" y="34"/>
                  </a:lnTo>
                  <a:lnTo>
                    <a:pt x="76" y="37"/>
                  </a:lnTo>
                  <a:lnTo>
                    <a:pt x="72" y="38"/>
                  </a:lnTo>
                  <a:lnTo>
                    <a:pt x="70" y="40"/>
                  </a:lnTo>
                  <a:lnTo>
                    <a:pt x="65" y="41"/>
                  </a:lnTo>
                  <a:lnTo>
                    <a:pt x="62" y="42"/>
                  </a:lnTo>
                  <a:lnTo>
                    <a:pt x="57" y="45"/>
                  </a:lnTo>
                  <a:lnTo>
                    <a:pt x="55" y="44"/>
                  </a:lnTo>
                  <a:close/>
                </a:path>
              </a:pathLst>
            </a:custGeom>
            <a:solidFill>
              <a:srgbClr val="000000"/>
            </a:solidFill>
            <a:ln w="9525">
              <a:noFill/>
              <a:round/>
              <a:headEnd/>
              <a:tailEnd/>
            </a:ln>
          </p:spPr>
          <p:txBody>
            <a:bodyPr/>
            <a:lstStyle/>
            <a:p>
              <a:endParaRPr lang="en-US"/>
            </a:p>
          </p:txBody>
        </p:sp>
        <p:sp>
          <p:nvSpPr>
            <p:cNvPr id="133295" name="Freeform 282"/>
            <p:cNvSpPr>
              <a:spLocks/>
            </p:cNvSpPr>
            <p:nvPr/>
          </p:nvSpPr>
          <p:spPr bwMode="auto">
            <a:xfrm>
              <a:off x="1125" y="1195"/>
              <a:ext cx="135" cy="40"/>
            </a:xfrm>
            <a:custGeom>
              <a:avLst/>
              <a:gdLst>
                <a:gd name="T0" fmla="*/ 0 w 135"/>
                <a:gd name="T1" fmla="*/ 0 h 40"/>
                <a:gd name="T2" fmla="*/ 132 w 135"/>
                <a:gd name="T3" fmla="*/ 40 h 40"/>
                <a:gd name="T4" fmla="*/ 135 w 135"/>
                <a:gd name="T5" fmla="*/ 40 h 40"/>
                <a:gd name="T6" fmla="*/ 5 w 135"/>
                <a:gd name="T7" fmla="*/ 0 h 40"/>
                <a:gd name="T8" fmla="*/ 0 w 135"/>
                <a:gd name="T9" fmla="*/ 0 h 40"/>
                <a:gd name="T10" fmla="*/ 0 60000 65536"/>
                <a:gd name="T11" fmla="*/ 0 60000 65536"/>
                <a:gd name="T12" fmla="*/ 0 60000 65536"/>
                <a:gd name="T13" fmla="*/ 0 60000 65536"/>
                <a:gd name="T14" fmla="*/ 0 60000 65536"/>
                <a:gd name="T15" fmla="*/ 0 w 135"/>
                <a:gd name="T16" fmla="*/ 0 h 40"/>
                <a:gd name="T17" fmla="*/ 135 w 135"/>
                <a:gd name="T18" fmla="*/ 40 h 40"/>
              </a:gdLst>
              <a:ahLst/>
              <a:cxnLst>
                <a:cxn ang="T10">
                  <a:pos x="T0" y="T1"/>
                </a:cxn>
                <a:cxn ang="T11">
                  <a:pos x="T2" y="T3"/>
                </a:cxn>
                <a:cxn ang="T12">
                  <a:pos x="T4" y="T5"/>
                </a:cxn>
                <a:cxn ang="T13">
                  <a:pos x="T6" y="T7"/>
                </a:cxn>
                <a:cxn ang="T14">
                  <a:pos x="T8" y="T9"/>
                </a:cxn>
              </a:cxnLst>
              <a:rect l="T15" t="T16" r="T17" b="T18"/>
              <a:pathLst>
                <a:path w="135" h="40">
                  <a:moveTo>
                    <a:pt x="0" y="0"/>
                  </a:moveTo>
                  <a:lnTo>
                    <a:pt x="132" y="40"/>
                  </a:lnTo>
                  <a:lnTo>
                    <a:pt x="135" y="40"/>
                  </a:lnTo>
                  <a:lnTo>
                    <a:pt x="5" y="0"/>
                  </a:lnTo>
                  <a:lnTo>
                    <a:pt x="0" y="0"/>
                  </a:lnTo>
                  <a:close/>
                </a:path>
              </a:pathLst>
            </a:custGeom>
            <a:solidFill>
              <a:srgbClr val="000000"/>
            </a:solidFill>
            <a:ln w="9525">
              <a:noFill/>
              <a:round/>
              <a:headEnd/>
              <a:tailEnd/>
            </a:ln>
          </p:spPr>
          <p:txBody>
            <a:bodyPr/>
            <a:lstStyle/>
            <a:p>
              <a:endParaRPr lang="en-US"/>
            </a:p>
          </p:txBody>
        </p:sp>
        <p:sp>
          <p:nvSpPr>
            <p:cNvPr id="133296" name="Freeform 283"/>
            <p:cNvSpPr>
              <a:spLocks/>
            </p:cNvSpPr>
            <p:nvPr/>
          </p:nvSpPr>
          <p:spPr bwMode="auto">
            <a:xfrm>
              <a:off x="1148" y="1189"/>
              <a:ext cx="132" cy="36"/>
            </a:xfrm>
            <a:custGeom>
              <a:avLst/>
              <a:gdLst>
                <a:gd name="T0" fmla="*/ 0 w 132"/>
                <a:gd name="T1" fmla="*/ 0 h 36"/>
                <a:gd name="T2" fmla="*/ 130 w 132"/>
                <a:gd name="T3" fmla="*/ 36 h 36"/>
                <a:gd name="T4" fmla="*/ 132 w 132"/>
                <a:gd name="T5" fmla="*/ 35 h 36"/>
                <a:gd name="T6" fmla="*/ 4 w 132"/>
                <a:gd name="T7" fmla="*/ 0 h 36"/>
                <a:gd name="T8" fmla="*/ 0 w 132"/>
                <a:gd name="T9" fmla="*/ 0 h 36"/>
                <a:gd name="T10" fmla="*/ 0 60000 65536"/>
                <a:gd name="T11" fmla="*/ 0 60000 65536"/>
                <a:gd name="T12" fmla="*/ 0 60000 65536"/>
                <a:gd name="T13" fmla="*/ 0 60000 65536"/>
                <a:gd name="T14" fmla="*/ 0 60000 65536"/>
                <a:gd name="T15" fmla="*/ 0 w 132"/>
                <a:gd name="T16" fmla="*/ 0 h 36"/>
                <a:gd name="T17" fmla="*/ 132 w 132"/>
                <a:gd name="T18" fmla="*/ 36 h 36"/>
              </a:gdLst>
              <a:ahLst/>
              <a:cxnLst>
                <a:cxn ang="T10">
                  <a:pos x="T0" y="T1"/>
                </a:cxn>
                <a:cxn ang="T11">
                  <a:pos x="T2" y="T3"/>
                </a:cxn>
                <a:cxn ang="T12">
                  <a:pos x="T4" y="T5"/>
                </a:cxn>
                <a:cxn ang="T13">
                  <a:pos x="T6" y="T7"/>
                </a:cxn>
                <a:cxn ang="T14">
                  <a:pos x="T8" y="T9"/>
                </a:cxn>
              </a:cxnLst>
              <a:rect l="T15" t="T16" r="T17" b="T18"/>
              <a:pathLst>
                <a:path w="132" h="36">
                  <a:moveTo>
                    <a:pt x="0" y="0"/>
                  </a:moveTo>
                  <a:lnTo>
                    <a:pt x="130" y="36"/>
                  </a:lnTo>
                  <a:lnTo>
                    <a:pt x="132" y="35"/>
                  </a:lnTo>
                  <a:lnTo>
                    <a:pt x="4" y="0"/>
                  </a:lnTo>
                  <a:lnTo>
                    <a:pt x="0" y="0"/>
                  </a:lnTo>
                  <a:close/>
                </a:path>
              </a:pathLst>
            </a:custGeom>
            <a:solidFill>
              <a:srgbClr val="000000"/>
            </a:solidFill>
            <a:ln w="9525">
              <a:noFill/>
              <a:round/>
              <a:headEnd/>
              <a:tailEnd/>
            </a:ln>
          </p:spPr>
          <p:txBody>
            <a:bodyPr/>
            <a:lstStyle/>
            <a:p>
              <a:endParaRPr lang="en-US"/>
            </a:p>
          </p:txBody>
        </p:sp>
        <p:sp>
          <p:nvSpPr>
            <p:cNvPr id="133297" name="Freeform 284"/>
            <p:cNvSpPr>
              <a:spLocks/>
            </p:cNvSpPr>
            <p:nvPr/>
          </p:nvSpPr>
          <p:spPr bwMode="auto">
            <a:xfrm>
              <a:off x="1138" y="1192"/>
              <a:ext cx="133" cy="38"/>
            </a:xfrm>
            <a:custGeom>
              <a:avLst/>
              <a:gdLst>
                <a:gd name="T0" fmla="*/ 0 w 133"/>
                <a:gd name="T1" fmla="*/ 0 h 38"/>
                <a:gd name="T2" fmla="*/ 130 w 133"/>
                <a:gd name="T3" fmla="*/ 38 h 38"/>
                <a:gd name="T4" fmla="*/ 133 w 133"/>
                <a:gd name="T5" fmla="*/ 38 h 38"/>
                <a:gd name="T6" fmla="*/ 3 w 133"/>
                <a:gd name="T7" fmla="*/ 0 h 38"/>
                <a:gd name="T8" fmla="*/ 0 w 133"/>
                <a:gd name="T9" fmla="*/ 0 h 38"/>
                <a:gd name="T10" fmla="*/ 0 60000 65536"/>
                <a:gd name="T11" fmla="*/ 0 60000 65536"/>
                <a:gd name="T12" fmla="*/ 0 60000 65536"/>
                <a:gd name="T13" fmla="*/ 0 60000 65536"/>
                <a:gd name="T14" fmla="*/ 0 60000 65536"/>
                <a:gd name="T15" fmla="*/ 0 w 133"/>
                <a:gd name="T16" fmla="*/ 0 h 38"/>
                <a:gd name="T17" fmla="*/ 133 w 133"/>
                <a:gd name="T18" fmla="*/ 38 h 38"/>
              </a:gdLst>
              <a:ahLst/>
              <a:cxnLst>
                <a:cxn ang="T10">
                  <a:pos x="T0" y="T1"/>
                </a:cxn>
                <a:cxn ang="T11">
                  <a:pos x="T2" y="T3"/>
                </a:cxn>
                <a:cxn ang="T12">
                  <a:pos x="T4" y="T5"/>
                </a:cxn>
                <a:cxn ang="T13">
                  <a:pos x="T6" y="T7"/>
                </a:cxn>
                <a:cxn ang="T14">
                  <a:pos x="T8" y="T9"/>
                </a:cxn>
              </a:cxnLst>
              <a:rect l="T15" t="T16" r="T17" b="T18"/>
              <a:pathLst>
                <a:path w="133" h="38">
                  <a:moveTo>
                    <a:pt x="0" y="0"/>
                  </a:moveTo>
                  <a:lnTo>
                    <a:pt x="130" y="38"/>
                  </a:lnTo>
                  <a:lnTo>
                    <a:pt x="133" y="38"/>
                  </a:lnTo>
                  <a:lnTo>
                    <a:pt x="3" y="0"/>
                  </a:lnTo>
                  <a:lnTo>
                    <a:pt x="0" y="0"/>
                  </a:lnTo>
                  <a:close/>
                </a:path>
              </a:pathLst>
            </a:custGeom>
            <a:solidFill>
              <a:srgbClr val="000000"/>
            </a:solidFill>
            <a:ln w="9525">
              <a:noFill/>
              <a:round/>
              <a:headEnd/>
              <a:tailEnd/>
            </a:ln>
          </p:spPr>
          <p:txBody>
            <a:bodyPr/>
            <a:lstStyle/>
            <a:p>
              <a:endParaRPr lang="en-US"/>
            </a:p>
          </p:txBody>
        </p:sp>
        <p:sp>
          <p:nvSpPr>
            <p:cNvPr id="133298" name="Freeform 285"/>
            <p:cNvSpPr>
              <a:spLocks/>
            </p:cNvSpPr>
            <p:nvPr/>
          </p:nvSpPr>
          <p:spPr bwMode="auto">
            <a:xfrm>
              <a:off x="1699" y="1106"/>
              <a:ext cx="249" cy="209"/>
            </a:xfrm>
            <a:custGeom>
              <a:avLst/>
              <a:gdLst>
                <a:gd name="T0" fmla="*/ 70 w 249"/>
                <a:gd name="T1" fmla="*/ 14 h 209"/>
                <a:gd name="T2" fmla="*/ 70 w 249"/>
                <a:gd name="T3" fmla="*/ 14 h 209"/>
                <a:gd name="T4" fmla="*/ 72 w 249"/>
                <a:gd name="T5" fmla="*/ 14 h 209"/>
                <a:gd name="T6" fmla="*/ 75 w 249"/>
                <a:gd name="T7" fmla="*/ 13 h 209"/>
                <a:gd name="T8" fmla="*/ 78 w 249"/>
                <a:gd name="T9" fmla="*/ 12 h 209"/>
                <a:gd name="T10" fmla="*/ 83 w 249"/>
                <a:gd name="T11" fmla="*/ 11 h 209"/>
                <a:gd name="T12" fmla="*/ 88 w 249"/>
                <a:gd name="T13" fmla="*/ 10 h 209"/>
                <a:gd name="T14" fmla="*/ 95 w 249"/>
                <a:gd name="T15" fmla="*/ 8 h 209"/>
                <a:gd name="T16" fmla="*/ 103 w 249"/>
                <a:gd name="T17" fmla="*/ 6 h 209"/>
                <a:gd name="T18" fmla="*/ 111 w 249"/>
                <a:gd name="T19" fmla="*/ 5 h 209"/>
                <a:gd name="T20" fmla="*/ 120 w 249"/>
                <a:gd name="T21" fmla="*/ 4 h 209"/>
                <a:gd name="T22" fmla="*/ 132 w 249"/>
                <a:gd name="T23" fmla="*/ 3 h 209"/>
                <a:gd name="T24" fmla="*/ 144 w 249"/>
                <a:gd name="T25" fmla="*/ 1 h 209"/>
                <a:gd name="T26" fmla="*/ 156 w 249"/>
                <a:gd name="T27" fmla="*/ 0 h 209"/>
                <a:gd name="T28" fmla="*/ 169 w 249"/>
                <a:gd name="T29" fmla="*/ 0 h 209"/>
                <a:gd name="T30" fmla="*/ 184 w 249"/>
                <a:gd name="T31" fmla="*/ 0 h 209"/>
                <a:gd name="T32" fmla="*/ 201 w 249"/>
                <a:gd name="T33" fmla="*/ 0 h 209"/>
                <a:gd name="T34" fmla="*/ 208 w 249"/>
                <a:gd name="T35" fmla="*/ 28 h 209"/>
                <a:gd name="T36" fmla="*/ 210 w 249"/>
                <a:gd name="T37" fmla="*/ 29 h 209"/>
                <a:gd name="T38" fmla="*/ 216 w 249"/>
                <a:gd name="T39" fmla="*/ 34 h 209"/>
                <a:gd name="T40" fmla="*/ 222 w 249"/>
                <a:gd name="T41" fmla="*/ 40 h 209"/>
                <a:gd name="T42" fmla="*/ 225 w 249"/>
                <a:gd name="T43" fmla="*/ 51 h 209"/>
                <a:gd name="T44" fmla="*/ 239 w 249"/>
                <a:gd name="T45" fmla="*/ 117 h 209"/>
                <a:gd name="T46" fmla="*/ 246 w 249"/>
                <a:gd name="T47" fmla="*/ 145 h 209"/>
                <a:gd name="T48" fmla="*/ 246 w 249"/>
                <a:gd name="T49" fmla="*/ 146 h 209"/>
                <a:gd name="T50" fmla="*/ 248 w 249"/>
                <a:gd name="T51" fmla="*/ 152 h 209"/>
                <a:gd name="T52" fmla="*/ 248 w 249"/>
                <a:gd name="T53" fmla="*/ 160 h 209"/>
                <a:gd name="T54" fmla="*/ 244 w 249"/>
                <a:gd name="T55" fmla="*/ 171 h 209"/>
                <a:gd name="T56" fmla="*/ 0 w 249"/>
                <a:gd name="T57" fmla="*/ 164 h 209"/>
                <a:gd name="T58" fmla="*/ 25 w 249"/>
                <a:gd name="T59" fmla="*/ 151 h 209"/>
                <a:gd name="T60" fmla="*/ 25 w 249"/>
                <a:gd name="T61" fmla="*/ 28 h 209"/>
                <a:gd name="T62" fmla="*/ 26 w 249"/>
                <a:gd name="T63" fmla="*/ 27 h 209"/>
                <a:gd name="T64" fmla="*/ 28 w 249"/>
                <a:gd name="T65" fmla="*/ 26 h 209"/>
                <a:gd name="T66" fmla="*/ 32 w 249"/>
                <a:gd name="T67" fmla="*/ 25 h 209"/>
                <a:gd name="T68" fmla="*/ 36 w 249"/>
                <a:gd name="T69" fmla="*/ 24 h 209"/>
                <a:gd name="T70" fmla="*/ 42 w 249"/>
                <a:gd name="T71" fmla="*/ 22 h 209"/>
                <a:gd name="T72" fmla="*/ 49 w 249"/>
                <a:gd name="T73" fmla="*/ 22 h 209"/>
                <a:gd name="T74" fmla="*/ 57 w 249"/>
                <a:gd name="T75" fmla="*/ 24 h 209"/>
                <a:gd name="T76" fmla="*/ 68 w 249"/>
                <a:gd name="T77" fmla="*/ 27 h 2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9"/>
                <a:gd name="T118" fmla="*/ 0 h 209"/>
                <a:gd name="T119" fmla="*/ 249 w 249"/>
                <a:gd name="T120" fmla="*/ 209 h 20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9" h="209">
                  <a:moveTo>
                    <a:pt x="68" y="27"/>
                  </a:moveTo>
                  <a:lnTo>
                    <a:pt x="70" y="14"/>
                  </a:lnTo>
                  <a:lnTo>
                    <a:pt x="71" y="14"/>
                  </a:lnTo>
                  <a:lnTo>
                    <a:pt x="72" y="14"/>
                  </a:lnTo>
                  <a:lnTo>
                    <a:pt x="74" y="13"/>
                  </a:lnTo>
                  <a:lnTo>
                    <a:pt x="75" y="13"/>
                  </a:lnTo>
                  <a:lnTo>
                    <a:pt x="76" y="13"/>
                  </a:lnTo>
                  <a:lnTo>
                    <a:pt x="78" y="12"/>
                  </a:lnTo>
                  <a:lnTo>
                    <a:pt x="81" y="12"/>
                  </a:lnTo>
                  <a:lnTo>
                    <a:pt x="83" y="11"/>
                  </a:lnTo>
                  <a:lnTo>
                    <a:pt x="85" y="11"/>
                  </a:lnTo>
                  <a:lnTo>
                    <a:pt x="88" y="10"/>
                  </a:lnTo>
                  <a:lnTo>
                    <a:pt x="91" y="8"/>
                  </a:lnTo>
                  <a:lnTo>
                    <a:pt x="95" y="8"/>
                  </a:lnTo>
                  <a:lnTo>
                    <a:pt x="98" y="7"/>
                  </a:lnTo>
                  <a:lnTo>
                    <a:pt x="103" y="6"/>
                  </a:lnTo>
                  <a:lnTo>
                    <a:pt x="106" y="6"/>
                  </a:lnTo>
                  <a:lnTo>
                    <a:pt x="111" y="5"/>
                  </a:lnTo>
                  <a:lnTo>
                    <a:pt x="116" y="5"/>
                  </a:lnTo>
                  <a:lnTo>
                    <a:pt x="120" y="4"/>
                  </a:lnTo>
                  <a:lnTo>
                    <a:pt x="126" y="3"/>
                  </a:lnTo>
                  <a:lnTo>
                    <a:pt x="132" y="3"/>
                  </a:lnTo>
                  <a:lnTo>
                    <a:pt x="137" y="1"/>
                  </a:lnTo>
                  <a:lnTo>
                    <a:pt x="144" y="1"/>
                  </a:lnTo>
                  <a:lnTo>
                    <a:pt x="149" y="1"/>
                  </a:lnTo>
                  <a:lnTo>
                    <a:pt x="156" y="0"/>
                  </a:lnTo>
                  <a:lnTo>
                    <a:pt x="162" y="0"/>
                  </a:lnTo>
                  <a:lnTo>
                    <a:pt x="169" y="0"/>
                  </a:lnTo>
                  <a:lnTo>
                    <a:pt x="177" y="0"/>
                  </a:lnTo>
                  <a:lnTo>
                    <a:pt x="184" y="0"/>
                  </a:lnTo>
                  <a:lnTo>
                    <a:pt x="193" y="0"/>
                  </a:lnTo>
                  <a:lnTo>
                    <a:pt x="201" y="0"/>
                  </a:lnTo>
                  <a:lnTo>
                    <a:pt x="210" y="5"/>
                  </a:lnTo>
                  <a:lnTo>
                    <a:pt x="208" y="28"/>
                  </a:lnTo>
                  <a:lnTo>
                    <a:pt x="208" y="29"/>
                  </a:lnTo>
                  <a:lnTo>
                    <a:pt x="210" y="29"/>
                  </a:lnTo>
                  <a:lnTo>
                    <a:pt x="212" y="32"/>
                  </a:lnTo>
                  <a:lnTo>
                    <a:pt x="216" y="34"/>
                  </a:lnTo>
                  <a:lnTo>
                    <a:pt x="219" y="37"/>
                  </a:lnTo>
                  <a:lnTo>
                    <a:pt x="222" y="40"/>
                  </a:lnTo>
                  <a:lnTo>
                    <a:pt x="224" y="45"/>
                  </a:lnTo>
                  <a:lnTo>
                    <a:pt x="225" y="51"/>
                  </a:lnTo>
                  <a:lnTo>
                    <a:pt x="245" y="69"/>
                  </a:lnTo>
                  <a:lnTo>
                    <a:pt x="239" y="117"/>
                  </a:lnTo>
                  <a:lnTo>
                    <a:pt x="208" y="133"/>
                  </a:lnTo>
                  <a:lnTo>
                    <a:pt x="246" y="145"/>
                  </a:lnTo>
                  <a:lnTo>
                    <a:pt x="246" y="146"/>
                  </a:lnTo>
                  <a:lnTo>
                    <a:pt x="248" y="149"/>
                  </a:lnTo>
                  <a:lnTo>
                    <a:pt x="248" y="152"/>
                  </a:lnTo>
                  <a:lnTo>
                    <a:pt x="249" y="156"/>
                  </a:lnTo>
                  <a:lnTo>
                    <a:pt x="248" y="160"/>
                  </a:lnTo>
                  <a:lnTo>
                    <a:pt x="246" y="165"/>
                  </a:lnTo>
                  <a:lnTo>
                    <a:pt x="244" y="171"/>
                  </a:lnTo>
                  <a:lnTo>
                    <a:pt x="144" y="209"/>
                  </a:lnTo>
                  <a:lnTo>
                    <a:pt x="0" y="164"/>
                  </a:lnTo>
                  <a:lnTo>
                    <a:pt x="2" y="159"/>
                  </a:lnTo>
                  <a:lnTo>
                    <a:pt x="25" y="151"/>
                  </a:lnTo>
                  <a:lnTo>
                    <a:pt x="25" y="28"/>
                  </a:lnTo>
                  <a:lnTo>
                    <a:pt x="26" y="27"/>
                  </a:lnTo>
                  <a:lnTo>
                    <a:pt x="27" y="27"/>
                  </a:lnTo>
                  <a:lnTo>
                    <a:pt x="28" y="26"/>
                  </a:lnTo>
                  <a:lnTo>
                    <a:pt x="30" y="26"/>
                  </a:lnTo>
                  <a:lnTo>
                    <a:pt x="32" y="25"/>
                  </a:lnTo>
                  <a:lnTo>
                    <a:pt x="34" y="24"/>
                  </a:lnTo>
                  <a:lnTo>
                    <a:pt x="36" y="24"/>
                  </a:lnTo>
                  <a:lnTo>
                    <a:pt x="40" y="22"/>
                  </a:lnTo>
                  <a:lnTo>
                    <a:pt x="42" y="22"/>
                  </a:lnTo>
                  <a:lnTo>
                    <a:pt x="46" y="22"/>
                  </a:lnTo>
                  <a:lnTo>
                    <a:pt x="49" y="22"/>
                  </a:lnTo>
                  <a:lnTo>
                    <a:pt x="53" y="22"/>
                  </a:lnTo>
                  <a:lnTo>
                    <a:pt x="57" y="24"/>
                  </a:lnTo>
                  <a:lnTo>
                    <a:pt x="61" y="25"/>
                  </a:lnTo>
                  <a:lnTo>
                    <a:pt x="68" y="27"/>
                  </a:lnTo>
                  <a:close/>
                </a:path>
              </a:pathLst>
            </a:custGeom>
            <a:solidFill>
              <a:srgbClr val="000000"/>
            </a:solidFill>
            <a:ln w="9525">
              <a:noFill/>
              <a:round/>
              <a:headEnd/>
              <a:tailEnd/>
            </a:ln>
          </p:spPr>
          <p:txBody>
            <a:bodyPr/>
            <a:lstStyle/>
            <a:p>
              <a:endParaRPr lang="en-US"/>
            </a:p>
          </p:txBody>
        </p:sp>
        <p:sp>
          <p:nvSpPr>
            <p:cNvPr id="133299" name="Freeform 286"/>
            <p:cNvSpPr>
              <a:spLocks/>
            </p:cNvSpPr>
            <p:nvPr/>
          </p:nvSpPr>
          <p:spPr bwMode="auto">
            <a:xfrm>
              <a:off x="1785" y="1121"/>
              <a:ext cx="80" cy="92"/>
            </a:xfrm>
            <a:custGeom>
              <a:avLst/>
              <a:gdLst>
                <a:gd name="T0" fmla="*/ 79 w 80"/>
                <a:gd name="T1" fmla="*/ 4 h 92"/>
                <a:gd name="T2" fmla="*/ 79 w 80"/>
                <a:gd name="T3" fmla="*/ 4 h 92"/>
                <a:gd name="T4" fmla="*/ 77 w 80"/>
                <a:gd name="T5" fmla="*/ 4 h 92"/>
                <a:gd name="T6" fmla="*/ 75 w 80"/>
                <a:gd name="T7" fmla="*/ 3 h 92"/>
                <a:gd name="T8" fmla="*/ 73 w 80"/>
                <a:gd name="T9" fmla="*/ 3 h 92"/>
                <a:gd name="T10" fmla="*/ 69 w 80"/>
                <a:gd name="T11" fmla="*/ 2 h 92"/>
                <a:gd name="T12" fmla="*/ 66 w 80"/>
                <a:gd name="T13" fmla="*/ 2 h 92"/>
                <a:gd name="T14" fmla="*/ 61 w 80"/>
                <a:gd name="T15" fmla="*/ 2 h 92"/>
                <a:gd name="T16" fmla="*/ 56 w 80"/>
                <a:gd name="T17" fmla="*/ 0 h 92"/>
                <a:gd name="T18" fmla="*/ 51 w 80"/>
                <a:gd name="T19" fmla="*/ 0 h 92"/>
                <a:gd name="T20" fmla="*/ 45 w 80"/>
                <a:gd name="T21" fmla="*/ 2 h 92"/>
                <a:gd name="T22" fmla="*/ 39 w 80"/>
                <a:gd name="T23" fmla="*/ 2 h 92"/>
                <a:gd name="T24" fmla="*/ 32 w 80"/>
                <a:gd name="T25" fmla="*/ 3 h 92"/>
                <a:gd name="T26" fmla="*/ 26 w 80"/>
                <a:gd name="T27" fmla="*/ 4 h 92"/>
                <a:gd name="T28" fmla="*/ 19 w 80"/>
                <a:gd name="T29" fmla="*/ 6 h 92"/>
                <a:gd name="T30" fmla="*/ 12 w 80"/>
                <a:gd name="T31" fmla="*/ 9 h 92"/>
                <a:gd name="T32" fmla="*/ 5 w 80"/>
                <a:gd name="T33" fmla="*/ 12 h 92"/>
                <a:gd name="T34" fmla="*/ 5 w 80"/>
                <a:gd name="T35" fmla="*/ 13 h 92"/>
                <a:gd name="T36" fmla="*/ 4 w 80"/>
                <a:gd name="T37" fmla="*/ 18 h 92"/>
                <a:gd name="T38" fmla="*/ 2 w 80"/>
                <a:gd name="T39" fmla="*/ 26 h 92"/>
                <a:gd name="T40" fmla="*/ 0 w 80"/>
                <a:gd name="T41" fmla="*/ 36 h 92"/>
                <a:gd name="T42" fmla="*/ 0 w 80"/>
                <a:gd name="T43" fmla="*/ 47 h 92"/>
                <a:gd name="T44" fmla="*/ 0 w 80"/>
                <a:gd name="T45" fmla="*/ 61 h 92"/>
                <a:gd name="T46" fmla="*/ 3 w 80"/>
                <a:gd name="T47" fmla="*/ 75 h 92"/>
                <a:gd name="T48" fmla="*/ 6 w 80"/>
                <a:gd name="T49" fmla="*/ 89 h 92"/>
                <a:gd name="T50" fmla="*/ 7 w 80"/>
                <a:gd name="T51" fmla="*/ 89 h 92"/>
                <a:gd name="T52" fmla="*/ 9 w 80"/>
                <a:gd name="T53" fmla="*/ 89 h 92"/>
                <a:gd name="T54" fmla="*/ 10 w 80"/>
                <a:gd name="T55" fmla="*/ 89 h 92"/>
                <a:gd name="T56" fmla="*/ 12 w 80"/>
                <a:gd name="T57" fmla="*/ 89 h 92"/>
                <a:gd name="T58" fmla="*/ 16 w 80"/>
                <a:gd name="T59" fmla="*/ 88 h 92"/>
                <a:gd name="T60" fmla="*/ 19 w 80"/>
                <a:gd name="T61" fmla="*/ 88 h 92"/>
                <a:gd name="T62" fmla="*/ 23 w 80"/>
                <a:gd name="T63" fmla="*/ 88 h 92"/>
                <a:gd name="T64" fmla="*/ 27 w 80"/>
                <a:gd name="T65" fmla="*/ 88 h 92"/>
                <a:gd name="T66" fmla="*/ 33 w 80"/>
                <a:gd name="T67" fmla="*/ 88 h 92"/>
                <a:gd name="T68" fmla="*/ 39 w 80"/>
                <a:gd name="T69" fmla="*/ 88 h 92"/>
                <a:gd name="T70" fmla="*/ 45 w 80"/>
                <a:gd name="T71" fmla="*/ 88 h 92"/>
                <a:gd name="T72" fmla="*/ 51 w 80"/>
                <a:gd name="T73" fmla="*/ 88 h 92"/>
                <a:gd name="T74" fmla="*/ 58 w 80"/>
                <a:gd name="T75" fmla="*/ 89 h 92"/>
                <a:gd name="T76" fmla="*/ 65 w 80"/>
                <a:gd name="T77" fmla="*/ 89 h 92"/>
                <a:gd name="T78" fmla="*/ 72 w 80"/>
                <a:gd name="T79" fmla="*/ 90 h 92"/>
                <a:gd name="T80" fmla="*/ 80 w 80"/>
                <a:gd name="T81" fmla="*/ 92 h 92"/>
                <a:gd name="T82" fmla="*/ 80 w 80"/>
                <a:gd name="T83" fmla="*/ 89 h 92"/>
                <a:gd name="T84" fmla="*/ 79 w 80"/>
                <a:gd name="T85" fmla="*/ 82 h 92"/>
                <a:gd name="T86" fmla="*/ 77 w 80"/>
                <a:gd name="T87" fmla="*/ 71 h 92"/>
                <a:gd name="T88" fmla="*/ 76 w 80"/>
                <a:gd name="T89" fmla="*/ 58 h 92"/>
                <a:gd name="T90" fmla="*/ 76 w 80"/>
                <a:gd name="T91" fmla="*/ 44 h 92"/>
                <a:gd name="T92" fmla="*/ 76 w 80"/>
                <a:gd name="T93" fmla="*/ 30 h 92"/>
                <a:gd name="T94" fmla="*/ 77 w 80"/>
                <a:gd name="T95" fmla="*/ 16 h 92"/>
                <a:gd name="T96" fmla="*/ 79 w 80"/>
                <a:gd name="T97" fmla="*/ 4 h 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92"/>
                <a:gd name="T149" fmla="*/ 80 w 80"/>
                <a:gd name="T150" fmla="*/ 92 h 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92">
                  <a:moveTo>
                    <a:pt x="79" y="4"/>
                  </a:moveTo>
                  <a:lnTo>
                    <a:pt x="79" y="4"/>
                  </a:lnTo>
                  <a:lnTo>
                    <a:pt x="77" y="4"/>
                  </a:lnTo>
                  <a:lnTo>
                    <a:pt x="75" y="3"/>
                  </a:lnTo>
                  <a:lnTo>
                    <a:pt x="73" y="3"/>
                  </a:lnTo>
                  <a:lnTo>
                    <a:pt x="69" y="2"/>
                  </a:lnTo>
                  <a:lnTo>
                    <a:pt x="66" y="2"/>
                  </a:lnTo>
                  <a:lnTo>
                    <a:pt x="61" y="2"/>
                  </a:lnTo>
                  <a:lnTo>
                    <a:pt x="56" y="0"/>
                  </a:lnTo>
                  <a:lnTo>
                    <a:pt x="51" y="0"/>
                  </a:lnTo>
                  <a:lnTo>
                    <a:pt x="45" y="2"/>
                  </a:lnTo>
                  <a:lnTo>
                    <a:pt x="39" y="2"/>
                  </a:lnTo>
                  <a:lnTo>
                    <a:pt x="32" y="3"/>
                  </a:lnTo>
                  <a:lnTo>
                    <a:pt x="26" y="4"/>
                  </a:lnTo>
                  <a:lnTo>
                    <a:pt x="19" y="6"/>
                  </a:lnTo>
                  <a:lnTo>
                    <a:pt x="12" y="9"/>
                  </a:lnTo>
                  <a:lnTo>
                    <a:pt x="5" y="12"/>
                  </a:lnTo>
                  <a:lnTo>
                    <a:pt x="5" y="13"/>
                  </a:lnTo>
                  <a:lnTo>
                    <a:pt x="4" y="18"/>
                  </a:lnTo>
                  <a:lnTo>
                    <a:pt x="2" y="26"/>
                  </a:lnTo>
                  <a:lnTo>
                    <a:pt x="0" y="36"/>
                  </a:lnTo>
                  <a:lnTo>
                    <a:pt x="0" y="47"/>
                  </a:lnTo>
                  <a:lnTo>
                    <a:pt x="0" y="61"/>
                  </a:lnTo>
                  <a:lnTo>
                    <a:pt x="3" y="75"/>
                  </a:lnTo>
                  <a:lnTo>
                    <a:pt x="6" y="89"/>
                  </a:lnTo>
                  <a:lnTo>
                    <a:pt x="7" y="89"/>
                  </a:lnTo>
                  <a:lnTo>
                    <a:pt x="9" y="89"/>
                  </a:lnTo>
                  <a:lnTo>
                    <a:pt x="10" y="89"/>
                  </a:lnTo>
                  <a:lnTo>
                    <a:pt x="12" y="89"/>
                  </a:lnTo>
                  <a:lnTo>
                    <a:pt x="16" y="88"/>
                  </a:lnTo>
                  <a:lnTo>
                    <a:pt x="19" y="88"/>
                  </a:lnTo>
                  <a:lnTo>
                    <a:pt x="23" y="88"/>
                  </a:lnTo>
                  <a:lnTo>
                    <a:pt x="27" y="88"/>
                  </a:lnTo>
                  <a:lnTo>
                    <a:pt x="33" y="88"/>
                  </a:lnTo>
                  <a:lnTo>
                    <a:pt x="39" y="88"/>
                  </a:lnTo>
                  <a:lnTo>
                    <a:pt x="45" y="88"/>
                  </a:lnTo>
                  <a:lnTo>
                    <a:pt x="51" y="88"/>
                  </a:lnTo>
                  <a:lnTo>
                    <a:pt x="58" y="89"/>
                  </a:lnTo>
                  <a:lnTo>
                    <a:pt x="65" y="89"/>
                  </a:lnTo>
                  <a:lnTo>
                    <a:pt x="72" y="90"/>
                  </a:lnTo>
                  <a:lnTo>
                    <a:pt x="80" y="92"/>
                  </a:lnTo>
                  <a:lnTo>
                    <a:pt x="80" y="89"/>
                  </a:lnTo>
                  <a:lnTo>
                    <a:pt x="79" y="82"/>
                  </a:lnTo>
                  <a:lnTo>
                    <a:pt x="77" y="71"/>
                  </a:lnTo>
                  <a:lnTo>
                    <a:pt x="76" y="58"/>
                  </a:lnTo>
                  <a:lnTo>
                    <a:pt x="76" y="44"/>
                  </a:lnTo>
                  <a:lnTo>
                    <a:pt x="76" y="30"/>
                  </a:lnTo>
                  <a:lnTo>
                    <a:pt x="77" y="16"/>
                  </a:lnTo>
                  <a:lnTo>
                    <a:pt x="79" y="4"/>
                  </a:lnTo>
                  <a:close/>
                </a:path>
              </a:pathLst>
            </a:custGeom>
            <a:solidFill>
              <a:srgbClr val="333333"/>
            </a:solidFill>
            <a:ln w="9525">
              <a:noFill/>
              <a:round/>
              <a:headEnd/>
              <a:tailEnd/>
            </a:ln>
          </p:spPr>
          <p:txBody>
            <a:bodyPr/>
            <a:lstStyle/>
            <a:p>
              <a:endParaRPr lang="en-US"/>
            </a:p>
          </p:txBody>
        </p:sp>
        <p:sp>
          <p:nvSpPr>
            <p:cNvPr id="133300" name="Freeform 287"/>
            <p:cNvSpPr>
              <a:spLocks/>
            </p:cNvSpPr>
            <p:nvPr/>
          </p:nvSpPr>
          <p:spPr bwMode="auto">
            <a:xfrm>
              <a:off x="1794" y="1147"/>
              <a:ext cx="131" cy="90"/>
            </a:xfrm>
            <a:custGeom>
              <a:avLst/>
              <a:gdLst>
                <a:gd name="T0" fmla="*/ 1 w 131"/>
                <a:gd name="T1" fmla="*/ 68 h 90"/>
                <a:gd name="T2" fmla="*/ 0 w 131"/>
                <a:gd name="T3" fmla="*/ 78 h 90"/>
                <a:gd name="T4" fmla="*/ 86 w 131"/>
                <a:gd name="T5" fmla="*/ 90 h 90"/>
                <a:gd name="T6" fmla="*/ 86 w 131"/>
                <a:gd name="T7" fmla="*/ 90 h 90"/>
                <a:gd name="T8" fmla="*/ 88 w 131"/>
                <a:gd name="T9" fmla="*/ 89 h 90"/>
                <a:gd name="T10" fmla="*/ 91 w 131"/>
                <a:gd name="T11" fmla="*/ 88 h 90"/>
                <a:gd name="T12" fmla="*/ 94 w 131"/>
                <a:gd name="T13" fmla="*/ 85 h 90"/>
                <a:gd name="T14" fmla="*/ 98 w 131"/>
                <a:gd name="T15" fmla="*/ 83 h 90"/>
                <a:gd name="T16" fmla="*/ 102 w 131"/>
                <a:gd name="T17" fmla="*/ 80 h 90"/>
                <a:gd name="T18" fmla="*/ 107 w 131"/>
                <a:gd name="T19" fmla="*/ 75 h 90"/>
                <a:gd name="T20" fmla="*/ 112 w 131"/>
                <a:gd name="T21" fmla="*/ 71 h 90"/>
                <a:gd name="T22" fmla="*/ 116 w 131"/>
                <a:gd name="T23" fmla="*/ 66 h 90"/>
                <a:gd name="T24" fmla="*/ 121 w 131"/>
                <a:gd name="T25" fmla="*/ 60 h 90"/>
                <a:gd name="T26" fmla="*/ 124 w 131"/>
                <a:gd name="T27" fmla="*/ 54 h 90"/>
                <a:gd name="T28" fmla="*/ 128 w 131"/>
                <a:gd name="T29" fmla="*/ 47 h 90"/>
                <a:gd name="T30" fmla="*/ 130 w 131"/>
                <a:gd name="T31" fmla="*/ 40 h 90"/>
                <a:gd name="T32" fmla="*/ 131 w 131"/>
                <a:gd name="T33" fmla="*/ 32 h 90"/>
                <a:gd name="T34" fmla="*/ 131 w 131"/>
                <a:gd name="T35" fmla="*/ 22 h 90"/>
                <a:gd name="T36" fmla="*/ 129 w 131"/>
                <a:gd name="T37" fmla="*/ 13 h 90"/>
                <a:gd name="T38" fmla="*/ 129 w 131"/>
                <a:gd name="T39" fmla="*/ 13 h 90"/>
                <a:gd name="T40" fmla="*/ 128 w 131"/>
                <a:gd name="T41" fmla="*/ 11 h 90"/>
                <a:gd name="T42" fmla="*/ 127 w 131"/>
                <a:gd name="T43" fmla="*/ 10 h 90"/>
                <a:gd name="T44" fmla="*/ 126 w 131"/>
                <a:gd name="T45" fmla="*/ 7 h 90"/>
                <a:gd name="T46" fmla="*/ 123 w 131"/>
                <a:gd name="T47" fmla="*/ 4 h 90"/>
                <a:gd name="T48" fmla="*/ 120 w 131"/>
                <a:gd name="T49" fmla="*/ 3 h 90"/>
                <a:gd name="T50" fmla="*/ 116 w 131"/>
                <a:gd name="T51" fmla="*/ 0 h 90"/>
                <a:gd name="T52" fmla="*/ 113 w 131"/>
                <a:gd name="T53" fmla="*/ 0 h 90"/>
                <a:gd name="T54" fmla="*/ 113 w 131"/>
                <a:gd name="T55" fmla="*/ 1 h 90"/>
                <a:gd name="T56" fmla="*/ 114 w 131"/>
                <a:gd name="T57" fmla="*/ 5 h 90"/>
                <a:gd name="T58" fmla="*/ 116 w 131"/>
                <a:gd name="T59" fmla="*/ 12 h 90"/>
                <a:gd name="T60" fmla="*/ 117 w 131"/>
                <a:gd name="T61" fmla="*/ 19 h 90"/>
                <a:gd name="T62" fmla="*/ 117 w 131"/>
                <a:gd name="T63" fmla="*/ 29 h 90"/>
                <a:gd name="T64" fmla="*/ 116 w 131"/>
                <a:gd name="T65" fmla="*/ 40 h 90"/>
                <a:gd name="T66" fmla="*/ 114 w 131"/>
                <a:gd name="T67" fmla="*/ 52 h 90"/>
                <a:gd name="T68" fmla="*/ 108 w 131"/>
                <a:gd name="T69" fmla="*/ 63 h 90"/>
                <a:gd name="T70" fmla="*/ 108 w 131"/>
                <a:gd name="T71" fmla="*/ 63 h 90"/>
                <a:gd name="T72" fmla="*/ 108 w 131"/>
                <a:gd name="T73" fmla="*/ 64 h 90"/>
                <a:gd name="T74" fmla="*/ 107 w 131"/>
                <a:gd name="T75" fmla="*/ 64 h 90"/>
                <a:gd name="T76" fmla="*/ 106 w 131"/>
                <a:gd name="T77" fmla="*/ 66 h 90"/>
                <a:gd name="T78" fmla="*/ 105 w 131"/>
                <a:gd name="T79" fmla="*/ 67 h 90"/>
                <a:gd name="T80" fmla="*/ 102 w 131"/>
                <a:gd name="T81" fmla="*/ 68 h 90"/>
                <a:gd name="T82" fmla="*/ 100 w 131"/>
                <a:gd name="T83" fmla="*/ 69 h 90"/>
                <a:gd name="T84" fmla="*/ 98 w 131"/>
                <a:gd name="T85" fmla="*/ 70 h 90"/>
                <a:gd name="T86" fmla="*/ 95 w 131"/>
                <a:gd name="T87" fmla="*/ 70 h 90"/>
                <a:gd name="T88" fmla="*/ 92 w 131"/>
                <a:gd name="T89" fmla="*/ 71 h 90"/>
                <a:gd name="T90" fmla="*/ 89 w 131"/>
                <a:gd name="T91" fmla="*/ 73 h 90"/>
                <a:gd name="T92" fmla="*/ 85 w 131"/>
                <a:gd name="T93" fmla="*/ 73 h 90"/>
                <a:gd name="T94" fmla="*/ 81 w 131"/>
                <a:gd name="T95" fmla="*/ 73 h 90"/>
                <a:gd name="T96" fmla="*/ 78 w 131"/>
                <a:gd name="T97" fmla="*/ 73 h 90"/>
                <a:gd name="T98" fmla="*/ 73 w 131"/>
                <a:gd name="T99" fmla="*/ 73 h 90"/>
                <a:gd name="T100" fmla="*/ 68 w 131"/>
                <a:gd name="T101" fmla="*/ 71 h 90"/>
                <a:gd name="T102" fmla="*/ 68 w 131"/>
                <a:gd name="T103" fmla="*/ 83 h 90"/>
                <a:gd name="T104" fmla="*/ 3 w 131"/>
                <a:gd name="T105" fmla="*/ 76 h 90"/>
                <a:gd name="T106" fmla="*/ 1 w 131"/>
                <a:gd name="T107" fmla="*/ 68 h 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1"/>
                <a:gd name="T163" fmla="*/ 0 h 90"/>
                <a:gd name="T164" fmla="*/ 131 w 131"/>
                <a:gd name="T165" fmla="*/ 90 h 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1" h="90">
                  <a:moveTo>
                    <a:pt x="1" y="68"/>
                  </a:moveTo>
                  <a:lnTo>
                    <a:pt x="0" y="78"/>
                  </a:lnTo>
                  <a:lnTo>
                    <a:pt x="86" y="90"/>
                  </a:lnTo>
                  <a:lnTo>
                    <a:pt x="88" y="89"/>
                  </a:lnTo>
                  <a:lnTo>
                    <a:pt x="91" y="88"/>
                  </a:lnTo>
                  <a:lnTo>
                    <a:pt x="94" y="85"/>
                  </a:lnTo>
                  <a:lnTo>
                    <a:pt x="98" y="83"/>
                  </a:lnTo>
                  <a:lnTo>
                    <a:pt x="102" y="80"/>
                  </a:lnTo>
                  <a:lnTo>
                    <a:pt x="107" y="75"/>
                  </a:lnTo>
                  <a:lnTo>
                    <a:pt x="112" y="71"/>
                  </a:lnTo>
                  <a:lnTo>
                    <a:pt x="116" y="66"/>
                  </a:lnTo>
                  <a:lnTo>
                    <a:pt x="121" y="60"/>
                  </a:lnTo>
                  <a:lnTo>
                    <a:pt x="124" y="54"/>
                  </a:lnTo>
                  <a:lnTo>
                    <a:pt x="128" y="47"/>
                  </a:lnTo>
                  <a:lnTo>
                    <a:pt x="130" y="40"/>
                  </a:lnTo>
                  <a:lnTo>
                    <a:pt x="131" y="32"/>
                  </a:lnTo>
                  <a:lnTo>
                    <a:pt x="131" y="22"/>
                  </a:lnTo>
                  <a:lnTo>
                    <a:pt x="129" y="13"/>
                  </a:lnTo>
                  <a:lnTo>
                    <a:pt x="128" y="11"/>
                  </a:lnTo>
                  <a:lnTo>
                    <a:pt x="127" y="10"/>
                  </a:lnTo>
                  <a:lnTo>
                    <a:pt x="126" y="7"/>
                  </a:lnTo>
                  <a:lnTo>
                    <a:pt x="123" y="4"/>
                  </a:lnTo>
                  <a:lnTo>
                    <a:pt x="120" y="3"/>
                  </a:lnTo>
                  <a:lnTo>
                    <a:pt x="116" y="0"/>
                  </a:lnTo>
                  <a:lnTo>
                    <a:pt x="113" y="0"/>
                  </a:lnTo>
                  <a:lnTo>
                    <a:pt x="113" y="1"/>
                  </a:lnTo>
                  <a:lnTo>
                    <a:pt x="114" y="5"/>
                  </a:lnTo>
                  <a:lnTo>
                    <a:pt x="116" y="12"/>
                  </a:lnTo>
                  <a:lnTo>
                    <a:pt x="117" y="19"/>
                  </a:lnTo>
                  <a:lnTo>
                    <a:pt x="117" y="29"/>
                  </a:lnTo>
                  <a:lnTo>
                    <a:pt x="116" y="40"/>
                  </a:lnTo>
                  <a:lnTo>
                    <a:pt x="114" y="52"/>
                  </a:lnTo>
                  <a:lnTo>
                    <a:pt x="108" y="63"/>
                  </a:lnTo>
                  <a:lnTo>
                    <a:pt x="108" y="64"/>
                  </a:lnTo>
                  <a:lnTo>
                    <a:pt x="107" y="64"/>
                  </a:lnTo>
                  <a:lnTo>
                    <a:pt x="106" y="66"/>
                  </a:lnTo>
                  <a:lnTo>
                    <a:pt x="105" y="67"/>
                  </a:lnTo>
                  <a:lnTo>
                    <a:pt x="102" y="68"/>
                  </a:lnTo>
                  <a:lnTo>
                    <a:pt x="100" y="69"/>
                  </a:lnTo>
                  <a:lnTo>
                    <a:pt x="98" y="70"/>
                  </a:lnTo>
                  <a:lnTo>
                    <a:pt x="95" y="70"/>
                  </a:lnTo>
                  <a:lnTo>
                    <a:pt x="92" y="71"/>
                  </a:lnTo>
                  <a:lnTo>
                    <a:pt x="89" y="73"/>
                  </a:lnTo>
                  <a:lnTo>
                    <a:pt x="85" y="73"/>
                  </a:lnTo>
                  <a:lnTo>
                    <a:pt x="81" y="73"/>
                  </a:lnTo>
                  <a:lnTo>
                    <a:pt x="78" y="73"/>
                  </a:lnTo>
                  <a:lnTo>
                    <a:pt x="73" y="73"/>
                  </a:lnTo>
                  <a:lnTo>
                    <a:pt x="68" y="71"/>
                  </a:lnTo>
                  <a:lnTo>
                    <a:pt x="68" y="83"/>
                  </a:lnTo>
                  <a:lnTo>
                    <a:pt x="3" y="76"/>
                  </a:lnTo>
                  <a:lnTo>
                    <a:pt x="1" y="68"/>
                  </a:lnTo>
                  <a:close/>
                </a:path>
              </a:pathLst>
            </a:custGeom>
            <a:solidFill>
              <a:srgbClr val="99D8D8"/>
            </a:solidFill>
            <a:ln w="9525">
              <a:noFill/>
              <a:round/>
              <a:headEnd/>
              <a:tailEnd/>
            </a:ln>
          </p:spPr>
          <p:txBody>
            <a:bodyPr/>
            <a:lstStyle/>
            <a:p>
              <a:endParaRPr lang="en-US"/>
            </a:p>
          </p:txBody>
        </p:sp>
        <p:sp>
          <p:nvSpPr>
            <p:cNvPr id="133301" name="Freeform 288"/>
            <p:cNvSpPr>
              <a:spLocks/>
            </p:cNvSpPr>
            <p:nvPr/>
          </p:nvSpPr>
          <p:spPr bwMode="auto">
            <a:xfrm>
              <a:off x="1777" y="1236"/>
              <a:ext cx="97" cy="30"/>
            </a:xfrm>
            <a:custGeom>
              <a:avLst/>
              <a:gdLst>
                <a:gd name="T0" fmla="*/ 97 w 97"/>
                <a:gd name="T1" fmla="*/ 10 h 30"/>
                <a:gd name="T2" fmla="*/ 1 w 97"/>
                <a:gd name="T3" fmla="*/ 0 h 30"/>
                <a:gd name="T4" fmla="*/ 0 w 97"/>
                <a:gd name="T5" fmla="*/ 10 h 30"/>
                <a:gd name="T6" fmla="*/ 94 w 97"/>
                <a:gd name="T7" fmla="*/ 30 h 30"/>
                <a:gd name="T8" fmla="*/ 97 w 97"/>
                <a:gd name="T9" fmla="*/ 10 h 30"/>
                <a:gd name="T10" fmla="*/ 0 60000 65536"/>
                <a:gd name="T11" fmla="*/ 0 60000 65536"/>
                <a:gd name="T12" fmla="*/ 0 60000 65536"/>
                <a:gd name="T13" fmla="*/ 0 60000 65536"/>
                <a:gd name="T14" fmla="*/ 0 60000 65536"/>
                <a:gd name="T15" fmla="*/ 0 w 97"/>
                <a:gd name="T16" fmla="*/ 0 h 30"/>
                <a:gd name="T17" fmla="*/ 97 w 97"/>
                <a:gd name="T18" fmla="*/ 30 h 30"/>
              </a:gdLst>
              <a:ahLst/>
              <a:cxnLst>
                <a:cxn ang="T10">
                  <a:pos x="T0" y="T1"/>
                </a:cxn>
                <a:cxn ang="T11">
                  <a:pos x="T2" y="T3"/>
                </a:cxn>
                <a:cxn ang="T12">
                  <a:pos x="T4" y="T5"/>
                </a:cxn>
                <a:cxn ang="T13">
                  <a:pos x="T6" y="T7"/>
                </a:cxn>
                <a:cxn ang="T14">
                  <a:pos x="T8" y="T9"/>
                </a:cxn>
              </a:cxnLst>
              <a:rect l="T15" t="T16" r="T17" b="T18"/>
              <a:pathLst>
                <a:path w="97" h="30">
                  <a:moveTo>
                    <a:pt x="97" y="10"/>
                  </a:moveTo>
                  <a:lnTo>
                    <a:pt x="1" y="0"/>
                  </a:lnTo>
                  <a:lnTo>
                    <a:pt x="0" y="10"/>
                  </a:lnTo>
                  <a:lnTo>
                    <a:pt x="94" y="30"/>
                  </a:lnTo>
                  <a:lnTo>
                    <a:pt x="97" y="10"/>
                  </a:lnTo>
                  <a:close/>
                </a:path>
              </a:pathLst>
            </a:custGeom>
            <a:solidFill>
              <a:srgbClr val="000000"/>
            </a:solidFill>
            <a:ln w="9525">
              <a:noFill/>
              <a:round/>
              <a:headEnd/>
              <a:tailEnd/>
            </a:ln>
          </p:spPr>
          <p:txBody>
            <a:bodyPr/>
            <a:lstStyle/>
            <a:p>
              <a:endParaRPr lang="en-US"/>
            </a:p>
          </p:txBody>
        </p:sp>
        <p:sp>
          <p:nvSpPr>
            <p:cNvPr id="133302" name="Freeform 289"/>
            <p:cNvSpPr>
              <a:spLocks/>
            </p:cNvSpPr>
            <p:nvPr/>
          </p:nvSpPr>
          <p:spPr bwMode="auto">
            <a:xfrm>
              <a:off x="1825" y="1245"/>
              <a:ext cx="42" cy="14"/>
            </a:xfrm>
            <a:custGeom>
              <a:avLst/>
              <a:gdLst>
                <a:gd name="T0" fmla="*/ 42 w 42"/>
                <a:gd name="T1" fmla="*/ 6 h 14"/>
                <a:gd name="T2" fmla="*/ 1 w 42"/>
                <a:gd name="T3" fmla="*/ 0 h 14"/>
                <a:gd name="T4" fmla="*/ 0 w 42"/>
                <a:gd name="T5" fmla="*/ 6 h 14"/>
                <a:gd name="T6" fmla="*/ 40 w 42"/>
                <a:gd name="T7" fmla="*/ 14 h 14"/>
                <a:gd name="T8" fmla="*/ 42 w 42"/>
                <a:gd name="T9" fmla="*/ 6 h 14"/>
                <a:gd name="T10" fmla="*/ 0 60000 65536"/>
                <a:gd name="T11" fmla="*/ 0 60000 65536"/>
                <a:gd name="T12" fmla="*/ 0 60000 65536"/>
                <a:gd name="T13" fmla="*/ 0 60000 65536"/>
                <a:gd name="T14" fmla="*/ 0 60000 65536"/>
                <a:gd name="T15" fmla="*/ 0 w 42"/>
                <a:gd name="T16" fmla="*/ 0 h 14"/>
                <a:gd name="T17" fmla="*/ 42 w 42"/>
                <a:gd name="T18" fmla="*/ 14 h 14"/>
              </a:gdLst>
              <a:ahLst/>
              <a:cxnLst>
                <a:cxn ang="T10">
                  <a:pos x="T0" y="T1"/>
                </a:cxn>
                <a:cxn ang="T11">
                  <a:pos x="T2" y="T3"/>
                </a:cxn>
                <a:cxn ang="T12">
                  <a:pos x="T4" y="T5"/>
                </a:cxn>
                <a:cxn ang="T13">
                  <a:pos x="T6" y="T7"/>
                </a:cxn>
                <a:cxn ang="T14">
                  <a:pos x="T8" y="T9"/>
                </a:cxn>
              </a:cxnLst>
              <a:rect l="T15" t="T16" r="T17" b="T18"/>
              <a:pathLst>
                <a:path w="42" h="14">
                  <a:moveTo>
                    <a:pt x="42" y="6"/>
                  </a:moveTo>
                  <a:lnTo>
                    <a:pt x="1" y="0"/>
                  </a:lnTo>
                  <a:lnTo>
                    <a:pt x="0" y="6"/>
                  </a:lnTo>
                  <a:lnTo>
                    <a:pt x="40" y="14"/>
                  </a:lnTo>
                  <a:lnTo>
                    <a:pt x="42" y="6"/>
                  </a:lnTo>
                  <a:close/>
                </a:path>
              </a:pathLst>
            </a:custGeom>
            <a:solidFill>
              <a:srgbClr val="99D8D8"/>
            </a:solidFill>
            <a:ln w="9525">
              <a:noFill/>
              <a:round/>
              <a:headEnd/>
              <a:tailEnd/>
            </a:ln>
          </p:spPr>
          <p:txBody>
            <a:bodyPr/>
            <a:lstStyle/>
            <a:p>
              <a:endParaRPr lang="en-US"/>
            </a:p>
          </p:txBody>
        </p:sp>
        <p:sp>
          <p:nvSpPr>
            <p:cNvPr id="133303" name="Freeform 290"/>
            <p:cNvSpPr>
              <a:spLocks/>
            </p:cNvSpPr>
            <p:nvPr/>
          </p:nvSpPr>
          <p:spPr bwMode="auto">
            <a:xfrm>
              <a:off x="1783" y="1238"/>
              <a:ext cx="28" cy="11"/>
            </a:xfrm>
            <a:custGeom>
              <a:avLst/>
              <a:gdLst>
                <a:gd name="T0" fmla="*/ 28 w 28"/>
                <a:gd name="T1" fmla="*/ 5 h 11"/>
                <a:gd name="T2" fmla="*/ 0 w 28"/>
                <a:gd name="T3" fmla="*/ 0 h 11"/>
                <a:gd name="T4" fmla="*/ 0 w 28"/>
                <a:gd name="T5" fmla="*/ 6 h 11"/>
                <a:gd name="T6" fmla="*/ 27 w 28"/>
                <a:gd name="T7" fmla="*/ 11 h 11"/>
                <a:gd name="T8" fmla="*/ 28 w 28"/>
                <a:gd name="T9" fmla="*/ 5 h 11"/>
                <a:gd name="T10" fmla="*/ 0 60000 65536"/>
                <a:gd name="T11" fmla="*/ 0 60000 65536"/>
                <a:gd name="T12" fmla="*/ 0 60000 65536"/>
                <a:gd name="T13" fmla="*/ 0 60000 65536"/>
                <a:gd name="T14" fmla="*/ 0 60000 65536"/>
                <a:gd name="T15" fmla="*/ 0 w 28"/>
                <a:gd name="T16" fmla="*/ 0 h 11"/>
                <a:gd name="T17" fmla="*/ 28 w 28"/>
                <a:gd name="T18" fmla="*/ 11 h 11"/>
              </a:gdLst>
              <a:ahLst/>
              <a:cxnLst>
                <a:cxn ang="T10">
                  <a:pos x="T0" y="T1"/>
                </a:cxn>
                <a:cxn ang="T11">
                  <a:pos x="T2" y="T3"/>
                </a:cxn>
                <a:cxn ang="T12">
                  <a:pos x="T4" y="T5"/>
                </a:cxn>
                <a:cxn ang="T13">
                  <a:pos x="T6" y="T7"/>
                </a:cxn>
                <a:cxn ang="T14">
                  <a:pos x="T8" y="T9"/>
                </a:cxn>
              </a:cxnLst>
              <a:rect l="T15" t="T16" r="T17" b="T18"/>
              <a:pathLst>
                <a:path w="28" h="11">
                  <a:moveTo>
                    <a:pt x="28" y="5"/>
                  </a:moveTo>
                  <a:lnTo>
                    <a:pt x="0" y="0"/>
                  </a:lnTo>
                  <a:lnTo>
                    <a:pt x="0" y="6"/>
                  </a:lnTo>
                  <a:lnTo>
                    <a:pt x="27" y="11"/>
                  </a:lnTo>
                  <a:lnTo>
                    <a:pt x="28" y="5"/>
                  </a:lnTo>
                  <a:close/>
                </a:path>
              </a:pathLst>
            </a:custGeom>
            <a:solidFill>
              <a:srgbClr val="99D8D8"/>
            </a:solidFill>
            <a:ln w="9525">
              <a:noFill/>
              <a:round/>
              <a:headEnd/>
              <a:tailEnd/>
            </a:ln>
          </p:spPr>
          <p:txBody>
            <a:bodyPr/>
            <a:lstStyle/>
            <a:p>
              <a:endParaRPr lang="en-US"/>
            </a:p>
          </p:txBody>
        </p:sp>
        <p:sp>
          <p:nvSpPr>
            <p:cNvPr id="133304" name="Freeform 291"/>
            <p:cNvSpPr>
              <a:spLocks/>
            </p:cNvSpPr>
            <p:nvPr/>
          </p:nvSpPr>
          <p:spPr bwMode="auto">
            <a:xfrm>
              <a:off x="1714" y="1249"/>
              <a:ext cx="162" cy="54"/>
            </a:xfrm>
            <a:custGeom>
              <a:avLst/>
              <a:gdLst>
                <a:gd name="T0" fmla="*/ 0 w 162"/>
                <a:gd name="T1" fmla="*/ 16 h 54"/>
                <a:gd name="T2" fmla="*/ 0 w 162"/>
                <a:gd name="T3" fmla="*/ 16 h 54"/>
                <a:gd name="T4" fmla="*/ 1 w 162"/>
                <a:gd name="T5" fmla="*/ 16 h 54"/>
                <a:gd name="T6" fmla="*/ 3 w 162"/>
                <a:gd name="T7" fmla="*/ 16 h 54"/>
                <a:gd name="T8" fmla="*/ 5 w 162"/>
                <a:gd name="T9" fmla="*/ 15 h 54"/>
                <a:gd name="T10" fmla="*/ 7 w 162"/>
                <a:gd name="T11" fmla="*/ 15 h 54"/>
                <a:gd name="T12" fmla="*/ 11 w 162"/>
                <a:gd name="T13" fmla="*/ 14 h 54"/>
                <a:gd name="T14" fmla="*/ 14 w 162"/>
                <a:gd name="T15" fmla="*/ 14 h 54"/>
                <a:gd name="T16" fmla="*/ 18 w 162"/>
                <a:gd name="T17" fmla="*/ 13 h 54"/>
                <a:gd name="T18" fmla="*/ 21 w 162"/>
                <a:gd name="T19" fmla="*/ 12 h 54"/>
                <a:gd name="T20" fmla="*/ 25 w 162"/>
                <a:gd name="T21" fmla="*/ 10 h 54"/>
                <a:gd name="T22" fmla="*/ 28 w 162"/>
                <a:gd name="T23" fmla="*/ 9 h 54"/>
                <a:gd name="T24" fmla="*/ 32 w 162"/>
                <a:gd name="T25" fmla="*/ 8 h 54"/>
                <a:gd name="T26" fmla="*/ 35 w 162"/>
                <a:gd name="T27" fmla="*/ 6 h 54"/>
                <a:gd name="T28" fmla="*/ 38 w 162"/>
                <a:gd name="T29" fmla="*/ 4 h 54"/>
                <a:gd name="T30" fmla="*/ 41 w 162"/>
                <a:gd name="T31" fmla="*/ 2 h 54"/>
                <a:gd name="T32" fmla="*/ 43 w 162"/>
                <a:gd name="T33" fmla="*/ 0 h 54"/>
                <a:gd name="T34" fmla="*/ 162 w 162"/>
                <a:gd name="T35" fmla="*/ 28 h 54"/>
                <a:gd name="T36" fmla="*/ 162 w 162"/>
                <a:gd name="T37" fmla="*/ 28 h 54"/>
                <a:gd name="T38" fmla="*/ 161 w 162"/>
                <a:gd name="T39" fmla="*/ 28 h 54"/>
                <a:gd name="T40" fmla="*/ 160 w 162"/>
                <a:gd name="T41" fmla="*/ 29 h 54"/>
                <a:gd name="T42" fmla="*/ 159 w 162"/>
                <a:gd name="T43" fmla="*/ 30 h 54"/>
                <a:gd name="T44" fmla="*/ 158 w 162"/>
                <a:gd name="T45" fmla="*/ 33 h 54"/>
                <a:gd name="T46" fmla="*/ 155 w 162"/>
                <a:gd name="T47" fmla="*/ 34 h 54"/>
                <a:gd name="T48" fmla="*/ 153 w 162"/>
                <a:gd name="T49" fmla="*/ 36 h 54"/>
                <a:gd name="T50" fmla="*/ 151 w 162"/>
                <a:gd name="T51" fmla="*/ 38 h 54"/>
                <a:gd name="T52" fmla="*/ 147 w 162"/>
                <a:gd name="T53" fmla="*/ 41 h 54"/>
                <a:gd name="T54" fmla="*/ 145 w 162"/>
                <a:gd name="T55" fmla="*/ 43 h 54"/>
                <a:gd name="T56" fmla="*/ 141 w 162"/>
                <a:gd name="T57" fmla="*/ 45 h 54"/>
                <a:gd name="T58" fmla="*/ 138 w 162"/>
                <a:gd name="T59" fmla="*/ 48 h 54"/>
                <a:gd name="T60" fmla="*/ 136 w 162"/>
                <a:gd name="T61" fmla="*/ 49 h 54"/>
                <a:gd name="T62" fmla="*/ 132 w 162"/>
                <a:gd name="T63" fmla="*/ 51 h 54"/>
                <a:gd name="T64" fmla="*/ 129 w 162"/>
                <a:gd name="T65" fmla="*/ 52 h 54"/>
                <a:gd name="T66" fmla="*/ 126 w 162"/>
                <a:gd name="T67" fmla="*/ 54 h 54"/>
                <a:gd name="T68" fmla="*/ 0 w 162"/>
                <a:gd name="T69" fmla="*/ 16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2"/>
                <a:gd name="T106" fmla="*/ 0 h 54"/>
                <a:gd name="T107" fmla="*/ 162 w 162"/>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2" h="54">
                  <a:moveTo>
                    <a:pt x="0" y="16"/>
                  </a:moveTo>
                  <a:lnTo>
                    <a:pt x="0" y="16"/>
                  </a:lnTo>
                  <a:lnTo>
                    <a:pt x="1" y="16"/>
                  </a:lnTo>
                  <a:lnTo>
                    <a:pt x="3" y="16"/>
                  </a:lnTo>
                  <a:lnTo>
                    <a:pt x="5" y="15"/>
                  </a:lnTo>
                  <a:lnTo>
                    <a:pt x="7" y="15"/>
                  </a:lnTo>
                  <a:lnTo>
                    <a:pt x="11" y="14"/>
                  </a:lnTo>
                  <a:lnTo>
                    <a:pt x="14" y="14"/>
                  </a:lnTo>
                  <a:lnTo>
                    <a:pt x="18" y="13"/>
                  </a:lnTo>
                  <a:lnTo>
                    <a:pt x="21" y="12"/>
                  </a:lnTo>
                  <a:lnTo>
                    <a:pt x="25" y="10"/>
                  </a:lnTo>
                  <a:lnTo>
                    <a:pt x="28" y="9"/>
                  </a:lnTo>
                  <a:lnTo>
                    <a:pt x="32" y="8"/>
                  </a:lnTo>
                  <a:lnTo>
                    <a:pt x="35" y="6"/>
                  </a:lnTo>
                  <a:lnTo>
                    <a:pt x="38" y="4"/>
                  </a:lnTo>
                  <a:lnTo>
                    <a:pt x="41" y="2"/>
                  </a:lnTo>
                  <a:lnTo>
                    <a:pt x="43" y="0"/>
                  </a:lnTo>
                  <a:lnTo>
                    <a:pt x="162" y="28"/>
                  </a:lnTo>
                  <a:lnTo>
                    <a:pt x="161" y="28"/>
                  </a:lnTo>
                  <a:lnTo>
                    <a:pt x="160" y="29"/>
                  </a:lnTo>
                  <a:lnTo>
                    <a:pt x="159" y="30"/>
                  </a:lnTo>
                  <a:lnTo>
                    <a:pt x="158" y="33"/>
                  </a:lnTo>
                  <a:lnTo>
                    <a:pt x="155" y="34"/>
                  </a:lnTo>
                  <a:lnTo>
                    <a:pt x="153" y="36"/>
                  </a:lnTo>
                  <a:lnTo>
                    <a:pt x="151" y="38"/>
                  </a:lnTo>
                  <a:lnTo>
                    <a:pt x="147" y="41"/>
                  </a:lnTo>
                  <a:lnTo>
                    <a:pt x="145" y="43"/>
                  </a:lnTo>
                  <a:lnTo>
                    <a:pt x="141" y="45"/>
                  </a:lnTo>
                  <a:lnTo>
                    <a:pt x="138" y="48"/>
                  </a:lnTo>
                  <a:lnTo>
                    <a:pt x="136" y="49"/>
                  </a:lnTo>
                  <a:lnTo>
                    <a:pt x="132" y="51"/>
                  </a:lnTo>
                  <a:lnTo>
                    <a:pt x="129" y="52"/>
                  </a:lnTo>
                  <a:lnTo>
                    <a:pt x="126" y="54"/>
                  </a:lnTo>
                  <a:lnTo>
                    <a:pt x="0" y="16"/>
                  </a:lnTo>
                  <a:close/>
                </a:path>
              </a:pathLst>
            </a:custGeom>
            <a:solidFill>
              <a:srgbClr val="99D8D8"/>
            </a:solidFill>
            <a:ln w="9525">
              <a:noFill/>
              <a:round/>
              <a:headEnd/>
              <a:tailEnd/>
            </a:ln>
          </p:spPr>
          <p:txBody>
            <a:bodyPr/>
            <a:lstStyle/>
            <a:p>
              <a:endParaRPr lang="en-US"/>
            </a:p>
          </p:txBody>
        </p:sp>
        <p:sp>
          <p:nvSpPr>
            <p:cNvPr id="133305" name="Freeform 292"/>
            <p:cNvSpPr>
              <a:spLocks/>
            </p:cNvSpPr>
            <p:nvPr/>
          </p:nvSpPr>
          <p:spPr bwMode="auto">
            <a:xfrm>
              <a:off x="1876" y="1243"/>
              <a:ext cx="58" cy="26"/>
            </a:xfrm>
            <a:custGeom>
              <a:avLst/>
              <a:gdLst>
                <a:gd name="T0" fmla="*/ 6 w 58"/>
                <a:gd name="T1" fmla="*/ 26 h 26"/>
                <a:gd name="T2" fmla="*/ 58 w 58"/>
                <a:gd name="T3" fmla="*/ 10 h 26"/>
                <a:gd name="T4" fmla="*/ 26 w 58"/>
                <a:gd name="T5" fmla="*/ 0 h 26"/>
                <a:gd name="T6" fmla="*/ 0 w 58"/>
                <a:gd name="T7" fmla="*/ 3 h 26"/>
                <a:gd name="T8" fmla="*/ 0 w 58"/>
                <a:gd name="T9" fmla="*/ 25 h 26"/>
                <a:gd name="T10" fmla="*/ 6 w 58"/>
                <a:gd name="T11" fmla="*/ 26 h 26"/>
                <a:gd name="T12" fmla="*/ 0 60000 65536"/>
                <a:gd name="T13" fmla="*/ 0 60000 65536"/>
                <a:gd name="T14" fmla="*/ 0 60000 65536"/>
                <a:gd name="T15" fmla="*/ 0 60000 65536"/>
                <a:gd name="T16" fmla="*/ 0 60000 65536"/>
                <a:gd name="T17" fmla="*/ 0 60000 65536"/>
                <a:gd name="T18" fmla="*/ 0 w 58"/>
                <a:gd name="T19" fmla="*/ 0 h 26"/>
                <a:gd name="T20" fmla="*/ 58 w 58"/>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58" h="26">
                  <a:moveTo>
                    <a:pt x="6" y="26"/>
                  </a:moveTo>
                  <a:lnTo>
                    <a:pt x="58" y="10"/>
                  </a:lnTo>
                  <a:lnTo>
                    <a:pt x="26" y="0"/>
                  </a:lnTo>
                  <a:lnTo>
                    <a:pt x="0" y="3"/>
                  </a:lnTo>
                  <a:lnTo>
                    <a:pt x="0" y="25"/>
                  </a:lnTo>
                  <a:lnTo>
                    <a:pt x="6" y="26"/>
                  </a:lnTo>
                  <a:close/>
                </a:path>
              </a:pathLst>
            </a:custGeom>
            <a:solidFill>
              <a:srgbClr val="001999"/>
            </a:solidFill>
            <a:ln w="9525">
              <a:noFill/>
              <a:round/>
              <a:headEnd/>
              <a:tailEnd/>
            </a:ln>
          </p:spPr>
          <p:txBody>
            <a:bodyPr/>
            <a:lstStyle/>
            <a:p>
              <a:endParaRPr lang="en-US"/>
            </a:p>
          </p:txBody>
        </p:sp>
        <p:sp>
          <p:nvSpPr>
            <p:cNvPr id="133306" name="Freeform 293"/>
            <p:cNvSpPr>
              <a:spLocks/>
            </p:cNvSpPr>
            <p:nvPr/>
          </p:nvSpPr>
          <p:spPr bwMode="auto">
            <a:xfrm>
              <a:off x="1726" y="1132"/>
              <a:ext cx="31" cy="124"/>
            </a:xfrm>
            <a:custGeom>
              <a:avLst/>
              <a:gdLst>
                <a:gd name="T0" fmla="*/ 31 w 31"/>
                <a:gd name="T1" fmla="*/ 3 h 124"/>
                <a:gd name="T2" fmla="*/ 31 w 31"/>
                <a:gd name="T3" fmla="*/ 2 h 124"/>
                <a:gd name="T4" fmla="*/ 30 w 31"/>
                <a:gd name="T5" fmla="*/ 2 h 124"/>
                <a:gd name="T6" fmla="*/ 30 w 31"/>
                <a:gd name="T7" fmla="*/ 2 h 124"/>
                <a:gd name="T8" fmla="*/ 29 w 31"/>
                <a:gd name="T9" fmla="*/ 2 h 124"/>
                <a:gd name="T10" fmla="*/ 27 w 31"/>
                <a:gd name="T11" fmla="*/ 1 h 124"/>
                <a:gd name="T12" fmla="*/ 26 w 31"/>
                <a:gd name="T13" fmla="*/ 1 h 124"/>
                <a:gd name="T14" fmla="*/ 23 w 31"/>
                <a:gd name="T15" fmla="*/ 0 h 124"/>
                <a:gd name="T16" fmla="*/ 22 w 31"/>
                <a:gd name="T17" fmla="*/ 0 h 124"/>
                <a:gd name="T18" fmla="*/ 20 w 31"/>
                <a:gd name="T19" fmla="*/ 0 h 124"/>
                <a:gd name="T20" fmla="*/ 17 w 31"/>
                <a:gd name="T21" fmla="*/ 0 h 124"/>
                <a:gd name="T22" fmla="*/ 14 w 31"/>
                <a:gd name="T23" fmla="*/ 0 h 124"/>
                <a:gd name="T24" fmla="*/ 12 w 31"/>
                <a:gd name="T25" fmla="*/ 1 h 124"/>
                <a:gd name="T26" fmla="*/ 9 w 31"/>
                <a:gd name="T27" fmla="*/ 1 h 124"/>
                <a:gd name="T28" fmla="*/ 6 w 31"/>
                <a:gd name="T29" fmla="*/ 2 h 124"/>
                <a:gd name="T30" fmla="*/ 3 w 31"/>
                <a:gd name="T31" fmla="*/ 3 h 124"/>
                <a:gd name="T32" fmla="*/ 0 w 31"/>
                <a:gd name="T33" fmla="*/ 6 h 124"/>
                <a:gd name="T34" fmla="*/ 0 w 31"/>
                <a:gd name="T35" fmla="*/ 124 h 124"/>
                <a:gd name="T36" fmla="*/ 1 w 31"/>
                <a:gd name="T37" fmla="*/ 124 h 124"/>
                <a:gd name="T38" fmla="*/ 1 w 31"/>
                <a:gd name="T39" fmla="*/ 124 h 124"/>
                <a:gd name="T40" fmla="*/ 2 w 31"/>
                <a:gd name="T41" fmla="*/ 124 h 124"/>
                <a:gd name="T42" fmla="*/ 3 w 31"/>
                <a:gd name="T43" fmla="*/ 124 h 124"/>
                <a:gd name="T44" fmla="*/ 5 w 31"/>
                <a:gd name="T45" fmla="*/ 123 h 124"/>
                <a:gd name="T46" fmla="*/ 7 w 31"/>
                <a:gd name="T47" fmla="*/ 123 h 124"/>
                <a:gd name="T48" fmla="*/ 8 w 31"/>
                <a:gd name="T49" fmla="*/ 123 h 124"/>
                <a:gd name="T50" fmla="*/ 10 w 31"/>
                <a:gd name="T51" fmla="*/ 121 h 124"/>
                <a:gd name="T52" fmla="*/ 13 w 31"/>
                <a:gd name="T53" fmla="*/ 121 h 124"/>
                <a:gd name="T54" fmla="*/ 15 w 31"/>
                <a:gd name="T55" fmla="*/ 120 h 124"/>
                <a:gd name="T56" fmla="*/ 17 w 31"/>
                <a:gd name="T57" fmla="*/ 119 h 124"/>
                <a:gd name="T58" fmla="*/ 21 w 31"/>
                <a:gd name="T59" fmla="*/ 118 h 124"/>
                <a:gd name="T60" fmla="*/ 23 w 31"/>
                <a:gd name="T61" fmla="*/ 117 h 124"/>
                <a:gd name="T62" fmla="*/ 26 w 31"/>
                <a:gd name="T63" fmla="*/ 116 h 124"/>
                <a:gd name="T64" fmla="*/ 29 w 31"/>
                <a:gd name="T65" fmla="*/ 113 h 124"/>
                <a:gd name="T66" fmla="*/ 31 w 31"/>
                <a:gd name="T67" fmla="*/ 112 h 124"/>
                <a:gd name="T68" fmla="*/ 31 w 31"/>
                <a:gd name="T69" fmla="*/ 3 h 1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
                <a:gd name="T106" fmla="*/ 0 h 124"/>
                <a:gd name="T107" fmla="*/ 31 w 31"/>
                <a:gd name="T108" fmla="*/ 124 h 1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 h="124">
                  <a:moveTo>
                    <a:pt x="31" y="3"/>
                  </a:moveTo>
                  <a:lnTo>
                    <a:pt x="31" y="2"/>
                  </a:lnTo>
                  <a:lnTo>
                    <a:pt x="30" y="2"/>
                  </a:lnTo>
                  <a:lnTo>
                    <a:pt x="29" y="2"/>
                  </a:lnTo>
                  <a:lnTo>
                    <a:pt x="27" y="1"/>
                  </a:lnTo>
                  <a:lnTo>
                    <a:pt x="26" y="1"/>
                  </a:lnTo>
                  <a:lnTo>
                    <a:pt x="23" y="0"/>
                  </a:lnTo>
                  <a:lnTo>
                    <a:pt x="22" y="0"/>
                  </a:lnTo>
                  <a:lnTo>
                    <a:pt x="20" y="0"/>
                  </a:lnTo>
                  <a:lnTo>
                    <a:pt x="17" y="0"/>
                  </a:lnTo>
                  <a:lnTo>
                    <a:pt x="14" y="0"/>
                  </a:lnTo>
                  <a:lnTo>
                    <a:pt x="12" y="1"/>
                  </a:lnTo>
                  <a:lnTo>
                    <a:pt x="9" y="1"/>
                  </a:lnTo>
                  <a:lnTo>
                    <a:pt x="6" y="2"/>
                  </a:lnTo>
                  <a:lnTo>
                    <a:pt x="3" y="3"/>
                  </a:lnTo>
                  <a:lnTo>
                    <a:pt x="0" y="6"/>
                  </a:lnTo>
                  <a:lnTo>
                    <a:pt x="0" y="124"/>
                  </a:lnTo>
                  <a:lnTo>
                    <a:pt x="1" y="124"/>
                  </a:lnTo>
                  <a:lnTo>
                    <a:pt x="2" y="124"/>
                  </a:lnTo>
                  <a:lnTo>
                    <a:pt x="3" y="124"/>
                  </a:lnTo>
                  <a:lnTo>
                    <a:pt x="5" y="123"/>
                  </a:lnTo>
                  <a:lnTo>
                    <a:pt x="7" y="123"/>
                  </a:lnTo>
                  <a:lnTo>
                    <a:pt x="8" y="123"/>
                  </a:lnTo>
                  <a:lnTo>
                    <a:pt x="10" y="121"/>
                  </a:lnTo>
                  <a:lnTo>
                    <a:pt x="13" y="121"/>
                  </a:lnTo>
                  <a:lnTo>
                    <a:pt x="15" y="120"/>
                  </a:lnTo>
                  <a:lnTo>
                    <a:pt x="17" y="119"/>
                  </a:lnTo>
                  <a:lnTo>
                    <a:pt x="21" y="118"/>
                  </a:lnTo>
                  <a:lnTo>
                    <a:pt x="23" y="117"/>
                  </a:lnTo>
                  <a:lnTo>
                    <a:pt x="26" y="116"/>
                  </a:lnTo>
                  <a:lnTo>
                    <a:pt x="29" y="113"/>
                  </a:lnTo>
                  <a:lnTo>
                    <a:pt x="31" y="112"/>
                  </a:lnTo>
                  <a:lnTo>
                    <a:pt x="31" y="3"/>
                  </a:lnTo>
                  <a:close/>
                </a:path>
              </a:pathLst>
            </a:custGeom>
            <a:solidFill>
              <a:srgbClr val="7FBFBF"/>
            </a:solidFill>
            <a:ln w="9525">
              <a:noFill/>
              <a:round/>
              <a:headEnd/>
              <a:tailEnd/>
            </a:ln>
          </p:spPr>
          <p:txBody>
            <a:bodyPr/>
            <a:lstStyle/>
            <a:p>
              <a:endParaRPr lang="en-US"/>
            </a:p>
          </p:txBody>
        </p:sp>
        <p:sp>
          <p:nvSpPr>
            <p:cNvPr id="133307" name="Freeform 294"/>
            <p:cNvSpPr>
              <a:spLocks/>
            </p:cNvSpPr>
            <p:nvPr/>
          </p:nvSpPr>
          <p:spPr bwMode="auto">
            <a:xfrm>
              <a:off x="1727" y="1133"/>
              <a:ext cx="27" cy="104"/>
            </a:xfrm>
            <a:custGeom>
              <a:avLst/>
              <a:gdLst>
                <a:gd name="T0" fmla="*/ 27 w 27"/>
                <a:gd name="T1" fmla="*/ 2 h 104"/>
                <a:gd name="T2" fmla="*/ 27 w 27"/>
                <a:gd name="T3" fmla="*/ 2 h 104"/>
                <a:gd name="T4" fmla="*/ 26 w 27"/>
                <a:gd name="T5" fmla="*/ 2 h 104"/>
                <a:gd name="T6" fmla="*/ 26 w 27"/>
                <a:gd name="T7" fmla="*/ 2 h 104"/>
                <a:gd name="T8" fmla="*/ 25 w 27"/>
                <a:gd name="T9" fmla="*/ 1 h 104"/>
                <a:gd name="T10" fmla="*/ 23 w 27"/>
                <a:gd name="T11" fmla="*/ 1 h 104"/>
                <a:gd name="T12" fmla="*/ 22 w 27"/>
                <a:gd name="T13" fmla="*/ 0 h 104"/>
                <a:gd name="T14" fmla="*/ 20 w 27"/>
                <a:gd name="T15" fmla="*/ 0 h 104"/>
                <a:gd name="T16" fmla="*/ 19 w 27"/>
                <a:gd name="T17" fmla="*/ 0 h 104"/>
                <a:gd name="T18" fmla="*/ 16 w 27"/>
                <a:gd name="T19" fmla="*/ 0 h 104"/>
                <a:gd name="T20" fmla="*/ 14 w 27"/>
                <a:gd name="T21" fmla="*/ 0 h 104"/>
                <a:gd name="T22" fmla="*/ 12 w 27"/>
                <a:gd name="T23" fmla="*/ 0 h 104"/>
                <a:gd name="T24" fmla="*/ 9 w 27"/>
                <a:gd name="T25" fmla="*/ 0 h 104"/>
                <a:gd name="T26" fmla="*/ 8 w 27"/>
                <a:gd name="T27" fmla="*/ 1 h 104"/>
                <a:gd name="T28" fmla="*/ 5 w 27"/>
                <a:gd name="T29" fmla="*/ 2 h 104"/>
                <a:gd name="T30" fmla="*/ 2 w 27"/>
                <a:gd name="T31" fmla="*/ 4 h 104"/>
                <a:gd name="T32" fmla="*/ 0 w 27"/>
                <a:gd name="T33" fmla="*/ 5 h 104"/>
                <a:gd name="T34" fmla="*/ 0 w 27"/>
                <a:gd name="T35" fmla="*/ 104 h 104"/>
                <a:gd name="T36" fmla="*/ 0 w 27"/>
                <a:gd name="T37" fmla="*/ 104 h 104"/>
                <a:gd name="T38" fmla="*/ 1 w 27"/>
                <a:gd name="T39" fmla="*/ 104 h 104"/>
                <a:gd name="T40" fmla="*/ 1 w 27"/>
                <a:gd name="T41" fmla="*/ 104 h 104"/>
                <a:gd name="T42" fmla="*/ 2 w 27"/>
                <a:gd name="T43" fmla="*/ 104 h 104"/>
                <a:gd name="T44" fmla="*/ 4 w 27"/>
                <a:gd name="T45" fmla="*/ 104 h 104"/>
                <a:gd name="T46" fmla="*/ 6 w 27"/>
                <a:gd name="T47" fmla="*/ 104 h 104"/>
                <a:gd name="T48" fmla="*/ 7 w 27"/>
                <a:gd name="T49" fmla="*/ 103 h 104"/>
                <a:gd name="T50" fmla="*/ 9 w 27"/>
                <a:gd name="T51" fmla="*/ 103 h 104"/>
                <a:gd name="T52" fmla="*/ 11 w 27"/>
                <a:gd name="T53" fmla="*/ 102 h 104"/>
                <a:gd name="T54" fmla="*/ 13 w 27"/>
                <a:gd name="T55" fmla="*/ 102 h 104"/>
                <a:gd name="T56" fmla="*/ 15 w 27"/>
                <a:gd name="T57" fmla="*/ 101 h 104"/>
                <a:gd name="T58" fmla="*/ 18 w 27"/>
                <a:gd name="T59" fmla="*/ 99 h 104"/>
                <a:gd name="T60" fmla="*/ 20 w 27"/>
                <a:gd name="T61" fmla="*/ 98 h 104"/>
                <a:gd name="T62" fmla="*/ 22 w 27"/>
                <a:gd name="T63" fmla="*/ 97 h 104"/>
                <a:gd name="T64" fmla="*/ 25 w 27"/>
                <a:gd name="T65" fmla="*/ 96 h 104"/>
                <a:gd name="T66" fmla="*/ 27 w 27"/>
                <a:gd name="T67" fmla="*/ 94 h 104"/>
                <a:gd name="T68" fmla="*/ 27 w 27"/>
                <a:gd name="T69" fmla="*/ 2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104"/>
                <a:gd name="T107" fmla="*/ 27 w 27"/>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104">
                  <a:moveTo>
                    <a:pt x="27" y="2"/>
                  </a:moveTo>
                  <a:lnTo>
                    <a:pt x="27" y="2"/>
                  </a:lnTo>
                  <a:lnTo>
                    <a:pt x="26" y="2"/>
                  </a:lnTo>
                  <a:lnTo>
                    <a:pt x="25" y="1"/>
                  </a:lnTo>
                  <a:lnTo>
                    <a:pt x="23" y="1"/>
                  </a:lnTo>
                  <a:lnTo>
                    <a:pt x="22" y="0"/>
                  </a:lnTo>
                  <a:lnTo>
                    <a:pt x="20" y="0"/>
                  </a:lnTo>
                  <a:lnTo>
                    <a:pt x="19" y="0"/>
                  </a:lnTo>
                  <a:lnTo>
                    <a:pt x="16" y="0"/>
                  </a:lnTo>
                  <a:lnTo>
                    <a:pt x="14" y="0"/>
                  </a:lnTo>
                  <a:lnTo>
                    <a:pt x="12" y="0"/>
                  </a:lnTo>
                  <a:lnTo>
                    <a:pt x="9" y="0"/>
                  </a:lnTo>
                  <a:lnTo>
                    <a:pt x="8" y="1"/>
                  </a:lnTo>
                  <a:lnTo>
                    <a:pt x="5" y="2"/>
                  </a:lnTo>
                  <a:lnTo>
                    <a:pt x="2" y="4"/>
                  </a:lnTo>
                  <a:lnTo>
                    <a:pt x="0" y="5"/>
                  </a:lnTo>
                  <a:lnTo>
                    <a:pt x="0" y="104"/>
                  </a:lnTo>
                  <a:lnTo>
                    <a:pt x="1" y="104"/>
                  </a:lnTo>
                  <a:lnTo>
                    <a:pt x="2" y="104"/>
                  </a:lnTo>
                  <a:lnTo>
                    <a:pt x="4" y="104"/>
                  </a:lnTo>
                  <a:lnTo>
                    <a:pt x="6" y="104"/>
                  </a:lnTo>
                  <a:lnTo>
                    <a:pt x="7" y="103"/>
                  </a:lnTo>
                  <a:lnTo>
                    <a:pt x="9" y="103"/>
                  </a:lnTo>
                  <a:lnTo>
                    <a:pt x="11" y="102"/>
                  </a:lnTo>
                  <a:lnTo>
                    <a:pt x="13" y="102"/>
                  </a:lnTo>
                  <a:lnTo>
                    <a:pt x="15" y="101"/>
                  </a:lnTo>
                  <a:lnTo>
                    <a:pt x="18" y="99"/>
                  </a:lnTo>
                  <a:lnTo>
                    <a:pt x="20" y="98"/>
                  </a:lnTo>
                  <a:lnTo>
                    <a:pt x="22" y="97"/>
                  </a:lnTo>
                  <a:lnTo>
                    <a:pt x="25" y="96"/>
                  </a:lnTo>
                  <a:lnTo>
                    <a:pt x="27" y="94"/>
                  </a:lnTo>
                  <a:lnTo>
                    <a:pt x="27" y="2"/>
                  </a:lnTo>
                  <a:close/>
                </a:path>
              </a:pathLst>
            </a:custGeom>
            <a:solidFill>
              <a:srgbClr val="93CCCC"/>
            </a:solidFill>
            <a:ln w="9525">
              <a:noFill/>
              <a:round/>
              <a:headEnd/>
              <a:tailEnd/>
            </a:ln>
          </p:spPr>
          <p:txBody>
            <a:bodyPr/>
            <a:lstStyle/>
            <a:p>
              <a:endParaRPr lang="en-US"/>
            </a:p>
          </p:txBody>
        </p:sp>
        <p:sp>
          <p:nvSpPr>
            <p:cNvPr id="133308" name="Freeform 295"/>
            <p:cNvSpPr>
              <a:spLocks/>
            </p:cNvSpPr>
            <p:nvPr/>
          </p:nvSpPr>
          <p:spPr bwMode="auto">
            <a:xfrm>
              <a:off x="1728" y="1134"/>
              <a:ext cx="22" cy="84"/>
            </a:xfrm>
            <a:custGeom>
              <a:avLst/>
              <a:gdLst>
                <a:gd name="T0" fmla="*/ 22 w 22"/>
                <a:gd name="T1" fmla="*/ 3 h 84"/>
                <a:gd name="T2" fmla="*/ 22 w 22"/>
                <a:gd name="T3" fmla="*/ 3 h 84"/>
                <a:gd name="T4" fmla="*/ 21 w 22"/>
                <a:gd name="T5" fmla="*/ 1 h 84"/>
                <a:gd name="T6" fmla="*/ 21 w 22"/>
                <a:gd name="T7" fmla="*/ 1 h 84"/>
                <a:gd name="T8" fmla="*/ 20 w 22"/>
                <a:gd name="T9" fmla="*/ 1 h 84"/>
                <a:gd name="T10" fmla="*/ 19 w 22"/>
                <a:gd name="T11" fmla="*/ 1 h 84"/>
                <a:gd name="T12" fmla="*/ 18 w 22"/>
                <a:gd name="T13" fmla="*/ 0 h 84"/>
                <a:gd name="T14" fmla="*/ 17 w 22"/>
                <a:gd name="T15" fmla="*/ 0 h 84"/>
                <a:gd name="T16" fmla="*/ 15 w 22"/>
                <a:gd name="T17" fmla="*/ 0 h 84"/>
                <a:gd name="T18" fmla="*/ 14 w 22"/>
                <a:gd name="T19" fmla="*/ 0 h 84"/>
                <a:gd name="T20" fmla="*/ 12 w 22"/>
                <a:gd name="T21" fmla="*/ 0 h 84"/>
                <a:gd name="T22" fmla="*/ 10 w 22"/>
                <a:gd name="T23" fmla="*/ 0 h 84"/>
                <a:gd name="T24" fmla="*/ 8 w 22"/>
                <a:gd name="T25" fmla="*/ 0 h 84"/>
                <a:gd name="T26" fmla="*/ 6 w 22"/>
                <a:gd name="T27" fmla="*/ 1 h 84"/>
                <a:gd name="T28" fmla="*/ 4 w 22"/>
                <a:gd name="T29" fmla="*/ 1 h 84"/>
                <a:gd name="T30" fmla="*/ 3 w 22"/>
                <a:gd name="T31" fmla="*/ 3 h 84"/>
                <a:gd name="T32" fmla="*/ 0 w 22"/>
                <a:gd name="T33" fmla="*/ 4 h 84"/>
                <a:gd name="T34" fmla="*/ 0 w 22"/>
                <a:gd name="T35" fmla="*/ 84 h 84"/>
                <a:gd name="T36" fmla="*/ 0 w 22"/>
                <a:gd name="T37" fmla="*/ 84 h 84"/>
                <a:gd name="T38" fmla="*/ 0 w 22"/>
                <a:gd name="T39" fmla="*/ 84 h 84"/>
                <a:gd name="T40" fmla="*/ 1 w 22"/>
                <a:gd name="T41" fmla="*/ 84 h 84"/>
                <a:gd name="T42" fmla="*/ 3 w 22"/>
                <a:gd name="T43" fmla="*/ 84 h 84"/>
                <a:gd name="T44" fmla="*/ 4 w 22"/>
                <a:gd name="T45" fmla="*/ 84 h 84"/>
                <a:gd name="T46" fmla="*/ 5 w 22"/>
                <a:gd name="T47" fmla="*/ 84 h 84"/>
                <a:gd name="T48" fmla="*/ 6 w 22"/>
                <a:gd name="T49" fmla="*/ 84 h 84"/>
                <a:gd name="T50" fmla="*/ 7 w 22"/>
                <a:gd name="T51" fmla="*/ 83 h 84"/>
                <a:gd name="T52" fmla="*/ 10 w 22"/>
                <a:gd name="T53" fmla="*/ 83 h 84"/>
                <a:gd name="T54" fmla="*/ 11 w 22"/>
                <a:gd name="T55" fmla="*/ 82 h 84"/>
                <a:gd name="T56" fmla="*/ 13 w 22"/>
                <a:gd name="T57" fmla="*/ 82 h 84"/>
                <a:gd name="T58" fmla="*/ 14 w 22"/>
                <a:gd name="T59" fmla="*/ 81 h 84"/>
                <a:gd name="T60" fmla="*/ 17 w 22"/>
                <a:gd name="T61" fmla="*/ 80 h 84"/>
                <a:gd name="T62" fmla="*/ 19 w 22"/>
                <a:gd name="T63" fmla="*/ 79 h 84"/>
                <a:gd name="T64" fmla="*/ 20 w 22"/>
                <a:gd name="T65" fmla="*/ 77 h 84"/>
                <a:gd name="T66" fmla="*/ 22 w 22"/>
                <a:gd name="T67" fmla="*/ 76 h 84"/>
                <a:gd name="T68" fmla="*/ 22 w 22"/>
                <a:gd name="T69" fmla="*/ 3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84"/>
                <a:gd name="T107" fmla="*/ 22 w 22"/>
                <a:gd name="T108" fmla="*/ 84 h 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84">
                  <a:moveTo>
                    <a:pt x="22" y="3"/>
                  </a:moveTo>
                  <a:lnTo>
                    <a:pt x="22" y="3"/>
                  </a:lnTo>
                  <a:lnTo>
                    <a:pt x="21" y="1"/>
                  </a:lnTo>
                  <a:lnTo>
                    <a:pt x="20" y="1"/>
                  </a:lnTo>
                  <a:lnTo>
                    <a:pt x="19" y="1"/>
                  </a:lnTo>
                  <a:lnTo>
                    <a:pt x="18" y="0"/>
                  </a:lnTo>
                  <a:lnTo>
                    <a:pt x="17" y="0"/>
                  </a:lnTo>
                  <a:lnTo>
                    <a:pt x="15" y="0"/>
                  </a:lnTo>
                  <a:lnTo>
                    <a:pt x="14" y="0"/>
                  </a:lnTo>
                  <a:lnTo>
                    <a:pt x="12" y="0"/>
                  </a:lnTo>
                  <a:lnTo>
                    <a:pt x="10" y="0"/>
                  </a:lnTo>
                  <a:lnTo>
                    <a:pt x="8" y="0"/>
                  </a:lnTo>
                  <a:lnTo>
                    <a:pt x="6" y="1"/>
                  </a:lnTo>
                  <a:lnTo>
                    <a:pt x="4" y="1"/>
                  </a:lnTo>
                  <a:lnTo>
                    <a:pt x="3" y="3"/>
                  </a:lnTo>
                  <a:lnTo>
                    <a:pt x="0" y="4"/>
                  </a:lnTo>
                  <a:lnTo>
                    <a:pt x="0" y="84"/>
                  </a:lnTo>
                  <a:lnTo>
                    <a:pt x="1" y="84"/>
                  </a:lnTo>
                  <a:lnTo>
                    <a:pt x="3" y="84"/>
                  </a:lnTo>
                  <a:lnTo>
                    <a:pt x="4" y="84"/>
                  </a:lnTo>
                  <a:lnTo>
                    <a:pt x="5" y="84"/>
                  </a:lnTo>
                  <a:lnTo>
                    <a:pt x="6" y="84"/>
                  </a:lnTo>
                  <a:lnTo>
                    <a:pt x="7" y="83"/>
                  </a:lnTo>
                  <a:lnTo>
                    <a:pt x="10" y="83"/>
                  </a:lnTo>
                  <a:lnTo>
                    <a:pt x="11" y="82"/>
                  </a:lnTo>
                  <a:lnTo>
                    <a:pt x="13" y="82"/>
                  </a:lnTo>
                  <a:lnTo>
                    <a:pt x="14" y="81"/>
                  </a:lnTo>
                  <a:lnTo>
                    <a:pt x="17" y="80"/>
                  </a:lnTo>
                  <a:lnTo>
                    <a:pt x="19" y="79"/>
                  </a:lnTo>
                  <a:lnTo>
                    <a:pt x="20" y="77"/>
                  </a:lnTo>
                  <a:lnTo>
                    <a:pt x="22" y="76"/>
                  </a:lnTo>
                  <a:lnTo>
                    <a:pt x="22" y="3"/>
                  </a:lnTo>
                  <a:close/>
                </a:path>
              </a:pathLst>
            </a:custGeom>
            <a:solidFill>
              <a:srgbClr val="A8D8D8"/>
            </a:solidFill>
            <a:ln w="9525">
              <a:noFill/>
              <a:round/>
              <a:headEnd/>
              <a:tailEnd/>
            </a:ln>
          </p:spPr>
          <p:txBody>
            <a:bodyPr/>
            <a:lstStyle/>
            <a:p>
              <a:endParaRPr lang="en-US"/>
            </a:p>
          </p:txBody>
        </p:sp>
        <p:sp>
          <p:nvSpPr>
            <p:cNvPr id="133309" name="Freeform 296"/>
            <p:cNvSpPr>
              <a:spLocks/>
            </p:cNvSpPr>
            <p:nvPr/>
          </p:nvSpPr>
          <p:spPr bwMode="auto">
            <a:xfrm>
              <a:off x="1729" y="1135"/>
              <a:ext cx="18" cy="66"/>
            </a:xfrm>
            <a:custGeom>
              <a:avLst/>
              <a:gdLst>
                <a:gd name="T0" fmla="*/ 18 w 18"/>
                <a:gd name="T1" fmla="*/ 2 h 66"/>
                <a:gd name="T2" fmla="*/ 18 w 18"/>
                <a:gd name="T3" fmla="*/ 2 h 66"/>
                <a:gd name="T4" fmla="*/ 17 w 18"/>
                <a:gd name="T5" fmla="*/ 2 h 66"/>
                <a:gd name="T6" fmla="*/ 14 w 18"/>
                <a:gd name="T7" fmla="*/ 0 h 66"/>
                <a:gd name="T8" fmla="*/ 12 w 18"/>
                <a:gd name="T9" fmla="*/ 0 h 66"/>
                <a:gd name="T10" fmla="*/ 10 w 18"/>
                <a:gd name="T11" fmla="*/ 0 h 66"/>
                <a:gd name="T12" fmla="*/ 6 w 18"/>
                <a:gd name="T13" fmla="*/ 0 h 66"/>
                <a:gd name="T14" fmla="*/ 3 w 18"/>
                <a:gd name="T15" fmla="*/ 2 h 66"/>
                <a:gd name="T16" fmla="*/ 0 w 18"/>
                <a:gd name="T17" fmla="*/ 3 h 66"/>
                <a:gd name="T18" fmla="*/ 0 w 18"/>
                <a:gd name="T19" fmla="*/ 66 h 66"/>
                <a:gd name="T20" fmla="*/ 0 w 18"/>
                <a:gd name="T21" fmla="*/ 66 h 66"/>
                <a:gd name="T22" fmla="*/ 2 w 18"/>
                <a:gd name="T23" fmla="*/ 66 h 66"/>
                <a:gd name="T24" fmla="*/ 4 w 18"/>
                <a:gd name="T25" fmla="*/ 65 h 66"/>
                <a:gd name="T26" fmla="*/ 6 w 18"/>
                <a:gd name="T27" fmla="*/ 65 h 66"/>
                <a:gd name="T28" fmla="*/ 9 w 18"/>
                <a:gd name="T29" fmla="*/ 64 h 66"/>
                <a:gd name="T30" fmla="*/ 12 w 18"/>
                <a:gd name="T31" fmla="*/ 62 h 66"/>
                <a:gd name="T32" fmla="*/ 14 w 18"/>
                <a:gd name="T33" fmla="*/ 61 h 66"/>
                <a:gd name="T34" fmla="*/ 18 w 18"/>
                <a:gd name="T35" fmla="*/ 59 h 66"/>
                <a:gd name="T36" fmla="*/ 18 w 18"/>
                <a:gd name="T37" fmla="*/ 2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66"/>
                <a:gd name="T59" fmla="*/ 18 w 18"/>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66">
                  <a:moveTo>
                    <a:pt x="18" y="2"/>
                  </a:moveTo>
                  <a:lnTo>
                    <a:pt x="18" y="2"/>
                  </a:lnTo>
                  <a:lnTo>
                    <a:pt x="17" y="2"/>
                  </a:lnTo>
                  <a:lnTo>
                    <a:pt x="14" y="0"/>
                  </a:lnTo>
                  <a:lnTo>
                    <a:pt x="12" y="0"/>
                  </a:lnTo>
                  <a:lnTo>
                    <a:pt x="10" y="0"/>
                  </a:lnTo>
                  <a:lnTo>
                    <a:pt x="6" y="0"/>
                  </a:lnTo>
                  <a:lnTo>
                    <a:pt x="3" y="2"/>
                  </a:lnTo>
                  <a:lnTo>
                    <a:pt x="0" y="3"/>
                  </a:lnTo>
                  <a:lnTo>
                    <a:pt x="0" y="66"/>
                  </a:lnTo>
                  <a:lnTo>
                    <a:pt x="2" y="66"/>
                  </a:lnTo>
                  <a:lnTo>
                    <a:pt x="4" y="65"/>
                  </a:lnTo>
                  <a:lnTo>
                    <a:pt x="6" y="65"/>
                  </a:lnTo>
                  <a:lnTo>
                    <a:pt x="9" y="64"/>
                  </a:lnTo>
                  <a:lnTo>
                    <a:pt x="12" y="62"/>
                  </a:lnTo>
                  <a:lnTo>
                    <a:pt x="14" y="61"/>
                  </a:lnTo>
                  <a:lnTo>
                    <a:pt x="18" y="59"/>
                  </a:lnTo>
                  <a:lnTo>
                    <a:pt x="18" y="2"/>
                  </a:lnTo>
                  <a:close/>
                </a:path>
              </a:pathLst>
            </a:custGeom>
            <a:solidFill>
              <a:srgbClr val="BCE5E5"/>
            </a:solidFill>
            <a:ln w="9525">
              <a:noFill/>
              <a:round/>
              <a:headEnd/>
              <a:tailEnd/>
            </a:ln>
          </p:spPr>
          <p:txBody>
            <a:bodyPr/>
            <a:lstStyle/>
            <a:p>
              <a:endParaRPr lang="en-US"/>
            </a:p>
          </p:txBody>
        </p:sp>
        <p:sp>
          <p:nvSpPr>
            <p:cNvPr id="133310" name="Freeform 297"/>
            <p:cNvSpPr>
              <a:spLocks/>
            </p:cNvSpPr>
            <p:nvPr/>
          </p:nvSpPr>
          <p:spPr bwMode="auto">
            <a:xfrm>
              <a:off x="1729" y="1137"/>
              <a:ext cx="14" cy="45"/>
            </a:xfrm>
            <a:custGeom>
              <a:avLst/>
              <a:gdLst>
                <a:gd name="T0" fmla="*/ 14 w 14"/>
                <a:gd name="T1" fmla="*/ 1 h 45"/>
                <a:gd name="T2" fmla="*/ 14 w 14"/>
                <a:gd name="T3" fmla="*/ 0 h 45"/>
                <a:gd name="T4" fmla="*/ 13 w 14"/>
                <a:gd name="T5" fmla="*/ 0 h 45"/>
                <a:gd name="T6" fmla="*/ 12 w 14"/>
                <a:gd name="T7" fmla="*/ 0 h 45"/>
                <a:gd name="T8" fmla="*/ 10 w 14"/>
                <a:gd name="T9" fmla="*/ 0 h 45"/>
                <a:gd name="T10" fmla="*/ 9 w 14"/>
                <a:gd name="T11" fmla="*/ 0 h 45"/>
                <a:gd name="T12" fmla="*/ 6 w 14"/>
                <a:gd name="T13" fmla="*/ 0 h 45"/>
                <a:gd name="T14" fmla="*/ 3 w 14"/>
                <a:gd name="T15" fmla="*/ 0 h 45"/>
                <a:gd name="T16" fmla="*/ 0 w 14"/>
                <a:gd name="T17" fmla="*/ 2 h 45"/>
                <a:gd name="T18" fmla="*/ 0 w 14"/>
                <a:gd name="T19" fmla="*/ 45 h 45"/>
                <a:gd name="T20" fmla="*/ 2 w 14"/>
                <a:gd name="T21" fmla="*/ 45 h 45"/>
                <a:gd name="T22" fmla="*/ 2 w 14"/>
                <a:gd name="T23" fmla="*/ 45 h 45"/>
                <a:gd name="T24" fmla="*/ 4 w 14"/>
                <a:gd name="T25" fmla="*/ 45 h 45"/>
                <a:gd name="T26" fmla="*/ 5 w 14"/>
                <a:gd name="T27" fmla="*/ 44 h 45"/>
                <a:gd name="T28" fmla="*/ 7 w 14"/>
                <a:gd name="T29" fmla="*/ 44 h 45"/>
                <a:gd name="T30" fmla="*/ 10 w 14"/>
                <a:gd name="T31" fmla="*/ 43 h 45"/>
                <a:gd name="T32" fmla="*/ 12 w 14"/>
                <a:gd name="T33" fmla="*/ 42 h 45"/>
                <a:gd name="T34" fmla="*/ 14 w 14"/>
                <a:gd name="T35" fmla="*/ 41 h 45"/>
                <a:gd name="T36" fmla="*/ 14 w 14"/>
                <a:gd name="T37" fmla="*/ 1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45"/>
                <a:gd name="T59" fmla="*/ 14 w 14"/>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45">
                  <a:moveTo>
                    <a:pt x="14" y="1"/>
                  </a:moveTo>
                  <a:lnTo>
                    <a:pt x="14" y="0"/>
                  </a:lnTo>
                  <a:lnTo>
                    <a:pt x="13" y="0"/>
                  </a:lnTo>
                  <a:lnTo>
                    <a:pt x="12" y="0"/>
                  </a:lnTo>
                  <a:lnTo>
                    <a:pt x="10" y="0"/>
                  </a:lnTo>
                  <a:lnTo>
                    <a:pt x="9" y="0"/>
                  </a:lnTo>
                  <a:lnTo>
                    <a:pt x="6" y="0"/>
                  </a:lnTo>
                  <a:lnTo>
                    <a:pt x="3" y="0"/>
                  </a:lnTo>
                  <a:lnTo>
                    <a:pt x="0" y="2"/>
                  </a:lnTo>
                  <a:lnTo>
                    <a:pt x="0" y="45"/>
                  </a:lnTo>
                  <a:lnTo>
                    <a:pt x="2" y="45"/>
                  </a:lnTo>
                  <a:lnTo>
                    <a:pt x="4" y="45"/>
                  </a:lnTo>
                  <a:lnTo>
                    <a:pt x="5" y="44"/>
                  </a:lnTo>
                  <a:lnTo>
                    <a:pt x="7" y="44"/>
                  </a:lnTo>
                  <a:lnTo>
                    <a:pt x="10" y="43"/>
                  </a:lnTo>
                  <a:lnTo>
                    <a:pt x="12" y="42"/>
                  </a:lnTo>
                  <a:lnTo>
                    <a:pt x="14" y="41"/>
                  </a:lnTo>
                  <a:lnTo>
                    <a:pt x="14" y="1"/>
                  </a:lnTo>
                  <a:close/>
                </a:path>
              </a:pathLst>
            </a:custGeom>
            <a:solidFill>
              <a:srgbClr val="D1F2F2"/>
            </a:solidFill>
            <a:ln w="9525">
              <a:noFill/>
              <a:round/>
              <a:headEnd/>
              <a:tailEnd/>
            </a:ln>
          </p:spPr>
          <p:txBody>
            <a:bodyPr/>
            <a:lstStyle/>
            <a:p>
              <a:endParaRPr lang="en-US"/>
            </a:p>
          </p:txBody>
        </p:sp>
        <p:sp>
          <p:nvSpPr>
            <p:cNvPr id="133311" name="Freeform 298"/>
            <p:cNvSpPr>
              <a:spLocks/>
            </p:cNvSpPr>
            <p:nvPr/>
          </p:nvSpPr>
          <p:spPr bwMode="auto">
            <a:xfrm>
              <a:off x="1731" y="1137"/>
              <a:ext cx="9" cy="27"/>
            </a:xfrm>
            <a:custGeom>
              <a:avLst/>
              <a:gdLst>
                <a:gd name="T0" fmla="*/ 9 w 9"/>
                <a:gd name="T1" fmla="*/ 1 h 27"/>
                <a:gd name="T2" fmla="*/ 9 w 9"/>
                <a:gd name="T3" fmla="*/ 1 h 27"/>
                <a:gd name="T4" fmla="*/ 8 w 9"/>
                <a:gd name="T5" fmla="*/ 1 h 27"/>
                <a:gd name="T6" fmla="*/ 7 w 9"/>
                <a:gd name="T7" fmla="*/ 1 h 27"/>
                <a:gd name="T8" fmla="*/ 5 w 9"/>
                <a:gd name="T9" fmla="*/ 0 h 27"/>
                <a:gd name="T10" fmla="*/ 4 w 9"/>
                <a:gd name="T11" fmla="*/ 0 h 27"/>
                <a:gd name="T12" fmla="*/ 3 w 9"/>
                <a:gd name="T13" fmla="*/ 1 h 27"/>
                <a:gd name="T14" fmla="*/ 1 w 9"/>
                <a:gd name="T15" fmla="*/ 1 h 27"/>
                <a:gd name="T16" fmla="*/ 0 w 9"/>
                <a:gd name="T17" fmla="*/ 2 h 27"/>
                <a:gd name="T18" fmla="*/ 0 w 9"/>
                <a:gd name="T19" fmla="*/ 27 h 27"/>
                <a:gd name="T20" fmla="*/ 0 w 9"/>
                <a:gd name="T21" fmla="*/ 27 h 27"/>
                <a:gd name="T22" fmla="*/ 1 w 9"/>
                <a:gd name="T23" fmla="*/ 27 h 27"/>
                <a:gd name="T24" fmla="*/ 2 w 9"/>
                <a:gd name="T25" fmla="*/ 27 h 27"/>
                <a:gd name="T26" fmla="*/ 3 w 9"/>
                <a:gd name="T27" fmla="*/ 27 h 27"/>
                <a:gd name="T28" fmla="*/ 4 w 9"/>
                <a:gd name="T29" fmla="*/ 27 h 27"/>
                <a:gd name="T30" fmla="*/ 5 w 9"/>
                <a:gd name="T31" fmla="*/ 25 h 27"/>
                <a:gd name="T32" fmla="*/ 8 w 9"/>
                <a:gd name="T33" fmla="*/ 24 h 27"/>
                <a:gd name="T34" fmla="*/ 9 w 9"/>
                <a:gd name="T35" fmla="*/ 23 h 27"/>
                <a:gd name="T36" fmla="*/ 9 w 9"/>
                <a:gd name="T37" fmla="*/ 1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27"/>
                <a:gd name="T59" fmla="*/ 9 w 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27">
                  <a:moveTo>
                    <a:pt x="9" y="1"/>
                  </a:moveTo>
                  <a:lnTo>
                    <a:pt x="9" y="1"/>
                  </a:lnTo>
                  <a:lnTo>
                    <a:pt x="8" y="1"/>
                  </a:lnTo>
                  <a:lnTo>
                    <a:pt x="7" y="1"/>
                  </a:lnTo>
                  <a:lnTo>
                    <a:pt x="5" y="0"/>
                  </a:lnTo>
                  <a:lnTo>
                    <a:pt x="4" y="0"/>
                  </a:lnTo>
                  <a:lnTo>
                    <a:pt x="3" y="1"/>
                  </a:lnTo>
                  <a:lnTo>
                    <a:pt x="1" y="1"/>
                  </a:lnTo>
                  <a:lnTo>
                    <a:pt x="0" y="2"/>
                  </a:lnTo>
                  <a:lnTo>
                    <a:pt x="0" y="27"/>
                  </a:lnTo>
                  <a:lnTo>
                    <a:pt x="1" y="27"/>
                  </a:lnTo>
                  <a:lnTo>
                    <a:pt x="2" y="27"/>
                  </a:lnTo>
                  <a:lnTo>
                    <a:pt x="3" y="27"/>
                  </a:lnTo>
                  <a:lnTo>
                    <a:pt x="4" y="27"/>
                  </a:lnTo>
                  <a:lnTo>
                    <a:pt x="5" y="25"/>
                  </a:lnTo>
                  <a:lnTo>
                    <a:pt x="8" y="24"/>
                  </a:lnTo>
                  <a:lnTo>
                    <a:pt x="9" y="23"/>
                  </a:lnTo>
                  <a:lnTo>
                    <a:pt x="9" y="1"/>
                  </a:lnTo>
                  <a:close/>
                </a:path>
              </a:pathLst>
            </a:custGeom>
            <a:solidFill>
              <a:srgbClr val="E5FFFF"/>
            </a:solidFill>
            <a:ln w="9525">
              <a:noFill/>
              <a:round/>
              <a:headEnd/>
              <a:tailEnd/>
            </a:ln>
          </p:spPr>
          <p:txBody>
            <a:bodyPr/>
            <a:lstStyle/>
            <a:p>
              <a:endParaRPr lang="en-US"/>
            </a:p>
          </p:txBody>
        </p:sp>
        <p:sp>
          <p:nvSpPr>
            <p:cNvPr id="133312" name="Freeform 299"/>
            <p:cNvSpPr>
              <a:spLocks/>
            </p:cNvSpPr>
            <p:nvPr/>
          </p:nvSpPr>
          <p:spPr bwMode="auto">
            <a:xfrm>
              <a:off x="1841" y="1214"/>
              <a:ext cx="14" cy="14"/>
            </a:xfrm>
            <a:custGeom>
              <a:avLst/>
              <a:gdLst>
                <a:gd name="T0" fmla="*/ 7 w 14"/>
                <a:gd name="T1" fmla="*/ 14 h 14"/>
                <a:gd name="T2" fmla="*/ 9 w 14"/>
                <a:gd name="T3" fmla="*/ 14 h 14"/>
                <a:gd name="T4" fmla="*/ 10 w 14"/>
                <a:gd name="T5" fmla="*/ 13 h 14"/>
                <a:gd name="T6" fmla="*/ 11 w 14"/>
                <a:gd name="T7" fmla="*/ 13 h 14"/>
                <a:gd name="T8" fmla="*/ 12 w 14"/>
                <a:gd name="T9" fmla="*/ 11 h 14"/>
                <a:gd name="T10" fmla="*/ 13 w 14"/>
                <a:gd name="T11" fmla="*/ 10 h 14"/>
                <a:gd name="T12" fmla="*/ 13 w 14"/>
                <a:gd name="T13" fmla="*/ 9 h 14"/>
                <a:gd name="T14" fmla="*/ 14 w 14"/>
                <a:gd name="T15" fmla="*/ 8 h 14"/>
                <a:gd name="T16" fmla="*/ 14 w 14"/>
                <a:gd name="T17" fmla="*/ 7 h 14"/>
                <a:gd name="T18" fmla="*/ 14 w 14"/>
                <a:gd name="T19" fmla="*/ 6 h 14"/>
                <a:gd name="T20" fmla="*/ 13 w 14"/>
                <a:gd name="T21" fmla="*/ 4 h 14"/>
                <a:gd name="T22" fmla="*/ 13 w 14"/>
                <a:gd name="T23" fmla="*/ 3 h 14"/>
                <a:gd name="T24" fmla="*/ 12 w 14"/>
                <a:gd name="T25" fmla="*/ 2 h 14"/>
                <a:gd name="T26" fmla="*/ 11 w 14"/>
                <a:gd name="T27" fmla="*/ 1 h 14"/>
                <a:gd name="T28" fmla="*/ 10 w 14"/>
                <a:gd name="T29" fmla="*/ 0 h 14"/>
                <a:gd name="T30" fmla="*/ 9 w 14"/>
                <a:gd name="T31" fmla="*/ 0 h 14"/>
                <a:gd name="T32" fmla="*/ 7 w 14"/>
                <a:gd name="T33" fmla="*/ 0 h 14"/>
                <a:gd name="T34" fmla="*/ 6 w 14"/>
                <a:gd name="T35" fmla="*/ 0 h 14"/>
                <a:gd name="T36" fmla="*/ 5 w 14"/>
                <a:gd name="T37" fmla="*/ 0 h 14"/>
                <a:gd name="T38" fmla="*/ 4 w 14"/>
                <a:gd name="T39" fmla="*/ 1 h 14"/>
                <a:gd name="T40" fmla="*/ 3 w 14"/>
                <a:gd name="T41" fmla="*/ 2 h 14"/>
                <a:gd name="T42" fmla="*/ 2 w 14"/>
                <a:gd name="T43" fmla="*/ 3 h 14"/>
                <a:gd name="T44" fmla="*/ 2 w 14"/>
                <a:gd name="T45" fmla="*/ 4 h 14"/>
                <a:gd name="T46" fmla="*/ 0 w 14"/>
                <a:gd name="T47" fmla="*/ 6 h 14"/>
                <a:gd name="T48" fmla="*/ 0 w 14"/>
                <a:gd name="T49" fmla="*/ 7 h 14"/>
                <a:gd name="T50" fmla="*/ 0 w 14"/>
                <a:gd name="T51" fmla="*/ 8 h 14"/>
                <a:gd name="T52" fmla="*/ 2 w 14"/>
                <a:gd name="T53" fmla="*/ 9 h 14"/>
                <a:gd name="T54" fmla="*/ 2 w 14"/>
                <a:gd name="T55" fmla="*/ 10 h 14"/>
                <a:gd name="T56" fmla="*/ 3 w 14"/>
                <a:gd name="T57" fmla="*/ 11 h 14"/>
                <a:gd name="T58" fmla="*/ 4 w 14"/>
                <a:gd name="T59" fmla="*/ 13 h 14"/>
                <a:gd name="T60" fmla="*/ 5 w 14"/>
                <a:gd name="T61" fmla="*/ 13 h 14"/>
                <a:gd name="T62" fmla="*/ 6 w 14"/>
                <a:gd name="T63" fmla="*/ 14 h 14"/>
                <a:gd name="T64" fmla="*/ 7 w 14"/>
                <a:gd name="T65" fmla="*/ 14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
                <a:gd name="T100" fmla="*/ 0 h 14"/>
                <a:gd name="T101" fmla="*/ 14 w 14"/>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 h="14">
                  <a:moveTo>
                    <a:pt x="7" y="14"/>
                  </a:moveTo>
                  <a:lnTo>
                    <a:pt x="9" y="14"/>
                  </a:lnTo>
                  <a:lnTo>
                    <a:pt x="10" y="13"/>
                  </a:lnTo>
                  <a:lnTo>
                    <a:pt x="11" y="13"/>
                  </a:lnTo>
                  <a:lnTo>
                    <a:pt x="12" y="11"/>
                  </a:lnTo>
                  <a:lnTo>
                    <a:pt x="13" y="10"/>
                  </a:lnTo>
                  <a:lnTo>
                    <a:pt x="13" y="9"/>
                  </a:lnTo>
                  <a:lnTo>
                    <a:pt x="14" y="8"/>
                  </a:lnTo>
                  <a:lnTo>
                    <a:pt x="14" y="7"/>
                  </a:lnTo>
                  <a:lnTo>
                    <a:pt x="14" y="6"/>
                  </a:lnTo>
                  <a:lnTo>
                    <a:pt x="13" y="4"/>
                  </a:lnTo>
                  <a:lnTo>
                    <a:pt x="13" y="3"/>
                  </a:lnTo>
                  <a:lnTo>
                    <a:pt x="12" y="2"/>
                  </a:lnTo>
                  <a:lnTo>
                    <a:pt x="11" y="1"/>
                  </a:lnTo>
                  <a:lnTo>
                    <a:pt x="10" y="0"/>
                  </a:lnTo>
                  <a:lnTo>
                    <a:pt x="9" y="0"/>
                  </a:lnTo>
                  <a:lnTo>
                    <a:pt x="7" y="0"/>
                  </a:lnTo>
                  <a:lnTo>
                    <a:pt x="6" y="0"/>
                  </a:lnTo>
                  <a:lnTo>
                    <a:pt x="5" y="0"/>
                  </a:lnTo>
                  <a:lnTo>
                    <a:pt x="4" y="1"/>
                  </a:lnTo>
                  <a:lnTo>
                    <a:pt x="3" y="2"/>
                  </a:lnTo>
                  <a:lnTo>
                    <a:pt x="2" y="3"/>
                  </a:lnTo>
                  <a:lnTo>
                    <a:pt x="2" y="4"/>
                  </a:lnTo>
                  <a:lnTo>
                    <a:pt x="0" y="6"/>
                  </a:lnTo>
                  <a:lnTo>
                    <a:pt x="0" y="7"/>
                  </a:lnTo>
                  <a:lnTo>
                    <a:pt x="0" y="8"/>
                  </a:lnTo>
                  <a:lnTo>
                    <a:pt x="2" y="9"/>
                  </a:lnTo>
                  <a:lnTo>
                    <a:pt x="2" y="10"/>
                  </a:lnTo>
                  <a:lnTo>
                    <a:pt x="3" y="11"/>
                  </a:lnTo>
                  <a:lnTo>
                    <a:pt x="4" y="13"/>
                  </a:lnTo>
                  <a:lnTo>
                    <a:pt x="5" y="13"/>
                  </a:lnTo>
                  <a:lnTo>
                    <a:pt x="6" y="14"/>
                  </a:lnTo>
                  <a:lnTo>
                    <a:pt x="7" y="14"/>
                  </a:lnTo>
                  <a:close/>
                </a:path>
              </a:pathLst>
            </a:custGeom>
            <a:solidFill>
              <a:srgbClr val="FFFFFF"/>
            </a:solidFill>
            <a:ln w="9525">
              <a:noFill/>
              <a:round/>
              <a:headEnd/>
              <a:tailEnd/>
            </a:ln>
          </p:spPr>
          <p:txBody>
            <a:bodyPr/>
            <a:lstStyle/>
            <a:p>
              <a:endParaRPr lang="en-US"/>
            </a:p>
          </p:txBody>
        </p:sp>
        <p:sp>
          <p:nvSpPr>
            <p:cNvPr id="133313" name="Freeform 300"/>
            <p:cNvSpPr>
              <a:spLocks/>
            </p:cNvSpPr>
            <p:nvPr/>
          </p:nvSpPr>
          <p:spPr bwMode="auto">
            <a:xfrm>
              <a:off x="1801" y="1214"/>
              <a:ext cx="7" cy="7"/>
            </a:xfrm>
            <a:custGeom>
              <a:avLst/>
              <a:gdLst>
                <a:gd name="T0" fmla="*/ 3 w 7"/>
                <a:gd name="T1" fmla="*/ 7 h 7"/>
                <a:gd name="T2" fmla="*/ 4 w 7"/>
                <a:gd name="T3" fmla="*/ 7 h 7"/>
                <a:gd name="T4" fmla="*/ 5 w 7"/>
                <a:gd name="T5" fmla="*/ 6 h 7"/>
                <a:gd name="T6" fmla="*/ 5 w 7"/>
                <a:gd name="T7" fmla="*/ 4 h 7"/>
                <a:gd name="T8" fmla="*/ 7 w 7"/>
                <a:gd name="T9" fmla="*/ 3 h 7"/>
                <a:gd name="T10" fmla="*/ 5 w 7"/>
                <a:gd name="T11" fmla="*/ 2 h 7"/>
                <a:gd name="T12" fmla="*/ 5 w 7"/>
                <a:gd name="T13" fmla="*/ 1 h 7"/>
                <a:gd name="T14" fmla="*/ 4 w 7"/>
                <a:gd name="T15" fmla="*/ 0 h 7"/>
                <a:gd name="T16" fmla="*/ 3 w 7"/>
                <a:gd name="T17" fmla="*/ 0 h 7"/>
                <a:gd name="T18" fmla="*/ 2 w 7"/>
                <a:gd name="T19" fmla="*/ 0 h 7"/>
                <a:gd name="T20" fmla="*/ 1 w 7"/>
                <a:gd name="T21" fmla="*/ 1 h 7"/>
                <a:gd name="T22" fmla="*/ 0 w 7"/>
                <a:gd name="T23" fmla="*/ 2 h 7"/>
                <a:gd name="T24" fmla="*/ 0 w 7"/>
                <a:gd name="T25" fmla="*/ 3 h 7"/>
                <a:gd name="T26" fmla="*/ 0 w 7"/>
                <a:gd name="T27" fmla="*/ 4 h 7"/>
                <a:gd name="T28" fmla="*/ 1 w 7"/>
                <a:gd name="T29" fmla="*/ 6 h 7"/>
                <a:gd name="T30" fmla="*/ 2 w 7"/>
                <a:gd name="T31" fmla="*/ 7 h 7"/>
                <a:gd name="T32" fmla="*/ 3 w 7"/>
                <a:gd name="T33" fmla="*/ 7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7"/>
                <a:gd name="T53" fmla="*/ 7 w 7"/>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7">
                  <a:moveTo>
                    <a:pt x="3" y="7"/>
                  </a:moveTo>
                  <a:lnTo>
                    <a:pt x="4" y="7"/>
                  </a:lnTo>
                  <a:lnTo>
                    <a:pt x="5" y="6"/>
                  </a:lnTo>
                  <a:lnTo>
                    <a:pt x="5" y="4"/>
                  </a:lnTo>
                  <a:lnTo>
                    <a:pt x="7" y="3"/>
                  </a:lnTo>
                  <a:lnTo>
                    <a:pt x="5" y="2"/>
                  </a:lnTo>
                  <a:lnTo>
                    <a:pt x="5" y="1"/>
                  </a:lnTo>
                  <a:lnTo>
                    <a:pt x="4" y="0"/>
                  </a:lnTo>
                  <a:lnTo>
                    <a:pt x="3" y="0"/>
                  </a:lnTo>
                  <a:lnTo>
                    <a:pt x="2" y="0"/>
                  </a:lnTo>
                  <a:lnTo>
                    <a:pt x="1" y="1"/>
                  </a:lnTo>
                  <a:lnTo>
                    <a:pt x="0" y="2"/>
                  </a:lnTo>
                  <a:lnTo>
                    <a:pt x="0" y="3"/>
                  </a:lnTo>
                  <a:lnTo>
                    <a:pt x="0" y="4"/>
                  </a:lnTo>
                  <a:lnTo>
                    <a:pt x="1" y="6"/>
                  </a:lnTo>
                  <a:lnTo>
                    <a:pt x="2" y="7"/>
                  </a:lnTo>
                  <a:lnTo>
                    <a:pt x="3" y="7"/>
                  </a:lnTo>
                  <a:close/>
                </a:path>
              </a:pathLst>
            </a:custGeom>
            <a:solidFill>
              <a:srgbClr val="FFFFFF"/>
            </a:solidFill>
            <a:ln w="9525">
              <a:noFill/>
              <a:round/>
              <a:headEnd/>
              <a:tailEnd/>
            </a:ln>
          </p:spPr>
          <p:txBody>
            <a:bodyPr/>
            <a:lstStyle/>
            <a:p>
              <a:endParaRPr lang="en-US"/>
            </a:p>
          </p:txBody>
        </p:sp>
        <p:sp>
          <p:nvSpPr>
            <p:cNvPr id="133314" name="Freeform 301"/>
            <p:cNvSpPr>
              <a:spLocks/>
            </p:cNvSpPr>
            <p:nvPr/>
          </p:nvSpPr>
          <p:spPr bwMode="auto">
            <a:xfrm>
              <a:off x="1812" y="1214"/>
              <a:ext cx="6" cy="7"/>
            </a:xfrm>
            <a:custGeom>
              <a:avLst/>
              <a:gdLst>
                <a:gd name="T0" fmla="*/ 4 w 6"/>
                <a:gd name="T1" fmla="*/ 7 h 7"/>
                <a:gd name="T2" fmla="*/ 5 w 6"/>
                <a:gd name="T3" fmla="*/ 7 h 7"/>
                <a:gd name="T4" fmla="*/ 6 w 6"/>
                <a:gd name="T5" fmla="*/ 7 h 7"/>
                <a:gd name="T6" fmla="*/ 6 w 6"/>
                <a:gd name="T7" fmla="*/ 6 h 7"/>
                <a:gd name="T8" fmla="*/ 6 w 6"/>
                <a:gd name="T9" fmla="*/ 3 h 7"/>
                <a:gd name="T10" fmla="*/ 6 w 6"/>
                <a:gd name="T11" fmla="*/ 2 h 7"/>
                <a:gd name="T12" fmla="*/ 6 w 6"/>
                <a:gd name="T13" fmla="*/ 1 h 7"/>
                <a:gd name="T14" fmla="*/ 5 w 6"/>
                <a:gd name="T15" fmla="*/ 1 h 7"/>
                <a:gd name="T16" fmla="*/ 4 w 6"/>
                <a:gd name="T17" fmla="*/ 0 h 7"/>
                <a:gd name="T18" fmla="*/ 3 w 6"/>
                <a:gd name="T19" fmla="*/ 1 h 7"/>
                <a:gd name="T20" fmla="*/ 1 w 6"/>
                <a:gd name="T21" fmla="*/ 1 h 7"/>
                <a:gd name="T22" fmla="*/ 0 w 6"/>
                <a:gd name="T23" fmla="*/ 2 h 7"/>
                <a:gd name="T24" fmla="*/ 0 w 6"/>
                <a:gd name="T25" fmla="*/ 3 h 7"/>
                <a:gd name="T26" fmla="*/ 0 w 6"/>
                <a:gd name="T27" fmla="*/ 6 h 7"/>
                <a:gd name="T28" fmla="*/ 1 w 6"/>
                <a:gd name="T29" fmla="*/ 7 h 7"/>
                <a:gd name="T30" fmla="*/ 3 w 6"/>
                <a:gd name="T31" fmla="*/ 7 h 7"/>
                <a:gd name="T32" fmla="*/ 4 w 6"/>
                <a:gd name="T33" fmla="*/ 7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7"/>
                <a:gd name="T53" fmla="*/ 6 w 6"/>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7">
                  <a:moveTo>
                    <a:pt x="4" y="7"/>
                  </a:moveTo>
                  <a:lnTo>
                    <a:pt x="5" y="7"/>
                  </a:lnTo>
                  <a:lnTo>
                    <a:pt x="6" y="7"/>
                  </a:lnTo>
                  <a:lnTo>
                    <a:pt x="6" y="6"/>
                  </a:lnTo>
                  <a:lnTo>
                    <a:pt x="6" y="3"/>
                  </a:lnTo>
                  <a:lnTo>
                    <a:pt x="6" y="2"/>
                  </a:lnTo>
                  <a:lnTo>
                    <a:pt x="6" y="1"/>
                  </a:lnTo>
                  <a:lnTo>
                    <a:pt x="5" y="1"/>
                  </a:lnTo>
                  <a:lnTo>
                    <a:pt x="4" y="0"/>
                  </a:lnTo>
                  <a:lnTo>
                    <a:pt x="3" y="1"/>
                  </a:lnTo>
                  <a:lnTo>
                    <a:pt x="1" y="1"/>
                  </a:lnTo>
                  <a:lnTo>
                    <a:pt x="0" y="2"/>
                  </a:lnTo>
                  <a:lnTo>
                    <a:pt x="0" y="3"/>
                  </a:lnTo>
                  <a:lnTo>
                    <a:pt x="0" y="6"/>
                  </a:lnTo>
                  <a:lnTo>
                    <a:pt x="1" y="7"/>
                  </a:lnTo>
                  <a:lnTo>
                    <a:pt x="3" y="7"/>
                  </a:lnTo>
                  <a:lnTo>
                    <a:pt x="4" y="7"/>
                  </a:lnTo>
                  <a:close/>
                </a:path>
              </a:pathLst>
            </a:custGeom>
            <a:solidFill>
              <a:srgbClr val="FFFFFF"/>
            </a:solidFill>
            <a:ln w="9525">
              <a:noFill/>
              <a:round/>
              <a:headEnd/>
              <a:tailEnd/>
            </a:ln>
          </p:spPr>
          <p:txBody>
            <a:bodyPr/>
            <a:lstStyle/>
            <a:p>
              <a:endParaRPr lang="en-US"/>
            </a:p>
          </p:txBody>
        </p:sp>
        <p:sp>
          <p:nvSpPr>
            <p:cNvPr id="133315" name="Freeform 302"/>
            <p:cNvSpPr>
              <a:spLocks/>
            </p:cNvSpPr>
            <p:nvPr/>
          </p:nvSpPr>
          <p:spPr bwMode="auto">
            <a:xfrm>
              <a:off x="1767" y="1121"/>
              <a:ext cx="18" cy="93"/>
            </a:xfrm>
            <a:custGeom>
              <a:avLst/>
              <a:gdLst>
                <a:gd name="T0" fmla="*/ 6 w 18"/>
                <a:gd name="T1" fmla="*/ 2 h 93"/>
                <a:gd name="T2" fmla="*/ 6 w 18"/>
                <a:gd name="T3" fmla="*/ 4 h 93"/>
                <a:gd name="T4" fmla="*/ 3 w 18"/>
                <a:gd name="T5" fmla="*/ 9 h 93"/>
                <a:gd name="T6" fmla="*/ 2 w 18"/>
                <a:gd name="T7" fmla="*/ 17 h 93"/>
                <a:gd name="T8" fmla="*/ 1 w 18"/>
                <a:gd name="T9" fmla="*/ 29 h 93"/>
                <a:gd name="T10" fmla="*/ 0 w 18"/>
                <a:gd name="T11" fmla="*/ 41 h 93"/>
                <a:gd name="T12" fmla="*/ 0 w 18"/>
                <a:gd name="T13" fmla="*/ 58 h 93"/>
                <a:gd name="T14" fmla="*/ 1 w 18"/>
                <a:gd name="T15" fmla="*/ 74 h 93"/>
                <a:gd name="T16" fmla="*/ 4 w 18"/>
                <a:gd name="T17" fmla="*/ 93 h 93"/>
                <a:gd name="T18" fmla="*/ 18 w 18"/>
                <a:gd name="T19" fmla="*/ 93 h 93"/>
                <a:gd name="T20" fmla="*/ 17 w 18"/>
                <a:gd name="T21" fmla="*/ 89 h 93"/>
                <a:gd name="T22" fmla="*/ 16 w 18"/>
                <a:gd name="T23" fmla="*/ 82 h 93"/>
                <a:gd name="T24" fmla="*/ 15 w 18"/>
                <a:gd name="T25" fmla="*/ 71 h 93"/>
                <a:gd name="T26" fmla="*/ 14 w 18"/>
                <a:gd name="T27" fmla="*/ 58 h 93"/>
                <a:gd name="T28" fmla="*/ 13 w 18"/>
                <a:gd name="T29" fmla="*/ 43 h 93"/>
                <a:gd name="T30" fmla="*/ 13 w 18"/>
                <a:gd name="T31" fmla="*/ 27 h 93"/>
                <a:gd name="T32" fmla="*/ 15 w 18"/>
                <a:gd name="T33" fmla="*/ 13 h 93"/>
                <a:gd name="T34" fmla="*/ 18 w 18"/>
                <a:gd name="T35" fmla="*/ 2 h 93"/>
                <a:gd name="T36" fmla="*/ 18 w 18"/>
                <a:gd name="T37" fmla="*/ 2 h 93"/>
                <a:gd name="T38" fmla="*/ 18 w 18"/>
                <a:gd name="T39" fmla="*/ 0 h 93"/>
                <a:gd name="T40" fmla="*/ 18 w 18"/>
                <a:gd name="T41" fmla="*/ 0 h 93"/>
                <a:gd name="T42" fmla="*/ 17 w 18"/>
                <a:gd name="T43" fmla="*/ 0 h 93"/>
                <a:gd name="T44" fmla="*/ 16 w 18"/>
                <a:gd name="T45" fmla="*/ 0 h 93"/>
                <a:gd name="T46" fmla="*/ 14 w 18"/>
                <a:gd name="T47" fmla="*/ 0 h 93"/>
                <a:gd name="T48" fmla="*/ 10 w 18"/>
                <a:gd name="T49" fmla="*/ 0 h 93"/>
                <a:gd name="T50" fmla="*/ 6 w 18"/>
                <a:gd name="T51" fmla="*/ 2 h 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93"/>
                <a:gd name="T80" fmla="*/ 18 w 18"/>
                <a:gd name="T81" fmla="*/ 93 h 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93">
                  <a:moveTo>
                    <a:pt x="6" y="2"/>
                  </a:moveTo>
                  <a:lnTo>
                    <a:pt x="6" y="4"/>
                  </a:lnTo>
                  <a:lnTo>
                    <a:pt x="3" y="9"/>
                  </a:lnTo>
                  <a:lnTo>
                    <a:pt x="2" y="17"/>
                  </a:lnTo>
                  <a:lnTo>
                    <a:pt x="1" y="29"/>
                  </a:lnTo>
                  <a:lnTo>
                    <a:pt x="0" y="41"/>
                  </a:lnTo>
                  <a:lnTo>
                    <a:pt x="0" y="58"/>
                  </a:lnTo>
                  <a:lnTo>
                    <a:pt x="1" y="74"/>
                  </a:lnTo>
                  <a:lnTo>
                    <a:pt x="4" y="93"/>
                  </a:lnTo>
                  <a:lnTo>
                    <a:pt x="18" y="93"/>
                  </a:lnTo>
                  <a:lnTo>
                    <a:pt x="17" y="89"/>
                  </a:lnTo>
                  <a:lnTo>
                    <a:pt x="16" y="82"/>
                  </a:lnTo>
                  <a:lnTo>
                    <a:pt x="15" y="71"/>
                  </a:lnTo>
                  <a:lnTo>
                    <a:pt x="14" y="58"/>
                  </a:lnTo>
                  <a:lnTo>
                    <a:pt x="13" y="43"/>
                  </a:lnTo>
                  <a:lnTo>
                    <a:pt x="13" y="27"/>
                  </a:lnTo>
                  <a:lnTo>
                    <a:pt x="15" y="13"/>
                  </a:lnTo>
                  <a:lnTo>
                    <a:pt x="18" y="2"/>
                  </a:lnTo>
                  <a:lnTo>
                    <a:pt x="18" y="0"/>
                  </a:lnTo>
                  <a:lnTo>
                    <a:pt x="17" y="0"/>
                  </a:lnTo>
                  <a:lnTo>
                    <a:pt x="16" y="0"/>
                  </a:lnTo>
                  <a:lnTo>
                    <a:pt x="14" y="0"/>
                  </a:lnTo>
                  <a:lnTo>
                    <a:pt x="10" y="0"/>
                  </a:lnTo>
                  <a:lnTo>
                    <a:pt x="6" y="2"/>
                  </a:lnTo>
                  <a:close/>
                </a:path>
              </a:pathLst>
            </a:custGeom>
            <a:solidFill>
              <a:srgbClr val="3F9EFF"/>
            </a:solidFill>
            <a:ln w="9525">
              <a:noFill/>
              <a:round/>
              <a:headEnd/>
              <a:tailEnd/>
            </a:ln>
          </p:spPr>
          <p:txBody>
            <a:bodyPr/>
            <a:lstStyle/>
            <a:p>
              <a:endParaRPr lang="en-US"/>
            </a:p>
          </p:txBody>
        </p:sp>
        <p:sp>
          <p:nvSpPr>
            <p:cNvPr id="133316" name="Freeform 303"/>
            <p:cNvSpPr>
              <a:spLocks/>
            </p:cNvSpPr>
            <p:nvPr/>
          </p:nvSpPr>
          <p:spPr bwMode="auto">
            <a:xfrm>
              <a:off x="1865" y="1110"/>
              <a:ext cx="27" cy="104"/>
            </a:xfrm>
            <a:custGeom>
              <a:avLst/>
              <a:gdLst>
                <a:gd name="T0" fmla="*/ 27 w 27"/>
                <a:gd name="T1" fmla="*/ 0 h 104"/>
                <a:gd name="T2" fmla="*/ 25 w 27"/>
                <a:gd name="T3" fmla="*/ 1 h 104"/>
                <a:gd name="T4" fmla="*/ 24 w 27"/>
                <a:gd name="T5" fmla="*/ 3 h 104"/>
                <a:gd name="T6" fmla="*/ 22 w 27"/>
                <a:gd name="T7" fmla="*/ 9 h 104"/>
                <a:gd name="T8" fmla="*/ 20 w 27"/>
                <a:gd name="T9" fmla="*/ 18 h 104"/>
                <a:gd name="T10" fmla="*/ 17 w 27"/>
                <a:gd name="T11" fmla="*/ 31 h 104"/>
                <a:gd name="T12" fmla="*/ 16 w 27"/>
                <a:gd name="T13" fmla="*/ 49 h 104"/>
                <a:gd name="T14" fmla="*/ 17 w 27"/>
                <a:gd name="T15" fmla="*/ 73 h 104"/>
                <a:gd name="T16" fmla="*/ 20 w 27"/>
                <a:gd name="T17" fmla="*/ 104 h 104"/>
                <a:gd name="T18" fmla="*/ 4 w 27"/>
                <a:gd name="T19" fmla="*/ 104 h 104"/>
                <a:gd name="T20" fmla="*/ 4 w 27"/>
                <a:gd name="T21" fmla="*/ 100 h 104"/>
                <a:gd name="T22" fmla="*/ 3 w 27"/>
                <a:gd name="T23" fmla="*/ 92 h 104"/>
                <a:gd name="T24" fmla="*/ 2 w 27"/>
                <a:gd name="T25" fmla="*/ 79 h 104"/>
                <a:gd name="T26" fmla="*/ 1 w 27"/>
                <a:gd name="T27" fmla="*/ 64 h 104"/>
                <a:gd name="T28" fmla="*/ 0 w 27"/>
                <a:gd name="T29" fmla="*/ 47 h 104"/>
                <a:gd name="T30" fmla="*/ 1 w 27"/>
                <a:gd name="T31" fmla="*/ 30 h 104"/>
                <a:gd name="T32" fmla="*/ 3 w 27"/>
                <a:gd name="T33" fmla="*/ 14 h 104"/>
                <a:gd name="T34" fmla="*/ 9 w 27"/>
                <a:gd name="T35" fmla="*/ 0 h 104"/>
                <a:gd name="T36" fmla="*/ 27 w 27"/>
                <a:gd name="T37" fmla="*/ 0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104"/>
                <a:gd name="T59" fmla="*/ 27 w 27"/>
                <a:gd name="T60" fmla="*/ 104 h 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104">
                  <a:moveTo>
                    <a:pt x="27" y="0"/>
                  </a:moveTo>
                  <a:lnTo>
                    <a:pt x="25" y="1"/>
                  </a:lnTo>
                  <a:lnTo>
                    <a:pt x="24" y="3"/>
                  </a:lnTo>
                  <a:lnTo>
                    <a:pt x="22" y="9"/>
                  </a:lnTo>
                  <a:lnTo>
                    <a:pt x="20" y="18"/>
                  </a:lnTo>
                  <a:lnTo>
                    <a:pt x="17" y="31"/>
                  </a:lnTo>
                  <a:lnTo>
                    <a:pt x="16" y="49"/>
                  </a:lnTo>
                  <a:lnTo>
                    <a:pt x="17" y="73"/>
                  </a:lnTo>
                  <a:lnTo>
                    <a:pt x="20" y="104"/>
                  </a:lnTo>
                  <a:lnTo>
                    <a:pt x="4" y="104"/>
                  </a:lnTo>
                  <a:lnTo>
                    <a:pt x="4" y="100"/>
                  </a:lnTo>
                  <a:lnTo>
                    <a:pt x="3" y="92"/>
                  </a:lnTo>
                  <a:lnTo>
                    <a:pt x="2" y="79"/>
                  </a:lnTo>
                  <a:lnTo>
                    <a:pt x="1" y="64"/>
                  </a:lnTo>
                  <a:lnTo>
                    <a:pt x="0" y="47"/>
                  </a:lnTo>
                  <a:lnTo>
                    <a:pt x="1" y="30"/>
                  </a:lnTo>
                  <a:lnTo>
                    <a:pt x="3" y="14"/>
                  </a:lnTo>
                  <a:lnTo>
                    <a:pt x="9" y="0"/>
                  </a:lnTo>
                  <a:lnTo>
                    <a:pt x="27" y="0"/>
                  </a:lnTo>
                  <a:close/>
                </a:path>
              </a:pathLst>
            </a:custGeom>
            <a:solidFill>
              <a:srgbClr val="3F9EFF"/>
            </a:solidFill>
            <a:ln w="9525">
              <a:noFill/>
              <a:round/>
              <a:headEnd/>
              <a:tailEnd/>
            </a:ln>
          </p:spPr>
          <p:txBody>
            <a:bodyPr/>
            <a:lstStyle/>
            <a:p>
              <a:endParaRPr lang="en-US"/>
            </a:p>
          </p:txBody>
        </p:sp>
        <p:sp>
          <p:nvSpPr>
            <p:cNvPr id="133317" name="Freeform 304"/>
            <p:cNvSpPr>
              <a:spLocks/>
            </p:cNvSpPr>
            <p:nvPr/>
          </p:nvSpPr>
          <p:spPr bwMode="auto">
            <a:xfrm>
              <a:off x="1767" y="1126"/>
              <a:ext cx="17" cy="82"/>
            </a:xfrm>
            <a:custGeom>
              <a:avLst/>
              <a:gdLst>
                <a:gd name="T0" fmla="*/ 6 w 17"/>
                <a:gd name="T1" fmla="*/ 2 h 82"/>
                <a:gd name="T2" fmla="*/ 6 w 17"/>
                <a:gd name="T3" fmla="*/ 4 h 82"/>
                <a:gd name="T4" fmla="*/ 4 w 17"/>
                <a:gd name="T5" fmla="*/ 8 h 82"/>
                <a:gd name="T6" fmla="*/ 2 w 17"/>
                <a:gd name="T7" fmla="*/ 15 h 82"/>
                <a:gd name="T8" fmla="*/ 1 w 17"/>
                <a:gd name="T9" fmla="*/ 26 h 82"/>
                <a:gd name="T10" fmla="*/ 0 w 17"/>
                <a:gd name="T11" fmla="*/ 38 h 82"/>
                <a:gd name="T12" fmla="*/ 1 w 17"/>
                <a:gd name="T13" fmla="*/ 50 h 82"/>
                <a:gd name="T14" fmla="*/ 2 w 17"/>
                <a:gd name="T15" fmla="*/ 66 h 82"/>
                <a:gd name="T16" fmla="*/ 4 w 17"/>
                <a:gd name="T17" fmla="*/ 82 h 82"/>
                <a:gd name="T18" fmla="*/ 16 w 17"/>
                <a:gd name="T19" fmla="*/ 81 h 82"/>
                <a:gd name="T20" fmla="*/ 16 w 17"/>
                <a:gd name="T21" fmla="*/ 78 h 82"/>
                <a:gd name="T22" fmla="*/ 15 w 17"/>
                <a:gd name="T23" fmla="*/ 73 h 82"/>
                <a:gd name="T24" fmla="*/ 14 w 17"/>
                <a:gd name="T25" fmla="*/ 62 h 82"/>
                <a:gd name="T26" fmla="*/ 13 w 17"/>
                <a:gd name="T27" fmla="*/ 50 h 82"/>
                <a:gd name="T28" fmla="*/ 11 w 17"/>
                <a:gd name="T29" fmla="*/ 38 h 82"/>
                <a:gd name="T30" fmla="*/ 11 w 17"/>
                <a:gd name="T31" fmla="*/ 25 h 82"/>
                <a:gd name="T32" fmla="*/ 14 w 17"/>
                <a:gd name="T33" fmla="*/ 12 h 82"/>
                <a:gd name="T34" fmla="*/ 17 w 17"/>
                <a:gd name="T35" fmla="*/ 1 h 82"/>
                <a:gd name="T36" fmla="*/ 17 w 17"/>
                <a:gd name="T37" fmla="*/ 1 h 82"/>
                <a:gd name="T38" fmla="*/ 17 w 17"/>
                <a:gd name="T39" fmla="*/ 1 h 82"/>
                <a:gd name="T40" fmla="*/ 17 w 17"/>
                <a:gd name="T41" fmla="*/ 1 h 82"/>
                <a:gd name="T42" fmla="*/ 16 w 17"/>
                <a:gd name="T43" fmla="*/ 0 h 82"/>
                <a:gd name="T44" fmla="*/ 15 w 17"/>
                <a:gd name="T45" fmla="*/ 0 h 82"/>
                <a:gd name="T46" fmla="*/ 13 w 17"/>
                <a:gd name="T47" fmla="*/ 1 h 82"/>
                <a:gd name="T48" fmla="*/ 9 w 17"/>
                <a:gd name="T49" fmla="*/ 1 h 82"/>
                <a:gd name="T50" fmla="*/ 6 w 17"/>
                <a:gd name="T51" fmla="*/ 2 h 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82"/>
                <a:gd name="T80" fmla="*/ 17 w 17"/>
                <a:gd name="T81" fmla="*/ 82 h 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82">
                  <a:moveTo>
                    <a:pt x="6" y="2"/>
                  </a:moveTo>
                  <a:lnTo>
                    <a:pt x="6" y="4"/>
                  </a:lnTo>
                  <a:lnTo>
                    <a:pt x="4" y="8"/>
                  </a:lnTo>
                  <a:lnTo>
                    <a:pt x="2" y="15"/>
                  </a:lnTo>
                  <a:lnTo>
                    <a:pt x="1" y="26"/>
                  </a:lnTo>
                  <a:lnTo>
                    <a:pt x="0" y="38"/>
                  </a:lnTo>
                  <a:lnTo>
                    <a:pt x="1" y="50"/>
                  </a:lnTo>
                  <a:lnTo>
                    <a:pt x="2" y="66"/>
                  </a:lnTo>
                  <a:lnTo>
                    <a:pt x="4" y="82"/>
                  </a:lnTo>
                  <a:lnTo>
                    <a:pt x="16" y="81"/>
                  </a:lnTo>
                  <a:lnTo>
                    <a:pt x="16" y="78"/>
                  </a:lnTo>
                  <a:lnTo>
                    <a:pt x="15" y="73"/>
                  </a:lnTo>
                  <a:lnTo>
                    <a:pt x="14" y="62"/>
                  </a:lnTo>
                  <a:lnTo>
                    <a:pt x="13" y="50"/>
                  </a:lnTo>
                  <a:lnTo>
                    <a:pt x="11" y="38"/>
                  </a:lnTo>
                  <a:lnTo>
                    <a:pt x="11" y="25"/>
                  </a:lnTo>
                  <a:lnTo>
                    <a:pt x="14" y="12"/>
                  </a:lnTo>
                  <a:lnTo>
                    <a:pt x="17" y="1"/>
                  </a:lnTo>
                  <a:lnTo>
                    <a:pt x="16" y="0"/>
                  </a:lnTo>
                  <a:lnTo>
                    <a:pt x="15" y="0"/>
                  </a:lnTo>
                  <a:lnTo>
                    <a:pt x="13" y="1"/>
                  </a:lnTo>
                  <a:lnTo>
                    <a:pt x="9" y="1"/>
                  </a:lnTo>
                  <a:lnTo>
                    <a:pt x="6" y="2"/>
                  </a:lnTo>
                  <a:close/>
                </a:path>
              </a:pathLst>
            </a:custGeom>
            <a:solidFill>
              <a:srgbClr val="59B2FF"/>
            </a:solidFill>
            <a:ln w="9525">
              <a:noFill/>
              <a:round/>
              <a:headEnd/>
              <a:tailEnd/>
            </a:ln>
          </p:spPr>
          <p:txBody>
            <a:bodyPr/>
            <a:lstStyle/>
            <a:p>
              <a:endParaRPr lang="en-US"/>
            </a:p>
          </p:txBody>
        </p:sp>
        <p:sp>
          <p:nvSpPr>
            <p:cNvPr id="133318" name="Freeform 305"/>
            <p:cNvSpPr>
              <a:spLocks/>
            </p:cNvSpPr>
            <p:nvPr/>
          </p:nvSpPr>
          <p:spPr bwMode="auto">
            <a:xfrm>
              <a:off x="1768" y="1132"/>
              <a:ext cx="14" cy="69"/>
            </a:xfrm>
            <a:custGeom>
              <a:avLst/>
              <a:gdLst>
                <a:gd name="T0" fmla="*/ 5 w 14"/>
                <a:gd name="T1" fmla="*/ 1 h 69"/>
                <a:gd name="T2" fmla="*/ 5 w 14"/>
                <a:gd name="T3" fmla="*/ 2 h 69"/>
                <a:gd name="T4" fmla="*/ 3 w 14"/>
                <a:gd name="T5" fmla="*/ 7 h 69"/>
                <a:gd name="T6" fmla="*/ 2 w 14"/>
                <a:gd name="T7" fmla="*/ 13 h 69"/>
                <a:gd name="T8" fmla="*/ 1 w 14"/>
                <a:gd name="T9" fmla="*/ 21 h 69"/>
                <a:gd name="T10" fmla="*/ 0 w 14"/>
                <a:gd name="T11" fmla="*/ 32 h 69"/>
                <a:gd name="T12" fmla="*/ 0 w 14"/>
                <a:gd name="T13" fmla="*/ 43 h 69"/>
                <a:gd name="T14" fmla="*/ 1 w 14"/>
                <a:gd name="T15" fmla="*/ 56 h 69"/>
                <a:gd name="T16" fmla="*/ 3 w 14"/>
                <a:gd name="T17" fmla="*/ 69 h 69"/>
                <a:gd name="T18" fmla="*/ 14 w 14"/>
                <a:gd name="T19" fmla="*/ 69 h 69"/>
                <a:gd name="T20" fmla="*/ 13 w 14"/>
                <a:gd name="T21" fmla="*/ 67 h 69"/>
                <a:gd name="T22" fmla="*/ 13 w 14"/>
                <a:gd name="T23" fmla="*/ 61 h 69"/>
                <a:gd name="T24" fmla="*/ 12 w 14"/>
                <a:gd name="T25" fmla="*/ 53 h 69"/>
                <a:gd name="T26" fmla="*/ 10 w 14"/>
                <a:gd name="T27" fmla="*/ 43 h 69"/>
                <a:gd name="T28" fmla="*/ 9 w 14"/>
                <a:gd name="T29" fmla="*/ 32 h 69"/>
                <a:gd name="T30" fmla="*/ 9 w 14"/>
                <a:gd name="T31" fmla="*/ 20 h 69"/>
                <a:gd name="T32" fmla="*/ 12 w 14"/>
                <a:gd name="T33" fmla="*/ 9 h 69"/>
                <a:gd name="T34" fmla="*/ 14 w 14"/>
                <a:gd name="T35" fmla="*/ 1 h 69"/>
                <a:gd name="T36" fmla="*/ 14 w 14"/>
                <a:gd name="T37" fmla="*/ 1 h 69"/>
                <a:gd name="T38" fmla="*/ 14 w 14"/>
                <a:gd name="T39" fmla="*/ 1 h 69"/>
                <a:gd name="T40" fmla="*/ 14 w 14"/>
                <a:gd name="T41" fmla="*/ 0 h 69"/>
                <a:gd name="T42" fmla="*/ 14 w 14"/>
                <a:gd name="T43" fmla="*/ 0 h 69"/>
                <a:gd name="T44" fmla="*/ 13 w 14"/>
                <a:gd name="T45" fmla="*/ 0 h 69"/>
                <a:gd name="T46" fmla="*/ 10 w 14"/>
                <a:gd name="T47" fmla="*/ 0 h 69"/>
                <a:gd name="T48" fmla="*/ 8 w 14"/>
                <a:gd name="T49" fmla="*/ 1 h 69"/>
                <a:gd name="T50" fmla="*/ 5 w 14"/>
                <a:gd name="T51" fmla="*/ 1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69"/>
                <a:gd name="T80" fmla="*/ 14 w 14"/>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69">
                  <a:moveTo>
                    <a:pt x="5" y="1"/>
                  </a:moveTo>
                  <a:lnTo>
                    <a:pt x="5" y="2"/>
                  </a:lnTo>
                  <a:lnTo>
                    <a:pt x="3" y="7"/>
                  </a:lnTo>
                  <a:lnTo>
                    <a:pt x="2" y="13"/>
                  </a:lnTo>
                  <a:lnTo>
                    <a:pt x="1" y="21"/>
                  </a:lnTo>
                  <a:lnTo>
                    <a:pt x="0" y="32"/>
                  </a:lnTo>
                  <a:lnTo>
                    <a:pt x="0" y="43"/>
                  </a:lnTo>
                  <a:lnTo>
                    <a:pt x="1" y="56"/>
                  </a:lnTo>
                  <a:lnTo>
                    <a:pt x="3" y="69"/>
                  </a:lnTo>
                  <a:lnTo>
                    <a:pt x="14" y="69"/>
                  </a:lnTo>
                  <a:lnTo>
                    <a:pt x="13" y="67"/>
                  </a:lnTo>
                  <a:lnTo>
                    <a:pt x="13" y="61"/>
                  </a:lnTo>
                  <a:lnTo>
                    <a:pt x="12" y="53"/>
                  </a:lnTo>
                  <a:lnTo>
                    <a:pt x="10" y="43"/>
                  </a:lnTo>
                  <a:lnTo>
                    <a:pt x="9" y="32"/>
                  </a:lnTo>
                  <a:lnTo>
                    <a:pt x="9" y="20"/>
                  </a:lnTo>
                  <a:lnTo>
                    <a:pt x="12" y="9"/>
                  </a:lnTo>
                  <a:lnTo>
                    <a:pt x="14" y="1"/>
                  </a:lnTo>
                  <a:lnTo>
                    <a:pt x="14" y="0"/>
                  </a:lnTo>
                  <a:lnTo>
                    <a:pt x="13" y="0"/>
                  </a:lnTo>
                  <a:lnTo>
                    <a:pt x="10" y="0"/>
                  </a:lnTo>
                  <a:lnTo>
                    <a:pt x="8" y="1"/>
                  </a:lnTo>
                  <a:lnTo>
                    <a:pt x="5" y="1"/>
                  </a:lnTo>
                  <a:close/>
                </a:path>
              </a:pathLst>
            </a:custGeom>
            <a:solidFill>
              <a:srgbClr val="72C6FF"/>
            </a:solidFill>
            <a:ln w="9525">
              <a:noFill/>
              <a:round/>
              <a:headEnd/>
              <a:tailEnd/>
            </a:ln>
          </p:spPr>
          <p:txBody>
            <a:bodyPr/>
            <a:lstStyle/>
            <a:p>
              <a:endParaRPr lang="en-US"/>
            </a:p>
          </p:txBody>
        </p:sp>
        <p:sp>
          <p:nvSpPr>
            <p:cNvPr id="133319" name="Freeform 306"/>
            <p:cNvSpPr>
              <a:spLocks/>
            </p:cNvSpPr>
            <p:nvPr/>
          </p:nvSpPr>
          <p:spPr bwMode="auto">
            <a:xfrm>
              <a:off x="1769" y="1138"/>
              <a:ext cx="12" cy="57"/>
            </a:xfrm>
            <a:custGeom>
              <a:avLst/>
              <a:gdLst>
                <a:gd name="T0" fmla="*/ 4 w 12"/>
                <a:gd name="T1" fmla="*/ 1 h 57"/>
                <a:gd name="T2" fmla="*/ 2 w 12"/>
                <a:gd name="T3" fmla="*/ 2 h 57"/>
                <a:gd name="T4" fmla="*/ 2 w 12"/>
                <a:gd name="T5" fmla="*/ 5 h 57"/>
                <a:gd name="T6" fmla="*/ 1 w 12"/>
                <a:gd name="T7" fmla="*/ 10 h 57"/>
                <a:gd name="T8" fmla="*/ 0 w 12"/>
                <a:gd name="T9" fmla="*/ 17 h 57"/>
                <a:gd name="T10" fmla="*/ 0 w 12"/>
                <a:gd name="T11" fmla="*/ 26 h 57"/>
                <a:gd name="T12" fmla="*/ 0 w 12"/>
                <a:gd name="T13" fmla="*/ 35 h 57"/>
                <a:gd name="T14" fmla="*/ 1 w 12"/>
                <a:gd name="T15" fmla="*/ 45 h 57"/>
                <a:gd name="T16" fmla="*/ 2 w 12"/>
                <a:gd name="T17" fmla="*/ 57 h 57"/>
                <a:gd name="T18" fmla="*/ 11 w 12"/>
                <a:gd name="T19" fmla="*/ 56 h 57"/>
                <a:gd name="T20" fmla="*/ 11 w 12"/>
                <a:gd name="T21" fmla="*/ 55 h 57"/>
                <a:gd name="T22" fmla="*/ 9 w 12"/>
                <a:gd name="T23" fmla="*/ 50 h 57"/>
                <a:gd name="T24" fmla="*/ 9 w 12"/>
                <a:gd name="T25" fmla="*/ 43 h 57"/>
                <a:gd name="T26" fmla="*/ 8 w 12"/>
                <a:gd name="T27" fmla="*/ 35 h 57"/>
                <a:gd name="T28" fmla="*/ 7 w 12"/>
                <a:gd name="T29" fmla="*/ 26 h 57"/>
                <a:gd name="T30" fmla="*/ 8 w 12"/>
                <a:gd name="T31" fmla="*/ 16 h 57"/>
                <a:gd name="T32" fmla="*/ 9 w 12"/>
                <a:gd name="T33" fmla="*/ 8 h 57"/>
                <a:gd name="T34" fmla="*/ 12 w 12"/>
                <a:gd name="T35" fmla="*/ 0 h 57"/>
                <a:gd name="T36" fmla="*/ 12 w 12"/>
                <a:gd name="T37" fmla="*/ 0 h 57"/>
                <a:gd name="T38" fmla="*/ 12 w 12"/>
                <a:gd name="T39" fmla="*/ 0 h 57"/>
                <a:gd name="T40" fmla="*/ 12 w 12"/>
                <a:gd name="T41" fmla="*/ 0 h 57"/>
                <a:gd name="T42" fmla="*/ 11 w 12"/>
                <a:gd name="T43" fmla="*/ 0 h 57"/>
                <a:gd name="T44" fmla="*/ 9 w 12"/>
                <a:gd name="T45" fmla="*/ 0 h 57"/>
                <a:gd name="T46" fmla="*/ 8 w 12"/>
                <a:gd name="T47" fmla="*/ 0 h 57"/>
                <a:gd name="T48" fmla="*/ 6 w 12"/>
                <a:gd name="T49" fmla="*/ 0 h 57"/>
                <a:gd name="T50" fmla="*/ 4 w 12"/>
                <a:gd name="T51" fmla="*/ 1 h 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
                <a:gd name="T79" fmla="*/ 0 h 57"/>
                <a:gd name="T80" fmla="*/ 12 w 12"/>
                <a:gd name="T81" fmla="*/ 57 h 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 h="57">
                  <a:moveTo>
                    <a:pt x="4" y="1"/>
                  </a:moveTo>
                  <a:lnTo>
                    <a:pt x="2" y="2"/>
                  </a:lnTo>
                  <a:lnTo>
                    <a:pt x="2" y="5"/>
                  </a:lnTo>
                  <a:lnTo>
                    <a:pt x="1" y="10"/>
                  </a:lnTo>
                  <a:lnTo>
                    <a:pt x="0" y="17"/>
                  </a:lnTo>
                  <a:lnTo>
                    <a:pt x="0" y="26"/>
                  </a:lnTo>
                  <a:lnTo>
                    <a:pt x="0" y="35"/>
                  </a:lnTo>
                  <a:lnTo>
                    <a:pt x="1" y="45"/>
                  </a:lnTo>
                  <a:lnTo>
                    <a:pt x="2" y="57"/>
                  </a:lnTo>
                  <a:lnTo>
                    <a:pt x="11" y="56"/>
                  </a:lnTo>
                  <a:lnTo>
                    <a:pt x="11" y="55"/>
                  </a:lnTo>
                  <a:lnTo>
                    <a:pt x="9" y="50"/>
                  </a:lnTo>
                  <a:lnTo>
                    <a:pt x="9" y="43"/>
                  </a:lnTo>
                  <a:lnTo>
                    <a:pt x="8" y="35"/>
                  </a:lnTo>
                  <a:lnTo>
                    <a:pt x="7" y="26"/>
                  </a:lnTo>
                  <a:lnTo>
                    <a:pt x="8" y="16"/>
                  </a:lnTo>
                  <a:lnTo>
                    <a:pt x="9" y="8"/>
                  </a:lnTo>
                  <a:lnTo>
                    <a:pt x="12" y="0"/>
                  </a:lnTo>
                  <a:lnTo>
                    <a:pt x="11" y="0"/>
                  </a:lnTo>
                  <a:lnTo>
                    <a:pt x="9" y="0"/>
                  </a:lnTo>
                  <a:lnTo>
                    <a:pt x="8" y="0"/>
                  </a:lnTo>
                  <a:lnTo>
                    <a:pt x="6" y="0"/>
                  </a:lnTo>
                  <a:lnTo>
                    <a:pt x="4" y="1"/>
                  </a:lnTo>
                  <a:close/>
                </a:path>
              </a:pathLst>
            </a:custGeom>
            <a:solidFill>
              <a:srgbClr val="8CD8FF"/>
            </a:solidFill>
            <a:ln w="9525">
              <a:noFill/>
              <a:round/>
              <a:headEnd/>
              <a:tailEnd/>
            </a:ln>
          </p:spPr>
          <p:txBody>
            <a:bodyPr/>
            <a:lstStyle/>
            <a:p>
              <a:endParaRPr lang="en-US"/>
            </a:p>
          </p:txBody>
        </p:sp>
        <p:sp>
          <p:nvSpPr>
            <p:cNvPr id="133320" name="Freeform 307"/>
            <p:cNvSpPr>
              <a:spLocks/>
            </p:cNvSpPr>
            <p:nvPr/>
          </p:nvSpPr>
          <p:spPr bwMode="auto">
            <a:xfrm>
              <a:off x="1769" y="1143"/>
              <a:ext cx="9" cy="45"/>
            </a:xfrm>
            <a:custGeom>
              <a:avLst/>
              <a:gdLst>
                <a:gd name="T0" fmla="*/ 4 w 9"/>
                <a:gd name="T1" fmla="*/ 1 h 45"/>
                <a:gd name="T2" fmla="*/ 2 w 9"/>
                <a:gd name="T3" fmla="*/ 2 h 45"/>
                <a:gd name="T4" fmla="*/ 2 w 9"/>
                <a:gd name="T5" fmla="*/ 4 h 45"/>
                <a:gd name="T6" fmla="*/ 1 w 9"/>
                <a:gd name="T7" fmla="*/ 9 h 45"/>
                <a:gd name="T8" fmla="*/ 1 w 9"/>
                <a:gd name="T9" fmla="*/ 14 h 45"/>
                <a:gd name="T10" fmla="*/ 0 w 9"/>
                <a:gd name="T11" fmla="*/ 21 h 45"/>
                <a:gd name="T12" fmla="*/ 0 w 9"/>
                <a:gd name="T13" fmla="*/ 28 h 45"/>
                <a:gd name="T14" fmla="*/ 1 w 9"/>
                <a:gd name="T15" fmla="*/ 37 h 45"/>
                <a:gd name="T16" fmla="*/ 2 w 9"/>
                <a:gd name="T17" fmla="*/ 45 h 45"/>
                <a:gd name="T18" fmla="*/ 9 w 9"/>
                <a:gd name="T19" fmla="*/ 45 h 45"/>
                <a:gd name="T20" fmla="*/ 9 w 9"/>
                <a:gd name="T21" fmla="*/ 44 h 45"/>
                <a:gd name="T22" fmla="*/ 8 w 9"/>
                <a:gd name="T23" fmla="*/ 40 h 45"/>
                <a:gd name="T24" fmla="*/ 7 w 9"/>
                <a:gd name="T25" fmla="*/ 35 h 45"/>
                <a:gd name="T26" fmla="*/ 7 w 9"/>
                <a:gd name="T27" fmla="*/ 28 h 45"/>
                <a:gd name="T28" fmla="*/ 6 w 9"/>
                <a:gd name="T29" fmla="*/ 21 h 45"/>
                <a:gd name="T30" fmla="*/ 7 w 9"/>
                <a:gd name="T31" fmla="*/ 14 h 45"/>
                <a:gd name="T32" fmla="*/ 7 w 9"/>
                <a:gd name="T33" fmla="*/ 7 h 45"/>
                <a:gd name="T34" fmla="*/ 9 w 9"/>
                <a:gd name="T35" fmla="*/ 1 h 45"/>
                <a:gd name="T36" fmla="*/ 9 w 9"/>
                <a:gd name="T37" fmla="*/ 1 h 45"/>
                <a:gd name="T38" fmla="*/ 9 w 9"/>
                <a:gd name="T39" fmla="*/ 1 h 45"/>
                <a:gd name="T40" fmla="*/ 9 w 9"/>
                <a:gd name="T41" fmla="*/ 1 h 45"/>
                <a:gd name="T42" fmla="*/ 9 w 9"/>
                <a:gd name="T43" fmla="*/ 0 h 45"/>
                <a:gd name="T44" fmla="*/ 8 w 9"/>
                <a:gd name="T45" fmla="*/ 0 h 45"/>
                <a:gd name="T46" fmla="*/ 7 w 9"/>
                <a:gd name="T47" fmla="*/ 1 h 45"/>
                <a:gd name="T48" fmla="*/ 6 w 9"/>
                <a:gd name="T49" fmla="*/ 1 h 45"/>
                <a:gd name="T50" fmla="*/ 4 w 9"/>
                <a:gd name="T51" fmla="*/ 1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
                <a:gd name="T79" fmla="*/ 0 h 45"/>
                <a:gd name="T80" fmla="*/ 9 w 9"/>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 h="45">
                  <a:moveTo>
                    <a:pt x="4" y="1"/>
                  </a:moveTo>
                  <a:lnTo>
                    <a:pt x="2" y="2"/>
                  </a:lnTo>
                  <a:lnTo>
                    <a:pt x="2" y="4"/>
                  </a:lnTo>
                  <a:lnTo>
                    <a:pt x="1" y="9"/>
                  </a:lnTo>
                  <a:lnTo>
                    <a:pt x="1" y="14"/>
                  </a:lnTo>
                  <a:lnTo>
                    <a:pt x="0" y="21"/>
                  </a:lnTo>
                  <a:lnTo>
                    <a:pt x="0" y="28"/>
                  </a:lnTo>
                  <a:lnTo>
                    <a:pt x="1" y="37"/>
                  </a:lnTo>
                  <a:lnTo>
                    <a:pt x="2" y="45"/>
                  </a:lnTo>
                  <a:lnTo>
                    <a:pt x="9" y="45"/>
                  </a:lnTo>
                  <a:lnTo>
                    <a:pt x="9" y="44"/>
                  </a:lnTo>
                  <a:lnTo>
                    <a:pt x="8" y="40"/>
                  </a:lnTo>
                  <a:lnTo>
                    <a:pt x="7" y="35"/>
                  </a:lnTo>
                  <a:lnTo>
                    <a:pt x="7" y="28"/>
                  </a:lnTo>
                  <a:lnTo>
                    <a:pt x="6" y="21"/>
                  </a:lnTo>
                  <a:lnTo>
                    <a:pt x="7" y="14"/>
                  </a:lnTo>
                  <a:lnTo>
                    <a:pt x="7" y="7"/>
                  </a:lnTo>
                  <a:lnTo>
                    <a:pt x="9" y="1"/>
                  </a:lnTo>
                  <a:lnTo>
                    <a:pt x="9" y="0"/>
                  </a:lnTo>
                  <a:lnTo>
                    <a:pt x="8" y="0"/>
                  </a:lnTo>
                  <a:lnTo>
                    <a:pt x="7" y="1"/>
                  </a:lnTo>
                  <a:lnTo>
                    <a:pt x="6" y="1"/>
                  </a:lnTo>
                  <a:lnTo>
                    <a:pt x="4" y="1"/>
                  </a:lnTo>
                  <a:close/>
                </a:path>
              </a:pathLst>
            </a:custGeom>
            <a:solidFill>
              <a:srgbClr val="A5EDFF"/>
            </a:solidFill>
            <a:ln w="9525">
              <a:noFill/>
              <a:round/>
              <a:headEnd/>
              <a:tailEnd/>
            </a:ln>
          </p:spPr>
          <p:txBody>
            <a:bodyPr/>
            <a:lstStyle/>
            <a:p>
              <a:endParaRPr lang="en-US"/>
            </a:p>
          </p:txBody>
        </p:sp>
        <p:sp>
          <p:nvSpPr>
            <p:cNvPr id="133321" name="Freeform 308"/>
            <p:cNvSpPr>
              <a:spLocks/>
            </p:cNvSpPr>
            <p:nvPr/>
          </p:nvSpPr>
          <p:spPr bwMode="auto">
            <a:xfrm>
              <a:off x="1770" y="1148"/>
              <a:ext cx="7" cy="34"/>
            </a:xfrm>
            <a:custGeom>
              <a:avLst/>
              <a:gdLst>
                <a:gd name="T0" fmla="*/ 3 w 7"/>
                <a:gd name="T1" fmla="*/ 2 h 34"/>
                <a:gd name="T2" fmla="*/ 1 w 7"/>
                <a:gd name="T3" fmla="*/ 2 h 34"/>
                <a:gd name="T4" fmla="*/ 1 w 7"/>
                <a:gd name="T5" fmla="*/ 4 h 34"/>
                <a:gd name="T6" fmla="*/ 0 w 7"/>
                <a:gd name="T7" fmla="*/ 6 h 34"/>
                <a:gd name="T8" fmla="*/ 0 w 7"/>
                <a:gd name="T9" fmla="*/ 11 h 34"/>
                <a:gd name="T10" fmla="*/ 0 w 7"/>
                <a:gd name="T11" fmla="*/ 16 h 34"/>
                <a:gd name="T12" fmla="*/ 0 w 7"/>
                <a:gd name="T13" fmla="*/ 21 h 34"/>
                <a:gd name="T14" fmla="*/ 0 w 7"/>
                <a:gd name="T15" fmla="*/ 27 h 34"/>
                <a:gd name="T16" fmla="*/ 1 w 7"/>
                <a:gd name="T17" fmla="*/ 34 h 34"/>
                <a:gd name="T18" fmla="*/ 6 w 7"/>
                <a:gd name="T19" fmla="*/ 34 h 34"/>
                <a:gd name="T20" fmla="*/ 6 w 7"/>
                <a:gd name="T21" fmla="*/ 33 h 34"/>
                <a:gd name="T22" fmla="*/ 6 w 7"/>
                <a:gd name="T23" fmla="*/ 30 h 34"/>
                <a:gd name="T24" fmla="*/ 5 w 7"/>
                <a:gd name="T25" fmla="*/ 26 h 34"/>
                <a:gd name="T26" fmla="*/ 5 w 7"/>
                <a:gd name="T27" fmla="*/ 21 h 34"/>
                <a:gd name="T28" fmla="*/ 5 w 7"/>
                <a:gd name="T29" fmla="*/ 16 h 34"/>
                <a:gd name="T30" fmla="*/ 5 w 7"/>
                <a:gd name="T31" fmla="*/ 11 h 34"/>
                <a:gd name="T32" fmla="*/ 5 w 7"/>
                <a:gd name="T33" fmla="*/ 5 h 34"/>
                <a:gd name="T34" fmla="*/ 7 w 7"/>
                <a:gd name="T35" fmla="*/ 2 h 34"/>
                <a:gd name="T36" fmla="*/ 7 w 7"/>
                <a:gd name="T37" fmla="*/ 2 h 34"/>
                <a:gd name="T38" fmla="*/ 7 w 7"/>
                <a:gd name="T39" fmla="*/ 0 h 34"/>
                <a:gd name="T40" fmla="*/ 6 w 7"/>
                <a:gd name="T41" fmla="*/ 0 h 34"/>
                <a:gd name="T42" fmla="*/ 6 w 7"/>
                <a:gd name="T43" fmla="*/ 0 h 34"/>
                <a:gd name="T44" fmla="*/ 6 w 7"/>
                <a:gd name="T45" fmla="*/ 0 h 34"/>
                <a:gd name="T46" fmla="*/ 5 w 7"/>
                <a:gd name="T47" fmla="*/ 0 h 34"/>
                <a:gd name="T48" fmla="*/ 4 w 7"/>
                <a:gd name="T49" fmla="*/ 0 h 34"/>
                <a:gd name="T50" fmla="*/ 3 w 7"/>
                <a:gd name="T51" fmla="*/ 2 h 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
                <a:gd name="T79" fmla="*/ 0 h 34"/>
                <a:gd name="T80" fmla="*/ 7 w 7"/>
                <a:gd name="T81" fmla="*/ 34 h 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 h="34">
                  <a:moveTo>
                    <a:pt x="3" y="2"/>
                  </a:moveTo>
                  <a:lnTo>
                    <a:pt x="1" y="2"/>
                  </a:lnTo>
                  <a:lnTo>
                    <a:pt x="1" y="4"/>
                  </a:lnTo>
                  <a:lnTo>
                    <a:pt x="0" y="6"/>
                  </a:lnTo>
                  <a:lnTo>
                    <a:pt x="0" y="11"/>
                  </a:lnTo>
                  <a:lnTo>
                    <a:pt x="0" y="16"/>
                  </a:lnTo>
                  <a:lnTo>
                    <a:pt x="0" y="21"/>
                  </a:lnTo>
                  <a:lnTo>
                    <a:pt x="0" y="27"/>
                  </a:lnTo>
                  <a:lnTo>
                    <a:pt x="1" y="34"/>
                  </a:lnTo>
                  <a:lnTo>
                    <a:pt x="6" y="34"/>
                  </a:lnTo>
                  <a:lnTo>
                    <a:pt x="6" y="33"/>
                  </a:lnTo>
                  <a:lnTo>
                    <a:pt x="6" y="30"/>
                  </a:lnTo>
                  <a:lnTo>
                    <a:pt x="5" y="26"/>
                  </a:lnTo>
                  <a:lnTo>
                    <a:pt x="5" y="21"/>
                  </a:lnTo>
                  <a:lnTo>
                    <a:pt x="5" y="16"/>
                  </a:lnTo>
                  <a:lnTo>
                    <a:pt x="5" y="11"/>
                  </a:lnTo>
                  <a:lnTo>
                    <a:pt x="5" y="5"/>
                  </a:lnTo>
                  <a:lnTo>
                    <a:pt x="7" y="2"/>
                  </a:lnTo>
                  <a:lnTo>
                    <a:pt x="7" y="0"/>
                  </a:lnTo>
                  <a:lnTo>
                    <a:pt x="6" y="0"/>
                  </a:lnTo>
                  <a:lnTo>
                    <a:pt x="5" y="0"/>
                  </a:lnTo>
                  <a:lnTo>
                    <a:pt x="4" y="0"/>
                  </a:lnTo>
                  <a:lnTo>
                    <a:pt x="3" y="2"/>
                  </a:lnTo>
                  <a:close/>
                </a:path>
              </a:pathLst>
            </a:custGeom>
            <a:solidFill>
              <a:srgbClr val="BFFFFF"/>
            </a:solidFill>
            <a:ln w="9525">
              <a:noFill/>
              <a:round/>
              <a:headEnd/>
              <a:tailEnd/>
            </a:ln>
          </p:spPr>
          <p:txBody>
            <a:bodyPr/>
            <a:lstStyle/>
            <a:p>
              <a:endParaRPr lang="en-US"/>
            </a:p>
          </p:txBody>
        </p:sp>
        <p:sp>
          <p:nvSpPr>
            <p:cNvPr id="133322" name="Freeform 309"/>
            <p:cNvSpPr>
              <a:spLocks/>
            </p:cNvSpPr>
            <p:nvPr/>
          </p:nvSpPr>
          <p:spPr bwMode="auto">
            <a:xfrm>
              <a:off x="1866" y="1116"/>
              <a:ext cx="23" cy="91"/>
            </a:xfrm>
            <a:custGeom>
              <a:avLst/>
              <a:gdLst>
                <a:gd name="T0" fmla="*/ 23 w 23"/>
                <a:gd name="T1" fmla="*/ 1 h 91"/>
                <a:gd name="T2" fmla="*/ 22 w 23"/>
                <a:gd name="T3" fmla="*/ 1 h 91"/>
                <a:gd name="T4" fmla="*/ 21 w 23"/>
                <a:gd name="T5" fmla="*/ 3 h 91"/>
                <a:gd name="T6" fmla="*/ 19 w 23"/>
                <a:gd name="T7" fmla="*/ 8 h 91"/>
                <a:gd name="T8" fmla="*/ 16 w 23"/>
                <a:gd name="T9" fmla="*/ 16 h 91"/>
                <a:gd name="T10" fmla="*/ 15 w 23"/>
                <a:gd name="T11" fmla="*/ 28 h 91"/>
                <a:gd name="T12" fmla="*/ 14 w 23"/>
                <a:gd name="T13" fmla="*/ 43 h 91"/>
                <a:gd name="T14" fmla="*/ 15 w 23"/>
                <a:gd name="T15" fmla="*/ 64 h 91"/>
                <a:gd name="T16" fmla="*/ 17 w 23"/>
                <a:gd name="T17" fmla="*/ 91 h 91"/>
                <a:gd name="T18" fmla="*/ 5 w 23"/>
                <a:gd name="T19" fmla="*/ 91 h 91"/>
                <a:gd name="T20" fmla="*/ 3 w 23"/>
                <a:gd name="T21" fmla="*/ 87 h 91"/>
                <a:gd name="T22" fmla="*/ 2 w 23"/>
                <a:gd name="T23" fmla="*/ 80 h 91"/>
                <a:gd name="T24" fmla="*/ 1 w 23"/>
                <a:gd name="T25" fmla="*/ 70 h 91"/>
                <a:gd name="T26" fmla="*/ 0 w 23"/>
                <a:gd name="T27" fmla="*/ 56 h 91"/>
                <a:gd name="T28" fmla="*/ 0 w 23"/>
                <a:gd name="T29" fmla="*/ 42 h 91"/>
                <a:gd name="T30" fmla="*/ 1 w 23"/>
                <a:gd name="T31" fmla="*/ 27 h 91"/>
                <a:gd name="T32" fmla="*/ 3 w 23"/>
                <a:gd name="T33" fmla="*/ 12 h 91"/>
                <a:gd name="T34" fmla="*/ 7 w 23"/>
                <a:gd name="T35" fmla="*/ 0 h 91"/>
                <a:gd name="T36" fmla="*/ 23 w 23"/>
                <a:gd name="T37" fmla="*/ 1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91"/>
                <a:gd name="T59" fmla="*/ 23 w 23"/>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91">
                  <a:moveTo>
                    <a:pt x="23" y="1"/>
                  </a:moveTo>
                  <a:lnTo>
                    <a:pt x="22" y="1"/>
                  </a:lnTo>
                  <a:lnTo>
                    <a:pt x="21" y="3"/>
                  </a:lnTo>
                  <a:lnTo>
                    <a:pt x="19" y="8"/>
                  </a:lnTo>
                  <a:lnTo>
                    <a:pt x="16" y="16"/>
                  </a:lnTo>
                  <a:lnTo>
                    <a:pt x="15" y="28"/>
                  </a:lnTo>
                  <a:lnTo>
                    <a:pt x="14" y="43"/>
                  </a:lnTo>
                  <a:lnTo>
                    <a:pt x="15" y="64"/>
                  </a:lnTo>
                  <a:lnTo>
                    <a:pt x="17" y="91"/>
                  </a:lnTo>
                  <a:lnTo>
                    <a:pt x="5" y="91"/>
                  </a:lnTo>
                  <a:lnTo>
                    <a:pt x="3" y="87"/>
                  </a:lnTo>
                  <a:lnTo>
                    <a:pt x="2" y="80"/>
                  </a:lnTo>
                  <a:lnTo>
                    <a:pt x="1" y="70"/>
                  </a:lnTo>
                  <a:lnTo>
                    <a:pt x="0" y="56"/>
                  </a:lnTo>
                  <a:lnTo>
                    <a:pt x="0" y="42"/>
                  </a:lnTo>
                  <a:lnTo>
                    <a:pt x="1" y="27"/>
                  </a:lnTo>
                  <a:lnTo>
                    <a:pt x="3" y="12"/>
                  </a:lnTo>
                  <a:lnTo>
                    <a:pt x="7" y="0"/>
                  </a:lnTo>
                  <a:lnTo>
                    <a:pt x="23" y="1"/>
                  </a:lnTo>
                  <a:close/>
                </a:path>
              </a:pathLst>
            </a:custGeom>
            <a:solidFill>
              <a:srgbClr val="59B2FF"/>
            </a:solidFill>
            <a:ln w="9525">
              <a:noFill/>
              <a:round/>
              <a:headEnd/>
              <a:tailEnd/>
            </a:ln>
          </p:spPr>
          <p:txBody>
            <a:bodyPr/>
            <a:lstStyle/>
            <a:p>
              <a:endParaRPr lang="en-US"/>
            </a:p>
          </p:txBody>
        </p:sp>
        <p:sp>
          <p:nvSpPr>
            <p:cNvPr id="133323" name="Freeform 310"/>
            <p:cNvSpPr>
              <a:spLocks/>
            </p:cNvSpPr>
            <p:nvPr/>
          </p:nvSpPr>
          <p:spPr bwMode="auto">
            <a:xfrm>
              <a:off x="1867" y="1123"/>
              <a:ext cx="19" cy="77"/>
            </a:xfrm>
            <a:custGeom>
              <a:avLst/>
              <a:gdLst>
                <a:gd name="T0" fmla="*/ 19 w 19"/>
                <a:gd name="T1" fmla="*/ 0 h 77"/>
                <a:gd name="T2" fmla="*/ 19 w 19"/>
                <a:gd name="T3" fmla="*/ 1 h 77"/>
                <a:gd name="T4" fmla="*/ 18 w 19"/>
                <a:gd name="T5" fmla="*/ 2 h 77"/>
                <a:gd name="T6" fmla="*/ 16 w 19"/>
                <a:gd name="T7" fmla="*/ 7 h 77"/>
                <a:gd name="T8" fmla="*/ 14 w 19"/>
                <a:gd name="T9" fmla="*/ 12 h 77"/>
                <a:gd name="T10" fmla="*/ 13 w 19"/>
                <a:gd name="T11" fmla="*/ 23 h 77"/>
                <a:gd name="T12" fmla="*/ 12 w 19"/>
                <a:gd name="T13" fmla="*/ 36 h 77"/>
                <a:gd name="T14" fmla="*/ 13 w 19"/>
                <a:gd name="T15" fmla="*/ 53 h 77"/>
                <a:gd name="T16" fmla="*/ 14 w 19"/>
                <a:gd name="T17" fmla="*/ 77 h 77"/>
                <a:gd name="T18" fmla="*/ 4 w 19"/>
                <a:gd name="T19" fmla="*/ 77 h 77"/>
                <a:gd name="T20" fmla="*/ 4 w 19"/>
                <a:gd name="T21" fmla="*/ 74 h 77"/>
                <a:gd name="T22" fmla="*/ 2 w 19"/>
                <a:gd name="T23" fmla="*/ 69 h 77"/>
                <a:gd name="T24" fmla="*/ 1 w 19"/>
                <a:gd name="T25" fmla="*/ 59 h 77"/>
                <a:gd name="T26" fmla="*/ 0 w 19"/>
                <a:gd name="T27" fmla="*/ 48 h 77"/>
                <a:gd name="T28" fmla="*/ 0 w 19"/>
                <a:gd name="T29" fmla="*/ 35 h 77"/>
                <a:gd name="T30" fmla="*/ 0 w 19"/>
                <a:gd name="T31" fmla="*/ 22 h 77"/>
                <a:gd name="T32" fmla="*/ 2 w 19"/>
                <a:gd name="T33" fmla="*/ 10 h 77"/>
                <a:gd name="T34" fmla="*/ 6 w 19"/>
                <a:gd name="T35" fmla="*/ 0 h 77"/>
                <a:gd name="T36" fmla="*/ 19 w 19"/>
                <a:gd name="T37" fmla="*/ 0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77"/>
                <a:gd name="T59" fmla="*/ 19 w 19"/>
                <a:gd name="T60" fmla="*/ 77 h 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77">
                  <a:moveTo>
                    <a:pt x="19" y="0"/>
                  </a:moveTo>
                  <a:lnTo>
                    <a:pt x="19" y="1"/>
                  </a:lnTo>
                  <a:lnTo>
                    <a:pt x="18" y="2"/>
                  </a:lnTo>
                  <a:lnTo>
                    <a:pt x="16" y="7"/>
                  </a:lnTo>
                  <a:lnTo>
                    <a:pt x="14" y="12"/>
                  </a:lnTo>
                  <a:lnTo>
                    <a:pt x="13" y="23"/>
                  </a:lnTo>
                  <a:lnTo>
                    <a:pt x="12" y="36"/>
                  </a:lnTo>
                  <a:lnTo>
                    <a:pt x="13" y="53"/>
                  </a:lnTo>
                  <a:lnTo>
                    <a:pt x="14" y="77"/>
                  </a:lnTo>
                  <a:lnTo>
                    <a:pt x="4" y="77"/>
                  </a:lnTo>
                  <a:lnTo>
                    <a:pt x="4" y="74"/>
                  </a:lnTo>
                  <a:lnTo>
                    <a:pt x="2" y="69"/>
                  </a:lnTo>
                  <a:lnTo>
                    <a:pt x="1" y="59"/>
                  </a:lnTo>
                  <a:lnTo>
                    <a:pt x="0" y="48"/>
                  </a:lnTo>
                  <a:lnTo>
                    <a:pt x="0" y="35"/>
                  </a:lnTo>
                  <a:lnTo>
                    <a:pt x="0" y="22"/>
                  </a:lnTo>
                  <a:lnTo>
                    <a:pt x="2" y="10"/>
                  </a:lnTo>
                  <a:lnTo>
                    <a:pt x="6" y="0"/>
                  </a:lnTo>
                  <a:lnTo>
                    <a:pt x="19" y="0"/>
                  </a:lnTo>
                  <a:close/>
                </a:path>
              </a:pathLst>
            </a:custGeom>
            <a:solidFill>
              <a:srgbClr val="72C6FF"/>
            </a:solidFill>
            <a:ln w="9525">
              <a:noFill/>
              <a:round/>
              <a:headEnd/>
              <a:tailEnd/>
            </a:ln>
          </p:spPr>
          <p:txBody>
            <a:bodyPr/>
            <a:lstStyle/>
            <a:p>
              <a:endParaRPr lang="en-US"/>
            </a:p>
          </p:txBody>
        </p:sp>
        <p:sp>
          <p:nvSpPr>
            <p:cNvPr id="133324" name="Freeform 311"/>
            <p:cNvSpPr>
              <a:spLocks/>
            </p:cNvSpPr>
            <p:nvPr/>
          </p:nvSpPr>
          <p:spPr bwMode="auto">
            <a:xfrm>
              <a:off x="1868" y="1128"/>
              <a:ext cx="15" cy="65"/>
            </a:xfrm>
            <a:custGeom>
              <a:avLst/>
              <a:gdLst>
                <a:gd name="T0" fmla="*/ 15 w 15"/>
                <a:gd name="T1" fmla="*/ 0 h 65"/>
                <a:gd name="T2" fmla="*/ 15 w 15"/>
                <a:gd name="T3" fmla="*/ 2 h 65"/>
                <a:gd name="T4" fmla="*/ 14 w 15"/>
                <a:gd name="T5" fmla="*/ 3 h 65"/>
                <a:gd name="T6" fmla="*/ 13 w 15"/>
                <a:gd name="T7" fmla="*/ 6 h 65"/>
                <a:gd name="T8" fmla="*/ 12 w 15"/>
                <a:gd name="T9" fmla="*/ 12 h 65"/>
                <a:gd name="T10" fmla="*/ 11 w 15"/>
                <a:gd name="T11" fmla="*/ 20 h 65"/>
                <a:gd name="T12" fmla="*/ 10 w 15"/>
                <a:gd name="T13" fmla="*/ 31 h 65"/>
                <a:gd name="T14" fmla="*/ 11 w 15"/>
                <a:gd name="T15" fmla="*/ 46 h 65"/>
                <a:gd name="T16" fmla="*/ 12 w 15"/>
                <a:gd name="T17" fmla="*/ 65 h 65"/>
                <a:gd name="T18" fmla="*/ 3 w 15"/>
                <a:gd name="T19" fmla="*/ 65 h 65"/>
                <a:gd name="T20" fmla="*/ 3 w 15"/>
                <a:gd name="T21" fmla="*/ 62 h 65"/>
                <a:gd name="T22" fmla="*/ 1 w 15"/>
                <a:gd name="T23" fmla="*/ 58 h 65"/>
                <a:gd name="T24" fmla="*/ 0 w 15"/>
                <a:gd name="T25" fmla="*/ 50 h 65"/>
                <a:gd name="T26" fmla="*/ 0 w 15"/>
                <a:gd name="T27" fmla="*/ 40 h 65"/>
                <a:gd name="T28" fmla="*/ 0 w 15"/>
                <a:gd name="T29" fmla="*/ 30 h 65"/>
                <a:gd name="T30" fmla="*/ 0 w 15"/>
                <a:gd name="T31" fmla="*/ 19 h 65"/>
                <a:gd name="T32" fmla="*/ 1 w 15"/>
                <a:gd name="T33" fmla="*/ 9 h 65"/>
                <a:gd name="T34" fmla="*/ 5 w 15"/>
                <a:gd name="T35" fmla="*/ 0 h 65"/>
                <a:gd name="T36" fmla="*/ 15 w 15"/>
                <a:gd name="T37" fmla="*/ 0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65"/>
                <a:gd name="T59" fmla="*/ 15 w 15"/>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65">
                  <a:moveTo>
                    <a:pt x="15" y="0"/>
                  </a:moveTo>
                  <a:lnTo>
                    <a:pt x="15" y="2"/>
                  </a:lnTo>
                  <a:lnTo>
                    <a:pt x="14" y="3"/>
                  </a:lnTo>
                  <a:lnTo>
                    <a:pt x="13" y="6"/>
                  </a:lnTo>
                  <a:lnTo>
                    <a:pt x="12" y="12"/>
                  </a:lnTo>
                  <a:lnTo>
                    <a:pt x="11" y="20"/>
                  </a:lnTo>
                  <a:lnTo>
                    <a:pt x="10" y="31"/>
                  </a:lnTo>
                  <a:lnTo>
                    <a:pt x="11" y="46"/>
                  </a:lnTo>
                  <a:lnTo>
                    <a:pt x="12" y="65"/>
                  </a:lnTo>
                  <a:lnTo>
                    <a:pt x="3" y="65"/>
                  </a:lnTo>
                  <a:lnTo>
                    <a:pt x="3" y="62"/>
                  </a:lnTo>
                  <a:lnTo>
                    <a:pt x="1" y="58"/>
                  </a:lnTo>
                  <a:lnTo>
                    <a:pt x="0" y="50"/>
                  </a:lnTo>
                  <a:lnTo>
                    <a:pt x="0" y="40"/>
                  </a:lnTo>
                  <a:lnTo>
                    <a:pt x="0" y="30"/>
                  </a:lnTo>
                  <a:lnTo>
                    <a:pt x="0" y="19"/>
                  </a:lnTo>
                  <a:lnTo>
                    <a:pt x="1" y="9"/>
                  </a:lnTo>
                  <a:lnTo>
                    <a:pt x="5" y="0"/>
                  </a:lnTo>
                  <a:lnTo>
                    <a:pt x="15" y="0"/>
                  </a:lnTo>
                  <a:close/>
                </a:path>
              </a:pathLst>
            </a:custGeom>
            <a:solidFill>
              <a:srgbClr val="8CD8FF"/>
            </a:solidFill>
            <a:ln w="9525">
              <a:noFill/>
              <a:round/>
              <a:headEnd/>
              <a:tailEnd/>
            </a:ln>
          </p:spPr>
          <p:txBody>
            <a:bodyPr/>
            <a:lstStyle/>
            <a:p>
              <a:endParaRPr lang="en-US"/>
            </a:p>
          </p:txBody>
        </p:sp>
        <p:sp>
          <p:nvSpPr>
            <p:cNvPr id="133325" name="Freeform 312"/>
            <p:cNvSpPr>
              <a:spLocks/>
            </p:cNvSpPr>
            <p:nvPr/>
          </p:nvSpPr>
          <p:spPr bwMode="auto">
            <a:xfrm>
              <a:off x="1868" y="1134"/>
              <a:ext cx="13" cy="52"/>
            </a:xfrm>
            <a:custGeom>
              <a:avLst/>
              <a:gdLst>
                <a:gd name="T0" fmla="*/ 13 w 13"/>
                <a:gd name="T1" fmla="*/ 1 h 52"/>
                <a:gd name="T2" fmla="*/ 13 w 13"/>
                <a:gd name="T3" fmla="*/ 1 h 52"/>
                <a:gd name="T4" fmla="*/ 12 w 13"/>
                <a:gd name="T5" fmla="*/ 3 h 52"/>
                <a:gd name="T6" fmla="*/ 11 w 13"/>
                <a:gd name="T7" fmla="*/ 5 h 52"/>
                <a:gd name="T8" fmla="*/ 10 w 13"/>
                <a:gd name="T9" fmla="*/ 10 h 52"/>
                <a:gd name="T10" fmla="*/ 10 w 13"/>
                <a:gd name="T11" fmla="*/ 17 h 52"/>
                <a:gd name="T12" fmla="*/ 8 w 13"/>
                <a:gd name="T13" fmla="*/ 25 h 52"/>
                <a:gd name="T14" fmla="*/ 8 w 13"/>
                <a:gd name="T15" fmla="*/ 37 h 52"/>
                <a:gd name="T16" fmla="*/ 10 w 13"/>
                <a:gd name="T17" fmla="*/ 52 h 52"/>
                <a:gd name="T18" fmla="*/ 3 w 13"/>
                <a:gd name="T19" fmla="*/ 52 h 52"/>
                <a:gd name="T20" fmla="*/ 3 w 13"/>
                <a:gd name="T21" fmla="*/ 51 h 52"/>
                <a:gd name="T22" fmla="*/ 3 w 13"/>
                <a:gd name="T23" fmla="*/ 46 h 52"/>
                <a:gd name="T24" fmla="*/ 1 w 13"/>
                <a:gd name="T25" fmla="*/ 40 h 52"/>
                <a:gd name="T26" fmla="*/ 1 w 13"/>
                <a:gd name="T27" fmla="*/ 32 h 52"/>
                <a:gd name="T28" fmla="*/ 0 w 13"/>
                <a:gd name="T29" fmla="*/ 24 h 52"/>
                <a:gd name="T30" fmla="*/ 1 w 13"/>
                <a:gd name="T31" fmla="*/ 16 h 52"/>
                <a:gd name="T32" fmla="*/ 3 w 13"/>
                <a:gd name="T33" fmla="*/ 7 h 52"/>
                <a:gd name="T34" fmla="*/ 5 w 13"/>
                <a:gd name="T35" fmla="*/ 0 h 52"/>
                <a:gd name="T36" fmla="*/ 13 w 13"/>
                <a:gd name="T37" fmla="*/ 1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52"/>
                <a:gd name="T59" fmla="*/ 13 w 13"/>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52">
                  <a:moveTo>
                    <a:pt x="13" y="1"/>
                  </a:moveTo>
                  <a:lnTo>
                    <a:pt x="13" y="1"/>
                  </a:lnTo>
                  <a:lnTo>
                    <a:pt x="12" y="3"/>
                  </a:lnTo>
                  <a:lnTo>
                    <a:pt x="11" y="5"/>
                  </a:lnTo>
                  <a:lnTo>
                    <a:pt x="10" y="10"/>
                  </a:lnTo>
                  <a:lnTo>
                    <a:pt x="10" y="17"/>
                  </a:lnTo>
                  <a:lnTo>
                    <a:pt x="8" y="25"/>
                  </a:lnTo>
                  <a:lnTo>
                    <a:pt x="8" y="37"/>
                  </a:lnTo>
                  <a:lnTo>
                    <a:pt x="10" y="52"/>
                  </a:lnTo>
                  <a:lnTo>
                    <a:pt x="3" y="52"/>
                  </a:lnTo>
                  <a:lnTo>
                    <a:pt x="3" y="51"/>
                  </a:lnTo>
                  <a:lnTo>
                    <a:pt x="3" y="46"/>
                  </a:lnTo>
                  <a:lnTo>
                    <a:pt x="1" y="40"/>
                  </a:lnTo>
                  <a:lnTo>
                    <a:pt x="1" y="32"/>
                  </a:lnTo>
                  <a:lnTo>
                    <a:pt x="0" y="24"/>
                  </a:lnTo>
                  <a:lnTo>
                    <a:pt x="1" y="16"/>
                  </a:lnTo>
                  <a:lnTo>
                    <a:pt x="3" y="7"/>
                  </a:lnTo>
                  <a:lnTo>
                    <a:pt x="5" y="0"/>
                  </a:lnTo>
                  <a:lnTo>
                    <a:pt x="13" y="1"/>
                  </a:lnTo>
                  <a:close/>
                </a:path>
              </a:pathLst>
            </a:custGeom>
            <a:solidFill>
              <a:srgbClr val="A5EDFF"/>
            </a:solidFill>
            <a:ln w="9525">
              <a:noFill/>
              <a:round/>
              <a:headEnd/>
              <a:tailEnd/>
            </a:ln>
          </p:spPr>
          <p:txBody>
            <a:bodyPr/>
            <a:lstStyle/>
            <a:p>
              <a:endParaRPr lang="en-US"/>
            </a:p>
          </p:txBody>
        </p:sp>
        <p:sp>
          <p:nvSpPr>
            <p:cNvPr id="133326" name="Freeform 313"/>
            <p:cNvSpPr>
              <a:spLocks/>
            </p:cNvSpPr>
            <p:nvPr/>
          </p:nvSpPr>
          <p:spPr bwMode="auto">
            <a:xfrm>
              <a:off x="1869" y="1141"/>
              <a:ext cx="10" cy="38"/>
            </a:xfrm>
            <a:custGeom>
              <a:avLst/>
              <a:gdLst>
                <a:gd name="T0" fmla="*/ 10 w 10"/>
                <a:gd name="T1" fmla="*/ 0 h 38"/>
                <a:gd name="T2" fmla="*/ 10 w 10"/>
                <a:gd name="T3" fmla="*/ 0 h 38"/>
                <a:gd name="T4" fmla="*/ 9 w 10"/>
                <a:gd name="T5" fmla="*/ 2 h 38"/>
                <a:gd name="T6" fmla="*/ 9 w 10"/>
                <a:gd name="T7" fmla="*/ 4 h 38"/>
                <a:gd name="T8" fmla="*/ 7 w 10"/>
                <a:gd name="T9" fmla="*/ 6 h 38"/>
                <a:gd name="T10" fmla="*/ 6 w 10"/>
                <a:gd name="T11" fmla="*/ 11 h 38"/>
                <a:gd name="T12" fmla="*/ 6 w 10"/>
                <a:gd name="T13" fmla="*/ 18 h 38"/>
                <a:gd name="T14" fmla="*/ 6 w 10"/>
                <a:gd name="T15" fmla="*/ 26 h 38"/>
                <a:gd name="T16" fmla="*/ 7 w 10"/>
                <a:gd name="T17" fmla="*/ 38 h 38"/>
                <a:gd name="T18" fmla="*/ 3 w 10"/>
                <a:gd name="T19" fmla="*/ 38 h 38"/>
                <a:gd name="T20" fmla="*/ 2 w 10"/>
                <a:gd name="T21" fmla="*/ 37 h 38"/>
                <a:gd name="T22" fmla="*/ 2 w 10"/>
                <a:gd name="T23" fmla="*/ 33 h 38"/>
                <a:gd name="T24" fmla="*/ 2 w 10"/>
                <a:gd name="T25" fmla="*/ 28 h 38"/>
                <a:gd name="T26" fmla="*/ 0 w 10"/>
                <a:gd name="T27" fmla="*/ 24 h 38"/>
                <a:gd name="T28" fmla="*/ 0 w 10"/>
                <a:gd name="T29" fmla="*/ 17 h 38"/>
                <a:gd name="T30" fmla="*/ 0 w 10"/>
                <a:gd name="T31" fmla="*/ 11 h 38"/>
                <a:gd name="T32" fmla="*/ 2 w 10"/>
                <a:gd name="T33" fmla="*/ 5 h 38"/>
                <a:gd name="T34" fmla="*/ 4 w 10"/>
                <a:gd name="T35" fmla="*/ 0 h 38"/>
                <a:gd name="T36" fmla="*/ 10 w 10"/>
                <a:gd name="T37" fmla="*/ 0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38"/>
                <a:gd name="T59" fmla="*/ 10 w 10"/>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38">
                  <a:moveTo>
                    <a:pt x="10" y="0"/>
                  </a:moveTo>
                  <a:lnTo>
                    <a:pt x="10" y="0"/>
                  </a:lnTo>
                  <a:lnTo>
                    <a:pt x="9" y="2"/>
                  </a:lnTo>
                  <a:lnTo>
                    <a:pt x="9" y="4"/>
                  </a:lnTo>
                  <a:lnTo>
                    <a:pt x="7" y="6"/>
                  </a:lnTo>
                  <a:lnTo>
                    <a:pt x="6" y="11"/>
                  </a:lnTo>
                  <a:lnTo>
                    <a:pt x="6" y="18"/>
                  </a:lnTo>
                  <a:lnTo>
                    <a:pt x="6" y="26"/>
                  </a:lnTo>
                  <a:lnTo>
                    <a:pt x="7" y="38"/>
                  </a:lnTo>
                  <a:lnTo>
                    <a:pt x="3" y="38"/>
                  </a:lnTo>
                  <a:lnTo>
                    <a:pt x="2" y="37"/>
                  </a:lnTo>
                  <a:lnTo>
                    <a:pt x="2" y="33"/>
                  </a:lnTo>
                  <a:lnTo>
                    <a:pt x="2" y="28"/>
                  </a:lnTo>
                  <a:lnTo>
                    <a:pt x="0" y="24"/>
                  </a:lnTo>
                  <a:lnTo>
                    <a:pt x="0" y="17"/>
                  </a:lnTo>
                  <a:lnTo>
                    <a:pt x="0" y="11"/>
                  </a:lnTo>
                  <a:lnTo>
                    <a:pt x="2" y="5"/>
                  </a:lnTo>
                  <a:lnTo>
                    <a:pt x="4" y="0"/>
                  </a:lnTo>
                  <a:lnTo>
                    <a:pt x="10" y="0"/>
                  </a:lnTo>
                  <a:close/>
                </a:path>
              </a:pathLst>
            </a:custGeom>
            <a:solidFill>
              <a:srgbClr val="BFFFFF"/>
            </a:solidFill>
            <a:ln w="9525">
              <a:noFill/>
              <a:round/>
              <a:headEnd/>
              <a:tailEnd/>
            </a:ln>
          </p:spPr>
          <p:txBody>
            <a:bodyPr/>
            <a:lstStyle/>
            <a:p>
              <a:endParaRPr lang="en-US"/>
            </a:p>
          </p:txBody>
        </p:sp>
        <p:sp>
          <p:nvSpPr>
            <p:cNvPr id="133327" name="Freeform 314"/>
            <p:cNvSpPr>
              <a:spLocks/>
            </p:cNvSpPr>
            <p:nvPr/>
          </p:nvSpPr>
          <p:spPr bwMode="auto">
            <a:xfrm>
              <a:off x="1789" y="1130"/>
              <a:ext cx="45" cy="55"/>
            </a:xfrm>
            <a:custGeom>
              <a:avLst/>
              <a:gdLst>
                <a:gd name="T0" fmla="*/ 3 w 45"/>
                <a:gd name="T1" fmla="*/ 5 h 55"/>
                <a:gd name="T2" fmla="*/ 3 w 45"/>
                <a:gd name="T3" fmla="*/ 7 h 55"/>
                <a:gd name="T4" fmla="*/ 2 w 45"/>
                <a:gd name="T5" fmla="*/ 9 h 55"/>
                <a:gd name="T6" fmla="*/ 1 w 45"/>
                <a:gd name="T7" fmla="*/ 14 h 55"/>
                <a:gd name="T8" fmla="*/ 0 w 45"/>
                <a:gd name="T9" fmla="*/ 21 h 55"/>
                <a:gd name="T10" fmla="*/ 0 w 45"/>
                <a:gd name="T11" fmla="*/ 28 h 55"/>
                <a:gd name="T12" fmla="*/ 0 w 45"/>
                <a:gd name="T13" fmla="*/ 36 h 55"/>
                <a:gd name="T14" fmla="*/ 0 w 45"/>
                <a:gd name="T15" fmla="*/ 45 h 55"/>
                <a:gd name="T16" fmla="*/ 2 w 45"/>
                <a:gd name="T17" fmla="*/ 55 h 55"/>
                <a:gd name="T18" fmla="*/ 2 w 45"/>
                <a:gd name="T19" fmla="*/ 55 h 55"/>
                <a:gd name="T20" fmla="*/ 2 w 45"/>
                <a:gd name="T21" fmla="*/ 53 h 55"/>
                <a:gd name="T22" fmla="*/ 2 w 45"/>
                <a:gd name="T23" fmla="*/ 51 h 55"/>
                <a:gd name="T24" fmla="*/ 2 w 45"/>
                <a:gd name="T25" fmla="*/ 49 h 55"/>
                <a:gd name="T26" fmla="*/ 2 w 45"/>
                <a:gd name="T27" fmla="*/ 45 h 55"/>
                <a:gd name="T28" fmla="*/ 3 w 45"/>
                <a:gd name="T29" fmla="*/ 43 h 55"/>
                <a:gd name="T30" fmla="*/ 3 w 45"/>
                <a:gd name="T31" fmla="*/ 38 h 55"/>
                <a:gd name="T32" fmla="*/ 5 w 45"/>
                <a:gd name="T33" fmla="*/ 35 h 55"/>
                <a:gd name="T34" fmla="*/ 6 w 45"/>
                <a:gd name="T35" fmla="*/ 31 h 55"/>
                <a:gd name="T36" fmla="*/ 7 w 45"/>
                <a:gd name="T37" fmla="*/ 28 h 55"/>
                <a:gd name="T38" fmla="*/ 8 w 45"/>
                <a:gd name="T39" fmla="*/ 24 h 55"/>
                <a:gd name="T40" fmla="*/ 10 w 45"/>
                <a:gd name="T41" fmla="*/ 21 h 55"/>
                <a:gd name="T42" fmla="*/ 14 w 45"/>
                <a:gd name="T43" fmla="*/ 18 h 55"/>
                <a:gd name="T44" fmla="*/ 16 w 45"/>
                <a:gd name="T45" fmla="*/ 16 h 55"/>
                <a:gd name="T46" fmla="*/ 21 w 45"/>
                <a:gd name="T47" fmla="*/ 15 h 55"/>
                <a:gd name="T48" fmla="*/ 26 w 45"/>
                <a:gd name="T49" fmla="*/ 14 h 55"/>
                <a:gd name="T50" fmla="*/ 26 w 45"/>
                <a:gd name="T51" fmla="*/ 13 h 55"/>
                <a:gd name="T52" fmla="*/ 26 w 45"/>
                <a:gd name="T53" fmla="*/ 13 h 55"/>
                <a:gd name="T54" fmla="*/ 28 w 45"/>
                <a:gd name="T55" fmla="*/ 11 h 55"/>
                <a:gd name="T56" fmla="*/ 29 w 45"/>
                <a:gd name="T57" fmla="*/ 10 h 55"/>
                <a:gd name="T58" fmla="*/ 33 w 45"/>
                <a:gd name="T59" fmla="*/ 9 h 55"/>
                <a:gd name="T60" fmla="*/ 36 w 45"/>
                <a:gd name="T61" fmla="*/ 7 h 55"/>
                <a:gd name="T62" fmla="*/ 41 w 45"/>
                <a:gd name="T63" fmla="*/ 4 h 55"/>
                <a:gd name="T64" fmla="*/ 45 w 45"/>
                <a:gd name="T65" fmla="*/ 2 h 55"/>
                <a:gd name="T66" fmla="*/ 45 w 45"/>
                <a:gd name="T67" fmla="*/ 2 h 55"/>
                <a:gd name="T68" fmla="*/ 44 w 45"/>
                <a:gd name="T69" fmla="*/ 2 h 55"/>
                <a:gd name="T70" fmla="*/ 43 w 45"/>
                <a:gd name="T71" fmla="*/ 2 h 55"/>
                <a:gd name="T72" fmla="*/ 42 w 45"/>
                <a:gd name="T73" fmla="*/ 2 h 55"/>
                <a:gd name="T74" fmla="*/ 40 w 45"/>
                <a:gd name="T75" fmla="*/ 1 h 55"/>
                <a:gd name="T76" fmla="*/ 37 w 45"/>
                <a:gd name="T77" fmla="*/ 1 h 55"/>
                <a:gd name="T78" fmla="*/ 35 w 45"/>
                <a:gd name="T79" fmla="*/ 1 h 55"/>
                <a:gd name="T80" fmla="*/ 31 w 45"/>
                <a:gd name="T81" fmla="*/ 1 h 55"/>
                <a:gd name="T82" fmla="*/ 28 w 45"/>
                <a:gd name="T83" fmla="*/ 0 h 55"/>
                <a:gd name="T84" fmla="*/ 26 w 45"/>
                <a:gd name="T85" fmla="*/ 1 h 55"/>
                <a:gd name="T86" fmla="*/ 22 w 45"/>
                <a:gd name="T87" fmla="*/ 1 h 55"/>
                <a:gd name="T88" fmla="*/ 19 w 45"/>
                <a:gd name="T89" fmla="*/ 1 h 55"/>
                <a:gd name="T90" fmla="*/ 14 w 45"/>
                <a:gd name="T91" fmla="*/ 2 h 55"/>
                <a:gd name="T92" fmla="*/ 10 w 45"/>
                <a:gd name="T93" fmla="*/ 2 h 55"/>
                <a:gd name="T94" fmla="*/ 7 w 45"/>
                <a:gd name="T95" fmla="*/ 3 h 55"/>
                <a:gd name="T96" fmla="*/ 3 w 45"/>
                <a:gd name="T97" fmla="*/ 5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
                <a:gd name="T148" fmla="*/ 0 h 55"/>
                <a:gd name="T149" fmla="*/ 45 w 45"/>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 h="55">
                  <a:moveTo>
                    <a:pt x="3" y="5"/>
                  </a:moveTo>
                  <a:lnTo>
                    <a:pt x="3" y="7"/>
                  </a:lnTo>
                  <a:lnTo>
                    <a:pt x="2" y="9"/>
                  </a:lnTo>
                  <a:lnTo>
                    <a:pt x="1" y="14"/>
                  </a:lnTo>
                  <a:lnTo>
                    <a:pt x="0" y="21"/>
                  </a:lnTo>
                  <a:lnTo>
                    <a:pt x="0" y="28"/>
                  </a:lnTo>
                  <a:lnTo>
                    <a:pt x="0" y="36"/>
                  </a:lnTo>
                  <a:lnTo>
                    <a:pt x="0" y="45"/>
                  </a:lnTo>
                  <a:lnTo>
                    <a:pt x="2" y="55"/>
                  </a:lnTo>
                  <a:lnTo>
                    <a:pt x="2" y="53"/>
                  </a:lnTo>
                  <a:lnTo>
                    <a:pt x="2" y="51"/>
                  </a:lnTo>
                  <a:lnTo>
                    <a:pt x="2" y="49"/>
                  </a:lnTo>
                  <a:lnTo>
                    <a:pt x="2" y="45"/>
                  </a:lnTo>
                  <a:lnTo>
                    <a:pt x="3" y="43"/>
                  </a:lnTo>
                  <a:lnTo>
                    <a:pt x="3" y="38"/>
                  </a:lnTo>
                  <a:lnTo>
                    <a:pt x="5" y="35"/>
                  </a:lnTo>
                  <a:lnTo>
                    <a:pt x="6" y="31"/>
                  </a:lnTo>
                  <a:lnTo>
                    <a:pt x="7" y="28"/>
                  </a:lnTo>
                  <a:lnTo>
                    <a:pt x="8" y="24"/>
                  </a:lnTo>
                  <a:lnTo>
                    <a:pt x="10" y="21"/>
                  </a:lnTo>
                  <a:lnTo>
                    <a:pt x="14" y="18"/>
                  </a:lnTo>
                  <a:lnTo>
                    <a:pt x="16" y="16"/>
                  </a:lnTo>
                  <a:lnTo>
                    <a:pt x="21" y="15"/>
                  </a:lnTo>
                  <a:lnTo>
                    <a:pt x="26" y="14"/>
                  </a:lnTo>
                  <a:lnTo>
                    <a:pt x="26" y="13"/>
                  </a:lnTo>
                  <a:lnTo>
                    <a:pt x="28" y="11"/>
                  </a:lnTo>
                  <a:lnTo>
                    <a:pt x="29" y="10"/>
                  </a:lnTo>
                  <a:lnTo>
                    <a:pt x="33" y="9"/>
                  </a:lnTo>
                  <a:lnTo>
                    <a:pt x="36" y="7"/>
                  </a:lnTo>
                  <a:lnTo>
                    <a:pt x="41" y="4"/>
                  </a:lnTo>
                  <a:lnTo>
                    <a:pt x="45" y="2"/>
                  </a:lnTo>
                  <a:lnTo>
                    <a:pt x="44" y="2"/>
                  </a:lnTo>
                  <a:lnTo>
                    <a:pt x="43" y="2"/>
                  </a:lnTo>
                  <a:lnTo>
                    <a:pt x="42" y="2"/>
                  </a:lnTo>
                  <a:lnTo>
                    <a:pt x="40" y="1"/>
                  </a:lnTo>
                  <a:lnTo>
                    <a:pt x="37" y="1"/>
                  </a:lnTo>
                  <a:lnTo>
                    <a:pt x="35" y="1"/>
                  </a:lnTo>
                  <a:lnTo>
                    <a:pt x="31" y="1"/>
                  </a:lnTo>
                  <a:lnTo>
                    <a:pt x="28" y="0"/>
                  </a:lnTo>
                  <a:lnTo>
                    <a:pt x="26" y="1"/>
                  </a:lnTo>
                  <a:lnTo>
                    <a:pt x="22" y="1"/>
                  </a:lnTo>
                  <a:lnTo>
                    <a:pt x="19" y="1"/>
                  </a:lnTo>
                  <a:lnTo>
                    <a:pt x="14" y="2"/>
                  </a:lnTo>
                  <a:lnTo>
                    <a:pt x="10" y="2"/>
                  </a:lnTo>
                  <a:lnTo>
                    <a:pt x="7" y="3"/>
                  </a:lnTo>
                  <a:lnTo>
                    <a:pt x="3" y="5"/>
                  </a:lnTo>
                  <a:close/>
                </a:path>
              </a:pathLst>
            </a:custGeom>
            <a:solidFill>
              <a:srgbClr val="999999"/>
            </a:solidFill>
            <a:ln w="9525">
              <a:noFill/>
              <a:round/>
              <a:headEnd/>
              <a:tailEnd/>
            </a:ln>
          </p:spPr>
          <p:txBody>
            <a:bodyPr/>
            <a:lstStyle/>
            <a:p>
              <a:endParaRPr lang="en-US"/>
            </a:p>
          </p:txBody>
        </p:sp>
        <p:sp>
          <p:nvSpPr>
            <p:cNvPr id="133328" name="Freeform 315"/>
            <p:cNvSpPr>
              <a:spLocks/>
            </p:cNvSpPr>
            <p:nvPr/>
          </p:nvSpPr>
          <p:spPr bwMode="auto">
            <a:xfrm>
              <a:off x="1725" y="1171"/>
              <a:ext cx="37" cy="10"/>
            </a:xfrm>
            <a:custGeom>
              <a:avLst/>
              <a:gdLst>
                <a:gd name="T0" fmla="*/ 0 w 37"/>
                <a:gd name="T1" fmla="*/ 7 h 10"/>
                <a:gd name="T2" fmla="*/ 0 w 37"/>
                <a:gd name="T3" fmla="*/ 7 h 10"/>
                <a:gd name="T4" fmla="*/ 0 w 37"/>
                <a:gd name="T5" fmla="*/ 5 h 10"/>
                <a:gd name="T6" fmla="*/ 1 w 37"/>
                <a:gd name="T7" fmla="*/ 5 h 10"/>
                <a:gd name="T8" fmla="*/ 1 w 37"/>
                <a:gd name="T9" fmla="*/ 4 h 10"/>
                <a:gd name="T10" fmla="*/ 2 w 37"/>
                <a:gd name="T11" fmla="*/ 3 h 10"/>
                <a:gd name="T12" fmla="*/ 3 w 37"/>
                <a:gd name="T13" fmla="*/ 3 h 10"/>
                <a:gd name="T14" fmla="*/ 4 w 37"/>
                <a:gd name="T15" fmla="*/ 2 h 10"/>
                <a:gd name="T16" fmla="*/ 7 w 37"/>
                <a:gd name="T17" fmla="*/ 1 h 10"/>
                <a:gd name="T18" fmla="*/ 9 w 37"/>
                <a:gd name="T19" fmla="*/ 1 h 10"/>
                <a:gd name="T20" fmla="*/ 11 w 37"/>
                <a:gd name="T21" fmla="*/ 0 h 10"/>
                <a:gd name="T22" fmla="*/ 15 w 37"/>
                <a:gd name="T23" fmla="*/ 0 h 10"/>
                <a:gd name="T24" fmla="*/ 18 w 37"/>
                <a:gd name="T25" fmla="*/ 0 h 10"/>
                <a:gd name="T26" fmla="*/ 22 w 37"/>
                <a:gd name="T27" fmla="*/ 0 h 10"/>
                <a:gd name="T28" fmla="*/ 27 w 37"/>
                <a:gd name="T29" fmla="*/ 1 h 10"/>
                <a:gd name="T30" fmla="*/ 31 w 37"/>
                <a:gd name="T31" fmla="*/ 2 h 10"/>
                <a:gd name="T32" fmla="*/ 37 w 37"/>
                <a:gd name="T33" fmla="*/ 3 h 10"/>
                <a:gd name="T34" fmla="*/ 37 w 37"/>
                <a:gd name="T35" fmla="*/ 5 h 10"/>
                <a:gd name="T36" fmla="*/ 36 w 37"/>
                <a:gd name="T37" fmla="*/ 5 h 10"/>
                <a:gd name="T38" fmla="*/ 36 w 37"/>
                <a:gd name="T39" fmla="*/ 5 h 10"/>
                <a:gd name="T40" fmla="*/ 34 w 37"/>
                <a:gd name="T41" fmla="*/ 4 h 10"/>
                <a:gd name="T42" fmla="*/ 32 w 37"/>
                <a:gd name="T43" fmla="*/ 4 h 10"/>
                <a:gd name="T44" fmla="*/ 30 w 37"/>
                <a:gd name="T45" fmla="*/ 3 h 10"/>
                <a:gd name="T46" fmla="*/ 28 w 37"/>
                <a:gd name="T47" fmla="*/ 3 h 10"/>
                <a:gd name="T48" fmla="*/ 24 w 37"/>
                <a:gd name="T49" fmla="*/ 3 h 10"/>
                <a:gd name="T50" fmla="*/ 22 w 37"/>
                <a:gd name="T51" fmla="*/ 2 h 10"/>
                <a:gd name="T52" fmla="*/ 18 w 37"/>
                <a:gd name="T53" fmla="*/ 2 h 10"/>
                <a:gd name="T54" fmla="*/ 15 w 37"/>
                <a:gd name="T55" fmla="*/ 2 h 10"/>
                <a:gd name="T56" fmla="*/ 13 w 37"/>
                <a:gd name="T57" fmla="*/ 3 h 10"/>
                <a:gd name="T58" fmla="*/ 9 w 37"/>
                <a:gd name="T59" fmla="*/ 3 h 10"/>
                <a:gd name="T60" fmla="*/ 7 w 37"/>
                <a:gd name="T61" fmla="*/ 4 h 10"/>
                <a:gd name="T62" fmla="*/ 4 w 37"/>
                <a:gd name="T63" fmla="*/ 5 h 10"/>
                <a:gd name="T64" fmla="*/ 2 w 37"/>
                <a:gd name="T65" fmla="*/ 8 h 10"/>
                <a:gd name="T66" fmla="*/ 0 w 37"/>
                <a:gd name="T67" fmla="*/ 10 h 10"/>
                <a:gd name="T68" fmla="*/ 0 w 37"/>
                <a:gd name="T69" fmla="*/ 7 h 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10"/>
                <a:gd name="T107" fmla="*/ 37 w 37"/>
                <a:gd name="T108" fmla="*/ 10 h 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10">
                  <a:moveTo>
                    <a:pt x="0" y="7"/>
                  </a:moveTo>
                  <a:lnTo>
                    <a:pt x="0" y="7"/>
                  </a:lnTo>
                  <a:lnTo>
                    <a:pt x="0" y="5"/>
                  </a:lnTo>
                  <a:lnTo>
                    <a:pt x="1" y="5"/>
                  </a:lnTo>
                  <a:lnTo>
                    <a:pt x="1" y="4"/>
                  </a:lnTo>
                  <a:lnTo>
                    <a:pt x="2" y="3"/>
                  </a:lnTo>
                  <a:lnTo>
                    <a:pt x="3" y="3"/>
                  </a:lnTo>
                  <a:lnTo>
                    <a:pt x="4" y="2"/>
                  </a:lnTo>
                  <a:lnTo>
                    <a:pt x="7" y="1"/>
                  </a:lnTo>
                  <a:lnTo>
                    <a:pt x="9" y="1"/>
                  </a:lnTo>
                  <a:lnTo>
                    <a:pt x="11" y="0"/>
                  </a:lnTo>
                  <a:lnTo>
                    <a:pt x="15" y="0"/>
                  </a:lnTo>
                  <a:lnTo>
                    <a:pt x="18" y="0"/>
                  </a:lnTo>
                  <a:lnTo>
                    <a:pt x="22" y="0"/>
                  </a:lnTo>
                  <a:lnTo>
                    <a:pt x="27" y="1"/>
                  </a:lnTo>
                  <a:lnTo>
                    <a:pt x="31" y="2"/>
                  </a:lnTo>
                  <a:lnTo>
                    <a:pt x="37" y="3"/>
                  </a:lnTo>
                  <a:lnTo>
                    <a:pt x="37" y="5"/>
                  </a:lnTo>
                  <a:lnTo>
                    <a:pt x="36" y="5"/>
                  </a:lnTo>
                  <a:lnTo>
                    <a:pt x="34" y="4"/>
                  </a:lnTo>
                  <a:lnTo>
                    <a:pt x="32" y="4"/>
                  </a:lnTo>
                  <a:lnTo>
                    <a:pt x="30" y="3"/>
                  </a:lnTo>
                  <a:lnTo>
                    <a:pt x="28" y="3"/>
                  </a:lnTo>
                  <a:lnTo>
                    <a:pt x="24" y="3"/>
                  </a:lnTo>
                  <a:lnTo>
                    <a:pt x="22" y="2"/>
                  </a:lnTo>
                  <a:lnTo>
                    <a:pt x="18" y="2"/>
                  </a:lnTo>
                  <a:lnTo>
                    <a:pt x="15" y="2"/>
                  </a:lnTo>
                  <a:lnTo>
                    <a:pt x="13" y="3"/>
                  </a:lnTo>
                  <a:lnTo>
                    <a:pt x="9" y="3"/>
                  </a:lnTo>
                  <a:lnTo>
                    <a:pt x="7" y="4"/>
                  </a:lnTo>
                  <a:lnTo>
                    <a:pt x="4" y="5"/>
                  </a:lnTo>
                  <a:lnTo>
                    <a:pt x="2" y="8"/>
                  </a:lnTo>
                  <a:lnTo>
                    <a:pt x="0" y="10"/>
                  </a:lnTo>
                  <a:lnTo>
                    <a:pt x="0" y="7"/>
                  </a:lnTo>
                  <a:close/>
                </a:path>
              </a:pathLst>
            </a:custGeom>
            <a:solidFill>
              <a:srgbClr val="000000"/>
            </a:solidFill>
            <a:ln w="9525">
              <a:noFill/>
              <a:round/>
              <a:headEnd/>
              <a:tailEnd/>
            </a:ln>
          </p:spPr>
          <p:txBody>
            <a:bodyPr/>
            <a:lstStyle/>
            <a:p>
              <a:endParaRPr lang="en-US"/>
            </a:p>
          </p:txBody>
        </p:sp>
        <p:sp>
          <p:nvSpPr>
            <p:cNvPr id="133329" name="Freeform 316"/>
            <p:cNvSpPr>
              <a:spLocks/>
            </p:cNvSpPr>
            <p:nvPr/>
          </p:nvSpPr>
          <p:spPr bwMode="auto">
            <a:xfrm>
              <a:off x="1725" y="1146"/>
              <a:ext cx="37" cy="11"/>
            </a:xfrm>
            <a:custGeom>
              <a:avLst/>
              <a:gdLst>
                <a:gd name="T0" fmla="*/ 0 w 37"/>
                <a:gd name="T1" fmla="*/ 7 h 11"/>
                <a:gd name="T2" fmla="*/ 0 w 37"/>
                <a:gd name="T3" fmla="*/ 7 h 11"/>
                <a:gd name="T4" fmla="*/ 0 w 37"/>
                <a:gd name="T5" fmla="*/ 6 h 11"/>
                <a:gd name="T6" fmla="*/ 1 w 37"/>
                <a:gd name="T7" fmla="*/ 6 h 11"/>
                <a:gd name="T8" fmla="*/ 1 w 37"/>
                <a:gd name="T9" fmla="*/ 5 h 11"/>
                <a:gd name="T10" fmla="*/ 2 w 37"/>
                <a:gd name="T11" fmla="*/ 4 h 11"/>
                <a:gd name="T12" fmla="*/ 3 w 37"/>
                <a:gd name="T13" fmla="*/ 4 h 11"/>
                <a:gd name="T14" fmla="*/ 4 w 37"/>
                <a:gd name="T15" fmla="*/ 2 h 11"/>
                <a:gd name="T16" fmla="*/ 7 w 37"/>
                <a:gd name="T17" fmla="*/ 1 h 11"/>
                <a:gd name="T18" fmla="*/ 9 w 37"/>
                <a:gd name="T19" fmla="*/ 1 h 11"/>
                <a:gd name="T20" fmla="*/ 11 w 37"/>
                <a:gd name="T21" fmla="*/ 0 h 11"/>
                <a:gd name="T22" fmla="*/ 15 w 37"/>
                <a:gd name="T23" fmla="*/ 0 h 11"/>
                <a:gd name="T24" fmla="*/ 18 w 37"/>
                <a:gd name="T25" fmla="*/ 0 h 11"/>
                <a:gd name="T26" fmla="*/ 22 w 37"/>
                <a:gd name="T27" fmla="*/ 0 h 11"/>
                <a:gd name="T28" fmla="*/ 27 w 37"/>
                <a:gd name="T29" fmla="*/ 1 h 11"/>
                <a:gd name="T30" fmla="*/ 31 w 37"/>
                <a:gd name="T31" fmla="*/ 2 h 11"/>
                <a:gd name="T32" fmla="*/ 37 w 37"/>
                <a:gd name="T33" fmla="*/ 4 h 11"/>
                <a:gd name="T34" fmla="*/ 37 w 37"/>
                <a:gd name="T35" fmla="*/ 6 h 11"/>
                <a:gd name="T36" fmla="*/ 36 w 37"/>
                <a:gd name="T37" fmla="*/ 6 h 11"/>
                <a:gd name="T38" fmla="*/ 36 w 37"/>
                <a:gd name="T39" fmla="*/ 6 h 11"/>
                <a:gd name="T40" fmla="*/ 34 w 37"/>
                <a:gd name="T41" fmla="*/ 5 h 11"/>
                <a:gd name="T42" fmla="*/ 32 w 37"/>
                <a:gd name="T43" fmla="*/ 5 h 11"/>
                <a:gd name="T44" fmla="*/ 30 w 37"/>
                <a:gd name="T45" fmla="*/ 5 h 11"/>
                <a:gd name="T46" fmla="*/ 28 w 37"/>
                <a:gd name="T47" fmla="*/ 4 h 11"/>
                <a:gd name="T48" fmla="*/ 24 w 37"/>
                <a:gd name="T49" fmla="*/ 4 h 11"/>
                <a:gd name="T50" fmla="*/ 22 w 37"/>
                <a:gd name="T51" fmla="*/ 2 h 11"/>
                <a:gd name="T52" fmla="*/ 18 w 37"/>
                <a:gd name="T53" fmla="*/ 2 h 11"/>
                <a:gd name="T54" fmla="*/ 15 w 37"/>
                <a:gd name="T55" fmla="*/ 2 h 11"/>
                <a:gd name="T56" fmla="*/ 13 w 37"/>
                <a:gd name="T57" fmla="*/ 4 h 11"/>
                <a:gd name="T58" fmla="*/ 9 w 37"/>
                <a:gd name="T59" fmla="*/ 4 h 11"/>
                <a:gd name="T60" fmla="*/ 7 w 37"/>
                <a:gd name="T61" fmla="*/ 5 h 11"/>
                <a:gd name="T62" fmla="*/ 4 w 37"/>
                <a:gd name="T63" fmla="*/ 6 h 11"/>
                <a:gd name="T64" fmla="*/ 2 w 37"/>
                <a:gd name="T65" fmla="*/ 8 h 11"/>
                <a:gd name="T66" fmla="*/ 0 w 37"/>
                <a:gd name="T67" fmla="*/ 11 h 11"/>
                <a:gd name="T68" fmla="*/ 0 w 37"/>
                <a:gd name="T69" fmla="*/ 7 h 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11"/>
                <a:gd name="T107" fmla="*/ 37 w 37"/>
                <a:gd name="T108" fmla="*/ 11 h 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11">
                  <a:moveTo>
                    <a:pt x="0" y="7"/>
                  </a:moveTo>
                  <a:lnTo>
                    <a:pt x="0" y="7"/>
                  </a:lnTo>
                  <a:lnTo>
                    <a:pt x="0" y="6"/>
                  </a:lnTo>
                  <a:lnTo>
                    <a:pt x="1" y="6"/>
                  </a:lnTo>
                  <a:lnTo>
                    <a:pt x="1" y="5"/>
                  </a:lnTo>
                  <a:lnTo>
                    <a:pt x="2" y="4"/>
                  </a:lnTo>
                  <a:lnTo>
                    <a:pt x="3" y="4"/>
                  </a:lnTo>
                  <a:lnTo>
                    <a:pt x="4" y="2"/>
                  </a:lnTo>
                  <a:lnTo>
                    <a:pt x="7" y="1"/>
                  </a:lnTo>
                  <a:lnTo>
                    <a:pt x="9" y="1"/>
                  </a:lnTo>
                  <a:lnTo>
                    <a:pt x="11" y="0"/>
                  </a:lnTo>
                  <a:lnTo>
                    <a:pt x="15" y="0"/>
                  </a:lnTo>
                  <a:lnTo>
                    <a:pt x="18" y="0"/>
                  </a:lnTo>
                  <a:lnTo>
                    <a:pt x="22" y="0"/>
                  </a:lnTo>
                  <a:lnTo>
                    <a:pt x="27" y="1"/>
                  </a:lnTo>
                  <a:lnTo>
                    <a:pt x="31" y="2"/>
                  </a:lnTo>
                  <a:lnTo>
                    <a:pt x="37" y="4"/>
                  </a:lnTo>
                  <a:lnTo>
                    <a:pt x="37" y="6"/>
                  </a:lnTo>
                  <a:lnTo>
                    <a:pt x="36" y="6"/>
                  </a:lnTo>
                  <a:lnTo>
                    <a:pt x="34" y="5"/>
                  </a:lnTo>
                  <a:lnTo>
                    <a:pt x="32" y="5"/>
                  </a:lnTo>
                  <a:lnTo>
                    <a:pt x="30" y="5"/>
                  </a:lnTo>
                  <a:lnTo>
                    <a:pt x="28" y="4"/>
                  </a:lnTo>
                  <a:lnTo>
                    <a:pt x="24" y="4"/>
                  </a:lnTo>
                  <a:lnTo>
                    <a:pt x="22" y="2"/>
                  </a:lnTo>
                  <a:lnTo>
                    <a:pt x="18" y="2"/>
                  </a:lnTo>
                  <a:lnTo>
                    <a:pt x="15" y="2"/>
                  </a:lnTo>
                  <a:lnTo>
                    <a:pt x="13" y="4"/>
                  </a:lnTo>
                  <a:lnTo>
                    <a:pt x="9" y="4"/>
                  </a:lnTo>
                  <a:lnTo>
                    <a:pt x="7" y="5"/>
                  </a:lnTo>
                  <a:lnTo>
                    <a:pt x="4" y="6"/>
                  </a:lnTo>
                  <a:lnTo>
                    <a:pt x="2" y="8"/>
                  </a:lnTo>
                  <a:lnTo>
                    <a:pt x="0" y="11"/>
                  </a:lnTo>
                  <a:lnTo>
                    <a:pt x="0" y="7"/>
                  </a:lnTo>
                  <a:close/>
                </a:path>
              </a:pathLst>
            </a:custGeom>
            <a:solidFill>
              <a:srgbClr val="000000"/>
            </a:solidFill>
            <a:ln w="9525">
              <a:noFill/>
              <a:round/>
              <a:headEnd/>
              <a:tailEnd/>
            </a:ln>
          </p:spPr>
          <p:txBody>
            <a:bodyPr/>
            <a:lstStyle/>
            <a:p>
              <a:endParaRPr lang="en-US"/>
            </a:p>
          </p:txBody>
        </p:sp>
        <p:sp>
          <p:nvSpPr>
            <p:cNvPr id="133330" name="Freeform 317"/>
            <p:cNvSpPr>
              <a:spLocks/>
            </p:cNvSpPr>
            <p:nvPr/>
          </p:nvSpPr>
          <p:spPr bwMode="auto">
            <a:xfrm>
              <a:off x="1760" y="1134"/>
              <a:ext cx="60" cy="114"/>
            </a:xfrm>
            <a:custGeom>
              <a:avLst/>
              <a:gdLst>
                <a:gd name="T0" fmla="*/ 0 w 60"/>
                <a:gd name="T1" fmla="*/ 0 h 114"/>
                <a:gd name="T2" fmla="*/ 0 w 60"/>
                <a:gd name="T3" fmla="*/ 110 h 114"/>
                <a:gd name="T4" fmla="*/ 18 w 60"/>
                <a:gd name="T5" fmla="*/ 114 h 114"/>
                <a:gd name="T6" fmla="*/ 17 w 60"/>
                <a:gd name="T7" fmla="*/ 98 h 114"/>
                <a:gd name="T8" fmla="*/ 60 w 60"/>
                <a:gd name="T9" fmla="*/ 105 h 114"/>
                <a:gd name="T10" fmla="*/ 60 w 60"/>
                <a:gd name="T11" fmla="*/ 100 h 114"/>
                <a:gd name="T12" fmla="*/ 30 w 60"/>
                <a:gd name="T13" fmla="*/ 96 h 114"/>
                <a:gd name="T14" fmla="*/ 29 w 60"/>
                <a:gd name="T15" fmla="*/ 83 h 114"/>
                <a:gd name="T16" fmla="*/ 9 w 60"/>
                <a:gd name="T17" fmla="*/ 83 h 114"/>
                <a:gd name="T18" fmla="*/ 8 w 60"/>
                <a:gd name="T19" fmla="*/ 81 h 114"/>
                <a:gd name="T20" fmla="*/ 7 w 60"/>
                <a:gd name="T21" fmla="*/ 76 h 114"/>
                <a:gd name="T22" fmla="*/ 6 w 60"/>
                <a:gd name="T23" fmla="*/ 69 h 114"/>
                <a:gd name="T24" fmla="*/ 3 w 60"/>
                <a:gd name="T25" fmla="*/ 60 h 114"/>
                <a:gd name="T26" fmla="*/ 2 w 60"/>
                <a:gd name="T27" fmla="*/ 48 h 114"/>
                <a:gd name="T28" fmla="*/ 1 w 60"/>
                <a:gd name="T29" fmla="*/ 34 h 114"/>
                <a:gd name="T30" fmla="*/ 2 w 60"/>
                <a:gd name="T31" fmla="*/ 20 h 114"/>
                <a:gd name="T32" fmla="*/ 6 w 60"/>
                <a:gd name="T33" fmla="*/ 4 h 114"/>
                <a:gd name="T34" fmla="*/ 0 w 60"/>
                <a:gd name="T35" fmla="*/ 0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114"/>
                <a:gd name="T56" fmla="*/ 60 w 60"/>
                <a:gd name="T57" fmla="*/ 114 h 1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114">
                  <a:moveTo>
                    <a:pt x="0" y="0"/>
                  </a:moveTo>
                  <a:lnTo>
                    <a:pt x="0" y="110"/>
                  </a:lnTo>
                  <a:lnTo>
                    <a:pt x="18" y="114"/>
                  </a:lnTo>
                  <a:lnTo>
                    <a:pt x="17" y="98"/>
                  </a:lnTo>
                  <a:lnTo>
                    <a:pt x="60" y="105"/>
                  </a:lnTo>
                  <a:lnTo>
                    <a:pt x="60" y="100"/>
                  </a:lnTo>
                  <a:lnTo>
                    <a:pt x="30" y="96"/>
                  </a:lnTo>
                  <a:lnTo>
                    <a:pt x="29" y="83"/>
                  </a:lnTo>
                  <a:lnTo>
                    <a:pt x="9" y="83"/>
                  </a:lnTo>
                  <a:lnTo>
                    <a:pt x="8" y="81"/>
                  </a:lnTo>
                  <a:lnTo>
                    <a:pt x="7" y="76"/>
                  </a:lnTo>
                  <a:lnTo>
                    <a:pt x="6" y="69"/>
                  </a:lnTo>
                  <a:lnTo>
                    <a:pt x="3" y="60"/>
                  </a:lnTo>
                  <a:lnTo>
                    <a:pt x="2" y="48"/>
                  </a:lnTo>
                  <a:lnTo>
                    <a:pt x="1" y="34"/>
                  </a:lnTo>
                  <a:lnTo>
                    <a:pt x="2" y="20"/>
                  </a:lnTo>
                  <a:lnTo>
                    <a:pt x="6" y="4"/>
                  </a:lnTo>
                  <a:lnTo>
                    <a:pt x="0" y="0"/>
                  </a:lnTo>
                  <a:close/>
                </a:path>
              </a:pathLst>
            </a:custGeom>
            <a:solidFill>
              <a:srgbClr val="001999"/>
            </a:solidFill>
            <a:ln w="9525">
              <a:noFill/>
              <a:round/>
              <a:headEnd/>
              <a:tailEnd/>
            </a:ln>
          </p:spPr>
          <p:txBody>
            <a:bodyPr/>
            <a:lstStyle/>
            <a:p>
              <a:endParaRPr lang="en-US"/>
            </a:p>
          </p:txBody>
        </p:sp>
        <p:sp>
          <p:nvSpPr>
            <p:cNvPr id="133331" name="Freeform 318"/>
            <p:cNvSpPr>
              <a:spLocks/>
            </p:cNvSpPr>
            <p:nvPr/>
          </p:nvSpPr>
          <p:spPr bwMode="auto">
            <a:xfrm>
              <a:off x="1790" y="1109"/>
              <a:ext cx="78" cy="15"/>
            </a:xfrm>
            <a:custGeom>
              <a:avLst/>
              <a:gdLst>
                <a:gd name="T0" fmla="*/ 0 w 78"/>
                <a:gd name="T1" fmla="*/ 15 h 15"/>
                <a:gd name="T2" fmla="*/ 0 w 78"/>
                <a:gd name="T3" fmla="*/ 15 h 15"/>
                <a:gd name="T4" fmla="*/ 2 w 78"/>
                <a:gd name="T5" fmla="*/ 14 h 15"/>
                <a:gd name="T6" fmla="*/ 4 w 78"/>
                <a:gd name="T7" fmla="*/ 14 h 15"/>
                <a:gd name="T8" fmla="*/ 7 w 78"/>
                <a:gd name="T9" fmla="*/ 12 h 15"/>
                <a:gd name="T10" fmla="*/ 11 w 78"/>
                <a:gd name="T11" fmla="*/ 11 h 15"/>
                <a:gd name="T12" fmla="*/ 14 w 78"/>
                <a:gd name="T13" fmla="*/ 10 h 15"/>
                <a:gd name="T14" fmla="*/ 19 w 78"/>
                <a:gd name="T15" fmla="*/ 9 h 15"/>
                <a:gd name="T16" fmla="*/ 23 w 78"/>
                <a:gd name="T17" fmla="*/ 8 h 15"/>
                <a:gd name="T18" fmla="*/ 29 w 78"/>
                <a:gd name="T19" fmla="*/ 8 h 15"/>
                <a:gd name="T20" fmla="*/ 35 w 78"/>
                <a:gd name="T21" fmla="*/ 7 h 15"/>
                <a:gd name="T22" fmla="*/ 42 w 78"/>
                <a:gd name="T23" fmla="*/ 7 h 15"/>
                <a:gd name="T24" fmla="*/ 48 w 78"/>
                <a:gd name="T25" fmla="*/ 5 h 15"/>
                <a:gd name="T26" fmla="*/ 55 w 78"/>
                <a:gd name="T27" fmla="*/ 7 h 15"/>
                <a:gd name="T28" fmla="*/ 62 w 78"/>
                <a:gd name="T29" fmla="*/ 7 h 15"/>
                <a:gd name="T30" fmla="*/ 69 w 78"/>
                <a:gd name="T31" fmla="*/ 8 h 15"/>
                <a:gd name="T32" fmla="*/ 76 w 78"/>
                <a:gd name="T33" fmla="*/ 9 h 15"/>
                <a:gd name="T34" fmla="*/ 78 w 78"/>
                <a:gd name="T35" fmla="*/ 0 h 15"/>
                <a:gd name="T36" fmla="*/ 78 w 78"/>
                <a:gd name="T37" fmla="*/ 0 h 15"/>
                <a:gd name="T38" fmla="*/ 76 w 78"/>
                <a:gd name="T39" fmla="*/ 0 h 15"/>
                <a:gd name="T40" fmla="*/ 74 w 78"/>
                <a:gd name="T41" fmla="*/ 0 h 15"/>
                <a:gd name="T42" fmla="*/ 70 w 78"/>
                <a:gd name="T43" fmla="*/ 0 h 15"/>
                <a:gd name="T44" fmla="*/ 65 w 78"/>
                <a:gd name="T45" fmla="*/ 0 h 15"/>
                <a:gd name="T46" fmla="*/ 61 w 78"/>
                <a:gd name="T47" fmla="*/ 0 h 15"/>
                <a:gd name="T48" fmla="*/ 56 w 78"/>
                <a:gd name="T49" fmla="*/ 0 h 15"/>
                <a:gd name="T50" fmla="*/ 50 w 78"/>
                <a:gd name="T51" fmla="*/ 1 h 15"/>
                <a:gd name="T52" fmla="*/ 43 w 78"/>
                <a:gd name="T53" fmla="*/ 1 h 15"/>
                <a:gd name="T54" fmla="*/ 37 w 78"/>
                <a:gd name="T55" fmla="*/ 1 h 15"/>
                <a:gd name="T56" fmla="*/ 30 w 78"/>
                <a:gd name="T57" fmla="*/ 2 h 15"/>
                <a:gd name="T58" fmla="*/ 25 w 78"/>
                <a:gd name="T59" fmla="*/ 3 h 15"/>
                <a:gd name="T60" fmla="*/ 18 w 78"/>
                <a:gd name="T61" fmla="*/ 4 h 15"/>
                <a:gd name="T62" fmla="*/ 12 w 78"/>
                <a:gd name="T63" fmla="*/ 5 h 15"/>
                <a:gd name="T64" fmla="*/ 6 w 78"/>
                <a:gd name="T65" fmla="*/ 7 h 15"/>
                <a:gd name="T66" fmla="*/ 0 w 78"/>
                <a:gd name="T67" fmla="*/ 8 h 15"/>
                <a:gd name="T68" fmla="*/ 0 w 78"/>
                <a:gd name="T69" fmla="*/ 15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15"/>
                <a:gd name="T107" fmla="*/ 78 w 78"/>
                <a:gd name="T108" fmla="*/ 15 h 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15">
                  <a:moveTo>
                    <a:pt x="0" y="15"/>
                  </a:moveTo>
                  <a:lnTo>
                    <a:pt x="0" y="15"/>
                  </a:lnTo>
                  <a:lnTo>
                    <a:pt x="2" y="14"/>
                  </a:lnTo>
                  <a:lnTo>
                    <a:pt x="4" y="14"/>
                  </a:lnTo>
                  <a:lnTo>
                    <a:pt x="7" y="12"/>
                  </a:lnTo>
                  <a:lnTo>
                    <a:pt x="11" y="11"/>
                  </a:lnTo>
                  <a:lnTo>
                    <a:pt x="14" y="10"/>
                  </a:lnTo>
                  <a:lnTo>
                    <a:pt x="19" y="9"/>
                  </a:lnTo>
                  <a:lnTo>
                    <a:pt x="23" y="8"/>
                  </a:lnTo>
                  <a:lnTo>
                    <a:pt x="29" y="8"/>
                  </a:lnTo>
                  <a:lnTo>
                    <a:pt x="35" y="7"/>
                  </a:lnTo>
                  <a:lnTo>
                    <a:pt x="42" y="7"/>
                  </a:lnTo>
                  <a:lnTo>
                    <a:pt x="48" y="5"/>
                  </a:lnTo>
                  <a:lnTo>
                    <a:pt x="55" y="7"/>
                  </a:lnTo>
                  <a:lnTo>
                    <a:pt x="62" y="7"/>
                  </a:lnTo>
                  <a:lnTo>
                    <a:pt x="69" y="8"/>
                  </a:lnTo>
                  <a:lnTo>
                    <a:pt x="76" y="9"/>
                  </a:lnTo>
                  <a:lnTo>
                    <a:pt x="78" y="0"/>
                  </a:lnTo>
                  <a:lnTo>
                    <a:pt x="76" y="0"/>
                  </a:lnTo>
                  <a:lnTo>
                    <a:pt x="74" y="0"/>
                  </a:lnTo>
                  <a:lnTo>
                    <a:pt x="70" y="0"/>
                  </a:lnTo>
                  <a:lnTo>
                    <a:pt x="65" y="0"/>
                  </a:lnTo>
                  <a:lnTo>
                    <a:pt x="61" y="0"/>
                  </a:lnTo>
                  <a:lnTo>
                    <a:pt x="56" y="0"/>
                  </a:lnTo>
                  <a:lnTo>
                    <a:pt x="50" y="1"/>
                  </a:lnTo>
                  <a:lnTo>
                    <a:pt x="43" y="1"/>
                  </a:lnTo>
                  <a:lnTo>
                    <a:pt x="37" y="1"/>
                  </a:lnTo>
                  <a:lnTo>
                    <a:pt x="30" y="2"/>
                  </a:lnTo>
                  <a:lnTo>
                    <a:pt x="25" y="3"/>
                  </a:lnTo>
                  <a:lnTo>
                    <a:pt x="18" y="4"/>
                  </a:lnTo>
                  <a:lnTo>
                    <a:pt x="12" y="5"/>
                  </a:lnTo>
                  <a:lnTo>
                    <a:pt x="6" y="7"/>
                  </a:lnTo>
                  <a:lnTo>
                    <a:pt x="0" y="8"/>
                  </a:lnTo>
                  <a:lnTo>
                    <a:pt x="0" y="15"/>
                  </a:lnTo>
                  <a:close/>
                </a:path>
              </a:pathLst>
            </a:custGeom>
            <a:solidFill>
              <a:srgbClr val="333333"/>
            </a:solidFill>
            <a:ln w="9525">
              <a:noFill/>
              <a:round/>
              <a:headEnd/>
              <a:tailEnd/>
            </a:ln>
          </p:spPr>
          <p:txBody>
            <a:bodyPr/>
            <a:lstStyle/>
            <a:p>
              <a:endParaRPr lang="en-US"/>
            </a:p>
          </p:txBody>
        </p:sp>
        <p:sp>
          <p:nvSpPr>
            <p:cNvPr id="133332" name="Freeform 319"/>
            <p:cNvSpPr>
              <a:spLocks/>
            </p:cNvSpPr>
            <p:nvPr/>
          </p:nvSpPr>
          <p:spPr bwMode="auto">
            <a:xfrm>
              <a:off x="1745" y="1250"/>
              <a:ext cx="131" cy="44"/>
            </a:xfrm>
            <a:custGeom>
              <a:avLst/>
              <a:gdLst>
                <a:gd name="T0" fmla="*/ 54 w 131"/>
                <a:gd name="T1" fmla="*/ 43 h 44"/>
                <a:gd name="T2" fmla="*/ 56 w 131"/>
                <a:gd name="T3" fmla="*/ 42 h 44"/>
                <a:gd name="T4" fmla="*/ 56 w 131"/>
                <a:gd name="T5" fmla="*/ 42 h 44"/>
                <a:gd name="T6" fmla="*/ 57 w 131"/>
                <a:gd name="T7" fmla="*/ 42 h 44"/>
                <a:gd name="T8" fmla="*/ 59 w 131"/>
                <a:gd name="T9" fmla="*/ 41 h 44"/>
                <a:gd name="T10" fmla="*/ 60 w 131"/>
                <a:gd name="T11" fmla="*/ 41 h 44"/>
                <a:gd name="T12" fmla="*/ 63 w 131"/>
                <a:gd name="T13" fmla="*/ 40 h 44"/>
                <a:gd name="T14" fmla="*/ 65 w 131"/>
                <a:gd name="T15" fmla="*/ 39 h 44"/>
                <a:gd name="T16" fmla="*/ 67 w 131"/>
                <a:gd name="T17" fmla="*/ 37 h 44"/>
                <a:gd name="T18" fmla="*/ 71 w 131"/>
                <a:gd name="T19" fmla="*/ 36 h 44"/>
                <a:gd name="T20" fmla="*/ 73 w 131"/>
                <a:gd name="T21" fmla="*/ 34 h 44"/>
                <a:gd name="T22" fmla="*/ 75 w 131"/>
                <a:gd name="T23" fmla="*/ 33 h 44"/>
                <a:gd name="T24" fmla="*/ 78 w 131"/>
                <a:gd name="T25" fmla="*/ 30 h 44"/>
                <a:gd name="T26" fmla="*/ 80 w 131"/>
                <a:gd name="T27" fmla="*/ 29 h 44"/>
                <a:gd name="T28" fmla="*/ 81 w 131"/>
                <a:gd name="T29" fmla="*/ 27 h 44"/>
                <a:gd name="T30" fmla="*/ 84 w 131"/>
                <a:gd name="T31" fmla="*/ 26 h 44"/>
                <a:gd name="T32" fmla="*/ 85 w 131"/>
                <a:gd name="T33" fmla="*/ 23 h 44"/>
                <a:gd name="T34" fmla="*/ 0 w 131"/>
                <a:gd name="T35" fmla="*/ 2 h 44"/>
                <a:gd name="T36" fmla="*/ 5 w 131"/>
                <a:gd name="T37" fmla="*/ 0 h 44"/>
                <a:gd name="T38" fmla="*/ 131 w 131"/>
                <a:gd name="T39" fmla="*/ 32 h 44"/>
                <a:gd name="T40" fmla="*/ 126 w 131"/>
                <a:gd name="T41" fmla="*/ 34 h 44"/>
                <a:gd name="T42" fmla="*/ 89 w 131"/>
                <a:gd name="T43" fmla="*/ 25 h 44"/>
                <a:gd name="T44" fmla="*/ 89 w 131"/>
                <a:gd name="T45" fmla="*/ 25 h 44"/>
                <a:gd name="T46" fmla="*/ 89 w 131"/>
                <a:gd name="T47" fmla="*/ 26 h 44"/>
                <a:gd name="T48" fmla="*/ 88 w 131"/>
                <a:gd name="T49" fmla="*/ 26 h 44"/>
                <a:gd name="T50" fmla="*/ 88 w 131"/>
                <a:gd name="T51" fmla="*/ 27 h 44"/>
                <a:gd name="T52" fmla="*/ 87 w 131"/>
                <a:gd name="T53" fmla="*/ 28 h 44"/>
                <a:gd name="T54" fmla="*/ 86 w 131"/>
                <a:gd name="T55" fmla="*/ 29 h 44"/>
                <a:gd name="T56" fmla="*/ 85 w 131"/>
                <a:gd name="T57" fmla="*/ 30 h 44"/>
                <a:gd name="T58" fmla="*/ 82 w 131"/>
                <a:gd name="T59" fmla="*/ 32 h 44"/>
                <a:gd name="T60" fmla="*/ 80 w 131"/>
                <a:gd name="T61" fmla="*/ 33 h 44"/>
                <a:gd name="T62" fmla="*/ 78 w 131"/>
                <a:gd name="T63" fmla="*/ 34 h 44"/>
                <a:gd name="T64" fmla="*/ 75 w 131"/>
                <a:gd name="T65" fmla="*/ 36 h 44"/>
                <a:gd name="T66" fmla="*/ 72 w 131"/>
                <a:gd name="T67" fmla="*/ 37 h 44"/>
                <a:gd name="T68" fmla="*/ 70 w 131"/>
                <a:gd name="T69" fmla="*/ 40 h 44"/>
                <a:gd name="T70" fmla="*/ 65 w 131"/>
                <a:gd name="T71" fmla="*/ 41 h 44"/>
                <a:gd name="T72" fmla="*/ 61 w 131"/>
                <a:gd name="T73" fmla="*/ 42 h 44"/>
                <a:gd name="T74" fmla="*/ 57 w 131"/>
                <a:gd name="T75" fmla="*/ 44 h 44"/>
                <a:gd name="T76" fmla="*/ 54 w 131"/>
                <a:gd name="T77" fmla="*/ 43 h 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
                <a:gd name="T118" fmla="*/ 0 h 44"/>
                <a:gd name="T119" fmla="*/ 131 w 131"/>
                <a:gd name="T120" fmla="*/ 44 h 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 h="44">
                  <a:moveTo>
                    <a:pt x="54" y="43"/>
                  </a:moveTo>
                  <a:lnTo>
                    <a:pt x="56" y="42"/>
                  </a:lnTo>
                  <a:lnTo>
                    <a:pt x="57" y="42"/>
                  </a:lnTo>
                  <a:lnTo>
                    <a:pt x="59" y="41"/>
                  </a:lnTo>
                  <a:lnTo>
                    <a:pt x="60" y="41"/>
                  </a:lnTo>
                  <a:lnTo>
                    <a:pt x="63" y="40"/>
                  </a:lnTo>
                  <a:lnTo>
                    <a:pt x="65" y="39"/>
                  </a:lnTo>
                  <a:lnTo>
                    <a:pt x="67" y="37"/>
                  </a:lnTo>
                  <a:lnTo>
                    <a:pt x="71" y="36"/>
                  </a:lnTo>
                  <a:lnTo>
                    <a:pt x="73" y="34"/>
                  </a:lnTo>
                  <a:lnTo>
                    <a:pt x="75" y="33"/>
                  </a:lnTo>
                  <a:lnTo>
                    <a:pt x="78" y="30"/>
                  </a:lnTo>
                  <a:lnTo>
                    <a:pt x="80" y="29"/>
                  </a:lnTo>
                  <a:lnTo>
                    <a:pt x="81" y="27"/>
                  </a:lnTo>
                  <a:lnTo>
                    <a:pt x="84" y="26"/>
                  </a:lnTo>
                  <a:lnTo>
                    <a:pt x="85" y="23"/>
                  </a:lnTo>
                  <a:lnTo>
                    <a:pt x="0" y="2"/>
                  </a:lnTo>
                  <a:lnTo>
                    <a:pt x="5" y="0"/>
                  </a:lnTo>
                  <a:lnTo>
                    <a:pt x="131" y="32"/>
                  </a:lnTo>
                  <a:lnTo>
                    <a:pt x="126" y="34"/>
                  </a:lnTo>
                  <a:lnTo>
                    <a:pt x="89" y="25"/>
                  </a:lnTo>
                  <a:lnTo>
                    <a:pt x="89" y="26"/>
                  </a:lnTo>
                  <a:lnTo>
                    <a:pt x="88" y="26"/>
                  </a:lnTo>
                  <a:lnTo>
                    <a:pt x="88" y="27"/>
                  </a:lnTo>
                  <a:lnTo>
                    <a:pt x="87" y="28"/>
                  </a:lnTo>
                  <a:lnTo>
                    <a:pt x="86" y="29"/>
                  </a:lnTo>
                  <a:lnTo>
                    <a:pt x="85" y="30"/>
                  </a:lnTo>
                  <a:lnTo>
                    <a:pt x="82" y="32"/>
                  </a:lnTo>
                  <a:lnTo>
                    <a:pt x="80" y="33"/>
                  </a:lnTo>
                  <a:lnTo>
                    <a:pt x="78" y="34"/>
                  </a:lnTo>
                  <a:lnTo>
                    <a:pt x="75" y="36"/>
                  </a:lnTo>
                  <a:lnTo>
                    <a:pt x="72" y="37"/>
                  </a:lnTo>
                  <a:lnTo>
                    <a:pt x="70" y="40"/>
                  </a:lnTo>
                  <a:lnTo>
                    <a:pt x="65" y="41"/>
                  </a:lnTo>
                  <a:lnTo>
                    <a:pt x="61" y="42"/>
                  </a:lnTo>
                  <a:lnTo>
                    <a:pt x="57" y="44"/>
                  </a:lnTo>
                  <a:lnTo>
                    <a:pt x="54" y="43"/>
                  </a:lnTo>
                  <a:close/>
                </a:path>
              </a:pathLst>
            </a:custGeom>
            <a:solidFill>
              <a:srgbClr val="000000"/>
            </a:solidFill>
            <a:ln w="9525">
              <a:noFill/>
              <a:round/>
              <a:headEnd/>
              <a:tailEnd/>
            </a:ln>
          </p:spPr>
          <p:txBody>
            <a:bodyPr/>
            <a:lstStyle/>
            <a:p>
              <a:endParaRPr lang="en-US"/>
            </a:p>
          </p:txBody>
        </p:sp>
        <p:sp>
          <p:nvSpPr>
            <p:cNvPr id="133333" name="Freeform 320"/>
            <p:cNvSpPr>
              <a:spLocks/>
            </p:cNvSpPr>
            <p:nvPr/>
          </p:nvSpPr>
          <p:spPr bwMode="auto">
            <a:xfrm>
              <a:off x="1717" y="1262"/>
              <a:ext cx="135" cy="39"/>
            </a:xfrm>
            <a:custGeom>
              <a:avLst/>
              <a:gdLst>
                <a:gd name="T0" fmla="*/ 0 w 135"/>
                <a:gd name="T1" fmla="*/ 0 h 39"/>
                <a:gd name="T2" fmla="*/ 131 w 135"/>
                <a:gd name="T3" fmla="*/ 39 h 39"/>
                <a:gd name="T4" fmla="*/ 135 w 135"/>
                <a:gd name="T5" fmla="*/ 39 h 39"/>
                <a:gd name="T6" fmla="*/ 4 w 135"/>
                <a:gd name="T7" fmla="*/ 0 h 39"/>
                <a:gd name="T8" fmla="*/ 0 w 135"/>
                <a:gd name="T9" fmla="*/ 0 h 39"/>
                <a:gd name="T10" fmla="*/ 0 60000 65536"/>
                <a:gd name="T11" fmla="*/ 0 60000 65536"/>
                <a:gd name="T12" fmla="*/ 0 60000 65536"/>
                <a:gd name="T13" fmla="*/ 0 60000 65536"/>
                <a:gd name="T14" fmla="*/ 0 60000 65536"/>
                <a:gd name="T15" fmla="*/ 0 w 135"/>
                <a:gd name="T16" fmla="*/ 0 h 39"/>
                <a:gd name="T17" fmla="*/ 135 w 135"/>
                <a:gd name="T18" fmla="*/ 39 h 39"/>
              </a:gdLst>
              <a:ahLst/>
              <a:cxnLst>
                <a:cxn ang="T10">
                  <a:pos x="T0" y="T1"/>
                </a:cxn>
                <a:cxn ang="T11">
                  <a:pos x="T2" y="T3"/>
                </a:cxn>
                <a:cxn ang="T12">
                  <a:pos x="T4" y="T5"/>
                </a:cxn>
                <a:cxn ang="T13">
                  <a:pos x="T6" y="T7"/>
                </a:cxn>
                <a:cxn ang="T14">
                  <a:pos x="T8" y="T9"/>
                </a:cxn>
              </a:cxnLst>
              <a:rect l="T15" t="T16" r="T17" b="T18"/>
              <a:pathLst>
                <a:path w="135" h="39">
                  <a:moveTo>
                    <a:pt x="0" y="0"/>
                  </a:moveTo>
                  <a:lnTo>
                    <a:pt x="131" y="39"/>
                  </a:lnTo>
                  <a:lnTo>
                    <a:pt x="135" y="39"/>
                  </a:lnTo>
                  <a:lnTo>
                    <a:pt x="4" y="0"/>
                  </a:lnTo>
                  <a:lnTo>
                    <a:pt x="0" y="0"/>
                  </a:lnTo>
                  <a:close/>
                </a:path>
              </a:pathLst>
            </a:custGeom>
            <a:solidFill>
              <a:srgbClr val="000000"/>
            </a:solidFill>
            <a:ln w="9525">
              <a:noFill/>
              <a:round/>
              <a:headEnd/>
              <a:tailEnd/>
            </a:ln>
          </p:spPr>
          <p:txBody>
            <a:bodyPr/>
            <a:lstStyle/>
            <a:p>
              <a:endParaRPr lang="en-US"/>
            </a:p>
          </p:txBody>
        </p:sp>
        <p:sp>
          <p:nvSpPr>
            <p:cNvPr id="133334" name="Freeform 321"/>
            <p:cNvSpPr>
              <a:spLocks/>
            </p:cNvSpPr>
            <p:nvPr/>
          </p:nvSpPr>
          <p:spPr bwMode="auto">
            <a:xfrm>
              <a:off x="1740" y="1256"/>
              <a:ext cx="132" cy="36"/>
            </a:xfrm>
            <a:custGeom>
              <a:avLst/>
              <a:gdLst>
                <a:gd name="T0" fmla="*/ 0 w 132"/>
                <a:gd name="T1" fmla="*/ 0 h 36"/>
                <a:gd name="T2" fmla="*/ 129 w 132"/>
                <a:gd name="T3" fmla="*/ 36 h 36"/>
                <a:gd name="T4" fmla="*/ 132 w 132"/>
                <a:gd name="T5" fmla="*/ 35 h 36"/>
                <a:gd name="T6" fmla="*/ 3 w 132"/>
                <a:gd name="T7" fmla="*/ 0 h 36"/>
                <a:gd name="T8" fmla="*/ 0 w 132"/>
                <a:gd name="T9" fmla="*/ 0 h 36"/>
                <a:gd name="T10" fmla="*/ 0 60000 65536"/>
                <a:gd name="T11" fmla="*/ 0 60000 65536"/>
                <a:gd name="T12" fmla="*/ 0 60000 65536"/>
                <a:gd name="T13" fmla="*/ 0 60000 65536"/>
                <a:gd name="T14" fmla="*/ 0 60000 65536"/>
                <a:gd name="T15" fmla="*/ 0 w 132"/>
                <a:gd name="T16" fmla="*/ 0 h 36"/>
                <a:gd name="T17" fmla="*/ 132 w 132"/>
                <a:gd name="T18" fmla="*/ 36 h 36"/>
              </a:gdLst>
              <a:ahLst/>
              <a:cxnLst>
                <a:cxn ang="T10">
                  <a:pos x="T0" y="T1"/>
                </a:cxn>
                <a:cxn ang="T11">
                  <a:pos x="T2" y="T3"/>
                </a:cxn>
                <a:cxn ang="T12">
                  <a:pos x="T4" y="T5"/>
                </a:cxn>
                <a:cxn ang="T13">
                  <a:pos x="T6" y="T7"/>
                </a:cxn>
                <a:cxn ang="T14">
                  <a:pos x="T8" y="T9"/>
                </a:cxn>
              </a:cxnLst>
              <a:rect l="T15" t="T16" r="T17" b="T18"/>
              <a:pathLst>
                <a:path w="132" h="36">
                  <a:moveTo>
                    <a:pt x="0" y="0"/>
                  </a:moveTo>
                  <a:lnTo>
                    <a:pt x="129" y="36"/>
                  </a:lnTo>
                  <a:lnTo>
                    <a:pt x="132" y="35"/>
                  </a:lnTo>
                  <a:lnTo>
                    <a:pt x="3" y="0"/>
                  </a:lnTo>
                  <a:lnTo>
                    <a:pt x="0" y="0"/>
                  </a:lnTo>
                  <a:close/>
                </a:path>
              </a:pathLst>
            </a:custGeom>
            <a:solidFill>
              <a:srgbClr val="000000"/>
            </a:solidFill>
            <a:ln w="9525">
              <a:noFill/>
              <a:round/>
              <a:headEnd/>
              <a:tailEnd/>
            </a:ln>
          </p:spPr>
          <p:txBody>
            <a:bodyPr/>
            <a:lstStyle/>
            <a:p>
              <a:endParaRPr lang="en-US"/>
            </a:p>
          </p:txBody>
        </p:sp>
        <p:sp>
          <p:nvSpPr>
            <p:cNvPr id="133335" name="Freeform 322"/>
            <p:cNvSpPr>
              <a:spLocks/>
            </p:cNvSpPr>
            <p:nvPr/>
          </p:nvSpPr>
          <p:spPr bwMode="auto">
            <a:xfrm>
              <a:off x="1729" y="1258"/>
              <a:ext cx="133" cy="39"/>
            </a:xfrm>
            <a:custGeom>
              <a:avLst/>
              <a:gdLst>
                <a:gd name="T0" fmla="*/ 0 w 133"/>
                <a:gd name="T1" fmla="*/ 0 h 39"/>
                <a:gd name="T2" fmla="*/ 131 w 133"/>
                <a:gd name="T3" fmla="*/ 39 h 39"/>
                <a:gd name="T4" fmla="*/ 133 w 133"/>
                <a:gd name="T5" fmla="*/ 39 h 39"/>
                <a:gd name="T6" fmla="*/ 4 w 133"/>
                <a:gd name="T7" fmla="*/ 0 h 39"/>
                <a:gd name="T8" fmla="*/ 0 w 133"/>
                <a:gd name="T9" fmla="*/ 0 h 39"/>
                <a:gd name="T10" fmla="*/ 0 60000 65536"/>
                <a:gd name="T11" fmla="*/ 0 60000 65536"/>
                <a:gd name="T12" fmla="*/ 0 60000 65536"/>
                <a:gd name="T13" fmla="*/ 0 60000 65536"/>
                <a:gd name="T14" fmla="*/ 0 60000 65536"/>
                <a:gd name="T15" fmla="*/ 0 w 133"/>
                <a:gd name="T16" fmla="*/ 0 h 39"/>
                <a:gd name="T17" fmla="*/ 133 w 133"/>
                <a:gd name="T18" fmla="*/ 39 h 39"/>
              </a:gdLst>
              <a:ahLst/>
              <a:cxnLst>
                <a:cxn ang="T10">
                  <a:pos x="T0" y="T1"/>
                </a:cxn>
                <a:cxn ang="T11">
                  <a:pos x="T2" y="T3"/>
                </a:cxn>
                <a:cxn ang="T12">
                  <a:pos x="T4" y="T5"/>
                </a:cxn>
                <a:cxn ang="T13">
                  <a:pos x="T6" y="T7"/>
                </a:cxn>
                <a:cxn ang="T14">
                  <a:pos x="T8" y="T9"/>
                </a:cxn>
              </a:cxnLst>
              <a:rect l="T15" t="T16" r="T17" b="T18"/>
              <a:pathLst>
                <a:path w="133" h="39">
                  <a:moveTo>
                    <a:pt x="0" y="0"/>
                  </a:moveTo>
                  <a:lnTo>
                    <a:pt x="131" y="39"/>
                  </a:lnTo>
                  <a:lnTo>
                    <a:pt x="133" y="39"/>
                  </a:lnTo>
                  <a:lnTo>
                    <a:pt x="4" y="0"/>
                  </a:lnTo>
                  <a:lnTo>
                    <a:pt x="0" y="0"/>
                  </a:lnTo>
                  <a:close/>
                </a:path>
              </a:pathLst>
            </a:custGeom>
            <a:solidFill>
              <a:srgbClr val="000000"/>
            </a:solidFill>
            <a:ln w="9525">
              <a:noFill/>
              <a:round/>
              <a:headEnd/>
              <a:tailEnd/>
            </a:ln>
          </p:spPr>
          <p:txBody>
            <a:bodyPr/>
            <a:lstStyle/>
            <a:p>
              <a:endParaRPr lang="en-US"/>
            </a:p>
          </p:txBody>
        </p:sp>
        <p:sp>
          <p:nvSpPr>
            <p:cNvPr id="133336" name="Line 323"/>
            <p:cNvSpPr>
              <a:spLocks noChangeShapeType="1"/>
            </p:cNvSpPr>
            <p:nvPr/>
          </p:nvSpPr>
          <p:spPr bwMode="auto">
            <a:xfrm>
              <a:off x="2066" y="1569"/>
              <a:ext cx="274" cy="1"/>
            </a:xfrm>
            <a:prstGeom prst="line">
              <a:avLst/>
            </a:prstGeom>
            <a:noFill/>
            <a:ln w="11113">
              <a:solidFill>
                <a:srgbClr val="000000"/>
              </a:solidFill>
              <a:round/>
              <a:headEnd/>
              <a:tailEnd/>
            </a:ln>
          </p:spPr>
          <p:txBody>
            <a:bodyPr/>
            <a:lstStyle/>
            <a:p>
              <a:endParaRPr lang="en-US"/>
            </a:p>
          </p:txBody>
        </p:sp>
        <p:sp>
          <p:nvSpPr>
            <p:cNvPr id="133337" name="Freeform 335"/>
            <p:cNvSpPr>
              <a:spLocks/>
            </p:cNvSpPr>
            <p:nvPr/>
          </p:nvSpPr>
          <p:spPr bwMode="auto">
            <a:xfrm>
              <a:off x="3046" y="1176"/>
              <a:ext cx="746" cy="719"/>
            </a:xfrm>
            <a:custGeom>
              <a:avLst/>
              <a:gdLst>
                <a:gd name="T0" fmla="*/ 711 w 1198"/>
                <a:gd name="T1" fmla="*/ 3 h 719"/>
                <a:gd name="T2" fmla="*/ 695 w 1198"/>
                <a:gd name="T3" fmla="*/ 0 h 719"/>
                <a:gd name="T4" fmla="*/ 674 w 1198"/>
                <a:gd name="T5" fmla="*/ 7 h 719"/>
                <a:gd name="T6" fmla="*/ 645 w 1198"/>
                <a:gd name="T7" fmla="*/ 24 h 719"/>
                <a:gd name="T8" fmla="*/ 595 w 1198"/>
                <a:gd name="T9" fmla="*/ 56 h 719"/>
                <a:gd name="T10" fmla="*/ 563 w 1198"/>
                <a:gd name="T11" fmla="*/ 73 h 719"/>
                <a:gd name="T12" fmla="*/ 539 w 1198"/>
                <a:gd name="T13" fmla="*/ 77 h 719"/>
                <a:gd name="T14" fmla="*/ 497 w 1198"/>
                <a:gd name="T15" fmla="*/ 75 h 719"/>
                <a:gd name="T16" fmla="*/ 448 w 1198"/>
                <a:gd name="T17" fmla="*/ 65 h 719"/>
                <a:gd name="T18" fmla="*/ 394 w 1198"/>
                <a:gd name="T19" fmla="*/ 56 h 719"/>
                <a:gd name="T20" fmla="*/ 357 w 1198"/>
                <a:gd name="T21" fmla="*/ 58 h 719"/>
                <a:gd name="T22" fmla="*/ 326 w 1198"/>
                <a:gd name="T23" fmla="*/ 65 h 719"/>
                <a:gd name="T24" fmla="*/ 289 w 1198"/>
                <a:gd name="T25" fmla="*/ 76 h 719"/>
                <a:gd name="T26" fmla="*/ 248 w 1198"/>
                <a:gd name="T27" fmla="*/ 89 h 719"/>
                <a:gd name="T28" fmla="*/ 171 w 1198"/>
                <a:gd name="T29" fmla="*/ 117 h 719"/>
                <a:gd name="T30" fmla="*/ 118 w 1198"/>
                <a:gd name="T31" fmla="*/ 144 h 719"/>
                <a:gd name="T32" fmla="*/ 82 w 1198"/>
                <a:gd name="T33" fmla="*/ 169 h 719"/>
                <a:gd name="T34" fmla="*/ 51 w 1198"/>
                <a:gd name="T35" fmla="*/ 198 h 719"/>
                <a:gd name="T36" fmla="*/ 29 w 1198"/>
                <a:gd name="T37" fmla="*/ 232 h 719"/>
                <a:gd name="T38" fmla="*/ 14 w 1198"/>
                <a:gd name="T39" fmla="*/ 273 h 719"/>
                <a:gd name="T40" fmla="*/ 5 w 1198"/>
                <a:gd name="T41" fmla="*/ 323 h 719"/>
                <a:gd name="T42" fmla="*/ 1 w 1198"/>
                <a:gd name="T43" fmla="*/ 378 h 719"/>
                <a:gd name="T44" fmla="*/ 0 w 1198"/>
                <a:gd name="T45" fmla="*/ 434 h 719"/>
                <a:gd name="T46" fmla="*/ 4 w 1198"/>
                <a:gd name="T47" fmla="*/ 489 h 719"/>
                <a:gd name="T48" fmla="*/ 11 w 1198"/>
                <a:gd name="T49" fmla="*/ 539 h 719"/>
                <a:gd name="T50" fmla="*/ 21 w 1198"/>
                <a:gd name="T51" fmla="*/ 582 h 719"/>
                <a:gd name="T52" fmla="*/ 32 w 1198"/>
                <a:gd name="T53" fmla="*/ 615 h 719"/>
                <a:gd name="T54" fmla="*/ 48 w 1198"/>
                <a:gd name="T55" fmla="*/ 638 h 719"/>
                <a:gd name="T56" fmla="*/ 68 w 1198"/>
                <a:gd name="T57" fmla="*/ 656 h 719"/>
                <a:gd name="T58" fmla="*/ 99 w 1198"/>
                <a:gd name="T59" fmla="*/ 670 h 719"/>
                <a:gd name="T60" fmla="*/ 154 w 1198"/>
                <a:gd name="T61" fmla="*/ 683 h 719"/>
                <a:gd name="T62" fmla="*/ 213 w 1198"/>
                <a:gd name="T63" fmla="*/ 692 h 719"/>
                <a:gd name="T64" fmla="*/ 250 w 1198"/>
                <a:gd name="T65" fmla="*/ 700 h 719"/>
                <a:gd name="T66" fmla="*/ 306 w 1198"/>
                <a:gd name="T67" fmla="*/ 710 h 719"/>
                <a:gd name="T68" fmla="*/ 393 w 1198"/>
                <a:gd name="T69" fmla="*/ 717 h 719"/>
                <a:gd name="T70" fmla="*/ 441 w 1198"/>
                <a:gd name="T71" fmla="*/ 719 h 719"/>
                <a:gd name="T72" fmla="*/ 469 w 1198"/>
                <a:gd name="T73" fmla="*/ 719 h 719"/>
                <a:gd name="T74" fmla="*/ 493 w 1198"/>
                <a:gd name="T75" fmla="*/ 719 h 719"/>
                <a:gd name="T76" fmla="*/ 513 w 1198"/>
                <a:gd name="T77" fmla="*/ 718 h 719"/>
                <a:gd name="T78" fmla="*/ 545 w 1198"/>
                <a:gd name="T79" fmla="*/ 712 h 719"/>
                <a:gd name="T80" fmla="*/ 580 w 1198"/>
                <a:gd name="T81" fmla="*/ 700 h 719"/>
                <a:gd name="T82" fmla="*/ 608 w 1198"/>
                <a:gd name="T83" fmla="*/ 687 h 719"/>
                <a:gd name="T84" fmla="*/ 641 w 1198"/>
                <a:gd name="T85" fmla="*/ 672 h 719"/>
                <a:gd name="T86" fmla="*/ 682 w 1198"/>
                <a:gd name="T87" fmla="*/ 652 h 719"/>
                <a:gd name="T88" fmla="*/ 711 w 1198"/>
                <a:gd name="T89" fmla="*/ 627 h 719"/>
                <a:gd name="T90" fmla="*/ 727 w 1198"/>
                <a:gd name="T91" fmla="*/ 601 h 719"/>
                <a:gd name="T92" fmla="*/ 740 w 1198"/>
                <a:gd name="T93" fmla="*/ 554 h 719"/>
                <a:gd name="T94" fmla="*/ 745 w 1198"/>
                <a:gd name="T95" fmla="*/ 498 h 719"/>
                <a:gd name="T96" fmla="*/ 745 w 1198"/>
                <a:gd name="T97" fmla="*/ 433 h 719"/>
                <a:gd name="T98" fmla="*/ 745 w 1198"/>
                <a:gd name="T99" fmla="*/ 361 h 719"/>
                <a:gd name="T100" fmla="*/ 745 w 1198"/>
                <a:gd name="T101" fmla="*/ 321 h 719"/>
                <a:gd name="T102" fmla="*/ 745 w 1198"/>
                <a:gd name="T103" fmla="*/ 271 h 719"/>
                <a:gd name="T104" fmla="*/ 745 w 1198"/>
                <a:gd name="T105" fmla="*/ 166 h 719"/>
                <a:gd name="T106" fmla="*/ 744 w 1198"/>
                <a:gd name="T107" fmla="*/ 103 h 719"/>
                <a:gd name="T108" fmla="*/ 739 w 1198"/>
                <a:gd name="T109" fmla="*/ 61 h 719"/>
                <a:gd name="T110" fmla="*/ 730 w 1198"/>
                <a:gd name="T111" fmla="*/ 28 h 7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8"/>
                <a:gd name="T169" fmla="*/ 0 h 719"/>
                <a:gd name="T170" fmla="*/ 1198 w 1198"/>
                <a:gd name="T171" fmla="*/ 719 h 7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8" h="719">
                  <a:moveTo>
                    <a:pt x="1160" y="13"/>
                  </a:moveTo>
                  <a:lnTo>
                    <a:pt x="1154" y="9"/>
                  </a:lnTo>
                  <a:lnTo>
                    <a:pt x="1149" y="5"/>
                  </a:lnTo>
                  <a:lnTo>
                    <a:pt x="1142" y="3"/>
                  </a:lnTo>
                  <a:lnTo>
                    <a:pt x="1137" y="2"/>
                  </a:lnTo>
                  <a:lnTo>
                    <a:pt x="1130" y="0"/>
                  </a:lnTo>
                  <a:lnTo>
                    <a:pt x="1123" y="0"/>
                  </a:lnTo>
                  <a:lnTo>
                    <a:pt x="1116" y="0"/>
                  </a:lnTo>
                  <a:lnTo>
                    <a:pt x="1107" y="2"/>
                  </a:lnTo>
                  <a:lnTo>
                    <a:pt x="1099" y="3"/>
                  </a:lnTo>
                  <a:lnTo>
                    <a:pt x="1091" y="5"/>
                  </a:lnTo>
                  <a:lnTo>
                    <a:pt x="1082" y="7"/>
                  </a:lnTo>
                  <a:lnTo>
                    <a:pt x="1074" y="10"/>
                  </a:lnTo>
                  <a:lnTo>
                    <a:pt x="1064" y="13"/>
                  </a:lnTo>
                  <a:lnTo>
                    <a:pt x="1055" y="17"/>
                  </a:lnTo>
                  <a:lnTo>
                    <a:pt x="1036" y="24"/>
                  </a:lnTo>
                  <a:lnTo>
                    <a:pt x="1016" y="32"/>
                  </a:lnTo>
                  <a:lnTo>
                    <a:pt x="997" y="40"/>
                  </a:lnTo>
                  <a:lnTo>
                    <a:pt x="977" y="49"/>
                  </a:lnTo>
                  <a:lnTo>
                    <a:pt x="956" y="56"/>
                  </a:lnTo>
                  <a:lnTo>
                    <a:pt x="936" y="65"/>
                  </a:lnTo>
                  <a:lnTo>
                    <a:pt x="925" y="67"/>
                  </a:lnTo>
                  <a:lnTo>
                    <a:pt x="915" y="70"/>
                  </a:lnTo>
                  <a:lnTo>
                    <a:pt x="904" y="73"/>
                  </a:lnTo>
                  <a:lnTo>
                    <a:pt x="895" y="75"/>
                  </a:lnTo>
                  <a:lnTo>
                    <a:pt x="885" y="76"/>
                  </a:lnTo>
                  <a:lnTo>
                    <a:pt x="875" y="77"/>
                  </a:lnTo>
                  <a:lnTo>
                    <a:pt x="866" y="77"/>
                  </a:lnTo>
                  <a:lnTo>
                    <a:pt x="855" y="79"/>
                  </a:lnTo>
                  <a:lnTo>
                    <a:pt x="837" y="77"/>
                  </a:lnTo>
                  <a:lnTo>
                    <a:pt x="817" y="76"/>
                  </a:lnTo>
                  <a:lnTo>
                    <a:pt x="798" y="75"/>
                  </a:lnTo>
                  <a:lnTo>
                    <a:pt x="778" y="73"/>
                  </a:lnTo>
                  <a:lnTo>
                    <a:pt x="758" y="70"/>
                  </a:lnTo>
                  <a:lnTo>
                    <a:pt x="739" y="67"/>
                  </a:lnTo>
                  <a:lnTo>
                    <a:pt x="719" y="65"/>
                  </a:lnTo>
                  <a:lnTo>
                    <a:pt x="698" y="61"/>
                  </a:lnTo>
                  <a:lnTo>
                    <a:pt x="677" y="59"/>
                  </a:lnTo>
                  <a:lnTo>
                    <a:pt x="655" y="58"/>
                  </a:lnTo>
                  <a:lnTo>
                    <a:pt x="632" y="56"/>
                  </a:lnTo>
                  <a:lnTo>
                    <a:pt x="610" y="56"/>
                  </a:lnTo>
                  <a:lnTo>
                    <a:pt x="599" y="56"/>
                  </a:lnTo>
                  <a:lnTo>
                    <a:pt x="586" y="56"/>
                  </a:lnTo>
                  <a:lnTo>
                    <a:pt x="574" y="58"/>
                  </a:lnTo>
                  <a:lnTo>
                    <a:pt x="562" y="59"/>
                  </a:lnTo>
                  <a:lnTo>
                    <a:pt x="550" y="61"/>
                  </a:lnTo>
                  <a:lnTo>
                    <a:pt x="537" y="63"/>
                  </a:lnTo>
                  <a:lnTo>
                    <a:pt x="524" y="65"/>
                  </a:lnTo>
                  <a:lnTo>
                    <a:pt x="510" y="68"/>
                  </a:lnTo>
                  <a:lnTo>
                    <a:pt x="495" y="70"/>
                  </a:lnTo>
                  <a:lnTo>
                    <a:pt x="480" y="73"/>
                  </a:lnTo>
                  <a:lnTo>
                    <a:pt x="464" y="76"/>
                  </a:lnTo>
                  <a:lnTo>
                    <a:pt x="448" y="79"/>
                  </a:lnTo>
                  <a:lnTo>
                    <a:pt x="432" y="82"/>
                  </a:lnTo>
                  <a:lnTo>
                    <a:pt x="415" y="86"/>
                  </a:lnTo>
                  <a:lnTo>
                    <a:pt x="398" y="89"/>
                  </a:lnTo>
                  <a:lnTo>
                    <a:pt x="380" y="93"/>
                  </a:lnTo>
                  <a:lnTo>
                    <a:pt x="345" y="100"/>
                  </a:lnTo>
                  <a:lnTo>
                    <a:pt x="310" y="108"/>
                  </a:lnTo>
                  <a:lnTo>
                    <a:pt x="274" y="117"/>
                  </a:lnTo>
                  <a:lnTo>
                    <a:pt x="240" y="128"/>
                  </a:lnTo>
                  <a:lnTo>
                    <a:pt x="223" y="132"/>
                  </a:lnTo>
                  <a:lnTo>
                    <a:pt x="206" y="138"/>
                  </a:lnTo>
                  <a:lnTo>
                    <a:pt x="190" y="144"/>
                  </a:lnTo>
                  <a:lnTo>
                    <a:pt x="175" y="150"/>
                  </a:lnTo>
                  <a:lnTo>
                    <a:pt x="159" y="156"/>
                  </a:lnTo>
                  <a:lnTo>
                    <a:pt x="145" y="163"/>
                  </a:lnTo>
                  <a:lnTo>
                    <a:pt x="131" y="169"/>
                  </a:lnTo>
                  <a:lnTo>
                    <a:pt x="117" y="176"/>
                  </a:lnTo>
                  <a:lnTo>
                    <a:pt x="104" y="183"/>
                  </a:lnTo>
                  <a:lnTo>
                    <a:pt x="92" y="191"/>
                  </a:lnTo>
                  <a:lnTo>
                    <a:pt x="82" y="198"/>
                  </a:lnTo>
                  <a:lnTo>
                    <a:pt x="71" y="206"/>
                  </a:lnTo>
                  <a:lnTo>
                    <a:pt x="62" y="214"/>
                  </a:lnTo>
                  <a:lnTo>
                    <a:pt x="54" y="222"/>
                  </a:lnTo>
                  <a:lnTo>
                    <a:pt x="47" y="232"/>
                  </a:lnTo>
                  <a:lnTo>
                    <a:pt x="40" y="241"/>
                  </a:lnTo>
                  <a:lnTo>
                    <a:pt x="34" y="250"/>
                  </a:lnTo>
                  <a:lnTo>
                    <a:pt x="28" y="262"/>
                  </a:lnTo>
                  <a:lnTo>
                    <a:pt x="23" y="273"/>
                  </a:lnTo>
                  <a:lnTo>
                    <a:pt x="19" y="284"/>
                  </a:lnTo>
                  <a:lnTo>
                    <a:pt x="14" y="297"/>
                  </a:lnTo>
                  <a:lnTo>
                    <a:pt x="10" y="310"/>
                  </a:lnTo>
                  <a:lnTo>
                    <a:pt x="8" y="323"/>
                  </a:lnTo>
                  <a:lnTo>
                    <a:pt x="6" y="336"/>
                  </a:lnTo>
                  <a:lnTo>
                    <a:pt x="3" y="350"/>
                  </a:lnTo>
                  <a:lnTo>
                    <a:pt x="2" y="364"/>
                  </a:lnTo>
                  <a:lnTo>
                    <a:pt x="1" y="378"/>
                  </a:lnTo>
                  <a:lnTo>
                    <a:pt x="0" y="391"/>
                  </a:lnTo>
                  <a:lnTo>
                    <a:pt x="0" y="406"/>
                  </a:lnTo>
                  <a:lnTo>
                    <a:pt x="0" y="420"/>
                  </a:lnTo>
                  <a:lnTo>
                    <a:pt x="0" y="434"/>
                  </a:lnTo>
                  <a:lnTo>
                    <a:pt x="1" y="448"/>
                  </a:lnTo>
                  <a:lnTo>
                    <a:pt x="2" y="461"/>
                  </a:lnTo>
                  <a:lnTo>
                    <a:pt x="5" y="475"/>
                  </a:lnTo>
                  <a:lnTo>
                    <a:pt x="6" y="489"/>
                  </a:lnTo>
                  <a:lnTo>
                    <a:pt x="8" y="502"/>
                  </a:lnTo>
                  <a:lnTo>
                    <a:pt x="12" y="514"/>
                  </a:lnTo>
                  <a:lnTo>
                    <a:pt x="14" y="526"/>
                  </a:lnTo>
                  <a:lnTo>
                    <a:pt x="17" y="539"/>
                  </a:lnTo>
                  <a:lnTo>
                    <a:pt x="21" y="551"/>
                  </a:lnTo>
                  <a:lnTo>
                    <a:pt x="24" y="561"/>
                  </a:lnTo>
                  <a:lnTo>
                    <a:pt x="28" y="572"/>
                  </a:lnTo>
                  <a:lnTo>
                    <a:pt x="33" y="582"/>
                  </a:lnTo>
                  <a:lnTo>
                    <a:pt x="37" y="590"/>
                  </a:lnTo>
                  <a:lnTo>
                    <a:pt x="42" y="600"/>
                  </a:lnTo>
                  <a:lnTo>
                    <a:pt x="47" y="607"/>
                  </a:lnTo>
                  <a:lnTo>
                    <a:pt x="51" y="615"/>
                  </a:lnTo>
                  <a:lnTo>
                    <a:pt x="57" y="621"/>
                  </a:lnTo>
                  <a:lnTo>
                    <a:pt x="63" y="627"/>
                  </a:lnTo>
                  <a:lnTo>
                    <a:pt x="70" y="632"/>
                  </a:lnTo>
                  <a:lnTo>
                    <a:pt x="77" y="638"/>
                  </a:lnTo>
                  <a:lnTo>
                    <a:pt x="85" y="643"/>
                  </a:lnTo>
                  <a:lnTo>
                    <a:pt x="92" y="648"/>
                  </a:lnTo>
                  <a:lnTo>
                    <a:pt x="101" y="651"/>
                  </a:lnTo>
                  <a:lnTo>
                    <a:pt x="110" y="656"/>
                  </a:lnTo>
                  <a:lnTo>
                    <a:pt x="119" y="659"/>
                  </a:lnTo>
                  <a:lnTo>
                    <a:pt x="128" y="662"/>
                  </a:lnTo>
                  <a:lnTo>
                    <a:pt x="138" y="665"/>
                  </a:lnTo>
                  <a:lnTo>
                    <a:pt x="159" y="670"/>
                  </a:lnTo>
                  <a:lnTo>
                    <a:pt x="180" y="673"/>
                  </a:lnTo>
                  <a:lnTo>
                    <a:pt x="202" y="677"/>
                  </a:lnTo>
                  <a:lnTo>
                    <a:pt x="225" y="680"/>
                  </a:lnTo>
                  <a:lnTo>
                    <a:pt x="248" y="683"/>
                  </a:lnTo>
                  <a:lnTo>
                    <a:pt x="272" y="685"/>
                  </a:lnTo>
                  <a:lnTo>
                    <a:pt x="295" y="686"/>
                  </a:lnTo>
                  <a:lnTo>
                    <a:pt x="319" y="689"/>
                  </a:lnTo>
                  <a:lnTo>
                    <a:pt x="342" y="692"/>
                  </a:lnTo>
                  <a:lnTo>
                    <a:pt x="365" y="696"/>
                  </a:lnTo>
                  <a:lnTo>
                    <a:pt x="377" y="697"/>
                  </a:lnTo>
                  <a:lnTo>
                    <a:pt x="389" y="698"/>
                  </a:lnTo>
                  <a:lnTo>
                    <a:pt x="401" y="700"/>
                  </a:lnTo>
                  <a:lnTo>
                    <a:pt x="413" y="701"/>
                  </a:lnTo>
                  <a:lnTo>
                    <a:pt x="439" y="704"/>
                  </a:lnTo>
                  <a:lnTo>
                    <a:pt x="466" y="707"/>
                  </a:lnTo>
                  <a:lnTo>
                    <a:pt x="492" y="710"/>
                  </a:lnTo>
                  <a:lnTo>
                    <a:pt x="520" y="711"/>
                  </a:lnTo>
                  <a:lnTo>
                    <a:pt x="576" y="714"/>
                  </a:lnTo>
                  <a:lnTo>
                    <a:pt x="604" y="715"/>
                  </a:lnTo>
                  <a:lnTo>
                    <a:pt x="631" y="717"/>
                  </a:lnTo>
                  <a:lnTo>
                    <a:pt x="658" y="718"/>
                  </a:lnTo>
                  <a:lnTo>
                    <a:pt x="684" y="719"/>
                  </a:lnTo>
                  <a:lnTo>
                    <a:pt x="695" y="719"/>
                  </a:lnTo>
                  <a:lnTo>
                    <a:pt x="708" y="719"/>
                  </a:lnTo>
                  <a:lnTo>
                    <a:pt x="720" y="719"/>
                  </a:lnTo>
                  <a:lnTo>
                    <a:pt x="732" y="719"/>
                  </a:lnTo>
                  <a:lnTo>
                    <a:pt x="742" y="719"/>
                  </a:lnTo>
                  <a:lnTo>
                    <a:pt x="753" y="719"/>
                  </a:lnTo>
                  <a:lnTo>
                    <a:pt x="763" y="719"/>
                  </a:lnTo>
                  <a:lnTo>
                    <a:pt x="773" y="719"/>
                  </a:lnTo>
                  <a:lnTo>
                    <a:pt x="782" y="719"/>
                  </a:lnTo>
                  <a:lnTo>
                    <a:pt x="791" y="719"/>
                  </a:lnTo>
                  <a:lnTo>
                    <a:pt x="801" y="719"/>
                  </a:lnTo>
                  <a:lnTo>
                    <a:pt x="809" y="718"/>
                  </a:lnTo>
                  <a:lnTo>
                    <a:pt x="816" y="718"/>
                  </a:lnTo>
                  <a:lnTo>
                    <a:pt x="824" y="718"/>
                  </a:lnTo>
                  <a:lnTo>
                    <a:pt x="839" y="717"/>
                  </a:lnTo>
                  <a:lnTo>
                    <a:pt x="852" y="715"/>
                  </a:lnTo>
                  <a:lnTo>
                    <a:pt x="865" y="713"/>
                  </a:lnTo>
                  <a:lnTo>
                    <a:pt x="876" y="712"/>
                  </a:lnTo>
                  <a:lnTo>
                    <a:pt x="888" y="710"/>
                  </a:lnTo>
                  <a:lnTo>
                    <a:pt x="900" y="707"/>
                  </a:lnTo>
                  <a:lnTo>
                    <a:pt x="910" y="705"/>
                  </a:lnTo>
                  <a:lnTo>
                    <a:pt x="931" y="700"/>
                  </a:lnTo>
                  <a:lnTo>
                    <a:pt x="943" y="697"/>
                  </a:lnTo>
                  <a:lnTo>
                    <a:pt x="953" y="693"/>
                  </a:lnTo>
                  <a:lnTo>
                    <a:pt x="965" y="691"/>
                  </a:lnTo>
                  <a:lnTo>
                    <a:pt x="977" y="687"/>
                  </a:lnTo>
                  <a:lnTo>
                    <a:pt x="990" y="683"/>
                  </a:lnTo>
                  <a:lnTo>
                    <a:pt x="1002" y="679"/>
                  </a:lnTo>
                  <a:lnTo>
                    <a:pt x="1015" y="676"/>
                  </a:lnTo>
                  <a:lnTo>
                    <a:pt x="1029" y="672"/>
                  </a:lnTo>
                  <a:lnTo>
                    <a:pt x="1056" y="665"/>
                  </a:lnTo>
                  <a:lnTo>
                    <a:pt x="1070" y="662"/>
                  </a:lnTo>
                  <a:lnTo>
                    <a:pt x="1083" y="657"/>
                  </a:lnTo>
                  <a:lnTo>
                    <a:pt x="1096" y="652"/>
                  </a:lnTo>
                  <a:lnTo>
                    <a:pt x="1109" y="647"/>
                  </a:lnTo>
                  <a:lnTo>
                    <a:pt x="1120" y="641"/>
                  </a:lnTo>
                  <a:lnTo>
                    <a:pt x="1132" y="635"/>
                  </a:lnTo>
                  <a:lnTo>
                    <a:pt x="1142" y="627"/>
                  </a:lnTo>
                  <a:lnTo>
                    <a:pt x="1152" y="620"/>
                  </a:lnTo>
                  <a:lnTo>
                    <a:pt x="1160" y="610"/>
                  </a:lnTo>
                  <a:lnTo>
                    <a:pt x="1165" y="606"/>
                  </a:lnTo>
                  <a:lnTo>
                    <a:pt x="1168" y="601"/>
                  </a:lnTo>
                  <a:lnTo>
                    <a:pt x="1174" y="590"/>
                  </a:lnTo>
                  <a:lnTo>
                    <a:pt x="1180" y="579"/>
                  </a:lnTo>
                  <a:lnTo>
                    <a:pt x="1184" y="567"/>
                  </a:lnTo>
                  <a:lnTo>
                    <a:pt x="1188" y="554"/>
                  </a:lnTo>
                  <a:lnTo>
                    <a:pt x="1191" y="541"/>
                  </a:lnTo>
                  <a:lnTo>
                    <a:pt x="1194" y="527"/>
                  </a:lnTo>
                  <a:lnTo>
                    <a:pt x="1195" y="513"/>
                  </a:lnTo>
                  <a:lnTo>
                    <a:pt x="1196" y="498"/>
                  </a:lnTo>
                  <a:lnTo>
                    <a:pt x="1197" y="483"/>
                  </a:lnTo>
                  <a:lnTo>
                    <a:pt x="1197" y="467"/>
                  </a:lnTo>
                  <a:lnTo>
                    <a:pt x="1197" y="450"/>
                  </a:lnTo>
                  <a:lnTo>
                    <a:pt x="1197" y="433"/>
                  </a:lnTo>
                  <a:lnTo>
                    <a:pt x="1197" y="415"/>
                  </a:lnTo>
                  <a:lnTo>
                    <a:pt x="1197" y="398"/>
                  </a:lnTo>
                  <a:lnTo>
                    <a:pt x="1197" y="380"/>
                  </a:lnTo>
                  <a:lnTo>
                    <a:pt x="1196" y="361"/>
                  </a:lnTo>
                  <a:lnTo>
                    <a:pt x="1196" y="352"/>
                  </a:lnTo>
                  <a:lnTo>
                    <a:pt x="1196" y="343"/>
                  </a:lnTo>
                  <a:lnTo>
                    <a:pt x="1196" y="331"/>
                  </a:lnTo>
                  <a:lnTo>
                    <a:pt x="1196" y="321"/>
                  </a:lnTo>
                  <a:lnTo>
                    <a:pt x="1197" y="309"/>
                  </a:lnTo>
                  <a:lnTo>
                    <a:pt x="1197" y="297"/>
                  </a:lnTo>
                  <a:lnTo>
                    <a:pt x="1197" y="284"/>
                  </a:lnTo>
                  <a:lnTo>
                    <a:pt x="1197" y="271"/>
                  </a:lnTo>
                  <a:lnTo>
                    <a:pt x="1198" y="246"/>
                  </a:lnTo>
                  <a:lnTo>
                    <a:pt x="1198" y="219"/>
                  </a:lnTo>
                  <a:lnTo>
                    <a:pt x="1198" y="192"/>
                  </a:lnTo>
                  <a:lnTo>
                    <a:pt x="1197" y="166"/>
                  </a:lnTo>
                  <a:lnTo>
                    <a:pt x="1196" y="141"/>
                  </a:lnTo>
                  <a:lnTo>
                    <a:pt x="1196" y="128"/>
                  </a:lnTo>
                  <a:lnTo>
                    <a:pt x="1195" y="116"/>
                  </a:lnTo>
                  <a:lnTo>
                    <a:pt x="1194" y="103"/>
                  </a:lnTo>
                  <a:lnTo>
                    <a:pt x="1191" y="93"/>
                  </a:lnTo>
                  <a:lnTo>
                    <a:pt x="1190" y="81"/>
                  </a:lnTo>
                  <a:lnTo>
                    <a:pt x="1188" y="70"/>
                  </a:lnTo>
                  <a:lnTo>
                    <a:pt x="1186" y="61"/>
                  </a:lnTo>
                  <a:lnTo>
                    <a:pt x="1183" y="52"/>
                  </a:lnTo>
                  <a:lnTo>
                    <a:pt x="1180" y="44"/>
                  </a:lnTo>
                  <a:lnTo>
                    <a:pt x="1176" y="35"/>
                  </a:lnTo>
                  <a:lnTo>
                    <a:pt x="1173" y="28"/>
                  </a:lnTo>
                  <a:lnTo>
                    <a:pt x="1169" y="23"/>
                  </a:lnTo>
                  <a:lnTo>
                    <a:pt x="1165" y="17"/>
                  </a:lnTo>
                  <a:lnTo>
                    <a:pt x="1160" y="13"/>
                  </a:lnTo>
                  <a:close/>
                </a:path>
              </a:pathLst>
            </a:custGeom>
            <a:gradFill rotWithShape="1">
              <a:gsLst>
                <a:gs pos="0">
                  <a:srgbClr val="00FFFF"/>
                </a:gs>
                <a:gs pos="100000">
                  <a:srgbClr val="FFFFFF"/>
                </a:gs>
              </a:gsLst>
              <a:lin ang="0" scaled="1"/>
            </a:gradFill>
            <a:ln w="9525">
              <a:noFill/>
              <a:round/>
              <a:headEnd/>
              <a:tailEnd/>
            </a:ln>
          </p:spPr>
          <p:txBody>
            <a:bodyPr/>
            <a:lstStyle/>
            <a:p>
              <a:endParaRPr lang="en-US"/>
            </a:p>
          </p:txBody>
        </p:sp>
        <p:sp>
          <p:nvSpPr>
            <p:cNvPr id="133338" name="Line 336"/>
            <p:cNvSpPr>
              <a:spLocks noChangeShapeType="1"/>
            </p:cNvSpPr>
            <p:nvPr/>
          </p:nvSpPr>
          <p:spPr bwMode="auto">
            <a:xfrm flipV="1">
              <a:off x="2735" y="1558"/>
              <a:ext cx="309" cy="2"/>
            </a:xfrm>
            <a:prstGeom prst="line">
              <a:avLst/>
            </a:prstGeom>
            <a:noFill/>
            <a:ln w="11113">
              <a:solidFill>
                <a:srgbClr val="000000"/>
              </a:solidFill>
              <a:round/>
              <a:headEnd/>
              <a:tailEnd/>
            </a:ln>
          </p:spPr>
          <p:txBody>
            <a:bodyPr/>
            <a:lstStyle/>
            <a:p>
              <a:endParaRPr lang="en-US"/>
            </a:p>
          </p:txBody>
        </p:sp>
      </p:grpSp>
      <p:sp>
        <p:nvSpPr>
          <p:cNvPr id="133126" name="Rectangle 349"/>
          <p:cNvSpPr>
            <a:spLocks noChangeArrowheads="1"/>
          </p:cNvSpPr>
          <p:nvPr/>
        </p:nvSpPr>
        <p:spPr bwMode="auto">
          <a:xfrm>
            <a:off x="4908550" y="2462213"/>
            <a:ext cx="493713" cy="889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33127" name="Line 350"/>
          <p:cNvSpPr>
            <a:spLocks noChangeShapeType="1"/>
          </p:cNvSpPr>
          <p:nvPr/>
        </p:nvSpPr>
        <p:spPr bwMode="auto">
          <a:xfrm flipH="1">
            <a:off x="4711700" y="2378075"/>
            <a:ext cx="506413" cy="0"/>
          </a:xfrm>
          <a:prstGeom prst="line">
            <a:avLst/>
          </a:prstGeom>
          <a:noFill/>
          <a:ln w="19050">
            <a:solidFill>
              <a:schemeClr val="tx1"/>
            </a:solidFill>
            <a:round/>
            <a:headEnd/>
            <a:tailEnd type="triangle" w="med" len="med"/>
          </a:ln>
        </p:spPr>
        <p:txBody>
          <a:bodyPr/>
          <a:lstStyle/>
          <a:p>
            <a:endParaRPr lang="en-US"/>
          </a:p>
        </p:txBody>
      </p:sp>
      <p:sp>
        <p:nvSpPr>
          <p:cNvPr id="133128" name="Rectangle 351"/>
          <p:cNvSpPr>
            <a:spLocks noChangeArrowheads="1"/>
          </p:cNvSpPr>
          <p:nvPr/>
        </p:nvSpPr>
        <p:spPr bwMode="auto">
          <a:xfrm>
            <a:off x="3554413" y="2754313"/>
            <a:ext cx="493712" cy="889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33129" name="Line 352"/>
          <p:cNvSpPr>
            <a:spLocks noChangeShapeType="1"/>
          </p:cNvSpPr>
          <p:nvPr/>
        </p:nvSpPr>
        <p:spPr bwMode="auto">
          <a:xfrm flipH="1">
            <a:off x="3709988" y="2911475"/>
            <a:ext cx="506412" cy="0"/>
          </a:xfrm>
          <a:prstGeom prst="line">
            <a:avLst/>
          </a:prstGeom>
          <a:noFill/>
          <a:ln w="19050">
            <a:solidFill>
              <a:schemeClr val="tx1"/>
            </a:solidFill>
            <a:round/>
            <a:headEnd type="triangle" w="med" len="med"/>
            <a:tailEnd/>
          </a:ln>
        </p:spPr>
        <p:txBody>
          <a:bodyPr/>
          <a:lstStyle/>
          <a:p>
            <a:endParaRPr lang="en-US"/>
          </a:p>
        </p:txBody>
      </p:sp>
      <p:sp>
        <p:nvSpPr>
          <p:cNvPr id="133130" name="Oval 356"/>
          <p:cNvSpPr>
            <a:spLocks noChangeArrowheads="1"/>
          </p:cNvSpPr>
          <p:nvPr/>
        </p:nvSpPr>
        <p:spPr bwMode="auto">
          <a:xfrm>
            <a:off x="4287838" y="1974850"/>
            <a:ext cx="815975" cy="196850"/>
          </a:xfrm>
          <a:prstGeom prst="ellipse">
            <a:avLst/>
          </a:prstGeom>
          <a:solidFill>
            <a:schemeClr val="bg1"/>
          </a:solidFill>
          <a:ln w="9525">
            <a:solidFill>
              <a:schemeClr val="tx1"/>
            </a:solidFill>
            <a:round/>
            <a:headEnd/>
            <a:tailEnd/>
          </a:ln>
        </p:spPr>
        <p:txBody>
          <a:bodyPr wrap="none" anchor="ctr"/>
          <a:lstStyle/>
          <a:p>
            <a:endParaRPr lang="en-US"/>
          </a:p>
        </p:txBody>
      </p:sp>
      <p:sp>
        <p:nvSpPr>
          <p:cNvPr id="133131" name="Oval 357"/>
          <p:cNvSpPr>
            <a:spLocks noChangeArrowheads="1"/>
          </p:cNvSpPr>
          <p:nvPr/>
        </p:nvSpPr>
        <p:spPr bwMode="auto">
          <a:xfrm>
            <a:off x="4338638" y="2160588"/>
            <a:ext cx="350837" cy="153987"/>
          </a:xfrm>
          <a:prstGeom prst="ellipse">
            <a:avLst/>
          </a:prstGeom>
          <a:solidFill>
            <a:schemeClr val="bg1"/>
          </a:solidFill>
          <a:ln w="9525">
            <a:solidFill>
              <a:schemeClr val="tx1"/>
            </a:solidFill>
            <a:round/>
            <a:headEnd/>
            <a:tailEnd/>
          </a:ln>
        </p:spPr>
        <p:txBody>
          <a:bodyPr wrap="none" anchor="ctr"/>
          <a:lstStyle/>
          <a:p>
            <a:endParaRPr lang="en-US"/>
          </a:p>
        </p:txBody>
      </p:sp>
      <p:sp>
        <p:nvSpPr>
          <p:cNvPr id="133132" name="Oval 354"/>
          <p:cNvSpPr>
            <a:spLocks noChangeArrowheads="1"/>
          </p:cNvSpPr>
          <p:nvPr/>
        </p:nvSpPr>
        <p:spPr bwMode="auto">
          <a:xfrm>
            <a:off x="5670550" y="942975"/>
            <a:ext cx="2897188" cy="1404938"/>
          </a:xfrm>
          <a:prstGeom prst="ellipse">
            <a:avLst/>
          </a:prstGeom>
          <a:solidFill>
            <a:schemeClr val="bg1"/>
          </a:solidFill>
          <a:ln w="9525">
            <a:solidFill>
              <a:schemeClr val="tx1"/>
            </a:solidFill>
            <a:round/>
            <a:headEnd/>
            <a:tailEnd/>
          </a:ln>
        </p:spPr>
        <p:txBody>
          <a:bodyPr wrap="none" anchor="ctr"/>
          <a:lstStyle/>
          <a:p>
            <a:endParaRPr lang="en-US"/>
          </a:p>
        </p:txBody>
      </p:sp>
      <p:sp>
        <p:nvSpPr>
          <p:cNvPr id="133133" name="Text Box 353"/>
          <p:cNvSpPr txBox="1">
            <a:spLocks noChangeArrowheads="1"/>
          </p:cNvSpPr>
          <p:nvPr/>
        </p:nvSpPr>
        <p:spPr bwMode="auto">
          <a:xfrm>
            <a:off x="5868144" y="1196752"/>
            <a:ext cx="2671762" cy="830997"/>
          </a:xfrm>
          <a:prstGeom prst="rect">
            <a:avLst/>
          </a:prstGeom>
          <a:noFill/>
          <a:ln w="9525">
            <a:noFill/>
            <a:miter lim="800000"/>
            <a:headEnd/>
            <a:tailEnd/>
          </a:ln>
        </p:spPr>
        <p:txBody>
          <a:bodyPr>
            <a:spAutoFit/>
          </a:bodyPr>
          <a:lstStyle/>
          <a:p>
            <a:r>
              <a:rPr lang="en-US" sz="1600" smtClean="0"/>
              <a:t>Naj dovolim dohodnemu</a:t>
            </a:r>
          </a:p>
          <a:p>
            <a:r>
              <a:rPr lang="en-US" sz="1600" smtClean="0"/>
              <a:t>paketu vstop? Naj dovolim izhodnemu paketu izstop?</a:t>
            </a:r>
            <a:endParaRPr lang="en-US" sz="16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7" name="Rectangle 4"/>
          <p:cNvSpPr>
            <a:spLocks noGrp="1" noChangeArrowheads="1"/>
          </p:cNvSpPr>
          <p:nvPr>
            <p:ph type="body" sz="half" idx="2"/>
          </p:nvPr>
        </p:nvSpPr>
        <p:spPr>
          <a:xfrm>
            <a:off x="673100" y="1910234"/>
            <a:ext cx="8219380" cy="4183062"/>
          </a:xfrm>
        </p:spPr>
        <p:txBody>
          <a:bodyPr/>
          <a:lstStyle/>
          <a:p>
            <a:r>
              <a:rPr lang="en-US" sz="2400" smtClean="0">
                <a:solidFill>
                  <a:schemeClr val="accent4">
                    <a:lumMod val="75000"/>
                  </a:schemeClr>
                </a:solidFill>
              </a:rPr>
              <a:t>Example 1: block ingoing datagrams with IP protocol 17 (UDP) and source or destination port 23 (telnet)</a:t>
            </a:r>
          </a:p>
          <a:p>
            <a:pPr lvl="1"/>
            <a:r>
              <a:rPr lang="en-US" smtClean="0"/>
              <a:t>result: we filter all ingoing and outgoing UDP connections and telnet connections.</a:t>
            </a:r>
          </a:p>
          <a:p>
            <a:pPr lvl="1"/>
            <a:endParaRPr lang="en-US" smtClean="0"/>
          </a:p>
          <a:p>
            <a:r>
              <a:rPr lang="en-US" sz="2400" smtClean="0">
                <a:solidFill>
                  <a:schemeClr val="accent4">
                    <a:lumMod val="75000"/>
                  </a:schemeClr>
                </a:solidFill>
              </a:rPr>
              <a:t>Example 2: Blokiraj ingoing TCP segments with flag ACK=0.</a:t>
            </a:r>
          </a:p>
          <a:p>
            <a:pPr lvl="1"/>
            <a:r>
              <a:rPr lang="en-US" smtClean="0"/>
              <a:t>result: block external clients from connecting with internal clients and allow in the opposite direction (outward)</a:t>
            </a:r>
          </a:p>
        </p:txBody>
      </p:sp>
      <p:sp>
        <p:nvSpPr>
          <p:cNvPr id="4" name="Rectangle 2"/>
          <p:cNvSpPr txBox="1">
            <a:spLocks noChangeArrowheads="1"/>
          </p:cNvSpPr>
          <p:nvPr/>
        </p:nvSpPr>
        <p:spPr>
          <a:xfrm>
            <a:off x="409575" y="200025"/>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smtClean="0">
                <a:ln>
                  <a:noFill/>
                </a:ln>
                <a:solidFill>
                  <a:schemeClr val="tx2"/>
                </a:solidFill>
                <a:effectLst/>
                <a:uLnTx/>
                <a:uFillTx/>
                <a:latin typeface="+mj-lt"/>
                <a:ea typeface="+mj-ea"/>
                <a:cs typeface="+mj-cs"/>
              </a:rPr>
              <a:t>Stateless</a:t>
            </a:r>
            <a:r>
              <a:rPr kumimoji="0" lang="en-US" sz="3600" b="0" i="0" u="none" strike="noStrike" kern="1200" cap="none" spc="0" normalizeH="0" smtClean="0">
                <a:ln>
                  <a:noFill/>
                </a:ln>
                <a:solidFill>
                  <a:schemeClr val="tx2"/>
                </a:solidFill>
                <a:effectLst/>
                <a:uLnTx/>
                <a:uFillTx/>
                <a:latin typeface="+mj-lt"/>
                <a:ea typeface="+mj-ea"/>
                <a:cs typeface="+mj-cs"/>
              </a:rPr>
              <a:t> filtering</a:t>
            </a:r>
            <a:r>
              <a:rPr kumimoji="0" lang="en-US" sz="3600" b="0" i="0" u="none" strike="noStrike" kern="1200" cap="none" spc="0" normalizeH="0" baseline="0" smtClean="0">
                <a:ln>
                  <a:noFill/>
                </a:ln>
                <a:solidFill>
                  <a:schemeClr val="tx2"/>
                </a:solidFill>
                <a:effectLst/>
                <a:uLnTx/>
                <a:uFillTx/>
                <a:latin typeface="+mj-lt"/>
                <a:ea typeface="+mj-ea"/>
                <a:cs typeface="+mj-cs"/>
              </a:rPr>
              <a:t>: examples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Text Box 2"/>
          <p:cNvSpPr>
            <a:spLocks noGrp="1" noChangeArrowheads="1"/>
          </p:cNvSpPr>
          <p:nvPr>
            <p:ph type="body" idx="1"/>
          </p:nvPr>
        </p:nvSpPr>
        <p:spPr>
          <a:xfrm>
            <a:off x="-152400" y="1219200"/>
            <a:ext cx="4267200" cy="4684713"/>
          </a:xfrm>
          <a:noFill/>
        </p:spPr>
        <p:txBody>
          <a:bodyPr/>
          <a:lstStyle/>
          <a:p>
            <a:pPr>
              <a:spcBef>
                <a:spcPct val="0"/>
              </a:spcBef>
              <a:spcAft>
                <a:spcPct val="50000"/>
              </a:spcAft>
              <a:buClrTx/>
              <a:buSzTx/>
              <a:buFontTx/>
              <a:buNone/>
            </a:pPr>
            <a:r>
              <a:rPr lang="en-US" sz="1800" smtClean="0">
                <a:solidFill>
                  <a:srgbClr val="800000"/>
                </a:solidFill>
                <a:latin typeface="Times" charset="0"/>
              </a:rPr>
              <a:t>	</a:t>
            </a:r>
          </a:p>
        </p:txBody>
      </p:sp>
      <p:graphicFrame>
        <p:nvGraphicFramePr>
          <p:cNvPr id="443420" name="Group 28"/>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141237816"/>
              </p:ext>
            </p:extLst>
          </p:nvPr>
        </p:nvGraphicFramePr>
        <p:xfrm>
          <a:off x="711200" y="1832505"/>
          <a:ext cx="7854950" cy="3725863"/>
        </p:xfrm>
        <a:graphic>
          <a:graphicData uri="http://schemas.openxmlformats.org/drawingml/2006/table">
            <a:tbl>
              <a:tblPr/>
              <a:tblGrid>
                <a:gridCol w="3929063"/>
                <a:gridCol w="3925887"/>
              </a:tblGrid>
              <a:tr h="50006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800" b="1" i="0" u="sng" strike="noStrike" cap="none" normalizeH="0" baseline="0" noProof="0" smtClean="0">
                          <a:ln>
                            <a:noFill/>
                          </a:ln>
                          <a:solidFill>
                            <a:srgbClr val="0000CC"/>
                          </a:solidFill>
                          <a:effectLst/>
                          <a:latin typeface="+mj-lt"/>
                        </a:rPr>
                        <a:t>We want to achieve: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50000"/>
                        </a:spcAft>
                        <a:buClrTx/>
                        <a:buSzTx/>
                        <a:buFontTx/>
                        <a:buNone/>
                        <a:tabLst/>
                      </a:pPr>
                      <a:r>
                        <a:rPr kumimoji="0" lang="en-US" sz="1800" b="1" i="0" u="sng" strike="noStrike" cap="none" normalizeH="0" baseline="0" noProof="0" smtClean="0">
                          <a:ln>
                            <a:noFill/>
                          </a:ln>
                          <a:solidFill>
                            <a:schemeClr val="accent4">
                              <a:lumMod val="75000"/>
                            </a:schemeClr>
                          </a:solidFill>
                          <a:effectLst/>
                          <a:latin typeface="+mj-lt"/>
                        </a:rPr>
                        <a:t>Firewall settings</a:t>
                      </a:r>
                      <a:endParaRPr kumimoji="0" lang="en-US" sz="1800" b="1" i="0" u="none" strike="noStrike" cap="none" normalizeH="0" baseline="0" noProof="0" smtClean="0">
                        <a:ln>
                          <a:noFill/>
                        </a:ln>
                        <a:solidFill>
                          <a:schemeClr val="accent4">
                            <a:lumMod val="75000"/>
                          </a:schemeClr>
                        </a:solidFill>
                        <a:effectLst/>
                        <a:latin typeface="+mj-lt"/>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800" b="0" i="0" u="none" strike="noStrike" cap="none" normalizeH="0" baseline="0" noProof="0" smtClean="0">
                          <a:ln>
                            <a:noFill/>
                          </a:ln>
                          <a:solidFill>
                            <a:srgbClr val="0000CC"/>
                          </a:solidFill>
                          <a:effectLst/>
                          <a:latin typeface="+mj-lt"/>
                        </a:rPr>
                        <a:t>Deny access to any external web server.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800" b="0" i="0" u="none" strike="noStrike" cap="none" normalizeH="0" baseline="0" noProof="0" smtClean="0">
                          <a:ln>
                            <a:noFill/>
                          </a:ln>
                          <a:solidFill>
                            <a:schemeClr val="accent4">
                              <a:lumMod val="75000"/>
                            </a:schemeClr>
                          </a:solidFill>
                          <a:effectLst/>
                          <a:latin typeface="+mj-lt"/>
                        </a:rPr>
                        <a:t>Reject all packets with any IP address on port 80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12800">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800" b="0" i="0" u="none" strike="noStrike" cap="none" normalizeH="0" baseline="0" noProof="0" smtClean="0">
                          <a:ln>
                            <a:noFill/>
                          </a:ln>
                          <a:solidFill>
                            <a:srgbClr val="0000CC"/>
                          </a:solidFill>
                          <a:effectLst/>
                          <a:latin typeface="+mj-lt"/>
                        </a:rPr>
                        <a:t>Deny all TCP connections except the ones which are intended for the public web server on 130.207.244.203.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800" b="0" i="0" u="none" strike="noStrike" cap="none" normalizeH="0" baseline="0" noProof="0" smtClean="0">
                          <a:ln>
                            <a:noFill/>
                          </a:ln>
                          <a:solidFill>
                            <a:schemeClr val="accent4">
                              <a:lumMod val="75000"/>
                            </a:schemeClr>
                          </a:solidFill>
                          <a:effectLst/>
                          <a:latin typeface="+mj-lt"/>
                        </a:rPr>
                        <a:t>Reject all incomming TCP SYN packets, except the ones with the IP 130.207.244.203, port 80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12800">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800" b="0" i="0" u="none" strike="noStrike" cap="none" normalizeH="0" baseline="0" noProof="0" smtClean="0">
                          <a:ln>
                            <a:noFill/>
                          </a:ln>
                          <a:solidFill>
                            <a:srgbClr val="0000CC"/>
                          </a:solidFill>
                          <a:effectLst/>
                          <a:latin typeface="+mj-lt"/>
                        </a:rPr>
                        <a:t>Prevent Smurf DoS attack (using broadcast to overload the service).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800" b="0" i="0" u="none" strike="noStrike" cap="none" normalizeH="0" baseline="0" noProof="0" smtClean="0">
                          <a:ln>
                            <a:noFill/>
                          </a:ln>
                          <a:solidFill>
                            <a:schemeClr val="accent4">
                              <a:lumMod val="75000"/>
                            </a:schemeClr>
                          </a:solidFill>
                          <a:effectLst/>
                          <a:latin typeface="+mj-lt"/>
                        </a:rPr>
                        <a:t>Reject all ICMP pakete with a broadcast network adress(eg. 130.207.255.255).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12800">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800" b="0" i="0" u="none" strike="noStrike" cap="none" normalizeH="0" baseline="0" noProof="0" smtClean="0">
                          <a:ln>
                            <a:noFill/>
                          </a:ln>
                          <a:solidFill>
                            <a:srgbClr val="0000CC"/>
                          </a:solidFill>
                          <a:effectLst/>
                          <a:latin typeface="+mj-lt"/>
                        </a:rPr>
                        <a:t>Deny network analysis with traceroute</a:t>
                      </a:r>
                      <a:endParaRPr kumimoji="0" lang="en-US" sz="1800" b="0" i="1" u="none" strike="noStrike" cap="none" normalizeH="0" baseline="0" noProof="0" smtClean="0">
                        <a:ln>
                          <a:noFill/>
                        </a:ln>
                        <a:solidFill>
                          <a:srgbClr val="0000CC"/>
                        </a:solidFill>
                        <a:effectLst/>
                        <a:latin typeface="+mj-lt"/>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50000"/>
                        </a:spcAft>
                        <a:buClrTx/>
                        <a:buSzTx/>
                        <a:buFontTx/>
                        <a:buNone/>
                        <a:tabLst/>
                      </a:pPr>
                      <a:r>
                        <a:rPr kumimoji="0" lang="en-US" sz="1800" b="0" i="0" u="none" strike="noStrike" cap="none" normalizeH="0" baseline="0" noProof="0" dirty="0" smtClean="0">
                          <a:ln>
                            <a:noFill/>
                          </a:ln>
                          <a:solidFill>
                            <a:schemeClr val="accent4">
                              <a:lumMod val="75000"/>
                            </a:schemeClr>
                          </a:solidFill>
                          <a:effectLst/>
                          <a:latin typeface="+mj-lt"/>
                        </a:rPr>
                        <a:t>Reject all outgoing ICMP packets with the message "TTL expired"</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35194" name="Rectangle 26"/>
          <p:cNvSpPr>
            <a:spLocks noGrp="1" noChangeArrowheads="1"/>
          </p:cNvSpPr>
          <p:nvPr>
            <p:ph type="title"/>
          </p:nvPr>
        </p:nvSpPr>
        <p:spPr>
          <a:xfrm>
            <a:off x="247650" y="228600"/>
            <a:ext cx="8372475" cy="1143000"/>
          </a:xfrm>
          <a:noFill/>
        </p:spPr>
        <p:txBody>
          <a:bodyPr/>
          <a:lstStyle/>
          <a:p>
            <a:pPr lvl="0">
              <a:defRPr/>
            </a:pPr>
            <a:r>
              <a:rPr lang="en-US" sz="3200" smtClean="0"/>
              <a:t>Stateless filtering: example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46466" name="Group 2"/>
          <p:cNvGraphicFramePr>
            <a:graphicFrameLocks noGrp="1"/>
          </p:cNvGraphicFramePr>
          <p:nvPr>
            <p:ph type="tbl"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989976871"/>
              </p:ext>
            </p:extLst>
          </p:nvPr>
        </p:nvGraphicFramePr>
        <p:xfrm>
          <a:off x="683568" y="3253131"/>
          <a:ext cx="8064896" cy="3272213"/>
        </p:xfrm>
        <a:graphic>
          <a:graphicData uri="http://schemas.openxmlformats.org/drawingml/2006/table">
            <a:tbl>
              <a:tblPr/>
              <a:tblGrid>
                <a:gridCol w="1368152"/>
                <a:gridCol w="1368152"/>
                <a:gridCol w="987708"/>
                <a:gridCol w="1092139"/>
                <a:gridCol w="1304529"/>
                <a:gridCol w="1065496"/>
                <a:gridCol w="878720"/>
              </a:tblGrid>
              <a:tr h="477347">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1" i="0" u="none" strike="noStrike" cap="none" normalizeH="0" baseline="0" noProof="0" smtClean="0">
                          <a:ln>
                            <a:noFill/>
                          </a:ln>
                          <a:solidFill>
                            <a:schemeClr val="tx1"/>
                          </a:solidFill>
                          <a:effectLst/>
                          <a:latin typeface="Comic Sans MS" pitchFamily="66" charset="0"/>
                        </a:rPr>
                        <a:t>Source adress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1" i="0" u="none" strike="noStrike" cap="none" normalizeH="0" baseline="0" noProof="0" smtClean="0">
                          <a:ln>
                            <a:noFill/>
                          </a:ln>
                          <a:solidFill>
                            <a:schemeClr val="tx1"/>
                          </a:solidFill>
                          <a:effectLst/>
                          <a:latin typeface="Comic Sans MS" pitchFamily="66" charset="0"/>
                        </a:rPr>
                        <a:t>Destination adress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1" i="0" u="none" strike="noStrike" cap="none" normalizeH="0" baseline="0" noProof="0" smtClean="0">
                          <a:ln>
                            <a:noFill/>
                          </a:ln>
                          <a:solidFill>
                            <a:schemeClr val="tx1"/>
                          </a:solidFill>
                          <a:effectLst/>
                          <a:latin typeface="Comic Sans MS" pitchFamily="66" charset="0"/>
                        </a:rPr>
                        <a:t>Protocol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1" i="0" u="none" strike="noStrike" cap="none" normalizeH="0" baseline="0" noProof="0" smtClean="0">
                          <a:ln>
                            <a:noFill/>
                          </a:ln>
                          <a:solidFill>
                            <a:schemeClr val="tx1"/>
                          </a:solidFill>
                          <a:effectLst/>
                          <a:latin typeface="Comic Sans MS" pitchFamily="66" charset="0"/>
                        </a:rPr>
                        <a:t>Source port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1" i="0" u="none" strike="noStrike" cap="none" normalizeH="0" baseline="0" noProof="0" smtClean="0">
                          <a:ln>
                            <a:noFill/>
                          </a:ln>
                          <a:solidFill>
                            <a:schemeClr val="tx1"/>
                          </a:solidFill>
                          <a:effectLst/>
                          <a:latin typeface="Comic Sans MS" pitchFamily="66" charset="0"/>
                        </a:rPr>
                        <a:t>Destination port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1" i="0" u="none" strike="noStrike" cap="none" normalizeH="0" baseline="0" noProof="0" smtClean="0">
                          <a:ln>
                            <a:noFill/>
                          </a:ln>
                          <a:solidFill>
                            <a:schemeClr val="tx1"/>
                          </a:solidFill>
                          <a:effectLst/>
                          <a:latin typeface="Comic Sans MS" pitchFamily="66" charset="0"/>
                        </a:rPr>
                        <a:t>flag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1" i="0" u="none" strike="noStrike" cap="none" normalizeH="0" baseline="0" noProof="0" smtClean="0">
                          <a:ln>
                            <a:noFill/>
                          </a:ln>
                          <a:solidFill>
                            <a:schemeClr val="tx1"/>
                          </a:solidFill>
                          <a:effectLst/>
                          <a:latin typeface="Comic Sans MS" pitchFamily="66" charset="0"/>
                        </a:rPr>
                        <a:t>action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589117">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222.22/16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From outside</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222.22/16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TCP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&gt; 1023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any</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endParaRPr kumimoji="0" lang="en-US" sz="1400" b="0" i="0" u="none" strike="noStrike" cap="none" normalizeH="0" baseline="0" noProof="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1" i="0" u="none" strike="noStrike" cap="none" normalizeH="0" baseline="0" noProof="0" smtClean="0">
                          <a:ln>
                            <a:noFill/>
                          </a:ln>
                          <a:solidFill>
                            <a:srgbClr val="00B0F0"/>
                          </a:solidFill>
                          <a:effectLst/>
                          <a:latin typeface="Comic Sans MS" pitchFamily="66" charset="0"/>
                        </a:rPr>
                        <a:t>allow</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81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From outside</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222.22/16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222.22/16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TCP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&gt; 1023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ACK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1" i="0" u="none" strike="noStrike" cap="none" normalizeH="0" baseline="0" noProof="0" smtClean="0">
                          <a:ln>
                            <a:noFill/>
                          </a:ln>
                          <a:solidFill>
                            <a:srgbClr val="00B0F0"/>
                          </a:solidFill>
                          <a:effectLst/>
                          <a:latin typeface="Comic Sans MS" pitchFamily="66" charset="0"/>
                        </a:rPr>
                        <a:t>allow</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3724">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222.22/16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From outside</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222.22/16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UDP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&gt; 1023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53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1" i="0" u="none" strike="noStrike" cap="none" normalizeH="0" baseline="0" noProof="0" smtClean="0">
                          <a:ln>
                            <a:noFill/>
                          </a:ln>
                          <a:solidFill>
                            <a:srgbClr val="00B0F0"/>
                          </a:solidFill>
                          <a:effectLst/>
                          <a:latin typeface="Comic Sans MS" pitchFamily="66" charset="0"/>
                        </a:rPr>
                        <a:t>allow</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347">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From outside</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222.22/16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222.22/16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UDP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53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&gt; 1023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1" i="0" u="none" strike="noStrike" cap="none" normalizeH="0" baseline="0" noProof="0" smtClean="0">
                          <a:ln>
                            <a:noFill/>
                          </a:ln>
                          <a:solidFill>
                            <a:srgbClr val="00B0F0"/>
                          </a:solidFill>
                          <a:effectLst/>
                          <a:latin typeface="Comic Sans MS" pitchFamily="66" charset="0"/>
                        </a:rPr>
                        <a:t>allow</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499">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all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all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all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all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all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all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1" i="0" u="none" strike="noStrike" cap="none" normalizeH="0" baseline="0" noProof="0" dirty="0" smtClean="0">
                          <a:ln>
                            <a:noFill/>
                          </a:ln>
                          <a:solidFill>
                            <a:srgbClr val="00B0F0"/>
                          </a:solidFill>
                          <a:effectLst/>
                          <a:latin typeface="Comic Sans MS" pitchFamily="66" charset="0"/>
                        </a:rPr>
                        <a:t>deny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6252" name="Rectangle 60"/>
          <p:cNvSpPr>
            <a:spLocks noGrp="1" noChangeArrowheads="1"/>
          </p:cNvSpPr>
          <p:nvPr>
            <p:ph type="title"/>
          </p:nvPr>
        </p:nvSpPr>
        <p:spPr>
          <a:xfrm>
            <a:off x="533400" y="228600"/>
            <a:ext cx="8071048" cy="1143000"/>
          </a:xfrm>
          <a:noFill/>
        </p:spPr>
        <p:txBody>
          <a:bodyPr>
            <a:noAutofit/>
          </a:bodyPr>
          <a:lstStyle/>
          <a:p>
            <a:r>
              <a:rPr lang="en-US" sz="3600" smtClean="0"/>
              <a:t>Stateless filtering: access lists</a:t>
            </a:r>
          </a:p>
        </p:txBody>
      </p:sp>
      <p:sp>
        <p:nvSpPr>
          <p:cNvPr id="136253" name="Rectangle 61"/>
          <p:cNvSpPr>
            <a:spLocks noChangeArrowheads="1"/>
          </p:cNvSpPr>
          <p:nvPr/>
        </p:nvSpPr>
        <p:spPr bwMode="auto">
          <a:xfrm>
            <a:off x="522288" y="1480071"/>
            <a:ext cx="8621712" cy="1012825"/>
          </a:xfrm>
          <a:prstGeom prst="rect">
            <a:avLst/>
          </a:prstGeom>
          <a:noFill/>
          <a:ln w="9525">
            <a:noFill/>
            <a:miter lim="800000"/>
            <a:headEnd/>
            <a:tailEnd/>
          </a:ln>
        </p:spPr>
        <p:txBody>
          <a:bodyPr/>
          <a:lstStyle/>
          <a:p>
            <a:pPr marL="266700" indent="-266700">
              <a:spcBef>
                <a:spcPct val="20000"/>
              </a:spcBef>
              <a:buClr>
                <a:schemeClr val="accent2"/>
              </a:buClr>
              <a:buSzPct val="85000"/>
              <a:buFont typeface="Arial" pitchFamily="34" charset="0"/>
              <a:buChar char="•"/>
            </a:pPr>
            <a:r>
              <a:rPr lang="en-US" sz="2000" smtClean="0"/>
              <a:t>ACL, access control list</a:t>
            </a:r>
          </a:p>
          <a:p>
            <a:pPr marL="266700" indent="-266700">
              <a:spcBef>
                <a:spcPct val="20000"/>
              </a:spcBef>
              <a:buClr>
                <a:schemeClr val="accent2"/>
              </a:buClr>
              <a:buSzPct val="85000"/>
              <a:buFont typeface="Arial" pitchFamily="34" charset="0"/>
              <a:buChar char="•"/>
            </a:pPr>
            <a:r>
              <a:rPr lang="en-US" sz="2000" smtClean="0"/>
              <a:t>Table of rules</a:t>
            </a:r>
          </a:p>
          <a:p>
            <a:pPr marL="266700" indent="-266700">
              <a:spcBef>
                <a:spcPct val="20000"/>
              </a:spcBef>
              <a:buClr>
                <a:schemeClr val="accent2"/>
              </a:buClr>
              <a:buSzPct val="85000"/>
              <a:buFont typeface="Arial" pitchFamily="34" charset="0"/>
              <a:buChar char="•"/>
            </a:pPr>
            <a:r>
              <a:rPr lang="en-US" sz="2000" smtClean="0"/>
              <a:t>Records in pairs: (condition, action)</a:t>
            </a:r>
          </a:p>
          <a:p>
            <a:pPr marL="266700" indent="-266700">
              <a:spcBef>
                <a:spcPct val="20000"/>
              </a:spcBef>
              <a:buClr>
                <a:schemeClr val="accent2"/>
              </a:buClr>
              <a:buSzPct val="85000"/>
              <a:buFont typeface="Arial" pitchFamily="34" charset="0"/>
              <a:buChar char="•"/>
            </a:pPr>
            <a:r>
              <a:rPr lang="en-US" sz="2000" smtClean="0"/>
              <a:t>Example: deny all traffic except outgoing WWW and DNS in both ways</a:t>
            </a:r>
            <a:endParaRPr lang="en-US" sz="14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3"/>
          <p:cNvSpPr>
            <a:spLocks noGrp="1" noChangeArrowheads="1"/>
          </p:cNvSpPr>
          <p:nvPr>
            <p:ph type="title"/>
          </p:nvPr>
        </p:nvSpPr>
        <p:spPr>
          <a:xfrm>
            <a:off x="409575" y="200025"/>
            <a:ext cx="7772400" cy="1143000"/>
          </a:xfrm>
        </p:spPr>
        <p:txBody>
          <a:bodyPr/>
          <a:lstStyle/>
          <a:p>
            <a:r>
              <a:rPr lang="en-US" sz="3600" smtClean="0"/>
              <a:t>Statefull filtering</a:t>
            </a:r>
          </a:p>
        </p:txBody>
      </p:sp>
      <p:sp>
        <p:nvSpPr>
          <p:cNvPr id="137219" name="Rectangle 4"/>
          <p:cNvSpPr>
            <a:spLocks noGrp="1" noChangeArrowheads="1"/>
          </p:cNvSpPr>
          <p:nvPr>
            <p:ph type="body" sz="half" idx="1"/>
          </p:nvPr>
        </p:nvSpPr>
        <p:spPr>
          <a:xfrm>
            <a:off x="488950" y="1572667"/>
            <a:ext cx="8187506" cy="4592637"/>
          </a:xfrm>
        </p:spPr>
        <p:txBody>
          <a:bodyPr>
            <a:normAutofit/>
          </a:bodyPr>
          <a:lstStyle/>
          <a:p>
            <a:r>
              <a:rPr lang="en-US" sz="2400" dirty="0" smtClean="0"/>
              <a:t>It takes into account the </a:t>
            </a:r>
            <a:r>
              <a:rPr lang="en-US" sz="2400" dirty="0" err="1" smtClean="0"/>
              <a:t>conne</a:t>
            </a:r>
            <a:r>
              <a:rPr lang="sl-SI" sz="2400" dirty="0" smtClean="0"/>
              <a:t>c</a:t>
            </a:r>
            <a:r>
              <a:rPr lang="en-US" sz="2400" dirty="0" err="1" smtClean="0"/>
              <a:t>tion</a:t>
            </a:r>
            <a:r>
              <a:rPr lang="en-US" sz="2400" dirty="0" smtClean="0"/>
              <a:t> and its current state</a:t>
            </a:r>
          </a:p>
          <a:p>
            <a:pPr lvl="1"/>
            <a:r>
              <a:rPr lang="en-US" dirty="0" smtClean="0"/>
              <a:t>Isolated filtering can allow to pass pointless packets (e.g.. port = 80, ACK =1; although internal client has not established a connection) :</a:t>
            </a:r>
          </a:p>
          <a:p>
            <a:pPr lvl="1"/>
            <a:endParaRPr lang="en-US" dirty="0" smtClean="0"/>
          </a:p>
          <a:p>
            <a:r>
              <a:rPr lang="en-US" sz="2400" dirty="0" smtClean="0"/>
              <a:t>IMPROVEMENT: </a:t>
            </a:r>
            <a:r>
              <a:rPr lang="en-US" sz="2400" b="1" dirty="0" err="1" smtClean="0"/>
              <a:t>Stateful</a:t>
            </a:r>
            <a:r>
              <a:rPr lang="en-US" sz="2400" b="1" dirty="0" smtClean="0"/>
              <a:t> packet filtering </a:t>
            </a:r>
            <a:r>
              <a:rPr lang="en-US" sz="2400" dirty="0" smtClean="0"/>
              <a:t>monitor and keep a record of the status of each TCP connection established</a:t>
            </a:r>
          </a:p>
          <a:p>
            <a:pPr marL="742950" lvl="1" indent="-285750">
              <a:buClr>
                <a:schemeClr val="accent2"/>
              </a:buClr>
              <a:buSzPct val="75000"/>
              <a:buFont typeface="ZapfDingbats" pitchFamily="82" charset="2"/>
              <a:buChar char="m"/>
            </a:pPr>
            <a:r>
              <a:rPr lang="en-US" sz="2000" dirty="0" smtClean="0"/>
              <a:t>record the start of a connection (SYN) and it‘s end (FIN): based on this it determines if the package makes sense</a:t>
            </a:r>
          </a:p>
          <a:p>
            <a:pPr marL="742950" lvl="1" indent="-285750">
              <a:buClr>
                <a:schemeClr val="accent2"/>
              </a:buClr>
              <a:buSzPct val="75000"/>
              <a:buFont typeface="ZapfDingbats" pitchFamily="82" charset="2"/>
              <a:buChar char="m"/>
            </a:pPr>
            <a:r>
              <a:rPr lang="en-US" sz="2000" dirty="0" smtClean="0"/>
              <a:t>after a certain time treat the connection as invalid (timeout)</a:t>
            </a:r>
          </a:p>
          <a:p>
            <a:pPr marL="742950" lvl="1" indent="-285750">
              <a:buClr>
                <a:schemeClr val="accent2"/>
              </a:buClr>
              <a:buSzPct val="75000"/>
              <a:buFont typeface="ZapfDingbats" pitchFamily="82" charset="2"/>
              <a:buChar char="m"/>
            </a:pPr>
            <a:r>
              <a:rPr lang="en-US" sz="2000" dirty="0" smtClean="0"/>
              <a:t>Use a similar access list that determines when it is necessary to control the validity of links (check connection)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307" name="Text Box 67"/>
          <p:cNvSpPr txBox="1">
            <a:spLocks noChangeArrowheads="1"/>
          </p:cNvSpPr>
          <p:nvPr/>
        </p:nvSpPr>
        <p:spPr bwMode="auto">
          <a:xfrm>
            <a:off x="1082675" y="1344613"/>
            <a:ext cx="184731" cy="369332"/>
          </a:xfrm>
          <a:prstGeom prst="rect">
            <a:avLst/>
          </a:prstGeom>
          <a:noFill/>
          <a:ln w="9525">
            <a:noFill/>
            <a:miter lim="800000"/>
            <a:headEnd/>
            <a:tailEnd/>
          </a:ln>
        </p:spPr>
        <p:txBody>
          <a:bodyPr wrap="none">
            <a:spAutoFit/>
          </a:bodyPr>
          <a:lstStyle/>
          <a:p>
            <a:endParaRPr lang="en-US"/>
          </a:p>
        </p:txBody>
      </p:sp>
      <p:sp>
        <p:nvSpPr>
          <p:cNvPr id="138308" name="Text Box 68"/>
          <p:cNvSpPr txBox="1">
            <a:spLocks noChangeArrowheads="1"/>
          </p:cNvSpPr>
          <p:nvPr/>
        </p:nvSpPr>
        <p:spPr bwMode="auto">
          <a:xfrm>
            <a:off x="1573213" y="5988050"/>
            <a:ext cx="184731" cy="369332"/>
          </a:xfrm>
          <a:prstGeom prst="rect">
            <a:avLst/>
          </a:prstGeom>
          <a:noFill/>
          <a:ln w="9525">
            <a:noFill/>
            <a:miter lim="800000"/>
            <a:headEnd/>
            <a:tailEnd/>
          </a:ln>
        </p:spPr>
        <p:txBody>
          <a:bodyPr wrap="none">
            <a:spAutoFit/>
          </a:bodyPr>
          <a:lstStyle/>
          <a:p>
            <a:endParaRPr lang="en-US"/>
          </a:p>
        </p:txBody>
      </p:sp>
      <p:graphicFrame>
        <p:nvGraphicFramePr>
          <p:cNvPr id="9" name="Group 2"/>
          <p:cNvGraphicFramePr>
            <a:graphicFrameLocks noGrp="1"/>
          </p:cNvGraphicFramePr>
          <p:nvPr>
            <p:ph type="tbl"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986246795"/>
              </p:ext>
            </p:extLst>
          </p:nvPr>
        </p:nvGraphicFramePr>
        <p:xfrm>
          <a:off x="467543" y="2317027"/>
          <a:ext cx="8424937" cy="3861792"/>
        </p:xfrm>
        <a:graphic>
          <a:graphicData uri="http://schemas.openxmlformats.org/drawingml/2006/table">
            <a:tbl>
              <a:tblPr/>
              <a:tblGrid>
                <a:gridCol w="1079168"/>
                <a:gridCol w="1297097"/>
                <a:gridCol w="1008112"/>
                <a:gridCol w="930840"/>
                <a:gridCol w="1301408"/>
                <a:gridCol w="936104"/>
                <a:gridCol w="792088"/>
                <a:gridCol w="1080120"/>
              </a:tblGrid>
              <a:tr h="477347">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1" i="0" u="none" strike="noStrike" cap="none" normalizeH="0" baseline="0" noProof="0" smtClean="0">
                          <a:ln>
                            <a:noFill/>
                          </a:ln>
                          <a:solidFill>
                            <a:schemeClr val="tx1"/>
                          </a:solidFill>
                          <a:effectLst/>
                          <a:latin typeface="Comic Sans MS" pitchFamily="66" charset="0"/>
                        </a:rPr>
                        <a:t>Source adress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1" i="0" u="none" strike="noStrike" cap="none" normalizeH="0" baseline="0" noProof="0" smtClean="0">
                          <a:ln>
                            <a:noFill/>
                          </a:ln>
                          <a:solidFill>
                            <a:schemeClr val="tx1"/>
                          </a:solidFill>
                          <a:effectLst/>
                          <a:latin typeface="Comic Sans MS" pitchFamily="66" charset="0"/>
                        </a:rPr>
                        <a:t>Destination </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1" i="0" u="none" strike="noStrike" cap="none" normalizeH="0" baseline="0" noProof="0" smtClean="0">
                          <a:ln>
                            <a:noFill/>
                          </a:ln>
                          <a:solidFill>
                            <a:schemeClr val="tx1"/>
                          </a:solidFill>
                          <a:effectLst/>
                          <a:latin typeface="Comic Sans MS" pitchFamily="66" charset="0"/>
                        </a:rPr>
                        <a:t>adress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1" i="0" u="none" strike="noStrike" cap="none" normalizeH="0" baseline="0" noProof="0" smtClean="0">
                          <a:ln>
                            <a:noFill/>
                          </a:ln>
                          <a:solidFill>
                            <a:schemeClr val="tx1"/>
                          </a:solidFill>
                          <a:effectLst/>
                          <a:latin typeface="Comic Sans MS" pitchFamily="66" charset="0"/>
                        </a:rPr>
                        <a:t>protocol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1" i="0" u="none" strike="noStrike" cap="none" normalizeH="0" baseline="0" noProof="0" smtClean="0">
                          <a:ln>
                            <a:noFill/>
                          </a:ln>
                          <a:solidFill>
                            <a:schemeClr val="tx1"/>
                          </a:solidFill>
                          <a:effectLst/>
                          <a:latin typeface="Comic Sans MS" pitchFamily="66" charset="0"/>
                        </a:rPr>
                        <a:t>Source port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1" i="0" u="none" strike="noStrike" cap="none" normalizeH="0" baseline="0" noProof="0" smtClean="0">
                          <a:ln>
                            <a:noFill/>
                          </a:ln>
                          <a:solidFill>
                            <a:schemeClr val="tx1"/>
                          </a:solidFill>
                          <a:effectLst/>
                          <a:latin typeface="Comic Sans MS" pitchFamily="66" charset="0"/>
                        </a:rPr>
                        <a:t>Destination port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1" i="0" u="none" strike="noStrike" cap="none" normalizeH="0" baseline="0" noProof="0" smtClean="0">
                          <a:ln>
                            <a:noFill/>
                          </a:ln>
                          <a:solidFill>
                            <a:schemeClr val="tx1"/>
                          </a:solidFill>
                          <a:effectLst/>
                          <a:latin typeface="Comic Sans MS" pitchFamily="66" charset="0"/>
                        </a:rPr>
                        <a:t>flag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1" i="0" u="none" strike="noStrike" cap="none" normalizeH="0" baseline="0" noProof="0" smtClean="0">
                          <a:ln>
                            <a:noFill/>
                          </a:ln>
                          <a:solidFill>
                            <a:schemeClr val="tx1"/>
                          </a:solidFill>
                          <a:effectLst/>
                          <a:latin typeface="Comic Sans MS" pitchFamily="66" charset="0"/>
                        </a:rPr>
                        <a:t>action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600" b="1" i="0" u="none" strike="noStrike" cap="none" normalizeH="0" baseline="0" noProof="0" smtClean="0">
                          <a:ln>
                            <a:noFill/>
                          </a:ln>
                          <a:solidFill>
                            <a:schemeClr val="tx1"/>
                          </a:solidFill>
                          <a:effectLst/>
                          <a:latin typeface="Comic Sans MS" pitchFamily="66" charset="0"/>
                        </a:rPr>
                        <a:t>Check connection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r h="589117">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222.22/16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From outside</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222.22/16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TCP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&gt; 1023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any</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endParaRPr kumimoji="0" lang="en-US" sz="1400" b="0" i="0" u="none" strike="noStrike" cap="none" normalizeH="0" baseline="0" noProof="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1" i="0" u="none" strike="noStrike" cap="none" normalizeH="0" baseline="0" noProof="0" smtClean="0">
                          <a:ln>
                            <a:noFill/>
                          </a:ln>
                          <a:solidFill>
                            <a:srgbClr val="00B0F0"/>
                          </a:solidFill>
                          <a:effectLst/>
                          <a:latin typeface="Comic Sans MS" pitchFamily="66" charset="0"/>
                        </a:rPr>
                        <a:t>allow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endParaRPr kumimoji="0" lang="en-US" sz="1400" b="1" i="0" u="none" strike="noStrike" cap="none" normalizeH="0" baseline="0" noProof="0" smtClean="0">
                        <a:ln>
                          <a:noFill/>
                        </a:ln>
                        <a:solidFill>
                          <a:srgbClr val="00B0F0"/>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F549"/>
                    </a:solidFill>
                  </a:tcPr>
                </a:tc>
              </a:tr>
              <a:tr h="64181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From outside</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222.22/16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222.22/16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TCP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&gt; 1023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ACK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1" i="0" u="none" strike="noStrike" cap="none" normalizeH="0" baseline="0" noProof="0" smtClean="0">
                          <a:ln>
                            <a:noFill/>
                          </a:ln>
                          <a:solidFill>
                            <a:srgbClr val="00B0F0"/>
                          </a:solidFill>
                          <a:effectLst/>
                          <a:latin typeface="Comic Sans MS" pitchFamily="66" charset="0"/>
                        </a:rPr>
                        <a:t>allow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1" i="0" u="none" strike="noStrike" cap="none" normalizeH="0" baseline="0" noProof="0" smtClean="0">
                          <a:ln>
                            <a:noFill/>
                          </a:ln>
                          <a:solidFill>
                            <a:srgbClr val="00B0F0"/>
                          </a:solidFill>
                          <a:effectLst/>
                          <a:latin typeface="Comic Sans MS" pitchFamily="66" charset="0"/>
                        </a:rPr>
                        <a:t>X</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F549"/>
                    </a:solidFill>
                  </a:tcPr>
                </a:tc>
              </a:tr>
              <a:tr h="483724">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222.22/16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From outside</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222.22/16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UDP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&gt; 1023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53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1" i="0" u="none" strike="noStrike" cap="none" normalizeH="0" baseline="0" noProof="0" smtClean="0">
                          <a:ln>
                            <a:noFill/>
                          </a:ln>
                          <a:solidFill>
                            <a:srgbClr val="00B0F0"/>
                          </a:solidFill>
                          <a:effectLst/>
                          <a:latin typeface="Comic Sans MS" pitchFamily="66" charset="0"/>
                        </a:rPr>
                        <a:t>allow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endParaRPr kumimoji="0" lang="en-US" sz="1400" b="1" i="0" u="none" strike="noStrike" cap="none" normalizeH="0" baseline="0" noProof="0" smtClean="0">
                        <a:ln>
                          <a:noFill/>
                        </a:ln>
                        <a:solidFill>
                          <a:srgbClr val="00B0F0"/>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F549"/>
                    </a:solidFill>
                  </a:tcPr>
                </a:tc>
              </a:tr>
              <a:tr h="477347">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From outside</a:t>
                      </a:r>
                    </a:p>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222.22/16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222.22/16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UDP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53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&gt; 1023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1" i="0" u="none" strike="noStrike" cap="none" normalizeH="0" baseline="0" noProof="0" smtClean="0">
                          <a:ln>
                            <a:noFill/>
                          </a:ln>
                          <a:solidFill>
                            <a:srgbClr val="00B0F0"/>
                          </a:solidFill>
                          <a:effectLst/>
                          <a:latin typeface="Comic Sans MS" pitchFamily="66" charset="0"/>
                        </a:rPr>
                        <a:t>allow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1" i="0" u="none" strike="noStrike" cap="none" normalizeH="0" baseline="0" noProof="0" smtClean="0">
                          <a:ln>
                            <a:noFill/>
                          </a:ln>
                          <a:solidFill>
                            <a:srgbClr val="00B0F0"/>
                          </a:solidFill>
                          <a:effectLst/>
                          <a:latin typeface="Comic Sans MS" pitchFamily="66" charset="0"/>
                        </a:rPr>
                        <a:t>X</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F549"/>
                    </a:solidFill>
                  </a:tcPr>
                </a:tc>
              </a:tr>
              <a:tr h="340499">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all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all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all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all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all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0" i="0" u="none" strike="noStrike" cap="none" normalizeH="0" baseline="0" noProof="0" smtClean="0">
                          <a:ln>
                            <a:noFill/>
                          </a:ln>
                          <a:solidFill>
                            <a:schemeClr val="tx1"/>
                          </a:solidFill>
                          <a:effectLst/>
                          <a:latin typeface="Comic Sans MS" pitchFamily="66" charset="0"/>
                        </a:rPr>
                        <a:t>all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1400" b="1" i="0" u="none" strike="noStrike" cap="none" normalizeH="0" baseline="0" noProof="0" smtClean="0">
                          <a:ln>
                            <a:noFill/>
                          </a:ln>
                          <a:solidFill>
                            <a:srgbClr val="00B0F0"/>
                          </a:solidFill>
                          <a:effectLst/>
                          <a:latin typeface="Comic Sans MS" pitchFamily="66" charset="0"/>
                        </a:rPr>
                        <a:t>deny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endParaRPr kumimoji="0" lang="en-US" sz="1400" b="1" i="0" u="none" strike="noStrike" cap="none" normalizeH="0" baseline="0" noProof="0" dirty="0" smtClean="0">
                        <a:ln>
                          <a:noFill/>
                        </a:ln>
                        <a:solidFill>
                          <a:srgbClr val="00B0F0"/>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9F549"/>
                    </a:solidFill>
                  </a:tcPr>
                </a:tc>
              </a:tr>
            </a:tbl>
          </a:graphicData>
        </a:graphic>
      </p:graphicFrame>
      <p:sp>
        <p:nvSpPr>
          <p:cNvPr id="11" name="Rectangle 3"/>
          <p:cNvSpPr>
            <a:spLocks noGrp="1" noChangeArrowheads="1"/>
          </p:cNvSpPr>
          <p:nvPr>
            <p:ph type="title"/>
          </p:nvPr>
        </p:nvSpPr>
        <p:spPr>
          <a:xfrm>
            <a:off x="409575" y="200025"/>
            <a:ext cx="7772400" cy="1143000"/>
          </a:xfrm>
        </p:spPr>
        <p:txBody>
          <a:bodyPr/>
          <a:lstStyle/>
          <a:p>
            <a:r>
              <a:rPr lang="en-US" sz="3600" smtClean="0"/>
              <a:t>Context packet filtering</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73" name="Rectangle 3"/>
          <p:cNvSpPr>
            <a:spLocks noGrp="1" noChangeArrowheads="1"/>
          </p:cNvSpPr>
          <p:nvPr>
            <p:ph type="body" sz="half" idx="1"/>
          </p:nvPr>
        </p:nvSpPr>
        <p:spPr>
          <a:xfrm>
            <a:off x="455613" y="1772816"/>
            <a:ext cx="4138612" cy="2236788"/>
          </a:xfrm>
        </p:spPr>
        <p:txBody>
          <a:bodyPr>
            <a:noAutofit/>
          </a:bodyPr>
          <a:lstStyle/>
          <a:p>
            <a:r>
              <a:rPr lang="en-US" sz="2200" smtClean="0"/>
              <a:t>allow further filtering by selecting users that can use a particular service</a:t>
            </a:r>
          </a:p>
          <a:p>
            <a:r>
              <a:rPr lang="en-US" sz="2200" smtClean="0"/>
              <a:t>Allow filtering based on data on the application layer rather only on fields IP/TCP/UDP.</a:t>
            </a:r>
          </a:p>
        </p:txBody>
      </p:sp>
      <p:sp>
        <p:nvSpPr>
          <p:cNvPr id="11274" name="Freeform 5"/>
          <p:cNvSpPr>
            <a:spLocks/>
          </p:cNvSpPr>
          <p:nvPr/>
        </p:nvSpPr>
        <p:spPr bwMode="auto">
          <a:xfrm>
            <a:off x="4860032" y="2505819"/>
            <a:ext cx="2974975" cy="2219325"/>
          </a:xfrm>
          <a:custGeom>
            <a:avLst/>
            <a:gdLst>
              <a:gd name="T0" fmla="*/ 37623 w 2135"/>
              <a:gd name="T1" fmla="*/ 870638 h 1662"/>
              <a:gd name="T2" fmla="*/ 146310 w 2135"/>
              <a:gd name="T3" fmla="*/ 101485 h 1662"/>
              <a:gd name="T4" fmla="*/ 915484 w 2135"/>
              <a:gd name="T5" fmla="*/ 261725 h 1662"/>
              <a:gd name="T6" fmla="*/ 1684658 w 2135"/>
              <a:gd name="T7" fmla="*/ 133533 h 1662"/>
              <a:gd name="T8" fmla="*/ 2788255 w 2135"/>
              <a:gd name="T9" fmla="*/ 542146 h 1662"/>
              <a:gd name="T10" fmla="*/ 2804976 w 2135"/>
              <a:gd name="T11" fmla="*/ 1527622 h 1662"/>
              <a:gd name="T12" fmla="*/ 2203014 w 2135"/>
              <a:gd name="T13" fmla="*/ 2136534 h 1662"/>
              <a:gd name="T14" fmla="*/ 1132859 w 2135"/>
              <a:gd name="T15" fmla="*/ 2024366 h 1662"/>
              <a:gd name="T16" fmla="*/ 698109 w 2135"/>
              <a:gd name="T17" fmla="*/ 1695874 h 1662"/>
              <a:gd name="T18" fmla="*/ 254998 w 2135"/>
              <a:gd name="T19" fmla="*/ 1423466 h 1662"/>
              <a:gd name="T20" fmla="*/ 37623 w 2135"/>
              <a:gd name="T21" fmla="*/ 870638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chemeClr val="tx2">
              <a:lumMod val="60000"/>
              <a:lumOff val="40000"/>
            </a:schemeClr>
          </a:solidFill>
          <a:ln w="9525">
            <a:noFill/>
            <a:round/>
            <a:headEnd/>
            <a:tailEnd/>
          </a:ln>
        </p:spPr>
        <p:txBody>
          <a:bodyPr wrap="none" anchor="ctr"/>
          <a:lstStyle/>
          <a:p>
            <a:endParaRPr lang="en-US">
              <a:solidFill>
                <a:srgbClr val="00B0F0"/>
              </a:solidFill>
              <a:latin typeface="+mj-lt"/>
            </a:endParaRPr>
          </a:p>
        </p:txBody>
      </p:sp>
      <p:graphicFrame>
        <p:nvGraphicFramePr>
          <p:cNvPr id="11266" name="Object 2"/>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96203311"/>
              </p:ext>
            </p:extLst>
          </p:nvPr>
        </p:nvGraphicFramePr>
        <p:xfrm>
          <a:off x="4974332" y="2653457"/>
          <a:ext cx="415925" cy="330200"/>
        </p:xfrm>
        <a:graphic>
          <a:graphicData uri="http://schemas.openxmlformats.org/presentationml/2006/ole">
            <p:oleObj spid="_x0000_s351558" name="Clip" r:id="rId4" imgW="1305000" imgH="1085760" progId="">
              <p:embed/>
            </p:oleObj>
          </a:graphicData>
        </a:graphic>
      </p:graphicFrame>
      <p:sp>
        <p:nvSpPr>
          <p:cNvPr id="11275" name="Line 7"/>
          <p:cNvSpPr>
            <a:spLocks noChangeShapeType="1"/>
          </p:cNvSpPr>
          <p:nvPr/>
        </p:nvSpPr>
        <p:spPr bwMode="auto">
          <a:xfrm flipV="1">
            <a:off x="5380732" y="2899519"/>
            <a:ext cx="73025" cy="7938"/>
          </a:xfrm>
          <a:prstGeom prst="line">
            <a:avLst/>
          </a:prstGeom>
          <a:noFill/>
          <a:ln w="19050">
            <a:solidFill>
              <a:schemeClr val="tx1"/>
            </a:solidFill>
            <a:round/>
            <a:headEnd/>
            <a:tailEnd/>
          </a:ln>
        </p:spPr>
        <p:txBody>
          <a:bodyPr wrap="none" anchor="ctr"/>
          <a:lstStyle/>
          <a:p>
            <a:endParaRPr lang="en-US">
              <a:latin typeface="+mj-lt"/>
            </a:endParaRPr>
          </a:p>
        </p:txBody>
      </p:sp>
      <p:graphicFrame>
        <p:nvGraphicFramePr>
          <p:cNvPr id="11267"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126538648"/>
              </p:ext>
            </p:extLst>
          </p:nvPr>
        </p:nvGraphicFramePr>
        <p:xfrm>
          <a:off x="4974332" y="3248769"/>
          <a:ext cx="415925" cy="330200"/>
        </p:xfrm>
        <a:graphic>
          <a:graphicData uri="http://schemas.openxmlformats.org/presentationml/2006/ole">
            <p:oleObj spid="_x0000_s351559" name="Clip" r:id="rId5" imgW="1305000" imgH="1085760" progId="">
              <p:embed/>
            </p:oleObj>
          </a:graphicData>
        </a:graphic>
      </p:graphicFrame>
      <p:sp>
        <p:nvSpPr>
          <p:cNvPr id="11276" name="Line 9"/>
          <p:cNvSpPr>
            <a:spLocks noChangeShapeType="1"/>
          </p:cNvSpPr>
          <p:nvPr/>
        </p:nvSpPr>
        <p:spPr bwMode="auto">
          <a:xfrm flipV="1">
            <a:off x="5380732" y="3499594"/>
            <a:ext cx="73025" cy="1588"/>
          </a:xfrm>
          <a:prstGeom prst="line">
            <a:avLst/>
          </a:prstGeom>
          <a:noFill/>
          <a:ln w="19050">
            <a:solidFill>
              <a:schemeClr val="tx1"/>
            </a:solidFill>
            <a:round/>
            <a:headEnd/>
            <a:tailEnd/>
          </a:ln>
        </p:spPr>
        <p:txBody>
          <a:bodyPr wrap="none" anchor="ctr"/>
          <a:lstStyle/>
          <a:p>
            <a:endParaRPr lang="en-US">
              <a:latin typeface="+mj-lt"/>
            </a:endParaRPr>
          </a:p>
        </p:txBody>
      </p:sp>
      <p:sp>
        <p:nvSpPr>
          <p:cNvPr id="11277" name="Line 10"/>
          <p:cNvSpPr>
            <a:spLocks noChangeShapeType="1"/>
          </p:cNvSpPr>
          <p:nvPr/>
        </p:nvSpPr>
        <p:spPr bwMode="auto">
          <a:xfrm>
            <a:off x="5447407" y="2897932"/>
            <a:ext cx="0" cy="600075"/>
          </a:xfrm>
          <a:prstGeom prst="line">
            <a:avLst/>
          </a:prstGeom>
          <a:noFill/>
          <a:ln w="12700">
            <a:solidFill>
              <a:schemeClr val="tx1"/>
            </a:solidFill>
            <a:round/>
            <a:headEnd/>
            <a:tailEnd/>
          </a:ln>
        </p:spPr>
        <p:txBody>
          <a:bodyPr wrap="none" anchor="ctr"/>
          <a:lstStyle/>
          <a:p>
            <a:endParaRPr lang="en-US">
              <a:latin typeface="+mj-lt"/>
            </a:endParaRPr>
          </a:p>
        </p:txBody>
      </p:sp>
      <p:graphicFrame>
        <p:nvGraphicFramePr>
          <p:cNvPr id="11268" name="Object 4"/>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32906177"/>
              </p:ext>
            </p:extLst>
          </p:nvPr>
        </p:nvGraphicFramePr>
        <p:xfrm>
          <a:off x="5842695" y="3663107"/>
          <a:ext cx="417512" cy="331787"/>
        </p:xfrm>
        <a:graphic>
          <a:graphicData uri="http://schemas.openxmlformats.org/presentationml/2006/ole">
            <p:oleObj spid="_x0000_s351560" name="Clip" r:id="rId6" imgW="1305000" imgH="1085760" progId="">
              <p:embed/>
            </p:oleObj>
          </a:graphicData>
        </a:graphic>
      </p:graphicFrame>
      <p:graphicFrame>
        <p:nvGraphicFramePr>
          <p:cNvPr id="11269" name="Object 5"/>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773404677"/>
              </p:ext>
            </p:extLst>
          </p:nvPr>
        </p:nvGraphicFramePr>
        <p:xfrm>
          <a:off x="5228332" y="3651994"/>
          <a:ext cx="415925" cy="330200"/>
        </p:xfrm>
        <a:graphic>
          <a:graphicData uri="http://schemas.openxmlformats.org/presentationml/2006/ole">
            <p:oleObj spid="_x0000_s351561" name="Clip" r:id="rId7" imgW="1305000" imgH="1085760" progId="">
              <p:embed/>
            </p:oleObj>
          </a:graphicData>
        </a:graphic>
      </p:graphicFrame>
      <p:sp>
        <p:nvSpPr>
          <p:cNvPr id="11278" name="Line 13"/>
          <p:cNvSpPr>
            <a:spLocks noChangeShapeType="1"/>
          </p:cNvSpPr>
          <p:nvPr/>
        </p:nvSpPr>
        <p:spPr bwMode="auto">
          <a:xfrm rot="-5400000">
            <a:off x="6067326" y="3638501"/>
            <a:ext cx="60325" cy="1587"/>
          </a:xfrm>
          <a:prstGeom prst="line">
            <a:avLst/>
          </a:prstGeom>
          <a:noFill/>
          <a:ln w="19050">
            <a:solidFill>
              <a:schemeClr val="tx1"/>
            </a:solidFill>
            <a:round/>
            <a:headEnd/>
            <a:tailEnd/>
          </a:ln>
        </p:spPr>
        <p:txBody>
          <a:bodyPr wrap="none" anchor="ctr"/>
          <a:lstStyle/>
          <a:p>
            <a:endParaRPr lang="en-US">
              <a:latin typeface="+mj-lt"/>
            </a:endParaRPr>
          </a:p>
        </p:txBody>
      </p:sp>
      <p:sp>
        <p:nvSpPr>
          <p:cNvPr id="11279" name="Line 14"/>
          <p:cNvSpPr>
            <a:spLocks noChangeShapeType="1"/>
          </p:cNvSpPr>
          <p:nvPr/>
        </p:nvSpPr>
        <p:spPr bwMode="auto">
          <a:xfrm rot="5400000" flipH="1">
            <a:off x="5441057" y="3629769"/>
            <a:ext cx="63500" cy="0"/>
          </a:xfrm>
          <a:prstGeom prst="line">
            <a:avLst/>
          </a:prstGeom>
          <a:noFill/>
          <a:ln w="19050">
            <a:solidFill>
              <a:schemeClr val="tx1"/>
            </a:solidFill>
            <a:round/>
            <a:headEnd/>
            <a:tailEnd/>
          </a:ln>
        </p:spPr>
        <p:txBody>
          <a:bodyPr wrap="none" anchor="ctr"/>
          <a:lstStyle/>
          <a:p>
            <a:endParaRPr lang="en-US">
              <a:latin typeface="+mj-lt"/>
            </a:endParaRPr>
          </a:p>
        </p:txBody>
      </p:sp>
      <p:sp>
        <p:nvSpPr>
          <p:cNvPr id="11280" name="Line 15"/>
          <p:cNvSpPr>
            <a:spLocks noChangeShapeType="1"/>
          </p:cNvSpPr>
          <p:nvPr/>
        </p:nvSpPr>
        <p:spPr bwMode="auto">
          <a:xfrm rot="16200000" flipV="1">
            <a:off x="5787926" y="3290838"/>
            <a:ext cx="0" cy="627062"/>
          </a:xfrm>
          <a:prstGeom prst="line">
            <a:avLst/>
          </a:prstGeom>
          <a:noFill/>
          <a:ln w="12700">
            <a:solidFill>
              <a:schemeClr val="tx1"/>
            </a:solidFill>
            <a:round/>
            <a:headEnd/>
            <a:tailEnd/>
          </a:ln>
        </p:spPr>
        <p:txBody>
          <a:bodyPr wrap="none" anchor="ctr"/>
          <a:lstStyle/>
          <a:p>
            <a:endParaRPr lang="en-US">
              <a:latin typeface="+mj-lt"/>
            </a:endParaRPr>
          </a:p>
        </p:txBody>
      </p:sp>
      <p:sp>
        <p:nvSpPr>
          <p:cNvPr id="11281" name="Line 16"/>
          <p:cNvSpPr>
            <a:spLocks noChangeShapeType="1"/>
          </p:cNvSpPr>
          <p:nvPr/>
        </p:nvSpPr>
        <p:spPr bwMode="auto">
          <a:xfrm flipV="1">
            <a:off x="5453757" y="3229719"/>
            <a:ext cx="93663" cy="3175"/>
          </a:xfrm>
          <a:prstGeom prst="line">
            <a:avLst/>
          </a:prstGeom>
          <a:noFill/>
          <a:ln w="12700">
            <a:solidFill>
              <a:schemeClr val="tx1"/>
            </a:solidFill>
            <a:round/>
            <a:headEnd/>
            <a:tailEnd/>
          </a:ln>
        </p:spPr>
        <p:txBody>
          <a:bodyPr wrap="none" anchor="ctr"/>
          <a:lstStyle/>
          <a:p>
            <a:endParaRPr lang="en-US">
              <a:latin typeface="+mj-lt"/>
            </a:endParaRPr>
          </a:p>
        </p:txBody>
      </p:sp>
      <p:sp>
        <p:nvSpPr>
          <p:cNvPr id="11282" name="Line 17"/>
          <p:cNvSpPr>
            <a:spLocks noChangeShapeType="1"/>
          </p:cNvSpPr>
          <p:nvPr/>
        </p:nvSpPr>
        <p:spPr bwMode="auto">
          <a:xfrm>
            <a:off x="5928420" y="3358307"/>
            <a:ext cx="430212" cy="303212"/>
          </a:xfrm>
          <a:prstGeom prst="line">
            <a:avLst/>
          </a:prstGeom>
          <a:noFill/>
          <a:ln w="12700">
            <a:solidFill>
              <a:schemeClr val="tx1"/>
            </a:solidFill>
            <a:round/>
            <a:headEnd/>
            <a:tailEnd/>
          </a:ln>
        </p:spPr>
        <p:txBody>
          <a:bodyPr wrap="none" anchor="ctr"/>
          <a:lstStyle/>
          <a:p>
            <a:endParaRPr lang="en-US">
              <a:latin typeface="+mj-lt"/>
            </a:endParaRPr>
          </a:p>
        </p:txBody>
      </p:sp>
      <p:sp>
        <p:nvSpPr>
          <p:cNvPr id="11283" name="Line 18"/>
          <p:cNvSpPr>
            <a:spLocks noChangeShapeType="1"/>
          </p:cNvSpPr>
          <p:nvPr/>
        </p:nvSpPr>
        <p:spPr bwMode="auto">
          <a:xfrm flipH="1">
            <a:off x="6850757" y="3272582"/>
            <a:ext cx="279400" cy="392112"/>
          </a:xfrm>
          <a:prstGeom prst="line">
            <a:avLst/>
          </a:prstGeom>
          <a:noFill/>
          <a:ln w="12700">
            <a:solidFill>
              <a:schemeClr val="tx1"/>
            </a:solidFill>
            <a:round/>
            <a:headEnd/>
            <a:tailEnd/>
          </a:ln>
        </p:spPr>
        <p:txBody>
          <a:bodyPr wrap="none" anchor="ctr"/>
          <a:lstStyle/>
          <a:p>
            <a:endParaRPr lang="en-US">
              <a:latin typeface="+mj-lt"/>
            </a:endParaRPr>
          </a:p>
        </p:txBody>
      </p:sp>
      <p:sp>
        <p:nvSpPr>
          <p:cNvPr id="11284" name="Line 19"/>
          <p:cNvSpPr>
            <a:spLocks noChangeShapeType="1"/>
          </p:cNvSpPr>
          <p:nvPr/>
        </p:nvSpPr>
        <p:spPr bwMode="auto">
          <a:xfrm>
            <a:off x="6633270" y="3763119"/>
            <a:ext cx="0" cy="228600"/>
          </a:xfrm>
          <a:prstGeom prst="line">
            <a:avLst/>
          </a:prstGeom>
          <a:noFill/>
          <a:ln w="12700">
            <a:solidFill>
              <a:schemeClr val="tx1"/>
            </a:solidFill>
            <a:round/>
            <a:headEnd/>
            <a:tailEnd/>
          </a:ln>
        </p:spPr>
        <p:txBody>
          <a:bodyPr wrap="none" anchor="ctr"/>
          <a:lstStyle/>
          <a:p>
            <a:endParaRPr lang="en-US">
              <a:latin typeface="+mj-lt"/>
            </a:endParaRPr>
          </a:p>
        </p:txBody>
      </p:sp>
      <p:grpSp>
        <p:nvGrpSpPr>
          <p:cNvPr id="2" name="Group 20"/>
          <p:cNvGrpSpPr>
            <a:grpSpLocks/>
          </p:cNvGrpSpPr>
          <p:nvPr/>
        </p:nvGrpSpPr>
        <p:grpSpPr bwMode="auto">
          <a:xfrm>
            <a:off x="6487220" y="2486769"/>
            <a:ext cx="303212" cy="571500"/>
            <a:chOff x="4180" y="783"/>
            <a:chExt cx="150" cy="307"/>
          </a:xfrm>
        </p:grpSpPr>
        <p:sp>
          <p:nvSpPr>
            <p:cNvPr id="11366" name="AutoShape 2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latin typeface="+mj-lt"/>
              </a:endParaRPr>
            </a:p>
          </p:txBody>
        </p:sp>
        <p:sp>
          <p:nvSpPr>
            <p:cNvPr id="11367" name="Rectangle 2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latin typeface="+mj-lt"/>
              </a:endParaRPr>
            </a:p>
          </p:txBody>
        </p:sp>
        <p:sp>
          <p:nvSpPr>
            <p:cNvPr id="11368" name="Rectangle 2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latin typeface="+mj-lt"/>
              </a:endParaRPr>
            </a:p>
          </p:txBody>
        </p:sp>
        <p:sp>
          <p:nvSpPr>
            <p:cNvPr id="11369" name="AutoShape 2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latin typeface="+mj-lt"/>
              </a:endParaRPr>
            </a:p>
          </p:txBody>
        </p:sp>
        <p:sp>
          <p:nvSpPr>
            <p:cNvPr id="11370" name="Line 2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latin typeface="+mj-lt"/>
              </a:endParaRPr>
            </a:p>
          </p:txBody>
        </p:sp>
        <p:sp>
          <p:nvSpPr>
            <p:cNvPr id="11371" name="Line 2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latin typeface="+mj-lt"/>
              </a:endParaRPr>
            </a:p>
          </p:txBody>
        </p:sp>
        <p:sp>
          <p:nvSpPr>
            <p:cNvPr id="11372" name="Rectangle 2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latin typeface="+mj-lt"/>
              </a:endParaRPr>
            </a:p>
          </p:txBody>
        </p:sp>
        <p:sp>
          <p:nvSpPr>
            <p:cNvPr id="11373" name="Rectangle 2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latin typeface="+mj-lt"/>
              </a:endParaRPr>
            </a:p>
          </p:txBody>
        </p:sp>
      </p:grpSp>
      <p:grpSp>
        <p:nvGrpSpPr>
          <p:cNvPr id="3" name="Group 29"/>
          <p:cNvGrpSpPr>
            <a:grpSpLocks/>
          </p:cNvGrpSpPr>
          <p:nvPr/>
        </p:nvGrpSpPr>
        <p:grpSpPr bwMode="auto">
          <a:xfrm>
            <a:off x="7417495" y="3621832"/>
            <a:ext cx="207962" cy="409575"/>
            <a:chOff x="4180" y="783"/>
            <a:chExt cx="150" cy="307"/>
          </a:xfrm>
        </p:grpSpPr>
        <p:sp>
          <p:nvSpPr>
            <p:cNvPr id="11358" name="AutoShape 3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latin typeface="+mj-lt"/>
              </a:endParaRPr>
            </a:p>
          </p:txBody>
        </p:sp>
        <p:sp>
          <p:nvSpPr>
            <p:cNvPr id="11359" name="Rectangle 3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latin typeface="+mj-lt"/>
              </a:endParaRPr>
            </a:p>
          </p:txBody>
        </p:sp>
        <p:sp>
          <p:nvSpPr>
            <p:cNvPr id="11360" name="Rectangle 3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latin typeface="+mj-lt"/>
              </a:endParaRPr>
            </a:p>
          </p:txBody>
        </p:sp>
        <p:sp>
          <p:nvSpPr>
            <p:cNvPr id="11361" name="AutoShape 3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latin typeface="+mj-lt"/>
              </a:endParaRPr>
            </a:p>
          </p:txBody>
        </p:sp>
        <p:sp>
          <p:nvSpPr>
            <p:cNvPr id="11362" name="Line 3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latin typeface="+mj-lt"/>
              </a:endParaRPr>
            </a:p>
          </p:txBody>
        </p:sp>
        <p:sp>
          <p:nvSpPr>
            <p:cNvPr id="11363" name="Line 3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latin typeface="+mj-lt"/>
              </a:endParaRPr>
            </a:p>
          </p:txBody>
        </p:sp>
        <p:sp>
          <p:nvSpPr>
            <p:cNvPr id="11364" name="Rectangle 3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latin typeface="+mj-lt"/>
              </a:endParaRPr>
            </a:p>
          </p:txBody>
        </p:sp>
        <p:sp>
          <p:nvSpPr>
            <p:cNvPr id="11365" name="Rectangle 3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latin typeface="+mj-lt"/>
              </a:endParaRPr>
            </a:p>
          </p:txBody>
        </p:sp>
      </p:grpSp>
      <p:sp>
        <p:nvSpPr>
          <p:cNvPr id="11287" name="Line 38"/>
          <p:cNvSpPr>
            <a:spLocks noChangeShapeType="1"/>
          </p:cNvSpPr>
          <p:nvPr/>
        </p:nvSpPr>
        <p:spPr bwMode="auto">
          <a:xfrm rot="5400000" flipH="1">
            <a:off x="6750744" y="3091607"/>
            <a:ext cx="225425" cy="0"/>
          </a:xfrm>
          <a:prstGeom prst="line">
            <a:avLst/>
          </a:prstGeom>
          <a:noFill/>
          <a:ln w="12700">
            <a:solidFill>
              <a:schemeClr val="tx1"/>
            </a:solidFill>
            <a:round/>
            <a:headEnd/>
            <a:tailEnd/>
          </a:ln>
        </p:spPr>
        <p:txBody>
          <a:bodyPr wrap="none" anchor="ctr"/>
          <a:lstStyle/>
          <a:p>
            <a:endParaRPr lang="en-US">
              <a:latin typeface="+mj-lt"/>
            </a:endParaRPr>
          </a:p>
        </p:txBody>
      </p:sp>
      <p:sp>
        <p:nvSpPr>
          <p:cNvPr id="11288" name="Line 39"/>
          <p:cNvSpPr>
            <a:spLocks noChangeShapeType="1"/>
          </p:cNvSpPr>
          <p:nvPr/>
        </p:nvSpPr>
        <p:spPr bwMode="auto">
          <a:xfrm rot="-5400000">
            <a:off x="6784876" y="2940000"/>
            <a:ext cx="6350" cy="160338"/>
          </a:xfrm>
          <a:prstGeom prst="line">
            <a:avLst/>
          </a:prstGeom>
          <a:noFill/>
          <a:ln w="12700">
            <a:solidFill>
              <a:schemeClr val="tx1"/>
            </a:solidFill>
            <a:round/>
            <a:headEnd/>
            <a:tailEnd/>
          </a:ln>
        </p:spPr>
        <p:txBody>
          <a:bodyPr wrap="none" anchor="ctr"/>
          <a:lstStyle/>
          <a:p>
            <a:endParaRPr lang="en-US">
              <a:latin typeface="+mj-lt"/>
            </a:endParaRPr>
          </a:p>
        </p:txBody>
      </p:sp>
      <p:sp>
        <p:nvSpPr>
          <p:cNvPr id="11289" name="Line 40"/>
          <p:cNvSpPr>
            <a:spLocks noChangeShapeType="1"/>
          </p:cNvSpPr>
          <p:nvPr/>
        </p:nvSpPr>
        <p:spPr bwMode="auto">
          <a:xfrm rot="-5400000">
            <a:off x="6920607" y="3105894"/>
            <a:ext cx="0" cy="88900"/>
          </a:xfrm>
          <a:prstGeom prst="line">
            <a:avLst/>
          </a:prstGeom>
          <a:noFill/>
          <a:ln w="12700">
            <a:solidFill>
              <a:schemeClr val="tx1"/>
            </a:solidFill>
            <a:round/>
            <a:headEnd/>
            <a:tailEnd/>
          </a:ln>
        </p:spPr>
        <p:txBody>
          <a:bodyPr wrap="none" anchor="ctr"/>
          <a:lstStyle/>
          <a:p>
            <a:endParaRPr lang="en-US">
              <a:latin typeface="+mj-lt"/>
            </a:endParaRPr>
          </a:p>
        </p:txBody>
      </p:sp>
      <p:sp>
        <p:nvSpPr>
          <p:cNvPr id="11290" name="Line 41"/>
          <p:cNvSpPr>
            <a:spLocks noChangeShapeType="1"/>
          </p:cNvSpPr>
          <p:nvPr/>
        </p:nvSpPr>
        <p:spPr bwMode="auto">
          <a:xfrm flipH="1">
            <a:off x="7236520" y="2685207"/>
            <a:ext cx="266700" cy="360362"/>
          </a:xfrm>
          <a:prstGeom prst="line">
            <a:avLst/>
          </a:prstGeom>
          <a:noFill/>
          <a:ln w="12700">
            <a:solidFill>
              <a:schemeClr val="tx1"/>
            </a:solidFill>
            <a:round/>
            <a:headEnd/>
            <a:tailEnd/>
          </a:ln>
        </p:spPr>
        <p:txBody>
          <a:bodyPr wrap="none" anchor="ctr"/>
          <a:lstStyle/>
          <a:p>
            <a:endParaRPr lang="en-US">
              <a:latin typeface="+mj-lt"/>
            </a:endParaRPr>
          </a:p>
        </p:txBody>
      </p:sp>
      <p:grpSp>
        <p:nvGrpSpPr>
          <p:cNvPr id="4" name="Group 42"/>
          <p:cNvGrpSpPr>
            <a:grpSpLocks/>
          </p:cNvGrpSpPr>
          <p:nvPr/>
        </p:nvGrpSpPr>
        <p:grpSpPr bwMode="auto">
          <a:xfrm>
            <a:off x="7293670" y="2448669"/>
            <a:ext cx="501650" cy="233363"/>
            <a:chOff x="3600" y="219"/>
            <a:chExt cx="360" cy="175"/>
          </a:xfrm>
        </p:grpSpPr>
        <p:sp>
          <p:nvSpPr>
            <p:cNvPr id="11345" name="Oval 4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latin typeface="+mj-lt"/>
              </a:endParaRPr>
            </a:p>
          </p:txBody>
        </p:sp>
        <p:sp>
          <p:nvSpPr>
            <p:cNvPr id="11346" name="Line 44"/>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latin typeface="+mj-lt"/>
              </a:endParaRPr>
            </a:p>
          </p:txBody>
        </p:sp>
        <p:sp>
          <p:nvSpPr>
            <p:cNvPr id="11347" name="Line 45"/>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latin typeface="+mj-lt"/>
              </a:endParaRPr>
            </a:p>
          </p:txBody>
        </p:sp>
        <p:sp>
          <p:nvSpPr>
            <p:cNvPr id="11348" name="Rectangle 46"/>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endParaRPr lang="en-US">
                <a:latin typeface="+mj-lt"/>
              </a:endParaRPr>
            </a:p>
          </p:txBody>
        </p:sp>
        <p:sp>
          <p:nvSpPr>
            <p:cNvPr id="11349" name="Oval 4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latin typeface="+mj-lt"/>
              </a:endParaRPr>
            </a:p>
          </p:txBody>
        </p:sp>
        <p:grpSp>
          <p:nvGrpSpPr>
            <p:cNvPr id="5" name="Group 48"/>
            <p:cNvGrpSpPr>
              <a:grpSpLocks/>
            </p:cNvGrpSpPr>
            <p:nvPr/>
          </p:nvGrpSpPr>
          <p:grpSpPr bwMode="auto">
            <a:xfrm>
              <a:off x="3686" y="244"/>
              <a:ext cx="177" cy="66"/>
              <a:chOff x="2848" y="848"/>
              <a:chExt cx="140" cy="98"/>
            </a:xfrm>
          </p:grpSpPr>
          <p:sp>
            <p:nvSpPr>
              <p:cNvPr id="11355" name="Line 4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latin typeface="+mj-lt"/>
                </a:endParaRPr>
              </a:p>
            </p:txBody>
          </p:sp>
          <p:sp>
            <p:nvSpPr>
              <p:cNvPr id="11356" name="Line 5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latin typeface="+mj-lt"/>
                </a:endParaRPr>
              </a:p>
            </p:txBody>
          </p:sp>
          <p:sp>
            <p:nvSpPr>
              <p:cNvPr id="11357" name="Line 5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latin typeface="+mj-lt"/>
                </a:endParaRPr>
              </a:p>
            </p:txBody>
          </p:sp>
        </p:grpSp>
        <p:grpSp>
          <p:nvGrpSpPr>
            <p:cNvPr id="6" name="Group 52"/>
            <p:cNvGrpSpPr>
              <a:grpSpLocks/>
            </p:cNvGrpSpPr>
            <p:nvPr/>
          </p:nvGrpSpPr>
          <p:grpSpPr bwMode="auto">
            <a:xfrm flipV="1">
              <a:off x="3686" y="243"/>
              <a:ext cx="177" cy="66"/>
              <a:chOff x="2848" y="848"/>
              <a:chExt cx="140" cy="98"/>
            </a:xfrm>
          </p:grpSpPr>
          <p:sp>
            <p:nvSpPr>
              <p:cNvPr id="11352" name="Line 5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latin typeface="+mj-lt"/>
                </a:endParaRPr>
              </a:p>
            </p:txBody>
          </p:sp>
          <p:sp>
            <p:nvSpPr>
              <p:cNvPr id="11353" name="Line 5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latin typeface="+mj-lt"/>
                </a:endParaRPr>
              </a:p>
            </p:txBody>
          </p:sp>
          <p:sp>
            <p:nvSpPr>
              <p:cNvPr id="11354" name="Line 5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latin typeface="+mj-lt"/>
                </a:endParaRPr>
              </a:p>
            </p:txBody>
          </p:sp>
        </p:grpSp>
      </p:grpSp>
      <p:grpSp>
        <p:nvGrpSpPr>
          <p:cNvPr id="7" name="Group 56"/>
          <p:cNvGrpSpPr>
            <a:grpSpLocks/>
          </p:cNvGrpSpPr>
          <p:nvPr/>
        </p:nvGrpSpPr>
        <p:grpSpPr bwMode="auto">
          <a:xfrm>
            <a:off x="6960295" y="3032869"/>
            <a:ext cx="501650" cy="234950"/>
            <a:chOff x="3600" y="219"/>
            <a:chExt cx="360" cy="175"/>
          </a:xfrm>
        </p:grpSpPr>
        <p:sp>
          <p:nvSpPr>
            <p:cNvPr id="11332" name="Oval 5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latin typeface="+mj-lt"/>
              </a:endParaRPr>
            </a:p>
          </p:txBody>
        </p:sp>
        <p:sp>
          <p:nvSpPr>
            <p:cNvPr id="11333" name="Line 5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latin typeface="+mj-lt"/>
              </a:endParaRPr>
            </a:p>
          </p:txBody>
        </p:sp>
        <p:sp>
          <p:nvSpPr>
            <p:cNvPr id="11334" name="Line 5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latin typeface="+mj-lt"/>
              </a:endParaRPr>
            </a:p>
          </p:txBody>
        </p:sp>
        <p:sp>
          <p:nvSpPr>
            <p:cNvPr id="11335" name="Rectangle 6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endParaRPr lang="en-US">
                <a:latin typeface="+mj-lt"/>
              </a:endParaRPr>
            </a:p>
          </p:txBody>
        </p:sp>
        <p:sp>
          <p:nvSpPr>
            <p:cNvPr id="11336" name="Oval 6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latin typeface="+mj-lt"/>
              </a:endParaRPr>
            </a:p>
          </p:txBody>
        </p:sp>
        <p:grpSp>
          <p:nvGrpSpPr>
            <p:cNvPr id="8" name="Group 62"/>
            <p:cNvGrpSpPr>
              <a:grpSpLocks/>
            </p:cNvGrpSpPr>
            <p:nvPr/>
          </p:nvGrpSpPr>
          <p:grpSpPr bwMode="auto">
            <a:xfrm>
              <a:off x="3686" y="244"/>
              <a:ext cx="177" cy="66"/>
              <a:chOff x="2848" y="848"/>
              <a:chExt cx="140" cy="98"/>
            </a:xfrm>
          </p:grpSpPr>
          <p:sp>
            <p:nvSpPr>
              <p:cNvPr id="11342" name="Line 6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latin typeface="+mj-lt"/>
                </a:endParaRPr>
              </a:p>
            </p:txBody>
          </p:sp>
          <p:sp>
            <p:nvSpPr>
              <p:cNvPr id="11343" name="Line 6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latin typeface="+mj-lt"/>
                </a:endParaRPr>
              </a:p>
            </p:txBody>
          </p:sp>
          <p:sp>
            <p:nvSpPr>
              <p:cNvPr id="11344" name="Line 6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latin typeface="+mj-lt"/>
                </a:endParaRPr>
              </a:p>
            </p:txBody>
          </p:sp>
        </p:grpSp>
        <p:grpSp>
          <p:nvGrpSpPr>
            <p:cNvPr id="9" name="Group 66"/>
            <p:cNvGrpSpPr>
              <a:grpSpLocks/>
            </p:cNvGrpSpPr>
            <p:nvPr/>
          </p:nvGrpSpPr>
          <p:grpSpPr bwMode="auto">
            <a:xfrm flipV="1">
              <a:off x="3686" y="243"/>
              <a:ext cx="177" cy="66"/>
              <a:chOff x="2848" y="848"/>
              <a:chExt cx="140" cy="98"/>
            </a:xfrm>
          </p:grpSpPr>
          <p:sp>
            <p:nvSpPr>
              <p:cNvPr id="11339" name="Line 6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latin typeface="+mj-lt"/>
                </a:endParaRPr>
              </a:p>
            </p:txBody>
          </p:sp>
          <p:sp>
            <p:nvSpPr>
              <p:cNvPr id="11340" name="Line 6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latin typeface="+mj-lt"/>
                </a:endParaRPr>
              </a:p>
            </p:txBody>
          </p:sp>
          <p:sp>
            <p:nvSpPr>
              <p:cNvPr id="11341" name="Line 6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latin typeface="+mj-lt"/>
                </a:endParaRPr>
              </a:p>
            </p:txBody>
          </p:sp>
        </p:grpSp>
      </p:grpSp>
      <p:grpSp>
        <p:nvGrpSpPr>
          <p:cNvPr id="10" name="Group 70"/>
          <p:cNvGrpSpPr>
            <a:grpSpLocks/>
          </p:cNvGrpSpPr>
          <p:nvPr/>
        </p:nvGrpSpPr>
        <p:grpSpPr bwMode="auto">
          <a:xfrm>
            <a:off x="6350695" y="3521819"/>
            <a:ext cx="500062" cy="233363"/>
            <a:chOff x="3600" y="219"/>
            <a:chExt cx="360" cy="175"/>
          </a:xfrm>
        </p:grpSpPr>
        <p:sp>
          <p:nvSpPr>
            <p:cNvPr id="11319" name="Oval 7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latin typeface="+mj-lt"/>
              </a:endParaRPr>
            </a:p>
          </p:txBody>
        </p:sp>
        <p:sp>
          <p:nvSpPr>
            <p:cNvPr id="11320" name="Line 72"/>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latin typeface="+mj-lt"/>
              </a:endParaRPr>
            </a:p>
          </p:txBody>
        </p:sp>
        <p:sp>
          <p:nvSpPr>
            <p:cNvPr id="11321" name="Line 73"/>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latin typeface="+mj-lt"/>
              </a:endParaRPr>
            </a:p>
          </p:txBody>
        </p:sp>
        <p:sp>
          <p:nvSpPr>
            <p:cNvPr id="11322" name="Rectangle 74"/>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endParaRPr lang="en-US">
                <a:latin typeface="+mj-lt"/>
              </a:endParaRPr>
            </a:p>
          </p:txBody>
        </p:sp>
        <p:sp>
          <p:nvSpPr>
            <p:cNvPr id="11323" name="Oval 7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latin typeface="+mj-lt"/>
              </a:endParaRPr>
            </a:p>
          </p:txBody>
        </p:sp>
        <p:grpSp>
          <p:nvGrpSpPr>
            <p:cNvPr id="11" name="Group 76"/>
            <p:cNvGrpSpPr>
              <a:grpSpLocks/>
            </p:cNvGrpSpPr>
            <p:nvPr/>
          </p:nvGrpSpPr>
          <p:grpSpPr bwMode="auto">
            <a:xfrm>
              <a:off x="3686" y="244"/>
              <a:ext cx="177" cy="66"/>
              <a:chOff x="2848" y="848"/>
              <a:chExt cx="140" cy="98"/>
            </a:xfrm>
          </p:grpSpPr>
          <p:sp>
            <p:nvSpPr>
              <p:cNvPr id="11329" name="Line 7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latin typeface="+mj-lt"/>
                </a:endParaRPr>
              </a:p>
            </p:txBody>
          </p:sp>
          <p:sp>
            <p:nvSpPr>
              <p:cNvPr id="11330" name="Line 7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latin typeface="+mj-lt"/>
                </a:endParaRPr>
              </a:p>
            </p:txBody>
          </p:sp>
          <p:sp>
            <p:nvSpPr>
              <p:cNvPr id="11331" name="Line 7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latin typeface="+mj-lt"/>
                </a:endParaRPr>
              </a:p>
            </p:txBody>
          </p:sp>
        </p:grpSp>
        <p:grpSp>
          <p:nvGrpSpPr>
            <p:cNvPr id="12" name="Group 80"/>
            <p:cNvGrpSpPr>
              <a:grpSpLocks/>
            </p:cNvGrpSpPr>
            <p:nvPr/>
          </p:nvGrpSpPr>
          <p:grpSpPr bwMode="auto">
            <a:xfrm flipV="1">
              <a:off x="3686" y="243"/>
              <a:ext cx="177" cy="66"/>
              <a:chOff x="2848" y="848"/>
              <a:chExt cx="140" cy="98"/>
            </a:xfrm>
          </p:grpSpPr>
          <p:sp>
            <p:nvSpPr>
              <p:cNvPr id="11326" name="Line 8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latin typeface="+mj-lt"/>
                </a:endParaRPr>
              </a:p>
            </p:txBody>
          </p:sp>
          <p:sp>
            <p:nvSpPr>
              <p:cNvPr id="11327" name="Line 8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latin typeface="+mj-lt"/>
                </a:endParaRPr>
              </a:p>
            </p:txBody>
          </p:sp>
          <p:sp>
            <p:nvSpPr>
              <p:cNvPr id="11328" name="Line 8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latin typeface="+mj-lt"/>
                </a:endParaRPr>
              </a:p>
            </p:txBody>
          </p:sp>
        </p:grpSp>
      </p:grpSp>
      <p:grpSp>
        <p:nvGrpSpPr>
          <p:cNvPr id="13" name="Group 84"/>
          <p:cNvGrpSpPr>
            <a:grpSpLocks/>
          </p:cNvGrpSpPr>
          <p:nvPr/>
        </p:nvGrpSpPr>
        <p:grpSpPr bwMode="auto">
          <a:xfrm>
            <a:off x="5547420" y="3145582"/>
            <a:ext cx="501650" cy="233362"/>
            <a:chOff x="3600" y="219"/>
            <a:chExt cx="360" cy="175"/>
          </a:xfrm>
        </p:grpSpPr>
        <p:sp>
          <p:nvSpPr>
            <p:cNvPr id="11306" name="Oval 8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latin typeface="+mj-lt"/>
              </a:endParaRPr>
            </a:p>
          </p:txBody>
        </p:sp>
        <p:sp>
          <p:nvSpPr>
            <p:cNvPr id="11307" name="Line 86"/>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latin typeface="+mj-lt"/>
              </a:endParaRPr>
            </a:p>
          </p:txBody>
        </p:sp>
        <p:sp>
          <p:nvSpPr>
            <p:cNvPr id="11308" name="Line 87"/>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latin typeface="+mj-lt"/>
              </a:endParaRPr>
            </a:p>
          </p:txBody>
        </p:sp>
        <p:sp>
          <p:nvSpPr>
            <p:cNvPr id="11309" name="Rectangle 88"/>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endParaRPr lang="en-US">
                <a:latin typeface="+mj-lt"/>
              </a:endParaRPr>
            </a:p>
          </p:txBody>
        </p:sp>
        <p:sp>
          <p:nvSpPr>
            <p:cNvPr id="11310" name="Oval 8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latin typeface="+mj-lt"/>
              </a:endParaRPr>
            </a:p>
          </p:txBody>
        </p:sp>
        <p:grpSp>
          <p:nvGrpSpPr>
            <p:cNvPr id="14" name="Group 90"/>
            <p:cNvGrpSpPr>
              <a:grpSpLocks/>
            </p:cNvGrpSpPr>
            <p:nvPr/>
          </p:nvGrpSpPr>
          <p:grpSpPr bwMode="auto">
            <a:xfrm>
              <a:off x="3686" y="244"/>
              <a:ext cx="177" cy="66"/>
              <a:chOff x="2848" y="848"/>
              <a:chExt cx="140" cy="98"/>
            </a:xfrm>
          </p:grpSpPr>
          <p:sp>
            <p:nvSpPr>
              <p:cNvPr id="11316" name="Line 9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latin typeface="+mj-lt"/>
                </a:endParaRPr>
              </a:p>
            </p:txBody>
          </p:sp>
          <p:sp>
            <p:nvSpPr>
              <p:cNvPr id="11317" name="Line 9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latin typeface="+mj-lt"/>
                </a:endParaRPr>
              </a:p>
            </p:txBody>
          </p:sp>
          <p:sp>
            <p:nvSpPr>
              <p:cNvPr id="11318" name="Line 9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latin typeface="+mj-lt"/>
                </a:endParaRPr>
              </a:p>
            </p:txBody>
          </p:sp>
        </p:grpSp>
        <p:grpSp>
          <p:nvGrpSpPr>
            <p:cNvPr id="15" name="Group 94"/>
            <p:cNvGrpSpPr>
              <a:grpSpLocks/>
            </p:cNvGrpSpPr>
            <p:nvPr/>
          </p:nvGrpSpPr>
          <p:grpSpPr bwMode="auto">
            <a:xfrm flipV="1">
              <a:off x="3686" y="243"/>
              <a:ext cx="177" cy="66"/>
              <a:chOff x="2848" y="848"/>
              <a:chExt cx="140" cy="98"/>
            </a:xfrm>
          </p:grpSpPr>
          <p:sp>
            <p:nvSpPr>
              <p:cNvPr id="11313" name="Line 9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latin typeface="+mj-lt"/>
                </a:endParaRPr>
              </a:p>
            </p:txBody>
          </p:sp>
          <p:sp>
            <p:nvSpPr>
              <p:cNvPr id="11314" name="Line 9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latin typeface="+mj-lt"/>
                </a:endParaRPr>
              </a:p>
            </p:txBody>
          </p:sp>
          <p:sp>
            <p:nvSpPr>
              <p:cNvPr id="11315" name="Line 9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latin typeface="+mj-lt"/>
                </a:endParaRPr>
              </a:p>
            </p:txBody>
          </p:sp>
        </p:grpSp>
      </p:grpSp>
      <p:sp>
        <p:nvSpPr>
          <p:cNvPr id="11295" name="Line 98"/>
          <p:cNvSpPr>
            <a:spLocks noChangeShapeType="1"/>
          </p:cNvSpPr>
          <p:nvPr/>
        </p:nvSpPr>
        <p:spPr bwMode="auto">
          <a:xfrm>
            <a:off x="5776020" y="3401169"/>
            <a:ext cx="0" cy="228600"/>
          </a:xfrm>
          <a:prstGeom prst="line">
            <a:avLst/>
          </a:prstGeom>
          <a:noFill/>
          <a:ln w="12700">
            <a:solidFill>
              <a:schemeClr val="tx1"/>
            </a:solidFill>
            <a:round/>
            <a:headEnd/>
            <a:tailEnd/>
          </a:ln>
        </p:spPr>
        <p:txBody>
          <a:bodyPr wrap="none" anchor="ctr"/>
          <a:lstStyle/>
          <a:p>
            <a:endParaRPr lang="en-US">
              <a:latin typeface="+mj-lt"/>
            </a:endParaRPr>
          </a:p>
        </p:txBody>
      </p:sp>
      <p:graphicFrame>
        <p:nvGraphicFramePr>
          <p:cNvPr id="11270" name="Object 6"/>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92474465"/>
              </p:ext>
            </p:extLst>
          </p:nvPr>
        </p:nvGraphicFramePr>
        <p:xfrm>
          <a:off x="6976170" y="4025057"/>
          <a:ext cx="417512" cy="331787"/>
        </p:xfrm>
        <a:graphic>
          <a:graphicData uri="http://schemas.openxmlformats.org/presentationml/2006/ole">
            <p:oleObj spid="_x0000_s351562" name="Clip" r:id="rId8" imgW="1305000" imgH="1085760" progId="">
              <p:embed/>
            </p:oleObj>
          </a:graphicData>
        </a:graphic>
      </p:graphicFrame>
      <p:graphicFrame>
        <p:nvGraphicFramePr>
          <p:cNvPr id="11271" name="Object 7"/>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506954738"/>
              </p:ext>
            </p:extLst>
          </p:nvPr>
        </p:nvGraphicFramePr>
        <p:xfrm>
          <a:off x="6361807" y="4013944"/>
          <a:ext cx="415925" cy="330200"/>
        </p:xfrm>
        <a:graphic>
          <a:graphicData uri="http://schemas.openxmlformats.org/presentationml/2006/ole">
            <p:oleObj spid="_x0000_s351563" name="Clip" r:id="rId9" imgW="1305000" imgH="1085760" progId="">
              <p:embed/>
            </p:oleObj>
          </a:graphicData>
        </a:graphic>
      </p:graphicFrame>
      <p:sp>
        <p:nvSpPr>
          <p:cNvPr id="11296" name="Line 101"/>
          <p:cNvSpPr>
            <a:spLocks noChangeShapeType="1"/>
          </p:cNvSpPr>
          <p:nvPr/>
        </p:nvSpPr>
        <p:spPr bwMode="auto">
          <a:xfrm rot="-5400000">
            <a:off x="7200801" y="4000451"/>
            <a:ext cx="60325" cy="1587"/>
          </a:xfrm>
          <a:prstGeom prst="line">
            <a:avLst/>
          </a:prstGeom>
          <a:noFill/>
          <a:ln w="19050">
            <a:solidFill>
              <a:schemeClr val="tx1"/>
            </a:solidFill>
            <a:round/>
            <a:headEnd/>
            <a:tailEnd/>
          </a:ln>
        </p:spPr>
        <p:txBody>
          <a:bodyPr wrap="none" anchor="ctr"/>
          <a:lstStyle/>
          <a:p>
            <a:endParaRPr lang="en-US">
              <a:latin typeface="+mj-lt"/>
            </a:endParaRPr>
          </a:p>
        </p:txBody>
      </p:sp>
      <p:sp>
        <p:nvSpPr>
          <p:cNvPr id="11297" name="Line 102"/>
          <p:cNvSpPr>
            <a:spLocks noChangeShapeType="1"/>
          </p:cNvSpPr>
          <p:nvPr/>
        </p:nvSpPr>
        <p:spPr bwMode="auto">
          <a:xfrm rot="5400000" flipH="1">
            <a:off x="6574532" y="3991719"/>
            <a:ext cx="63500" cy="0"/>
          </a:xfrm>
          <a:prstGeom prst="line">
            <a:avLst/>
          </a:prstGeom>
          <a:noFill/>
          <a:ln w="19050">
            <a:solidFill>
              <a:schemeClr val="tx1"/>
            </a:solidFill>
            <a:round/>
            <a:headEnd/>
            <a:tailEnd/>
          </a:ln>
        </p:spPr>
        <p:txBody>
          <a:bodyPr wrap="none" anchor="ctr"/>
          <a:lstStyle/>
          <a:p>
            <a:endParaRPr lang="en-US">
              <a:latin typeface="+mj-lt"/>
            </a:endParaRPr>
          </a:p>
        </p:txBody>
      </p:sp>
      <p:sp>
        <p:nvSpPr>
          <p:cNvPr id="11298" name="Line 103"/>
          <p:cNvSpPr>
            <a:spLocks noChangeShapeType="1"/>
          </p:cNvSpPr>
          <p:nvPr/>
        </p:nvSpPr>
        <p:spPr bwMode="auto">
          <a:xfrm rot="16200000" flipV="1">
            <a:off x="6921401" y="3652788"/>
            <a:ext cx="0" cy="627062"/>
          </a:xfrm>
          <a:prstGeom prst="line">
            <a:avLst/>
          </a:prstGeom>
          <a:noFill/>
          <a:ln w="12700">
            <a:solidFill>
              <a:schemeClr val="tx1"/>
            </a:solidFill>
            <a:round/>
            <a:headEnd/>
            <a:tailEnd/>
          </a:ln>
        </p:spPr>
        <p:txBody>
          <a:bodyPr wrap="none" anchor="ctr"/>
          <a:lstStyle/>
          <a:p>
            <a:endParaRPr lang="en-US">
              <a:latin typeface="+mj-lt"/>
            </a:endParaRPr>
          </a:p>
        </p:txBody>
      </p:sp>
      <p:sp>
        <p:nvSpPr>
          <p:cNvPr id="11299" name="Freeform 104"/>
          <p:cNvSpPr>
            <a:spLocks/>
          </p:cNvSpPr>
          <p:nvPr/>
        </p:nvSpPr>
        <p:spPr bwMode="auto">
          <a:xfrm>
            <a:off x="5460107" y="2531219"/>
            <a:ext cx="1009650" cy="228600"/>
          </a:xfrm>
          <a:custGeom>
            <a:avLst/>
            <a:gdLst>
              <a:gd name="T0" fmla="*/ 0 w 636"/>
              <a:gd name="T1" fmla="*/ 228600 h 144"/>
              <a:gd name="T2" fmla="*/ 1009650 w 636"/>
              <a:gd name="T3" fmla="*/ 180975 h 144"/>
              <a:gd name="T4" fmla="*/ 0 60000 65536"/>
              <a:gd name="T5" fmla="*/ 0 60000 65536"/>
              <a:gd name="T6" fmla="*/ 0 w 636"/>
              <a:gd name="T7" fmla="*/ 0 h 144"/>
              <a:gd name="T8" fmla="*/ 636 w 636"/>
              <a:gd name="T9" fmla="*/ 144 h 144"/>
            </a:gdLst>
            <a:ahLst/>
            <a:cxnLst>
              <a:cxn ang="T4">
                <a:pos x="T0" y="T1"/>
              </a:cxn>
              <a:cxn ang="T5">
                <a:pos x="T2" y="T3"/>
              </a:cxn>
            </a:cxnLst>
            <a:rect l="T6" t="T7" r="T8" b="T9"/>
            <a:pathLst>
              <a:path w="636" h="144">
                <a:moveTo>
                  <a:pt x="0" y="144"/>
                </a:moveTo>
                <a:cubicBezTo>
                  <a:pt x="180" y="6"/>
                  <a:pt x="450" y="0"/>
                  <a:pt x="636" y="114"/>
                </a:cubicBezTo>
              </a:path>
            </a:pathLst>
          </a:custGeom>
          <a:noFill/>
          <a:ln w="28575">
            <a:solidFill>
              <a:srgbClr val="FF0000"/>
            </a:solidFill>
            <a:round/>
            <a:headEnd/>
            <a:tailEnd type="triangle" w="med" len="med"/>
          </a:ln>
        </p:spPr>
        <p:txBody>
          <a:bodyPr wrap="none" anchor="ctr"/>
          <a:lstStyle/>
          <a:p>
            <a:endParaRPr lang="en-US">
              <a:latin typeface="+mj-lt"/>
            </a:endParaRPr>
          </a:p>
        </p:txBody>
      </p:sp>
      <p:sp>
        <p:nvSpPr>
          <p:cNvPr id="11300" name="Freeform 105"/>
          <p:cNvSpPr>
            <a:spLocks/>
          </p:cNvSpPr>
          <p:nvPr/>
        </p:nvSpPr>
        <p:spPr bwMode="auto">
          <a:xfrm>
            <a:off x="6812657" y="2140694"/>
            <a:ext cx="771525" cy="939800"/>
          </a:xfrm>
          <a:custGeom>
            <a:avLst/>
            <a:gdLst>
              <a:gd name="T0" fmla="*/ 0 w 486"/>
              <a:gd name="T1" fmla="*/ 781050 h 592"/>
              <a:gd name="T2" fmla="*/ 257175 w 486"/>
              <a:gd name="T3" fmla="*/ 809625 h 592"/>
              <a:gd name="T4" fmla="*/ 771525 w 486"/>
              <a:gd name="T5" fmla="*/ 0 h 592"/>
              <a:gd name="T6" fmla="*/ 0 60000 65536"/>
              <a:gd name="T7" fmla="*/ 0 60000 65536"/>
              <a:gd name="T8" fmla="*/ 0 60000 65536"/>
              <a:gd name="T9" fmla="*/ 0 w 486"/>
              <a:gd name="T10" fmla="*/ 0 h 592"/>
              <a:gd name="T11" fmla="*/ 486 w 486"/>
              <a:gd name="T12" fmla="*/ 592 h 592"/>
            </a:gdLst>
            <a:ahLst/>
            <a:cxnLst>
              <a:cxn ang="T6">
                <a:pos x="T0" y="T1"/>
              </a:cxn>
              <a:cxn ang="T7">
                <a:pos x="T2" y="T3"/>
              </a:cxn>
              <a:cxn ang="T8">
                <a:pos x="T4" y="T5"/>
              </a:cxn>
            </a:cxnLst>
            <a:rect l="T9" t="T10" r="T11" b="T12"/>
            <a:pathLst>
              <a:path w="486" h="592">
                <a:moveTo>
                  <a:pt x="0" y="492"/>
                </a:moveTo>
                <a:cubicBezTo>
                  <a:pt x="25" y="472"/>
                  <a:pt x="81" y="592"/>
                  <a:pt x="162" y="510"/>
                </a:cubicBezTo>
                <a:cubicBezTo>
                  <a:pt x="243" y="428"/>
                  <a:pt x="419" y="106"/>
                  <a:pt x="486" y="0"/>
                </a:cubicBezTo>
              </a:path>
            </a:pathLst>
          </a:custGeom>
          <a:noFill/>
          <a:ln w="28575">
            <a:solidFill>
              <a:srgbClr val="FF0000"/>
            </a:solidFill>
            <a:round/>
            <a:headEnd/>
            <a:tailEnd type="triangle" w="med" len="med"/>
          </a:ln>
        </p:spPr>
        <p:txBody>
          <a:bodyPr wrap="none" anchor="ctr"/>
          <a:lstStyle/>
          <a:p>
            <a:endParaRPr lang="en-US">
              <a:latin typeface="+mj-lt"/>
            </a:endParaRPr>
          </a:p>
        </p:txBody>
      </p:sp>
      <p:sp>
        <p:nvSpPr>
          <p:cNvPr id="11301" name="Text Box 106"/>
          <p:cNvSpPr txBox="1">
            <a:spLocks noChangeArrowheads="1"/>
          </p:cNvSpPr>
          <p:nvPr/>
        </p:nvSpPr>
        <p:spPr bwMode="auto">
          <a:xfrm>
            <a:off x="4854987" y="2017877"/>
            <a:ext cx="2295628" cy="523220"/>
          </a:xfrm>
          <a:prstGeom prst="rect">
            <a:avLst/>
          </a:prstGeom>
          <a:noFill/>
          <a:ln w="9525">
            <a:noFill/>
            <a:miter lim="800000"/>
            <a:headEnd/>
            <a:tailEnd/>
          </a:ln>
        </p:spPr>
        <p:txBody>
          <a:bodyPr wrap="none">
            <a:spAutoFit/>
          </a:bodyPr>
          <a:lstStyle/>
          <a:p>
            <a:r>
              <a:rPr lang="en-US" sz="1400" smtClean="0">
                <a:latin typeface="+mj-lt"/>
              </a:rPr>
              <a:t>Client establish a telnet </a:t>
            </a:r>
          </a:p>
          <a:p>
            <a:r>
              <a:rPr lang="en-US" sz="1400" smtClean="0">
                <a:latin typeface="+mj-lt"/>
              </a:rPr>
              <a:t>connection with the gateway</a:t>
            </a:r>
            <a:endParaRPr lang="en-US" sz="1800">
              <a:latin typeface="+mj-lt"/>
            </a:endParaRPr>
          </a:p>
        </p:txBody>
      </p:sp>
      <p:sp>
        <p:nvSpPr>
          <p:cNvPr id="11302" name="Text Box 107"/>
          <p:cNvSpPr txBox="1">
            <a:spLocks noChangeArrowheads="1"/>
          </p:cNvSpPr>
          <p:nvPr/>
        </p:nvSpPr>
        <p:spPr bwMode="auto">
          <a:xfrm>
            <a:off x="7107245" y="1628800"/>
            <a:ext cx="1887696" cy="523220"/>
          </a:xfrm>
          <a:prstGeom prst="rect">
            <a:avLst/>
          </a:prstGeom>
          <a:noFill/>
          <a:ln w="9525">
            <a:noFill/>
            <a:miter lim="800000"/>
            <a:headEnd/>
            <a:tailEnd/>
          </a:ln>
        </p:spPr>
        <p:txBody>
          <a:bodyPr wrap="none">
            <a:spAutoFit/>
          </a:bodyPr>
          <a:lstStyle/>
          <a:p>
            <a:r>
              <a:rPr lang="en-US" sz="1400" smtClean="0">
                <a:latin typeface="+mj-lt"/>
              </a:rPr>
              <a:t>Gateway establish </a:t>
            </a:r>
          </a:p>
          <a:p>
            <a:r>
              <a:rPr lang="en-US" sz="1400" smtClean="0">
                <a:latin typeface="+mj-lt"/>
              </a:rPr>
              <a:t>The remote connection</a:t>
            </a:r>
            <a:endParaRPr lang="en-US" sz="1800">
              <a:latin typeface="+mj-lt"/>
            </a:endParaRPr>
          </a:p>
        </p:txBody>
      </p:sp>
      <p:sp>
        <p:nvSpPr>
          <p:cNvPr id="11303" name="Text Box 108"/>
          <p:cNvSpPr txBox="1">
            <a:spLocks noChangeArrowheads="1"/>
          </p:cNvSpPr>
          <p:nvPr/>
        </p:nvSpPr>
        <p:spPr bwMode="auto">
          <a:xfrm>
            <a:off x="6267052" y="2967335"/>
            <a:ext cx="700705" cy="461665"/>
          </a:xfrm>
          <a:prstGeom prst="rect">
            <a:avLst/>
          </a:prstGeom>
          <a:noFill/>
          <a:ln w="9525">
            <a:noFill/>
            <a:miter lim="800000"/>
            <a:headEnd/>
            <a:tailEnd/>
          </a:ln>
        </p:spPr>
        <p:txBody>
          <a:bodyPr wrap="none">
            <a:spAutoFit/>
          </a:bodyPr>
          <a:lstStyle/>
          <a:p>
            <a:pPr algn="ctr"/>
            <a:r>
              <a:rPr lang="en-US" sz="1200" smtClean="0">
                <a:latin typeface="+mj-lt"/>
              </a:rPr>
              <a:t>app. </a:t>
            </a:r>
          </a:p>
          <a:p>
            <a:pPr algn="ctr"/>
            <a:r>
              <a:rPr lang="en-US" sz="1200" smtClean="0">
                <a:latin typeface="+mj-lt"/>
              </a:rPr>
              <a:t>gateway</a:t>
            </a:r>
            <a:endParaRPr lang="en-US" sz="1800">
              <a:latin typeface="+mj-lt"/>
            </a:endParaRPr>
          </a:p>
        </p:txBody>
      </p:sp>
      <p:sp>
        <p:nvSpPr>
          <p:cNvPr id="11304" name="Text Box 109"/>
          <p:cNvSpPr txBox="1">
            <a:spLocks noChangeArrowheads="1"/>
          </p:cNvSpPr>
          <p:nvPr/>
        </p:nvSpPr>
        <p:spPr bwMode="auto">
          <a:xfrm>
            <a:off x="7500370" y="3007469"/>
            <a:ext cx="1177502" cy="276999"/>
          </a:xfrm>
          <a:prstGeom prst="rect">
            <a:avLst/>
          </a:prstGeom>
          <a:noFill/>
          <a:ln w="9525">
            <a:noFill/>
            <a:miter lim="800000"/>
            <a:headEnd/>
            <a:tailEnd/>
          </a:ln>
        </p:spPr>
        <p:txBody>
          <a:bodyPr wrap="none">
            <a:spAutoFit/>
          </a:bodyPr>
          <a:lstStyle/>
          <a:p>
            <a:r>
              <a:rPr lang="en-US" sz="1200" smtClean="0">
                <a:latin typeface="+mj-lt"/>
              </a:rPr>
              <a:t>router and filter</a:t>
            </a:r>
            <a:endParaRPr lang="en-US" sz="1800">
              <a:latin typeface="+mj-lt"/>
            </a:endParaRPr>
          </a:p>
        </p:txBody>
      </p:sp>
      <p:sp>
        <p:nvSpPr>
          <p:cNvPr id="11305" name="Rectangle 110"/>
          <p:cNvSpPr>
            <a:spLocks noChangeArrowheads="1"/>
          </p:cNvSpPr>
          <p:nvPr/>
        </p:nvSpPr>
        <p:spPr bwMode="auto">
          <a:xfrm>
            <a:off x="611560" y="5013176"/>
            <a:ext cx="8208912" cy="1512168"/>
          </a:xfrm>
          <a:prstGeom prst="rect">
            <a:avLst/>
          </a:prstGeom>
          <a:noFill/>
          <a:ln w="9525">
            <a:noFill/>
            <a:miter lim="800000"/>
            <a:headEnd/>
            <a:tailEnd/>
          </a:ln>
        </p:spPr>
        <p:txBody>
          <a:bodyPr/>
          <a:lstStyle/>
          <a:p>
            <a:pPr marL="342900" indent="-342900">
              <a:spcBef>
                <a:spcPct val="20000"/>
              </a:spcBef>
              <a:buClr>
                <a:schemeClr val="accent2"/>
              </a:buClr>
              <a:buSzPct val="85000"/>
              <a:buFont typeface="ZapfDingbats" pitchFamily="82" charset="2"/>
              <a:buNone/>
            </a:pPr>
            <a:r>
              <a:rPr lang="en-US" smtClean="0">
                <a:solidFill>
                  <a:srgbClr val="FF0000"/>
                </a:solidFill>
                <a:latin typeface="+mj-lt"/>
              </a:rPr>
              <a:t>1.</a:t>
            </a:r>
            <a:r>
              <a:rPr lang="en-US" smtClean="0">
                <a:latin typeface="+mj-lt"/>
              </a:rPr>
              <a:t> All clients establish a connection over the gateway,</a:t>
            </a:r>
          </a:p>
          <a:p>
            <a:pPr marL="342900" indent="-342900">
              <a:spcBef>
                <a:spcPct val="20000"/>
              </a:spcBef>
              <a:buClr>
                <a:schemeClr val="accent2"/>
              </a:buClr>
              <a:buSzPct val="85000"/>
              <a:buFont typeface="ZapfDingbats" pitchFamily="82" charset="2"/>
              <a:buNone/>
            </a:pPr>
            <a:r>
              <a:rPr lang="en-US" smtClean="0">
                <a:solidFill>
                  <a:srgbClr val="FF0000"/>
                </a:solidFill>
                <a:latin typeface="+mj-lt"/>
              </a:rPr>
              <a:t>2.</a:t>
            </a:r>
            <a:r>
              <a:rPr lang="en-US" smtClean="0">
                <a:latin typeface="+mj-lt"/>
              </a:rPr>
              <a:t> The gateway establish the remote connection with the destination server only for authorised clients. The gateway forwaeds data between 2 connections,</a:t>
            </a:r>
          </a:p>
          <a:p>
            <a:pPr marL="342900" indent="-342900">
              <a:spcBef>
                <a:spcPct val="20000"/>
              </a:spcBef>
              <a:buClr>
                <a:schemeClr val="accent2"/>
              </a:buClr>
              <a:buSzPct val="85000"/>
              <a:buFont typeface="ZapfDingbats" pitchFamily="82" charset="2"/>
              <a:buNone/>
            </a:pPr>
            <a:r>
              <a:rPr lang="en-US" smtClean="0">
                <a:solidFill>
                  <a:srgbClr val="FF0000"/>
                </a:solidFill>
                <a:latin typeface="+mj-lt"/>
              </a:rPr>
              <a:t>3.</a:t>
            </a:r>
            <a:r>
              <a:rPr lang="en-US" smtClean="0">
                <a:latin typeface="+mj-lt"/>
              </a:rPr>
              <a:t> Router block all telnet connections except the ones that originate from the gateway</a:t>
            </a:r>
            <a:endParaRPr lang="en-US">
              <a:latin typeface="+mj-lt"/>
            </a:endParaRPr>
          </a:p>
        </p:txBody>
      </p:sp>
      <p:sp>
        <p:nvSpPr>
          <p:cNvPr id="110" name="Rectangle 3"/>
          <p:cNvSpPr txBox="1">
            <a:spLocks noChangeArrowheads="1"/>
          </p:cNvSpPr>
          <p:nvPr/>
        </p:nvSpPr>
        <p:spPr>
          <a:xfrm>
            <a:off x="409575" y="200025"/>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smtClean="0">
                <a:ln>
                  <a:noFill/>
                </a:ln>
                <a:solidFill>
                  <a:schemeClr val="tx2"/>
                </a:solidFill>
                <a:effectLst/>
                <a:uLnTx/>
                <a:uFillTx/>
                <a:latin typeface="+mj-lt"/>
                <a:ea typeface="+mj-ea"/>
                <a:cs typeface="+mj-cs"/>
              </a:rPr>
              <a:t>Application gateways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7" name="Rectangle 3"/>
          <p:cNvSpPr>
            <a:spLocks noGrp="1" noChangeArrowheads="1"/>
          </p:cNvSpPr>
          <p:nvPr>
            <p:ph type="body" sz="half" idx="1"/>
          </p:nvPr>
        </p:nvSpPr>
        <p:spPr>
          <a:xfrm>
            <a:off x="392113" y="2021160"/>
            <a:ext cx="7348239" cy="4648200"/>
          </a:xfrm>
        </p:spPr>
        <p:txBody>
          <a:bodyPr/>
          <a:lstStyle/>
          <a:p>
            <a:pPr>
              <a:buNone/>
            </a:pPr>
            <a:r>
              <a:rPr lang="en-US" sz="2400" smtClean="0"/>
              <a:t>Even application gateways have limitations:</a:t>
            </a:r>
          </a:p>
          <a:p>
            <a:r>
              <a:rPr lang="en-US" sz="2400" smtClean="0"/>
              <a:t>If users need more applications(telnet, HTTP, FTP etc.), every application needs its own application gateway,</a:t>
            </a:r>
          </a:p>
          <a:p>
            <a:r>
              <a:rPr lang="en-US" sz="2400" smtClean="0"/>
              <a:t>Clients need to be configured in order to be able to connect with the gateway (e.g.. IP address of the browser server)</a:t>
            </a:r>
            <a:endParaRPr lang="en-US" sz="2000" smtClean="0"/>
          </a:p>
        </p:txBody>
      </p:sp>
      <p:sp>
        <p:nvSpPr>
          <p:cNvPr id="5" name="Rectangle 3"/>
          <p:cNvSpPr txBox="1">
            <a:spLocks noChangeArrowheads="1"/>
          </p:cNvSpPr>
          <p:nvPr/>
        </p:nvSpPr>
        <p:spPr>
          <a:xfrm>
            <a:off x="409575" y="200025"/>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smtClean="0">
                <a:ln>
                  <a:noFill/>
                </a:ln>
                <a:solidFill>
                  <a:schemeClr val="tx2"/>
                </a:solidFill>
                <a:effectLst/>
                <a:uLnTx/>
                <a:uFillTx/>
                <a:latin typeface="+mj-lt"/>
                <a:ea typeface="+mj-ea"/>
                <a:cs typeface="+mj-cs"/>
              </a:rPr>
              <a:t>Application gateways</a:t>
            </a:r>
          </a:p>
        </p:txBody>
      </p:sp>
      <p:sp>
        <p:nvSpPr>
          <p:cNvPr id="8" name="Down Arrow 7"/>
          <p:cNvSpPr/>
          <p:nvPr/>
        </p:nvSpPr>
        <p:spPr>
          <a:xfrm>
            <a:off x="7956376" y="2132856"/>
            <a:ext cx="720080" cy="2664296"/>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7" name="Rectangle 3"/>
          <p:cNvSpPr>
            <a:spLocks noGrp="1" noChangeArrowheads="1"/>
          </p:cNvSpPr>
          <p:nvPr>
            <p:ph type="body" sz="half" idx="1"/>
          </p:nvPr>
        </p:nvSpPr>
        <p:spPr>
          <a:xfrm>
            <a:off x="392113" y="1844824"/>
            <a:ext cx="8428359" cy="4824536"/>
          </a:xfrm>
        </p:spPr>
        <p:txBody>
          <a:bodyPr/>
          <a:lstStyle/>
          <a:p>
            <a:r>
              <a:rPr lang="en-US" sz="2400" smtClean="0"/>
              <a:t>Firewall as a packet filter filters only based on IP, TCP, UCP and ICMP heads, which does not provide detection for all attacks – for this, the data in the packet also needs to be checked</a:t>
            </a:r>
          </a:p>
          <a:p>
            <a:pPr lvl="1"/>
            <a:r>
              <a:rPr lang="en-US" sz="2200" smtClean="0"/>
              <a:t>Attack examples: port scan, TCP stack scan, DoS attack, worms, viruses, attacks on the OS, attacks on applications</a:t>
            </a:r>
          </a:p>
          <a:p>
            <a:r>
              <a:rPr lang="en-US" sz="2400" smtClean="0"/>
              <a:t>Additional device - IDS, which does </a:t>
            </a:r>
            <a:r>
              <a:rPr lang="en-US" sz="2400" b="1" smtClean="0"/>
              <a:t>in-depth package analysis</a:t>
            </a:r>
            <a:r>
              <a:rPr lang="en-US" sz="2400" smtClean="0"/>
              <a:t>.</a:t>
            </a:r>
            <a:r>
              <a:rPr lang="en-US" sz="2000" smtClean="0"/>
              <a:t> For suspicious packages entering the network, the device can prevent their entry or send warning messages.</a:t>
            </a:r>
          </a:p>
          <a:p>
            <a:pPr lvl="1"/>
            <a:r>
              <a:rPr lang="en-US" sz="2200" smtClean="0"/>
              <a:t>Intrusion detection system(IDS) sends a message about potentially malicious traffic</a:t>
            </a:r>
          </a:p>
          <a:p>
            <a:pPr lvl="1"/>
            <a:r>
              <a:rPr lang="en-US" sz="2200" smtClean="0"/>
              <a:t>Intrusion prevention system(IPS) filters suspicious traffic</a:t>
            </a:r>
          </a:p>
          <a:p>
            <a:pPr lvl="1"/>
            <a:r>
              <a:rPr lang="en-US" sz="2200" smtClean="0"/>
              <a:t>Cisco, CheckPoint, Snort IDS</a:t>
            </a:r>
          </a:p>
        </p:txBody>
      </p:sp>
      <p:sp>
        <p:nvSpPr>
          <p:cNvPr id="5" name="Rectangle 3"/>
          <p:cNvSpPr txBox="1">
            <a:spLocks noChangeArrowheads="1"/>
          </p:cNvSpPr>
          <p:nvPr/>
        </p:nvSpPr>
        <p:spPr>
          <a:xfrm>
            <a:off x="409575" y="200025"/>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smtClean="0">
                <a:ln>
                  <a:noFill/>
                </a:ln>
                <a:solidFill>
                  <a:schemeClr val="tx2"/>
                </a:solidFill>
                <a:effectLst/>
                <a:uLnTx/>
                <a:uFillTx/>
                <a:latin typeface="+mj-lt"/>
                <a:ea typeface="+mj-ea"/>
                <a:cs typeface="+mj-cs"/>
              </a:rPr>
              <a:t>Intrusion detection system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p:txBody>
          <a:bodyPr/>
          <a:lstStyle/>
          <a:p>
            <a:r>
              <a:rPr lang="en-US" smtClean="0"/>
              <a:t>Pisec implementation</a:t>
            </a:r>
          </a:p>
        </p:txBody>
      </p:sp>
      <p:sp>
        <p:nvSpPr>
          <p:cNvPr id="105476" name="Rectangle 3"/>
          <p:cNvSpPr>
            <a:spLocks noGrp="1" noChangeArrowheads="1"/>
          </p:cNvSpPr>
          <p:nvPr>
            <p:ph type="body" idx="1"/>
          </p:nvPr>
        </p:nvSpPr>
        <p:spPr/>
        <p:txBody>
          <a:bodyPr/>
          <a:lstStyle/>
          <a:p>
            <a:r>
              <a:rPr lang="en-US" dirty="0" err="1" smtClean="0"/>
              <a:t>IPSec</a:t>
            </a:r>
            <a:r>
              <a:rPr lang="en-US" dirty="0" smtClean="0"/>
              <a:t> mechanism offers two protocols for protection:</a:t>
            </a:r>
          </a:p>
          <a:p>
            <a:pPr lvl="1"/>
            <a:r>
              <a:rPr lang="en-US" dirty="0" smtClean="0"/>
              <a:t>AH - </a:t>
            </a:r>
            <a:r>
              <a:rPr lang="en-US" i="1" dirty="0" smtClean="0"/>
              <a:t>Authentication Header</a:t>
            </a:r>
          </a:p>
          <a:p>
            <a:pPr lvl="2"/>
            <a:r>
              <a:rPr lang="en-US" dirty="0" smtClean="0"/>
              <a:t>ensures source authentication and </a:t>
            </a:r>
            <a:r>
              <a:rPr lang="en-US" smtClean="0"/>
              <a:t>data integrity</a:t>
            </a:r>
            <a:endParaRPr lang="en-US" dirty="0" smtClean="0"/>
          </a:p>
          <a:p>
            <a:pPr lvl="1"/>
            <a:r>
              <a:rPr lang="en-US" i="1" dirty="0" smtClean="0"/>
              <a:t>ESP - Encapsulation Security Payload </a:t>
            </a:r>
          </a:p>
          <a:p>
            <a:pPr lvl="2"/>
            <a:r>
              <a:rPr lang="en-US" dirty="0" smtClean="0"/>
              <a:t>ensures source authentication, </a:t>
            </a:r>
            <a:r>
              <a:rPr lang="en-US" smtClean="0"/>
              <a:t>data integrity </a:t>
            </a:r>
            <a:r>
              <a:rPr lang="en-US" dirty="0" smtClean="0"/>
              <a:t>AND confidentiality</a:t>
            </a:r>
          </a:p>
          <a:p>
            <a:r>
              <a:rPr lang="en-US" dirty="0" smtClean="0"/>
              <a:t>For each way of the </a:t>
            </a:r>
            <a:r>
              <a:rPr lang="en-US" dirty="0" err="1" smtClean="0"/>
              <a:t>IPSec</a:t>
            </a:r>
            <a:r>
              <a:rPr lang="en-US" dirty="0" smtClean="0"/>
              <a:t> communication it needs to be established  a SA (Security Association)</a:t>
            </a:r>
          </a:p>
          <a:p>
            <a:pPr lvl="1"/>
            <a:r>
              <a:rPr lang="en-US" dirty="0" smtClean="0"/>
              <a:t>example: the main and branch offices are using two-way communication. The main office also uses two-way communication with n workers on the field. How many SA they need to establish?</a:t>
            </a:r>
          </a:p>
        </p:txBody>
      </p:sp>
      <p:sp>
        <p:nvSpPr>
          <p:cNvPr id="5" name="TextBox 4"/>
          <p:cNvSpPr txBox="1"/>
          <p:nvPr/>
        </p:nvSpPr>
        <p:spPr>
          <a:xfrm>
            <a:off x="5652120" y="5805264"/>
            <a:ext cx="2088232" cy="584775"/>
          </a:xfrm>
          <a:prstGeom prst="rect">
            <a:avLst/>
          </a:prstGeom>
          <a:noFill/>
        </p:spPr>
        <p:txBody>
          <a:bodyPr wrap="square" rtlCol="0">
            <a:spAutoFit/>
          </a:bodyPr>
          <a:lstStyle/>
          <a:p>
            <a:r>
              <a:rPr lang="en-US" sz="3200" smtClean="0">
                <a:solidFill>
                  <a:schemeClr val="accent3">
                    <a:lumMod val="75000"/>
                  </a:schemeClr>
                </a:solidFill>
              </a:rPr>
              <a:t>2 + 2n</a:t>
            </a:r>
            <a:endParaRPr lang="en-US" sz="3200">
              <a:solidFill>
                <a:schemeClr val="accent3">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txBox="1">
            <a:spLocks noChangeArrowheads="1"/>
          </p:cNvSpPr>
          <p:nvPr/>
        </p:nvSpPr>
        <p:spPr>
          <a:xfrm>
            <a:off x="409575" y="200025"/>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smtClean="0">
                <a:ln>
                  <a:noFill/>
                </a:ln>
                <a:solidFill>
                  <a:schemeClr val="tx2"/>
                </a:solidFill>
                <a:effectLst/>
                <a:uLnTx/>
                <a:uFillTx/>
                <a:latin typeface="+mj-lt"/>
                <a:ea typeface="+mj-ea"/>
                <a:cs typeface="+mj-cs"/>
              </a:rPr>
              <a:t>Intrusion detection system</a:t>
            </a:r>
          </a:p>
        </p:txBody>
      </p:sp>
      <p:sp>
        <p:nvSpPr>
          <p:cNvPr id="4" name="Content Placeholder 3"/>
          <p:cNvSpPr>
            <a:spLocks noGrp="1"/>
          </p:cNvSpPr>
          <p:nvPr>
            <p:ph sz="half" idx="1"/>
          </p:nvPr>
        </p:nvSpPr>
        <p:spPr>
          <a:xfrm>
            <a:off x="395536" y="1556792"/>
            <a:ext cx="8352928" cy="1512168"/>
          </a:xfrm>
        </p:spPr>
        <p:txBody>
          <a:bodyPr>
            <a:normAutofit/>
          </a:bodyPr>
          <a:lstStyle/>
          <a:p>
            <a:r>
              <a:rPr lang="en-US" sz="2400" smtClean="0"/>
              <a:t>We can have more IDS/IPS devices in a network (useful for comparing complex content packages with stored patterns)</a:t>
            </a:r>
            <a:endParaRPr lang="en-US" sz="2400"/>
          </a:p>
        </p:txBody>
      </p:sp>
      <p:sp>
        <p:nvSpPr>
          <p:cNvPr id="6" name="Freeform 2"/>
          <p:cNvSpPr>
            <a:spLocks/>
          </p:cNvSpPr>
          <p:nvPr/>
        </p:nvSpPr>
        <p:spPr bwMode="auto">
          <a:xfrm>
            <a:off x="5972226" y="3381375"/>
            <a:ext cx="2091332" cy="1131888"/>
          </a:xfrm>
          <a:custGeom>
            <a:avLst/>
            <a:gdLst>
              <a:gd name="T0" fmla="*/ 3168836 w 1198"/>
              <a:gd name="T1" fmla="*/ 4723 h 719"/>
              <a:gd name="T2" fmla="*/ 3096690 w 1198"/>
              <a:gd name="T3" fmla="*/ 0 h 719"/>
              <a:gd name="T4" fmla="*/ 3002347 w 1198"/>
              <a:gd name="T5" fmla="*/ 11020 h 719"/>
              <a:gd name="T6" fmla="*/ 2874706 w 1198"/>
              <a:gd name="T7" fmla="*/ 37782 h 719"/>
              <a:gd name="T8" fmla="*/ 2652720 w 1198"/>
              <a:gd name="T9" fmla="*/ 88158 h 719"/>
              <a:gd name="T10" fmla="*/ 2508430 w 1198"/>
              <a:gd name="T11" fmla="*/ 114920 h 719"/>
              <a:gd name="T12" fmla="*/ 2402987 w 1198"/>
              <a:gd name="T13" fmla="*/ 121217 h 719"/>
              <a:gd name="T14" fmla="*/ 2214300 w 1198"/>
              <a:gd name="T15" fmla="*/ 118069 h 719"/>
              <a:gd name="T16" fmla="*/ 1995090 w 1198"/>
              <a:gd name="T17" fmla="*/ 102326 h 719"/>
              <a:gd name="T18" fmla="*/ 1753681 w 1198"/>
              <a:gd name="T19" fmla="*/ 88158 h 719"/>
              <a:gd name="T20" fmla="*/ 1592742 w 1198"/>
              <a:gd name="T21" fmla="*/ 91307 h 719"/>
              <a:gd name="T22" fmla="*/ 1454002 w 1198"/>
              <a:gd name="T23" fmla="*/ 102326 h 719"/>
              <a:gd name="T24" fmla="*/ 1287513 w 1198"/>
              <a:gd name="T25" fmla="*/ 119643 h 719"/>
              <a:gd name="T26" fmla="*/ 1104375 w 1198"/>
              <a:gd name="T27" fmla="*/ 140109 h 719"/>
              <a:gd name="T28" fmla="*/ 760299 w 1198"/>
              <a:gd name="T29" fmla="*/ 184188 h 719"/>
              <a:gd name="T30" fmla="*/ 527214 w 1198"/>
              <a:gd name="T31" fmla="*/ 226692 h 719"/>
              <a:gd name="T32" fmla="*/ 363500 w 1198"/>
              <a:gd name="T33" fmla="*/ 266049 h 719"/>
              <a:gd name="T34" fmla="*/ 227535 w 1198"/>
              <a:gd name="T35" fmla="*/ 311702 h 719"/>
              <a:gd name="T36" fmla="*/ 130416 w 1198"/>
              <a:gd name="T37" fmla="*/ 365227 h 719"/>
              <a:gd name="T38" fmla="*/ 63821 w 1198"/>
              <a:gd name="T39" fmla="*/ 429771 h 719"/>
              <a:gd name="T40" fmla="*/ 22198 w 1198"/>
              <a:gd name="T41" fmla="*/ 508484 h 719"/>
              <a:gd name="T42" fmla="*/ 2775 w 1198"/>
              <a:gd name="T43" fmla="*/ 595068 h 719"/>
              <a:gd name="T44" fmla="*/ 0 w 1198"/>
              <a:gd name="T45" fmla="*/ 683226 h 719"/>
              <a:gd name="T46" fmla="*/ 16649 w 1198"/>
              <a:gd name="T47" fmla="*/ 769810 h 719"/>
              <a:gd name="T48" fmla="*/ 47172 w 1198"/>
              <a:gd name="T49" fmla="*/ 848523 h 719"/>
              <a:gd name="T50" fmla="*/ 91569 w 1198"/>
              <a:gd name="T51" fmla="*/ 916215 h 719"/>
              <a:gd name="T52" fmla="*/ 141515 w 1198"/>
              <a:gd name="T53" fmla="*/ 968166 h 719"/>
              <a:gd name="T54" fmla="*/ 213661 w 1198"/>
              <a:gd name="T55" fmla="*/ 1004374 h 719"/>
              <a:gd name="T56" fmla="*/ 305229 w 1198"/>
              <a:gd name="T57" fmla="*/ 1032710 h 719"/>
              <a:gd name="T58" fmla="*/ 441195 w 1198"/>
              <a:gd name="T59" fmla="*/ 1054750 h 719"/>
              <a:gd name="T60" fmla="*/ 688153 w 1198"/>
              <a:gd name="T61" fmla="*/ 1075215 h 719"/>
              <a:gd name="T62" fmla="*/ 948986 w 1198"/>
              <a:gd name="T63" fmla="*/ 1089383 h 719"/>
              <a:gd name="T64" fmla="*/ 1112700 w 1198"/>
              <a:gd name="T65" fmla="*/ 1101977 h 719"/>
              <a:gd name="T66" fmla="*/ 1365207 w 1198"/>
              <a:gd name="T67" fmla="*/ 1117720 h 719"/>
              <a:gd name="T68" fmla="*/ 1750906 w 1198"/>
              <a:gd name="T69" fmla="*/ 1128739 h 719"/>
              <a:gd name="T70" fmla="*/ 1964567 w 1198"/>
              <a:gd name="T71" fmla="*/ 1131888 h 719"/>
              <a:gd name="T72" fmla="*/ 2089433 w 1198"/>
              <a:gd name="T73" fmla="*/ 1131888 h 719"/>
              <a:gd name="T74" fmla="*/ 2194876 w 1198"/>
              <a:gd name="T75" fmla="*/ 1131888 h 719"/>
              <a:gd name="T76" fmla="*/ 2286445 w 1198"/>
              <a:gd name="T77" fmla="*/ 1130314 h 719"/>
              <a:gd name="T78" fmla="*/ 2430735 w 1198"/>
              <a:gd name="T79" fmla="*/ 1120868 h 719"/>
              <a:gd name="T80" fmla="*/ 2583350 w 1198"/>
              <a:gd name="T81" fmla="*/ 1101977 h 719"/>
              <a:gd name="T82" fmla="*/ 2710991 w 1198"/>
              <a:gd name="T83" fmla="*/ 1081512 h 719"/>
              <a:gd name="T84" fmla="*/ 2855282 w 1198"/>
              <a:gd name="T85" fmla="*/ 1057898 h 719"/>
              <a:gd name="T86" fmla="*/ 3041194 w 1198"/>
              <a:gd name="T87" fmla="*/ 1026413 h 719"/>
              <a:gd name="T88" fmla="*/ 3168836 w 1198"/>
              <a:gd name="T89" fmla="*/ 987057 h 719"/>
              <a:gd name="T90" fmla="*/ 3240981 w 1198"/>
              <a:gd name="T91" fmla="*/ 946126 h 719"/>
              <a:gd name="T92" fmla="*/ 3296477 w 1198"/>
              <a:gd name="T93" fmla="*/ 872136 h 719"/>
              <a:gd name="T94" fmla="*/ 3318675 w 1198"/>
              <a:gd name="T95" fmla="*/ 783978 h 719"/>
              <a:gd name="T96" fmla="*/ 3321450 w 1198"/>
              <a:gd name="T97" fmla="*/ 681652 h 719"/>
              <a:gd name="T98" fmla="*/ 3318675 w 1198"/>
              <a:gd name="T99" fmla="*/ 568305 h 719"/>
              <a:gd name="T100" fmla="*/ 3318675 w 1198"/>
              <a:gd name="T101" fmla="*/ 505335 h 719"/>
              <a:gd name="T102" fmla="*/ 3321450 w 1198"/>
              <a:gd name="T103" fmla="*/ 426623 h 719"/>
              <a:gd name="T104" fmla="*/ 3321450 w 1198"/>
              <a:gd name="T105" fmla="*/ 261326 h 719"/>
              <a:gd name="T106" fmla="*/ 3313126 w 1198"/>
              <a:gd name="T107" fmla="*/ 162148 h 719"/>
              <a:gd name="T108" fmla="*/ 3290927 w 1198"/>
              <a:gd name="T109" fmla="*/ 96029 h 719"/>
              <a:gd name="T110" fmla="*/ 3254855 w 1198"/>
              <a:gd name="T111" fmla="*/ 44079 h 7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8"/>
              <a:gd name="T169" fmla="*/ 0 h 719"/>
              <a:gd name="T170" fmla="*/ 1198 w 1198"/>
              <a:gd name="T171" fmla="*/ 719 h 7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8" h="719">
                <a:moveTo>
                  <a:pt x="1160" y="13"/>
                </a:moveTo>
                <a:lnTo>
                  <a:pt x="1154" y="9"/>
                </a:lnTo>
                <a:lnTo>
                  <a:pt x="1149" y="5"/>
                </a:lnTo>
                <a:lnTo>
                  <a:pt x="1142" y="3"/>
                </a:lnTo>
                <a:lnTo>
                  <a:pt x="1137" y="2"/>
                </a:lnTo>
                <a:lnTo>
                  <a:pt x="1130" y="0"/>
                </a:lnTo>
                <a:lnTo>
                  <a:pt x="1123" y="0"/>
                </a:lnTo>
                <a:lnTo>
                  <a:pt x="1116" y="0"/>
                </a:lnTo>
                <a:lnTo>
                  <a:pt x="1107" y="2"/>
                </a:lnTo>
                <a:lnTo>
                  <a:pt x="1099" y="3"/>
                </a:lnTo>
                <a:lnTo>
                  <a:pt x="1091" y="5"/>
                </a:lnTo>
                <a:lnTo>
                  <a:pt x="1082" y="7"/>
                </a:lnTo>
                <a:lnTo>
                  <a:pt x="1074" y="10"/>
                </a:lnTo>
                <a:lnTo>
                  <a:pt x="1064" y="13"/>
                </a:lnTo>
                <a:lnTo>
                  <a:pt x="1055" y="17"/>
                </a:lnTo>
                <a:lnTo>
                  <a:pt x="1036" y="24"/>
                </a:lnTo>
                <a:lnTo>
                  <a:pt x="1016" y="32"/>
                </a:lnTo>
                <a:lnTo>
                  <a:pt x="997" y="40"/>
                </a:lnTo>
                <a:lnTo>
                  <a:pt x="977" y="49"/>
                </a:lnTo>
                <a:lnTo>
                  <a:pt x="956" y="56"/>
                </a:lnTo>
                <a:lnTo>
                  <a:pt x="936" y="65"/>
                </a:lnTo>
                <a:lnTo>
                  <a:pt x="925" y="67"/>
                </a:lnTo>
                <a:lnTo>
                  <a:pt x="915" y="70"/>
                </a:lnTo>
                <a:lnTo>
                  <a:pt x="904" y="73"/>
                </a:lnTo>
                <a:lnTo>
                  <a:pt x="895" y="75"/>
                </a:lnTo>
                <a:lnTo>
                  <a:pt x="885" y="76"/>
                </a:lnTo>
                <a:lnTo>
                  <a:pt x="875" y="77"/>
                </a:lnTo>
                <a:lnTo>
                  <a:pt x="866" y="77"/>
                </a:lnTo>
                <a:lnTo>
                  <a:pt x="855" y="79"/>
                </a:lnTo>
                <a:lnTo>
                  <a:pt x="837" y="77"/>
                </a:lnTo>
                <a:lnTo>
                  <a:pt x="817" y="76"/>
                </a:lnTo>
                <a:lnTo>
                  <a:pt x="798" y="75"/>
                </a:lnTo>
                <a:lnTo>
                  <a:pt x="778" y="73"/>
                </a:lnTo>
                <a:lnTo>
                  <a:pt x="758" y="70"/>
                </a:lnTo>
                <a:lnTo>
                  <a:pt x="739" y="67"/>
                </a:lnTo>
                <a:lnTo>
                  <a:pt x="719" y="65"/>
                </a:lnTo>
                <a:lnTo>
                  <a:pt x="698" y="61"/>
                </a:lnTo>
                <a:lnTo>
                  <a:pt x="677" y="59"/>
                </a:lnTo>
                <a:lnTo>
                  <a:pt x="655" y="58"/>
                </a:lnTo>
                <a:lnTo>
                  <a:pt x="632" y="56"/>
                </a:lnTo>
                <a:lnTo>
                  <a:pt x="610" y="56"/>
                </a:lnTo>
                <a:lnTo>
                  <a:pt x="599" y="56"/>
                </a:lnTo>
                <a:lnTo>
                  <a:pt x="586" y="56"/>
                </a:lnTo>
                <a:lnTo>
                  <a:pt x="574" y="58"/>
                </a:lnTo>
                <a:lnTo>
                  <a:pt x="562" y="59"/>
                </a:lnTo>
                <a:lnTo>
                  <a:pt x="550" y="61"/>
                </a:lnTo>
                <a:lnTo>
                  <a:pt x="537" y="63"/>
                </a:lnTo>
                <a:lnTo>
                  <a:pt x="524" y="65"/>
                </a:lnTo>
                <a:lnTo>
                  <a:pt x="510" y="68"/>
                </a:lnTo>
                <a:lnTo>
                  <a:pt x="495" y="70"/>
                </a:lnTo>
                <a:lnTo>
                  <a:pt x="480" y="73"/>
                </a:lnTo>
                <a:lnTo>
                  <a:pt x="464" y="76"/>
                </a:lnTo>
                <a:lnTo>
                  <a:pt x="448" y="79"/>
                </a:lnTo>
                <a:lnTo>
                  <a:pt x="432" y="82"/>
                </a:lnTo>
                <a:lnTo>
                  <a:pt x="415" y="86"/>
                </a:lnTo>
                <a:lnTo>
                  <a:pt x="398" y="89"/>
                </a:lnTo>
                <a:lnTo>
                  <a:pt x="380" y="93"/>
                </a:lnTo>
                <a:lnTo>
                  <a:pt x="345" y="100"/>
                </a:lnTo>
                <a:lnTo>
                  <a:pt x="310" y="108"/>
                </a:lnTo>
                <a:lnTo>
                  <a:pt x="274" y="117"/>
                </a:lnTo>
                <a:lnTo>
                  <a:pt x="240" y="128"/>
                </a:lnTo>
                <a:lnTo>
                  <a:pt x="223" y="132"/>
                </a:lnTo>
                <a:lnTo>
                  <a:pt x="206" y="138"/>
                </a:lnTo>
                <a:lnTo>
                  <a:pt x="190" y="144"/>
                </a:lnTo>
                <a:lnTo>
                  <a:pt x="175" y="150"/>
                </a:lnTo>
                <a:lnTo>
                  <a:pt x="159" y="156"/>
                </a:lnTo>
                <a:lnTo>
                  <a:pt x="145" y="163"/>
                </a:lnTo>
                <a:lnTo>
                  <a:pt x="131" y="169"/>
                </a:lnTo>
                <a:lnTo>
                  <a:pt x="117" y="176"/>
                </a:lnTo>
                <a:lnTo>
                  <a:pt x="104" y="183"/>
                </a:lnTo>
                <a:lnTo>
                  <a:pt x="92" y="191"/>
                </a:lnTo>
                <a:lnTo>
                  <a:pt x="82" y="198"/>
                </a:lnTo>
                <a:lnTo>
                  <a:pt x="71" y="206"/>
                </a:lnTo>
                <a:lnTo>
                  <a:pt x="62" y="214"/>
                </a:lnTo>
                <a:lnTo>
                  <a:pt x="54" y="222"/>
                </a:lnTo>
                <a:lnTo>
                  <a:pt x="47" y="232"/>
                </a:lnTo>
                <a:lnTo>
                  <a:pt x="40" y="241"/>
                </a:lnTo>
                <a:lnTo>
                  <a:pt x="34" y="250"/>
                </a:lnTo>
                <a:lnTo>
                  <a:pt x="28" y="262"/>
                </a:lnTo>
                <a:lnTo>
                  <a:pt x="23" y="273"/>
                </a:lnTo>
                <a:lnTo>
                  <a:pt x="19" y="284"/>
                </a:lnTo>
                <a:lnTo>
                  <a:pt x="14" y="297"/>
                </a:lnTo>
                <a:lnTo>
                  <a:pt x="10" y="310"/>
                </a:lnTo>
                <a:lnTo>
                  <a:pt x="8" y="323"/>
                </a:lnTo>
                <a:lnTo>
                  <a:pt x="6" y="336"/>
                </a:lnTo>
                <a:lnTo>
                  <a:pt x="3" y="350"/>
                </a:lnTo>
                <a:lnTo>
                  <a:pt x="2" y="364"/>
                </a:lnTo>
                <a:lnTo>
                  <a:pt x="1" y="378"/>
                </a:lnTo>
                <a:lnTo>
                  <a:pt x="0" y="391"/>
                </a:lnTo>
                <a:lnTo>
                  <a:pt x="0" y="406"/>
                </a:lnTo>
                <a:lnTo>
                  <a:pt x="0" y="420"/>
                </a:lnTo>
                <a:lnTo>
                  <a:pt x="0" y="434"/>
                </a:lnTo>
                <a:lnTo>
                  <a:pt x="1" y="448"/>
                </a:lnTo>
                <a:lnTo>
                  <a:pt x="2" y="461"/>
                </a:lnTo>
                <a:lnTo>
                  <a:pt x="5" y="475"/>
                </a:lnTo>
                <a:lnTo>
                  <a:pt x="6" y="489"/>
                </a:lnTo>
                <a:lnTo>
                  <a:pt x="8" y="502"/>
                </a:lnTo>
                <a:lnTo>
                  <a:pt x="12" y="514"/>
                </a:lnTo>
                <a:lnTo>
                  <a:pt x="14" y="526"/>
                </a:lnTo>
                <a:lnTo>
                  <a:pt x="17" y="539"/>
                </a:lnTo>
                <a:lnTo>
                  <a:pt x="21" y="551"/>
                </a:lnTo>
                <a:lnTo>
                  <a:pt x="24" y="561"/>
                </a:lnTo>
                <a:lnTo>
                  <a:pt x="28" y="572"/>
                </a:lnTo>
                <a:lnTo>
                  <a:pt x="33" y="582"/>
                </a:lnTo>
                <a:lnTo>
                  <a:pt x="37" y="590"/>
                </a:lnTo>
                <a:lnTo>
                  <a:pt x="42" y="600"/>
                </a:lnTo>
                <a:lnTo>
                  <a:pt x="47" y="607"/>
                </a:lnTo>
                <a:lnTo>
                  <a:pt x="51" y="615"/>
                </a:lnTo>
                <a:lnTo>
                  <a:pt x="57" y="621"/>
                </a:lnTo>
                <a:lnTo>
                  <a:pt x="63" y="627"/>
                </a:lnTo>
                <a:lnTo>
                  <a:pt x="70" y="632"/>
                </a:lnTo>
                <a:lnTo>
                  <a:pt x="77" y="638"/>
                </a:lnTo>
                <a:lnTo>
                  <a:pt x="85" y="643"/>
                </a:lnTo>
                <a:lnTo>
                  <a:pt x="92" y="648"/>
                </a:lnTo>
                <a:lnTo>
                  <a:pt x="101" y="651"/>
                </a:lnTo>
                <a:lnTo>
                  <a:pt x="110" y="656"/>
                </a:lnTo>
                <a:lnTo>
                  <a:pt x="119" y="659"/>
                </a:lnTo>
                <a:lnTo>
                  <a:pt x="128" y="662"/>
                </a:lnTo>
                <a:lnTo>
                  <a:pt x="138" y="665"/>
                </a:lnTo>
                <a:lnTo>
                  <a:pt x="159" y="670"/>
                </a:lnTo>
                <a:lnTo>
                  <a:pt x="180" y="673"/>
                </a:lnTo>
                <a:lnTo>
                  <a:pt x="202" y="677"/>
                </a:lnTo>
                <a:lnTo>
                  <a:pt x="225" y="680"/>
                </a:lnTo>
                <a:lnTo>
                  <a:pt x="248" y="683"/>
                </a:lnTo>
                <a:lnTo>
                  <a:pt x="272" y="685"/>
                </a:lnTo>
                <a:lnTo>
                  <a:pt x="295" y="686"/>
                </a:lnTo>
                <a:lnTo>
                  <a:pt x="319" y="689"/>
                </a:lnTo>
                <a:lnTo>
                  <a:pt x="342" y="692"/>
                </a:lnTo>
                <a:lnTo>
                  <a:pt x="365" y="696"/>
                </a:lnTo>
                <a:lnTo>
                  <a:pt x="377" y="697"/>
                </a:lnTo>
                <a:lnTo>
                  <a:pt x="389" y="698"/>
                </a:lnTo>
                <a:lnTo>
                  <a:pt x="401" y="700"/>
                </a:lnTo>
                <a:lnTo>
                  <a:pt x="413" y="701"/>
                </a:lnTo>
                <a:lnTo>
                  <a:pt x="439" y="704"/>
                </a:lnTo>
                <a:lnTo>
                  <a:pt x="466" y="707"/>
                </a:lnTo>
                <a:lnTo>
                  <a:pt x="492" y="710"/>
                </a:lnTo>
                <a:lnTo>
                  <a:pt x="520" y="711"/>
                </a:lnTo>
                <a:lnTo>
                  <a:pt x="576" y="714"/>
                </a:lnTo>
                <a:lnTo>
                  <a:pt x="604" y="715"/>
                </a:lnTo>
                <a:lnTo>
                  <a:pt x="631" y="717"/>
                </a:lnTo>
                <a:lnTo>
                  <a:pt x="658" y="718"/>
                </a:lnTo>
                <a:lnTo>
                  <a:pt x="684" y="719"/>
                </a:lnTo>
                <a:lnTo>
                  <a:pt x="695" y="719"/>
                </a:lnTo>
                <a:lnTo>
                  <a:pt x="708" y="719"/>
                </a:lnTo>
                <a:lnTo>
                  <a:pt x="720" y="719"/>
                </a:lnTo>
                <a:lnTo>
                  <a:pt x="732" y="719"/>
                </a:lnTo>
                <a:lnTo>
                  <a:pt x="742" y="719"/>
                </a:lnTo>
                <a:lnTo>
                  <a:pt x="753" y="719"/>
                </a:lnTo>
                <a:lnTo>
                  <a:pt x="763" y="719"/>
                </a:lnTo>
                <a:lnTo>
                  <a:pt x="773" y="719"/>
                </a:lnTo>
                <a:lnTo>
                  <a:pt x="782" y="719"/>
                </a:lnTo>
                <a:lnTo>
                  <a:pt x="791" y="719"/>
                </a:lnTo>
                <a:lnTo>
                  <a:pt x="801" y="719"/>
                </a:lnTo>
                <a:lnTo>
                  <a:pt x="809" y="718"/>
                </a:lnTo>
                <a:lnTo>
                  <a:pt x="816" y="718"/>
                </a:lnTo>
                <a:lnTo>
                  <a:pt x="824" y="718"/>
                </a:lnTo>
                <a:lnTo>
                  <a:pt x="839" y="717"/>
                </a:lnTo>
                <a:lnTo>
                  <a:pt x="852" y="715"/>
                </a:lnTo>
                <a:lnTo>
                  <a:pt x="865" y="713"/>
                </a:lnTo>
                <a:lnTo>
                  <a:pt x="876" y="712"/>
                </a:lnTo>
                <a:lnTo>
                  <a:pt x="888" y="710"/>
                </a:lnTo>
                <a:lnTo>
                  <a:pt x="900" y="707"/>
                </a:lnTo>
                <a:lnTo>
                  <a:pt x="910" y="705"/>
                </a:lnTo>
                <a:lnTo>
                  <a:pt x="931" y="700"/>
                </a:lnTo>
                <a:lnTo>
                  <a:pt x="943" y="697"/>
                </a:lnTo>
                <a:lnTo>
                  <a:pt x="953" y="693"/>
                </a:lnTo>
                <a:lnTo>
                  <a:pt x="965" y="691"/>
                </a:lnTo>
                <a:lnTo>
                  <a:pt x="977" y="687"/>
                </a:lnTo>
                <a:lnTo>
                  <a:pt x="990" y="683"/>
                </a:lnTo>
                <a:lnTo>
                  <a:pt x="1002" y="679"/>
                </a:lnTo>
                <a:lnTo>
                  <a:pt x="1015" y="676"/>
                </a:lnTo>
                <a:lnTo>
                  <a:pt x="1029" y="672"/>
                </a:lnTo>
                <a:lnTo>
                  <a:pt x="1056" y="665"/>
                </a:lnTo>
                <a:lnTo>
                  <a:pt x="1070" y="662"/>
                </a:lnTo>
                <a:lnTo>
                  <a:pt x="1083" y="657"/>
                </a:lnTo>
                <a:lnTo>
                  <a:pt x="1096" y="652"/>
                </a:lnTo>
                <a:lnTo>
                  <a:pt x="1109" y="647"/>
                </a:lnTo>
                <a:lnTo>
                  <a:pt x="1120" y="641"/>
                </a:lnTo>
                <a:lnTo>
                  <a:pt x="1132" y="635"/>
                </a:lnTo>
                <a:lnTo>
                  <a:pt x="1142" y="627"/>
                </a:lnTo>
                <a:lnTo>
                  <a:pt x="1152" y="620"/>
                </a:lnTo>
                <a:lnTo>
                  <a:pt x="1160" y="610"/>
                </a:lnTo>
                <a:lnTo>
                  <a:pt x="1165" y="606"/>
                </a:lnTo>
                <a:lnTo>
                  <a:pt x="1168" y="601"/>
                </a:lnTo>
                <a:lnTo>
                  <a:pt x="1174" y="590"/>
                </a:lnTo>
                <a:lnTo>
                  <a:pt x="1180" y="579"/>
                </a:lnTo>
                <a:lnTo>
                  <a:pt x="1184" y="567"/>
                </a:lnTo>
                <a:lnTo>
                  <a:pt x="1188" y="554"/>
                </a:lnTo>
                <a:lnTo>
                  <a:pt x="1191" y="541"/>
                </a:lnTo>
                <a:lnTo>
                  <a:pt x="1194" y="527"/>
                </a:lnTo>
                <a:lnTo>
                  <a:pt x="1195" y="513"/>
                </a:lnTo>
                <a:lnTo>
                  <a:pt x="1196" y="498"/>
                </a:lnTo>
                <a:lnTo>
                  <a:pt x="1197" y="483"/>
                </a:lnTo>
                <a:lnTo>
                  <a:pt x="1197" y="467"/>
                </a:lnTo>
                <a:lnTo>
                  <a:pt x="1197" y="450"/>
                </a:lnTo>
                <a:lnTo>
                  <a:pt x="1197" y="433"/>
                </a:lnTo>
                <a:lnTo>
                  <a:pt x="1197" y="415"/>
                </a:lnTo>
                <a:lnTo>
                  <a:pt x="1197" y="398"/>
                </a:lnTo>
                <a:lnTo>
                  <a:pt x="1197" y="380"/>
                </a:lnTo>
                <a:lnTo>
                  <a:pt x="1196" y="361"/>
                </a:lnTo>
                <a:lnTo>
                  <a:pt x="1196" y="352"/>
                </a:lnTo>
                <a:lnTo>
                  <a:pt x="1196" y="343"/>
                </a:lnTo>
                <a:lnTo>
                  <a:pt x="1196" y="331"/>
                </a:lnTo>
                <a:lnTo>
                  <a:pt x="1196" y="321"/>
                </a:lnTo>
                <a:lnTo>
                  <a:pt x="1197" y="309"/>
                </a:lnTo>
                <a:lnTo>
                  <a:pt x="1197" y="297"/>
                </a:lnTo>
                <a:lnTo>
                  <a:pt x="1197" y="284"/>
                </a:lnTo>
                <a:lnTo>
                  <a:pt x="1197" y="271"/>
                </a:lnTo>
                <a:lnTo>
                  <a:pt x="1198" y="246"/>
                </a:lnTo>
                <a:lnTo>
                  <a:pt x="1198" y="219"/>
                </a:lnTo>
                <a:lnTo>
                  <a:pt x="1198" y="192"/>
                </a:lnTo>
                <a:lnTo>
                  <a:pt x="1197" y="166"/>
                </a:lnTo>
                <a:lnTo>
                  <a:pt x="1196" y="141"/>
                </a:lnTo>
                <a:lnTo>
                  <a:pt x="1196" y="128"/>
                </a:lnTo>
                <a:lnTo>
                  <a:pt x="1195" y="116"/>
                </a:lnTo>
                <a:lnTo>
                  <a:pt x="1194" y="103"/>
                </a:lnTo>
                <a:lnTo>
                  <a:pt x="1191" y="93"/>
                </a:lnTo>
                <a:lnTo>
                  <a:pt x="1190" y="81"/>
                </a:lnTo>
                <a:lnTo>
                  <a:pt x="1188" y="70"/>
                </a:lnTo>
                <a:lnTo>
                  <a:pt x="1186" y="61"/>
                </a:lnTo>
                <a:lnTo>
                  <a:pt x="1183" y="52"/>
                </a:lnTo>
                <a:lnTo>
                  <a:pt x="1180" y="44"/>
                </a:lnTo>
                <a:lnTo>
                  <a:pt x="1176" y="35"/>
                </a:lnTo>
                <a:lnTo>
                  <a:pt x="1173" y="28"/>
                </a:lnTo>
                <a:lnTo>
                  <a:pt x="1169" y="23"/>
                </a:lnTo>
                <a:lnTo>
                  <a:pt x="1165" y="17"/>
                </a:lnTo>
                <a:lnTo>
                  <a:pt x="1160" y="13"/>
                </a:lnTo>
                <a:close/>
              </a:path>
            </a:pathLst>
          </a:custGeom>
          <a:solidFill>
            <a:srgbClr val="CC99FF"/>
          </a:solidFill>
          <a:ln w="9525">
            <a:noFill/>
            <a:round/>
            <a:headEnd/>
            <a:tailEnd/>
          </a:ln>
        </p:spPr>
        <p:txBody>
          <a:bodyPr/>
          <a:lstStyle/>
          <a:p>
            <a:endParaRPr lang="en-US">
              <a:latin typeface="+mj-lt"/>
            </a:endParaRPr>
          </a:p>
        </p:txBody>
      </p:sp>
      <p:sp>
        <p:nvSpPr>
          <p:cNvPr id="7" name="Freeform 3"/>
          <p:cNvSpPr>
            <a:spLocks/>
          </p:cNvSpPr>
          <p:nvPr/>
        </p:nvSpPr>
        <p:spPr bwMode="auto">
          <a:xfrm>
            <a:off x="1598662" y="2828925"/>
            <a:ext cx="2916238" cy="2033588"/>
          </a:xfrm>
          <a:custGeom>
            <a:avLst/>
            <a:gdLst>
              <a:gd name="T0" fmla="*/ 134300 w 1672"/>
              <a:gd name="T1" fmla="*/ 6244 h 977"/>
              <a:gd name="T2" fmla="*/ 221508 w 1672"/>
              <a:gd name="T3" fmla="*/ 2081 h 977"/>
              <a:gd name="T4" fmla="*/ 326158 w 1672"/>
              <a:gd name="T5" fmla="*/ 35385 h 977"/>
              <a:gd name="T6" fmla="*/ 490109 w 1672"/>
              <a:gd name="T7" fmla="*/ 112399 h 977"/>
              <a:gd name="T8" fmla="*/ 662781 w 1672"/>
              <a:gd name="T9" fmla="*/ 187332 h 977"/>
              <a:gd name="T10" fmla="*/ 786617 w 1672"/>
              <a:gd name="T11" fmla="*/ 216472 h 977"/>
              <a:gd name="T12" fmla="*/ 903476 w 1672"/>
              <a:gd name="T13" fmla="*/ 216472 h 977"/>
              <a:gd name="T14" fmla="*/ 1118008 w 1672"/>
              <a:gd name="T15" fmla="*/ 187332 h 977"/>
              <a:gd name="T16" fmla="*/ 1349981 w 1672"/>
              <a:gd name="T17" fmla="*/ 158191 h 977"/>
              <a:gd name="T18" fmla="*/ 1487770 w 1672"/>
              <a:gd name="T19" fmla="*/ 158191 h 977"/>
              <a:gd name="T20" fmla="*/ 1643000 w 1672"/>
              <a:gd name="T21" fmla="*/ 183169 h 977"/>
              <a:gd name="T22" fmla="*/ 1824393 w 1672"/>
              <a:gd name="T23" fmla="*/ 220635 h 977"/>
              <a:gd name="T24" fmla="*/ 2075552 w 1672"/>
              <a:gd name="T25" fmla="*/ 278916 h 977"/>
              <a:gd name="T26" fmla="*/ 2373804 w 1672"/>
              <a:gd name="T27" fmla="*/ 374663 h 977"/>
              <a:gd name="T28" fmla="*/ 2565662 w 1672"/>
              <a:gd name="T29" fmla="*/ 457922 h 977"/>
              <a:gd name="T30" fmla="*/ 2691241 w 1672"/>
              <a:gd name="T31" fmla="*/ 537017 h 977"/>
              <a:gd name="T32" fmla="*/ 2754031 w 1672"/>
              <a:gd name="T33" fmla="*/ 591135 h 977"/>
              <a:gd name="T34" fmla="*/ 2818565 w 1672"/>
              <a:gd name="T35" fmla="*/ 678557 h 977"/>
              <a:gd name="T36" fmla="*/ 2879611 w 1672"/>
              <a:gd name="T37" fmla="*/ 838829 h 977"/>
              <a:gd name="T38" fmla="*/ 2911006 w 1672"/>
              <a:gd name="T39" fmla="*/ 1026161 h 977"/>
              <a:gd name="T40" fmla="*/ 2914494 w 1672"/>
              <a:gd name="T41" fmla="*/ 1223900 h 977"/>
              <a:gd name="T42" fmla="*/ 2895308 w 1672"/>
              <a:gd name="T43" fmla="*/ 1415394 h 977"/>
              <a:gd name="T44" fmla="*/ 2855192 w 1672"/>
              <a:gd name="T45" fmla="*/ 1586074 h 977"/>
              <a:gd name="T46" fmla="*/ 2802868 w 1672"/>
              <a:gd name="T47" fmla="*/ 1717206 h 977"/>
              <a:gd name="T48" fmla="*/ 2727869 w 1672"/>
              <a:gd name="T49" fmla="*/ 1804627 h 977"/>
              <a:gd name="T50" fmla="*/ 2626707 w 1672"/>
              <a:gd name="T51" fmla="*/ 1862908 h 977"/>
              <a:gd name="T52" fmla="*/ 2504616 w 1672"/>
              <a:gd name="T53" fmla="*/ 1898293 h 977"/>
              <a:gd name="T54" fmla="*/ 2255201 w 1672"/>
              <a:gd name="T55" fmla="*/ 1935759 h 977"/>
              <a:gd name="T56" fmla="*/ 1998809 w 1672"/>
              <a:gd name="T57" fmla="*/ 1969063 h 977"/>
              <a:gd name="T58" fmla="*/ 1847067 w 1672"/>
              <a:gd name="T59" fmla="*/ 1989877 h 977"/>
              <a:gd name="T60" fmla="*/ 1581954 w 1672"/>
              <a:gd name="T61" fmla="*/ 2016936 h 977"/>
              <a:gd name="T62" fmla="*/ 1315098 w 1672"/>
              <a:gd name="T63" fmla="*/ 2027344 h 977"/>
              <a:gd name="T64" fmla="*/ 1165100 w 1672"/>
              <a:gd name="T65" fmla="*/ 2033588 h 977"/>
              <a:gd name="T66" fmla="*/ 1034288 w 1672"/>
              <a:gd name="T67" fmla="*/ 2033588 h 977"/>
              <a:gd name="T68" fmla="*/ 927894 w 1672"/>
              <a:gd name="T69" fmla="*/ 2027344 h 977"/>
              <a:gd name="T70" fmla="*/ 842430 w 1672"/>
              <a:gd name="T71" fmla="*/ 2021099 h 977"/>
              <a:gd name="T72" fmla="*/ 727315 w 1672"/>
              <a:gd name="T73" fmla="*/ 1998203 h 977"/>
              <a:gd name="T74" fmla="*/ 568597 w 1672"/>
              <a:gd name="T75" fmla="*/ 1950330 h 977"/>
              <a:gd name="T76" fmla="*/ 411622 w 1672"/>
              <a:gd name="T77" fmla="*/ 1902456 h 977"/>
              <a:gd name="T78" fmla="*/ 247671 w 1672"/>
              <a:gd name="T79" fmla="*/ 1844175 h 977"/>
              <a:gd name="T80" fmla="*/ 136045 w 1672"/>
              <a:gd name="T81" fmla="*/ 1773405 h 977"/>
              <a:gd name="T82" fmla="*/ 81976 w 1672"/>
              <a:gd name="T83" fmla="*/ 1710962 h 977"/>
              <a:gd name="T84" fmla="*/ 45348 w 1672"/>
              <a:gd name="T85" fmla="*/ 1636029 h 977"/>
              <a:gd name="T86" fmla="*/ 12209 w 1672"/>
              <a:gd name="T87" fmla="*/ 1490327 h 977"/>
              <a:gd name="T88" fmla="*/ 0 w 1672"/>
              <a:gd name="T89" fmla="*/ 1271773 h 977"/>
              <a:gd name="T90" fmla="*/ 3488 w 1672"/>
              <a:gd name="T91" fmla="*/ 1021998 h 977"/>
              <a:gd name="T92" fmla="*/ 1744 w 1672"/>
              <a:gd name="T93" fmla="*/ 870051 h 977"/>
              <a:gd name="T94" fmla="*/ 0 w 1672"/>
              <a:gd name="T95" fmla="*/ 693127 h 977"/>
              <a:gd name="T96" fmla="*/ 3488 w 1672"/>
              <a:gd name="T97" fmla="*/ 393396 h 977"/>
              <a:gd name="T98" fmla="*/ 20930 w 1672"/>
              <a:gd name="T99" fmla="*/ 228961 h 977"/>
              <a:gd name="T100" fmla="*/ 50581 w 1672"/>
              <a:gd name="T101" fmla="*/ 99910 h 977"/>
              <a:gd name="T102" fmla="*/ 81976 w 1672"/>
              <a:gd name="T103" fmla="*/ 45792 h 9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72"/>
              <a:gd name="T157" fmla="*/ 0 h 977"/>
              <a:gd name="T158" fmla="*/ 1672 w 1672"/>
              <a:gd name="T159" fmla="*/ 977 h 97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72" h="977">
                <a:moveTo>
                  <a:pt x="54" y="16"/>
                </a:moveTo>
                <a:lnTo>
                  <a:pt x="57" y="14"/>
                </a:lnTo>
                <a:lnTo>
                  <a:pt x="61" y="10"/>
                </a:lnTo>
                <a:lnTo>
                  <a:pt x="69" y="7"/>
                </a:lnTo>
                <a:lnTo>
                  <a:pt x="77" y="3"/>
                </a:lnTo>
                <a:lnTo>
                  <a:pt x="86" y="1"/>
                </a:lnTo>
                <a:lnTo>
                  <a:pt x="96" y="0"/>
                </a:lnTo>
                <a:lnTo>
                  <a:pt x="105" y="0"/>
                </a:lnTo>
                <a:lnTo>
                  <a:pt x="116" y="0"/>
                </a:lnTo>
                <a:lnTo>
                  <a:pt x="127" y="1"/>
                </a:lnTo>
                <a:lnTo>
                  <a:pt x="138" y="3"/>
                </a:lnTo>
                <a:lnTo>
                  <a:pt x="149" y="6"/>
                </a:lnTo>
                <a:lnTo>
                  <a:pt x="161" y="9"/>
                </a:lnTo>
                <a:lnTo>
                  <a:pt x="174" y="13"/>
                </a:lnTo>
                <a:lnTo>
                  <a:pt x="187" y="17"/>
                </a:lnTo>
                <a:lnTo>
                  <a:pt x="200" y="22"/>
                </a:lnTo>
                <a:lnTo>
                  <a:pt x="212" y="27"/>
                </a:lnTo>
                <a:lnTo>
                  <a:pt x="225" y="31"/>
                </a:lnTo>
                <a:lnTo>
                  <a:pt x="253" y="43"/>
                </a:lnTo>
                <a:lnTo>
                  <a:pt x="281" y="54"/>
                </a:lnTo>
                <a:lnTo>
                  <a:pt x="309" y="65"/>
                </a:lnTo>
                <a:lnTo>
                  <a:pt x="338" y="76"/>
                </a:lnTo>
                <a:lnTo>
                  <a:pt x="352" y="82"/>
                </a:lnTo>
                <a:lnTo>
                  <a:pt x="366" y="86"/>
                </a:lnTo>
                <a:lnTo>
                  <a:pt x="380" y="90"/>
                </a:lnTo>
                <a:lnTo>
                  <a:pt x="394" y="95"/>
                </a:lnTo>
                <a:lnTo>
                  <a:pt x="408" y="97"/>
                </a:lnTo>
                <a:lnTo>
                  <a:pt x="422" y="100"/>
                </a:lnTo>
                <a:lnTo>
                  <a:pt x="436" y="103"/>
                </a:lnTo>
                <a:lnTo>
                  <a:pt x="451" y="104"/>
                </a:lnTo>
                <a:lnTo>
                  <a:pt x="465" y="105"/>
                </a:lnTo>
                <a:lnTo>
                  <a:pt x="477" y="105"/>
                </a:lnTo>
                <a:lnTo>
                  <a:pt x="491" y="105"/>
                </a:lnTo>
                <a:lnTo>
                  <a:pt x="504" y="105"/>
                </a:lnTo>
                <a:lnTo>
                  <a:pt x="518" y="104"/>
                </a:lnTo>
                <a:lnTo>
                  <a:pt x="532" y="104"/>
                </a:lnTo>
                <a:lnTo>
                  <a:pt x="559" y="100"/>
                </a:lnTo>
                <a:lnTo>
                  <a:pt x="586" y="98"/>
                </a:lnTo>
                <a:lnTo>
                  <a:pt x="614" y="95"/>
                </a:lnTo>
                <a:lnTo>
                  <a:pt x="641" y="90"/>
                </a:lnTo>
                <a:lnTo>
                  <a:pt x="670" y="86"/>
                </a:lnTo>
                <a:lnTo>
                  <a:pt x="698" y="83"/>
                </a:lnTo>
                <a:lnTo>
                  <a:pt x="727" y="79"/>
                </a:lnTo>
                <a:lnTo>
                  <a:pt x="757" y="77"/>
                </a:lnTo>
                <a:lnTo>
                  <a:pt x="774" y="76"/>
                </a:lnTo>
                <a:lnTo>
                  <a:pt x="789" y="75"/>
                </a:lnTo>
                <a:lnTo>
                  <a:pt x="804" y="75"/>
                </a:lnTo>
                <a:lnTo>
                  <a:pt x="820" y="75"/>
                </a:lnTo>
                <a:lnTo>
                  <a:pt x="837" y="76"/>
                </a:lnTo>
                <a:lnTo>
                  <a:pt x="853" y="76"/>
                </a:lnTo>
                <a:lnTo>
                  <a:pt x="871" y="77"/>
                </a:lnTo>
                <a:lnTo>
                  <a:pt x="888" y="79"/>
                </a:lnTo>
                <a:lnTo>
                  <a:pt x="906" y="82"/>
                </a:lnTo>
                <a:lnTo>
                  <a:pt x="923" y="84"/>
                </a:lnTo>
                <a:lnTo>
                  <a:pt x="942" y="88"/>
                </a:lnTo>
                <a:lnTo>
                  <a:pt x="961" y="91"/>
                </a:lnTo>
                <a:lnTo>
                  <a:pt x="980" y="95"/>
                </a:lnTo>
                <a:lnTo>
                  <a:pt x="1003" y="98"/>
                </a:lnTo>
                <a:lnTo>
                  <a:pt x="1024" y="102"/>
                </a:lnTo>
                <a:lnTo>
                  <a:pt x="1046" y="106"/>
                </a:lnTo>
                <a:lnTo>
                  <a:pt x="1069" y="110"/>
                </a:lnTo>
                <a:lnTo>
                  <a:pt x="1092" y="114"/>
                </a:lnTo>
                <a:lnTo>
                  <a:pt x="1117" y="119"/>
                </a:lnTo>
                <a:lnTo>
                  <a:pt x="1141" y="124"/>
                </a:lnTo>
                <a:lnTo>
                  <a:pt x="1190" y="134"/>
                </a:lnTo>
                <a:lnTo>
                  <a:pt x="1239" y="146"/>
                </a:lnTo>
                <a:lnTo>
                  <a:pt x="1288" y="159"/>
                </a:lnTo>
                <a:lnTo>
                  <a:pt x="1313" y="166"/>
                </a:lnTo>
                <a:lnTo>
                  <a:pt x="1337" y="173"/>
                </a:lnTo>
                <a:lnTo>
                  <a:pt x="1361" y="180"/>
                </a:lnTo>
                <a:lnTo>
                  <a:pt x="1384" y="187"/>
                </a:lnTo>
                <a:lnTo>
                  <a:pt x="1406" y="195"/>
                </a:lnTo>
                <a:lnTo>
                  <a:pt x="1429" y="203"/>
                </a:lnTo>
                <a:lnTo>
                  <a:pt x="1450" y="211"/>
                </a:lnTo>
                <a:lnTo>
                  <a:pt x="1471" y="220"/>
                </a:lnTo>
                <a:lnTo>
                  <a:pt x="1490" y="229"/>
                </a:lnTo>
                <a:lnTo>
                  <a:pt x="1509" y="238"/>
                </a:lnTo>
                <a:lnTo>
                  <a:pt x="1527" y="248"/>
                </a:lnTo>
                <a:lnTo>
                  <a:pt x="1535" y="252"/>
                </a:lnTo>
                <a:lnTo>
                  <a:pt x="1543" y="258"/>
                </a:lnTo>
                <a:lnTo>
                  <a:pt x="1551" y="263"/>
                </a:lnTo>
                <a:lnTo>
                  <a:pt x="1558" y="267"/>
                </a:lnTo>
                <a:lnTo>
                  <a:pt x="1565" y="273"/>
                </a:lnTo>
                <a:lnTo>
                  <a:pt x="1572" y="279"/>
                </a:lnTo>
                <a:lnTo>
                  <a:pt x="1579" y="284"/>
                </a:lnTo>
                <a:lnTo>
                  <a:pt x="1585" y="290"/>
                </a:lnTo>
                <a:lnTo>
                  <a:pt x="1591" y="296"/>
                </a:lnTo>
                <a:lnTo>
                  <a:pt x="1597" y="301"/>
                </a:lnTo>
                <a:lnTo>
                  <a:pt x="1607" y="313"/>
                </a:lnTo>
                <a:lnTo>
                  <a:pt x="1616" y="326"/>
                </a:lnTo>
                <a:lnTo>
                  <a:pt x="1625" y="340"/>
                </a:lnTo>
                <a:lnTo>
                  <a:pt x="1633" y="355"/>
                </a:lnTo>
                <a:lnTo>
                  <a:pt x="1640" y="370"/>
                </a:lnTo>
                <a:lnTo>
                  <a:pt x="1647" y="385"/>
                </a:lnTo>
                <a:lnTo>
                  <a:pt x="1651" y="403"/>
                </a:lnTo>
                <a:lnTo>
                  <a:pt x="1656" y="419"/>
                </a:lnTo>
                <a:lnTo>
                  <a:pt x="1661" y="438"/>
                </a:lnTo>
                <a:lnTo>
                  <a:pt x="1664" y="456"/>
                </a:lnTo>
                <a:lnTo>
                  <a:pt x="1667" y="474"/>
                </a:lnTo>
                <a:lnTo>
                  <a:pt x="1669" y="493"/>
                </a:lnTo>
                <a:lnTo>
                  <a:pt x="1671" y="512"/>
                </a:lnTo>
                <a:lnTo>
                  <a:pt x="1671" y="530"/>
                </a:lnTo>
                <a:lnTo>
                  <a:pt x="1672" y="550"/>
                </a:lnTo>
                <a:lnTo>
                  <a:pt x="1671" y="569"/>
                </a:lnTo>
                <a:lnTo>
                  <a:pt x="1671" y="588"/>
                </a:lnTo>
                <a:lnTo>
                  <a:pt x="1670" y="607"/>
                </a:lnTo>
                <a:lnTo>
                  <a:pt x="1668" y="626"/>
                </a:lnTo>
                <a:lnTo>
                  <a:pt x="1665" y="645"/>
                </a:lnTo>
                <a:lnTo>
                  <a:pt x="1663" y="662"/>
                </a:lnTo>
                <a:lnTo>
                  <a:pt x="1660" y="680"/>
                </a:lnTo>
                <a:lnTo>
                  <a:pt x="1656" y="697"/>
                </a:lnTo>
                <a:lnTo>
                  <a:pt x="1651" y="715"/>
                </a:lnTo>
                <a:lnTo>
                  <a:pt x="1648" y="731"/>
                </a:lnTo>
                <a:lnTo>
                  <a:pt x="1643" y="747"/>
                </a:lnTo>
                <a:lnTo>
                  <a:pt x="1637" y="762"/>
                </a:lnTo>
                <a:lnTo>
                  <a:pt x="1632" y="776"/>
                </a:lnTo>
                <a:lnTo>
                  <a:pt x="1626" y="790"/>
                </a:lnTo>
                <a:lnTo>
                  <a:pt x="1620" y="803"/>
                </a:lnTo>
                <a:lnTo>
                  <a:pt x="1614" y="814"/>
                </a:lnTo>
                <a:lnTo>
                  <a:pt x="1607" y="825"/>
                </a:lnTo>
                <a:lnTo>
                  <a:pt x="1600" y="834"/>
                </a:lnTo>
                <a:lnTo>
                  <a:pt x="1592" y="843"/>
                </a:lnTo>
                <a:lnTo>
                  <a:pt x="1584" y="852"/>
                </a:lnTo>
                <a:lnTo>
                  <a:pt x="1574" y="859"/>
                </a:lnTo>
                <a:lnTo>
                  <a:pt x="1564" y="867"/>
                </a:lnTo>
                <a:lnTo>
                  <a:pt x="1553" y="873"/>
                </a:lnTo>
                <a:lnTo>
                  <a:pt x="1543" y="879"/>
                </a:lnTo>
                <a:lnTo>
                  <a:pt x="1531" y="884"/>
                </a:lnTo>
                <a:lnTo>
                  <a:pt x="1518" y="890"/>
                </a:lnTo>
                <a:lnTo>
                  <a:pt x="1506" y="895"/>
                </a:lnTo>
                <a:lnTo>
                  <a:pt x="1493" y="898"/>
                </a:lnTo>
                <a:lnTo>
                  <a:pt x="1479" y="902"/>
                </a:lnTo>
                <a:lnTo>
                  <a:pt x="1465" y="905"/>
                </a:lnTo>
                <a:lnTo>
                  <a:pt x="1451" y="909"/>
                </a:lnTo>
                <a:lnTo>
                  <a:pt x="1436" y="912"/>
                </a:lnTo>
                <a:lnTo>
                  <a:pt x="1420" y="915"/>
                </a:lnTo>
                <a:lnTo>
                  <a:pt x="1390" y="919"/>
                </a:lnTo>
                <a:lnTo>
                  <a:pt x="1358" y="923"/>
                </a:lnTo>
                <a:lnTo>
                  <a:pt x="1326" y="926"/>
                </a:lnTo>
                <a:lnTo>
                  <a:pt x="1293" y="930"/>
                </a:lnTo>
                <a:lnTo>
                  <a:pt x="1259" y="932"/>
                </a:lnTo>
                <a:lnTo>
                  <a:pt x="1227" y="936"/>
                </a:lnTo>
                <a:lnTo>
                  <a:pt x="1194" y="939"/>
                </a:lnTo>
                <a:lnTo>
                  <a:pt x="1162" y="944"/>
                </a:lnTo>
                <a:lnTo>
                  <a:pt x="1146" y="946"/>
                </a:lnTo>
                <a:lnTo>
                  <a:pt x="1130" y="949"/>
                </a:lnTo>
                <a:lnTo>
                  <a:pt x="1112" y="950"/>
                </a:lnTo>
                <a:lnTo>
                  <a:pt x="1095" y="952"/>
                </a:lnTo>
                <a:lnTo>
                  <a:pt x="1077" y="954"/>
                </a:lnTo>
                <a:lnTo>
                  <a:pt x="1059" y="956"/>
                </a:lnTo>
                <a:lnTo>
                  <a:pt x="1041" y="958"/>
                </a:lnTo>
                <a:lnTo>
                  <a:pt x="1022" y="959"/>
                </a:lnTo>
                <a:lnTo>
                  <a:pt x="984" y="963"/>
                </a:lnTo>
                <a:lnTo>
                  <a:pt x="945" y="966"/>
                </a:lnTo>
                <a:lnTo>
                  <a:pt x="907" y="969"/>
                </a:lnTo>
                <a:lnTo>
                  <a:pt x="867" y="970"/>
                </a:lnTo>
                <a:lnTo>
                  <a:pt x="829" y="972"/>
                </a:lnTo>
                <a:lnTo>
                  <a:pt x="791" y="973"/>
                </a:lnTo>
                <a:lnTo>
                  <a:pt x="773" y="974"/>
                </a:lnTo>
                <a:lnTo>
                  <a:pt x="754" y="974"/>
                </a:lnTo>
                <a:lnTo>
                  <a:pt x="736" y="976"/>
                </a:lnTo>
                <a:lnTo>
                  <a:pt x="718" y="976"/>
                </a:lnTo>
                <a:lnTo>
                  <a:pt x="701" y="976"/>
                </a:lnTo>
                <a:lnTo>
                  <a:pt x="684" y="977"/>
                </a:lnTo>
                <a:lnTo>
                  <a:pt x="668" y="977"/>
                </a:lnTo>
                <a:lnTo>
                  <a:pt x="651" y="977"/>
                </a:lnTo>
                <a:lnTo>
                  <a:pt x="636" y="977"/>
                </a:lnTo>
                <a:lnTo>
                  <a:pt x="621" y="977"/>
                </a:lnTo>
                <a:lnTo>
                  <a:pt x="607" y="977"/>
                </a:lnTo>
                <a:lnTo>
                  <a:pt x="593" y="977"/>
                </a:lnTo>
                <a:lnTo>
                  <a:pt x="580" y="976"/>
                </a:lnTo>
                <a:lnTo>
                  <a:pt x="567" y="976"/>
                </a:lnTo>
                <a:lnTo>
                  <a:pt x="556" y="976"/>
                </a:lnTo>
                <a:lnTo>
                  <a:pt x="544" y="974"/>
                </a:lnTo>
                <a:lnTo>
                  <a:pt x="532" y="974"/>
                </a:lnTo>
                <a:lnTo>
                  <a:pt x="522" y="974"/>
                </a:lnTo>
                <a:lnTo>
                  <a:pt x="511" y="973"/>
                </a:lnTo>
                <a:lnTo>
                  <a:pt x="502" y="972"/>
                </a:lnTo>
                <a:lnTo>
                  <a:pt x="493" y="972"/>
                </a:lnTo>
                <a:lnTo>
                  <a:pt x="483" y="971"/>
                </a:lnTo>
                <a:lnTo>
                  <a:pt x="474" y="970"/>
                </a:lnTo>
                <a:lnTo>
                  <a:pt x="465" y="969"/>
                </a:lnTo>
                <a:lnTo>
                  <a:pt x="448" y="966"/>
                </a:lnTo>
                <a:lnTo>
                  <a:pt x="432" y="964"/>
                </a:lnTo>
                <a:lnTo>
                  <a:pt x="417" y="960"/>
                </a:lnTo>
                <a:lnTo>
                  <a:pt x="401" y="958"/>
                </a:lnTo>
                <a:lnTo>
                  <a:pt x="372" y="950"/>
                </a:lnTo>
                <a:lnTo>
                  <a:pt x="357" y="946"/>
                </a:lnTo>
                <a:lnTo>
                  <a:pt x="342" y="942"/>
                </a:lnTo>
                <a:lnTo>
                  <a:pt x="326" y="937"/>
                </a:lnTo>
                <a:lnTo>
                  <a:pt x="308" y="932"/>
                </a:lnTo>
                <a:lnTo>
                  <a:pt x="291" y="928"/>
                </a:lnTo>
                <a:lnTo>
                  <a:pt x="273" y="923"/>
                </a:lnTo>
                <a:lnTo>
                  <a:pt x="254" y="918"/>
                </a:lnTo>
                <a:lnTo>
                  <a:pt x="236" y="914"/>
                </a:lnTo>
                <a:lnTo>
                  <a:pt x="216" y="908"/>
                </a:lnTo>
                <a:lnTo>
                  <a:pt x="197" y="903"/>
                </a:lnTo>
                <a:lnTo>
                  <a:pt x="179" y="897"/>
                </a:lnTo>
                <a:lnTo>
                  <a:pt x="160" y="891"/>
                </a:lnTo>
                <a:lnTo>
                  <a:pt x="142" y="886"/>
                </a:lnTo>
                <a:lnTo>
                  <a:pt x="125" y="877"/>
                </a:lnTo>
                <a:lnTo>
                  <a:pt x="109" y="870"/>
                </a:lnTo>
                <a:lnTo>
                  <a:pt x="92" y="861"/>
                </a:lnTo>
                <a:lnTo>
                  <a:pt x="85" y="856"/>
                </a:lnTo>
                <a:lnTo>
                  <a:pt x="78" y="852"/>
                </a:lnTo>
                <a:lnTo>
                  <a:pt x="71" y="846"/>
                </a:lnTo>
                <a:lnTo>
                  <a:pt x="64" y="841"/>
                </a:lnTo>
                <a:lnTo>
                  <a:pt x="58" y="835"/>
                </a:lnTo>
                <a:lnTo>
                  <a:pt x="53" y="828"/>
                </a:lnTo>
                <a:lnTo>
                  <a:pt x="47" y="822"/>
                </a:lnTo>
                <a:lnTo>
                  <a:pt x="42" y="815"/>
                </a:lnTo>
                <a:lnTo>
                  <a:pt x="37" y="808"/>
                </a:lnTo>
                <a:lnTo>
                  <a:pt x="34" y="801"/>
                </a:lnTo>
                <a:lnTo>
                  <a:pt x="29" y="793"/>
                </a:lnTo>
                <a:lnTo>
                  <a:pt x="26" y="786"/>
                </a:lnTo>
                <a:lnTo>
                  <a:pt x="22" y="778"/>
                </a:lnTo>
                <a:lnTo>
                  <a:pt x="20" y="770"/>
                </a:lnTo>
                <a:lnTo>
                  <a:pt x="14" y="752"/>
                </a:lnTo>
                <a:lnTo>
                  <a:pt x="9" y="735"/>
                </a:lnTo>
                <a:lnTo>
                  <a:pt x="7" y="716"/>
                </a:lnTo>
                <a:lnTo>
                  <a:pt x="5" y="696"/>
                </a:lnTo>
                <a:lnTo>
                  <a:pt x="2" y="675"/>
                </a:lnTo>
                <a:lnTo>
                  <a:pt x="1" y="654"/>
                </a:lnTo>
                <a:lnTo>
                  <a:pt x="1" y="633"/>
                </a:lnTo>
                <a:lnTo>
                  <a:pt x="0" y="611"/>
                </a:lnTo>
                <a:lnTo>
                  <a:pt x="0" y="588"/>
                </a:lnTo>
                <a:lnTo>
                  <a:pt x="1" y="564"/>
                </a:lnTo>
                <a:lnTo>
                  <a:pt x="1" y="540"/>
                </a:lnTo>
                <a:lnTo>
                  <a:pt x="2" y="515"/>
                </a:lnTo>
                <a:lnTo>
                  <a:pt x="2" y="491"/>
                </a:lnTo>
                <a:lnTo>
                  <a:pt x="2" y="478"/>
                </a:lnTo>
                <a:lnTo>
                  <a:pt x="2" y="464"/>
                </a:lnTo>
                <a:lnTo>
                  <a:pt x="2" y="450"/>
                </a:lnTo>
                <a:lnTo>
                  <a:pt x="2" y="435"/>
                </a:lnTo>
                <a:lnTo>
                  <a:pt x="1" y="418"/>
                </a:lnTo>
                <a:lnTo>
                  <a:pt x="1" y="402"/>
                </a:lnTo>
                <a:lnTo>
                  <a:pt x="1" y="385"/>
                </a:lnTo>
                <a:lnTo>
                  <a:pt x="0" y="368"/>
                </a:lnTo>
                <a:lnTo>
                  <a:pt x="0" y="350"/>
                </a:lnTo>
                <a:lnTo>
                  <a:pt x="0" y="333"/>
                </a:lnTo>
                <a:lnTo>
                  <a:pt x="0" y="297"/>
                </a:lnTo>
                <a:lnTo>
                  <a:pt x="0" y="260"/>
                </a:lnTo>
                <a:lnTo>
                  <a:pt x="0" y="224"/>
                </a:lnTo>
                <a:lnTo>
                  <a:pt x="1" y="207"/>
                </a:lnTo>
                <a:lnTo>
                  <a:pt x="2" y="189"/>
                </a:lnTo>
                <a:lnTo>
                  <a:pt x="4" y="173"/>
                </a:lnTo>
                <a:lnTo>
                  <a:pt x="5" y="156"/>
                </a:lnTo>
                <a:lnTo>
                  <a:pt x="7" y="140"/>
                </a:lnTo>
                <a:lnTo>
                  <a:pt x="8" y="125"/>
                </a:lnTo>
                <a:lnTo>
                  <a:pt x="12" y="110"/>
                </a:lnTo>
                <a:lnTo>
                  <a:pt x="14" y="96"/>
                </a:lnTo>
                <a:lnTo>
                  <a:pt x="18" y="82"/>
                </a:lnTo>
                <a:lnTo>
                  <a:pt x="21" y="70"/>
                </a:lnTo>
                <a:lnTo>
                  <a:pt x="26" y="58"/>
                </a:lnTo>
                <a:lnTo>
                  <a:pt x="29" y="48"/>
                </a:lnTo>
                <a:lnTo>
                  <a:pt x="35" y="37"/>
                </a:lnTo>
                <a:lnTo>
                  <a:pt x="37" y="34"/>
                </a:lnTo>
                <a:lnTo>
                  <a:pt x="41" y="29"/>
                </a:lnTo>
                <a:lnTo>
                  <a:pt x="43" y="26"/>
                </a:lnTo>
                <a:lnTo>
                  <a:pt x="47" y="22"/>
                </a:lnTo>
                <a:lnTo>
                  <a:pt x="50" y="19"/>
                </a:lnTo>
                <a:lnTo>
                  <a:pt x="54" y="16"/>
                </a:lnTo>
                <a:close/>
              </a:path>
            </a:pathLst>
          </a:custGeom>
          <a:solidFill>
            <a:srgbClr val="00FFFF"/>
          </a:solidFill>
          <a:ln w="9525">
            <a:noFill/>
            <a:round/>
            <a:headEnd/>
            <a:tailEnd/>
          </a:ln>
        </p:spPr>
        <p:txBody>
          <a:bodyPr/>
          <a:lstStyle/>
          <a:p>
            <a:endParaRPr lang="en-US">
              <a:latin typeface="+mj-lt"/>
            </a:endParaRPr>
          </a:p>
        </p:txBody>
      </p:sp>
      <p:sp>
        <p:nvSpPr>
          <p:cNvPr id="8" name="Freeform 4"/>
          <p:cNvSpPr>
            <a:spLocks/>
          </p:cNvSpPr>
          <p:nvPr/>
        </p:nvSpPr>
        <p:spPr bwMode="auto">
          <a:xfrm>
            <a:off x="3265537" y="4246563"/>
            <a:ext cx="2581275" cy="1916112"/>
          </a:xfrm>
          <a:custGeom>
            <a:avLst/>
            <a:gdLst>
              <a:gd name="T0" fmla="*/ 1630363 w 1626"/>
              <a:gd name="T1" fmla="*/ 0 h 1207"/>
              <a:gd name="T2" fmla="*/ 1717675 w 1626"/>
              <a:gd name="T3" fmla="*/ 25400 h 1207"/>
              <a:gd name="T4" fmla="*/ 1790700 w 1626"/>
              <a:gd name="T5" fmla="*/ 74612 h 1207"/>
              <a:gd name="T6" fmla="*/ 1865313 w 1626"/>
              <a:gd name="T7" fmla="*/ 98425 h 1207"/>
              <a:gd name="T8" fmla="*/ 1976438 w 1626"/>
              <a:gd name="T9" fmla="*/ 160337 h 1207"/>
              <a:gd name="T10" fmla="*/ 2051050 w 1626"/>
              <a:gd name="T11" fmla="*/ 234950 h 1207"/>
              <a:gd name="T12" fmla="*/ 2124075 w 1626"/>
              <a:gd name="T13" fmla="*/ 260350 h 1207"/>
              <a:gd name="T14" fmla="*/ 2235200 w 1626"/>
              <a:gd name="T15" fmla="*/ 346075 h 1207"/>
              <a:gd name="T16" fmla="*/ 2260600 w 1626"/>
              <a:gd name="T17" fmla="*/ 382587 h 1207"/>
              <a:gd name="T18" fmla="*/ 2335213 w 1626"/>
              <a:gd name="T19" fmla="*/ 433387 h 1207"/>
              <a:gd name="T20" fmla="*/ 2397125 w 1626"/>
              <a:gd name="T21" fmla="*/ 581025 h 1207"/>
              <a:gd name="T22" fmla="*/ 2446338 w 1626"/>
              <a:gd name="T23" fmla="*/ 655637 h 1207"/>
              <a:gd name="T24" fmla="*/ 2508250 w 1626"/>
              <a:gd name="T25" fmla="*/ 766762 h 1207"/>
              <a:gd name="T26" fmla="*/ 2519363 w 1626"/>
              <a:gd name="T27" fmla="*/ 803275 h 1207"/>
              <a:gd name="T28" fmla="*/ 2544763 w 1626"/>
              <a:gd name="T29" fmla="*/ 839787 h 1207"/>
              <a:gd name="T30" fmla="*/ 2581275 w 1626"/>
              <a:gd name="T31" fmla="*/ 989012 h 1207"/>
              <a:gd name="T32" fmla="*/ 2570163 w 1626"/>
              <a:gd name="T33" fmla="*/ 1446212 h 1207"/>
              <a:gd name="T34" fmla="*/ 2495550 w 1626"/>
              <a:gd name="T35" fmla="*/ 1730375 h 1207"/>
              <a:gd name="T36" fmla="*/ 1803400 w 1626"/>
              <a:gd name="T37" fmla="*/ 1916112 h 1207"/>
              <a:gd name="T38" fmla="*/ 1062038 w 1626"/>
              <a:gd name="T39" fmla="*/ 1890712 h 1207"/>
              <a:gd name="T40" fmla="*/ 914400 w 1626"/>
              <a:gd name="T41" fmla="*/ 1841500 h 1207"/>
              <a:gd name="T42" fmla="*/ 630238 w 1626"/>
              <a:gd name="T43" fmla="*/ 1804987 h 1207"/>
              <a:gd name="T44" fmla="*/ 542925 w 1626"/>
              <a:gd name="T45" fmla="*/ 1766887 h 1207"/>
              <a:gd name="T46" fmla="*/ 444500 w 1626"/>
              <a:gd name="T47" fmla="*/ 1704975 h 1207"/>
              <a:gd name="T48" fmla="*/ 395287 w 1626"/>
              <a:gd name="T49" fmla="*/ 1681162 h 1207"/>
              <a:gd name="T50" fmla="*/ 307975 w 1626"/>
              <a:gd name="T51" fmla="*/ 1619249 h 1207"/>
              <a:gd name="T52" fmla="*/ 196850 w 1626"/>
              <a:gd name="T53" fmla="*/ 1544637 h 1207"/>
              <a:gd name="T54" fmla="*/ 111125 w 1626"/>
              <a:gd name="T55" fmla="*/ 1384299 h 1207"/>
              <a:gd name="T56" fmla="*/ 85725 w 1626"/>
              <a:gd name="T57" fmla="*/ 1347787 h 1207"/>
              <a:gd name="T58" fmla="*/ 307975 w 1626"/>
              <a:gd name="T59" fmla="*/ 617537 h 1207"/>
              <a:gd name="T60" fmla="*/ 493713 w 1626"/>
              <a:gd name="T61" fmla="*/ 444500 h 1207"/>
              <a:gd name="T62" fmla="*/ 568325 w 1626"/>
              <a:gd name="T63" fmla="*/ 382587 h 1207"/>
              <a:gd name="T64" fmla="*/ 666750 w 1626"/>
              <a:gd name="T65" fmla="*/ 358775 h 1207"/>
              <a:gd name="T66" fmla="*/ 876300 w 1626"/>
              <a:gd name="T67" fmla="*/ 284162 h 1207"/>
              <a:gd name="T68" fmla="*/ 950913 w 1626"/>
              <a:gd name="T69" fmla="*/ 234950 h 1207"/>
              <a:gd name="T70" fmla="*/ 1173163 w 1626"/>
              <a:gd name="T71" fmla="*/ 147637 h 1207"/>
              <a:gd name="T72" fmla="*/ 1209675 w 1626"/>
              <a:gd name="T73" fmla="*/ 123825 h 1207"/>
              <a:gd name="T74" fmla="*/ 1247775 w 1626"/>
              <a:gd name="T75" fmla="*/ 111125 h 1207"/>
              <a:gd name="T76" fmla="*/ 1470025 w 1626"/>
              <a:gd name="T77" fmla="*/ 49212 h 1207"/>
              <a:gd name="T78" fmla="*/ 1630363 w 1626"/>
              <a:gd name="T79" fmla="*/ 0 h 120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6"/>
              <a:gd name="T121" fmla="*/ 0 h 1207"/>
              <a:gd name="T122" fmla="*/ 1626 w 1626"/>
              <a:gd name="T123" fmla="*/ 1207 h 120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6" h="1207">
                <a:moveTo>
                  <a:pt x="1027" y="0"/>
                </a:moveTo>
                <a:cubicBezTo>
                  <a:pt x="1034" y="2"/>
                  <a:pt x="1073" y="11"/>
                  <a:pt x="1082" y="16"/>
                </a:cubicBezTo>
                <a:cubicBezTo>
                  <a:pt x="1098" y="25"/>
                  <a:pt x="1110" y="41"/>
                  <a:pt x="1128" y="47"/>
                </a:cubicBezTo>
                <a:cubicBezTo>
                  <a:pt x="1144" y="52"/>
                  <a:pt x="1175" y="62"/>
                  <a:pt x="1175" y="62"/>
                </a:cubicBezTo>
                <a:cubicBezTo>
                  <a:pt x="1197" y="78"/>
                  <a:pt x="1225" y="83"/>
                  <a:pt x="1245" y="101"/>
                </a:cubicBezTo>
                <a:cubicBezTo>
                  <a:pt x="1262" y="116"/>
                  <a:pt x="1276" y="132"/>
                  <a:pt x="1292" y="148"/>
                </a:cubicBezTo>
                <a:cubicBezTo>
                  <a:pt x="1303" y="159"/>
                  <a:pt x="1323" y="159"/>
                  <a:pt x="1338" y="164"/>
                </a:cubicBezTo>
                <a:cubicBezTo>
                  <a:pt x="1365" y="173"/>
                  <a:pt x="1385" y="202"/>
                  <a:pt x="1408" y="218"/>
                </a:cubicBezTo>
                <a:cubicBezTo>
                  <a:pt x="1413" y="226"/>
                  <a:pt x="1417" y="235"/>
                  <a:pt x="1424" y="241"/>
                </a:cubicBezTo>
                <a:cubicBezTo>
                  <a:pt x="1438" y="253"/>
                  <a:pt x="1471" y="273"/>
                  <a:pt x="1471" y="273"/>
                </a:cubicBezTo>
                <a:cubicBezTo>
                  <a:pt x="1482" y="305"/>
                  <a:pt x="1494" y="337"/>
                  <a:pt x="1510" y="366"/>
                </a:cubicBezTo>
                <a:cubicBezTo>
                  <a:pt x="1519" y="382"/>
                  <a:pt x="1535" y="395"/>
                  <a:pt x="1541" y="413"/>
                </a:cubicBezTo>
                <a:cubicBezTo>
                  <a:pt x="1550" y="438"/>
                  <a:pt x="1580" y="483"/>
                  <a:pt x="1580" y="483"/>
                </a:cubicBezTo>
                <a:cubicBezTo>
                  <a:pt x="1582" y="491"/>
                  <a:pt x="1583" y="499"/>
                  <a:pt x="1587" y="506"/>
                </a:cubicBezTo>
                <a:cubicBezTo>
                  <a:pt x="1591" y="514"/>
                  <a:pt x="1600" y="520"/>
                  <a:pt x="1603" y="529"/>
                </a:cubicBezTo>
                <a:cubicBezTo>
                  <a:pt x="1614" y="557"/>
                  <a:pt x="1617" y="593"/>
                  <a:pt x="1626" y="623"/>
                </a:cubicBezTo>
                <a:cubicBezTo>
                  <a:pt x="1624" y="719"/>
                  <a:pt x="1623" y="815"/>
                  <a:pt x="1619" y="911"/>
                </a:cubicBezTo>
                <a:cubicBezTo>
                  <a:pt x="1617" y="957"/>
                  <a:pt x="1610" y="1056"/>
                  <a:pt x="1572" y="1090"/>
                </a:cubicBezTo>
                <a:cubicBezTo>
                  <a:pt x="1469" y="1181"/>
                  <a:pt x="1263" y="1198"/>
                  <a:pt x="1136" y="1207"/>
                </a:cubicBezTo>
                <a:cubicBezTo>
                  <a:pt x="962" y="1162"/>
                  <a:pt x="1147" y="1207"/>
                  <a:pt x="669" y="1191"/>
                </a:cubicBezTo>
                <a:cubicBezTo>
                  <a:pt x="635" y="1190"/>
                  <a:pt x="609" y="1165"/>
                  <a:pt x="576" y="1160"/>
                </a:cubicBezTo>
                <a:cubicBezTo>
                  <a:pt x="516" y="1152"/>
                  <a:pt x="456" y="1150"/>
                  <a:pt x="397" y="1137"/>
                </a:cubicBezTo>
                <a:cubicBezTo>
                  <a:pt x="308" y="1078"/>
                  <a:pt x="444" y="1165"/>
                  <a:pt x="342" y="1113"/>
                </a:cubicBezTo>
                <a:cubicBezTo>
                  <a:pt x="320" y="1102"/>
                  <a:pt x="302" y="1085"/>
                  <a:pt x="280" y="1074"/>
                </a:cubicBezTo>
                <a:cubicBezTo>
                  <a:pt x="270" y="1069"/>
                  <a:pt x="259" y="1064"/>
                  <a:pt x="249" y="1059"/>
                </a:cubicBezTo>
                <a:cubicBezTo>
                  <a:pt x="182" y="992"/>
                  <a:pt x="271" y="1075"/>
                  <a:pt x="194" y="1020"/>
                </a:cubicBezTo>
                <a:cubicBezTo>
                  <a:pt x="167" y="1001"/>
                  <a:pt x="157" y="984"/>
                  <a:pt x="124" y="973"/>
                </a:cubicBezTo>
                <a:cubicBezTo>
                  <a:pt x="111" y="935"/>
                  <a:pt x="93" y="906"/>
                  <a:pt x="70" y="872"/>
                </a:cubicBezTo>
                <a:cubicBezTo>
                  <a:pt x="65" y="864"/>
                  <a:pt x="54" y="849"/>
                  <a:pt x="54" y="849"/>
                </a:cubicBezTo>
                <a:cubicBezTo>
                  <a:pt x="0" y="687"/>
                  <a:pt x="9" y="453"/>
                  <a:pt x="194" y="389"/>
                </a:cubicBezTo>
                <a:cubicBezTo>
                  <a:pt x="225" y="344"/>
                  <a:pt x="270" y="315"/>
                  <a:pt x="311" y="280"/>
                </a:cubicBezTo>
                <a:cubicBezTo>
                  <a:pt x="335" y="260"/>
                  <a:pt x="330" y="255"/>
                  <a:pt x="358" y="241"/>
                </a:cubicBezTo>
                <a:cubicBezTo>
                  <a:pt x="371" y="235"/>
                  <a:pt x="411" y="228"/>
                  <a:pt x="420" y="226"/>
                </a:cubicBezTo>
                <a:cubicBezTo>
                  <a:pt x="468" y="215"/>
                  <a:pt x="508" y="201"/>
                  <a:pt x="552" y="179"/>
                </a:cubicBezTo>
                <a:cubicBezTo>
                  <a:pt x="623" y="144"/>
                  <a:pt x="530" y="184"/>
                  <a:pt x="599" y="148"/>
                </a:cubicBezTo>
                <a:cubicBezTo>
                  <a:pt x="643" y="125"/>
                  <a:pt x="691" y="110"/>
                  <a:pt x="739" y="93"/>
                </a:cubicBezTo>
                <a:cubicBezTo>
                  <a:pt x="748" y="90"/>
                  <a:pt x="754" y="82"/>
                  <a:pt x="762" y="78"/>
                </a:cubicBezTo>
                <a:cubicBezTo>
                  <a:pt x="770" y="74"/>
                  <a:pt x="778" y="72"/>
                  <a:pt x="786" y="70"/>
                </a:cubicBezTo>
                <a:cubicBezTo>
                  <a:pt x="831" y="57"/>
                  <a:pt x="881" y="39"/>
                  <a:pt x="926" y="31"/>
                </a:cubicBezTo>
                <a:cubicBezTo>
                  <a:pt x="966" y="24"/>
                  <a:pt x="994" y="23"/>
                  <a:pt x="1027" y="0"/>
                </a:cubicBezTo>
                <a:close/>
              </a:path>
            </a:pathLst>
          </a:custGeom>
          <a:solidFill>
            <a:srgbClr val="FFFF99"/>
          </a:solidFill>
          <a:ln w="9525">
            <a:solidFill>
              <a:schemeClr val="tx1"/>
            </a:solidFill>
            <a:round/>
            <a:headEnd/>
            <a:tailEnd/>
          </a:ln>
        </p:spPr>
        <p:txBody>
          <a:bodyPr/>
          <a:lstStyle/>
          <a:p>
            <a:endParaRPr lang="en-US">
              <a:latin typeface="+mj-lt"/>
            </a:endParaRPr>
          </a:p>
        </p:txBody>
      </p:sp>
      <p:sp>
        <p:nvSpPr>
          <p:cNvPr id="9" name="Freeform 5"/>
          <p:cNvSpPr>
            <a:spLocks/>
          </p:cNvSpPr>
          <p:nvPr/>
        </p:nvSpPr>
        <p:spPr bwMode="auto">
          <a:xfrm>
            <a:off x="3051225" y="4365625"/>
            <a:ext cx="177800" cy="114300"/>
          </a:xfrm>
          <a:custGeom>
            <a:avLst/>
            <a:gdLst>
              <a:gd name="T0" fmla="*/ 68263 w 112"/>
              <a:gd name="T1" fmla="*/ 0 h 72"/>
              <a:gd name="T2" fmla="*/ 0 w 112"/>
              <a:gd name="T3" fmla="*/ 114300 h 72"/>
              <a:gd name="T4" fmla="*/ 109538 w 112"/>
              <a:gd name="T5" fmla="*/ 114300 h 72"/>
              <a:gd name="T6" fmla="*/ 177800 w 112"/>
              <a:gd name="T7" fmla="*/ 0 h 72"/>
              <a:gd name="T8" fmla="*/ 68263 w 112"/>
              <a:gd name="T9" fmla="*/ 0 h 72"/>
              <a:gd name="T10" fmla="*/ 0 60000 65536"/>
              <a:gd name="T11" fmla="*/ 0 60000 65536"/>
              <a:gd name="T12" fmla="*/ 0 60000 65536"/>
              <a:gd name="T13" fmla="*/ 0 60000 65536"/>
              <a:gd name="T14" fmla="*/ 0 60000 65536"/>
              <a:gd name="T15" fmla="*/ 0 w 112"/>
              <a:gd name="T16" fmla="*/ 0 h 72"/>
              <a:gd name="T17" fmla="*/ 112 w 112"/>
              <a:gd name="T18" fmla="*/ 72 h 72"/>
            </a:gdLst>
            <a:ahLst/>
            <a:cxnLst>
              <a:cxn ang="T10">
                <a:pos x="T0" y="T1"/>
              </a:cxn>
              <a:cxn ang="T11">
                <a:pos x="T2" y="T3"/>
              </a:cxn>
              <a:cxn ang="T12">
                <a:pos x="T4" y="T5"/>
              </a:cxn>
              <a:cxn ang="T13">
                <a:pos x="T6" y="T7"/>
              </a:cxn>
              <a:cxn ang="T14">
                <a:pos x="T8" y="T9"/>
              </a:cxn>
            </a:cxnLst>
            <a:rect l="T15" t="T16" r="T17" b="T18"/>
            <a:pathLst>
              <a:path w="112" h="72">
                <a:moveTo>
                  <a:pt x="43" y="0"/>
                </a:moveTo>
                <a:lnTo>
                  <a:pt x="0" y="72"/>
                </a:lnTo>
                <a:lnTo>
                  <a:pt x="69" y="72"/>
                </a:lnTo>
                <a:lnTo>
                  <a:pt x="112" y="0"/>
                </a:lnTo>
                <a:lnTo>
                  <a:pt x="43" y="0"/>
                </a:lnTo>
                <a:close/>
              </a:path>
            </a:pathLst>
          </a:custGeom>
          <a:solidFill>
            <a:srgbClr val="33CCCC"/>
          </a:solidFill>
          <a:ln w="9525">
            <a:noFill/>
            <a:round/>
            <a:headEnd/>
            <a:tailEnd/>
          </a:ln>
        </p:spPr>
        <p:txBody>
          <a:bodyPr/>
          <a:lstStyle/>
          <a:p>
            <a:endParaRPr lang="en-US">
              <a:latin typeface="+mj-lt"/>
            </a:endParaRPr>
          </a:p>
        </p:txBody>
      </p:sp>
      <p:sp>
        <p:nvSpPr>
          <p:cNvPr id="10" name="Rectangle 6"/>
          <p:cNvSpPr>
            <a:spLocks noChangeArrowheads="1"/>
          </p:cNvSpPr>
          <p:nvPr/>
        </p:nvSpPr>
        <p:spPr bwMode="auto">
          <a:xfrm>
            <a:off x="3141712" y="3995738"/>
            <a:ext cx="82550" cy="374650"/>
          </a:xfrm>
          <a:prstGeom prst="rect">
            <a:avLst/>
          </a:prstGeom>
          <a:solidFill>
            <a:srgbClr val="33CCCC"/>
          </a:solidFill>
          <a:ln w="9525">
            <a:noFill/>
            <a:miter lim="800000"/>
            <a:headEnd/>
            <a:tailEnd/>
          </a:ln>
        </p:spPr>
        <p:txBody>
          <a:bodyPr/>
          <a:lstStyle/>
          <a:p>
            <a:endParaRPr lang="en-US">
              <a:latin typeface="+mj-lt"/>
            </a:endParaRPr>
          </a:p>
        </p:txBody>
      </p:sp>
      <p:sp>
        <p:nvSpPr>
          <p:cNvPr id="11" name="Rectangle 7"/>
          <p:cNvSpPr>
            <a:spLocks noChangeArrowheads="1"/>
          </p:cNvSpPr>
          <p:nvPr/>
        </p:nvSpPr>
        <p:spPr bwMode="auto">
          <a:xfrm>
            <a:off x="3052812" y="4102100"/>
            <a:ext cx="112713" cy="374650"/>
          </a:xfrm>
          <a:prstGeom prst="rect">
            <a:avLst/>
          </a:prstGeom>
          <a:solidFill>
            <a:srgbClr val="33CCCC"/>
          </a:solidFill>
          <a:ln w="9525">
            <a:noFill/>
            <a:miter lim="800000"/>
            <a:headEnd/>
            <a:tailEnd/>
          </a:ln>
        </p:spPr>
        <p:txBody>
          <a:bodyPr/>
          <a:lstStyle/>
          <a:p>
            <a:endParaRPr lang="en-US">
              <a:latin typeface="+mj-lt"/>
            </a:endParaRPr>
          </a:p>
        </p:txBody>
      </p:sp>
      <p:sp>
        <p:nvSpPr>
          <p:cNvPr id="12" name="Rectangle 8"/>
          <p:cNvSpPr>
            <a:spLocks noChangeArrowheads="1"/>
          </p:cNvSpPr>
          <p:nvPr/>
        </p:nvSpPr>
        <p:spPr bwMode="auto">
          <a:xfrm>
            <a:off x="3052812" y="4102100"/>
            <a:ext cx="112713" cy="374650"/>
          </a:xfrm>
          <a:prstGeom prst="rect">
            <a:avLst/>
          </a:prstGeom>
          <a:noFill/>
          <a:ln w="11113">
            <a:solidFill>
              <a:srgbClr val="000000"/>
            </a:solidFill>
            <a:miter lim="800000"/>
            <a:headEnd/>
            <a:tailEnd/>
          </a:ln>
        </p:spPr>
        <p:txBody>
          <a:bodyPr/>
          <a:lstStyle/>
          <a:p>
            <a:endParaRPr lang="en-US">
              <a:latin typeface="+mj-lt"/>
            </a:endParaRPr>
          </a:p>
        </p:txBody>
      </p:sp>
      <p:sp>
        <p:nvSpPr>
          <p:cNvPr id="13" name="Freeform 9"/>
          <p:cNvSpPr>
            <a:spLocks/>
          </p:cNvSpPr>
          <p:nvPr/>
        </p:nvSpPr>
        <p:spPr bwMode="auto">
          <a:xfrm>
            <a:off x="3051225" y="3990975"/>
            <a:ext cx="177800" cy="114300"/>
          </a:xfrm>
          <a:custGeom>
            <a:avLst/>
            <a:gdLst>
              <a:gd name="T0" fmla="*/ 68263 w 112"/>
              <a:gd name="T1" fmla="*/ 0 h 72"/>
              <a:gd name="T2" fmla="*/ 0 w 112"/>
              <a:gd name="T3" fmla="*/ 114300 h 72"/>
              <a:gd name="T4" fmla="*/ 109538 w 112"/>
              <a:gd name="T5" fmla="*/ 114300 h 72"/>
              <a:gd name="T6" fmla="*/ 177800 w 112"/>
              <a:gd name="T7" fmla="*/ 0 h 72"/>
              <a:gd name="T8" fmla="*/ 68263 w 112"/>
              <a:gd name="T9" fmla="*/ 0 h 72"/>
              <a:gd name="T10" fmla="*/ 0 60000 65536"/>
              <a:gd name="T11" fmla="*/ 0 60000 65536"/>
              <a:gd name="T12" fmla="*/ 0 60000 65536"/>
              <a:gd name="T13" fmla="*/ 0 60000 65536"/>
              <a:gd name="T14" fmla="*/ 0 60000 65536"/>
              <a:gd name="T15" fmla="*/ 0 w 112"/>
              <a:gd name="T16" fmla="*/ 0 h 72"/>
              <a:gd name="T17" fmla="*/ 112 w 112"/>
              <a:gd name="T18" fmla="*/ 72 h 72"/>
            </a:gdLst>
            <a:ahLst/>
            <a:cxnLst>
              <a:cxn ang="T10">
                <a:pos x="T0" y="T1"/>
              </a:cxn>
              <a:cxn ang="T11">
                <a:pos x="T2" y="T3"/>
              </a:cxn>
              <a:cxn ang="T12">
                <a:pos x="T4" y="T5"/>
              </a:cxn>
              <a:cxn ang="T13">
                <a:pos x="T6" y="T7"/>
              </a:cxn>
              <a:cxn ang="T14">
                <a:pos x="T8" y="T9"/>
              </a:cxn>
            </a:cxnLst>
            <a:rect l="T15" t="T16" r="T17" b="T18"/>
            <a:pathLst>
              <a:path w="112" h="72">
                <a:moveTo>
                  <a:pt x="43" y="0"/>
                </a:moveTo>
                <a:lnTo>
                  <a:pt x="0" y="72"/>
                </a:lnTo>
                <a:lnTo>
                  <a:pt x="69" y="72"/>
                </a:lnTo>
                <a:lnTo>
                  <a:pt x="112" y="0"/>
                </a:lnTo>
                <a:lnTo>
                  <a:pt x="43" y="0"/>
                </a:lnTo>
                <a:close/>
              </a:path>
            </a:pathLst>
          </a:custGeom>
          <a:solidFill>
            <a:srgbClr val="33CCCC"/>
          </a:solidFill>
          <a:ln w="9525">
            <a:noFill/>
            <a:round/>
            <a:headEnd/>
            <a:tailEnd/>
          </a:ln>
        </p:spPr>
        <p:txBody>
          <a:bodyPr/>
          <a:lstStyle/>
          <a:p>
            <a:endParaRPr lang="en-US">
              <a:latin typeface="+mj-lt"/>
            </a:endParaRPr>
          </a:p>
        </p:txBody>
      </p:sp>
      <p:sp>
        <p:nvSpPr>
          <p:cNvPr id="14" name="Freeform 10"/>
          <p:cNvSpPr>
            <a:spLocks/>
          </p:cNvSpPr>
          <p:nvPr/>
        </p:nvSpPr>
        <p:spPr bwMode="auto">
          <a:xfrm>
            <a:off x="3051225" y="3990975"/>
            <a:ext cx="177800" cy="114300"/>
          </a:xfrm>
          <a:custGeom>
            <a:avLst/>
            <a:gdLst>
              <a:gd name="T0" fmla="*/ 68263 w 112"/>
              <a:gd name="T1" fmla="*/ 0 h 72"/>
              <a:gd name="T2" fmla="*/ 0 w 112"/>
              <a:gd name="T3" fmla="*/ 114300 h 72"/>
              <a:gd name="T4" fmla="*/ 109538 w 112"/>
              <a:gd name="T5" fmla="*/ 114300 h 72"/>
              <a:gd name="T6" fmla="*/ 177800 w 112"/>
              <a:gd name="T7" fmla="*/ 0 h 72"/>
              <a:gd name="T8" fmla="*/ 68263 w 112"/>
              <a:gd name="T9" fmla="*/ 0 h 72"/>
              <a:gd name="T10" fmla="*/ 0 60000 65536"/>
              <a:gd name="T11" fmla="*/ 0 60000 65536"/>
              <a:gd name="T12" fmla="*/ 0 60000 65536"/>
              <a:gd name="T13" fmla="*/ 0 60000 65536"/>
              <a:gd name="T14" fmla="*/ 0 60000 65536"/>
              <a:gd name="T15" fmla="*/ 0 w 112"/>
              <a:gd name="T16" fmla="*/ 0 h 72"/>
              <a:gd name="T17" fmla="*/ 112 w 112"/>
              <a:gd name="T18" fmla="*/ 72 h 72"/>
            </a:gdLst>
            <a:ahLst/>
            <a:cxnLst>
              <a:cxn ang="T10">
                <a:pos x="T0" y="T1"/>
              </a:cxn>
              <a:cxn ang="T11">
                <a:pos x="T2" y="T3"/>
              </a:cxn>
              <a:cxn ang="T12">
                <a:pos x="T4" y="T5"/>
              </a:cxn>
              <a:cxn ang="T13">
                <a:pos x="T6" y="T7"/>
              </a:cxn>
              <a:cxn ang="T14">
                <a:pos x="T8" y="T9"/>
              </a:cxn>
            </a:cxnLst>
            <a:rect l="T15" t="T16" r="T17" b="T18"/>
            <a:pathLst>
              <a:path w="112" h="72">
                <a:moveTo>
                  <a:pt x="43" y="0"/>
                </a:moveTo>
                <a:lnTo>
                  <a:pt x="0" y="72"/>
                </a:lnTo>
                <a:lnTo>
                  <a:pt x="69" y="72"/>
                </a:lnTo>
                <a:lnTo>
                  <a:pt x="112" y="0"/>
                </a:lnTo>
                <a:lnTo>
                  <a:pt x="43" y="0"/>
                </a:lnTo>
                <a:close/>
              </a:path>
            </a:pathLst>
          </a:custGeom>
          <a:noFill/>
          <a:ln w="11113">
            <a:solidFill>
              <a:srgbClr val="000000"/>
            </a:solidFill>
            <a:round/>
            <a:headEnd/>
            <a:tailEnd/>
          </a:ln>
        </p:spPr>
        <p:txBody>
          <a:bodyPr/>
          <a:lstStyle/>
          <a:p>
            <a:endParaRPr lang="en-US">
              <a:latin typeface="+mj-lt"/>
            </a:endParaRPr>
          </a:p>
        </p:txBody>
      </p:sp>
      <p:sp>
        <p:nvSpPr>
          <p:cNvPr id="15" name="Line 11"/>
          <p:cNvSpPr>
            <a:spLocks noChangeShapeType="1"/>
          </p:cNvSpPr>
          <p:nvPr/>
        </p:nvSpPr>
        <p:spPr bwMode="auto">
          <a:xfrm>
            <a:off x="3229025" y="4000500"/>
            <a:ext cx="1587" cy="365125"/>
          </a:xfrm>
          <a:prstGeom prst="line">
            <a:avLst/>
          </a:prstGeom>
          <a:noFill/>
          <a:ln w="11113">
            <a:solidFill>
              <a:srgbClr val="000000"/>
            </a:solidFill>
            <a:round/>
            <a:headEnd/>
            <a:tailEnd/>
          </a:ln>
        </p:spPr>
        <p:txBody>
          <a:bodyPr/>
          <a:lstStyle/>
          <a:p>
            <a:endParaRPr lang="en-US">
              <a:latin typeface="+mj-lt"/>
            </a:endParaRPr>
          </a:p>
        </p:txBody>
      </p:sp>
      <p:sp>
        <p:nvSpPr>
          <p:cNvPr id="16" name="Line 12"/>
          <p:cNvSpPr>
            <a:spLocks noChangeShapeType="1"/>
          </p:cNvSpPr>
          <p:nvPr/>
        </p:nvSpPr>
        <p:spPr bwMode="auto">
          <a:xfrm flipH="1">
            <a:off x="3165525" y="4365625"/>
            <a:ext cx="63500" cy="111125"/>
          </a:xfrm>
          <a:prstGeom prst="line">
            <a:avLst/>
          </a:prstGeom>
          <a:noFill/>
          <a:ln w="11113">
            <a:solidFill>
              <a:srgbClr val="000000"/>
            </a:solidFill>
            <a:round/>
            <a:headEnd/>
            <a:tailEnd/>
          </a:ln>
        </p:spPr>
        <p:txBody>
          <a:bodyPr/>
          <a:lstStyle/>
          <a:p>
            <a:endParaRPr lang="en-US">
              <a:latin typeface="+mj-lt"/>
            </a:endParaRPr>
          </a:p>
        </p:txBody>
      </p:sp>
      <p:sp>
        <p:nvSpPr>
          <p:cNvPr id="17" name="Rectangle 13"/>
          <p:cNvSpPr>
            <a:spLocks noChangeArrowheads="1"/>
          </p:cNvSpPr>
          <p:nvPr/>
        </p:nvSpPr>
        <p:spPr bwMode="auto">
          <a:xfrm>
            <a:off x="3068687" y="4151313"/>
            <a:ext cx="73025" cy="214312"/>
          </a:xfrm>
          <a:prstGeom prst="rect">
            <a:avLst/>
          </a:prstGeom>
          <a:solidFill>
            <a:srgbClr val="3333CC"/>
          </a:solidFill>
          <a:ln w="9525">
            <a:noFill/>
            <a:miter lim="800000"/>
            <a:headEnd/>
            <a:tailEnd/>
          </a:ln>
        </p:spPr>
        <p:txBody>
          <a:bodyPr/>
          <a:lstStyle/>
          <a:p>
            <a:endParaRPr lang="en-US">
              <a:latin typeface="+mj-lt"/>
            </a:endParaRPr>
          </a:p>
        </p:txBody>
      </p:sp>
      <p:sp>
        <p:nvSpPr>
          <p:cNvPr id="18" name="Rectangle 14"/>
          <p:cNvSpPr>
            <a:spLocks noChangeArrowheads="1"/>
          </p:cNvSpPr>
          <p:nvPr/>
        </p:nvSpPr>
        <p:spPr bwMode="auto">
          <a:xfrm>
            <a:off x="3068687" y="4151313"/>
            <a:ext cx="73025" cy="214312"/>
          </a:xfrm>
          <a:prstGeom prst="rect">
            <a:avLst/>
          </a:prstGeom>
          <a:noFill/>
          <a:ln w="11113">
            <a:solidFill>
              <a:srgbClr val="000000"/>
            </a:solidFill>
            <a:miter lim="800000"/>
            <a:headEnd/>
            <a:tailEnd/>
          </a:ln>
        </p:spPr>
        <p:txBody>
          <a:bodyPr/>
          <a:lstStyle/>
          <a:p>
            <a:endParaRPr lang="en-US">
              <a:latin typeface="+mj-lt"/>
            </a:endParaRPr>
          </a:p>
        </p:txBody>
      </p:sp>
      <p:sp>
        <p:nvSpPr>
          <p:cNvPr id="19" name="Rectangle 15"/>
          <p:cNvSpPr>
            <a:spLocks noChangeArrowheads="1"/>
          </p:cNvSpPr>
          <p:nvPr/>
        </p:nvSpPr>
        <p:spPr bwMode="auto">
          <a:xfrm>
            <a:off x="3079800" y="4216400"/>
            <a:ext cx="55562" cy="76200"/>
          </a:xfrm>
          <a:prstGeom prst="rect">
            <a:avLst/>
          </a:prstGeom>
          <a:solidFill>
            <a:srgbClr val="FFFFFF"/>
          </a:solidFill>
          <a:ln w="9525">
            <a:noFill/>
            <a:miter lim="800000"/>
            <a:headEnd/>
            <a:tailEnd/>
          </a:ln>
        </p:spPr>
        <p:txBody>
          <a:bodyPr/>
          <a:lstStyle/>
          <a:p>
            <a:endParaRPr lang="en-US">
              <a:latin typeface="+mj-lt"/>
            </a:endParaRPr>
          </a:p>
        </p:txBody>
      </p:sp>
      <p:sp>
        <p:nvSpPr>
          <p:cNvPr id="20" name="Freeform 16"/>
          <p:cNvSpPr>
            <a:spLocks/>
          </p:cNvSpPr>
          <p:nvPr/>
        </p:nvSpPr>
        <p:spPr bwMode="auto">
          <a:xfrm>
            <a:off x="1933625" y="3997325"/>
            <a:ext cx="395287" cy="330200"/>
          </a:xfrm>
          <a:custGeom>
            <a:avLst/>
            <a:gdLst>
              <a:gd name="T0" fmla="*/ 111125 w 249"/>
              <a:gd name="T1" fmla="*/ 22225 h 208"/>
              <a:gd name="T2" fmla="*/ 111125 w 249"/>
              <a:gd name="T3" fmla="*/ 22225 h 208"/>
              <a:gd name="T4" fmla="*/ 115887 w 249"/>
              <a:gd name="T5" fmla="*/ 22225 h 208"/>
              <a:gd name="T6" fmla="*/ 119062 w 249"/>
              <a:gd name="T7" fmla="*/ 20638 h 208"/>
              <a:gd name="T8" fmla="*/ 125412 w 249"/>
              <a:gd name="T9" fmla="*/ 19050 h 208"/>
              <a:gd name="T10" fmla="*/ 131762 w 249"/>
              <a:gd name="T11" fmla="*/ 15875 h 208"/>
              <a:gd name="T12" fmla="*/ 139700 w 249"/>
              <a:gd name="T13" fmla="*/ 14288 h 208"/>
              <a:gd name="T14" fmla="*/ 150812 w 249"/>
              <a:gd name="T15" fmla="*/ 12700 h 208"/>
              <a:gd name="T16" fmla="*/ 163512 w 249"/>
              <a:gd name="T17" fmla="*/ 9525 h 208"/>
              <a:gd name="T18" fmla="*/ 176212 w 249"/>
              <a:gd name="T19" fmla="*/ 7938 h 208"/>
              <a:gd name="T20" fmla="*/ 192087 w 249"/>
              <a:gd name="T21" fmla="*/ 4763 h 208"/>
              <a:gd name="T22" fmla="*/ 209550 w 249"/>
              <a:gd name="T23" fmla="*/ 3175 h 208"/>
              <a:gd name="T24" fmla="*/ 228600 w 249"/>
              <a:gd name="T25" fmla="*/ 1588 h 208"/>
              <a:gd name="T26" fmla="*/ 249237 w 249"/>
              <a:gd name="T27" fmla="*/ 0 h 208"/>
              <a:gd name="T28" fmla="*/ 269875 w 249"/>
              <a:gd name="T29" fmla="*/ 0 h 208"/>
              <a:gd name="T30" fmla="*/ 293687 w 249"/>
              <a:gd name="T31" fmla="*/ 0 h 208"/>
              <a:gd name="T32" fmla="*/ 319087 w 249"/>
              <a:gd name="T33" fmla="*/ 0 h 208"/>
              <a:gd name="T34" fmla="*/ 330200 w 249"/>
              <a:gd name="T35" fmla="*/ 44450 h 208"/>
              <a:gd name="T36" fmla="*/ 333375 w 249"/>
              <a:gd name="T37" fmla="*/ 46037 h 208"/>
              <a:gd name="T38" fmla="*/ 342900 w 249"/>
              <a:gd name="T39" fmla="*/ 52388 h 208"/>
              <a:gd name="T40" fmla="*/ 352425 w 249"/>
              <a:gd name="T41" fmla="*/ 63500 h 208"/>
              <a:gd name="T42" fmla="*/ 358775 w 249"/>
              <a:gd name="T43" fmla="*/ 79375 h 208"/>
              <a:gd name="T44" fmla="*/ 381000 w 249"/>
              <a:gd name="T45" fmla="*/ 184150 h 208"/>
              <a:gd name="T46" fmla="*/ 392112 w 249"/>
              <a:gd name="T47" fmla="*/ 228600 h 208"/>
              <a:gd name="T48" fmla="*/ 392112 w 249"/>
              <a:gd name="T49" fmla="*/ 231775 h 208"/>
              <a:gd name="T50" fmla="*/ 393700 w 249"/>
              <a:gd name="T51" fmla="*/ 239713 h 208"/>
              <a:gd name="T52" fmla="*/ 393700 w 249"/>
              <a:gd name="T53" fmla="*/ 252413 h 208"/>
              <a:gd name="T54" fmla="*/ 387350 w 249"/>
              <a:gd name="T55" fmla="*/ 268288 h 208"/>
              <a:gd name="T56" fmla="*/ 0 w 249"/>
              <a:gd name="T57" fmla="*/ 257175 h 208"/>
              <a:gd name="T58" fmla="*/ 39687 w 249"/>
              <a:gd name="T59" fmla="*/ 236538 h 208"/>
              <a:gd name="T60" fmla="*/ 39687 w 249"/>
              <a:gd name="T61" fmla="*/ 44450 h 208"/>
              <a:gd name="T62" fmla="*/ 41275 w 249"/>
              <a:gd name="T63" fmla="*/ 42862 h 208"/>
              <a:gd name="T64" fmla="*/ 44450 w 249"/>
              <a:gd name="T65" fmla="*/ 41275 h 208"/>
              <a:gd name="T66" fmla="*/ 50800 w 249"/>
              <a:gd name="T67" fmla="*/ 38100 h 208"/>
              <a:gd name="T68" fmla="*/ 58737 w 249"/>
              <a:gd name="T69" fmla="*/ 34925 h 208"/>
              <a:gd name="T70" fmla="*/ 66675 w 249"/>
              <a:gd name="T71" fmla="*/ 34925 h 208"/>
              <a:gd name="T72" fmla="*/ 77787 w 249"/>
              <a:gd name="T73" fmla="*/ 34925 h 208"/>
              <a:gd name="T74" fmla="*/ 92075 w 249"/>
              <a:gd name="T75" fmla="*/ 36513 h 208"/>
              <a:gd name="T76" fmla="*/ 107950 w 249"/>
              <a:gd name="T77" fmla="*/ 42862 h 2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9"/>
              <a:gd name="T118" fmla="*/ 0 h 208"/>
              <a:gd name="T119" fmla="*/ 249 w 249"/>
              <a:gd name="T120" fmla="*/ 208 h 2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9" h="208">
                <a:moveTo>
                  <a:pt x="68" y="27"/>
                </a:moveTo>
                <a:lnTo>
                  <a:pt x="70" y="14"/>
                </a:lnTo>
                <a:lnTo>
                  <a:pt x="72" y="14"/>
                </a:lnTo>
                <a:lnTo>
                  <a:pt x="73" y="14"/>
                </a:lnTo>
                <a:lnTo>
                  <a:pt x="74" y="13"/>
                </a:lnTo>
                <a:lnTo>
                  <a:pt x="75" y="13"/>
                </a:lnTo>
                <a:lnTo>
                  <a:pt x="76" y="13"/>
                </a:lnTo>
                <a:lnTo>
                  <a:pt x="79" y="12"/>
                </a:lnTo>
                <a:lnTo>
                  <a:pt x="81" y="12"/>
                </a:lnTo>
                <a:lnTo>
                  <a:pt x="83" y="10"/>
                </a:lnTo>
                <a:lnTo>
                  <a:pt x="86" y="9"/>
                </a:lnTo>
                <a:lnTo>
                  <a:pt x="88" y="9"/>
                </a:lnTo>
                <a:lnTo>
                  <a:pt x="91" y="8"/>
                </a:lnTo>
                <a:lnTo>
                  <a:pt x="95" y="8"/>
                </a:lnTo>
                <a:lnTo>
                  <a:pt x="98" y="7"/>
                </a:lnTo>
                <a:lnTo>
                  <a:pt x="103" y="6"/>
                </a:lnTo>
                <a:lnTo>
                  <a:pt x="107" y="6"/>
                </a:lnTo>
                <a:lnTo>
                  <a:pt x="111" y="5"/>
                </a:lnTo>
                <a:lnTo>
                  <a:pt x="116" y="5"/>
                </a:lnTo>
                <a:lnTo>
                  <a:pt x="121" y="3"/>
                </a:lnTo>
                <a:lnTo>
                  <a:pt x="126" y="2"/>
                </a:lnTo>
                <a:lnTo>
                  <a:pt x="132" y="2"/>
                </a:lnTo>
                <a:lnTo>
                  <a:pt x="137" y="1"/>
                </a:lnTo>
                <a:lnTo>
                  <a:pt x="144" y="1"/>
                </a:lnTo>
                <a:lnTo>
                  <a:pt x="150" y="1"/>
                </a:lnTo>
                <a:lnTo>
                  <a:pt x="157" y="0"/>
                </a:lnTo>
                <a:lnTo>
                  <a:pt x="163" y="0"/>
                </a:lnTo>
                <a:lnTo>
                  <a:pt x="170" y="0"/>
                </a:lnTo>
                <a:lnTo>
                  <a:pt x="178" y="0"/>
                </a:lnTo>
                <a:lnTo>
                  <a:pt x="185" y="0"/>
                </a:lnTo>
                <a:lnTo>
                  <a:pt x="193" y="0"/>
                </a:lnTo>
                <a:lnTo>
                  <a:pt x="201" y="0"/>
                </a:lnTo>
                <a:lnTo>
                  <a:pt x="210" y="5"/>
                </a:lnTo>
                <a:lnTo>
                  <a:pt x="208" y="28"/>
                </a:lnTo>
                <a:lnTo>
                  <a:pt x="210" y="29"/>
                </a:lnTo>
                <a:lnTo>
                  <a:pt x="213" y="31"/>
                </a:lnTo>
                <a:lnTo>
                  <a:pt x="216" y="33"/>
                </a:lnTo>
                <a:lnTo>
                  <a:pt x="220" y="36"/>
                </a:lnTo>
                <a:lnTo>
                  <a:pt x="222" y="40"/>
                </a:lnTo>
                <a:lnTo>
                  <a:pt x="224" y="44"/>
                </a:lnTo>
                <a:lnTo>
                  <a:pt x="226" y="50"/>
                </a:lnTo>
                <a:lnTo>
                  <a:pt x="245" y="68"/>
                </a:lnTo>
                <a:lnTo>
                  <a:pt x="240" y="116"/>
                </a:lnTo>
                <a:lnTo>
                  <a:pt x="208" y="132"/>
                </a:lnTo>
                <a:lnTo>
                  <a:pt x="247" y="144"/>
                </a:lnTo>
                <a:lnTo>
                  <a:pt x="247" y="146"/>
                </a:lnTo>
                <a:lnTo>
                  <a:pt x="248" y="148"/>
                </a:lnTo>
                <a:lnTo>
                  <a:pt x="248" y="151"/>
                </a:lnTo>
                <a:lnTo>
                  <a:pt x="249" y="154"/>
                </a:lnTo>
                <a:lnTo>
                  <a:pt x="248" y="159"/>
                </a:lnTo>
                <a:lnTo>
                  <a:pt x="247" y="163"/>
                </a:lnTo>
                <a:lnTo>
                  <a:pt x="244" y="169"/>
                </a:lnTo>
                <a:lnTo>
                  <a:pt x="144" y="208"/>
                </a:lnTo>
                <a:lnTo>
                  <a:pt x="0" y="162"/>
                </a:lnTo>
                <a:lnTo>
                  <a:pt x="3" y="158"/>
                </a:lnTo>
                <a:lnTo>
                  <a:pt x="25" y="149"/>
                </a:lnTo>
                <a:lnTo>
                  <a:pt x="25" y="28"/>
                </a:lnTo>
                <a:lnTo>
                  <a:pt x="26" y="27"/>
                </a:lnTo>
                <a:lnTo>
                  <a:pt x="27" y="27"/>
                </a:lnTo>
                <a:lnTo>
                  <a:pt x="28" y="26"/>
                </a:lnTo>
                <a:lnTo>
                  <a:pt x="31" y="24"/>
                </a:lnTo>
                <a:lnTo>
                  <a:pt x="32" y="24"/>
                </a:lnTo>
                <a:lnTo>
                  <a:pt x="34" y="23"/>
                </a:lnTo>
                <a:lnTo>
                  <a:pt x="37" y="22"/>
                </a:lnTo>
                <a:lnTo>
                  <a:pt x="40" y="22"/>
                </a:lnTo>
                <a:lnTo>
                  <a:pt x="42" y="22"/>
                </a:lnTo>
                <a:lnTo>
                  <a:pt x="46" y="22"/>
                </a:lnTo>
                <a:lnTo>
                  <a:pt x="49" y="22"/>
                </a:lnTo>
                <a:lnTo>
                  <a:pt x="53" y="22"/>
                </a:lnTo>
                <a:lnTo>
                  <a:pt x="58" y="23"/>
                </a:lnTo>
                <a:lnTo>
                  <a:pt x="61" y="24"/>
                </a:lnTo>
                <a:lnTo>
                  <a:pt x="68" y="27"/>
                </a:lnTo>
                <a:close/>
              </a:path>
            </a:pathLst>
          </a:custGeom>
          <a:solidFill>
            <a:srgbClr val="000000"/>
          </a:solidFill>
          <a:ln w="9525">
            <a:noFill/>
            <a:round/>
            <a:headEnd/>
            <a:tailEnd/>
          </a:ln>
        </p:spPr>
        <p:txBody>
          <a:bodyPr/>
          <a:lstStyle/>
          <a:p>
            <a:endParaRPr lang="en-US">
              <a:latin typeface="+mj-lt"/>
            </a:endParaRPr>
          </a:p>
        </p:txBody>
      </p:sp>
      <p:sp>
        <p:nvSpPr>
          <p:cNvPr id="21" name="Freeform 17"/>
          <p:cNvSpPr>
            <a:spLocks/>
          </p:cNvSpPr>
          <p:nvPr/>
        </p:nvSpPr>
        <p:spPr bwMode="auto">
          <a:xfrm>
            <a:off x="2071737" y="4021138"/>
            <a:ext cx="125413" cy="144462"/>
          </a:xfrm>
          <a:custGeom>
            <a:avLst/>
            <a:gdLst>
              <a:gd name="T0" fmla="*/ 123825 w 79"/>
              <a:gd name="T1" fmla="*/ 6350 h 91"/>
              <a:gd name="T2" fmla="*/ 123825 w 79"/>
              <a:gd name="T3" fmla="*/ 6350 h 91"/>
              <a:gd name="T4" fmla="*/ 122238 w 79"/>
              <a:gd name="T5" fmla="*/ 6350 h 91"/>
              <a:gd name="T6" fmla="*/ 117475 w 79"/>
              <a:gd name="T7" fmla="*/ 3175 h 91"/>
              <a:gd name="T8" fmla="*/ 114300 w 79"/>
              <a:gd name="T9" fmla="*/ 3175 h 91"/>
              <a:gd name="T10" fmla="*/ 109538 w 79"/>
              <a:gd name="T11" fmla="*/ 1587 h 91"/>
              <a:gd name="T12" fmla="*/ 103188 w 79"/>
              <a:gd name="T13" fmla="*/ 1587 h 91"/>
              <a:gd name="T14" fmla="*/ 95250 w 79"/>
              <a:gd name="T15" fmla="*/ 1587 h 91"/>
              <a:gd name="T16" fmla="*/ 88900 w 79"/>
              <a:gd name="T17" fmla="*/ 0 h 91"/>
              <a:gd name="T18" fmla="*/ 79375 w 79"/>
              <a:gd name="T19" fmla="*/ 0 h 91"/>
              <a:gd name="T20" fmla="*/ 69850 w 79"/>
              <a:gd name="T21" fmla="*/ 0 h 91"/>
              <a:gd name="T22" fmla="*/ 60325 w 79"/>
              <a:gd name="T23" fmla="*/ 1587 h 91"/>
              <a:gd name="T24" fmla="*/ 49213 w 79"/>
              <a:gd name="T25" fmla="*/ 3175 h 91"/>
              <a:gd name="T26" fmla="*/ 39688 w 79"/>
              <a:gd name="T27" fmla="*/ 6350 h 91"/>
              <a:gd name="T28" fmla="*/ 28575 w 79"/>
              <a:gd name="T29" fmla="*/ 9525 h 91"/>
              <a:gd name="T30" fmla="*/ 17463 w 79"/>
              <a:gd name="T31" fmla="*/ 12700 h 91"/>
              <a:gd name="T32" fmla="*/ 6350 w 79"/>
              <a:gd name="T33" fmla="*/ 17462 h 91"/>
              <a:gd name="T34" fmla="*/ 6350 w 79"/>
              <a:gd name="T35" fmla="*/ 20637 h 91"/>
              <a:gd name="T36" fmla="*/ 4763 w 79"/>
              <a:gd name="T37" fmla="*/ 28575 h 91"/>
              <a:gd name="T38" fmla="*/ 1588 w 79"/>
              <a:gd name="T39" fmla="*/ 41275 h 91"/>
              <a:gd name="T40" fmla="*/ 0 w 79"/>
              <a:gd name="T41" fmla="*/ 55562 h 91"/>
              <a:gd name="T42" fmla="*/ 0 w 79"/>
              <a:gd name="T43" fmla="*/ 74612 h 91"/>
              <a:gd name="T44" fmla="*/ 0 w 79"/>
              <a:gd name="T45" fmla="*/ 95250 h 91"/>
              <a:gd name="T46" fmla="*/ 3175 w 79"/>
              <a:gd name="T47" fmla="*/ 117475 h 91"/>
              <a:gd name="T48" fmla="*/ 9525 w 79"/>
              <a:gd name="T49" fmla="*/ 141287 h 91"/>
              <a:gd name="T50" fmla="*/ 11113 w 79"/>
              <a:gd name="T51" fmla="*/ 141287 h 91"/>
              <a:gd name="T52" fmla="*/ 12700 w 79"/>
              <a:gd name="T53" fmla="*/ 141287 h 91"/>
              <a:gd name="T54" fmla="*/ 14288 w 79"/>
              <a:gd name="T55" fmla="*/ 139700 h 91"/>
              <a:gd name="T56" fmla="*/ 17463 w 79"/>
              <a:gd name="T57" fmla="*/ 139700 h 91"/>
              <a:gd name="T58" fmla="*/ 23813 w 79"/>
              <a:gd name="T59" fmla="*/ 139700 h 91"/>
              <a:gd name="T60" fmla="*/ 28575 w 79"/>
              <a:gd name="T61" fmla="*/ 139700 h 91"/>
              <a:gd name="T62" fmla="*/ 34925 w 79"/>
              <a:gd name="T63" fmla="*/ 139700 h 91"/>
              <a:gd name="T64" fmla="*/ 42863 w 79"/>
              <a:gd name="T65" fmla="*/ 139700 h 91"/>
              <a:gd name="T66" fmla="*/ 50800 w 79"/>
              <a:gd name="T67" fmla="*/ 138112 h 91"/>
              <a:gd name="T68" fmla="*/ 60325 w 79"/>
              <a:gd name="T69" fmla="*/ 139700 h 91"/>
              <a:gd name="T70" fmla="*/ 69850 w 79"/>
              <a:gd name="T71" fmla="*/ 139700 h 91"/>
              <a:gd name="T72" fmla="*/ 79375 w 79"/>
              <a:gd name="T73" fmla="*/ 139700 h 91"/>
              <a:gd name="T74" fmla="*/ 90488 w 79"/>
              <a:gd name="T75" fmla="*/ 139700 h 91"/>
              <a:gd name="T76" fmla="*/ 101600 w 79"/>
              <a:gd name="T77" fmla="*/ 141287 h 91"/>
              <a:gd name="T78" fmla="*/ 112713 w 79"/>
              <a:gd name="T79" fmla="*/ 142875 h 91"/>
              <a:gd name="T80" fmla="*/ 125413 w 79"/>
              <a:gd name="T81" fmla="*/ 144462 h 91"/>
              <a:gd name="T82" fmla="*/ 125413 w 79"/>
              <a:gd name="T83" fmla="*/ 139700 h 91"/>
              <a:gd name="T84" fmla="*/ 123825 w 79"/>
              <a:gd name="T85" fmla="*/ 128587 h 91"/>
              <a:gd name="T86" fmla="*/ 122238 w 79"/>
              <a:gd name="T87" fmla="*/ 111125 h 91"/>
              <a:gd name="T88" fmla="*/ 120650 w 79"/>
              <a:gd name="T89" fmla="*/ 90487 h 91"/>
              <a:gd name="T90" fmla="*/ 120650 w 79"/>
              <a:gd name="T91" fmla="*/ 68262 h 91"/>
              <a:gd name="T92" fmla="*/ 120650 w 79"/>
              <a:gd name="T93" fmla="*/ 44450 h 91"/>
              <a:gd name="T94" fmla="*/ 122238 w 79"/>
              <a:gd name="T95" fmla="*/ 23812 h 91"/>
              <a:gd name="T96" fmla="*/ 123825 w 79"/>
              <a:gd name="T97" fmla="*/ 6350 h 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91"/>
              <a:gd name="T149" fmla="*/ 79 w 79"/>
              <a:gd name="T150" fmla="*/ 91 h 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91">
                <a:moveTo>
                  <a:pt x="78" y="4"/>
                </a:moveTo>
                <a:lnTo>
                  <a:pt x="78" y="4"/>
                </a:lnTo>
                <a:lnTo>
                  <a:pt x="77" y="4"/>
                </a:lnTo>
                <a:lnTo>
                  <a:pt x="74" y="2"/>
                </a:lnTo>
                <a:lnTo>
                  <a:pt x="72" y="2"/>
                </a:lnTo>
                <a:lnTo>
                  <a:pt x="69" y="1"/>
                </a:lnTo>
                <a:lnTo>
                  <a:pt x="65" y="1"/>
                </a:lnTo>
                <a:lnTo>
                  <a:pt x="60" y="1"/>
                </a:lnTo>
                <a:lnTo>
                  <a:pt x="56" y="0"/>
                </a:lnTo>
                <a:lnTo>
                  <a:pt x="50" y="0"/>
                </a:lnTo>
                <a:lnTo>
                  <a:pt x="44" y="0"/>
                </a:lnTo>
                <a:lnTo>
                  <a:pt x="38" y="1"/>
                </a:lnTo>
                <a:lnTo>
                  <a:pt x="31" y="2"/>
                </a:lnTo>
                <a:lnTo>
                  <a:pt x="25" y="4"/>
                </a:lnTo>
                <a:lnTo>
                  <a:pt x="18" y="6"/>
                </a:lnTo>
                <a:lnTo>
                  <a:pt x="11" y="8"/>
                </a:lnTo>
                <a:lnTo>
                  <a:pt x="4" y="11"/>
                </a:lnTo>
                <a:lnTo>
                  <a:pt x="4" y="13"/>
                </a:lnTo>
                <a:lnTo>
                  <a:pt x="3" y="18"/>
                </a:lnTo>
                <a:lnTo>
                  <a:pt x="1" y="26"/>
                </a:lnTo>
                <a:lnTo>
                  <a:pt x="0" y="35"/>
                </a:lnTo>
                <a:lnTo>
                  <a:pt x="0" y="47"/>
                </a:lnTo>
                <a:lnTo>
                  <a:pt x="0" y="60"/>
                </a:lnTo>
                <a:lnTo>
                  <a:pt x="2" y="74"/>
                </a:lnTo>
                <a:lnTo>
                  <a:pt x="6" y="89"/>
                </a:lnTo>
                <a:lnTo>
                  <a:pt x="7" y="89"/>
                </a:lnTo>
                <a:lnTo>
                  <a:pt x="8" y="89"/>
                </a:lnTo>
                <a:lnTo>
                  <a:pt x="9" y="88"/>
                </a:lnTo>
                <a:lnTo>
                  <a:pt x="11" y="88"/>
                </a:lnTo>
                <a:lnTo>
                  <a:pt x="15" y="88"/>
                </a:lnTo>
                <a:lnTo>
                  <a:pt x="18" y="88"/>
                </a:lnTo>
                <a:lnTo>
                  <a:pt x="22" y="88"/>
                </a:lnTo>
                <a:lnTo>
                  <a:pt x="27" y="88"/>
                </a:lnTo>
                <a:lnTo>
                  <a:pt x="32" y="87"/>
                </a:lnTo>
                <a:lnTo>
                  <a:pt x="38" y="88"/>
                </a:lnTo>
                <a:lnTo>
                  <a:pt x="44" y="88"/>
                </a:lnTo>
                <a:lnTo>
                  <a:pt x="50" y="88"/>
                </a:lnTo>
                <a:lnTo>
                  <a:pt x="57" y="88"/>
                </a:lnTo>
                <a:lnTo>
                  <a:pt x="64" y="89"/>
                </a:lnTo>
                <a:lnTo>
                  <a:pt x="71" y="90"/>
                </a:lnTo>
                <a:lnTo>
                  <a:pt x="79" y="91"/>
                </a:lnTo>
                <a:lnTo>
                  <a:pt x="79" y="88"/>
                </a:lnTo>
                <a:lnTo>
                  <a:pt x="78" y="81"/>
                </a:lnTo>
                <a:lnTo>
                  <a:pt x="77" y="70"/>
                </a:lnTo>
                <a:lnTo>
                  <a:pt x="76" y="57"/>
                </a:lnTo>
                <a:lnTo>
                  <a:pt x="76" y="43"/>
                </a:lnTo>
                <a:lnTo>
                  <a:pt x="76" y="28"/>
                </a:lnTo>
                <a:lnTo>
                  <a:pt x="77" y="15"/>
                </a:lnTo>
                <a:lnTo>
                  <a:pt x="78" y="4"/>
                </a:lnTo>
                <a:close/>
              </a:path>
            </a:pathLst>
          </a:custGeom>
          <a:solidFill>
            <a:srgbClr val="333333"/>
          </a:solidFill>
          <a:ln w="9525">
            <a:noFill/>
            <a:round/>
            <a:headEnd/>
            <a:tailEnd/>
          </a:ln>
        </p:spPr>
        <p:txBody>
          <a:bodyPr/>
          <a:lstStyle/>
          <a:p>
            <a:endParaRPr lang="en-US">
              <a:latin typeface="+mj-lt"/>
            </a:endParaRPr>
          </a:p>
        </p:txBody>
      </p:sp>
      <p:sp>
        <p:nvSpPr>
          <p:cNvPr id="22" name="Freeform 18"/>
          <p:cNvSpPr>
            <a:spLocks/>
          </p:cNvSpPr>
          <p:nvPr/>
        </p:nvSpPr>
        <p:spPr bwMode="auto">
          <a:xfrm>
            <a:off x="2084437" y="4060825"/>
            <a:ext cx="209550" cy="142875"/>
          </a:xfrm>
          <a:custGeom>
            <a:avLst/>
            <a:gdLst>
              <a:gd name="T0" fmla="*/ 1588 w 132"/>
              <a:gd name="T1" fmla="*/ 106363 h 90"/>
              <a:gd name="T2" fmla="*/ 0 w 132"/>
              <a:gd name="T3" fmla="*/ 125413 h 90"/>
              <a:gd name="T4" fmla="*/ 136525 w 132"/>
              <a:gd name="T5" fmla="*/ 142875 h 90"/>
              <a:gd name="T6" fmla="*/ 136525 w 132"/>
              <a:gd name="T7" fmla="*/ 142875 h 90"/>
              <a:gd name="T8" fmla="*/ 141287 w 132"/>
              <a:gd name="T9" fmla="*/ 139700 h 90"/>
              <a:gd name="T10" fmla="*/ 144462 w 132"/>
              <a:gd name="T11" fmla="*/ 138113 h 90"/>
              <a:gd name="T12" fmla="*/ 149225 w 132"/>
              <a:gd name="T13" fmla="*/ 134938 h 90"/>
              <a:gd name="T14" fmla="*/ 155575 w 132"/>
              <a:gd name="T15" fmla="*/ 131763 h 90"/>
              <a:gd name="T16" fmla="*/ 163512 w 132"/>
              <a:gd name="T17" fmla="*/ 125413 h 90"/>
              <a:gd name="T18" fmla="*/ 169862 w 132"/>
              <a:gd name="T19" fmla="*/ 120650 h 90"/>
              <a:gd name="T20" fmla="*/ 177800 w 132"/>
              <a:gd name="T21" fmla="*/ 112713 h 90"/>
              <a:gd name="T22" fmla="*/ 185737 w 132"/>
              <a:gd name="T23" fmla="*/ 104775 h 90"/>
              <a:gd name="T24" fmla="*/ 192087 w 132"/>
              <a:gd name="T25" fmla="*/ 95250 h 90"/>
              <a:gd name="T26" fmla="*/ 198437 w 132"/>
              <a:gd name="T27" fmla="*/ 87312 h 90"/>
              <a:gd name="T28" fmla="*/ 203200 w 132"/>
              <a:gd name="T29" fmla="*/ 74612 h 90"/>
              <a:gd name="T30" fmla="*/ 207963 w 132"/>
              <a:gd name="T31" fmla="*/ 61913 h 90"/>
              <a:gd name="T32" fmla="*/ 209550 w 132"/>
              <a:gd name="T33" fmla="*/ 49212 h 90"/>
              <a:gd name="T34" fmla="*/ 209550 w 132"/>
              <a:gd name="T35" fmla="*/ 36512 h 90"/>
              <a:gd name="T36" fmla="*/ 204788 w 132"/>
              <a:gd name="T37" fmla="*/ 22225 h 90"/>
              <a:gd name="T38" fmla="*/ 204788 w 132"/>
              <a:gd name="T39" fmla="*/ 19050 h 90"/>
              <a:gd name="T40" fmla="*/ 203200 w 132"/>
              <a:gd name="T41" fmla="*/ 17463 h 90"/>
              <a:gd name="T42" fmla="*/ 201612 w 132"/>
              <a:gd name="T43" fmla="*/ 14288 h 90"/>
              <a:gd name="T44" fmla="*/ 200025 w 132"/>
              <a:gd name="T45" fmla="*/ 11112 h 90"/>
              <a:gd name="T46" fmla="*/ 196850 w 132"/>
              <a:gd name="T47" fmla="*/ 6350 h 90"/>
              <a:gd name="T48" fmla="*/ 190500 w 132"/>
              <a:gd name="T49" fmla="*/ 3175 h 90"/>
              <a:gd name="T50" fmla="*/ 185737 w 132"/>
              <a:gd name="T51" fmla="*/ 1588 h 90"/>
              <a:gd name="T52" fmla="*/ 179387 w 132"/>
              <a:gd name="T53" fmla="*/ 0 h 90"/>
              <a:gd name="T54" fmla="*/ 179387 w 132"/>
              <a:gd name="T55" fmla="*/ 3175 h 90"/>
              <a:gd name="T56" fmla="*/ 180975 w 132"/>
              <a:gd name="T57" fmla="*/ 7938 h 90"/>
              <a:gd name="T58" fmla="*/ 185737 w 132"/>
              <a:gd name="T59" fmla="*/ 17463 h 90"/>
              <a:gd name="T60" fmla="*/ 187325 w 132"/>
              <a:gd name="T61" fmla="*/ 30163 h 90"/>
              <a:gd name="T62" fmla="*/ 187325 w 132"/>
              <a:gd name="T63" fmla="*/ 46037 h 90"/>
              <a:gd name="T64" fmla="*/ 185737 w 132"/>
              <a:gd name="T65" fmla="*/ 61913 h 90"/>
              <a:gd name="T66" fmla="*/ 180975 w 132"/>
              <a:gd name="T67" fmla="*/ 80962 h 90"/>
              <a:gd name="T68" fmla="*/ 171450 w 132"/>
              <a:gd name="T69" fmla="*/ 101600 h 90"/>
              <a:gd name="T70" fmla="*/ 171450 w 132"/>
              <a:gd name="T71" fmla="*/ 101600 h 90"/>
              <a:gd name="T72" fmla="*/ 171450 w 132"/>
              <a:gd name="T73" fmla="*/ 101600 h 90"/>
              <a:gd name="T74" fmla="*/ 169862 w 132"/>
              <a:gd name="T75" fmla="*/ 103188 h 90"/>
              <a:gd name="T76" fmla="*/ 168275 w 132"/>
              <a:gd name="T77" fmla="*/ 104775 h 90"/>
              <a:gd name="T78" fmla="*/ 166687 w 132"/>
              <a:gd name="T79" fmla="*/ 104775 h 90"/>
              <a:gd name="T80" fmla="*/ 163512 w 132"/>
              <a:gd name="T81" fmla="*/ 106363 h 90"/>
              <a:gd name="T82" fmla="*/ 158750 w 132"/>
              <a:gd name="T83" fmla="*/ 109538 h 90"/>
              <a:gd name="T84" fmla="*/ 155575 w 132"/>
              <a:gd name="T85" fmla="*/ 111125 h 90"/>
              <a:gd name="T86" fmla="*/ 152400 w 132"/>
              <a:gd name="T87" fmla="*/ 112713 h 90"/>
              <a:gd name="T88" fmla="*/ 146050 w 132"/>
              <a:gd name="T89" fmla="*/ 114300 h 90"/>
              <a:gd name="T90" fmla="*/ 142875 w 132"/>
              <a:gd name="T91" fmla="*/ 114300 h 90"/>
              <a:gd name="T92" fmla="*/ 134937 w 132"/>
              <a:gd name="T93" fmla="*/ 115888 h 90"/>
              <a:gd name="T94" fmla="*/ 130175 w 132"/>
              <a:gd name="T95" fmla="*/ 115888 h 90"/>
              <a:gd name="T96" fmla="*/ 123825 w 132"/>
              <a:gd name="T97" fmla="*/ 115888 h 90"/>
              <a:gd name="T98" fmla="*/ 115887 w 132"/>
              <a:gd name="T99" fmla="*/ 114300 h 90"/>
              <a:gd name="T100" fmla="*/ 109537 w 132"/>
              <a:gd name="T101" fmla="*/ 114300 h 90"/>
              <a:gd name="T102" fmla="*/ 109537 w 132"/>
              <a:gd name="T103" fmla="*/ 133350 h 90"/>
              <a:gd name="T104" fmla="*/ 4762 w 132"/>
              <a:gd name="T105" fmla="*/ 122238 h 90"/>
              <a:gd name="T106" fmla="*/ 1588 w 132"/>
              <a:gd name="T107" fmla="*/ 106363 h 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2"/>
              <a:gd name="T163" fmla="*/ 0 h 90"/>
              <a:gd name="T164" fmla="*/ 132 w 132"/>
              <a:gd name="T165" fmla="*/ 90 h 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2" h="90">
                <a:moveTo>
                  <a:pt x="1" y="67"/>
                </a:moveTo>
                <a:lnTo>
                  <a:pt x="0" y="79"/>
                </a:lnTo>
                <a:lnTo>
                  <a:pt x="86" y="90"/>
                </a:lnTo>
                <a:lnTo>
                  <a:pt x="89" y="88"/>
                </a:lnTo>
                <a:lnTo>
                  <a:pt x="91" y="87"/>
                </a:lnTo>
                <a:lnTo>
                  <a:pt x="94" y="85"/>
                </a:lnTo>
                <a:lnTo>
                  <a:pt x="98" y="83"/>
                </a:lnTo>
                <a:lnTo>
                  <a:pt x="103" y="79"/>
                </a:lnTo>
                <a:lnTo>
                  <a:pt x="107" y="76"/>
                </a:lnTo>
                <a:lnTo>
                  <a:pt x="112" y="71"/>
                </a:lnTo>
                <a:lnTo>
                  <a:pt x="117" y="66"/>
                </a:lnTo>
                <a:lnTo>
                  <a:pt x="121" y="60"/>
                </a:lnTo>
                <a:lnTo>
                  <a:pt x="125" y="55"/>
                </a:lnTo>
                <a:lnTo>
                  <a:pt x="128" y="47"/>
                </a:lnTo>
                <a:lnTo>
                  <a:pt x="131" y="39"/>
                </a:lnTo>
                <a:lnTo>
                  <a:pt x="132" y="31"/>
                </a:lnTo>
                <a:lnTo>
                  <a:pt x="132" y="23"/>
                </a:lnTo>
                <a:lnTo>
                  <a:pt x="129" y="14"/>
                </a:lnTo>
                <a:lnTo>
                  <a:pt x="129" y="12"/>
                </a:lnTo>
                <a:lnTo>
                  <a:pt x="128" y="11"/>
                </a:lnTo>
                <a:lnTo>
                  <a:pt x="127" y="9"/>
                </a:lnTo>
                <a:lnTo>
                  <a:pt x="126" y="7"/>
                </a:lnTo>
                <a:lnTo>
                  <a:pt x="124" y="4"/>
                </a:lnTo>
                <a:lnTo>
                  <a:pt x="120" y="2"/>
                </a:lnTo>
                <a:lnTo>
                  <a:pt x="117" y="1"/>
                </a:lnTo>
                <a:lnTo>
                  <a:pt x="113" y="0"/>
                </a:lnTo>
                <a:lnTo>
                  <a:pt x="113" y="2"/>
                </a:lnTo>
                <a:lnTo>
                  <a:pt x="114" y="5"/>
                </a:lnTo>
                <a:lnTo>
                  <a:pt x="117" y="11"/>
                </a:lnTo>
                <a:lnTo>
                  <a:pt x="118" y="19"/>
                </a:lnTo>
                <a:lnTo>
                  <a:pt x="118" y="29"/>
                </a:lnTo>
                <a:lnTo>
                  <a:pt x="117" y="39"/>
                </a:lnTo>
                <a:lnTo>
                  <a:pt x="114" y="51"/>
                </a:lnTo>
                <a:lnTo>
                  <a:pt x="108" y="64"/>
                </a:lnTo>
                <a:lnTo>
                  <a:pt x="107" y="65"/>
                </a:lnTo>
                <a:lnTo>
                  <a:pt x="106" y="66"/>
                </a:lnTo>
                <a:lnTo>
                  <a:pt x="105" y="66"/>
                </a:lnTo>
                <a:lnTo>
                  <a:pt x="103" y="67"/>
                </a:lnTo>
                <a:lnTo>
                  <a:pt x="100" y="69"/>
                </a:lnTo>
                <a:lnTo>
                  <a:pt x="98" y="70"/>
                </a:lnTo>
                <a:lnTo>
                  <a:pt x="96" y="71"/>
                </a:lnTo>
                <a:lnTo>
                  <a:pt x="92" y="72"/>
                </a:lnTo>
                <a:lnTo>
                  <a:pt x="90" y="72"/>
                </a:lnTo>
                <a:lnTo>
                  <a:pt x="85" y="73"/>
                </a:lnTo>
                <a:lnTo>
                  <a:pt x="82" y="73"/>
                </a:lnTo>
                <a:lnTo>
                  <a:pt x="78" y="73"/>
                </a:lnTo>
                <a:lnTo>
                  <a:pt x="73" y="72"/>
                </a:lnTo>
                <a:lnTo>
                  <a:pt x="69" y="72"/>
                </a:lnTo>
                <a:lnTo>
                  <a:pt x="69" y="84"/>
                </a:lnTo>
                <a:lnTo>
                  <a:pt x="3" y="77"/>
                </a:lnTo>
                <a:lnTo>
                  <a:pt x="1" y="67"/>
                </a:lnTo>
                <a:close/>
              </a:path>
            </a:pathLst>
          </a:custGeom>
          <a:solidFill>
            <a:srgbClr val="99D8D8"/>
          </a:solidFill>
          <a:ln w="9525">
            <a:noFill/>
            <a:round/>
            <a:headEnd/>
            <a:tailEnd/>
          </a:ln>
        </p:spPr>
        <p:txBody>
          <a:bodyPr/>
          <a:lstStyle/>
          <a:p>
            <a:endParaRPr lang="en-US">
              <a:latin typeface="+mj-lt"/>
            </a:endParaRPr>
          </a:p>
        </p:txBody>
      </p:sp>
      <p:sp>
        <p:nvSpPr>
          <p:cNvPr id="23" name="Freeform 19"/>
          <p:cNvSpPr>
            <a:spLocks/>
          </p:cNvSpPr>
          <p:nvPr/>
        </p:nvSpPr>
        <p:spPr bwMode="auto">
          <a:xfrm>
            <a:off x="2059037" y="4200525"/>
            <a:ext cx="152400" cy="50800"/>
          </a:xfrm>
          <a:custGeom>
            <a:avLst/>
            <a:gdLst>
              <a:gd name="T0" fmla="*/ 152400 w 96"/>
              <a:gd name="T1" fmla="*/ 19050 h 32"/>
              <a:gd name="T2" fmla="*/ 1588 w 96"/>
              <a:gd name="T3" fmla="*/ 0 h 32"/>
              <a:gd name="T4" fmla="*/ 0 w 96"/>
              <a:gd name="T5" fmla="*/ 19050 h 32"/>
              <a:gd name="T6" fmla="*/ 147638 w 96"/>
              <a:gd name="T7" fmla="*/ 50800 h 32"/>
              <a:gd name="T8" fmla="*/ 152400 w 96"/>
              <a:gd name="T9" fmla="*/ 19050 h 32"/>
              <a:gd name="T10" fmla="*/ 0 60000 65536"/>
              <a:gd name="T11" fmla="*/ 0 60000 65536"/>
              <a:gd name="T12" fmla="*/ 0 60000 65536"/>
              <a:gd name="T13" fmla="*/ 0 60000 65536"/>
              <a:gd name="T14" fmla="*/ 0 60000 65536"/>
              <a:gd name="T15" fmla="*/ 0 w 96"/>
              <a:gd name="T16" fmla="*/ 0 h 32"/>
              <a:gd name="T17" fmla="*/ 96 w 96"/>
              <a:gd name="T18" fmla="*/ 32 h 32"/>
            </a:gdLst>
            <a:ahLst/>
            <a:cxnLst>
              <a:cxn ang="T10">
                <a:pos x="T0" y="T1"/>
              </a:cxn>
              <a:cxn ang="T11">
                <a:pos x="T2" y="T3"/>
              </a:cxn>
              <a:cxn ang="T12">
                <a:pos x="T4" y="T5"/>
              </a:cxn>
              <a:cxn ang="T13">
                <a:pos x="T6" y="T7"/>
              </a:cxn>
              <a:cxn ang="T14">
                <a:pos x="T8" y="T9"/>
              </a:cxn>
            </a:cxnLst>
            <a:rect l="T15" t="T16" r="T17" b="T18"/>
            <a:pathLst>
              <a:path w="96" h="32">
                <a:moveTo>
                  <a:pt x="96" y="12"/>
                </a:moveTo>
                <a:lnTo>
                  <a:pt x="1" y="0"/>
                </a:lnTo>
                <a:lnTo>
                  <a:pt x="0" y="12"/>
                </a:lnTo>
                <a:lnTo>
                  <a:pt x="93" y="32"/>
                </a:lnTo>
                <a:lnTo>
                  <a:pt x="96" y="12"/>
                </a:lnTo>
                <a:close/>
              </a:path>
            </a:pathLst>
          </a:custGeom>
          <a:solidFill>
            <a:srgbClr val="000000"/>
          </a:solidFill>
          <a:ln w="9525">
            <a:noFill/>
            <a:round/>
            <a:headEnd/>
            <a:tailEnd/>
          </a:ln>
        </p:spPr>
        <p:txBody>
          <a:bodyPr/>
          <a:lstStyle/>
          <a:p>
            <a:endParaRPr lang="en-US">
              <a:latin typeface="+mj-lt"/>
            </a:endParaRPr>
          </a:p>
        </p:txBody>
      </p:sp>
      <p:sp>
        <p:nvSpPr>
          <p:cNvPr id="24" name="Freeform 20"/>
          <p:cNvSpPr>
            <a:spLocks/>
          </p:cNvSpPr>
          <p:nvPr/>
        </p:nvSpPr>
        <p:spPr bwMode="auto">
          <a:xfrm>
            <a:off x="2133650" y="4217988"/>
            <a:ext cx="66675" cy="22225"/>
          </a:xfrm>
          <a:custGeom>
            <a:avLst/>
            <a:gdLst>
              <a:gd name="T0" fmla="*/ 66675 w 42"/>
              <a:gd name="T1" fmla="*/ 9525 h 14"/>
              <a:gd name="T2" fmla="*/ 3175 w 42"/>
              <a:gd name="T3" fmla="*/ 0 h 14"/>
              <a:gd name="T4" fmla="*/ 0 w 42"/>
              <a:gd name="T5" fmla="*/ 9525 h 14"/>
              <a:gd name="T6" fmla="*/ 63500 w 42"/>
              <a:gd name="T7" fmla="*/ 22225 h 14"/>
              <a:gd name="T8" fmla="*/ 66675 w 42"/>
              <a:gd name="T9" fmla="*/ 9525 h 14"/>
              <a:gd name="T10" fmla="*/ 0 60000 65536"/>
              <a:gd name="T11" fmla="*/ 0 60000 65536"/>
              <a:gd name="T12" fmla="*/ 0 60000 65536"/>
              <a:gd name="T13" fmla="*/ 0 60000 65536"/>
              <a:gd name="T14" fmla="*/ 0 60000 65536"/>
              <a:gd name="T15" fmla="*/ 0 w 42"/>
              <a:gd name="T16" fmla="*/ 0 h 14"/>
              <a:gd name="T17" fmla="*/ 42 w 42"/>
              <a:gd name="T18" fmla="*/ 14 h 14"/>
            </a:gdLst>
            <a:ahLst/>
            <a:cxnLst>
              <a:cxn ang="T10">
                <a:pos x="T0" y="T1"/>
              </a:cxn>
              <a:cxn ang="T11">
                <a:pos x="T2" y="T3"/>
              </a:cxn>
              <a:cxn ang="T12">
                <a:pos x="T4" y="T5"/>
              </a:cxn>
              <a:cxn ang="T13">
                <a:pos x="T6" y="T7"/>
              </a:cxn>
              <a:cxn ang="T14">
                <a:pos x="T8" y="T9"/>
              </a:cxn>
            </a:cxnLst>
            <a:rect l="T15" t="T16" r="T17" b="T18"/>
            <a:pathLst>
              <a:path w="42" h="14">
                <a:moveTo>
                  <a:pt x="42" y="6"/>
                </a:moveTo>
                <a:lnTo>
                  <a:pt x="2" y="0"/>
                </a:lnTo>
                <a:lnTo>
                  <a:pt x="0" y="6"/>
                </a:lnTo>
                <a:lnTo>
                  <a:pt x="40" y="14"/>
                </a:lnTo>
                <a:lnTo>
                  <a:pt x="42" y="6"/>
                </a:lnTo>
                <a:close/>
              </a:path>
            </a:pathLst>
          </a:custGeom>
          <a:solidFill>
            <a:srgbClr val="99D8D8"/>
          </a:solidFill>
          <a:ln w="9525">
            <a:noFill/>
            <a:round/>
            <a:headEnd/>
            <a:tailEnd/>
          </a:ln>
        </p:spPr>
        <p:txBody>
          <a:bodyPr/>
          <a:lstStyle/>
          <a:p>
            <a:endParaRPr lang="en-US">
              <a:latin typeface="+mj-lt"/>
            </a:endParaRPr>
          </a:p>
        </p:txBody>
      </p:sp>
      <p:sp>
        <p:nvSpPr>
          <p:cNvPr id="25" name="Freeform 21"/>
          <p:cNvSpPr>
            <a:spLocks/>
          </p:cNvSpPr>
          <p:nvPr/>
        </p:nvSpPr>
        <p:spPr bwMode="auto">
          <a:xfrm>
            <a:off x="2066975" y="4206875"/>
            <a:ext cx="44450" cy="15875"/>
          </a:xfrm>
          <a:custGeom>
            <a:avLst/>
            <a:gdLst>
              <a:gd name="T0" fmla="*/ 44450 w 28"/>
              <a:gd name="T1" fmla="*/ 7938 h 10"/>
              <a:gd name="T2" fmla="*/ 0 w 28"/>
              <a:gd name="T3" fmla="*/ 0 h 10"/>
              <a:gd name="T4" fmla="*/ 0 w 28"/>
              <a:gd name="T5" fmla="*/ 7938 h 10"/>
              <a:gd name="T6" fmla="*/ 42863 w 28"/>
              <a:gd name="T7" fmla="*/ 15875 h 10"/>
              <a:gd name="T8" fmla="*/ 44450 w 28"/>
              <a:gd name="T9" fmla="*/ 7938 h 10"/>
              <a:gd name="T10" fmla="*/ 0 60000 65536"/>
              <a:gd name="T11" fmla="*/ 0 60000 65536"/>
              <a:gd name="T12" fmla="*/ 0 60000 65536"/>
              <a:gd name="T13" fmla="*/ 0 60000 65536"/>
              <a:gd name="T14" fmla="*/ 0 60000 65536"/>
              <a:gd name="T15" fmla="*/ 0 w 28"/>
              <a:gd name="T16" fmla="*/ 0 h 10"/>
              <a:gd name="T17" fmla="*/ 28 w 28"/>
              <a:gd name="T18" fmla="*/ 10 h 10"/>
            </a:gdLst>
            <a:ahLst/>
            <a:cxnLst>
              <a:cxn ang="T10">
                <a:pos x="T0" y="T1"/>
              </a:cxn>
              <a:cxn ang="T11">
                <a:pos x="T2" y="T3"/>
              </a:cxn>
              <a:cxn ang="T12">
                <a:pos x="T4" y="T5"/>
              </a:cxn>
              <a:cxn ang="T13">
                <a:pos x="T6" y="T7"/>
              </a:cxn>
              <a:cxn ang="T14">
                <a:pos x="T8" y="T9"/>
              </a:cxn>
            </a:cxnLst>
            <a:rect l="T15" t="T16" r="T17" b="T18"/>
            <a:pathLst>
              <a:path w="28" h="10">
                <a:moveTo>
                  <a:pt x="28" y="5"/>
                </a:moveTo>
                <a:lnTo>
                  <a:pt x="0" y="0"/>
                </a:lnTo>
                <a:lnTo>
                  <a:pt x="0" y="5"/>
                </a:lnTo>
                <a:lnTo>
                  <a:pt x="27" y="10"/>
                </a:lnTo>
                <a:lnTo>
                  <a:pt x="28" y="5"/>
                </a:lnTo>
                <a:close/>
              </a:path>
            </a:pathLst>
          </a:custGeom>
          <a:solidFill>
            <a:srgbClr val="99D8D8"/>
          </a:solidFill>
          <a:ln w="9525">
            <a:noFill/>
            <a:round/>
            <a:headEnd/>
            <a:tailEnd/>
          </a:ln>
        </p:spPr>
        <p:txBody>
          <a:bodyPr/>
          <a:lstStyle/>
          <a:p>
            <a:endParaRPr lang="en-US">
              <a:latin typeface="+mj-lt"/>
            </a:endParaRPr>
          </a:p>
        </p:txBody>
      </p:sp>
      <p:sp>
        <p:nvSpPr>
          <p:cNvPr id="26" name="Freeform 22"/>
          <p:cNvSpPr>
            <a:spLocks/>
          </p:cNvSpPr>
          <p:nvPr/>
        </p:nvSpPr>
        <p:spPr bwMode="auto">
          <a:xfrm>
            <a:off x="1959025" y="4221163"/>
            <a:ext cx="257175" cy="87312"/>
          </a:xfrm>
          <a:custGeom>
            <a:avLst/>
            <a:gdLst>
              <a:gd name="T0" fmla="*/ 0 w 162"/>
              <a:gd name="T1" fmla="*/ 26987 h 55"/>
              <a:gd name="T2" fmla="*/ 0 w 162"/>
              <a:gd name="T3" fmla="*/ 26987 h 55"/>
              <a:gd name="T4" fmla="*/ 1588 w 162"/>
              <a:gd name="T5" fmla="*/ 26987 h 55"/>
              <a:gd name="T6" fmla="*/ 3175 w 162"/>
              <a:gd name="T7" fmla="*/ 26987 h 55"/>
              <a:gd name="T8" fmla="*/ 6350 w 162"/>
              <a:gd name="T9" fmla="*/ 23812 h 55"/>
              <a:gd name="T10" fmla="*/ 11112 w 162"/>
              <a:gd name="T11" fmla="*/ 23812 h 55"/>
              <a:gd name="T12" fmla="*/ 15875 w 162"/>
              <a:gd name="T13" fmla="*/ 23812 h 55"/>
              <a:gd name="T14" fmla="*/ 22225 w 162"/>
              <a:gd name="T15" fmla="*/ 22225 h 55"/>
              <a:gd name="T16" fmla="*/ 26988 w 162"/>
              <a:gd name="T17" fmla="*/ 20637 h 55"/>
              <a:gd name="T18" fmla="*/ 33337 w 162"/>
              <a:gd name="T19" fmla="*/ 19050 h 55"/>
              <a:gd name="T20" fmla="*/ 38100 w 162"/>
              <a:gd name="T21" fmla="*/ 17462 h 55"/>
              <a:gd name="T22" fmla="*/ 44450 w 162"/>
              <a:gd name="T23" fmla="*/ 15875 h 55"/>
              <a:gd name="T24" fmla="*/ 49212 w 162"/>
              <a:gd name="T25" fmla="*/ 12700 h 55"/>
              <a:gd name="T26" fmla="*/ 55563 w 162"/>
              <a:gd name="T27" fmla="*/ 9525 h 55"/>
              <a:gd name="T28" fmla="*/ 58738 w 162"/>
              <a:gd name="T29" fmla="*/ 7937 h 55"/>
              <a:gd name="T30" fmla="*/ 63500 w 162"/>
              <a:gd name="T31" fmla="*/ 4762 h 55"/>
              <a:gd name="T32" fmla="*/ 68262 w 162"/>
              <a:gd name="T33" fmla="*/ 0 h 55"/>
              <a:gd name="T34" fmla="*/ 257175 w 162"/>
              <a:gd name="T35" fmla="*/ 44450 h 55"/>
              <a:gd name="T36" fmla="*/ 257175 w 162"/>
              <a:gd name="T37" fmla="*/ 44450 h 55"/>
              <a:gd name="T38" fmla="*/ 255588 w 162"/>
              <a:gd name="T39" fmla="*/ 46037 h 55"/>
              <a:gd name="T40" fmla="*/ 252413 w 162"/>
              <a:gd name="T41" fmla="*/ 49212 h 55"/>
              <a:gd name="T42" fmla="*/ 250825 w 162"/>
              <a:gd name="T43" fmla="*/ 50800 h 55"/>
              <a:gd name="T44" fmla="*/ 249238 w 162"/>
              <a:gd name="T45" fmla="*/ 52387 h 55"/>
              <a:gd name="T46" fmla="*/ 246063 w 162"/>
              <a:gd name="T47" fmla="*/ 55562 h 55"/>
              <a:gd name="T48" fmla="*/ 241300 w 162"/>
              <a:gd name="T49" fmla="*/ 57150 h 55"/>
              <a:gd name="T50" fmla="*/ 238125 w 162"/>
              <a:gd name="T51" fmla="*/ 61912 h 55"/>
              <a:gd name="T52" fmla="*/ 233363 w 162"/>
              <a:gd name="T53" fmla="*/ 65087 h 55"/>
              <a:gd name="T54" fmla="*/ 228600 w 162"/>
              <a:gd name="T55" fmla="*/ 68262 h 55"/>
              <a:gd name="T56" fmla="*/ 223838 w 162"/>
              <a:gd name="T57" fmla="*/ 73025 h 55"/>
              <a:gd name="T58" fmla="*/ 217488 w 162"/>
              <a:gd name="T59" fmla="*/ 76200 h 55"/>
              <a:gd name="T60" fmla="*/ 214313 w 162"/>
              <a:gd name="T61" fmla="*/ 79375 h 55"/>
              <a:gd name="T62" fmla="*/ 207963 w 162"/>
              <a:gd name="T63" fmla="*/ 82550 h 55"/>
              <a:gd name="T64" fmla="*/ 203200 w 162"/>
              <a:gd name="T65" fmla="*/ 84137 h 55"/>
              <a:gd name="T66" fmla="*/ 200025 w 162"/>
              <a:gd name="T67" fmla="*/ 87312 h 55"/>
              <a:gd name="T68" fmla="*/ 0 w 162"/>
              <a:gd name="T69" fmla="*/ 26987 h 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2"/>
              <a:gd name="T106" fmla="*/ 0 h 55"/>
              <a:gd name="T107" fmla="*/ 162 w 162"/>
              <a:gd name="T108" fmla="*/ 55 h 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2" h="55">
                <a:moveTo>
                  <a:pt x="0" y="17"/>
                </a:moveTo>
                <a:lnTo>
                  <a:pt x="0" y="17"/>
                </a:lnTo>
                <a:lnTo>
                  <a:pt x="1" y="17"/>
                </a:lnTo>
                <a:lnTo>
                  <a:pt x="2" y="17"/>
                </a:lnTo>
                <a:lnTo>
                  <a:pt x="4" y="15"/>
                </a:lnTo>
                <a:lnTo>
                  <a:pt x="7" y="15"/>
                </a:lnTo>
                <a:lnTo>
                  <a:pt x="10" y="15"/>
                </a:lnTo>
                <a:lnTo>
                  <a:pt x="14" y="14"/>
                </a:lnTo>
                <a:lnTo>
                  <a:pt x="17" y="13"/>
                </a:lnTo>
                <a:lnTo>
                  <a:pt x="21" y="12"/>
                </a:lnTo>
                <a:lnTo>
                  <a:pt x="24" y="11"/>
                </a:lnTo>
                <a:lnTo>
                  <a:pt x="28" y="10"/>
                </a:lnTo>
                <a:lnTo>
                  <a:pt x="31" y="8"/>
                </a:lnTo>
                <a:lnTo>
                  <a:pt x="35" y="6"/>
                </a:lnTo>
                <a:lnTo>
                  <a:pt x="37" y="5"/>
                </a:lnTo>
                <a:lnTo>
                  <a:pt x="40" y="3"/>
                </a:lnTo>
                <a:lnTo>
                  <a:pt x="43" y="0"/>
                </a:lnTo>
                <a:lnTo>
                  <a:pt x="162" y="28"/>
                </a:lnTo>
                <a:lnTo>
                  <a:pt x="161" y="29"/>
                </a:lnTo>
                <a:lnTo>
                  <a:pt x="159" y="31"/>
                </a:lnTo>
                <a:lnTo>
                  <a:pt x="158" y="32"/>
                </a:lnTo>
                <a:lnTo>
                  <a:pt x="157" y="33"/>
                </a:lnTo>
                <a:lnTo>
                  <a:pt x="155" y="35"/>
                </a:lnTo>
                <a:lnTo>
                  <a:pt x="152" y="36"/>
                </a:lnTo>
                <a:lnTo>
                  <a:pt x="150" y="39"/>
                </a:lnTo>
                <a:lnTo>
                  <a:pt x="147" y="41"/>
                </a:lnTo>
                <a:lnTo>
                  <a:pt x="144" y="43"/>
                </a:lnTo>
                <a:lnTo>
                  <a:pt x="141" y="46"/>
                </a:lnTo>
                <a:lnTo>
                  <a:pt x="137" y="48"/>
                </a:lnTo>
                <a:lnTo>
                  <a:pt x="135" y="50"/>
                </a:lnTo>
                <a:lnTo>
                  <a:pt x="131" y="52"/>
                </a:lnTo>
                <a:lnTo>
                  <a:pt x="128" y="53"/>
                </a:lnTo>
                <a:lnTo>
                  <a:pt x="126" y="55"/>
                </a:lnTo>
                <a:lnTo>
                  <a:pt x="0" y="17"/>
                </a:lnTo>
                <a:close/>
              </a:path>
            </a:pathLst>
          </a:custGeom>
          <a:solidFill>
            <a:srgbClr val="99D8D8"/>
          </a:solidFill>
          <a:ln w="9525">
            <a:noFill/>
            <a:round/>
            <a:headEnd/>
            <a:tailEnd/>
          </a:ln>
        </p:spPr>
        <p:txBody>
          <a:bodyPr/>
          <a:lstStyle/>
          <a:p>
            <a:endParaRPr lang="en-US">
              <a:latin typeface="+mj-lt"/>
            </a:endParaRPr>
          </a:p>
        </p:txBody>
      </p:sp>
      <p:sp>
        <p:nvSpPr>
          <p:cNvPr id="27" name="Freeform 23"/>
          <p:cNvSpPr>
            <a:spLocks/>
          </p:cNvSpPr>
          <p:nvPr/>
        </p:nvSpPr>
        <p:spPr bwMode="auto">
          <a:xfrm>
            <a:off x="2216200" y="4211638"/>
            <a:ext cx="90487" cy="41275"/>
          </a:xfrm>
          <a:custGeom>
            <a:avLst/>
            <a:gdLst>
              <a:gd name="T0" fmla="*/ 9525 w 57"/>
              <a:gd name="T1" fmla="*/ 41275 h 26"/>
              <a:gd name="T2" fmla="*/ 90487 w 57"/>
              <a:gd name="T3" fmla="*/ 17463 h 26"/>
              <a:gd name="T4" fmla="*/ 39687 w 57"/>
              <a:gd name="T5" fmla="*/ 0 h 26"/>
              <a:gd name="T6" fmla="*/ 0 w 57"/>
              <a:gd name="T7" fmla="*/ 6350 h 26"/>
              <a:gd name="T8" fmla="*/ 0 w 57"/>
              <a:gd name="T9" fmla="*/ 39688 h 26"/>
              <a:gd name="T10" fmla="*/ 9525 w 57"/>
              <a:gd name="T11" fmla="*/ 41275 h 26"/>
              <a:gd name="T12" fmla="*/ 0 60000 65536"/>
              <a:gd name="T13" fmla="*/ 0 60000 65536"/>
              <a:gd name="T14" fmla="*/ 0 60000 65536"/>
              <a:gd name="T15" fmla="*/ 0 60000 65536"/>
              <a:gd name="T16" fmla="*/ 0 60000 65536"/>
              <a:gd name="T17" fmla="*/ 0 60000 65536"/>
              <a:gd name="T18" fmla="*/ 0 w 57"/>
              <a:gd name="T19" fmla="*/ 0 h 26"/>
              <a:gd name="T20" fmla="*/ 57 w 5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57" h="26">
                <a:moveTo>
                  <a:pt x="6" y="26"/>
                </a:moveTo>
                <a:lnTo>
                  <a:pt x="57" y="11"/>
                </a:lnTo>
                <a:lnTo>
                  <a:pt x="25" y="0"/>
                </a:lnTo>
                <a:lnTo>
                  <a:pt x="0" y="4"/>
                </a:lnTo>
                <a:lnTo>
                  <a:pt x="0" y="25"/>
                </a:lnTo>
                <a:lnTo>
                  <a:pt x="6" y="26"/>
                </a:lnTo>
                <a:close/>
              </a:path>
            </a:pathLst>
          </a:custGeom>
          <a:solidFill>
            <a:srgbClr val="001999"/>
          </a:solidFill>
          <a:ln w="9525">
            <a:noFill/>
            <a:round/>
            <a:headEnd/>
            <a:tailEnd/>
          </a:ln>
        </p:spPr>
        <p:txBody>
          <a:bodyPr/>
          <a:lstStyle/>
          <a:p>
            <a:endParaRPr lang="en-US">
              <a:latin typeface="+mj-lt"/>
            </a:endParaRPr>
          </a:p>
        </p:txBody>
      </p:sp>
      <p:sp>
        <p:nvSpPr>
          <p:cNvPr id="28" name="Freeform 24"/>
          <p:cNvSpPr>
            <a:spLocks/>
          </p:cNvSpPr>
          <p:nvPr/>
        </p:nvSpPr>
        <p:spPr bwMode="auto">
          <a:xfrm>
            <a:off x="1976487" y="4038600"/>
            <a:ext cx="50800" cy="193675"/>
          </a:xfrm>
          <a:custGeom>
            <a:avLst/>
            <a:gdLst>
              <a:gd name="T0" fmla="*/ 50800 w 32"/>
              <a:gd name="T1" fmla="*/ 3175 h 122"/>
              <a:gd name="T2" fmla="*/ 50800 w 32"/>
              <a:gd name="T3" fmla="*/ 3175 h 122"/>
              <a:gd name="T4" fmla="*/ 49212 w 32"/>
              <a:gd name="T5" fmla="*/ 3175 h 122"/>
              <a:gd name="T6" fmla="*/ 49212 w 32"/>
              <a:gd name="T7" fmla="*/ 3175 h 122"/>
              <a:gd name="T8" fmla="*/ 46037 w 32"/>
              <a:gd name="T9" fmla="*/ 1588 h 122"/>
              <a:gd name="T10" fmla="*/ 42862 w 32"/>
              <a:gd name="T11" fmla="*/ 1588 h 122"/>
              <a:gd name="T12" fmla="*/ 41275 w 32"/>
              <a:gd name="T13" fmla="*/ 1588 h 122"/>
              <a:gd name="T14" fmla="*/ 38100 w 32"/>
              <a:gd name="T15" fmla="*/ 0 h 122"/>
              <a:gd name="T16" fmla="*/ 34925 w 32"/>
              <a:gd name="T17" fmla="*/ 0 h 122"/>
              <a:gd name="T18" fmla="*/ 31750 w 32"/>
              <a:gd name="T19" fmla="*/ 0 h 122"/>
              <a:gd name="T20" fmla="*/ 28575 w 32"/>
              <a:gd name="T21" fmla="*/ 0 h 122"/>
              <a:gd name="T22" fmla="*/ 22225 w 32"/>
              <a:gd name="T23" fmla="*/ 0 h 122"/>
              <a:gd name="T24" fmla="*/ 19050 w 32"/>
              <a:gd name="T25" fmla="*/ 0 h 122"/>
              <a:gd name="T26" fmla="*/ 15875 w 32"/>
              <a:gd name="T27" fmla="*/ 1588 h 122"/>
              <a:gd name="T28" fmla="*/ 9525 w 32"/>
              <a:gd name="T29" fmla="*/ 3175 h 122"/>
              <a:gd name="T30" fmla="*/ 6350 w 32"/>
              <a:gd name="T31" fmla="*/ 4763 h 122"/>
              <a:gd name="T32" fmla="*/ 0 w 32"/>
              <a:gd name="T33" fmla="*/ 7938 h 122"/>
              <a:gd name="T34" fmla="*/ 0 w 32"/>
              <a:gd name="T35" fmla="*/ 193675 h 122"/>
              <a:gd name="T36" fmla="*/ 1588 w 32"/>
              <a:gd name="T37" fmla="*/ 193675 h 122"/>
              <a:gd name="T38" fmla="*/ 1588 w 32"/>
              <a:gd name="T39" fmla="*/ 193675 h 122"/>
              <a:gd name="T40" fmla="*/ 4762 w 32"/>
              <a:gd name="T41" fmla="*/ 193675 h 122"/>
              <a:gd name="T42" fmla="*/ 6350 w 32"/>
              <a:gd name="T43" fmla="*/ 193675 h 122"/>
              <a:gd name="T44" fmla="*/ 7937 w 32"/>
              <a:gd name="T45" fmla="*/ 193675 h 122"/>
              <a:gd name="T46" fmla="*/ 11112 w 32"/>
              <a:gd name="T47" fmla="*/ 192088 h 122"/>
              <a:gd name="T48" fmla="*/ 12700 w 32"/>
              <a:gd name="T49" fmla="*/ 192088 h 122"/>
              <a:gd name="T50" fmla="*/ 17462 w 32"/>
              <a:gd name="T51" fmla="*/ 192088 h 122"/>
              <a:gd name="T52" fmla="*/ 20637 w 32"/>
              <a:gd name="T53" fmla="*/ 190500 h 122"/>
              <a:gd name="T54" fmla="*/ 23812 w 32"/>
              <a:gd name="T55" fmla="*/ 188913 h 122"/>
              <a:gd name="T56" fmla="*/ 28575 w 32"/>
              <a:gd name="T57" fmla="*/ 188913 h 122"/>
              <a:gd name="T58" fmla="*/ 33337 w 32"/>
              <a:gd name="T59" fmla="*/ 187325 h 122"/>
              <a:gd name="T60" fmla="*/ 38100 w 32"/>
              <a:gd name="T61" fmla="*/ 182563 h 122"/>
              <a:gd name="T62" fmla="*/ 41275 w 32"/>
              <a:gd name="T63" fmla="*/ 180975 h 122"/>
              <a:gd name="T64" fmla="*/ 46037 w 32"/>
              <a:gd name="T65" fmla="*/ 179388 h 122"/>
              <a:gd name="T66" fmla="*/ 50800 w 32"/>
              <a:gd name="T67" fmla="*/ 176213 h 122"/>
              <a:gd name="T68" fmla="*/ 50800 w 32"/>
              <a:gd name="T69" fmla="*/ 3175 h 1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122"/>
              <a:gd name="T107" fmla="*/ 32 w 32"/>
              <a:gd name="T108" fmla="*/ 122 h 1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122">
                <a:moveTo>
                  <a:pt x="32" y="2"/>
                </a:moveTo>
                <a:lnTo>
                  <a:pt x="32" y="2"/>
                </a:lnTo>
                <a:lnTo>
                  <a:pt x="31" y="2"/>
                </a:lnTo>
                <a:lnTo>
                  <a:pt x="29" y="1"/>
                </a:lnTo>
                <a:lnTo>
                  <a:pt x="27" y="1"/>
                </a:lnTo>
                <a:lnTo>
                  <a:pt x="26" y="1"/>
                </a:lnTo>
                <a:lnTo>
                  <a:pt x="24" y="0"/>
                </a:lnTo>
                <a:lnTo>
                  <a:pt x="22" y="0"/>
                </a:lnTo>
                <a:lnTo>
                  <a:pt x="20" y="0"/>
                </a:lnTo>
                <a:lnTo>
                  <a:pt x="18" y="0"/>
                </a:lnTo>
                <a:lnTo>
                  <a:pt x="14" y="0"/>
                </a:lnTo>
                <a:lnTo>
                  <a:pt x="12" y="0"/>
                </a:lnTo>
                <a:lnTo>
                  <a:pt x="10" y="1"/>
                </a:lnTo>
                <a:lnTo>
                  <a:pt x="6" y="2"/>
                </a:lnTo>
                <a:lnTo>
                  <a:pt x="4" y="3"/>
                </a:lnTo>
                <a:lnTo>
                  <a:pt x="0" y="5"/>
                </a:lnTo>
                <a:lnTo>
                  <a:pt x="0" y="122"/>
                </a:lnTo>
                <a:lnTo>
                  <a:pt x="1" y="122"/>
                </a:lnTo>
                <a:lnTo>
                  <a:pt x="3" y="122"/>
                </a:lnTo>
                <a:lnTo>
                  <a:pt x="4" y="122"/>
                </a:lnTo>
                <a:lnTo>
                  <a:pt x="5" y="122"/>
                </a:lnTo>
                <a:lnTo>
                  <a:pt x="7" y="121"/>
                </a:lnTo>
                <a:lnTo>
                  <a:pt x="8" y="121"/>
                </a:lnTo>
                <a:lnTo>
                  <a:pt x="11" y="121"/>
                </a:lnTo>
                <a:lnTo>
                  <a:pt x="13" y="120"/>
                </a:lnTo>
                <a:lnTo>
                  <a:pt x="15" y="119"/>
                </a:lnTo>
                <a:lnTo>
                  <a:pt x="18" y="119"/>
                </a:lnTo>
                <a:lnTo>
                  <a:pt x="21" y="118"/>
                </a:lnTo>
                <a:lnTo>
                  <a:pt x="24" y="115"/>
                </a:lnTo>
                <a:lnTo>
                  <a:pt x="26" y="114"/>
                </a:lnTo>
                <a:lnTo>
                  <a:pt x="29" y="113"/>
                </a:lnTo>
                <a:lnTo>
                  <a:pt x="32" y="111"/>
                </a:lnTo>
                <a:lnTo>
                  <a:pt x="32" y="2"/>
                </a:lnTo>
                <a:close/>
              </a:path>
            </a:pathLst>
          </a:custGeom>
          <a:solidFill>
            <a:srgbClr val="7FBFBF"/>
          </a:solidFill>
          <a:ln w="9525">
            <a:noFill/>
            <a:round/>
            <a:headEnd/>
            <a:tailEnd/>
          </a:ln>
        </p:spPr>
        <p:txBody>
          <a:bodyPr/>
          <a:lstStyle/>
          <a:p>
            <a:endParaRPr lang="en-US">
              <a:latin typeface="+mj-lt"/>
            </a:endParaRPr>
          </a:p>
        </p:txBody>
      </p:sp>
      <p:sp>
        <p:nvSpPr>
          <p:cNvPr id="29" name="Freeform 25"/>
          <p:cNvSpPr>
            <a:spLocks/>
          </p:cNvSpPr>
          <p:nvPr/>
        </p:nvSpPr>
        <p:spPr bwMode="auto">
          <a:xfrm>
            <a:off x="1978075" y="4040188"/>
            <a:ext cx="42862" cy="165100"/>
          </a:xfrm>
          <a:custGeom>
            <a:avLst/>
            <a:gdLst>
              <a:gd name="T0" fmla="*/ 42862 w 27"/>
              <a:gd name="T1" fmla="*/ 3175 h 104"/>
              <a:gd name="T2" fmla="*/ 42862 w 27"/>
              <a:gd name="T3" fmla="*/ 3175 h 104"/>
              <a:gd name="T4" fmla="*/ 41275 w 27"/>
              <a:gd name="T5" fmla="*/ 3175 h 104"/>
              <a:gd name="T6" fmla="*/ 41275 w 27"/>
              <a:gd name="T7" fmla="*/ 1588 h 104"/>
              <a:gd name="T8" fmla="*/ 39687 w 27"/>
              <a:gd name="T9" fmla="*/ 1588 h 104"/>
              <a:gd name="T10" fmla="*/ 38100 w 27"/>
              <a:gd name="T11" fmla="*/ 1588 h 104"/>
              <a:gd name="T12" fmla="*/ 36512 w 27"/>
              <a:gd name="T13" fmla="*/ 0 h 104"/>
              <a:gd name="T14" fmla="*/ 31750 w 27"/>
              <a:gd name="T15" fmla="*/ 0 h 104"/>
              <a:gd name="T16" fmla="*/ 30162 w 27"/>
              <a:gd name="T17" fmla="*/ 0 h 104"/>
              <a:gd name="T18" fmla="*/ 26987 w 27"/>
              <a:gd name="T19" fmla="*/ 0 h 104"/>
              <a:gd name="T20" fmla="*/ 22225 w 27"/>
              <a:gd name="T21" fmla="*/ 0 h 104"/>
              <a:gd name="T22" fmla="*/ 19050 w 27"/>
              <a:gd name="T23" fmla="*/ 0 h 104"/>
              <a:gd name="T24" fmla="*/ 15875 w 27"/>
              <a:gd name="T25" fmla="*/ 0 h 104"/>
              <a:gd name="T26" fmla="*/ 14287 w 27"/>
              <a:gd name="T27" fmla="*/ 1588 h 104"/>
              <a:gd name="T28" fmla="*/ 7937 w 27"/>
              <a:gd name="T29" fmla="*/ 3175 h 104"/>
              <a:gd name="T30" fmla="*/ 4762 w 27"/>
              <a:gd name="T31" fmla="*/ 4763 h 104"/>
              <a:gd name="T32" fmla="*/ 0 w 27"/>
              <a:gd name="T33" fmla="*/ 6350 h 104"/>
              <a:gd name="T34" fmla="*/ 0 w 27"/>
              <a:gd name="T35" fmla="*/ 165100 h 104"/>
              <a:gd name="T36" fmla="*/ 0 w 27"/>
              <a:gd name="T37" fmla="*/ 165100 h 104"/>
              <a:gd name="T38" fmla="*/ 3175 w 27"/>
              <a:gd name="T39" fmla="*/ 165100 h 104"/>
              <a:gd name="T40" fmla="*/ 3175 w 27"/>
              <a:gd name="T41" fmla="*/ 163513 h 104"/>
              <a:gd name="T42" fmla="*/ 4762 w 27"/>
              <a:gd name="T43" fmla="*/ 163513 h 104"/>
              <a:gd name="T44" fmla="*/ 6350 w 27"/>
              <a:gd name="T45" fmla="*/ 163513 h 104"/>
              <a:gd name="T46" fmla="*/ 9525 w 27"/>
              <a:gd name="T47" fmla="*/ 163513 h 104"/>
              <a:gd name="T48" fmla="*/ 11112 w 27"/>
              <a:gd name="T49" fmla="*/ 163513 h 104"/>
              <a:gd name="T50" fmla="*/ 15875 w 27"/>
              <a:gd name="T51" fmla="*/ 160338 h 104"/>
              <a:gd name="T52" fmla="*/ 17462 w 27"/>
              <a:gd name="T53" fmla="*/ 160338 h 104"/>
              <a:gd name="T54" fmla="*/ 20637 w 27"/>
              <a:gd name="T55" fmla="*/ 158750 h 104"/>
              <a:gd name="T56" fmla="*/ 25400 w 27"/>
              <a:gd name="T57" fmla="*/ 157163 h 104"/>
              <a:gd name="T58" fmla="*/ 28575 w 27"/>
              <a:gd name="T59" fmla="*/ 157163 h 104"/>
              <a:gd name="T60" fmla="*/ 31750 w 27"/>
              <a:gd name="T61" fmla="*/ 155575 h 104"/>
              <a:gd name="T62" fmla="*/ 36512 w 27"/>
              <a:gd name="T63" fmla="*/ 153988 h 104"/>
              <a:gd name="T64" fmla="*/ 39687 w 27"/>
              <a:gd name="T65" fmla="*/ 149225 h 104"/>
              <a:gd name="T66" fmla="*/ 42862 w 27"/>
              <a:gd name="T67" fmla="*/ 147638 h 104"/>
              <a:gd name="T68" fmla="*/ 42862 w 27"/>
              <a:gd name="T69" fmla="*/ 3175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104"/>
              <a:gd name="T107" fmla="*/ 27 w 27"/>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104">
                <a:moveTo>
                  <a:pt x="27" y="2"/>
                </a:moveTo>
                <a:lnTo>
                  <a:pt x="27" y="2"/>
                </a:lnTo>
                <a:lnTo>
                  <a:pt x="26" y="2"/>
                </a:lnTo>
                <a:lnTo>
                  <a:pt x="26" y="1"/>
                </a:lnTo>
                <a:lnTo>
                  <a:pt x="25" y="1"/>
                </a:lnTo>
                <a:lnTo>
                  <a:pt x="24" y="1"/>
                </a:lnTo>
                <a:lnTo>
                  <a:pt x="23" y="0"/>
                </a:lnTo>
                <a:lnTo>
                  <a:pt x="20" y="0"/>
                </a:lnTo>
                <a:lnTo>
                  <a:pt x="19" y="0"/>
                </a:lnTo>
                <a:lnTo>
                  <a:pt x="17" y="0"/>
                </a:lnTo>
                <a:lnTo>
                  <a:pt x="14" y="0"/>
                </a:lnTo>
                <a:lnTo>
                  <a:pt x="12" y="0"/>
                </a:lnTo>
                <a:lnTo>
                  <a:pt x="10" y="0"/>
                </a:lnTo>
                <a:lnTo>
                  <a:pt x="9" y="1"/>
                </a:lnTo>
                <a:lnTo>
                  <a:pt x="5" y="2"/>
                </a:lnTo>
                <a:lnTo>
                  <a:pt x="3" y="3"/>
                </a:lnTo>
                <a:lnTo>
                  <a:pt x="0" y="4"/>
                </a:lnTo>
                <a:lnTo>
                  <a:pt x="0" y="104"/>
                </a:lnTo>
                <a:lnTo>
                  <a:pt x="2" y="104"/>
                </a:lnTo>
                <a:lnTo>
                  <a:pt x="2" y="103"/>
                </a:lnTo>
                <a:lnTo>
                  <a:pt x="3" y="103"/>
                </a:lnTo>
                <a:lnTo>
                  <a:pt x="4" y="103"/>
                </a:lnTo>
                <a:lnTo>
                  <a:pt x="6" y="103"/>
                </a:lnTo>
                <a:lnTo>
                  <a:pt x="7" y="103"/>
                </a:lnTo>
                <a:lnTo>
                  <a:pt x="10" y="101"/>
                </a:lnTo>
                <a:lnTo>
                  <a:pt x="11" y="101"/>
                </a:lnTo>
                <a:lnTo>
                  <a:pt x="13" y="100"/>
                </a:lnTo>
                <a:lnTo>
                  <a:pt x="16" y="99"/>
                </a:lnTo>
                <a:lnTo>
                  <a:pt x="18" y="99"/>
                </a:lnTo>
                <a:lnTo>
                  <a:pt x="20" y="98"/>
                </a:lnTo>
                <a:lnTo>
                  <a:pt x="23" y="97"/>
                </a:lnTo>
                <a:lnTo>
                  <a:pt x="25" y="94"/>
                </a:lnTo>
                <a:lnTo>
                  <a:pt x="27" y="93"/>
                </a:lnTo>
                <a:lnTo>
                  <a:pt x="27" y="2"/>
                </a:lnTo>
                <a:close/>
              </a:path>
            </a:pathLst>
          </a:custGeom>
          <a:solidFill>
            <a:srgbClr val="93CCCC"/>
          </a:solidFill>
          <a:ln w="9525">
            <a:noFill/>
            <a:round/>
            <a:headEnd/>
            <a:tailEnd/>
          </a:ln>
        </p:spPr>
        <p:txBody>
          <a:bodyPr/>
          <a:lstStyle/>
          <a:p>
            <a:endParaRPr lang="en-US">
              <a:latin typeface="+mj-lt"/>
            </a:endParaRPr>
          </a:p>
        </p:txBody>
      </p:sp>
      <p:sp>
        <p:nvSpPr>
          <p:cNvPr id="30" name="Freeform 26"/>
          <p:cNvSpPr>
            <a:spLocks/>
          </p:cNvSpPr>
          <p:nvPr/>
        </p:nvSpPr>
        <p:spPr bwMode="auto">
          <a:xfrm>
            <a:off x="1981250" y="4041775"/>
            <a:ext cx="34925" cy="133350"/>
          </a:xfrm>
          <a:custGeom>
            <a:avLst/>
            <a:gdLst>
              <a:gd name="T0" fmla="*/ 34925 w 22"/>
              <a:gd name="T1" fmla="*/ 1588 h 84"/>
              <a:gd name="T2" fmla="*/ 34925 w 22"/>
              <a:gd name="T3" fmla="*/ 1588 h 84"/>
              <a:gd name="T4" fmla="*/ 33338 w 22"/>
              <a:gd name="T5" fmla="*/ 1588 h 84"/>
              <a:gd name="T6" fmla="*/ 33338 w 22"/>
              <a:gd name="T7" fmla="*/ 1588 h 84"/>
              <a:gd name="T8" fmla="*/ 30163 w 22"/>
              <a:gd name="T9" fmla="*/ 1588 h 84"/>
              <a:gd name="T10" fmla="*/ 28575 w 22"/>
              <a:gd name="T11" fmla="*/ 0 h 84"/>
              <a:gd name="T12" fmla="*/ 26988 w 22"/>
              <a:gd name="T13" fmla="*/ 0 h 84"/>
              <a:gd name="T14" fmla="*/ 25400 w 22"/>
              <a:gd name="T15" fmla="*/ 0 h 84"/>
              <a:gd name="T16" fmla="*/ 23812 w 22"/>
              <a:gd name="T17" fmla="*/ 0 h 84"/>
              <a:gd name="T18" fmla="*/ 22225 w 22"/>
              <a:gd name="T19" fmla="*/ 0 h 84"/>
              <a:gd name="T20" fmla="*/ 17463 w 22"/>
              <a:gd name="T21" fmla="*/ 0 h 84"/>
              <a:gd name="T22" fmla="*/ 14288 w 22"/>
              <a:gd name="T23" fmla="*/ 0 h 84"/>
              <a:gd name="T24" fmla="*/ 12700 w 22"/>
              <a:gd name="T25" fmla="*/ 0 h 84"/>
              <a:gd name="T26" fmla="*/ 7938 w 22"/>
              <a:gd name="T27" fmla="*/ 0 h 84"/>
              <a:gd name="T28" fmla="*/ 4762 w 22"/>
              <a:gd name="T29" fmla="*/ 1588 h 84"/>
              <a:gd name="T30" fmla="*/ 3175 w 22"/>
              <a:gd name="T31" fmla="*/ 3175 h 84"/>
              <a:gd name="T32" fmla="*/ 0 w 22"/>
              <a:gd name="T33" fmla="*/ 4762 h 84"/>
              <a:gd name="T34" fmla="*/ 0 w 22"/>
              <a:gd name="T35" fmla="*/ 133350 h 84"/>
              <a:gd name="T36" fmla="*/ 0 w 22"/>
              <a:gd name="T37" fmla="*/ 133350 h 84"/>
              <a:gd name="T38" fmla="*/ 0 w 22"/>
              <a:gd name="T39" fmla="*/ 133350 h 84"/>
              <a:gd name="T40" fmla="*/ 1588 w 22"/>
              <a:gd name="T41" fmla="*/ 133350 h 84"/>
              <a:gd name="T42" fmla="*/ 3175 w 22"/>
              <a:gd name="T43" fmla="*/ 133350 h 84"/>
              <a:gd name="T44" fmla="*/ 4762 w 22"/>
              <a:gd name="T45" fmla="*/ 133350 h 84"/>
              <a:gd name="T46" fmla="*/ 6350 w 22"/>
              <a:gd name="T47" fmla="*/ 131763 h 84"/>
              <a:gd name="T48" fmla="*/ 7938 w 22"/>
              <a:gd name="T49" fmla="*/ 131763 h 84"/>
              <a:gd name="T50" fmla="*/ 11112 w 22"/>
              <a:gd name="T51" fmla="*/ 131763 h 84"/>
              <a:gd name="T52" fmla="*/ 14288 w 22"/>
              <a:gd name="T53" fmla="*/ 130175 h 84"/>
              <a:gd name="T54" fmla="*/ 15875 w 22"/>
              <a:gd name="T55" fmla="*/ 130175 h 84"/>
              <a:gd name="T56" fmla="*/ 19050 w 22"/>
              <a:gd name="T57" fmla="*/ 128588 h 84"/>
              <a:gd name="T58" fmla="*/ 22225 w 22"/>
              <a:gd name="T59" fmla="*/ 128588 h 84"/>
              <a:gd name="T60" fmla="*/ 25400 w 22"/>
              <a:gd name="T61" fmla="*/ 125413 h 84"/>
              <a:gd name="T62" fmla="*/ 28575 w 22"/>
              <a:gd name="T63" fmla="*/ 123825 h 84"/>
              <a:gd name="T64" fmla="*/ 30163 w 22"/>
              <a:gd name="T65" fmla="*/ 122238 h 84"/>
              <a:gd name="T66" fmla="*/ 34925 w 22"/>
              <a:gd name="T67" fmla="*/ 120650 h 84"/>
              <a:gd name="T68" fmla="*/ 34925 w 22"/>
              <a:gd name="T69" fmla="*/ 1588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84"/>
              <a:gd name="T107" fmla="*/ 22 w 22"/>
              <a:gd name="T108" fmla="*/ 84 h 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84">
                <a:moveTo>
                  <a:pt x="22" y="1"/>
                </a:moveTo>
                <a:lnTo>
                  <a:pt x="22" y="1"/>
                </a:lnTo>
                <a:lnTo>
                  <a:pt x="21" y="1"/>
                </a:lnTo>
                <a:lnTo>
                  <a:pt x="19" y="1"/>
                </a:lnTo>
                <a:lnTo>
                  <a:pt x="18" y="0"/>
                </a:lnTo>
                <a:lnTo>
                  <a:pt x="17" y="0"/>
                </a:lnTo>
                <a:lnTo>
                  <a:pt x="16" y="0"/>
                </a:lnTo>
                <a:lnTo>
                  <a:pt x="15" y="0"/>
                </a:lnTo>
                <a:lnTo>
                  <a:pt x="14" y="0"/>
                </a:lnTo>
                <a:lnTo>
                  <a:pt x="11" y="0"/>
                </a:lnTo>
                <a:lnTo>
                  <a:pt x="9" y="0"/>
                </a:lnTo>
                <a:lnTo>
                  <a:pt x="8" y="0"/>
                </a:lnTo>
                <a:lnTo>
                  <a:pt x="5" y="0"/>
                </a:lnTo>
                <a:lnTo>
                  <a:pt x="3" y="1"/>
                </a:lnTo>
                <a:lnTo>
                  <a:pt x="2" y="2"/>
                </a:lnTo>
                <a:lnTo>
                  <a:pt x="0" y="3"/>
                </a:lnTo>
                <a:lnTo>
                  <a:pt x="0" y="84"/>
                </a:lnTo>
                <a:lnTo>
                  <a:pt x="1" y="84"/>
                </a:lnTo>
                <a:lnTo>
                  <a:pt x="2" y="84"/>
                </a:lnTo>
                <a:lnTo>
                  <a:pt x="3" y="84"/>
                </a:lnTo>
                <a:lnTo>
                  <a:pt x="4" y="83"/>
                </a:lnTo>
                <a:lnTo>
                  <a:pt x="5" y="83"/>
                </a:lnTo>
                <a:lnTo>
                  <a:pt x="7" y="83"/>
                </a:lnTo>
                <a:lnTo>
                  <a:pt x="9" y="82"/>
                </a:lnTo>
                <a:lnTo>
                  <a:pt x="10" y="82"/>
                </a:lnTo>
                <a:lnTo>
                  <a:pt x="12" y="81"/>
                </a:lnTo>
                <a:lnTo>
                  <a:pt x="14" y="81"/>
                </a:lnTo>
                <a:lnTo>
                  <a:pt x="16" y="79"/>
                </a:lnTo>
                <a:lnTo>
                  <a:pt x="18" y="78"/>
                </a:lnTo>
                <a:lnTo>
                  <a:pt x="19" y="77"/>
                </a:lnTo>
                <a:lnTo>
                  <a:pt x="22" y="76"/>
                </a:lnTo>
                <a:lnTo>
                  <a:pt x="22" y="1"/>
                </a:lnTo>
                <a:close/>
              </a:path>
            </a:pathLst>
          </a:custGeom>
          <a:solidFill>
            <a:srgbClr val="A8D8D8"/>
          </a:solidFill>
          <a:ln w="9525">
            <a:noFill/>
            <a:round/>
            <a:headEnd/>
            <a:tailEnd/>
          </a:ln>
        </p:spPr>
        <p:txBody>
          <a:bodyPr/>
          <a:lstStyle/>
          <a:p>
            <a:endParaRPr lang="en-US">
              <a:latin typeface="+mj-lt"/>
            </a:endParaRPr>
          </a:p>
        </p:txBody>
      </p:sp>
      <p:sp>
        <p:nvSpPr>
          <p:cNvPr id="31" name="Freeform 27"/>
          <p:cNvSpPr>
            <a:spLocks/>
          </p:cNvSpPr>
          <p:nvPr/>
        </p:nvSpPr>
        <p:spPr bwMode="auto">
          <a:xfrm>
            <a:off x="1982837" y="4041775"/>
            <a:ext cx="26988" cy="103188"/>
          </a:xfrm>
          <a:custGeom>
            <a:avLst/>
            <a:gdLst>
              <a:gd name="T0" fmla="*/ 26988 w 17"/>
              <a:gd name="T1" fmla="*/ 3175 h 65"/>
              <a:gd name="T2" fmla="*/ 26988 w 17"/>
              <a:gd name="T3" fmla="*/ 3175 h 65"/>
              <a:gd name="T4" fmla="*/ 25400 w 17"/>
              <a:gd name="T5" fmla="*/ 1588 h 65"/>
              <a:gd name="T6" fmla="*/ 22225 w 17"/>
              <a:gd name="T7" fmla="*/ 1588 h 65"/>
              <a:gd name="T8" fmla="*/ 17463 w 17"/>
              <a:gd name="T9" fmla="*/ 1588 h 65"/>
              <a:gd name="T10" fmla="*/ 14288 w 17"/>
              <a:gd name="T11" fmla="*/ 0 h 65"/>
              <a:gd name="T12" fmla="*/ 9525 w 17"/>
              <a:gd name="T13" fmla="*/ 1588 h 65"/>
              <a:gd name="T14" fmla="*/ 3175 w 17"/>
              <a:gd name="T15" fmla="*/ 3175 h 65"/>
              <a:gd name="T16" fmla="*/ 0 w 17"/>
              <a:gd name="T17" fmla="*/ 4763 h 65"/>
              <a:gd name="T18" fmla="*/ 0 w 17"/>
              <a:gd name="T19" fmla="*/ 103188 h 65"/>
              <a:gd name="T20" fmla="*/ 0 w 17"/>
              <a:gd name="T21" fmla="*/ 103188 h 65"/>
              <a:gd name="T22" fmla="*/ 1588 w 17"/>
              <a:gd name="T23" fmla="*/ 103188 h 65"/>
              <a:gd name="T24" fmla="*/ 4763 w 17"/>
              <a:gd name="T25" fmla="*/ 103188 h 65"/>
              <a:gd name="T26" fmla="*/ 9525 w 17"/>
              <a:gd name="T27" fmla="*/ 101600 h 65"/>
              <a:gd name="T28" fmla="*/ 12700 w 17"/>
              <a:gd name="T29" fmla="*/ 101600 h 65"/>
              <a:gd name="T30" fmla="*/ 17463 w 17"/>
              <a:gd name="T31" fmla="*/ 100013 h 65"/>
              <a:gd name="T32" fmla="*/ 22225 w 17"/>
              <a:gd name="T33" fmla="*/ 96838 h 65"/>
              <a:gd name="T34" fmla="*/ 26988 w 17"/>
              <a:gd name="T35" fmla="*/ 92075 h 65"/>
              <a:gd name="T36" fmla="*/ 26988 w 17"/>
              <a:gd name="T37" fmla="*/ 3175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65"/>
              <a:gd name="T59" fmla="*/ 17 w 17"/>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65">
                <a:moveTo>
                  <a:pt x="17" y="2"/>
                </a:moveTo>
                <a:lnTo>
                  <a:pt x="17" y="2"/>
                </a:lnTo>
                <a:lnTo>
                  <a:pt x="16" y="1"/>
                </a:lnTo>
                <a:lnTo>
                  <a:pt x="14" y="1"/>
                </a:lnTo>
                <a:lnTo>
                  <a:pt x="11" y="1"/>
                </a:lnTo>
                <a:lnTo>
                  <a:pt x="9" y="0"/>
                </a:lnTo>
                <a:lnTo>
                  <a:pt x="6" y="1"/>
                </a:lnTo>
                <a:lnTo>
                  <a:pt x="2" y="2"/>
                </a:lnTo>
                <a:lnTo>
                  <a:pt x="0" y="3"/>
                </a:lnTo>
                <a:lnTo>
                  <a:pt x="0" y="65"/>
                </a:lnTo>
                <a:lnTo>
                  <a:pt x="1" y="65"/>
                </a:lnTo>
                <a:lnTo>
                  <a:pt x="3" y="65"/>
                </a:lnTo>
                <a:lnTo>
                  <a:pt x="6" y="64"/>
                </a:lnTo>
                <a:lnTo>
                  <a:pt x="8" y="64"/>
                </a:lnTo>
                <a:lnTo>
                  <a:pt x="11" y="63"/>
                </a:lnTo>
                <a:lnTo>
                  <a:pt x="14" y="61"/>
                </a:lnTo>
                <a:lnTo>
                  <a:pt x="17" y="58"/>
                </a:lnTo>
                <a:lnTo>
                  <a:pt x="17" y="2"/>
                </a:lnTo>
                <a:close/>
              </a:path>
            </a:pathLst>
          </a:custGeom>
          <a:solidFill>
            <a:srgbClr val="BCE5E5"/>
          </a:solidFill>
          <a:ln w="9525">
            <a:noFill/>
            <a:round/>
            <a:headEnd/>
            <a:tailEnd/>
          </a:ln>
        </p:spPr>
        <p:txBody>
          <a:bodyPr/>
          <a:lstStyle/>
          <a:p>
            <a:endParaRPr lang="en-US">
              <a:latin typeface="+mj-lt"/>
            </a:endParaRPr>
          </a:p>
        </p:txBody>
      </p:sp>
      <p:sp>
        <p:nvSpPr>
          <p:cNvPr id="32" name="Freeform 28"/>
          <p:cNvSpPr>
            <a:spLocks/>
          </p:cNvSpPr>
          <p:nvPr/>
        </p:nvSpPr>
        <p:spPr bwMode="auto">
          <a:xfrm>
            <a:off x="1982837" y="4043363"/>
            <a:ext cx="22225" cy="74612"/>
          </a:xfrm>
          <a:custGeom>
            <a:avLst/>
            <a:gdLst>
              <a:gd name="T0" fmla="*/ 22225 w 14"/>
              <a:gd name="T1" fmla="*/ 1587 h 47"/>
              <a:gd name="T2" fmla="*/ 22225 w 14"/>
              <a:gd name="T3" fmla="*/ 1587 h 47"/>
              <a:gd name="T4" fmla="*/ 20638 w 14"/>
              <a:gd name="T5" fmla="*/ 1587 h 47"/>
              <a:gd name="T6" fmla="*/ 17463 w 14"/>
              <a:gd name="T7" fmla="*/ 1587 h 47"/>
              <a:gd name="T8" fmla="*/ 14288 w 14"/>
              <a:gd name="T9" fmla="*/ 0 h 47"/>
              <a:gd name="T10" fmla="*/ 12700 w 14"/>
              <a:gd name="T11" fmla="*/ 0 h 47"/>
              <a:gd name="T12" fmla="*/ 9525 w 14"/>
              <a:gd name="T13" fmla="*/ 1587 h 47"/>
              <a:gd name="T14" fmla="*/ 3175 w 14"/>
              <a:gd name="T15" fmla="*/ 1587 h 47"/>
              <a:gd name="T16" fmla="*/ 0 w 14"/>
              <a:gd name="T17" fmla="*/ 6350 h 47"/>
              <a:gd name="T18" fmla="*/ 0 w 14"/>
              <a:gd name="T19" fmla="*/ 74612 h 47"/>
              <a:gd name="T20" fmla="*/ 1588 w 14"/>
              <a:gd name="T21" fmla="*/ 74612 h 47"/>
              <a:gd name="T22" fmla="*/ 1588 w 14"/>
              <a:gd name="T23" fmla="*/ 73025 h 47"/>
              <a:gd name="T24" fmla="*/ 4763 w 14"/>
              <a:gd name="T25" fmla="*/ 73025 h 47"/>
              <a:gd name="T26" fmla="*/ 6350 w 14"/>
              <a:gd name="T27" fmla="*/ 73025 h 47"/>
              <a:gd name="T28" fmla="*/ 11113 w 14"/>
              <a:gd name="T29" fmla="*/ 69850 h 47"/>
              <a:gd name="T30" fmla="*/ 14288 w 14"/>
              <a:gd name="T31" fmla="*/ 69850 h 47"/>
              <a:gd name="T32" fmla="*/ 17463 w 14"/>
              <a:gd name="T33" fmla="*/ 68262 h 47"/>
              <a:gd name="T34" fmla="*/ 22225 w 14"/>
              <a:gd name="T35" fmla="*/ 65087 h 47"/>
              <a:gd name="T36" fmla="*/ 22225 w 14"/>
              <a:gd name="T37" fmla="*/ 1587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47"/>
              <a:gd name="T59" fmla="*/ 14 w 1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47">
                <a:moveTo>
                  <a:pt x="14" y="1"/>
                </a:moveTo>
                <a:lnTo>
                  <a:pt x="14" y="1"/>
                </a:lnTo>
                <a:lnTo>
                  <a:pt x="13" y="1"/>
                </a:lnTo>
                <a:lnTo>
                  <a:pt x="11" y="1"/>
                </a:lnTo>
                <a:lnTo>
                  <a:pt x="9" y="0"/>
                </a:lnTo>
                <a:lnTo>
                  <a:pt x="8" y="0"/>
                </a:lnTo>
                <a:lnTo>
                  <a:pt x="6" y="1"/>
                </a:lnTo>
                <a:lnTo>
                  <a:pt x="2" y="1"/>
                </a:lnTo>
                <a:lnTo>
                  <a:pt x="0" y="4"/>
                </a:lnTo>
                <a:lnTo>
                  <a:pt x="0" y="47"/>
                </a:lnTo>
                <a:lnTo>
                  <a:pt x="1" y="47"/>
                </a:lnTo>
                <a:lnTo>
                  <a:pt x="1" y="46"/>
                </a:lnTo>
                <a:lnTo>
                  <a:pt x="3" y="46"/>
                </a:lnTo>
                <a:lnTo>
                  <a:pt x="4" y="46"/>
                </a:lnTo>
                <a:lnTo>
                  <a:pt x="7" y="44"/>
                </a:lnTo>
                <a:lnTo>
                  <a:pt x="9" y="44"/>
                </a:lnTo>
                <a:lnTo>
                  <a:pt x="11" y="43"/>
                </a:lnTo>
                <a:lnTo>
                  <a:pt x="14" y="41"/>
                </a:lnTo>
                <a:lnTo>
                  <a:pt x="14" y="1"/>
                </a:lnTo>
                <a:close/>
              </a:path>
            </a:pathLst>
          </a:custGeom>
          <a:solidFill>
            <a:srgbClr val="D1F2F2"/>
          </a:solidFill>
          <a:ln w="9525">
            <a:noFill/>
            <a:round/>
            <a:headEnd/>
            <a:tailEnd/>
          </a:ln>
        </p:spPr>
        <p:txBody>
          <a:bodyPr/>
          <a:lstStyle/>
          <a:p>
            <a:endParaRPr lang="en-US">
              <a:latin typeface="+mj-lt"/>
            </a:endParaRPr>
          </a:p>
        </p:txBody>
      </p:sp>
      <p:sp>
        <p:nvSpPr>
          <p:cNvPr id="33" name="Freeform 29"/>
          <p:cNvSpPr>
            <a:spLocks/>
          </p:cNvSpPr>
          <p:nvPr/>
        </p:nvSpPr>
        <p:spPr bwMode="auto">
          <a:xfrm>
            <a:off x="1984425" y="4044950"/>
            <a:ext cx="14287" cy="42863"/>
          </a:xfrm>
          <a:custGeom>
            <a:avLst/>
            <a:gdLst>
              <a:gd name="T0" fmla="*/ 14287 w 9"/>
              <a:gd name="T1" fmla="*/ 1588 h 27"/>
              <a:gd name="T2" fmla="*/ 14287 w 9"/>
              <a:gd name="T3" fmla="*/ 1588 h 27"/>
              <a:gd name="T4" fmla="*/ 12700 w 9"/>
              <a:gd name="T5" fmla="*/ 1588 h 27"/>
              <a:gd name="T6" fmla="*/ 11112 w 9"/>
              <a:gd name="T7" fmla="*/ 1588 h 27"/>
              <a:gd name="T8" fmla="*/ 9525 w 9"/>
              <a:gd name="T9" fmla="*/ 0 h 27"/>
              <a:gd name="T10" fmla="*/ 7937 w 9"/>
              <a:gd name="T11" fmla="*/ 0 h 27"/>
              <a:gd name="T12" fmla="*/ 4762 w 9"/>
              <a:gd name="T13" fmla="*/ 0 h 27"/>
              <a:gd name="T14" fmla="*/ 1587 w 9"/>
              <a:gd name="T15" fmla="*/ 1588 h 27"/>
              <a:gd name="T16" fmla="*/ 0 w 9"/>
              <a:gd name="T17" fmla="*/ 4763 h 27"/>
              <a:gd name="T18" fmla="*/ 0 w 9"/>
              <a:gd name="T19" fmla="*/ 42863 h 27"/>
              <a:gd name="T20" fmla="*/ 0 w 9"/>
              <a:gd name="T21" fmla="*/ 42863 h 27"/>
              <a:gd name="T22" fmla="*/ 1587 w 9"/>
              <a:gd name="T23" fmla="*/ 42863 h 27"/>
              <a:gd name="T24" fmla="*/ 3175 w 9"/>
              <a:gd name="T25" fmla="*/ 42863 h 27"/>
              <a:gd name="T26" fmla="*/ 4762 w 9"/>
              <a:gd name="T27" fmla="*/ 42863 h 27"/>
              <a:gd name="T28" fmla="*/ 7937 w 9"/>
              <a:gd name="T29" fmla="*/ 41275 h 27"/>
              <a:gd name="T30" fmla="*/ 9525 w 9"/>
              <a:gd name="T31" fmla="*/ 41275 h 27"/>
              <a:gd name="T32" fmla="*/ 12700 w 9"/>
              <a:gd name="T33" fmla="*/ 39688 h 27"/>
              <a:gd name="T34" fmla="*/ 14287 w 9"/>
              <a:gd name="T35" fmla="*/ 38100 h 27"/>
              <a:gd name="T36" fmla="*/ 14287 w 9"/>
              <a:gd name="T37" fmla="*/ 1588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27"/>
              <a:gd name="T59" fmla="*/ 9 w 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27">
                <a:moveTo>
                  <a:pt x="9" y="1"/>
                </a:moveTo>
                <a:lnTo>
                  <a:pt x="9" y="1"/>
                </a:lnTo>
                <a:lnTo>
                  <a:pt x="8" y="1"/>
                </a:lnTo>
                <a:lnTo>
                  <a:pt x="7" y="1"/>
                </a:lnTo>
                <a:lnTo>
                  <a:pt x="6" y="0"/>
                </a:lnTo>
                <a:lnTo>
                  <a:pt x="5" y="0"/>
                </a:lnTo>
                <a:lnTo>
                  <a:pt x="3" y="0"/>
                </a:lnTo>
                <a:lnTo>
                  <a:pt x="1" y="1"/>
                </a:lnTo>
                <a:lnTo>
                  <a:pt x="0" y="3"/>
                </a:lnTo>
                <a:lnTo>
                  <a:pt x="0" y="27"/>
                </a:lnTo>
                <a:lnTo>
                  <a:pt x="1" y="27"/>
                </a:lnTo>
                <a:lnTo>
                  <a:pt x="2" y="27"/>
                </a:lnTo>
                <a:lnTo>
                  <a:pt x="3" y="27"/>
                </a:lnTo>
                <a:lnTo>
                  <a:pt x="5" y="26"/>
                </a:lnTo>
                <a:lnTo>
                  <a:pt x="6" y="26"/>
                </a:lnTo>
                <a:lnTo>
                  <a:pt x="8" y="25"/>
                </a:lnTo>
                <a:lnTo>
                  <a:pt x="9" y="24"/>
                </a:lnTo>
                <a:lnTo>
                  <a:pt x="9" y="1"/>
                </a:lnTo>
                <a:close/>
              </a:path>
            </a:pathLst>
          </a:custGeom>
          <a:solidFill>
            <a:srgbClr val="E5FFFF"/>
          </a:solidFill>
          <a:ln w="9525">
            <a:noFill/>
            <a:round/>
            <a:headEnd/>
            <a:tailEnd/>
          </a:ln>
        </p:spPr>
        <p:txBody>
          <a:bodyPr/>
          <a:lstStyle/>
          <a:p>
            <a:endParaRPr lang="en-US">
              <a:latin typeface="+mj-lt"/>
            </a:endParaRPr>
          </a:p>
        </p:txBody>
      </p:sp>
      <p:sp>
        <p:nvSpPr>
          <p:cNvPr id="34" name="Freeform 30"/>
          <p:cNvSpPr>
            <a:spLocks/>
          </p:cNvSpPr>
          <p:nvPr/>
        </p:nvSpPr>
        <p:spPr bwMode="auto">
          <a:xfrm>
            <a:off x="2160637" y="4167188"/>
            <a:ext cx="22225" cy="20637"/>
          </a:xfrm>
          <a:custGeom>
            <a:avLst/>
            <a:gdLst>
              <a:gd name="T0" fmla="*/ 11113 w 14"/>
              <a:gd name="T1" fmla="*/ 20637 h 13"/>
              <a:gd name="T2" fmla="*/ 12700 w 14"/>
              <a:gd name="T3" fmla="*/ 20637 h 13"/>
              <a:gd name="T4" fmla="*/ 14288 w 14"/>
              <a:gd name="T5" fmla="*/ 20637 h 13"/>
              <a:gd name="T6" fmla="*/ 15875 w 14"/>
              <a:gd name="T7" fmla="*/ 19050 h 13"/>
              <a:gd name="T8" fmla="*/ 17463 w 14"/>
              <a:gd name="T9" fmla="*/ 17462 h 13"/>
              <a:gd name="T10" fmla="*/ 20638 w 14"/>
              <a:gd name="T11" fmla="*/ 17462 h 13"/>
              <a:gd name="T12" fmla="*/ 20638 w 14"/>
              <a:gd name="T13" fmla="*/ 15875 h 13"/>
              <a:gd name="T14" fmla="*/ 22225 w 14"/>
              <a:gd name="T15" fmla="*/ 11112 h 13"/>
              <a:gd name="T16" fmla="*/ 22225 w 14"/>
              <a:gd name="T17" fmla="*/ 9525 h 13"/>
              <a:gd name="T18" fmla="*/ 22225 w 14"/>
              <a:gd name="T19" fmla="*/ 7937 h 13"/>
              <a:gd name="T20" fmla="*/ 20638 w 14"/>
              <a:gd name="T21" fmla="*/ 6350 h 13"/>
              <a:gd name="T22" fmla="*/ 20638 w 14"/>
              <a:gd name="T23" fmla="*/ 4762 h 13"/>
              <a:gd name="T24" fmla="*/ 17463 w 14"/>
              <a:gd name="T25" fmla="*/ 3175 h 13"/>
              <a:gd name="T26" fmla="*/ 15875 w 14"/>
              <a:gd name="T27" fmla="*/ 0 h 13"/>
              <a:gd name="T28" fmla="*/ 14288 w 14"/>
              <a:gd name="T29" fmla="*/ 0 h 13"/>
              <a:gd name="T30" fmla="*/ 12700 w 14"/>
              <a:gd name="T31" fmla="*/ 0 h 13"/>
              <a:gd name="T32" fmla="*/ 11113 w 14"/>
              <a:gd name="T33" fmla="*/ 0 h 13"/>
              <a:gd name="T34" fmla="*/ 9525 w 14"/>
              <a:gd name="T35" fmla="*/ 0 h 13"/>
              <a:gd name="T36" fmla="*/ 6350 w 14"/>
              <a:gd name="T37" fmla="*/ 0 h 13"/>
              <a:gd name="T38" fmla="*/ 4763 w 14"/>
              <a:gd name="T39" fmla="*/ 0 h 13"/>
              <a:gd name="T40" fmla="*/ 3175 w 14"/>
              <a:gd name="T41" fmla="*/ 3175 h 13"/>
              <a:gd name="T42" fmla="*/ 1588 w 14"/>
              <a:gd name="T43" fmla="*/ 4762 h 13"/>
              <a:gd name="T44" fmla="*/ 1588 w 14"/>
              <a:gd name="T45" fmla="*/ 6350 h 13"/>
              <a:gd name="T46" fmla="*/ 0 w 14"/>
              <a:gd name="T47" fmla="*/ 7937 h 13"/>
              <a:gd name="T48" fmla="*/ 0 w 14"/>
              <a:gd name="T49" fmla="*/ 9525 h 13"/>
              <a:gd name="T50" fmla="*/ 0 w 14"/>
              <a:gd name="T51" fmla="*/ 11112 h 13"/>
              <a:gd name="T52" fmla="*/ 1588 w 14"/>
              <a:gd name="T53" fmla="*/ 15875 h 13"/>
              <a:gd name="T54" fmla="*/ 1588 w 14"/>
              <a:gd name="T55" fmla="*/ 17462 h 13"/>
              <a:gd name="T56" fmla="*/ 3175 w 14"/>
              <a:gd name="T57" fmla="*/ 17462 h 13"/>
              <a:gd name="T58" fmla="*/ 4763 w 14"/>
              <a:gd name="T59" fmla="*/ 19050 h 13"/>
              <a:gd name="T60" fmla="*/ 6350 w 14"/>
              <a:gd name="T61" fmla="*/ 20637 h 13"/>
              <a:gd name="T62" fmla="*/ 9525 w 14"/>
              <a:gd name="T63" fmla="*/ 20637 h 13"/>
              <a:gd name="T64" fmla="*/ 11113 w 14"/>
              <a:gd name="T65" fmla="*/ 20637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
              <a:gd name="T100" fmla="*/ 0 h 13"/>
              <a:gd name="T101" fmla="*/ 14 w 14"/>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 h="13">
                <a:moveTo>
                  <a:pt x="7" y="13"/>
                </a:moveTo>
                <a:lnTo>
                  <a:pt x="8" y="13"/>
                </a:lnTo>
                <a:lnTo>
                  <a:pt x="9" y="13"/>
                </a:lnTo>
                <a:lnTo>
                  <a:pt x="10" y="12"/>
                </a:lnTo>
                <a:lnTo>
                  <a:pt x="11" y="11"/>
                </a:lnTo>
                <a:lnTo>
                  <a:pt x="13" y="11"/>
                </a:lnTo>
                <a:lnTo>
                  <a:pt x="13" y="10"/>
                </a:lnTo>
                <a:lnTo>
                  <a:pt x="14" y="7"/>
                </a:lnTo>
                <a:lnTo>
                  <a:pt x="14" y="6"/>
                </a:lnTo>
                <a:lnTo>
                  <a:pt x="14" y="5"/>
                </a:lnTo>
                <a:lnTo>
                  <a:pt x="13" y="4"/>
                </a:lnTo>
                <a:lnTo>
                  <a:pt x="13" y="3"/>
                </a:lnTo>
                <a:lnTo>
                  <a:pt x="11" y="2"/>
                </a:lnTo>
                <a:lnTo>
                  <a:pt x="10" y="0"/>
                </a:lnTo>
                <a:lnTo>
                  <a:pt x="9" y="0"/>
                </a:lnTo>
                <a:lnTo>
                  <a:pt x="8" y="0"/>
                </a:lnTo>
                <a:lnTo>
                  <a:pt x="7" y="0"/>
                </a:lnTo>
                <a:lnTo>
                  <a:pt x="6" y="0"/>
                </a:lnTo>
                <a:lnTo>
                  <a:pt x="4" y="0"/>
                </a:lnTo>
                <a:lnTo>
                  <a:pt x="3" y="0"/>
                </a:lnTo>
                <a:lnTo>
                  <a:pt x="2" y="2"/>
                </a:lnTo>
                <a:lnTo>
                  <a:pt x="1" y="3"/>
                </a:lnTo>
                <a:lnTo>
                  <a:pt x="1" y="4"/>
                </a:lnTo>
                <a:lnTo>
                  <a:pt x="0" y="5"/>
                </a:lnTo>
                <a:lnTo>
                  <a:pt x="0" y="6"/>
                </a:lnTo>
                <a:lnTo>
                  <a:pt x="0" y="7"/>
                </a:lnTo>
                <a:lnTo>
                  <a:pt x="1" y="10"/>
                </a:lnTo>
                <a:lnTo>
                  <a:pt x="1" y="11"/>
                </a:lnTo>
                <a:lnTo>
                  <a:pt x="2" y="11"/>
                </a:lnTo>
                <a:lnTo>
                  <a:pt x="3" y="12"/>
                </a:lnTo>
                <a:lnTo>
                  <a:pt x="4" y="13"/>
                </a:lnTo>
                <a:lnTo>
                  <a:pt x="6" y="13"/>
                </a:lnTo>
                <a:lnTo>
                  <a:pt x="7" y="13"/>
                </a:lnTo>
                <a:close/>
              </a:path>
            </a:pathLst>
          </a:custGeom>
          <a:solidFill>
            <a:srgbClr val="FFFFFF"/>
          </a:solidFill>
          <a:ln w="9525">
            <a:noFill/>
            <a:round/>
            <a:headEnd/>
            <a:tailEnd/>
          </a:ln>
        </p:spPr>
        <p:txBody>
          <a:bodyPr/>
          <a:lstStyle/>
          <a:p>
            <a:endParaRPr lang="en-US">
              <a:latin typeface="+mj-lt"/>
            </a:endParaRPr>
          </a:p>
        </p:txBody>
      </p:sp>
      <p:sp>
        <p:nvSpPr>
          <p:cNvPr id="35" name="Freeform 31"/>
          <p:cNvSpPr>
            <a:spLocks/>
          </p:cNvSpPr>
          <p:nvPr/>
        </p:nvSpPr>
        <p:spPr bwMode="auto">
          <a:xfrm>
            <a:off x="2095550" y="4167188"/>
            <a:ext cx="11112" cy="11112"/>
          </a:xfrm>
          <a:custGeom>
            <a:avLst/>
            <a:gdLst>
              <a:gd name="T0" fmla="*/ 4762 w 7"/>
              <a:gd name="T1" fmla="*/ 11112 h 7"/>
              <a:gd name="T2" fmla="*/ 7937 w 7"/>
              <a:gd name="T3" fmla="*/ 9525 h 7"/>
              <a:gd name="T4" fmla="*/ 9525 w 7"/>
              <a:gd name="T5" fmla="*/ 9525 h 7"/>
              <a:gd name="T6" fmla="*/ 9525 w 7"/>
              <a:gd name="T7" fmla="*/ 7937 h 7"/>
              <a:gd name="T8" fmla="*/ 11112 w 7"/>
              <a:gd name="T9" fmla="*/ 6350 h 7"/>
              <a:gd name="T10" fmla="*/ 9525 w 7"/>
              <a:gd name="T11" fmla="*/ 3175 h 7"/>
              <a:gd name="T12" fmla="*/ 9525 w 7"/>
              <a:gd name="T13" fmla="*/ 3175 h 7"/>
              <a:gd name="T14" fmla="*/ 7937 w 7"/>
              <a:gd name="T15" fmla="*/ 0 h 7"/>
              <a:gd name="T16" fmla="*/ 4762 w 7"/>
              <a:gd name="T17" fmla="*/ 0 h 7"/>
              <a:gd name="T18" fmla="*/ 3175 w 7"/>
              <a:gd name="T19" fmla="*/ 0 h 7"/>
              <a:gd name="T20" fmla="*/ 1587 w 7"/>
              <a:gd name="T21" fmla="*/ 3175 h 7"/>
              <a:gd name="T22" fmla="*/ 0 w 7"/>
              <a:gd name="T23" fmla="*/ 3175 h 7"/>
              <a:gd name="T24" fmla="*/ 0 w 7"/>
              <a:gd name="T25" fmla="*/ 6350 h 7"/>
              <a:gd name="T26" fmla="*/ 0 w 7"/>
              <a:gd name="T27" fmla="*/ 7937 h 7"/>
              <a:gd name="T28" fmla="*/ 1587 w 7"/>
              <a:gd name="T29" fmla="*/ 9525 h 7"/>
              <a:gd name="T30" fmla="*/ 3175 w 7"/>
              <a:gd name="T31" fmla="*/ 9525 h 7"/>
              <a:gd name="T32" fmla="*/ 4762 w 7"/>
              <a:gd name="T33" fmla="*/ 11112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7"/>
              <a:gd name="T53" fmla="*/ 7 w 7"/>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7">
                <a:moveTo>
                  <a:pt x="3" y="7"/>
                </a:moveTo>
                <a:lnTo>
                  <a:pt x="5" y="6"/>
                </a:lnTo>
                <a:lnTo>
                  <a:pt x="6" y="6"/>
                </a:lnTo>
                <a:lnTo>
                  <a:pt x="6" y="5"/>
                </a:lnTo>
                <a:lnTo>
                  <a:pt x="7" y="4"/>
                </a:lnTo>
                <a:lnTo>
                  <a:pt x="6" y="2"/>
                </a:lnTo>
                <a:lnTo>
                  <a:pt x="5" y="0"/>
                </a:lnTo>
                <a:lnTo>
                  <a:pt x="3" y="0"/>
                </a:lnTo>
                <a:lnTo>
                  <a:pt x="2" y="0"/>
                </a:lnTo>
                <a:lnTo>
                  <a:pt x="1" y="2"/>
                </a:lnTo>
                <a:lnTo>
                  <a:pt x="0" y="2"/>
                </a:lnTo>
                <a:lnTo>
                  <a:pt x="0" y="4"/>
                </a:lnTo>
                <a:lnTo>
                  <a:pt x="0" y="5"/>
                </a:lnTo>
                <a:lnTo>
                  <a:pt x="1" y="6"/>
                </a:lnTo>
                <a:lnTo>
                  <a:pt x="2" y="6"/>
                </a:lnTo>
                <a:lnTo>
                  <a:pt x="3" y="7"/>
                </a:lnTo>
                <a:close/>
              </a:path>
            </a:pathLst>
          </a:custGeom>
          <a:solidFill>
            <a:srgbClr val="FFFFFF"/>
          </a:solidFill>
          <a:ln w="9525">
            <a:noFill/>
            <a:round/>
            <a:headEnd/>
            <a:tailEnd/>
          </a:ln>
        </p:spPr>
        <p:txBody>
          <a:bodyPr/>
          <a:lstStyle/>
          <a:p>
            <a:endParaRPr lang="en-US">
              <a:latin typeface="+mj-lt"/>
            </a:endParaRPr>
          </a:p>
        </p:txBody>
      </p:sp>
      <p:sp>
        <p:nvSpPr>
          <p:cNvPr id="36" name="Freeform 32"/>
          <p:cNvSpPr>
            <a:spLocks/>
          </p:cNvSpPr>
          <p:nvPr/>
        </p:nvSpPr>
        <p:spPr bwMode="auto">
          <a:xfrm>
            <a:off x="2114600" y="4167188"/>
            <a:ext cx="7937" cy="11112"/>
          </a:xfrm>
          <a:custGeom>
            <a:avLst/>
            <a:gdLst>
              <a:gd name="T0" fmla="*/ 4762 w 5"/>
              <a:gd name="T1" fmla="*/ 11112 h 7"/>
              <a:gd name="T2" fmla="*/ 6350 w 5"/>
              <a:gd name="T3" fmla="*/ 11112 h 7"/>
              <a:gd name="T4" fmla="*/ 7937 w 5"/>
              <a:gd name="T5" fmla="*/ 9525 h 7"/>
              <a:gd name="T6" fmla="*/ 7937 w 5"/>
              <a:gd name="T7" fmla="*/ 7937 h 7"/>
              <a:gd name="T8" fmla="*/ 7937 w 5"/>
              <a:gd name="T9" fmla="*/ 6350 h 7"/>
              <a:gd name="T10" fmla="*/ 7937 w 5"/>
              <a:gd name="T11" fmla="*/ 4762 h 7"/>
              <a:gd name="T12" fmla="*/ 7937 w 5"/>
              <a:gd name="T13" fmla="*/ 3175 h 7"/>
              <a:gd name="T14" fmla="*/ 6350 w 5"/>
              <a:gd name="T15" fmla="*/ 0 h 7"/>
              <a:gd name="T16" fmla="*/ 4762 w 5"/>
              <a:gd name="T17" fmla="*/ 0 h 7"/>
              <a:gd name="T18" fmla="*/ 3175 w 5"/>
              <a:gd name="T19" fmla="*/ 0 h 7"/>
              <a:gd name="T20" fmla="*/ 1587 w 5"/>
              <a:gd name="T21" fmla="*/ 3175 h 7"/>
              <a:gd name="T22" fmla="*/ 0 w 5"/>
              <a:gd name="T23" fmla="*/ 4762 h 7"/>
              <a:gd name="T24" fmla="*/ 0 w 5"/>
              <a:gd name="T25" fmla="*/ 6350 h 7"/>
              <a:gd name="T26" fmla="*/ 0 w 5"/>
              <a:gd name="T27" fmla="*/ 7937 h 7"/>
              <a:gd name="T28" fmla="*/ 1587 w 5"/>
              <a:gd name="T29" fmla="*/ 9525 h 7"/>
              <a:gd name="T30" fmla="*/ 3175 w 5"/>
              <a:gd name="T31" fmla="*/ 11112 h 7"/>
              <a:gd name="T32" fmla="*/ 4762 w 5"/>
              <a:gd name="T33" fmla="*/ 11112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7"/>
              <a:gd name="T53" fmla="*/ 5 w 5"/>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7">
                <a:moveTo>
                  <a:pt x="3" y="7"/>
                </a:moveTo>
                <a:lnTo>
                  <a:pt x="4" y="7"/>
                </a:lnTo>
                <a:lnTo>
                  <a:pt x="5" y="6"/>
                </a:lnTo>
                <a:lnTo>
                  <a:pt x="5" y="5"/>
                </a:lnTo>
                <a:lnTo>
                  <a:pt x="5" y="4"/>
                </a:lnTo>
                <a:lnTo>
                  <a:pt x="5" y="3"/>
                </a:lnTo>
                <a:lnTo>
                  <a:pt x="5" y="2"/>
                </a:lnTo>
                <a:lnTo>
                  <a:pt x="4" y="0"/>
                </a:lnTo>
                <a:lnTo>
                  <a:pt x="3" y="0"/>
                </a:lnTo>
                <a:lnTo>
                  <a:pt x="2" y="0"/>
                </a:lnTo>
                <a:lnTo>
                  <a:pt x="1" y="2"/>
                </a:lnTo>
                <a:lnTo>
                  <a:pt x="0" y="3"/>
                </a:lnTo>
                <a:lnTo>
                  <a:pt x="0" y="4"/>
                </a:lnTo>
                <a:lnTo>
                  <a:pt x="0" y="5"/>
                </a:lnTo>
                <a:lnTo>
                  <a:pt x="1" y="6"/>
                </a:lnTo>
                <a:lnTo>
                  <a:pt x="2" y="7"/>
                </a:lnTo>
                <a:lnTo>
                  <a:pt x="3" y="7"/>
                </a:lnTo>
                <a:close/>
              </a:path>
            </a:pathLst>
          </a:custGeom>
          <a:solidFill>
            <a:srgbClr val="FFFFFF"/>
          </a:solidFill>
          <a:ln w="9525">
            <a:noFill/>
            <a:round/>
            <a:headEnd/>
            <a:tailEnd/>
          </a:ln>
        </p:spPr>
        <p:txBody>
          <a:bodyPr/>
          <a:lstStyle/>
          <a:p>
            <a:endParaRPr lang="en-US">
              <a:latin typeface="+mj-lt"/>
            </a:endParaRPr>
          </a:p>
        </p:txBody>
      </p:sp>
      <p:sp>
        <p:nvSpPr>
          <p:cNvPr id="37" name="Freeform 33"/>
          <p:cNvSpPr>
            <a:spLocks/>
          </p:cNvSpPr>
          <p:nvPr/>
        </p:nvSpPr>
        <p:spPr bwMode="auto">
          <a:xfrm>
            <a:off x="2041575" y="4021138"/>
            <a:ext cx="30162" cy="146050"/>
          </a:xfrm>
          <a:custGeom>
            <a:avLst/>
            <a:gdLst>
              <a:gd name="T0" fmla="*/ 9525 w 19"/>
              <a:gd name="T1" fmla="*/ 1588 h 92"/>
              <a:gd name="T2" fmla="*/ 9525 w 19"/>
              <a:gd name="T3" fmla="*/ 6350 h 92"/>
              <a:gd name="T4" fmla="*/ 6350 w 19"/>
              <a:gd name="T5" fmla="*/ 12700 h 92"/>
              <a:gd name="T6" fmla="*/ 3175 w 19"/>
              <a:gd name="T7" fmla="*/ 25400 h 92"/>
              <a:gd name="T8" fmla="*/ 1587 w 19"/>
              <a:gd name="T9" fmla="*/ 44450 h 92"/>
              <a:gd name="T10" fmla="*/ 0 w 19"/>
              <a:gd name="T11" fmla="*/ 65088 h 92"/>
              <a:gd name="T12" fmla="*/ 0 w 19"/>
              <a:gd name="T13" fmla="*/ 88900 h 92"/>
              <a:gd name="T14" fmla="*/ 1587 w 19"/>
              <a:gd name="T15" fmla="*/ 117475 h 92"/>
              <a:gd name="T16" fmla="*/ 7937 w 19"/>
              <a:gd name="T17" fmla="*/ 146050 h 92"/>
              <a:gd name="T18" fmla="*/ 30162 w 19"/>
              <a:gd name="T19" fmla="*/ 144463 h 92"/>
              <a:gd name="T20" fmla="*/ 28575 w 19"/>
              <a:gd name="T21" fmla="*/ 141288 h 92"/>
              <a:gd name="T22" fmla="*/ 25400 w 19"/>
              <a:gd name="T23" fmla="*/ 128588 h 92"/>
              <a:gd name="T24" fmla="*/ 23812 w 19"/>
              <a:gd name="T25" fmla="*/ 111125 h 92"/>
              <a:gd name="T26" fmla="*/ 22225 w 19"/>
              <a:gd name="T27" fmla="*/ 88900 h 92"/>
              <a:gd name="T28" fmla="*/ 20637 w 19"/>
              <a:gd name="T29" fmla="*/ 66675 h 92"/>
              <a:gd name="T30" fmla="*/ 20637 w 19"/>
              <a:gd name="T31" fmla="*/ 42862 h 92"/>
              <a:gd name="T32" fmla="*/ 23812 w 19"/>
              <a:gd name="T33" fmla="*/ 20637 h 92"/>
              <a:gd name="T34" fmla="*/ 30162 w 19"/>
              <a:gd name="T35" fmla="*/ 1588 h 92"/>
              <a:gd name="T36" fmla="*/ 30162 w 19"/>
              <a:gd name="T37" fmla="*/ 0 h 92"/>
              <a:gd name="T38" fmla="*/ 30162 w 19"/>
              <a:gd name="T39" fmla="*/ 0 h 92"/>
              <a:gd name="T40" fmla="*/ 30162 w 19"/>
              <a:gd name="T41" fmla="*/ 0 h 92"/>
              <a:gd name="T42" fmla="*/ 28575 w 19"/>
              <a:gd name="T43" fmla="*/ 0 h 92"/>
              <a:gd name="T44" fmla="*/ 25400 w 19"/>
              <a:gd name="T45" fmla="*/ 0 h 92"/>
              <a:gd name="T46" fmla="*/ 22225 w 19"/>
              <a:gd name="T47" fmla="*/ 0 h 92"/>
              <a:gd name="T48" fmla="*/ 17462 w 19"/>
              <a:gd name="T49" fmla="*/ 0 h 92"/>
              <a:gd name="T50" fmla="*/ 9525 w 19"/>
              <a:gd name="T51" fmla="*/ 1588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
              <a:gd name="T79" fmla="*/ 0 h 92"/>
              <a:gd name="T80" fmla="*/ 19 w 19"/>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 h="92">
                <a:moveTo>
                  <a:pt x="6" y="1"/>
                </a:moveTo>
                <a:lnTo>
                  <a:pt x="6" y="4"/>
                </a:lnTo>
                <a:lnTo>
                  <a:pt x="4" y="8"/>
                </a:lnTo>
                <a:lnTo>
                  <a:pt x="2" y="16"/>
                </a:lnTo>
                <a:lnTo>
                  <a:pt x="1" y="28"/>
                </a:lnTo>
                <a:lnTo>
                  <a:pt x="0" y="41"/>
                </a:lnTo>
                <a:lnTo>
                  <a:pt x="0" y="56"/>
                </a:lnTo>
                <a:lnTo>
                  <a:pt x="1" y="74"/>
                </a:lnTo>
                <a:lnTo>
                  <a:pt x="5" y="92"/>
                </a:lnTo>
                <a:lnTo>
                  <a:pt x="19" y="91"/>
                </a:lnTo>
                <a:lnTo>
                  <a:pt x="18" y="89"/>
                </a:lnTo>
                <a:lnTo>
                  <a:pt x="16" y="81"/>
                </a:lnTo>
                <a:lnTo>
                  <a:pt x="15" y="70"/>
                </a:lnTo>
                <a:lnTo>
                  <a:pt x="14" y="56"/>
                </a:lnTo>
                <a:lnTo>
                  <a:pt x="13" y="42"/>
                </a:lnTo>
                <a:lnTo>
                  <a:pt x="13" y="27"/>
                </a:lnTo>
                <a:lnTo>
                  <a:pt x="15" y="13"/>
                </a:lnTo>
                <a:lnTo>
                  <a:pt x="19" y="1"/>
                </a:lnTo>
                <a:lnTo>
                  <a:pt x="19" y="0"/>
                </a:lnTo>
                <a:lnTo>
                  <a:pt x="18" y="0"/>
                </a:lnTo>
                <a:lnTo>
                  <a:pt x="16" y="0"/>
                </a:lnTo>
                <a:lnTo>
                  <a:pt x="14" y="0"/>
                </a:lnTo>
                <a:lnTo>
                  <a:pt x="11" y="0"/>
                </a:lnTo>
                <a:lnTo>
                  <a:pt x="6" y="1"/>
                </a:lnTo>
                <a:close/>
              </a:path>
            </a:pathLst>
          </a:custGeom>
          <a:solidFill>
            <a:srgbClr val="3F9EFF"/>
          </a:solidFill>
          <a:ln w="9525">
            <a:noFill/>
            <a:round/>
            <a:headEnd/>
            <a:tailEnd/>
          </a:ln>
        </p:spPr>
        <p:txBody>
          <a:bodyPr/>
          <a:lstStyle/>
          <a:p>
            <a:endParaRPr lang="en-US">
              <a:latin typeface="+mj-lt"/>
            </a:endParaRPr>
          </a:p>
        </p:txBody>
      </p:sp>
      <p:sp>
        <p:nvSpPr>
          <p:cNvPr id="38" name="Freeform 34"/>
          <p:cNvSpPr>
            <a:spLocks/>
          </p:cNvSpPr>
          <p:nvPr/>
        </p:nvSpPr>
        <p:spPr bwMode="auto">
          <a:xfrm>
            <a:off x="2197150" y="4002088"/>
            <a:ext cx="42862" cy="163512"/>
          </a:xfrm>
          <a:custGeom>
            <a:avLst/>
            <a:gdLst>
              <a:gd name="T0" fmla="*/ 42862 w 27"/>
              <a:gd name="T1" fmla="*/ 0 h 103"/>
              <a:gd name="T2" fmla="*/ 41275 w 27"/>
              <a:gd name="T3" fmla="*/ 3175 h 103"/>
              <a:gd name="T4" fmla="*/ 39687 w 27"/>
              <a:gd name="T5" fmla="*/ 6350 h 103"/>
              <a:gd name="T6" fmla="*/ 34925 w 27"/>
              <a:gd name="T7" fmla="*/ 15875 h 103"/>
              <a:gd name="T8" fmla="*/ 31750 w 27"/>
              <a:gd name="T9" fmla="*/ 28575 h 103"/>
              <a:gd name="T10" fmla="*/ 28575 w 27"/>
              <a:gd name="T11" fmla="*/ 50800 h 103"/>
              <a:gd name="T12" fmla="*/ 25400 w 27"/>
              <a:gd name="T13" fmla="*/ 77787 h 103"/>
              <a:gd name="T14" fmla="*/ 28575 w 27"/>
              <a:gd name="T15" fmla="*/ 115887 h 103"/>
              <a:gd name="T16" fmla="*/ 31750 w 27"/>
              <a:gd name="T17" fmla="*/ 163512 h 103"/>
              <a:gd name="T18" fmla="*/ 7937 w 27"/>
              <a:gd name="T19" fmla="*/ 163512 h 103"/>
              <a:gd name="T20" fmla="*/ 7937 w 27"/>
              <a:gd name="T21" fmla="*/ 160337 h 103"/>
              <a:gd name="T22" fmla="*/ 6350 w 27"/>
              <a:gd name="T23" fmla="*/ 146050 h 103"/>
              <a:gd name="T24" fmla="*/ 3175 w 27"/>
              <a:gd name="T25" fmla="*/ 127000 h 103"/>
              <a:gd name="T26" fmla="*/ 1587 w 27"/>
              <a:gd name="T27" fmla="*/ 103187 h 103"/>
              <a:gd name="T28" fmla="*/ 0 w 27"/>
              <a:gd name="T29" fmla="*/ 74612 h 103"/>
              <a:gd name="T30" fmla="*/ 1587 w 27"/>
              <a:gd name="T31" fmla="*/ 49212 h 103"/>
              <a:gd name="T32" fmla="*/ 6350 w 27"/>
              <a:gd name="T33" fmla="*/ 22225 h 103"/>
              <a:gd name="T34" fmla="*/ 14287 w 27"/>
              <a:gd name="T35" fmla="*/ 0 h 103"/>
              <a:gd name="T36" fmla="*/ 42862 w 27"/>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103"/>
              <a:gd name="T59" fmla="*/ 27 w 27"/>
              <a:gd name="T60" fmla="*/ 103 h 1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103">
                <a:moveTo>
                  <a:pt x="27" y="0"/>
                </a:moveTo>
                <a:lnTo>
                  <a:pt x="26" y="2"/>
                </a:lnTo>
                <a:lnTo>
                  <a:pt x="25" y="4"/>
                </a:lnTo>
                <a:lnTo>
                  <a:pt x="22" y="10"/>
                </a:lnTo>
                <a:lnTo>
                  <a:pt x="20" y="18"/>
                </a:lnTo>
                <a:lnTo>
                  <a:pt x="18" y="32"/>
                </a:lnTo>
                <a:lnTo>
                  <a:pt x="16" y="49"/>
                </a:lnTo>
                <a:lnTo>
                  <a:pt x="18" y="73"/>
                </a:lnTo>
                <a:lnTo>
                  <a:pt x="20" y="103"/>
                </a:lnTo>
                <a:lnTo>
                  <a:pt x="5" y="103"/>
                </a:lnTo>
                <a:lnTo>
                  <a:pt x="5" y="101"/>
                </a:lnTo>
                <a:lnTo>
                  <a:pt x="4" y="92"/>
                </a:lnTo>
                <a:lnTo>
                  <a:pt x="2" y="80"/>
                </a:lnTo>
                <a:lnTo>
                  <a:pt x="1" y="65"/>
                </a:lnTo>
                <a:lnTo>
                  <a:pt x="0" y="47"/>
                </a:lnTo>
                <a:lnTo>
                  <a:pt x="1" y="31"/>
                </a:lnTo>
                <a:lnTo>
                  <a:pt x="4" y="14"/>
                </a:lnTo>
                <a:lnTo>
                  <a:pt x="9" y="0"/>
                </a:lnTo>
                <a:lnTo>
                  <a:pt x="27" y="0"/>
                </a:lnTo>
                <a:close/>
              </a:path>
            </a:pathLst>
          </a:custGeom>
          <a:solidFill>
            <a:srgbClr val="3F9EFF"/>
          </a:solidFill>
          <a:ln w="9525">
            <a:noFill/>
            <a:round/>
            <a:headEnd/>
            <a:tailEnd/>
          </a:ln>
        </p:spPr>
        <p:txBody>
          <a:bodyPr/>
          <a:lstStyle/>
          <a:p>
            <a:endParaRPr lang="en-US">
              <a:latin typeface="+mj-lt"/>
            </a:endParaRPr>
          </a:p>
        </p:txBody>
      </p:sp>
      <p:sp>
        <p:nvSpPr>
          <p:cNvPr id="39" name="Freeform 35"/>
          <p:cNvSpPr>
            <a:spLocks/>
          </p:cNvSpPr>
          <p:nvPr/>
        </p:nvSpPr>
        <p:spPr bwMode="auto">
          <a:xfrm>
            <a:off x="2041575" y="4029075"/>
            <a:ext cx="28575" cy="127000"/>
          </a:xfrm>
          <a:custGeom>
            <a:avLst/>
            <a:gdLst>
              <a:gd name="T0" fmla="*/ 9525 w 18"/>
              <a:gd name="T1" fmla="*/ 3175 h 80"/>
              <a:gd name="T2" fmla="*/ 9525 w 18"/>
              <a:gd name="T3" fmla="*/ 4762 h 80"/>
              <a:gd name="T4" fmla="*/ 7937 w 18"/>
              <a:gd name="T5" fmla="*/ 12700 h 80"/>
              <a:gd name="T6" fmla="*/ 3175 w 18"/>
              <a:gd name="T7" fmla="*/ 23812 h 80"/>
              <a:gd name="T8" fmla="*/ 1588 w 18"/>
              <a:gd name="T9" fmla="*/ 38100 h 80"/>
              <a:gd name="T10" fmla="*/ 0 w 18"/>
              <a:gd name="T11" fmla="*/ 57150 h 80"/>
              <a:gd name="T12" fmla="*/ 1588 w 18"/>
              <a:gd name="T13" fmla="*/ 79375 h 80"/>
              <a:gd name="T14" fmla="*/ 3175 w 18"/>
              <a:gd name="T15" fmla="*/ 103188 h 80"/>
              <a:gd name="T16" fmla="*/ 7937 w 18"/>
              <a:gd name="T17" fmla="*/ 127000 h 80"/>
              <a:gd name="T18" fmla="*/ 25400 w 18"/>
              <a:gd name="T19" fmla="*/ 127000 h 80"/>
              <a:gd name="T20" fmla="*/ 25400 w 18"/>
              <a:gd name="T21" fmla="*/ 123825 h 80"/>
              <a:gd name="T22" fmla="*/ 23812 w 18"/>
              <a:gd name="T23" fmla="*/ 112713 h 80"/>
              <a:gd name="T24" fmla="*/ 22225 w 18"/>
              <a:gd name="T25" fmla="*/ 98425 h 80"/>
              <a:gd name="T26" fmla="*/ 20637 w 18"/>
              <a:gd name="T27" fmla="*/ 79375 h 80"/>
              <a:gd name="T28" fmla="*/ 19050 w 18"/>
              <a:gd name="T29" fmla="*/ 58738 h 80"/>
              <a:gd name="T30" fmla="*/ 19050 w 18"/>
              <a:gd name="T31" fmla="*/ 38100 h 80"/>
              <a:gd name="T32" fmla="*/ 22225 w 18"/>
              <a:gd name="T33" fmla="*/ 17462 h 80"/>
              <a:gd name="T34" fmla="*/ 28575 w 18"/>
              <a:gd name="T35" fmla="*/ 1588 h 80"/>
              <a:gd name="T36" fmla="*/ 28575 w 18"/>
              <a:gd name="T37" fmla="*/ 1588 h 80"/>
              <a:gd name="T38" fmla="*/ 28575 w 18"/>
              <a:gd name="T39" fmla="*/ 1588 h 80"/>
              <a:gd name="T40" fmla="*/ 28575 w 18"/>
              <a:gd name="T41" fmla="*/ 1588 h 80"/>
              <a:gd name="T42" fmla="*/ 25400 w 18"/>
              <a:gd name="T43" fmla="*/ 0 h 80"/>
              <a:gd name="T44" fmla="*/ 23812 w 18"/>
              <a:gd name="T45" fmla="*/ 0 h 80"/>
              <a:gd name="T46" fmla="*/ 20637 w 18"/>
              <a:gd name="T47" fmla="*/ 0 h 80"/>
              <a:gd name="T48" fmla="*/ 14288 w 18"/>
              <a:gd name="T49" fmla="*/ 1588 h 80"/>
              <a:gd name="T50" fmla="*/ 9525 w 18"/>
              <a:gd name="T51" fmla="*/ 3175 h 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80"/>
              <a:gd name="T80" fmla="*/ 18 w 18"/>
              <a:gd name="T81" fmla="*/ 80 h 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80">
                <a:moveTo>
                  <a:pt x="6" y="2"/>
                </a:moveTo>
                <a:lnTo>
                  <a:pt x="6" y="3"/>
                </a:lnTo>
                <a:lnTo>
                  <a:pt x="5" y="8"/>
                </a:lnTo>
                <a:lnTo>
                  <a:pt x="2" y="15"/>
                </a:lnTo>
                <a:lnTo>
                  <a:pt x="1" y="24"/>
                </a:lnTo>
                <a:lnTo>
                  <a:pt x="0" y="36"/>
                </a:lnTo>
                <a:lnTo>
                  <a:pt x="1" y="50"/>
                </a:lnTo>
                <a:lnTo>
                  <a:pt x="2" y="65"/>
                </a:lnTo>
                <a:lnTo>
                  <a:pt x="5" y="80"/>
                </a:lnTo>
                <a:lnTo>
                  <a:pt x="16" y="80"/>
                </a:lnTo>
                <a:lnTo>
                  <a:pt x="16" y="78"/>
                </a:lnTo>
                <a:lnTo>
                  <a:pt x="15" y="71"/>
                </a:lnTo>
                <a:lnTo>
                  <a:pt x="14" y="62"/>
                </a:lnTo>
                <a:lnTo>
                  <a:pt x="13" y="50"/>
                </a:lnTo>
                <a:lnTo>
                  <a:pt x="12" y="37"/>
                </a:lnTo>
                <a:lnTo>
                  <a:pt x="12" y="24"/>
                </a:lnTo>
                <a:lnTo>
                  <a:pt x="14" y="11"/>
                </a:lnTo>
                <a:lnTo>
                  <a:pt x="18" y="1"/>
                </a:lnTo>
                <a:lnTo>
                  <a:pt x="16" y="0"/>
                </a:lnTo>
                <a:lnTo>
                  <a:pt x="15" y="0"/>
                </a:lnTo>
                <a:lnTo>
                  <a:pt x="13" y="0"/>
                </a:lnTo>
                <a:lnTo>
                  <a:pt x="9" y="1"/>
                </a:lnTo>
                <a:lnTo>
                  <a:pt x="6" y="2"/>
                </a:lnTo>
                <a:close/>
              </a:path>
            </a:pathLst>
          </a:custGeom>
          <a:solidFill>
            <a:srgbClr val="59B2FF"/>
          </a:solidFill>
          <a:ln w="9525">
            <a:noFill/>
            <a:round/>
            <a:headEnd/>
            <a:tailEnd/>
          </a:ln>
        </p:spPr>
        <p:txBody>
          <a:bodyPr/>
          <a:lstStyle/>
          <a:p>
            <a:endParaRPr lang="en-US">
              <a:latin typeface="+mj-lt"/>
            </a:endParaRPr>
          </a:p>
        </p:txBody>
      </p:sp>
      <p:sp>
        <p:nvSpPr>
          <p:cNvPr id="40" name="Freeform 36"/>
          <p:cNvSpPr>
            <a:spLocks/>
          </p:cNvSpPr>
          <p:nvPr/>
        </p:nvSpPr>
        <p:spPr bwMode="auto">
          <a:xfrm>
            <a:off x="2043162" y="4038600"/>
            <a:ext cx="22225" cy="109538"/>
          </a:xfrm>
          <a:custGeom>
            <a:avLst/>
            <a:gdLst>
              <a:gd name="T0" fmla="*/ 7938 w 14"/>
              <a:gd name="T1" fmla="*/ 1588 h 69"/>
              <a:gd name="T2" fmla="*/ 7938 w 14"/>
              <a:gd name="T3" fmla="*/ 3175 h 69"/>
              <a:gd name="T4" fmla="*/ 6350 w 14"/>
              <a:gd name="T5" fmla="*/ 11113 h 69"/>
              <a:gd name="T6" fmla="*/ 4763 w 14"/>
              <a:gd name="T7" fmla="*/ 19050 h 69"/>
              <a:gd name="T8" fmla="*/ 1588 w 14"/>
              <a:gd name="T9" fmla="*/ 33338 h 69"/>
              <a:gd name="T10" fmla="*/ 0 w 14"/>
              <a:gd name="T11" fmla="*/ 47625 h 69"/>
              <a:gd name="T12" fmla="*/ 0 w 14"/>
              <a:gd name="T13" fmla="*/ 66675 h 69"/>
              <a:gd name="T14" fmla="*/ 1588 w 14"/>
              <a:gd name="T15" fmla="*/ 85725 h 69"/>
              <a:gd name="T16" fmla="*/ 6350 w 14"/>
              <a:gd name="T17" fmla="*/ 109538 h 69"/>
              <a:gd name="T18" fmla="*/ 22225 w 14"/>
              <a:gd name="T19" fmla="*/ 106363 h 69"/>
              <a:gd name="T20" fmla="*/ 20638 w 14"/>
              <a:gd name="T21" fmla="*/ 104775 h 69"/>
              <a:gd name="T22" fmla="*/ 20638 w 14"/>
              <a:gd name="T23" fmla="*/ 95250 h 69"/>
              <a:gd name="T24" fmla="*/ 19050 w 14"/>
              <a:gd name="T25" fmla="*/ 82550 h 69"/>
              <a:gd name="T26" fmla="*/ 17463 w 14"/>
              <a:gd name="T27" fmla="*/ 66675 h 69"/>
              <a:gd name="T28" fmla="*/ 15875 w 14"/>
              <a:gd name="T29" fmla="*/ 49213 h 69"/>
              <a:gd name="T30" fmla="*/ 15875 w 14"/>
              <a:gd name="T31" fmla="*/ 30163 h 69"/>
              <a:gd name="T32" fmla="*/ 19050 w 14"/>
              <a:gd name="T33" fmla="*/ 14288 h 69"/>
              <a:gd name="T34" fmla="*/ 22225 w 14"/>
              <a:gd name="T35" fmla="*/ 1588 h 69"/>
              <a:gd name="T36" fmla="*/ 22225 w 14"/>
              <a:gd name="T37" fmla="*/ 1588 h 69"/>
              <a:gd name="T38" fmla="*/ 22225 w 14"/>
              <a:gd name="T39" fmla="*/ 0 h 69"/>
              <a:gd name="T40" fmla="*/ 22225 w 14"/>
              <a:gd name="T41" fmla="*/ 0 h 69"/>
              <a:gd name="T42" fmla="*/ 22225 w 14"/>
              <a:gd name="T43" fmla="*/ 0 h 69"/>
              <a:gd name="T44" fmla="*/ 20638 w 14"/>
              <a:gd name="T45" fmla="*/ 0 h 69"/>
              <a:gd name="T46" fmla="*/ 17463 w 14"/>
              <a:gd name="T47" fmla="*/ 0 h 69"/>
              <a:gd name="T48" fmla="*/ 12700 w 14"/>
              <a:gd name="T49" fmla="*/ 0 h 69"/>
              <a:gd name="T50" fmla="*/ 7938 w 14"/>
              <a:gd name="T51" fmla="*/ 1588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69"/>
              <a:gd name="T80" fmla="*/ 14 w 14"/>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69">
                <a:moveTo>
                  <a:pt x="5" y="1"/>
                </a:moveTo>
                <a:lnTo>
                  <a:pt x="5" y="2"/>
                </a:lnTo>
                <a:lnTo>
                  <a:pt x="4" y="7"/>
                </a:lnTo>
                <a:lnTo>
                  <a:pt x="3" y="12"/>
                </a:lnTo>
                <a:lnTo>
                  <a:pt x="1" y="21"/>
                </a:lnTo>
                <a:lnTo>
                  <a:pt x="0" y="30"/>
                </a:lnTo>
                <a:lnTo>
                  <a:pt x="0" y="42"/>
                </a:lnTo>
                <a:lnTo>
                  <a:pt x="1" y="54"/>
                </a:lnTo>
                <a:lnTo>
                  <a:pt x="4" y="69"/>
                </a:lnTo>
                <a:lnTo>
                  <a:pt x="14" y="67"/>
                </a:lnTo>
                <a:lnTo>
                  <a:pt x="13" y="66"/>
                </a:lnTo>
                <a:lnTo>
                  <a:pt x="13" y="60"/>
                </a:lnTo>
                <a:lnTo>
                  <a:pt x="12" y="52"/>
                </a:lnTo>
                <a:lnTo>
                  <a:pt x="11" y="42"/>
                </a:lnTo>
                <a:lnTo>
                  <a:pt x="10" y="31"/>
                </a:lnTo>
                <a:lnTo>
                  <a:pt x="10" y="19"/>
                </a:lnTo>
                <a:lnTo>
                  <a:pt x="12" y="9"/>
                </a:lnTo>
                <a:lnTo>
                  <a:pt x="14" y="1"/>
                </a:lnTo>
                <a:lnTo>
                  <a:pt x="14" y="0"/>
                </a:lnTo>
                <a:lnTo>
                  <a:pt x="13" y="0"/>
                </a:lnTo>
                <a:lnTo>
                  <a:pt x="11" y="0"/>
                </a:lnTo>
                <a:lnTo>
                  <a:pt x="8" y="0"/>
                </a:lnTo>
                <a:lnTo>
                  <a:pt x="5" y="1"/>
                </a:lnTo>
                <a:close/>
              </a:path>
            </a:pathLst>
          </a:custGeom>
          <a:solidFill>
            <a:srgbClr val="72C6FF"/>
          </a:solidFill>
          <a:ln w="9525">
            <a:noFill/>
            <a:round/>
            <a:headEnd/>
            <a:tailEnd/>
          </a:ln>
        </p:spPr>
        <p:txBody>
          <a:bodyPr/>
          <a:lstStyle/>
          <a:p>
            <a:endParaRPr lang="en-US">
              <a:latin typeface="+mj-lt"/>
            </a:endParaRPr>
          </a:p>
        </p:txBody>
      </p:sp>
      <p:sp>
        <p:nvSpPr>
          <p:cNvPr id="41" name="Freeform 37"/>
          <p:cNvSpPr>
            <a:spLocks/>
          </p:cNvSpPr>
          <p:nvPr/>
        </p:nvSpPr>
        <p:spPr bwMode="auto">
          <a:xfrm>
            <a:off x="2044750" y="4046538"/>
            <a:ext cx="19050" cy="88900"/>
          </a:xfrm>
          <a:custGeom>
            <a:avLst/>
            <a:gdLst>
              <a:gd name="T0" fmla="*/ 6350 w 12"/>
              <a:gd name="T1" fmla="*/ 3175 h 56"/>
              <a:gd name="T2" fmla="*/ 4763 w 12"/>
              <a:gd name="T3" fmla="*/ 3175 h 56"/>
              <a:gd name="T4" fmla="*/ 4763 w 12"/>
              <a:gd name="T5" fmla="*/ 7938 h 56"/>
              <a:gd name="T6" fmla="*/ 3175 w 12"/>
              <a:gd name="T7" fmla="*/ 17463 h 56"/>
              <a:gd name="T8" fmla="*/ 0 w 12"/>
              <a:gd name="T9" fmla="*/ 26988 h 56"/>
              <a:gd name="T10" fmla="*/ 0 w 12"/>
              <a:gd name="T11" fmla="*/ 39688 h 56"/>
              <a:gd name="T12" fmla="*/ 0 w 12"/>
              <a:gd name="T13" fmla="*/ 55563 h 56"/>
              <a:gd name="T14" fmla="*/ 3175 w 12"/>
              <a:gd name="T15" fmla="*/ 73025 h 56"/>
              <a:gd name="T16" fmla="*/ 4763 w 12"/>
              <a:gd name="T17" fmla="*/ 88900 h 56"/>
              <a:gd name="T18" fmla="*/ 17463 w 12"/>
              <a:gd name="T19" fmla="*/ 88900 h 56"/>
              <a:gd name="T20" fmla="*/ 17463 w 12"/>
              <a:gd name="T21" fmla="*/ 87313 h 56"/>
              <a:gd name="T22" fmla="*/ 15875 w 12"/>
              <a:gd name="T23" fmla="*/ 80963 h 56"/>
              <a:gd name="T24" fmla="*/ 15875 w 12"/>
              <a:gd name="T25" fmla="*/ 69850 h 56"/>
              <a:gd name="T26" fmla="*/ 14288 w 12"/>
              <a:gd name="T27" fmla="*/ 55563 h 56"/>
              <a:gd name="T28" fmla="*/ 11112 w 12"/>
              <a:gd name="T29" fmla="*/ 41275 h 56"/>
              <a:gd name="T30" fmla="*/ 14288 w 12"/>
              <a:gd name="T31" fmla="*/ 26988 h 56"/>
              <a:gd name="T32" fmla="*/ 15875 w 12"/>
              <a:gd name="T33" fmla="*/ 11113 h 56"/>
              <a:gd name="T34" fmla="*/ 19050 w 12"/>
              <a:gd name="T35" fmla="*/ 0 h 56"/>
              <a:gd name="T36" fmla="*/ 19050 w 12"/>
              <a:gd name="T37" fmla="*/ 0 h 56"/>
              <a:gd name="T38" fmla="*/ 19050 w 12"/>
              <a:gd name="T39" fmla="*/ 0 h 56"/>
              <a:gd name="T40" fmla="*/ 19050 w 12"/>
              <a:gd name="T41" fmla="*/ 0 h 56"/>
              <a:gd name="T42" fmla="*/ 17463 w 12"/>
              <a:gd name="T43" fmla="*/ 0 h 56"/>
              <a:gd name="T44" fmla="*/ 15875 w 12"/>
              <a:gd name="T45" fmla="*/ 0 h 56"/>
              <a:gd name="T46" fmla="*/ 14288 w 12"/>
              <a:gd name="T47" fmla="*/ 0 h 56"/>
              <a:gd name="T48" fmla="*/ 9525 w 12"/>
              <a:gd name="T49" fmla="*/ 0 h 56"/>
              <a:gd name="T50" fmla="*/ 6350 w 12"/>
              <a:gd name="T51" fmla="*/ 3175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
              <a:gd name="T79" fmla="*/ 0 h 56"/>
              <a:gd name="T80" fmla="*/ 12 w 1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 h="56">
                <a:moveTo>
                  <a:pt x="4" y="2"/>
                </a:moveTo>
                <a:lnTo>
                  <a:pt x="3" y="2"/>
                </a:lnTo>
                <a:lnTo>
                  <a:pt x="3" y="5"/>
                </a:lnTo>
                <a:lnTo>
                  <a:pt x="2" y="11"/>
                </a:lnTo>
                <a:lnTo>
                  <a:pt x="0" y="17"/>
                </a:lnTo>
                <a:lnTo>
                  <a:pt x="0" y="25"/>
                </a:lnTo>
                <a:lnTo>
                  <a:pt x="0" y="35"/>
                </a:lnTo>
                <a:lnTo>
                  <a:pt x="2" y="46"/>
                </a:lnTo>
                <a:lnTo>
                  <a:pt x="3" y="56"/>
                </a:lnTo>
                <a:lnTo>
                  <a:pt x="11" y="56"/>
                </a:lnTo>
                <a:lnTo>
                  <a:pt x="11" y="55"/>
                </a:lnTo>
                <a:lnTo>
                  <a:pt x="10" y="51"/>
                </a:lnTo>
                <a:lnTo>
                  <a:pt x="10" y="44"/>
                </a:lnTo>
                <a:lnTo>
                  <a:pt x="9" y="35"/>
                </a:lnTo>
                <a:lnTo>
                  <a:pt x="7" y="26"/>
                </a:lnTo>
                <a:lnTo>
                  <a:pt x="9" y="17"/>
                </a:lnTo>
                <a:lnTo>
                  <a:pt x="10" y="7"/>
                </a:lnTo>
                <a:lnTo>
                  <a:pt x="12" y="0"/>
                </a:lnTo>
                <a:lnTo>
                  <a:pt x="11" y="0"/>
                </a:lnTo>
                <a:lnTo>
                  <a:pt x="10" y="0"/>
                </a:lnTo>
                <a:lnTo>
                  <a:pt x="9" y="0"/>
                </a:lnTo>
                <a:lnTo>
                  <a:pt x="6" y="0"/>
                </a:lnTo>
                <a:lnTo>
                  <a:pt x="4" y="2"/>
                </a:lnTo>
                <a:close/>
              </a:path>
            </a:pathLst>
          </a:custGeom>
          <a:solidFill>
            <a:srgbClr val="8CD8FF"/>
          </a:solidFill>
          <a:ln w="9525">
            <a:noFill/>
            <a:round/>
            <a:headEnd/>
            <a:tailEnd/>
          </a:ln>
        </p:spPr>
        <p:txBody>
          <a:bodyPr/>
          <a:lstStyle/>
          <a:p>
            <a:endParaRPr lang="en-US">
              <a:latin typeface="+mj-lt"/>
            </a:endParaRPr>
          </a:p>
        </p:txBody>
      </p:sp>
      <p:sp>
        <p:nvSpPr>
          <p:cNvPr id="42" name="Freeform 38"/>
          <p:cNvSpPr>
            <a:spLocks/>
          </p:cNvSpPr>
          <p:nvPr/>
        </p:nvSpPr>
        <p:spPr bwMode="auto">
          <a:xfrm>
            <a:off x="2044750" y="4054475"/>
            <a:ext cx="15875" cy="73025"/>
          </a:xfrm>
          <a:custGeom>
            <a:avLst/>
            <a:gdLst>
              <a:gd name="T0" fmla="*/ 6350 w 10"/>
              <a:gd name="T1" fmla="*/ 1588 h 46"/>
              <a:gd name="T2" fmla="*/ 4762 w 10"/>
              <a:gd name="T3" fmla="*/ 3175 h 46"/>
              <a:gd name="T4" fmla="*/ 4762 w 10"/>
              <a:gd name="T5" fmla="*/ 7938 h 46"/>
              <a:gd name="T6" fmla="*/ 3175 w 10"/>
              <a:gd name="T7" fmla="*/ 12700 h 46"/>
              <a:gd name="T8" fmla="*/ 3175 w 10"/>
              <a:gd name="T9" fmla="*/ 22225 h 46"/>
              <a:gd name="T10" fmla="*/ 0 w 10"/>
              <a:gd name="T11" fmla="*/ 33338 h 46"/>
              <a:gd name="T12" fmla="*/ 0 w 10"/>
              <a:gd name="T13" fmla="*/ 44450 h 46"/>
              <a:gd name="T14" fmla="*/ 3175 w 10"/>
              <a:gd name="T15" fmla="*/ 57150 h 46"/>
              <a:gd name="T16" fmla="*/ 4762 w 10"/>
              <a:gd name="T17" fmla="*/ 73025 h 46"/>
              <a:gd name="T18" fmla="*/ 15875 w 10"/>
              <a:gd name="T19" fmla="*/ 73025 h 46"/>
              <a:gd name="T20" fmla="*/ 15875 w 10"/>
              <a:gd name="T21" fmla="*/ 68263 h 46"/>
              <a:gd name="T22" fmla="*/ 14288 w 10"/>
              <a:gd name="T23" fmla="*/ 63500 h 46"/>
              <a:gd name="T24" fmla="*/ 11112 w 10"/>
              <a:gd name="T25" fmla="*/ 55563 h 46"/>
              <a:gd name="T26" fmla="*/ 11112 w 10"/>
              <a:gd name="T27" fmla="*/ 44450 h 46"/>
              <a:gd name="T28" fmla="*/ 9525 w 10"/>
              <a:gd name="T29" fmla="*/ 33338 h 46"/>
              <a:gd name="T30" fmla="*/ 11112 w 10"/>
              <a:gd name="T31" fmla="*/ 22225 h 46"/>
              <a:gd name="T32" fmla="*/ 11112 w 10"/>
              <a:gd name="T33" fmla="*/ 11112 h 46"/>
              <a:gd name="T34" fmla="*/ 15875 w 10"/>
              <a:gd name="T35" fmla="*/ 1588 h 46"/>
              <a:gd name="T36" fmla="*/ 15875 w 10"/>
              <a:gd name="T37" fmla="*/ 1588 h 46"/>
              <a:gd name="T38" fmla="*/ 15875 w 10"/>
              <a:gd name="T39" fmla="*/ 1588 h 46"/>
              <a:gd name="T40" fmla="*/ 15875 w 10"/>
              <a:gd name="T41" fmla="*/ 0 h 46"/>
              <a:gd name="T42" fmla="*/ 15875 w 10"/>
              <a:gd name="T43" fmla="*/ 0 h 46"/>
              <a:gd name="T44" fmla="*/ 14288 w 10"/>
              <a:gd name="T45" fmla="*/ 0 h 46"/>
              <a:gd name="T46" fmla="*/ 11112 w 10"/>
              <a:gd name="T47" fmla="*/ 0 h 46"/>
              <a:gd name="T48" fmla="*/ 9525 w 10"/>
              <a:gd name="T49" fmla="*/ 1588 h 46"/>
              <a:gd name="T50" fmla="*/ 6350 w 10"/>
              <a:gd name="T51" fmla="*/ 1588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
              <a:gd name="T79" fmla="*/ 0 h 46"/>
              <a:gd name="T80" fmla="*/ 10 w 10"/>
              <a:gd name="T81" fmla="*/ 46 h 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 h="46">
                <a:moveTo>
                  <a:pt x="4" y="1"/>
                </a:moveTo>
                <a:lnTo>
                  <a:pt x="3" y="2"/>
                </a:lnTo>
                <a:lnTo>
                  <a:pt x="3" y="5"/>
                </a:lnTo>
                <a:lnTo>
                  <a:pt x="2" y="8"/>
                </a:lnTo>
                <a:lnTo>
                  <a:pt x="2" y="14"/>
                </a:lnTo>
                <a:lnTo>
                  <a:pt x="0" y="21"/>
                </a:lnTo>
                <a:lnTo>
                  <a:pt x="0" y="28"/>
                </a:lnTo>
                <a:lnTo>
                  <a:pt x="2" y="36"/>
                </a:lnTo>
                <a:lnTo>
                  <a:pt x="3" y="46"/>
                </a:lnTo>
                <a:lnTo>
                  <a:pt x="10" y="46"/>
                </a:lnTo>
                <a:lnTo>
                  <a:pt x="10" y="43"/>
                </a:lnTo>
                <a:lnTo>
                  <a:pt x="9" y="40"/>
                </a:lnTo>
                <a:lnTo>
                  <a:pt x="7" y="35"/>
                </a:lnTo>
                <a:lnTo>
                  <a:pt x="7" y="28"/>
                </a:lnTo>
                <a:lnTo>
                  <a:pt x="6" y="21"/>
                </a:lnTo>
                <a:lnTo>
                  <a:pt x="7" y="14"/>
                </a:lnTo>
                <a:lnTo>
                  <a:pt x="7" y="7"/>
                </a:lnTo>
                <a:lnTo>
                  <a:pt x="10" y="1"/>
                </a:lnTo>
                <a:lnTo>
                  <a:pt x="10" y="0"/>
                </a:lnTo>
                <a:lnTo>
                  <a:pt x="9" y="0"/>
                </a:lnTo>
                <a:lnTo>
                  <a:pt x="7" y="0"/>
                </a:lnTo>
                <a:lnTo>
                  <a:pt x="6" y="1"/>
                </a:lnTo>
                <a:lnTo>
                  <a:pt x="4" y="1"/>
                </a:lnTo>
                <a:close/>
              </a:path>
            </a:pathLst>
          </a:custGeom>
          <a:solidFill>
            <a:srgbClr val="A5EDFF"/>
          </a:solidFill>
          <a:ln w="9525">
            <a:noFill/>
            <a:round/>
            <a:headEnd/>
            <a:tailEnd/>
          </a:ln>
        </p:spPr>
        <p:txBody>
          <a:bodyPr/>
          <a:lstStyle/>
          <a:p>
            <a:endParaRPr lang="en-US">
              <a:latin typeface="+mj-lt"/>
            </a:endParaRPr>
          </a:p>
        </p:txBody>
      </p:sp>
      <p:sp>
        <p:nvSpPr>
          <p:cNvPr id="43" name="Freeform 39"/>
          <p:cNvSpPr>
            <a:spLocks/>
          </p:cNvSpPr>
          <p:nvPr/>
        </p:nvSpPr>
        <p:spPr bwMode="auto">
          <a:xfrm>
            <a:off x="2047925" y="4064000"/>
            <a:ext cx="11112" cy="52388"/>
          </a:xfrm>
          <a:custGeom>
            <a:avLst/>
            <a:gdLst>
              <a:gd name="T0" fmla="*/ 3175 w 7"/>
              <a:gd name="T1" fmla="*/ 1588 h 33"/>
              <a:gd name="T2" fmla="*/ 1587 w 7"/>
              <a:gd name="T3" fmla="*/ 1588 h 33"/>
              <a:gd name="T4" fmla="*/ 1587 w 7"/>
              <a:gd name="T5" fmla="*/ 4763 h 33"/>
              <a:gd name="T6" fmla="*/ 0 w 7"/>
              <a:gd name="T7" fmla="*/ 9525 h 33"/>
              <a:gd name="T8" fmla="*/ 0 w 7"/>
              <a:gd name="T9" fmla="*/ 15875 h 33"/>
              <a:gd name="T10" fmla="*/ 0 w 7"/>
              <a:gd name="T11" fmla="*/ 23813 h 33"/>
              <a:gd name="T12" fmla="*/ 0 w 7"/>
              <a:gd name="T13" fmla="*/ 31750 h 33"/>
              <a:gd name="T14" fmla="*/ 0 w 7"/>
              <a:gd name="T15" fmla="*/ 42863 h 33"/>
              <a:gd name="T16" fmla="*/ 1587 w 7"/>
              <a:gd name="T17" fmla="*/ 52388 h 33"/>
              <a:gd name="T18" fmla="*/ 7937 w 7"/>
              <a:gd name="T19" fmla="*/ 52388 h 33"/>
              <a:gd name="T20" fmla="*/ 7937 w 7"/>
              <a:gd name="T21" fmla="*/ 49213 h 33"/>
              <a:gd name="T22" fmla="*/ 7937 w 7"/>
              <a:gd name="T23" fmla="*/ 46038 h 33"/>
              <a:gd name="T24" fmla="*/ 6350 w 7"/>
              <a:gd name="T25" fmla="*/ 41275 h 33"/>
              <a:gd name="T26" fmla="*/ 6350 w 7"/>
              <a:gd name="T27" fmla="*/ 31750 h 33"/>
              <a:gd name="T28" fmla="*/ 6350 w 7"/>
              <a:gd name="T29" fmla="*/ 23813 h 33"/>
              <a:gd name="T30" fmla="*/ 6350 w 7"/>
              <a:gd name="T31" fmla="*/ 14288 h 33"/>
              <a:gd name="T32" fmla="*/ 6350 w 7"/>
              <a:gd name="T33" fmla="*/ 7938 h 33"/>
              <a:gd name="T34" fmla="*/ 11112 w 7"/>
              <a:gd name="T35" fmla="*/ 0 h 33"/>
              <a:gd name="T36" fmla="*/ 11112 w 7"/>
              <a:gd name="T37" fmla="*/ 0 h 33"/>
              <a:gd name="T38" fmla="*/ 11112 w 7"/>
              <a:gd name="T39" fmla="*/ 0 h 33"/>
              <a:gd name="T40" fmla="*/ 7937 w 7"/>
              <a:gd name="T41" fmla="*/ 0 h 33"/>
              <a:gd name="T42" fmla="*/ 7937 w 7"/>
              <a:gd name="T43" fmla="*/ 0 h 33"/>
              <a:gd name="T44" fmla="*/ 7937 w 7"/>
              <a:gd name="T45" fmla="*/ 0 h 33"/>
              <a:gd name="T46" fmla="*/ 6350 w 7"/>
              <a:gd name="T47" fmla="*/ 0 h 33"/>
              <a:gd name="T48" fmla="*/ 4762 w 7"/>
              <a:gd name="T49" fmla="*/ 0 h 33"/>
              <a:gd name="T50" fmla="*/ 3175 w 7"/>
              <a:gd name="T51" fmla="*/ 1588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
              <a:gd name="T79" fmla="*/ 0 h 33"/>
              <a:gd name="T80" fmla="*/ 7 w 7"/>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 h="33">
                <a:moveTo>
                  <a:pt x="2" y="1"/>
                </a:moveTo>
                <a:lnTo>
                  <a:pt x="1" y="1"/>
                </a:lnTo>
                <a:lnTo>
                  <a:pt x="1" y="3"/>
                </a:lnTo>
                <a:lnTo>
                  <a:pt x="0" y="6"/>
                </a:lnTo>
                <a:lnTo>
                  <a:pt x="0" y="10"/>
                </a:lnTo>
                <a:lnTo>
                  <a:pt x="0" y="15"/>
                </a:lnTo>
                <a:lnTo>
                  <a:pt x="0" y="20"/>
                </a:lnTo>
                <a:lnTo>
                  <a:pt x="0" y="27"/>
                </a:lnTo>
                <a:lnTo>
                  <a:pt x="1" y="33"/>
                </a:lnTo>
                <a:lnTo>
                  <a:pt x="5" y="33"/>
                </a:lnTo>
                <a:lnTo>
                  <a:pt x="5" y="31"/>
                </a:lnTo>
                <a:lnTo>
                  <a:pt x="5" y="29"/>
                </a:lnTo>
                <a:lnTo>
                  <a:pt x="4" y="26"/>
                </a:lnTo>
                <a:lnTo>
                  <a:pt x="4" y="20"/>
                </a:lnTo>
                <a:lnTo>
                  <a:pt x="4" y="15"/>
                </a:lnTo>
                <a:lnTo>
                  <a:pt x="4" y="9"/>
                </a:lnTo>
                <a:lnTo>
                  <a:pt x="4" y="5"/>
                </a:lnTo>
                <a:lnTo>
                  <a:pt x="7" y="0"/>
                </a:lnTo>
                <a:lnTo>
                  <a:pt x="5" y="0"/>
                </a:lnTo>
                <a:lnTo>
                  <a:pt x="4" y="0"/>
                </a:lnTo>
                <a:lnTo>
                  <a:pt x="3" y="0"/>
                </a:lnTo>
                <a:lnTo>
                  <a:pt x="2" y="1"/>
                </a:lnTo>
                <a:close/>
              </a:path>
            </a:pathLst>
          </a:custGeom>
          <a:solidFill>
            <a:srgbClr val="BFFFFF"/>
          </a:solidFill>
          <a:ln w="9525">
            <a:noFill/>
            <a:round/>
            <a:headEnd/>
            <a:tailEnd/>
          </a:ln>
        </p:spPr>
        <p:txBody>
          <a:bodyPr/>
          <a:lstStyle/>
          <a:p>
            <a:endParaRPr lang="en-US">
              <a:latin typeface="+mj-lt"/>
            </a:endParaRPr>
          </a:p>
        </p:txBody>
      </p:sp>
      <p:sp>
        <p:nvSpPr>
          <p:cNvPr id="44" name="Freeform 40"/>
          <p:cNvSpPr>
            <a:spLocks/>
          </p:cNvSpPr>
          <p:nvPr/>
        </p:nvSpPr>
        <p:spPr bwMode="auto">
          <a:xfrm>
            <a:off x="2198737" y="4011613"/>
            <a:ext cx="38100" cy="142875"/>
          </a:xfrm>
          <a:custGeom>
            <a:avLst/>
            <a:gdLst>
              <a:gd name="T0" fmla="*/ 38100 w 24"/>
              <a:gd name="T1" fmla="*/ 1588 h 90"/>
              <a:gd name="T2" fmla="*/ 34925 w 24"/>
              <a:gd name="T3" fmla="*/ 1588 h 90"/>
              <a:gd name="T4" fmla="*/ 33338 w 24"/>
              <a:gd name="T5" fmla="*/ 6350 h 90"/>
              <a:gd name="T6" fmla="*/ 30163 w 24"/>
              <a:gd name="T7" fmla="*/ 12700 h 90"/>
              <a:gd name="T8" fmla="*/ 26988 w 24"/>
              <a:gd name="T9" fmla="*/ 26988 h 90"/>
              <a:gd name="T10" fmla="*/ 23812 w 24"/>
              <a:gd name="T11" fmla="*/ 44450 h 90"/>
              <a:gd name="T12" fmla="*/ 22225 w 24"/>
              <a:gd name="T13" fmla="*/ 68263 h 90"/>
              <a:gd name="T14" fmla="*/ 23812 w 24"/>
              <a:gd name="T15" fmla="*/ 101600 h 90"/>
              <a:gd name="T16" fmla="*/ 28575 w 24"/>
              <a:gd name="T17" fmla="*/ 142875 h 90"/>
              <a:gd name="T18" fmla="*/ 7938 w 24"/>
              <a:gd name="T19" fmla="*/ 142875 h 90"/>
              <a:gd name="T20" fmla="*/ 6350 w 24"/>
              <a:gd name="T21" fmla="*/ 139700 h 90"/>
              <a:gd name="T22" fmla="*/ 4763 w 24"/>
              <a:gd name="T23" fmla="*/ 128588 h 90"/>
              <a:gd name="T24" fmla="*/ 1588 w 24"/>
              <a:gd name="T25" fmla="*/ 109538 h 90"/>
              <a:gd name="T26" fmla="*/ 0 w 24"/>
              <a:gd name="T27" fmla="*/ 88900 h 90"/>
              <a:gd name="T28" fmla="*/ 0 w 24"/>
              <a:gd name="T29" fmla="*/ 65088 h 90"/>
              <a:gd name="T30" fmla="*/ 1588 w 24"/>
              <a:gd name="T31" fmla="*/ 42862 h 90"/>
              <a:gd name="T32" fmla="*/ 6350 w 24"/>
              <a:gd name="T33" fmla="*/ 20637 h 90"/>
              <a:gd name="T34" fmla="*/ 11112 w 24"/>
              <a:gd name="T35" fmla="*/ 0 h 90"/>
              <a:gd name="T36" fmla="*/ 38100 w 24"/>
              <a:gd name="T37" fmla="*/ 1588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90"/>
              <a:gd name="T59" fmla="*/ 24 w 24"/>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90">
                <a:moveTo>
                  <a:pt x="24" y="1"/>
                </a:moveTo>
                <a:lnTo>
                  <a:pt x="22" y="1"/>
                </a:lnTo>
                <a:lnTo>
                  <a:pt x="21" y="4"/>
                </a:lnTo>
                <a:lnTo>
                  <a:pt x="19" y="8"/>
                </a:lnTo>
                <a:lnTo>
                  <a:pt x="17" y="17"/>
                </a:lnTo>
                <a:lnTo>
                  <a:pt x="15" y="28"/>
                </a:lnTo>
                <a:lnTo>
                  <a:pt x="14" y="43"/>
                </a:lnTo>
                <a:lnTo>
                  <a:pt x="15" y="64"/>
                </a:lnTo>
                <a:lnTo>
                  <a:pt x="18" y="90"/>
                </a:lnTo>
                <a:lnTo>
                  <a:pt x="5" y="90"/>
                </a:lnTo>
                <a:lnTo>
                  <a:pt x="4" y="88"/>
                </a:lnTo>
                <a:lnTo>
                  <a:pt x="3" y="81"/>
                </a:lnTo>
                <a:lnTo>
                  <a:pt x="1" y="69"/>
                </a:lnTo>
                <a:lnTo>
                  <a:pt x="0" y="56"/>
                </a:lnTo>
                <a:lnTo>
                  <a:pt x="0" y="41"/>
                </a:lnTo>
                <a:lnTo>
                  <a:pt x="1" y="27"/>
                </a:lnTo>
                <a:lnTo>
                  <a:pt x="4" y="13"/>
                </a:lnTo>
                <a:lnTo>
                  <a:pt x="7" y="0"/>
                </a:lnTo>
                <a:lnTo>
                  <a:pt x="24" y="1"/>
                </a:lnTo>
                <a:close/>
              </a:path>
            </a:pathLst>
          </a:custGeom>
          <a:solidFill>
            <a:srgbClr val="59B2FF"/>
          </a:solidFill>
          <a:ln w="9525">
            <a:noFill/>
            <a:round/>
            <a:headEnd/>
            <a:tailEnd/>
          </a:ln>
        </p:spPr>
        <p:txBody>
          <a:bodyPr/>
          <a:lstStyle/>
          <a:p>
            <a:endParaRPr lang="en-US">
              <a:latin typeface="+mj-lt"/>
            </a:endParaRPr>
          </a:p>
        </p:txBody>
      </p:sp>
      <p:sp>
        <p:nvSpPr>
          <p:cNvPr id="45" name="Freeform 41"/>
          <p:cNvSpPr>
            <a:spLocks/>
          </p:cNvSpPr>
          <p:nvPr/>
        </p:nvSpPr>
        <p:spPr bwMode="auto">
          <a:xfrm>
            <a:off x="2200325" y="4022725"/>
            <a:ext cx="30162" cy="120650"/>
          </a:xfrm>
          <a:custGeom>
            <a:avLst/>
            <a:gdLst>
              <a:gd name="T0" fmla="*/ 30162 w 19"/>
              <a:gd name="T1" fmla="*/ 0 h 76"/>
              <a:gd name="T2" fmla="*/ 30162 w 19"/>
              <a:gd name="T3" fmla="*/ 0 h 76"/>
              <a:gd name="T4" fmla="*/ 28575 w 19"/>
              <a:gd name="T5" fmla="*/ 4762 h 76"/>
              <a:gd name="T6" fmla="*/ 26987 w 19"/>
              <a:gd name="T7" fmla="*/ 11112 h 76"/>
              <a:gd name="T8" fmla="*/ 22225 w 19"/>
              <a:gd name="T9" fmla="*/ 20637 h 76"/>
              <a:gd name="T10" fmla="*/ 20637 w 19"/>
              <a:gd name="T11" fmla="*/ 34925 h 76"/>
              <a:gd name="T12" fmla="*/ 19050 w 19"/>
              <a:gd name="T13" fmla="*/ 57150 h 76"/>
              <a:gd name="T14" fmla="*/ 20637 w 19"/>
              <a:gd name="T15" fmla="*/ 85725 h 76"/>
              <a:gd name="T16" fmla="*/ 22225 w 19"/>
              <a:gd name="T17" fmla="*/ 120650 h 76"/>
              <a:gd name="T18" fmla="*/ 6350 w 19"/>
              <a:gd name="T19" fmla="*/ 120650 h 76"/>
              <a:gd name="T20" fmla="*/ 6350 w 19"/>
              <a:gd name="T21" fmla="*/ 117475 h 76"/>
              <a:gd name="T22" fmla="*/ 4762 w 19"/>
              <a:gd name="T23" fmla="*/ 107950 h 76"/>
              <a:gd name="T24" fmla="*/ 3175 w 19"/>
              <a:gd name="T25" fmla="*/ 93662 h 76"/>
              <a:gd name="T26" fmla="*/ 0 w 19"/>
              <a:gd name="T27" fmla="*/ 74612 h 76"/>
              <a:gd name="T28" fmla="*/ 0 w 19"/>
              <a:gd name="T29" fmla="*/ 55563 h 76"/>
              <a:gd name="T30" fmla="*/ 0 w 19"/>
              <a:gd name="T31" fmla="*/ 34925 h 76"/>
              <a:gd name="T32" fmla="*/ 4762 w 19"/>
              <a:gd name="T33" fmla="*/ 15875 h 76"/>
              <a:gd name="T34" fmla="*/ 9525 w 19"/>
              <a:gd name="T35" fmla="*/ 0 h 76"/>
              <a:gd name="T36" fmla="*/ 30162 w 19"/>
              <a:gd name="T37" fmla="*/ 0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76"/>
              <a:gd name="T59" fmla="*/ 19 w 19"/>
              <a:gd name="T60" fmla="*/ 76 h 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76">
                <a:moveTo>
                  <a:pt x="19" y="0"/>
                </a:moveTo>
                <a:lnTo>
                  <a:pt x="19" y="0"/>
                </a:lnTo>
                <a:lnTo>
                  <a:pt x="18" y="3"/>
                </a:lnTo>
                <a:lnTo>
                  <a:pt x="17" y="7"/>
                </a:lnTo>
                <a:lnTo>
                  <a:pt x="14" y="13"/>
                </a:lnTo>
                <a:lnTo>
                  <a:pt x="13" y="22"/>
                </a:lnTo>
                <a:lnTo>
                  <a:pt x="12" y="36"/>
                </a:lnTo>
                <a:lnTo>
                  <a:pt x="13" y="54"/>
                </a:lnTo>
                <a:lnTo>
                  <a:pt x="14" y="76"/>
                </a:lnTo>
                <a:lnTo>
                  <a:pt x="4" y="76"/>
                </a:lnTo>
                <a:lnTo>
                  <a:pt x="4" y="74"/>
                </a:lnTo>
                <a:lnTo>
                  <a:pt x="3" y="68"/>
                </a:lnTo>
                <a:lnTo>
                  <a:pt x="2" y="59"/>
                </a:lnTo>
                <a:lnTo>
                  <a:pt x="0" y="47"/>
                </a:lnTo>
                <a:lnTo>
                  <a:pt x="0" y="35"/>
                </a:lnTo>
                <a:lnTo>
                  <a:pt x="0" y="22"/>
                </a:lnTo>
                <a:lnTo>
                  <a:pt x="3" y="10"/>
                </a:lnTo>
                <a:lnTo>
                  <a:pt x="6" y="0"/>
                </a:lnTo>
                <a:lnTo>
                  <a:pt x="19" y="0"/>
                </a:lnTo>
                <a:close/>
              </a:path>
            </a:pathLst>
          </a:custGeom>
          <a:solidFill>
            <a:srgbClr val="72C6FF"/>
          </a:solidFill>
          <a:ln w="9525">
            <a:noFill/>
            <a:round/>
            <a:headEnd/>
            <a:tailEnd/>
          </a:ln>
        </p:spPr>
        <p:txBody>
          <a:bodyPr/>
          <a:lstStyle/>
          <a:p>
            <a:endParaRPr lang="en-US">
              <a:latin typeface="+mj-lt"/>
            </a:endParaRPr>
          </a:p>
        </p:txBody>
      </p:sp>
      <p:sp>
        <p:nvSpPr>
          <p:cNvPr id="46" name="Freeform 42"/>
          <p:cNvSpPr>
            <a:spLocks/>
          </p:cNvSpPr>
          <p:nvPr/>
        </p:nvSpPr>
        <p:spPr bwMode="auto">
          <a:xfrm>
            <a:off x="2203500" y="4032250"/>
            <a:ext cx="23812" cy="100013"/>
          </a:xfrm>
          <a:custGeom>
            <a:avLst/>
            <a:gdLst>
              <a:gd name="T0" fmla="*/ 23812 w 15"/>
              <a:gd name="T1" fmla="*/ 0 h 63"/>
              <a:gd name="T2" fmla="*/ 23812 w 15"/>
              <a:gd name="T3" fmla="*/ 1588 h 63"/>
              <a:gd name="T4" fmla="*/ 22225 w 15"/>
              <a:gd name="T5" fmla="*/ 3175 h 63"/>
              <a:gd name="T6" fmla="*/ 19050 w 15"/>
              <a:gd name="T7" fmla="*/ 9525 h 63"/>
              <a:gd name="T8" fmla="*/ 17462 w 15"/>
              <a:gd name="T9" fmla="*/ 19050 h 63"/>
              <a:gd name="T10" fmla="*/ 15875 w 15"/>
              <a:gd name="T11" fmla="*/ 30163 h 63"/>
              <a:gd name="T12" fmla="*/ 14287 w 15"/>
              <a:gd name="T13" fmla="*/ 47625 h 63"/>
              <a:gd name="T14" fmla="*/ 15875 w 15"/>
              <a:gd name="T15" fmla="*/ 69850 h 63"/>
              <a:gd name="T16" fmla="*/ 17462 w 15"/>
              <a:gd name="T17" fmla="*/ 100013 h 63"/>
              <a:gd name="T18" fmla="*/ 3175 w 15"/>
              <a:gd name="T19" fmla="*/ 100013 h 63"/>
              <a:gd name="T20" fmla="*/ 3175 w 15"/>
              <a:gd name="T21" fmla="*/ 98425 h 63"/>
              <a:gd name="T22" fmla="*/ 1587 w 15"/>
              <a:gd name="T23" fmla="*/ 88900 h 63"/>
              <a:gd name="T24" fmla="*/ 0 w 15"/>
              <a:gd name="T25" fmla="*/ 77788 h 63"/>
              <a:gd name="T26" fmla="*/ 0 w 15"/>
              <a:gd name="T27" fmla="*/ 63500 h 63"/>
              <a:gd name="T28" fmla="*/ 0 w 15"/>
              <a:gd name="T29" fmla="*/ 46038 h 63"/>
              <a:gd name="T30" fmla="*/ 0 w 15"/>
              <a:gd name="T31" fmla="*/ 30163 h 63"/>
              <a:gd name="T32" fmla="*/ 1587 w 15"/>
              <a:gd name="T33" fmla="*/ 12700 h 63"/>
              <a:gd name="T34" fmla="*/ 6350 w 15"/>
              <a:gd name="T35" fmla="*/ 0 h 63"/>
              <a:gd name="T36" fmla="*/ 23812 w 15"/>
              <a:gd name="T37" fmla="*/ 0 h 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63"/>
              <a:gd name="T59" fmla="*/ 15 w 15"/>
              <a:gd name="T60" fmla="*/ 63 h 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63">
                <a:moveTo>
                  <a:pt x="15" y="0"/>
                </a:moveTo>
                <a:lnTo>
                  <a:pt x="15" y="1"/>
                </a:lnTo>
                <a:lnTo>
                  <a:pt x="14" y="2"/>
                </a:lnTo>
                <a:lnTo>
                  <a:pt x="12" y="6"/>
                </a:lnTo>
                <a:lnTo>
                  <a:pt x="11" y="12"/>
                </a:lnTo>
                <a:lnTo>
                  <a:pt x="10" y="19"/>
                </a:lnTo>
                <a:lnTo>
                  <a:pt x="9" y="30"/>
                </a:lnTo>
                <a:lnTo>
                  <a:pt x="10" y="44"/>
                </a:lnTo>
                <a:lnTo>
                  <a:pt x="11" y="63"/>
                </a:lnTo>
                <a:lnTo>
                  <a:pt x="2" y="63"/>
                </a:lnTo>
                <a:lnTo>
                  <a:pt x="2" y="62"/>
                </a:lnTo>
                <a:lnTo>
                  <a:pt x="1" y="56"/>
                </a:lnTo>
                <a:lnTo>
                  <a:pt x="0" y="49"/>
                </a:lnTo>
                <a:lnTo>
                  <a:pt x="0" y="40"/>
                </a:lnTo>
                <a:lnTo>
                  <a:pt x="0" y="29"/>
                </a:lnTo>
                <a:lnTo>
                  <a:pt x="0" y="19"/>
                </a:lnTo>
                <a:lnTo>
                  <a:pt x="1" y="8"/>
                </a:lnTo>
                <a:lnTo>
                  <a:pt x="4" y="0"/>
                </a:lnTo>
                <a:lnTo>
                  <a:pt x="15" y="0"/>
                </a:lnTo>
                <a:close/>
              </a:path>
            </a:pathLst>
          </a:custGeom>
          <a:solidFill>
            <a:srgbClr val="8CD8FF"/>
          </a:solidFill>
          <a:ln w="9525">
            <a:noFill/>
            <a:round/>
            <a:headEnd/>
            <a:tailEnd/>
          </a:ln>
        </p:spPr>
        <p:txBody>
          <a:bodyPr/>
          <a:lstStyle/>
          <a:p>
            <a:endParaRPr lang="en-US">
              <a:latin typeface="+mj-lt"/>
            </a:endParaRPr>
          </a:p>
        </p:txBody>
      </p:sp>
      <p:sp>
        <p:nvSpPr>
          <p:cNvPr id="47" name="Freeform 43"/>
          <p:cNvSpPr>
            <a:spLocks/>
          </p:cNvSpPr>
          <p:nvPr/>
        </p:nvSpPr>
        <p:spPr bwMode="auto">
          <a:xfrm>
            <a:off x="2203500" y="4041775"/>
            <a:ext cx="19050" cy="79375"/>
          </a:xfrm>
          <a:custGeom>
            <a:avLst/>
            <a:gdLst>
              <a:gd name="T0" fmla="*/ 19050 w 12"/>
              <a:gd name="T1" fmla="*/ 1588 h 50"/>
              <a:gd name="T2" fmla="*/ 19050 w 12"/>
              <a:gd name="T3" fmla="*/ 1588 h 50"/>
              <a:gd name="T4" fmla="*/ 17463 w 12"/>
              <a:gd name="T5" fmla="*/ 3175 h 50"/>
              <a:gd name="T6" fmla="*/ 15875 w 12"/>
              <a:gd name="T7" fmla="*/ 7938 h 50"/>
              <a:gd name="T8" fmla="*/ 14288 w 12"/>
              <a:gd name="T9" fmla="*/ 14288 h 50"/>
              <a:gd name="T10" fmla="*/ 14288 w 12"/>
              <a:gd name="T11" fmla="*/ 23812 h 50"/>
              <a:gd name="T12" fmla="*/ 12700 w 12"/>
              <a:gd name="T13" fmla="*/ 38100 h 50"/>
              <a:gd name="T14" fmla="*/ 12700 w 12"/>
              <a:gd name="T15" fmla="*/ 57150 h 50"/>
              <a:gd name="T16" fmla="*/ 14288 w 12"/>
              <a:gd name="T17" fmla="*/ 79375 h 50"/>
              <a:gd name="T18" fmla="*/ 3175 w 12"/>
              <a:gd name="T19" fmla="*/ 79375 h 50"/>
              <a:gd name="T20" fmla="*/ 3175 w 12"/>
              <a:gd name="T21" fmla="*/ 77788 h 50"/>
              <a:gd name="T22" fmla="*/ 3175 w 12"/>
              <a:gd name="T23" fmla="*/ 71438 h 50"/>
              <a:gd name="T24" fmla="*/ 1588 w 12"/>
              <a:gd name="T25" fmla="*/ 60325 h 50"/>
              <a:gd name="T26" fmla="*/ 1588 w 12"/>
              <a:gd name="T27" fmla="*/ 49212 h 50"/>
              <a:gd name="T28" fmla="*/ 0 w 12"/>
              <a:gd name="T29" fmla="*/ 36513 h 50"/>
              <a:gd name="T30" fmla="*/ 1588 w 12"/>
              <a:gd name="T31" fmla="*/ 23812 h 50"/>
              <a:gd name="T32" fmla="*/ 3175 w 12"/>
              <a:gd name="T33" fmla="*/ 11112 h 50"/>
              <a:gd name="T34" fmla="*/ 6350 w 12"/>
              <a:gd name="T35" fmla="*/ 0 h 50"/>
              <a:gd name="T36" fmla="*/ 19050 w 12"/>
              <a:gd name="T37" fmla="*/ 1588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50"/>
              <a:gd name="T59" fmla="*/ 12 w 12"/>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50">
                <a:moveTo>
                  <a:pt x="12" y="1"/>
                </a:moveTo>
                <a:lnTo>
                  <a:pt x="12" y="1"/>
                </a:lnTo>
                <a:lnTo>
                  <a:pt x="11" y="2"/>
                </a:lnTo>
                <a:lnTo>
                  <a:pt x="10" y="5"/>
                </a:lnTo>
                <a:lnTo>
                  <a:pt x="9" y="9"/>
                </a:lnTo>
                <a:lnTo>
                  <a:pt x="9" y="15"/>
                </a:lnTo>
                <a:lnTo>
                  <a:pt x="8" y="24"/>
                </a:lnTo>
                <a:lnTo>
                  <a:pt x="8" y="36"/>
                </a:lnTo>
                <a:lnTo>
                  <a:pt x="9" y="50"/>
                </a:lnTo>
                <a:lnTo>
                  <a:pt x="2" y="50"/>
                </a:lnTo>
                <a:lnTo>
                  <a:pt x="2" y="49"/>
                </a:lnTo>
                <a:lnTo>
                  <a:pt x="2" y="45"/>
                </a:lnTo>
                <a:lnTo>
                  <a:pt x="1" y="38"/>
                </a:lnTo>
                <a:lnTo>
                  <a:pt x="1" y="31"/>
                </a:lnTo>
                <a:lnTo>
                  <a:pt x="0" y="23"/>
                </a:lnTo>
                <a:lnTo>
                  <a:pt x="1" y="15"/>
                </a:lnTo>
                <a:lnTo>
                  <a:pt x="2" y="7"/>
                </a:lnTo>
                <a:lnTo>
                  <a:pt x="4" y="0"/>
                </a:lnTo>
                <a:lnTo>
                  <a:pt x="12" y="1"/>
                </a:lnTo>
                <a:close/>
              </a:path>
            </a:pathLst>
          </a:custGeom>
          <a:solidFill>
            <a:srgbClr val="A5EDFF"/>
          </a:solidFill>
          <a:ln w="9525">
            <a:noFill/>
            <a:round/>
            <a:headEnd/>
            <a:tailEnd/>
          </a:ln>
        </p:spPr>
        <p:txBody>
          <a:bodyPr/>
          <a:lstStyle/>
          <a:p>
            <a:endParaRPr lang="en-US">
              <a:latin typeface="+mj-lt"/>
            </a:endParaRPr>
          </a:p>
        </p:txBody>
      </p:sp>
      <p:sp>
        <p:nvSpPr>
          <p:cNvPr id="48" name="Freeform 44"/>
          <p:cNvSpPr>
            <a:spLocks/>
          </p:cNvSpPr>
          <p:nvPr/>
        </p:nvSpPr>
        <p:spPr bwMode="auto">
          <a:xfrm>
            <a:off x="2205087" y="4052888"/>
            <a:ext cx="14288" cy="57150"/>
          </a:xfrm>
          <a:custGeom>
            <a:avLst/>
            <a:gdLst>
              <a:gd name="T0" fmla="*/ 14288 w 9"/>
              <a:gd name="T1" fmla="*/ 0 h 36"/>
              <a:gd name="T2" fmla="*/ 14288 w 9"/>
              <a:gd name="T3" fmla="*/ 0 h 36"/>
              <a:gd name="T4" fmla="*/ 12700 w 9"/>
              <a:gd name="T5" fmla="*/ 1588 h 36"/>
              <a:gd name="T6" fmla="*/ 12700 w 9"/>
              <a:gd name="T7" fmla="*/ 4762 h 36"/>
              <a:gd name="T8" fmla="*/ 11113 w 9"/>
              <a:gd name="T9" fmla="*/ 9525 h 36"/>
              <a:gd name="T10" fmla="*/ 9525 w 9"/>
              <a:gd name="T11" fmla="*/ 15875 h 36"/>
              <a:gd name="T12" fmla="*/ 9525 w 9"/>
              <a:gd name="T13" fmla="*/ 26988 h 36"/>
              <a:gd name="T14" fmla="*/ 9525 w 9"/>
              <a:gd name="T15" fmla="*/ 41275 h 36"/>
              <a:gd name="T16" fmla="*/ 11113 w 9"/>
              <a:gd name="T17" fmla="*/ 57150 h 36"/>
              <a:gd name="T18" fmla="*/ 3175 w 9"/>
              <a:gd name="T19" fmla="*/ 57150 h 36"/>
              <a:gd name="T20" fmla="*/ 1588 w 9"/>
              <a:gd name="T21" fmla="*/ 57150 h 36"/>
              <a:gd name="T22" fmla="*/ 1588 w 9"/>
              <a:gd name="T23" fmla="*/ 52388 h 36"/>
              <a:gd name="T24" fmla="*/ 1588 w 9"/>
              <a:gd name="T25" fmla="*/ 44450 h 36"/>
              <a:gd name="T26" fmla="*/ 0 w 9"/>
              <a:gd name="T27" fmla="*/ 34925 h 36"/>
              <a:gd name="T28" fmla="*/ 0 w 9"/>
              <a:gd name="T29" fmla="*/ 25400 h 36"/>
              <a:gd name="T30" fmla="*/ 0 w 9"/>
              <a:gd name="T31" fmla="*/ 15875 h 36"/>
              <a:gd name="T32" fmla="*/ 1588 w 9"/>
              <a:gd name="T33" fmla="*/ 7937 h 36"/>
              <a:gd name="T34" fmla="*/ 4763 w 9"/>
              <a:gd name="T35" fmla="*/ 0 h 36"/>
              <a:gd name="T36" fmla="*/ 14288 w 9"/>
              <a:gd name="T37" fmla="*/ 0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36"/>
              <a:gd name="T59" fmla="*/ 9 w 9"/>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36">
                <a:moveTo>
                  <a:pt x="9" y="0"/>
                </a:moveTo>
                <a:lnTo>
                  <a:pt x="9" y="0"/>
                </a:lnTo>
                <a:lnTo>
                  <a:pt x="8" y="1"/>
                </a:lnTo>
                <a:lnTo>
                  <a:pt x="8" y="3"/>
                </a:lnTo>
                <a:lnTo>
                  <a:pt x="7" y="6"/>
                </a:lnTo>
                <a:lnTo>
                  <a:pt x="6" y="10"/>
                </a:lnTo>
                <a:lnTo>
                  <a:pt x="6" y="17"/>
                </a:lnTo>
                <a:lnTo>
                  <a:pt x="6" y="26"/>
                </a:lnTo>
                <a:lnTo>
                  <a:pt x="7" y="36"/>
                </a:lnTo>
                <a:lnTo>
                  <a:pt x="2" y="36"/>
                </a:lnTo>
                <a:lnTo>
                  <a:pt x="1" y="36"/>
                </a:lnTo>
                <a:lnTo>
                  <a:pt x="1" y="33"/>
                </a:lnTo>
                <a:lnTo>
                  <a:pt x="1" y="28"/>
                </a:lnTo>
                <a:lnTo>
                  <a:pt x="0" y="22"/>
                </a:lnTo>
                <a:lnTo>
                  <a:pt x="0" y="16"/>
                </a:lnTo>
                <a:lnTo>
                  <a:pt x="0" y="10"/>
                </a:lnTo>
                <a:lnTo>
                  <a:pt x="1" y="5"/>
                </a:lnTo>
                <a:lnTo>
                  <a:pt x="3" y="0"/>
                </a:lnTo>
                <a:lnTo>
                  <a:pt x="9" y="0"/>
                </a:lnTo>
                <a:close/>
              </a:path>
            </a:pathLst>
          </a:custGeom>
          <a:solidFill>
            <a:srgbClr val="BFFFFF"/>
          </a:solidFill>
          <a:ln w="9525">
            <a:noFill/>
            <a:round/>
            <a:headEnd/>
            <a:tailEnd/>
          </a:ln>
        </p:spPr>
        <p:txBody>
          <a:bodyPr/>
          <a:lstStyle/>
          <a:p>
            <a:endParaRPr lang="en-US">
              <a:latin typeface="+mj-lt"/>
            </a:endParaRPr>
          </a:p>
        </p:txBody>
      </p:sp>
      <p:sp>
        <p:nvSpPr>
          <p:cNvPr id="49" name="Rectangle 45"/>
          <p:cNvSpPr>
            <a:spLocks noChangeArrowheads="1"/>
          </p:cNvSpPr>
          <p:nvPr/>
        </p:nvSpPr>
        <p:spPr bwMode="auto">
          <a:xfrm>
            <a:off x="2009825" y="4038600"/>
            <a:ext cx="6350" cy="187325"/>
          </a:xfrm>
          <a:prstGeom prst="rect">
            <a:avLst/>
          </a:prstGeom>
          <a:solidFill>
            <a:srgbClr val="000000"/>
          </a:solidFill>
          <a:ln w="9525">
            <a:noFill/>
            <a:miter lim="800000"/>
            <a:headEnd/>
            <a:tailEnd/>
          </a:ln>
        </p:spPr>
        <p:txBody>
          <a:bodyPr/>
          <a:lstStyle/>
          <a:p>
            <a:endParaRPr lang="en-US">
              <a:latin typeface="+mj-lt"/>
            </a:endParaRPr>
          </a:p>
        </p:txBody>
      </p:sp>
      <p:sp>
        <p:nvSpPr>
          <p:cNvPr id="50" name="Freeform 46"/>
          <p:cNvSpPr>
            <a:spLocks/>
          </p:cNvSpPr>
          <p:nvPr/>
        </p:nvSpPr>
        <p:spPr bwMode="auto">
          <a:xfrm>
            <a:off x="2076500" y="4033838"/>
            <a:ext cx="73025" cy="87312"/>
          </a:xfrm>
          <a:custGeom>
            <a:avLst/>
            <a:gdLst>
              <a:gd name="T0" fmla="*/ 6350 w 46"/>
              <a:gd name="T1" fmla="*/ 9525 h 55"/>
              <a:gd name="T2" fmla="*/ 6350 w 46"/>
              <a:gd name="T3" fmla="*/ 11112 h 55"/>
              <a:gd name="T4" fmla="*/ 4762 w 46"/>
              <a:gd name="T5" fmla="*/ 15875 h 55"/>
              <a:gd name="T6" fmla="*/ 1588 w 46"/>
              <a:gd name="T7" fmla="*/ 22225 h 55"/>
              <a:gd name="T8" fmla="*/ 0 w 46"/>
              <a:gd name="T9" fmla="*/ 31750 h 55"/>
              <a:gd name="T10" fmla="*/ 0 w 46"/>
              <a:gd name="T11" fmla="*/ 44450 h 55"/>
              <a:gd name="T12" fmla="*/ 0 w 46"/>
              <a:gd name="T13" fmla="*/ 57150 h 55"/>
              <a:gd name="T14" fmla="*/ 0 w 46"/>
              <a:gd name="T15" fmla="*/ 73025 h 55"/>
              <a:gd name="T16" fmla="*/ 4762 w 46"/>
              <a:gd name="T17" fmla="*/ 87312 h 55"/>
              <a:gd name="T18" fmla="*/ 4762 w 46"/>
              <a:gd name="T19" fmla="*/ 85725 h 55"/>
              <a:gd name="T20" fmla="*/ 4762 w 46"/>
              <a:gd name="T21" fmla="*/ 84137 h 55"/>
              <a:gd name="T22" fmla="*/ 4762 w 46"/>
              <a:gd name="T23" fmla="*/ 82550 h 55"/>
              <a:gd name="T24" fmla="*/ 4762 w 46"/>
              <a:gd name="T25" fmla="*/ 77787 h 55"/>
              <a:gd name="T26" fmla="*/ 4762 w 46"/>
              <a:gd name="T27" fmla="*/ 73025 h 55"/>
              <a:gd name="T28" fmla="*/ 6350 w 46"/>
              <a:gd name="T29" fmla="*/ 66675 h 55"/>
              <a:gd name="T30" fmla="*/ 6350 w 46"/>
              <a:gd name="T31" fmla="*/ 61912 h 55"/>
              <a:gd name="T32" fmla="*/ 7938 w 46"/>
              <a:gd name="T33" fmla="*/ 55562 h 55"/>
              <a:gd name="T34" fmla="*/ 9525 w 46"/>
              <a:gd name="T35" fmla="*/ 50800 h 55"/>
              <a:gd name="T36" fmla="*/ 11112 w 46"/>
              <a:gd name="T37" fmla="*/ 44450 h 55"/>
              <a:gd name="T38" fmla="*/ 12700 w 46"/>
              <a:gd name="T39" fmla="*/ 39687 h 55"/>
              <a:gd name="T40" fmla="*/ 17463 w 46"/>
              <a:gd name="T41" fmla="*/ 33337 h 55"/>
              <a:gd name="T42" fmla="*/ 22225 w 46"/>
              <a:gd name="T43" fmla="*/ 30162 h 55"/>
              <a:gd name="T44" fmla="*/ 26988 w 46"/>
              <a:gd name="T45" fmla="*/ 26987 h 55"/>
              <a:gd name="T46" fmla="*/ 33338 w 46"/>
              <a:gd name="T47" fmla="*/ 22225 h 55"/>
              <a:gd name="T48" fmla="*/ 41275 w 46"/>
              <a:gd name="T49" fmla="*/ 22225 h 55"/>
              <a:gd name="T50" fmla="*/ 41275 w 46"/>
              <a:gd name="T51" fmla="*/ 20637 h 55"/>
              <a:gd name="T52" fmla="*/ 41275 w 46"/>
              <a:gd name="T53" fmla="*/ 20637 h 55"/>
              <a:gd name="T54" fmla="*/ 44450 w 46"/>
              <a:gd name="T55" fmla="*/ 19050 h 55"/>
              <a:gd name="T56" fmla="*/ 46037 w 46"/>
              <a:gd name="T57" fmla="*/ 17462 h 55"/>
              <a:gd name="T58" fmla="*/ 52388 w 46"/>
              <a:gd name="T59" fmla="*/ 15875 h 55"/>
              <a:gd name="T60" fmla="*/ 57150 w 46"/>
              <a:gd name="T61" fmla="*/ 11112 h 55"/>
              <a:gd name="T62" fmla="*/ 65088 w 46"/>
              <a:gd name="T63" fmla="*/ 7937 h 55"/>
              <a:gd name="T64" fmla="*/ 73025 w 46"/>
              <a:gd name="T65" fmla="*/ 4762 h 55"/>
              <a:gd name="T66" fmla="*/ 73025 w 46"/>
              <a:gd name="T67" fmla="*/ 4762 h 55"/>
              <a:gd name="T68" fmla="*/ 71438 w 46"/>
              <a:gd name="T69" fmla="*/ 4762 h 55"/>
              <a:gd name="T70" fmla="*/ 68263 w 46"/>
              <a:gd name="T71" fmla="*/ 4762 h 55"/>
              <a:gd name="T72" fmla="*/ 66675 w 46"/>
              <a:gd name="T73" fmla="*/ 1587 h 55"/>
              <a:gd name="T74" fmla="*/ 63500 w 46"/>
              <a:gd name="T75" fmla="*/ 1587 h 55"/>
              <a:gd name="T76" fmla="*/ 60325 w 46"/>
              <a:gd name="T77" fmla="*/ 1587 h 55"/>
              <a:gd name="T78" fmla="*/ 55563 w 46"/>
              <a:gd name="T79" fmla="*/ 1587 h 55"/>
              <a:gd name="T80" fmla="*/ 50800 w 46"/>
              <a:gd name="T81" fmla="*/ 0 h 55"/>
              <a:gd name="T82" fmla="*/ 44450 w 46"/>
              <a:gd name="T83" fmla="*/ 0 h 55"/>
              <a:gd name="T84" fmla="*/ 41275 w 46"/>
              <a:gd name="T85" fmla="*/ 0 h 55"/>
              <a:gd name="T86" fmla="*/ 34925 w 46"/>
              <a:gd name="T87" fmla="*/ 1587 h 55"/>
              <a:gd name="T88" fmla="*/ 30163 w 46"/>
              <a:gd name="T89" fmla="*/ 1587 h 55"/>
              <a:gd name="T90" fmla="*/ 22225 w 46"/>
              <a:gd name="T91" fmla="*/ 1587 h 55"/>
              <a:gd name="T92" fmla="*/ 17463 w 46"/>
              <a:gd name="T93" fmla="*/ 4762 h 55"/>
              <a:gd name="T94" fmla="*/ 11112 w 46"/>
              <a:gd name="T95" fmla="*/ 6350 h 55"/>
              <a:gd name="T96" fmla="*/ 6350 w 46"/>
              <a:gd name="T97" fmla="*/ 9525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55"/>
              <a:gd name="T149" fmla="*/ 46 w 46"/>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55">
                <a:moveTo>
                  <a:pt x="4" y="6"/>
                </a:moveTo>
                <a:lnTo>
                  <a:pt x="4" y="7"/>
                </a:lnTo>
                <a:lnTo>
                  <a:pt x="3" y="10"/>
                </a:lnTo>
                <a:lnTo>
                  <a:pt x="1" y="14"/>
                </a:lnTo>
                <a:lnTo>
                  <a:pt x="0" y="20"/>
                </a:lnTo>
                <a:lnTo>
                  <a:pt x="0" y="28"/>
                </a:lnTo>
                <a:lnTo>
                  <a:pt x="0" y="36"/>
                </a:lnTo>
                <a:lnTo>
                  <a:pt x="0" y="46"/>
                </a:lnTo>
                <a:lnTo>
                  <a:pt x="3" y="55"/>
                </a:lnTo>
                <a:lnTo>
                  <a:pt x="3" y="54"/>
                </a:lnTo>
                <a:lnTo>
                  <a:pt x="3" y="53"/>
                </a:lnTo>
                <a:lnTo>
                  <a:pt x="3" y="52"/>
                </a:lnTo>
                <a:lnTo>
                  <a:pt x="3" y="49"/>
                </a:lnTo>
                <a:lnTo>
                  <a:pt x="3" y="46"/>
                </a:lnTo>
                <a:lnTo>
                  <a:pt x="4" y="42"/>
                </a:lnTo>
                <a:lnTo>
                  <a:pt x="4" y="39"/>
                </a:lnTo>
                <a:lnTo>
                  <a:pt x="5" y="35"/>
                </a:lnTo>
                <a:lnTo>
                  <a:pt x="6" y="32"/>
                </a:lnTo>
                <a:lnTo>
                  <a:pt x="7" y="28"/>
                </a:lnTo>
                <a:lnTo>
                  <a:pt x="8" y="25"/>
                </a:lnTo>
                <a:lnTo>
                  <a:pt x="11" y="21"/>
                </a:lnTo>
                <a:lnTo>
                  <a:pt x="14" y="19"/>
                </a:lnTo>
                <a:lnTo>
                  <a:pt x="17" y="17"/>
                </a:lnTo>
                <a:lnTo>
                  <a:pt x="21" y="14"/>
                </a:lnTo>
                <a:lnTo>
                  <a:pt x="26" y="14"/>
                </a:lnTo>
                <a:lnTo>
                  <a:pt x="26" y="13"/>
                </a:lnTo>
                <a:lnTo>
                  <a:pt x="28" y="12"/>
                </a:lnTo>
                <a:lnTo>
                  <a:pt x="29" y="11"/>
                </a:lnTo>
                <a:lnTo>
                  <a:pt x="33" y="10"/>
                </a:lnTo>
                <a:lnTo>
                  <a:pt x="36" y="7"/>
                </a:lnTo>
                <a:lnTo>
                  <a:pt x="41" y="5"/>
                </a:lnTo>
                <a:lnTo>
                  <a:pt x="46" y="3"/>
                </a:lnTo>
                <a:lnTo>
                  <a:pt x="45" y="3"/>
                </a:lnTo>
                <a:lnTo>
                  <a:pt x="43" y="3"/>
                </a:lnTo>
                <a:lnTo>
                  <a:pt x="42" y="1"/>
                </a:lnTo>
                <a:lnTo>
                  <a:pt x="40" y="1"/>
                </a:lnTo>
                <a:lnTo>
                  <a:pt x="38" y="1"/>
                </a:lnTo>
                <a:lnTo>
                  <a:pt x="35" y="1"/>
                </a:lnTo>
                <a:lnTo>
                  <a:pt x="32" y="0"/>
                </a:lnTo>
                <a:lnTo>
                  <a:pt x="28" y="0"/>
                </a:lnTo>
                <a:lnTo>
                  <a:pt x="26" y="0"/>
                </a:lnTo>
                <a:lnTo>
                  <a:pt x="22" y="1"/>
                </a:lnTo>
                <a:lnTo>
                  <a:pt x="19" y="1"/>
                </a:lnTo>
                <a:lnTo>
                  <a:pt x="14" y="1"/>
                </a:lnTo>
                <a:lnTo>
                  <a:pt x="11" y="3"/>
                </a:lnTo>
                <a:lnTo>
                  <a:pt x="7" y="4"/>
                </a:lnTo>
                <a:lnTo>
                  <a:pt x="4" y="6"/>
                </a:lnTo>
                <a:close/>
              </a:path>
            </a:pathLst>
          </a:custGeom>
          <a:solidFill>
            <a:srgbClr val="999999"/>
          </a:solidFill>
          <a:ln w="9525">
            <a:noFill/>
            <a:round/>
            <a:headEnd/>
            <a:tailEnd/>
          </a:ln>
        </p:spPr>
        <p:txBody>
          <a:bodyPr/>
          <a:lstStyle/>
          <a:p>
            <a:endParaRPr lang="en-US">
              <a:latin typeface="+mj-lt"/>
            </a:endParaRPr>
          </a:p>
        </p:txBody>
      </p:sp>
      <p:sp>
        <p:nvSpPr>
          <p:cNvPr id="51" name="Freeform 47"/>
          <p:cNvSpPr>
            <a:spLocks/>
          </p:cNvSpPr>
          <p:nvPr/>
        </p:nvSpPr>
        <p:spPr bwMode="auto">
          <a:xfrm>
            <a:off x="1974900" y="4098925"/>
            <a:ext cx="58737" cy="14288"/>
          </a:xfrm>
          <a:custGeom>
            <a:avLst/>
            <a:gdLst>
              <a:gd name="T0" fmla="*/ 0 w 37"/>
              <a:gd name="T1" fmla="*/ 9525 h 9"/>
              <a:gd name="T2" fmla="*/ 0 w 37"/>
              <a:gd name="T3" fmla="*/ 9525 h 9"/>
              <a:gd name="T4" fmla="*/ 0 w 37"/>
              <a:gd name="T5" fmla="*/ 9525 h 9"/>
              <a:gd name="T6" fmla="*/ 1587 w 37"/>
              <a:gd name="T7" fmla="*/ 7938 h 9"/>
              <a:gd name="T8" fmla="*/ 1587 w 37"/>
              <a:gd name="T9" fmla="*/ 7938 h 9"/>
              <a:gd name="T10" fmla="*/ 3175 w 37"/>
              <a:gd name="T11" fmla="*/ 6350 h 9"/>
              <a:gd name="T12" fmla="*/ 6350 w 37"/>
              <a:gd name="T13" fmla="*/ 3175 h 9"/>
              <a:gd name="T14" fmla="*/ 7937 w 37"/>
              <a:gd name="T15" fmla="*/ 3175 h 9"/>
              <a:gd name="T16" fmla="*/ 11112 w 37"/>
              <a:gd name="T17" fmla="*/ 1588 h 9"/>
              <a:gd name="T18" fmla="*/ 14287 w 37"/>
              <a:gd name="T19" fmla="*/ 0 h 9"/>
              <a:gd name="T20" fmla="*/ 19050 w 37"/>
              <a:gd name="T21" fmla="*/ 0 h 9"/>
              <a:gd name="T22" fmla="*/ 23812 w 37"/>
              <a:gd name="T23" fmla="*/ 0 h 9"/>
              <a:gd name="T24" fmla="*/ 30162 w 37"/>
              <a:gd name="T25" fmla="*/ 0 h 9"/>
              <a:gd name="T26" fmla="*/ 34925 w 37"/>
              <a:gd name="T27" fmla="*/ 0 h 9"/>
              <a:gd name="T28" fmla="*/ 42862 w 37"/>
              <a:gd name="T29" fmla="*/ 1588 h 9"/>
              <a:gd name="T30" fmla="*/ 50800 w 37"/>
              <a:gd name="T31" fmla="*/ 1588 h 9"/>
              <a:gd name="T32" fmla="*/ 58737 w 37"/>
              <a:gd name="T33" fmla="*/ 6350 h 9"/>
              <a:gd name="T34" fmla="*/ 58737 w 37"/>
              <a:gd name="T35" fmla="*/ 9525 h 9"/>
              <a:gd name="T36" fmla="*/ 57150 w 37"/>
              <a:gd name="T37" fmla="*/ 9525 h 9"/>
              <a:gd name="T38" fmla="*/ 57150 w 37"/>
              <a:gd name="T39" fmla="*/ 7938 h 9"/>
              <a:gd name="T40" fmla="*/ 53975 w 37"/>
              <a:gd name="T41" fmla="*/ 7938 h 9"/>
              <a:gd name="T42" fmla="*/ 52387 w 37"/>
              <a:gd name="T43" fmla="*/ 7938 h 9"/>
              <a:gd name="T44" fmla="*/ 47625 w 37"/>
              <a:gd name="T45" fmla="*/ 6350 h 9"/>
              <a:gd name="T46" fmla="*/ 44450 w 37"/>
              <a:gd name="T47" fmla="*/ 6350 h 9"/>
              <a:gd name="T48" fmla="*/ 39687 w 37"/>
              <a:gd name="T49" fmla="*/ 3175 h 9"/>
              <a:gd name="T50" fmla="*/ 34925 w 37"/>
              <a:gd name="T51" fmla="*/ 3175 h 9"/>
              <a:gd name="T52" fmla="*/ 30162 w 37"/>
              <a:gd name="T53" fmla="*/ 3175 h 9"/>
              <a:gd name="T54" fmla="*/ 23812 w 37"/>
              <a:gd name="T55" fmla="*/ 3175 h 9"/>
              <a:gd name="T56" fmla="*/ 20637 w 37"/>
              <a:gd name="T57" fmla="*/ 3175 h 9"/>
              <a:gd name="T58" fmla="*/ 14287 w 37"/>
              <a:gd name="T59" fmla="*/ 6350 h 9"/>
              <a:gd name="T60" fmla="*/ 11112 w 37"/>
              <a:gd name="T61" fmla="*/ 7938 h 9"/>
              <a:gd name="T62" fmla="*/ 7937 w 37"/>
              <a:gd name="T63" fmla="*/ 9525 h 9"/>
              <a:gd name="T64" fmla="*/ 3175 w 37"/>
              <a:gd name="T65" fmla="*/ 11113 h 9"/>
              <a:gd name="T66" fmla="*/ 0 w 37"/>
              <a:gd name="T67" fmla="*/ 14288 h 9"/>
              <a:gd name="T68" fmla="*/ 0 w 37"/>
              <a:gd name="T69" fmla="*/ 9525 h 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9"/>
              <a:gd name="T107" fmla="*/ 37 w 37"/>
              <a:gd name="T108" fmla="*/ 9 h 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9">
                <a:moveTo>
                  <a:pt x="0" y="6"/>
                </a:moveTo>
                <a:lnTo>
                  <a:pt x="0" y="6"/>
                </a:lnTo>
                <a:lnTo>
                  <a:pt x="1" y="5"/>
                </a:lnTo>
                <a:lnTo>
                  <a:pt x="2" y="4"/>
                </a:lnTo>
                <a:lnTo>
                  <a:pt x="4" y="2"/>
                </a:lnTo>
                <a:lnTo>
                  <a:pt x="5" y="2"/>
                </a:lnTo>
                <a:lnTo>
                  <a:pt x="7" y="1"/>
                </a:lnTo>
                <a:lnTo>
                  <a:pt x="9" y="0"/>
                </a:lnTo>
                <a:lnTo>
                  <a:pt x="12" y="0"/>
                </a:lnTo>
                <a:lnTo>
                  <a:pt x="15" y="0"/>
                </a:lnTo>
                <a:lnTo>
                  <a:pt x="19" y="0"/>
                </a:lnTo>
                <a:lnTo>
                  <a:pt x="22" y="0"/>
                </a:lnTo>
                <a:lnTo>
                  <a:pt x="27" y="1"/>
                </a:lnTo>
                <a:lnTo>
                  <a:pt x="32" y="1"/>
                </a:lnTo>
                <a:lnTo>
                  <a:pt x="37" y="4"/>
                </a:lnTo>
                <a:lnTo>
                  <a:pt x="37" y="6"/>
                </a:lnTo>
                <a:lnTo>
                  <a:pt x="36" y="6"/>
                </a:lnTo>
                <a:lnTo>
                  <a:pt x="36" y="5"/>
                </a:lnTo>
                <a:lnTo>
                  <a:pt x="34" y="5"/>
                </a:lnTo>
                <a:lnTo>
                  <a:pt x="33" y="5"/>
                </a:lnTo>
                <a:lnTo>
                  <a:pt x="30" y="4"/>
                </a:lnTo>
                <a:lnTo>
                  <a:pt x="28" y="4"/>
                </a:lnTo>
                <a:lnTo>
                  <a:pt x="25" y="2"/>
                </a:lnTo>
                <a:lnTo>
                  <a:pt x="22" y="2"/>
                </a:lnTo>
                <a:lnTo>
                  <a:pt x="19" y="2"/>
                </a:lnTo>
                <a:lnTo>
                  <a:pt x="15" y="2"/>
                </a:lnTo>
                <a:lnTo>
                  <a:pt x="13" y="2"/>
                </a:lnTo>
                <a:lnTo>
                  <a:pt x="9" y="4"/>
                </a:lnTo>
                <a:lnTo>
                  <a:pt x="7" y="5"/>
                </a:lnTo>
                <a:lnTo>
                  <a:pt x="5" y="6"/>
                </a:lnTo>
                <a:lnTo>
                  <a:pt x="2" y="7"/>
                </a:lnTo>
                <a:lnTo>
                  <a:pt x="0" y="9"/>
                </a:lnTo>
                <a:lnTo>
                  <a:pt x="0" y="6"/>
                </a:lnTo>
                <a:close/>
              </a:path>
            </a:pathLst>
          </a:custGeom>
          <a:solidFill>
            <a:srgbClr val="000000"/>
          </a:solidFill>
          <a:ln w="9525">
            <a:noFill/>
            <a:round/>
            <a:headEnd/>
            <a:tailEnd/>
          </a:ln>
        </p:spPr>
        <p:txBody>
          <a:bodyPr/>
          <a:lstStyle/>
          <a:p>
            <a:endParaRPr lang="en-US">
              <a:latin typeface="+mj-lt"/>
            </a:endParaRPr>
          </a:p>
        </p:txBody>
      </p:sp>
      <p:sp>
        <p:nvSpPr>
          <p:cNvPr id="52" name="Freeform 48"/>
          <p:cNvSpPr>
            <a:spLocks/>
          </p:cNvSpPr>
          <p:nvPr/>
        </p:nvSpPr>
        <p:spPr bwMode="auto">
          <a:xfrm>
            <a:off x="1974900" y="4060825"/>
            <a:ext cx="58737" cy="15875"/>
          </a:xfrm>
          <a:custGeom>
            <a:avLst/>
            <a:gdLst>
              <a:gd name="T0" fmla="*/ 0 w 37"/>
              <a:gd name="T1" fmla="*/ 7938 h 10"/>
              <a:gd name="T2" fmla="*/ 0 w 37"/>
              <a:gd name="T3" fmla="*/ 7938 h 10"/>
              <a:gd name="T4" fmla="*/ 0 w 37"/>
              <a:gd name="T5" fmla="*/ 7938 h 10"/>
              <a:gd name="T6" fmla="*/ 1587 w 37"/>
              <a:gd name="T7" fmla="*/ 7938 h 10"/>
              <a:gd name="T8" fmla="*/ 1587 w 37"/>
              <a:gd name="T9" fmla="*/ 6350 h 10"/>
              <a:gd name="T10" fmla="*/ 3175 w 37"/>
              <a:gd name="T11" fmla="*/ 4762 h 10"/>
              <a:gd name="T12" fmla="*/ 6350 w 37"/>
              <a:gd name="T13" fmla="*/ 4762 h 10"/>
              <a:gd name="T14" fmla="*/ 7937 w 37"/>
              <a:gd name="T15" fmla="*/ 3175 h 10"/>
              <a:gd name="T16" fmla="*/ 11112 w 37"/>
              <a:gd name="T17" fmla="*/ 1588 h 10"/>
              <a:gd name="T18" fmla="*/ 14287 w 37"/>
              <a:gd name="T19" fmla="*/ 1588 h 10"/>
              <a:gd name="T20" fmla="*/ 19050 w 37"/>
              <a:gd name="T21" fmla="*/ 0 h 10"/>
              <a:gd name="T22" fmla="*/ 23812 w 37"/>
              <a:gd name="T23" fmla="*/ 0 h 10"/>
              <a:gd name="T24" fmla="*/ 30162 w 37"/>
              <a:gd name="T25" fmla="*/ 0 h 10"/>
              <a:gd name="T26" fmla="*/ 34925 w 37"/>
              <a:gd name="T27" fmla="*/ 0 h 10"/>
              <a:gd name="T28" fmla="*/ 42862 w 37"/>
              <a:gd name="T29" fmla="*/ 1588 h 10"/>
              <a:gd name="T30" fmla="*/ 50800 w 37"/>
              <a:gd name="T31" fmla="*/ 3175 h 10"/>
              <a:gd name="T32" fmla="*/ 58737 w 37"/>
              <a:gd name="T33" fmla="*/ 4762 h 10"/>
              <a:gd name="T34" fmla="*/ 58737 w 37"/>
              <a:gd name="T35" fmla="*/ 7938 h 10"/>
              <a:gd name="T36" fmla="*/ 57150 w 37"/>
              <a:gd name="T37" fmla="*/ 7938 h 10"/>
              <a:gd name="T38" fmla="*/ 57150 w 37"/>
              <a:gd name="T39" fmla="*/ 6350 h 10"/>
              <a:gd name="T40" fmla="*/ 53975 w 37"/>
              <a:gd name="T41" fmla="*/ 6350 h 10"/>
              <a:gd name="T42" fmla="*/ 52387 w 37"/>
              <a:gd name="T43" fmla="*/ 6350 h 10"/>
              <a:gd name="T44" fmla="*/ 47625 w 37"/>
              <a:gd name="T45" fmla="*/ 4762 h 10"/>
              <a:gd name="T46" fmla="*/ 44450 w 37"/>
              <a:gd name="T47" fmla="*/ 4762 h 10"/>
              <a:gd name="T48" fmla="*/ 39687 w 37"/>
              <a:gd name="T49" fmla="*/ 4762 h 10"/>
              <a:gd name="T50" fmla="*/ 34925 w 37"/>
              <a:gd name="T51" fmla="*/ 3175 h 10"/>
              <a:gd name="T52" fmla="*/ 30162 w 37"/>
              <a:gd name="T53" fmla="*/ 3175 h 10"/>
              <a:gd name="T54" fmla="*/ 23812 w 37"/>
              <a:gd name="T55" fmla="*/ 3175 h 10"/>
              <a:gd name="T56" fmla="*/ 20637 w 37"/>
              <a:gd name="T57" fmla="*/ 3175 h 10"/>
              <a:gd name="T58" fmla="*/ 14287 w 37"/>
              <a:gd name="T59" fmla="*/ 4762 h 10"/>
              <a:gd name="T60" fmla="*/ 11112 w 37"/>
              <a:gd name="T61" fmla="*/ 6350 h 10"/>
              <a:gd name="T62" fmla="*/ 7937 w 37"/>
              <a:gd name="T63" fmla="*/ 7938 h 10"/>
              <a:gd name="T64" fmla="*/ 3175 w 37"/>
              <a:gd name="T65" fmla="*/ 12700 h 10"/>
              <a:gd name="T66" fmla="*/ 0 w 37"/>
              <a:gd name="T67" fmla="*/ 15875 h 10"/>
              <a:gd name="T68" fmla="*/ 0 w 37"/>
              <a:gd name="T69" fmla="*/ 7938 h 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10"/>
              <a:gd name="T107" fmla="*/ 37 w 37"/>
              <a:gd name="T108" fmla="*/ 10 h 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10">
                <a:moveTo>
                  <a:pt x="0" y="5"/>
                </a:moveTo>
                <a:lnTo>
                  <a:pt x="0" y="5"/>
                </a:lnTo>
                <a:lnTo>
                  <a:pt x="1" y="5"/>
                </a:lnTo>
                <a:lnTo>
                  <a:pt x="1" y="4"/>
                </a:lnTo>
                <a:lnTo>
                  <a:pt x="2" y="3"/>
                </a:lnTo>
                <a:lnTo>
                  <a:pt x="4" y="3"/>
                </a:lnTo>
                <a:lnTo>
                  <a:pt x="5" y="2"/>
                </a:lnTo>
                <a:lnTo>
                  <a:pt x="7" y="1"/>
                </a:lnTo>
                <a:lnTo>
                  <a:pt x="9" y="1"/>
                </a:lnTo>
                <a:lnTo>
                  <a:pt x="12" y="0"/>
                </a:lnTo>
                <a:lnTo>
                  <a:pt x="15" y="0"/>
                </a:lnTo>
                <a:lnTo>
                  <a:pt x="19" y="0"/>
                </a:lnTo>
                <a:lnTo>
                  <a:pt x="22" y="0"/>
                </a:lnTo>
                <a:lnTo>
                  <a:pt x="27" y="1"/>
                </a:lnTo>
                <a:lnTo>
                  <a:pt x="32" y="2"/>
                </a:lnTo>
                <a:lnTo>
                  <a:pt x="37" y="3"/>
                </a:lnTo>
                <a:lnTo>
                  <a:pt x="37" y="5"/>
                </a:lnTo>
                <a:lnTo>
                  <a:pt x="36" y="5"/>
                </a:lnTo>
                <a:lnTo>
                  <a:pt x="36" y="4"/>
                </a:lnTo>
                <a:lnTo>
                  <a:pt x="34" y="4"/>
                </a:lnTo>
                <a:lnTo>
                  <a:pt x="33" y="4"/>
                </a:lnTo>
                <a:lnTo>
                  <a:pt x="30" y="3"/>
                </a:lnTo>
                <a:lnTo>
                  <a:pt x="28" y="3"/>
                </a:lnTo>
                <a:lnTo>
                  <a:pt x="25" y="3"/>
                </a:lnTo>
                <a:lnTo>
                  <a:pt x="22" y="2"/>
                </a:lnTo>
                <a:lnTo>
                  <a:pt x="19" y="2"/>
                </a:lnTo>
                <a:lnTo>
                  <a:pt x="15" y="2"/>
                </a:lnTo>
                <a:lnTo>
                  <a:pt x="13" y="2"/>
                </a:lnTo>
                <a:lnTo>
                  <a:pt x="9" y="3"/>
                </a:lnTo>
                <a:lnTo>
                  <a:pt x="7" y="4"/>
                </a:lnTo>
                <a:lnTo>
                  <a:pt x="5" y="5"/>
                </a:lnTo>
                <a:lnTo>
                  <a:pt x="2" y="8"/>
                </a:lnTo>
                <a:lnTo>
                  <a:pt x="0" y="10"/>
                </a:lnTo>
                <a:lnTo>
                  <a:pt x="0" y="5"/>
                </a:lnTo>
                <a:close/>
              </a:path>
            </a:pathLst>
          </a:custGeom>
          <a:solidFill>
            <a:srgbClr val="000000"/>
          </a:solidFill>
          <a:ln w="9525">
            <a:noFill/>
            <a:round/>
            <a:headEnd/>
            <a:tailEnd/>
          </a:ln>
        </p:spPr>
        <p:txBody>
          <a:bodyPr/>
          <a:lstStyle/>
          <a:p>
            <a:endParaRPr lang="en-US">
              <a:latin typeface="+mj-lt"/>
            </a:endParaRPr>
          </a:p>
        </p:txBody>
      </p:sp>
      <p:sp>
        <p:nvSpPr>
          <p:cNvPr id="53" name="Freeform 49"/>
          <p:cNvSpPr>
            <a:spLocks/>
          </p:cNvSpPr>
          <p:nvPr/>
        </p:nvSpPr>
        <p:spPr bwMode="auto">
          <a:xfrm>
            <a:off x="2030462" y="4041775"/>
            <a:ext cx="96838" cy="177800"/>
          </a:xfrm>
          <a:custGeom>
            <a:avLst/>
            <a:gdLst>
              <a:gd name="T0" fmla="*/ 0 w 61"/>
              <a:gd name="T1" fmla="*/ 0 h 112"/>
              <a:gd name="T2" fmla="*/ 0 w 61"/>
              <a:gd name="T3" fmla="*/ 173038 h 112"/>
              <a:gd name="T4" fmla="*/ 30163 w 61"/>
              <a:gd name="T5" fmla="*/ 177800 h 112"/>
              <a:gd name="T6" fmla="*/ 28575 w 61"/>
              <a:gd name="T7" fmla="*/ 155575 h 112"/>
              <a:gd name="T8" fmla="*/ 96838 w 61"/>
              <a:gd name="T9" fmla="*/ 165100 h 112"/>
              <a:gd name="T10" fmla="*/ 96838 w 61"/>
              <a:gd name="T11" fmla="*/ 155575 h 112"/>
              <a:gd name="T12" fmla="*/ 47625 w 61"/>
              <a:gd name="T13" fmla="*/ 150813 h 112"/>
              <a:gd name="T14" fmla="*/ 46038 w 61"/>
              <a:gd name="T15" fmla="*/ 130175 h 112"/>
              <a:gd name="T16" fmla="*/ 14288 w 61"/>
              <a:gd name="T17" fmla="*/ 130175 h 112"/>
              <a:gd name="T18" fmla="*/ 12700 w 61"/>
              <a:gd name="T19" fmla="*/ 128588 h 112"/>
              <a:gd name="T20" fmla="*/ 11113 w 61"/>
              <a:gd name="T21" fmla="*/ 120650 h 112"/>
              <a:gd name="T22" fmla="*/ 9525 w 61"/>
              <a:gd name="T23" fmla="*/ 109538 h 112"/>
              <a:gd name="T24" fmla="*/ 6350 w 61"/>
              <a:gd name="T25" fmla="*/ 92075 h 112"/>
              <a:gd name="T26" fmla="*/ 3175 w 61"/>
              <a:gd name="T27" fmla="*/ 74613 h 112"/>
              <a:gd name="T28" fmla="*/ 1588 w 61"/>
              <a:gd name="T29" fmla="*/ 53975 h 112"/>
              <a:gd name="T30" fmla="*/ 3175 w 61"/>
              <a:gd name="T31" fmla="*/ 30163 h 112"/>
              <a:gd name="T32" fmla="*/ 9525 w 61"/>
              <a:gd name="T33" fmla="*/ 4763 h 112"/>
              <a:gd name="T34" fmla="*/ 0 w 61"/>
              <a:gd name="T35" fmla="*/ 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1"/>
              <a:gd name="T55" fmla="*/ 0 h 112"/>
              <a:gd name="T56" fmla="*/ 61 w 61"/>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1" h="112">
                <a:moveTo>
                  <a:pt x="0" y="0"/>
                </a:moveTo>
                <a:lnTo>
                  <a:pt x="0" y="109"/>
                </a:lnTo>
                <a:lnTo>
                  <a:pt x="19" y="112"/>
                </a:lnTo>
                <a:lnTo>
                  <a:pt x="18" y="98"/>
                </a:lnTo>
                <a:lnTo>
                  <a:pt x="61" y="104"/>
                </a:lnTo>
                <a:lnTo>
                  <a:pt x="61" y="98"/>
                </a:lnTo>
                <a:lnTo>
                  <a:pt x="30" y="95"/>
                </a:lnTo>
                <a:lnTo>
                  <a:pt x="29" y="82"/>
                </a:lnTo>
                <a:lnTo>
                  <a:pt x="9" y="82"/>
                </a:lnTo>
                <a:lnTo>
                  <a:pt x="8" y="81"/>
                </a:lnTo>
                <a:lnTo>
                  <a:pt x="7" y="76"/>
                </a:lnTo>
                <a:lnTo>
                  <a:pt x="6" y="69"/>
                </a:lnTo>
                <a:lnTo>
                  <a:pt x="4" y="58"/>
                </a:lnTo>
                <a:lnTo>
                  <a:pt x="2" y="47"/>
                </a:lnTo>
                <a:lnTo>
                  <a:pt x="1" y="34"/>
                </a:lnTo>
                <a:lnTo>
                  <a:pt x="2" y="19"/>
                </a:lnTo>
                <a:lnTo>
                  <a:pt x="6" y="3"/>
                </a:lnTo>
                <a:lnTo>
                  <a:pt x="0" y="0"/>
                </a:lnTo>
                <a:close/>
              </a:path>
            </a:pathLst>
          </a:custGeom>
          <a:solidFill>
            <a:srgbClr val="001999"/>
          </a:solidFill>
          <a:ln w="9525">
            <a:noFill/>
            <a:round/>
            <a:headEnd/>
            <a:tailEnd/>
          </a:ln>
        </p:spPr>
        <p:txBody>
          <a:bodyPr/>
          <a:lstStyle/>
          <a:p>
            <a:endParaRPr lang="en-US">
              <a:latin typeface="+mj-lt"/>
            </a:endParaRPr>
          </a:p>
        </p:txBody>
      </p:sp>
      <p:sp>
        <p:nvSpPr>
          <p:cNvPr id="54" name="Freeform 50"/>
          <p:cNvSpPr>
            <a:spLocks/>
          </p:cNvSpPr>
          <p:nvPr/>
        </p:nvSpPr>
        <p:spPr bwMode="auto">
          <a:xfrm>
            <a:off x="2078087" y="4000500"/>
            <a:ext cx="125413" cy="23813"/>
          </a:xfrm>
          <a:custGeom>
            <a:avLst/>
            <a:gdLst>
              <a:gd name="T0" fmla="*/ 0 w 79"/>
              <a:gd name="T1" fmla="*/ 23813 h 15"/>
              <a:gd name="T2" fmla="*/ 0 w 79"/>
              <a:gd name="T3" fmla="*/ 23813 h 15"/>
              <a:gd name="T4" fmla="*/ 4763 w 79"/>
              <a:gd name="T5" fmla="*/ 22225 h 15"/>
              <a:gd name="T6" fmla="*/ 6350 w 79"/>
              <a:gd name="T7" fmla="*/ 22225 h 15"/>
              <a:gd name="T8" fmla="*/ 11113 w 79"/>
              <a:gd name="T9" fmla="*/ 20638 h 15"/>
              <a:gd name="T10" fmla="*/ 17463 w 79"/>
              <a:gd name="T11" fmla="*/ 19050 h 15"/>
              <a:gd name="T12" fmla="*/ 22225 w 79"/>
              <a:gd name="T13" fmla="*/ 17463 h 15"/>
              <a:gd name="T14" fmla="*/ 30163 w 79"/>
              <a:gd name="T15" fmla="*/ 15875 h 15"/>
              <a:gd name="T16" fmla="*/ 38100 w 79"/>
              <a:gd name="T17" fmla="*/ 12700 h 15"/>
              <a:gd name="T18" fmla="*/ 47625 w 79"/>
              <a:gd name="T19" fmla="*/ 12700 h 15"/>
              <a:gd name="T20" fmla="*/ 55563 w 79"/>
              <a:gd name="T21" fmla="*/ 11113 h 15"/>
              <a:gd name="T22" fmla="*/ 66675 w 79"/>
              <a:gd name="T23" fmla="*/ 11113 h 15"/>
              <a:gd name="T24" fmla="*/ 76200 w 79"/>
              <a:gd name="T25" fmla="*/ 9525 h 15"/>
              <a:gd name="T26" fmla="*/ 87313 w 79"/>
              <a:gd name="T27" fmla="*/ 11113 h 15"/>
              <a:gd name="T28" fmla="*/ 98425 w 79"/>
              <a:gd name="T29" fmla="*/ 11113 h 15"/>
              <a:gd name="T30" fmla="*/ 109538 w 79"/>
              <a:gd name="T31" fmla="*/ 12700 h 15"/>
              <a:gd name="T32" fmla="*/ 120650 w 79"/>
              <a:gd name="T33" fmla="*/ 15875 h 15"/>
              <a:gd name="T34" fmla="*/ 125413 w 79"/>
              <a:gd name="T35" fmla="*/ 0 h 15"/>
              <a:gd name="T36" fmla="*/ 125413 w 79"/>
              <a:gd name="T37" fmla="*/ 0 h 15"/>
              <a:gd name="T38" fmla="*/ 120650 w 79"/>
              <a:gd name="T39" fmla="*/ 0 h 15"/>
              <a:gd name="T40" fmla="*/ 117475 w 79"/>
              <a:gd name="T41" fmla="*/ 0 h 15"/>
              <a:gd name="T42" fmla="*/ 111125 w 79"/>
              <a:gd name="T43" fmla="*/ 0 h 15"/>
              <a:gd name="T44" fmla="*/ 104775 w 79"/>
              <a:gd name="T45" fmla="*/ 0 h 15"/>
              <a:gd name="T46" fmla="*/ 96838 w 79"/>
              <a:gd name="T47" fmla="*/ 0 h 15"/>
              <a:gd name="T48" fmla="*/ 88900 w 79"/>
              <a:gd name="T49" fmla="*/ 0 h 15"/>
              <a:gd name="T50" fmla="*/ 80963 w 79"/>
              <a:gd name="T51" fmla="*/ 1588 h 15"/>
              <a:gd name="T52" fmla="*/ 69850 w 79"/>
              <a:gd name="T53" fmla="*/ 1588 h 15"/>
              <a:gd name="T54" fmla="*/ 60325 w 79"/>
              <a:gd name="T55" fmla="*/ 1588 h 15"/>
              <a:gd name="T56" fmla="*/ 49213 w 79"/>
              <a:gd name="T57" fmla="*/ 4763 h 15"/>
              <a:gd name="T58" fmla="*/ 39688 w 79"/>
              <a:gd name="T59" fmla="*/ 6350 h 15"/>
              <a:gd name="T60" fmla="*/ 28575 w 79"/>
              <a:gd name="T61" fmla="*/ 7938 h 15"/>
              <a:gd name="T62" fmla="*/ 19050 w 79"/>
              <a:gd name="T63" fmla="*/ 9525 h 15"/>
              <a:gd name="T64" fmla="*/ 9525 w 79"/>
              <a:gd name="T65" fmla="*/ 11113 h 15"/>
              <a:gd name="T66" fmla="*/ 0 w 79"/>
              <a:gd name="T67" fmla="*/ 12700 h 15"/>
              <a:gd name="T68" fmla="*/ 0 w 79"/>
              <a:gd name="T69" fmla="*/ 23813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5"/>
              <a:gd name="T107" fmla="*/ 79 w 79"/>
              <a:gd name="T108" fmla="*/ 15 h 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5">
                <a:moveTo>
                  <a:pt x="0" y="15"/>
                </a:moveTo>
                <a:lnTo>
                  <a:pt x="0" y="15"/>
                </a:lnTo>
                <a:lnTo>
                  <a:pt x="3" y="14"/>
                </a:lnTo>
                <a:lnTo>
                  <a:pt x="4" y="14"/>
                </a:lnTo>
                <a:lnTo>
                  <a:pt x="7" y="13"/>
                </a:lnTo>
                <a:lnTo>
                  <a:pt x="11" y="12"/>
                </a:lnTo>
                <a:lnTo>
                  <a:pt x="14" y="11"/>
                </a:lnTo>
                <a:lnTo>
                  <a:pt x="19" y="10"/>
                </a:lnTo>
                <a:lnTo>
                  <a:pt x="24" y="8"/>
                </a:lnTo>
                <a:lnTo>
                  <a:pt x="30" y="8"/>
                </a:lnTo>
                <a:lnTo>
                  <a:pt x="35" y="7"/>
                </a:lnTo>
                <a:lnTo>
                  <a:pt x="42" y="7"/>
                </a:lnTo>
                <a:lnTo>
                  <a:pt x="48" y="6"/>
                </a:lnTo>
                <a:lnTo>
                  <a:pt x="55" y="7"/>
                </a:lnTo>
                <a:lnTo>
                  <a:pt x="62" y="7"/>
                </a:lnTo>
                <a:lnTo>
                  <a:pt x="69" y="8"/>
                </a:lnTo>
                <a:lnTo>
                  <a:pt x="76" y="10"/>
                </a:lnTo>
                <a:lnTo>
                  <a:pt x="79" y="0"/>
                </a:lnTo>
                <a:lnTo>
                  <a:pt x="76" y="0"/>
                </a:lnTo>
                <a:lnTo>
                  <a:pt x="74" y="0"/>
                </a:lnTo>
                <a:lnTo>
                  <a:pt x="70" y="0"/>
                </a:lnTo>
                <a:lnTo>
                  <a:pt x="66" y="0"/>
                </a:lnTo>
                <a:lnTo>
                  <a:pt x="61" y="0"/>
                </a:lnTo>
                <a:lnTo>
                  <a:pt x="56" y="0"/>
                </a:lnTo>
                <a:lnTo>
                  <a:pt x="51" y="1"/>
                </a:lnTo>
                <a:lnTo>
                  <a:pt x="44" y="1"/>
                </a:lnTo>
                <a:lnTo>
                  <a:pt x="38" y="1"/>
                </a:lnTo>
                <a:lnTo>
                  <a:pt x="31" y="3"/>
                </a:lnTo>
                <a:lnTo>
                  <a:pt x="25" y="4"/>
                </a:lnTo>
                <a:lnTo>
                  <a:pt x="18" y="5"/>
                </a:lnTo>
                <a:lnTo>
                  <a:pt x="12" y="6"/>
                </a:lnTo>
                <a:lnTo>
                  <a:pt x="6" y="7"/>
                </a:lnTo>
                <a:lnTo>
                  <a:pt x="0" y="8"/>
                </a:lnTo>
                <a:lnTo>
                  <a:pt x="0" y="15"/>
                </a:lnTo>
                <a:close/>
              </a:path>
            </a:pathLst>
          </a:custGeom>
          <a:solidFill>
            <a:srgbClr val="333333"/>
          </a:solidFill>
          <a:ln w="9525">
            <a:noFill/>
            <a:round/>
            <a:headEnd/>
            <a:tailEnd/>
          </a:ln>
        </p:spPr>
        <p:txBody>
          <a:bodyPr/>
          <a:lstStyle/>
          <a:p>
            <a:endParaRPr lang="en-US">
              <a:latin typeface="+mj-lt"/>
            </a:endParaRPr>
          </a:p>
        </p:txBody>
      </p:sp>
      <p:sp>
        <p:nvSpPr>
          <p:cNvPr id="55" name="Freeform 51"/>
          <p:cNvSpPr>
            <a:spLocks/>
          </p:cNvSpPr>
          <p:nvPr/>
        </p:nvSpPr>
        <p:spPr bwMode="auto">
          <a:xfrm>
            <a:off x="2006650" y="4222750"/>
            <a:ext cx="209550" cy="71438"/>
          </a:xfrm>
          <a:custGeom>
            <a:avLst/>
            <a:gdLst>
              <a:gd name="T0" fmla="*/ 87312 w 132"/>
              <a:gd name="T1" fmla="*/ 69850 h 45"/>
              <a:gd name="T2" fmla="*/ 88900 w 132"/>
              <a:gd name="T3" fmla="*/ 69850 h 45"/>
              <a:gd name="T4" fmla="*/ 88900 w 132"/>
              <a:gd name="T5" fmla="*/ 66675 h 45"/>
              <a:gd name="T6" fmla="*/ 90487 w 132"/>
              <a:gd name="T7" fmla="*/ 66675 h 45"/>
              <a:gd name="T8" fmla="*/ 93662 w 132"/>
              <a:gd name="T9" fmla="*/ 65088 h 45"/>
              <a:gd name="T10" fmla="*/ 96837 w 132"/>
              <a:gd name="T11" fmla="*/ 65088 h 45"/>
              <a:gd name="T12" fmla="*/ 100012 w 132"/>
              <a:gd name="T13" fmla="*/ 63500 h 45"/>
              <a:gd name="T14" fmla="*/ 103188 w 132"/>
              <a:gd name="T15" fmla="*/ 61913 h 45"/>
              <a:gd name="T16" fmla="*/ 107950 w 132"/>
              <a:gd name="T17" fmla="*/ 60325 h 45"/>
              <a:gd name="T18" fmla="*/ 112712 w 132"/>
              <a:gd name="T19" fmla="*/ 58738 h 45"/>
              <a:gd name="T20" fmla="*/ 115887 w 132"/>
              <a:gd name="T21" fmla="*/ 53975 h 45"/>
              <a:gd name="T22" fmla="*/ 120650 w 132"/>
              <a:gd name="T23" fmla="*/ 52388 h 45"/>
              <a:gd name="T24" fmla="*/ 123825 w 132"/>
              <a:gd name="T25" fmla="*/ 50800 h 45"/>
              <a:gd name="T26" fmla="*/ 127000 w 132"/>
              <a:gd name="T27" fmla="*/ 47625 h 45"/>
              <a:gd name="T28" fmla="*/ 130175 w 132"/>
              <a:gd name="T29" fmla="*/ 44450 h 45"/>
              <a:gd name="T30" fmla="*/ 133350 w 132"/>
              <a:gd name="T31" fmla="*/ 41275 h 45"/>
              <a:gd name="T32" fmla="*/ 134937 w 132"/>
              <a:gd name="T33" fmla="*/ 38100 h 45"/>
              <a:gd name="T34" fmla="*/ 0 w 132"/>
              <a:gd name="T35" fmla="*/ 4763 h 45"/>
              <a:gd name="T36" fmla="*/ 9525 w 132"/>
              <a:gd name="T37" fmla="*/ 0 h 45"/>
              <a:gd name="T38" fmla="*/ 209550 w 132"/>
              <a:gd name="T39" fmla="*/ 50800 h 45"/>
              <a:gd name="T40" fmla="*/ 200025 w 132"/>
              <a:gd name="T41" fmla="*/ 53975 h 45"/>
              <a:gd name="T42" fmla="*/ 142875 w 132"/>
              <a:gd name="T43" fmla="*/ 39688 h 45"/>
              <a:gd name="T44" fmla="*/ 142875 w 132"/>
              <a:gd name="T45" fmla="*/ 39688 h 45"/>
              <a:gd name="T46" fmla="*/ 142875 w 132"/>
              <a:gd name="T47" fmla="*/ 41275 h 45"/>
              <a:gd name="T48" fmla="*/ 141287 w 132"/>
              <a:gd name="T49" fmla="*/ 41275 h 45"/>
              <a:gd name="T50" fmla="*/ 141287 w 132"/>
              <a:gd name="T51" fmla="*/ 42863 h 45"/>
              <a:gd name="T52" fmla="*/ 138112 w 132"/>
              <a:gd name="T53" fmla="*/ 44450 h 45"/>
              <a:gd name="T54" fmla="*/ 136525 w 132"/>
              <a:gd name="T55" fmla="*/ 47625 h 45"/>
              <a:gd name="T56" fmla="*/ 134937 w 132"/>
              <a:gd name="T57" fmla="*/ 49213 h 45"/>
              <a:gd name="T58" fmla="*/ 131762 w 132"/>
              <a:gd name="T59" fmla="*/ 50800 h 45"/>
              <a:gd name="T60" fmla="*/ 127000 w 132"/>
              <a:gd name="T61" fmla="*/ 52388 h 45"/>
              <a:gd name="T62" fmla="*/ 123825 w 132"/>
              <a:gd name="T63" fmla="*/ 55563 h 45"/>
              <a:gd name="T64" fmla="*/ 120650 w 132"/>
              <a:gd name="T65" fmla="*/ 58738 h 45"/>
              <a:gd name="T66" fmla="*/ 114300 w 132"/>
              <a:gd name="T67" fmla="*/ 60325 h 45"/>
              <a:gd name="T68" fmla="*/ 111125 w 132"/>
              <a:gd name="T69" fmla="*/ 63500 h 45"/>
              <a:gd name="T70" fmla="*/ 103188 w 132"/>
              <a:gd name="T71" fmla="*/ 65088 h 45"/>
              <a:gd name="T72" fmla="*/ 98425 w 132"/>
              <a:gd name="T73" fmla="*/ 69850 h 45"/>
              <a:gd name="T74" fmla="*/ 90487 w 132"/>
              <a:gd name="T75" fmla="*/ 71438 h 45"/>
              <a:gd name="T76" fmla="*/ 87312 w 132"/>
              <a:gd name="T77" fmla="*/ 69850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2"/>
              <a:gd name="T118" fmla="*/ 0 h 45"/>
              <a:gd name="T119" fmla="*/ 132 w 132"/>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2" h="45">
                <a:moveTo>
                  <a:pt x="55" y="44"/>
                </a:moveTo>
                <a:lnTo>
                  <a:pt x="56" y="44"/>
                </a:lnTo>
                <a:lnTo>
                  <a:pt x="56" y="42"/>
                </a:lnTo>
                <a:lnTo>
                  <a:pt x="57" y="42"/>
                </a:lnTo>
                <a:lnTo>
                  <a:pt x="59" y="41"/>
                </a:lnTo>
                <a:lnTo>
                  <a:pt x="61" y="41"/>
                </a:lnTo>
                <a:lnTo>
                  <a:pt x="63" y="40"/>
                </a:lnTo>
                <a:lnTo>
                  <a:pt x="65" y="39"/>
                </a:lnTo>
                <a:lnTo>
                  <a:pt x="68" y="38"/>
                </a:lnTo>
                <a:lnTo>
                  <a:pt x="71" y="37"/>
                </a:lnTo>
                <a:lnTo>
                  <a:pt x="73" y="34"/>
                </a:lnTo>
                <a:lnTo>
                  <a:pt x="76" y="33"/>
                </a:lnTo>
                <a:lnTo>
                  <a:pt x="78" y="32"/>
                </a:lnTo>
                <a:lnTo>
                  <a:pt x="80" y="30"/>
                </a:lnTo>
                <a:lnTo>
                  <a:pt x="82" y="28"/>
                </a:lnTo>
                <a:lnTo>
                  <a:pt x="84" y="26"/>
                </a:lnTo>
                <a:lnTo>
                  <a:pt x="85" y="24"/>
                </a:lnTo>
                <a:lnTo>
                  <a:pt x="0" y="3"/>
                </a:lnTo>
                <a:lnTo>
                  <a:pt x="6" y="0"/>
                </a:lnTo>
                <a:lnTo>
                  <a:pt x="132" y="32"/>
                </a:lnTo>
                <a:lnTo>
                  <a:pt x="126" y="34"/>
                </a:lnTo>
                <a:lnTo>
                  <a:pt x="90" y="25"/>
                </a:lnTo>
                <a:lnTo>
                  <a:pt x="90" y="26"/>
                </a:lnTo>
                <a:lnTo>
                  <a:pt x="89" y="26"/>
                </a:lnTo>
                <a:lnTo>
                  <a:pt x="89" y="27"/>
                </a:lnTo>
                <a:lnTo>
                  <a:pt x="87" y="28"/>
                </a:lnTo>
                <a:lnTo>
                  <a:pt x="86" y="30"/>
                </a:lnTo>
                <a:lnTo>
                  <a:pt x="85" y="31"/>
                </a:lnTo>
                <a:lnTo>
                  <a:pt x="83" y="32"/>
                </a:lnTo>
                <a:lnTo>
                  <a:pt x="80" y="33"/>
                </a:lnTo>
                <a:lnTo>
                  <a:pt x="78" y="35"/>
                </a:lnTo>
                <a:lnTo>
                  <a:pt x="76" y="37"/>
                </a:lnTo>
                <a:lnTo>
                  <a:pt x="72" y="38"/>
                </a:lnTo>
                <a:lnTo>
                  <a:pt x="70" y="40"/>
                </a:lnTo>
                <a:lnTo>
                  <a:pt x="65" y="41"/>
                </a:lnTo>
                <a:lnTo>
                  <a:pt x="62" y="44"/>
                </a:lnTo>
                <a:lnTo>
                  <a:pt x="57" y="45"/>
                </a:lnTo>
                <a:lnTo>
                  <a:pt x="55" y="44"/>
                </a:lnTo>
                <a:close/>
              </a:path>
            </a:pathLst>
          </a:custGeom>
          <a:solidFill>
            <a:srgbClr val="000000"/>
          </a:solidFill>
          <a:ln w="9525">
            <a:noFill/>
            <a:round/>
            <a:headEnd/>
            <a:tailEnd/>
          </a:ln>
        </p:spPr>
        <p:txBody>
          <a:bodyPr/>
          <a:lstStyle/>
          <a:p>
            <a:endParaRPr lang="en-US">
              <a:latin typeface="+mj-lt"/>
            </a:endParaRPr>
          </a:p>
        </p:txBody>
      </p:sp>
      <p:sp>
        <p:nvSpPr>
          <p:cNvPr id="56" name="Freeform 52"/>
          <p:cNvSpPr>
            <a:spLocks/>
          </p:cNvSpPr>
          <p:nvPr/>
        </p:nvSpPr>
        <p:spPr bwMode="auto">
          <a:xfrm>
            <a:off x="1962200" y="4241800"/>
            <a:ext cx="214312" cy="63500"/>
          </a:xfrm>
          <a:custGeom>
            <a:avLst/>
            <a:gdLst>
              <a:gd name="T0" fmla="*/ 0 w 135"/>
              <a:gd name="T1" fmla="*/ 0 h 40"/>
              <a:gd name="T2" fmla="*/ 209550 w 135"/>
              <a:gd name="T3" fmla="*/ 63500 h 40"/>
              <a:gd name="T4" fmla="*/ 214312 w 135"/>
              <a:gd name="T5" fmla="*/ 63500 h 40"/>
              <a:gd name="T6" fmla="*/ 7937 w 135"/>
              <a:gd name="T7" fmla="*/ 0 h 40"/>
              <a:gd name="T8" fmla="*/ 0 w 135"/>
              <a:gd name="T9" fmla="*/ 0 h 40"/>
              <a:gd name="T10" fmla="*/ 0 60000 65536"/>
              <a:gd name="T11" fmla="*/ 0 60000 65536"/>
              <a:gd name="T12" fmla="*/ 0 60000 65536"/>
              <a:gd name="T13" fmla="*/ 0 60000 65536"/>
              <a:gd name="T14" fmla="*/ 0 60000 65536"/>
              <a:gd name="T15" fmla="*/ 0 w 135"/>
              <a:gd name="T16" fmla="*/ 0 h 40"/>
              <a:gd name="T17" fmla="*/ 135 w 135"/>
              <a:gd name="T18" fmla="*/ 40 h 40"/>
            </a:gdLst>
            <a:ahLst/>
            <a:cxnLst>
              <a:cxn ang="T10">
                <a:pos x="T0" y="T1"/>
              </a:cxn>
              <a:cxn ang="T11">
                <a:pos x="T2" y="T3"/>
              </a:cxn>
              <a:cxn ang="T12">
                <a:pos x="T4" y="T5"/>
              </a:cxn>
              <a:cxn ang="T13">
                <a:pos x="T6" y="T7"/>
              </a:cxn>
              <a:cxn ang="T14">
                <a:pos x="T8" y="T9"/>
              </a:cxn>
            </a:cxnLst>
            <a:rect l="T15" t="T16" r="T17" b="T18"/>
            <a:pathLst>
              <a:path w="135" h="40">
                <a:moveTo>
                  <a:pt x="0" y="0"/>
                </a:moveTo>
                <a:lnTo>
                  <a:pt x="132" y="40"/>
                </a:lnTo>
                <a:lnTo>
                  <a:pt x="135" y="40"/>
                </a:lnTo>
                <a:lnTo>
                  <a:pt x="5" y="0"/>
                </a:lnTo>
                <a:lnTo>
                  <a:pt x="0" y="0"/>
                </a:lnTo>
                <a:close/>
              </a:path>
            </a:pathLst>
          </a:custGeom>
          <a:solidFill>
            <a:srgbClr val="000000"/>
          </a:solidFill>
          <a:ln w="9525">
            <a:noFill/>
            <a:round/>
            <a:headEnd/>
            <a:tailEnd/>
          </a:ln>
        </p:spPr>
        <p:txBody>
          <a:bodyPr/>
          <a:lstStyle/>
          <a:p>
            <a:endParaRPr lang="en-US">
              <a:latin typeface="+mj-lt"/>
            </a:endParaRPr>
          </a:p>
        </p:txBody>
      </p:sp>
      <p:sp>
        <p:nvSpPr>
          <p:cNvPr id="57" name="Freeform 53"/>
          <p:cNvSpPr>
            <a:spLocks/>
          </p:cNvSpPr>
          <p:nvPr/>
        </p:nvSpPr>
        <p:spPr bwMode="auto">
          <a:xfrm>
            <a:off x="1998712" y="4233863"/>
            <a:ext cx="209550" cy="55562"/>
          </a:xfrm>
          <a:custGeom>
            <a:avLst/>
            <a:gdLst>
              <a:gd name="T0" fmla="*/ 0 w 132"/>
              <a:gd name="T1" fmla="*/ 0 h 35"/>
              <a:gd name="T2" fmla="*/ 206375 w 132"/>
              <a:gd name="T3" fmla="*/ 55562 h 35"/>
              <a:gd name="T4" fmla="*/ 209550 w 132"/>
              <a:gd name="T5" fmla="*/ 55562 h 35"/>
              <a:gd name="T6" fmla="*/ 6350 w 132"/>
              <a:gd name="T7" fmla="*/ 0 h 35"/>
              <a:gd name="T8" fmla="*/ 0 w 132"/>
              <a:gd name="T9" fmla="*/ 0 h 35"/>
              <a:gd name="T10" fmla="*/ 0 60000 65536"/>
              <a:gd name="T11" fmla="*/ 0 60000 65536"/>
              <a:gd name="T12" fmla="*/ 0 60000 65536"/>
              <a:gd name="T13" fmla="*/ 0 60000 65536"/>
              <a:gd name="T14" fmla="*/ 0 60000 65536"/>
              <a:gd name="T15" fmla="*/ 0 w 132"/>
              <a:gd name="T16" fmla="*/ 0 h 35"/>
              <a:gd name="T17" fmla="*/ 132 w 132"/>
              <a:gd name="T18" fmla="*/ 35 h 35"/>
            </a:gdLst>
            <a:ahLst/>
            <a:cxnLst>
              <a:cxn ang="T10">
                <a:pos x="T0" y="T1"/>
              </a:cxn>
              <a:cxn ang="T11">
                <a:pos x="T2" y="T3"/>
              </a:cxn>
              <a:cxn ang="T12">
                <a:pos x="T4" y="T5"/>
              </a:cxn>
              <a:cxn ang="T13">
                <a:pos x="T6" y="T7"/>
              </a:cxn>
              <a:cxn ang="T14">
                <a:pos x="T8" y="T9"/>
              </a:cxn>
            </a:cxnLst>
            <a:rect l="T15" t="T16" r="T17" b="T18"/>
            <a:pathLst>
              <a:path w="132" h="35">
                <a:moveTo>
                  <a:pt x="0" y="0"/>
                </a:moveTo>
                <a:lnTo>
                  <a:pt x="130" y="35"/>
                </a:lnTo>
                <a:lnTo>
                  <a:pt x="132" y="35"/>
                </a:lnTo>
                <a:lnTo>
                  <a:pt x="4" y="0"/>
                </a:lnTo>
                <a:lnTo>
                  <a:pt x="0" y="0"/>
                </a:lnTo>
                <a:close/>
              </a:path>
            </a:pathLst>
          </a:custGeom>
          <a:solidFill>
            <a:srgbClr val="000000"/>
          </a:solidFill>
          <a:ln w="9525">
            <a:noFill/>
            <a:round/>
            <a:headEnd/>
            <a:tailEnd/>
          </a:ln>
        </p:spPr>
        <p:txBody>
          <a:bodyPr/>
          <a:lstStyle/>
          <a:p>
            <a:endParaRPr lang="en-US">
              <a:latin typeface="+mj-lt"/>
            </a:endParaRPr>
          </a:p>
        </p:txBody>
      </p:sp>
      <p:sp>
        <p:nvSpPr>
          <p:cNvPr id="58" name="Freeform 54"/>
          <p:cNvSpPr>
            <a:spLocks/>
          </p:cNvSpPr>
          <p:nvPr/>
        </p:nvSpPr>
        <p:spPr bwMode="auto">
          <a:xfrm>
            <a:off x="1982837" y="4237038"/>
            <a:ext cx="211138" cy="60325"/>
          </a:xfrm>
          <a:custGeom>
            <a:avLst/>
            <a:gdLst>
              <a:gd name="T0" fmla="*/ 0 w 133"/>
              <a:gd name="T1" fmla="*/ 0 h 38"/>
              <a:gd name="T2" fmla="*/ 206375 w 133"/>
              <a:gd name="T3" fmla="*/ 60325 h 38"/>
              <a:gd name="T4" fmla="*/ 211138 w 133"/>
              <a:gd name="T5" fmla="*/ 60325 h 38"/>
              <a:gd name="T6" fmla="*/ 4763 w 133"/>
              <a:gd name="T7" fmla="*/ 0 h 38"/>
              <a:gd name="T8" fmla="*/ 0 w 133"/>
              <a:gd name="T9" fmla="*/ 0 h 38"/>
              <a:gd name="T10" fmla="*/ 0 60000 65536"/>
              <a:gd name="T11" fmla="*/ 0 60000 65536"/>
              <a:gd name="T12" fmla="*/ 0 60000 65536"/>
              <a:gd name="T13" fmla="*/ 0 60000 65536"/>
              <a:gd name="T14" fmla="*/ 0 60000 65536"/>
              <a:gd name="T15" fmla="*/ 0 w 133"/>
              <a:gd name="T16" fmla="*/ 0 h 38"/>
              <a:gd name="T17" fmla="*/ 133 w 133"/>
              <a:gd name="T18" fmla="*/ 38 h 38"/>
            </a:gdLst>
            <a:ahLst/>
            <a:cxnLst>
              <a:cxn ang="T10">
                <a:pos x="T0" y="T1"/>
              </a:cxn>
              <a:cxn ang="T11">
                <a:pos x="T2" y="T3"/>
              </a:cxn>
              <a:cxn ang="T12">
                <a:pos x="T4" y="T5"/>
              </a:cxn>
              <a:cxn ang="T13">
                <a:pos x="T6" y="T7"/>
              </a:cxn>
              <a:cxn ang="T14">
                <a:pos x="T8" y="T9"/>
              </a:cxn>
            </a:cxnLst>
            <a:rect l="T15" t="T16" r="T17" b="T18"/>
            <a:pathLst>
              <a:path w="133" h="38">
                <a:moveTo>
                  <a:pt x="0" y="0"/>
                </a:moveTo>
                <a:lnTo>
                  <a:pt x="130" y="38"/>
                </a:lnTo>
                <a:lnTo>
                  <a:pt x="133" y="38"/>
                </a:lnTo>
                <a:lnTo>
                  <a:pt x="3" y="0"/>
                </a:lnTo>
                <a:lnTo>
                  <a:pt x="0" y="0"/>
                </a:lnTo>
                <a:close/>
              </a:path>
            </a:pathLst>
          </a:custGeom>
          <a:solidFill>
            <a:srgbClr val="000000"/>
          </a:solidFill>
          <a:ln w="9525">
            <a:noFill/>
            <a:round/>
            <a:headEnd/>
            <a:tailEnd/>
          </a:ln>
        </p:spPr>
        <p:txBody>
          <a:bodyPr/>
          <a:lstStyle/>
          <a:p>
            <a:endParaRPr lang="en-US">
              <a:latin typeface="+mj-lt"/>
            </a:endParaRPr>
          </a:p>
        </p:txBody>
      </p:sp>
      <p:sp>
        <p:nvSpPr>
          <p:cNvPr id="59" name="Freeform 55"/>
          <p:cNvSpPr>
            <a:spLocks/>
          </p:cNvSpPr>
          <p:nvPr/>
        </p:nvSpPr>
        <p:spPr bwMode="auto">
          <a:xfrm>
            <a:off x="2752775" y="3733800"/>
            <a:ext cx="517525" cy="103188"/>
          </a:xfrm>
          <a:custGeom>
            <a:avLst/>
            <a:gdLst>
              <a:gd name="T0" fmla="*/ 231775 w 326"/>
              <a:gd name="T1" fmla="*/ 0 h 65"/>
              <a:gd name="T2" fmla="*/ 182562 w 326"/>
              <a:gd name="T3" fmla="*/ 1588 h 65"/>
              <a:gd name="T4" fmla="*/ 134937 w 326"/>
              <a:gd name="T5" fmla="*/ 4763 h 65"/>
              <a:gd name="T6" fmla="*/ 95250 w 326"/>
              <a:gd name="T7" fmla="*/ 11113 h 65"/>
              <a:gd name="T8" fmla="*/ 60325 w 326"/>
              <a:gd name="T9" fmla="*/ 19050 h 65"/>
              <a:gd name="T10" fmla="*/ 44450 w 326"/>
              <a:gd name="T11" fmla="*/ 22225 h 65"/>
              <a:gd name="T12" fmla="*/ 31750 w 326"/>
              <a:gd name="T13" fmla="*/ 26988 h 65"/>
              <a:gd name="T14" fmla="*/ 20637 w 326"/>
              <a:gd name="T15" fmla="*/ 31750 h 65"/>
              <a:gd name="T16" fmla="*/ 11112 w 326"/>
              <a:gd name="T17" fmla="*/ 36513 h 65"/>
              <a:gd name="T18" fmla="*/ 6350 w 326"/>
              <a:gd name="T19" fmla="*/ 41275 h 65"/>
              <a:gd name="T20" fmla="*/ 0 w 326"/>
              <a:gd name="T21" fmla="*/ 46038 h 65"/>
              <a:gd name="T22" fmla="*/ 0 w 326"/>
              <a:gd name="T23" fmla="*/ 52388 h 65"/>
              <a:gd name="T24" fmla="*/ 0 w 326"/>
              <a:gd name="T25" fmla="*/ 57150 h 65"/>
              <a:gd name="T26" fmla="*/ 6350 w 326"/>
              <a:gd name="T27" fmla="*/ 63500 h 65"/>
              <a:gd name="T28" fmla="*/ 11112 w 326"/>
              <a:gd name="T29" fmla="*/ 68263 h 65"/>
              <a:gd name="T30" fmla="*/ 20637 w 326"/>
              <a:gd name="T31" fmla="*/ 73025 h 65"/>
              <a:gd name="T32" fmla="*/ 31750 w 326"/>
              <a:gd name="T33" fmla="*/ 77788 h 65"/>
              <a:gd name="T34" fmla="*/ 44450 w 326"/>
              <a:gd name="T35" fmla="*/ 80963 h 65"/>
              <a:gd name="T36" fmla="*/ 60325 w 326"/>
              <a:gd name="T37" fmla="*/ 85725 h 65"/>
              <a:gd name="T38" fmla="*/ 95250 w 326"/>
              <a:gd name="T39" fmla="*/ 92075 h 65"/>
              <a:gd name="T40" fmla="*/ 134937 w 326"/>
              <a:gd name="T41" fmla="*/ 98425 h 65"/>
              <a:gd name="T42" fmla="*/ 182562 w 326"/>
              <a:gd name="T43" fmla="*/ 101600 h 65"/>
              <a:gd name="T44" fmla="*/ 231775 w 326"/>
              <a:gd name="T45" fmla="*/ 103188 h 65"/>
              <a:gd name="T46" fmla="*/ 285750 w 326"/>
              <a:gd name="T47" fmla="*/ 103188 h 65"/>
              <a:gd name="T48" fmla="*/ 334962 w 326"/>
              <a:gd name="T49" fmla="*/ 101600 h 65"/>
              <a:gd name="T50" fmla="*/ 382587 w 326"/>
              <a:gd name="T51" fmla="*/ 98425 h 65"/>
              <a:gd name="T52" fmla="*/ 422275 w 326"/>
              <a:gd name="T53" fmla="*/ 92075 h 65"/>
              <a:gd name="T54" fmla="*/ 457200 w 326"/>
              <a:gd name="T55" fmla="*/ 85725 h 65"/>
              <a:gd name="T56" fmla="*/ 473075 w 326"/>
              <a:gd name="T57" fmla="*/ 80963 h 65"/>
              <a:gd name="T58" fmla="*/ 485775 w 326"/>
              <a:gd name="T59" fmla="*/ 77788 h 65"/>
              <a:gd name="T60" fmla="*/ 496888 w 326"/>
              <a:gd name="T61" fmla="*/ 73025 h 65"/>
              <a:gd name="T62" fmla="*/ 506413 w 326"/>
              <a:gd name="T63" fmla="*/ 68263 h 65"/>
              <a:gd name="T64" fmla="*/ 511175 w 326"/>
              <a:gd name="T65" fmla="*/ 63500 h 65"/>
              <a:gd name="T66" fmla="*/ 515938 w 326"/>
              <a:gd name="T67" fmla="*/ 57150 h 65"/>
              <a:gd name="T68" fmla="*/ 517525 w 326"/>
              <a:gd name="T69" fmla="*/ 52388 h 65"/>
              <a:gd name="T70" fmla="*/ 515938 w 326"/>
              <a:gd name="T71" fmla="*/ 46038 h 65"/>
              <a:gd name="T72" fmla="*/ 511175 w 326"/>
              <a:gd name="T73" fmla="*/ 41275 h 65"/>
              <a:gd name="T74" fmla="*/ 506413 w 326"/>
              <a:gd name="T75" fmla="*/ 36513 h 65"/>
              <a:gd name="T76" fmla="*/ 496888 w 326"/>
              <a:gd name="T77" fmla="*/ 31750 h 65"/>
              <a:gd name="T78" fmla="*/ 485775 w 326"/>
              <a:gd name="T79" fmla="*/ 26988 h 65"/>
              <a:gd name="T80" fmla="*/ 473075 w 326"/>
              <a:gd name="T81" fmla="*/ 22225 h 65"/>
              <a:gd name="T82" fmla="*/ 457200 w 326"/>
              <a:gd name="T83" fmla="*/ 19050 h 65"/>
              <a:gd name="T84" fmla="*/ 422275 w 326"/>
              <a:gd name="T85" fmla="*/ 11113 h 65"/>
              <a:gd name="T86" fmla="*/ 382587 w 326"/>
              <a:gd name="T87" fmla="*/ 4763 h 65"/>
              <a:gd name="T88" fmla="*/ 334962 w 326"/>
              <a:gd name="T89" fmla="*/ 1588 h 65"/>
              <a:gd name="T90" fmla="*/ 285750 w 326"/>
              <a:gd name="T91" fmla="*/ 0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6"/>
              <a:gd name="T139" fmla="*/ 0 h 65"/>
              <a:gd name="T140" fmla="*/ 326 w 326"/>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6" h="65">
                <a:moveTo>
                  <a:pt x="162" y="0"/>
                </a:moveTo>
                <a:lnTo>
                  <a:pt x="146" y="0"/>
                </a:lnTo>
                <a:lnTo>
                  <a:pt x="130" y="0"/>
                </a:lnTo>
                <a:lnTo>
                  <a:pt x="115" y="1"/>
                </a:lnTo>
                <a:lnTo>
                  <a:pt x="99" y="2"/>
                </a:lnTo>
                <a:lnTo>
                  <a:pt x="85" y="3"/>
                </a:lnTo>
                <a:lnTo>
                  <a:pt x="71" y="6"/>
                </a:lnTo>
                <a:lnTo>
                  <a:pt x="60" y="7"/>
                </a:lnTo>
                <a:lnTo>
                  <a:pt x="48" y="9"/>
                </a:lnTo>
                <a:lnTo>
                  <a:pt x="38" y="12"/>
                </a:lnTo>
                <a:lnTo>
                  <a:pt x="32" y="13"/>
                </a:lnTo>
                <a:lnTo>
                  <a:pt x="28" y="14"/>
                </a:lnTo>
                <a:lnTo>
                  <a:pt x="24" y="15"/>
                </a:lnTo>
                <a:lnTo>
                  <a:pt x="20" y="17"/>
                </a:lnTo>
                <a:lnTo>
                  <a:pt x="15" y="19"/>
                </a:lnTo>
                <a:lnTo>
                  <a:pt x="13" y="20"/>
                </a:lnTo>
                <a:lnTo>
                  <a:pt x="10" y="21"/>
                </a:lnTo>
                <a:lnTo>
                  <a:pt x="7" y="23"/>
                </a:lnTo>
                <a:lnTo>
                  <a:pt x="5" y="24"/>
                </a:lnTo>
                <a:lnTo>
                  <a:pt x="4" y="26"/>
                </a:lnTo>
                <a:lnTo>
                  <a:pt x="1" y="28"/>
                </a:lnTo>
                <a:lnTo>
                  <a:pt x="0" y="29"/>
                </a:lnTo>
                <a:lnTo>
                  <a:pt x="0" y="31"/>
                </a:lnTo>
                <a:lnTo>
                  <a:pt x="0" y="33"/>
                </a:lnTo>
                <a:lnTo>
                  <a:pt x="0" y="35"/>
                </a:lnTo>
                <a:lnTo>
                  <a:pt x="0" y="36"/>
                </a:lnTo>
                <a:lnTo>
                  <a:pt x="1" y="37"/>
                </a:lnTo>
                <a:lnTo>
                  <a:pt x="4" y="40"/>
                </a:lnTo>
                <a:lnTo>
                  <a:pt x="5" y="41"/>
                </a:lnTo>
                <a:lnTo>
                  <a:pt x="7" y="43"/>
                </a:lnTo>
                <a:lnTo>
                  <a:pt x="10" y="44"/>
                </a:lnTo>
                <a:lnTo>
                  <a:pt x="13" y="46"/>
                </a:lnTo>
                <a:lnTo>
                  <a:pt x="15" y="47"/>
                </a:lnTo>
                <a:lnTo>
                  <a:pt x="20" y="49"/>
                </a:lnTo>
                <a:lnTo>
                  <a:pt x="24" y="50"/>
                </a:lnTo>
                <a:lnTo>
                  <a:pt x="28" y="51"/>
                </a:lnTo>
                <a:lnTo>
                  <a:pt x="32" y="53"/>
                </a:lnTo>
                <a:lnTo>
                  <a:pt x="38" y="54"/>
                </a:lnTo>
                <a:lnTo>
                  <a:pt x="48" y="56"/>
                </a:lnTo>
                <a:lnTo>
                  <a:pt x="60" y="58"/>
                </a:lnTo>
                <a:lnTo>
                  <a:pt x="71" y="61"/>
                </a:lnTo>
                <a:lnTo>
                  <a:pt x="85" y="62"/>
                </a:lnTo>
                <a:lnTo>
                  <a:pt x="99" y="63"/>
                </a:lnTo>
                <a:lnTo>
                  <a:pt x="115" y="64"/>
                </a:lnTo>
                <a:lnTo>
                  <a:pt x="130" y="65"/>
                </a:lnTo>
                <a:lnTo>
                  <a:pt x="146" y="65"/>
                </a:lnTo>
                <a:lnTo>
                  <a:pt x="162" y="65"/>
                </a:lnTo>
                <a:lnTo>
                  <a:pt x="180" y="65"/>
                </a:lnTo>
                <a:lnTo>
                  <a:pt x="195" y="65"/>
                </a:lnTo>
                <a:lnTo>
                  <a:pt x="211" y="64"/>
                </a:lnTo>
                <a:lnTo>
                  <a:pt x="227" y="63"/>
                </a:lnTo>
                <a:lnTo>
                  <a:pt x="241" y="62"/>
                </a:lnTo>
                <a:lnTo>
                  <a:pt x="253" y="61"/>
                </a:lnTo>
                <a:lnTo>
                  <a:pt x="266" y="58"/>
                </a:lnTo>
                <a:lnTo>
                  <a:pt x="278" y="56"/>
                </a:lnTo>
                <a:lnTo>
                  <a:pt x="288" y="54"/>
                </a:lnTo>
                <a:lnTo>
                  <a:pt x="293" y="53"/>
                </a:lnTo>
                <a:lnTo>
                  <a:pt x="298" y="51"/>
                </a:lnTo>
                <a:lnTo>
                  <a:pt x="302" y="50"/>
                </a:lnTo>
                <a:lnTo>
                  <a:pt x="306" y="49"/>
                </a:lnTo>
                <a:lnTo>
                  <a:pt x="309" y="47"/>
                </a:lnTo>
                <a:lnTo>
                  <a:pt x="313" y="46"/>
                </a:lnTo>
                <a:lnTo>
                  <a:pt x="315" y="44"/>
                </a:lnTo>
                <a:lnTo>
                  <a:pt x="319" y="43"/>
                </a:lnTo>
                <a:lnTo>
                  <a:pt x="321" y="41"/>
                </a:lnTo>
                <a:lnTo>
                  <a:pt x="322" y="40"/>
                </a:lnTo>
                <a:lnTo>
                  <a:pt x="324" y="37"/>
                </a:lnTo>
                <a:lnTo>
                  <a:pt x="325" y="36"/>
                </a:lnTo>
                <a:lnTo>
                  <a:pt x="326" y="35"/>
                </a:lnTo>
                <a:lnTo>
                  <a:pt x="326" y="33"/>
                </a:lnTo>
                <a:lnTo>
                  <a:pt x="326" y="31"/>
                </a:lnTo>
                <a:lnTo>
                  <a:pt x="325" y="29"/>
                </a:lnTo>
                <a:lnTo>
                  <a:pt x="324" y="28"/>
                </a:lnTo>
                <a:lnTo>
                  <a:pt x="322" y="26"/>
                </a:lnTo>
                <a:lnTo>
                  <a:pt x="321" y="24"/>
                </a:lnTo>
                <a:lnTo>
                  <a:pt x="319" y="23"/>
                </a:lnTo>
                <a:lnTo>
                  <a:pt x="315" y="21"/>
                </a:lnTo>
                <a:lnTo>
                  <a:pt x="313" y="20"/>
                </a:lnTo>
                <a:lnTo>
                  <a:pt x="309" y="19"/>
                </a:lnTo>
                <a:lnTo>
                  <a:pt x="306" y="17"/>
                </a:lnTo>
                <a:lnTo>
                  <a:pt x="302" y="15"/>
                </a:lnTo>
                <a:lnTo>
                  <a:pt x="298" y="14"/>
                </a:lnTo>
                <a:lnTo>
                  <a:pt x="293" y="13"/>
                </a:lnTo>
                <a:lnTo>
                  <a:pt x="288" y="12"/>
                </a:lnTo>
                <a:lnTo>
                  <a:pt x="278" y="9"/>
                </a:lnTo>
                <a:lnTo>
                  <a:pt x="266" y="7"/>
                </a:lnTo>
                <a:lnTo>
                  <a:pt x="253" y="6"/>
                </a:lnTo>
                <a:lnTo>
                  <a:pt x="241" y="3"/>
                </a:lnTo>
                <a:lnTo>
                  <a:pt x="227" y="2"/>
                </a:lnTo>
                <a:lnTo>
                  <a:pt x="211" y="1"/>
                </a:lnTo>
                <a:lnTo>
                  <a:pt x="195" y="0"/>
                </a:lnTo>
                <a:lnTo>
                  <a:pt x="180" y="0"/>
                </a:lnTo>
                <a:lnTo>
                  <a:pt x="162" y="0"/>
                </a:lnTo>
                <a:close/>
              </a:path>
            </a:pathLst>
          </a:custGeom>
          <a:solidFill>
            <a:srgbClr val="CCCCFF"/>
          </a:solidFill>
          <a:ln w="9525">
            <a:noFill/>
            <a:round/>
            <a:headEnd/>
            <a:tailEnd/>
          </a:ln>
        </p:spPr>
        <p:txBody>
          <a:bodyPr/>
          <a:lstStyle/>
          <a:p>
            <a:endParaRPr lang="en-US">
              <a:latin typeface="+mj-lt"/>
            </a:endParaRPr>
          </a:p>
        </p:txBody>
      </p:sp>
      <p:sp>
        <p:nvSpPr>
          <p:cNvPr id="60" name="Freeform 56"/>
          <p:cNvSpPr>
            <a:spLocks/>
          </p:cNvSpPr>
          <p:nvPr/>
        </p:nvSpPr>
        <p:spPr bwMode="auto">
          <a:xfrm>
            <a:off x="2752775" y="3733800"/>
            <a:ext cx="517525" cy="103188"/>
          </a:xfrm>
          <a:custGeom>
            <a:avLst/>
            <a:gdLst>
              <a:gd name="T0" fmla="*/ 231775 w 326"/>
              <a:gd name="T1" fmla="*/ 0 h 65"/>
              <a:gd name="T2" fmla="*/ 182562 w 326"/>
              <a:gd name="T3" fmla="*/ 1588 h 65"/>
              <a:gd name="T4" fmla="*/ 134937 w 326"/>
              <a:gd name="T5" fmla="*/ 4763 h 65"/>
              <a:gd name="T6" fmla="*/ 95250 w 326"/>
              <a:gd name="T7" fmla="*/ 11113 h 65"/>
              <a:gd name="T8" fmla="*/ 60325 w 326"/>
              <a:gd name="T9" fmla="*/ 19050 h 65"/>
              <a:gd name="T10" fmla="*/ 44450 w 326"/>
              <a:gd name="T11" fmla="*/ 22225 h 65"/>
              <a:gd name="T12" fmla="*/ 31750 w 326"/>
              <a:gd name="T13" fmla="*/ 26988 h 65"/>
              <a:gd name="T14" fmla="*/ 20637 w 326"/>
              <a:gd name="T15" fmla="*/ 31750 h 65"/>
              <a:gd name="T16" fmla="*/ 11112 w 326"/>
              <a:gd name="T17" fmla="*/ 36513 h 65"/>
              <a:gd name="T18" fmla="*/ 6350 w 326"/>
              <a:gd name="T19" fmla="*/ 41275 h 65"/>
              <a:gd name="T20" fmla="*/ 0 w 326"/>
              <a:gd name="T21" fmla="*/ 46038 h 65"/>
              <a:gd name="T22" fmla="*/ 0 w 326"/>
              <a:gd name="T23" fmla="*/ 52388 h 65"/>
              <a:gd name="T24" fmla="*/ 0 w 326"/>
              <a:gd name="T25" fmla="*/ 57150 h 65"/>
              <a:gd name="T26" fmla="*/ 6350 w 326"/>
              <a:gd name="T27" fmla="*/ 63500 h 65"/>
              <a:gd name="T28" fmla="*/ 11112 w 326"/>
              <a:gd name="T29" fmla="*/ 68263 h 65"/>
              <a:gd name="T30" fmla="*/ 20637 w 326"/>
              <a:gd name="T31" fmla="*/ 73025 h 65"/>
              <a:gd name="T32" fmla="*/ 31750 w 326"/>
              <a:gd name="T33" fmla="*/ 77788 h 65"/>
              <a:gd name="T34" fmla="*/ 44450 w 326"/>
              <a:gd name="T35" fmla="*/ 80963 h 65"/>
              <a:gd name="T36" fmla="*/ 60325 w 326"/>
              <a:gd name="T37" fmla="*/ 85725 h 65"/>
              <a:gd name="T38" fmla="*/ 95250 w 326"/>
              <a:gd name="T39" fmla="*/ 92075 h 65"/>
              <a:gd name="T40" fmla="*/ 134937 w 326"/>
              <a:gd name="T41" fmla="*/ 98425 h 65"/>
              <a:gd name="T42" fmla="*/ 182562 w 326"/>
              <a:gd name="T43" fmla="*/ 101600 h 65"/>
              <a:gd name="T44" fmla="*/ 231775 w 326"/>
              <a:gd name="T45" fmla="*/ 103188 h 65"/>
              <a:gd name="T46" fmla="*/ 285750 w 326"/>
              <a:gd name="T47" fmla="*/ 103188 h 65"/>
              <a:gd name="T48" fmla="*/ 334962 w 326"/>
              <a:gd name="T49" fmla="*/ 101600 h 65"/>
              <a:gd name="T50" fmla="*/ 382587 w 326"/>
              <a:gd name="T51" fmla="*/ 98425 h 65"/>
              <a:gd name="T52" fmla="*/ 422275 w 326"/>
              <a:gd name="T53" fmla="*/ 92075 h 65"/>
              <a:gd name="T54" fmla="*/ 457200 w 326"/>
              <a:gd name="T55" fmla="*/ 85725 h 65"/>
              <a:gd name="T56" fmla="*/ 473075 w 326"/>
              <a:gd name="T57" fmla="*/ 80963 h 65"/>
              <a:gd name="T58" fmla="*/ 485775 w 326"/>
              <a:gd name="T59" fmla="*/ 77788 h 65"/>
              <a:gd name="T60" fmla="*/ 496888 w 326"/>
              <a:gd name="T61" fmla="*/ 73025 h 65"/>
              <a:gd name="T62" fmla="*/ 506413 w 326"/>
              <a:gd name="T63" fmla="*/ 68263 h 65"/>
              <a:gd name="T64" fmla="*/ 511175 w 326"/>
              <a:gd name="T65" fmla="*/ 63500 h 65"/>
              <a:gd name="T66" fmla="*/ 515938 w 326"/>
              <a:gd name="T67" fmla="*/ 57150 h 65"/>
              <a:gd name="T68" fmla="*/ 517525 w 326"/>
              <a:gd name="T69" fmla="*/ 52388 h 65"/>
              <a:gd name="T70" fmla="*/ 515938 w 326"/>
              <a:gd name="T71" fmla="*/ 46038 h 65"/>
              <a:gd name="T72" fmla="*/ 511175 w 326"/>
              <a:gd name="T73" fmla="*/ 41275 h 65"/>
              <a:gd name="T74" fmla="*/ 506413 w 326"/>
              <a:gd name="T75" fmla="*/ 36513 h 65"/>
              <a:gd name="T76" fmla="*/ 496888 w 326"/>
              <a:gd name="T77" fmla="*/ 31750 h 65"/>
              <a:gd name="T78" fmla="*/ 485775 w 326"/>
              <a:gd name="T79" fmla="*/ 26988 h 65"/>
              <a:gd name="T80" fmla="*/ 473075 w 326"/>
              <a:gd name="T81" fmla="*/ 22225 h 65"/>
              <a:gd name="T82" fmla="*/ 457200 w 326"/>
              <a:gd name="T83" fmla="*/ 19050 h 65"/>
              <a:gd name="T84" fmla="*/ 422275 w 326"/>
              <a:gd name="T85" fmla="*/ 11113 h 65"/>
              <a:gd name="T86" fmla="*/ 382587 w 326"/>
              <a:gd name="T87" fmla="*/ 4763 h 65"/>
              <a:gd name="T88" fmla="*/ 334962 w 326"/>
              <a:gd name="T89" fmla="*/ 1588 h 65"/>
              <a:gd name="T90" fmla="*/ 285750 w 326"/>
              <a:gd name="T91" fmla="*/ 0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6"/>
              <a:gd name="T139" fmla="*/ 0 h 65"/>
              <a:gd name="T140" fmla="*/ 326 w 326"/>
              <a:gd name="T141" fmla="*/ 65 h 6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6" h="65">
                <a:moveTo>
                  <a:pt x="162" y="0"/>
                </a:moveTo>
                <a:lnTo>
                  <a:pt x="146" y="0"/>
                </a:lnTo>
                <a:lnTo>
                  <a:pt x="130" y="0"/>
                </a:lnTo>
                <a:lnTo>
                  <a:pt x="115" y="1"/>
                </a:lnTo>
                <a:lnTo>
                  <a:pt x="99" y="2"/>
                </a:lnTo>
                <a:lnTo>
                  <a:pt x="85" y="3"/>
                </a:lnTo>
                <a:lnTo>
                  <a:pt x="71" y="6"/>
                </a:lnTo>
                <a:lnTo>
                  <a:pt x="60" y="7"/>
                </a:lnTo>
                <a:lnTo>
                  <a:pt x="48" y="9"/>
                </a:lnTo>
                <a:lnTo>
                  <a:pt x="38" y="12"/>
                </a:lnTo>
                <a:lnTo>
                  <a:pt x="32" y="13"/>
                </a:lnTo>
                <a:lnTo>
                  <a:pt x="28" y="14"/>
                </a:lnTo>
                <a:lnTo>
                  <a:pt x="24" y="15"/>
                </a:lnTo>
                <a:lnTo>
                  <a:pt x="20" y="17"/>
                </a:lnTo>
                <a:lnTo>
                  <a:pt x="15" y="19"/>
                </a:lnTo>
                <a:lnTo>
                  <a:pt x="13" y="20"/>
                </a:lnTo>
                <a:lnTo>
                  <a:pt x="10" y="21"/>
                </a:lnTo>
                <a:lnTo>
                  <a:pt x="7" y="23"/>
                </a:lnTo>
                <a:lnTo>
                  <a:pt x="5" y="24"/>
                </a:lnTo>
                <a:lnTo>
                  <a:pt x="4" y="26"/>
                </a:lnTo>
                <a:lnTo>
                  <a:pt x="1" y="28"/>
                </a:lnTo>
                <a:lnTo>
                  <a:pt x="0" y="29"/>
                </a:lnTo>
                <a:lnTo>
                  <a:pt x="0" y="31"/>
                </a:lnTo>
                <a:lnTo>
                  <a:pt x="0" y="33"/>
                </a:lnTo>
                <a:lnTo>
                  <a:pt x="0" y="35"/>
                </a:lnTo>
                <a:lnTo>
                  <a:pt x="0" y="36"/>
                </a:lnTo>
                <a:lnTo>
                  <a:pt x="1" y="37"/>
                </a:lnTo>
                <a:lnTo>
                  <a:pt x="4" y="40"/>
                </a:lnTo>
                <a:lnTo>
                  <a:pt x="5" y="41"/>
                </a:lnTo>
                <a:lnTo>
                  <a:pt x="7" y="43"/>
                </a:lnTo>
                <a:lnTo>
                  <a:pt x="10" y="44"/>
                </a:lnTo>
                <a:lnTo>
                  <a:pt x="13" y="46"/>
                </a:lnTo>
                <a:lnTo>
                  <a:pt x="15" y="47"/>
                </a:lnTo>
                <a:lnTo>
                  <a:pt x="20" y="49"/>
                </a:lnTo>
                <a:lnTo>
                  <a:pt x="24" y="50"/>
                </a:lnTo>
                <a:lnTo>
                  <a:pt x="28" y="51"/>
                </a:lnTo>
                <a:lnTo>
                  <a:pt x="32" y="53"/>
                </a:lnTo>
                <a:lnTo>
                  <a:pt x="38" y="54"/>
                </a:lnTo>
                <a:lnTo>
                  <a:pt x="48" y="56"/>
                </a:lnTo>
                <a:lnTo>
                  <a:pt x="60" y="58"/>
                </a:lnTo>
                <a:lnTo>
                  <a:pt x="71" y="61"/>
                </a:lnTo>
                <a:lnTo>
                  <a:pt x="85" y="62"/>
                </a:lnTo>
                <a:lnTo>
                  <a:pt x="99" y="63"/>
                </a:lnTo>
                <a:lnTo>
                  <a:pt x="115" y="64"/>
                </a:lnTo>
                <a:lnTo>
                  <a:pt x="130" y="65"/>
                </a:lnTo>
                <a:lnTo>
                  <a:pt x="146" y="65"/>
                </a:lnTo>
                <a:lnTo>
                  <a:pt x="162" y="65"/>
                </a:lnTo>
                <a:lnTo>
                  <a:pt x="180" y="65"/>
                </a:lnTo>
                <a:lnTo>
                  <a:pt x="195" y="65"/>
                </a:lnTo>
                <a:lnTo>
                  <a:pt x="211" y="64"/>
                </a:lnTo>
                <a:lnTo>
                  <a:pt x="227" y="63"/>
                </a:lnTo>
                <a:lnTo>
                  <a:pt x="241" y="62"/>
                </a:lnTo>
                <a:lnTo>
                  <a:pt x="253" y="61"/>
                </a:lnTo>
                <a:lnTo>
                  <a:pt x="266" y="58"/>
                </a:lnTo>
                <a:lnTo>
                  <a:pt x="278" y="56"/>
                </a:lnTo>
                <a:lnTo>
                  <a:pt x="288" y="54"/>
                </a:lnTo>
                <a:lnTo>
                  <a:pt x="293" y="53"/>
                </a:lnTo>
                <a:lnTo>
                  <a:pt x="298" y="51"/>
                </a:lnTo>
                <a:lnTo>
                  <a:pt x="302" y="50"/>
                </a:lnTo>
                <a:lnTo>
                  <a:pt x="306" y="49"/>
                </a:lnTo>
                <a:lnTo>
                  <a:pt x="309" y="47"/>
                </a:lnTo>
                <a:lnTo>
                  <a:pt x="313" y="46"/>
                </a:lnTo>
                <a:lnTo>
                  <a:pt x="315" y="44"/>
                </a:lnTo>
                <a:lnTo>
                  <a:pt x="319" y="43"/>
                </a:lnTo>
                <a:lnTo>
                  <a:pt x="321" y="41"/>
                </a:lnTo>
                <a:lnTo>
                  <a:pt x="322" y="40"/>
                </a:lnTo>
                <a:lnTo>
                  <a:pt x="324" y="37"/>
                </a:lnTo>
                <a:lnTo>
                  <a:pt x="325" y="36"/>
                </a:lnTo>
                <a:lnTo>
                  <a:pt x="326" y="35"/>
                </a:lnTo>
                <a:lnTo>
                  <a:pt x="326" y="33"/>
                </a:lnTo>
                <a:lnTo>
                  <a:pt x="326" y="31"/>
                </a:lnTo>
                <a:lnTo>
                  <a:pt x="325" y="29"/>
                </a:lnTo>
                <a:lnTo>
                  <a:pt x="324" y="28"/>
                </a:lnTo>
                <a:lnTo>
                  <a:pt x="322" y="26"/>
                </a:lnTo>
                <a:lnTo>
                  <a:pt x="321" y="24"/>
                </a:lnTo>
                <a:lnTo>
                  <a:pt x="319" y="23"/>
                </a:lnTo>
                <a:lnTo>
                  <a:pt x="315" y="21"/>
                </a:lnTo>
                <a:lnTo>
                  <a:pt x="313" y="20"/>
                </a:lnTo>
                <a:lnTo>
                  <a:pt x="309" y="19"/>
                </a:lnTo>
                <a:lnTo>
                  <a:pt x="306" y="17"/>
                </a:lnTo>
                <a:lnTo>
                  <a:pt x="302" y="15"/>
                </a:lnTo>
                <a:lnTo>
                  <a:pt x="298" y="14"/>
                </a:lnTo>
                <a:lnTo>
                  <a:pt x="293" y="13"/>
                </a:lnTo>
                <a:lnTo>
                  <a:pt x="288" y="12"/>
                </a:lnTo>
                <a:lnTo>
                  <a:pt x="278" y="9"/>
                </a:lnTo>
                <a:lnTo>
                  <a:pt x="266" y="7"/>
                </a:lnTo>
                <a:lnTo>
                  <a:pt x="253" y="6"/>
                </a:lnTo>
                <a:lnTo>
                  <a:pt x="241" y="3"/>
                </a:lnTo>
                <a:lnTo>
                  <a:pt x="227" y="2"/>
                </a:lnTo>
                <a:lnTo>
                  <a:pt x="211" y="1"/>
                </a:lnTo>
                <a:lnTo>
                  <a:pt x="195" y="0"/>
                </a:lnTo>
                <a:lnTo>
                  <a:pt x="180" y="0"/>
                </a:lnTo>
                <a:lnTo>
                  <a:pt x="162" y="0"/>
                </a:lnTo>
              </a:path>
            </a:pathLst>
          </a:custGeom>
          <a:noFill/>
          <a:ln w="14288">
            <a:solidFill>
              <a:srgbClr val="000000"/>
            </a:solidFill>
            <a:round/>
            <a:headEnd/>
            <a:tailEnd/>
          </a:ln>
        </p:spPr>
        <p:txBody>
          <a:bodyPr/>
          <a:lstStyle/>
          <a:p>
            <a:endParaRPr lang="en-US">
              <a:latin typeface="+mj-lt"/>
            </a:endParaRPr>
          </a:p>
        </p:txBody>
      </p:sp>
      <p:sp>
        <p:nvSpPr>
          <p:cNvPr id="61" name="Line 57"/>
          <p:cNvSpPr>
            <a:spLocks noChangeShapeType="1"/>
          </p:cNvSpPr>
          <p:nvPr/>
        </p:nvSpPr>
        <p:spPr bwMode="auto">
          <a:xfrm>
            <a:off x="2752775" y="3724275"/>
            <a:ext cx="1587" cy="65088"/>
          </a:xfrm>
          <a:prstGeom prst="line">
            <a:avLst/>
          </a:prstGeom>
          <a:noFill/>
          <a:ln w="14288">
            <a:solidFill>
              <a:srgbClr val="000000"/>
            </a:solidFill>
            <a:round/>
            <a:headEnd/>
            <a:tailEnd/>
          </a:ln>
        </p:spPr>
        <p:txBody>
          <a:bodyPr/>
          <a:lstStyle/>
          <a:p>
            <a:endParaRPr lang="en-US">
              <a:latin typeface="+mj-lt"/>
            </a:endParaRPr>
          </a:p>
        </p:txBody>
      </p:sp>
      <p:sp>
        <p:nvSpPr>
          <p:cNvPr id="62" name="Line 58"/>
          <p:cNvSpPr>
            <a:spLocks noChangeShapeType="1"/>
          </p:cNvSpPr>
          <p:nvPr/>
        </p:nvSpPr>
        <p:spPr bwMode="auto">
          <a:xfrm>
            <a:off x="3270300" y="3724275"/>
            <a:ext cx="1587" cy="65088"/>
          </a:xfrm>
          <a:prstGeom prst="line">
            <a:avLst/>
          </a:prstGeom>
          <a:noFill/>
          <a:ln w="14288">
            <a:solidFill>
              <a:srgbClr val="000000"/>
            </a:solidFill>
            <a:round/>
            <a:headEnd/>
            <a:tailEnd/>
          </a:ln>
        </p:spPr>
        <p:txBody>
          <a:bodyPr/>
          <a:lstStyle/>
          <a:p>
            <a:endParaRPr lang="en-US">
              <a:latin typeface="+mj-lt"/>
            </a:endParaRPr>
          </a:p>
        </p:txBody>
      </p:sp>
      <p:sp>
        <p:nvSpPr>
          <p:cNvPr id="63" name="Rectangle 59"/>
          <p:cNvSpPr>
            <a:spLocks noChangeArrowheads="1"/>
          </p:cNvSpPr>
          <p:nvPr/>
        </p:nvSpPr>
        <p:spPr bwMode="auto">
          <a:xfrm>
            <a:off x="2752775" y="3724275"/>
            <a:ext cx="511175" cy="63500"/>
          </a:xfrm>
          <a:prstGeom prst="rect">
            <a:avLst/>
          </a:prstGeom>
          <a:solidFill>
            <a:srgbClr val="CCCCFF"/>
          </a:solidFill>
          <a:ln w="9525">
            <a:noFill/>
            <a:miter lim="800000"/>
            <a:headEnd/>
            <a:tailEnd/>
          </a:ln>
        </p:spPr>
        <p:txBody>
          <a:bodyPr/>
          <a:lstStyle/>
          <a:p>
            <a:endParaRPr lang="en-US">
              <a:latin typeface="+mj-lt"/>
            </a:endParaRPr>
          </a:p>
        </p:txBody>
      </p:sp>
      <p:sp>
        <p:nvSpPr>
          <p:cNvPr id="64" name="Rectangle 60"/>
          <p:cNvSpPr>
            <a:spLocks noChangeArrowheads="1"/>
          </p:cNvSpPr>
          <p:nvPr/>
        </p:nvSpPr>
        <p:spPr bwMode="auto">
          <a:xfrm>
            <a:off x="3044875" y="3751263"/>
            <a:ext cx="38472" cy="200055"/>
          </a:xfrm>
          <a:prstGeom prst="rect">
            <a:avLst/>
          </a:prstGeom>
          <a:noFill/>
          <a:ln w="9525">
            <a:noFill/>
            <a:miter lim="800000"/>
            <a:headEnd/>
            <a:tailEnd/>
          </a:ln>
        </p:spPr>
        <p:txBody>
          <a:bodyPr wrap="none" lIns="0" tIns="0" rIns="0" bIns="0">
            <a:spAutoFit/>
          </a:bodyPr>
          <a:lstStyle/>
          <a:p>
            <a:r>
              <a:rPr lang="en-US" sz="1300">
                <a:solidFill>
                  <a:srgbClr val="000000"/>
                </a:solidFill>
                <a:latin typeface="+mj-lt"/>
              </a:rPr>
              <a:t> </a:t>
            </a:r>
            <a:endParaRPr lang="en-US">
              <a:latin typeface="+mj-lt"/>
            </a:endParaRPr>
          </a:p>
        </p:txBody>
      </p:sp>
      <p:sp>
        <p:nvSpPr>
          <p:cNvPr id="65" name="Freeform 61"/>
          <p:cNvSpPr>
            <a:spLocks/>
          </p:cNvSpPr>
          <p:nvPr/>
        </p:nvSpPr>
        <p:spPr bwMode="auto">
          <a:xfrm>
            <a:off x="2748012" y="3648075"/>
            <a:ext cx="515938" cy="122238"/>
          </a:xfrm>
          <a:custGeom>
            <a:avLst/>
            <a:gdLst>
              <a:gd name="T0" fmla="*/ 233363 w 325"/>
              <a:gd name="T1" fmla="*/ 0 h 77"/>
              <a:gd name="T2" fmla="*/ 180975 w 325"/>
              <a:gd name="T3" fmla="*/ 1588 h 77"/>
              <a:gd name="T4" fmla="*/ 134938 w 325"/>
              <a:gd name="T5" fmla="*/ 7938 h 77"/>
              <a:gd name="T6" fmla="*/ 93663 w 325"/>
              <a:gd name="T7" fmla="*/ 15875 h 77"/>
              <a:gd name="T8" fmla="*/ 58738 w 325"/>
              <a:gd name="T9" fmla="*/ 22225 h 77"/>
              <a:gd name="T10" fmla="*/ 44450 w 325"/>
              <a:gd name="T11" fmla="*/ 28575 h 77"/>
              <a:gd name="T12" fmla="*/ 31750 w 325"/>
              <a:gd name="T13" fmla="*/ 31750 h 77"/>
              <a:gd name="T14" fmla="*/ 20638 w 325"/>
              <a:gd name="T15" fmla="*/ 38100 h 77"/>
              <a:gd name="T16" fmla="*/ 12700 w 325"/>
              <a:gd name="T17" fmla="*/ 42863 h 77"/>
              <a:gd name="T18" fmla="*/ 4763 w 325"/>
              <a:gd name="T19" fmla="*/ 49213 h 77"/>
              <a:gd name="T20" fmla="*/ 1588 w 325"/>
              <a:gd name="T21" fmla="*/ 55563 h 77"/>
              <a:gd name="T22" fmla="*/ 0 w 325"/>
              <a:gd name="T23" fmla="*/ 61913 h 77"/>
              <a:gd name="T24" fmla="*/ 1588 w 325"/>
              <a:gd name="T25" fmla="*/ 66675 h 77"/>
              <a:gd name="T26" fmla="*/ 4763 w 325"/>
              <a:gd name="T27" fmla="*/ 74613 h 77"/>
              <a:gd name="T28" fmla="*/ 12700 w 325"/>
              <a:gd name="T29" fmla="*/ 79375 h 77"/>
              <a:gd name="T30" fmla="*/ 20638 w 325"/>
              <a:gd name="T31" fmla="*/ 85725 h 77"/>
              <a:gd name="T32" fmla="*/ 31750 w 325"/>
              <a:gd name="T33" fmla="*/ 90488 h 77"/>
              <a:gd name="T34" fmla="*/ 44450 w 325"/>
              <a:gd name="T35" fmla="*/ 96838 h 77"/>
              <a:gd name="T36" fmla="*/ 58738 w 325"/>
              <a:gd name="T37" fmla="*/ 100013 h 77"/>
              <a:gd name="T38" fmla="*/ 93663 w 325"/>
              <a:gd name="T39" fmla="*/ 109538 h 77"/>
              <a:gd name="T40" fmla="*/ 134938 w 325"/>
              <a:gd name="T41" fmla="*/ 115888 h 77"/>
              <a:gd name="T42" fmla="*/ 180975 w 325"/>
              <a:gd name="T43" fmla="*/ 120650 h 77"/>
              <a:gd name="T44" fmla="*/ 231775 w 325"/>
              <a:gd name="T45" fmla="*/ 122238 h 77"/>
              <a:gd name="T46" fmla="*/ 284163 w 325"/>
              <a:gd name="T47" fmla="*/ 122238 h 77"/>
              <a:gd name="T48" fmla="*/ 334963 w 325"/>
              <a:gd name="T49" fmla="*/ 120650 h 77"/>
              <a:gd name="T50" fmla="*/ 381000 w 325"/>
              <a:gd name="T51" fmla="*/ 115888 h 77"/>
              <a:gd name="T52" fmla="*/ 423863 w 325"/>
              <a:gd name="T53" fmla="*/ 109538 h 77"/>
              <a:gd name="T54" fmla="*/ 458788 w 325"/>
              <a:gd name="T55" fmla="*/ 100013 h 77"/>
              <a:gd name="T56" fmla="*/ 473075 w 325"/>
              <a:gd name="T57" fmla="*/ 96838 h 77"/>
              <a:gd name="T58" fmla="*/ 487363 w 325"/>
              <a:gd name="T59" fmla="*/ 90488 h 77"/>
              <a:gd name="T60" fmla="*/ 495300 w 325"/>
              <a:gd name="T61" fmla="*/ 85725 h 77"/>
              <a:gd name="T62" fmla="*/ 504825 w 325"/>
              <a:gd name="T63" fmla="*/ 79375 h 77"/>
              <a:gd name="T64" fmla="*/ 512763 w 325"/>
              <a:gd name="T65" fmla="*/ 74613 h 77"/>
              <a:gd name="T66" fmla="*/ 515938 w 325"/>
              <a:gd name="T67" fmla="*/ 66675 h 77"/>
              <a:gd name="T68" fmla="*/ 515938 w 325"/>
              <a:gd name="T69" fmla="*/ 61913 h 77"/>
              <a:gd name="T70" fmla="*/ 515938 w 325"/>
              <a:gd name="T71" fmla="*/ 55563 h 77"/>
              <a:gd name="T72" fmla="*/ 512763 w 325"/>
              <a:gd name="T73" fmla="*/ 49213 h 77"/>
              <a:gd name="T74" fmla="*/ 504825 w 325"/>
              <a:gd name="T75" fmla="*/ 42863 h 77"/>
              <a:gd name="T76" fmla="*/ 495300 w 325"/>
              <a:gd name="T77" fmla="*/ 38100 h 77"/>
              <a:gd name="T78" fmla="*/ 487363 w 325"/>
              <a:gd name="T79" fmla="*/ 31750 h 77"/>
              <a:gd name="T80" fmla="*/ 473075 w 325"/>
              <a:gd name="T81" fmla="*/ 28575 h 77"/>
              <a:gd name="T82" fmla="*/ 458788 w 325"/>
              <a:gd name="T83" fmla="*/ 22225 h 77"/>
              <a:gd name="T84" fmla="*/ 423863 w 325"/>
              <a:gd name="T85" fmla="*/ 15875 h 77"/>
              <a:gd name="T86" fmla="*/ 381000 w 325"/>
              <a:gd name="T87" fmla="*/ 7938 h 77"/>
              <a:gd name="T88" fmla="*/ 334963 w 325"/>
              <a:gd name="T89" fmla="*/ 1588 h 77"/>
              <a:gd name="T90" fmla="*/ 284163 w 325"/>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5"/>
              <a:gd name="T139" fmla="*/ 0 h 77"/>
              <a:gd name="T140" fmla="*/ 325 w 325"/>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5" h="77">
                <a:moveTo>
                  <a:pt x="163" y="0"/>
                </a:moveTo>
                <a:lnTo>
                  <a:pt x="147" y="0"/>
                </a:lnTo>
                <a:lnTo>
                  <a:pt x="130" y="1"/>
                </a:lnTo>
                <a:lnTo>
                  <a:pt x="114" y="1"/>
                </a:lnTo>
                <a:lnTo>
                  <a:pt x="99" y="4"/>
                </a:lnTo>
                <a:lnTo>
                  <a:pt x="85" y="5"/>
                </a:lnTo>
                <a:lnTo>
                  <a:pt x="72" y="7"/>
                </a:lnTo>
                <a:lnTo>
                  <a:pt x="59" y="10"/>
                </a:lnTo>
                <a:lnTo>
                  <a:pt x="48" y="12"/>
                </a:lnTo>
                <a:lnTo>
                  <a:pt x="37" y="14"/>
                </a:lnTo>
                <a:lnTo>
                  <a:pt x="32" y="15"/>
                </a:lnTo>
                <a:lnTo>
                  <a:pt x="28" y="18"/>
                </a:lnTo>
                <a:lnTo>
                  <a:pt x="23" y="19"/>
                </a:lnTo>
                <a:lnTo>
                  <a:pt x="20" y="20"/>
                </a:lnTo>
                <a:lnTo>
                  <a:pt x="16" y="22"/>
                </a:lnTo>
                <a:lnTo>
                  <a:pt x="13" y="24"/>
                </a:lnTo>
                <a:lnTo>
                  <a:pt x="10" y="26"/>
                </a:lnTo>
                <a:lnTo>
                  <a:pt x="8" y="27"/>
                </a:lnTo>
                <a:lnTo>
                  <a:pt x="6" y="29"/>
                </a:lnTo>
                <a:lnTo>
                  <a:pt x="3" y="31"/>
                </a:lnTo>
                <a:lnTo>
                  <a:pt x="2" y="33"/>
                </a:lnTo>
                <a:lnTo>
                  <a:pt x="1" y="35"/>
                </a:lnTo>
                <a:lnTo>
                  <a:pt x="0" y="36"/>
                </a:lnTo>
                <a:lnTo>
                  <a:pt x="0" y="39"/>
                </a:lnTo>
                <a:lnTo>
                  <a:pt x="0" y="41"/>
                </a:lnTo>
                <a:lnTo>
                  <a:pt x="1" y="42"/>
                </a:lnTo>
                <a:lnTo>
                  <a:pt x="2" y="45"/>
                </a:lnTo>
                <a:lnTo>
                  <a:pt x="3" y="47"/>
                </a:lnTo>
                <a:lnTo>
                  <a:pt x="6" y="48"/>
                </a:lnTo>
                <a:lnTo>
                  <a:pt x="8" y="50"/>
                </a:lnTo>
                <a:lnTo>
                  <a:pt x="10" y="52"/>
                </a:lnTo>
                <a:lnTo>
                  <a:pt x="13" y="54"/>
                </a:lnTo>
                <a:lnTo>
                  <a:pt x="16" y="55"/>
                </a:lnTo>
                <a:lnTo>
                  <a:pt x="20" y="57"/>
                </a:lnTo>
                <a:lnTo>
                  <a:pt x="23" y="59"/>
                </a:lnTo>
                <a:lnTo>
                  <a:pt x="28" y="61"/>
                </a:lnTo>
                <a:lnTo>
                  <a:pt x="32" y="62"/>
                </a:lnTo>
                <a:lnTo>
                  <a:pt x="37" y="63"/>
                </a:lnTo>
                <a:lnTo>
                  <a:pt x="48" y="67"/>
                </a:lnTo>
                <a:lnTo>
                  <a:pt x="59" y="69"/>
                </a:lnTo>
                <a:lnTo>
                  <a:pt x="72" y="71"/>
                </a:lnTo>
                <a:lnTo>
                  <a:pt x="85" y="73"/>
                </a:lnTo>
                <a:lnTo>
                  <a:pt x="99" y="75"/>
                </a:lnTo>
                <a:lnTo>
                  <a:pt x="114" y="76"/>
                </a:lnTo>
                <a:lnTo>
                  <a:pt x="130" y="77"/>
                </a:lnTo>
                <a:lnTo>
                  <a:pt x="146" y="77"/>
                </a:lnTo>
                <a:lnTo>
                  <a:pt x="163" y="77"/>
                </a:lnTo>
                <a:lnTo>
                  <a:pt x="179" y="77"/>
                </a:lnTo>
                <a:lnTo>
                  <a:pt x="196" y="77"/>
                </a:lnTo>
                <a:lnTo>
                  <a:pt x="211" y="76"/>
                </a:lnTo>
                <a:lnTo>
                  <a:pt x="226" y="75"/>
                </a:lnTo>
                <a:lnTo>
                  <a:pt x="240" y="73"/>
                </a:lnTo>
                <a:lnTo>
                  <a:pt x="254" y="71"/>
                </a:lnTo>
                <a:lnTo>
                  <a:pt x="267" y="69"/>
                </a:lnTo>
                <a:lnTo>
                  <a:pt x="279" y="67"/>
                </a:lnTo>
                <a:lnTo>
                  <a:pt x="289" y="63"/>
                </a:lnTo>
                <a:lnTo>
                  <a:pt x="294" y="62"/>
                </a:lnTo>
                <a:lnTo>
                  <a:pt x="298" y="61"/>
                </a:lnTo>
                <a:lnTo>
                  <a:pt x="302" y="59"/>
                </a:lnTo>
                <a:lnTo>
                  <a:pt x="307" y="57"/>
                </a:lnTo>
                <a:lnTo>
                  <a:pt x="310" y="55"/>
                </a:lnTo>
                <a:lnTo>
                  <a:pt x="312" y="54"/>
                </a:lnTo>
                <a:lnTo>
                  <a:pt x="316" y="52"/>
                </a:lnTo>
                <a:lnTo>
                  <a:pt x="318" y="50"/>
                </a:lnTo>
                <a:lnTo>
                  <a:pt x="321" y="48"/>
                </a:lnTo>
                <a:lnTo>
                  <a:pt x="323" y="47"/>
                </a:lnTo>
                <a:lnTo>
                  <a:pt x="324" y="45"/>
                </a:lnTo>
                <a:lnTo>
                  <a:pt x="325" y="42"/>
                </a:lnTo>
                <a:lnTo>
                  <a:pt x="325" y="41"/>
                </a:lnTo>
                <a:lnTo>
                  <a:pt x="325" y="39"/>
                </a:lnTo>
                <a:lnTo>
                  <a:pt x="325" y="36"/>
                </a:lnTo>
                <a:lnTo>
                  <a:pt x="325" y="35"/>
                </a:lnTo>
                <a:lnTo>
                  <a:pt x="324" y="33"/>
                </a:lnTo>
                <a:lnTo>
                  <a:pt x="323" y="31"/>
                </a:lnTo>
                <a:lnTo>
                  <a:pt x="321" y="29"/>
                </a:lnTo>
                <a:lnTo>
                  <a:pt x="318" y="27"/>
                </a:lnTo>
                <a:lnTo>
                  <a:pt x="316" y="26"/>
                </a:lnTo>
                <a:lnTo>
                  <a:pt x="312" y="24"/>
                </a:lnTo>
                <a:lnTo>
                  <a:pt x="310" y="22"/>
                </a:lnTo>
                <a:lnTo>
                  <a:pt x="307" y="20"/>
                </a:lnTo>
                <a:lnTo>
                  <a:pt x="302" y="19"/>
                </a:lnTo>
                <a:lnTo>
                  <a:pt x="298" y="18"/>
                </a:lnTo>
                <a:lnTo>
                  <a:pt x="294" y="15"/>
                </a:lnTo>
                <a:lnTo>
                  <a:pt x="289" y="14"/>
                </a:lnTo>
                <a:lnTo>
                  <a:pt x="279" y="12"/>
                </a:lnTo>
                <a:lnTo>
                  <a:pt x="267" y="10"/>
                </a:lnTo>
                <a:lnTo>
                  <a:pt x="254" y="7"/>
                </a:lnTo>
                <a:lnTo>
                  <a:pt x="240" y="5"/>
                </a:lnTo>
                <a:lnTo>
                  <a:pt x="226" y="4"/>
                </a:lnTo>
                <a:lnTo>
                  <a:pt x="211" y="1"/>
                </a:lnTo>
                <a:lnTo>
                  <a:pt x="196" y="1"/>
                </a:lnTo>
                <a:lnTo>
                  <a:pt x="179" y="0"/>
                </a:lnTo>
                <a:lnTo>
                  <a:pt x="163" y="0"/>
                </a:lnTo>
                <a:close/>
              </a:path>
            </a:pathLst>
          </a:custGeom>
          <a:solidFill>
            <a:srgbClr val="CCCCFF"/>
          </a:solidFill>
          <a:ln w="9525">
            <a:noFill/>
            <a:round/>
            <a:headEnd/>
            <a:tailEnd/>
          </a:ln>
        </p:spPr>
        <p:txBody>
          <a:bodyPr/>
          <a:lstStyle/>
          <a:p>
            <a:endParaRPr lang="en-US">
              <a:latin typeface="+mj-lt"/>
            </a:endParaRPr>
          </a:p>
        </p:txBody>
      </p:sp>
      <p:sp>
        <p:nvSpPr>
          <p:cNvPr id="66" name="Freeform 62"/>
          <p:cNvSpPr>
            <a:spLocks/>
          </p:cNvSpPr>
          <p:nvPr/>
        </p:nvSpPr>
        <p:spPr bwMode="auto">
          <a:xfrm>
            <a:off x="2748012" y="3648075"/>
            <a:ext cx="515938" cy="122238"/>
          </a:xfrm>
          <a:custGeom>
            <a:avLst/>
            <a:gdLst>
              <a:gd name="T0" fmla="*/ 233363 w 325"/>
              <a:gd name="T1" fmla="*/ 0 h 77"/>
              <a:gd name="T2" fmla="*/ 180975 w 325"/>
              <a:gd name="T3" fmla="*/ 1588 h 77"/>
              <a:gd name="T4" fmla="*/ 134938 w 325"/>
              <a:gd name="T5" fmla="*/ 7938 h 77"/>
              <a:gd name="T6" fmla="*/ 93663 w 325"/>
              <a:gd name="T7" fmla="*/ 15875 h 77"/>
              <a:gd name="T8" fmla="*/ 58738 w 325"/>
              <a:gd name="T9" fmla="*/ 22225 h 77"/>
              <a:gd name="T10" fmla="*/ 44450 w 325"/>
              <a:gd name="T11" fmla="*/ 28575 h 77"/>
              <a:gd name="T12" fmla="*/ 31750 w 325"/>
              <a:gd name="T13" fmla="*/ 31750 h 77"/>
              <a:gd name="T14" fmla="*/ 20638 w 325"/>
              <a:gd name="T15" fmla="*/ 38100 h 77"/>
              <a:gd name="T16" fmla="*/ 12700 w 325"/>
              <a:gd name="T17" fmla="*/ 42863 h 77"/>
              <a:gd name="T18" fmla="*/ 4763 w 325"/>
              <a:gd name="T19" fmla="*/ 49213 h 77"/>
              <a:gd name="T20" fmla="*/ 1588 w 325"/>
              <a:gd name="T21" fmla="*/ 55563 h 77"/>
              <a:gd name="T22" fmla="*/ 0 w 325"/>
              <a:gd name="T23" fmla="*/ 61913 h 77"/>
              <a:gd name="T24" fmla="*/ 1588 w 325"/>
              <a:gd name="T25" fmla="*/ 66675 h 77"/>
              <a:gd name="T26" fmla="*/ 4763 w 325"/>
              <a:gd name="T27" fmla="*/ 74613 h 77"/>
              <a:gd name="T28" fmla="*/ 12700 w 325"/>
              <a:gd name="T29" fmla="*/ 79375 h 77"/>
              <a:gd name="T30" fmla="*/ 20638 w 325"/>
              <a:gd name="T31" fmla="*/ 85725 h 77"/>
              <a:gd name="T32" fmla="*/ 31750 w 325"/>
              <a:gd name="T33" fmla="*/ 90488 h 77"/>
              <a:gd name="T34" fmla="*/ 44450 w 325"/>
              <a:gd name="T35" fmla="*/ 96838 h 77"/>
              <a:gd name="T36" fmla="*/ 58738 w 325"/>
              <a:gd name="T37" fmla="*/ 100013 h 77"/>
              <a:gd name="T38" fmla="*/ 93663 w 325"/>
              <a:gd name="T39" fmla="*/ 109538 h 77"/>
              <a:gd name="T40" fmla="*/ 134938 w 325"/>
              <a:gd name="T41" fmla="*/ 115888 h 77"/>
              <a:gd name="T42" fmla="*/ 180975 w 325"/>
              <a:gd name="T43" fmla="*/ 120650 h 77"/>
              <a:gd name="T44" fmla="*/ 231775 w 325"/>
              <a:gd name="T45" fmla="*/ 122238 h 77"/>
              <a:gd name="T46" fmla="*/ 284163 w 325"/>
              <a:gd name="T47" fmla="*/ 122238 h 77"/>
              <a:gd name="T48" fmla="*/ 334963 w 325"/>
              <a:gd name="T49" fmla="*/ 120650 h 77"/>
              <a:gd name="T50" fmla="*/ 381000 w 325"/>
              <a:gd name="T51" fmla="*/ 115888 h 77"/>
              <a:gd name="T52" fmla="*/ 423863 w 325"/>
              <a:gd name="T53" fmla="*/ 109538 h 77"/>
              <a:gd name="T54" fmla="*/ 458788 w 325"/>
              <a:gd name="T55" fmla="*/ 100013 h 77"/>
              <a:gd name="T56" fmla="*/ 473075 w 325"/>
              <a:gd name="T57" fmla="*/ 96838 h 77"/>
              <a:gd name="T58" fmla="*/ 487363 w 325"/>
              <a:gd name="T59" fmla="*/ 90488 h 77"/>
              <a:gd name="T60" fmla="*/ 495300 w 325"/>
              <a:gd name="T61" fmla="*/ 85725 h 77"/>
              <a:gd name="T62" fmla="*/ 504825 w 325"/>
              <a:gd name="T63" fmla="*/ 79375 h 77"/>
              <a:gd name="T64" fmla="*/ 512763 w 325"/>
              <a:gd name="T65" fmla="*/ 74613 h 77"/>
              <a:gd name="T66" fmla="*/ 515938 w 325"/>
              <a:gd name="T67" fmla="*/ 66675 h 77"/>
              <a:gd name="T68" fmla="*/ 515938 w 325"/>
              <a:gd name="T69" fmla="*/ 61913 h 77"/>
              <a:gd name="T70" fmla="*/ 515938 w 325"/>
              <a:gd name="T71" fmla="*/ 55563 h 77"/>
              <a:gd name="T72" fmla="*/ 512763 w 325"/>
              <a:gd name="T73" fmla="*/ 49213 h 77"/>
              <a:gd name="T74" fmla="*/ 504825 w 325"/>
              <a:gd name="T75" fmla="*/ 42863 h 77"/>
              <a:gd name="T76" fmla="*/ 495300 w 325"/>
              <a:gd name="T77" fmla="*/ 38100 h 77"/>
              <a:gd name="T78" fmla="*/ 487363 w 325"/>
              <a:gd name="T79" fmla="*/ 31750 h 77"/>
              <a:gd name="T80" fmla="*/ 473075 w 325"/>
              <a:gd name="T81" fmla="*/ 28575 h 77"/>
              <a:gd name="T82" fmla="*/ 458788 w 325"/>
              <a:gd name="T83" fmla="*/ 22225 h 77"/>
              <a:gd name="T84" fmla="*/ 423863 w 325"/>
              <a:gd name="T85" fmla="*/ 15875 h 77"/>
              <a:gd name="T86" fmla="*/ 381000 w 325"/>
              <a:gd name="T87" fmla="*/ 7938 h 77"/>
              <a:gd name="T88" fmla="*/ 334963 w 325"/>
              <a:gd name="T89" fmla="*/ 1588 h 77"/>
              <a:gd name="T90" fmla="*/ 284163 w 325"/>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5"/>
              <a:gd name="T139" fmla="*/ 0 h 77"/>
              <a:gd name="T140" fmla="*/ 325 w 325"/>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5" h="77">
                <a:moveTo>
                  <a:pt x="163" y="0"/>
                </a:moveTo>
                <a:lnTo>
                  <a:pt x="147" y="0"/>
                </a:lnTo>
                <a:lnTo>
                  <a:pt x="130" y="1"/>
                </a:lnTo>
                <a:lnTo>
                  <a:pt x="114" y="1"/>
                </a:lnTo>
                <a:lnTo>
                  <a:pt x="99" y="4"/>
                </a:lnTo>
                <a:lnTo>
                  <a:pt x="85" y="5"/>
                </a:lnTo>
                <a:lnTo>
                  <a:pt x="72" y="7"/>
                </a:lnTo>
                <a:lnTo>
                  <a:pt x="59" y="10"/>
                </a:lnTo>
                <a:lnTo>
                  <a:pt x="48" y="12"/>
                </a:lnTo>
                <a:lnTo>
                  <a:pt x="37" y="14"/>
                </a:lnTo>
                <a:lnTo>
                  <a:pt x="32" y="15"/>
                </a:lnTo>
                <a:lnTo>
                  <a:pt x="28" y="18"/>
                </a:lnTo>
                <a:lnTo>
                  <a:pt x="23" y="19"/>
                </a:lnTo>
                <a:lnTo>
                  <a:pt x="20" y="20"/>
                </a:lnTo>
                <a:lnTo>
                  <a:pt x="16" y="22"/>
                </a:lnTo>
                <a:lnTo>
                  <a:pt x="13" y="24"/>
                </a:lnTo>
                <a:lnTo>
                  <a:pt x="10" y="26"/>
                </a:lnTo>
                <a:lnTo>
                  <a:pt x="8" y="27"/>
                </a:lnTo>
                <a:lnTo>
                  <a:pt x="6" y="29"/>
                </a:lnTo>
                <a:lnTo>
                  <a:pt x="3" y="31"/>
                </a:lnTo>
                <a:lnTo>
                  <a:pt x="2" y="33"/>
                </a:lnTo>
                <a:lnTo>
                  <a:pt x="1" y="35"/>
                </a:lnTo>
                <a:lnTo>
                  <a:pt x="0" y="36"/>
                </a:lnTo>
                <a:lnTo>
                  <a:pt x="0" y="39"/>
                </a:lnTo>
                <a:lnTo>
                  <a:pt x="0" y="41"/>
                </a:lnTo>
                <a:lnTo>
                  <a:pt x="1" y="42"/>
                </a:lnTo>
                <a:lnTo>
                  <a:pt x="2" y="45"/>
                </a:lnTo>
                <a:lnTo>
                  <a:pt x="3" y="47"/>
                </a:lnTo>
                <a:lnTo>
                  <a:pt x="6" y="48"/>
                </a:lnTo>
                <a:lnTo>
                  <a:pt x="8" y="50"/>
                </a:lnTo>
                <a:lnTo>
                  <a:pt x="10" y="52"/>
                </a:lnTo>
                <a:lnTo>
                  <a:pt x="13" y="54"/>
                </a:lnTo>
                <a:lnTo>
                  <a:pt x="16" y="55"/>
                </a:lnTo>
                <a:lnTo>
                  <a:pt x="20" y="57"/>
                </a:lnTo>
                <a:lnTo>
                  <a:pt x="23" y="59"/>
                </a:lnTo>
                <a:lnTo>
                  <a:pt x="28" y="61"/>
                </a:lnTo>
                <a:lnTo>
                  <a:pt x="32" y="62"/>
                </a:lnTo>
                <a:lnTo>
                  <a:pt x="37" y="63"/>
                </a:lnTo>
                <a:lnTo>
                  <a:pt x="48" y="67"/>
                </a:lnTo>
                <a:lnTo>
                  <a:pt x="59" y="69"/>
                </a:lnTo>
                <a:lnTo>
                  <a:pt x="72" y="71"/>
                </a:lnTo>
                <a:lnTo>
                  <a:pt x="85" y="73"/>
                </a:lnTo>
                <a:lnTo>
                  <a:pt x="99" y="75"/>
                </a:lnTo>
                <a:lnTo>
                  <a:pt x="114" y="76"/>
                </a:lnTo>
                <a:lnTo>
                  <a:pt x="130" y="77"/>
                </a:lnTo>
                <a:lnTo>
                  <a:pt x="146" y="77"/>
                </a:lnTo>
                <a:lnTo>
                  <a:pt x="163" y="77"/>
                </a:lnTo>
                <a:lnTo>
                  <a:pt x="179" y="77"/>
                </a:lnTo>
                <a:lnTo>
                  <a:pt x="196" y="77"/>
                </a:lnTo>
                <a:lnTo>
                  <a:pt x="211" y="76"/>
                </a:lnTo>
                <a:lnTo>
                  <a:pt x="226" y="75"/>
                </a:lnTo>
                <a:lnTo>
                  <a:pt x="240" y="73"/>
                </a:lnTo>
                <a:lnTo>
                  <a:pt x="254" y="71"/>
                </a:lnTo>
                <a:lnTo>
                  <a:pt x="267" y="69"/>
                </a:lnTo>
                <a:lnTo>
                  <a:pt x="279" y="67"/>
                </a:lnTo>
                <a:lnTo>
                  <a:pt x="289" y="63"/>
                </a:lnTo>
                <a:lnTo>
                  <a:pt x="294" y="62"/>
                </a:lnTo>
                <a:lnTo>
                  <a:pt x="298" y="61"/>
                </a:lnTo>
                <a:lnTo>
                  <a:pt x="302" y="59"/>
                </a:lnTo>
                <a:lnTo>
                  <a:pt x="307" y="57"/>
                </a:lnTo>
                <a:lnTo>
                  <a:pt x="310" y="55"/>
                </a:lnTo>
                <a:lnTo>
                  <a:pt x="312" y="54"/>
                </a:lnTo>
                <a:lnTo>
                  <a:pt x="316" y="52"/>
                </a:lnTo>
                <a:lnTo>
                  <a:pt x="318" y="50"/>
                </a:lnTo>
                <a:lnTo>
                  <a:pt x="321" y="48"/>
                </a:lnTo>
                <a:lnTo>
                  <a:pt x="323" y="47"/>
                </a:lnTo>
                <a:lnTo>
                  <a:pt x="324" y="45"/>
                </a:lnTo>
                <a:lnTo>
                  <a:pt x="325" y="42"/>
                </a:lnTo>
                <a:lnTo>
                  <a:pt x="325" y="41"/>
                </a:lnTo>
                <a:lnTo>
                  <a:pt x="325" y="39"/>
                </a:lnTo>
                <a:lnTo>
                  <a:pt x="325" y="36"/>
                </a:lnTo>
                <a:lnTo>
                  <a:pt x="325" y="35"/>
                </a:lnTo>
                <a:lnTo>
                  <a:pt x="324" y="33"/>
                </a:lnTo>
                <a:lnTo>
                  <a:pt x="323" y="31"/>
                </a:lnTo>
                <a:lnTo>
                  <a:pt x="321" y="29"/>
                </a:lnTo>
                <a:lnTo>
                  <a:pt x="318" y="27"/>
                </a:lnTo>
                <a:lnTo>
                  <a:pt x="316" y="26"/>
                </a:lnTo>
                <a:lnTo>
                  <a:pt x="312" y="24"/>
                </a:lnTo>
                <a:lnTo>
                  <a:pt x="310" y="22"/>
                </a:lnTo>
                <a:lnTo>
                  <a:pt x="307" y="20"/>
                </a:lnTo>
                <a:lnTo>
                  <a:pt x="302" y="19"/>
                </a:lnTo>
                <a:lnTo>
                  <a:pt x="298" y="18"/>
                </a:lnTo>
                <a:lnTo>
                  <a:pt x="294" y="15"/>
                </a:lnTo>
                <a:lnTo>
                  <a:pt x="289" y="14"/>
                </a:lnTo>
                <a:lnTo>
                  <a:pt x="279" y="12"/>
                </a:lnTo>
                <a:lnTo>
                  <a:pt x="267" y="10"/>
                </a:lnTo>
                <a:lnTo>
                  <a:pt x="254" y="7"/>
                </a:lnTo>
                <a:lnTo>
                  <a:pt x="240" y="5"/>
                </a:lnTo>
                <a:lnTo>
                  <a:pt x="226" y="4"/>
                </a:lnTo>
                <a:lnTo>
                  <a:pt x="211" y="1"/>
                </a:lnTo>
                <a:lnTo>
                  <a:pt x="196" y="1"/>
                </a:lnTo>
                <a:lnTo>
                  <a:pt x="179" y="0"/>
                </a:lnTo>
                <a:lnTo>
                  <a:pt x="163" y="0"/>
                </a:lnTo>
              </a:path>
            </a:pathLst>
          </a:custGeom>
          <a:noFill/>
          <a:ln w="14288">
            <a:solidFill>
              <a:srgbClr val="000000"/>
            </a:solidFill>
            <a:round/>
            <a:headEnd/>
            <a:tailEnd/>
          </a:ln>
        </p:spPr>
        <p:txBody>
          <a:bodyPr/>
          <a:lstStyle/>
          <a:p>
            <a:endParaRPr lang="en-US">
              <a:latin typeface="+mj-lt"/>
            </a:endParaRPr>
          </a:p>
        </p:txBody>
      </p:sp>
      <p:sp>
        <p:nvSpPr>
          <p:cNvPr id="67" name="Line 63"/>
          <p:cNvSpPr>
            <a:spLocks noChangeShapeType="1"/>
          </p:cNvSpPr>
          <p:nvPr/>
        </p:nvSpPr>
        <p:spPr bwMode="auto">
          <a:xfrm>
            <a:off x="2871837" y="3676650"/>
            <a:ext cx="92075" cy="1588"/>
          </a:xfrm>
          <a:prstGeom prst="line">
            <a:avLst/>
          </a:prstGeom>
          <a:noFill/>
          <a:ln w="34925">
            <a:solidFill>
              <a:srgbClr val="000000"/>
            </a:solidFill>
            <a:round/>
            <a:headEnd/>
            <a:tailEnd/>
          </a:ln>
        </p:spPr>
        <p:txBody>
          <a:bodyPr/>
          <a:lstStyle/>
          <a:p>
            <a:endParaRPr lang="en-US">
              <a:latin typeface="+mj-lt"/>
            </a:endParaRPr>
          </a:p>
        </p:txBody>
      </p:sp>
      <p:sp>
        <p:nvSpPr>
          <p:cNvPr id="68" name="Line 64"/>
          <p:cNvSpPr>
            <a:spLocks noChangeShapeType="1"/>
          </p:cNvSpPr>
          <p:nvPr/>
        </p:nvSpPr>
        <p:spPr bwMode="auto">
          <a:xfrm>
            <a:off x="3048050" y="3746500"/>
            <a:ext cx="80962" cy="1588"/>
          </a:xfrm>
          <a:prstGeom prst="line">
            <a:avLst/>
          </a:prstGeom>
          <a:noFill/>
          <a:ln w="34925">
            <a:solidFill>
              <a:srgbClr val="000000"/>
            </a:solidFill>
            <a:round/>
            <a:headEnd/>
            <a:tailEnd/>
          </a:ln>
        </p:spPr>
        <p:txBody>
          <a:bodyPr/>
          <a:lstStyle/>
          <a:p>
            <a:endParaRPr lang="en-US">
              <a:latin typeface="+mj-lt"/>
            </a:endParaRPr>
          </a:p>
        </p:txBody>
      </p:sp>
      <p:sp>
        <p:nvSpPr>
          <p:cNvPr id="69" name="Line 65"/>
          <p:cNvSpPr>
            <a:spLocks noChangeShapeType="1"/>
          </p:cNvSpPr>
          <p:nvPr/>
        </p:nvSpPr>
        <p:spPr bwMode="auto">
          <a:xfrm>
            <a:off x="2957562" y="3676650"/>
            <a:ext cx="93663" cy="69850"/>
          </a:xfrm>
          <a:prstGeom prst="line">
            <a:avLst/>
          </a:prstGeom>
          <a:noFill/>
          <a:ln w="34925">
            <a:solidFill>
              <a:srgbClr val="000000"/>
            </a:solidFill>
            <a:round/>
            <a:headEnd/>
            <a:tailEnd/>
          </a:ln>
        </p:spPr>
        <p:txBody>
          <a:bodyPr/>
          <a:lstStyle/>
          <a:p>
            <a:endParaRPr lang="en-US">
              <a:latin typeface="+mj-lt"/>
            </a:endParaRPr>
          </a:p>
        </p:txBody>
      </p:sp>
      <p:sp>
        <p:nvSpPr>
          <p:cNvPr id="70" name="Line 66"/>
          <p:cNvSpPr>
            <a:spLocks noChangeShapeType="1"/>
          </p:cNvSpPr>
          <p:nvPr/>
        </p:nvSpPr>
        <p:spPr bwMode="auto">
          <a:xfrm>
            <a:off x="2871837" y="3744913"/>
            <a:ext cx="92075" cy="1587"/>
          </a:xfrm>
          <a:prstGeom prst="line">
            <a:avLst/>
          </a:prstGeom>
          <a:noFill/>
          <a:ln w="34925">
            <a:solidFill>
              <a:srgbClr val="000000"/>
            </a:solidFill>
            <a:round/>
            <a:headEnd/>
            <a:tailEnd/>
          </a:ln>
        </p:spPr>
        <p:txBody>
          <a:bodyPr/>
          <a:lstStyle/>
          <a:p>
            <a:endParaRPr lang="en-US">
              <a:latin typeface="+mj-lt"/>
            </a:endParaRPr>
          </a:p>
        </p:txBody>
      </p:sp>
      <p:sp>
        <p:nvSpPr>
          <p:cNvPr id="71" name="Line 67"/>
          <p:cNvSpPr>
            <a:spLocks noChangeShapeType="1"/>
          </p:cNvSpPr>
          <p:nvPr/>
        </p:nvSpPr>
        <p:spPr bwMode="auto">
          <a:xfrm>
            <a:off x="3048050" y="3675063"/>
            <a:ext cx="80962" cy="1587"/>
          </a:xfrm>
          <a:prstGeom prst="line">
            <a:avLst/>
          </a:prstGeom>
          <a:noFill/>
          <a:ln w="34925">
            <a:solidFill>
              <a:srgbClr val="000000"/>
            </a:solidFill>
            <a:round/>
            <a:headEnd/>
            <a:tailEnd/>
          </a:ln>
        </p:spPr>
        <p:txBody>
          <a:bodyPr/>
          <a:lstStyle/>
          <a:p>
            <a:endParaRPr lang="en-US">
              <a:latin typeface="+mj-lt"/>
            </a:endParaRPr>
          </a:p>
        </p:txBody>
      </p:sp>
      <p:sp>
        <p:nvSpPr>
          <p:cNvPr id="72" name="Line 68"/>
          <p:cNvSpPr>
            <a:spLocks noChangeShapeType="1"/>
          </p:cNvSpPr>
          <p:nvPr/>
        </p:nvSpPr>
        <p:spPr bwMode="auto">
          <a:xfrm flipV="1">
            <a:off x="2957562" y="3675063"/>
            <a:ext cx="93663" cy="69850"/>
          </a:xfrm>
          <a:prstGeom prst="line">
            <a:avLst/>
          </a:prstGeom>
          <a:noFill/>
          <a:ln w="34925">
            <a:solidFill>
              <a:srgbClr val="000000"/>
            </a:solidFill>
            <a:round/>
            <a:headEnd/>
            <a:tailEnd/>
          </a:ln>
        </p:spPr>
        <p:txBody>
          <a:bodyPr/>
          <a:lstStyle/>
          <a:p>
            <a:endParaRPr lang="en-US">
              <a:latin typeface="+mj-lt"/>
            </a:endParaRPr>
          </a:p>
        </p:txBody>
      </p:sp>
      <p:sp>
        <p:nvSpPr>
          <p:cNvPr id="73" name="Line 69"/>
          <p:cNvSpPr>
            <a:spLocks noChangeShapeType="1"/>
          </p:cNvSpPr>
          <p:nvPr/>
        </p:nvSpPr>
        <p:spPr bwMode="auto">
          <a:xfrm>
            <a:off x="3878312" y="3890963"/>
            <a:ext cx="1588" cy="76200"/>
          </a:xfrm>
          <a:prstGeom prst="line">
            <a:avLst/>
          </a:prstGeom>
          <a:noFill/>
          <a:ln w="14288">
            <a:solidFill>
              <a:srgbClr val="000000"/>
            </a:solidFill>
            <a:round/>
            <a:headEnd/>
            <a:tailEnd/>
          </a:ln>
        </p:spPr>
        <p:txBody>
          <a:bodyPr/>
          <a:lstStyle/>
          <a:p>
            <a:endParaRPr lang="en-US">
              <a:latin typeface="+mj-lt"/>
            </a:endParaRPr>
          </a:p>
        </p:txBody>
      </p:sp>
      <p:sp>
        <p:nvSpPr>
          <p:cNvPr id="74" name="Line 70"/>
          <p:cNvSpPr>
            <a:spLocks noChangeShapeType="1"/>
          </p:cNvSpPr>
          <p:nvPr/>
        </p:nvSpPr>
        <p:spPr bwMode="auto">
          <a:xfrm>
            <a:off x="4518075" y="3890963"/>
            <a:ext cx="1587" cy="76200"/>
          </a:xfrm>
          <a:prstGeom prst="line">
            <a:avLst/>
          </a:prstGeom>
          <a:noFill/>
          <a:ln w="14288">
            <a:solidFill>
              <a:srgbClr val="000000"/>
            </a:solidFill>
            <a:round/>
            <a:headEnd/>
            <a:tailEnd/>
          </a:ln>
        </p:spPr>
        <p:txBody>
          <a:bodyPr/>
          <a:lstStyle/>
          <a:p>
            <a:endParaRPr lang="en-US">
              <a:latin typeface="+mj-lt"/>
            </a:endParaRPr>
          </a:p>
        </p:txBody>
      </p:sp>
      <p:sp>
        <p:nvSpPr>
          <p:cNvPr id="75" name="Rectangle 71"/>
          <p:cNvSpPr>
            <a:spLocks noChangeArrowheads="1"/>
          </p:cNvSpPr>
          <p:nvPr/>
        </p:nvSpPr>
        <p:spPr bwMode="auto">
          <a:xfrm>
            <a:off x="4230737" y="3919538"/>
            <a:ext cx="38472" cy="200055"/>
          </a:xfrm>
          <a:prstGeom prst="rect">
            <a:avLst/>
          </a:prstGeom>
          <a:noFill/>
          <a:ln w="9525">
            <a:noFill/>
            <a:miter lim="800000"/>
            <a:headEnd/>
            <a:tailEnd/>
          </a:ln>
        </p:spPr>
        <p:txBody>
          <a:bodyPr wrap="none" lIns="0" tIns="0" rIns="0" bIns="0">
            <a:spAutoFit/>
          </a:bodyPr>
          <a:lstStyle/>
          <a:p>
            <a:r>
              <a:rPr lang="en-US" sz="1300">
                <a:solidFill>
                  <a:srgbClr val="000000"/>
                </a:solidFill>
                <a:latin typeface="+mj-lt"/>
              </a:rPr>
              <a:t> </a:t>
            </a:r>
            <a:endParaRPr lang="en-US">
              <a:latin typeface="+mj-lt"/>
            </a:endParaRPr>
          </a:p>
        </p:txBody>
      </p:sp>
      <p:sp>
        <p:nvSpPr>
          <p:cNvPr id="76" name="Line 72"/>
          <p:cNvSpPr>
            <a:spLocks noChangeShapeType="1"/>
          </p:cNvSpPr>
          <p:nvPr/>
        </p:nvSpPr>
        <p:spPr bwMode="auto">
          <a:xfrm>
            <a:off x="2563862" y="3271838"/>
            <a:ext cx="1588" cy="868362"/>
          </a:xfrm>
          <a:prstGeom prst="line">
            <a:avLst/>
          </a:prstGeom>
          <a:noFill/>
          <a:ln w="11113">
            <a:solidFill>
              <a:srgbClr val="000000"/>
            </a:solidFill>
            <a:round/>
            <a:headEnd/>
            <a:tailEnd/>
          </a:ln>
        </p:spPr>
        <p:txBody>
          <a:bodyPr/>
          <a:lstStyle/>
          <a:p>
            <a:endParaRPr lang="en-US">
              <a:latin typeface="+mj-lt"/>
            </a:endParaRPr>
          </a:p>
        </p:txBody>
      </p:sp>
      <p:sp>
        <p:nvSpPr>
          <p:cNvPr id="77" name="Line 73"/>
          <p:cNvSpPr>
            <a:spLocks noChangeShapeType="1"/>
          </p:cNvSpPr>
          <p:nvPr/>
        </p:nvSpPr>
        <p:spPr bwMode="auto">
          <a:xfrm>
            <a:off x="2333675" y="3271838"/>
            <a:ext cx="230187" cy="1587"/>
          </a:xfrm>
          <a:prstGeom prst="line">
            <a:avLst/>
          </a:prstGeom>
          <a:noFill/>
          <a:ln w="11113">
            <a:solidFill>
              <a:srgbClr val="000000"/>
            </a:solidFill>
            <a:round/>
            <a:headEnd/>
            <a:tailEnd/>
          </a:ln>
        </p:spPr>
        <p:txBody>
          <a:bodyPr/>
          <a:lstStyle/>
          <a:p>
            <a:endParaRPr lang="en-US">
              <a:latin typeface="+mj-lt"/>
            </a:endParaRPr>
          </a:p>
        </p:txBody>
      </p:sp>
      <p:sp>
        <p:nvSpPr>
          <p:cNvPr id="78" name="Line 74"/>
          <p:cNvSpPr>
            <a:spLocks noChangeShapeType="1"/>
          </p:cNvSpPr>
          <p:nvPr/>
        </p:nvSpPr>
        <p:spPr bwMode="auto">
          <a:xfrm>
            <a:off x="2333675" y="3781425"/>
            <a:ext cx="230187" cy="1588"/>
          </a:xfrm>
          <a:prstGeom prst="line">
            <a:avLst/>
          </a:prstGeom>
          <a:noFill/>
          <a:ln w="11113">
            <a:solidFill>
              <a:srgbClr val="000000"/>
            </a:solidFill>
            <a:round/>
            <a:headEnd/>
            <a:tailEnd/>
          </a:ln>
        </p:spPr>
        <p:txBody>
          <a:bodyPr/>
          <a:lstStyle/>
          <a:p>
            <a:endParaRPr lang="en-US">
              <a:latin typeface="+mj-lt"/>
            </a:endParaRPr>
          </a:p>
        </p:txBody>
      </p:sp>
      <p:sp>
        <p:nvSpPr>
          <p:cNvPr id="79" name="Line 75"/>
          <p:cNvSpPr>
            <a:spLocks noChangeShapeType="1"/>
          </p:cNvSpPr>
          <p:nvPr/>
        </p:nvSpPr>
        <p:spPr bwMode="auto">
          <a:xfrm>
            <a:off x="2333675" y="4135438"/>
            <a:ext cx="230187" cy="1587"/>
          </a:xfrm>
          <a:prstGeom prst="line">
            <a:avLst/>
          </a:prstGeom>
          <a:noFill/>
          <a:ln w="11113">
            <a:solidFill>
              <a:srgbClr val="000000"/>
            </a:solidFill>
            <a:round/>
            <a:headEnd/>
            <a:tailEnd/>
          </a:ln>
        </p:spPr>
        <p:txBody>
          <a:bodyPr/>
          <a:lstStyle/>
          <a:p>
            <a:endParaRPr lang="en-US">
              <a:latin typeface="+mj-lt"/>
            </a:endParaRPr>
          </a:p>
        </p:txBody>
      </p:sp>
      <p:sp>
        <p:nvSpPr>
          <p:cNvPr id="80" name="Line 76"/>
          <p:cNvSpPr>
            <a:spLocks noChangeShapeType="1"/>
          </p:cNvSpPr>
          <p:nvPr/>
        </p:nvSpPr>
        <p:spPr bwMode="auto">
          <a:xfrm>
            <a:off x="2563862" y="3727450"/>
            <a:ext cx="184150" cy="1588"/>
          </a:xfrm>
          <a:prstGeom prst="line">
            <a:avLst/>
          </a:prstGeom>
          <a:noFill/>
          <a:ln w="11113">
            <a:solidFill>
              <a:srgbClr val="000000"/>
            </a:solidFill>
            <a:round/>
            <a:headEnd/>
            <a:tailEnd/>
          </a:ln>
        </p:spPr>
        <p:txBody>
          <a:bodyPr/>
          <a:lstStyle/>
          <a:p>
            <a:endParaRPr lang="en-US">
              <a:latin typeface="+mj-lt"/>
            </a:endParaRPr>
          </a:p>
        </p:txBody>
      </p:sp>
      <p:sp>
        <p:nvSpPr>
          <p:cNvPr id="81" name="Line 77"/>
          <p:cNvSpPr>
            <a:spLocks noChangeShapeType="1"/>
          </p:cNvSpPr>
          <p:nvPr/>
        </p:nvSpPr>
        <p:spPr bwMode="auto">
          <a:xfrm>
            <a:off x="3270300" y="3746500"/>
            <a:ext cx="182562" cy="1588"/>
          </a:xfrm>
          <a:prstGeom prst="line">
            <a:avLst/>
          </a:prstGeom>
          <a:noFill/>
          <a:ln w="11113">
            <a:solidFill>
              <a:srgbClr val="000000"/>
            </a:solidFill>
            <a:round/>
            <a:headEnd/>
            <a:tailEnd/>
          </a:ln>
        </p:spPr>
        <p:txBody>
          <a:bodyPr/>
          <a:lstStyle/>
          <a:p>
            <a:endParaRPr lang="en-US">
              <a:latin typeface="+mj-lt"/>
            </a:endParaRPr>
          </a:p>
        </p:txBody>
      </p:sp>
      <p:sp>
        <p:nvSpPr>
          <p:cNvPr id="82" name="Line 78"/>
          <p:cNvSpPr>
            <a:spLocks noChangeShapeType="1"/>
          </p:cNvSpPr>
          <p:nvPr/>
        </p:nvSpPr>
        <p:spPr bwMode="auto">
          <a:xfrm>
            <a:off x="3456037" y="3362325"/>
            <a:ext cx="1588" cy="777875"/>
          </a:xfrm>
          <a:prstGeom prst="line">
            <a:avLst/>
          </a:prstGeom>
          <a:noFill/>
          <a:ln w="11113">
            <a:solidFill>
              <a:srgbClr val="000000"/>
            </a:solidFill>
            <a:round/>
            <a:headEnd/>
            <a:tailEnd/>
          </a:ln>
        </p:spPr>
        <p:txBody>
          <a:bodyPr/>
          <a:lstStyle/>
          <a:p>
            <a:endParaRPr lang="en-US">
              <a:latin typeface="+mj-lt"/>
            </a:endParaRPr>
          </a:p>
        </p:txBody>
      </p:sp>
      <p:sp>
        <p:nvSpPr>
          <p:cNvPr id="83" name="Line 79"/>
          <p:cNvSpPr>
            <a:spLocks noChangeShapeType="1"/>
          </p:cNvSpPr>
          <p:nvPr/>
        </p:nvSpPr>
        <p:spPr bwMode="auto">
          <a:xfrm>
            <a:off x="3224262" y="3362325"/>
            <a:ext cx="228600" cy="1588"/>
          </a:xfrm>
          <a:prstGeom prst="line">
            <a:avLst/>
          </a:prstGeom>
          <a:noFill/>
          <a:ln w="11113">
            <a:solidFill>
              <a:srgbClr val="000000"/>
            </a:solidFill>
            <a:round/>
            <a:headEnd/>
            <a:tailEnd/>
          </a:ln>
        </p:spPr>
        <p:txBody>
          <a:bodyPr/>
          <a:lstStyle/>
          <a:p>
            <a:endParaRPr lang="en-US">
              <a:latin typeface="+mj-lt"/>
            </a:endParaRPr>
          </a:p>
        </p:txBody>
      </p:sp>
      <p:sp>
        <p:nvSpPr>
          <p:cNvPr id="84" name="Line 80"/>
          <p:cNvSpPr>
            <a:spLocks noChangeShapeType="1"/>
          </p:cNvSpPr>
          <p:nvPr/>
        </p:nvSpPr>
        <p:spPr bwMode="auto">
          <a:xfrm>
            <a:off x="3224262" y="4140200"/>
            <a:ext cx="228600" cy="1588"/>
          </a:xfrm>
          <a:prstGeom prst="line">
            <a:avLst/>
          </a:prstGeom>
          <a:noFill/>
          <a:ln w="11113">
            <a:solidFill>
              <a:srgbClr val="000000"/>
            </a:solidFill>
            <a:round/>
            <a:headEnd/>
            <a:tailEnd/>
          </a:ln>
        </p:spPr>
        <p:txBody>
          <a:bodyPr/>
          <a:lstStyle/>
          <a:p>
            <a:endParaRPr lang="en-US">
              <a:latin typeface="+mj-lt"/>
            </a:endParaRPr>
          </a:p>
        </p:txBody>
      </p:sp>
      <p:sp>
        <p:nvSpPr>
          <p:cNvPr id="85" name="Freeform 81"/>
          <p:cNvSpPr>
            <a:spLocks/>
          </p:cNvSpPr>
          <p:nvPr/>
        </p:nvSpPr>
        <p:spPr bwMode="auto">
          <a:xfrm>
            <a:off x="1933625" y="3602038"/>
            <a:ext cx="395287" cy="330200"/>
          </a:xfrm>
          <a:custGeom>
            <a:avLst/>
            <a:gdLst>
              <a:gd name="T0" fmla="*/ 111125 w 249"/>
              <a:gd name="T1" fmla="*/ 22225 h 208"/>
              <a:gd name="T2" fmla="*/ 111125 w 249"/>
              <a:gd name="T3" fmla="*/ 22225 h 208"/>
              <a:gd name="T4" fmla="*/ 115887 w 249"/>
              <a:gd name="T5" fmla="*/ 22225 h 208"/>
              <a:gd name="T6" fmla="*/ 119062 w 249"/>
              <a:gd name="T7" fmla="*/ 19050 h 208"/>
              <a:gd name="T8" fmla="*/ 125412 w 249"/>
              <a:gd name="T9" fmla="*/ 17463 h 208"/>
              <a:gd name="T10" fmla="*/ 131762 w 249"/>
              <a:gd name="T11" fmla="*/ 15875 h 208"/>
              <a:gd name="T12" fmla="*/ 139700 w 249"/>
              <a:gd name="T13" fmla="*/ 14288 h 208"/>
              <a:gd name="T14" fmla="*/ 150812 w 249"/>
              <a:gd name="T15" fmla="*/ 12700 h 208"/>
              <a:gd name="T16" fmla="*/ 163512 w 249"/>
              <a:gd name="T17" fmla="*/ 7938 h 208"/>
              <a:gd name="T18" fmla="*/ 176212 w 249"/>
              <a:gd name="T19" fmla="*/ 6350 h 208"/>
              <a:gd name="T20" fmla="*/ 192087 w 249"/>
              <a:gd name="T21" fmla="*/ 4763 h 208"/>
              <a:gd name="T22" fmla="*/ 209550 w 249"/>
              <a:gd name="T23" fmla="*/ 3175 h 208"/>
              <a:gd name="T24" fmla="*/ 228600 w 249"/>
              <a:gd name="T25" fmla="*/ 1588 h 208"/>
              <a:gd name="T26" fmla="*/ 249237 w 249"/>
              <a:gd name="T27" fmla="*/ 0 h 208"/>
              <a:gd name="T28" fmla="*/ 269875 w 249"/>
              <a:gd name="T29" fmla="*/ 0 h 208"/>
              <a:gd name="T30" fmla="*/ 293687 w 249"/>
              <a:gd name="T31" fmla="*/ 0 h 208"/>
              <a:gd name="T32" fmla="*/ 319087 w 249"/>
              <a:gd name="T33" fmla="*/ 0 h 208"/>
              <a:gd name="T34" fmla="*/ 330200 w 249"/>
              <a:gd name="T35" fmla="*/ 44450 h 208"/>
              <a:gd name="T36" fmla="*/ 333375 w 249"/>
              <a:gd name="T37" fmla="*/ 46037 h 208"/>
              <a:gd name="T38" fmla="*/ 342900 w 249"/>
              <a:gd name="T39" fmla="*/ 50800 h 208"/>
              <a:gd name="T40" fmla="*/ 352425 w 249"/>
              <a:gd name="T41" fmla="*/ 61913 h 208"/>
              <a:gd name="T42" fmla="*/ 358775 w 249"/>
              <a:gd name="T43" fmla="*/ 79375 h 208"/>
              <a:gd name="T44" fmla="*/ 381000 w 249"/>
              <a:gd name="T45" fmla="*/ 182562 h 208"/>
              <a:gd name="T46" fmla="*/ 392112 w 249"/>
              <a:gd name="T47" fmla="*/ 227013 h 208"/>
              <a:gd name="T48" fmla="*/ 392112 w 249"/>
              <a:gd name="T49" fmla="*/ 231775 h 208"/>
              <a:gd name="T50" fmla="*/ 393700 w 249"/>
              <a:gd name="T51" fmla="*/ 238125 h 208"/>
              <a:gd name="T52" fmla="*/ 393700 w 249"/>
              <a:gd name="T53" fmla="*/ 252413 h 208"/>
              <a:gd name="T54" fmla="*/ 387350 w 249"/>
              <a:gd name="T55" fmla="*/ 268288 h 208"/>
              <a:gd name="T56" fmla="*/ 0 w 249"/>
              <a:gd name="T57" fmla="*/ 257175 h 208"/>
              <a:gd name="T58" fmla="*/ 39687 w 249"/>
              <a:gd name="T59" fmla="*/ 236538 h 208"/>
              <a:gd name="T60" fmla="*/ 39687 w 249"/>
              <a:gd name="T61" fmla="*/ 44450 h 208"/>
              <a:gd name="T62" fmla="*/ 41275 w 249"/>
              <a:gd name="T63" fmla="*/ 42862 h 208"/>
              <a:gd name="T64" fmla="*/ 44450 w 249"/>
              <a:gd name="T65" fmla="*/ 39688 h 208"/>
              <a:gd name="T66" fmla="*/ 50800 w 249"/>
              <a:gd name="T67" fmla="*/ 38100 h 208"/>
              <a:gd name="T68" fmla="*/ 58737 w 249"/>
              <a:gd name="T69" fmla="*/ 34925 h 208"/>
              <a:gd name="T70" fmla="*/ 66675 w 249"/>
              <a:gd name="T71" fmla="*/ 34925 h 208"/>
              <a:gd name="T72" fmla="*/ 77787 w 249"/>
              <a:gd name="T73" fmla="*/ 34925 h 208"/>
              <a:gd name="T74" fmla="*/ 92075 w 249"/>
              <a:gd name="T75" fmla="*/ 36513 h 208"/>
              <a:gd name="T76" fmla="*/ 107950 w 249"/>
              <a:gd name="T77" fmla="*/ 42862 h 2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9"/>
              <a:gd name="T118" fmla="*/ 0 h 208"/>
              <a:gd name="T119" fmla="*/ 249 w 249"/>
              <a:gd name="T120" fmla="*/ 208 h 2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9" h="208">
                <a:moveTo>
                  <a:pt x="68" y="27"/>
                </a:moveTo>
                <a:lnTo>
                  <a:pt x="70" y="14"/>
                </a:lnTo>
                <a:lnTo>
                  <a:pt x="72" y="14"/>
                </a:lnTo>
                <a:lnTo>
                  <a:pt x="73" y="14"/>
                </a:lnTo>
                <a:lnTo>
                  <a:pt x="74" y="12"/>
                </a:lnTo>
                <a:lnTo>
                  <a:pt x="75" y="12"/>
                </a:lnTo>
                <a:lnTo>
                  <a:pt x="76" y="12"/>
                </a:lnTo>
                <a:lnTo>
                  <a:pt x="79" y="11"/>
                </a:lnTo>
                <a:lnTo>
                  <a:pt x="81" y="11"/>
                </a:lnTo>
                <a:lnTo>
                  <a:pt x="83" y="10"/>
                </a:lnTo>
                <a:lnTo>
                  <a:pt x="86" y="9"/>
                </a:lnTo>
                <a:lnTo>
                  <a:pt x="88" y="9"/>
                </a:lnTo>
                <a:lnTo>
                  <a:pt x="91" y="8"/>
                </a:lnTo>
                <a:lnTo>
                  <a:pt x="95" y="8"/>
                </a:lnTo>
                <a:lnTo>
                  <a:pt x="98" y="7"/>
                </a:lnTo>
                <a:lnTo>
                  <a:pt x="103" y="5"/>
                </a:lnTo>
                <a:lnTo>
                  <a:pt x="107" y="5"/>
                </a:lnTo>
                <a:lnTo>
                  <a:pt x="111" y="4"/>
                </a:lnTo>
                <a:lnTo>
                  <a:pt x="116" y="4"/>
                </a:lnTo>
                <a:lnTo>
                  <a:pt x="121" y="3"/>
                </a:lnTo>
                <a:lnTo>
                  <a:pt x="126" y="2"/>
                </a:lnTo>
                <a:lnTo>
                  <a:pt x="132" y="2"/>
                </a:lnTo>
                <a:lnTo>
                  <a:pt x="137" y="1"/>
                </a:lnTo>
                <a:lnTo>
                  <a:pt x="144" y="1"/>
                </a:lnTo>
                <a:lnTo>
                  <a:pt x="150" y="1"/>
                </a:lnTo>
                <a:lnTo>
                  <a:pt x="157" y="0"/>
                </a:lnTo>
                <a:lnTo>
                  <a:pt x="163" y="0"/>
                </a:lnTo>
                <a:lnTo>
                  <a:pt x="170" y="0"/>
                </a:lnTo>
                <a:lnTo>
                  <a:pt x="178" y="0"/>
                </a:lnTo>
                <a:lnTo>
                  <a:pt x="185" y="0"/>
                </a:lnTo>
                <a:lnTo>
                  <a:pt x="193" y="0"/>
                </a:lnTo>
                <a:lnTo>
                  <a:pt x="201" y="0"/>
                </a:lnTo>
                <a:lnTo>
                  <a:pt x="210" y="4"/>
                </a:lnTo>
                <a:lnTo>
                  <a:pt x="208" y="28"/>
                </a:lnTo>
                <a:lnTo>
                  <a:pt x="210" y="29"/>
                </a:lnTo>
                <a:lnTo>
                  <a:pt x="213" y="31"/>
                </a:lnTo>
                <a:lnTo>
                  <a:pt x="216" y="32"/>
                </a:lnTo>
                <a:lnTo>
                  <a:pt x="220" y="36"/>
                </a:lnTo>
                <a:lnTo>
                  <a:pt x="222" y="39"/>
                </a:lnTo>
                <a:lnTo>
                  <a:pt x="224" y="44"/>
                </a:lnTo>
                <a:lnTo>
                  <a:pt x="226" y="50"/>
                </a:lnTo>
                <a:lnTo>
                  <a:pt x="245" y="67"/>
                </a:lnTo>
                <a:lnTo>
                  <a:pt x="240" y="115"/>
                </a:lnTo>
                <a:lnTo>
                  <a:pt x="208" y="132"/>
                </a:lnTo>
                <a:lnTo>
                  <a:pt x="247" y="143"/>
                </a:lnTo>
                <a:lnTo>
                  <a:pt x="247" y="146"/>
                </a:lnTo>
                <a:lnTo>
                  <a:pt x="248" y="148"/>
                </a:lnTo>
                <a:lnTo>
                  <a:pt x="248" y="150"/>
                </a:lnTo>
                <a:lnTo>
                  <a:pt x="249" y="154"/>
                </a:lnTo>
                <a:lnTo>
                  <a:pt x="248" y="159"/>
                </a:lnTo>
                <a:lnTo>
                  <a:pt x="247" y="163"/>
                </a:lnTo>
                <a:lnTo>
                  <a:pt x="244" y="169"/>
                </a:lnTo>
                <a:lnTo>
                  <a:pt x="144" y="208"/>
                </a:lnTo>
                <a:lnTo>
                  <a:pt x="0" y="162"/>
                </a:lnTo>
                <a:lnTo>
                  <a:pt x="3" y="157"/>
                </a:lnTo>
                <a:lnTo>
                  <a:pt x="25" y="149"/>
                </a:lnTo>
                <a:lnTo>
                  <a:pt x="25" y="28"/>
                </a:lnTo>
                <a:lnTo>
                  <a:pt x="26" y="27"/>
                </a:lnTo>
                <a:lnTo>
                  <a:pt x="27" y="27"/>
                </a:lnTo>
                <a:lnTo>
                  <a:pt x="28" y="25"/>
                </a:lnTo>
                <a:lnTo>
                  <a:pt x="31" y="24"/>
                </a:lnTo>
                <a:lnTo>
                  <a:pt x="32" y="24"/>
                </a:lnTo>
                <a:lnTo>
                  <a:pt x="34" y="23"/>
                </a:lnTo>
                <a:lnTo>
                  <a:pt x="37" y="22"/>
                </a:lnTo>
                <a:lnTo>
                  <a:pt x="40" y="22"/>
                </a:lnTo>
                <a:lnTo>
                  <a:pt x="42" y="22"/>
                </a:lnTo>
                <a:lnTo>
                  <a:pt x="46" y="22"/>
                </a:lnTo>
                <a:lnTo>
                  <a:pt x="49" y="22"/>
                </a:lnTo>
                <a:lnTo>
                  <a:pt x="53" y="22"/>
                </a:lnTo>
                <a:lnTo>
                  <a:pt x="58" y="23"/>
                </a:lnTo>
                <a:lnTo>
                  <a:pt x="61" y="24"/>
                </a:lnTo>
                <a:lnTo>
                  <a:pt x="68" y="27"/>
                </a:lnTo>
                <a:close/>
              </a:path>
            </a:pathLst>
          </a:custGeom>
          <a:solidFill>
            <a:srgbClr val="000000"/>
          </a:solidFill>
          <a:ln w="9525">
            <a:noFill/>
            <a:round/>
            <a:headEnd/>
            <a:tailEnd/>
          </a:ln>
        </p:spPr>
        <p:txBody>
          <a:bodyPr/>
          <a:lstStyle/>
          <a:p>
            <a:endParaRPr lang="en-US">
              <a:latin typeface="+mj-lt"/>
            </a:endParaRPr>
          </a:p>
        </p:txBody>
      </p:sp>
      <p:sp>
        <p:nvSpPr>
          <p:cNvPr id="86" name="Freeform 82"/>
          <p:cNvSpPr>
            <a:spLocks/>
          </p:cNvSpPr>
          <p:nvPr/>
        </p:nvSpPr>
        <p:spPr bwMode="auto">
          <a:xfrm>
            <a:off x="2071737" y="3625850"/>
            <a:ext cx="125413" cy="144463"/>
          </a:xfrm>
          <a:custGeom>
            <a:avLst/>
            <a:gdLst>
              <a:gd name="T0" fmla="*/ 123825 w 79"/>
              <a:gd name="T1" fmla="*/ 4763 h 91"/>
              <a:gd name="T2" fmla="*/ 123825 w 79"/>
              <a:gd name="T3" fmla="*/ 4763 h 91"/>
              <a:gd name="T4" fmla="*/ 122238 w 79"/>
              <a:gd name="T5" fmla="*/ 4763 h 91"/>
              <a:gd name="T6" fmla="*/ 117475 w 79"/>
              <a:gd name="T7" fmla="*/ 3175 h 91"/>
              <a:gd name="T8" fmla="*/ 114300 w 79"/>
              <a:gd name="T9" fmla="*/ 3175 h 91"/>
              <a:gd name="T10" fmla="*/ 109538 w 79"/>
              <a:gd name="T11" fmla="*/ 1588 h 91"/>
              <a:gd name="T12" fmla="*/ 103188 w 79"/>
              <a:gd name="T13" fmla="*/ 1588 h 91"/>
              <a:gd name="T14" fmla="*/ 95250 w 79"/>
              <a:gd name="T15" fmla="*/ 1588 h 91"/>
              <a:gd name="T16" fmla="*/ 88900 w 79"/>
              <a:gd name="T17" fmla="*/ 0 h 91"/>
              <a:gd name="T18" fmla="*/ 79375 w 79"/>
              <a:gd name="T19" fmla="*/ 0 h 91"/>
              <a:gd name="T20" fmla="*/ 69850 w 79"/>
              <a:gd name="T21" fmla="*/ 0 h 91"/>
              <a:gd name="T22" fmla="*/ 60325 w 79"/>
              <a:gd name="T23" fmla="*/ 1588 h 91"/>
              <a:gd name="T24" fmla="*/ 49213 w 79"/>
              <a:gd name="T25" fmla="*/ 3175 h 91"/>
              <a:gd name="T26" fmla="*/ 39688 w 79"/>
              <a:gd name="T27" fmla="*/ 4763 h 91"/>
              <a:gd name="T28" fmla="*/ 28575 w 79"/>
              <a:gd name="T29" fmla="*/ 9525 h 91"/>
              <a:gd name="T30" fmla="*/ 17463 w 79"/>
              <a:gd name="T31" fmla="*/ 12700 h 91"/>
              <a:gd name="T32" fmla="*/ 6350 w 79"/>
              <a:gd name="T33" fmla="*/ 15875 h 91"/>
              <a:gd name="T34" fmla="*/ 6350 w 79"/>
              <a:gd name="T35" fmla="*/ 20638 h 91"/>
              <a:gd name="T36" fmla="*/ 4763 w 79"/>
              <a:gd name="T37" fmla="*/ 26988 h 91"/>
              <a:gd name="T38" fmla="*/ 1588 w 79"/>
              <a:gd name="T39" fmla="*/ 41275 h 91"/>
              <a:gd name="T40" fmla="*/ 0 w 79"/>
              <a:gd name="T41" fmla="*/ 55563 h 91"/>
              <a:gd name="T42" fmla="*/ 0 w 79"/>
              <a:gd name="T43" fmla="*/ 74613 h 91"/>
              <a:gd name="T44" fmla="*/ 0 w 79"/>
              <a:gd name="T45" fmla="*/ 93663 h 91"/>
              <a:gd name="T46" fmla="*/ 3175 w 79"/>
              <a:gd name="T47" fmla="*/ 115888 h 91"/>
              <a:gd name="T48" fmla="*/ 9525 w 79"/>
              <a:gd name="T49" fmla="*/ 141288 h 91"/>
              <a:gd name="T50" fmla="*/ 11113 w 79"/>
              <a:gd name="T51" fmla="*/ 141288 h 91"/>
              <a:gd name="T52" fmla="*/ 12700 w 79"/>
              <a:gd name="T53" fmla="*/ 141288 h 91"/>
              <a:gd name="T54" fmla="*/ 14288 w 79"/>
              <a:gd name="T55" fmla="*/ 138113 h 91"/>
              <a:gd name="T56" fmla="*/ 17463 w 79"/>
              <a:gd name="T57" fmla="*/ 138113 h 91"/>
              <a:gd name="T58" fmla="*/ 23813 w 79"/>
              <a:gd name="T59" fmla="*/ 138113 h 91"/>
              <a:gd name="T60" fmla="*/ 28575 w 79"/>
              <a:gd name="T61" fmla="*/ 138113 h 91"/>
              <a:gd name="T62" fmla="*/ 34925 w 79"/>
              <a:gd name="T63" fmla="*/ 138113 h 91"/>
              <a:gd name="T64" fmla="*/ 42863 w 79"/>
              <a:gd name="T65" fmla="*/ 138113 h 91"/>
              <a:gd name="T66" fmla="*/ 50800 w 79"/>
              <a:gd name="T67" fmla="*/ 136525 h 91"/>
              <a:gd name="T68" fmla="*/ 60325 w 79"/>
              <a:gd name="T69" fmla="*/ 138113 h 91"/>
              <a:gd name="T70" fmla="*/ 69850 w 79"/>
              <a:gd name="T71" fmla="*/ 138113 h 91"/>
              <a:gd name="T72" fmla="*/ 79375 w 79"/>
              <a:gd name="T73" fmla="*/ 138113 h 91"/>
              <a:gd name="T74" fmla="*/ 90488 w 79"/>
              <a:gd name="T75" fmla="*/ 138113 h 91"/>
              <a:gd name="T76" fmla="*/ 101600 w 79"/>
              <a:gd name="T77" fmla="*/ 141288 h 91"/>
              <a:gd name="T78" fmla="*/ 112713 w 79"/>
              <a:gd name="T79" fmla="*/ 142875 h 91"/>
              <a:gd name="T80" fmla="*/ 125413 w 79"/>
              <a:gd name="T81" fmla="*/ 144463 h 91"/>
              <a:gd name="T82" fmla="*/ 125413 w 79"/>
              <a:gd name="T83" fmla="*/ 138113 h 91"/>
              <a:gd name="T84" fmla="*/ 123825 w 79"/>
              <a:gd name="T85" fmla="*/ 127000 h 91"/>
              <a:gd name="T86" fmla="*/ 122238 w 79"/>
              <a:gd name="T87" fmla="*/ 111125 h 91"/>
              <a:gd name="T88" fmla="*/ 120650 w 79"/>
              <a:gd name="T89" fmla="*/ 90488 h 91"/>
              <a:gd name="T90" fmla="*/ 120650 w 79"/>
              <a:gd name="T91" fmla="*/ 68263 h 91"/>
              <a:gd name="T92" fmla="*/ 120650 w 79"/>
              <a:gd name="T93" fmla="*/ 44450 h 91"/>
              <a:gd name="T94" fmla="*/ 122238 w 79"/>
              <a:gd name="T95" fmla="*/ 23813 h 91"/>
              <a:gd name="T96" fmla="*/ 123825 w 79"/>
              <a:gd name="T97" fmla="*/ 4763 h 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91"/>
              <a:gd name="T149" fmla="*/ 79 w 79"/>
              <a:gd name="T150" fmla="*/ 91 h 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91">
                <a:moveTo>
                  <a:pt x="78" y="3"/>
                </a:moveTo>
                <a:lnTo>
                  <a:pt x="78" y="3"/>
                </a:lnTo>
                <a:lnTo>
                  <a:pt x="77" y="3"/>
                </a:lnTo>
                <a:lnTo>
                  <a:pt x="74" y="2"/>
                </a:lnTo>
                <a:lnTo>
                  <a:pt x="72" y="2"/>
                </a:lnTo>
                <a:lnTo>
                  <a:pt x="69" y="1"/>
                </a:lnTo>
                <a:lnTo>
                  <a:pt x="65" y="1"/>
                </a:lnTo>
                <a:lnTo>
                  <a:pt x="60" y="1"/>
                </a:lnTo>
                <a:lnTo>
                  <a:pt x="56" y="0"/>
                </a:lnTo>
                <a:lnTo>
                  <a:pt x="50" y="0"/>
                </a:lnTo>
                <a:lnTo>
                  <a:pt x="44" y="0"/>
                </a:lnTo>
                <a:lnTo>
                  <a:pt x="38" y="1"/>
                </a:lnTo>
                <a:lnTo>
                  <a:pt x="31" y="2"/>
                </a:lnTo>
                <a:lnTo>
                  <a:pt x="25" y="3"/>
                </a:lnTo>
                <a:lnTo>
                  <a:pt x="18" y="6"/>
                </a:lnTo>
                <a:lnTo>
                  <a:pt x="11" y="8"/>
                </a:lnTo>
                <a:lnTo>
                  <a:pt x="4" y="10"/>
                </a:lnTo>
                <a:lnTo>
                  <a:pt x="4" y="13"/>
                </a:lnTo>
                <a:lnTo>
                  <a:pt x="3" y="17"/>
                </a:lnTo>
                <a:lnTo>
                  <a:pt x="1" y="26"/>
                </a:lnTo>
                <a:lnTo>
                  <a:pt x="0" y="35"/>
                </a:lnTo>
                <a:lnTo>
                  <a:pt x="0" y="47"/>
                </a:lnTo>
                <a:lnTo>
                  <a:pt x="0" y="59"/>
                </a:lnTo>
                <a:lnTo>
                  <a:pt x="2" y="73"/>
                </a:lnTo>
                <a:lnTo>
                  <a:pt x="6" y="89"/>
                </a:lnTo>
                <a:lnTo>
                  <a:pt x="7" y="89"/>
                </a:lnTo>
                <a:lnTo>
                  <a:pt x="8" y="89"/>
                </a:lnTo>
                <a:lnTo>
                  <a:pt x="9" y="87"/>
                </a:lnTo>
                <a:lnTo>
                  <a:pt x="11" y="87"/>
                </a:lnTo>
                <a:lnTo>
                  <a:pt x="15" y="87"/>
                </a:lnTo>
                <a:lnTo>
                  <a:pt x="18" y="87"/>
                </a:lnTo>
                <a:lnTo>
                  <a:pt x="22" y="87"/>
                </a:lnTo>
                <a:lnTo>
                  <a:pt x="27" y="87"/>
                </a:lnTo>
                <a:lnTo>
                  <a:pt x="32" y="86"/>
                </a:lnTo>
                <a:lnTo>
                  <a:pt x="38" y="87"/>
                </a:lnTo>
                <a:lnTo>
                  <a:pt x="44" y="87"/>
                </a:lnTo>
                <a:lnTo>
                  <a:pt x="50" y="87"/>
                </a:lnTo>
                <a:lnTo>
                  <a:pt x="57" y="87"/>
                </a:lnTo>
                <a:lnTo>
                  <a:pt x="64" y="89"/>
                </a:lnTo>
                <a:lnTo>
                  <a:pt x="71" y="90"/>
                </a:lnTo>
                <a:lnTo>
                  <a:pt x="79" y="91"/>
                </a:lnTo>
                <a:lnTo>
                  <a:pt x="79" y="87"/>
                </a:lnTo>
                <a:lnTo>
                  <a:pt x="78" y="80"/>
                </a:lnTo>
                <a:lnTo>
                  <a:pt x="77" y="70"/>
                </a:lnTo>
                <a:lnTo>
                  <a:pt x="76" y="57"/>
                </a:lnTo>
                <a:lnTo>
                  <a:pt x="76" y="43"/>
                </a:lnTo>
                <a:lnTo>
                  <a:pt x="76" y="28"/>
                </a:lnTo>
                <a:lnTo>
                  <a:pt x="77" y="15"/>
                </a:lnTo>
                <a:lnTo>
                  <a:pt x="78" y="3"/>
                </a:lnTo>
                <a:close/>
              </a:path>
            </a:pathLst>
          </a:custGeom>
          <a:solidFill>
            <a:srgbClr val="333333"/>
          </a:solidFill>
          <a:ln w="9525">
            <a:noFill/>
            <a:round/>
            <a:headEnd/>
            <a:tailEnd/>
          </a:ln>
        </p:spPr>
        <p:txBody>
          <a:bodyPr/>
          <a:lstStyle/>
          <a:p>
            <a:endParaRPr lang="en-US">
              <a:latin typeface="+mj-lt"/>
            </a:endParaRPr>
          </a:p>
        </p:txBody>
      </p:sp>
      <p:sp>
        <p:nvSpPr>
          <p:cNvPr id="87" name="Freeform 83"/>
          <p:cNvSpPr>
            <a:spLocks/>
          </p:cNvSpPr>
          <p:nvPr/>
        </p:nvSpPr>
        <p:spPr bwMode="auto">
          <a:xfrm>
            <a:off x="2084437" y="3663950"/>
            <a:ext cx="209550" cy="142875"/>
          </a:xfrm>
          <a:custGeom>
            <a:avLst/>
            <a:gdLst>
              <a:gd name="T0" fmla="*/ 1588 w 132"/>
              <a:gd name="T1" fmla="*/ 107950 h 90"/>
              <a:gd name="T2" fmla="*/ 0 w 132"/>
              <a:gd name="T3" fmla="*/ 127000 h 90"/>
              <a:gd name="T4" fmla="*/ 136525 w 132"/>
              <a:gd name="T5" fmla="*/ 142875 h 90"/>
              <a:gd name="T6" fmla="*/ 136525 w 132"/>
              <a:gd name="T7" fmla="*/ 142875 h 90"/>
              <a:gd name="T8" fmla="*/ 141287 w 132"/>
              <a:gd name="T9" fmla="*/ 141288 h 90"/>
              <a:gd name="T10" fmla="*/ 144462 w 132"/>
              <a:gd name="T11" fmla="*/ 139700 h 90"/>
              <a:gd name="T12" fmla="*/ 149225 w 132"/>
              <a:gd name="T13" fmla="*/ 136525 h 90"/>
              <a:gd name="T14" fmla="*/ 155575 w 132"/>
              <a:gd name="T15" fmla="*/ 131763 h 90"/>
              <a:gd name="T16" fmla="*/ 163512 w 132"/>
              <a:gd name="T17" fmla="*/ 127000 h 90"/>
              <a:gd name="T18" fmla="*/ 169862 w 132"/>
              <a:gd name="T19" fmla="*/ 120650 h 90"/>
              <a:gd name="T20" fmla="*/ 177800 w 132"/>
              <a:gd name="T21" fmla="*/ 114300 h 90"/>
              <a:gd name="T22" fmla="*/ 185737 w 132"/>
              <a:gd name="T23" fmla="*/ 106363 h 90"/>
              <a:gd name="T24" fmla="*/ 192087 w 132"/>
              <a:gd name="T25" fmla="*/ 96837 h 90"/>
              <a:gd name="T26" fmla="*/ 198437 w 132"/>
              <a:gd name="T27" fmla="*/ 87312 h 90"/>
              <a:gd name="T28" fmla="*/ 203200 w 132"/>
              <a:gd name="T29" fmla="*/ 76200 h 90"/>
              <a:gd name="T30" fmla="*/ 207963 w 132"/>
              <a:gd name="T31" fmla="*/ 63500 h 90"/>
              <a:gd name="T32" fmla="*/ 209550 w 132"/>
              <a:gd name="T33" fmla="*/ 50800 h 90"/>
              <a:gd name="T34" fmla="*/ 209550 w 132"/>
              <a:gd name="T35" fmla="*/ 38100 h 90"/>
              <a:gd name="T36" fmla="*/ 204788 w 132"/>
              <a:gd name="T37" fmla="*/ 22225 h 90"/>
              <a:gd name="T38" fmla="*/ 204788 w 132"/>
              <a:gd name="T39" fmla="*/ 20637 h 90"/>
              <a:gd name="T40" fmla="*/ 203200 w 132"/>
              <a:gd name="T41" fmla="*/ 19050 h 90"/>
              <a:gd name="T42" fmla="*/ 201612 w 132"/>
              <a:gd name="T43" fmla="*/ 15875 h 90"/>
              <a:gd name="T44" fmla="*/ 200025 w 132"/>
              <a:gd name="T45" fmla="*/ 11112 h 90"/>
              <a:gd name="T46" fmla="*/ 196850 w 132"/>
              <a:gd name="T47" fmla="*/ 7938 h 90"/>
              <a:gd name="T48" fmla="*/ 190500 w 132"/>
              <a:gd name="T49" fmla="*/ 4762 h 90"/>
              <a:gd name="T50" fmla="*/ 185737 w 132"/>
              <a:gd name="T51" fmla="*/ 3175 h 90"/>
              <a:gd name="T52" fmla="*/ 179387 w 132"/>
              <a:gd name="T53" fmla="*/ 0 h 90"/>
              <a:gd name="T54" fmla="*/ 179387 w 132"/>
              <a:gd name="T55" fmla="*/ 4762 h 90"/>
              <a:gd name="T56" fmla="*/ 180975 w 132"/>
              <a:gd name="T57" fmla="*/ 9525 h 90"/>
              <a:gd name="T58" fmla="*/ 185737 w 132"/>
              <a:gd name="T59" fmla="*/ 19050 h 90"/>
              <a:gd name="T60" fmla="*/ 187325 w 132"/>
              <a:gd name="T61" fmla="*/ 31750 h 90"/>
              <a:gd name="T62" fmla="*/ 187325 w 132"/>
              <a:gd name="T63" fmla="*/ 47625 h 90"/>
              <a:gd name="T64" fmla="*/ 185737 w 132"/>
              <a:gd name="T65" fmla="*/ 63500 h 90"/>
              <a:gd name="T66" fmla="*/ 180975 w 132"/>
              <a:gd name="T67" fmla="*/ 82550 h 90"/>
              <a:gd name="T68" fmla="*/ 171450 w 132"/>
              <a:gd name="T69" fmla="*/ 103188 h 90"/>
              <a:gd name="T70" fmla="*/ 171450 w 132"/>
              <a:gd name="T71" fmla="*/ 103188 h 90"/>
              <a:gd name="T72" fmla="*/ 171450 w 132"/>
              <a:gd name="T73" fmla="*/ 103188 h 90"/>
              <a:gd name="T74" fmla="*/ 169862 w 132"/>
              <a:gd name="T75" fmla="*/ 104775 h 90"/>
              <a:gd name="T76" fmla="*/ 168275 w 132"/>
              <a:gd name="T77" fmla="*/ 106363 h 90"/>
              <a:gd name="T78" fmla="*/ 166687 w 132"/>
              <a:gd name="T79" fmla="*/ 106363 h 90"/>
              <a:gd name="T80" fmla="*/ 163512 w 132"/>
              <a:gd name="T81" fmla="*/ 107950 h 90"/>
              <a:gd name="T82" fmla="*/ 158750 w 132"/>
              <a:gd name="T83" fmla="*/ 109538 h 90"/>
              <a:gd name="T84" fmla="*/ 155575 w 132"/>
              <a:gd name="T85" fmla="*/ 111125 h 90"/>
              <a:gd name="T86" fmla="*/ 152400 w 132"/>
              <a:gd name="T87" fmla="*/ 114300 h 90"/>
              <a:gd name="T88" fmla="*/ 146050 w 132"/>
              <a:gd name="T89" fmla="*/ 115888 h 90"/>
              <a:gd name="T90" fmla="*/ 142875 w 132"/>
              <a:gd name="T91" fmla="*/ 115888 h 90"/>
              <a:gd name="T92" fmla="*/ 134937 w 132"/>
              <a:gd name="T93" fmla="*/ 117475 h 90"/>
              <a:gd name="T94" fmla="*/ 130175 w 132"/>
              <a:gd name="T95" fmla="*/ 117475 h 90"/>
              <a:gd name="T96" fmla="*/ 123825 w 132"/>
              <a:gd name="T97" fmla="*/ 117475 h 90"/>
              <a:gd name="T98" fmla="*/ 115887 w 132"/>
              <a:gd name="T99" fmla="*/ 115888 h 90"/>
              <a:gd name="T100" fmla="*/ 109537 w 132"/>
              <a:gd name="T101" fmla="*/ 115888 h 90"/>
              <a:gd name="T102" fmla="*/ 109537 w 132"/>
              <a:gd name="T103" fmla="*/ 133350 h 90"/>
              <a:gd name="T104" fmla="*/ 4762 w 132"/>
              <a:gd name="T105" fmla="*/ 122238 h 90"/>
              <a:gd name="T106" fmla="*/ 1588 w 132"/>
              <a:gd name="T107" fmla="*/ 107950 h 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2"/>
              <a:gd name="T163" fmla="*/ 0 h 90"/>
              <a:gd name="T164" fmla="*/ 132 w 132"/>
              <a:gd name="T165" fmla="*/ 90 h 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2" h="90">
                <a:moveTo>
                  <a:pt x="1" y="68"/>
                </a:moveTo>
                <a:lnTo>
                  <a:pt x="0" y="80"/>
                </a:lnTo>
                <a:lnTo>
                  <a:pt x="86" y="90"/>
                </a:lnTo>
                <a:lnTo>
                  <a:pt x="89" y="89"/>
                </a:lnTo>
                <a:lnTo>
                  <a:pt x="91" y="88"/>
                </a:lnTo>
                <a:lnTo>
                  <a:pt x="94" y="86"/>
                </a:lnTo>
                <a:lnTo>
                  <a:pt x="98" y="83"/>
                </a:lnTo>
                <a:lnTo>
                  <a:pt x="103" y="80"/>
                </a:lnTo>
                <a:lnTo>
                  <a:pt x="107" y="76"/>
                </a:lnTo>
                <a:lnTo>
                  <a:pt x="112" y="72"/>
                </a:lnTo>
                <a:lnTo>
                  <a:pt x="117" y="67"/>
                </a:lnTo>
                <a:lnTo>
                  <a:pt x="121" y="61"/>
                </a:lnTo>
                <a:lnTo>
                  <a:pt x="125" y="55"/>
                </a:lnTo>
                <a:lnTo>
                  <a:pt x="128" y="48"/>
                </a:lnTo>
                <a:lnTo>
                  <a:pt x="131" y="40"/>
                </a:lnTo>
                <a:lnTo>
                  <a:pt x="132" y="32"/>
                </a:lnTo>
                <a:lnTo>
                  <a:pt x="132" y="24"/>
                </a:lnTo>
                <a:lnTo>
                  <a:pt x="129" y="14"/>
                </a:lnTo>
                <a:lnTo>
                  <a:pt x="129" y="13"/>
                </a:lnTo>
                <a:lnTo>
                  <a:pt x="128" y="12"/>
                </a:lnTo>
                <a:lnTo>
                  <a:pt x="127" y="10"/>
                </a:lnTo>
                <a:lnTo>
                  <a:pt x="126" y="7"/>
                </a:lnTo>
                <a:lnTo>
                  <a:pt x="124" y="5"/>
                </a:lnTo>
                <a:lnTo>
                  <a:pt x="120" y="3"/>
                </a:lnTo>
                <a:lnTo>
                  <a:pt x="117" y="2"/>
                </a:lnTo>
                <a:lnTo>
                  <a:pt x="113" y="0"/>
                </a:lnTo>
                <a:lnTo>
                  <a:pt x="113" y="3"/>
                </a:lnTo>
                <a:lnTo>
                  <a:pt x="114" y="6"/>
                </a:lnTo>
                <a:lnTo>
                  <a:pt x="117" y="12"/>
                </a:lnTo>
                <a:lnTo>
                  <a:pt x="118" y="20"/>
                </a:lnTo>
                <a:lnTo>
                  <a:pt x="118" y="30"/>
                </a:lnTo>
                <a:lnTo>
                  <a:pt x="117" y="40"/>
                </a:lnTo>
                <a:lnTo>
                  <a:pt x="114" y="52"/>
                </a:lnTo>
                <a:lnTo>
                  <a:pt x="108" y="65"/>
                </a:lnTo>
                <a:lnTo>
                  <a:pt x="107" y="66"/>
                </a:lnTo>
                <a:lnTo>
                  <a:pt x="106" y="67"/>
                </a:lnTo>
                <a:lnTo>
                  <a:pt x="105" y="67"/>
                </a:lnTo>
                <a:lnTo>
                  <a:pt x="103" y="68"/>
                </a:lnTo>
                <a:lnTo>
                  <a:pt x="100" y="69"/>
                </a:lnTo>
                <a:lnTo>
                  <a:pt x="98" y="70"/>
                </a:lnTo>
                <a:lnTo>
                  <a:pt x="96" y="72"/>
                </a:lnTo>
                <a:lnTo>
                  <a:pt x="92" y="73"/>
                </a:lnTo>
                <a:lnTo>
                  <a:pt x="90" y="73"/>
                </a:lnTo>
                <a:lnTo>
                  <a:pt x="85" y="74"/>
                </a:lnTo>
                <a:lnTo>
                  <a:pt x="82" y="74"/>
                </a:lnTo>
                <a:lnTo>
                  <a:pt x="78" y="74"/>
                </a:lnTo>
                <a:lnTo>
                  <a:pt x="73" y="73"/>
                </a:lnTo>
                <a:lnTo>
                  <a:pt x="69" y="73"/>
                </a:lnTo>
                <a:lnTo>
                  <a:pt x="69" y="84"/>
                </a:lnTo>
                <a:lnTo>
                  <a:pt x="3" y="77"/>
                </a:lnTo>
                <a:lnTo>
                  <a:pt x="1" y="68"/>
                </a:lnTo>
                <a:close/>
              </a:path>
            </a:pathLst>
          </a:custGeom>
          <a:solidFill>
            <a:srgbClr val="99D8D8"/>
          </a:solidFill>
          <a:ln w="9525">
            <a:noFill/>
            <a:round/>
            <a:headEnd/>
            <a:tailEnd/>
          </a:ln>
        </p:spPr>
        <p:txBody>
          <a:bodyPr/>
          <a:lstStyle/>
          <a:p>
            <a:endParaRPr lang="en-US">
              <a:latin typeface="+mj-lt"/>
            </a:endParaRPr>
          </a:p>
        </p:txBody>
      </p:sp>
      <p:sp>
        <p:nvSpPr>
          <p:cNvPr id="88" name="Freeform 84"/>
          <p:cNvSpPr>
            <a:spLocks/>
          </p:cNvSpPr>
          <p:nvPr/>
        </p:nvSpPr>
        <p:spPr bwMode="auto">
          <a:xfrm>
            <a:off x="2059037" y="3805238"/>
            <a:ext cx="152400" cy="50800"/>
          </a:xfrm>
          <a:custGeom>
            <a:avLst/>
            <a:gdLst>
              <a:gd name="T0" fmla="*/ 152400 w 96"/>
              <a:gd name="T1" fmla="*/ 19050 h 32"/>
              <a:gd name="T2" fmla="*/ 1588 w 96"/>
              <a:gd name="T3" fmla="*/ 0 h 32"/>
              <a:gd name="T4" fmla="*/ 0 w 96"/>
              <a:gd name="T5" fmla="*/ 19050 h 32"/>
              <a:gd name="T6" fmla="*/ 147638 w 96"/>
              <a:gd name="T7" fmla="*/ 50800 h 32"/>
              <a:gd name="T8" fmla="*/ 152400 w 96"/>
              <a:gd name="T9" fmla="*/ 19050 h 32"/>
              <a:gd name="T10" fmla="*/ 0 60000 65536"/>
              <a:gd name="T11" fmla="*/ 0 60000 65536"/>
              <a:gd name="T12" fmla="*/ 0 60000 65536"/>
              <a:gd name="T13" fmla="*/ 0 60000 65536"/>
              <a:gd name="T14" fmla="*/ 0 60000 65536"/>
              <a:gd name="T15" fmla="*/ 0 w 96"/>
              <a:gd name="T16" fmla="*/ 0 h 32"/>
              <a:gd name="T17" fmla="*/ 96 w 96"/>
              <a:gd name="T18" fmla="*/ 32 h 32"/>
            </a:gdLst>
            <a:ahLst/>
            <a:cxnLst>
              <a:cxn ang="T10">
                <a:pos x="T0" y="T1"/>
              </a:cxn>
              <a:cxn ang="T11">
                <a:pos x="T2" y="T3"/>
              </a:cxn>
              <a:cxn ang="T12">
                <a:pos x="T4" y="T5"/>
              </a:cxn>
              <a:cxn ang="T13">
                <a:pos x="T6" y="T7"/>
              </a:cxn>
              <a:cxn ang="T14">
                <a:pos x="T8" y="T9"/>
              </a:cxn>
            </a:cxnLst>
            <a:rect l="T15" t="T16" r="T17" b="T18"/>
            <a:pathLst>
              <a:path w="96" h="32">
                <a:moveTo>
                  <a:pt x="96" y="12"/>
                </a:moveTo>
                <a:lnTo>
                  <a:pt x="1" y="0"/>
                </a:lnTo>
                <a:lnTo>
                  <a:pt x="0" y="12"/>
                </a:lnTo>
                <a:lnTo>
                  <a:pt x="93" y="32"/>
                </a:lnTo>
                <a:lnTo>
                  <a:pt x="96" y="12"/>
                </a:lnTo>
                <a:close/>
              </a:path>
            </a:pathLst>
          </a:custGeom>
          <a:solidFill>
            <a:srgbClr val="000000"/>
          </a:solidFill>
          <a:ln w="9525">
            <a:noFill/>
            <a:round/>
            <a:headEnd/>
            <a:tailEnd/>
          </a:ln>
        </p:spPr>
        <p:txBody>
          <a:bodyPr/>
          <a:lstStyle/>
          <a:p>
            <a:endParaRPr lang="en-US">
              <a:latin typeface="+mj-lt"/>
            </a:endParaRPr>
          </a:p>
        </p:txBody>
      </p:sp>
      <p:sp>
        <p:nvSpPr>
          <p:cNvPr id="89" name="Freeform 85"/>
          <p:cNvSpPr>
            <a:spLocks/>
          </p:cNvSpPr>
          <p:nvPr/>
        </p:nvSpPr>
        <p:spPr bwMode="auto">
          <a:xfrm>
            <a:off x="2133650" y="3822700"/>
            <a:ext cx="66675" cy="22225"/>
          </a:xfrm>
          <a:custGeom>
            <a:avLst/>
            <a:gdLst>
              <a:gd name="T0" fmla="*/ 66675 w 42"/>
              <a:gd name="T1" fmla="*/ 9525 h 14"/>
              <a:gd name="T2" fmla="*/ 3175 w 42"/>
              <a:gd name="T3" fmla="*/ 0 h 14"/>
              <a:gd name="T4" fmla="*/ 0 w 42"/>
              <a:gd name="T5" fmla="*/ 9525 h 14"/>
              <a:gd name="T6" fmla="*/ 63500 w 42"/>
              <a:gd name="T7" fmla="*/ 22225 h 14"/>
              <a:gd name="T8" fmla="*/ 66675 w 42"/>
              <a:gd name="T9" fmla="*/ 9525 h 14"/>
              <a:gd name="T10" fmla="*/ 0 60000 65536"/>
              <a:gd name="T11" fmla="*/ 0 60000 65536"/>
              <a:gd name="T12" fmla="*/ 0 60000 65536"/>
              <a:gd name="T13" fmla="*/ 0 60000 65536"/>
              <a:gd name="T14" fmla="*/ 0 60000 65536"/>
              <a:gd name="T15" fmla="*/ 0 w 42"/>
              <a:gd name="T16" fmla="*/ 0 h 14"/>
              <a:gd name="T17" fmla="*/ 42 w 42"/>
              <a:gd name="T18" fmla="*/ 14 h 14"/>
            </a:gdLst>
            <a:ahLst/>
            <a:cxnLst>
              <a:cxn ang="T10">
                <a:pos x="T0" y="T1"/>
              </a:cxn>
              <a:cxn ang="T11">
                <a:pos x="T2" y="T3"/>
              </a:cxn>
              <a:cxn ang="T12">
                <a:pos x="T4" y="T5"/>
              </a:cxn>
              <a:cxn ang="T13">
                <a:pos x="T6" y="T7"/>
              </a:cxn>
              <a:cxn ang="T14">
                <a:pos x="T8" y="T9"/>
              </a:cxn>
            </a:cxnLst>
            <a:rect l="T15" t="T16" r="T17" b="T18"/>
            <a:pathLst>
              <a:path w="42" h="14">
                <a:moveTo>
                  <a:pt x="42" y="6"/>
                </a:moveTo>
                <a:lnTo>
                  <a:pt x="2" y="0"/>
                </a:lnTo>
                <a:lnTo>
                  <a:pt x="0" y="6"/>
                </a:lnTo>
                <a:lnTo>
                  <a:pt x="40" y="14"/>
                </a:lnTo>
                <a:lnTo>
                  <a:pt x="42" y="6"/>
                </a:lnTo>
                <a:close/>
              </a:path>
            </a:pathLst>
          </a:custGeom>
          <a:solidFill>
            <a:srgbClr val="99D8D8"/>
          </a:solidFill>
          <a:ln w="9525">
            <a:noFill/>
            <a:round/>
            <a:headEnd/>
            <a:tailEnd/>
          </a:ln>
        </p:spPr>
        <p:txBody>
          <a:bodyPr/>
          <a:lstStyle/>
          <a:p>
            <a:endParaRPr lang="en-US">
              <a:latin typeface="+mj-lt"/>
            </a:endParaRPr>
          </a:p>
        </p:txBody>
      </p:sp>
      <p:sp>
        <p:nvSpPr>
          <p:cNvPr id="90" name="Freeform 86"/>
          <p:cNvSpPr>
            <a:spLocks/>
          </p:cNvSpPr>
          <p:nvPr/>
        </p:nvSpPr>
        <p:spPr bwMode="auto">
          <a:xfrm>
            <a:off x="2066975" y="3811588"/>
            <a:ext cx="44450" cy="15875"/>
          </a:xfrm>
          <a:custGeom>
            <a:avLst/>
            <a:gdLst>
              <a:gd name="T0" fmla="*/ 44450 w 28"/>
              <a:gd name="T1" fmla="*/ 6350 h 10"/>
              <a:gd name="T2" fmla="*/ 0 w 28"/>
              <a:gd name="T3" fmla="*/ 0 h 10"/>
              <a:gd name="T4" fmla="*/ 0 w 28"/>
              <a:gd name="T5" fmla="*/ 6350 h 10"/>
              <a:gd name="T6" fmla="*/ 42863 w 28"/>
              <a:gd name="T7" fmla="*/ 15875 h 10"/>
              <a:gd name="T8" fmla="*/ 44450 w 28"/>
              <a:gd name="T9" fmla="*/ 6350 h 10"/>
              <a:gd name="T10" fmla="*/ 0 60000 65536"/>
              <a:gd name="T11" fmla="*/ 0 60000 65536"/>
              <a:gd name="T12" fmla="*/ 0 60000 65536"/>
              <a:gd name="T13" fmla="*/ 0 60000 65536"/>
              <a:gd name="T14" fmla="*/ 0 60000 65536"/>
              <a:gd name="T15" fmla="*/ 0 w 28"/>
              <a:gd name="T16" fmla="*/ 0 h 10"/>
              <a:gd name="T17" fmla="*/ 28 w 28"/>
              <a:gd name="T18" fmla="*/ 10 h 10"/>
            </a:gdLst>
            <a:ahLst/>
            <a:cxnLst>
              <a:cxn ang="T10">
                <a:pos x="T0" y="T1"/>
              </a:cxn>
              <a:cxn ang="T11">
                <a:pos x="T2" y="T3"/>
              </a:cxn>
              <a:cxn ang="T12">
                <a:pos x="T4" y="T5"/>
              </a:cxn>
              <a:cxn ang="T13">
                <a:pos x="T6" y="T7"/>
              </a:cxn>
              <a:cxn ang="T14">
                <a:pos x="T8" y="T9"/>
              </a:cxn>
            </a:cxnLst>
            <a:rect l="T15" t="T16" r="T17" b="T18"/>
            <a:pathLst>
              <a:path w="28" h="10">
                <a:moveTo>
                  <a:pt x="28" y="4"/>
                </a:moveTo>
                <a:lnTo>
                  <a:pt x="0" y="0"/>
                </a:lnTo>
                <a:lnTo>
                  <a:pt x="0" y="4"/>
                </a:lnTo>
                <a:lnTo>
                  <a:pt x="27" y="10"/>
                </a:lnTo>
                <a:lnTo>
                  <a:pt x="28" y="4"/>
                </a:lnTo>
                <a:close/>
              </a:path>
            </a:pathLst>
          </a:custGeom>
          <a:solidFill>
            <a:srgbClr val="99D8D8"/>
          </a:solidFill>
          <a:ln w="9525">
            <a:noFill/>
            <a:round/>
            <a:headEnd/>
            <a:tailEnd/>
          </a:ln>
        </p:spPr>
        <p:txBody>
          <a:bodyPr/>
          <a:lstStyle/>
          <a:p>
            <a:endParaRPr lang="en-US">
              <a:latin typeface="+mj-lt"/>
            </a:endParaRPr>
          </a:p>
        </p:txBody>
      </p:sp>
      <p:sp>
        <p:nvSpPr>
          <p:cNvPr id="91" name="Freeform 87"/>
          <p:cNvSpPr>
            <a:spLocks/>
          </p:cNvSpPr>
          <p:nvPr/>
        </p:nvSpPr>
        <p:spPr bwMode="auto">
          <a:xfrm>
            <a:off x="1959025" y="3825875"/>
            <a:ext cx="257175" cy="87313"/>
          </a:xfrm>
          <a:custGeom>
            <a:avLst/>
            <a:gdLst>
              <a:gd name="T0" fmla="*/ 0 w 162"/>
              <a:gd name="T1" fmla="*/ 25400 h 55"/>
              <a:gd name="T2" fmla="*/ 0 w 162"/>
              <a:gd name="T3" fmla="*/ 25400 h 55"/>
              <a:gd name="T4" fmla="*/ 1588 w 162"/>
              <a:gd name="T5" fmla="*/ 25400 h 55"/>
              <a:gd name="T6" fmla="*/ 3175 w 162"/>
              <a:gd name="T7" fmla="*/ 25400 h 55"/>
              <a:gd name="T8" fmla="*/ 6350 w 162"/>
              <a:gd name="T9" fmla="*/ 23813 h 55"/>
              <a:gd name="T10" fmla="*/ 11112 w 162"/>
              <a:gd name="T11" fmla="*/ 23813 h 55"/>
              <a:gd name="T12" fmla="*/ 15875 w 162"/>
              <a:gd name="T13" fmla="*/ 23813 h 55"/>
              <a:gd name="T14" fmla="*/ 22225 w 162"/>
              <a:gd name="T15" fmla="*/ 22225 h 55"/>
              <a:gd name="T16" fmla="*/ 26988 w 162"/>
              <a:gd name="T17" fmla="*/ 20638 h 55"/>
              <a:gd name="T18" fmla="*/ 33337 w 162"/>
              <a:gd name="T19" fmla="*/ 19050 h 55"/>
              <a:gd name="T20" fmla="*/ 38100 w 162"/>
              <a:gd name="T21" fmla="*/ 17463 h 55"/>
              <a:gd name="T22" fmla="*/ 44450 w 162"/>
              <a:gd name="T23" fmla="*/ 14288 h 55"/>
              <a:gd name="T24" fmla="*/ 49212 w 162"/>
              <a:gd name="T25" fmla="*/ 12700 h 55"/>
              <a:gd name="T26" fmla="*/ 55563 w 162"/>
              <a:gd name="T27" fmla="*/ 9525 h 55"/>
              <a:gd name="T28" fmla="*/ 58738 w 162"/>
              <a:gd name="T29" fmla="*/ 7938 h 55"/>
              <a:gd name="T30" fmla="*/ 63500 w 162"/>
              <a:gd name="T31" fmla="*/ 3175 h 55"/>
              <a:gd name="T32" fmla="*/ 68262 w 162"/>
              <a:gd name="T33" fmla="*/ 0 h 55"/>
              <a:gd name="T34" fmla="*/ 257175 w 162"/>
              <a:gd name="T35" fmla="*/ 44450 h 55"/>
              <a:gd name="T36" fmla="*/ 257175 w 162"/>
              <a:gd name="T37" fmla="*/ 44450 h 55"/>
              <a:gd name="T38" fmla="*/ 255588 w 162"/>
              <a:gd name="T39" fmla="*/ 46038 h 55"/>
              <a:gd name="T40" fmla="*/ 252413 w 162"/>
              <a:gd name="T41" fmla="*/ 47625 h 55"/>
              <a:gd name="T42" fmla="*/ 250825 w 162"/>
              <a:gd name="T43" fmla="*/ 50800 h 55"/>
              <a:gd name="T44" fmla="*/ 249238 w 162"/>
              <a:gd name="T45" fmla="*/ 52388 h 55"/>
              <a:gd name="T46" fmla="*/ 246063 w 162"/>
              <a:gd name="T47" fmla="*/ 55563 h 55"/>
              <a:gd name="T48" fmla="*/ 241300 w 162"/>
              <a:gd name="T49" fmla="*/ 57150 h 55"/>
              <a:gd name="T50" fmla="*/ 238125 w 162"/>
              <a:gd name="T51" fmla="*/ 61913 h 55"/>
              <a:gd name="T52" fmla="*/ 233363 w 162"/>
              <a:gd name="T53" fmla="*/ 65088 h 55"/>
              <a:gd name="T54" fmla="*/ 228600 w 162"/>
              <a:gd name="T55" fmla="*/ 68263 h 55"/>
              <a:gd name="T56" fmla="*/ 223838 w 162"/>
              <a:gd name="T57" fmla="*/ 73025 h 55"/>
              <a:gd name="T58" fmla="*/ 217488 w 162"/>
              <a:gd name="T59" fmla="*/ 76200 h 55"/>
              <a:gd name="T60" fmla="*/ 214313 w 162"/>
              <a:gd name="T61" fmla="*/ 79375 h 55"/>
              <a:gd name="T62" fmla="*/ 207963 w 162"/>
              <a:gd name="T63" fmla="*/ 80963 h 55"/>
              <a:gd name="T64" fmla="*/ 203200 w 162"/>
              <a:gd name="T65" fmla="*/ 84138 h 55"/>
              <a:gd name="T66" fmla="*/ 200025 w 162"/>
              <a:gd name="T67" fmla="*/ 87313 h 55"/>
              <a:gd name="T68" fmla="*/ 0 w 162"/>
              <a:gd name="T69" fmla="*/ 25400 h 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2"/>
              <a:gd name="T106" fmla="*/ 0 h 55"/>
              <a:gd name="T107" fmla="*/ 162 w 162"/>
              <a:gd name="T108" fmla="*/ 55 h 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2" h="55">
                <a:moveTo>
                  <a:pt x="0" y="16"/>
                </a:moveTo>
                <a:lnTo>
                  <a:pt x="0" y="16"/>
                </a:lnTo>
                <a:lnTo>
                  <a:pt x="1" y="16"/>
                </a:lnTo>
                <a:lnTo>
                  <a:pt x="2" y="16"/>
                </a:lnTo>
                <a:lnTo>
                  <a:pt x="4" y="15"/>
                </a:lnTo>
                <a:lnTo>
                  <a:pt x="7" y="15"/>
                </a:lnTo>
                <a:lnTo>
                  <a:pt x="10" y="15"/>
                </a:lnTo>
                <a:lnTo>
                  <a:pt x="14" y="14"/>
                </a:lnTo>
                <a:lnTo>
                  <a:pt x="17" y="13"/>
                </a:lnTo>
                <a:lnTo>
                  <a:pt x="21" y="12"/>
                </a:lnTo>
                <a:lnTo>
                  <a:pt x="24" y="11"/>
                </a:lnTo>
                <a:lnTo>
                  <a:pt x="28" y="9"/>
                </a:lnTo>
                <a:lnTo>
                  <a:pt x="31" y="8"/>
                </a:lnTo>
                <a:lnTo>
                  <a:pt x="35" y="6"/>
                </a:lnTo>
                <a:lnTo>
                  <a:pt x="37" y="5"/>
                </a:lnTo>
                <a:lnTo>
                  <a:pt x="40" y="2"/>
                </a:lnTo>
                <a:lnTo>
                  <a:pt x="43" y="0"/>
                </a:lnTo>
                <a:lnTo>
                  <a:pt x="162" y="28"/>
                </a:lnTo>
                <a:lnTo>
                  <a:pt x="161" y="29"/>
                </a:lnTo>
                <a:lnTo>
                  <a:pt x="159" y="30"/>
                </a:lnTo>
                <a:lnTo>
                  <a:pt x="158" y="32"/>
                </a:lnTo>
                <a:lnTo>
                  <a:pt x="157" y="33"/>
                </a:lnTo>
                <a:lnTo>
                  <a:pt x="155" y="35"/>
                </a:lnTo>
                <a:lnTo>
                  <a:pt x="152" y="36"/>
                </a:lnTo>
                <a:lnTo>
                  <a:pt x="150" y="39"/>
                </a:lnTo>
                <a:lnTo>
                  <a:pt x="147" y="41"/>
                </a:lnTo>
                <a:lnTo>
                  <a:pt x="144" y="43"/>
                </a:lnTo>
                <a:lnTo>
                  <a:pt x="141" y="46"/>
                </a:lnTo>
                <a:lnTo>
                  <a:pt x="137" y="48"/>
                </a:lnTo>
                <a:lnTo>
                  <a:pt x="135" y="50"/>
                </a:lnTo>
                <a:lnTo>
                  <a:pt x="131" y="51"/>
                </a:lnTo>
                <a:lnTo>
                  <a:pt x="128" y="53"/>
                </a:lnTo>
                <a:lnTo>
                  <a:pt x="126" y="55"/>
                </a:lnTo>
                <a:lnTo>
                  <a:pt x="0" y="16"/>
                </a:lnTo>
                <a:close/>
              </a:path>
            </a:pathLst>
          </a:custGeom>
          <a:solidFill>
            <a:srgbClr val="99D8D8"/>
          </a:solidFill>
          <a:ln w="9525">
            <a:noFill/>
            <a:round/>
            <a:headEnd/>
            <a:tailEnd/>
          </a:ln>
        </p:spPr>
        <p:txBody>
          <a:bodyPr/>
          <a:lstStyle/>
          <a:p>
            <a:endParaRPr lang="en-US">
              <a:latin typeface="+mj-lt"/>
            </a:endParaRPr>
          </a:p>
        </p:txBody>
      </p:sp>
      <p:sp>
        <p:nvSpPr>
          <p:cNvPr id="92" name="Freeform 88"/>
          <p:cNvSpPr>
            <a:spLocks/>
          </p:cNvSpPr>
          <p:nvPr/>
        </p:nvSpPr>
        <p:spPr bwMode="auto">
          <a:xfrm>
            <a:off x="2216200" y="3816350"/>
            <a:ext cx="90487" cy="41275"/>
          </a:xfrm>
          <a:custGeom>
            <a:avLst/>
            <a:gdLst>
              <a:gd name="T0" fmla="*/ 9525 w 57"/>
              <a:gd name="T1" fmla="*/ 41275 h 26"/>
              <a:gd name="T2" fmla="*/ 90487 w 57"/>
              <a:gd name="T3" fmla="*/ 17463 h 26"/>
              <a:gd name="T4" fmla="*/ 39687 w 57"/>
              <a:gd name="T5" fmla="*/ 0 h 26"/>
              <a:gd name="T6" fmla="*/ 0 w 57"/>
              <a:gd name="T7" fmla="*/ 6350 h 26"/>
              <a:gd name="T8" fmla="*/ 0 w 57"/>
              <a:gd name="T9" fmla="*/ 39688 h 26"/>
              <a:gd name="T10" fmla="*/ 9525 w 57"/>
              <a:gd name="T11" fmla="*/ 41275 h 26"/>
              <a:gd name="T12" fmla="*/ 0 60000 65536"/>
              <a:gd name="T13" fmla="*/ 0 60000 65536"/>
              <a:gd name="T14" fmla="*/ 0 60000 65536"/>
              <a:gd name="T15" fmla="*/ 0 60000 65536"/>
              <a:gd name="T16" fmla="*/ 0 60000 65536"/>
              <a:gd name="T17" fmla="*/ 0 60000 65536"/>
              <a:gd name="T18" fmla="*/ 0 w 57"/>
              <a:gd name="T19" fmla="*/ 0 h 26"/>
              <a:gd name="T20" fmla="*/ 57 w 5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57" h="26">
                <a:moveTo>
                  <a:pt x="6" y="26"/>
                </a:moveTo>
                <a:lnTo>
                  <a:pt x="57" y="11"/>
                </a:lnTo>
                <a:lnTo>
                  <a:pt x="25" y="0"/>
                </a:lnTo>
                <a:lnTo>
                  <a:pt x="0" y="4"/>
                </a:lnTo>
                <a:lnTo>
                  <a:pt x="0" y="25"/>
                </a:lnTo>
                <a:lnTo>
                  <a:pt x="6" y="26"/>
                </a:lnTo>
                <a:close/>
              </a:path>
            </a:pathLst>
          </a:custGeom>
          <a:solidFill>
            <a:srgbClr val="001999"/>
          </a:solidFill>
          <a:ln w="9525">
            <a:noFill/>
            <a:round/>
            <a:headEnd/>
            <a:tailEnd/>
          </a:ln>
        </p:spPr>
        <p:txBody>
          <a:bodyPr/>
          <a:lstStyle/>
          <a:p>
            <a:endParaRPr lang="en-US">
              <a:latin typeface="+mj-lt"/>
            </a:endParaRPr>
          </a:p>
        </p:txBody>
      </p:sp>
      <p:sp>
        <p:nvSpPr>
          <p:cNvPr id="93" name="Freeform 89"/>
          <p:cNvSpPr>
            <a:spLocks/>
          </p:cNvSpPr>
          <p:nvPr/>
        </p:nvSpPr>
        <p:spPr bwMode="auto">
          <a:xfrm>
            <a:off x="1976487" y="3641725"/>
            <a:ext cx="50800" cy="195263"/>
          </a:xfrm>
          <a:custGeom>
            <a:avLst/>
            <a:gdLst>
              <a:gd name="T0" fmla="*/ 50800 w 32"/>
              <a:gd name="T1" fmla="*/ 4763 h 123"/>
              <a:gd name="T2" fmla="*/ 50800 w 32"/>
              <a:gd name="T3" fmla="*/ 4763 h 123"/>
              <a:gd name="T4" fmla="*/ 49212 w 32"/>
              <a:gd name="T5" fmla="*/ 4763 h 123"/>
              <a:gd name="T6" fmla="*/ 49212 w 32"/>
              <a:gd name="T7" fmla="*/ 4763 h 123"/>
              <a:gd name="T8" fmla="*/ 46037 w 32"/>
              <a:gd name="T9" fmla="*/ 3175 h 123"/>
              <a:gd name="T10" fmla="*/ 42862 w 32"/>
              <a:gd name="T11" fmla="*/ 3175 h 123"/>
              <a:gd name="T12" fmla="*/ 41275 w 32"/>
              <a:gd name="T13" fmla="*/ 3175 h 123"/>
              <a:gd name="T14" fmla="*/ 38100 w 32"/>
              <a:gd name="T15" fmla="*/ 0 h 123"/>
              <a:gd name="T16" fmla="*/ 34925 w 32"/>
              <a:gd name="T17" fmla="*/ 0 h 123"/>
              <a:gd name="T18" fmla="*/ 31750 w 32"/>
              <a:gd name="T19" fmla="*/ 0 h 123"/>
              <a:gd name="T20" fmla="*/ 28575 w 32"/>
              <a:gd name="T21" fmla="*/ 0 h 123"/>
              <a:gd name="T22" fmla="*/ 22225 w 32"/>
              <a:gd name="T23" fmla="*/ 0 h 123"/>
              <a:gd name="T24" fmla="*/ 19050 w 32"/>
              <a:gd name="T25" fmla="*/ 0 h 123"/>
              <a:gd name="T26" fmla="*/ 15875 w 32"/>
              <a:gd name="T27" fmla="*/ 3175 h 123"/>
              <a:gd name="T28" fmla="*/ 9525 w 32"/>
              <a:gd name="T29" fmla="*/ 4763 h 123"/>
              <a:gd name="T30" fmla="*/ 6350 w 32"/>
              <a:gd name="T31" fmla="*/ 6350 h 123"/>
              <a:gd name="T32" fmla="*/ 0 w 32"/>
              <a:gd name="T33" fmla="*/ 9525 h 123"/>
              <a:gd name="T34" fmla="*/ 0 w 32"/>
              <a:gd name="T35" fmla="*/ 195263 h 123"/>
              <a:gd name="T36" fmla="*/ 1588 w 32"/>
              <a:gd name="T37" fmla="*/ 195263 h 123"/>
              <a:gd name="T38" fmla="*/ 1588 w 32"/>
              <a:gd name="T39" fmla="*/ 195263 h 123"/>
              <a:gd name="T40" fmla="*/ 4762 w 32"/>
              <a:gd name="T41" fmla="*/ 195263 h 123"/>
              <a:gd name="T42" fmla="*/ 6350 w 32"/>
              <a:gd name="T43" fmla="*/ 195263 h 123"/>
              <a:gd name="T44" fmla="*/ 7937 w 32"/>
              <a:gd name="T45" fmla="*/ 195263 h 123"/>
              <a:gd name="T46" fmla="*/ 11112 w 32"/>
              <a:gd name="T47" fmla="*/ 193675 h 123"/>
              <a:gd name="T48" fmla="*/ 12700 w 32"/>
              <a:gd name="T49" fmla="*/ 193675 h 123"/>
              <a:gd name="T50" fmla="*/ 17462 w 32"/>
              <a:gd name="T51" fmla="*/ 193675 h 123"/>
              <a:gd name="T52" fmla="*/ 20637 w 32"/>
              <a:gd name="T53" fmla="*/ 192088 h 123"/>
              <a:gd name="T54" fmla="*/ 23812 w 32"/>
              <a:gd name="T55" fmla="*/ 190500 h 123"/>
              <a:gd name="T56" fmla="*/ 28575 w 32"/>
              <a:gd name="T57" fmla="*/ 190500 h 123"/>
              <a:gd name="T58" fmla="*/ 33337 w 32"/>
              <a:gd name="T59" fmla="*/ 187325 h 123"/>
              <a:gd name="T60" fmla="*/ 38100 w 32"/>
              <a:gd name="T61" fmla="*/ 184150 h 123"/>
              <a:gd name="T62" fmla="*/ 41275 w 32"/>
              <a:gd name="T63" fmla="*/ 182563 h 123"/>
              <a:gd name="T64" fmla="*/ 46037 w 32"/>
              <a:gd name="T65" fmla="*/ 180975 h 123"/>
              <a:gd name="T66" fmla="*/ 50800 w 32"/>
              <a:gd name="T67" fmla="*/ 176213 h 123"/>
              <a:gd name="T68" fmla="*/ 50800 w 32"/>
              <a:gd name="T69" fmla="*/ 4763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123"/>
              <a:gd name="T107" fmla="*/ 32 w 32"/>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123">
                <a:moveTo>
                  <a:pt x="32" y="3"/>
                </a:moveTo>
                <a:lnTo>
                  <a:pt x="32" y="3"/>
                </a:lnTo>
                <a:lnTo>
                  <a:pt x="31" y="3"/>
                </a:lnTo>
                <a:lnTo>
                  <a:pt x="29" y="2"/>
                </a:lnTo>
                <a:lnTo>
                  <a:pt x="27" y="2"/>
                </a:lnTo>
                <a:lnTo>
                  <a:pt x="26" y="2"/>
                </a:lnTo>
                <a:lnTo>
                  <a:pt x="24" y="0"/>
                </a:lnTo>
                <a:lnTo>
                  <a:pt x="22" y="0"/>
                </a:lnTo>
                <a:lnTo>
                  <a:pt x="20" y="0"/>
                </a:lnTo>
                <a:lnTo>
                  <a:pt x="18" y="0"/>
                </a:lnTo>
                <a:lnTo>
                  <a:pt x="14" y="0"/>
                </a:lnTo>
                <a:lnTo>
                  <a:pt x="12" y="0"/>
                </a:lnTo>
                <a:lnTo>
                  <a:pt x="10" y="2"/>
                </a:lnTo>
                <a:lnTo>
                  <a:pt x="6" y="3"/>
                </a:lnTo>
                <a:lnTo>
                  <a:pt x="4" y="4"/>
                </a:lnTo>
                <a:lnTo>
                  <a:pt x="0" y="6"/>
                </a:lnTo>
                <a:lnTo>
                  <a:pt x="0" y="123"/>
                </a:lnTo>
                <a:lnTo>
                  <a:pt x="1" y="123"/>
                </a:lnTo>
                <a:lnTo>
                  <a:pt x="3" y="123"/>
                </a:lnTo>
                <a:lnTo>
                  <a:pt x="4" y="123"/>
                </a:lnTo>
                <a:lnTo>
                  <a:pt x="5" y="123"/>
                </a:lnTo>
                <a:lnTo>
                  <a:pt x="7" y="122"/>
                </a:lnTo>
                <a:lnTo>
                  <a:pt x="8" y="122"/>
                </a:lnTo>
                <a:lnTo>
                  <a:pt x="11" y="122"/>
                </a:lnTo>
                <a:lnTo>
                  <a:pt x="13" y="121"/>
                </a:lnTo>
                <a:lnTo>
                  <a:pt x="15" y="120"/>
                </a:lnTo>
                <a:lnTo>
                  <a:pt x="18" y="120"/>
                </a:lnTo>
                <a:lnTo>
                  <a:pt x="21" y="118"/>
                </a:lnTo>
                <a:lnTo>
                  <a:pt x="24" y="116"/>
                </a:lnTo>
                <a:lnTo>
                  <a:pt x="26" y="115"/>
                </a:lnTo>
                <a:lnTo>
                  <a:pt x="29" y="114"/>
                </a:lnTo>
                <a:lnTo>
                  <a:pt x="32" y="111"/>
                </a:lnTo>
                <a:lnTo>
                  <a:pt x="32" y="3"/>
                </a:lnTo>
                <a:close/>
              </a:path>
            </a:pathLst>
          </a:custGeom>
          <a:solidFill>
            <a:srgbClr val="7FBFBF"/>
          </a:solidFill>
          <a:ln w="9525">
            <a:noFill/>
            <a:round/>
            <a:headEnd/>
            <a:tailEnd/>
          </a:ln>
        </p:spPr>
        <p:txBody>
          <a:bodyPr/>
          <a:lstStyle/>
          <a:p>
            <a:endParaRPr lang="en-US">
              <a:latin typeface="+mj-lt"/>
            </a:endParaRPr>
          </a:p>
        </p:txBody>
      </p:sp>
      <p:sp>
        <p:nvSpPr>
          <p:cNvPr id="94" name="Freeform 90"/>
          <p:cNvSpPr>
            <a:spLocks/>
          </p:cNvSpPr>
          <p:nvPr/>
        </p:nvSpPr>
        <p:spPr bwMode="auto">
          <a:xfrm>
            <a:off x="1978075" y="3644900"/>
            <a:ext cx="42862" cy="165100"/>
          </a:xfrm>
          <a:custGeom>
            <a:avLst/>
            <a:gdLst>
              <a:gd name="T0" fmla="*/ 42862 w 27"/>
              <a:gd name="T1" fmla="*/ 3175 h 104"/>
              <a:gd name="T2" fmla="*/ 42862 w 27"/>
              <a:gd name="T3" fmla="*/ 3175 h 104"/>
              <a:gd name="T4" fmla="*/ 41275 w 27"/>
              <a:gd name="T5" fmla="*/ 3175 h 104"/>
              <a:gd name="T6" fmla="*/ 41275 w 27"/>
              <a:gd name="T7" fmla="*/ 1588 h 104"/>
              <a:gd name="T8" fmla="*/ 39687 w 27"/>
              <a:gd name="T9" fmla="*/ 1588 h 104"/>
              <a:gd name="T10" fmla="*/ 38100 w 27"/>
              <a:gd name="T11" fmla="*/ 1588 h 104"/>
              <a:gd name="T12" fmla="*/ 36512 w 27"/>
              <a:gd name="T13" fmla="*/ 0 h 104"/>
              <a:gd name="T14" fmla="*/ 31750 w 27"/>
              <a:gd name="T15" fmla="*/ 0 h 104"/>
              <a:gd name="T16" fmla="*/ 30162 w 27"/>
              <a:gd name="T17" fmla="*/ 0 h 104"/>
              <a:gd name="T18" fmla="*/ 26987 w 27"/>
              <a:gd name="T19" fmla="*/ 0 h 104"/>
              <a:gd name="T20" fmla="*/ 22225 w 27"/>
              <a:gd name="T21" fmla="*/ 0 h 104"/>
              <a:gd name="T22" fmla="*/ 19050 w 27"/>
              <a:gd name="T23" fmla="*/ 0 h 104"/>
              <a:gd name="T24" fmla="*/ 15875 w 27"/>
              <a:gd name="T25" fmla="*/ 0 h 104"/>
              <a:gd name="T26" fmla="*/ 14287 w 27"/>
              <a:gd name="T27" fmla="*/ 1588 h 104"/>
              <a:gd name="T28" fmla="*/ 7937 w 27"/>
              <a:gd name="T29" fmla="*/ 3175 h 104"/>
              <a:gd name="T30" fmla="*/ 4762 w 27"/>
              <a:gd name="T31" fmla="*/ 4763 h 104"/>
              <a:gd name="T32" fmla="*/ 0 w 27"/>
              <a:gd name="T33" fmla="*/ 6350 h 104"/>
              <a:gd name="T34" fmla="*/ 0 w 27"/>
              <a:gd name="T35" fmla="*/ 165100 h 104"/>
              <a:gd name="T36" fmla="*/ 0 w 27"/>
              <a:gd name="T37" fmla="*/ 165100 h 104"/>
              <a:gd name="T38" fmla="*/ 3175 w 27"/>
              <a:gd name="T39" fmla="*/ 165100 h 104"/>
              <a:gd name="T40" fmla="*/ 3175 w 27"/>
              <a:gd name="T41" fmla="*/ 161925 h 104"/>
              <a:gd name="T42" fmla="*/ 4762 w 27"/>
              <a:gd name="T43" fmla="*/ 161925 h 104"/>
              <a:gd name="T44" fmla="*/ 6350 w 27"/>
              <a:gd name="T45" fmla="*/ 161925 h 104"/>
              <a:gd name="T46" fmla="*/ 9525 w 27"/>
              <a:gd name="T47" fmla="*/ 161925 h 104"/>
              <a:gd name="T48" fmla="*/ 11112 w 27"/>
              <a:gd name="T49" fmla="*/ 161925 h 104"/>
              <a:gd name="T50" fmla="*/ 15875 w 27"/>
              <a:gd name="T51" fmla="*/ 160338 h 104"/>
              <a:gd name="T52" fmla="*/ 17462 w 27"/>
              <a:gd name="T53" fmla="*/ 160338 h 104"/>
              <a:gd name="T54" fmla="*/ 20637 w 27"/>
              <a:gd name="T55" fmla="*/ 158750 h 104"/>
              <a:gd name="T56" fmla="*/ 25400 w 27"/>
              <a:gd name="T57" fmla="*/ 157163 h 104"/>
              <a:gd name="T58" fmla="*/ 28575 w 27"/>
              <a:gd name="T59" fmla="*/ 157163 h 104"/>
              <a:gd name="T60" fmla="*/ 31750 w 27"/>
              <a:gd name="T61" fmla="*/ 155575 h 104"/>
              <a:gd name="T62" fmla="*/ 36512 w 27"/>
              <a:gd name="T63" fmla="*/ 152400 h 104"/>
              <a:gd name="T64" fmla="*/ 39687 w 27"/>
              <a:gd name="T65" fmla="*/ 149225 h 104"/>
              <a:gd name="T66" fmla="*/ 42862 w 27"/>
              <a:gd name="T67" fmla="*/ 147638 h 104"/>
              <a:gd name="T68" fmla="*/ 42862 w 27"/>
              <a:gd name="T69" fmla="*/ 3175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104"/>
              <a:gd name="T107" fmla="*/ 27 w 27"/>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104">
                <a:moveTo>
                  <a:pt x="27" y="2"/>
                </a:moveTo>
                <a:lnTo>
                  <a:pt x="27" y="2"/>
                </a:lnTo>
                <a:lnTo>
                  <a:pt x="26" y="2"/>
                </a:lnTo>
                <a:lnTo>
                  <a:pt x="26" y="1"/>
                </a:lnTo>
                <a:lnTo>
                  <a:pt x="25" y="1"/>
                </a:lnTo>
                <a:lnTo>
                  <a:pt x="24" y="1"/>
                </a:lnTo>
                <a:lnTo>
                  <a:pt x="23" y="0"/>
                </a:lnTo>
                <a:lnTo>
                  <a:pt x="20" y="0"/>
                </a:lnTo>
                <a:lnTo>
                  <a:pt x="19" y="0"/>
                </a:lnTo>
                <a:lnTo>
                  <a:pt x="17" y="0"/>
                </a:lnTo>
                <a:lnTo>
                  <a:pt x="14" y="0"/>
                </a:lnTo>
                <a:lnTo>
                  <a:pt x="12" y="0"/>
                </a:lnTo>
                <a:lnTo>
                  <a:pt x="10" y="0"/>
                </a:lnTo>
                <a:lnTo>
                  <a:pt x="9" y="1"/>
                </a:lnTo>
                <a:lnTo>
                  <a:pt x="5" y="2"/>
                </a:lnTo>
                <a:lnTo>
                  <a:pt x="3" y="3"/>
                </a:lnTo>
                <a:lnTo>
                  <a:pt x="0" y="4"/>
                </a:lnTo>
                <a:lnTo>
                  <a:pt x="0" y="104"/>
                </a:lnTo>
                <a:lnTo>
                  <a:pt x="2" y="104"/>
                </a:lnTo>
                <a:lnTo>
                  <a:pt x="2" y="102"/>
                </a:lnTo>
                <a:lnTo>
                  <a:pt x="3" y="102"/>
                </a:lnTo>
                <a:lnTo>
                  <a:pt x="4" y="102"/>
                </a:lnTo>
                <a:lnTo>
                  <a:pt x="6" y="102"/>
                </a:lnTo>
                <a:lnTo>
                  <a:pt x="7" y="102"/>
                </a:lnTo>
                <a:lnTo>
                  <a:pt x="10" y="101"/>
                </a:lnTo>
                <a:lnTo>
                  <a:pt x="11" y="101"/>
                </a:lnTo>
                <a:lnTo>
                  <a:pt x="13" y="100"/>
                </a:lnTo>
                <a:lnTo>
                  <a:pt x="16" y="99"/>
                </a:lnTo>
                <a:lnTo>
                  <a:pt x="18" y="99"/>
                </a:lnTo>
                <a:lnTo>
                  <a:pt x="20" y="98"/>
                </a:lnTo>
                <a:lnTo>
                  <a:pt x="23" y="96"/>
                </a:lnTo>
                <a:lnTo>
                  <a:pt x="25" y="94"/>
                </a:lnTo>
                <a:lnTo>
                  <a:pt x="27" y="93"/>
                </a:lnTo>
                <a:lnTo>
                  <a:pt x="27" y="2"/>
                </a:lnTo>
                <a:close/>
              </a:path>
            </a:pathLst>
          </a:custGeom>
          <a:solidFill>
            <a:srgbClr val="93CCCC"/>
          </a:solidFill>
          <a:ln w="9525">
            <a:noFill/>
            <a:round/>
            <a:headEnd/>
            <a:tailEnd/>
          </a:ln>
        </p:spPr>
        <p:txBody>
          <a:bodyPr/>
          <a:lstStyle/>
          <a:p>
            <a:endParaRPr lang="en-US">
              <a:latin typeface="+mj-lt"/>
            </a:endParaRPr>
          </a:p>
        </p:txBody>
      </p:sp>
      <p:sp>
        <p:nvSpPr>
          <p:cNvPr id="95" name="Freeform 91"/>
          <p:cNvSpPr>
            <a:spLocks/>
          </p:cNvSpPr>
          <p:nvPr/>
        </p:nvSpPr>
        <p:spPr bwMode="auto">
          <a:xfrm>
            <a:off x="1981250" y="3646488"/>
            <a:ext cx="34925" cy="133350"/>
          </a:xfrm>
          <a:custGeom>
            <a:avLst/>
            <a:gdLst>
              <a:gd name="T0" fmla="*/ 34925 w 22"/>
              <a:gd name="T1" fmla="*/ 1588 h 84"/>
              <a:gd name="T2" fmla="*/ 34925 w 22"/>
              <a:gd name="T3" fmla="*/ 1588 h 84"/>
              <a:gd name="T4" fmla="*/ 33338 w 22"/>
              <a:gd name="T5" fmla="*/ 1588 h 84"/>
              <a:gd name="T6" fmla="*/ 33338 w 22"/>
              <a:gd name="T7" fmla="*/ 1588 h 84"/>
              <a:gd name="T8" fmla="*/ 30163 w 22"/>
              <a:gd name="T9" fmla="*/ 1588 h 84"/>
              <a:gd name="T10" fmla="*/ 28575 w 22"/>
              <a:gd name="T11" fmla="*/ 0 h 84"/>
              <a:gd name="T12" fmla="*/ 26988 w 22"/>
              <a:gd name="T13" fmla="*/ 0 h 84"/>
              <a:gd name="T14" fmla="*/ 25400 w 22"/>
              <a:gd name="T15" fmla="*/ 0 h 84"/>
              <a:gd name="T16" fmla="*/ 23812 w 22"/>
              <a:gd name="T17" fmla="*/ 0 h 84"/>
              <a:gd name="T18" fmla="*/ 22225 w 22"/>
              <a:gd name="T19" fmla="*/ 0 h 84"/>
              <a:gd name="T20" fmla="*/ 17463 w 22"/>
              <a:gd name="T21" fmla="*/ 0 h 84"/>
              <a:gd name="T22" fmla="*/ 14288 w 22"/>
              <a:gd name="T23" fmla="*/ 0 h 84"/>
              <a:gd name="T24" fmla="*/ 12700 w 22"/>
              <a:gd name="T25" fmla="*/ 0 h 84"/>
              <a:gd name="T26" fmla="*/ 7938 w 22"/>
              <a:gd name="T27" fmla="*/ 0 h 84"/>
              <a:gd name="T28" fmla="*/ 4762 w 22"/>
              <a:gd name="T29" fmla="*/ 1588 h 84"/>
              <a:gd name="T30" fmla="*/ 3175 w 22"/>
              <a:gd name="T31" fmla="*/ 3175 h 84"/>
              <a:gd name="T32" fmla="*/ 0 w 22"/>
              <a:gd name="T33" fmla="*/ 4762 h 84"/>
              <a:gd name="T34" fmla="*/ 0 w 22"/>
              <a:gd name="T35" fmla="*/ 133350 h 84"/>
              <a:gd name="T36" fmla="*/ 0 w 22"/>
              <a:gd name="T37" fmla="*/ 133350 h 84"/>
              <a:gd name="T38" fmla="*/ 0 w 22"/>
              <a:gd name="T39" fmla="*/ 133350 h 84"/>
              <a:gd name="T40" fmla="*/ 1588 w 22"/>
              <a:gd name="T41" fmla="*/ 133350 h 84"/>
              <a:gd name="T42" fmla="*/ 3175 w 22"/>
              <a:gd name="T43" fmla="*/ 133350 h 84"/>
              <a:gd name="T44" fmla="*/ 4762 w 22"/>
              <a:gd name="T45" fmla="*/ 133350 h 84"/>
              <a:gd name="T46" fmla="*/ 6350 w 22"/>
              <a:gd name="T47" fmla="*/ 131763 h 84"/>
              <a:gd name="T48" fmla="*/ 7938 w 22"/>
              <a:gd name="T49" fmla="*/ 131763 h 84"/>
              <a:gd name="T50" fmla="*/ 11112 w 22"/>
              <a:gd name="T51" fmla="*/ 131763 h 84"/>
              <a:gd name="T52" fmla="*/ 14288 w 22"/>
              <a:gd name="T53" fmla="*/ 128588 h 84"/>
              <a:gd name="T54" fmla="*/ 15875 w 22"/>
              <a:gd name="T55" fmla="*/ 128588 h 84"/>
              <a:gd name="T56" fmla="*/ 19050 w 22"/>
              <a:gd name="T57" fmla="*/ 127000 h 84"/>
              <a:gd name="T58" fmla="*/ 22225 w 22"/>
              <a:gd name="T59" fmla="*/ 127000 h 84"/>
              <a:gd name="T60" fmla="*/ 25400 w 22"/>
              <a:gd name="T61" fmla="*/ 125413 h 84"/>
              <a:gd name="T62" fmla="*/ 28575 w 22"/>
              <a:gd name="T63" fmla="*/ 123825 h 84"/>
              <a:gd name="T64" fmla="*/ 30163 w 22"/>
              <a:gd name="T65" fmla="*/ 122238 h 84"/>
              <a:gd name="T66" fmla="*/ 34925 w 22"/>
              <a:gd name="T67" fmla="*/ 120650 h 84"/>
              <a:gd name="T68" fmla="*/ 34925 w 22"/>
              <a:gd name="T69" fmla="*/ 1588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84"/>
              <a:gd name="T107" fmla="*/ 22 w 22"/>
              <a:gd name="T108" fmla="*/ 84 h 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84">
                <a:moveTo>
                  <a:pt x="22" y="1"/>
                </a:moveTo>
                <a:lnTo>
                  <a:pt x="22" y="1"/>
                </a:lnTo>
                <a:lnTo>
                  <a:pt x="21" y="1"/>
                </a:lnTo>
                <a:lnTo>
                  <a:pt x="19" y="1"/>
                </a:lnTo>
                <a:lnTo>
                  <a:pt x="18" y="0"/>
                </a:lnTo>
                <a:lnTo>
                  <a:pt x="17" y="0"/>
                </a:lnTo>
                <a:lnTo>
                  <a:pt x="16" y="0"/>
                </a:lnTo>
                <a:lnTo>
                  <a:pt x="15" y="0"/>
                </a:lnTo>
                <a:lnTo>
                  <a:pt x="14" y="0"/>
                </a:lnTo>
                <a:lnTo>
                  <a:pt x="11" y="0"/>
                </a:lnTo>
                <a:lnTo>
                  <a:pt x="9" y="0"/>
                </a:lnTo>
                <a:lnTo>
                  <a:pt x="8" y="0"/>
                </a:lnTo>
                <a:lnTo>
                  <a:pt x="5" y="0"/>
                </a:lnTo>
                <a:lnTo>
                  <a:pt x="3" y="1"/>
                </a:lnTo>
                <a:lnTo>
                  <a:pt x="2" y="2"/>
                </a:lnTo>
                <a:lnTo>
                  <a:pt x="0" y="3"/>
                </a:lnTo>
                <a:lnTo>
                  <a:pt x="0" y="84"/>
                </a:lnTo>
                <a:lnTo>
                  <a:pt x="1" y="84"/>
                </a:lnTo>
                <a:lnTo>
                  <a:pt x="2" y="84"/>
                </a:lnTo>
                <a:lnTo>
                  <a:pt x="3" y="84"/>
                </a:lnTo>
                <a:lnTo>
                  <a:pt x="4" y="83"/>
                </a:lnTo>
                <a:lnTo>
                  <a:pt x="5" y="83"/>
                </a:lnTo>
                <a:lnTo>
                  <a:pt x="7" y="83"/>
                </a:lnTo>
                <a:lnTo>
                  <a:pt x="9" y="81"/>
                </a:lnTo>
                <a:lnTo>
                  <a:pt x="10" y="81"/>
                </a:lnTo>
                <a:lnTo>
                  <a:pt x="12" y="80"/>
                </a:lnTo>
                <a:lnTo>
                  <a:pt x="14" y="80"/>
                </a:lnTo>
                <a:lnTo>
                  <a:pt x="16" y="79"/>
                </a:lnTo>
                <a:lnTo>
                  <a:pt x="18" y="78"/>
                </a:lnTo>
                <a:lnTo>
                  <a:pt x="19" y="77"/>
                </a:lnTo>
                <a:lnTo>
                  <a:pt x="22" y="76"/>
                </a:lnTo>
                <a:lnTo>
                  <a:pt x="22" y="1"/>
                </a:lnTo>
                <a:close/>
              </a:path>
            </a:pathLst>
          </a:custGeom>
          <a:solidFill>
            <a:srgbClr val="A8D8D8"/>
          </a:solidFill>
          <a:ln w="9525">
            <a:noFill/>
            <a:round/>
            <a:headEnd/>
            <a:tailEnd/>
          </a:ln>
        </p:spPr>
        <p:txBody>
          <a:bodyPr/>
          <a:lstStyle/>
          <a:p>
            <a:endParaRPr lang="en-US">
              <a:latin typeface="+mj-lt"/>
            </a:endParaRPr>
          </a:p>
        </p:txBody>
      </p:sp>
      <p:sp>
        <p:nvSpPr>
          <p:cNvPr id="96" name="Freeform 92"/>
          <p:cNvSpPr>
            <a:spLocks/>
          </p:cNvSpPr>
          <p:nvPr/>
        </p:nvSpPr>
        <p:spPr bwMode="auto">
          <a:xfrm>
            <a:off x="1982837" y="3646488"/>
            <a:ext cx="26988" cy="103187"/>
          </a:xfrm>
          <a:custGeom>
            <a:avLst/>
            <a:gdLst>
              <a:gd name="T0" fmla="*/ 26988 w 17"/>
              <a:gd name="T1" fmla="*/ 3175 h 65"/>
              <a:gd name="T2" fmla="*/ 26988 w 17"/>
              <a:gd name="T3" fmla="*/ 3175 h 65"/>
              <a:gd name="T4" fmla="*/ 25400 w 17"/>
              <a:gd name="T5" fmla="*/ 1587 h 65"/>
              <a:gd name="T6" fmla="*/ 22225 w 17"/>
              <a:gd name="T7" fmla="*/ 1587 h 65"/>
              <a:gd name="T8" fmla="*/ 17463 w 17"/>
              <a:gd name="T9" fmla="*/ 1587 h 65"/>
              <a:gd name="T10" fmla="*/ 14288 w 17"/>
              <a:gd name="T11" fmla="*/ 0 h 65"/>
              <a:gd name="T12" fmla="*/ 9525 w 17"/>
              <a:gd name="T13" fmla="*/ 1587 h 65"/>
              <a:gd name="T14" fmla="*/ 3175 w 17"/>
              <a:gd name="T15" fmla="*/ 3175 h 65"/>
              <a:gd name="T16" fmla="*/ 0 w 17"/>
              <a:gd name="T17" fmla="*/ 4762 h 65"/>
              <a:gd name="T18" fmla="*/ 0 w 17"/>
              <a:gd name="T19" fmla="*/ 103187 h 65"/>
              <a:gd name="T20" fmla="*/ 0 w 17"/>
              <a:gd name="T21" fmla="*/ 103187 h 65"/>
              <a:gd name="T22" fmla="*/ 1588 w 17"/>
              <a:gd name="T23" fmla="*/ 103187 h 65"/>
              <a:gd name="T24" fmla="*/ 4763 w 17"/>
              <a:gd name="T25" fmla="*/ 103187 h 65"/>
              <a:gd name="T26" fmla="*/ 9525 w 17"/>
              <a:gd name="T27" fmla="*/ 101600 h 65"/>
              <a:gd name="T28" fmla="*/ 12700 w 17"/>
              <a:gd name="T29" fmla="*/ 101600 h 65"/>
              <a:gd name="T30" fmla="*/ 17463 w 17"/>
              <a:gd name="T31" fmla="*/ 100012 h 65"/>
              <a:gd name="T32" fmla="*/ 22225 w 17"/>
              <a:gd name="T33" fmla="*/ 95250 h 65"/>
              <a:gd name="T34" fmla="*/ 26988 w 17"/>
              <a:gd name="T35" fmla="*/ 92075 h 65"/>
              <a:gd name="T36" fmla="*/ 26988 w 17"/>
              <a:gd name="T37" fmla="*/ 3175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65"/>
              <a:gd name="T59" fmla="*/ 17 w 17"/>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65">
                <a:moveTo>
                  <a:pt x="17" y="2"/>
                </a:moveTo>
                <a:lnTo>
                  <a:pt x="17" y="2"/>
                </a:lnTo>
                <a:lnTo>
                  <a:pt x="16" y="1"/>
                </a:lnTo>
                <a:lnTo>
                  <a:pt x="14" y="1"/>
                </a:lnTo>
                <a:lnTo>
                  <a:pt x="11" y="1"/>
                </a:lnTo>
                <a:lnTo>
                  <a:pt x="9" y="0"/>
                </a:lnTo>
                <a:lnTo>
                  <a:pt x="6" y="1"/>
                </a:lnTo>
                <a:lnTo>
                  <a:pt x="2" y="2"/>
                </a:lnTo>
                <a:lnTo>
                  <a:pt x="0" y="3"/>
                </a:lnTo>
                <a:lnTo>
                  <a:pt x="0" y="65"/>
                </a:lnTo>
                <a:lnTo>
                  <a:pt x="1" y="65"/>
                </a:lnTo>
                <a:lnTo>
                  <a:pt x="3" y="65"/>
                </a:lnTo>
                <a:lnTo>
                  <a:pt x="6" y="64"/>
                </a:lnTo>
                <a:lnTo>
                  <a:pt x="8" y="64"/>
                </a:lnTo>
                <a:lnTo>
                  <a:pt x="11" y="63"/>
                </a:lnTo>
                <a:lnTo>
                  <a:pt x="14" y="60"/>
                </a:lnTo>
                <a:lnTo>
                  <a:pt x="17" y="58"/>
                </a:lnTo>
                <a:lnTo>
                  <a:pt x="17" y="2"/>
                </a:lnTo>
                <a:close/>
              </a:path>
            </a:pathLst>
          </a:custGeom>
          <a:solidFill>
            <a:srgbClr val="BCE5E5"/>
          </a:solidFill>
          <a:ln w="9525">
            <a:noFill/>
            <a:round/>
            <a:headEnd/>
            <a:tailEnd/>
          </a:ln>
        </p:spPr>
        <p:txBody>
          <a:bodyPr/>
          <a:lstStyle/>
          <a:p>
            <a:endParaRPr lang="en-US">
              <a:latin typeface="+mj-lt"/>
            </a:endParaRPr>
          </a:p>
        </p:txBody>
      </p:sp>
      <p:sp>
        <p:nvSpPr>
          <p:cNvPr id="97" name="Freeform 93"/>
          <p:cNvSpPr>
            <a:spLocks/>
          </p:cNvSpPr>
          <p:nvPr/>
        </p:nvSpPr>
        <p:spPr bwMode="auto">
          <a:xfrm>
            <a:off x="1982837" y="3648075"/>
            <a:ext cx="22225" cy="74613"/>
          </a:xfrm>
          <a:custGeom>
            <a:avLst/>
            <a:gdLst>
              <a:gd name="T0" fmla="*/ 22225 w 14"/>
              <a:gd name="T1" fmla="*/ 1588 h 47"/>
              <a:gd name="T2" fmla="*/ 22225 w 14"/>
              <a:gd name="T3" fmla="*/ 1588 h 47"/>
              <a:gd name="T4" fmla="*/ 20638 w 14"/>
              <a:gd name="T5" fmla="*/ 1588 h 47"/>
              <a:gd name="T6" fmla="*/ 17463 w 14"/>
              <a:gd name="T7" fmla="*/ 1588 h 47"/>
              <a:gd name="T8" fmla="*/ 14288 w 14"/>
              <a:gd name="T9" fmla="*/ 0 h 47"/>
              <a:gd name="T10" fmla="*/ 12700 w 14"/>
              <a:gd name="T11" fmla="*/ 0 h 47"/>
              <a:gd name="T12" fmla="*/ 9525 w 14"/>
              <a:gd name="T13" fmla="*/ 1588 h 47"/>
              <a:gd name="T14" fmla="*/ 3175 w 14"/>
              <a:gd name="T15" fmla="*/ 1588 h 47"/>
              <a:gd name="T16" fmla="*/ 0 w 14"/>
              <a:gd name="T17" fmla="*/ 4763 h 47"/>
              <a:gd name="T18" fmla="*/ 0 w 14"/>
              <a:gd name="T19" fmla="*/ 74613 h 47"/>
              <a:gd name="T20" fmla="*/ 1588 w 14"/>
              <a:gd name="T21" fmla="*/ 74613 h 47"/>
              <a:gd name="T22" fmla="*/ 1588 w 14"/>
              <a:gd name="T23" fmla="*/ 71438 h 47"/>
              <a:gd name="T24" fmla="*/ 4763 w 14"/>
              <a:gd name="T25" fmla="*/ 71438 h 47"/>
              <a:gd name="T26" fmla="*/ 6350 w 14"/>
              <a:gd name="T27" fmla="*/ 71438 h 47"/>
              <a:gd name="T28" fmla="*/ 11113 w 14"/>
              <a:gd name="T29" fmla="*/ 69850 h 47"/>
              <a:gd name="T30" fmla="*/ 14288 w 14"/>
              <a:gd name="T31" fmla="*/ 69850 h 47"/>
              <a:gd name="T32" fmla="*/ 17463 w 14"/>
              <a:gd name="T33" fmla="*/ 68263 h 47"/>
              <a:gd name="T34" fmla="*/ 22225 w 14"/>
              <a:gd name="T35" fmla="*/ 65088 h 47"/>
              <a:gd name="T36" fmla="*/ 22225 w 14"/>
              <a:gd name="T37" fmla="*/ 1588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47"/>
              <a:gd name="T59" fmla="*/ 14 w 1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47">
                <a:moveTo>
                  <a:pt x="14" y="1"/>
                </a:moveTo>
                <a:lnTo>
                  <a:pt x="14" y="1"/>
                </a:lnTo>
                <a:lnTo>
                  <a:pt x="13" y="1"/>
                </a:lnTo>
                <a:lnTo>
                  <a:pt x="11" y="1"/>
                </a:lnTo>
                <a:lnTo>
                  <a:pt x="9" y="0"/>
                </a:lnTo>
                <a:lnTo>
                  <a:pt x="8" y="0"/>
                </a:lnTo>
                <a:lnTo>
                  <a:pt x="6" y="1"/>
                </a:lnTo>
                <a:lnTo>
                  <a:pt x="2" y="1"/>
                </a:lnTo>
                <a:lnTo>
                  <a:pt x="0" y="3"/>
                </a:lnTo>
                <a:lnTo>
                  <a:pt x="0" y="47"/>
                </a:lnTo>
                <a:lnTo>
                  <a:pt x="1" y="47"/>
                </a:lnTo>
                <a:lnTo>
                  <a:pt x="1" y="45"/>
                </a:lnTo>
                <a:lnTo>
                  <a:pt x="3" y="45"/>
                </a:lnTo>
                <a:lnTo>
                  <a:pt x="4" y="45"/>
                </a:lnTo>
                <a:lnTo>
                  <a:pt x="7" y="44"/>
                </a:lnTo>
                <a:lnTo>
                  <a:pt x="9" y="44"/>
                </a:lnTo>
                <a:lnTo>
                  <a:pt x="11" y="43"/>
                </a:lnTo>
                <a:lnTo>
                  <a:pt x="14" y="41"/>
                </a:lnTo>
                <a:lnTo>
                  <a:pt x="14" y="1"/>
                </a:lnTo>
                <a:close/>
              </a:path>
            </a:pathLst>
          </a:custGeom>
          <a:solidFill>
            <a:srgbClr val="D1F2F2"/>
          </a:solidFill>
          <a:ln w="9525">
            <a:noFill/>
            <a:round/>
            <a:headEnd/>
            <a:tailEnd/>
          </a:ln>
        </p:spPr>
        <p:txBody>
          <a:bodyPr/>
          <a:lstStyle/>
          <a:p>
            <a:endParaRPr lang="en-US">
              <a:latin typeface="+mj-lt"/>
            </a:endParaRPr>
          </a:p>
        </p:txBody>
      </p:sp>
      <p:sp>
        <p:nvSpPr>
          <p:cNvPr id="98" name="Freeform 94"/>
          <p:cNvSpPr>
            <a:spLocks/>
          </p:cNvSpPr>
          <p:nvPr/>
        </p:nvSpPr>
        <p:spPr bwMode="auto">
          <a:xfrm>
            <a:off x="1984425" y="3649663"/>
            <a:ext cx="14287" cy="42862"/>
          </a:xfrm>
          <a:custGeom>
            <a:avLst/>
            <a:gdLst>
              <a:gd name="T0" fmla="*/ 14287 w 9"/>
              <a:gd name="T1" fmla="*/ 1587 h 27"/>
              <a:gd name="T2" fmla="*/ 14287 w 9"/>
              <a:gd name="T3" fmla="*/ 1587 h 27"/>
              <a:gd name="T4" fmla="*/ 12700 w 9"/>
              <a:gd name="T5" fmla="*/ 1587 h 27"/>
              <a:gd name="T6" fmla="*/ 11112 w 9"/>
              <a:gd name="T7" fmla="*/ 1587 h 27"/>
              <a:gd name="T8" fmla="*/ 9525 w 9"/>
              <a:gd name="T9" fmla="*/ 0 h 27"/>
              <a:gd name="T10" fmla="*/ 7937 w 9"/>
              <a:gd name="T11" fmla="*/ 0 h 27"/>
              <a:gd name="T12" fmla="*/ 4762 w 9"/>
              <a:gd name="T13" fmla="*/ 0 h 27"/>
              <a:gd name="T14" fmla="*/ 1587 w 9"/>
              <a:gd name="T15" fmla="*/ 1587 h 27"/>
              <a:gd name="T16" fmla="*/ 0 w 9"/>
              <a:gd name="T17" fmla="*/ 3175 h 27"/>
              <a:gd name="T18" fmla="*/ 0 w 9"/>
              <a:gd name="T19" fmla="*/ 42862 h 27"/>
              <a:gd name="T20" fmla="*/ 0 w 9"/>
              <a:gd name="T21" fmla="*/ 42862 h 27"/>
              <a:gd name="T22" fmla="*/ 1587 w 9"/>
              <a:gd name="T23" fmla="*/ 42862 h 27"/>
              <a:gd name="T24" fmla="*/ 3175 w 9"/>
              <a:gd name="T25" fmla="*/ 42862 h 27"/>
              <a:gd name="T26" fmla="*/ 4762 w 9"/>
              <a:gd name="T27" fmla="*/ 42862 h 27"/>
              <a:gd name="T28" fmla="*/ 7937 w 9"/>
              <a:gd name="T29" fmla="*/ 41275 h 27"/>
              <a:gd name="T30" fmla="*/ 9525 w 9"/>
              <a:gd name="T31" fmla="*/ 41275 h 27"/>
              <a:gd name="T32" fmla="*/ 12700 w 9"/>
              <a:gd name="T33" fmla="*/ 39687 h 27"/>
              <a:gd name="T34" fmla="*/ 14287 w 9"/>
              <a:gd name="T35" fmla="*/ 36512 h 27"/>
              <a:gd name="T36" fmla="*/ 14287 w 9"/>
              <a:gd name="T37" fmla="*/ 1587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27"/>
              <a:gd name="T59" fmla="*/ 9 w 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27">
                <a:moveTo>
                  <a:pt x="9" y="1"/>
                </a:moveTo>
                <a:lnTo>
                  <a:pt x="9" y="1"/>
                </a:lnTo>
                <a:lnTo>
                  <a:pt x="8" y="1"/>
                </a:lnTo>
                <a:lnTo>
                  <a:pt x="7" y="1"/>
                </a:lnTo>
                <a:lnTo>
                  <a:pt x="6" y="0"/>
                </a:lnTo>
                <a:lnTo>
                  <a:pt x="5" y="0"/>
                </a:lnTo>
                <a:lnTo>
                  <a:pt x="3" y="0"/>
                </a:lnTo>
                <a:lnTo>
                  <a:pt x="1" y="1"/>
                </a:lnTo>
                <a:lnTo>
                  <a:pt x="0" y="2"/>
                </a:lnTo>
                <a:lnTo>
                  <a:pt x="0" y="27"/>
                </a:lnTo>
                <a:lnTo>
                  <a:pt x="1" y="27"/>
                </a:lnTo>
                <a:lnTo>
                  <a:pt x="2" y="27"/>
                </a:lnTo>
                <a:lnTo>
                  <a:pt x="3" y="27"/>
                </a:lnTo>
                <a:lnTo>
                  <a:pt x="5" y="26"/>
                </a:lnTo>
                <a:lnTo>
                  <a:pt x="6" y="26"/>
                </a:lnTo>
                <a:lnTo>
                  <a:pt x="8" y="25"/>
                </a:lnTo>
                <a:lnTo>
                  <a:pt x="9" y="23"/>
                </a:lnTo>
                <a:lnTo>
                  <a:pt x="9" y="1"/>
                </a:lnTo>
                <a:close/>
              </a:path>
            </a:pathLst>
          </a:custGeom>
          <a:solidFill>
            <a:srgbClr val="E5FFFF"/>
          </a:solidFill>
          <a:ln w="9525">
            <a:noFill/>
            <a:round/>
            <a:headEnd/>
            <a:tailEnd/>
          </a:ln>
        </p:spPr>
        <p:txBody>
          <a:bodyPr/>
          <a:lstStyle/>
          <a:p>
            <a:endParaRPr lang="en-US">
              <a:latin typeface="+mj-lt"/>
            </a:endParaRPr>
          </a:p>
        </p:txBody>
      </p:sp>
      <p:sp>
        <p:nvSpPr>
          <p:cNvPr id="99" name="Freeform 95"/>
          <p:cNvSpPr>
            <a:spLocks/>
          </p:cNvSpPr>
          <p:nvPr/>
        </p:nvSpPr>
        <p:spPr bwMode="auto">
          <a:xfrm>
            <a:off x="2160637" y="3771900"/>
            <a:ext cx="22225" cy="20638"/>
          </a:xfrm>
          <a:custGeom>
            <a:avLst/>
            <a:gdLst>
              <a:gd name="T0" fmla="*/ 11113 w 14"/>
              <a:gd name="T1" fmla="*/ 20638 h 13"/>
              <a:gd name="T2" fmla="*/ 12700 w 14"/>
              <a:gd name="T3" fmla="*/ 20638 h 13"/>
              <a:gd name="T4" fmla="*/ 14288 w 14"/>
              <a:gd name="T5" fmla="*/ 20638 h 13"/>
              <a:gd name="T6" fmla="*/ 15875 w 14"/>
              <a:gd name="T7" fmla="*/ 19050 h 13"/>
              <a:gd name="T8" fmla="*/ 17463 w 14"/>
              <a:gd name="T9" fmla="*/ 17463 h 13"/>
              <a:gd name="T10" fmla="*/ 20638 w 14"/>
              <a:gd name="T11" fmla="*/ 17463 h 13"/>
              <a:gd name="T12" fmla="*/ 20638 w 14"/>
              <a:gd name="T13" fmla="*/ 14288 h 13"/>
              <a:gd name="T14" fmla="*/ 22225 w 14"/>
              <a:gd name="T15" fmla="*/ 11113 h 13"/>
              <a:gd name="T16" fmla="*/ 22225 w 14"/>
              <a:gd name="T17" fmla="*/ 9525 h 13"/>
              <a:gd name="T18" fmla="*/ 22225 w 14"/>
              <a:gd name="T19" fmla="*/ 7938 h 13"/>
              <a:gd name="T20" fmla="*/ 20638 w 14"/>
              <a:gd name="T21" fmla="*/ 6350 h 13"/>
              <a:gd name="T22" fmla="*/ 20638 w 14"/>
              <a:gd name="T23" fmla="*/ 3175 h 13"/>
              <a:gd name="T24" fmla="*/ 17463 w 14"/>
              <a:gd name="T25" fmla="*/ 1588 h 13"/>
              <a:gd name="T26" fmla="*/ 15875 w 14"/>
              <a:gd name="T27" fmla="*/ 0 h 13"/>
              <a:gd name="T28" fmla="*/ 14288 w 14"/>
              <a:gd name="T29" fmla="*/ 0 h 13"/>
              <a:gd name="T30" fmla="*/ 12700 w 14"/>
              <a:gd name="T31" fmla="*/ 0 h 13"/>
              <a:gd name="T32" fmla="*/ 11113 w 14"/>
              <a:gd name="T33" fmla="*/ 0 h 13"/>
              <a:gd name="T34" fmla="*/ 9525 w 14"/>
              <a:gd name="T35" fmla="*/ 0 h 13"/>
              <a:gd name="T36" fmla="*/ 6350 w 14"/>
              <a:gd name="T37" fmla="*/ 0 h 13"/>
              <a:gd name="T38" fmla="*/ 4763 w 14"/>
              <a:gd name="T39" fmla="*/ 0 h 13"/>
              <a:gd name="T40" fmla="*/ 3175 w 14"/>
              <a:gd name="T41" fmla="*/ 1588 h 13"/>
              <a:gd name="T42" fmla="*/ 1588 w 14"/>
              <a:gd name="T43" fmla="*/ 3175 h 13"/>
              <a:gd name="T44" fmla="*/ 1588 w 14"/>
              <a:gd name="T45" fmla="*/ 6350 h 13"/>
              <a:gd name="T46" fmla="*/ 0 w 14"/>
              <a:gd name="T47" fmla="*/ 7938 h 13"/>
              <a:gd name="T48" fmla="*/ 0 w 14"/>
              <a:gd name="T49" fmla="*/ 9525 h 13"/>
              <a:gd name="T50" fmla="*/ 0 w 14"/>
              <a:gd name="T51" fmla="*/ 11113 h 13"/>
              <a:gd name="T52" fmla="*/ 1588 w 14"/>
              <a:gd name="T53" fmla="*/ 14288 h 13"/>
              <a:gd name="T54" fmla="*/ 1588 w 14"/>
              <a:gd name="T55" fmla="*/ 17463 h 13"/>
              <a:gd name="T56" fmla="*/ 3175 w 14"/>
              <a:gd name="T57" fmla="*/ 17463 h 13"/>
              <a:gd name="T58" fmla="*/ 4763 w 14"/>
              <a:gd name="T59" fmla="*/ 19050 h 13"/>
              <a:gd name="T60" fmla="*/ 6350 w 14"/>
              <a:gd name="T61" fmla="*/ 20638 h 13"/>
              <a:gd name="T62" fmla="*/ 9525 w 14"/>
              <a:gd name="T63" fmla="*/ 20638 h 13"/>
              <a:gd name="T64" fmla="*/ 11113 w 14"/>
              <a:gd name="T65" fmla="*/ 20638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
              <a:gd name="T100" fmla="*/ 0 h 13"/>
              <a:gd name="T101" fmla="*/ 14 w 14"/>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 h="13">
                <a:moveTo>
                  <a:pt x="7" y="13"/>
                </a:moveTo>
                <a:lnTo>
                  <a:pt x="8" y="13"/>
                </a:lnTo>
                <a:lnTo>
                  <a:pt x="9" y="13"/>
                </a:lnTo>
                <a:lnTo>
                  <a:pt x="10" y="12"/>
                </a:lnTo>
                <a:lnTo>
                  <a:pt x="11" y="11"/>
                </a:lnTo>
                <a:lnTo>
                  <a:pt x="13" y="11"/>
                </a:lnTo>
                <a:lnTo>
                  <a:pt x="13" y="9"/>
                </a:lnTo>
                <a:lnTo>
                  <a:pt x="14" y="7"/>
                </a:lnTo>
                <a:lnTo>
                  <a:pt x="14" y="6"/>
                </a:lnTo>
                <a:lnTo>
                  <a:pt x="14" y="5"/>
                </a:lnTo>
                <a:lnTo>
                  <a:pt x="13" y="4"/>
                </a:lnTo>
                <a:lnTo>
                  <a:pt x="13" y="2"/>
                </a:lnTo>
                <a:lnTo>
                  <a:pt x="11" y="1"/>
                </a:lnTo>
                <a:lnTo>
                  <a:pt x="10" y="0"/>
                </a:lnTo>
                <a:lnTo>
                  <a:pt x="9" y="0"/>
                </a:lnTo>
                <a:lnTo>
                  <a:pt x="8" y="0"/>
                </a:lnTo>
                <a:lnTo>
                  <a:pt x="7" y="0"/>
                </a:lnTo>
                <a:lnTo>
                  <a:pt x="6" y="0"/>
                </a:lnTo>
                <a:lnTo>
                  <a:pt x="4" y="0"/>
                </a:lnTo>
                <a:lnTo>
                  <a:pt x="3" y="0"/>
                </a:lnTo>
                <a:lnTo>
                  <a:pt x="2" y="1"/>
                </a:lnTo>
                <a:lnTo>
                  <a:pt x="1" y="2"/>
                </a:lnTo>
                <a:lnTo>
                  <a:pt x="1" y="4"/>
                </a:lnTo>
                <a:lnTo>
                  <a:pt x="0" y="5"/>
                </a:lnTo>
                <a:lnTo>
                  <a:pt x="0" y="6"/>
                </a:lnTo>
                <a:lnTo>
                  <a:pt x="0" y="7"/>
                </a:lnTo>
                <a:lnTo>
                  <a:pt x="1" y="9"/>
                </a:lnTo>
                <a:lnTo>
                  <a:pt x="1" y="11"/>
                </a:lnTo>
                <a:lnTo>
                  <a:pt x="2" y="11"/>
                </a:lnTo>
                <a:lnTo>
                  <a:pt x="3" y="12"/>
                </a:lnTo>
                <a:lnTo>
                  <a:pt x="4" y="13"/>
                </a:lnTo>
                <a:lnTo>
                  <a:pt x="6" y="13"/>
                </a:lnTo>
                <a:lnTo>
                  <a:pt x="7" y="13"/>
                </a:lnTo>
                <a:close/>
              </a:path>
            </a:pathLst>
          </a:custGeom>
          <a:solidFill>
            <a:srgbClr val="FFFFFF"/>
          </a:solidFill>
          <a:ln w="9525">
            <a:noFill/>
            <a:round/>
            <a:headEnd/>
            <a:tailEnd/>
          </a:ln>
        </p:spPr>
        <p:txBody>
          <a:bodyPr/>
          <a:lstStyle/>
          <a:p>
            <a:endParaRPr lang="en-US">
              <a:latin typeface="+mj-lt"/>
            </a:endParaRPr>
          </a:p>
        </p:txBody>
      </p:sp>
      <p:sp>
        <p:nvSpPr>
          <p:cNvPr id="100" name="Freeform 96"/>
          <p:cNvSpPr>
            <a:spLocks/>
          </p:cNvSpPr>
          <p:nvPr/>
        </p:nvSpPr>
        <p:spPr bwMode="auto">
          <a:xfrm>
            <a:off x="2095550" y="3771900"/>
            <a:ext cx="11112" cy="11113"/>
          </a:xfrm>
          <a:custGeom>
            <a:avLst/>
            <a:gdLst>
              <a:gd name="T0" fmla="*/ 4762 w 7"/>
              <a:gd name="T1" fmla="*/ 11113 h 7"/>
              <a:gd name="T2" fmla="*/ 7937 w 7"/>
              <a:gd name="T3" fmla="*/ 9525 h 7"/>
              <a:gd name="T4" fmla="*/ 9525 w 7"/>
              <a:gd name="T5" fmla="*/ 9525 h 7"/>
              <a:gd name="T6" fmla="*/ 9525 w 7"/>
              <a:gd name="T7" fmla="*/ 7938 h 7"/>
              <a:gd name="T8" fmla="*/ 11112 w 7"/>
              <a:gd name="T9" fmla="*/ 6350 h 7"/>
              <a:gd name="T10" fmla="*/ 9525 w 7"/>
              <a:gd name="T11" fmla="*/ 1588 h 7"/>
              <a:gd name="T12" fmla="*/ 9525 w 7"/>
              <a:gd name="T13" fmla="*/ 1588 h 7"/>
              <a:gd name="T14" fmla="*/ 7937 w 7"/>
              <a:gd name="T15" fmla="*/ 0 h 7"/>
              <a:gd name="T16" fmla="*/ 4762 w 7"/>
              <a:gd name="T17" fmla="*/ 0 h 7"/>
              <a:gd name="T18" fmla="*/ 3175 w 7"/>
              <a:gd name="T19" fmla="*/ 0 h 7"/>
              <a:gd name="T20" fmla="*/ 1587 w 7"/>
              <a:gd name="T21" fmla="*/ 1588 h 7"/>
              <a:gd name="T22" fmla="*/ 0 w 7"/>
              <a:gd name="T23" fmla="*/ 1588 h 7"/>
              <a:gd name="T24" fmla="*/ 0 w 7"/>
              <a:gd name="T25" fmla="*/ 6350 h 7"/>
              <a:gd name="T26" fmla="*/ 0 w 7"/>
              <a:gd name="T27" fmla="*/ 7938 h 7"/>
              <a:gd name="T28" fmla="*/ 1587 w 7"/>
              <a:gd name="T29" fmla="*/ 9525 h 7"/>
              <a:gd name="T30" fmla="*/ 3175 w 7"/>
              <a:gd name="T31" fmla="*/ 9525 h 7"/>
              <a:gd name="T32" fmla="*/ 4762 w 7"/>
              <a:gd name="T33" fmla="*/ 11113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7"/>
              <a:gd name="T53" fmla="*/ 7 w 7"/>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7">
                <a:moveTo>
                  <a:pt x="3" y="7"/>
                </a:moveTo>
                <a:lnTo>
                  <a:pt x="5" y="6"/>
                </a:lnTo>
                <a:lnTo>
                  <a:pt x="6" y="6"/>
                </a:lnTo>
                <a:lnTo>
                  <a:pt x="6" y="5"/>
                </a:lnTo>
                <a:lnTo>
                  <a:pt x="7" y="4"/>
                </a:lnTo>
                <a:lnTo>
                  <a:pt x="6" y="1"/>
                </a:lnTo>
                <a:lnTo>
                  <a:pt x="5" y="0"/>
                </a:lnTo>
                <a:lnTo>
                  <a:pt x="3" y="0"/>
                </a:lnTo>
                <a:lnTo>
                  <a:pt x="2" y="0"/>
                </a:lnTo>
                <a:lnTo>
                  <a:pt x="1" y="1"/>
                </a:lnTo>
                <a:lnTo>
                  <a:pt x="0" y="1"/>
                </a:lnTo>
                <a:lnTo>
                  <a:pt x="0" y="4"/>
                </a:lnTo>
                <a:lnTo>
                  <a:pt x="0" y="5"/>
                </a:lnTo>
                <a:lnTo>
                  <a:pt x="1" y="6"/>
                </a:lnTo>
                <a:lnTo>
                  <a:pt x="2" y="6"/>
                </a:lnTo>
                <a:lnTo>
                  <a:pt x="3" y="7"/>
                </a:lnTo>
                <a:close/>
              </a:path>
            </a:pathLst>
          </a:custGeom>
          <a:solidFill>
            <a:srgbClr val="FFFFFF"/>
          </a:solidFill>
          <a:ln w="9525">
            <a:noFill/>
            <a:round/>
            <a:headEnd/>
            <a:tailEnd/>
          </a:ln>
        </p:spPr>
        <p:txBody>
          <a:bodyPr/>
          <a:lstStyle/>
          <a:p>
            <a:endParaRPr lang="en-US">
              <a:latin typeface="+mj-lt"/>
            </a:endParaRPr>
          </a:p>
        </p:txBody>
      </p:sp>
      <p:sp>
        <p:nvSpPr>
          <p:cNvPr id="101" name="Freeform 97"/>
          <p:cNvSpPr>
            <a:spLocks/>
          </p:cNvSpPr>
          <p:nvPr/>
        </p:nvSpPr>
        <p:spPr bwMode="auto">
          <a:xfrm>
            <a:off x="2114600" y="3771900"/>
            <a:ext cx="7937" cy="11113"/>
          </a:xfrm>
          <a:custGeom>
            <a:avLst/>
            <a:gdLst>
              <a:gd name="T0" fmla="*/ 4762 w 5"/>
              <a:gd name="T1" fmla="*/ 11113 h 7"/>
              <a:gd name="T2" fmla="*/ 6350 w 5"/>
              <a:gd name="T3" fmla="*/ 11113 h 7"/>
              <a:gd name="T4" fmla="*/ 7937 w 5"/>
              <a:gd name="T5" fmla="*/ 9525 h 7"/>
              <a:gd name="T6" fmla="*/ 7937 w 5"/>
              <a:gd name="T7" fmla="*/ 7938 h 7"/>
              <a:gd name="T8" fmla="*/ 7937 w 5"/>
              <a:gd name="T9" fmla="*/ 6350 h 7"/>
              <a:gd name="T10" fmla="*/ 7937 w 5"/>
              <a:gd name="T11" fmla="*/ 3175 h 7"/>
              <a:gd name="T12" fmla="*/ 7937 w 5"/>
              <a:gd name="T13" fmla="*/ 1588 h 7"/>
              <a:gd name="T14" fmla="*/ 6350 w 5"/>
              <a:gd name="T15" fmla="*/ 0 h 7"/>
              <a:gd name="T16" fmla="*/ 4762 w 5"/>
              <a:gd name="T17" fmla="*/ 0 h 7"/>
              <a:gd name="T18" fmla="*/ 3175 w 5"/>
              <a:gd name="T19" fmla="*/ 0 h 7"/>
              <a:gd name="T20" fmla="*/ 1587 w 5"/>
              <a:gd name="T21" fmla="*/ 1588 h 7"/>
              <a:gd name="T22" fmla="*/ 0 w 5"/>
              <a:gd name="T23" fmla="*/ 3175 h 7"/>
              <a:gd name="T24" fmla="*/ 0 w 5"/>
              <a:gd name="T25" fmla="*/ 6350 h 7"/>
              <a:gd name="T26" fmla="*/ 0 w 5"/>
              <a:gd name="T27" fmla="*/ 7938 h 7"/>
              <a:gd name="T28" fmla="*/ 1587 w 5"/>
              <a:gd name="T29" fmla="*/ 9525 h 7"/>
              <a:gd name="T30" fmla="*/ 3175 w 5"/>
              <a:gd name="T31" fmla="*/ 11113 h 7"/>
              <a:gd name="T32" fmla="*/ 4762 w 5"/>
              <a:gd name="T33" fmla="*/ 11113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7"/>
              <a:gd name="T53" fmla="*/ 5 w 5"/>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7">
                <a:moveTo>
                  <a:pt x="3" y="7"/>
                </a:moveTo>
                <a:lnTo>
                  <a:pt x="4" y="7"/>
                </a:lnTo>
                <a:lnTo>
                  <a:pt x="5" y="6"/>
                </a:lnTo>
                <a:lnTo>
                  <a:pt x="5" y="5"/>
                </a:lnTo>
                <a:lnTo>
                  <a:pt x="5" y="4"/>
                </a:lnTo>
                <a:lnTo>
                  <a:pt x="5" y="2"/>
                </a:lnTo>
                <a:lnTo>
                  <a:pt x="5" y="1"/>
                </a:lnTo>
                <a:lnTo>
                  <a:pt x="4" y="0"/>
                </a:lnTo>
                <a:lnTo>
                  <a:pt x="3" y="0"/>
                </a:lnTo>
                <a:lnTo>
                  <a:pt x="2" y="0"/>
                </a:lnTo>
                <a:lnTo>
                  <a:pt x="1" y="1"/>
                </a:lnTo>
                <a:lnTo>
                  <a:pt x="0" y="2"/>
                </a:lnTo>
                <a:lnTo>
                  <a:pt x="0" y="4"/>
                </a:lnTo>
                <a:lnTo>
                  <a:pt x="0" y="5"/>
                </a:lnTo>
                <a:lnTo>
                  <a:pt x="1" y="6"/>
                </a:lnTo>
                <a:lnTo>
                  <a:pt x="2" y="7"/>
                </a:lnTo>
                <a:lnTo>
                  <a:pt x="3" y="7"/>
                </a:lnTo>
                <a:close/>
              </a:path>
            </a:pathLst>
          </a:custGeom>
          <a:solidFill>
            <a:srgbClr val="FFFFFF"/>
          </a:solidFill>
          <a:ln w="9525">
            <a:noFill/>
            <a:round/>
            <a:headEnd/>
            <a:tailEnd/>
          </a:ln>
        </p:spPr>
        <p:txBody>
          <a:bodyPr/>
          <a:lstStyle/>
          <a:p>
            <a:endParaRPr lang="en-US">
              <a:latin typeface="+mj-lt"/>
            </a:endParaRPr>
          </a:p>
        </p:txBody>
      </p:sp>
      <p:sp>
        <p:nvSpPr>
          <p:cNvPr id="102" name="Freeform 98"/>
          <p:cNvSpPr>
            <a:spLocks/>
          </p:cNvSpPr>
          <p:nvPr/>
        </p:nvSpPr>
        <p:spPr bwMode="auto">
          <a:xfrm>
            <a:off x="2041575" y="3625850"/>
            <a:ext cx="30162" cy="146050"/>
          </a:xfrm>
          <a:custGeom>
            <a:avLst/>
            <a:gdLst>
              <a:gd name="T0" fmla="*/ 9525 w 19"/>
              <a:gd name="T1" fmla="*/ 1588 h 92"/>
              <a:gd name="T2" fmla="*/ 9525 w 19"/>
              <a:gd name="T3" fmla="*/ 4762 h 92"/>
              <a:gd name="T4" fmla="*/ 6350 w 19"/>
              <a:gd name="T5" fmla="*/ 12700 h 92"/>
              <a:gd name="T6" fmla="*/ 3175 w 19"/>
              <a:gd name="T7" fmla="*/ 25400 h 92"/>
              <a:gd name="T8" fmla="*/ 1587 w 19"/>
              <a:gd name="T9" fmla="*/ 44450 h 92"/>
              <a:gd name="T10" fmla="*/ 0 w 19"/>
              <a:gd name="T11" fmla="*/ 65088 h 92"/>
              <a:gd name="T12" fmla="*/ 0 w 19"/>
              <a:gd name="T13" fmla="*/ 88900 h 92"/>
              <a:gd name="T14" fmla="*/ 1587 w 19"/>
              <a:gd name="T15" fmla="*/ 115888 h 92"/>
              <a:gd name="T16" fmla="*/ 7937 w 19"/>
              <a:gd name="T17" fmla="*/ 146050 h 92"/>
              <a:gd name="T18" fmla="*/ 30162 w 19"/>
              <a:gd name="T19" fmla="*/ 144463 h 92"/>
              <a:gd name="T20" fmla="*/ 28575 w 19"/>
              <a:gd name="T21" fmla="*/ 141288 h 92"/>
              <a:gd name="T22" fmla="*/ 25400 w 19"/>
              <a:gd name="T23" fmla="*/ 127000 h 92"/>
              <a:gd name="T24" fmla="*/ 23812 w 19"/>
              <a:gd name="T25" fmla="*/ 111125 h 92"/>
              <a:gd name="T26" fmla="*/ 22225 w 19"/>
              <a:gd name="T27" fmla="*/ 88900 h 92"/>
              <a:gd name="T28" fmla="*/ 20637 w 19"/>
              <a:gd name="T29" fmla="*/ 66675 h 92"/>
              <a:gd name="T30" fmla="*/ 20637 w 19"/>
              <a:gd name="T31" fmla="*/ 42862 h 92"/>
              <a:gd name="T32" fmla="*/ 23812 w 19"/>
              <a:gd name="T33" fmla="*/ 20637 h 92"/>
              <a:gd name="T34" fmla="*/ 30162 w 19"/>
              <a:gd name="T35" fmla="*/ 1588 h 92"/>
              <a:gd name="T36" fmla="*/ 30162 w 19"/>
              <a:gd name="T37" fmla="*/ 0 h 92"/>
              <a:gd name="T38" fmla="*/ 30162 w 19"/>
              <a:gd name="T39" fmla="*/ 0 h 92"/>
              <a:gd name="T40" fmla="*/ 30162 w 19"/>
              <a:gd name="T41" fmla="*/ 0 h 92"/>
              <a:gd name="T42" fmla="*/ 28575 w 19"/>
              <a:gd name="T43" fmla="*/ 0 h 92"/>
              <a:gd name="T44" fmla="*/ 25400 w 19"/>
              <a:gd name="T45" fmla="*/ 0 h 92"/>
              <a:gd name="T46" fmla="*/ 22225 w 19"/>
              <a:gd name="T47" fmla="*/ 0 h 92"/>
              <a:gd name="T48" fmla="*/ 17462 w 19"/>
              <a:gd name="T49" fmla="*/ 0 h 92"/>
              <a:gd name="T50" fmla="*/ 9525 w 19"/>
              <a:gd name="T51" fmla="*/ 1588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
              <a:gd name="T79" fmla="*/ 0 h 92"/>
              <a:gd name="T80" fmla="*/ 19 w 19"/>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 h="92">
                <a:moveTo>
                  <a:pt x="6" y="1"/>
                </a:moveTo>
                <a:lnTo>
                  <a:pt x="6" y="3"/>
                </a:lnTo>
                <a:lnTo>
                  <a:pt x="4" y="8"/>
                </a:lnTo>
                <a:lnTo>
                  <a:pt x="2" y="16"/>
                </a:lnTo>
                <a:lnTo>
                  <a:pt x="1" y="28"/>
                </a:lnTo>
                <a:lnTo>
                  <a:pt x="0" y="41"/>
                </a:lnTo>
                <a:lnTo>
                  <a:pt x="0" y="56"/>
                </a:lnTo>
                <a:lnTo>
                  <a:pt x="1" y="73"/>
                </a:lnTo>
                <a:lnTo>
                  <a:pt x="5" y="92"/>
                </a:lnTo>
                <a:lnTo>
                  <a:pt x="19" y="91"/>
                </a:lnTo>
                <a:lnTo>
                  <a:pt x="18" y="89"/>
                </a:lnTo>
                <a:lnTo>
                  <a:pt x="16" y="80"/>
                </a:lnTo>
                <a:lnTo>
                  <a:pt x="15" y="70"/>
                </a:lnTo>
                <a:lnTo>
                  <a:pt x="14" y="56"/>
                </a:lnTo>
                <a:lnTo>
                  <a:pt x="13" y="42"/>
                </a:lnTo>
                <a:lnTo>
                  <a:pt x="13" y="27"/>
                </a:lnTo>
                <a:lnTo>
                  <a:pt x="15" y="13"/>
                </a:lnTo>
                <a:lnTo>
                  <a:pt x="19" y="1"/>
                </a:lnTo>
                <a:lnTo>
                  <a:pt x="19" y="0"/>
                </a:lnTo>
                <a:lnTo>
                  <a:pt x="18" y="0"/>
                </a:lnTo>
                <a:lnTo>
                  <a:pt x="16" y="0"/>
                </a:lnTo>
                <a:lnTo>
                  <a:pt x="14" y="0"/>
                </a:lnTo>
                <a:lnTo>
                  <a:pt x="11" y="0"/>
                </a:lnTo>
                <a:lnTo>
                  <a:pt x="6" y="1"/>
                </a:lnTo>
                <a:close/>
              </a:path>
            </a:pathLst>
          </a:custGeom>
          <a:solidFill>
            <a:srgbClr val="3F9EFF"/>
          </a:solidFill>
          <a:ln w="9525">
            <a:noFill/>
            <a:round/>
            <a:headEnd/>
            <a:tailEnd/>
          </a:ln>
        </p:spPr>
        <p:txBody>
          <a:bodyPr/>
          <a:lstStyle/>
          <a:p>
            <a:endParaRPr lang="en-US">
              <a:latin typeface="+mj-lt"/>
            </a:endParaRPr>
          </a:p>
        </p:txBody>
      </p:sp>
      <p:sp>
        <p:nvSpPr>
          <p:cNvPr id="103" name="Freeform 99"/>
          <p:cNvSpPr>
            <a:spLocks/>
          </p:cNvSpPr>
          <p:nvPr/>
        </p:nvSpPr>
        <p:spPr bwMode="auto">
          <a:xfrm>
            <a:off x="2197150" y="3606800"/>
            <a:ext cx="42862" cy="163513"/>
          </a:xfrm>
          <a:custGeom>
            <a:avLst/>
            <a:gdLst>
              <a:gd name="T0" fmla="*/ 42862 w 27"/>
              <a:gd name="T1" fmla="*/ 0 h 103"/>
              <a:gd name="T2" fmla="*/ 41275 w 27"/>
              <a:gd name="T3" fmla="*/ 1588 h 103"/>
              <a:gd name="T4" fmla="*/ 39687 w 27"/>
              <a:gd name="T5" fmla="*/ 6350 h 103"/>
              <a:gd name="T6" fmla="*/ 34925 w 27"/>
              <a:gd name="T7" fmla="*/ 14288 h 103"/>
              <a:gd name="T8" fmla="*/ 31750 w 27"/>
              <a:gd name="T9" fmla="*/ 28575 h 103"/>
              <a:gd name="T10" fmla="*/ 28575 w 27"/>
              <a:gd name="T11" fmla="*/ 50800 h 103"/>
              <a:gd name="T12" fmla="*/ 25400 w 27"/>
              <a:gd name="T13" fmla="*/ 77788 h 103"/>
              <a:gd name="T14" fmla="*/ 28575 w 27"/>
              <a:gd name="T15" fmla="*/ 115888 h 103"/>
              <a:gd name="T16" fmla="*/ 31750 w 27"/>
              <a:gd name="T17" fmla="*/ 163513 h 103"/>
              <a:gd name="T18" fmla="*/ 7937 w 27"/>
              <a:gd name="T19" fmla="*/ 163513 h 103"/>
              <a:gd name="T20" fmla="*/ 7937 w 27"/>
              <a:gd name="T21" fmla="*/ 160338 h 103"/>
              <a:gd name="T22" fmla="*/ 6350 w 27"/>
              <a:gd name="T23" fmla="*/ 144463 h 103"/>
              <a:gd name="T24" fmla="*/ 3175 w 27"/>
              <a:gd name="T25" fmla="*/ 127000 h 103"/>
              <a:gd name="T26" fmla="*/ 1587 w 27"/>
              <a:gd name="T27" fmla="*/ 101600 h 103"/>
              <a:gd name="T28" fmla="*/ 0 w 27"/>
              <a:gd name="T29" fmla="*/ 74613 h 103"/>
              <a:gd name="T30" fmla="*/ 1587 w 27"/>
              <a:gd name="T31" fmla="*/ 49213 h 103"/>
              <a:gd name="T32" fmla="*/ 6350 w 27"/>
              <a:gd name="T33" fmla="*/ 22225 h 103"/>
              <a:gd name="T34" fmla="*/ 14287 w 27"/>
              <a:gd name="T35" fmla="*/ 0 h 103"/>
              <a:gd name="T36" fmla="*/ 42862 w 27"/>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103"/>
              <a:gd name="T59" fmla="*/ 27 w 27"/>
              <a:gd name="T60" fmla="*/ 103 h 1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103">
                <a:moveTo>
                  <a:pt x="27" y="0"/>
                </a:moveTo>
                <a:lnTo>
                  <a:pt x="26" y="1"/>
                </a:lnTo>
                <a:lnTo>
                  <a:pt x="25" y="4"/>
                </a:lnTo>
                <a:lnTo>
                  <a:pt x="22" y="9"/>
                </a:lnTo>
                <a:lnTo>
                  <a:pt x="20" y="18"/>
                </a:lnTo>
                <a:lnTo>
                  <a:pt x="18" y="32"/>
                </a:lnTo>
                <a:lnTo>
                  <a:pt x="16" y="49"/>
                </a:lnTo>
                <a:lnTo>
                  <a:pt x="18" y="73"/>
                </a:lnTo>
                <a:lnTo>
                  <a:pt x="20" y="103"/>
                </a:lnTo>
                <a:lnTo>
                  <a:pt x="5" y="103"/>
                </a:lnTo>
                <a:lnTo>
                  <a:pt x="5" y="101"/>
                </a:lnTo>
                <a:lnTo>
                  <a:pt x="4" y="91"/>
                </a:lnTo>
                <a:lnTo>
                  <a:pt x="2" y="80"/>
                </a:lnTo>
                <a:lnTo>
                  <a:pt x="1" y="64"/>
                </a:lnTo>
                <a:lnTo>
                  <a:pt x="0" y="47"/>
                </a:lnTo>
                <a:lnTo>
                  <a:pt x="1" y="31"/>
                </a:lnTo>
                <a:lnTo>
                  <a:pt x="4" y="14"/>
                </a:lnTo>
                <a:lnTo>
                  <a:pt x="9" y="0"/>
                </a:lnTo>
                <a:lnTo>
                  <a:pt x="27" y="0"/>
                </a:lnTo>
                <a:close/>
              </a:path>
            </a:pathLst>
          </a:custGeom>
          <a:solidFill>
            <a:srgbClr val="3F9EFF"/>
          </a:solidFill>
          <a:ln w="9525">
            <a:noFill/>
            <a:round/>
            <a:headEnd/>
            <a:tailEnd/>
          </a:ln>
        </p:spPr>
        <p:txBody>
          <a:bodyPr/>
          <a:lstStyle/>
          <a:p>
            <a:endParaRPr lang="en-US">
              <a:latin typeface="+mj-lt"/>
            </a:endParaRPr>
          </a:p>
        </p:txBody>
      </p:sp>
      <p:sp>
        <p:nvSpPr>
          <p:cNvPr id="104" name="Freeform 100"/>
          <p:cNvSpPr>
            <a:spLocks/>
          </p:cNvSpPr>
          <p:nvPr/>
        </p:nvSpPr>
        <p:spPr bwMode="auto">
          <a:xfrm>
            <a:off x="2041575" y="3633788"/>
            <a:ext cx="28575" cy="127000"/>
          </a:xfrm>
          <a:custGeom>
            <a:avLst/>
            <a:gdLst>
              <a:gd name="T0" fmla="*/ 9525 w 18"/>
              <a:gd name="T1" fmla="*/ 3175 h 80"/>
              <a:gd name="T2" fmla="*/ 9525 w 18"/>
              <a:gd name="T3" fmla="*/ 4762 h 80"/>
              <a:gd name="T4" fmla="*/ 7937 w 18"/>
              <a:gd name="T5" fmla="*/ 12700 h 80"/>
              <a:gd name="T6" fmla="*/ 3175 w 18"/>
              <a:gd name="T7" fmla="*/ 23812 h 80"/>
              <a:gd name="T8" fmla="*/ 1588 w 18"/>
              <a:gd name="T9" fmla="*/ 38100 h 80"/>
              <a:gd name="T10" fmla="*/ 0 w 18"/>
              <a:gd name="T11" fmla="*/ 57150 h 80"/>
              <a:gd name="T12" fmla="*/ 1588 w 18"/>
              <a:gd name="T13" fmla="*/ 79375 h 80"/>
              <a:gd name="T14" fmla="*/ 3175 w 18"/>
              <a:gd name="T15" fmla="*/ 103188 h 80"/>
              <a:gd name="T16" fmla="*/ 7937 w 18"/>
              <a:gd name="T17" fmla="*/ 127000 h 80"/>
              <a:gd name="T18" fmla="*/ 25400 w 18"/>
              <a:gd name="T19" fmla="*/ 127000 h 80"/>
              <a:gd name="T20" fmla="*/ 25400 w 18"/>
              <a:gd name="T21" fmla="*/ 123825 h 80"/>
              <a:gd name="T22" fmla="*/ 23812 w 18"/>
              <a:gd name="T23" fmla="*/ 112713 h 80"/>
              <a:gd name="T24" fmla="*/ 22225 w 18"/>
              <a:gd name="T25" fmla="*/ 96837 h 80"/>
              <a:gd name="T26" fmla="*/ 20637 w 18"/>
              <a:gd name="T27" fmla="*/ 79375 h 80"/>
              <a:gd name="T28" fmla="*/ 19050 w 18"/>
              <a:gd name="T29" fmla="*/ 58738 h 80"/>
              <a:gd name="T30" fmla="*/ 19050 w 18"/>
              <a:gd name="T31" fmla="*/ 38100 h 80"/>
              <a:gd name="T32" fmla="*/ 22225 w 18"/>
              <a:gd name="T33" fmla="*/ 17462 h 80"/>
              <a:gd name="T34" fmla="*/ 28575 w 18"/>
              <a:gd name="T35" fmla="*/ 1588 h 80"/>
              <a:gd name="T36" fmla="*/ 28575 w 18"/>
              <a:gd name="T37" fmla="*/ 1588 h 80"/>
              <a:gd name="T38" fmla="*/ 28575 w 18"/>
              <a:gd name="T39" fmla="*/ 1588 h 80"/>
              <a:gd name="T40" fmla="*/ 28575 w 18"/>
              <a:gd name="T41" fmla="*/ 1588 h 80"/>
              <a:gd name="T42" fmla="*/ 25400 w 18"/>
              <a:gd name="T43" fmla="*/ 0 h 80"/>
              <a:gd name="T44" fmla="*/ 23812 w 18"/>
              <a:gd name="T45" fmla="*/ 0 h 80"/>
              <a:gd name="T46" fmla="*/ 20637 w 18"/>
              <a:gd name="T47" fmla="*/ 0 h 80"/>
              <a:gd name="T48" fmla="*/ 14288 w 18"/>
              <a:gd name="T49" fmla="*/ 1588 h 80"/>
              <a:gd name="T50" fmla="*/ 9525 w 18"/>
              <a:gd name="T51" fmla="*/ 3175 h 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80"/>
              <a:gd name="T80" fmla="*/ 18 w 18"/>
              <a:gd name="T81" fmla="*/ 80 h 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80">
                <a:moveTo>
                  <a:pt x="6" y="2"/>
                </a:moveTo>
                <a:lnTo>
                  <a:pt x="6" y="3"/>
                </a:lnTo>
                <a:lnTo>
                  <a:pt x="5" y="8"/>
                </a:lnTo>
                <a:lnTo>
                  <a:pt x="2" y="15"/>
                </a:lnTo>
                <a:lnTo>
                  <a:pt x="1" y="24"/>
                </a:lnTo>
                <a:lnTo>
                  <a:pt x="0" y="36"/>
                </a:lnTo>
                <a:lnTo>
                  <a:pt x="1" y="50"/>
                </a:lnTo>
                <a:lnTo>
                  <a:pt x="2" y="65"/>
                </a:lnTo>
                <a:lnTo>
                  <a:pt x="5" y="80"/>
                </a:lnTo>
                <a:lnTo>
                  <a:pt x="16" y="80"/>
                </a:lnTo>
                <a:lnTo>
                  <a:pt x="16" y="78"/>
                </a:lnTo>
                <a:lnTo>
                  <a:pt x="15" y="71"/>
                </a:lnTo>
                <a:lnTo>
                  <a:pt x="14" y="61"/>
                </a:lnTo>
                <a:lnTo>
                  <a:pt x="13" y="50"/>
                </a:lnTo>
                <a:lnTo>
                  <a:pt x="12" y="37"/>
                </a:lnTo>
                <a:lnTo>
                  <a:pt x="12" y="24"/>
                </a:lnTo>
                <a:lnTo>
                  <a:pt x="14" y="11"/>
                </a:lnTo>
                <a:lnTo>
                  <a:pt x="18" y="1"/>
                </a:lnTo>
                <a:lnTo>
                  <a:pt x="16" y="0"/>
                </a:lnTo>
                <a:lnTo>
                  <a:pt x="15" y="0"/>
                </a:lnTo>
                <a:lnTo>
                  <a:pt x="13" y="0"/>
                </a:lnTo>
                <a:lnTo>
                  <a:pt x="9" y="1"/>
                </a:lnTo>
                <a:lnTo>
                  <a:pt x="6" y="2"/>
                </a:lnTo>
                <a:close/>
              </a:path>
            </a:pathLst>
          </a:custGeom>
          <a:solidFill>
            <a:srgbClr val="59B2FF"/>
          </a:solidFill>
          <a:ln w="9525">
            <a:noFill/>
            <a:round/>
            <a:headEnd/>
            <a:tailEnd/>
          </a:ln>
        </p:spPr>
        <p:txBody>
          <a:bodyPr/>
          <a:lstStyle/>
          <a:p>
            <a:endParaRPr lang="en-US">
              <a:latin typeface="+mj-lt"/>
            </a:endParaRPr>
          </a:p>
        </p:txBody>
      </p:sp>
      <p:sp>
        <p:nvSpPr>
          <p:cNvPr id="105" name="Freeform 101"/>
          <p:cNvSpPr>
            <a:spLocks/>
          </p:cNvSpPr>
          <p:nvPr/>
        </p:nvSpPr>
        <p:spPr bwMode="auto">
          <a:xfrm>
            <a:off x="2043162" y="3641725"/>
            <a:ext cx="22225" cy="109538"/>
          </a:xfrm>
          <a:custGeom>
            <a:avLst/>
            <a:gdLst>
              <a:gd name="T0" fmla="*/ 7938 w 14"/>
              <a:gd name="T1" fmla="*/ 3175 h 69"/>
              <a:gd name="T2" fmla="*/ 7938 w 14"/>
              <a:gd name="T3" fmla="*/ 4763 h 69"/>
              <a:gd name="T4" fmla="*/ 6350 w 14"/>
              <a:gd name="T5" fmla="*/ 11113 h 69"/>
              <a:gd name="T6" fmla="*/ 4763 w 14"/>
              <a:gd name="T7" fmla="*/ 20638 h 69"/>
              <a:gd name="T8" fmla="*/ 1588 w 14"/>
              <a:gd name="T9" fmla="*/ 33338 h 69"/>
              <a:gd name="T10" fmla="*/ 0 w 14"/>
              <a:gd name="T11" fmla="*/ 49213 h 69"/>
              <a:gd name="T12" fmla="*/ 0 w 14"/>
              <a:gd name="T13" fmla="*/ 66675 h 69"/>
              <a:gd name="T14" fmla="*/ 1588 w 14"/>
              <a:gd name="T15" fmla="*/ 87313 h 69"/>
              <a:gd name="T16" fmla="*/ 6350 w 14"/>
              <a:gd name="T17" fmla="*/ 109538 h 69"/>
              <a:gd name="T18" fmla="*/ 22225 w 14"/>
              <a:gd name="T19" fmla="*/ 107950 h 69"/>
              <a:gd name="T20" fmla="*/ 20638 w 14"/>
              <a:gd name="T21" fmla="*/ 106363 h 69"/>
              <a:gd name="T22" fmla="*/ 20638 w 14"/>
              <a:gd name="T23" fmla="*/ 96838 h 69"/>
              <a:gd name="T24" fmla="*/ 19050 w 14"/>
              <a:gd name="T25" fmla="*/ 84138 h 69"/>
              <a:gd name="T26" fmla="*/ 17463 w 14"/>
              <a:gd name="T27" fmla="*/ 66675 h 69"/>
              <a:gd name="T28" fmla="*/ 15875 w 14"/>
              <a:gd name="T29" fmla="*/ 50800 h 69"/>
              <a:gd name="T30" fmla="*/ 15875 w 14"/>
              <a:gd name="T31" fmla="*/ 31750 h 69"/>
              <a:gd name="T32" fmla="*/ 19050 w 14"/>
              <a:gd name="T33" fmla="*/ 15875 h 69"/>
              <a:gd name="T34" fmla="*/ 22225 w 14"/>
              <a:gd name="T35" fmla="*/ 3175 h 69"/>
              <a:gd name="T36" fmla="*/ 22225 w 14"/>
              <a:gd name="T37" fmla="*/ 3175 h 69"/>
              <a:gd name="T38" fmla="*/ 22225 w 14"/>
              <a:gd name="T39" fmla="*/ 0 h 69"/>
              <a:gd name="T40" fmla="*/ 22225 w 14"/>
              <a:gd name="T41" fmla="*/ 0 h 69"/>
              <a:gd name="T42" fmla="*/ 22225 w 14"/>
              <a:gd name="T43" fmla="*/ 0 h 69"/>
              <a:gd name="T44" fmla="*/ 20638 w 14"/>
              <a:gd name="T45" fmla="*/ 0 h 69"/>
              <a:gd name="T46" fmla="*/ 17463 w 14"/>
              <a:gd name="T47" fmla="*/ 0 h 69"/>
              <a:gd name="T48" fmla="*/ 12700 w 14"/>
              <a:gd name="T49" fmla="*/ 0 h 69"/>
              <a:gd name="T50" fmla="*/ 7938 w 14"/>
              <a:gd name="T51" fmla="*/ 3175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69"/>
              <a:gd name="T80" fmla="*/ 14 w 14"/>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69">
                <a:moveTo>
                  <a:pt x="5" y="2"/>
                </a:moveTo>
                <a:lnTo>
                  <a:pt x="5" y="3"/>
                </a:lnTo>
                <a:lnTo>
                  <a:pt x="4" y="7"/>
                </a:lnTo>
                <a:lnTo>
                  <a:pt x="3" y="13"/>
                </a:lnTo>
                <a:lnTo>
                  <a:pt x="1" y="21"/>
                </a:lnTo>
                <a:lnTo>
                  <a:pt x="0" y="31"/>
                </a:lnTo>
                <a:lnTo>
                  <a:pt x="0" y="42"/>
                </a:lnTo>
                <a:lnTo>
                  <a:pt x="1" y="55"/>
                </a:lnTo>
                <a:lnTo>
                  <a:pt x="4" y="69"/>
                </a:lnTo>
                <a:lnTo>
                  <a:pt x="14" y="68"/>
                </a:lnTo>
                <a:lnTo>
                  <a:pt x="13" y="67"/>
                </a:lnTo>
                <a:lnTo>
                  <a:pt x="13" y="61"/>
                </a:lnTo>
                <a:lnTo>
                  <a:pt x="12" y="53"/>
                </a:lnTo>
                <a:lnTo>
                  <a:pt x="11" y="42"/>
                </a:lnTo>
                <a:lnTo>
                  <a:pt x="10" y="32"/>
                </a:lnTo>
                <a:lnTo>
                  <a:pt x="10" y="20"/>
                </a:lnTo>
                <a:lnTo>
                  <a:pt x="12" y="10"/>
                </a:lnTo>
                <a:lnTo>
                  <a:pt x="14" y="2"/>
                </a:lnTo>
                <a:lnTo>
                  <a:pt x="14" y="0"/>
                </a:lnTo>
                <a:lnTo>
                  <a:pt x="13" y="0"/>
                </a:lnTo>
                <a:lnTo>
                  <a:pt x="11" y="0"/>
                </a:lnTo>
                <a:lnTo>
                  <a:pt x="8" y="0"/>
                </a:lnTo>
                <a:lnTo>
                  <a:pt x="5" y="2"/>
                </a:lnTo>
                <a:close/>
              </a:path>
            </a:pathLst>
          </a:custGeom>
          <a:solidFill>
            <a:srgbClr val="72C6FF"/>
          </a:solidFill>
          <a:ln w="9525">
            <a:noFill/>
            <a:round/>
            <a:headEnd/>
            <a:tailEnd/>
          </a:ln>
        </p:spPr>
        <p:txBody>
          <a:bodyPr/>
          <a:lstStyle/>
          <a:p>
            <a:endParaRPr lang="en-US">
              <a:latin typeface="+mj-lt"/>
            </a:endParaRPr>
          </a:p>
        </p:txBody>
      </p:sp>
      <p:sp>
        <p:nvSpPr>
          <p:cNvPr id="106" name="Freeform 102"/>
          <p:cNvSpPr>
            <a:spLocks/>
          </p:cNvSpPr>
          <p:nvPr/>
        </p:nvSpPr>
        <p:spPr bwMode="auto">
          <a:xfrm>
            <a:off x="2044750" y="3651250"/>
            <a:ext cx="19050" cy="88900"/>
          </a:xfrm>
          <a:custGeom>
            <a:avLst/>
            <a:gdLst>
              <a:gd name="T0" fmla="*/ 6350 w 12"/>
              <a:gd name="T1" fmla="*/ 1588 h 56"/>
              <a:gd name="T2" fmla="*/ 4763 w 12"/>
              <a:gd name="T3" fmla="*/ 1588 h 56"/>
              <a:gd name="T4" fmla="*/ 4763 w 12"/>
              <a:gd name="T5" fmla="*/ 7938 h 56"/>
              <a:gd name="T6" fmla="*/ 3175 w 12"/>
              <a:gd name="T7" fmla="*/ 17463 h 56"/>
              <a:gd name="T8" fmla="*/ 0 w 12"/>
              <a:gd name="T9" fmla="*/ 26988 h 56"/>
              <a:gd name="T10" fmla="*/ 0 w 12"/>
              <a:gd name="T11" fmla="*/ 39688 h 56"/>
              <a:gd name="T12" fmla="*/ 0 w 12"/>
              <a:gd name="T13" fmla="*/ 55563 h 56"/>
              <a:gd name="T14" fmla="*/ 3175 w 12"/>
              <a:gd name="T15" fmla="*/ 73025 h 56"/>
              <a:gd name="T16" fmla="*/ 4763 w 12"/>
              <a:gd name="T17" fmla="*/ 88900 h 56"/>
              <a:gd name="T18" fmla="*/ 17463 w 12"/>
              <a:gd name="T19" fmla="*/ 88900 h 56"/>
              <a:gd name="T20" fmla="*/ 17463 w 12"/>
              <a:gd name="T21" fmla="*/ 87313 h 56"/>
              <a:gd name="T22" fmla="*/ 15875 w 12"/>
              <a:gd name="T23" fmla="*/ 79375 h 56"/>
              <a:gd name="T24" fmla="*/ 15875 w 12"/>
              <a:gd name="T25" fmla="*/ 68263 h 56"/>
              <a:gd name="T26" fmla="*/ 14288 w 12"/>
              <a:gd name="T27" fmla="*/ 55563 h 56"/>
              <a:gd name="T28" fmla="*/ 11112 w 12"/>
              <a:gd name="T29" fmla="*/ 41275 h 56"/>
              <a:gd name="T30" fmla="*/ 14288 w 12"/>
              <a:gd name="T31" fmla="*/ 26988 h 56"/>
              <a:gd name="T32" fmla="*/ 15875 w 12"/>
              <a:gd name="T33" fmla="*/ 11113 h 56"/>
              <a:gd name="T34" fmla="*/ 19050 w 12"/>
              <a:gd name="T35" fmla="*/ 0 h 56"/>
              <a:gd name="T36" fmla="*/ 19050 w 12"/>
              <a:gd name="T37" fmla="*/ 0 h 56"/>
              <a:gd name="T38" fmla="*/ 19050 w 12"/>
              <a:gd name="T39" fmla="*/ 0 h 56"/>
              <a:gd name="T40" fmla="*/ 19050 w 12"/>
              <a:gd name="T41" fmla="*/ 0 h 56"/>
              <a:gd name="T42" fmla="*/ 17463 w 12"/>
              <a:gd name="T43" fmla="*/ 0 h 56"/>
              <a:gd name="T44" fmla="*/ 15875 w 12"/>
              <a:gd name="T45" fmla="*/ 0 h 56"/>
              <a:gd name="T46" fmla="*/ 14288 w 12"/>
              <a:gd name="T47" fmla="*/ 0 h 56"/>
              <a:gd name="T48" fmla="*/ 9525 w 12"/>
              <a:gd name="T49" fmla="*/ 0 h 56"/>
              <a:gd name="T50" fmla="*/ 6350 w 12"/>
              <a:gd name="T51" fmla="*/ 1588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
              <a:gd name="T79" fmla="*/ 0 h 56"/>
              <a:gd name="T80" fmla="*/ 12 w 1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 h="56">
                <a:moveTo>
                  <a:pt x="4" y="1"/>
                </a:moveTo>
                <a:lnTo>
                  <a:pt x="3" y="1"/>
                </a:lnTo>
                <a:lnTo>
                  <a:pt x="3" y="5"/>
                </a:lnTo>
                <a:lnTo>
                  <a:pt x="2" y="11"/>
                </a:lnTo>
                <a:lnTo>
                  <a:pt x="0" y="17"/>
                </a:lnTo>
                <a:lnTo>
                  <a:pt x="0" y="25"/>
                </a:lnTo>
                <a:lnTo>
                  <a:pt x="0" y="35"/>
                </a:lnTo>
                <a:lnTo>
                  <a:pt x="2" y="46"/>
                </a:lnTo>
                <a:lnTo>
                  <a:pt x="3" y="56"/>
                </a:lnTo>
                <a:lnTo>
                  <a:pt x="11" y="56"/>
                </a:lnTo>
                <a:lnTo>
                  <a:pt x="11" y="55"/>
                </a:lnTo>
                <a:lnTo>
                  <a:pt x="10" y="50"/>
                </a:lnTo>
                <a:lnTo>
                  <a:pt x="10" y="43"/>
                </a:lnTo>
                <a:lnTo>
                  <a:pt x="9" y="35"/>
                </a:lnTo>
                <a:lnTo>
                  <a:pt x="7" y="26"/>
                </a:lnTo>
                <a:lnTo>
                  <a:pt x="9" y="17"/>
                </a:lnTo>
                <a:lnTo>
                  <a:pt x="10" y="7"/>
                </a:lnTo>
                <a:lnTo>
                  <a:pt x="12" y="0"/>
                </a:lnTo>
                <a:lnTo>
                  <a:pt x="11" y="0"/>
                </a:lnTo>
                <a:lnTo>
                  <a:pt x="10" y="0"/>
                </a:lnTo>
                <a:lnTo>
                  <a:pt x="9" y="0"/>
                </a:lnTo>
                <a:lnTo>
                  <a:pt x="6" y="0"/>
                </a:lnTo>
                <a:lnTo>
                  <a:pt x="4" y="1"/>
                </a:lnTo>
                <a:close/>
              </a:path>
            </a:pathLst>
          </a:custGeom>
          <a:solidFill>
            <a:srgbClr val="8CD8FF"/>
          </a:solidFill>
          <a:ln w="9525">
            <a:noFill/>
            <a:round/>
            <a:headEnd/>
            <a:tailEnd/>
          </a:ln>
        </p:spPr>
        <p:txBody>
          <a:bodyPr/>
          <a:lstStyle/>
          <a:p>
            <a:endParaRPr lang="en-US">
              <a:latin typeface="+mj-lt"/>
            </a:endParaRPr>
          </a:p>
        </p:txBody>
      </p:sp>
      <p:sp>
        <p:nvSpPr>
          <p:cNvPr id="107" name="Freeform 103"/>
          <p:cNvSpPr>
            <a:spLocks/>
          </p:cNvSpPr>
          <p:nvPr/>
        </p:nvSpPr>
        <p:spPr bwMode="auto">
          <a:xfrm>
            <a:off x="2044750" y="3659188"/>
            <a:ext cx="15875" cy="71437"/>
          </a:xfrm>
          <a:custGeom>
            <a:avLst/>
            <a:gdLst>
              <a:gd name="T0" fmla="*/ 6350 w 10"/>
              <a:gd name="T1" fmla="*/ 1587 h 45"/>
              <a:gd name="T2" fmla="*/ 4762 w 10"/>
              <a:gd name="T3" fmla="*/ 3175 h 45"/>
              <a:gd name="T4" fmla="*/ 4762 w 10"/>
              <a:gd name="T5" fmla="*/ 7937 h 45"/>
              <a:gd name="T6" fmla="*/ 3175 w 10"/>
              <a:gd name="T7" fmla="*/ 12700 h 45"/>
              <a:gd name="T8" fmla="*/ 3175 w 10"/>
              <a:gd name="T9" fmla="*/ 22225 h 45"/>
              <a:gd name="T10" fmla="*/ 0 w 10"/>
              <a:gd name="T11" fmla="*/ 33337 h 45"/>
              <a:gd name="T12" fmla="*/ 0 w 10"/>
              <a:gd name="T13" fmla="*/ 44450 h 45"/>
              <a:gd name="T14" fmla="*/ 3175 w 10"/>
              <a:gd name="T15" fmla="*/ 57150 h 45"/>
              <a:gd name="T16" fmla="*/ 4762 w 10"/>
              <a:gd name="T17" fmla="*/ 71437 h 45"/>
              <a:gd name="T18" fmla="*/ 15875 w 10"/>
              <a:gd name="T19" fmla="*/ 71437 h 45"/>
              <a:gd name="T20" fmla="*/ 15875 w 10"/>
              <a:gd name="T21" fmla="*/ 68262 h 45"/>
              <a:gd name="T22" fmla="*/ 14288 w 10"/>
              <a:gd name="T23" fmla="*/ 63500 h 45"/>
              <a:gd name="T24" fmla="*/ 11112 w 10"/>
              <a:gd name="T25" fmla="*/ 55562 h 45"/>
              <a:gd name="T26" fmla="*/ 11112 w 10"/>
              <a:gd name="T27" fmla="*/ 44450 h 45"/>
              <a:gd name="T28" fmla="*/ 9525 w 10"/>
              <a:gd name="T29" fmla="*/ 33337 h 45"/>
              <a:gd name="T30" fmla="*/ 11112 w 10"/>
              <a:gd name="T31" fmla="*/ 22225 h 45"/>
              <a:gd name="T32" fmla="*/ 11112 w 10"/>
              <a:gd name="T33" fmla="*/ 11112 h 45"/>
              <a:gd name="T34" fmla="*/ 15875 w 10"/>
              <a:gd name="T35" fmla="*/ 1587 h 45"/>
              <a:gd name="T36" fmla="*/ 15875 w 10"/>
              <a:gd name="T37" fmla="*/ 1587 h 45"/>
              <a:gd name="T38" fmla="*/ 15875 w 10"/>
              <a:gd name="T39" fmla="*/ 1587 h 45"/>
              <a:gd name="T40" fmla="*/ 15875 w 10"/>
              <a:gd name="T41" fmla="*/ 0 h 45"/>
              <a:gd name="T42" fmla="*/ 15875 w 10"/>
              <a:gd name="T43" fmla="*/ 0 h 45"/>
              <a:gd name="T44" fmla="*/ 14288 w 10"/>
              <a:gd name="T45" fmla="*/ 0 h 45"/>
              <a:gd name="T46" fmla="*/ 11112 w 10"/>
              <a:gd name="T47" fmla="*/ 0 h 45"/>
              <a:gd name="T48" fmla="*/ 9525 w 10"/>
              <a:gd name="T49" fmla="*/ 1587 h 45"/>
              <a:gd name="T50" fmla="*/ 6350 w 10"/>
              <a:gd name="T51" fmla="*/ 1587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
              <a:gd name="T79" fmla="*/ 0 h 45"/>
              <a:gd name="T80" fmla="*/ 10 w 10"/>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 h="45">
                <a:moveTo>
                  <a:pt x="4" y="1"/>
                </a:moveTo>
                <a:lnTo>
                  <a:pt x="3" y="2"/>
                </a:lnTo>
                <a:lnTo>
                  <a:pt x="3" y="5"/>
                </a:lnTo>
                <a:lnTo>
                  <a:pt x="2" y="8"/>
                </a:lnTo>
                <a:lnTo>
                  <a:pt x="2" y="14"/>
                </a:lnTo>
                <a:lnTo>
                  <a:pt x="0" y="21"/>
                </a:lnTo>
                <a:lnTo>
                  <a:pt x="0" y="28"/>
                </a:lnTo>
                <a:lnTo>
                  <a:pt x="2" y="36"/>
                </a:lnTo>
                <a:lnTo>
                  <a:pt x="3" y="45"/>
                </a:lnTo>
                <a:lnTo>
                  <a:pt x="10" y="45"/>
                </a:lnTo>
                <a:lnTo>
                  <a:pt x="10" y="43"/>
                </a:lnTo>
                <a:lnTo>
                  <a:pt x="9" y="40"/>
                </a:lnTo>
                <a:lnTo>
                  <a:pt x="7" y="35"/>
                </a:lnTo>
                <a:lnTo>
                  <a:pt x="7" y="28"/>
                </a:lnTo>
                <a:lnTo>
                  <a:pt x="6" y="21"/>
                </a:lnTo>
                <a:lnTo>
                  <a:pt x="7" y="14"/>
                </a:lnTo>
                <a:lnTo>
                  <a:pt x="7" y="7"/>
                </a:lnTo>
                <a:lnTo>
                  <a:pt x="10" y="1"/>
                </a:lnTo>
                <a:lnTo>
                  <a:pt x="10" y="0"/>
                </a:lnTo>
                <a:lnTo>
                  <a:pt x="9" y="0"/>
                </a:lnTo>
                <a:lnTo>
                  <a:pt x="7" y="0"/>
                </a:lnTo>
                <a:lnTo>
                  <a:pt x="6" y="1"/>
                </a:lnTo>
                <a:lnTo>
                  <a:pt x="4" y="1"/>
                </a:lnTo>
                <a:close/>
              </a:path>
            </a:pathLst>
          </a:custGeom>
          <a:solidFill>
            <a:srgbClr val="A5EDFF"/>
          </a:solidFill>
          <a:ln w="9525">
            <a:noFill/>
            <a:round/>
            <a:headEnd/>
            <a:tailEnd/>
          </a:ln>
        </p:spPr>
        <p:txBody>
          <a:bodyPr/>
          <a:lstStyle/>
          <a:p>
            <a:endParaRPr lang="en-US">
              <a:latin typeface="+mj-lt"/>
            </a:endParaRPr>
          </a:p>
        </p:txBody>
      </p:sp>
      <p:sp>
        <p:nvSpPr>
          <p:cNvPr id="108" name="Freeform 104"/>
          <p:cNvSpPr>
            <a:spLocks/>
          </p:cNvSpPr>
          <p:nvPr/>
        </p:nvSpPr>
        <p:spPr bwMode="auto">
          <a:xfrm>
            <a:off x="2047925" y="3668713"/>
            <a:ext cx="11112" cy="50800"/>
          </a:xfrm>
          <a:custGeom>
            <a:avLst/>
            <a:gdLst>
              <a:gd name="T0" fmla="*/ 3175 w 7"/>
              <a:gd name="T1" fmla="*/ 1588 h 32"/>
              <a:gd name="T2" fmla="*/ 1587 w 7"/>
              <a:gd name="T3" fmla="*/ 1588 h 32"/>
              <a:gd name="T4" fmla="*/ 1587 w 7"/>
              <a:gd name="T5" fmla="*/ 4762 h 32"/>
              <a:gd name="T6" fmla="*/ 0 w 7"/>
              <a:gd name="T7" fmla="*/ 9525 h 32"/>
              <a:gd name="T8" fmla="*/ 0 w 7"/>
              <a:gd name="T9" fmla="*/ 15875 h 32"/>
              <a:gd name="T10" fmla="*/ 0 w 7"/>
              <a:gd name="T11" fmla="*/ 23812 h 32"/>
              <a:gd name="T12" fmla="*/ 0 w 7"/>
              <a:gd name="T13" fmla="*/ 31750 h 32"/>
              <a:gd name="T14" fmla="*/ 0 w 7"/>
              <a:gd name="T15" fmla="*/ 42862 h 32"/>
              <a:gd name="T16" fmla="*/ 1587 w 7"/>
              <a:gd name="T17" fmla="*/ 50800 h 32"/>
              <a:gd name="T18" fmla="*/ 7937 w 7"/>
              <a:gd name="T19" fmla="*/ 50800 h 32"/>
              <a:gd name="T20" fmla="*/ 7937 w 7"/>
              <a:gd name="T21" fmla="*/ 49212 h 32"/>
              <a:gd name="T22" fmla="*/ 7937 w 7"/>
              <a:gd name="T23" fmla="*/ 46037 h 32"/>
              <a:gd name="T24" fmla="*/ 6350 w 7"/>
              <a:gd name="T25" fmla="*/ 39687 h 32"/>
              <a:gd name="T26" fmla="*/ 6350 w 7"/>
              <a:gd name="T27" fmla="*/ 31750 h 32"/>
              <a:gd name="T28" fmla="*/ 6350 w 7"/>
              <a:gd name="T29" fmla="*/ 23812 h 32"/>
              <a:gd name="T30" fmla="*/ 6350 w 7"/>
              <a:gd name="T31" fmla="*/ 14287 h 32"/>
              <a:gd name="T32" fmla="*/ 6350 w 7"/>
              <a:gd name="T33" fmla="*/ 6350 h 32"/>
              <a:gd name="T34" fmla="*/ 11112 w 7"/>
              <a:gd name="T35" fmla="*/ 0 h 32"/>
              <a:gd name="T36" fmla="*/ 11112 w 7"/>
              <a:gd name="T37" fmla="*/ 0 h 32"/>
              <a:gd name="T38" fmla="*/ 11112 w 7"/>
              <a:gd name="T39" fmla="*/ 0 h 32"/>
              <a:gd name="T40" fmla="*/ 7937 w 7"/>
              <a:gd name="T41" fmla="*/ 0 h 32"/>
              <a:gd name="T42" fmla="*/ 7937 w 7"/>
              <a:gd name="T43" fmla="*/ 0 h 32"/>
              <a:gd name="T44" fmla="*/ 7937 w 7"/>
              <a:gd name="T45" fmla="*/ 0 h 32"/>
              <a:gd name="T46" fmla="*/ 6350 w 7"/>
              <a:gd name="T47" fmla="*/ 0 h 32"/>
              <a:gd name="T48" fmla="*/ 4762 w 7"/>
              <a:gd name="T49" fmla="*/ 0 h 32"/>
              <a:gd name="T50" fmla="*/ 3175 w 7"/>
              <a:gd name="T51" fmla="*/ 1588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
              <a:gd name="T79" fmla="*/ 0 h 32"/>
              <a:gd name="T80" fmla="*/ 7 w 7"/>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 h="32">
                <a:moveTo>
                  <a:pt x="2" y="1"/>
                </a:moveTo>
                <a:lnTo>
                  <a:pt x="1" y="1"/>
                </a:lnTo>
                <a:lnTo>
                  <a:pt x="1" y="3"/>
                </a:lnTo>
                <a:lnTo>
                  <a:pt x="0" y="6"/>
                </a:lnTo>
                <a:lnTo>
                  <a:pt x="0" y="10"/>
                </a:lnTo>
                <a:lnTo>
                  <a:pt x="0" y="15"/>
                </a:lnTo>
                <a:lnTo>
                  <a:pt x="0" y="20"/>
                </a:lnTo>
                <a:lnTo>
                  <a:pt x="0" y="27"/>
                </a:lnTo>
                <a:lnTo>
                  <a:pt x="1" y="32"/>
                </a:lnTo>
                <a:lnTo>
                  <a:pt x="5" y="32"/>
                </a:lnTo>
                <a:lnTo>
                  <a:pt x="5" y="31"/>
                </a:lnTo>
                <a:lnTo>
                  <a:pt x="5" y="29"/>
                </a:lnTo>
                <a:lnTo>
                  <a:pt x="4" y="25"/>
                </a:lnTo>
                <a:lnTo>
                  <a:pt x="4" y="20"/>
                </a:lnTo>
                <a:lnTo>
                  <a:pt x="4" y="15"/>
                </a:lnTo>
                <a:lnTo>
                  <a:pt x="4" y="9"/>
                </a:lnTo>
                <a:lnTo>
                  <a:pt x="4" y="4"/>
                </a:lnTo>
                <a:lnTo>
                  <a:pt x="7" y="0"/>
                </a:lnTo>
                <a:lnTo>
                  <a:pt x="5" y="0"/>
                </a:lnTo>
                <a:lnTo>
                  <a:pt x="4" y="0"/>
                </a:lnTo>
                <a:lnTo>
                  <a:pt x="3" y="0"/>
                </a:lnTo>
                <a:lnTo>
                  <a:pt x="2" y="1"/>
                </a:lnTo>
                <a:close/>
              </a:path>
            </a:pathLst>
          </a:custGeom>
          <a:solidFill>
            <a:srgbClr val="BFFFFF"/>
          </a:solidFill>
          <a:ln w="9525">
            <a:noFill/>
            <a:round/>
            <a:headEnd/>
            <a:tailEnd/>
          </a:ln>
        </p:spPr>
        <p:txBody>
          <a:bodyPr/>
          <a:lstStyle/>
          <a:p>
            <a:endParaRPr lang="en-US">
              <a:latin typeface="+mj-lt"/>
            </a:endParaRPr>
          </a:p>
        </p:txBody>
      </p:sp>
      <p:sp>
        <p:nvSpPr>
          <p:cNvPr id="109" name="Freeform 105"/>
          <p:cNvSpPr>
            <a:spLocks/>
          </p:cNvSpPr>
          <p:nvPr/>
        </p:nvSpPr>
        <p:spPr bwMode="auto">
          <a:xfrm>
            <a:off x="2198737" y="3616325"/>
            <a:ext cx="38100" cy="142875"/>
          </a:xfrm>
          <a:custGeom>
            <a:avLst/>
            <a:gdLst>
              <a:gd name="T0" fmla="*/ 38100 w 24"/>
              <a:gd name="T1" fmla="*/ 1588 h 90"/>
              <a:gd name="T2" fmla="*/ 34925 w 24"/>
              <a:gd name="T3" fmla="*/ 1588 h 90"/>
              <a:gd name="T4" fmla="*/ 33338 w 24"/>
              <a:gd name="T5" fmla="*/ 4762 h 90"/>
              <a:gd name="T6" fmla="*/ 30163 w 24"/>
              <a:gd name="T7" fmla="*/ 12700 h 90"/>
              <a:gd name="T8" fmla="*/ 26988 w 24"/>
              <a:gd name="T9" fmla="*/ 25400 h 90"/>
              <a:gd name="T10" fmla="*/ 23812 w 24"/>
              <a:gd name="T11" fmla="*/ 44450 h 90"/>
              <a:gd name="T12" fmla="*/ 22225 w 24"/>
              <a:gd name="T13" fmla="*/ 68263 h 90"/>
              <a:gd name="T14" fmla="*/ 23812 w 24"/>
              <a:gd name="T15" fmla="*/ 101600 h 90"/>
              <a:gd name="T16" fmla="*/ 28575 w 24"/>
              <a:gd name="T17" fmla="*/ 142875 h 90"/>
              <a:gd name="T18" fmla="*/ 7938 w 24"/>
              <a:gd name="T19" fmla="*/ 142875 h 90"/>
              <a:gd name="T20" fmla="*/ 6350 w 24"/>
              <a:gd name="T21" fmla="*/ 139700 h 90"/>
              <a:gd name="T22" fmla="*/ 4763 w 24"/>
              <a:gd name="T23" fmla="*/ 128588 h 90"/>
              <a:gd name="T24" fmla="*/ 1588 w 24"/>
              <a:gd name="T25" fmla="*/ 109538 h 90"/>
              <a:gd name="T26" fmla="*/ 0 w 24"/>
              <a:gd name="T27" fmla="*/ 88900 h 90"/>
              <a:gd name="T28" fmla="*/ 0 w 24"/>
              <a:gd name="T29" fmla="*/ 65088 h 90"/>
              <a:gd name="T30" fmla="*/ 1588 w 24"/>
              <a:gd name="T31" fmla="*/ 42862 h 90"/>
              <a:gd name="T32" fmla="*/ 6350 w 24"/>
              <a:gd name="T33" fmla="*/ 20637 h 90"/>
              <a:gd name="T34" fmla="*/ 11112 w 24"/>
              <a:gd name="T35" fmla="*/ 0 h 90"/>
              <a:gd name="T36" fmla="*/ 38100 w 24"/>
              <a:gd name="T37" fmla="*/ 1588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90"/>
              <a:gd name="T59" fmla="*/ 24 w 24"/>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90">
                <a:moveTo>
                  <a:pt x="24" y="1"/>
                </a:moveTo>
                <a:lnTo>
                  <a:pt x="22" y="1"/>
                </a:lnTo>
                <a:lnTo>
                  <a:pt x="21" y="3"/>
                </a:lnTo>
                <a:lnTo>
                  <a:pt x="19" y="8"/>
                </a:lnTo>
                <a:lnTo>
                  <a:pt x="17" y="16"/>
                </a:lnTo>
                <a:lnTo>
                  <a:pt x="15" y="28"/>
                </a:lnTo>
                <a:lnTo>
                  <a:pt x="14" y="43"/>
                </a:lnTo>
                <a:lnTo>
                  <a:pt x="15" y="64"/>
                </a:lnTo>
                <a:lnTo>
                  <a:pt x="18" y="90"/>
                </a:lnTo>
                <a:lnTo>
                  <a:pt x="5" y="90"/>
                </a:lnTo>
                <a:lnTo>
                  <a:pt x="4" y="88"/>
                </a:lnTo>
                <a:lnTo>
                  <a:pt x="3" y="81"/>
                </a:lnTo>
                <a:lnTo>
                  <a:pt x="1" y="69"/>
                </a:lnTo>
                <a:lnTo>
                  <a:pt x="0" y="56"/>
                </a:lnTo>
                <a:lnTo>
                  <a:pt x="0" y="41"/>
                </a:lnTo>
                <a:lnTo>
                  <a:pt x="1" y="27"/>
                </a:lnTo>
                <a:lnTo>
                  <a:pt x="4" y="13"/>
                </a:lnTo>
                <a:lnTo>
                  <a:pt x="7" y="0"/>
                </a:lnTo>
                <a:lnTo>
                  <a:pt x="24" y="1"/>
                </a:lnTo>
                <a:close/>
              </a:path>
            </a:pathLst>
          </a:custGeom>
          <a:solidFill>
            <a:srgbClr val="59B2FF"/>
          </a:solidFill>
          <a:ln w="9525">
            <a:noFill/>
            <a:round/>
            <a:headEnd/>
            <a:tailEnd/>
          </a:ln>
        </p:spPr>
        <p:txBody>
          <a:bodyPr/>
          <a:lstStyle/>
          <a:p>
            <a:endParaRPr lang="en-US">
              <a:latin typeface="+mj-lt"/>
            </a:endParaRPr>
          </a:p>
        </p:txBody>
      </p:sp>
      <p:sp>
        <p:nvSpPr>
          <p:cNvPr id="110" name="Freeform 106"/>
          <p:cNvSpPr>
            <a:spLocks/>
          </p:cNvSpPr>
          <p:nvPr/>
        </p:nvSpPr>
        <p:spPr bwMode="auto">
          <a:xfrm>
            <a:off x="2200325" y="3627438"/>
            <a:ext cx="30162" cy="120650"/>
          </a:xfrm>
          <a:custGeom>
            <a:avLst/>
            <a:gdLst>
              <a:gd name="T0" fmla="*/ 30162 w 19"/>
              <a:gd name="T1" fmla="*/ 0 h 76"/>
              <a:gd name="T2" fmla="*/ 30162 w 19"/>
              <a:gd name="T3" fmla="*/ 0 h 76"/>
              <a:gd name="T4" fmla="*/ 28575 w 19"/>
              <a:gd name="T5" fmla="*/ 3175 h 76"/>
              <a:gd name="T6" fmla="*/ 26987 w 19"/>
              <a:gd name="T7" fmla="*/ 11112 h 76"/>
              <a:gd name="T8" fmla="*/ 22225 w 19"/>
              <a:gd name="T9" fmla="*/ 20637 h 76"/>
              <a:gd name="T10" fmla="*/ 20637 w 19"/>
              <a:gd name="T11" fmla="*/ 34925 h 76"/>
              <a:gd name="T12" fmla="*/ 19050 w 19"/>
              <a:gd name="T13" fmla="*/ 57150 h 76"/>
              <a:gd name="T14" fmla="*/ 20637 w 19"/>
              <a:gd name="T15" fmla="*/ 85725 h 76"/>
              <a:gd name="T16" fmla="*/ 22225 w 19"/>
              <a:gd name="T17" fmla="*/ 120650 h 76"/>
              <a:gd name="T18" fmla="*/ 6350 w 19"/>
              <a:gd name="T19" fmla="*/ 120650 h 76"/>
              <a:gd name="T20" fmla="*/ 6350 w 19"/>
              <a:gd name="T21" fmla="*/ 117475 h 76"/>
              <a:gd name="T22" fmla="*/ 4762 w 19"/>
              <a:gd name="T23" fmla="*/ 107950 h 76"/>
              <a:gd name="T24" fmla="*/ 3175 w 19"/>
              <a:gd name="T25" fmla="*/ 92075 h 76"/>
              <a:gd name="T26" fmla="*/ 0 w 19"/>
              <a:gd name="T27" fmla="*/ 74612 h 76"/>
              <a:gd name="T28" fmla="*/ 0 w 19"/>
              <a:gd name="T29" fmla="*/ 55563 h 76"/>
              <a:gd name="T30" fmla="*/ 0 w 19"/>
              <a:gd name="T31" fmla="*/ 34925 h 76"/>
              <a:gd name="T32" fmla="*/ 4762 w 19"/>
              <a:gd name="T33" fmla="*/ 14288 h 76"/>
              <a:gd name="T34" fmla="*/ 9525 w 19"/>
              <a:gd name="T35" fmla="*/ 0 h 76"/>
              <a:gd name="T36" fmla="*/ 30162 w 19"/>
              <a:gd name="T37" fmla="*/ 0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76"/>
              <a:gd name="T59" fmla="*/ 19 w 19"/>
              <a:gd name="T60" fmla="*/ 76 h 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76">
                <a:moveTo>
                  <a:pt x="19" y="0"/>
                </a:moveTo>
                <a:lnTo>
                  <a:pt x="19" y="0"/>
                </a:lnTo>
                <a:lnTo>
                  <a:pt x="18" y="2"/>
                </a:lnTo>
                <a:lnTo>
                  <a:pt x="17" y="7"/>
                </a:lnTo>
                <a:lnTo>
                  <a:pt x="14" y="13"/>
                </a:lnTo>
                <a:lnTo>
                  <a:pt x="13" y="22"/>
                </a:lnTo>
                <a:lnTo>
                  <a:pt x="12" y="36"/>
                </a:lnTo>
                <a:lnTo>
                  <a:pt x="13" y="54"/>
                </a:lnTo>
                <a:lnTo>
                  <a:pt x="14" y="76"/>
                </a:lnTo>
                <a:lnTo>
                  <a:pt x="4" y="76"/>
                </a:lnTo>
                <a:lnTo>
                  <a:pt x="4" y="74"/>
                </a:lnTo>
                <a:lnTo>
                  <a:pt x="3" y="68"/>
                </a:lnTo>
                <a:lnTo>
                  <a:pt x="2" y="58"/>
                </a:lnTo>
                <a:lnTo>
                  <a:pt x="0" y="47"/>
                </a:lnTo>
                <a:lnTo>
                  <a:pt x="0" y="35"/>
                </a:lnTo>
                <a:lnTo>
                  <a:pt x="0" y="22"/>
                </a:lnTo>
                <a:lnTo>
                  <a:pt x="3" y="9"/>
                </a:lnTo>
                <a:lnTo>
                  <a:pt x="6" y="0"/>
                </a:lnTo>
                <a:lnTo>
                  <a:pt x="19" y="0"/>
                </a:lnTo>
                <a:close/>
              </a:path>
            </a:pathLst>
          </a:custGeom>
          <a:solidFill>
            <a:srgbClr val="72C6FF"/>
          </a:solidFill>
          <a:ln w="9525">
            <a:noFill/>
            <a:round/>
            <a:headEnd/>
            <a:tailEnd/>
          </a:ln>
        </p:spPr>
        <p:txBody>
          <a:bodyPr/>
          <a:lstStyle/>
          <a:p>
            <a:endParaRPr lang="en-US">
              <a:latin typeface="+mj-lt"/>
            </a:endParaRPr>
          </a:p>
        </p:txBody>
      </p:sp>
      <p:sp>
        <p:nvSpPr>
          <p:cNvPr id="111" name="Freeform 107"/>
          <p:cNvSpPr>
            <a:spLocks/>
          </p:cNvSpPr>
          <p:nvPr/>
        </p:nvSpPr>
        <p:spPr bwMode="auto">
          <a:xfrm>
            <a:off x="2203500" y="3636963"/>
            <a:ext cx="23812" cy="100012"/>
          </a:xfrm>
          <a:custGeom>
            <a:avLst/>
            <a:gdLst>
              <a:gd name="T0" fmla="*/ 23812 w 15"/>
              <a:gd name="T1" fmla="*/ 0 h 63"/>
              <a:gd name="T2" fmla="*/ 23812 w 15"/>
              <a:gd name="T3" fmla="*/ 1587 h 63"/>
              <a:gd name="T4" fmla="*/ 22225 w 15"/>
              <a:gd name="T5" fmla="*/ 3175 h 63"/>
              <a:gd name="T6" fmla="*/ 19050 w 15"/>
              <a:gd name="T7" fmla="*/ 9525 h 63"/>
              <a:gd name="T8" fmla="*/ 17462 w 15"/>
              <a:gd name="T9" fmla="*/ 19050 h 63"/>
              <a:gd name="T10" fmla="*/ 15875 w 15"/>
              <a:gd name="T11" fmla="*/ 30162 h 63"/>
              <a:gd name="T12" fmla="*/ 14287 w 15"/>
              <a:gd name="T13" fmla="*/ 47625 h 63"/>
              <a:gd name="T14" fmla="*/ 15875 w 15"/>
              <a:gd name="T15" fmla="*/ 69850 h 63"/>
              <a:gd name="T16" fmla="*/ 17462 w 15"/>
              <a:gd name="T17" fmla="*/ 100012 h 63"/>
              <a:gd name="T18" fmla="*/ 3175 w 15"/>
              <a:gd name="T19" fmla="*/ 100012 h 63"/>
              <a:gd name="T20" fmla="*/ 3175 w 15"/>
              <a:gd name="T21" fmla="*/ 98425 h 63"/>
              <a:gd name="T22" fmla="*/ 1587 w 15"/>
              <a:gd name="T23" fmla="*/ 88900 h 63"/>
              <a:gd name="T24" fmla="*/ 0 w 15"/>
              <a:gd name="T25" fmla="*/ 77787 h 63"/>
              <a:gd name="T26" fmla="*/ 0 w 15"/>
              <a:gd name="T27" fmla="*/ 63500 h 63"/>
              <a:gd name="T28" fmla="*/ 0 w 15"/>
              <a:gd name="T29" fmla="*/ 46037 h 63"/>
              <a:gd name="T30" fmla="*/ 0 w 15"/>
              <a:gd name="T31" fmla="*/ 30162 h 63"/>
              <a:gd name="T32" fmla="*/ 1587 w 15"/>
              <a:gd name="T33" fmla="*/ 12700 h 63"/>
              <a:gd name="T34" fmla="*/ 6350 w 15"/>
              <a:gd name="T35" fmla="*/ 0 h 63"/>
              <a:gd name="T36" fmla="*/ 23812 w 15"/>
              <a:gd name="T37" fmla="*/ 0 h 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63"/>
              <a:gd name="T59" fmla="*/ 15 w 15"/>
              <a:gd name="T60" fmla="*/ 63 h 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63">
                <a:moveTo>
                  <a:pt x="15" y="0"/>
                </a:moveTo>
                <a:lnTo>
                  <a:pt x="15" y="1"/>
                </a:lnTo>
                <a:lnTo>
                  <a:pt x="14" y="2"/>
                </a:lnTo>
                <a:lnTo>
                  <a:pt x="12" y="6"/>
                </a:lnTo>
                <a:lnTo>
                  <a:pt x="11" y="12"/>
                </a:lnTo>
                <a:lnTo>
                  <a:pt x="10" y="19"/>
                </a:lnTo>
                <a:lnTo>
                  <a:pt x="9" y="30"/>
                </a:lnTo>
                <a:lnTo>
                  <a:pt x="10" y="44"/>
                </a:lnTo>
                <a:lnTo>
                  <a:pt x="11" y="63"/>
                </a:lnTo>
                <a:lnTo>
                  <a:pt x="2" y="63"/>
                </a:lnTo>
                <a:lnTo>
                  <a:pt x="2" y="62"/>
                </a:lnTo>
                <a:lnTo>
                  <a:pt x="1" y="56"/>
                </a:lnTo>
                <a:lnTo>
                  <a:pt x="0" y="49"/>
                </a:lnTo>
                <a:lnTo>
                  <a:pt x="0" y="40"/>
                </a:lnTo>
                <a:lnTo>
                  <a:pt x="0" y="29"/>
                </a:lnTo>
                <a:lnTo>
                  <a:pt x="0" y="19"/>
                </a:lnTo>
                <a:lnTo>
                  <a:pt x="1" y="8"/>
                </a:lnTo>
                <a:lnTo>
                  <a:pt x="4" y="0"/>
                </a:lnTo>
                <a:lnTo>
                  <a:pt x="15" y="0"/>
                </a:lnTo>
                <a:close/>
              </a:path>
            </a:pathLst>
          </a:custGeom>
          <a:solidFill>
            <a:srgbClr val="8CD8FF"/>
          </a:solidFill>
          <a:ln w="9525">
            <a:noFill/>
            <a:round/>
            <a:headEnd/>
            <a:tailEnd/>
          </a:ln>
        </p:spPr>
        <p:txBody>
          <a:bodyPr/>
          <a:lstStyle/>
          <a:p>
            <a:endParaRPr lang="en-US">
              <a:latin typeface="+mj-lt"/>
            </a:endParaRPr>
          </a:p>
        </p:txBody>
      </p:sp>
      <p:sp>
        <p:nvSpPr>
          <p:cNvPr id="112" name="Freeform 108"/>
          <p:cNvSpPr>
            <a:spLocks/>
          </p:cNvSpPr>
          <p:nvPr/>
        </p:nvSpPr>
        <p:spPr bwMode="auto">
          <a:xfrm>
            <a:off x="2203500" y="3646488"/>
            <a:ext cx="19050" cy="79375"/>
          </a:xfrm>
          <a:custGeom>
            <a:avLst/>
            <a:gdLst>
              <a:gd name="T0" fmla="*/ 19050 w 12"/>
              <a:gd name="T1" fmla="*/ 1588 h 50"/>
              <a:gd name="T2" fmla="*/ 19050 w 12"/>
              <a:gd name="T3" fmla="*/ 1588 h 50"/>
              <a:gd name="T4" fmla="*/ 17463 w 12"/>
              <a:gd name="T5" fmla="*/ 3175 h 50"/>
              <a:gd name="T6" fmla="*/ 15875 w 12"/>
              <a:gd name="T7" fmla="*/ 6350 h 50"/>
              <a:gd name="T8" fmla="*/ 14288 w 12"/>
              <a:gd name="T9" fmla="*/ 14288 h 50"/>
              <a:gd name="T10" fmla="*/ 14288 w 12"/>
              <a:gd name="T11" fmla="*/ 23812 h 50"/>
              <a:gd name="T12" fmla="*/ 12700 w 12"/>
              <a:gd name="T13" fmla="*/ 38100 h 50"/>
              <a:gd name="T14" fmla="*/ 12700 w 12"/>
              <a:gd name="T15" fmla="*/ 57150 h 50"/>
              <a:gd name="T16" fmla="*/ 14288 w 12"/>
              <a:gd name="T17" fmla="*/ 79375 h 50"/>
              <a:gd name="T18" fmla="*/ 3175 w 12"/>
              <a:gd name="T19" fmla="*/ 79375 h 50"/>
              <a:gd name="T20" fmla="*/ 3175 w 12"/>
              <a:gd name="T21" fmla="*/ 77788 h 50"/>
              <a:gd name="T22" fmla="*/ 3175 w 12"/>
              <a:gd name="T23" fmla="*/ 71438 h 50"/>
              <a:gd name="T24" fmla="*/ 1588 w 12"/>
              <a:gd name="T25" fmla="*/ 60325 h 50"/>
              <a:gd name="T26" fmla="*/ 1588 w 12"/>
              <a:gd name="T27" fmla="*/ 49212 h 50"/>
              <a:gd name="T28" fmla="*/ 0 w 12"/>
              <a:gd name="T29" fmla="*/ 36513 h 50"/>
              <a:gd name="T30" fmla="*/ 1588 w 12"/>
              <a:gd name="T31" fmla="*/ 23812 h 50"/>
              <a:gd name="T32" fmla="*/ 3175 w 12"/>
              <a:gd name="T33" fmla="*/ 11112 h 50"/>
              <a:gd name="T34" fmla="*/ 6350 w 12"/>
              <a:gd name="T35" fmla="*/ 0 h 50"/>
              <a:gd name="T36" fmla="*/ 19050 w 12"/>
              <a:gd name="T37" fmla="*/ 1588 h 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50"/>
              <a:gd name="T59" fmla="*/ 12 w 12"/>
              <a:gd name="T60" fmla="*/ 50 h 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50">
                <a:moveTo>
                  <a:pt x="12" y="1"/>
                </a:moveTo>
                <a:lnTo>
                  <a:pt x="12" y="1"/>
                </a:lnTo>
                <a:lnTo>
                  <a:pt x="11" y="2"/>
                </a:lnTo>
                <a:lnTo>
                  <a:pt x="10" y="4"/>
                </a:lnTo>
                <a:lnTo>
                  <a:pt x="9" y="9"/>
                </a:lnTo>
                <a:lnTo>
                  <a:pt x="9" y="15"/>
                </a:lnTo>
                <a:lnTo>
                  <a:pt x="8" y="24"/>
                </a:lnTo>
                <a:lnTo>
                  <a:pt x="8" y="36"/>
                </a:lnTo>
                <a:lnTo>
                  <a:pt x="9" y="50"/>
                </a:lnTo>
                <a:lnTo>
                  <a:pt x="2" y="50"/>
                </a:lnTo>
                <a:lnTo>
                  <a:pt x="2" y="49"/>
                </a:lnTo>
                <a:lnTo>
                  <a:pt x="2" y="45"/>
                </a:lnTo>
                <a:lnTo>
                  <a:pt x="1" y="38"/>
                </a:lnTo>
                <a:lnTo>
                  <a:pt x="1" y="31"/>
                </a:lnTo>
                <a:lnTo>
                  <a:pt x="0" y="23"/>
                </a:lnTo>
                <a:lnTo>
                  <a:pt x="1" y="15"/>
                </a:lnTo>
                <a:lnTo>
                  <a:pt x="2" y="7"/>
                </a:lnTo>
                <a:lnTo>
                  <a:pt x="4" y="0"/>
                </a:lnTo>
                <a:lnTo>
                  <a:pt x="12" y="1"/>
                </a:lnTo>
                <a:close/>
              </a:path>
            </a:pathLst>
          </a:custGeom>
          <a:solidFill>
            <a:srgbClr val="A5EDFF"/>
          </a:solidFill>
          <a:ln w="9525">
            <a:noFill/>
            <a:round/>
            <a:headEnd/>
            <a:tailEnd/>
          </a:ln>
        </p:spPr>
        <p:txBody>
          <a:bodyPr/>
          <a:lstStyle/>
          <a:p>
            <a:endParaRPr lang="en-US">
              <a:latin typeface="+mj-lt"/>
            </a:endParaRPr>
          </a:p>
        </p:txBody>
      </p:sp>
      <p:sp>
        <p:nvSpPr>
          <p:cNvPr id="113" name="Freeform 109"/>
          <p:cNvSpPr>
            <a:spLocks/>
          </p:cNvSpPr>
          <p:nvPr/>
        </p:nvSpPr>
        <p:spPr bwMode="auto">
          <a:xfrm>
            <a:off x="2205087" y="3657600"/>
            <a:ext cx="14288" cy="57150"/>
          </a:xfrm>
          <a:custGeom>
            <a:avLst/>
            <a:gdLst>
              <a:gd name="T0" fmla="*/ 14288 w 9"/>
              <a:gd name="T1" fmla="*/ 0 h 36"/>
              <a:gd name="T2" fmla="*/ 14288 w 9"/>
              <a:gd name="T3" fmla="*/ 0 h 36"/>
              <a:gd name="T4" fmla="*/ 12700 w 9"/>
              <a:gd name="T5" fmla="*/ 1588 h 36"/>
              <a:gd name="T6" fmla="*/ 12700 w 9"/>
              <a:gd name="T7" fmla="*/ 4762 h 36"/>
              <a:gd name="T8" fmla="*/ 11113 w 9"/>
              <a:gd name="T9" fmla="*/ 9525 h 36"/>
              <a:gd name="T10" fmla="*/ 9525 w 9"/>
              <a:gd name="T11" fmla="*/ 15875 h 36"/>
              <a:gd name="T12" fmla="*/ 9525 w 9"/>
              <a:gd name="T13" fmla="*/ 26988 h 36"/>
              <a:gd name="T14" fmla="*/ 9525 w 9"/>
              <a:gd name="T15" fmla="*/ 39687 h 36"/>
              <a:gd name="T16" fmla="*/ 11113 w 9"/>
              <a:gd name="T17" fmla="*/ 57150 h 36"/>
              <a:gd name="T18" fmla="*/ 3175 w 9"/>
              <a:gd name="T19" fmla="*/ 57150 h 36"/>
              <a:gd name="T20" fmla="*/ 1588 w 9"/>
              <a:gd name="T21" fmla="*/ 57150 h 36"/>
              <a:gd name="T22" fmla="*/ 1588 w 9"/>
              <a:gd name="T23" fmla="*/ 50800 h 36"/>
              <a:gd name="T24" fmla="*/ 1588 w 9"/>
              <a:gd name="T25" fmla="*/ 44450 h 36"/>
              <a:gd name="T26" fmla="*/ 0 w 9"/>
              <a:gd name="T27" fmla="*/ 34925 h 36"/>
              <a:gd name="T28" fmla="*/ 0 w 9"/>
              <a:gd name="T29" fmla="*/ 25400 h 36"/>
              <a:gd name="T30" fmla="*/ 0 w 9"/>
              <a:gd name="T31" fmla="*/ 15875 h 36"/>
              <a:gd name="T32" fmla="*/ 1588 w 9"/>
              <a:gd name="T33" fmla="*/ 6350 h 36"/>
              <a:gd name="T34" fmla="*/ 4763 w 9"/>
              <a:gd name="T35" fmla="*/ 0 h 36"/>
              <a:gd name="T36" fmla="*/ 14288 w 9"/>
              <a:gd name="T37" fmla="*/ 0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36"/>
              <a:gd name="T59" fmla="*/ 9 w 9"/>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36">
                <a:moveTo>
                  <a:pt x="9" y="0"/>
                </a:moveTo>
                <a:lnTo>
                  <a:pt x="9" y="0"/>
                </a:lnTo>
                <a:lnTo>
                  <a:pt x="8" y="1"/>
                </a:lnTo>
                <a:lnTo>
                  <a:pt x="8" y="3"/>
                </a:lnTo>
                <a:lnTo>
                  <a:pt x="7" y="6"/>
                </a:lnTo>
                <a:lnTo>
                  <a:pt x="6" y="10"/>
                </a:lnTo>
                <a:lnTo>
                  <a:pt x="6" y="17"/>
                </a:lnTo>
                <a:lnTo>
                  <a:pt x="6" y="25"/>
                </a:lnTo>
                <a:lnTo>
                  <a:pt x="7" y="36"/>
                </a:lnTo>
                <a:lnTo>
                  <a:pt x="2" y="36"/>
                </a:lnTo>
                <a:lnTo>
                  <a:pt x="1" y="36"/>
                </a:lnTo>
                <a:lnTo>
                  <a:pt x="1" y="32"/>
                </a:lnTo>
                <a:lnTo>
                  <a:pt x="1" y="28"/>
                </a:lnTo>
                <a:lnTo>
                  <a:pt x="0" y="22"/>
                </a:lnTo>
                <a:lnTo>
                  <a:pt x="0" y="16"/>
                </a:lnTo>
                <a:lnTo>
                  <a:pt x="0" y="10"/>
                </a:lnTo>
                <a:lnTo>
                  <a:pt x="1" y="4"/>
                </a:lnTo>
                <a:lnTo>
                  <a:pt x="3" y="0"/>
                </a:lnTo>
                <a:lnTo>
                  <a:pt x="9" y="0"/>
                </a:lnTo>
                <a:close/>
              </a:path>
            </a:pathLst>
          </a:custGeom>
          <a:solidFill>
            <a:srgbClr val="BFFFFF"/>
          </a:solidFill>
          <a:ln w="9525">
            <a:noFill/>
            <a:round/>
            <a:headEnd/>
            <a:tailEnd/>
          </a:ln>
        </p:spPr>
        <p:txBody>
          <a:bodyPr/>
          <a:lstStyle/>
          <a:p>
            <a:endParaRPr lang="en-US">
              <a:latin typeface="+mj-lt"/>
            </a:endParaRPr>
          </a:p>
        </p:txBody>
      </p:sp>
      <p:sp>
        <p:nvSpPr>
          <p:cNvPr id="114" name="Rectangle 110"/>
          <p:cNvSpPr>
            <a:spLocks noChangeArrowheads="1"/>
          </p:cNvSpPr>
          <p:nvPr/>
        </p:nvSpPr>
        <p:spPr bwMode="auto">
          <a:xfrm>
            <a:off x="2009825" y="3641725"/>
            <a:ext cx="6350" cy="187325"/>
          </a:xfrm>
          <a:prstGeom prst="rect">
            <a:avLst/>
          </a:prstGeom>
          <a:solidFill>
            <a:srgbClr val="000000"/>
          </a:solidFill>
          <a:ln w="9525">
            <a:noFill/>
            <a:miter lim="800000"/>
            <a:headEnd/>
            <a:tailEnd/>
          </a:ln>
        </p:spPr>
        <p:txBody>
          <a:bodyPr/>
          <a:lstStyle/>
          <a:p>
            <a:endParaRPr lang="en-US">
              <a:latin typeface="+mj-lt"/>
            </a:endParaRPr>
          </a:p>
        </p:txBody>
      </p:sp>
      <p:sp>
        <p:nvSpPr>
          <p:cNvPr id="115" name="Freeform 111"/>
          <p:cNvSpPr>
            <a:spLocks/>
          </p:cNvSpPr>
          <p:nvPr/>
        </p:nvSpPr>
        <p:spPr bwMode="auto">
          <a:xfrm>
            <a:off x="2076500" y="3638550"/>
            <a:ext cx="73025" cy="87313"/>
          </a:xfrm>
          <a:custGeom>
            <a:avLst/>
            <a:gdLst>
              <a:gd name="T0" fmla="*/ 6350 w 46"/>
              <a:gd name="T1" fmla="*/ 9525 h 55"/>
              <a:gd name="T2" fmla="*/ 6350 w 46"/>
              <a:gd name="T3" fmla="*/ 11113 h 55"/>
              <a:gd name="T4" fmla="*/ 4762 w 46"/>
              <a:gd name="T5" fmla="*/ 14288 h 55"/>
              <a:gd name="T6" fmla="*/ 1588 w 46"/>
              <a:gd name="T7" fmla="*/ 22225 h 55"/>
              <a:gd name="T8" fmla="*/ 0 w 46"/>
              <a:gd name="T9" fmla="*/ 31750 h 55"/>
              <a:gd name="T10" fmla="*/ 0 w 46"/>
              <a:gd name="T11" fmla="*/ 44450 h 55"/>
              <a:gd name="T12" fmla="*/ 0 w 46"/>
              <a:gd name="T13" fmla="*/ 57150 h 55"/>
              <a:gd name="T14" fmla="*/ 0 w 46"/>
              <a:gd name="T15" fmla="*/ 73025 h 55"/>
              <a:gd name="T16" fmla="*/ 4762 w 46"/>
              <a:gd name="T17" fmla="*/ 87313 h 55"/>
              <a:gd name="T18" fmla="*/ 4762 w 46"/>
              <a:gd name="T19" fmla="*/ 85725 h 55"/>
              <a:gd name="T20" fmla="*/ 4762 w 46"/>
              <a:gd name="T21" fmla="*/ 84138 h 55"/>
              <a:gd name="T22" fmla="*/ 4762 w 46"/>
              <a:gd name="T23" fmla="*/ 80963 h 55"/>
              <a:gd name="T24" fmla="*/ 4762 w 46"/>
              <a:gd name="T25" fmla="*/ 77788 h 55"/>
              <a:gd name="T26" fmla="*/ 4762 w 46"/>
              <a:gd name="T27" fmla="*/ 73025 h 55"/>
              <a:gd name="T28" fmla="*/ 6350 w 46"/>
              <a:gd name="T29" fmla="*/ 66675 h 55"/>
              <a:gd name="T30" fmla="*/ 6350 w 46"/>
              <a:gd name="T31" fmla="*/ 61913 h 55"/>
              <a:gd name="T32" fmla="*/ 7938 w 46"/>
              <a:gd name="T33" fmla="*/ 55563 h 55"/>
              <a:gd name="T34" fmla="*/ 9525 w 46"/>
              <a:gd name="T35" fmla="*/ 50800 h 55"/>
              <a:gd name="T36" fmla="*/ 11112 w 46"/>
              <a:gd name="T37" fmla="*/ 44450 h 55"/>
              <a:gd name="T38" fmla="*/ 12700 w 46"/>
              <a:gd name="T39" fmla="*/ 39688 h 55"/>
              <a:gd name="T40" fmla="*/ 17463 w 46"/>
              <a:gd name="T41" fmla="*/ 33338 h 55"/>
              <a:gd name="T42" fmla="*/ 22225 w 46"/>
              <a:gd name="T43" fmla="*/ 30163 h 55"/>
              <a:gd name="T44" fmla="*/ 26988 w 46"/>
              <a:gd name="T45" fmla="*/ 25400 h 55"/>
              <a:gd name="T46" fmla="*/ 33338 w 46"/>
              <a:gd name="T47" fmla="*/ 22225 h 55"/>
              <a:gd name="T48" fmla="*/ 41275 w 46"/>
              <a:gd name="T49" fmla="*/ 22225 h 55"/>
              <a:gd name="T50" fmla="*/ 41275 w 46"/>
              <a:gd name="T51" fmla="*/ 20638 h 55"/>
              <a:gd name="T52" fmla="*/ 41275 w 46"/>
              <a:gd name="T53" fmla="*/ 20638 h 55"/>
              <a:gd name="T54" fmla="*/ 44450 w 46"/>
              <a:gd name="T55" fmla="*/ 19050 h 55"/>
              <a:gd name="T56" fmla="*/ 46037 w 46"/>
              <a:gd name="T57" fmla="*/ 17463 h 55"/>
              <a:gd name="T58" fmla="*/ 52388 w 46"/>
              <a:gd name="T59" fmla="*/ 14288 h 55"/>
              <a:gd name="T60" fmla="*/ 57150 w 46"/>
              <a:gd name="T61" fmla="*/ 11113 h 55"/>
              <a:gd name="T62" fmla="*/ 65088 w 46"/>
              <a:gd name="T63" fmla="*/ 7938 h 55"/>
              <a:gd name="T64" fmla="*/ 73025 w 46"/>
              <a:gd name="T65" fmla="*/ 3175 h 55"/>
              <a:gd name="T66" fmla="*/ 73025 w 46"/>
              <a:gd name="T67" fmla="*/ 3175 h 55"/>
              <a:gd name="T68" fmla="*/ 71438 w 46"/>
              <a:gd name="T69" fmla="*/ 3175 h 55"/>
              <a:gd name="T70" fmla="*/ 68263 w 46"/>
              <a:gd name="T71" fmla="*/ 3175 h 55"/>
              <a:gd name="T72" fmla="*/ 66675 w 46"/>
              <a:gd name="T73" fmla="*/ 1588 h 55"/>
              <a:gd name="T74" fmla="*/ 63500 w 46"/>
              <a:gd name="T75" fmla="*/ 1588 h 55"/>
              <a:gd name="T76" fmla="*/ 60325 w 46"/>
              <a:gd name="T77" fmla="*/ 1588 h 55"/>
              <a:gd name="T78" fmla="*/ 55563 w 46"/>
              <a:gd name="T79" fmla="*/ 1588 h 55"/>
              <a:gd name="T80" fmla="*/ 50800 w 46"/>
              <a:gd name="T81" fmla="*/ 0 h 55"/>
              <a:gd name="T82" fmla="*/ 44450 w 46"/>
              <a:gd name="T83" fmla="*/ 0 h 55"/>
              <a:gd name="T84" fmla="*/ 41275 w 46"/>
              <a:gd name="T85" fmla="*/ 0 h 55"/>
              <a:gd name="T86" fmla="*/ 34925 w 46"/>
              <a:gd name="T87" fmla="*/ 1588 h 55"/>
              <a:gd name="T88" fmla="*/ 30163 w 46"/>
              <a:gd name="T89" fmla="*/ 1588 h 55"/>
              <a:gd name="T90" fmla="*/ 22225 w 46"/>
              <a:gd name="T91" fmla="*/ 1588 h 55"/>
              <a:gd name="T92" fmla="*/ 17463 w 46"/>
              <a:gd name="T93" fmla="*/ 3175 h 55"/>
              <a:gd name="T94" fmla="*/ 11112 w 46"/>
              <a:gd name="T95" fmla="*/ 6350 h 55"/>
              <a:gd name="T96" fmla="*/ 6350 w 46"/>
              <a:gd name="T97" fmla="*/ 9525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55"/>
              <a:gd name="T149" fmla="*/ 46 w 46"/>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55">
                <a:moveTo>
                  <a:pt x="4" y="6"/>
                </a:moveTo>
                <a:lnTo>
                  <a:pt x="4" y="7"/>
                </a:lnTo>
                <a:lnTo>
                  <a:pt x="3" y="9"/>
                </a:lnTo>
                <a:lnTo>
                  <a:pt x="1" y="14"/>
                </a:lnTo>
                <a:lnTo>
                  <a:pt x="0" y="20"/>
                </a:lnTo>
                <a:lnTo>
                  <a:pt x="0" y="28"/>
                </a:lnTo>
                <a:lnTo>
                  <a:pt x="0" y="36"/>
                </a:lnTo>
                <a:lnTo>
                  <a:pt x="0" y="46"/>
                </a:lnTo>
                <a:lnTo>
                  <a:pt x="3" y="55"/>
                </a:lnTo>
                <a:lnTo>
                  <a:pt x="3" y="54"/>
                </a:lnTo>
                <a:lnTo>
                  <a:pt x="3" y="53"/>
                </a:lnTo>
                <a:lnTo>
                  <a:pt x="3" y="51"/>
                </a:lnTo>
                <a:lnTo>
                  <a:pt x="3" y="49"/>
                </a:lnTo>
                <a:lnTo>
                  <a:pt x="3" y="46"/>
                </a:lnTo>
                <a:lnTo>
                  <a:pt x="4" y="42"/>
                </a:lnTo>
                <a:lnTo>
                  <a:pt x="4" y="39"/>
                </a:lnTo>
                <a:lnTo>
                  <a:pt x="5" y="35"/>
                </a:lnTo>
                <a:lnTo>
                  <a:pt x="6" y="32"/>
                </a:lnTo>
                <a:lnTo>
                  <a:pt x="7" y="28"/>
                </a:lnTo>
                <a:lnTo>
                  <a:pt x="8" y="25"/>
                </a:lnTo>
                <a:lnTo>
                  <a:pt x="11" y="21"/>
                </a:lnTo>
                <a:lnTo>
                  <a:pt x="14" y="19"/>
                </a:lnTo>
                <a:lnTo>
                  <a:pt x="17" y="16"/>
                </a:lnTo>
                <a:lnTo>
                  <a:pt x="21" y="14"/>
                </a:lnTo>
                <a:lnTo>
                  <a:pt x="26" y="14"/>
                </a:lnTo>
                <a:lnTo>
                  <a:pt x="26" y="13"/>
                </a:lnTo>
                <a:lnTo>
                  <a:pt x="28" y="12"/>
                </a:lnTo>
                <a:lnTo>
                  <a:pt x="29" y="11"/>
                </a:lnTo>
                <a:lnTo>
                  <a:pt x="33" y="9"/>
                </a:lnTo>
                <a:lnTo>
                  <a:pt x="36" y="7"/>
                </a:lnTo>
                <a:lnTo>
                  <a:pt x="41" y="5"/>
                </a:lnTo>
                <a:lnTo>
                  <a:pt x="46" y="2"/>
                </a:lnTo>
                <a:lnTo>
                  <a:pt x="45" y="2"/>
                </a:lnTo>
                <a:lnTo>
                  <a:pt x="43" y="2"/>
                </a:lnTo>
                <a:lnTo>
                  <a:pt x="42" y="1"/>
                </a:lnTo>
                <a:lnTo>
                  <a:pt x="40" y="1"/>
                </a:lnTo>
                <a:lnTo>
                  <a:pt x="38" y="1"/>
                </a:lnTo>
                <a:lnTo>
                  <a:pt x="35" y="1"/>
                </a:lnTo>
                <a:lnTo>
                  <a:pt x="32" y="0"/>
                </a:lnTo>
                <a:lnTo>
                  <a:pt x="28" y="0"/>
                </a:lnTo>
                <a:lnTo>
                  <a:pt x="26" y="0"/>
                </a:lnTo>
                <a:lnTo>
                  <a:pt x="22" y="1"/>
                </a:lnTo>
                <a:lnTo>
                  <a:pt x="19" y="1"/>
                </a:lnTo>
                <a:lnTo>
                  <a:pt x="14" y="1"/>
                </a:lnTo>
                <a:lnTo>
                  <a:pt x="11" y="2"/>
                </a:lnTo>
                <a:lnTo>
                  <a:pt x="7" y="4"/>
                </a:lnTo>
                <a:lnTo>
                  <a:pt x="4" y="6"/>
                </a:lnTo>
                <a:close/>
              </a:path>
            </a:pathLst>
          </a:custGeom>
          <a:solidFill>
            <a:srgbClr val="999999"/>
          </a:solidFill>
          <a:ln w="9525">
            <a:noFill/>
            <a:round/>
            <a:headEnd/>
            <a:tailEnd/>
          </a:ln>
        </p:spPr>
        <p:txBody>
          <a:bodyPr/>
          <a:lstStyle/>
          <a:p>
            <a:endParaRPr lang="en-US">
              <a:latin typeface="+mj-lt"/>
            </a:endParaRPr>
          </a:p>
        </p:txBody>
      </p:sp>
      <p:sp>
        <p:nvSpPr>
          <p:cNvPr id="116" name="Freeform 112"/>
          <p:cNvSpPr>
            <a:spLocks/>
          </p:cNvSpPr>
          <p:nvPr/>
        </p:nvSpPr>
        <p:spPr bwMode="auto">
          <a:xfrm>
            <a:off x="1974900" y="3703638"/>
            <a:ext cx="58737" cy="14287"/>
          </a:xfrm>
          <a:custGeom>
            <a:avLst/>
            <a:gdLst>
              <a:gd name="T0" fmla="*/ 0 w 37"/>
              <a:gd name="T1" fmla="*/ 9525 h 9"/>
              <a:gd name="T2" fmla="*/ 0 w 37"/>
              <a:gd name="T3" fmla="*/ 9525 h 9"/>
              <a:gd name="T4" fmla="*/ 0 w 37"/>
              <a:gd name="T5" fmla="*/ 9525 h 9"/>
              <a:gd name="T6" fmla="*/ 1587 w 37"/>
              <a:gd name="T7" fmla="*/ 7937 h 9"/>
              <a:gd name="T8" fmla="*/ 1587 w 37"/>
              <a:gd name="T9" fmla="*/ 7937 h 9"/>
              <a:gd name="T10" fmla="*/ 3175 w 37"/>
              <a:gd name="T11" fmla="*/ 4762 h 9"/>
              <a:gd name="T12" fmla="*/ 6350 w 37"/>
              <a:gd name="T13" fmla="*/ 3175 h 9"/>
              <a:gd name="T14" fmla="*/ 7937 w 37"/>
              <a:gd name="T15" fmla="*/ 3175 h 9"/>
              <a:gd name="T16" fmla="*/ 11112 w 37"/>
              <a:gd name="T17" fmla="*/ 1587 h 9"/>
              <a:gd name="T18" fmla="*/ 14287 w 37"/>
              <a:gd name="T19" fmla="*/ 0 h 9"/>
              <a:gd name="T20" fmla="*/ 19050 w 37"/>
              <a:gd name="T21" fmla="*/ 0 h 9"/>
              <a:gd name="T22" fmla="*/ 23812 w 37"/>
              <a:gd name="T23" fmla="*/ 0 h 9"/>
              <a:gd name="T24" fmla="*/ 30162 w 37"/>
              <a:gd name="T25" fmla="*/ 0 h 9"/>
              <a:gd name="T26" fmla="*/ 34925 w 37"/>
              <a:gd name="T27" fmla="*/ 0 h 9"/>
              <a:gd name="T28" fmla="*/ 42862 w 37"/>
              <a:gd name="T29" fmla="*/ 1587 h 9"/>
              <a:gd name="T30" fmla="*/ 50800 w 37"/>
              <a:gd name="T31" fmla="*/ 1587 h 9"/>
              <a:gd name="T32" fmla="*/ 58737 w 37"/>
              <a:gd name="T33" fmla="*/ 4762 h 9"/>
              <a:gd name="T34" fmla="*/ 58737 w 37"/>
              <a:gd name="T35" fmla="*/ 9525 h 9"/>
              <a:gd name="T36" fmla="*/ 57150 w 37"/>
              <a:gd name="T37" fmla="*/ 9525 h 9"/>
              <a:gd name="T38" fmla="*/ 57150 w 37"/>
              <a:gd name="T39" fmla="*/ 7937 h 9"/>
              <a:gd name="T40" fmla="*/ 53975 w 37"/>
              <a:gd name="T41" fmla="*/ 7937 h 9"/>
              <a:gd name="T42" fmla="*/ 52387 w 37"/>
              <a:gd name="T43" fmla="*/ 7937 h 9"/>
              <a:gd name="T44" fmla="*/ 47625 w 37"/>
              <a:gd name="T45" fmla="*/ 4762 h 9"/>
              <a:gd name="T46" fmla="*/ 44450 w 37"/>
              <a:gd name="T47" fmla="*/ 4762 h 9"/>
              <a:gd name="T48" fmla="*/ 39687 w 37"/>
              <a:gd name="T49" fmla="*/ 3175 h 9"/>
              <a:gd name="T50" fmla="*/ 34925 w 37"/>
              <a:gd name="T51" fmla="*/ 3175 h 9"/>
              <a:gd name="T52" fmla="*/ 30162 w 37"/>
              <a:gd name="T53" fmla="*/ 3175 h 9"/>
              <a:gd name="T54" fmla="*/ 23812 w 37"/>
              <a:gd name="T55" fmla="*/ 3175 h 9"/>
              <a:gd name="T56" fmla="*/ 20637 w 37"/>
              <a:gd name="T57" fmla="*/ 3175 h 9"/>
              <a:gd name="T58" fmla="*/ 14287 w 37"/>
              <a:gd name="T59" fmla="*/ 4762 h 9"/>
              <a:gd name="T60" fmla="*/ 11112 w 37"/>
              <a:gd name="T61" fmla="*/ 7937 h 9"/>
              <a:gd name="T62" fmla="*/ 7937 w 37"/>
              <a:gd name="T63" fmla="*/ 9525 h 9"/>
              <a:gd name="T64" fmla="*/ 3175 w 37"/>
              <a:gd name="T65" fmla="*/ 11112 h 9"/>
              <a:gd name="T66" fmla="*/ 0 w 37"/>
              <a:gd name="T67" fmla="*/ 14287 h 9"/>
              <a:gd name="T68" fmla="*/ 0 w 37"/>
              <a:gd name="T69" fmla="*/ 9525 h 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9"/>
              <a:gd name="T107" fmla="*/ 37 w 37"/>
              <a:gd name="T108" fmla="*/ 9 h 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9">
                <a:moveTo>
                  <a:pt x="0" y="6"/>
                </a:moveTo>
                <a:lnTo>
                  <a:pt x="0" y="6"/>
                </a:lnTo>
                <a:lnTo>
                  <a:pt x="1" y="5"/>
                </a:lnTo>
                <a:lnTo>
                  <a:pt x="2" y="3"/>
                </a:lnTo>
                <a:lnTo>
                  <a:pt x="4" y="2"/>
                </a:lnTo>
                <a:lnTo>
                  <a:pt x="5" y="2"/>
                </a:lnTo>
                <a:lnTo>
                  <a:pt x="7" y="1"/>
                </a:lnTo>
                <a:lnTo>
                  <a:pt x="9" y="0"/>
                </a:lnTo>
                <a:lnTo>
                  <a:pt x="12" y="0"/>
                </a:lnTo>
                <a:lnTo>
                  <a:pt x="15" y="0"/>
                </a:lnTo>
                <a:lnTo>
                  <a:pt x="19" y="0"/>
                </a:lnTo>
                <a:lnTo>
                  <a:pt x="22" y="0"/>
                </a:lnTo>
                <a:lnTo>
                  <a:pt x="27" y="1"/>
                </a:lnTo>
                <a:lnTo>
                  <a:pt x="32" y="1"/>
                </a:lnTo>
                <a:lnTo>
                  <a:pt x="37" y="3"/>
                </a:lnTo>
                <a:lnTo>
                  <a:pt x="37" y="6"/>
                </a:lnTo>
                <a:lnTo>
                  <a:pt x="36" y="6"/>
                </a:lnTo>
                <a:lnTo>
                  <a:pt x="36" y="5"/>
                </a:lnTo>
                <a:lnTo>
                  <a:pt x="34" y="5"/>
                </a:lnTo>
                <a:lnTo>
                  <a:pt x="33" y="5"/>
                </a:lnTo>
                <a:lnTo>
                  <a:pt x="30" y="3"/>
                </a:lnTo>
                <a:lnTo>
                  <a:pt x="28" y="3"/>
                </a:lnTo>
                <a:lnTo>
                  <a:pt x="25" y="2"/>
                </a:lnTo>
                <a:lnTo>
                  <a:pt x="22" y="2"/>
                </a:lnTo>
                <a:lnTo>
                  <a:pt x="19" y="2"/>
                </a:lnTo>
                <a:lnTo>
                  <a:pt x="15" y="2"/>
                </a:lnTo>
                <a:lnTo>
                  <a:pt x="13" y="2"/>
                </a:lnTo>
                <a:lnTo>
                  <a:pt x="9" y="3"/>
                </a:lnTo>
                <a:lnTo>
                  <a:pt x="7" y="5"/>
                </a:lnTo>
                <a:lnTo>
                  <a:pt x="5" y="6"/>
                </a:lnTo>
                <a:lnTo>
                  <a:pt x="2" y="7"/>
                </a:lnTo>
                <a:lnTo>
                  <a:pt x="0" y="9"/>
                </a:lnTo>
                <a:lnTo>
                  <a:pt x="0" y="6"/>
                </a:lnTo>
                <a:close/>
              </a:path>
            </a:pathLst>
          </a:custGeom>
          <a:solidFill>
            <a:srgbClr val="000000"/>
          </a:solidFill>
          <a:ln w="9525">
            <a:noFill/>
            <a:round/>
            <a:headEnd/>
            <a:tailEnd/>
          </a:ln>
        </p:spPr>
        <p:txBody>
          <a:bodyPr/>
          <a:lstStyle/>
          <a:p>
            <a:endParaRPr lang="en-US">
              <a:latin typeface="+mj-lt"/>
            </a:endParaRPr>
          </a:p>
        </p:txBody>
      </p:sp>
      <p:sp>
        <p:nvSpPr>
          <p:cNvPr id="117" name="Freeform 113"/>
          <p:cNvSpPr>
            <a:spLocks/>
          </p:cNvSpPr>
          <p:nvPr/>
        </p:nvSpPr>
        <p:spPr bwMode="auto">
          <a:xfrm>
            <a:off x="1974900" y="3663950"/>
            <a:ext cx="58737" cy="17463"/>
          </a:xfrm>
          <a:custGeom>
            <a:avLst/>
            <a:gdLst>
              <a:gd name="T0" fmla="*/ 0 w 37"/>
              <a:gd name="T1" fmla="*/ 9525 h 11"/>
              <a:gd name="T2" fmla="*/ 0 w 37"/>
              <a:gd name="T3" fmla="*/ 9525 h 11"/>
              <a:gd name="T4" fmla="*/ 0 w 37"/>
              <a:gd name="T5" fmla="*/ 9525 h 11"/>
              <a:gd name="T6" fmla="*/ 1587 w 37"/>
              <a:gd name="T7" fmla="*/ 9525 h 11"/>
              <a:gd name="T8" fmla="*/ 1587 w 37"/>
              <a:gd name="T9" fmla="*/ 7938 h 11"/>
              <a:gd name="T10" fmla="*/ 3175 w 37"/>
              <a:gd name="T11" fmla="*/ 6350 h 11"/>
              <a:gd name="T12" fmla="*/ 6350 w 37"/>
              <a:gd name="T13" fmla="*/ 6350 h 11"/>
              <a:gd name="T14" fmla="*/ 7937 w 37"/>
              <a:gd name="T15" fmla="*/ 4763 h 11"/>
              <a:gd name="T16" fmla="*/ 11112 w 37"/>
              <a:gd name="T17" fmla="*/ 3175 h 11"/>
              <a:gd name="T18" fmla="*/ 14287 w 37"/>
              <a:gd name="T19" fmla="*/ 3175 h 11"/>
              <a:gd name="T20" fmla="*/ 19050 w 37"/>
              <a:gd name="T21" fmla="*/ 0 h 11"/>
              <a:gd name="T22" fmla="*/ 23812 w 37"/>
              <a:gd name="T23" fmla="*/ 0 h 11"/>
              <a:gd name="T24" fmla="*/ 30162 w 37"/>
              <a:gd name="T25" fmla="*/ 0 h 11"/>
              <a:gd name="T26" fmla="*/ 34925 w 37"/>
              <a:gd name="T27" fmla="*/ 0 h 11"/>
              <a:gd name="T28" fmla="*/ 42862 w 37"/>
              <a:gd name="T29" fmla="*/ 3175 h 11"/>
              <a:gd name="T30" fmla="*/ 50800 w 37"/>
              <a:gd name="T31" fmla="*/ 4763 h 11"/>
              <a:gd name="T32" fmla="*/ 58737 w 37"/>
              <a:gd name="T33" fmla="*/ 6350 h 11"/>
              <a:gd name="T34" fmla="*/ 58737 w 37"/>
              <a:gd name="T35" fmla="*/ 9525 h 11"/>
              <a:gd name="T36" fmla="*/ 57150 w 37"/>
              <a:gd name="T37" fmla="*/ 9525 h 11"/>
              <a:gd name="T38" fmla="*/ 57150 w 37"/>
              <a:gd name="T39" fmla="*/ 7938 h 11"/>
              <a:gd name="T40" fmla="*/ 53975 w 37"/>
              <a:gd name="T41" fmla="*/ 7938 h 11"/>
              <a:gd name="T42" fmla="*/ 52387 w 37"/>
              <a:gd name="T43" fmla="*/ 7938 h 11"/>
              <a:gd name="T44" fmla="*/ 47625 w 37"/>
              <a:gd name="T45" fmla="*/ 6350 h 11"/>
              <a:gd name="T46" fmla="*/ 44450 w 37"/>
              <a:gd name="T47" fmla="*/ 6350 h 11"/>
              <a:gd name="T48" fmla="*/ 39687 w 37"/>
              <a:gd name="T49" fmla="*/ 6350 h 11"/>
              <a:gd name="T50" fmla="*/ 34925 w 37"/>
              <a:gd name="T51" fmla="*/ 4763 h 11"/>
              <a:gd name="T52" fmla="*/ 30162 w 37"/>
              <a:gd name="T53" fmla="*/ 4763 h 11"/>
              <a:gd name="T54" fmla="*/ 23812 w 37"/>
              <a:gd name="T55" fmla="*/ 4763 h 11"/>
              <a:gd name="T56" fmla="*/ 20637 w 37"/>
              <a:gd name="T57" fmla="*/ 4763 h 11"/>
              <a:gd name="T58" fmla="*/ 14287 w 37"/>
              <a:gd name="T59" fmla="*/ 6350 h 11"/>
              <a:gd name="T60" fmla="*/ 11112 w 37"/>
              <a:gd name="T61" fmla="*/ 7938 h 11"/>
              <a:gd name="T62" fmla="*/ 7937 w 37"/>
              <a:gd name="T63" fmla="*/ 9525 h 11"/>
              <a:gd name="T64" fmla="*/ 3175 w 37"/>
              <a:gd name="T65" fmla="*/ 14288 h 11"/>
              <a:gd name="T66" fmla="*/ 0 w 37"/>
              <a:gd name="T67" fmla="*/ 17463 h 11"/>
              <a:gd name="T68" fmla="*/ 0 w 37"/>
              <a:gd name="T69" fmla="*/ 9525 h 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11"/>
              <a:gd name="T107" fmla="*/ 37 w 37"/>
              <a:gd name="T108" fmla="*/ 11 h 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11">
                <a:moveTo>
                  <a:pt x="0" y="6"/>
                </a:moveTo>
                <a:lnTo>
                  <a:pt x="0" y="6"/>
                </a:lnTo>
                <a:lnTo>
                  <a:pt x="1" y="6"/>
                </a:lnTo>
                <a:lnTo>
                  <a:pt x="1" y="5"/>
                </a:lnTo>
                <a:lnTo>
                  <a:pt x="2" y="4"/>
                </a:lnTo>
                <a:lnTo>
                  <a:pt x="4" y="4"/>
                </a:lnTo>
                <a:lnTo>
                  <a:pt x="5" y="3"/>
                </a:lnTo>
                <a:lnTo>
                  <a:pt x="7" y="2"/>
                </a:lnTo>
                <a:lnTo>
                  <a:pt x="9" y="2"/>
                </a:lnTo>
                <a:lnTo>
                  <a:pt x="12" y="0"/>
                </a:lnTo>
                <a:lnTo>
                  <a:pt x="15" y="0"/>
                </a:lnTo>
                <a:lnTo>
                  <a:pt x="19" y="0"/>
                </a:lnTo>
                <a:lnTo>
                  <a:pt x="22" y="0"/>
                </a:lnTo>
                <a:lnTo>
                  <a:pt x="27" y="2"/>
                </a:lnTo>
                <a:lnTo>
                  <a:pt x="32" y="3"/>
                </a:lnTo>
                <a:lnTo>
                  <a:pt x="37" y="4"/>
                </a:lnTo>
                <a:lnTo>
                  <a:pt x="37" y="6"/>
                </a:lnTo>
                <a:lnTo>
                  <a:pt x="36" y="6"/>
                </a:lnTo>
                <a:lnTo>
                  <a:pt x="36" y="5"/>
                </a:lnTo>
                <a:lnTo>
                  <a:pt x="34" y="5"/>
                </a:lnTo>
                <a:lnTo>
                  <a:pt x="33" y="5"/>
                </a:lnTo>
                <a:lnTo>
                  <a:pt x="30" y="4"/>
                </a:lnTo>
                <a:lnTo>
                  <a:pt x="28" y="4"/>
                </a:lnTo>
                <a:lnTo>
                  <a:pt x="25" y="4"/>
                </a:lnTo>
                <a:lnTo>
                  <a:pt x="22" y="3"/>
                </a:lnTo>
                <a:lnTo>
                  <a:pt x="19" y="3"/>
                </a:lnTo>
                <a:lnTo>
                  <a:pt x="15" y="3"/>
                </a:lnTo>
                <a:lnTo>
                  <a:pt x="13" y="3"/>
                </a:lnTo>
                <a:lnTo>
                  <a:pt x="9" y="4"/>
                </a:lnTo>
                <a:lnTo>
                  <a:pt x="7" y="5"/>
                </a:lnTo>
                <a:lnTo>
                  <a:pt x="5" y="6"/>
                </a:lnTo>
                <a:lnTo>
                  <a:pt x="2" y="9"/>
                </a:lnTo>
                <a:lnTo>
                  <a:pt x="0" y="11"/>
                </a:lnTo>
                <a:lnTo>
                  <a:pt x="0" y="6"/>
                </a:lnTo>
                <a:close/>
              </a:path>
            </a:pathLst>
          </a:custGeom>
          <a:solidFill>
            <a:srgbClr val="000000"/>
          </a:solidFill>
          <a:ln w="9525">
            <a:noFill/>
            <a:round/>
            <a:headEnd/>
            <a:tailEnd/>
          </a:ln>
        </p:spPr>
        <p:txBody>
          <a:bodyPr/>
          <a:lstStyle/>
          <a:p>
            <a:endParaRPr lang="en-US">
              <a:latin typeface="+mj-lt"/>
            </a:endParaRPr>
          </a:p>
        </p:txBody>
      </p:sp>
      <p:sp>
        <p:nvSpPr>
          <p:cNvPr id="118" name="Freeform 114"/>
          <p:cNvSpPr>
            <a:spLocks/>
          </p:cNvSpPr>
          <p:nvPr/>
        </p:nvSpPr>
        <p:spPr bwMode="auto">
          <a:xfrm>
            <a:off x="2030462" y="3646488"/>
            <a:ext cx="96838" cy="177800"/>
          </a:xfrm>
          <a:custGeom>
            <a:avLst/>
            <a:gdLst>
              <a:gd name="T0" fmla="*/ 0 w 61"/>
              <a:gd name="T1" fmla="*/ 0 h 112"/>
              <a:gd name="T2" fmla="*/ 0 w 61"/>
              <a:gd name="T3" fmla="*/ 171450 h 112"/>
              <a:gd name="T4" fmla="*/ 30163 w 61"/>
              <a:gd name="T5" fmla="*/ 177800 h 112"/>
              <a:gd name="T6" fmla="*/ 28575 w 61"/>
              <a:gd name="T7" fmla="*/ 155575 h 112"/>
              <a:gd name="T8" fmla="*/ 96838 w 61"/>
              <a:gd name="T9" fmla="*/ 165100 h 112"/>
              <a:gd name="T10" fmla="*/ 96838 w 61"/>
              <a:gd name="T11" fmla="*/ 155575 h 112"/>
              <a:gd name="T12" fmla="*/ 47625 w 61"/>
              <a:gd name="T13" fmla="*/ 149225 h 112"/>
              <a:gd name="T14" fmla="*/ 46038 w 61"/>
              <a:gd name="T15" fmla="*/ 128588 h 112"/>
              <a:gd name="T16" fmla="*/ 14288 w 61"/>
              <a:gd name="T17" fmla="*/ 128588 h 112"/>
              <a:gd name="T18" fmla="*/ 12700 w 61"/>
              <a:gd name="T19" fmla="*/ 127000 h 112"/>
              <a:gd name="T20" fmla="*/ 11113 w 61"/>
              <a:gd name="T21" fmla="*/ 120650 h 112"/>
              <a:gd name="T22" fmla="*/ 9525 w 61"/>
              <a:gd name="T23" fmla="*/ 109538 h 112"/>
              <a:gd name="T24" fmla="*/ 6350 w 61"/>
              <a:gd name="T25" fmla="*/ 92075 h 112"/>
              <a:gd name="T26" fmla="*/ 3175 w 61"/>
              <a:gd name="T27" fmla="*/ 73025 h 112"/>
              <a:gd name="T28" fmla="*/ 1588 w 61"/>
              <a:gd name="T29" fmla="*/ 53975 h 112"/>
              <a:gd name="T30" fmla="*/ 3175 w 61"/>
              <a:gd name="T31" fmla="*/ 28575 h 112"/>
              <a:gd name="T32" fmla="*/ 9525 w 61"/>
              <a:gd name="T33" fmla="*/ 4763 h 112"/>
              <a:gd name="T34" fmla="*/ 0 w 61"/>
              <a:gd name="T35" fmla="*/ 0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1"/>
              <a:gd name="T55" fmla="*/ 0 h 112"/>
              <a:gd name="T56" fmla="*/ 61 w 61"/>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1" h="112">
                <a:moveTo>
                  <a:pt x="0" y="0"/>
                </a:moveTo>
                <a:lnTo>
                  <a:pt x="0" y="108"/>
                </a:lnTo>
                <a:lnTo>
                  <a:pt x="19" y="112"/>
                </a:lnTo>
                <a:lnTo>
                  <a:pt x="18" y="98"/>
                </a:lnTo>
                <a:lnTo>
                  <a:pt x="61" y="104"/>
                </a:lnTo>
                <a:lnTo>
                  <a:pt x="61" y="98"/>
                </a:lnTo>
                <a:lnTo>
                  <a:pt x="30" y="94"/>
                </a:lnTo>
                <a:lnTo>
                  <a:pt x="29" y="81"/>
                </a:lnTo>
                <a:lnTo>
                  <a:pt x="9" y="81"/>
                </a:lnTo>
                <a:lnTo>
                  <a:pt x="8" y="80"/>
                </a:lnTo>
                <a:lnTo>
                  <a:pt x="7" y="76"/>
                </a:lnTo>
                <a:lnTo>
                  <a:pt x="6" y="69"/>
                </a:lnTo>
                <a:lnTo>
                  <a:pt x="4" y="58"/>
                </a:lnTo>
                <a:lnTo>
                  <a:pt x="2" y="46"/>
                </a:lnTo>
                <a:lnTo>
                  <a:pt x="1" y="34"/>
                </a:lnTo>
                <a:lnTo>
                  <a:pt x="2" y="18"/>
                </a:lnTo>
                <a:lnTo>
                  <a:pt x="6" y="3"/>
                </a:lnTo>
                <a:lnTo>
                  <a:pt x="0" y="0"/>
                </a:lnTo>
                <a:close/>
              </a:path>
            </a:pathLst>
          </a:custGeom>
          <a:solidFill>
            <a:srgbClr val="001999"/>
          </a:solidFill>
          <a:ln w="9525">
            <a:noFill/>
            <a:round/>
            <a:headEnd/>
            <a:tailEnd/>
          </a:ln>
        </p:spPr>
        <p:txBody>
          <a:bodyPr/>
          <a:lstStyle/>
          <a:p>
            <a:endParaRPr lang="en-US">
              <a:latin typeface="+mj-lt"/>
            </a:endParaRPr>
          </a:p>
        </p:txBody>
      </p:sp>
      <p:sp>
        <p:nvSpPr>
          <p:cNvPr id="119" name="Freeform 115"/>
          <p:cNvSpPr>
            <a:spLocks/>
          </p:cNvSpPr>
          <p:nvPr/>
        </p:nvSpPr>
        <p:spPr bwMode="auto">
          <a:xfrm>
            <a:off x="2078087" y="3605213"/>
            <a:ext cx="125413" cy="23812"/>
          </a:xfrm>
          <a:custGeom>
            <a:avLst/>
            <a:gdLst>
              <a:gd name="T0" fmla="*/ 0 w 79"/>
              <a:gd name="T1" fmla="*/ 23812 h 15"/>
              <a:gd name="T2" fmla="*/ 0 w 79"/>
              <a:gd name="T3" fmla="*/ 23812 h 15"/>
              <a:gd name="T4" fmla="*/ 4763 w 79"/>
              <a:gd name="T5" fmla="*/ 22225 h 15"/>
              <a:gd name="T6" fmla="*/ 6350 w 79"/>
              <a:gd name="T7" fmla="*/ 22225 h 15"/>
              <a:gd name="T8" fmla="*/ 11113 w 79"/>
              <a:gd name="T9" fmla="*/ 20637 h 15"/>
              <a:gd name="T10" fmla="*/ 17463 w 79"/>
              <a:gd name="T11" fmla="*/ 19050 h 15"/>
              <a:gd name="T12" fmla="*/ 22225 w 79"/>
              <a:gd name="T13" fmla="*/ 15875 h 15"/>
              <a:gd name="T14" fmla="*/ 30163 w 79"/>
              <a:gd name="T15" fmla="*/ 14287 h 15"/>
              <a:gd name="T16" fmla="*/ 38100 w 79"/>
              <a:gd name="T17" fmla="*/ 12700 h 15"/>
              <a:gd name="T18" fmla="*/ 47625 w 79"/>
              <a:gd name="T19" fmla="*/ 12700 h 15"/>
              <a:gd name="T20" fmla="*/ 55563 w 79"/>
              <a:gd name="T21" fmla="*/ 11112 h 15"/>
              <a:gd name="T22" fmla="*/ 66675 w 79"/>
              <a:gd name="T23" fmla="*/ 11112 h 15"/>
              <a:gd name="T24" fmla="*/ 76200 w 79"/>
              <a:gd name="T25" fmla="*/ 9525 h 15"/>
              <a:gd name="T26" fmla="*/ 87313 w 79"/>
              <a:gd name="T27" fmla="*/ 11112 h 15"/>
              <a:gd name="T28" fmla="*/ 98425 w 79"/>
              <a:gd name="T29" fmla="*/ 11112 h 15"/>
              <a:gd name="T30" fmla="*/ 109538 w 79"/>
              <a:gd name="T31" fmla="*/ 12700 h 15"/>
              <a:gd name="T32" fmla="*/ 120650 w 79"/>
              <a:gd name="T33" fmla="*/ 14287 h 15"/>
              <a:gd name="T34" fmla="*/ 125413 w 79"/>
              <a:gd name="T35" fmla="*/ 0 h 15"/>
              <a:gd name="T36" fmla="*/ 125413 w 79"/>
              <a:gd name="T37" fmla="*/ 0 h 15"/>
              <a:gd name="T38" fmla="*/ 120650 w 79"/>
              <a:gd name="T39" fmla="*/ 0 h 15"/>
              <a:gd name="T40" fmla="*/ 117475 w 79"/>
              <a:gd name="T41" fmla="*/ 0 h 15"/>
              <a:gd name="T42" fmla="*/ 111125 w 79"/>
              <a:gd name="T43" fmla="*/ 0 h 15"/>
              <a:gd name="T44" fmla="*/ 104775 w 79"/>
              <a:gd name="T45" fmla="*/ 0 h 15"/>
              <a:gd name="T46" fmla="*/ 96838 w 79"/>
              <a:gd name="T47" fmla="*/ 0 h 15"/>
              <a:gd name="T48" fmla="*/ 88900 w 79"/>
              <a:gd name="T49" fmla="*/ 0 h 15"/>
              <a:gd name="T50" fmla="*/ 80963 w 79"/>
              <a:gd name="T51" fmla="*/ 1587 h 15"/>
              <a:gd name="T52" fmla="*/ 69850 w 79"/>
              <a:gd name="T53" fmla="*/ 1587 h 15"/>
              <a:gd name="T54" fmla="*/ 60325 w 79"/>
              <a:gd name="T55" fmla="*/ 1587 h 15"/>
              <a:gd name="T56" fmla="*/ 49213 w 79"/>
              <a:gd name="T57" fmla="*/ 3175 h 15"/>
              <a:gd name="T58" fmla="*/ 39688 w 79"/>
              <a:gd name="T59" fmla="*/ 4762 h 15"/>
              <a:gd name="T60" fmla="*/ 28575 w 79"/>
              <a:gd name="T61" fmla="*/ 7937 h 15"/>
              <a:gd name="T62" fmla="*/ 19050 w 79"/>
              <a:gd name="T63" fmla="*/ 9525 h 15"/>
              <a:gd name="T64" fmla="*/ 9525 w 79"/>
              <a:gd name="T65" fmla="*/ 11112 h 15"/>
              <a:gd name="T66" fmla="*/ 0 w 79"/>
              <a:gd name="T67" fmla="*/ 12700 h 15"/>
              <a:gd name="T68" fmla="*/ 0 w 79"/>
              <a:gd name="T69" fmla="*/ 23812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5"/>
              <a:gd name="T107" fmla="*/ 79 w 79"/>
              <a:gd name="T108" fmla="*/ 15 h 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5">
                <a:moveTo>
                  <a:pt x="0" y="15"/>
                </a:moveTo>
                <a:lnTo>
                  <a:pt x="0" y="15"/>
                </a:lnTo>
                <a:lnTo>
                  <a:pt x="3" y="14"/>
                </a:lnTo>
                <a:lnTo>
                  <a:pt x="4" y="14"/>
                </a:lnTo>
                <a:lnTo>
                  <a:pt x="7" y="13"/>
                </a:lnTo>
                <a:lnTo>
                  <a:pt x="11" y="12"/>
                </a:lnTo>
                <a:lnTo>
                  <a:pt x="14" y="10"/>
                </a:lnTo>
                <a:lnTo>
                  <a:pt x="19" y="9"/>
                </a:lnTo>
                <a:lnTo>
                  <a:pt x="24" y="8"/>
                </a:lnTo>
                <a:lnTo>
                  <a:pt x="30" y="8"/>
                </a:lnTo>
                <a:lnTo>
                  <a:pt x="35" y="7"/>
                </a:lnTo>
                <a:lnTo>
                  <a:pt x="42" y="7"/>
                </a:lnTo>
                <a:lnTo>
                  <a:pt x="48" y="6"/>
                </a:lnTo>
                <a:lnTo>
                  <a:pt x="55" y="7"/>
                </a:lnTo>
                <a:lnTo>
                  <a:pt x="62" y="7"/>
                </a:lnTo>
                <a:lnTo>
                  <a:pt x="69" y="8"/>
                </a:lnTo>
                <a:lnTo>
                  <a:pt x="76" y="9"/>
                </a:lnTo>
                <a:lnTo>
                  <a:pt x="79" y="0"/>
                </a:lnTo>
                <a:lnTo>
                  <a:pt x="76" y="0"/>
                </a:lnTo>
                <a:lnTo>
                  <a:pt x="74" y="0"/>
                </a:lnTo>
                <a:lnTo>
                  <a:pt x="70" y="0"/>
                </a:lnTo>
                <a:lnTo>
                  <a:pt x="66" y="0"/>
                </a:lnTo>
                <a:lnTo>
                  <a:pt x="61" y="0"/>
                </a:lnTo>
                <a:lnTo>
                  <a:pt x="56" y="0"/>
                </a:lnTo>
                <a:lnTo>
                  <a:pt x="51" y="1"/>
                </a:lnTo>
                <a:lnTo>
                  <a:pt x="44" y="1"/>
                </a:lnTo>
                <a:lnTo>
                  <a:pt x="38" y="1"/>
                </a:lnTo>
                <a:lnTo>
                  <a:pt x="31" y="2"/>
                </a:lnTo>
                <a:lnTo>
                  <a:pt x="25" y="3"/>
                </a:lnTo>
                <a:lnTo>
                  <a:pt x="18" y="5"/>
                </a:lnTo>
                <a:lnTo>
                  <a:pt x="12" y="6"/>
                </a:lnTo>
                <a:lnTo>
                  <a:pt x="6" y="7"/>
                </a:lnTo>
                <a:lnTo>
                  <a:pt x="0" y="8"/>
                </a:lnTo>
                <a:lnTo>
                  <a:pt x="0" y="15"/>
                </a:lnTo>
                <a:close/>
              </a:path>
            </a:pathLst>
          </a:custGeom>
          <a:solidFill>
            <a:srgbClr val="333333"/>
          </a:solidFill>
          <a:ln w="9525">
            <a:noFill/>
            <a:round/>
            <a:headEnd/>
            <a:tailEnd/>
          </a:ln>
        </p:spPr>
        <p:txBody>
          <a:bodyPr/>
          <a:lstStyle/>
          <a:p>
            <a:endParaRPr lang="en-US">
              <a:latin typeface="+mj-lt"/>
            </a:endParaRPr>
          </a:p>
        </p:txBody>
      </p:sp>
      <p:sp>
        <p:nvSpPr>
          <p:cNvPr id="120" name="Freeform 116"/>
          <p:cNvSpPr>
            <a:spLocks/>
          </p:cNvSpPr>
          <p:nvPr/>
        </p:nvSpPr>
        <p:spPr bwMode="auto">
          <a:xfrm>
            <a:off x="2006650" y="3827463"/>
            <a:ext cx="209550" cy="71437"/>
          </a:xfrm>
          <a:custGeom>
            <a:avLst/>
            <a:gdLst>
              <a:gd name="T0" fmla="*/ 87312 w 132"/>
              <a:gd name="T1" fmla="*/ 68262 h 45"/>
              <a:gd name="T2" fmla="*/ 88900 w 132"/>
              <a:gd name="T3" fmla="*/ 68262 h 45"/>
              <a:gd name="T4" fmla="*/ 88900 w 132"/>
              <a:gd name="T5" fmla="*/ 66675 h 45"/>
              <a:gd name="T6" fmla="*/ 90487 w 132"/>
              <a:gd name="T7" fmla="*/ 66675 h 45"/>
              <a:gd name="T8" fmla="*/ 93662 w 132"/>
              <a:gd name="T9" fmla="*/ 65087 h 45"/>
              <a:gd name="T10" fmla="*/ 96837 w 132"/>
              <a:gd name="T11" fmla="*/ 65087 h 45"/>
              <a:gd name="T12" fmla="*/ 100012 w 132"/>
              <a:gd name="T13" fmla="*/ 63500 h 45"/>
              <a:gd name="T14" fmla="*/ 103188 w 132"/>
              <a:gd name="T15" fmla="*/ 61912 h 45"/>
              <a:gd name="T16" fmla="*/ 107950 w 132"/>
              <a:gd name="T17" fmla="*/ 60325 h 45"/>
              <a:gd name="T18" fmla="*/ 112712 w 132"/>
              <a:gd name="T19" fmla="*/ 57150 h 45"/>
              <a:gd name="T20" fmla="*/ 115887 w 132"/>
              <a:gd name="T21" fmla="*/ 53975 h 45"/>
              <a:gd name="T22" fmla="*/ 120650 w 132"/>
              <a:gd name="T23" fmla="*/ 52387 h 45"/>
              <a:gd name="T24" fmla="*/ 123825 w 132"/>
              <a:gd name="T25" fmla="*/ 50800 h 45"/>
              <a:gd name="T26" fmla="*/ 127000 w 132"/>
              <a:gd name="T27" fmla="*/ 46037 h 45"/>
              <a:gd name="T28" fmla="*/ 130175 w 132"/>
              <a:gd name="T29" fmla="*/ 44450 h 45"/>
              <a:gd name="T30" fmla="*/ 133350 w 132"/>
              <a:gd name="T31" fmla="*/ 41275 h 45"/>
              <a:gd name="T32" fmla="*/ 134937 w 132"/>
              <a:gd name="T33" fmla="*/ 38100 h 45"/>
              <a:gd name="T34" fmla="*/ 0 w 132"/>
              <a:gd name="T35" fmla="*/ 4762 h 45"/>
              <a:gd name="T36" fmla="*/ 9525 w 132"/>
              <a:gd name="T37" fmla="*/ 0 h 45"/>
              <a:gd name="T38" fmla="*/ 209550 w 132"/>
              <a:gd name="T39" fmla="*/ 50800 h 45"/>
              <a:gd name="T40" fmla="*/ 200025 w 132"/>
              <a:gd name="T41" fmla="*/ 53975 h 45"/>
              <a:gd name="T42" fmla="*/ 142875 w 132"/>
              <a:gd name="T43" fmla="*/ 39687 h 45"/>
              <a:gd name="T44" fmla="*/ 142875 w 132"/>
              <a:gd name="T45" fmla="*/ 39687 h 45"/>
              <a:gd name="T46" fmla="*/ 142875 w 132"/>
              <a:gd name="T47" fmla="*/ 41275 h 45"/>
              <a:gd name="T48" fmla="*/ 141287 w 132"/>
              <a:gd name="T49" fmla="*/ 41275 h 45"/>
              <a:gd name="T50" fmla="*/ 141287 w 132"/>
              <a:gd name="T51" fmla="*/ 42862 h 45"/>
              <a:gd name="T52" fmla="*/ 138112 w 132"/>
              <a:gd name="T53" fmla="*/ 44450 h 45"/>
              <a:gd name="T54" fmla="*/ 136525 w 132"/>
              <a:gd name="T55" fmla="*/ 46037 h 45"/>
              <a:gd name="T56" fmla="*/ 134937 w 132"/>
              <a:gd name="T57" fmla="*/ 49212 h 45"/>
              <a:gd name="T58" fmla="*/ 131762 w 132"/>
              <a:gd name="T59" fmla="*/ 50800 h 45"/>
              <a:gd name="T60" fmla="*/ 127000 w 132"/>
              <a:gd name="T61" fmla="*/ 52387 h 45"/>
              <a:gd name="T62" fmla="*/ 123825 w 132"/>
              <a:gd name="T63" fmla="*/ 55562 h 45"/>
              <a:gd name="T64" fmla="*/ 120650 w 132"/>
              <a:gd name="T65" fmla="*/ 57150 h 45"/>
              <a:gd name="T66" fmla="*/ 114300 w 132"/>
              <a:gd name="T67" fmla="*/ 60325 h 45"/>
              <a:gd name="T68" fmla="*/ 111125 w 132"/>
              <a:gd name="T69" fmla="*/ 63500 h 45"/>
              <a:gd name="T70" fmla="*/ 103188 w 132"/>
              <a:gd name="T71" fmla="*/ 65087 h 45"/>
              <a:gd name="T72" fmla="*/ 98425 w 132"/>
              <a:gd name="T73" fmla="*/ 68262 h 45"/>
              <a:gd name="T74" fmla="*/ 90487 w 132"/>
              <a:gd name="T75" fmla="*/ 71437 h 45"/>
              <a:gd name="T76" fmla="*/ 87312 w 132"/>
              <a:gd name="T77" fmla="*/ 68262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2"/>
              <a:gd name="T118" fmla="*/ 0 h 45"/>
              <a:gd name="T119" fmla="*/ 132 w 132"/>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2" h="45">
                <a:moveTo>
                  <a:pt x="55" y="43"/>
                </a:moveTo>
                <a:lnTo>
                  <a:pt x="56" y="43"/>
                </a:lnTo>
                <a:lnTo>
                  <a:pt x="56" y="42"/>
                </a:lnTo>
                <a:lnTo>
                  <a:pt x="57" y="42"/>
                </a:lnTo>
                <a:lnTo>
                  <a:pt x="59" y="41"/>
                </a:lnTo>
                <a:lnTo>
                  <a:pt x="61" y="41"/>
                </a:lnTo>
                <a:lnTo>
                  <a:pt x="63" y="40"/>
                </a:lnTo>
                <a:lnTo>
                  <a:pt x="65" y="39"/>
                </a:lnTo>
                <a:lnTo>
                  <a:pt x="68" y="38"/>
                </a:lnTo>
                <a:lnTo>
                  <a:pt x="71" y="36"/>
                </a:lnTo>
                <a:lnTo>
                  <a:pt x="73" y="34"/>
                </a:lnTo>
                <a:lnTo>
                  <a:pt x="76" y="33"/>
                </a:lnTo>
                <a:lnTo>
                  <a:pt x="78" y="32"/>
                </a:lnTo>
                <a:lnTo>
                  <a:pt x="80" y="29"/>
                </a:lnTo>
                <a:lnTo>
                  <a:pt x="82" y="28"/>
                </a:lnTo>
                <a:lnTo>
                  <a:pt x="84" y="26"/>
                </a:lnTo>
                <a:lnTo>
                  <a:pt x="85" y="24"/>
                </a:lnTo>
                <a:lnTo>
                  <a:pt x="0" y="3"/>
                </a:lnTo>
                <a:lnTo>
                  <a:pt x="6" y="0"/>
                </a:lnTo>
                <a:lnTo>
                  <a:pt x="132" y="32"/>
                </a:lnTo>
                <a:lnTo>
                  <a:pt x="126" y="34"/>
                </a:lnTo>
                <a:lnTo>
                  <a:pt x="90" y="25"/>
                </a:lnTo>
                <a:lnTo>
                  <a:pt x="90" y="26"/>
                </a:lnTo>
                <a:lnTo>
                  <a:pt x="89" y="26"/>
                </a:lnTo>
                <a:lnTo>
                  <a:pt x="89" y="27"/>
                </a:lnTo>
                <a:lnTo>
                  <a:pt x="87" y="28"/>
                </a:lnTo>
                <a:lnTo>
                  <a:pt x="86" y="29"/>
                </a:lnTo>
                <a:lnTo>
                  <a:pt x="85" y="31"/>
                </a:lnTo>
                <a:lnTo>
                  <a:pt x="83" y="32"/>
                </a:lnTo>
                <a:lnTo>
                  <a:pt x="80" y="33"/>
                </a:lnTo>
                <a:lnTo>
                  <a:pt x="78" y="35"/>
                </a:lnTo>
                <a:lnTo>
                  <a:pt x="76" y="36"/>
                </a:lnTo>
                <a:lnTo>
                  <a:pt x="72" y="38"/>
                </a:lnTo>
                <a:lnTo>
                  <a:pt x="70" y="40"/>
                </a:lnTo>
                <a:lnTo>
                  <a:pt x="65" y="41"/>
                </a:lnTo>
                <a:lnTo>
                  <a:pt x="62" y="43"/>
                </a:lnTo>
                <a:lnTo>
                  <a:pt x="57" y="45"/>
                </a:lnTo>
                <a:lnTo>
                  <a:pt x="55" y="43"/>
                </a:lnTo>
                <a:close/>
              </a:path>
            </a:pathLst>
          </a:custGeom>
          <a:solidFill>
            <a:srgbClr val="000000"/>
          </a:solidFill>
          <a:ln w="9525">
            <a:noFill/>
            <a:round/>
            <a:headEnd/>
            <a:tailEnd/>
          </a:ln>
        </p:spPr>
        <p:txBody>
          <a:bodyPr/>
          <a:lstStyle/>
          <a:p>
            <a:endParaRPr lang="en-US">
              <a:latin typeface="+mj-lt"/>
            </a:endParaRPr>
          </a:p>
        </p:txBody>
      </p:sp>
      <p:sp>
        <p:nvSpPr>
          <p:cNvPr id="121" name="Freeform 117"/>
          <p:cNvSpPr>
            <a:spLocks/>
          </p:cNvSpPr>
          <p:nvPr/>
        </p:nvSpPr>
        <p:spPr bwMode="auto">
          <a:xfrm>
            <a:off x="1962200" y="3846513"/>
            <a:ext cx="214312" cy="63500"/>
          </a:xfrm>
          <a:custGeom>
            <a:avLst/>
            <a:gdLst>
              <a:gd name="T0" fmla="*/ 0 w 135"/>
              <a:gd name="T1" fmla="*/ 0 h 40"/>
              <a:gd name="T2" fmla="*/ 209550 w 135"/>
              <a:gd name="T3" fmla="*/ 63500 h 40"/>
              <a:gd name="T4" fmla="*/ 214312 w 135"/>
              <a:gd name="T5" fmla="*/ 63500 h 40"/>
              <a:gd name="T6" fmla="*/ 7937 w 135"/>
              <a:gd name="T7" fmla="*/ 0 h 40"/>
              <a:gd name="T8" fmla="*/ 0 w 135"/>
              <a:gd name="T9" fmla="*/ 0 h 40"/>
              <a:gd name="T10" fmla="*/ 0 60000 65536"/>
              <a:gd name="T11" fmla="*/ 0 60000 65536"/>
              <a:gd name="T12" fmla="*/ 0 60000 65536"/>
              <a:gd name="T13" fmla="*/ 0 60000 65536"/>
              <a:gd name="T14" fmla="*/ 0 60000 65536"/>
              <a:gd name="T15" fmla="*/ 0 w 135"/>
              <a:gd name="T16" fmla="*/ 0 h 40"/>
              <a:gd name="T17" fmla="*/ 135 w 135"/>
              <a:gd name="T18" fmla="*/ 40 h 40"/>
            </a:gdLst>
            <a:ahLst/>
            <a:cxnLst>
              <a:cxn ang="T10">
                <a:pos x="T0" y="T1"/>
              </a:cxn>
              <a:cxn ang="T11">
                <a:pos x="T2" y="T3"/>
              </a:cxn>
              <a:cxn ang="T12">
                <a:pos x="T4" y="T5"/>
              </a:cxn>
              <a:cxn ang="T13">
                <a:pos x="T6" y="T7"/>
              </a:cxn>
              <a:cxn ang="T14">
                <a:pos x="T8" y="T9"/>
              </a:cxn>
            </a:cxnLst>
            <a:rect l="T15" t="T16" r="T17" b="T18"/>
            <a:pathLst>
              <a:path w="135" h="40">
                <a:moveTo>
                  <a:pt x="0" y="0"/>
                </a:moveTo>
                <a:lnTo>
                  <a:pt x="132" y="40"/>
                </a:lnTo>
                <a:lnTo>
                  <a:pt x="135" y="40"/>
                </a:lnTo>
                <a:lnTo>
                  <a:pt x="5" y="0"/>
                </a:lnTo>
                <a:lnTo>
                  <a:pt x="0" y="0"/>
                </a:lnTo>
                <a:close/>
              </a:path>
            </a:pathLst>
          </a:custGeom>
          <a:solidFill>
            <a:srgbClr val="000000"/>
          </a:solidFill>
          <a:ln w="9525">
            <a:noFill/>
            <a:round/>
            <a:headEnd/>
            <a:tailEnd/>
          </a:ln>
        </p:spPr>
        <p:txBody>
          <a:bodyPr/>
          <a:lstStyle/>
          <a:p>
            <a:endParaRPr lang="en-US">
              <a:latin typeface="+mj-lt"/>
            </a:endParaRPr>
          </a:p>
        </p:txBody>
      </p:sp>
      <p:sp>
        <p:nvSpPr>
          <p:cNvPr id="122" name="Freeform 118"/>
          <p:cNvSpPr>
            <a:spLocks/>
          </p:cNvSpPr>
          <p:nvPr/>
        </p:nvSpPr>
        <p:spPr bwMode="auto">
          <a:xfrm>
            <a:off x="1998712" y="3838575"/>
            <a:ext cx="209550" cy="55563"/>
          </a:xfrm>
          <a:custGeom>
            <a:avLst/>
            <a:gdLst>
              <a:gd name="T0" fmla="*/ 0 w 132"/>
              <a:gd name="T1" fmla="*/ 0 h 35"/>
              <a:gd name="T2" fmla="*/ 206375 w 132"/>
              <a:gd name="T3" fmla="*/ 55563 h 35"/>
              <a:gd name="T4" fmla="*/ 209550 w 132"/>
              <a:gd name="T5" fmla="*/ 55563 h 35"/>
              <a:gd name="T6" fmla="*/ 6350 w 132"/>
              <a:gd name="T7" fmla="*/ 0 h 35"/>
              <a:gd name="T8" fmla="*/ 0 w 132"/>
              <a:gd name="T9" fmla="*/ 0 h 35"/>
              <a:gd name="T10" fmla="*/ 0 60000 65536"/>
              <a:gd name="T11" fmla="*/ 0 60000 65536"/>
              <a:gd name="T12" fmla="*/ 0 60000 65536"/>
              <a:gd name="T13" fmla="*/ 0 60000 65536"/>
              <a:gd name="T14" fmla="*/ 0 60000 65536"/>
              <a:gd name="T15" fmla="*/ 0 w 132"/>
              <a:gd name="T16" fmla="*/ 0 h 35"/>
              <a:gd name="T17" fmla="*/ 132 w 132"/>
              <a:gd name="T18" fmla="*/ 35 h 35"/>
            </a:gdLst>
            <a:ahLst/>
            <a:cxnLst>
              <a:cxn ang="T10">
                <a:pos x="T0" y="T1"/>
              </a:cxn>
              <a:cxn ang="T11">
                <a:pos x="T2" y="T3"/>
              </a:cxn>
              <a:cxn ang="T12">
                <a:pos x="T4" y="T5"/>
              </a:cxn>
              <a:cxn ang="T13">
                <a:pos x="T6" y="T7"/>
              </a:cxn>
              <a:cxn ang="T14">
                <a:pos x="T8" y="T9"/>
              </a:cxn>
            </a:cxnLst>
            <a:rect l="T15" t="T16" r="T17" b="T18"/>
            <a:pathLst>
              <a:path w="132" h="35">
                <a:moveTo>
                  <a:pt x="0" y="0"/>
                </a:moveTo>
                <a:lnTo>
                  <a:pt x="130" y="35"/>
                </a:lnTo>
                <a:lnTo>
                  <a:pt x="132" y="35"/>
                </a:lnTo>
                <a:lnTo>
                  <a:pt x="4" y="0"/>
                </a:lnTo>
                <a:lnTo>
                  <a:pt x="0" y="0"/>
                </a:lnTo>
                <a:close/>
              </a:path>
            </a:pathLst>
          </a:custGeom>
          <a:solidFill>
            <a:srgbClr val="000000"/>
          </a:solidFill>
          <a:ln w="9525">
            <a:noFill/>
            <a:round/>
            <a:headEnd/>
            <a:tailEnd/>
          </a:ln>
        </p:spPr>
        <p:txBody>
          <a:bodyPr/>
          <a:lstStyle/>
          <a:p>
            <a:endParaRPr lang="en-US">
              <a:latin typeface="+mj-lt"/>
            </a:endParaRPr>
          </a:p>
        </p:txBody>
      </p:sp>
      <p:sp>
        <p:nvSpPr>
          <p:cNvPr id="123" name="Freeform 119"/>
          <p:cNvSpPr>
            <a:spLocks/>
          </p:cNvSpPr>
          <p:nvPr/>
        </p:nvSpPr>
        <p:spPr bwMode="auto">
          <a:xfrm>
            <a:off x="1982837" y="3840163"/>
            <a:ext cx="211138" cy="61912"/>
          </a:xfrm>
          <a:custGeom>
            <a:avLst/>
            <a:gdLst>
              <a:gd name="T0" fmla="*/ 0 w 133"/>
              <a:gd name="T1" fmla="*/ 0 h 39"/>
              <a:gd name="T2" fmla="*/ 206375 w 133"/>
              <a:gd name="T3" fmla="*/ 61912 h 39"/>
              <a:gd name="T4" fmla="*/ 211138 w 133"/>
              <a:gd name="T5" fmla="*/ 61912 h 39"/>
              <a:gd name="T6" fmla="*/ 4763 w 133"/>
              <a:gd name="T7" fmla="*/ 0 h 39"/>
              <a:gd name="T8" fmla="*/ 0 w 133"/>
              <a:gd name="T9" fmla="*/ 0 h 39"/>
              <a:gd name="T10" fmla="*/ 0 60000 65536"/>
              <a:gd name="T11" fmla="*/ 0 60000 65536"/>
              <a:gd name="T12" fmla="*/ 0 60000 65536"/>
              <a:gd name="T13" fmla="*/ 0 60000 65536"/>
              <a:gd name="T14" fmla="*/ 0 60000 65536"/>
              <a:gd name="T15" fmla="*/ 0 w 133"/>
              <a:gd name="T16" fmla="*/ 0 h 39"/>
              <a:gd name="T17" fmla="*/ 133 w 133"/>
              <a:gd name="T18" fmla="*/ 39 h 39"/>
            </a:gdLst>
            <a:ahLst/>
            <a:cxnLst>
              <a:cxn ang="T10">
                <a:pos x="T0" y="T1"/>
              </a:cxn>
              <a:cxn ang="T11">
                <a:pos x="T2" y="T3"/>
              </a:cxn>
              <a:cxn ang="T12">
                <a:pos x="T4" y="T5"/>
              </a:cxn>
              <a:cxn ang="T13">
                <a:pos x="T6" y="T7"/>
              </a:cxn>
              <a:cxn ang="T14">
                <a:pos x="T8" y="T9"/>
              </a:cxn>
            </a:cxnLst>
            <a:rect l="T15" t="T16" r="T17" b="T18"/>
            <a:pathLst>
              <a:path w="133" h="39">
                <a:moveTo>
                  <a:pt x="0" y="0"/>
                </a:moveTo>
                <a:lnTo>
                  <a:pt x="130" y="39"/>
                </a:lnTo>
                <a:lnTo>
                  <a:pt x="133" y="39"/>
                </a:lnTo>
                <a:lnTo>
                  <a:pt x="3" y="0"/>
                </a:lnTo>
                <a:lnTo>
                  <a:pt x="0" y="0"/>
                </a:lnTo>
                <a:close/>
              </a:path>
            </a:pathLst>
          </a:custGeom>
          <a:solidFill>
            <a:srgbClr val="000000"/>
          </a:solidFill>
          <a:ln w="9525">
            <a:noFill/>
            <a:round/>
            <a:headEnd/>
            <a:tailEnd/>
          </a:ln>
        </p:spPr>
        <p:txBody>
          <a:bodyPr/>
          <a:lstStyle/>
          <a:p>
            <a:endParaRPr lang="en-US">
              <a:latin typeface="+mj-lt"/>
            </a:endParaRPr>
          </a:p>
        </p:txBody>
      </p:sp>
      <p:sp>
        <p:nvSpPr>
          <p:cNvPr id="124" name="Freeform 120"/>
          <p:cNvSpPr>
            <a:spLocks/>
          </p:cNvSpPr>
          <p:nvPr/>
        </p:nvSpPr>
        <p:spPr bwMode="auto">
          <a:xfrm>
            <a:off x="1933625" y="3106738"/>
            <a:ext cx="395287" cy="331787"/>
          </a:xfrm>
          <a:custGeom>
            <a:avLst/>
            <a:gdLst>
              <a:gd name="T0" fmla="*/ 111125 w 249"/>
              <a:gd name="T1" fmla="*/ 22225 h 209"/>
              <a:gd name="T2" fmla="*/ 111125 w 249"/>
              <a:gd name="T3" fmla="*/ 22225 h 209"/>
              <a:gd name="T4" fmla="*/ 115887 w 249"/>
              <a:gd name="T5" fmla="*/ 22225 h 209"/>
              <a:gd name="T6" fmla="*/ 119062 w 249"/>
              <a:gd name="T7" fmla="*/ 20637 h 209"/>
              <a:gd name="T8" fmla="*/ 125412 w 249"/>
              <a:gd name="T9" fmla="*/ 17462 h 209"/>
              <a:gd name="T10" fmla="*/ 131762 w 249"/>
              <a:gd name="T11" fmla="*/ 15875 h 209"/>
              <a:gd name="T12" fmla="*/ 139700 w 249"/>
              <a:gd name="T13" fmla="*/ 14287 h 209"/>
              <a:gd name="T14" fmla="*/ 150812 w 249"/>
              <a:gd name="T15" fmla="*/ 12700 h 209"/>
              <a:gd name="T16" fmla="*/ 163512 w 249"/>
              <a:gd name="T17" fmla="*/ 9525 h 209"/>
              <a:gd name="T18" fmla="*/ 176212 w 249"/>
              <a:gd name="T19" fmla="*/ 6350 h 209"/>
              <a:gd name="T20" fmla="*/ 192087 w 249"/>
              <a:gd name="T21" fmla="*/ 4762 h 209"/>
              <a:gd name="T22" fmla="*/ 209550 w 249"/>
              <a:gd name="T23" fmla="*/ 3175 h 209"/>
              <a:gd name="T24" fmla="*/ 228600 w 249"/>
              <a:gd name="T25" fmla="*/ 1587 h 209"/>
              <a:gd name="T26" fmla="*/ 249237 w 249"/>
              <a:gd name="T27" fmla="*/ 0 h 209"/>
              <a:gd name="T28" fmla="*/ 269875 w 249"/>
              <a:gd name="T29" fmla="*/ 0 h 209"/>
              <a:gd name="T30" fmla="*/ 293687 w 249"/>
              <a:gd name="T31" fmla="*/ 0 h 209"/>
              <a:gd name="T32" fmla="*/ 319087 w 249"/>
              <a:gd name="T33" fmla="*/ 0 h 209"/>
              <a:gd name="T34" fmla="*/ 330200 w 249"/>
              <a:gd name="T35" fmla="*/ 44450 h 209"/>
              <a:gd name="T36" fmla="*/ 333375 w 249"/>
              <a:gd name="T37" fmla="*/ 46037 h 209"/>
              <a:gd name="T38" fmla="*/ 342900 w 249"/>
              <a:gd name="T39" fmla="*/ 53975 h 209"/>
              <a:gd name="T40" fmla="*/ 352425 w 249"/>
              <a:gd name="T41" fmla="*/ 61912 h 209"/>
              <a:gd name="T42" fmla="*/ 358775 w 249"/>
              <a:gd name="T43" fmla="*/ 79375 h 209"/>
              <a:gd name="T44" fmla="*/ 381000 w 249"/>
              <a:gd name="T45" fmla="*/ 185737 h 209"/>
              <a:gd name="T46" fmla="*/ 392112 w 249"/>
              <a:gd name="T47" fmla="*/ 230187 h 209"/>
              <a:gd name="T48" fmla="*/ 392112 w 249"/>
              <a:gd name="T49" fmla="*/ 231775 h 209"/>
              <a:gd name="T50" fmla="*/ 393700 w 249"/>
              <a:gd name="T51" fmla="*/ 241300 h 209"/>
              <a:gd name="T52" fmla="*/ 393700 w 249"/>
              <a:gd name="T53" fmla="*/ 254000 h 209"/>
              <a:gd name="T54" fmla="*/ 387350 w 249"/>
              <a:gd name="T55" fmla="*/ 269875 h 209"/>
              <a:gd name="T56" fmla="*/ 0 w 249"/>
              <a:gd name="T57" fmla="*/ 258762 h 209"/>
              <a:gd name="T58" fmla="*/ 39687 w 249"/>
              <a:gd name="T59" fmla="*/ 238125 h 209"/>
              <a:gd name="T60" fmla="*/ 39687 w 249"/>
              <a:gd name="T61" fmla="*/ 44450 h 209"/>
              <a:gd name="T62" fmla="*/ 41275 w 249"/>
              <a:gd name="T63" fmla="*/ 42862 h 209"/>
              <a:gd name="T64" fmla="*/ 44450 w 249"/>
              <a:gd name="T65" fmla="*/ 39687 h 209"/>
              <a:gd name="T66" fmla="*/ 50800 w 249"/>
              <a:gd name="T67" fmla="*/ 38100 h 209"/>
              <a:gd name="T68" fmla="*/ 58737 w 249"/>
              <a:gd name="T69" fmla="*/ 36512 h 209"/>
              <a:gd name="T70" fmla="*/ 66675 w 249"/>
              <a:gd name="T71" fmla="*/ 34925 h 209"/>
              <a:gd name="T72" fmla="*/ 77787 w 249"/>
              <a:gd name="T73" fmla="*/ 34925 h 209"/>
              <a:gd name="T74" fmla="*/ 92075 w 249"/>
              <a:gd name="T75" fmla="*/ 36512 h 209"/>
              <a:gd name="T76" fmla="*/ 107950 w 249"/>
              <a:gd name="T77" fmla="*/ 42862 h 2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9"/>
              <a:gd name="T118" fmla="*/ 0 h 209"/>
              <a:gd name="T119" fmla="*/ 249 w 249"/>
              <a:gd name="T120" fmla="*/ 209 h 20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9" h="209">
                <a:moveTo>
                  <a:pt x="68" y="27"/>
                </a:moveTo>
                <a:lnTo>
                  <a:pt x="70" y="14"/>
                </a:lnTo>
                <a:lnTo>
                  <a:pt x="72" y="14"/>
                </a:lnTo>
                <a:lnTo>
                  <a:pt x="73" y="14"/>
                </a:lnTo>
                <a:lnTo>
                  <a:pt x="74" y="13"/>
                </a:lnTo>
                <a:lnTo>
                  <a:pt x="75" y="13"/>
                </a:lnTo>
                <a:lnTo>
                  <a:pt x="76" y="13"/>
                </a:lnTo>
                <a:lnTo>
                  <a:pt x="79" y="11"/>
                </a:lnTo>
                <a:lnTo>
                  <a:pt x="81" y="11"/>
                </a:lnTo>
                <a:lnTo>
                  <a:pt x="83" y="10"/>
                </a:lnTo>
                <a:lnTo>
                  <a:pt x="86" y="10"/>
                </a:lnTo>
                <a:lnTo>
                  <a:pt x="88" y="9"/>
                </a:lnTo>
                <a:lnTo>
                  <a:pt x="91" y="8"/>
                </a:lnTo>
                <a:lnTo>
                  <a:pt x="95" y="8"/>
                </a:lnTo>
                <a:lnTo>
                  <a:pt x="98" y="7"/>
                </a:lnTo>
                <a:lnTo>
                  <a:pt x="103" y="6"/>
                </a:lnTo>
                <a:lnTo>
                  <a:pt x="107" y="6"/>
                </a:lnTo>
                <a:lnTo>
                  <a:pt x="111" y="4"/>
                </a:lnTo>
                <a:lnTo>
                  <a:pt x="116" y="4"/>
                </a:lnTo>
                <a:lnTo>
                  <a:pt x="121" y="3"/>
                </a:lnTo>
                <a:lnTo>
                  <a:pt x="126" y="2"/>
                </a:lnTo>
                <a:lnTo>
                  <a:pt x="132" y="2"/>
                </a:lnTo>
                <a:lnTo>
                  <a:pt x="137" y="1"/>
                </a:lnTo>
                <a:lnTo>
                  <a:pt x="144" y="1"/>
                </a:lnTo>
                <a:lnTo>
                  <a:pt x="150" y="1"/>
                </a:lnTo>
                <a:lnTo>
                  <a:pt x="157" y="0"/>
                </a:lnTo>
                <a:lnTo>
                  <a:pt x="163" y="0"/>
                </a:lnTo>
                <a:lnTo>
                  <a:pt x="170" y="0"/>
                </a:lnTo>
                <a:lnTo>
                  <a:pt x="178" y="0"/>
                </a:lnTo>
                <a:lnTo>
                  <a:pt x="185" y="0"/>
                </a:lnTo>
                <a:lnTo>
                  <a:pt x="193" y="0"/>
                </a:lnTo>
                <a:lnTo>
                  <a:pt x="201" y="0"/>
                </a:lnTo>
                <a:lnTo>
                  <a:pt x="210" y="4"/>
                </a:lnTo>
                <a:lnTo>
                  <a:pt x="208" y="28"/>
                </a:lnTo>
                <a:lnTo>
                  <a:pt x="208" y="29"/>
                </a:lnTo>
                <a:lnTo>
                  <a:pt x="210" y="29"/>
                </a:lnTo>
                <a:lnTo>
                  <a:pt x="213" y="31"/>
                </a:lnTo>
                <a:lnTo>
                  <a:pt x="216" y="34"/>
                </a:lnTo>
                <a:lnTo>
                  <a:pt x="220" y="36"/>
                </a:lnTo>
                <a:lnTo>
                  <a:pt x="222" y="39"/>
                </a:lnTo>
                <a:lnTo>
                  <a:pt x="224" y="44"/>
                </a:lnTo>
                <a:lnTo>
                  <a:pt x="226" y="50"/>
                </a:lnTo>
                <a:lnTo>
                  <a:pt x="245" y="69"/>
                </a:lnTo>
                <a:lnTo>
                  <a:pt x="240" y="117"/>
                </a:lnTo>
                <a:lnTo>
                  <a:pt x="208" y="133"/>
                </a:lnTo>
                <a:lnTo>
                  <a:pt x="247" y="145"/>
                </a:lnTo>
                <a:lnTo>
                  <a:pt x="247" y="146"/>
                </a:lnTo>
                <a:lnTo>
                  <a:pt x="248" y="148"/>
                </a:lnTo>
                <a:lnTo>
                  <a:pt x="248" y="152"/>
                </a:lnTo>
                <a:lnTo>
                  <a:pt x="249" y="155"/>
                </a:lnTo>
                <a:lnTo>
                  <a:pt x="248" y="160"/>
                </a:lnTo>
                <a:lnTo>
                  <a:pt x="247" y="164"/>
                </a:lnTo>
                <a:lnTo>
                  <a:pt x="244" y="170"/>
                </a:lnTo>
                <a:lnTo>
                  <a:pt x="144" y="209"/>
                </a:lnTo>
                <a:lnTo>
                  <a:pt x="0" y="163"/>
                </a:lnTo>
                <a:lnTo>
                  <a:pt x="3" y="159"/>
                </a:lnTo>
                <a:lnTo>
                  <a:pt x="25" y="150"/>
                </a:lnTo>
                <a:lnTo>
                  <a:pt x="25" y="28"/>
                </a:lnTo>
                <a:lnTo>
                  <a:pt x="26" y="27"/>
                </a:lnTo>
                <a:lnTo>
                  <a:pt x="27" y="27"/>
                </a:lnTo>
                <a:lnTo>
                  <a:pt x="28" y="25"/>
                </a:lnTo>
                <a:lnTo>
                  <a:pt x="31" y="25"/>
                </a:lnTo>
                <a:lnTo>
                  <a:pt x="32" y="24"/>
                </a:lnTo>
                <a:lnTo>
                  <a:pt x="34" y="23"/>
                </a:lnTo>
                <a:lnTo>
                  <a:pt x="37" y="23"/>
                </a:lnTo>
                <a:lnTo>
                  <a:pt x="40" y="22"/>
                </a:lnTo>
                <a:lnTo>
                  <a:pt x="42" y="22"/>
                </a:lnTo>
                <a:lnTo>
                  <a:pt x="46" y="22"/>
                </a:lnTo>
                <a:lnTo>
                  <a:pt x="49" y="22"/>
                </a:lnTo>
                <a:lnTo>
                  <a:pt x="53" y="22"/>
                </a:lnTo>
                <a:lnTo>
                  <a:pt x="58" y="23"/>
                </a:lnTo>
                <a:lnTo>
                  <a:pt x="61" y="24"/>
                </a:lnTo>
                <a:lnTo>
                  <a:pt x="68" y="27"/>
                </a:lnTo>
                <a:close/>
              </a:path>
            </a:pathLst>
          </a:custGeom>
          <a:solidFill>
            <a:srgbClr val="000000"/>
          </a:solidFill>
          <a:ln w="9525">
            <a:noFill/>
            <a:round/>
            <a:headEnd/>
            <a:tailEnd/>
          </a:ln>
        </p:spPr>
        <p:txBody>
          <a:bodyPr/>
          <a:lstStyle/>
          <a:p>
            <a:endParaRPr lang="en-US">
              <a:latin typeface="+mj-lt"/>
            </a:endParaRPr>
          </a:p>
        </p:txBody>
      </p:sp>
      <p:sp>
        <p:nvSpPr>
          <p:cNvPr id="125" name="Freeform 121"/>
          <p:cNvSpPr>
            <a:spLocks/>
          </p:cNvSpPr>
          <p:nvPr/>
        </p:nvSpPr>
        <p:spPr bwMode="auto">
          <a:xfrm>
            <a:off x="2071737" y="3130550"/>
            <a:ext cx="125413" cy="144463"/>
          </a:xfrm>
          <a:custGeom>
            <a:avLst/>
            <a:gdLst>
              <a:gd name="T0" fmla="*/ 123825 w 79"/>
              <a:gd name="T1" fmla="*/ 4763 h 91"/>
              <a:gd name="T2" fmla="*/ 123825 w 79"/>
              <a:gd name="T3" fmla="*/ 4763 h 91"/>
              <a:gd name="T4" fmla="*/ 122238 w 79"/>
              <a:gd name="T5" fmla="*/ 4763 h 91"/>
              <a:gd name="T6" fmla="*/ 117475 w 79"/>
              <a:gd name="T7" fmla="*/ 3175 h 91"/>
              <a:gd name="T8" fmla="*/ 114300 w 79"/>
              <a:gd name="T9" fmla="*/ 3175 h 91"/>
              <a:gd name="T10" fmla="*/ 109538 w 79"/>
              <a:gd name="T11" fmla="*/ 1588 h 91"/>
              <a:gd name="T12" fmla="*/ 103188 w 79"/>
              <a:gd name="T13" fmla="*/ 1588 h 91"/>
              <a:gd name="T14" fmla="*/ 95250 w 79"/>
              <a:gd name="T15" fmla="*/ 1588 h 91"/>
              <a:gd name="T16" fmla="*/ 88900 w 79"/>
              <a:gd name="T17" fmla="*/ 0 h 91"/>
              <a:gd name="T18" fmla="*/ 79375 w 79"/>
              <a:gd name="T19" fmla="*/ 0 h 91"/>
              <a:gd name="T20" fmla="*/ 69850 w 79"/>
              <a:gd name="T21" fmla="*/ 1588 h 91"/>
              <a:gd name="T22" fmla="*/ 60325 w 79"/>
              <a:gd name="T23" fmla="*/ 1588 h 91"/>
              <a:gd name="T24" fmla="*/ 49213 w 79"/>
              <a:gd name="T25" fmla="*/ 3175 h 91"/>
              <a:gd name="T26" fmla="*/ 39688 w 79"/>
              <a:gd name="T27" fmla="*/ 4763 h 91"/>
              <a:gd name="T28" fmla="*/ 28575 w 79"/>
              <a:gd name="T29" fmla="*/ 9525 h 91"/>
              <a:gd name="T30" fmla="*/ 17463 w 79"/>
              <a:gd name="T31" fmla="*/ 12700 h 91"/>
              <a:gd name="T32" fmla="*/ 6350 w 79"/>
              <a:gd name="T33" fmla="*/ 19050 h 91"/>
              <a:gd name="T34" fmla="*/ 6350 w 79"/>
              <a:gd name="T35" fmla="*/ 20638 h 91"/>
              <a:gd name="T36" fmla="*/ 4763 w 79"/>
              <a:gd name="T37" fmla="*/ 26988 h 91"/>
              <a:gd name="T38" fmla="*/ 1588 w 79"/>
              <a:gd name="T39" fmla="*/ 41275 h 91"/>
              <a:gd name="T40" fmla="*/ 0 w 79"/>
              <a:gd name="T41" fmla="*/ 55563 h 91"/>
              <a:gd name="T42" fmla="*/ 0 w 79"/>
              <a:gd name="T43" fmla="*/ 74613 h 91"/>
              <a:gd name="T44" fmla="*/ 0 w 79"/>
              <a:gd name="T45" fmla="*/ 96838 h 91"/>
              <a:gd name="T46" fmla="*/ 3175 w 79"/>
              <a:gd name="T47" fmla="*/ 119063 h 91"/>
              <a:gd name="T48" fmla="*/ 9525 w 79"/>
              <a:gd name="T49" fmla="*/ 141288 h 91"/>
              <a:gd name="T50" fmla="*/ 11113 w 79"/>
              <a:gd name="T51" fmla="*/ 141288 h 91"/>
              <a:gd name="T52" fmla="*/ 12700 w 79"/>
              <a:gd name="T53" fmla="*/ 141288 h 91"/>
              <a:gd name="T54" fmla="*/ 14288 w 79"/>
              <a:gd name="T55" fmla="*/ 141288 h 91"/>
              <a:gd name="T56" fmla="*/ 17463 w 79"/>
              <a:gd name="T57" fmla="*/ 141288 h 91"/>
              <a:gd name="T58" fmla="*/ 23813 w 79"/>
              <a:gd name="T59" fmla="*/ 139700 h 91"/>
              <a:gd name="T60" fmla="*/ 28575 w 79"/>
              <a:gd name="T61" fmla="*/ 139700 h 91"/>
              <a:gd name="T62" fmla="*/ 34925 w 79"/>
              <a:gd name="T63" fmla="*/ 139700 h 91"/>
              <a:gd name="T64" fmla="*/ 42863 w 79"/>
              <a:gd name="T65" fmla="*/ 139700 h 91"/>
              <a:gd name="T66" fmla="*/ 50800 w 79"/>
              <a:gd name="T67" fmla="*/ 139700 h 91"/>
              <a:gd name="T68" fmla="*/ 60325 w 79"/>
              <a:gd name="T69" fmla="*/ 139700 h 91"/>
              <a:gd name="T70" fmla="*/ 69850 w 79"/>
              <a:gd name="T71" fmla="*/ 139700 h 91"/>
              <a:gd name="T72" fmla="*/ 79375 w 79"/>
              <a:gd name="T73" fmla="*/ 139700 h 91"/>
              <a:gd name="T74" fmla="*/ 90488 w 79"/>
              <a:gd name="T75" fmla="*/ 141288 h 91"/>
              <a:gd name="T76" fmla="*/ 101600 w 79"/>
              <a:gd name="T77" fmla="*/ 141288 h 91"/>
              <a:gd name="T78" fmla="*/ 112713 w 79"/>
              <a:gd name="T79" fmla="*/ 142875 h 91"/>
              <a:gd name="T80" fmla="*/ 125413 w 79"/>
              <a:gd name="T81" fmla="*/ 144463 h 91"/>
              <a:gd name="T82" fmla="*/ 125413 w 79"/>
              <a:gd name="T83" fmla="*/ 141288 h 91"/>
              <a:gd name="T84" fmla="*/ 123825 w 79"/>
              <a:gd name="T85" fmla="*/ 130175 h 91"/>
              <a:gd name="T86" fmla="*/ 122238 w 79"/>
              <a:gd name="T87" fmla="*/ 111125 h 91"/>
              <a:gd name="T88" fmla="*/ 120650 w 79"/>
              <a:gd name="T89" fmla="*/ 90488 h 91"/>
              <a:gd name="T90" fmla="*/ 120650 w 79"/>
              <a:gd name="T91" fmla="*/ 68263 h 91"/>
              <a:gd name="T92" fmla="*/ 120650 w 79"/>
              <a:gd name="T93" fmla="*/ 46038 h 91"/>
              <a:gd name="T94" fmla="*/ 122238 w 79"/>
              <a:gd name="T95" fmla="*/ 23813 h 91"/>
              <a:gd name="T96" fmla="*/ 123825 w 79"/>
              <a:gd name="T97" fmla="*/ 4763 h 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91"/>
              <a:gd name="T149" fmla="*/ 79 w 79"/>
              <a:gd name="T150" fmla="*/ 91 h 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91">
                <a:moveTo>
                  <a:pt x="78" y="3"/>
                </a:moveTo>
                <a:lnTo>
                  <a:pt x="78" y="3"/>
                </a:lnTo>
                <a:lnTo>
                  <a:pt x="77" y="3"/>
                </a:lnTo>
                <a:lnTo>
                  <a:pt x="74" y="2"/>
                </a:lnTo>
                <a:lnTo>
                  <a:pt x="72" y="2"/>
                </a:lnTo>
                <a:lnTo>
                  <a:pt x="69" y="1"/>
                </a:lnTo>
                <a:lnTo>
                  <a:pt x="65" y="1"/>
                </a:lnTo>
                <a:lnTo>
                  <a:pt x="60" y="1"/>
                </a:lnTo>
                <a:lnTo>
                  <a:pt x="56" y="0"/>
                </a:lnTo>
                <a:lnTo>
                  <a:pt x="50" y="0"/>
                </a:lnTo>
                <a:lnTo>
                  <a:pt x="44" y="1"/>
                </a:lnTo>
                <a:lnTo>
                  <a:pt x="38" y="1"/>
                </a:lnTo>
                <a:lnTo>
                  <a:pt x="31" y="2"/>
                </a:lnTo>
                <a:lnTo>
                  <a:pt x="25" y="3"/>
                </a:lnTo>
                <a:lnTo>
                  <a:pt x="18" y="6"/>
                </a:lnTo>
                <a:lnTo>
                  <a:pt x="11" y="8"/>
                </a:lnTo>
                <a:lnTo>
                  <a:pt x="4" y="12"/>
                </a:lnTo>
                <a:lnTo>
                  <a:pt x="4" y="13"/>
                </a:lnTo>
                <a:lnTo>
                  <a:pt x="3" y="17"/>
                </a:lnTo>
                <a:lnTo>
                  <a:pt x="1" y="26"/>
                </a:lnTo>
                <a:lnTo>
                  <a:pt x="0" y="35"/>
                </a:lnTo>
                <a:lnTo>
                  <a:pt x="0" y="47"/>
                </a:lnTo>
                <a:lnTo>
                  <a:pt x="0" y="61"/>
                </a:lnTo>
                <a:lnTo>
                  <a:pt x="2" y="75"/>
                </a:lnTo>
                <a:lnTo>
                  <a:pt x="6" y="89"/>
                </a:lnTo>
                <a:lnTo>
                  <a:pt x="7" y="89"/>
                </a:lnTo>
                <a:lnTo>
                  <a:pt x="8" y="89"/>
                </a:lnTo>
                <a:lnTo>
                  <a:pt x="9" y="89"/>
                </a:lnTo>
                <a:lnTo>
                  <a:pt x="11" y="89"/>
                </a:lnTo>
                <a:lnTo>
                  <a:pt x="15" y="88"/>
                </a:lnTo>
                <a:lnTo>
                  <a:pt x="18" y="88"/>
                </a:lnTo>
                <a:lnTo>
                  <a:pt x="22" y="88"/>
                </a:lnTo>
                <a:lnTo>
                  <a:pt x="27" y="88"/>
                </a:lnTo>
                <a:lnTo>
                  <a:pt x="32" y="88"/>
                </a:lnTo>
                <a:lnTo>
                  <a:pt x="38" y="88"/>
                </a:lnTo>
                <a:lnTo>
                  <a:pt x="44" y="88"/>
                </a:lnTo>
                <a:lnTo>
                  <a:pt x="50" y="88"/>
                </a:lnTo>
                <a:lnTo>
                  <a:pt x="57" y="89"/>
                </a:lnTo>
                <a:lnTo>
                  <a:pt x="64" y="89"/>
                </a:lnTo>
                <a:lnTo>
                  <a:pt x="71" y="90"/>
                </a:lnTo>
                <a:lnTo>
                  <a:pt x="79" y="91"/>
                </a:lnTo>
                <a:lnTo>
                  <a:pt x="79" y="89"/>
                </a:lnTo>
                <a:lnTo>
                  <a:pt x="78" y="82"/>
                </a:lnTo>
                <a:lnTo>
                  <a:pt x="77" y="70"/>
                </a:lnTo>
                <a:lnTo>
                  <a:pt x="76" y="57"/>
                </a:lnTo>
                <a:lnTo>
                  <a:pt x="76" y="43"/>
                </a:lnTo>
                <a:lnTo>
                  <a:pt x="76" y="29"/>
                </a:lnTo>
                <a:lnTo>
                  <a:pt x="77" y="15"/>
                </a:lnTo>
                <a:lnTo>
                  <a:pt x="78" y="3"/>
                </a:lnTo>
                <a:close/>
              </a:path>
            </a:pathLst>
          </a:custGeom>
          <a:solidFill>
            <a:srgbClr val="333333"/>
          </a:solidFill>
          <a:ln w="9525">
            <a:noFill/>
            <a:round/>
            <a:headEnd/>
            <a:tailEnd/>
          </a:ln>
        </p:spPr>
        <p:txBody>
          <a:bodyPr/>
          <a:lstStyle/>
          <a:p>
            <a:endParaRPr lang="en-US">
              <a:latin typeface="+mj-lt"/>
            </a:endParaRPr>
          </a:p>
        </p:txBody>
      </p:sp>
      <p:sp>
        <p:nvSpPr>
          <p:cNvPr id="126" name="Freeform 122"/>
          <p:cNvSpPr>
            <a:spLocks/>
          </p:cNvSpPr>
          <p:nvPr/>
        </p:nvSpPr>
        <p:spPr bwMode="auto">
          <a:xfrm>
            <a:off x="2084437" y="3171825"/>
            <a:ext cx="209550" cy="142875"/>
          </a:xfrm>
          <a:custGeom>
            <a:avLst/>
            <a:gdLst>
              <a:gd name="T0" fmla="*/ 1588 w 132"/>
              <a:gd name="T1" fmla="*/ 106363 h 90"/>
              <a:gd name="T2" fmla="*/ 0 w 132"/>
              <a:gd name="T3" fmla="*/ 123825 h 90"/>
              <a:gd name="T4" fmla="*/ 136525 w 132"/>
              <a:gd name="T5" fmla="*/ 142875 h 90"/>
              <a:gd name="T6" fmla="*/ 136525 w 132"/>
              <a:gd name="T7" fmla="*/ 142875 h 90"/>
              <a:gd name="T8" fmla="*/ 141287 w 132"/>
              <a:gd name="T9" fmla="*/ 139700 h 90"/>
              <a:gd name="T10" fmla="*/ 144462 w 132"/>
              <a:gd name="T11" fmla="*/ 138113 h 90"/>
              <a:gd name="T12" fmla="*/ 149225 w 132"/>
              <a:gd name="T13" fmla="*/ 134938 h 90"/>
              <a:gd name="T14" fmla="*/ 155575 w 132"/>
              <a:gd name="T15" fmla="*/ 131763 h 90"/>
              <a:gd name="T16" fmla="*/ 163512 w 132"/>
              <a:gd name="T17" fmla="*/ 125413 h 90"/>
              <a:gd name="T18" fmla="*/ 169862 w 132"/>
              <a:gd name="T19" fmla="*/ 117475 h 90"/>
              <a:gd name="T20" fmla="*/ 177800 w 132"/>
              <a:gd name="T21" fmla="*/ 112713 h 90"/>
              <a:gd name="T22" fmla="*/ 185737 w 132"/>
              <a:gd name="T23" fmla="*/ 103188 h 90"/>
              <a:gd name="T24" fmla="*/ 192087 w 132"/>
              <a:gd name="T25" fmla="*/ 93662 h 90"/>
              <a:gd name="T26" fmla="*/ 198437 w 132"/>
              <a:gd name="T27" fmla="*/ 84137 h 90"/>
              <a:gd name="T28" fmla="*/ 203200 w 132"/>
              <a:gd name="T29" fmla="*/ 73025 h 90"/>
              <a:gd name="T30" fmla="*/ 207963 w 132"/>
              <a:gd name="T31" fmla="*/ 61913 h 90"/>
              <a:gd name="T32" fmla="*/ 209550 w 132"/>
              <a:gd name="T33" fmla="*/ 49212 h 90"/>
              <a:gd name="T34" fmla="*/ 209550 w 132"/>
              <a:gd name="T35" fmla="*/ 34925 h 90"/>
              <a:gd name="T36" fmla="*/ 204788 w 132"/>
              <a:gd name="T37" fmla="*/ 19050 h 90"/>
              <a:gd name="T38" fmla="*/ 204788 w 132"/>
              <a:gd name="T39" fmla="*/ 19050 h 90"/>
              <a:gd name="T40" fmla="*/ 203200 w 132"/>
              <a:gd name="T41" fmla="*/ 15875 h 90"/>
              <a:gd name="T42" fmla="*/ 201612 w 132"/>
              <a:gd name="T43" fmla="*/ 14288 h 90"/>
              <a:gd name="T44" fmla="*/ 200025 w 132"/>
              <a:gd name="T45" fmla="*/ 11112 h 90"/>
              <a:gd name="T46" fmla="*/ 196850 w 132"/>
              <a:gd name="T47" fmla="*/ 4762 h 90"/>
              <a:gd name="T48" fmla="*/ 190500 w 132"/>
              <a:gd name="T49" fmla="*/ 3175 h 90"/>
              <a:gd name="T50" fmla="*/ 185737 w 132"/>
              <a:gd name="T51" fmla="*/ 0 h 90"/>
              <a:gd name="T52" fmla="*/ 179387 w 132"/>
              <a:gd name="T53" fmla="*/ 0 h 90"/>
              <a:gd name="T54" fmla="*/ 179387 w 132"/>
              <a:gd name="T55" fmla="*/ 1588 h 90"/>
              <a:gd name="T56" fmla="*/ 180975 w 132"/>
              <a:gd name="T57" fmla="*/ 6350 h 90"/>
              <a:gd name="T58" fmla="*/ 185737 w 132"/>
              <a:gd name="T59" fmla="*/ 17463 h 90"/>
              <a:gd name="T60" fmla="*/ 187325 w 132"/>
              <a:gd name="T61" fmla="*/ 28575 h 90"/>
              <a:gd name="T62" fmla="*/ 187325 w 132"/>
              <a:gd name="T63" fmla="*/ 46037 h 90"/>
              <a:gd name="T64" fmla="*/ 185737 w 132"/>
              <a:gd name="T65" fmla="*/ 61913 h 90"/>
              <a:gd name="T66" fmla="*/ 180975 w 132"/>
              <a:gd name="T67" fmla="*/ 80962 h 90"/>
              <a:gd name="T68" fmla="*/ 171450 w 132"/>
              <a:gd name="T69" fmla="*/ 100012 h 90"/>
              <a:gd name="T70" fmla="*/ 171450 w 132"/>
              <a:gd name="T71" fmla="*/ 100012 h 90"/>
              <a:gd name="T72" fmla="*/ 171450 w 132"/>
              <a:gd name="T73" fmla="*/ 101600 h 90"/>
              <a:gd name="T74" fmla="*/ 169862 w 132"/>
              <a:gd name="T75" fmla="*/ 101600 h 90"/>
              <a:gd name="T76" fmla="*/ 168275 w 132"/>
              <a:gd name="T77" fmla="*/ 103188 h 90"/>
              <a:gd name="T78" fmla="*/ 166687 w 132"/>
              <a:gd name="T79" fmla="*/ 104775 h 90"/>
              <a:gd name="T80" fmla="*/ 163512 w 132"/>
              <a:gd name="T81" fmla="*/ 106363 h 90"/>
              <a:gd name="T82" fmla="*/ 158750 w 132"/>
              <a:gd name="T83" fmla="*/ 109538 h 90"/>
              <a:gd name="T84" fmla="*/ 155575 w 132"/>
              <a:gd name="T85" fmla="*/ 111125 h 90"/>
              <a:gd name="T86" fmla="*/ 152400 w 132"/>
              <a:gd name="T87" fmla="*/ 111125 h 90"/>
              <a:gd name="T88" fmla="*/ 146050 w 132"/>
              <a:gd name="T89" fmla="*/ 112713 h 90"/>
              <a:gd name="T90" fmla="*/ 142875 w 132"/>
              <a:gd name="T91" fmla="*/ 114300 h 90"/>
              <a:gd name="T92" fmla="*/ 134937 w 132"/>
              <a:gd name="T93" fmla="*/ 114300 h 90"/>
              <a:gd name="T94" fmla="*/ 130175 w 132"/>
              <a:gd name="T95" fmla="*/ 114300 h 90"/>
              <a:gd name="T96" fmla="*/ 123825 w 132"/>
              <a:gd name="T97" fmla="*/ 114300 h 90"/>
              <a:gd name="T98" fmla="*/ 115887 w 132"/>
              <a:gd name="T99" fmla="*/ 114300 h 90"/>
              <a:gd name="T100" fmla="*/ 109537 w 132"/>
              <a:gd name="T101" fmla="*/ 112713 h 90"/>
              <a:gd name="T102" fmla="*/ 109537 w 132"/>
              <a:gd name="T103" fmla="*/ 131763 h 90"/>
              <a:gd name="T104" fmla="*/ 4762 w 132"/>
              <a:gd name="T105" fmla="*/ 120650 h 90"/>
              <a:gd name="T106" fmla="*/ 1588 w 132"/>
              <a:gd name="T107" fmla="*/ 106363 h 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2"/>
              <a:gd name="T163" fmla="*/ 0 h 90"/>
              <a:gd name="T164" fmla="*/ 132 w 132"/>
              <a:gd name="T165" fmla="*/ 90 h 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2" h="90">
                <a:moveTo>
                  <a:pt x="1" y="67"/>
                </a:moveTo>
                <a:lnTo>
                  <a:pt x="0" y="78"/>
                </a:lnTo>
                <a:lnTo>
                  <a:pt x="86" y="90"/>
                </a:lnTo>
                <a:lnTo>
                  <a:pt x="89" y="88"/>
                </a:lnTo>
                <a:lnTo>
                  <a:pt x="91" y="87"/>
                </a:lnTo>
                <a:lnTo>
                  <a:pt x="94" y="85"/>
                </a:lnTo>
                <a:lnTo>
                  <a:pt x="98" y="83"/>
                </a:lnTo>
                <a:lnTo>
                  <a:pt x="103" y="79"/>
                </a:lnTo>
                <a:lnTo>
                  <a:pt x="107" y="74"/>
                </a:lnTo>
                <a:lnTo>
                  <a:pt x="112" y="71"/>
                </a:lnTo>
                <a:lnTo>
                  <a:pt x="117" y="65"/>
                </a:lnTo>
                <a:lnTo>
                  <a:pt x="121" y="59"/>
                </a:lnTo>
                <a:lnTo>
                  <a:pt x="125" y="53"/>
                </a:lnTo>
                <a:lnTo>
                  <a:pt x="128" y="46"/>
                </a:lnTo>
                <a:lnTo>
                  <a:pt x="131" y="39"/>
                </a:lnTo>
                <a:lnTo>
                  <a:pt x="132" y="31"/>
                </a:lnTo>
                <a:lnTo>
                  <a:pt x="132" y="22"/>
                </a:lnTo>
                <a:lnTo>
                  <a:pt x="129" y="12"/>
                </a:lnTo>
                <a:lnTo>
                  <a:pt x="128" y="10"/>
                </a:lnTo>
                <a:lnTo>
                  <a:pt x="127" y="9"/>
                </a:lnTo>
                <a:lnTo>
                  <a:pt x="126" y="7"/>
                </a:lnTo>
                <a:lnTo>
                  <a:pt x="124" y="3"/>
                </a:lnTo>
                <a:lnTo>
                  <a:pt x="120" y="2"/>
                </a:lnTo>
                <a:lnTo>
                  <a:pt x="117" y="0"/>
                </a:lnTo>
                <a:lnTo>
                  <a:pt x="113" y="0"/>
                </a:lnTo>
                <a:lnTo>
                  <a:pt x="113" y="1"/>
                </a:lnTo>
                <a:lnTo>
                  <a:pt x="114" y="4"/>
                </a:lnTo>
                <a:lnTo>
                  <a:pt x="117" y="11"/>
                </a:lnTo>
                <a:lnTo>
                  <a:pt x="118" y="18"/>
                </a:lnTo>
                <a:lnTo>
                  <a:pt x="118" y="29"/>
                </a:lnTo>
                <a:lnTo>
                  <a:pt x="117" y="39"/>
                </a:lnTo>
                <a:lnTo>
                  <a:pt x="114" y="51"/>
                </a:lnTo>
                <a:lnTo>
                  <a:pt x="108" y="63"/>
                </a:lnTo>
                <a:lnTo>
                  <a:pt x="108" y="64"/>
                </a:lnTo>
                <a:lnTo>
                  <a:pt x="107" y="64"/>
                </a:lnTo>
                <a:lnTo>
                  <a:pt x="106" y="65"/>
                </a:lnTo>
                <a:lnTo>
                  <a:pt x="105" y="66"/>
                </a:lnTo>
                <a:lnTo>
                  <a:pt x="103" y="67"/>
                </a:lnTo>
                <a:lnTo>
                  <a:pt x="100" y="69"/>
                </a:lnTo>
                <a:lnTo>
                  <a:pt x="98" y="70"/>
                </a:lnTo>
                <a:lnTo>
                  <a:pt x="96" y="70"/>
                </a:lnTo>
                <a:lnTo>
                  <a:pt x="92" y="71"/>
                </a:lnTo>
                <a:lnTo>
                  <a:pt x="90" y="72"/>
                </a:lnTo>
                <a:lnTo>
                  <a:pt x="85" y="72"/>
                </a:lnTo>
                <a:lnTo>
                  <a:pt x="82" y="72"/>
                </a:lnTo>
                <a:lnTo>
                  <a:pt x="78" y="72"/>
                </a:lnTo>
                <a:lnTo>
                  <a:pt x="73" y="72"/>
                </a:lnTo>
                <a:lnTo>
                  <a:pt x="69" y="71"/>
                </a:lnTo>
                <a:lnTo>
                  <a:pt x="69" y="83"/>
                </a:lnTo>
                <a:lnTo>
                  <a:pt x="3" y="76"/>
                </a:lnTo>
                <a:lnTo>
                  <a:pt x="1" y="67"/>
                </a:lnTo>
                <a:close/>
              </a:path>
            </a:pathLst>
          </a:custGeom>
          <a:solidFill>
            <a:srgbClr val="99D8D8"/>
          </a:solidFill>
          <a:ln w="9525">
            <a:noFill/>
            <a:round/>
            <a:headEnd/>
            <a:tailEnd/>
          </a:ln>
        </p:spPr>
        <p:txBody>
          <a:bodyPr/>
          <a:lstStyle/>
          <a:p>
            <a:endParaRPr lang="en-US">
              <a:latin typeface="+mj-lt"/>
            </a:endParaRPr>
          </a:p>
        </p:txBody>
      </p:sp>
      <p:sp>
        <p:nvSpPr>
          <p:cNvPr id="127" name="Freeform 123"/>
          <p:cNvSpPr>
            <a:spLocks/>
          </p:cNvSpPr>
          <p:nvPr/>
        </p:nvSpPr>
        <p:spPr bwMode="auto">
          <a:xfrm>
            <a:off x="2059037" y="3311525"/>
            <a:ext cx="152400" cy="49213"/>
          </a:xfrm>
          <a:custGeom>
            <a:avLst/>
            <a:gdLst>
              <a:gd name="T0" fmla="*/ 152400 w 96"/>
              <a:gd name="T1" fmla="*/ 17463 h 31"/>
              <a:gd name="T2" fmla="*/ 1588 w 96"/>
              <a:gd name="T3" fmla="*/ 0 h 31"/>
              <a:gd name="T4" fmla="*/ 0 w 96"/>
              <a:gd name="T5" fmla="*/ 17463 h 31"/>
              <a:gd name="T6" fmla="*/ 147638 w 96"/>
              <a:gd name="T7" fmla="*/ 49213 h 31"/>
              <a:gd name="T8" fmla="*/ 152400 w 96"/>
              <a:gd name="T9" fmla="*/ 17463 h 31"/>
              <a:gd name="T10" fmla="*/ 0 60000 65536"/>
              <a:gd name="T11" fmla="*/ 0 60000 65536"/>
              <a:gd name="T12" fmla="*/ 0 60000 65536"/>
              <a:gd name="T13" fmla="*/ 0 60000 65536"/>
              <a:gd name="T14" fmla="*/ 0 60000 65536"/>
              <a:gd name="T15" fmla="*/ 0 w 96"/>
              <a:gd name="T16" fmla="*/ 0 h 31"/>
              <a:gd name="T17" fmla="*/ 96 w 96"/>
              <a:gd name="T18" fmla="*/ 31 h 31"/>
            </a:gdLst>
            <a:ahLst/>
            <a:cxnLst>
              <a:cxn ang="T10">
                <a:pos x="T0" y="T1"/>
              </a:cxn>
              <a:cxn ang="T11">
                <a:pos x="T2" y="T3"/>
              </a:cxn>
              <a:cxn ang="T12">
                <a:pos x="T4" y="T5"/>
              </a:cxn>
              <a:cxn ang="T13">
                <a:pos x="T6" y="T7"/>
              </a:cxn>
              <a:cxn ang="T14">
                <a:pos x="T8" y="T9"/>
              </a:cxn>
            </a:cxnLst>
            <a:rect l="T15" t="T16" r="T17" b="T18"/>
            <a:pathLst>
              <a:path w="96" h="31">
                <a:moveTo>
                  <a:pt x="96" y="11"/>
                </a:moveTo>
                <a:lnTo>
                  <a:pt x="1" y="0"/>
                </a:lnTo>
                <a:lnTo>
                  <a:pt x="0" y="11"/>
                </a:lnTo>
                <a:lnTo>
                  <a:pt x="93" y="31"/>
                </a:lnTo>
                <a:lnTo>
                  <a:pt x="96" y="11"/>
                </a:lnTo>
                <a:close/>
              </a:path>
            </a:pathLst>
          </a:custGeom>
          <a:solidFill>
            <a:srgbClr val="000000"/>
          </a:solidFill>
          <a:ln w="9525">
            <a:noFill/>
            <a:round/>
            <a:headEnd/>
            <a:tailEnd/>
          </a:ln>
        </p:spPr>
        <p:txBody>
          <a:bodyPr/>
          <a:lstStyle/>
          <a:p>
            <a:endParaRPr lang="en-US">
              <a:latin typeface="+mj-lt"/>
            </a:endParaRPr>
          </a:p>
        </p:txBody>
      </p:sp>
      <p:sp>
        <p:nvSpPr>
          <p:cNvPr id="128" name="Freeform 124"/>
          <p:cNvSpPr>
            <a:spLocks/>
          </p:cNvSpPr>
          <p:nvPr/>
        </p:nvSpPr>
        <p:spPr bwMode="auto">
          <a:xfrm>
            <a:off x="2133650" y="3327400"/>
            <a:ext cx="66675" cy="22225"/>
          </a:xfrm>
          <a:custGeom>
            <a:avLst/>
            <a:gdLst>
              <a:gd name="T0" fmla="*/ 66675 w 42"/>
              <a:gd name="T1" fmla="*/ 9525 h 14"/>
              <a:gd name="T2" fmla="*/ 3175 w 42"/>
              <a:gd name="T3" fmla="*/ 0 h 14"/>
              <a:gd name="T4" fmla="*/ 0 w 42"/>
              <a:gd name="T5" fmla="*/ 9525 h 14"/>
              <a:gd name="T6" fmla="*/ 63500 w 42"/>
              <a:gd name="T7" fmla="*/ 22225 h 14"/>
              <a:gd name="T8" fmla="*/ 66675 w 42"/>
              <a:gd name="T9" fmla="*/ 9525 h 14"/>
              <a:gd name="T10" fmla="*/ 0 60000 65536"/>
              <a:gd name="T11" fmla="*/ 0 60000 65536"/>
              <a:gd name="T12" fmla="*/ 0 60000 65536"/>
              <a:gd name="T13" fmla="*/ 0 60000 65536"/>
              <a:gd name="T14" fmla="*/ 0 60000 65536"/>
              <a:gd name="T15" fmla="*/ 0 w 42"/>
              <a:gd name="T16" fmla="*/ 0 h 14"/>
              <a:gd name="T17" fmla="*/ 42 w 42"/>
              <a:gd name="T18" fmla="*/ 14 h 14"/>
            </a:gdLst>
            <a:ahLst/>
            <a:cxnLst>
              <a:cxn ang="T10">
                <a:pos x="T0" y="T1"/>
              </a:cxn>
              <a:cxn ang="T11">
                <a:pos x="T2" y="T3"/>
              </a:cxn>
              <a:cxn ang="T12">
                <a:pos x="T4" y="T5"/>
              </a:cxn>
              <a:cxn ang="T13">
                <a:pos x="T6" y="T7"/>
              </a:cxn>
              <a:cxn ang="T14">
                <a:pos x="T8" y="T9"/>
              </a:cxn>
            </a:cxnLst>
            <a:rect l="T15" t="T16" r="T17" b="T18"/>
            <a:pathLst>
              <a:path w="42" h="14">
                <a:moveTo>
                  <a:pt x="42" y="6"/>
                </a:moveTo>
                <a:lnTo>
                  <a:pt x="2" y="0"/>
                </a:lnTo>
                <a:lnTo>
                  <a:pt x="0" y="6"/>
                </a:lnTo>
                <a:lnTo>
                  <a:pt x="40" y="14"/>
                </a:lnTo>
                <a:lnTo>
                  <a:pt x="42" y="6"/>
                </a:lnTo>
                <a:close/>
              </a:path>
            </a:pathLst>
          </a:custGeom>
          <a:solidFill>
            <a:srgbClr val="99D8D8"/>
          </a:solidFill>
          <a:ln w="9525">
            <a:noFill/>
            <a:round/>
            <a:headEnd/>
            <a:tailEnd/>
          </a:ln>
        </p:spPr>
        <p:txBody>
          <a:bodyPr/>
          <a:lstStyle/>
          <a:p>
            <a:endParaRPr lang="en-US">
              <a:latin typeface="+mj-lt"/>
            </a:endParaRPr>
          </a:p>
        </p:txBody>
      </p:sp>
      <p:sp>
        <p:nvSpPr>
          <p:cNvPr id="129" name="Freeform 125"/>
          <p:cNvSpPr>
            <a:spLocks/>
          </p:cNvSpPr>
          <p:nvPr/>
        </p:nvSpPr>
        <p:spPr bwMode="auto">
          <a:xfrm>
            <a:off x="2066975" y="3316288"/>
            <a:ext cx="44450" cy="15875"/>
          </a:xfrm>
          <a:custGeom>
            <a:avLst/>
            <a:gdLst>
              <a:gd name="T0" fmla="*/ 44450 w 28"/>
              <a:gd name="T1" fmla="*/ 6350 h 10"/>
              <a:gd name="T2" fmla="*/ 0 w 28"/>
              <a:gd name="T3" fmla="*/ 0 h 10"/>
              <a:gd name="T4" fmla="*/ 0 w 28"/>
              <a:gd name="T5" fmla="*/ 9525 h 10"/>
              <a:gd name="T6" fmla="*/ 42863 w 28"/>
              <a:gd name="T7" fmla="*/ 15875 h 10"/>
              <a:gd name="T8" fmla="*/ 44450 w 28"/>
              <a:gd name="T9" fmla="*/ 6350 h 10"/>
              <a:gd name="T10" fmla="*/ 0 60000 65536"/>
              <a:gd name="T11" fmla="*/ 0 60000 65536"/>
              <a:gd name="T12" fmla="*/ 0 60000 65536"/>
              <a:gd name="T13" fmla="*/ 0 60000 65536"/>
              <a:gd name="T14" fmla="*/ 0 60000 65536"/>
              <a:gd name="T15" fmla="*/ 0 w 28"/>
              <a:gd name="T16" fmla="*/ 0 h 10"/>
              <a:gd name="T17" fmla="*/ 28 w 28"/>
              <a:gd name="T18" fmla="*/ 10 h 10"/>
            </a:gdLst>
            <a:ahLst/>
            <a:cxnLst>
              <a:cxn ang="T10">
                <a:pos x="T0" y="T1"/>
              </a:cxn>
              <a:cxn ang="T11">
                <a:pos x="T2" y="T3"/>
              </a:cxn>
              <a:cxn ang="T12">
                <a:pos x="T4" y="T5"/>
              </a:cxn>
              <a:cxn ang="T13">
                <a:pos x="T6" y="T7"/>
              </a:cxn>
              <a:cxn ang="T14">
                <a:pos x="T8" y="T9"/>
              </a:cxn>
            </a:cxnLst>
            <a:rect l="T15" t="T16" r="T17" b="T18"/>
            <a:pathLst>
              <a:path w="28" h="10">
                <a:moveTo>
                  <a:pt x="28" y="4"/>
                </a:moveTo>
                <a:lnTo>
                  <a:pt x="0" y="0"/>
                </a:lnTo>
                <a:lnTo>
                  <a:pt x="0" y="6"/>
                </a:lnTo>
                <a:lnTo>
                  <a:pt x="27" y="10"/>
                </a:lnTo>
                <a:lnTo>
                  <a:pt x="28" y="4"/>
                </a:lnTo>
                <a:close/>
              </a:path>
            </a:pathLst>
          </a:custGeom>
          <a:solidFill>
            <a:srgbClr val="99D8D8"/>
          </a:solidFill>
          <a:ln w="9525">
            <a:noFill/>
            <a:round/>
            <a:headEnd/>
            <a:tailEnd/>
          </a:ln>
        </p:spPr>
        <p:txBody>
          <a:bodyPr/>
          <a:lstStyle/>
          <a:p>
            <a:endParaRPr lang="en-US">
              <a:latin typeface="+mj-lt"/>
            </a:endParaRPr>
          </a:p>
        </p:txBody>
      </p:sp>
      <p:sp>
        <p:nvSpPr>
          <p:cNvPr id="130" name="Freeform 126"/>
          <p:cNvSpPr>
            <a:spLocks/>
          </p:cNvSpPr>
          <p:nvPr/>
        </p:nvSpPr>
        <p:spPr bwMode="auto">
          <a:xfrm>
            <a:off x="1959025" y="3332163"/>
            <a:ext cx="257175" cy="85725"/>
          </a:xfrm>
          <a:custGeom>
            <a:avLst/>
            <a:gdLst>
              <a:gd name="T0" fmla="*/ 0 w 162"/>
              <a:gd name="T1" fmla="*/ 26988 h 54"/>
              <a:gd name="T2" fmla="*/ 0 w 162"/>
              <a:gd name="T3" fmla="*/ 26988 h 54"/>
              <a:gd name="T4" fmla="*/ 1588 w 162"/>
              <a:gd name="T5" fmla="*/ 26988 h 54"/>
              <a:gd name="T6" fmla="*/ 3175 w 162"/>
              <a:gd name="T7" fmla="*/ 26988 h 54"/>
              <a:gd name="T8" fmla="*/ 6350 w 162"/>
              <a:gd name="T9" fmla="*/ 23812 h 54"/>
              <a:gd name="T10" fmla="*/ 11112 w 162"/>
              <a:gd name="T11" fmla="*/ 23812 h 54"/>
              <a:gd name="T12" fmla="*/ 15875 w 162"/>
              <a:gd name="T13" fmla="*/ 22225 h 54"/>
              <a:gd name="T14" fmla="*/ 22225 w 162"/>
              <a:gd name="T15" fmla="*/ 22225 h 54"/>
              <a:gd name="T16" fmla="*/ 26988 w 162"/>
              <a:gd name="T17" fmla="*/ 20638 h 54"/>
              <a:gd name="T18" fmla="*/ 33337 w 162"/>
              <a:gd name="T19" fmla="*/ 19050 h 54"/>
              <a:gd name="T20" fmla="*/ 38100 w 162"/>
              <a:gd name="T21" fmla="*/ 17463 h 54"/>
              <a:gd name="T22" fmla="*/ 44450 w 162"/>
              <a:gd name="T23" fmla="*/ 15875 h 54"/>
              <a:gd name="T24" fmla="*/ 49212 w 162"/>
              <a:gd name="T25" fmla="*/ 12700 h 54"/>
              <a:gd name="T26" fmla="*/ 55563 w 162"/>
              <a:gd name="T27" fmla="*/ 9525 h 54"/>
              <a:gd name="T28" fmla="*/ 58738 w 162"/>
              <a:gd name="T29" fmla="*/ 7938 h 54"/>
              <a:gd name="T30" fmla="*/ 63500 w 162"/>
              <a:gd name="T31" fmla="*/ 4763 h 54"/>
              <a:gd name="T32" fmla="*/ 68262 w 162"/>
              <a:gd name="T33" fmla="*/ 0 h 54"/>
              <a:gd name="T34" fmla="*/ 257175 w 162"/>
              <a:gd name="T35" fmla="*/ 44450 h 54"/>
              <a:gd name="T36" fmla="*/ 257175 w 162"/>
              <a:gd name="T37" fmla="*/ 44450 h 54"/>
              <a:gd name="T38" fmla="*/ 255588 w 162"/>
              <a:gd name="T39" fmla="*/ 44450 h 54"/>
              <a:gd name="T40" fmla="*/ 252413 w 162"/>
              <a:gd name="T41" fmla="*/ 46037 h 54"/>
              <a:gd name="T42" fmla="*/ 250825 w 162"/>
              <a:gd name="T43" fmla="*/ 49212 h 54"/>
              <a:gd name="T44" fmla="*/ 249238 w 162"/>
              <a:gd name="T45" fmla="*/ 52388 h 54"/>
              <a:gd name="T46" fmla="*/ 246063 w 162"/>
              <a:gd name="T47" fmla="*/ 53975 h 54"/>
              <a:gd name="T48" fmla="*/ 241300 w 162"/>
              <a:gd name="T49" fmla="*/ 57150 h 54"/>
              <a:gd name="T50" fmla="*/ 238125 w 162"/>
              <a:gd name="T51" fmla="*/ 61913 h 54"/>
              <a:gd name="T52" fmla="*/ 233363 w 162"/>
              <a:gd name="T53" fmla="*/ 65088 h 54"/>
              <a:gd name="T54" fmla="*/ 228600 w 162"/>
              <a:gd name="T55" fmla="*/ 68263 h 54"/>
              <a:gd name="T56" fmla="*/ 223838 w 162"/>
              <a:gd name="T57" fmla="*/ 73025 h 54"/>
              <a:gd name="T58" fmla="*/ 217488 w 162"/>
              <a:gd name="T59" fmla="*/ 76200 h 54"/>
              <a:gd name="T60" fmla="*/ 214313 w 162"/>
              <a:gd name="T61" fmla="*/ 77788 h 54"/>
              <a:gd name="T62" fmla="*/ 207963 w 162"/>
              <a:gd name="T63" fmla="*/ 82550 h 54"/>
              <a:gd name="T64" fmla="*/ 203200 w 162"/>
              <a:gd name="T65" fmla="*/ 84138 h 54"/>
              <a:gd name="T66" fmla="*/ 200025 w 162"/>
              <a:gd name="T67" fmla="*/ 85725 h 54"/>
              <a:gd name="T68" fmla="*/ 0 w 162"/>
              <a:gd name="T69" fmla="*/ 26988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2"/>
              <a:gd name="T106" fmla="*/ 0 h 54"/>
              <a:gd name="T107" fmla="*/ 162 w 162"/>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2" h="54">
                <a:moveTo>
                  <a:pt x="0" y="17"/>
                </a:moveTo>
                <a:lnTo>
                  <a:pt x="0" y="17"/>
                </a:lnTo>
                <a:lnTo>
                  <a:pt x="1" y="17"/>
                </a:lnTo>
                <a:lnTo>
                  <a:pt x="2" y="17"/>
                </a:lnTo>
                <a:lnTo>
                  <a:pt x="4" y="15"/>
                </a:lnTo>
                <a:lnTo>
                  <a:pt x="7" y="15"/>
                </a:lnTo>
                <a:lnTo>
                  <a:pt x="10" y="14"/>
                </a:lnTo>
                <a:lnTo>
                  <a:pt x="14" y="14"/>
                </a:lnTo>
                <a:lnTo>
                  <a:pt x="17" y="13"/>
                </a:lnTo>
                <a:lnTo>
                  <a:pt x="21" y="12"/>
                </a:lnTo>
                <a:lnTo>
                  <a:pt x="24" y="11"/>
                </a:lnTo>
                <a:lnTo>
                  <a:pt x="28" y="10"/>
                </a:lnTo>
                <a:lnTo>
                  <a:pt x="31" y="8"/>
                </a:lnTo>
                <a:lnTo>
                  <a:pt x="35" y="6"/>
                </a:lnTo>
                <a:lnTo>
                  <a:pt x="37" y="5"/>
                </a:lnTo>
                <a:lnTo>
                  <a:pt x="40" y="3"/>
                </a:lnTo>
                <a:lnTo>
                  <a:pt x="43" y="0"/>
                </a:lnTo>
                <a:lnTo>
                  <a:pt x="162" y="28"/>
                </a:lnTo>
                <a:lnTo>
                  <a:pt x="161" y="28"/>
                </a:lnTo>
                <a:lnTo>
                  <a:pt x="159" y="29"/>
                </a:lnTo>
                <a:lnTo>
                  <a:pt x="158" y="31"/>
                </a:lnTo>
                <a:lnTo>
                  <a:pt x="157" y="33"/>
                </a:lnTo>
                <a:lnTo>
                  <a:pt x="155" y="34"/>
                </a:lnTo>
                <a:lnTo>
                  <a:pt x="152" y="36"/>
                </a:lnTo>
                <a:lnTo>
                  <a:pt x="150" y="39"/>
                </a:lnTo>
                <a:lnTo>
                  <a:pt x="147" y="41"/>
                </a:lnTo>
                <a:lnTo>
                  <a:pt x="144" y="43"/>
                </a:lnTo>
                <a:lnTo>
                  <a:pt x="141" y="46"/>
                </a:lnTo>
                <a:lnTo>
                  <a:pt x="137" y="48"/>
                </a:lnTo>
                <a:lnTo>
                  <a:pt x="135" y="49"/>
                </a:lnTo>
                <a:lnTo>
                  <a:pt x="131" y="52"/>
                </a:lnTo>
                <a:lnTo>
                  <a:pt x="128" y="53"/>
                </a:lnTo>
                <a:lnTo>
                  <a:pt x="126" y="54"/>
                </a:lnTo>
                <a:lnTo>
                  <a:pt x="0" y="17"/>
                </a:lnTo>
                <a:close/>
              </a:path>
            </a:pathLst>
          </a:custGeom>
          <a:solidFill>
            <a:srgbClr val="99D8D8"/>
          </a:solidFill>
          <a:ln w="9525">
            <a:noFill/>
            <a:round/>
            <a:headEnd/>
            <a:tailEnd/>
          </a:ln>
        </p:spPr>
        <p:txBody>
          <a:bodyPr/>
          <a:lstStyle/>
          <a:p>
            <a:endParaRPr lang="en-US">
              <a:latin typeface="+mj-lt"/>
            </a:endParaRPr>
          </a:p>
        </p:txBody>
      </p:sp>
      <p:sp>
        <p:nvSpPr>
          <p:cNvPr id="131" name="Freeform 127"/>
          <p:cNvSpPr>
            <a:spLocks/>
          </p:cNvSpPr>
          <p:nvPr/>
        </p:nvSpPr>
        <p:spPr bwMode="auto">
          <a:xfrm>
            <a:off x="2216200" y="3322638"/>
            <a:ext cx="90487" cy="41275"/>
          </a:xfrm>
          <a:custGeom>
            <a:avLst/>
            <a:gdLst>
              <a:gd name="T0" fmla="*/ 9525 w 57"/>
              <a:gd name="T1" fmla="*/ 41275 h 26"/>
              <a:gd name="T2" fmla="*/ 90487 w 57"/>
              <a:gd name="T3" fmla="*/ 17463 h 26"/>
              <a:gd name="T4" fmla="*/ 39687 w 57"/>
              <a:gd name="T5" fmla="*/ 0 h 26"/>
              <a:gd name="T6" fmla="*/ 0 w 57"/>
              <a:gd name="T7" fmla="*/ 6350 h 26"/>
              <a:gd name="T8" fmla="*/ 0 w 57"/>
              <a:gd name="T9" fmla="*/ 39688 h 26"/>
              <a:gd name="T10" fmla="*/ 9525 w 57"/>
              <a:gd name="T11" fmla="*/ 41275 h 26"/>
              <a:gd name="T12" fmla="*/ 0 60000 65536"/>
              <a:gd name="T13" fmla="*/ 0 60000 65536"/>
              <a:gd name="T14" fmla="*/ 0 60000 65536"/>
              <a:gd name="T15" fmla="*/ 0 60000 65536"/>
              <a:gd name="T16" fmla="*/ 0 60000 65536"/>
              <a:gd name="T17" fmla="*/ 0 60000 65536"/>
              <a:gd name="T18" fmla="*/ 0 w 57"/>
              <a:gd name="T19" fmla="*/ 0 h 26"/>
              <a:gd name="T20" fmla="*/ 57 w 5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57" h="26">
                <a:moveTo>
                  <a:pt x="6" y="26"/>
                </a:moveTo>
                <a:lnTo>
                  <a:pt x="57" y="11"/>
                </a:lnTo>
                <a:lnTo>
                  <a:pt x="25" y="0"/>
                </a:lnTo>
                <a:lnTo>
                  <a:pt x="0" y="4"/>
                </a:lnTo>
                <a:lnTo>
                  <a:pt x="0" y="25"/>
                </a:lnTo>
                <a:lnTo>
                  <a:pt x="6" y="26"/>
                </a:lnTo>
                <a:close/>
              </a:path>
            </a:pathLst>
          </a:custGeom>
          <a:solidFill>
            <a:srgbClr val="001999"/>
          </a:solidFill>
          <a:ln w="9525">
            <a:noFill/>
            <a:round/>
            <a:headEnd/>
            <a:tailEnd/>
          </a:ln>
        </p:spPr>
        <p:txBody>
          <a:bodyPr/>
          <a:lstStyle/>
          <a:p>
            <a:endParaRPr lang="en-US">
              <a:latin typeface="+mj-lt"/>
            </a:endParaRPr>
          </a:p>
        </p:txBody>
      </p:sp>
      <p:sp>
        <p:nvSpPr>
          <p:cNvPr id="132" name="Freeform 128"/>
          <p:cNvSpPr>
            <a:spLocks/>
          </p:cNvSpPr>
          <p:nvPr/>
        </p:nvSpPr>
        <p:spPr bwMode="auto">
          <a:xfrm>
            <a:off x="1976487" y="3146425"/>
            <a:ext cx="50800" cy="196850"/>
          </a:xfrm>
          <a:custGeom>
            <a:avLst/>
            <a:gdLst>
              <a:gd name="T0" fmla="*/ 50800 w 32"/>
              <a:gd name="T1" fmla="*/ 6350 h 124"/>
              <a:gd name="T2" fmla="*/ 50800 w 32"/>
              <a:gd name="T3" fmla="*/ 4763 h 124"/>
              <a:gd name="T4" fmla="*/ 49212 w 32"/>
              <a:gd name="T5" fmla="*/ 4763 h 124"/>
              <a:gd name="T6" fmla="*/ 49212 w 32"/>
              <a:gd name="T7" fmla="*/ 4763 h 124"/>
              <a:gd name="T8" fmla="*/ 46037 w 32"/>
              <a:gd name="T9" fmla="*/ 4763 h 124"/>
              <a:gd name="T10" fmla="*/ 42862 w 32"/>
              <a:gd name="T11" fmla="*/ 3175 h 124"/>
              <a:gd name="T12" fmla="*/ 41275 w 32"/>
              <a:gd name="T13" fmla="*/ 3175 h 124"/>
              <a:gd name="T14" fmla="*/ 38100 w 32"/>
              <a:gd name="T15" fmla="*/ 0 h 124"/>
              <a:gd name="T16" fmla="*/ 34925 w 32"/>
              <a:gd name="T17" fmla="*/ 0 h 124"/>
              <a:gd name="T18" fmla="*/ 31750 w 32"/>
              <a:gd name="T19" fmla="*/ 0 h 124"/>
              <a:gd name="T20" fmla="*/ 28575 w 32"/>
              <a:gd name="T21" fmla="*/ 0 h 124"/>
              <a:gd name="T22" fmla="*/ 22225 w 32"/>
              <a:gd name="T23" fmla="*/ 0 h 124"/>
              <a:gd name="T24" fmla="*/ 19050 w 32"/>
              <a:gd name="T25" fmla="*/ 3175 h 124"/>
              <a:gd name="T26" fmla="*/ 15875 w 32"/>
              <a:gd name="T27" fmla="*/ 3175 h 124"/>
              <a:gd name="T28" fmla="*/ 9525 w 32"/>
              <a:gd name="T29" fmla="*/ 4763 h 124"/>
              <a:gd name="T30" fmla="*/ 6350 w 32"/>
              <a:gd name="T31" fmla="*/ 6350 h 124"/>
              <a:gd name="T32" fmla="*/ 0 w 32"/>
              <a:gd name="T33" fmla="*/ 9525 h 124"/>
              <a:gd name="T34" fmla="*/ 0 w 32"/>
              <a:gd name="T35" fmla="*/ 196850 h 124"/>
              <a:gd name="T36" fmla="*/ 1588 w 32"/>
              <a:gd name="T37" fmla="*/ 196850 h 124"/>
              <a:gd name="T38" fmla="*/ 1588 w 32"/>
              <a:gd name="T39" fmla="*/ 196850 h 124"/>
              <a:gd name="T40" fmla="*/ 4762 w 32"/>
              <a:gd name="T41" fmla="*/ 196850 h 124"/>
              <a:gd name="T42" fmla="*/ 6350 w 32"/>
              <a:gd name="T43" fmla="*/ 196850 h 124"/>
              <a:gd name="T44" fmla="*/ 7937 w 32"/>
              <a:gd name="T45" fmla="*/ 195263 h 124"/>
              <a:gd name="T46" fmla="*/ 11112 w 32"/>
              <a:gd name="T47" fmla="*/ 195263 h 124"/>
              <a:gd name="T48" fmla="*/ 12700 w 32"/>
              <a:gd name="T49" fmla="*/ 195263 h 124"/>
              <a:gd name="T50" fmla="*/ 17462 w 32"/>
              <a:gd name="T51" fmla="*/ 193675 h 124"/>
              <a:gd name="T52" fmla="*/ 20637 w 32"/>
              <a:gd name="T53" fmla="*/ 193675 h 124"/>
              <a:gd name="T54" fmla="*/ 23812 w 32"/>
              <a:gd name="T55" fmla="*/ 192088 h 124"/>
              <a:gd name="T56" fmla="*/ 28575 w 32"/>
              <a:gd name="T57" fmla="*/ 190500 h 124"/>
              <a:gd name="T58" fmla="*/ 33337 w 32"/>
              <a:gd name="T59" fmla="*/ 187325 h 124"/>
              <a:gd name="T60" fmla="*/ 38100 w 32"/>
              <a:gd name="T61" fmla="*/ 185738 h 124"/>
              <a:gd name="T62" fmla="*/ 41275 w 32"/>
              <a:gd name="T63" fmla="*/ 184150 h 124"/>
              <a:gd name="T64" fmla="*/ 46037 w 32"/>
              <a:gd name="T65" fmla="*/ 180975 h 124"/>
              <a:gd name="T66" fmla="*/ 50800 w 32"/>
              <a:gd name="T67" fmla="*/ 179388 h 124"/>
              <a:gd name="T68" fmla="*/ 50800 w 32"/>
              <a:gd name="T69" fmla="*/ 6350 h 1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124"/>
              <a:gd name="T107" fmla="*/ 32 w 32"/>
              <a:gd name="T108" fmla="*/ 124 h 1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124">
                <a:moveTo>
                  <a:pt x="32" y="4"/>
                </a:moveTo>
                <a:lnTo>
                  <a:pt x="32" y="3"/>
                </a:lnTo>
                <a:lnTo>
                  <a:pt x="31" y="3"/>
                </a:lnTo>
                <a:lnTo>
                  <a:pt x="29" y="3"/>
                </a:lnTo>
                <a:lnTo>
                  <a:pt x="27" y="2"/>
                </a:lnTo>
                <a:lnTo>
                  <a:pt x="26" y="2"/>
                </a:lnTo>
                <a:lnTo>
                  <a:pt x="24" y="0"/>
                </a:lnTo>
                <a:lnTo>
                  <a:pt x="22" y="0"/>
                </a:lnTo>
                <a:lnTo>
                  <a:pt x="20" y="0"/>
                </a:lnTo>
                <a:lnTo>
                  <a:pt x="18" y="0"/>
                </a:lnTo>
                <a:lnTo>
                  <a:pt x="14" y="0"/>
                </a:lnTo>
                <a:lnTo>
                  <a:pt x="12" y="2"/>
                </a:lnTo>
                <a:lnTo>
                  <a:pt x="10" y="2"/>
                </a:lnTo>
                <a:lnTo>
                  <a:pt x="6" y="3"/>
                </a:lnTo>
                <a:lnTo>
                  <a:pt x="4" y="4"/>
                </a:lnTo>
                <a:lnTo>
                  <a:pt x="0" y="6"/>
                </a:lnTo>
                <a:lnTo>
                  <a:pt x="0" y="124"/>
                </a:lnTo>
                <a:lnTo>
                  <a:pt x="1" y="124"/>
                </a:lnTo>
                <a:lnTo>
                  <a:pt x="3" y="124"/>
                </a:lnTo>
                <a:lnTo>
                  <a:pt x="4" y="124"/>
                </a:lnTo>
                <a:lnTo>
                  <a:pt x="5" y="123"/>
                </a:lnTo>
                <a:lnTo>
                  <a:pt x="7" y="123"/>
                </a:lnTo>
                <a:lnTo>
                  <a:pt x="8" y="123"/>
                </a:lnTo>
                <a:lnTo>
                  <a:pt x="11" y="122"/>
                </a:lnTo>
                <a:lnTo>
                  <a:pt x="13" y="122"/>
                </a:lnTo>
                <a:lnTo>
                  <a:pt x="15" y="121"/>
                </a:lnTo>
                <a:lnTo>
                  <a:pt x="18" y="120"/>
                </a:lnTo>
                <a:lnTo>
                  <a:pt x="21" y="118"/>
                </a:lnTo>
                <a:lnTo>
                  <a:pt x="24" y="117"/>
                </a:lnTo>
                <a:lnTo>
                  <a:pt x="26" y="116"/>
                </a:lnTo>
                <a:lnTo>
                  <a:pt x="29" y="114"/>
                </a:lnTo>
                <a:lnTo>
                  <a:pt x="32" y="113"/>
                </a:lnTo>
                <a:lnTo>
                  <a:pt x="32" y="4"/>
                </a:lnTo>
                <a:close/>
              </a:path>
            </a:pathLst>
          </a:custGeom>
          <a:solidFill>
            <a:srgbClr val="7FBFBF"/>
          </a:solidFill>
          <a:ln w="9525">
            <a:noFill/>
            <a:round/>
            <a:headEnd/>
            <a:tailEnd/>
          </a:ln>
        </p:spPr>
        <p:txBody>
          <a:bodyPr/>
          <a:lstStyle/>
          <a:p>
            <a:endParaRPr lang="en-US">
              <a:latin typeface="+mj-lt"/>
            </a:endParaRPr>
          </a:p>
        </p:txBody>
      </p:sp>
      <p:sp>
        <p:nvSpPr>
          <p:cNvPr id="133" name="Freeform 129"/>
          <p:cNvSpPr>
            <a:spLocks/>
          </p:cNvSpPr>
          <p:nvPr/>
        </p:nvSpPr>
        <p:spPr bwMode="auto">
          <a:xfrm>
            <a:off x="1978075" y="3149600"/>
            <a:ext cx="42862" cy="165100"/>
          </a:xfrm>
          <a:custGeom>
            <a:avLst/>
            <a:gdLst>
              <a:gd name="T0" fmla="*/ 42862 w 27"/>
              <a:gd name="T1" fmla="*/ 3175 h 104"/>
              <a:gd name="T2" fmla="*/ 42862 w 27"/>
              <a:gd name="T3" fmla="*/ 3175 h 104"/>
              <a:gd name="T4" fmla="*/ 41275 w 27"/>
              <a:gd name="T5" fmla="*/ 3175 h 104"/>
              <a:gd name="T6" fmla="*/ 41275 w 27"/>
              <a:gd name="T7" fmla="*/ 3175 h 104"/>
              <a:gd name="T8" fmla="*/ 39687 w 27"/>
              <a:gd name="T9" fmla="*/ 1588 h 104"/>
              <a:gd name="T10" fmla="*/ 38100 w 27"/>
              <a:gd name="T11" fmla="*/ 1588 h 104"/>
              <a:gd name="T12" fmla="*/ 36512 w 27"/>
              <a:gd name="T13" fmla="*/ 0 h 104"/>
              <a:gd name="T14" fmla="*/ 31750 w 27"/>
              <a:gd name="T15" fmla="*/ 0 h 104"/>
              <a:gd name="T16" fmla="*/ 30162 w 27"/>
              <a:gd name="T17" fmla="*/ 0 h 104"/>
              <a:gd name="T18" fmla="*/ 26987 w 27"/>
              <a:gd name="T19" fmla="*/ 0 h 104"/>
              <a:gd name="T20" fmla="*/ 22225 w 27"/>
              <a:gd name="T21" fmla="*/ 0 h 104"/>
              <a:gd name="T22" fmla="*/ 19050 w 27"/>
              <a:gd name="T23" fmla="*/ 0 h 104"/>
              <a:gd name="T24" fmla="*/ 15875 w 27"/>
              <a:gd name="T25" fmla="*/ 0 h 104"/>
              <a:gd name="T26" fmla="*/ 14287 w 27"/>
              <a:gd name="T27" fmla="*/ 1588 h 104"/>
              <a:gd name="T28" fmla="*/ 7937 w 27"/>
              <a:gd name="T29" fmla="*/ 3175 h 104"/>
              <a:gd name="T30" fmla="*/ 4762 w 27"/>
              <a:gd name="T31" fmla="*/ 4763 h 104"/>
              <a:gd name="T32" fmla="*/ 0 w 27"/>
              <a:gd name="T33" fmla="*/ 6350 h 104"/>
              <a:gd name="T34" fmla="*/ 0 w 27"/>
              <a:gd name="T35" fmla="*/ 165100 h 104"/>
              <a:gd name="T36" fmla="*/ 0 w 27"/>
              <a:gd name="T37" fmla="*/ 165100 h 104"/>
              <a:gd name="T38" fmla="*/ 3175 w 27"/>
              <a:gd name="T39" fmla="*/ 165100 h 104"/>
              <a:gd name="T40" fmla="*/ 3175 w 27"/>
              <a:gd name="T41" fmla="*/ 165100 h 104"/>
              <a:gd name="T42" fmla="*/ 4762 w 27"/>
              <a:gd name="T43" fmla="*/ 165100 h 104"/>
              <a:gd name="T44" fmla="*/ 6350 w 27"/>
              <a:gd name="T45" fmla="*/ 165100 h 104"/>
              <a:gd name="T46" fmla="*/ 9525 w 27"/>
              <a:gd name="T47" fmla="*/ 165100 h 104"/>
              <a:gd name="T48" fmla="*/ 11112 w 27"/>
              <a:gd name="T49" fmla="*/ 161925 h 104"/>
              <a:gd name="T50" fmla="*/ 15875 w 27"/>
              <a:gd name="T51" fmla="*/ 161925 h 104"/>
              <a:gd name="T52" fmla="*/ 17462 w 27"/>
              <a:gd name="T53" fmla="*/ 160338 h 104"/>
              <a:gd name="T54" fmla="*/ 20637 w 27"/>
              <a:gd name="T55" fmla="*/ 160338 h 104"/>
              <a:gd name="T56" fmla="*/ 25400 w 27"/>
              <a:gd name="T57" fmla="*/ 158750 h 104"/>
              <a:gd name="T58" fmla="*/ 28575 w 27"/>
              <a:gd name="T59" fmla="*/ 157163 h 104"/>
              <a:gd name="T60" fmla="*/ 31750 w 27"/>
              <a:gd name="T61" fmla="*/ 155575 h 104"/>
              <a:gd name="T62" fmla="*/ 36512 w 27"/>
              <a:gd name="T63" fmla="*/ 153988 h 104"/>
              <a:gd name="T64" fmla="*/ 39687 w 27"/>
              <a:gd name="T65" fmla="*/ 150813 h 104"/>
              <a:gd name="T66" fmla="*/ 42862 w 27"/>
              <a:gd name="T67" fmla="*/ 147638 h 104"/>
              <a:gd name="T68" fmla="*/ 42862 w 27"/>
              <a:gd name="T69" fmla="*/ 3175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104"/>
              <a:gd name="T107" fmla="*/ 27 w 27"/>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104">
                <a:moveTo>
                  <a:pt x="27" y="2"/>
                </a:moveTo>
                <a:lnTo>
                  <a:pt x="27" y="2"/>
                </a:lnTo>
                <a:lnTo>
                  <a:pt x="26" y="2"/>
                </a:lnTo>
                <a:lnTo>
                  <a:pt x="25" y="1"/>
                </a:lnTo>
                <a:lnTo>
                  <a:pt x="24" y="1"/>
                </a:lnTo>
                <a:lnTo>
                  <a:pt x="23" y="0"/>
                </a:lnTo>
                <a:lnTo>
                  <a:pt x="20" y="0"/>
                </a:lnTo>
                <a:lnTo>
                  <a:pt x="19" y="0"/>
                </a:lnTo>
                <a:lnTo>
                  <a:pt x="17" y="0"/>
                </a:lnTo>
                <a:lnTo>
                  <a:pt x="14" y="0"/>
                </a:lnTo>
                <a:lnTo>
                  <a:pt x="12" y="0"/>
                </a:lnTo>
                <a:lnTo>
                  <a:pt x="10" y="0"/>
                </a:lnTo>
                <a:lnTo>
                  <a:pt x="9" y="1"/>
                </a:lnTo>
                <a:lnTo>
                  <a:pt x="5" y="2"/>
                </a:lnTo>
                <a:lnTo>
                  <a:pt x="3" y="3"/>
                </a:lnTo>
                <a:lnTo>
                  <a:pt x="0" y="4"/>
                </a:lnTo>
                <a:lnTo>
                  <a:pt x="0" y="104"/>
                </a:lnTo>
                <a:lnTo>
                  <a:pt x="2" y="104"/>
                </a:lnTo>
                <a:lnTo>
                  <a:pt x="3" y="104"/>
                </a:lnTo>
                <a:lnTo>
                  <a:pt x="4" y="104"/>
                </a:lnTo>
                <a:lnTo>
                  <a:pt x="6" y="104"/>
                </a:lnTo>
                <a:lnTo>
                  <a:pt x="7" y="102"/>
                </a:lnTo>
                <a:lnTo>
                  <a:pt x="10" y="102"/>
                </a:lnTo>
                <a:lnTo>
                  <a:pt x="11" y="101"/>
                </a:lnTo>
                <a:lnTo>
                  <a:pt x="13" y="101"/>
                </a:lnTo>
                <a:lnTo>
                  <a:pt x="16" y="100"/>
                </a:lnTo>
                <a:lnTo>
                  <a:pt x="18" y="99"/>
                </a:lnTo>
                <a:lnTo>
                  <a:pt x="20" y="98"/>
                </a:lnTo>
                <a:lnTo>
                  <a:pt x="23" y="97"/>
                </a:lnTo>
                <a:lnTo>
                  <a:pt x="25" y="95"/>
                </a:lnTo>
                <a:lnTo>
                  <a:pt x="27" y="93"/>
                </a:lnTo>
                <a:lnTo>
                  <a:pt x="27" y="2"/>
                </a:lnTo>
                <a:close/>
              </a:path>
            </a:pathLst>
          </a:custGeom>
          <a:solidFill>
            <a:srgbClr val="93CCCC"/>
          </a:solidFill>
          <a:ln w="9525">
            <a:noFill/>
            <a:round/>
            <a:headEnd/>
            <a:tailEnd/>
          </a:ln>
        </p:spPr>
        <p:txBody>
          <a:bodyPr/>
          <a:lstStyle/>
          <a:p>
            <a:endParaRPr lang="en-US">
              <a:latin typeface="+mj-lt"/>
            </a:endParaRPr>
          </a:p>
        </p:txBody>
      </p:sp>
      <p:sp>
        <p:nvSpPr>
          <p:cNvPr id="134" name="Freeform 130"/>
          <p:cNvSpPr>
            <a:spLocks/>
          </p:cNvSpPr>
          <p:nvPr/>
        </p:nvSpPr>
        <p:spPr bwMode="auto">
          <a:xfrm>
            <a:off x="1981250" y="3151188"/>
            <a:ext cx="34925" cy="133350"/>
          </a:xfrm>
          <a:custGeom>
            <a:avLst/>
            <a:gdLst>
              <a:gd name="T0" fmla="*/ 34925 w 22"/>
              <a:gd name="T1" fmla="*/ 3175 h 84"/>
              <a:gd name="T2" fmla="*/ 34925 w 22"/>
              <a:gd name="T3" fmla="*/ 3175 h 84"/>
              <a:gd name="T4" fmla="*/ 33338 w 22"/>
              <a:gd name="T5" fmla="*/ 1588 h 84"/>
              <a:gd name="T6" fmla="*/ 33338 w 22"/>
              <a:gd name="T7" fmla="*/ 1588 h 84"/>
              <a:gd name="T8" fmla="*/ 30163 w 22"/>
              <a:gd name="T9" fmla="*/ 1588 h 84"/>
              <a:gd name="T10" fmla="*/ 28575 w 22"/>
              <a:gd name="T11" fmla="*/ 1588 h 84"/>
              <a:gd name="T12" fmla="*/ 26988 w 22"/>
              <a:gd name="T13" fmla="*/ 0 h 84"/>
              <a:gd name="T14" fmla="*/ 25400 w 22"/>
              <a:gd name="T15" fmla="*/ 0 h 84"/>
              <a:gd name="T16" fmla="*/ 23812 w 22"/>
              <a:gd name="T17" fmla="*/ 0 h 84"/>
              <a:gd name="T18" fmla="*/ 22225 w 22"/>
              <a:gd name="T19" fmla="*/ 0 h 84"/>
              <a:gd name="T20" fmla="*/ 17463 w 22"/>
              <a:gd name="T21" fmla="*/ 0 h 84"/>
              <a:gd name="T22" fmla="*/ 14288 w 22"/>
              <a:gd name="T23" fmla="*/ 0 h 84"/>
              <a:gd name="T24" fmla="*/ 12700 w 22"/>
              <a:gd name="T25" fmla="*/ 0 h 84"/>
              <a:gd name="T26" fmla="*/ 7938 w 22"/>
              <a:gd name="T27" fmla="*/ 1588 h 84"/>
              <a:gd name="T28" fmla="*/ 4762 w 22"/>
              <a:gd name="T29" fmla="*/ 1588 h 84"/>
              <a:gd name="T30" fmla="*/ 3175 w 22"/>
              <a:gd name="T31" fmla="*/ 3175 h 84"/>
              <a:gd name="T32" fmla="*/ 0 w 22"/>
              <a:gd name="T33" fmla="*/ 4762 h 84"/>
              <a:gd name="T34" fmla="*/ 0 w 22"/>
              <a:gd name="T35" fmla="*/ 133350 h 84"/>
              <a:gd name="T36" fmla="*/ 0 w 22"/>
              <a:gd name="T37" fmla="*/ 133350 h 84"/>
              <a:gd name="T38" fmla="*/ 0 w 22"/>
              <a:gd name="T39" fmla="*/ 133350 h 84"/>
              <a:gd name="T40" fmla="*/ 1588 w 22"/>
              <a:gd name="T41" fmla="*/ 133350 h 84"/>
              <a:gd name="T42" fmla="*/ 3175 w 22"/>
              <a:gd name="T43" fmla="*/ 133350 h 84"/>
              <a:gd name="T44" fmla="*/ 4762 w 22"/>
              <a:gd name="T45" fmla="*/ 133350 h 84"/>
              <a:gd name="T46" fmla="*/ 6350 w 22"/>
              <a:gd name="T47" fmla="*/ 133350 h 84"/>
              <a:gd name="T48" fmla="*/ 7938 w 22"/>
              <a:gd name="T49" fmla="*/ 133350 h 84"/>
              <a:gd name="T50" fmla="*/ 11112 w 22"/>
              <a:gd name="T51" fmla="*/ 131763 h 84"/>
              <a:gd name="T52" fmla="*/ 14288 w 22"/>
              <a:gd name="T53" fmla="*/ 131763 h 84"/>
              <a:gd name="T54" fmla="*/ 15875 w 22"/>
              <a:gd name="T55" fmla="*/ 130175 h 84"/>
              <a:gd name="T56" fmla="*/ 19050 w 22"/>
              <a:gd name="T57" fmla="*/ 130175 h 84"/>
              <a:gd name="T58" fmla="*/ 22225 w 22"/>
              <a:gd name="T59" fmla="*/ 127000 h 84"/>
              <a:gd name="T60" fmla="*/ 25400 w 22"/>
              <a:gd name="T61" fmla="*/ 125413 h 84"/>
              <a:gd name="T62" fmla="*/ 28575 w 22"/>
              <a:gd name="T63" fmla="*/ 123825 h 84"/>
              <a:gd name="T64" fmla="*/ 30163 w 22"/>
              <a:gd name="T65" fmla="*/ 122238 h 84"/>
              <a:gd name="T66" fmla="*/ 34925 w 22"/>
              <a:gd name="T67" fmla="*/ 120650 h 84"/>
              <a:gd name="T68" fmla="*/ 34925 w 22"/>
              <a:gd name="T69" fmla="*/ 3175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84"/>
              <a:gd name="T107" fmla="*/ 22 w 22"/>
              <a:gd name="T108" fmla="*/ 84 h 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84">
                <a:moveTo>
                  <a:pt x="22" y="2"/>
                </a:moveTo>
                <a:lnTo>
                  <a:pt x="22" y="2"/>
                </a:lnTo>
                <a:lnTo>
                  <a:pt x="21" y="1"/>
                </a:lnTo>
                <a:lnTo>
                  <a:pt x="19" y="1"/>
                </a:lnTo>
                <a:lnTo>
                  <a:pt x="18" y="1"/>
                </a:lnTo>
                <a:lnTo>
                  <a:pt x="17" y="0"/>
                </a:lnTo>
                <a:lnTo>
                  <a:pt x="16" y="0"/>
                </a:lnTo>
                <a:lnTo>
                  <a:pt x="15" y="0"/>
                </a:lnTo>
                <a:lnTo>
                  <a:pt x="14" y="0"/>
                </a:lnTo>
                <a:lnTo>
                  <a:pt x="11" y="0"/>
                </a:lnTo>
                <a:lnTo>
                  <a:pt x="9" y="0"/>
                </a:lnTo>
                <a:lnTo>
                  <a:pt x="8" y="0"/>
                </a:lnTo>
                <a:lnTo>
                  <a:pt x="5" y="1"/>
                </a:lnTo>
                <a:lnTo>
                  <a:pt x="3" y="1"/>
                </a:lnTo>
                <a:lnTo>
                  <a:pt x="2" y="2"/>
                </a:lnTo>
                <a:lnTo>
                  <a:pt x="0" y="3"/>
                </a:lnTo>
                <a:lnTo>
                  <a:pt x="0" y="84"/>
                </a:lnTo>
                <a:lnTo>
                  <a:pt x="1" y="84"/>
                </a:lnTo>
                <a:lnTo>
                  <a:pt x="2" y="84"/>
                </a:lnTo>
                <a:lnTo>
                  <a:pt x="3" y="84"/>
                </a:lnTo>
                <a:lnTo>
                  <a:pt x="4" y="84"/>
                </a:lnTo>
                <a:lnTo>
                  <a:pt x="5" y="84"/>
                </a:lnTo>
                <a:lnTo>
                  <a:pt x="7" y="83"/>
                </a:lnTo>
                <a:lnTo>
                  <a:pt x="9" y="83"/>
                </a:lnTo>
                <a:lnTo>
                  <a:pt x="10" y="82"/>
                </a:lnTo>
                <a:lnTo>
                  <a:pt x="12" y="82"/>
                </a:lnTo>
                <a:lnTo>
                  <a:pt x="14" y="80"/>
                </a:lnTo>
                <a:lnTo>
                  <a:pt x="16" y="79"/>
                </a:lnTo>
                <a:lnTo>
                  <a:pt x="18" y="78"/>
                </a:lnTo>
                <a:lnTo>
                  <a:pt x="19" y="77"/>
                </a:lnTo>
                <a:lnTo>
                  <a:pt x="22" y="76"/>
                </a:lnTo>
                <a:lnTo>
                  <a:pt x="22" y="2"/>
                </a:lnTo>
                <a:close/>
              </a:path>
            </a:pathLst>
          </a:custGeom>
          <a:solidFill>
            <a:srgbClr val="A8D8D8"/>
          </a:solidFill>
          <a:ln w="9525">
            <a:noFill/>
            <a:round/>
            <a:headEnd/>
            <a:tailEnd/>
          </a:ln>
        </p:spPr>
        <p:txBody>
          <a:bodyPr/>
          <a:lstStyle/>
          <a:p>
            <a:endParaRPr lang="en-US">
              <a:latin typeface="+mj-lt"/>
            </a:endParaRPr>
          </a:p>
        </p:txBody>
      </p:sp>
      <p:sp>
        <p:nvSpPr>
          <p:cNvPr id="135" name="Freeform 131"/>
          <p:cNvSpPr>
            <a:spLocks/>
          </p:cNvSpPr>
          <p:nvPr/>
        </p:nvSpPr>
        <p:spPr bwMode="auto">
          <a:xfrm>
            <a:off x="1982837" y="3152775"/>
            <a:ext cx="26988" cy="103188"/>
          </a:xfrm>
          <a:custGeom>
            <a:avLst/>
            <a:gdLst>
              <a:gd name="T0" fmla="*/ 26988 w 17"/>
              <a:gd name="T1" fmla="*/ 1588 h 65"/>
              <a:gd name="T2" fmla="*/ 26988 w 17"/>
              <a:gd name="T3" fmla="*/ 1588 h 65"/>
              <a:gd name="T4" fmla="*/ 25400 w 17"/>
              <a:gd name="T5" fmla="*/ 1588 h 65"/>
              <a:gd name="T6" fmla="*/ 22225 w 17"/>
              <a:gd name="T7" fmla="*/ 0 h 65"/>
              <a:gd name="T8" fmla="*/ 17463 w 17"/>
              <a:gd name="T9" fmla="*/ 0 h 65"/>
              <a:gd name="T10" fmla="*/ 14288 w 17"/>
              <a:gd name="T11" fmla="*/ 0 h 65"/>
              <a:gd name="T12" fmla="*/ 9525 w 17"/>
              <a:gd name="T13" fmla="*/ 0 h 65"/>
              <a:gd name="T14" fmla="*/ 3175 w 17"/>
              <a:gd name="T15" fmla="*/ 1588 h 65"/>
              <a:gd name="T16" fmla="*/ 0 w 17"/>
              <a:gd name="T17" fmla="*/ 3175 h 65"/>
              <a:gd name="T18" fmla="*/ 0 w 17"/>
              <a:gd name="T19" fmla="*/ 103188 h 65"/>
              <a:gd name="T20" fmla="*/ 0 w 17"/>
              <a:gd name="T21" fmla="*/ 103188 h 65"/>
              <a:gd name="T22" fmla="*/ 1588 w 17"/>
              <a:gd name="T23" fmla="*/ 103188 h 65"/>
              <a:gd name="T24" fmla="*/ 4763 w 17"/>
              <a:gd name="T25" fmla="*/ 101600 h 65"/>
              <a:gd name="T26" fmla="*/ 9525 w 17"/>
              <a:gd name="T27" fmla="*/ 101600 h 65"/>
              <a:gd name="T28" fmla="*/ 12700 w 17"/>
              <a:gd name="T29" fmla="*/ 100013 h 65"/>
              <a:gd name="T30" fmla="*/ 17463 w 17"/>
              <a:gd name="T31" fmla="*/ 98425 h 65"/>
              <a:gd name="T32" fmla="*/ 22225 w 17"/>
              <a:gd name="T33" fmla="*/ 96838 h 65"/>
              <a:gd name="T34" fmla="*/ 26988 w 17"/>
              <a:gd name="T35" fmla="*/ 92075 h 65"/>
              <a:gd name="T36" fmla="*/ 26988 w 17"/>
              <a:gd name="T37" fmla="*/ 1588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65"/>
              <a:gd name="T59" fmla="*/ 17 w 17"/>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65">
                <a:moveTo>
                  <a:pt x="17" y="1"/>
                </a:moveTo>
                <a:lnTo>
                  <a:pt x="17" y="1"/>
                </a:lnTo>
                <a:lnTo>
                  <a:pt x="16" y="1"/>
                </a:lnTo>
                <a:lnTo>
                  <a:pt x="14" y="0"/>
                </a:lnTo>
                <a:lnTo>
                  <a:pt x="11" y="0"/>
                </a:lnTo>
                <a:lnTo>
                  <a:pt x="9" y="0"/>
                </a:lnTo>
                <a:lnTo>
                  <a:pt x="6" y="0"/>
                </a:lnTo>
                <a:lnTo>
                  <a:pt x="2" y="1"/>
                </a:lnTo>
                <a:lnTo>
                  <a:pt x="0" y="2"/>
                </a:lnTo>
                <a:lnTo>
                  <a:pt x="0" y="65"/>
                </a:lnTo>
                <a:lnTo>
                  <a:pt x="1" y="65"/>
                </a:lnTo>
                <a:lnTo>
                  <a:pt x="3" y="64"/>
                </a:lnTo>
                <a:lnTo>
                  <a:pt x="6" y="64"/>
                </a:lnTo>
                <a:lnTo>
                  <a:pt x="8" y="63"/>
                </a:lnTo>
                <a:lnTo>
                  <a:pt x="11" y="62"/>
                </a:lnTo>
                <a:lnTo>
                  <a:pt x="14" y="61"/>
                </a:lnTo>
                <a:lnTo>
                  <a:pt x="17" y="58"/>
                </a:lnTo>
                <a:lnTo>
                  <a:pt x="17" y="1"/>
                </a:lnTo>
                <a:close/>
              </a:path>
            </a:pathLst>
          </a:custGeom>
          <a:solidFill>
            <a:srgbClr val="BCE5E5"/>
          </a:solidFill>
          <a:ln w="9525">
            <a:noFill/>
            <a:round/>
            <a:headEnd/>
            <a:tailEnd/>
          </a:ln>
        </p:spPr>
        <p:txBody>
          <a:bodyPr/>
          <a:lstStyle/>
          <a:p>
            <a:endParaRPr lang="en-US">
              <a:latin typeface="+mj-lt"/>
            </a:endParaRPr>
          </a:p>
        </p:txBody>
      </p:sp>
      <p:sp>
        <p:nvSpPr>
          <p:cNvPr id="136" name="Freeform 132"/>
          <p:cNvSpPr>
            <a:spLocks/>
          </p:cNvSpPr>
          <p:nvPr/>
        </p:nvSpPr>
        <p:spPr bwMode="auto">
          <a:xfrm>
            <a:off x="1982837" y="3154363"/>
            <a:ext cx="22225" cy="73025"/>
          </a:xfrm>
          <a:custGeom>
            <a:avLst/>
            <a:gdLst>
              <a:gd name="T0" fmla="*/ 22225 w 14"/>
              <a:gd name="T1" fmla="*/ 1588 h 46"/>
              <a:gd name="T2" fmla="*/ 22225 w 14"/>
              <a:gd name="T3" fmla="*/ 0 h 46"/>
              <a:gd name="T4" fmla="*/ 20638 w 14"/>
              <a:gd name="T5" fmla="*/ 0 h 46"/>
              <a:gd name="T6" fmla="*/ 17463 w 14"/>
              <a:gd name="T7" fmla="*/ 0 h 46"/>
              <a:gd name="T8" fmla="*/ 14288 w 14"/>
              <a:gd name="T9" fmla="*/ 0 h 46"/>
              <a:gd name="T10" fmla="*/ 12700 w 14"/>
              <a:gd name="T11" fmla="*/ 0 h 46"/>
              <a:gd name="T12" fmla="*/ 9525 w 14"/>
              <a:gd name="T13" fmla="*/ 0 h 46"/>
              <a:gd name="T14" fmla="*/ 3175 w 14"/>
              <a:gd name="T15" fmla="*/ 0 h 46"/>
              <a:gd name="T16" fmla="*/ 0 w 14"/>
              <a:gd name="T17" fmla="*/ 3175 h 46"/>
              <a:gd name="T18" fmla="*/ 0 w 14"/>
              <a:gd name="T19" fmla="*/ 73025 h 46"/>
              <a:gd name="T20" fmla="*/ 1588 w 14"/>
              <a:gd name="T21" fmla="*/ 73025 h 46"/>
              <a:gd name="T22" fmla="*/ 1588 w 14"/>
              <a:gd name="T23" fmla="*/ 73025 h 46"/>
              <a:gd name="T24" fmla="*/ 4763 w 14"/>
              <a:gd name="T25" fmla="*/ 73025 h 46"/>
              <a:gd name="T26" fmla="*/ 6350 w 14"/>
              <a:gd name="T27" fmla="*/ 69850 h 46"/>
              <a:gd name="T28" fmla="*/ 11113 w 14"/>
              <a:gd name="T29" fmla="*/ 69850 h 46"/>
              <a:gd name="T30" fmla="*/ 14288 w 14"/>
              <a:gd name="T31" fmla="*/ 68263 h 46"/>
              <a:gd name="T32" fmla="*/ 17463 w 14"/>
              <a:gd name="T33" fmla="*/ 66675 h 46"/>
              <a:gd name="T34" fmla="*/ 22225 w 14"/>
              <a:gd name="T35" fmla="*/ 65088 h 46"/>
              <a:gd name="T36" fmla="*/ 22225 w 14"/>
              <a:gd name="T37" fmla="*/ 1588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46"/>
              <a:gd name="T59" fmla="*/ 14 w 14"/>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46">
                <a:moveTo>
                  <a:pt x="14" y="1"/>
                </a:moveTo>
                <a:lnTo>
                  <a:pt x="14" y="0"/>
                </a:lnTo>
                <a:lnTo>
                  <a:pt x="13" y="0"/>
                </a:lnTo>
                <a:lnTo>
                  <a:pt x="11" y="0"/>
                </a:lnTo>
                <a:lnTo>
                  <a:pt x="9" y="0"/>
                </a:lnTo>
                <a:lnTo>
                  <a:pt x="8" y="0"/>
                </a:lnTo>
                <a:lnTo>
                  <a:pt x="6" y="0"/>
                </a:lnTo>
                <a:lnTo>
                  <a:pt x="2" y="0"/>
                </a:lnTo>
                <a:lnTo>
                  <a:pt x="0" y="2"/>
                </a:lnTo>
                <a:lnTo>
                  <a:pt x="0" y="46"/>
                </a:lnTo>
                <a:lnTo>
                  <a:pt x="1" y="46"/>
                </a:lnTo>
                <a:lnTo>
                  <a:pt x="3" y="46"/>
                </a:lnTo>
                <a:lnTo>
                  <a:pt x="4" y="44"/>
                </a:lnTo>
                <a:lnTo>
                  <a:pt x="7" y="44"/>
                </a:lnTo>
                <a:lnTo>
                  <a:pt x="9" y="43"/>
                </a:lnTo>
                <a:lnTo>
                  <a:pt x="11" y="42"/>
                </a:lnTo>
                <a:lnTo>
                  <a:pt x="14" y="41"/>
                </a:lnTo>
                <a:lnTo>
                  <a:pt x="14" y="1"/>
                </a:lnTo>
                <a:close/>
              </a:path>
            </a:pathLst>
          </a:custGeom>
          <a:solidFill>
            <a:srgbClr val="D1F2F2"/>
          </a:solidFill>
          <a:ln w="9525">
            <a:noFill/>
            <a:round/>
            <a:headEnd/>
            <a:tailEnd/>
          </a:ln>
        </p:spPr>
        <p:txBody>
          <a:bodyPr/>
          <a:lstStyle/>
          <a:p>
            <a:endParaRPr lang="en-US">
              <a:latin typeface="+mj-lt"/>
            </a:endParaRPr>
          </a:p>
        </p:txBody>
      </p:sp>
      <p:sp>
        <p:nvSpPr>
          <p:cNvPr id="137" name="Freeform 133"/>
          <p:cNvSpPr>
            <a:spLocks/>
          </p:cNvSpPr>
          <p:nvPr/>
        </p:nvSpPr>
        <p:spPr bwMode="auto">
          <a:xfrm>
            <a:off x="1984425" y="3154363"/>
            <a:ext cx="14287" cy="42862"/>
          </a:xfrm>
          <a:custGeom>
            <a:avLst/>
            <a:gdLst>
              <a:gd name="T0" fmla="*/ 14287 w 9"/>
              <a:gd name="T1" fmla="*/ 1587 h 27"/>
              <a:gd name="T2" fmla="*/ 14287 w 9"/>
              <a:gd name="T3" fmla="*/ 1587 h 27"/>
              <a:gd name="T4" fmla="*/ 12700 w 9"/>
              <a:gd name="T5" fmla="*/ 1587 h 27"/>
              <a:gd name="T6" fmla="*/ 11112 w 9"/>
              <a:gd name="T7" fmla="*/ 1587 h 27"/>
              <a:gd name="T8" fmla="*/ 9525 w 9"/>
              <a:gd name="T9" fmla="*/ 0 h 27"/>
              <a:gd name="T10" fmla="*/ 7937 w 9"/>
              <a:gd name="T11" fmla="*/ 0 h 27"/>
              <a:gd name="T12" fmla="*/ 4762 w 9"/>
              <a:gd name="T13" fmla="*/ 1587 h 27"/>
              <a:gd name="T14" fmla="*/ 1587 w 9"/>
              <a:gd name="T15" fmla="*/ 1587 h 27"/>
              <a:gd name="T16" fmla="*/ 0 w 9"/>
              <a:gd name="T17" fmla="*/ 3175 h 27"/>
              <a:gd name="T18" fmla="*/ 0 w 9"/>
              <a:gd name="T19" fmla="*/ 42862 h 27"/>
              <a:gd name="T20" fmla="*/ 0 w 9"/>
              <a:gd name="T21" fmla="*/ 42862 h 27"/>
              <a:gd name="T22" fmla="*/ 1587 w 9"/>
              <a:gd name="T23" fmla="*/ 42862 h 27"/>
              <a:gd name="T24" fmla="*/ 3175 w 9"/>
              <a:gd name="T25" fmla="*/ 42862 h 27"/>
              <a:gd name="T26" fmla="*/ 4762 w 9"/>
              <a:gd name="T27" fmla="*/ 42862 h 27"/>
              <a:gd name="T28" fmla="*/ 7937 w 9"/>
              <a:gd name="T29" fmla="*/ 42862 h 27"/>
              <a:gd name="T30" fmla="*/ 9525 w 9"/>
              <a:gd name="T31" fmla="*/ 41275 h 27"/>
              <a:gd name="T32" fmla="*/ 12700 w 9"/>
              <a:gd name="T33" fmla="*/ 39687 h 27"/>
              <a:gd name="T34" fmla="*/ 14287 w 9"/>
              <a:gd name="T35" fmla="*/ 36512 h 27"/>
              <a:gd name="T36" fmla="*/ 14287 w 9"/>
              <a:gd name="T37" fmla="*/ 1587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27"/>
              <a:gd name="T59" fmla="*/ 9 w 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27">
                <a:moveTo>
                  <a:pt x="9" y="1"/>
                </a:moveTo>
                <a:lnTo>
                  <a:pt x="9" y="1"/>
                </a:lnTo>
                <a:lnTo>
                  <a:pt x="8" y="1"/>
                </a:lnTo>
                <a:lnTo>
                  <a:pt x="7" y="1"/>
                </a:lnTo>
                <a:lnTo>
                  <a:pt x="6" y="0"/>
                </a:lnTo>
                <a:lnTo>
                  <a:pt x="5" y="0"/>
                </a:lnTo>
                <a:lnTo>
                  <a:pt x="3" y="1"/>
                </a:lnTo>
                <a:lnTo>
                  <a:pt x="1" y="1"/>
                </a:lnTo>
                <a:lnTo>
                  <a:pt x="0" y="2"/>
                </a:lnTo>
                <a:lnTo>
                  <a:pt x="0" y="27"/>
                </a:lnTo>
                <a:lnTo>
                  <a:pt x="1" y="27"/>
                </a:lnTo>
                <a:lnTo>
                  <a:pt x="2" y="27"/>
                </a:lnTo>
                <a:lnTo>
                  <a:pt x="3" y="27"/>
                </a:lnTo>
                <a:lnTo>
                  <a:pt x="5" y="27"/>
                </a:lnTo>
                <a:lnTo>
                  <a:pt x="6" y="26"/>
                </a:lnTo>
                <a:lnTo>
                  <a:pt x="8" y="25"/>
                </a:lnTo>
                <a:lnTo>
                  <a:pt x="9" y="23"/>
                </a:lnTo>
                <a:lnTo>
                  <a:pt x="9" y="1"/>
                </a:lnTo>
                <a:close/>
              </a:path>
            </a:pathLst>
          </a:custGeom>
          <a:solidFill>
            <a:srgbClr val="E5FFFF"/>
          </a:solidFill>
          <a:ln w="9525">
            <a:noFill/>
            <a:round/>
            <a:headEnd/>
            <a:tailEnd/>
          </a:ln>
        </p:spPr>
        <p:txBody>
          <a:bodyPr/>
          <a:lstStyle/>
          <a:p>
            <a:endParaRPr lang="en-US">
              <a:latin typeface="+mj-lt"/>
            </a:endParaRPr>
          </a:p>
        </p:txBody>
      </p:sp>
      <p:sp>
        <p:nvSpPr>
          <p:cNvPr id="138" name="Freeform 134"/>
          <p:cNvSpPr>
            <a:spLocks/>
          </p:cNvSpPr>
          <p:nvPr/>
        </p:nvSpPr>
        <p:spPr bwMode="auto">
          <a:xfrm>
            <a:off x="2160637" y="3276600"/>
            <a:ext cx="22225" cy="22225"/>
          </a:xfrm>
          <a:custGeom>
            <a:avLst/>
            <a:gdLst>
              <a:gd name="T0" fmla="*/ 11113 w 14"/>
              <a:gd name="T1" fmla="*/ 22225 h 14"/>
              <a:gd name="T2" fmla="*/ 12700 w 14"/>
              <a:gd name="T3" fmla="*/ 22225 h 14"/>
              <a:gd name="T4" fmla="*/ 14288 w 14"/>
              <a:gd name="T5" fmla="*/ 20638 h 14"/>
              <a:gd name="T6" fmla="*/ 15875 w 14"/>
              <a:gd name="T7" fmla="*/ 20638 h 14"/>
              <a:gd name="T8" fmla="*/ 17463 w 14"/>
              <a:gd name="T9" fmla="*/ 19050 h 14"/>
              <a:gd name="T10" fmla="*/ 20638 w 14"/>
              <a:gd name="T11" fmla="*/ 17463 h 14"/>
              <a:gd name="T12" fmla="*/ 20638 w 14"/>
              <a:gd name="T13" fmla="*/ 15875 h 14"/>
              <a:gd name="T14" fmla="*/ 22225 w 14"/>
              <a:gd name="T15" fmla="*/ 12700 h 14"/>
              <a:gd name="T16" fmla="*/ 22225 w 14"/>
              <a:gd name="T17" fmla="*/ 11113 h 14"/>
              <a:gd name="T18" fmla="*/ 22225 w 14"/>
              <a:gd name="T19" fmla="*/ 9525 h 14"/>
              <a:gd name="T20" fmla="*/ 20638 w 14"/>
              <a:gd name="T21" fmla="*/ 7938 h 14"/>
              <a:gd name="T22" fmla="*/ 20638 w 14"/>
              <a:gd name="T23" fmla="*/ 6350 h 14"/>
              <a:gd name="T24" fmla="*/ 17463 w 14"/>
              <a:gd name="T25" fmla="*/ 4763 h 14"/>
              <a:gd name="T26" fmla="*/ 15875 w 14"/>
              <a:gd name="T27" fmla="*/ 1588 h 14"/>
              <a:gd name="T28" fmla="*/ 14288 w 14"/>
              <a:gd name="T29" fmla="*/ 0 h 14"/>
              <a:gd name="T30" fmla="*/ 12700 w 14"/>
              <a:gd name="T31" fmla="*/ 0 h 14"/>
              <a:gd name="T32" fmla="*/ 11113 w 14"/>
              <a:gd name="T33" fmla="*/ 0 h 14"/>
              <a:gd name="T34" fmla="*/ 9525 w 14"/>
              <a:gd name="T35" fmla="*/ 0 h 14"/>
              <a:gd name="T36" fmla="*/ 6350 w 14"/>
              <a:gd name="T37" fmla="*/ 0 h 14"/>
              <a:gd name="T38" fmla="*/ 4763 w 14"/>
              <a:gd name="T39" fmla="*/ 1588 h 14"/>
              <a:gd name="T40" fmla="*/ 3175 w 14"/>
              <a:gd name="T41" fmla="*/ 4763 h 14"/>
              <a:gd name="T42" fmla="*/ 1588 w 14"/>
              <a:gd name="T43" fmla="*/ 6350 h 14"/>
              <a:gd name="T44" fmla="*/ 1588 w 14"/>
              <a:gd name="T45" fmla="*/ 7938 h 14"/>
              <a:gd name="T46" fmla="*/ 0 w 14"/>
              <a:gd name="T47" fmla="*/ 9525 h 14"/>
              <a:gd name="T48" fmla="*/ 0 w 14"/>
              <a:gd name="T49" fmla="*/ 11113 h 14"/>
              <a:gd name="T50" fmla="*/ 0 w 14"/>
              <a:gd name="T51" fmla="*/ 12700 h 14"/>
              <a:gd name="T52" fmla="*/ 1588 w 14"/>
              <a:gd name="T53" fmla="*/ 15875 h 14"/>
              <a:gd name="T54" fmla="*/ 1588 w 14"/>
              <a:gd name="T55" fmla="*/ 17463 h 14"/>
              <a:gd name="T56" fmla="*/ 3175 w 14"/>
              <a:gd name="T57" fmla="*/ 19050 h 14"/>
              <a:gd name="T58" fmla="*/ 4763 w 14"/>
              <a:gd name="T59" fmla="*/ 20638 h 14"/>
              <a:gd name="T60" fmla="*/ 6350 w 14"/>
              <a:gd name="T61" fmla="*/ 20638 h 14"/>
              <a:gd name="T62" fmla="*/ 9525 w 14"/>
              <a:gd name="T63" fmla="*/ 22225 h 14"/>
              <a:gd name="T64" fmla="*/ 11113 w 14"/>
              <a:gd name="T65" fmla="*/ 22225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
              <a:gd name="T100" fmla="*/ 0 h 14"/>
              <a:gd name="T101" fmla="*/ 14 w 14"/>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 h="14">
                <a:moveTo>
                  <a:pt x="7" y="14"/>
                </a:moveTo>
                <a:lnTo>
                  <a:pt x="8" y="14"/>
                </a:lnTo>
                <a:lnTo>
                  <a:pt x="9" y="13"/>
                </a:lnTo>
                <a:lnTo>
                  <a:pt x="10" y="13"/>
                </a:lnTo>
                <a:lnTo>
                  <a:pt x="11" y="12"/>
                </a:lnTo>
                <a:lnTo>
                  <a:pt x="13" y="11"/>
                </a:lnTo>
                <a:lnTo>
                  <a:pt x="13" y="10"/>
                </a:lnTo>
                <a:lnTo>
                  <a:pt x="14" y="8"/>
                </a:lnTo>
                <a:lnTo>
                  <a:pt x="14" y="7"/>
                </a:lnTo>
                <a:lnTo>
                  <a:pt x="14" y="6"/>
                </a:lnTo>
                <a:lnTo>
                  <a:pt x="13" y="5"/>
                </a:lnTo>
                <a:lnTo>
                  <a:pt x="13" y="4"/>
                </a:lnTo>
                <a:lnTo>
                  <a:pt x="11" y="3"/>
                </a:lnTo>
                <a:lnTo>
                  <a:pt x="10" y="1"/>
                </a:lnTo>
                <a:lnTo>
                  <a:pt x="9" y="0"/>
                </a:lnTo>
                <a:lnTo>
                  <a:pt x="8" y="0"/>
                </a:lnTo>
                <a:lnTo>
                  <a:pt x="7" y="0"/>
                </a:lnTo>
                <a:lnTo>
                  <a:pt x="6" y="0"/>
                </a:lnTo>
                <a:lnTo>
                  <a:pt x="4" y="0"/>
                </a:lnTo>
                <a:lnTo>
                  <a:pt x="3" y="1"/>
                </a:lnTo>
                <a:lnTo>
                  <a:pt x="2" y="3"/>
                </a:lnTo>
                <a:lnTo>
                  <a:pt x="1" y="4"/>
                </a:lnTo>
                <a:lnTo>
                  <a:pt x="1" y="5"/>
                </a:lnTo>
                <a:lnTo>
                  <a:pt x="0" y="6"/>
                </a:lnTo>
                <a:lnTo>
                  <a:pt x="0" y="7"/>
                </a:lnTo>
                <a:lnTo>
                  <a:pt x="0" y="8"/>
                </a:lnTo>
                <a:lnTo>
                  <a:pt x="1" y="10"/>
                </a:lnTo>
                <a:lnTo>
                  <a:pt x="1" y="11"/>
                </a:lnTo>
                <a:lnTo>
                  <a:pt x="2" y="12"/>
                </a:lnTo>
                <a:lnTo>
                  <a:pt x="3" y="13"/>
                </a:lnTo>
                <a:lnTo>
                  <a:pt x="4" y="13"/>
                </a:lnTo>
                <a:lnTo>
                  <a:pt x="6" y="14"/>
                </a:lnTo>
                <a:lnTo>
                  <a:pt x="7" y="14"/>
                </a:lnTo>
                <a:close/>
              </a:path>
            </a:pathLst>
          </a:custGeom>
          <a:solidFill>
            <a:srgbClr val="FFFFFF"/>
          </a:solidFill>
          <a:ln w="9525">
            <a:noFill/>
            <a:round/>
            <a:headEnd/>
            <a:tailEnd/>
          </a:ln>
        </p:spPr>
        <p:txBody>
          <a:bodyPr/>
          <a:lstStyle/>
          <a:p>
            <a:endParaRPr lang="en-US">
              <a:latin typeface="+mj-lt"/>
            </a:endParaRPr>
          </a:p>
        </p:txBody>
      </p:sp>
      <p:sp>
        <p:nvSpPr>
          <p:cNvPr id="139" name="Freeform 135"/>
          <p:cNvSpPr>
            <a:spLocks/>
          </p:cNvSpPr>
          <p:nvPr/>
        </p:nvSpPr>
        <p:spPr bwMode="auto">
          <a:xfrm>
            <a:off x="2095550" y="3276600"/>
            <a:ext cx="11112" cy="11113"/>
          </a:xfrm>
          <a:custGeom>
            <a:avLst/>
            <a:gdLst>
              <a:gd name="T0" fmla="*/ 4762 w 7"/>
              <a:gd name="T1" fmla="*/ 11113 h 7"/>
              <a:gd name="T2" fmla="*/ 7937 w 7"/>
              <a:gd name="T3" fmla="*/ 11113 h 7"/>
              <a:gd name="T4" fmla="*/ 9525 w 7"/>
              <a:gd name="T5" fmla="*/ 9525 h 7"/>
              <a:gd name="T6" fmla="*/ 9525 w 7"/>
              <a:gd name="T7" fmla="*/ 7938 h 7"/>
              <a:gd name="T8" fmla="*/ 11112 w 7"/>
              <a:gd name="T9" fmla="*/ 6350 h 7"/>
              <a:gd name="T10" fmla="*/ 9525 w 7"/>
              <a:gd name="T11" fmla="*/ 4763 h 7"/>
              <a:gd name="T12" fmla="*/ 9525 w 7"/>
              <a:gd name="T13" fmla="*/ 1588 h 7"/>
              <a:gd name="T14" fmla="*/ 7937 w 7"/>
              <a:gd name="T15" fmla="*/ 0 h 7"/>
              <a:gd name="T16" fmla="*/ 4762 w 7"/>
              <a:gd name="T17" fmla="*/ 0 h 7"/>
              <a:gd name="T18" fmla="*/ 3175 w 7"/>
              <a:gd name="T19" fmla="*/ 0 h 7"/>
              <a:gd name="T20" fmla="*/ 1587 w 7"/>
              <a:gd name="T21" fmla="*/ 1588 h 7"/>
              <a:gd name="T22" fmla="*/ 0 w 7"/>
              <a:gd name="T23" fmla="*/ 4763 h 7"/>
              <a:gd name="T24" fmla="*/ 0 w 7"/>
              <a:gd name="T25" fmla="*/ 6350 h 7"/>
              <a:gd name="T26" fmla="*/ 0 w 7"/>
              <a:gd name="T27" fmla="*/ 7938 h 7"/>
              <a:gd name="T28" fmla="*/ 1587 w 7"/>
              <a:gd name="T29" fmla="*/ 9525 h 7"/>
              <a:gd name="T30" fmla="*/ 3175 w 7"/>
              <a:gd name="T31" fmla="*/ 11113 h 7"/>
              <a:gd name="T32" fmla="*/ 4762 w 7"/>
              <a:gd name="T33" fmla="*/ 11113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7"/>
              <a:gd name="T53" fmla="*/ 7 w 7"/>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7">
                <a:moveTo>
                  <a:pt x="3" y="7"/>
                </a:moveTo>
                <a:lnTo>
                  <a:pt x="5" y="7"/>
                </a:lnTo>
                <a:lnTo>
                  <a:pt x="6" y="6"/>
                </a:lnTo>
                <a:lnTo>
                  <a:pt x="6" y="5"/>
                </a:lnTo>
                <a:lnTo>
                  <a:pt x="7" y="4"/>
                </a:lnTo>
                <a:lnTo>
                  <a:pt x="6" y="3"/>
                </a:lnTo>
                <a:lnTo>
                  <a:pt x="6" y="1"/>
                </a:lnTo>
                <a:lnTo>
                  <a:pt x="5" y="0"/>
                </a:lnTo>
                <a:lnTo>
                  <a:pt x="3" y="0"/>
                </a:lnTo>
                <a:lnTo>
                  <a:pt x="2" y="0"/>
                </a:lnTo>
                <a:lnTo>
                  <a:pt x="1" y="1"/>
                </a:lnTo>
                <a:lnTo>
                  <a:pt x="0" y="3"/>
                </a:lnTo>
                <a:lnTo>
                  <a:pt x="0" y="4"/>
                </a:lnTo>
                <a:lnTo>
                  <a:pt x="0" y="5"/>
                </a:lnTo>
                <a:lnTo>
                  <a:pt x="1" y="6"/>
                </a:lnTo>
                <a:lnTo>
                  <a:pt x="2" y="7"/>
                </a:lnTo>
                <a:lnTo>
                  <a:pt x="3" y="7"/>
                </a:lnTo>
                <a:close/>
              </a:path>
            </a:pathLst>
          </a:custGeom>
          <a:solidFill>
            <a:srgbClr val="FFFFFF"/>
          </a:solidFill>
          <a:ln w="9525">
            <a:noFill/>
            <a:round/>
            <a:headEnd/>
            <a:tailEnd/>
          </a:ln>
        </p:spPr>
        <p:txBody>
          <a:bodyPr/>
          <a:lstStyle/>
          <a:p>
            <a:endParaRPr lang="en-US">
              <a:latin typeface="+mj-lt"/>
            </a:endParaRPr>
          </a:p>
        </p:txBody>
      </p:sp>
      <p:sp>
        <p:nvSpPr>
          <p:cNvPr id="140" name="Freeform 136"/>
          <p:cNvSpPr>
            <a:spLocks/>
          </p:cNvSpPr>
          <p:nvPr/>
        </p:nvSpPr>
        <p:spPr bwMode="auto">
          <a:xfrm>
            <a:off x="2114600" y="3276600"/>
            <a:ext cx="7937" cy="11113"/>
          </a:xfrm>
          <a:custGeom>
            <a:avLst/>
            <a:gdLst>
              <a:gd name="T0" fmla="*/ 4762 w 5"/>
              <a:gd name="T1" fmla="*/ 11113 h 7"/>
              <a:gd name="T2" fmla="*/ 6350 w 5"/>
              <a:gd name="T3" fmla="*/ 11113 h 7"/>
              <a:gd name="T4" fmla="*/ 7937 w 5"/>
              <a:gd name="T5" fmla="*/ 11113 h 7"/>
              <a:gd name="T6" fmla="*/ 7937 w 5"/>
              <a:gd name="T7" fmla="*/ 9525 h 7"/>
              <a:gd name="T8" fmla="*/ 7937 w 5"/>
              <a:gd name="T9" fmla="*/ 6350 h 7"/>
              <a:gd name="T10" fmla="*/ 7937 w 5"/>
              <a:gd name="T11" fmla="*/ 4763 h 7"/>
              <a:gd name="T12" fmla="*/ 7937 w 5"/>
              <a:gd name="T13" fmla="*/ 1588 h 7"/>
              <a:gd name="T14" fmla="*/ 6350 w 5"/>
              <a:gd name="T15" fmla="*/ 1588 h 7"/>
              <a:gd name="T16" fmla="*/ 4762 w 5"/>
              <a:gd name="T17" fmla="*/ 0 h 7"/>
              <a:gd name="T18" fmla="*/ 3175 w 5"/>
              <a:gd name="T19" fmla="*/ 1588 h 7"/>
              <a:gd name="T20" fmla="*/ 1587 w 5"/>
              <a:gd name="T21" fmla="*/ 1588 h 7"/>
              <a:gd name="T22" fmla="*/ 0 w 5"/>
              <a:gd name="T23" fmla="*/ 4763 h 7"/>
              <a:gd name="T24" fmla="*/ 0 w 5"/>
              <a:gd name="T25" fmla="*/ 6350 h 7"/>
              <a:gd name="T26" fmla="*/ 0 w 5"/>
              <a:gd name="T27" fmla="*/ 9525 h 7"/>
              <a:gd name="T28" fmla="*/ 1587 w 5"/>
              <a:gd name="T29" fmla="*/ 11113 h 7"/>
              <a:gd name="T30" fmla="*/ 3175 w 5"/>
              <a:gd name="T31" fmla="*/ 11113 h 7"/>
              <a:gd name="T32" fmla="*/ 4762 w 5"/>
              <a:gd name="T33" fmla="*/ 11113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
              <a:gd name="T52" fmla="*/ 0 h 7"/>
              <a:gd name="T53" fmla="*/ 5 w 5"/>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 h="7">
                <a:moveTo>
                  <a:pt x="3" y="7"/>
                </a:moveTo>
                <a:lnTo>
                  <a:pt x="4" y="7"/>
                </a:lnTo>
                <a:lnTo>
                  <a:pt x="5" y="7"/>
                </a:lnTo>
                <a:lnTo>
                  <a:pt x="5" y="6"/>
                </a:lnTo>
                <a:lnTo>
                  <a:pt x="5" y="4"/>
                </a:lnTo>
                <a:lnTo>
                  <a:pt x="5" y="3"/>
                </a:lnTo>
                <a:lnTo>
                  <a:pt x="5" y="1"/>
                </a:lnTo>
                <a:lnTo>
                  <a:pt x="4" y="1"/>
                </a:lnTo>
                <a:lnTo>
                  <a:pt x="3" y="0"/>
                </a:lnTo>
                <a:lnTo>
                  <a:pt x="2" y="1"/>
                </a:lnTo>
                <a:lnTo>
                  <a:pt x="1" y="1"/>
                </a:lnTo>
                <a:lnTo>
                  <a:pt x="0" y="3"/>
                </a:lnTo>
                <a:lnTo>
                  <a:pt x="0" y="4"/>
                </a:lnTo>
                <a:lnTo>
                  <a:pt x="0" y="6"/>
                </a:lnTo>
                <a:lnTo>
                  <a:pt x="1" y="7"/>
                </a:lnTo>
                <a:lnTo>
                  <a:pt x="2" y="7"/>
                </a:lnTo>
                <a:lnTo>
                  <a:pt x="3" y="7"/>
                </a:lnTo>
                <a:close/>
              </a:path>
            </a:pathLst>
          </a:custGeom>
          <a:solidFill>
            <a:srgbClr val="FFFFFF"/>
          </a:solidFill>
          <a:ln w="9525">
            <a:noFill/>
            <a:round/>
            <a:headEnd/>
            <a:tailEnd/>
          </a:ln>
        </p:spPr>
        <p:txBody>
          <a:bodyPr/>
          <a:lstStyle/>
          <a:p>
            <a:endParaRPr lang="en-US">
              <a:latin typeface="+mj-lt"/>
            </a:endParaRPr>
          </a:p>
        </p:txBody>
      </p:sp>
      <p:sp>
        <p:nvSpPr>
          <p:cNvPr id="141" name="Freeform 137"/>
          <p:cNvSpPr>
            <a:spLocks/>
          </p:cNvSpPr>
          <p:nvPr/>
        </p:nvSpPr>
        <p:spPr bwMode="auto">
          <a:xfrm>
            <a:off x="2041575" y="3130550"/>
            <a:ext cx="30162" cy="146050"/>
          </a:xfrm>
          <a:custGeom>
            <a:avLst/>
            <a:gdLst>
              <a:gd name="T0" fmla="*/ 9525 w 19"/>
              <a:gd name="T1" fmla="*/ 1588 h 92"/>
              <a:gd name="T2" fmla="*/ 9525 w 19"/>
              <a:gd name="T3" fmla="*/ 4762 h 92"/>
              <a:gd name="T4" fmla="*/ 6350 w 19"/>
              <a:gd name="T5" fmla="*/ 12700 h 92"/>
              <a:gd name="T6" fmla="*/ 3175 w 19"/>
              <a:gd name="T7" fmla="*/ 25400 h 92"/>
              <a:gd name="T8" fmla="*/ 1587 w 19"/>
              <a:gd name="T9" fmla="*/ 44450 h 92"/>
              <a:gd name="T10" fmla="*/ 0 w 19"/>
              <a:gd name="T11" fmla="*/ 65088 h 92"/>
              <a:gd name="T12" fmla="*/ 0 w 19"/>
              <a:gd name="T13" fmla="*/ 90487 h 92"/>
              <a:gd name="T14" fmla="*/ 1587 w 19"/>
              <a:gd name="T15" fmla="*/ 115888 h 92"/>
              <a:gd name="T16" fmla="*/ 7937 w 19"/>
              <a:gd name="T17" fmla="*/ 146050 h 92"/>
              <a:gd name="T18" fmla="*/ 30162 w 19"/>
              <a:gd name="T19" fmla="*/ 146050 h 92"/>
              <a:gd name="T20" fmla="*/ 28575 w 19"/>
              <a:gd name="T21" fmla="*/ 141288 h 92"/>
              <a:gd name="T22" fmla="*/ 25400 w 19"/>
              <a:gd name="T23" fmla="*/ 130175 h 92"/>
              <a:gd name="T24" fmla="*/ 23812 w 19"/>
              <a:gd name="T25" fmla="*/ 111125 h 92"/>
              <a:gd name="T26" fmla="*/ 22225 w 19"/>
              <a:gd name="T27" fmla="*/ 90487 h 92"/>
              <a:gd name="T28" fmla="*/ 20637 w 19"/>
              <a:gd name="T29" fmla="*/ 66675 h 92"/>
              <a:gd name="T30" fmla="*/ 20637 w 19"/>
              <a:gd name="T31" fmla="*/ 42862 h 92"/>
              <a:gd name="T32" fmla="*/ 23812 w 19"/>
              <a:gd name="T33" fmla="*/ 20637 h 92"/>
              <a:gd name="T34" fmla="*/ 30162 w 19"/>
              <a:gd name="T35" fmla="*/ 1588 h 92"/>
              <a:gd name="T36" fmla="*/ 30162 w 19"/>
              <a:gd name="T37" fmla="*/ 1588 h 92"/>
              <a:gd name="T38" fmla="*/ 30162 w 19"/>
              <a:gd name="T39" fmla="*/ 0 h 92"/>
              <a:gd name="T40" fmla="*/ 30162 w 19"/>
              <a:gd name="T41" fmla="*/ 0 h 92"/>
              <a:gd name="T42" fmla="*/ 28575 w 19"/>
              <a:gd name="T43" fmla="*/ 0 h 92"/>
              <a:gd name="T44" fmla="*/ 25400 w 19"/>
              <a:gd name="T45" fmla="*/ 0 h 92"/>
              <a:gd name="T46" fmla="*/ 22225 w 19"/>
              <a:gd name="T47" fmla="*/ 0 h 92"/>
              <a:gd name="T48" fmla="*/ 17462 w 19"/>
              <a:gd name="T49" fmla="*/ 0 h 92"/>
              <a:gd name="T50" fmla="*/ 9525 w 19"/>
              <a:gd name="T51" fmla="*/ 1588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
              <a:gd name="T79" fmla="*/ 0 h 92"/>
              <a:gd name="T80" fmla="*/ 19 w 19"/>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 h="92">
                <a:moveTo>
                  <a:pt x="6" y="1"/>
                </a:moveTo>
                <a:lnTo>
                  <a:pt x="6" y="3"/>
                </a:lnTo>
                <a:lnTo>
                  <a:pt x="4" y="8"/>
                </a:lnTo>
                <a:lnTo>
                  <a:pt x="2" y="16"/>
                </a:lnTo>
                <a:lnTo>
                  <a:pt x="1" y="28"/>
                </a:lnTo>
                <a:lnTo>
                  <a:pt x="0" y="41"/>
                </a:lnTo>
                <a:lnTo>
                  <a:pt x="0" y="57"/>
                </a:lnTo>
                <a:lnTo>
                  <a:pt x="1" y="73"/>
                </a:lnTo>
                <a:lnTo>
                  <a:pt x="5" y="92"/>
                </a:lnTo>
                <a:lnTo>
                  <a:pt x="19" y="92"/>
                </a:lnTo>
                <a:lnTo>
                  <a:pt x="18" y="89"/>
                </a:lnTo>
                <a:lnTo>
                  <a:pt x="16" y="82"/>
                </a:lnTo>
                <a:lnTo>
                  <a:pt x="15" y="70"/>
                </a:lnTo>
                <a:lnTo>
                  <a:pt x="14" y="57"/>
                </a:lnTo>
                <a:lnTo>
                  <a:pt x="13" y="42"/>
                </a:lnTo>
                <a:lnTo>
                  <a:pt x="13" y="27"/>
                </a:lnTo>
                <a:lnTo>
                  <a:pt x="15" y="13"/>
                </a:lnTo>
                <a:lnTo>
                  <a:pt x="19" y="1"/>
                </a:lnTo>
                <a:lnTo>
                  <a:pt x="19" y="0"/>
                </a:lnTo>
                <a:lnTo>
                  <a:pt x="18" y="0"/>
                </a:lnTo>
                <a:lnTo>
                  <a:pt x="16" y="0"/>
                </a:lnTo>
                <a:lnTo>
                  <a:pt x="14" y="0"/>
                </a:lnTo>
                <a:lnTo>
                  <a:pt x="11" y="0"/>
                </a:lnTo>
                <a:lnTo>
                  <a:pt x="6" y="1"/>
                </a:lnTo>
                <a:close/>
              </a:path>
            </a:pathLst>
          </a:custGeom>
          <a:solidFill>
            <a:srgbClr val="3F9EFF"/>
          </a:solidFill>
          <a:ln w="9525">
            <a:noFill/>
            <a:round/>
            <a:headEnd/>
            <a:tailEnd/>
          </a:ln>
        </p:spPr>
        <p:txBody>
          <a:bodyPr/>
          <a:lstStyle/>
          <a:p>
            <a:endParaRPr lang="en-US">
              <a:latin typeface="+mj-lt"/>
            </a:endParaRPr>
          </a:p>
        </p:txBody>
      </p:sp>
      <p:sp>
        <p:nvSpPr>
          <p:cNvPr id="142" name="Freeform 138"/>
          <p:cNvSpPr>
            <a:spLocks/>
          </p:cNvSpPr>
          <p:nvPr/>
        </p:nvSpPr>
        <p:spPr bwMode="auto">
          <a:xfrm>
            <a:off x="2197150" y="3111500"/>
            <a:ext cx="42862" cy="165100"/>
          </a:xfrm>
          <a:custGeom>
            <a:avLst/>
            <a:gdLst>
              <a:gd name="T0" fmla="*/ 42862 w 27"/>
              <a:gd name="T1" fmla="*/ 0 h 104"/>
              <a:gd name="T2" fmla="*/ 41275 w 27"/>
              <a:gd name="T3" fmla="*/ 1588 h 104"/>
              <a:gd name="T4" fmla="*/ 39687 w 27"/>
              <a:gd name="T5" fmla="*/ 6350 h 104"/>
              <a:gd name="T6" fmla="*/ 34925 w 27"/>
              <a:gd name="T7" fmla="*/ 15875 h 104"/>
              <a:gd name="T8" fmla="*/ 31750 w 27"/>
              <a:gd name="T9" fmla="*/ 30163 h 104"/>
              <a:gd name="T10" fmla="*/ 28575 w 27"/>
              <a:gd name="T11" fmla="*/ 50800 h 104"/>
              <a:gd name="T12" fmla="*/ 25400 w 27"/>
              <a:gd name="T13" fmla="*/ 77788 h 104"/>
              <a:gd name="T14" fmla="*/ 28575 w 27"/>
              <a:gd name="T15" fmla="*/ 117475 h 104"/>
              <a:gd name="T16" fmla="*/ 31750 w 27"/>
              <a:gd name="T17" fmla="*/ 165100 h 104"/>
              <a:gd name="T18" fmla="*/ 7937 w 27"/>
              <a:gd name="T19" fmla="*/ 165100 h 104"/>
              <a:gd name="T20" fmla="*/ 7937 w 27"/>
              <a:gd name="T21" fmla="*/ 160338 h 104"/>
              <a:gd name="T22" fmla="*/ 6350 w 27"/>
              <a:gd name="T23" fmla="*/ 146050 h 104"/>
              <a:gd name="T24" fmla="*/ 3175 w 27"/>
              <a:gd name="T25" fmla="*/ 127000 h 104"/>
              <a:gd name="T26" fmla="*/ 1587 w 27"/>
              <a:gd name="T27" fmla="*/ 101600 h 104"/>
              <a:gd name="T28" fmla="*/ 0 w 27"/>
              <a:gd name="T29" fmla="*/ 74613 h 104"/>
              <a:gd name="T30" fmla="*/ 1587 w 27"/>
              <a:gd name="T31" fmla="*/ 49212 h 104"/>
              <a:gd name="T32" fmla="*/ 6350 w 27"/>
              <a:gd name="T33" fmla="*/ 22225 h 104"/>
              <a:gd name="T34" fmla="*/ 14287 w 27"/>
              <a:gd name="T35" fmla="*/ 0 h 104"/>
              <a:gd name="T36" fmla="*/ 42862 w 27"/>
              <a:gd name="T37" fmla="*/ 0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104"/>
              <a:gd name="T59" fmla="*/ 27 w 27"/>
              <a:gd name="T60" fmla="*/ 104 h 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104">
                <a:moveTo>
                  <a:pt x="27" y="0"/>
                </a:moveTo>
                <a:lnTo>
                  <a:pt x="26" y="1"/>
                </a:lnTo>
                <a:lnTo>
                  <a:pt x="25" y="4"/>
                </a:lnTo>
                <a:lnTo>
                  <a:pt x="22" y="10"/>
                </a:lnTo>
                <a:lnTo>
                  <a:pt x="20" y="19"/>
                </a:lnTo>
                <a:lnTo>
                  <a:pt x="18" y="32"/>
                </a:lnTo>
                <a:lnTo>
                  <a:pt x="16" y="49"/>
                </a:lnTo>
                <a:lnTo>
                  <a:pt x="18" y="74"/>
                </a:lnTo>
                <a:lnTo>
                  <a:pt x="20" y="104"/>
                </a:lnTo>
                <a:lnTo>
                  <a:pt x="5" y="104"/>
                </a:lnTo>
                <a:lnTo>
                  <a:pt x="5" y="101"/>
                </a:lnTo>
                <a:lnTo>
                  <a:pt x="4" y="92"/>
                </a:lnTo>
                <a:lnTo>
                  <a:pt x="2" y="80"/>
                </a:lnTo>
                <a:lnTo>
                  <a:pt x="1" y="64"/>
                </a:lnTo>
                <a:lnTo>
                  <a:pt x="0" y="47"/>
                </a:lnTo>
                <a:lnTo>
                  <a:pt x="1" y="31"/>
                </a:lnTo>
                <a:lnTo>
                  <a:pt x="4" y="14"/>
                </a:lnTo>
                <a:lnTo>
                  <a:pt x="9" y="0"/>
                </a:lnTo>
                <a:lnTo>
                  <a:pt x="27" y="0"/>
                </a:lnTo>
                <a:close/>
              </a:path>
            </a:pathLst>
          </a:custGeom>
          <a:solidFill>
            <a:srgbClr val="3F9EFF"/>
          </a:solidFill>
          <a:ln w="9525">
            <a:noFill/>
            <a:round/>
            <a:headEnd/>
            <a:tailEnd/>
          </a:ln>
        </p:spPr>
        <p:txBody>
          <a:bodyPr/>
          <a:lstStyle/>
          <a:p>
            <a:endParaRPr lang="en-US">
              <a:latin typeface="+mj-lt"/>
            </a:endParaRPr>
          </a:p>
        </p:txBody>
      </p:sp>
      <p:sp>
        <p:nvSpPr>
          <p:cNvPr id="143" name="Freeform 139"/>
          <p:cNvSpPr>
            <a:spLocks/>
          </p:cNvSpPr>
          <p:nvPr/>
        </p:nvSpPr>
        <p:spPr bwMode="auto">
          <a:xfrm>
            <a:off x="2041575" y="3138488"/>
            <a:ext cx="28575" cy="128587"/>
          </a:xfrm>
          <a:custGeom>
            <a:avLst/>
            <a:gdLst>
              <a:gd name="T0" fmla="*/ 9525 w 18"/>
              <a:gd name="T1" fmla="*/ 3175 h 81"/>
              <a:gd name="T2" fmla="*/ 9525 w 18"/>
              <a:gd name="T3" fmla="*/ 4762 h 81"/>
              <a:gd name="T4" fmla="*/ 7937 w 18"/>
              <a:gd name="T5" fmla="*/ 12700 h 81"/>
              <a:gd name="T6" fmla="*/ 3175 w 18"/>
              <a:gd name="T7" fmla="*/ 23812 h 81"/>
              <a:gd name="T8" fmla="*/ 1588 w 18"/>
              <a:gd name="T9" fmla="*/ 39687 h 81"/>
              <a:gd name="T10" fmla="*/ 0 w 18"/>
              <a:gd name="T11" fmla="*/ 58737 h 81"/>
              <a:gd name="T12" fmla="*/ 1588 w 18"/>
              <a:gd name="T13" fmla="*/ 79375 h 81"/>
              <a:gd name="T14" fmla="*/ 3175 w 18"/>
              <a:gd name="T15" fmla="*/ 103187 h 81"/>
              <a:gd name="T16" fmla="*/ 7937 w 18"/>
              <a:gd name="T17" fmla="*/ 128587 h 81"/>
              <a:gd name="T18" fmla="*/ 25400 w 18"/>
              <a:gd name="T19" fmla="*/ 127000 h 81"/>
              <a:gd name="T20" fmla="*/ 25400 w 18"/>
              <a:gd name="T21" fmla="*/ 123825 h 81"/>
              <a:gd name="T22" fmla="*/ 23812 w 18"/>
              <a:gd name="T23" fmla="*/ 114300 h 81"/>
              <a:gd name="T24" fmla="*/ 22225 w 18"/>
              <a:gd name="T25" fmla="*/ 96837 h 81"/>
              <a:gd name="T26" fmla="*/ 20637 w 18"/>
              <a:gd name="T27" fmla="*/ 79375 h 81"/>
              <a:gd name="T28" fmla="*/ 19050 w 18"/>
              <a:gd name="T29" fmla="*/ 58737 h 81"/>
              <a:gd name="T30" fmla="*/ 19050 w 18"/>
              <a:gd name="T31" fmla="*/ 38100 h 81"/>
              <a:gd name="T32" fmla="*/ 22225 w 18"/>
              <a:gd name="T33" fmla="*/ 17462 h 81"/>
              <a:gd name="T34" fmla="*/ 28575 w 18"/>
              <a:gd name="T35" fmla="*/ 1587 h 81"/>
              <a:gd name="T36" fmla="*/ 28575 w 18"/>
              <a:gd name="T37" fmla="*/ 1587 h 81"/>
              <a:gd name="T38" fmla="*/ 28575 w 18"/>
              <a:gd name="T39" fmla="*/ 1587 h 81"/>
              <a:gd name="T40" fmla="*/ 28575 w 18"/>
              <a:gd name="T41" fmla="*/ 1587 h 81"/>
              <a:gd name="T42" fmla="*/ 25400 w 18"/>
              <a:gd name="T43" fmla="*/ 0 h 81"/>
              <a:gd name="T44" fmla="*/ 23812 w 18"/>
              <a:gd name="T45" fmla="*/ 0 h 81"/>
              <a:gd name="T46" fmla="*/ 20637 w 18"/>
              <a:gd name="T47" fmla="*/ 1587 h 81"/>
              <a:gd name="T48" fmla="*/ 14288 w 18"/>
              <a:gd name="T49" fmla="*/ 1587 h 81"/>
              <a:gd name="T50" fmla="*/ 9525 w 18"/>
              <a:gd name="T51" fmla="*/ 3175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81"/>
              <a:gd name="T80" fmla="*/ 18 w 18"/>
              <a:gd name="T81" fmla="*/ 81 h 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81">
                <a:moveTo>
                  <a:pt x="6" y="2"/>
                </a:moveTo>
                <a:lnTo>
                  <a:pt x="6" y="3"/>
                </a:lnTo>
                <a:lnTo>
                  <a:pt x="5" y="8"/>
                </a:lnTo>
                <a:lnTo>
                  <a:pt x="2" y="15"/>
                </a:lnTo>
                <a:lnTo>
                  <a:pt x="1" y="25"/>
                </a:lnTo>
                <a:lnTo>
                  <a:pt x="0" y="37"/>
                </a:lnTo>
                <a:lnTo>
                  <a:pt x="1" y="50"/>
                </a:lnTo>
                <a:lnTo>
                  <a:pt x="2" y="65"/>
                </a:lnTo>
                <a:lnTo>
                  <a:pt x="5" y="81"/>
                </a:lnTo>
                <a:lnTo>
                  <a:pt x="16" y="80"/>
                </a:lnTo>
                <a:lnTo>
                  <a:pt x="16" y="78"/>
                </a:lnTo>
                <a:lnTo>
                  <a:pt x="15" y="72"/>
                </a:lnTo>
                <a:lnTo>
                  <a:pt x="14" y="61"/>
                </a:lnTo>
                <a:lnTo>
                  <a:pt x="13" y="50"/>
                </a:lnTo>
                <a:lnTo>
                  <a:pt x="12" y="37"/>
                </a:lnTo>
                <a:lnTo>
                  <a:pt x="12" y="24"/>
                </a:lnTo>
                <a:lnTo>
                  <a:pt x="14" y="11"/>
                </a:lnTo>
                <a:lnTo>
                  <a:pt x="18" y="1"/>
                </a:lnTo>
                <a:lnTo>
                  <a:pt x="16" y="0"/>
                </a:lnTo>
                <a:lnTo>
                  <a:pt x="15" y="0"/>
                </a:lnTo>
                <a:lnTo>
                  <a:pt x="13" y="1"/>
                </a:lnTo>
                <a:lnTo>
                  <a:pt x="9" y="1"/>
                </a:lnTo>
                <a:lnTo>
                  <a:pt x="6" y="2"/>
                </a:lnTo>
                <a:close/>
              </a:path>
            </a:pathLst>
          </a:custGeom>
          <a:solidFill>
            <a:srgbClr val="59B2FF"/>
          </a:solidFill>
          <a:ln w="9525">
            <a:noFill/>
            <a:round/>
            <a:headEnd/>
            <a:tailEnd/>
          </a:ln>
        </p:spPr>
        <p:txBody>
          <a:bodyPr/>
          <a:lstStyle/>
          <a:p>
            <a:endParaRPr lang="en-US">
              <a:latin typeface="+mj-lt"/>
            </a:endParaRPr>
          </a:p>
        </p:txBody>
      </p:sp>
      <p:sp>
        <p:nvSpPr>
          <p:cNvPr id="144" name="Freeform 140"/>
          <p:cNvSpPr>
            <a:spLocks/>
          </p:cNvSpPr>
          <p:nvPr/>
        </p:nvSpPr>
        <p:spPr bwMode="auto">
          <a:xfrm>
            <a:off x="2043162" y="3146425"/>
            <a:ext cx="22225" cy="109538"/>
          </a:xfrm>
          <a:custGeom>
            <a:avLst/>
            <a:gdLst>
              <a:gd name="T0" fmla="*/ 7938 w 14"/>
              <a:gd name="T1" fmla="*/ 3175 h 69"/>
              <a:gd name="T2" fmla="*/ 7938 w 14"/>
              <a:gd name="T3" fmla="*/ 4763 h 69"/>
              <a:gd name="T4" fmla="*/ 6350 w 14"/>
              <a:gd name="T5" fmla="*/ 11113 h 69"/>
              <a:gd name="T6" fmla="*/ 4763 w 14"/>
              <a:gd name="T7" fmla="*/ 20638 h 69"/>
              <a:gd name="T8" fmla="*/ 1588 w 14"/>
              <a:gd name="T9" fmla="*/ 33338 h 69"/>
              <a:gd name="T10" fmla="*/ 0 w 14"/>
              <a:gd name="T11" fmla="*/ 50800 h 69"/>
              <a:gd name="T12" fmla="*/ 0 w 14"/>
              <a:gd name="T13" fmla="*/ 69850 h 69"/>
              <a:gd name="T14" fmla="*/ 1588 w 14"/>
              <a:gd name="T15" fmla="*/ 88900 h 69"/>
              <a:gd name="T16" fmla="*/ 6350 w 14"/>
              <a:gd name="T17" fmla="*/ 109538 h 69"/>
              <a:gd name="T18" fmla="*/ 22225 w 14"/>
              <a:gd name="T19" fmla="*/ 109538 h 69"/>
              <a:gd name="T20" fmla="*/ 20638 w 14"/>
              <a:gd name="T21" fmla="*/ 106363 h 69"/>
              <a:gd name="T22" fmla="*/ 20638 w 14"/>
              <a:gd name="T23" fmla="*/ 96838 h 69"/>
              <a:gd name="T24" fmla="*/ 19050 w 14"/>
              <a:gd name="T25" fmla="*/ 84138 h 69"/>
              <a:gd name="T26" fmla="*/ 17463 w 14"/>
              <a:gd name="T27" fmla="*/ 69850 h 69"/>
              <a:gd name="T28" fmla="*/ 15875 w 14"/>
              <a:gd name="T29" fmla="*/ 50800 h 69"/>
              <a:gd name="T30" fmla="*/ 15875 w 14"/>
              <a:gd name="T31" fmla="*/ 31750 h 69"/>
              <a:gd name="T32" fmla="*/ 19050 w 14"/>
              <a:gd name="T33" fmla="*/ 15875 h 69"/>
              <a:gd name="T34" fmla="*/ 22225 w 14"/>
              <a:gd name="T35" fmla="*/ 3175 h 69"/>
              <a:gd name="T36" fmla="*/ 22225 w 14"/>
              <a:gd name="T37" fmla="*/ 3175 h 69"/>
              <a:gd name="T38" fmla="*/ 22225 w 14"/>
              <a:gd name="T39" fmla="*/ 3175 h 69"/>
              <a:gd name="T40" fmla="*/ 22225 w 14"/>
              <a:gd name="T41" fmla="*/ 0 h 69"/>
              <a:gd name="T42" fmla="*/ 22225 w 14"/>
              <a:gd name="T43" fmla="*/ 0 h 69"/>
              <a:gd name="T44" fmla="*/ 20638 w 14"/>
              <a:gd name="T45" fmla="*/ 0 h 69"/>
              <a:gd name="T46" fmla="*/ 17463 w 14"/>
              <a:gd name="T47" fmla="*/ 0 h 69"/>
              <a:gd name="T48" fmla="*/ 12700 w 14"/>
              <a:gd name="T49" fmla="*/ 3175 h 69"/>
              <a:gd name="T50" fmla="*/ 7938 w 14"/>
              <a:gd name="T51" fmla="*/ 3175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69"/>
              <a:gd name="T80" fmla="*/ 14 w 14"/>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69">
                <a:moveTo>
                  <a:pt x="5" y="2"/>
                </a:moveTo>
                <a:lnTo>
                  <a:pt x="5" y="3"/>
                </a:lnTo>
                <a:lnTo>
                  <a:pt x="4" y="7"/>
                </a:lnTo>
                <a:lnTo>
                  <a:pt x="3" y="13"/>
                </a:lnTo>
                <a:lnTo>
                  <a:pt x="1" y="21"/>
                </a:lnTo>
                <a:lnTo>
                  <a:pt x="0" y="32"/>
                </a:lnTo>
                <a:lnTo>
                  <a:pt x="0" y="44"/>
                </a:lnTo>
                <a:lnTo>
                  <a:pt x="1" y="56"/>
                </a:lnTo>
                <a:lnTo>
                  <a:pt x="4" y="69"/>
                </a:lnTo>
                <a:lnTo>
                  <a:pt x="14" y="69"/>
                </a:lnTo>
                <a:lnTo>
                  <a:pt x="13" y="67"/>
                </a:lnTo>
                <a:lnTo>
                  <a:pt x="13" y="61"/>
                </a:lnTo>
                <a:lnTo>
                  <a:pt x="12" y="53"/>
                </a:lnTo>
                <a:lnTo>
                  <a:pt x="11" y="44"/>
                </a:lnTo>
                <a:lnTo>
                  <a:pt x="10" y="32"/>
                </a:lnTo>
                <a:lnTo>
                  <a:pt x="10" y="20"/>
                </a:lnTo>
                <a:lnTo>
                  <a:pt x="12" y="10"/>
                </a:lnTo>
                <a:lnTo>
                  <a:pt x="14" y="2"/>
                </a:lnTo>
                <a:lnTo>
                  <a:pt x="14" y="0"/>
                </a:lnTo>
                <a:lnTo>
                  <a:pt x="13" y="0"/>
                </a:lnTo>
                <a:lnTo>
                  <a:pt x="11" y="0"/>
                </a:lnTo>
                <a:lnTo>
                  <a:pt x="8" y="2"/>
                </a:lnTo>
                <a:lnTo>
                  <a:pt x="5" y="2"/>
                </a:lnTo>
                <a:close/>
              </a:path>
            </a:pathLst>
          </a:custGeom>
          <a:solidFill>
            <a:srgbClr val="72C6FF"/>
          </a:solidFill>
          <a:ln w="9525">
            <a:noFill/>
            <a:round/>
            <a:headEnd/>
            <a:tailEnd/>
          </a:ln>
        </p:spPr>
        <p:txBody>
          <a:bodyPr/>
          <a:lstStyle/>
          <a:p>
            <a:endParaRPr lang="en-US">
              <a:latin typeface="+mj-lt"/>
            </a:endParaRPr>
          </a:p>
        </p:txBody>
      </p:sp>
      <p:sp>
        <p:nvSpPr>
          <p:cNvPr id="145" name="Freeform 141"/>
          <p:cNvSpPr>
            <a:spLocks/>
          </p:cNvSpPr>
          <p:nvPr/>
        </p:nvSpPr>
        <p:spPr bwMode="auto">
          <a:xfrm>
            <a:off x="2044750" y="3155950"/>
            <a:ext cx="19050" cy="90488"/>
          </a:xfrm>
          <a:custGeom>
            <a:avLst/>
            <a:gdLst>
              <a:gd name="T0" fmla="*/ 6350 w 12"/>
              <a:gd name="T1" fmla="*/ 1588 h 57"/>
              <a:gd name="T2" fmla="*/ 4763 w 12"/>
              <a:gd name="T3" fmla="*/ 4763 h 57"/>
              <a:gd name="T4" fmla="*/ 4763 w 12"/>
              <a:gd name="T5" fmla="*/ 7938 h 57"/>
              <a:gd name="T6" fmla="*/ 3175 w 12"/>
              <a:gd name="T7" fmla="*/ 17463 h 57"/>
              <a:gd name="T8" fmla="*/ 0 w 12"/>
              <a:gd name="T9" fmla="*/ 28575 h 57"/>
              <a:gd name="T10" fmla="*/ 0 w 12"/>
              <a:gd name="T11" fmla="*/ 41275 h 57"/>
              <a:gd name="T12" fmla="*/ 0 w 12"/>
              <a:gd name="T13" fmla="*/ 55563 h 57"/>
              <a:gd name="T14" fmla="*/ 3175 w 12"/>
              <a:gd name="T15" fmla="*/ 73025 h 57"/>
              <a:gd name="T16" fmla="*/ 4763 w 12"/>
              <a:gd name="T17" fmla="*/ 90488 h 57"/>
              <a:gd name="T18" fmla="*/ 17463 w 12"/>
              <a:gd name="T19" fmla="*/ 88900 h 57"/>
              <a:gd name="T20" fmla="*/ 17463 w 12"/>
              <a:gd name="T21" fmla="*/ 87313 h 57"/>
              <a:gd name="T22" fmla="*/ 15875 w 12"/>
              <a:gd name="T23" fmla="*/ 79375 h 57"/>
              <a:gd name="T24" fmla="*/ 15875 w 12"/>
              <a:gd name="T25" fmla="*/ 68263 h 57"/>
              <a:gd name="T26" fmla="*/ 14288 w 12"/>
              <a:gd name="T27" fmla="*/ 55563 h 57"/>
              <a:gd name="T28" fmla="*/ 11112 w 12"/>
              <a:gd name="T29" fmla="*/ 41275 h 57"/>
              <a:gd name="T30" fmla="*/ 14288 w 12"/>
              <a:gd name="T31" fmla="*/ 26988 h 57"/>
              <a:gd name="T32" fmla="*/ 15875 w 12"/>
              <a:gd name="T33" fmla="*/ 12700 h 57"/>
              <a:gd name="T34" fmla="*/ 19050 w 12"/>
              <a:gd name="T35" fmla="*/ 0 h 57"/>
              <a:gd name="T36" fmla="*/ 19050 w 12"/>
              <a:gd name="T37" fmla="*/ 0 h 57"/>
              <a:gd name="T38" fmla="*/ 19050 w 12"/>
              <a:gd name="T39" fmla="*/ 0 h 57"/>
              <a:gd name="T40" fmla="*/ 19050 w 12"/>
              <a:gd name="T41" fmla="*/ 0 h 57"/>
              <a:gd name="T42" fmla="*/ 17463 w 12"/>
              <a:gd name="T43" fmla="*/ 0 h 57"/>
              <a:gd name="T44" fmla="*/ 15875 w 12"/>
              <a:gd name="T45" fmla="*/ 0 h 57"/>
              <a:gd name="T46" fmla="*/ 14288 w 12"/>
              <a:gd name="T47" fmla="*/ 0 h 57"/>
              <a:gd name="T48" fmla="*/ 9525 w 12"/>
              <a:gd name="T49" fmla="*/ 0 h 57"/>
              <a:gd name="T50" fmla="*/ 6350 w 12"/>
              <a:gd name="T51" fmla="*/ 1588 h 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
              <a:gd name="T79" fmla="*/ 0 h 57"/>
              <a:gd name="T80" fmla="*/ 12 w 12"/>
              <a:gd name="T81" fmla="*/ 57 h 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 h="57">
                <a:moveTo>
                  <a:pt x="4" y="1"/>
                </a:moveTo>
                <a:lnTo>
                  <a:pt x="3" y="3"/>
                </a:lnTo>
                <a:lnTo>
                  <a:pt x="3" y="5"/>
                </a:lnTo>
                <a:lnTo>
                  <a:pt x="2" y="11"/>
                </a:lnTo>
                <a:lnTo>
                  <a:pt x="0" y="18"/>
                </a:lnTo>
                <a:lnTo>
                  <a:pt x="0" y="26"/>
                </a:lnTo>
                <a:lnTo>
                  <a:pt x="0" y="35"/>
                </a:lnTo>
                <a:lnTo>
                  <a:pt x="2" y="46"/>
                </a:lnTo>
                <a:lnTo>
                  <a:pt x="3" y="57"/>
                </a:lnTo>
                <a:lnTo>
                  <a:pt x="11" y="56"/>
                </a:lnTo>
                <a:lnTo>
                  <a:pt x="11" y="55"/>
                </a:lnTo>
                <a:lnTo>
                  <a:pt x="10" y="50"/>
                </a:lnTo>
                <a:lnTo>
                  <a:pt x="10" y="43"/>
                </a:lnTo>
                <a:lnTo>
                  <a:pt x="9" y="35"/>
                </a:lnTo>
                <a:lnTo>
                  <a:pt x="7" y="26"/>
                </a:lnTo>
                <a:lnTo>
                  <a:pt x="9" y="17"/>
                </a:lnTo>
                <a:lnTo>
                  <a:pt x="10" y="8"/>
                </a:lnTo>
                <a:lnTo>
                  <a:pt x="12" y="0"/>
                </a:lnTo>
                <a:lnTo>
                  <a:pt x="11" y="0"/>
                </a:lnTo>
                <a:lnTo>
                  <a:pt x="10" y="0"/>
                </a:lnTo>
                <a:lnTo>
                  <a:pt x="9" y="0"/>
                </a:lnTo>
                <a:lnTo>
                  <a:pt x="6" y="0"/>
                </a:lnTo>
                <a:lnTo>
                  <a:pt x="4" y="1"/>
                </a:lnTo>
                <a:close/>
              </a:path>
            </a:pathLst>
          </a:custGeom>
          <a:solidFill>
            <a:srgbClr val="8CD8FF"/>
          </a:solidFill>
          <a:ln w="9525">
            <a:noFill/>
            <a:round/>
            <a:headEnd/>
            <a:tailEnd/>
          </a:ln>
        </p:spPr>
        <p:txBody>
          <a:bodyPr/>
          <a:lstStyle/>
          <a:p>
            <a:endParaRPr lang="en-US">
              <a:latin typeface="+mj-lt"/>
            </a:endParaRPr>
          </a:p>
        </p:txBody>
      </p:sp>
      <p:sp>
        <p:nvSpPr>
          <p:cNvPr id="146" name="Freeform 142"/>
          <p:cNvSpPr>
            <a:spLocks/>
          </p:cNvSpPr>
          <p:nvPr/>
        </p:nvSpPr>
        <p:spPr bwMode="auto">
          <a:xfrm>
            <a:off x="2044750" y="3163888"/>
            <a:ext cx="15875" cy="71437"/>
          </a:xfrm>
          <a:custGeom>
            <a:avLst/>
            <a:gdLst>
              <a:gd name="T0" fmla="*/ 6350 w 10"/>
              <a:gd name="T1" fmla="*/ 1587 h 45"/>
              <a:gd name="T2" fmla="*/ 4762 w 10"/>
              <a:gd name="T3" fmla="*/ 3175 h 45"/>
              <a:gd name="T4" fmla="*/ 4762 w 10"/>
              <a:gd name="T5" fmla="*/ 7937 h 45"/>
              <a:gd name="T6" fmla="*/ 3175 w 10"/>
              <a:gd name="T7" fmla="*/ 14287 h 45"/>
              <a:gd name="T8" fmla="*/ 3175 w 10"/>
              <a:gd name="T9" fmla="*/ 22225 h 45"/>
              <a:gd name="T10" fmla="*/ 0 w 10"/>
              <a:gd name="T11" fmla="*/ 33337 h 45"/>
              <a:gd name="T12" fmla="*/ 0 w 10"/>
              <a:gd name="T13" fmla="*/ 44450 h 45"/>
              <a:gd name="T14" fmla="*/ 3175 w 10"/>
              <a:gd name="T15" fmla="*/ 58737 h 45"/>
              <a:gd name="T16" fmla="*/ 4762 w 10"/>
              <a:gd name="T17" fmla="*/ 71437 h 45"/>
              <a:gd name="T18" fmla="*/ 15875 w 10"/>
              <a:gd name="T19" fmla="*/ 71437 h 45"/>
              <a:gd name="T20" fmla="*/ 15875 w 10"/>
              <a:gd name="T21" fmla="*/ 69850 h 45"/>
              <a:gd name="T22" fmla="*/ 14288 w 10"/>
              <a:gd name="T23" fmla="*/ 65087 h 45"/>
              <a:gd name="T24" fmla="*/ 11112 w 10"/>
              <a:gd name="T25" fmla="*/ 55562 h 45"/>
              <a:gd name="T26" fmla="*/ 11112 w 10"/>
              <a:gd name="T27" fmla="*/ 44450 h 45"/>
              <a:gd name="T28" fmla="*/ 9525 w 10"/>
              <a:gd name="T29" fmla="*/ 33337 h 45"/>
              <a:gd name="T30" fmla="*/ 11112 w 10"/>
              <a:gd name="T31" fmla="*/ 22225 h 45"/>
              <a:gd name="T32" fmla="*/ 11112 w 10"/>
              <a:gd name="T33" fmla="*/ 11112 h 45"/>
              <a:gd name="T34" fmla="*/ 15875 w 10"/>
              <a:gd name="T35" fmla="*/ 1587 h 45"/>
              <a:gd name="T36" fmla="*/ 15875 w 10"/>
              <a:gd name="T37" fmla="*/ 1587 h 45"/>
              <a:gd name="T38" fmla="*/ 15875 w 10"/>
              <a:gd name="T39" fmla="*/ 1587 h 45"/>
              <a:gd name="T40" fmla="*/ 15875 w 10"/>
              <a:gd name="T41" fmla="*/ 1587 h 45"/>
              <a:gd name="T42" fmla="*/ 15875 w 10"/>
              <a:gd name="T43" fmla="*/ 0 h 45"/>
              <a:gd name="T44" fmla="*/ 14288 w 10"/>
              <a:gd name="T45" fmla="*/ 0 h 45"/>
              <a:gd name="T46" fmla="*/ 11112 w 10"/>
              <a:gd name="T47" fmla="*/ 1587 h 45"/>
              <a:gd name="T48" fmla="*/ 9525 w 10"/>
              <a:gd name="T49" fmla="*/ 1587 h 45"/>
              <a:gd name="T50" fmla="*/ 6350 w 10"/>
              <a:gd name="T51" fmla="*/ 1587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
              <a:gd name="T79" fmla="*/ 0 h 45"/>
              <a:gd name="T80" fmla="*/ 10 w 10"/>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 h="45">
                <a:moveTo>
                  <a:pt x="4" y="1"/>
                </a:moveTo>
                <a:lnTo>
                  <a:pt x="3" y="2"/>
                </a:lnTo>
                <a:lnTo>
                  <a:pt x="3" y="5"/>
                </a:lnTo>
                <a:lnTo>
                  <a:pt x="2" y="9"/>
                </a:lnTo>
                <a:lnTo>
                  <a:pt x="2" y="14"/>
                </a:lnTo>
                <a:lnTo>
                  <a:pt x="0" y="21"/>
                </a:lnTo>
                <a:lnTo>
                  <a:pt x="0" y="28"/>
                </a:lnTo>
                <a:lnTo>
                  <a:pt x="2" y="37"/>
                </a:lnTo>
                <a:lnTo>
                  <a:pt x="3" y="45"/>
                </a:lnTo>
                <a:lnTo>
                  <a:pt x="10" y="45"/>
                </a:lnTo>
                <a:lnTo>
                  <a:pt x="10" y="44"/>
                </a:lnTo>
                <a:lnTo>
                  <a:pt x="9" y="41"/>
                </a:lnTo>
                <a:lnTo>
                  <a:pt x="7" y="35"/>
                </a:lnTo>
                <a:lnTo>
                  <a:pt x="7" y="28"/>
                </a:lnTo>
                <a:lnTo>
                  <a:pt x="6" y="21"/>
                </a:lnTo>
                <a:lnTo>
                  <a:pt x="7" y="14"/>
                </a:lnTo>
                <a:lnTo>
                  <a:pt x="7" y="7"/>
                </a:lnTo>
                <a:lnTo>
                  <a:pt x="10" y="1"/>
                </a:lnTo>
                <a:lnTo>
                  <a:pt x="10" y="0"/>
                </a:lnTo>
                <a:lnTo>
                  <a:pt x="9" y="0"/>
                </a:lnTo>
                <a:lnTo>
                  <a:pt x="7" y="1"/>
                </a:lnTo>
                <a:lnTo>
                  <a:pt x="6" y="1"/>
                </a:lnTo>
                <a:lnTo>
                  <a:pt x="4" y="1"/>
                </a:lnTo>
                <a:close/>
              </a:path>
            </a:pathLst>
          </a:custGeom>
          <a:solidFill>
            <a:srgbClr val="A5EDFF"/>
          </a:solidFill>
          <a:ln w="9525">
            <a:noFill/>
            <a:round/>
            <a:headEnd/>
            <a:tailEnd/>
          </a:ln>
        </p:spPr>
        <p:txBody>
          <a:bodyPr/>
          <a:lstStyle/>
          <a:p>
            <a:endParaRPr lang="en-US">
              <a:latin typeface="+mj-lt"/>
            </a:endParaRPr>
          </a:p>
        </p:txBody>
      </p:sp>
      <p:sp>
        <p:nvSpPr>
          <p:cNvPr id="147" name="Freeform 143"/>
          <p:cNvSpPr>
            <a:spLocks/>
          </p:cNvSpPr>
          <p:nvPr/>
        </p:nvSpPr>
        <p:spPr bwMode="auto">
          <a:xfrm>
            <a:off x="2047925" y="3173413"/>
            <a:ext cx="11112" cy="53975"/>
          </a:xfrm>
          <a:custGeom>
            <a:avLst/>
            <a:gdLst>
              <a:gd name="T0" fmla="*/ 3175 w 7"/>
              <a:gd name="T1" fmla="*/ 1588 h 34"/>
              <a:gd name="T2" fmla="*/ 1587 w 7"/>
              <a:gd name="T3" fmla="*/ 1588 h 34"/>
              <a:gd name="T4" fmla="*/ 1587 w 7"/>
              <a:gd name="T5" fmla="*/ 4762 h 34"/>
              <a:gd name="T6" fmla="*/ 0 w 7"/>
              <a:gd name="T7" fmla="*/ 9525 h 34"/>
              <a:gd name="T8" fmla="*/ 0 w 7"/>
              <a:gd name="T9" fmla="*/ 15875 h 34"/>
              <a:gd name="T10" fmla="*/ 0 w 7"/>
              <a:gd name="T11" fmla="*/ 23812 h 34"/>
              <a:gd name="T12" fmla="*/ 0 w 7"/>
              <a:gd name="T13" fmla="*/ 33337 h 34"/>
              <a:gd name="T14" fmla="*/ 0 w 7"/>
              <a:gd name="T15" fmla="*/ 42862 h 34"/>
              <a:gd name="T16" fmla="*/ 1587 w 7"/>
              <a:gd name="T17" fmla="*/ 53975 h 34"/>
              <a:gd name="T18" fmla="*/ 7937 w 7"/>
              <a:gd name="T19" fmla="*/ 53975 h 34"/>
              <a:gd name="T20" fmla="*/ 7937 w 7"/>
              <a:gd name="T21" fmla="*/ 50800 h 34"/>
              <a:gd name="T22" fmla="*/ 7937 w 7"/>
              <a:gd name="T23" fmla="*/ 46037 h 34"/>
              <a:gd name="T24" fmla="*/ 6350 w 7"/>
              <a:gd name="T25" fmla="*/ 39687 h 34"/>
              <a:gd name="T26" fmla="*/ 6350 w 7"/>
              <a:gd name="T27" fmla="*/ 33337 h 34"/>
              <a:gd name="T28" fmla="*/ 6350 w 7"/>
              <a:gd name="T29" fmla="*/ 23812 h 34"/>
              <a:gd name="T30" fmla="*/ 6350 w 7"/>
              <a:gd name="T31" fmla="*/ 15875 h 34"/>
              <a:gd name="T32" fmla="*/ 6350 w 7"/>
              <a:gd name="T33" fmla="*/ 6350 h 34"/>
              <a:gd name="T34" fmla="*/ 11112 w 7"/>
              <a:gd name="T35" fmla="*/ 1588 h 34"/>
              <a:gd name="T36" fmla="*/ 11112 w 7"/>
              <a:gd name="T37" fmla="*/ 1588 h 34"/>
              <a:gd name="T38" fmla="*/ 11112 w 7"/>
              <a:gd name="T39" fmla="*/ 0 h 34"/>
              <a:gd name="T40" fmla="*/ 7937 w 7"/>
              <a:gd name="T41" fmla="*/ 0 h 34"/>
              <a:gd name="T42" fmla="*/ 7937 w 7"/>
              <a:gd name="T43" fmla="*/ 0 h 34"/>
              <a:gd name="T44" fmla="*/ 7937 w 7"/>
              <a:gd name="T45" fmla="*/ 0 h 34"/>
              <a:gd name="T46" fmla="*/ 6350 w 7"/>
              <a:gd name="T47" fmla="*/ 0 h 34"/>
              <a:gd name="T48" fmla="*/ 4762 w 7"/>
              <a:gd name="T49" fmla="*/ 0 h 34"/>
              <a:gd name="T50" fmla="*/ 3175 w 7"/>
              <a:gd name="T51" fmla="*/ 1588 h 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
              <a:gd name="T79" fmla="*/ 0 h 34"/>
              <a:gd name="T80" fmla="*/ 7 w 7"/>
              <a:gd name="T81" fmla="*/ 34 h 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 h="34">
                <a:moveTo>
                  <a:pt x="2" y="1"/>
                </a:moveTo>
                <a:lnTo>
                  <a:pt x="1" y="1"/>
                </a:lnTo>
                <a:lnTo>
                  <a:pt x="1" y="3"/>
                </a:lnTo>
                <a:lnTo>
                  <a:pt x="0" y="6"/>
                </a:lnTo>
                <a:lnTo>
                  <a:pt x="0" y="10"/>
                </a:lnTo>
                <a:lnTo>
                  <a:pt x="0" y="15"/>
                </a:lnTo>
                <a:lnTo>
                  <a:pt x="0" y="21"/>
                </a:lnTo>
                <a:lnTo>
                  <a:pt x="0" y="27"/>
                </a:lnTo>
                <a:lnTo>
                  <a:pt x="1" y="34"/>
                </a:lnTo>
                <a:lnTo>
                  <a:pt x="5" y="34"/>
                </a:lnTo>
                <a:lnTo>
                  <a:pt x="5" y="32"/>
                </a:lnTo>
                <a:lnTo>
                  <a:pt x="5" y="29"/>
                </a:lnTo>
                <a:lnTo>
                  <a:pt x="4" y="25"/>
                </a:lnTo>
                <a:lnTo>
                  <a:pt x="4" y="21"/>
                </a:lnTo>
                <a:lnTo>
                  <a:pt x="4" y="15"/>
                </a:lnTo>
                <a:lnTo>
                  <a:pt x="4" y="10"/>
                </a:lnTo>
                <a:lnTo>
                  <a:pt x="4" y="4"/>
                </a:lnTo>
                <a:lnTo>
                  <a:pt x="7" y="1"/>
                </a:lnTo>
                <a:lnTo>
                  <a:pt x="7" y="0"/>
                </a:lnTo>
                <a:lnTo>
                  <a:pt x="5" y="0"/>
                </a:lnTo>
                <a:lnTo>
                  <a:pt x="4" y="0"/>
                </a:lnTo>
                <a:lnTo>
                  <a:pt x="3" y="0"/>
                </a:lnTo>
                <a:lnTo>
                  <a:pt x="2" y="1"/>
                </a:lnTo>
                <a:close/>
              </a:path>
            </a:pathLst>
          </a:custGeom>
          <a:solidFill>
            <a:srgbClr val="BFFFFF"/>
          </a:solidFill>
          <a:ln w="9525">
            <a:noFill/>
            <a:round/>
            <a:headEnd/>
            <a:tailEnd/>
          </a:ln>
        </p:spPr>
        <p:txBody>
          <a:bodyPr/>
          <a:lstStyle/>
          <a:p>
            <a:endParaRPr lang="en-US">
              <a:latin typeface="+mj-lt"/>
            </a:endParaRPr>
          </a:p>
        </p:txBody>
      </p:sp>
      <p:sp>
        <p:nvSpPr>
          <p:cNvPr id="148" name="Freeform 144"/>
          <p:cNvSpPr>
            <a:spLocks/>
          </p:cNvSpPr>
          <p:nvPr/>
        </p:nvSpPr>
        <p:spPr bwMode="auto">
          <a:xfrm>
            <a:off x="2198737" y="3121025"/>
            <a:ext cx="38100" cy="144463"/>
          </a:xfrm>
          <a:custGeom>
            <a:avLst/>
            <a:gdLst>
              <a:gd name="T0" fmla="*/ 38100 w 24"/>
              <a:gd name="T1" fmla="*/ 1588 h 91"/>
              <a:gd name="T2" fmla="*/ 34925 w 24"/>
              <a:gd name="T3" fmla="*/ 1588 h 91"/>
              <a:gd name="T4" fmla="*/ 33338 w 24"/>
              <a:gd name="T5" fmla="*/ 6350 h 91"/>
              <a:gd name="T6" fmla="*/ 30163 w 24"/>
              <a:gd name="T7" fmla="*/ 12700 h 91"/>
              <a:gd name="T8" fmla="*/ 26988 w 24"/>
              <a:gd name="T9" fmla="*/ 25400 h 91"/>
              <a:gd name="T10" fmla="*/ 23812 w 24"/>
              <a:gd name="T11" fmla="*/ 44450 h 91"/>
              <a:gd name="T12" fmla="*/ 22225 w 24"/>
              <a:gd name="T13" fmla="*/ 68263 h 91"/>
              <a:gd name="T14" fmla="*/ 23812 w 24"/>
              <a:gd name="T15" fmla="*/ 101600 h 91"/>
              <a:gd name="T16" fmla="*/ 28575 w 24"/>
              <a:gd name="T17" fmla="*/ 144463 h 91"/>
              <a:gd name="T18" fmla="*/ 7938 w 24"/>
              <a:gd name="T19" fmla="*/ 144463 h 91"/>
              <a:gd name="T20" fmla="*/ 6350 w 24"/>
              <a:gd name="T21" fmla="*/ 139700 h 91"/>
              <a:gd name="T22" fmla="*/ 4763 w 24"/>
              <a:gd name="T23" fmla="*/ 128588 h 91"/>
              <a:gd name="T24" fmla="*/ 1588 w 24"/>
              <a:gd name="T25" fmla="*/ 111125 h 91"/>
              <a:gd name="T26" fmla="*/ 0 w 24"/>
              <a:gd name="T27" fmla="*/ 88900 h 91"/>
              <a:gd name="T28" fmla="*/ 0 w 24"/>
              <a:gd name="T29" fmla="*/ 66675 h 91"/>
              <a:gd name="T30" fmla="*/ 1588 w 24"/>
              <a:gd name="T31" fmla="*/ 42863 h 91"/>
              <a:gd name="T32" fmla="*/ 6350 w 24"/>
              <a:gd name="T33" fmla="*/ 20638 h 91"/>
              <a:gd name="T34" fmla="*/ 11112 w 24"/>
              <a:gd name="T35" fmla="*/ 0 h 91"/>
              <a:gd name="T36" fmla="*/ 38100 w 24"/>
              <a:gd name="T37" fmla="*/ 1588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91"/>
              <a:gd name="T59" fmla="*/ 24 w 24"/>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91">
                <a:moveTo>
                  <a:pt x="24" y="1"/>
                </a:moveTo>
                <a:lnTo>
                  <a:pt x="22" y="1"/>
                </a:lnTo>
                <a:lnTo>
                  <a:pt x="21" y="4"/>
                </a:lnTo>
                <a:lnTo>
                  <a:pt x="19" y="8"/>
                </a:lnTo>
                <a:lnTo>
                  <a:pt x="17" y="16"/>
                </a:lnTo>
                <a:lnTo>
                  <a:pt x="15" y="28"/>
                </a:lnTo>
                <a:lnTo>
                  <a:pt x="14" y="43"/>
                </a:lnTo>
                <a:lnTo>
                  <a:pt x="15" y="64"/>
                </a:lnTo>
                <a:lnTo>
                  <a:pt x="18" y="91"/>
                </a:lnTo>
                <a:lnTo>
                  <a:pt x="5" y="91"/>
                </a:lnTo>
                <a:lnTo>
                  <a:pt x="4" y="88"/>
                </a:lnTo>
                <a:lnTo>
                  <a:pt x="3" y="81"/>
                </a:lnTo>
                <a:lnTo>
                  <a:pt x="1" y="70"/>
                </a:lnTo>
                <a:lnTo>
                  <a:pt x="0" y="56"/>
                </a:lnTo>
                <a:lnTo>
                  <a:pt x="0" y="42"/>
                </a:lnTo>
                <a:lnTo>
                  <a:pt x="1" y="27"/>
                </a:lnTo>
                <a:lnTo>
                  <a:pt x="4" y="13"/>
                </a:lnTo>
                <a:lnTo>
                  <a:pt x="7" y="0"/>
                </a:lnTo>
                <a:lnTo>
                  <a:pt x="24" y="1"/>
                </a:lnTo>
                <a:close/>
              </a:path>
            </a:pathLst>
          </a:custGeom>
          <a:solidFill>
            <a:srgbClr val="59B2FF"/>
          </a:solidFill>
          <a:ln w="9525">
            <a:noFill/>
            <a:round/>
            <a:headEnd/>
            <a:tailEnd/>
          </a:ln>
        </p:spPr>
        <p:txBody>
          <a:bodyPr/>
          <a:lstStyle/>
          <a:p>
            <a:endParaRPr lang="en-US">
              <a:latin typeface="+mj-lt"/>
            </a:endParaRPr>
          </a:p>
        </p:txBody>
      </p:sp>
      <p:sp>
        <p:nvSpPr>
          <p:cNvPr id="149" name="Freeform 145"/>
          <p:cNvSpPr>
            <a:spLocks/>
          </p:cNvSpPr>
          <p:nvPr/>
        </p:nvSpPr>
        <p:spPr bwMode="auto">
          <a:xfrm>
            <a:off x="2200325" y="3132138"/>
            <a:ext cx="30162" cy="122237"/>
          </a:xfrm>
          <a:custGeom>
            <a:avLst/>
            <a:gdLst>
              <a:gd name="T0" fmla="*/ 30162 w 19"/>
              <a:gd name="T1" fmla="*/ 0 h 77"/>
              <a:gd name="T2" fmla="*/ 30162 w 19"/>
              <a:gd name="T3" fmla="*/ 1587 h 77"/>
              <a:gd name="T4" fmla="*/ 28575 w 19"/>
              <a:gd name="T5" fmla="*/ 3175 h 77"/>
              <a:gd name="T6" fmla="*/ 26987 w 19"/>
              <a:gd name="T7" fmla="*/ 11112 h 77"/>
              <a:gd name="T8" fmla="*/ 22225 w 19"/>
              <a:gd name="T9" fmla="*/ 20637 h 77"/>
              <a:gd name="T10" fmla="*/ 20637 w 19"/>
              <a:gd name="T11" fmla="*/ 36512 h 77"/>
              <a:gd name="T12" fmla="*/ 19050 w 19"/>
              <a:gd name="T13" fmla="*/ 57150 h 77"/>
              <a:gd name="T14" fmla="*/ 20637 w 19"/>
              <a:gd name="T15" fmla="*/ 85725 h 77"/>
              <a:gd name="T16" fmla="*/ 22225 w 19"/>
              <a:gd name="T17" fmla="*/ 122237 h 77"/>
              <a:gd name="T18" fmla="*/ 6350 w 19"/>
              <a:gd name="T19" fmla="*/ 122237 h 77"/>
              <a:gd name="T20" fmla="*/ 6350 w 19"/>
              <a:gd name="T21" fmla="*/ 119062 h 77"/>
              <a:gd name="T22" fmla="*/ 4762 w 19"/>
              <a:gd name="T23" fmla="*/ 109537 h 77"/>
              <a:gd name="T24" fmla="*/ 3175 w 19"/>
              <a:gd name="T25" fmla="*/ 95250 h 77"/>
              <a:gd name="T26" fmla="*/ 0 w 19"/>
              <a:gd name="T27" fmla="*/ 76200 h 77"/>
              <a:gd name="T28" fmla="*/ 0 w 19"/>
              <a:gd name="T29" fmla="*/ 55562 h 77"/>
              <a:gd name="T30" fmla="*/ 0 w 19"/>
              <a:gd name="T31" fmla="*/ 34925 h 77"/>
              <a:gd name="T32" fmla="*/ 4762 w 19"/>
              <a:gd name="T33" fmla="*/ 17462 h 77"/>
              <a:gd name="T34" fmla="*/ 9525 w 19"/>
              <a:gd name="T35" fmla="*/ 0 h 77"/>
              <a:gd name="T36" fmla="*/ 30162 w 19"/>
              <a:gd name="T37" fmla="*/ 0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77"/>
              <a:gd name="T59" fmla="*/ 19 w 19"/>
              <a:gd name="T60" fmla="*/ 77 h 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77">
                <a:moveTo>
                  <a:pt x="19" y="0"/>
                </a:moveTo>
                <a:lnTo>
                  <a:pt x="19" y="1"/>
                </a:lnTo>
                <a:lnTo>
                  <a:pt x="18" y="2"/>
                </a:lnTo>
                <a:lnTo>
                  <a:pt x="17" y="7"/>
                </a:lnTo>
                <a:lnTo>
                  <a:pt x="14" y="13"/>
                </a:lnTo>
                <a:lnTo>
                  <a:pt x="13" y="23"/>
                </a:lnTo>
                <a:lnTo>
                  <a:pt x="12" y="36"/>
                </a:lnTo>
                <a:lnTo>
                  <a:pt x="13" y="54"/>
                </a:lnTo>
                <a:lnTo>
                  <a:pt x="14" y="77"/>
                </a:lnTo>
                <a:lnTo>
                  <a:pt x="4" y="77"/>
                </a:lnTo>
                <a:lnTo>
                  <a:pt x="4" y="75"/>
                </a:lnTo>
                <a:lnTo>
                  <a:pt x="3" y="69"/>
                </a:lnTo>
                <a:lnTo>
                  <a:pt x="2" y="60"/>
                </a:lnTo>
                <a:lnTo>
                  <a:pt x="0" y="48"/>
                </a:lnTo>
                <a:lnTo>
                  <a:pt x="0" y="35"/>
                </a:lnTo>
                <a:lnTo>
                  <a:pt x="0" y="22"/>
                </a:lnTo>
                <a:lnTo>
                  <a:pt x="3" y="11"/>
                </a:lnTo>
                <a:lnTo>
                  <a:pt x="6" y="0"/>
                </a:lnTo>
                <a:lnTo>
                  <a:pt x="19" y="0"/>
                </a:lnTo>
                <a:close/>
              </a:path>
            </a:pathLst>
          </a:custGeom>
          <a:solidFill>
            <a:srgbClr val="72C6FF"/>
          </a:solidFill>
          <a:ln w="9525">
            <a:noFill/>
            <a:round/>
            <a:headEnd/>
            <a:tailEnd/>
          </a:ln>
        </p:spPr>
        <p:txBody>
          <a:bodyPr/>
          <a:lstStyle/>
          <a:p>
            <a:endParaRPr lang="en-US">
              <a:latin typeface="+mj-lt"/>
            </a:endParaRPr>
          </a:p>
        </p:txBody>
      </p:sp>
      <p:sp>
        <p:nvSpPr>
          <p:cNvPr id="150" name="Freeform 146"/>
          <p:cNvSpPr>
            <a:spLocks/>
          </p:cNvSpPr>
          <p:nvPr/>
        </p:nvSpPr>
        <p:spPr bwMode="auto">
          <a:xfrm>
            <a:off x="2203500" y="3141663"/>
            <a:ext cx="23812" cy="101600"/>
          </a:xfrm>
          <a:custGeom>
            <a:avLst/>
            <a:gdLst>
              <a:gd name="T0" fmla="*/ 23812 w 15"/>
              <a:gd name="T1" fmla="*/ 0 h 64"/>
              <a:gd name="T2" fmla="*/ 23812 w 15"/>
              <a:gd name="T3" fmla="*/ 1588 h 64"/>
              <a:gd name="T4" fmla="*/ 22225 w 15"/>
              <a:gd name="T5" fmla="*/ 3175 h 64"/>
              <a:gd name="T6" fmla="*/ 19050 w 15"/>
              <a:gd name="T7" fmla="*/ 9525 h 64"/>
              <a:gd name="T8" fmla="*/ 17462 w 15"/>
              <a:gd name="T9" fmla="*/ 19050 h 64"/>
              <a:gd name="T10" fmla="*/ 15875 w 15"/>
              <a:gd name="T11" fmla="*/ 31750 h 64"/>
              <a:gd name="T12" fmla="*/ 14287 w 15"/>
              <a:gd name="T13" fmla="*/ 47625 h 64"/>
              <a:gd name="T14" fmla="*/ 15875 w 15"/>
              <a:gd name="T15" fmla="*/ 71437 h 64"/>
              <a:gd name="T16" fmla="*/ 17462 w 15"/>
              <a:gd name="T17" fmla="*/ 101600 h 64"/>
              <a:gd name="T18" fmla="*/ 3175 w 15"/>
              <a:gd name="T19" fmla="*/ 101600 h 64"/>
              <a:gd name="T20" fmla="*/ 3175 w 15"/>
              <a:gd name="T21" fmla="*/ 98425 h 64"/>
              <a:gd name="T22" fmla="*/ 1587 w 15"/>
              <a:gd name="T23" fmla="*/ 90487 h 64"/>
              <a:gd name="T24" fmla="*/ 0 w 15"/>
              <a:gd name="T25" fmla="*/ 77787 h 64"/>
              <a:gd name="T26" fmla="*/ 0 w 15"/>
              <a:gd name="T27" fmla="*/ 63500 h 64"/>
              <a:gd name="T28" fmla="*/ 0 w 15"/>
              <a:gd name="T29" fmla="*/ 46037 h 64"/>
              <a:gd name="T30" fmla="*/ 0 w 15"/>
              <a:gd name="T31" fmla="*/ 30162 h 64"/>
              <a:gd name="T32" fmla="*/ 1587 w 15"/>
              <a:gd name="T33" fmla="*/ 12700 h 64"/>
              <a:gd name="T34" fmla="*/ 6350 w 15"/>
              <a:gd name="T35" fmla="*/ 0 h 64"/>
              <a:gd name="T36" fmla="*/ 23812 w 15"/>
              <a:gd name="T37" fmla="*/ 0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64"/>
              <a:gd name="T59" fmla="*/ 15 w 15"/>
              <a:gd name="T60" fmla="*/ 64 h 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64">
                <a:moveTo>
                  <a:pt x="15" y="0"/>
                </a:moveTo>
                <a:lnTo>
                  <a:pt x="15" y="1"/>
                </a:lnTo>
                <a:lnTo>
                  <a:pt x="14" y="2"/>
                </a:lnTo>
                <a:lnTo>
                  <a:pt x="12" y="6"/>
                </a:lnTo>
                <a:lnTo>
                  <a:pt x="11" y="12"/>
                </a:lnTo>
                <a:lnTo>
                  <a:pt x="10" y="20"/>
                </a:lnTo>
                <a:lnTo>
                  <a:pt x="9" y="30"/>
                </a:lnTo>
                <a:lnTo>
                  <a:pt x="10" y="45"/>
                </a:lnTo>
                <a:lnTo>
                  <a:pt x="11" y="64"/>
                </a:lnTo>
                <a:lnTo>
                  <a:pt x="2" y="64"/>
                </a:lnTo>
                <a:lnTo>
                  <a:pt x="2" y="62"/>
                </a:lnTo>
                <a:lnTo>
                  <a:pt x="1" y="57"/>
                </a:lnTo>
                <a:lnTo>
                  <a:pt x="0" y="49"/>
                </a:lnTo>
                <a:lnTo>
                  <a:pt x="0" y="40"/>
                </a:lnTo>
                <a:lnTo>
                  <a:pt x="0" y="29"/>
                </a:lnTo>
                <a:lnTo>
                  <a:pt x="0" y="19"/>
                </a:lnTo>
                <a:lnTo>
                  <a:pt x="1" y="8"/>
                </a:lnTo>
                <a:lnTo>
                  <a:pt x="4" y="0"/>
                </a:lnTo>
                <a:lnTo>
                  <a:pt x="15" y="0"/>
                </a:lnTo>
                <a:close/>
              </a:path>
            </a:pathLst>
          </a:custGeom>
          <a:solidFill>
            <a:srgbClr val="8CD8FF"/>
          </a:solidFill>
          <a:ln w="9525">
            <a:noFill/>
            <a:round/>
            <a:headEnd/>
            <a:tailEnd/>
          </a:ln>
        </p:spPr>
        <p:txBody>
          <a:bodyPr/>
          <a:lstStyle/>
          <a:p>
            <a:endParaRPr lang="en-US">
              <a:latin typeface="+mj-lt"/>
            </a:endParaRPr>
          </a:p>
        </p:txBody>
      </p:sp>
      <p:sp>
        <p:nvSpPr>
          <p:cNvPr id="151" name="Freeform 147"/>
          <p:cNvSpPr>
            <a:spLocks/>
          </p:cNvSpPr>
          <p:nvPr/>
        </p:nvSpPr>
        <p:spPr bwMode="auto">
          <a:xfrm>
            <a:off x="2203500" y="3151188"/>
            <a:ext cx="19050" cy="80962"/>
          </a:xfrm>
          <a:custGeom>
            <a:avLst/>
            <a:gdLst>
              <a:gd name="T0" fmla="*/ 19050 w 12"/>
              <a:gd name="T1" fmla="*/ 1587 h 51"/>
              <a:gd name="T2" fmla="*/ 19050 w 12"/>
              <a:gd name="T3" fmla="*/ 1587 h 51"/>
              <a:gd name="T4" fmla="*/ 17463 w 12"/>
              <a:gd name="T5" fmla="*/ 3175 h 51"/>
              <a:gd name="T6" fmla="*/ 15875 w 12"/>
              <a:gd name="T7" fmla="*/ 6350 h 51"/>
              <a:gd name="T8" fmla="*/ 14288 w 12"/>
              <a:gd name="T9" fmla="*/ 14287 h 51"/>
              <a:gd name="T10" fmla="*/ 14288 w 12"/>
              <a:gd name="T11" fmla="*/ 25400 h 51"/>
              <a:gd name="T12" fmla="*/ 12700 w 12"/>
              <a:gd name="T13" fmla="*/ 38100 h 51"/>
              <a:gd name="T14" fmla="*/ 12700 w 12"/>
              <a:gd name="T15" fmla="*/ 57150 h 51"/>
              <a:gd name="T16" fmla="*/ 14288 w 12"/>
              <a:gd name="T17" fmla="*/ 80962 h 51"/>
              <a:gd name="T18" fmla="*/ 3175 w 12"/>
              <a:gd name="T19" fmla="*/ 80962 h 51"/>
              <a:gd name="T20" fmla="*/ 3175 w 12"/>
              <a:gd name="T21" fmla="*/ 79375 h 51"/>
              <a:gd name="T22" fmla="*/ 3175 w 12"/>
              <a:gd name="T23" fmla="*/ 71437 h 51"/>
              <a:gd name="T24" fmla="*/ 1588 w 12"/>
              <a:gd name="T25" fmla="*/ 61912 h 51"/>
              <a:gd name="T26" fmla="*/ 1588 w 12"/>
              <a:gd name="T27" fmla="*/ 49212 h 51"/>
              <a:gd name="T28" fmla="*/ 0 w 12"/>
              <a:gd name="T29" fmla="*/ 36512 h 51"/>
              <a:gd name="T30" fmla="*/ 1588 w 12"/>
              <a:gd name="T31" fmla="*/ 23812 h 51"/>
              <a:gd name="T32" fmla="*/ 3175 w 12"/>
              <a:gd name="T33" fmla="*/ 11112 h 51"/>
              <a:gd name="T34" fmla="*/ 6350 w 12"/>
              <a:gd name="T35" fmla="*/ 0 h 51"/>
              <a:gd name="T36" fmla="*/ 19050 w 12"/>
              <a:gd name="T37" fmla="*/ 1587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51"/>
              <a:gd name="T59" fmla="*/ 12 w 12"/>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51">
                <a:moveTo>
                  <a:pt x="12" y="1"/>
                </a:moveTo>
                <a:lnTo>
                  <a:pt x="12" y="1"/>
                </a:lnTo>
                <a:lnTo>
                  <a:pt x="11" y="2"/>
                </a:lnTo>
                <a:lnTo>
                  <a:pt x="10" y="4"/>
                </a:lnTo>
                <a:lnTo>
                  <a:pt x="9" y="9"/>
                </a:lnTo>
                <a:lnTo>
                  <a:pt x="9" y="16"/>
                </a:lnTo>
                <a:lnTo>
                  <a:pt x="8" y="24"/>
                </a:lnTo>
                <a:lnTo>
                  <a:pt x="8" y="36"/>
                </a:lnTo>
                <a:lnTo>
                  <a:pt x="9" y="51"/>
                </a:lnTo>
                <a:lnTo>
                  <a:pt x="2" y="51"/>
                </a:lnTo>
                <a:lnTo>
                  <a:pt x="2" y="50"/>
                </a:lnTo>
                <a:lnTo>
                  <a:pt x="2" y="45"/>
                </a:lnTo>
                <a:lnTo>
                  <a:pt x="1" y="39"/>
                </a:lnTo>
                <a:lnTo>
                  <a:pt x="1" y="31"/>
                </a:lnTo>
                <a:lnTo>
                  <a:pt x="0" y="23"/>
                </a:lnTo>
                <a:lnTo>
                  <a:pt x="1" y="15"/>
                </a:lnTo>
                <a:lnTo>
                  <a:pt x="2" y="7"/>
                </a:lnTo>
                <a:lnTo>
                  <a:pt x="4" y="0"/>
                </a:lnTo>
                <a:lnTo>
                  <a:pt x="12" y="1"/>
                </a:lnTo>
                <a:close/>
              </a:path>
            </a:pathLst>
          </a:custGeom>
          <a:solidFill>
            <a:srgbClr val="A5EDFF"/>
          </a:solidFill>
          <a:ln w="9525">
            <a:noFill/>
            <a:round/>
            <a:headEnd/>
            <a:tailEnd/>
          </a:ln>
        </p:spPr>
        <p:txBody>
          <a:bodyPr/>
          <a:lstStyle/>
          <a:p>
            <a:endParaRPr lang="en-US">
              <a:latin typeface="+mj-lt"/>
            </a:endParaRPr>
          </a:p>
        </p:txBody>
      </p:sp>
      <p:sp>
        <p:nvSpPr>
          <p:cNvPr id="152" name="Freeform 148"/>
          <p:cNvSpPr>
            <a:spLocks/>
          </p:cNvSpPr>
          <p:nvPr/>
        </p:nvSpPr>
        <p:spPr bwMode="auto">
          <a:xfrm>
            <a:off x="2205087" y="3162300"/>
            <a:ext cx="14288" cy="58738"/>
          </a:xfrm>
          <a:custGeom>
            <a:avLst/>
            <a:gdLst>
              <a:gd name="T0" fmla="*/ 14288 w 9"/>
              <a:gd name="T1" fmla="*/ 0 h 37"/>
              <a:gd name="T2" fmla="*/ 14288 w 9"/>
              <a:gd name="T3" fmla="*/ 0 h 37"/>
              <a:gd name="T4" fmla="*/ 12700 w 9"/>
              <a:gd name="T5" fmla="*/ 1588 h 37"/>
              <a:gd name="T6" fmla="*/ 12700 w 9"/>
              <a:gd name="T7" fmla="*/ 4763 h 37"/>
              <a:gd name="T8" fmla="*/ 11113 w 9"/>
              <a:gd name="T9" fmla="*/ 9525 h 37"/>
              <a:gd name="T10" fmla="*/ 9525 w 9"/>
              <a:gd name="T11" fmla="*/ 15875 h 37"/>
              <a:gd name="T12" fmla="*/ 9525 w 9"/>
              <a:gd name="T13" fmla="*/ 26988 h 37"/>
              <a:gd name="T14" fmla="*/ 9525 w 9"/>
              <a:gd name="T15" fmla="*/ 39688 h 37"/>
              <a:gd name="T16" fmla="*/ 11113 w 9"/>
              <a:gd name="T17" fmla="*/ 58738 h 37"/>
              <a:gd name="T18" fmla="*/ 3175 w 9"/>
              <a:gd name="T19" fmla="*/ 58738 h 37"/>
              <a:gd name="T20" fmla="*/ 1588 w 9"/>
              <a:gd name="T21" fmla="*/ 57150 h 37"/>
              <a:gd name="T22" fmla="*/ 1588 w 9"/>
              <a:gd name="T23" fmla="*/ 50800 h 37"/>
              <a:gd name="T24" fmla="*/ 1588 w 9"/>
              <a:gd name="T25" fmla="*/ 44450 h 37"/>
              <a:gd name="T26" fmla="*/ 0 w 9"/>
              <a:gd name="T27" fmla="*/ 36513 h 37"/>
              <a:gd name="T28" fmla="*/ 0 w 9"/>
              <a:gd name="T29" fmla="*/ 25400 h 37"/>
              <a:gd name="T30" fmla="*/ 0 w 9"/>
              <a:gd name="T31" fmla="*/ 15875 h 37"/>
              <a:gd name="T32" fmla="*/ 1588 w 9"/>
              <a:gd name="T33" fmla="*/ 6350 h 37"/>
              <a:gd name="T34" fmla="*/ 4763 w 9"/>
              <a:gd name="T35" fmla="*/ 0 h 37"/>
              <a:gd name="T36" fmla="*/ 14288 w 9"/>
              <a:gd name="T37" fmla="*/ 0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37"/>
              <a:gd name="T59" fmla="*/ 9 w 9"/>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37">
                <a:moveTo>
                  <a:pt x="9" y="0"/>
                </a:moveTo>
                <a:lnTo>
                  <a:pt x="9" y="0"/>
                </a:lnTo>
                <a:lnTo>
                  <a:pt x="8" y="1"/>
                </a:lnTo>
                <a:lnTo>
                  <a:pt x="8" y="3"/>
                </a:lnTo>
                <a:lnTo>
                  <a:pt x="7" y="6"/>
                </a:lnTo>
                <a:lnTo>
                  <a:pt x="6" y="10"/>
                </a:lnTo>
                <a:lnTo>
                  <a:pt x="6" y="17"/>
                </a:lnTo>
                <a:lnTo>
                  <a:pt x="6" y="25"/>
                </a:lnTo>
                <a:lnTo>
                  <a:pt x="7" y="37"/>
                </a:lnTo>
                <a:lnTo>
                  <a:pt x="2" y="37"/>
                </a:lnTo>
                <a:lnTo>
                  <a:pt x="1" y="36"/>
                </a:lnTo>
                <a:lnTo>
                  <a:pt x="1" y="32"/>
                </a:lnTo>
                <a:lnTo>
                  <a:pt x="1" y="28"/>
                </a:lnTo>
                <a:lnTo>
                  <a:pt x="0" y="23"/>
                </a:lnTo>
                <a:lnTo>
                  <a:pt x="0" y="16"/>
                </a:lnTo>
                <a:lnTo>
                  <a:pt x="0" y="10"/>
                </a:lnTo>
                <a:lnTo>
                  <a:pt x="1" y="4"/>
                </a:lnTo>
                <a:lnTo>
                  <a:pt x="3" y="0"/>
                </a:lnTo>
                <a:lnTo>
                  <a:pt x="9" y="0"/>
                </a:lnTo>
                <a:close/>
              </a:path>
            </a:pathLst>
          </a:custGeom>
          <a:solidFill>
            <a:srgbClr val="BFFFFF"/>
          </a:solidFill>
          <a:ln w="9525">
            <a:noFill/>
            <a:round/>
            <a:headEnd/>
            <a:tailEnd/>
          </a:ln>
        </p:spPr>
        <p:txBody>
          <a:bodyPr/>
          <a:lstStyle/>
          <a:p>
            <a:endParaRPr lang="en-US">
              <a:latin typeface="+mj-lt"/>
            </a:endParaRPr>
          </a:p>
        </p:txBody>
      </p:sp>
      <p:sp>
        <p:nvSpPr>
          <p:cNvPr id="153" name="Rectangle 149"/>
          <p:cNvSpPr>
            <a:spLocks noChangeArrowheads="1"/>
          </p:cNvSpPr>
          <p:nvPr/>
        </p:nvSpPr>
        <p:spPr bwMode="auto">
          <a:xfrm>
            <a:off x="2009825" y="3146425"/>
            <a:ext cx="6350" cy="187325"/>
          </a:xfrm>
          <a:prstGeom prst="rect">
            <a:avLst/>
          </a:prstGeom>
          <a:solidFill>
            <a:srgbClr val="000000"/>
          </a:solidFill>
          <a:ln w="9525">
            <a:noFill/>
            <a:miter lim="800000"/>
            <a:headEnd/>
            <a:tailEnd/>
          </a:ln>
        </p:spPr>
        <p:txBody>
          <a:bodyPr/>
          <a:lstStyle/>
          <a:p>
            <a:endParaRPr lang="en-US">
              <a:latin typeface="+mj-lt"/>
            </a:endParaRPr>
          </a:p>
        </p:txBody>
      </p:sp>
      <p:sp>
        <p:nvSpPr>
          <p:cNvPr id="154" name="Freeform 150"/>
          <p:cNvSpPr>
            <a:spLocks/>
          </p:cNvSpPr>
          <p:nvPr/>
        </p:nvSpPr>
        <p:spPr bwMode="auto">
          <a:xfrm>
            <a:off x="2076500" y="3143250"/>
            <a:ext cx="73025" cy="87313"/>
          </a:xfrm>
          <a:custGeom>
            <a:avLst/>
            <a:gdLst>
              <a:gd name="T0" fmla="*/ 6350 w 46"/>
              <a:gd name="T1" fmla="*/ 9525 h 55"/>
              <a:gd name="T2" fmla="*/ 6350 w 46"/>
              <a:gd name="T3" fmla="*/ 11113 h 55"/>
              <a:gd name="T4" fmla="*/ 4762 w 46"/>
              <a:gd name="T5" fmla="*/ 14288 h 55"/>
              <a:gd name="T6" fmla="*/ 1588 w 46"/>
              <a:gd name="T7" fmla="*/ 22225 h 55"/>
              <a:gd name="T8" fmla="*/ 0 w 46"/>
              <a:gd name="T9" fmla="*/ 33338 h 55"/>
              <a:gd name="T10" fmla="*/ 0 w 46"/>
              <a:gd name="T11" fmla="*/ 44450 h 55"/>
              <a:gd name="T12" fmla="*/ 0 w 46"/>
              <a:gd name="T13" fmla="*/ 57150 h 55"/>
              <a:gd name="T14" fmla="*/ 0 w 46"/>
              <a:gd name="T15" fmla="*/ 73025 h 55"/>
              <a:gd name="T16" fmla="*/ 4762 w 46"/>
              <a:gd name="T17" fmla="*/ 87313 h 55"/>
              <a:gd name="T18" fmla="*/ 4762 w 46"/>
              <a:gd name="T19" fmla="*/ 87313 h 55"/>
              <a:gd name="T20" fmla="*/ 4762 w 46"/>
              <a:gd name="T21" fmla="*/ 85725 h 55"/>
              <a:gd name="T22" fmla="*/ 4762 w 46"/>
              <a:gd name="T23" fmla="*/ 80963 h 55"/>
              <a:gd name="T24" fmla="*/ 4762 w 46"/>
              <a:gd name="T25" fmla="*/ 77788 h 55"/>
              <a:gd name="T26" fmla="*/ 4762 w 46"/>
              <a:gd name="T27" fmla="*/ 73025 h 55"/>
              <a:gd name="T28" fmla="*/ 6350 w 46"/>
              <a:gd name="T29" fmla="*/ 68263 h 55"/>
              <a:gd name="T30" fmla="*/ 6350 w 46"/>
              <a:gd name="T31" fmla="*/ 61913 h 55"/>
              <a:gd name="T32" fmla="*/ 7938 w 46"/>
              <a:gd name="T33" fmla="*/ 55563 h 55"/>
              <a:gd name="T34" fmla="*/ 9525 w 46"/>
              <a:gd name="T35" fmla="*/ 50800 h 55"/>
              <a:gd name="T36" fmla="*/ 11112 w 46"/>
              <a:gd name="T37" fmla="*/ 44450 h 55"/>
              <a:gd name="T38" fmla="*/ 12700 w 46"/>
              <a:gd name="T39" fmla="*/ 39688 h 55"/>
              <a:gd name="T40" fmla="*/ 17463 w 46"/>
              <a:gd name="T41" fmla="*/ 33338 h 55"/>
              <a:gd name="T42" fmla="*/ 22225 w 46"/>
              <a:gd name="T43" fmla="*/ 30163 h 55"/>
              <a:gd name="T44" fmla="*/ 26988 w 46"/>
              <a:gd name="T45" fmla="*/ 25400 h 55"/>
              <a:gd name="T46" fmla="*/ 33338 w 46"/>
              <a:gd name="T47" fmla="*/ 23813 h 55"/>
              <a:gd name="T48" fmla="*/ 41275 w 46"/>
              <a:gd name="T49" fmla="*/ 22225 h 55"/>
              <a:gd name="T50" fmla="*/ 41275 w 46"/>
              <a:gd name="T51" fmla="*/ 20638 h 55"/>
              <a:gd name="T52" fmla="*/ 41275 w 46"/>
              <a:gd name="T53" fmla="*/ 20638 h 55"/>
              <a:gd name="T54" fmla="*/ 44450 w 46"/>
              <a:gd name="T55" fmla="*/ 19050 h 55"/>
              <a:gd name="T56" fmla="*/ 46037 w 46"/>
              <a:gd name="T57" fmla="*/ 17463 h 55"/>
              <a:gd name="T58" fmla="*/ 52388 w 46"/>
              <a:gd name="T59" fmla="*/ 14288 h 55"/>
              <a:gd name="T60" fmla="*/ 57150 w 46"/>
              <a:gd name="T61" fmla="*/ 11113 h 55"/>
              <a:gd name="T62" fmla="*/ 65088 w 46"/>
              <a:gd name="T63" fmla="*/ 7938 h 55"/>
              <a:gd name="T64" fmla="*/ 73025 w 46"/>
              <a:gd name="T65" fmla="*/ 3175 h 55"/>
              <a:gd name="T66" fmla="*/ 73025 w 46"/>
              <a:gd name="T67" fmla="*/ 3175 h 55"/>
              <a:gd name="T68" fmla="*/ 71438 w 46"/>
              <a:gd name="T69" fmla="*/ 3175 h 55"/>
              <a:gd name="T70" fmla="*/ 68263 w 46"/>
              <a:gd name="T71" fmla="*/ 3175 h 55"/>
              <a:gd name="T72" fmla="*/ 66675 w 46"/>
              <a:gd name="T73" fmla="*/ 3175 h 55"/>
              <a:gd name="T74" fmla="*/ 63500 w 46"/>
              <a:gd name="T75" fmla="*/ 1588 h 55"/>
              <a:gd name="T76" fmla="*/ 60325 w 46"/>
              <a:gd name="T77" fmla="*/ 1588 h 55"/>
              <a:gd name="T78" fmla="*/ 55563 w 46"/>
              <a:gd name="T79" fmla="*/ 1588 h 55"/>
              <a:gd name="T80" fmla="*/ 50800 w 46"/>
              <a:gd name="T81" fmla="*/ 1588 h 55"/>
              <a:gd name="T82" fmla="*/ 44450 w 46"/>
              <a:gd name="T83" fmla="*/ 0 h 55"/>
              <a:gd name="T84" fmla="*/ 41275 w 46"/>
              <a:gd name="T85" fmla="*/ 1588 h 55"/>
              <a:gd name="T86" fmla="*/ 34925 w 46"/>
              <a:gd name="T87" fmla="*/ 1588 h 55"/>
              <a:gd name="T88" fmla="*/ 30163 w 46"/>
              <a:gd name="T89" fmla="*/ 1588 h 55"/>
              <a:gd name="T90" fmla="*/ 22225 w 46"/>
              <a:gd name="T91" fmla="*/ 3175 h 55"/>
              <a:gd name="T92" fmla="*/ 17463 w 46"/>
              <a:gd name="T93" fmla="*/ 3175 h 55"/>
              <a:gd name="T94" fmla="*/ 11112 w 46"/>
              <a:gd name="T95" fmla="*/ 6350 h 55"/>
              <a:gd name="T96" fmla="*/ 6350 w 46"/>
              <a:gd name="T97" fmla="*/ 9525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55"/>
              <a:gd name="T149" fmla="*/ 46 w 46"/>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55">
                <a:moveTo>
                  <a:pt x="4" y="6"/>
                </a:moveTo>
                <a:lnTo>
                  <a:pt x="4" y="7"/>
                </a:lnTo>
                <a:lnTo>
                  <a:pt x="3" y="9"/>
                </a:lnTo>
                <a:lnTo>
                  <a:pt x="1" y="14"/>
                </a:lnTo>
                <a:lnTo>
                  <a:pt x="0" y="21"/>
                </a:lnTo>
                <a:lnTo>
                  <a:pt x="0" y="28"/>
                </a:lnTo>
                <a:lnTo>
                  <a:pt x="0" y="36"/>
                </a:lnTo>
                <a:lnTo>
                  <a:pt x="0" y="46"/>
                </a:lnTo>
                <a:lnTo>
                  <a:pt x="3" y="55"/>
                </a:lnTo>
                <a:lnTo>
                  <a:pt x="3" y="54"/>
                </a:lnTo>
                <a:lnTo>
                  <a:pt x="3" y="51"/>
                </a:lnTo>
                <a:lnTo>
                  <a:pt x="3" y="49"/>
                </a:lnTo>
                <a:lnTo>
                  <a:pt x="3" y="46"/>
                </a:lnTo>
                <a:lnTo>
                  <a:pt x="4" y="43"/>
                </a:lnTo>
                <a:lnTo>
                  <a:pt x="4" y="39"/>
                </a:lnTo>
                <a:lnTo>
                  <a:pt x="5" y="35"/>
                </a:lnTo>
                <a:lnTo>
                  <a:pt x="6" y="32"/>
                </a:lnTo>
                <a:lnTo>
                  <a:pt x="7" y="28"/>
                </a:lnTo>
                <a:lnTo>
                  <a:pt x="8" y="25"/>
                </a:lnTo>
                <a:lnTo>
                  <a:pt x="11" y="21"/>
                </a:lnTo>
                <a:lnTo>
                  <a:pt x="14" y="19"/>
                </a:lnTo>
                <a:lnTo>
                  <a:pt x="17" y="16"/>
                </a:lnTo>
                <a:lnTo>
                  <a:pt x="21" y="15"/>
                </a:lnTo>
                <a:lnTo>
                  <a:pt x="26" y="14"/>
                </a:lnTo>
                <a:lnTo>
                  <a:pt x="26" y="13"/>
                </a:lnTo>
                <a:lnTo>
                  <a:pt x="28" y="12"/>
                </a:lnTo>
                <a:lnTo>
                  <a:pt x="29" y="11"/>
                </a:lnTo>
                <a:lnTo>
                  <a:pt x="33" y="9"/>
                </a:lnTo>
                <a:lnTo>
                  <a:pt x="36" y="7"/>
                </a:lnTo>
                <a:lnTo>
                  <a:pt x="41" y="5"/>
                </a:lnTo>
                <a:lnTo>
                  <a:pt x="46" y="2"/>
                </a:lnTo>
                <a:lnTo>
                  <a:pt x="45" y="2"/>
                </a:lnTo>
                <a:lnTo>
                  <a:pt x="43" y="2"/>
                </a:lnTo>
                <a:lnTo>
                  <a:pt x="42" y="2"/>
                </a:lnTo>
                <a:lnTo>
                  <a:pt x="40" y="1"/>
                </a:lnTo>
                <a:lnTo>
                  <a:pt x="38" y="1"/>
                </a:lnTo>
                <a:lnTo>
                  <a:pt x="35" y="1"/>
                </a:lnTo>
                <a:lnTo>
                  <a:pt x="32" y="1"/>
                </a:lnTo>
                <a:lnTo>
                  <a:pt x="28" y="0"/>
                </a:lnTo>
                <a:lnTo>
                  <a:pt x="26" y="1"/>
                </a:lnTo>
                <a:lnTo>
                  <a:pt x="22" y="1"/>
                </a:lnTo>
                <a:lnTo>
                  <a:pt x="19" y="1"/>
                </a:lnTo>
                <a:lnTo>
                  <a:pt x="14" y="2"/>
                </a:lnTo>
                <a:lnTo>
                  <a:pt x="11" y="2"/>
                </a:lnTo>
                <a:lnTo>
                  <a:pt x="7" y="4"/>
                </a:lnTo>
                <a:lnTo>
                  <a:pt x="4" y="6"/>
                </a:lnTo>
                <a:close/>
              </a:path>
            </a:pathLst>
          </a:custGeom>
          <a:solidFill>
            <a:srgbClr val="999999"/>
          </a:solidFill>
          <a:ln w="9525">
            <a:noFill/>
            <a:round/>
            <a:headEnd/>
            <a:tailEnd/>
          </a:ln>
        </p:spPr>
        <p:txBody>
          <a:bodyPr/>
          <a:lstStyle/>
          <a:p>
            <a:endParaRPr lang="en-US">
              <a:latin typeface="+mj-lt"/>
            </a:endParaRPr>
          </a:p>
        </p:txBody>
      </p:sp>
      <p:sp>
        <p:nvSpPr>
          <p:cNvPr id="155" name="Freeform 151"/>
          <p:cNvSpPr>
            <a:spLocks/>
          </p:cNvSpPr>
          <p:nvPr/>
        </p:nvSpPr>
        <p:spPr bwMode="auto">
          <a:xfrm>
            <a:off x="1974900" y="3208338"/>
            <a:ext cx="58737" cy="15875"/>
          </a:xfrm>
          <a:custGeom>
            <a:avLst/>
            <a:gdLst>
              <a:gd name="T0" fmla="*/ 0 w 37"/>
              <a:gd name="T1" fmla="*/ 11112 h 10"/>
              <a:gd name="T2" fmla="*/ 0 w 37"/>
              <a:gd name="T3" fmla="*/ 11112 h 10"/>
              <a:gd name="T4" fmla="*/ 0 w 37"/>
              <a:gd name="T5" fmla="*/ 9525 h 10"/>
              <a:gd name="T6" fmla="*/ 1587 w 37"/>
              <a:gd name="T7" fmla="*/ 9525 h 10"/>
              <a:gd name="T8" fmla="*/ 1587 w 37"/>
              <a:gd name="T9" fmla="*/ 7938 h 10"/>
              <a:gd name="T10" fmla="*/ 3175 w 37"/>
              <a:gd name="T11" fmla="*/ 4762 h 10"/>
              <a:gd name="T12" fmla="*/ 6350 w 37"/>
              <a:gd name="T13" fmla="*/ 4762 h 10"/>
              <a:gd name="T14" fmla="*/ 7937 w 37"/>
              <a:gd name="T15" fmla="*/ 3175 h 10"/>
              <a:gd name="T16" fmla="*/ 11112 w 37"/>
              <a:gd name="T17" fmla="*/ 1588 h 10"/>
              <a:gd name="T18" fmla="*/ 14287 w 37"/>
              <a:gd name="T19" fmla="*/ 1588 h 10"/>
              <a:gd name="T20" fmla="*/ 19050 w 37"/>
              <a:gd name="T21" fmla="*/ 0 h 10"/>
              <a:gd name="T22" fmla="*/ 23812 w 37"/>
              <a:gd name="T23" fmla="*/ 0 h 10"/>
              <a:gd name="T24" fmla="*/ 30162 w 37"/>
              <a:gd name="T25" fmla="*/ 0 h 10"/>
              <a:gd name="T26" fmla="*/ 34925 w 37"/>
              <a:gd name="T27" fmla="*/ 0 h 10"/>
              <a:gd name="T28" fmla="*/ 42862 w 37"/>
              <a:gd name="T29" fmla="*/ 1588 h 10"/>
              <a:gd name="T30" fmla="*/ 50800 w 37"/>
              <a:gd name="T31" fmla="*/ 3175 h 10"/>
              <a:gd name="T32" fmla="*/ 58737 w 37"/>
              <a:gd name="T33" fmla="*/ 4762 h 10"/>
              <a:gd name="T34" fmla="*/ 58737 w 37"/>
              <a:gd name="T35" fmla="*/ 9525 h 10"/>
              <a:gd name="T36" fmla="*/ 57150 w 37"/>
              <a:gd name="T37" fmla="*/ 9525 h 10"/>
              <a:gd name="T38" fmla="*/ 57150 w 37"/>
              <a:gd name="T39" fmla="*/ 9525 h 10"/>
              <a:gd name="T40" fmla="*/ 53975 w 37"/>
              <a:gd name="T41" fmla="*/ 7938 h 10"/>
              <a:gd name="T42" fmla="*/ 52387 w 37"/>
              <a:gd name="T43" fmla="*/ 7938 h 10"/>
              <a:gd name="T44" fmla="*/ 47625 w 37"/>
              <a:gd name="T45" fmla="*/ 4762 h 10"/>
              <a:gd name="T46" fmla="*/ 44450 w 37"/>
              <a:gd name="T47" fmla="*/ 4762 h 10"/>
              <a:gd name="T48" fmla="*/ 39687 w 37"/>
              <a:gd name="T49" fmla="*/ 4762 h 10"/>
              <a:gd name="T50" fmla="*/ 34925 w 37"/>
              <a:gd name="T51" fmla="*/ 3175 h 10"/>
              <a:gd name="T52" fmla="*/ 30162 w 37"/>
              <a:gd name="T53" fmla="*/ 3175 h 10"/>
              <a:gd name="T54" fmla="*/ 23812 w 37"/>
              <a:gd name="T55" fmla="*/ 3175 h 10"/>
              <a:gd name="T56" fmla="*/ 20637 w 37"/>
              <a:gd name="T57" fmla="*/ 4762 h 10"/>
              <a:gd name="T58" fmla="*/ 14287 w 37"/>
              <a:gd name="T59" fmla="*/ 4762 h 10"/>
              <a:gd name="T60" fmla="*/ 11112 w 37"/>
              <a:gd name="T61" fmla="*/ 7938 h 10"/>
              <a:gd name="T62" fmla="*/ 7937 w 37"/>
              <a:gd name="T63" fmla="*/ 9525 h 10"/>
              <a:gd name="T64" fmla="*/ 3175 w 37"/>
              <a:gd name="T65" fmla="*/ 12700 h 10"/>
              <a:gd name="T66" fmla="*/ 0 w 37"/>
              <a:gd name="T67" fmla="*/ 15875 h 10"/>
              <a:gd name="T68" fmla="*/ 0 w 37"/>
              <a:gd name="T69" fmla="*/ 11112 h 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10"/>
              <a:gd name="T107" fmla="*/ 37 w 37"/>
              <a:gd name="T108" fmla="*/ 10 h 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10">
                <a:moveTo>
                  <a:pt x="0" y="7"/>
                </a:moveTo>
                <a:lnTo>
                  <a:pt x="0" y="7"/>
                </a:lnTo>
                <a:lnTo>
                  <a:pt x="0" y="6"/>
                </a:lnTo>
                <a:lnTo>
                  <a:pt x="1" y="6"/>
                </a:lnTo>
                <a:lnTo>
                  <a:pt x="1" y="5"/>
                </a:lnTo>
                <a:lnTo>
                  <a:pt x="2" y="3"/>
                </a:lnTo>
                <a:lnTo>
                  <a:pt x="4" y="3"/>
                </a:lnTo>
                <a:lnTo>
                  <a:pt x="5" y="2"/>
                </a:lnTo>
                <a:lnTo>
                  <a:pt x="7" y="1"/>
                </a:lnTo>
                <a:lnTo>
                  <a:pt x="9" y="1"/>
                </a:lnTo>
                <a:lnTo>
                  <a:pt x="12" y="0"/>
                </a:lnTo>
                <a:lnTo>
                  <a:pt x="15" y="0"/>
                </a:lnTo>
                <a:lnTo>
                  <a:pt x="19" y="0"/>
                </a:lnTo>
                <a:lnTo>
                  <a:pt x="22" y="0"/>
                </a:lnTo>
                <a:lnTo>
                  <a:pt x="27" y="1"/>
                </a:lnTo>
                <a:lnTo>
                  <a:pt x="32" y="2"/>
                </a:lnTo>
                <a:lnTo>
                  <a:pt x="37" y="3"/>
                </a:lnTo>
                <a:lnTo>
                  <a:pt x="37" y="6"/>
                </a:lnTo>
                <a:lnTo>
                  <a:pt x="36" y="6"/>
                </a:lnTo>
                <a:lnTo>
                  <a:pt x="34" y="5"/>
                </a:lnTo>
                <a:lnTo>
                  <a:pt x="33" y="5"/>
                </a:lnTo>
                <a:lnTo>
                  <a:pt x="30" y="3"/>
                </a:lnTo>
                <a:lnTo>
                  <a:pt x="28" y="3"/>
                </a:lnTo>
                <a:lnTo>
                  <a:pt x="25" y="3"/>
                </a:lnTo>
                <a:lnTo>
                  <a:pt x="22" y="2"/>
                </a:lnTo>
                <a:lnTo>
                  <a:pt x="19" y="2"/>
                </a:lnTo>
                <a:lnTo>
                  <a:pt x="15" y="2"/>
                </a:lnTo>
                <a:lnTo>
                  <a:pt x="13" y="3"/>
                </a:lnTo>
                <a:lnTo>
                  <a:pt x="9" y="3"/>
                </a:lnTo>
                <a:lnTo>
                  <a:pt x="7" y="5"/>
                </a:lnTo>
                <a:lnTo>
                  <a:pt x="5" y="6"/>
                </a:lnTo>
                <a:lnTo>
                  <a:pt x="2" y="8"/>
                </a:lnTo>
                <a:lnTo>
                  <a:pt x="0" y="10"/>
                </a:lnTo>
                <a:lnTo>
                  <a:pt x="0" y="7"/>
                </a:lnTo>
                <a:close/>
              </a:path>
            </a:pathLst>
          </a:custGeom>
          <a:solidFill>
            <a:srgbClr val="000000"/>
          </a:solidFill>
          <a:ln w="9525">
            <a:noFill/>
            <a:round/>
            <a:headEnd/>
            <a:tailEnd/>
          </a:ln>
        </p:spPr>
        <p:txBody>
          <a:bodyPr/>
          <a:lstStyle/>
          <a:p>
            <a:endParaRPr lang="en-US">
              <a:latin typeface="+mj-lt"/>
            </a:endParaRPr>
          </a:p>
        </p:txBody>
      </p:sp>
      <p:sp>
        <p:nvSpPr>
          <p:cNvPr id="156" name="Freeform 152"/>
          <p:cNvSpPr>
            <a:spLocks/>
          </p:cNvSpPr>
          <p:nvPr/>
        </p:nvSpPr>
        <p:spPr bwMode="auto">
          <a:xfrm>
            <a:off x="1974900" y="3168650"/>
            <a:ext cx="58737" cy="17463"/>
          </a:xfrm>
          <a:custGeom>
            <a:avLst/>
            <a:gdLst>
              <a:gd name="T0" fmla="*/ 0 w 37"/>
              <a:gd name="T1" fmla="*/ 11113 h 11"/>
              <a:gd name="T2" fmla="*/ 0 w 37"/>
              <a:gd name="T3" fmla="*/ 11113 h 11"/>
              <a:gd name="T4" fmla="*/ 0 w 37"/>
              <a:gd name="T5" fmla="*/ 9525 h 11"/>
              <a:gd name="T6" fmla="*/ 1587 w 37"/>
              <a:gd name="T7" fmla="*/ 9525 h 11"/>
              <a:gd name="T8" fmla="*/ 1587 w 37"/>
              <a:gd name="T9" fmla="*/ 7938 h 11"/>
              <a:gd name="T10" fmla="*/ 3175 w 37"/>
              <a:gd name="T11" fmla="*/ 6350 h 11"/>
              <a:gd name="T12" fmla="*/ 6350 w 37"/>
              <a:gd name="T13" fmla="*/ 6350 h 11"/>
              <a:gd name="T14" fmla="*/ 7937 w 37"/>
              <a:gd name="T15" fmla="*/ 4763 h 11"/>
              <a:gd name="T16" fmla="*/ 11112 w 37"/>
              <a:gd name="T17" fmla="*/ 3175 h 11"/>
              <a:gd name="T18" fmla="*/ 14287 w 37"/>
              <a:gd name="T19" fmla="*/ 3175 h 11"/>
              <a:gd name="T20" fmla="*/ 19050 w 37"/>
              <a:gd name="T21" fmla="*/ 0 h 11"/>
              <a:gd name="T22" fmla="*/ 23812 w 37"/>
              <a:gd name="T23" fmla="*/ 0 h 11"/>
              <a:gd name="T24" fmla="*/ 30162 w 37"/>
              <a:gd name="T25" fmla="*/ 0 h 11"/>
              <a:gd name="T26" fmla="*/ 34925 w 37"/>
              <a:gd name="T27" fmla="*/ 0 h 11"/>
              <a:gd name="T28" fmla="*/ 42862 w 37"/>
              <a:gd name="T29" fmla="*/ 3175 h 11"/>
              <a:gd name="T30" fmla="*/ 50800 w 37"/>
              <a:gd name="T31" fmla="*/ 4763 h 11"/>
              <a:gd name="T32" fmla="*/ 58737 w 37"/>
              <a:gd name="T33" fmla="*/ 6350 h 11"/>
              <a:gd name="T34" fmla="*/ 58737 w 37"/>
              <a:gd name="T35" fmla="*/ 9525 h 11"/>
              <a:gd name="T36" fmla="*/ 57150 w 37"/>
              <a:gd name="T37" fmla="*/ 9525 h 11"/>
              <a:gd name="T38" fmla="*/ 57150 w 37"/>
              <a:gd name="T39" fmla="*/ 9525 h 11"/>
              <a:gd name="T40" fmla="*/ 53975 w 37"/>
              <a:gd name="T41" fmla="*/ 7938 h 11"/>
              <a:gd name="T42" fmla="*/ 52387 w 37"/>
              <a:gd name="T43" fmla="*/ 7938 h 11"/>
              <a:gd name="T44" fmla="*/ 47625 w 37"/>
              <a:gd name="T45" fmla="*/ 7938 h 11"/>
              <a:gd name="T46" fmla="*/ 44450 w 37"/>
              <a:gd name="T47" fmla="*/ 6350 h 11"/>
              <a:gd name="T48" fmla="*/ 39687 w 37"/>
              <a:gd name="T49" fmla="*/ 6350 h 11"/>
              <a:gd name="T50" fmla="*/ 34925 w 37"/>
              <a:gd name="T51" fmla="*/ 4763 h 11"/>
              <a:gd name="T52" fmla="*/ 30162 w 37"/>
              <a:gd name="T53" fmla="*/ 4763 h 11"/>
              <a:gd name="T54" fmla="*/ 23812 w 37"/>
              <a:gd name="T55" fmla="*/ 4763 h 11"/>
              <a:gd name="T56" fmla="*/ 20637 w 37"/>
              <a:gd name="T57" fmla="*/ 6350 h 11"/>
              <a:gd name="T58" fmla="*/ 14287 w 37"/>
              <a:gd name="T59" fmla="*/ 6350 h 11"/>
              <a:gd name="T60" fmla="*/ 11112 w 37"/>
              <a:gd name="T61" fmla="*/ 7938 h 11"/>
              <a:gd name="T62" fmla="*/ 7937 w 37"/>
              <a:gd name="T63" fmla="*/ 9525 h 11"/>
              <a:gd name="T64" fmla="*/ 3175 w 37"/>
              <a:gd name="T65" fmla="*/ 14288 h 11"/>
              <a:gd name="T66" fmla="*/ 0 w 37"/>
              <a:gd name="T67" fmla="*/ 17463 h 11"/>
              <a:gd name="T68" fmla="*/ 0 w 37"/>
              <a:gd name="T69" fmla="*/ 11113 h 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11"/>
              <a:gd name="T107" fmla="*/ 37 w 37"/>
              <a:gd name="T108" fmla="*/ 11 h 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11">
                <a:moveTo>
                  <a:pt x="0" y="7"/>
                </a:moveTo>
                <a:lnTo>
                  <a:pt x="0" y="7"/>
                </a:lnTo>
                <a:lnTo>
                  <a:pt x="0" y="6"/>
                </a:lnTo>
                <a:lnTo>
                  <a:pt x="1" y="6"/>
                </a:lnTo>
                <a:lnTo>
                  <a:pt x="1" y="5"/>
                </a:lnTo>
                <a:lnTo>
                  <a:pt x="2" y="4"/>
                </a:lnTo>
                <a:lnTo>
                  <a:pt x="4" y="4"/>
                </a:lnTo>
                <a:lnTo>
                  <a:pt x="5" y="3"/>
                </a:lnTo>
                <a:lnTo>
                  <a:pt x="7" y="2"/>
                </a:lnTo>
                <a:lnTo>
                  <a:pt x="9" y="2"/>
                </a:lnTo>
                <a:lnTo>
                  <a:pt x="12" y="0"/>
                </a:lnTo>
                <a:lnTo>
                  <a:pt x="15" y="0"/>
                </a:lnTo>
                <a:lnTo>
                  <a:pt x="19" y="0"/>
                </a:lnTo>
                <a:lnTo>
                  <a:pt x="22" y="0"/>
                </a:lnTo>
                <a:lnTo>
                  <a:pt x="27" y="2"/>
                </a:lnTo>
                <a:lnTo>
                  <a:pt x="32" y="3"/>
                </a:lnTo>
                <a:lnTo>
                  <a:pt x="37" y="4"/>
                </a:lnTo>
                <a:lnTo>
                  <a:pt x="37" y="6"/>
                </a:lnTo>
                <a:lnTo>
                  <a:pt x="36" y="6"/>
                </a:lnTo>
                <a:lnTo>
                  <a:pt x="34" y="5"/>
                </a:lnTo>
                <a:lnTo>
                  <a:pt x="33" y="5"/>
                </a:lnTo>
                <a:lnTo>
                  <a:pt x="30" y="5"/>
                </a:lnTo>
                <a:lnTo>
                  <a:pt x="28" y="4"/>
                </a:lnTo>
                <a:lnTo>
                  <a:pt x="25" y="4"/>
                </a:lnTo>
                <a:lnTo>
                  <a:pt x="22" y="3"/>
                </a:lnTo>
                <a:lnTo>
                  <a:pt x="19" y="3"/>
                </a:lnTo>
                <a:lnTo>
                  <a:pt x="15" y="3"/>
                </a:lnTo>
                <a:lnTo>
                  <a:pt x="13" y="4"/>
                </a:lnTo>
                <a:lnTo>
                  <a:pt x="9" y="4"/>
                </a:lnTo>
                <a:lnTo>
                  <a:pt x="7" y="5"/>
                </a:lnTo>
                <a:lnTo>
                  <a:pt x="5" y="6"/>
                </a:lnTo>
                <a:lnTo>
                  <a:pt x="2" y="9"/>
                </a:lnTo>
                <a:lnTo>
                  <a:pt x="0" y="11"/>
                </a:lnTo>
                <a:lnTo>
                  <a:pt x="0" y="7"/>
                </a:lnTo>
                <a:close/>
              </a:path>
            </a:pathLst>
          </a:custGeom>
          <a:solidFill>
            <a:srgbClr val="000000"/>
          </a:solidFill>
          <a:ln w="9525">
            <a:noFill/>
            <a:round/>
            <a:headEnd/>
            <a:tailEnd/>
          </a:ln>
        </p:spPr>
        <p:txBody>
          <a:bodyPr/>
          <a:lstStyle/>
          <a:p>
            <a:endParaRPr lang="en-US">
              <a:latin typeface="+mj-lt"/>
            </a:endParaRPr>
          </a:p>
        </p:txBody>
      </p:sp>
      <p:sp>
        <p:nvSpPr>
          <p:cNvPr id="157" name="Freeform 153"/>
          <p:cNvSpPr>
            <a:spLocks/>
          </p:cNvSpPr>
          <p:nvPr/>
        </p:nvSpPr>
        <p:spPr bwMode="auto">
          <a:xfrm>
            <a:off x="2030462" y="3151188"/>
            <a:ext cx="96838" cy="179387"/>
          </a:xfrm>
          <a:custGeom>
            <a:avLst/>
            <a:gdLst>
              <a:gd name="T0" fmla="*/ 0 w 61"/>
              <a:gd name="T1" fmla="*/ 0 h 113"/>
              <a:gd name="T2" fmla="*/ 0 w 61"/>
              <a:gd name="T3" fmla="*/ 174625 h 113"/>
              <a:gd name="T4" fmla="*/ 30163 w 61"/>
              <a:gd name="T5" fmla="*/ 179387 h 113"/>
              <a:gd name="T6" fmla="*/ 28575 w 61"/>
              <a:gd name="T7" fmla="*/ 155575 h 113"/>
              <a:gd name="T8" fmla="*/ 96838 w 61"/>
              <a:gd name="T9" fmla="*/ 166687 h 113"/>
              <a:gd name="T10" fmla="*/ 96838 w 61"/>
              <a:gd name="T11" fmla="*/ 157162 h 113"/>
              <a:gd name="T12" fmla="*/ 47625 w 61"/>
              <a:gd name="T13" fmla="*/ 152400 h 113"/>
              <a:gd name="T14" fmla="*/ 46038 w 61"/>
              <a:gd name="T15" fmla="*/ 131762 h 113"/>
              <a:gd name="T16" fmla="*/ 14288 w 61"/>
              <a:gd name="T17" fmla="*/ 131762 h 113"/>
              <a:gd name="T18" fmla="*/ 12700 w 61"/>
              <a:gd name="T19" fmla="*/ 127000 h 113"/>
              <a:gd name="T20" fmla="*/ 11113 w 61"/>
              <a:gd name="T21" fmla="*/ 120650 h 113"/>
              <a:gd name="T22" fmla="*/ 9525 w 61"/>
              <a:gd name="T23" fmla="*/ 109537 h 113"/>
              <a:gd name="T24" fmla="*/ 6350 w 61"/>
              <a:gd name="T25" fmla="*/ 93662 h 113"/>
              <a:gd name="T26" fmla="*/ 3175 w 61"/>
              <a:gd name="T27" fmla="*/ 76200 h 113"/>
              <a:gd name="T28" fmla="*/ 1588 w 61"/>
              <a:gd name="T29" fmla="*/ 53975 h 113"/>
              <a:gd name="T30" fmla="*/ 3175 w 61"/>
              <a:gd name="T31" fmla="*/ 31750 h 113"/>
              <a:gd name="T32" fmla="*/ 9525 w 61"/>
              <a:gd name="T33" fmla="*/ 4762 h 113"/>
              <a:gd name="T34" fmla="*/ 0 w 61"/>
              <a:gd name="T35" fmla="*/ 0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1"/>
              <a:gd name="T55" fmla="*/ 0 h 113"/>
              <a:gd name="T56" fmla="*/ 61 w 61"/>
              <a:gd name="T57" fmla="*/ 113 h 1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1" h="113">
                <a:moveTo>
                  <a:pt x="0" y="0"/>
                </a:moveTo>
                <a:lnTo>
                  <a:pt x="0" y="110"/>
                </a:lnTo>
                <a:lnTo>
                  <a:pt x="19" y="113"/>
                </a:lnTo>
                <a:lnTo>
                  <a:pt x="18" y="98"/>
                </a:lnTo>
                <a:lnTo>
                  <a:pt x="61" y="105"/>
                </a:lnTo>
                <a:lnTo>
                  <a:pt x="61" y="99"/>
                </a:lnTo>
                <a:lnTo>
                  <a:pt x="30" y="96"/>
                </a:lnTo>
                <a:lnTo>
                  <a:pt x="29" y="83"/>
                </a:lnTo>
                <a:lnTo>
                  <a:pt x="9" y="83"/>
                </a:lnTo>
                <a:lnTo>
                  <a:pt x="8" y="80"/>
                </a:lnTo>
                <a:lnTo>
                  <a:pt x="7" y="76"/>
                </a:lnTo>
                <a:lnTo>
                  <a:pt x="6" y="69"/>
                </a:lnTo>
                <a:lnTo>
                  <a:pt x="4" y="59"/>
                </a:lnTo>
                <a:lnTo>
                  <a:pt x="2" y="48"/>
                </a:lnTo>
                <a:lnTo>
                  <a:pt x="1" y="34"/>
                </a:lnTo>
                <a:lnTo>
                  <a:pt x="2" y="20"/>
                </a:lnTo>
                <a:lnTo>
                  <a:pt x="6" y="3"/>
                </a:lnTo>
                <a:lnTo>
                  <a:pt x="0" y="0"/>
                </a:lnTo>
                <a:close/>
              </a:path>
            </a:pathLst>
          </a:custGeom>
          <a:solidFill>
            <a:srgbClr val="001999"/>
          </a:solidFill>
          <a:ln w="9525">
            <a:noFill/>
            <a:round/>
            <a:headEnd/>
            <a:tailEnd/>
          </a:ln>
        </p:spPr>
        <p:txBody>
          <a:bodyPr/>
          <a:lstStyle/>
          <a:p>
            <a:endParaRPr lang="en-US">
              <a:latin typeface="+mj-lt"/>
            </a:endParaRPr>
          </a:p>
        </p:txBody>
      </p:sp>
      <p:sp>
        <p:nvSpPr>
          <p:cNvPr id="158" name="Freeform 154"/>
          <p:cNvSpPr>
            <a:spLocks/>
          </p:cNvSpPr>
          <p:nvPr/>
        </p:nvSpPr>
        <p:spPr bwMode="auto">
          <a:xfrm>
            <a:off x="2078087" y="3109913"/>
            <a:ext cx="125413" cy="23812"/>
          </a:xfrm>
          <a:custGeom>
            <a:avLst/>
            <a:gdLst>
              <a:gd name="T0" fmla="*/ 0 w 79"/>
              <a:gd name="T1" fmla="*/ 23812 h 15"/>
              <a:gd name="T2" fmla="*/ 0 w 79"/>
              <a:gd name="T3" fmla="*/ 23812 h 15"/>
              <a:gd name="T4" fmla="*/ 4763 w 79"/>
              <a:gd name="T5" fmla="*/ 22225 h 15"/>
              <a:gd name="T6" fmla="*/ 6350 w 79"/>
              <a:gd name="T7" fmla="*/ 22225 h 15"/>
              <a:gd name="T8" fmla="*/ 11113 w 79"/>
              <a:gd name="T9" fmla="*/ 20637 h 15"/>
              <a:gd name="T10" fmla="*/ 17463 w 79"/>
              <a:gd name="T11" fmla="*/ 19050 h 15"/>
              <a:gd name="T12" fmla="*/ 22225 w 79"/>
              <a:gd name="T13" fmla="*/ 17462 h 15"/>
              <a:gd name="T14" fmla="*/ 30163 w 79"/>
              <a:gd name="T15" fmla="*/ 14287 h 15"/>
              <a:gd name="T16" fmla="*/ 38100 w 79"/>
              <a:gd name="T17" fmla="*/ 12700 h 15"/>
              <a:gd name="T18" fmla="*/ 47625 w 79"/>
              <a:gd name="T19" fmla="*/ 12700 h 15"/>
              <a:gd name="T20" fmla="*/ 55563 w 79"/>
              <a:gd name="T21" fmla="*/ 11112 h 15"/>
              <a:gd name="T22" fmla="*/ 66675 w 79"/>
              <a:gd name="T23" fmla="*/ 11112 h 15"/>
              <a:gd name="T24" fmla="*/ 76200 w 79"/>
              <a:gd name="T25" fmla="*/ 9525 h 15"/>
              <a:gd name="T26" fmla="*/ 87313 w 79"/>
              <a:gd name="T27" fmla="*/ 11112 h 15"/>
              <a:gd name="T28" fmla="*/ 98425 w 79"/>
              <a:gd name="T29" fmla="*/ 11112 h 15"/>
              <a:gd name="T30" fmla="*/ 109538 w 79"/>
              <a:gd name="T31" fmla="*/ 12700 h 15"/>
              <a:gd name="T32" fmla="*/ 120650 w 79"/>
              <a:gd name="T33" fmla="*/ 14287 h 15"/>
              <a:gd name="T34" fmla="*/ 125413 w 79"/>
              <a:gd name="T35" fmla="*/ 0 h 15"/>
              <a:gd name="T36" fmla="*/ 125413 w 79"/>
              <a:gd name="T37" fmla="*/ 0 h 15"/>
              <a:gd name="T38" fmla="*/ 120650 w 79"/>
              <a:gd name="T39" fmla="*/ 0 h 15"/>
              <a:gd name="T40" fmla="*/ 117475 w 79"/>
              <a:gd name="T41" fmla="*/ 0 h 15"/>
              <a:gd name="T42" fmla="*/ 111125 w 79"/>
              <a:gd name="T43" fmla="*/ 0 h 15"/>
              <a:gd name="T44" fmla="*/ 104775 w 79"/>
              <a:gd name="T45" fmla="*/ 0 h 15"/>
              <a:gd name="T46" fmla="*/ 96838 w 79"/>
              <a:gd name="T47" fmla="*/ 0 h 15"/>
              <a:gd name="T48" fmla="*/ 88900 w 79"/>
              <a:gd name="T49" fmla="*/ 0 h 15"/>
              <a:gd name="T50" fmla="*/ 80963 w 79"/>
              <a:gd name="T51" fmla="*/ 1587 h 15"/>
              <a:gd name="T52" fmla="*/ 69850 w 79"/>
              <a:gd name="T53" fmla="*/ 1587 h 15"/>
              <a:gd name="T54" fmla="*/ 60325 w 79"/>
              <a:gd name="T55" fmla="*/ 1587 h 15"/>
              <a:gd name="T56" fmla="*/ 49213 w 79"/>
              <a:gd name="T57" fmla="*/ 3175 h 15"/>
              <a:gd name="T58" fmla="*/ 39688 w 79"/>
              <a:gd name="T59" fmla="*/ 6350 h 15"/>
              <a:gd name="T60" fmla="*/ 28575 w 79"/>
              <a:gd name="T61" fmla="*/ 7937 h 15"/>
              <a:gd name="T62" fmla="*/ 19050 w 79"/>
              <a:gd name="T63" fmla="*/ 9525 h 15"/>
              <a:gd name="T64" fmla="*/ 9525 w 79"/>
              <a:gd name="T65" fmla="*/ 11112 h 15"/>
              <a:gd name="T66" fmla="*/ 0 w 79"/>
              <a:gd name="T67" fmla="*/ 12700 h 15"/>
              <a:gd name="T68" fmla="*/ 0 w 79"/>
              <a:gd name="T69" fmla="*/ 23812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5"/>
              <a:gd name="T107" fmla="*/ 79 w 79"/>
              <a:gd name="T108" fmla="*/ 15 h 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5">
                <a:moveTo>
                  <a:pt x="0" y="15"/>
                </a:moveTo>
                <a:lnTo>
                  <a:pt x="0" y="15"/>
                </a:lnTo>
                <a:lnTo>
                  <a:pt x="3" y="14"/>
                </a:lnTo>
                <a:lnTo>
                  <a:pt x="4" y="14"/>
                </a:lnTo>
                <a:lnTo>
                  <a:pt x="7" y="13"/>
                </a:lnTo>
                <a:lnTo>
                  <a:pt x="11" y="12"/>
                </a:lnTo>
                <a:lnTo>
                  <a:pt x="14" y="11"/>
                </a:lnTo>
                <a:lnTo>
                  <a:pt x="19" y="9"/>
                </a:lnTo>
                <a:lnTo>
                  <a:pt x="24" y="8"/>
                </a:lnTo>
                <a:lnTo>
                  <a:pt x="30" y="8"/>
                </a:lnTo>
                <a:lnTo>
                  <a:pt x="35" y="7"/>
                </a:lnTo>
                <a:lnTo>
                  <a:pt x="42" y="7"/>
                </a:lnTo>
                <a:lnTo>
                  <a:pt x="48" y="6"/>
                </a:lnTo>
                <a:lnTo>
                  <a:pt x="55" y="7"/>
                </a:lnTo>
                <a:lnTo>
                  <a:pt x="62" y="7"/>
                </a:lnTo>
                <a:lnTo>
                  <a:pt x="69" y="8"/>
                </a:lnTo>
                <a:lnTo>
                  <a:pt x="76" y="9"/>
                </a:lnTo>
                <a:lnTo>
                  <a:pt x="79" y="0"/>
                </a:lnTo>
                <a:lnTo>
                  <a:pt x="76" y="0"/>
                </a:lnTo>
                <a:lnTo>
                  <a:pt x="74" y="0"/>
                </a:lnTo>
                <a:lnTo>
                  <a:pt x="70" y="0"/>
                </a:lnTo>
                <a:lnTo>
                  <a:pt x="66" y="0"/>
                </a:lnTo>
                <a:lnTo>
                  <a:pt x="61" y="0"/>
                </a:lnTo>
                <a:lnTo>
                  <a:pt x="56" y="0"/>
                </a:lnTo>
                <a:lnTo>
                  <a:pt x="51" y="1"/>
                </a:lnTo>
                <a:lnTo>
                  <a:pt x="44" y="1"/>
                </a:lnTo>
                <a:lnTo>
                  <a:pt x="38" y="1"/>
                </a:lnTo>
                <a:lnTo>
                  <a:pt x="31" y="2"/>
                </a:lnTo>
                <a:lnTo>
                  <a:pt x="25" y="4"/>
                </a:lnTo>
                <a:lnTo>
                  <a:pt x="18" y="5"/>
                </a:lnTo>
                <a:lnTo>
                  <a:pt x="12" y="6"/>
                </a:lnTo>
                <a:lnTo>
                  <a:pt x="6" y="7"/>
                </a:lnTo>
                <a:lnTo>
                  <a:pt x="0" y="8"/>
                </a:lnTo>
                <a:lnTo>
                  <a:pt x="0" y="15"/>
                </a:lnTo>
                <a:close/>
              </a:path>
            </a:pathLst>
          </a:custGeom>
          <a:solidFill>
            <a:srgbClr val="333333"/>
          </a:solidFill>
          <a:ln w="9525">
            <a:noFill/>
            <a:round/>
            <a:headEnd/>
            <a:tailEnd/>
          </a:ln>
        </p:spPr>
        <p:txBody>
          <a:bodyPr/>
          <a:lstStyle/>
          <a:p>
            <a:endParaRPr lang="en-US">
              <a:latin typeface="+mj-lt"/>
            </a:endParaRPr>
          </a:p>
        </p:txBody>
      </p:sp>
      <p:sp>
        <p:nvSpPr>
          <p:cNvPr id="159" name="Freeform 155"/>
          <p:cNvSpPr>
            <a:spLocks/>
          </p:cNvSpPr>
          <p:nvPr/>
        </p:nvSpPr>
        <p:spPr bwMode="auto">
          <a:xfrm>
            <a:off x="2006650" y="3333750"/>
            <a:ext cx="209550" cy="71438"/>
          </a:xfrm>
          <a:custGeom>
            <a:avLst/>
            <a:gdLst>
              <a:gd name="T0" fmla="*/ 87312 w 132"/>
              <a:gd name="T1" fmla="*/ 69850 h 45"/>
              <a:gd name="T2" fmla="*/ 88900 w 132"/>
              <a:gd name="T3" fmla="*/ 66675 h 45"/>
              <a:gd name="T4" fmla="*/ 88900 w 132"/>
              <a:gd name="T5" fmla="*/ 66675 h 45"/>
              <a:gd name="T6" fmla="*/ 90487 w 132"/>
              <a:gd name="T7" fmla="*/ 66675 h 45"/>
              <a:gd name="T8" fmla="*/ 93662 w 132"/>
              <a:gd name="T9" fmla="*/ 65088 h 45"/>
              <a:gd name="T10" fmla="*/ 96837 w 132"/>
              <a:gd name="T11" fmla="*/ 65088 h 45"/>
              <a:gd name="T12" fmla="*/ 100012 w 132"/>
              <a:gd name="T13" fmla="*/ 63500 h 45"/>
              <a:gd name="T14" fmla="*/ 103188 w 132"/>
              <a:gd name="T15" fmla="*/ 61913 h 45"/>
              <a:gd name="T16" fmla="*/ 107950 w 132"/>
              <a:gd name="T17" fmla="*/ 60325 h 45"/>
              <a:gd name="T18" fmla="*/ 112712 w 132"/>
              <a:gd name="T19" fmla="*/ 58738 h 45"/>
              <a:gd name="T20" fmla="*/ 115887 w 132"/>
              <a:gd name="T21" fmla="*/ 53975 h 45"/>
              <a:gd name="T22" fmla="*/ 120650 w 132"/>
              <a:gd name="T23" fmla="*/ 52388 h 45"/>
              <a:gd name="T24" fmla="*/ 123825 w 132"/>
              <a:gd name="T25" fmla="*/ 49213 h 45"/>
              <a:gd name="T26" fmla="*/ 127000 w 132"/>
              <a:gd name="T27" fmla="*/ 47625 h 45"/>
              <a:gd name="T28" fmla="*/ 130175 w 132"/>
              <a:gd name="T29" fmla="*/ 42863 h 45"/>
              <a:gd name="T30" fmla="*/ 133350 w 132"/>
              <a:gd name="T31" fmla="*/ 41275 h 45"/>
              <a:gd name="T32" fmla="*/ 134937 w 132"/>
              <a:gd name="T33" fmla="*/ 38100 h 45"/>
              <a:gd name="T34" fmla="*/ 0 w 132"/>
              <a:gd name="T35" fmla="*/ 4763 h 45"/>
              <a:gd name="T36" fmla="*/ 9525 w 132"/>
              <a:gd name="T37" fmla="*/ 0 h 45"/>
              <a:gd name="T38" fmla="*/ 209550 w 132"/>
              <a:gd name="T39" fmla="*/ 50800 h 45"/>
              <a:gd name="T40" fmla="*/ 200025 w 132"/>
              <a:gd name="T41" fmla="*/ 53975 h 45"/>
              <a:gd name="T42" fmla="*/ 142875 w 132"/>
              <a:gd name="T43" fmla="*/ 39688 h 45"/>
              <a:gd name="T44" fmla="*/ 142875 w 132"/>
              <a:gd name="T45" fmla="*/ 39688 h 45"/>
              <a:gd name="T46" fmla="*/ 142875 w 132"/>
              <a:gd name="T47" fmla="*/ 41275 h 45"/>
              <a:gd name="T48" fmla="*/ 141287 w 132"/>
              <a:gd name="T49" fmla="*/ 41275 h 45"/>
              <a:gd name="T50" fmla="*/ 141287 w 132"/>
              <a:gd name="T51" fmla="*/ 42863 h 45"/>
              <a:gd name="T52" fmla="*/ 138112 w 132"/>
              <a:gd name="T53" fmla="*/ 44450 h 45"/>
              <a:gd name="T54" fmla="*/ 136525 w 132"/>
              <a:gd name="T55" fmla="*/ 47625 h 45"/>
              <a:gd name="T56" fmla="*/ 134937 w 132"/>
              <a:gd name="T57" fmla="*/ 49213 h 45"/>
              <a:gd name="T58" fmla="*/ 131762 w 132"/>
              <a:gd name="T59" fmla="*/ 50800 h 45"/>
              <a:gd name="T60" fmla="*/ 127000 w 132"/>
              <a:gd name="T61" fmla="*/ 52388 h 45"/>
              <a:gd name="T62" fmla="*/ 123825 w 132"/>
              <a:gd name="T63" fmla="*/ 53975 h 45"/>
              <a:gd name="T64" fmla="*/ 120650 w 132"/>
              <a:gd name="T65" fmla="*/ 58738 h 45"/>
              <a:gd name="T66" fmla="*/ 114300 w 132"/>
              <a:gd name="T67" fmla="*/ 60325 h 45"/>
              <a:gd name="T68" fmla="*/ 111125 w 132"/>
              <a:gd name="T69" fmla="*/ 63500 h 45"/>
              <a:gd name="T70" fmla="*/ 103188 w 132"/>
              <a:gd name="T71" fmla="*/ 65088 h 45"/>
              <a:gd name="T72" fmla="*/ 98425 w 132"/>
              <a:gd name="T73" fmla="*/ 66675 h 45"/>
              <a:gd name="T74" fmla="*/ 90487 w 132"/>
              <a:gd name="T75" fmla="*/ 71438 h 45"/>
              <a:gd name="T76" fmla="*/ 87312 w 132"/>
              <a:gd name="T77" fmla="*/ 69850 h 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2"/>
              <a:gd name="T118" fmla="*/ 0 h 45"/>
              <a:gd name="T119" fmla="*/ 132 w 132"/>
              <a:gd name="T120" fmla="*/ 45 h 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2" h="45">
                <a:moveTo>
                  <a:pt x="55" y="44"/>
                </a:moveTo>
                <a:lnTo>
                  <a:pt x="56" y="42"/>
                </a:lnTo>
                <a:lnTo>
                  <a:pt x="57" y="42"/>
                </a:lnTo>
                <a:lnTo>
                  <a:pt x="59" y="41"/>
                </a:lnTo>
                <a:lnTo>
                  <a:pt x="61" y="41"/>
                </a:lnTo>
                <a:lnTo>
                  <a:pt x="63" y="40"/>
                </a:lnTo>
                <a:lnTo>
                  <a:pt x="65" y="39"/>
                </a:lnTo>
                <a:lnTo>
                  <a:pt x="68" y="38"/>
                </a:lnTo>
                <a:lnTo>
                  <a:pt x="71" y="37"/>
                </a:lnTo>
                <a:lnTo>
                  <a:pt x="73" y="34"/>
                </a:lnTo>
                <a:lnTo>
                  <a:pt x="76" y="33"/>
                </a:lnTo>
                <a:lnTo>
                  <a:pt x="78" y="31"/>
                </a:lnTo>
                <a:lnTo>
                  <a:pt x="80" y="30"/>
                </a:lnTo>
                <a:lnTo>
                  <a:pt x="82" y="27"/>
                </a:lnTo>
                <a:lnTo>
                  <a:pt x="84" y="26"/>
                </a:lnTo>
                <a:lnTo>
                  <a:pt x="85" y="24"/>
                </a:lnTo>
                <a:lnTo>
                  <a:pt x="0" y="3"/>
                </a:lnTo>
                <a:lnTo>
                  <a:pt x="6" y="0"/>
                </a:lnTo>
                <a:lnTo>
                  <a:pt x="132" y="32"/>
                </a:lnTo>
                <a:lnTo>
                  <a:pt x="126" y="34"/>
                </a:lnTo>
                <a:lnTo>
                  <a:pt x="90" y="25"/>
                </a:lnTo>
                <a:lnTo>
                  <a:pt x="90" y="26"/>
                </a:lnTo>
                <a:lnTo>
                  <a:pt x="89" y="26"/>
                </a:lnTo>
                <a:lnTo>
                  <a:pt x="89" y="27"/>
                </a:lnTo>
                <a:lnTo>
                  <a:pt x="87" y="28"/>
                </a:lnTo>
                <a:lnTo>
                  <a:pt x="86" y="30"/>
                </a:lnTo>
                <a:lnTo>
                  <a:pt x="85" y="31"/>
                </a:lnTo>
                <a:lnTo>
                  <a:pt x="83" y="32"/>
                </a:lnTo>
                <a:lnTo>
                  <a:pt x="80" y="33"/>
                </a:lnTo>
                <a:lnTo>
                  <a:pt x="78" y="34"/>
                </a:lnTo>
                <a:lnTo>
                  <a:pt x="76" y="37"/>
                </a:lnTo>
                <a:lnTo>
                  <a:pt x="72" y="38"/>
                </a:lnTo>
                <a:lnTo>
                  <a:pt x="70" y="40"/>
                </a:lnTo>
                <a:lnTo>
                  <a:pt x="65" y="41"/>
                </a:lnTo>
                <a:lnTo>
                  <a:pt x="62" y="42"/>
                </a:lnTo>
                <a:lnTo>
                  <a:pt x="57" y="45"/>
                </a:lnTo>
                <a:lnTo>
                  <a:pt x="55" y="44"/>
                </a:lnTo>
                <a:close/>
              </a:path>
            </a:pathLst>
          </a:custGeom>
          <a:solidFill>
            <a:srgbClr val="000000"/>
          </a:solidFill>
          <a:ln w="9525">
            <a:noFill/>
            <a:round/>
            <a:headEnd/>
            <a:tailEnd/>
          </a:ln>
        </p:spPr>
        <p:txBody>
          <a:bodyPr/>
          <a:lstStyle/>
          <a:p>
            <a:endParaRPr lang="en-US">
              <a:latin typeface="+mj-lt"/>
            </a:endParaRPr>
          </a:p>
        </p:txBody>
      </p:sp>
      <p:sp>
        <p:nvSpPr>
          <p:cNvPr id="160" name="Freeform 156"/>
          <p:cNvSpPr>
            <a:spLocks/>
          </p:cNvSpPr>
          <p:nvPr/>
        </p:nvSpPr>
        <p:spPr bwMode="auto">
          <a:xfrm>
            <a:off x="1962200" y="3352800"/>
            <a:ext cx="214312" cy="63500"/>
          </a:xfrm>
          <a:custGeom>
            <a:avLst/>
            <a:gdLst>
              <a:gd name="T0" fmla="*/ 0 w 135"/>
              <a:gd name="T1" fmla="*/ 0 h 40"/>
              <a:gd name="T2" fmla="*/ 209550 w 135"/>
              <a:gd name="T3" fmla="*/ 63500 h 40"/>
              <a:gd name="T4" fmla="*/ 214312 w 135"/>
              <a:gd name="T5" fmla="*/ 63500 h 40"/>
              <a:gd name="T6" fmla="*/ 7937 w 135"/>
              <a:gd name="T7" fmla="*/ 0 h 40"/>
              <a:gd name="T8" fmla="*/ 0 w 135"/>
              <a:gd name="T9" fmla="*/ 0 h 40"/>
              <a:gd name="T10" fmla="*/ 0 60000 65536"/>
              <a:gd name="T11" fmla="*/ 0 60000 65536"/>
              <a:gd name="T12" fmla="*/ 0 60000 65536"/>
              <a:gd name="T13" fmla="*/ 0 60000 65536"/>
              <a:gd name="T14" fmla="*/ 0 60000 65536"/>
              <a:gd name="T15" fmla="*/ 0 w 135"/>
              <a:gd name="T16" fmla="*/ 0 h 40"/>
              <a:gd name="T17" fmla="*/ 135 w 135"/>
              <a:gd name="T18" fmla="*/ 40 h 40"/>
            </a:gdLst>
            <a:ahLst/>
            <a:cxnLst>
              <a:cxn ang="T10">
                <a:pos x="T0" y="T1"/>
              </a:cxn>
              <a:cxn ang="T11">
                <a:pos x="T2" y="T3"/>
              </a:cxn>
              <a:cxn ang="T12">
                <a:pos x="T4" y="T5"/>
              </a:cxn>
              <a:cxn ang="T13">
                <a:pos x="T6" y="T7"/>
              </a:cxn>
              <a:cxn ang="T14">
                <a:pos x="T8" y="T9"/>
              </a:cxn>
            </a:cxnLst>
            <a:rect l="T15" t="T16" r="T17" b="T18"/>
            <a:pathLst>
              <a:path w="135" h="40">
                <a:moveTo>
                  <a:pt x="0" y="0"/>
                </a:moveTo>
                <a:lnTo>
                  <a:pt x="132" y="40"/>
                </a:lnTo>
                <a:lnTo>
                  <a:pt x="135" y="40"/>
                </a:lnTo>
                <a:lnTo>
                  <a:pt x="5" y="0"/>
                </a:lnTo>
                <a:lnTo>
                  <a:pt x="0" y="0"/>
                </a:lnTo>
                <a:close/>
              </a:path>
            </a:pathLst>
          </a:custGeom>
          <a:solidFill>
            <a:srgbClr val="000000"/>
          </a:solidFill>
          <a:ln w="9525">
            <a:noFill/>
            <a:round/>
            <a:headEnd/>
            <a:tailEnd/>
          </a:ln>
        </p:spPr>
        <p:txBody>
          <a:bodyPr/>
          <a:lstStyle/>
          <a:p>
            <a:endParaRPr lang="en-US">
              <a:latin typeface="+mj-lt"/>
            </a:endParaRPr>
          </a:p>
        </p:txBody>
      </p:sp>
      <p:sp>
        <p:nvSpPr>
          <p:cNvPr id="161" name="Freeform 157"/>
          <p:cNvSpPr>
            <a:spLocks/>
          </p:cNvSpPr>
          <p:nvPr/>
        </p:nvSpPr>
        <p:spPr bwMode="auto">
          <a:xfrm>
            <a:off x="1998712" y="3343275"/>
            <a:ext cx="209550" cy="57150"/>
          </a:xfrm>
          <a:custGeom>
            <a:avLst/>
            <a:gdLst>
              <a:gd name="T0" fmla="*/ 0 w 132"/>
              <a:gd name="T1" fmla="*/ 0 h 36"/>
              <a:gd name="T2" fmla="*/ 206375 w 132"/>
              <a:gd name="T3" fmla="*/ 57150 h 36"/>
              <a:gd name="T4" fmla="*/ 209550 w 132"/>
              <a:gd name="T5" fmla="*/ 55563 h 36"/>
              <a:gd name="T6" fmla="*/ 6350 w 132"/>
              <a:gd name="T7" fmla="*/ 0 h 36"/>
              <a:gd name="T8" fmla="*/ 0 w 132"/>
              <a:gd name="T9" fmla="*/ 0 h 36"/>
              <a:gd name="T10" fmla="*/ 0 60000 65536"/>
              <a:gd name="T11" fmla="*/ 0 60000 65536"/>
              <a:gd name="T12" fmla="*/ 0 60000 65536"/>
              <a:gd name="T13" fmla="*/ 0 60000 65536"/>
              <a:gd name="T14" fmla="*/ 0 60000 65536"/>
              <a:gd name="T15" fmla="*/ 0 w 132"/>
              <a:gd name="T16" fmla="*/ 0 h 36"/>
              <a:gd name="T17" fmla="*/ 132 w 132"/>
              <a:gd name="T18" fmla="*/ 36 h 36"/>
            </a:gdLst>
            <a:ahLst/>
            <a:cxnLst>
              <a:cxn ang="T10">
                <a:pos x="T0" y="T1"/>
              </a:cxn>
              <a:cxn ang="T11">
                <a:pos x="T2" y="T3"/>
              </a:cxn>
              <a:cxn ang="T12">
                <a:pos x="T4" y="T5"/>
              </a:cxn>
              <a:cxn ang="T13">
                <a:pos x="T6" y="T7"/>
              </a:cxn>
              <a:cxn ang="T14">
                <a:pos x="T8" y="T9"/>
              </a:cxn>
            </a:cxnLst>
            <a:rect l="T15" t="T16" r="T17" b="T18"/>
            <a:pathLst>
              <a:path w="132" h="36">
                <a:moveTo>
                  <a:pt x="0" y="0"/>
                </a:moveTo>
                <a:lnTo>
                  <a:pt x="130" y="36"/>
                </a:lnTo>
                <a:lnTo>
                  <a:pt x="132" y="35"/>
                </a:lnTo>
                <a:lnTo>
                  <a:pt x="4" y="0"/>
                </a:lnTo>
                <a:lnTo>
                  <a:pt x="0" y="0"/>
                </a:lnTo>
                <a:close/>
              </a:path>
            </a:pathLst>
          </a:custGeom>
          <a:solidFill>
            <a:srgbClr val="000000"/>
          </a:solidFill>
          <a:ln w="9525">
            <a:noFill/>
            <a:round/>
            <a:headEnd/>
            <a:tailEnd/>
          </a:ln>
        </p:spPr>
        <p:txBody>
          <a:bodyPr/>
          <a:lstStyle/>
          <a:p>
            <a:endParaRPr lang="en-US">
              <a:latin typeface="+mj-lt"/>
            </a:endParaRPr>
          </a:p>
        </p:txBody>
      </p:sp>
      <p:sp>
        <p:nvSpPr>
          <p:cNvPr id="162" name="Freeform 158"/>
          <p:cNvSpPr>
            <a:spLocks/>
          </p:cNvSpPr>
          <p:nvPr/>
        </p:nvSpPr>
        <p:spPr bwMode="auto">
          <a:xfrm>
            <a:off x="1982837" y="3348038"/>
            <a:ext cx="211138" cy="60325"/>
          </a:xfrm>
          <a:custGeom>
            <a:avLst/>
            <a:gdLst>
              <a:gd name="T0" fmla="*/ 0 w 133"/>
              <a:gd name="T1" fmla="*/ 0 h 38"/>
              <a:gd name="T2" fmla="*/ 206375 w 133"/>
              <a:gd name="T3" fmla="*/ 60325 h 38"/>
              <a:gd name="T4" fmla="*/ 211138 w 133"/>
              <a:gd name="T5" fmla="*/ 60325 h 38"/>
              <a:gd name="T6" fmla="*/ 4763 w 133"/>
              <a:gd name="T7" fmla="*/ 0 h 38"/>
              <a:gd name="T8" fmla="*/ 0 w 133"/>
              <a:gd name="T9" fmla="*/ 0 h 38"/>
              <a:gd name="T10" fmla="*/ 0 60000 65536"/>
              <a:gd name="T11" fmla="*/ 0 60000 65536"/>
              <a:gd name="T12" fmla="*/ 0 60000 65536"/>
              <a:gd name="T13" fmla="*/ 0 60000 65536"/>
              <a:gd name="T14" fmla="*/ 0 60000 65536"/>
              <a:gd name="T15" fmla="*/ 0 w 133"/>
              <a:gd name="T16" fmla="*/ 0 h 38"/>
              <a:gd name="T17" fmla="*/ 133 w 133"/>
              <a:gd name="T18" fmla="*/ 38 h 38"/>
            </a:gdLst>
            <a:ahLst/>
            <a:cxnLst>
              <a:cxn ang="T10">
                <a:pos x="T0" y="T1"/>
              </a:cxn>
              <a:cxn ang="T11">
                <a:pos x="T2" y="T3"/>
              </a:cxn>
              <a:cxn ang="T12">
                <a:pos x="T4" y="T5"/>
              </a:cxn>
              <a:cxn ang="T13">
                <a:pos x="T6" y="T7"/>
              </a:cxn>
              <a:cxn ang="T14">
                <a:pos x="T8" y="T9"/>
              </a:cxn>
            </a:cxnLst>
            <a:rect l="T15" t="T16" r="T17" b="T18"/>
            <a:pathLst>
              <a:path w="133" h="38">
                <a:moveTo>
                  <a:pt x="0" y="0"/>
                </a:moveTo>
                <a:lnTo>
                  <a:pt x="130" y="38"/>
                </a:lnTo>
                <a:lnTo>
                  <a:pt x="133" y="38"/>
                </a:lnTo>
                <a:lnTo>
                  <a:pt x="3" y="0"/>
                </a:lnTo>
                <a:lnTo>
                  <a:pt x="0" y="0"/>
                </a:lnTo>
                <a:close/>
              </a:path>
            </a:pathLst>
          </a:custGeom>
          <a:solidFill>
            <a:srgbClr val="000000"/>
          </a:solidFill>
          <a:ln w="9525">
            <a:noFill/>
            <a:round/>
            <a:headEnd/>
            <a:tailEnd/>
          </a:ln>
        </p:spPr>
        <p:txBody>
          <a:bodyPr/>
          <a:lstStyle/>
          <a:p>
            <a:endParaRPr lang="en-US">
              <a:latin typeface="+mj-lt"/>
            </a:endParaRPr>
          </a:p>
        </p:txBody>
      </p:sp>
      <p:sp>
        <p:nvSpPr>
          <p:cNvPr id="163" name="Freeform 159"/>
          <p:cNvSpPr>
            <a:spLocks/>
          </p:cNvSpPr>
          <p:nvPr/>
        </p:nvSpPr>
        <p:spPr bwMode="auto">
          <a:xfrm>
            <a:off x="2873425" y="3211513"/>
            <a:ext cx="395287" cy="331787"/>
          </a:xfrm>
          <a:custGeom>
            <a:avLst/>
            <a:gdLst>
              <a:gd name="T0" fmla="*/ 111125 w 249"/>
              <a:gd name="T1" fmla="*/ 22225 h 209"/>
              <a:gd name="T2" fmla="*/ 111125 w 249"/>
              <a:gd name="T3" fmla="*/ 22225 h 209"/>
              <a:gd name="T4" fmla="*/ 114300 w 249"/>
              <a:gd name="T5" fmla="*/ 22225 h 209"/>
              <a:gd name="T6" fmla="*/ 119062 w 249"/>
              <a:gd name="T7" fmla="*/ 20637 h 209"/>
              <a:gd name="T8" fmla="*/ 123825 w 249"/>
              <a:gd name="T9" fmla="*/ 19050 h 209"/>
              <a:gd name="T10" fmla="*/ 131762 w 249"/>
              <a:gd name="T11" fmla="*/ 17462 h 209"/>
              <a:gd name="T12" fmla="*/ 139700 w 249"/>
              <a:gd name="T13" fmla="*/ 15875 h 209"/>
              <a:gd name="T14" fmla="*/ 150812 w 249"/>
              <a:gd name="T15" fmla="*/ 12700 h 209"/>
              <a:gd name="T16" fmla="*/ 163512 w 249"/>
              <a:gd name="T17" fmla="*/ 9525 h 209"/>
              <a:gd name="T18" fmla="*/ 176212 w 249"/>
              <a:gd name="T19" fmla="*/ 7937 h 209"/>
              <a:gd name="T20" fmla="*/ 190500 w 249"/>
              <a:gd name="T21" fmla="*/ 6350 h 209"/>
              <a:gd name="T22" fmla="*/ 209550 w 249"/>
              <a:gd name="T23" fmla="*/ 4762 h 209"/>
              <a:gd name="T24" fmla="*/ 228600 w 249"/>
              <a:gd name="T25" fmla="*/ 1587 h 209"/>
              <a:gd name="T26" fmla="*/ 247650 w 249"/>
              <a:gd name="T27" fmla="*/ 0 h 209"/>
              <a:gd name="T28" fmla="*/ 268287 w 249"/>
              <a:gd name="T29" fmla="*/ 0 h 209"/>
              <a:gd name="T30" fmla="*/ 292100 w 249"/>
              <a:gd name="T31" fmla="*/ 0 h 209"/>
              <a:gd name="T32" fmla="*/ 319087 w 249"/>
              <a:gd name="T33" fmla="*/ 0 h 209"/>
              <a:gd name="T34" fmla="*/ 330200 w 249"/>
              <a:gd name="T35" fmla="*/ 44450 h 209"/>
              <a:gd name="T36" fmla="*/ 333375 w 249"/>
              <a:gd name="T37" fmla="*/ 46037 h 209"/>
              <a:gd name="T38" fmla="*/ 342900 w 249"/>
              <a:gd name="T39" fmla="*/ 53975 h 209"/>
              <a:gd name="T40" fmla="*/ 352425 w 249"/>
              <a:gd name="T41" fmla="*/ 63500 h 209"/>
              <a:gd name="T42" fmla="*/ 357187 w 249"/>
              <a:gd name="T43" fmla="*/ 80962 h 209"/>
              <a:gd name="T44" fmla="*/ 379412 w 249"/>
              <a:gd name="T45" fmla="*/ 185737 h 209"/>
              <a:gd name="T46" fmla="*/ 390525 w 249"/>
              <a:gd name="T47" fmla="*/ 230187 h 209"/>
              <a:gd name="T48" fmla="*/ 390525 w 249"/>
              <a:gd name="T49" fmla="*/ 231775 h 209"/>
              <a:gd name="T50" fmla="*/ 393700 w 249"/>
              <a:gd name="T51" fmla="*/ 241300 h 209"/>
              <a:gd name="T52" fmla="*/ 393700 w 249"/>
              <a:gd name="T53" fmla="*/ 254000 h 209"/>
              <a:gd name="T54" fmla="*/ 387350 w 249"/>
              <a:gd name="T55" fmla="*/ 271462 h 209"/>
              <a:gd name="T56" fmla="*/ 0 w 249"/>
              <a:gd name="T57" fmla="*/ 260350 h 209"/>
              <a:gd name="T58" fmla="*/ 39687 w 249"/>
              <a:gd name="T59" fmla="*/ 239712 h 209"/>
              <a:gd name="T60" fmla="*/ 39687 w 249"/>
              <a:gd name="T61" fmla="*/ 44450 h 209"/>
              <a:gd name="T62" fmla="*/ 41275 w 249"/>
              <a:gd name="T63" fmla="*/ 42862 h 209"/>
              <a:gd name="T64" fmla="*/ 44450 w 249"/>
              <a:gd name="T65" fmla="*/ 41275 h 209"/>
              <a:gd name="T66" fmla="*/ 50800 w 249"/>
              <a:gd name="T67" fmla="*/ 39687 h 209"/>
              <a:gd name="T68" fmla="*/ 57150 w 249"/>
              <a:gd name="T69" fmla="*/ 38100 h 209"/>
              <a:gd name="T70" fmla="*/ 66675 w 249"/>
              <a:gd name="T71" fmla="*/ 34925 h 209"/>
              <a:gd name="T72" fmla="*/ 77787 w 249"/>
              <a:gd name="T73" fmla="*/ 34925 h 209"/>
              <a:gd name="T74" fmla="*/ 90487 w 249"/>
              <a:gd name="T75" fmla="*/ 38100 h 209"/>
              <a:gd name="T76" fmla="*/ 107950 w 249"/>
              <a:gd name="T77" fmla="*/ 42862 h 2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9"/>
              <a:gd name="T118" fmla="*/ 0 h 209"/>
              <a:gd name="T119" fmla="*/ 249 w 249"/>
              <a:gd name="T120" fmla="*/ 209 h 20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9" h="209">
                <a:moveTo>
                  <a:pt x="68" y="27"/>
                </a:moveTo>
                <a:lnTo>
                  <a:pt x="70" y="14"/>
                </a:lnTo>
                <a:lnTo>
                  <a:pt x="71" y="14"/>
                </a:lnTo>
                <a:lnTo>
                  <a:pt x="72" y="14"/>
                </a:lnTo>
                <a:lnTo>
                  <a:pt x="74" y="13"/>
                </a:lnTo>
                <a:lnTo>
                  <a:pt x="75" y="13"/>
                </a:lnTo>
                <a:lnTo>
                  <a:pt x="76" y="13"/>
                </a:lnTo>
                <a:lnTo>
                  <a:pt x="78" y="12"/>
                </a:lnTo>
                <a:lnTo>
                  <a:pt x="81" y="12"/>
                </a:lnTo>
                <a:lnTo>
                  <a:pt x="83" y="11"/>
                </a:lnTo>
                <a:lnTo>
                  <a:pt x="85" y="11"/>
                </a:lnTo>
                <a:lnTo>
                  <a:pt x="88" y="10"/>
                </a:lnTo>
                <a:lnTo>
                  <a:pt x="91" y="8"/>
                </a:lnTo>
                <a:lnTo>
                  <a:pt x="95" y="8"/>
                </a:lnTo>
                <a:lnTo>
                  <a:pt x="98" y="7"/>
                </a:lnTo>
                <a:lnTo>
                  <a:pt x="103" y="6"/>
                </a:lnTo>
                <a:lnTo>
                  <a:pt x="106" y="6"/>
                </a:lnTo>
                <a:lnTo>
                  <a:pt x="111" y="5"/>
                </a:lnTo>
                <a:lnTo>
                  <a:pt x="116" y="5"/>
                </a:lnTo>
                <a:lnTo>
                  <a:pt x="120" y="4"/>
                </a:lnTo>
                <a:lnTo>
                  <a:pt x="126" y="3"/>
                </a:lnTo>
                <a:lnTo>
                  <a:pt x="132" y="3"/>
                </a:lnTo>
                <a:lnTo>
                  <a:pt x="137" y="1"/>
                </a:lnTo>
                <a:lnTo>
                  <a:pt x="144" y="1"/>
                </a:lnTo>
                <a:lnTo>
                  <a:pt x="149" y="1"/>
                </a:lnTo>
                <a:lnTo>
                  <a:pt x="156" y="0"/>
                </a:lnTo>
                <a:lnTo>
                  <a:pt x="162" y="0"/>
                </a:lnTo>
                <a:lnTo>
                  <a:pt x="169" y="0"/>
                </a:lnTo>
                <a:lnTo>
                  <a:pt x="177" y="0"/>
                </a:lnTo>
                <a:lnTo>
                  <a:pt x="184" y="0"/>
                </a:lnTo>
                <a:lnTo>
                  <a:pt x="193" y="0"/>
                </a:lnTo>
                <a:lnTo>
                  <a:pt x="201" y="0"/>
                </a:lnTo>
                <a:lnTo>
                  <a:pt x="210" y="5"/>
                </a:lnTo>
                <a:lnTo>
                  <a:pt x="208" y="28"/>
                </a:lnTo>
                <a:lnTo>
                  <a:pt x="208" y="29"/>
                </a:lnTo>
                <a:lnTo>
                  <a:pt x="210" y="29"/>
                </a:lnTo>
                <a:lnTo>
                  <a:pt x="212" y="32"/>
                </a:lnTo>
                <a:lnTo>
                  <a:pt x="216" y="34"/>
                </a:lnTo>
                <a:lnTo>
                  <a:pt x="219" y="37"/>
                </a:lnTo>
                <a:lnTo>
                  <a:pt x="222" y="40"/>
                </a:lnTo>
                <a:lnTo>
                  <a:pt x="224" y="45"/>
                </a:lnTo>
                <a:lnTo>
                  <a:pt x="225" y="51"/>
                </a:lnTo>
                <a:lnTo>
                  <a:pt x="245" y="69"/>
                </a:lnTo>
                <a:lnTo>
                  <a:pt x="239" y="117"/>
                </a:lnTo>
                <a:lnTo>
                  <a:pt x="208" y="133"/>
                </a:lnTo>
                <a:lnTo>
                  <a:pt x="246" y="145"/>
                </a:lnTo>
                <a:lnTo>
                  <a:pt x="246" y="146"/>
                </a:lnTo>
                <a:lnTo>
                  <a:pt x="248" y="149"/>
                </a:lnTo>
                <a:lnTo>
                  <a:pt x="248" y="152"/>
                </a:lnTo>
                <a:lnTo>
                  <a:pt x="249" y="156"/>
                </a:lnTo>
                <a:lnTo>
                  <a:pt x="248" y="160"/>
                </a:lnTo>
                <a:lnTo>
                  <a:pt x="246" y="165"/>
                </a:lnTo>
                <a:lnTo>
                  <a:pt x="244" y="171"/>
                </a:lnTo>
                <a:lnTo>
                  <a:pt x="144" y="209"/>
                </a:lnTo>
                <a:lnTo>
                  <a:pt x="0" y="164"/>
                </a:lnTo>
                <a:lnTo>
                  <a:pt x="2" y="159"/>
                </a:lnTo>
                <a:lnTo>
                  <a:pt x="25" y="151"/>
                </a:lnTo>
                <a:lnTo>
                  <a:pt x="25" y="28"/>
                </a:lnTo>
                <a:lnTo>
                  <a:pt x="26" y="27"/>
                </a:lnTo>
                <a:lnTo>
                  <a:pt x="27" y="27"/>
                </a:lnTo>
                <a:lnTo>
                  <a:pt x="28" y="26"/>
                </a:lnTo>
                <a:lnTo>
                  <a:pt x="30" y="26"/>
                </a:lnTo>
                <a:lnTo>
                  <a:pt x="32" y="25"/>
                </a:lnTo>
                <a:lnTo>
                  <a:pt x="34" y="24"/>
                </a:lnTo>
                <a:lnTo>
                  <a:pt x="36" y="24"/>
                </a:lnTo>
                <a:lnTo>
                  <a:pt x="40" y="22"/>
                </a:lnTo>
                <a:lnTo>
                  <a:pt x="42" y="22"/>
                </a:lnTo>
                <a:lnTo>
                  <a:pt x="46" y="22"/>
                </a:lnTo>
                <a:lnTo>
                  <a:pt x="49" y="22"/>
                </a:lnTo>
                <a:lnTo>
                  <a:pt x="53" y="22"/>
                </a:lnTo>
                <a:lnTo>
                  <a:pt x="57" y="24"/>
                </a:lnTo>
                <a:lnTo>
                  <a:pt x="61" y="25"/>
                </a:lnTo>
                <a:lnTo>
                  <a:pt x="68" y="27"/>
                </a:lnTo>
                <a:close/>
              </a:path>
            </a:pathLst>
          </a:custGeom>
          <a:solidFill>
            <a:srgbClr val="000000"/>
          </a:solidFill>
          <a:ln w="9525">
            <a:noFill/>
            <a:round/>
            <a:headEnd/>
            <a:tailEnd/>
          </a:ln>
        </p:spPr>
        <p:txBody>
          <a:bodyPr/>
          <a:lstStyle/>
          <a:p>
            <a:endParaRPr lang="en-US">
              <a:latin typeface="+mj-lt"/>
            </a:endParaRPr>
          </a:p>
        </p:txBody>
      </p:sp>
      <p:sp>
        <p:nvSpPr>
          <p:cNvPr id="164" name="Freeform 160"/>
          <p:cNvSpPr>
            <a:spLocks/>
          </p:cNvSpPr>
          <p:nvPr/>
        </p:nvSpPr>
        <p:spPr bwMode="auto">
          <a:xfrm>
            <a:off x="3009950" y="3235325"/>
            <a:ext cx="127000" cy="146050"/>
          </a:xfrm>
          <a:custGeom>
            <a:avLst/>
            <a:gdLst>
              <a:gd name="T0" fmla="*/ 125413 w 80"/>
              <a:gd name="T1" fmla="*/ 6350 h 92"/>
              <a:gd name="T2" fmla="*/ 125413 w 80"/>
              <a:gd name="T3" fmla="*/ 6350 h 92"/>
              <a:gd name="T4" fmla="*/ 122238 w 80"/>
              <a:gd name="T5" fmla="*/ 6350 h 92"/>
              <a:gd name="T6" fmla="*/ 119063 w 80"/>
              <a:gd name="T7" fmla="*/ 4762 h 92"/>
              <a:gd name="T8" fmla="*/ 115888 w 80"/>
              <a:gd name="T9" fmla="*/ 4762 h 92"/>
              <a:gd name="T10" fmla="*/ 109538 w 80"/>
              <a:gd name="T11" fmla="*/ 3175 h 92"/>
              <a:gd name="T12" fmla="*/ 104775 w 80"/>
              <a:gd name="T13" fmla="*/ 3175 h 92"/>
              <a:gd name="T14" fmla="*/ 96837 w 80"/>
              <a:gd name="T15" fmla="*/ 3175 h 92"/>
              <a:gd name="T16" fmla="*/ 88900 w 80"/>
              <a:gd name="T17" fmla="*/ 0 h 92"/>
              <a:gd name="T18" fmla="*/ 80962 w 80"/>
              <a:gd name="T19" fmla="*/ 0 h 92"/>
              <a:gd name="T20" fmla="*/ 71437 w 80"/>
              <a:gd name="T21" fmla="*/ 3175 h 92"/>
              <a:gd name="T22" fmla="*/ 61913 w 80"/>
              <a:gd name="T23" fmla="*/ 3175 h 92"/>
              <a:gd name="T24" fmla="*/ 50800 w 80"/>
              <a:gd name="T25" fmla="*/ 4762 h 92"/>
              <a:gd name="T26" fmla="*/ 41275 w 80"/>
              <a:gd name="T27" fmla="*/ 6350 h 92"/>
              <a:gd name="T28" fmla="*/ 30163 w 80"/>
              <a:gd name="T29" fmla="*/ 9525 h 92"/>
              <a:gd name="T30" fmla="*/ 19050 w 80"/>
              <a:gd name="T31" fmla="*/ 14288 h 92"/>
              <a:gd name="T32" fmla="*/ 7938 w 80"/>
              <a:gd name="T33" fmla="*/ 19050 h 92"/>
              <a:gd name="T34" fmla="*/ 7938 w 80"/>
              <a:gd name="T35" fmla="*/ 20637 h 92"/>
              <a:gd name="T36" fmla="*/ 6350 w 80"/>
              <a:gd name="T37" fmla="*/ 28575 h 92"/>
              <a:gd name="T38" fmla="*/ 3175 w 80"/>
              <a:gd name="T39" fmla="*/ 41275 h 92"/>
              <a:gd name="T40" fmla="*/ 0 w 80"/>
              <a:gd name="T41" fmla="*/ 57150 h 92"/>
              <a:gd name="T42" fmla="*/ 0 w 80"/>
              <a:gd name="T43" fmla="*/ 74612 h 92"/>
              <a:gd name="T44" fmla="*/ 0 w 80"/>
              <a:gd name="T45" fmla="*/ 96837 h 92"/>
              <a:gd name="T46" fmla="*/ 4762 w 80"/>
              <a:gd name="T47" fmla="*/ 119063 h 92"/>
              <a:gd name="T48" fmla="*/ 9525 w 80"/>
              <a:gd name="T49" fmla="*/ 141288 h 92"/>
              <a:gd name="T50" fmla="*/ 11112 w 80"/>
              <a:gd name="T51" fmla="*/ 141288 h 92"/>
              <a:gd name="T52" fmla="*/ 14288 w 80"/>
              <a:gd name="T53" fmla="*/ 141288 h 92"/>
              <a:gd name="T54" fmla="*/ 15875 w 80"/>
              <a:gd name="T55" fmla="*/ 141288 h 92"/>
              <a:gd name="T56" fmla="*/ 19050 w 80"/>
              <a:gd name="T57" fmla="*/ 141288 h 92"/>
              <a:gd name="T58" fmla="*/ 25400 w 80"/>
              <a:gd name="T59" fmla="*/ 139700 h 92"/>
              <a:gd name="T60" fmla="*/ 30163 w 80"/>
              <a:gd name="T61" fmla="*/ 139700 h 92"/>
              <a:gd name="T62" fmla="*/ 36512 w 80"/>
              <a:gd name="T63" fmla="*/ 139700 h 92"/>
              <a:gd name="T64" fmla="*/ 42862 w 80"/>
              <a:gd name="T65" fmla="*/ 139700 h 92"/>
              <a:gd name="T66" fmla="*/ 52388 w 80"/>
              <a:gd name="T67" fmla="*/ 139700 h 92"/>
              <a:gd name="T68" fmla="*/ 61913 w 80"/>
              <a:gd name="T69" fmla="*/ 139700 h 92"/>
              <a:gd name="T70" fmla="*/ 71437 w 80"/>
              <a:gd name="T71" fmla="*/ 139700 h 92"/>
              <a:gd name="T72" fmla="*/ 80962 w 80"/>
              <a:gd name="T73" fmla="*/ 139700 h 92"/>
              <a:gd name="T74" fmla="*/ 92075 w 80"/>
              <a:gd name="T75" fmla="*/ 141288 h 92"/>
              <a:gd name="T76" fmla="*/ 103188 w 80"/>
              <a:gd name="T77" fmla="*/ 141288 h 92"/>
              <a:gd name="T78" fmla="*/ 114300 w 80"/>
              <a:gd name="T79" fmla="*/ 142875 h 92"/>
              <a:gd name="T80" fmla="*/ 127000 w 80"/>
              <a:gd name="T81" fmla="*/ 146050 h 92"/>
              <a:gd name="T82" fmla="*/ 127000 w 80"/>
              <a:gd name="T83" fmla="*/ 141288 h 92"/>
              <a:gd name="T84" fmla="*/ 125413 w 80"/>
              <a:gd name="T85" fmla="*/ 130175 h 92"/>
              <a:gd name="T86" fmla="*/ 122238 w 80"/>
              <a:gd name="T87" fmla="*/ 112713 h 92"/>
              <a:gd name="T88" fmla="*/ 120650 w 80"/>
              <a:gd name="T89" fmla="*/ 92075 h 92"/>
              <a:gd name="T90" fmla="*/ 120650 w 80"/>
              <a:gd name="T91" fmla="*/ 69850 h 92"/>
              <a:gd name="T92" fmla="*/ 120650 w 80"/>
              <a:gd name="T93" fmla="*/ 47625 h 92"/>
              <a:gd name="T94" fmla="*/ 122238 w 80"/>
              <a:gd name="T95" fmla="*/ 25400 h 92"/>
              <a:gd name="T96" fmla="*/ 125413 w 80"/>
              <a:gd name="T97" fmla="*/ 6350 h 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
              <a:gd name="T148" fmla="*/ 0 h 92"/>
              <a:gd name="T149" fmla="*/ 80 w 80"/>
              <a:gd name="T150" fmla="*/ 92 h 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 h="92">
                <a:moveTo>
                  <a:pt x="79" y="4"/>
                </a:moveTo>
                <a:lnTo>
                  <a:pt x="79" y="4"/>
                </a:lnTo>
                <a:lnTo>
                  <a:pt x="77" y="4"/>
                </a:lnTo>
                <a:lnTo>
                  <a:pt x="75" y="3"/>
                </a:lnTo>
                <a:lnTo>
                  <a:pt x="73" y="3"/>
                </a:lnTo>
                <a:lnTo>
                  <a:pt x="69" y="2"/>
                </a:lnTo>
                <a:lnTo>
                  <a:pt x="66" y="2"/>
                </a:lnTo>
                <a:lnTo>
                  <a:pt x="61" y="2"/>
                </a:lnTo>
                <a:lnTo>
                  <a:pt x="56" y="0"/>
                </a:lnTo>
                <a:lnTo>
                  <a:pt x="51" y="0"/>
                </a:lnTo>
                <a:lnTo>
                  <a:pt x="45" y="2"/>
                </a:lnTo>
                <a:lnTo>
                  <a:pt x="39" y="2"/>
                </a:lnTo>
                <a:lnTo>
                  <a:pt x="32" y="3"/>
                </a:lnTo>
                <a:lnTo>
                  <a:pt x="26" y="4"/>
                </a:lnTo>
                <a:lnTo>
                  <a:pt x="19" y="6"/>
                </a:lnTo>
                <a:lnTo>
                  <a:pt x="12" y="9"/>
                </a:lnTo>
                <a:lnTo>
                  <a:pt x="5" y="12"/>
                </a:lnTo>
                <a:lnTo>
                  <a:pt x="5" y="13"/>
                </a:lnTo>
                <a:lnTo>
                  <a:pt x="4" y="18"/>
                </a:lnTo>
                <a:lnTo>
                  <a:pt x="2" y="26"/>
                </a:lnTo>
                <a:lnTo>
                  <a:pt x="0" y="36"/>
                </a:lnTo>
                <a:lnTo>
                  <a:pt x="0" y="47"/>
                </a:lnTo>
                <a:lnTo>
                  <a:pt x="0" y="61"/>
                </a:lnTo>
                <a:lnTo>
                  <a:pt x="3" y="75"/>
                </a:lnTo>
                <a:lnTo>
                  <a:pt x="6" y="89"/>
                </a:lnTo>
                <a:lnTo>
                  <a:pt x="7" y="89"/>
                </a:lnTo>
                <a:lnTo>
                  <a:pt x="9" y="89"/>
                </a:lnTo>
                <a:lnTo>
                  <a:pt x="10" y="89"/>
                </a:lnTo>
                <a:lnTo>
                  <a:pt x="12" y="89"/>
                </a:lnTo>
                <a:lnTo>
                  <a:pt x="16" y="88"/>
                </a:lnTo>
                <a:lnTo>
                  <a:pt x="19" y="88"/>
                </a:lnTo>
                <a:lnTo>
                  <a:pt x="23" y="88"/>
                </a:lnTo>
                <a:lnTo>
                  <a:pt x="27" y="88"/>
                </a:lnTo>
                <a:lnTo>
                  <a:pt x="33" y="88"/>
                </a:lnTo>
                <a:lnTo>
                  <a:pt x="39" y="88"/>
                </a:lnTo>
                <a:lnTo>
                  <a:pt x="45" y="88"/>
                </a:lnTo>
                <a:lnTo>
                  <a:pt x="51" y="88"/>
                </a:lnTo>
                <a:lnTo>
                  <a:pt x="58" y="89"/>
                </a:lnTo>
                <a:lnTo>
                  <a:pt x="65" y="89"/>
                </a:lnTo>
                <a:lnTo>
                  <a:pt x="72" y="90"/>
                </a:lnTo>
                <a:lnTo>
                  <a:pt x="80" y="92"/>
                </a:lnTo>
                <a:lnTo>
                  <a:pt x="80" y="89"/>
                </a:lnTo>
                <a:lnTo>
                  <a:pt x="79" y="82"/>
                </a:lnTo>
                <a:lnTo>
                  <a:pt x="77" y="71"/>
                </a:lnTo>
                <a:lnTo>
                  <a:pt x="76" y="58"/>
                </a:lnTo>
                <a:lnTo>
                  <a:pt x="76" y="44"/>
                </a:lnTo>
                <a:lnTo>
                  <a:pt x="76" y="30"/>
                </a:lnTo>
                <a:lnTo>
                  <a:pt x="77" y="16"/>
                </a:lnTo>
                <a:lnTo>
                  <a:pt x="79" y="4"/>
                </a:lnTo>
                <a:close/>
              </a:path>
            </a:pathLst>
          </a:custGeom>
          <a:solidFill>
            <a:srgbClr val="333333"/>
          </a:solidFill>
          <a:ln w="9525">
            <a:noFill/>
            <a:round/>
            <a:headEnd/>
            <a:tailEnd/>
          </a:ln>
        </p:spPr>
        <p:txBody>
          <a:bodyPr/>
          <a:lstStyle/>
          <a:p>
            <a:endParaRPr lang="en-US">
              <a:latin typeface="+mj-lt"/>
            </a:endParaRPr>
          </a:p>
        </p:txBody>
      </p:sp>
      <p:sp>
        <p:nvSpPr>
          <p:cNvPr id="165" name="Freeform 161"/>
          <p:cNvSpPr>
            <a:spLocks/>
          </p:cNvSpPr>
          <p:nvPr/>
        </p:nvSpPr>
        <p:spPr bwMode="auto">
          <a:xfrm>
            <a:off x="3024237" y="3276600"/>
            <a:ext cx="207963" cy="142875"/>
          </a:xfrm>
          <a:custGeom>
            <a:avLst/>
            <a:gdLst>
              <a:gd name="T0" fmla="*/ 1588 w 131"/>
              <a:gd name="T1" fmla="*/ 107950 h 90"/>
              <a:gd name="T2" fmla="*/ 0 w 131"/>
              <a:gd name="T3" fmla="*/ 123825 h 90"/>
              <a:gd name="T4" fmla="*/ 136525 w 131"/>
              <a:gd name="T5" fmla="*/ 142875 h 90"/>
              <a:gd name="T6" fmla="*/ 136525 w 131"/>
              <a:gd name="T7" fmla="*/ 142875 h 90"/>
              <a:gd name="T8" fmla="*/ 139700 w 131"/>
              <a:gd name="T9" fmla="*/ 141288 h 90"/>
              <a:gd name="T10" fmla="*/ 144463 w 131"/>
              <a:gd name="T11" fmla="*/ 139700 h 90"/>
              <a:gd name="T12" fmla="*/ 149225 w 131"/>
              <a:gd name="T13" fmla="*/ 134938 h 90"/>
              <a:gd name="T14" fmla="*/ 155575 w 131"/>
              <a:gd name="T15" fmla="*/ 131763 h 90"/>
              <a:gd name="T16" fmla="*/ 161925 w 131"/>
              <a:gd name="T17" fmla="*/ 127000 h 90"/>
              <a:gd name="T18" fmla="*/ 169863 w 131"/>
              <a:gd name="T19" fmla="*/ 119063 h 90"/>
              <a:gd name="T20" fmla="*/ 177800 w 131"/>
              <a:gd name="T21" fmla="*/ 112713 h 90"/>
              <a:gd name="T22" fmla="*/ 184150 w 131"/>
              <a:gd name="T23" fmla="*/ 104775 h 90"/>
              <a:gd name="T24" fmla="*/ 192088 w 131"/>
              <a:gd name="T25" fmla="*/ 95250 h 90"/>
              <a:gd name="T26" fmla="*/ 196850 w 131"/>
              <a:gd name="T27" fmla="*/ 85725 h 90"/>
              <a:gd name="T28" fmla="*/ 203200 w 131"/>
              <a:gd name="T29" fmla="*/ 74612 h 90"/>
              <a:gd name="T30" fmla="*/ 206375 w 131"/>
              <a:gd name="T31" fmla="*/ 63500 h 90"/>
              <a:gd name="T32" fmla="*/ 207963 w 131"/>
              <a:gd name="T33" fmla="*/ 50800 h 90"/>
              <a:gd name="T34" fmla="*/ 207963 w 131"/>
              <a:gd name="T35" fmla="*/ 34925 h 90"/>
              <a:gd name="T36" fmla="*/ 204788 w 131"/>
              <a:gd name="T37" fmla="*/ 20637 h 90"/>
              <a:gd name="T38" fmla="*/ 204788 w 131"/>
              <a:gd name="T39" fmla="*/ 20637 h 90"/>
              <a:gd name="T40" fmla="*/ 203200 w 131"/>
              <a:gd name="T41" fmla="*/ 17463 h 90"/>
              <a:gd name="T42" fmla="*/ 201613 w 131"/>
              <a:gd name="T43" fmla="*/ 15875 h 90"/>
              <a:gd name="T44" fmla="*/ 200025 w 131"/>
              <a:gd name="T45" fmla="*/ 11112 h 90"/>
              <a:gd name="T46" fmla="*/ 195263 w 131"/>
              <a:gd name="T47" fmla="*/ 6350 h 90"/>
              <a:gd name="T48" fmla="*/ 190500 w 131"/>
              <a:gd name="T49" fmla="*/ 4762 h 90"/>
              <a:gd name="T50" fmla="*/ 184150 w 131"/>
              <a:gd name="T51" fmla="*/ 0 h 90"/>
              <a:gd name="T52" fmla="*/ 179388 w 131"/>
              <a:gd name="T53" fmla="*/ 0 h 90"/>
              <a:gd name="T54" fmla="*/ 179388 w 131"/>
              <a:gd name="T55" fmla="*/ 1588 h 90"/>
              <a:gd name="T56" fmla="*/ 180975 w 131"/>
              <a:gd name="T57" fmla="*/ 7938 h 90"/>
              <a:gd name="T58" fmla="*/ 184150 w 131"/>
              <a:gd name="T59" fmla="*/ 19050 h 90"/>
              <a:gd name="T60" fmla="*/ 185738 w 131"/>
              <a:gd name="T61" fmla="*/ 30163 h 90"/>
              <a:gd name="T62" fmla="*/ 185738 w 131"/>
              <a:gd name="T63" fmla="*/ 46037 h 90"/>
              <a:gd name="T64" fmla="*/ 184150 w 131"/>
              <a:gd name="T65" fmla="*/ 63500 h 90"/>
              <a:gd name="T66" fmla="*/ 180975 w 131"/>
              <a:gd name="T67" fmla="*/ 82550 h 90"/>
              <a:gd name="T68" fmla="*/ 171450 w 131"/>
              <a:gd name="T69" fmla="*/ 100012 h 90"/>
              <a:gd name="T70" fmla="*/ 171450 w 131"/>
              <a:gd name="T71" fmla="*/ 100012 h 90"/>
              <a:gd name="T72" fmla="*/ 171450 w 131"/>
              <a:gd name="T73" fmla="*/ 101600 h 90"/>
              <a:gd name="T74" fmla="*/ 169863 w 131"/>
              <a:gd name="T75" fmla="*/ 101600 h 90"/>
              <a:gd name="T76" fmla="*/ 168275 w 131"/>
              <a:gd name="T77" fmla="*/ 104775 h 90"/>
              <a:gd name="T78" fmla="*/ 166688 w 131"/>
              <a:gd name="T79" fmla="*/ 106363 h 90"/>
              <a:gd name="T80" fmla="*/ 161925 w 131"/>
              <a:gd name="T81" fmla="*/ 107950 h 90"/>
              <a:gd name="T82" fmla="*/ 158750 w 131"/>
              <a:gd name="T83" fmla="*/ 109538 h 90"/>
              <a:gd name="T84" fmla="*/ 155575 w 131"/>
              <a:gd name="T85" fmla="*/ 111125 h 90"/>
              <a:gd name="T86" fmla="*/ 150813 w 131"/>
              <a:gd name="T87" fmla="*/ 111125 h 90"/>
              <a:gd name="T88" fmla="*/ 146050 w 131"/>
              <a:gd name="T89" fmla="*/ 112713 h 90"/>
              <a:gd name="T90" fmla="*/ 141288 w 131"/>
              <a:gd name="T91" fmla="*/ 115888 h 90"/>
              <a:gd name="T92" fmla="*/ 134938 w 131"/>
              <a:gd name="T93" fmla="*/ 115888 h 90"/>
              <a:gd name="T94" fmla="*/ 128588 w 131"/>
              <a:gd name="T95" fmla="*/ 115888 h 90"/>
              <a:gd name="T96" fmla="*/ 123825 w 131"/>
              <a:gd name="T97" fmla="*/ 115888 h 90"/>
              <a:gd name="T98" fmla="*/ 115888 w 131"/>
              <a:gd name="T99" fmla="*/ 115888 h 90"/>
              <a:gd name="T100" fmla="*/ 107950 w 131"/>
              <a:gd name="T101" fmla="*/ 112713 h 90"/>
              <a:gd name="T102" fmla="*/ 107950 w 131"/>
              <a:gd name="T103" fmla="*/ 131763 h 90"/>
              <a:gd name="T104" fmla="*/ 4763 w 131"/>
              <a:gd name="T105" fmla="*/ 120650 h 90"/>
              <a:gd name="T106" fmla="*/ 1588 w 131"/>
              <a:gd name="T107" fmla="*/ 107950 h 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1"/>
              <a:gd name="T163" fmla="*/ 0 h 90"/>
              <a:gd name="T164" fmla="*/ 131 w 131"/>
              <a:gd name="T165" fmla="*/ 90 h 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1" h="90">
                <a:moveTo>
                  <a:pt x="1" y="68"/>
                </a:moveTo>
                <a:lnTo>
                  <a:pt x="0" y="78"/>
                </a:lnTo>
                <a:lnTo>
                  <a:pt x="86" y="90"/>
                </a:lnTo>
                <a:lnTo>
                  <a:pt x="88" y="89"/>
                </a:lnTo>
                <a:lnTo>
                  <a:pt x="91" y="88"/>
                </a:lnTo>
                <a:lnTo>
                  <a:pt x="94" y="85"/>
                </a:lnTo>
                <a:lnTo>
                  <a:pt x="98" y="83"/>
                </a:lnTo>
                <a:lnTo>
                  <a:pt x="102" y="80"/>
                </a:lnTo>
                <a:lnTo>
                  <a:pt x="107" y="75"/>
                </a:lnTo>
                <a:lnTo>
                  <a:pt x="112" y="71"/>
                </a:lnTo>
                <a:lnTo>
                  <a:pt x="116" y="66"/>
                </a:lnTo>
                <a:lnTo>
                  <a:pt x="121" y="60"/>
                </a:lnTo>
                <a:lnTo>
                  <a:pt x="124" y="54"/>
                </a:lnTo>
                <a:lnTo>
                  <a:pt x="128" y="47"/>
                </a:lnTo>
                <a:lnTo>
                  <a:pt x="130" y="40"/>
                </a:lnTo>
                <a:lnTo>
                  <a:pt x="131" y="32"/>
                </a:lnTo>
                <a:lnTo>
                  <a:pt x="131" y="22"/>
                </a:lnTo>
                <a:lnTo>
                  <a:pt x="129" y="13"/>
                </a:lnTo>
                <a:lnTo>
                  <a:pt x="128" y="11"/>
                </a:lnTo>
                <a:lnTo>
                  <a:pt x="127" y="10"/>
                </a:lnTo>
                <a:lnTo>
                  <a:pt x="126" y="7"/>
                </a:lnTo>
                <a:lnTo>
                  <a:pt x="123" y="4"/>
                </a:lnTo>
                <a:lnTo>
                  <a:pt x="120" y="3"/>
                </a:lnTo>
                <a:lnTo>
                  <a:pt x="116" y="0"/>
                </a:lnTo>
                <a:lnTo>
                  <a:pt x="113" y="0"/>
                </a:lnTo>
                <a:lnTo>
                  <a:pt x="113" y="1"/>
                </a:lnTo>
                <a:lnTo>
                  <a:pt x="114" y="5"/>
                </a:lnTo>
                <a:lnTo>
                  <a:pt x="116" y="12"/>
                </a:lnTo>
                <a:lnTo>
                  <a:pt x="117" y="19"/>
                </a:lnTo>
                <a:lnTo>
                  <a:pt x="117" y="29"/>
                </a:lnTo>
                <a:lnTo>
                  <a:pt x="116" y="40"/>
                </a:lnTo>
                <a:lnTo>
                  <a:pt x="114" y="52"/>
                </a:lnTo>
                <a:lnTo>
                  <a:pt x="108" y="63"/>
                </a:lnTo>
                <a:lnTo>
                  <a:pt x="108" y="64"/>
                </a:lnTo>
                <a:lnTo>
                  <a:pt x="107" y="64"/>
                </a:lnTo>
                <a:lnTo>
                  <a:pt x="106" y="66"/>
                </a:lnTo>
                <a:lnTo>
                  <a:pt x="105" y="67"/>
                </a:lnTo>
                <a:lnTo>
                  <a:pt x="102" y="68"/>
                </a:lnTo>
                <a:lnTo>
                  <a:pt x="100" y="69"/>
                </a:lnTo>
                <a:lnTo>
                  <a:pt x="98" y="70"/>
                </a:lnTo>
                <a:lnTo>
                  <a:pt x="95" y="70"/>
                </a:lnTo>
                <a:lnTo>
                  <a:pt x="92" y="71"/>
                </a:lnTo>
                <a:lnTo>
                  <a:pt x="89" y="73"/>
                </a:lnTo>
                <a:lnTo>
                  <a:pt x="85" y="73"/>
                </a:lnTo>
                <a:lnTo>
                  <a:pt x="81" y="73"/>
                </a:lnTo>
                <a:lnTo>
                  <a:pt x="78" y="73"/>
                </a:lnTo>
                <a:lnTo>
                  <a:pt x="73" y="73"/>
                </a:lnTo>
                <a:lnTo>
                  <a:pt x="68" y="71"/>
                </a:lnTo>
                <a:lnTo>
                  <a:pt x="68" y="83"/>
                </a:lnTo>
                <a:lnTo>
                  <a:pt x="3" y="76"/>
                </a:lnTo>
                <a:lnTo>
                  <a:pt x="1" y="68"/>
                </a:lnTo>
                <a:close/>
              </a:path>
            </a:pathLst>
          </a:custGeom>
          <a:solidFill>
            <a:srgbClr val="99D8D8"/>
          </a:solidFill>
          <a:ln w="9525">
            <a:noFill/>
            <a:round/>
            <a:headEnd/>
            <a:tailEnd/>
          </a:ln>
        </p:spPr>
        <p:txBody>
          <a:bodyPr/>
          <a:lstStyle/>
          <a:p>
            <a:endParaRPr lang="en-US">
              <a:latin typeface="+mj-lt"/>
            </a:endParaRPr>
          </a:p>
        </p:txBody>
      </p:sp>
      <p:sp>
        <p:nvSpPr>
          <p:cNvPr id="166" name="Freeform 162"/>
          <p:cNvSpPr>
            <a:spLocks/>
          </p:cNvSpPr>
          <p:nvPr/>
        </p:nvSpPr>
        <p:spPr bwMode="auto">
          <a:xfrm>
            <a:off x="2997250" y="3417888"/>
            <a:ext cx="153987" cy="47625"/>
          </a:xfrm>
          <a:custGeom>
            <a:avLst/>
            <a:gdLst>
              <a:gd name="T0" fmla="*/ 153987 w 97"/>
              <a:gd name="T1" fmla="*/ 15875 h 30"/>
              <a:gd name="T2" fmla="*/ 1587 w 97"/>
              <a:gd name="T3" fmla="*/ 0 h 30"/>
              <a:gd name="T4" fmla="*/ 0 w 97"/>
              <a:gd name="T5" fmla="*/ 15875 h 30"/>
              <a:gd name="T6" fmla="*/ 149225 w 97"/>
              <a:gd name="T7" fmla="*/ 47625 h 30"/>
              <a:gd name="T8" fmla="*/ 153987 w 97"/>
              <a:gd name="T9" fmla="*/ 15875 h 30"/>
              <a:gd name="T10" fmla="*/ 0 60000 65536"/>
              <a:gd name="T11" fmla="*/ 0 60000 65536"/>
              <a:gd name="T12" fmla="*/ 0 60000 65536"/>
              <a:gd name="T13" fmla="*/ 0 60000 65536"/>
              <a:gd name="T14" fmla="*/ 0 60000 65536"/>
              <a:gd name="T15" fmla="*/ 0 w 97"/>
              <a:gd name="T16" fmla="*/ 0 h 30"/>
              <a:gd name="T17" fmla="*/ 97 w 97"/>
              <a:gd name="T18" fmla="*/ 30 h 30"/>
            </a:gdLst>
            <a:ahLst/>
            <a:cxnLst>
              <a:cxn ang="T10">
                <a:pos x="T0" y="T1"/>
              </a:cxn>
              <a:cxn ang="T11">
                <a:pos x="T2" y="T3"/>
              </a:cxn>
              <a:cxn ang="T12">
                <a:pos x="T4" y="T5"/>
              </a:cxn>
              <a:cxn ang="T13">
                <a:pos x="T6" y="T7"/>
              </a:cxn>
              <a:cxn ang="T14">
                <a:pos x="T8" y="T9"/>
              </a:cxn>
            </a:cxnLst>
            <a:rect l="T15" t="T16" r="T17" b="T18"/>
            <a:pathLst>
              <a:path w="97" h="30">
                <a:moveTo>
                  <a:pt x="97" y="10"/>
                </a:moveTo>
                <a:lnTo>
                  <a:pt x="1" y="0"/>
                </a:lnTo>
                <a:lnTo>
                  <a:pt x="0" y="10"/>
                </a:lnTo>
                <a:lnTo>
                  <a:pt x="94" y="30"/>
                </a:lnTo>
                <a:lnTo>
                  <a:pt x="97" y="10"/>
                </a:lnTo>
                <a:close/>
              </a:path>
            </a:pathLst>
          </a:custGeom>
          <a:solidFill>
            <a:srgbClr val="000000"/>
          </a:solidFill>
          <a:ln w="9525">
            <a:noFill/>
            <a:round/>
            <a:headEnd/>
            <a:tailEnd/>
          </a:ln>
        </p:spPr>
        <p:txBody>
          <a:bodyPr/>
          <a:lstStyle/>
          <a:p>
            <a:endParaRPr lang="en-US">
              <a:latin typeface="+mj-lt"/>
            </a:endParaRPr>
          </a:p>
        </p:txBody>
      </p:sp>
      <p:sp>
        <p:nvSpPr>
          <p:cNvPr id="167" name="Freeform 163"/>
          <p:cNvSpPr>
            <a:spLocks/>
          </p:cNvSpPr>
          <p:nvPr/>
        </p:nvSpPr>
        <p:spPr bwMode="auto">
          <a:xfrm>
            <a:off x="3073450" y="3432175"/>
            <a:ext cx="66675" cy="22225"/>
          </a:xfrm>
          <a:custGeom>
            <a:avLst/>
            <a:gdLst>
              <a:gd name="T0" fmla="*/ 66675 w 42"/>
              <a:gd name="T1" fmla="*/ 9525 h 14"/>
              <a:gd name="T2" fmla="*/ 1588 w 42"/>
              <a:gd name="T3" fmla="*/ 0 h 14"/>
              <a:gd name="T4" fmla="*/ 0 w 42"/>
              <a:gd name="T5" fmla="*/ 9525 h 14"/>
              <a:gd name="T6" fmla="*/ 63500 w 42"/>
              <a:gd name="T7" fmla="*/ 22225 h 14"/>
              <a:gd name="T8" fmla="*/ 66675 w 42"/>
              <a:gd name="T9" fmla="*/ 9525 h 14"/>
              <a:gd name="T10" fmla="*/ 0 60000 65536"/>
              <a:gd name="T11" fmla="*/ 0 60000 65536"/>
              <a:gd name="T12" fmla="*/ 0 60000 65536"/>
              <a:gd name="T13" fmla="*/ 0 60000 65536"/>
              <a:gd name="T14" fmla="*/ 0 60000 65536"/>
              <a:gd name="T15" fmla="*/ 0 w 42"/>
              <a:gd name="T16" fmla="*/ 0 h 14"/>
              <a:gd name="T17" fmla="*/ 42 w 42"/>
              <a:gd name="T18" fmla="*/ 14 h 14"/>
            </a:gdLst>
            <a:ahLst/>
            <a:cxnLst>
              <a:cxn ang="T10">
                <a:pos x="T0" y="T1"/>
              </a:cxn>
              <a:cxn ang="T11">
                <a:pos x="T2" y="T3"/>
              </a:cxn>
              <a:cxn ang="T12">
                <a:pos x="T4" y="T5"/>
              </a:cxn>
              <a:cxn ang="T13">
                <a:pos x="T6" y="T7"/>
              </a:cxn>
              <a:cxn ang="T14">
                <a:pos x="T8" y="T9"/>
              </a:cxn>
            </a:cxnLst>
            <a:rect l="T15" t="T16" r="T17" b="T18"/>
            <a:pathLst>
              <a:path w="42" h="14">
                <a:moveTo>
                  <a:pt x="42" y="6"/>
                </a:moveTo>
                <a:lnTo>
                  <a:pt x="1" y="0"/>
                </a:lnTo>
                <a:lnTo>
                  <a:pt x="0" y="6"/>
                </a:lnTo>
                <a:lnTo>
                  <a:pt x="40" y="14"/>
                </a:lnTo>
                <a:lnTo>
                  <a:pt x="42" y="6"/>
                </a:lnTo>
                <a:close/>
              </a:path>
            </a:pathLst>
          </a:custGeom>
          <a:solidFill>
            <a:srgbClr val="99D8D8"/>
          </a:solidFill>
          <a:ln w="9525">
            <a:noFill/>
            <a:round/>
            <a:headEnd/>
            <a:tailEnd/>
          </a:ln>
        </p:spPr>
        <p:txBody>
          <a:bodyPr/>
          <a:lstStyle/>
          <a:p>
            <a:endParaRPr lang="en-US">
              <a:latin typeface="+mj-lt"/>
            </a:endParaRPr>
          </a:p>
        </p:txBody>
      </p:sp>
      <p:sp>
        <p:nvSpPr>
          <p:cNvPr id="168" name="Freeform 164"/>
          <p:cNvSpPr>
            <a:spLocks/>
          </p:cNvSpPr>
          <p:nvPr/>
        </p:nvSpPr>
        <p:spPr bwMode="auto">
          <a:xfrm>
            <a:off x="3006775" y="3421063"/>
            <a:ext cx="44450" cy="17462"/>
          </a:xfrm>
          <a:custGeom>
            <a:avLst/>
            <a:gdLst>
              <a:gd name="T0" fmla="*/ 44450 w 28"/>
              <a:gd name="T1" fmla="*/ 7937 h 11"/>
              <a:gd name="T2" fmla="*/ 0 w 28"/>
              <a:gd name="T3" fmla="*/ 0 h 11"/>
              <a:gd name="T4" fmla="*/ 0 w 28"/>
              <a:gd name="T5" fmla="*/ 9525 h 11"/>
              <a:gd name="T6" fmla="*/ 42863 w 28"/>
              <a:gd name="T7" fmla="*/ 17462 h 11"/>
              <a:gd name="T8" fmla="*/ 44450 w 28"/>
              <a:gd name="T9" fmla="*/ 7937 h 11"/>
              <a:gd name="T10" fmla="*/ 0 60000 65536"/>
              <a:gd name="T11" fmla="*/ 0 60000 65536"/>
              <a:gd name="T12" fmla="*/ 0 60000 65536"/>
              <a:gd name="T13" fmla="*/ 0 60000 65536"/>
              <a:gd name="T14" fmla="*/ 0 60000 65536"/>
              <a:gd name="T15" fmla="*/ 0 w 28"/>
              <a:gd name="T16" fmla="*/ 0 h 11"/>
              <a:gd name="T17" fmla="*/ 28 w 28"/>
              <a:gd name="T18" fmla="*/ 11 h 11"/>
            </a:gdLst>
            <a:ahLst/>
            <a:cxnLst>
              <a:cxn ang="T10">
                <a:pos x="T0" y="T1"/>
              </a:cxn>
              <a:cxn ang="T11">
                <a:pos x="T2" y="T3"/>
              </a:cxn>
              <a:cxn ang="T12">
                <a:pos x="T4" y="T5"/>
              </a:cxn>
              <a:cxn ang="T13">
                <a:pos x="T6" y="T7"/>
              </a:cxn>
              <a:cxn ang="T14">
                <a:pos x="T8" y="T9"/>
              </a:cxn>
            </a:cxnLst>
            <a:rect l="T15" t="T16" r="T17" b="T18"/>
            <a:pathLst>
              <a:path w="28" h="11">
                <a:moveTo>
                  <a:pt x="28" y="5"/>
                </a:moveTo>
                <a:lnTo>
                  <a:pt x="0" y="0"/>
                </a:lnTo>
                <a:lnTo>
                  <a:pt x="0" y="6"/>
                </a:lnTo>
                <a:lnTo>
                  <a:pt x="27" y="11"/>
                </a:lnTo>
                <a:lnTo>
                  <a:pt x="28" y="5"/>
                </a:lnTo>
                <a:close/>
              </a:path>
            </a:pathLst>
          </a:custGeom>
          <a:solidFill>
            <a:srgbClr val="99D8D8"/>
          </a:solidFill>
          <a:ln w="9525">
            <a:noFill/>
            <a:round/>
            <a:headEnd/>
            <a:tailEnd/>
          </a:ln>
        </p:spPr>
        <p:txBody>
          <a:bodyPr/>
          <a:lstStyle/>
          <a:p>
            <a:endParaRPr lang="en-US">
              <a:latin typeface="+mj-lt"/>
            </a:endParaRPr>
          </a:p>
        </p:txBody>
      </p:sp>
      <p:sp>
        <p:nvSpPr>
          <p:cNvPr id="169" name="Freeform 165"/>
          <p:cNvSpPr>
            <a:spLocks/>
          </p:cNvSpPr>
          <p:nvPr/>
        </p:nvSpPr>
        <p:spPr bwMode="auto">
          <a:xfrm>
            <a:off x="2897237" y="3438525"/>
            <a:ext cx="257175" cy="85725"/>
          </a:xfrm>
          <a:custGeom>
            <a:avLst/>
            <a:gdLst>
              <a:gd name="T0" fmla="*/ 0 w 162"/>
              <a:gd name="T1" fmla="*/ 25400 h 54"/>
              <a:gd name="T2" fmla="*/ 0 w 162"/>
              <a:gd name="T3" fmla="*/ 25400 h 54"/>
              <a:gd name="T4" fmla="*/ 1588 w 162"/>
              <a:gd name="T5" fmla="*/ 25400 h 54"/>
              <a:gd name="T6" fmla="*/ 4762 w 162"/>
              <a:gd name="T7" fmla="*/ 25400 h 54"/>
              <a:gd name="T8" fmla="*/ 7938 w 162"/>
              <a:gd name="T9" fmla="*/ 23812 h 54"/>
              <a:gd name="T10" fmla="*/ 11112 w 162"/>
              <a:gd name="T11" fmla="*/ 23812 h 54"/>
              <a:gd name="T12" fmla="*/ 17462 w 162"/>
              <a:gd name="T13" fmla="*/ 22225 h 54"/>
              <a:gd name="T14" fmla="*/ 22225 w 162"/>
              <a:gd name="T15" fmla="*/ 22225 h 54"/>
              <a:gd name="T16" fmla="*/ 28575 w 162"/>
              <a:gd name="T17" fmla="*/ 20638 h 54"/>
              <a:gd name="T18" fmla="*/ 33337 w 162"/>
              <a:gd name="T19" fmla="*/ 19050 h 54"/>
              <a:gd name="T20" fmla="*/ 39687 w 162"/>
              <a:gd name="T21" fmla="*/ 15875 h 54"/>
              <a:gd name="T22" fmla="*/ 44450 w 162"/>
              <a:gd name="T23" fmla="*/ 14288 h 54"/>
              <a:gd name="T24" fmla="*/ 50800 w 162"/>
              <a:gd name="T25" fmla="*/ 12700 h 54"/>
              <a:gd name="T26" fmla="*/ 55563 w 162"/>
              <a:gd name="T27" fmla="*/ 9525 h 54"/>
              <a:gd name="T28" fmla="*/ 60325 w 162"/>
              <a:gd name="T29" fmla="*/ 6350 h 54"/>
              <a:gd name="T30" fmla="*/ 65087 w 162"/>
              <a:gd name="T31" fmla="*/ 3175 h 54"/>
              <a:gd name="T32" fmla="*/ 68262 w 162"/>
              <a:gd name="T33" fmla="*/ 0 h 54"/>
              <a:gd name="T34" fmla="*/ 257175 w 162"/>
              <a:gd name="T35" fmla="*/ 44450 h 54"/>
              <a:gd name="T36" fmla="*/ 257175 w 162"/>
              <a:gd name="T37" fmla="*/ 44450 h 54"/>
              <a:gd name="T38" fmla="*/ 255588 w 162"/>
              <a:gd name="T39" fmla="*/ 44450 h 54"/>
              <a:gd name="T40" fmla="*/ 254000 w 162"/>
              <a:gd name="T41" fmla="*/ 46037 h 54"/>
              <a:gd name="T42" fmla="*/ 252413 w 162"/>
              <a:gd name="T43" fmla="*/ 47625 h 54"/>
              <a:gd name="T44" fmla="*/ 250825 w 162"/>
              <a:gd name="T45" fmla="*/ 52388 h 54"/>
              <a:gd name="T46" fmla="*/ 246063 w 162"/>
              <a:gd name="T47" fmla="*/ 53975 h 54"/>
              <a:gd name="T48" fmla="*/ 242888 w 162"/>
              <a:gd name="T49" fmla="*/ 57150 h 54"/>
              <a:gd name="T50" fmla="*/ 239713 w 162"/>
              <a:gd name="T51" fmla="*/ 60325 h 54"/>
              <a:gd name="T52" fmla="*/ 233363 w 162"/>
              <a:gd name="T53" fmla="*/ 65088 h 54"/>
              <a:gd name="T54" fmla="*/ 230188 w 162"/>
              <a:gd name="T55" fmla="*/ 68263 h 54"/>
              <a:gd name="T56" fmla="*/ 223838 w 162"/>
              <a:gd name="T57" fmla="*/ 71438 h 54"/>
              <a:gd name="T58" fmla="*/ 219075 w 162"/>
              <a:gd name="T59" fmla="*/ 76200 h 54"/>
              <a:gd name="T60" fmla="*/ 215900 w 162"/>
              <a:gd name="T61" fmla="*/ 77788 h 54"/>
              <a:gd name="T62" fmla="*/ 209550 w 162"/>
              <a:gd name="T63" fmla="*/ 80963 h 54"/>
              <a:gd name="T64" fmla="*/ 204788 w 162"/>
              <a:gd name="T65" fmla="*/ 82550 h 54"/>
              <a:gd name="T66" fmla="*/ 200025 w 162"/>
              <a:gd name="T67" fmla="*/ 85725 h 54"/>
              <a:gd name="T68" fmla="*/ 0 w 162"/>
              <a:gd name="T69" fmla="*/ 2540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2"/>
              <a:gd name="T106" fmla="*/ 0 h 54"/>
              <a:gd name="T107" fmla="*/ 162 w 162"/>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2" h="54">
                <a:moveTo>
                  <a:pt x="0" y="16"/>
                </a:moveTo>
                <a:lnTo>
                  <a:pt x="0" y="16"/>
                </a:lnTo>
                <a:lnTo>
                  <a:pt x="1" y="16"/>
                </a:lnTo>
                <a:lnTo>
                  <a:pt x="3" y="16"/>
                </a:lnTo>
                <a:lnTo>
                  <a:pt x="5" y="15"/>
                </a:lnTo>
                <a:lnTo>
                  <a:pt x="7" y="15"/>
                </a:lnTo>
                <a:lnTo>
                  <a:pt x="11" y="14"/>
                </a:lnTo>
                <a:lnTo>
                  <a:pt x="14" y="14"/>
                </a:lnTo>
                <a:lnTo>
                  <a:pt x="18" y="13"/>
                </a:lnTo>
                <a:lnTo>
                  <a:pt x="21" y="12"/>
                </a:lnTo>
                <a:lnTo>
                  <a:pt x="25" y="10"/>
                </a:lnTo>
                <a:lnTo>
                  <a:pt x="28" y="9"/>
                </a:lnTo>
                <a:lnTo>
                  <a:pt x="32" y="8"/>
                </a:lnTo>
                <a:lnTo>
                  <a:pt x="35" y="6"/>
                </a:lnTo>
                <a:lnTo>
                  <a:pt x="38" y="4"/>
                </a:lnTo>
                <a:lnTo>
                  <a:pt x="41" y="2"/>
                </a:lnTo>
                <a:lnTo>
                  <a:pt x="43" y="0"/>
                </a:lnTo>
                <a:lnTo>
                  <a:pt x="162" y="28"/>
                </a:lnTo>
                <a:lnTo>
                  <a:pt x="161" y="28"/>
                </a:lnTo>
                <a:lnTo>
                  <a:pt x="160" y="29"/>
                </a:lnTo>
                <a:lnTo>
                  <a:pt x="159" y="30"/>
                </a:lnTo>
                <a:lnTo>
                  <a:pt x="158" y="33"/>
                </a:lnTo>
                <a:lnTo>
                  <a:pt x="155" y="34"/>
                </a:lnTo>
                <a:lnTo>
                  <a:pt x="153" y="36"/>
                </a:lnTo>
                <a:lnTo>
                  <a:pt x="151" y="38"/>
                </a:lnTo>
                <a:lnTo>
                  <a:pt x="147" y="41"/>
                </a:lnTo>
                <a:lnTo>
                  <a:pt x="145" y="43"/>
                </a:lnTo>
                <a:lnTo>
                  <a:pt x="141" y="45"/>
                </a:lnTo>
                <a:lnTo>
                  <a:pt x="138" y="48"/>
                </a:lnTo>
                <a:lnTo>
                  <a:pt x="136" y="49"/>
                </a:lnTo>
                <a:lnTo>
                  <a:pt x="132" y="51"/>
                </a:lnTo>
                <a:lnTo>
                  <a:pt x="129" y="52"/>
                </a:lnTo>
                <a:lnTo>
                  <a:pt x="126" y="54"/>
                </a:lnTo>
                <a:lnTo>
                  <a:pt x="0" y="16"/>
                </a:lnTo>
                <a:close/>
              </a:path>
            </a:pathLst>
          </a:custGeom>
          <a:solidFill>
            <a:srgbClr val="99D8D8"/>
          </a:solidFill>
          <a:ln w="9525">
            <a:noFill/>
            <a:round/>
            <a:headEnd/>
            <a:tailEnd/>
          </a:ln>
        </p:spPr>
        <p:txBody>
          <a:bodyPr/>
          <a:lstStyle/>
          <a:p>
            <a:endParaRPr lang="en-US">
              <a:latin typeface="+mj-lt"/>
            </a:endParaRPr>
          </a:p>
        </p:txBody>
      </p:sp>
      <p:sp>
        <p:nvSpPr>
          <p:cNvPr id="170" name="Freeform 166"/>
          <p:cNvSpPr>
            <a:spLocks/>
          </p:cNvSpPr>
          <p:nvPr/>
        </p:nvSpPr>
        <p:spPr bwMode="auto">
          <a:xfrm>
            <a:off x="3154412" y="3429000"/>
            <a:ext cx="92075" cy="41275"/>
          </a:xfrm>
          <a:custGeom>
            <a:avLst/>
            <a:gdLst>
              <a:gd name="T0" fmla="*/ 9525 w 58"/>
              <a:gd name="T1" fmla="*/ 41275 h 26"/>
              <a:gd name="T2" fmla="*/ 92075 w 58"/>
              <a:gd name="T3" fmla="*/ 15875 h 26"/>
              <a:gd name="T4" fmla="*/ 41275 w 58"/>
              <a:gd name="T5" fmla="*/ 0 h 26"/>
              <a:gd name="T6" fmla="*/ 0 w 58"/>
              <a:gd name="T7" fmla="*/ 4763 h 26"/>
              <a:gd name="T8" fmla="*/ 0 w 58"/>
              <a:gd name="T9" fmla="*/ 39688 h 26"/>
              <a:gd name="T10" fmla="*/ 9525 w 58"/>
              <a:gd name="T11" fmla="*/ 41275 h 26"/>
              <a:gd name="T12" fmla="*/ 0 60000 65536"/>
              <a:gd name="T13" fmla="*/ 0 60000 65536"/>
              <a:gd name="T14" fmla="*/ 0 60000 65536"/>
              <a:gd name="T15" fmla="*/ 0 60000 65536"/>
              <a:gd name="T16" fmla="*/ 0 60000 65536"/>
              <a:gd name="T17" fmla="*/ 0 60000 65536"/>
              <a:gd name="T18" fmla="*/ 0 w 58"/>
              <a:gd name="T19" fmla="*/ 0 h 26"/>
              <a:gd name="T20" fmla="*/ 58 w 58"/>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58" h="26">
                <a:moveTo>
                  <a:pt x="6" y="26"/>
                </a:moveTo>
                <a:lnTo>
                  <a:pt x="58" y="10"/>
                </a:lnTo>
                <a:lnTo>
                  <a:pt x="26" y="0"/>
                </a:lnTo>
                <a:lnTo>
                  <a:pt x="0" y="3"/>
                </a:lnTo>
                <a:lnTo>
                  <a:pt x="0" y="25"/>
                </a:lnTo>
                <a:lnTo>
                  <a:pt x="6" y="26"/>
                </a:lnTo>
                <a:close/>
              </a:path>
            </a:pathLst>
          </a:custGeom>
          <a:solidFill>
            <a:srgbClr val="001999"/>
          </a:solidFill>
          <a:ln w="9525">
            <a:noFill/>
            <a:round/>
            <a:headEnd/>
            <a:tailEnd/>
          </a:ln>
        </p:spPr>
        <p:txBody>
          <a:bodyPr/>
          <a:lstStyle/>
          <a:p>
            <a:endParaRPr lang="en-US">
              <a:latin typeface="+mj-lt"/>
            </a:endParaRPr>
          </a:p>
        </p:txBody>
      </p:sp>
      <p:sp>
        <p:nvSpPr>
          <p:cNvPr id="171" name="Freeform 167"/>
          <p:cNvSpPr>
            <a:spLocks/>
          </p:cNvSpPr>
          <p:nvPr/>
        </p:nvSpPr>
        <p:spPr bwMode="auto">
          <a:xfrm>
            <a:off x="2916287" y="3252788"/>
            <a:ext cx="49213" cy="196850"/>
          </a:xfrm>
          <a:custGeom>
            <a:avLst/>
            <a:gdLst>
              <a:gd name="T0" fmla="*/ 49213 w 31"/>
              <a:gd name="T1" fmla="*/ 4763 h 124"/>
              <a:gd name="T2" fmla="*/ 49213 w 31"/>
              <a:gd name="T3" fmla="*/ 3175 h 124"/>
              <a:gd name="T4" fmla="*/ 47625 w 31"/>
              <a:gd name="T5" fmla="*/ 3175 h 124"/>
              <a:gd name="T6" fmla="*/ 47625 w 31"/>
              <a:gd name="T7" fmla="*/ 3175 h 124"/>
              <a:gd name="T8" fmla="*/ 46038 w 31"/>
              <a:gd name="T9" fmla="*/ 3175 h 124"/>
              <a:gd name="T10" fmla="*/ 42863 w 31"/>
              <a:gd name="T11" fmla="*/ 1588 h 124"/>
              <a:gd name="T12" fmla="*/ 41275 w 31"/>
              <a:gd name="T13" fmla="*/ 1588 h 124"/>
              <a:gd name="T14" fmla="*/ 36513 w 31"/>
              <a:gd name="T15" fmla="*/ 0 h 124"/>
              <a:gd name="T16" fmla="*/ 34925 w 31"/>
              <a:gd name="T17" fmla="*/ 0 h 124"/>
              <a:gd name="T18" fmla="*/ 31750 w 31"/>
              <a:gd name="T19" fmla="*/ 0 h 124"/>
              <a:gd name="T20" fmla="*/ 26988 w 31"/>
              <a:gd name="T21" fmla="*/ 0 h 124"/>
              <a:gd name="T22" fmla="*/ 22225 w 31"/>
              <a:gd name="T23" fmla="*/ 0 h 124"/>
              <a:gd name="T24" fmla="*/ 19050 w 31"/>
              <a:gd name="T25" fmla="*/ 1588 h 124"/>
              <a:gd name="T26" fmla="*/ 14288 w 31"/>
              <a:gd name="T27" fmla="*/ 1588 h 124"/>
              <a:gd name="T28" fmla="*/ 9525 w 31"/>
              <a:gd name="T29" fmla="*/ 3175 h 124"/>
              <a:gd name="T30" fmla="*/ 4763 w 31"/>
              <a:gd name="T31" fmla="*/ 4763 h 124"/>
              <a:gd name="T32" fmla="*/ 0 w 31"/>
              <a:gd name="T33" fmla="*/ 9525 h 124"/>
              <a:gd name="T34" fmla="*/ 0 w 31"/>
              <a:gd name="T35" fmla="*/ 196850 h 124"/>
              <a:gd name="T36" fmla="*/ 1588 w 31"/>
              <a:gd name="T37" fmla="*/ 196850 h 124"/>
              <a:gd name="T38" fmla="*/ 1588 w 31"/>
              <a:gd name="T39" fmla="*/ 196850 h 124"/>
              <a:gd name="T40" fmla="*/ 3175 w 31"/>
              <a:gd name="T41" fmla="*/ 196850 h 124"/>
              <a:gd name="T42" fmla="*/ 4763 w 31"/>
              <a:gd name="T43" fmla="*/ 196850 h 124"/>
              <a:gd name="T44" fmla="*/ 7938 w 31"/>
              <a:gd name="T45" fmla="*/ 195263 h 124"/>
              <a:gd name="T46" fmla="*/ 11113 w 31"/>
              <a:gd name="T47" fmla="*/ 195263 h 124"/>
              <a:gd name="T48" fmla="*/ 12700 w 31"/>
              <a:gd name="T49" fmla="*/ 195263 h 124"/>
              <a:gd name="T50" fmla="*/ 15875 w 31"/>
              <a:gd name="T51" fmla="*/ 192088 h 124"/>
              <a:gd name="T52" fmla="*/ 20638 w 31"/>
              <a:gd name="T53" fmla="*/ 192088 h 124"/>
              <a:gd name="T54" fmla="*/ 23813 w 31"/>
              <a:gd name="T55" fmla="*/ 190500 h 124"/>
              <a:gd name="T56" fmla="*/ 26988 w 31"/>
              <a:gd name="T57" fmla="*/ 188913 h 124"/>
              <a:gd name="T58" fmla="*/ 33338 w 31"/>
              <a:gd name="T59" fmla="*/ 187325 h 124"/>
              <a:gd name="T60" fmla="*/ 36513 w 31"/>
              <a:gd name="T61" fmla="*/ 185738 h 124"/>
              <a:gd name="T62" fmla="*/ 41275 w 31"/>
              <a:gd name="T63" fmla="*/ 184150 h 124"/>
              <a:gd name="T64" fmla="*/ 46038 w 31"/>
              <a:gd name="T65" fmla="*/ 179388 h 124"/>
              <a:gd name="T66" fmla="*/ 49213 w 31"/>
              <a:gd name="T67" fmla="*/ 177800 h 124"/>
              <a:gd name="T68" fmla="*/ 49213 w 31"/>
              <a:gd name="T69" fmla="*/ 4763 h 1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
              <a:gd name="T106" fmla="*/ 0 h 124"/>
              <a:gd name="T107" fmla="*/ 31 w 31"/>
              <a:gd name="T108" fmla="*/ 124 h 1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 h="124">
                <a:moveTo>
                  <a:pt x="31" y="3"/>
                </a:moveTo>
                <a:lnTo>
                  <a:pt x="31" y="2"/>
                </a:lnTo>
                <a:lnTo>
                  <a:pt x="30" y="2"/>
                </a:lnTo>
                <a:lnTo>
                  <a:pt x="29" y="2"/>
                </a:lnTo>
                <a:lnTo>
                  <a:pt x="27" y="1"/>
                </a:lnTo>
                <a:lnTo>
                  <a:pt x="26" y="1"/>
                </a:lnTo>
                <a:lnTo>
                  <a:pt x="23" y="0"/>
                </a:lnTo>
                <a:lnTo>
                  <a:pt x="22" y="0"/>
                </a:lnTo>
                <a:lnTo>
                  <a:pt x="20" y="0"/>
                </a:lnTo>
                <a:lnTo>
                  <a:pt x="17" y="0"/>
                </a:lnTo>
                <a:lnTo>
                  <a:pt x="14" y="0"/>
                </a:lnTo>
                <a:lnTo>
                  <a:pt x="12" y="1"/>
                </a:lnTo>
                <a:lnTo>
                  <a:pt x="9" y="1"/>
                </a:lnTo>
                <a:lnTo>
                  <a:pt x="6" y="2"/>
                </a:lnTo>
                <a:lnTo>
                  <a:pt x="3" y="3"/>
                </a:lnTo>
                <a:lnTo>
                  <a:pt x="0" y="6"/>
                </a:lnTo>
                <a:lnTo>
                  <a:pt x="0" y="124"/>
                </a:lnTo>
                <a:lnTo>
                  <a:pt x="1" y="124"/>
                </a:lnTo>
                <a:lnTo>
                  <a:pt x="2" y="124"/>
                </a:lnTo>
                <a:lnTo>
                  <a:pt x="3" y="124"/>
                </a:lnTo>
                <a:lnTo>
                  <a:pt x="5" y="123"/>
                </a:lnTo>
                <a:lnTo>
                  <a:pt x="7" y="123"/>
                </a:lnTo>
                <a:lnTo>
                  <a:pt x="8" y="123"/>
                </a:lnTo>
                <a:lnTo>
                  <a:pt x="10" y="121"/>
                </a:lnTo>
                <a:lnTo>
                  <a:pt x="13" y="121"/>
                </a:lnTo>
                <a:lnTo>
                  <a:pt x="15" y="120"/>
                </a:lnTo>
                <a:lnTo>
                  <a:pt x="17" y="119"/>
                </a:lnTo>
                <a:lnTo>
                  <a:pt x="21" y="118"/>
                </a:lnTo>
                <a:lnTo>
                  <a:pt x="23" y="117"/>
                </a:lnTo>
                <a:lnTo>
                  <a:pt x="26" y="116"/>
                </a:lnTo>
                <a:lnTo>
                  <a:pt x="29" y="113"/>
                </a:lnTo>
                <a:lnTo>
                  <a:pt x="31" y="112"/>
                </a:lnTo>
                <a:lnTo>
                  <a:pt x="31" y="3"/>
                </a:lnTo>
                <a:close/>
              </a:path>
            </a:pathLst>
          </a:custGeom>
          <a:solidFill>
            <a:srgbClr val="7FBFBF"/>
          </a:solidFill>
          <a:ln w="9525">
            <a:noFill/>
            <a:round/>
            <a:headEnd/>
            <a:tailEnd/>
          </a:ln>
        </p:spPr>
        <p:txBody>
          <a:bodyPr/>
          <a:lstStyle/>
          <a:p>
            <a:endParaRPr lang="en-US">
              <a:latin typeface="+mj-lt"/>
            </a:endParaRPr>
          </a:p>
        </p:txBody>
      </p:sp>
      <p:sp>
        <p:nvSpPr>
          <p:cNvPr id="172" name="Freeform 168"/>
          <p:cNvSpPr>
            <a:spLocks/>
          </p:cNvSpPr>
          <p:nvPr/>
        </p:nvSpPr>
        <p:spPr bwMode="auto">
          <a:xfrm>
            <a:off x="2917875" y="3254375"/>
            <a:ext cx="42862" cy="165100"/>
          </a:xfrm>
          <a:custGeom>
            <a:avLst/>
            <a:gdLst>
              <a:gd name="T0" fmla="*/ 42862 w 27"/>
              <a:gd name="T1" fmla="*/ 3175 h 104"/>
              <a:gd name="T2" fmla="*/ 42862 w 27"/>
              <a:gd name="T3" fmla="*/ 3175 h 104"/>
              <a:gd name="T4" fmla="*/ 41275 w 27"/>
              <a:gd name="T5" fmla="*/ 3175 h 104"/>
              <a:gd name="T6" fmla="*/ 41275 w 27"/>
              <a:gd name="T7" fmla="*/ 3175 h 104"/>
              <a:gd name="T8" fmla="*/ 39687 w 27"/>
              <a:gd name="T9" fmla="*/ 1588 h 104"/>
              <a:gd name="T10" fmla="*/ 36512 w 27"/>
              <a:gd name="T11" fmla="*/ 1588 h 104"/>
              <a:gd name="T12" fmla="*/ 34925 w 27"/>
              <a:gd name="T13" fmla="*/ 0 h 104"/>
              <a:gd name="T14" fmla="*/ 31750 w 27"/>
              <a:gd name="T15" fmla="*/ 0 h 104"/>
              <a:gd name="T16" fmla="*/ 30162 w 27"/>
              <a:gd name="T17" fmla="*/ 0 h 104"/>
              <a:gd name="T18" fmla="*/ 25400 w 27"/>
              <a:gd name="T19" fmla="*/ 0 h 104"/>
              <a:gd name="T20" fmla="*/ 22225 w 27"/>
              <a:gd name="T21" fmla="*/ 0 h 104"/>
              <a:gd name="T22" fmla="*/ 19050 w 27"/>
              <a:gd name="T23" fmla="*/ 0 h 104"/>
              <a:gd name="T24" fmla="*/ 14287 w 27"/>
              <a:gd name="T25" fmla="*/ 0 h 104"/>
              <a:gd name="T26" fmla="*/ 12700 w 27"/>
              <a:gd name="T27" fmla="*/ 1588 h 104"/>
              <a:gd name="T28" fmla="*/ 7937 w 27"/>
              <a:gd name="T29" fmla="*/ 3175 h 104"/>
              <a:gd name="T30" fmla="*/ 3175 w 27"/>
              <a:gd name="T31" fmla="*/ 6350 h 104"/>
              <a:gd name="T32" fmla="*/ 0 w 27"/>
              <a:gd name="T33" fmla="*/ 7938 h 104"/>
              <a:gd name="T34" fmla="*/ 0 w 27"/>
              <a:gd name="T35" fmla="*/ 165100 h 104"/>
              <a:gd name="T36" fmla="*/ 0 w 27"/>
              <a:gd name="T37" fmla="*/ 165100 h 104"/>
              <a:gd name="T38" fmla="*/ 1587 w 27"/>
              <a:gd name="T39" fmla="*/ 165100 h 104"/>
              <a:gd name="T40" fmla="*/ 1587 w 27"/>
              <a:gd name="T41" fmla="*/ 165100 h 104"/>
              <a:gd name="T42" fmla="*/ 3175 w 27"/>
              <a:gd name="T43" fmla="*/ 165100 h 104"/>
              <a:gd name="T44" fmla="*/ 6350 w 27"/>
              <a:gd name="T45" fmla="*/ 165100 h 104"/>
              <a:gd name="T46" fmla="*/ 9525 w 27"/>
              <a:gd name="T47" fmla="*/ 165100 h 104"/>
              <a:gd name="T48" fmla="*/ 11112 w 27"/>
              <a:gd name="T49" fmla="*/ 163513 h 104"/>
              <a:gd name="T50" fmla="*/ 14287 w 27"/>
              <a:gd name="T51" fmla="*/ 163513 h 104"/>
              <a:gd name="T52" fmla="*/ 17462 w 27"/>
              <a:gd name="T53" fmla="*/ 161925 h 104"/>
              <a:gd name="T54" fmla="*/ 20637 w 27"/>
              <a:gd name="T55" fmla="*/ 161925 h 104"/>
              <a:gd name="T56" fmla="*/ 23812 w 27"/>
              <a:gd name="T57" fmla="*/ 160338 h 104"/>
              <a:gd name="T58" fmla="*/ 28575 w 27"/>
              <a:gd name="T59" fmla="*/ 157163 h 104"/>
              <a:gd name="T60" fmla="*/ 31750 w 27"/>
              <a:gd name="T61" fmla="*/ 155575 h 104"/>
              <a:gd name="T62" fmla="*/ 34925 w 27"/>
              <a:gd name="T63" fmla="*/ 153988 h 104"/>
              <a:gd name="T64" fmla="*/ 39687 w 27"/>
              <a:gd name="T65" fmla="*/ 152400 h 104"/>
              <a:gd name="T66" fmla="*/ 42862 w 27"/>
              <a:gd name="T67" fmla="*/ 149225 h 104"/>
              <a:gd name="T68" fmla="*/ 42862 w 27"/>
              <a:gd name="T69" fmla="*/ 3175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104"/>
              <a:gd name="T107" fmla="*/ 27 w 27"/>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104">
                <a:moveTo>
                  <a:pt x="27" y="2"/>
                </a:moveTo>
                <a:lnTo>
                  <a:pt x="27" y="2"/>
                </a:lnTo>
                <a:lnTo>
                  <a:pt x="26" y="2"/>
                </a:lnTo>
                <a:lnTo>
                  <a:pt x="25" y="1"/>
                </a:lnTo>
                <a:lnTo>
                  <a:pt x="23" y="1"/>
                </a:lnTo>
                <a:lnTo>
                  <a:pt x="22" y="0"/>
                </a:lnTo>
                <a:lnTo>
                  <a:pt x="20" y="0"/>
                </a:lnTo>
                <a:lnTo>
                  <a:pt x="19" y="0"/>
                </a:lnTo>
                <a:lnTo>
                  <a:pt x="16" y="0"/>
                </a:lnTo>
                <a:lnTo>
                  <a:pt x="14" y="0"/>
                </a:lnTo>
                <a:lnTo>
                  <a:pt x="12" y="0"/>
                </a:lnTo>
                <a:lnTo>
                  <a:pt x="9" y="0"/>
                </a:lnTo>
                <a:lnTo>
                  <a:pt x="8" y="1"/>
                </a:lnTo>
                <a:lnTo>
                  <a:pt x="5" y="2"/>
                </a:lnTo>
                <a:lnTo>
                  <a:pt x="2" y="4"/>
                </a:lnTo>
                <a:lnTo>
                  <a:pt x="0" y="5"/>
                </a:lnTo>
                <a:lnTo>
                  <a:pt x="0" y="104"/>
                </a:lnTo>
                <a:lnTo>
                  <a:pt x="1" y="104"/>
                </a:lnTo>
                <a:lnTo>
                  <a:pt x="2" y="104"/>
                </a:lnTo>
                <a:lnTo>
                  <a:pt x="4" y="104"/>
                </a:lnTo>
                <a:lnTo>
                  <a:pt x="6" y="104"/>
                </a:lnTo>
                <a:lnTo>
                  <a:pt x="7" y="103"/>
                </a:lnTo>
                <a:lnTo>
                  <a:pt x="9" y="103"/>
                </a:lnTo>
                <a:lnTo>
                  <a:pt x="11" y="102"/>
                </a:lnTo>
                <a:lnTo>
                  <a:pt x="13" y="102"/>
                </a:lnTo>
                <a:lnTo>
                  <a:pt x="15" y="101"/>
                </a:lnTo>
                <a:lnTo>
                  <a:pt x="18" y="99"/>
                </a:lnTo>
                <a:lnTo>
                  <a:pt x="20" y="98"/>
                </a:lnTo>
                <a:lnTo>
                  <a:pt x="22" y="97"/>
                </a:lnTo>
                <a:lnTo>
                  <a:pt x="25" y="96"/>
                </a:lnTo>
                <a:lnTo>
                  <a:pt x="27" y="94"/>
                </a:lnTo>
                <a:lnTo>
                  <a:pt x="27" y="2"/>
                </a:lnTo>
                <a:close/>
              </a:path>
            </a:pathLst>
          </a:custGeom>
          <a:solidFill>
            <a:srgbClr val="93CCCC"/>
          </a:solidFill>
          <a:ln w="9525">
            <a:noFill/>
            <a:round/>
            <a:headEnd/>
            <a:tailEnd/>
          </a:ln>
        </p:spPr>
        <p:txBody>
          <a:bodyPr/>
          <a:lstStyle/>
          <a:p>
            <a:endParaRPr lang="en-US">
              <a:latin typeface="+mj-lt"/>
            </a:endParaRPr>
          </a:p>
        </p:txBody>
      </p:sp>
      <p:sp>
        <p:nvSpPr>
          <p:cNvPr id="173" name="Freeform 169"/>
          <p:cNvSpPr>
            <a:spLocks/>
          </p:cNvSpPr>
          <p:nvPr/>
        </p:nvSpPr>
        <p:spPr bwMode="auto">
          <a:xfrm>
            <a:off x="2919462" y="3255963"/>
            <a:ext cx="34925" cy="133350"/>
          </a:xfrm>
          <a:custGeom>
            <a:avLst/>
            <a:gdLst>
              <a:gd name="T0" fmla="*/ 34925 w 22"/>
              <a:gd name="T1" fmla="*/ 4762 h 84"/>
              <a:gd name="T2" fmla="*/ 34925 w 22"/>
              <a:gd name="T3" fmla="*/ 4762 h 84"/>
              <a:gd name="T4" fmla="*/ 33338 w 22"/>
              <a:gd name="T5" fmla="*/ 1588 h 84"/>
              <a:gd name="T6" fmla="*/ 33338 w 22"/>
              <a:gd name="T7" fmla="*/ 1588 h 84"/>
              <a:gd name="T8" fmla="*/ 31750 w 22"/>
              <a:gd name="T9" fmla="*/ 1588 h 84"/>
              <a:gd name="T10" fmla="*/ 30163 w 22"/>
              <a:gd name="T11" fmla="*/ 1588 h 84"/>
              <a:gd name="T12" fmla="*/ 28575 w 22"/>
              <a:gd name="T13" fmla="*/ 0 h 84"/>
              <a:gd name="T14" fmla="*/ 26988 w 22"/>
              <a:gd name="T15" fmla="*/ 0 h 84"/>
              <a:gd name="T16" fmla="*/ 23812 w 22"/>
              <a:gd name="T17" fmla="*/ 0 h 84"/>
              <a:gd name="T18" fmla="*/ 22225 w 22"/>
              <a:gd name="T19" fmla="*/ 0 h 84"/>
              <a:gd name="T20" fmla="*/ 19050 w 22"/>
              <a:gd name="T21" fmla="*/ 0 h 84"/>
              <a:gd name="T22" fmla="*/ 15875 w 22"/>
              <a:gd name="T23" fmla="*/ 0 h 84"/>
              <a:gd name="T24" fmla="*/ 12700 w 22"/>
              <a:gd name="T25" fmla="*/ 0 h 84"/>
              <a:gd name="T26" fmla="*/ 9525 w 22"/>
              <a:gd name="T27" fmla="*/ 1588 h 84"/>
              <a:gd name="T28" fmla="*/ 6350 w 22"/>
              <a:gd name="T29" fmla="*/ 1588 h 84"/>
              <a:gd name="T30" fmla="*/ 4762 w 22"/>
              <a:gd name="T31" fmla="*/ 4762 h 84"/>
              <a:gd name="T32" fmla="*/ 0 w 22"/>
              <a:gd name="T33" fmla="*/ 6350 h 84"/>
              <a:gd name="T34" fmla="*/ 0 w 22"/>
              <a:gd name="T35" fmla="*/ 133350 h 84"/>
              <a:gd name="T36" fmla="*/ 0 w 22"/>
              <a:gd name="T37" fmla="*/ 133350 h 84"/>
              <a:gd name="T38" fmla="*/ 0 w 22"/>
              <a:gd name="T39" fmla="*/ 133350 h 84"/>
              <a:gd name="T40" fmla="*/ 1588 w 22"/>
              <a:gd name="T41" fmla="*/ 133350 h 84"/>
              <a:gd name="T42" fmla="*/ 4762 w 22"/>
              <a:gd name="T43" fmla="*/ 133350 h 84"/>
              <a:gd name="T44" fmla="*/ 6350 w 22"/>
              <a:gd name="T45" fmla="*/ 133350 h 84"/>
              <a:gd name="T46" fmla="*/ 7938 w 22"/>
              <a:gd name="T47" fmla="*/ 133350 h 84"/>
              <a:gd name="T48" fmla="*/ 9525 w 22"/>
              <a:gd name="T49" fmla="*/ 133350 h 84"/>
              <a:gd name="T50" fmla="*/ 11112 w 22"/>
              <a:gd name="T51" fmla="*/ 131763 h 84"/>
              <a:gd name="T52" fmla="*/ 15875 w 22"/>
              <a:gd name="T53" fmla="*/ 131763 h 84"/>
              <a:gd name="T54" fmla="*/ 17463 w 22"/>
              <a:gd name="T55" fmla="*/ 130175 h 84"/>
              <a:gd name="T56" fmla="*/ 20637 w 22"/>
              <a:gd name="T57" fmla="*/ 130175 h 84"/>
              <a:gd name="T58" fmla="*/ 22225 w 22"/>
              <a:gd name="T59" fmla="*/ 128588 h 84"/>
              <a:gd name="T60" fmla="*/ 26988 w 22"/>
              <a:gd name="T61" fmla="*/ 127000 h 84"/>
              <a:gd name="T62" fmla="*/ 30163 w 22"/>
              <a:gd name="T63" fmla="*/ 125413 h 84"/>
              <a:gd name="T64" fmla="*/ 31750 w 22"/>
              <a:gd name="T65" fmla="*/ 122238 h 84"/>
              <a:gd name="T66" fmla="*/ 34925 w 22"/>
              <a:gd name="T67" fmla="*/ 120650 h 84"/>
              <a:gd name="T68" fmla="*/ 34925 w 22"/>
              <a:gd name="T69" fmla="*/ 4762 h 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84"/>
              <a:gd name="T107" fmla="*/ 22 w 22"/>
              <a:gd name="T108" fmla="*/ 84 h 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84">
                <a:moveTo>
                  <a:pt x="22" y="3"/>
                </a:moveTo>
                <a:lnTo>
                  <a:pt x="22" y="3"/>
                </a:lnTo>
                <a:lnTo>
                  <a:pt x="21" y="1"/>
                </a:lnTo>
                <a:lnTo>
                  <a:pt x="20" y="1"/>
                </a:lnTo>
                <a:lnTo>
                  <a:pt x="19" y="1"/>
                </a:lnTo>
                <a:lnTo>
                  <a:pt x="18" y="0"/>
                </a:lnTo>
                <a:lnTo>
                  <a:pt x="17" y="0"/>
                </a:lnTo>
                <a:lnTo>
                  <a:pt x="15" y="0"/>
                </a:lnTo>
                <a:lnTo>
                  <a:pt x="14" y="0"/>
                </a:lnTo>
                <a:lnTo>
                  <a:pt x="12" y="0"/>
                </a:lnTo>
                <a:lnTo>
                  <a:pt x="10" y="0"/>
                </a:lnTo>
                <a:lnTo>
                  <a:pt x="8" y="0"/>
                </a:lnTo>
                <a:lnTo>
                  <a:pt x="6" y="1"/>
                </a:lnTo>
                <a:lnTo>
                  <a:pt x="4" y="1"/>
                </a:lnTo>
                <a:lnTo>
                  <a:pt x="3" y="3"/>
                </a:lnTo>
                <a:lnTo>
                  <a:pt x="0" y="4"/>
                </a:lnTo>
                <a:lnTo>
                  <a:pt x="0" y="84"/>
                </a:lnTo>
                <a:lnTo>
                  <a:pt x="1" y="84"/>
                </a:lnTo>
                <a:lnTo>
                  <a:pt x="3" y="84"/>
                </a:lnTo>
                <a:lnTo>
                  <a:pt x="4" y="84"/>
                </a:lnTo>
                <a:lnTo>
                  <a:pt x="5" y="84"/>
                </a:lnTo>
                <a:lnTo>
                  <a:pt x="6" y="84"/>
                </a:lnTo>
                <a:lnTo>
                  <a:pt x="7" y="83"/>
                </a:lnTo>
                <a:lnTo>
                  <a:pt x="10" y="83"/>
                </a:lnTo>
                <a:lnTo>
                  <a:pt x="11" y="82"/>
                </a:lnTo>
                <a:lnTo>
                  <a:pt x="13" y="82"/>
                </a:lnTo>
                <a:lnTo>
                  <a:pt x="14" y="81"/>
                </a:lnTo>
                <a:lnTo>
                  <a:pt x="17" y="80"/>
                </a:lnTo>
                <a:lnTo>
                  <a:pt x="19" y="79"/>
                </a:lnTo>
                <a:lnTo>
                  <a:pt x="20" y="77"/>
                </a:lnTo>
                <a:lnTo>
                  <a:pt x="22" y="76"/>
                </a:lnTo>
                <a:lnTo>
                  <a:pt x="22" y="3"/>
                </a:lnTo>
                <a:close/>
              </a:path>
            </a:pathLst>
          </a:custGeom>
          <a:solidFill>
            <a:srgbClr val="A8D8D8"/>
          </a:solidFill>
          <a:ln w="9525">
            <a:noFill/>
            <a:round/>
            <a:headEnd/>
            <a:tailEnd/>
          </a:ln>
        </p:spPr>
        <p:txBody>
          <a:bodyPr/>
          <a:lstStyle/>
          <a:p>
            <a:endParaRPr lang="en-US">
              <a:latin typeface="+mj-lt"/>
            </a:endParaRPr>
          </a:p>
        </p:txBody>
      </p:sp>
      <p:sp>
        <p:nvSpPr>
          <p:cNvPr id="174" name="Freeform 170"/>
          <p:cNvSpPr>
            <a:spLocks/>
          </p:cNvSpPr>
          <p:nvPr/>
        </p:nvSpPr>
        <p:spPr bwMode="auto">
          <a:xfrm>
            <a:off x="2921050" y="3257550"/>
            <a:ext cx="28575" cy="104775"/>
          </a:xfrm>
          <a:custGeom>
            <a:avLst/>
            <a:gdLst>
              <a:gd name="T0" fmla="*/ 28575 w 18"/>
              <a:gd name="T1" fmla="*/ 3175 h 66"/>
              <a:gd name="T2" fmla="*/ 28575 w 18"/>
              <a:gd name="T3" fmla="*/ 3175 h 66"/>
              <a:gd name="T4" fmla="*/ 26988 w 18"/>
              <a:gd name="T5" fmla="*/ 3175 h 66"/>
              <a:gd name="T6" fmla="*/ 22225 w 18"/>
              <a:gd name="T7" fmla="*/ 0 h 66"/>
              <a:gd name="T8" fmla="*/ 19050 w 18"/>
              <a:gd name="T9" fmla="*/ 0 h 66"/>
              <a:gd name="T10" fmla="*/ 15875 w 18"/>
              <a:gd name="T11" fmla="*/ 0 h 66"/>
              <a:gd name="T12" fmla="*/ 9525 w 18"/>
              <a:gd name="T13" fmla="*/ 0 h 66"/>
              <a:gd name="T14" fmla="*/ 4762 w 18"/>
              <a:gd name="T15" fmla="*/ 3175 h 66"/>
              <a:gd name="T16" fmla="*/ 0 w 18"/>
              <a:gd name="T17" fmla="*/ 4762 h 66"/>
              <a:gd name="T18" fmla="*/ 0 w 18"/>
              <a:gd name="T19" fmla="*/ 104775 h 66"/>
              <a:gd name="T20" fmla="*/ 0 w 18"/>
              <a:gd name="T21" fmla="*/ 104775 h 66"/>
              <a:gd name="T22" fmla="*/ 3175 w 18"/>
              <a:gd name="T23" fmla="*/ 104775 h 66"/>
              <a:gd name="T24" fmla="*/ 6350 w 18"/>
              <a:gd name="T25" fmla="*/ 103188 h 66"/>
              <a:gd name="T26" fmla="*/ 9525 w 18"/>
              <a:gd name="T27" fmla="*/ 103188 h 66"/>
              <a:gd name="T28" fmla="*/ 14288 w 18"/>
              <a:gd name="T29" fmla="*/ 101600 h 66"/>
              <a:gd name="T30" fmla="*/ 19050 w 18"/>
              <a:gd name="T31" fmla="*/ 98425 h 66"/>
              <a:gd name="T32" fmla="*/ 22225 w 18"/>
              <a:gd name="T33" fmla="*/ 96837 h 66"/>
              <a:gd name="T34" fmla="*/ 28575 w 18"/>
              <a:gd name="T35" fmla="*/ 93662 h 66"/>
              <a:gd name="T36" fmla="*/ 28575 w 18"/>
              <a:gd name="T37" fmla="*/ 3175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66"/>
              <a:gd name="T59" fmla="*/ 18 w 18"/>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66">
                <a:moveTo>
                  <a:pt x="18" y="2"/>
                </a:moveTo>
                <a:lnTo>
                  <a:pt x="18" y="2"/>
                </a:lnTo>
                <a:lnTo>
                  <a:pt x="17" y="2"/>
                </a:lnTo>
                <a:lnTo>
                  <a:pt x="14" y="0"/>
                </a:lnTo>
                <a:lnTo>
                  <a:pt x="12" y="0"/>
                </a:lnTo>
                <a:lnTo>
                  <a:pt x="10" y="0"/>
                </a:lnTo>
                <a:lnTo>
                  <a:pt x="6" y="0"/>
                </a:lnTo>
                <a:lnTo>
                  <a:pt x="3" y="2"/>
                </a:lnTo>
                <a:lnTo>
                  <a:pt x="0" y="3"/>
                </a:lnTo>
                <a:lnTo>
                  <a:pt x="0" y="66"/>
                </a:lnTo>
                <a:lnTo>
                  <a:pt x="2" y="66"/>
                </a:lnTo>
                <a:lnTo>
                  <a:pt x="4" y="65"/>
                </a:lnTo>
                <a:lnTo>
                  <a:pt x="6" y="65"/>
                </a:lnTo>
                <a:lnTo>
                  <a:pt x="9" y="64"/>
                </a:lnTo>
                <a:lnTo>
                  <a:pt x="12" y="62"/>
                </a:lnTo>
                <a:lnTo>
                  <a:pt x="14" y="61"/>
                </a:lnTo>
                <a:lnTo>
                  <a:pt x="18" y="59"/>
                </a:lnTo>
                <a:lnTo>
                  <a:pt x="18" y="2"/>
                </a:lnTo>
                <a:close/>
              </a:path>
            </a:pathLst>
          </a:custGeom>
          <a:solidFill>
            <a:srgbClr val="BCE5E5"/>
          </a:solidFill>
          <a:ln w="9525">
            <a:noFill/>
            <a:round/>
            <a:headEnd/>
            <a:tailEnd/>
          </a:ln>
        </p:spPr>
        <p:txBody>
          <a:bodyPr/>
          <a:lstStyle/>
          <a:p>
            <a:endParaRPr lang="en-US">
              <a:latin typeface="+mj-lt"/>
            </a:endParaRPr>
          </a:p>
        </p:txBody>
      </p:sp>
      <p:sp>
        <p:nvSpPr>
          <p:cNvPr id="175" name="Freeform 171"/>
          <p:cNvSpPr>
            <a:spLocks/>
          </p:cNvSpPr>
          <p:nvPr/>
        </p:nvSpPr>
        <p:spPr bwMode="auto">
          <a:xfrm>
            <a:off x="2921050" y="3260725"/>
            <a:ext cx="22225" cy="71438"/>
          </a:xfrm>
          <a:custGeom>
            <a:avLst/>
            <a:gdLst>
              <a:gd name="T0" fmla="*/ 22225 w 14"/>
              <a:gd name="T1" fmla="*/ 1588 h 45"/>
              <a:gd name="T2" fmla="*/ 22225 w 14"/>
              <a:gd name="T3" fmla="*/ 0 h 45"/>
              <a:gd name="T4" fmla="*/ 20638 w 14"/>
              <a:gd name="T5" fmla="*/ 0 h 45"/>
              <a:gd name="T6" fmla="*/ 19050 w 14"/>
              <a:gd name="T7" fmla="*/ 0 h 45"/>
              <a:gd name="T8" fmla="*/ 15875 w 14"/>
              <a:gd name="T9" fmla="*/ 0 h 45"/>
              <a:gd name="T10" fmla="*/ 14288 w 14"/>
              <a:gd name="T11" fmla="*/ 0 h 45"/>
              <a:gd name="T12" fmla="*/ 9525 w 14"/>
              <a:gd name="T13" fmla="*/ 0 h 45"/>
              <a:gd name="T14" fmla="*/ 4763 w 14"/>
              <a:gd name="T15" fmla="*/ 0 h 45"/>
              <a:gd name="T16" fmla="*/ 0 w 14"/>
              <a:gd name="T17" fmla="*/ 3175 h 45"/>
              <a:gd name="T18" fmla="*/ 0 w 14"/>
              <a:gd name="T19" fmla="*/ 71438 h 45"/>
              <a:gd name="T20" fmla="*/ 3175 w 14"/>
              <a:gd name="T21" fmla="*/ 71438 h 45"/>
              <a:gd name="T22" fmla="*/ 3175 w 14"/>
              <a:gd name="T23" fmla="*/ 71438 h 45"/>
              <a:gd name="T24" fmla="*/ 6350 w 14"/>
              <a:gd name="T25" fmla="*/ 71438 h 45"/>
              <a:gd name="T26" fmla="*/ 7938 w 14"/>
              <a:gd name="T27" fmla="*/ 69850 h 45"/>
              <a:gd name="T28" fmla="*/ 11113 w 14"/>
              <a:gd name="T29" fmla="*/ 69850 h 45"/>
              <a:gd name="T30" fmla="*/ 15875 w 14"/>
              <a:gd name="T31" fmla="*/ 68263 h 45"/>
              <a:gd name="T32" fmla="*/ 19050 w 14"/>
              <a:gd name="T33" fmla="*/ 66675 h 45"/>
              <a:gd name="T34" fmla="*/ 22225 w 14"/>
              <a:gd name="T35" fmla="*/ 65088 h 45"/>
              <a:gd name="T36" fmla="*/ 22225 w 14"/>
              <a:gd name="T37" fmla="*/ 1588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45"/>
              <a:gd name="T59" fmla="*/ 14 w 14"/>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45">
                <a:moveTo>
                  <a:pt x="14" y="1"/>
                </a:moveTo>
                <a:lnTo>
                  <a:pt x="14" y="0"/>
                </a:lnTo>
                <a:lnTo>
                  <a:pt x="13" y="0"/>
                </a:lnTo>
                <a:lnTo>
                  <a:pt x="12" y="0"/>
                </a:lnTo>
                <a:lnTo>
                  <a:pt x="10" y="0"/>
                </a:lnTo>
                <a:lnTo>
                  <a:pt x="9" y="0"/>
                </a:lnTo>
                <a:lnTo>
                  <a:pt x="6" y="0"/>
                </a:lnTo>
                <a:lnTo>
                  <a:pt x="3" y="0"/>
                </a:lnTo>
                <a:lnTo>
                  <a:pt x="0" y="2"/>
                </a:lnTo>
                <a:lnTo>
                  <a:pt x="0" y="45"/>
                </a:lnTo>
                <a:lnTo>
                  <a:pt x="2" y="45"/>
                </a:lnTo>
                <a:lnTo>
                  <a:pt x="4" y="45"/>
                </a:lnTo>
                <a:lnTo>
                  <a:pt x="5" y="44"/>
                </a:lnTo>
                <a:lnTo>
                  <a:pt x="7" y="44"/>
                </a:lnTo>
                <a:lnTo>
                  <a:pt x="10" y="43"/>
                </a:lnTo>
                <a:lnTo>
                  <a:pt x="12" y="42"/>
                </a:lnTo>
                <a:lnTo>
                  <a:pt x="14" y="41"/>
                </a:lnTo>
                <a:lnTo>
                  <a:pt x="14" y="1"/>
                </a:lnTo>
                <a:close/>
              </a:path>
            </a:pathLst>
          </a:custGeom>
          <a:solidFill>
            <a:srgbClr val="D1F2F2"/>
          </a:solidFill>
          <a:ln w="9525">
            <a:noFill/>
            <a:round/>
            <a:headEnd/>
            <a:tailEnd/>
          </a:ln>
        </p:spPr>
        <p:txBody>
          <a:bodyPr/>
          <a:lstStyle/>
          <a:p>
            <a:endParaRPr lang="en-US">
              <a:latin typeface="+mj-lt"/>
            </a:endParaRPr>
          </a:p>
        </p:txBody>
      </p:sp>
      <p:sp>
        <p:nvSpPr>
          <p:cNvPr id="176" name="Freeform 172"/>
          <p:cNvSpPr>
            <a:spLocks/>
          </p:cNvSpPr>
          <p:nvPr/>
        </p:nvSpPr>
        <p:spPr bwMode="auto">
          <a:xfrm>
            <a:off x="2924225" y="3260725"/>
            <a:ext cx="14287" cy="42863"/>
          </a:xfrm>
          <a:custGeom>
            <a:avLst/>
            <a:gdLst>
              <a:gd name="T0" fmla="*/ 14287 w 9"/>
              <a:gd name="T1" fmla="*/ 1588 h 27"/>
              <a:gd name="T2" fmla="*/ 14287 w 9"/>
              <a:gd name="T3" fmla="*/ 1588 h 27"/>
              <a:gd name="T4" fmla="*/ 12700 w 9"/>
              <a:gd name="T5" fmla="*/ 1588 h 27"/>
              <a:gd name="T6" fmla="*/ 11112 w 9"/>
              <a:gd name="T7" fmla="*/ 1588 h 27"/>
              <a:gd name="T8" fmla="*/ 7937 w 9"/>
              <a:gd name="T9" fmla="*/ 0 h 27"/>
              <a:gd name="T10" fmla="*/ 6350 w 9"/>
              <a:gd name="T11" fmla="*/ 0 h 27"/>
              <a:gd name="T12" fmla="*/ 4762 w 9"/>
              <a:gd name="T13" fmla="*/ 1588 h 27"/>
              <a:gd name="T14" fmla="*/ 1587 w 9"/>
              <a:gd name="T15" fmla="*/ 1588 h 27"/>
              <a:gd name="T16" fmla="*/ 0 w 9"/>
              <a:gd name="T17" fmla="*/ 3175 h 27"/>
              <a:gd name="T18" fmla="*/ 0 w 9"/>
              <a:gd name="T19" fmla="*/ 42863 h 27"/>
              <a:gd name="T20" fmla="*/ 0 w 9"/>
              <a:gd name="T21" fmla="*/ 42863 h 27"/>
              <a:gd name="T22" fmla="*/ 1587 w 9"/>
              <a:gd name="T23" fmla="*/ 42863 h 27"/>
              <a:gd name="T24" fmla="*/ 3175 w 9"/>
              <a:gd name="T25" fmla="*/ 42863 h 27"/>
              <a:gd name="T26" fmla="*/ 4762 w 9"/>
              <a:gd name="T27" fmla="*/ 42863 h 27"/>
              <a:gd name="T28" fmla="*/ 6350 w 9"/>
              <a:gd name="T29" fmla="*/ 42863 h 27"/>
              <a:gd name="T30" fmla="*/ 7937 w 9"/>
              <a:gd name="T31" fmla="*/ 39688 h 27"/>
              <a:gd name="T32" fmla="*/ 12700 w 9"/>
              <a:gd name="T33" fmla="*/ 38100 h 27"/>
              <a:gd name="T34" fmla="*/ 14287 w 9"/>
              <a:gd name="T35" fmla="*/ 36513 h 27"/>
              <a:gd name="T36" fmla="*/ 14287 w 9"/>
              <a:gd name="T37" fmla="*/ 1588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27"/>
              <a:gd name="T59" fmla="*/ 9 w 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27">
                <a:moveTo>
                  <a:pt x="9" y="1"/>
                </a:moveTo>
                <a:lnTo>
                  <a:pt x="9" y="1"/>
                </a:lnTo>
                <a:lnTo>
                  <a:pt x="8" y="1"/>
                </a:lnTo>
                <a:lnTo>
                  <a:pt x="7" y="1"/>
                </a:lnTo>
                <a:lnTo>
                  <a:pt x="5" y="0"/>
                </a:lnTo>
                <a:lnTo>
                  <a:pt x="4" y="0"/>
                </a:lnTo>
                <a:lnTo>
                  <a:pt x="3" y="1"/>
                </a:lnTo>
                <a:lnTo>
                  <a:pt x="1" y="1"/>
                </a:lnTo>
                <a:lnTo>
                  <a:pt x="0" y="2"/>
                </a:lnTo>
                <a:lnTo>
                  <a:pt x="0" y="27"/>
                </a:lnTo>
                <a:lnTo>
                  <a:pt x="1" y="27"/>
                </a:lnTo>
                <a:lnTo>
                  <a:pt x="2" y="27"/>
                </a:lnTo>
                <a:lnTo>
                  <a:pt x="3" y="27"/>
                </a:lnTo>
                <a:lnTo>
                  <a:pt x="4" y="27"/>
                </a:lnTo>
                <a:lnTo>
                  <a:pt x="5" y="25"/>
                </a:lnTo>
                <a:lnTo>
                  <a:pt x="8" y="24"/>
                </a:lnTo>
                <a:lnTo>
                  <a:pt x="9" y="23"/>
                </a:lnTo>
                <a:lnTo>
                  <a:pt x="9" y="1"/>
                </a:lnTo>
                <a:close/>
              </a:path>
            </a:pathLst>
          </a:custGeom>
          <a:solidFill>
            <a:srgbClr val="E5FFFF"/>
          </a:solidFill>
          <a:ln w="9525">
            <a:noFill/>
            <a:round/>
            <a:headEnd/>
            <a:tailEnd/>
          </a:ln>
        </p:spPr>
        <p:txBody>
          <a:bodyPr/>
          <a:lstStyle/>
          <a:p>
            <a:endParaRPr lang="en-US">
              <a:latin typeface="+mj-lt"/>
            </a:endParaRPr>
          </a:p>
        </p:txBody>
      </p:sp>
      <p:sp>
        <p:nvSpPr>
          <p:cNvPr id="177" name="Freeform 173"/>
          <p:cNvSpPr>
            <a:spLocks/>
          </p:cNvSpPr>
          <p:nvPr/>
        </p:nvSpPr>
        <p:spPr bwMode="auto">
          <a:xfrm>
            <a:off x="3098850" y="3382963"/>
            <a:ext cx="22225" cy="22225"/>
          </a:xfrm>
          <a:custGeom>
            <a:avLst/>
            <a:gdLst>
              <a:gd name="T0" fmla="*/ 11113 w 14"/>
              <a:gd name="T1" fmla="*/ 22225 h 14"/>
              <a:gd name="T2" fmla="*/ 14288 w 14"/>
              <a:gd name="T3" fmla="*/ 22225 h 14"/>
              <a:gd name="T4" fmla="*/ 15875 w 14"/>
              <a:gd name="T5" fmla="*/ 20638 h 14"/>
              <a:gd name="T6" fmla="*/ 17463 w 14"/>
              <a:gd name="T7" fmla="*/ 20638 h 14"/>
              <a:gd name="T8" fmla="*/ 19050 w 14"/>
              <a:gd name="T9" fmla="*/ 17463 h 14"/>
              <a:gd name="T10" fmla="*/ 20638 w 14"/>
              <a:gd name="T11" fmla="*/ 15875 h 14"/>
              <a:gd name="T12" fmla="*/ 20638 w 14"/>
              <a:gd name="T13" fmla="*/ 14288 h 14"/>
              <a:gd name="T14" fmla="*/ 22225 w 14"/>
              <a:gd name="T15" fmla="*/ 12700 h 14"/>
              <a:gd name="T16" fmla="*/ 22225 w 14"/>
              <a:gd name="T17" fmla="*/ 11113 h 14"/>
              <a:gd name="T18" fmla="*/ 22225 w 14"/>
              <a:gd name="T19" fmla="*/ 9525 h 14"/>
              <a:gd name="T20" fmla="*/ 20638 w 14"/>
              <a:gd name="T21" fmla="*/ 6350 h 14"/>
              <a:gd name="T22" fmla="*/ 20638 w 14"/>
              <a:gd name="T23" fmla="*/ 4763 h 14"/>
              <a:gd name="T24" fmla="*/ 19050 w 14"/>
              <a:gd name="T25" fmla="*/ 3175 h 14"/>
              <a:gd name="T26" fmla="*/ 17463 w 14"/>
              <a:gd name="T27" fmla="*/ 1588 h 14"/>
              <a:gd name="T28" fmla="*/ 15875 w 14"/>
              <a:gd name="T29" fmla="*/ 0 h 14"/>
              <a:gd name="T30" fmla="*/ 14288 w 14"/>
              <a:gd name="T31" fmla="*/ 0 h 14"/>
              <a:gd name="T32" fmla="*/ 11113 w 14"/>
              <a:gd name="T33" fmla="*/ 0 h 14"/>
              <a:gd name="T34" fmla="*/ 9525 w 14"/>
              <a:gd name="T35" fmla="*/ 0 h 14"/>
              <a:gd name="T36" fmla="*/ 7938 w 14"/>
              <a:gd name="T37" fmla="*/ 0 h 14"/>
              <a:gd name="T38" fmla="*/ 6350 w 14"/>
              <a:gd name="T39" fmla="*/ 1588 h 14"/>
              <a:gd name="T40" fmla="*/ 4763 w 14"/>
              <a:gd name="T41" fmla="*/ 3175 h 14"/>
              <a:gd name="T42" fmla="*/ 3175 w 14"/>
              <a:gd name="T43" fmla="*/ 4763 h 14"/>
              <a:gd name="T44" fmla="*/ 3175 w 14"/>
              <a:gd name="T45" fmla="*/ 6350 h 14"/>
              <a:gd name="T46" fmla="*/ 0 w 14"/>
              <a:gd name="T47" fmla="*/ 9525 h 14"/>
              <a:gd name="T48" fmla="*/ 0 w 14"/>
              <a:gd name="T49" fmla="*/ 11113 h 14"/>
              <a:gd name="T50" fmla="*/ 0 w 14"/>
              <a:gd name="T51" fmla="*/ 12700 h 14"/>
              <a:gd name="T52" fmla="*/ 3175 w 14"/>
              <a:gd name="T53" fmla="*/ 14288 h 14"/>
              <a:gd name="T54" fmla="*/ 3175 w 14"/>
              <a:gd name="T55" fmla="*/ 15875 h 14"/>
              <a:gd name="T56" fmla="*/ 4763 w 14"/>
              <a:gd name="T57" fmla="*/ 17463 h 14"/>
              <a:gd name="T58" fmla="*/ 6350 w 14"/>
              <a:gd name="T59" fmla="*/ 20638 h 14"/>
              <a:gd name="T60" fmla="*/ 7938 w 14"/>
              <a:gd name="T61" fmla="*/ 20638 h 14"/>
              <a:gd name="T62" fmla="*/ 9525 w 14"/>
              <a:gd name="T63" fmla="*/ 22225 h 14"/>
              <a:gd name="T64" fmla="*/ 11113 w 14"/>
              <a:gd name="T65" fmla="*/ 22225 h 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
              <a:gd name="T100" fmla="*/ 0 h 14"/>
              <a:gd name="T101" fmla="*/ 14 w 14"/>
              <a:gd name="T102" fmla="*/ 14 h 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 h="14">
                <a:moveTo>
                  <a:pt x="7" y="14"/>
                </a:moveTo>
                <a:lnTo>
                  <a:pt x="9" y="14"/>
                </a:lnTo>
                <a:lnTo>
                  <a:pt x="10" y="13"/>
                </a:lnTo>
                <a:lnTo>
                  <a:pt x="11" y="13"/>
                </a:lnTo>
                <a:lnTo>
                  <a:pt x="12" y="11"/>
                </a:lnTo>
                <a:lnTo>
                  <a:pt x="13" y="10"/>
                </a:lnTo>
                <a:lnTo>
                  <a:pt x="13" y="9"/>
                </a:lnTo>
                <a:lnTo>
                  <a:pt x="14" y="8"/>
                </a:lnTo>
                <a:lnTo>
                  <a:pt x="14" y="7"/>
                </a:lnTo>
                <a:lnTo>
                  <a:pt x="14" y="6"/>
                </a:lnTo>
                <a:lnTo>
                  <a:pt x="13" y="4"/>
                </a:lnTo>
                <a:lnTo>
                  <a:pt x="13" y="3"/>
                </a:lnTo>
                <a:lnTo>
                  <a:pt x="12" y="2"/>
                </a:lnTo>
                <a:lnTo>
                  <a:pt x="11" y="1"/>
                </a:lnTo>
                <a:lnTo>
                  <a:pt x="10" y="0"/>
                </a:lnTo>
                <a:lnTo>
                  <a:pt x="9" y="0"/>
                </a:lnTo>
                <a:lnTo>
                  <a:pt x="7" y="0"/>
                </a:lnTo>
                <a:lnTo>
                  <a:pt x="6" y="0"/>
                </a:lnTo>
                <a:lnTo>
                  <a:pt x="5" y="0"/>
                </a:lnTo>
                <a:lnTo>
                  <a:pt x="4" y="1"/>
                </a:lnTo>
                <a:lnTo>
                  <a:pt x="3" y="2"/>
                </a:lnTo>
                <a:lnTo>
                  <a:pt x="2" y="3"/>
                </a:lnTo>
                <a:lnTo>
                  <a:pt x="2" y="4"/>
                </a:lnTo>
                <a:lnTo>
                  <a:pt x="0" y="6"/>
                </a:lnTo>
                <a:lnTo>
                  <a:pt x="0" y="7"/>
                </a:lnTo>
                <a:lnTo>
                  <a:pt x="0" y="8"/>
                </a:lnTo>
                <a:lnTo>
                  <a:pt x="2" y="9"/>
                </a:lnTo>
                <a:lnTo>
                  <a:pt x="2" y="10"/>
                </a:lnTo>
                <a:lnTo>
                  <a:pt x="3" y="11"/>
                </a:lnTo>
                <a:lnTo>
                  <a:pt x="4" y="13"/>
                </a:lnTo>
                <a:lnTo>
                  <a:pt x="5" y="13"/>
                </a:lnTo>
                <a:lnTo>
                  <a:pt x="6" y="14"/>
                </a:lnTo>
                <a:lnTo>
                  <a:pt x="7" y="14"/>
                </a:lnTo>
                <a:close/>
              </a:path>
            </a:pathLst>
          </a:custGeom>
          <a:solidFill>
            <a:srgbClr val="FFFFFF"/>
          </a:solidFill>
          <a:ln w="9525">
            <a:noFill/>
            <a:round/>
            <a:headEnd/>
            <a:tailEnd/>
          </a:ln>
        </p:spPr>
        <p:txBody>
          <a:bodyPr/>
          <a:lstStyle/>
          <a:p>
            <a:endParaRPr lang="en-US">
              <a:latin typeface="+mj-lt"/>
            </a:endParaRPr>
          </a:p>
        </p:txBody>
      </p:sp>
      <p:sp>
        <p:nvSpPr>
          <p:cNvPr id="178" name="Freeform 174"/>
          <p:cNvSpPr>
            <a:spLocks/>
          </p:cNvSpPr>
          <p:nvPr/>
        </p:nvSpPr>
        <p:spPr bwMode="auto">
          <a:xfrm>
            <a:off x="3035350" y="3382963"/>
            <a:ext cx="11112" cy="11112"/>
          </a:xfrm>
          <a:custGeom>
            <a:avLst/>
            <a:gdLst>
              <a:gd name="T0" fmla="*/ 4762 w 7"/>
              <a:gd name="T1" fmla="*/ 11112 h 7"/>
              <a:gd name="T2" fmla="*/ 6350 w 7"/>
              <a:gd name="T3" fmla="*/ 11112 h 7"/>
              <a:gd name="T4" fmla="*/ 7937 w 7"/>
              <a:gd name="T5" fmla="*/ 9525 h 7"/>
              <a:gd name="T6" fmla="*/ 7937 w 7"/>
              <a:gd name="T7" fmla="*/ 6350 h 7"/>
              <a:gd name="T8" fmla="*/ 11112 w 7"/>
              <a:gd name="T9" fmla="*/ 4762 h 7"/>
              <a:gd name="T10" fmla="*/ 7937 w 7"/>
              <a:gd name="T11" fmla="*/ 3175 h 7"/>
              <a:gd name="T12" fmla="*/ 7937 w 7"/>
              <a:gd name="T13" fmla="*/ 1587 h 7"/>
              <a:gd name="T14" fmla="*/ 6350 w 7"/>
              <a:gd name="T15" fmla="*/ 0 h 7"/>
              <a:gd name="T16" fmla="*/ 4762 w 7"/>
              <a:gd name="T17" fmla="*/ 0 h 7"/>
              <a:gd name="T18" fmla="*/ 3175 w 7"/>
              <a:gd name="T19" fmla="*/ 0 h 7"/>
              <a:gd name="T20" fmla="*/ 1587 w 7"/>
              <a:gd name="T21" fmla="*/ 1587 h 7"/>
              <a:gd name="T22" fmla="*/ 0 w 7"/>
              <a:gd name="T23" fmla="*/ 3175 h 7"/>
              <a:gd name="T24" fmla="*/ 0 w 7"/>
              <a:gd name="T25" fmla="*/ 4762 h 7"/>
              <a:gd name="T26" fmla="*/ 0 w 7"/>
              <a:gd name="T27" fmla="*/ 6350 h 7"/>
              <a:gd name="T28" fmla="*/ 1587 w 7"/>
              <a:gd name="T29" fmla="*/ 9525 h 7"/>
              <a:gd name="T30" fmla="*/ 3175 w 7"/>
              <a:gd name="T31" fmla="*/ 11112 h 7"/>
              <a:gd name="T32" fmla="*/ 4762 w 7"/>
              <a:gd name="T33" fmla="*/ 11112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7"/>
              <a:gd name="T53" fmla="*/ 7 w 7"/>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7">
                <a:moveTo>
                  <a:pt x="3" y="7"/>
                </a:moveTo>
                <a:lnTo>
                  <a:pt x="4" y="7"/>
                </a:lnTo>
                <a:lnTo>
                  <a:pt x="5" y="6"/>
                </a:lnTo>
                <a:lnTo>
                  <a:pt x="5" y="4"/>
                </a:lnTo>
                <a:lnTo>
                  <a:pt x="7" y="3"/>
                </a:lnTo>
                <a:lnTo>
                  <a:pt x="5" y="2"/>
                </a:lnTo>
                <a:lnTo>
                  <a:pt x="5" y="1"/>
                </a:lnTo>
                <a:lnTo>
                  <a:pt x="4" y="0"/>
                </a:lnTo>
                <a:lnTo>
                  <a:pt x="3" y="0"/>
                </a:lnTo>
                <a:lnTo>
                  <a:pt x="2" y="0"/>
                </a:lnTo>
                <a:lnTo>
                  <a:pt x="1" y="1"/>
                </a:lnTo>
                <a:lnTo>
                  <a:pt x="0" y="2"/>
                </a:lnTo>
                <a:lnTo>
                  <a:pt x="0" y="3"/>
                </a:lnTo>
                <a:lnTo>
                  <a:pt x="0" y="4"/>
                </a:lnTo>
                <a:lnTo>
                  <a:pt x="1" y="6"/>
                </a:lnTo>
                <a:lnTo>
                  <a:pt x="2" y="7"/>
                </a:lnTo>
                <a:lnTo>
                  <a:pt x="3" y="7"/>
                </a:lnTo>
                <a:close/>
              </a:path>
            </a:pathLst>
          </a:custGeom>
          <a:solidFill>
            <a:srgbClr val="FFFFFF"/>
          </a:solidFill>
          <a:ln w="9525">
            <a:noFill/>
            <a:round/>
            <a:headEnd/>
            <a:tailEnd/>
          </a:ln>
        </p:spPr>
        <p:txBody>
          <a:bodyPr/>
          <a:lstStyle/>
          <a:p>
            <a:endParaRPr lang="en-US">
              <a:latin typeface="+mj-lt"/>
            </a:endParaRPr>
          </a:p>
        </p:txBody>
      </p:sp>
      <p:sp>
        <p:nvSpPr>
          <p:cNvPr id="179" name="Freeform 175"/>
          <p:cNvSpPr>
            <a:spLocks/>
          </p:cNvSpPr>
          <p:nvPr/>
        </p:nvSpPr>
        <p:spPr bwMode="auto">
          <a:xfrm>
            <a:off x="3052812" y="3382963"/>
            <a:ext cx="9525" cy="11112"/>
          </a:xfrm>
          <a:custGeom>
            <a:avLst/>
            <a:gdLst>
              <a:gd name="T0" fmla="*/ 6350 w 6"/>
              <a:gd name="T1" fmla="*/ 11112 h 7"/>
              <a:gd name="T2" fmla="*/ 7938 w 6"/>
              <a:gd name="T3" fmla="*/ 11112 h 7"/>
              <a:gd name="T4" fmla="*/ 9525 w 6"/>
              <a:gd name="T5" fmla="*/ 11112 h 7"/>
              <a:gd name="T6" fmla="*/ 9525 w 6"/>
              <a:gd name="T7" fmla="*/ 9525 h 7"/>
              <a:gd name="T8" fmla="*/ 9525 w 6"/>
              <a:gd name="T9" fmla="*/ 4762 h 7"/>
              <a:gd name="T10" fmla="*/ 9525 w 6"/>
              <a:gd name="T11" fmla="*/ 3175 h 7"/>
              <a:gd name="T12" fmla="*/ 9525 w 6"/>
              <a:gd name="T13" fmla="*/ 1587 h 7"/>
              <a:gd name="T14" fmla="*/ 7938 w 6"/>
              <a:gd name="T15" fmla="*/ 1587 h 7"/>
              <a:gd name="T16" fmla="*/ 6350 w 6"/>
              <a:gd name="T17" fmla="*/ 0 h 7"/>
              <a:gd name="T18" fmla="*/ 4763 w 6"/>
              <a:gd name="T19" fmla="*/ 1587 h 7"/>
              <a:gd name="T20" fmla="*/ 1588 w 6"/>
              <a:gd name="T21" fmla="*/ 1587 h 7"/>
              <a:gd name="T22" fmla="*/ 0 w 6"/>
              <a:gd name="T23" fmla="*/ 3175 h 7"/>
              <a:gd name="T24" fmla="*/ 0 w 6"/>
              <a:gd name="T25" fmla="*/ 4762 h 7"/>
              <a:gd name="T26" fmla="*/ 0 w 6"/>
              <a:gd name="T27" fmla="*/ 9525 h 7"/>
              <a:gd name="T28" fmla="*/ 1588 w 6"/>
              <a:gd name="T29" fmla="*/ 11112 h 7"/>
              <a:gd name="T30" fmla="*/ 4763 w 6"/>
              <a:gd name="T31" fmla="*/ 11112 h 7"/>
              <a:gd name="T32" fmla="*/ 6350 w 6"/>
              <a:gd name="T33" fmla="*/ 11112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7"/>
              <a:gd name="T53" fmla="*/ 6 w 6"/>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7">
                <a:moveTo>
                  <a:pt x="4" y="7"/>
                </a:moveTo>
                <a:lnTo>
                  <a:pt x="5" y="7"/>
                </a:lnTo>
                <a:lnTo>
                  <a:pt x="6" y="7"/>
                </a:lnTo>
                <a:lnTo>
                  <a:pt x="6" y="6"/>
                </a:lnTo>
                <a:lnTo>
                  <a:pt x="6" y="3"/>
                </a:lnTo>
                <a:lnTo>
                  <a:pt x="6" y="2"/>
                </a:lnTo>
                <a:lnTo>
                  <a:pt x="6" y="1"/>
                </a:lnTo>
                <a:lnTo>
                  <a:pt x="5" y="1"/>
                </a:lnTo>
                <a:lnTo>
                  <a:pt x="4" y="0"/>
                </a:lnTo>
                <a:lnTo>
                  <a:pt x="3" y="1"/>
                </a:lnTo>
                <a:lnTo>
                  <a:pt x="1" y="1"/>
                </a:lnTo>
                <a:lnTo>
                  <a:pt x="0" y="2"/>
                </a:lnTo>
                <a:lnTo>
                  <a:pt x="0" y="3"/>
                </a:lnTo>
                <a:lnTo>
                  <a:pt x="0" y="6"/>
                </a:lnTo>
                <a:lnTo>
                  <a:pt x="1" y="7"/>
                </a:lnTo>
                <a:lnTo>
                  <a:pt x="3" y="7"/>
                </a:lnTo>
                <a:lnTo>
                  <a:pt x="4" y="7"/>
                </a:lnTo>
                <a:close/>
              </a:path>
            </a:pathLst>
          </a:custGeom>
          <a:solidFill>
            <a:srgbClr val="FFFFFF"/>
          </a:solidFill>
          <a:ln w="9525">
            <a:noFill/>
            <a:round/>
            <a:headEnd/>
            <a:tailEnd/>
          </a:ln>
        </p:spPr>
        <p:txBody>
          <a:bodyPr/>
          <a:lstStyle/>
          <a:p>
            <a:endParaRPr lang="en-US">
              <a:latin typeface="+mj-lt"/>
            </a:endParaRPr>
          </a:p>
        </p:txBody>
      </p:sp>
      <p:sp>
        <p:nvSpPr>
          <p:cNvPr id="180" name="Freeform 176"/>
          <p:cNvSpPr>
            <a:spLocks/>
          </p:cNvSpPr>
          <p:nvPr/>
        </p:nvSpPr>
        <p:spPr bwMode="auto">
          <a:xfrm>
            <a:off x="2981375" y="3235325"/>
            <a:ext cx="28575" cy="147638"/>
          </a:xfrm>
          <a:custGeom>
            <a:avLst/>
            <a:gdLst>
              <a:gd name="T0" fmla="*/ 9525 w 18"/>
              <a:gd name="T1" fmla="*/ 3175 h 93"/>
              <a:gd name="T2" fmla="*/ 9525 w 18"/>
              <a:gd name="T3" fmla="*/ 6350 h 93"/>
              <a:gd name="T4" fmla="*/ 4762 w 18"/>
              <a:gd name="T5" fmla="*/ 14288 h 93"/>
              <a:gd name="T6" fmla="*/ 3175 w 18"/>
              <a:gd name="T7" fmla="*/ 26988 h 93"/>
              <a:gd name="T8" fmla="*/ 1588 w 18"/>
              <a:gd name="T9" fmla="*/ 46038 h 93"/>
              <a:gd name="T10" fmla="*/ 0 w 18"/>
              <a:gd name="T11" fmla="*/ 65088 h 93"/>
              <a:gd name="T12" fmla="*/ 0 w 18"/>
              <a:gd name="T13" fmla="*/ 92075 h 93"/>
              <a:gd name="T14" fmla="*/ 1588 w 18"/>
              <a:gd name="T15" fmla="*/ 117475 h 93"/>
              <a:gd name="T16" fmla="*/ 6350 w 18"/>
              <a:gd name="T17" fmla="*/ 147638 h 93"/>
              <a:gd name="T18" fmla="*/ 28575 w 18"/>
              <a:gd name="T19" fmla="*/ 147638 h 93"/>
              <a:gd name="T20" fmla="*/ 26988 w 18"/>
              <a:gd name="T21" fmla="*/ 141288 h 93"/>
              <a:gd name="T22" fmla="*/ 25400 w 18"/>
              <a:gd name="T23" fmla="*/ 130175 h 93"/>
              <a:gd name="T24" fmla="*/ 23812 w 18"/>
              <a:gd name="T25" fmla="*/ 112713 h 93"/>
              <a:gd name="T26" fmla="*/ 22225 w 18"/>
              <a:gd name="T27" fmla="*/ 92075 h 93"/>
              <a:gd name="T28" fmla="*/ 20637 w 18"/>
              <a:gd name="T29" fmla="*/ 68263 h 93"/>
              <a:gd name="T30" fmla="*/ 20637 w 18"/>
              <a:gd name="T31" fmla="*/ 42863 h 93"/>
              <a:gd name="T32" fmla="*/ 23812 w 18"/>
              <a:gd name="T33" fmla="*/ 20638 h 93"/>
              <a:gd name="T34" fmla="*/ 28575 w 18"/>
              <a:gd name="T35" fmla="*/ 3175 h 93"/>
              <a:gd name="T36" fmla="*/ 28575 w 18"/>
              <a:gd name="T37" fmla="*/ 3175 h 93"/>
              <a:gd name="T38" fmla="*/ 28575 w 18"/>
              <a:gd name="T39" fmla="*/ 0 h 93"/>
              <a:gd name="T40" fmla="*/ 28575 w 18"/>
              <a:gd name="T41" fmla="*/ 0 h 93"/>
              <a:gd name="T42" fmla="*/ 26988 w 18"/>
              <a:gd name="T43" fmla="*/ 0 h 93"/>
              <a:gd name="T44" fmla="*/ 25400 w 18"/>
              <a:gd name="T45" fmla="*/ 0 h 93"/>
              <a:gd name="T46" fmla="*/ 22225 w 18"/>
              <a:gd name="T47" fmla="*/ 0 h 93"/>
              <a:gd name="T48" fmla="*/ 15875 w 18"/>
              <a:gd name="T49" fmla="*/ 0 h 93"/>
              <a:gd name="T50" fmla="*/ 9525 w 18"/>
              <a:gd name="T51" fmla="*/ 3175 h 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93"/>
              <a:gd name="T80" fmla="*/ 18 w 18"/>
              <a:gd name="T81" fmla="*/ 93 h 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93">
                <a:moveTo>
                  <a:pt x="6" y="2"/>
                </a:moveTo>
                <a:lnTo>
                  <a:pt x="6" y="4"/>
                </a:lnTo>
                <a:lnTo>
                  <a:pt x="3" y="9"/>
                </a:lnTo>
                <a:lnTo>
                  <a:pt x="2" y="17"/>
                </a:lnTo>
                <a:lnTo>
                  <a:pt x="1" y="29"/>
                </a:lnTo>
                <a:lnTo>
                  <a:pt x="0" y="41"/>
                </a:lnTo>
                <a:lnTo>
                  <a:pt x="0" y="58"/>
                </a:lnTo>
                <a:lnTo>
                  <a:pt x="1" y="74"/>
                </a:lnTo>
                <a:lnTo>
                  <a:pt x="4" y="93"/>
                </a:lnTo>
                <a:lnTo>
                  <a:pt x="18" y="93"/>
                </a:lnTo>
                <a:lnTo>
                  <a:pt x="17" y="89"/>
                </a:lnTo>
                <a:lnTo>
                  <a:pt x="16" y="82"/>
                </a:lnTo>
                <a:lnTo>
                  <a:pt x="15" y="71"/>
                </a:lnTo>
                <a:lnTo>
                  <a:pt x="14" y="58"/>
                </a:lnTo>
                <a:lnTo>
                  <a:pt x="13" y="43"/>
                </a:lnTo>
                <a:lnTo>
                  <a:pt x="13" y="27"/>
                </a:lnTo>
                <a:lnTo>
                  <a:pt x="15" y="13"/>
                </a:lnTo>
                <a:lnTo>
                  <a:pt x="18" y="2"/>
                </a:lnTo>
                <a:lnTo>
                  <a:pt x="18" y="0"/>
                </a:lnTo>
                <a:lnTo>
                  <a:pt x="17" y="0"/>
                </a:lnTo>
                <a:lnTo>
                  <a:pt x="16" y="0"/>
                </a:lnTo>
                <a:lnTo>
                  <a:pt x="14" y="0"/>
                </a:lnTo>
                <a:lnTo>
                  <a:pt x="10" y="0"/>
                </a:lnTo>
                <a:lnTo>
                  <a:pt x="6" y="2"/>
                </a:lnTo>
                <a:close/>
              </a:path>
            </a:pathLst>
          </a:custGeom>
          <a:solidFill>
            <a:srgbClr val="3F9EFF"/>
          </a:solidFill>
          <a:ln w="9525">
            <a:noFill/>
            <a:round/>
            <a:headEnd/>
            <a:tailEnd/>
          </a:ln>
        </p:spPr>
        <p:txBody>
          <a:bodyPr/>
          <a:lstStyle/>
          <a:p>
            <a:endParaRPr lang="en-US">
              <a:latin typeface="+mj-lt"/>
            </a:endParaRPr>
          </a:p>
        </p:txBody>
      </p:sp>
      <p:sp>
        <p:nvSpPr>
          <p:cNvPr id="181" name="Freeform 177"/>
          <p:cNvSpPr>
            <a:spLocks/>
          </p:cNvSpPr>
          <p:nvPr/>
        </p:nvSpPr>
        <p:spPr bwMode="auto">
          <a:xfrm>
            <a:off x="3136950" y="3217863"/>
            <a:ext cx="42862" cy="165100"/>
          </a:xfrm>
          <a:custGeom>
            <a:avLst/>
            <a:gdLst>
              <a:gd name="T0" fmla="*/ 42862 w 27"/>
              <a:gd name="T1" fmla="*/ 0 h 104"/>
              <a:gd name="T2" fmla="*/ 39687 w 27"/>
              <a:gd name="T3" fmla="*/ 1588 h 104"/>
              <a:gd name="T4" fmla="*/ 38100 w 27"/>
              <a:gd name="T5" fmla="*/ 4763 h 104"/>
              <a:gd name="T6" fmla="*/ 34925 w 27"/>
              <a:gd name="T7" fmla="*/ 14288 h 104"/>
              <a:gd name="T8" fmla="*/ 31750 w 27"/>
              <a:gd name="T9" fmla="*/ 28575 h 104"/>
              <a:gd name="T10" fmla="*/ 26987 w 27"/>
              <a:gd name="T11" fmla="*/ 49212 h 104"/>
              <a:gd name="T12" fmla="*/ 25400 w 27"/>
              <a:gd name="T13" fmla="*/ 77788 h 104"/>
              <a:gd name="T14" fmla="*/ 26987 w 27"/>
              <a:gd name="T15" fmla="*/ 115888 h 104"/>
              <a:gd name="T16" fmla="*/ 31750 w 27"/>
              <a:gd name="T17" fmla="*/ 165100 h 104"/>
              <a:gd name="T18" fmla="*/ 6350 w 27"/>
              <a:gd name="T19" fmla="*/ 165100 h 104"/>
              <a:gd name="T20" fmla="*/ 6350 w 27"/>
              <a:gd name="T21" fmla="*/ 158750 h 104"/>
              <a:gd name="T22" fmla="*/ 4762 w 27"/>
              <a:gd name="T23" fmla="*/ 146050 h 104"/>
              <a:gd name="T24" fmla="*/ 3175 w 27"/>
              <a:gd name="T25" fmla="*/ 125413 h 104"/>
              <a:gd name="T26" fmla="*/ 1587 w 27"/>
              <a:gd name="T27" fmla="*/ 101600 h 104"/>
              <a:gd name="T28" fmla="*/ 0 w 27"/>
              <a:gd name="T29" fmla="*/ 74613 h 104"/>
              <a:gd name="T30" fmla="*/ 1587 w 27"/>
              <a:gd name="T31" fmla="*/ 47625 h 104"/>
              <a:gd name="T32" fmla="*/ 4762 w 27"/>
              <a:gd name="T33" fmla="*/ 22225 h 104"/>
              <a:gd name="T34" fmla="*/ 14287 w 27"/>
              <a:gd name="T35" fmla="*/ 0 h 104"/>
              <a:gd name="T36" fmla="*/ 42862 w 27"/>
              <a:gd name="T37" fmla="*/ 0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104"/>
              <a:gd name="T59" fmla="*/ 27 w 27"/>
              <a:gd name="T60" fmla="*/ 104 h 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104">
                <a:moveTo>
                  <a:pt x="27" y="0"/>
                </a:moveTo>
                <a:lnTo>
                  <a:pt x="25" y="1"/>
                </a:lnTo>
                <a:lnTo>
                  <a:pt x="24" y="3"/>
                </a:lnTo>
                <a:lnTo>
                  <a:pt x="22" y="9"/>
                </a:lnTo>
                <a:lnTo>
                  <a:pt x="20" y="18"/>
                </a:lnTo>
                <a:lnTo>
                  <a:pt x="17" y="31"/>
                </a:lnTo>
                <a:lnTo>
                  <a:pt x="16" y="49"/>
                </a:lnTo>
                <a:lnTo>
                  <a:pt x="17" y="73"/>
                </a:lnTo>
                <a:lnTo>
                  <a:pt x="20" y="104"/>
                </a:lnTo>
                <a:lnTo>
                  <a:pt x="4" y="104"/>
                </a:lnTo>
                <a:lnTo>
                  <a:pt x="4" y="100"/>
                </a:lnTo>
                <a:lnTo>
                  <a:pt x="3" y="92"/>
                </a:lnTo>
                <a:lnTo>
                  <a:pt x="2" y="79"/>
                </a:lnTo>
                <a:lnTo>
                  <a:pt x="1" y="64"/>
                </a:lnTo>
                <a:lnTo>
                  <a:pt x="0" y="47"/>
                </a:lnTo>
                <a:lnTo>
                  <a:pt x="1" y="30"/>
                </a:lnTo>
                <a:lnTo>
                  <a:pt x="3" y="14"/>
                </a:lnTo>
                <a:lnTo>
                  <a:pt x="9" y="0"/>
                </a:lnTo>
                <a:lnTo>
                  <a:pt x="27" y="0"/>
                </a:lnTo>
                <a:close/>
              </a:path>
            </a:pathLst>
          </a:custGeom>
          <a:solidFill>
            <a:srgbClr val="3F9EFF"/>
          </a:solidFill>
          <a:ln w="9525">
            <a:noFill/>
            <a:round/>
            <a:headEnd/>
            <a:tailEnd/>
          </a:ln>
        </p:spPr>
        <p:txBody>
          <a:bodyPr/>
          <a:lstStyle/>
          <a:p>
            <a:endParaRPr lang="en-US">
              <a:latin typeface="+mj-lt"/>
            </a:endParaRPr>
          </a:p>
        </p:txBody>
      </p:sp>
      <p:sp>
        <p:nvSpPr>
          <p:cNvPr id="182" name="Freeform 178"/>
          <p:cNvSpPr>
            <a:spLocks/>
          </p:cNvSpPr>
          <p:nvPr/>
        </p:nvSpPr>
        <p:spPr bwMode="auto">
          <a:xfrm>
            <a:off x="2981375" y="3243263"/>
            <a:ext cx="26987" cy="130175"/>
          </a:xfrm>
          <a:custGeom>
            <a:avLst/>
            <a:gdLst>
              <a:gd name="T0" fmla="*/ 9525 w 17"/>
              <a:gd name="T1" fmla="*/ 3175 h 82"/>
              <a:gd name="T2" fmla="*/ 9525 w 17"/>
              <a:gd name="T3" fmla="*/ 6350 h 82"/>
              <a:gd name="T4" fmla="*/ 6350 w 17"/>
              <a:gd name="T5" fmla="*/ 12700 h 82"/>
              <a:gd name="T6" fmla="*/ 3175 w 17"/>
              <a:gd name="T7" fmla="*/ 23812 h 82"/>
              <a:gd name="T8" fmla="*/ 1587 w 17"/>
              <a:gd name="T9" fmla="*/ 41275 h 82"/>
              <a:gd name="T10" fmla="*/ 0 w 17"/>
              <a:gd name="T11" fmla="*/ 60325 h 82"/>
              <a:gd name="T12" fmla="*/ 1587 w 17"/>
              <a:gd name="T13" fmla="*/ 79375 h 82"/>
              <a:gd name="T14" fmla="*/ 3175 w 17"/>
              <a:gd name="T15" fmla="*/ 104775 h 82"/>
              <a:gd name="T16" fmla="*/ 6350 w 17"/>
              <a:gd name="T17" fmla="*/ 130175 h 82"/>
              <a:gd name="T18" fmla="*/ 25400 w 17"/>
              <a:gd name="T19" fmla="*/ 128588 h 82"/>
              <a:gd name="T20" fmla="*/ 25400 w 17"/>
              <a:gd name="T21" fmla="*/ 123825 h 82"/>
              <a:gd name="T22" fmla="*/ 23812 w 17"/>
              <a:gd name="T23" fmla="*/ 115888 h 82"/>
              <a:gd name="T24" fmla="*/ 22225 w 17"/>
              <a:gd name="T25" fmla="*/ 98425 h 82"/>
              <a:gd name="T26" fmla="*/ 20637 w 17"/>
              <a:gd name="T27" fmla="*/ 79375 h 82"/>
              <a:gd name="T28" fmla="*/ 17462 w 17"/>
              <a:gd name="T29" fmla="*/ 60325 h 82"/>
              <a:gd name="T30" fmla="*/ 17462 w 17"/>
              <a:gd name="T31" fmla="*/ 39687 h 82"/>
              <a:gd name="T32" fmla="*/ 22225 w 17"/>
              <a:gd name="T33" fmla="*/ 19050 h 82"/>
              <a:gd name="T34" fmla="*/ 26987 w 17"/>
              <a:gd name="T35" fmla="*/ 1588 h 82"/>
              <a:gd name="T36" fmla="*/ 26987 w 17"/>
              <a:gd name="T37" fmla="*/ 1588 h 82"/>
              <a:gd name="T38" fmla="*/ 26987 w 17"/>
              <a:gd name="T39" fmla="*/ 1588 h 82"/>
              <a:gd name="T40" fmla="*/ 26987 w 17"/>
              <a:gd name="T41" fmla="*/ 1588 h 82"/>
              <a:gd name="T42" fmla="*/ 25400 w 17"/>
              <a:gd name="T43" fmla="*/ 0 h 82"/>
              <a:gd name="T44" fmla="*/ 23812 w 17"/>
              <a:gd name="T45" fmla="*/ 0 h 82"/>
              <a:gd name="T46" fmla="*/ 20637 w 17"/>
              <a:gd name="T47" fmla="*/ 1588 h 82"/>
              <a:gd name="T48" fmla="*/ 14287 w 17"/>
              <a:gd name="T49" fmla="*/ 1588 h 82"/>
              <a:gd name="T50" fmla="*/ 9525 w 17"/>
              <a:gd name="T51" fmla="*/ 3175 h 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82"/>
              <a:gd name="T80" fmla="*/ 17 w 17"/>
              <a:gd name="T81" fmla="*/ 82 h 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82">
                <a:moveTo>
                  <a:pt x="6" y="2"/>
                </a:moveTo>
                <a:lnTo>
                  <a:pt x="6" y="4"/>
                </a:lnTo>
                <a:lnTo>
                  <a:pt x="4" y="8"/>
                </a:lnTo>
                <a:lnTo>
                  <a:pt x="2" y="15"/>
                </a:lnTo>
                <a:lnTo>
                  <a:pt x="1" y="26"/>
                </a:lnTo>
                <a:lnTo>
                  <a:pt x="0" y="38"/>
                </a:lnTo>
                <a:lnTo>
                  <a:pt x="1" y="50"/>
                </a:lnTo>
                <a:lnTo>
                  <a:pt x="2" y="66"/>
                </a:lnTo>
                <a:lnTo>
                  <a:pt x="4" y="82"/>
                </a:lnTo>
                <a:lnTo>
                  <a:pt x="16" y="81"/>
                </a:lnTo>
                <a:lnTo>
                  <a:pt x="16" y="78"/>
                </a:lnTo>
                <a:lnTo>
                  <a:pt x="15" y="73"/>
                </a:lnTo>
                <a:lnTo>
                  <a:pt x="14" y="62"/>
                </a:lnTo>
                <a:lnTo>
                  <a:pt x="13" y="50"/>
                </a:lnTo>
                <a:lnTo>
                  <a:pt x="11" y="38"/>
                </a:lnTo>
                <a:lnTo>
                  <a:pt x="11" y="25"/>
                </a:lnTo>
                <a:lnTo>
                  <a:pt x="14" y="12"/>
                </a:lnTo>
                <a:lnTo>
                  <a:pt x="17" y="1"/>
                </a:lnTo>
                <a:lnTo>
                  <a:pt x="16" y="0"/>
                </a:lnTo>
                <a:lnTo>
                  <a:pt x="15" y="0"/>
                </a:lnTo>
                <a:lnTo>
                  <a:pt x="13" y="1"/>
                </a:lnTo>
                <a:lnTo>
                  <a:pt x="9" y="1"/>
                </a:lnTo>
                <a:lnTo>
                  <a:pt x="6" y="2"/>
                </a:lnTo>
                <a:close/>
              </a:path>
            </a:pathLst>
          </a:custGeom>
          <a:solidFill>
            <a:srgbClr val="59B2FF"/>
          </a:solidFill>
          <a:ln w="9525">
            <a:noFill/>
            <a:round/>
            <a:headEnd/>
            <a:tailEnd/>
          </a:ln>
        </p:spPr>
        <p:txBody>
          <a:bodyPr/>
          <a:lstStyle/>
          <a:p>
            <a:endParaRPr lang="en-US">
              <a:latin typeface="+mj-lt"/>
            </a:endParaRPr>
          </a:p>
        </p:txBody>
      </p:sp>
      <p:sp>
        <p:nvSpPr>
          <p:cNvPr id="183" name="Freeform 179"/>
          <p:cNvSpPr>
            <a:spLocks/>
          </p:cNvSpPr>
          <p:nvPr/>
        </p:nvSpPr>
        <p:spPr bwMode="auto">
          <a:xfrm>
            <a:off x="2982962" y="3252788"/>
            <a:ext cx="22225" cy="109537"/>
          </a:xfrm>
          <a:custGeom>
            <a:avLst/>
            <a:gdLst>
              <a:gd name="T0" fmla="*/ 7938 w 14"/>
              <a:gd name="T1" fmla="*/ 1587 h 69"/>
              <a:gd name="T2" fmla="*/ 7938 w 14"/>
              <a:gd name="T3" fmla="*/ 3175 h 69"/>
              <a:gd name="T4" fmla="*/ 4763 w 14"/>
              <a:gd name="T5" fmla="*/ 11112 h 69"/>
              <a:gd name="T6" fmla="*/ 3175 w 14"/>
              <a:gd name="T7" fmla="*/ 20637 h 69"/>
              <a:gd name="T8" fmla="*/ 1588 w 14"/>
              <a:gd name="T9" fmla="*/ 33337 h 69"/>
              <a:gd name="T10" fmla="*/ 0 w 14"/>
              <a:gd name="T11" fmla="*/ 50800 h 69"/>
              <a:gd name="T12" fmla="*/ 0 w 14"/>
              <a:gd name="T13" fmla="*/ 68262 h 69"/>
              <a:gd name="T14" fmla="*/ 1588 w 14"/>
              <a:gd name="T15" fmla="*/ 88900 h 69"/>
              <a:gd name="T16" fmla="*/ 4763 w 14"/>
              <a:gd name="T17" fmla="*/ 109537 h 69"/>
              <a:gd name="T18" fmla="*/ 22225 w 14"/>
              <a:gd name="T19" fmla="*/ 109537 h 69"/>
              <a:gd name="T20" fmla="*/ 20638 w 14"/>
              <a:gd name="T21" fmla="*/ 106362 h 69"/>
              <a:gd name="T22" fmla="*/ 20638 w 14"/>
              <a:gd name="T23" fmla="*/ 96837 h 69"/>
              <a:gd name="T24" fmla="*/ 19050 w 14"/>
              <a:gd name="T25" fmla="*/ 84137 h 69"/>
              <a:gd name="T26" fmla="*/ 15875 w 14"/>
              <a:gd name="T27" fmla="*/ 68262 h 69"/>
              <a:gd name="T28" fmla="*/ 14288 w 14"/>
              <a:gd name="T29" fmla="*/ 50800 h 69"/>
              <a:gd name="T30" fmla="*/ 14288 w 14"/>
              <a:gd name="T31" fmla="*/ 31750 h 69"/>
              <a:gd name="T32" fmla="*/ 19050 w 14"/>
              <a:gd name="T33" fmla="*/ 14287 h 69"/>
              <a:gd name="T34" fmla="*/ 22225 w 14"/>
              <a:gd name="T35" fmla="*/ 1587 h 69"/>
              <a:gd name="T36" fmla="*/ 22225 w 14"/>
              <a:gd name="T37" fmla="*/ 1587 h 69"/>
              <a:gd name="T38" fmla="*/ 22225 w 14"/>
              <a:gd name="T39" fmla="*/ 1587 h 69"/>
              <a:gd name="T40" fmla="*/ 22225 w 14"/>
              <a:gd name="T41" fmla="*/ 0 h 69"/>
              <a:gd name="T42" fmla="*/ 22225 w 14"/>
              <a:gd name="T43" fmla="*/ 0 h 69"/>
              <a:gd name="T44" fmla="*/ 20638 w 14"/>
              <a:gd name="T45" fmla="*/ 0 h 69"/>
              <a:gd name="T46" fmla="*/ 15875 w 14"/>
              <a:gd name="T47" fmla="*/ 0 h 69"/>
              <a:gd name="T48" fmla="*/ 12700 w 14"/>
              <a:gd name="T49" fmla="*/ 1587 h 69"/>
              <a:gd name="T50" fmla="*/ 7938 w 14"/>
              <a:gd name="T51" fmla="*/ 1587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69"/>
              <a:gd name="T80" fmla="*/ 14 w 14"/>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69">
                <a:moveTo>
                  <a:pt x="5" y="1"/>
                </a:moveTo>
                <a:lnTo>
                  <a:pt x="5" y="2"/>
                </a:lnTo>
                <a:lnTo>
                  <a:pt x="3" y="7"/>
                </a:lnTo>
                <a:lnTo>
                  <a:pt x="2" y="13"/>
                </a:lnTo>
                <a:lnTo>
                  <a:pt x="1" y="21"/>
                </a:lnTo>
                <a:lnTo>
                  <a:pt x="0" y="32"/>
                </a:lnTo>
                <a:lnTo>
                  <a:pt x="0" y="43"/>
                </a:lnTo>
                <a:lnTo>
                  <a:pt x="1" y="56"/>
                </a:lnTo>
                <a:lnTo>
                  <a:pt x="3" y="69"/>
                </a:lnTo>
                <a:lnTo>
                  <a:pt x="14" y="69"/>
                </a:lnTo>
                <a:lnTo>
                  <a:pt x="13" y="67"/>
                </a:lnTo>
                <a:lnTo>
                  <a:pt x="13" y="61"/>
                </a:lnTo>
                <a:lnTo>
                  <a:pt x="12" y="53"/>
                </a:lnTo>
                <a:lnTo>
                  <a:pt x="10" y="43"/>
                </a:lnTo>
                <a:lnTo>
                  <a:pt x="9" y="32"/>
                </a:lnTo>
                <a:lnTo>
                  <a:pt x="9" y="20"/>
                </a:lnTo>
                <a:lnTo>
                  <a:pt x="12" y="9"/>
                </a:lnTo>
                <a:lnTo>
                  <a:pt x="14" y="1"/>
                </a:lnTo>
                <a:lnTo>
                  <a:pt x="14" y="0"/>
                </a:lnTo>
                <a:lnTo>
                  <a:pt x="13" y="0"/>
                </a:lnTo>
                <a:lnTo>
                  <a:pt x="10" y="0"/>
                </a:lnTo>
                <a:lnTo>
                  <a:pt x="8" y="1"/>
                </a:lnTo>
                <a:lnTo>
                  <a:pt x="5" y="1"/>
                </a:lnTo>
                <a:close/>
              </a:path>
            </a:pathLst>
          </a:custGeom>
          <a:solidFill>
            <a:srgbClr val="72C6FF"/>
          </a:solidFill>
          <a:ln w="9525">
            <a:noFill/>
            <a:round/>
            <a:headEnd/>
            <a:tailEnd/>
          </a:ln>
        </p:spPr>
        <p:txBody>
          <a:bodyPr/>
          <a:lstStyle/>
          <a:p>
            <a:endParaRPr lang="en-US">
              <a:latin typeface="+mj-lt"/>
            </a:endParaRPr>
          </a:p>
        </p:txBody>
      </p:sp>
      <p:sp>
        <p:nvSpPr>
          <p:cNvPr id="184" name="Freeform 180"/>
          <p:cNvSpPr>
            <a:spLocks/>
          </p:cNvSpPr>
          <p:nvPr/>
        </p:nvSpPr>
        <p:spPr bwMode="auto">
          <a:xfrm>
            <a:off x="2984550" y="3262313"/>
            <a:ext cx="19050" cy="90487"/>
          </a:xfrm>
          <a:custGeom>
            <a:avLst/>
            <a:gdLst>
              <a:gd name="T0" fmla="*/ 6350 w 12"/>
              <a:gd name="T1" fmla="*/ 1587 h 57"/>
              <a:gd name="T2" fmla="*/ 3175 w 12"/>
              <a:gd name="T3" fmla="*/ 3175 h 57"/>
              <a:gd name="T4" fmla="*/ 3175 w 12"/>
              <a:gd name="T5" fmla="*/ 7937 h 57"/>
              <a:gd name="T6" fmla="*/ 1588 w 12"/>
              <a:gd name="T7" fmla="*/ 15875 h 57"/>
              <a:gd name="T8" fmla="*/ 0 w 12"/>
              <a:gd name="T9" fmla="*/ 26987 h 57"/>
              <a:gd name="T10" fmla="*/ 0 w 12"/>
              <a:gd name="T11" fmla="*/ 41275 h 57"/>
              <a:gd name="T12" fmla="*/ 0 w 12"/>
              <a:gd name="T13" fmla="*/ 55562 h 57"/>
              <a:gd name="T14" fmla="*/ 1588 w 12"/>
              <a:gd name="T15" fmla="*/ 71437 h 57"/>
              <a:gd name="T16" fmla="*/ 3175 w 12"/>
              <a:gd name="T17" fmla="*/ 90487 h 57"/>
              <a:gd name="T18" fmla="*/ 17463 w 12"/>
              <a:gd name="T19" fmla="*/ 88900 h 57"/>
              <a:gd name="T20" fmla="*/ 17463 w 12"/>
              <a:gd name="T21" fmla="*/ 87312 h 57"/>
              <a:gd name="T22" fmla="*/ 14288 w 12"/>
              <a:gd name="T23" fmla="*/ 79375 h 57"/>
              <a:gd name="T24" fmla="*/ 14288 w 12"/>
              <a:gd name="T25" fmla="*/ 68262 h 57"/>
              <a:gd name="T26" fmla="*/ 12700 w 12"/>
              <a:gd name="T27" fmla="*/ 55562 h 57"/>
              <a:gd name="T28" fmla="*/ 11112 w 12"/>
              <a:gd name="T29" fmla="*/ 41275 h 57"/>
              <a:gd name="T30" fmla="*/ 12700 w 12"/>
              <a:gd name="T31" fmla="*/ 25400 h 57"/>
              <a:gd name="T32" fmla="*/ 14288 w 12"/>
              <a:gd name="T33" fmla="*/ 12700 h 57"/>
              <a:gd name="T34" fmla="*/ 19050 w 12"/>
              <a:gd name="T35" fmla="*/ 0 h 57"/>
              <a:gd name="T36" fmla="*/ 19050 w 12"/>
              <a:gd name="T37" fmla="*/ 0 h 57"/>
              <a:gd name="T38" fmla="*/ 19050 w 12"/>
              <a:gd name="T39" fmla="*/ 0 h 57"/>
              <a:gd name="T40" fmla="*/ 19050 w 12"/>
              <a:gd name="T41" fmla="*/ 0 h 57"/>
              <a:gd name="T42" fmla="*/ 17463 w 12"/>
              <a:gd name="T43" fmla="*/ 0 h 57"/>
              <a:gd name="T44" fmla="*/ 14288 w 12"/>
              <a:gd name="T45" fmla="*/ 0 h 57"/>
              <a:gd name="T46" fmla="*/ 12700 w 12"/>
              <a:gd name="T47" fmla="*/ 0 h 57"/>
              <a:gd name="T48" fmla="*/ 9525 w 12"/>
              <a:gd name="T49" fmla="*/ 0 h 57"/>
              <a:gd name="T50" fmla="*/ 6350 w 12"/>
              <a:gd name="T51" fmla="*/ 1587 h 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
              <a:gd name="T79" fmla="*/ 0 h 57"/>
              <a:gd name="T80" fmla="*/ 12 w 12"/>
              <a:gd name="T81" fmla="*/ 57 h 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 h="57">
                <a:moveTo>
                  <a:pt x="4" y="1"/>
                </a:moveTo>
                <a:lnTo>
                  <a:pt x="2" y="2"/>
                </a:lnTo>
                <a:lnTo>
                  <a:pt x="2" y="5"/>
                </a:lnTo>
                <a:lnTo>
                  <a:pt x="1" y="10"/>
                </a:lnTo>
                <a:lnTo>
                  <a:pt x="0" y="17"/>
                </a:lnTo>
                <a:lnTo>
                  <a:pt x="0" y="26"/>
                </a:lnTo>
                <a:lnTo>
                  <a:pt x="0" y="35"/>
                </a:lnTo>
                <a:lnTo>
                  <a:pt x="1" y="45"/>
                </a:lnTo>
                <a:lnTo>
                  <a:pt x="2" y="57"/>
                </a:lnTo>
                <a:lnTo>
                  <a:pt x="11" y="56"/>
                </a:lnTo>
                <a:lnTo>
                  <a:pt x="11" y="55"/>
                </a:lnTo>
                <a:lnTo>
                  <a:pt x="9" y="50"/>
                </a:lnTo>
                <a:lnTo>
                  <a:pt x="9" y="43"/>
                </a:lnTo>
                <a:lnTo>
                  <a:pt x="8" y="35"/>
                </a:lnTo>
                <a:lnTo>
                  <a:pt x="7" y="26"/>
                </a:lnTo>
                <a:lnTo>
                  <a:pt x="8" y="16"/>
                </a:lnTo>
                <a:lnTo>
                  <a:pt x="9" y="8"/>
                </a:lnTo>
                <a:lnTo>
                  <a:pt x="12" y="0"/>
                </a:lnTo>
                <a:lnTo>
                  <a:pt x="11" y="0"/>
                </a:lnTo>
                <a:lnTo>
                  <a:pt x="9" y="0"/>
                </a:lnTo>
                <a:lnTo>
                  <a:pt x="8" y="0"/>
                </a:lnTo>
                <a:lnTo>
                  <a:pt x="6" y="0"/>
                </a:lnTo>
                <a:lnTo>
                  <a:pt x="4" y="1"/>
                </a:lnTo>
                <a:close/>
              </a:path>
            </a:pathLst>
          </a:custGeom>
          <a:solidFill>
            <a:srgbClr val="8CD8FF"/>
          </a:solidFill>
          <a:ln w="9525">
            <a:noFill/>
            <a:round/>
            <a:headEnd/>
            <a:tailEnd/>
          </a:ln>
        </p:spPr>
        <p:txBody>
          <a:bodyPr/>
          <a:lstStyle/>
          <a:p>
            <a:endParaRPr lang="en-US">
              <a:latin typeface="+mj-lt"/>
            </a:endParaRPr>
          </a:p>
        </p:txBody>
      </p:sp>
      <p:sp>
        <p:nvSpPr>
          <p:cNvPr id="185" name="Freeform 181"/>
          <p:cNvSpPr>
            <a:spLocks/>
          </p:cNvSpPr>
          <p:nvPr/>
        </p:nvSpPr>
        <p:spPr bwMode="auto">
          <a:xfrm>
            <a:off x="2984550" y="3270250"/>
            <a:ext cx="14287" cy="71438"/>
          </a:xfrm>
          <a:custGeom>
            <a:avLst/>
            <a:gdLst>
              <a:gd name="T0" fmla="*/ 6350 w 9"/>
              <a:gd name="T1" fmla="*/ 1588 h 45"/>
              <a:gd name="T2" fmla="*/ 3175 w 9"/>
              <a:gd name="T3" fmla="*/ 3175 h 45"/>
              <a:gd name="T4" fmla="*/ 3175 w 9"/>
              <a:gd name="T5" fmla="*/ 6350 h 45"/>
              <a:gd name="T6" fmla="*/ 1587 w 9"/>
              <a:gd name="T7" fmla="*/ 14288 h 45"/>
              <a:gd name="T8" fmla="*/ 1587 w 9"/>
              <a:gd name="T9" fmla="*/ 22225 h 45"/>
              <a:gd name="T10" fmla="*/ 0 w 9"/>
              <a:gd name="T11" fmla="*/ 33338 h 45"/>
              <a:gd name="T12" fmla="*/ 0 w 9"/>
              <a:gd name="T13" fmla="*/ 44450 h 45"/>
              <a:gd name="T14" fmla="*/ 1587 w 9"/>
              <a:gd name="T15" fmla="*/ 58738 h 45"/>
              <a:gd name="T16" fmla="*/ 3175 w 9"/>
              <a:gd name="T17" fmla="*/ 71438 h 45"/>
              <a:gd name="T18" fmla="*/ 14287 w 9"/>
              <a:gd name="T19" fmla="*/ 71438 h 45"/>
              <a:gd name="T20" fmla="*/ 14287 w 9"/>
              <a:gd name="T21" fmla="*/ 69850 h 45"/>
              <a:gd name="T22" fmla="*/ 12700 w 9"/>
              <a:gd name="T23" fmla="*/ 63500 h 45"/>
              <a:gd name="T24" fmla="*/ 11112 w 9"/>
              <a:gd name="T25" fmla="*/ 55563 h 45"/>
              <a:gd name="T26" fmla="*/ 11112 w 9"/>
              <a:gd name="T27" fmla="*/ 44450 h 45"/>
              <a:gd name="T28" fmla="*/ 9525 w 9"/>
              <a:gd name="T29" fmla="*/ 33338 h 45"/>
              <a:gd name="T30" fmla="*/ 11112 w 9"/>
              <a:gd name="T31" fmla="*/ 22225 h 45"/>
              <a:gd name="T32" fmla="*/ 11112 w 9"/>
              <a:gd name="T33" fmla="*/ 11113 h 45"/>
              <a:gd name="T34" fmla="*/ 14287 w 9"/>
              <a:gd name="T35" fmla="*/ 1588 h 45"/>
              <a:gd name="T36" fmla="*/ 14287 w 9"/>
              <a:gd name="T37" fmla="*/ 1588 h 45"/>
              <a:gd name="T38" fmla="*/ 14287 w 9"/>
              <a:gd name="T39" fmla="*/ 1588 h 45"/>
              <a:gd name="T40" fmla="*/ 14287 w 9"/>
              <a:gd name="T41" fmla="*/ 1588 h 45"/>
              <a:gd name="T42" fmla="*/ 14287 w 9"/>
              <a:gd name="T43" fmla="*/ 0 h 45"/>
              <a:gd name="T44" fmla="*/ 12700 w 9"/>
              <a:gd name="T45" fmla="*/ 0 h 45"/>
              <a:gd name="T46" fmla="*/ 11112 w 9"/>
              <a:gd name="T47" fmla="*/ 1588 h 45"/>
              <a:gd name="T48" fmla="*/ 9525 w 9"/>
              <a:gd name="T49" fmla="*/ 1588 h 45"/>
              <a:gd name="T50" fmla="*/ 6350 w 9"/>
              <a:gd name="T51" fmla="*/ 1588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
              <a:gd name="T79" fmla="*/ 0 h 45"/>
              <a:gd name="T80" fmla="*/ 9 w 9"/>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 h="45">
                <a:moveTo>
                  <a:pt x="4" y="1"/>
                </a:moveTo>
                <a:lnTo>
                  <a:pt x="2" y="2"/>
                </a:lnTo>
                <a:lnTo>
                  <a:pt x="2" y="4"/>
                </a:lnTo>
                <a:lnTo>
                  <a:pt x="1" y="9"/>
                </a:lnTo>
                <a:lnTo>
                  <a:pt x="1" y="14"/>
                </a:lnTo>
                <a:lnTo>
                  <a:pt x="0" y="21"/>
                </a:lnTo>
                <a:lnTo>
                  <a:pt x="0" y="28"/>
                </a:lnTo>
                <a:lnTo>
                  <a:pt x="1" y="37"/>
                </a:lnTo>
                <a:lnTo>
                  <a:pt x="2" y="45"/>
                </a:lnTo>
                <a:lnTo>
                  <a:pt x="9" y="45"/>
                </a:lnTo>
                <a:lnTo>
                  <a:pt x="9" y="44"/>
                </a:lnTo>
                <a:lnTo>
                  <a:pt x="8" y="40"/>
                </a:lnTo>
                <a:lnTo>
                  <a:pt x="7" y="35"/>
                </a:lnTo>
                <a:lnTo>
                  <a:pt x="7" y="28"/>
                </a:lnTo>
                <a:lnTo>
                  <a:pt x="6" y="21"/>
                </a:lnTo>
                <a:lnTo>
                  <a:pt x="7" y="14"/>
                </a:lnTo>
                <a:lnTo>
                  <a:pt x="7" y="7"/>
                </a:lnTo>
                <a:lnTo>
                  <a:pt x="9" y="1"/>
                </a:lnTo>
                <a:lnTo>
                  <a:pt x="9" y="0"/>
                </a:lnTo>
                <a:lnTo>
                  <a:pt x="8" y="0"/>
                </a:lnTo>
                <a:lnTo>
                  <a:pt x="7" y="1"/>
                </a:lnTo>
                <a:lnTo>
                  <a:pt x="6" y="1"/>
                </a:lnTo>
                <a:lnTo>
                  <a:pt x="4" y="1"/>
                </a:lnTo>
                <a:close/>
              </a:path>
            </a:pathLst>
          </a:custGeom>
          <a:solidFill>
            <a:srgbClr val="A5EDFF"/>
          </a:solidFill>
          <a:ln w="9525">
            <a:noFill/>
            <a:round/>
            <a:headEnd/>
            <a:tailEnd/>
          </a:ln>
        </p:spPr>
        <p:txBody>
          <a:bodyPr/>
          <a:lstStyle/>
          <a:p>
            <a:endParaRPr lang="en-US">
              <a:latin typeface="+mj-lt"/>
            </a:endParaRPr>
          </a:p>
        </p:txBody>
      </p:sp>
      <p:sp>
        <p:nvSpPr>
          <p:cNvPr id="186" name="Freeform 182"/>
          <p:cNvSpPr>
            <a:spLocks/>
          </p:cNvSpPr>
          <p:nvPr/>
        </p:nvSpPr>
        <p:spPr bwMode="auto">
          <a:xfrm>
            <a:off x="2986137" y="3278188"/>
            <a:ext cx="11113" cy="53975"/>
          </a:xfrm>
          <a:custGeom>
            <a:avLst/>
            <a:gdLst>
              <a:gd name="T0" fmla="*/ 4763 w 7"/>
              <a:gd name="T1" fmla="*/ 3175 h 34"/>
              <a:gd name="T2" fmla="*/ 1588 w 7"/>
              <a:gd name="T3" fmla="*/ 3175 h 34"/>
              <a:gd name="T4" fmla="*/ 1588 w 7"/>
              <a:gd name="T5" fmla="*/ 6350 h 34"/>
              <a:gd name="T6" fmla="*/ 0 w 7"/>
              <a:gd name="T7" fmla="*/ 9525 h 34"/>
              <a:gd name="T8" fmla="*/ 0 w 7"/>
              <a:gd name="T9" fmla="*/ 17462 h 34"/>
              <a:gd name="T10" fmla="*/ 0 w 7"/>
              <a:gd name="T11" fmla="*/ 25400 h 34"/>
              <a:gd name="T12" fmla="*/ 0 w 7"/>
              <a:gd name="T13" fmla="*/ 33337 h 34"/>
              <a:gd name="T14" fmla="*/ 0 w 7"/>
              <a:gd name="T15" fmla="*/ 42862 h 34"/>
              <a:gd name="T16" fmla="*/ 1588 w 7"/>
              <a:gd name="T17" fmla="*/ 53975 h 34"/>
              <a:gd name="T18" fmla="*/ 9525 w 7"/>
              <a:gd name="T19" fmla="*/ 53975 h 34"/>
              <a:gd name="T20" fmla="*/ 9525 w 7"/>
              <a:gd name="T21" fmla="*/ 52388 h 34"/>
              <a:gd name="T22" fmla="*/ 9525 w 7"/>
              <a:gd name="T23" fmla="*/ 47625 h 34"/>
              <a:gd name="T24" fmla="*/ 7938 w 7"/>
              <a:gd name="T25" fmla="*/ 41275 h 34"/>
              <a:gd name="T26" fmla="*/ 7938 w 7"/>
              <a:gd name="T27" fmla="*/ 33337 h 34"/>
              <a:gd name="T28" fmla="*/ 7938 w 7"/>
              <a:gd name="T29" fmla="*/ 25400 h 34"/>
              <a:gd name="T30" fmla="*/ 7938 w 7"/>
              <a:gd name="T31" fmla="*/ 17462 h 34"/>
              <a:gd name="T32" fmla="*/ 7938 w 7"/>
              <a:gd name="T33" fmla="*/ 7937 h 34"/>
              <a:gd name="T34" fmla="*/ 11113 w 7"/>
              <a:gd name="T35" fmla="*/ 3175 h 34"/>
              <a:gd name="T36" fmla="*/ 11113 w 7"/>
              <a:gd name="T37" fmla="*/ 3175 h 34"/>
              <a:gd name="T38" fmla="*/ 11113 w 7"/>
              <a:gd name="T39" fmla="*/ 0 h 34"/>
              <a:gd name="T40" fmla="*/ 9525 w 7"/>
              <a:gd name="T41" fmla="*/ 0 h 34"/>
              <a:gd name="T42" fmla="*/ 9525 w 7"/>
              <a:gd name="T43" fmla="*/ 0 h 34"/>
              <a:gd name="T44" fmla="*/ 9525 w 7"/>
              <a:gd name="T45" fmla="*/ 0 h 34"/>
              <a:gd name="T46" fmla="*/ 7938 w 7"/>
              <a:gd name="T47" fmla="*/ 0 h 34"/>
              <a:gd name="T48" fmla="*/ 6350 w 7"/>
              <a:gd name="T49" fmla="*/ 0 h 34"/>
              <a:gd name="T50" fmla="*/ 4763 w 7"/>
              <a:gd name="T51" fmla="*/ 3175 h 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
              <a:gd name="T79" fmla="*/ 0 h 34"/>
              <a:gd name="T80" fmla="*/ 7 w 7"/>
              <a:gd name="T81" fmla="*/ 34 h 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 h="34">
                <a:moveTo>
                  <a:pt x="3" y="2"/>
                </a:moveTo>
                <a:lnTo>
                  <a:pt x="1" y="2"/>
                </a:lnTo>
                <a:lnTo>
                  <a:pt x="1" y="4"/>
                </a:lnTo>
                <a:lnTo>
                  <a:pt x="0" y="6"/>
                </a:lnTo>
                <a:lnTo>
                  <a:pt x="0" y="11"/>
                </a:lnTo>
                <a:lnTo>
                  <a:pt x="0" y="16"/>
                </a:lnTo>
                <a:lnTo>
                  <a:pt x="0" y="21"/>
                </a:lnTo>
                <a:lnTo>
                  <a:pt x="0" y="27"/>
                </a:lnTo>
                <a:lnTo>
                  <a:pt x="1" y="34"/>
                </a:lnTo>
                <a:lnTo>
                  <a:pt x="6" y="34"/>
                </a:lnTo>
                <a:lnTo>
                  <a:pt x="6" y="33"/>
                </a:lnTo>
                <a:lnTo>
                  <a:pt x="6" y="30"/>
                </a:lnTo>
                <a:lnTo>
                  <a:pt x="5" y="26"/>
                </a:lnTo>
                <a:lnTo>
                  <a:pt x="5" y="21"/>
                </a:lnTo>
                <a:lnTo>
                  <a:pt x="5" y="16"/>
                </a:lnTo>
                <a:lnTo>
                  <a:pt x="5" y="11"/>
                </a:lnTo>
                <a:lnTo>
                  <a:pt x="5" y="5"/>
                </a:lnTo>
                <a:lnTo>
                  <a:pt x="7" y="2"/>
                </a:lnTo>
                <a:lnTo>
                  <a:pt x="7" y="0"/>
                </a:lnTo>
                <a:lnTo>
                  <a:pt x="6" y="0"/>
                </a:lnTo>
                <a:lnTo>
                  <a:pt x="5" y="0"/>
                </a:lnTo>
                <a:lnTo>
                  <a:pt x="4" y="0"/>
                </a:lnTo>
                <a:lnTo>
                  <a:pt x="3" y="2"/>
                </a:lnTo>
                <a:close/>
              </a:path>
            </a:pathLst>
          </a:custGeom>
          <a:solidFill>
            <a:srgbClr val="BFFFFF"/>
          </a:solidFill>
          <a:ln w="9525">
            <a:noFill/>
            <a:round/>
            <a:headEnd/>
            <a:tailEnd/>
          </a:ln>
        </p:spPr>
        <p:txBody>
          <a:bodyPr/>
          <a:lstStyle/>
          <a:p>
            <a:endParaRPr lang="en-US">
              <a:latin typeface="+mj-lt"/>
            </a:endParaRPr>
          </a:p>
        </p:txBody>
      </p:sp>
      <p:sp>
        <p:nvSpPr>
          <p:cNvPr id="187" name="Freeform 183"/>
          <p:cNvSpPr>
            <a:spLocks/>
          </p:cNvSpPr>
          <p:nvPr/>
        </p:nvSpPr>
        <p:spPr bwMode="auto">
          <a:xfrm>
            <a:off x="3138537" y="3227388"/>
            <a:ext cx="36513" cy="144462"/>
          </a:xfrm>
          <a:custGeom>
            <a:avLst/>
            <a:gdLst>
              <a:gd name="T0" fmla="*/ 36513 w 23"/>
              <a:gd name="T1" fmla="*/ 1587 h 91"/>
              <a:gd name="T2" fmla="*/ 34925 w 23"/>
              <a:gd name="T3" fmla="*/ 1587 h 91"/>
              <a:gd name="T4" fmla="*/ 33338 w 23"/>
              <a:gd name="T5" fmla="*/ 4762 h 91"/>
              <a:gd name="T6" fmla="*/ 30163 w 23"/>
              <a:gd name="T7" fmla="*/ 12700 h 91"/>
              <a:gd name="T8" fmla="*/ 25400 w 23"/>
              <a:gd name="T9" fmla="*/ 25400 h 91"/>
              <a:gd name="T10" fmla="*/ 23813 w 23"/>
              <a:gd name="T11" fmla="*/ 44450 h 91"/>
              <a:gd name="T12" fmla="*/ 22225 w 23"/>
              <a:gd name="T13" fmla="*/ 68262 h 91"/>
              <a:gd name="T14" fmla="*/ 23813 w 23"/>
              <a:gd name="T15" fmla="*/ 101600 h 91"/>
              <a:gd name="T16" fmla="*/ 26988 w 23"/>
              <a:gd name="T17" fmla="*/ 144462 h 91"/>
              <a:gd name="T18" fmla="*/ 7938 w 23"/>
              <a:gd name="T19" fmla="*/ 144462 h 91"/>
              <a:gd name="T20" fmla="*/ 4763 w 23"/>
              <a:gd name="T21" fmla="*/ 138112 h 91"/>
              <a:gd name="T22" fmla="*/ 3175 w 23"/>
              <a:gd name="T23" fmla="*/ 127000 h 91"/>
              <a:gd name="T24" fmla="*/ 1588 w 23"/>
              <a:gd name="T25" fmla="*/ 111125 h 91"/>
              <a:gd name="T26" fmla="*/ 0 w 23"/>
              <a:gd name="T27" fmla="*/ 88900 h 91"/>
              <a:gd name="T28" fmla="*/ 0 w 23"/>
              <a:gd name="T29" fmla="*/ 66675 h 91"/>
              <a:gd name="T30" fmla="*/ 1588 w 23"/>
              <a:gd name="T31" fmla="*/ 42862 h 91"/>
              <a:gd name="T32" fmla="*/ 4763 w 23"/>
              <a:gd name="T33" fmla="*/ 19050 h 91"/>
              <a:gd name="T34" fmla="*/ 11113 w 23"/>
              <a:gd name="T35" fmla="*/ 0 h 91"/>
              <a:gd name="T36" fmla="*/ 36513 w 23"/>
              <a:gd name="T37" fmla="*/ 1587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91"/>
              <a:gd name="T59" fmla="*/ 23 w 23"/>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91">
                <a:moveTo>
                  <a:pt x="23" y="1"/>
                </a:moveTo>
                <a:lnTo>
                  <a:pt x="22" y="1"/>
                </a:lnTo>
                <a:lnTo>
                  <a:pt x="21" y="3"/>
                </a:lnTo>
                <a:lnTo>
                  <a:pt x="19" y="8"/>
                </a:lnTo>
                <a:lnTo>
                  <a:pt x="16" y="16"/>
                </a:lnTo>
                <a:lnTo>
                  <a:pt x="15" y="28"/>
                </a:lnTo>
                <a:lnTo>
                  <a:pt x="14" y="43"/>
                </a:lnTo>
                <a:lnTo>
                  <a:pt x="15" y="64"/>
                </a:lnTo>
                <a:lnTo>
                  <a:pt x="17" y="91"/>
                </a:lnTo>
                <a:lnTo>
                  <a:pt x="5" y="91"/>
                </a:lnTo>
                <a:lnTo>
                  <a:pt x="3" y="87"/>
                </a:lnTo>
                <a:lnTo>
                  <a:pt x="2" y="80"/>
                </a:lnTo>
                <a:lnTo>
                  <a:pt x="1" y="70"/>
                </a:lnTo>
                <a:lnTo>
                  <a:pt x="0" y="56"/>
                </a:lnTo>
                <a:lnTo>
                  <a:pt x="0" y="42"/>
                </a:lnTo>
                <a:lnTo>
                  <a:pt x="1" y="27"/>
                </a:lnTo>
                <a:lnTo>
                  <a:pt x="3" y="12"/>
                </a:lnTo>
                <a:lnTo>
                  <a:pt x="7" y="0"/>
                </a:lnTo>
                <a:lnTo>
                  <a:pt x="23" y="1"/>
                </a:lnTo>
                <a:close/>
              </a:path>
            </a:pathLst>
          </a:custGeom>
          <a:solidFill>
            <a:srgbClr val="59B2FF"/>
          </a:solidFill>
          <a:ln w="9525">
            <a:noFill/>
            <a:round/>
            <a:headEnd/>
            <a:tailEnd/>
          </a:ln>
        </p:spPr>
        <p:txBody>
          <a:bodyPr/>
          <a:lstStyle/>
          <a:p>
            <a:endParaRPr lang="en-US">
              <a:latin typeface="+mj-lt"/>
            </a:endParaRPr>
          </a:p>
        </p:txBody>
      </p:sp>
      <p:sp>
        <p:nvSpPr>
          <p:cNvPr id="188" name="Freeform 184"/>
          <p:cNvSpPr>
            <a:spLocks/>
          </p:cNvSpPr>
          <p:nvPr/>
        </p:nvSpPr>
        <p:spPr bwMode="auto">
          <a:xfrm>
            <a:off x="3140125" y="3238500"/>
            <a:ext cx="30162" cy="122238"/>
          </a:xfrm>
          <a:custGeom>
            <a:avLst/>
            <a:gdLst>
              <a:gd name="T0" fmla="*/ 30162 w 19"/>
              <a:gd name="T1" fmla="*/ 0 h 77"/>
              <a:gd name="T2" fmla="*/ 30162 w 19"/>
              <a:gd name="T3" fmla="*/ 1588 h 77"/>
              <a:gd name="T4" fmla="*/ 28575 w 19"/>
              <a:gd name="T5" fmla="*/ 3175 h 77"/>
              <a:gd name="T6" fmla="*/ 25400 w 19"/>
              <a:gd name="T7" fmla="*/ 11113 h 77"/>
              <a:gd name="T8" fmla="*/ 22225 w 19"/>
              <a:gd name="T9" fmla="*/ 19050 h 77"/>
              <a:gd name="T10" fmla="*/ 20637 w 19"/>
              <a:gd name="T11" fmla="*/ 36513 h 77"/>
              <a:gd name="T12" fmla="*/ 19050 w 19"/>
              <a:gd name="T13" fmla="*/ 57150 h 77"/>
              <a:gd name="T14" fmla="*/ 20637 w 19"/>
              <a:gd name="T15" fmla="*/ 84138 h 77"/>
              <a:gd name="T16" fmla="*/ 22225 w 19"/>
              <a:gd name="T17" fmla="*/ 122238 h 77"/>
              <a:gd name="T18" fmla="*/ 6350 w 19"/>
              <a:gd name="T19" fmla="*/ 122238 h 77"/>
              <a:gd name="T20" fmla="*/ 6350 w 19"/>
              <a:gd name="T21" fmla="*/ 117475 h 77"/>
              <a:gd name="T22" fmla="*/ 3175 w 19"/>
              <a:gd name="T23" fmla="*/ 109538 h 77"/>
              <a:gd name="T24" fmla="*/ 1587 w 19"/>
              <a:gd name="T25" fmla="*/ 93663 h 77"/>
              <a:gd name="T26" fmla="*/ 0 w 19"/>
              <a:gd name="T27" fmla="*/ 76200 h 77"/>
              <a:gd name="T28" fmla="*/ 0 w 19"/>
              <a:gd name="T29" fmla="*/ 55563 h 77"/>
              <a:gd name="T30" fmla="*/ 0 w 19"/>
              <a:gd name="T31" fmla="*/ 34925 h 77"/>
              <a:gd name="T32" fmla="*/ 3175 w 19"/>
              <a:gd name="T33" fmla="*/ 15875 h 77"/>
              <a:gd name="T34" fmla="*/ 9525 w 19"/>
              <a:gd name="T35" fmla="*/ 0 h 77"/>
              <a:gd name="T36" fmla="*/ 30162 w 19"/>
              <a:gd name="T37" fmla="*/ 0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77"/>
              <a:gd name="T59" fmla="*/ 19 w 19"/>
              <a:gd name="T60" fmla="*/ 77 h 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77">
                <a:moveTo>
                  <a:pt x="19" y="0"/>
                </a:moveTo>
                <a:lnTo>
                  <a:pt x="19" y="1"/>
                </a:lnTo>
                <a:lnTo>
                  <a:pt x="18" y="2"/>
                </a:lnTo>
                <a:lnTo>
                  <a:pt x="16" y="7"/>
                </a:lnTo>
                <a:lnTo>
                  <a:pt x="14" y="12"/>
                </a:lnTo>
                <a:lnTo>
                  <a:pt x="13" y="23"/>
                </a:lnTo>
                <a:lnTo>
                  <a:pt x="12" y="36"/>
                </a:lnTo>
                <a:lnTo>
                  <a:pt x="13" y="53"/>
                </a:lnTo>
                <a:lnTo>
                  <a:pt x="14" y="77"/>
                </a:lnTo>
                <a:lnTo>
                  <a:pt x="4" y="77"/>
                </a:lnTo>
                <a:lnTo>
                  <a:pt x="4" y="74"/>
                </a:lnTo>
                <a:lnTo>
                  <a:pt x="2" y="69"/>
                </a:lnTo>
                <a:lnTo>
                  <a:pt x="1" y="59"/>
                </a:lnTo>
                <a:lnTo>
                  <a:pt x="0" y="48"/>
                </a:lnTo>
                <a:lnTo>
                  <a:pt x="0" y="35"/>
                </a:lnTo>
                <a:lnTo>
                  <a:pt x="0" y="22"/>
                </a:lnTo>
                <a:lnTo>
                  <a:pt x="2" y="10"/>
                </a:lnTo>
                <a:lnTo>
                  <a:pt x="6" y="0"/>
                </a:lnTo>
                <a:lnTo>
                  <a:pt x="19" y="0"/>
                </a:lnTo>
                <a:close/>
              </a:path>
            </a:pathLst>
          </a:custGeom>
          <a:solidFill>
            <a:srgbClr val="72C6FF"/>
          </a:solidFill>
          <a:ln w="9525">
            <a:noFill/>
            <a:round/>
            <a:headEnd/>
            <a:tailEnd/>
          </a:ln>
        </p:spPr>
        <p:txBody>
          <a:bodyPr/>
          <a:lstStyle/>
          <a:p>
            <a:endParaRPr lang="en-US">
              <a:latin typeface="+mj-lt"/>
            </a:endParaRPr>
          </a:p>
        </p:txBody>
      </p:sp>
      <p:sp>
        <p:nvSpPr>
          <p:cNvPr id="189" name="Freeform 185"/>
          <p:cNvSpPr>
            <a:spLocks/>
          </p:cNvSpPr>
          <p:nvPr/>
        </p:nvSpPr>
        <p:spPr bwMode="auto">
          <a:xfrm>
            <a:off x="3141712" y="3246438"/>
            <a:ext cx="23813" cy="103187"/>
          </a:xfrm>
          <a:custGeom>
            <a:avLst/>
            <a:gdLst>
              <a:gd name="T0" fmla="*/ 23813 w 15"/>
              <a:gd name="T1" fmla="*/ 0 h 65"/>
              <a:gd name="T2" fmla="*/ 23813 w 15"/>
              <a:gd name="T3" fmla="*/ 3175 h 65"/>
              <a:gd name="T4" fmla="*/ 22225 w 15"/>
              <a:gd name="T5" fmla="*/ 4762 h 65"/>
              <a:gd name="T6" fmla="*/ 20638 w 15"/>
              <a:gd name="T7" fmla="*/ 9525 h 65"/>
              <a:gd name="T8" fmla="*/ 19050 w 15"/>
              <a:gd name="T9" fmla="*/ 19050 h 65"/>
              <a:gd name="T10" fmla="*/ 17463 w 15"/>
              <a:gd name="T11" fmla="*/ 31750 h 65"/>
              <a:gd name="T12" fmla="*/ 15875 w 15"/>
              <a:gd name="T13" fmla="*/ 49212 h 65"/>
              <a:gd name="T14" fmla="*/ 17463 w 15"/>
              <a:gd name="T15" fmla="*/ 73025 h 65"/>
              <a:gd name="T16" fmla="*/ 19050 w 15"/>
              <a:gd name="T17" fmla="*/ 103187 h 65"/>
              <a:gd name="T18" fmla="*/ 4763 w 15"/>
              <a:gd name="T19" fmla="*/ 103187 h 65"/>
              <a:gd name="T20" fmla="*/ 4763 w 15"/>
              <a:gd name="T21" fmla="*/ 98425 h 65"/>
              <a:gd name="T22" fmla="*/ 1588 w 15"/>
              <a:gd name="T23" fmla="*/ 92075 h 65"/>
              <a:gd name="T24" fmla="*/ 0 w 15"/>
              <a:gd name="T25" fmla="*/ 79375 h 65"/>
              <a:gd name="T26" fmla="*/ 0 w 15"/>
              <a:gd name="T27" fmla="*/ 63500 h 65"/>
              <a:gd name="T28" fmla="*/ 0 w 15"/>
              <a:gd name="T29" fmla="*/ 47625 h 65"/>
              <a:gd name="T30" fmla="*/ 0 w 15"/>
              <a:gd name="T31" fmla="*/ 30162 h 65"/>
              <a:gd name="T32" fmla="*/ 1588 w 15"/>
              <a:gd name="T33" fmla="*/ 14287 h 65"/>
              <a:gd name="T34" fmla="*/ 7938 w 15"/>
              <a:gd name="T35" fmla="*/ 0 h 65"/>
              <a:gd name="T36" fmla="*/ 23813 w 15"/>
              <a:gd name="T37" fmla="*/ 0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65"/>
              <a:gd name="T59" fmla="*/ 15 w 15"/>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65">
                <a:moveTo>
                  <a:pt x="15" y="0"/>
                </a:moveTo>
                <a:lnTo>
                  <a:pt x="15" y="2"/>
                </a:lnTo>
                <a:lnTo>
                  <a:pt x="14" y="3"/>
                </a:lnTo>
                <a:lnTo>
                  <a:pt x="13" y="6"/>
                </a:lnTo>
                <a:lnTo>
                  <a:pt x="12" y="12"/>
                </a:lnTo>
                <a:lnTo>
                  <a:pt x="11" y="20"/>
                </a:lnTo>
                <a:lnTo>
                  <a:pt x="10" y="31"/>
                </a:lnTo>
                <a:lnTo>
                  <a:pt x="11" y="46"/>
                </a:lnTo>
                <a:lnTo>
                  <a:pt x="12" y="65"/>
                </a:lnTo>
                <a:lnTo>
                  <a:pt x="3" y="65"/>
                </a:lnTo>
                <a:lnTo>
                  <a:pt x="3" y="62"/>
                </a:lnTo>
                <a:lnTo>
                  <a:pt x="1" y="58"/>
                </a:lnTo>
                <a:lnTo>
                  <a:pt x="0" y="50"/>
                </a:lnTo>
                <a:lnTo>
                  <a:pt x="0" y="40"/>
                </a:lnTo>
                <a:lnTo>
                  <a:pt x="0" y="30"/>
                </a:lnTo>
                <a:lnTo>
                  <a:pt x="0" y="19"/>
                </a:lnTo>
                <a:lnTo>
                  <a:pt x="1" y="9"/>
                </a:lnTo>
                <a:lnTo>
                  <a:pt x="5" y="0"/>
                </a:lnTo>
                <a:lnTo>
                  <a:pt x="15" y="0"/>
                </a:lnTo>
                <a:close/>
              </a:path>
            </a:pathLst>
          </a:custGeom>
          <a:solidFill>
            <a:srgbClr val="8CD8FF"/>
          </a:solidFill>
          <a:ln w="9525">
            <a:noFill/>
            <a:round/>
            <a:headEnd/>
            <a:tailEnd/>
          </a:ln>
        </p:spPr>
        <p:txBody>
          <a:bodyPr/>
          <a:lstStyle/>
          <a:p>
            <a:endParaRPr lang="en-US">
              <a:latin typeface="+mj-lt"/>
            </a:endParaRPr>
          </a:p>
        </p:txBody>
      </p:sp>
      <p:sp>
        <p:nvSpPr>
          <p:cNvPr id="190" name="Freeform 186"/>
          <p:cNvSpPr>
            <a:spLocks/>
          </p:cNvSpPr>
          <p:nvPr/>
        </p:nvSpPr>
        <p:spPr bwMode="auto">
          <a:xfrm>
            <a:off x="3141712" y="3255963"/>
            <a:ext cx="20638" cy="82550"/>
          </a:xfrm>
          <a:custGeom>
            <a:avLst/>
            <a:gdLst>
              <a:gd name="T0" fmla="*/ 20638 w 13"/>
              <a:gd name="T1" fmla="*/ 1588 h 52"/>
              <a:gd name="T2" fmla="*/ 20638 w 13"/>
              <a:gd name="T3" fmla="*/ 1588 h 52"/>
              <a:gd name="T4" fmla="*/ 19050 w 13"/>
              <a:gd name="T5" fmla="*/ 4763 h 52"/>
              <a:gd name="T6" fmla="*/ 17463 w 13"/>
              <a:gd name="T7" fmla="*/ 7938 h 52"/>
              <a:gd name="T8" fmla="*/ 15875 w 13"/>
              <a:gd name="T9" fmla="*/ 15875 h 52"/>
              <a:gd name="T10" fmla="*/ 15875 w 13"/>
              <a:gd name="T11" fmla="*/ 26988 h 52"/>
              <a:gd name="T12" fmla="*/ 12700 w 13"/>
              <a:gd name="T13" fmla="*/ 39688 h 52"/>
              <a:gd name="T14" fmla="*/ 12700 w 13"/>
              <a:gd name="T15" fmla="*/ 58738 h 52"/>
              <a:gd name="T16" fmla="*/ 15875 w 13"/>
              <a:gd name="T17" fmla="*/ 82550 h 52"/>
              <a:gd name="T18" fmla="*/ 4763 w 13"/>
              <a:gd name="T19" fmla="*/ 82550 h 52"/>
              <a:gd name="T20" fmla="*/ 4763 w 13"/>
              <a:gd name="T21" fmla="*/ 80963 h 52"/>
              <a:gd name="T22" fmla="*/ 4763 w 13"/>
              <a:gd name="T23" fmla="*/ 73025 h 52"/>
              <a:gd name="T24" fmla="*/ 1588 w 13"/>
              <a:gd name="T25" fmla="*/ 63500 h 52"/>
              <a:gd name="T26" fmla="*/ 1588 w 13"/>
              <a:gd name="T27" fmla="*/ 50800 h 52"/>
              <a:gd name="T28" fmla="*/ 0 w 13"/>
              <a:gd name="T29" fmla="*/ 38100 h 52"/>
              <a:gd name="T30" fmla="*/ 1588 w 13"/>
              <a:gd name="T31" fmla="*/ 25400 h 52"/>
              <a:gd name="T32" fmla="*/ 4763 w 13"/>
              <a:gd name="T33" fmla="*/ 11112 h 52"/>
              <a:gd name="T34" fmla="*/ 7938 w 13"/>
              <a:gd name="T35" fmla="*/ 0 h 52"/>
              <a:gd name="T36" fmla="*/ 20638 w 13"/>
              <a:gd name="T37" fmla="*/ 1588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52"/>
              <a:gd name="T59" fmla="*/ 13 w 13"/>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52">
                <a:moveTo>
                  <a:pt x="13" y="1"/>
                </a:moveTo>
                <a:lnTo>
                  <a:pt x="13" y="1"/>
                </a:lnTo>
                <a:lnTo>
                  <a:pt x="12" y="3"/>
                </a:lnTo>
                <a:lnTo>
                  <a:pt x="11" y="5"/>
                </a:lnTo>
                <a:lnTo>
                  <a:pt x="10" y="10"/>
                </a:lnTo>
                <a:lnTo>
                  <a:pt x="10" y="17"/>
                </a:lnTo>
                <a:lnTo>
                  <a:pt x="8" y="25"/>
                </a:lnTo>
                <a:lnTo>
                  <a:pt x="8" y="37"/>
                </a:lnTo>
                <a:lnTo>
                  <a:pt x="10" y="52"/>
                </a:lnTo>
                <a:lnTo>
                  <a:pt x="3" y="52"/>
                </a:lnTo>
                <a:lnTo>
                  <a:pt x="3" y="51"/>
                </a:lnTo>
                <a:lnTo>
                  <a:pt x="3" y="46"/>
                </a:lnTo>
                <a:lnTo>
                  <a:pt x="1" y="40"/>
                </a:lnTo>
                <a:lnTo>
                  <a:pt x="1" y="32"/>
                </a:lnTo>
                <a:lnTo>
                  <a:pt x="0" y="24"/>
                </a:lnTo>
                <a:lnTo>
                  <a:pt x="1" y="16"/>
                </a:lnTo>
                <a:lnTo>
                  <a:pt x="3" y="7"/>
                </a:lnTo>
                <a:lnTo>
                  <a:pt x="5" y="0"/>
                </a:lnTo>
                <a:lnTo>
                  <a:pt x="13" y="1"/>
                </a:lnTo>
                <a:close/>
              </a:path>
            </a:pathLst>
          </a:custGeom>
          <a:solidFill>
            <a:srgbClr val="A5EDFF"/>
          </a:solidFill>
          <a:ln w="9525">
            <a:noFill/>
            <a:round/>
            <a:headEnd/>
            <a:tailEnd/>
          </a:ln>
        </p:spPr>
        <p:txBody>
          <a:bodyPr/>
          <a:lstStyle/>
          <a:p>
            <a:endParaRPr lang="en-US">
              <a:latin typeface="+mj-lt"/>
            </a:endParaRPr>
          </a:p>
        </p:txBody>
      </p:sp>
      <p:sp>
        <p:nvSpPr>
          <p:cNvPr id="191" name="Freeform 187"/>
          <p:cNvSpPr>
            <a:spLocks/>
          </p:cNvSpPr>
          <p:nvPr/>
        </p:nvSpPr>
        <p:spPr bwMode="auto">
          <a:xfrm>
            <a:off x="3143300" y="3267075"/>
            <a:ext cx="15875" cy="60325"/>
          </a:xfrm>
          <a:custGeom>
            <a:avLst/>
            <a:gdLst>
              <a:gd name="T0" fmla="*/ 15875 w 10"/>
              <a:gd name="T1" fmla="*/ 0 h 38"/>
              <a:gd name="T2" fmla="*/ 15875 w 10"/>
              <a:gd name="T3" fmla="*/ 0 h 38"/>
              <a:gd name="T4" fmla="*/ 14288 w 10"/>
              <a:gd name="T5" fmla="*/ 3175 h 38"/>
              <a:gd name="T6" fmla="*/ 14288 w 10"/>
              <a:gd name="T7" fmla="*/ 6350 h 38"/>
              <a:gd name="T8" fmla="*/ 11112 w 10"/>
              <a:gd name="T9" fmla="*/ 9525 h 38"/>
              <a:gd name="T10" fmla="*/ 9525 w 10"/>
              <a:gd name="T11" fmla="*/ 17462 h 38"/>
              <a:gd name="T12" fmla="*/ 9525 w 10"/>
              <a:gd name="T13" fmla="*/ 28575 h 38"/>
              <a:gd name="T14" fmla="*/ 9525 w 10"/>
              <a:gd name="T15" fmla="*/ 41275 h 38"/>
              <a:gd name="T16" fmla="*/ 11112 w 10"/>
              <a:gd name="T17" fmla="*/ 60325 h 38"/>
              <a:gd name="T18" fmla="*/ 4762 w 10"/>
              <a:gd name="T19" fmla="*/ 60325 h 38"/>
              <a:gd name="T20" fmla="*/ 3175 w 10"/>
              <a:gd name="T21" fmla="*/ 58738 h 38"/>
              <a:gd name="T22" fmla="*/ 3175 w 10"/>
              <a:gd name="T23" fmla="*/ 52388 h 38"/>
              <a:gd name="T24" fmla="*/ 3175 w 10"/>
              <a:gd name="T25" fmla="*/ 44450 h 38"/>
              <a:gd name="T26" fmla="*/ 0 w 10"/>
              <a:gd name="T27" fmla="*/ 38100 h 38"/>
              <a:gd name="T28" fmla="*/ 0 w 10"/>
              <a:gd name="T29" fmla="*/ 26988 h 38"/>
              <a:gd name="T30" fmla="*/ 0 w 10"/>
              <a:gd name="T31" fmla="*/ 17462 h 38"/>
              <a:gd name="T32" fmla="*/ 3175 w 10"/>
              <a:gd name="T33" fmla="*/ 7937 h 38"/>
              <a:gd name="T34" fmla="*/ 6350 w 10"/>
              <a:gd name="T35" fmla="*/ 0 h 38"/>
              <a:gd name="T36" fmla="*/ 15875 w 10"/>
              <a:gd name="T37" fmla="*/ 0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38"/>
              <a:gd name="T59" fmla="*/ 10 w 10"/>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38">
                <a:moveTo>
                  <a:pt x="10" y="0"/>
                </a:moveTo>
                <a:lnTo>
                  <a:pt x="10" y="0"/>
                </a:lnTo>
                <a:lnTo>
                  <a:pt x="9" y="2"/>
                </a:lnTo>
                <a:lnTo>
                  <a:pt x="9" y="4"/>
                </a:lnTo>
                <a:lnTo>
                  <a:pt x="7" y="6"/>
                </a:lnTo>
                <a:lnTo>
                  <a:pt x="6" y="11"/>
                </a:lnTo>
                <a:lnTo>
                  <a:pt x="6" y="18"/>
                </a:lnTo>
                <a:lnTo>
                  <a:pt x="6" y="26"/>
                </a:lnTo>
                <a:lnTo>
                  <a:pt x="7" y="38"/>
                </a:lnTo>
                <a:lnTo>
                  <a:pt x="3" y="38"/>
                </a:lnTo>
                <a:lnTo>
                  <a:pt x="2" y="37"/>
                </a:lnTo>
                <a:lnTo>
                  <a:pt x="2" y="33"/>
                </a:lnTo>
                <a:lnTo>
                  <a:pt x="2" y="28"/>
                </a:lnTo>
                <a:lnTo>
                  <a:pt x="0" y="24"/>
                </a:lnTo>
                <a:lnTo>
                  <a:pt x="0" y="17"/>
                </a:lnTo>
                <a:lnTo>
                  <a:pt x="0" y="11"/>
                </a:lnTo>
                <a:lnTo>
                  <a:pt x="2" y="5"/>
                </a:lnTo>
                <a:lnTo>
                  <a:pt x="4" y="0"/>
                </a:lnTo>
                <a:lnTo>
                  <a:pt x="10" y="0"/>
                </a:lnTo>
                <a:close/>
              </a:path>
            </a:pathLst>
          </a:custGeom>
          <a:solidFill>
            <a:srgbClr val="BFFFFF"/>
          </a:solidFill>
          <a:ln w="9525">
            <a:noFill/>
            <a:round/>
            <a:headEnd/>
            <a:tailEnd/>
          </a:ln>
        </p:spPr>
        <p:txBody>
          <a:bodyPr/>
          <a:lstStyle/>
          <a:p>
            <a:endParaRPr lang="en-US">
              <a:latin typeface="+mj-lt"/>
            </a:endParaRPr>
          </a:p>
        </p:txBody>
      </p:sp>
      <p:sp>
        <p:nvSpPr>
          <p:cNvPr id="192" name="Freeform 188"/>
          <p:cNvSpPr>
            <a:spLocks/>
          </p:cNvSpPr>
          <p:nvPr/>
        </p:nvSpPr>
        <p:spPr bwMode="auto">
          <a:xfrm>
            <a:off x="3016300" y="3249613"/>
            <a:ext cx="71437" cy="87312"/>
          </a:xfrm>
          <a:custGeom>
            <a:avLst/>
            <a:gdLst>
              <a:gd name="T0" fmla="*/ 4762 w 45"/>
              <a:gd name="T1" fmla="*/ 7937 h 55"/>
              <a:gd name="T2" fmla="*/ 4762 w 45"/>
              <a:gd name="T3" fmla="*/ 11112 h 55"/>
              <a:gd name="T4" fmla="*/ 3175 w 45"/>
              <a:gd name="T5" fmla="*/ 14287 h 55"/>
              <a:gd name="T6" fmla="*/ 1587 w 45"/>
              <a:gd name="T7" fmla="*/ 22225 h 55"/>
              <a:gd name="T8" fmla="*/ 0 w 45"/>
              <a:gd name="T9" fmla="*/ 33337 h 55"/>
              <a:gd name="T10" fmla="*/ 0 w 45"/>
              <a:gd name="T11" fmla="*/ 44450 h 55"/>
              <a:gd name="T12" fmla="*/ 0 w 45"/>
              <a:gd name="T13" fmla="*/ 57150 h 55"/>
              <a:gd name="T14" fmla="*/ 0 w 45"/>
              <a:gd name="T15" fmla="*/ 71437 h 55"/>
              <a:gd name="T16" fmla="*/ 3175 w 45"/>
              <a:gd name="T17" fmla="*/ 87312 h 55"/>
              <a:gd name="T18" fmla="*/ 3175 w 45"/>
              <a:gd name="T19" fmla="*/ 87312 h 55"/>
              <a:gd name="T20" fmla="*/ 3175 w 45"/>
              <a:gd name="T21" fmla="*/ 84137 h 55"/>
              <a:gd name="T22" fmla="*/ 3175 w 45"/>
              <a:gd name="T23" fmla="*/ 80962 h 55"/>
              <a:gd name="T24" fmla="*/ 3175 w 45"/>
              <a:gd name="T25" fmla="*/ 77787 h 55"/>
              <a:gd name="T26" fmla="*/ 3175 w 45"/>
              <a:gd name="T27" fmla="*/ 71437 h 55"/>
              <a:gd name="T28" fmla="*/ 4762 w 45"/>
              <a:gd name="T29" fmla="*/ 68262 h 55"/>
              <a:gd name="T30" fmla="*/ 4762 w 45"/>
              <a:gd name="T31" fmla="*/ 60325 h 55"/>
              <a:gd name="T32" fmla="*/ 7937 w 45"/>
              <a:gd name="T33" fmla="*/ 55562 h 55"/>
              <a:gd name="T34" fmla="*/ 9525 w 45"/>
              <a:gd name="T35" fmla="*/ 49212 h 55"/>
              <a:gd name="T36" fmla="*/ 11112 w 45"/>
              <a:gd name="T37" fmla="*/ 44450 h 55"/>
              <a:gd name="T38" fmla="*/ 12700 w 45"/>
              <a:gd name="T39" fmla="*/ 38100 h 55"/>
              <a:gd name="T40" fmla="*/ 15875 w 45"/>
              <a:gd name="T41" fmla="*/ 33337 h 55"/>
              <a:gd name="T42" fmla="*/ 22225 w 45"/>
              <a:gd name="T43" fmla="*/ 28575 h 55"/>
              <a:gd name="T44" fmla="*/ 25400 w 45"/>
              <a:gd name="T45" fmla="*/ 25400 h 55"/>
              <a:gd name="T46" fmla="*/ 33337 w 45"/>
              <a:gd name="T47" fmla="*/ 23812 h 55"/>
              <a:gd name="T48" fmla="*/ 41275 w 45"/>
              <a:gd name="T49" fmla="*/ 22225 h 55"/>
              <a:gd name="T50" fmla="*/ 41275 w 45"/>
              <a:gd name="T51" fmla="*/ 20637 h 55"/>
              <a:gd name="T52" fmla="*/ 41275 w 45"/>
              <a:gd name="T53" fmla="*/ 20637 h 55"/>
              <a:gd name="T54" fmla="*/ 44450 w 45"/>
              <a:gd name="T55" fmla="*/ 17462 h 55"/>
              <a:gd name="T56" fmla="*/ 46037 w 45"/>
              <a:gd name="T57" fmla="*/ 15875 h 55"/>
              <a:gd name="T58" fmla="*/ 52387 w 45"/>
              <a:gd name="T59" fmla="*/ 14287 h 55"/>
              <a:gd name="T60" fmla="*/ 57150 w 45"/>
              <a:gd name="T61" fmla="*/ 11112 h 55"/>
              <a:gd name="T62" fmla="*/ 65087 w 45"/>
              <a:gd name="T63" fmla="*/ 6350 h 55"/>
              <a:gd name="T64" fmla="*/ 71437 w 45"/>
              <a:gd name="T65" fmla="*/ 3175 h 55"/>
              <a:gd name="T66" fmla="*/ 71437 w 45"/>
              <a:gd name="T67" fmla="*/ 3175 h 55"/>
              <a:gd name="T68" fmla="*/ 69850 w 45"/>
              <a:gd name="T69" fmla="*/ 3175 h 55"/>
              <a:gd name="T70" fmla="*/ 68262 w 45"/>
              <a:gd name="T71" fmla="*/ 3175 h 55"/>
              <a:gd name="T72" fmla="*/ 66675 w 45"/>
              <a:gd name="T73" fmla="*/ 3175 h 55"/>
              <a:gd name="T74" fmla="*/ 63500 w 45"/>
              <a:gd name="T75" fmla="*/ 1587 h 55"/>
              <a:gd name="T76" fmla="*/ 58737 w 45"/>
              <a:gd name="T77" fmla="*/ 1587 h 55"/>
              <a:gd name="T78" fmla="*/ 55562 w 45"/>
              <a:gd name="T79" fmla="*/ 1587 h 55"/>
              <a:gd name="T80" fmla="*/ 49212 w 45"/>
              <a:gd name="T81" fmla="*/ 1587 h 55"/>
              <a:gd name="T82" fmla="*/ 44450 w 45"/>
              <a:gd name="T83" fmla="*/ 0 h 55"/>
              <a:gd name="T84" fmla="*/ 41275 w 45"/>
              <a:gd name="T85" fmla="*/ 1587 h 55"/>
              <a:gd name="T86" fmla="*/ 34925 w 45"/>
              <a:gd name="T87" fmla="*/ 1587 h 55"/>
              <a:gd name="T88" fmla="*/ 30162 w 45"/>
              <a:gd name="T89" fmla="*/ 1587 h 55"/>
              <a:gd name="T90" fmla="*/ 22225 w 45"/>
              <a:gd name="T91" fmla="*/ 3175 h 55"/>
              <a:gd name="T92" fmla="*/ 15875 w 45"/>
              <a:gd name="T93" fmla="*/ 3175 h 55"/>
              <a:gd name="T94" fmla="*/ 11112 w 45"/>
              <a:gd name="T95" fmla="*/ 4762 h 55"/>
              <a:gd name="T96" fmla="*/ 4762 w 45"/>
              <a:gd name="T97" fmla="*/ 7937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
              <a:gd name="T148" fmla="*/ 0 h 55"/>
              <a:gd name="T149" fmla="*/ 45 w 45"/>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 h="55">
                <a:moveTo>
                  <a:pt x="3" y="5"/>
                </a:moveTo>
                <a:lnTo>
                  <a:pt x="3" y="7"/>
                </a:lnTo>
                <a:lnTo>
                  <a:pt x="2" y="9"/>
                </a:lnTo>
                <a:lnTo>
                  <a:pt x="1" y="14"/>
                </a:lnTo>
                <a:lnTo>
                  <a:pt x="0" y="21"/>
                </a:lnTo>
                <a:lnTo>
                  <a:pt x="0" y="28"/>
                </a:lnTo>
                <a:lnTo>
                  <a:pt x="0" y="36"/>
                </a:lnTo>
                <a:lnTo>
                  <a:pt x="0" y="45"/>
                </a:lnTo>
                <a:lnTo>
                  <a:pt x="2" y="55"/>
                </a:lnTo>
                <a:lnTo>
                  <a:pt x="2" y="53"/>
                </a:lnTo>
                <a:lnTo>
                  <a:pt x="2" y="51"/>
                </a:lnTo>
                <a:lnTo>
                  <a:pt x="2" y="49"/>
                </a:lnTo>
                <a:lnTo>
                  <a:pt x="2" y="45"/>
                </a:lnTo>
                <a:lnTo>
                  <a:pt x="3" y="43"/>
                </a:lnTo>
                <a:lnTo>
                  <a:pt x="3" y="38"/>
                </a:lnTo>
                <a:lnTo>
                  <a:pt x="5" y="35"/>
                </a:lnTo>
                <a:lnTo>
                  <a:pt x="6" y="31"/>
                </a:lnTo>
                <a:lnTo>
                  <a:pt x="7" y="28"/>
                </a:lnTo>
                <a:lnTo>
                  <a:pt x="8" y="24"/>
                </a:lnTo>
                <a:lnTo>
                  <a:pt x="10" y="21"/>
                </a:lnTo>
                <a:lnTo>
                  <a:pt x="14" y="18"/>
                </a:lnTo>
                <a:lnTo>
                  <a:pt x="16" y="16"/>
                </a:lnTo>
                <a:lnTo>
                  <a:pt x="21" y="15"/>
                </a:lnTo>
                <a:lnTo>
                  <a:pt x="26" y="14"/>
                </a:lnTo>
                <a:lnTo>
                  <a:pt x="26" y="13"/>
                </a:lnTo>
                <a:lnTo>
                  <a:pt x="28" y="11"/>
                </a:lnTo>
                <a:lnTo>
                  <a:pt x="29" y="10"/>
                </a:lnTo>
                <a:lnTo>
                  <a:pt x="33" y="9"/>
                </a:lnTo>
                <a:lnTo>
                  <a:pt x="36" y="7"/>
                </a:lnTo>
                <a:lnTo>
                  <a:pt x="41" y="4"/>
                </a:lnTo>
                <a:lnTo>
                  <a:pt x="45" y="2"/>
                </a:lnTo>
                <a:lnTo>
                  <a:pt x="44" y="2"/>
                </a:lnTo>
                <a:lnTo>
                  <a:pt x="43" y="2"/>
                </a:lnTo>
                <a:lnTo>
                  <a:pt x="42" y="2"/>
                </a:lnTo>
                <a:lnTo>
                  <a:pt x="40" y="1"/>
                </a:lnTo>
                <a:lnTo>
                  <a:pt x="37" y="1"/>
                </a:lnTo>
                <a:lnTo>
                  <a:pt x="35" y="1"/>
                </a:lnTo>
                <a:lnTo>
                  <a:pt x="31" y="1"/>
                </a:lnTo>
                <a:lnTo>
                  <a:pt x="28" y="0"/>
                </a:lnTo>
                <a:lnTo>
                  <a:pt x="26" y="1"/>
                </a:lnTo>
                <a:lnTo>
                  <a:pt x="22" y="1"/>
                </a:lnTo>
                <a:lnTo>
                  <a:pt x="19" y="1"/>
                </a:lnTo>
                <a:lnTo>
                  <a:pt x="14" y="2"/>
                </a:lnTo>
                <a:lnTo>
                  <a:pt x="10" y="2"/>
                </a:lnTo>
                <a:lnTo>
                  <a:pt x="7" y="3"/>
                </a:lnTo>
                <a:lnTo>
                  <a:pt x="3" y="5"/>
                </a:lnTo>
                <a:close/>
              </a:path>
            </a:pathLst>
          </a:custGeom>
          <a:solidFill>
            <a:srgbClr val="999999"/>
          </a:solidFill>
          <a:ln w="9525">
            <a:noFill/>
            <a:round/>
            <a:headEnd/>
            <a:tailEnd/>
          </a:ln>
        </p:spPr>
        <p:txBody>
          <a:bodyPr/>
          <a:lstStyle/>
          <a:p>
            <a:endParaRPr lang="en-US">
              <a:latin typeface="+mj-lt"/>
            </a:endParaRPr>
          </a:p>
        </p:txBody>
      </p:sp>
      <p:sp>
        <p:nvSpPr>
          <p:cNvPr id="193" name="Freeform 189"/>
          <p:cNvSpPr>
            <a:spLocks/>
          </p:cNvSpPr>
          <p:nvPr/>
        </p:nvSpPr>
        <p:spPr bwMode="auto">
          <a:xfrm>
            <a:off x="2914700" y="3314700"/>
            <a:ext cx="58737" cy="15875"/>
          </a:xfrm>
          <a:custGeom>
            <a:avLst/>
            <a:gdLst>
              <a:gd name="T0" fmla="*/ 0 w 37"/>
              <a:gd name="T1" fmla="*/ 11112 h 10"/>
              <a:gd name="T2" fmla="*/ 0 w 37"/>
              <a:gd name="T3" fmla="*/ 11112 h 10"/>
              <a:gd name="T4" fmla="*/ 0 w 37"/>
              <a:gd name="T5" fmla="*/ 7938 h 10"/>
              <a:gd name="T6" fmla="*/ 1587 w 37"/>
              <a:gd name="T7" fmla="*/ 7938 h 10"/>
              <a:gd name="T8" fmla="*/ 1587 w 37"/>
              <a:gd name="T9" fmla="*/ 6350 h 10"/>
              <a:gd name="T10" fmla="*/ 3175 w 37"/>
              <a:gd name="T11" fmla="*/ 4762 h 10"/>
              <a:gd name="T12" fmla="*/ 4762 w 37"/>
              <a:gd name="T13" fmla="*/ 4762 h 10"/>
              <a:gd name="T14" fmla="*/ 6350 w 37"/>
              <a:gd name="T15" fmla="*/ 3175 h 10"/>
              <a:gd name="T16" fmla="*/ 11112 w 37"/>
              <a:gd name="T17" fmla="*/ 1588 h 10"/>
              <a:gd name="T18" fmla="*/ 14287 w 37"/>
              <a:gd name="T19" fmla="*/ 1588 h 10"/>
              <a:gd name="T20" fmla="*/ 17462 w 37"/>
              <a:gd name="T21" fmla="*/ 0 h 10"/>
              <a:gd name="T22" fmla="*/ 23812 w 37"/>
              <a:gd name="T23" fmla="*/ 0 h 10"/>
              <a:gd name="T24" fmla="*/ 28575 w 37"/>
              <a:gd name="T25" fmla="*/ 0 h 10"/>
              <a:gd name="T26" fmla="*/ 34925 w 37"/>
              <a:gd name="T27" fmla="*/ 0 h 10"/>
              <a:gd name="T28" fmla="*/ 42862 w 37"/>
              <a:gd name="T29" fmla="*/ 1588 h 10"/>
              <a:gd name="T30" fmla="*/ 49212 w 37"/>
              <a:gd name="T31" fmla="*/ 3175 h 10"/>
              <a:gd name="T32" fmla="*/ 58737 w 37"/>
              <a:gd name="T33" fmla="*/ 4762 h 10"/>
              <a:gd name="T34" fmla="*/ 58737 w 37"/>
              <a:gd name="T35" fmla="*/ 7938 h 10"/>
              <a:gd name="T36" fmla="*/ 57150 w 37"/>
              <a:gd name="T37" fmla="*/ 7938 h 10"/>
              <a:gd name="T38" fmla="*/ 57150 w 37"/>
              <a:gd name="T39" fmla="*/ 7938 h 10"/>
              <a:gd name="T40" fmla="*/ 53975 w 37"/>
              <a:gd name="T41" fmla="*/ 6350 h 10"/>
              <a:gd name="T42" fmla="*/ 50800 w 37"/>
              <a:gd name="T43" fmla="*/ 6350 h 10"/>
              <a:gd name="T44" fmla="*/ 47625 w 37"/>
              <a:gd name="T45" fmla="*/ 4762 h 10"/>
              <a:gd name="T46" fmla="*/ 44450 w 37"/>
              <a:gd name="T47" fmla="*/ 4762 h 10"/>
              <a:gd name="T48" fmla="*/ 38100 w 37"/>
              <a:gd name="T49" fmla="*/ 4762 h 10"/>
              <a:gd name="T50" fmla="*/ 34925 w 37"/>
              <a:gd name="T51" fmla="*/ 3175 h 10"/>
              <a:gd name="T52" fmla="*/ 28575 w 37"/>
              <a:gd name="T53" fmla="*/ 3175 h 10"/>
              <a:gd name="T54" fmla="*/ 23812 w 37"/>
              <a:gd name="T55" fmla="*/ 3175 h 10"/>
              <a:gd name="T56" fmla="*/ 20637 w 37"/>
              <a:gd name="T57" fmla="*/ 4762 h 10"/>
              <a:gd name="T58" fmla="*/ 14287 w 37"/>
              <a:gd name="T59" fmla="*/ 4762 h 10"/>
              <a:gd name="T60" fmla="*/ 11112 w 37"/>
              <a:gd name="T61" fmla="*/ 6350 h 10"/>
              <a:gd name="T62" fmla="*/ 6350 w 37"/>
              <a:gd name="T63" fmla="*/ 7938 h 10"/>
              <a:gd name="T64" fmla="*/ 3175 w 37"/>
              <a:gd name="T65" fmla="*/ 12700 h 10"/>
              <a:gd name="T66" fmla="*/ 0 w 37"/>
              <a:gd name="T67" fmla="*/ 15875 h 10"/>
              <a:gd name="T68" fmla="*/ 0 w 37"/>
              <a:gd name="T69" fmla="*/ 11112 h 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10"/>
              <a:gd name="T107" fmla="*/ 37 w 37"/>
              <a:gd name="T108" fmla="*/ 10 h 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10">
                <a:moveTo>
                  <a:pt x="0" y="7"/>
                </a:moveTo>
                <a:lnTo>
                  <a:pt x="0" y="7"/>
                </a:lnTo>
                <a:lnTo>
                  <a:pt x="0" y="5"/>
                </a:lnTo>
                <a:lnTo>
                  <a:pt x="1" y="5"/>
                </a:lnTo>
                <a:lnTo>
                  <a:pt x="1" y="4"/>
                </a:lnTo>
                <a:lnTo>
                  <a:pt x="2" y="3"/>
                </a:lnTo>
                <a:lnTo>
                  <a:pt x="3" y="3"/>
                </a:lnTo>
                <a:lnTo>
                  <a:pt x="4" y="2"/>
                </a:lnTo>
                <a:lnTo>
                  <a:pt x="7" y="1"/>
                </a:lnTo>
                <a:lnTo>
                  <a:pt x="9" y="1"/>
                </a:lnTo>
                <a:lnTo>
                  <a:pt x="11" y="0"/>
                </a:lnTo>
                <a:lnTo>
                  <a:pt x="15" y="0"/>
                </a:lnTo>
                <a:lnTo>
                  <a:pt x="18" y="0"/>
                </a:lnTo>
                <a:lnTo>
                  <a:pt x="22" y="0"/>
                </a:lnTo>
                <a:lnTo>
                  <a:pt x="27" y="1"/>
                </a:lnTo>
                <a:lnTo>
                  <a:pt x="31" y="2"/>
                </a:lnTo>
                <a:lnTo>
                  <a:pt x="37" y="3"/>
                </a:lnTo>
                <a:lnTo>
                  <a:pt x="37" y="5"/>
                </a:lnTo>
                <a:lnTo>
                  <a:pt x="36" y="5"/>
                </a:lnTo>
                <a:lnTo>
                  <a:pt x="34" y="4"/>
                </a:lnTo>
                <a:lnTo>
                  <a:pt x="32" y="4"/>
                </a:lnTo>
                <a:lnTo>
                  <a:pt x="30" y="3"/>
                </a:lnTo>
                <a:lnTo>
                  <a:pt x="28" y="3"/>
                </a:lnTo>
                <a:lnTo>
                  <a:pt x="24" y="3"/>
                </a:lnTo>
                <a:lnTo>
                  <a:pt x="22" y="2"/>
                </a:lnTo>
                <a:lnTo>
                  <a:pt x="18" y="2"/>
                </a:lnTo>
                <a:lnTo>
                  <a:pt x="15" y="2"/>
                </a:lnTo>
                <a:lnTo>
                  <a:pt x="13" y="3"/>
                </a:lnTo>
                <a:lnTo>
                  <a:pt x="9" y="3"/>
                </a:lnTo>
                <a:lnTo>
                  <a:pt x="7" y="4"/>
                </a:lnTo>
                <a:lnTo>
                  <a:pt x="4" y="5"/>
                </a:lnTo>
                <a:lnTo>
                  <a:pt x="2" y="8"/>
                </a:lnTo>
                <a:lnTo>
                  <a:pt x="0" y="10"/>
                </a:lnTo>
                <a:lnTo>
                  <a:pt x="0" y="7"/>
                </a:lnTo>
                <a:close/>
              </a:path>
            </a:pathLst>
          </a:custGeom>
          <a:solidFill>
            <a:srgbClr val="000000"/>
          </a:solidFill>
          <a:ln w="9525">
            <a:noFill/>
            <a:round/>
            <a:headEnd/>
            <a:tailEnd/>
          </a:ln>
        </p:spPr>
        <p:txBody>
          <a:bodyPr/>
          <a:lstStyle/>
          <a:p>
            <a:endParaRPr lang="en-US">
              <a:latin typeface="+mj-lt"/>
            </a:endParaRPr>
          </a:p>
        </p:txBody>
      </p:sp>
      <p:sp>
        <p:nvSpPr>
          <p:cNvPr id="194" name="Freeform 190"/>
          <p:cNvSpPr>
            <a:spLocks/>
          </p:cNvSpPr>
          <p:nvPr/>
        </p:nvSpPr>
        <p:spPr bwMode="auto">
          <a:xfrm>
            <a:off x="2914700" y="3275013"/>
            <a:ext cx="58737" cy="17462"/>
          </a:xfrm>
          <a:custGeom>
            <a:avLst/>
            <a:gdLst>
              <a:gd name="T0" fmla="*/ 0 w 37"/>
              <a:gd name="T1" fmla="*/ 11112 h 11"/>
              <a:gd name="T2" fmla="*/ 0 w 37"/>
              <a:gd name="T3" fmla="*/ 11112 h 11"/>
              <a:gd name="T4" fmla="*/ 0 w 37"/>
              <a:gd name="T5" fmla="*/ 9525 h 11"/>
              <a:gd name="T6" fmla="*/ 1587 w 37"/>
              <a:gd name="T7" fmla="*/ 9525 h 11"/>
              <a:gd name="T8" fmla="*/ 1587 w 37"/>
              <a:gd name="T9" fmla="*/ 7937 h 11"/>
              <a:gd name="T10" fmla="*/ 3175 w 37"/>
              <a:gd name="T11" fmla="*/ 6350 h 11"/>
              <a:gd name="T12" fmla="*/ 4762 w 37"/>
              <a:gd name="T13" fmla="*/ 6350 h 11"/>
              <a:gd name="T14" fmla="*/ 6350 w 37"/>
              <a:gd name="T15" fmla="*/ 3175 h 11"/>
              <a:gd name="T16" fmla="*/ 11112 w 37"/>
              <a:gd name="T17" fmla="*/ 1587 h 11"/>
              <a:gd name="T18" fmla="*/ 14287 w 37"/>
              <a:gd name="T19" fmla="*/ 1587 h 11"/>
              <a:gd name="T20" fmla="*/ 17462 w 37"/>
              <a:gd name="T21" fmla="*/ 0 h 11"/>
              <a:gd name="T22" fmla="*/ 23812 w 37"/>
              <a:gd name="T23" fmla="*/ 0 h 11"/>
              <a:gd name="T24" fmla="*/ 28575 w 37"/>
              <a:gd name="T25" fmla="*/ 0 h 11"/>
              <a:gd name="T26" fmla="*/ 34925 w 37"/>
              <a:gd name="T27" fmla="*/ 0 h 11"/>
              <a:gd name="T28" fmla="*/ 42862 w 37"/>
              <a:gd name="T29" fmla="*/ 1587 h 11"/>
              <a:gd name="T30" fmla="*/ 49212 w 37"/>
              <a:gd name="T31" fmla="*/ 3175 h 11"/>
              <a:gd name="T32" fmla="*/ 58737 w 37"/>
              <a:gd name="T33" fmla="*/ 6350 h 11"/>
              <a:gd name="T34" fmla="*/ 58737 w 37"/>
              <a:gd name="T35" fmla="*/ 9525 h 11"/>
              <a:gd name="T36" fmla="*/ 57150 w 37"/>
              <a:gd name="T37" fmla="*/ 9525 h 11"/>
              <a:gd name="T38" fmla="*/ 57150 w 37"/>
              <a:gd name="T39" fmla="*/ 9525 h 11"/>
              <a:gd name="T40" fmla="*/ 53975 w 37"/>
              <a:gd name="T41" fmla="*/ 7937 h 11"/>
              <a:gd name="T42" fmla="*/ 50800 w 37"/>
              <a:gd name="T43" fmla="*/ 7937 h 11"/>
              <a:gd name="T44" fmla="*/ 47625 w 37"/>
              <a:gd name="T45" fmla="*/ 7937 h 11"/>
              <a:gd name="T46" fmla="*/ 44450 w 37"/>
              <a:gd name="T47" fmla="*/ 6350 h 11"/>
              <a:gd name="T48" fmla="*/ 38100 w 37"/>
              <a:gd name="T49" fmla="*/ 6350 h 11"/>
              <a:gd name="T50" fmla="*/ 34925 w 37"/>
              <a:gd name="T51" fmla="*/ 3175 h 11"/>
              <a:gd name="T52" fmla="*/ 28575 w 37"/>
              <a:gd name="T53" fmla="*/ 3175 h 11"/>
              <a:gd name="T54" fmla="*/ 23812 w 37"/>
              <a:gd name="T55" fmla="*/ 3175 h 11"/>
              <a:gd name="T56" fmla="*/ 20637 w 37"/>
              <a:gd name="T57" fmla="*/ 6350 h 11"/>
              <a:gd name="T58" fmla="*/ 14287 w 37"/>
              <a:gd name="T59" fmla="*/ 6350 h 11"/>
              <a:gd name="T60" fmla="*/ 11112 w 37"/>
              <a:gd name="T61" fmla="*/ 7937 h 11"/>
              <a:gd name="T62" fmla="*/ 6350 w 37"/>
              <a:gd name="T63" fmla="*/ 9525 h 11"/>
              <a:gd name="T64" fmla="*/ 3175 w 37"/>
              <a:gd name="T65" fmla="*/ 12700 h 11"/>
              <a:gd name="T66" fmla="*/ 0 w 37"/>
              <a:gd name="T67" fmla="*/ 17462 h 11"/>
              <a:gd name="T68" fmla="*/ 0 w 37"/>
              <a:gd name="T69" fmla="*/ 11112 h 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11"/>
              <a:gd name="T107" fmla="*/ 37 w 37"/>
              <a:gd name="T108" fmla="*/ 11 h 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11">
                <a:moveTo>
                  <a:pt x="0" y="7"/>
                </a:moveTo>
                <a:lnTo>
                  <a:pt x="0" y="7"/>
                </a:lnTo>
                <a:lnTo>
                  <a:pt x="0" y="6"/>
                </a:lnTo>
                <a:lnTo>
                  <a:pt x="1" y="6"/>
                </a:lnTo>
                <a:lnTo>
                  <a:pt x="1" y="5"/>
                </a:lnTo>
                <a:lnTo>
                  <a:pt x="2" y="4"/>
                </a:lnTo>
                <a:lnTo>
                  <a:pt x="3" y="4"/>
                </a:lnTo>
                <a:lnTo>
                  <a:pt x="4" y="2"/>
                </a:lnTo>
                <a:lnTo>
                  <a:pt x="7" y="1"/>
                </a:lnTo>
                <a:lnTo>
                  <a:pt x="9" y="1"/>
                </a:lnTo>
                <a:lnTo>
                  <a:pt x="11" y="0"/>
                </a:lnTo>
                <a:lnTo>
                  <a:pt x="15" y="0"/>
                </a:lnTo>
                <a:lnTo>
                  <a:pt x="18" y="0"/>
                </a:lnTo>
                <a:lnTo>
                  <a:pt x="22" y="0"/>
                </a:lnTo>
                <a:lnTo>
                  <a:pt x="27" y="1"/>
                </a:lnTo>
                <a:lnTo>
                  <a:pt x="31" y="2"/>
                </a:lnTo>
                <a:lnTo>
                  <a:pt x="37" y="4"/>
                </a:lnTo>
                <a:lnTo>
                  <a:pt x="37" y="6"/>
                </a:lnTo>
                <a:lnTo>
                  <a:pt x="36" y="6"/>
                </a:lnTo>
                <a:lnTo>
                  <a:pt x="34" y="5"/>
                </a:lnTo>
                <a:lnTo>
                  <a:pt x="32" y="5"/>
                </a:lnTo>
                <a:lnTo>
                  <a:pt x="30" y="5"/>
                </a:lnTo>
                <a:lnTo>
                  <a:pt x="28" y="4"/>
                </a:lnTo>
                <a:lnTo>
                  <a:pt x="24" y="4"/>
                </a:lnTo>
                <a:lnTo>
                  <a:pt x="22" y="2"/>
                </a:lnTo>
                <a:lnTo>
                  <a:pt x="18" y="2"/>
                </a:lnTo>
                <a:lnTo>
                  <a:pt x="15" y="2"/>
                </a:lnTo>
                <a:lnTo>
                  <a:pt x="13" y="4"/>
                </a:lnTo>
                <a:lnTo>
                  <a:pt x="9" y="4"/>
                </a:lnTo>
                <a:lnTo>
                  <a:pt x="7" y="5"/>
                </a:lnTo>
                <a:lnTo>
                  <a:pt x="4" y="6"/>
                </a:lnTo>
                <a:lnTo>
                  <a:pt x="2" y="8"/>
                </a:lnTo>
                <a:lnTo>
                  <a:pt x="0" y="11"/>
                </a:lnTo>
                <a:lnTo>
                  <a:pt x="0" y="7"/>
                </a:lnTo>
                <a:close/>
              </a:path>
            </a:pathLst>
          </a:custGeom>
          <a:solidFill>
            <a:srgbClr val="000000"/>
          </a:solidFill>
          <a:ln w="9525">
            <a:noFill/>
            <a:round/>
            <a:headEnd/>
            <a:tailEnd/>
          </a:ln>
        </p:spPr>
        <p:txBody>
          <a:bodyPr/>
          <a:lstStyle/>
          <a:p>
            <a:endParaRPr lang="en-US">
              <a:latin typeface="+mj-lt"/>
            </a:endParaRPr>
          </a:p>
        </p:txBody>
      </p:sp>
      <p:sp>
        <p:nvSpPr>
          <p:cNvPr id="195" name="Freeform 191"/>
          <p:cNvSpPr>
            <a:spLocks/>
          </p:cNvSpPr>
          <p:nvPr/>
        </p:nvSpPr>
        <p:spPr bwMode="auto">
          <a:xfrm>
            <a:off x="2970262" y="3255963"/>
            <a:ext cx="95250" cy="180975"/>
          </a:xfrm>
          <a:custGeom>
            <a:avLst/>
            <a:gdLst>
              <a:gd name="T0" fmla="*/ 0 w 60"/>
              <a:gd name="T1" fmla="*/ 0 h 114"/>
              <a:gd name="T2" fmla="*/ 0 w 60"/>
              <a:gd name="T3" fmla="*/ 174625 h 114"/>
              <a:gd name="T4" fmla="*/ 28575 w 60"/>
              <a:gd name="T5" fmla="*/ 180975 h 114"/>
              <a:gd name="T6" fmla="*/ 26988 w 60"/>
              <a:gd name="T7" fmla="*/ 155575 h 114"/>
              <a:gd name="T8" fmla="*/ 95250 w 60"/>
              <a:gd name="T9" fmla="*/ 166688 h 114"/>
              <a:gd name="T10" fmla="*/ 95250 w 60"/>
              <a:gd name="T11" fmla="*/ 158750 h 114"/>
              <a:gd name="T12" fmla="*/ 47625 w 60"/>
              <a:gd name="T13" fmla="*/ 152400 h 114"/>
              <a:gd name="T14" fmla="*/ 46038 w 60"/>
              <a:gd name="T15" fmla="*/ 131763 h 114"/>
              <a:gd name="T16" fmla="*/ 14288 w 60"/>
              <a:gd name="T17" fmla="*/ 131763 h 114"/>
              <a:gd name="T18" fmla="*/ 12700 w 60"/>
              <a:gd name="T19" fmla="*/ 128588 h 114"/>
              <a:gd name="T20" fmla="*/ 11113 w 60"/>
              <a:gd name="T21" fmla="*/ 120650 h 114"/>
              <a:gd name="T22" fmla="*/ 9525 w 60"/>
              <a:gd name="T23" fmla="*/ 109538 h 114"/>
              <a:gd name="T24" fmla="*/ 4763 w 60"/>
              <a:gd name="T25" fmla="*/ 95250 h 114"/>
              <a:gd name="T26" fmla="*/ 3175 w 60"/>
              <a:gd name="T27" fmla="*/ 76200 h 114"/>
              <a:gd name="T28" fmla="*/ 1588 w 60"/>
              <a:gd name="T29" fmla="*/ 53975 h 114"/>
              <a:gd name="T30" fmla="*/ 3175 w 60"/>
              <a:gd name="T31" fmla="*/ 31750 h 114"/>
              <a:gd name="T32" fmla="*/ 9525 w 60"/>
              <a:gd name="T33" fmla="*/ 6350 h 114"/>
              <a:gd name="T34" fmla="*/ 0 w 60"/>
              <a:gd name="T35" fmla="*/ 0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114"/>
              <a:gd name="T56" fmla="*/ 60 w 60"/>
              <a:gd name="T57" fmla="*/ 114 h 1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114">
                <a:moveTo>
                  <a:pt x="0" y="0"/>
                </a:moveTo>
                <a:lnTo>
                  <a:pt x="0" y="110"/>
                </a:lnTo>
                <a:lnTo>
                  <a:pt x="18" y="114"/>
                </a:lnTo>
                <a:lnTo>
                  <a:pt x="17" y="98"/>
                </a:lnTo>
                <a:lnTo>
                  <a:pt x="60" y="105"/>
                </a:lnTo>
                <a:lnTo>
                  <a:pt x="60" y="100"/>
                </a:lnTo>
                <a:lnTo>
                  <a:pt x="30" y="96"/>
                </a:lnTo>
                <a:lnTo>
                  <a:pt x="29" y="83"/>
                </a:lnTo>
                <a:lnTo>
                  <a:pt x="9" y="83"/>
                </a:lnTo>
                <a:lnTo>
                  <a:pt x="8" y="81"/>
                </a:lnTo>
                <a:lnTo>
                  <a:pt x="7" y="76"/>
                </a:lnTo>
                <a:lnTo>
                  <a:pt x="6" y="69"/>
                </a:lnTo>
                <a:lnTo>
                  <a:pt x="3" y="60"/>
                </a:lnTo>
                <a:lnTo>
                  <a:pt x="2" y="48"/>
                </a:lnTo>
                <a:lnTo>
                  <a:pt x="1" y="34"/>
                </a:lnTo>
                <a:lnTo>
                  <a:pt x="2" y="20"/>
                </a:lnTo>
                <a:lnTo>
                  <a:pt x="6" y="4"/>
                </a:lnTo>
                <a:lnTo>
                  <a:pt x="0" y="0"/>
                </a:lnTo>
                <a:close/>
              </a:path>
            </a:pathLst>
          </a:custGeom>
          <a:solidFill>
            <a:srgbClr val="001999"/>
          </a:solidFill>
          <a:ln w="9525">
            <a:noFill/>
            <a:round/>
            <a:headEnd/>
            <a:tailEnd/>
          </a:ln>
        </p:spPr>
        <p:txBody>
          <a:bodyPr/>
          <a:lstStyle/>
          <a:p>
            <a:endParaRPr lang="en-US">
              <a:latin typeface="+mj-lt"/>
            </a:endParaRPr>
          </a:p>
        </p:txBody>
      </p:sp>
      <p:sp>
        <p:nvSpPr>
          <p:cNvPr id="196" name="Freeform 192"/>
          <p:cNvSpPr>
            <a:spLocks/>
          </p:cNvSpPr>
          <p:nvPr/>
        </p:nvSpPr>
        <p:spPr bwMode="auto">
          <a:xfrm>
            <a:off x="3017887" y="3216275"/>
            <a:ext cx="123825" cy="23813"/>
          </a:xfrm>
          <a:custGeom>
            <a:avLst/>
            <a:gdLst>
              <a:gd name="T0" fmla="*/ 0 w 78"/>
              <a:gd name="T1" fmla="*/ 23813 h 15"/>
              <a:gd name="T2" fmla="*/ 0 w 78"/>
              <a:gd name="T3" fmla="*/ 23813 h 15"/>
              <a:gd name="T4" fmla="*/ 3175 w 78"/>
              <a:gd name="T5" fmla="*/ 22225 h 15"/>
              <a:gd name="T6" fmla="*/ 6350 w 78"/>
              <a:gd name="T7" fmla="*/ 22225 h 15"/>
              <a:gd name="T8" fmla="*/ 11112 w 78"/>
              <a:gd name="T9" fmla="*/ 19050 h 15"/>
              <a:gd name="T10" fmla="*/ 17462 w 78"/>
              <a:gd name="T11" fmla="*/ 17463 h 15"/>
              <a:gd name="T12" fmla="*/ 22225 w 78"/>
              <a:gd name="T13" fmla="*/ 15875 h 15"/>
              <a:gd name="T14" fmla="*/ 30163 w 78"/>
              <a:gd name="T15" fmla="*/ 14288 h 15"/>
              <a:gd name="T16" fmla="*/ 36512 w 78"/>
              <a:gd name="T17" fmla="*/ 12700 h 15"/>
              <a:gd name="T18" fmla="*/ 46037 w 78"/>
              <a:gd name="T19" fmla="*/ 12700 h 15"/>
              <a:gd name="T20" fmla="*/ 55563 w 78"/>
              <a:gd name="T21" fmla="*/ 11113 h 15"/>
              <a:gd name="T22" fmla="*/ 66675 w 78"/>
              <a:gd name="T23" fmla="*/ 11113 h 15"/>
              <a:gd name="T24" fmla="*/ 76200 w 78"/>
              <a:gd name="T25" fmla="*/ 7938 h 15"/>
              <a:gd name="T26" fmla="*/ 87312 w 78"/>
              <a:gd name="T27" fmla="*/ 11113 h 15"/>
              <a:gd name="T28" fmla="*/ 98425 w 78"/>
              <a:gd name="T29" fmla="*/ 11113 h 15"/>
              <a:gd name="T30" fmla="*/ 109538 w 78"/>
              <a:gd name="T31" fmla="*/ 12700 h 15"/>
              <a:gd name="T32" fmla="*/ 120650 w 78"/>
              <a:gd name="T33" fmla="*/ 14288 h 15"/>
              <a:gd name="T34" fmla="*/ 123825 w 78"/>
              <a:gd name="T35" fmla="*/ 0 h 15"/>
              <a:gd name="T36" fmla="*/ 123825 w 78"/>
              <a:gd name="T37" fmla="*/ 0 h 15"/>
              <a:gd name="T38" fmla="*/ 120650 w 78"/>
              <a:gd name="T39" fmla="*/ 0 h 15"/>
              <a:gd name="T40" fmla="*/ 117475 w 78"/>
              <a:gd name="T41" fmla="*/ 0 h 15"/>
              <a:gd name="T42" fmla="*/ 111125 w 78"/>
              <a:gd name="T43" fmla="*/ 0 h 15"/>
              <a:gd name="T44" fmla="*/ 103188 w 78"/>
              <a:gd name="T45" fmla="*/ 0 h 15"/>
              <a:gd name="T46" fmla="*/ 96837 w 78"/>
              <a:gd name="T47" fmla="*/ 0 h 15"/>
              <a:gd name="T48" fmla="*/ 88900 w 78"/>
              <a:gd name="T49" fmla="*/ 0 h 15"/>
              <a:gd name="T50" fmla="*/ 79375 w 78"/>
              <a:gd name="T51" fmla="*/ 1588 h 15"/>
              <a:gd name="T52" fmla="*/ 68262 w 78"/>
              <a:gd name="T53" fmla="*/ 1588 h 15"/>
              <a:gd name="T54" fmla="*/ 58738 w 78"/>
              <a:gd name="T55" fmla="*/ 1588 h 15"/>
              <a:gd name="T56" fmla="*/ 47625 w 78"/>
              <a:gd name="T57" fmla="*/ 3175 h 15"/>
              <a:gd name="T58" fmla="*/ 39687 w 78"/>
              <a:gd name="T59" fmla="*/ 4763 h 15"/>
              <a:gd name="T60" fmla="*/ 28575 w 78"/>
              <a:gd name="T61" fmla="*/ 6350 h 15"/>
              <a:gd name="T62" fmla="*/ 19050 w 78"/>
              <a:gd name="T63" fmla="*/ 7938 h 15"/>
              <a:gd name="T64" fmla="*/ 9525 w 78"/>
              <a:gd name="T65" fmla="*/ 11113 h 15"/>
              <a:gd name="T66" fmla="*/ 0 w 78"/>
              <a:gd name="T67" fmla="*/ 12700 h 15"/>
              <a:gd name="T68" fmla="*/ 0 w 78"/>
              <a:gd name="T69" fmla="*/ 23813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15"/>
              <a:gd name="T107" fmla="*/ 78 w 78"/>
              <a:gd name="T108" fmla="*/ 15 h 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15">
                <a:moveTo>
                  <a:pt x="0" y="15"/>
                </a:moveTo>
                <a:lnTo>
                  <a:pt x="0" y="15"/>
                </a:lnTo>
                <a:lnTo>
                  <a:pt x="2" y="14"/>
                </a:lnTo>
                <a:lnTo>
                  <a:pt x="4" y="14"/>
                </a:lnTo>
                <a:lnTo>
                  <a:pt x="7" y="12"/>
                </a:lnTo>
                <a:lnTo>
                  <a:pt x="11" y="11"/>
                </a:lnTo>
                <a:lnTo>
                  <a:pt x="14" y="10"/>
                </a:lnTo>
                <a:lnTo>
                  <a:pt x="19" y="9"/>
                </a:lnTo>
                <a:lnTo>
                  <a:pt x="23" y="8"/>
                </a:lnTo>
                <a:lnTo>
                  <a:pt x="29" y="8"/>
                </a:lnTo>
                <a:lnTo>
                  <a:pt x="35" y="7"/>
                </a:lnTo>
                <a:lnTo>
                  <a:pt x="42" y="7"/>
                </a:lnTo>
                <a:lnTo>
                  <a:pt x="48" y="5"/>
                </a:lnTo>
                <a:lnTo>
                  <a:pt x="55" y="7"/>
                </a:lnTo>
                <a:lnTo>
                  <a:pt x="62" y="7"/>
                </a:lnTo>
                <a:lnTo>
                  <a:pt x="69" y="8"/>
                </a:lnTo>
                <a:lnTo>
                  <a:pt x="76" y="9"/>
                </a:lnTo>
                <a:lnTo>
                  <a:pt x="78" y="0"/>
                </a:lnTo>
                <a:lnTo>
                  <a:pt x="76" y="0"/>
                </a:lnTo>
                <a:lnTo>
                  <a:pt x="74" y="0"/>
                </a:lnTo>
                <a:lnTo>
                  <a:pt x="70" y="0"/>
                </a:lnTo>
                <a:lnTo>
                  <a:pt x="65" y="0"/>
                </a:lnTo>
                <a:lnTo>
                  <a:pt x="61" y="0"/>
                </a:lnTo>
                <a:lnTo>
                  <a:pt x="56" y="0"/>
                </a:lnTo>
                <a:lnTo>
                  <a:pt x="50" y="1"/>
                </a:lnTo>
                <a:lnTo>
                  <a:pt x="43" y="1"/>
                </a:lnTo>
                <a:lnTo>
                  <a:pt x="37" y="1"/>
                </a:lnTo>
                <a:lnTo>
                  <a:pt x="30" y="2"/>
                </a:lnTo>
                <a:lnTo>
                  <a:pt x="25" y="3"/>
                </a:lnTo>
                <a:lnTo>
                  <a:pt x="18" y="4"/>
                </a:lnTo>
                <a:lnTo>
                  <a:pt x="12" y="5"/>
                </a:lnTo>
                <a:lnTo>
                  <a:pt x="6" y="7"/>
                </a:lnTo>
                <a:lnTo>
                  <a:pt x="0" y="8"/>
                </a:lnTo>
                <a:lnTo>
                  <a:pt x="0" y="15"/>
                </a:lnTo>
                <a:close/>
              </a:path>
            </a:pathLst>
          </a:custGeom>
          <a:solidFill>
            <a:srgbClr val="333333"/>
          </a:solidFill>
          <a:ln w="9525">
            <a:noFill/>
            <a:round/>
            <a:headEnd/>
            <a:tailEnd/>
          </a:ln>
        </p:spPr>
        <p:txBody>
          <a:bodyPr/>
          <a:lstStyle/>
          <a:p>
            <a:endParaRPr lang="en-US">
              <a:latin typeface="+mj-lt"/>
            </a:endParaRPr>
          </a:p>
        </p:txBody>
      </p:sp>
      <p:sp>
        <p:nvSpPr>
          <p:cNvPr id="197" name="Freeform 193"/>
          <p:cNvSpPr>
            <a:spLocks/>
          </p:cNvSpPr>
          <p:nvPr/>
        </p:nvSpPr>
        <p:spPr bwMode="auto">
          <a:xfrm>
            <a:off x="2946450" y="3440113"/>
            <a:ext cx="207962" cy="69850"/>
          </a:xfrm>
          <a:custGeom>
            <a:avLst/>
            <a:gdLst>
              <a:gd name="T0" fmla="*/ 85725 w 131"/>
              <a:gd name="T1" fmla="*/ 68263 h 44"/>
              <a:gd name="T2" fmla="*/ 88900 w 131"/>
              <a:gd name="T3" fmla="*/ 66675 h 44"/>
              <a:gd name="T4" fmla="*/ 88900 w 131"/>
              <a:gd name="T5" fmla="*/ 66675 h 44"/>
              <a:gd name="T6" fmla="*/ 90487 w 131"/>
              <a:gd name="T7" fmla="*/ 66675 h 44"/>
              <a:gd name="T8" fmla="*/ 93662 w 131"/>
              <a:gd name="T9" fmla="*/ 65088 h 44"/>
              <a:gd name="T10" fmla="*/ 95250 w 131"/>
              <a:gd name="T11" fmla="*/ 65088 h 44"/>
              <a:gd name="T12" fmla="*/ 100012 w 131"/>
              <a:gd name="T13" fmla="*/ 63500 h 44"/>
              <a:gd name="T14" fmla="*/ 103187 w 131"/>
              <a:gd name="T15" fmla="*/ 61913 h 44"/>
              <a:gd name="T16" fmla="*/ 106362 w 131"/>
              <a:gd name="T17" fmla="*/ 58738 h 44"/>
              <a:gd name="T18" fmla="*/ 112712 w 131"/>
              <a:gd name="T19" fmla="*/ 57150 h 44"/>
              <a:gd name="T20" fmla="*/ 115887 w 131"/>
              <a:gd name="T21" fmla="*/ 53975 h 44"/>
              <a:gd name="T22" fmla="*/ 119062 w 131"/>
              <a:gd name="T23" fmla="*/ 52388 h 44"/>
              <a:gd name="T24" fmla="*/ 123825 w 131"/>
              <a:gd name="T25" fmla="*/ 47625 h 44"/>
              <a:gd name="T26" fmla="*/ 127000 w 131"/>
              <a:gd name="T27" fmla="*/ 46037 h 44"/>
              <a:gd name="T28" fmla="*/ 128587 w 131"/>
              <a:gd name="T29" fmla="*/ 42862 h 44"/>
              <a:gd name="T30" fmla="*/ 133350 w 131"/>
              <a:gd name="T31" fmla="*/ 41275 h 44"/>
              <a:gd name="T32" fmla="*/ 134937 w 131"/>
              <a:gd name="T33" fmla="*/ 36512 h 44"/>
              <a:gd name="T34" fmla="*/ 0 w 131"/>
              <a:gd name="T35" fmla="*/ 3175 h 44"/>
              <a:gd name="T36" fmla="*/ 7937 w 131"/>
              <a:gd name="T37" fmla="*/ 0 h 44"/>
              <a:gd name="T38" fmla="*/ 207962 w 131"/>
              <a:gd name="T39" fmla="*/ 50800 h 44"/>
              <a:gd name="T40" fmla="*/ 200024 w 131"/>
              <a:gd name="T41" fmla="*/ 53975 h 44"/>
              <a:gd name="T42" fmla="*/ 141287 w 131"/>
              <a:gd name="T43" fmla="*/ 39687 h 44"/>
              <a:gd name="T44" fmla="*/ 141287 w 131"/>
              <a:gd name="T45" fmla="*/ 39687 h 44"/>
              <a:gd name="T46" fmla="*/ 141287 w 131"/>
              <a:gd name="T47" fmla="*/ 41275 h 44"/>
              <a:gd name="T48" fmla="*/ 139700 w 131"/>
              <a:gd name="T49" fmla="*/ 41275 h 44"/>
              <a:gd name="T50" fmla="*/ 139700 w 131"/>
              <a:gd name="T51" fmla="*/ 42862 h 44"/>
              <a:gd name="T52" fmla="*/ 138112 w 131"/>
              <a:gd name="T53" fmla="*/ 44450 h 44"/>
              <a:gd name="T54" fmla="*/ 136525 w 131"/>
              <a:gd name="T55" fmla="*/ 46037 h 44"/>
              <a:gd name="T56" fmla="*/ 134937 w 131"/>
              <a:gd name="T57" fmla="*/ 47625 h 44"/>
              <a:gd name="T58" fmla="*/ 130175 w 131"/>
              <a:gd name="T59" fmla="*/ 50800 h 44"/>
              <a:gd name="T60" fmla="*/ 127000 w 131"/>
              <a:gd name="T61" fmla="*/ 52388 h 44"/>
              <a:gd name="T62" fmla="*/ 123825 w 131"/>
              <a:gd name="T63" fmla="*/ 53975 h 44"/>
              <a:gd name="T64" fmla="*/ 119062 w 131"/>
              <a:gd name="T65" fmla="*/ 57150 h 44"/>
              <a:gd name="T66" fmla="*/ 114300 w 131"/>
              <a:gd name="T67" fmla="*/ 58738 h 44"/>
              <a:gd name="T68" fmla="*/ 111125 w 131"/>
              <a:gd name="T69" fmla="*/ 63500 h 44"/>
              <a:gd name="T70" fmla="*/ 103187 w 131"/>
              <a:gd name="T71" fmla="*/ 65088 h 44"/>
              <a:gd name="T72" fmla="*/ 96837 w 131"/>
              <a:gd name="T73" fmla="*/ 66675 h 44"/>
              <a:gd name="T74" fmla="*/ 90487 w 131"/>
              <a:gd name="T75" fmla="*/ 69850 h 44"/>
              <a:gd name="T76" fmla="*/ 85725 w 131"/>
              <a:gd name="T77" fmla="*/ 68263 h 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
              <a:gd name="T118" fmla="*/ 0 h 44"/>
              <a:gd name="T119" fmla="*/ 131 w 131"/>
              <a:gd name="T120" fmla="*/ 44 h 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 h="44">
                <a:moveTo>
                  <a:pt x="54" y="43"/>
                </a:moveTo>
                <a:lnTo>
                  <a:pt x="56" y="42"/>
                </a:lnTo>
                <a:lnTo>
                  <a:pt x="57" y="42"/>
                </a:lnTo>
                <a:lnTo>
                  <a:pt x="59" y="41"/>
                </a:lnTo>
                <a:lnTo>
                  <a:pt x="60" y="41"/>
                </a:lnTo>
                <a:lnTo>
                  <a:pt x="63" y="40"/>
                </a:lnTo>
                <a:lnTo>
                  <a:pt x="65" y="39"/>
                </a:lnTo>
                <a:lnTo>
                  <a:pt x="67" y="37"/>
                </a:lnTo>
                <a:lnTo>
                  <a:pt x="71" y="36"/>
                </a:lnTo>
                <a:lnTo>
                  <a:pt x="73" y="34"/>
                </a:lnTo>
                <a:lnTo>
                  <a:pt x="75" y="33"/>
                </a:lnTo>
                <a:lnTo>
                  <a:pt x="78" y="30"/>
                </a:lnTo>
                <a:lnTo>
                  <a:pt x="80" y="29"/>
                </a:lnTo>
                <a:lnTo>
                  <a:pt x="81" y="27"/>
                </a:lnTo>
                <a:lnTo>
                  <a:pt x="84" y="26"/>
                </a:lnTo>
                <a:lnTo>
                  <a:pt x="85" y="23"/>
                </a:lnTo>
                <a:lnTo>
                  <a:pt x="0" y="2"/>
                </a:lnTo>
                <a:lnTo>
                  <a:pt x="5" y="0"/>
                </a:lnTo>
                <a:lnTo>
                  <a:pt x="131" y="32"/>
                </a:lnTo>
                <a:lnTo>
                  <a:pt x="126" y="34"/>
                </a:lnTo>
                <a:lnTo>
                  <a:pt x="89" y="25"/>
                </a:lnTo>
                <a:lnTo>
                  <a:pt x="89" y="26"/>
                </a:lnTo>
                <a:lnTo>
                  <a:pt x="88" y="26"/>
                </a:lnTo>
                <a:lnTo>
                  <a:pt x="88" y="27"/>
                </a:lnTo>
                <a:lnTo>
                  <a:pt x="87" y="28"/>
                </a:lnTo>
                <a:lnTo>
                  <a:pt x="86" y="29"/>
                </a:lnTo>
                <a:lnTo>
                  <a:pt x="85" y="30"/>
                </a:lnTo>
                <a:lnTo>
                  <a:pt x="82" y="32"/>
                </a:lnTo>
                <a:lnTo>
                  <a:pt x="80" y="33"/>
                </a:lnTo>
                <a:lnTo>
                  <a:pt x="78" y="34"/>
                </a:lnTo>
                <a:lnTo>
                  <a:pt x="75" y="36"/>
                </a:lnTo>
                <a:lnTo>
                  <a:pt x="72" y="37"/>
                </a:lnTo>
                <a:lnTo>
                  <a:pt x="70" y="40"/>
                </a:lnTo>
                <a:lnTo>
                  <a:pt x="65" y="41"/>
                </a:lnTo>
                <a:lnTo>
                  <a:pt x="61" y="42"/>
                </a:lnTo>
                <a:lnTo>
                  <a:pt x="57" y="44"/>
                </a:lnTo>
                <a:lnTo>
                  <a:pt x="54" y="43"/>
                </a:lnTo>
                <a:close/>
              </a:path>
            </a:pathLst>
          </a:custGeom>
          <a:solidFill>
            <a:srgbClr val="000000"/>
          </a:solidFill>
          <a:ln w="9525">
            <a:noFill/>
            <a:round/>
            <a:headEnd/>
            <a:tailEnd/>
          </a:ln>
        </p:spPr>
        <p:txBody>
          <a:bodyPr/>
          <a:lstStyle/>
          <a:p>
            <a:endParaRPr lang="en-US">
              <a:latin typeface="+mj-lt"/>
            </a:endParaRPr>
          </a:p>
        </p:txBody>
      </p:sp>
      <p:sp>
        <p:nvSpPr>
          <p:cNvPr id="198" name="Freeform 194"/>
          <p:cNvSpPr>
            <a:spLocks/>
          </p:cNvSpPr>
          <p:nvPr/>
        </p:nvSpPr>
        <p:spPr bwMode="auto">
          <a:xfrm>
            <a:off x="2902000" y="3459163"/>
            <a:ext cx="214312" cy="61912"/>
          </a:xfrm>
          <a:custGeom>
            <a:avLst/>
            <a:gdLst>
              <a:gd name="T0" fmla="*/ 0 w 135"/>
              <a:gd name="T1" fmla="*/ 0 h 39"/>
              <a:gd name="T2" fmla="*/ 207962 w 135"/>
              <a:gd name="T3" fmla="*/ 61912 h 39"/>
              <a:gd name="T4" fmla="*/ 214312 w 135"/>
              <a:gd name="T5" fmla="*/ 61912 h 39"/>
              <a:gd name="T6" fmla="*/ 6350 w 135"/>
              <a:gd name="T7" fmla="*/ 0 h 39"/>
              <a:gd name="T8" fmla="*/ 0 w 135"/>
              <a:gd name="T9" fmla="*/ 0 h 39"/>
              <a:gd name="T10" fmla="*/ 0 60000 65536"/>
              <a:gd name="T11" fmla="*/ 0 60000 65536"/>
              <a:gd name="T12" fmla="*/ 0 60000 65536"/>
              <a:gd name="T13" fmla="*/ 0 60000 65536"/>
              <a:gd name="T14" fmla="*/ 0 60000 65536"/>
              <a:gd name="T15" fmla="*/ 0 w 135"/>
              <a:gd name="T16" fmla="*/ 0 h 39"/>
              <a:gd name="T17" fmla="*/ 135 w 135"/>
              <a:gd name="T18" fmla="*/ 39 h 39"/>
            </a:gdLst>
            <a:ahLst/>
            <a:cxnLst>
              <a:cxn ang="T10">
                <a:pos x="T0" y="T1"/>
              </a:cxn>
              <a:cxn ang="T11">
                <a:pos x="T2" y="T3"/>
              </a:cxn>
              <a:cxn ang="T12">
                <a:pos x="T4" y="T5"/>
              </a:cxn>
              <a:cxn ang="T13">
                <a:pos x="T6" y="T7"/>
              </a:cxn>
              <a:cxn ang="T14">
                <a:pos x="T8" y="T9"/>
              </a:cxn>
            </a:cxnLst>
            <a:rect l="T15" t="T16" r="T17" b="T18"/>
            <a:pathLst>
              <a:path w="135" h="39">
                <a:moveTo>
                  <a:pt x="0" y="0"/>
                </a:moveTo>
                <a:lnTo>
                  <a:pt x="131" y="39"/>
                </a:lnTo>
                <a:lnTo>
                  <a:pt x="135" y="39"/>
                </a:lnTo>
                <a:lnTo>
                  <a:pt x="4" y="0"/>
                </a:lnTo>
                <a:lnTo>
                  <a:pt x="0" y="0"/>
                </a:lnTo>
                <a:close/>
              </a:path>
            </a:pathLst>
          </a:custGeom>
          <a:solidFill>
            <a:srgbClr val="000000"/>
          </a:solidFill>
          <a:ln w="9525">
            <a:noFill/>
            <a:round/>
            <a:headEnd/>
            <a:tailEnd/>
          </a:ln>
        </p:spPr>
        <p:txBody>
          <a:bodyPr/>
          <a:lstStyle/>
          <a:p>
            <a:endParaRPr lang="en-US">
              <a:latin typeface="+mj-lt"/>
            </a:endParaRPr>
          </a:p>
        </p:txBody>
      </p:sp>
      <p:sp>
        <p:nvSpPr>
          <p:cNvPr id="199" name="Freeform 195"/>
          <p:cNvSpPr>
            <a:spLocks/>
          </p:cNvSpPr>
          <p:nvPr/>
        </p:nvSpPr>
        <p:spPr bwMode="auto">
          <a:xfrm>
            <a:off x="2938512" y="3449638"/>
            <a:ext cx="209550" cy="57150"/>
          </a:xfrm>
          <a:custGeom>
            <a:avLst/>
            <a:gdLst>
              <a:gd name="T0" fmla="*/ 0 w 132"/>
              <a:gd name="T1" fmla="*/ 0 h 36"/>
              <a:gd name="T2" fmla="*/ 204788 w 132"/>
              <a:gd name="T3" fmla="*/ 57150 h 36"/>
              <a:gd name="T4" fmla="*/ 209550 w 132"/>
              <a:gd name="T5" fmla="*/ 55563 h 36"/>
              <a:gd name="T6" fmla="*/ 4762 w 132"/>
              <a:gd name="T7" fmla="*/ 0 h 36"/>
              <a:gd name="T8" fmla="*/ 0 w 132"/>
              <a:gd name="T9" fmla="*/ 0 h 36"/>
              <a:gd name="T10" fmla="*/ 0 60000 65536"/>
              <a:gd name="T11" fmla="*/ 0 60000 65536"/>
              <a:gd name="T12" fmla="*/ 0 60000 65536"/>
              <a:gd name="T13" fmla="*/ 0 60000 65536"/>
              <a:gd name="T14" fmla="*/ 0 60000 65536"/>
              <a:gd name="T15" fmla="*/ 0 w 132"/>
              <a:gd name="T16" fmla="*/ 0 h 36"/>
              <a:gd name="T17" fmla="*/ 132 w 132"/>
              <a:gd name="T18" fmla="*/ 36 h 36"/>
            </a:gdLst>
            <a:ahLst/>
            <a:cxnLst>
              <a:cxn ang="T10">
                <a:pos x="T0" y="T1"/>
              </a:cxn>
              <a:cxn ang="T11">
                <a:pos x="T2" y="T3"/>
              </a:cxn>
              <a:cxn ang="T12">
                <a:pos x="T4" y="T5"/>
              </a:cxn>
              <a:cxn ang="T13">
                <a:pos x="T6" y="T7"/>
              </a:cxn>
              <a:cxn ang="T14">
                <a:pos x="T8" y="T9"/>
              </a:cxn>
            </a:cxnLst>
            <a:rect l="T15" t="T16" r="T17" b="T18"/>
            <a:pathLst>
              <a:path w="132" h="36">
                <a:moveTo>
                  <a:pt x="0" y="0"/>
                </a:moveTo>
                <a:lnTo>
                  <a:pt x="129" y="36"/>
                </a:lnTo>
                <a:lnTo>
                  <a:pt x="132" y="35"/>
                </a:lnTo>
                <a:lnTo>
                  <a:pt x="3" y="0"/>
                </a:lnTo>
                <a:lnTo>
                  <a:pt x="0" y="0"/>
                </a:lnTo>
                <a:close/>
              </a:path>
            </a:pathLst>
          </a:custGeom>
          <a:solidFill>
            <a:srgbClr val="000000"/>
          </a:solidFill>
          <a:ln w="9525">
            <a:noFill/>
            <a:round/>
            <a:headEnd/>
            <a:tailEnd/>
          </a:ln>
        </p:spPr>
        <p:txBody>
          <a:bodyPr/>
          <a:lstStyle/>
          <a:p>
            <a:endParaRPr lang="en-US">
              <a:latin typeface="+mj-lt"/>
            </a:endParaRPr>
          </a:p>
        </p:txBody>
      </p:sp>
      <p:sp>
        <p:nvSpPr>
          <p:cNvPr id="200" name="Freeform 196"/>
          <p:cNvSpPr>
            <a:spLocks/>
          </p:cNvSpPr>
          <p:nvPr/>
        </p:nvSpPr>
        <p:spPr bwMode="auto">
          <a:xfrm>
            <a:off x="2921050" y="3452813"/>
            <a:ext cx="211137" cy="61912"/>
          </a:xfrm>
          <a:custGeom>
            <a:avLst/>
            <a:gdLst>
              <a:gd name="T0" fmla="*/ 0 w 133"/>
              <a:gd name="T1" fmla="*/ 0 h 39"/>
              <a:gd name="T2" fmla="*/ 207962 w 133"/>
              <a:gd name="T3" fmla="*/ 61912 h 39"/>
              <a:gd name="T4" fmla="*/ 211137 w 133"/>
              <a:gd name="T5" fmla="*/ 61912 h 39"/>
              <a:gd name="T6" fmla="*/ 6350 w 133"/>
              <a:gd name="T7" fmla="*/ 0 h 39"/>
              <a:gd name="T8" fmla="*/ 0 w 133"/>
              <a:gd name="T9" fmla="*/ 0 h 39"/>
              <a:gd name="T10" fmla="*/ 0 60000 65536"/>
              <a:gd name="T11" fmla="*/ 0 60000 65536"/>
              <a:gd name="T12" fmla="*/ 0 60000 65536"/>
              <a:gd name="T13" fmla="*/ 0 60000 65536"/>
              <a:gd name="T14" fmla="*/ 0 60000 65536"/>
              <a:gd name="T15" fmla="*/ 0 w 133"/>
              <a:gd name="T16" fmla="*/ 0 h 39"/>
              <a:gd name="T17" fmla="*/ 133 w 133"/>
              <a:gd name="T18" fmla="*/ 39 h 39"/>
            </a:gdLst>
            <a:ahLst/>
            <a:cxnLst>
              <a:cxn ang="T10">
                <a:pos x="T0" y="T1"/>
              </a:cxn>
              <a:cxn ang="T11">
                <a:pos x="T2" y="T3"/>
              </a:cxn>
              <a:cxn ang="T12">
                <a:pos x="T4" y="T5"/>
              </a:cxn>
              <a:cxn ang="T13">
                <a:pos x="T6" y="T7"/>
              </a:cxn>
              <a:cxn ang="T14">
                <a:pos x="T8" y="T9"/>
              </a:cxn>
            </a:cxnLst>
            <a:rect l="T15" t="T16" r="T17" b="T18"/>
            <a:pathLst>
              <a:path w="133" h="39">
                <a:moveTo>
                  <a:pt x="0" y="0"/>
                </a:moveTo>
                <a:lnTo>
                  <a:pt x="131" y="39"/>
                </a:lnTo>
                <a:lnTo>
                  <a:pt x="133" y="39"/>
                </a:lnTo>
                <a:lnTo>
                  <a:pt x="4" y="0"/>
                </a:lnTo>
                <a:lnTo>
                  <a:pt x="0" y="0"/>
                </a:lnTo>
                <a:close/>
              </a:path>
            </a:pathLst>
          </a:custGeom>
          <a:solidFill>
            <a:srgbClr val="000000"/>
          </a:solidFill>
          <a:ln w="9525">
            <a:noFill/>
            <a:round/>
            <a:headEnd/>
            <a:tailEnd/>
          </a:ln>
        </p:spPr>
        <p:txBody>
          <a:bodyPr/>
          <a:lstStyle/>
          <a:p>
            <a:endParaRPr lang="en-US">
              <a:latin typeface="+mj-lt"/>
            </a:endParaRPr>
          </a:p>
        </p:txBody>
      </p:sp>
      <p:sp>
        <p:nvSpPr>
          <p:cNvPr id="201" name="Line 197"/>
          <p:cNvSpPr>
            <a:spLocks noChangeShapeType="1"/>
          </p:cNvSpPr>
          <p:nvPr/>
        </p:nvSpPr>
        <p:spPr bwMode="auto">
          <a:xfrm>
            <a:off x="3456037" y="3946525"/>
            <a:ext cx="434975" cy="1588"/>
          </a:xfrm>
          <a:prstGeom prst="line">
            <a:avLst/>
          </a:prstGeom>
          <a:noFill/>
          <a:ln w="11113">
            <a:solidFill>
              <a:srgbClr val="000000"/>
            </a:solidFill>
            <a:round/>
            <a:headEnd/>
            <a:tailEnd/>
          </a:ln>
        </p:spPr>
        <p:txBody>
          <a:bodyPr/>
          <a:lstStyle/>
          <a:p>
            <a:endParaRPr lang="en-US">
              <a:latin typeface="+mj-lt"/>
            </a:endParaRPr>
          </a:p>
        </p:txBody>
      </p:sp>
      <p:sp>
        <p:nvSpPr>
          <p:cNvPr id="202" name="Line 198"/>
          <p:cNvSpPr>
            <a:spLocks noChangeShapeType="1"/>
          </p:cNvSpPr>
          <p:nvPr/>
        </p:nvSpPr>
        <p:spPr bwMode="auto">
          <a:xfrm flipV="1">
            <a:off x="4195812" y="3929063"/>
            <a:ext cx="955675" cy="3175"/>
          </a:xfrm>
          <a:prstGeom prst="line">
            <a:avLst/>
          </a:prstGeom>
          <a:noFill/>
          <a:ln w="11113">
            <a:solidFill>
              <a:srgbClr val="000000"/>
            </a:solidFill>
            <a:round/>
            <a:headEnd/>
            <a:tailEnd/>
          </a:ln>
        </p:spPr>
        <p:txBody>
          <a:bodyPr/>
          <a:lstStyle/>
          <a:p>
            <a:endParaRPr lang="en-US">
              <a:latin typeface="+mj-lt"/>
            </a:endParaRPr>
          </a:p>
        </p:txBody>
      </p:sp>
      <p:grpSp>
        <p:nvGrpSpPr>
          <p:cNvPr id="203" name="Group 199"/>
          <p:cNvGrpSpPr>
            <a:grpSpLocks/>
          </p:cNvGrpSpPr>
          <p:nvPr/>
        </p:nvGrpSpPr>
        <p:grpSpPr bwMode="auto">
          <a:xfrm>
            <a:off x="5378500" y="3492500"/>
            <a:ext cx="441325" cy="1095375"/>
            <a:chOff x="2550" y="2912"/>
            <a:chExt cx="278" cy="690"/>
          </a:xfrm>
        </p:grpSpPr>
        <p:sp>
          <p:nvSpPr>
            <p:cNvPr id="204" name="Freeform 200"/>
            <p:cNvSpPr>
              <a:spLocks/>
            </p:cNvSpPr>
            <p:nvPr/>
          </p:nvSpPr>
          <p:spPr bwMode="auto">
            <a:xfrm>
              <a:off x="2578" y="2963"/>
              <a:ext cx="138" cy="638"/>
            </a:xfrm>
            <a:custGeom>
              <a:avLst/>
              <a:gdLst>
                <a:gd name="T0" fmla="*/ 0 w 138"/>
                <a:gd name="T1" fmla="*/ 485 h 638"/>
                <a:gd name="T2" fmla="*/ 138 w 138"/>
                <a:gd name="T3" fmla="*/ 638 h 638"/>
                <a:gd name="T4" fmla="*/ 138 w 138"/>
                <a:gd name="T5" fmla="*/ 77 h 638"/>
                <a:gd name="T6" fmla="*/ 116 w 138"/>
                <a:gd name="T7" fmla="*/ 49 h 638"/>
                <a:gd name="T8" fmla="*/ 0 w 138"/>
                <a:gd name="T9" fmla="*/ 0 h 638"/>
                <a:gd name="T10" fmla="*/ 0 w 138"/>
                <a:gd name="T11" fmla="*/ 485 h 638"/>
                <a:gd name="T12" fmla="*/ 0 60000 65536"/>
                <a:gd name="T13" fmla="*/ 0 60000 65536"/>
                <a:gd name="T14" fmla="*/ 0 60000 65536"/>
                <a:gd name="T15" fmla="*/ 0 60000 65536"/>
                <a:gd name="T16" fmla="*/ 0 60000 65536"/>
                <a:gd name="T17" fmla="*/ 0 60000 65536"/>
                <a:gd name="T18" fmla="*/ 0 w 138"/>
                <a:gd name="T19" fmla="*/ 0 h 638"/>
                <a:gd name="T20" fmla="*/ 138 w 138"/>
                <a:gd name="T21" fmla="*/ 638 h 638"/>
              </a:gdLst>
              <a:ahLst/>
              <a:cxnLst>
                <a:cxn ang="T12">
                  <a:pos x="T0" y="T1"/>
                </a:cxn>
                <a:cxn ang="T13">
                  <a:pos x="T2" y="T3"/>
                </a:cxn>
                <a:cxn ang="T14">
                  <a:pos x="T4" y="T5"/>
                </a:cxn>
                <a:cxn ang="T15">
                  <a:pos x="T6" y="T7"/>
                </a:cxn>
                <a:cxn ang="T16">
                  <a:pos x="T8" y="T9"/>
                </a:cxn>
                <a:cxn ang="T17">
                  <a:pos x="T10" y="T11"/>
                </a:cxn>
              </a:cxnLst>
              <a:rect l="T18" t="T19" r="T20" b="T21"/>
              <a:pathLst>
                <a:path w="138" h="638">
                  <a:moveTo>
                    <a:pt x="0" y="485"/>
                  </a:moveTo>
                  <a:lnTo>
                    <a:pt x="138" y="638"/>
                  </a:lnTo>
                  <a:lnTo>
                    <a:pt x="138" y="77"/>
                  </a:lnTo>
                  <a:lnTo>
                    <a:pt x="116" y="49"/>
                  </a:lnTo>
                  <a:lnTo>
                    <a:pt x="0" y="0"/>
                  </a:lnTo>
                  <a:lnTo>
                    <a:pt x="0" y="485"/>
                  </a:lnTo>
                  <a:close/>
                </a:path>
              </a:pathLst>
            </a:custGeom>
            <a:solidFill>
              <a:srgbClr val="606060"/>
            </a:solidFill>
            <a:ln w="9525">
              <a:noFill/>
              <a:round/>
              <a:headEnd/>
              <a:tailEnd/>
            </a:ln>
          </p:spPr>
          <p:txBody>
            <a:bodyPr/>
            <a:lstStyle/>
            <a:p>
              <a:endParaRPr lang="en-US">
                <a:latin typeface="+mj-lt"/>
              </a:endParaRPr>
            </a:p>
          </p:txBody>
        </p:sp>
        <p:sp>
          <p:nvSpPr>
            <p:cNvPr id="205" name="Rectangle 201"/>
            <p:cNvSpPr>
              <a:spLocks noChangeArrowheads="1"/>
            </p:cNvSpPr>
            <p:nvPr/>
          </p:nvSpPr>
          <p:spPr bwMode="auto">
            <a:xfrm>
              <a:off x="2716" y="3035"/>
              <a:ext cx="84" cy="567"/>
            </a:xfrm>
            <a:prstGeom prst="rect">
              <a:avLst/>
            </a:prstGeom>
            <a:solidFill>
              <a:srgbClr val="E0E0E0"/>
            </a:solidFill>
            <a:ln w="9525">
              <a:noFill/>
              <a:miter lim="800000"/>
              <a:headEnd/>
              <a:tailEnd/>
            </a:ln>
          </p:spPr>
          <p:txBody>
            <a:bodyPr/>
            <a:lstStyle/>
            <a:p>
              <a:endParaRPr lang="en-US">
                <a:latin typeface="+mj-lt"/>
              </a:endParaRPr>
            </a:p>
          </p:txBody>
        </p:sp>
        <p:sp>
          <p:nvSpPr>
            <p:cNvPr id="206" name="Freeform 202"/>
            <p:cNvSpPr>
              <a:spLocks/>
            </p:cNvSpPr>
            <p:nvPr/>
          </p:nvSpPr>
          <p:spPr bwMode="auto">
            <a:xfrm>
              <a:off x="2713" y="3035"/>
              <a:ext cx="86" cy="64"/>
            </a:xfrm>
            <a:custGeom>
              <a:avLst/>
              <a:gdLst>
                <a:gd name="T0" fmla="*/ 0 w 86"/>
                <a:gd name="T1" fmla="*/ 0 h 64"/>
                <a:gd name="T2" fmla="*/ 86 w 86"/>
                <a:gd name="T3" fmla="*/ 0 h 64"/>
                <a:gd name="T4" fmla="*/ 86 w 86"/>
                <a:gd name="T5" fmla="*/ 64 h 64"/>
                <a:gd name="T6" fmla="*/ 0 w 86"/>
                <a:gd name="T7" fmla="*/ 30 h 64"/>
                <a:gd name="T8" fmla="*/ 0 w 86"/>
                <a:gd name="T9" fmla="*/ 0 h 64"/>
                <a:gd name="T10" fmla="*/ 0 60000 65536"/>
                <a:gd name="T11" fmla="*/ 0 60000 65536"/>
                <a:gd name="T12" fmla="*/ 0 60000 65536"/>
                <a:gd name="T13" fmla="*/ 0 60000 65536"/>
                <a:gd name="T14" fmla="*/ 0 60000 65536"/>
                <a:gd name="T15" fmla="*/ 0 w 86"/>
                <a:gd name="T16" fmla="*/ 0 h 64"/>
                <a:gd name="T17" fmla="*/ 86 w 86"/>
                <a:gd name="T18" fmla="*/ 64 h 64"/>
              </a:gdLst>
              <a:ahLst/>
              <a:cxnLst>
                <a:cxn ang="T10">
                  <a:pos x="T0" y="T1"/>
                </a:cxn>
                <a:cxn ang="T11">
                  <a:pos x="T2" y="T3"/>
                </a:cxn>
                <a:cxn ang="T12">
                  <a:pos x="T4" y="T5"/>
                </a:cxn>
                <a:cxn ang="T13">
                  <a:pos x="T6" y="T7"/>
                </a:cxn>
                <a:cxn ang="T14">
                  <a:pos x="T8" y="T9"/>
                </a:cxn>
              </a:cxnLst>
              <a:rect l="T15" t="T16" r="T17" b="T18"/>
              <a:pathLst>
                <a:path w="86" h="64">
                  <a:moveTo>
                    <a:pt x="0" y="0"/>
                  </a:moveTo>
                  <a:lnTo>
                    <a:pt x="86" y="0"/>
                  </a:lnTo>
                  <a:lnTo>
                    <a:pt x="86" y="64"/>
                  </a:lnTo>
                  <a:lnTo>
                    <a:pt x="0" y="30"/>
                  </a:lnTo>
                  <a:lnTo>
                    <a:pt x="0" y="0"/>
                  </a:lnTo>
                  <a:close/>
                </a:path>
              </a:pathLst>
            </a:custGeom>
            <a:solidFill>
              <a:srgbClr val="808080"/>
            </a:solidFill>
            <a:ln w="9525">
              <a:noFill/>
              <a:round/>
              <a:headEnd/>
              <a:tailEnd/>
            </a:ln>
          </p:spPr>
          <p:txBody>
            <a:bodyPr/>
            <a:lstStyle/>
            <a:p>
              <a:endParaRPr lang="en-US">
                <a:latin typeface="+mj-lt"/>
              </a:endParaRPr>
            </a:p>
          </p:txBody>
        </p:sp>
        <p:sp>
          <p:nvSpPr>
            <p:cNvPr id="207" name="Rectangle 203"/>
            <p:cNvSpPr>
              <a:spLocks noChangeArrowheads="1"/>
            </p:cNvSpPr>
            <p:nvPr/>
          </p:nvSpPr>
          <p:spPr bwMode="auto">
            <a:xfrm>
              <a:off x="2716" y="3118"/>
              <a:ext cx="41" cy="33"/>
            </a:xfrm>
            <a:prstGeom prst="rect">
              <a:avLst/>
            </a:prstGeom>
            <a:solidFill>
              <a:srgbClr val="E00000"/>
            </a:solidFill>
            <a:ln w="9525">
              <a:noFill/>
              <a:miter lim="800000"/>
              <a:headEnd/>
              <a:tailEnd/>
            </a:ln>
          </p:spPr>
          <p:txBody>
            <a:bodyPr/>
            <a:lstStyle/>
            <a:p>
              <a:endParaRPr lang="en-US">
                <a:latin typeface="+mj-lt"/>
              </a:endParaRPr>
            </a:p>
          </p:txBody>
        </p:sp>
        <p:sp>
          <p:nvSpPr>
            <p:cNvPr id="208" name="Rectangle 204"/>
            <p:cNvSpPr>
              <a:spLocks noChangeArrowheads="1"/>
            </p:cNvSpPr>
            <p:nvPr/>
          </p:nvSpPr>
          <p:spPr bwMode="auto">
            <a:xfrm>
              <a:off x="2759" y="3117"/>
              <a:ext cx="43" cy="34"/>
            </a:xfrm>
            <a:prstGeom prst="rect">
              <a:avLst/>
            </a:prstGeom>
            <a:solidFill>
              <a:srgbClr val="E00000"/>
            </a:solidFill>
            <a:ln w="9525">
              <a:noFill/>
              <a:miter lim="800000"/>
              <a:headEnd/>
              <a:tailEnd/>
            </a:ln>
          </p:spPr>
          <p:txBody>
            <a:bodyPr/>
            <a:lstStyle/>
            <a:p>
              <a:endParaRPr lang="en-US">
                <a:latin typeface="+mj-lt"/>
              </a:endParaRPr>
            </a:p>
          </p:txBody>
        </p:sp>
        <p:sp>
          <p:nvSpPr>
            <p:cNvPr id="209" name="Rectangle 205"/>
            <p:cNvSpPr>
              <a:spLocks noChangeArrowheads="1"/>
            </p:cNvSpPr>
            <p:nvPr/>
          </p:nvSpPr>
          <p:spPr bwMode="auto">
            <a:xfrm>
              <a:off x="2737" y="3080"/>
              <a:ext cx="43" cy="32"/>
            </a:xfrm>
            <a:prstGeom prst="rect">
              <a:avLst/>
            </a:prstGeom>
            <a:solidFill>
              <a:srgbClr val="600000"/>
            </a:solidFill>
            <a:ln w="9525">
              <a:noFill/>
              <a:miter lim="800000"/>
              <a:headEnd/>
              <a:tailEnd/>
            </a:ln>
          </p:spPr>
          <p:txBody>
            <a:bodyPr/>
            <a:lstStyle/>
            <a:p>
              <a:endParaRPr lang="en-US">
                <a:latin typeface="+mj-lt"/>
              </a:endParaRPr>
            </a:p>
          </p:txBody>
        </p:sp>
        <p:sp>
          <p:nvSpPr>
            <p:cNvPr id="210" name="Rectangle 206"/>
            <p:cNvSpPr>
              <a:spLocks noChangeArrowheads="1"/>
            </p:cNvSpPr>
            <p:nvPr/>
          </p:nvSpPr>
          <p:spPr bwMode="auto">
            <a:xfrm>
              <a:off x="2781" y="3080"/>
              <a:ext cx="21" cy="32"/>
            </a:xfrm>
            <a:prstGeom prst="rect">
              <a:avLst/>
            </a:prstGeom>
            <a:solidFill>
              <a:srgbClr val="E00000"/>
            </a:solidFill>
            <a:ln w="9525">
              <a:noFill/>
              <a:miter lim="800000"/>
              <a:headEnd/>
              <a:tailEnd/>
            </a:ln>
          </p:spPr>
          <p:txBody>
            <a:bodyPr/>
            <a:lstStyle/>
            <a:p>
              <a:endParaRPr lang="en-US">
                <a:latin typeface="+mj-lt"/>
              </a:endParaRPr>
            </a:p>
          </p:txBody>
        </p:sp>
        <p:sp>
          <p:nvSpPr>
            <p:cNvPr id="211" name="Rectangle 207"/>
            <p:cNvSpPr>
              <a:spLocks noChangeArrowheads="1"/>
            </p:cNvSpPr>
            <p:nvPr/>
          </p:nvSpPr>
          <p:spPr bwMode="auto">
            <a:xfrm>
              <a:off x="2712" y="3080"/>
              <a:ext cx="22" cy="32"/>
            </a:xfrm>
            <a:prstGeom prst="rect">
              <a:avLst/>
            </a:prstGeom>
            <a:solidFill>
              <a:srgbClr val="E00000"/>
            </a:solidFill>
            <a:ln w="9525">
              <a:noFill/>
              <a:miter lim="800000"/>
              <a:headEnd/>
              <a:tailEnd/>
            </a:ln>
          </p:spPr>
          <p:txBody>
            <a:bodyPr/>
            <a:lstStyle/>
            <a:p>
              <a:endParaRPr lang="en-US">
                <a:latin typeface="+mj-lt"/>
              </a:endParaRPr>
            </a:p>
          </p:txBody>
        </p:sp>
        <p:sp>
          <p:nvSpPr>
            <p:cNvPr id="212" name="Rectangle 208"/>
            <p:cNvSpPr>
              <a:spLocks noChangeArrowheads="1"/>
            </p:cNvSpPr>
            <p:nvPr/>
          </p:nvSpPr>
          <p:spPr bwMode="auto">
            <a:xfrm>
              <a:off x="2715" y="3041"/>
              <a:ext cx="43" cy="34"/>
            </a:xfrm>
            <a:prstGeom prst="rect">
              <a:avLst/>
            </a:prstGeom>
            <a:solidFill>
              <a:srgbClr val="E00000"/>
            </a:solidFill>
            <a:ln w="9525">
              <a:noFill/>
              <a:miter lim="800000"/>
              <a:headEnd/>
              <a:tailEnd/>
            </a:ln>
          </p:spPr>
          <p:txBody>
            <a:bodyPr/>
            <a:lstStyle/>
            <a:p>
              <a:endParaRPr lang="en-US">
                <a:latin typeface="+mj-lt"/>
              </a:endParaRPr>
            </a:p>
          </p:txBody>
        </p:sp>
        <p:sp>
          <p:nvSpPr>
            <p:cNvPr id="213" name="Rectangle 209"/>
            <p:cNvSpPr>
              <a:spLocks noChangeArrowheads="1"/>
            </p:cNvSpPr>
            <p:nvPr/>
          </p:nvSpPr>
          <p:spPr bwMode="auto">
            <a:xfrm>
              <a:off x="2760" y="3042"/>
              <a:ext cx="43" cy="33"/>
            </a:xfrm>
            <a:prstGeom prst="rect">
              <a:avLst/>
            </a:prstGeom>
            <a:solidFill>
              <a:srgbClr val="E00000"/>
            </a:solidFill>
            <a:ln w="9525">
              <a:noFill/>
              <a:miter lim="800000"/>
              <a:headEnd/>
              <a:tailEnd/>
            </a:ln>
          </p:spPr>
          <p:txBody>
            <a:bodyPr/>
            <a:lstStyle/>
            <a:p>
              <a:endParaRPr lang="en-US">
                <a:latin typeface="+mj-lt"/>
              </a:endParaRPr>
            </a:p>
          </p:txBody>
        </p:sp>
        <p:sp>
          <p:nvSpPr>
            <p:cNvPr id="214" name="Rectangle 210"/>
            <p:cNvSpPr>
              <a:spLocks noChangeArrowheads="1"/>
            </p:cNvSpPr>
            <p:nvPr/>
          </p:nvSpPr>
          <p:spPr bwMode="auto">
            <a:xfrm>
              <a:off x="2715" y="3193"/>
              <a:ext cx="40" cy="33"/>
            </a:xfrm>
            <a:prstGeom prst="rect">
              <a:avLst/>
            </a:prstGeom>
            <a:solidFill>
              <a:srgbClr val="E00000"/>
            </a:solidFill>
            <a:ln w="9525">
              <a:noFill/>
              <a:miter lim="800000"/>
              <a:headEnd/>
              <a:tailEnd/>
            </a:ln>
          </p:spPr>
          <p:txBody>
            <a:bodyPr/>
            <a:lstStyle/>
            <a:p>
              <a:endParaRPr lang="en-US">
                <a:latin typeface="+mj-lt"/>
              </a:endParaRPr>
            </a:p>
          </p:txBody>
        </p:sp>
        <p:sp>
          <p:nvSpPr>
            <p:cNvPr id="215" name="Rectangle 211"/>
            <p:cNvSpPr>
              <a:spLocks noChangeArrowheads="1"/>
            </p:cNvSpPr>
            <p:nvPr/>
          </p:nvSpPr>
          <p:spPr bwMode="auto">
            <a:xfrm>
              <a:off x="2759" y="3193"/>
              <a:ext cx="42" cy="33"/>
            </a:xfrm>
            <a:prstGeom prst="rect">
              <a:avLst/>
            </a:prstGeom>
            <a:solidFill>
              <a:srgbClr val="E00000"/>
            </a:solidFill>
            <a:ln w="9525">
              <a:noFill/>
              <a:miter lim="800000"/>
              <a:headEnd/>
              <a:tailEnd/>
            </a:ln>
          </p:spPr>
          <p:txBody>
            <a:bodyPr/>
            <a:lstStyle/>
            <a:p>
              <a:endParaRPr lang="en-US">
                <a:latin typeface="+mj-lt"/>
              </a:endParaRPr>
            </a:p>
          </p:txBody>
        </p:sp>
        <p:sp>
          <p:nvSpPr>
            <p:cNvPr id="216" name="Rectangle 212"/>
            <p:cNvSpPr>
              <a:spLocks noChangeArrowheads="1"/>
            </p:cNvSpPr>
            <p:nvPr/>
          </p:nvSpPr>
          <p:spPr bwMode="auto">
            <a:xfrm>
              <a:off x="2780" y="3155"/>
              <a:ext cx="22" cy="32"/>
            </a:xfrm>
            <a:prstGeom prst="rect">
              <a:avLst/>
            </a:prstGeom>
            <a:solidFill>
              <a:srgbClr val="E00000"/>
            </a:solidFill>
            <a:ln w="9525">
              <a:noFill/>
              <a:miter lim="800000"/>
              <a:headEnd/>
              <a:tailEnd/>
            </a:ln>
          </p:spPr>
          <p:txBody>
            <a:bodyPr/>
            <a:lstStyle/>
            <a:p>
              <a:endParaRPr lang="en-US">
                <a:latin typeface="+mj-lt"/>
              </a:endParaRPr>
            </a:p>
          </p:txBody>
        </p:sp>
        <p:sp>
          <p:nvSpPr>
            <p:cNvPr id="217" name="Rectangle 213"/>
            <p:cNvSpPr>
              <a:spLocks noChangeArrowheads="1"/>
            </p:cNvSpPr>
            <p:nvPr/>
          </p:nvSpPr>
          <p:spPr bwMode="auto">
            <a:xfrm>
              <a:off x="2716" y="3155"/>
              <a:ext cx="17" cy="32"/>
            </a:xfrm>
            <a:prstGeom prst="rect">
              <a:avLst/>
            </a:prstGeom>
            <a:solidFill>
              <a:srgbClr val="E00000"/>
            </a:solidFill>
            <a:ln w="9525">
              <a:noFill/>
              <a:miter lim="800000"/>
              <a:headEnd/>
              <a:tailEnd/>
            </a:ln>
          </p:spPr>
          <p:txBody>
            <a:bodyPr/>
            <a:lstStyle/>
            <a:p>
              <a:endParaRPr lang="en-US">
                <a:latin typeface="+mj-lt"/>
              </a:endParaRPr>
            </a:p>
          </p:txBody>
        </p:sp>
        <p:sp>
          <p:nvSpPr>
            <p:cNvPr id="218" name="Rectangle 214"/>
            <p:cNvSpPr>
              <a:spLocks noChangeArrowheads="1"/>
            </p:cNvSpPr>
            <p:nvPr/>
          </p:nvSpPr>
          <p:spPr bwMode="auto">
            <a:xfrm>
              <a:off x="2715" y="3266"/>
              <a:ext cx="40" cy="33"/>
            </a:xfrm>
            <a:prstGeom prst="rect">
              <a:avLst/>
            </a:prstGeom>
            <a:solidFill>
              <a:srgbClr val="E00000"/>
            </a:solidFill>
            <a:ln w="9525">
              <a:noFill/>
              <a:miter lim="800000"/>
              <a:headEnd/>
              <a:tailEnd/>
            </a:ln>
          </p:spPr>
          <p:txBody>
            <a:bodyPr/>
            <a:lstStyle/>
            <a:p>
              <a:endParaRPr lang="en-US">
                <a:latin typeface="+mj-lt"/>
              </a:endParaRPr>
            </a:p>
          </p:txBody>
        </p:sp>
        <p:sp>
          <p:nvSpPr>
            <p:cNvPr id="219" name="Rectangle 215"/>
            <p:cNvSpPr>
              <a:spLocks noChangeArrowheads="1"/>
            </p:cNvSpPr>
            <p:nvPr/>
          </p:nvSpPr>
          <p:spPr bwMode="auto">
            <a:xfrm>
              <a:off x="2759" y="3266"/>
              <a:ext cx="42" cy="33"/>
            </a:xfrm>
            <a:prstGeom prst="rect">
              <a:avLst/>
            </a:prstGeom>
            <a:solidFill>
              <a:srgbClr val="E00000"/>
            </a:solidFill>
            <a:ln w="9525">
              <a:noFill/>
              <a:miter lim="800000"/>
              <a:headEnd/>
              <a:tailEnd/>
            </a:ln>
          </p:spPr>
          <p:txBody>
            <a:bodyPr/>
            <a:lstStyle/>
            <a:p>
              <a:endParaRPr lang="en-US">
                <a:latin typeface="+mj-lt"/>
              </a:endParaRPr>
            </a:p>
          </p:txBody>
        </p:sp>
        <p:sp>
          <p:nvSpPr>
            <p:cNvPr id="220" name="Rectangle 216"/>
            <p:cNvSpPr>
              <a:spLocks noChangeArrowheads="1"/>
            </p:cNvSpPr>
            <p:nvPr/>
          </p:nvSpPr>
          <p:spPr bwMode="auto">
            <a:xfrm>
              <a:off x="2737" y="3229"/>
              <a:ext cx="42" cy="32"/>
            </a:xfrm>
            <a:prstGeom prst="rect">
              <a:avLst/>
            </a:prstGeom>
            <a:solidFill>
              <a:srgbClr val="E00000"/>
            </a:solidFill>
            <a:ln w="9525">
              <a:noFill/>
              <a:miter lim="800000"/>
              <a:headEnd/>
              <a:tailEnd/>
            </a:ln>
          </p:spPr>
          <p:txBody>
            <a:bodyPr/>
            <a:lstStyle/>
            <a:p>
              <a:endParaRPr lang="en-US">
                <a:latin typeface="+mj-lt"/>
              </a:endParaRPr>
            </a:p>
          </p:txBody>
        </p:sp>
        <p:sp>
          <p:nvSpPr>
            <p:cNvPr id="221" name="Rectangle 217"/>
            <p:cNvSpPr>
              <a:spLocks noChangeArrowheads="1"/>
            </p:cNvSpPr>
            <p:nvPr/>
          </p:nvSpPr>
          <p:spPr bwMode="auto">
            <a:xfrm>
              <a:off x="2780" y="3229"/>
              <a:ext cx="22" cy="32"/>
            </a:xfrm>
            <a:prstGeom prst="rect">
              <a:avLst/>
            </a:prstGeom>
            <a:solidFill>
              <a:srgbClr val="600000"/>
            </a:solidFill>
            <a:ln w="9525">
              <a:noFill/>
              <a:miter lim="800000"/>
              <a:headEnd/>
              <a:tailEnd/>
            </a:ln>
          </p:spPr>
          <p:txBody>
            <a:bodyPr/>
            <a:lstStyle/>
            <a:p>
              <a:endParaRPr lang="en-US">
                <a:latin typeface="+mj-lt"/>
              </a:endParaRPr>
            </a:p>
          </p:txBody>
        </p:sp>
        <p:sp>
          <p:nvSpPr>
            <p:cNvPr id="222" name="Rectangle 218"/>
            <p:cNvSpPr>
              <a:spLocks noChangeArrowheads="1"/>
            </p:cNvSpPr>
            <p:nvPr/>
          </p:nvSpPr>
          <p:spPr bwMode="auto">
            <a:xfrm>
              <a:off x="2715" y="3229"/>
              <a:ext cx="18" cy="32"/>
            </a:xfrm>
            <a:prstGeom prst="rect">
              <a:avLst/>
            </a:prstGeom>
            <a:solidFill>
              <a:srgbClr val="E00000"/>
            </a:solidFill>
            <a:ln w="9525">
              <a:noFill/>
              <a:miter lim="800000"/>
              <a:headEnd/>
              <a:tailEnd/>
            </a:ln>
          </p:spPr>
          <p:txBody>
            <a:bodyPr/>
            <a:lstStyle/>
            <a:p>
              <a:endParaRPr lang="en-US">
                <a:latin typeface="+mj-lt"/>
              </a:endParaRPr>
            </a:p>
          </p:txBody>
        </p:sp>
        <p:sp>
          <p:nvSpPr>
            <p:cNvPr id="223" name="Rectangle 219"/>
            <p:cNvSpPr>
              <a:spLocks noChangeArrowheads="1"/>
            </p:cNvSpPr>
            <p:nvPr/>
          </p:nvSpPr>
          <p:spPr bwMode="auto">
            <a:xfrm>
              <a:off x="2715" y="3342"/>
              <a:ext cx="40" cy="33"/>
            </a:xfrm>
            <a:prstGeom prst="rect">
              <a:avLst/>
            </a:prstGeom>
            <a:solidFill>
              <a:srgbClr val="E00000"/>
            </a:solidFill>
            <a:ln w="9525">
              <a:noFill/>
              <a:miter lim="800000"/>
              <a:headEnd/>
              <a:tailEnd/>
            </a:ln>
          </p:spPr>
          <p:txBody>
            <a:bodyPr/>
            <a:lstStyle/>
            <a:p>
              <a:endParaRPr lang="en-US">
                <a:latin typeface="+mj-lt"/>
              </a:endParaRPr>
            </a:p>
          </p:txBody>
        </p:sp>
        <p:sp>
          <p:nvSpPr>
            <p:cNvPr id="224" name="Rectangle 220"/>
            <p:cNvSpPr>
              <a:spLocks noChangeArrowheads="1"/>
            </p:cNvSpPr>
            <p:nvPr/>
          </p:nvSpPr>
          <p:spPr bwMode="auto">
            <a:xfrm>
              <a:off x="2759" y="3342"/>
              <a:ext cx="42" cy="33"/>
            </a:xfrm>
            <a:prstGeom prst="rect">
              <a:avLst/>
            </a:prstGeom>
            <a:solidFill>
              <a:srgbClr val="E00000"/>
            </a:solidFill>
            <a:ln w="9525">
              <a:noFill/>
              <a:miter lim="800000"/>
              <a:headEnd/>
              <a:tailEnd/>
            </a:ln>
          </p:spPr>
          <p:txBody>
            <a:bodyPr/>
            <a:lstStyle/>
            <a:p>
              <a:endParaRPr lang="en-US">
                <a:latin typeface="+mj-lt"/>
              </a:endParaRPr>
            </a:p>
          </p:txBody>
        </p:sp>
        <p:sp>
          <p:nvSpPr>
            <p:cNvPr id="225" name="Rectangle 221"/>
            <p:cNvSpPr>
              <a:spLocks noChangeArrowheads="1"/>
            </p:cNvSpPr>
            <p:nvPr/>
          </p:nvSpPr>
          <p:spPr bwMode="auto">
            <a:xfrm>
              <a:off x="2736" y="3304"/>
              <a:ext cx="43" cy="33"/>
            </a:xfrm>
            <a:prstGeom prst="rect">
              <a:avLst/>
            </a:prstGeom>
            <a:solidFill>
              <a:srgbClr val="600000"/>
            </a:solidFill>
            <a:ln w="9525">
              <a:noFill/>
              <a:miter lim="800000"/>
              <a:headEnd/>
              <a:tailEnd/>
            </a:ln>
          </p:spPr>
          <p:txBody>
            <a:bodyPr/>
            <a:lstStyle/>
            <a:p>
              <a:endParaRPr lang="en-US">
                <a:latin typeface="+mj-lt"/>
              </a:endParaRPr>
            </a:p>
          </p:txBody>
        </p:sp>
        <p:sp>
          <p:nvSpPr>
            <p:cNvPr id="226" name="Rectangle 222"/>
            <p:cNvSpPr>
              <a:spLocks noChangeArrowheads="1"/>
            </p:cNvSpPr>
            <p:nvPr/>
          </p:nvSpPr>
          <p:spPr bwMode="auto">
            <a:xfrm>
              <a:off x="2780" y="3304"/>
              <a:ext cx="21" cy="33"/>
            </a:xfrm>
            <a:prstGeom prst="rect">
              <a:avLst/>
            </a:prstGeom>
            <a:solidFill>
              <a:srgbClr val="E00000"/>
            </a:solidFill>
            <a:ln w="9525">
              <a:noFill/>
              <a:miter lim="800000"/>
              <a:headEnd/>
              <a:tailEnd/>
            </a:ln>
          </p:spPr>
          <p:txBody>
            <a:bodyPr/>
            <a:lstStyle/>
            <a:p>
              <a:endParaRPr lang="en-US">
                <a:latin typeface="+mj-lt"/>
              </a:endParaRPr>
            </a:p>
          </p:txBody>
        </p:sp>
        <p:sp>
          <p:nvSpPr>
            <p:cNvPr id="227" name="Rectangle 223"/>
            <p:cNvSpPr>
              <a:spLocks noChangeArrowheads="1"/>
            </p:cNvSpPr>
            <p:nvPr/>
          </p:nvSpPr>
          <p:spPr bwMode="auto">
            <a:xfrm>
              <a:off x="2716" y="3304"/>
              <a:ext cx="17" cy="33"/>
            </a:xfrm>
            <a:prstGeom prst="rect">
              <a:avLst/>
            </a:prstGeom>
            <a:solidFill>
              <a:srgbClr val="E00000"/>
            </a:solidFill>
            <a:ln w="9525">
              <a:noFill/>
              <a:miter lim="800000"/>
              <a:headEnd/>
              <a:tailEnd/>
            </a:ln>
          </p:spPr>
          <p:txBody>
            <a:bodyPr/>
            <a:lstStyle/>
            <a:p>
              <a:endParaRPr lang="en-US">
                <a:latin typeface="+mj-lt"/>
              </a:endParaRPr>
            </a:p>
          </p:txBody>
        </p:sp>
        <p:sp>
          <p:nvSpPr>
            <p:cNvPr id="228" name="Rectangle 224"/>
            <p:cNvSpPr>
              <a:spLocks noChangeArrowheads="1"/>
            </p:cNvSpPr>
            <p:nvPr/>
          </p:nvSpPr>
          <p:spPr bwMode="auto">
            <a:xfrm>
              <a:off x="2715" y="3417"/>
              <a:ext cx="42" cy="32"/>
            </a:xfrm>
            <a:prstGeom prst="rect">
              <a:avLst/>
            </a:prstGeom>
            <a:solidFill>
              <a:srgbClr val="E00000"/>
            </a:solidFill>
            <a:ln w="9525">
              <a:noFill/>
              <a:miter lim="800000"/>
              <a:headEnd/>
              <a:tailEnd/>
            </a:ln>
          </p:spPr>
          <p:txBody>
            <a:bodyPr/>
            <a:lstStyle/>
            <a:p>
              <a:endParaRPr lang="en-US">
                <a:latin typeface="+mj-lt"/>
              </a:endParaRPr>
            </a:p>
          </p:txBody>
        </p:sp>
        <p:sp>
          <p:nvSpPr>
            <p:cNvPr id="229" name="Rectangle 225"/>
            <p:cNvSpPr>
              <a:spLocks noChangeArrowheads="1"/>
            </p:cNvSpPr>
            <p:nvPr/>
          </p:nvSpPr>
          <p:spPr bwMode="auto">
            <a:xfrm>
              <a:off x="2759" y="3416"/>
              <a:ext cx="43" cy="34"/>
            </a:xfrm>
            <a:prstGeom prst="rect">
              <a:avLst/>
            </a:prstGeom>
            <a:solidFill>
              <a:srgbClr val="E00000"/>
            </a:solidFill>
            <a:ln w="9525">
              <a:noFill/>
              <a:miter lim="800000"/>
              <a:headEnd/>
              <a:tailEnd/>
            </a:ln>
          </p:spPr>
          <p:txBody>
            <a:bodyPr/>
            <a:lstStyle/>
            <a:p>
              <a:endParaRPr lang="en-US">
                <a:latin typeface="+mj-lt"/>
              </a:endParaRPr>
            </a:p>
          </p:txBody>
        </p:sp>
        <p:sp>
          <p:nvSpPr>
            <p:cNvPr id="230" name="Rectangle 226"/>
            <p:cNvSpPr>
              <a:spLocks noChangeArrowheads="1"/>
            </p:cNvSpPr>
            <p:nvPr/>
          </p:nvSpPr>
          <p:spPr bwMode="auto">
            <a:xfrm>
              <a:off x="2737" y="3379"/>
              <a:ext cx="43" cy="32"/>
            </a:xfrm>
            <a:prstGeom prst="rect">
              <a:avLst/>
            </a:prstGeom>
            <a:solidFill>
              <a:srgbClr val="E00000"/>
            </a:solidFill>
            <a:ln w="9525">
              <a:noFill/>
              <a:miter lim="800000"/>
              <a:headEnd/>
              <a:tailEnd/>
            </a:ln>
          </p:spPr>
          <p:txBody>
            <a:bodyPr/>
            <a:lstStyle/>
            <a:p>
              <a:endParaRPr lang="en-US">
                <a:latin typeface="+mj-lt"/>
              </a:endParaRPr>
            </a:p>
          </p:txBody>
        </p:sp>
        <p:sp>
          <p:nvSpPr>
            <p:cNvPr id="231" name="Rectangle 227"/>
            <p:cNvSpPr>
              <a:spLocks noChangeArrowheads="1"/>
            </p:cNvSpPr>
            <p:nvPr/>
          </p:nvSpPr>
          <p:spPr bwMode="auto">
            <a:xfrm>
              <a:off x="2781" y="3379"/>
              <a:ext cx="21" cy="32"/>
            </a:xfrm>
            <a:prstGeom prst="rect">
              <a:avLst/>
            </a:prstGeom>
            <a:solidFill>
              <a:srgbClr val="E00000"/>
            </a:solidFill>
            <a:ln w="9525">
              <a:noFill/>
              <a:miter lim="800000"/>
              <a:headEnd/>
              <a:tailEnd/>
            </a:ln>
          </p:spPr>
          <p:txBody>
            <a:bodyPr/>
            <a:lstStyle/>
            <a:p>
              <a:endParaRPr lang="en-US">
                <a:latin typeface="+mj-lt"/>
              </a:endParaRPr>
            </a:p>
          </p:txBody>
        </p:sp>
        <p:sp>
          <p:nvSpPr>
            <p:cNvPr id="232" name="Rectangle 228"/>
            <p:cNvSpPr>
              <a:spLocks noChangeArrowheads="1"/>
            </p:cNvSpPr>
            <p:nvPr/>
          </p:nvSpPr>
          <p:spPr bwMode="auto">
            <a:xfrm>
              <a:off x="2715" y="3492"/>
              <a:ext cx="40" cy="33"/>
            </a:xfrm>
            <a:prstGeom prst="rect">
              <a:avLst/>
            </a:prstGeom>
            <a:solidFill>
              <a:srgbClr val="600000"/>
            </a:solidFill>
            <a:ln w="9525">
              <a:noFill/>
              <a:miter lim="800000"/>
              <a:headEnd/>
              <a:tailEnd/>
            </a:ln>
          </p:spPr>
          <p:txBody>
            <a:bodyPr/>
            <a:lstStyle/>
            <a:p>
              <a:endParaRPr lang="en-US">
                <a:latin typeface="+mj-lt"/>
              </a:endParaRPr>
            </a:p>
          </p:txBody>
        </p:sp>
        <p:sp>
          <p:nvSpPr>
            <p:cNvPr id="233" name="Rectangle 229"/>
            <p:cNvSpPr>
              <a:spLocks noChangeArrowheads="1"/>
            </p:cNvSpPr>
            <p:nvPr/>
          </p:nvSpPr>
          <p:spPr bwMode="auto">
            <a:xfrm>
              <a:off x="2759" y="3492"/>
              <a:ext cx="42" cy="33"/>
            </a:xfrm>
            <a:prstGeom prst="rect">
              <a:avLst/>
            </a:prstGeom>
            <a:solidFill>
              <a:srgbClr val="E00000"/>
            </a:solidFill>
            <a:ln w="9525">
              <a:noFill/>
              <a:miter lim="800000"/>
              <a:headEnd/>
              <a:tailEnd/>
            </a:ln>
          </p:spPr>
          <p:txBody>
            <a:bodyPr/>
            <a:lstStyle/>
            <a:p>
              <a:endParaRPr lang="en-US">
                <a:latin typeface="+mj-lt"/>
              </a:endParaRPr>
            </a:p>
          </p:txBody>
        </p:sp>
        <p:sp>
          <p:nvSpPr>
            <p:cNvPr id="234" name="Rectangle 230"/>
            <p:cNvSpPr>
              <a:spLocks noChangeArrowheads="1"/>
            </p:cNvSpPr>
            <p:nvPr/>
          </p:nvSpPr>
          <p:spPr bwMode="auto">
            <a:xfrm>
              <a:off x="2737" y="3455"/>
              <a:ext cx="42" cy="31"/>
            </a:xfrm>
            <a:prstGeom prst="rect">
              <a:avLst/>
            </a:prstGeom>
            <a:solidFill>
              <a:srgbClr val="600000"/>
            </a:solidFill>
            <a:ln w="9525">
              <a:noFill/>
              <a:miter lim="800000"/>
              <a:headEnd/>
              <a:tailEnd/>
            </a:ln>
          </p:spPr>
          <p:txBody>
            <a:bodyPr/>
            <a:lstStyle/>
            <a:p>
              <a:endParaRPr lang="en-US">
                <a:latin typeface="+mj-lt"/>
              </a:endParaRPr>
            </a:p>
          </p:txBody>
        </p:sp>
        <p:sp>
          <p:nvSpPr>
            <p:cNvPr id="235" name="Rectangle 231"/>
            <p:cNvSpPr>
              <a:spLocks noChangeArrowheads="1"/>
            </p:cNvSpPr>
            <p:nvPr/>
          </p:nvSpPr>
          <p:spPr bwMode="auto">
            <a:xfrm>
              <a:off x="2780" y="3453"/>
              <a:ext cx="22" cy="33"/>
            </a:xfrm>
            <a:prstGeom prst="rect">
              <a:avLst/>
            </a:prstGeom>
            <a:solidFill>
              <a:srgbClr val="E00000"/>
            </a:solidFill>
            <a:ln w="9525">
              <a:noFill/>
              <a:miter lim="800000"/>
              <a:headEnd/>
              <a:tailEnd/>
            </a:ln>
          </p:spPr>
          <p:txBody>
            <a:bodyPr/>
            <a:lstStyle/>
            <a:p>
              <a:endParaRPr lang="en-US">
                <a:latin typeface="+mj-lt"/>
              </a:endParaRPr>
            </a:p>
          </p:txBody>
        </p:sp>
        <p:sp>
          <p:nvSpPr>
            <p:cNvPr id="236" name="Rectangle 232"/>
            <p:cNvSpPr>
              <a:spLocks noChangeArrowheads="1"/>
            </p:cNvSpPr>
            <p:nvPr/>
          </p:nvSpPr>
          <p:spPr bwMode="auto">
            <a:xfrm>
              <a:off x="2716" y="3453"/>
              <a:ext cx="17" cy="33"/>
            </a:xfrm>
            <a:prstGeom prst="rect">
              <a:avLst/>
            </a:prstGeom>
            <a:solidFill>
              <a:srgbClr val="E00000"/>
            </a:solidFill>
            <a:ln w="9525">
              <a:noFill/>
              <a:miter lim="800000"/>
              <a:headEnd/>
              <a:tailEnd/>
            </a:ln>
          </p:spPr>
          <p:txBody>
            <a:bodyPr/>
            <a:lstStyle/>
            <a:p>
              <a:endParaRPr lang="en-US">
                <a:latin typeface="+mj-lt"/>
              </a:endParaRPr>
            </a:p>
          </p:txBody>
        </p:sp>
        <p:sp>
          <p:nvSpPr>
            <p:cNvPr id="237" name="Rectangle 233"/>
            <p:cNvSpPr>
              <a:spLocks noChangeArrowheads="1"/>
            </p:cNvSpPr>
            <p:nvPr/>
          </p:nvSpPr>
          <p:spPr bwMode="auto">
            <a:xfrm>
              <a:off x="2715" y="3566"/>
              <a:ext cx="40" cy="32"/>
            </a:xfrm>
            <a:prstGeom prst="rect">
              <a:avLst/>
            </a:prstGeom>
            <a:solidFill>
              <a:srgbClr val="E00000"/>
            </a:solidFill>
            <a:ln w="9525">
              <a:noFill/>
              <a:miter lim="800000"/>
              <a:headEnd/>
              <a:tailEnd/>
            </a:ln>
          </p:spPr>
          <p:txBody>
            <a:bodyPr/>
            <a:lstStyle/>
            <a:p>
              <a:endParaRPr lang="en-US">
                <a:latin typeface="+mj-lt"/>
              </a:endParaRPr>
            </a:p>
          </p:txBody>
        </p:sp>
        <p:sp>
          <p:nvSpPr>
            <p:cNvPr id="238" name="Rectangle 234"/>
            <p:cNvSpPr>
              <a:spLocks noChangeArrowheads="1"/>
            </p:cNvSpPr>
            <p:nvPr/>
          </p:nvSpPr>
          <p:spPr bwMode="auto">
            <a:xfrm>
              <a:off x="2759" y="3566"/>
              <a:ext cx="42" cy="32"/>
            </a:xfrm>
            <a:prstGeom prst="rect">
              <a:avLst/>
            </a:prstGeom>
            <a:solidFill>
              <a:srgbClr val="400000"/>
            </a:solidFill>
            <a:ln w="9525">
              <a:noFill/>
              <a:miter lim="800000"/>
              <a:headEnd/>
              <a:tailEnd/>
            </a:ln>
          </p:spPr>
          <p:txBody>
            <a:bodyPr/>
            <a:lstStyle/>
            <a:p>
              <a:endParaRPr lang="en-US">
                <a:latin typeface="+mj-lt"/>
              </a:endParaRPr>
            </a:p>
          </p:txBody>
        </p:sp>
        <p:sp>
          <p:nvSpPr>
            <p:cNvPr id="239" name="Rectangle 235"/>
            <p:cNvSpPr>
              <a:spLocks noChangeArrowheads="1"/>
            </p:cNvSpPr>
            <p:nvPr/>
          </p:nvSpPr>
          <p:spPr bwMode="auto">
            <a:xfrm>
              <a:off x="2737" y="3528"/>
              <a:ext cx="42" cy="32"/>
            </a:xfrm>
            <a:prstGeom prst="rect">
              <a:avLst/>
            </a:prstGeom>
            <a:solidFill>
              <a:srgbClr val="600000"/>
            </a:solidFill>
            <a:ln w="9525">
              <a:noFill/>
              <a:miter lim="800000"/>
              <a:headEnd/>
              <a:tailEnd/>
            </a:ln>
          </p:spPr>
          <p:txBody>
            <a:bodyPr/>
            <a:lstStyle/>
            <a:p>
              <a:endParaRPr lang="en-US">
                <a:latin typeface="+mj-lt"/>
              </a:endParaRPr>
            </a:p>
          </p:txBody>
        </p:sp>
        <p:sp>
          <p:nvSpPr>
            <p:cNvPr id="240" name="Rectangle 236"/>
            <p:cNvSpPr>
              <a:spLocks noChangeArrowheads="1"/>
            </p:cNvSpPr>
            <p:nvPr/>
          </p:nvSpPr>
          <p:spPr bwMode="auto">
            <a:xfrm>
              <a:off x="2780" y="3528"/>
              <a:ext cx="22" cy="32"/>
            </a:xfrm>
            <a:prstGeom prst="rect">
              <a:avLst/>
            </a:prstGeom>
            <a:solidFill>
              <a:srgbClr val="E00000"/>
            </a:solidFill>
            <a:ln w="9525">
              <a:noFill/>
              <a:miter lim="800000"/>
              <a:headEnd/>
              <a:tailEnd/>
            </a:ln>
          </p:spPr>
          <p:txBody>
            <a:bodyPr/>
            <a:lstStyle/>
            <a:p>
              <a:endParaRPr lang="en-US">
                <a:latin typeface="+mj-lt"/>
              </a:endParaRPr>
            </a:p>
          </p:txBody>
        </p:sp>
        <p:sp>
          <p:nvSpPr>
            <p:cNvPr id="241" name="Rectangle 237"/>
            <p:cNvSpPr>
              <a:spLocks noChangeArrowheads="1"/>
            </p:cNvSpPr>
            <p:nvPr/>
          </p:nvSpPr>
          <p:spPr bwMode="auto">
            <a:xfrm>
              <a:off x="2715" y="3528"/>
              <a:ext cx="18" cy="32"/>
            </a:xfrm>
            <a:prstGeom prst="rect">
              <a:avLst/>
            </a:prstGeom>
            <a:solidFill>
              <a:srgbClr val="E00000"/>
            </a:solidFill>
            <a:ln w="9525">
              <a:noFill/>
              <a:miter lim="800000"/>
              <a:headEnd/>
              <a:tailEnd/>
            </a:ln>
          </p:spPr>
          <p:txBody>
            <a:bodyPr/>
            <a:lstStyle/>
            <a:p>
              <a:endParaRPr lang="en-US">
                <a:latin typeface="+mj-lt"/>
              </a:endParaRPr>
            </a:p>
          </p:txBody>
        </p:sp>
        <p:sp>
          <p:nvSpPr>
            <p:cNvPr id="242" name="Freeform 238"/>
            <p:cNvSpPr>
              <a:spLocks/>
            </p:cNvSpPr>
            <p:nvPr/>
          </p:nvSpPr>
          <p:spPr bwMode="auto">
            <a:xfrm>
              <a:off x="2704" y="3555"/>
              <a:ext cx="12" cy="41"/>
            </a:xfrm>
            <a:custGeom>
              <a:avLst/>
              <a:gdLst>
                <a:gd name="T0" fmla="*/ 12 w 12"/>
                <a:gd name="T1" fmla="*/ 11 h 41"/>
                <a:gd name="T2" fmla="*/ 12 w 12"/>
                <a:gd name="T3" fmla="*/ 41 h 41"/>
                <a:gd name="T4" fmla="*/ 0 w 12"/>
                <a:gd name="T5" fmla="*/ 29 h 41"/>
                <a:gd name="T6" fmla="*/ 0 w 12"/>
                <a:gd name="T7" fmla="*/ 0 h 41"/>
                <a:gd name="T8" fmla="*/ 12 w 12"/>
                <a:gd name="T9" fmla="*/ 11 h 41"/>
                <a:gd name="T10" fmla="*/ 0 60000 65536"/>
                <a:gd name="T11" fmla="*/ 0 60000 65536"/>
                <a:gd name="T12" fmla="*/ 0 60000 65536"/>
                <a:gd name="T13" fmla="*/ 0 60000 65536"/>
                <a:gd name="T14" fmla="*/ 0 60000 65536"/>
                <a:gd name="T15" fmla="*/ 0 w 12"/>
                <a:gd name="T16" fmla="*/ 0 h 41"/>
                <a:gd name="T17" fmla="*/ 12 w 12"/>
                <a:gd name="T18" fmla="*/ 41 h 41"/>
              </a:gdLst>
              <a:ahLst/>
              <a:cxnLst>
                <a:cxn ang="T10">
                  <a:pos x="T0" y="T1"/>
                </a:cxn>
                <a:cxn ang="T11">
                  <a:pos x="T2" y="T3"/>
                </a:cxn>
                <a:cxn ang="T12">
                  <a:pos x="T4" y="T5"/>
                </a:cxn>
                <a:cxn ang="T13">
                  <a:pos x="T6" y="T7"/>
                </a:cxn>
                <a:cxn ang="T14">
                  <a:pos x="T8" y="T9"/>
                </a:cxn>
              </a:cxnLst>
              <a:rect l="T15" t="T16" r="T17" b="T18"/>
              <a:pathLst>
                <a:path w="12" h="41">
                  <a:moveTo>
                    <a:pt x="12" y="11"/>
                  </a:moveTo>
                  <a:lnTo>
                    <a:pt x="12" y="41"/>
                  </a:lnTo>
                  <a:lnTo>
                    <a:pt x="0" y="29"/>
                  </a:lnTo>
                  <a:lnTo>
                    <a:pt x="0" y="0"/>
                  </a:lnTo>
                  <a:lnTo>
                    <a:pt x="12" y="11"/>
                  </a:lnTo>
                  <a:close/>
                </a:path>
              </a:pathLst>
            </a:custGeom>
            <a:solidFill>
              <a:srgbClr val="800000"/>
            </a:solidFill>
            <a:ln w="9525">
              <a:noFill/>
              <a:round/>
              <a:headEnd/>
              <a:tailEnd/>
            </a:ln>
          </p:spPr>
          <p:txBody>
            <a:bodyPr/>
            <a:lstStyle/>
            <a:p>
              <a:endParaRPr lang="en-US">
                <a:latin typeface="+mj-lt"/>
              </a:endParaRPr>
            </a:p>
          </p:txBody>
        </p:sp>
        <p:sp>
          <p:nvSpPr>
            <p:cNvPr id="243" name="Freeform 239"/>
            <p:cNvSpPr>
              <a:spLocks/>
            </p:cNvSpPr>
            <p:nvPr/>
          </p:nvSpPr>
          <p:spPr bwMode="auto">
            <a:xfrm>
              <a:off x="2667" y="3513"/>
              <a:ext cx="35" cy="70"/>
            </a:xfrm>
            <a:custGeom>
              <a:avLst/>
              <a:gdLst>
                <a:gd name="T0" fmla="*/ 35 w 35"/>
                <a:gd name="T1" fmla="*/ 40 h 70"/>
                <a:gd name="T2" fmla="*/ 35 w 35"/>
                <a:gd name="T3" fmla="*/ 70 h 70"/>
                <a:gd name="T4" fmla="*/ 0 w 35"/>
                <a:gd name="T5" fmla="*/ 30 h 70"/>
                <a:gd name="T6" fmla="*/ 0 w 35"/>
                <a:gd name="T7" fmla="*/ 0 h 70"/>
                <a:gd name="T8" fmla="*/ 35 w 35"/>
                <a:gd name="T9" fmla="*/ 40 h 70"/>
                <a:gd name="T10" fmla="*/ 0 60000 65536"/>
                <a:gd name="T11" fmla="*/ 0 60000 65536"/>
                <a:gd name="T12" fmla="*/ 0 60000 65536"/>
                <a:gd name="T13" fmla="*/ 0 60000 65536"/>
                <a:gd name="T14" fmla="*/ 0 60000 65536"/>
                <a:gd name="T15" fmla="*/ 0 w 35"/>
                <a:gd name="T16" fmla="*/ 0 h 70"/>
                <a:gd name="T17" fmla="*/ 35 w 35"/>
                <a:gd name="T18" fmla="*/ 70 h 70"/>
              </a:gdLst>
              <a:ahLst/>
              <a:cxnLst>
                <a:cxn ang="T10">
                  <a:pos x="T0" y="T1"/>
                </a:cxn>
                <a:cxn ang="T11">
                  <a:pos x="T2" y="T3"/>
                </a:cxn>
                <a:cxn ang="T12">
                  <a:pos x="T4" y="T5"/>
                </a:cxn>
                <a:cxn ang="T13">
                  <a:pos x="T6" y="T7"/>
                </a:cxn>
                <a:cxn ang="T14">
                  <a:pos x="T8" y="T9"/>
                </a:cxn>
              </a:cxnLst>
              <a:rect l="T15" t="T16" r="T17" b="T18"/>
              <a:pathLst>
                <a:path w="35" h="70">
                  <a:moveTo>
                    <a:pt x="35" y="40"/>
                  </a:moveTo>
                  <a:lnTo>
                    <a:pt x="35" y="70"/>
                  </a:lnTo>
                  <a:lnTo>
                    <a:pt x="0" y="30"/>
                  </a:lnTo>
                  <a:lnTo>
                    <a:pt x="0" y="0"/>
                  </a:lnTo>
                  <a:lnTo>
                    <a:pt x="35" y="40"/>
                  </a:lnTo>
                  <a:close/>
                </a:path>
              </a:pathLst>
            </a:custGeom>
            <a:solidFill>
              <a:srgbClr val="400000"/>
            </a:solidFill>
            <a:ln w="9525">
              <a:noFill/>
              <a:round/>
              <a:headEnd/>
              <a:tailEnd/>
            </a:ln>
          </p:spPr>
          <p:txBody>
            <a:bodyPr/>
            <a:lstStyle/>
            <a:p>
              <a:endParaRPr lang="en-US">
                <a:latin typeface="+mj-lt"/>
              </a:endParaRPr>
            </a:p>
          </p:txBody>
        </p:sp>
        <p:sp>
          <p:nvSpPr>
            <p:cNvPr id="244" name="Freeform 240"/>
            <p:cNvSpPr>
              <a:spLocks/>
            </p:cNvSpPr>
            <p:nvPr/>
          </p:nvSpPr>
          <p:spPr bwMode="auto">
            <a:xfrm>
              <a:off x="2631" y="3474"/>
              <a:ext cx="35" cy="67"/>
            </a:xfrm>
            <a:custGeom>
              <a:avLst/>
              <a:gdLst>
                <a:gd name="T0" fmla="*/ 35 w 35"/>
                <a:gd name="T1" fmla="*/ 39 h 67"/>
                <a:gd name="T2" fmla="*/ 35 w 35"/>
                <a:gd name="T3" fmla="*/ 67 h 67"/>
                <a:gd name="T4" fmla="*/ 0 w 35"/>
                <a:gd name="T5" fmla="*/ 28 h 67"/>
                <a:gd name="T6" fmla="*/ 0 w 35"/>
                <a:gd name="T7" fmla="*/ 0 h 67"/>
                <a:gd name="T8" fmla="*/ 35 w 35"/>
                <a:gd name="T9" fmla="*/ 39 h 67"/>
                <a:gd name="T10" fmla="*/ 0 60000 65536"/>
                <a:gd name="T11" fmla="*/ 0 60000 65536"/>
                <a:gd name="T12" fmla="*/ 0 60000 65536"/>
                <a:gd name="T13" fmla="*/ 0 60000 65536"/>
                <a:gd name="T14" fmla="*/ 0 60000 65536"/>
                <a:gd name="T15" fmla="*/ 0 w 35"/>
                <a:gd name="T16" fmla="*/ 0 h 67"/>
                <a:gd name="T17" fmla="*/ 35 w 35"/>
                <a:gd name="T18" fmla="*/ 67 h 67"/>
              </a:gdLst>
              <a:ahLst/>
              <a:cxnLst>
                <a:cxn ang="T10">
                  <a:pos x="T0" y="T1"/>
                </a:cxn>
                <a:cxn ang="T11">
                  <a:pos x="T2" y="T3"/>
                </a:cxn>
                <a:cxn ang="T12">
                  <a:pos x="T4" y="T5"/>
                </a:cxn>
                <a:cxn ang="T13">
                  <a:pos x="T6" y="T7"/>
                </a:cxn>
                <a:cxn ang="T14">
                  <a:pos x="T8" y="T9"/>
                </a:cxn>
              </a:cxnLst>
              <a:rect l="T15" t="T16" r="T17" b="T18"/>
              <a:pathLst>
                <a:path w="35" h="67">
                  <a:moveTo>
                    <a:pt x="35" y="39"/>
                  </a:moveTo>
                  <a:lnTo>
                    <a:pt x="35" y="67"/>
                  </a:lnTo>
                  <a:lnTo>
                    <a:pt x="0" y="28"/>
                  </a:lnTo>
                  <a:lnTo>
                    <a:pt x="0" y="0"/>
                  </a:lnTo>
                  <a:lnTo>
                    <a:pt x="35" y="39"/>
                  </a:lnTo>
                  <a:close/>
                </a:path>
              </a:pathLst>
            </a:custGeom>
            <a:solidFill>
              <a:srgbClr val="800000"/>
            </a:solidFill>
            <a:ln w="9525">
              <a:noFill/>
              <a:round/>
              <a:headEnd/>
              <a:tailEnd/>
            </a:ln>
          </p:spPr>
          <p:txBody>
            <a:bodyPr/>
            <a:lstStyle/>
            <a:p>
              <a:endParaRPr lang="en-US">
                <a:latin typeface="+mj-lt"/>
              </a:endParaRPr>
            </a:p>
          </p:txBody>
        </p:sp>
        <p:sp>
          <p:nvSpPr>
            <p:cNvPr id="245" name="Freeform 241"/>
            <p:cNvSpPr>
              <a:spLocks/>
            </p:cNvSpPr>
            <p:nvPr/>
          </p:nvSpPr>
          <p:spPr bwMode="auto">
            <a:xfrm>
              <a:off x="2594" y="3435"/>
              <a:ext cx="34" cy="65"/>
            </a:xfrm>
            <a:custGeom>
              <a:avLst/>
              <a:gdLst>
                <a:gd name="T0" fmla="*/ 34 w 34"/>
                <a:gd name="T1" fmla="*/ 37 h 65"/>
                <a:gd name="T2" fmla="*/ 34 w 34"/>
                <a:gd name="T3" fmla="*/ 65 h 65"/>
                <a:gd name="T4" fmla="*/ 0 w 34"/>
                <a:gd name="T5" fmla="*/ 28 h 65"/>
                <a:gd name="T6" fmla="*/ 0 w 34"/>
                <a:gd name="T7" fmla="*/ 0 h 65"/>
                <a:gd name="T8" fmla="*/ 34 w 34"/>
                <a:gd name="T9" fmla="*/ 37 h 65"/>
                <a:gd name="T10" fmla="*/ 0 60000 65536"/>
                <a:gd name="T11" fmla="*/ 0 60000 65536"/>
                <a:gd name="T12" fmla="*/ 0 60000 65536"/>
                <a:gd name="T13" fmla="*/ 0 60000 65536"/>
                <a:gd name="T14" fmla="*/ 0 60000 65536"/>
                <a:gd name="T15" fmla="*/ 0 w 34"/>
                <a:gd name="T16" fmla="*/ 0 h 65"/>
                <a:gd name="T17" fmla="*/ 34 w 34"/>
                <a:gd name="T18" fmla="*/ 65 h 65"/>
              </a:gdLst>
              <a:ahLst/>
              <a:cxnLst>
                <a:cxn ang="T10">
                  <a:pos x="T0" y="T1"/>
                </a:cxn>
                <a:cxn ang="T11">
                  <a:pos x="T2" y="T3"/>
                </a:cxn>
                <a:cxn ang="T12">
                  <a:pos x="T4" y="T5"/>
                </a:cxn>
                <a:cxn ang="T13">
                  <a:pos x="T6" y="T7"/>
                </a:cxn>
                <a:cxn ang="T14">
                  <a:pos x="T8" y="T9"/>
                </a:cxn>
              </a:cxnLst>
              <a:rect l="T15" t="T16" r="T17" b="T18"/>
              <a:pathLst>
                <a:path w="34" h="65">
                  <a:moveTo>
                    <a:pt x="34" y="37"/>
                  </a:moveTo>
                  <a:lnTo>
                    <a:pt x="34" y="65"/>
                  </a:lnTo>
                  <a:lnTo>
                    <a:pt x="0" y="28"/>
                  </a:lnTo>
                  <a:lnTo>
                    <a:pt x="0" y="0"/>
                  </a:lnTo>
                  <a:lnTo>
                    <a:pt x="34" y="37"/>
                  </a:lnTo>
                  <a:close/>
                </a:path>
              </a:pathLst>
            </a:custGeom>
            <a:solidFill>
              <a:srgbClr val="600000"/>
            </a:solidFill>
            <a:ln w="9525">
              <a:noFill/>
              <a:round/>
              <a:headEnd/>
              <a:tailEnd/>
            </a:ln>
          </p:spPr>
          <p:txBody>
            <a:bodyPr/>
            <a:lstStyle/>
            <a:p>
              <a:endParaRPr lang="en-US">
                <a:latin typeface="+mj-lt"/>
              </a:endParaRPr>
            </a:p>
          </p:txBody>
        </p:sp>
        <p:sp>
          <p:nvSpPr>
            <p:cNvPr id="246" name="Freeform 242"/>
            <p:cNvSpPr>
              <a:spLocks/>
            </p:cNvSpPr>
            <p:nvPr/>
          </p:nvSpPr>
          <p:spPr bwMode="auto">
            <a:xfrm>
              <a:off x="2575" y="3414"/>
              <a:ext cx="17" cy="46"/>
            </a:xfrm>
            <a:custGeom>
              <a:avLst/>
              <a:gdLst>
                <a:gd name="T0" fmla="*/ 17 w 17"/>
                <a:gd name="T1" fmla="*/ 18 h 46"/>
                <a:gd name="T2" fmla="*/ 17 w 17"/>
                <a:gd name="T3" fmla="*/ 46 h 46"/>
                <a:gd name="T4" fmla="*/ 0 w 17"/>
                <a:gd name="T5" fmla="*/ 27 h 46"/>
                <a:gd name="T6" fmla="*/ 0 w 17"/>
                <a:gd name="T7" fmla="*/ 0 h 46"/>
                <a:gd name="T8" fmla="*/ 17 w 17"/>
                <a:gd name="T9" fmla="*/ 18 h 46"/>
                <a:gd name="T10" fmla="*/ 0 60000 65536"/>
                <a:gd name="T11" fmla="*/ 0 60000 65536"/>
                <a:gd name="T12" fmla="*/ 0 60000 65536"/>
                <a:gd name="T13" fmla="*/ 0 60000 65536"/>
                <a:gd name="T14" fmla="*/ 0 60000 65536"/>
                <a:gd name="T15" fmla="*/ 0 w 17"/>
                <a:gd name="T16" fmla="*/ 0 h 46"/>
                <a:gd name="T17" fmla="*/ 17 w 17"/>
                <a:gd name="T18" fmla="*/ 46 h 46"/>
              </a:gdLst>
              <a:ahLst/>
              <a:cxnLst>
                <a:cxn ang="T10">
                  <a:pos x="T0" y="T1"/>
                </a:cxn>
                <a:cxn ang="T11">
                  <a:pos x="T2" y="T3"/>
                </a:cxn>
                <a:cxn ang="T12">
                  <a:pos x="T4" y="T5"/>
                </a:cxn>
                <a:cxn ang="T13">
                  <a:pos x="T6" y="T7"/>
                </a:cxn>
                <a:cxn ang="T14">
                  <a:pos x="T8" y="T9"/>
                </a:cxn>
              </a:cxnLst>
              <a:rect l="T15" t="T16" r="T17" b="T18"/>
              <a:pathLst>
                <a:path w="17" h="46">
                  <a:moveTo>
                    <a:pt x="17" y="18"/>
                  </a:moveTo>
                  <a:lnTo>
                    <a:pt x="17" y="46"/>
                  </a:lnTo>
                  <a:lnTo>
                    <a:pt x="0" y="27"/>
                  </a:lnTo>
                  <a:lnTo>
                    <a:pt x="0" y="0"/>
                  </a:lnTo>
                  <a:lnTo>
                    <a:pt x="17" y="18"/>
                  </a:lnTo>
                  <a:close/>
                </a:path>
              </a:pathLst>
            </a:custGeom>
            <a:solidFill>
              <a:srgbClr val="800000"/>
            </a:solidFill>
            <a:ln w="9525">
              <a:noFill/>
              <a:round/>
              <a:headEnd/>
              <a:tailEnd/>
            </a:ln>
          </p:spPr>
          <p:txBody>
            <a:bodyPr/>
            <a:lstStyle/>
            <a:p>
              <a:endParaRPr lang="en-US">
                <a:latin typeface="+mj-lt"/>
              </a:endParaRPr>
            </a:p>
          </p:txBody>
        </p:sp>
        <p:sp>
          <p:nvSpPr>
            <p:cNvPr id="247" name="Freeform 243"/>
            <p:cNvSpPr>
              <a:spLocks/>
            </p:cNvSpPr>
            <p:nvPr/>
          </p:nvSpPr>
          <p:spPr bwMode="auto">
            <a:xfrm>
              <a:off x="2704" y="3036"/>
              <a:ext cx="12" cy="36"/>
            </a:xfrm>
            <a:custGeom>
              <a:avLst/>
              <a:gdLst>
                <a:gd name="T0" fmla="*/ 12 w 12"/>
                <a:gd name="T1" fmla="*/ 5 h 36"/>
                <a:gd name="T2" fmla="*/ 12 w 12"/>
                <a:gd name="T3" fmla="*/ 36 h 36"/>
                <a:gd name="T4" fmla="*/ 0 w 12"/>
                <a:gd name="T5" fmla="*/ 31 h 36"/>
                <a:gd name="T6" fmla="*/ 0 w 12"/>
                <a:gd name="T7" fmla="*/ 0 h 36"/>
                <a:gd name="T8" fmla="*/ 12 w 12"/>
                <a:gd name="T9" fmla="*/ 5 h 36"/>
                <a:gd name="T10" fmla="*/ 0 60000 65536"/>
                <a:gd name="T11" fmla="*/ 0 60000 65536"/>
                <a:gd name="T12" fmla="*/ 0 60000 65536"/>
                <a:gd name="T13" fmla="*/ 0 60000 65536"/>
                <a:gd name="T14" fmla="*/ 0 60000 65536"/>
                <a:gd name="T15" fmla="*/ 0 w 12"/>
                <a:gd name="T16" fmla="*/ 0 h 36"/>
                <a:gd name="T17" fmla="*/ 12 w 12"/>
                <a:gd name="T18" fmla="*/ 36 h 36"/>
              </a:gdLst>
              <a:ahLst/>
              <a:cxnLst>
                <a:cxn ang="T10">
                  <a:pos x="T0" y="T1"/>
                </a:cxn>
                <a:cxn ang="T11">
                  <a:pos x="T2" y="T3"/>
                </a:cxn>
                <a:cxn ang="T12">
                  <a:pos x="T4" y="T5"/>
                </a:cxn>
                <a:cxn ang="T13">
                  <a:pos x="T6" y="T7"/>
                </a:cxn>
                <a:cxn ang="T14">
                  <a:pos x="T8" y="T9"/>
                </a:cxn>
              </a:cxnLst>
              <a:rect l="T15" t="T16" r="T17" b="T18"/>
              <a:pathLst>
                <a:path w="12" h="36">
                  <a:moveTo>
                    <a:pt x="12" y="5"/>
                  </a:moveTo>
                  <a:lnTo>
                    <a:pt x="12" y="36"/>
                  </a:lnTo>
                  <a:lnTo>
                    <a:pt x="0" y="31"/>
                  </a:lnTo>
                  <a:lnTo>
                    <a:pt x="0" y="0"/>
                  </a:lnTo>
                  <a:lnTo>
                    <a:pt x="12" y="5"/>
                  </a:lnTo>
                  <a:close/>
                </a:path>
              </a:pathLst>
            </a:custGeom>
            <a:solidFill>
              <a:srgbClr val="800000"/>
            </a:solidFill>
            <a:ln w="9525">
              <a:noFill/>
              <a:round/>
              <a:headEnd/>
              <a:tailEnd/>
            </a:ln>
          </p:spPr>
          <p:txBody>
            <a:bodyPr/>
            <a:lstStyle/>
            <a:p>
              <a:endParaRPr lang="en-US">
                <a:latin typeface="+mj-lt"/>
              </a:endParaRPr>
            </a:p>
          </p:txBody>
        </p:sp>
        <p:sp>
          <p:nvSpPr>
            <p:cNvPr id="248" name="Freeform 244"/>
            <p:cNvSpPr>
              <a:spLocks/>
            </p:cNvSpPr>
            <p:nvPr/>
          </p:nvSpPr>
          <p:spPr bwMode="auto">
            <a:xfrm>
              <a:off x="2667" y="3016"/>
              <a:ext cx="35" cy="49"/>
            </a:xfrm>
            <a:custGeom>
              <a:avLst/>
              <a:gdLst>
                <a:gd name="T0" fmla="*/ 35 w 35"/>
                <a:gd name="T1" fmla="*/ 19 h 49"/>
                <a:gd name="T2" fmla="*/ 35 w 35"/>
                <a:gd name="T3" fmla="*/ 49 h 49"/>
                <a:gd name="T4" fmla="*/ 0 w 35"/>
                <a:gd name="T5" fmla="*/ 30 h 49"/>
                <a:gd name="T6" fmla="*/ 0 w 35"/>
                <a:gd name="T7" fmla="*/ 0 h 49"/>
                <a:gd name="T8" fmla="*/ 35 w 35"/>
                <a:gd name="T9" fmla="*/ 19 h 49"/>
                <a:gd name="T10" fmla="*/ 0 60000 65536"/>
                <a:gd name="T11" fmla="*/ 0 60000 65536"/>
                <a:gd name="T12" fmla="*/ 0 60000 65536"/>
                <a:gd name="T13" fmla="*/ 0 60000 65536"/>
                <a:gd name="T14" fmla="*/ 0 60000 65536"/>
                <a:gd name="T15" fmla="*/ 0 w 35"/>
                <a:gd name="T16" fmla="*/ 0 h 49"/>
                <a:gd name="T17" fmla="*/ 35 w 35"/>
                <a:gd name="T18" fmla="*/ 49 h 49"/>
              </a:gdLst>
              <a:ahLst/>
              <a:cxnLst>
                <a:cxn ang="T10">
                  <a:pos x="T0" y="T1"/>
                </a:cxn>
                <a:cxn ang="T11">
                  <a:pos x="T2" y="T3"/>
                </a:cxn>
                <a:cxn ang="T12">
                  <a:pos x="T4" y="T5"/>
                </a:cxn>
                <a:cxn ang="T13">
                  <a:pos x="T6" y="T7"/>
                </a:cxn>
                <a:cxn ang="T14">
                  <a:pos x="T8" y="T9"/>
                </a:cxn>
              </a:cxnLst>
              <a:rect l="T15" t="T16" r="T17" b="T18"/>
              <a:pathLst>
                <a:path w="35" h="49">
                  <a:moveTo>
                    <a:pt x="35" y="19"/>
                  </a:moveTo>
                  <a:lnTo>
                    <a:pt x="35" y="49"/>
                  </a:lnTo>
                  <a:lnTo>
                    <a:pt x="0" y="30"/>
                  </a:lnTo>
                  <a:lnTo>
                    <a:pt x="0" y="0"/>
                  </a:lnTo>
                  <a:lnTo>
                    <a:pt x="35" y="19"/>
                  </a:lnTo>
                  <a:close/>
                </a:path>
              </a:pathLst>
            </a:custGeom>
            <a:solidFill>
              <a:srgbClr val="600000"/>
            </a:solidFill>
            <a:ln w="9525">
              <a:noFill/>
              <a:round/>
              <a:headEnd/>
              <a:tailEnd/>
            </a:ln>
          </p:spPr>
          <p:txBody>
            <a:bodyPr/>
            <a:lstStyle/>
            <a:p>
              <a:endParaRPr lang="en-US">
                <a:latin typeface="+mj-lt"/>
              </a:endParaRPr>
            </a:p>
          </p:txBody>
        </p:sp>
        <p:sp>
          <p:nvSpPr>
            <p:cNvPr id="249" name="Freeform 245"/>
            <p:cNvSpPr>
              <a:spLocks/>
            </p:cNvSpPr>
            <p:nvPr/>
          </p:nvSpPr>
          <p:spPr bwMode="auto">
            <a:xfrm>
              <a:off x="2631" y="2997"/>
              <a:ext cx="35" cy="46"/>
            </a:xfrm>
            <a:custGeom>
              <a:avLst/>
              <a:gdLst>
                <a:gd name="T0" fmla="*/ 35 w 35"/>
                <a:gd name="T1" fmla="*/ 18 h 46"/>
                <a:gd name="T2" fmla="*/ 35 w 35"/>
                <a:gd name="T3" fmla="*/ 46 h 46"/>
                <a:gd name="T4" fmla="*/ 0 w 35"/>
                <a:gd name="T5" fmla="*/ 28 h 46"/>
                <a:gd name="T6" fmla="*/ 0 w 35"/>
                <a:gd name="T7" fmla="*/ 0 h 46"/>
                <a:gd name="T8" fmla="*/ 35 w 35"/>
                <a:gd name="T9" fmla="*/ 18 h 46"/>
                <a:gd name="T10" fmla="*/ 0 60000 65536"/>
                <a:gd name="T11" fmla="*/ 0 60000 65536"/>
                <a:gd name="T12" fmla="*/ 0 60000 65536"/>
                <a:gd name="T13" fmla="*/ 0 60000 65536"/>
                <a:gd name="T14" fmla="*/ 0 60000 65536"/>
                <a:gd name="T15" fmla="*/ 0 w 35"/>
                <a:gd name="T16" fmla="*/ 0 h 46"/>
                <a:gd name="T17" fmla="*/ 35 w 35"/>
                <a:gd name="T18" fmla="*/ 46 h 46"/>
              </a:gdLst>
              <a:ahLst/>
              <a:cxnLst>
                <a:cxn ang="T10">
                  <a:pos x="T0" y="T1"/>
                </a:cxn>
                <a:cxn ang="T11">
                  <a:pos x="T2" y="T3"/>
                </a:cxn>
                <a:cxn ang="T12">
                  <a:pos x="T4" y="T5"/>
                </a:cxn>
                <a:cxn ang="T13">
                  <a:pos x="T6" y="T7"/>
                </a:cxn>
                <a:cxn ang="T14">
                  <a:pos x="T8" y="T9"/>
                </a:cxn>
              </a:cxnLst>
              <a:rect l="T15" t="T16" r="T17" b="T18"/>
              <a:pathLst>
                <a:path w="35" h="46">
                  <a:moveTo>
                    <a:pt x="35" y="18"/>
                  </a:moveTo>
                  <a:lnTo>
                    <a:pt x="35" y="46"/>
                  </a:lnTo>
                  <a:lnTo>
                    <a:pt x="0" y="28"/>
                  </a:lnTo>
                  <a:lnTo>
                    <a:pt x="0" y="0"/>
                  </a:lnTo>
                  <a:lnTo>
                    <a:pt x="35" y="18"/>
                  </a:lnTo>
                  <a:close/>
                </a:path>
              </a:pathLst>
            </a:custGeom>
            <a:solidFill>
              <a:srgbClr val="800000"/>
            </a:solidFill>
            <a:ln w="9525">
              <a:noFill/>
              <a:round/>
              <a:headEnd/>
              <a:tailEnd/>
            </a:ln>
          </p:spPr>
          <p:txBody>
            <a:bodyPr/>
            <a:lstStyle/>
            <a:p>
              <a:endParaRPr lang="en-US">
                <a:latin typeface="+mj-lt"/>
              </a:endParaRPr>
            </a:p>
          </p:txBody>
        </p:sp>
        <p:sp>
          <p:nvSpPr>
            <p:cNvPr id="250" name="Freeform 246"/>
            <p:cNvSpPr>
              <a:spLocks/>
            </p:cNvSpPr>
            <p:nvPr/>
          </p:nvSpPr>
          <p:spPr bwMode="auto">
            <a:xfrm>
              <a:off x="2594" y="2977"/>
              <a:ext cx="34" cy="46"/>
            </a:xfrm>
            <a:custGeom>
              <a:avLst/>
              <a:gdLst>
                <a:gd name="T0" fmla="*/ 34 w 34"/>
                <a:gd name="T1" fmla="*/ 18 h 46"/>
                <a:gd name="T2" fmla="*/ 34 w 34"/>
                <a:gd name="T3" fmla="*/ 46 h 46"/>
                <a:gd name="T4" fmla="*/ 0 w 34"/>
                <a:gd name="T5" fmla="*/ 28 h 46"/>
                <a:gd name="T6" fmla="*/ 0 w 34"/>
                <a:gd name="T7" fmla="*/ 0 h 46"/>
                <a:gd name="T8" fmla="*/ 34 w 34"/>
                <a:gd name="T9" fmla="*/ 18 h 46"/>
                <a:gd name="T10" fmla="*/ 0 60000 65536"/>
                <a:gd name="T11" fmla="*/ 0 60000 65536"/>
                <a:gd name="T12" fmla="*/ 0 60000 65536"/>
                <a:gd name="T13" fmla="*/ 0 60000 65536"/>
                <a:gd name="T14" fmla="*/ 0 60000 65536"/>
                <a:gd name="T15" fmla="*/ 0 w 34"/>
                <a:gd name="T16" fmla="*/ 0 h 46"/>
                <a:gd name="T17" fmla="*/ 34 w 34"/>
                <a:gd name="T18" fmla="*/ 46 h 46"/>
              </a:gdLst>
              <a:ahLst/>
              <a:cxnLst>
                <a:cxn ang="T10">
                  <a:pos x="T0" y="T1"/>
                </a:cxn>
                <a:cxn ang="T11">
                  <a:pos x="T2" y="T3"/>
                </a:cxn>
                <a:cxn ang="T12">
                  <a:pos x="T4" y="T5"/>
                </a:cxn>
                <a:cxn ang="T13">
                  <a:pos x="T6" y="T7"/>
                </a:cxn>
                <a:cxn ang="T14">
                  <a:pos x="T8" y="T9"/>
                </a:cxn>
              </a:cxnLst>
              <a:rect l="T15" t="T16" r="T17" b="T18"/>
              <a:pathLst>
                <a:path w="34" h="46">
                  <a:moveTo>
                    <a:pt x="34" y="18"/>
                  </a:moveTo>
                  <a:lnTo>
                    <a:pt x="34" y="46"/>
                  </a:lnTo>
                  <a:lnTo>
                    <a:pt x="0" y="28"/>
                  </a:lnTo>
                  <a:lnTo>
                    <a:pt x="0" y="0"/>
                  </a:lnTo>
                  <a:lnTo>
                    <a:pt x="34" y="18"/>
                  </a:lnTo>
                  <a:close/>
                </a:path>
              </a:pathLst>
            </a:custGeom>
            <a:solidFill>
              <a:srgbClr val="800000"/>
            </a:solidFill>
            <a:ln w="9525">
              <a:noFill/>
              <a:round/>
              <a:headEnd/>
              <a:tailEnd/>
            </a:ln>
          </p:spPr>
          <p:txBody>
            <a:bodyPr/>
            <a:lstStyle/>
            <a:p>
              <a:endParaRPr lang="en-US">
                <a:latin typeface="+mj-lt"/>
              </a:endParaRPr>
            </a:p>
          </p:txBody>
        </p:sp>
        <p:sp>
          <p:nvSpPr>
            <p:cNvPr id="251" name="Freeform 247"/>
            <p:cNvSpPr>
              <a:spLocks/>
            </p:cNvSpPr>
            <p:nvPr/>
          </p:nvSpPr>
          <p:spPr bwMode="auto">
            <a:xfrm>
              <a:off x="2575" y="2966"/>
              <a:ext cx="17" cy="36"/>
            </a:xfrm>
            <a:custGeom>
              <a:avLst/>
              <a:gdLst>
                <a:gd name="T0" fmla="*/ 17 w 17"/>
                <a:gd name="T1" fmla="*/ 10 h 36"/>
                <a:gd name="T2" fmla="*/ 17 w 17"/>
                <a:gd name="T3" fmla="*/ 36 h 36"/>
                <a:gd name="T4" fmla="*/ 0 w 17"/>
                <a:gd name="T5" fmla="*/ 28 h 36"/>
                <a:gd name="T6" fmla="*/ 0 w 17"/>
                <a:gd name="T7" fmla="*/ 0 h 36"/>
                <a:gd name="T8" fmla="*/ 17 w 17"/>
                <a:gd name="T9" fmla="*/ 10 h 36"/>
                <a:gd name="T10" fmla="*/ 0 60000 65536"/>
                <a:gd name="T11" fmla="*/ 0 60000 65536"/>
                <a:gd name="T12" fmla="*/ 0 60000 65536"/>
                <a:gd name="T13" fmla="*/ 0 60000 65536"/>
                <a:gd name="T14" fmla="*/ 0 60000 65536"/>
                <a:gd name="T15" fmla="*/ 0 w 17"/>
                <a:gd name="T16" fmla="*/ 0 h 36"/>
                <a:gd name="T17" fmla="*/ 17 w 17"/>
                <a:gd name="T18" fmla="*/ 36 h 36"/>
              </a:gdLst>
              <a:ahLst/>
              <a:cxnLst>
                <a:cxn ang="T10">
                  <a:pos x="T0" y="T1"/>
                </a:cxn>
                <a:cxn ang="T11">
                  <a:pos x="T2" y="T3"/>
                </a:cxn>
                <a:cxn ang="T12">
                  <a:pos x="T4" y="T5"/>
                </a:cxn>
                <a:cxn ang="T13">
                  <a:pos x="T6" y="T7"/>
                </a:cxn>
                <a:cxn ang="T14">
                  <a:pos x="T8" y="T9"/>
                </a:cxn>
              </a:cxnLst>
              <a:rect l="T15" t="T16" r="T17" b="T18"/>
              <a:pathLst>
                <a:path w="17" h="36">
                  <a:moveTo>
                    <a:pt x="17" y="10"/>
                  </a:moveTo>
                  <a:lnTo>
                    <a:pt x="17" y="36"/>
                  </a:lnTo>
                  <a:lnTo>
                    <a:pt x="0" y="28"/>
                  </a:lnTo>
                  <a:lnTo>
                    <a:pt x="0" y="0"/>
                  </a:lnTo>
                  <a:lnTo>
                    <a:pt x="17" y="10"/>
                  </a:lnTo>
                  <a:close/>
                </a:path>
              </a:pathLst>
            </a:custGeom>
            <a:solidFill>
              <a:srgbClr val="400000"/>
            </a:solidFill>
            <a:ln w="9525">
              <a:noFill/>
              <a:round/>
              <a:headEnd/>
              <a:tailEnd/>
            </a:ln>
          </p:spPr>
          <p:txBody>
            <a:bodyPr/>
            <a:lstStyle/>
            <a:p>
              <a:endParaRPr lang="en-US">
                <a:latin typeface="+mj-lt"/>
              </a:endParaRPr>
            </a:p>
          </p:txBody>
        </p:sp>
        <p:sp>
          <p:nvSpPr>
            <p:cNvPr id="252" name="Freeform 248"/>
            <p:cNvSpPr>
              <a:spLocks/>
            </p:cNvSpPr>
            <p:nvPr/>
          </p:nvSpPr>
          <p:spPr bwMode="auto">
            <a:xfrm>
              <a:off x="2667" y="3087"/>
              <a:ext cx="35" cy="52"/>
            </a:xfrm>
            <a:custGeom>
              <a:avLst/>
              <a:gdLst>
                <a:gd name="T0" fmla="*/ 35 w 35"/>
                <a:gd name="T1" fmla="*/ 22 h 52"/>
                <a:gd name="T2" fmla="*/ 35 w 35"/>
                <a:gd name="T3" fmla="*/ 52 h 52"/>
                <a:gd name="T4" fmla="*/ 0 w 35"/>
                <a:gd name="T5" fmla="*/ 29 h 52"/>
                <a:gd name="T6" fmla="*/ 0 w 35"/>
                <a:gd name="T7" fmla="*/ 0 h 52"/>
                <a:gd name="T8" fmla="*/ 35 w 35"/>
                <a:gd name="T9" fmla="*/ 22 h 52"/>
                <a:gd name="T10" fmla="*/ 0 60000 65536"/>
                <a:gd name="T11" fmla="*/ 0 60000 65536"/>
                <a:gd name="T12" fmla="*/ 0 60000 65536"/>
                <a:gd name="T13" fmla="*/ 0 60000 65536"/>
                <a:gd name="T14" fmla="*/ 0 60000 65536"/>
                <a:gd name="T15" fmla="*/ 0 w 35"/>
                <a:gd name="T16" fmla="*/ 0 h 52"/>
                <a:gd name="T17" fmla="*/ 35 w 35"/>
                <a:gd name="T18" fmla="*/ 52 h 52"/>
              </a:gdLst>
              <a:ahLst/>
              <a:cxnLst>
                <a:cxn ang="T10">
                  <a:pos x="T0" y="T1"/>
                </a:cxn>
                <a:cxn ang="T11">
                  <a:pos x="T2" y="T3"/>
                </a:cxn>
                <a:cxn ang="T12">
                  <a:pos x="T4" y="T5"/>
                </a:cxn>
                <a:cxn ang="T13">
                  <a:pos x="T6" y="T7"/>
                </a:cxn>
                <a:cxn ang="T14">
                  <a:pos x="T8" y="T9"/>
                </a:cxn>
              </a:cxnLst>
              <a:rect l="T15" t="T16" r="T17" b="T18"/>
              <a:pathLst>
                <a:path w="35" h="52">
                  <a:moveTo>
                    <a:pt x="35" y="22"/>
                  </a:moveTo>
                  <a:lnTo>
                    <a:pt x="35" y="52"/>
                  </a:lnTo>
                  <a:lnTo>
                    <a:pt x="0" y="29"/>
                  </a:lnTo>
                  <a:lnTo>
                    <a:pt x="0" y="0"/>
                  </a:lnTo>
                  <a:lnTo>
                    <a:pt x="35" y="22"/>
                  </a:lnTo>
                  <a:close/>
                </a:path>
              </a:pathLst>
            </a:custGeom>
            <a:solidFill>
              <a:srgbClr val="800000"/>
            </a:solidFill>
            <a:ln w="9525">
              <a:noFill/>
              <a:round/>
              <a:headEnd/>
              <a:tailEnd/>
            </a:ln>
          </p:spPr>
          <p:txBody>
            <a:bodyPr/>
            <a:lstStyle/>
            <a:p>
              <a:endParaRPr lang="en-US">
                <a:latin typeface="+mj-lt"/>
              </a:endParaRPr>
            </a:p>
          </p:txBody>
        </p:sp>
        <p:sp>
          <p:nvSpPr>
            <p:cNvPr id="253" name="Freeform 249"/>
            <p:cNvSpPr>
              <a:spLocks/>
            </p:cNvSpPr>
            <p:nvPr/>
          </p:nvSpPr>
          <p:spPr bwMode="auto">
            <a:xfrm>
              <a:off x="2631" y="3064"/>
              <a:ext cx="35" cy="52"/>
            </a:xfrm>
            <a:custGeom>
              <a:avLst/>
              <a:gdLst>
                <a:gd name="T0" fmla="*/ 35 w 35"/>
                <a:gd name="T1" fmla="*/ 23 h 52"/>
                <a:gd name="T2" fmla="*/ 35 w 35"/>
                <a:gd name="T3" fmla="*/ 52 h 52"/>
                <a:gd name="T4" fmla="*/ 0 w 35"/>
                <a:gd name="T5" fmla="*/ 30 h 52"/>
                <a:gd name="T6" fmla="*/ 0 w 35"/>
                <a:gd name="T7" fmla="*/ 0 h 52"/>
                <a:gd name="T8" fmla="*/ 35 w 35"/>
                <a:gd name="T9" fmla="*/ 23 h 52"/>
                <a:gd name="T10" fmla="*/ 0 60000 65536"/>
                <a:gd name="T11" fmla="*/ 0 60000 65536"/>
                <a:gd name="T12" fmla="*/ 0 60000 65536"/>
                <a:gd name="T13" fmla="*/ 0 60000 65536"/>
                <a:gd name="T14" fmla="*/ 0 60000 65536"/>
                <a:gd name="T15" fmla="*/ 0 w 35"/>
                <a:gd name="T16" fmla="*/ 0 h 52"/>
                <a:gd name="T17" fmla="*/ 35 w 35"/>
                <a:gd name="T18" fmla="*/ 52 h 52"/>
              </a:gdLst>
              <a:ahLst/>
              <a:cxnLst>
                <a:cxn ang="T10">
                  <a:pos x="T0" y="T1"/>
                </a:cxn>
                <a:cxn ang="T11">
                  <a:pos x="T2" y="T3"/>
                </a:cxn>
                <a:cxn ang="T12">
                  <a:pos x="T4" y="T5"/>
                </a:cxn>
                <a:cxn ang="T13">
                  <a:pos x="T6" y="T7"/>
                </a:cxn>
                <a:cxn ang="T14">
                  <a:pos x="T8" y="T9"/>
                </a:cxn>
              </a:cxnLst>
              <a:rect l="T15" t="T16" r="T17" b="T18"/>
              <a:pathLst>
                <a:path w="35" h="52">
                  <a:moveTo>
                    <a:pt x="35" y="23"/>
                  </a:moveTo>
                  <a:lnTo>
                    <a:pt x="35" y="52"/>
                  </a:lnTo>
                  <a:lnTo>
                    <a:pt x="0" y="30"/>
                  </a:lnTo>
                  <a:lnTo>
                    <a:pt x="0" y="0"/>
                  </a:lnTo>
                  <a:lnTo>
                    <a:pt x="35" y="23"/>
                  </a:lnTo>
                  <a:close/>
                </a:path>
              </a:pathLst>
            </a:custGeom>
            <a:solidFill>
              <a:srgbClr val="600000"/>
            </a:solidFill>
            <a:ln w="9525">
              <a:noFill/>
              <a:round/>
              <a:headEnd/>
              <a:tailEnd/>
            </a:ln>
          </p:spPr>
          <p:txBody>
            <a:bodyPr/>
            <a:lstStyle/>
            <a:p>
              <a:endParaRPr lang="en-US">
                <a:latin typeface="+mj-lt"/>
              </a:endParaRPr>
            </a:p>
          </p:txBody>
        </p:sp>
        <p:sp>
          <p:nvSpPr>
            <p:cNvPr id="254" name="Freeform 250"/>
            <p:cNvSpPr>
              <a:spLocks/>
            </p:cNvSpPr>
            <p:nvPr/>
          </p:nvSpPr>
          <p:spPr bwMode="auto">
            <a:xfrm>
              <a:off x="2594" y="3042"/>
              <a:ext cx="34" cy="49"/>
            </a:xfrm>
            <a:custGeom>
              <a:avLst/>
              <a:gdLst>
                <a:gd name="T0" fmla="*/ 34 w 34"/>
                <a:gd name="T1" fmla="*/ 21 h 49"/>
                <a:gd name="T2" fmla="*/ 34 w 34"/>
                <a:gd name="T3" fmla="*/ 49 h 49"/>
                <a:gd name="T4" fmla="*/ 0 w 34"/>
                <a:gd name="T5" fmla="*/ 27 h 49"/>
                <a:gd name="T6" fmla="*/ 0 w 34"/>
                <a:gd name="T7" fmla="*/ 0 h 49"/>
                <a:gd name="T8" fmla="*/ 34 w 34"/>
                <a:gd name="T9" fmla="*/ 21 h 49"/>
                <a:gd name="T10" fmla="*/ 0 60000 65536"/>
                <a:gd name="T11" fmla="*/ 0 60000 65536"/>
                <a:gd name="T12" fmla="*/ 0 60000 65536"/>
                <a:gd name="T13" fmla="*/ 0 60000 65536"/>
                <a:gd name="T14" fmla="*/ 0 60000 65536"/>
                <a:gd name="T15" fmla="*/ 0 w 34"/>
                <a:gd name="T16" fmla="*/ 0 h 49"/>
                <a:gd name="T17" fmla="*/ 34 w 34"/>
                <a:gd name="T18" fmla="*/ 49 h 49"/>
              </a:gdLst>
              <a:ahLst/>
              <a:cxnLst>
                <a:cxn ang="T10">
                  <a:pos x="T0" y="T1"/>
                </a:cxn>
                <a:cxn ang="T11">
                  <a:pos x="T2" y="T3"/>
                </a:cxn>
                <a:cxn ang="T12">
                  <a:pos x="T4" y="T5"/>
                </a:cxn>
                <a:cxn ang="T13">
                  <a:pos x="T6" y="T7"/>
                </a:cxn>
                <a:cxn ang="T14">
                  <a:pos x="T8" y="T9"/>
                </a:cxn>
              </a:cxnLst>
              <a:rect l="T15" t="T16" r="T17" b="T18"/>
              <a:pathLst>
                <a:path w="34" h="49">
                  <a:moveTo>
                    <a:pt x="34" y="21"/>
                  </a:moveTo>
                  <a:lnTo>
                    <a:pt x="34" y="49"/>
                  </a:lnTo>
                  <a:lnTo>
                    <a:pt x="0" y="27"/>
                  </a:lnTo>
                  <a:lnTo>
                    <a:pt x="0" y="0"/>
                  </a:lnTo>
                  <a:lnTo>
                    <a:pt x="34" y="21"/>
                  </a:lnTo>
                  <a:close/>
                </a:path>
              </a:pathLst>
            </a:custGeom>
            <a:solidFill>
              <a:srgbClr val="400000"/>
            </a:solidFill>
            <a:ln w="9525">
              <a:noFill/>
              <a:round/>
              <a:headEnd/>
              <a:tailEnd/>
            </a:ln>
          </p:spPr>
          <p:txBody>
            <a:bodyPr/>
            <a:lstStyle/>
            <a:p>
              <a:endParaRPr lang="en-US">
                <a:latin typeface="+mj-lt"/>
              </a:endParaRPr>
            </a:p>
          </p:txBody>
        </p:sp>
        <p:sp>
          <p:nvSpPr>
            <p:cNvPr id="255" name="Freeform 251"/>
            <p:cNvSpPr>
              <a:spLocks/>
            </p:cNvSpPr>
            <p:nvPr/>
          </p:nvSpPr>
          <p:spPr bwMode="auto">
            <a:xfrm>
              <a:off x="2575" y="3030"/>
              <a:ext cx="17" cy="39"/>
            </a:xfrm>
            <a:custGeom>
              <a:avLst/>
              <a:gdLst>
                <a:gd name="T0" fmla="*/ 17 w 17"/>
                <a:gd name="T1" fmla="*/ 11 h 39"/>
                <a:gd name="T2" fmla="*/ 17 w 17"/>
                <a:gd name="T3" fmla="*/ 39 h 39"/>
                <a:gd name="T4" fmla="*/ 0 w 17"/>
                <a:gd name="T5" fmla="*/ 27 h 39"/>
                <a:gd name="T6" fmla="*/ 0 w 17"/>
                <a:gd name="T7" fmla="*/ 0 h 39"/>
                <a:gd name="T8" fmla="*/ 17 w 17"/>
                <a:gd name="T9" fmla="*/ 11 h 39"/>
                <a:gd name="T10" fmla="*/ 0 60000 65536"/>
                <a:gd name="T11" fmla="*/ 0 60000 65536"/>
                <a:gd name="T12" fmla="*/ 0 60000 65536"/>
                <a:gd name="T13" fmla="*/ 0 60000 65536"/>
                <a:gd name="T14" fmla="*/ 0 60000 65536"/>
                <a:gd name="T15" fmla="*/ 0 w 17"/>
                <a:gd name="T16" fmla="*/ 0 h 39"/>
                <a:gd name="T17" fmla="*/ 17 w 17"/>
                <a:gd name="T18" fmla="*/ 39 h 39"/>
              </a:gdLst>
              <a:ahLst/>
              <a:cxnLst>
                <a:cxn ang="T10">
                  <a:pos x="T0" y="T1"/>
                </a:cxn>
                <a:cxn ang="T11">
                  <a:pos x="T2" y="T3"/>
                </a:cxn>
                <a:cxn ang="T12">
                  <a:pos x="T4" y="T5"/>
                </a:cxn>
                <a:cxn ang="T13">
                  <a:pos x="T6" y="T7"/>
                </a:cxn>
                <a:cxn ang="T14">
                  <a:pos x="T8" y="T9"/>
                </a:cxn>
              </a:cxnLst>
              <a:rect l="T15" t="T16" r="T17" b="T18"/>
              <a:pathLst>
                <a:path w="17" h="39">
                  <a:moveTo>
                    <a:pt x="17" y="11"/>
                  </a:moveTo>
                  <a:lnTo>
                    <a:pt x="17" y="39"/>
                  </a:lnTo>
                  <a:lnTo>
                    <a:pt x="0" y="27"/>
                  </a:lnTo>
                  <a:lnTo>
                    <a:pt x="0" y="0"/>
                  </a:lnTo>
                  <a:lnTo>
                    <a:pt x="17" y="11"/>
                  </a:lnTo>
                  <a:close/>
                </a:path>
              </a:pathLst>
            </a:custGeom>
            <a:solidFill>
              <a:srgbClr val="800000"/>
            </a:solidFill>
            <a:ln w="9525">
              <a:noFill/>
              <a:round/>
              <a:headEnd/>
              <a:tailEnd/>
            </a:ln>
          </p:spPr>
          <p:txBody>
            <a:bodyPr/>
            <a:lstStyle/>
            <a:p>
              <a:endParaRPr lang="en-US">
                <a:latin typeface="+mj-lt"/>
              </a:endParaRPr>
            </a:p>
          </p:txBody>
        </p:sp>
        <p:sp>
          <p:nvSpPr>
            <p:cNvPr id="256" name="Freeform 252"/>
            <p:cNvSpPr>
              <a:spLocks/>
            </p:cNvSpPr>
            <p:nvPr/>
          </p:nvSpPr>
          <p:spPr bwMode="auto">
            <a:xfrm>
              <a:off x="2704" y="3185"/>
              <a:ext cx="12" cy="38"/>
            </a:xfrm>
            <a:custGeom>
              <a:avLst/>
              <a:gdLst>
                <a:gd name="T0" fmla="*/ 12 w 12"/>
                <a:gd name="T1" fmla="*/ 8 h 38"/>
                <a:gd name="T2" fmla="*/ 12 w 12"/>
                <a:gd name="T3" fmla="*/ 38 h 38"/>
                <a:gd name="T4" fmla="*/ 0 w 12"/>
                <a:gd name="T5" fmla="*/ 30 h 38"/>
                <a:gd name="T6" fmla="*/ 0 w 12"/>
                <a:gd name="T7" fmla="*/ 0 h 38"/>
                <a:gd name="T8" fmla="*/ 12 w 12"/>
                <a:gd name="T9" fmla="*/ 8 h 38"/>
                <a:gd name="T10" fmla="*/ 0 60000 65536"/>
                <a:gd name="T11" fmla="*/ 0 60000 65536"/>
                <a:gd name="T12" fmla="*/ 0 60000 65536"/>
                <a:gd name="T13" fmla="*/ 0 60000 65536"/>
                <a:gd name="T14" fmla="*/ 0 60000 65536"/>
                <a:gd name="T15" fmla="*/ 0 w 12"/>
                <a:gd name="T16" fmla="*/ 0 h 38"/>
                <a:gd name="T17" fmla="*/ 12 w 12"/>
                <a:gd name="T18" fmla="*/ 38 h 38"/>
              </a:gdLst>
              <a:ahLst/>
              <a:cxnLst>
                <a:cxn ang="T10">
                  <a:pos x="T0" y="T1"/>
                </a:cxn>
                <a:cxn ang="T11">
                  <a:pos x="T2" y="T3"/>
                </a:cxn>
                <a:cxn ang="T12">
                  <a:pos x="T4" y="T5"/>
                </a:cxn>
                <a:cxn ang="T13">
                  <a:pos x="T6" y="T7"/>
                </a:cxn>
                <a:cxn ang="T14">
                  <a:pos x="T8" y="T9"/>
                </a:cxn>
              </a:cxnLst>
              <a:rect l="T15" t="T16" r="T17" b="T18"/>
              <a:pathLst>
                <a:path w="12" h="38">
                  <a:moveTo>
                    <a:pt x="12" y="8"/>
                  </a:moveTo>
                  <a:lnTo>
                    <a:pt x="12" y="38"/>
                  </a:lnTo>
                  <a:lnTo>
                    <a:pt x="0" y="30"/>
                  </a:lnTo>
                  <a:lnTo>
                    <a:pt x="0" y="0"/>
                  </a:lnTo>
                  <a:lnTo>
                    <a:pt x="12" y="8"/>
                  </a:lnTo>
                  <a:close/>
                </a:path>
              </a:pathLst>
            </a:custGeom>
            <a:solidFill>
              <a:srgbClr val="800000"/>
            </a:solidFill>
            <a:ln w="9525">
              <a:noFill/>
              <a:round/>
              <a:headEnd/>
              <a:tailEnd/>
            </a:ln>
          </p:spPr>
          <p:txBody>
            <a:bodyPr/>
            <a:lstStyle/>
            <a:p>
              <a:endParaRPr lang="en-US">
                <a:latin typeface="+mj-lt"/>
              </a:endParaRPr>
            </a:p>
          </p:txBody>
        </p:sp>
        <p:sp>
          <p:nvSpPr>
            <p:cNvPr id="257" name="Freeform 253"/>
            <p:cNvSpPr>
              <a:spLocks/>
            </p:cNvSpPr>
            <p:nvPr/>
          </p:nvSpPr>
          <p:spPr bwMode="auto">
            <a:xfrm>
              <a:off x="2667" y="3158"/>
              <a:ext cx="35" cy="55"/>
            </a:xfrm>
            <a:custGeom>
              <a:avLst/>
              <a:gdLst>
                <a:gd name="T0" fmla="*/ 35 w 35"/>
                <a:gd name="T1" fmla="*/ 24 h 55"/>
                <a:gd name="T2" fmla="*/ 35 w 35"/>
                <a:gd name="T3" fmla="*/ 55 h 55"/>
                <a:gd name="T4" fmla="*/ 0 w 35"/>
                <a:gd name="T5" fmla="*/ 30 h 55"/>
                <a:gd name="T6" fmla="*/ 0 w 35"/>
                <a:gd name="T7" fmla="*/ 0 h 55"/>
                <a:gd name="T8" fmla="*/ 35 w 35"/>
                <a:gd name="T9" fmla="*/ 24 h 55"/>
                <a:gd name="T10" fmla="*/ 0 60000 65536"/>
                <a:gd name="T11" fmla="*/ 0 60000 65536"/>
                <a:gd name="T12" fmla="*/ 0 60000 65536"/>
                <a:gd name="T13" fmla="*/ 0 60000 65536"/>
                <a:gd name="T14" fmla="*/ 0 60000 65536"/>
                <a:gd name="T15" fmla="*/ 0 w 35"/>
                <a:gd name="T16" fmla="*/ 0 h 55"/>
                <a:gd name="T17" fmla="*/ 35 w 35"/>
                <a:gd name="T18" fmla="*/ 55 h 55"/>
              </a:gdLst>
              <a:ahLst/>
              <a:cxnLst>
                <a:cxn ang="T10">
                  <a:pos x="T0" y="T1"/>
                </a:cxn>
                <a:cxn ang="T11">
                  <a:pos x="T2" y="T3"/>
                </a:cxn>
                <a:cxn ang="T12">
                  <a:pos x="T4" y="T5"/>
                </a:cxn>
                <a:cxn ang="T13">
                  <a:pos x="T6" y="T7"/>
                </a:cxn>
                <a:cxn ang="T14">
                  <a:pos x="T8" y="T9"/>
                </a:cxn>
              </a:cxnLst>
              <a:rect l="T15" t="T16" r="T17" b="T18"/>
              <a:pathLst>
                <a:path w="35" h="55">
                  <a:moveTo>
                    <a:pt x="35" y="24"/>
                  </a:moveTo>
                  <a:lnTo>
                    <a:pt x="35" y="55"/>
                  </a:lnTo>
                  <a:lnTo>
                    <a:pt x="0" y="30"/>
                  </a:lnTo>
                  <a:lnTo>
                    <a:pt x="0" y="0"/>
                  </a:lnTo>
                  <a:lnTo>
                    <a:pt x="35" y="24"/>
                  </a:lnTo>
                  <a:close/>
                </a:path>
              </a:pathLst>
            </a:custGeom>
            <a:solidFill>
              <a:srgbClr val="600000"/>
            </a:solidFill>
            <a:ln w="9525">
              <a:noFill/>
              <a:round/>
              <a:headEnd/>
              <a:tailEnd/>
            </a:ln>
          </p:spPr>
          <p:txBody>
            <a:bodyPr/>
            <a:lstStyle/>
            <a:p>
              <a:endParaRPr lang="en-US">
                <a:latin typeface="+mj-lt"/>
              </a:endParaRPr>
            </a:p>
          </p:txBody>
        </p:sp>
        <p:sp>
          <p:nvSpPr>
            <p:cNvPr id="258" name="Freeform 254"/>
            <p:cNvSpPr>
              <a:spLocks/>
            </p:cNvSpPr>
            <p:nvPr/>
          </p:nvSpPr>
          <p:spPr bwMode="auto">
            <a:xfrm>
              <a:off x="2631" y="3132"/>
              <a:ext cx="35" cy="54"/>
            </a:xfrm>
            <a:custGeom>
              <a:avLst/>
              <a:gdLst>
                <a:gd name="T0" fmla="*/ 35 w 35"/>
                <a:gd name="T1" fmla="*/ 26 h 54"/>
                <a:gd name="T2" fmla="*/ 35 w 35"/>
                <a:gd name="T3" fmla="*/ 54 h 54"/>
                <a:gd name="T4" fmla="*/ 0 w 35"/>
                <a:gd name="T5" fmla="*/ 28 h 54"/>
                <a:gd name="T6" fmla="*/ 0 w 35"/>
                <a:gd name="T7" fmla="*/ 0 h 54"/>
                <a:gd name="T8" fmla="*/ 35 w 35"/>
                <a:gd name="T9" fmla="*/ 26 h 54"/>
                <a:gd name="T10" fmla="*/ 0 60000 65536"/>
                <a:gd name="T11" fmla="*/ 0 60000 65536"/>
                <a:gd name="T12" fmla="*/ 0 60000 65536"/>
                <a:gd name="T13" fmla="*/ 0 60000 65536"/>
                <a:gd name="T14" fmla="*/ 0 60000 65536"/>
                <a:gd name="T15" fmla="*/ 0 w 35"/>
                <a:gd name="T16" fmla="*/ 0 h 54"/>
                <a:gd name="T17" fmla="*/ 35 w 35"/>
                <a:gd name="T18" fmla="*/ 54 h 54"/>
              </a:gdLst>
              <a:ahLst/>
              <a:cxnLst>
                <a:cxn ang="T10">
                  <a:pos x="T0" y="T1"/>
                </a:cxn>
                <a:cxn ang="T11">
                  <a:pos x="T2" y="T3"/>
                </a:cxn>
                <a:cxn ang="T12">
                  <a:pos x="T4" y="T5"/>
                </a:cxn>
                <a:cxn ang="T13">
                  <a:pos x="T6" y="T7"/>
                </a:cxn>
                <a:cxn ang="T14">
                  <a:pos x="T8" y="T9"/>
                </a:cxn>
              </a:cxnLst>
              <a:rect l="T15" t="T16" r="T17" b="T18"/>
              <a:pathLst>
                <a:path w="35" h="54">
                  <a:moveTo>
                    <a:pt x="35" y="26"/>
                  </a:moveTo>
                  <a:lnTo>
                    <a:pt x="35" y="54"/>
                  </a:lnTo>
                  <a:lnTo>
                    <a:pt x="0" y="28"/>
                  </a:lnTo>
                  <a:lnTo>
                    <a:pt x="0" y="0"/>
                  </a:lnTo>
                  <a:lnTo>
                    <a:pt x="35" y="26"/>
                  </a:lnTo>
                  <a:close/>
                </a:path>
              </a:pathLst>
            </a:custGeom>
            <a:solidFill>
              <a:srgbClr val="800000"/>
            </a:solidFill>
            <a:ln w="9525">
              <a:noFill/>
              <a:round/>
              <a:headEnd/>
              <a:tailEnd/>
            </a:ln>
          </p:spPr>
          <p:txBody>
            <a:bodyPr/>
            <a:lstStyle/>
            <a:p>
              <a:endParaRPr lang="en-US">
                <a:latin typeface="+mj-lt"/>
              </a:endParaRPr>
            </a:p>
          </p:txBody>
        </p:sp>
        <p:sp>
          <p:nvSpPr>
            <p:cNvPr id="259" name="Freeform 255"/>
            <p:cNvSpPr>
              <a:spLocks/>
            </p:cNvSpPr>
            <p:nvPr/>
          </p:nvSpPr>
          <p:spPr bwMode="auto">
            <a:xfrm>
              <a:off x="2594" y="3108"/>
              <a:ext cx="34" cy="52"/>
            </a:xfrm>
            <a:custGeom>
              <a:avLst/>
              <a:gdLst>
                <a:gd name="T0" fmla="*/ 34 w 34"/>
                <a:gd name="T1" fmla="*/ 24 h 52"/>
                <a:gd name="T2" fmla="*/ 34 w 34"/>
                <a:gd name="T3" fmla="*/ 52 h 52"/>
                <a:gd name="T4" fmla="*/ 0 w 34"/>
                <a:gd name="T5" fmla="*/ 28 h 52"/>
                <a:gd name="T6" fmla="*/ 0 w 34"/>
                <a:gd name="T7" fmla="*/ 0 h 52"/>
                <a:gd name="T8" fmla="*/ 34 w 34"/>
                <a:gd name="T9" fmla="*/ 24 h 52"/>
                <a:gd name="T10" fmla="*/ 0 60000 65536"/>
                <a:gd name="T11" fmla="*/ 0 60000 65536"/>
                <a:gd name="T12" fmla="*/ 0 60000 65536"/>
                <a:gd name="T13" fmla="*/ 0 60000 65536"/>
                <a:gd name="T14" fmla="*/ 0 60000 65536"/>
                <a:gd name="T15" fmla="*/ 0 w 34"/>
                <a:gd name="T16" fmla="*/ 0 h 52"/>
                <a:gd name="T17" fmla="*/ 34 w 34"/>
                <a:gd name="T18" fmla="*/ 52 h 52"/>
              </a:gdLst>
              <a:ahLst/>
              <a:cxnLst>
                <a:cxn ang="T10">
                  <a:pos x="T0" y="T1"/>
                </a:cxn>
                <a:cxn ang="T11">
                  <a:pos x="T2" y="T3"/>
                </a:cxn>
                <a:cxn ang="T12">
                  <a:pos x="T4" y="T5"/>
                </a:cxn>
                <a:cxn ang="T13">
                  <a:pos x="T6" y="T7"/>
                </a:cxn>
                <a:cxn ang="T14">
                  <a:pos x="T8" y="T9"/>
                </a:cxn>
              </a:cxnLst>
              <a:rect l="T15" t="T16" r="T17" b="T18"/>
              <a:pathLst>
                <a:path w="34" h="52">
                  <a:moveTo>
                    <a:pt x="34" y="24"/>
                  </a:moveTo>
                  <a:lnTo>
                    <a:pt x="34" y="52"/>
                  </a:lnTo>
                  <a:lnTo>
                    <a:pt x="0" y="28"/>
                  </a:lnTo>
                  <a:lnTo>
                    <a:pt x="0" y="0"/>
                  </a:lnTo>
                  <a:lnTo>
                    <a:pt x="34" y="24"/>
                  </a:lnTo>
                  <a:close/>
                </a:path>
              </a:pathLst>
            </a:custGeom>
            <a:solidFill>
              <a:srgbClr val="600000"/>
            </a:solidFill>
            <a:ln w="9525">
              <a:noFill/>
              <a:round/>
              <a:headEnd/>
              <a:tailEnd/>
            </a:ln>
          </p:spPr>
          <p:txBody>
            <a:bodyPr/>
            <a:lstStyle/>
            <a:p>
              <a:endParaRPr lang="en-US">
                <a:latin typeface="+mj-lt"/>
              </a:endParaRPr>
            </a:p>
          </p:txBody>
        </p:sp>
        <p:sp>
          <p:nvSpPr>
            <p:cNvPr id="260" name="Freeform 256"/>
            <p:cNvSpPr>
              <a:spLocks/>
            </p:cNvSpPr>
            <p:nvPr/>
          </p:nvSpPr>
          <p:spPr bwMode="auto">
            <a:xfrm>
              <a:off x="2575" y="3095"/>
              <a:ext cx="17" cy="38"/>
            </a:xfrm>
            <a:custGeom>
              <a:avLst/>
              <a:gdLst>
                <a:gd name="T0" fmla="*/ 17 w 17"/>
                <a:gd name="T1" fmla="*/ 10 h 38"/>
                <a:gd name="T2" fmla="*/ 17 w 17"/>
                <a:gd name="T3" fmla="*/ 38 h 38"/>
                <a:gd name="T4" fmla="*/ 0 w 17"/>
                <a:gd name="T5" fmla="*/ 27 h 38"/>
                <a:gd name="T6" fmla="*/ 0 w 17"/>
                <a:gd name="T7" fmla="*/ 0 h 38"/>
                <a:gd name="T8" fmla="*/ 17 w 17"/>
                <a:gd name="T9" fmla="*/ 10 h 38"/>
                <a:gd name="T10" fmla="*/ 0 60000 65536"/>
                <a:gd name="T11" fmla="*/ 0 60000 65536"/>
                <a:gd name="T12" fmla="*/ 0 60000 65536"/>
                <a:gd name="T13" fmla="*/ 0 60000 65536"/>
                <a:gd name="T14" fmla="*/ 0 60000 65536"/>
                <a:gd name="T15" fmla="*/ 0 w 17"/>
                <a:gd name="T16" fmla="*/ 0 h 38"/>
                <a:gd name="T17" fmla="*/ 17 w 17"/>
                <a:gd name="T18" fmla="*/ 38 h 38"/>
              </a:gdLst>
              <a:ahLst/>
              <a:cxnLst>
                <a:cxn ang="T10">
                  <a:pos x="T0" y="T1"/>
                </a:cxn>
                <a:cxn ang="T11">
                  <a:pos x="T2" y="T3"/>
                </a:cxn>
                <a:cxn ang="T12">
                  <a:pos x="T4" y="T5"/>
                </a:cxn>
                <a:cxn ang="T13">
                  <a:pos x="T6" y="T7"/>
                </a:cxn>
                <a:cxn ang="T14">
                  <a:pos x="T8" y="T9"/>
                </a:cxn>
              </a:cxnLst>
              <a:rect l="T15" t="T16" r="T17" b="T18"/>
              <a:pathLst>
                <a:path w="17" h="38">
                  <a:moveTo>
                    <a:pt x="17" y="10"/>
                  </a:moveTo>
                  <a:lnTo>
                    <a:pt x="17" y="38"/>
                  </a:lnTo>
                  <a:lnTo>
                    <a:pt x="0" y="27"/>
                  </a:lnTo>
                  <a:lnTo>
                    <a:pt x="0" y="0"/>
                  </a:lnTo>
                  <a:lnTo>
                    <a:pt x="17" y="10"/>
                  </a:lnTo>
                  <a:close/>
                </a:path>
              </a:pathLst>
            </a:custGeom>
            <a:solidFill>
              <a:srgbClr val="800000"/>
            </a:solidFill>
            <a:ln w="9525">
              <a:noFill/>
              <a:round/>
              <a:headEnd/>
              <a:tailEnd/>
            </a:ln>
          </p:spPr>
          <p:txBody>
            <a:bodyPr/>
            <a:lstStyle/>
            <a:p>
              <a:endParaRPr lang="en-US">
                <a:latin typeface="+mj-lt"/>
              </a:endParaRPr>
            </a:p>
          </p:txBody>
        </p:sp>
        <p:sp>
          <p:nvSpPr>
            <p:cNvPr id="261" name="Freeform 257"/>
            <p:cNvSpPr>
              <a:spLocks/>
            </p:cNvSpPr>
            <p:nvPr/>
          </p:nvSpPr>
          <p:spPr bwMode="auto">
            <a:xfrm>
              <a:off x="2704" y="3257"/>
              <a:ext cx="11" cy="40"/>
            </a:xfrm>
            <a:custGeom>
              <a:avLst/>
              <a:gdLst>
                <a:gd name="T0" fmla="*/ 11 w 11"/>
                <a:gd name="T1" fmla="*/ 9 h 40"/>
                <a:gd name="T2" fmla="*/ 11 w 11"/>
                <a:gd name="T3" fmla="*/ 40 h 40"/>
                <a:gd name="T4" fmla="*/ 0 w 11"/>
                <a:gd name="T5" fmla="*/ 32 h 40"/>
                <a:gd name="T6" fmla="*/ 0 w 11"/>
                <a:gd name="T7" fmla="*/ 0 h 40"/>
                <a:gd name="T8" fmla="*/ 11 w 11"/>
                <a:gd name="T9" fmla="*/ 9 h 40"/>
                <a:gd name="T10" fmla="*/ 0 60000 65536"/>
                <a:gd name="T11" fmla="*/ 0 60000 65536"/>
                <a:gd name="T12" fmla="*/ 0 60000 65536"/>
                <a:gd name="T13" fmla="*/ 0 60000 65536"/>
                <a:gd name="T14" fmla="*/ 0 60000 65536"/>
                <a:gd name="T15" fmla="*/ 0 w 11"/>
                <a:gd name="T16" fmla="*/ 0 h 40"/>
                <a:gd name="T17" fmla="*/ 11 w 11"/>
                <a:gd name="T18" fmla="*/ 40 h 40"/>
              </a:gdLst>
              <a:ahLst/>
              <a:cxnLst>
                <a:cxn ang="T10">
                  <a:pos x="T0" y="T1"/>
                </a:cxn>
                <a:cxn ang="T11">
                  <a:pos x="T2" y="T3"/>
                </a:cxn>
                <a:cxn ang="T12">
                  <a:pos x="T4" y="T5"/>
                </a:cxn>
                <a:cxn ang="T13">
                  <a:pos x="T6" y="T7"/>
                </a:cxn>
                <a:cxn ang="T14">
                  <a:pos x="T8" y="T9"/>
                </a:cxn>
              </a:cxnLst>
              <a:rect l="T15" t="T16" r="T17" b="T18"/>
              <a:pathLst>
                <a:path w="11" h="40">
                  <a:moveTo>
                    <a:pt x="11" y="9"/>
                  </a:moveTo>
                  <a:lnTo>
                    <a:pt x="11" y="40"/>
                  </a:lnTo>
                  <a:lnTo>
                    <a:pt x="0" y="32"/>
                  </a:lnTo>
                  <a:lnTo>
                    <a:pt x="0" y="0"/>
                  </a:lnTo>
                  <a:lnTo>
                    <a:pt x="11" y="9"/>
                  </a:lnTo>
                  <a:close/>
                </a:path>
              </a:pathLst>
            </a:custGeom>
            <a:solidFill>
              <a:srgbClr val="800000"/>
            </a:solidFill>
            <a:ln w="9525">
              <a:noFill/>
              <a:round/>
              <a:headEnd/>
              <a:tailEnd/>
            </a:ln>
          </p:spPr>
          <p:txBody>
            <a:bodyPr/>
            <a:lstStyle/>
            <a:p>
              <a:endParaRPr lang="en-US">
                <a:latin typeface="+mj-lt"/>
              </a:endParaRPr>
            </a:p>
          </p:txBody>
        </p:sp>
        <p:sp>
          <p:nvSpPr>
            <p:cNvPr id="262" name="Freeform 258"/>
            <p:cNvSpPr>
              <a:spLocks/>
            </p:cNvSpPr>
            <p:nvPr/>
          </p:nvSpPr>
          <p:spPr bwMode="auto">
            <a:xfrm>
              <a:off x="2667" y="3229"/>
              <a:ext cx="35" cy="57"/>
            </a:xfrm>
            <a:custGeom>
              <a:avLst/>
              <a:gdLst>
                <a:gd name="T0" fmla="*/ 35 w 35"/>
                <a:gd name="T1" fmla="*/ 27 h 57"/>
                <a:gd name="T2" fmla="*/ 35 w 35"/>
                <a:gd name="T3" fmla="*/ 57 h 57"/>
                <a:gd name="T4" fmla="*/ 0 w 35"/>
                <a:gd name="T5" fmla="*/ 29 h 57"/>
                <a:gd name="T6" fmla="*/ 0 w 35"/>
                <a:gd name="T7" fmla="*/ 0 h 57"/>
                <a:gd name="T8" fmla="*/ 35 w 35"/>
                <a:gd name="T9" fmla="*/ 27 h 57"/>
                <a:gd name="T10" fmla="*/ 0 60000 65536"/>
                <a:gd name="T11" fmla="*/ 0 60000 65536"/>
                <a:gd name="T12" fmla="*/ 0 60000 65536"/>
                <a:gd name="T13" fmla="*/ 0 60000 65536"/>
                <a:gd name="T14" fmla="*/ 0 60000 65536"/>
                <a:gd name="T15" fmla="*/ 0 w 35"/>
                <a:gd name="T16" fmla="*/ 0 h 57"/>
                <a:gd name="T17" fmla="*/ 35 w 35"/>
                <a:gd name="T18" fmla="*/ 57 h 57"/>
              </a:gdLst>
              <a:ahLst/>
              <a:cxnLst>
                <a:cxn ang="T10">
                  <a:pos x="T0" y="T1"/>
                </a:cxn>
                <a:cxn ang="T11">
                  <a:pos x="T2" y="T3"/>
                </a:cxn>
                <a:cxn ang="T12">
                  <a:pos x="T4" y="T5"/>
                </a:cxn>
                <a:cxn ang="T13">
                  <a:pos x="T6" y="T7"/>
                </a:cxn>
                <a:cxn ang="T14">
                  <a:pos x="T8" y="T9"/>
                </a:cxn>
              </a:cxnLst>
              <a:rect l="T15" t="T16" r="T17" b="T18"/>
              <a:pathLst>
                <a:path w="35" h="57">
                  <a:moveTo>
                    <a:pt x="35" y="27"/>
                  </a:moveTo>
                  <a:lnTo>
                    <a:pt x="35" y="57"/>
                  </a:lnTo>
                  <a:lnTo>
                    <a:pt x="0" y="29"/>
                  </a:lnTo>
                  <a:lnTo>
                    <a:pt x="0" y="0"/>
                  </a:lnTo>
                  <a:lnTo>
                    <a:pt x="35" y="27"/>
                  </a:lnTo>
                  <a:close/>
                </a:path>
              </a:pathLst>
            </a:custGeom>
            <a:solidFill>
              <a:srgbClr val="800000"/>
            </a:solidFill>
            <a:ln w="9525">
              <a:noFill/>
              <a:round/>
              <a:headEnd/>
              <a:tailEnd/>
            </a:ln>
          </p:spPr>
          <p:txBody>
            <a:bodyPr/>
            <a:lstStyle/>
            <a:p>
              <a:endParaRPr lang="en-US">
                <a:latin typeface="+mj-lt"/>
              </a:endParaRPr>
            </a:p>
          </p:txBody>
        </p:sp>
        <p:sp>
          <p:nvSpPr>
            <p:cNvPr id="263" name="Freeform 259"/>
            <p:cNvSpPr>
              <a:spLocks/>
            </p:cNvSpPr>
            <p:nvPr/>
          </p:nvSpPr>
          <p:spPr bwMode="auto">
            <a:xfrm>
              <a:off x="2631" y="3201"/>
              <a:ext cx="35" cy="56"/>
            </a:xfrm>
            <a:custGeom>
              <a:avLst/>
              <a:gdLst>
                <a:gd name="T0" fmla="*/ 35 w 35"/>
                <a:gd name="T1" fmla="*/ 28 h 56"/>
                <a:gd name="T2" fmla="*/ 35 w 35"/>
                <a:gd name="T3" fmla="*/ 56 h 56"/>
                <a:gd name="T4" fmla="*/ 0 w 35"/>
                <a:gd name="T5" fmla="*/ 28 h 56"/>
                <a:gd name="T6" fmla="*/ 0 w 35"/>
                <a:gd name="T7" fmla="*/ 0 h 56"/>
                <a:gd name="T8" fmla="*/ 35 w 35"/>
                <a:gd name="T9" fmla="*/ 28 h 56"/>
                <a:gd name="T10" fmla="*/ 0 60000 65536"/>
                <a:gd name="T11" fmla="*/ 0 60000 65536"/>
                <a:gd name="T12" fmla="*/ 0 60000 65536"/>
                <a:gd name="T13" fmla="*/ 0 60000 65536"/>
                <a:gd name="T14" fmla="*/ 0 60000 65536"/>
                <a:gd name="T15" fmla="*/ 0 w 35"/>
                <a:gd name="T16" fmla="*/ 0 h 56"/>
                <a:gd name="T17" fmla="*/ 35 w 35"/>
                <a:gd name="T18" fmla="*/ 56 h 56"/>
              </a:gdLst>
              <a:ahLst/>
              <a:cxnLst>
                <a:cxn ang="T10">
                  <a:pos x="T0" y="T1"/>
                </a:cxn>
                <a:cxn ang="T11">
                  <a:pos x="T2" y="T3"/>
                </a:cxn>
                <a:cxn ang="T12">
                  <a:pos x="T4" y="T5"/>
                </a:cxn>
                <a:cxn ang="T13">
                  <a:pos x="T6" y="T7"/>
                </a:cxn>
                <a:cxn ang="T14">
                  <a:pos x="T8" y="T9"/>
                </a:cxn>
              </a:cxnLst>
              <a:rect l="T15" t="T16" r="T17" b="T18"/>
              <a:pathLst>
                <a:path w="35" h="56">
                  <a:moveTo>
                    <a:pt x="35" y="28"/>
                  </a:moveTo>
                  <a:lnTo>
                    <a:pt x="35" y="56"/>
                  </a:lnTo>
                  <a:lnTo>
                    <a:pt x="0" y="28"/>
                  </a:lnTo>
                  <a:lnTo>
                    <a:pt x="0" y="0"/>
                  </a:lnTo>
                  <a:lnTo>
                    <a:pt x="35" y="28"/>
                  </a:lnTo>
                  <a:close/>
                </a:path>
              </a:pathLst>
            </a:custGeom>
            <a:solidFill>
              <a:srgbClr val="800000"/>
            </a:solidFill>
            <a:ln w="9525">
              <a:noFill/>
              <a:round/>
              <a:headEnd/>
              <a:tailEnd/>
            </a:ln>
          </p:spPr>
          <p:txBody>
            <a:bodyPr/>
            <a:lstStyle/>
            <a:p>
              <a:endParaRPr lang="en-US">
                <a:latin typeface="+mj-lt"/>
              </a:endParaRPr>
            </a:p>
          </p:txBody>
        </p:sp>
        <p:sp>
          <p:nvSpPr>
            <p:cNvPr id="264" name="Freeform 260"/>
            <p:cNvSpPr>
              <a:spLocks/>
            </p:cNvSpPr>
            <p:nvPr/>
          </p:nvSpPr>
          <p:spPr bwMode="auto">
            <a:xfrm>
              <a:off x="2594" y="3172"/>
              <a:ext cx="34" cy="56"/>
            </a:xfrm>
            <a:custGeom>
              <a:avLst/>
              <a:gdLst>
                <a:gd name="T0" fmla="*/ 34 w 34"/>
                <a:gd name="T1" fmla="*/ 28 h 56"/>
                <a:gd name="T2" fmla="*/ 34 w 34"/>
                <a:gd name="T3" fmla="*/ 56 h 56"/>
                <a:gd name="T4" fmla="*/ 0 w 34"/>
                <a:gd name="T5" fmla="*/ 28 h 56"/>
                <a:gd name="T6" fmla="*/ 0 w 34"/>
                <a:gd name="T7" fmla="*/ 0 h 56"/>
                <a:gd name="T8" fmla="*/ 34 w 34"/>
                <a:gd name="T9" fmla="*/ 28 h 56"/>
                <a:gd name="T10" fmla="*/ 0 60000 65536"/>
                <a:gd name="T11" fmla="*/ 0 60000 65536"/>
                <a:gd name="T12" fmla="*/ 0 60000 65536"/>
                <a:gd name="T13" fmla="*/ 0 60000 65536"/>
                <a:gd name="T14" fmla="*/ 0 60000 65536"/>
                <a:gd name="T15" fmla="*/ 0 w 34"/>
                <a:gd name="T16" fmla="*/ 0 h 56"/>
                <a:gd name="T17" fmla="*/ 34 w 34"/>
                <a:gd name="T18" fmla="*/ 56 h 56"/>
              </a:gdLst>
              <a:ahLst/>
              <a:cxnLst>
                <a:cxn ang="T10">
                  <a:pos x="T0" y="T1"/>
                </a:cxn>
                <a:cxn ang="T11">
                  <a:pos x="T2" y="T3"/>
                </a:cxn>
                <a:cxn ang="T12">
                  <a:pos x="T4" y="T5"/>
                </a:cxn>
                <a:cxn ang="T13">
                  <a:pos x="T6" y="T7"/>
                </a:cxn>
                <a:cxn ang="T14">
                  <a:pos x="T8" y="T9"/>
                </a:cxn>
              </a:cxnLst>
              <a:rect l="T15" t="T16" r="T17" b="T18"/>
              <a:pathLst>
                <a:path w="34" h="56">
                  <a:moveTo>
                    <a:pt x="34" y="28"/>
                  </a:moveTo>
                  <a:lnTo>
                    <a:pt x="34" y="56"/>
                  </a:lnTo>
                  <a:lnTo>
                    <a:pt x="0" y="28"/>
                  </a:lnTo>
                  <a:lnTo>
                    <a:pt x="0" y="0"/>
                  </a:lnTo>
                  <a:lnTo>
                    <a:pt x="34" y="28"/>
                  </a:lnTo>
                  <a:close/>
                </a:path>
              </a:pathLst>
            </a:custGeom>
            <a:solidFill>
              <a:srgbClr val="800000"/>
            </a:solidFill>
            <a:ln w="9525">
              <a:noFill/>
              <a:round/>
              <a:headEnd/>
              <a:tailEnd/>
            </a:ln>
          </p:spPr>
          <p:txBody>
            <a:bodyPr/>
            <a:lstStyle/>
            <a:p>
              <a:endParaRPr lang="en-US">
                <a:latin typeface="+mj-lt"/>
              </a:endParaRPr>
            </a:p>
          </p:txBody>
        </p:sp>
        <p:sp>
          <p:nvSpPr>
            <p:cNvPr id="265" name="Freeform 261"/>
            <p:cNvSpPr>
              <a:spLocks/>
            </p:cNvSpPr>
            <p:nvPr/>
          </p:nvSpPr>
          <p:spPr bwMode="auto">
            <a:xfrm>
              <a:off x="2575" y="3158"/>
              <a:ext cx="17" cy="41"/>
            </a:xfrm>
            <a:custGeom>
              <a:avLst/>
              <a:gdLst>
                <a:gd name="T0" fmla="*/ 17 w 17"/>
                <a:gd name="T1" fmla="*/ 13 h 41"/>
                <a:gd name="T2" fmla="*/ 17 w 17"/>
                <a:gd name="T3" fmla="*/ 41 h 41"/>
                <a:gd name="T4" fmla="*/ 0 w 17"/>
                <a:gd name="T5" fmla="*/ 25 h 41"/>
                <a:gd name="T6" fmla="*/ 0 w 17"/>
                <a:gd name="T7" fmla="*/ 0 h 41"/>
                <a:gd name="T8" fmla="*/ 17 w 17"/>
                <a:gd name="T9" fmla="*/ 13 h 41"/>
                <a:gd name="T10" fmla="*/ 0 60000 65536"/>
                <a:gd name="T11" fmla="*/ 0 60000 65536"/>
                <a:gd name="T12" fmla="*/ 0 60000 65536"/>
                <a:gd name="T13" fmla="*/ 0 60000 65536"/>
                <a:gd name="T14" fmla="*/ 0 60000 65536"/>
                <a:gd name="T15" fmla="*/ 0 w 17"/>
                <a:gd name="T16" fmla="*/ 0 h 41"/>
                <a:gd name="T17" fmla="*/ 17 w 17"/>
                <a:gd name="T18" fmla="*/ 41 h 41"/>
              </a:gdLst>
              <a:ahLst/>
              <a:cxnLst>
                <a:cxn ang="T10">
                  <a:pos x="T0" y="T1"/>
                </a:cxn>
                <a:cxn ang="T11">
                  <a:pos x="T2" y="T3"/>
                </a:cxn>
                <a:cxn ang="T12">
                  <a:pos x="T4" y="T5"/>
                </a:cxn>
                <a:cxn ang="T13">
                  <a:pos x="T6" y="T7"/>
                </a:cxn>
                <a:cxn ang="T14">
                  <a:pos x="T8" y="T9"/>
                </a:cxn>
              </a:cxnLst>
              <a:rect l="T15" t="T16" r="T17" b="T18"/>
              <a:pathLst>
                <a:path w="17" h="41">
                  <a:moveTo>
                    <a:pt x="17" y="13"/>
                  </a:moveTo>
                  <a:lnTo>
                    <a:pt x="17" y="41"/>
                  </a:lnTo>
                  <a:lnTo>
                    <a:pt x="0" y="25"/>
                  </a:lnTo>
                  <a:lnTo>
                    <a:pt x="0" y="0"/>
                  </a:lnTo>
                  <a:lnTo>
                    <a:pt x="17" y="13"/>
                  </a:lnTo>
                  <a:close/>
                </a:path>
              </a:pathLst>
            </a:custGeom>
            <a:solidFill>
              <a:srgbClr val="400000"/>
            </a:solidFill>
            <a:ln w="9525">
              <a:noFill/>
              <a:round/>
              <a:headEnd/>
              <a:tailEnd/>
            </a:ln>
          </p:spPr>
          <p:txBody>
            <a:bodyPr/>
            <a:lstStyle/>
            <a:p>
              <a:endParaRPr lang="en-US">
                <a:latin typeface="+mj-lt"/>
              </a:endParaRPr>
            </a:p>
          </p:txBody>
        </p:sp>
        <p:sp>
          <p:nvSpPr>
            <p:cNvPr id="266" name="Freeform 262"/>
            <p:cNvSpPr>
              <a:spLocks/>
            </p:cNvSpPr>
            <p:nvPr/>
          </p:nvSpPr>
          <p:spPr bwMode="auto">
            <a:xfrm>
              <a:off x="2704" y="3332"/>
              <a:ext cx="12" cy="41"/>
            </a:xfrm>
            <a:custGeom>
              <a:avLst/>
              <a:gdLst>
                <a:gd name="T0" fmla="*/ 12 w 12"/>
                <a:gd name="T1" fmla="*/ 10 h 41"/>
                <a:gd name="T2" fmla="*/ 12 w 12"/>
                <a:gd name="T3" fmla="*/ 41 h 41"/>
                <a:gd name="T4" fmla="*/ 0 w 12"/>
                <a:gd name="T5" fmla="*/ 30 h 41"/>
                <a:gd name="T6" fmla="*/ 0 w 12"/>
                <a:gd name="T7" fmla="*/ 0 h 41"/>
                <a:gd name="T8" fmla="*/ 12 w 12"/>
                <a:gd name="T9" fmla="*/ 10 h 41"/>
                <a:gd name="T10" fmla="*/ 0 60000 65536"/>
                <a:gd name="T11" fmla="*/ 0 60000 65536"/>
                <a:gd name="T12" fmla="*/ 0 60000 65536"/>
                <a:gd name="T13" fmla="*/ 0 60000 65536"/>
                <a:gd name="T14" fmla="*/ 0 60000 65536"/>
                <a:gd name="T15" fmla="*/ 0 w 12"/>
                <a:gd name="T16" fmla="*/ 0 h 41"/>
                <a:gd name="T17" fmla="*/ 12 w 12"/>
                <a:gd name="T18" fmla="*/ 41 h 41"/>
              </a:gdLst>
              <a:ahLst/>
              <a:cxnLst>
                <a:cxn ang="T10">
                  <a:pos x="T0" y="T1"/>
                </a:cxn>
                <a:cxn ang="T11">
                  <a:pos x="T2" y="T3"/>
                </a:cxn>
                <a:cxn ang="T12">
                  <a:pos x="T4" y="T5"/>
                </a:cxn>
                <a:cxn ang="T13">
                  <a:pos x="T6" y="T7"/>
                </a:cxn>
                <a:cxn ang="T14">
                  <a:pos x="T8" y="T9"/>
                </a:cxn>
              </a:cxnLst>
              <a:rect l="T15" t="T16" r="T17" b="T18"/>
              <a:pathLst>
                <a:path w="12" h="41">
                  <a:moveTo>
                    <a:pt x="12" y="10"/>
                  </a:moveTo>
                  <a:lnTo>
                    <a:pt x="12" y="41"/>
                  </a:lnTo>
                  <a:lnTo>
                    <a:pt x="0" y="30"/>
                  </a:lnTo>
                  <a:lnTo>
                    <a:pt x="0" y="0"/>
                  </a:lnTo>
                  <a:lnTo>
                    <a:pt x="12" y="10"/>
                  </a:lnTo>
                  <a:close/>
                </a:path>
              </a:pathLst>
            </a:custGeom>
            <a:solidFill>
              <a:srgbClr val="800000"/>
            </a:solidFill>
            <a:ln w="9525">
              <a:noFill/>
              <a:round/>
              <a:headEnd/>
              <a:tailEnd/>
            </a:ln>
          </p:spPr>
          <p:txBody>
            <a:bodyPr/>
            <a:lstStyle/>
            <a:p>
              <a:endParaRPr lang="en-US">
                <a:latin typeface="+mj-lt"/>
              </a:endParaRPr>
            </a:p>
          </p:txBody>
        </p:sp>
        <p:sp>
          <p:nvSpPr>
            <p:cNvPr id="267" name="Freeform 263"/>
            <p:cNvSpPr>
              <a:spLocks/>
            </p:cNvSpPr>
            <p:nvPr/>
          </p:nvSpPr>
          <p:spPr bwMode="auto">
            <a:xfrm>
              <a:off x="2667" y="3300"/>
              <a:ext cx="35" cy="59"/>
            </a:xfrm>
            <a:custGeom>
              <a:avLst/>
              <a:gdLst>
                <a:gd name="T0" fmla="*/ 35 w 35"/>
                <a:gd name="T1" fmla="*/ 30 h 59"/>
                <a:gd name="T2" fmla="*/ 35 w 35"/>
                <a:gd name="T3" fmla="*/ 59 h 59"/>
                <a:gd name="T4" fmla="*/ 0 w 35"/>
                <a:gd name="T5" fmla="*/ 30 h 59"/>
                <a:gd name="T6" fmla="*/ 0 w 35"/>
                <a:gd name="T7" fmla="*/ 0 h 59"/>
                <a:gd name="T8" fmla="*/ 35 w 35"/>
                <a:gd name="T9" fmla="*/ 30 h 59"/>
                <a:gd name="T10" fmla="*/ 0 60000 65536"/>
                <a:gd name="T11" fmla="*/ 0 60000 65536"/>
                <a:gd name="T12" fmla="*/ 0 60000 65536"/>
                <a:gd name="T13" fmla="*/ 0 60000 65536"/>
                <a:gd name="T14" fmla="*/ 0 60000 65536"/>
                <a:gd name="T15" fmla="*/ 0 w 35"/>
                <a:gd name="T16" fmla="*/ 0 h 59"/>
                <a:gd name="T17" fmla="*/ 35 w 35"/>
                <a:gd name="T18" fmla="*/ 59 h 59"/>
              </a:gdLst>
              <a:ahLst/>
              <a:cxnLst>
                <a:cxn ang="T10">
                  <a:pos x="T0" y="T1"/>
                </a:cxn>
                <a:cxn ang="T11">
                  <a:pos x="T2" y="T3"/>
                </a:cxn>
                <a:cxn ang="T12">
                  <a:pos x="T4" y="T5"/>
                </a:cxn>
                <a:cxn ang="T13">
                  <a:pos x="T6" y="T7"/>
                </a:cxn>
                <a:cxn ang="T14">
                  <a:pos x="T8" y="T9"/>
                </a:cxn>
              </a:cxnLst>
              <a:rect l="T15" t="T16" r="T17" b="T18"/>
              <a:pathLst>
                <a:path w="35" h="59">
                  <a:moveTo>
                    <a:pt x="35" y="30"/>
                  </a:moveTo>
                  <a:lnTo>
                    <a:pt x="35" y="59"/>
                  </a:lnTo>
                  <a:lnTo>
                    <a:pt x="0" y="30"/>
                  </a:lnTo>
                  <a:lnTo>
                    <a:pt x="0" y="0"/>
                  </a:lnTo>
                  <a:lnTo>
                    <a:pt x="35" y="30"/>
                  </a:lnTo>
                  <a:close/>
                </a:path>
              </a:pathLst>
            </a:custGeom>
            <a:solidFill>
              <a:srgbClr val="800000"/>
            </a:solidFill>
            <a:ln w="9525">
              <a:noFill/>
              <a:round/>
              <a:headEnd/>
              <a:tailEnd/>
            </a:ln>
          </p:spPr>
          <p:txBody>
            <a:bodyPr/>
            <a:lstStyle/>
            <a:p>
              <a:endParaRPr lang="en-US">
                <a:latin typeface="+mj-lt"/>
              </a:endParaRPr>
            </a:p>
          </p:txBody>
        </p:sp>
        <p:sp>
          <p:nvSpPr>
            <p:cNvPr id="268" name="Freeform 264"/>
            <p:cNvSpPr>
              <a:spLocks/>
            </p:cNvSpPr>
            <p:nvPr/>
          </p:nvSpPr>
          <p:spPr bwMode="auto">
            <a:xfrm>
              <a:off x="2631" y="3269"/>
              <a:ext cx="35" cy="59"/>
            </a:xfrm>
            <a:custGeom>
              <a:avLst/>
              <a:gdLst>
                <a:gd name="T0" fmla="*/ 35 w 35"/>
                <a:gd name="T1" fmla="*/ 30 h 59"/>
                <a:gd name="T2" fmla="*/ 35 w 35"/>
                <a:gd name="T3" fmla="*/ 59 h 59"/>
                <a:gd name="T4" fmla="*/ 0 w 35"/>
                <a:gd name="T5" fmla="*/ 28 h 59"/>
                <a:gd name="T6" fmla="*/ 0 w 35"/>
                <a:gd name="T7" fmla="*/ 0 h 59"/>
                <a:gd name="T8" fmla="*/ 35 w 35"/>
                <a:gd name="T9" fmla="*/ 30 h 59"/>
                <a:gd name="T10" fmla="*/ 0 60000 65536"/>
                <a:gd name="T11" fmla="*/ 0 60000 65536"/>
                <a:gd name="T12" fmla="*/ 0 60000 65536"/>
                <a:gd name="T13" fmla="*/ 0 60000 65536"/>
                <a:gd name="T14" fmla="*/ 0 60000 65536"/>
                <a:gd name="T15" fmla="*/ 0 w 35"/>
                <a:gd name="T16" fmla="*/ 0 h 59"/>
                <a:gd name="T17" fmla="*/ 35 w 35"/>
                <a:gd name="T18" fmla="*/ 59 h 59"/>
              </a:gdLst>
              <a:ahLst/>
              <a:cxnLst>
                <a:cxn ang="T10">
                  <a:pos x="T0" y="T1"/>
                </a:cxn>
                <a:cxn ang="T11">
                  <a:pos x="T2" y="T3"/>
                </a:cxn>
                <a:cxn ang="T12">
                  <a:pos x="T4" y="T5"/>
                </a:cxn>
                <a:cxn ang="T13">
                  <a:pos x="T6" y="T7"/>
                </a:cxn>
                <a:cxn ang="T14">
                  <a:pos x="T8" y="T9"/>
                </a:cxn>
              </a:cxnLst>
              <a:rect l="T15" t="T16" r="T17" b="T18"/>
              <a:pathLst>
                <a:path w="35" h="59">
                  <a:moveTo>
                    <a:pt x="35" y="30"/>
                  </a:moveTo>
                  <a:lnTo>
                    <a:pt x="35" y="59"/>
                  </a:lnTo>
                  <a:lnTo>
                    <a:pt x="0" y="28"/>
                  </a:lnTo>
                  <a:lnTo>
                    <a:pt x="0" y="0"/>
                  </a:lnTo>
                  <a:lnTo>
                    <a:pt x="35" y="30"/>
                  </a:lnTo>
                  <a:close/>
                </a:path>
              </a:pathLst>
            </a:custGeom>
            <a:solidFill>
              <a:srgbClr val="800000"/>
            </a:solidFill>
            <a:ln w="9525">
              <a:noFill/>
              <a:round/>
              <a:headEnd/>
              <a:tailEnd/>
            </a:ln>
          </p:spPr>
          <p:txBody>
            <a:bodyPr/>
            <a:lstStyle/>
            <a:p>
              <a:endParaRPr lang="en-US">
                <a:latin typeface="+mj-lt"/>
              </a:endParaRPr>
            </a:p>
          </p:txBody>
        </p:sp>
        <p:sp>
          <p:nvSpPr>
            <p:cNvPr id="269" name="Freeform 265"/>
            <p:cNvSpPr>
              <a:spLocks/>
            </p:cNvSpPr>
            <p:nvPr/>
          </p:nvSpPr>
          <p:spPr bwMode="auto">
            <a:xfrm>
              <a:off x="2594" y="3237"/>
              <a:ext cx="34" cy="59"/>
            </a:xfrm>
            <a:custGeom>
              <a:avLst/>
              <a:gdLst>
                <a:gd name="T0" fmla="*/ 34 w 34"/>
                <a:gd name="T1" fmla="*/ 31 h 59"/>
                <a:gd name="T2" fmla="*/ 34 w 34"/>
                <a:gd name="T3" fmla="*/ 59 h 59"/>
                <a:gd name="T4" fmla="*/ 0 w 34"/>
                <a:gd name="T5" fmla="*/ 28 h 59"/>
                <a:gd name="T6" fmla="*/ 0 w 34"/>
                <a:gd name="T7" fmla="*/ 0 h 59"/>
                <a:gd name="T8" fmla="*/ 34 w 34"/>
                <a:gd name="T9" fmla="*/ 31 h 59"/>
                <a:gd name="T10" fmla="*/ 0 60000 65536"/>
                <a:gd name="T11" fmla="*/ 0 60000 65536"/>
                <a:gd name="T12" fmla="*/ 0 60000 65536"/>
                <a:gd name="T13" fmla="*/ 0 60000 65536"/>
                <a:gd name="T14" fmla="*/ 0 60000 65536"/>
                <a:gd name="T15" fmla="*/ 0 w 34"/>
                <a:gd name="T16" fmla="*/ 0 h 59"/>
                <a:gd name="T17" fmla="*/ 34 w 34"/>
                <a:gd name="T18" fmla="*/ 59 h 59"/>
              </a:gdLst>
              <a:ahLst/>
              <a:cxnLst>
                <a:cxn ang="T10">
                  <a:pos x="T0" y="T1"/>
                </a:cxn>
                <a:cxn ang="T11">
                  <a:pos x="T2" y="T3"/>
                </a:cxn>
                <a:cxn ang="T12">
                  <a:pos x="T4" y="T5"/>
                </a:cxn>
                <a:cxn ang="T13">
                  <a:pos x="T6" y="T7"/>
                </a:cxn>
                <a:cxn ang="T14">
                  <a:pos x="T8" y="T9"/>
                </a:cxn>
              </a:cxnLst>
              <a:rect l="T15" t="T16" r="T17" b="T18"/>
              <a:pathLst>
                <a:path w="34" h="59">
                  <a:moveTo>
                    <a:pt x="34" y="31"/>
                  </a:moveTo>
                  <a:lnTo>
                    <a:pt x="34" y="59"/>
                  </a:lnTo>
                  <a:lnTo>
                    <a:pt x="0" y="28"/>
                  </a:lnTo>
                  <a:lnTo>
                    <a:pt x="0" y="0"/>
                  </a:lnTo>
                  <a:lnTo>
                    <a:pt x="34" y="31"/>
                  </a:lnTo>
                  <a:close/>
                </a:path>
              </a:pathLst>
            </a:custGeom>
            <a:solidFill>
              <a:srgbClr val="800000"/>
            </a:solidFill>
            <a:ln w="9525">
              <a:noFill/>
              <a:round/>
              <a:headEnd/>
              <a:tailEnd/>
            </a:ln>
          </p:spPr>
          <p:txBody>
            <a:bodyPr/>
            <a:lstStyle/>
            <a:p>
              <a:endParaRPr lang="en-US">
                <a:latin typeface="+mj-lt"/>
              </a:endParaRPr>
            </a:p>
          </p:txBody>
        </p:sp>
        <p:sp>
          <p:nvSpPr>
            <p:cNvPr id="270" name="Freeform 266"/>
            <p:cNvSpPr>
              <a:spLocks/>
            </p:cNvSpPr>
            <p:nvPr/>
          </p:nvSpPr>
          <p:spPr bwMode="auto">
            <a:xfrm>
              <a:off x="2575" y="3222"/>
              <a:ext cx="17" cy="42"/>
            </a:xfrm>
            <a:custGeom>
              <a:avLst/>
              <a:gdLst>
                <a:gd name="T0" fmla="*/ 17 w 17"/>
                <a:gd name="T1" fmla="*/ 14 h 42"/>
                <a:gd name="T2" fmla="*/ 17 w 17"/>
                <a:gd name="T3" fmla="*/ 42 h 42"/>
                <a:gd name="T4" fmla="*/ 0 w 17"/>
                <a:gd name="T5" fmla="*/ 27 h 42"/>
                <a:gd name="T6" fmla="*/ 0 w 17"/>
                <a:gd name="T7" fmla="*/ 0 h 42"/>
                <a:gd name="T8" fmla="*/ 17 w 17"/>
                <a:gd name="T9" fmla="*/ 14 h 42"/>
                <a:gd name="T10" fmla="*/ 0 60000 65536"/>
                <a:gd name="T11" fmla="*/ 0 60000 65536"/>
                <a:gd name="T12" fmla="*/ 0 60000 65536"/>
                <a:gd name="T13" fmla="*/ 0 60000 65536"/>
                <a:gd name="T14" fmla="*/ 0 60000 65536"/>
                <a:gd name="T15" fmla="*/ 0 w 17"/>
                <a:gd name="T16" fmla="*/ 0 h 42"/>
                <a:gd name="T17" fmla="*/ 17 w 17"/>
                <a:gd name="T18" fmla="*/ 42 h 42"/>
              </a:gdLst>
              <a:ahLst/>
              <a:cxnLst>
                <a:cxn ang="T10">
                  <a:pos x="T0" y="T1"/>
                </a:cxn>
                <a:cxn ang="T11">
                  <a:pos x="T2" y="T3"/>
                </a:cxn>
                <a:cxn ang="T12">
                  <a:pos x="T4" y="T5"/>
                </a:cxn>
                <a:cxn ang="T13">
                  <a:pos x="T6" y="T7"/>
                </a:cxn>
                <a:cxn ang="T14">
                  <a:pos x="T8" y="T9"/>
                </a:cxn>
              </a:cxnLst>
              <a:rect l="T15" t="T16" r="T17" b="T18"/>
              <a:pathLst>
                <a:path w="17" h="42">
                  <a:moveTo>
                    <a:pt x="17" y="14"/>
                  </a:moveTo>
                  <a:lnTo>
                    <a:pt x="17" y="42"/>
                  </a:lnTo>
                  <a:lnTo>
                    <a:pt x="0" y="27"/>
                  </a:lnTo>
                  <a:lnTo>
                    <a:pt x="0" y="0"/>
                  </a:lnTo>
                  <a:lnTo>
                    <a:pt x="17" y="14"/>
                  </a:lnTo>
                  <a:close/>
                </a:path>
              </a:pathLst>
            </a:custGeom>
            <a:solidFill>
              <a:srgbClr val="600000"/>
            </a:solidFill>
            <a:ln w="9525">
              <a:noFill/>
              <a:round/>
              <a:headEnd/>
              <a:tailEnd/>
            </a:ln>
          </p:spPr>
          <p:txBody>
            <a:bodyPr/>
            <a:lstStyle/>
            <a:p>
              <a:endParaRPr lang="en-US">
                <a:latin typeface="+mj-lt"/>
              </a:endParaRPr>
            </a:p>
          </p:txBody>
        </p:sp>
        <p:sp>
          <p:nvSpPr>
            <p:cNvPr id="271" name="Freeform 267"/>
            <p:cNvSpPr>
              <a:spLocks/>
            </p:cNvSpPr>
            <p:nvPr/>
          </p:nvSpPr>
          <p:spPr bwMode="auto">
            <a:xfrm>
              <a:off x="2704" y="3408"/>
              <a:ext cx="11" cy="38"/>
            </a:xfrm>
            <a:custGeom>
              <a:avLst/>
              <a:gdLst>
                <a:gd name="T0" fmla="*/ 11 w 11"/>
                <a:gd name="T1" fmla="*/ 8 h 38"/>
                <a:gd name="T2" fmla="*/ 11 w 11"/>
                <a:gd name="T3" fmla="*/ 38 h 38"/>
                <a:gd name="T4" fmla="*/ 0 w 11"/>
                <a:gd name="T5" fmla="*/ 27 h 38"/>
                <a:gd name="T6" fmla="*/ 0 w 11"/>
                <a:gd name="T7" fmla="*/ 0 h 38"/>
                <a:gd name="T8" fmla="*/ 11 w 11"/>
                <a:gd name="T9" fmla="*/ 8 h 38"/>
                <a:gd name="T10" fmla="*/ 0 60000 65536"/>
                <a:gd name="T11" fmla="*/ 0 60000 65536"/>
                <a:gd name="T12" fmla="*/ 0 60000 65536"/>
                <a:gd name="T13" fmla="*/ 0 60000 65536"/>
                <a:gd name="T14" fmla="*/ 0 60000 65536"/>
                <a:gd name="T15" fmla="*/ 0 w 11"/>
                <a:gd name="T16" fmla="*/ 0 h 38"/>
                <a:gd name="T17" fmla="*/ 11 w 11"/>
                <a:gd name="T18" fmla="*/ 38 h 38"/>
              </a:gdLst>
              <a:ahLst/>
              <a:cxnLst>
                <a:cxn ang="T10">
                  <a:pos x="T0" y="T1"/>
                </a:cxn>
                <a:cxn ang="T11">
                  <a:pos x="T2" y="T3"/>
                </a:cxn>
                <a:cxn ang="T12">
                  <a:pos x="T4" y="T5"/>
                </a:cxn>
                <a:cxn ang="T13">
                  <a:pos x="T6" y="T7"/>
                </a:cxn>
                <a:cxn ang="T14">
                  <a:pos x="T8" y="T9"/>
                </a:cxn>
              </a:cxnLst>
              <a:rect l="T15" t="T16" r="T17" b="T18"/>
              <a:pathLst>
                <a:path w="11" h="38">
                  <a:moveTo>
                    <a:pt x="11" y="8"/>
                  </a:moveTo>
                  <a:lnTo>
                    <a:pt x="11" y="38"/>
                  </a:lnTo>
                  <a:lnTo>
                    <a:pt x="0" y="27"/>
                  </a:lnTo>
                  <a:lnTo>
                    <a:pt x="0" y="0"/>
                  </a:lnTo>
                  <a:lnTo>
                    <a:pt x="11" y="8"/>
                  </a:lnTo>
                  <a:close/>
                </a:path>
              </a:pathLst>
            </a:custGeom>
            <a:solidFill>
              <a:srgbClr val="800000"/>
            </a:solidFill>
            <a:ln w="9525">
              <a:noFill/>
              <a:round/>
              <a:headEnd/>
              <a:tailEnd/>
            </a:ln>
          </p:spPr>
          <p:txBody>
            <a:bodyPr/>
            <a:lstStyle/>
            <a:p>
              <a:endParaRPr lang="en-US">
                <a:latin typeface="+mj-lt"/>
              </a:endParaRPr>
            </a:p>
          </p:txBody>
        </p:sp>
        <p:sp>
          <p:nvSpPr>
            <p:cNvPr id="272" name="Freeform 268"/>
            <p:cNvSpPr>
              <a:spLocks/>
            </p:cNvSpPr>
            <p:nvPr/>
          </p:nvSpPr>
          <p:spPr bwMode="auto">
            <a:xfrm>
              <a:off x="2667" y="3372"/>
              <a:ext cx="35" cy="63"/>
            </a:xfrm>
            <a:custGeom>
              <a:avLst/>
              <a:gdLst>
                <a:gd name="T0" fmla="*/ 35 w 35"/>
                <a:gd name="T1" fmla="*/ 32 h 63"/>
                <a:gd name="T2" fmla="*/ 35 w 35"/>
                <a:gd name="T3" fmla="*/ 63 h 63"/>
                <a:gd name="T4" fmla="*/ 0 w 35"/>
                <a:gd name="T5" fmla="*/ 29 h 63"/>
                <a:gd name="T6" fmla="*/ 0 w 35"/>
                <a:gd name="T7" fmla="*/ 0 h 63"/>
                <a:gd name="T8" fmla="*/ 35 w 35"/>
                <a:gd name="T9" fmla="*/ 32 h 63"/>
                <a:gd name="T10" fmla="*/ 0 60000 65536"/>
                <a:gd name="T11" fmla="*/ 0 60000 65536"/>
                <a:gd name="T12" fmla="*/ 0 60000 65536"/>
                <a:gd name="T13" fmla="*/ 0 60000 65536"/>
                <a:gd name="T14" fmla="*/ 0 60000 65536"/>
                <a:gd name="T15" fmla="*/ 0 w 35"/>
                <a:gd name="T16" fmla="*/ 0 h 63"/>
                <a:gd name="T17" fmla="*/ 35 w 35"/>
                <a:gd name="T18" fmla="*/ 63 h 63"/>
              </a:gdLst>
              <a:ahLst/>
              <a:cxnLst>
                <a:cxn ang="T10">
                  <a:pos x="T0" y="T1"/>
                </a:cxn>
                <a:cxn ang="T11">
                  <a:pos x="T2" y="T3"/>
                </a:cxn>
                <a:cxn ang="T12">
                  <a:pos x="T4" y="T5"/>
                </a:cxn>
                <a:cxn ang="T13">
                  <a:pos x="T6" y="T7"/>
                </a:cxn>
                <a:cxn ang="T14">
                  <a:pos x="T8" y="T9"/>
                </a:cxn>
              </a:cxnLst>
              <a:rect l="T15" t="T16" r="T17" b="T18"/>
              <a:pathLst>
                <a:path w="35" h="63">
                  <a:moveTo>
                    <a:pt x="35" y="32"/>
                  </a:moveTo>
                  <a:lnTo>
                    <a:pt x="35" y="63"/>
                  </a:lnTo>
                  <a:lnTo>
                    <a:pt x="0" y="29"/>
                  </a:lnTo>
                  <a:lnTo>
                    <a:pt x="0" y="0"/>
                  </a:lnTo>
                  <a:lnTo>
                    <a:pt x="35" y="32"/>
                  </a:lnTo>
                  <a:close/>
                </a:path>
              </a:pathLst>
            </a:custGeom>
            <a:solidFill>
              <a:srgbClr val="800000"/>
            </a:solidFill>
            <a:ln w="9525">
              <a:noFill/>
              <a:round/>
              <a:headEnd/>
              <a:tailEnd/>
            </a:ln>
          </p:spPr>
          <p:txBody>
            <a:bodyPr/>
            <a:lstStyle/>
            <a:p>
              <a:endParaRPr lang="en-US">
                <a:latin typeface="+mj-lt"/>
              </a:endParaRPr>
            </a:p>
          </p:txBody>
        </p:sp>
        <p:sp>
          <p:nvSpPr>
            <p:cNvPr id="273" name="Freeform 269"/>
            <p:cNvSpPr>
              <a:spLocks/>
            </p:cNvSpPr>
            <p:nvPr/>
          </p:nvSpPr>
          <p:spPr bwMode="auto">
            <a:xfrm>
              <a:off x="2631" y="3338"/>
              <a:ext cx="35" cy="60"/>
            </a:xfrm>
            <a:custGeom>
              <a:avLst/>
              <a:gdLst>
                <a:gd name="T0" fmla="*/ 35 w 35"/>
                <a:gd name="T1" fmla="*/ 32 h 60"/>
                <a:gd name="T2" fmla="*/ 35 w 35"/>
                <a:gd name="T3" fmla="*/ 60 h 60"/>
                <a:gd name="T4" fmla="*/ 0 w 35"/>
                <a:gd name="T5" fmla="*/ 28 h 60"/>
                <a:gd name="T6" fmla="*/ 0 w 35"/>
                <a:gd name="T7" fmla="*/ 0 h 60"/>
                <a:gd name="T8" fmla="*/ 35 w 35"/>
                <a:gd name="T9" fmla="*/ 32 h 60"/>
                <a:gd name="T10" fmla="*/ 0 60000 65536"/>
                <a:gd name="T11" fmla="*/ 0 60000 65536"/>
                <a:gd name="T12" fmla="*/ 0 60000 65536"/>
                <a:gd name="T13" fmla="*/ 0 60000 65536"/>
                <a:gd name="T14" fmla="*/ 0 60000 65536"/>
                <a:gd name="T15" fmla="*/ 0 w 35"/>
                <a:gd name="T16" fmla="*/ 0 h 60"/>
                <a:gd name="T17" fmla="*/ 35 w 35"/>
                <a:gd name="T18" fmla="*/ 60 h 60"/>
              </a:gdLst>
              <a:ahLst/>
              <a:cxnLst>
                <a:cxn ang="T10">
                  <a:pos x="T0" y="T1"/>
                </a:cxn>
                <a:cxn ang="T11">
                  <a:pos x="T2" y="T3"/>
                </a:cxn>
                <a:cxn ang="T12">
                  <a:pos x="T4" y="T5"/>
                </a:cxn>
                <a:cxn ang="T13">
                  <a:pos x="T6" y="T7"/>
                </a:cxn>
                <a:cxn ang="T14">
                  <a:pos x="T8" y="T9"/>
                </a:cxn>
              </a:cxnLst>
              <a:rect l="T15" t="T16" r="T17" b="T18"/>
              <a:pathLst>
                <a:path w="35" h="60">
                  <a:moveTo>
                    <a:pt x="35" y="32"/>
                  </a:moveTo>
                  <a:lnTo>
                    <a:pt x="35" y="60"/>
                  </a:lnTo>
                  <a:lnTo>
                    <a:pt x="0" y="28"/>
                  </a:lnTo>
                  <a:lnTo>
                    <a:pt x="0" y="0"/>
                  </a:lnTo>
                  <a:lnTo>
                    <a:pt x="35" y="32"/>
                  </a:lnTo>
                  <a:close/>
                </a:path>
              </a:pathLst>
            </a:custGeom>
            <a:solidFill>
              <a:srgbClr val="800000"/>
            </a:solidFill>
            <a:ln w="9525">
              <a:noFill/>
              <a:round/>
              <a:headEnd/>
              <a:tailEnd/>
            </a:ln>
          </p:spPr>
          <p:txBody>
            <a:bodyPr/>
            <a:lstStyle/>
            <a:p>
              <a:endParaRPr lang="en-US">
                <a:latin typeface="+mj-lt"/>
              </a:endParaRPr>
            </a:p>
          </p:txBody>
        </p:sp>
        <p:sp>
          <p:nvSpPr>
            <p:cNvPr id="274" name="Freeform 270"/>
            <p:cNvSpPr>
              <a:spLocks/>
            </p:cNvSpPr>
            <p:nvPr/>
          </p:nvSpPr>
          <p:spPr bwMode="auto">
            <a:xfrm>
              <a:off x="2593" y="3302"/>
              <a:ext cx="35" cy="61"/>
            </a:xfrm>
            <a:custGeom>
              <a:avLst/>
              <a:gdLst>
                <a:gd name="T0" fmla="*/ 35 w 35"/>
                <a:gd name="T1" fmla="*/ 35 h 61"/>
                <a:gd name="T2" fmla="*/ 35 w 35"/>
                <a:gd name="T3" fmla="*/ 61 h 61"/>
                <a:gd name="T4" fmla="*/ 0 w 35"/>
                <a:gd name="T5" fmla="*/ 29 h 61"/>
                <a:gd name="T6" fmla="*/ 0 w 35"/>
                <a:gd name="T7" fmla="*/ 0 h 61"/>
                <a:gd name="T8" fmla="*/ 35 w 35"/>
                <a:gd name="T9" fmla="*/ 35 h 61"/>
                <a:gd name="T10" fmla="*/ 0 60000 65536"/>
                <a:gd name="T11" fmla="*/ 0 60000 65536"/>
                <a:gd name="T12" fmla="*/ 0 60000 65536"/>
                <a:gd name="T13" fmla="*/ 0 60000 65536"/>
                <a:gd name="T14" fmla="*/ 0 60000 65536"/>
                <a:gd name="T15" fmla="*/ 0 w 35"/>
                <a:gd name="T16" fmla="*/ 0 h 61"/>
                <a:gd name="T17" fmla="*/ 35 w 35"/>
                <a:gd name="T18" fmla="*/ 61 h 61"/>
              </a:gdLst>
              <a:ahLst/>
              <a:cxnLst>
                <a:cxn ang="T10">
                  <a:pos x="T0" y="T1"/>
                </a:cxn>
                <a:cxn ang="T11">
                  <a:pos x="T2" y="T3"/>
                </a:cxn>
                <a:cxn ang="T12">
                  <a:pos x="T4" y="T5"/>
                </a:cxn>
                <a:cxn ang="T13">
                  <a:pos x="T6" y="T7"/>
                </a:cxn>
                <a:cxn ang="T14">
                  <a:pos x="T8" y="T9"/>
                </a:cxn>
              </a:cxnLst>
              <a:rect l="T15" t="T16" r="T17" b="T18"/>
              <a:pathLst>
                <a:path w="35" h="61">
                  <a:moveTo>
                    <a:pt x="35" y="35"/>
                  </a:moveTo>
                  <a:lnTo>
                    <a:pt x="35" y="61"/>
                  </a:lnTo>
                  <a:lnTo>
                    <a:pt x="0" y="29"/>
                  </a:lnTo>
                  <a:lnTo>
                    <a:pt x="0" y="0"/>
                  </a:lnTo>
                  <a:lnTo>
                    <a:pt x="35" y="35"/>
                  </a:lnTo>
                  <a:close/>
                </a:path>
              </a:pathLst>
            </a:custGeom>
            <a:solidFill>
              <a:srgbClr val="800000"/>
            </a:solidFill>
            <a:ln w="9525">
              <a:noFill/>
              <a:round/>
              <a:headEnd/>
              <a:tailEnd/>
            </a:ln>
          </p:spPr>
          <p:txBody>
            <a:bodyPr/>
            <a:lstStyle/>
            <a:p>
              <a:endParaRPr lang="en-US">
                <a:latin typeface="+mj-lt"/>
              </a:endParaRPr>
            </a:p>
          </p:txBody>
        </p:sp>
        <p:sp>
          <p:nvSpPr>
            <p:cNvPr id="275" name="Freeform 271"/>
            <p:cNvSpPr>
              <a:spLocks/>
            </p:cNvSpPr>
            <p:nvPr/>
          </p:nvSpPr>
          <p:spPr bwMode="auto">
            <a:xfrm>
              <a:off x="2575" y="3286"/>
              <a:ext cx="17" cy="42"/>
            </a:xfrm>
            <a:custGeom>
              <a:avLst/>
              <a:gdLst>
                <a:gd name="T0" fmla="*/ 17 w 17"/>
                <a:gd name="T1" fmla="*/ 14 h 42"/>
                <a:gd name="T2" fmla="*/ 17 w 17"/>
                <a:gd name="T3" fmla="*/ 42 h 42"/>
                <a:gd name="T4" fmla="*/ 0 w 17"/>
                <a:gd name="T5" fmla="*/ 26 h 42"/>
                <a:gd name="T6" fmla="*/ 0 w 17"/>
                <a:gd name="T7" fmla="*/ 0 h 42"/>
                <a:gd name="T8" fmla="*/ 17 w 17"/>
                <a:gd name="T9" fmla="*/ 14 h 42"/>
                <a:gd name="T10" fmla="*/ 0 60000 65536"/>
                <a:gd name="T11" fmla="*/ 0 60000 65536"/>
                <a:gd name="T12" fmla="*/ 0 60000 65536"/>
                <a:gd name="T13" fmla="*/ 0 60000 65536"/>
                <a:gd name="T14" fmla="*/ 0 60000 65536"/>
                <a:gd name="T15" fmla="*/ 0 w 17"/>
                <a:gd name="T16" fmla="*/ 0 h 42"/>
                <a:gd name="T17" fmla="*/ 17 w 17"/>
                <a:gd name="T18" fmla="*/ 42 h 42"/>
              </a:gdLst>
              <a:ahLst/>
              <a:cxnLst>
                <a:cxn ang="T10">
                  <a:pos x="T0" y="T1"/>
                </a:cxn>
                <a:cxn ang="T11">
                  <a:pos x="T2" y="T3"/>
                </a:cxn>
                <a:cxn ang="T12">
                  <a:pos x="T4" y="T5"/>
                </a:cxn>
                <a:cxn ang="T13">
                  <a:pos x="T6" y="T7"/>
                </a:cxn>
                <a:cxn ang="T14">
                  <a:pos x="T8" y="T9"/>
                </a:cxn>
              </a:cxnLst>
              <a:rect l="T15" t="T16" r="T17" b="T18"/>
              <a:pathLst>
                <a:path w="17" h="42">
                  <a:moveTo>
                    <a:pt x="17" y="14"/>
                  </a:moveTo>
                  <a:lnTo>
                    <a:pt x="17" y="42"/>
                  </a:lnTo>
                  <a:lnTo>
                    <a:pt x="0" y="26"/>
                  </a:lnTo>
                  <a:lnTo>
                    <a:pt x="0" y="0"/>
                  </a:lnTo>
                  <a:lnTo>
                    <a:pt x="17" y="14"/>
                  </a:lnTo>
                  <a:close/>
                </a:path>
              </a:pathLst>
            </a:custGeom>
            <a:solidFill>
              <a:srgbClr val="800000"/>
            </a:solidFill>
            <a:ln w="9525">
              <a:noFill/>
              <a:round/>
              <a:headEnd/>
              <a:tailEnd/>
            </a:ln>
          </p:spPr>
          <p:txBody>
            <a:bodyPr/>
            <a:lstStyle/>
            <a:p>
              <a:endParaRPr lang="en-US">
                <a:latin typeface="+mj-lt"/>
              </a:endParaRPr>
            </a:p>
          </p:txBody>
        </p:sp>
        <p:sp>
          <p:nvSpPr>
            <p:cNvPr id="276" name="Freeform 272"/>
            <p:cNvSpPr>
              <a:spLocks/>
            </p:cNvSpPr>
            <p:nvPr/>
          </p:nvSpPr>
          <p:spPr bwMode="auto">
            <a:xfrm>
              <a:off x="2704" y="3479"/>
              <a:ext cx="11" cy="44"/>
            </a:xfrm>
            <a:custGeom>
              <a:avLst/>
              <a:gdLst>
                <a:gd name="T0" fmla="*/ 11 w 11"/>
                <a:gd name="T1" fmla="*/ 13 h 44"/>
                <a:gd name="T2" fmla="*/ 11 w 11"/>
                <a:gd name="T3" fmla="*/ 44 h 44"/>
                <a:gd name="T4" fmla="*/ 0 w 11"/>
                <a:gd name="T5" fmla="*/ 32 h 44"/>
                <a:gd name="T6" fmla="*/ 0 w 11"/>
                <a:gd name="T7" fmla="*/ 0 h 44"/>
                <a:gd name="T8" fmla="*/ 11 w 11"/>
                <a:gd name="T9" fmla="*/ 13 h 44"/>
                <a:gd name="T10" fmla="*/ 0 60000 65536"/>
                <a:gd name="T11" fmla="*/ 0 60000 65536"/>
                <a:gd name="T12" fmla="*/ 0 60000 65536"/>
                <a:gd name="T13" fmla="*/ 0 60000 65536"/>
                <a:gd name="T14" fmla="*/ 0 60000 65536"/>
                <a:gd name="T15" fmla="*/ 0 w 11"/>
                <a:gd name="T16" fmla="*/ 0 h 44"/>
                <a:gd name="T17" fmla="*/ 11 w 11"/>
                <a:gd name="T18" fmla="*/ 44 h 44"/>
              </a:gdLst>
              <a:ahLst/>
              <a:cxnLst>
                <a:cxn ang="T10">
                  <a:pos x="T0" y="T1"/>
                </a:cxn>
                <a:cxn ang="T11">
                  <a:pos x="T2" y="T3"/>
                </a:cxn>
                <a:cxn ang="T12">
                  <a:pos x="T4" y="T5"/>
                </a:cxn>
                <a:cxn ang="T13">
                  <a:pos x="T6" y="T7"/>
                </a:cxn>
                <a:cxn ang="T14">
                  <a:pos x="T8" y="T9"/>
                </a:cxn>
              </a:cxnLst>
              <a:rect l="T15" t="T16" r="T17" b="T18"/>
              <a:pathLst>
                <a:path w="11" h="44">
                  <a:moveTo>
                    <a:pt x="11" y="13"/>
                  </a:moveTo>
                  <a:lnTo>
                    <a:pt x="11" y="44"/>
                  </a:lnTo>
                  <a:lnTo>
                    <a:pt x="0" y="32"/>
                  </a:lnTo>
                  <a:lnTo>
                    <a:pt x="0" y="0"/>
                  </a:lnTo>
                  <a:lnTo>
                    <a:pt x="11" y="13"/>
                  </a:lnTo>
                  <a:close/>
                </a:path>
              </a:pathLst>
            </a:custGeom>
            <a:solidFill>
              <a:srgbClr val="800000"/>
            </a:solidFill>
            <a:ln w="9525">
              <a:noFill/>
              <a:round/>
              <a:headEnd/>
              <a:tailEnd/>
            </a:ln>
          </p:spPr>
          <p:txBody>
            <a:bodyPr/>
            <a:lstStyle/>
            <a:p>
              <a:endParaRPr lang="en-US">
                <a:latin typeface="+mj-lt"/>
              </a:endParaRPr>
            </a:p>
          </p:txBody>
        </p:sp>
        <p:sp>
          <p:nvSpPr>
            <p:cNvPr id="277" name="Freeform 273"/>
            <p:cNvSpPr>
              <a:spLocks/>
            </p:cNvSpPr>
            <p:nvPr/>
          </p:nvSpPr>
          <p:spPr bwMode="auto">
            <a:xfrm>
              <a:off x="2667" y="3443"/>
              <a:ext cx="35" cy="65"/>
            </a:xfrm>
            <a:custGeom>
              <a:avLst/>
              <a:gdLst>
                <a:gd name="T0" fmla="*/ 35 w 35"/>
                <a:gd name="T1" fmla="*/ 35 h 65"/>
                <a:gd name="T2" fmla="*/ 35 w 35"/>
                <a:gd name="T3" fmla="*/ 65 h 65"/>
                <a:gd name="T4" fmla="*/ 0 w 35"/>
                <a:gd name="T5" fmla="*/ 29 h 65"/>
                <a:gd name="T6" fmla="*/ 0 w 35"/>
                <a:gd name="T7" fmla="*/ 0 h 65"/>
                <a:gd name="T8" fmla="*/ 35 w 35"/>
                <a:gd name="T9" fmla="*/ 35 h 65"/>
                <a:gd name="T10" fmla="*/ 0 60000 65536"/>
                <a:gd name="T11" fmla="*/ 0 60000 65536"/>
                <a:gd name="T12" fmla="*/ 0 60000 65536"/>
                <a:gd name="T13" fmla="*/ 0 60000 65536"/>
                <a:gd name="T14" fmla="*/ 0 60000 65536"/>
                <a:gd name="T15" fmla="*/ 0 w 35"/>
                <a:gd name="T16" fmla="*/ 0 h 65"/>
                <a:gd name="T17" fmla="*/ 35 w 35"/>
                <a:gd name="T18" fmla="*/ 65 h 65"/>
              </a:gdLst>
              <a:ahLst/>
              <a:cxnLst>
                <a:cxn ang="T10">
                  <a:pos x="T0" y="T1"/>
                </a:cxn>
                <a:cxn ang="T11">
                  <a:pos x="T2" y="T3"/>
                </a:cxn>
                <a:cxn ang="T12">
                  <a:pos x="T4" y="T5"/>
                </a:cxn>
                <a:cxn ang="T13">
                  <a:pos x="T6" y="T7"/>
                </a:cxn>
                <a:cxn ang="T14">
                  <a:pos x="T8" y="T9"/>
                </a:cxn>
              </a:cxnLst>
              <a:rect l="T15" t="T16" r="T17" b="T18"/>
              <a:pathLst>
                <a:path w="35" h="65">
                  <a:moveTo>
                    <a:pt x="35" y="35"/>
                  </a:moveTo>
                  <a:lnTo>
                    <a:pt x="35" y="65"/>
                  </a:lnTo>
                  <a:lnTo>
                    <a:pt x="0" y="29"/>
                  </a:lnTo>
                  <a:lnTo>
                    <a:pt x="0" y="0"/>
                  </a:lnTo>
                  <a:lnTo>
                    <a:pt x="35" y="35"/>
                  </a:lnTo>
                  <a:close/>
                </a:path>
              </a:pathLst>
            </a:custGeom>
            <a:solidFill>
              <a:srgbClr val="800000"/>
            </a:solidFill>
            <a:ln w="9525">
              <a:noFill/>
              <a:round/>
              <a:headEnd/>
              <a:tailEnd/>
            </a:ln>
          </p:spPr>
          <p:txBody>
            <a:bodyPr/>
            <a:lstStyle/>
            <a:p>
              <a:endParaRPr lang="en-US">
                <a:latin typeface="+mj-lt"/>
              </a:endParaRPr>
            </a:p>
          </p:txBody>
        </p:sp>
        <p:sp>
          <p:nvSpPr>
            <p:cNvPr id="278" name="Freeform 274"/>
            <p:cNvSpPr>
              <a:spLocks/>
            </p:cNvSpPr>
            <p:nvPr/>
          </p:nvSpPr>
          <p:spPr bwMode="auto">
            <a:xfrm>
              <a:off x="2631" y="3405"/>
              <a:ext cx="35" cy="65"/>
            </a:xfrm>
            <a:custGeom>
              <a:avLst/>
              <a:gdLst>
                <a:gd name="T0" fmla="*/ 35 w 35"/>
                <a:gd name="T1" fmla="*/ 37 h 65"/>
                <a:gd name="T2" fmla="*/ 35 w 35"/>
                <a:gd name="T3" fmla="*/ 65 h 65"/>
                <a:gd name="T4" fmla="*/ 0 w 35"/>
                <a:gd name="T5" fmla="*/ 30 h 65"/>
                <a:gd name="T6" fmla="*/ 0 w 35"/>
                <a:gd name="T7" fmla="*/ 0 h 65"/>
                <a:gd name="T8" fmla="*/ 35 w 35"/>
                <a:gd name="T9" fmla="*/ 37 h 65"/>
                <a:gd name="T10" fmla="*/ 0 60000 65536"/>
                <a:gd name="T11" fmla="*/ 0 60000 65536"/>
                <a:gd name="T12" fmla="*/ 0 60000 65536"/>
                <a:gd name="T13" fmla="*/ 0 60000 65536"/>
                <a:gd name="T14" fmla="*/ 0 60000 65536"/>
                <a:gd name="T15" fmla="*/ 0 w 35"/>
                <a:gd name="T16" fmla="*/ 0 h 65"/>
                <a:gd name="T17" fmla="*/ 35 w 35"/>
                <a:gd name="T18" fmla="*/ 65 h 65"/>
              </a:gdLst>
              <a:ahLst/>
              <a:cxnLst>
                <a:cxn ang="T10">
                  <a:pos x="T0" y="T1"/>
                </a:cxn>
                <a:cxn ang="T11">
                  <a:pos x="T2" y="T3"/>
                </a:cxn>
                <a:cxn ang="T12">
                  <a:pos x="T4" y="T5"/>
                </a:cxn>
                <a:cxn ang="T13">
                  <a:pos x="T6" y="T7"/>
                </a:cxn>
                <a:cxn ang="T14">
                  <a:pos x="T8" y="T9"/>
                </a:cxn>
              </a:cxnLst>
              <a:rect l="T15" t="T16" r="T17" b="T18"/>
              <a:pathLst>
                <a:path w="35" h="65">
                  <a:moveTo>
                    <a:pt x="35" y="37"/>
                  </a:moveTo>
                  <a:lnTo>
                    <a:pt x="35" y="65"/>
                  </a:lnTo>
                  <a:lnTo>
                    <a:pt x="0" y="30"/>
                  </a:lnTo>
                  <a:lnTo>
                    <a:pt x="0" y="0"/>
                  </a:lnTo>
                  <a:lnTo>
                    <a:pt x="35" y="37"/>
                  </a:lnTo>
                  <a:close/>
                </a:path>
              </a:pathLst>
            </a:custGeom>
            <a:solidFill>
              <a:srgbClr val="800000"/>
            </a:solidFill>
            <a:ln w="9525">
              <a:noFill/>
              <a:round/>
              <a:headEnd/>
              <a:tailEnd/>
            </a:ln>
          </p:spPr>
          <p:txBody>
            <a:bodyPr/>
            <a:lstStyle/>
            <a:p>
              <a:endParaRPr lang="en-US">
                <a:latin typeface="+mj-lt"/>
              </a:endParaRPr>
            </a:p>
          </p:txBody>
        </p:sp>
        <p:sp>
          <p:nvSpPr>
            <p:cNvPr id="279" name="Freeform 275"/>
            <p:cNvSpPr>
              <a:spLocks/>
            </p:cNvSpPr>
            <p:nvPr/>
          </p:nvSpPr>
          <p:spPr bwMode="auto">
            <a:xfrm>
              <a:off x="2594" y="3369"/>
              <a:ext cx="34" cy="63"/>
            </a:xfrm>
            <a:custGeom>
              <a:avLst/>
              <a:gdLst>
                <a:gd name="T0" fmla="*/ 34 w 34"/>
                <a:gd name="T1" fmla="*/ 35 h 63"/>
                <a:gd name="T2" fmla="*/ 34 w 34"/>
                <a:gd name="T3" fmla="*/ 63 h 63"/>
                <a:gd name="T4" fmla="*/ 0 w 34"/>
                <a:gd name="T5" fmla="*/ 28 h 63"/>
                <a:gd name="T6" fmla="*/ 0 w 34"/>
                <a:gd name="T7" fmla="*/ 0 h 63"/>
                <a:gd name="T8" fmla="*/ 34 w 34"/>
                <a:gd name="T9" fmla="*/ 35 h 63"/>
                <a:gd name="T10" fmla="*/ 0 60000 65536"/>
                <a:gd name="T11" fmla="*/ 0 60000 65536"/>
                <a:gd name="T12" fmla="*/ 0 60000 65536"/>
                <a:gd name="T13" fmla="*/ 0 60000 65536"/>
                <a:gd name="T14" fmla="*/ 0 60000 65536"/>
                <a:gd name="T15" fmla="*/ 0 w 34"/>
                <a:gd name="T16" fmla="*/ 0 h 63"/>
                <a:gd name="T17" fmla="*/ 34 w 34"/>
                <a:gd name="T18" fmla="*/ 63 h 63"/>
              </a:gdLst>
              <a:ahLst/>
              <a:cxnLst>
                <a:cxn ang="T10">
                  <a:pos x="T0" y="T1"/>
                </a:cxn>
                <a:cxn ang="T11">
                  <a:pos x="T2" y="T3"/>
                </a:cxn>
                <a:cxn ang="T12">
                  <a:pos x="T4" y="T5"/>
                </a:cxn>
                <a:cxn ang="T13">
                  <a:pos x="T6" y="T7"/>
                </a:cxn>
                <a:cxn ang="T14">
                  <a:pos x="T8" y="T9"/>
                </a:cxn>
              </a:cxnLst>
              <a:rect l="T15" t="T16" r="T17" b="T18"/>
              <a:pathLst>
                <a:path w="34" h="63">
                  <a:moveTo>
                    <a:pt x="34" y="35"/>
                  </a:moveTo>
                  <a:lnTo>
                    <a:pt x="34" y="63"/>
                  </a:lnTo>
                  <a:lnTo>
                    <a:pt x="0" y="28"/>
                  </a:lnTo>
                  <a:lnTo>
                    <a:pt x="0" y="0"/>
                  </a:lnTo>
                  <a:lnTo>
                    <a:pt x="34" y="35"/>
                  </a:lnTo>
                  <a:close/>
                </a:path>
              </a:pathLst>
            </a:custGeom>
            <a:solidFill>
              <a:srgbClr val="200000"/>
            </a:solidFill>
            <a:ln w="9525">
              <a:noFill/>
              <a:round/>
              <a:headEnd/>
              <a:tailEnd/>
            </a:ln>
          </p:spPr>
          <p:txBody>
            <a:bodyPr/>
            <a:lstStyle/>
            <a:p>
              <a:endParaRPr lang="en-US">
                <a:latin typeface="+mj-lt"/>
              </a:endParaRPr>
            </a:p>
          </p:txBody>
        </p:sp>
        <p:sp>
          <p:nvSpPr>
            <p:cNvPr id="280" name="Freeform 276"/>
            <p:cNvSpPr>
              <a:spLocks/>
            </p:cNvSpPr>
            <p:nvPr/>
          </p:nvSpPr>
          <p:spPr bwMode="auto">
            <a:xfrm>
              <a:off x="2575" y="3352"/>
              <a:ext cx="17" cy="44"/>
            </a:xfrm>
            <a:custGeom>
              <a:avLst/>
              <a:gdLst>
                <a:gd name="T0" fmla="*/ 17 w 17"/>
                <a:gd name="T1" fmla="*/ 16 h 44"/>
                <a:gd name="T2" fmla="*/ 17 w 17"/>
                <a:gd name="T3" fmla="*/ 44 h 44"/>
                <a:gd name="T4" fmla="*/ 0 w 17"/>
                <a:gd name="T5" fmla="*/ 24 h 44"/>
                <a:gd name="T6" fmla="*/ 0 w 17"/>
                <a:gd name="T7" fmla="*/ 0 h 44"/>
                <a:gd name="T8" fmla="*/ 17 w 17"/>
                <a:gd name="T9" fmla="*/ 16 h 44"/>
                <a:gd name="T10" fmla="*/ 0 60000 65536"/>
                <a:gd name="T11" fmla="*/ 0 60000 65536"/>
                <a:gd name="T12" fmla="*/ 0 60000 65536"/>
                <a:gd name="T13" fmla="*/ 0 60000 65536"/>
                <a:gd name="T14" fmla="*/ 0 60000 65536"/>
                <a:gd name="T15" fmla="*/ 0 w 17"/>
                <a:gd name="T16" fmla="*/ 0 h 44"/>
                <a:gd name="T17" fmla="*/ 17 w 17"/>
                <a:gd name="T18" fmla="*/ 44 h 44"/>
              </a:gdLst>
              <a:ahLst/>
              <a:cxnLst>
                <a:cxn ang="T10">
                  <a:pos x="T0" y="T1"/>
                </a:cxn>
                <a:cxn ang="T11">
                  <a:pos x="T2" y="T3"/>
                </a:cxn>
                <a:cxn ang="T12">
                  <a:pos x="T4" y="T5"/>
                </a:cxn>
                <a:cxn ang="T13">
                  <a:pos x="T6" y="T7"/>
                </a:cxn>
                <a:cxn ang="T14">
                  <a:pos x="T8" y="T9"/>
                </a:cxn>
              </a:cxnLst>
              <a:rect l="T15" t="T16" r="T17" b="T18"/>
              <a:pathLst>
                <a:path w="17" h="44">
                  <a:moveTo>
                    <a:pt x="17" y="16"/>
                  </a:moveTo>
                  <a:lnTo>
                    <a:pt x="17" y="44"/>
                  </a:lnTo>
                  <a:lnTo>
                    <a:pt x="0" y="24"/>
                  </a:lnTo>
                  <a:lnTo>
                    <a:pt x="0" y="0"/>
                  </a:lnTo>
                  <a:lnTo>
                    <a:pt x="17" y="16"/>
                  </a:lnTo>
                  <a:close/>
                </a:path>
              </a:pathLst>
            </a:custGeom>
            <a:solidFill>
              <a:srgbClr val="800000"/>
            </a:solidFill>
            <a:ln w="9525">
              <a:noFill/>
              <a:round/>
              <a:headEnd/>
              <a:tailEnd/>
            </a:ln>
          </p:spPr>
          <p:txBody>
            <a:bodyPr/>
            <a:lstStyle/>
            <a:p>
              <a:endParaRPr lang="en-US">
                <a:latin typeface="+mj-lt"/>
              </a:endParaRPr>
            </a:p>
          </p:txBody>
        </p:sp>
        <p:sp>
          <p:nvSpPr>
            <p:cNvPr id="281" name="Freeform 277"/>
            <p:cNvSpPr>
              <a:spLocks/>
            </p:cNvSpPr>
            <p:nvPr/>
          </p:nvSpPr>
          <p:spPr bwMode="auto">
            <a:xfrm>
              <a:off x="2575" y="3383"/>
              <a:ext cx="29" cy="55"/>
            </a:xfrm>
            <a:custGeom>
              <a:avLst/>
              <a:gdLst>
                <a:gd name="T0" fmla="*/ 29 w 29"/>
                <a:gd name="T1" fmla="*/ 30 h 55"/>
                <a:gd name="T2" fmla="*/ 29 w 29"/>
                <a:gd name="T3" fmla="*/ 55 h 55"/>
                <a:gd name="T4" fmla="*/ 0 w 29"/>
                <a:gd name="T5" fmla="*/ 27 h 55"/>
                <a:gd name="T6" fmla="*/ 0 w 29"/>
                <a:gd name="T7" fmla="*/ 0 h 55"/>
                <a:gd name="T8" fmla="*/ 29 w 29"/>
                <a:gd name="T9" fmla="*/ 30 h 55"/>
                <a:gd name="T10" fmla="*/ 0 60000 65536"/>
                <a:gd name="T11" fmla="*/ 0 60000 65536"/>
                <a:gd name="T12" fmla="*/ 0 60000 65536"/>
                <a:gd name="T13" fmla="*/ 0 60000 65536"/>
                <a:gd name="T14" fmla="*/ 0 60000 65536"/>
                <a:gd name="T15" fmla="*/ 0 w 29"/>
                <a:gd name="T16" fmla="*/ 0 h 55"/>
                <a:gd name="T17" fmla="*/ 29 w 29"/>
                <a:gd name="T18" fmla="*/ 55 h 55"/>
              </a:gdLst>
              <a:ahLst/>
              <a:cxnLst>
                <a:cxn ang="T10">
                  <a:pos x="T0" y="T1"/>
                </a:cxn>
                <a:cxn ang="T11">
                  <a:pos x="T2" y="T3"/>
                </a:cxn>
                <a:cxn ang="T12">
                  <a:pos x="T4" y="T5"/>
                </a:cxn>
                <a:cxn ang="T13">
                  <a:pos x="T6" y="T7"/>
                </a:cxn>
                <a:cxn ang="T14">
                  <a:pos x="T8" y="T9"/>
                </a:cxn>
              </a:cxnLst>
              <a:rect l="T15" t="T16" r="T17" b="T18"/>
              <a:pathLst>
                <a:path w="29" h="55">
                  <a:moveTo>
                    <a:pt x="29" y="30"/>
                  </a:moveTo>
                  <a:lnTo>
                    <a:pt x="29" y="55"/>
                  </a:lnTo>
                  <a:lnTo>
                    <a:pt x="0" y="27"/>
                  </a:lnTo>
                  <a:lnTo>
                    <a:pt x="0" y="0"/>
                  </a:lnTo>
                  <a:lnTo>
                    <a:pt x="29" y="30"/>
                  </a:lnTo>
                  <a:close/>
                </a:path>
              </a:pathLst>
            </a:custGeom>
            <a:solidFill>
              <a:srgbClr val="800000"/>
            </a:solidFill>
            <a:ln w="9525">
              <a:noFill/>
              <a:round/>
              <a:headEnd/>
              <a:tailEnd/>
            </a:ln>
          </p:spPr>
          <p:txBody>
            <a:bodyPr/>
            <a:lstStyle/>
            <a:p>
              <a:endParaRPr lang="en-US">
                <a:latin typeface="+mj-lt"/>
              </a:endParaRPr>
            </a:p>
          </p:txBody>
        </p:sp>
        <p:sp>
          <p:nvSpPr>
            <p:cNvPr id="282" name="Freeform 278"/>
            <p:cNvSpPr>
              <a:spLocks/>
            </p:cNvSpPr>
            <p:nvPr/>
          </p:nvSpPr>
          <p:spPr bwMode="auto">
            <a:xfrm>
              <a:off x="2676" y="3486"/>
              <a:ext cx="39" cy="71"/>
            </a:xfrm>
            <a:custGeom>
              <a:avLst/>
              <a:gdLst>
                <a:gd name="T0" fmla="*/ 39 w 39"/>
                <a:gd name="T1" fmla="*/ 43 h 71"/>
                <a:gd name="T2" fmla="*/ 39 w 39"/>
                <a:gd name="T3" fmla="*/ 71 h 71"/>
                <a:gd name="T4" fmla="*/ 0 w 39"/>
                <a:gd name="T5" fmla="*/ 30 h 71"/>
                <a:gd name="T6" fmla="*/ 0 w 39"/>
                <a:gd name="T7" fmla="*/ 0 h 71"/>
                <a:gd name="T8" fmla="*/ 39 w 39"/>
                <a:gd name="T9" fmla="*/ 43 h 71"/>
                <a:gd name="T10" fmla="*/ 0 60000 65536"/>
                <a:gd name="T11" fmla="*/ 0 60000 65536"/>
                <a:gd name="T12" fmla="*/ 0 60000 65536"/>
                <a:gd name="T13" fmla="*/ 0 60000 65536"/>
                <a:gd name="T14" fmla="*/ 0 60000 65536"/>
                <a:gd name="T15" fmla="*/ 0 w 39"/>
                <a:gd name="T16" fmla="*/ 0 h 71"/>
                <a:gd name="T17" fmla="*/ 39 w 39"/>
                <a:gd name="T18" fmla="*/ 71 h 71"/>
              </a:gdLst>
              <a:ahLst/>
              <a:cxnLst>
                <a:cxn ang="T10">
                  <a:pos x="T0" y="T1"/>
                </a:cxn>
                <a:cxn ang="T11">
                  <a:pos x="T2" y="T3"/>
                </a:cxn>
                <a:cxn ang="T12">
                  <a:pos x="T4" y="T5"/>
                </a:cxn>
                <a:cxn ang="T13">
                  <a:pos x="T6" y="T7"/>
                </a:cxn>
                <a:cxn ang="T14">
                  <a:pos x="T8" y="T9"/>
                </a:cxn>
              </a:cxnLst>
              <a:rect l="T15" t="T16" r="T17" b="T18"/>
              <a:pathLst>
                <a:path w="39" h="71">
                  <a:moveTo>
                    <a:pt x="39" y="43"/>
                  </a:moveTo>
                  <a:lnTo>
                    <a:pt x="39" y="71"/>
                  </a:lnTo>
                  <a:lnTo>
                    <a:pt x="0" y="30"/>
                  </a:lnTo>
                  <a:lnTo>
                    <a:pt x="0" y="0"/>
                  </a:lnTo>
                  <a:lnTo>
                    <a:pt x="39" y="43"/>
                  </a:lnTo>
                  <a:close/>
                </a:path>
              </a:pathLst>
            </a:custGeom>
            <a:solidFill>
              <a:srgbClr val="800000"/>
            </a:solidFill>
            <a:ln w="9525">
              <a:noFill/>
              <a:round/>
              <a:headEnd/>
              <a:tailEnd/>
            </a:ln>
          </p:spPr>
          <p:txBody>
            <a:bodyPr/>
            <a:lstStyle/>
            <a:p>
              <a:endParaRPr lang="en-US">
                <a:latin typeface="+mj-lt"/>
              </a:endParaRPr>
            </a:p>
          </p:txBody>
        </p:sp>
        <p:sp>
          <p:nvSpPr>
            <p:cNvPr id="283" name="Freeform 279"/>
            <p:cNvSpPr>
              <a:spLocks/>
            </p:cNvSpPr>
            <p:nvPr/>
          </p:nvSpPr>
          <p:spPr bwMode="auto">
            <a:xfrm>
              <a:off x="2642" y="3451"/>
              <a:ext cx="32" cy="64"/>
            </a:xfrm>
            <a:custGeom>
              <a:avLst/>
              <a:gdLst>
                <a:gd name="T0" fmla="*/ 32 w 32"/>
                <a:gd name="T1" fmla="*/ 34 h 64"/>
                <a:gd name="T2" fmla="*/ 32 w 32"/>
                <a:gd name="T3" fmla="*/ 64 h 64"/>
                <a:gd name="T4" fmla="*/ 0 w 32"/>
                <a:gd name="T5" fmla="*/ 29 h 64"/>
                <a:gd name="T6" fmla="*/ 0 w 32"/>
                <a:gd name="T7" fmla="*/ 0 h 64"/>
                <a:gd name="T8" fmla="*/ 32 w 32"/>
                <a:gd name="T9" fmla="*/ 34 h 64"/>
                <a:gd name="T10" fmla="*/ 0 60000 65536"/>
                <a:gd name="T11" fmla="*/ 0 60000 65536"/>
                <a:gd name="T12" fmla="*/ 0 60000 65536"/>
                <a:gd name="T13" fmla="*/ 0 60000 65536"/>
                <a:gd name="T14" fmla="*/ 0 60000 65536"/>
                <a:gd name="T15" fmla="*/ 0 w 32"/>
                <a:gd name="T16" fmla="*/ 0 h 64"/>
                <a:gd name="T17" fmla="*/ 32 w 32"/>
                <a:gd name="T18" fmla="*/ 64 h 64"/>
              </a:gdLst>
              <a:ahLst/>
              <a:cxnLst>
                <a:cxn ang="T10">
                  <a:pos x="T0" y="T1"/>
                </a:cxn>
                <a:cxn ang="T11">
                  <a:pos x="T2" y="T3"/>
                </a:cxn>
                <a:cxn ang="T12">
                  <a:pos x="T4" y="T5"/>
                </a:cxn>
                <a:cxn ang="T13">
                  <a:pos x="T6" y="T7"/>
                </a:cxn>
                <a:cxn ang="T14">
                  <a:pos x="T8" y="T9"/>
                </a:cxn>
              </a:cxnLst>
              <a:rect l="T15" t="T16" r="T17" b="T18"/>
              <a:pathLst>
                <a:path w="32" h="64">
                  <a:moveTo>
                    <a:pt x="32" y="34"/>
                  </a:moveTo>
                  <a:lnTo>
                    <a:pt x="32" y="64"/>
                  </a:lnTo>
                  <a:lnTo>
                    <a:pt x="0" y="29"/>
                  </a:lnTo>
                  <a:lnTo>
                    <a:pt x="0" y="0"/>
                  </a:lnTo>
                  <a:lnTo>
                    <a:pt x="32" y="34"/>
                  </a:lnTo>
                  <a:close/>
                </a:path>
              </a:pathLst>
            </a:custGeom>
            <a:solidFill>
              <a:srgbClr val="800000"/>
            </a:solidFill>
            <a:ln w="9525">
              <a:noFill/>
              <a:round/>
              <a:headEnd/>
              <a:tailEnd/>
            </a:ln>
          </p:spPr>
          <p:txBody>
            <a:bodyPr/>
            <a:lstStyle/>
            <a:p>
              <a:endParaRPr lang="en-US">
                <a:latin typeface="+mj-lt"/>
              </a:endParaRPr>
            </a:p>
          </p:txBody>
        </p:sp>
        <p:sp>
          <p:nvSpPr>
            <p:cNvPr id="284" name="Freeform 280"/>
            <p:cNvSpPr>
              <a:spLocks/>
            </p:cNvSpPr>
            <p:nvPr/>
          </p:nvSpPr>
          <p:spPr bwMode="auto">
            <a:xfrm>
              <a:off x="2606" y="3415"/>
              <a:ext cx="34" cy="62"/>
            </a:xfrm>
            <a:custGeom>
              <a:avLst/>
              <a:gdLst>
                <a:gd name="T0" fmla="*/ 34 w 34"/>
                <a:gd name="T1" fmla="*/ 34 h 62"/>
                <a:gd name="T2" fmla="*/ 34 w 34"/>
                <a:gd name="T3" fmla="*/ 62 h 62"/>
                <a:gd name="T4" fmla="*/ 0 w 34"/>
                <a:gd name="T5" fmla="*/ 26 h 62"/>
                <a:gd name="T6" fmla="*/ 0 w 34"/>
                <a:gd name="T7" fmla="*/ 0 h 62"/>
                <a:gd name="T8" fmla="*/ 34 w 34"/>
                <a:gd name="T9" fmla="*/ 34 h 62"/>
                <a:gd name="T10" fmla="*/ 0 60000 65536"/>
                <a:gd name="T11" fmla="*/ 0 60000 65536"/>
                <a:gd name="T12" fmla="*/ 0 60000 65536"/>
                <a:gd name="T13" fmla="*/ 0 60000 65536"/>
                <a:gd name="T14" fmla="*/ 0 60000 65536"/>
                <a:gd name="T15" fmla="*/ 0 w 34"/>
                <a:gd name="T16" fmla="*/ 0 h 62"/>
                <a:gd name="T17" fmla="*/ 34 w 34"/>
                <a:gd name="T18" fmla="*/ 62 h 62"/>
              </a:gdLst>
              <a:ahLst/>
              <a:cxnLst>
                <a:cxn ang="T10">
                  <a:pos x="T0" y="T1"/>
                </a:cxn>
                <a:cxn ang="T11">
                  <a:pos x="T2" y="T3"/>
                </a:cxn>
                <a:cxn ang="T12">
                  <a:pos x="T4" y="T5"/>
                </a:cxn>
                <a:cxn ang="T13">
                  <a:pos x="T6" y="T7"/>
                </a:cxn>
                <a:cxn ang="T14">
                  <a:pos x="T8" y="T9"/>
                </a:cxn>
              </a:cxnLst>
              <a:rect l="T15" t="T16" r="T17" b="T18"/>
              <a:pathLst>
                <a:path w="34" h="62">
                  <a:moveTo>
                    <a:pt x="34" y="34"/>
                  </a:moveTo>
                  <a:lnTo>
                    <a:pt x="34" y="62"/>
                  </a:lnTo>
                  <a:lnTo>
                    <a:pt x="0" y="26"/>
                  </a:lnTo>
                  <a:lnTo>
                    <a:pt x="0" y="0"/>
                  </a:lnTo>
                  <a:lnTo>
                    <a:pt x="34" y="34"/>
                  </a:lnTo>
                  <a:close/>
                </a:path>
              </a:pathLst>
            </a:custGeom>
            <a:solidFill>
              <a:srgbClr val="800000"/>
            </a:solidFill>
            <a:ln w="9525">
              <a:noFill/>
              <a:round/>
              <a:headEnd/>
              <a:tailEnd/>
            </a:ln>
          </p:spPr>
          <p:txBody>
            <a:bodyPr/>
            <a:lstStyle/>
            <a:p>
              <a:endParaRPr lang="en-US">
                <a:latin typeface="+mj-lt"/>
              </a:endParaRPr>
            </a:p>
          </p:txBody>
        </p:sp>
        <p:sp>
          <p:nvSpPr>
            <p:cNvPr id="285" name="Freeform 281"/>
            <p:cNvSpPr>
              <a:spLocks/>
            </p:cNvSpPr>
            <p:nvPr/>
          </p:nvSpPr>
          <p:spPr bwMode="auto">
            <a:xfrm>
              <a:off x="2575" y="2999"/>
              <a:ext cx="30" cy="44"/>
            </a:xfrm>
            <a:custGeom>
              <a:avLst/>
              <a:gdLst>
                <a:gd name="T0" fmla="*/ 30 w 30"/>
                <a:gd name="T1" fmla="*/ 17 h 44"/>
                <a:gd name="T2" fmla="*/ 30 w 30"/>
                <a:gd name="T3" fmla="*/ 44 h 44"/>
                <a:gd name="T4" fmla="*/ 0 w 30"/>
                <a:gd name="T5" fmla="*/ 27 h 44"/>
                <a:gd name="T6" fmla="*/ 0 w 30"/>
                <a:gd name="T7" fmla="*/ 0 h 44"/>
                <a:gd name="T8" fmla="*/ 30 w 30"/>
                <a:gd name="T9" fmla="*/ 17 h 44"/>
                <a:gd name="T10" fmla="*/ 0 60000 65536"/>
                <a:gd name="T11" fmla="*/ 0 60000 65536"/>
                <a:gd name="T12" fmla="*/ 0 60000 65536"/>
                <a:gd name="T13" fmla="*/ 0 60000 65536"/>
                <a:gd name="T14" fmla="*/ 0 60000 65536"/>
                <a:gd name="T15" fmla="*/ 0 w 30"/>
                <a:gd name="T16" fmla="*/ 0 h 44"/>
                <a:gd name="T17" fmla="*/ 30 w 30"/>
                <a:gd name="T18" fmla="*/ 44 h 44"/>
              </a:gdLst>
              <a:ahLst/>
              <a:cxnLst>
                <a:cxn ang="T10">
                  <a:pos x="T0" y="T1"/>
                </a:cxn>
                <a:cxn ang="T11">
                  <a:pos x="T2" y="T3"/>
                </a:cxn>
                <a:cxn ang="T12">
                  <a:pos x="T4" y="T5"/>
                </a:cxn>
                <a:cxn ang="T13">
                  <a:pos x="T6" y="T7"/>
                </a:cxn>
                <a:cxn ang="T14">
                  <a:pos x="T8" y="T9"/>
                </a:cxn>
              </a:cxnLst>
              <a:rect l="T15" t="T16" r="T17" b="T18"/>
              <a:pathLst>
                <a:path w="30" h="44">
                  <a:moveTo>
                    <a:pt x="30" y="17"/>
                  </a:moveTo>
                  <a:lnTo>
                    <a:pt x="30" y="44"/>
                  </a:lnTo>
                  <a:lnTo>
                    <a:pt x="0" y="27"/>
                  </a:lnTo>
                  <a:lnTo>
                    <a:pt x="0" y="0"/>
                  </a:lnTo>
                  <a:lnTo>
                    <a:pt x="30" y="17"/>
                  </a:lnTo>
                  <a:close/>
                </a:path>
              </a:pathLst>
            </a:custGeom>
            <a:solidFill>
              <a:srgbClr val="800000"/>
            </a:solidFill>
            <a:ln w="9525">
              <a:noFill/>
              <a:round/>
              <a:headEnd/>
              <a:tailEnd/>
            </a:ln>
          </p:spPr>
          <p:txBody>
            <a:bodyPr/>
            <a:lstStyle/>
            <a:p>
              <a:endParaRPr lang="en-US">
                <a:latin typeface="+mj-lt"/>
              </a:endParaRPr>
            </a:p>
          </p:txBody>
        </p:sp>
        <p:sp>
          <p:nvSpPr>
            <p:cNvPr id="286" name="Freeform 282"/>
            <p:cNvSpPr>
              <a:spLocks/>
            </p:cNvSpPr>
            <p:nvPr/>
          </p:nvSpPr>
          <p:spPr bwMode="auto">
            <a:xfrm>
              <a:off x="2643" y="3037"/>
              <a:ext cx="33" cy="50"/>
            </a:xfrm>
            <a:custGeom>
              <a:avLst/>
              <a:gdLst>
                <a:gd name="T0" fmla="*/ 33 w 33"/>
                <a:gd name="T1" fmla="*/ 19 h 50"/>
                <a:gd name="T2" fmla="*/ 33 w 33"/>
                <a:gd name="T3" fmla="*/ 50 h 50"/>
                <a:gd name="T4" fmla="*/ 0 w 33"/>
                <a:gd name="T5" fmla="*/ 30 h 50"/>
                <a:gd name="T6" fmla="*/ 0 w 33"/>
                <a:gd name="T7" fmla="*/ 0 h 50"/>
                <a:gd name="T8" fmla="*/ 33 w 33"/>
                <a:gd name="T9" fmla="*/ 19 h 50"/>
                <a:gd name="T10" fmla="*/ 0 60000 65536"/>
                <a:gd name="T11" fmla="*/ 0 60000 65536"/>
                <a:gd name="T12" fmla="*/ 0 60000 65536"/>
                <a:gd name="T13" fmla="*/ 0 60000 65536"/>
                <a:gd name="T14" fmla="*/ 0 60000 65536"/>
                <a:gd name="T15" fmla="*/ 0 w 33"/>
                <a:gd name="T16" fmla="*/ 0 h 50"/>
                <a:gd name="T17" fmla="*/ 33 w 33"/>
                <a:gd name="T18" fmla="*/ 50 h 50"/>
              </a:gdLst>
              <a:ahLst/>
              <a:cxnLst>
                <a:cxn ang="T10">
                  <a:pos x="T0" y="T1"/>
                </a:cxn>
                <a:cxn ang="T11">
                  <a:pos x="T2" y="T3"/>
                </a:cxn>
                <a:cxn ang="T12">
                  <a:pos x="T4" y="T5"/>
                </a:cxn>
                <a:cxn ang="T13">
                  <a:pos x="T6" y="T7"/>
                </a:cxn>
                <a:cxn ang="T14">
                  <a:pos x="T8" y="T9"/>
                </a:cxn>
              </a:cxnLst>
              <a:rect l="T15" t="T16" r="T17" b="T18"/>
              <a:pathLst>
                <a:path w="33" h="50">
                  <a:moveTo>
                    <a:pt x="33" y="19"/>
                  </a:moveTo>
                  <a:lnTo>
                    <a:pt x="33" y="50"/>
                  </a:lnTo>
                  <a:lnTo>
                    <a:pt x="0" y="30"/>
                  </a:lnTo>
                  <a:lnTo>
                    <a:pt x="0" y="0"/>
                  </a:lnTo>
                  <a:lnTo>
                    <a:pt x="33" y="19"/>
                  </a:lnTo>
                  <a:close/>
                </a:path>
              </a:pathLst>
            </a:custGeom>
            <a:solidFill>
              <a:srgbClr val="800000"/>
            </a:solidFill>
            <a:ln w="9525">
              <a:noFill/>
              <a:round/>
              <a:headEnd/>
              <a:tailEnd/>
            </a:ln>
          </p:spPr>
          <p:txBody>
            <a:bodyPr/>
            <a:lstStyle/>
            <a:p>
              <a:endParaRPr lang="en-US">
                <a:latin typeface="+mj-lt"/>
              </a:endParaRPr>
            </a:p>
          </p:txBody>
        </p:sp>
        <p:sp>
          <p:nvSpPr>
            <p:cNvPr id="287" name="Freeform 283"/>
            <p:cNvSpPr>
              <a:spLocks/>
            </p:cNvSpPr>
            <p:nvPr/>
          </p:nvSpPr>
          <p:spPr bwMode="auto">
            <a:xfrm>
              <a:off x="2607" y="3016"/>
              <a:ext cx="34" cy="49"/>
            </a:xfrm>
            <a:custGeom>
              <a:avLst/>
              <a:gdLst>
                <a:gd name="T0" fmla="*/ 34 w 34"/>
                <a:gd name="T1" fmla="*/ 21 h 49"/>
                <a:gd name="T2" fmla="*/ 34 w 34"/>
                <a:gd name="T3" fmla="*/ 49 h 49"/>
                <a:gd name="T4" fmla="*/ 0 w 34"/>
                <a:gd name="T5" fmla="*/ 28 h 49"/>
                <a:gd name="T6" fmla="*/ 0 w 34"/>
                <a:gd name="T7" fmla="*/ 0 h 49"/>
                <a:gd name="T8" fmla="*/ 34 w 34"/>
                <a:gd name="T9" fmla="*/ 21 h 49"/>
                <a:gd name="T10" fmla="*/ 0 60000 65536"/>
                <a:gd name="T11" fmla="*/ 0 60000 65536"/>
                <a:gd name="T12" fmla="*/ 0 60000 65536"/>
                <a:gd name="T13" fmla="*/ 0 60000 65536"/>
                <a:gd name="T14" fmla="*/ 0 60000 65536"/>
                <a:gd name="T15" fmla="*/ 0 w 34"/>
                <a:gd name="T16" fmla="*/ 0 h 49"/>
                <a:gd name="T17" fmla="*/ 34 w 34"/>
                <a:gd name="T18" fmla="*/ 49 h 49"/>
              </a:gdLst>
              <a:ahLst/>
              <a:cxnLst>
                <a:cxn ang="T10">
                  <a:pos x="T0" y="T1"/>
                </a:cxn>
                <a:cxn ang="T11">
                  <a:pos x="T2" y="T3"/>
                </a:cxn>
                <a:cxn ang="T12">
                  <a:pos x="T4" y="T5"/>
                </a:cxn>
                <a:cxn ang="T13">
                  <a:pos x="T6" y="T7"/>
                </a:cxn>
                <a:cxn ang="T14">
                  <a:pos x="T8" y="T9"/>
                </a:cxn>
              </a:cxnLst>
              <a:rect l="T15" t="T16" r="T17" b="T18"/>
              <a:pathLst>
                <a:path w="34" h="49">
                  <a:moveTo>
                    <a:pt x="34" y="21"/>
                  </a:moveTo>
                  <a:lnTo>
                    <a:pt x="34" y="49"/>
                  </a:lnTo>
                  <a:lnTo>
                    <a:pt x="0" y="28"/>
                  </a:lnTo>
                  <a:lnTo>
                    <a:pt x="0" y="0"/>
                  </a:lnTo>
                  <a:lnTo>
                    <a:pt x="34" y="21"/>
                  </a:lnTo>
                  <a:close/>
                </a:path>
              </a:pathLst>
            </a:custGeom>
            <a:solidFill>
              <a:srgbClr val="800000"/>
            </a:solidFill>
            <a:ln w="9525">
              <a:noFill/>
              <a:round/>
              <a:headEnd/>
              <a:tailEnd/>
            </a:ln>
          </p:spPr>
          <p:txBody>
            <a:bodyPr/>
            <a:lstStyle/>
            <a:p>
              <a:endParaRPr lang="en-US">
                <a:latin typeface="+mj-lt"/>
              </a:endParaRPr>
            </a:p>
          </p:txBody>
        </p:sp>
        <p:sp>
          <p:nvSpPr>
            <p:cNvPr id="288" name="Freeform 284"/>
            <p:cNvSpPr>
              <a:spLocks/>
            </p:cNvSpPr>
            <p:nvPr/>
          </p:nvSpPr>
          <p:spPr bwMode="auto">
            <a:xfrm>
              <a:off x="2575" y="3062"/>
              <a:ext cx="30" cy="48"/>
            </a:xfrm>
            <a:custGeom>
              <a:avLst/>
              <a:gdLst>
                <a:gd name="T0" fmla="*/ 30 w 30"/>
                <a:gd name="T1" fmla="*/ 21 h 48"/>
                <a:gd name="T2" fmla="*/ 30 w 30"/>
                <a:gd name="T3" fmla="*/ 48 h 48"/>
                <a:gd name="T4" fmla="*/ 0 w 30"/>
                <a:gd name="T5" fmla="*/ 27 h 48"/>
                <a:gd name="T6" fmla="*/ 0 w 30"/>
                <a:gd name="T7" fmla="*/ 0 h 48"/>
                <a:gd name="T8" fmla="*/ 30 w 30"/>
                <a:gd name="T9" fmla="*/ 21 h 48"/>
                <a:gd name="T10" fmla="*/ 0 60000 65536"/>
                <a:gd name="T11" fmla="*/ 0 60000 65536"/>
                <a:gd name="T12" fmla="*/ 0 60000 65536"/>
                <a:gd name="T13" fmla="*/ 0 60000 65536"/>
                <a:gd name="T14" fmla="*/ 0 60000 65536"/>
                <a:gd name="T15" fmla="*/ 0 w 30"/>
                <a:gd name="T16" fmla="*/ 0 h 48"/>
                <a:gd name="T17" fmla="*/ 30 w 30"/>
                <a:gd name="T18" fmla="*/ 48 h 48"/>
              </a:gdLst>
              <a:ahLst/>
              <a:cxnLst>
                <a:cxn ang="T10">
                  <a:pos x="T0" y="T1"/>
                </a:cxn>
                <a:cxn ang="T11">
                  <a:pos x="T2" y="T3"/>
                </a:cxn>
                <a:cxn ang="T12">
                  <a:pos x="T4" y="T5"/>
                </a:cxn>
                <a:cxn ang="T13">
                  <a:pos x="T6" y="T7"/>
                </a:cxn>
                <a:cxn ang="T14">
                  <a:pos x="T8" y="T9"/>
                </a:cxn>
              </a:cxnLst>
              <a:rect l="T15" t="T16" r="T17" b="T18"/>
              <a:pathLst>
                <a:path w="30" h="48">
                  <a:moveTo>
                    <a:pt x="30" y="21"/>
                  </a:moveTo>
                  <a:lnTo>
                    <a:pt x="30" y="48"/>
                  </a:lnTo>
                  <a:lnTo>
                    <a:pt x="0" y="27"/>
                  </a:lnTo>
                  <a:lnTo>
                    <a:pt x="0" y="0"/>
                  </a:lnTo>
                  <a:lnTo>
                    <a:pt x="30" y="21"/>
                  </a:lnTo>
                  <a:close/>
                </a:path>
              </a:pathLst>
            </a:custGeom>
            <a:solidFill>
              <a:srgbClr val="800000"/>
            </a:solidFill>
            <a:ln w="9525">
              <a:noFill/>
              <a:round/>
              <a:headEnd/>
              <a:tailEnd/>
            </a:ln>
          </p:spPr>
          <p:txBody>
            <a:bodyPr/>
            <a:lstStyle/>
            <a:p>
              <a:endParaRPr lang="en-US">
                <a:latin typeface="+mj-lt"/>
              </a:endParaRPr>
            </a:p>
          </p:txBody>
        </p:sp>
        <p:sp>
          <p:nvSpPr>
            <p:cNvPr id="289" name="Freeform 285"/>
            <p:cNvSpPr>
              <a:spLocks/>
            </p:cNvSpPr>
            <p:nvPr/>
          </p:nvSpPr>
          <p:spPr bwMode="auto">
            <a:xfrm>
              <a:off x="2677" y="3130"/>
              <a:ext cx="39" cy="56"/>
            </a:xfrm>
            <a:custGeom>
              <a:avLst/>
              <a:gdLst>
                <a:gd name="T0" fmla="*/ 39 w 39"/>
                <a:gd name="T1" fmla="*/ 25 h 56"/>
                <a:gd name="T2" fmla="*/ 39 w 39"/>
                <a:gd name="T3" fmla="*/ 56 h 56"/>
                <a:gd name="T4" fmla="*/ 0 w 39"/>
                <a:gd name="T5" fmla="*/ 30 h 56"/>
                <a:gd name="T6" fmla="*/ 0 w 39"/>
                <a:gd name="T7" fmla="*/ 0 h 56"/>
                <a:gd name="T8" fmla="*/ 39 w 39"/>
                <a:gd name="T9" fmla="*/ 25 h 56"/>
                <a:gd name="T10" fmla="*/ 0 60000 65536"/>
                <a:gd name="T11" fmla="*/ 0 60000 65536"/>
                <a:gd name="T12" fmla="*/ 0 60000 65536"/>
                <a:gd name="T13" fmla="*/ 0 60000 65536"/>
                <a:gd name="T14" fmla="*/ 0 60000 65536"/>
                <a:gd name="T15" fmla="*/ 0 w 39"/>
                <a:gd name="T16" fmla="*/ 0 h 56"/>
                <a:gd name="T17" fmla="*/ 39 w 39"/>
                <a:gd name="T18" fmla="*/ 56 h 56"/>
              </a:gdLst>
              <a:ahLst/>
              <a:cxnLst>
                <a:cxn ang="T10">
                  <a:pos x="T0" y="T1"/>
                </a:cxn>
                <a:cxn ang="T11">
                  <a:pos x="T2" y="T3"/>
                </a:cxn>
                <a:cxn ang="T12">
                  <a:pos x="T4" y="T5"/>
                </a:cxn>
                <a:cxn ang="T13">
                  <a:pos x="T6" y="T7"/>
                </a:cxn>
                <a:cxn ang="T14">
                  <a:pos x="T8" y="T9"/>
                </a:cxn>
              </a:cxnLst>
              <a:rect l="T15" t="T16" r="T17" b="T18"/>
              <a:pathLst>
                <a:path w="39" h="56">
                  <a:moveTo>
                    <a:pt x="39" y="25"/>
                  </a:moveTo>
                  <a:lnTo>
                    <a:pt x="39" y="56"/>
                  </a:lnTo>
                  <a:lnTo>
                    <a:pt x="0" y="30"/>
                  </a:lnTo>
                  <a:lnTo>
                    <a:pt x="0" y="0"/>
                  </a:lnTo>
                  <a:lnTo>
                    <a:pt x="39" y="25"/>
                  </a:lnTo>
                  <a:close/>
                </a:path>
              </a:pathLst>
            </a:custGeom>
            <a:solidFill>
              <a:srgbClr val="800000"/>
            </a:solidFill>
            <a:ln w="9525">
              <a:noFill/>
              <a:round/>
              <a:headEnd/>
              <a:tailEnd/>
            </a:ln>
          </p:spPr>
          <p:txBody>
            <a:bodyPr/>
            <a:lstStyle/>
            <a:p>
              <a:endParaRPr lang="en-US">
                <a:latin typeface="+mj-lt"/>
              </a:endParaRPr>
            </a:p>
          </p:txBody>
        </p:sp>
        <p:sp>
          <p:nvSpPr>
            <p:cNvPr id="290" name="Freeform 286"/>
            <p:cNvSpPr>
              <a:spLocks/>
            </p:cNvSpPr>
            <p:nvPr/>
          </p:nvSpPr>
          <p:spPr bwMode="auto">
            <a:xfrm>
              <a:off x="2643" y="3108"/>
              <a:ext cx="33" cy="51"/>
            </a:xfrm>
            <a:custGeom>
              <a:avLst/>
              <a:gdLst>
                <a:gd name="T0" fmla="*/ 33 w 33"/>
                <a:gd name="T1" fmla="*/ 21 h 51"/>
                <a:gd name="T2" fmla="*/ 33 w 33"/>
                <a:gd name="T3" fmla="*/ 51 h 51"/>
                <a:gd name="T4" fmla="*/ 0 w 33"/>
                <a:gd name="T5" fmla="*/ 29 h 51"/>
                <a:gd name="T6" fmla="*/ 0 w 33"/>
                <a:gd name="T7" fmla="*/ 0 h 51"/>
                <a:gd name="T8" fmla="*/ 33 w 33"/>
                <a:gd name="T9" fmla="*/ 21 h 51"/>
                <a:gd name="T10" fmla="*/ 0 60000 65536"/>
                <a:gd name="T11" fmla="*/ 0 60000 65536"/>
                <a:gd name="T12" fmla="*/ 0 60000 65536"/>
                <a:gd name="T13" fmla="*/ 0 60000 65536"/>
                <a:gd name="T14" fmla="*/ 0 60000 65536"/>
                <a:gd name="T15" fmla="*/ 0 w 33"/>
                <a:gd name="T16" fmla="*/ 0 h 51"/>
                <a:gd name="T17" fmla="*/ 33 w 33"/>
                <a:gd name="T18" fmla="*/ 51 h 51"/>
              </a:gdLst>
              <a:ahLst/>
              <a:cxnLst>
                <a:cxn ang="T10">
                  <a:pos x="T0" y="T1"/>
                </a:cxn>
                <a:cxn ang="T11">
                  <a:pos x="T2" y="T3"/>
                </a:cxn>
                <a:cxn ang="T12">
                  <a:pos x="T4" y="T5"/>
                </a:cxn>
                <a:cxn ang="T13">
                  <a:pos x="T6" y="T7"/>
                </a:cxn>
                <a:cxn ang="T14">
                  <a:pos x="T8" y="T9"/>
                </a:cxn>
              </a:cxnLst>
              <a:rect l="T15" t="T16" r="T17" b="T18"/>
              <a:pathLst>
                <a:path w="33" h="51">
                  <a:moveTo>
                    <a:pt x="33" y="21"/>
                  </a:moveTo>
                  <a:lnTo>
                    <a:pt x="33" y="51"/>
                  </a:lnTo>
                  <a:lnTo>
                    <a:pt x="0" y="29"/>
                  </a:lnTo>
                  <a:lnTo>
                    <a:pt x="0" y="0"/>
                  </a:lnTo>
                  <a:lnTo>
                    <a:pt x="33" y="21"/>
                  </a:lnTo>
                  <a:close/>
                </a:path>
              </a:pathLst>
            </a:custGeom>
            <a:solidFill>
              <a:srgbClr val="800000"/>
            </a:solidFill>
            <a:ln w="9525">
              <a:noFill/>
              <a:round/>
              <a:headEnd/>
              <a:tailEnd/>
            </a:ln>
          </p:spPr>
          <p:txBody>
            <a:bodyPr/>
            <a:lstStyle/>
            <a:p>
              <a:endParaRPr lang="en-US">
                <a:latin typeface="+mj-lt"/>
              </a:endParaRPr>
            </a:p>
          </p:txBody>
        </p:sp>
        <p:sp>
          <p:nvSpPr>
            <p:cNvPr id="291" name="Freeform 287"/>
            <p:cNvSpPr>
              <a:spLocks/>
            </p:cNvSpPr>
            <p:nvPr/>
          </p:nvSpPr>
          <p:spPr bwMode="auto">
            <a:xfrm>
              <a:off x="2607" y="3084"/>
              <a:ext cx="34" cy="50"/>
            </a:xfrm>
            <a:custGeom>
              <a:avLst/>
              <a:gdLst>
                <a:gd name="T0" fmla="*/ 34 w 34"/>
                <a:gd name="T1" fmla="*/ 22 h 50"/>
                <a:gd name="T2" fmla="*/ 34 w 34"/>
                <a:gd name="T3" fmla="*/ 50 h 50"/>
                <a:gd name="T4" fmla="*/ 0 w 34"/>
                <a:gd name="T5" fmla="*/ 27 h 50"/>
                <a:gd name="T6" fmla="*/ 0 w 34"/>
                <a:gd name="T7" fmla="*/ 0 h 50"/>
                <a:gd name="T8" fmla="*/ 34 w 34"/>
                <a:gd name="T9" fmla="*/ 22 h 50"/>
                <a:gd name="T10" fmla="*/ 0 60000 65536"/>
                <a:gd name="T11" fmla="*/ 0 60000 65536"/>
                <a:gd name="T12" fmla="*/ 0 60000 65536"/>
                <a:gd name="T13" fmla="*/ 0 60000 65536"/>
                <a:gd name="T14" fmla="*/ 0 60000 65536"/>
                <a:gd name="T15" fmla="*/ 0 w 34"/>
                <a:gd name="T16" fmla="*/ 0 h 50"/>
                <a:gd name="T17" fmla="*/ 34 w 34"/>
                <a:gd name="T18" fmla="*/ 50 h 50"/>
              </a:gdLst>
              <a:ahLst/>
              <a:cxnLst>
                <a:cxn ang="T10">
                  <a:pos x="T0" y="T1"/>
                </a:cxn>
                <a:cxn ang="T11">
                  <a:pos x="T2" y="T3"/>
                </a:cxn>
                <a:cxn ang="T12">
                  <a:pos x="T4" y="T5"/>
                </a:cxn>
                <a:cxn ang="T13">
                  <a:pos x="T6" y="T7"/>
                </a:cxn>
                <a:cxn ang="T14">
                  <a:pos x="T8" y="T9"/>
                </a:cxn>
              </a:cxnLst>
              <a:rect l="T15" t="T16" r="T17" b="T18"/>
              <a:pathLst>
                <a:path w="34" h="50">
                  <a:moveTo>
                    <a:pt x="34" y="22"/>
                  </a:moveTo>
                  <a:lnTo>
                    <a:pt x="34" y="50"/>
                  </a:lnTo>
                  <a:lnTo>
                    <a:pt x="0" y="27"/>
                  </a:lnTo>
                  <a:lnTo>
                    <a:pt x="0" y="0"/>
                  </a:lnTo>
                  <a:lnTo>
                    <a:pt x="34" y="22"/>
                  </a:lnTo>
                  <a:close/>
                </a:path>
              </a:pathLst>
            </a:custGeom>
            <a:solidFill>
              <a:srgbClr val="800000"/>
            </a:solidFill>
            <a:ln w="9525">
              <a:noFill/>
              <a:round/>
              <a:headEnd/>
              <a:tailEnd/>
            </a:ln>
          </p:spPr>
          <p:txBody>
            <a:bodyPr/>
            <a:lstStyle/>
            <a:p>
              <a:endParaRPr lang="en-US">
                <a:latin typeface="+mj-lt"/>
              </a:endParaRPr>
            </a:p>
          </p:txBody>
        </p:sp>
        <p:sp>
          <p:nvSpPr>
            <p:cNvPr id="292" name="Freeform 288"/>
            <p:cNvSpPr>
              <a:spLocks/>
            </p:cNvSpPr>
            <p:nvPr/>
          </p:nvSpPr>
          <p:spPr bwMode="auto">
            <a:xfrm>
              <a:off x="2575" y="3126"/>
              <a:ext cx="30" cy="49"/>
            </a:xfrm>
            <a:custGeom>
              <a:avLst/>
              <a:gdLst>
                <a:gd name="T0" fmla="*/ 30 w 30"/>
                <a:gd name="T1" fmla="*/ 24 h 49"/>
                <a:gd name="T2" fmla="*/ 30 w 30"/>
                <a:gd name="T3" fmla="*/ 49 h 49"/>
                <a:gd name="T4" fmla="*/ 0 w 30"/>
                <a:gd name="T5" fmla="*/ 27 h 49"/>
                <a:gd name="T6" fmla="*/ 0 w 30"/>
                <a:gd name="T7" fmla="*/ 0 h 49"/>
                <a:gd name="T8" fmla="*/ 30 w 30"/>
                <a:gd name="T9" fmla="*/ 24 h 49"/>
                <a:gd name="T10" fmla="*/ 0 60000 65536"/>
                <a:gd name="T11" fmla="*/ 0 60000 65536"/>
                <a:gd name="T12" fmla="*/ 0 60000 65536"/>
                <a:gd name="T13" fmla="*/ 0 60000 65536"/>
                <a:gd name="T14" fmla="*/ 0 60000 65536"/>
                <a:gd name="T15" fmla="*/ 0 w 30"/>
                <a:gd name="T16" fmla="*/ 0 h 49"/>
                <a:gd name="T17" fmla="*/ 30 w 30"/>
                <a:gd name="T18" fmla="*/ 49 h 49"/>
              </a:gdLst>
              <a:ahLst/>
              <a:cxnLst>
                <a:cxn ang="T10">
                  <a:pos x="T0" y="T1"/>
                </a:cxn>
                <a:cxn ang="T11">
                  <a:pos x="T2" y="T3"/>
                </a:cxn>
                <a:cxn ang="T12">
                  <a:pos x="T4" y="T5"/>
                </a:cxn>
                <a:cxn ang="T13">
                  <a:pos x="T6" y="T7"/>
                </a:cxn>
                <a:cxn ang="T14">
                  <a:pos x="T8" y="T9"/>
                </a:cxn>
              </a:cxnLst>
              <a:rect l="T15" t="T16" r="T17" b="T18"/>
              <a:pathLst>
                <a:path w="30" h="49">
                  <a:moveTo>
                    <a:pt x="30" y="24"/>
                  </a:moveTo>
                  <a:lnTo>
                    <a:pt x="30" y="49"/>
                  </a:lnTo>
                  <a:lnTo>
                    <a:pt x="0" y="27"/>
                  </a:lnTo>
                  <a:lnTo>
                    <a:pt x="0" y="0"/>
                  </a:lnTo>
                  <a:lnTo>
                    <a:pt x="30" y="24"/>
                  </a:lnTo>
                  <a:close/>
                </a:path>
              </a:pathLst>
            </a:custGeom>
            <a:solidFill>
              <a:srgbClr val="800000"/>
            </a:solidFill>
            <a:ln w="9525">
              <a:noFill/>
              <a:round/>
              <a:headEnd/>
              <a:tailEnd/>
            </a:ln>
          </p:spPr>
          <p:txBody>
            <a:bodyPr/>
            <a:lstStyle/>
            <a:p>
              <a:endParaRPr lang="en-US">
                <a:latin typeface="+mj-lt"/>
              </a:endParaRPr>
            </a:p>
          </p:txBody>
        </p:sp>
        <p:sp>
          <p:nvSpPr>
            <p:cNvPr id="293" name="Freeform 289"/>
            <p:cNvSpPr>
              <a:spLocks/>
            </p:cNvSpPr>
            <p:nvPr/>
          </p:nvSpPr>
          <p:spPr bwMode="auto">
            <a:xfrm>
              <a:off x="2643" y="3176"/>
              <a:ext cx="33" cy="54"/>
            </a:xfrm>
            <a:custGeom>
              <a:avLst/>
              <a:gdLst>
                <a:gd name="T0" fmla="*/ 33 w 33"/>
                <a:gd name="T1" fmla="*/ 24 h 54"/>
                <a:gd name="T2" fmla="*/ 33 w 33"/>
                <a:gd name="T3" fmla="*/ 54 h 54"/>
                <a:gd name="T4" fmla="*/ 0 w 33"/>
                <a:gd name="T5" fmla="*/ 30 h 54"/>
                <a:gd name="T6" fmla="*/ 0 w 33"/>
                <a:gd name="T7" fmla="*/ 0 h 54"/>
                <a:gd name="T8" fmla="*/ 33 w 33"/>
                <a:gd name="T9" fmla="*/ 24 h 54"/>
                <a:gd name="T10" fmla="*/ 0 60000 65536"/>
                <a:gd name="T11" fmla="*/ 0 60000 65536"/>
                <a:gd name="T12" fmla="*/ 0 60000 65536"/>
                <a:gd name="T13" fmla="*/ 0 60000 65536"/>
                <a:gd name="T14" fmla="*/ 0 60000 65536"/>
                <a:gd name="T15" fmla="*/ 0 w 33"/>
                <a:gd name="T16" fmla="*/ 0 h 54"/>
                <a:gd name="T17" fmla="*/ 33 w 33"/>
                <a:gd name="T18" fmla="*/ 54 h 54"/>
              </a:gdLst>
              <a:ahLst/>
              <a:cxnLst>
                <a:cxn ang="T10">
                  <a:pos x="T0" y="T1"/>
                </a:cxn>
                <a:cxn ang="T11">
                  <a:pos x="T2" y="T3"/>
                </a:cxn>
                <a:cxn ang="T12">
                  <a:pos x="T4" y="T5"/>
                </a:cxn>
                <a:cxn ang="T13">
                  <a:pos x="T6" y="T7"/>
                </a:cxn>
                <a:cxn ang="T14">
                  <a:pos x="T8" y="T9"/>
                </a:cxn>
              </a:cxnLst>
              <a:rect l="T15" t="T16" r="T17" b="T18"/>
              <a:pathLst>
                <a:path w="33" h="54">
                  <a:moveTo>
                    <a:pt x="33" y="24"/>
                  </a:moveTo>
                  <a:lnTo>
                    <a:pt x="33" y="54"/>
                  </a:lnTo>
                  <a:lnTo>
                    <a:pt x="0" y="30"/>
                  </a:lnTo>
                  <a:lnTo>
                    <a:pt x="0" y="0"/>
                  </a:lnTo>
                  <a:lnTo>
                    <a:pt x="33" y="24"/>
                  </a:lnTo>
                  <a:close/>
                </a:path>
              </a:pathLst>
            </a:custGeom>
            <a:solidFill>
              <a:srgbClr val="800000"/>
            </a:solidFill>
            <a:ln w="9525">
              <a:noFill/>
              <a:round/>
              <a:headEnd/>
              <a:tailEnd/>
            </a:ln>
          </p:spPr>
          <p:txBody>
            <a:bodyPr/>
            <a:lstStyle/>
            <a:p>
              <a:endParaRPr lang="en-US">
                <a:latin typeface="+mj-lt"/>
              </a:endParaRPr>
            </a:p>
          </p:txBody>
        </p:sp>
        <p:sp>
          <p:nvSpPr>
            <p:cNvPr id="294" name="Freeform 290"/>
            <p:cNvSpPr>
              <a:spLocks/>
            </p:cNvSpPr>
            <p:nvPr/>
          </p:nvSpPr>
          <p:spPr bwMode="auto">
            <a:xfrm>
              <a:off x="2607" y="3150"/>
              <a:ext cx="34" cy="53"/>
            </a:xfrm>
            <a:custGeom>
              <a:avLst/>
              <a:gdLst>
                <a:gd name="T0" fmla="*/ 34 w 34"/>
                <a:gd name="T1" fmla="*/ 25 h 53"/>
                <a:gd name="T2" fmla="*/ 34 w 34"/>
                <a:gd name="T3" fmla="*/ 53 h 53"/>
                <a:gd name="T4" fmla="*/ 0 w 34"/>
                <a:gd name="T5" fmla="*/ 28 h 53"/>
                <a:gd name="T6" fmla="*/ 0 w 34"/>
                <a:gd name="T7" fmla="*/ 0 h 53"/>
                <a:gd name="T8" fmla="*/ 34 w 34"/>
                <a:gd name="T9" fmla="*/ 25 h 53"/>
                <a:gd name="T10" fmla="*/ 0 60000 65536"/>
                <a:gd name="T11" fmla="*/ 0 60000 65536"/>
                <a:gd name="T12" fmla="*/ 0 60000 65536"/>
                <a:gd name="T13" fmla="*/ 0 60000 65536"/>
                <a:gd name="T14" fmla="*/ 0 60000 65536"/>
                <a:gd name="T15" fmla="*/ 0 w 34"/>
                <a:gd name="T16" fmla="*/ 0 h 53"/>
                <a:gd name="T17" fmla="*/ 34 w 34"/>
                <a:gd name="T18" fmla="*/ 53 h 53"/>
              </a:gdLst>
              <a:ahLst/>
              <a:cxnLst>
                <a:cxn ang="T10">
                  <a:pos x="T0" y="T1"/>
                </a:cxn>
                <a:cxn ang="T11">
                  <a:pos x="T2" y="T3"/>
                </a:cxn>
                <a:cxn ang="T12">
                  <a:pos x="T4" y="T5"/>
                </a:cxn>
                <a:cxn ang="T13">
                  <a:pos x="T6" y="T7"/>
                </a:cxn>
                <a:cxn ang="T14">
                  <a:pos x="T8" y="T9"/>
                </a:cxn>
              </a:cxnLst>
              <a:rect l="T15" t="T16" r="T17" b="T18"/>
              <a:pathLst>
                <a:path w="34" h="53">
                  <a:moveTo>
                    <a:pt x="34" y="25"/>
                  </a:moveTo>
                  <a:lnTo>
                    <a:pt x="34" y="53"/>
                  </a:lnTo>
                  <a:lnTo>
                    <a:pt x="0" y="28"/>
                  </a:lnTo>
                  <a:lnTo>
                    <a:pt x="0" y="0"/>
                  </a:lnTo>
                  <a:lnTo>
                    <a:pt x="34" y="25"/>
                  </a:lnTo>
                  <a:close/>
                </a:path>
              </a:pathLst>
            </a:custGeom>
            <a:solidFill>
              <a:srgbClr val="800000"/>
            </a:solidFill>
            <a:ln w="9525">
              <a:noFill/>
              <a:round/>
              <a:headEnd/>
              <a:tailEnd/>
            </a:ln>
          </p:spPr>
          <p:txBody>
            <a:bodyPr/>
            <a:lstStyle/>
            <a:p>
              <a:endParaRPr lang="en-US">
                <a:latin typeface="+mj-lt"/>
              </a:endParaRPr>
            </a:p>
          </p:txBody>
        </p:sp>
        <p:sp>
          <p:nvSpPr>
            <p:cNvPr id="295" name="Freeform 291"/>
            <p:cNvSpPr>
              <a:spLocks/>
            </p:cNvSpPr>
            <p:nvPr/>
          </p:nvSpPr>
          <p:spPr bwMode="auto">
            <a:xfrm>
              <a:off x="2575" y="3191"/>
              <a:ext cx="29" cy="50"/>
            </a:xfrm>
            <a:custGeom>
              <a:avLst/>
              <a:gdLst>
                <a:gd name="T0" fmla="*/ 29 w 29"/>
                <a:gd name="T1" fmla="*/ 23 h 50"/>
                <a:gd name="T2" fmla="*/ 29 w 29"/>
                <a:gd name="T3" fmla="*/ 50 h 50"/>
                <a:gd name="T4" fmla="*/ 0 w 29"/>
                <a:gd name="T5" fmla="*/ 26 h 50"/>
                <a:gd name="T6" fmla="*/ 0 w 29"/>
                <a:gd name="T7" fmla="*/ 0 h 50"/>
                <a:gd name="T8" fmla="*/ 29 w 29"/>
                <a:gd name="T9" fmla="*/ 23 h 50"/>
                <a:gd name="T10" fmla="*/ 0 60000 65536"/>
                <a:gd name="T11" fmla="*/ 0 60000 65536"/>
                <a:gd name="T12" fmla="*/ 0 60000 65536"/>
                <a:gd name="T13" fmla="*/ 0 60000 65536"/>
                <a:gd name="T14" fmla="*/ 0 60000 65536"/>
                <a:gd name="T15" fmla="*/ 0 w 29"/>
                <a:gd name="T16" fmla="*/ 0 h 50"/>
                <a:gd name="T17" fmla="*/ 29 w 29"/>
                <a:gd name="T18" fmla="*/ 50 h 50"/>
              </a:gdLst>
              <a:ahLst/>
              <a:cxnLst>
                <a:cxn ang="T10">
                  <a:pos x="T0" y="T1"/>
                </a:cxn>
                <a:cxn ang="T11">
                  <a:pos x="T2" y="T3"/>
                </a:cxn>
                <a:cxn ang="T12">
                  <a:pos x="T4" y="T5"/>
                </a:cxn>
                <a:cxn ang="T13">
                  <a:pos x="T6" y="T7"/>
                </a:cxn>
                <a:cxn ang="T14">
                  <a:pos x="T8" y="T9"/>
                </a:cxn>
              </a:cxnLst>
              <a:rect l="T15" t="T16" r="T17" b="T18"/>
              <a:pathLst>
                <a:path w="29" h="50">
                  <a:moveTo>
                    <a:pt x="29" y="23"/>
                  </a:moveTo>
                  <a:lnTo>
                    <a:pt x="29" y="50"/>
                  </a:lnTo>
                  <a:lnTo>
                    <a:pt x="0" y="26"/>
                  </a:lnTo>
                  <a:lnTo>
                    <a:pt x="0" y="0"/>
                  </a:lnTo>
                  <a:lnTo>
                    <a:pt x="29" y="23"/>
                  </a:lnTo>
                  <a:close/>
                </a:path>
              </a:pathLst>
            </a:custGeom>
            <a:solidFill>
              <a:srgbClr val="800000"/>
            </a:solidFill>
            <a:ln w="9525">
              <a:noFill/>
              <a:round/>
              <a:headEnd/>
              <a:tailEnd/>
            </a:ln>
          </p:spPr>
          <p:txBody>
            <a:bodyPr/>
            <a:lstStyle/>
            <a:p>
              <a:endParaRPr lang="en-US">
                <a:latin typeface="+mj-lt"/>
              </a:endParaRPr>
            </a:p>
          </p:txBody>
        </p:sp>
        <p:sp>
          <p:nvSpPr>
            <p:cNvPr id="296" name="Freeform 292"/>
            <p:cNvSpPr>
              <a:spLocks/>
            </p:cNvSpPr>
            <p:nvPr/>
          </p:nvSpPr>
          <p:spPr bwMode="auto">
            <a:xfrm>
              <a:off x="2676" y="3271"/>
              <a:ext cx="40" cy="63"/>
            </a:xfrm>
            <a:custGeom>
              <a:avLst/>
              <a:gdLst>
                <a:gd name="T0" fmla="*/ 40 w 40"/>
                <a:gd name="T1" fmla="*/ 33 h 63"/>
                <a:gd name="T2" fmla="*/ 40 w 40"/>
                <a:gd name="T3" fmla="*/ 63 h 63"/>
                <a:gd name="T4" fmla="*/ 0 w 40"/>
                <a:gd name="T5" fmla="*/ 32 h 63"/>
                <a:gd name="T6" fmla="*/ 0 w 40"/>
                <a:gd name="T7" fmla="*/ 0 h 63"/>
                <a:gd name="T8" fmla="*/ 40 w 40"/>
                <a:gd name="T9" fmla="*/ 33 h 63"/>
                <a:gd name="T10" fmla="*/ 0 60000 65536"/>
                <a:gd name="T11" fmla="*/ 0 60000 65536"/>
                <a:gd name="T12" fmla="*/ 0 60000 65536"/>
                <a:gd name="T13" fmla="*/ 0 60000 65536"/>
                <a:gd name="T14" fmla="*/ 0 60000 65536"/>
                <a:gd name="T15" fmla="*/ 0 w 40"/>
                <a:gd name="T16" fmla="*/ 0 h 63"/>
                <a:gd name="T17" fmla="*/ 40 w 40"/>
                <a:gd name="T18" fmla="*/ 63 h 63"/>
              </a:gdLst>
              <a:ahLst/>
              <a:cxnLst>
                <a:cxn ang="T10">
                  <a:pos x="T0" y="T1"/>
                </a:cxn>
                <a:cxn ang="T11">
                  <a:pos x="T2" y="T3"/>
                </a:cxn>
                <a:cxn ang="T12">
                  <a:pos x="T4" y="T5"/>
                </a:cxn>
                <a:cxn ang="T13">
                  <a:pos x="T6" y="T7"/>
                </a:cxn>
                <a:cxn ang="T14">
                  <a:pos x="T8" y="T9"/>
                </a:cxn>
              </a:cxnLst>
              <a:rect l="T15" t="T16" r="T17" b="T18"/>
              <a:pathLst>
                <a:path w="40" h="63">
                  <a:moveTo>
                    <a:pt x="40" y="33"/>
                  </a:moveTo>
                  <a:lnTo>
                    <a:pt x="40" y="63"/>
                  </a:lnTo>
                  <a:lnTo>
                    <a:pt x="0" y="32"/>
                  </a:lnTo>
                  <a:lnTo>
                    <a:pt x="0" y="0"/>
                  </a:lnTo>
                  <a:lnTo>
                    <a:pt x="40" y="33"/>
                  </a:lnTo>
                  <a:close/>
                </a:path>
              </a:pathLst>
            </a:custGeom>
            <a:solidFill>
              <a:srgbClr val="400000"/>
            </a:solidFill>
            <a:ln w="9525">
              <a:noFill/>
              <a:round/>
              <a:headEnd/>
              <a:tailEnd/>
            </a:ln>
          </p:spPr>
          <p:txBody>
            <a:bodyPr/>
            <a:lstStyle/>
            <a:p>
              <a:endParaRPr lang="en-US">
                <a:latin typeface="+mj-lt"/>
              </a:endParaRPr>
            </a:p>
          </p:txBody>
        </p:sp>
        <p:sp>
          <p:nvSpPr>
            <p:cNvPr id="297" name="Freeform 293"/>
            <p:cNvSpPr>
              <a:spLocks/>
            </p:cNvSpPr>
            <p:nvPr/>
          </p:nvSpPr>
          <p:spPr bwMode="auto">
            <a:xfrm>
              <a:off x="2642" y="3244"/>
              <a:ext cx="32" cy="58"/>
            </a:xfrm>
            <a:custGeom>
              <a:avLst/>
              <a:gdLst>
                <a:gd name="T0" fmla="*/ 32 w 32"/>
                <a:gd name="T1" fmla="*/ 26 h 58"/>
                <a:gd name="T2" fmla="*/ 32 w 32"/>
                <a:gd name="T3" fmla="*/ 58 h 58"/>
                <a:gd name="T4" fmla="*/ 0 w 32"/>
                <a:gd name="T5" fmla="*/ 29 h 58"/>
                <a:gd name="T6" fmla="*/ 0 w 32"/>
                <a:gd name="T7" fmla="*/ 0 h 58"/>
                <a:gd name="T8" fmla="*/ 32 w 32"/>
                <a:gd name="T9" fmla="*/ 26 h 58"/>
                <a:gd name="T10" fmla="*/ 0 60000 65536"/>
                <a:gd name="T11" fmla="*/ 0 60000 65536"/>
                <a:gd name="T12" fmla="*/ 0 60000 65536"/>
                <a:gd name="T13" fmla="*/ 0 60000 65536"/>
                <a:gd name="T14" fmla="*/ 0 60000 65536"/>
                <a:gd name="T15" fmla="*/ 0 w 32"/>
                <a:gd name="T16" fmla="*/ 0 h 58"/>
                <a:gd name="T17" fmla="*/ 32 w 32"/>
                <a:gd name="T18" fmla="*/ 58 h 58"/>
              </a:gdLst>
              <a:ahLst/>
              <a:cxnLst>
                <a:cxn ang="T10">
                  <a:pos x="T0" y="T1"/>
                </a:cxn>
                <a:cxn ang="T11">
                  <a:pos x="T2" y="T3"/>
                </a:cxn>
                <a:cxn ang="T12">
                  <a:pos x="T4" y="T5"/>
                </a:cxn>
                <a:cxn ang="T13">
                  <a:pos x="T6" y="T7"/>
                </a:cxn>
                <a:cxn ang="T14">
                  <a:pos x="T8" y="T9"/>
                </a:cxn>
              </a:cxnLst>
              <a:rect l="T15" t="T16" r="T17" b="T18"/>
              <a:pathLst>
                <a:path w="32" h="58">
                  <a:moveTo>
                    <a:pt x="32" y="26"/>
                  </a:moveTo>
                  <a:lnTo>
                    <a:pt x="32" y="58"/>
                  </a:lnTo>
                  <a:lnTo>
                    <a:pt x="0" y="29"/>
                  </a:lnTo>
                  <a:lnTo>
                    <a:pt x="0" y="0"/>
                  </a:lnTo>
                  <a:lnTo>
                    <a:pt x="32" y="26"/>
                  </a:lnTo>
                  <a:close/>
                </a:path>
              </a:pathLst>
            </a:custGeom>
            <a:solidFill>
              <a:srgbClr val="800000"/>
            </a:solidFill>
            <a:ln w="9525">
              <a:noFill/>
              <a:round/>
              <a:headEnd/>
              <a:tailEnd/>
            </a:ln>
          </p:spPr>
          <p:txBody>
            <a:bodyPr/>
            <a:lstStyle/>
            <a:p>
              <a:endParaRPr lang="en-US">
                <a:latin typeface="+mj-lt"/>
              </a:endParaRPr>
            </a:p>
          </p:txBody>
        </p:sp>
        <p:sp>
          <p:nvSpPr>
            <p:cNvPr id="298" name="Freeform 294"/>
            <p:cNvSpPr>
              <a:spLocks/>
            </p:cNvSpPr>
            <p:nvPr/>
          </p:nvSpPr>
          <p:spPr bwMode="auto">
            <a:xfrm>
              <a:off x="2606" y="3215"/>
              <a:ext cx="34" cy="56"/>
            </a:xfrm>
            <a:custGeom>
              <a:avLst/>
              <a:gdLst>
                <a:gd name="T0" fmla="*/ 34 w 34"/>
                <a:gd name="T1" fmla="*/ 28 h 56"/>
                <a:gd name="T2" fmla="*/ 34 w 34"/>
                <a:gd name="T3" fmla="*/ 56 h 56"/>
                <a:gd name="T4" fmla="*/ 0 w 34"/>
                <a:gd name="T5" fmla="*/ 29 h 56"/>
                <a:gd name="T6" fmla="*/ 0 w 34"/>
                <a:gd name="T7" fmla="*/ 0 h 56"/>
                <a:gd name="T8" fmla="*/ 34 w 34"/>
                <a:gd name="T9" fmla="*/ 28 h 56"/>
                <a:gd name="T10" fmla="*/ 0 60000 65536"/>
                <a:gd name="T11" fmla="*/ 0 60000 65536"/>
                <a:gd name="T12" fmla="*/ 0 60000 65536"/>
                <a:gd name="T13" fmla="*/ 0 60000 65536"/>
                <a:gd name="T14" fmla="*/ 0 60000 65536"/>
                <a:gd name="T15" fmla="*/ 0 w 34"/>
                <a:gd name="T16" fmla="*/ 0 h 56"/>
                <a:gd name="T17" fmla="*/ 34 w 34"/>
                <a:gd name="T18" fmla="*/ 56 h 56"/>
              </a:gdLst>
              <a:ahLst/>
              <a:cxnLst>
                <a:cxn ang="T10">
                  <a:pos x="T0" y="T1"/>
                </a:cxn>
                <a:cxn ang="T11">
                  <a:pos x="T2" y="T3"/>
                </a:cxn>
                <a:cxn ang="T12">
                  <a:pos x="T4" y="T5"/>
                </a:cxn>
                <a:cxn ang="T13">
                  <a:pos x="T6" y="T7"/>
                </a:cxn>
                <a:cxn ang="T14">
                  <a:pos x="T8" y="T9"/>
                </a:cxn>
              </a:cxnLst>
              <a:rect l="T15" t="T16" r="T17" b="T18"/>
              <a:pathLst>
                <a:path w="34" h="56">
                  <a:moveTo>
                    <a:pt x="34" y="28"/>
                  </a:moveTo>
                  <a:lnTo>
                    <a:pt x="34" y="56"/>
                  </a:lnTo>
                  <a:lnTo>
                    <a:pt x="0" y="29"/>
                  </a:lnTo>
                  <a:lnTo>
                    <a:pt x="0" y="0"/>
                  </a:lnTo>
                  <a:lnTo>
                    <a:pt x="34" y="28"/>
                  </a:lnTo>
                  <a:close/>
                </a:path>
              </a:pathLst>
            </a:custGeom>
            <a:solidFill>
              <a:srgbClr val="600000"/>
            </a:solidFill>
            <a:ln w="9525">
              <a:noFill/>
              <a:round/>
              <a:headEnd/>
              <a:tailEnd/>
            </a:ln>
          </p:spPr>
          <p:txBody>
            <a:bodyPr/>
            <a:lstStyle/>
            <a:p>
              <a:endParaRPr lang="en-US">
                <a:latin typeface="+mj-lt"/>
              </a:endParaRPr>
            </a:p>
          </p:txBody>
        </p:sp>
        <p:sp>
          <p:nvSpPr>
            <p:cNvPr id="299" name="Freeform 295"/>
            <p:cNvSpPr>
              <a:spLocks/>
            </p:cNvSpPr>
            <p:nvPr/>
          </p:nvSpPr>
          <p:spPr bwMode="auto">
            <a:xfrm>
              <a:off x="2575" y="3255"/>
              <a:ext cx="29" cy="51"/>
            </a:xfrm>
            <a:custGeom>
              <a:avLst/>
              <a:gdLst>
                <a:gd name="T0" fmla="*/ 29 w 29"/>
                <a:gd name="T1" fmla="*/ 24 h 51"/>
                <a:gd name="T2" fmla="*/ 29 w 29"/>
                <a:gd name="T3" fmla="*/ 51 h 51"/>
                <a:gd name="T4" fmla="*/ 0 w 29"/>
                <a:gd name="T5" fmla="*/ 25 h 51"/>
                <a:gd name="T6" fmla="*/ 0 w 29"/>
                <a:gd name="T7" fmla="*/ 0 h 51"/>
                <a:gd name="T8" fmla="*/ 29 w 29"/>
                <a:gd name="T9" fmla="*/ 24 h 51"/>
                <a:gd name="T10" fmla="*/ 0 60000 65536"/>
                <a:gd name="T11" fmla="*/ 0 60000 65536"/>
                <a:gd name="T12" fmla="*/ 0 60000 65536"/>
                <a:gd name="T13" fmla="*/ 0 60000 65536"/>
                <a:gd name="T14" fmla="*/ 0 60000 65536"/>
                <a:gd name="T15" fmla="*/ 0 w 29"/>
                <a:gd name="T16" fmla="*/ 0 h 51"/>
                <a:gd name="T17" fmla="*/ 29 w 29"/>
                <a:gd name="T18" fmla="*/ 51 h 51"/>
              </a:gdLst>
              <a:ahLst/>
              <a:cxnLst>
                <a:cxn ang="T10">
                  <a:pos x="T0" y="T1"/>
                </a:cxn>
                <a:cxn ang="T11">
                  <a:pos x="T2" y="T3"/>
                </a:cxn>
                <a:cxn ang="T12">
                  <a:pos x="T4" y="T5"/>
                </a:cxn>
                <a:cxn ang="T13">
                  <a:pos x="T6" y="T7"/>
                </a:cxn>
                <a:cxn ang="T14">
                  <a:pos x="T8" y="T9"/>
                </a:cxn>
              </a:cxnLst>
              <a:rect l="T15" t="T16" r="T17" b="T18"/>
              <a:pathLst>
                <a:path w="29" h="51">
                  <a:moveTo>
                    <a:pt x="29" y="24"/>
                  </a:moveTo>
                  <a:lnTo>
                    <a:pt x="29" y="51"/>
                  </a:lnTo>
                  <a:lnTo>
                    <a:pt x="0" y="25"/>
                  </a:lnTo>
                  <a:lnTo>
                    <a:pt x="0" y="0"/>
                  </a:lnTo>
                  <a:lnTo>
                    <a:pt x="29" y="24"/>
                  </a:lnTo>
                  <a:close/>
                </a:path>
              </a:pathLst>
            </a:custGeom>
            <a:solidFill>
              <a:srgbClr val="800000"/>
            </a:solidFill>
            <a:ln w="9525">
              <a:noFill/>
              <a:round/>
              <a:headEnd/>
              <a:tailEnd/>
            </a:ln>
          </p:spPr>
          <p:txBody>
            <a:bodyPr/>
            <a:lstStyle/>
            <a:p>
              <a:endParaRPr lang="en-US">
                <a:latin typeface="+mj-lt"/>
              </a:endParaRPr>
            </a:p>
          </p:txBody>
        </p:sp>
        <p:sp>
          <p:nvSpPr>
            <p:cNvPr id="300" name="Freeform 296"/>
            <p:cNvSpPr>
              <a:spLocks/>
            </p:cNvSpPr>
            <p:nvPr/>
          </p:nvSpPr>
          <p:spPr bwMode="auto">
            <a:xfrm>
              <a:off x="2676" y="3344"/>
              <a:ext cx="40" cy="64"/>
            </a:xfrm>
            <a:custGeom>
              <a:avLst/>
              <a:gdLst>
                <a:gd name="T0" fmla="*/ 40 w 40"/>
                <a:gd name="T1" fmla="*/ 35 h 64"/>
                <a:gd name="T2" fmla="*/ 40 w 40"/>
                <a:gd name="T3" fmla="*/ 64 h 64"/>
                <a:gd name="T4" fmla="*/ 0 w 40"/>
                <a:gd name="T5" fmla="*/ 30 h 64"/>
                <a:gd name="T6" fmla="*/ 0 w 40"/>
                <a:gd name="T7" fmla="*/ 0 h 64"/>
                <a:gd name="T8" fmla="*/ 40 w 40"/>
                <a:gd name="T9" fmla="*/ 35 h 64"/>
                <a:gd name="T10" fmla="*/ 0 60000 65536"/>
                <a:gd name="T11" fmla="*/ 0 60000 65536"/>
                <a:gd name="T12" fmla="*/ 0 60000 65536"/>
                <a:gd name="T13" fmla="*/ 0 60000 65536"/>
                <a:gd name="T14" fmla="*/ 0 60000 65536"/>
                <a:gd name="T15" fmla="*/ 0 w 40"/>
                <a:gd name="T16" fmla="*/ 0 h 64"/>
                <a:gd name="T17" fmla="*/ 40 w 40"/>
                <a:gd name="T18" fmla="*/ 64 h 64"/>
              </a:gdLst>
              <a:ahLst/>
              <a:cxnLst>
                <a:cxn ang="T10">
                  <a:pos x="T0" y="T1"/>
                </a:cxn>
                <a:cxn ang="T11">
                  <a:pos x="T2" y="T3"/>
                </a:cxn>
                <a:cxn ang="T12">
                  <a:pos x="T4" y="T5"/>
                </a:cxn>
                <a:cxn ang="T13">
                  <a:pos x="T6" y="T7"/>
                </a:cxn>
                <a:cxn ang="T14">
                  <a:pos x="T8" y="T9"/>
                </a:cxn>
              </a:cxnLst>
              <a:rect l="T15" t="T16" r="T17" b="T18"/>
              <a:pathLst>
                <a:path w="40" h="64">
                  <a:moveTo>
                    <a:pt x="40" y="35"/>
                  </a:moveTo>
                  <a:lnTo>
                    <a:pt x="40" y="64"/>
                  </a:lnTo>
                  <a:lnTo>
                    <a:pt x="0" y="30"/>
                  </a:lnTo>
                  <a:lnTo>
                    <a:pt x="0" y="0"/>
                  </a:lnTo>
                  <a:lnTo>
                    <a:pt x="40" y="35"/>
                  </a:lnTo>
                  <a:close/>
                </a:path>
              </a:pathLst>
            </a:custGeom>
            <a:solidFill>
              <a:srgbClr val="800000"/>
            </a:solidFill>
            <a:ln w="9525">
              <a:noFill/>
              <a:round/>
              <a:headEnd/>
              <a:tailEnd/>
            </a:ln>
          </p:spPr>
          <p:txBody>
            <a:bodyPr/>
            <a:lstStyle/>
            <a:p>
              <a:endParaRPr lang="en-US">
                <a:latin typeface="+mj-lt"/>
              </a:endParaRPr>
            </a:p>
          </p:txBody>
        </p:sp>
        <p:sp>
          <p:nvSpPr>
            <p:cNvPr id="301" name="Freeform 297"/>
            <p:cNvSpPr>
              <a:spLocks/>
            </p:cNvSpPr>
            <p:nvPr/>
          </p:nvSpPr>
          <p:spPr bwMode="auto">
            <a:xfrm>
              <a:off x="2642" y="3313"/>
              <a:ext cx="32" cy="60"/>
            </a:xfrm>
            <a:custGeom>
              <a:avLst/>
              <a:gdLst>
                <a:gd name="T0" fmla="*/ 32 w 32"/>
                <a:gd name="T1" fmla="*/ 29 h 60"/>
                <a:gd name="T2" fmla="*/ 32 w 32"/>
                <a:gd name="T3" fmla="*/ 60 h 60"/>
                <a:gd name="T4" fmla="*/ 0 w 32"/>
                <a:gd name="T5" fmla="*/ 29 h 60"/>
                <a:gd name="T6" fmla="*/ 0 w 32"/>
                <a:gd name="T7" fmla="*/ 0 h 60"/>
                <a:gd name="T8" fmla="*/ 32 w 32"/>
                <a:gd name="T9" fmla="*/ 29 h 60"/>
                <a:gd name="T10" fmla="*/ 0 60000 65536"/>
                <a:gd name="T11" fmla="*/ 0 60000 65536"/>
                <a:gd name="T12" fmla="*/ 0 60000 65536"/>
                <a:gd name="T13" fmla="*/ 0 60000 65536"/>
                <a:gd name="T14" fmla="*/ 0 60000 65536"/>
                <a:gd name="T15" fmla="*/ 0 w 32"/>
                <a:gd name="T16" fmla="*/ 0 h 60"/>
                <a:gd name="T17" fmla="*/ 32 w 32"/>
                <a:gd name="T18" fmla="*/ 60 h 60"/>
              </a:gdLst>
              <a:ahLst/>
              <a:cxnLst>
                <a:cxn ang="T10">
                  <a:pos x="T0" y="T1"/>
                </a:cxn>
                <a:cxn ang="T11">
                  <a:pos x="T2" y="T3"/>
                </a:cxn>
                <a:cxn ang="T12">
                  <a:pos x="T4" y="T5"/>
                </a:cxn>
                <a:cxn ang="T13">
                  <a:pos x="T6" y="T7"/>
                </a:cxn>
                <a:cxn ang="T14">
                  <a:pos x="T8" y="T9"/>
                </a:cxn>
              </a:cxnLst>
              <a:rect l="T15" t="T16" r="T17" b="T18"/>
              <a:pathLst>
                <a:path w="32" h="60">
                  <a:moveTo>
                    <a:pt x="32" y="29"/>
                  </a:moveTo>
                  <a:lnTo>
                    <a:pt x="32" y="60"/>
                  </a:lnTo>
                  <a:lnTo>
                    <a:pt x="0" y="29"/>
                  </a:lnTo>
                  <a:lnTo>
                    <a:pt x="0" y="0"/>
                  </a:lnTo>
                  <a:lnTo>
                    <a:pt x="32" y="29"/>
                  </a:lnTo>
                  <a:close/>
                </a:path>
              </a:pathLst>
            </a:custGeom>
            <a:solidFill>
              <a:srgbClr val="600000"/>
            </a:solidFill>
            <a:ln w="9525">
              <a:noFill/>
              <a:round/>
              <a:headEnd/>
              <a:tailEnd/>
            </a:ln>
          </p:spPr>
          <p:txBody>
            <a:bodyPr/>
            <a:lstStyle/>
            <a:p>
              <a:endParaRPr lang="en-US">
                <a:latin typeface="+mj-lt"/>
              </a:endParaRPr>
            </a:p>
          </p:txBody>
        </p:sp>
        <p:sp>
          <p:nvSpPr>
            <p:cNvPr id="302" name="Freeform 298"/>
            <p:cNvSpPr>
              <a:spLocks/>
            </p:cNvSpPr>
            <p:nvPr/>
          </p:nvSpPr>
          <p:spPr bwMode="auto">
            <a:xfrm>
              <a:off x="2606" y="3280"/>
              <a:ext cx="34" cy="60"/>
            </a:xfrm>
            <a:custGeom>
              <a:avLst/>
              <a:gdLst>
                <a:gd name="T0" fmla="*/ 34 w 34"/>
                <a:gd name="T1" fmla="*/ 32 h 60"/>
                <a:gd name="T2" fmla="*/ 34 w 34"/>
                <a:gd name="T3" fmla="*/ 60 h 60"/>
                <a:gd name="T4" fmla="*/ 0 w 34"/>
                <a:gd name="T5" fmla="*/ 30 h 60"/>
                <a:gd name="T6" fmla="*/ 0 w 34"/>
                <a:gd name="T7" fmla="*/ 0 h 60"/>
                <a:gd name="T8" fmla="*/ 34 w 34"/>
                <a:gd name="T9" fmla="*/ 32 h 60"/>
                <a:gd name="T10" fmla="*/ 0 60000 65536"/>
                <a:gd name="T11" fmla="*/ 0 60000 65536"/>
                <a:gd name="T12" fmla="*/ 0 60000 65536"/>
                <a:gd name="T13" fmla="*/ 0 60000 65536"/>
                <a:gd name="T14" fmla="*/ 0 60000 65536"/>
                <a:gd name="T15" fmla="*/ 0 w 34"/>
                <a:gd name="T16" fmla="*/ 0 h 60"/>
                <a:gd name="T17" fmla="*/ 34 w 34"/>
                <a:gd name="T18" fmla="*/ 60 h 60"/>
              </a:gdLst>
              <a:ahLst/>
              <a:cxnLst>
                <a:cxn ang="T10">
                  <a:pos x="T0" y="T1"/>
                </a:cxn>
                <a:cxn ang="T11">
                  <a:pos x="T2" y="T3"/>
                </a:cxn>
                <a:cxn ang="T12">
                  <a:pos x="T4" y="T5"/>
                </a:cxn>
                <a:cxn ang="T13">
                  <a:pos x="T6" y="T7"/>
                </a:cxn>
                <a:cxn ang="T14">
                  <a:pos x="T8" y="T9"/>
                </a:cxn>
              </a:cxnLst>
              <a:rect l="T15" t="T16" r="T17" b="T18"/>
              <a:pathLst>
                <a:path w="34" h="60">
                  <a:moveTo>
                    <a:pt x="34" y="32"/>
                  </a:moveTo>
                  <a:lnTo>
                    <a:pt x="34" y="60"/>
                  </a:lnTo>
                  <a:lnTo>
                    <a:pt x="0" y="30"/>
                  </a:lnTo>
                  <a:lnTo>
                    <a:pt x="0" y="0"/>
                  </a:lnTo>
                  <a:lnTo>
                    <a:pt x="34" y="32"/>
                  </a:lnTo>
                  <a:close/>
                </a:path>
              </a:pathLst>
            </a:custGeom>
            <a:solidFill>
              <a:srgbClr val="800000"/>
            </a:solidFill>
            <a:ln w="9525">
              <a:noFill/>
              <a:round/>
              <a:headEnd/>
              <a:tailEnd/>
            </a:ln>
          </p:spPr>
          <p:txBody>
            <a:bodyPr/>
            <a:lstStyle/>
            <a:p>
              <a:endParaRPr lang="en-US">
                <a:latin typeface="+mj-lt"/>
              </a:endParaRPr>
            </a:p>
          </p:txBody>
        </p:sp>
        <p:sp>
          <p:nvSpPr>
            <p:cNvPr id="303" name="Freeform 299"/>
            <p:cNvSpPr>
              <a:spLocks/>
            </p:cNvSpPr>
            <p:nvPr/>
          </p:nvSpPr>
          <p:spPr bwMode="auto">
            <a:xfrm>
              <a:off x="2575" y="3318"/>
              <a:ext cx="29" cy="56"/>
            </a:xfrm>
            <a:custGeom>
              <a:avLst/>
              <a:gdLst>
                <a:gd name="T0" fmla="*/ 29 w 29"/>
                <a:gd name="T1" fmla="*/ 29 h 56"/>
                <a:gd name="T2" fmla="*/ 29 w 29"/>
                <a:gd name="T3" fmla="*/ 56 h 56"/>
                <a:gd name="T4" fmla="*/ 0 w 29"/>
                <a:gd name="T5" fmla="*/ 28 h 56"/>
                <a:gd name="T6" fmla="*/ 0 w 29"/>
                <a:gd name="T7" fmla="*/ 0 h 56"/>
                <a:gd name="T8" fmla="*/ 29 w 29"/>
                <a:gd name="T9" fmla="*/ 29 h 56"/>
                <a:gd name="T10" fmla="*/ 0 60000 65536"/>
                <a:gd name="T11" fmla="*/ 0 60000 65536"/>
                <a:gd name="T12" fmla="*/ 0 60000 65536"/>
                <a:gd name="T13" fmla="*/ 0 60000 65536"/>
                <a:gd name="T14" fmla="*/ 0 60000 65536"/>
                <a:gd name="T15" fmla="*/ 0 w 29"/>
                <a:gd name="T16" fmla="*/ 0 h 56"/>
                <a:gd name="T17" fmla="*/ 29 w 29"/>
                <a:gd name="T18" fmla="*/ 56 h 56"/>
              </a:gdLst>
              <a:ahLst/>
              <a:cxnLst>
                <a:cxn ang="T10">
                  <a:pos x="T0" y="T1"/>
                </a:cxn>
                <a:cxn ang="T11">
                  <a:pos x="T2" y="T3"/>
                </a:cxn>
                <a:cxn ang="T12">
                  <a:pos x="T4" y="T5"/>
                </a:cxn>
                <a:cxn ang="T13">
                  <a:pos x="T6" y="T7"/>
                </a:cxn>
                <a:cxn ang="T14">
                  <a:pos x="T8" y="T9"/>
                </a:cxn>
              </a:cxnLst>
              <a:rect l="T15" t="T16" r="T17" b="T18"/>
              <a:pathLst>
                <a:path w="29" h="56">
                  <a:moveTo>
                    <a:pt x="29" y="29"/>
                  </a:moveTo>
                  <a:lnTo>
                    <a:pt x="29" y="56"/>
                  </a:lnTo>
                  <a:lnTo>
                    <a:pt x="0" y="28"/>
                  </a:lnTo>
                  <a:lnTo>
                    <a:pt x="0" y="0"/>
                  </a:lnTo>
                  <a:lnTo>
                    <a:pt x="29" y="29"/>
                  </a:lnTo>
                  <a:close/>
                </a:path>
              </a:pathLst>
            </a:custGeom>
            <a:solidFill>
              <a:srgbClr val="800000"/>
            </a:solidFill>
            <a:ln w="9525">
              <a:noFill/>
              <a:round/>
              <a:headEnd/>
              <a:tailEnd/>
            </a:ln>
          </p:spPr>
          <p:txBody>
            <a:bodyPr/>
            <a:lstStyle/>
            <a:p>
              <a:endParaRPr lang="en-US">
                <a:latin typeface="+mj-lt"/>
              </a:endParaRPr>
            </a:p>
          </p:txBody>
        </p:sp>
        <p:sp>
          <p:nvSpPr>
            <p:cNvPr id="304" name="Freeform 300"/>
            <p:cNvSpPr>
              <a:spLocks/>
            </p:cNvSpPr>
            <p:nvPr/>
          </p:nvSpPr>
          <p:spPr bwMode="auto">
            <a:xfrm>
              <a:off x="2676" y="3415"/>
              <a:ext cx="40" cy="70"/>
            </a:xfrm>
            <a:custGeom>
              <a:avLst/>
              <a:gdLst>
                <a:gd name="T0" fmla="*/ 40 w 40"/>
                <a:gd name="T1" fmla="*/ 38 h 70"/>
                <a:gd name="T2" fmla="*/ 40 w 40"/>
                <a:gd name="T3" fmla="*/ 70 h 70"/>
                <a:gd name="T4" fmla="*/ 0 w 40"/>
                <a:gd name="T5" fmla="*/ 31 h 70"/>
                <a:gd name="T6" fmla="*/ 0 w 40"/>
                <a:gd name="T7" fmla="*/ 0 h 70"/>
                <a:gd name="T8" fmla="*/ 40 w 40"/>
                <a:gd name="T9" fmla="*/ 38 h 70"/>
                <a:gd name="T10" fmla="*/ 0 60000 65536"/>
                <a:gd name="T11" fmla="*/ 0 60000 65536"/>
                <a:gd name="T12" fmla="*/ 0 60000 65536"/>
                <a:gd name="T13" fmla="*/ 0 60000 65536"/>
                <a:gd name="T14" fmla="*/ 0 60000 65536"/>
                <a:gd name="T15" fmla="*/ 0 w 40"/>
                <a:gd name="T16" fmla="*/ 0 h 70"/>
                <a:gd name="T17" fmla="*/ 40 w 40"/>
                <a:gd name="T18" fmla="*/ 70 h 70"/>
              </a:gdLst>
              <a:ahLst/>
              <a:cxnLst>
                <a:cxn ang="T10">
                  <a:pos x="T0" y="T1"/>
                </a:cxn>
                <a:cxn ang="T11">
                  <a:pos x="T2" y="T3"/>
                </a:cxn>
                <a:cxn ang="T12">
                  <a:pos x="T4" y="T5"/>
                </a:cxn>
                <a:cxn ang="T13">
                  <a:pos x="T6" y="T7"/>
                </a:cxn>
                <a:cxn ang="T14">
                  <a:pos x="T8" y="T9"/>
                </a:cxn>
              </a:cxnLst>
              <a:rect l="T15" t="T16" r="T17" b="T18"/>
              <a:pathLst>
                <a:path w="40" h="70">
                  <a:moveTo>
                    <a:pt x="40" y="38"/>
                  </a:moveTo>
                  <a:lnTo>
                    <a:pt x="40" y="70"/>
                  </a:lnTo>
                  <a:lnTo>
                    <a:pt x="0" y="31"/>
                  </a:lnTo>
                  <a:lnTo>
                    <a:pt x="0" y="0"/>
                  </a:lnTo>
                  <a:lnTo>
                    <a:pt x="40" y="38"/>
                  </a:lnTo>
                  <a:close/>
                </a:path>
              </a:pathLst>
            </a:custGeom>
            <a:solidFill>
              <a:srgbClr val="800000"/>
            </a:solidFill>
            <a:ln w="9525">
              <a:noFill/>
              <a:round/>
              <a:headEnd/>
              <a:tailEnd/>
            </a:ln>
          </p:spPr>
          <p:txBody>
            <a:bodyPr/>
            <a:lstStyle/>
            <a:p>
              <a:endParaRPr lang="en-US">
                <a:latin typeface="+mj-lt"/>
              </a:endParaRPr>
            </a:p>
          </p:txBody>
        </p:sp>
        <p:sp>
          <p:nvSpPr>
            <p:cNvPr id="305" name="Freeform 301"/>
            <p:cNvSpPr>
              <a:spLocks/>
            </p:cNvSpPr>
            <p:nvPr/>
          </p:nvSpPr>
          <p:spPr bwMode="auto">
            <a:xfrm>
              <a:off x="2642" y="3383"/>
              <a:ext cx="32" cy="62"/>
            </a:xfrm>
            <a:custGeom>
              <a:avLst/>
              <a:gdLst>
                <a:gd name="T0" fmla="*/ 32 w 32"/>
                <a:gd name="T1" fmla="*/ 31 h 62"/>
                <a:gd name="T2" fmla="*/ 32 w 32"/>
                <a:gd name="T3" fmla="*/ 62 h 62"/>
                <a:gd name="T4" fmla="*/ 0 w 32"/>
                <a:gd name="T5" fmla="*/ 30 h 62"/>
                <a:gd name="T6" fmla="*/ 0 w 32"/>
                <a:gd name="T7" fmla="*/ 0 h 62"/>
                <a:gd name="T8" fmla="*/ 32 w 32"/>
                <a:gd name="T9" fmla="*/ 31 h 62"/>
                <a:gd name="T10" fmla="*/ 0 60000 65536"/>
                <a:gd name="T11" fmla="*/ 0 60000 65536"/>
                <a:gd name="T12" fmla="*/ 0 60000 65536"/>
                <a:gd name="T13" fmla="*/ 0 60000 65536"/>
                <a:gd name="T14" fmla="*/ 0 60000 65536"/>
                <a:gd name="T15" fmla="*/ 0 w 32"/>
                <a:gd name="T16" fmla="*/ 0 h 62"/>
                <a:gd name="T17" fmla="*/ 32 w 32"/>
                <a:gd name="T18" fmla="*/ 62 h 62"/>
              </a:gdLst>
              <a:ahLst/>
              <a:cxnLst>
                <a:cxn ang="T10">
                  <a:pos x="T0" y="T1"/>
                </a:cxn>
                <a:cxn ang="T11">
                  <a:pos x="T2" y="T3"/>
                </a:cxn>
                <a:cxn ang="T12">
                  <a:pos x="T4" y="T5"/>
                </a:cxn>
                <a:cxn ang="T13">
                  <a:pos x="T6" y="T7"/>
                </a:cxn>
                <a:cxn ang="T14">
                  <a:pos x="T8" y="T9"/>
                </a:cxn>
              </a:cxnLst>
              <a:rect l="T15" t="T16" r="T17" b="T18"/>
              <a:pathLst>
                <a:path w="32" h="62">
                  <a:moveTo>
                    <a:pt x="32" y="31"/>
                  </a:moveTo>
                  <a:lnTo>
                    <a:pt x="32" y="62"/>
                  </a:lnTo>
                  <a:lnTo>
                    <a:pt x="0" y="30"/>
                  </a:lnTo>
                  <a:lnTo>
                    <a:pt x="0" y="0"/>
                  </a:lnTo>
                  <a:lnTo>
                    <a:pt x="32" y="31"/>
                  </a:lnTo>
                  <a:close/>
                </a:path>
              </a:pathLst>
            </a:custGeom>
            <a:solidFill>
              <a:srgbClr val="600000"/>
            </a:solidFill>
            <a:ln w="9525">
              <a:noFill/>
              <a:round/>
              <a:headEnd/>
              <a:tailEnd/>
            </a:ln>
          </p:spPr>
          <p:txBody>
            <a:bodyPr/>
            <a:lstStyle/>
            <a:p>
              <a:endParaRPr lang="en-US">
                <a:latin typeface="+mj-lt"/>
              </a:endParaRPr>
            </a:p>
          </p:txBody>
        </p:sp>
        <p:sp>
          <p:nvSpPr>
            <p:cNvPr id="306" name="Freeform 302"/>
            <p:cNvSpPr>
              <a:spLocks/>
            </p:cNvSpPr>
            <p:nvPr/>
          </p:nvSpPr>
          <p:spPr bwMode="auto">
            <a:xfrm>
              <a:off x="2606" y="3348"/>
              <a:ext cx="34" cy="62"/>
            </a:xfrm>
            <a:custGeom>
              <a:avLst/>
              <a:gdLst>
                <a:gd name="T0" fmla="*/ 34 w 34"/>
                <a:gd name="T1" fmla="*/ 34 h 62"/>
                <a:gd name="T2" fmla="*/ 34 w 34"/>
                <a:gd name="T3" fmla="*/ 62 h 62"/>
                <a:gd name="T4" fmla="*/ 0 w 34"/>
                <a:gd name="T5" fmla="*/ 28 h 62"/>
                <a:gd name="T6" fmla="*/ 0 w 34"/>
                <a:gd name="T7" fmla="*/ 0 h 62"/>
                <a:gd name="T8" fmla="*/ 34 w 34"/>
                <a:gd name="T9" fmla="*/ 34 h 62"/>
                <a:gd name="T10" fmla="*/ 0 60000 65536"/>
                <a:gd name="T11" fmla="*/ 0 60000 65536"/>
                <a:gd name="T12" fmla="*/ 0 60000 65536"/>
                <a:gd name="T13" fmla="*/ 0 60000 65536"/>
                <a:gd name="T14" fmla="*/ 0 60000 65536"/>
                <a:gd name="T15" fmla="*/ 0 w 34"/>
                <a:gd name="T16" fmla="*/ 0 h 62"/>
                <a:gd name="T17" fmla="*/ 34 w 34"/>
                <a:gd name="T18" fmla="*/ 62 h 62"/>
              </a:gdLst>
              <a:ahLst/>
              <a:cxnLst>
                <a:cxn ang="T10">
                  <a:pos x="T0" y="T1"/>
                </a:cxn>
                <a:cxn ang="T11">
                  <a:pos x="T2" y="T3"/>
                </a:cxn>
                <a:cxn ang="T12">
                  <a:pos x="T4" y="T5"/>
                </a:cxn>
                <a:cxn ang="T13">
                  <a:pos x="T6" y="T7"/>
                </a:cxn>
                <a:cxn ang="T14">
                  <a:pos x="T8" y="T9"/>
                </a:cxn>
              </a:cxnLst>
              <a:rect l="T15" t="T16" r="T17" b="T18"/>
              <a:pathLst>
                <a:path w="34" h="62">
                  <a:moveTo>
                    <a:pt x="34" y="34"/>
                  </a:moveTo>
                  <a:lnTo>
                    <a:pt x="34" y="62"/>
                  </a:lnTo>
                  <a:lnTo>
                    <a:pt x="0" y="28"/>
                  </a:lnTo>
                  <a:lnTo>
                    <a:pt x="0" y="0"/>
                  </a:lnTo>
                  <a:lnTo>
                    <a:pt x="34" y="34"/>
                  </a:lnTo>
                  <a:close/>
                </a:path>
              </a:pathLst>
            </a:custGeom>
            <a:solidFill>
              <a:srgbClr val="800000"/>
            </a:solidFill>
            <a:ln w="9525">
              <a:noFill/>
              <a:round/>
              <a:headEnd/>
              <a:tailEnd/>
            </a:ln>
          </p:spPr>
          <p:txBody>
            <a:bodyPr/>
            <a:lstStyle/>
            <a:p>
              <a:endParaRPr lang="en-US">
                <a:latin typeface="+mj-lt"/>
              </a:endParaRPr>
            </a:p>
          </p:txBody>
        </p:sp>
        <p:sp>
          <p:nvSpPr>
            <p:cNvPr id="307" name="Freeform 303"/>
            <p:cNvSpPr>
              <a:spLocks/>
            </p:cNvSpPr>
            <p:nvPr/>
          </p:nvSpPr>
          <p:spPr bwMode="auto">
            <a:xfrm>
              <a:off x="2677" y="3057"/>
              <a:ext cx="38" cy="54"/>
            </a:xfrm>
            <a:custGeom>
              <a:avLst/>
              <a:gdLst>
                <a:gd name="T0" fmla="*/ 38 w 38"/>
                <a:gd name="T1" fmla="*/ 23 h 54"/>
                <a:gd name="T2" fmla="*/ 38 w 38"/>
                <a:gd name="T3" fmla="*/ 54 h 54"/>
                <a:gd name="T4" fmla="*/ 0 w 38"/>
                <a:gd name="T5" fmla="*/ 31 h 54"/>
                <a:gd name="T6" fmla="*/ 0 w 38"/>
                <a:gd name="T7" fmla="*/ 0 h 54"/>
                <a:gd name="T8" fmla="*/ 38 w 38"/>
                <a:gd name="T9" fmla="*/ 23 h 54"/>
                <a:gd name="T10" fmla="*/ 0 60000 65536"/>
                <a:gd name="T11" fmla="*/ 0 60000 65536"/>
                <a:gd name="T12" fmla="*/ 0 60000 65536"/>
                <a:gd name="T13" fmla="*/ 0 60000 65536"/>
                <a:gd name="T14" fmla="*/ 0 60000 65536"/>
                <a:gd name="T15" fmla="*/ 0 w 38"/>
                <a:gd name="T16" fmla="*/ 0 h 54"/>
                <a:gd name="T17" fmla="*/ 38 w 38"/>
                <a:gd name="T18" fmla="*/ 54 h 54"/>
              </a:gdLst>
              <a:ahLst/>
              <a:cxnLst>
                <a:cxn ang="T10">
                  <a:pos x="T0" y="T1"/>
                </a:cxn>
                <a:cxn ang="T11">
                  <a:pos x="T2" y="T3"/>
                </a:cxn>
                <a:cxn ang="T12">
                  <a:pos x="T4" y="T5"/>
                </a:cxn>
                <a:cxn ang="T13">
                  <a:pos x="T6" y="T7"/>
                </a:cxn>
                <a:cxn ang="T14">
                  <a:pos x="T8" y="T9"/>
                </a:cxn>
              </a:cxnLst>
              <a:rect l="T15" t="T16" r="T17" b="T18"/>
              <a:pathLst>
                <a:path w="38" h="54">
                  <a:moveTo>
                    <a:pt x="38" y="23"/>
                  </a:moveTo>
                  <a:lnTo>
                    <a:pt x="38" y="54"/>
                  </a:lnTo>
                  <a:lnTo>
                    <a:pt x="0" y="31"/>
                  </a:lnTo>
                  <a:lnTo>
                    <a:pt x="0" y="0"/>
                  </a:lnTo>
                  <a:lnTo>
                    <a:pt x="38" y="23"/>
                  </a:lnTo>
                  <a:close/>
                </a:path>
              </a:pathLst>
            </a:custGeom>
            <a:solidFill>
              <a:srgbClr val="800000"/>
            </a:solidFill>
            <a:ln w="9525">
              <a:noFill/>
              <a:round/>
              <a:headEnd/>
              <a:tailEnd/>
            </a:ln>
          </p:spPr>
          <p:txBody>
            <a:bodyPr/>
            <a:lstStyle/>
            <a:p>
              <a:endParaRPr lang="en-US">
                <a:latin typeface="+mj-lt"/>
              </a:endParaRPr>
            </a:p>
          </p:txBody>
        </p:sp>
        <p:sp>
          <p:nvSpPr>
            <p:cNvPr id="308" name="Freeform 304"/>
            <p:cNvSpPr>
              <a:spLocks/>
            </p:cNvSpPr>
            <p:nvPr/>
          </p:nvSpPr>
          <p:spPr bwMode="auto">
            <a:xfrm>
              <a:off x="2704" y="3110"/>
              <a:ext cx="12" cy="38"/>
            </a:xfrm>
            <a:custGeom>
              <a:avLst/>
              <a:gdLst>
                <a:gd name="T0" fmla="*/ 12 w 12"/>
                <a:gd name="T1" fmla="*/ 8 h 38"/>
                <a:gd name="T2" fmla="*/ 12 w 12"/>
                <a:gd name="T3" fmla="*/ 38 h 38"/>
                <a:gd name="T4" fmla="*/ 0 w 12"/>
                <a:gd name="T5" fmla="*/ 30 h 38"/>
                <a:gd name="T6" fmla="*/ 0 w 12"/>
                <a:gd name="T7" fmla="*/ 0 h 38"/>
                <a:gd name="T8" fmla="*/ 12 w 12"/>
                <a:gd name="T9" fmla="*/ 8 h 38"/>
                <a:gd name="T10" fmla="*/ 0 60000 65536"/>
                <a:gd name="T11" fmla="*/ 0 60000 65536"/>
                <a:gd name="T12" fmla="*/ 0 60000 65536"/>
                <a:gd name="T13" fmla="*/ 0 60000 65536"/>
                <a:gd name="T14" fmla="*/ 0 60000 65536"/>
                <a:gd name="T15" fmla="*/ 0 w 12"/>
                <a:gd name="T16" fmla="*/ 0 h 38"/>
                <a:gd name="T17" fmla="*/ 12 w 12"/>
                <a:gd name="T18" fmla="*/ 38 h 38"/>
              </a:gdLst>
              <a:ahLst/>
              <a:cxnLst>
                <a:cxn ang="T10">
                  <a:pos x="T0" y="T1"/>
                </a:cxn>
                <a:cxn ang="T11">
                  <a:pos x="T2" y="T3"/>
                </a:cxn>
                <a:cxn ang="T12">
                  <a:pos x="T4" y="T5"/>
                </a:cxn>
                <a:cxn ang="T13">
                  <a:pos x="T6" y="T7"/>
                </a:cxn>
                <a:cxn ang="T14">
                  <a:pos x="T8" y="T9"/>
                </a:cxn>
              </a:cxnLst>
              <a:rect l="T15" t="T16" r="T17" b="T18"/>
              <a:pathLst>
                <a:path w="12" h="38">
                  <a:moveTo>
                    <a:pt x="12" y="8"/>
                  </a:moveTo>
                  <a:lnTo>
                    <a:pt x="12" y="38"/>
                  </a:lnTo>
                  <a:lnTo>
                    <a:pt x="0" y="30"/>
                  </a:lnTo>
                  <a:lnTo>
                    <a:pt x="0" y="0"/>
                  </a:lnTo>
                  <a:lnTo>
                    <a:pt x="12" y="8"/>
                  </a:lnTo>
                  <a:close/>
                </a:path>
              </a:pathLst>
            </a:custGeom>
            <a:solidFill>
              <a:srgbClr val="800000"/>
            </a:solidFill>
            <a:ln w="9525">
              <a:noFill/>
              <a:round/>
              <a:headEnd/>
              <a:tailEnd/>
            </a:ln>
          </p:spPr>
          <p:txBody>
            <a:bodyPr/>
            <a:lstStyle/>
            <a:p>
              <a:endParaRPr lang="en-US">
                <a:latin typeface="+mj-lt"/>
              </a:endParaRPr>
            </a:p>
          </p:txBody>
        </p:sp>
        <p:sp>
          <p:nvSpPr>
            <p:cNvPr id="309" name="Freeform 305"/>
            <p:cNvSpPr>
              <a:spLocks/>
            </p:cNvSpPr>
            <p:nvPr/>
          </p:nvSpPr>
          <p:spPr bwMode="auto">
            <a:xfrm>
              <a:off x="2677" y="3201"/>
              <a:ext cx="38" cy="58"/>
            </a:xfrm>
            <a:custGeom>
              <a:avLst/>
              <a:gdLst>
                <a:gd name="T0" fmla="*/ 38 w 38"/>
                <a:gd name="T1" fmla="*/ 27 h 58"/>
                <a:gd name="T2" fmla="*/ 38 w 38"/>
                <a:gd name="T3" fmla="*/ 58 h 58"/>
                <a:gd name="T4" fmla="*/ 0 w 38"/>
                <a:gd name="T5" fmla="*/ 30 h 58"/>
                <a:gd name="T6" fmla="*/ 0 w 38"/>
                <a:gd name="T7" fmla="*/ 0 h 58"/>
                <a:gd name="T8" fmla="*/ 38 w 38"/>
                <a:gd name="T9" fmla="*/ 27 h 58"/>
                <a:gd name="T10" fmla="*/ 0 60000 65536"/>
                <a:gd name="T11" fmla="*/ 0 60000 65536"/>
                <a:gd name="T12" fmla="*/ 0 60000 65536"/>
                <a:gd name="T13" fmla="*/ 0 60000 65536"/>
                <a:gd name="T14" fmla="*/ 0 60000 65536"/>
                <a:gd name="T15" fmla="*/ 0 w 38"/>
                <a:gd name="T16" fmla="*/ 0 h 58"/>
                <a:gd name="T17" fmla="*/ 38 w 38"/>
                <a:gd name="T18" fmla="*/ 58 h 58"/>
              </a:gdLst>
              <a:ahLst/>
              <a:cxnLst>
                <a:cxn ang="T10">
                  <a:pos x="T0" y="T1"/>
                </a:cxn>
                <a:cxn ang="T11">
                  <a:pos x="T2" y="T3"/>
                </a:cxn>
                <a:cxn ang="T12">
                  <a:pos x="T4" y="T5"/>
                </a:cxn>
                <a:cxn ang="T13">
                  <a:pos x="T6" y="T7"/>
                </a:cxn>
                <a:cxn ang="T14">
                  <a:pos x="T8" y="T9"/>
                </a:cxn>
              </a:cxnLst>
              <a:rect l="T15" t="T16" r="T17" b="T18"/>
              <a:pathLst>
                <a:path w="38" h="58">
                  <a:moveTo>
                    <a:pt x="38" y="27"/>
                  </a:moveTo>
                  <a:lnTo>
                    <a:pt x="38" y="58"/>
                  </a:lnTo>
                  <a:lnTo>
                    <a:pt x="0" y="30"/>
                  </a:lnTo>
                  <a:lnTo>
                    <a:pt x="0" y="0"/>
                  </a:lnTo>
                  <a:lnTo>
                    <a:pt x="38" y="27"/>
                  </a:lnTo>
                  <a:close/>
                </a:path>
              </a:pathLst>
            </a:custGeom>
            <a:solidFill>
              <a:srgbClr val="800000"/>
            </a:solidFill>
            <a:ln w="9525">
              <a:noFill/>
              <a:round/>
              <a:headEnd/>
              <a:tailEnd/>
            </a:ln>
          </p:spPr>
          <p:txBody>
            <a:bodyPr/>
            <a:lstStyle/>
            <a:p>
              <a:endParaRPr lang="en-US">
                <a:latin typeface="+mj-lt"/>
              </a:endParaRPr>
            </a:p>
          </p:txBody>
        </p:sp>
        <p:sp>
          <p:nvSpPr>
            <p:cNvPr id="310" name="Rectangle 306"/>
            <p:cNvSpPr>
              <a:spLocks noChangeArrowheads="1"/>
            </p:cNvSpPr>
            <p:nvPr/>
          </p:nvSpPr>
          <p:spPr bwMode="auto">
            <a:xfrm>
              <a:off x="2715" y="3379"/>
              <a:ext cx="18" cy="32"/>
            </a:xfrm>
            <a:prstGeom prst="rect">
              <a:avLst/>
            </a:prstGeom>
            <a:solidFill>
              <a:srgbClr val="600000"/>
            </a:solidFill>
            <a:ln w="9525">
              <a:noFill/>
              <a:miter lim="800000"/>
              <a:headEnd/>
              <a:tailEnd/>
            </a:ln>
          </p:spPr>
          <p:txBody>
            <a:bodyPr/>
            <a:lstStyle/>
            <a:p>
              <a:endParaRPr lang="en-US">
                <a:latin typeface="+mj-lt"/>
              </a:endParaRPr>
            </a:p>
          </p:txBody>
        </p:sp>
        <p:sp>
          <p:nvSpPr>
            <p:cNvPr id="311" name="Freeform 307"/>
            <p:cNvSpPr>
              <a:spLocks/>
            </p:cNvSpPr>
            <p:nvPr/>
          </p:nvSpPr>
          <p:spPr bwMode="auto">
            <a:xfrm>
              <a:off x="2550" y="2912"/>
              <a:ext cx="278" cy="79"/>
            </a:xfrm>
            <a:custGeom>
              <a:avLst/>
              <a:gdLst>
                <a:gd name="T0" fmla="*/ 0 w 278"/>
                <a:gd name="T1" fmla="*/ 0 h 79"/>
                <a:gd name="T2" fmla="*/ 119 w 278"/>
                <a:gd name="T3" fmla="*/ 6 h 79"/>
                <a:gd name="T4" fmla="*/ 278 w 278"/>
                <a:gd name="T5" fmla="*/ 75 h 79"/>
                <a:gd name="T6" fmla="*/ 168 w 278"/>
                <a:gd name="T7" fmla="*/ 79 h 79"/>
                <a:gd name="T8" fmla="*/ 0 w 278"/>
                <a:gd name="T9" fmla="*/ 0 h 79"/>
                <a:gd name="T10" fmla="*/ 0 60000 65536"/>
                <a:gd name="T11" fmla="*/ 0 60000 65536"/>
                <a:gd name="T12" fmla="*/ 0 60000 65536"/>
                <a:gd name="T13" fmla="*/ 0 60000 65536"/>
                <a:gd name="T14" fmla="*/ 0 60000 65536"/>
                <a:gd name="T15" fmla="*/ 0 w 278"/>
                <a:gd name="T16" fmla="*/ 0 h 79"/>
                <a:gd name="T17" fmla="*/ 278 w 278"/>
                <a:gd name="T18" fmla="*/ 79 h 79"/>
              </a:gdLst>
              <a:ahLst/>
              <a:cxnLst>
                <a:cxn ang="T10">
                  <a:pos x="T0" y="T1"/>
                </a:cxn>
                <a:cxn ang="T11">
                  <a:pos x="T2" y="T3"/>
                </a:cxn>
                <a:cxn ang="T12">
                  <a:pos x="T4" y="T5"/>
                </a:cxn>
                <a:cxn ang="T13">
                  <a:pos x="T6" y="T7"/>
                </a:cxn>
                <a:cxn ang="T14">
                  <a:pos x="T8" y="T9"/>
                </a:cxn>
              </a:cxnLst>
              <a:rect l="T15" t="T16" r="T17" b="T18"/>
              <a:pathLst>
                <a:path w="278" h="79">
                  <a:moveTo>
                    <a:pt x="0" y="0"/>
                  </a:moveTo>
                  <a:lnTo>
                    <a:pt x="119" y="6"/>
                  </a:lnTo>
                  <a:lnTo>
                    <a:pt x="278" y="75"/>
                  </a:lnTo>
                  <a:lnTo>
                    <a:pt x="168" y="79"/>
                  </a:lnTo>
                  <a:lnTo>
                    <a:pt x="0" y="0"/>
                  </a:lnTo>
                  <a:close/>
                </a:path>
              </a:pathLst>
            </a:custGeom>
            <a:solidFill>
              <a:srgbClr val="C0C0C0"/>
            </a:solidFill>
            <a:ln w="9525">
              <a:noFill/>
              <a:round/>
              <a:headEnd/>
              <a:tailEnd/>
            </a:ln>
          </p:spPr>
          <p:txBody>
            <a:bodyPr/>
            <a:lstStyle/>
            <a:p>
              <a:endParaRPr lang="en-US">
                <a:latin typeface="+mj-lt"/>
              </a:endParaRPr>
            </a:p>
          </p:txBody>
        </p:sp>
        <p:sp>
          <p:nvSpPr>
            <p:cNvPr id="312" name="Freeform 308"/>
            <p:cNvSpPr>
              <a:spLocks/>
            </p:cNvSpPr>
            <p:nvPr/>
          </p:nvSpPr>
          <p:spPr bwMode="auto">
            <a:xfrm>
              <a:off x="2719" y="2985"/>
              <a:ext cx="108" cy="59"/>
            </a:xfrm>
            <a:custGeom>
              <a:avLst/>
              <a:gdLst>
                <a:gd name="T0" fmla="*/ 1 w 108"/>
                <a:gd name="T1" fmla="*/ 1 h 59"/>
                <a:gd name="T2" fmla="*/ 108 w 108"/>
                <a:gd name="T3" fmla="*/ 0 h 59"/>
                <a:gd name="T4" fmla="*/ 108 w 108"/>
                <a:gd name="T5" fmla="*/ 59 h 59"/>
                <a:gd name="T6" fmla="*/ 0 w 108"/>
                <a:gd name="T7" fmla="*/ 59 h 59"/>
                <a:gd name="T8" fmla="*/ 1 w 108"/>
                <a:gd name="T9" fmla="*/ 1 h 59"/>
                <a:gd name="T10" fmla="*/ 0 60000 65536"/>
                <a:gd name="T11" fmla="*/ 0 60000 65536"/>
                <a:gd name="T12" fmla="*/ 0 60000 65536"/>
                <a:gd name="T13" fmla="*/ 0 60000 65536"/>
                <a:gd name="T14" fmla="*/ 0 60000 65536"/>
                <a:gd name="T15" fmla="*/ 0 w 108"/>
                <a:gd name="T16" fmla="*/ 0 h 59"/>
                <a:gd name="T17" fmla="*/ 108 w 108"/>
                <a:gd name="T18" fmla="*/ 59 h 59"/>
              </a:gdLst>
              <a:ahLst/>
              <a:cxnLst>
                <a:cxn ang="T10">
                  <a:pos x="T0" y="T1"/>
                </a:cxn>
                <a:cxn ang="T11">
                  <a:pos x="T2" y="T3"/>
                </a:cxn>
                <a:cxn ang="T12">
                  <a:pos x="T4" y="T5"/>
                </a:cxn>
                <a:cxn ang="T13">
                  <a:pos x="T6" y="T7"/>
                </a:cxn>
                <a:cxn ang="T14">
                  <a:pos x="T8" y="T9"/>
                </a:cxn>
              </a:cxnLst>
              <a:rect l="T15" t="T16" r="T17" b="T18"/>
              <a:pathLst>
                <a:path w="108" h="59">
                  <a:moveTo>
                    <a:pt x="1" y="1"/>
                  </a:moveTo>
                  <a:lnTo>
                    <a:pt x="108" y="0"/>
                  </a:lnTo>
                  <a:lnTo>
                    <a:pt x="108" y="59"/>
                  </a:lnTo>
                  <a:lnTo>
                    <a:pt x="0" y="59"/>
                  </a:lnTo>
                  <a:lnTo>
                    <a:pt x="1" y="1"/>
                  </a:lnTo>
                  <a:close/>
                </a:path>
              </a:pathLst>
            </a:custGeom>
            <a:solidFill>
              <a:srgbClr val="E0E0E0"/>
            </a:solidFill>
            <a:ln w="9525">
              <a:noFill/>
              <a:round/>
              <a:headEnd/>
              <a:tailEnd/>
            </a:ln>
          </p:spPr>
          <p:txBody>
            <a:bodyPr/>
            <a:lstStyle/>
            <a:p>
              <a:endParaRPr lang="en-US">
                <a:latin typeface="+mj-lt"/>
              </a:endParaRPr>
            </a:p>
          </p:txBody>
        </p:sp>
        <p:sp>
          <p:nvSpPr>
            <p:cNvPr id="313" name="Freeform 309"/>
            <p:cNvSpPr>
              <a:spLocks/>
            </p:cNvSpPr>
            <p:nvPr/>
          </p:nvSpPr>
          <p:spPr bwMode="auto">
            <a:xfrm>
              <a:off x="2551" y="2912"/>
              <a:ext cx="172" cy="131"/>
            </a:xfrm>
            <a:custGeom>
              <a:avLst/>
              <a:gdLst>
                <a:gd name="T0" fmla="*/ 0 w 172"/>
                <a:gd name="T1" fmla="*/ 0 h 131"/>
                <a:gd name="T2" fmla="*/ 0 w 172"/>
                <a:gd name="T3" fmla="*/ 45 h 131"/>
                <a:gd name="T4" fmla="*/ 172 w 172"/>
                <a:gd name="T5" fmla="*/ 131 h 131"/>
                <a:gd name="T6" fmla="*/ 172 w 172"/>
                <a:gd name="T7" fmla="*/ 73 h 131"/>
                <a:gd name="T8" fmla="*/ 0 w 172"/>
                <a:gd name="T9" fmla="*/ 0 h 131"/>
                <a:gd name="T10" fmla="*/ 0 60000 65536"/>
                <a:gd name="T11" fmla="*/ 0 60000 65536"/>
                <a:gd name="T12" fmla="*/ 0 60000 65536"/>
                <a:gd name="T13" fmla="*/ 0 60000 65536"/>
                <a:gd name="T14" fmla="*/ 0 60000 65536"/>
                <a:gd name="T15" fmla="*/ 0 w 172"/>
                <a:gd name="T16" fmla="*/ 0 h 131"/>
                <a:gd name="T17" fmla="*/ 172 w 172"/>
                <a:gd name="T18" fmla="*/ 131 h 131"/>
              </a:gdLst>
              <a:ahLst/>
              <a:cxnLst>
                <a:cxn ang="T10">
                  <a:pos x="T0" y="T1"/>
                </a:cxn>
                <a:cxn ang="T11">
                  <a:pos x="T2" y="T3"/>
                </a:cxn>
                <a:cxn ang="T12">
                  <a:pos x="T4" y="T5"/>
                </a:cxn>
                <a:cxn ang="T13">
                  <a:pos x="T6" y="T7"/>
                </a:cxn>
                <a:cxn ang="T14">
                  <a:pos x="T8" y="T9"/>
                </a:cxn>
              </a:cxnLst>
              <a:rect l="T15" t="T16" r="T17" b="T18"/>
              <a:pathLst>
                <a:path w="172" h="131">
                  <a:moveTo>
                    <a:pt x="0" y="0"/>
                  </a:moveTo>
                  <a:lnTo>
                    <a:pt x="0" y="45"/>
                  </a:lnTo>
                  <a:lnTo>
                    <a:pt x="172" y="131"/>
                  </a:lnTo>
                  <a:lnTo>
                    <a:pt x="172" y="73"/>
                  </a:lnTo>
                  <a:lnTo>
                    <a:pt x="0" y="0"/>
                  </a:lnTo>
                  <a:close/>
                </a:path>
              </a:pathLst>
            </a:custGeom>
            <a:solidFill>
              <a:srgbClr val="A0A0A0"/>
            </a:solidFill>
            <a:ln w="9525">
              <a:noFill/>
              <a:round/>
              <a:headEnd/>
              <a:tailEnd/>
            </a:ln>
          </p:spPr>
          <p:txBody>
            <a:bodyPr/>
            <a:lstStyle/>
            <a:p>
              <a:endParaRPr lang="en-US">
                <a:latin typeface="+mj-lt"/>
              </a:endParaRPr>
            </a:p>
          </p:txBody>
        </p:sp>
      </p:grpSp>
      <p:sp>
        <p:nvSpPr>
          <p:cNvPr id="314" name="Line 310"/>
          <p:cNvSpPr>
            <a:spLocks noChangeShapeType="1"/>
          </p:cNvSpPr>
          <p:nvPr/>
        </p:nvSpPr>
        <p:spPr bwMode="auto">
          <a:xfrm>
            <a:off x="5121325" y="3914775"/>
            <a:ext cx="647700" cy="0"/>
          </a:xfrm>
          <a:prstGeom prst="line">
            <a:avLst/>
          </a:prstGeom>
          <a:noFill/>
          <a:ln w="9525">
            <a:solidFill>
              <a:schemeClr val="tx1"/>
            </a:solidFill>
            <a:round/>
            <a:headEnd/>
            <a:tailEnd/>
          </a:ln>
        </p:spPr>
        <p:txBody>
          <a:bodyPr/>
          <a:lstStyle/>
          <a:p>
            <a:endParaRPr lang="en-US">
              <a:latin typeface="+mj-lt"/>
            </a:endParaRPr>
          </a:p>
        </p:txBody>
      </p:sp>
      <p:grpSp>
        <p:nvGrpSpPr>
          <p:cNvPr id="315" name="Group 311"/>
          <p:cNvGrpSpPr>
            <a:grpSpLocks/>
          </p:cNvGrpSpPr>
          <p:nvPr/>
        </p:nvGrpSpPr>
        <p:grpSpPr bwMode="auto">
          <a:xfrm>
            <a:off x="3879900" y="3648075"/>
            <a:ext cx="319087" cy="557213"/>
            <a:chOff x="4180" y="783"/>
            <a:chExt cx="150" cy="307"/>
          </a:xfrm>
        </p:grpSpPr>
        <p:sp>
          <p:nvSpPr>
            <p:cNvPr id="316" name="AutoShape 31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latin typeface="+mj-lt"/>
              </a:endParaRPr>
            </a:p>
          </p:txBody>
        </p:sp>
        <p:sp>
          <p:nvSpPr>
            <p:cNvPr id="317" name="Rectangle 31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latin typeface="+mj-lt"/>
              </a:endParaRPr>
            </a:p>
          </p:txBody>
        </p:sp>
        <p:sp>
          <p:nvSpPr>
            <p:cNvPr id="318" name="Rectangle 31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latin typeface="+mj-lt"/>
              </a:endParaRPr>
            </a:p>
          </p:txBody>
        </p:sp>
        <p:sp>
          <p:nvSpPr>
            <p:cNvPr id="319" name="AutoShape 31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latin typeface="+mj-lt"/>
              </a:endParaRPr>
            </a:p>
          </p:txBody>
        </p:sp>
        <p:sp>
          <p:nvSpPr>
            <p:cNvPr id="320" name="Line 31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latin typeface="+mj-lt"/>
              </a:endParaRPr>
            </a:p>
          </p:txBody>
        </p:sp>
        <p:sp>
          <p:nvSpPr>
            <p:cNvPr id="321" name="Line 31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latin typeface="+mj-lt"/>
              </a:endParaRPr>
            </a:p>
          </p:txBody>
        </p:sp>
        <p:sp>
          <p:nvSpPr>
            <p:cNvPr id="322" name="Rectangle 31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latin typeface="+mj-lt"/>
              </a:endParaRPr>
            </a:p>
          </p:txBody>
        </p:sp>
        <p:sp>
          <p:nvSpPr>
            <p:cNvPr id="323" name="Rectangle 31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latin typeface="+mj-lt"/>
              </a:endParaRPr>
            </a:p>
          </p:txBody>
        </p:sp>
      </p:grpSp>
      <p:sp>
        <p:nvSpPr>
          <p:cNvPr id="324" name="Line 320"/>
          <p:cNvSpPr>
            <a:spLocks noChangeShapeType="1"/>
          </p:cNvSpPr>
          <p:nvPr/>
        </p:nvSpPr>
        <p:spPr bwMode="auto">
          <a:xfrm>
            <a:off x="4821287" y="3937000"/>
            <a:ext cx="11113" cy="557213"/>
          </a:xfrm>
          <a:prstGeom prst="line">
            <a:avLst/>
          </a:prstGeom>
          <a:noFill/>
          <a:ln w="9525">
            <a:solidFill>
              <a:schemeClr val="tx1"/>
            </a:solidFill>
            <a:round/>
            <a:headEnd/>
            <a:tailEnd/>
          </a:ln>
        </p:spPr>
        <p:txBody>
          <a:bodyPr/>
          <a:lstStyle/>
          <a:p>
            <a:endParaRPr lang="en-US">
              <a:latin typeface="+mj-lt"/>
            </a:endParaRPr>
          </a:p>
        </p:txBody>
      </p:sp>
      <p:grpSp>
        <p:nvGrpSpPr>
          <p:cNvPr id="325" name="Group 321"/>
          <p:cNvGrpSpPr>
            <a:grpSpLocks/>
          </p:cNvGrpSpPr>
          <p:nvPr/>
        </p:nvGrpSpPr>
        <p:grpSpPr bwMode="auto">
          <a:xfrm>
            <a:off x="4610150" y="4414838"/>
            <a:ext cx="457200" cy="331787"/>
            <a:chOff x="620" y="1640"/>
            <a:chExt cx="288" cy="209"/>
          </a:xfrm>
        </p:grpSpPr>
        <p:sp>
          <p:nvSpPr>
            <p:cNvPr id="326" name="Line 322"/>
            <p:cNvSpPr>
              <a:spLocks noChangeShapeType="1"/>
            </p:cNvSpPr>
            <p:nvPr/>
          </p:nvSpPr>
          <p:spPr bwMode="auto">
            <a:xfrm>
              <a:off x="908" y="1640"/>
              <a:ext cx="0" cy="0"/>
            </a:xfrm>
            <a:prstGeom prst="line">
              <a:avLst/>
            </a:prstGeom>
            <a:noFill/>
            <a:ln w="9525">
              <a:solidFill>
                <a:schemeClr val="tx1"/>
              </a:solidFill>
              <a:round/>
              <a:headEnd/>
              <a:tailEnd/>
            </a:ln>
          </p:spPr>
          <p:txBody>
            <a:bodyPr wrap="none"/>
            <a:lstStyle/>
            <a:p>
              <a:endParaRPr lang="en-US">
                <a:latin typeface="+mj-lt"/>
              </a:endParaRPr>
            </a:p>
          </p:txBody>
        </p:sp>
        <p:sp>
          <p:nvSpPr>
            <p:cNvPr id="327" name="Rectangle 323"/>
            <p:cNvSpPr>
              <a:spLocks noChangeArrowheads="1"/>
            </p:cNvSpPr>
            <p:nvPr/>
          </p:nvSpPr>
          <p:spPr bwMode="auto">
            <a:xfrm>
              <a:off x="620" y="1784"/>
              <a:ext cx="267" cy="65"/>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a:latin typeface="+mj-lt"/>
              </a:endParaRPr>
            </a:p>
          </p:txBody>
        </p:sp>
        <p:grpSp>
          <p:nvGrpSpPr>
            <p:cNvPr id="328" name="Group 324"/>
            <p:cNvGrpSpPr>
              <a:grpSpLocks/>
            </p:cNvGrpSpPr>
            <p:nvPr/>
          </p:nvGrpSpPr>
          <p:grpSpPr bwMode="auto">
            <a:xfrm>
              <a:off x="766" y="1688"/>
              <a:ext cx="110" cy="91"/>
              <a:chOff x="576" y="3456"/>
              <a:chExt cx="288" cy="240"/>
            </a:xfrm>
          </p:grpSpPr>
          <p:sp>
            <p:nvSpPr>
              <p:cNvPr id="329" name="Line 325"/>
              <p:cNvSpPr>
                <a:spLocks noChangeShapeType="1"/>
              </p:cNvSpPr>
              <p:nvPr/>
            </p:nvSpPr>
            <p:spPr bwMode="auto">
              <a:xfrm>
                <a:off x="624" y="3456"/>
                <a:ext cx="192" cy="240"/>
              </a:xfrm>
              <a:prstGeom prst="line">
                <a:avLst/>
              </a:prstGeom>
              <a:noFill/>
              <a:ln w="25400">
                <a:solidFill>
                  <a:schemeClr val="tx1"/>
                </a:solidFill>
                <a:round/>
                <a:headEnd/>
                <a:tailEnd/>
              </a:ln>
            </p:spPr>
            <p:txBody>
              <a:bodyPr wrap="none"/>
              <a:lstStyle/>
              <a:p>
                <a:endParaRPr lang="en-US">
                  <a:latin typeface="+mj-lt"/>
                </a:endParaRPr>
              </a:p>
            </p:txBody>
          </p:sp>
          <p:sp>
            <p:nvSpPr>
              <p:cNvPr id="330" name="Line 326"/>
              <p:cNvSpPr>
                <a:spLocks noChangeShapeType="1"/>
              </p:cNvSpPr>
              <p:nvPr/>
            </p:nvSpPr>
            <p:spPr bwMode="auto">
              <a:xfrm flipH="1">
                <a:off x="576" y="3456"/>
                <a:ext cx="288" cy="240"/>
              </a:xfrm>
              <a:prstGeom prst="line">
                <a:avLst/>
              </a:prstGeom>
              <a:noFill/>
              <a:ln w="25400">
                <a:solidFill>
                  <a:schemeClr val="tx1"/>
                </a:solidFill>
                <a:round/>
                <a:headEnd/>
                <a:tailEnd/>
              </a:ln>
            </p:spPr>
            <p:txBody>
              <a:bodyPr wrap="none"/>
              <a:lstStyle/>
              <a:p>
                <a:endParaRPr lang="en-US">
                  <a:latin typeface="+mj-lt"/>
                </a:endParaRPr>
              </a:p>
            </p:txBody>
          </p:sp>
        </p:grpSp>
      </p:grpSp>
      <p:grpSp>
        <p:nvGrpSpPr>
          <p:cNvPr id="331" name="Group 327"/>
          <p:cNvGrpSpPr>
            <a:grpSpLocks/>
          </p:cNvGrpSpPr>
          <p:nvPr/>
        </p:nvGrpSpPr>
        <p:grpSpPr bwMode="auto">
          <a:xfrm>
            <a:off x="4168825" y="4665663"/>
            <a:ext cx="195262" cy="420687"/>
            <a:chOff x="4180" y="783"/>
            <a:chExt cx="150" cy="307"/>
          </a:xfrm>
        </p:grpSpPr>
        <p:sp>
          <p:nvSpPr>
            <p:cNvPr id="332" name="AutoShape 328"/>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latin typeface="+mj-lt"/>
              </a:endParaRPr>
            </a:p>
          </p:txBody>
        </p:sp>
        <p:sp>
          <p:nvSpPr>
            <p:cNvPr id="333" name="Rectangle 329"/>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latin typeface="+mj-lt"/>
              </a:endParaRPr>
            </a:p>
          </p:txBody>
        </p:sp>
        <p:sp>
          <p:nvSpPr>
            <p:cNvPr id="334" name="Rectangle 33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latin typeface="+mj-lt"/>
              </a:endParaRPr>
            </a:p>
          </p:txBody>
        </p:sp>
        <p:sp>
          <p:nvSpPr>
            <p:cNvPr id="335" name="AutoShape 33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latin typeface="+mj-lt"/>
              </a:endParaRPr>
            </a:p>
          </p:txBody>
        </p:sp>
        <p:sp>
          <p:nvSpPr>
            <p:cNvPr id="336" name="Line 332"/>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latin typeface="+mj-lt"/>
              </a:endParaRPr>
            </a:p>
          </p:txBody>
        </p:sp>
        <p:sp>
          <p:nvSpPr>
            <p:cNvPr id="337" name="Line 333"/>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latin typeface="+mj-lt"/>
              </a:endParaRPr>
            </a:p>
          </p:txBody>
        </p:sp>
        <p:sp>
          <p:nvSpPr>
            <p:cNvPr id="338" name="Rectangle 33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latin typeface="+mj-lt"/>
              </a:endParaRPr>
            </a:p>
          </p:txBody>
        </p:sp>
        <p:sp>
          <p:nvSpPr>
            <p:cNvPr id="339" name="Rectangle 335"/>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latin typeface="+mj-lt"/>
              </a:endParaRPr>
            </a:p>
          </p:txBody>
        </p:sp>
      </p:grpSp>
      <p:grpSp>
        <p:nvGrpSpPr>
          <p:cNvPr id="340" name="Group 336"/>
          <p:cNvGrpSpPr>
            <a:grpSpLocks/>
          </p:cNvGrpSpPr>
          <p:nvPr/>
        </p:nvGrpSpPr>
        <p:grpSpPr bwMode="auto">
          <a:xfrm>
            <a:off x="5261025" y="4718050"/>
            <a:ext cx="195262" cy="420688"/>
            <a:chOff x="4180" y="783"/>
            <a:chExt cx="150" cy="307"/>
          </a:xfrm>
        </p:grpSpPr>
        <p:sp>
          <p:nvSpPr>
            <p:cNvPr id="341" name="AutoShape 33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latin typeface="+mj-lt"/>
              </a:endParaRPr>
            </a:p>
          </p:txBody>
        </p:sp>
        <p:sp>
          <p:nvSpPr>
            <p:cNvPr id="342" name="Rectangle 33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latin typeface="+mj-lt"/>
              </a:endParaRPr>
            </a:p>
          </p:txBody>
        </p:sp>
        <p:sp>
          <p:nvSpPr>
            <p:cNvPr id="343" name="Rectangle 3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latin typeface="+mj-lt"/>
              </a:endParaRPr>
            </a:p>
          </p:txBody>
        </p:sp>
        <p:sp>
          <p:nvSpPr>
            <p:cNvPr id="344" name="AutoShape 3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latin typeface="+mj-lt"/>
              </a:endParaRPr>
            </a:p>
          </p:txBody>
        </p:sp>
        <p:sp>
          <p:nvSpPr>
            <p:cNvPr id="345" name="Line 34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latin typeface="+mj-lt"/>
              </a:endParaRPr>
            </a:p>
          </p:txBody>
        </p:sp>
        <p:sp>
          <p:nvSpPr>
            <p:cNvPr id="346" name="Line 34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latin typeface="+mj-lt"/>
              </a:endParaRPr>
            </a:p>
          </p:txBody>
        </p:sp>
        <p:sp>
          <p:nvSpPr>
            <p:cNvPr id="347" name="Rectangle 3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latin typeface="+mj-lt"/>
              </a:endParaRPr>
            </a:p>
          </p:txBody>
        </p:sp>
        <p:sp>
          <p:nvSpPr>
            <p:cNvPr id="348" name="Rectangle 34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latin typeface="+mj-lt"/>
              </a:endParaRPr>
            </a:p>
          </p:txBody>
        </p:sp>
      </p:grpSp>
      <p:grpSp>
        <p:nvGrpSpPr>
          <p:cNvPr id="349" name="Group 345"/>
          <p:cNvGrpSpPr>
            <a:grpSpLocks/>
          </p:cNvGrpSpPr>
          <p:nvPr/>
        </p:nvGrpSpPr>
        <p:grpSpPr bwMode="auto">
          <a:xfrm>
            <a:off x="4618087" y="5189538"/>
            <a:ext cx="195263" cy="420687"/>
            <a:chOff x="4180" y="783"/>
            <a:chExt cx="150" cy="307"/>
          </a:xfrm>
        </p:grpSpPr>
        <p:sp>
          <p:nvSpPr>
            <p:cNvPr id="350" name="AutoShape 34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latin typeface="+mj-lt"/>
              </a:endParaRPr>
            </a:p>
          </p:txBody>
        </p:sp>
        <p:sp>
          <p:nvSpPr>
            <p:cNvPr id="351" name="Rectangle 34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latin typeface="+mj-lt"/>
              </a:endParaRPr>
            </a:p>
          </p:txBody>
        </p:sp>
        <p:sp>
          <p:nvSpPr>
            <p:cNvPr id="352" name="Rectangle 34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latin typeface="+mj-lt"/>
              </a:endParaRPr>
            </a:p>
          </p:txBody>
        </p:sp>
        <p:sp>
          <p:nvSpPr>
            <p:cNvPr id="353" name="AutoShape 34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latin typeface="+mj-lt"/>
              </a:endParaRPr>
            </a:p>
          </p:txBody>
        </p:sp>
        <p:sp>
          <p:nvSpPr>
            <p:cNvPr id="354" name="Line 35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latin typeface="+mj-lt"/>
              </a:endParaRPr>
            </a:p>
          </p:txBody>
        </p:sp>
        <p:sp>
          <p:nvSpPr>
            <p:cNvPr id="355" name="Line 35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latin typeface="+mj-lt"/>
              </a:endParaRPr>
            </a:p>
          </p:txBody>
        </p:sp>
        <p:sp>
          <p:nvSpPr>
            <p:cNvPr id="356" name="Rectangle 35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latin typeface="+mj-lt"/>
              </a:endParaRPr>
            </a:p>
          </p:txBody>
        </p:sp>
        <p:sp>
          <p:nvSpPr>
            <p:cNvPr id="357" name="Rectangle 35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latin typeface="+mj-lt"/>
              </a:endParaRPr>
            </a:p>
          </p:txBody>
        </p:sp>
      </p:grpSp>
      <p:sp>
        <p:nvSpPr>
          <p:cNvPr id="358" name="Line 354"/>
          <p:cNvSpPr>
            <a:spLocks noChangeShapeType="1"/>
          </p:cNvSpPr>
          <p:nvPr/>
        </p:nvSpPr>
        <p:spPr bwMode="auto">
          <a:xfrm flipH="1">
            <a:off x="4364087" y="4740275"/>
            <a:ext cx="296863" cy="149225"/>
          </a:xfrm>
          <a:prstGeom prst="line">
            <a:avLst/>
          </a:prstGeom>
          <a:noFill/>
          <a:ln w="9525">
            <a:solidFill>
              <a:schemeClr val="tx1"/>
            </a:solidFill>
            <a:round/>
            <a:headEnd/>
            <a:tailEnd/>
          </a:ln>
        </p:spPr>
        <p:txBody>
          <a:bodyPr/>
          <a:lstStyle/>
          <a:p>
            <a:endParaRPr lang="en-US">
              <a:latin typeface="+mj-lt"/>
            </a:endParaRPr>
          </a:p>
        </p:txBody>
      </p:sp>
      <p:sp>
        <p:nvSpPr>
          <p:cNvPr id="359" name="Line 355"/>
          <p:cNvSpPr>
            <a:spLocks noChangeShapeType="1"/>
          </p:cNvSpPr>
          <p:nvPr/>
        </p:nvSpPr>
        <p:spPr bwMode="auto">
          <a:xfrm flipH="1">
            <a:off x="4748262" y="4740275"/>
            <a:ext cx="61913" cy="446088"/>
          </a:xfrm>
          <a:prstGeom prst="line">
            <a:avLst/>
          </a:prstGeom>
          <a:noFill/>
          <a:ln w="9525">
            <a:solidFill>
              <a:schemeClr val="tx1"/>
            </a:solidFill>
            <a:round/>
            <a:headEnd/>
            <a:tailEnd/>
          </a:ln>
        </p:spPr>
        <p:txBody>
          <a:bodyPr/>
          <a:lstStyle/>
          <a:p>
            <a:endParaRPr lang="en-US">
              <a:latin typeface="+mj-lt"/>
            </a:endParaRPr>
          </a:p>
        </p:txBody>
      </p:sp>
      <p:sp>
        <p:nvSpPr>
          <p:cNvPr id="360" name="Line 356"/>
          <p:cNvSpPr>
            <a:spLocks noChangeShapeType="1"/>
          </p:cNvSpPr>
          <p:nvPr/>
        </p:nvSpPr>
        <p:spPr bwMode="auto">
          <a:xfrm>
            <a:off x="5118150" y="4679950"/>
            <a:ext cx="136525" cy="171450"/>
          </a:xfrm>
          <a:prstGeom prst="line">
            <a:avLst/>
          </a:prstGeom>
          <a:noFill/>
          <a:ln w="9525">
            <a:solidFill>
              <a:schemeClr val="tx1"/>
            </a:solidFill>
            <a:round/>
            <a:headEnd/>
            <a:tailEnd/>
          </a:ln>
        </p:spPr>
        <p:txBody>
          <a:bodyPr/>
          <a:lstStyle/>
          <a:p>
            <a:endParaRPr lang="en-US">
              <a:latin typeface="+mj-lt"/>
            </a:endParaRPr>
          </a:p>
        </p:txBody>
      </p:sp>
      <p:sp>
        <p:nvSpPr>
          <p:cNvPr id="361" name="Text Box 357"/>
          <p:cNvSpPr txBox="1">
            <a:spLocks noChangeArrowheads="1"/>
          </p:cNvSpPr>
          <p:nvPr/>
        </p:nvSpPr>
        <p:spPr bwMode="auto">
          <a:xfrm>
            <a:off x="3491880" y="4860449"/>
            <a:ext cx="732893" cy="584775"/>
          </a:xfrm>
          <a:prstGeom prst="rect">
            <a:avLst/>
          </a:prstGeom>
          <a:noFill/>
          <a:ln w="9525">
            <a:noFill/>
            <a:miter lim="800000"/>
            <a:headEnd/>
            <a:tailEnd/>
          </a:ln>
        </p:spPr>
        <p:txBody>
          <a:bodyPr wrap="none">
            <a:spAutoFit/>
          </a:bodyPr>
          <a:lstStyle/>
          <a:p>
            <a:r>
              <a:rPr lang="en-US" sz="1600" smtClean="0">
                <a:latin typeface="+mj-lt"/>
              </a:rPr>
              <a:t>WWW</a:t>
            </a:r>
          </a:p>
          <a:p>
            <a:r>
              <a:rPr lang="en-US" sz="1600" smtClean="0">
                <a:latin typeface="+mj-lt"/>
              </a:rPr>
              <a:t>server</a:t>
            </a:r>
            <a:endParaRPr lang="en-US" sz="1600">
              <a:latin typeface="+mj-lt"/>
            </a:endParaRPr>
          </a:p>
        </p:txBody>
      </p:sp>
      <p:sp>
        <p:nvSpPr>
          <p:cNvPr id="362" name="Text Box 358"/>
          <p:cNvSpPr txBox="1">
            <a:spLocks noChangeArrowheads="1"/>
          </p:cNvSpPr>
          <p:nvPr/>
        </p:nvSpPr>
        <p:spPr bwMode="auto">
          <a:xfrm>
            <a:off x="4173949" y="5436513"/>
            <a:ext cx="707181" cy="584775"/>
          </a:xfrm>
          <a:prstGeom prst="rect">
            <a:avLst/>
          </a:prstGeom>
          <a:noFill/>
          <a:ln w="9525">
            <a:noFill/>
            <a:miter lim="800000"/>
            <a:headEnd/>
            <a:tailEnd/>
          </a:ln>
        </p:spPr>
        <p:txBody>
          <a:bodyPr wrap="none">
            <a:spAutoFit/>
          </a:bodyPr>
          <a:lstStyle/>
          <a:p>
            <a:r>
              <a:rPr lang="en-US" sz="1600" smtClean="0">
                <a:latin typeface="+mj-lt"/>
              </a:rPr>
              <a:t>FTP</a:t>
            </a:r>
          </a:p>
          <a:p>
            <a:r>
              <a:rPr lang="en-US" sz="1600" smtClean="0">
                <a:latin typeface="+mj-lt"/>
              </a:rPr>
              <a:t>server</a:t>
            </a:r>
            <a:endParaRPr lang="en-US" sz="1600">
              <a:latin typeface="+mj-lt"/>
            </a:endParaRPr>
          </a:p>
        </p:txBody>
      </p:sp>
      <p:sp>
        <p:nvSpPr>
          <p:cNvPr id="363" name="Text Box 359"/>
          <p:cNvSpPr txBox="1">
            <a:spLocks noChangeArrowheads="1"/>
          </p:cNvSpPr>
          <p:nvPr/>
        </p:nvSpPr>
        <p:spPr bwMode="auto">
          <a:xfrm>
            <a:off x="5038045" y="5091113"/>
            <a:ext cx="707181" cy="584775"/>
          </a:xfrm>
          <a:prstGeom prst="rect">
            <a:avLst/>
          </a:prstGeom>
          <a:noFill/>
          <a:ln w="9525">
            <a:noFill/>
            <a:miter lim="800000"/>
            <a:headEnd/>
            <a:tailEnd/>
          </a:ln>
        </p:spPr>
        <p:txBody>
          <a:bodyPr wrap="none">
            <a:spAutoFit/>
          </a:bodyPr>
          <a:lstStyle/>
          <a:p>
            <a:r>
              <a:rPr lang="en-US" sz="1600" smtClean="0">
                <a:latin typeface="+mj-lt"/>
              </a:rPr>
              <a:t>DNS</a:t>
            </a:r>
          </a:p>
          <a:p>
            <a:r>
              <a:rPr lang="en-US" sz="1600" smtClean="0">
                <a:latin typeface="+mj-lt"/>
              </a:rPr>
              <a:t>server</a:t>
            </a:r>
            <a:endParaRPr lang="en-US" sz="1600">
              <a:latin typeface="+mj-lt"/>
            </a:endParaRPr>
          </a:p>
        </p:txBody>
      </p:sp>
      <p:sp>
        <p:nvSpPr>
          <p:cNvPr id="364" name="Text Box 360"/>
          <p:cNvSpPr txBox="1">
            <a:spLocks noChangeArrowheads="1"/>
          </p:cNvSpPr>
          <p:nvPr/>
        </p:nvSpPr>
        <p:spPr bwMode="auto">
          <a:xfrm>
            <a:off x="3522775" y="3068960"/>
            <a:ext cx="1170064" cy="584775"/>
          </a:xfrm>
          <a:prstGeom prst="rect">
            <a:avLst/>
          </a:prstGeom>
          <a:noFill/>
          <a:ln w="9525">
            <a:noFill/>
            <a:miter lim="800000"/>
            <a:headEnd/>
            <a:tailEnd/>
          </a:ln>
        </p:spPr>
        <p:txBody>
          <a:bodyPr wrap="none">
            <a:spAutoFit/>
          </a:bodyPr>
          <a:lstStyle/>
          <a:p>
            <a:pPr algn="ctr"/>
            <a:r>
              <a:rPr lang="en-US" sz="1600" smtClean="0">
                <a:latin typeface="+mj-lt"/>
              </a:rPr>
              <a:t>Application </a:t>
            </a:r>
          </a:p>
          <a:p>
            <a:pPr algn="ctr"/>
            <a:r>
              <a:rPr lang="en-US" sz="1600" smtClean="0">
                <a:latin typeface="+mj-lt"/>
              </a:rPr>
              <a:t>gateway</a:t>
            </a:r>
            <a:endParaRPr lang="en-US" sz="1600">
              <a:latin typeface="+mj-lt"/>
            </a:endParaRPr>
          </a:p>
        </p:txBody>
      </p:sp>
      <p:grpSp>
        <p:nvGrpSpPr>
          <p:cNvPr id="365" name="Group 361"/>
          <p:cNvGrpSpPr>
            <a:grpSpLocks/>
          </p:cNvGrpSpPr>
          <p:nvPr/>
        </p:nvGrpSpPr>
        <p:grpSpPr bwMode="auto">
          <a:xfrm>
            <a:off x="4519662" y="3779838"/>
            <a:ext cx="569913" cy="285750"/>
            <a:chOff x="533" y="321"/>
            <a:chExt cx="359" cy="180"/>
          </a:xfrm>
        </p:grpSpPr>
        <p:grpSp>
          <p:nvGrpSpPr>
            <p:cNvPr id="366" name="Group 362"/>
            <p:cNvGrpSpPr>
              <a:grpSpLocks/>
            </p:cNvGrpSpPr>
            <p:nvPr/>
          </p:nvGrpSpPr>
          <p:grpSpPr bwMode="auto">
            <a:xfrm>
              <a:off x="533" y="321"/>
              <a:ext cx="359" cy="180"/>
              <a:chOff x="1009" y="655"/>
              <a:chExt cx="359" cy="180"/>
            </a:xfrm>
          </p:grpSpPr>
          <p:sp>
            <p:nvSpPr>
              <p:cNvPr id="368" name="Oval 363"/>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latin typeface="+mj-lt"/>
                </a:endParaRPr>
              </a:p>
            </p:txBody>
          </p:sp>
          <p:sp>
            <p:nvSpPr>
              <p:cNvPr id="369" name="Line 364"/>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n-US">
                  <a:latin typeface="+mj-lt"/>
                </a:endParaRPr>
              </a:p>
            </p:txBody>
          </p:sp>
          <p:sp>
            <p:nvSpPr>
              <p:cNvPr id="370" name="Line 365"/>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n-US">
                  <a:latin typeface="+mj-lt"/>
                </a:endParaRPr>
              </a:p>
            </p:txBody>
          </p:sp>
          <p:sp>
            <p:nvSpPr>
              <p:cNvPr id="371" name="Rectangle 366"/>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endParaRPr lang="en-US">
                  <a:latin typeface="+mj-lt"/>
                </a:endParaRPr>
              </a:p>
            </p:txBody>
          </p:sp>
          <p:sp>
            <p:nvSpPr>
              <p:cNvPr id="372" name="Oval 367"/>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latin typeface="+mj-lt"/>
                </a:endParaRPr>
              </a:p>
            </p:txBody>
          </p:sp>
          <p:grpSp>
            <p:nvGrpSpPr>
              <p:cNvPr id="373" name="Group 372"/>
              <p:cNvGrpSpPr>
                <a:grpSpLocks/>
              </p:cNvGrpSpPr>
              <p:nvPr/>
            </p:nvGrpSpPr>
            <p:grpSpPr bwMode="auto">
              <a:xfrm>
                <a:off x="1095" y="682"/>
                <a:ext cx="176" cy="52"/>
                <a:chOff x="2848" y="1110"/>
                <a:chExt cx="140" cy="98"/>
              </a:xfrm>
            </p:grpSpPr>
            <p:sp>
              <p:nvSpPr>
                <p:cNvPr id="378" name="Line 369"/>
                <p:cNvSpPr>
                  <a:spLocks noChangeShapeType="1"/>
                </p:cNvSpPr>
                <p:nvPr/>
              </p:nvSpPr>
              <p:spPr bwMode="auto">
                <a:xfrm flipV="1">
                  <a:off x="2848" y="1110"/>
                  <a:ext cx="50" cy="2"/>
                </a:xfrm>
                <a:prstGeom prst="line">
                  <a:avLst/>
                </a:prstGeom>
                <a:noFill/>
                <a:ln w="28575">
                  <a:solidFill>
                    <a:schemeClr val="tx1"/>
                  </a:solidFill>
                  <a:round/>
                  <a:headEnd/>
                  <a:tailEnd/>
                </a:ln>
              </p:spPr>
              <p:txBody>
                <a:bodyPr wrap="none" anchor="ctr"/>
                <a:lstStyle/>
                <a:p>
                  <a:endParaRPr lang="en-US">
                    <a:latin typeface="+mj-lt"/>
                  </a:endParaRPr>
                </a:p>
              </p:txBody>
            </p:sp>
            <p:sp>
              <p:nvSpPr>
                <p:cNvPr id="379" name="Line 370"/>
                <p:cNvSpPr>
                  <a:spLocks noChangeShapeType="1"/>
                </p:cNvSpPr>
                <p:nvPr/>
              </p:nvSpPr>
              <p:spPr bwMode="auto">
                <a:xfrm>
                  <a:off x="2944" y="1208"/>
                  <a:ext cx="44" cy="0"/>
                </a:xfrm>
                <a:prstGeom prst="line">
                  <a:avLst/>
                </a:prstGeom>
                <a:noFill/>
                <a:ln w="28575">
                  <a:solidFill>
                    <a:schemeClr val="tx1"/>
                  </a:solidFill>
                  <a:round/>
                  <a:headEnd/>
                  <a:tailEnd/>
                </a:ln>
              </p:spPr>
              <p:txBody>
                <a:bodyPr wrap="none" anchor="ctr"/>
                <a:lstStyle/>
                <a:p>
                  <a:endParaRPr lang="en-US">
                    <a:latin typeface="+mj-lt"/>
                  </a:endParaRPr>
                </a:p>
              </p:txBody>
            </p:sp>
            <p:sp>
              <p:nvSpPr>
                <p:cNvPr id="380" name="Line 371"/>
                <p:cNvSpPr>
                  <a:spLocks noChangeShapeType="1"/>
                </p:cNvSpPr>
                <p:nvPr/>
              </p:nvSpPr>
              <p:spPr bwMode="auto">
                <a:xfrm>
                  <a:off x="2894" y="1118"/>
                  <a:ext cx="52" cy="90"/>
                </a:xfrm>
                <a:prstGeom prst="line">
                  <a:avLst/>
                </a:prstGeom>
                <a:noFill/>
                <a:ln w="28575">
                  <a:solidFill>
                    <a:schemeClr val="tx1"/>
                  </a:solidFill>
                  <a:round/>
                  <a:headEnd/>
                  <a:tailEnd/>
                </a:ln>
              </p:spPr>
              <p:txBody>
                <a:bodyPr wrap="none" anchor="ctr"/>
                <a:lstStyle/>
                <a:p>
                  <a:endParaRPr lang="en-US">
                    <a:latin typeface="+mj-lt"/>
                  </a:endParaRPr>
                </a:p>
              </p:txBody>
            </p:sp>
          </p:grpSp>
          <p:grpSp>
            <p:nvGrpSpPr>
              <p:cNvPr id="374" name="Group 372"/>
              <p:cNvGrpSpPr>
                <a:grpSpLocks/>
              </p:cNvGrpSpPr>
              <p:nvPr/>
            </p:nvGrpSpPr>
            <p:grpSpPr bwMode="auto">
              <a:xfrm flipV="1">
                <a:off x="1095" y="685"/>
                <a:ext cx="176" cy="49"/>
                <a:chOff x="2848" y="1203"/>
                <a:chExt cx="140" cy="98"/>
              </a:xfrm>
            </p:grpSpPr>
            <p:sp>
              <p:nvSpPr>
                <p:cNvPr id="375" name="Line 373"/>
                <p:cNvSpPr>
                  <a:spLocks noChangeShapeType="1"/>
                </p:cNvSpPr>
                <p:nvPr/>
              </p:nvSpPr>
              <p:spPr bwMode="auto">
                <a:xfrm flipV="1">
                  <a:off x="2848" y="1203"/>
                  <a:ext cx="50" cy="2"/>
                </a:xfrm>
                <a:prstGeom prst="line">
                  <a:avLst/>
                </a:prstGeom>
                <a:noFill/>
                <a:ln w="28575">
                  <a:solidFill>
                    <a:schemeClr val="tx1"/>
                  </a:solidFill>
                  <a:round/>
                  <a:headEnd/>
                  <a:tailEnd/>
                </a:ln>
              </p:spPr>
              <p:txBody>
                <a:bodyPr wrap="none" anchor="ctr"/>
                <a:lstStyle/>
                <a:p>
                  <a:endParaRPr lang="en-US">
                    <a:latin typeface="+mj-lt"/>
                  </a:endParaRPr>
                </a:p>
              </p:txBody>
            </p:sp>
            <p:sp>
              <p:nvSpPr>
                <p:cNvPr id="376" name="Line 374"/>
                <p:cNvSpPr>
                  <a:spLocks noChangeShapeType="1"/>
                </p:cNvSpPr>
                <p:nvPr/>
              </p:nvSpPr>
              <p:spPr bwMode="auto">
                <a:xfrm>
                  <a:off x="2944" y="1301"/>
                  <a:ext cx="44" cy="0"/>
                </a:xfrm>
                <a:prstGeom prst="line">
                  <a:avLst/>
                </a:prstGeom>
                <a:noFill/>
                <a:ln w="28575">
                  <a:solidFill>
                    <a:schemeClr val="tx1"/>
                  </a:solidFill>
                  <a:round/>
                  <a:headEnd/>
                  <a:tailEnd/>
                </a:ln>
              </p:spPr>
              <p:txBody>
                <a:bodyPr wrap="none" anchor="ctr"/>
                <a:lstStyle/>
                <a:p>
                  <a:endParaRPr lang="en-US">
                    <a:latin typeface="+mj-lt"/>
                  </a:endParaRPr>
                </a:p>
              </p:txBody>
            </p:sp>
            <p:sp>
              <p:nvSpPr>
                <p:cNvPr id="377" name="Line 375"/>
                <p:cNvSpPr>
                  <a:spLocks noChangeShapeType="1"/>
                </p:cNvSpPr>
                <p:nvPr/>
              </p:nvSpPr>
              <p:spPr bwMode="auto">
                <a:xfrm>
                  <a:off x="2894" y="1205"/>
                  <a:ext cx="52" cy="96"/>
                </a:xfrm>
                <a:prstGeom prst="line">
                  <a:avLst/>
                </a:prstGeom>
                <a:noFill/>
                <a:ln w="28575">
                  <a:solidFill>
                    <a:schemeClr val="tx1"/>
                  </a:solidFill>
                  <a:round/>
                  <a:headEnd/>
                  <a:tailEnd/>
                </a:ln>
              </p:spPr>
              <p:txBody>
                <a:bodyPr wrap="none" anchor="ctr"/>
                <a:lstStyle/>
                <a:p>
                  <a:endParaRPr lang="en-US">
                    <a:latin typeface="+mj-lt"/>
                  </a:endParaRPr>
                </a:p>
              </p:txBody>
            </p:sp>
          </p:grpSp>
        </p:grpSp>
        <p:sp>
          <p:nvSpPr>
            <p:cNvPr id="367" name="Line 376"/>
            <p:cNvSpPr>
              <a:spLocks noChangeShapeType="1"/>
            </p:cNvSpPr>
            <p:nvPr/>
          </p:nvSpPr>
          <p:spPr bwMode="auto">
            <a:xfrm>
              <a:off x="535" y="368"/>
              <a:ext cx="0" cy="62"/>
            </a:xfrm>
            <a:prstGeom prst="line">
              <a:avLst/>
            </a:prstGeom>
            <a:noFill/>
            <a:ln w="12700">
              <a:solidFill>
                <a:schemeClr val="tx1"/>
              </a:solidFill>
              <a:round/>
              <a:headEnd/>
              <a:tailEnd/>
            </a:ln>
          </p:spPr>
          <p:txBody>
            <a:bodyPr wrap="none" anchor="ctr"/>
            <a:lstStyle/>
            <a:p>
              <a:endParaRPr lang="en-US">
                <a:latin typeface="+mj-lt"/>
              </a:endParaRPr>
            </a:p>
          </p:txBody>
        </p:sp>
      </p:grpSp>
      <p:sp>
        <p:nvSpPr>
          <p:cNvPr id="381" name="Line 377"/>
          <p:cNvSpPr>
            <a:spLocks noChangeShapeType="1"/>
          </p:cNvSpPr>
          <p:nvPr/>
        </p:nvSpPr>
        <p:spPr bwMode="auto">
          <a:xfrm>
            <a:off x="5797600" y="3925888"/>
            <a:ext cx="247650" cy="0"/>
          </a:xfrm>
          <a:prstGeom prst="line">
            <a:avLst/>
          </a:prstGeom>
          <a:noFill/>
          <a:ln w="9525">
            <a:solidFill>
              <a:schemeClr val="tx1"/>
            </a:solidFill>
            <a:round/>
            <a:headEnd/>
            <a:tailEnd/>
          </a:ln>
        </p:spPr>
        <p:txBody>
          <a:bodyPr/>
          <a:lstStyle/>
          <a:p>
            <a:endParaRPr lang="en-US">
              <a:latin typeface="+mj-lt"/>
            </a:endParaRPr>
          </a:p>
        </p:txBody>
      </p:sp>
      <p:sp>
        <p:nvSpPr>
          <p:cNvPr id="382" name="Text Box 378"/>
          <p:cNvSpPr txBox="1">
            <a:spLocks noChangeArrowheads="1"/>
          </p:cNvSpPr>
          <p:nvPr/>
        </p:nvSpPr>
        <p:spPr bwMode="auto">
          <a:xfrm>
            <a:off x="6551389" y="3789040"/>
            <a:ext cx="945067" cy="369332"/>
          </a:xfrm>
          <a:prstGeom prst="rect">
            <a:avLst/>
          </a:prstGeom>
          <a:noFill/>
          <a:ln w="9525">
            <a:noFill/>
            <a:miter lim="800000"/>
            <a:headEnd/>
            <a:tailEnd/>
          </a:ln>
        </p:spPr>
        <p:txBody>
          <a:bodyPr wrap="none">
            <a:spAutoFit/>
          </a:bodyPr>
          <a:lstStyle/>
          <a:p>
            <a:r>
              <a:rPr lang="en-US">
                <a:latin typeface="+mj-lt"/>
              </a:rPr>
              <a:t>Internet</a:t>
            </a:r>
          </a:p>
        </p:txBody>
      </p:sp>
      <p:sp>
        <p:nvSpPr>
          <p:cNvPr id="383" name="Text Box 379"/>
          <p:cNvSpPr txBox="1">
            <a:spLocks noChangeArrowheads="1"/>
          </p:cNvSpPr>
          <p:nvPr/>
        </p:nvSpPr>
        <p:spPr bwMode="auto">
          <a:xfrm>
            <a:off x="5842436" y="5531365"/>
            <a:ext cx="2229841" cy="646331"/>
          </a:xfrm>
          <a:prstGeom prst="rect">
            <a:avLst/>
          </a:prstGeom>
          <a:noFill/>
          <a:ln w="9525">
            <a:noFill/>
            <a:miter lim="800000"/>
            <a:headEnd/>
            <a:tailEnd/>
          </a:ln>
        </p:spPr>
        <p:txBody>
          <a:bodyPr wrap="none">
            <a:spAutoFit/>
          </a:bodyPr>
          <a:lstStyle/>
          <a:p>
            <a:r>
              <a:rPr lang="en-US" smtClean="0">
                <a:latin typeface="+mj-lt"/>
              </a:rPr>
              <a:t>Low security area</a:t>
            </a:r>
          </a:p>
          <a:p>
            <a:r>
              <a:rPr lang="en-US" smtClean="0">
                <a:latin typeface="+mj-lt"/>
              </a:rPr>
              <a:t>(„demilitarized zone")</a:t>
            </a:r>
            <a:endParaRPr lang="en-US">
              <a:latin typeface="+mj-lt"/>
            </a:endParaRPr>
          </a:p>
        </p:txBody>
      </p:sp>
      <p:sp>
        <p:nvSpPr>
          <p:cNvPr id="384" name="Text Box 380"/>
          <p:cNvSpPr txBox="1">
            <a:spLocks noChangeArrowheads="1"/>
          </p:cNvSpPr>
          <p:nvPr/>
        </p:nvSpPr>
        <p:spPr bwMode="auto">
          <a:xfrm>
            <a:off x="107504" y="4293096"/>
            <a:ext cx="1934760" cy="646331"/>
          </a:xfrm>
          <a:prstGeom prst="rect">
            <a:avLst/>
          </a:prstGeom>
          <a:noFill/>
          <a:ln w="9525">
            <a:noFill/>
            <a:miter lim="800000"/>
            <a:headEnd/>
            <a:tailEnd/>
          </a:ln>
        </p:spPr>
        <p:txBody>
          <a:bodyPr wrap="none">
            <a:spAutoFit/>
          </a:bodyPr>
          <a:lstStyle/>
          <a:p>
            <a:r>
              <a:rPr lang="en-US" smtClean="0">
                <a:latin typeface="+mj-lt"/>
              </a:rPr>
              <a:t>High security area</a:t>
            </a:r>
          </a:p>
          <a:p>
            <a:r>
              <a:rPr lang="en-US" smtClean="0">
                <a:latin typeface="+mj-lt"/>
              </a:rPr>
              <a:t>(internal network)</a:t>
            </a:r>
            <a:endParaRPr lang="en-US">
              <a:latin typeface="+mj-lt"/>
            </a:endParaRPr>
          </a:p>
        </p:txBody>
      </p:sp>
      <p:sp>
        <p:nvSpPr>
          <p:cNvPr id="385" name="Text Box 381"/>
          <p:cNvSpPr txBox="1">
            <a:spLocks noChangeArrowheads="1"/>
          </p:cNvSpPr>
          <p:nvPr/>
        </p:nvSpPr>
        <p:spPr bwMode="auto">
          <a:xfrm>
            <a:off x="4979357" y="3166854"/>
            <a:ext cx="832664" cy="338554"/>
          </a:xfrm>
          <a:prstGeom prst="rect">
            <a:avLst/>
          </a:prstGeom>
          <a:noFill/>
          <a:ln w="9525">
            <a:noFill/>
            <a:miter lim="800000"/>
            <a:headEnd/>
            <a:tailEnd/>
          </a:ln>
        </p:spPr>
        <p:txBody>
          <a:bodyPr wrap="none">
            <a:spAutoFit/>
          </a:bodyPr>
          <a:lstStyle/>
          <a:p>
            <a:r>
              <a:rPr lang="en-US" sz="1600" smtClean="0">
                <a:latin typeface="+mj-lt"/>
              </a:rPr>
              <a:t>Firewall</a:t>
            </a:r>
            <a:endParaRPr lang="en-US" sz="1600">
              <a:latin typeface="+mj-lt"/>
            </a:endParaRPr>
          </a:p>
        </p:txBody>
      </p:sp>
      <p:sp>
        <p:nvSpPr>
          <p:cNvPr id="386" name="Oval 382"/>
          <p:cNvSpPr>
            <a:spLocks noChangeArrowheads="1"/>
          </p:cNvSpPr>
          <p:nvPr/>
        </p:nvSpPr>
        <p:spPr bwMode="auto">
          <a:xfrm>
            <a:off x="2498775" y="3640138"/>
            <a:ext cx="134937" cy="134937"/>
          </a:xfrm>
          <a:prstGeom prst="ellipse">
            <a:avLst/>
          </a:prstGeom>
          <a:solidFill>
            <a:srgbClr val="FF0000"/>
          </a:solidFill>
          <a:ln w="9525">
            <a:solidFill>
              <a:schemeClr val="tx1"/>
            </a:solidFill>
            <a:round/>
            <a:headEnd/>
            <a:tailEnd/>
          </a:ln>
        </p:spPr>
        <p:txBody>
          <a:bodyPr wrap="none" anchor="ctr"/>
          <a:lstStyle/>
          <a:p>
            <a:endParaRPr lang="en-US">
              <a:latin typeface="+mj-lt"/>
            </a:endParaRPr>
          </a:p>
        </p:txBody>
      </p:sp>
      <p:sp>
        <p:nvSpPr>
          <p:cNvPr id="387" name="Oval 383"/>
          <p:cNvSpPr>
            <a:spLocks noChangeArrowheads="1"/>
          </p:cNvSpPr>
          <p:nvPr/>
        </p:nvSpPr>
        <p:spPr bwMode="auto">
          <a:xfrm>
            <a:off x="3417937" y="3868738"/>
            <a:ext cx="134938" cy="134937"/>
          </a:xfrm>
          <a:prstGeom prst="ellipse">
            <a:avLst/>
          </a:prstGeom>
          <a:solidFill>
            <a:srgbClr val="FF0000"/>
          </a:solidFill>
          <a:ln w="9525">
            <a:solidFill>
              <a:schemeClr val="tx1"/>
            </a:solidFill>
            <a:round/>
            <a:headEnd/>
            <a:tailEnd/>
          </a:ln>
        </p:spPr>
        <p:txBody>
          <a:bodyPr wrap="none" anchor="ctr"/>
          <a:lstStyle/>
          <a:p>
            <a:endParaRPr lang="en-US">
              <a:latin typeface="+mj-lt"/>
            </a:endParaRPr>
          </a:p>
        </p:txBody>
      </p:sp>
      <p:sp>
        <p:nvSpPr>
          <p:cNvPr id="388" name="Oval 384"/>
          <p:cNvSpPr>
            <a:spLocks noChangeArrowheads="1"/>
          </p:cNvSpPr>
          <p:nvPr/>
        </p:nvSpPr>
        <p:spPr bwMode="auto">
          <a:xfrm>
            <a:off x="4754612" y="4229100"/>
            <a:ext cx="134938" cy="134938"/>
          </a:xfrm>
          <a:prstGeom prst="ellipse">
            <a:avLst/>
          </a:prstGeom>
          <a:solidFill>
            <a:srgbClr val="FF0000"/>
          </a:solidFill>
          <a:ln w="9525">
            <a:solidFill>
              <a:schemeClr val="tx1"/>
            </a:solidFill>
            <a:round/>
            <a:headEnd/>
            <a:tailEnd/>
          </a:ln>
        </p:spPr>
        <p:txBody>
          <a:bodyPr wrap="none" anchor="ctr"/>
          <a:lstStyle/>
          <a:p>
            <a:endParaRPr lang="en-US">
              <a:latin typeface="+mj-lt"/>
            </a:endParaRPr>
          </a:p>
        </p:txBody>
      </p:sp>
      <p:sp>
        <p:nvSpPr>
          <p:cNvPr id="389" name="Text Box 385"/>
          <p:cNvSpPr txBox="1">
            <a:spLocks noChangeArrowheads="1"/>
          </p:cNvSpPr>
          <p:nvPr/>
        </p:nvSpPr>
        <p:spPr bwMode="auto">
          <a:xfrm>
            <a:off x="1835696" y="4872062"/>
            <a:ext cx="1678032" cy="1077218"/>
          </a:xfrm>
          <a:prstGeom prst="rect">
            <a:avLst/>
          </a:prstGeom>
          <a:noFill/>
          <a:ln w="9525">
            <a:noFill/>
            <a:miter lim="800000"/>
            <a:headEnd/>
            <a:tailEnd/>
          </a:ln>
        </p:spPr>
        <p:txBody>
          <a:bodyPr wrap="square">
            <a:spAutoFit/>
          </a:bodyPr>
          <a:lstStyle/>
          <a:p>
            <a:pPr algn="ctr"/>
            <a:r>
              <a:rPr lang="en-US" sz="32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IDS </a:t>
            </a:r>
          </a:p>
          <a:p>
            <a:pPr algn="ctr"/>
            <a:r>
              <a:rPr lang="en-US" sz="32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devices</a:t>
            </a:r>
            <a:endParaRPr lang="en-US" sz="32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ndParaRPr>
          </a:p>
        </p:txBody>
      </p:sp>
      <p:sp>
        <p:nvSpPr>
          <p:cNvPr id="390" name="Line 387"/>
          <p:cNvSpPr>
            <a:spLocks noChangeShapeType="1"/>
          </p:cNvSpPr>
          <p:nvPr/>
        </p:nvSpPr>
        <p:spPr bwMode="auto">
          <a:xfrm flipH="1" flipV="1">
            <a:off x="2573387" y="3825875"/>
            <a:ext cx="227013" cy="1139825"/>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n-US">
              <a:latin typeface="+mj-lt"/>
            </a:endParaRPr>
          </a:p>
        </p:txBody>
      </p:sp>
      <p:sp>
        <p:nvSpPr>
          <p:cNvPr id="391" name="Line 388"/>
          <p:cNvSpPr>
            <a:spLocks noChangeShapeType="1"/>
          </p:cNvSpPr>
          <p:nvPr/>
        </p:nvSpPr>
        <p:spPr bwMode="auto">
          <a:xfrm flipV="1">
            <a:off x="2975025" y="4064000"/>
            <a:ext cx="438150" cy="915988"/>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n-US">
              <a:latin typeface="+mj-lt"/>
            </a:endParaRPr>
          </a:p>
        </p:txBody>
      </p:sp>
      <p:sp>
        <p:nvSpPr>
          <p:cNvPr id="392" name="Line 389"/>
          <p:cNvSpPr>
            <a:spLocks noChangeShapeType="1"/>
          </p:cNvSpPr>
          <p:nvPr/>
        </p:nvSpPr>
        <p:spPr bwMode="auto">
          <a:xfrm flipV="1">
            <a:off x="3036937" y="4509119"/>
            <a:ext cx="1642244" cy="53278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n-US">
              <a:latin typeface="+mj-l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txBox="1">
            <a:spLocks noChangeArrowheads="1"/>
          </p:cNvSpPr>
          <p:nvPr/>
        </p:nvSpPr>
        <p:spPr>
          <a:xfrm>
            <a:off x="409575" y="200025"/>
            <a:ext cx="7772400" cy="1143000"/>
          </a:xfrm>
          <a:prstGeom prst="rect">
            <a:avLst/>
          </a:prstGeom>
        </p:spPr>
        <p:txBody>
          <a:bodyPr vert="horz" lIns="0" rIns="0" bIns="0" anchor="b">
            <a:normAutofit/>
          </a:bodyPr>
          <a:lstStyle/>
          <a:p>
            <a:pPr lvl="0">
              <a:spcBef>
                <a:spcPct val="0"/>
              </a:spcBef>
              <a:defRPr/>
            </a:pPr>
            <a:r>
              <a:rPr lang="en-US" sz="3600" smtClean="0">
                <a:solidFill>
                  <a:schemeClr val="tx2"/>
                </a:solidFill>
                <a:latin typeface="+mj-lt"/>
                <a:ea typeface="+mj-ea"/>
                <a:cs typeface="+mj-cs"/>
              </a:rPr>
              <a:t>Methods of intrusion detection</a:t>
            </a:r>
            <a:endParaRPr kumimoji="0" lang="en-US" sz="3600" b="0" i="0" u="none" strike="noStrike" kern="1200" cap="none" spc="0" normalizeH="0" baseline="0" smtClean="0">
              <a:ln>
                <a:noFill/>
              </a:ln>
              <a:solidFill>
                <a:schemeClr val="tx2"/>
              </a:solidFill>
              <a:effectLst/>
              <a:uLnTx/>
              <a:uFillTx/>
              <a:latin typeface="+mj-lt"/>
              <a:ea typeface="+mj-ea"/>
              <a:cs typeface="+mj-cs"/>
            </a:endParaRPr>
          </a:p>
        </p:txBody>
      </p:sp>
      <p:sp>
        <p:nvSpPr>
          <p:cNvPr id="4" name="Content Placeholder 3"/>
          <p:cNvSpPr>
            <a:spLocks noGrp="1"/>
          </p:cNvSpPr>
          <p:nvPr>
            <p:ph sz="half" idx="1"/>
          </p:nvPr>
        </p:nvSpPr>
        <p:spPr>
          <a:xfrm>
            <a:off x="395536" y="1556792"/>
            <a:ext cx="8352928" cy="4536504"/>
          </a:xfrm>
        </p:spPr>
        <p:txBody>
          <a:bodyPr>
            <a:normAutofit/>
          </a:bodyPr>
          <a:lstStyle/>
          <a:p>
            <a:pPr>
              <a:buNone/>
            </a:pPr>
            <a:r>
              <a:rPr lang="en-US" sz="2400" smtClean="0"/>
              <a:t>How IDS/IPS works?</a:t>
            </a:r>
          </a:p>
          <a:p>
            <a:r>
              <a:rPr lang="en-US" sz="2400" smtClean="0"/>
              <a:t>comparison with stored samples of attacks(</a:t>
            </a:r>
            <a:r>
              <a:rPr lang="en-US" sz="2400" b="1" i="1" smtClean="0"/>
              <a:t>signatures</a:t>
            </a:r>
            <a:r>
              <a:rPr lang="en-US" sz="2400" smtClean="0"/>
              <a:t>)</a:t>
            </a:r>
          </a:p>
          <a:p>
            <a:r>
              <a:rPr lang="en-US" sz="2400" smtClean="0"/>
              <a:t>observation of atypical traffic (</a:t>
            </a:r>
            <a:r>
              <a:rPr lang="en-US" sz="2400" b="1" i="1" smtClean="0"/>
              <a:t>anomaly-based</a:t>
            </a:r>
            <a:r>
              <a:rPr lang="en-US" sz="2400" smtClean="0"/>
              <a:t>)</a:t>
            </a:r>
          </a:p>
          <a:p>
            <a:endParaRPr lang="en-US" sz="24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txBox="1">
            <a:spLocks noChangeArrowheads="1"/>
          </p:cNvSpPr>
          <p:nvPr/>
        </p:nvSpPr>
        <p:spPr>
          <a:xfrm>
            <a:off x="409575" y="200025"/>
            <a:ext cx="77724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smtClean="0">
                <a:ln>
                  <a:noFill/>
                </a:ln>
                <a:solidFill>
                  <a:schemeClr val="tx2"/>
                </a:solidFill>
                <a:effectLst/>
                <a:uLnTx/>
                <a:uFillTx/>
                <a:latin typeface="+mj-lt"/>
                <a:ea typeface="+mj-ea"/>
                <a:cs typeface="+mj-cs"/>
              </a:rPr>
              <a:t>Detection with signatures</a:t>
            </a:r>
          </a:p>
        </p:txBody>
      </p:sp>
      <p:sp>
        <p:nvSpPr>
          <p:cNvPr id="4" name="Content Placeholder 3"/>
          <p:cNvSpPr>
            <a:spLocks noGrp="1"/>
          </p:cNvSpPr>
          <p:nvPr>
            <p:ph sz="half" idx="1"/>
          </p:nvPr>
        </p:nvSpPr>
        <p:spPr>
          <a:xfrm>
            <a:off x="395536" y="1700808"/>
            <a:ext cx="8352928" cy="4392488"/>
          </a:xfrm>
        </p:spPr>
        <p:txBody>
          <a:bodyPr>
            <a:normAutofit/>
          </a:bodyPr>
          <a:lstStyle/>
          <a:p>
            <a:r>
              <a:rPr lang="en-US" smtClean="0"/>
              <a:t>Signatures can store source IP, destination IP, protocol, sequence of bits in a data packet, can be linked to a series of packets</a:t>
            </a:r>
          </a:p>
          <a:p>
            <a:r>
              <a:rPr lang="en-US" smtClean="0"/>
              <a:t>Safety therefore depends on the database of known samples; IDS/IPS poorly detect yet unseen attacks</a:t>
            </a:r>
          </a:p>
          <a:p>
            <a:r>
              <a:rPr lang="en-US" smtClean="0"/>
              <a:t>Possible false alarms</a:t>
            </a:r>
          </a:p>
          <a:p>
            <a:r>
              <a:rPr lang="en-US" smtClean="0"/>
              <a:t>Demanding processing(may overlook the attack)</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txBox="1">
            <a:spLocks noChangeArrowheads="1"/>
          </p:cNvSpPr>
          <p:nvPr/>
        </p:nvSpPr>
        <p:spPr>
          <a:xfrm>
            <a:off x="409574" y="200025"/>
            <a:ext cx="8410897"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2"/>
                </a:solidFill>
                <a:effectLst/>
                <a:uLnTx/>
                <a:uFillTx/>
                <a:latin typeface="+mj-lt"/>
                <a:ea typeface="+mj-ea"/>
                <a:cs typeface="+mj-cs"/>
              </a:rPr>
              <a:t>Anomaly</a:t>
            </a:r>
            <a:r>
              <a:rPr lang="en-US" sz="3200" smtClean="0">
                <a:solidFill>
                  <a:schemeClr val="tx2"/>
                </a:solidFill>
                <a:latin typeface="+mj-lt"/>
                <a:ea typeface="+mj-ea"/>
                <a:cs typeface="+mj-cs"/>
              </a:rPr>
              <a:t>-based intrusion detection</a:t>
            </a:r>
            <a:endParaRPr kumimoji="0" lang="en-US" sz="32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4" name="Content Placeholder 3"/>
          <p:cNvSpPr>
            <a:spLocks noGrp="1"/>
          </p:cNvSpPr>
          <p:nvPr>
            <p:ph sz="half" idx="1"/>
          </p:nvPr>
        </p:nvSpPr>
        <p:spPr>
          <a:xfrm>
            <a:off x="395536" y="1700808"/>
            <a:ext cx="8352928" cy="4392488"/>
          </a:xfrm>
        </p:spPr>
        <p:txBody>
          <a:bodyPr>
            <a:normAutofit/>
          </a:bodyPr>
          <a:lstStyle/>
          <a:p>
            <a:r>
              <a:rPr lang="en-US" smtClean="0"/>
              <a:t>The system observes the normal traffic and calculates statistics related to it</a:t>
            </a:r>
          </a:p>
          <a:p>
            <a:r>
              <a:rPr lang="en-US" smtClean="0"/>
              <a:t>It reacts to statistically unusual traffic neobičajen promet (e.g.. sudden large number of ICMP packets)</a:t>
            </a:r>
          </a:p>
          <a:p>
            <a:endParaRPr lang="en-US" smtClean="0"/>
          </a:p>
          <a:p>
            <a:r>
              <a:rPr lang="en-US" smtClean="0"/>
              <a:t>Can detect yet unseen attacks</a:t>
            </a:r>
          </a:p>
          <a:p>
            <a:r>
              <a:rPr lang="en-US" smtClean="0"/>
              <a:t>Hard to distinguish between normal and unusual traffic</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txBox="1">
            <a:spLocks noChangeArrowheads="1"/>
          </p:cNvSpPr>
          <p:nvPr/>
        </p:nvSpPr>
        <p:spPr>
          <a:xfrm>
            <a:off x="409574" y="200025"/>
            <a:ext cx="8410897"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smtClean="0">
                <a:ln>
                  <a:noFill/>
                </a:ln>
                <a:solidFill>
                  <a:schemeClr val="tx2"/>
                </a:solidFill>
                <a:effectLst/>
                <a:uLnTx/>
                <a:uFillTx/>
                <a:latin typeface="+mj-lt"/>
                <a:ea typeface="+mj-ea"/>
                <a:cs typeface="+mj-cs"/>
              </a:rPr>
              <a:t>Example of an IDS/IPS system</a:t>
            </a:r>
          </a:p>
        </p:txBody>
      </p:sp>
      <p:sp>
        <p:nvSpPr>
          <p:cNvPr id="4" name="Content Placeholder 3"/>
          <p:cNvSpPr>
            <a:spLocks noGrp="1"/>
          </p:cNvSpPr>
          <p:nvPr>
            <p:ph sz="half" idx="1"/>
          </p:nvPr>
        </p:nvSpPr>
        <p:spPr>
          <a:xfrm>
            <a:off x="395536" y="1700808"/>
            <a:ext cx="8352928" cy="4392488"/>
          </a:xfrm>
        </p:spPr>
        <p:txBody>
          <a:bodyPr>
            <a:normAutofit/>
          </a:bodyPr>
          <a:lstStyle/>
          <a:p>
            <a:r>
              <a:rPr lang="en-US" smtClean="0"/>
              <a:t>Snort IDS</a:t>
            </a:r>
          </a:p>
          <a:p>
            <a:pPr lvl="1"/>
            <a:r>
              <a:rPr lang="en-US" smtClean="0"/>
              <a:t>public-domain, open source IDS for Linux, </a:t>
            </a:r>
            <a:br>
              <a:rPr lang="en-US" smtClean="0"/>
            </a:br>
            <a:r>
              <a:rPr lang="en-US" smtClean="0"/>
              <a:t>UNIX, Windows (for network reading it uses </a:t>
            </a:r>
          </a:p>
          <a:p>
            <a:pPr marL="667512" lvl="2" indent="0">
              <a:buNone/>
            </a:pPr>
            <a:r>
              <a:rPr lang="en-US" smtClean="0"/>
              <a:t>the same library as Wireshark)</a:t>
            </a:r>
          </a:p>
          <a:p>
            <a:pPr lvl="1"/>
            <a:r>
              <a:rPr lang="en-US" smtClean="0"/>
              <a:t>Example of an attack signature</a:t>
            </a:r>
          </a:p>
          <a:p>
            <a:pPr lvl="1"/>
            <a:endParaRPr lang="en-US" sz="1400" smtClean="0"/>
          </a:p>
          <a:p>
            <a:pPr lvl="3">
              <a:buNone/>
            </a:pPr>
            <a:r>
              <a:rPr lang="en-US" smtClean="0">
                <a:latin typeface="Courier New" pitchFamily="49" charset="0"/>
                <a:cs typeface="Courier New" pitchFamily="49" charset="0"/>
              </a:rPr>
              <a:t>alert icmp $EXTERNAL_NET any -&gt; $HOME_NET any</a:t>
            </a:r>
          </a:p>
          <a:p>
            <a:pPr lvl="3">
              <a:buNone/>
            </a:pPr>
            <a:r>
              <a:rPr lang="en-US" smtClean="0">
                <a:latin typeface="Courier New" pitchFamily="49" charset="0"/>
                <a:cs typeface="Courier New" pitchFamily="49" charset="0"/>
              </a:rPr>
              <a:t>(msg:"ICMP PING NMAP"; dsize: 0; itype: 8;)</a:t>
            </a:r>
            <a:endParaRPr lang="en-US">
              <a:latin typeface="Courier New" pitchFamily="49" charset="0"/>
              <a:cs typeface="Courier New" pitchFamily="49" charset="0"/>
            </a:endParaRPr>
          </a:p>
        </p:txBody>
      </p:sp>
      <p:pic>
        <p:nvPicPr>
          <p:cNvPr id="357378" name="Picture 2" descr="http://t3.gstatic.com/images?q=tbn:3nILwmxPdYHNfM:http://img3.imageshack.us/img3/8220/7420x540.jpg&amp;t=1"/>
          <p:cNvPicPr>
            <a:picLocks noChangeAspect="1" noChangeArrowheads="1"/>
          </p:cNvPicPr>
          <p:nvPr/>
        </p:nvPicPr>
        <p:blipFill>
          <a:blip r:embed="rId3" cstate="print"/>
          <a:srcRect/>
          <a:stretch>
            <a:fillRect/>
          </a:stretch>
        </p:blipFill>
        <p:spPr bwMode="auto">
          <a:xfrm>
            <a:off x="6934522" y="1000125"/>
            <a:ext cx="1885950" cy="2428875"/>
          </a:xfrm>
          <a:prstGeom prst="rect">
            <a:avLst/>
          </a:prstGeom>
          <a:noFill/>
        </p:spPr>
      </p:pic>
      <p:sp>
        <p:nvSpPr>
          <p:cNvPr id="7" name="Rounded Rectangle 6"/>
          <p:cNvSpPr/>
          <p:nvPr/>
        </p:nvSpPr>
        <p:spPr>
          <a:xfrm>
            <a:off x="2267744" y="3981914"/>
            <a:ext cx="5472608" cy="36004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9" name="Straight Arrow Connector 8"/>
          <p:cNvCxnSpPr/>
          <p:nvPr/>
        </p:nvCxnSpPr>
        <p:spPr>
          <a:xfrm rot="5400000" flipH="1" flipV="1">
            <a:off x="7092280" y="4797152"/>
            <a:ext cx="936104"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44208" y="5282044"/>
            <a:ext cx="2232248" cy="523220"/>
          </a:xfrm>
          <a:prstGeom prst="rect">
            <a:avLst/>
          </a:prstGeom>
          <a:noFill/>
        </p:spPr>
        <p:txBody>
          <a:bodyPr wrap="square" rtlCol="0">
            <a:spAutoFit/>
          </a:bodyPr>
          <a:lstStyle/>
          <a:p>
            <a:pPr algn="ctr"/>
            <a:r>
              <a:rPr lang="en-US" sz="1400" smtClean="0">
                <a:latin typeface="+mj-lt"/>
              </a:rPr>
              <a:t>React to ALL INCOMING ICMP traffic</a:t>
            </a:r>
            <a:endParaRPr lang="en-US" sz="1400">
              <a:latin typeface="+mj-lt"/>
            </a:endParaRPr>
          </a:p>
        </p:txBody>
      </p:sp>
      <p:cxnSp>
        <p:nvCxnSpPr>
          <p:cNvPr id="14" name="Straight Arrow Connector 13"/>
          <p:cNvCxnSpPr/>
          <p:nvPr/>
        </p:nvCxnSpPr>
        <p:spPr>
          <a:xfrm rot="5400000" flipH="1" flipV="1">
            <a:off x="4824028" y="5144338"/>
            <a:ext cx="86409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39952" y="5570076"/>
            <a:ext cx="2232248" cy="954107"/>
          </a:xfrm>
          <a:prstGeom prst="rect">
            <a:avLst/>
          </a:prstGeom>
          <a:noFill/>
        </p:spPr>
        <p:txBody>
          <a:bodyPr wrap="square" rtlCol="0">
            <a:spAutoFit/>
          </a:bodyPr>
          <a:lstStyle/>
          <a:p>
            <a:pPr algn="ctr"/>
            <a:r>
              <a:rPr lang="en-US" sz="1400" smtClean="0">
                <a:latin typeface="+mj-lt"/>
              </a:rPr>
              <a:t>Empty packet(length 0) and ICMP type 8 (=PING) are properties of an NMAP attack</a:t>
            </a:r>
            <a:endParaRPr lang="en-US" sz="1400">
              <a:latin typeface="+mj-lt"/>
            </a:endParaRPr>
          </a:p>
        </p:txBody>
      </p:sp>
      <p:cxnSp>
        <p:nvCxnSpPr>
          <p:cNvPr id="16" name="Straight Arrow Connector 15"/>
          <p:cNvCxnSpPr/>
          <p:nvPr/>
        </p:nvCxnSpPr>
        <p:spPr>
          <a:xfrm flipV="1">
            <a:off x="5364088" y="4748294"/>
            <a:ext cx="1368152"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4572000" y="4376679"/>
            <a:ext cx="2880320" cy="360040"/>
          </a:xfrm>
          <a:prstGeom prst="roundRect">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2" name="Straight Arrow Connector 21"/>
          <p:cNvCxnSpPr/>
          <p:nvPr/>
        </p:nvCxnSpPr>
        <p:spPr>
          <a:xfrm rot="5400000" flipH="1" flipV="1">
            <a:off x="2424964" y="4881665"/>
            <a:ext cx="945701" cy="6840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75656" y="5642664"/>
            <a:ext cx="2232248" cy="307777"/>
          </a:xfrm>
          <a:prstGeom prst="rect">
            <a:avLst/>
          </a:prstGeom>
          <a:noFill/>
        </p:spPr>
        <p:txBody>
          <a:bodyPr wrap="square" rtlCol="0">
            <a:spAutoFit/>
          </a:bodyPr>
          <a:lstStyle/>
          <a:p>
            <a:pPr algn="ctr"/>
            <a:r>
              <a:rPr lang="en-US" sz="1400" smtClean="0">
                <a:latin typeface="+mj-lt"/>
              </a:rPr>
              <a:t>Message for administrator</a:t>
            </a:r>
            <a:endParaRPr lang="en-US" sz="1400">
              <a:latin typeface="+mj-lt"/>
            </a:endParaRPr>
          </a:p>
        </p:txBody>
      </p:sp>
      <p:sp>
        <p:nvSpPr>
          <p:cNvPr id="24" name="Rounded Rectangle 23"/>
          <p:cNvSpPr/>
          <p:nvPr/>
        </p:nvSpPr>
        <p:spPr>
          <a:xfrm>
            <a:off x="2123728" y="4379237"/>
            <a:ext cx="2232248" cy="360040"/>
          </a:xfrm>
          <a:prstGeom prst="round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par>
                                <p:cTn id="19" presetID="3"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1000" fill="hold"/>
                                        <p:tgtEl>
                                          <p:spTgt spid="24"/>
                                        </p:tgtEl>
                                        <p:attrNameLst>
                                          <p:attrName>ppt_w</p:attrName>
                                        </p:attrNameLst>
                                      </p:cBhvr>
                                      <p:tavLst>
                                        <p:tav tm="0">
                                          <p:val>
                                            <p:strVal val="#ppt_w*0.70"/>
                                          </p:val>
                                        </p:tav>
                                        <p:tav tm="100000">
                                          <p:val>
                                            <p:strVal val="#ppt_w"/>
                                          </p:val>
                                        </p:tav>
                                      </p:tavLst>
                                    </p:anim>
                                    <p:anim calcmode="lin" valueType="num">
                                      <p:cBhvr>
                                        <p:cTn id="33" dur="1000" fill="hold"/>
                                        <p:tgtEl>
                                          <p:spTgt spid="24"/>
                                        </p:tgtEl>
                                        <p:attrNameLst>
                                          <p:attrName>ppt_h</p:attrName>
                                        </p:attrNameLst>
                                      </p:cBhvr>
                                      <p:tavLst>
                                        <p:tav tm="0">
                                          <p:val>
                                            <p:strVal val="#ppt_h"/>
                                          </p:val>
                                        </p:tav>
                                        <p:tav tm="100000">
                                          <p:val>
                                            <p:strVal val="#ppt_h"/>
                                          </p:val>
                                        </p:tav>
                                      </p:tavLst>
                                    </p:anim>
                                    <p:animEffect transition="in" filter="fade">
                                      <p:cBhvr>
                                        <p:cTn id="34" dur="1000"/>
                                        <p:tgtEl>
                                          <p:spTgt spid="24"/>
                                        </p:tgtEl>
                                      </p:cBhvr>
                                    </p:animEffect>
                                  </p:childTnLst>
                                </p:cTn>
                              </p:par>
                              <p:par>
                                <p:cTn id="35" presetID="55"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1000" fill="hold"/>
                                        <p:tgtEl>
                                          <p:spTgt spid="22"/>
                                        </p:tgtEl>
                                        <p:attrNameLst>
                                          <p:attrName>ppt_w</p:attrName>
                                        </p:attrNameLst>
                                      </p:cBhvr>
                                      <p:tavLst>
                                        <p:tav tm="0">
                                          <p:val>
                                            <p:strVal val="#ppt_w*0.70"/>
                                          </p:val>
                                        </p:tav>
                                        <p:tav tm="100000">
                                          <p:val>
                                            <p:strVal val="#ppt_w"/>
                                          </p:val>
                                        </p:tav>
                                      </p:tavLst>
                                    </p:anim>
                                    <p:anim calcmode="lin" valueType="num">
                                      <p:cBhvr>
                                        <p:cTn id="38" dur="1000" fill="hold"/>
                                        <p:tgtEl>
                                          <p:spTgt spid="22"/>
                                        </p:tgtEl>
                                        <p:attrNameLst>
                                          <p:attrName>ppt_h</p:attrName>
                                        </p:attrNameLst>
                                      </p:cBhvr>
                                      <p:tavLst>
                                        <p:tav tm="0">
                                          <p:val>
                                            <p:strVal val="#ppt_h"/>
                                          </p:val>
                                        </p:tav>
                                        <p:tav tm="100000">
                                          <p:val>
                                            <p:strVal val="#ppt_h"/>
                                          </p:val>
                                        </p:tav>
                                      </p:tavLst>
                                    </p:anim>
                                    <p:animEffect transition="in" filter="fade">
                                      <p:cBhvr>
                                        <p:cTn id="39" dur="1000"/>
                                        <p:tgtEl>
                                          <p:spTgt spid="22"/>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1000" fill="hold"/>
                                        <p:tgtEl>
                                          <p:spTgt spid="23"/>
                                        </p:tgtEl>
                                        <p:attrNameLst>
                                          <p:attrName>ppt_w</p:attrName>
                                        </p:attrNameLst>
                                      </p:cBhvr>
                                      <p:tavLst>
                                        <p:tav tm="0">
                                          <p:val>
                                            <p:strVal val="#ppt_w*0.70"/>
                                          </p:val>
                                        </p:tav>
                                        <p:tav tm="100000">
                                          <p:val>
                                            <p:strVal val="#ppt_w"/>
                                          </p:val>
                                        </p:tav>
                                      </p:tavLst>
                                    </p:anim>
                                    <p:anim calcmode="lin" valueType="num">
                                      <p:cBhvr>
                                        <p:cTn id="43" dur="1000" fill="hold"/>
                                        <p:tgtEl>
                                          <p:spTgt spid="23"/>
                                        </p:tgtEl>
                                        <p:attrNameLst>
                                          <p:attrName>ppt_h</p:attrName>
                                        </p:attrNameLst>
                                      </p:cBhvr>
                                      <p:tavLst>
                                        <p:tav tm="0">
                                          <p:val>
                                            <p:strVal val="#ppt_h"/>
                                          </p:val>
                                        </p:tav>
                                        <p:tav tm="100000">
                                          <p:val>
                                            <p:strVal val="#ppt_h"/>
                                          </p:val>
                                        </p:tav>
                                      </p:tavLst>
                                    </p:anim>
                                    <p:animEffect transition="in" filter="fade">
                                      <p:cBhvr>
                                        <p:cTn id="4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5" grpId="0"/>
      <p:bldP spid="19" grpId="0" animBg="1"/>
      <p:bldP spid="23" grpId="0"/>
      <p:bldP spid="24" grpId="0" animBg="1"/>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980728"/>
            <a:ext cx="7772400" cy="2112264"/>
          </a:xfrm>
        </p:spPr>
        <p:txBody>
          <a:bodyPr/>
          <a:lstStyle/>
          <a:p>
            <a:r>
              <a:rPr lang="en-US" smtClean="0"/>
              <a:t>Attacks and threats</a:t>
            </a:r>
            <a:br>
              <a:rPr lang="en-US" smtClean="0"/>
            </a:br>
            <a:endParaRPr lang="en-US"/>
          </a:p>
        </p:txBody>
      </p:sp>
      <p:pic>
        <p:nvPicPr>
          <p:cNvPr id="409602" name="Picture 2" descr="http://weblogs.java.net/blog/chet/images/attack-sm.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76123" y="3717032"/>
            <a:ext cx="3191821" cy="2480718"/>
          </a:xfrm>
          <a:prstGeom prst="rect">
            <a:avLst/>
          </a:prstGeom>
          <a:noFill/>
        </p:spPr>
      </p:pic>
      <p:pic>
        <p:nvPicPr>
          <p:cNvPr id="409604" name="Picture 4" descr="http://4.bp.blogspot.com/_4EuCjIl_EMc/TG728FRlj-I/AAAAAAAAAM0/v4xo8C5O6rw/s1600/Attack+of+the+bots_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08104" y="2564904"/>
            <a:ext cx="2828068" cy="368238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txBox="1">
            <a:spLocks noChangeArrowheads="1"/>
          </p:cNvSpPr>
          <p:nvPr/>
        </p:nvSpPr>
        <p:spPr>
          <a:xfrm>
            <a:off x="409574" y="200025"/>
            <a:ext cx="8410897" cy="1143000"/>
          </a:xfrm>
          <a:prstGeom prst="rect">
            <a:avLst/>
          </a:prstGeom>
        </p:spPr>
        <p:txBody>
          <a:bodyPr vert="horz" lIns="0" rIns="0" bIns="0" anchor="b">
            <a:normAutofit/>
          </a:bodyPr>
          <a:lstStyle/>
          <a:p>
            <a:pPr lvl="0">
              <a:spcBef>
                <a:spcPct val="0"/>
              </a:spcBef>
              <a:defRPr/>
            </a:pPr>
            <a:r>
              <a:rPr lang="en-US" sz="3600">
                <a:solidFill>
                  <a:schemeClr val="tx2"/>
                </a:solidFill>
                <a:latin typeface="+mj-lt"/>
                <a:ea typeface="+mj-ea"/>
                <a:cs typeface="+mj-cs"/>
              </a:rPr>
              <a:t>Frequent attacks on network systems</a:t>
            </a:r>
            <a:endParaRPr kumimoji="0" lang="en-US" sz="3600" b="0" i="0" u="none" strike="noStrike" kern="1200" cap="none" spc="0" normalizeH="0" baseline="0" smtClean="0">
              <a:ln>
                <a:noFill/>
              </a:ln>
              <a:solidFill>
                <a:schemeClr val="tx2"/>
              </a:solidFill>
              <a:effectLst/>
              <a:uLnTx/>
              <a:uFillTx/>
              <a:latin typeface="+mj-lt"/>
              <a:ea typeface="+mj-ea"/>
              <a:cs typeface="+mj-cs"/>
            </a:endParaRPr>
          </a:p>
        </p:txBody>
      </p:sp>
      <p:sp>
        <p:nvSpPr>
          <p:cNvPr id="4" name="Content Placeholder 3"/>
          <p:cNvSpPr>
            <a:spLocks noGrp="1"/>
          </p:cNvSpPr>
          <p:nvPr>
            <p:ph sz="half" idx="1"/>
          </p:nvPr>
        </p:nvSpPr>
        <p:spPr>
          <a:xfrm>
            <a:off x="395536" y="1700808"/>
            <a:ext cx="8352928" cy="4392488"/>
          </a:xfrm>
        </p:spPr>
        <p:txBody>
          <a:bodyPr>
            <a:normAutofit/>
          </a:bodyPr>
          <a:lstStyle/>
          <a:p>
            <a:r>
              <a:rPr lang="en-US" b="1" smtClean="0"/>
              <a:t>PURPOSE? </a:t>
            </a:r>
            <a:r>
              <a:rPr lang="en-US" smtClean="0"/>
              <a:t>They are designed to harm or bypass computer and network functions.</a:t>
            </a:r>
          </a:p>
          <a:p>
            <a:r>
              <a:rPr lang="en-US" b="1" smtClean="0"/>
              <a:t>WHY? </a:t>
            </a:r>
            <a:r>
              <a:rPr lang="en-US" smtClean="0"/>
              <a:t>Finantial benefits, harmness, misappropriation, economic benefits.</a:t>
            </a:r>
          </a:p>
          <a:p>
            <a:r>
              <a:rPr lang="en-US" b="1" smtClean="0"/>
              <a:t>HOW? </a:t>
            </a:r>
            <a:r>
              <a:rPr lang="en-US" smtClean="0"/>
              <a:t>Threats to confidentiality, integrity and availability of network systems</a:t>
            </a:r>
          </a:p>
          <a:p>
            <a:pPr lvl="1"/>
            <a:r>
              <a:rPr lang="en-US" smtClean="0"/>
              <a:t>attacks by changing the information (</a:t>
            </a:r>
            <a:r>
              <a:rPr lang="en-US" i="1" smtClean="0"/>
              <a:t>modification attack</a:t>
            </a:r>
            <a:r>
              <a:rPr lang="en-US" smtClean="0"/>
              <a:t>)</a:t>
            </a:r>
          </a:p>
          <a:p>
            <a:pPr lvl="1"/>
            <a:r>
              <a:rPr lang="en-US" smtClean="0"/>
              <a:t>denial of communication (</a:t>
            </a:r>
            <a:r>
              <a:rPr lang="en-US" i="1" smtClean="0"/>
              <a:t>repudiation attack</a:t>
            </a:r>
            <a:r>
              <a:rPr lang="en-US" smtClean="0"/>
              <a:t>)</a:t>
            </a:r>
          </a:p>
          <a:p>
            <a:pPr lvl="1"/>
            <a:r>
              <a:rPr lang="en-US" smtClean="0"/>
              <a:t>System failure (</a:t>
            </a:r>
            <a:r>
              <a:rPr lang="en-US" i="1" smtClean="0"/>
              <a:t>denial-of-service attack</a:t>
            </a:r>
            <a:r>
              <a:rPr lang="en-US" smtClean="0"/>
              <a:t>)</a:t>
            </a:r>
          </a:p>
          <a:p>
            <a:pPr lvl="1"/>
            <a:r>
              <a:rPr lang="en-US" smtClean="0"/>
              <a:t>unauthorized access(</a:t>
            </a:r>
            <a:r>
              <a:rPr lang="en-US" i="1" smtClean="0"/>
              <a:t>access attack</a:t>
            </a:r>
            <a:r>
              <a:rPr lang="en-US" smtClean="0"/>
              <a:t>)</a:t>
            </a:r>
          </a:p>
          <a:p>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txBox="1">
            <a:spLocks noChangeArrowheads="1"/>
          </p:cNvSpPr>
          <p:nvPr/>
        </p:nvSpPr>
        <p:spPr>
          <a:xfrm>
            <a:off x="409574" y="200025"/>
            <a:ext cx="8410897" cy="1143000"/>
          </a:xfrm>
          <a:prstGeom prst="rect">
            <a:avLst/>
          </a:prstGeom>
        </p:spPr>
        <p:txBody>
          <a:bodyPr vert="horz" lIns="0" rIns="0" bIns="0" anchor="b">
            <a:normAutofit/>
          </a:bodyPr>
          <a:lstStyle/>
          <a:p>
            <a:pPr lvl="0">
              <a:spcBef>
                <a:spcPct val="0"/>
              </a:spcBef>
              <a:defRPr/>
            </a:pPr>
            <a:r>
              <a:rPr lang="en-US" sz="3600">
                <a:solidFill>
                  <a:schemeClr val="tx2"/>
                </a:solidFill>
              </a:rPr>
              <a:t>Frequent attacks on network systems</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652251434"/>
              </p:ext>
            </p:extLst>
          </p:nvPr>
        </p:nvGraphicFramePr>
        <p:xfrm>
          <a:off x="1475656" y="1799381"/>
          <a:ext cx="6275040" cy="465395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txBox="1">
            <a:spLocks noChangeArrowheads="1"/>
          </p:cNvSpPr>
          <p:nvPr/>
        </p:nvSpPr>
        <p:spPr>
          <a:xfrm>
            <a:off x="409574" y="200025"/>
            <a:ext cx="8410897"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smtClean="0">
                <a:ln>
                  <a:noFill/>
                </a:ln>
                <a:solidFill>
                  <a:schemeClr val="tx2"/>
                </a:solidFill>
                <a:effectLst/>
                <a:uLnTx/>
                <a:uFillTx/>
                <a:latin typeface="+mj-lt"/>
                <a:ea typeface="+mj-ea"/>
                <a:cs typeface="+mj-cs"/>
              </a:rPr>
              <a:t>Common attacks</a:t>
            </a:r>
          </a:p>
        </p:txBody>
      </p:sp>
      <p:sp>
        <p:nvSpPr>
          <p:cNvPr id="4" name="Content Placeholder 3"/>
          <p:cNvSpPr>
            <a:spLocks noGrp="1"/>
          </p:cNvSpPr>
          <p:nvPr>
            <p:ph sz="half" idx="1"/>
          </p:nvPr>
        </p:nvSpPr>
        <p:spPr>
          <a:xfrm>
            <a:off x="323528" y="1484784"/>
            <a:ext cx="8424936" cy="4392488"/>
          </a:xfrm>
        </p:spPr>
        <p:txBody>
          <a:bodyPr>
            <a:noAutofit/>
          </a:bodyPr>
          <a:lstStyle/>
          <a:p>
            <a:r>
              <a:rPr lang="en-US" sz="2200" smtClean="0"/>
              <a:t>Reconnaissance: the attacker try with a variety of techniques to identify the system architecture, services, etc.</a:t>
            </a:r>
          </a:p>
          <a:p>
            <a:pPr lvl="1"/>
            <a:r>
              <a:rPr lang="en-US" sz="2200" smtClean="0"/>
              <a:t>It helps to prepare the attack on the system</a:t>
            </a:r>
          </a:p>
          <a:p>
            <a:pPr lvl="1"/>
            <a:r>
              <a:rPr lang="en-US" sz="2200" smtClean="0"/>
              <a:t>example (</a:t>
            </a:r>
            <a:r>
              <a:rPr lang="en-US" sz="2200" i="1" smtClean="0"/>
              <a:t>war-dialing</a:t>
            </a:r>
            <a:r>
              <a:rPr lang="en-US" sz="2200" smtClean="0"/>
              <a:t>): attacker by calling random phone numbers try to identify the number the modem uses to connect to the network</a:t>
            </a:r>
          </a:p>
        </p:txBody>
      </p:sp>
      <p:pic>
        <p:nvPicPr>
          <p:cNvPr id="435202" name="Picture 2" descr="http://downloadsoftwarestore.com/software_images/67/23/00062367/Net_Spy_Pro-screenshot.gif"/>
          <p:cNvPicPr>
            <a:picLocks noChangeAspect="1" noChangeArrowheads="1"/>
          </p:cNvPicPr>
          <p:nvPr/>
        </p:nvPicPr>
        <p:blipFill>
          <a:blip r:embed="rId3" cstate="print"/>
          <a:srcRect/>
          <a:stretch>
            <a:fillRect/>
          </a:stretch>
        </p:blipFill>
        <p:spPr bwMode="auto">
          <a:xfrm>
            <a:off x="4499992" y="3467850"/>
            <a:ext cx="3960440" cy="3198294"/>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txBox="1">
            <a:spLocks noChangeArrowheads="1"/>
          </p:cNvSpPr>
          <p:nvPr/>
        </p:nvSpPr>
        <p:spPr>
          <a:xfrm>
            <a:off x="409574" y="200025"/>
            <a:ext cx="8410897" cy="1143000"/>
          </a:xfrm>
          <a:prstGeom prst="rect">
            <a:avLst/>
          </a:prstGeom>
        </p:spPr>
        <p:txBody>
          <a:bodyPr vert="horz" lIns="0" rIns="0" bIns="0" anchor="b">
            <a:normAutofit/>
          </a:bodyPr>
          <a:lstStyle/>
          <a:p>
            <a:pPr lvl="0">
              <a:spcBef>
                <a:spcPct val="0"/>
              </a:spcBef>
              <a:defRPr/>
            </a:pPr>
            <a:r>
              <a:rPr lang="en-US" sz="3600" smtClean="0">
                <a:solidFill>
                  <a:schemeClr val="tx2"/>
                </a:solidFill>
              </a:rPr>
              <a:t>Common attacks</a:t>
            </a:r>
            <a:endParaRPr lang="en-US" sz="3600">
              <a:solidFill>
                <a:schemeClr val="tx2"/>
              </a:solidFill>
            </a:endParaRPr>
          </a:p>
        </p:txBody>
      </p:sp>
      <p:sp>
        <p:nvSpPr>
          <p:cNvPr id="4" name="Content Placeholder 3"/>
          <p:cNvSpPr>
            <a:spLocks noGrp="1"/>
          </p:cNvSpPr>
          <p:nvPr>
            <p:ph sz="half" idx="1"/>
          </p:nvPr>
        </p:nvSpPr>
        <p:spPr>
          <a:xfrm>
            <a:off x="395536" y="1484784"/>
            <a:ext cx="8352928" cy="4392488"/>
          </a:xfrm>
        </p:spPr>
        <p:txBody>
          <a:bodyPr>
            <a:noAutofit/>
          </a:bodyPr>
          <a:lstStyle/>
          <a:p>
            <a:r>
              <a:rPr lang="en-US" sz="2400" smtClean="0"/>
              <a:t>Eavesdropping: intercept network traffic, present especially in wireless networks (attacker obtains passwords, credit card numbers, ...)</a:t>
            </a:r>
          </a:p>
          <a:p>
            <a:pPr lvl="1"/>
            <a:r>
              <a:rPr lang="en-US" sz="2200" smtClean="0"/>
              <a:t>Passive attacker</a:t>
            </a:r>
          </a:p>
          <a:p>
            <a:pPr lvl="1"/>
            <a:r>
              <a:rPr lang="en-US" sz="2200" smtClean="0"/>
              <a:t>Activ attacker</a:t>
            </a:r>
          </a:p>
        </p:txBody>
      </p:sp>
      <p:pic>
        <p:nvPicPr>
          <p:cNvPr id="429058" name="Picture 2" descr="http://alsoalso.net/wp-content/uploads/network_web.jpg"/>
          <p:cNvPicPr>
            <a:picLocks noChangeAspect="1" noChangeArrowheads="1"/>
          </p:cNvPicPr>
          <p:nvPr/>
        </p:nvPicPr>
        <p:blipFill>
          <a:blip r:embed="rId3" cstate="print"/>
          <a:srcRect/>
          <a:stretch>
            <a:fillRect/>
          </a:stretch>
        </p:blipFill>
        <p:spPr bwMode="auto">
          <a:xfrm>
            <a:off x="1259632" y="3933056"/>
            <a:ext cx="3569888" cy="2592288"/>
          </a:xfrm>
          <a:prstGeom prst="rect">
            <a:avLst/>
          </a:prstGeom>
          <a:noFill/>
        </p:spPr>
      </p:pic>
      <p:pic>
        <p:nvPicPr>
          <p:cNvPr id="429060" name="Picture 4" descr="http://www.mobiletopsoft.com/images/news/eavesdropping.jpg"/>
          <p:cNvPicPr>
            <a:picLocks noChangeAspect="1" noChangeArrowheads="1"/>
          </p:cNvPicPr>
          <p:nvPr/>
        </p:nvPicPr>
        <p:blipFill>
          <a:blip r:embed="rId4" cstate="print"/>
          <a:srcRect/>
          <a:stretch>
            <a:fillRect/>
          </a:stretch>
        </p:blipFill>
        <p:spPr bwMode="auto">
          <a:xfrm>
            <a:off x="5724128" y="3429000"/>
            <a:ext cx="2088232" cy="311842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6" name="Freeform 7"/>
          <p:cNvSpPr>
            <a:spLocks/>
          </p:cNvSpPr>
          <p:nvPr/>
        </p:nvSpPr>
        <p:spPr bwMode="auto">
          <a:xfrm>
            <a:off x="2628900" y="1652588"/>
            <a:ext cx="3348037" cy="2049463"/>
          </a:xfrm>
          <a:custGeom>
            <a:avLst/>
            <a:gdLst>
              <a:gd name="T0" fmla="*/ 1698 w 1292"/>
              <a:gd name="T1" fmla="*/ 7 h 1255"/>
              <a:gd name="T2" fmla="*/ 248 w 1292"/>
              <a:gd name="T3" fmla="*/ 177 h 1255"/>
              <a:gd name="T4" fmla="*/ 206 w 1292"/>
              <a:gd name="T5" fmla="*/ 585 h 1255"/>
              <a:gd name="T6" fmla="*/ 379 w 1292"/>
              <a:gd name="T7" fmla="*/ 928 h 1255"/>
              <a:gd name="T8" fmla="*/ 1740 w 1292"/>
              <a:gd name="T9" fmla="*/ 975 h 1255"/>
              <a:gd name="T10" fmla="*/ 4593 w 1292"/>
              <a:gd name="T11" fmla="*/ 1263 h 1255"/>
              <a:gd name="T12" fmla="*/ 7063 w 1292"/>
              <a:gd name="T13" fmla="*/ 1385 h 1255"/>
              <a:gd name="T14" fmla="*/ 8513 w 1292"/>
              <a:gd name="T15" fmla="*/ 1143 h 1255"/>
              <a:gd name="T16" fmla="*/ 9025 w 1292"/>
              <a:gd name="T17" fmla="*/ 499 h 1255"/>
              <a:gd name="T18" fmla="*/ 8555 w 1292"/>
              <a:gd name="T19" fmla="*/ 236 h 1255"/>
              <a:gd name="T20" fmla="*/ 5318 w 1292"/>
              <a:gd name="T21" fmla="*/ 128 h 1255"/>
              <a:gd name="T22" fmla="*/ 1698 w 1292"/>
              <a:gd name="T23" fmla="*/ 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sp>
        <p:nvSpPr>
          <p:cNvPr id="47" name="Line 40"/>
          <p:cNvSpPr>
            <a:spLocks noChangeShapeType="1"/>
          </p:cNvSpPr>
          <p:nvPr/>
        </p:nvSpPr>
        <p:spPr bwMode="auto">
          <a:xfrm>
            <a:off x="2843808" y="2591756"/>
            <a:ext cx="2808312" cy="0"/>
          </a:xfrm>
          <a:prstGeom prst="line">
            <a:avLst/>
          </a:prstGeom>
          <a:ln w="44450">
            <a:headEnd/>
            <a:tailEnd type="stealth"/>
          </a:ln>
        </p:spPr>
        <p:style>
          <a:lnRef idx="3">
            <a:schemeClr val="accent1"/>
          </a:lnRef>
          <a:fillRef idx="0">
            <a:schemeClr val="accent1"/>
          </a:fillRef>
          <a:effectRef idx="2">
            <a:schemeClr val="accent1"/>
          </a:effectRef>
          <a:fontRef idx="minor">
            <a:schemeClr val="tx1"/>
          </a:fontRef>
        </p:style>
        <p:txBody>
          <a:bodyPr/>
          <a:lstStyle/>
          <a:p>
            <a:endParaRPr lang="en-US"/>
          </a:p>
        </p:txBody>
      </p:sp>
      <p:sp>
        <p:nvSpPr>
          <p:cNvPr id="2053" name="Rectangle 2"/>
          <p:cNvSpPr>
            <a:spLocks noGrp="1" noChangeArrowheads="1"/>
          </p:cNvSpPr>
          <p:nvPr>
            <p:ph type="title"/>
          </p:nvPr>
        </p:nvSpPr>
        <p:spPr/>
        <p:txBody>
          <a:bodyPr/>
          <a:lstStyle/>
          <a:p>
            <a:r>
              <a:rPr lang="en-US" smtClean="0"/>
              <a:t>Establishing SA</a:t>
            </a:r>
          </a:p>
        </p:txBody>
      </p:sp>
      <p:sp>
        <p:nvSpPr>
          <p:cNvPr id="2054" name="Rectangle 3"/>
          <p:cNvSpPr>
            <a:spLocks noGrp="1" noChangeArrowheads="1"/>
          </p:cNvSpPr>
          <p:nvPr>
            <p:ph type="body" idx="1"/>
          </p:nvPr>
        </p:nvSpPr>
        <p:spPr>
          <a:xfrm>
            <a:off x="533400" y="4027512"/>
            <a:ext cx="8287072" cy="2209800"/>
          </a:xfrm>
        </p:spPr>
        <p:txBody>
          <a:bodyPr>
            <a:noAutofit/>
          </a:bodyPr>
          <a:lstStyle/>
          <a:p>
            <a:r>
              <a:rPr lang="en-US" sz="2000" dirty="0" smtClean="0"/>
              <a:t>Router has the SAD database(</a:t>
            </a:r>
            <a:r>
              <a:rPr lang="en-US" sz="2000" i="1" dirty="0" smtClean="0"/>
              <a:t>Security Association Database</a:t>
            </a:r>
            <a:r>
              <a:rPr lang="en-US" sz="2000" dirty="0" smtClean="0"/>
              <a:t>) where it keeps data about SA:</a:t>
            </a:r>
          </a:p>
          <a:p>
            <a:pPr lvl="1"/>
            <a:r>
              <a:rPr lang="en-US" sz="2000" dirty="0" smtClean="0"/>
              <a:t>32 bit ID SA, called SPI (Security Parameter Index)</a:t>
            </a:r>
          </a:p>
          <a:p>
            <a:pPr lvl="1"/>
            <a:r>
              <a:rPr lang="en-US" sz="2000" dirty="0" smtClean="0"/>
              <a:t>Source and destination IP SA</a:t>
            </a:r>
          </a:p>
          <a:p>
            <a:pPr lvl="1"/>
            <a:r>
              <a:rPr lang="en-US" sz="2000" dirty="0" smtClean="0"/>
              <a:t>Type of encryption(e</a:t>
            </a:r>
            <a:r>
              <a:rPr lang="sl-SI" sz="2000" dirty="0" smtClean="0"/>
              <a:t>.</a:t>
            </a:r>
            <a:r>
              <a:rPr lang="en-US" sz="2000" dirty="0" smtClean="0"/>
              <a:t>g </a:t>
            </a:r>
            <a:r>
              <a:rPr lang="sl-SI" sz="2000" dirty="0" smtClean="0"/>
              <a:t>.</a:t>
            </a:r>
            <a:r>
              <a:rPr lang="en-US" sz="2000" dirty="0" smtClean="0"/>
              <a:t>3DES) and key</a:t>
            </a:r>
          </a:p>
          <a:p>
            <a:pPr lvl="1"/>
            <a:r>
              <a:rPr lang="en-US" sz="2000" dirty="0" smtClean="0"/>
              <a:t>Type of integrity test(e</a:t>
            </a:r>
            <a:r>
              <a:rPr lang="sl-SI" sz="2000" dirty="0" smtClean="0"/>
              <a:t>.</a:t>
            </a:r>
            <a:r>
              <a:rPr lang="en-US" sz="2000" dirty="0" smtClean="0"/>
              <a:t>g</a:t>
            </a:r>
            <a:r>
              <a:rPr lang="sl-SI" sz="2000" dirty="0" smtClean="0"/>
              <a:t>.</a:t>
            </a:r>
            <a:r>
              <a:rPr lang="en-US" sz="2000" dirty="0" smtClean="0"/>
              <a:t> HMAC/MD5)</a:t>
            </a:r>
          </a:p>
          <a:p>
            <a:pPr lvl="1"/>
            <a:r>
              <a:rPr lang="en-US" sz="2000" dirty="0" smtClean="0"/>
              <a:t>Authentication key</a:t>
            </a:r>
          </a:p>
        </p:txBody>
      </p:sp>
      <p:graphicFrame>
        <p:nvGraphicFramePr>
          <p:cNvPr id="2050" name="Object 5"/>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748066188"/>
              </p:ext>
            </p:extLst>
          </p:nvPr>
        </p:nvGraphicFramePr>
        <p:xfrm>
          <a:off x="1125538" y="2417763"/>
          <a:ext cx="611187" cy="520700"/>
        </p:xfrm>
        <a:graphic>
          <a:graphicData uri="http://schemas.openxmlformats.org/presentationml/2006/ole">
            <p:oleObj spid="_x0000_s298092" name="Clip" r:id="rId3" imgW="1305000" imgH="1085760" progId="">
              <p:embed/>
            </p:oleObj>
          </a:graphicData>
        </a:graphic>
      </p:graphicFrame>
      <p:graphicFrame>
        <p:nvGraphicFramePr>
          <p:cNvPr id="2051" name="Object 6"/>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547568738"/>
              </p:ext>
            </p:extLst>
          </p:nvPr>
        </p:nvGraphicFramePr>
        <p:xfrm>
          <a:off x="6908800" y="2417763"/>
          <a:ext cx="611187" cy="520700"/>
        </p:xfrm>
        <a:graphic>
          <a:graphicData uri="http://schemas.openxmlformats.org/presentationml/2006/ole">
            <p:oleObj spid="_x0000_s298093" name="Clip" r:id="rId4" imgW="1305000" imgH="1085760" progId="">
              <p:embed/>
            </p:oleObj>
          </a:graphicData>
        </a:graphic>
      </p:graphicFrame>
      <p:grpSp>
        <p:nvGrpSpPr>
          <p:cNvPr id="2" name="Group 8"/>
          <p:cNvGrpSpPr>
            <a:grpSpLocks/>
          </p:cNvGrpSpPr>
          <p:nvPr/>
        </p:nvGrpSpPr>
        <p:grpSpPr bwMode="auto">
          <a:xfrm>
            <a:off x="2343150" y="2417763"/>
            <a:ext cx="569912" cy="285750"/>
            <a:chOff x="533" y="321"/>
            <a:chExt cx="359" cy="180"/>
          </a:xfrm>
        </p:grpSpPr>
        <p:grpSp>
          <p:nvGrpSpPr>
            <p:cNvPr id="3" name="Group 9"/>
            <p:cNvGrpSpPr>
              <a:grpSpLocks/>
            </p:cNvGrpSpPr>
            <p:nvPr/>
          </p:nvGrpSpPr>
          <p:grpSpPr bwMode="auto">
            <a:xfrm>
              <a:off x="533" y="321"/>
              <a:ext cx="359" cy="180"/>
              <a:chOff x="1009" y="655"/>
              <a:chExt cx="359" cy="180"/>
            </a:xfrm>
          </p:grpSpPr>
          <p:sp>
            <p:nvSpPr>
              <p:cNvPr id="2082" name="Oval 10"/>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083" name="Line 11"/>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n-US"/>
              </a:p>
            </p:txBody>
          </p:sp>
          <p:sp>
            <p:nvSpPr>
              <p:cNvPr id="2084" name="Line 12"/>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n-US"/>
              </a:p>
            </p:txBody>
          </p:sp>
          <p:sp>
            <p:nvSpPr>
              <p:cNvPr id="2085" name="Rectangle 13"/>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pPr algn="ctr"/>
                <a:endParaRPr lang="en-US" sz="2400">
                  <a:latin typeface="Times New Roman" pitchFamily="18" charset="0"/>
                </a:endParaRPr>
              </a:p>
            </p:txBody>
          </p:sp>
          <p:sp>
            <p:nvSpPr>
              <p:cNvPr id="2086" name="Oval 14"/>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4" name="Group 15"/>
              <p:cNvGrpSpPr>
                <a:grpSpLocks/>
              </p:cNvGrpSpPr>
              <p:nvPr/>
            </p:nvGrpSpPr>
            <p:grpSpPr bwMode="auto">
              <a:xfrm>
                <a:off x="1095" y="681"/>
                <a:ext cx="176" cy="68"/>
                <a:chOff x="2848" y="848"/>
                <a:chExt cx="140" cy="98"/>
              </a:xfrm>
            </p:grpSpPr>
            <p:sp>
              <p:nvSpPr>
                <p:cNvPr id="2092" name="Line 1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2093" name="Line 1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2094" name="Line 1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5" name="Group 19"/>
              <p:cNvGrpSpPr>
                <a:grpSpLocks/>
              </p:cNvGrpSpPr>
              <p:nvPr/>
            </p:nvGrpSpPr>
            <p:grpSpPr bwMode="auto">
              <a:xfrm flipV="1">
                <a:off x="1095" y="680"/>
                <a:ext cx="176" cy="68"/>
                <a:chOff x="2848" y="848"/>
                <a:chExt cx="140" cy="98"/>
              </a:xfrm>
            </p:grpSpPr>
            <p:sp>
              <p:nvSpPr>
                <p:cNvPr id="2089" name="Line 2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2090" name="Line 2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2091" name="Line 2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2081" name="Line 23"/>
            <p:cNvSpPr>
              <a:spLocks noChangeShapeType="1"/>
            </p:cNvSpPr>
            <p:nvPr/>
          </p:nvSpPr>
          <p:spPr bwMode="auto">
            <a:xfrm>
              <a:off x="535" y="368"/>
              <a:ext cx="0" cy="62"/>
            </a:xfrm>
            <a:prstGeom prst="line">
              <a:avLst/>
            </a:prstGeom>
            <a:noFill/>
            <a:ln w="12700">
              <a:solidFill>
                <a:schemeClr val="tx1"/>
              </a:solidFill>
              <a:round/>
              <a:headEnd/>
              <a:tailEnd/>
            </a:ln>
          </p:spPr>
          <p:txBody>
            <a:bodyPr wrap="none" anchor="ctr"/>
            <a:lstStyle/>
            <a:p>
              <a:endParaRPr lang="en-US"/>
            </a:p>
          </p:txBody>
        </p:sp>
      </p:grpSp>
      <p:grpSp>
        <p:nvGrpSpPr>
          <p:cNvPr id="6" name="Group 24"/>
          <p:cNvGrpSpPr>
            <a:grpSpLocks/>
          </p:cNvGrpSpPr>
          <p:nvPr/>
        </p:nvGrpSpPr>
        <p:grpSpPr bwMode="auto">
          <a:xfrm>
            <a:off x="5691188" y="2492376"/>
            <a:ext cx="569912" cy="285750"/>
            <a:chOff x="533" y="321"/>
            <a:chExt cx="359" cy="180"/>
          </a:xfrm>
        </p:grpSpPr>
        <p:grpSp>
          <p:nvGrpSpPr>
            <p:cNvPr id="7" name="Group 25"/>
            <p:cNvGrpSpPr>
              <a:grpSpLocks/>
            </p:cNvGrpSpPr>
            <p:nvPr/>
          </p:nvGrpSpPr>
          <p:grpSpPr bwMode="auto">
            <a:xfrm>
              <a:off x="533" y="321"/>
              <a:ext cx="359" cy="180"/>
              <a:chOff x="1009" y="655"/>
              <a:chExt cx="359" cy="180"/>
            </a:xfrm>
          </p:grpSpPr>
          <p:sp>
            <p:nvSpPr>
              <p:cNvPr id="2067" name="Oval 26"/>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068" name="Line 27"/>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n-US"/>
              </a:p>
            </p:txBody>
          </p:sp>
          <p:sp>
            <p:nvSpPr>
              <p:cNvPr id="2069" name="Line 28"/>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n-US"/>
              </a:p>
            </p:txBody>
          </p:sp>
          <p:sp>
            <p:nvSpPr>
              <p:cNvPr id="2070" name="Rectangle 29"/>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pPr algn="ctr"/>
                <a:endParaRPr lang="en-US" sz="2400">
                  <a:latin typeface="Times New Roman" pitchFamily="18" charset="0"/>
                </a:endParaRPr>
              </a:p>
            </p:txBody>
          </p:sp>
          <p:sp>
            <p:nvSpPr>
              <p:cNvPr id="2071" name="Oval 30"/>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8" name="Group 31"/>
              <p:cNvGrpSpPr>
                <a:grpSpLocks/>
              </p:cNvGrpSpPr>
              <p:nvPr/>
            </p:nvGrpSpPr>
            <p:grpSpPr bwMode="auto">
              <a:xfrm>
                <a:off x="1095" y="681"/>
                <a:ext cx="176" cy="68"/>
                <a:chOff x="2848" y="848"/>
                <a:chExt cx="140" cy="98"/>
              </a:xfrm>
            </p:grpSpPr>
            <p:sp>
              <p:nvSpPr>
                <p:cNvPr id="2077" name="Line 3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2078" name="Line 3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2079" name="Line 3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9" name="Group 35"/>
              <p:cNvGrpSpPr>
                <a:grpSpLocks/>
              </p:cNvGrpSpPr>
              <p:nvPr/>
            </p:nvGrpSpPr>
            <p:grpSpPr bwMode="auto">
              <a:xfrm flipV="1">
                <a:off x="1095" y="680"/>
                <a:ext cx="176" cy="68"/>
                <a:chOff x="2848" y="848"/>
                <a:chExt cx="140" cy="98"/>
              </a:xfrm>
            </p:grpSpPr>
            <p:sp>
              <p:nvSpPr>
                <p:cNvPr id="2074" name="Line 3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2075" name="Line 3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2076" name="Line 3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2066" name="Line 39"/>
            <p:cNvSpPr>
              <a:spLocks noChangeShapeType="1"/>
            </p:cNvSpPr>
            <p:nvPr/>
          </p:nvSpPr>
          <p:spPr bwMode="auto">
            <a:xfrm>
              <a:off x="535" y="368"/>
              <a:ext cx="0" cy="62"/>
            </a:xfrm>
            <a:prstGeom prst="line">
              <a:avLst/>
            </a:prstGeom>
            <a:noFill/>
            <a:ln w="12700">
              <a:solidFill>
                <a:schemeClr val="tx1"/>
              </a:solidFill>
              <a:round/>
              <a:headEnd/>
              <a:tailEnd/>
            </a:ln>
          </p:spPr>
          <p:txBody>
            <a:bodyPr wrap="none" anchor="ctr"/>
            <a:lstStyle/>
            <a:p>
              <a:endParaRPr lang="en-US"/>
            </a:p>
          </p:txBody>
        </p:sp>
      </p:grpSp>
      <p:sp>
        <p:nvSpPr>
          <p:cNvPr id="2059" name="Line 40"/>
          <p:cNvSpPr>
            <a:spLocks noChangeShapeType="1"/>
          </p:cNvSpPr>
          <p:nvPr/>
        </p:nvSpPr>
        <p:spPr bwMode="auto">
          <a:xfrm>
            <a:off x="1736725" y="2619376"/>
            <a:ext cx="606425" cy="0"/>
          </a:xfrm>
          <a:prstGeom prst="line">
            <a:avLst/>
          </a:prstGeom>
          <a:noFill/>
          <a:ln w="9525">
            <a:solidFill>
              <a:schemeClr val="tx1"/>
            </a:solidFill>
            <a:round/>
            <a:headEnd/>
            <a:tailEnd/>
          </a:ln>
        </p:spPr>
        <p:txBody>
          <a:bodyPr/>
          <a:lstStyle/>
          <a:p>
            <a:endParaRPr lang="en-US"/>
          </a:p>
        </p:txBody>
      </p:sp>
      <p:sp>
        <p:nvSpPr>
          <p:cNvPr id="2060" name="Line 45"/>
          <p:cNvSpPr>
            <a:spLocks noChangeShapeType="1"/>
          </p:cNvSpPr>
          <p:nvPr/>
        </p:nvSpPr>
        <p:spPr bwMode="auto">
          <a:xfrm flipH="1">
            <a:off x="6256338" y="2665413"/>
            <a:ext cx="800100" cy="0"/>
          </a:xfrm>
          <a:prstGeom prst="line">
            <a:avLst/>
          </a:prstGeom>
          <a:noFill/>
          <a:ln w="9525">
            <a:solidFill>
              <a:schemeClr val="tx1"/>
            </a:solidFill>
            <a:round/>
            <a:headEnd/>
            <a:tailEnd/>
          </a:ln>
        </p:spPr>
        <p:txBody>
          <a:bodyPr/>
          <a:lstStyle/>
          <a:p>
            <a:endParaRPr lang="en-US"/>
          </a:p>
        </p:txBody>
      </p:sp>
      <p:sp>
        <p:nvSpPr>
          <p:cNvPr id="2061" name="Line 46"/>
          <p:cNvSpPr>
            <a:spLocks noChangeShapeType="1"/>
          </p:cNvSpPr>
          <p:nvPr/>
        </p:nvSpPr>
        <p:spPr bwMode="auto">
          <a:xfrm flipV="1">
            <a:off x="1430338" y="2938463"/>
            <a:ext cx="0" cy="500063"/>
          </a:xfrm>
          <a:prstGeom prst="line">
            <a:avLst/>
          </a:prstGeom>
          <a:noFill/>
          <a:ln w="25400">
            <a:solidFill>
              <a:srgbClr val="FF0000"/>
            </a:solidFill>
            <a:round/>
            <a:headEnd/>
            <a:tailEnd type="triangle" w="med" len="med"/>
          </a:ln>
        </p:spPr>
        <p:txBody>
          <a:bodyPr/>
          <a:lstStyle/>
          <a:p>
            <a:endParaRPr lang="en-US"/>
          </a:p>
        </p:txBody>
      </p:sp>
      <p:sp>
        <p:nvSpPr>
          <p:cNvPr id="2062" name="Line 47"/>
          <p:cNvSpPr>
            <a:spLocks noChangeShapeType="1"/>
          </p:cNvSpPr>
          <p:nvPr/>
        </p:nvSpPr>
        <p:spPr bwMode="auto">
          <a:xfrm flipV="1">
            <a:off x="7364413" y="2938463"/>
            <a:ext cx="0" cy="500063"/>
          </a:xfrm>
          <a:prstGeom prst="line">
            <a:avLst/>
          </a:prstGeom>
          <a:noFill/>
          <a:ln w="25400">
            <a:solidFill>
              <a:srgbClr val="FF0000"/>
            </a:solidFill>
            <a:round/>
            <a:headEnd/>
            <a:tailEnd type="triangle" w="med" len="med"/>
          </a:ln>
        </p:spPr>
        <p:txBody>
          <a:bodyPr/>
          <a:lstStyle/>
          <a:p>
            <a:endParaRPr lang="en-US"/>
          </a:p>
        </p:txBody>
      </p:sp>
      <p:sp>
        <p:nvSpPr>
          <p:cNvPr id="2063" name="Text Box 48"/>
          <p:cNvSpPr txBox="1">
            <a:spLocks noChangeArrowheads="1"/>
          </p:cNvSpPr>
          <p:nvPr/>
        </p:nvSpPr>
        <p:spPr bwMode="auto">
          <a:xfrm>
            <a:off x="1033463" y="3414713"/>
            <a:ext cx="704424" cy="369332"/>
          </a:xfrm>
          <a:prstGeom prst="rect">
            <a:avLst/>
          </a:prstGeom>
          <a:noFill/>
          <a:ln w="9525">
            <a:noFill/>
            <a:miter lim="800000"/>
            <a:headEnd/>
            <a:tailEnd/>
          </a:ln>
        </p:spPr>
        <p:txBody>
          <a:bodyPr wrap="none">
            <a:spAutoFit/>
          </a:bodyPr>
          <a:lstStyle/>
          <a:p>
            <a:r>
              <a:rPr lang="en-US">
                <a:solidFill>
                  <a:srgbClr val="FF0000"/>
                </a:solidFill>
              </a:rPr>
              <a:t>IPsec</a:t>
            </a:r>
          </a:p>
        </p:txBody>
      </p:sp>
      <p:sp>
        <p:nvSpPr>
          <p:cNvPr id="2064" name="Text Box 49"/>
          <p:cNvSpPr txBox="1">
            <a:spLocks noChangeArrowheads="1"/>
          </p:cNvSpPr>
          <p:nvPr/>
        </p:nvSpPr>
        <p:spPr bwMode="auto">
          <a:xfrm>
            <a:off x="6940550" y="3414713"/>
            <a:ext cx="704424" cy="369332"/>
          </a:xfrm>
          <a:prstGeom prst="rect">
            <a:avLst/>
          </a:prstGeom>
          <a:noFill/>
          <a:ln w="9525">
            <a:noFill/>
            <a:miter lim="800000"/>
            <a:headEnd/>
            <a:tailEnd/>
          </a:ln>
        </p:spPr>
        <p:txBody>
          <a:bodyPr wrap="none">
            <a:spAutoFit/>
          </a:bodyPr>
          <a:lstStyle/>
          <a:p>
            <a:r>
              <a:rPr lang="en-US">
                <a:solidFill>
                  <a:srgbClr val="FF0000"/>
                </a:solidFill>
              </a:rPr>
              <a:t>IPsec</a:t>
            </a:r>
          </a:p>
        </p:txBody>
      </p:sp>
      <p:sp>
        <p:nvSpPr>
          <p:cNvPr id="48" name="Text Box 48"/>
          <p:cNvSpPr txBox="1">
            <a:spLocks noChangeArrowheads="1"/>
          </p:cNvSpPr>
          <p:nvPr/>
        </p:nvSpPr>
        <p:spPr bwMode="auto">
          <a:xfrm>
            <a:off x="2123728" y="2060848"/>
            <a:ext cx="1439818" cy="369332"/>
          </a:xfrm>
          <a:prstGeom prst="rect">
            <a:avLst/>
          </a:prstGeom>
          <a:noFill/>
          <a:ln w="9525">
            <a:noFill/>
            <a:miter lim="800000"/>
            <a:headEnd/>
            <a:tailEnd/>
          </a:ln>
        </p:spPr>
        <p:txBody>
          <a:bodyPr wrap="none">
            <a:spAutoFit/>
          </a:bodyPr>
          <a:lstStyle/>
          <a:p>
            <a:r>
              <a:rPr lang="en-US" smtClean="0"/>
              <a:t>200.168.1.100</a:t>
            </a:r>
            <a:endParaRPr lang="en-US"/>
          </a:p>
        </p:txBody>
      </p:sp>
      <p:sp>
        <p:nvSpPr>
          <p:cNvPr id="49" name="Text Box 48"/>
          <p:cNvSpPr txBox="1">
            <a:spLocks noChangeArrowheads="1"/>
          </p:cNvSpPr>
          <p:nvPr/>
        </p:nvSpPr>
        <p:spPr bwMode="auto">
          <a:xfrm>
            <a:off x="5349167" y="2132856"/>
            <a:ext cx="1239057" cy="369332"/>
          </a:xfrm>
          <a:prstGeom prst="rect">
            <a:avLst/>
          </a:prstGeom>
          <a:noFill/>
          <a:ln w="9525">
            <a:noFill/>
            <a:miter lim="800000"/>
            <a:headEnd/>
            <a:tailEnd/>
          </a:ln>
        </p:spPr>
        <p:txBody>
          <a:bodyPr wrap="none">
            <a:spAutoFit/>
          </a:bodyPr>
          <a:lstStyle/>
          <a:p>
            <a:r>
              <a:rPr lang="en-US" smtClean="0"/>
              <a:t>193.68.2.23</a:t>
            </a:r>
            <a:endParaRPr lang="en-US"/>
          </a:p>
        </p:txBody>
      </p:sp>
      <p:sp>
        <p:nvSpPr>
          <p:cNvPr id="50" name="Text Box 48"/>
          <p:cNvSpPr txBox="1">
            <a:spLocks noChangeArrowheads="1"/>
          </p:cNvSpPr>
          <p:nvPr/>
        </p:nvSpPr>
        <p:spPr bwMode="auto">
          <a:xfrm>
            <a:off x="4042816" y="2276872"/>
            <a:ext cx="457176" cy="369332"/>
          </a:xfrm>
          <a:prstGeom prst="rect">
            <a:avLst/>
          </a:prstGeom>
          <a:noFill/>
          <a:ln w="9525">
            <a:noFill/>
            <a:miter lim="800000"/>
            <a:headEnd/>
            <a:tailEnd/>
          </a:ln>
        </p:spPr>
        <p:txBody>
          <a:bodyPr wrap="none">
            <a:spAutoFit/>
          </a:bodyPr>
          <a:lstStyle/>
          <a:p>
            <a:r>
              <a:rPr lang="en-US" smtClean="0">
                <a:solidFill>
                  <a:srgbClr val="FF0000"/>
                </a:solidFill>
              </a:rPr>
              <a:t>SA</a:t>
            </a:r>
            <a:endParaRPr lang="en-US">
              <a:solidFill>
                <a:srgbClr val="FF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txBox="1">
            <a:spLocks noChangeArrowheads="1"/>
          </p:cNvSpPr>
          <p:nvPr/>
        </p:nvSpPr>
        <p:spPr>
          <a:xfrm>
            <a:off x="409574" y="200025"/>
            <a:ext cx="8410897" cy="1143000"/>
          </a:xfrm>
          <a:prstGeom prst="rect">
            <a:avLst/>
          </a:prstGeom>
        </p:spPr>
        <p:txBody>
          <a:bodyPr vert="horz" lIns="0" rIns="0" bIns="0" anchor="b">
            <a:normAutofit/>
          </a:bodyPr>
          <a:lstStyle/>
          <a:p>
            <a:pPr lvl="0">
              <a:spcBef>
                <a:spcPct val="0"/>
              </a:spcBef>
              <a:defRPr/>
            </a:pPr>
            <a:r>
              <a:rPr lang="en-US" sz="3600" smtClean="0">
                <a:solidFill>
                  <a:schemeClr val="tx2"/>
                </a:solidFill>
              </a:rPr>
              <a:t>Common attacks</a:t>
            </a:r>
            <a:endParaRPr lang="en-US" sz="3600">
              <a:solidFill>
                <a:schemeClr val="tx2"/>
              </a:solidFill>
            </a:endParaRPr>
          </a:p>
        </p:txBody>
      </p:sp>
      <p:sp>
        <p:nvSpPr>
          <p:cNvPr id="4" name="Content Placeholder 3"/>
          <p:cNvSpPr>
            <a:spLocks noGrp="1"/>
          </p:cNvSpPr>
          <p:nvPr>
            <p:ph sz="half" idx="1"/>
          </p:nvPr>
        </p:nvSpPr>
        <p:spPr>
          <a:xfrm>
            <a:off x="395536" y="1484784"/>
            <a:ext cx="8352928" cy="4392488"/>
          </a:xfrm>
        </p:spPr>
        <p:txBody>
          <a:bodyPr>
            <a:noAutofit/>
          </a:bodyPr>
          <a:lstStyle/>
          <a:p>
            <a:pPr marL="457200" indent="-457200">
              <a:buFont typeface="+mj-lt"/>
              <a:buAutoNum type="arabicPeriod"/>
            </a:pPr>
            <a:r>
              <a:rPr lang="en-US" sz="2400" b="1" smtClean="0"/>
              <a:t>Weak keys</a:t>
            </a:r>
          </a:p>
          <a:p>
            <a:pPr marL="457200" indent="-457200">
              <a:buFont typeface="+mj-lt"/>
              <a:buAutoNum type="arabicPeriod"/>
            </a:pPr>
            <a:r>
              <a:rPr lang="en-US" sz="2400" b="1" smtClean="0"/>
              <a:t>mathematical attacks </a:t>
            </a:r>
            <a:r>
              <a:rPr lang="en-US" sz="2400" smtClean="0"/>
              <a:t>on cryptographic algorithms and keys</a:t>
            </a:r>
          </a:p>
          <a:p>
            <a:pPr marL="457200" indent="-457200">
              <a:buFont typeface="+mj-lt"/>
              <a:buAutoNum type="arabicPeriod"/>
            </a:pPr>
            <a:r>
              <a:rPr lang="en-US" sz="2400" b="1" smtClean="0"/>
              <a:t>Password guessing</a:t>
            </a:r>
            <a:r>
              <a:rPr lang="en-US" sz="2400" smtClean="0"/>
              <a:t> (</a:t>
            </a:r>
            <a:r>
              <a:rPr lang="en-US" sz="2400" i="1" smtClean="0"/>
              <a:t>brute force</a:t>
            </a:r>
            <a:r>
              <a:rPr lang="en-US" sz="2400" smtClean="0"/>
              <a:t>, the dictionary attack)</a:t>
            </a:r>
            <a:endParaRPr lang="en-US" sz="2400" b="1" smtClean="0"/>
          </a:p>
          <a:p>
            <a:pPr marL="457200" indent="-457200">
              <a:buFont typeface="+mj-lt"/>
              <a:buAutoNum type="arabicPeriod"/>
            </a:pPr>
            <a:r>
              <a:rPr lang="en-US" sz="2400" b="1" smtClean="0"/>
              <a:t>viruses, worms, tojan horses</a:t>
            </a:r>
          </a:p>
          <a:p>
            <a:pPr marL="457200" indent="-457200">
              <a:buFont typeface="+mj-lt"/>
              <a:buAutoNum type="arabicPeriod"/>
            </a:pPr>
            <a:r>
              <a:rPr lang="en-US" sz="2400" b="1" smtClean="0"/>
              <a:t>exploit weaknesses in the software</a:t>
            </a:r>
          </a:p>
          <a:p>
            <a:pPr marL="457200" indent="-457200">
              <a:buFont typeface="+mj-lt"/>
              <a:buAutoNum type="arabicPeriod"/>
            </a:pPr>
            <a:r>
              <a:rPr lang="en-US" sz="2400" b="1" smtClean="0"/>
              <a:t>Social engineering </a:t>
            </a:r>
            <a:r>
              <a:rPr lang="en-US" sz="2400" smtClean="0"/>
              <a:t> (over e-maila, telephone, services)</a:t>
            </a:r>
          </a:p>
          <a:p>
            <a:endParaRPr lang="en-US" sz="2400" smtClean="0"/>
          </a:p>
          <a:p>
            <a:endParaRPr lang="en-US" sz="2400" smtClean="0"/>
          </a:p>
          <a:p>
            <a:endParaRPr lang="en-US" sz="2400" smtClean="0"/>
          </a:p>
          <a:p>
            <a:endParaRPr lang="en-US" sz="2400" smtClean="0"/>
          </a:p>
          <a:p>
            <a:endParaRPr lang="en-US" sz="2400" smtClean="0"/>
          </a:p>
          <a:p>
            <a:pPr>
              <a:buNone/>
            </a:pPr>
            <a:r>
              <a:rPr lang="en-US" sz="2400" smtClean="0">
                <a:solidFill>
                  <a:srgbClr val="00B050"/>
                </a:solidFill>
              </a:rPr>
              <a:t>How do you defend on the risks above?</a:t>
            </a:r>
          </a:p>
        </p:txBody>
      </p:sp>
      <p:pic>
        <p:nvPicPr>
          <p:cNvPr id="423938" name="Picture 2" descr="http://www.ozsticker.com/16-67-large/social-engineering-specialist.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43608" y="3501008"/>
            <a:ext cx="3168352" cy="3168352"/>
          </a:xfrm>
          <a:prstGeom prst="rect">
            <a:avLst/>
          </a:prstGeom>
          <a:noFill/>
        </p:spPr>
      </p:pic>
      <p:pic>
        <p:nvPicPr>
          <p:cNvPr id="423940" name="Picture 4" descr="http://mattms.members.winisp.net/KevinMitnickpresentsatInfragardGeneralM_104D4/hackerheadline.jpg"/>
          <p:cNvPicPr>
            <a:picLocks noChangeAspect="1" noChangeArrowheads="1"/>
          </p:cNvPicPr>
          <p:nvPr/>
        </p:nvPicPr>
        <p:blipFill>
          <a:blip r:embed="rId4" cstate="print"/>
          <a:srcRect/>
          <a:stretch>
            <a:fillRect/>
          </a:stretch>
        </p:blipFill>
        <p:spPr bwMode="auto">
          <a:xfrm>
            <a:off x="4668688" y="4143674"/>
            <a:ext cx="3719736" cy="2237654"/>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txBox="1">
            <a:spLocks noChangeArrowheads="1"/>
          </p:cNvSpPr>
          <p:nvPr/>
        </p:nvSpPr>
        <p:spPr>
          <a:xfrm>
            <a:off x="409574" y="200025"/>
            <a:ext cx="8410897" cy="1143000"/>
          </a:xfrm>
          <a:prstGeom prst="rect">
            <a:avLst/>
          </a:prstGeom>
        </p:spPr>
        <p:txBody>
          <a:bodyPr vert="horz" lIns="0" rIns="0" bIns="0" anchor="b">
            <a:normAutofit/>
          </a:bodyPr>
          <a:lstStyle/>
          <a:p>
            <a:pPr lvl="0">
              <a:spcBef>
                <a:spcPct val="0"/>
              </a:spcBef>
              <a:defRPr/>
            </a:pPr>
            <a:r>
              <a:rPr lang="en-US" sz="3600" smtClean="0">
                <a:solidFill>
                  <a:schemeClr val="tx2"/>
                </a:solidFill>
              </a:rPr>
              <a:t>Common attacks</a:t>
            </a:r>
            <a:endParaRPr lang="en-US" sz="3600">
              <a:solidFill>
                <a:schemeClr val="tx2"/>
              </a:solidFill>
            </a:endParaRPr>
          </a:p>
        </p:txBody>
      </p:sp>
      <p:sp>
        <p:nvSpPr>
          <p:cNvPr id="4" name="Content Placeholder 3"/>
          <p:cNvSpPr>
            <a:spLocks noGrp="1"/>
          </p:cNvSpPr>
          <p:nvPr>
            <p:ph sz="half" idx="1"/>
          </p:nvPr>
        </p:nvSpPr>
        <p:spPr>
          <a:xfrm>
            <a:off x="395536" y="1484784"/>
            <a:ext cx="8568952" cy="4392488"/>
          </a:xfrm>
        </p:spPr>
        <p:txBody>
          <a:bodyPr>
            <a:noAutofit/>
          </a:bodyPr>
          <a:lstStyle/>
          <a:p>
            <a:pPr marL="457200" indent="-457200">
              <a:buFont typeface="+mj-lt"/>
              <a:buAutoNum type="arabicPeriod" startAt="7"/>
            </a:pPr>
            <a:r>
              <a:rPr lang="en-US" sz="2400" b="1" smtClean="0"/>
              <a:t>port scan</a:t>
            </a:r>
            <a:r>
              <a:rPr lang="en-US" sz="2400" smtClean="0"/>
              <a:t>: intruder test, which servers are functioning (e.g. ping) and what services they offer. An attacker can acquire information about the system: DNS, services, operating systems)</a:t>
            </a:r>
          </a:p>
          <a:p>
            <a:pPr marL="457200" indent="-457200">
              <a:buFont typeface="+mj-lt"/>
              <a:buAutoNum type="arabicPeriod" startAt="7"/>
            </a:pPr>
            <a:r>
              <a:rPr lang="en-US" sz="2400" b="1" smtClean="0"/>
              <a:t>Dumpster diving</a:t>
            </a:r>
            <a:r>
              <a:rPr lang="en-US" sz="2400" smtClean="0"/>
              <a:t>: a method by which attackers can access information about the system (instructions, lists of passwords, phone numbers, work organization)</a:t>
            </a:r>
          </a:p>
          <a:p>
            <a:pPr marL="457200" indent="-457200">
              <a:buFont typeface="+mj-lt"/>
              <a:buAutoNum type="arabicPeriod" startAt="7"/>
            </a:pPr>
            <a:r>
              <a:rPr lang="en-US" sz="2400" b="1" smtClean="0"/>
              <a:t>Mathematical attacks </a:t>
            </a:r>
            <a:r>
              <a:rPr lang="en-US" sz="2400" smtClean="0"/>
              <a:t>on the cryptographic algorithms and keys (brute force)</a:t>
            </a:r>
          </a:p>
          <a:p>
            <a:pPr marL="457200" indent="-457200">
              <a:buFont typeface="+mj-lt"/>
              <a:buAutoNum type="arabicPeriod" startAt="7"/>
            </a:pPr>
            <a:r>
              <a:rPr lang="en-US" sz="2400" b="1" smtClean="0"/>
              <a:t>Birthday attack</a:t>
            </a:r>
            <a:r>
              <a:rPr lang="en-US" sz="2400" smtClean="0"/>
              <a:t>:</a:t>
            </a:r>
            <a:r>
              <a:rPr lang="en-US" sz="2400" i="1" smtClean="0"/>
              <a:t> </a:t>
            </a:r>
            <a:r>
              <a:rPr lang="en-US" sz="2400" smtClean="0"/>
              <a:t>is an attack on hash functions, which require that two messages will not generate the same compressed value. For weaker functions an attacker is looking for a message that will give the same hash value.</a:t>
            </a:r>
            <a:endParaRPr lang="en-US" sz="2400" smtClean="0">
              <a:solidFill>
                <a:srgbClr val="00B05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txBox="1">
            <a:spLocks noChangeArrowheads="1"/>
          </p:cNvSpPr>
          <p:nvPr/>
        </p:nvSpPr>
        <p:spPr>
          <a:xfrm>
            <a:off x="409574" y="200025"/>
            <a:ext cx="8410897" cy="1143000"/>
          </a:xfrm>
          <a:prstGeom prst="rect">
            <a:avLst/>
          </a:prstGeom>
        </p:spPr>
        <p:txBody>
          <a:bodyPr vert="horz" lIns="0" rIns="0" bIns="0" anchor="b">
            <a:normAutofit/>
          </a:bodyPr>
          <a:lstStyle/>
          <a:p>
            <a:pPr lvl="0">
              <a:spcBef>
                <a:spcPct val="0"/>
              </a:spcBef>
              <a:defRPr/>
            </a:pPr>
            <a:r>
              <a:rPr lang="en-US" sz="3600" smtClean="0">
                <a:solidFill>
                  <a:schemeClr val="tx2"/>
                </a:solidFill>
              </a:rPr>
              <a:t>Common attacks</a:t>
            </a:r>
            <a:endParaRPr lang="en-US" sz="3600">
              <a:solidFill>
                <a:schemeClr val="tx2"/>
              </a:solidFill>
            </a:endParaRPr>
          </a:p>
        </p:txBody>
      </p:sp>
      <p:sp>
        <p:nvSpPr>
          <p:cNvPr id="4" name="Content Placeholder 3"/>
          <p:cNvSpPr>
            <a:spLocks noGrp="1"/>
          </p:cNvSpPr>
          <p:nvPr>
            <p:ph sz="half" idx="1"/>
          </p:nvPr>
        </p:nvSpPr>
        <p:spPr>
          <a:xfrm>
            <a:off x="395536" y="1556792"/>
            <a:ext cx="8568952" cy="4392488"/>
          </a:xfrm>
        </p:spPr>
        <p:txBody>
          <a:bodyPr>
            <a:normAutofit/>
          </a:bodyPr>
          <a:lstStyle/>
          <a:p>
            <a:pPr marL="457200" indent="-457200">
              <a:buFont typeface="+mj-lt"/>
              <a:buAutoNum type="arabicPeriod" startAt="11"/>
            </a:pPr>
            <a:r>
              <a:rPr lang="en-US" sz="2400" b="1" smtClean="0"/>
              <a:t>Back door</a:t>
            </a:r>
            <a:r>
              <a:rPr lang="en-US" sz="2400" smtClean="0"/>
              <a:t>: the attacker bypass security checks and access the system via another way</a:t>
            </a:r>
          </a:p>
          <a:p>
            <a:pPr marL="457200" indent="-457200">
              <a:buFont typeface="+mj-lt"/>
              <a:buAutoNum type="arabicPeriod" startAt="11"/>
            </a:pPr>
            <a:r>
              <a:rPr lang="en-US" sz="2400" b="1" smtClean="0"/>
              <a:t>IP spoofing</a:t>
            </a:r>
            <a:r>
              <a:rPr lang="en-US" sz="2400" smtClean="0"/>
              <a:t>: the attacker tricks the target system to be someone else (someone known) by changing packets,</a:t>
            </a:r>
          </a:p>
          <a:p>
            <a:pPr marL="457200" indent="-457200">
              <a:buFont typeface="+mj-lt"/>
              <a:buAutoNum type="arabicPeriod" startAt="11"/>
            </a:pPr>
            <a:r>
              <a:rPr lang="en-US" sz="2400" b="1" smtClean="0"/>
              <a:t>Man-in-the-middle</a:t>
            </a:r>
            <a:r>
              <a:rPr lang="en-US" sz="2400" smtClean="0"/>
              <a:t>: the attacker intercepts communication and behaves as if he is the target system (when using certificates the victim may use the public key of the attacker)</a:t>
            </a:r>
          </a:p>
          <a:p>
            <a:pPr marL="457200" indent="-457200">
              <a:buFont typeface="+mj-lt"/>
              <a:buAutoNum type="arabicPeriod" startAt="11"/>
            </a:pPr>
            <a:endParaRPr lang="en-US" sz="2400" smtClean="0"/>
          </a:p>
        </p:txBody>
      </p:sp>
      <p:pic>
        <p:nvPicPr>
          <p:cNvPr id="413698" name="Picture 2" descr="http://www.owasp.org/images/2/21/Main_the_middl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83768" y="4501906"/>
            <a:ext cx="4032448" cy="2239462"/>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txBox="1">
            <a:spLocks noChangeArrowheads="1"/>
          </p:cNvSpPr>
          <p:nvPr/>
        </p:nvSpPr>
        <p:spPr>
          <a:xfrm>
            <a:off x="409574" y="200025"/>
            <a:ext cx="8410897" cy="1143000"/>
          </a:xfrm>
          <a:prstGeom prst="rect">
            <a:avLst/>
          </a:prstGeom>
        </p:spPr>
        <p:txBody>
          <a:bodyPr vert="horz" lIns="0" rIns="0" bIns="0" anchor="b">
            <a:normAutofit/>
          </a:bodyPr>
          <a:lstStyle/>
          <a:p>
            <a:pPr lvl="0">
              <a:spcBef>
                <a:spcPct val="0"/>
              </a:spcBef>
              <a:defRPr/>
            </a:pPr>
            <a:r>
              <a:rPr lang="en-US" sz="3600" smtClean="0">
                <a:solidFill>
                  <a:schemeClr val="tx2"/>
                </a:solidFill>
              </a:rPr>
              <a:t>Common attacks</a:t>
            </a:r>
            <a:endParaRPr lang="en-US" sz="3600">
              <a:solidFill>
                <a:schemeClr val="tx2"/>
              </a:solidFill>
            </a:endParaRPr>
          </a:p>
        </p:txBody>
      </p:sp>
      <p:sp>
        <p:nvSpPr>
          <p:cNvPr id="4" name="Content Placeholder 3"/>
          <p:cNvSpPr>
            <a:spLocks noGrp="1"/>
          </p:cNvSpPr>
          <p:nvPr>
            <p:ph sz="half" idx="1"/>
          </p:nvPr>
        </p:nvSpPr>
        <p:spPr>
          <a:xfrm>
            <a:off x="395536" y="1484784"/>
            <a:ext cx="8352928" cy="4392488"/>
          </a:xfrm>
        </p:spPr>
        <p:txBody>
          <a:bodyPr>
            <a:noAutofit/>
          </a:bodyPr>
          <a:lstStyle/>
          <a:p>
            <a:pPr marL="457200" indent="-457200">
              <a:buFont typeface="+mj-lt"/>
              <a:buAutoNum type="arabicPeriod" startAt="14"/>
            </a:pPr>
            <a:r>
              <a:rPr lang="en-US" sz="2400" b="1" smtClean="0"/>
              <a:t>Replay</a:t>
            </a:r>
            <a:r>
              <a:rPr lang="en-US" sz="2400" smtClean="0"/>
              <a:t>: the attacker intercepts and saves old messages and send them back after some time, posing as one of the participants</a:t>
            </a:r>
          </a:p>
          <a:p>
            <a:pPr lvl="1"/>
            <a:r>
              <a:rPr lang="en-US" sz="2000" smtClean="0"/>
              <a:t>How do we prevent replay attacks?</a:t>
            </a:r>
          </a:p>
          <a:p>
            <a:pPr marL="457200" indent="-457200">
              <a:buFont typeface="+mj-lt"/>
              <a:buAutoNum type="arabicPeriod" startAt="14"/>
            </a:pPr>
            <a:r>
              <a:rPr lang="en-US" sz="2400" b="1" smtClean="0"/>
              <a:t>TCP hijacking</a:t>
            </a:r>
            <a:r>
              <a:rPr lang="en-US" sz="2400" smtClean="0"/>
              <a:t>: the attacker interrupts communication between the users and insert himself in place of one of them, the other believes that he is still communicating with the first</a:t>
            </a:r>
          </a:p>
          <a:p>
            <a:pPr lvl="1"/>
            <a:r>
              <a:rPr lang="en-US" sz="2000" smtClean="0"/>
              <a:t>What can the attacker gain with this?</a:t>
            </a:r>
          </a:p>
          <a:p>
            <a:pPr marL="457200" indent="-457200">
              <a:buFont typeface="+mj-lt"/>
              <a:buAutoNum type="arabicPeriod" startAt="14"/>
            </a:pPr>
            <a:r>
              <a:rPr lang="en-US" sz="2400" b="1" smtClean="0"/>
              <a:t>Fragmentation attack</a:t>
            </a:r>
            <a:r>
              <a:rPr lang="en-US" sz="2400" smtClean="0"/>
              <a:t>: packets are divided into fragments. The header is divided into different fragments in a way that the firewall can not filter</a:t>
            </a:r>
          </a:p>
          <a:p>
            <a:pPr lvl="1"/>
            <a:r>
              <a:rPr lang="en-US" sz="2000" smtClean="0"/>
              <a:t>tiny fragment attack: divide the header of the first packet</a:t>
            </a:r>
          </a:p>
          <a:p>
            <a:pPr lvl="1"/>
            <a:r>
              <a:rPr lang="en-US" sz="2000" smtClean="0"/>
              <a:t>overlapping fragment attack: a wrong offset  overwrites previous packets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txBox="1">
            <a:spLocks noChangeArrowheads="1"/>
          </p:cNvSpPr>
          <p:nvPr/>
        </p:nvSpPr>
        <p:spPr>
          <a:xfrm>
            <a:off x="409574" y="200025"/>
            <a:ext cx="8410897" cy="1143000"/>
          </a:xfrm>
          <a:prstGeom prst="rect">
            <a:avLst/>
          </a:prstGeom>
        </p:spPr>
        <p:txBody>
          <a:bodyPr vert="horz" lIns="0" rIns="0" bIns="0" anchor="b">
            <a:normAutofit/>
          </a:bodyPr>
          <a:lstStyle/>
          <a:p>
            <a:pPr>
              <a:spcBef>
                <a:spcPct val="0"/>
              </a:spcBef>
              <a:defRPr/>
            </a:pPr>
            <a:r>
              <a:rPr lang="en-US" sz="3600" smtClean="0">
                <a:solidFill>
                  <a:schemeClr val="tx2"/>
                </a:solidFill>
              </a:rPr>
              <a:t>Common attacks </a:t>
            </a:r>
            <a:r>
              <a:rPr lang="en-US" sz="3600" smtClean="0">
                <a:solidFill>
                  <a:schemeClr val="tx2"/>
                </a:solidFill>
                <a:latin typeface="+mj-lt"/>
                <a:ea typeface="+mj-ea"/>
                <a:cs typeface="+mj-cs"/>
              </a:rPr>
              <a:t>- DoS (1/5)</a:t>
            </a:r>
            <a:endParaRPr kumimoji="0" lang="en-US" sz="3600" b="0" i="0" u="none" strike="noStrike" kern="1200" cap="none" spc="0" normalizeH="0" baseline="0" smtClean="0">
              <a:ln>
                <a:noFill/>
              </a:ln>
              <a:solidFill>
                <a:schemeClr val="tx2"/>
              </a:solidFill>
              <a:effectLst/>
              <a:uLnTx/>
              <a:uFillTx/>
              <a:latin typeface="+mj-lt"/>
              <a:ea typeface="+mj-ea"/>
              <a:cs typeface="+mj-cs"/>
            </a:endParaRPr>
          </a:p>
        </p:txBody>
      </p:sp>
      <p:sp>
        <p:nvSpPr>
          <p:cNvPr id="4" name="Content Placeholder 3"/>
          <p:cNvSpPr>
            <a:spLocks noGrp="1"/>
          </p:cNvSpPr>
          <p:nvPr>
            <p:ph sz="half" idx="1"/>
          </p:nvPr>
        </p:nvSpPr>
        <p:spPr>
          <a:xfrm>
            <a:off x="395536" y="1700808"/>
            <a:ext cx="8352928" cy="4392488"/>
          </a:xfrm>
        </p:spPr>
        <p:txBody>
          <a:bodyPr>
            <a:normAutofit/>
          </a:bodyPr>
          <a:lstStyle/>
          <a:p>
            <a:pPr marL="514350" indent="-514350">
              <a:buFont typeface="+mj-lt"/>
              <a:buAutoNum type="arabicPeriod" startAt="17"/>
            </a:pPr>
            <a:r>
              <a:rPr lang="en-US" b="1" smtClean="0"/>
              <a:t>Denial-of-Service</a:t>
            </a:r>
          </a:p>
          <a:p>
            <a:pPr lvl="1"/>
            <a:r>
              <a:rPr lang="en-US" smtClean="0"/>
              <a:t>The aim of the attacker: overload network resources so they stop responding to the requirements of regular users (e.g.. setting up a large number of connections, consume storage capacity, ...)</a:t>
            </a:r>
          </a:p>
          <a:p>
            <a:pPr lvl="1"/>
            <a:r>
              <a:rPr lang="en-US" smtClean="0"/>
              <a:t>DDoS (</a:t>
            </a:r>
            <a:r>
              <a:rPr lang="en-US" i="1" smtClean="0"/>
              <a:t>distributed</a:t>
            </a:r>
            <a:r>
              <a:rPr lang="en-US" smtClean="0"/>
              <a:t>): DoS attack, caused by an attacker using multiple network systems at once</a:t>
            </a:r>
          </a:p>
          <a:p>
            <a:pPr lvl="1"/>
            <a:r>
              <a:rPr lang="en-US" smtClean="0"/>
              <a:t>users of distributed network systems may not know that the equipment that is attacking is installed where they are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3"/>
          <p:cNvSpPr txBox="1">
            <a:spLocks noChangeArrowheads="1"/>
          </p:cNvSpPr>
          <p:nvPr/>
        </p:nvSpPr>
        <p:spPr>
          <a:xfrm>
            <a:off x="409574" y="200025"/>
            <a:ext cx="8410897" cy="1143000"/>
          </a:xfrm>
          <a:prstGeom prst="rect">
            <a:avLst/>
          </a:prstGeom>
        </p:spPr>
        <p:txBody>
          <a:bodyPr vert="horz" lIns="0" rIns="0" bIns="0" anchor="b">
            <a:normAutofit/>
          </a:bodyPr>
          <a:lstStyle/>
          <a:p>
            <a:pPr lvl="0">
              <a:spcBef>
                <a:spcPct val="0"/>
              </a:spcBef>
              <a:defRPr/>
            </a:pPr>
            <a:r>
              <a:rPr lang="en-US" sz="3600" smtClean="0">
                <a:solidFill>
                  <a:schemeClr val="tx2"/>
                </a:solidFill>
              </a:rPr>
              <a:t>Common attacks </a:t>
            </a:r>
            <a:r>
              <a:rPr lang="en-US" sz="3600" smtClean="0">
                <a:solidFill>
                  <a:schemeClr val="tx2"/>
                </a:solidFill>
                <a:latin typeface="+mj-lt"/>
              </a:rPr>
              <a:t>- DoS (2/5)</a:t>
            </a:r>
          </a:p>
        </p:txBody>
      </p:sp>
      <p:sp>
        <p:nvSpPr>
          <p:cNvPr id="4" name="Content Placeholder 3"/>
          <p:cNvSpPr>
            <a:spLocks noGrp="1"/>
          </p:cNvSpPr>
          <p:nvPr>
            <p:ph sz="half" idx="1"/>
          </p:nvPr>
        </p:nvSpPr>
        <p:spPr>
          <a:xfrm>
            <a:off x="395536" y="1628800"/>
            <a:ext cx="8352928" cy="4392488"/>
          </a:xfrm>
        </p:spPr>
        <p:txBody>
          <a:bodyPr>
            <a:normAutofit fontScale="92500" lnSpcReduction="10000"/>
          </a:bodyPr>
          <a:lstStyle/>
          <a:p>
            <a:r>
              <a:rPr lang="en-US" smtClean="0"/>
              <a:t>Examples:</a:t>
            </a:r>
          </a:p>
          <a:p>
            <a:pPr lvl="1"/>
            <a:r>
              <a:rPr lang="en-US" b="1" smtClean="0"/>
              <a:t>Buffer overflow</a:t>
            </a:r>
            <a:r>
              <a:rPr lang="en-US" smtClean="0"/>
              <a:t>: the attacker sends more data to a process than it can take(Ping of death: ICMP with more than 65K of data has caused a system crash)</a:t>
            </a:r>
          </a:p>
          <a:p>
            <a:pPr lvl="1"/>
            <a:r>
              <a:rPr lang="en-US" b="1" smtClean="0"/>
              <a:t>SYN attack</a:t>
            </a:r>
            <a:r>
              <a:rPr lang="en-US" smtClean="0"/>
              <a:t>: the attacker sends a large number of connection requests and then he ignores the system response so the system connection queue gets overloaded </a:t>
            </a:r>
          </a:p>
          <a:p>
            <a:pPr lvl="2"/>
            <a:r>
              <a:rPr lang="en-US" smtClean="0"/>
              <a:t>solution: limit the number of open connections, timeout</a:t>
            </a:r>
          </a:p>
          <a:p>
            <a:pPr lvl="1"/>
            <a:r>
              <a:rPr lang="en-US" b="1" smtClean="0"/>
              <a:t>Teardrop attack</a:t>
            </a:r>
            <a:r>
              <a:rPr lang="en-US" smtClean="0"/>
              <a:t>: the attacker changes the number and length of the fragments in the IP packet. In that way the recipient gets confused</a:t>
            </a:r>
          </a:p>
          <a:p>
            <a:pPr lvl="1"/>
            <a:r>
              <a:rPr lang="en-US" b="1" smtClean="0"/>
              <a:t>Smurf</a:t>
            </a:r>
            <a:r>
              <a:rPr lang="en-US" smtClean="0"/>
              <a:t>  </a:t>
            </a:r>
            <a:r>
              <a:rPr lang="en-US" b="1" smtClean="0"/>
              <a:t>attack</a:t>
            </a:r>
            <a:r>
              <a:rPr lang="en-US" smtClean="0"/>
              <a:t>(on the following slide): using indirect broadcast to overload the system</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lvl="0">
              <a:defRPr/>
            </a:pPr>
            <a:r>
              <a:rPr lang="en-US" smtClean="0"/>
              <a:t>Common attacks - DoS Smurf attack(3/5)</a:t>
            </a:r>
          </a:p>
        </p:txBody>
      </p:sp>
      <p:sp>
        <p:nvSpPr>
          <p:cNvPr id="51204" name="Text Box 4"/>
          <p:cNvSpPr txBox="1">
            <a:spLocks noChangeArrowheads="1"/>
          </p:cNvSpPr>
          <p:nvPr/>
        </p:nvSpPr>
        <p:spPr bwMode="auto">
          <a:xfrm>
            <a:off x="164232" y="2971800"/>
            <a:ext cx="1887488" cy="449098"/>
          </a:xfrm>
          <a:prstGeom prst="rect">
            <a:avLst/>
          </a:prstGeom>
          <a:noFill/>
          <a:ln w="9525">
            <a:noFill/>
            <a:miter lim="800000"/>
            <a:headEnd/>
            <a:tailEnd/>
          </a:ln>
        </p:spPr>
        <p:txBody>
          <a:bodyPr wrap="square" lIns="90000" tIns="46800" rIns="90000" bIns="46800">
            <a:spAutoFit/>
          </a:bodyPr>
          <a:lstStyle/>
          <a:p>
            <a:pPr algn="ctr">
              <a:lnSpc>
                <a:spcPct val="96000"/>
              </a:lnSpc>
              <a:spcBef>
                <a:spcPts val="1500"/>
              </a:spcBef>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i="0" smtClean="0"/>
              <a:t>attacker</a:t>
            </a:r>
            <a:endParaRPr lang="en-US" sz="2400" b="0" i="0"/>
          </a:p>
        </p:txBody>
      </p:sp>
      <p:pic>
        <p:nvPicPr>
          <p:cNvPr id="51205" name="Picture 5"/>
          <p:cNvPicPr>
            <a:picLocks noChangeAspect="1" noChangeArrowheads="1"/>
          </p:cNvPicPr>
          <p:nvPr/>
        </p:nvPicPr>
        <p:blipFill>
          <a:blip r:embed="rId2" cstate="print"/>
          <a:srcRect/>
          <a:stretch>
            <a:fillRect/>
          </a:stretch>
        </p:blipFill>
        <p:spPr bwMode="auto">
          <a:xfrm>
            <a:off x="381000" y="1600200"/>
            <a:ext cx="1447800" cy="1222375"/>
          </a:xfrm>
          <a:prstGeom prst="rect">
            <a:avLst/>
          </a:prstGeom>
          <a:noFill/>
        </p:spPr>
      </p:pic>
      <p:grpSp>
        <p:nvGrpSpPr>
          <p:cNvPr id="2" name="Group 7"/>
          <p:cNvGrpSpPr>
            <a:grpSpLocks/>
          </p:cNvGrpSpPr>
          <p:nvPr/>
        </p:nvGrpSpPr>
        <p:grpSpPr bwMode="auto">
          <a:xfrm>
            <a:off x="1828800" y="2209800"/>
            <a:ext cx="2284413" cy="303213"/>
            <a:chOff x="1584" y="1425"/>
            <a:chExt cx="1439" cy="191"/>
          </a:xfrm>
        </p:grpSpPr>
        <p:sp>
          <p:nvSpPr>
            <p:cNvPr id="51208" name="Freeform 8"/>
            <p:cNvSpPr>
              <a:spLocks noChangeArrowheads="1"/>
            </p:cNvSpPr>
            <p:nvPr/>
          </p:nvSpPr>
          <p:spPr bwMode="auto">
            <a:xfrm>
              <a:off x="1809" y="1425"/>
              <a:ext cx="1215" cy="192"/>
            </a:xfrm>
            <a:custGeom>
              <a:avLst/>
              <a:gdLst/>
              <a:ahLst/>
              <a:cxnLst>
                <a:cxn ang="0">
                  <a:pos x="0" y="238"/>
                </a:cxn>
                <a:cxn ang="0">
                  <a:pos x="3157" y="238"/>
                </a:cxn>
                <a:cxn ang="0">
                  <a:pos x="3157" y="0"/>
                </a:cxn>
                <a:cxn ang="0">
                  <a:pos x="5358" y="423"/>
                </a:cxn>
                <a:cxn ang="0">
                  <a:pos x="3157" y="847"/>
                </a:cxn>
                <a:cxn ang="0">
                  <a:pos x="3157" y="609"/>
                </a:cxn>
                <a:cxn ang="0">
                  <a:pos x="0" y="609"/>
                </a:cxn>
                <a:cxn ang="0">
                  <a:pos x="0" y="238"/>
                </a:cxn>
              </a:cxnLst>
              <a:rect l="0" t="0" r="r" b="b"/>
              <a:pathLst>
                <a:path w="5359" h="848">
                  <a:moveTo>
                    <a:pt x="0" y="238"/>
                  </a:moveTo>
                  <a:lnTo>
                    <a:pt x="3157" y="238"/>
                  </a:lnTo>
                  <a:lnTo>
                    <a:pt x="3157" y="0"/>
                  </a:lnTo>
                  <a:lnTo>
                    <a:pt x="5358" y="423"/>
                  </a:lnTo>
                  <a:lnTo>
                    <a:pt x="3157" y="847"/>
                  </a:lnTo>
                  <a:lnTo>
                    <a:pt x="3157" y="609"/>
                  </a:lnTo>
                  <a:lnTo>
                    <a:pt x="0" y="609"/>
                  </a:lnTo>
                  <a:lnTo>
                    <a:pt x="0" y="238"/>
                  </a:lnTo>
                </a:path>
              </a:pathLst>
            </a:custGeom>
            <a:solidFill>
              <a:srgbClr val="00CC99"/>
            </a:solidFill>
            <a:ln w="12600">
              <a:solidFill>
                <a:srgbClr val="000000"/>
              </a:solidFill>
              <a:round/>
              <a:headEnd/>
              <a:tailEnd/>
            </a:ln>
          </p:spPr>
          <p:txBody>
            <a:bodyPr wrap="none" anchor="ctr"/>
            <a:lstStyle/>
            <a:p>
              <a:endParaRPr lang="en-US"/>
            </a:p>
          </p:txBody>
        </p:sp>
        <p:sp>
          <p:nvSpPr>
            <p:cNvPr id="51209" name="Freeform 9"/>
            <p:cNvSpPr>
              <a:spLocks noChangeArrowheads="1"/>
            </p:cNvSpPr>
            <p:nvPr/>
          </p:nvSpPr>
          <p:spPr bwMode="auto">
            <a:xfrm>
              <a:off x="1584" y="1479"/>
              <a:ext cx="45" cy="84"/>
            </a:xfrm>
            <a:custGeom>
              <a:avLst/>
              <a:gdLst/>
              <a:ahLst/>
              <a:cxnLst>
                <a:cxn ang="0">
                  <a:pos x="0" y="0"/>
                </a:cxn>
                <a:cxn ang="0">
                  <a:pos x="198" y="0"/>
                </a:cxn>
                <a:cxn ang="0">
                  <a:pos x="198" y="371"/>
                </a:cxn>
                <a:cxn ang="0">
                  <a:pos x="0" y="371"/>
                </a:cxn>
                <a:cxn ang="0">
                  <a:pos x="0" y="0"/>
                </a:cxn>
              </a:cxnLst>
              <a:rect l="0" t="0" r="r" b="b"/>
              <a:pathLst>
                <a:path w="199" h="372">
                  <a:moveTo>
                    <a:pt x="0" y="0"/>
                  </a:moveTo>
                  <a:lnTo>
                    <a:pt x="198" y="0"/>
                  </a:lnTo>
                  <a:lnTo>
                    <a:pt x="198" y="371"/>
                  </a:lnTo>
                  <a:lnTo>
                    <a:pt x="0" y="371"/>
                  </a:lnTo>
                  <a:lnTo>
                    <a:pt x="0" y="0"/>
                  </a:lnTo>
                </a:path>
              </a:pathLst>
            </a:custGeom>
            <a:solidFill>
              <a:srgbClr val="00CC99"/>
            </a:solidFill>
            <a:ln w="12600">
              <a:solidFill>
                <a:srgbClr val="000000"/>
              </a:solidFill>
              <a:round/>
              <a:headEnd/>
              <a:tailEnd/>
            </a:ln>
          </p:spPr>
          <p:txBody>
            <a:bodyPr wrap="none" anchor="ctr"/>
            <a:lstStyle/>
            <a:p>
              <a:endParaRPr lang="en-US"/>
            </a:p>
          </p:txBody>
        </p:sp>
        <p:sp>
          <p:nvSpPr>
            <p:cNvPr id="51210" name="Freeform 10"/>
            <p:cNvSpPr>
              <a:spLocks noChangeArrowheads="1"/>
            </p:cNvSpPr>
            <p:nvPr/>
          </p:nvSpPr>
          <p:spPr bwMode="auto">
            <a:xfrm>
              <a:off x="1674" y="1479"/>
              <a:ext cx="90" cy="84"/>
            </a:xfrm>
            <a:custGeom>
              <a:avLst/>
              <a:gdLst/>
              <a:ahLst/>
              <a:cxnLst>
                <a:cxn ang="0">
                  <a:pos x="0" y="0"/>
                </a:cxn>
                <a:cxn ang="0">
                  <a:pos x="397" y="0"/>
                </a:cxn>
                <a:cxn ang="0">
                  <a:pos x="397" y="371"/>
                </a:cxn>
                <a:cxn ang="0">
                  <a:pos x="0" y="371"/>
                </a:cxn>
                <a:cxn ang="0">
                  <a:pos x="0" y="0"/>
                </a:cxn>
              </a:cxnLst>
              <a:rect l="0" t="0" r="r" b="b"/>
              <a:pathLst>
                <a:path w="398" h="372">
                  <a:moveTo>
                    <a:pt x="0" y="0"/>
                  </a:moveTo>
                  <a:lnTo>
                    <a:pt x="397" y="0"/>
                  </a:lnTo>
                  <a:lnTo>
                    <a:pt x="397" y="371"/>
                  </a:lnTo>
                  <a:lnTo>
                    <a:pt x="0" y="371"/>
                  </a:lnTo>
                  <a:lnTo>
                    <a:pt x="0" y="0"/>
                  </a:lnTo>
                </a:path>
              </a:pathLst>
            </a:custGeom>
            <a:solidFill>
              <a:srgbClr val="00CC99"/>
            </a:solidFill>
            <a:ln w="12600">
              <a:solidFill>
                <a:srgbClr val="000000"/>
              </a:solidFill>
              <a:round/>
              <a:headEnd/>
              <a:tailEnd/>
            </a:ln>
          </p:spPr>
          <p:txBody>
            <a:bodyPr wrap="none" anchor="ctr"/>
            <a:lstStyle/>
            <a:p>
              <a:endParaRPr lang="en-US"/>
            </a:p>
          </p:txBody>
        </p:sp>
      </p:grpSp>
      <p:sp>
        <p:nvSpPr>
          <p:cNvPr id="51239" name="Cloud"/>
          <p:cNvSpPr>
            <a:spLocks noChangeAspect="1" noEditPoints="1" noChangeArrowheads="1"/>
          </p:cNvSpPr>
          <p:nvPr/>
        </p:nvSpPr>
        <p:spPr bwMode="auto">
          <a:xfrm>
            <a:off x="4038600" y="1524000"/>
            <a:ext cx="2514600" cy="15922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nchor="ctr" anchorCtr="1"/>
          <a:lstStyle/>
          <a:p>
            <a:r>
              <a:rPr lang="en-US" sz="1600" b="0" i="0"/>
              <a:t>Internet</a:t>
            </a:r>
          </a:p>
        </p:txBody>
      </p:sp>
      <p:grpSp>
        <p:nvGrpSpPr>
          <p:cNvPr id="3" name="Group 49"/>
          <p:cNvGrpSpPr>
            <a:grpSpLocks/>
          </p:cNvGrpSpPr>
          <p:nvPr/>
        </p:nvGrpSpPr>
        <p:grpSpPr bwMode="auto">
          <a:xfrm rot="10800000">
            <a:off x="6477000" y="2667000"/>
            <a:ext cx="1533525" cy="2100263"/>
            <a:chOff x="3915" y="1784"/>
            <a:chExt cx="966" cy="1323"/>
          </a:xfrm>
        </p:grpSpPr>
        <p:grpSp>
          <p:nvGrpSpPr>
            <p:cNvPr id="4" name="Group 50"/>
            <p:cNvGrpSpPr>
              <a:grpSpLocks/>
            </p:cNvGrpSpPr>
            <p:nvPr/>
          </p:nvGrpSpPr>
          <p:grpSpPr bwMode="auto">
            <a:xfrm>
              <a:off x="3915" y="1784"/>
              <a:ext cx="678" cy="1035"/>
              <a:chOff x="3915" y="1784"/>
              <a:chExt cx="678" cy="1035"/>
            </a:xfrm>
          </p:grpSpPr>
          <p:sp>
            <p:nvSpPr>
              <p:cNvPr id="51251" name="Freeform 51"/>
              <p:cNvSpPr>
                <a:spLocks noChangeArrowheads="1"/>
              </p:cNvSpPr>
              <p:nvPr/>
            </p:nvSpPr>
            <p:spPr bwMode="auto">
              <a:xfrm>
                <a:off x="4015" y="1942"/>
                <a:ext cx="578" cy="878"/>
              </a:xfrm>
              <a:custGeom>
                <a:avLst/>
                <a:gdLst/>
                <a:ahLst/>
                <a:cxnLst>
                  <a:cxn ang="0">
                    <a:pos x="313" y="0"/>
                  </a:cxn>
                  <a:cxn ang="0">
                    <a:pos x="1722" y="2222"/>
                  </a:cxn>
                  <a:cxn ang="0">
                    <a:pos x="1923" y="2094"/>
                  </a:cxn>
                  <a:cxn ang="0">
                    <a:pos x="2548" y="3870"/>
                  </a:cxn>
                  <a:cxn ang="0">
                    <a:pos x="1208" y="2548"/>
                  </a:cxn>
                  <a:cxn ang="0">
                    <a:pos x="1409" y="2420"/>
                  </a:cxn>
                  <a:cxn ang="0">
                    <a:pos x="0" y="198"/>
                  </a:cxn>
                  <a:cxn ang="0">
                    <a:pos x="313" y="0"/>
                  </a:cxn>
                </a:cxnLst>
                <a:rect l="0" t="0" r="r" b="b"/>
                <a:pathLst>
                  <a:path w="2549" h="3871">
                    <a:moveTo>
                      <a:pt x="313" y="0"/>
                    </a:moveTo>
                    <a:lnTo>
                      <a:pt x="1722" y="2222"/>
                    </a:lnTo>
                    <a:lnTo>
                      <a:pt x="1923" y="2094"/>
                    </a:lnTo>
                    <a:lnTo>
                      <a:pt x="2548" y="3870"/>
                    </a:lnTo>
                    <a:lnTo>
                      <a:pt x="1208" y="2548"/>
                    </a:lnTo>
                    <a:lnTo>
                      <a:pt x="1409" y="2420"/>
                    </a:lnTo>
                    <a:lnTo>
                      <a:pt x="0" y="198"/>
                    </a:lnTo>
                    <a:lnTo>
                      <a:pt x="313" y="0"/>
                    </a:lnTo>
                  </a:path>
                </a:pathLst>
              </a:custGeom>
              <a:solidFill>
                <a:srgbClr val="FF0000"/>
              </a:solidFill>
              <a:ln w="12573">
                <a:solidFill>
                  <a:srgbClr val="000000"/>
                </a:solidFill>
                <a:round/>
                <a:headEnd/>
                <a:tailEnd/>
              </a:ln>
            </p:spPr>
            <p:txBody>
              <a:bodyPr wrap="none" anchor="ctr"/>
              <a:lstStyle/>
              <a:p>
                <a:endParaRPr lang="en-US"/>
              </a:p>
            </p:txBody>
          </p:sp>
          <p:sp>
            <p:nvSpPr>
              <p:cNvPr id="51252" name="Freeform 52"/>
              <p:cNvSpPr>
                <a:spLocks noChangeArrowheads="1"/>
              </p:cNvSpPr>
              <p:nvPr/>
            </p:nvSpPr>
            <p:spPr bwMode="auto">
              <a:xfrm>
                <a:off x="3915" y="1784"/>
                <a:ext cx="91" cy="77"/>
              </a:xfrm>
              <a:custGeom>
                <a:avLst/>
                <a:gdLst/>
                <a:ahLst/>
                <a:cxnLst>
                  <a:cxn ang="0">
                    <a:pos x="314" y="0"/>
                  </a:cxn>
                  <a:cxn ang="0">
                    <a:pos x="402" y="139"/>
                  </a:cxn>
                  <a:cxn ang="0">
                    <a:pos x="89" y="338"/>
                  </a:cxn>
                  <a:cxn ang="0">
                    <a:pos x="0" y="199"/>
                  </a:cxn>
                  <a:cxn ang="0">
                    <a:pos x="314" y="0"/>
                  </a:cxn>
                </a:cxnLst>
                <a:rect l="0" t="0" r="r" b="b"/>
                <a:pathLst>
                  <a:path w="403" h="339">
                    <a:moveTo>
                      <a:pt x="314" y="0"/>
                    </a:moveTo>
                    <a:lnTo>
                      <a:pt x="402" y="139"/>
                    </a:lnTo>
                    <a:lnTo>
                      <a:pt x="89" y="338"/>
                    </a:lnTo>
                    <a:lnTo>
                      <a:pt x="0" y="199"/>
                    </a:lnTo>
                    <a:lnTo>
                      <a:pt x="314" y="0"/>
                    </a:lnTo>
                  </a:path>
                </a:pathLst>
              </a:custGeom>
              <a:solidFill>
                <a:srgbClr val="FF0000"/>
              </a:solidFill>
              <a:ln w="12573">
                <a:solidFill>
                  <a:srgbClr val="000000"/>
                </a:solidFill>
                <a:round/>
                <a:headEnd/>
                <a:tailEnd/>
              </a:ln>
            </p:spPr>
            <p:txBody>
              <a:bodyPr wrap="none" anchor="ctr"/>
              <a:lstStyle/>
              <a:p>
                <a:endParaRPr lang="en-US"/>
              </a:p>
            </p:txBody>
          </p:sp>
          <p:sp>
            <p:nvSpPr>
              <p:cNvPr id="51253" name="Freeform 53"/>
              <p:cNvSpPr>
                <a:spLocks noChangeArrowheads="1"/>
              </p:cNvSpPr>
              <p:nvPr/>
            </p:nvSpPr>
            <p:spPr bwMode="auto">
              <a:xfrm>
                <a:off x="3955" y="1847"/>
                <a:ext cx="112" cy="109"/>
              </a:xfrm>
              <a:custGeom>
                <a:avLst/>
                <a:gdLst/>
                <a:ahLst/>
                <a:cxnLst>
                  <a:cxn ang="0">
                    <a:pos x="313" y="0"/>
                  </a:cxn>
                  <a:cxn ang="0">
                    <a:pos x="491" y="279"/>
                  </a:cxn>
                  <a:cxn ang="0">
                    <a:pos x="177" y="478"/>
                  </a:cxn>
                  <a:cxn ang="0">
                    <a:pos x="0" y="198"/>
                  </a:cxn>
                  <a:cxn ang="0">
                    <a:pos x="313" y="0"/>
                  </a:cxn>
                </a:cxnLst>
                <a:rect l="0" t="0" r="r" b="b"/>
                <a:pathLst>
                  <a:path w="492" h="479">
                    <a:moveTo>
                      <a:pt x="313" y="0"/>
                    </a:moveTo>
                    <a:lnTo>
                      <a:pt x="491" y="279"/>
                    </a:lnTo>
                    <a:lnTo>
                      <a:pt x="177" y="478"/>
                    </a:lnTo>
                    <a:lnTo>
                      <a:pt x="0" y="198"/>
                    </a:lnTo>
                    <a:lnTo>
                      <a:pt x="313" y="0"/>
                    </a:lnTo>
                  </a:path>
                </a:pathLst>
              </a:custGeom>
              <a:solidFill>
                <a:srgbClr val="FF0000"/>
              </a:solidFill>
              <a:ln w="12573">
                <a:solidFill>
                  <a:srgbClr val="000000"/>
                </a:solidFill>
                <a:round/>
                <a:headEnd/>
                <a:tailEnd/>
              </a:ln>
            </p:spPr>
            <p:txBody>
              <a:bodyPr wrap="none" anchor="ctr"/>
              <a:lstStyle/>
              <a:p>
                <a:endParaRPr lang="en-US"/>
              </a:p>
            </p:txBody>
          </p:sp>
        </p:grpSp>
        <p:grpSp>
          <p:nvGrpSpPr>
            <p:cNvPr id="5" name="Group 54"/>
            <p:cNvGrpSpPr>
              <a:grpSpLocks/>
            </p:cNvGrpSpPr>
            <p:nvPr/>
          </p:nvGrpSpPr>
          <p:grpSpPr bwMode="auto">
            <a:xfrm>
              <a:off x="4011" y="1880"/>
              <a:ext cx="678" cy="1035"/>
              <a:chOff x="4011" y="1880"/>
              <a:chExt cx="678" cy="1035"/>
            </a:xfrm>
          </p:grpSpPr>
          <p:sp>
            <p:nvSpPr>
              <p:cNvPr id="51255" name="Freeform 55"/>
              <p:cNvSpPr>
                <a:spLocks noChangeArrowheads="1"/>
              </p:cNvSpPr>
              <p:nvPr/>
            </p:nvSpPr>
            <p:spPr bwMode="auto">
              <a:xfrm>
                <a:off x="4111" y="2038"/>
                <a:ext cx="578" cy="878"/>
              </a:xfrm>
              <a:custGeom>
                <a:avLst/>
                <a:gdLst/>
                <a:ahLst/>
                <a:cxnLst>
                  <a:cxn ang="0">
                    <a:pos x="313" y="0"/>
                  </a:cxn>
                  <a:cxn ang="0">
                    <a:pos x="1722" y="2222"/>
                  </a:cxn>
                  <a:cxn ang="0">
                    <a:pos x="1923" y="2094"/>
                  </a:cxn>
                  <a:cxn ang="0">
                    <a:pos x="2548" y="3870"/>
                  </a:cxn>
                  <a:cxn ang="0">
                    <a:pos x="1208" y="2548"/>
                  </a:cxn>
                  <a:cxn ang="0">
                    <a:pos x="1409" y="2420"/>
                  </a:cxn>
                  <a:cxn ang="0">
                    <a:pos x="0" y="198"/>
                  </a:cxn>
                  <a:cxn ang="0">
                    <a:pos x="313" y="0"/>
                  </a:cxn>
                </a:cxnLst>
                <a:rect l="0" t="0" r="r" b="b"/>
                <a:pathLst>
                  <a:path w="2549" h="3871">
                    <a:moveTo>
                      <a:pt x="313" y="0"/>
                    </a:moveTo>
                    <a:lnTo>
                      <a:pt x="1722" y="2222"/>
                    </a:lnTo>
                    <a:lnTo>
                      <a:pt x="1923" y="2094"/>
                    </a:lnTo>
                    <a:lnTo>
                      <a:pt x="2548" y="3870"/>
                    </a:lnTo>
                    <a:lnTo>
                      <a:pt x="1208" y="2548"/>
                    </a:lnTo>
                    <a:lnTo>
                      <a:pt x="1409" y="2420"/>
                    </a:lnTo>
                    <a:lnTo>
                      <a:pt x="0" y="198"/>
                    </a:lnTo>
                    <a:lnTo>
                      <a:pt x="313" y="0"/>
                    </a:lnTo>
                  </a:path>
                </a:pathLst>
              </a:custGeom>
              <a:solidFill>
                <a:srgbClr val="FF0000"/>
              </a:solidFill>
              <a:ln w="12573">
                <a:solidFill>
                  <a:srgbClr val="000000"/>
                </a:solidFill>
                <a:round/>
                <a:headEnd/>
                <a:tailEnd/>
              </a:ln>
            </p:spPr>
            <p:txBody>
              <a:bodyPr wrap="none" anchor="ctr"/>
              <a:lstStyle/>
              <a:p>
                <a:endParaRPr lang="en-US"/>
              </a:p>
            </p:txBody>
          </p:sp>
          <p:sp>
            <p:nvSpPr>
              <p:cNvPr id="51256" name="Freeform 56"/>
              <p:cNvSpPr>
                <a:spLocks noChangeArrowheads="1"/>
              </p:cNvSpPr>
              <p:nvPr/>
            </p:nvSpPr>
            <p:spPr bwMode="auto">
              <a:xfrm>
                <a:off x="4011" y="1880"/>
                <a:ext cx="91" cy="77"/>
              </a:xfrm>
              <a:custGeom>
                <a:avLst/>
                <a:gdLst/>
                <a:ahLst/>
                <a:cxnLst>
                  <a:cxn ang="0">
                    <a:pos x="314" y="0"/>
                  </a:cxn>
                  <a:cxn ang="0">
                    <a:pos x="402" y="139"/>
                  </a:cxn>
                  <a:cxn ang="0">
                    <a:pos x="89" y="338"/>
                  </a:cxn>
                  <a:cxn ang="0">
                    <a:pos x="0" y="199"/>
                  </a:cxn>
                  <a:cxn ang="0">
                    <a:pos x="314" y="0"/>
                  </a:cxn>
                </a:cxnLst>
                <a:rect l="0" t="0" r="r" b="b"/>
                <a:pathLst>
                  <a:path w="403" h="339">
                    <a:moveTo>
                      <a:pt x="314" y="0"/>
                    </a:moveTo>
                    <a:lnTo>
                      <a:pt x="402" y="139"/>
                    </a:lnTo>
                    <a:lnTo>
                      <a:pt x="89" y="338"/>
                    </a:lnTo>
                    <a:lnTo>
                      <a:pt x="0" y="199"/>
                    </a:lnTo>
                    <a:lnTo>
                      <a:pt x="314" y="0"/>
                    </a:lnTo>
                  </a:path>
                </a:pathLst>
              </a:custGeom>
              <a:solidFill>
                <a:srgbClr val="FF0000"/>
              </a:solidFill>
              <a:ln w="12573">
                <a:solidFill>
                  <a:srgbClr val="000000"/>
                </a:solidFill>
                <a:round/>
                <a:headEnd/>
                <a:tailEnd/>
              </a:ln>
            </p:spPr>
            <p:txBody>
              <a:bodyPr wrap="none" anchor="ctr"/>
              <a:lstStyle/>
              <a:p>
                <a:endParaRPr lang="en-US"/>
              </a:p>
            </p:txBody>
          </p:sp>
          <p:sp>
            <p:nvSpPr>
              <p:cNvPr id="51257" name="Freeform 57"/>
              <p:cNvSpPr>
                <a:spLocks noChangeArrowheads="1"/>
              </p:cNvSpPr>
              <p:nvPr/>
            </p:nvSpPr>
            <p:spPr bwMode="auto">
              <a:xfrm>
                <a:off x="4051" y="1943"/>
                <a:ext cx="112" cy="109"/>
              </a:xfrm>
              <a:custGeom>
                <a:avLst/>
                <a:gdLst/>
                <a:ahLst/>
                <a:cxnLst>
                  <a:cxn ang="0">
                    <a:pos x="313" y="0"/>
                  </a:cxn>
                  <a:cxn ang="0">
                    <a:pos x="491" y="279"/>
                  </a:cxn>
                  <a:cxn ang="0">
                    <a:pos x="177" y="478"/>
                  </a:cxn>
                  <a:cxn ang="0">
                    <a:pos x="0" y="198"/>
                  </a:cxn>
                  <a:cxn ang="0">
                    <a:pos x="313" y="0"/>
                  </a:cxn>
                </a:cxnLst>
                <a:rect l="0" t="0" r="r" b="b"/>
                <a:pathLst>
                  <a:path w="492" h="479">
                    <a:moveTo>
                      <a:pt x="313" y="0"/>
                    </a:moveTo>
                    <a:lnTo>
                      <a:pt x="491" y="279"/>
                    </a:lnTo>
                    <a:lnTo>
                      <a:pt x="177" y="478"/>
                    </a:lnTo>
                    <a:lnTo>
                      <a:pt x="0" y="198"/>
                    </a:lnTo>
                    <a:lnTo>
                      <a:pt x="313" y="0"/>
                    </a:lnTo>
                  </a:path>
                </a:pathLst>
              </a:custGeom>
              <a:solidFill>
                <a:srgbClr val="FF0000"/>
              </a:solidFill>
              <a:ln w="12573">
                <a:solidFill>
                  <a:srgbClr val="000000"/>
                </a:solidFill>
                <a:round/>
                <a:headEnd/>
                <a:tailEnd/>
              </a:ln>
            </p:spPr>
            <p:txBody>
              <a:bodyPr wrap="none" anchor="ctr"/>
              <a:lstStyle/>
              <a:p>
                <a:endParaRPr lang="en-US"/>
              </a:p>
            </p:txBody>
          </p:sp>
        </p:grpSp>
        <p:grpSp>
          <p:nvGrpSpPr>
            <p:cNvPr id="6" name="Group 58"/>
            <p:cNvGrpSpPr>
              <a:grpSpLocks/>
            </p:cNvGrpSpPr>
            <p:nvPr/>
          </p:nvGrpSpPr>
          <p:grpSpPr bwMode="auto">
            <a:xfrm>
              <a:off x="4108" y="1976"/>
              <a:ext cx="677" cy="1035"/>
              <a:chOff x="4108" y="1976"/>
              <a:chExt cx="677" cy="1035"/>
            </a:xfrm>
          </p:grpSpPr>
          <p:sp>
            <p:nvSpPr>
              <p:cNvPr id="51259" name="Freeform 59"/>
              <p:cNvSpPr>
                <a:spLocks noChangeArrowheads="1"/>
              </p:cNvSpPr>
              <p:nvPr/>
            </p:nvSpPr>
            <p:spPr bwMode="auto">
              <a:xfrm>
                <a:off x="4208" y="2134"/>
                <a:ext cx="578" cy="878"/>
              </a:xfrm>
              <a:custGeom>
                <a:avLst/>
                <a:gdLst/>
                <a:ahLst/>
                <a:cxnLst>
                  <a:cxn ang="0">
                    <a:pos x="312" y="0"/>
                  </a:cxn>
                  <a:cxn ang="0">
                    <a:pos x="1721" y="2222"/>
                  </a:cxn>
                  <a:cxn ang="0">
                    <a:pos x="1922" y="2094"/>
                  </a:cxn>
                  <a:cxn ang="0">
                    <a:pos x="2547" y="3870"/>
                  </a:cxn>
                  <a:cxn ang="0">
                    <a:pos x="1207" y="2548"/>
                  </a:cxn>
                  <a:cxn ang="0">
                    <a:pos x="1408" y="2420"/>
                  </a:cxn>
                  <a:cxn ang="0">
                    <a:pos x="0" y="198"/>
                  </a:cxn>
                  <a:cxn ang="0">
                    <a:pos x="312" y="0"/>
                  </a:cxn>
                </a:cxnLst>
                <a:rect l="0" t="0" r="r" b="b"/>
                <a:pathLst>
                  <a:path w="2548" h="3871">
                    <a:moveTo>
                      <a:pt x="312" y="0"/>
                    </a:moveTo>
                    <a:lnTo>
                      <a:pt x="1721" y="2222"/>
                    </a:lnTo>
                    <a:lnTo>
                      <a:pt x="1922" y="2094"/>
                    </a:lnTo>
                    <a:lnTo>
                      <a:pt x="2547" y="3870"/>
                    </a:lnTo>
                    <a:lnTo>
                      <a:pt x="1207" y="2548"/>
                    </a:lnTo>
                    <a:lnTo>
                      <a:pt x="1408" y="2420"/>
                    </a:lnTo>
                    <a:lnTo>
                      <a:pt x="0" y="198"/>
                    </a:lnTo>
                    <a:lnTo>
                      <a:pt x="312" y="0"/>
                    </a:lnTo>
                  </a:path>
                </a:pathLst>
              </a:custGeom>
              <a:solidFill>
                <a:srgbClr val="FF0000"/>
              </a:solidFill>
              <a:ln w="12573">
                <a:solidFill>
                  <a:srgbClr val="000000"/>
                </a:solidFill>
                <a:round/>
                <a:headEnd/>
                <a:tailEnd/>
              </a:ln>
            </p:spPr>
            <p:txBody>
              <a:bodyPr wrap="none" anchor="ctr"/>
              <a:lstStyle/>
              <a:p>
                <a:endParaRPr lang="en-US"/>
              </a:p>
            </p:txBody>
          </p:sp>
          <p:sp>
            <p:nvSpPr>
              <p:cNvPr id="51260" name="Freeform 60"/>
              <p:cNvSpPr>
                <a:spLocks noChangeArrowheads="1"/>
              </p:cNvSpPr>
              <p:nvPr/>
            </p:nvSpPr>
            <p:spPr bwMode="auto">
              <a:xfrm>
                <a:off x="4108" y="1976"/>
                <a:ext cx="91" cy="77"/>
              </a:xfrm>
              <a:custGeom>
                <a:avLst/>
                <a:gdLst/>
                <a:ahLst/>
                <a:cxnLst>
                  <a:cxn ang="0">
                    <a:pos x="312" y="0"/>
                  </a:cxn>
                  <a:cxn ang="0">
                    <a:pos x="400" y="139"/>
                  </a:cxn>
                  <a:cxn ang="0">
                    <a:pos x="88" y="337"/>
                  </a:cxn>
                  <a:cxn ang="0">
                    <a:pos x="0" y="198"/>
                  </a:cxn>
                  <a:cxn ang="0">
                    <a:pos x="312" y="0"/>
                  </a:cxn>
                </a:cxnLst>
                <a:rect l="0" t="0" r="r" b="b"/>
                <a:pathLst>
                  <a:path w="401" h="338">
                    <a:moveTo>
                      <a:pt x="312" y="0"/>
                    </a:moveTo>
                    <a:lnTo>
                      <a:pt x="400" y="139"/>
                    </a:lnTo>
                    <a:lnTo>
                      <a:pt x="88" y="337"/>
                    </a:lnTo>
                    <a:lnTo>
                      <a:pt x="0" y="198"/>
                    </a:lnTo>
                    <a:lnTo>
                      <a:pt x="312" y="0"/>
                    </a:lnTo>
                  </a:path>
                </a:pathLst>
              </a:custGeom>
              <a:solidFill>
                <a:srgbClr val="FF0000"/>
              </a:solidFill>
              <a:ln w="12573">
                <a:solidFill>
                  <a:srgbClr val="000000"/>
                </a:solidFill>
                <a:round/>
                <a:headEnd/>
                <a:tailEnd/>
              </a:ln>
            </p:spPr>
            <p:txBody>
              <a:bodyPr wrap="none" anchor="ctr"/>
              <a:lstStyle/>
              <a:p>
                <a:endParaRPr lang="en-US"/>
              </a:p>
            </p:txBody>
          </p:sp>
          <p:sp>
            <p:nvSpPr>
              <p:cNvPr id="51261" name="Freeform 61"/>
              <p:cNvSpPr>
                <a:spLocks noChangeArrowheads="1"/>
              </p:cNvSpPr>
              <p:nvPr/>
            </p:nvSpPr>
            <p:spPr bwMode="auto">
              <a:xfrm>
                <a:off x="4147" y="2039"/>
                <a:ext cx="111" cy="108"/>
              </a:xfrm>
              <a:custGeom>
                <a:avLst/>
                <a:gdLst/>
                <a:ahLst/>
                <a:cxnLst>
                  <a:cxn ang="0">
                    <a:pos x="313" y="0"/>
                  </a:cxn>
                  <a:cxn ang="0">
                    <a:pos x="490" y="279"/>
                  </a:cxn>
                  <a:cxn ang="0">
                    <a:pos x="178" y="477"/>
                  </a:cxn>
                  <a:cxn ang="0">
                    <a:pos x="0" y="198"/>
                  </a:cxn>
                  <a:cxn ang="0">
                    <a:pos x="313" y="0"/>
                  </a:cxn>
                </a:cxnLst>
                <a:rect l="0" t="0" r="r" b="b"/>
                <a:pathLst>
                  <a:path w="491" h="478">
                    <a:moveTo>
                      <a:pt x="313" y="0"/>
                    </a:moveTo>
                    <a:lnTo>
                      <a:pt x="490" y="279"/>
                    </a:lnTo>
                    <a:lnTo>
                      <a:pt x="178" y="477"/>
                    </a:lnTo>
                    <a:lnTo>
                      <a:pt x="0" y="198"/>
                    </a:lnTo>
                    <a:lnTo>
                      <a:pt x="313" y="0"/>
                    </a:lnTo>
                  </a:path>
                </a:pathLst>
              </a:custGeom>
              <a:solidFill>
                <a:srgbClr val="FF0000"/>
              </a:solidFill>
              <a:ln w="12573">
                <a:solidFill>
                  <a:srgbClr val="000000"/>
                </a:solidFill>
                <a:round/>
                <a:headEnd/>
                <a:tailEnd/>
              </a:ln>
            </p:spPr>
            <p:txBody>
              <a:bodyPr wrap="none" anchor="ctr"/>
              <a:lstStyle/>
              <a:p>
                <a:endParaRPr lang="en-US"/>
              </a:p>
            </p:txBody>
          </p:sp>
        </p:grpSp>
        <p:grpSp>
          <p:nvGrpSpPr>
            <p:cNvPr id="7" name="Group 62"/>
            <p:cNvGrpSpPr>
              <a:grpSpLocks/>
            </p:cNvGrpSpPr>
            <p:nvPr/>
          </p:nvGrpSpPr>
          <p:grpSpPr bwMode="auto">
            <a:xfrm>
              <a:off x="4203" y="2072"/>
              <a:ext cx="678" cy="1035"/>
              <a:chOff x="4203" y="2072"/>
              <a:chExt cx="678" cy="1035"/>
            </a:xfrm>
          </p:grpSpPr>
          <p:sp>
            <p:nvSpPr>
              <p:cNvPr id="51263" name="Freeform 63"/>
              <p:cNvSpPr>
                <a:spLocks noChangeArrowheads="1"/>
              </p:cNvSpPr>
              <p:nvPr/>
            </p:nvSpPr>
            <p:spPr bwMode="auto">
              <a:xfrm>
                <a:off x="4303" y="2230"/>
                <a:ext cx="578" cy="878"/>
              </a:xfrm>
              <a:custGeom>
                <a:avLst/>
                <a:gdLst/>
                <a:ahLst/>
                <a:cxnLst>
                  <a:cxn ang="0">
                    <a:pos x="313" y="0"/>
                  </a:cxn>
                  <a:cxn ang="0">
                    <a:pos x="1722" y="2222"/>
                  </a:cxn>
                  <a:cxn ang="0">
                    <a:pos x="1923" y="2094"/>
                  </a:cxn>
                  <a:cxn ang="0">
                    <a:pos x="2548" y="3870"/>
                  </a:cxn>
                  <a:cxn ang="0">
                    <a:pos x="1208" y="2548"/>
                  </a:cxn>
                  <a:cxn ang="0">
                    <a:pos x="1409" y="2420"/>
                  </a:cxn>
                  <a:cxn ang="0">
                    <a:pos x="0" y="198"/>
                  </a:cxn>
                  <a:cxn ang="0">
                    <a:pos x="313" y="0"/>
                  </a:cxn>
                </a:cxnLst>
                <a:rect l="0" t="0" r="r" b="b"/>
                <a:pathLst>
                  <a:path w="2549" h="3871">
                    <a:moveTo>
                      <a:pt x="313" y="0"/>
                    </a:moveTo>
                    <a:lnTo>
                      <a:pt x="1722" y="2222"/>
                    </a:lnTo>
                    <a:lnTo>
                      <a:pt x="1923" y="2094"/>
                    </a:lnTo>
                    <a:lnTo>
                      <a:pt x="2548" y="3870"/>
                    </a:lnTo>
                    <a:lnTo>
                      <a:pt x="1208" y="2548"/>
                    </a:lnTo>
                    <a:lnTo>
                      <a:pt x="1409" y="2420"/>
                    </a:lnTo>
                    <a:lnTo>
                      <a:pt x="0" y="198"/>
                    </a:lnTo>
                    <a:lnTo>
                      <a:pt x="313" y="0"/>
                    </a:lnTo>
                  </a:path>
                </a:pathLst>
              </a:custGeom>
              <a:solidFill>
                <a:srgbClr val="FF0000"/>
              </a:solidFill>
              <a:ln w="12573">
                <a:solidFill>
                  <a:srgbClr val="000000"/>
                </a:solidFill>
                <a:round/>
                <a:headEnd/>
                <a:tailEnd/>
              </a:ln>
            </p:spPr>
            <p:txBody>
              <a:bodyPr wrap="none" anchor="ctr"/>
              <a:lstStyle/>
              <a:p>
                <a:endParaRPr lang="en-US"/>
              </a:p>
            </p:txBody>
          </p:sp>
          <p:sp>
            <p:nvSpPr>
              <p:cNvPr id="51264" name="Freeform 64"/>
              <p:cNvSpPr>
                <a:spLocks noChangeArrowheads="1"/>
              </p:cNvSpPr>
              <p:nvPr/>
            </p:nvSpPr>
            <p:spPr bwMode="auto">
              <a:xfrm>
                <a:off x="4203" y="2072"/>
                <a:ext cx="91" cy="77"/>
              </a:xfrm>
              <a:custGeom>
                <a:avLst/>
                <a:gdLst/>
                <a:ahLst/>
                <a:cxnLst>
                  <a:cxn ang="0">
                    <a:pos x="314" y="0"/>
                  </a:cxn>
                  <a:cxn ang="0">
                    <a:pos x="402" y="139"/>
                  </a:cxn>
                  <a:cxn ang="0">
                    <a:pos x="89" y="338"/>
                  </a:cxn>
                  <a:cxn ang="0">
                    <a:pos x="0" y="199"/>
                  </a:cxn>
                  <a:cxn ang="0">
                    <a:pos x="314" y="0"/>
                  </a:cxn>
                </a:cxnLst>
                <a:rect l="0" t="0" r="r" b="b"/>
                <a:pathLst>
                  <a:path w="403" h="339">
                    <a:moveTo>
                      <a:pt x="314" y="0"/>
                    </a:moveTo>
                    <a:lnTo>
                      <a:pt x="402" y="139"/>
                    </a:lnTo>
                    <a:lnTo>
                      <a:pt x="89" y="338"/>
                    </a:lnTo>
                    <a:lnTo>
                      <a:pt x="0" y="199"/>
                    </a:lnTo>
                    <a:lnTo>
                      <a:pt x="314" y="0"/>
                    </a:lnTo>
                  </a:path>
                </a:pathLst>
              </a:custGeom>
              <a:solidFill>
                <a:srgbClr val="FF0000"/>
              </a:solidFill>
              <a:ln w="12573">
                <a:solidFill>
                  <a:srgbClr val="000000"/>
                </a:solidFill>
                <a:round/>
                <a:headEnd/>
                <a:tailEnd/>
              </a:ln>
            </p:spPr>
            <p:txBody>
              <a:bodyPr wrap="none" anchor="ctr"/>
              <a:lstStyle/>
              <a:p>
                <a:endParaRPr lang="en-US"/>
              </a:p>
            </p:txBody>
          </p:sp>
          <p:sp>
            <p:nvSpPr>
              <p:cNvPr id="51265" name="Freeform 65"/>
              <p:cNvSpPr>
                <a:spLocks noChangeArrowheads="1"/>
              </p:cNvSpPr>
              <p:nvPr/>
            </p:nvSpPr>
            <p:spPr bwMode="auto">
              <a:xfrm>
                <a:off x="4243" y="2135"/>
                <a:ext cx="112" cy="109"/>
              </a:xfrm>
              <a:custGeom>
                <a:avLst/>
                <a:gdLst/>
                <a:ahLst/>
                <a:cxnLst>
                  <a:cxn ang="0">
                    <a:pos x="313" y="0"/>
                  </a:cxn>
                  <a:cxn ang="0">
                    <a:pos x="491" y="279"/>
                  </a:cxn>
                  <a:cxn ang="0">
                    <a:pos x="177" y="478"/>
                  </a:cxn>
                  <a:cxn ang="0">
                    <a:pos x="0" y="198"/>
                  </a:cxn>
                  <a:cxn ang="0">
                    <a:pos x="313" y="0"/>
                  </a:cxn>
                </a:cxnLst>
                <a:rect l="0" t="0" r="r" b="b"/>
                <a:pathLst>
                  <a:path w="492" h="479">
                    <a:moveTo>
                      <a:pt x="313" y="0"/>
                    </a:moveTo>
                    <a:lnTo>
                      <a:pt x="491" y="279"/>
                    </a:lnTo>
                    <a:lnTo>
                      <a:pt x="177" y="478"/>
                    </a:lnTo>
                    <a:lnTo>
                      <a:pt x="0" y="198"/>
                    </a:lnTo>
                    <a:lnTo>
                      <a:pt x="313" y="0"/>
                    </a:lnTo>
                  </a:path>
                </a:pathLst>
              </a:custGeom>
              <a:solidFill>
                <a:srgbClr val="FF0000"/>
              </a:solidFill>
              <a:ln w="12573">
                <a:solidFill>
                  <a:srgbClr val="000000"/>
                </a:solidFill>
                <a:round/>
                <a:headEnd/>
                <a:tailEnd/>
              </a:ln>
            </p:spPr>
            <p:txBody>
              <a:bodyPr wrap="none" anchor="ctr"/>
              <a:lstStyle/>
              <a:p>
                <a:endParaRPr lang="en-US"/>
              </a:p>
            </p:txBody>
          </p:sp>
        </p:grpSp>
      </p:grpSp>
      <p:sp>
        <p:nvSpPr>
          <p:cNvPr id="51266" name="Cloud"/>
          <p:cNvSpPr>
            <a:spLocks noChangeAspect="1" noEditPoints="1" noChangeArrowheads="1"/>
          </p:cNvSpPr>
          <p:nvPr/>
        </p:nvSpPr>
        <p:spPr bwMode="auto">
          <a:xfrm>
            <a:off x="7010400" y="4724400"/>
            <a:ext cx="1828800" cy="13716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nchor="ctr" anchorCtr="1"/>
          <a:lstStyle/>
          <a:p>
            <a:r>
              <a:rPr lang="en-US" sz="1400" smtClean="0"/>
              <a:t>Network in which the broadcast works</a:t>
            </a:r>
            <a:endParaRPr lang="en-US" sz="1400" b="0" i="0"/>
          </a:p>
        </p:txBody>
      </p:sp>
      <p:grpSp>
        <p:nvGrpSpPr>
          <p:cNvPr id="8" name="Group 67"/>
          <p:cNvGrpSpPr>
            <a:grpSpLocks/>
          </p:cNvGrpSpPr>
          <p:nvPr/>
        </p:nvGrpSpPr>
        <p:grpSpPr bwMode="auto">
          <a:xfrm flipH="1">
            <a:off x="2667000" y="3048000"/>
            <a:ext cx="1828800" cy="1828800"/>
            <a:chOff x="3915" y="1784"/>
            <a:chExt cx="966" cy="1323"/>
          </a:xfrm>
        </p:grpSpPr>
        <p:grpSp>
          <p:nvGrpSpPr>
            <p:cNvPr id="9" name="Group 68"/>
            <p:cNvGrpSpPr>
              <a:grpSpLocks/>
            </p:cNvGrpSpPr>
            <p:nvPr/>
          </p:nvGrpSpPr>
          <p:grpSpPr bwMode="auto">
            <a:xfrm>
              <a:off x="3915" y="1784"/>
              <a:ext cx="678" cy="1035"/>
              <a:chOff x="3915" y="1784"/>
              <a:chExt cx="678" cy="1035"/>
            </a:xfrm>
          </p:grpSpPr>
          <p:sp>
            <p:nvSpPr>
              <p:cNvPr id="51269" name="Freeform 69"/>
              <p:cNvSpPr>
                <a:spLocks noChangeArrowheads="1"/>
              </p:cNvSpPr>
              <p:nvPr/>
            </p:nvSpPr>
            <p:spPr bwMode="auto">
              <a:xfrm>
                <a:off x="4015" y="1942"/>
                <a:ext cx="578" cy="878"/>
              </a:xfrm>
              <a:custGeom>
                <a:avLst/>
                <a:gdLst/>
                <a:ahLst/>
                <a:cxnLst>
                  <a:cxn ang="0">
                    <a:pos x="313" y="0"/>
                  </a:cxn>
                  <a:cxn ang="0">
                    <a:pos x="1722" y="2222"/>
                  </a:cxn>
                  <a:cxn ang="0">
                    <a:pos x="1923" y="2094"/>
                  </a:cxn>
                  <a:cxn ang="0">
                    <a:pos x="2548" y="3870"/>
                  </a:cxn>
                  <a:cxn ang="0">
                    <a:pos x="1208" y="2548"/>
                  </a:cxn>
                  <a:cxn ang="0">
                    <a:pos x="1409" y="2420"/>
                  </a:cxn>
                  <a:cxn ang="0">
                    <a:pos x="0" y="198"/>
                  </a:cxn>
                  <a:cxn ang="0">
                    <a:pos x="313" y="0"/>
                  </a:cxn>
                </a:cxnLst>
                <a:rect l="0" t="0" r="r" b="b"/>
                <a:pathLst>
                  <a:path w="2549" h="3871">
                    <a:moveTo>
                      <a:pt x="313" y="0"/>
                    </a:moveTo>
                    <a:lnTo>
                      <a:pt x="1722" y="2222"/>
                    </a:lnTo>
                    <a:lnTo>
                      <a:pt x="1923" y="2094"/>
                    </a:lnTo>
                    <a:lnTo>
                      <a:pt x="2548" y="3870"/>
                    </a:lnTo>
                    <a:lnTo>
                      <a:pt x="1208" y="2548"/>
                    </a:lnTo>
                    <a:lnTo>
                      <a:pt x="1409" y="2420"/>
                    </a:lnTo>
                    <a:lnTo>
                      <a:pt x="0" y="198"/>
                    </a:lnTo>
                    <a:lnTo>
                      <a:pt x="313" y="0"/>
                    </a:lnTo>
                  </a:path>
                </a:pathLst>
              </a:custGeom>
              <a:solidFill>
                <a:srgbClr val="FF0000"/>
              </a:solidFill>
              <a:ln w="12573">
                <a:solidFill>
                  <a:srgbClr val="000000"/>
                </a:solidFill>
                <a:round/>
                <a:headEnd/>
                <a:tailEnd/>
              </a:ln>
            </p:spPr>
            <p:txBody>
              <a:bodyPr wrap="none" anchor="ctr"/>
              <a:lstStyle/>
              <a:p>
                <a:endParaRPr lang="en-US"/>
              </a:p>
            </p:txBody>
          </p:sp>
          <p:sp>
            <p:nvSpPr>
              <p:cNvPr id="51270" name="Freeform 70"/>
              <p:cNvSpPr>
                <a:spLocks noChangeArrowheads="1"/>
              </p:cNvSpPr>
              <p:nvPr/>
            </p:nvSpPr>
            <p:spPr bwMode="auto">
              <a:xfrm>
                <a:off x="3915" y="1784"/>
                <a:ext cx="91" cy="77"/>
              </a:xfrm>
              <a:custGeom>
                <a:avLst/>
                <a:gdLst/>
                <a:ahLst/>
                <a:cxnLst>
                  <a:cxn ang="0">
                    <a:pos x="314" y="0"/>
                  </a:cxn>
                  <a:cxn ang="0">
                    <a:pos x="402" y="139"/>
                  </a:cxn>
                  <a:cxn ang="0">
                    <a:pos x="89" y="338"/>
                  </a:cxn>
                  <a:cxn ang="0">
                    <a:pos x="0" y="199"/>
                  </a:cxn>
                  <a:cxn ang="0">
                    <a:pos x="314" y="0"/>
                  </a:cxn>
                </a:cxnLst>
                <a:rect l="0" t="0" r="r" b="b"/>
                <a:pathLst>
                  <a:path w="403" h="339">
                    <a:moveTo>
                      <a:pt x="314" y="0"/>
                    </a:moveTo>
                    <a:lnTo>
                      <a:pt x="402" y="139"/>
                    </a:lnTo>
                    <a:lnTo>
                      <a:pt x="89" y="338"/>
                    </a:lnTo>
                    <a:lnTo>
                      <a:pt x="0" y="199"/>
                    </a:lnTo>
                    <a:lnTo>
                      <a:pt x="314" y="0"/>
                    </a:lnTo>
                  </a:path>
                </a:pathLst>
              </a:custGeom>
              <a:solidFill>
                <a:srgbClr val="FF0000"/>
              </a:solidFill>
              <a:ln w="12573">
                <a:solidFill>
                  <a:srgbClr val="000000"/>
                </a:solidFill>
                <a:round/>
                <a:headEnd/>
                <a:tailEnd/>
              </a:ln>
            </p:spPr>
            <p:txBody>
              <a:bodyPr wrap="none" anchor="ctr"/>
              <a:lstStyle/>
              <a:p>
                <a:endParaRPr lang="en-US"/>
              </a:p>
            </p:txBody>
          </p:sp>
          <p:sp>
            <p:nvSpPr>
              <p:cNvPr id="51271" name="Freeform 71"/>
              <p:cNvSpPr>
                <a:spLocks noChangeArrowheads="1"/>
              </p:cNvSpPr>
              <p:nvPr/>
            </p:nvSpPr>
            <p:spPr bwMode="auto">
              <a:xfrm>
                <a:off x="3955" y="1847"/>
                <a:ext cx="112" cy="109"/>
              </a:xfrm>
              <a:custGeom>
                <a:avLst/>
                <a:gdLst/>
                <a:ahLst/>
                <a:cxnLst>
                  <a:cxn ang="0">
                    <a:pos x="313" y="0"/>
                  </a:cxn>
                  <a:cxn ang="0">
                    <a:pos x="491" y="279"/>
                  </a:cxn>
                  <a:cxn ang="0">
                    <a:pos x="177" y="478"/>
                  </a:cxn>
                  <a:cxn ang="0">
                    <a:pos x="0" y="198"/>
                  </a:cxn>
                  <a:cxn ang="0">
                    <a:pos x="313" y="0"/>
                  </a:cxn>
                </a:cxnLst>
                <a:rect l="0" t="0" r="r" b="b"/>
                <a:pathLst>
                  <a:path w="492" h="479">
                    <a:moveTo>
                      <a:pt x="313" y="0"/>
                    </a:moveTo>
                    <a:lnTo>
                      <a:pt x="491" y="279"/>
                    </a:lnTo>
                    <a:lnTo>
                      <a:pt x="177" y="478"/>
                    </a:lnTo>
                    <a:lnTo>
                      <a:pt x="0" y="198"/>
                    </a:lnTo>
                    <a:lnTo>
                      <a:pt x="313" y="0"/>
                    </a:lnTo>
                  </a:path>
                </a:pathLst>
              </a:custGeom>
              <a:solidFill>
                <a:srgbClr val="FF0000"/>
              </a:solidFill>
              <a:ln w="12573">
                <a:solidFill>
                  <a:srgbClr val="000000"/>
                </a:solidFill>
                <a:round/>
                <a:headEnd/>
                <a:tailEnd/>
              </a:ln>
            </p:spPr>
            <p:txBody>
              <a:bodyPr wrap="none" anchor="ctr"/>
              <a:lstStyle/>
              <a:p>
                <a:endParaRPr lang="en-US"/>
              </a:p>
            </p:txBody>
          </p:sp>
        </p:grpSp>
        <p:grpSp>
          <p:nvGrpSpPr>
            <p:cNvPr id="10" name="Group 72"/>
            <p:cNvGrpSpPr>
              <a:grpSpLocks/>
            </p:cNvGrpSpPr>
            <p:nvPr/>
          </p:nvGrpSpPr>
          <p:grpSpPr bwMode="auto">
            <a:xfrm>
              <a:off x="4011" y="1880"/>
              <a:ext cx="678" cy="1035"/>
              <a:chOff x="4011" y="1880"/>
              <a:chExt cx="678" cy="1035"/>
            </a:xfrm>
          </p:grpSpPr>
          <p:sp>
            <p:nvSpPr>
              <p:cNvPr id="51273" name="Freeform 73"/>
              <p:cNvSpPr>
                <a:spLocks noChangeArrowheads="1"/>
              </p:cNvSpPr>
              <p:nvPr/>
            </p:nvSpPr>
            <p:spPr bwMode="auto">
              <a:xfrm>
                <a:off x="4111" y="2038"/>
                <a:ext cx="578" cy="878"/>
              </a:xfrm>
              <a:custGeom>
                <a:avLst/>
                <a:gdLst/>
                <a:ahLst/>
                <a:cxnLst>
                  <a:cxn ang="0">
                    <a:pos x="313" y="0"/>
                  </a:cxn>
                  <a:cxn ang="0">
                    <a:pos x="1722" y="2222"/>
                  </a:cxn>
                  <a:cxn ang="0">
                    <a:pos x="1923" y="2094"/>
                  </a:cxn>
                  <a:cxn ang="0">
                    <a:pos x="2548" y="3870"/>
                  </a:cxn>
                  <a:cxn ang="0">
                    <a:pos x="1208" y="2548"/>
                  </a:cxn>
                  <a:cxn ang="0">
                    <a:pos x="1409" y="2420"/>
                  </a:cxn>
                  <a:cxn ang="0">
                    <a:pos x="0" y="198"/>
                  </a:cxn>
                  <a:cxn ang="0">
                    <a:pos x="313" y="0"/>
                  </a:cxn>
                </a:cxnLst>
                <a:rect l="0" t="0" r="r" b="b"/>
                <a:pathLst>
                  <a:path w="2549" h="3871">
                    <a:moveTo>
                      <a:pt x="313" y="0"/>
                    </a:moveTo>
                    <a:lnTo>
                      <a:pt x="1722" y="2222"/>
                    </a:lnTo>
                    <a:lnTo>
                      <a:pt x="1923" y="2094"/>
                    </a:lnTo>
                    <a:lnTo>
                      <a:pt x="2548" y="3870"/>
                    </a:lnTo>
                    <a:lnTo>
                      <a:pt x="1208" y="2548"/>
                    </a:lnTo>
                    <a:lnTo>
                      <a:pt x="1409" y="2420"/>
                    </a:lnTo>
                    <a:lnTo>
                      <a:pt x="0" y="198"/>
                    </a:lnTo>
                    <a:lnTo>
                      <a:pt x="313" y="0"/>
                    </a:lnTo>
                  </a:path>
                </a:pathLst>
              </a:custGeom>
              <a:solidFill>
                <a:srgbClr val="FF0000"/>
              </a:solidFill>
              <a:ln w="12573">
                <a:solidFill>
                  <a:srgbClr val="000000"/>
                </a:solidFill>
                <a:round/>
                <a:headEnd/>
                <a:tailEnd/>
              </a:ln>
            </p:spPr>
            <p:txBody>
              <a:bodyPr wrap="none" anchor="ctr"/>
              <a:lstStyle/>
              <a:p>
                <a:endParaRPr lang="en-US"/>
              </a:p>
            </p:txBody>
          </p:sp>
          <p:sp>
            <p:nvSpPr>
              <p:cNvPr id="51274" name="Freeform 74"/>
              <p:cNvSpPr>
                <a:spLocks noChangeArrowheads="1"/>
              </p:cNvSpPr>
              <p:nvPr/>
            </p:nvSpPr>
            <p:spPr bwMode="auto">
              <a:xfrm>
                <a:off x="4011" y="1880"/>
                <a:ext cx="91" cy="77"/>
              </a:xfrm>
              <a:custGeom>
                <a:avLst/>
                <a:gdLst/>
                <a:ahLst/>
                <a:cxnLst>
                  <a:cxn ang="0">
                    <a:pos x="314" y="0"/>
                  </a:cxn>
                  <a:cxn ang="0">
                    <a:pos x="402" y="139"/>
                  </a:cxn>
                  <a:cxn ang="0">
                    <a:pos x="89" y="338"/>
                  </a:cxn>
                  <a:cxn ang="0">
                    <a:pos x="0" y="199"/>
                  </a:cxn>
                  <a:cxn ang="0">
                    <a:pos x="314" y="0"/>
                  </a:cxn>
                </a:cxnLst>
                <a:rect l="0" t="0" r="r" b="b"/>
                <a:pathLst>
                  <a:path w="403" h="339">
                    <a:moveTo>
                      <a:pt x="314" y="0"/>
                    </a:moveTo>
                    <a:lnTo>
                      <a:pt x="402" y="139"/>
                    </a:lnTo>
                    <a:lnTo>
                      <a:pt x="89" y="338"/>
                    </a:lnTo>
                    <a:lnTo>
                      <a:pt x="0" y="199"/>
                    </a:lnTo>
                    <a:lnTo>
                      <a:pt x="314" y="0"/>
                    </a:lnTo>
                  </a:path>
                </a:pathLst>
              </a:custGeom>
              <a:solidFill>
                <a:srgbClr val="FF0000"/>
              </a:solidFill>
              <a:ln w="12573">
                <a:solidFill>
                  <a:srgbClr val="000000"/>
                </a:solidFill>
                <a:round/>
                <a:headEnd/>
                <a:tailEnd/>
              </a:ln>
            </p:spPr>
            <p:txBody>
              <a:bodyPr wrap="none" anchor="ctr"/>
              <a:lstStyle/>
              <a:p>
                <a:endParaRPr lang="en-US"/>
              </a:p>
            </p:txBody>
          </p:sp>
          <p:sp>
            <p:nvSpPr>
              <p:cNvPr id="51275" name="Freeform 75"/>
              <p:cNvSpPr>
                <a:spLocks noChangeArrowheads="1"/>
              </p:cNvSpPr>
              <p:nvPr/>
            </p:nvSpPr>
            <p:spPr bwMode="auto">
              <a:xfrm>
                <a:off x="4051" y="1943"/>
                <a:ext cx="112" cy="109"/>
              </a:xfrm>
              <a:custGeom>
                <a:avLst/>
                <a:gdLst/>
                <a:ahLst/>
                <a:cxnLst>
                  <a:cxn ang="0">
                    <a:pos x="313" y="0"/>
                  </a:cxn>
                  <a:cxn ang="0">
                    <a:pos x="491" y="279"/>
                  </a:cxn>
                  <a:cxn ang="0">
                    <a:pos x="177" y="478"/>
                  </a:cxn>
                  <a:cxn ang="0">
                    <a:pos x="0" y="198"/>
                  </a:cxn>
                  <a:cxn ang="0">
                    <a:pos x="313" y="0"/>
                  </a:cxn>
                </a:cxnLst>
                <a:rect l="0" t="0" r="r" b="b"/>
                <a:pathLst>
                  <a:path w="492" h="479">
                    <a:moveTo>
                      <a:pt x="313" y="0"/>
                    </a:moveTo>
                    <a:lnTo>
                      <a:pt x="491" y="279"/>
                    </a:lnTo>
                    <a:lnTo>
                      <a:pt x="177" y="478"/>
                    </a:lnTo>
                    <a:lnTo>
                      <a:pt x="0" y="198"/>
                    </a:lnTo>
                    <a:lnTo>
                      <a:pt x="313" y="0"/>
                    </a:lnTo>
                  </a:path>
                </a:pathLst>
              </a:custGeom>
              <a:solidFill>
                <a:srgbClr val="FF0000"/>
              </a:solidFill>
              <a:ln w="12573">
                <a:solidFill>
                  <a:srgbClr val="000000"/>
                </a:solidFill>
                <a:round/>
                <a:headEnd/>
                <a:tailEnd/>
              </a:ln>
            </p:spPr>
            <p:txBody>
              <a:bodyPr wrap="none" anchor="ctr"/>
              <a:lstStyle/>
              <a:p>
                <a:endParaRPr lang="en-US"/>
              </a:p>
            </p:txBody>
          </p:sp>
        </p:grpSp>
        <p:grpSp>
          <p:nvGrpSpPr>
            <p:cNvPr id="11" name="Group 76"/>
            <p:cNvGrpSpPr>
              <a:grpSpLocks/>
            </p:cNvGrpSpPr>
            <p:nvPr/>
          </p:nvGrpSpPr>
          <p:grpSpPr bwMode="auto">
            <a:xfrm>
              <a:off x="4108" y="1976"/>
              <a:ext cx="677" cy="1035"/>
              <a:chOff x="4108" y="1976"/>
              <a:chExt cx="677" cy="1035"/>
            </a:xfrm>
          </p:grpSpPr>
          <p:sp>
            <p:nvSpPr>
              <p:cNvPr id="51277" name="Freeform 77"/>
              <p:cNvSpPr>
                <a:spLocks noChangeArrowheads="1"/>
              </p:cNvSpPr>
              <p:nvPr/>
            </p:nvSpPr>
            <p:spPr bwMode="auto">
              <a:xfrm>
                <a:off x="4208" y="2134"/>
                <a:ext cx="578" cy="878"/>
              </a:xfrm>
              <a:custGeom>
                <a:avLst/>
                <a:gdLst/>
                <a:ahLst/>
                <a:cxnLst>
                  <a:cxn ang="0">
                    <a:pos x="312" y="0"/>
                  </a:cxn>
                  <a:cxn ang="0">
                    <a:pos x="1721" y="2222"/>
                  </a:cxn>
                  <a:cxn ang="0">
                    <a:pos x="1922" y="2094"/>
                  </a:cxn>
                  <a:cxn ang="0">
                    <a:pos x="2547" y="3870"/>
                  </a:cxn>
                  <a:cxn ang="0">
                    <a:pos x="1207" y="2548"/>
                  </a:cxn>
                  <a:cxn ang="0">
                    <a:pos x="1408" y="2420"/>
                  </a:cxn>
                  <a:cxn ang="0">
                    <a:pos x="0" y="198"/>
                  </a:cxn>
                  <a:cxn ang="0">
                    <a:pos x="312" y="0"/>
                  </a:cxn>
                </a:cxnLst>
                <a:rect l="0" t="0" r="r" b="b"/>
                <a:pathLst>
                  <a:path w="2548" h="3871">
                    <a:moveTo>
                      <a:pt x="312" y="0"/>
                    </a:moveTo>
                    <a:lnTo>
                      <a:pt x="1721" y="2222"/>
                    </a:lnTo>
                    <a:lnTo>
                      <a:pt x="1922" y="2094"/>
                    </a:lnTo>
                    <a:lnTo>
                      <a:pt x="2547" y="3870"/>
                    </a:lnTo>
                    <a:lnTo>
                      <a:pt x="1207" y="2548"/>
                    </a:lnTo>
                    <a:lnTo>
                      <a:pt x="1408" y="2420"/>
                    </a:lnTo>
                    <a:lnTo>
                      <a:pt x="0" y="198"/>
                    </a:lnTo>
                    <a:lnTo>
                      <a:pt x="312" y="0"/>
                    </a:lnTo>
                  </a:path>
                </a:pathLst>
              </a:custGeom>
              <a:solidFill>
                <a:srgbClr val="FF0000"/>
              </a:solidFill>
              <a:ln w="12573">
                <a:solidFill>
                  <a:srgbClr val="000000"/>
                </a:solidFill>
                <a:round/>
                <a:headEnd/>
                <a:tailEnd/>
              </a:ln>
            </p:spPr>
            <p:txBody>
              <a:bodyPr wrap="none" anchor="ctr"/>
              <a:lstStyle/>
              <a:p>
                <a:endParaRPr lang="en-US"/>
              </a:p>
            </p:txBody>
          </p:sp>
          <p:sp>
            <p:nvSpPr>
              <p:cNvPr id="51278" name="Freeform 78"/>
              <p:cNvSpPr>
                <a:spLocks noChangeArrowheads="1"/>
              </p:cNvSpPr>
              <p:nvPr/>
            </p:nvSpPr>
            <p:spPr bwMode="auto">
              <a:xfrm>
                <a:off x="4108" y="1976"/>
                <a:ext cx="91" cy="77"/>
              </a:xfrm>
              <a:custGeom>
                <a:avLst/>
                <a:gdLst/>
                <a:ahLst/>
                <a:cxnLst>
                  <a:cxn ang="0">
                    <a:pos x="312" y="0"/>
                  </a:cxn>
                  <a:cxn ang="0">
                    <a:pos x="400" y="139"/>
                  </a:cxn>
                  <a:cxn ang="0">
                    <a:pos x="88" y="337"/>
                  </a:cxn>
                  <a:cxn ang="0">
                    <a:pos x="0" y="198"/>
                  </a:cxn>
                  <a:cxn ang="0">
                    <a:pos x="312" y="0"/>
                  </a:cxn>
                </a:cxnLst>
                <a:rect l="0" t="0" r="r" b="b"/>
                <a:pathLst>
                  <a:path w="401" h="338">
                    <a:moveTo>
                      <a:pt x="312" y="0"/>
                    </a:moveTo>
                    <a:lnTo>
                      <a:pt x="400" y="139"/>
                    </a:lnTo>
                    <a:lnTo>
                      <a:pt x="88" y="337"/>
                    </a:lnTo>
                    <a:lnTo>
                      <a:pt x="0" y="198"/>
                    </a:lnTo>
                    <a:lnTo>
                      <a:pt x="312" y="0"/>
                    </a:lnTo>
                  </a:path>
                </a:pathLst>
              </a:custGeom>
              <a:solidFill>
                <a:srgbClr val="FF0000"/>
              </a:solidFill>
              <a:ln w="12573">
                <a:solidFill>
                  <a:srgbClr val="000000"/>
                </a:solidFill>
                <a:round/>
                <a:headEnd/>
                <a:tailEnd/>
              </a:ln>
            </p:spPr>
            <p:txBody>
              <a:bodyPr wrap="none" anchor="ctr"/>
              <a:lstStyle/>
              <a:p>
                <a:endParaRPr lang="en-US"/>
              </a:p>
            </p:txBody>
          </p:sp>
          <p:sp>
            <p:nvSpPr>
              <p:cNvPr id="51279" name="Freeform 79"/>
              <p:cNvSpPr>
                <a:spLocks noChangeArrowheads="1"/>
              </p:cNvSpPr>
              <p:nvPr/>
            </p:nvSpPr>
            <p:spPr bwMode="auto">
              <a:xfrm>
                <a:off x="4147" y="2039"/>
                <a:ext cx="111" cy="108"/>
              </a:xfrm>
              <a:custGeom>
                <a:avLst/>
                <a:gdLst/>
                <a:ahLst/>
                <a:cxnLst>
                  <a:cxn ang="0">
                    <a:pos x="313" y="0"/>
                  </a:cxn>
                  <a:cxn ang="0">
                    <a:pos x="490" y="279"/>
                  </a:cxn>
                  <a:cxn ang="0">
                    <a:pos x="178" y="477"/>
                  </a:cxn>
                  <a:cxn ang="0">
                    <a:pos x="0" y="198"/>
                  </a:cxn>
                  <a:cxn ang="0">
                    <a:pos x="313" y="0"/>
                  </a:cxn>
                </a:cxnLst>
                <a:rect l="0" t="0" r="r" b="b"/>
                <a:pathLst>
                  <a:path w="491" h="478">
                    <a:moveTo>
                      <a:pt x="313" y="0"/>
                    </a:moveTo>
                    <a:lnTo>
                      <a:pt x="490" y="279"/>
                    </a:lnTo>
                    <a:lnTo>
                      <a:pt x="178" y="477"/>
                    </a:lnTo>
                    <a:lnTo>
                      <a:pt x="0" y="198"/>
                    </a:lnTo>
                    <a:lnTo>
                      <a:pt x="313" y="0"/>
                    </a:lnTo>
                  </a:path>
                </a:pathLst>
              </a:custGeom>
              <a:solidFill>
                <a:srgbClr val="FF0000"/>
              </a:solidFill>
              <a:ln w="12573">
                <a:solidFill>
                  <a:srgbClr val="000000"/>
                </a:solidFill>
                <a:round/>
                <a:headEnd/>
                <a:tailEnd/>
              </a:ln>
            </p:spPr>
            <p:txBody>
              <a:bodyPr wrap="none" anchor="ctr"/>
              <a:lstStyle/>
              <a:p>
                <a:endParaRPr lang="en-US"/>
              </a:p>
            </p:txBody>
          </p:sp>
        </p:grpSp>
        <p:grpSp>
          <p:nvGrpSpPr>
            <p:cNvPr id="12" name="Group 80"/>
            <p:cNvGrpSpPr>
              <a:grpSpLocks/>
            </p:cNvGrpSpPr>
            <p:nvPr/>
          </p:nvGrpSpPr>
          <p:grpSpPr bwMode="auto">
            <a:xfrm>
              <a:off x="4203" y="2072"/>
              <a:ext cx="678" cy="1035"/>
              <a:chOff x="4203" y="2072"/>
              <a:chExt cx="678" cy="1035"/>
            </a:xfrm>
          </p:grpSpPr>
          <p:sp>
            <p:nvSpPr>
              <p:cNvPr id="51281" name="Freeform 81"/>
              <p:cNvSpPr>
                <a:spLocks noChangeArrowheads="1"/>
              </p:cNvSpPr>
              <p:nvPr/>
            </p:nvSpPr>
            <p:spPr bwMode="auto">
              <a:xfrm>
                <a:off x="4303" y="2230"/>
                <a:ext cx="578" cy="878"/>
              </a:xfrm>
              <a:custGeom>
                <a:avLst/>
                <a:gdLst/>
                <a:ahLst/>
                <a:cxnLst>
                  <a:cxn ang="0">
                    <a:pos x="313" y="0"/>
                  </a:cxn>
                  <a:cxn ang="0">
                    <a:pos x="1722" y="2222"/>
                  </a:cxn>
                  <a:cxn ang="0">
                    <a:pos x="1923" y="2094"/>
                  </a:cxn>
                  <a:cxn ang="0">
                    <a:pos x="2548" y="3870"/>
                  </a:cxn>
                  <a:cxn ang="0">
                    <a:pos x="1208" y="2548"/>
                  </a:cxn>
                  <a:cxn ang="0">
                    <a:pos x="1409" y="2420"/>
                  </a:cxn>
                  <a:cxn ang="0">
                    <a:pos x="0" y="198"/>
                  </a:cxn>
                  <a:cxn ang="0">
                    <a:pos x="313" y="0"/>
                  </a:cxn>
                </a:cxnLst>
                <a:rect l="0" t="0" r="r" b="b"/>
                <a:pathLst>
                  <a:path w="2549" h="3871">
                    <a:moveTo>
                      <a:pt x="313" y="0"/>
                    </a:moveTo>
                    <a:lnTo>
                      <a:pt x="1722" y="2222"/>
                    </a:lnTo>
                    <a:lnTo>
                      <a:pt x="1923" y="2094"/>
                    </a:lnTo>
                    <a:lnTo>
                      <a:pt x="2548" y="3870"/>
                    </a:lnTo>
                    <a:lnTo>
                      <a:pt x="1208" y="2548"/>
                    </a:lnTo>
                    <a:lnTo>
                      <a:pt x="1409" y="2420"/>
                    </a:lnTo>
                    <a:lnTo>
                      <a:pt x="0" y="198"/>
                    </a:lnTo>
                    <a:lnTo>
                      <a:pt x="313" y="0"/>
                    </a:lnTo>
                  </a:path>
                </a:pathLst>
              </a:custGeom>
              <a:solidFill>
                <a:srgbClr val="FF0000"/>
              </a:solidFill>
              <a:ln w="12573">
                <a:solidFill>
                  <a:srgbClr val="000000"/>
                </a:solidFill>
                <a:round/>
                <a:headEnd/>
                <a:tailEnd/>
              </a:ln>
            </p:spPr>
            <p:txBody>
              <a:bodyPr wrap="none" anchor="ctr"/>
              <a:lstStyle/>
              <a:p>
                <a:endParaRPr lang="en-US"/>
              </a:p>
            </p:txBody>
          </p:sp>
          <p:sp>
            <p:nvSpPr>
              <p:cNvPr id="51282" name="Freeform 82"/>
              <p:cNvSpPr>
                <a:spLocks noChangeArrowheads="1"/>
              </p:cNvSpPr>
              <p:nvPr/>
            </p:nvSpPr>
            <p:spPr bwMode="auto">
              <a:xfrm>
                <a:off x="4203" y="2072"/>
                <a:ext cx="91" cy="77"/>
              </a:xfrm>
              <a:custGeom>
                <a:avLst/>
                <a:gdLst/>
                <a:ahLst/>
                <a:cxnLst>
                  <a:cxn ang="0">
                    <a:pos x="314" y="0"/>
                  </a:cxn>
                  <a:cxn ang="0">
                    <a:pos x="402" y="139"/>
                  </a:cxn>
                  <a:cxn ang="0">
                    <a:pos x="89" y="338"/>
                  </a:cxn>
                  <a:cxn ang="0">
                    <a:pos x="0" y="199"/>
                  </a:cxn>
                  <a:cxn ang="0">
                    <a:pos x="314" y="0"/>
                  </a:cxn>
                </a:cxnLst>
                <a:rect l="0" t="0" r="r" b="b"/>
                <a:pathLst>
                  <a:path w="403" h="339">
                    <a:moveTo>
                      <a:pt x="314" y="0"/>
                    </a:moveTo>
                    <a:lnTo>
                      <a:pt x="402" y="139"/>
                    </a:lnTo>
                    <a:lnTo>
                      <a:pt x="89" y="338"/>
                    </a:lnTo>
                    <a:lnTo>
                      <a:pt x="0" y="199"/>
                    </a:lnTo>
                    <a:lnTo>
                      <a:pt x="314" y="0"/>
                    </a:lnTo>
                  </a:path>
                </a:pathLst>
              </a:custGeom>
              <a:solidFill>
                <a:srgbClr val="FF0000"/>
              </a:solidFill>
              <a:ln w="12573">
                <a:solidFill>
                  <a:srgbClr val="000000"/>
                </a:solidFill>
                <a:round/>
                <a:headEnd/>
                <a:tailEnd/>
              </a:ln>
            </p:spPr>
            <p:txBody>
              <a:bodyPr wrap="none" anchor="ctr"/>
              <a:lstStyle/>
              <a:p>
                <a:endParaRPr lang="en-US"/>
              </a:p>
            </p:txBody>
          </p:sp>
          <p:sp>
            <p:nvSpPr>
              <p:cNvPr id="51283" name="Freeform 83"/>
              <p:cNvSpPr>
                <a:spLocks noChangeArrowheads="1"/>
              </p:cNvSpPr>
              <p:nvPr/>
            </p:nvSpPr>
            <p:spPr bwMode="auto">
              <a:xfrm>
                <a:off x="4243" y="2135"/>
                <a:ext cx="112" cy="109"/>
              </a:xfrm>
              <a:custGeom>
                <a:avLst/>
                <a:gdLst/>
                <a:ahLst/>
                <a:cxnLst>
                  <a:cxn ang="0">
                    <a:pos x="313" y="0"/>
                  </a:cxn>
                  <a:cxn ang="0">
                    <a:pos x="491" y="279"/>
                  </a:cxn>
                  <a:cxn ang="0">
                    <a:pos x="177" y="478"/>
                  </a:cxn>
                  <a:cxn ang="0">
                    <a:pos x="0" y="198"/>
                  </a:cxn>
                  <a:cxn ang="0">
                    <a:pos x="313" y="0"/>
                  </a:cxn>
                </a:cxnLst>
                <a:rect l="0" t="0" r="r" b="b"/>
                <a:pathLst>
                  <a:path w="492" h="479">
                    <a:moveTo>
                      <a:pt x="313" y="0"/>
                    </a:moveTo>
                    <a:lnTo>
                      <a:pt x="491" y="279"/>
                    </a:lnTo>
                    <a:lnTo>
                      <a:pt x="177" y="478"/>
                    </a:lnTo>
                    <a:lnTo>
                      <a:pt x="0" y="198"/>
                    </a:lnTo>
                    <a:lnTo>
                      <a:pt x="313" y="0"/>
                    </a:lnTo>
                  </a:path>
                </a:pathLst>
              </a:custGeom>
              <a:solidFill>
                <a:srgbClr val="FF0000"/>
              </a:solidFill>
              <a:ln w="12573">
                <a:solidFill>
                  <a:srgbClr val="000000"/>
                </a:solidFill>
                <a:round/>
                <a:headEnd/>
                <a:tailEnd/>
              </a:ln>
            </p:spPr>
            <p:txBody>
              <a:bodyPr wrap="none" anchor="ctr"/>
              <a:lstStyle/>
              <a:p>
                <a:endParaRPr lang="en-US"/>
              </a:p>
            </p:txBody>
          </p:sp>
        </p:grpSp>
      </p:grpSp>
      <p:sp>
        <p:nvSpPr>
          <p:cNvPr id="51284" name="Text Box 84"/>
          <p:cNvSpPr txBox="1">
            <a:spLocks noChangeArrowheads="1"/>
          </p:cNvSpPr>
          <p:nvPr/>
        </p:nvSpPr>
        <p:spPr bwMode="auto">
          <a:xfrm>
            <a:off x="971600" y="5843588"/>
            <a:ext cx="2209800" cy="449098"/>
          </a:xfrm>
          <a:prstGeom prst="rect">
            <a:avLst/>
          </a:prstGeom>
          <a:noFill/>
          <a:ln w="9525">
            <a:noFill/>
            <a:miter lim="800000"/>
            <a:headEnd/>
            <a:tailEnd/>
          </a:ln>
        </p:spPr>
        <p:txBody>
          <a:bodyPr lIns="90000" tIns="46800" rIns="90000" bIns="46800">
            <a:spAutoFit/>
          </a:bodyPr>
          <a:lstStyle/>
          <a:p>
            <a:pPr algn="ctr">
              <a:lnSpc>
                <a:spcPct val="96000"/>
              </a:lnSpc>
              <a:spcBef>
                <a:spcPts val="1500"/>
              </a:spcBef>
              <a:buClr>
                <a:srgbClr val="000000"/>
              </a:buClr>
              <a:buSzPct val="100000"/>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0" i="0" smtClean="0"/>
              <a:t>victim</a:t>
            </a:r>
            <a:endParaRPr lang="en-US" sz="2400" b="0" i="0"/>
          </a:p>
        </p:txBody>
      </p:sp>
      <p:pic>
        <p:nvPicPr>
          <p:cNvPr id="51285" name="Picture 85"/>
          <p:cNvPicPr>
            <a:picLocks noChangeAspect="1" noChangeArrowheads="1"/>
          </p:cNvPicPr>
          <p:nvPr/>
        </p:nvPicPr>
        <p:blipFill>
          <a:blip r:embed="rId3" cstate="print"/>
          <a:srcRect/>
          <a:stretch>
            <a:fillRect/>
          </a:stretch>
        </p:blipFill>
        <p:spPr bwMode="auto">
          <a:xfrm>
            <a:off x="1524000" y="4876800"/>
            <a:ext cx="1082675" cy="966788"/>
          </a:xfrm>
          <a:prstGeom prst="rect">
            <a:avLst/>
          </a:prstGeom>
          <a:noFill/>
        </p:spPr>
      </p:pic>
      <p:grpSp>
        <p:nvGrpSpPr>
          <p:cNvPr id="13" name="Group 86"/>
          <p:cNvGrpSpPr>
            <a:grpSpLocks/>
          </p:cNvGrpSpPr>
          <p:nvPr/>
        </p:nvGrpSpPr>
        <p:grpSpPr bwMode="auto">
          <a:xfrm rot="3065834">
            <a:off x="5715000" y="3810000"/>
            <a:ext cx="2284413" cy="303213"/>
            <a:chOff x="1584" y="1425"/>
            <a:chExt cx="1439" cy="191"/>
          </a:xfrm>
        </p:grpSpPr>
        <p:sp>
          <p:nvSpPr>
            <p:cNvPr id="51287" name="Freeform 87"/>
            <p:cNvSpPr>
              <a:spLocks noChangeArrowheads="1"/>
            </p:cNvSpPr>
            <p:nvPr/>
          </p:nvSpPr>
          <p:spPr bwMode="auto">
            <a:xfrm>
              <a:off x="1809" y="1425"/>
              <a:ext cx="1215" cy="192"/>
            </a:xfrm>
            <a:custGeom>
              <a:avLst/>
              <a:gdLst/>
              <a:ahLst/>
              <a:cxnLst>
                <a:cxn ang="0">
                  <a:pos x="0" y="238"/>
                </a:cxn>
                <a:cxn ang="0">
                  <a:pos x="3157" y="238"/>
                </a:cxn>
                <a:cxn ang="0">
                  <a:pos x="3157" y="0"/>
                </a:cxn>
                <a:cxn ang="0">
                  <a:pos x="5358" y="423"/>
                </a:cxn>
                <a:cxn ang="0">
                  <a:pos x="3157" y="847"/>
                </a:cxn>
                <a:cxn ang="0">
                  <a:pos x="3157" y="609"/>
                </a:cxn>
                <a:cxn ang="0">
                  <a:pos x="0" y="609"/>
                </a:cxn>
                <a:cxn ang="0">
                  <a:pos x="0" y="238"/>
                </a:cxn>
              </a:cxnLst>
              <a:rect l="0" t="0" r="r" b="b"/>
              <a:pathLst>
                <a:path w="5359" h="848">
                  <a:moveTo>
                    <a:pt x="0" y="238"/>
                  </a:moveTo>
                  <a:lnTo>
                    <a:pt x="3157" y="238"/>
                  </a:lnTo>
                  <a:lnTo>
                    <a:pt x="3157" y="0"/>
                  </a:lnTo>
                  <a:lnTo>
                    <a:pt x="5358" y="423"/>
                  </a:lnTo>
                  <a:lnTo>
                    <a:pt x="3157" y="847"/>
                  </a:lnTo>
                  <a:lnTo>
                    <a:pt x="3157" y="609"/>
                  </a:lnTo>
                  <a:lnTo>
                    <a:pt x="0" y="609"/>
                  </a:lnTo>
                  <a:lnTo>
                    <a:pt x="0" y="238"/>
                  </a:lnTo>
                </a:path>
              </a:pathLst>
            </a:custGeom>
            <a:solidFill>
              <a:srgbClr val="00CC99"/>
            </a:solidFill>
            <a:ln w="12600">
              <a:solidFill>
                <a:srgbClr val="000000"/>
              </a:solidFill>
              <a:round/>
              <a:headEnd/>
              <a:tailEnd/>
            </a:ln>
          </p:spPr>
          <p:txBody>
            <a:bodyPr wrap="none" anchor="ctr"/>
            <a:lstStyle/>
            <a:p>
              <a:endParaRPr lang="en-US"/>
            </a:p>
          </p:txBody>
        </p:sp>
        <p:sp>
          <p:nvSpPr>
            <p:cNvPr id="51288" name="Freeform 88"/>
            <p:cNvSpPr>
              <a:spLocks noChangeArrowheads="1"/>
            </p:cNvSpPr>
            <p:nvPr/>
          </p:nvSpPr>
          <p:spPr bwMode="auto">
            <a:xfrm>
              <a:off x="1584" y="1479"/>
              <a:ext cx="45" cy="84"/>
            </a:xfrm>
            <a:custGeom>
              <a:avLst/>
              <a:gdLst/>
              <a:ahLst/>
              <a:cxnLst>
                <a:cxn ang="0">
                  <a:pos x="0" y="0"/>
                </a:cxn>
                <a:cxn ang="0">
                  <a:pos x="198" y="0"/>
                </a:cxn>
                <a:cxn ang="0">
                  <a:pos x="198" y="371"/>
                </a:cxn>
                <a:cxn ang="0">
                  <a:pos x="0" y="371"/>
                </a:cxn>
                <a:cxn ang="0">
                  <a:pos x="0" y="0"/>
                </a:cxn>
              </a:cxnLst>
              <a:rect l="0" t="0" r="r" b="b"/>
              <a:pathLst>
                <a:path w="199" h="372">
                  <a:moveTo>
                    <a:pt x="0" y="0"/>
                  </a:moveTo>
                  <a:lnTo>
                    <a:pt x="198" y="0"/>
                  </a:lnTo>
                  <a:lnTo>
                    <a:pt x="198" y="371"/>
                  </a:lnTo>
                  <a:lnTo>
                    <a:pt x="0" y="371"/>
                  </a:lnTo>
                  <a:lnTo>
                    <a:pt x="0" y="0"/>
                  </a:lnTo>
                </a:path>
              </a:pathLst>
            </a:custGeom>
            <a:solidFill>
              <a:srgbClr val="00CC99"/>
            </a:solidFill>
            <a:ln w="12600">
              <a:solidFill>
                <a:srgbClr val="000000"/>
              </a:solidFill>
              <a:round/>
              <a:headEnd/>
              <a:tailEnd/>
            </a:ln>
          </p:spPr>
          <p:txBody>
            <a:bodyPr wrap="none" anchor="ctr"/>
            <a:lstStyle/>
            <a:p>
              <a:endParaRPr lang="en-US"/>
            </a:p>
          </p:txBody>
        </p:sp>
        <p:sp>
          <p:nvSpPr>
            <p:cNvPr id="51289" name="Freeform 89"/>
            <p:cNvSpPr>
              <a:spLocks noChangeArrowheads="1"/>
            </p:cNvSpPr>
            <p:nvPr/>
          </p:nvSpPr>
          <p:spPr bwMode="auto">
            <a:xfrm>
              <a:off x="1674" y="1479"/>
              <a:ext cx="90" cy="84"/>
            </a:xfrm>
            <a:custGeom>
              <a:avLst/>
              <a:gdLst/>
              <a:ahLst/>
              <a:cxnLst>
                <a:cxn ang="0">
                  <a:pos x="0" y="0"/>
                </a:cxn>
                <a:cxn ang="0">
                  <a:pos x="397" y="0"/>
                </a:cxn>
                <a:cxn ang="0">
                  <a:pos x="397" y="371"/>
                </a:cxn>
                <a:cxn ang="0">
                  <a:pos x="0" y="371"/>
                </a:cxn>
                <a:cxn ang="0">
                  <a:pos x="0" y="0"/>
                </a:cxn>
              </a:cxnLst>
              <a:rect l="0" t="0" r="r" b="b"/>
              <a:pathLst>
                <a:path w="398" h="372">
                  <a:moveTo>
                    <a:pt x="0" y="0"/>
                  </a:moveTo>
                  <a:lnTo>
                    <a:pt x="397" y="0"/>
                  </a:lnTo>
                  <a:lnTo>
                    <a:pt x="397" y="371"/>
                  </a:lnTo>
                  <a:lnTo>
                    <a:pt x="0" y="371"/>
                  </a:lnTo>
                  <a:lnTo>
                    <a:pt x="0" y="0"/>
                  </a:lnTo>
                </a:path>
              </a:pathLst>
            </a:custGeom>
            <a:solidFill>
              <a:srgbClr val="00CC99"/>
            </a:solidFill>
            <a:ln w="12600">
              <a:solidFill>
                <a:srgbClr val="000000"/>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lvl="0">
              <a:defRPr/>
            </a:pPr>
            <a:r>
              <a:rPr lang="en-US" smtClean="0"/>
              <a:t>Common attacks - DoS (4/5)</a:t>
            </a:r>
          </a:p>
        </p:txBody>
      </p:sp>
      <p:sp>
        <p:nvSpPr>
          <p:cNvPr id="51" name="Content Placeholder 3"/>
          <p:cNvSpPr>
            <a:spLocks noGrp="1"/>
          </p:cNvSpPr>
          <p:nvPr>
            <p:ph sz="half" idx="1"/>
          </p:nvPr>
        </p:nvSpPr>
        <p:spPr>
          <a:xfrm>
            <a:off x="395536" y="1556792"/>
            <a:ext cx="8352928" cy="4392488"/>
          </a:xfrm>
        </p:spPr>
        <p:txBody>
          <a:bodyPr>
            <a:normAutofit/>
          </a:bodyPr>
          <a:lstStyle/>
          <a:p>
            <a:r>
              <a:rPr lang="en-US" smtClean="0"/>
              <a:t>The use of bots(</a:t>
            </a:r>
            <a:r>
              <a:rPr lang="en-US" i="1" smtClean="0"/>
              <a:t>web roBOT</a:t>
            </a:r>
            <a:r>
              <a:rPr lang="en-US" smtClean="0"/>
              <a:t>) for organizing attacks against the target system</a:t>
            </a:r>
          </a:p>
          <a:p>
            <a:pPr lvl="1"/>
            <a:r>
              <a:rPr lang="en-US" smtClean="0"/>
              <a:t>Bots can be computers, infected with trojan horses</a:t>
            </a:r>
          </a:p>
          <a:p>
            <a:pPr lvl="1"/>
            <a:r>
              <a:rPr lang="en-US" smtClean="0"/>
              <a:t>Their owners may not know that they are attacking the target system</a:t>
            </a:r>
          </a:p>
        </p:txBody>
      </p:sp>
      <p:pic>
        <p:nvPicPr>
          <p:cNvPr id="427012" name="Picture 4" descr="Mydoom DDoS attack diagram">
            <a:hlinkClick r:id="rId2"/>
          </p:cNvPr>
          <p:cNvPicPr>
            <a:picLocks noChangeAspect="1" noChangeArrowheads="1"/>
          </p:cNvPicPr>
          <p:nvPr/>
        </p:nvPicPr>
        <p:blipFill>
          <a:blip r:embed="rId3" cstate="print"/>
          <a:srcRect/>
          <a:stretch>
            <a:fillRect/>
          </a:stretch>
        </p:blipFill>
        <p:spPr bwMode="auto">
          <a:xfrm>
            <a:off x="2627784" y="3429000"/>
            <a:ext cx="3456384" cy="3202916"/>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lvl="0">
              <a:defRPr/>
            </a:pPr>
            <a:r>
              <a:rPr lang="en-US" smtClean="0"/>
              <a:t>Common attacks - DoS (5/5)</a:t>
            </a:r>
          </a:p>
        </p:txBody>
      </p:sp>
      <p:pic>
        <p:nvPicPr>
          <p:cNvPr id="427010" name="Picture 2" descr="http://www.wired.com/images/article/magazine/1509/ff_estonia_map_w.jpg"/>
          <p:cNvPicPr>
            <a:picLocks noChangeAspect="1" noChangeArrowheads="1"/>
          </p:cNvPicPr>
          <p:nvPr/>
        </p:nvPicPr>
        <p:blipFill>
          <a:blip r:embed="rId2" cstate="print"/>
          <a:srcRect/>
          <a:stretch>
            <a:fillRect/>
          </a:stretch>
        </p:blipFill>
        <p:spPr bwMode="auto">
          <a:xfrm>
            <a:off x="1619672" y="2678516"/>
            <a:ext cx="5688632" cy="3918835"/>
          </a:xfrm>
          <a:prstGeom prst="rect">
            <a:avLst/>
          </a:prstGeom>
          <a:noFill/>
        </p:spPr>
      </p:pic>
      <p:sp>
        <p:nvSpPr>
          <p:cNvPr id="6" name="Content Placeholder 5"/>
          <p:cNvSpPr>
            <a:spLocks noGrp="1"/>
          </p:cNvSpPr>
          <p:nvPr>
            <p:ph idx="1"/>
          </p:nvPr>
        </p:nvSpPr>
        <p:spPr/>
        <p:txBody>
          <a:bodyPr/>
          <a:lstStyle/>
          <a:p>
            <a:r>
              <a:rPr lang="en-US" smtClean="0"/>
              <a:t>subjects in the attack: </a:t>
            </a:r>
            <a:r>
              <a:rPr lang="en-US" b="1" smtClean="0"/>
              <a:t>the attacker</a:t>
            </a:r>
            <a:r>
              <a:rPr lang="en-US" smtClean="0"/>
              <a:t>, the central computer to </a:t>
            </a:r>
            <a:r>
              <a:rPr lang="en-US" b="1" smtClean="0"/>
              <a:t>control the bots </a:t>
            </a:r>
            <a:r>
              <a:rPr lang="en-US" smtClean="0"/>
              <a:t>(Herder), </a:t>
            </a:r>
            <a:r>
              <a:rPr lang="en-US" b="1" smtClean="0"/>
              <a:t>bots</a:t>
            </a:r>
            <a:r>
              <a:rPr lang="en-US" smtClean="0"/>
              <a:t> (zombie), </a:t>
            </a:r>
            <a:r>
              <a:rPr lang="en-US" b="1" smtClean="0"/>
              <a:t>the goal</a:t>
            </a:r>
            <a:endParaRPr lang="en-US" b="1"/>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676776"/>
            <a:ext cx="7772400" cy="2112264"/>
          </a:xfrm>
        </p:spPr>
        <p:txBody>
          <a:bodyPr/>
          <a:lstStyle/>
          <a:p>
            <a:r>
              <a:rPr lang="en-US" smtClean="0"/>
              <a:t>Defense against attacks</a:t>
            </a:r>
            <a:br>
              <a:rPr lang="en-US" smtClean="0"/>
            </a:br>
            <a:r>
              <a:rPr lang="en-US" sz="3200" smtClean="0"/>
              <a:t> </a:t>
            </a:r>
            <a:br>
              <a:rPr lang="en-US" sz="3200" smtClean="0"/>
            </a:br>
            <a:endParaRPr lang="en-US"/>
          </a:p>
        </p:txBody>
      </p:sp>
      <p:pic>
        <p:nvPicPr>
          <p:cNvPr id="394242" name="Picture 2" descr="http://t0.gstatic.com/images?q=tbn:khIkYRLvJKiBNM:http://xane.gamez-interactive.de/Pub/Pictures/Fun/FlameShield.jpg&amp;t=1"/>
          <p:cNvPicPr>
            <a:picLocks noChangeAspect="1" noChangeArrowheads="1"/>
          </p:cNvPicPr>
          <p:nvPr/>
        </p:nvPicPr>
        <p:blipFill>
          <a:blip r:embed="rId2" cstate="print"/>
          <a:srcRect/>
          <a:stretch>
            <a:fillRect/>
          </a:stretch>
        </p:blipFill>
        <p:spPr bwMode="auto">
          <a:xfrm>
            <a:off x="4644008" y="2996952"/>
            <a:ext cx="3168352" cy="309856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 ways of communication</a:t>
            </a:r>
            <a:endParaRPr lang="en-US"/>
          </a:p>
        </p:txBody>
      </p:sp>
      <p:sp>
        <p:nvSpPr>
          <p:cNvPr id="3" name="Content Placeholder 2"/>
          <p:cNvSpPr>
            <a:spLocks noGrp="1"/>
          </p:cNvSpPr>
          <p:nvPr>
            <p:ph idx="1"/>
          </p:nvPr>
        </p:nvSpPr>
        <p:spPr/>
        <p:txBody>
          <a:bodyPr/>
          <a:lstStyle/>
          <a:p>
            <a:r>
              <a:rPr lang="en-US" b="1" smtClean="0"/>
              <a:t>transport mode </a:t>
            </a:r>
            <a:r>
              <a:rPr lang="en-US" smtClean="0"/>
              <a:t>– implemented between the end-users (computer interfaces), protects protocol‘s upper layers. Transparently to the interface, it encrypts only data in the package.</a:t>
            </a:r>
          </a:p>
          <a:p>
            <a:r>
              <a:rPr lang="en-US" b="1" smtClean="0"/>
              <a:t>tunnel mode </a:t>
            </a:r>
            <a:r>
              <a:rPr lang="en-US" smtClean="0"/>
              <a:t>– Transparent to the end-user, router-router or router-user. It encrypts data and header.</a:t>
            </a:r>
          </a:p>
          <a:p>
            <a:endParaRPr lang="en-US" smtClean="0"/>
          </a:p>
        </p:txBody>
      </p:sp>
      <p:graphicFrame>
        <p:nvGraphicFramePr>
          <p:cNvPr id="5" name="Group 16"/>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659774229"/>
              </p:ext>
            </p:extLst>
          </p:nvPr>
        </p:nvGraphicFramePr>
        <p:xfrm>
          <a:off x="2339752" y="4872764"/>
          <a:ext cx="4104456" cy="1580572"/>
        </p:xfrm>
        <a:graphic>
          <a:graphicData uri="http://schemas.openxmlformats.org/drawingml/2006/table">
            <a:tbl>
              <a:tblPr/>
              <a:tblGrid>
                <a:gridCol w="2052228"/>
                <a:gridCol w="2052228"/>
              </a:tblGrid>
              <a:tr h="790286">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en-US" sz="2000" b="0" i="0" u="none" strike="noStrike" cap="none" normalizeH="0" baseline="0" noProof="0" dirty="0" smtClean="0">
                          <a:ln>
                            <a:noFill/>
                          </a:ln>
                          <a:solidFill>
                            <a:schemeClr val="tx1"/>
                          </a:solidFill>
                          <a:effectLst/>
                          <a:latin typeface="+mn-lt"/>
                        </a:rPr>
                        <a:t>Transport mode </a:t>
                      </a:r>
                      <a:br>
                        <a:rPr kumimoji="0" lang="en-US" sz="2000" b="0" i="0" u="none" strike="noStrike" cap="none" normalizeH="0" baseline="0" noProof="0" dirty="0" smtClean="0">
                          <a:ln>
                            <a:noFill/>
                          </a:ln>
                          <a:solidFill>
                            <a:schemeClr val="tx1"/>
                          </a:solidFill>
                          <a:effectLst/>
                          <a:latin typeface="+mn-lt"/>
                        </a:rPr>
                      </a:br>
                      <a:r>
                        <a:rPr kumimoji="0" lang="en-US" sz="2000" b="0" i="0" u="none" strike="noStrike" cap="none" normalizeH="0" baseline="0" noProof="0" dirty="0" smtClean="0">
                          <a:ln>
                            <a:noFill/>
                          </a:ln>
                          <a:solidFill>
                            <a:schemeClr val="tx1"/>
                          </a:solidFill>
                          <a:effectLst/>
                          <a:latin typeface="+mn-lt"/>
                        </a:rPr>
                        <a:t>with AH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sl-SI" sz="2000" b="0" i="0" u="none" strike="noStrike" cap="none" normalizeH="0" baseline="0" dirty="0" smtClean="0">
                          <a:ln>
                            <a:noFill/>
                          </a:ln>
                          <a:solidFill>
                            <a:schemeClr val="tx1"/>
                          </a:solidFill>
                          <a:effectLst/>
                          <a:latin typeface="+mn-lt"/>
                        </a:rPr>
                        <a:t>Transport mode </a:t>
                      </a:r>
                      <a:r>
                        <a:rPr kumimoji="0" lang="sl-SI" sz="2000" b="0" i="0" u="none" strike="noStrike" cap="none" normalizeH="0" baseline="0" dirty="0" err="1" smtClean="0">
                          <a:ln>
                            <a:noFill/>
                          </a:ln>
                          <a:solidFill>
                            <a:schemeClr val="tx1"/>
                          </a:solidFill>
                          <a:effectLst/>
                          <a:latin typeface="+mn-lt"/>
                        </a:rPr>
                        <a:t>with</a:t>
                      </a:r>
                      <a:r>
                        <a:rPr kumimoji="0" lang="sl-SI" sz="2000" b="0" i="0" u="none" strike="noStrike" cap="none" normalizeH="0" baseline="0" dirty="0" smtClean="0">
                          <a:ln>
                            <a:noFill/>
                          </a:ln>
                          <a:solidFill>
                            <a:schemeClr val="tx1"/>
                          </a:solidFill>
                          <a:effectLst/>
                          <a:latin typeface="+mn-lt"/>
                        </a:rPr>
                        <a:t> </a:t>
                      </a:r>
                      <a:r>
                        <a:rPr kumimoji="0" lang="en-US" sz="2000" b="0" i="0" u="none" strike="noStrike" cap="none" normalizeH="0" baseline="0" dirty="0" smtClean="0">
                          <a:ln>
                            <a:noFill/>
                          </a:ln>
                          <a:solidFill>
                            <a:schemeClr val="tx1"/>
                          </a:solidFill>
                          <a:effectLst/>
                          <a:latin typeface="+mn-lt"/>
                        </a:rPr>
                        <a:t>ESP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0286">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sl-SI" sz="2000" b="0" i="0" u="none" strike="noStrike" cap="none" normalizeH="0" baseline="0" dirty="0" smtClean="0">
                          <a:ln>
                            <a:noFill/>
                          </a:ln>
                          <a:solidFill>
                            <a:schemeClr val="tx1"/>
                          </a:solidFill>
                          <a:effectLst/>
                          <a:latin typeface="+mn-lt"/>
                        </a:rPr>
                        <a:t>Tunnel mode </a:t>
                      </a:r>
                      <a:r>
                        <a:rPr kumimoji="0" lang="sl-SI" sz="2000" b="0" i="0" u="none" strike="noStrike" cap="none" normalizeH="0" baseline="0" dirty="0" err="1" smtClean="0">
                          <a:ln>
                            <a:noFill/>
                          </a:ln>
                          <a:solidFill>
                            <a:schemeClr val="tx1"/>
                          </a:solidFill>
                          <a:effectLst/>
                          <a:latin typeface="+mn-lt"/>
                        </a:rPr>
                        <a:t>with</a:t>
                      </a:r>
                      <a:r>
                        <a:rPr kumimoji="0" lang="sl-SI" sz="2000" b="0" i="0" u="none" strike="noStrike" cap="none" normalizeH="0" baseline="0" dirty="0" smtClean="0">
                          <a:ln>
                            <a:noFill/>
                          </a:ln>
                          <a:solidFill>
                            <a:schemeClr val="tx1"/>
                          </a:solidFill>
                          <a:effectLst/>
                          <a:latin typeface="+mn-lt"/>
                        </a:rPr>
                        <a:t> AH</a:t>
                      </a:r>
                      <a:endParaRPr kumimoji="0" lang="en-US" sz="2000" b="0"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85000"/>
                        <a:buFont typeface="ZapfDingbats" pitchFamily="82" charset="2"/>
                        <a:buNone/>
                        <a:tabLst/>
                      </a:pPr>
                      <a:r>
                        <a:rPr kumimoji="0" lang="sl-SI" sz="2000" b="0" i="0" u="none" strike="noStrike" cap="none" normalizeH="0" baseline="0" dirty="0" smtClean="0">
                          <a:ln>
                            <a:noFill/>
                          </a:ln>
                          <a:solidFill>
                            <a:schemeClr val="tx1"/>
                          </a:solidFill>
                          <a:effectLst/>
                          <a:latin typeface="+mn-lt"/>
                        </a:rPr>
                        <a:t>Tunnel mode </a:t>
                      </a:r>
                      <a:r>
                        <a:rPr kumimoji="0" lang="sl-SI" sz="2000" b="0" i="0" u="none" strike="noStrike" cap="none" normalizeH="0" baseline="0" dirty="0" err="1" smtClean="0">
                          <a:ln>
                            <a:noFill/>
                          </a:ln>
                          <a:solidFill>
                            <a:schemeClr val="tx1"/>
                          </a:solidFill>
                          <a:effectLst/>
                          <a:latin typeface="+mn-lt"/>
                        </a:rPr>
                        <a:t>with</a:t>
                      </a:r>
                      <a:r>
                        <a:rPr kumimoji="0" lang="sl-SI" sz="2000" b="0" i="0" u="none" strike="noStrike" cap="none" normalizeH="0" baseline="0" dirty="0" smtClean="0">
                          <a:ln>
                            <a:noFill/>
                          </a:ln>
                          <a:solidFill>
                            <a:schemeClr val="tx1"/>
                          </a:solidFill>
                          <a:effectLst/>
                          <a:latin typeface="+mn-lt"/>
                        </a:rPr>
                        <a:t> ESP</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 Box 19"/>
          <p:cNvSpPr txBox="1">
            <a:spLocks noChangeArrowheads="1"/>
          </p:cNvSpPr>
          <p:nvPr/>
        </p:nvSpPr>
        <p:spPr bwMode="auto">
          <a:xfrm>
            <a:off x="6870700" y="5445224"/>
            <a:ext cx="1626086" cy="369332"/>
          </a:xfrm>
          <a:prstGeom prst="rect">
            <a:avLst/>
          </a:prstGeom>
          <a:noFill/>
          <a:ln w="9525">
            <a:noFill/>
            <a:miter lim="800000"/>
            <a:headEnd/>
            <a:tailEnd/>
          </a:ln>
        </p:spPr>
        <p:txBody>
          <a:bodyPr wrap="none">
            <a:spAutoFit/>
          </a:bodyPr>
          <a:lstStyle/>
          <a:p>
            <a:r>
              <a:rPr lang="en-US" smtClean="0">
                <a:solidFill>
                  <a:srgbClr val="FF0000"/>
                </a:solidFill>
                <a:latin typeface="+mj-lt"/>
              </a:rPr>
              <a:t>Most common!</a:t>
            </a:r>
            <a:endParaRPr lang="en-US">
              <a:solidFill>
                <a:srgbClr val="FF0000"/>
              </a:solidFill>
              <a:latin typeface="+mj-lt"/>
            </a:endParaRPr>
          </a:p>
        </p:txBody>
      </p:sp>
      <p:cxnSp>
        <p:nvCxnSpPr>
          <p:cNvPr id="9" name="Straight Arrow Connector 8"/>
          <p:cNvCxnSpPr/>
          <p:nvPr/>
        </p:nvCxnSpPr>
        <p:spPr>
          <a:xfrm rot="10800000" flipV="1">
            <a:off x="6084168" y="5877272"/>
            <a:ext cx="1296144" cy="2880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lvl="0">
              <a:defRPr/>
            </a:pPr>
            <a:r>
              <a:rPr lang="en-US" smtClean="0"/>
              <a:t>Defense techniques</a:t>
            </a:r>
          </a:p>
        </p:txBody>
      </p:sp>
      <p:sp>
        <p:nvSpPr>
          <p:cNvPr id="6" name="Content Placeholder 5"/>
          <p:cNvSpPr>
            <a:spLocks noGrp="1"/>
          </p:cNvSpPr>
          <p:nvPr>
            <p:ph idx="1"/>
          </p:nvPr>
        </p:nvSpPr>
        <p:spPr/>
        <p:txBody>
          <a:bodyPr/>
          <a:lstStyle/>
          <a:p>
            <a:r>
              <a:rPr lang="en-US" smtClean="0"/>
              <a:t>The network needs only one weak link - the weakest user to compromise the network. The administrator must prevent the transfer of harmful programs on the user's workstations and close security holes in the infrastructure (configuration):</a:t>
            </a:r>
          </a:p>
        </p:txBody>
      </p:sp>
      <p:graphicFrame>
        <p:nvGraphicFramePr>
          <p:cNvPr id="7" name="Diagram 6"/>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248652150"/>
              </p:ext>
            </p:extLst>
          </p:nvPr>
        </p:nvGraphicFramePr>
        <p:xfrm>
          <a:off x="1212304" y="3429000"/>
          <a:ext cx="6096000" cy="3096344"/>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lvl="0"/>
            <a:r>
              <a:rPr lang="en-US" smtClean="0"/>
              <a:t>Physical protection of the system</a:t>
            </a:r>
            <a:endParaRPr lang="en-US"/>
          </a:p>
        </p:txBody>
      </p:sp>
      <p:sp>
        <p:nvSpPr>
          <p:cNvPr id="6" name="Content Placeholder 5"/>
          <p:cNvSpPr>
            <a:spLocks noGrp="1"/>
          </p:cNvSpPr>
          <p:nvPr>
            <p:ph idx="1"/>
          </p:nvPr>
        </p:nvSpPr>
        <p:spPr/>
        <p:txBody>
          <a:bodyPr/>
          <a:lstStyle/>
          <a:p>
            <a:r>
              <a:rPr lang="en-US" smtClean="0"/>
              <a:t>Restrict physical access to servers and computers</a:t>
            </a:r>
          </a:p>
          <a:p>
            <a:pPr lvl="1"/>
            <a:r>
              <a:rPr lang="en-US" smtClean="0"/>
              <a:t>Computer locking</a:t>
            </a:r>
          </a:p>
          <a:p>
            <a:pPr lvl="1"/>
            <a:r>
              <a:rPr lang="en-US" smtClean="0"/>
              <a:t>Boot password(CMOS/BIOS)</a:t>
            </a:r>
          </a:p>
          <a:p>
            <a:pPr lvl="1"/>
            <a:r>
              <a:rPr lang="en-US" smtClean="0"/>
              <a:t>Password for accessing the BIOS(security, boot, etc.)</a:t>
            </a:r>
          </a:p>
          <a:p>
            <a:pPr lvl="1"/>
            <a:r>
              <a:rPr lang="en-US" smtClean="0"/>
              <a:t>Disable boot from floppy or cd</a:t>
            </a:r>
          </a:p>
          <a:p>
            <a:pPr lvl="1"/>
            <a:endParaRPr lang="en-US" smtClean="0"/>
          </a:p>
        </p:txBody>
      </p:sp>
      <p:pic>
        <p:nvPicPr>
          <p:cNvPr id="432130" name="Picture 2" descr="http://images.blueunplugged.com/dbimgs/WSS-LOCK-05-pro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11560" y="4221088"/>
            <a:ext cx="1800200" cy="1800200"/>
          </a:xfrm>
          <a:prstGeom prst="rect">
            <a:avLst/>
          </a:prstGeom>
          <a:noFill/>
        </p:spPr>
      </p:pic>
      <p:pic>
        <p:nvPicPr>
          <p:cNvPr id="432132" name="Picture 4" descr="http://www.pioneerlock.com/inquir2.jpg"/>
          <p:cNvPicPr>
            <a:picLocks noChangeAspect="1" noChangeArrowheads="1"/>
          </p:cNvPicPr>
          <p:nvPr/>
        </p:nvPicPr>
        <p:blipFill>
          <a:blip r:embed="rId3" cstate="print"/>
          <a:srcRect/>
          <a:stretch>
            <a:fillRect/>
          </a:stretch>
        </p:blipFill>
        <p:spPr bwMode="auto">
          <a:xfrm>
            <a:off x="2808312" y="4149080"/>
            <a:ext cx="2843808" cy="1895873"/>
          </a:xfrm>
          <a:prstGeom prst="rect">
            <a:avLst/>
          </a:prstGeom>
          <a:noFill/>
        </p:spPr>
      </p:pic>
      <p:pic>
        <p:nvPicPr>
          <p:cNvPr id="432134" name="Picture 6" descr="http://copypastecopypaste.files.wordpress.com/2010/04/bios-password.png"/>
          <p:cNvPicPr>
            <a:picLocks noChangeAspect="1" noChangeArrowheads="1"/>
          </p:cNvPicPr>
          <p:nvPr/>
        </p:nvPicPr>
        <p:blipFill>
          <a:blip r:embed="rId4" cstate="print"/>
          <a:srcRect/>
          <a:stretch>
            <a:fillRect/>
          </a:stretch>
        </p:blipFill>
        <p:spPr bwMode="auto">
          <a:xfrm>
            <a:off x="6084168" y="4077072"/>
            <a:ext cx="2512276" cy="2013223"/>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lvl="0"/>
            <a:r>
              <a:rPr lang="en-US" smtClean="0"/>
              <a:t>Software update</a:t>
            </a:r>
            <a:endParaRPr lang="en-US"/>
          </a:p>
        </p:txBody>
      </p:sp>
      <p:sp>
        <p:nvSpPr>
          <p:cNvPr id="6" name="Content Placeholder 5"/>
          <p:cNvSpPr>
            <a:spLocks noGrp="1"/>
          </p:cNvSpPr>
          <p:nvPr>
            <p:ph idx="1"/>
          </p:nvPr>
        </p:nvSpPr>
        <p:spPr/>
        <p:txBody>
          <a:bodyPr/>
          <a:lstStyle/>
          <a:p>
            <a:r>
              <a:rPr lang="en-US" smtClean="0"/>
              <a:t>Updating the software(</a:t>
            </a:r>
            <a:r>
              <a:rPr lang="en-US" i="1" smtClean="0"/>
              <a:t>patching</a:t>
            </a:r>
            <a:r>
              <a:rPr lang="en-US" smtClean="0"/>
              <a:t>), by which the developer enables us to repair security holes</a:t>
            </a:r>
          </a:p>
          <a:p>
            <a:pPr lvl="1"/>
            <a:r>
              <a:rPr lang="en-US" smtClean="0"/>
              <a:t>The administrator needs a plan for test, introduction and installation  of patches</a:t>
            </a:r>
          </a:p>
        </p:txBody>
      </p:sp>
      <p:pic>
        <p:nvPicPr>
          <p:cNvPr id="434178" name="Picture 2" descr="http://www.mktgeng.com/pictures/ist2_1034972_disc_with_software_patch.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27584" y="3839690"/>
            <a:ext cx="2828504" cy="1821558"/>
          </a:xfrm>
          <a:prstGeom prst="rect">
            <a:avLst/>
          </a:prstGeom>
          <a:noFill/>
        </p:spPr>
      </p:pic>
      <p:pic>
        <p:nvPicPr>
          <p:cNvPr id="434180" name="Picture 4" descr="http://www.vistax64.com/attachments/tutorials/2385d1200093344-windows-update-windows-automatic-updating-windows_update.jpg"/>
          <p:cNvPicPr>
            <a:picLocks noChangeAspect="1" noChangeArrowheads="1"/>
          </p:cNvPicPr>
          <p:nvPr/>
        </p:nvPicPr>
        <p:blipFill>
          <a:blip r:embed="rId3" cstate="print"/>
          <a:srcRect/>
          <a:stretch>
            <a:fillRect/>
          </a:stretch>
        </p:blipFill>
        <p:spPr bwMode="auto">
          <a:xfrm>
            <a:off x="3838103" y="3645024"/>
            <a:ext cx="4550321" cy="2307876"/>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lvl="0">
              <a:defRPr/>
            </a:pPr>
            <a:r>
              <a:rPr lang="en-US" smtClean="0"/>
              <a:t>Use of AV / firewall</a:t>
            </a:r>
          </a:p>
        </p:txBody>
      </p:sp>
      <p:sp>
        <p:nvSpPr>
          <p:cNvPr id="6" name="Content Placeholder 5"/>
          <p:cNvSpPr>
            <a:spLocks noGrp="1"/>
          </p:cNvSpPr>
          <p:nvPr>
            <p:ph idx="1"/>
          </p:nvPr>
        </p:nvSpPr>
        <p:spPr>
          <a:xfrm>
            <a:off x="446856" y="1541512"/>
            <a:ext cx="8229600" cy="4767808"/>
          </a:xfrm>
        </p:spPr>
        <p:txBody>
          <a:bodyPr/>
          <a:lstStyle/>
          <a:p>
            <a:r>
              <a:rPr lang="en-US" smtClean="0"/>
              <a:t>The use of antivirus software</a:t>
            </a:r>
          </a:p>
          <a:p>
            <a:pPr lvl="1"/>
            <a:r>
              <a:rPr lang="en-US" smtClean="0"/>
              <a:t>Multiple options: installation on the client / server, automatic updates, real-time protection.  </a:t>
            </a:r>
          </a:p>
          <a:p>
            <a:pPr lvl="2"/>
            <a:r>
              <a:rPr lang="en-US" smtClean="0"/>
              <a:t>Recommended: install on the client, because malicious software begins to operate there. AV on application gateways tend to look for a subset of protocols on that location</a:t>
            </a:r>
          </a:p>
          <a:p>
            <a:pPr lvl="1"/>
            <a:r>
              <a:rPr lang="en-US" smtClean="0"/>
              <a:t>update </a:t>
            </a:r>
            <a:br>
              <a:rPr lang="en-US" smtClean="0"/>
            </a:br>
            <a:r>
              <a:rPr lang="en-US" smtClean="0"/>
              <a:t>(individual or centralized)</a:t>
            </a:r>
          </a:p>
          <a:p>
            <a:pPr lvl="1"/>
            <a:endParaRPr lang="en-US" smtClean="0"/>
          </a:p>
          <a:p>
            <a:r>
              <a:rPr lang="en-US" smtClean="0"/>
              <a:t>The use of firewall</a:t>
            </a:r>
          </a:p>
          <a:p>
            <a:pPr lvl="1"/>
            <a:r>
              <a:rPr lang="en-US" smtClean="0"/>
              <a:t>On a network / personal firewalls</a:t>
            </a:r>
          </a:p>
        </p:txBody>
      </p:sp>
      <p:pic>
        <p:nvPicPr>
          <p:cNvPr id="434182" name="Picture 6" descr="http://www.alpha-geek.fr/public/Photos/windows_firewall.jpg"/>
          <p:cNvPicPr>
            <a:picLocks noChangeAspect="1" noChangeArrowheads="1"/>
          </p:cNvPicPr>
          <p:nvPr/>
        </p:nvPicPr>
        <p:blipFill>
          <a:blip r:embed="rId2" cstate="print"/>
          <a:srcRect/>
          <a:stretch>
            <a:fillRect/>
          </a:stretch>
        </p:blipFill>
        <p:spPr bwMode="auto">
          <a:xfrm>
            <a:off x="5148064" y="3825044"/>
            <a:ext cx="3888432" cy="2916324"/>
          </a:xfrm>
          <a:prstGeom prst="rect">
            <a:avLst/>
          </a:prstGeom>
          <a:noFill/>
        </p:spPr>
      </p:pic>
      <p:pic>
        <p:nvPicPr>
          <p:cNvPr id="434184" name="Picture 8" descr="http://toddyenglish.files.wordpress.com/2008/07/smiley-face-flat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60032" y="5229200"/>
            <a:ext cx="1460427" cy="14604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34184"/>
                                        </p:tgtEl>
                                        <p:attrNameLst>
                                          <p:attrName>style.visibility</p:attrName>
                                        </p:attrNameLst>
                                      </p:cBhvr>
                                      <p:to>
                                        <p:strVal val="visible"/>
                                      </p:to>
                                    </p:set>
                                    <p:anim calcmode="lin" valueType="num">
                                      <p:cBhvr additive="base">
                                        <p:cTn id="7" dur="500" fill="hold"/>
                                        <p:tgtEl>
                                          <p:spTgt spid="434184"/>
                                        </p:tgtEl>
                                        <p:attrNameLst>
                                          <p:attrName>ppt_x</p:attrName>
                                        </p:attrNameLst>
                                      </p:cBhvr>
                                      <p:tavLst>
                                        <p:tav tm="0">
                                          <p:val>
                                            <p:strVal val="1+#ppt_w/2"/>
                                          </p:val>
                                        </p:tav>
                                        <p:tav tm="100000">
                                          <p:val>
                                            <p:strVal val="#ppt_x"/>
                                          </p:val>
                                        </p:tav>
                                      </p:tavLst>
                                    </p:anim>
                                    <p:anim calcmode="lin" valueType="num">
                                      <p:cBhvr additive="base">
                                        <p:cTn id="8" dur="500" fill="hold"/>
                                        <p:tgtEl>
                                          <p:spTgt spid="43418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34182"/>
                                        </p:tgtEl>
                                        <p:attrNameLst>
                                          <p:attrName>style.visibility</p:attrName>
                                        </p:attrNameLst>
                                      </p:cBhvr>
                                      <p:to>
                                        <p:strVal val="visible"/>
                                      </p:to>
                                    </p:set>
                                    <p:anim calcmode="lin" valueType="num">
                                      <p:cBhvr additive="base">
                                        <p:cTn id="11" dur="500" fill="hold"/>
                                        <p:tgtEl>
                                          <p:spTgt spid="434182"/>
                                        </p:tgtEl>
                                        <p:attrNameLst>
                                          <p:attrName>ppt_x</p:attrName>
                                        </p:attrNameLst>
                                      </p:cBhvr>
                                      <p:tavLst>
                                        <p:tav tm="0">
                                          <p:val>
                                            <p:strVal val="1+#ppt_w/2"/>
                                          </p:val>
                                        </p:tav>
                                        <p:tav tm="100000">
                                          <p:val>
                                            <p:strVal val="#ppt_x"/>
                                          </p:val>
                                        </p:tav>
                                      </p:tavLst>
                                    </p:anim>
                                    <p:anim calcmode="lin" valueType="num">
                                      <p:cBhvr additive="base">
                                        <p:cTn id="12" dur="500" fill="hold"/>
                                        <p:tgtEl>
                                          <p:spTgt spid="4341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lvl="0"/>
            <a:r>
              <a:rPr lang="en-US" smtClean="0"/>
              <a:t>User accounts protection</a:t>
            </a:r>
            <a:endParaRPr lang="en-US"/>
          </a:p>
        </p:txBody>
      </p:sp>
      <p:sp>
        <p:nvSpPr>
          <p:cNvPr id="6" name="Content Placeholder 5"/>
          <p:cNvSpPr>
            <a:spLocks noGrp="1"/>
          </p:cNvSpPr>
          <p:nvPr>
            <p:ph idx="1"/>
          </p:nvPr>
        </p:nvSpPr>
        <p:spPr>
          <a:xfrm>
            <a:off x="446856" y="1757536"/>
            <a:ext cx="8229600" cy="4767808"/>
          </a:xfrm>
        </p:spPr>
        <p:txBody>
          <a:bodyPr/>
          <a:lstStyle/>
          <a:p>
            <a:r>
              <a:rPr lang="en-US" smtClean="0"/>
              <a:t>Attackers are looking fo unused, inactive, unprotected accounts to access the system:</a:t>
            </a:r>
          </a:p>
          <a:p>
            <a:pPr lvl="1"/>
            <a:r>
              <a:rPr lang="en-US" smtClean="0"/>
              <a:t>Rename the administrator user name(superuser, root, administrator),</a:t>
            </a:r>
          </a:p>
          <a:p>
            <a:pPr lvl="1"/>
            <a:r>
              <a:rPr lang="en-US" smtClean="0"/>
              <a:t>limit the number of accounts with high privileges (separate admin accounts, frequent changes of passwords),</a:t>
            </a:r>
          </a:p>
          <a:p>
            <a:pPr lvl="1"/>
            <a:r>
              <a:rPr lang="en-US" smtClean="0"/>
              <a:t>disable the use of old accounts,</a:t>
            </a:r>
          </a:p>
          <a:p>
            <a:pPr lvl="1"/>
            <a:r>
              <a:rPr lang="en-US" smtClean="0"/>
              <a:t>use complex passwords</a:t>
            </a:r>
          </a:p>
          <a:p>
            <a:pPr lvl="1"/>
            <a:endParaRPr lang="en-US" smtClean="0"/>
          </a:p>
          <a:p>
            <a:pPr lvl="1"/>
            <a:endParaRPr lang="en-US" smtClean="0"/>
          </a:p>
          <a:p>
            <a:pPr lvl="1"/>
            <a:endParaRPr lang="en-US"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pPr lvl="0">
              <a:defRPr/>
            </a:pPr>
            <a:r>
              <a:rPr lang="en-US" sz="3600" smtClean="0"/>
              <a:t>Protection of file/network system</a:t>
            </a:r>
          </a:p>
        </p:txBody>
      </p:sp>
      <p:sp>
        <p:nvSpPr>
          <p:cNvPr id="6" name="Content Placeholder 5"/>
          <p:cNvSpPr>
            <a:spLocks noGrp="1"/>
          </p:cNvSpPr>
          <p:nvPr>
            <p:ph idx="1"/>
          </p:nvPr>
        </p:nvSpPr>
        <p:spPr>
          <a:xfrm>
            <a:off x="446856" y="1541512"/>
            <a:ext cx="8229600" cy="1599456"/>
          </a:xfrm>
        </p:spPr>
        <p:txBody>
          <a:bodyPr>
            <a:normAutofit fontScale="92500"/>
          </a:bodyPr>
          <a:lstStyle/>
          <a:p>
            <a:r>
              <a:rPr lang="en-US" smtClean="0"/>
              <a:t>Protect the file system</a:t>
            </a:r>
          </a:p>
          <a:p>
            <a:pPr lvl="1"/>
            <a:r>
              <a:rPr lang="en-US" smtClean="0"/>
              <a:t>Assign the minimum rights required to users to acces the file system</a:t>
            </a:r>
          </a:p>
          <a:p>
            <a:pPr lvl="1"/>
            <a:r>
              <a:rPr lang="en-US" smtClean="0"/>
              <a:t>uninstall unnecessary applications</a:t>
            </a:r>
          </a:p>
          <a:p>
            <a:pPr lvl="1"/>
            <a:r>
              <a:rPr lang="en-US" smtClean="0"/>
              <a:t>Protect areas with boot management. Example - Windows:</a:t>
            </a:r>
          </a:p>
          <a:p>
            <a:pPr lvl="1"/>
            <a:endParaRPr lang="en-US" smtClean="0"/>
          </a:p>
          <a:p>
            <a:pPr lvl="1"/>
            <a:endParaRPr lang="en-US" smtClean="0"/>
          </a:p>
          <a:p>
            <a:pPr lvl="1"/>
            <a:endParaRPr lang="en-US" smtClean="0"/>
          </a:p>
          <a:p>
            <a:pPr lvl="1"/>
            <a:endParaRPr lang="en-US" smtClean="0"/>
          </a:p>
        </p:txBody>
      </p:sp>
      <p:sp>
        <p:nvSpPr>
          <p:cNvPr id="4" name="TextBox 3"/>
          <p:cNvSpPr txBox="1"/>
          <p:nvPr/>
        </p:nvSpPr>
        <p:spPr>
          <a:xfrm>
            <a:off x="251520" y="3805877"/>
            <a:ext cx="8676456" cy="2431435"/>
          </a:xfrm>
          <a:prstGeom prst="rect">
            <a:avLst/>
          </a:prstGeom>
          <a:noFill/>
        </p:spPr>
        <p:txBody>
          <a:bodyPr wrap="square" numCol="2" rtlCol="0">
            <a:spAutoFit/>
          </a:bodyPr>
          <a:lstStyle/>
          <a:p>
            <a:pPr marL="228600" indent="-228600">
              <a:buFont typeface="+mj-lt"/>
              <a:buAutoNum type="arabicPeriod"/>
            </a:pPr>
            <a:r>
              <a:rPr lang="en-US" sz="800" smtClean="0">
                <a:latin typeface="+mj-lt"/>
              </a:rPr>
              <a:t>c:\autoexec.bat</a:t>
            </a:r>
          </a:p>
          <a:p>
            <a:pPr marL="228600" indent="-228600">
              <a:buFont typeface="+mj-lt"/>
              <a:buAutoNum type="arabicPeriod"/>
            </a:pPr>
            <a:r>
              <a:rPr lang="en-US" sz="800" smtClean="0">
                <a:latin typeface="+mj-lt"/>
              </a:rPr>
              <a:t>c:\config.sys</a:t>
            </a:r>
          </a:p>
          <a:p>
            <a:pPr marL="228600" indent="-228600">
              <a:buFont typeface="+mj-lt"/>
              <a:buAutoNum type="arabicPeriod"/>
            </a:pPr>
            <a:r>
              <a:rPr lang="en-US" sz="800" smtClean="0">
                <a:latin typeface="+mj-lt"/>
              </a:rPr>
              <a:t>windir\wininit.ini - Usually used by setup programs to have a file run once and then get deleted.</a:t>
            </a:r>
          </a:p>
          <a:p>
            <a:pPr marL="228600" indent="-228600">
              <a:buFont typeface="+mj-lt"/>
              <a:buAutoNum type="arabicPeriod"/>
            </a:pPr>
            <a:r>
              <a:rPr lang="en-US" sz="800" smtClean="0">
                <a:latin typeface="+mj-lt"/>
              </a:rPr>
              <a:t>windir\winstart.bat</a:t>
            </a:r>
          </a:p>
          <a:p>
            <a:pPr marL="228600" indent="-228600">
              <a:buFont typeface="+mj-lt"/>
              <a:buAutoNum type="arabicPeriod"/>
            </a:pPr>
            <a:r>
              <a:rPr lang="en-US" sz="800" smtClean="0">
                <a:latin typeface="+mj-lt"/>
              </a:rPr>
              <a:t>windir\win.ini - [windows] "load"</a:t>
            </a:r>
          </a:p>
          <a:p>
            <a:pPr marL="228600" indent="-228600">
              <a:buFont typeface="+mj-lt"/>
              <a:buAutoNum type="arabicPeriod"/>
            </a:pPr>
            <a:r>
              <a:rPr lang="en-US" sz="800" smtClean="0">
                <a:latin typeface="+mj-lt"/>
              </a:rPr>
              <a:t>windir\win.ini - [windows] "run"</a:t>
            </a:r>
          </a:p>
          <a:p>
            <a:pPr marL="228600" indent="-228600">
              <a:buFont typeface="+mj-lt"/>
              <a:buAutoNum type="arabicPeriod"/>
            </a:pPr>
            <a:r>
              <a:rPr lang="en-US" sz="800" smtClean="0">
                <a:latin typeface="+mj-lt"/>
              </a:rPr>
              <a:t>windir\system.ini - [boot] "shell"</a:t>
            </a:r>
          </a:p>
          <a:p>
            <a:pPr marL="228600" indent="-228600">
              <a:buFont typeface="+mj-lt"/>
              <a:buAutoNum type="arabicPeriod"/>
            </a:pPr>
            <a:r>
              <a:rPr lang="en-US" sz="800" smtClean="0">
                <a:latin typeface="+mj-lt"/>
              </a:rPr>
              <a:t>windir\system.ini - [boot] "scrnsave.exe"</a:t>
            </a:r>
          </a:p>
          <a:p>
            <a:pPr marL="228600" indent="-228600">
              <a:buFont typeface="+mj-lt"/>
              <a:buAutoNum type="arabicPeriod"/>
            </a:pPr>
            <a:r>
              <a:rPr lang="en-US" sz="800" smtClean="0">
                <a:latin typeface="+mj-lt"/>
              </a:rPr>
              <a:t>windir\dosstart.bat - Used in Win95 or 98 when you select the "Restart in MS-DOS mode" in the shutdown menu.</a:t>
            </a:r>
          </a:p>
          <a:p>
            <a:pPr marL="228600" indent="-228600">
              <a:buFont typeface="+mj-lt"/>
              <a:buAutoNum type="arabicPeriod"/>
            </a:pPr>
            <a:r>
              <a:rPr lang="en-US" sz="800" smtClean="0">
                <a:latin typeface="+mj-lt"/>
              </a:rPr>
              <a:t>windir\system\autoexec.nt</a:t>
            </a:r>
          </a:p>
          <a:p>
            <a:pPr marL="228600" indent="-228600">
              <a:buFont typeface="+mj-lt"/>
              <a:buAutoNum type="arabicPeriod"/>
            </a:pPr>
            <a:r>
              <a:rPr lang="en-US" sz="800" smtClean="0">
                <a:latin typeface="+mj-lt"/>
              </a:rPr>
              <a:t>windir\system\config.nt</a:t>
            </a:r>
          </a:p>
          <a:p>
            <a:pPr marL="228600" indent="-228600">
              <a:buFont typeface="+mj-lt"/>
              <a:buAutoNum type="arabicPeriod"/>
            </a:pPr>
            <a:r>
              <a:rPr lang="en-US" sz="800" smtClean="0">
                <a:latin typeface="+mj-lt"/>
              </a:rPr>
              <a:t>HKEY_LOCAL_MACHINE\Software\Microsoft\Windows\CurrentVersion\RunServicesOnce</a:t>
            </a:r>
          </a:p>
          <a:p>
            <a:pPr marL="228600" indent="-228600">
              <a:buFont typeface="+mj-lt"/>
              <a:buAutoNum type="arabicPeriod"/>
            </a:pPr>
            <a:r>
              <a:rPr lang="en-US" sz="800" smtClean="0">
                <a:latin typeface="+mj-lt"/>
              </a:rPr>
              <a:t>HKEY_CURRENT_USER\Software\Microsoft\Windows\CurrentVersion\RunServicesOnce</a:t>
            </a:r>
          </a:p>
          <a:p>
            <a:pPr marL="228600" indent="-228600">
              <a:buFont typeface="+mj-lt"/>
              <a:buAutoNum type="arabicPeriod"/>
            </a:pPr>
            <a:r>
              <a:rPr lang="en-US" sz="800" smtClean="0">
                <a:latin typeface="+mj-lt"/>
              </a:rPr>
              <a:t>HKEY_LOCAL_MACHINE\Software\Microsoft\Windows\CurrentVersion\RunServices </a:t>
            </a:r>
          </a:p>
          <a:p>
            <a:pPr marL="228600" indent="-228600">
              <a:buFont typeface="+mj-lt"/>
              <a:buAutoNum type="arabicPeriod"/>
            </a:pPr>
            <a:r>
              <a:rPr lang="en-US" sz="800" smtClean="0">
                <a:latin typeface="+mj-lt"/>
              </a:rPr>
              <a:t>HKEY_CURRENT_USER\Software\Microsoft\Windows\CurrentVersion\RunServices</a:t>
            </a:r>
          </a:p>
          <a:p>
            <a:pPr marL="228600" indent="-228600">
              <a:buFont typeface="+mj-lt"/>
              <a:buAutoNum type="arabicPeriod"/>
            </a:pPr>
            <a:r>
              <a:rPr lang="en-US" sz="800" smtClean="0">
                <a:latin typeface="+mj-lt"/>
              </a:rPr>
              <a:t>HKEY_LOCAL_MACHINE\Software\Microsoft\Windows\CurrentVersion\RunOnce </a:t>
            </a:r>
          </a:p>
          <a:p>
            <a:pPr marL="228600" indent="-228600">
              <a:buFont typeface="+mj-lt"/>
              <a:buAutoNum type="arabicPeriod"/>
            </a:pPr>
            <a:r>
              <a:rPr lang="en-US" sz="800" smtClean="0">
                <a:latin typeface="+mj-lt"/>
              </a:rPr>
              <a:t>HKEY_LOCAL_MACHINE\Software\Microsoft\Windows\CurrentVersion\RunOnceEx</a:t>
            </a:r>
          </a:p>
          <a:p>
            <a:pPr marL="228600" indent="-228600">
              <a:buFont typeface="+mj-lt"/>
              <a:buAutoNum type="arabicPeriod"/>
            </a:pPr>
            <a:r>
              <a:rPr lang="en-US" sz="800" smtClean="0">
                <a:latin typeface="+mj-lt"/>
              </a:rPr>
              <a:t>HKEY_LOCAL_MACHINE\Software\Microsoft\Windows\CurrentVersion\Run registry key </a:t>
            </a:r>
          </a:p>
          <a:p>
            <a:pPr marL="228600" indent="-228600">
              <a:buFont typeface="+mj-lt"/>
              <a:buAutoNum type="arabicPeriod"/>
            </a:pPr>
            <a:r>
              <a:rPr lang="en-US" sz="800" smtClean="0">
                <a:latin typeface="+mj-lt"/>
              </a:rPr>
              <a:t>HKEY_CURRENT_USER\Software\Microsoft\Windows\CurrentVersion\Run registry key </a:t>
            </a:r>
          </a:p>
          <a:p>
            <a:pPr marL="228600" indent="-228600">
              <a:buFont typeface="+mj-lt"/>
              <a:buAutoNum type="arabicPeriod"/>
            </a:pPr>
            <a:r>
              <a:rPr lang="en-US" sz="800" smtClean="0">
                <a:latin typeface="+mj-lt"/>
              </a:rPr>
              <a:t>C:\Documents and Settings\All Users\Start Menu\Programs\Startup</a:t>
            </a:r>
          </a:p>
          <a:p>
            <a:pPr marL="228600" indent="-228600">
              <a:buFont typeface="+mj-lt"/>
              <a:buAutoNum type="arabicPeriod"/>
            </a:pPr>
            <a:r>
              <a:rPr lang="en-US" sz="800" smtClean="0">
                <a:latin typeface="+mj-lt"/>
              </a:rPr>
              <a:t>C:\wont\Profiles\All Users\Start Menu\Programs\Startup</a:t>
            </a:r>
          </a:p>
          <a:p>
            <a:pPr marL="228600" indent="-228600">
              <a:buFont typeface="+mj-lt"/>
              <a:buAutoNum type="arabicPeriod"/>
            </a:pPr>
            <a:r>
              <a:rPr lang="en-US" sz="800" smtClean="0">
                <a:latin typeface="+mj-lt"/>
              </a:rPr>
              <a:t>C:\Documents and Settings\All Users\Start Menu\Programs\Startup</a:t>
            </a:r>
          </a:p>
          <a:p>
            <a:pPr marL="228600" indent="-228600">
              <a:buFont typeface="+mj-lt"/>
              <a:buAutoNum type="arabicPeriod"/>
            </a:pPr>
            <a:r>
              <a:rPr lang="en-US" sz="800" smtClean="0">
                <a:latin typeface="+mj-lt"/>
              </a:rPr>
              <a:t>c:\windows\start menu\programs\startup</a:t>
            </a:r>
          </a:p>
          <a:p>
            <a:pPr marL="228600" indent="-228600">
              <a:buFont typeface="+mj-lt"/>
              <a:buAutoNum type="arabicPeriod"/>
            </a:pPr>
            <a:r>
              <a:rPr lang="en-US" sz="800" smtClean="0">
                <a:latin typeface="+mj-lt"/>
              </a:rPr>
              <a:t>C:\Documents and Settings\LoginName\Start Menu\Programs\Startup</a:t>
            </a:r>
          </a:p>
          <a:p>
            <a:pPr marL="228600" indent="-228600">
              <a:buFont typeface="+mj-lt"/>
              <a:buAutoNum type="arabicPeriod"/>
            </a:pPr>
            <a:r>
              <a:rPr lang="en-US" sz="800" smtClean="0">
                <a:latin typeface="+mj-lt"/>
              </a:rPr>
              <a:t>HKEY_CURRENT_USER\Software\Microsoft\Windows\CurrentVersion\RunOnce</a:t>
            </a:r>
          </a:p>
          <a:p>
            <a:pPr marL="228600" indent="-228600">
              <a:buFont typeface="+mj-lt"/>
              <a:buAutoNum type="arabicPeriod"/>
            </a:pPr>
            <a:r>
              <a:rPr lang="en-US" sz="800" smtClean="0">
                <a:latin typeface="+mj-lt"/>
              </a:rPr>
              <a:t>HKEY_LOCAL_MACHINE\Software\Microsoft\Windows\CurrentVersion\Policies\Explorer\Run</a:t>
            </a:r>
          </a:p>
          <a:p>
            <a:pPr marL="228600" indent="-228600">
              <a:buFont typeface="+mj-lt"/>
              <a:buAutoNum type="arabicPeriod"/>
            </a:pPr>
            <a:r>
              <a:rPr lang="en-US" sz="800" smtClean="0">
                <a:latin typeface="+mj-lt"/>
              </a:rPr>
              <a:t>HKEY_CURRENT_USER\Software\Microsoft\Windows\CurrentVersion\Policies\Explorer\Run</a:t>
            </a:r>
          </a:p>
          <a:p>
            <a:pPr marL="228600" indent="-228600">
              <a:buFont typeface="+mj-lt"/>
              <a:buAutoNum type="arabicPeriod"/>
            </a:pPr>
            <a:r>
              <a:rPr lang="en-US" sz="800" smtClean="0">
                <a:latin typeface="+mj-lt"/>
              </a:rPr>
              <a:t>HKEY_LOCAL_MACHINE\Software\Microsoft\Windows NT\CurrentVersion\Winlogon\Userinit</a:t>
            </a:r>
          </a:p>
          <a:p>
            <a:pPr marL="228600" indent="-228600">
              <a:buFont typeface="+mj-lt"/>
              <a:buAutoNum type="arabicPeriod"/>
            </a:pPr>
            <a:r>
              <a:rPr lang="en-US" sz="800" smtClean="0">
                <a:latin typeface="+mj-lt"/>
              </a:rPr>
              <a:t>HKEY_CURRENT_USER\Software\Microsoft\Windows NT\CurrentVersion\Windows\load</a:t>
            </a:r>
          </a:p>
          <a:p>
            <a:pPr marL="228600" indent="-228600">
              <a:buFont typeface="+mj-lt"/>
              <a:buAutoNum type="arabicPeriod"/>
            </a:pPr>
            <a:r>
              <a:rPr lang="en-US" sz="800" smtClean="0">
                <a:latin typeface="+mj-lt"/>
              </a:rPr>
              <a:t>HKEY_LOCAL_MACHINE\SOFTWARE\Microsoft\Windows NT\CurrentVersion\Winlogon\Notify</a:t>
            </a:r>
          </a:p>
          <a:p>
            <a:pPr marL="228600" indent="-228600">
              <a:buFont typeface="+mj-lt"/>
              <a:buAutoNum type="arabicPeriod"/>
            </a:pPr>
            <a:r>
              <a:rPr lang="en-US" sz="800" smtClean="0">
                <a:latin typeface="+mj-lt"/>
              </a:rPr>
              <a:t>HKEY_LOCAL_MACHINE\Software\Microsoft\Windows NT\CurrentVersion\Windows</a:t>
            </a:r>
          </a:p>
          <a:p>
            <a:pPr marL="228600" indent="-228600">
              <a:buFont typeface="+mj-lt"/>
              <a:buAutoNum type="arabicPeriod"/>
            </a:pPr>
            <a:r>
              <a:rPr lang="en-US" sz="800" smtClean="0">
                <a:latin typeface="+mj-lt"/>
              </a:rPr>
              <a:t>HKEY_LOCAL_MACHINE\SOFTWARE\Microsoft\Windows\CurrentVersion\ShellServiceObjectDelayLoad</a:t>
            </a:r>
          </a:p>
          <a:p>
            <a:pPr marL="228600" indent="-228600">
              <a:buFont typeface="+mj-lt"/>
              <a:buAutoNum type="arabicPeriod"/>
            </a:pPr>
            <a:r>
              <a:rPr lang="en-US" sz="800" smtClean="0">
                <a:latin typeface="+mj-lt"/>
              </a:rPr>
              <a:t>HKEY_LOCAL_MACHINE\SOFTWARE\Microsoft\Windows\CurrentVersion\Explorer\SharedTaskScheduler</a:t>
            </a:r>
          </a:p>
          <a:p>
            <a:pPr marL="228600" indent="-228600">
              <a:buFont typeface="+mj-lt"/>
              <a:buAutoNum type="arabicPeriod"/>
            </a:pPr>
            <a:endParaRPr lang="en-US" sz="800">
              <a:latin typeface="+mj-l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pPr lvl="0">
              <a:defRPr/>
            </a:pPr>
            <a:r>
              <a:rPr lang="en-US" sz="3600" smtClean="0"/>
              <a:t>Application protection</a:t>
            </a:r>
          </a:p>
        </p:txBody>
      </p:sp>
      <p:sp>
        <p:nvSpPr>
          <p:cNvPr id="6" name="Content Placeholder 5"/>
          <p:cNvSpPr>
            <a:spLocks noGrp="1"/>
          </p:cNvSpPr>
          <p:nvPr>
            <p:ph idx="1"/>
          </p:nvPr>
        </p:nvSpPr>
        <p:spPr>
          <a:xfrm>
            <a:off x="446856" y="1541512"/>
            <a:ext cx="8229600" cy="1599456"/>
          </a:xfrm>
        </p:spPr>
        <p:txBody>
          <a:bodyPr>
            <a:normAutofit fontScale="62500" lnSpcReduction="20000"/>
          </a:bodyPr>
          <a:lstStyle/>
          <a:p>
            <a:r>
              <a:rPr lang="en-US" smtClean="0"/>
              <a:t>correct application settings (default values ​​are not always the safest!)</a:t>
            </a:r>
          </a:p>
          <a:p>
            <a:r>
              <a:rPr lang="en-US" smtClean="0"/>
              <a:t>removing of unnecessary applications</a:t>
            </a:r>
          </a:p>
          <a:p>
            <a:r>
              <a:rPr lang="en-US" smtClean="0"/>
              <a:t>disabling attachments in e-mails</a:t>
            </a:r>
          </a:p>
          <a:p>
            <a:r>
              <a:rPr lang="en-US" smtClean="0"/>
              <a:t>disabling execution of hazardous types of files</a:t>
            </a:r>
          </a:p>
          <a:p>
            <a:r>
              <a:rPr lang="en-US" smtClean="0"/>
              <a:t>installing applications on non-standard ports and non-standard directories</a:t>
            </a:r>
          </a:p>
          <a:p>
            <a:r>
              <a:rPr lang="en-US" smtClean="0"/>
              <a:t>...</a:t>
            </a:r>
          </a:p>
          <a:p>
            <a:pPr lvl="1"/>
            <a:endParaRPr lang="en-US" smtClean="0"/>
          </a:p>
          <a:p>
            <a:pPr lvl="1"/>
            <a:endParaRPr lang="en-US" smtClean="0"/>
          </a:p>
          <a:p>
            <a:pPr lvl="1"/>
            <a:endParaRPr lang="en-US" smtClean="0"/>
          </a:p>
          <a:p>
            <a:pPr lvl="1"/>
            <a:endParaRPr lang="en-US"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Next time we go on!</a:t>
            </a:r>
            <a:endParaRPr lang="en-US"/>
          </a:p>
        </p:txBody>
      </p:sp>
      <p:sp>
        <p:nvSpPr>
          <p:cNvPr id="3" name="Content Placeholder 2"/>
          <p:cNvSpPr>
            <a:spLocks noGrp="1"/>
          </p:cNvSpPr>
          <p:nvPr>
            <p:ph idx="1"/>
          </p:nvPr>
        </p:nvSpPr>
        <p:spPr>
          <a:xfrm>
            <a:off x="457200" y="1844824"/>
            <a:ext cx="8229600" cy="4191744"/>
          </a:xfrm>
        </p:spPr>
        <p:txBody>
          <a:bodyPr/>
          <a:lstStyle/>
          <a:p>
            <a:endParaRPr lang="en-US" smtClean="0"/>
          </a:p>
          <a:p>
            <a:r>
              <a:rPr lang="en-US" smtClean="0"/>
              <a:t>Security: </a:t>
            </a:r>
          </a:p>
          <a:p>
            <a:pPr lvl="1"/>
            <a:r>
              <a:rPr lang="en-US" smtClean="0"/>
              <a:t>Secure network infrastructute</a:t>
            </a:r>
          </a:p>
          <a:p>
            <a:pPr lvl="1"/>
            <a:r>
              <a:rPr lang="en-US" smtClean="0"/>
              <a:t>information for network operation</a:t>
            </a:r>
            <a:endParaRPr lang="en-US"/>
          </a:p>
        </p:txBody>
      </p:sp>
      <p:pic>
        <p:nvPicPr>
          <p:cNvPr id="95234" name="Picture 2" descr="C:\Program Files\Microsoft Office\MEDIA\CAGCAT10\j0183328.wmf"/>
          <p:cNvPicPr>
            <a:picLocks noChangeAspect="1" noChangeArrowheads="1"/>
          </p:cNvPicPr>
          <p:nvPr/>
        </p:nvPicPr>
        <p:blipFill>
          <a:blip r:embed="rId2" cstate="print"/>
          <a:srcRect/>
          <a:stretch>
            <a:fillRect/>
          </a:stretch>
        </p:blipFill>
        <p:spPr bwMode="auto">
          <a:xfrm>
            <a:off x="5940152" y="3933056"/>
            <a:ext cx="2664296" cy="2676438"/>
          </a:xfrm>
          <a:prstGeom prst="rect">
            <a:avLst/>
          </a:prstGeom>
          <a:noFill/>
        </p:spPr>
      </p:pic>
      <p:sp>
        <p:nvSpPr>
          <p:cNvPr id="5" name="Slide Number Placeholder 4"/>
          <p:cNvSpPr>
            <a:spLocks noGrp="1"/>
          </p:cNvSpPr>
          <p:nvPr>
            <p:ph type="sldNum" sz="quarter" idx="12"/>
          </p:nvPr>
        </p:nvSpPr>
        <p:spPr/>
        <p:txBody>
          <a:bodyPr/>
          <a:lstStyle/>
          <a:p>
            <a:fld id="{3DD2F11A-9AF4-43BA-8944-6FBCB8994D45}" type="slidenum">
              <a:rPr lang="en-US" smtClean="0"/>
              <a:pPr/>
              <a:t>77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p:txBody>
          <a:bodyPr/>
          <a:lstStyle/>
          <a:p>
            <a:r>
              <a:rPr lang="en-US" smtClean="0"/>
              <a:t>IPsec Transport Mode</a:t>
            </a:r>
          </a:p>
        </p:txBody>
      </p:sp>
      <p:sp>
        <p:nvSpPr>
          <p:cNvPr id="2054" name="Rectangle 3"/>
          <p:cNvSpPr>
            <a:spLocks noGrp="1" noChangeArrowheads="1"/>
          </p:cNvSpPr>
          <p:nvPr>
            <p:ph type="body" idx="1"/>
          </p:nvPr>
        </p:nvSpPr>
        <p:spPr>
          <a:xfrm>
            <a:off x="533400" y="4581128"/>
            <a:ext cx="7772400" cy="1944216"/>
          </a:xfrm>
        </p:spPr>
        <p:txBody>
          <a:bodyPr/>
          <a:lstStyle/>
          <a:p>
            <a:r>
              <a:rPr lang="en-US" smtClean="0"/>
              <a:t>IPsec travels between end systems</a:t>
            </a:r>
          </a:p>
          <a:p>
            <a:r>
              <a:rPr lang="en-US" smtClean="0"/>
              <a:t>We protect only the upper layers</a:t>
            </a:r>
          </a:p>
        </p:txBody>
      </p:sp>
      <p:grpSp>
        <p:nvGrpSpPr>
          <p:cNvPr id="2" name="Group 50"/>
          <p:cNvGrpSpPr>
            <a:grpSpLocks/>
          </p:cNvGrpSpPr>
          <p:nvPr/>
        </p:nvGrpSpPr>
        <p:grpSpPr bwMode="auto">
          <a:xfrm>
            <a:off x="1033463" y="1652588"/>
            <a:ext cx="6611937" cy="2132013"/>
            <a:chOff x="651" y="1041"/>
            <a:chExt cx="4165" cy="1343"/>
          </a:xfrm>
        </p:grpSpPr>
        <p:graphicFrame>
          <p:nvGraphicFramePr>
            <p:cNvPr id="2050" name="Object 5"/>
            <p:cNvGraphicFramePr>
              <a:graphicFrameLocks noChangeAspect="1"/>
            </p:cNvGraphicFramePr>
            <p:nvPr/>
          </p:nvGraphicFramePr>
          <p:xfrm>
            <a:off x="709" y="1523"/>
            <a:ext cx="385" cy="328"/>
          </p:xfrm>
          <a:graphic>
            <a:graphicData uri="http://schemas.openxmlformats.org/presentationml/2006/ole">
              <p:oleObj spid="_x0000_s299116" name="Clip" r:id="rId3" imgW="1305000" imgH="1085760" progId="">
                <p:embed/>
              </p:oleObj>
            </a:graphicData>
          </a:graphic>
        </p:graphicFrame>
        <p:graphicFrame>
          <p:nvGraphicFramePr>
            <p:cNvPr id="2051" name="Object 6"/>
            <p:cNvGraphicFramePr>
              <a:graphicFrameLocks noChangeAspect="1"/>
            </p:cNvGraphicFramePr>
            <p:nvPr/>
          </p:nvGraphicFramePr>
          <p:xfrm>
            <a:off x="4352" y="1523"/>
            <a:ext cx="385" cy="328"/>
          </p:xfrm>
          <a:graphic>
            <a:graphicData uri="http://schemas.openxmlformats.org/presentationml/2006/ole">
              <p:oleObj spid="_x0000_s299117" name="Clip" r:id="rId4" imgW="1305000" imgH="1085760" progId="">
                <p:embed/>
              </p:oleObj>
            </a:graphicData>
          </a:graphic>
        </p:graphicFrame>
        <p:sp>
          <p:nvSpPr>
            <p:cNvPr id="2056" name="Freeform 7"/>
            <p:cNvSpPr>
              <a:spLocks/>
            </p:cNvSpPr>
            <p:nvPr/>
          </p:nvSpPr>
          <p:spPr bwMode="auto">
            <a:xfrm>
              <a:off x="1656" y="1041"/>
              <a:ext cx="2109" cy="1291"/>
            </a:xfrm>
            <a:custGeom>
              <a:avLst/>
              <a:gdLst>
                <a:gd name="T0" fmla="*/ 1698 w 1292"/>
                <a:gd name="T1" fmla="*/ 7 h 1255"/>
                <a:gd name="T2" fmla="*/ 248 w 1292"/>
                <a:gd name="T3" fmla="*/ 177 h 1255"/>
                <a:gd name="T4" fmla="*/ 206 w 1292"/>
                <a:gd name="T5" fmla="*/ 585 h 1255"/>
                <a:gd name="T6" fmla="*/ 379 w 1292"/>
                <a:gd name="T7" fmla="*/ 928 h 1255"/>
                <a:gd name="T8" fmla="*/ 1740 w 1292"/>
                <a:gd name="T9" fmla="*/ 975 h 1255"/>
                <a:gd name="T10" fmla="*/ 4593 w 1292"/>
                <a:gd name="T11" fmla="*/ 1263 h 1255"/>
                <a:gd name="T12" fmla="*/ 7063 w 1292"/>
                <a:gd name="T13" fmla="*/ 1385 h 1255"/>
                <a:gd name="T14" fmla="*/ 8513 w 1292"/>
                <a:gd name="T15" fmla="*/ 1143 h 1255"/>
                <a:gd name="T16" fmla="*/ 9025 w 1292"/>
                <a:gd name="T17" fmla="*/ 499 h 1255"/>
                <a:gd name="T18" fmla="*/ 8555 w 1292"/>
                <a:gd name="T19" fmla="*/ 236 h 1255"/>
                <a:gd name="T20" fmla="*/ 5318 w 1292"/>
                <a:gd name="T21" fmla="*/ 128 h 1255"/>
                <a:gd name="T22" fmla="*/ 1698 w 1292"/>
                <a:gd name="T23" fmla="*/ 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chemeClr val="accent2">
                <a:lumMod val="40000"/>
                <a:lumOff val="60000"/>
              </a:schemeClr>
            </a:solidFill>
            <a:ln w="9525">
              <a:noFill/>
              <a:round/>
              <a:headEnd/>
              <a:tailEnd/>
            </a:ln>
          </p:spPr>
          <p:txBody>
            <a:bodyPr wrap="none" anchor="ctr"/>
            <a:lstStyle/>
            <a:p>
              <a:endParaRPr lang="en-US"/>
            </a:p>
          </p:txBody>
        </p:sp>
        <p:grpSp>
          <p:nvGrpSpPr>
            <p:cNvPr id="3" name="Group 8"/>
            <p:cNvGrpSpPr>
              <a:grpSpLocks/>
            </p:cNvGrpSpPr>
            <p:nvPr/>
          </p:nvGrpSpPr>
          <p:grpSpPr bwMode="auto">
            <a:xfrm>
              <a:off x="1476" y="1523"/>
              <a:ext cx="359" cy="180"/>
              <a:chOff x="533" y="321"/>
              <a:chExt cx="359" cy="180"/>
            </a:xfrm>
          </p:grpSpPr>
          <p:grpSp>
            <p:nvGrpSpPr>
              <p:cNvPr id="4" name="Group 9"/>
              <p:cNvGrpSpPr>
                <a:grpSpLocks/>
              </p:cNvGrpSpPr>
              <p:nvPr/>
            </p:nvGrpSpPr>
            <p:grpSpPr bwMode="auto">
              <a:xfrm>
                <a:off x="533" y="321"/>
                <a:ext cx="359" cy="180"/>
                <a:chOff x="1009" y="655"/>
                <a:chExt cx="359" cy="180"/>
              </a:xfrm>
            </p:grpSpPr>
            <p:sp>
              <p:nvSpPr>
                <p:cNvPr id="2082" name="Oval 10"/>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083" name="Line 11"/>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n-US"/>
                </a:p>
              </p:txBody>
            </p:sp>
            <p:sp>
              <p:nvSpPr>
                <p:cNvPr id="2084" name="Line 12"/>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n-US"/>
                </a:p>
              </p:txBody>
            </p:sp>
            <p:sp>
              <p:nvSpPr>
                <p:cNvPr id="2085" name="Rectangle 13"/>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pPr algn="ctr"/>
                  <a:endParaRPr lang="en-US" sz="2400">
                    <a:latin typeface="Times New Roman" pitchFamily="18" charset="0"/>
                  </a:endParaRPr>
                </a:p>
              </p:txBody>
            </p:sp>
            <p:sp>
              <p:nvSpPr>
                <p:cNvPr id="2086" name="Oval 14"/>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5" name="Group 15"/>
                <p:cNvGrpSpPr>
                  <a:grpSpLocks/>
                </p:cNvGrpSpPr>
                <p:nvPr/>
              </p:nvGrpSpPr>
              <p:grpSpPr bwMode="auto">
                <a:xfrm>
                  <a:off x="1095" y="681"/>
                  <a:ext cx="176" cy="68"/>
                  <a:chOff x="2848" y="848"/>
                  <a:chExt cx="140" cy="98"/>
                </a:xfrm>
              </p:grpSpPr>
              <p:sp>
                <p:nvSpPr>
                  <p:cNvPr id="2092" name="Line 1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2093" name="Line 1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2094" name="Line 1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6" name="Group 19"/>
                <p:cNvGrpSpPr>
                  <a:grpSpLocks/>
                </p:cNvGrpSpPr>
                <p:nvPr/>
              </p:nvGrpSpPr>
              <p:grpSpPr bwMode="auto">
                <a:xfrm flipV="1">
                  <a:off x="1095" y="680"/>
                  <a:ext cx="176" cy="68"/>
                  <a:chOff x="2848" y="848"/>
                  <a:chExt cx="140" cy="98"/>
                </a:xfrm>
              </p:grpSpPr>
              <p:sp>
                <p:nvSpPr>
                  <p:cNvPr id="2089" name="Line 2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2090" name="Line 2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2091" name="Line 2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2081" name="Line 23"/>
              <p:cNvSpPr>
                <a:spLocks noChangeShapeType="1"/>
              </p:cNvSpPr>
              <p:nvPr/>
            </p:nvSpPr>
            <p:spPr bwMode="auto">
              <a:xfrm>
                <a:off x="535" y="368"/>
                <a:ext cx="0" cy="62"/>
              </a:xfrm>
              <a:prstGeom prst="line">
                <a:avLst/>
              </a:prstGeom>
              <a:noFill/>
              <a:ln w="12700">
                <a:solidFill>
                  <a:schemeClr val="tx1"/>
                </a:solidFill>
                <a:round/>
                <a:headEnd/>
                <a:tailEnd/>
              </a:ln>
            </p:spPr>
            <p:txBody>
              <a:bodyPr wrap="none" anchor="ctr"/>
              <a:lstStyle/>
              <a:p>
                <a:endParaRPr lang="en-US"/>
              </a:p>
            </p:txBody>
          </p:sp>
        </p:grpSp>
        <p:grpSp>
          <p:nvGrpSpPr>
            <p:cNvPr id="7" name="Group 24"/>
            <p:cNvGrpSpPr>
              <a:grpSpLocks/>
            </p:cNvGrpSpPr>
            <p:nvPr/>
          </p:nvGrpSpPr>
          <p:grpSpPr bwMode="auto">
            <a:xfrm>
              <a:off x="3585" y="1570"/>
              <a:ext cx="359" cy="180"/>
              <a:chOff x="533" y="321"/>
              <a:chExt cx="359" cy="180"/>
            </a:xfrm>
          </p:grpSpPr>
          <p:grpSp>
            <p:nvGrpSpPr>
              <p:cNvPr id="8" name="Group 25"/>
              <p:cNvGrpSpPr>
                <a:grpSpLocks/>
              </p:cNvGrpSpPr>
              <p:nvPr/>
            </p:nvGrpSpPr>
            <p:grpSpPr bwMode="auto">
              <a:xfrm>
                <a:off x="533" y="321"/>
                <a:ext cx="359" cy="180"/>
                <a:chOff x="1009" y="655"/>
                <a:chExt cx="359" cy="180"/>
              </a:xfrm>
            </p:grpSpPr>
            <p:sp>
              <p:nvSpPr>
                <p:cNvPr id="2067" name="Oval 26"/>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068" name="Line 27"/>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n-US"/>
                </a:p>
              </p:txBody>
            </p:sp>
            <p:sp>
              <p:nvSpPr>
                <p:cNvPr id="2069" name="Line 28"/>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n-US"/>
                </a:p>
              </p:txBody>
            </p:sp>
            <p:sp>
              <p:nvSpPr>
                <p:cNvPr id="2070" name="Rectangle 29"/>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pPr algn="ctr"/>
                  <a:endParaRPr lang="en-US" sz="2400">
                    <a:latin typeface="Times New Roman" pitchFamily="18" charset="0"/>
                  </a:endParaRPr>
                </a:p>
              </p:txBody>
            </p:sp>
            <p:sp>
              <p:nvSpPr>
                <p:cNvPr id="2071" name="Oval 30"/>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9" name="Group 31"/>
                <p:cNvGrpSpPr>
                  <a:grpSpLocks/>
                </p:cNvGrpSpPr>
                <p:nvPr/>
              </p:nvGrpSpPr>
              <p:grpSpPr bwMode="auto">
                <a:xfrm>
                  <a:off x="1095" y="681"/>
                  <a:ext cx="176" cy="68"/>
                  <a:chOff x="2848" y="848"/>
                  <a:chExt cx="140" cy="98"/>
                </a:xfrm>
              </p:grpSpPr>
              <p:sp>
                <p:nvSpPr>
                  <p:cNvPr id="2077" name="Line 3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2078" name="Line 3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2079" name="Line 3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0" name="Group 35"/>
                <p:cNvGrpSpPr>
                  <a:grpSpLocks/>
                </p:cNvGrpSpPr>
                <p:nvPr/>
              </p:nvGrpSpPr>
              <p:grpSpPr bwMode="auto">
                <a:xfrm flipV="1">
                  <a:off x="1095" y="680"/>
                  <a:ext cx="176" cy="68"/>
                  <a:chOff x="2848" y="848"/>
                  <a:chExt cx="140" cy="98"/>
                </a:xfrm>
              </p:grpSpPr>
              <p:sp>
                <p:nvSpPr>
                  <p:cNvPr id="2074" name="Line 3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2075" name="Line 3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2076" name="Line 3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2066" name="Line 39"/>
              <p:cNvSpPr>
                <a:spLocks noChangeShapeType="1"/>
              </p:cNvSpPr>
              <p:nvPr/>
            </p:nvSpPr>
            <p:spPr bwMode="auto">
              <a:xfrm>
                <a:off x="535" y="368"/>
                <a:ext cx="0" cy="62"/>
              </a:xfrm>
              <a:prstGeom prst="line">
                <a:avLst/>
              </a:prstGeom>
              <a:noFill/>
              <a:ln w="12700">
                <a:solidFill>
                  <a:schemeClr val="tx1"/>
                </a:solidFill>
                <a:round/>
                <a:headEnd/>
                <a:tailEnd/>
              </a:ln>
            </p:spPr>
            <p:txBody>
              <a:bodyPr wrap="none" anchor="ctr"/>
              <a:lstStyle/>
              <a:p>
                <a:endParaRPr lang="en-US"/>
              </a:p>
            </p:txBody>
          </p:sp>
        </p:grpSp>
        <p:sp>
          <p:nvSpPr>
            <p:cNvPr id="2059" name="Line 40"/>
            <p:cNvSpPr>
              <a:spLocks noChangeShapeType="1"/>
            </p:cNvSpPr>
            <p:nvPr/>
          </p:nvSpPr>
          <p:spPr bwMode="auto">
            <a:xfrm>
              <a:off x="1094" y="1650"/>
              <a:ext cx="382" cy="0"/>
            </a:xfrm>
            <a:prstGeom prst="line">
              <a:avLst/>
            </a:prstGeom>
            <a:noFill/>
            <a:ln w="9525">
              <a:solidFill>
                <a:schemeClr val="tx1"/>
              </a:solidFill>
              <a:round/>
              <a:headEnd/>
              <a:tailEnd/>
            </a:ln>
          </p:spPr>
          <p:txBody>
            <a:bodyPr/>
            <a:lstStyle/>
            <a:p>
              <a:endParaRPr lang="en-US"/>
            </a:p>
          </p:txBody>
        </p:sp>
        <p:sp>
          <p:nvSpPr>
            <p:cNvPr id="2060" name="Line 45"/>
            <p:cNvSpPr>
              <a:spLocks noChangeShapeType="1"/>
            </p:cNvSpPr>
            <p:nvPr/>
          </p:nvSpPr>
          <p:spPr bwMode="auto">
            <a:xfrm flipH="1">
              <a:off x="3941" y="1679"/>
              <a:ext cx="504" cy="0"/>
            </a:xfrm>
            <a:prstGeom prst="line">
              <a:avLst/>
            </a:prstGeom>
            <a:noFill/>
            <a:ln w="9525">
              <a:solidFill>
                <a:schemeClr val="tx1"/>
              </a:solidFill>
              <a:round/>
              <a:headEnd/>
              <a:tailEnd/>
            </a:ln>
          </p:spPr>
          <p:txBody>
            <a:bodyPr/>
            <a:lstStyle/>
            <a:p>
              <a:endParaRPr lang="en-US"/>
            </a:p>
          </p:txBody>
        </p:sp>
        <p:sp>
          <p:nvSpPr>
            <p:cNvPr id="2061" name="Line 46"/>
            <p:cNvSpPr>
              <a:spLocks noChangeShapeType="1"/>
            </p:cNvSpPr>
            <p:nvPr/>
          </p:nvSpPr>
          <p:spPr bwMode="auto">
            <a:xfrm flipV="1">
              <a:off x="901" y="1851"/>
              <a:ext cx="0" cy="315"/>
            </a:xfrm>
            <a:prstGeom prst="line">
              <a:avLst/>
            </a:prstGeom>
            <a:noFill/>
            <a:ln w="25400">
              <a:solidFill>
                <a:srgbClr val="FF0000"/>
              </a:solidFill>
              <a:round/>
              <a:headEnd/>
              <a:tailEnd type="triangle" w="med" len="med"/>
            </a:ln>
          </p:spPr>
          <p:txBody>
            <a:bodyPr/>
            <a:lstStyle/>
            <a:p>
              <a:endParaRPr lang="en-US"/>
            </a:p>
          </p:txBody>
        </p:sp>
        <p:sp>
          <p:nvSpPr>
            <p:cNvPr id="2062" name="Line 47"/>
            <p:cNvSpPr>
              <a:spLocks noChangeShapeType="1"/>
            </p:cNvSpPr>
            <p:nvPr/>
          </p:nvSpPr>
          <p:spPr bwMode="auto">
            <a:xfrm flipV="1">
              <a:off x="4639" y="1851"/>
              <a:ext cx="0" cy="315"/>
            </a:xfrm>
            <a:prstGeom prst="line">
              <a:avLst/>
            </a:prstGeom>
            <a:noFill/>
            <a:ln w="25400">
              <a:solidFill>
                <a:srgbClr val="FF0000"/>
              </a:solidFill>
              <a:round/>
              <a:headEnd/>
              <a:tailEnd type="triangle" w="med" len="med"/>
            </a:ln>
          </p:spPr>
          <p:txBody>
            <a:bodyPr/>
            <a:lstStyle/>
            <a:p>
              <a:endParaRPr lang="en-US"/>
            </a:p>
          </p:txBody>
        </p:sp>
        <p:sp>
          <p:nvSpPr>
            <p:cNvPr id="2063" name="Text Box 48"/>
            <p:cNvSpPr txBox="1">
              <a:spLocks noChangeArrowheads="1"/>
            </p:cNvSpPr>
            <p:nvPr/>
          </p:nvSpPr>
          <p:spPr bwMode="auto">
            <a:xfrm>
              <a:off x="651" y="2151"/>
              <a:ext cx="444" cy="233"/>
            </a:xfrm>
            <a:prstGeom prst="rect">
              <a:avLst/>
            </a:prstGeom>
            <a:noFill/>
            <a:ln w="9525">
              <a:noFill/>
              <a:miter lim="800000"/>
              <a:headEnd/>
              <a:tailEnd/>
            </a:ln>
          </p:spPr>
          <p:txBody>
            <a:bodyPr wrap="none">
              <a:spAutoFit/>
            </a:bodyPr>
            <a:lstStyle/>
            <a:p>
              <a:r>
                <a:rPr lang="en-US">
                  <a:solidFill>
                    <a:srgbClr val="FF0000"/>
                  </a:solidFill>
                </a:rPr>
                <a:t>IPsec</a:t>
              </a:r>
            </a:p>
          </p:txBody>
        </p:sp>
        <p:sp>
          <p:nvSpPr>
            <p:cNvPr id="2064" name="Text Box 49"/>
            <p:cNvSpPr txBox="1">
              <a:spLocks noChangeArrowheads="1"/>
            </p:cNvSpPr>
            <p:nvPr/>
          </p:nvSpPr>
          <p:spPr bwMode="auto">
            <a:xfrm>
              <a:off x="4372" y="2151"/>
              <a:ext cx="444" cy="233"/>
            </a:xfrm>
            <a:prstGeom prst="rect">
              <a:avLst/>
            </a:prstGeom>
            <a:noFill/>
            <a:ln w="9525">
              <a:noFill/>
              <a:miter lim="800000"/>
              <a:headEnd/>
              <a:tailEnd/>
            </a:ln>
          </p:spPr>
          <p:txBody>
            <a:bodyPr wrap="none">
              <a:spAutoFit/>
            </a:bodyPr>
            <a:lstStyle/>
            <a:p>
              <a:r>
                <a:rPr lang="en-US">
                  <a:solidFill>
                    <a:srgbClr val="FF0000"/>
                  </a:solidFill>
                </a:rPr>
                <a:t>IPsec</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 name="Freeform 8"/>
          <p:cNvSpPr>
            <a:spLocks/>
          </p:cNvSpPr>
          <p:nvPr/>
        </p:nvSpPr>
        <p:spPr bwMode="auto">
          <a:xfrm>
            <a:off x="2699792" y="1844824"/>
            <a:ext cx="3348038" cy="1041352"/>
          </a:xfrm>
          <a:custGeom>
            <a:avLst/>
            <a:gdLst>
              <a:gd name="T0" fmla="*/ 1698 w 1292"/>
              <a:gd name="T1" fmla="*/ 7 h 1255"/>
              <a:gd name="T2" fmla="*/ 248 w 1292"/>
              <a:gd name="T3" fmla="*/ 177 h 1255"/>
              <a:gd name="T4" fmla="*/ 206 w 1292"/>
              <a:gd name="T5" fmla="*/ 585 h 1255"/>
              <a:gd name="T6" fmla="*/ 379 w 1292"/>
              <a:gd name="T7" fmla="*/ 928 h 1255"/>
              <a:gd name="T8" fmla="*/ 1740 w 1292"/>
              <a:gd name="T9" fmla="*/ 975 h 1255"/>
              <a:gd name="T10" fmla="*/ 4593 w 1292"/>
              <a:gd name="T11" fmla="*/ 1263 h 1255"/>
              <a:gd name="T12" fmla="*/ 7063 w 1292"/>
              <a:gd name="T13" fmla="*/ 1385 h 1255"/>
              <a:gd name="T14" fmla="*/ 8513 w 1292"/>
              <a:gd name="T15" fmla="*/ 1143 h 1255"/>
              <a:gd name="T16" fmla="*/ 9025 w 1292"/>
              <a:gd name="T17" fmla="*/ 499 h 1255"/>
              <a:gd name="T18" fmla="*/ 8555 w 1292"/>
              <a:gd name="T19" fmla="*/ 236 h 1255"/>
              <a:gd name="T20" fmla="*/ 5318 w 1292"/>
              <a:gd name="T21" fmla="*/ 128 h 1255"/>
              <a:gd name="T22" fmla="*/ 1698 w 1292"/>
              <a:gd name="T23" fmla="*/ 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chemeClr val="accent2">
              <a:lumMod val="40000"/>
              <a:lumOff val="60000"/>
            </a:schemeClr>
          </a:solidFill>
          <a:ln w="9525">
            <a:noFill/>
            <a:round/>
            <a:headEnd/>
            <a:tailEnd/>
          </a:ln>
        </p:spPr>
        <p:txBody>
          <a:bodyPr wrap="none" anchor="ctr"/>
          <a:lstStyle/>
          <a:p>
            <a:endParaRPr lang="en-US"/>
          </a:p>
        </p:txBody>
      </p:sp>
      <p:sp>
        <p:nvSpPr>
          <p:cNvPr id="3077" name="Rectangle 2"/>
          <p:cNvSpPr>
            <a:spLocks noGrp="1" noChangeArrowheads="1"/>
          </p:cNvSpPr>
          <p:nvPr>
            <p:ph type="title"/>
          </p:nvPr>
        </p:nvSpPr>
        <p:spPr/>
        <p:txBody>
          <a:bodyPr/>
          <a:lstStyle/>
          <a:p>
            <a:r>
              <a:rPr lang="en-US" smtClean="0"/>
              <a:t>IPsec – tunneling mode</a:t>
            </a:r>
          </a:p>
        </p:txBody>
      </p:sp>
      <p:sp>
        <p:nvSpPr>
          <p:cNvPr id="3078" name="Rectangle 3"/>
          <p:cNvSpPr>
            <a:spLocks noGrp="1" noChangeArrowheads="1"/>
          </p:cNvSpPr>
          <p:nvPr>
            <p:ph type="body" idx="1"/>
          </p:nvPr>
        </p:nvSpPr>
        <p:spPr>
          <a:xfrm>
            <a:off x="533400" y="5373960"/>
            <a:ext cx="7772400" cy="1295400"/>
          </a:xfrm>
        </p:spPr>
        <p:txBody>
          <a:bodyPr/>
          <a:lstStyle/>
          <a:p>
            <a:r>
              <a:rPr lang="en-US" smtClean="0"/>
              <a:t>IPsec is used at the end routers</a:t>
            </a:r>
          </a:p>
          <a:p>
            <a:r>
              <a:rPr lang="en-US" smtClean="0"/>
              <a:t>for customers is not necessarily to implement IPsec</a:t>
            </a:r>
          </a:p>
        </p:txBody>
      </p:sp>
      <p:graphicFrame>
        <p:nvGraphicFramePr>
          <p:cNvPr id="3074" name="Object 6"/>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848640437"/>
              </p:ext>
            </p:extLst>
          </p:nvPr>
        </p:nvGraphicFramePr>
        <p:xfrm>
          <a:off x="1217613" y="2067175"/>
          <a:ext cx="611188" cy="520700"/>
        </p:xfrm>
        <a:graphic>
          <a:graphicData uri="http://schemas.openxmlformats.org/presentationml/2006/ole">
            <p:oleObj spid="_x0000_s300250" name="Clip" r:id="rId3" imgW="1305000" imgH="1085760" progId="">
              <p:embed/>
            </p:oleObj>
          </a:graphicData>
        </a:graphic>
      </p:graphicFrame>
      <p:graphicFrame>
        <p:nvGraphicFramePr>
          <p:cNvPr id="3075" name="Object 7"/>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527629675"/>
              </p:ext>
            </p:extLst>
          </p:nvPr>
        </p:nvGraphicFramePr>
        <p:xfrm>
          <a:off x="7000876" y="2067175"/>
          <a:ext cx="611188" cy="520700"/>
        </p:xfrm>
        <a:graphic>
          <a:graphicData uri="http://schemas.openxmlformats.org/presentationml/2006/ole">
            <p:oleObj spid="_x0000_s300251" name="Clip" r:id="rId4" imgW="1305000" imgH="1085760" progId="">
              <p:embed/>
            </p:oleObj>
          </a:graphicData>
        </a:graphic>
      </p:graphicFrame>
      <p:grpSp>
        <p:nvGrpSpPr>
          <p:cNvPr id="3" name="Group 9"/>
          <p:cNvGrpSpPr>
            <a:grpSpLocks/>
          </p:cNvGrpSpPr>
          <p:nvPr/>
        </p:nvGrpSpPr>
        <p:grpSpPr bwMode="auto">
          <a:xfrm>
            <a:off x="2435226" y="2067175"/>
            <a:ext cx="569913" cy="285750"/>
            <a:chOff x="533" y="321"/>
            <a:chExt cx="359" cy="180"/>
          </a:xfrm>
        </p:grpSpPr>
        <p:grpSp>
          <p:nvGrpSpPr>
            <p:cNvPr id="4" name="Group 10"/>
            <p:cNvGrpSpPr>
              <a:grpSpLocks/>
            </p:cNvGrpSpPr>
            <p:nvPr/>
          </p:nvGrpSpPr>
          <p:grpSpPr bwMode="auto">
            <a:xfrm>
              <a:off x="533" y="321"/>
              <a:ext cx="359" cy="180"/>
              <a:chOff x="1009" y="655"/>
              <a:chExt cx="359" cy="180"/>
            </a:xfrm>
          </p:grpSpPr>
          <p:sp>
            <p:nvSpPr>
              <p:cNvPr id="3106" name="Oval 11"/>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3107" name="Line 12"/>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n-US"/>
              </a:p>
            </p:txBody>
          </p:sp>
          <p:sp>
            <p:nvSpPr>
              <p:cNvPr id="3108" name="Line 13"/>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n-US"/>
              </a:p>
            </p:txBody>
          </p:sp>
          <p:sp>
            <p:nvSpPr>
              <p:cNvPr id="3109" name="Rectangle 14"/>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pPr algn="ctr"/>
                <a:endParaRPr lang="en-US" sz="2400">
                  <a:latin typeface="Times New Roman" pitchFamily="18" charset="0"/>
                </a:endParaRPr>
              </a:p>
            </p:txBody>
          </p:sp>
          <p:sp>
            <p:nvSpPr>
              <p:cNvPr id="3110" name="Oval 15"/>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5" name="Group 16"/>
              <p:cNvGrpSpPr>
                <a:grpSpLocks/>
              </p:cNvGrpSpPr>
              <p:nvPr/>
            </p:nvGrpSpPr>
            <p:grpSpPr bwMode="auto">
              <a:xfrm>
                <a:off x="1095" y="681"/>
                <a:ext cx="176" cy="68"/>
                <a:chOff x="2848" y="848"/>
                <a:chExt cx="140" cy="98"/>
              </a:xfrm>
            </p:grpSpPr>
            <p:sp>
              <p:nvSpPr>
                <p:cNvPr id="3116" name="Line 1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3117" name="Line 1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3118" name="Line 1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6" name="Group 20"/>
              <p:cNvGrpSpPr>
                <a:grpSpLocks/>
              </p:cNvGrpSpPr>
              <p:nvPr/>
            </p:nvGrpSpPr>
            <p:grpSpPr bwMode="auto">
              <a:xfrm flipV="1">
                <a:off x="1095" y="680"/>
                <a:ext cx="176" cy="68"/>
                <a:chOff x="2848" y="848"/>
                <a:chExt cx="140" cy="98"/>
              </a:xfrm>
            </p:grpSpPr>
            <p:sp>
              <p:nvSpPr>
                <p:cNvPr id="3113" name="Line 2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3114" name="Line 2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3115" name="Line 2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3105" name="Line 24"/>
            <p:cNvSpPr>
              <a:spLocks noChangeShapeType="1"/>
            </p:cNvSpPr>
            <p:nvPr/>
          </p:nvSpPr>
          <p:spPr bwMode="auto">
            <a:xfrm>
              <a:off x="535" y="368"/>
              <a:ext cx="0" cy="62"/>
            </a:xfrm>
            <a:prstGeom prst="line">
              <a:avLst/>
            </a:prstGeom>
            <a:noFill/>
            <a:ln w="12700">
              <a:solidFill>
                <a:schemeClr val="tx1"/>
              </a:solidFill>
              <a:round/>
              <a:headEnd/>
              <a:tailEnd/>
            </a:ln>
          </p:spPr>
          <p:txBody>
            <a:bodyPr wrap="none" anchor="ctr"/>
            <a:lstStyle/>
            <a:p>
              <a:endParaRPr lang="en-US"/>
            </a:p>
          </p:txBody>
        </p:sp>
      </p:grpSp>
      <p:grpSp>
        <p:nvGrpSpPr>
          <p:cNvPr id="7" name="Group 25"/>
          <p:cNvGrpSpPr>
            <a:grpSpLocks/>
          </p:cNvGrpSpPr>
          <p:nvPr/>
        </p:nvGrpSpPr>
        <p:grpSpPr bwMode="auto">
          <a:xfrm>
            <a:off x="5783263" y="2141788"/>
            <a:ext cx="569913" cy="285750"/>
            <a:chOff x="533" y="321"/>
            <a:chExt cx="359" cy="180"/>
          </a:xfrm>
        </p:grpSpPr>
        <p:grpSp>
          <p:nvGrpSpPr>
            <p:cNvPr id="8" name="Group 26"/>
            <p:cNvGrpSpPr>
              <a:grpSpLocks/>
            </p:cNvGrpSpPr>
            <p:nvPr/>
          </p:nvGrpSpPr>
          <p:grpSpPr bwMode="auto">
            <a:xfrm>
              <a:off x="533" y="321"/>
              <a:ext cx="359" cy="180"/>
              <a:chOff x="1009" y="655"/>
              <a:chExt cx="359" cy="180"/>
            </a:xfrm>
          </p:grpSpPr>
          <p:sp>
            <p:nvSpPr>
              <p:cNvPr id="3091" name="Oval 27"/>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3092" name="Line 28"/>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n-US"/>
              </a:p>
            </p:txBody>
          </p:sp>
          <p:sp>
            <p:nvSpPr>
              <p:cNvPr id="3093" name="Line 29"/>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n-US"/>
              </a:p>
            </p:txBody>
          </p:sp>
          <p:sp>
            <p:nvSpPr>
              <p:cNvPr id="3094" name="Rectangle 30"/>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pPr algn="ctr"/>
                <a:endParaRPr lang="en-US" sz="2400">
                  <a:latin typeface="Times New Roman" pitchFamily="18" charset="0"/>
                </a:endParaRPr>
              </a:p>
            </p:txBody>
          </p:sp>
          <p:sp>
            <p:nvSpPr>
              <p:cNvPr id="3095" name="Oval 31"/>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9" name="Group 32"/>
              <p:cNvGrpSpPr>
                <a:grpSpLocks/>
              </p:cNvGrpSpPr>
              <p:nvPr/>
            </p:nvGrpSpPr>
            <p:grpSpPr bwMode="auto">
              <a:xfrm>
                <a:off x="1095" y="681"/>
                <a:ext cx="176" cy="68"/>
                <a:chOff x="2848" y="848"/>
                <a:chExt cx="140" cy="98"/>
              </a:xfrm>
            </p:grpSpPr>
            <p:sp>
              <p:nvSpPr>
                <p:cNvPr id="3101" name="Line 3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3102" name="Line 3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3103" name="Line 3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0" name="Group 36"/>
              <p:cNvGrpSpPr>
                <a:grpSpLocks/>
              </p:cNvGrpSpPr>
              <p:nvPr/>
            </p:nvGrpSpPr>
            <p:grpSpPr bwMode="auto">
              <a:xfrm flipV="1">
                <a:off x="1095" y="680"/>
                <a:ext cx="176" cy="68"/>
                <a:chOff x="2848" y="848"/>
                <a:chExt cx="140" cy="98"/>
              </a:xfrm>
            </p:grpSpPr>
            <p:sp>
              <p:nvSpPr>
                <p:cNvPr id="3098" name="Line 3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3099" name="Line 3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3100" name="Line 3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3090" name="Line 40"/>
            <p:cNvSpPr>
              <a:spLocks noChangeShapeType="1"/>
            </p:cNvSpPr>
            <p:nvPr/>
          </p:nvSpPr>
          <p:spPr bwMode="auto">
            <a:xfrm>
              <a:off x="535" y="368"/>
              <a:ext cx="0" cy="62"/>
            </a:xfrm>
            <a:prstGeom prst="line">
              <a:avLst/>
            </a:prstGeom>
            <a:noFill/>
            <a:ln w="12700">
              <a:solidFill>
                <a:schemeClr val="tx1"/>
              </a:solidFill>
              <a:round/>
              <a:headEnd/>
              <a:tailEnd/>
            </a:ln>
          </p:spPr>
          <p:txBody>
            <a:bodyPr wrap="none" anchor="ctr"/>
            <a:lstStyle/>
            <a:p>
              <a:endParaRPr lang="en-US"/>
            </a:p>
          </p:txBody>
        </p:sp>
      </p:grpSp>
      <p:sp>
        <p:nvSpPr>
          <p:cNvPr id="3083" name="Line 41"/>
          <p:cNvSpPr>
            <a:spLocks noChangeShapeType="1"/>
          </p:cNvSpPr>
          <p:nvPr/>
        </p:nvSpPr>
        <p:spPr bwMode="auto">
          <a:xfrm>
            <a:off x="1828801" y="2268788"/>
            <a:ext cx="606425" cy="0"/>
          </a:xfrm>
          <a:prstGeom prst="line">
            <a:avLst/>
          </a:prstGeom>
          <a:noFill/>
          <a:ln w="9525">
            <a:solidFill>
              <a:schemeClr val="tx1"/>
            </a:solidFill>
            <a:round/>
            <a:headEnd/>
            <a:tailEnd/>
          </a:ln>
        </p:spPr>
        <p:txBody>
          <a:bodyPr/>
          <a:lstStyle/>
          <a:p>
            <a:endParaRPr lang="en-US"/>
          </a:p>
        </p:txBody>
      </p:sp>
      <p:sp>
        <p:nvSpPr>
          <p:cNvPr id="3084" name="Line 42"/>
          <p:cNvSpPr>
            <a:spLocks noChangeShapeType="1"/>
          </p:cNvSpPr>
          <p:nvPr/>
        </p:nvSpPr>
        <p:spPr bwMode="auto">
          <a:xfrm flipH="1">
            <a:off x="6348413" y="2314825"/>
            <a:ext cx="800100" cy="0"/>
          </a:xfrm>
          <a:prstGeom prst="line">
            <a:avLst/>
          </a:prstGeom>
          <a:noFill/>
          <a:ln w="9525">
            <a:solidFill>
              <a:schemeClr val="tx1"/>
            </a:solidFill>
            <a:round/>
            <a:headEnd/>
            <a:tailEnd/>
          </a:ln>
        </p:spPr>
        <p:txBody>
          <a:bodyPr/>
          <a:lstStyle/>
          <a:p>
            <a:endParaRPr lang="en-US"/>
          </a:p>
        </p:txBody>
      </p:sp>
      <p:sp>
        <p:nvSpPr>
          <p:cNvPr id="3085" name="Line 43"/>
          <p:cNvSpPr>
            <a:spLocks noChangeShapeType="1"/>
          </p:cNvSpPr>
          <p:nvPr/>
        </p:nvSpPr>
        <p:spPr bwMode="auto">
          <a:xfrm flipV="1">
            <a:off x="2674938" y="2354513"/>
            <a:ext cx="0" cy="500063"/>
          </a:xfrm>
          <a:prstGeom prst="line">
            <a:avLst/>
          </a:prstGeom>
          <a:noFill/>
          <a:ln w="25400">
            <a:solidFill>
              <a:srgbClr val="FF0000"/>
            </a:solidFill>
            <a:round/>
            <a:headEnd/>
            <a:tailEnd type="triangle" w="med" len="med"/>
          </a:ln>
        </p:spPr>
        <p:txBody>
          <a:bodyPr/>
          <a:lstStyle/>
          <a:p>
            <a:endParaRPr lang="en-US"/>
          </a:p>
        </p:txBody>
      </p:sp>
      <p:sp>
        <p:nvSpPr>
          <p:cNvPr id="3086" name="Line 44"/>
          <p:cNvSpPr>
            <a:spLocks noChangeShapeType="1"/>
          </p:cNvSpPr>
          <p:nvPr/>
        </p:nvSpPr>
        <p:spPr bwMode="auto">
          <a:xfrm flipV="1">
            <a:off x="6069013" y="2427538"/>
            <a:ext cx="0" cy="500063"/>
          </a:xfrm>
          <a:prstGeom prst="line">
            <a:avLst/>
          </a:prstGeom>
          <a:noFill/>
          <a:ln w="25400">
            <a:solidFill>
              <a:srgbClr val="FF0000"/>
            </a:solidFill>
            <a:round/>
            <a:headEnd/>
            <a:tailEnd type="triangle" w="med" len="med"/>
          </a:ln>
        </p:spPr>
        <p:txBody>
          <a:bodyPr/>
          <a:lstStyle/>
          <a:p>
            <a:endParaRPr lang="en-US"/>
          </a:p>
        </p:txBody>
      </p:sp>
      <p:sp>
        <p:nvSpPr>
          <p:cNvPr id="3087" name="Text Box 45"/>
          <p:cNvSpPr txBox="1">
            <a:spLocks noChangeArrowheads="1"/>
          </p:cNvSpPr>
          <p:nvPr/>
        </p:nvSpPr>
        <p:spPr bwMode="auto">
          <a:xfrm>
            <a:off x="2297113" y="2854575"/>
            <a:ext cx="704424" cy="369332"/>
          </a:xfrm>
          <a:prstGeom prst="rect">
            <a:avLst/>
          </a:prstGeom>
          <a:noFill/>
          <a:ln w="9525">
            <a:noFill/>
            <a:miter lim="800000"/>
            <a:headEnd/>
            <a:tailEnd/>
          </a:ln>
        </p:spPr>
        <p:txBody>
          <a:bodyPr wrap="none">
            <a:spAutoFit/>
          </a:bodyPr>
          <a:lstStyle/>
          <a:p>
            <a:r>
              <a:rPr lang="en-US">
                <a:solidFill>
                  <a:srgbClr val="FF0000"/>
                </a:solidFill>
              </a:rPr>
              <a:t>IPsec</a:t>
            </a:r>
          </a:p>
        </p:txBody>
      </p:sp>
      <p:sp>
        <p:nvSpPr>
          <p:cNvPr id="3088" name="Text Box 46"/>
          <p:cNvSpPr txBox="1">
            <a:spLocks noChangeArrowheads="1"/>
          </p:cNvSpPr>
          <p:nvPr/>
        </p:nvSpPr>
        <p:spPr bwMode="auto">
          <a:xfrm>
            <a:off x="5691188" y="2927600"/>
            <a:ext cx="704424" cy="369332"/>
          </a:xfrm>
          <a:prstGeom prst="rect">
            <a:avLst/>
          </a:prstGeom>
          <a:noFill/>
          <a:ln w="9525">
            <a:noFill/>
            <a:miter lim="800000"/>
            <a:headEnd/>
            <a:tailEnd/>
          </a:ln>
        </p:spPr>
        <p:txBody>
          <a:bodyPr wrap="none">
            <a:spAutoFit/>
          </a:bodyPr>
          <a:lstStyle/>
          <a:p>
            <a:r>
              <a:rPr lang="en-US">
                <a:solidFill>
                  <a:srgbClr val="FF0000"/>
                </a:solidFill>
              </a:rPr>
              <a:t>IPsec</a:t>
            </a:r>
          </a:p>
        </p:txBody>
      </p:sp>
      <p:graphicFrame>
        <p:nvGraphicFramePr>
          <p:cNvPr id="130" name="Object 6"/>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177672984"/>
              </p:ext>
            </p:extLst>
          </p:nvPr>
        </p:nvGraphicFramePr>
        <p:xfrm>
          <a:off x="1201885" y="3651351"/>
          <a:ext cx="611188" cy="520700"/>
        </p:xfrm>
        <a:graphic>
          <a:graphicData uri="http://schemas.openxmlformats.org/presentationml/2006/ole">
            <p:oleObj spid="_x0000_s300252" name="Clip" r:id="rId5" imgW="1305000" imgH="1085760" progId="">
              <p:embed/>
            </p:oleObj>
          </a:graphicData>
        </a:graphic>
      </p:graphicFrame>
      <p:graphicFrame>
        <p:nvGraphicFramePr>
          <p:cNvPr id="131" name="Object 7"/>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67702963"/>
              </p:ext>
            </p:extLst>
          </p:nvPr>
        </p:nvGraphicFramePr>
        <p:xfrm>
          <a:off x="6985148" y="3651351"/>
          <a:ext cx="611188" cy="520700"/>
        </p:xfrm>
        <a:graphic>
          <a:graphicData uri="http://schemas.openxmlformats.org/presentationml/2006/ole">
            <p:oleObj spid="_x0000_s300253" name="Clip" r:id="rId6" imgW="1305000" imgH="1085760" progId="">
              <p:embed/>
            </p:oleObj>
          </a:graphicData>
        </a:graphic>
      </p:graphicFrame>
      <p:sp>
        <p:nvSpPr>
          <p:cNvPr id="132" name="Freeform 8"/>
          <p:cNvSpPr>
            <a:spLocks/>
          </p:cNvSpPr>
          <p:nvPr/>
        </p:nvSpPr>
        <p:spPr bwMode="auto">
          <a:xfrm>
            <a:off x="2705248" y="3390232"/>
            <a:ext cx="3348038" cy="1041352"/>
          </a:xfrm>
          <a:custGeom>
            <a:avLst/>
            <a:gdLst>
              <a:gd name="T0" fmla="*/ 1698 w 1292"/>
              <a:gd name="T1" fmla="*/ 7 h 1255"/>
              <a:gd name="T2" fmla="*/ 248 w 1292"/>
              <a:gd name="T3" fmla="*/ 177 h 1255"/>
              <a:gd name="T4" fmla="*/ 206 w 1292"/>
              <a:gd name="T5" fmla="*/ 585 h 1255"/>
              <a:gd name="T6" fmla="*/ 379 w 1292"/>
              <a:gd name="T7" fmla="*/ 928 h 1255"/>
              <a:gd name="T8" fmla="*/ 1740 w 1292"/>
              <a:gd name="T9" fmla="*/ 975 h 1255"/>
              <a:gd name="T10" fmla="*/ 4593 w 1292"/>
              <a:gd name="T11" fmla="*/ 1263 h 1255"/>
              <a:gd name="T12" fmla="*/ 7063 w 1292"/>
              <a:gd name="T13" fmla="*/ 1385 h 1255"/>
              <a:gd name="T14" fmla="*/ 8513 w 1292"/>
              <a:gd name="T15" fmla="*/ 1143 h 1255"/>
              <a:gd name="T16" fmla="*/ 9025 w 1292"/>
              <a:gd name="T17" fmla="*/ 499 h 1255"/>
              <a:gd name="T18" fmla="*/ 8555 w 1292"/>
              <a:gd name="T19" fmla="*/ 236 h 1255"/>
              <a:gd name="T20" fmla="*/ 5318 w 1292"/>
              <a:gd name="T21" fmla="*/ 128 h 1255"/>
              <a:gd name="T22" fmla="*/ 1698 w 1292"/>
              <a:gd name="T23" fmla="*/ 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chemeClr val="accent2">
              <a:lumMod val="40000"/>
              <a:lumOff val="60000"/>
            </a:schemeClr>
          </a:solidFill>
          <a:ln w="9525">
            <a:noFill/>
            <a:round/>
            <a:headEnd/>
            <a:tailEnd/>
          </a:ln>
        </p:spPr>
        <p:txBody>
          <a:bodyPr wrap="none" anchor="ctr"/>
          <a:lstStyle/>
          <a:p>
            <a:endParaRPr lang="en-US"/>
          </a:p>
        </p:txBody>
      </p:sp>
      <p:sp>
        <p:nvSpPr>
          <p:cNvPr id="136" name="Oval 11"/>
          <p:cNvSpPr>
            <a:spLocks noChangeArrowheads="1"/>
          </p:cNvSpPr>
          <p:nvPr/>
        </p:nvSpPr>
        <p:spPr bwMode="auto">
          <a:xfrm>
            <a:off x="2424261" y="3778351"/>
            <a:ext cx="565150" cy="15875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37" name="Line 12"/>
          <p:cNvSpPr>
            <a:spLocks noChangeShapeType="1"/>
          </p:cNvSpPr>
          <p:nvPr/>
        </p:nvSpPr>
        <p:spPr bwMode="auto">
          <a:xfrm>
            <a:off x="2424261" y="3765651"/>
            <a:ext cx="0" cy="98425"/>
          </a:xfrm>
          <a:prstGeom prst="line">
            <a:avLst/>
          </a:prstGeom>
          <a:noFill/>
          <a:ln w="12700">
            <a:solidFill>
              <a:schemeClr val="tx1"/>
            </a:solidFill>
            <a:round/>
            <a:headEnd/>
            <a:tailEnd/>
          </a:ln>
        </p:spPr>
        <p:txBody>
          <a:bodyPr wrap="none" anchor="ctr"/>
          <a:lstStyle/>
          <a:p>
            <a:endParaRPr lang="en-US"/>
          </a:p>
        </p:txBody>
      </p:sp>
      <p:sp>
        <p:nvSpPr>
          <p:cNvPr id="138" name="Line 13"/>
          <p:cNvSpPr>
            <a:spLocks noChangeShapeType="1"/>
          </p:cNvSpPr>
          <p:nvPr/>
        </p:nvSpPr>
        <p:spPr bwMode="auto">
          <a:xfrm>
            <a:off x="2989411" y="3765651"/>
            <a:ext cx="0" cy="98425"/>
          </a:xfrm>
          <a:prstGeom prst="line">
            <a:avLst/>
          </a:prstGeom>
          <a:noFill/>
          <a:ln w="12700">
            <a:solidFill>
              <a:schemeClr val="tx1"/>
            </a:solidFill>
            <a:round/>
            <a:headEnd/>
            <a:tailEnd/>
          </a:ln>
        </p:spPr>
        <p:txBody>
          <a:bodyPr wrap="none" anchor="ctr"/>
          <a:lstStyle/>
          <a:p>
            <a:endParaRPr lang="en-US"/>
          </a:p>
        </p:txBody>
      </p:sp>
      <p:sp>
        <p:nvSpPr>
          <p:cNvPr id="139" name="Rectangle 14"/>
          <p:cNvSpPr>
            <a:spLocks noChangeArrowheads="1"/>
          </p:cNvSpPr>
          <p:nvPr/>
        </p:nvSpPr>
        <p:spPr bwMode="auto">
          <a:xfrm>
            <a:off x="2424261" y="3765651"/>
            <a:ext cx="560388" cy="96838"/>
          </a:xfrm>
          <a:prstGeom prst="rect">
            <a:avLst/>
          </a:prstGeom>
          <a:solidFill>
            <a:schemeClr val="hlink"/>
          </a:solidFill>
          <a:ln w="12700">
            <a:noFill/>
            <a:miter lim="800000"/>
            <a:headEnd/>
            <a:tailEnd/>
          </a:ln>
        </p:spPr>
        <p:txBody>
          <a:bodyPr wrap="none" anchor="ctr"/>
          <a:lstStyle/>
          <a:p>
            <a:pPr algn="ctr"/>
            <a:endParaRPr lang="en-US" sz="2400">
              <a:latin typeface="Times New Roman" pitchFamily="18" charset="0"/>
            </a:endParaRPr>
          </a:p>
        </p:txBody>
      </p:sp>
      <p:sp>
        <p:nvSpPr>
          <p:cNvPr id="140" name="Oval 15"/>
          <p:cNvSpPr>
            <a:spLocks noChangeArrowheads="1"/>
          </p:cNvSpPr>
          <p:nvPr/>
        </p:nvSpPr>
        <p:spPr bwMode="auto">
          <a:xfrm>
            <a:off x="2419498" y="3651351"/>
            <a:ext cx="565150" cy="184150"/>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41" name="Group 16"/>
          <p:cNvGrpSpPr>
            <a:grpSpLocks/>
          </p:cNvGrpSpPr>
          <p:nvPr/>
        </p:nvGrpSpPr>
        <p:grpSpPr bwMode="auto">
          <a:xfrm>
            <a:off x="2556023" y="3720742"/>
            <a:ext cx="279400" cy="77788"/>
            <a:chOff x="2848" y="848"/>
            <a:chExt cx="140" cy="98"/>
          </a:xfrm>
        </p:grpSpPr>
        <p:sp>
          <p:nvSpPr>
            <p:cNvPr id="146" name="Line 1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47" name="Line 1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48" name="Line 1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42" name="Group 20"/>
          <p:cNvGrpSpPr>
            <a:grpSpLocks/>
          </p:cNvGrpSpPr>
          <p:nvPr/>
        </p:nvGrpSpPr>
        <p:grpSpPr bwMode="auto">
          <a:xfrm flipV="1">
            <a:off x="2556023" y="3713889"/>
            <a:ext cx="279400" cy="77788"/>
            <a:chOff x="2848" y="848"/>
            <a:chExt cx="140" cy="98"/>
          </a:xfrm>
        </p:grpSpPr>
        <p:sp>
          <p:nvSpPr>
            <p:cNvPr id="143" name="Line 2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44" name="Line 2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45" name="Line 2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sp>
        <p:nvSpPr>
          <p:cNvPr id="135" name="Line 24"/>
          <p:cNvSpPr>
            <a:spLocks noChangeShapeType="1"/>
          </p:cNvSpPr>
          <p:nvPr/>
        </p:nvSpPr>
        <p:spPr bwMode="auto">
          <a:xfrm>
            <a:off x="2422673" y="3725964"/>
            <a:ext cx="0" cy="98425"/>
          </a:xfrm>
          <a:prstGeom prst="line">
            <a:avLst/>
          </a:prstGeom>
          <a:noFill/>
          <a:ln w="12700">
            <a:solidFill>
              <a:schemeClr val="tx1"/>
            </a:solidFill>
            <a:round/>
            <a:headEnd/>
            <a:tailEnd/>
          </a:ln>
        </p:spPr>
        <p:txBody>
          <a:bodyPr wrap="none" anchor="ctr"/>
          <a:lstStyle/>
          <a:p>
            <a:endParaRPr lang="en-US"/>
          </a:p>
        </p:txBody>
      </p:sp>
      <p:grpSp>
        <p:nvGrpSpPr>
          <p:cNvPr id="150" name="Group 26"/>
          <p:cNvGrpSpPr>
            <a:grpSpLocks/>
          </p:cNvGrpSpPr>
          <p:nvPr/>
        </p:nvGrpSpPr>
        <p:grpSpPr bwMode="auto">
          <a:xfrm>
            <a:off x="5767535" y="3725967"/>
            <a:ext cx="569913" cy="312739"/>
            <a:chOff x="1009" y="655"/>
            <a:chExt cx="359" cy="197"/>
          </a:xfrm>
        </p:grpSpPr>
        <p:sp>
          <p:nvSpPr>
            <p:cNvPr id="152" name="Oval 27"/>
            <p:cNvSpPr>
              <a:spLocks noChangeArrowheads="1"/>
            </p:cNvSpPr>
            <p:nvPr/>
          </p:nvSpPr>
          <p:spPr bwMode="auto">
            <a:xfrm>
              <a:off x="1012" y="752"/>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53" name="Line 28"/>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n-US"/>
            </a:p>
          </p:txBody>
        </p:sp>
        <p:sp>
          <p:nvSpPr>
            <p:cNvPr id="154" name="Line 29"/>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n-US"/>
            </a:p>
          </p:txBody>
        </p:sp>
        <p:sp>
          <p:nvSpPr>
            <p:cNvPr id="155" name="Rectangle 30"/>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pPr algn="ctr"/>
              <a:endParaRPr lang="en-US" sz="2400">
                <a:latin typeface="Times New Roman" pitchFamily="18" charset="0"/>
              </a:endParaRPr>
            </a:p>
          </p:txBody>
        </p:sp>
        <p:sp>
          <p:nvSpPr>
            <p:cNvPr id="156" name="Oval 31"/>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57" name="Group 32"/>
            <p:cNvGrpSpPr>
              <a:grpSpLocks/>
            </p:cNvGrpSpPr>
            <p:nvPr/>
          </p:nvGrpSpPr>
          <p:grpSpPr bwMode="auto">
            <a:xfrm>
              <a:off x="1102" y="684"/>
              <a:ext cx="168" cy="48"/>
              <a:chOff x="2839" y="1125"/>
              <a:chExt cx="133" cy="91"/>
            </a:xfrm>
          </p:grpSpPr>
          <p:sp>
            <p:nvSpPr>
              <p:cNvPr id="162" name="Line 33"/>
              <p:cNvSpPr>
                <a:spLocks noChangeShapeType="1"/>
              </p:cNvSpPr>
              <p:nvPr/>
            </p:nvSpPr>
            <p:spPr bwMode="auto">
              <a:xfrm flipV="1">
                <a:off x="2839" y="1132"/>
                <a:ext cx="50" cy="2"/>
              </a:xfrm>
              <a:prstGeom prst="line">
                <a:avLst/>
              </a:prstGeom>
              <a:noFill/>
              <a:ln w="28575">
                <a:solidFill>
                  <a:schemeClr val="tx1"/>
                </a:solidFill>
                <a:round/>
                <a:headEnd/>
                <a:tailEnd/>
              </a:ln>
            </p:spPr>
            <p:txBody>
              <a:bodyPr wrap="none" anchor="ctr"/>
              <a:lstStyle/>
              <a:p>
                <a:endParaRPr lang="en-US"/>
              </a:p>
            </p:txBody>
          </p:sp>
          <p:sp>
            <p:nvSpPr>
              <p:cNvPr id="163" name="Line 34"/>
              <p:cNvSpPr>
                <a:spLocks noChangeShapeType="1"/>
              </p:cNvSpPr>
              <p:nvPr/>
            </p:nvSpPr>
            <p:spPr bwMode="auto">
              <a:xfrm>
                <a:off x="2928" y="1216"/>
                <a:ext cx="44" cy="0"/>
              </a:xfrm>
              <a:prstGeom prst="line">
                <a:avLst/>
              </a:prstGeom>
              <a:noFill/>
              <a:ln w="28575">
                <a:solidFill>
                  <a:schemeClr val="tx1"/>
                </a:solidFill>
                <a:round/>
                <a:headEnd/>
                <a:tailEnd/>
              </a:ln>
            </p:spPr>
            <p:txBody>
              <a:bodyPr wrap="none" anchor="ctr"/>
              <a:lstStyle/>
              <a:p>
                <a:endParaRPr lang="en-US"/>
              </a:p>
            </p:txBody>
          </p:sp>
          <p:sp>
            <p:nvSpPr>
              <p:cNvPr id="164" name="Line 35"/>
              <p:cNvSpPr>
                <a:spLocks noChangeShapeType="1"/>
              </p:cNvSpPr>
              <p:nvPr/>
            </p:nvSpPr>
            <p:spPr bwMode="auto">
              <a:xfrm>
                <a:off x="2883" y="1125"/>
                <a:ext cx="52" cy="90"/>
              </a:xfrm>
              <a:prstGeom prst="line">
                <a:avLst/>
              </a:prstGeom>
              <a:noFill/>
              <a:ln w="28575">
                <a:solidFill>
                  <a:schemeClr val="tx1"/>
                </a:solidFill>
                <a:round/>
                <a:headEnd/>
                <a:tailEnd/>
              </a:ln>
            </p:spPr>
            <p:txBody>
              <a:bodyPr wrap="none" anchor="ctr"/>
              <a:lstStyle/>
              <a:p>
                <a:endParaRPr lang="en-US"/>
              </a:p>
            </p:txBody>
          </p:sp>
        </p:grpSp>
        <p:grpSp>
          <p:nvGrpSpPr>
            <p:cNvPr id="158" name="Group 36"/>
            <p:cNvGrpSpPr>
              <a:grpSpLocks/>
            </p:cNvGrpSpPr>
            <p:nvPr/>
          </p:nvGrpSpPr>
          <p:grpSpPr bwMode="auto">
            <a:xfrm flipV="1">
              <a:off x="1098" y="699"/>
              <a:ext cx="176" cy="48"/>
              <a:chOff x="2850" y="1136"/>
              <a:chExt cx="140" cy="93"/>
            </a:xfrm>
          </p:grpSpPr>
          <p:sp>
            <p:nvSpPr>
              <p:cNvPr id="159" name="Line 37"/>
              <p:cNvSpPr>
                <a:spLocks noChangeShapeType="1"/>
              </p:cNvSpPr>
              <p:nvPr/>
            </p:nvSpPr>
            <p:spPr bwMode="auto">
              <a:xfrm flipV="1">
                <a:off x="2850" y="1144"/>
                <a:ext cx="50" cy="2"/>
              </a:xfrm>
              <a:prstGeom prst="line">
                <a:avLst/>
              </a:prstGeom>
              <a:noFill/>
              <a:ln w="28575">
                <a:solidFill>
                  <a:schemeClr val="tx1"/>
                </a:solidFill>
                <a:round/>
                <a:headEnd/>
                <a:tailEnd/>
              </a:ln>
            </p:spPr>
            <p:txBody>
              <a:bodyPr wrap="none" anchor="ctr"/>
              <a:lstStyle/>
              <a:p>
                <a:endParaRPr lang="en-US"/>
              </a:p>
            </p:txBody>
          </p:sp>
          <p:sp>
            <p:nvSpPr>
              <p:cNvPr id="160" name="Line 38"/>
              <p:cNvSpPr>
                <a:spLocks noChangeShapeType="1"/>
              </p:cNvSpPr>
              <p:nvPr/>
            </p:nvSpPr>
            <p:spPr bwMode="auto">
              <a:xfrm>
                <a:off x="2946" y="1228"/>
                <a:ext cx="44" cy="0"/>
              </a:xfrm>
              <a:prstGeom prst="line">
                <a:avLst/>
              </a:prstGeom>
              <a:noFill/>
              <a:ln w="28575">
                <a:solidFill>
                  <a:schemeClr val="tx1"/>
                </a:solidFill>
                <a:round/>
                <a:headEnd/>
                <a:tailEnd/>
              </a:ln>
            </p:spPr>
            <p:txBody>
              <a:bodyPr wrap="none" anchor="ctr"/>
              <a:lstStyle/>
              <a:p>
                <a:endParaRPr lang="en-US"/>
              </a:p>
            </p:txBody>
          </p:sp>
          <p:sp>
            <p:nvSpPr>
              <p:cNvPr id="161" name="Line 39"/>
              <p:cNvSpPr>
                <a:spLocks noChangeShapeType="1"/>
              </p:cNvSpPr>
              <p:nvPr/>
            </p:nvSpPr>
            <p:spPr bwMode="auto">
              <a:xfrm>
                <a:off x="2896" y="1136"/>
                <a:ext cx="52" cy="93"/>
              </a:xfrm>
              <a:prstGeom prst="line">
                <a:avLst/>
              </a:prstGeom>
              <a:noFill/>
              <a:ln w="28575">
                <a:solidFill>
                  <a:schemeClr val="tx1"/>
                </a:solidFill>
                <a:round/>
                <a:headEnd/>
                <a:tailEnd/>
              </a:ln>
            </p:spPr>
            <p:txBody>
              <a:bodyPr wrap="none" anchor="ctr"/>
              <a:lstStyle/>
              <a:p>
                <a:endParaRPr lang="en-US"/>
              </a:p>
            </p:txBody>
          </p:sp>
        </p:grpSp>
      </p:grpSp>
      <p:sp>
        <p:nvSpPr>
          <p:cNvPr id="151" name="Line 40"/>
          <p:cNvSpPr>
            <a:spLocks noChangeShapeType="1"/>
          </p:cNvSpPr>
          <p:nvPr/>
        </p:nvSpPr>
        <p:spPr bwMode="auto">
          <a:xfrm>
            <a:off x="5770710" y="3800577"/>
            <a:ext cx="0" cy="98425"/>
          </a:xfrm>
          <a:prstGeom prst="line">
            <a:avLst/>
          </a:prstGeom>
          <a:noFill/>
          <a:ln w="12700">
            <a:solidFill>
              <a:schemeClr val="tx1"/>
            </a:solidFill>
            <a:round/>
            <a:headEnd/>
            <a:tailEnd/>
          </a:ln>
        </p:spPr>
        <p:txBody>
          <a:bodyPr wrap="none" anchor="ctr"/>
          <a:lstStyle/>
          <a:p>
            <a:endParaRPr lang="en-US"/>
          </a:p>
        </p:txBody>
      </p:sp>
      <p:sp>
        <p:nvSpPr>
          <p:cNvPr id="165" name="Line 41"/>
          <p:cNvSpPr>
            <a:spLocks noChangeShapeType="1"/>
          </p:cNvSpPr>
          <p:nvPr/>
        </p:nvSpPr>
        <p:spPr bwMode="auto">
          <a:xfrm>
            <a:off x="1813073" y="3852964"/>
            <a:ext cx="606425" cy="0"/>
          </a:xfrm>
          <a:prstGeom prst="line">
            <a:avLst/>
          </a:prstGeom>
          <a:noFill/>
          <a:ln w="9525">
            <a:solidFill>
              <a:schemeClr val="tx1"/>
            </a:solidFill>
            <a:round/>
            <a:headEnd/>
            <a:tailEnd/>
          </a:ln>
        </p:spPr>
        <p:txBody>
          <a:bodyPr/>
          <a:lstStyle/>
          <a:p>
            <a:endParaRPr lang="en-US"/>
          </a:p>
        </p:txBody>
      </p:sp>
      <p:sp>
        <p:nvSpPr>
          <p:cNvPr id="166" name="Line 42"/>
          <p:cNvSpPr>
            <a:spLocks noChangeShapeType="1"/>
          </p:cNvSpPr>
          <p:nvPr/>
        </p:nvSpPr>
        <p:spPr bwMode="auto">
          <a:xfrm flipH="1">
            <a:off x="6332685" y="3899001"/>
            <a:ext cx="800100" cy="0"/>
          </a:xfrm>
          <a:prstGeom prst="line">
            <a:avLst/>
          </a:prstGeom>
          <a:noFill/>
          <a:ln w="9525">
            <a:solidFill>
              <a:schemeClr val="tx1"/>
            </a:solidFill>
            <a:round/>
            <a:headEnd/>
            <a:tailEnd/>
          </a:ln>
        </p:spPr>
        <p:txBody>
          <a:bodyPr/>
          <a:lstStyle/>
          <a:p>
            <a:endParaRPr lang="en-US"/>
          </a:p>
        </p:txBody>
      </p:sp>
      <p:sp>
        <p:nvSpPr>
          <p:cNvPr id="167" name="Line 43"/>
          <p:cNvSpPr>
            <a:spLocks noChangeShapeType="1"/>
          </p:cNvSpPr>
          <p:nvPr/>
        </p:nvSpPr>
        <p:spPr bwMode="auto">
          <a:xfrm flipV="1">
            <a:off x="2659210" y="3938689"/>
            <a:ext cx="0" cy="500063"/>
          </a:xfrm>
          <a:prstGeom prst="line">
            <a:avLst/>
          </a:prstGeom>
          <a:noFill/>
          <a:ln w="25400">
            <a:solidFill>
              <a:srgbClr val="FF0000"/>
            </a:solidFill>
            <a:round/>
            <a:headEnd/>
            <a:tailEnd type="triangle" w="med" len="med"/>
          </a:ln>
        </p:spPr>
        <p:txBody>
          <a:bodyPr/>
          <a:lstStyle/>
          <a:p>
            <a:endParaRPr lang="en-US"/>
          </a:p>
        </p:txBody>
      </p:sp>
      <p:sp>
        <p:nvSpPr>
          <p:cNvPr id="168" name="Line 44"/>
          <p:cNvSpPr>
            <a:spLocks noChangeShapeType="1"/>
          </p:cNvSpPr>
          <p:nvPr/>
        </p:nvSpPr>
        <p:spPr bwMode="auto">
          <a:xfrm flipV="1">
            <a:off x="7342460" y="4011714"/>
            <a:ext cx="0" cy="500063"/>
          </a:xfrm>
          <a:prstGeom prst="line">
            <a:avLst/>
          </a:prstGeom>
          <a:noFill/>
          <a:ln w="25400">
            <a:solidFill>
              <a:srgbClr val="FF0000"/>
            </a:solidFill>
            <a:round/>
            <a:headEnd/>
            <a:tailEnd type="triangle" w="med" len="med"/>
          </a:ln>
        </p:spPr>
        <p:txBody>
          <a:bodyPr/>
          <a:lstStyle/>
          <a:p>
            <a:endParaRPr lang="en-US"/>
          </a:p>
        </p:txBody>
      </p:sp>
      <p:sp>
        <p:nvSpPr>
          <p:cNvPr id="169" name="Text Box 45"/>
          <p:cNvSpPr txBox="1">
            <a:spLocks noChangeArrowheads="1"/>
          </p:cNvSpPr>
          <p:nvPr/>
        </p:nvSpPr>
        <p:spPr bwMode="auto">
          <a:xfrm>
            <a:off x="2281385" y="4438751"/>
            <a:ext cx="704424" cy="369332"/>
          </a:xfrm>
          <a:prstGeom prst="rect">
            <a:avLst/>
          </a:prstGeom>
          <a:noFill/>
          <a:ln w="9525">
            <a:noFill/>
            <a:miter lim="800000"/>
            <a:headEnd/>
            <a:tailEnd/>
          </a:ln>
        </p:spPr>
        <p:txBody>
          <a:bodyPr wrap="none">
            <a:spAutoFit/>
          </a:bodyPr>
          <a:lstStyle/>
          <a:p>
            <a:r>
              <a:rPr lang="en-US">
                <a:solidFill>
                  <a:srgbClr val="FF0000"/>
                </a:solidFill>
              </a:rPr>
              <a:t>IPsec</a:t>
            </a:r>
          </a:p>
        </p:txBody>
      </p:sp>
      <p:sp>
        <p:nvSpPr>
          <p:cNvPr id="170" name="Text Box 46"/>
          <p:cNvSpPr txBox="1">
            <a:spLocks noChangeArrowheads="1"/>
          </p:cNvSpPr>
          <p:nvPr/>
        </p:nvSpPr>
        <p:spPr bwMode="auto">
          <a:xfrm>
            <a:off x="6964635" y="4511776"/>
            <a:ext cx="704424" cy="369332"/>
          </a:xfrm>
          <a:prstGeom prst="rect">
            <a:avLst/>
          </a:prstGeom>
          <a:noFill/>
          <a:ln w="9525">
            <a:noFill/>
            <a:miter lim="800000"/>
            <a:headEnd/>
            <a:tailEnd/>
          </a:ln>
        </p:spPr>
        <p:txBody>
          <a:bodyPr wrap="none">
            <a:spAutoFit/>
          </a:bodyPr>
          <a:lstStyle/>
          <a:p>
            <a:r>
              <a:rPr lang="en-US">
                <a:solidFill>
                  <a:srgbClr val="FF0000"/>
                </a:solidFill>
              </a:rPr>
              <a:t>IPsec</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1">
      <a:majorFont>
        <a:latin typeface="Calibri"/>
        <a:ea typeface=""/>
        <a:cs typeface=""/>
      </a:majorFont>
      <a:minorFont>
        <a:latin typeface="Constantia"/>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37870</TotalTime>
  <Words>5655</Words>
  <Application>Microsoft Macintosh PowerPoint</Application>
  <PresentationFormat>On-screen Show (4:3)</PresentationFormat>
  <Paragraphs>839</Paragraphs>
  <Slides>77</Slides>
  <Notes>26</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77</vt:i4>
      </vt:variant>
    </vt:vector>
  </HeadingPairs>
  <TitlesOfParts>
    <vt:vector size="79" baseType="lpstr">
      <vt:lpstr>Flow</vt:lpstr>
      <vt:lpstr>Clip</vt:lpstr>
      <vt:lpstr>Communication protocols and network security</vt:lpstr>
      <vt:lpstr>IPSec</vt:lpstr>
      <vt:lpstr>Virtual Private Network(VPN) </vt:lpstr>
      <vt:lpstr>Slide 4</vt:lpstr>
      <vt:lpstr>Pisec implementation</vt:lpstr>
      <vt:lpstr>Establishing SA</vt:lpstr>
      <vt:lpstr>2 ways of communication</vt:lpstr>
      <vt:lpstr>IPsec Transport Mode</vt:lpstr>
      <vt:lpstr>IPsec – tunneling mode</vt:lpstr>
      <vt:lpstr>IPsec datagram: tunnel mode and ESP</vt:lpstr>
      <vt:lpstr>IPsec datagram: tunnel mode and ESP</vt:lpstr>
      <vt:lpstr>IPsec datagram: tunnel mode in ESP</vt:lpstr>
      <vt:lpstr>IPsec datagram: tunnel mode in ESP</vt:lpstr>
      <vt:lpstr>IPsec datagram: tunnel mode in ESP</vt:lpstr>
      <vt:lpstr>IPsec datagram: tunnel mode in ESP</vt:lpstr>
      <vt:lpstr>How to choose the datagrams for IPsec protection?</vt:lpstr>
      <vt:lpstr>What level of protection does the Ipsec offer?</vt:lpstr>
      <vt:lpstr>Protocol IKE</vt:lpstr>
      <vt:lpstr>IKE has 2 fases</vt:lpstr>
      <vt:lpstr>SSL </vt:lpstr>
      <vt:lpstr>Slide 21</vt:lpstr>
      <vt:lpstr>SSL and TCP/IP</vt:lpstr>
      <vt:lpstr>SSL design</vt:lpstr>
      <vt:lpstr>Simplified SSL</vt:lpstr>
      <vt:lpstr>Simplified SSL: Handshake</vt:lpstr>
      <vt:lpstr>Simplified SSL: key derivation</vt:lpstr>
      <vt:lpstr>Simplified SSL: Data sending</vt:lpstr>
      <vt:lpstr>Simplified SSL: Data sending</vt:lpstr>
      <vt:lpstr>Simplified SSL: Data sending</vt:lpstr>
      <vt:lpstr>Slide 30</vt:lpstr>
      <vt:lpstr>Real SSL: details</vt:lpstr>
      <vt:lpstr>Real SSL: Handshake</vt:lpstr>
      <vt:lpstr>Pravi SSL: Rokovanje</vt:lpstr>
      <vt:lpstr>SSL: conversion to records</vt:lpstr>
      <vt:lpstr>Example of a real handshake</vt:lpstr>
      <vt:lpstr>SSL: key derivation</vt:lpstr>
      <vt:lpstr>Operational security: firewalls and intrusion detection systems </vt:lpstr>
      <vt:lpstr>Network security</vt:lpstr>
      <vt:lpstr>Požarni zid</vt:lpstr>
      <vt:lpstr>Firewal: filtering options</vt:lpstr>
      <vt:lpstr>Stateless filtering</vt:lpstr>
      <vt:lpstr>Slide 42</vt:lpstr>
      <vt:lpstr>Stateless filtering: example</vt:lpstr>
      <vt:lpstr>Stateless filtering: access lists</vt:lpstr>
      <vt:lpstr>Statefull filtering</vt:lpstr>
      <vt:lpstr>Context packet filtering</vt:lpstr>
      <vt:lpstr>Slide 47</vt:lpstr>
      <vt:lpstr>Slide 48</vt:lpstr>
      <vt:lpstr>Slide 49</vt:lpstr>
      <vt:lpstr>Slide 50</vt:lpstr>
      <vt:lpstr>Slide 51</vt:lpstr>
      <vt:lpstr>Slide 52</vt:lpstr>
      <vt:lpstr>Slide 53</vt:lpstr>
      <vt:lpstr>Slide 54</vt:lpstr>
      <vt:lpstr>Attacks and threats </vt:lpstr>
      <vt:lpstr>Slide 56</vt:lpstr>
      <vt:lpstr>Slide 57</vt:lpstr>
      <vt:lpstr>Slide 58</vt:lpstr>
      <vt:lpstr>Slide 59</vt:lpstr>
      <vt:lpstr>Slide 60</vt:lpstr>
      <vt:lpstr>Slide 61</vt:lpstr>
      <vt:lpstr>Slide 62</vt:lpstr>
      <vt:lpstr>Slide 63</vt:lpstr>
      <vt:lpstr>Slide 64</vt:lpstr>
      <vt:lpstr>Slide 65</vt:lpstr>
      <vt:lpstr>Common attacks - DoS Smurf attack(3/5)</vt:lpstr>
      <vt:lpstr>Common attacks - DoS (4/5)</vt:lpstr>
      <vt:lpstr>Common attacks - DoS (5/5)</vt:lpstr>
      <vt:lpstr>Defense against attacks   </vt:lpstr>
      <vt:lpstr>Defense techniques</vt:lpstr>
      <vt:lpstr>Physical protection of the system</vt:lpstr>
      <vt:lpstr>Software update</vt:lpstr>
      <vt:lpstr>Use of AV / firewall</vt:lpstr>
      <vt:lpstr>User accounts protection</vt:lpstr>
      <vt:lpstr>Protection of file/network system</vt:lpstr>
      <vt:lpstr>Application protection</vt:lpstr>
      <vt:lpstr>Next time we go on!</vt:lpstr>
    </vt:vector>
  </TitlesOfParts>
  <Company>UL FRI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Komunikacijski protokoli in omrežna varnost</dc:title>
  <dc:creator>Zoran Bosnić</dc:creator>
  <cp:lastModifiedBy>Andrej (Andy) Brodnik</cp:lastModifiedBy>
  <cp:revision>1332</cp:revision>
  <cp:lastPrinted>2010-11-12T05:39:48Z</cp:lastPrinted>
  <dcterms:created xsi:type="dcterms:W3CDTF">2012-11-09T17:18:51Z</dcterms:created>
  <dcterms:modified xsi:type="dcterms:W3CDTF">2012-11-09T17:19:05Z</dcterms:modified>
</cp:coreProperties>
</file>