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oleObject4.bin" ContentType="application/vnd.openxmlformats-officedocument.oleObject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3.xml" ContentType="application/vnd.openxmlformats-officedocument.drawingml.diagram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2.xml" ContentType="application/vnd.ms-office.drawingml.diagramDrawing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quickStyle1.xml" ContentType="application/vnd.openxmlformats-officedocument.drawingml.diagramStyl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19.bin" ContentType="application/vnd.openxmlformats-officedocument.oleObject"/>
  <Override PartName="/ppt/diagrams/layout2.xml" ContentType="application/vnd.openxmlformats-officedocument.drawingml.diagramLayout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diagrams/drawing1.xml" ContentType="application/vnd.ms-office.drawingml.diagramDrawing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912" r:id="rId1"/>
  </p:sldMasterIdLst>
  <p:notesMasterIdLst>
    <p:notesMasterId r:id="rId79"/>
  </p:notesMasterIdLst>
  <p:handoutMasterIdLst>
    <p:handoutMasterId r:id="rId80"/>
  </p:handoutMasterIdLst>
  <p:sldIdLst>
    <p:sldId id="256" r:id="rId2"/>
    <p:sldId id="355" r:id="rId3"/>
    <p:sldId id="476" r:id="rId4"/>
    <p:sldId id="455" r:id="rId5"/>
    <p:sldId id="456" r:id="rId6"/>
    <p:sldId id="484" r:id="rId7"/>
    <p:sldId id="489" r:id="rId8"/>
    <p:sldId id="485" r:id="rId9"/>
    <p:sldId id="486" r:id="rId10"/>
    <p:sldId id="490" r:id="rId11"/>
    <p:sldId id="492" r:id="rId12"/>
    <p:sldId id="496" r:id="rId13"/>
    <p:sldId id="497" r:id="rId14"/>
    <p:sldId id="498" r:id="rId15"/>
    <p:sldId id="499" r:id="rId16"/>
    <p:sldId id="500" r:id="rId17"/>
    <p:sldId id="471" r:id="rId18"/>
    <p:sldId id="472" r:id="rId19"/>
    <p:sldId id="474" r:id="rId20"/>
    <p:sldId id="522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23" r:id="rId30"/>
    <p:sldId id="510" r:id="rId31"/>
    <p:sldId id="511" r:id="rId32"/>
    <p:sldId id="514" r:id="rId33"/>
    <p:sldId id="516" r:id="rId34"/>
    <p:sldId id="518" r:id="rId35"/>
    <p:sldId id="520" r:id="rId36"/>
    <p:sldId id="521" r:id="rId37"/>
    <p:sldId id="524" r:id="rId38"/>
    <p:sldId id="538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9" r:id="rId50"/>
    <p:sldId id="541" r:id="rId51"/>
    <p:sldId id="542" r:id="rId52"/>
    <p:sldId id="543" r:id="rId53"/>
    <p:sldId id="544" r:id="rId54"/>
    <p:sldId id="545" r:id="rId55"/>
    <p:sldId id="547" r:id="rId56"/>
    <p:sldId id="549" r:id="rId57"/>
    <p:sldId id="562" r:id="rId58"/>
    <p:sldId id="561" r:id="rId59"/>
    <p:sldId id="557" r:id="rId60"/>
    <p:sldId id="555" r:id="rId61"/>
    <p:sldId id="556" r:id="rId62"/>
    <p:sldId id="553" r:id="rId63"/>
    <p:sldId id="554" r:id="rId64"/>
    <p:sldId id="550" r:id="rId65"/>
    <p:sldId id="551" r:id="rId66"/>
    <p:sldId id="552" r:id="rId67"/>
    <p:sldId id="559" r:id="rId68"/>
    <p:sldId id="560" r:id="rId69"/>
    <p:sldId id="563" r:id="rId70"/>
    <p:sldId id="564" r:id="rId71"/>
    <p:sldId id="565" r:id="rId72"/>
    <p:sldId id="567" r:id="rId73"/>
    <p:sldId id="566" r:id="rId74"/>
    <p:sldId id="568" r:id="rId75"/>
    <p:sldId id="569" r:id="rId76"/>
    <p:sldId id="570" r:id="rId77"/>
    <p:sldId id="277" r:id="rId7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clrMru>
    <a:srgbClr val="E9F549"/>
    <a:srgbClr val="FFC000"/>
    <a:srgbClr val="0F6FC6"/>
    <a:srgbClr val="F3E7FF"/>
    <a:srgbClr val="E8D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734" autoAdjust="0"/>
    <p:restoredTop sz="94660"/>
  </p:normalViewPr>
  <p:slideViewPr>
    <p:cSldViewPr>
      <p:cViewPr varScale="1">
        <p:scale>
          <a:sx n="148" d="100"/>
          <a:sy n="148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tableStyles" Target="tableStyles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presProps" Target="presProps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notesMaster" Target="notesMasters/notesMaster1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83" Type="http://schemas.openxmlformats.org/officeDocument/2006/relationships/viewProps" Target="view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CABA3-D449-4ECB-A736-DE537FA48EC4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992FC792-D35E-40E6-9593-832CB5F8FBC1}">
      <dgm:prSet phldrT="[Text]" custT="1"/>
      <dgm:spPr/>
      <dgm:t>
        <a:bodyPr/>
        <a:lstStyle/>
        <a:p>
          <a:r>
            <a:rPr lang="sl-SI" sz="1200" dirty="0" smtClean="0">
              <a:latin typeface="+mj-lt"/>
            </a:rPr>
            <a:t>1</a:t>
          </a:r>
          <a:endParaRPr lang="sl-SI" sz="1200" dirty="0">
            <a:latin typeface="+mj-lt"/>
          </a:endParaRPr>
        </a:p>
      </dgm:t>
    </dgm:pt>
    <dgm:pt modelId="{08CEF93C-EF98-445E-B46E-CEF0D67E6344}" type="parTrans" cxnId="{F7D7BD31-51CD-40DB-9058-14258724007D}">
      <dgm:prSet/>
      <dgm:spPr/>
      <dgm:t>
        <a:bodyPr/>
        <a:lstStyle/>
        <a:p>
          <a:endParaRPr lang="sl-SI"/>
        </a:p>
      </dgm:t>
    </dgm:pt>
    <dgm:pt modelId="{80B51598-C4A8-401A-AE56-9C016BF99272}" type="sibTrans" cxnId="{F7D7BD31-51CD-40DB-9058-14258724007D}">
      <dgm:prSet/>
      <dgm:spPr/>
      <dgm:t>
        <a:bodyPr/>
        <a:lstStyle/>
        <a:p>
          <a:endParaRPr lang="sl-SI"/>
        </a:p>
      </dgm:t>
    </dgm:pt>
    <dgm:pt modelId="{32C9A24D-E19C-4EB2-85FB-6AF95610FBD9}">
      <dgm:prSet phldrT="[Text]" custT="1"/>
      <dgm:spPr/>
      <dgm:t>
        <a:bodyPr/>
        <a:lstStyle/>
        <a:p>
          <a:r>
            <a:rPr lang="sl-SI" sz="1200" dirty="0" smtClean="0">
              <a:latin typeface="+mj-lt"/>
            </a:rPr>
            <a:t>2</a:t>
          </a:r>
          <a:endParaRPr lang="sl-SI" sz="1200" dirty="0">
            <a:latin typeface="+mj-lt"/>
          </a:endParaRPr>
        </a:p>
      </dgm:t>
    </dgm:pt>
    <dgm:pt modelId="{ADE9F15A-2F8E-45DD-BDAA-ADA13D91B1B7}" type="parTrans" cxnId="{652952B5-8921-4454-B07A-7E81D23ABC26}">
      <dgm:prSet/>
      <dgm:spPr/>
      <dgm:t>
        <a:bodyPr/>
        <a:lstStyle/>
        <a:p>
          <a:endParaRPr lang="sl-SI"/>
        </a:p>
      </dgm:t>
    </dgm:pt>
    <dgm:pt modelId="{B5F10F08-5130-41F9-8EEE-1CB55EE98BE4}" type="sibTrans" cxnId="{652952B5-8921-4454-B07A-7E81D23ABC26}">
      <dgm:prSet/>
      <dgm:spPr/>
      <dgm:t>
        <a:bodyPr/>
        <a:lstStyle/>
        <a:p>
          <a:endParaRPr lang="sl-SI"/>
        </a:p>
      </dgm:t>
    </dgm:pt>
    <dgm:pt modelId="{17CA423C-7216-4B14-980A-CF26D391805E}">
      <dgm:prSet phldrT="[Text]" custT="1"/>
      <dgm:spPr/>
      <dgm:t>
        <a:bodyPr/>
        <a:lstStyle/>
        <a:p>
          <a:r>
            <a:rPr lang="sl-SI" sz="1400" dirty="0" smtClean="0">
              <a:latin typeface="+mj-lt"/>
            </a:rPr>
            <a:t>Strežnik </a:t>
          </a:r>
          <a:r>
            <a:rPr lang="sl-SI" sz="1400" u="sng" dirty="0" smtClean="0">
              <a:latin typeface="+mj-lt"/>
            </a:rPr>
            <a:t>izbere algoritem</a:t>
          </a:r>
          <a:r>
            <a:rPr lang="sl-SI" sz="1400" dirty="0" smtClean="0">
              <a:latin typeface="+mj-lt"/>
            </a:rPr>
            <a:t> s seznama, vrne izbiro, </a:t>
          </a:r>
          <a:r>
            <a:rPr lang="sl-SI" sz="1400" u="sng" dirty="0" smtClean="0">
              <a:latin typeface="+mj-lt"/>
            </a:rPr>
            <a:t>certifikat</a:t>
          </a:r>
          <a:r>
            <a:rPr lang="sl-SI" sz="1400" dirty="0" smtClean="0">
              <a:latin typeface="+mj-lt"/>
            </a:rPr>
            <a:t> in svoj </a:t>
          </a:r>
          <a:r>
            <a:rPr lang="sl-SI" sz="1400" u="sng" dirty="0" smtClean="0">
              <a:latin typeface="+mj-lt"/>
            </a:rPr>
            <a:t>žeton</a:t>
          </a:r>
          <a:endParaRPr lang="sl-SI" sz="1400" dirty="0">
            <a:latin typeface="+mj-lt"/>
          </a:endParaRPr>
        </a:p>
      </dgm:t>
    </dgm:pt>
    <dgm:pt modelId="{E045B091-1FBC-4E71-A0FD-0A64BAFB0D01}" type="parTrans" cxnId="{88BE0C95-674E-477C-B2B2-BB72645AAFB4}">
      <dgm:prSet/>
      <dgm:spPr/>
      <dgm:t>
        <a:bodyPr/>
        <a:lstStyle/>
        <a:p>
          <a:endParaRPr lang="sl-SI"/>
        </a:p>
      </dgm:t>
    </dgm:pt>
    <dgm:pt modelId="{E4CF6943-E37B-45B4-A17C-6C698FA00565}" type="sibTrans" cxnId="{88BE0C95-674E-477C-B2B2-BB72645AAFB4}">
      <dgm:prSet/>
      <dgm:spPr/>
      <dgm:t>
        <a:bodyPr/>
        <a:lstStyle/>
        <a:p>
          <a:endParaRPr lang="sl-SI"/>
        </a:p>
      </dgm:t>
    </dgm:pt>
    <dgm:pt modelId="{77F43D77-FF86-4A8F-AA16-5BE218FD5512}">
      <dgm:prSet phldrT="[Text]" custT="1"/>
      <dgm:spPr/>
      <dgm:t>
        <a:bodyPr/>
        <a:lstStyle/>
        <a:p>
          <a:r>
            <a:rPr lang="sl-SI" sz="1200" dirty="0" smtClean="0">
              <a:latin typeface="+mj-lt"/>
            </a:rPr>
            <a:t>3</a:t>
          </a:r>
          <a:endParaRPr lang="sl-SI" sz="1200" dirty="0">
            <a:latin typeface="+mj-lt"/>
          </a:endParaRPr>
        </a:p>
      </dgm:t>
    </dgm:pt>
    <dgm:pt modelId="{93CD4276-CEC4-4DB3-B99B-D4187F458F9A}" type="parTrans" cxnId="{2F6E6E88-44A6-4C0B-B0F2-07CB6F00A577}">
      <dgm:prSet/>
      <dgm:spPr/>
      <dgm:t>
        <a:bodyPr/>
        <a:lstStyle/>
        <a:p>
          <a:endParaRPr lang="sl-SI"/>
        </a:p>
      </dgm:t>
    </dgm:pt>
    <dgm:pt modelId="{1969CFDF-F2A4-4378-95B9-AD2B6CF49853}" type="sibTrans" cxnId="{2F6E6E88-44A6-4C0B-B0F2-07CB6F00A577}">
      <dgm:prSet/>
      <dgm:spPr/>
      <dgm:t>
        <a:bodyPr/>
        <a:lstStyle/>
        <a:p>
          <a:endParaRPr lang="sl-SI"/>
        </a:p>
      </dgm:t>
    </dgm:pt>
    <dgm:pt modelId="{8A7FDE78-B909-4CA5-930E-3A31064B9754}">
      <dgm:prSet phldrT="[Text]" custT="1"/>
      <dgm:spPr/>
      <dgm:t>
        <a:bodyPr/>
        <a:lstStyle/>
        <a:p>
          <a:r>
            <a:rPr lang="en-US" sz="1400" dirty="0" err="1" smtClean="0">
              <a:latin typeface="+mj-lt"/>
            </a:rPr>
            <a:t>odjemalec</a:t>
          </a:r>
          <a:r>
            <a:rPr lang="sl-SI" sz="1400" dirty="0" smtClean="0">
              <a:latin typeface="+mj-lt"/>
            </a:rPr>
            <a:t> preveri certifikat, generira </a:t>
          </a:r>
          <a:r>
            <a:rPr lang="sl-SI" sz="1400" u="sng" dirty="0" smtClean="0">
              <a:latin typeface="+mj-lt"/>
            </a:rPr>
            <a:t>PMS, z javnim ključem</a:t>
          </a:r>
          <a:r>
            <a:rPr lang="sl-SI" sz="1400" dirty="0" smtClean="0">
              <a:latin typeface="+mj-lt"/>
            </a:rPr>
            <a:t> strežnika ga kriptira in pošlje strežniku</a:t>
          </a:r>
          <a:endParaRPr lang="sl-SI" sz="1400" dirty="0">
            <a:latin typeface="+mj-lt"/>
          </a:endParaRPr>
        </a:p>
      </dgm:t>
    </dgm:pt>
    <dgm:pt modelId="{677C2371-5E1C-4404-A679-8A4699CF9A2A}" type="parTrans" cxnId="{1C94A1FF-1014-4D46-BBA1-91ED8CDD5021}">
      <dgm:prSet/>
      <dgm:spPr/>
      <dgm:t>
        <a:bodyPr/>
        <a:lstStyle/>
        <a:p>
          <a:endParaRPr lang="sl-SI"/>
        </a:p>
      </dgm:t>
    </dgm:pt>
    <dgm:pt modelId="{B862362A-04D2-4D1F-A40D-8B5C7CF4F3AE}" type="sibTrans" cxnId="{1C94A1FF-1014-4D46-BBA1-91ED8CDD5021}">
      <dgm:prSet/>
      <dgm:spPr/>
      <dgm:t>
        <a:bodyPr/>
        <a:lstStyle/>
        <a:p>
          <a:endParaRPr lang="sl-SI"/>
        </a:p>
      </dgm:t>
    </dgm:pt>
    <dgm:pt modelId="{9E0F9253-CD24-4CD7-8941-ECAA81DB751D}">
      <dgm:prSet phldrT="[Text]" custT="1"/>
      <dgm:spPr/>
      <dgm:t>
        <a:bodyPr/>
        <a:lstStyle/>
        <a:p>
          <a:r>
            <a:rPr lang="en-US" sz="1400" dirty="0" err="1" smtClean="0">
              <a:latin typeface="+mj-lt"/>
            </a:rPr>
            <a:t>odjemalec</a:t>
          </a:r>
          <a:r>
            <a:rPr lang="sl-SI" sz="1400" dirty="0" smtClean="0">
              <a:latin typeface="+mj-lt"/>
            </a:rPr>
            <a:t> pošlje </a:t>
          </a:r>
          <a:r>
            <a:rPr lang="sl-SI" sz="1400" u="sng" dirty="0" smtClean="0">
              <a:latin typeface="+mj-lt"/>
            </a:rPr>
            <a:t>seznam podprtih algoritmov</a:t>
          </a:r>
          <a:r>
            <a:rPr lang="sl-SI" sz="1400" dirty="0" smtClean="0">
              <a:latin typeface="+mj-lt"/>
            </a:rPr>
            <a:t> + </a:t>
          </a:r>
          <a:r>
            <a:rPr lang="sl-SI" sz="1400" u="sng" dirty="0" smtClean="0">
              <a:latin typeface="+mj-lt"/>
            </a:rPr>
            <a:t>žeton</a:t>
          </a:r>
          <a:endParaRPr lang="sl-SI" sz="1400" dirty="0">
            <a:latin typeface="+mj-lt"/>
          </a:endParaRPr>
        </a:p>
      </dgm:t>
    </dgm:pt>
    <dgm:pt modelId="{0D05143F-D16F-4A50-970F-6415A26EBF19}" type="sibTrans" cxnId="{C23CB5DF-A953-4A8E-BFC0-5B5F96C4CA6E}">
      <dgm:prSet/>
      <dgm:spPr/>
      <dgm:t>
        <a:bodyPr/>
        <a:lstStyle/>
        <a:p>
          <a:endParaRPr lang="sl-SI"/>
        </a:p>
      </dgm:t>
    </dgm:pt>
    <dgm:pt modelId="{50B7E84C-B9B2-4FEF-AD8B-F6A2023E2CD8}" type="parTrans" cxnId="{C23CB5DF-A953-4A8E-BFC0-5B5F96C4CA6E}">
      <dgm:prSet/>
      <dgm:spPr/>
      <dgm:t>
        <a:bodyPr/>
        <a:lstStyle/>
        <a:p>
          <a:endParaRPr lang="sl-SI"/>
        </a:p>
      </dgm:t>
    </dgm:pt>
    <dgm:pt modelId="{F1503CEB-4768-4BD0-A1FF-93CC041177EC}">
      <dgm:prSet phldrT="[Text]" custT="1"/>
      <dgm:spPr/>
      <dgm:t>
        <a:bodyPr/>
        <a:lstStyle/>
        <a:p>
          <a:r>
            <a:rPr lang="en-US" sz="1400" dirty="0" err="1" smtClean="0">
              <a:latin typeface="+mj-lt"/>
            </a:rPr>
            <a:t>odjemalec</a:t>
          </a:r>
          <a:r>
            <a:rPr lang="sl-SI" sz="1400" dirty="0" smtClean="0">
              <a:latin typeface="+mj-lt"/>
            </a:rPr>
            <a:t> in strežnik neodvisno </a:t>
          </a:r>
          <a:r>
            <a:rPr lang="sl-SI" sz="1400" u="sng" dirty="0" smtClean="0">
              <a:latin typeface="+mj-lt"/>
            </a:rPr>
            <a:t>izračunata enkripcijske in MAC ključe</a:t>
          </a:r>
          <a:r>
            <a:rPr lang="sl-SI" sz="1400" dirty="0" smtClean="0">
              <a:latin typeface="+mj-lt"/>
            </a:rPr>
            <a:t> iz PMS in žetonov.</a:t>
          </a:r>
          <a:endParaRPr lang="sl-SI" sz="1400" dirty="0">
            <a:latin typeface="+mj-lt"/>
          </a:endParaRPr>
        </a:p>
      </dgm:t>
    </dgm:pt>
    <dgm:pt modelId="{57FDC954-A2D1-40E2-9199-9612C24239DD}" type="parTrans" cxnId="{5D269FB6-ECA9-4C42-BC0C-216B49E774BC}">
      <dgm:prSet/>
      <dgm:spPr/>
      <dgm:t>
        <a:bodyPr/>
        <a:lstStyle/>
        <a:p>
          <a:endParaRPr lang="sl-SI"/>
        </a:p>
      </dgm:t>
    </dgm:pt>
    <dgm:pt modelId="{452DA89A-D87B-4967-8FD8-F69D6D4F156D}" type="sibTrans" cxnId="{5D269FB6-ECA9-4C42-BC0C-216B49E774BC}">
      <dgm:prSet/>
      <dgm:spPr/>
      <dgm:t>
        <a:bodyPr/>
        <a:lstStyle/>
        <a:p>
          <a:endParaRPr lang="sl-SI"/>
        </a:p>
      </dgm:t>
    </dgm:pt>
    <dgm:pt modelId="{1FE7E304-B470-4E48-9685-5348E339B212}">
      <dgm:prSet phldrT="[Text]" custT="1"/>
      <dgm:spPr/>
      <dgm:t>
        <a:bodyPr/>
        <a:lstStyle/>
        <a:p>
          <a:r>
            <a:rPr lang="sl-SI" sz="1200" dirty="0" smtClean="0">
              <a:latin typeface="+mj-lt"/>
            </a:rPr>
            <a:t>4</a:t>
          </a:r>
          <a:endParaRPr lang="sl-SI" sz="1200" dirty="0">
            <a:latin typeface="+mj-lt"/>
          </a:endParaRPr>
        </a:p>
      </dgm:t>
    </dgm:pt>
    <dgm:pt modelId="{FED98EFA-31F4-4E89-AE41-B5198C04F828}" type="parTrans" cxnId="{E651C8E4-CB4D-4991-BF99-F9F38EE03B11}">
      <dgm:prSet/>
      <dgm:spPr/>
      <dgm:t>
        <a:bodyPr/>
        <a:lstStyle/>
        <a:p>
          <a:endParaRPr lang="sl-SI"/>
        </a:p>
      </dgm:t>
    </dgm:pt>
    <dgm:pt modelId="{2AFC5EF1-0749-4446-AD88-04058BC24D34}" type="sibTrans" cxnId="{E651C8E4-CB4D-4991-BF99-F9F38EE03B11}">
      <dgm:prSet/>
      <dgm:spPr/>
      <dgm:t>
        <a:bodyPr/>
        <a:lstStyle/>
        <a:p>
          <a:endParaRPr lang="sl-SI"/>
        </a:p>
      </dgm:t>
    </dgm:pt>
    <dgm:pt modelId="{2A588694-9E3B-4A38-B77B-06422B7679F1}">
      <dgm:prSet custT="1"/>
      <dgm:spPr/>
      <dgm:t>
        <a:bodyPr/>
        <a:lstStyle/>
        <a:p>
          <a:r>
            <a:rPr lang="en-US" sz="1400" dirty="0" err="1" smtClean="0">
              <a:latin typeface="+mj-lt"/>
            </a:rPr>
            <a:t>odjemalec</a:t>
          </a:r>
          <a:r>
            <a:rPr lang="sl-SI" sz="1400" dirty="0" smtClean="0">
              <a:latin typeface="+mj-lt"/>
            </a:rPr>
            <a:t> pošlje MAC od vseh sporočil v rokovanju.</a:t>
          </a:r>
        </a:p>
      </dgm:t>
    </dgm:pt>
    <dgm:pt modelId="{792E6351-84A3-4FF6-880A-C0FD7B30B1DD}" type="parTrans" cxnId="{8DA1C6DE-26A1-4D61-A10F-2D75F21789BB}">
      <dgm:prSet/>
      <dgm:spPr/>
      <dgm:t>
        <a:bodyPr/>
        <a:lstStyle/>
        <a:p>
          <a:endParaRPr lang="sl-SI"/>
        </a:p>
      </dgm:t>
    </dgm:pt>
    <dgm:pt modelId="{B48C0E64-6B85-469A-B7EA-667545AE5524}" type="sibTrans" cxnId="{8DA1C6DE-26A1-4D61-A10F-2D75F21789BB}">
      <dgm:prSet/>
      <dgm:spPr/>
      <dgm:t>
        <a:bodyPr/>
        <a:lstStyle/>
        <a:p>
          <a:endParaRPr lang="sl-SI"/>
        </a:p>
      </dgm:t>
    </dgm:pt>
    <dgm:pt modelId="{6A08FE8E-9827-410E-A256-7948F6EA1779}">
      <dgm:prSet custT="1"/>
      <dgm:spPr/>
      <dgm:t>
        <a:bodyPr/>
        <a:lstStyle/>
        <a:p>
          <a:r>
            <a:rPr lang="sl-SI" sz="1400" dirty="0" smtClean="0">
              <a:latin typeface="+mj-lt"/>
            </a:rPr>
            <a:t>Strežnik pošlje MAC vseh sporočil v rokovanju.</a:t>
          </a:r>
          <a:endParaRPr lang="en-US" sz="1400" dirty="0" smtClean="0">
            <a:latin typeface="+mj-lt"/>
          </a:endParaRPr>
        </a:p>
      </dgm:t>
    </dgm:pt>
    <dgm:pt modelId="{F3F17235-C02F-424A-8458-B307EE10BD41}" type="parTrans" cxnId="{3E17294A-B438-4F9F-8E5F-52584AC8B4C5}">
      <dgm:prSet/>
      <dgm:spPr/>
      <dgm:t>
        <a:bodyPr/>
        <a:lstStyle/>
        <a:p>
          <a:endParaRPr lang="sl-SI"/>
        </a:p>
      </dgm:t>
    </dgm:pt>
    <dgm:pt modelId="{16ED631A-81C9-486A-B18F-0E598795206E}" type="sibTrans" cxnId="{3E17294A-B438-4F9F-8E5F-52584AC8B4C5}">
      <dgm:prSet/>
      <dgm:spPr/>
      <dgm:t>
        <a:bodyPr/>
        <a:lstStyle/>
        <a:p>
          <a:endParaRPr lang="sl-SI"/>
        </a:p>
      </dgm:t>
    </dgm:pt>
    <dgm:pt modelId="{0472B5E9-CA05-4DD9-99EA-36589E24EB1C}">
      <dgm:prSet phldrT="[Text]" custT="1"/>
      <dgm:spPr/>
      <dgm:t>
        <a:bodyPr/>
        <a:lstStyle/>
        <a:p>
          <a:r>
            <a:rPr lang="sl-SI" sz="1200" dirty="0" smtClean="0">
              <a:latin typeface="+mj-lt"/>
            </a:rPr>
            <a:t>5</a:t>
          </a:r>
          <a:endParaRPr lang="sl-SI" sz="1200" dirty="0">
            <a:latin typeface="+mj-lt"/>
          </a:endParaRPr>
        </a:p>
      </dgm:t>
    </dgm:pt>
    <dgm:pt modelId="{517B16CE-FEBF-4557-B515-49EFCBA6FC33}" type="parTrans" cxnId="{215BFAF3-00CF-4729-8E15-F94DE09BF5D9}">
      <dgm:prSet/>
      <dgm:spPr/>
      <dgm:t>
        <a:bodyPr/>
        <a:lstStyle/>
        <a:p>
          <a:endParaRPr lang="sl-SI"/>
        </a:p>
      </dgm:t>
    </dgm:pt>
    <dgm:pt modelId="{0374503B-11EB-4A91-8A50-557DB2305387}" type="sibTrans" cxnId="{215BFAF3-00CF-4729-8E15-F94DE09BF5D9}">
      <dgm:prSet/>
      <dgm:spPr/>
      <dgm:t>
        <a:bodyPr/>
        <a:lstStyle/>
        <a:p>
          <a:endParaRPr lang="sl-SI"/>
        </a:p>
      </dgm:t>
    </dgm:pt>
    <dgm:pt modelId="{1FF851D5-83A5-471C-87F5-0E5E3A8F3A54}">
      <dgm:prSet custT="1"/>
      <dgm:spPr/>
      <dgm:t>
        <a:bodyPr/>
        <a:lstStyle/>
        <a:p>
          <a:r>
            <a:rPr lang="sl-SI" sz="1200" dirty="0" smtClean="0">
              <a:latin typeface="+mj-lt"/>
            </a:rPr>
            <a:t>6</a:t>
          </a:r>
        </a:p>
      </dgm:t>
    </dgm:pt>
    <dgm:pt modelId="{6D5B0E11-3627-4D7C-98E8-3D627FF19A96}" type="parTrans" cxnId="{5B578E87-D337-4AC1-B69D-CD5D6DB97868}">
      <dgm:prSet/>
      <dgm:spPr/>
      <dgm:t>
        <a:bodyPr/>
        <a:lstStyle/>
        <a:p>
          <a:endParaRPr lang="sl-SI"/>
        </a:p>
      </dgm:t>
    </dgm:pt>
    <dgm:pt modelId="{6CCD3C0C-FB7D-4F96-B2F9-0B78DC76500D}" type="sibTrans" cxnId="{5B578E87-D337-4AC1-B69D-CD5D6DB97868}">
      <dgm:prSet/>
      <dgm:spPr/>
      <dgm:t>
        <a:bodyPr/>
        <a:lstStyle/>
        <a:p>
          <a:endParaRPr lang="sl-SI"/>
        </a:p>
      </dgm:t>
    </dgm:pt>
    <dgm:pt modelId="{D973359E-D588-4549-9905-D0091CB980E9}" type="pres">
      <dgm:prSet presAssocID="{A2ECABA3-D449-4ECB-A736-DE537FA48E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21F3104-03E1-4086-84BF-D6AE3B2AE156}" type="pres">
      <dgm:prSet presAssocID="{992FC792-D35E-40E6-9593-832CB5F8FBC1}" presName="composite" presStyleCnt="0"/>
      <dgm:spPr/>
    </dgm:pt>
    <dgm:pt modelId="{901B8757-9066-418C-9943-89D02C76F1EE}" type="pres">
      <dgm:prSet presAssocID="{992FC792-D35E-40E6-9593-832CB5F8FBC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CE962A2-1001-4CBF-82CA-F82AB7277C9C}" type="pres">
      <dgm:prSet presAssocID="{992FC792-D35E-40E6-9593-832CB5F8FBC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EE9A80-BFD8-4082-91CC-F5A41E2789C4}" type="pres">
      <dgm:prSet presAssocID="{80B51598-C4A8-401A-AE56-9C016BF99272}" presName="sp" presStyleCnt="0"/>
      <dgm:spPr/>
    </dgm:pt>
    <dgm:pt modelId="{B58428D7-1012-4D87-B537-3F50A3EDD07C}" type="pres">
      <dgm:prSet presAssocID="{32C9A24D-E19C-4EB2-85FB-6AF95610FBD9}" presName="composite" presStyleCnt="0"/>
      <dgm:spPr/>
    </dgm:pt>
    <dgm:pt modelId="{FE19C0DA-4F56-4BF6-8D1A-7C36DE8050BF}" type="pres">
      <dgm:prSet presAssocID="{32C9A24D-E19C-4EB2-85FB-6AF95610FBD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792E50D-2808-43ED-BD89-F5EA010A7B41}" type="pres">
      <dgm:prSet presAssocID="{32C9A24D-E19C-4EB2-85FB-6AF95610FBD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24C2A4-8BCE-4792-9FA3-865251344B3F}" type="pres">
      <dgm:prSet presAssocID="{B5F10F08-5130-41F9-8EEE-1CB55EE98BE4}" presName="sp" presStyleCnt="0"/>
      <dgm:spPr/>
    </dgm:pt>
    <dgm:pt modelId="{4100AB35-EC49-4FF4-A8F9-E96467A6833C}" type="pres">
      <dgm:prSet presAssocID="{77F43D77-FF86-4A8F-AA16-5BE218FD5512}" presName="composite" presStyleCnt="0"/>
      <dgm:spPr/>
    </dgm:pt>
    <dgm:pt modelId="{F8C775CE-533D-4584-BD1A-049D58E779D4}" type="pres">
      <dgm:prSet presAssocID="{77F43D77-FF86-4A8F-AA16-5BE218FD551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A8F444-23ED-472A-AC0C-05871B6B5C2D}" type="pres">
      <dgm:prSet presAssocID="{77F43D77-FF86-4A8F-AA16-5BE218FD551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1C72DD-F9F1-441F-A942-6319D82CDBAE}" type="pres">
      <dgm:prSet presAssocID="{1969CFDF-F2A4-4378-95B9-AD2B6CF49853}" presName="sp" presStyleCnt="0"/>
      <dgm:spPr/>
    </dgm:pt>
    <dgm:pt modelId="{AAA2EF35-F74E-4CFC-A500-35F0EB2A67F7}" type="pres">
      <dgm:prSet presAssocID="{1FE7E304-B470-4E48-9685-5348E339B212}" presName="composite" presStyleCnt="0"/>
      <dgm:spPr/>
    </dgm:pt>
    <dgm:pt modelId="{4CF3EE56-8936-4513-8370-176C618F1EA4}" type="pres">
      <dgm:prSet presAssocID="{1FE7E304-B470-4E48-9685-5348E339B21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590B75-61E4-4261-8484-AF3FB981D527}" type="pres">
      <dgm:prSet presAssocID="{1FE7E304-B470-4E48-9685-5348E339B21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FDEFF3B-A2E8-463E-979F-C88621895510}" type="pres">
      <dgm:prSet presAssocID="{2AFC5EF1-0749-4446-AD88-04058BC24D34}" presName="sp" presStyleCnt="0"/>
      <dgm:spPr/>
    </dgm:pt>
    <dgm:pt modelId="{5FF32422-6364-41D4-95D3-75E42CD03AAC}" type="pres">
      <dgm:prSet presAssocID="{0472B5E9-CA05-4DD9-99EA-36589E24EB1C}" presName="composite" presStyleCnt="0"/>
      <dgm:spPr/>
    </dgm:pt>
    <dgm:pt modelId="{7E6A8FFF-D78C-45BE-98C9-BE834FC64D1C}" type="pres">
      <dgm:prSet presAssocID="{0472B5E9-CA05-4DD9-99EA-36589E24EB1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0406A4-ACDE-48E6-BE17-9A63D6851166}" type="pres">
      <dgm:prSet presAssocID="{0472B5E9-CA05-4DD9-99EA-36589E24EB1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4B32803-20B2-409A-B6B2-A5D359A9F1BE}" type="pres">
      <dgm:prSet presAssocID="{0374503B-11EB-4A91-8A50-557DB2305387}" presName="sp" presStyleCnt="0"/>
      <dgm:spPr/>
    </dgm:pt>
    <dgm:pt modelId="{BAE2B7B5-CE96-4CB6-BA3C-15D5EDC71782}" type="pres">
      <dgm:prSet presAssocID="{1FF851D5-83A5-471C-87F5-0E5E3A8F3A54}" presName="composite" presStyleCnt="0"/>
      <dgm:spPr/>
    </dgm:pt>
    <dgm:pt modelId="{95E70079-213D-4BBF-9878-12819EC63B71}" type="pres">
      <dgm:prSet presAssocID="{1FF851D5-83A5-471C-87F5-0E5E3A8F3A5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5DC043D-DEF8-43BE-86C8-6B6098296986}" type="pres">
      <dgm:prSet presAssocID="{1FF851D5-83A5-471C-87F5-0E5E3A8F3A5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0608264-3ACD-47CE-9ACB-7ADF170D5F3A}" type="presOf" srcId="{17CA423C-7216-4B14-980A-CF26D391805E}" destId="{C792E50D-2808-43ED-BD89-F5EA010A7B41}" srcOrd="0" destOrd="0" presId="urn:microsoft.com/office/officeart/2005/8/layout/chevron2"/>
    <dgm:cxn modelId="{C23CB5DF-A953-4A8E-BFC0-5B5F96C4CA6E}" srcId="{992FC792-D35E-40E6-9593-832CB5F8FBC1}" destId="{9E0F9253-CD24-4CD7-8941-ECAA81DB751D}" srcOrd="0" destOrd="0" parTransId="{50B7E84C-B9B2-4FEF-AD8B-F6A2023E2CD8}" sibTransId="{0D05143F-D16F-4A50-970F-6415A26EBF19}"/>
    <dgm:cxn modelId="{F7D7BD31-51CD-40DB-9058-14258724007D}" srcId="{A2ECABA3-D449-4ECB-A736-DE537FA48EC4}" destId="{992FC792-D35E-40E6-9593-832CB5F8FBC1}" srcOrd="0" destOrd="0" parTransId="{08CEF93C-EF98-445E-B46E-CEF0D67E6344}" sibTransId="{80B51598-C4A8-401A-AE56-9C016BF99272}"/>
    <dgm:cxn modelId="{8DA1C6DE-26A1-4D61-A10F-2D75F21789BB}" srcId="{0472B5E9-CA05-4DD9-99EA-36589E24EB1C}" destId="{2A588694-9E3B-4A38-B77B-06422B7679F1}" srcOrd="0" destOrd="0" parTransId="{792E6351-84A3-4FF6-880A-C0FD7B30B1DD}" sibTransId="{B48C0E64-6B85-469A-B7EA-667545AE5524}"/>
    <dgm:cxn modelId="{1CA9C2E9-93BB-423D-B699-E125EB4E033D}" type="presOf" srcId="{1FF851D5-83A5-471C-87F5-0E5E3A8F3A54}" destId="{95E70079-213D-4BBF-9878-12819EC63B71}" srcOrd="0" destOrd="0" presId="urn:microsoft.com/office/officeart/2005/8/layout/chevron2"/>
    <dgm:cxn modelId="{24D8F374-A425-4997-9374-0F7E9FD024A3}" type="presOf" srcId="{2A588694-9E3B-4A38-B77B-06422B7679F1}" destId="{A40406A4-ACDE-48E6-BE17-9A63D6851166}" srcOrd="0" destOrd="0" presId="urn:microsoft.com/office/officeart/2005/8/layout/chevron2"/>
    <dgm:cxn modelId="{DC08EDB6-58CC-41DA-B604-3657D14372FE}" type="presOf" srcId="{6A08FE8E-9827-410E-A256-7948F6EA1779}" destId="{35DC043D-DEF8-43BE-86C8-6B6098296986}" srcOrd="0" destOrd="0" presId="urn:microsoft.com/office/officeart/2005/8/layout/chevron2"/>
    <dgm:cxn modelId="{1B02FDE2-13EE-40C0-AF2B-702886E0C298}" type="presOf" srcId="{0472B5E9-CA05-4DD9-99EA-36589E24EB1C}" destId="{7E6A8FFF-D78C-45BE-98C9-BE834FC64D1C}" srcOrd="0" destOrd="0" presId="urn:microsoft.com/office/officeart/2005/8/layout/chevron2"/>
    <dgm:cxn modelId="{9734D5E6-2A08-4847-97C4-FB046A92AD49}" type="presOf" srcId="{9E0F9253-CD24-4CD7-8941-ECAA81DB751D}" destId="{ACE962A2-1001-4CBF-82CA-F82AB7277C9C}" srcOrd="0" destOrd="0" presId="urn:microsoft.com/office/officeart/2005/8/layout/chevron2"/>
    <dgm:cxn modelId="{5B578E87-D337-4AC1-B69D-CD5D6DB97868}" srcId="{A2ECABA3-D449-4ECB-A736-DE537FA48EC4}" destId="{1FF851D5-83A5-471C-87F5-0E5E3A8F3A54}" srcOrd="5" destOrd="0" parTransId="{6D5B0E11-3627-4D7C-98E8-3D627FF19A96}" sibTransId="{6CCD3C0C-FB7D-4F96-B2F9-0B78DC76500D}"/>
    <dgm:cxn modelId="{2F6E6E88-44A6-4C0B-B0F2-07CB6F00A577}" srcId="{A2ECABA3-D449-4ECB-A736-DE537FA48EC4}" destId="{77F43D77-FF86-4A8F-AA16-5BE218FD5512}" srcOrd="2" destOrd="0" parTransId="{93CD4276-CEC4-4DB3-B99B-D4187F458F9A}" sibTransId="{1969CFDF-F2A4-4378-95B9-AD2B6CF49853}"/>
    <dgm:cxn modelId="{E651C8E4-CB4D-4991-BF99-F9F38EE03B11}" srcId="{A2ECABA3-D449-4ECB-A736-DE537FA48EC4}" destId="{1FE7E304-B470-4E48-9685-5348E339B212}" srcOrd="3" destOrd="0" parTransId="{FED98EFA-31F4-4E89-AE41-B5198C04F828}" sibTransId="{2AFC5EF1-0749-4446-AD88-04058BC24D34}"/>
    <dgm:cxn modelId="{4982987C-9905-41A3-9017-B53030441978}" type="presOf" srcId="{F1503CEB-4768-4BD0-A1FF-93CC041177EC}" destId="{11590B75-61E4-4261-8484-AF3FB981D527}" srcOrd="0" destOrd="0" presId="urn:microsoft.com/office/officeart/2005/8/layout/chevron2"/>
    <dgm:cxn modelId="{89596FF0-0A67-4882-B17D-F2B3356307ED}" type="presOf" srcId="{77F43D77-FF86-4A8F-AA16-5BE218FD5512}" destId="{F8C775CE-533D-4584-BD1A-049D58E779D4}" srcOrd="0" destOrd="0" presId="urn:microsoft.com/office/officeart/2005/8/layout/chevron2"/>
    <dgm:cxn modelId="{215BFAF3-00CF-4729-8E15-F94DE09BF5D9}" srcId="{A2ECABA3-D449-4ECB-A736-DE537FA48EC4}" destId="{0472B5E9-CA05-4DD9-99EA-36589E24EB1C}" srcOrd="4" destOrd="0" parTransId="{517B16CE-FEBF-4557-B515-49EFCBA6FC33}" sibTransId="{0374503B-11EB-4A91-8A50-557DB2305387}"/>
    <dgm:cxn modelId="{88BE0C95-674E-477C-B2B2-BB72645AAFB4}" srcId="{32C9A24D-E19C-4EB2-85FB-6AF95610FBD9}" destId="{17CA423C-7216-4B14-980A-CF26D391805E}" srcOrd="0" destOrd="0" parTransId="{E045B091-1FBC-4E71-A0FD-0A64BAFB0D01}" sibTransId="{E4CF6943-E37B-45B4-A17C-6C698FA00565}"/>
    <dgm:cxn modelId="{286F759E-74B2-44E7-891E-D00E03850516}" type="presOf" srcId="{1FE7E304-B470-4E48-9685-5348E339B212}" destId="{4CF3EE56-8936-4513-8370-176C618F1EA4}" srcOrd="0" destOrd="0" presId="urn:microsoft.com/office/officeart/2005/8/layout/chevron2"/>
    <dgm:cxn modelId="{DA76DE09-E3E0-4E2B-9BF9-B4AD237C3928}" type="presOf" srcId="{992FC792-D35E-40E6-9593-832CB5F8FBC1}" destId="{901B8757-9066-418C-9943-89D02C76F1EE}" srcOrd="0" destOrd="0" presId="urn:microsoft.com/office/officeart/2005/8/layout/chevron2"/>
    <dgm:cxn modelId="{0ED1BCA3-6645-41E4-A626-9DE3E102A2DA}" type="presOf" srcId="{8A7FDE78-B909-4CA5-930E-3A31064B9754}" destId="{80A8F444-23ED-472A-AC0C-05871B6B5C2D}" srcOrd="0" destOrd="0" presId="urn:microsoft.com/office/officeart/2005/8/layout/chevron2"/>
    <dgm:cxn modelId="{652952B5-8921-4454-B07A-7E81D23ABC26}" srcId="{A2ECABA3-D449-4ECB-A736-DE537FA48EC4}" destId="{32C9A24D-E19C-4EB2-85FB-6AF95610FBD9}" srcOrd="1" destOrd="0" parTransId="{ADE9F15A-2F8E-45DD-BDAA-ADA13D91B1B7}" sibTransId="{B5F10F08-5130-41F9-8EEE-1CB55EE98BE4}"/>
    <dgm:cxn modelId="{5D269FB6-ECA9-4C42-BC0C-216B49E774BC}" srcId="{1FE7E304-B470-4E48-9685-5348E339B212}" destId="{F1503CEB-4768-4BD0-A1FF-93CC041177EC}" srcOrd="0" destOrd="0" parTransId="{57FDC954-A2D1-40E2-9199-9612C24239DD}" sibTransId="{452DA89A-D87B-4967-8FD8-F69D6D4F156D}"/>
    <dgm:cxn modelId="{3E17294A-B438-4F9F-8E5F-52584AC8B4C5}" srcId="{1FF851D5-83A5-471C-87F5-0E5E3A8F3A54}" destId="{6A08FE8E-9827-410E-A256-7948F6EA1779}" srcOrd="0" destOrd="0" parTransId="{F3F17235-C02F-424A-8458-B307EE10BD41}" sibTransId="{16ED631A-81C9-486A-B18F-0E598795206E}"/>
    <dgm:cxn modelId="{D93E245E-D418-413B-AECC-605CA1F31C4E}" type="presOf" srcId="{A2ECABA3-D449-4ECB-A736-DE537FA48EC4}" destId="{D973359E-D588-4549-9905-D0091CB980E9}" srcOrd="0" destOrd="0" presId="urn:microsoft.com/office/officeart/2005/8/layout/chevron2"/>
    <dgm:cxn modelId="{1C94A1FF-1014-4D46-BBA1-91ED8CDD5021}" srcId="{77F43D77-FF86-4A8F-AA16-5BE218FD5512}" destId="{8A7FDE78-B909-4CA5-930E-3A31064B9754}" srcOrd="0" destOrd="0" parTransId="{677C2371-5E1C-4404-A679-8A4699CF9A2A}" sibTransId="{B862362A-04D2-4D1F-A40D-8B5C7CF4F3AE}"/>
    <dgm:cxn modelId="{7B85FCE4-CD28-45C8-B8F2-2EC96858B864}" type="presOf" srcId="{32C9A24D-E19C-4EB2-85FB-6AF95610FBD9}" destId="{FE19C0DA-4F56-4BF6-8D1A-7C36DE8050BF}" srcOrd="0" destOrd="0" presId="urn:microsoft.com/office/officeart/2005/8/layout/chevron2"/>
    <dgm:cxn modelId="{23078BCA-4489-4321-B602-EF50D93C2130}" type="presParOf" srcId="{D973359E-D588-4549-9905-D0091CB980E9}" destId="{121F3104-03E1-4086-84BF-D6AE3B2AE156}" srcOrd="0" destOrd="0" presId="urn:microsoft.com/office/officeart/2005/8/layout/chevron2"/>
    <dgm:cxn modelId="{B3DE0F4E-02EE-458B-B094-9CDF862239D8}" type="presParOf" srcId="{121F3104-03E1-4086-84BF-D6AE3B2AE156}" destId="{901B8757-9066-418C-9943-89D02C76F1EE}" srcOrd="0" destOrd="0" presId="urn:microsoft.com/office/officeart/2005/8/layout/chevron2"/>
    <dgm:cxn modelId="{D0A9717E-22D2-4179-A066-0D42499981F2}" type="presParOf" srcId="{121F3104-03E1-4086-84BF-D6AE3B2AE156}" destId="{ACE962A2-1001-4CBF-82CA-F82AB7277C9C}" srcOrd="1" destOrd="0" presId="urn:microsoft.com/office/officeart/2005/8/layout/chevron2"/>
    <dgm:cxn modelId="{06D4E92F-E9D2-4597-8722-890EA1F3DE54}" type="presParOf" srcId="{D973359E-D588-4549-9905-D0091CB980E9}" destId="{58EE9A80-BFD8-4082-91CC-F5A41E2789C4}" srcOrd="1" destOrd="0" presId="urn:microsoft.com/office/officeart/2005/8/layout/chevron2"/>
    <dgm:cxn modelId="{F1D5209C-2390-4360-A010-16E260F81517}" type="presParOf" srcId="{D973359E-D588-4549-9905-D0091CB980E9}" destId="{B58428D7-1012-4D87-B537-3F50A3EDD07C}" srcOrd="2" destOrd="0" presId="urn:microsoft.com/office/officeart/2005/8/layout/chevron2"/>
    <dgm:cxn modelId="{9094A47C-6D24-4EC5-AD52-F12F3E4C8976}" type="presParOf" srcId="{B58428D7-1012-4D87-B537-3F50A3EDD07C}" destId="{FE19C0DA-4F56-4BF6-8D1A-7C36DE8050BF}" srcOrd="0" destOrd="0" presId="urn:microsoft.com/office/officeart/2005/8/layout/chevron2"/>
    <dgm:cxn modelId="{6D08CE54-3188-4A1E-AF79-181E951A4546}" type="presParOf" srcId="{B58428D7-1012-4D87-B537-3F50A3EDD07C}" destId="{C792E50D-2808-43ED-BD89-F5EA010A7B41}" srcOrd="1" destOrd="0" presId="urn:microsoft.com/office/officeart/2005/8/layout/chevron2"/>
    <dgm:cxn modelId="{1F43E760-8B70-42A1-898B-4455BF96E320}" type="presParOf" srcId="{D973359E-D588-4549-9905-D0091CB980E9}" destId="{2C24C2A4-8BCE-4792-9FA3-865251344B3F}" srcOrd="3" destOrd="0" presId="urn:microsoft.com/office/officeart/2005/8/layout/chevron2"/>
    <dgm:cxn modelId="{3283AC76-B53E-4FC3-B8FA-F33B3C51A884}" type="presParOf" srcId="{D973359E-D588-4549-9905-D0091CB980E9}" destId="{4100AB35-EC49-4FF4-A8F9-E96467A6833C}" srcOrd="4" destOrd="0" presId="urn:microsoft.com/office/officeart/2005/8/layout/chevron2"/>
    <dgm:cxn modelId="{121FAD16-9F06-4D6E-96D7-A527BAC10811}" type="presParOf" srcId="{4100AB35-EC49-4FF4-A8F9-E96467A6833C}" destId="{F8C775CE-533D-4584-BD1A-049D58E779D4}" srcOrd="0" destOrd="0" presId="urn:microsoft.com/office/officeart/2005/8/layout/chevron2"/>
    <dgm:cxn modelId="{B0B254EE-3475-450F-B1BF-76C2DEA41EB2}" type="presParOf" srcId="{4100AB35-EC49-4FF4-A8F9-E96467A6833C}" destId="{80A8F444-23ED-472A-AC0C-05871B6B5C2D}" srcOrd="1" destOrd="0" presId="urn:microsoft.com/office/officeart/2005/8/layout/chevron2"/>
    <dgm:cxn modelId="{B4213145-D299-4F57-B265-469E54E7A211}" type="presParOf" srcId="{D973359E-D588-4549-9905-D0091CB980E9}" destId="{681C72DD-F9F1-441F-A942-6319D82CDBAE}" srcOrd="5" destOrd="0" presId="urn:microsoft.com/office/officeart/2005/8/layout/chevron2"/>
    <dgm:cxn modelId="{D83940AE-A3E0-4FB4-86DF-5351F0B82D3F}" type="presParOf" srcId="{D973359E-D588-4549-9905-D0091CB980E9}" destId="{AAA2EF35-F74E-4CFC-A500-35F0EB2A67F7}" srcOrd="6" destOrd="0" presId="urn:microsoft.com/office/officeart/2005/8/layout/chevron2"/>
    <dgm:cxn modelId="{591DBA05-6771-41DE-9D81-9034B8794805}" type="presParOf" srcId="{AAA2EF35-F74E-4CFC-A500-35F0EB2A67F7}" destId="{4CF3EE56-8936-4513-8370-176C618F1EA4}" srcOrd="0" destOrd="0" presId="urn:microsoft.com/office/officeart/2005/8/layout/chevron2"/>
    <dgm:cxn modelId="{1DB5788A-FA50-4039-B90F-98F0B62E18AC}" type="presParOf" srcId="{AAA2EF35-F74E-4CFC-A500-35F0EB2A67F7}" destId="{11590B75-61E4-4261-8484-AF3FB981D527}" srcOrd="1" destOrd="0" presId="urn:microsoft.com/office/officeart/2005/8/layout/chevron2"/>
    <dgm:cxn modelId="{2079ACEF-F30D-430C-B34E-23845ED8B993}" type="presParOf" srcId="{D973359E-D588-4549-9905-D0091CB980E9}" destId="{6FDEFF3B-A2E8-463E-979F-C88621895510}" srcOrd="7" destOrd="0" presId="urn:microsoft.com/office/officeart/2005/8/layout/chevron2"/>
    <dgm:cxn modelId="{CDFCF8A6-111B-4640-9572-A81DA7B2BF8A}" type="presParOf" srcId="{D973359E-D588-4549-9905-D0091CB980E9}" destId="{5FF32422-6364-41D4-95D3-75E42CD03AAC}" srcOrd="8" destOrd="0" presId="urn:microsoft.com/office/officeart/2005/8/layout/chevron2"/>
    <dgm:cxn modelId="{FDA1C504-8B90-476C-A3BC-5142C54E652C}" type="presParOf" srcId="{5FF32422-6364-41D4-95D3-75E42CD03AAC}" destId="{7E6A8FFF-D78C-45BE-98C9-BE834FC64D1C}" srcOrd="0" destOrd="0" presId="urn:microsoft.com/office/officeart/2005/8/layout/chevron2"/>
    <dgm:cxn modelId="{CC4EE6DE-FAE5-4AFF-9ECE-45E8577CC627}" type="presParOf" srcId="{5FF32422-6364-41D4-95D3-75E42CD03AAC}" destId="{A40406A4-ACDE-48E6-BE17-9A63D6851166}" srcOrd="1" destOrd="0" presId="urn:microsoft.com/office/officeart/2005/8/layout/chevron2"/>
    <dgm:cxn modelId="{A1F8BD54-FDB2-4B83-B7D4-E9A443EE7825}" type="presParOf" srcId="{D973359E-D588-4549-9905-D0091CB980E9}" destId="{F4B32803-20B2-409A-B6B2-A5D359A9F1BE}" srcOrd="9" destOrd="0" presId="urn:microsoft.com/office/officeart/2005/8/layout/chevron2"/>
    <dgm:cxn modelId="{8CEE7A44-B93E-4CE7-9829-71438794C446}" type="presParOf" srcId="{D973359E-D588-4549-9905-D0091CB980E9}" destId="{BAE2B7B5-CE96-4CB6-BA3C-15D5EDC71782}" srcOrd="10" destOrd="0" presId="urn:microsoft.com/office/officeart/2005/8/layout/chevron2"/>
    <dgm:cxn modelId="{5805EF14-729E-4F75-9336-C47C91DD62DE}" type="presParOf" srcId="{BAE2B7B5-CE96-4CB6-BA3C-15D5EDC71782}" destId="{95E70079-213D-4BBF-9878-12819EC63B71}" srcOrd="0" destOrd="0" presId="urn:microsoft.com/office/officeart/2005/8/layout/chevron2"/>
    <dgm:cxn modelId="{92D994BA-842A-4562-86AF-EA3CD45D755E}" type="presParOf" srcId="{BAE2B7B5-CE96-4CB6-BA3C-15D5EDC71782}" destId="{35DC043D-DEF8-43BE-86C8-6B60982969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D934B-8DA1-4D65-9788-51769E60DFEE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8A57CDAE-C5EB-4D4F-98BA-ABF89FD9B0C1}">
      <dgm:prSet phldrT="[Text]"/>
      <dgm:spPr/>
      <dgm:t>
        <a:bodyPr/>
        <a:lstStyle/>
        <a:p>
          <a:pPr algn="ctr"/>
          <a:r>
            <a:rPr lang="sl-SI" b="1" dirty="0" smtClean="0">
              <a:solidFill>
                <a:srgbClr val="FFFF00"/>
              </a:solidFill>
            </a:rPr>
            <a:t>Pridobivanje informacij</a:t>
          </a:r>
          <a:endParaRPr lang="sl-SI" b="1" dirty="0">
            <a:solidFill>
              <a:srgbClr val="FFFF00"/>
            </a:solidFill>
          </a:endParaRPr>
        </a:p>
      </dgm:t>
    </dgm:pt>
    <dgm:pt modelId="{14C9BB0E-324A-4C26-A114-9E8442C3F221}" type="parTrans" cxnId="{1CFB1FC4-9C16-41B7-94C7-5A0C346DB796}">
      <dgm:prSet/>
      <dgm:spPr/>
      <dgm:t>
        <a:bodyPr/>
        <a:lstStyle/>
        <a:p>
          <a:endParaRPr lang="sl-SI"/>
        </a:p>
      </dgm:t>
    </dgm:pt>
    <dgm:pt modelId="{5F597A6A-4F92-421A-8DE8-87E53D09119C}" type="sibTrans" cxnId="{1CFB1FC4-9C16-41B7-94C7-5A0C346DB796}">
      <dgm:prSet/>
      <dgm:spPr/>
      <dgm:t>
        <a:bodyPr/>
        <a:lstStyle/>
        <a:p>
          <a:endParaRPr lang="sl-SI"/>
        </a:p>
      </dgm:t>
    </dgm:pt>
    <dgm:pt modelId="{43AC45CC-79A4-45B7-AC81-BD8DF5742DE2}">
      <dgm:prSet phldrT="[Text]"/>
      <dgm:spPr/>
      <dgm:t>
        <a:bodyPr/>
        <a:lstStyle/>
        <a:p>
          <a:pPr algn="ctr"/>
          <a:r>
            <a:rPr lang="sl-SI" b="1" dirty="0" smtClean="0">
              <a:solidFill>
                <a:srgbClr val="FFFF00"/>
              </a:solidFill>
            </a:rPr>
            <a:t>Aktivno pregledovanje</a:t>
          </a:r>
        </a:p>
      </dgm:t>
    </dgm:pt>
    <dgm:pt modelId="{F7CF8F57-7CA2-4606-9A92-D90510C77BFA}" type="parTrans" cxnId="{0092DA8A-9D4D-4DF5-A356-B374602B2E4D}">
      <dgm:prSet/>
      <dgm:spPr/>
      <dgm:t>
        <a:bodyPr/>
        <a:lstStyle/>
        <a:p>
          <a:endParaRPr lang="sl-SI"/>
        </a:p>
      </dgm:t>
    </dgm:pt>
    <dgm:pt modelId="{D3FD4F4C-C819-4099-A928-2D052E84EB16}" type="sibTrans" cxnId="{0092DA8A-9D4D-4DF5-A356-B374602B2E4D}">
      <dgm:prSet/>
      <dgm:spPr/>
      <dgm:t>
        <a:bodyPr/>
        <a:lstStyle/>
        <a:p>
          <a:endParaRPr lang="sl-SI"/>
        </a:p>
      </dgm:t>
    </dgm:pt>
    <dgm:pt modelId="{CCBE41D8-221B-4826-A93F-9B87F0BD4082}">
      <dgm:prSet phldrT="[Text]"/>
      <dgm:spPr/>
      <dgm:t>
        <a:bodyPr/>
        <a:lstStyle/>
        <a:p>
          <a:pPr algn="ctr"/>
          <a:r>
            <a:rPr lang="sl-SI" b="1" dirty="0" smtClean="0">
              <a:solidFill>
                <a:srgbClr val="FFFF00"/>
              </a:solidFill>
            </a:rPr>
            <a:t>Napad</a:t>
          </a:r>
        </a:p>
      </dgm:t>
    </dgm:pt>
    <dgm:pt modelId="{45297868-5E17-4317-B228-3657DCA33897}" type="parTrans" cxnId="{27FAAF82-FB8F-4C8B-9142-2EEC8DEBF848}">
      <dgm:prSet/>
      <dgm:spPr/>
      <dgm:t>
        <a:bodyPr/>
        <a:lstStyle/>
        <a:p>
          <a:endParaRPr lang="sl-SI"/>
        </a:p>
      </dgm:t>
    </dgm:pt>
    <dgm:pt modelId="{1EEE32CA-800D-4DEB-9CD7-5600827C5669}" type="sibTrans" cxnId="{27FAAF82-FB8F-4C8B-9142-2EEC8DEBF848}">
      <dgm:prSet/>
      <dgm:spPr/>
      <dgm:t>
        <a:bodyPr/>
        <a:lstStyle/>
        <a:p>
          <a:endParaRPr lang="sl-SI"/>
        </a:p>
      </dgm:t>
    </dgm:pt>
    <dgm:pt modelId="{5EBCE87E-6833-408C-8FFC-51690539F753}">
      <dgm:prSet phldrT="[Text]"/>
      <dgm:spPr/>
      <dgm:t>
        <a:bodyPr/>
        <a:lstStyle/>
        <a:p>
          <a:pPr algn="ctr"/>
          <a:r>
            <a:rPr lang="sl-SI" b="1" dirty="0" smtClean="0">
              <a:solidFill>
                <a:srgbClr val="FFFF00"/>
              </a:solidFill>
            </a:rPr>
            <a:t>Vzdrževanje dostopa</a:t>
          </a:r>
        </a:p>
      </dgm:t>
    </dgm:pt>
    <dgm:pt modelId="{CB9A2A5C-7E28-4324-9B60-91CC15043B6C}" type="parTrans" cxnId="{C913A83B-36F5-4383-A066-D51C92A10AB6}">
      <dgm:prSet/>
      <dgm:spPr/>
      <dgm:t>
        <a:bodyPr/>
        <a:lstStyle/>
        <a:p>
          <a:endParaRPr lang="sl-SI"/>
        </a:p>
      </dgm:t>
    </dgm:pt>
    <dgm:pt modelId="{6D1426A9-3A65-4429-964D-1FA8B66317C1}" type="sibTrans" cxnId="{C913A83B-36F5-4383-A066-D51C92A10AB6}">
      <dgm:prSet/>
      <dgm:spPr/>
      <dgm:t>
        <a:bodyPr/>
        <a:lstStyle/>
        <a:p>
          <a:endParaRPr lang="sl-SI"/>
        </a:p>
      </dgm:t>
    </dgm:pt>
    <dgm:pt modelId="{F3D29C0E-09D3-47E1-92D5-94958B38E1DD}">
      <dgm:prSet phldrT="[Text]"/>
      <dgm:spPr/>
      <dgm:t>
        <a:bodyPr/>
        <a:lstStyle/>
        <a:p>
          <a:pPr algn="ctr"/>
          <a:r>
            <a:rPr lang="sl-SI" dirty="0" smtClean="0"/>
            <a:t>Google</a:t>
          </a:r>
          <a:endParaRPr lang="sl-SI" dirty="0"/>
        </a:p>
      </dgm:t>
    </dgm:pt>
    <dgm:pt modelId="{C9D84F82-B87C-4609-818A-EFE319F2DB66}" type="parTrans" cxnId="{31A50DE5-7DEB-487E-80BD-7B00FFFF17AD}">
      <dgm:prSet/>
      <dgm:spPr/>
      <dgm:t>
        <a:bodyPr/>
        <a:lstStyle/>
        <a:p>
          <a:endParaRPr lang="sl-SI"/>
        </a:p>
      </dgm:t>
    </dgm:pt>
    <dgm:pt modelId="{437FF21A-625E-49EC-A8FB-7763C943E150}" type="sibTrans" cxnId="{31A50DE5-7DEB-487E-80BD-7B00FFFF17AD}">
      <dgm:prSet/>
      <dgm:spPr/>
      <dgm:t>
        <a:bodyPr/>
        <a:lstStyle/>
        <a:p>
          <a:endParaRPr lang="sl-SI"/>
        </a:p>
      </dgm:t>
    </dgm:pt>
    <dgm:pt modelId="{B517E910-A1A6-4933-A5E0-0D69BB1411EB}">
      <dgm:prSet phldrT="[Text]"/>
      <dgm:spPr/>
      <dgm:t>
        <a:bodyPr/>
        <a:lstStyle/>
        <a:p>
          <a:pPr algn="ctr"/>
          <a:r>
            <a:rPr lang="sl-SI" dirty="0" smtClean="0"/>
            <a:t>socialni inženiring</a:t>
          </a:r>
          <a:endParaRPr lang="sl-SI" dirty="0"/>
        </a:p>
      </dgm:t>
    </dgm:pt>
    <dgm:pt modelId="{08D4C0E6-7257-4270-BD09-CB17190E572D}" type="parTrans" cxnId="{DFBAC737-6B60-48AE-A948-FB3EE58F59C5}">
      <dgm:prSet/>
      <dgm:spPr/>
      <dgm:t>
        <a:bodyPr/>
        <a:lstStyle/>
        <a:p>
          <a:endParaRPr lang="sl-SI"/>
        </a:p>
      </dgm:t>
    </dgm:pt>
    <dgm:pt modelId="{56F5AF3C-210C-4D93-A2C3-BAFD44D6B46B}" type="sibTrans" cxnId="{DFBAC737-6B60-48AE-A948-FB3EE58F59C5}">
      <dgm:prSet/>
      <dgm:spPr/>
      <dgm:t>
        <a:bodyPr/>
        <a:lstStyle/>
        <a:p>
          <a:endParaRPr lang="sl-SI"/>
        </a:p>
      </dgm:t>
    </dgm:pt>
    <dgm:pt modelId="{A39536D7-90B9-4F95-BE33-5830EA519676}">
      <dgm:prSet phldrT="[Text]"/>
      <dgm:spPr/>
      <dgm:t>
        <a:bodyPr/>
        <a:lstStyle/>
        <a:p>
          <a:pPr algn="ctr"/>
          <a:r>
            <a:rPr lang="sl-SI" dirty="0" smtClean="0"/>
            <a:t>brskanje po smeteh</a:t>
          </a:r>
          <a:endParaRPr lang="sl-SI" dirty="0"/>
        </a:p>
      </dgm:t>
    </dgm:pt>
    <dgm:pt modelId="{382671EE-4823-46D9-A76F-F244F38B6F99}" type="parTrans" cxnId="{6442F273-407A-426A-927A-316861185B17}">
      <dgm:prSet/>
      <dgm:spPr/>
      <dgm:t>
        <a:bodyPr/>
        <a:lstStyle/>
        <a:p>
          <a:endParaRPr lang="sl-SI"/>
        </a:p>
      </dgm:t>
    </dgm:pt>
    <dgm:pt modelId="{0661CBBB-E04E-4E83-9A55-085951A6FF11}" type="sibTrans" cxnId="{6442F273-407A-426A-927A-316861185B17}">
      <dgm:prSet/>
      <dgm:spPr/>
      <dgm:t>
        <a:bodyPr/>
        <a:lstStyle/>
        <a:p>
          <a:endParaRPr lang="sl-SI"/>
        </a:p>
      </dgm:t>
    </dgm:pt>
    <dgm:pt modelId="{846D36F1-4D6E-409B-AAC5-4678AACA4774}">
      <dgm:prSet phldrT="[Text]"/>
      <dgm:spPr/>
      <dgm:t>
        <a:bodyPr/>
        <a:lstStyle/>
        <a:p>
          <a:pPr algn="ctr"/>
          <a:r>
            <a:rPr lang="sl-SI" dirty="0" smtClean="0"/>
            <a:t>pregled vrat</a:t>
          </a:r>
          <a:endParaRPr lang="sl-SI" dirty="0"/>
        </a:p>
      </dgm:t>
    </dgm:pt>
    <dgm:pt modelId="{9F148BDF-021D-4D13-8E1B-E5CB74E13C69}" type="parTrans" cxnId="{CAA5C1B0-196C-448B-8C8E-C736CED4C8BB}">
      <dgm:prSet/>
      <dgm:spPr/>
      <dgm:t>
        <a:bodyPr/>
        <a:lstStyle/>
        <a:p>
          <a:endParaRPr lang="sl-SI"/>
        </a:p>
      </dgm:t>
    </dgm:pt>
    <dgm:pt modelId="{B5BA3AF7-6B41-48C9-98E4-21989A8E525F}" type="sibTrans" cxnId="{CAA5C1B0-196C-448B-8C8E-C736CED4C8BB}">
      <dgm:prSet/>
      <dgm:spPr/>
      <dgm:t>
        <a:bodyPr/>
        <a:lstStyle/>
        <a:p>
          <a:endParaRPr lang="sl-SI"/>
        </a:p>
      </dgm:t>
    </dgm:pt>
    <dgm:pt modelId="{AF9C2533-0E0A-4EE3-B166-12BFF3CCD1FA}">
      <dgm:prSet phldrT="[Text]"/>
      <dgm:spPr/>
      <dgm:t>
        <a:bodyPr/>
        <a:lstStyle/>
        <a:p>
          <a:pPr algn="ctr"/>
          <a:r>
            <a:rPr lang="sl-SI" dirty="0" smtClean="0"/>
            <a:t>iskanje varnostnih ranljivosti</a:t>
          </a:r>
          <a:endParaRPr lang="sl-SI" dirty="0"/>
        </a:p>
      </dgm:t>
    </dgm:pt>
    <dgm:pt modelId="{F72D2EA3-899D-4E19-88B6-AA73D776F7E7}" type="parTrans" cxnId="{8A6C9F69-4C7C-4977-B3DD-20A0276FCCFC}">
      <dgm:prSet/>
      <dgm:spPr/>
      <dgm:t>
        <a:bodyPr/>
        <a:lstStyle/>
        <a:p>
          <a:endParaRPr lang="sl-SI"/>
        </a:p>
      </dgm:t>
    </dgm:pt>
    <dgm:pt modelId="{6C86A91B-A6DC-47B4-861B-5A453493C1AE}" type="sibTrans" cxnId="{8A6C9F69-4C7C-4977-B3DD-20A0276FCCFC}">
      <dgm:prSet/>
      <dgm:spPr/>
      <dgm:t>
        <a:bodyPr/>
        <a:lstStyle/>
        <a:p>
          <a:endParaRPr lang="sl-SI"/>
        </a:p>
      </dgm:t>
    </dgm:pt>
    <dgm:pt modelId="{E161D659-8F90-4ADD-B7B9-BBC949C69486}">
      <dgm:prSet phldrT="[Text]"/>
      <dgm:spPr/>
      <dgm:t>
        <a:bodyPr/>
        <a:lstStyle/>
        <a:p>
          <a:pPr algn="ctr"/>
          <a:r>
            <a:rPr lang="sl-SI" dirty="0" smtClean="0"/>
            <a:t>pregled arhitekture</a:t>
          </a:r>
          <a:endParaRPr lang="sl-SI" dirty="0"/>
        </a:p>
      </dgm:t>
    </dgm:pt>
    <dgm:pt modelId="{B8B7E542-F8D9-48E6-BBEC-89E12E6E9993}" type="parTrans" cxnId="{94167FD9-0A96-4106-9529-CDA829AFFC03}">
      <dgm:prSet/>
      <dgm:spPr/>
      <dgm:t>
        <a:bodyPr/>
        <a:lstStyle/>
        <a:p>
          <a:endParaRPr lang="sl-SI"/>
        </a:p>
      </dgm:t>
    </dgm:pt>
    <dgm:pt modelId="{143DF194-8640-485B-9D37-E69BEF46C640}" type="sibTrans" cxnId="{94167FD9-0A96-4106-9529-CDA829AFFC03}">
      <dgm:prSet/>
      <dgm:spPr/>
      <dgm:t>
        <a:bodyPr/>
        <a:lstStyle/>
        <a:p>
          <a:endParaRPr lang="sl-SI"/>
        </a:p>
      </dgm:t>
    </dgm:pt>
    <dgm:pt modelId="{B44E84C5-8B54-4C3C-87FB-0E66AA7D873F}">
      <dgm:prSet phldrT="[Text]"/>
      <dgm:spPr/>
      <dgm:t>
        <a:bodyPr/>
        <a:lstStyle/>
        <a:p>
          <a:pPr algn="ctr"/>
          <a:r>
            <a:rPr lang="sl-SI" dirty="0" smtClean="0"/>
            <a:t>izkoriščanje ranljivosti</a:t>
          </a:r>
          <a:endParaRPr lang="sl-SI" dirty="0"/>
        </a:p>
      </dgm:t>
    </dgm:pt>
    <dgm:pt modelId="{7B7CEAC0-B5E6-4C66-9E07-4F4048CE3F1F}" type="parTrans" cxnId="{EB925740-0B27-4B1A-9A9F-AE501021EE90}">
      <dgm:prSet/>
      <dgm:spPr/>
      <dgm:t>
        <a:bodyPr/>
        <a:lstStyle/>
        <a:p>
          <a:endParaRPr lang="sl-SI"/>
        </a:p>
      </dgm:t>
    </dgm:pt>
    <dgm:pt modelId="{12D778CF-9D39-4C5D-AE9E-4753AC3F3988}" type="sibTrans" cxnId="{EB925740-0B27-4B1A-9A9F-AE501021EE90}">
      <dgm:prSet/>
      <dgm:spPr/>
      <dgm:t>
        <a:bodyPr/>
        <a:lstStyle/>
        <a:p>
          <a:endParaRPr lang="sl-SI"/>
        </a:p>
      </dgm:t>
    </dgm:pt>
    <dgm:pt modelId="{42BA5C01-A71E-4502-92C2-F67E13FAEE6C}">
      <dgm:prSet phldrT="[Text]"/>
      <dgm:spPr/>
      <dgm:t>
        <a:bodyPr/>
        <a:lstStyle/>
        <a:p>
          <a:pPr algn="ctr"/>
          <a:r>
            <a:rPr lang="sl-SI" dirty="0" smtClean="0"/>
            <a:t>izkoriščanje sistemov</a:t>
          </a:r>
          <a:endParaRPr lang="sl-SI" dirty="0"/>
        </a:p>
      </dgm:t>
    </dgm:pt>
    <dgm:pt modelId="{30D0F9F8-124C-4D77-8A3A-053A553ADDDE}" type="parTrans" cxnId="{79DB6917-1E3E-4161-90C7-14E041F68C40}">
      <dgm:prSet/>
      <dgm:spPr/>
      <dgm:t>
        <a:bodyPr/>
        <a:lstStyle/>
        <a:p>
          <a:endParaRPr lang="sl-SI"/>
        </a:p>
      </dgm:t>
    </dgm:pt>
    <dgm:pt modelId="{411075BB-74DC-4EF6-90AD-A6460D48FB0C}" type="sibTrans" cxnId="{79DB6917-1E3E-4161-90C7-14E041F68C40}">
      <dgm:prSet/>
      <dgm:spPr/>
      <dgm:t>
        <a:bodyPr/>
        <a:lstStyle/>
        <a:p>
          <a:endParaRPr lang="sl-SI"/>
        </a:p>
      </dgm:t>
    </dgm:pt>
    <dgm:pt modelId="{87F0780F-0631-4631-9DC8-6E9E0C21A84B}">
      <dgm:prSet phldrT="[Text]"/>
      <dgm:spPr/>
      <dgm:t>
        <a:bodyPr/>
        <a:lstStyle/>
        <a:p>
          <a:pPr algn="ctr"/>
          <a:r>
            <a:rPr lang="sl-SI" dirty="0" smtClean="0"/>
            <a:t>trojanski konji / virusi</a:t>
          </a:r>
          <a:endParaRPr lang="sl-SI" dirty="0"/>
        </a:p>
      </dgm:t>
    </dgm:pt>
    <dgm:pt modelId="{EEAEDE1B-434B-4AF3-9736-7D30D316DE56}" type="parTrans" cxnId="{BAB0BC7A-9E5D-49EE-BD37-0D60AA1BBE5A}">
      <dgm:prSet/>
      <dgm:spPr/>
      <dgm:t>
        <a:bodyPr/>
        <a:lstStyle/>
        <a:p>
          <a:endParaRPr lang="sl-SI"/>
        </a:p>
      </dgm:t>
    </dgm:pt>
    <dgm:pt modelId="{8EA0F1F5-22A2-42F5-BCB4-50346ED80E5A}" type="sibTrans" cxnId="{BAB0BC7A-9E5D-49EE-BD37-0D60AA1BBE5A}">
      <dgm:prSet/>
      <dgm:spPr/>
      <dgm:t>
        <a:bodyPr/>
        <a:lstStyle/>
        <a:p>
          <a:endParaRPr lang="sl-SI"/>
        </a:p>
      </dgm:t>
    </dgm:pt>
    <dgm:pt modelId="{D7F82D58-6C79-434B-84CC-A2F0C88A46B0}">
      <dgm:prSet phldrT="[Text]"/>
      <dgm:spPr/>
      <dgm:t>
        <a:bodyPr/>
        <a:lstStyle/>
        <a:p>
          <a:pPr algn="ctr"/>
          <a:r>
            <a:rPr lang="sl-SI" dirty="0" smtClean="0"/>
            <a:t>zakrivanje dokazov</a:t>
          </a:r>
          <a:endParaRPr lang="sl-SI" dirty="0"/>
        </a:p>
      </dgm:t>
    </dgm:pt>
    <dgm:pt modelId="{9539BC27-8A74-4D1F-A6DB-C371DDA343E9}" type="parTrans" cxnId="{BCB2EEEF-E6A0-48EE-8753-2C1E04F1AE19}">
      <dgm:prSet/>
      <dgm:spPr/>
      <dgm:t>
        <a:bodyPr/>
        <a:lstStyle/>
        <a:p>
          <a:endParaRPr lang="sl-SI"/>
        </a:p>
      </dgm:t>
    </dgm:pt>
    <dgm:pt modelId="{6498CEEC-0CB2-4A5C-8583-BEA3DA7F47BC}" type="sibTrans" cxnId="{BCB2EEEF-E6A0-48EE-8753-2C1E04F1AE19}">
      <dgm:prSet/>
      <dgm:spPr/>
      <dgm:t>
        <a:bodyPr/>
        <a:lstStyle/>
        <a:p>
          <a:endParaRPr lang="sl-SI"/>
        </a:p>
      </dgm:t>
    </dgm:pt>
    <dgm:pt modelId="{F03A4BDC-20F4-4167-89A8-3772882CD0A1}">
      <dgm:prSet phldrT="[Text]"/>
      <dgm:spPr/>
      <dgm:t>
        <a:bodyPr/>
        <a:lstStyle/>
        <a:p>
          <a:pPr algn="ctr"/>
          <a:r>
            <a:rPr lang="sl-SI" dirty="0" smtClean="0"/>
            <a:t>PONOVI</a:t>
          </a:r>
          <a:endParaRPr lang="sl-SI" dirty="0"/>
        </a:p>
      </dgm:t>
    </dgm:pt>
    <dgm:pt modelId="{473C67E4-F4F6-4010-B7E0-3426E27C7B16}" type="parTrans" cxnId="{9E793CA0-3633-4D1C-BC01-23F5F884C211}">
      <dgm:prSet/>
      <dgm:spPr/>
      <dgm:t>
        <a:bodyPr/>
        <a:lstStyle/>
        <a:p>
          <a:endParaRPr lang="sl-SI"/>
        </a:p>
      </dgm:t>
    </dgm:pt>
    <dgm:pt modelId="{51036F6F-B2AB-4B0C-86B7-FBD24EAC95F4}" type="sibTrans" cxnId="{9E793CA0-3633-4D1C-BC01-23F5F884C211}">
      <dgm:prSet/>
      <dgm:spPr/>
      <dgm:t>
        <a:bodyPr/>
        <a:lstStyle/>
        <a:p>
          <a:endParaRPr lang="sl-SI"/>
        </a:p>
      </dgm:t>
    </dgm:pt>
    <dgm:pt modelId="{F05BFB3E-6757-47CC-835C-81675D082AEC}">
      <dgm:prSet phldrT="[Text]"/>
      <dgm:spPr/>
      <dgm:t>
        <a:bodyPr/>
        <a:lstStyle/>
        <a:p>
          <a:pPr algn="ctr"/>
          <a:r>
            <a:rPr lang="sl-SI" dirty="0" smtClean="0"/>
            <a:t>zavarovanje dostopa samo zase</a:t>
          </a:r>
          <a:endParaRPr lang="sl-SI" dirty="0"/>
        </a:p>
      </dgm:t>
    </dgm:pt>
    <dgm:pt modelId="{1EE624D1-BE82-400B-9D67-831D2FF91C9C}" type="parTrans" cxnId="{AAE6CD99-35C2-451C-AF2C-2B0BF24D9A81}">
      <dgm:prSet/>
      <dgm:spPr/>
      <dgm:t>
        <a:bodyPr/>
        <a:lstStyle/>
        <a:p>
          <a:endParaRPr lang="en-US"/>
        </a:p>
      </dgm:t>
    </dgm:pt>
    <dgm:pt modelId="{065478F1-0E34-4DE8-9347-5A86D21F83C2}" type="sibTrans" cxnId="{AAE6CD99-35C2-451C-AF2C-2B0BF24D9A81}">
      <dgm:prSet/>
      <dgm:spPr/>
      <dgm:t>
        <a:bodyPr/>
        <a:lstStyle/>
        <a:p>
          <a:endParaRPr lang="en-US"/>
        </a:p>
      </dgm:t>
    </dgm:pt>
    <dgm:pt modelId="{E716E0C1-68FF-468B-9C5E-76A10D46F083}" type="pres">
      <dgm:prSet presAssocID="{91CD934B-8DA1-4D65-9788-51769E60DF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61C5D5B-DFA1-4EBD-AC5F-1D426FAA58A5}" type="pres">
      <dgm:prSet presAssocID="{91CD934B-8DA1-4D65-9788-51769E60DFEE}" presName="cycle" presStyleCnt="0"/>
      <dgm:spPr/>
    </dgm:pt>
    <dgm:pt modelId="{1D586C52-2305-492A-8C32-680641DB99DA}" type="pres">
      <dgm:prSet presAssocID="{8A57CDAE-C5EB-4D4F-98BA-ABF89FD9B0C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2B1EEC2-0BBE-441B-94BC-883DB753F17F}" type="pres">
      <dgm:prSet presAssocID="{5F597A6A-4F92-421A-8DE8-87E53D09119C}" presName="sibTransFirstNode" presStyleLbl="bgShp" presStyleIdx="0" presStyleCnt="1"/>
      <dgm:spPr/>
      <dgm:t>
        <a:bodyPr/>
        <a:lstStyle/>
        <a:p>
          <a:endParaRPr lang="sl-SI"/>
        </a:p>
      </dgm:t>
    </dgm:pt>
    <dgm:pt modelId="{B4812F34-51AC-437F-A010-0CAE48F4A164}" type="pres">
      <dgm:prSet presAssocID="{43AC45CC-79A4-45B7-AC81-BD8DF5742DE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31F0082-721B-4594-84CF-5DC8B27A886E}" type="pres">
      <dgm:prSet presAssocID="{CCBE41D8-221B-4826-A93F-9B87F0BD4082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E4ADCBD-B743-43CD-B6B0-04BB89584FB0}" type="pres">
      <dgm:prSet presAssocID="{5EBCE87E-6833-408C-8FFC-51690539F75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AE6CD99-35C2-451C-AF2C-2B0BF24D9A81}" srcId="{5EBCE87E-6833-408C-8FFC-51690539F753}" destId="{F05BFB3E-6757-47CC-835C-81675D082AEC}" srcOrd="2" destOrd="0" parTransId="{1EE624D1-BE82-400B-9D67-831D2FF91C9C}" sibTransId="{065478F1-0E34-4DE8-9347-5A86D21F83C2}"/>
    <dgm:cxn modelId="{D67899BE-951A-47DC-B5D6-1BF5B1EC599F}" type="presOf" srcId="{5F597A6A-4F92-421A-8DE8-87E53D09119C}" destId="{C2B1EEC2-0BBE-441B-94BC-883DB753F17F}" srcOrd="0" destOrd="0" presId="urn:microsoft.com/office/officeart/2005/8/layout/cycle3"/>
    <dgm:cxn modelId="{90C8B1CE-25AB-4C50-8D38-0CB9BA127AB0}" type="presOf" srcId="{AF9C2533-0E0A-4EE3-B166-12BFF3CCD1FA}" destId="{B4812F34-51AC-437F-A010-0CAE48F4A164}" srcOrd="0" destOrd="2" presId="urn:microsoft.com/office/officeart/2005/8/layout/cycle3"/>
    <dgm:cxn modelId="{C913A83B-36F5-4383-A066-D51C92A10AB6}" srcId="{91CD934B-8DA1-4D65-9788-51769E60DFEE}" destId="{5EBCE87E-6833-408C-8FFC-51690539F753}" srcOrd="3" destOrd="0" parTransId="{CB9A2A5C-7E28-4324-9B60-91CC15043B6C}" sibTransId="{6D1426A9-3A65-4429-964D-1FA8B66317C1}"/>
    <dgm:cxn modelId="{AFAB0B2F-C4CF-4606-AD8C-DDA99FF1145B}" type="presOf" srcId="{42BA5C01-A71E-4502-92C2-F67E13FAEE6C}" destId="{931F0082-721B-4594-84CF-5DC8B27A886E}" srcOrd="0" destOrd="2" presId="urn:microsoft.com/office/officeart/2005/8/layout/cycle3"/>
    <dgm:cxn modelId="{3FD4CE87-2651-49B0-9C0E-71AEC98C7FD2}" type="presOf" srcId="{91CD934B-8DA1-4D65-9788-51769E60DFEE}" destId="{E716E0C1-68FF-468B-9C5E-76A10D46F083}" srcOrd="0" destOrd="0" presId="urn:microsoft.com/office/officeart/2005/8/layout/cycle3"/>
    <dgm:cxn modelId="{B0522968-47CB-41C0-B3FD-5AEF5631F744}" type="presOf" srcId="{CCBE41D8-221B-4826-A93F-9B87F0BD4082}" destId="{931F0082-721B-4594-84CF-5DC8B27A886E}" srcOrd="0" destOrd="0" presId="urn:microsoft.com/office/officeart/2005/8/layout/cycle3"/>
    <dgm:cxn modelId="{D0B43C62-4706-4EA6-859F-D426BB4284A4}" type="presOf" srcId="{B517E910-A1A6-4933-A5E0-0D69BB1411EB}" destId="{1D586C52-2305-492A-8C32-680641DB99DA}" srcOrd="0" destOrd="2" presId="urn:microsoft.com/office/officeart/2005/8/layout/cycle3"/>
    <dgm:cxn modelId="{4DD6B4B3-8B5C-4C47-98B4-1F68F7984DCF}" type="presOf" srcId="{A39536D7-90B9-4F95-BE33-5830EA519676}" destId="{1D586C52-2305-492A-8C32-680641DB99DA}" srcOrd="0" destOrd="3" presId="urn:microsoft.com/office/officeart/2005/8/layout/cycle3"/>
    <dgm:cxn modelId="{5894EC8C-CB2D-4490-A8EB-5BA2CA4AA0CB}" type="presOf" srcId="{8A57CDAE-C5EB-4D4F-98BA-ABF89FD9B0C1}" destId="{1D586C52-2305-492A-8C32-680641DB99DA}" srcOrd="0" destOrd="0" presId="urn:microsoft.com/office/officeart/2005/8/layout/cycle3"/>
    <dgm:cxn modelId="{78CC4B94-9B41-4812-86F1-6A1CBA12FEE2}" type="presOf" srcId="{F05BFB3E-6757-47CC-835C-81675D082AEC}" destId="{1E4ADCBD-B743-43CD-B6B0-04BB89584FB0}" srcOrd="0" destOrd="3" presId="urn:microsoft.com/office/officeart/2005/8/layout/cycle3"/>
    <dgm:cxn modelId="{9E793CA0-3633-4D1C-BC01-23F5F884C211}" srcId="{5EBCE87E-6833-408C-8FFC-51690539F753}" destId="{F03A4BDC-20F4-4167-89A8-3772882CD0A1}" srcOrd="3" destOrd="0" parTransId="{473C67E4-F4F6-4010-B7E0-3426E27C7B16}" sibTransId="{51036F6F-B2AB-4B0C-86B7-FBD24EAC95F4}"/>
    <dgm:cxn modelId="{31A50DE5-7DEB-487E-80BD-7B00FFFF17AD}" srcId="{8A57CDAE-C5EB-4D4F-98BA-ABF89FD9B0C1}" destId="{F3D29C0E-09D3-47E1-92D5-94958B38E1DD}" srcOrd="0" destOrd="0" parTransId="{C9D84F82-B87C-4609-818A-EFE319F2DB66}" sibTransId="{437FF21A-625E-49EC-A8FB-7763C943E150}"/>
    <dgm:cxn modelId="{BCB2EEEF-E6A0-48EE-8753-2C1E04F1AE19}" srcId="{5EBCE87E-6833-408C-8FFC-51690539F753}" destId="{D7F82D58-6C79-434B-84CC-A2F0C88A46B0}" srcOrd="1" destOrd="0" parTransId="{9539BC27-8A74-4D1F-A6DB-C371DDA343E9}" sibTransId="{6498CEEC-0CB2-4A5C-8583-BEA3DA7F47BC}"/>
    <dgm:cxn modelId="{6D9E7D2B-5421-4C6A-8AF7-F403EE661703}" type="presOf" srcId="{846D36F1-4D6E-409B-AAC5-4678AACA4774}" destId="{B4812F34-51AC-437F-A010-0CAE48F4A164}" srcOrd="0" destOrd="1" presId="urn:microsoft.com/office/officeart/2005/8/layout/cycle3"/>
    <dgm:cxn modelId="{1CFB1FC4-9C16-41B7-94C7-5A0C346DB796}" srcId="{91CD934B-8DA1-4D65-9788-51769E60DFEE}" destId="{8A57CDAE-C5EB-4D4F-98BA-ABF89FD9B0C1}" srcOrd="0" destOrd="0" parTransId="{14C9BB0E-324A-4C26-A114-9E8442C3F221}" sibTransId="{5F597A6A-4F92-421A-8DE8-87E53D09119C}"/>
    <dgm:cxn modelId="{8E756036-17C6-430C-BCFD-92C4CDBB580D}" type="presOf" srcId="{E161D659-8F90-4ADD-B7B9-BBC949C69486}" destId="{B4812F34-51AC-437F-A010-0CAE48F4A164}" srcOrd="0" destOrd="3" presId="urn:microsoft.com/office/officeart/2005/8/layout/cycle3"/>
    <dgm:cxn modelId="{79DB6917-1E3E-4161-90C7-14E041F68C40}" srcId="{CCBE41D8-221B-4826-A93F-9B87F0BD4082}" destId="{42BA5C01-A71E-4502-92C2-F67E13FAEE6C}" srcOrd="1" destOrd="0" parTransId="{30D0F9F8-124C-4D77-8A3A-053A553ADDDE}" sibTransId="{411075BB-74DC-4EF6-90AD-A6460D48FB0C}"/>
    <dgm:cxn modelId="{DFBAC737-6B60-48AE-A948-FB3EE58F59C5}" srcId="{8A57CDAE-C5EB-4D4F-98BA-ABF89FD9B0C1}" destId="{B517E910-A1A6-4933-A5E0-0D69BB1411EB}" srcOrd="1" destOrd="0" parTransId="{08D4C0E6-7257-4270-BD09-CB17190E572D}" sibTransId="{56F5AF3C-210C-4D93-A2C3-BAFD44D6B46B}"/>
    <dgm:cxn modelId="{EB925740-0B27-4B1A-9A9F-AE501021EE90}" srcId="{CCBE41D8-221B-4826-A93F-9B87F0BD4082}" destId="{B44E84C5-8B54-4C3C-87FB-0E66AA7D873F}" srcOrd="0" destOrd="0" parTransId="{7B7CEAC0-B5E6-4C66-9E07-4F4048CE3F1F}" sibTransId="{12D778CF-9D39-4C5D-AE9E-4753AC3F3988}"/>
    <dgm:cxn modelId="{B8C68BCC-5E0E-4FFB-8B8D-EB5862497888}" type="presOf" srcId="{B44E84C5-8B54-4C3C-87FB-0E66AA7D873F}" destId="{931F0082-721B-4594-84CF-5DC8B27A886E}" srcOrd="0" destOrd="1" presId="urn:microsoft.com/office/officeart/2005/8/layout/cycle3"/>
    <dgm:cxn modelId="{8A6C9F69-4C7C-4977-B3DD-20A0276FCCFC}" srcId="{43AC45CC-79A4-45B7-AC81-BD8DF5742DE2}" destId="{AF9C2533-0E0A-4EE3-B166-12BFF3CCD1FA}" srcOrd="1" destOrd="0" parTransId="{F72D2EA3-899D-4E19-88B6-AA73D776F7E7}" sibTransId="{6C86A91B-A6DC-47B4-861B-5A453493C1AE}"/>
    <dgm:cxn modelId="{CAA5C1B0-196C-448B-8C8E-C736CED4C8BB}" srcId="{43AC45CC-79A4-45B7-AC81-BD8DF5742DE2}" destId="{846D36F1-4D6E-409B-AAC5-4678AACA4774}" srcOrd="0" destOrd="0" parTransId="{9F148BDF-021D-4D13-8E1B-E5CB74E13C69}" sibTransId="{B5BA3AF7-6B41-48C9-98E4-21989A8E525F}"/>
    <dgm:cxn modelId="{0092DA8A-9D4D-4DF5-A356-B374602B2E4D}" srcId="{91CD934B-8DA1-4D65-9788-51769E60DFEE}" destId="{43AC45CC-79A4-45B7-AC81-BD8DF5742DE2}" srcOrd="1" destOrd="0" parTransId="{F7CF8F57-7CA2-4606-9A92-D90510C77BFA}" sibTransId="{D3FD4F4C-C819-4099-A928-2D052E84EB16}"/>
    <dgm:cxn modelId="{BAB0BC7A-9E5D-49EE-BD37-0D60AA1BBE5A}" srcId="{5EBCE87E-6833-408C-8FFC-51690539F753}" destId="{87F0780F-0631-4631-9DC8-6E9E0C21A84B}" srcOrd="0" destOrd="0" parTransId="{EEAEDE1B-434B-4AF3-9736-7D30D316DE56}" sibTransId="{8EA0F1F5-22A2-42F5-BCB4-50346ED80E5A}"/>
    <dgm:cxn modelId="{94167FD9-0A96-4106-9529-CDA829AFFC03}" srcId="{43AC45CC-79A4-45B7-AC81-BD8DF5742DE2}" destId="{E161D659-8F90-4ADD-B7B9-BBC949C69486}" srcOrd="2" destOrd="0" parTransId="{B8B7E542-F8D9-48E6-BBEC-89E12E6E9993}" sibTransId="{143DF194-8640-485B-9D37-E69BEF46C640}"/>
    <dgm:cxn modelId="{C60A3F6D-E7B8-42EF-AE3D-1D5E002DEACB}" type="presOf" srcId="{F03A4BDC-20F4-4167-89A8-3772882CD0A1}" destId="{1E4ADCBD-B743-43CD-B6B0-04BB89584FB0}" srcOrd="0" destOrd="4" presId="urn:microsoft.com/office/officeart/2005/8/layout/cycle3"/>
    <dgm:cxn modelId="{902CB7BE-8CC8-4DCB-B0BD-785DCD6F6740}" type="presOf" srcId="{D7F82D58-6C79-434B-84CC-A2F0C88A46B0}" destId="{1E4ADCBD-B743-43CD-B6B0-04BB89584FB0}" srcOrd="0" destOrd="2" presId="urn:microsoft.com/office/officeart/2005/8/layout/cycle3"/>
    <dgm:cxn modelId="{C6095055-F2A0-4C77-88D4-11BFD69D3DFD}" type="presOf" srcId="{87F0780F-0631-4631-9DC8-6E9E0C21A84B}" destId="{1E4ADCBD-B743-43CD-B6B0-04BB89584FB0}" srcOrd="0" destOrd="1" presId="urn:microsoft.com/office/officeart/2005/8/layout/cycle3"/>
    <dgm:cxn modelId="{27FAAF82-FB8F-4C8B-9142-2EEC8DEBF848}" srcId="{91CD934B-8DA1-4D65-9788-51769E60DFEE}" destId="{CCBE41D8-221B-4826-A93F-9B87F0BD4082}" srcOrd="2" destOrd="0" parTransId="{45297868-5E17-4317-B228-3657DCA33897}" sibTransId="{1EEE32CA-800D-4DEB-9CD7-5600827C5669}"/>
    <dgm:cxn modelId="{3C93B265-2931-4A2A-BAE4-7E694D3DA15E}" type="presOf" srcId="{5EBCE87E-6833-408C-8FFC-51690539F753}" destId="{1E4ADCBD-B743-43CD-B6B0-04BB89584FB0}" srcOrd="0" destOrd="0" presId="urn:microsoft.com/office/officeart/2005/8/layout/cycle3"/>
    <dgm:cxn modelId="{6442F273-407A-426A-927A-316861185B17}" srcId="{8A57CDAE-C5EB-4D4F-98BA-ABF89FD9B0C1}" destId="{A39536D7-90B9-4F95-BE33-5830EA519676}" srcOrd="2" destOrd="0" parTransId="{382671EE-4823-46D9-A76F-F244F38B6F99}" sibTransId="{0661CBBB-E04E-4E83-9A55-085951A6FF11}"/>
    <dgm:cxn modelId="{94EB436A-658B-402C-9266-9C82A62DA6C0}" type="presOf" srcId="{43AC45CC-79A4-45B7-AC81-BD8DF5742DE2}" destId="{B4812F34-51AC-437F-A010-0CAE48F4A164}" srcOrd="0" destOrd="0" presId="urn:microsoft.com/office/officeart/2005/8/layout/cycle3"/>
    <dgm:cxn modelId="{392CB03D-49FF-4AEA-88EB-27F55283A2B7}" type="presOf" srcId="{F3D29C0E-09D3-47E1-92D5-94958B38E1DD}" destId="{1D586C52-2305-492A-8C32-680641DB99DA}" srcOrd="0" destOrd="1" presId="urn:microsoft.com/office/officeart/2005/8/layout/cycle3"/>
    <dgm:cxn modelId="{D282BDCA-0648-49E5-B637-F77A94FE7CC5}" type="presParOf" srcId="{E716E0C1-68FF-468B-9C5E-76A10D46F083}" destId="{561C5D5B-DFA1-4EBD-AC5F-1D426FAA58A5}" srcOrd="0" destOrd="0" presId="urn:microsoft.com/office/officeart/2005/8/layout/cycle3"/>
    <dgm:cxn modelId="{63FE0FF3-718F-4EE7-8E68-C2F0CE50A593}" type="presParOf" srcId="{561C5D5B-DFA1-4EBD-AC5F-1D426FAA58A5}" destId="{1D586C52-2305-492A-8C32-680641DB99DA}" srcOrd="0" destOrd="0" presId="urn:microsoft.com/office/officeart/2005/8/layout/cycle3"/>
    <dgm:cxn modelId="{7153DA00-5A1B-4703-92E7-E83995690D29}" type="presParOf" srcId="{561C5D5B-DFA1-4EBD-AC5F-1D426FAA58A5}" destId="{C2B1EEC2-0BBE-441B-94BC-883DB753F17F}" srcOrd="1" destOrd="0" presId="urn:microsoft.com/office/officeart/2005/8/layout/cycle3"/>
    <dgm:cxn modelId="{C6221F90-DD03-45DD-B628-8215CCF6692B}" type="presParOf" srcId="{561C5D5B-DFA1-4EBD-AC5F-1D426FAA58A5}" destId="{B4812F34-51AC-437F-A010-0CAE48F4A164}" srcOrd="2" destOrd="0" presId="urn:microsoft.com/office/officeart/2005/8/layout/cycle3"/>
    <dgm:cxn modelId="{3F75353F-C0C3-4138-A337-8830A430EF3F}" type="presParOf" srcId="{561C5D5B-DFA1-4EBD-AC5F-1D426FAA58A5}" destId="{931F0082-721B-4594-84CF-5DC8B27A886E}" srcOrd="3" destOrd="0" presId="urn:microsoft.com/office/officeart/2005/8/layout/cycle3"/>
    <dgm:cxn modelId="{343B0F72-C62B-439B-8A91-AE7974D25C2C}" type="presParOf" srcId="{561C5D5B-DFA1-4EBD-AC5F-1D426FAA58A5}" destId="{1E4ADCBD-B743-43CD-B6B0-04BB89584FB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44779-2A2D-4D8C-A547-1A42C5D9017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A516E95-928C-4573-98D9-DBD43D411B7C}">
      <dgm:prSet phldrT="[Text]" custT="1"/>
      <dgm:spPr/>
      <dgm:t>
        <a:bodyPr/>
        <a:lstStyle/>
        <a:p>
          <a:r>
            <a:rPr lang="sl-SI" sz="1800" dirty="0" smtClean="0">
              <a:latin typeface="+mj-lt"/>
            </a:rPr>
            <a:t>fizično varovanje</a:t>
          </a:r>
          <a:endParaRPr lang="sl-SI" sz="1800" dirty="0">
            <a:latin typeface="+mj-lt"/>
          </a:endParaRPr>
        </a:p>
      </dgm:t>
    </dgm:pt>
    <dgm:pt modelId="{AC26FDD6-FADC-469F-8944-6A1F4449B45D}" type="parTrans" cxnId="{EDF3E653-AD9A-4552-A4A0-80199AE50110}">
      <dgm:prSet/>
      <dgm:spPr/>
      <dgm:t>
        <a:bodyPr/>
        <a:lstStyle/>
        <a:p>
          <a:endParaRPr lang="sl-SI"/>
        </a:p>
      </dgm:t>
    </dgm:pt>
    <dgm:pt modelId="{AE84CF7F-1C45-4352-905A-7A87FEF7B118}" type="sibTrans" cxnId="{EDF3E653-AD9A-4552-A4A0-80199AE50110}">
      <dgm:prSet/>
      <dgm:spPr/>
      <dgm:t>
        <a:bodyPr/>
        <a:lstStyle/>
        <a:p>
          <a:endParaRPr lang="sl-SI"/>
        </a:p>
      </dgm:t>
    </dgm:pt>
    <dgm:pt modelId="{6B61D4F1-FB63-47EB-89B9-C1579A73411A}">
      <dgm:prSet custT="1"/>
      <dgm:spPr/>
      <dgm:t>
        <a:bodyPr/>
        <a:lstStyle/>
        <a:p>
          <a:r>
            <a:rPr lang="sl-SI" sz="1800" dirty="0" smtClean="0">
              <a:latin typeface="+mj-lt"/>
            </a:rPr>
            <a:t>posodabljanje programske opreme</a:t>
          </a:r>
        </a:p>
      </dgm:t>
    </dgm:pt>
    <dgm:pt modelId="{17E62D2F-BF5C-4087-86EB-45556EEE70C5}" type="parTrans" cxnId="{7D3BDC1D-1815-4656-9E96-6537B3942CF0}">
      <dgm:prSet/>
      <dgm:spPr/>
      <dgm:t>
        <a:bodyPr/>
        <a:lstStyle/>
        <a:p>
          <a:endParaRPr lang="sl-SI"/>
        </a:p>
      </dgm:t>
    </dgm:pt>
    <dgm:pt modelId="{ECE2AF79-BCE3-4E2F-AB43-5F0E970CFED1}" type="sibTrans" cxnId="{7D3BDC1D-1815-4656-9E96-6537B3942CF0}">
      <dgm:prSet/>
      <dgm:spPr/>
      <dgm:t>
        <a:bodyPr/>
        <a:lstStyle/>
        <a:p>
          <a:endParaRPr lang="sl-SI"/>
        </a:p>
      </dgm:t>
    </dgm:pt>
    <dgm:pt modelId="{EDC160C2-0457-4DB9-A960-3B9E11E953EF}">
      <dgm:prSet custT="1"/>
      <dgm:spPr/>
      <dgm:t>
        <a:bodyPr/>
        <a:lstStyle/>
        <a:p>
          <a:r>
            <a:rPr lang="sl-SI" sz="1800" dirty="0" smtClean="0">
              <a:latin typeface="+mj-lt"/>
            </a:rPr>
            <a:t>uporaba antivirusnega programa</a:t>
          </a:r>
        </a:p>
      </dgm:t>
    </dgm:pt>
    <dgm:pt modelId="{6781FE54-727D-4921-9287-192BDD4200BD}" type="parTrans" cxnId="{90532BF1-AFBC-43E3-8112-78E80E06356C}">
      <dgm:prSet/>
      <dgm:spPr/>
      <dgm:t>
        <a:bodyPr/>
        <a:lstStyle/>
        <a:p>
          <a:endParaRPr lang="sl-SI"/>
        </a:p>
      </dgm:t>
    </dgm:pt>
    <dgm:pt modelId="{6916DE4E-A683-494D-9CA7-399638997B47}" type="sibTrans" cxnId="{90532BF1-AFBC-43E3-8112-78E80E06356C}">
      <dgm:prSet/>
      <dgm:spPr/>
      <dgm:t>
        <a:bodyPr/>
        <a:lstStyle/>
        <a:p>
          <a:endParaRPr lang="sl-SI"/>
        </a:p>
      </dgm:t>
    </dgm:pt>
    <dgm:pt modelId="{BE69C91E-5773-48E5-86EF-59B7CC9C4EA3}">
      <dgm:prSet custT="1"/>
      <dgm:spPr/>
      <dgm:t>
        <a:bodyPr/>
        <a:lstStyle/>
        <a:p>
          <a:r>
            <a:rPr lang="sl-SI" sz="1800" dirty="0" smtClean="0">
              <a:latin typeface="+mj-lt"/>
            </a:rPr>
            <a:t>uporaba požarnega zidu</a:t>
          </a:r>
        </a:p>
      </dgm:t>
    </dgm:pt>
    <dgm:pt modelId="{61CDBB47-8055-418D-AD88-A4C5B7B88BE9}" type="parTrans" cxnId="{4775C8A5-192E-4D52-9C72-3046E9F879A4}">
      <dgm:prSet/>
      <dgm:spPr/>
      <dgm:t>
        <a:bodyPr/>
        <a:lstStyle/>
        <a:p>
          <a:endParaRPr lang="sl-SI"/>
        </a:p>
      </dgm:t>
    </dgm:pt>
    <dgm:pt modelId="{B8C0330E-F652-4A6F-805D-F41E20207440}" type="sibTrans" cxnId="{4775C8A5-192E-4D52-9C72-3046E9F879A4}">
      <dgm:prSet/>
      <dgm:spPr/>
      <dgm:t>
        <a:bodyPr/>
        <a:lstStyle/>
        <a:p>
          <a:endParaRPr lang="sl-SI"/>
        </a:p>
      </dgm:t>
    </dgm:pt>
    <dgm:pt modelId="{8281C6C0-1BAA-4C2F-BD29-D267624C2C6B}">
      <dgm:prSet custT="1"/>
      <dgm:spPr/>
      <dgm:t>
        <a:bodyPr/>
        <a:lstStyle/>
        <a:p>
          <a:r>
            <a:rPr lang="sl-SI" sz="1800" dirty="0" smtClean="0">
              <a:latin typeface="+mj-lt"/>
            </a:rPr>
            <a:t>varovanje uporabniških računov</a:t>
          </a:r>
        </a:p>
      </dgm:t>
    </dgm:pt>
    <dgm:pt modelId="{27B1E34F-BE6F-4654-8EE6-1FE9A216B403}" type="parTrans" cxnId="{A98C3528-B603-434B-AFD7-2CA48019A8E2}">
      <dgm:prSet/>
      <dgm:spPr/>
      <dgm:t>
        <a:bodyPr/>
        <a:lstStyle/>
        <a:p>
          <a:endParaRPr lang="sl-SI"/>
        </a:p>
      </dgm:t>
    </dgm:pt>
    <dgm:pt modelId="{DE0ACD5C-8CD8-4CC9-A036-5B1ADF392C68}" type="sibTrans" cxnId="{A98C3528-B603-434B-AFD7-2CA48019A8E2}">
      <dgm:prSet/>
      <dgm:spPr/>
      <dgm:t>
        <a:bodyPr/>
        <a:lstStyle/>
        <a:p>
          <a:endParaRPr lang="sl-SI"/>
        </a:p>
      </dgm:t>
    </dgm:pt>
    <dgm:pt modelId="{35A57201-A674-42E7-9928-AFD2846B9BD5}">
      <dgm:prSet custT="1"/>
      <dgm:spPr/>
      <dgm:t>
        <a:bodyPr/>
        <a:lstStyle/>
        <a:p>
          <a:r>
            <a:rPr lang="sl-SI" sz="1800" smtClean="0">
              <a:latin typeface="+mj-lt"/>
            </a:rPr>
            <a:t>varovanje datotečnega sistema</a:t>
          </a:r>
          <a:endParaRPr lang="sl-SI" sz="1800" dirty="0" smtClean="0">
            <a:latin typeface="+mj-lt"/>
          </a:endParaRPr>
        </a:p>
      </dgm:t>
    </dgm:pt>
    <dgm:pt modelId="{69A04C4F-DBEF-486C-A65F-ACDAC0DDCD2B}" type="parTrans" cxnId="{EBD5FA1D-66AC-42DD-B478-8796348D8294}">
      <dgm:prSet/>
      <dgm:spPr/>
      <dgm:t>
        <a:bodyPr/>
        <a:lstStyle/>
        <a:p>
          <a:endParaRPr lang="sl-SI"/>
        </a:p>
      </dgm:t>
    </dgm:pt>
    <dgm:pt modelId="{8804425A-3792-407D-BC45-8EB2CDEE7A79}" type="sibTrans" cxnId="{EBD5FA1D-66AC-42DD-B478-8796348D8294}">
      <dgm:prSet/>
      <dgm:spPr/>
      <dgm:t>
        <a:bodyPr/>
        <a:lstStyle/>
        <a:p>
          <a:endParaRPr lang="sl-SI"/>
        </a:p>
      </dgm:t>
    </dgm:pt>
    <dgm:pt modelId="{37BE86E5-9342-4C80-960E-03C7F6DA9B8A}">
      <dgm:prSet custT="1"/>
      <dgm:spPr/>
      <dgm:t>
        <a:bodyPr/>
        <a:lstStyle/>
        <a:p>
          <a:r>
            <a:rPr lang="sl-SI" sz="1800" smtClean="0">
              <a:latin typeface="+mj-lt"/>
            </a:rPr>
            <a:t>varovanje omrežnih diskov</a:t>
          </a:r>
          <a:endParaRPr lang="sl-SI" sz="1800" dirty="0" smtClean="0">
            <a:latin typeface="+mj-lt"/>
          </a:endParaRPr>
        </a:p>
      </dgm:t>
    </dgm:pt>
    <dgm:pt modelId="{EF3DA061-A24E-4E47-B190-57E666CD0AE6}" type="parTrans" cxnId="{8CECEAFF-B04C-4A03-BE7B-5449F67329B0}">
      <dgm:prSet/>
      <dgm:spPr/>
      <dgm:t>
        <a:bodyPr/>
        <a:lstStyle/>
        <a:p>
          <a:endParaRPr lang="sl-SI"/>
        </a:p>
      </dgm:t>
    </dgm:pt>
    <dgm:pt modelId="{39F84B5B-8015-48B7-95CD-46B93D862070}" type="sibTrans" cxnId="{8CECEAFF-B04C-4A03-BE7B-5449F67329B0}">
      <dgm:prSet/>
      <dgm:spPr/>
      <dgm:t>
        <a:bodyPr/>
        <a:lstStyle/>
        <a:p>
          <a:endParaRPr lang="sl-SI"/>
        </a:p>
      </dgm:t>
    </dgm:pt>
    <dgm:pt modelId="{CFC7839C-96EC-4A13-BCDA-EBE1E636F169}">
      <dgm:prSet custT="1"/>
      <dgm:spPr/>
      <dgm:t>
        <a:bodyPr/>
        <a:lstStyle/>
        <a:p>
          <a:r>
            <a:rPr lang="sl-SI" sz="1800" dirty="0" smtClean="0">
              <a:latin typeface="+mj-lt"/>
            </a:rPr>
            <a:t>varovanje aplikacij</a:t>
          </a:r>
          <a:endParaRPr lang="sl-SI" sz="1800" dirty="0">
            <a:latin typeface="+mj-lt"/>
          </a:endParaRPr>
        </a:p>
      </dgm:t>
    </dgm:pt>
    <dgm:pt modelId="{CF747620-413A-40B3-AB20-015350FE4FE0}" type="parTrans" cxnId="{F6D2D717-0C70-47D9-BB45-F4F6D1A62C18}">
      <dgm:prSet/>
      <dgm:spPr/>
      <dgm:t>
        <a:bodyPr/>
        <a:lstStyle/>
        <a:p>
          <a:endParaRPr lang="sl-SI"/>
        </a:p>
      </dgm:t>
    </dgm:pt>
    <dgm:pt modelId="{47B85E68-9FD3-4B81-8668-BDEA0C4CF6AB}" type="sibTrans" cxnId="{F6D2D717-0C70-47D9-BB45-F4F6D1A62C18}">
      <dgm:prSet/>
      <dgm:spPr/>
      <dgm:t>
        <a:bodyPr/>
        <a:lstStyle/>
        <a:p>
          <a:endParaRPr lang="sl-SI"/>
        </a:p>
      </dgm:t>
    </dgm:pt>
    <dgm:pt modelId="{4D64AC2B-B20D-4D0D-A038-978B015073CB}" type="pres">
      <dgm:prSet presAssocID="{B0944779-2A2D-4D8C-A547-1A42C5D90172}" presName="compositeShape" presStyleCnt="0">
        <dgm:presLayoutVars>
          <dgm:dir/>
          <dgm:resizeHandles/>
        </dgm:presLayoutVars>
      </dgm:prSet>
      <dgm:spPr/>
    </dgm:pt>
    <dgm:pt modelId="{18B2AB66-B1C5-49E6-96D6-4331CFC7AB01}" type="pres">
      <dgm:prSet presAssocID="{B0944779-2A2D-4D8C-A547-1A42C5D90172}" presName="pyramid" presStyleLbl="node1" presStyleIdx="0" presStyleCnt="1" custLinFactNeighborX="31817"/>
      <dgm:spPr/>
    </dgm:pt>
    <dgm:pt modelId="{98A9D255-6062-4175-9F9E-E48D2B57C9B1}" type="pres">
      <dgm:prSet presAssocID="{B0944779-2A2D-4D8C-A547-1A42C5D90172}" presName="theList" presStyleCnt="0"/>
      <dgm:spPr/>
    </dgm:pt>
    <dgm:pt modelId="{9FCF9C6B-E640-4D84-93F9-EEDCEE35A6FE}" type="pres">
      <dgm:prSet presAssocID="{1A516E95-928C-4573-98D9-DBD43D411B7C}" presName="aNode" presStyleLbl="fgAcc1" presStyleIdx="0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24D4B9-391B-4997-8A95-4CF6982A86A9}" type="pres">
      <dgm:prSet presAssocID="{1A516E95-928C-4573-98D9-DBD43D411B7C}" presName="aSpace" presStyleCnt="0"/>
      <dgm:spPr/>
    </dgm:pt>
    <dgm:pt modelId="{D6657755-AA4A-428C-A944-9A88F5C70B17}" type="pres">
      <dgm:prSet presAssocID="{6B61D4F1-FB63-47EB-89B9-C1579A73411A}" presName="aNode" presStyleLbl="fgAcc1" presStyleIdx="1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F1AEFB-5D95-44CA-ADC5-54D57E2B752B}" type="pres">
      <dgm:prSet presAssocID="{6B61D4F1-FB63-47EB-89B9-C1579A73411A}" presName="aSpace" presStyleCnt="0"/>
      <dgm:spPr/>
    </dgm:pt>
    <dgm:pt modelId="{19431714-F7A5-409C-8175-9E6A0F4C1909}" type="pres">
      <dgm:prSet presAssocID="{EDC160C2-0457-4DB9-A960-3B9E11E953EF}" presName="aNode" presStyleLbl="fgAcc1" presStyleIdx="2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863F9B2-FBF8-4B5C-BD2C-BD00DA3DD5D2}" type="pres">
      <dgm:prSet presAssocID="{EDC160C2-0457-4DB9-A960-3B9E11E953EF}" presName="aSpace" presStyleCnt="0"/>
      <dgm:spPr/>
    </dgm:pt>
    <dgm:pt modelId="{92E6C7A2-DCE4-45CE-873A-824081B7FEE3}" type="pres">
      <dgm:prSet presAssocID="{BE69C91E-5773-48E5-86EF-59B7CC9C4EA3}" presName="aNode" presStyleLbl="fgAcc1" presStyleIdx="3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A8512A-9E47-414F-85D3-980048163AD9}" type="pres">
      <dgm:prSet presAssocID="{BE69C91E-5773-48E5-86EF-59B7CC9C4EA3}" presName="aSpace" presStyleCnt="0"/>
      <dgm:spPr/>
    </dgm:pt>
    <dgm:pt modelId="{6234FD7C-9EFB-4D57-8441-7F21D08FD63B}" type="pres">
      <dgm:prSet presAssocID="{8281C6C0-1BAA-4C2F-BD29-D267624C2C6B}" presName="aNode" presStyleLbl="fgAcc1" presStyleIdx="4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F79EAC7-8221-4734-B8AE-6762AF00D041}" type="pres">
      <dgm:prSet presAssocID="{8281C6C0-1BAA-4C2F-BD29-D267624C2C6B}" presName="aSpace" presStyleCnt="0"/>
      <dgm:spPr/>
    </dgm:pt>
    <dgm:pt modelId="{72D86250-8E15-4D27-B609-9991C77F27F4}" type="pres">
      <dgm:prSet presAssocID="{35A57201-A674-42E7-9928-AFD2846B9BD5}" presName="aNode" presStyleLbl="fgAcc1" presStyleIdx="5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111B47-A42E-4383-9D04-964FE3DE8AD4}" type="pres">
      <dgm:prSet presAssocID="{35A57201-A674-42E7-9928-AFD2846B9BD5}" presName="aSpace" presStyleCnt="0"/>
      <dgm:spPr/>
    </dgm:pt>
    <dgm:pt modelId="{89191545-AFB4-45E6-B468-40650E3245B5}" type="pres">
      <dgm:prSet presAssocID="{37BE86E5-9342-4C80-960E-03C7F6DA9B8A}" presName="aNode" presStyleLbl="fgAcc1" presStyleIdx="6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61ECCD3-68A8-443E-9381-859EC40A1923}" type="pres">
      <dgm:prSet presAssocID="{37BE86E5-9342-4C80-960E-03C7F6DA9B8A}" presName="aSpace" presStyleCnt="0"/>
      <dgm:spPr/>
    </dgm:pt>
    <dgm:pt modelId="{4C262E4E-04D2-4F8D-96EB-F30F3582BED5}" type="pres">
      <dgm:prSet presAssocID="{CFC7839C-96EC-4A13-BCDA-EBE1E636F169}" presName="aNode" presStyleLbl="fgAcc1" presStyleIdx="7" presStyleCnt="8" custScaleX="213864" custScaleY="87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609675F-8F53-4B5C-9BF6-B498FF4F4593}" type="pres">
      <dgm:prSet presAssocID="{CFC7839C-96EC-4A13-BCDA-EBE1E636F169}" presName="aSpace" presStyleCnt="0"/>
      <dgm:spPr/>
    </dgm:pt>
  </dgm:ptLst>
  <dgm:cxnLst>
    <dgm:cxn modelId="{90532BF1-AFBC-43E3-8112-78E80E06356C}" srcId="{B0944779-2A2D-4D8C-A547-1A42C5D90172}" destId="{EDC160C2-0457-4DB9-A960-3B9E11E953EF}" srcOrd="2" destOrd="0" parTransId="{6781FE54-727D-4921-9287-192BDD4200BD}" sibTransId="{6916DE4E-A683-494D-9CA7-399638997B47}"/>
    <dgm:cxn modelId="{7D3BDC1D-1815-4656-9E96-6537B3942CF0}" srcId="{B0944779-2A2D-4D8C-A547-1A42C5D90172}" destId="{6B61D4F1-FB63-47EB-89B9-C1579A73411A}" srcOrd="1" destOrd="0" parTransId="{17E62D2F-BF5C-4087-86EB-45556EEE70C5}" sibTransId="{ECE2AF79-BCE3-4E2F-AB43-5F0E970CFED1}"/>
    <dgm:cxn modelId="{5F0622A7-7FCA-4443-B639-4EF853BFF81F}" type="presOf" srcId="{BE69C91E-5773-48E5-86EF-59B7CC9C4EA3}" destId="{92E6C7A2-DCE4-45CE-873A-824081B7FEE3}" srcOrd="0" destOrd="0" presId="urn:microsoft.com/office/officeart/2005/8/layout/pyramid2"/>
    <dgm:cxn modelId="{F6D2D717-0C70-47D9-BB45-F4F6D1A62C18}" srcId="{B0944779-2A2D-4D8C-A547-1A42C5D90172}" destId="{CFC7839C-96EC-4A13-BCDA-EBE1E636F169}" srcOrd="7" destOrd="0" parTransId="{CF747620-413A-40B3-AB20-015350FE4FE0}" sibTransId="{47B85E68-9FD3-4B81-8668-BDEA0C4CF6AB}"/>
    <dgm:cxn modelId="{3DF26C21-EA12-4909-8518-9E03E96DCFB1}" type="presOf" srcId="{B0944779-2A2D-4D8C-A547-1A42C5D90172}" destId="{4D64AC2B-B20D-4D0D-A038-978B015073CB}" srcOrd="0" destOrd="0" presId="urn:microsoft.com/office/officeart/2005/8/layout/pyramid2"/>
    <dgm:cxn modelId="{EDF3E653-AD9A-4552-A4A0-80199AE50110}" srcId="{B0944779-2A2D-4D8C-A547-1A42C5D90172}" destId="{1A516E95-928C-4573-98D9-DBD43D411B7C}" srcOrd="0" destOrd="0" parTransId="{AC26FDD6-FADC-469F-8944-6A1F4449B45D}" sibTransId="{AE84CF7F-1C45-4352-905A-7A87FEF7B118}"/>
    <dgm:cxn modelId="{A98C3528-B603-434B-AFD7-2CA48019A8E2}" srcId="{B0944779-2A2D-4D8C-A547-1A42C5D90172}" destId="{8281C6C0-1BAA-4C2F-BD29-D267624C2C6B}" srcOrd="4" destOrd="0" parTransId="{27B1E34F-BE6F-4654-8EE6-1FE9A216B403}" sibTransId="{DE0ACD5C-8CD8-4CC9-A036-5B1ADF392C68}"/>
    <dgm:cxn modelId="{BAC492FC-1FCB-4489-873B-171453D864B8}" type="presOf" srcId="{CFC7839C-96EC-4A13-BCDA-EBE1E636F169}" destId="{4C262E4E-04D2-4F8D-96EB-F30F3582BED5}" srcOrd="0" destOrd="0" presId="urn:microsoft.com/office/officeart/2005/8/layout/pyramid2"/>
    <dgm:cxn modelId="{4743B43C-38BA-4D27-8FD0-D5B766D56559}" type="presOf" srcId="{1A516E95-928C-4573-98D9-DBD43D411B7C}" destId="{9FCF9C6B-E640-4D84-93F9-EEDCEE35A6FE}" srcOrd="0" destOrd="0" presId="urn:microsoft.com/office/officeart/2005/8/layout/pyramid2"/>
    <dgm:cxn modelId="{8CECEAFF-B04C-4A03-BE7B-5449F67329B0}" srcId="{B0944779-2A2D-4D8C-A547-1A42C5D90172}" destId="{37BE86E5-9342-4C80-960E-03C7F6DA9B8A}" srcOrd="6" destOrd="0" parTransId="{EF3DA061-A24E-4E47-B190-57E666CD0AE6}" sibTransId="{39F84B5B-8015-48B7-95CD-46B93D862070}"/>
    <dgm:cxn modelId="{56BE02D5-41AE-40C9-9FE8-8484692FCC85}" type="presOf" srcId="{6B61D4F1-FB63-47EB-89B9-C1579A73411A}" destId="{D6657755-AA4A-428C-A944-9A88F5C70B17}" srcOrd="0" destOrd="0" presId="urn:microsoft.com/office/officeart/2005/8/layout/pyramid2"/>
    <dgm:cxn modelId="{1A01A45A-6430-4175-A9A7-77BD69F2B34F}" type="presOf" srcId="{37BE86E5-9342-4C80-960E-03C7F6DA9B8A}" destId="{89191545-AFB4-45E6-B468-40650E3245B5}" srcOrd="0" destOrd="0" presId="urn:microsoft.com/office/officeart/2005/8/layout/pyramid2"/>
    <dgm:cxn modelId="{E2F98E98-D9C7-48F7-AFE3-25BA85C0ABD9}" type="presOf" srcId="{EDC160C2-0457-4DB9-A960-3B9E11E953EF}" destId="{19431714-F7A5-409C-8175-9E6A0F4C1909}" srcOrd="0" destOrd="0" presId="urn:microsoft.com/office/officeart/2005/8/layout/pyramid2"/>
    <dgm:cxn modelId="{4775C8A5-192E-4D52-9C72-3046E9F879A4}" srcId="{B0944779-2A2D-4D8C-A547-1A42C5D90172}" destId="{BE69C91E-5773-48E5-86EF-59B7CC9C4EA3}" srcOrd="3" destOrd="0" parTransId="{61CDBB47-8055-418D-AD88-A4C5B7B88BE9}" sibTransId="{B8C0330E-F652-4A6F-805D-F41E20207440}"/>
    <dgm:cxn modelId="{4515C1BF-59F0-4472-8241-864C6E3EB94C}" type="presOf" srcId="{8281C6C0-1BAA-4C2F-BD29-D267624C2C6B}" destId="{6234FD7C-9EFB-4D57-8441-7F21D08FD63B}" srcOrd="0" destOrd="0" presId="urn:microsoft.com/office/officeart/2005/8/layout/pyramid2"/>
    <dgm:cxn modelId="{1D8F00C4-14B8-484A-8FA8-E071089682B8}" type="presOf" srcId="{35A57201-A674-42E7-9928-AFD2846B9BD5}" destId="{72D86250-8E15-4D27-B609-9991C77F27F4}" srcOrd="0" destOrd="0" presId="urn:microsoft.com/office/officeart/2005/8/layout/pyramid2"/>
    <dgm:cxn modelId="{EBD5FA1D-66AC-42DD-B478-8796348D8294}" srcId="{B0944779-2A2D-4D8C-A547-1A42C5D90172}" destId="{35A57201-A674-42E7-9928-AFD2846B9BD5}" srcOrd="5" destOrd="0" parTransId="{69A04C4F-DBEF-486C-A65F-ACDAC0DDCD2B}" sibTransId="{8804425A-3792-407D-BC45-8EB2CDEE7A79}"/>
    <dgm:cxn modelId="{86EF3B56-EFBB-4B0B-8DF7-2A2DAC148E70}" type="presParOf" srcId="{4D64AC2B-B20D-4D0D-A038-978B015073CB}" destId="{18B2AB66-B1C5-49E6-96D6-4331CFC7AB01}" srcOrd="0" destOrd="0" presId="urn:microsoft.com/office/officeart/2005/8/layout/pyramid2"/>
    <dgm:cxn modelId="{976B95E4-1E95-49CE-9D6E-394044C8508E}" type="presParOf" srcId="{4D64AC2B-B20D-4D0D-A038-978B015073CB}" destId="{98A9D255-6062-4175-9F9E-E48D2B57C9B1}" srcOrd="1" destOrd="0" presId="urn:microsoft.com/office/officeart/2005/8/layout/pyramid2"/>
    <dgm:cxn modelId="{F4E5BE94-13FC-4817-B0E2-CD009ABCD594}" type="presParOf" srcId="{98A9D255-6062-4175-9F9E-E48D2B57C9B1}" destId="{9FCF9C6B-E640-4D84-93F9-EEDCEE35A6FE}" srcOrd="0" destOrd="0" presId="urn:microsoft.com/office/officeart/2005/8/layout/pyramid2"/>
    <dgm:cxn modelId="{CE88AD6D-5513-4B41-802F-DD2209A62C3E}" type="presParOf" srcId="{98A9D255-6062-4175-9F9E-E48D2B57C9B1}" destId="{1F24D4B9-391B-4997-8A95-4CF6982A86A9}" srcOrd="1" destOrd="0" presId="urn:microsoft.com/office/officeart/2005/8/layout/pyramid2"/>
    <dgm:cxn modelId="{35839C9A-E1CE-4631-9740-C82F897E19EE}" type="presParOf" srcId="{98A9D255-6062-4175-9F9E-E48D2B57C9B1}" destId="{D6657755-AA4A-428C-A944-9A88F5C70B17}" srcOrd="2" destOrd="0" presId="urn:microsoft.com/office/officeart/2005/8/layout/pyramid2"/>
    <dgm:cxn modelId="{7A3BD026-0609-4444-AD32-590CDE52BE1E}" type="presParOf" srcId="{98A9D255-6062-4175-9F9E-E48D2B57C9B1}" destId="{18F1AEFB-5D95-44CA-ADC5-54D57E2B752B}" srcOrd="3" destOrd="0" presId="urn:microsoft.com/office/officeart/2005/8/layout/pyramid2"/>
    <dgm:cxn modelId="{5515162D-C063-4AE3-BB68-24EC1C59364E}" type="presParOf" srcId="{98A9D255-6062-4175-9F9E-E48D2B57C9B1}" destId="{19431714-F7A5-409C-8175-9E6A0F4C1909}" srcOrd="4" destOrd="0" presId="urn:microsoft.com/office/officeart/2005/8/layout/pyramid2"/>
    <dgm:cxn modelId="{75348D02-88F7-474B-8371-6C3CC3B3BF4C}" type="presParOf" srcId="{98A9D255-6062-4175-9F9E-E48D2B57C9B1}" destId="{4863F9B2-FBF8-4B5C-BD2C-BD00DA3DD5D2}" srcOrd="5" destOrd="0" presId="urn:microsoft.com/office/officeart/2005/8/layout/pyramid2"/>
    <dgm:cxn modelId="{5CCB7147-6583-420B-94FB-D1A0E57A85D4}" type="presParOf" srcId="{98A9D255-6062-4175-9F9E-E48D2B57C9B1}" destId="{92E6C7A2-DCE4-45CE-873A-824081B7FEE3}" srcOrd="6" destOrd="0" presId="urn:microsoft.com/office/officeart/2005/8/layout/pyramid2"/>
    <dgm:cxn modelId="{0E1EE0CE-9C7A-43DC-B178-22467F21AB98}" type="presParOf" srcId="{98A9D255-6062-4175-9F9E-E48D2B57C9B1}" destId="{1FA8512A-9E47-414F-85D3-980048163AD9}" srcOrd="7" destOrd="0" presId="urn:microsoft.com/office/officeart/2005/8/layout/pyramid2"/>
    <dgm:cxn modelId="{8CBFE12E-1F2B-4B02-A13B-A3D8420D2097}" type="presParOf" srcId="{98A9D255-6062-4175-9F9E-E48D2B57C9B1}" destId="{6234FD7C-9EFB-4D57-8441-7F21D08FD63B}" srcOrd="8" destOrd="0" presId="urn:microsoft.com/office/officeart/2005/8/layout/pyramid2"/>
    <dgm:cxn modelId="{37D8BD18-0E25-40BE-8CA4-D1545D6FF965}" type="presParOf" srcId="{98A9D255-6062-4175-9F9E-E48D2B57C9B1}" destId="{1F79EAC7-8221-4734-B8AE-6762AF00D041}" srcOrd="9" destOrd="0" presId="urn:microsoft.com/office/officeart/2005/8/layout/pyramid2"/>
    <dgm:cxn modelId="{08CED373-C7EA-49EB-B8A2-3808A7B53422}" type="presParOf" srcId="{98A9D255-6062-4175-9F9E-E48D2B57C9B1}" destId="{72D86250-8E15-4D27-B609-9991C77F27F4}" srcOrd="10" destOrd="0" presId="urn:microsoft.com/office/officeart/2005/8/layout/pyramid2"/>
    <dgm:cxn modelId="{1B85F167-B838-43D3-BE50-86A6492C6790}" type="presParOf" srcId="{98A9D255-6062-4175-9F9E-E48D2B57C9B1}" destId="{65111B47-A42E-4383-9D04-964FE3DE8AD4}" srcOrd="11" destOrd="0" presId="urn:microsoft.com/office/officeart/2005/8/layout/pyramid2"/>
    <dgm:cxn modelId="{D7A640D6-AA25-4C67-99BD-40AB678A202F}" type="presParOf" srcId="{98A9D255-6062-4175-9F9E-E48D2B57C9B1}" destId="{89191545-AFB4-45E6-B468-40650E3245B5}" srcOrd="12" destOrd="0" presId="urn:microsoft.com/office/officeart/2005/8/layout/pyramid2"/>
    <dgm:cxn modelId="{E303D89F-9493-4324-A182-4A765171ACD6}" type="presParOf" srcId="{98A9D255-6062-4175-9F9E-E48D2B57C9B1}" destId="{061ECCD3-68A8-443E-9381-859EC40A1923}" srcOrd="13" destOrd="0" presId="urn:microsoft.com/office/officeart/2005/8/layout/pyramid2"/>
    <dgm:cxn modelId="{BD0E882A-FF4A-472E-B6A3-49A6CDBEFAB2}" type="presParOf" srcId="{98A9D255-6062-4175-9F9E-E48D2B57C9B1}" destId="{4C262E4E-04D2-4F8D-96EB-F30F3582BED5}" srcOrd="14" destOrd="0" presId="urn:microsoft.com/office/officeart/2005/8/layout/pyramid2"/>
    <dgm:cxn modelId="{442C4A3D-BC87-4217-80C3-C2F371C94300}" type="presParOf" srcId="{98A9D255-6062-4175-9F9E-E48D2B57C9B1}" destId="{4609675F-8F53-4B5C-9BF6-B498FF4F4593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B8757-9066-418C-9943-89D02C76F1EE}">
      <dsp:nvSpPr>
        <dsp:cNvPr id="0" name=""/>
        <dsp:cNvSpPr/>
      </dsp:nvSpPr>
      <dsp:spPr>
        <a:xfrm rot="5400000">
          <a:off x="-80678" y="82226"/>
          <a:ext cx="537854" cy="3764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latin typeface="+mj-lt"/>
            </a:rPr>
            <a:t>1</a:t>
          </a:r>
          <a:endParaRPr lang="sl-SI" sz="1200" kern="1200" dirty="0">
            <a:latin typeface="+mj-lt"/>
          </a:endParaRPr>
        </a:p>
      </dsp:txBody>
      <dsp:txXfrm rot="5400000">
        <a:off x="-80678" y="82226"/>
        <a:ext cx="537854" cy="376497"/>
      </dsp:txXfrm>
    </dsp:sp>
    <dsp:sp modelId="{ACE962A2-1001-4CBF-82CA-F82AB7277C9C}">
      <dsp:nvSpPr>
        <dsp:cNvPr id="0" name=""/>
        <dsp:cNvSpPr/>
      </dsp:nvSpPr>
      <dsp:spPr>
        <a:xfrm rot="5400000">
          <a:off x="3829778" y="-3451732"/>
          <a:ext cx="349788" cy="725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odjemalec</a:t>
          </a:r>
          <a:r>
            <a:rPr lang="sl-SI" sz="1400" kern="1200" dirty="0" smtClean="0">
              <a:latin typeface="+mj-lt"/>
            </a:rPr>
            <a:t> pošlje </a:t>
          </a:r>
          <a:r>
            <a:rPr lang="sl-SI" sz="1400" u="sng" kern="1200" dirty="0" smtClean="0">
              <a:latin typeface="+mj-lt"/>
            </a:rPr>
            <a:t>seznam podprtih algoritmov</a:t>
          </a:r>
          <a:r>
            <a:rPr lang="sl-SI" sz="1400" kern="1200" dirty="0" smtClean="0">
              <a:latin typeface="+mj-lt"/>
            </a:rPr>
            <a:t> + </a:t>
          </a:r>
          <a:r>
            <a:rPr lang="sl-SI" sz="1400" u="sng" kern="1200" dirty="0" smtClean="0">
              <a:latin typeface="+mj-lt"/>
            </a:rPr>
            <a:t>žeton</a:t>
          </a:r>
          <a:endParaRPr lang="sl-SI" sz="1400" kern="1200" dirty="0">
            <a:latin typeface="+mj-lt"/>
          </a:endParaRPr>
        </a:p>
      </dsp:txBody>
      <dsp:txXfrm rot="5400000">
        <a:off x="3829778" y="-3451732"/>
        <a:ext cx="349788" cy="7256350"/>
      </dsp:txXfrm>
    </dsp:sp>
    <dsp:sp modelId="{FE19C0DA-4F56-4BF6-8D1A-7C36DE8050BF}">
      <dsp:nvSpPr>
        <dsp:cNvPr id="0" name=""/>
        <dsp:cNvSpPr/>
      </dsp:nvSpPr>
      <dsp:spPr>
        <a:xfrm rot="5400000">
          <a:off x="-80678" y="513205"/>
          <a:ext cx="537854" cy="3764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latin typeface="+mj-lt"/>
            </a:rPr>
            <a:t>2</a:t>
          </a:r>
          <a:endParaRPr lang="sl-SI" sz="1200" kern="1200" dirty="0">
            <a:latin typeface="+mj-lt"/>
          </a:endParaRPr>
        </a:p>
      </dsp:txBody>
      <dsp:txXfrm rot="5400000">
        <a:off x="-80678" y="513205"/>
        <a:ext cx="537854" cy="376497"/>
      </dsp:txXfrm>
    </dsp:sp>
    <dsp:sp modelId="{C792E50D-2808-43ED-BD89-F5EA010A7B41}">
      <dsp:nvSpPr>
        <dsp:cNvPr id="0" name=""/>
        <dsp:cNvSpPr/>
      </dsp:nvSpPr>
      <dsp:spPr>
        <a:xfrm rot="5400000">
          <a:off x="3829870" y="-3020844"/>
          <a:ext cx="349605" cy="725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kern="1200" dirty="0" smtClean="0">
              <a:latin typeface="+mj-lt"/>
            </a:rPr>
            <a:t>Strežnik </a:t>
          </a:r>
          <a:r>
            <a:rPr lang="sl-SI" sz="1400" u="sng" kern="1200" dirty="0" smtClean="0">
              <a:latin typeface="+mj-lt"/>
            </a:rPr>
            <a:t>izbere algoritem</a:t>
          </a:r>
          <a:r>
            <a:rPr lang="sl-SI" sz="1400" kern="1200" dirty="0" smtClean="0">
              <a:latin typeface="+mj-lt"/>
            </a:rPr>
            <a:t> s seznama, vrne izbiro, </a:t>
          </a:r>
          <a:r>
            <a:rPr lang="sl-SI" sz="1400" u="sng" kern="1200" dirty="0" smtClean="0">
              <a:latin typeface="+mj-lt"/>
            </a:rPr>
            <a:t>certifikat</a:t>
          </a:r>
          <a:r>
            <a:rPr lang="sl-SI" sz="1400" kern="1200" dirty="0" smtClean="0">
              <a:latin typeface="+mj-lt"/>
            </a:rPr>
            <a:t> in svoj </a:t>
          </a:r>
          <a:r>
            <a:rPr lang="sl-SI" sz="1400" u="sng" kern="1200" dirty="0" smtClean="0">
              <a:latin typeface="+mj-lt"/>
            </a:rPr>
            <a:t>žeton</a:t>
          </a:r>
          <a:endParaRPr lang="sl-SI" sz="1400" kern="1200" dirty="0">
            <a:latin typeface="+mj-lt"/>
          </a:endParaRPr>
        </a:p>
      </dsp:txBody>
      <dsp:txXfrm rot="5400000">
        <a:off x="3829870" y="-3020844"/>
        <a:ext cx="349605" cy="7256350"/>
      </dsp:txXfrm>
    </dsp:sp>
    <dsp:sp modelId="{F8C775CE-533D-4584-BD1A-049D58E779D4}">
      <dsp:nvSpPr>
        <dsp:cNvPr id="0" name=""/>
        <dsp:cNvSpPr/>
      </dsp:nvSpPr>
      <dsp:spPr>
        <a:xfrm rot="5400000">
          <a:off x="-80678" y="944185"/>
          <a:ext cx="537854" cy="37649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latin typeface="+mj-lt"/>
            </a:rPr>
            <a:t>3</a:t>
          </a:r>
          <a:endParaRPr lang="sl-SI" sz="1200" kern="1200" dirty="0">
            <a:latin typeface="+mj-lt"/>
          </a:endParaRPr>
        </a:p>
      </dsp:txBody>
      <dsp:txXfrm rot="5400000">
        <a:off x="-80678" y="944185"/>
        <a:ext cx="537854" cy="376497"/>
      </dsp:txXfrm>
    </dsp:sp>
    <dsp:sp modelId="{80A8F444-23ED-472A-AC0C-05871B6B5C2D}">
      <dsp:nvSpPr>
        <dsp:cNvPr id="0" name=""/>
        <dsp:cNvSpPr/>
      </dsp:nvSpPr>
      <dsp:spPr>
        <a:xfrm rot="5400000">
          <a:off x="3829870" y="-2589865"/>
          <a:ext cx="349605" cy="725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odjemalec</a:t>
          </a:r>
          <a:r>
            <a:rPr lang="sl-SI" sz="1400" kern="1200" dirty="0" smtClean="0">
              <a:latin typeface="+mj-lt"/>
            </a:rPr>
            <a:t> preveri certifikat, generira </a:t>
          </a:r>
          <a:r>
            <a:rPr lang="sl-SI" sz="1400" u="sng" kern="1200" dirty="0" smtClean="0">
              <a:latin typeface="+mj-lt"/>
            </a:rPr>
            <a:t>PMS, z javnim ključem</a:t>
          </a:r>
          <a:r>
            <a:rPr lang="sl-SI" sz="1400" kern="1200" dirty="0" smtClean="0">
              <a:latin typeface="+mj-lt"/>
            </a:rPr>
            <a:t> strežnika ga kriptira in pošlje strežniku</a:t>
          </a:r>
          <a:endParaRPr lang="sl-SI" sz="1400" kern="1200" dirty="0">
            <a:latin typeface="+mj-lt"/>
          </a:endParaRPr>
        </a:p>
      </dsp:txBody>
      <dsp:txXfrm rot="5400000">
        <a:off x="3829870" y="-2589865"/>
        <a:ext cx="349605" cy="7256350"/>
      </dsp:txXfrm>
    </dsp:sp>
    <dsp:sp modelId="{4CF3EE56-8936-4513-8370-176C618F1EA4}">
      <dsp:nvSpPr>
        <dsp:cNvPr id="0" name=""/>
        <dsp:cNvSpPr/>
      </dsp:nvSpPr>
      <dsp:spPr>
        <a:xfrm rot="5400000">
          <a:off x="-80678" y="1375164"/>
          <a:ext cx="537854" cy="3764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latin typeface="+mj-lt"/>
            </a:rPr>
            <a:t>4</a:t>
          </a:r>
          <a:endParaRPr lang="sl-SI" sz="1200" kern="1200" dirty="0">
            <a:latin typeface="+mj-lt"/>
          </a:endParaRPr>
        </a:p>
      </dsp:txBody>
      <dsp:txXfrm rot="5400000">
        <a:off x="-80678" y="1375164"/>
        <a:ext cx="537854" cy="376497"/>
      </dsp:txXfrm>
    </dsp:sp>
    <dsp:sp modelId="{11590B75-61E4-4261-8484-AF3FB981D527}">
      <dsp:nvSpPr>
        <dsp:cNvPr id="0" name=""/>
        <dsp:cNvSpPr/>
      </dsp:nvSpPr>
      <dsp:spPr>
        <a:xfrm rot="5400000">
          <a:off x="3829870" y="-2158885"/>
          <a:ext cx="349605" cy="725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odjemalec</a:t>
          </a:r>
          <a:r>
            <a:rPr lang="sl-SI" sz="1400" kern="1200" dirty="0" smtClean="0">
              <a:latin typeface="+mj-lt"/>
            </a:rPr>
            <a:t> in strežnik neodvisno </a:t>
          </a:r>
          <a:r>
            <a:rPr lang="sl-SI" sz="1400" u="sng" kern="1200" dirty="0" smtClean="0">
              <a:latin typeface="+mj-lt"/>
            </a:rPr>
            <a:t>izračunata enkripcijske in MAC ključe</a:t>
          </a:r>
          <a:r>
            <a:rPr lang="sl-SI" sz="1400" kern="1200" dirty="0" smtClean="0">
              <a:latin typeface="+mj-lt"/>
            </a:rPr>
            <a:t> iz PMS in žetonov.</a:t>
          </a:r>
          <a:endParaRPr lang="sl-SI" sz="1400" kern="1200" dirty="0">
            <a:latin typeface="+mj-lt"/>
          </a:endParaRPr>
        </a:p>
      </dsp:txBody>
      <dsp:txXfrm rot="5400000">
        <a:off x="3829870" y="-2158885"/>
        <a:ext cx="349605" cy="7256350"/>
      </dsp:txXfrm>
    </dsp:sp>
    <dsp:sp modelId="{7E6A8FFF-D78C-45BE-98C9-BE834FC64D1C}">
      <dsp:nvSpPr>
        <dsp:cNvPr id="0" name=""/>
        <dsp:cNvSpPr/>
      </dsp:nvSpPr>
      <dsp:spPr>
        <a:xfrm rot="5400000">
          <a:off x="-80678" y="1806144"/>
          <a:ext cx="537854" cy="3764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latin typeface="+mj-lt"/>
            </a:rPr>
            <a:t>5</a:t>
          </a:r>
          <a:endParaRPr lang="sl-SI" sz="1200" kern="1200" dirty="0">
            <a:latin typeface="+mj-lt"/>
          </a:endParaRPr>
        </a:p>
      </dsp:txBody>
      <dsp:txXfrm rot="5400000">
        <a:off x="-80678" y="1806144"/>
        <a:ext cx="537854" cy="376497"/>
      </dsp:txXfrm>
    </dsp:sp>
    <dsp:sp modelId="{A40406A4-ACDE-48E6-BE17-9A63D6851166}">
      <dsp:nvSpPr>
        <dsp:cNvPr id="0" name=""/>
        <dsp:cNvSpPr/>
      </dsp:nvSpPr>
      <dsp:spPr>
        <a:xfrm rot="5400000">
          <a:off x="3829870" y="-1727906"/>
          <a:ext cx="349605" cy="725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+mj-lt"/>
            </a:rPr>
            <a:t>odjemalec</a:t>
          </a:r>
          <a:r>
            <a:rPr lang="sl-SI" sz="1400" kern="1200" dirty="0" smtClean="0">
              <a:latin typeface="+mj-lt"/>
            </a:rPr>
            <a:t> pošlje MAC od vseh sporočil v rokovanju.</a:t>
          </a:r>
        </a:p>
      </dsp:txBody>
      <dsp:txXfrm rot="5400000">
        <a:off x="3829870" y="-1727906"/>
        <a:ext cx="349605" cy="7256350"/>
      </dsp:txXfrm>
    </dsp:sp>
    <dsp:sp modelId="{95E70079-213D-4BBF-9878-12819EC63B71}">
      <dsp:nvSpPr>
        <dsp:cNvPr id="0" name=""/>
        <dsp:cNvSpPr/>
      </dsp:nvSpPr>
      <dsp:spPr>
        <a:xfrm rot="5400000">
          <a:off x="-80678" y="2237123"/>
          <a:ext cx="537854" cy="3764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>
              <a:latin typeface="+mj-lt"/>
            </a:rPr>
            <a:t>6</a:t>
          </a:r>
        </a:p>
      </dsp:txBody>
      <dsp:txXfrm rot="5400000">
        <a:off x="-80678" y="2237123"/>
        <a:ext cx="537854" cy="376497"/>
      </dsp:txXfrm>
    </dsp:sp>
    <dsp:sp modelId="{35DC043D-DEF8-43BE-86C8-6B6098296986}">
      <dsp:nvSpPr>
        <dsp:cNvPr id="0" name=""/>
        <dsp:cNvSpPr/>
      </dsp:nvSpPr>
      <dsp:spPr>
        <a:xfrm rot="5400000">
          <a:off x="3829870" y="-1296926"/>
          <a:ext cx="349605" cy="7256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kern="1200" dirty="0" smtClean="0">
              <a:latin typeface="+mj-lt"/>
            </a:rPr>
            <a:t>Strežnik pošlje MAC vseh sporočil v rokovanju.</a:t>
          </a:r>
          <a:endParaRPr lang="en-US" sz="1400" kern="1200" dirty="0" smtClean="0">
            <a:latin typeface="+mj-lt"/>
          </a:endParaRPr>
        </a:p>
      </dsp:txBody>
      <dsp:txXfrm rot="5400000">
        <a:off x="3829870" y="-1296926"/>
        <a:ext cx="349605" cy="72563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1EEC2-0BBE-441B-94BC-883DB753F17F}">
      <dsp:nvSpPr>
        <dsp:cNvPr id="0" name=""/>
        <dsp:cNvSpPr/>
      </dsp:nvSpPr>
      <dsp:spPr>
        <a:xfrm>
          <a:off x="897388" y="-89232"/>
          <a:ext cx="4480262" cy="4480262"/>
        </a:xfrm>
        <a:prstGeom prst="circularArrow">
          <a:avLst>
            <a:gd name="adj1" fmla="val 4668"/>
            <a:gd name="adj2" fmla="val 272909"/>
            <a:gd name="adj3" fmla="val 12982322"/>
            <a:gd name="adj4" fmla="val 1792878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86C52-2305-492A-8C32-680641DB99DA}">
      <dsp:nvSpPr>
        <dsp:cNvPr id="0" name=""/>
        <dsp:cNvSpPr/>
      </dsp:nvSpPr>
      <dsp:spPr>
        <a:xfrm>
          <a:off x="1703575" y="1293"/>
          <a:ext cx="2867889" cy="1433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>
              <a:solidFill>
                <a:srgbClr val="FFFF00"/>
              </a:solidFill>
            </a:rPr>
            <a:t>Pridobivanje informacij</a:t>
          </a:r>
          <a:endParaRPr lang="sl-SI" sz="1700" b="1" kern="1200" dirty="0">
            <a:solidFill>
              <a:srgbClr val="FFFF00"/>
            </a:solidFill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Google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socialni inženiring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brskanje po smeteh</a:t>
          </a:r>
          <a:endParaRPr lang="sl-SI" sz="1300" kern="1200" dirty="0"/>
        </a:p>
      </dsp:txBody>
      <dsp:txXfrm>
        <a:off x="1703575" y="1293"/>
        <a:ext cx="2867889" cy="1433944"/>
      </dsp:txXfrm>
    </dsp:sp>
    <dsp:sp modelId="{B4812F34-51AC-437F-A010-0CAE48F4A164}">
      <dsp:nvSpPr>
        <dsp:cNvPr id="0" name=""/>
        <dsp:cNvSpPr/>
      </dsp:nvSpPr>
      <dsp:spPr>
        <a:xfrm>
          <a:off x="3312287" y="1610005"/>
          <a:ext cx="2867889" cy="14339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>
              <a:solidFill>
                <a:srgbClr val="FFFF00"/>
              </a:solidFill>
            </a:rPr>
            <a:t>Aktivno pregledovanje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pregled vrat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iskanje varnostnih ranljivosti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pregled arhitekture</a:t>
          </a:r>
          <a:endParaRPr lang="sl-SI" sz="1300" kern="1200" dirty="0"/>
        </a:p>
      </dsp:txBody>
      <dsp:txXfrm>
        <a:off x="3312287" y="1610005"/>
        <a:ext cx="2867889" cy="1433944"/>
      </dsp:txXfrm>
    </dsp:sp>
    <dsp:sp modelId="{931F0082-721B-4594-84CF-5DC8B27A886E}">
      <dsp:nvSpPr>
        <dsp:cNvPr id="0" name=""/>
        <dsp:cNvSpPr/>
      </dsp:nvSpPr>
      <dsp:spPr>
        <a:xfrm>
          <a:off x="1703575" y="3218716"/>
          <a:ext cx="2867889" cy="14339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>
              <a:solidFill>
                <a:srgbClr val="FFFF00"/>
              </a:solidFill>
            </a:rPr>
            <a:t>Napad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izkoriščanje ranljivosti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izkoriščanje sistemov</a:t>
          </a:r>
          <a:endParaRPr lang="sl-SI" sz="1300" kern="1200" dirty="0"/>
        </a:p>
      </dsp:txBody>
      <dsp:txXfrm>
        <a:off x="1703575" y="3218716"/>
        <a:ext cx="2867889" cy="1433944"/>
      </dsp:txXfrm>
    </dsp:sp>
    <dsp:sp modelId="{1E4ADCBD-B743-43CD-B6B0-04BB89584FB0}">
      <dsp:nvSpPr>
        <dsp:cNvPr id="0" name=""/>
        <dsp:cNvSpPr/>
      </dsp:nvSpPr>
      <dsp:spPr>
        <a:xfrm>
          <a:off x="94863" y="1610005"/>
          <a:ext cx="2867889" cy="14339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>
              <a:solidFill>
                <a:srgbClr val="FFFF00"/>
              </a:solidFill>
            </a:rPr>
            <a:t>Vzdrževanje dostopa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trojanski konji / virusi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zakrivanje dokazov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zavarovanje dostopa samo zase</a:t>
          </a:r>
          <a:endParaRPr lang="sl-SI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300" kern="1200" dirty="0" smtClean="0"/>
            <a:t>PONOVI</a:t>
          </a:r>
          <a:endParaRPr lang="sl-SI" sz="1300" kern="1200" dirty="0"/>
        </a:p>
      </dsp:txBody>
      <dsp:txXfrm>
        <a:off x="94863" y="1610005"/>
        <a:ext cx="2867889" cy="14339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2AB66-B1C5-49E6-96D6-4331CFC7AB01}">
      <dsp:nvSpPr>
        <dsp:cNvPr id="0" name=""/>
        <dsp:cNvSpPr/>
      </dsp:nvSpPr>
      <dsp:spPr>
        <a:xfrm>
          <a:off x="1679852" y="0"/>
          <a:ext cx="3096344" cy="30963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F9C6B-E640-4D84-93F9-EEDCEE35A6FE}">
      <dsp:nvSpPr>
        <dsp:cNvPr id="0" name=""/>
        <dsp:cNvSpPr/>
      </dsp:nvSpPr>
      <dsp:spPr>
        <a:xfrm>
          <a:off x="1097033" y="310549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+mj-lt"/>
            </a:rPr>
            <a:t>fizično varovanje</a:t>
          </a:r>
          <a:endParaRPr lang="sl-SI" sz="1800" kern="1200" dirty="0">
            <a:latin typeface="+mj-lt"/>
          </a:endParaRPr>
        </a:p>
      </dsp:txBody>
      <dsp:txXfrm>
        <a:off x="1097033" y="310549"/>
        <a:ext cx="4304277" cy="270852"/>
      </dsp:txXfrm>
    </dsp:sp>
    <dsp:sp modelId="{D6657755-AA4A-428C-A944-9A88F5C70B17}">
      <dsp:nvSpPr>
        <dsp:cNvPr id="0" name=""/>
        <dsp:cNvSpPr/>
      </dsp:nvSpPr>
      <dsp:spPr>
        <a:xfrm>
          <a:off x="1097033" y="619954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+mj-lt"/>
            </a:rPr>
            <a:t>posodabljanje programske opreme</a:t>
          </a:r>
        </a:p>
      </dsp:txBody>
      <dsp:txXfrm>
        <a:off x="1097033" y="619954"/>
        <a:ext cx="4304277" cy="270852"/>
      </dsp:txXfrm>
    </dsp:sp>
    <dsp:sp modelId="{19431714-F7A5-409C-8175-9E6A0F4C1909}">
      <dsp:nvSpPr>
        <dsp:cNvPr id="0" name=""/>
        <dsp:cNvSpPr/>
      </dsp:nvSpPr>
      <dsp:spPr>
        <a:xfrm>
          <a:off x="1097033" y="929360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+mj-lt"/>
            </a:rPr>
            <a:t>uporaba antivirusnega programa</a:t>
          </a:r>
        </a:p>
      </dsp:txBody>
      <dsp:txXfrm>
        <a:off x="1097033" y="929360"/>
        <a:ext cx="4304277" cy="270852"/>
      </dsp:txXfrm>
    </dsp:sp>
    <dsp:sp modelId="{92E6C7A2-DCE4-45CE-873A-824081B7FEE3}">
      <dsp:nvSpPr>
        <dsp:cNvPr id="0" name=""/>
        <dsp:cNvSpPr/>
      </dsp:nvSpPr>
      <dsp:spPr>
        <a:xfrm>
          <a:off x="1097033" y="1238766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+mj-lt"/>
            </a:rPr>
            <a:t>uporaba požarnega zidu</a:t>
          </a:r>
        </a:p>
      </dsp:txBody>
      <dsp:txXfrm>
        <a:off x="1097033" y="1238766"/>
        <a:ext cx="4304277" cy="270852"/>
      </dsp:txXfrm>
    </dsp:sp>
    <dsp:sp modelId="{6234FD7C-9EFB-4D57-8441-7F21D08FD63B}">
      <dsp:nvSpPr>
        <dsp:cNvPr id="0" name=""/>
        <dsp:cNvSpPr/>
      </dsp:nvSpPr>
      <dsp:spPr>
        <a:xfrm>
          <a:off x="1097033" y="1548172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+mj-lt"/>
            </a:rPr>
            <a:t>varovanje uporabniških računov</a:t>
          </a:r>
        </a:p>
      </dsp:txBody>
      <dsp:txXfrm>
        <a:off x="1097033" y="1548172"/>
        <a:ext cx="4304277" cy="270852"/>
      </dsp:txXfrm>
    </dsp:sp>
    <dsp:sp modelId="{72D86250-8E15-4D27-B609-9991C77F27F4}">
      <dsp:nvSpPr>
        <dsp:cNvPr id="0" name=""/>
        <dsp:cNvSpPr/>
      </dsp:nvSpPr>
      <dsp:spPr>
        <a:xfrm>
          <a:off x="1097033" y="1857577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>
              <a:latin typeface="+mj-lt"/>
            </a:rPr>
            <a:t>varovanje datotečnega sistema</a:t>
          </a:r>
          <a:endParaRPr lang="sl-SI" sz="1800" kern="1200" dirty="0" smtClean="0">
            <a:latin typeface="+mj-lt"/>
          </a:endParaRPr>
        </a:p>
      </dsp:txBody>
      <dsp:txXfrm>
        <a:off x="1097033" y="1857577"/>
        <a:ext cx="4304277" cy="270852"/>
      </dsp:txXfrm>
    </dsp:sp>
    <dsp:sp modelId="{89191545-AFB4-45E6-B468-40650E3245B5}">
      <dsp:nvSpPr>
        <dsp:cNvPr id="0" name=""/>
        <dsp:cNvSpPr/>
      </dsp:nvSpPr>
      <dsp:spPr>
        <a:xfrm>
          <a:off x="1097033" y="2166983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>
              <a:latin typeface="+mj-lt"/>
            </a:rPr>
            <a:t>varovanje omrežnih diskov</a:t>
          </a:r>
          <a:endParaRPr lang="sl-SI" sz="1800" kern="1200" dirty="0" smtClean="0">
            <a:latin typeface="+mj-lt"/>
          </a:endParaRPr>
        </a:p>
      </dsp:txBody>
      <dsp:txXfrm>
        <a:off x="1097033" y="2166983"/>
        <a:ext cx="4304277" cy="270852"/>
      </dsp:txXfrm>
    </dsp:sp>
    <dsp:sp modelId="{4C262E4E-04D2-4F8D-96EB-F30F3582BED5}">
      <dsp:nvSpPr>
        <dsp:cNvPr id="0" name=""/>
        <dsp:cNvSpPr/>
      </dsp:nvSpPr>
      <dsp:spPr>
        <a:xfrm>
          <a:off x="1097033" y="2476389"/>
          <a:ext cx="4304277" cy="270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latin typeface="+mj-lt"/>
            </a:rPr>
            <a:t>varovanje aplikacij</a:t>
          </a:r>
          <a:endParaRPr lang="sl-SI" sz="1800" kern="1200" dirty="0">
            <a:latin typeface="+mj-lt"/>
          </a:endParaRPr>
        </a:p>
      </dsp:txBody>
      <dsp:txXfrm>
        <a:off x="1097033" y="2476389"/>
        <a:ext cx="4304277" cy="27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84B6B-D1D6-DC45-BC85-7E2ACAE07539}" type="datetimeFigureOut">
              <a:rPr lang="en-US" smtClean="0"/>
              <a:pPr/>
              <a:t>12/4/12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16B3-2FD4-FB49-8B71-792BB2F8973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BEB-830C-4186-A526-F1A2A8A08451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6BD-469E-44B2-8AAA-C7F84C34A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5A054-1252-46AB-92BD-6DABE278714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93275-1FCE-4AEF-AF8E-83F7105510C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447-98FC-4B4F-B9B5-A83D551DEDA5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A58F3-33BB-460B-9B2D-EDA0281E1F8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6BECF-D6E1-42BF-B6B7-9D93B86784A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F6380-681D-447E-97CC-37D7914ABB7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43C6-CF96-4169-B63B-FF47F7F75C2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D0E77-85A5-4BD6-997E-4ECF6E6AFC6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76841-C31E-4BA1-A4CD-C9D51DAEA36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70FD1-6F68-48C7-9AD9-F8C927E831B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6ECC-1489-BB47-A84F-7C5E0E6C8083}" type="datetime1">
              <a:rPr lang="en-US" smtClean="0"/>
              <a:t>12/4/12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ACF-4FF1-7448-B433-7083CCB07FC7}" type="datetime1">
              <a:rPr lang="en-US" smtClean="0"/>
              <a:t>12/4/12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54BB-26F8-4B4E-AFD5-DBF6EFC0ED50}" type="datetime1">
              <a:rPr lang="en-US" smtClean="0"/>
              <a:t>12/4/12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7FB0-244C-4185-8DEC-EC84D93AF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9239-20F2-134B-824F-B1C18A09E963}" type="datetime1">
              <a:rPr lang="en-US" smtClean="0"/>
              <a:t>12/4/12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45A6-CA80-2541-AAFB-7DF12C977DEF}" type="datetime1">
              <a:rPr lang="en-US" smtClean="0"/>
              <a:t>12/4/12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202F-012E-2143-BC5F-E33923BB7A57}" type="datetime1">
              <a:rPr lang="en-US" smtClean="0"/>
              <a:t>12/4/12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50F-337E-744C-A95E-343D315DC754}" type="datetime1">
              <a:rPr lang="en-US" smtClean="0"/>
              <a:t>12/4/12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24B7-409F-8749-8CFA-218AA6F5E4D7}" type="datetime1">
              <a:rPr lang="en-US" smtClean="0"/>
              <a:t>12/4/12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3A9-9720-B340-95FC-7F53659A05B4}" type="datetime1">
              <a:rPr lang="en-US" smtClean="0"/>
              <a:t>12/4/12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2C6B-BF38-5D40-AC19-1B248D949610}" type="datetime1">
              <a:rPr lang="en-US" smtClean="0"/>
              <a:t>12/4/12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985D-F6A7-9541-9DD0-E0E46B73FE78}" type="datetime1">
              <a:rPr lang="en-US" smtClean="0"/>
              <a:t>12/4/12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4C2ECE-7355-7D4B-8C0A-3F6711E30C2E}" type="datetime1">
              <a:rPr lang="en-US" smtClean="0"/>
              <a:t>12/4/12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9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6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softpedia.com/images/news2/Master-Control-Server-for-Mydoom-DDoS-Botnet-Tracked-to-UK-3.jpg" TargetMode="Externa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6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5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Komunikacijski protokoli in omrežna varnost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Varnostni elementi: IPsec, SSL in infrastruktura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sl-SI" dirty="0" smtClean="0"/>
              <a:t>Poglejmo si, kako deluje najbolj pogosto uporabljen IPSec način</a:t>
            </a:r>
          </a:p>
          <a:p>
            <a:r>
              <a:rPr lang="sl-SI" dirty="0" smtClean="0"/>
              <a:t>Originalni podatki:</a:t>
            </a:r>
            <a:endParaRPr lang="sl-SI" dirty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</a:t>
            </a:r>
            <a:r>
              <a:rPr lang="sl-SI" dirty="0" smtClean="0"/>
              <a:t>: tunnel mode in ESP</a:t>
            </a:r>
            <a:endParaRPr lang="en-US" dirty="0" smtClean="0"/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3016424" y="3852515"/>
            <a:ext cx="976312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 smtClean="0">
                <a:latin typeface="Arial" charset="0"/>
              </a:rPr>
              <a:t>original</a:t>
            </a:r>
            <a:r>
              <a:rPr lang="sl-SI" sz="1600" dirty="0" smtClean="0">
                <a:latin typeface="Arial" charset="0"/>
              </a:rPr>
              <a:t>na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IP </a:t>
            </a:r>
            <a:r>
              <a:rPr lang="sl-SI" sz="1600" dirty="0" smtClean="0">
                <a:latin typeface="Arial" charset="0"/>
              </a:rPr>
              <a:t>glava</a:t>
            </a:r>
            <a:endParaRPr lang="en-US" sz="1600" dirty="0">
              <a:latin typeface="Arial" charset="0"/>
            </a:endParaRPr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3992736" y="3852515"/>
            <a:ext cx="2224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l-SI" sz="1600" dirty="0" smtClean="0">
                <a:latin typeface="Arial" charset="0"/>
              </a:rPr>
              <a:t>o</a:t>
            </a:r>
            <a:r>
              <a:rPr lang="en-US" sz="1600" dirty="0" err="1" smtClean="0">
                <a:latin typeface="Arial" charset="0"/>
              </a:rPr>
              <a:t>riginal</a:t>
            </a:r>
            <a:r>
              <a:rPr lang="sl-SI" sz="1600" dirty="0" smtClean="0">
                <a:latin typeface="Arial" charset="0"/>
              </a:rPr>
              <a:t>ni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podatki</a:t>
            </a:r>
            <a:endParaRPr lang="en-US" sz="1600" dirty="0">
              <a:latin typeface="Arial" charset="0"/>
            </a:endParaRPr>
          </a:p>
        </p:txBody>
      </p:sp>
      <p:sp>
        <p:nvSpPr>
          <p:cNvPr id="110610" name="Line 28"/>
          <p:cNvSpPr>
            <a:spLocks noChangeShapeType="1"/>
          </p:cNvSpPr>
          <p:nvPr/>
        </p:nvSpPr>
        <p:spPr bwMode="auto">
          <a:xfrm>
            <a:off x="3016424" y="454307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konec datagrama se doda ESP glava (zapolnitev je potrebna za bločno kodiranje, next header je protokol, vsebovan v podatkih)</a:t>
            </a:r>
          </a:p>
          <a:p>
            <a:r>
              <a:rPr lang="sl-SI" dirty="0" smtClean="0"/>
              <a:t>rezultat se kriptira (algoritem in ključ določa SA!)</a:t>
            </a:r>
            <a:endParaRPr lang="sl-SI" dirty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</a:t>
            </a:r>
            <a:r>
              <a:rPr lang="sl-SI" dirty="0" smtClean="0"/>
              <a:t>: tunnel mode in ESP</a:t>
            </a:r>
            <a:endParaRPr lang="en-US" dirty="0" smtClean="0"/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3016424" y="3839878"/>
            <a:ext cx="976312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 smtClean="0">
                <a:latin typeface="Arial" charset="0"/>
              </a:rPr>
              <a:t>original</a:t>
            </a:r>
            <a:r>
              <a:rPr lang="sl-SI" sz="1600" dirty="0" smtClean="0">
                <a:latin typeface="Arial" charset="0"/>
              </a:rPr>
              <a:t>na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IP </a:t>
            </a:r>
            <a:r>
              <a:rPr lang="sl-SI" sz="1600" dirty="0" smtClean="0">
                <a:latin typeface="Arial" charset="0"/>
              </a:rPr>
              <a:t>glava</a:t>
            </a:r>
            <a:endParaRPr lang="en-US" sz="1600" dirty="0">
              <a:latin typeface="Arial" charset="0"/>
            </a:endParaRPr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3992736" y="3839878"/>
            <a:ext cx="2224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l-SI" sz="1600" dirty="0" smtClean="0">
                <a:latin typeface="Arial" charset="0"/>
              </a:rPr>
              <a:t>o</a:t>
            </a:r>
            <a:r>
              <a:rPr lang="en-US" sz="1600" dirty="0" err="1" smtClean="0">
                <a:latin typeface="Arial" charset="0"/>
              </a:rPr>
              <a:t>riginal</a:t>
            </a:r>
            <a:r>
              <a:rPr lang="sl-SI" sz="1600" dirty="0" smtClean="0">
                <a:latin typeface="Arial" charset="0"/>
              </a:rPr>
              <a:t>ni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podatki</a:t>
            </a:r>
            <a:endParaRPr lang="en-US" sz="1600" dirty="0">
              <a:latin typeface="Arial" charset="0"/>
            </a:endParaRPr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6216824" y="3839878"/>
            <a:ext cx="700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Arial" charset="0"/>
              </a:rPr>
              <a:t>ESP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rep</a:t>
            </a:r>
            <a:endParaRPr lang="en-US" sz="1600" dirty="0">
              <a:latin typeface="Arial" charset="0"/>
            </a:endParaRPr>
          </a:p>
        </p:txBody>
      </p:sp>
      <p:sp>
        <p:nvSpPr>
          <p:cNvPr id="110617" name="Text Box 12"/>
          <p:cNvSpPr txBox="1">
            <a:spLocks noChangeArrowheads="1"/>
          </p:cNvSpPr>
          <p:nvPr/>
        </p:nvSpPr>
        <p:spPr bwMode="auto">
          <a:xfrm>
            <a:off x="4321349" y="3414365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kriptirano</a:t>
            </a:r>
            <a:endParaRPr lang="en-US" sz="1800" dirty="0">
              <a:latin typeface="Arial" charset="0"/>
            </a:endParaRPr>
          </a:p>
        </p:txBody>
      </p:sp>
      <p:sp>
        <p:nvSpPr>
          <p:cNvPr id="110618" name="Line 13"/>
          <p:cNvSpPr>
            <a:spLocks noChangeShapeType="1"/>
          </p:cNvSpPr>
          <p:nvPr/>
        </p:nvSpPr>
        <p:spPr bwMode="auto">
          <a:xfrm>
            <a:off x="5524674" y="3600103"/>
            <a:ext cx="132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10619" name="Line 14"/>
          <p:cNvSpPr>
            <a:spLocks noChangeShapeType="1"/>
          </p:cNvSpPr>
          <p:nvPr/>
        </p:nvSpPr>
        <p:spPr bwMode="auto">
          <a:xfrm flipH="1" flipV="1">
            <a:off x="3070399" y="3600103"/>
            <a:ext cx="1231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91324" y="4960590"/>
            <a:ext cx="2281237" cy="609600"/>
            <a:chOff x="3346" y="2367"/>
            <a:chExt cx="1437" cy="384"/>
          </a:xfrm>
        </p:grpSpPr>
        <p:sp>
          <p:nvSpPr>
            <p:cNvPr id="110614" name="Rectangle 19"/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padding</a:t>
              </a:r>
            </a:p>
          </p:txBody>
        </p:sp>
        <p:sp>
          <p:nvSpPr>
            <p:cNvPr id="110615" name="Rectangle 20"/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length</a:t>
              </a:r>
            </a:p>
          </p:txBody>
        </p:sp>
        <p:sp>
          <p:nvSpPr>
            <p:cNvPr id="110616" name="Rectangle 21"/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next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header</a:t>
              </a:r>
            </a:p>
          </p:txBody>
        </p:sp>
      </p:grpSp>
      <p:sp>
        <p:nvSpPr>
          <p:cNvPr id="110606" name="Line 22"/>
          <p:cNvSpPr>
            <a:spLocks noChangeShapeType="1"/>
          </p:cNvSpPr>
          <p:nvPr/>
        </p:nvSpPr>
        <p:spPr bwMode="auto">
          <a:xfrm flipV="1">
            <a:off x="5413549" y="4514503"/>
            <a:ext cx="8032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07" name="Line 23"/>
          <p:cNvSpPr>
            <a:spLocks noChangeShapeType="1"/>
          </p:cNvSpPr>
          <p:nvPr/>
        </p:nvSpPr>
        <p:spPr bwMode="auto">
          <a:xfrm flipH="1" flipV="1">
            <a:off x="6910561" y="4500215"/>
            <a:ext cx="747712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10" name="Line 28"/>
          <p:cNvSpPr>
            <a:spLocks noChangeShapeType="1"/>
          </p:cNvSpPr>
          <p:nvPr/>
        </p:nvSpPr>
        <p:spPr bwMode="auto">
          <a:xfrm>
            <a:off x="3016424" y="454307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doda se ESP glava: rezultat je "enchilada" </a:t>
            </a:r>
            <a:br>
              <a:rPr lang="sl-SI" dirty="0" smtClean="0"/>
            </a:br>
            <a:r>
              <a:rPr lang="sl-SI" dirty="0" smtClean="0"/>
              <a:t>(SPI - indeks SA, ki se ga uporabi za določanje nastavitev, Seq# - zaščita proti ponovitvi komunikacije) 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</a:t>
            </a:r>
            <a:r>
              <a:rPr lang="sl-SI" dirty="0" smtClean="0"/>
              <a:t>: tunnel mode in ESP</a:t>
            </a:r>
            <a:endParaRPr lang="en-US" dirty="0" smtClean="0"/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3992736" y="3839878"/>
            <a:ext cx="2224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l-SI" sz="1600" dirty="0" smtClean="0">
                <a:latin typeface="Arial" charset="0"/>
              </a:rPr>
              <a:t>o</a:t>
            </a:r>
            <a:r>
              <a:rPr lang="en-US" sz="1600" dirty="0" err="1" smtClean="0">
                <a:latin typeface="Arial" charset="0"/>
              </a:rPr>
              <a:t>riginal</a:t>
            </a:r>
            <a:r>
              <a:rPr lang="sl-SI" sz="1600" dirty="0" smtClean="0">
                <a:latin typeface="Arial" charset="0"/>
              </a:rPr>
              <a:t>ni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podatki</a:t>
            </a:r>
            <a:endParaRPr lang="en-US" sz="1600" dirty="0">
              <a:latin typeface="Arial" charset="0"/>
            </a:endParaRPr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6216824" y="3839878"/>
            <a:ext cx="700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Arial" charset="0"/>
              </a:rPr>
              <a:t>ESP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rep</a:t>
            </a:r>
            <a:endParaRPr lang="en-US" sz="1600" dirty="0">
              <a:latin typeface="Arial" charset="0"/>
            </a:endParaRPr>
          </a:p>
        </p:txBody>
      </p:sp>
      <p:sp>
        <p:nvSpPr>
          <p:cNvPr id="110617" name="Text Box 12"/>
          <p:cNvSpPr txBox="1">
            <a:spLocks noChangeArrowheads="1"/>
          </p:cNvSpPr>
          <p:nvPr/>
        </p:nvSpPr>
        <p:spPr bwMode="auto">
          <a:xfrm>
            <a:off x="4321349" y="3414365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kriptirano</a:t>
            </a:r>
            <a:endParaRPr lang="en-US" sz="1800" dirty="0">
              <a:latin typeface="Arial" charset="0"/>
            </a:endParaRPr>
          </a:p>
        </p:txBody>
      </p:sp>
      <p:sp>
        <p:nvSpPr>
          <p:cNvPr id="110618" name="Line 13"/>
          <p:cNvSpPr>
            <a:spLocks noChangeShapeType="1"/>
          </p:cNvSpPr>
          <p:nvPr/>
        </p:nvSpPr>
        <p:spPr bwMode="auto">
          <a:xfrm>
            <a:off x="5524674" y="3600103"/>
            <a:ext cx="132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10619" name="Line 14"/>
          <p:cNvSpPr>
            <a:spLocks noChangeShapeType="1"/>
          </p:cNvSpPr>
          <p:nvPr/>
        </p:nvSpPr>
        <p:spPr bwMode="auto">
          <a:xfrm flipH="1" flipV="1">
            <a:off x="3070399" y="3600103"/>
            <a:ext cx="1231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1324" y="4960590"/>
            <a:ext cx="2281237" cy="609600"/>
            <a:chOff x="3346" y="2367"/>
            <a:chExt cx="1437" cy="384"/>
          </a:xfrm>
        </p:grpSpPr>
        <p:sp>
          <p:nvSpPr>
            <p:cNvPr id="110614" name="Rectangle 19"/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padding</a:t>
              </a:r>
            </a:p>
          </p:txBody>
        </p:sp>
        <p:sp>
          <p:nvSpPr>
            <p:cNvPr id="110615" name="Rectangle 20"/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length</a:t>
              </a:r>
            </a:p>
          </p:txBody>
        </p:sp>
        <p:sp>
          <p:nvSpPr>
            <p:cNvPr id="110616" name="Rectangle 21"/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next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header</a:t>
              </a:r>
            </a:p>
          </p:txBody>
        </p:sp>
      </p:grpSp>
      <p:sp>
        <p:nvSpPr>
          <p:cNvPr id="110606" name="Line 22"/>
          <p:cNvSpPr>
            <a:spLocks noChangeShapeType="1"/>
          </p:cNvSpPr>
          <p:nvPr/>
        </p:nvSpPr>
        <p:spPr bwMode="auto">
          <a:xfrm flipV="1">
            <a:off x="5413549" y="4514503"/>
            <a:ext cx="8032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07" name="Line 23"/>
          <p:cNvSpPr>
            <a:spLocks noChangeShapeType="1"/>
          </p:cNvSpPr>
          <p:nvPr/>
        </p:nvSpPr>
        <p:spPr bwMode="auto">
          <a:xfrm flipH="1" flipV="1">
            <a:off x="6910561" y="4500215"/>
            <a:ext cx="747712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10" name="Line 28"/>
          <p:cNvSpPr>
            <a:spLocks noChangeShapeType="1"/>
          </p:cNvSpPr>
          <p:nvPr/>
        </p:nvSpPr>
        <p:spPr bwMode="auto">
          <a:xfrm>
            <a:off x="3016424" y="454307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7" name="Group 26"/>
          <p:cNvGrpSpPr/>
          <p:nvPr/>
        </p:nvGrpSpPr>
        <p:grpSpPr>
          <a:xfrm>
            <a:off x="1990899" y="3839878"/>
            <a:ext cx="2001837" cy="1746121"/>
            <a:chOff x="1990899" y="3839878"/>
            <a:chExt cx="2001837" cy="1746121"/>
          </a:xfrm>
        </p:grpSpPr>
        <p:sp>
          <p:nvSpPr>
            <p:cNvPr id="110600" name="Rectangle 7"/>
            <p:cNvSpPr>
              <a:spLocks noChangeArrowheads="1"/>
            </p:cNvSpPr>
            <p:nvPr/>
          </p:nvSpPr>
          <p:spPr bwMode="auto">
            <a:xfrm>
              <a:off x="3016424" y="3839878"/>
              <a:ext cx="976312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 smtClean="0">
                  <a:latin typeface="Arial" charset="0"/>
                </a:rPr>
                <a:t>original</a:t>
              </a:r>
              <a:r>
                <a:rPr lang="sl-SI" sz="1600" dirty="0" smtClean="0">
                  <a:latin typeface="Arial" charset="0"/>
                </a:rPr>
                <a:t>na</a:t>
              </a:r>
              <a:r>
                <a:rPr lang="en-US" sz="1600" dirty="0">
                  <a:latin typeface="Arial" charset="0"/>
                </a:rPr>
                <a:t/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</a:t>
              </a:r>
              <a:r>
                <a:rPr lang="sl-SI" sz="1600" dirty="0" smtClean="0">
                  <a:latin typeface="Arial" charset="0"/>
                </a:rPr>
                <a:t>glava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316336" y="3840640"/>
              <a:ext cx="700087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sl-SI" sz="1600" dirty="0" smtClean="0">
                  <a:latin typeface="Arial" charset="0"/>
                </a:rPr>
                <a:t>glava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997249" y="4963765"/>
              <a:ext cx="700087" cy="62223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SPI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689399" y="4963765"/>
              <a:ext cx="700087" cy="62223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 err="1">
                  <a:latin typeface="Arial" charset="0"/>
                </a:rPr>
                <a:t>Seq</a:t>
              </a:r>
              <a:endParaRPr lang="en-US" sz="1600" dirty="0">
                <a:latin typeface="Arial" charset="0"/>
              </a:endParaRP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#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1990899" y="4501803"/>
              <a:ext cx="319087" cy="42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3002136" y="4501803"/>
              <a:ext cx="360362" cy="414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851920" y="3131676"/>
            <a:ext cx="1335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"enchilada"</a:t>
            </a:r>
            <a:endParaRPr lang="en-US" sz="1800" dirty="0">
              <a:latin typeface="Arial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220072" y="3317414"/>
            <a:ext cx="16346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2339752" y="3317414"/>
            <a:ext cx="15121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doda se polje ESP auth, ki je izračunana zgoščena vrednost cele "enchilade". Algoritem in ključ določa SA.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</a:t>
            </a:r>
            <a:r>
              <a:rPr lang="sl-SI" dirty="0" smtClean="0"/>
              <a:t>: tunnel mode in ESP</a:t>
            </a:r>
            <a:endParaRPr lang="en-US" dirty="0" smtClean="0"/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3992736" y="3839878"/>
            <a:ext cx="2224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l-SI" sz="1600" dirty="0" smtClean="0">
                <a:latin typeface="Arial" charset="0"/>
              </a:rPr>
              <a:t>o</a:t>
            </a:r>
            <a:r>
              <a:rPr lang="en-US" sz="1600" dirty="0" err="1" smtClean="0">
                <a:latin typeface="Arial" charset="0"/>
              </a:rPr>
              <a:t>riginal</a:t>
            </a:r>
            <a:r>
              <a:rPr lang="sl-SI" sz="1600" dirty="0" smtClean="0">
                <a:latin typeface="Arial" charset="0"/>
              </a:rPr>
              <a:t>ni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podatki</a:t>
            </a:r>
            <a:endParaRPr lang="en-US" sz="1600" dirty="0">
              <a:latin typeface="Arial" charset="0"/>
            </a:endParaRPr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6216824" y="3839878"/>
            <a:ext cx="700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Arial" charset="0"/>
              </a:rPr>
              <a:t>ESP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rep</a:t>
            </a:r>
            <a:endParaRPr lang="en-US" sz="1600" dirty="0">
              <a:latin typeface="Arial" charset="0"/>
            </a:endParaRPr>
          </a:p>
        </p:txBody>
      </p:sp>
      <p:sp>
        <p:nvSpPr>
          <p:cNvPr id="110617" name="Text Box 12"/>
          <p:cNvSpPr txBox="1">
            <a:spLocks noChangeArrowheads="1"/>
          </p:cNvSpPr>
          <p:nvPr/>
        </p:nvSpPr>
        <p:spPr bwMode="auto">
          <a:xfrm>
            <a:off x="4321349" y="3414365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kriptirano</a:t>
            </a:r>
            <a:endParaRPr lang="en-US" sz="1800" dirty="0">
              <a:latin typeface="Arial" charset="0"/>
            </a:endParaRPr>
          </a:p>
        </p:txBody>
      </p:sp>
      <p:sp>
        <p:nvSpPr>
          <p:cNvPr id="110618" name="Line 13"/>
          <p:cNvSpPr>
            <a:spLocks noChangeShapeType="1"/>
          </p:cNvSpPr>
          <p:nvPr/>
        </p:nvSpPr>
        <p:spPr bwMode="auto">
          <a:xfrm>
            <a:off x="5524674" y="3600103"/>
            <a:ext cx="132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10619" name="Line 14"/>
          <p:cNvSpPr>
            <a:spLocks noChangeShapeType="1"/>
          </p:cNvSpPr>
          <p:nvPr/>
        </p:nvSpPr>
        <p:spPr bwMode="auto">
          <a:xfrm flipH="1" flipV="1">
            <a:off x="3070399" y="3600103"/>
            <a:ext cx="1231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1324" y="4960590"/>
            <a:ext cx="2281237" cy="609600"/>
            <a:chOff x="3346" y="2367"/>
            <a:chExt cx="1437" cy="384"/>
          </a:xfrm>
        </p:grpSpPr>
        <p:sp>
          <p:nvSpPr>
            <p:cNvPr id="110614" name="Rectangle 19"/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padding</a:t>
              </a:r>
            </a:p>
          </p:txBody>
        </p:sp>
        <p:sp>
          <p:nvSpPr>
            <p:cNvPr id="110615" name="Rectangle 20"/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length</a:t>
              </a:r>
            </a:p>
          </p:txBody>
        </p:sp>
        <p:sp>
          <p:nvSpPr>
            <p:cNvPr id="110616" name="Rectangle 21"/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next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header</a:t>
              </a:r>
            </a:p>
          </p:txBody>
        </p:sp>
      </p:grpSp>
      <p:sp>
        <p:nvSpPr>
          <p:cNvPr id="110606" name="Line 22"/>
          <p:cNvSpPr>
            <a:spLocks noChangeShapeType="1"/>
          </p:cNvSpPr>
          <p:nvPr/>
        </p:nvSpPr>
        <p:spPr bwMode="auto">
          <a:xfrm flipV="1">
            <a:off x="5413549" y="4514503"/>
            <a:ext cx="8032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07" name="Line 23"/>
          <p:cNvSpPr>
            <a:spLocks noChangeShapeType="1"/>
          </p:cNvSpPr>
          <p:nvPr/>
        </p:nvSpPr>
        <p:spPr bwMode="auto">
          <a:xfrm flipH="1" flipV="1">
            <a:off x="6910561" y="4500215"/>
            <a:ext cx="747712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10" name="Line 28"/>
          <p:cNvSpPr>
            <a:spLocks noChangeShapeType="1"/>
          </p:cNvSpPr>
          <p:nvPr/>
        </p:nvSpPr>
        <p:spPr bwMode="auto">
          <a:xfrm>
            <a:off x="3016424" y="454307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3" name="Group 26"/>
          <p:cNvGrpSpPr/>
          <p:nvPr/>
        </p:nvGrpSpPr>
        <p:grpSpPr>
          <a:xfrm>
            <a:off x="1990899" y="3839878"/>
            <a:ext cx="2001837" cy="1746121"/>
            <a:chOff x="1990899" y="3839878"/>
            <a:chExt cx="2001837" cy="1746121"/>
          </a:xfrm>
        </p:grpSpPr>
        <p:sp>
          <p:nvSpPr>
            <p:cNvPr id="110600" name="Rectangle 7"/>
            <p:cNvSpPr>
              <a:spLocks noChangeArrowheads="1"/>
            </p:cNvSpPr>
            <p:nvPr/>
          </p:nvSpPr>
          <p:spPr bwMode="auto">
            <a:xfrm>
              <a:off x="3016424" y="3839878"/>
              <a:ext cx="976312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 smtClean="0">
                  <a:latin typeface="Arial" charset="0"/>
                </a:rPr>
                <a:t>original</a:t>
              </a:r>
              <a:r>
                <a:rPr lang="sl-SI" sz="1600" dirty="0" smtClean="0">
                  <a:latin typeface="Arial" charset="0"/>
                </a:rPr>
                <a:t>na</a:t>
              </a:r>
              <a:r>
                <a:rPr lang="en-US" sz="1600" dirty="0">
                  <a:latin typeface="Arial" charset="0"/>
                </a:rPr>
                <a:t/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</a:t>
              </a:r>
              <a:r>
                <a:rPr lang="sl-SI" sz="1600" dirty="0" smtClean="0">
                  <a:latin typeface="Arial" charset="0"/>
                </a:rPr>
                <a:t>glava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316336" y="3840640"/>
              <a:ext cx="700087" cy="6096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sl-SI" sz="1600" dirty="0" smtClean="0">
                  <a:latin typeface="Arial" charset="0"/>
                </a:rPr>
                <a:t>glava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997249" y="4963765"/>
              <a:ext cx="700087" cy="62223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SPI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689399" y="4963765"/>
              <a:ext cx="700087" cy="62223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 err="1">
                  <a:latin typeface="Arial" charset="0"/>
                </a:rPr>
                <a:t>Seq</a:t>
              </a:r>
              <a:endParaRPr lang="en-US" sz="1600" dirty="0">
                <a:latin typeface="Arial" charset="0"/>
              </a:endParaRP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#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1990899" y="4501803"/>
              <a:ext cx="319087" cy="42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3002136" y="4501803"/>
              <a:ext cx="360362" cy="414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851920" y="3131676"/>
            <a:ext cx="1335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"enchilada"</a:t>
            </a:r>
            <a:endParaRPr lang="en-US" sz="1800" dirty="0">
              <a:latin typeface="Arial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220072" y="3317414"/>
            <a:ext cx="16346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2339752" y="3317414"/>
            <a:ext cx="15121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911386" y="3839878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charset="0"/>
              </a:rPr>
              <a:t>ESP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auth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izdela se nova IP glava, ki se doda pred podatke</a:t>
            </a:r>
          </a:p>
          <a:p>
            <a:r>
              <a:rPr lang="sl-SI" sz="2400" dirty="0" smtClean="0"/>
              <a:t>oblikuje se nov IP paket, ki se klasično pošlje skozi omrežje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</a:t>
            </a:r>
            <a:r>
              <a:rPr lang="sl-SI" dirty="0" smtClean="0"/>
              <a:t>: tunnel mode in ESP</a:t>
            </a:r>
            <a:endParaRPr lang="en-US" dirty="0" smtClean="0"/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3992736" y="3839878"/>
            <a:ext cx="2224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l-SI" sz="1600" dirty="0" smtClean="0">
                <a:latin typeface="Arial" charset="0"/>
              </a:rPr>
              <a:t>o</a:t>
            </a:r>
            <a:r>
              <a:rPr lang="en-US" sz="1600" dirty="0" err="1" smtClean="0">
                <a:latin typeface="Arial" charset="0"/>
              </a:rPr>
              <a:t>riginal</a:t>
            </a:r>
            <a:r>
              <a:rPr lang="sl-SI" sz="1600" dirty="0" smtClean="0">
                <a:latin typeface="Arial" charset="0"/>
              </a:rPr>
              <a:t>ni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podatki</a:t>
            </a:r>
            <a:endParaRPr lang="en-US" sz="1600" dirty="0">
              <a:latin typeface="Arial" charset="0"/>
            </a:endParaRPr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6216824" y="3839878"/>
            <a:ext cx="700087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Arial" charset="0"/>
              </a:rPr>
              <a:t>ESP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rep</a:t>
            </a:r>
            <a:endParaRPr lang="en-US" sz="1600" dirty="0">
              <a:latin typeface="Arial" charset="0"/>
            </a:endParaRPr>
          </a:p>
        </p:txBody>
      </p:sp>
      <p:sp>
        <p:nvSpPr>
          <p:cNvPr id="110617" name="Text Box 12"/>
          <p:cNvSpPr txBox="1">
            <a:spLocks noChangeArrowheads="1"/>
          </p:cNvSpPr>
          <p:nvPr/>
        </p:nvSpPr>
        <p:spPr bwMode="auto">
          <a:xfrm>
            <a:off x="4321349" y="3414365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kriptirano</a:t>
            </a:r>
            <a:endParaRPr lang="en-US" sz="1800" dirty="0">
              <a:latin typeface="Arial" charset="0"/>
            </a:endParaRPr>
          </a:p>
        </p:txBody>
      </p:sp>
      <p:sp>
        <p:nvSpPr>
          <p:cNvPr id="110618" name="Line 13"/>
          <p:cNvSpPr>
            <a:spLocks noChangeShapeType="1"/>
          </p:cNvSpPr>
          <p:nvPr/>
        </p:nvSpPr>
        <p:spPr bwMode="auto">
          <a:xfrm>
            <a:off x="5524674" y="3600103"/>
            <a:ext cx="132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10619" name="Line 14"/>
          <p:cNvSpPr>
            <a:spLocks noChangeShapeType="1"/>
          </p:cNvSpPr>
          <p:nvPr/>
        </p:nvSpPr>
        <p:spPr bwMode="auto">
          <a:xfrm flipH="1" flipV="1">
            <a:off x="3070399" y="3600103"/>
            <a:ext cx="1231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1324" y="4960590"/>
            <a:ext cx="2281237" cy="609600"/>
            <a:chOff x="3346" y="2367"/>
            <a:chExt cx="1437" cy="384"/>
          </a:xfrm>
        </p:grpSpPr>
        <p:sp>
          <p:nvSpPr>
            <p:cNvPr id="110614" name="Rectangle 19"/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padding</a:t>
              </a:r>
            </a:p>
          </p:txBody>
        </p:sp>
        <p:sp>
          <p:nvSpPr>
            <p:cNvPr id="110615" name="Rectangle 20"/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pad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length</a:t>
              </a:r>
            </a:p>
          </p:txBody>
        </p:sp>
        <p:sp>
          <p:nvSpPr>
            <p:cNvPr id="110616" name="Rectangle 21"/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next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header</a:t>
              </a:r>
            </a:p>
          </p:txBody>
        </p:sp>
      </p:grpSp>
      <p:sp>
        <p:nvSpPr>
          <p:cNvPr id="110606" name="Line 22"/>
          <p:cNvSpPr>
            <a:spLocks noChangeShapeType="1"/>
          </p:cNvSpPr>
          <p:nvPr/>
        </p:nvSpPr>
        <p:spPr bwMode="auto">
          <a:xfrm flipV="1">
            <a:off x="5413549" y="4514503"/>
            <a:ext cx="803275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07" name="Line 23"/>
          <p:cNvSpPr>
            <a:spLocks noChangeShapeType="1"/>
          </p:cNvSpPr>
          <p:nvPr/>
        </p:nvSpPr>
        <p:spPr bwMode="auto">
          <a:xfrm flipH="1" flipV="1">
            <a:off x="6910561" y="4500215"/>
            <a:ext cx="747712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10" name="Line 28"/>
          <p:cNvSpPr>
            <a:spLocks noChangeShapeType="1"/>
          </p:cNvSpPr>
          <p:nvPr/>
        </p:nvSpPr>
        <p:spPr bwMode="auto">
          <a:xfrm>
            <a:off x="3016424" y="454307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3016424" y="3839878"/>
            <a:ext cx="976312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 smtClean="0">
                <a:latin typeface="Arial" charset="0"/>
              </a:rPr>
              <a:t>original</a:t>
            </a:r>
            <a:r>
              <a:rPr lang="sl-SI" sz="1600" dirty="0" smtClean="0">
                <a:latin typeface="Arial" charset="0"/>
              </a:rPr>
              <a:t>na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IP </a:t>
            </a:r>
            <a:r>
              <a:rPr lang="sl-SI" sz="1600" dirty="0" smtClean="0">
                <a:latin typeface="Arial" charset="0"/>
              </a:rPr>
              <a:t>glava</a:t>
            </a:r>
            <a:endParaRPr lang="en-US" sz="1600" dirty="0">
              <a:latin typeface="Arial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316336" y="3840640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Arial" charset="0"/>
              </a:rPr>
              <a:t>ESP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glava</a:t>
            </a:r>
            <a:endParaRPr lang="en-US" sz="1600" dirty="0">
              <a:latin typeface="Arial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459683" y="4963765"/>
            <a:ext cx="700087" cy="622234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charset="0"/>
              </a:rPr>
              <a:t>SPI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3151833" y="4963765"/>
            <a:ext cx="700087" cy="622234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 err="1">
                <a:latin typeface="Arial" charset="0"/>
              </a:rPr>
              <a:t>Seq</a:t>
            </a:r>
            <a:endParaRPr lang="en-US" sz="1600" dirty="0">
              <a:latin typeface="Arial" charset="0"/>
            </a:endParaRPr>
          </a:p>
          <a:p>
            <a:pPr algn="ctr" eaLnBrk="1" hangingPunct="1"/>
            <a:r>
              <a:rPr lang="en-US" sz="1600" dirty="0">
                <a:latin typeface="Arial" charset="0"/>
              </a:rPr>
              <a:t>#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2333736" y="4501802"/>
            <a:ext cx="173782" cy="439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002136" y="4501802"/>
            <a:ext cx="849784" cy="439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851920" y="3131676"/>
            <a:ext cx="1335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>
                <a:latin typeface="Arial" charset="0"/>
              </a:rPr>
              <a:t>"enchilada"</a:t>
            </a:r>
            <a:endParaRPr lang="en-US" sz="1800" dirty="0">
              <a:latin typeface="Arial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220072" y="3317414"/>
            <a:ext cx="16346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2339752" y="3317414"/>
            <a:ext cx="15121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911386" y="3839878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charset="0"/>
              </a:rPr>
              <a:t>ESP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auth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187624" y="3839878"/>
            <a:ext cx="1128712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l-SI" sz="1600" dirty="0" smtClean="0">
                <a:latin typeface="Arial" charset="0"/>
              </a:rPr>
              <a:t>nova IP</a:t>
            </a:r>
          </a:p>
          <a:p>
            <a:pPr algn="ctr" eaLnBrk="1" hangingPunct="1"/>
            <a:r>
              <a:rPr lang="sl-SI" sz="1600" dirty="0" smtClean="0">
                <a:latin typeface="Arial" charset="0"/>
              </a:rPr>
              <a:t>glava</a:t>
            </a:r>
            <a:endParaRPr lang="en-US" sz="1600" dirty="0"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39752" y="2924944"/>
            <a:ext cx="5760640" cy="3096344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Rounded Rectangle 36"/>
          <p:cNvSpPr/>
          <p:nvPr/>
        </p:nvSpPr>
        <p:spPr>
          <a:xfrm>
            <a:off x="1043608" y="2924944"/>
            <a:ext cx="1296144" cy="3096344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115616" y="6021288"/>
            <a:ext cx="1176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2800" b="1" dirty="0" smtClean="0">
                <a:solidFill>
                  <a:srgbClr val="7030A0"/>
                </a:solidFill>
                <a:latin typeface="+mj-lt"/>
              </a:rPr>
              <a:t>GLAVA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4355976" y="6021288"/>
            <a:ext cx="1496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2800" b="1" dirty="0" smtClean="0">
                <a:solidFill>
                  <a:srgbClr val="7030A0"/>
                </a:solidFill>
                <a:latin typeface="+mj-lt"/>
              </a:rPr>
              <a:t>PODATKI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46"/>
          <p:cNvSpPr>
            <a:spLocks noChangeShapeType="1"/>
          </p:cNvSpPr>
          <p:nvPr/>
        </p:nvSpPr>
        <p:spPr bwMode="auto">
          <a:xfrm flipH="1">
            <a:off x="5487988" y="5515347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46" name="Line 45"/>
          <p:cNvSpPr>
            <a:spLocks noChangeShapeType="1"/>
          </p:cNvSpPr>
          <p:nvPr/>
        </p:nvSpPr>
        <p:spPr bwMode="auto">
          <a:xfrm>
            <a:off x="3257551" y="541851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Kaj je v novi glavi paketa?</a:t>
            </a:r>
          </a:p>
          <a:p>
            <a:pPr lvl="1"/>
            <a:r>
              <a:rPr lang="sl-SI" sz="2000" dirty="0" smtClean="0"/>
              <a:t>protokol = 50 (pomeni, da so podatki ESP)</a:t>
            </a:r>
          </a:p>
          <a:p>
            <a:pPr lvl="1"/>
            <a:r>
              <a:rPr lang="sl-SI" sz="2000" dirty="0" smtClean="0"/>
              <a:t>IP pošiljatelja in prejemnika sta vozlišči, med katerima poteka IPsec (usmerjevalnika R1 in R2)</a:t>
            </a:r>
          </a:p>
          <a:p>
            <a:r>
              <a:rPr lang="sl-SI" sz="2400" dirty="0" smtClean="0"/>
              <a:t>Kaj naredi prejemnik (R2)?</a:t>
            </a:r>
          </a:p>
          <a:p>
            <a:pPr lvl="1"/>
            <a:r>
              <a:rPr lang="sl-SI" sz="2000" dirty="0" smtClean="0"/>
              <a:t>iz SPI v glavi poišče podatke o SA, preveri MAC enchilade, preveri Seq#, odkodira enchilado, odstrani zapolnitev, ekstrahira podatke, posreduje ciljnemu računalniku</a:t>
            </a:r>
          </a:p>
          <a:p>
            <a:pPr lvl="1"/>
            <a:endParaRPr lang="sl-SI" sz="2000" dirty="0" smtClean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</a:t>
            </a:r>
            <a:r>
              <a:rPr lang="sl-SI" dirty="0" smtClean="0"/>
              <a:t>: tunnel mode in ESP</a:t>
            </a:r>
            <a:endParaRPr lang="en-US" dirty="0" smtClean="0"/>
          </a:p>
        </p:txBody>
      </p:sp>
      <p:sp>
        <p:nvSpPr>
          <p:cNvPr id="137" name="Freeform 6"/>
          <p:cNvSpPr>
            <a:spLocks/>
          </p:cNvSpPr>
          <p:nvPr/>
        </p:nvSpPr>
        <p:spPr bwMode="auto">
          <a:xfrm>
            <a:off x="6186488" y="4808910"/>
            <a:ext cx="2025650" cy="1633538"/>
          </a:xfrm>
          <a:custGeom>
            <a:avLst/>
            <a:gdLst>
              <a:gd name="T0" fmla="*/ 227 w 1292"/>
              <a:gd name="T1" fmla="*/ 3 h 1255"/>
              <a:gd name="T2" fmla="*/ 35 w 1292"/>
              <a:gd name="T3" fmla="*/ 71 h 1255"/>
              <a:gd name="T4" fmla="*/ 29 w 1292"/>
              <a:gd name="T5" fmla="*/ 237 h 1255"/>
              <a:gd name="T6" fmla="*/ 49 w 1292"/>
              <a:gd name="T7" fmla="*/ 376 h 1255"/>
              <a:gd name="T8" fmla="*/ 233 w 1292"/>
              <a:gd name="T9" fmla="*/ 394 h 1255"/>
              <a:gd name="T10" fmla="*/ 615 w 1292"/>
              <a:gd name="T11" fmla="*/ 510 h 1255"/>
              <a:gd name="T12" fmla="*/ 947 w 1292"/>
              <a:gd name="T13" fmla="*/ 558 h 1255"/>
              <a:gd name="T14" fmla="*/ 1141 w 1292"/>
              <a:gd name="T15" fmla="*/ 461 h 1255"/>
              <a:gd name="T16" fmla="*/ 1209 w 1292"/>
              <a:gd name="T17" fmla="*/ 201 h 1255"/>
              <a:gd name="T18" fmla="*/ 1146 w 1292"/>
              <a:gd name="T19" fmla="*/ 95 h 1255"/>
              <a:gd name="T20" fmla="*/ 713 w 1292"/>
              <a:gd name="T21" fmla="*/ 52 h 1255"/>
              <a:gd name="T22" fmla="*/ 227 w 1292"/>
              <a:gd name="T23" fmla="*/ 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8" name="Freeform 7"/>
          <p:cNvSpPr>
            <a:spLocks/>
          </p:cNvSpPr>
          <p:nvPr/>
        </p:nvSpPr>
        <p:spPr bwMode="auto">
          <a:xfrm>
            <a:off x="776288" y="4685085"/>
            <a:ext cx="2133600" cy="1633538"/>
          </a:xfrm>
          <a:custGeom>
            <a:avLst/>
            <a:gdLst>
              <a:gd name="T0" fmla="*/ 280 w 1292"/>
              <a:gd name="T1" fmla="*/ 3 h 1255"/>
              <a:gd name="T2" fmla="*/ 40 w 1292"/>
              <a:gd name="T3" fmla="*/ 71 h 1255"/>
              <a:gd name="T4" fmla="*/ 33 w 1292"/>
              <a:gd name="T5" fmla="*/ 237 h 1255"/>
              <a:gd name="T6" fmla="*/ 61 w 1292"/>
              <a:gd name="T7" fmla="*/ 376 h 1255"/>
              <a:gd name="T8" fmla="*/ 287 w 1292"/>
              <a:gd name="T9" fmla="*/ 394 h 1255"/>
              <a:gd name="T10" fmla="*/ 757 w 1292"/>
              <a:gd name="T11" fmla="*/ 510 h 1255"/>
              <a:gd name="T12" fmla="*/ 1165 w 1292"/>
              <a:gd name="T13" fmla="*/ 558 h 1255"/>
              <a:gd name="T14" fmla="*/ 1403 w 1292"/>
              <a:gd name="T15" fmla="*/ 461 h 1255"/>
              <a:gd name="T16" fmla="*/ 1488 w 1292"/>
              <a:gd name="T17" fmla="*/ 201 h 1255"/>
              <a:gd name="T18" fmla="*/ 1410 w 1292"/>
              <a:gd name="T19" fmla="*/ 95 h 1255"/>
              <a:gd name="T20" fmla="*/ 877 w 1292"/>
              <a:gd name="T21" fmla="*/ 52 h 1255"/>
              <a:gd name="T22" fmla="*/ 280 w 1292"/>
              <a:gd name="T23" fmla="*/ 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9" name="Freeform 8"/>
          <p:cNvSpPr>
            <a:spLocks/>
          </p:cNvSpPr>
          <p:nvPr/>
        </p:nvSpPr>
        <p:spPr bwMode="auto">
          <a:xfrm>
            <a:off x="3367088" y="5013176"/>
            <a:ext cx="2362200" cy="1255168"/>
          </a:xfrm>
          <a:custGeom>
            <a:avLst/>
            <a:gdLst>
              <a:gd name="T0" fmla="*/ 420 w 1292"/>
              <a:gd name="T1" fmla="*/ 7 h 1255"/>
              <a:gd name="T2" fmla="*/ 61 w 1292"/>
              <a:gd name="T3" fmla="*/ 207 h 1255"/>
              <a:gd name="T4" fmla="*/ 51 w 1292"/>
              <a:gd name="T5" fmla="*/ 689 h 1255"/>
              <a:gd name="T6" fmla="*/ 93 w 1292"/>
              <a:gd name="T7" fmla="*/ 1090 h 1255"/>
              <a:gd name="T8" fmla="*/ 431 w 1292"/>
              <a:gd name="T9" fmla="*/ 1146 h 1255"/>
              <a:gd name="T10" fmla="*/ 1138 w 1292"/>
              <a:gd name="T11" fmla="*/ 1485 h 1255"/>
              <a:gd name="T12" fmla="*/ 1751 w 1292"/>
              <a:gd name="T13" fmla="*/ 1628 h 1255"/>
              <a:gd name="T14" fmla="*/ 2110 w 1292"/>
              <a:gd name="T15" fmla="*/ 1343 h 1255"/>
              <a:gd name="T16" fmla="*/ 2237 w 1292"/>
              <a:gd name="T17" fmla="*/ 586 h 1255"/>
              <a:gd name="T18" fmla="*/ 2121 w 1292"/>
              <a:gd name="T19" fmla="*/ 277 h 1255"/>
              <a:gd name="T20" fmla="*/ 1319 w 1292"/>
              <a:gd name="T21" fmla="*/ 151 h 1255"/>
              <a:gd name="T22" fmla="*/ 420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141" name="Group 25"/>
          <p:cNvGrpSpPr>
            <a:grpSpLocks/>
          </p:cNvGrpSpPr>
          <p:nvPr/>
        </p:nvGrpSpPr>
        <p:grpSpPr bwMode="auto">
          <a:xfrm>
            <a:off x="5791201" y="5388346"/>
            <a:ext cx="569913" cy="285750"/>
            <a:chOff x="533" y="321"/>
            <a:chExt cx="359" cy="180"/>
          </a:xfrm>
        </p:grpSpPr>
        <p:grpSp>
          <p:nvGrpSpPr>
            <p:cNvPr id="160" name="Group 26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62" name="Oval 27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3" name="Line 28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4" name="Line 29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5" name="Rectangle 30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166" name="Oval 31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167" name="Group 166"/>
              <p:cNvGrpSpPr>
                <a:grpSpLocks/>
              </p:cNvGrpSpPr>
              <p:nvPr/>
            </p:nvGrpSpPr>
            <p:grpSpPr bwMode="auto">
              <a:xfrm>
                <a:off x="1095" y="692"/>
                <a:ext cx="176" cy="51"/>
                <a:chOff x="2848" y="1185"/>
                <a:chExt cx="140" cy="101"/>
              </a:xfrm>
            </p:grpSpPr>
            <p:sp>
              <p:nvSpPr>
                <p:cNvPr id="17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118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73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128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74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1185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168" name="Group 36"/>
              <p:cNvGrpSpPr>
                <a:grpSpLocks/>
              </p:cNvGrpSpPr>
              <p:nvPr/>
            </p:nvGrpSpPr>
            <p:grpSpPr bwMode="auto">
              <a:xfrm flipV="1">
                <a:off x="1095" y="691"/>
                <a:ext cx="176" cy="49"/>
                <a:chOff x="2848" y="1180"/>
                <a:chExt cx="140" cy="97"/>
              </a:xfrm>
            </p:grpSpPr>
            <p:sp>
              <p:nvSpPr>
                <p:cNvPr id="16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48" y="1180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70" name="Line 38"/>
                <p:cNvSpPr>
                  <a:spLocks noChangeShapeType="1"/>
                </p:cNvSpPr>
                <p:nvPr/>
              </p:nvSpPr>
              <p:spPr bwMode="auto">
                <a:xfrm>
                  <a:off x="2944" y="1277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71" name="Line 39"/>
                <p:cNvSpPr>
                  <a:spLocks noChangeShapeType="1"/>
                </p:cNvSpPr>
                <p:nvPr/>
              </p:nvSpPr>
              <p:spPr bwMode="auto">
                <a:xfrm>
                  <a:off x="2894" y="1182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161" name="Line 40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aphicFrame>
        <p:nvGraphicFramePr>
          <p:cNvPr id="142" name="Object 41"/>
          <p:cNvGraphicFramePr>
            <a:graphicFrameLocks noChangeAspect="1"/>
          </p:cNvGraphicFramePr>
          <p:nvPr/>
        </p:nvGraphicFramePr>
        <p:xfrm>
          <a:off x="6934201" y="5237535"/>
          <a:ext cx="611188" cy="520700"/>
        </p:xfrm>
        <a:graphic>
          <a:graphicData uri="http://schemas.openxmlformats.org/presentationml/2006/ole">
            <p:oleObj spid="_x0000_s302086" name="Clip" r:id="rId3" imgW="1305000" imgH="1085760" progId="">
              <p:embed/>
            </p:oleObj>
          </a:graphicData>
        </a:graphic>
      </p:graphicFrame>
      <p:graphicFrame>
        <p:nvGraphicFramePr>
          <p:cNvPr id="143" name="Object 42"/>
          <p:cNvGraphicFramePr>
            <a:graphicFrameLocks noChangeAspect="1"/>
          </p:cNvGraphicFramePr>
          <p:nvPr/>
        </p:nvGraphicFramePr>
        <p:xfrm>
          <a:off x="1309688" y="5196260"/>
          <a:ext cx="611188" cy="520700"/>
        </p:xfrm>
        <a:graphic>
          <a:graphicData uri="http://schemas.openxmlformats.org/presentationml/2006/ole">
            <p:oleObj spid="_x0000_s302087" name="Clip" r:id="rId4" imgW="1305000" imgH="1085760" progId="">
              <p:embed/>
            </p:oleObj>
          </a:graphicData>
        </a:graphic>
      </p:graphicFrame>
      <p:sp>
        <p:nvSpPr>
          <p:cNvPr id="144" name="Line 43"/>
          <p:cNvSpPr>
            <a:spLocks noChangeShapeType="1"/>
          </p:cNvSpPr>
          <p:nvPr/>
        </p:nvSpPr>
        <p:spPr bwMode="auto">
          <a:xfrm>
            <a:off x="1871663" y="5377235"/>
            <a:ext cx="80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45" name="Line 44"/>
          <p:cNvSpPr>
            <a:spLocks noChangeShapeType="1"/>
          </p:cNvSpPr>
          <p:nvPr/>
        </p:nvSpPr>
        <p:spPr bwMode="auto">
          <a:xfrm>
            <a:off x="6346826" y="5515347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48" name="Text Box 47"/>
          <p:cNvSpPr txBox="1">
            <a:spLocks noChangeArrowheads="1"/>
          </p:cNvSpPr>
          <p:nvPr/>
        </p:nvSpPr>
        <p:spPr bwMode="auto">
          <a:xfrm>
            <a:off x="5570190" y="5065365"/>
            <a:ext cx="1162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193.68.2.23</a:t>
            </a:r>
          </a:p>
          <a:p>
            <a:endParaRPr lang="en-US" sz="1400" dirty="0"/>
          </a:p>
        </p:txBody>
      </p:sp>
      <p:sp>
        <p:nvSpPr>
          <p:cNvPr id="149" name="Text Box 48"/>
          <p:cNvSpPr txBox="1">
            <a:spLocks noChangeArrowheads="1"/>
          </p:cNvSpPr>
          <p:nvPr/>
        </p:nvSpPr>
        <p:spPr bwMode="auto">
          <a:xfrm>
            <a:off x="2483768" y="4993357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200.168.1.100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50" name="Text Box 49"/>
          <p:cNvSpPr txBox="1">
            <a:spLocks noChangeArrowheads="1"/>
          </p:cNvSpPr>
          <p:nvPr/>
        </p:nvSpPr>
        <p:spPr bwMode="auto">
          <a:xfrm>
            <a:off x="1157288" y="5869360"/>
            <a:ext cx="114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172.16.1/24</a:t>
            </a:r>
          </a:p>
        </p:txBody>
      </p:sp>
      <p:sp>
        <p:nvSpPr>
          <p:cNvPr id="151" name="Text Box 50"/>
          <p:cNvSpPr txBox="1">
            <a:spLocks noChangeArrowheads="1"/>
          </p:cNvSpPr>
          <p:nvPr/>
        </p:nvSpPr>
        <p:spPr bwMode="auto">
          <a:xfrm>
            <a:off x="6796088" y="6021760"/>
            <a:ext cx="1169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172.16.2/24</a:t>
            </a:r>
          </a:p>
        </p:txBody>
      </p:sp>
      <p:sp>
        <p:nvSpPr>
          <p:cNvPr id="152" name="Line 51"/>
          <p:cNvSpPr>
            <a:spLocks noChangeShapeType="1"/>
          </p:cNvSpPr>
          <p:nvPr/>
        </p:nvSpPr>
        <p:spPr bwMode="auto">
          <a:xfrm>
            <a:off x="3138488" y="5564560"/>
            <a:ext cx="266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53" name="Text Box 52"/>
          <p:cNvSpPr txBox="1">
            <a:spLocks noChangeArrowheads="1"/>
          </p:cNvSpPr>
          <p:nvPr/>
        </p:nvSpPr>
        <p:spPr bwMode="auto">
          <a:xfrm>
            <a:off x="4281488" y="518356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0000"/>
                </a:solidFill>
              </a:rPr>
              <a:t>SA</a:t>
            </a:r>
          </a:p>
        </p:txBody>
      </p:sp>
      <p:sp>
        <p:nvSpPr>
          <p:cNvPr id="155" name="Text Box 54"/>
          <p:cNvSpPr txBox="1">
            <a:spLocks noChangeArrowheads="1"/>
          </p:cNvSpPr>
          <p:nvPr/>
        </p:nvSpPr>
        <p:spPr bwMode="auto">
          <a:xfrm>
            <a:off x="912813" y="40770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sl-SI" sz="1800">
              <a:latin typeface="Arial" charset="0"/>
            </a:endParaRPr>
          </a:p>
        </p:txBody>
      </p:sp>
      <p:sp>
        <p:nvSpPr>
          <p:cNvPr id="158" name="Text Box 57"/>
          <p:cNvSpPr txBox="1">
            <a:spLocks noChangeArrowheads="1"/>
          </p:cNvSpPr>
          <p:nvPr/>
        </p:nvSpPr>
        <p:spPr bwMode="auto">
          <a:xfrm>
            <a:off x="2757488" y="5661248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R1</a:t>
            </a:r>
          </a:p>
        </p:txBody>
      </p:sp>
      <p:sp>
        <p:nvSpPr>
          <p:cNvPr id="159" name="Text Box 58"/>
          <p:cNvSpPr txBox="1">
            <a:spLocks noChangeArrowheads="1"/>
          </p:cNvSpPr>
          <p:nvPr/>
        </p:nvSpPr>
        <p:spPr bwMode="auto">
          <a:xfrm>
            <a:off x="5805488" y="5733256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R2</a:t>
            </a:r>
          </a:p>
        </p:txBody>
      </p:sp>
      <p:grpSp>
        <p:nvGrpSpPr>
          <p:cNvPr id="202" name="Group 25"/>
          <p:cNvGrpSpPr>
            <a:grpSpLocks/>
          </p:cNvGrpSpPr>
          <p:nvPr/>
        </p:nvGrpSpPr>
        <p:grpSpPr bwMode="auto">
          <a:xfrm>
            <a:off x="2699792" y="5301208"/>
            <a:ext cx="569913" cy="285750"/>
            <a:chOff x="533" y="321"/>
            <a:chExt cx="359" cy="180"/>
          </a:xfrm>
        </p:grpSpPr>
        <p:grpSp>
          <p:nvGrpSpPr>
            <p:cNvPr id="203" name="Group 26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205" name="Oval 27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" name="Line 28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" name="Line 29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" name="Rectangle 30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09" name="Oval 31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210" name="Group 209"/>
              <p:cNvGrpSpPr>
                <a:grpSpLocks/>
              </p:cNvGrpSpPr>
              <p:nvPr/>
            </p:nvGrpSpPr>
            <p:grpSpPr bwMode="auto">
              <a:xfrm>
                <a:off x="1095" y="692"/>
                <a:ext cx="176" cy="51"/>
                <a:chOff x="2848" y="1185"/>
                <a:chExt cx="140" cy="101"/>
              </a:xfrm>
            </p:grpSpPr>
            <p:sp>
              <p:nvSpPr>
                <p:cNvPr id="21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118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6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128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7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1185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211" name="Group 36"/>
              <p:cNvGrpSpPr>
                <a:grpSpLocks/>
              </p:cNvGrpSpPr>
              <p:nvPr/>
            </p:nvGrpSpPr>
            <p:grpSpPr bwMode="auto">
              <a:xfrm flipV="1">
                <a:off x="1095" y="691"/>
                <a:ext cx="176" cy="49"/>
                <a:chOff x="2848" y="1180"/>
                <a:chExt cx="140" cy="97"/>
              </a:xfrm>
            </p:grpSpPr>
            <p:sp>
              <p:nvSpPr>
                <p:cNvPr id="21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48" y="1180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3" name="Line 38"/>
                <p:cNvSpPr>
                  <a:spLocks noChangeShapeType="1"/>
                </p:cNvSpPr>
                <p:nvPr/>
              </p:nvSpPr>
              <p:spPr bwMode="auto">
                <a:xfrm>
                  <a:off x="2944" y="1277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4" name="Line 39"/>
                <p:cNvSpPr>
                  <a:spLocks noChangeShapeType="1"/>
                </p:cNvSpPr>
                <p:nvPr/>
              </p:nvSpPr>
              <p:spPr bwMode="auto">
                <a:xfrm>
                  <a:off x="2894" y="1182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204" name="Line 40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757536"/>
            <a:ext cx="8229600" cy="4767808"/>
          </a:xfrm>
        </p:spPr>
        <p:txBody>
          <a:bodyPr>
            <a:normAutofit/>
          </a:bodyPr>
          <a:lstStyle/>
          <a:p>
            <a:r>
              <a:rPr lang="sl-SI" dirty="0" smtClean="0"/>
              <a:t>To določa Security Policy Database (SPD): določa, ali naj se datagram ščiti glede na izvorni IP, ponorni IP in tip protokola</a:t>
            </a:r>
          </a:p>
          <a:p>
            <a:r>
              <a:rPr lang="sl-SI" dirty="0" smtClean="0"/>
              <a:t>Določa, kateri SA naj se uporabi</a:t>
            </a:r>
            <a:endParaRPr lang="en-US" dirty="0" smtClean="0"/>
          </a:p>
          <a:p>
            <a:endParaRPr lang="sl-SI" dirty="0" smtClean="0"/>
          </a:p>
          <a:p>
            <a:r>
              <a:rPr lang="en-US" dirty="0" smtClean="0"/>
              <a:t>SPD </a:t>
            </a:r>
            <a:r>
              <a:rPr lang="sl-SI" dirty="0" smtClean="0"/>
              <a:t>določa </a:t>
            </a:r>
            <a:r>
              <a:rPr lang="en-US" dirty="0" smtClean="0"/>
              <a:t>“</a:t>
            </a:r>
            <a:r>
              <a:rPr lang="sl-SI" dirty="0" smtClean="0"/>
              <a:t>KAJ</a:t>
            </a:r>
            <a:r>
              <a:rPr lang="en-US" dirty="0" smtClean="0"/>
              <a:t>” </a:t>
            </a:r>
            <a:r>
              <a:rPr lang="sl-SI" dirty="0" smtClean="0"/>
              <a:t>narediti z datagramom</a:t>
            </a:r>
            <a:r>
              <a:rPr lang="en-US" dirty="0" smtClean="0"/>
              <a:t> </a:t>
            </a:r>
          </a:p>
          <a:p>
            <a:r>
              <a:rPr lang="sl-SI" dirty="0" smtClean="0"/>
              <a:t>SAD določa "KAKO" to narediti!</a:t>
            </a:r>
            <a:r>
              <a:rPr lang="en-US" dirty="0" smtClean="0"/>
              <a:t> 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izbrati datagrame za IPsec zaščito?</a:t>
            </a:r>
            <a:endParaRPr lang="en-US" dirty="0" smtClean="0"/>
          </a:p>
        </p:txBody>
      </p:sp>
      <p:sp>
        <p:nvSpPr>
          <p:cNvPr id="155" name="Text Box 54"/>
          <p:cNvSpPr txBox="1">
            <a:spLocks noChangeArrowheads="1"/>
          </p:cNvSpPr>
          <p:nvPr/>
        </p:nvSpPr>
        <p:spPr bwMode="auto">
          <a:xfrm>
            <a:off x="912813" y="40770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sl-SI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Kakšno zaščito ponuja IPsec?</a:t>
            </a:r>
            <a:endParaRPr lang="en-US" dirty="0" smtClean="0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Denimo, da je Janez naš man-in-the-middle med </a:t>
            </a:r>
            <a:r>
              <a:rPr lang="en-US" dirty="0" smtClean="0"/>
              <a:t>R1 </a:t>
            </a:r>
            <a:r>
              <a:rPr lang="sl-SI" dirty="0" smtClean="0"/>
              <a:t>in </a:t>
            </a:r>
            <a:r>
              <a:rPr lang="en-US" dirty="0" smtClean="0"/>
              <a:t>R2. </a:t>
            </a:r>
            <a:r>
              <a:rPr lang="sl-SI" dirty="0" smtClean="0"/>
              <a:t>Janez ne pozna ključev. Kaj lahko naredi?</a:t>
            </a:r>
            <a:endParaRPr lang="en-US" dirty="0" smtClean="0"/>
          </a:p>
          <a:p>
            <a:pPr lvl="1"/>
            <a:endParaRPr lang="sl-SI" dirty="0" smtClean="0"/>
          </a:p>
          <a:p>
            <a:pPr lvl="1"/>
            <a:r>
              <a:rPr lang="sl-SI" dirty="0" smtClean="0"/>
              <a:t>Ali lahko vidi vsebino datagrama, izvor, ponor, protokol, port?</a:t>
            </a:r>
          </a:p>
          <a:p>
            <a:pPr lvl="1"/>
            <a:r>
              <a:rPr lang="sl-SI" dirty="0" smtClean="0"/>
              <a:t>Ali lahko spremeni bite v paketu?</a:t>
            </a:r>
          </a:p>
          <a:p>
            <a:pPr lvl="1"/>
            <a:r>
              <a:rPr lang="sl-SI" dirty="0" smtClean="0"/>
              <a:t>Ali lahko pošilja v imenu R1?</a:t>
            </a:r>
          </a:p>
          <a:p>
            <a:pPr lvl="1"/>
            <a:r>
              <a:rPr lang="sl-SI" dirty="0" smtClean="0"/>
              <a:t>Ali lahko ponovi komunikacijo?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Protokol IKE</a:t>
            </a:r>
            <a:endParaRPr lang="en-US" dirty="0" smtClean="0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sz="2400" dirty="0" smtClean="0"/>
              <a:t>IKE (angl. </a:t>
            </a:r>
            <a:r>
              <a:rPr lang="sl-SI" sz="2400" i="1" dirty="0" smtClean="0"/>
              <a:t>Internet Key Exchange</a:t>
            </a:r>
            <a:r>
              <a:rPr lang="sl-SI" sz="2400" dirty="0" smtClean="0"/>
              <a:t>), protokol za izmenjavo ključev preko interneta</a:t>
            </a:r>
          </a:p>
          <a:p>
            <a:pPr>
              <a:lnSpc>
                <a:spcPct val="80000"/>
              </a:lnSpc>
            </a:pPr>
            <a:r>
              <a:rPr lang="sl-SI" sz="2400" dirty="0" smtClean="0"/>
              <a:t>Pri IPsec je potrebno vzpostaviti SA med odjemalci, npr:</a:t>
            </a:r>
            <a:endParaRPr lang="en-US" sz="2400" dirty="0" smtClean="0"/>
          </a:p>
          <a:p>
            <a:pPr lvl="4">
              <a:lnSpc>
                <a:spcPct val="80000"/>
              </a:lnSpc>
              <a:buFont typeface="ZapfDingbats" pitchFamily="82" charset="2"/>
              <a:buNone/>
            </a:pPr>
            <a:r>
              <a:rPr lang="sl-SI" sz="1800" u="sng" dirty="0" smtClean="0">
                <a:solidFill>
                  <a:srgbClr val="FF0000"/>
                </a:solidFill>
              </a:rPr>
              <a:t>Primer vzpostavljenega SA: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SPI: 12345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Source IP: 200.168.1.100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err="1" smtClean="0">
                <a:latin typeface="+mj-lt"/>
              </a:rPr>
              <a:t>Dest</a:t>
            </a:r>
            <a:r>
              <a:rPr lang="en-US" sz="1600" dirty="0" smtClean="0">
                <a:latin typeface="+mj-lt"/>
              </a:rPr>
              <a:t> IP: 193.68.2.23 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Protocol: ESP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Encryption algorithm: 3DES-cbc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HMAC algorithm: MD5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Encryption key: 0x7aeaca…</a:t>
            </a:r>
          </a:p>
          <a:p>
            <a:pPr lvl="5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>
                <a:latin typeface="+mj-lt"/>
              </a:rPr>
              <a:t>HMAC key:0xc0291f…</a:t>
            </a:r>
          </a:p>
          <a:p>
            <a:pPr>
              <a:lnSpc>
                <a:spcPct val="80000"/>
              </a:lnSpc>
            </a:pPr>
            <a:endParaRPr lang="sl-SI" sz="2400" dirty="0" smtClean="0"/>
          </a:p>
          <a:p>
            <a:pPr>
              <a:lnSpc>
                <a:spcPct val="80000"/>
              </a:lnSpc>
            </a:pPr>
            <a:r>
              <a:rPr lang="sl-SI" sz="2400" dirty="0" smtClean="0"/>
              <a:t>Ročno določanje SA je nepraktično in zamudno: potrebno ga je določiti za vsako smer komunikacije in vsak par odjemalcev!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sl-SI" sz="2400" dirty="0" smtClean="0"/>
              <a:t>Rešitev: uporabimo protokol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IPsec</a:t>
            </a:r>
            <a:r>
              <a:rPr lang="en-US" sz="2400" i="1" dirty="0" smtClean="0"/>
              <a:t> IKE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 </a:t>
            </a:r>
            <a:r>
              <a:rPr lang="sl-SI" dirty="0" smtClean="0"/>
              <a:t>ima 2 fazi</a:t>
            </a:r>
            <a:endParaRPr lang="en-US" dirty="0" smtClean="0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IKE</a:t>
            </a:r>
            <a:r>
              <a:rPr lang="sl-SI" dirty="0" smtClean="0"/>
              <a:t> uporablja PKI ali PSK (pre-shared key) za avtentikacijo odjemalcev med seboj. Ima dve fazi: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sl-SI" dirty="0" smtClean="0"/>
              <a:t>Faza </a:t>
            </a:r>
            <a:r>
              <a:rPr lang="en-US" dirty="0" smtClean="0"/>
              <a:t>1: </a:t>
            </a:r>
            <a:r>
              <a:rPr lang="sl-SI" dirty="0" smtClean="0"/>
              <a:t>Vzpostavi dvosmeren IKE SA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sl-SI" dirty="0" smtClean="0">
                <a:solidFill>
                  <a:schemeClr val="accent2"/>
                </a:solidFill>
              </a:rPr>
              <a:t>IKE SA je ločen SA od IPsec SA, ki se uporablja samo za izmenjavo ključev (imenuje se tudi </a:t>
            </a:r>
            <a:r>
              <a:rPr lang="en-US" dirty="0" smtClean="0">
                <a:solidFill>
                  <a:schemeClr val="accent2"/>
                </a:solidFill>
              </a:rPr>
              <a:t>ISAKMP </a:t>
            </a:r>
            <a:r>
              <a:rPr lang="sl-SI" dirty="0" smtClean="0">
                <a:solidFill>
                  <a:schemeClr val="accent2"/>
                </a:solidFill>
              </a:rPr>
              <a:t>SA)</a:t>
            </a:r>
          </a:p>
          <a:p>
            <a:pPr lvl="2">
              <a:lnSpc>
                <a:spcPct val="90000"/>
              </a:lnSpc>
            </a:pPr>
            <a:r>
              <a:rPr lang="sl-SI" dirty="0" smtClean="0">
                <a:solidFill>
                  <a:schemeClr val="accent2"/>
                </a:solidFill>
              </a:rPr>
              <a:t>v IKE SA se vzpostavi ključ za varovanje nadaljne komunikacije glede izmenjave ključev (avtentikacija se izvede s PSK, PKI ali podpisom)</a:t>
            </a:r>
          </a:p>
          <a:p>
            <a:pPr lvl="2">
              <a:lnSpc>
                <a:spcPct val="90000"/>
              </a:lnSpc>
            </a:pPr>
            <a:r>
              <a:rPr lang="sl-SI" dirty="0" smtClean="0">
                <a:solidFill>
                  <a:schemeClr val="accent2"/>
                </a:solidFill>
              </a:rPr>
              <a:t>dva načina: Aggressive mode (krajši, vendar razkrije identiteto odjemalcev) in Main mode (daljši, skrije identiteto)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sl-SI" dirty="0" smtClean="0"/>
              <a:t>Faza</a:t>
            </a:r>
            <a:r>
              <a:rPr lang="en-US" dirty="0" smtClean="0"/>
              <a:t> 2: </a:t>
            </a:r>
            <a:r>
              <a:rPr lang="sl-SI" dirty="0" smtClean="0"/>
              <a:t>IKE generira ključe za druge storitve, kot je npr IPsec. Vzpostavi se torej IPsec SA:</a:t>
            </a:r>
          </a:p>
          <a:p>
            <a:pPr lvl="2">
              <a:lnSpc>
                <a:spcPct val="90000"/>
              </a:lnSpc>
            </a:pPr>
            <a:r>
              <a:rPr lang="sl-SI" dirty="0" smtClean="0">
                <a:solidFill>
                  <a:schemeClr val="accent2"/>
                </a:solidFill>
              </a:rPr>
              <a:t>edini način: Quick Mode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IPSec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IP security protocol (varnost na omrežni plasti)</a:t>
            </a:r>
          </a:p>
          <a:p>
            <a:r>
              <a:rPr lang="sl-SI" sz="2800" dirty="0" smtClean="0"/>
              <a:t>uporaba za varovanje povezav med dvema entitetama, uporaba za VPN (navidezna zasebna omrežja)!</a:t>
            </a:r>
          </a:p>
          <a:p>
            <a:r>
              <a:rPr lang="sl-SI" sz="2800" dirty="0" smtClean="0"/>
              <a:t>varnost na omrežni plasti:</a:t>
            </a:r>
          </a:p>
          <a:p>
            <a:pPr lvl="1"/>
            <a:r>
              <a:rPr lang="sl-SI" sz="2000" dirty="0" smtClean="0"/>
              <a:t>zakrivanje vseh vrst podatkov </a:t>
            </a:r>
            <a:br>
              <a:rPr lang="sl-SI" sz="2000" dirty="0" smtClean="0"/>
            </a:br>
            <a:r>
              <a:rPr lang="sl-SI" sz="2000" dirty="0" smtClean="0"/>
              <a:t>(</a:t>
            </a:r>
            <a:r>
              <a:rPr lang="en-US" sz="2000" dirty="0" smtClean="0"/>
              <a:t>TCP segment, UDP segment, ICMP</a:t>
            </a:r>
            <a:r>
              <a:rPr lang="sl-SI" sz="2000" dirty="0" smtClean="0"/>
              <a:t> sporočilo</a:t>
            </a:r>
            <a:r>
              <a:rPr lang="en-US" sz="2000" dirty="0" smtClean="0"/>
              <a:t>, OSPF </a:t>
            </a:r>
            <a:r>
              <a:rPr lang="sl-SI" sz="2000" dirty="0" smtClean="0"/>
              <a:t>sporočilo itd.)</a:t>
            </a:r>
          </a:p>
          <a:p>
            <a:pPr lvl="1"/>
            <a:r>
              <a:rPr lang="sl-SI" sz="2000" dirty="0" smtClean="0"/>
              <a:t>zagotavljanje avtentikacije izvora</a:t>
            </a:r>
          </a:p>
          <a:p>
            <a:pPr lvl="1"/>
            <a:r>
              <a:rPr lang="sl-SI" sz="2000" dirty="0" smtClean="0"/>
              <a:t>integriteta podatkov pred spreminjanjem</a:t>
            </a:r>
          </a:p>
          <a:p>
            <a:pPr lvl="1"/>
            <a:r>
              <a:rPr lang="sl-SI" sz="2000" dirty="0" smtClean="0"/>
              <a:t>zaščita pred ponovitvijo komunikacije</a:t>
            </a:r>
          </a:p>
          <a:p>
            <a:r>
              <a:rPr lang="sl-SI" sz="2800" dirty="0" smtClean="0">
                <a:solidFill>
                  <a:srgbClr val="00B0F0"/>
                </a:solidFill>
              </a:rPr>
              <a:t>RFC 2411: pregled mehanizmov in delovanja IPSec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sl-SI" dirty="0" smtClean="0"/>
              <a:t>SSL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320514" name="Picture 2" descr="http://www.isoc.net/Uploads/images/ss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08920"/>
            <a:ext cx="5619750" cy="3743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0085"/>
            <a:ext cx="8147248" cy="44348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sz="2400" dirty="0" smtClean="0"/>
              <a:t>Široko uporabljen varnosti protokol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podprt skoraj v vseh brskalnikih in na vseh strežnikih (</a:t>
            </a:r>
            <a:r>
              <a:rPr lang="en-US" sz="2000" dirty="0" smtClean="0"/>
              <a:t>https</a:t>
            </a:r>
            <a:r>
              <a:rPr lang="sl-SI" sz="2000" dirty="0" smtClean="0"/>
              <a:t>)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z uporabo SSL se opravi za 10 milijard dolarjev nakupov letno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sl-SI" sz="2400" dirty="0" smtClean="0"/>
              <a:t>Razvil ga je Netscape leta 1993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sl-SI" sz="2400" dirty="0" smtClean="0"/>
              <a:t>Več vrst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TLS: transport layer security, RFC 2246</a:t>
            </a:r>
          </a:p>
          <a:p>
            <a:pPr>
              <a:lnSpc>
                <a:spcPct val="80000"/>
              </a:lnSpc>
            </a:pPr>
            <a:r>
              <a:rPr lang="sl-SI" sz="2400" dirty="0" smtClean="0"/>
              <a:t>Zagotavlja </a:t>
            </a:r>
            <a:r>
              <a:rPr lang="sl-SI" sz="2400" u="sng" dirty="0" smtClean="0"/>
              <a:t>zaupnost</a:t>
            </a:r>
            <a:r>
              <a:rPr lang="sl-SI" sz="2400" dirty="0" smtClean="0"/>
              <a:t>, </a:t>
            </a:r>
            <a:r>
              <a:rPr lang="sl-SI" sz="2400" u="sng" dirty="0" smtClean="0"/>
              <a:t>integriteto</a:t>
            </a:r>
            <a:r>
              <a:rPr lang="sl-SI" sz="2400" dirty="0" smtClean="0"/>
              <a:t>, </a:t>
            </a:r>
            <a:r>
              <a:rPr lang="sl-SI" sz="2400" u="sng" dirty="0" smtClean="0"/>
              <a:t>avtentikacijo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sl-SI" sz="2400" dirty="0" smtClean="0"/>
              <a:t>Cilji pri razvoju: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uporaba pri spletnih transakcijah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zakrivanje podatkov (še posebej številk kreditnih kartic)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avtentikacija spletnih strežnikov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možnost avtentikacije </a:t>
            </a:r>
            <a:r>
              <a:rPr lang="en-US" sz="2000" dirty="0" err="1" smtClean="0"/>
              <a:t>odjemalc</a:t>
            </a:r>
            <a:r>
              <a:rPr lang="sl-SI" sz="2000" dirty="0" smtClean="0"/>
              <a:t>a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sl-SI" sz="2000" dirty="0" smtClean="0"/>
              <a:t>čim manjši napor pri opravljanju nakupa pri drugem prodajalcu</a:t>
            </a:r>
            <a:endParaRPr lang="en-US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sl-SI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SSL: Secure Sockets Layer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7304B8-645C-429A-AC66-0E1AD505205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SSL and TCP/IP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7005" y="2981547"/>
            <a:ext cx="2081213" cy="2679700"/>
            <a:chOff x="868" y="1773"/>
            <a:chExt cx="1311" cy="1688"/>
          </a:xfrm>
        </p:grpSpPr>
        <p:sp>
          <p:nvSpPr>
            <p:cNvPr id="81936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37" name="Text Box 5"/>
            <p:cNvSpPr txBox="1">
              <a:spLocks noChangeArrowheads="1"/>
            </p:cNvSpPr>
            <p:nvPr/>
          </p:nvSpPr>
          <p:spPr bwMode="auto">
            <a:xfrm>
              <a:off x="1072" y="1931"/>
              <a:ext cx="9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Application</a:t>
              </a:r>
            </a:p>
          </p:txBody>
        </p:sp>
        <p:sp>
          <p:nvSpPr>
            <p:cNvPr id="81938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39" name="Text Box 7"/>
            <p:cNvSpPr txBox="1">
              <a:spLocks noChangeArrowheads="1"/>
            </p:cNvSpPr>
            <p:nvPr/>
          </p:nvSpPr>
          <p:spPr bwMode="auto">
            <a:xfrm>
              <a:off x="1343" y="2371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TCP</a:t>
              </a:r>
            </a:p>
          </p:txBody>
        </p:sp>
        <p:sp>
          <p:nvSpPr>
            <p:cNvPr id="81940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41" name="Text Box 9"/>
            <p:cNvSpPr txBox="1">
              <a:spLocks noChangeArrowheads="1"/>
            </p:cNvSpPr>
            <p:nvPr/>
          </p:nvSpPr>
          <p:spPr bwMode="auto">
            <a:xfrm>
              <a:off x="1402" y="2832"/>
              <a:ext cx="2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IP</a:t>
              </a:r>
            </a:p>
          </p:txBody>
        </p:sp>
        <p:sp>
          <p:nvSpPr>
            <p:cNvPr id="81942" name="Text Box 10"/>
            <p:cNvSpPr txBox="1">
              <a:spLocks noChangeArrowheads="1"/>
            </p:cNvSpPr>
            <p:nvPr/>
          </p:nvSpPr>
          <p:spPr bwMode="auto">
            <a:xfrm>
              <a:off x="868" y="3228"/>
              <a:ext cx="1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dirty="0" smtClean="0">
                  <a:solidFill>
                    <a:schemeClr val="accent2"/>
                  </a:solidFill>
                </a:rPr>
                <a:t>Običajna a</a:t>
              </a:r>
              <a:r>
                <a:rPr lang="en-US" dirty="0" err="1" smtClean="0">
                  <a:solidFill>
                    <a:schemeClr val="accent2"/>
                  </a:solidFill>
                </a:rPr>
                <a:t>pli</a:t>
              </a:r>
              <a:r>
                <a:rPr lang="sl-SI" dirty="0" smtClean="0">
                  <a:solidFill>
                    <a:schemeClr val="accent2"/>
                  </a:solidFill>
                </a:rPr>
                <a:t>kacija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03304" y="2981548"/>
            <a:ext cx="1905000" cy="2679700"/>
            <a:chOff x="2688" y="1773"/>
            <a:chExt cx="1200" cy="1688"/>
          </a:xfrm>
        </p:grpSpPr>
        <p:sp>
          <p:nvSpPr>
            <p:cNvPr id="81927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28" name="Text Box 13"/>
            <p:cNvSpPr txBox="1">
              <a:spLocks noChangeArrowheads="1"/>
            </p:cNvSpPr>
            <p:nvPr/>
          </p:nvSpPr>
          <p:spPr bwMode="auto">
            <a:xfrm>
              <a:off x="2871" y="1875"/>
              <a:ext cx="9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Application</a:t>
              </a:r>
            </a:p>
          </p:txBody>
        </p:sp>
        <p:sp>
          <p:nvSpPr>
            <p:cNvPr id="81929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30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31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932" name="Text Box 17"/>
            <p:cNvSpPr txBox="1">
              <a:spLocks noChangeArrowheads="1"/>
            </p:cNvSpPr>
            <p:nvPr/>
          </p:nvSpPr>
          <p:spPr bwMode="auto">
            <a:xfrm>
              <a:off x="3131" y="2190"/>
              <a:ext cx="4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SSL</a:t>
              </a:r>
            </a:p>
          </p:txBody>
        </p:sp>
        <p:sp>
          <p:nvSpPr>
            <p:cNvPr id="81933" name="Text Box 18"/>
            <p:cNvSpPr txBox="1">
              <a:spLocks noChangeArrowheads="1"/>
            </p:cNvSpPr>
            <p:nvPr/>
          </p:nvSpPr>
          <p:spPr bwMode="auto">
            <a:xfrm>
              <a:off x="3142" y="2496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TCP</a:t>
              </a:r>
            </a:p>
          </p:txBody>
        </p:sp>
        <p:sp>
          <p:nvSpPr>
            <p:cNvPr id="81934" name="Text Box 19"/>
            <p:cNvSpPr txBox="1">
              <a:spLocks noChangeArrowheads="1"/>
            </p:cNvSpPr>
            <p:nvPr/>
          </p:nvSpPr>
          <p:spPr bwMode="auto">
            <a:xfrm>
              <a:off x="3201" y="2870"/>
              <a:ext cx="2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IP</a:t>
              </a:r>
            </a:p>
          </p:txBody>
        </p:sp>
        <p:sp>
          <p:nvSpPr>
            <p:cNvPr id="81935" name="Text Box 20"/>
            <p:cNvSpPr txBox="1">
              <a:spLocks noChangeArrowheads="1"/>
            </p:cNvSpPr>
            <p:nvPr/>
          </p:nvSpPr>
          <p:spPr bwMode="auto">
            <a:xfrm>
              <a:off x="2769" y="3228"/>
              <a:ext cx="10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dirty="0" smtClean="0">
                  <a:solidFill>
                    <a:schemeClr val="accent2"/>
                  </a:solidFill>
                </a:rPr>
                <a:t>aplikacija s SSL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9552" y="2004170"/>
            <a:ext cx="8208912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80000"/>
              </a:lnSpc>
              <a:buFont typeface="Arial" pitchFamily="34" charset="0"/>
              <a:buChar char="•"/>
            </a:pPr>
            <a:r>
              <a:rPr lang="sl-SI" sz="2000" dirty="0" smtClean="0"/>
              <a:t>Dostopen vsem TCP aplikacijam preko aplikacijskega vmesnika SSL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9776"/>
            <a:ext cx="7772400" cy="11430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Zasnova SSL</a:t>
            </a:r>
            <a:endParaRPr lang="en-US" sz="4000" dirty="0" smtClean="0"/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576263" y="1587564"/>
            <a:ext cx="8388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400" dirty="0" smtClean="0">
                <a:latin typeface="Times New Roman" pitchFamily="18" charset="0"/>
              </a:rPr>
              <a:t>Lahko bi ga zasnovali na osnovi kriptografije PKI (kriptiranje z javnim ključem prejemnika, zasebnim ključem pošiljatelja, uporaba zgoščevalnih funkcij), vendar...</a:t>
            </a:r>
          </a:p>
          <a:p>
            <a:pPr>
              <a:buFontTx/>
              <a:buChar char="•"/>
            </a:pPr>
            <a:endParaRPr lang="sl-SI" sz="2400" dirty="0" smtClean="0">
              <a:latin typeface="Times New Roman" pitchFamily="18" charset="0"/>
            </a:endParaRPr>
          </a:p>
          <a:p>
            <a:pPr marL="363538" indent="-363538">
              <a:buFontTx/>
              <a:buChar char="•"/>
            </a:pPr>
            <a:r>
              <a:rPr lang="sl-SI" sz="2400" dirty="0" smtClean="0">
                <a:latin typeface="Times New Roman" pitchFamily="18" charset="0"/>
              </a:rPr>
              <a:t>želimo pošiljati tokove BYTEOV in interaktivne podatke, ne statična sporočila,</a:t>
            </a:r>
          </a:p>
          <a:p>
            <a:pPr marL="363538" indent="-363538">
              <a:buFontTx/>
              <a:buChar char="•"/>
            </a:pPr>
            <a:r>
              <a:rPr lang="sl-SI" sz="2400" dirty="0" smtClean="0">
                <a:latin typeface="Times New Roman" pitchFamily="18" charset="0"/>
              </a:rPr>
              <a:t>za eno povezavo želimo imeti MNOŽICO ključev, ki se spreminjajo,</a:t>
            </a:r>
          </a:p>
          <a:p>
            <a:pPr marL="363538" indent="-363538">
              <a:buFontTx/>
              <a:buChar char="•"/>
            </a:pPr>
            <a:r>
              <a:rPr lang="sl-SI" sz="2400" dirty="0" smtClean="0">
                <a:latin typeface="Times New Roman" pitchFamily="18" charset="0"/>
              </a:rPr>
              <a:t>kljub temu želimo uporabljati certifikate (ideja: uporabimo jih pri rokovanju)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Poenostavljeni SSL</a:t>
            </a:r>
            <a:endParaRPr lang="en-US" sz="4400" dirty="0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7536"/>
            <a:ext cx="8229600" cy="4767808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Poglejmo najprej poenostavljeno idejo protokola SSL. Ta vsebuje naslednje 4 faze:</a:t>
            </a:r>
          </a:p>
          <a:p>
            <a:r>
              <a:rPr lang="sl-SI" u="sng" dirty="0" smtClean="0">
                <a:solidFill>
                  <a:schemeClr val="accent2"/>
                </a:solidFill>
              </a:rPr>
              <a:t>1. ROKOVANJE</a:t>
            </a:r>
            <a:r>
              <a:rPr lang="en-US" u="sng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A</a:t>
            </a:r>
            <a:r>
              <a:rPr lang="sl-SI" dirty="0" smtClean="0"/>
              <a:t>na in Brane uporabita certifikate, da se avtenticirata eden drugemu in izmenjata ključ</a:t>
            </a:r>
          </a:p>
          <a:p>
            <a:r>
              <a:rPr lang="sl-SI" u="sng" dirty="0" smtClean="0">
                <a:solidFill>
                  <a:schemeClr val="accent2"/>
                </a:solidFill>
              </a:rPr>
              <a:t>2. IZPELJAVA KLJUČA</a:t>
            </a:r>
            <a:r>
              <a:rPr lang="en-US" u="sng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A</a:t>
            </a:r>
            <a:r>
              <a:rPr lang="sl-SI" dirty="0" smtClean="0"/>
              <a:t>na in Brane uporabita izmenjani ključ, da izpeljeta množico ključev</a:t>
            </a:r>
            <a:endParaRPr lang="en-US" dirty="0" smtClean="0"/>
          </a:p>
          <a:p>
            <a:r>
              <a:rPr lang="sl-SI" u="sng" dirty="0" smtClean="0">
                <a:solidFill>
                  <a:schemeClr val="accent2"/>
                </a:solidFill>
              </a:rPr>
              <a:t>3. PRENOS PODATKOV</a:t>
            </a:r>
            <a:r>
              <a:rPr lang="en-US" u="sng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</a:t>
            </a:r>
            <a:r>
              <a:rPr lang="sl-SI" dirty="0" smtClean="0"/>
              <a:t>Podatki, ki se prenašajo, so združeni v ZAPISE.</a:t>
            </a:r>
            <a:endParaRPr lang="en-US" dirty="0" smtClean="0"/>
          </a:p>
          <a:p>
            <a:r>
              <a:rPr lang="sl-SI" u="sng" dirty="0" smtClean="0">
                <a:solidFill>
                  <a:schemeClr val="accent2"/>
                </a:solidFill>
              </a:rPr>
              <a:t>4. ZAKLJUČEK POVEZAVE</a:t>
            </a:r>
            <a:r>
              <a:rPr lang="en-US" u="sng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</a:t>
            </a:r>
            <a:r>
              <a:rPr lang="sl-SI" dirty="0" smtClean="0"/>
              <a:t>Za varen zaključek povezave se uporabijo posebna sporočila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Poenostavljeni SSL</a:t>
            </a:r>
            <a:r>
              <a:rPr lang="en-US" dirty="0" smtClean="0"/>
              <a:t>: </a:t>
            </a:r>
            <a:r>
              <a:rPr lang="sl-SI" dirty="0" smtClean="0"/>
              <a:t>Rokovanje</a:t>
            </a:r>
            <a:endParaRPr lang="en-US" dirty="0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699943"/>
            <a:ext cx="8359080" cy="1753393"/>
          </a:xfrm>
        </p:spPr>
        <p:txBody>
          <a:bodyPr/>
          <a:lstStyle/>
          <a:p>
            <a:r>
              <a:rPr lang="en-US" dirty="0" smtClean="0"/>
              <a:t>MS = </a:t>
            </a:r>
            <a:r>
              <a:rPr lang="sl-SI" dirty="0" smtClean="0"/>
              <a:t>glavni ključ (</a:t>
            </a:r>
            <a:r>
              <a:rPr lang="en-US" dirty="0" smtClean="0"/>
              <a:t>master secret</a:t>
            </a:r>
            <a:r>
              <a:rPr lang="sl-SI" dirty="0" smtClean="0"/>
              <a:t>)</a:t>
            </a:r>
            <a:endParaRPr lang="en-US" dirty="0" smtClean="0"/>
          </a:p>
          <a:p>
            <a:r>
              <a:rPr lang="en-US" dirty="0" smtClean="0"/>
              <a:t>EMS = </a:t>
            </a:r>
            <a:r>
              <a:rPr lang="sl-SI" dirty="0" smtClean="0"/>
              <a:t>kriptirani glavni ključ (</a:t>
            </a:r>
            <a:r>
              <a:rPr lang="en-US" dirty="0" smtClean="0"/>
              <a:t>encrypted master secret</a:t>
            </a:r>
            <a:r>
              <a:rPr lang="sl-SI" dirty="0" smtClean="0"/>
              <a:t>)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baseline="30000" dirty="0" smtClean="0"/>
              <a:t>+</a:t>
            </a:r>
            <a:r>
              <a:rPr lang="sl-SI" dirty="0" smtClean="0"/>
              <a:t> - javni ključ prejemnika B</a:t>
            </a:r>
            <a:endParaRPr lang="en-US" dirty="0" smtClean="0"/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>
            <a:off x="1971501" y="2251001"/>
            <a:ext cx="4841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 rot="191117">
            <a:off x="3874913" y="1963663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hello</a:t>
            </a:r>
          </a:p>
        </p:txBody>
      </p:sp>
      <p:pic>
        <p:nvPicPr>
          <p:cNvPr id="84999" name="Picture 6" descr="Al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538" y="27415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7" descr="Bo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438" y="2809801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Line 8"/>
          <p:cNvSpPr>
            <a:spLocks noChangeShapeType="1"/>
          </p:cNvSpPr>
          <p:nvPr/>
        </p:nvSpPr>
        <p:spPr bwMode="auto">
          <a:xfrm flipH="1">
            <a:off x="1971501" y="2939976"/>
            <a:ext cx="48418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 rot="-301744">
            <a:off x="3539951" y="2741538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certificate</a:t>
            </a:r>
          </a:p>
        </p:txBody>
      </p:sp>
      <p:sp>
        <p:nvSpPr>
          <p:cNvPr id="85003" name="Line 10"/>
          <p:cNvSpPr>
            <a:spLocks noChangeShapeType="1"/>
          </p:cNvSpPr>
          <p:nvPr/>
        </p:nvSpPr>
        <p:spPr bwMode="auto">
          <a:xfrm>
            <a:off x="1971501" y="3860726"/>
            <a:ext cx="4841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 rot="219716">
            <a:off x="3976513" y="3643238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B</a:t>
            </a:r>
            <a:r>
              <a:rPr lang="en-US" baseline="30000" dirty="0"/>
              <a:t>+</a:t>
            </a:r>
            <a:r>
              <a:rPr lang="en-US" dirty="0"/>
              <a:t>(MS) = EMS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296DED-5ACA-4C93-8BBD-DDB13E2460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Poenostavljeni SSL</a:t>
            </a:r>
            <a:r>
              <a:rPr lang="en-US" dirty="0" smtClean="0"/>
              <a:t>: </a:t>
            </a:r>
            <a:r>
              <a:rPr lang="sl-SI" dirty="0" smtClean="0"/>
              <a:t>Izpeljava ključa</a:t>
            </a:r>
            <a:endParaRPr lang="en-US" dirty="0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43056" cy="4967288"/>
          </a:xfrm>
        </p:spPr>
        <p:txBody>
          <a:bodyPr/>
          <a:lstStyle/>
          <a:p>
            <a:r>
              <a:rPr lang="sl-SI" sz="2400" dirty="0" smtClean="0"/>
              <a:t>Slaba praksa je uporabljati isti ključ za več kriptografskih operacij, zato: uporabimo poseben ključ za zakrivanje in posebnega za preverjanje integritete (MAC)</a:t>
            </a:r>
            <a:endParaRPr lang="en-US" sz="2400" dirty="0" smtClean="0"/>
          </a:p>
          <a:p>
            <a:r>
              <a:rPr lang="sl-SI" sz="2400" dirty="0" smtClean="0"/>
              <a:t>Uporabljamo torej 4 ključe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 </a:t>
            </a:r>
            <a:r>
              <a:rPr lang="sl-SI" sz="2000" dirty="0" smtClean="0"/>
              <a:t>ključ za </a:t>
            </a:r>
            <a:r>
              <a:rPr lang="sl-SI" sz="2000" u="sng" dirty="0" smtClean="0"/>
              <a:t>zakrivanje</a:t>
            </a:r>
            <a:r>
              <a:rPr lang="sl-SI" sz="2000" dirty="0" smtClean="0"/>
              <a:t> podatkov, poslanih od </a:t>
            </a:r>
            <a:r>
              <a:rPr lang="en-US" sz="2000" u="sng" dirty="0" err="1" smtClean="0"/>
              <a:t>odjemalc</a:t>
            </a:r>
            <a:r>
              <a:rPr lang="sl-SI" sz="2000" u="sng" dirty="0" smtClean="0"/>
              <a:t>a</a:t>
            </a:r>
            <a:r>
              <a:rPr lang="sl-SI" sz="2000" dirty="0" smtClean="0"/>
              <a:t> strežniku</a:t>
            </a:r>
            <a:endParaRPr lang="en-US" sz="2000" dirty="0" smtClean="0"/>
          </a:p>
          <a:p>
            <a:pPr lvl="1"/>
            <a:r>
              <a:rPr lang="en-US" sz="2000" dirty="0" smtClean="0"/>
              <a:t>M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</a:t>
            </a:r>
            <a:r>
              <a:rPr lang="sl-SI" sz="2000" dirty="0" smtClean="0"/>
              <a:t>ključ za </a:t>
            </a:r>
            <a:r>
              <a:rPr lang="sl-SI" sz="2000" u="sng" dirty="0" smtClean="0"/>
              <a:t>zgoščanje</a:t>
            </a:r>
            <a:r>
              <a:rPr lang="sl-SI" sz="2000" dirty="0" smtClean="0"/>
              <a:t> podatkov, poslanih od </a:t>
            </a:r>
            <a:r>
              <a:rPr lang="en-US" sz="2000" u="sng" dirty="0" err="1" smtClean="0"/>
              <a:t>odjemalca</a:t>
            </a:r>
            <a:r>
              <a:rPr lang="sl-SI" sz="2000" dirty="0" smtClean="0"/>
              <a:t> strežniku</a:t>
            </a:r>
            <a:endParaRPr lang="en-US" sz="2000" dirty="0" smtClean="0"/>
          </a:p>
          <a:p>
            <a:pPr lvl="1"/>
            <a:r>
              <a:rPr lang="en-US" sz="2000" dirty="0" smtClean="0"/>
              <a:t>K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</a:t>
            </a:r>
            <a:r>
              <a:rPr lang="sl-SI" sz="2000" dirty="0" smtClean="0"/>
              <a:t>ključ za </a:t>
            </a:r>
            <a:r>
              <a:rPr lang="sl-SI" sz="2000" u="sng" dirty="0" smtClean="0"/>
              <a:t>zakrivanje</a:t>
            </a:r>
            <a:r>
              <a:rPr lang="sl-SI" sz="2000" dirty="0" smtClean="0"/>
              <a:t> podatkov, poslanih od </a:t>
            </a:r>
            <a:r>
              <a:rPr lang="sl-SI" sz="2000" u="sng" dirty="0" smtClean="0"/>
              <a:t>strežnika</a:t>
            </a:r>
            <a:r>
              <a:rPr lang="sl-SI" sz="2000" dirty="0" smtClean="0"/>
              <a:t> </a:t>
            </a:r>
            <a:r>
              <a:rPr lang="en-US" sz="2000" dirty="0" err="1" smtClean="0"/>
              <a:t>odjemalcu</a:t>
            </a:r>
            <a:endParaRPr lang="en-US" sz="2000" dirty="0" smtClean="0"/>
          </a:p>
          <a:p>
            <a:pPr lvl="1"/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</a:t>
            </a:r>
            <a:r>
              <a:rPr lang="sl-SI" sz="2000" dirty="0" smtClean="0"/>
              <a:t>ključ za </a:t>
            </a:r>
            <a:r>
              <a:rPr lang="sl-SI" sz="2000" u="sng" dirty="0" smtClean="0"/>
              <a:t>zgoščanje</a:t>
            </a:r>
            <a:r>
              <a:rPr lang="sl-SI" sz="2000" dirty="0" smtClean="0"/>
              <a:t> podatkov, poslanih od </a:t>
            </a:r>
            <a:r>
              <a:rPr lang="sl-SI" sz="2000" u="sng" dirty="0" smtClean="0"/>
              <a:t>strežnika</a:t>
            </a:r>
            <a:r>
              <a:rPr lang="sl-SI" sz="2000" dirty="0" smtClean="0"/>
              <a:t> </a:t>
            </a:r>
            <a:r>
              <a:rPr lang="en-US" sz="2000" dirty="0" err="1" smtClean="0"/>
              <a:t>odjemalcu</a:t>
            </a:r>
            <a:endParaRPr lang="en-US" sz="2000" dirty="0" smtClean="0"/>
          </a:p>
          <a:p>
            <a:r>
              <a:rPr lang="sl-SI" sz="2400" dirty="0" smtClean="0"/>
              <a:t>Ključi se izpeljejo z uporabo posebne funkcije. Ta uporablja glavni ključ (Master Secret) in dodatne (naključne) podatke za generiranje naslednjih ključev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640"/>
            <a:ext cx="8287072" cy="1143000"/>
          </a:xfrm>
        </p:spPr>
        <p:txBody>
          <a:bodyPr/>
          <a:lstStyle/>
          <a:p>
            <a:r>
              <a:rPr lang="sl-SI" dirty="0" smtClean="0"/>
              <a:t>Poenostavljeni SSL: Pošiljanje podatkov</a:t>
            </a:r>
            <a:endParaRPr lang="en-US" dirty="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800"/>
            <a:ext cx="7772400" cy="39957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l-SI" sz="2800" dirty="0" smtClean="0">
                <a:latin typeface="+mj-lt"/>
              </a:rPr>
              <a:t>Kako preveriti integriteto podatkov?</a:t>
            </a: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+mj-lt"/>
              </a:rPr>
              <a:t>če bi pošijali po zlogih (byteih), kam bi pripeli MAC (zgoščeno vrednost sporočila)? </a:t>
            </a: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+mj-lt"/>
              </a:rPr>
              <a:t>Tudi če MAC pošljemo po zaključku celega prenosa (vseh zlogov), nimamo vmesnega preverjanja integritete!</a:t>
            </a:r>
            <a:r>
              <a:rPr lang="en-US" sz="2400" dirty="0" smtClean="0">
                <a:latin typeface="+mj-lt"/>
              </a:rPr>
              <a:t> </a:t>
            </a:r>
            <a:endParaRPr lang="sl-SI" sz="2400" dirty="0" smtClean="0">
              <a:latin typeface="+mj-lt"/>
            </a:endParaRPr>
          </a:p>
          <a:p>
            <a:pPr lvl="1">
              <a:lnSpc>
                <a:spcPct val="80000"/>
              </a:lnSpc>
            </a:pPr>
            <a:endParaRPr lang="sl-SI" sz="2400" dirty="0" smtClean="0">
              <a:latin typeface="+mj-lt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sl-SI" sz="2800" dirty="0" smtClean="0">
                <a:latin typeface="+mj-lt"/>
              </a:rPr>
              <a:t>REŠITEV: Tok podatkov razbijemo v ZAPISE</a:t>
            </a:r>
            <a:endParaRPr lang="en-US" sz="2800" dirty="0" smtClean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+mj-lt"/>
              </a:rPr>
              <a:t>vsakemu zapisu pripnemo MAC</a:t>
            </a:r>
            <a:endParaRPr lang="en-US" sz="2400" dirty="0" smtClean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sl-SI" sz="2400" dirty="0" smtClean="0">
                <a:latin typeface="+mj-lt"/>
              </a:rPr>
              <a:t>prejemnik lahko reagira na (ne)veljavnost integritete posameznega zapisa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Poenostavljeni SSL: Pošiljanje podatkov</a:t>
            </a:r>
            <a:endParaRPr lang="en-US" dirty="0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Problem 1: številka paketa se nahaja nekriptirana v glavi TCP. Kaj lahko naredi napadalec?</a:t>
            </a:r>
          </a:p>
          <a:p>
            <a:pPr lvl="1"/>
            <a:r>
              <a:rPr lang="sl-SI" dirty="0" smtClean="0"/>
              <a:t>napadalec lahko zajame in ponovi komunikacijo?</a:t>
            </a:r>
          </a:p>
          <a:p>
            <a:pPr lvl="1"/>
            <a:r>
              <a:rPr lang="sl-SI" dirty="0" smtClean="0"/>
              <a:t>preštevilči vrstni red paketov?</a:t>
            </a:r>
          </a:p>
          <a:p>
            <a:pPr lvl="1"/>
            <a:r>
              <a:rPr lang="sl-SI" dirty="0" smtClean="0"/>
              <a:t>prestreže in odstrani paket?</a:t>
            </a:r>
          </a:p>
          <a:p>
            <a:endParaRPr lang="sl-SI" dirty="0" smtClean="0"/>
          </a:p>
          <a:p>
            <a:r>
              <a:rPr lang="sl-SI" dirty="0" smtClean="0"/>
              <a:t>REŠITEV</a:t>
            </a:r>
            <a:r>
              <a:rPr lang="en-US" dirty="0" smtClean="0"/>
              <a:t>:</a:t>
            </a:r>
            <a:r>
              <a:rPr lang="sl-SI" dirty="0" smtClean="0"/>
              <a:t> pri računanju MAC upoštevaj številko paketa</a:t>
            </a:r>
            <a:endParaRPr lang="en-US" dirty="0" smtClean="0"/>
          </a:p>
          <a:p>
            <a:pPr lvl="1"/>
            <a:r>
              <a:rPr lang="en-US" dirty="0" smtClean="0"/>
              <a:t>MAC = MAC(</a:t>
            </a:r>
            <a:r>
              <a:rPr lang="sl-SI" dirty="0" smtClean="0"/>
              <a:t>ključ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sl-SI" dirty="0" smtClean="0"/>
              <a:t>zaporedna_številka </a:t>
            </a:r>
            <a:r>
              <a:rPr lang="en-US" dirty="0" smtClean="0"/>
              <a:t>||</a:t>
            </a:r>
            <a:r>
              <a:rPr lang="sl-SI" dirty="0" smtClean="0"/>
              <a:t> podatki</a:t>
            </a:r>
            <a:r>
              <a:rPr lang="en-US" dirty="0" smtClean="0"/>
              <a:t>)</a:t>
            </a:r>
          </a:p>
          <a:p>
            <a:pPr lvl="1"/>
            <a:r>
              <a:rPr lang="sl-SI" dirty="0" smtClean="0"/>
              <a:t>nimamo ločene številke paketa</a:t>
            </a:r>
          </a:p>
          <a:p>
            <a:pPr lvl="1"/>
            <a:r>
              <a:rPr lang="sl-SI" dirty="0" smtClean="0"/>
              <a:t>zaščita proti ponovitvi komunikacije: uporabi enkratni žeton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Poenostavljeni SSL: Pošiljanje podatkov</a:t>
            </a:r>
            <a:endParaRPr lang="en-US" dirty="0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Problem 2: napadalec predčasno zaključi sejo</a:t>
            </a:r>
          </a:p>
          <a:p>
            <a:pPr lvl="1"/>
            <a:r>
              <a:rPr lang="sl-SI" dirty="0" smtClean="0"/>
              <a:t>Ena ali obe strani dobita vtis, da je podatkov manj, kot jih je.</a:t>
            </a:r>
            <a:endParaRPr lang="en-US" dirty="0" smtClean="0"/>
          </a:p>
          <a:p>
            <a:endParaRPr lang="sl-SI" dirty="0" smtClean="0"/>
          </a:p>
          <a:p>
            <a:r>
              <a:rPr lang="sl-SI" dirty="0" smtClean="0"/>
              <a:t>REŠITEV</a:t>
            </a:r>
            <a:r>
              <a:rPr lang="en-US" dirty="0" smtClean="0"/>
              <a:t>: </a:t>
            </a:r>
            <a:r>
              <a:rPr lang="sl-SI" dirty="0" smtClean="0"/>
              <a:t>uvedimo poseben "tip zapisa", ki nosi posebno vrednost, če gre za zaključni paket</a:t>
            </a:r>
            <a:endParaRPr lang="en-US" dirty="0" smtClean="0"/>
          </a:p>
          <a:p>
            <a:pPr lvl="1"/>
            <a:r>
              <a:rPr lang="sl-SI" dirty="0" smtClean="0"/>
              <a:t>npr: </a:t>
            </a:r>
            <a:r>
              <a:rPr lang="en-US" dirty="0" smtClean="0"/>
              <a:t>0 </a:t>
            </a:r>
            <a:r>
              <a:rPr lang="sl-SI" dirty="0" smtClean="0"/>
              <a:t>pomeni podatke, 1 pomeni zaključek</a:t>
            </a:r>
          </a:p>
          <a:p>
            <a:pPr lvl="1"/>
            <a:r>
              <a:rPr lang="sl-SI" dirty="0" smtClean="0"/>
              <a:t>uporabimo vrednost pri izračunu MAC</a:t>
            </a:r>
            <a:br>
              <a:rPr lang="sl-SI" dirty="0" smtClean="0"/>
            </a:br>
            <a:r>
              <a:rPr lang="en-US" dirty="0" smtClean="0"/>
              <a:t>MAC = MAC(</a:t>
            </a:r>
            <a:r>
              <a:rPr lang="sl-SI" dirty="0" smtClean="0"/>
              <a:t>ključ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sl-SI" dirty="0" smtClean="0"/>
              <a:t>zaporedna_št</a:t>
            </a:r>
            <a:r>
              <a:rPr lang="en-US" dirty="0" smtClean="0"/>
              <a:t>||t</a:t>
            </a:r>
            <a:r>
              <a:rPr lang="sl-SI" dirty="0" smtClean="0"/>
              <a:t>i</a:t>
            </a:r>
            <a:r>
              <a:rPr lang="en-US" dirty="0" smtClean="0"/>
              <a:t>p||</a:t>
            </a:r>
            <a:r>
              <a:rPr lang="sl-SI" dirty="0" smtClean="0"/>
              <a:t>podatki</a:t>
            </a:r>
            <a:r>
              <a:rPr lang="en-US" dirty="0" smtClean="0"/>
              <a:t>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9710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6705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37000" y="5592763"/>
            <a:ext cx="2584450" cy="554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21450" y="5592763"/>
            <a:ext cx="869950" cy="554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5736" y="5696421"/>
            <a:ext cx="92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length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86336" y="5696421"/>
            <a:ext cx="71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type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77024" y="5696421"/>
            <a:ext cx="71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656611" y="5696421"/>
            <a:ext cx="74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Navidezna zasebna omrežja (VPN)	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angl. </a:t>
            </a:r>
            <a:r>
              <a:rPr lang="sl-SI" sz="2800" i="1" dirty="0" smtClean="0"/>
              <a:t>Virtual Private Network</a:t>
            </a:r>
          </a:p>
          <a:p>
            <a:r>
              <a:rPr lang="sl-SI" sz="2800" dirty="0" smtClean="0"/>
              <a:t>podjetja, ki so na različnih geografskih lokacijah, si lahko želijo visoke varnosti pri komunikaciji. Rešitvi:</a:t>
            </a:r>
          </a:p>
          <a:p>
            <a:pPr marL="736092" lvl="1" indent="-342900">
              <a:buFont typeface="+mj-lt"/>
              <a:buAutoNum type="arabicPeriod"/>
            </a:pPr>
            <a:r>
              <a:rPr lang="sl-SI" sz="2000" dirty="0" smtClean="0"/>
              <a:t>gradnja ZASEBNEGA omrežja: podjetje zgradi lastno omrežje, popolnoma ločeno od preostalega Interneta (draga postavitev in vzdrževanje - potrebni usmerjevalniki, povezave, infrastruktura!)</a:t>
            </a:r>
          </a:p>
          <a:p>
            <a:pPr marL="736092" lvl="1" indent="-342900">
              <a:buFont typeface="+mj-lt"/>
              <a:buAutoNum type="arabicPeriod"/>
            </a:pPr>
            <a:r>
              <a:rPr lang="sl-SI" sz="2000" dirty="0" smtClean="0"/>
              <a:t>podjetje vzpostavi NAVIDEZNO ZASEBNO omrežje (VNP) z infrastrukturo javnega omrežja:</a:t>
            </a:r>
          </a:p>
          <a:p>
            <a:pPr lvl="2"/>
            <a:r>
              <a:rPr lang="sl-SI" sz="1800" dirty="0" smtClean="0"/>
              <a:t>podatki znotraj lokalnih (zasebnih) delov omrežja se prenašajo tradicionalno (IP),</a:t>
            </a:r>
          </a:p>
          <a:p>
            <a:pPr lvl="2"/>
            <a:r>
              <a:rPr lang="sl-SI" sz="1800" dirty="0" smtClean="0"/>
              <a:t>podatki, ki potujejo preko javnih delov omrežja se prenašajo zaščiteno (IPSec)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88840" y="1474788"/>
            <a:ext cx="4343400" cy="4935537"/>
            <a:chOff x="912" y="971"/>
            <a:chExt cx="2736" cy="31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2" y="1152"/>
              <a:ext cx="2736" cy="2928"/>
              <a:chOff x="912" y="864"/>
              <a:chExt cx="2736" cy="2928"/>
            </a:xfrm>
          </p:grpSpPr>
          <p:sp>
            <p:nvSpPr>
              <p:cNvPr id="90132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3" name="Line 6"/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4" name="Line 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5" name="Line 8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6" name="Line 9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7" name="Line 10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7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8" name="Line 1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39" name="Line 12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0140" name="Line 13"/>
              <p:cNvSpPr>
                <a:spLocks noChangeShapeType="1"/>
              </p:cNvSpPr>
              <p:nvPr/>
            </p:nvSpPr>
            <p:spPr bwMode="auto">
              <a:xfrm flipH="1">
                <a:off x="912" y="3600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90123" name="Text Box 14"/>
            <p:cNvSpPr txBox="1">
              <a:spLocks noChangeArrowheads="1"/>
            </p:cNvSpPr>
            <p:nvPr/>
          </p:nvSpPr>
          <p:spPr bwMode="auto">
            <a:xfrm rot="219254">
              <a:off x="2006" y="971"/>
              <a:ext cx="4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hello</a:t>
              </a:r>
            </a:p>
          </p:txBody>
        </p:sp>
        <p:sp>
          <p:nvSpPr>
            <p:cNvPr id="90124" name="Text Box 15"/>
            <p:cNvSpPr txBox="1">
              <a:spLocks noChangeArrowheads="1"/>
            </p:cNvSpPr>
            <p:nvPr/>
          </p:nvSpPr>
          <p:spPr bwMode="auto">
            <a:xfrm rot="21380284">
              <a:off x="1696" y="1302"/>
              <a:ext cx="11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certifi</a:t>
              </a:r>
              <a:r>
                <a:rPr lang="sl-SI" dirty="0" smtClean="0"/>
                <a:t>kat, žeton</a:t>
              </a:r>
              <a:endParaRPr lang="en-US" dirty="0"/>
            </a:p>
          </p:txBody>
        </p:sp>
        <p:sp>
          <p:nvSpPr>
            <p:cNvPr id="90125" name="Text Box 16"/>
            <p:cNvSpPr txBox="1">
              <a:spLocks noChangeArrowheads="1"/>
            </p:cNvSpPr>
            <p:nvPr/>
          </p:nvSpPr>
          <p:spPr bwMode="auto">
            <a:xfrm rot="191774">
              <a:off x="1859" y="1632"/>
              <a:ext cx="1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  <a:r>
                <a:rPr lang="en-US" baseline="-25000"/>
                <a:t>B</a:t>
              </a:r>
              <a:r>
                <a:rPr lang="en-US" baseline="30000"/>
                <a:t>+</a:t>
              </a:r>
              <a:r>
                <a:rPr lang="en-US"/>
                <a:t>(MS) = EMS</a:t>
              </a:r>
            </a:p>
          </p:txBody>
        </p:sp>
        <p:sp>
          <p:nvSpPr>
            <p:cNvPr id="90126" name="Text Box 17"/>
            <p:cNvSpPr txBox="1">
              <a:spLocks noChangeArrowheads="1"/>
            </p:cNvSpPr>
            <p:nvPr/>
          </p:nvSpPr>
          <p:spPr bwMode="auto">
            <a:xfrm rot="192313">
              <a:off x="1575" y="1910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type 0, seq 1, data</a:t>
              </a:r>
            </a:p>
          </p:txBody>
        </p:sp>
        <p:sp>
          <p:nvSpPr>
            <p:cNvPr id="90127" name="Text Box 18"/>
            <p:cNvSpPr txBox="1">
              <a:spLocks noChangeArrowheads="1"/>
            </p:cNvSpPr>
            <p:nvPr/>
          </p:nvSpPr>
          <p:spPr bwMode="auto">
            <a:xfrm rot="192313">
              <a:off x="1671" y="2160"/>
              <a:ext cx="1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type 0, seq 2, data</a:t>
              </a:r>
            </a:p>
          </p:txBody>
        </p:sp>
        <p:sp>
          <p:nvSpPr>
            <p:cNvPr id="90128" name="Text Box 19"/>
            <p:cNvSpPr txBox="1">
              <a:spLocks noChangeArrowheads="1"/>
            </p:cNvSpPr>
            <p:nvPr/>
          </p:nvSpPr>
          <p:spPr bwMode="auto">
            <a:xfrm rot="-385404">
              <a:off x="1609" y="2515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type 0, seq 1, data</a:t>
              </a:r>
            </a:p>
          </p:txBody>
        </p:sp>
        <p:sp>
          <p:nvSpPr>
            <p:cNvPr id="90129" name="Text Box 20"/>
            <p:cNvSpPr txBox="1">
              <a:spLocks noChangeArrowheads="1"/>
            </p:cNvSpPr>
            <p:nvPr/>
          </p:nvSpPr>
          <p:spPr bwMode="auto">
            <a:xfrm rot="192313">
              <a:off x="1859" y="3043"/>
              <a:ext cx="1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type 0, seq 3, data</a:t>
              </a:r>
            </a:p>
          </p:txBody>
        </p:sp>
        <p:sp>
          <p:nvSpPr>
            <p:cNvPr id="90130" name="Text Box 21"/>
            <p:cNvSpPr txBox="1">
              <a:spLocks noChangeArrowheads="1"/>
            </p:cNvSpPr>
            <p:nvPr/>
          </p:nvSpPr>
          <p:spPr bwMode="auto">
            <a:xfrm rot="192313">
              <a:off x="1859" y="3379"/>
              <a:ext cx="15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type 1, seq 4, close</a:t>
              </a:r>
            </a:p>
          </p:txBody>
        </p:sp>
        <p:sp>
          <p:nvSpPr>
            <p:cNvPr id="90131" name="Text Box 22"/>
            <p:cNvSpPr txBox="1">
              <a:spLocks noChangeArrowheads="1"/>
            </p:cNvSpPr>
            <p:nvPr/>
          </p:nvSpPr>
          <p:spPr bwMode="auto">
            <a:xfrm rot="-274243">
              <a:off x="1712" y="3725"/>
              <a:ext cx="15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type 1, seq 2, close</a:t>
              </a:r>
            </a:p>
          </p:txBody>
        </p:sp>
      </p:grpSp>
      <p:sp>
        <p:nvSpPr>
          <p:cNvPr id="90117" name="AutoShape 23"/>
          <p:cNvSpPr>
            <a:spLocks/>
          </p:cNvSpPr>
          <p:nvPr/>
        </p:nvSpPr>
        <p:spPr bwMode="auto">
          <a:xfrm>
            <a:off x="2084040" y="2698750"/>
            <a:ext cx="152400" cy="3765550"/>
          </a:xfrm>
          <a:prstGeom prst="leftBrace">
            <a:avLst>
              <a:gd name="adj1" fmla="val 20590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90118" name="Text Box 24"/>
          <p:cNvSpPr txBox="1">
            <a:spLocks noChangeArrowheads="1"/>
          </p:cNvSpPr>
          <p:nvPr/>
        </p:nvSpPr>
        <p:spPr bwMode="auto">
          <a:xfrm rot="-5400000">
            <a:off x="1251809" y="4396065"/>
            <a:ext cx="886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zakrito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0119" name="Picture 25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82" y="2314575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26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76872"/>
            <a:ext cx="6429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Poenostavljeni SSL: Primer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 SSL: podrobnosti</a:t>
            </a:r>
            <a:endParaRPr lang="en-US" dirty="0" smtClean="0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Kakšne so dolžine polj v protokolu?</a:t>
            </a:r>
          </a:p>
          <a:p>
            <a:r>
              <a:rPr lang="sl-SI" dirty="0" smtClean="0"/>
              <a:t>Kateri protokoli za zakrivanje naj se uporabijo? Dogovor o uporabi protokola:</a:t>
            </a:r>
          </a:p>
          <a:p>
            <a:pPr lvl="1"/>
            <a:r>
              <a:rPr lang="sl-SI" dirty="0" smtClean="0"/>
              <a:t>Želimo, da </a:t>
            </a:r>
            <a:r>
              <a:rPr lang="en-US" dirty="0" err="1" smtClean="0"/>
              <a:t>odjemalec</a:t>
            </a:r>
            <a:r>
              <a:rPr lang="sl-SI" dirty="0" smtClean="0"/>
              <a:t> in strežnik lahko izbirata in se dogovarjata o kriptografskih algoritmih (angl. </a:t>
            </a:r>
            <a:r>
              <a:rPr lang="sl-SI" i="1" dirty="0" smtClean="0"/>
              <a:t>negotiation</a:t>
            </a:r>
            <a:r>
              <a:rPr lang="sl-SI" dirty="0" smtClean="0"/>
              <a:t>, </a:t>
            </a:r>
            <a:r>
              <a:rPr lang="en-US" dirty="0" err="1" smtClean="0"/>
              <a:t>odjemalec</a:t>
            </a:r>
            <a:r>
              <a:rPr lang="sl-SI" dirty="0" smtClean="0"/>
              <a:t> ponudi, strežnik izbere)</a:t>
            </a:r>
          </a:p>
          <a:p>
            <a:pPr lvl="1"/>
            <a:r>
              <a:rPr lang="sl-SI" dirty="0" smtClean="0"/>
              <a:t>Najpogostejši simetrični algoritmi</a:t>
            </a:r>
          </a:p>
          <a:p>
            <a:pPr lvl="2"/>
            <a:r>
              <a:rPr lang="en-US" dirty="0" smtClean="0"/>
              <a:t>DES – Data Encryption Standard: block</a:t>
            </a:r>
          </a:p>
          <a:p>
            <a:pPr lvl="2"/>
            <a:r>
              <a:rPr lang="en-US" dirty="0" smtClean="0"/>
              <a:t>3DES – Triple strength: block</a:t>
            </a:r>
          </a:p>
          <a:p>
            <a:pPr lvl="2"/>
            <a:r>
              <a:rPr lang="en-US" dirty="0" smtClean="0"/>
              <a:t>RC2 – </a:t>
            </a:r>
            <a:r>
              <a:rPr lang="en-US" dirty="0" err="1" smtClean="0"/>
              <a:t>Rivest</a:t>
            </a:r>
            <a:r>
              <a:rPr lang="en-US" dirty="0" smtClean="0"/>
              <a:t> Cipher 2: block</a:t>
            </a:r>
          </a:p>
          <a:p>
            <a:pPr lvl="2"/>
            <a:r>
              <a:rPr lang="en-US" dirty="0" smtClean="0"/>
              <a:t>RC4 – </a:t>
            </a:r>
            <a:r>
              <a:rPr lang="en-US" dirty="0" err="1" smtClean="0"/>
              <a:t>Rivest</a:t>
            </a:r>
            <a:r>
              <a:rPr lang="en-US" dirty="0" smtClean="0"/>
              <a:t> Cipher 4: stream</a:t>
            </a:r>
          </a:p>
          <a:p>
            <a:pPr lvl="1"/>
            <a:r>
              <a:rPr lang="sl-SI" dirty="0" smtClean="0"/>
              <a:t>Najpogostejši algoritem za PKI kriptografijo</a:t>
            </a:r>
            <a:endParaRPr lang="en-US" dirty="0" smtClean="0"/>
          </a:p>
          <a:p>
            <a:pPr lvl="2"/>
            <a:r>
              <a:rPr lang="en-US" dirty="0" smtClean="0"/>
              <a:t>RSA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 </a:t>
            </a:r>
            <a:r>
              <a:rPr lang="en-US" dirty="0" smtClean="0"/>
              <a:t>SSL: </a:t>
            </a:r>
            <a:r>
              <a:rPr lang="sl-SI" dirty="0" smtClean="0"/>
              <a:t>Rokovanje</a:t>
            </a:r>
            <a:endParaRPr lang="en-US" dirty="0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sl-SI" u="sng" dirty="0" smtClean="0">
                <a:latin typeface="+mj-lt"/>
              </a:rPr>
              <a:t>Poenostavljeni SSL</a:t>
            </a:r>
            <a:r>
              <a:rPr lang="sl-SI" dirty="0" smtClean="0">
                <a:latin typeface="+mj-lt"/>
              </a:rPr>
              <a:t>: hello-&gt;, &lt;-certifikat, kriptiran MS-&gt;</a:t>
            </a:r>
          </a:p>
          <a:p>
            <a:pPr marL="533400" indent="-533400"/>
            <a:r>
              <a:rPr lang="sl-SI" u="sng" dirty="0" smtClean="0">
                <a:latin typeface="+mj-lt"/>
              </a:rPr>
              <a:t>Pravi SSL dejansko izvaja:</a:t>
            </a:r>
            <a:r>
              <a:rPr lang="sl-SI" dirty="0" smtClean="0">
                <a:latin typeface="+mj-lt"/>
              </a:rPr>
              <a:t> avtentikacijo strežnika, izbiro algoritmov, določanje ključev, avtentikacijo </a:t>
            </a:r>
            <a:r>
              <a:rPr lang="en-US" dirty="0" err="1" smtClean="0">
                <a:latin typeface="+mj-lt"/>
              </a:rPr>
              <a:t>odjemalca</a:t>
            </a:r>
            <a:r>
              <a:rPr lang="sl-SI" dirty="0" smtClean="0">
                <a:latin typeface="+mj-lt"/>
              </a:rPr>
              <a:t> (opcijsko)</a:t>
            </a:r>
          </a:p>
          <a:p>
            <a:pPr marL="533400" indent="-533400"/>
            <a:r>
              <a:rPr lang="sl-SI" dirty="0" smtClean="0"/>
              <a:t>Postopek: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27584" y="3901504"/>
          <a:ext cx="7632848" cy="26958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 </a:t>
            </a:r>
            <a:r>
              <a:rPr lang="en-US" dirty="0" smtClean="0"/>
              <a:t>SSL: </a:t>
            </a:r>
            <a:r>
              <a:rPr lang="sl-SI" dirty="0" smtClean="0"/>
              <a:t>Rokovanje</a:t>
            </a:r>
            <a:endParaRPr lang="en-US" dirty="0" smtClean="0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Zakaj izmenjava MAC v korakih 5 in 6?</a:t>
            </a:r>
          </a:p>
          <a:p>
            <a:pPr lvl="1"/>
            <a:r>
              <a:rPr lang="en-US" dirty="0" err="1" smtClean="0"/>
              <a:t>odjemalec</a:t>
            </a:r>
            <a:r>
              <a:rPr lang="sl-SI" dirty="0" smtClean="0"/>
              <a:t> običajno ponudi več algoritmov, nekateri so šibki, drugi močnejši. Napadalec bi lahko izbrisal iz ponudbe močnejše algoritme.</a:t>
            </a:r>
          </a:p>
          <a:p>
            <a:pPr lvl="1"/>
            <a:r>
              <a:rPr lang="sl-SI" dirty="0" smtClean="0"/>
              <a:t>Zadnji dve sporočilo zagotavljata integriteto vseh prenešenih sporočil in preprečita tak napad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l-SI" dirty="0" smtClean="0"/>
              <a:t>Zakaj uporaba žetonov?</a:t>
            </a:r>
          </a:p>
          <a:p>
            <a:pPr lvl="1">
              <a:lnSpc>
                <a:spcPct val="90000"/>
              </a:lnSpc>
            </a:pPr>
            <a:r>
              <a:rPr lang="sl-SI" dirty="0" smtClean="0"/>
              <a:t>Denimo, da Zelda posluša sporočila med Ano in Branetom ter jih shrani. Naslednji dan pošlje </a:t>
            </a:r>
            <a:r>
              <a:rPr lang="sl-SI" smtClean="0"/>
              <a:t>Zelda Branetu </a:t>
            </a:r>
            <a:r>
              <a:rPr lang="sl-SI" dirty="0" smtClean="0"/>
              <a:t>popolnoma enaka sporočila, kot jih je prejšnji dan poslala Ana: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sl-SI" dirty="0" smtClean="0"/>
              <a:t>Če ima Brane trgovino, bo mislil, da Ana ponovno naroča artikle,</a:t>
            </a:r>
          </a:p>
          <a:p>
            <a:pPr lvl="2">
              <a:lnSpc>
                <a:spcPct val="90000"/>
              </a:lnSpc>
            </a:pPr>
            <a:r>
              <a:rPr lang="sl-SI" dirty="0" smtClean="0"/>
              <a:t>Brane za vsako komunikacijo uporabi drug žeton, tako Zelda ne bo mogla ponoviti iste komunikacije</a:t>
            </a:r>
            <a:endParaRPr lang="sl-SI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sl-SI" sz="4400" dirty="0" smtClean="0"/>
              <a:t>SSL: pretvorba v zapise</a:t>
            </a:r>
            <a:endParaRPr lang="en-US" sz="44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7200" y="1435968"/>
            <a:ext cx="7315200" cy="3505200"/>
            <a:chOff x="432" y="1056"/>
            <a:chExt cx="4608" cy="2208"/>
          </a:xfrm>
        </p:grpSpPr>
        <p:sp>
          <p:nvSpPr>
            <p:cNvPr id="98312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dirty="0" smtClean="0"/>
                <a:t>podatki</a:t>
              </a:r>
              <a:endParaRPr lang="en-US" dirty="0"/>
            </a:p>
          </p:txBody>
        </p:sp>
        <p:sp>
          <p:nvSpPr>
            <p:cNvPr id="98313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600" dirty="0" smtClean="0"/>
                <a:t>fragment podatkov</a:t>
              </a:r>
              <a:endParaRPr lang="en-US" sz="1600" dirty="0"/>
            </a:p>
          </p:txBody>
        </p:sp>
        <p:sp>
          <p:nvSpPr>
            <p:cNvPr id="98314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600" dirty="0" smtClean="0"/>
                <a:t>fragment podatkov</a:t>
              </a:r>
              <a:endParaRPr lang="en-US" sz="1600" dirty="0"/>
            </a:p>
          </p:txBody>
        </p:sp>
        <p:sp>
          <p:nvSpPr>
            <p:cNvPr id="98315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MAC</a:t>
              </a:r>
            </a:p>
          </p:txBody>
        </p:sp>
        <p:sp>
          <p:nvSpPr>
            <p:cNvPr id="98316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MAC</a:t>
              </a:r>
            </a:p>
          </p:txBody>
        </p:sp>
        <p:sp>
          <p:nvSpPr>
            <p:cNvPr id="98317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dirty="0" smtClean="0"/>
                <a:t>zakriti podatki</a:t>
              </a:r>
            </a:p>
            <a:p>
              <a:pPr algn="ctr"/>
              <a:r>
                <a:rPr lang="sl-SI" dirty="0" smtClean="0"/>
                <a:t>in MAC</a:t>
              </a:r>
              <a:endParaRPr lang="en-US" dirty="0"/>
            </a:p>
          </p:txBody>
        </p:sp>
        <p:sp>
          <p:nvSpPr>
            <p:cNvPr id="98318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dirty="0" smtClean="0"/>
                <a:t>zakriti podatki</a:t>
              </a:r>
            </a:p>
            <a:p>
              <a:pPr algn="ctr"/>
              <a:r>
                <a:rPr lang="sl-SI" dirty="0" smtClean="0"/>
                <a:t>in MAC</a:t>
              </a:r>
              <a:endParaRPr lang="en-US" dirty="0"/>
            </a:p>
          </p:txBody>
        </p:sp>
        <p:sp>
          <p:nvSpPr>
            <p:cNvPr id="98319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600" dirty="0" smtClean="0"/>
                <a:t>glava</a:t>
              </a:r>
            </a:p>
            <a:p>
              <a:pPr algn="ctr"/>
              <a:r>
                <a:rPr lang="sl-SI" sz="1600" dirty="0" smtClean="0"/>
                <a:t>zapisa</a:t>
              </a:r>
              <a:endParaRPr lang="en-US" sz="1600" dirty="0"/>
            </a:p>
          </p:txBody>
        </p:sp>
        <p:sp>
          <p:nvSpPr>
            <p:cNvPr id="98320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600" dirty="0" smtClean="0"/>
                <a:t>glava</a:t>
              </a:r>
            </a:p>
            <a:p>
              <a:pPr algn="ctr"/>
              <a:r>
                <a:rPr lang="sl-SI" sz="1600" dirty="0" smtClean="0"/>
                <a:t>zapisa</a:t>
              </a:r>
              <a:endParaRPr lang="en-US" sz="1600" dirty="0"/>
            </a:p>
          </p:txBody>
        </p:sp>
        <p:sp>
          <p:nvSpPr>
            <p:cNvPr id="98321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2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3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4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5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6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7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8328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8309" name="Text Box 21"/>
          <p:cNvSpPr txBox="1">
            <a:spLocks noChangeArrowheads="1"/>
          </p:cNvSpPr>
          <p:nvPr/>
        </p:nvSpPr>
        <p:spPr bwMode="auto">
          <a:xfrm>
            <a:off x="611560" y="5180999"/>
            <a:ext cx="75036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sl-SI" sz="2000" dirty="0" smtClean="0"/>
              <a:t>GLAVA ZAPISA</a:t>
            </a:r>
            <a:r>
              <a:rPr lang="en-US" sz="2000" dirty="0" smtClean="0"/>
              <a:t>: </a:t>
            </a:r>
            <a:r>
              <a:rPr lang="sl-SI" sz="2000" dirty="0" smtClean="0"/>
              <a:t>vrsta vsebine (1B); SSL verzija (2B); dolžina (3B)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MAC:</a:t>
            </a:r>
            <a:r>
              <a:rPr lang="sl-SI" sz="2000" dirty="0" smtClean="0"/>
              <a:t> zaporedna_številka;</a:t>
            </a:r>
            <a:r>
              <a:rPr lang="en-US" sz="2000" dirty="0" smtClean="0"/>
              <a:t> MAC </a:t>
            </a:r>
            <a:r>
              <a:rPr lang="sl-SI" sz="2000" dirty="0" smtClean="0"/>
              <a:t>ključ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x</a:t>
            </a:r>
            <a:endParaRPr lang="sl-SI" sz="2000" baseline="-25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sl-SI" sz="2000" dirty="0" smtClean="0"/>
              <a:t>FRAGMENT</a:t>
            </a:r>
            <a:r>
              <a:rPr lang="en-US" sz="2000" dirty="0" smtClean="0"/>
              <a:t>: </a:t>
            </a:r>
            <a:r>
              <a:rPr lang="sl-SI" sz="2000" dirty="0" smtClean="0"/>
              <a:t>vsak je dolg do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bytes (~16 Kbytes) </a:t>
            </a:r>
            <a:endParaRPr lang="en-US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1311" y="714648"/>
            <a:ext cx="3962400" cy="5954712"/>
            <a:chOff x="1152" y="233"/>
            <a:chExt cx="2496" cy="3751"/>
          </a:xfrm>
        </p:grpSpPr>
        <p:sp>
          <p:nvSpPr>
            <p:cNvPr id="100363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64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65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66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67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68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69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70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71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72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73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74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0375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ClientHello</a:t>
              </a:r>
            </a:p>
          </p:txBody>
        </p:sp>
        <p:sp>
          <p:nvSpPr>
            <p:cNvPr id="100376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ServerHello</a:t>
              </a:r>
            </a:p>
          </p:txBody>
        </p:sp>
        <p:sp>
          <p:nvSpPr>
            <p:cNvPr id="100377" name="Text Box 17"/>
            <p:cNvSpPr txBox="1">
              <a:spLocks noChangeArrowheads="1"/>
            </p:cNvSpPr>
            <p:nvPr/>
          </p:nvSpPr>
          <p:spPr bwMode="auto">
            <a:xfrm rot="-324987">
              <a:off x="1606" y="806"/>
              <a:ext cx="14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Certificate</a:t>
              </a:r>
            </a:p>
          </p:txBody>
        </p:sp>
        <p:sp>
          <p:nvSpPr>
            <p:cNvPr id="100378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ServerHelloDone</a:t>
              </a:r>
            </a:p>
          </p:txBody>
        </p:sp>
        <p:sp>
          <p:nvSpPr>
            <p:cNvPr id="100379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ClientKeyExchange</a:t>
              </a:r>
            </a:p>
          </p:txBody>
        </p:sp>
        <p:sp>
          <p:nvSpPr>
            <p:cNvPr id="100380" name="Text Box 20"/>
            <p:cNvSpPr txBox="1">
              <a:spLocks noChangeArrowheads="1"/>
            </p:cNvSpPr>
            <p:nvPr/>
          </p:nvSpPr>
          <p:spPr bwMode="auto">
            <a:xfrm rot="258961">
              <a:off x="1606" y="1656"/>
              <a:ext cx="1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ChangeCipherSpec</a:t>
              </a:r>
            </a:p>
          </p:txBody>
        </p:sp>
        <p:sp>
          <p:nvSpPr>
            <p:cNvPr id="100381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Finished</a:t>
              </a:r>
            </a:p>
          </p:txBody>
        </p:sp>
        <p:sp>
          <p:nvSpPr>
            <p:cNvPr id="100382" name="Text Box 22"/>
            <p:cNvSpPr txBox="1">
              <a:spLocks noChangeArrowheads="1"/>
            </p:cNvSpPr>
            <p:nvPr/>
          </p:nvSpPr>
          <p:spPr bwMode="auto">
            <a:xfrm rot="-260887">
              <a:off x="1670" y="2342"/>
              <a:ext cx="1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ChangeCipherSpec</a:t>
              </a:r>
            </a:p>
          </p:txBody>
        </p:sp>
        <p:sp>
          <p:nvSpPr>
            <p:cNvPr id="100383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handshake: Finished</a:t>
              </a:r>
            </a:p>
          </p:txBody>
        </p:sp>
        <p:sp>
          <p:nvSpPr>
            <p:cNvPr id="100384" name="Text Box 24"/>
            <p:cNvSpPr txBox="1">
              <a:spLocks noChangeArrowheads="1"/>
            </p:cNvSpPr>
            <p:nvPr/>
          </p:nvSpPr>
          <p:spPr bwMode="auto">
            <a:xfrm rot="258755">
              <a:off x="1726" y="3014"/>
              <a:ext cx="10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application_data</a:t>
              </a:r>
            </a:p>
          </p:txBody>
        </p:sp>
        <p:sp>
          <p:nvSpPr>
            <p:cNvPr id="100385" name="Text Box 25"/>
            <p:cNvSpPr txBox="1">
              <a:spLocks noChangeArrowheads="1"/>
            </p:cNvSpPr>
            <p:nvPr/>
          </p:nvSpPr>
          <p:spPr bwMode="auto">
            <a:xfrm rot="-295858">
              <a:off x="1790" y="3302"/>
              <a:ext cx="10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application_data</a:t>
              </a:r>
            </a:p>
          </p:txBody>
        </p:sp>
        <p:sp>
          <p:nvSpPr>
            <p:cNvPr id="100386" name="Text Box 26"/>
            <p:cNvSpPr txBox="1">
              <a:spLocks noChangeArrowheads="1"/>
            </p:cNvSpPr>
            <p:nvPr/>
          </p:nvSpPr>
          <p:spPr bwMode="auto">
            <a:xfrm rot="194382">
              <a:off x="1766" y="3734"/>
              <a:ext cx="17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Alert: warning, close_notify</a:t>
              </a:r>
            </a:p>
          </p:txBody>
        </p:sp>
      </p:grpSp>
      <p:sp>
        <p:nvSpPr>
          <p:cNvPr id="100356" name="Rectangle 27"/>
          <p:cNvSpPr>
            <a:spLocks noGrp="1" noChangeArrowheads="1"/>
          </p:cNvSpPr>
          <p:nvPr>
            <p:ph type="title"/>
          </p:nvPr>
        </p:nvSpPr>
        <p:spPr>
          <a:xfrm>
            <a:off x="334963" y="190500"/>
            <a:ext cx="3170237" cy="1143000"/>
          </a:xfrm>
        </p:spPr>
        <p:txBody>
          <a:bodyPr/>
          <a:lstStyle/>
          <a:p>
            <a:r>
              <a:rPr lang="sl-SI" sz="3600" dirty="0" smtClean="0"/>
              <a:t>Primer pravega</a:t>
            </a:r>
            <a:br>
              <a:rPr lang="sl-SI" sz="3600" dirty="0" smtClean="0"/>
            </a:br>
            <a:r>
              <a:rPr lang="sl-SI" sz="3600" dirty="0" smtClean="0"/>
              <a:t>rokovanja</a:t>
            </a:r>
            <a:endParaRPr lang="en-US" sz="3600" dirty="0" smtClean="0"/>
          </a:p>
        </p:txBody>
      </p:sp>
      <p:pic>
        <p:nvPicPr>
          <p:cNvPr id="100358" name="Picture 29" descr="Al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6758" y="2276872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30" descr="Bo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9502" y="2276872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0" name="Line 32"/>
          <p:cNvSpPr>
            <a:spLocks noChangeShapeType="1"/>
          </p:cNvSpPr>
          <p:nvPr/>
        </p:nvSpPr>
        <p:spPr bwMode="auto">
          <a:xfrm flipV="1">
            <a:off x="2552700" y="2743200"/>
            <a:ext cx="1204913" cy="898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00361" name="Text Box 33"/>
          <p:cNvSpPr txBox="1">
            <a:spLocks noChangeArrowheads="1"/>
          </p:cNvSpPr>
          <p:nvPr/>
        </p:nvSpPr>
        <p:spPr bwMode="auto">
          <a:xfrm>
            <a:off x="1547664" y="3690938"/>
            <a:ext cx="1515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Od tu naprej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je vse zakrito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362" name="Line 34"/>
          <p:cNvSpPr>
            <a:spLocks noChangeShapeType="1"/>
          </p:cNvSpPr>
          <p:nvPr/>
        </p:nvSpPr>
        <p:spPr bwMode="auto">
          <a:xfrm>
            <a:off x="2699792" y="3717032"/>
            <a:ext cx="915988" cy="168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SSL: izpeljava ključev</a:t>
            </a:r>
            <a:endParaRPr lang="en-US" dirty="0" smtClean="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sz="2400" dirty="0" smtClean="0"/>
              <a:t>Žetona </a:t>
            </a:r>
            <a:r>
              <a:rPr lang="en-US" sz="2400" dirty="0" err="1" smtClean="0"/>
              <a:t>odjemalca</a:t>
            </a:r>
            <a:r>
              <a:rPr lang="sl-SI" sz="2400" dirty="0" smtClean="0"/>
              <a:t> in strežnika ter PMS se uporabijo v funkciji, ki izračunava psevdo-naključna števila. Dobimo MS </a:t>
            </a:r>
            <a:r>
              <a:rPr lang="sl-SI" sz="2400" i="1" dirty="0" smtClean="0"/>
              <a:t>(master secret).</a:t>
            </a: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sl-SI" sz="2400" dirty="0" smtClean="0"/>
              <a:t>MS in novi žetoni se vstavijo v drugi naključni generator, dobimo BLOK. BLOK se razreže na 6 delov, da se dobi: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MAC </a:t>
            </a:r>
            <a:r>
              <a:rPr lang="en-US" sz="2000" dirty="0" err="1" smtClean="0"/>
              <a:t>k</a:t>
            </a:r>
            <a:r>
              <a:rPr lang="sl-SI" sz="2000" dirty="0" smtClean="0"/>
              <a:t>ljuč </a:t>
            </a:r>
            <a:r>
              <a:rPr lang="en-US" sz="2000" dirty="0" err="1" smtClean="0"/>
              <a:t>odjemalca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MAC </a:t>
            </a:r>
            <a:r>
              <a:rPr lang="en-US" sz="2000" dirty="0" err="1" smtClean="0"/>
              <a:t>k</a:t>
            </a:r>
            <a:r>
              <a:rPr lang="sl-SI" sz="2000" dirty="0" smtClean="0"/>
              <a:t>ljuč srežnika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sl-SI" sz="2000" dirty="0" smtClean="0"/>
              <a:t>enkripcijski ključ </a:t>
            </a:r>
            <a:r>
              <a:rPr lang="en-US" sz="2000" dirty="0" err="1" smtClean="0"/>
              <a:t>odjemalca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sl-SI" sz="2000" dirty="0" smtClean="0"/>
              <a:t>enkripcijski ključ strežnika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sl-SI" sz="2000" dirty="0" smtClean="0"/>
              <a:t>inicializacijski vektor </a:t>
            </a:r>
            <a:r>
              <a:rPr lang="en-US" sz="2000" dirty="0" smtClean="0"/>
              <a:t>(IV) </a:t>
            </a:r>
            <a:r>
              <a:rPr lang="en-US" sz="2000" dirty="0" err="1" smtClean="0"/>
              <a:t>odjemalca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sl-SI" sz="2000" dirty="0" smtClean="0"/>
              <a:t>inicializacijski vektor </a:t>
            </a:r>
            <a:r>
              <a:rPr lang="en-US" sz="2000" dirty="0" smtClean="0"/>
              <a:t>(IV) </a:t>
            </a:r>
            <a:r>
              <a:rPr lang="sl-SI" sz="2000" dirty="0" smtClean="0"/>
              <a:t>strežnika</a:t>
            </a:r>
            <a:endParaRPr lang="en-US" sz="2000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3995936" y="3356992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7890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  <a:latin typeface="+mj-lt"/>
              </a:rPr>
              <a:t>enako kot pri poenostavljenem SSL!</a:t>
            </a:r>
            <a:endParaRPr lang="sl-SI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788024" y="4725144"/>
            <a:ext cx="216024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859868"/>
            <a:ext cx="1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  <a:latin typeface="+mj-lt"/>
              </a:rPr>
              <a:t>KAJ JE TOLE?</a:t>
            </a:r>
            <a:endParaRPr lang="sl-SI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807005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  <a:latin typeface="+mj-lt"/>
              </a:rPr>
              <a:t>potrebna sta, kadar uporabljamo simetričen algoritem z bločno kriptografijo (3DES ali AES), ki potrebujeta inicializacijo!</a:t>
            </a:r>
            <a:endParaRPr lang="sl-SI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004048" y="537321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32760"/>
            <a:ext cx="7772400" cy="2112264"/>
          </a:xfrm>
        </p:spPr>
        <p:txBody>
          <a:bodyPr/>
          <a:lstStyle/>
          <a:p>
            <a:r>
              <a:rPr lang="sl-SI" dirty="0" smtClean="0"/>
              <a:t>Operativna varnost:</a:t>
            </a:r>
            <a:br>
              <a:rPr lang="sl-SI" dirty="0" smtClean="0"/>
            </a:br>
            <a:r>
              <a:rPr lang="sl-SI" sz="3200" dirty="0" smtClean="0"/>
              <a:t>požarni zidovi in sistemi za zaznavanje vdorov</a:t>
            </a:r>
            <a:br>
              <a:rPr lang="sl-SI" sz="3200" dirty="0" smtClean="0"/>
            </a:br>
            <a:endParaRPr lang="sl-SI" dirty="0"/>
          </a:p>
        </p:txBody>
      </p:sp>
      <p:pic>
        <p:nvPicPr>
          <p:cNvPr id="349186" name="Picture 2" descr="http://securehostingdirectory.com/images/firewal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429000"/>
            <a:ext cx="2582813" cy="258281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Varnost v omrežju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Administrator omrežja lahko uporabnike deli na:</a:t>
            </a:r>
          </a:p>
          <a:p>
            <a:pPr lvl="1"/>
            <a:r>
              <a:rPr lang="sl-SI" dirty="0" smtClean="0"/>
              <a:t>dobri fantje (</a:t>
            </a:r>
            <a:r>
              <a:rPr lang="sl-SI" i="1" dirty="0" smtClean="0"/>
              <a:t>good guys</a:t>
            </a:r>
            <a:r>
              <a:rPr lang="sl-SI" dirty="0" smtClean="0"/>
              <a:t>): uporabniki, ki legitimno uporabljajo vire omrežja, pripadajo organizaciji,</a:t>
            </a:r>
          </a:p>
          <a:p>
            <a:pPr lvl="1"/>
            <a:r>
              <a:rPr lang="sl-SI" dirty="0" smtClean="0"/>
              <a:t>slabi fantje (</a:t>
            </a:r>
            <a:r>
              <a:rPr lang="sl-SI" i="1" dirty="0" smtClean="0"/>
              <a:t>bad guys</a:t>
            </a:r>
            <a:r>
              <a:rPr lang="sl-SI" dirty="0" smtClean="0"/>
              <a:t>): vsi ostali, njihove dostope moramo skrbno nadzorovati</a:t>
            </a:r>
          </a:p>
          <a:p>
            <a:r>
              <a:rPr lang="sl-SI" dirty="0" smtClean="0"/>
              <a:t>Omrežje ima običajno eno samo točko vstopa, kontroliramo dostope v njej:</a:t>
            </a:r>
          </a:p>
          <a:p>
            <a:pPr lvl="1"/>
            <a:r>
              <a:rPr lang="sl-SI" dirty="0" smtClean="0"/>
              <a:t>požarna pregrada (</a:t>
            </a:r>
            <a:r>
              <a:rPr lang="sl-SI" i="1" dirty="0" smtClean="0"/>
              <a:t>firewall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sistem za zaznavanje vdorov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i="1" dirty="0" smtClean="0"/>
              <a:t>IDS, intrusion detection system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sistem za preprečevanje vdorov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i="1" dirty="0" smtClean="0"/>
              <a:t>IPS, intrusion prevention system</a:t>
            </a:r>
            <a:r>
              <a:rPr lang="sl-SI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38</a:t>
            </a:fld>
            <a:endParaRPr lang="sl-SI"/>
          </a:p>
        </p:txBody>
      </p:sp>
      <p:pic>
        <p:nvPicPr>
          <p:cNvPr id="352258" name="Picture 2" descr="http://meta-dad.com/wp-content/themes/images/wooden_castle5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813136"/>
            <a:ext cx="3628281" cy="268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748233" y="1628800"/>
            <a:ext cx="7784207" cy="1666999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Požarna pregrada</a:t>
            </a:r>
            <a:endParaRPr lang="en-US" sz="5400" dirty="0" smtClean="0"/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l-SI"/>
          </a:p>
        </p:txBody>
      </p:sp>
      <p:sp>
        <p:nvSpPr>
          <p:cNvPr id="131077" name="Text Box 7"/>
          <p:cNvSpPr txBox="1">
            <a:spLocks noChangeArrowheads="1"/>
          </p:cNvSpPr>
          <p:nvPr/>
        </p:nvSpPr>
        <p:spPr bwMode="auto">
          <a:xfrm>
            <a:off x="922858" y="1711623"/>
            <a:ext cx="7321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 smtClean="0"/>
              <a:t>osami notranje </a:t>
            </a:r>
            <a:r>
              <a:rPr lang="sl-SI" dirty="0" smtClean="0"/>
              <a:t>omrežje od velikega javnega omrežja, določenim paketom dovoli prehod, druge</a:t>
            </a:r>
            <a:r>
              <a:rPr lang="sl-SI" dirty="0" smtClean="0"/>
              <a:t> zaustavi. </a:t>
            </a:r>
            <a:r>
              <a:rPr lang="sl-SI" dirty="0" smtClean="0"/>
              <a:t>Ima 3 naloge: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l-SI" dirty="0" smtClean="0"/>
              <a:t>filtrira VES promet,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l-SI" dirty="0" smtClean="0"/>
              <a:t>prepušča samo promet, ki je DOPUSTEN glede na politiko,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l-SI" dirty="0" smtClean="0"/>
              <a:t>je IMUN na napade</a:t>
            </a:r>
          </a:p>
        </p:txBody>
      </p:sp>
      <p:sp>
        <p:nvSpPr>
          <p:cNvPr id="131079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31081" name="Rectangle 16"/>
          <p:cNvSpPr>
            <a:spLocks noChangeArrowheads="1"/>
          </p:cNvSpPr>
          <p:nvPr/>
        </p:nvSpPr>
        <p:spPr bwMode="auto">
          <a:xfrm>
            <a:off x="7116663" y="6350124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082" name="Freeform 83"/>
          <p:cNvSpPr>
            <a:spLocks/>
          </p:cNvSpPr>
          <p:nvPr/>
        </p:nvSpPr>
        <p:spPr bwMode="auto">
          <a:xfrm>
            <a:off x="4298850" y="5173787"/>
            <a:ext cx="219075" cy="1012825"/>
          </a:xfrm>
          <a:custGeom>
            <a:avLst/>
            <a:gdLst>
              <a:gd name="T0" fmla="*/ 0 w 138"/>
              <a:gd name="T1" fmla="*/ 769937 h 638"/>
              <a:gd name="T2" fmla="*/ 219075 w 138"/>
              <a:gd name="T3" fmla="*/ 1012825 h 638"/>
              <a:gd name="T4" fmla="*/ 219075 w 138"/>
              <a:gd name="T5" fmla="*/ 122238 h 638"/>
              <a:gd name="T6" fmla="*/ 184150 w 138"/>
              <a:gd name="T7" fmla="*/ 77787 h 638"/>
              <a:gd name="T8" fmla="*/ 0 w 138"/>
              <a:gd name="T9" fmla="*/ 0 h 638"/>
              <a:gd name="T10" fmla="*/ 0 w 138"/>
              <a:gd name="T11" fmla="*/ 769937 h 6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638"/>
              <a:gd name="T20" fmla="*/ 138 w 138"/>
              <a:gd name="T21" fmla="*/ 638 h 6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638">
                <a:moveTo>
                  <a:pt x="0" y="485"/>
                </a:moveTo>
                <a:lnTo>
                  <a:pt x="138" y="638"/>
                </a:lnTo>
                <a:lnTo>
                  <a:pt x="138" y="77"/>
                </a:lnTo>
                <a:lnTo>
                  <a:pt x="116" y="49"/>
                </a:lnTo>
                <a:lnTo>
                  <a:pt x="0" y="0"/>
                </a:lnTo>
                <a:lnTo>
                  <a:pt x="0" y="485"/>
                </a:lnTo>
                <a:close/>
              </a:path>
            </a:pathLst>
          </a:custGeom>
          <a:solidFill>
            <a:srgbClr val="6060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83" name="Rectangle 324"/>
          <p:cNvSpPr>
            <a:spLocks noChangeArrowheads="1"/>
          </p:cNvSpPr>
          <p:nvPr/>
        </p:nvSpPr>
        <p:spPr bwMode="auto">
          <a:xfrm>
            <a:off x="3089175" y="3924424"/>
            <a:ext cx="4763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85" name="Rectangle 364"/>
          <p:cNvSpPr>
            <a:spLocks noChangeArrowheads="1"/>
          </p:cNvSpPr>
          <p:nvPr/>
        </p:nvSpPr>
        <p:spPr bwMode="auto">
          <a:xfrm>
            <a:off x="4871938" y="6262812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086" name="Freeform 17"/>
          <p:cNvSpPr>
            <a:spLocks/>
          </p:cNvSpPr>
          <p:nvPr/>
        </p:nvSpPr>
        <p:spPr bwMode="auto">
          <a:xfrm>
            <a:off x="1936650" y="3645024"/>
            <a:ext cx="2654300" cy="1550988"/>
          </a:xfrm>
          <a:custGeom>
            <a:avLst/>
            <a:gdLst>
              <a:gd name="T0" fmla="*/ 122238 w 1672"/>
              <a:gd name="T1" fmla="*/ 4763 h 977"/>
              <a:gd name="T2" fmla="*/ 201612 w 1672"/>
              <a:gd name="T3" fmla="*/ 1588 h 977"/>
              <a:gd name="T4" fmla="*/ 296863 w 1672"/>
              <a:gd name="T5" fmla="*/ 26988 h 977"/>
              <a:gd name="T6" fmla="*/ 446088 w 1672"/>
              <a:gd name="T7" fmla="*/ 85725 h 977"/>
              <a:gd name="T8" fmla="*/ 603250 w 1672"/>
              <a:gd name="T9" fmla="*/ 142875 h 977"/>
              <a:gd name="T10" fmla="*/ 715962 w 1672"/>
              <a:gd name="T11" fmla="*/ 165100 h 977"/>
              <a:gd name="T12" fmla="*/ 822325 w 1672"/>
              <a:gd name="T13" fmla="*/ 165100 h 977"/>
              <a:gd name="T14" fmla="*/ 1017588 w 1672"/>
              <a:gd name="T15" fmla="*/ 142875 h 977"/>
              <a:gd name="T16" fmla="*/ 1228725 w 1672"/>
              <a:gd name="T17" fmla="*/ 120650 h 977"/>
              <a:gd name="T18" fmla="*/ 1354137 w 1672"/>
              <a:gd name="T19" fmla="*/ 120650 h 977"/>
              <a:gd name="T20" fmla="*/ 1495425 w 1672"/>
              <a:gd name="T21" fmla="*/ 139700 h 977"/>
              <a:gd name="T22" fmla="*/ 1660525 w 1672"/>
              <a:gd name="T23" fmla="*/ 168275 h 977"/>
              <a:gd name="T24" fmla="*/ 1889125 w 1672"/>
              <a:gd name="T25" fmla="*/ 212725 h 977"/>
              <a:gd name="T26" fmla="*/ 2160588 w 1672"/>
              <a:gd name="T27" fmla="*/ 285750 h 977"/>
              <a:gd name="T28" fmla="*/ 2335213 w 1672"/>
              <a:gd name="T29" fmla="*/ 349250 h 977"/>
              <a:gd name="T30" fmla="*/ 2449513 w 1672"/>
              <a:gd name="T31" fmla="*/ 409575 h 977"/>
              <a:gd name="T32" fmla="*/ 2506663 w 1672"/>
              <a:gd name="T33" fmla="*/ 450850 h 977"/>
              <a:gd name="T34" fmla="*/ 2565400 w 1672"/>
              <a:gd name="T35" fmla="*/ 517525 h 977"/>
              <a:gd name="T36" fmla="*/ 2620963 w 1672"/>
              <a:gd name="T37" fmla="*/ 639763 h 977"/>
              <a:gd name="T38" fmla="*/ 2649538 w 1672"/>
              <a:gd name="T39" fmla="*/ 782638 h 977"/>
              <a:gd name="T40" fmla="*/ 2652713 w 1672"/>
              <a:gd name="T41" fmla="*/ 933450 h 977"/>
              <a:gd name="T42" fmla="*/ 2635250 w 1672"/>
              <a:gd name="T43" fmla="*/ 1079500 h 977"/>
              <a:gd name="T44" fmla="*/ 2598738 w 1672"/>
              <a:gd name="T45" fmla="*/ 1209675 h 977"/>
              <a:gd name="T46" fmla="*/ 2551113 w 1672"/>
              <a:gd name="T47" fmla="*/ 1309688 h 977"/>
              <a:gd name="T48" fmla="*/ 2482850 w 1672"/>
              <a:gd name="T49" fmla="*/ 1376363 h 977"/>
              <a:gd name="T50" fmla="*/ 2390775 w 1672"/>
              <a:gd name="T51" fmla="*/ 1420813 h 977"/>
              <a:gd name="T52" fmla="*/ 2279650 w 1672"/>
              <a:gd name="T53" fmla="*/ 1447800 h 977"/>
              <a:gd name="T54" fmla="*/ 2052638 w 1672"/>
              <a:gd name="T55" fmla="*/ 1476375 h 977"/>
              <a:gd name="T56" fmla="*/ 1819275 w 1672"/>
              <a:gd name="T57" fmla="*/ 1501775 h 977"/>
              <a:gd name="T58" fmla="*/ 1681163 w 1672"/>
              <a:gd name="T59" fmla="*/ 1517650 h 977"/>
              <a:gd name="T60" fmla="*/ 1439862 w 1672"/>
              <a:gd name="T61" fmla="*/ 1538288 h 977"/>
              <a:gd name="T62" fmla="*/ 1196975 w 1672"/>
              <a:gd name="T63" fmla="*/ 1546225 h 977"/>
              <a:gd name="T64" fmla="*/ 1060450 w 1672"/>
              <a:gd name="T65" fmla="*/ 1550988 h 977"/>
              <a:gd name="T66" fmla="*/ 941388 w 1672"/>
              <a:gd name="T67" fmla="*/ 1550988 h 977"/>
              <a:gd name="T68" fmla="*/ 844550 w 1672"/>
              <a:gd name="T69" fmla="*/ 1546225 h 977"/>
              <a:gd name="T70" fmla="*/ 766762 w 1672"/>
              <a:gd name="T71" fmla="*/ 1541463 h 977"/>
              <a:gd name="T72" fmla="*/ 661988 w 1672"/>
              <a:gd name="T73" fmla="*/ 1524000 h 977"/>
              <a:gd name="T74" fmla="*/ 517525 w 1672"/>
              <a:gd name="T75" fmla="*/ 1487488 h 977"/>
              <a:gd name="T76" fmla="*/ 374650 w 1672"/>
              <a:gd name="T77" fmla="*/ 1450975 h 977"/>
              <a:gd name="T78" fmla="*/ 225425 w 1672"/>
              <a:gd name="T79" fmla="*/ 1406525 h 977"/>
              <a:gd name="T80" fmla="*/ 123825 w 1672"/>
              <a:gd name="T81" fmla="*/ 1352550 h 977"/>
              <a:gd name="T82" fmla="*/ 74613 w 1672"/>
              <a:gd name="T83" fmla="*/ 1304925 h 977"/>
              <a:gd name="T84" fmla="*/ 41275 w 1672"/>
              <a:gd name="T85" fmla="*/ 1247775 h 977"/>
              <a:gd name="T86" fmla="*/ 11112 w 1672"/>
              <a:gd name="T87" fmla="*/ 1136650 h 977"/>
              <a:gd name="T88" fmla="*/ 0 w 1672"/>
              <a:gd name="T89" fmla="*/ 969963 h 977"/>
              <a:gd name="T90" fmla="*/ 3175 w 1672"/>
              <a:gd name="T91" fmla="*/ 779463 h 977"/>
              <a:gd name="T92" fmla="*/ 1588 w 1672"/>
              <a:gd name="T93" fmla="*/ 663575 h 977"/>
              <a:gd name="T94" fmla="*/ 0 w 1672"/>
              <a:gd name="T95" fmla="*/ 528638 h 977"/>
              <a:gd name="T96" fmla="*/ 3175 w 1672"/>
              <a:gd name="T97" fmla="*/ 300038 h 977"/>
              <a:gd name="T98" fmla="*/ 19050 w 1672"/>
              <a:gd name="T99" fmla="*/ 174625 h 977"/>
              <a:gd name="T100" fmla="*/ 46037 w 1672"/>
              <a:gd name="T101" fmla="*/ 76200 h 977"/>
              <a:gd name="T102" fmla="*/ 74613 w 1672"/>
              <a:gd name="T103" fmla="*/ 34925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87" name="Freeform 18"/>
          <p:cNvSpPr>
            <a:spLocks/>
          </p:cNvSpPr>
          <p:nvPr/>
        </p:nvSpPr>
        <p:spPr bwMode="auto">
          <a:xfrm>
            <a:off x="3190775" y="5037262"/>
            <a:ext cx="177800" cy="114300"/>
          </a:xfrm>
          <a:custGeom>
            <a:avLst/>
            <a:gdLst>
              <a:gd name="T0" fmla="*/ 68263 w 112"/>
              <a:gd name="T1" fmla="*/ 0 h 72"/>
              <a:gd name="T2" fmla="*/ 0 w 112"/>
              <a:gd name="T3" fmla="*/ 114300 h 72"/>
              <a:gd name="T4" fmla="*/ 109538 w 112"/>
              <a:gd name="T5" fmla="*/ 114300 h 72"/>
              <a:gd name="T6" fmla="*/ 177800 w 112"/>
              <a:gd name="T7" fmla="*/ 0 h 72"/>
              <a:gd name="T8" fmla="*/ 68263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88" name="Rectangle 19"/>
          <p:cNvSpPr>
            <a:spLocks noChangeArrowheads="1"/>
          </p:cNvSpPr>
          <p:nvPr/>
        </p:nvSpPr>
        <p:spPr bwMode="auto">
          <a:xfrm>
            <a:off x="3281263" y="4667374"/>
            <a:ext cx="82550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89" name="Rectangle 20"/>
          <p:cNvSpPr>
            <a:spLocks noChangeArrowheads="1"/>
          </p:cNvSpPr>
          <p:nvPr/>
        </p:nvSpPr>
        <p:spPr bwMode="auto">
          <a:xfrm>
            <a:off x="3192363" y="4773737"/>
            <a:ext cx="112712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0" name="Rectangle 21"/>
          <p:cNvSpPr>
            <a:spLocks noChangeArrowheads="1"/>
          </p:cNvSpPr>
          <p:nvPr/>
        </p:nvSpPr>
        <p:spPr bwMode="auto">
          <a:xfrm>
            <a:off x="3192363" y="4773737"/>
            <a:ext cx="112712" cy="3746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1" name="Freeform 22"/>
          <p:cNvSpPr>
            <a:spLocks/>
          </p:cNvSpPr>
          <p:nvPr/>
        </p:nvSpPr>
        <p:spPr bwMode="auto">
          <a:xfrm>
            <a:off x="3190775" y="4662612"/>
            <a:ext cx="177800" cy="114300"/>
          </a:xfrm>
          <a:custGeom>
            <a:avLst/>
            <a:gdLst>
              <a:gd name="T0" fmla="*/ 68263 w 112"/>
              <a:gd name="T1" fmla="*/ 0 h 72"/>
              <a:gd name="T2" fmla="*/ 0 w 112"/>
              <a:gd name="T3" fmla="*/ 114300 h 72"/>
              <a:gd name="T4" fmla="*/ 109538 w 112"/>
              <a:gd name="T5" fmla="*/ 114300 h 72"/>
              <a:gd name="T6" fmla="*/ 177800 w 112"/>
              <a:gd name="T7" fmla="*/ 0 h 72"/>
              <a:gd name="T8" fmla="*/ 68263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2" name="Freeform 23"/>
          <p:cNvSpPr>
            <a:spLocks/>
          </p:cNvSpPr>
          <p:nvPr/>
        </p:nvSpPr>
        <p:spPr bwMode="auto">
          <a:xfrm>
            <a:off x="3190775" y="4662612"/>
            <a:ext cx="177800" cy="114300"/>
          </a:xfrm>
          <a:custGeom>
            <a:avLst/>
            <a:gdLst>
              <a:gd name="T0" fmla="*/ 68263 w 112"/>
              <a:gd name="T1" fmla="*/ 0 h 72"/>
              <a:gd name="T2" fmla="*/ 0 w 112"/>
              <a:gd name="T3" fmla="*/ 114300 h 72"/>
              <a:gd name="T4" fmla="*/ 109538 w 112"/>
              <a:gd name="T5" fmla="*/ 114300 h 72"/>
              <a:gd name="T6" fmla="*/ 177800 w 112"/>
              <a:gd name="T7" fmla="*/ 0 h 72"/>
              <a:gd name="T8" fmla="*/ 68263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3" name="Line 24"/>
          <p:cNvSpPr>
            <a:spLocks noChangeShapeType="1"/>
          </p:cNvSpPr>
          <p:nvPr/>
        </p:nvSpPr>
        <p:spPr bwMode="auto">
          <a:xfrm>
            <a:off x="3368575" y="4672137"/>
            <a:ext cx="1588" cy="365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4" name="Line 25"/>
          <p:cNvSpPr>
            <a:spLocks noChangeShapeType="1"/>
          </p:cNvSpPr>
          <p:nvPr/>
        </p:nvSpPr>
        <p:spPr bwMode="auto">
          <a:xfrm flipH="1">
            <a:off x="3305075" y="5037262"/>
            <a:ext cx="63500" cy="111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5" name="Rectangle 26"/>
          <p:cNvSpPr>
            <a:spLocks noChangeArrowheads="1"/>
          </p:cNvSpPr>
          <p:nvPr/>
        </p:nvSpPr>
        <p:spPr bwMode="auto">
          <a:xfrm>
            <a:off x="3208238" y="4822949"/>
            <a:ext cx="73025" cy="21431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6" name="Rectangle 27"/>
          <p:cNvSpPr>
            <a:spLocks noChangeArrowheads="1"/>
          </p:cNvSpPr>
          <p:nvPr/>
        </p:nvSpPr>
        <p:spPr bwMode="auto">
          <a:xfrm>
            <a:off x="3208238" y="4822949"/>
            <a:ext cx="73025" cy="2143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7" name="Rectangle 28"/>
          <p:cNvSpPr>
            <a:spLocks noChangeArrowheads="1"/>
          </p:cNvSpPr>
          <p:nvPr/>
        </p:nvSpPr>
        <p:spPr bwMode="auto">
          <a:xfrm>
            <a:off x="3219350" y="4888037"/>
            <a:ext cx="55563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8" name="Freeform 29"/>
          <p:cNvSpPr>
            <a:spLocks/>
          </p:cNvSpPr>
          <p:nvPr/>
        </p:nvSpPr>
        <p:spPr bwMode="auto">
          <a:xfrm>
            <a:off x="2073175" y="4668962"/>
            <a:ext cx="395288" cy="330200"/>
          </a:xfrm>
          <a:custGeom>
            <a:avLst/>
            <a:gdLst>
              <a:gd name="T0" fmla="*/ 111125 w 249"/>
              <a:gd name="T1" fmla="*/ 22225 h 208"/>
              <a:gd name="T2" fmla="*/ 111125 w 249"/>
              <a:gd name="T3" fmla="*/ 22225 h 208"/>
              <a:gd name="T4" fmla="*/ 115888 w 249"/>
              <a:gd name="T5" fmla="*/ 22225 h 208"/>
              <a:gd name="T6" fmla="*/ 119063 w 249"/>
              <a:gd name="T7" fmla="*/ 20638 h 208"/>
              <a:gd name="T8" fmla="*/ 125413 w 249"/>
              <a:gd name="T9" fmla="*/ 19050 h 208"/>
              <a:gd name="T10" fmla="*/ 131763 w 249"/>
              <a:gd name="T11" fmla="*/ 15875 h 208"/>
              <a:gd name="T12" fmla="*/ 139700 w 249"/>
              <a:gd name="T13" fmla="*/ 14288 h 208"/>
              <a:gd name="T14" fmla="*/ 150813 w 249"/>
              <a:gd name="T15" fmla="*/ 12700 h 208"/>
              <a:gd name="T16" fmla="*/ 163513 w 249"/>
              <a:gd name="T17" fmla="*/ 9525 h 208"/>
              <a:gd name="T18" fmla="*/ 176213 w 249"/>
              <a:gd name="T19" fmla="*/ 7938 h 208"/>
              <a:gd name="T20" fmla="*/ 192088 w 249"/>
              <a:gd name="T21" fmla="*/ 4763 h 208"/>
              <a:gd name="T22" fmla="*/ 209550 w 249"/>
              <a:gd name="T23" fmla="*/ 3175 h 208"/>
              <a:gd name="T24" fmla="*/ 228600 w 249"/>
              <a:gd name="T25" fmla="*/ 1588 h 208"/>
              <a:gd name="T26" fmla="*/ 249238 w 249"/>
              <a:gd name="T27" fmla="*/ 0 h 208"/>
              <a:gd name="T28" fmla="*/ 269875 w 249"/>
              <a:gd name="T29" fmla="*/ 0 h 208"/>
              <a:gd name="T30" fmla="*/ 293688 w 249"/>
              <a:gd name="T31" fmla="*/ 0 h 208"/>
              <a:gd name="T32" fmla="*/ 319088 w 249"/>
              <a:gd name="T33" fmla="*/ 0 h 208"/>
              <a:gd name="T34" fmla="*/ 330200 w 249"/>
              <a:gd name="T35" fmla="*/ 44450 h 208"/>
              <a:gd name="T36" fmla="*/ 333375 w 249"/>
              <a:gd name="T37" fmla="*/ 46037 h 208"/>
              <a:gd name="T38" fmla="*/ 342900 w 249"/>
              <a:gd name="T39" fmla="*/ 52388 h 208"/>
              <a:gd name="T40" fmla="*/ 352425 w 249"/>
              <a:gd name="T41" fmla="*/ 63500 h 208"/>
              <a:gd name="T42" fmla="*/ 358775 w 249"/>
              <a:gd name="T43" fmla="*/ 79375 h 208"/>
              <a:gd name="T44" fmla="*/ 381000 w 249"/>
              <a:gd name="T45" fmla="*/ 184150 h 208"/>
              <a:gd name="T46" fmla="*/ 392113 w 249"/>
              <a:gd name="T47" fmla="*/ 228600 h 208"/>
              <a:gd name="T48" fmla="*/ 392113 w 249"/>
              <a:gd name="T49" fmla="*/ 231775 h 208"/>
              <a:gd name="T50" fmla="*/ 393700 w 249"/>
              <a:gd name="T51" fmla="*/ 239713 h 208"/>
              <a:gd name="T52" fmla="*/ 393700 w 249"/>
              <a:gd name="T53" fmla="*/ 252413 h 208"/>
              <a:gd name="T54" fmla="*/ 387350 w 249"/>
              <a:gd name="T55" fmla="*/ 268288 h 208"/>
              <a:gd name="T56" fmla="*/ 0 w 249"/>
              <a:gd name="T57" fmla="*/ 257175 h 208"/>
              <a:gd name="T58" fmla="*/ 39688 w 249"/>
              <a:gd name="T59" fmla="*/ 236538 h 208"/>
              <a:gd name="T60" fmla="*/ 39688 w 249"/>
              <a:gd name="T61" fmla="*/ 44450 h 208"/>
              <a:gd name="T62" fmla="*/ 41275 w 249"/>
              <a:gd name="T63" fmla="*/ 42862 h 208"/>
              <a:gd name="T64" fmla="*/ 44450 w 249"/>
              <a:gd name="T65" fmla="*/ 41275 h 208"/>
              <a:gd name="T66" fmla="*/ 50800 w 249"/>
              <a:gd name="T67" fmla="*/ 38100 h 208"/>
              <a:gd name="T68" fmla="*/ 58738 w 249"/>
              <a:gd name="T69" fmla="*/ 34925 h 208"/>
              <a:gd name="T70" fmla="*/ 66675 w 249"/>
              <a:gd name="T71" fmla="*/ 34925 h 208"/>
              <a:gd name="T72" fmla="*/ 77788 w 249"/>
              <a:gd name="T73" fmla="*/ 34925 h 208"/>
              <a:gd name="T74" fmla="*/ 92075 w 249"/>
              <a:gd name="T75" fmla="*/ 36513 h 208"/>
              <a:gd name="T76" fmla="*/ 107950 w 249"/>
              <a:gd name="T77" fmla="*/ 42862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8"/>
              <a:gd name="T119" fmla="*/ 249 w 249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8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9" y="12"/>
                </a:lnTo>
                <a:lnTo>
                  <a:pt x="81" y="12"/>
                </a:lnTo>
                <a:lnTo>
                  <a:pt x="83" y="10"/>
                </a:lnTo>
                <a:lnTo>
                  <a:pt x="86" y="9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7" y="6"/>
                </a:lnTo>
                <a:lnTo>
                  <a:pt x="111" y="5"/>
                </a:lnTo>
                <a:lnTo>
                  <a:pt x="116" y="5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5"/>
                </a:lnTo>
                <a:lnTo>
                  <a:pt x="208" y="28"/>
                </a:lnTo>
                <a:lnTo>
                  <a:pt x="210" y="29"/>
                </a:lnTo>
                <a:lnTo>
                  <a:pt x="213" y="31"/>
                </a:lnTo>
                <a:lnTo>
                  <a:pt x="216" y="33"/>
                </a:lnTo>
                <a:lnTo>
                  <a:pt x="220" y="36"/>
                </a:lnTo>
                <a:lnTo>
                  <a:pt x="222" y="40"/>
                </a:lnTo>
                <a:lnTo>
                  <a:pt x="224" y="44"/>
                </a:lnTo>
                <a:lnTo>
                  <a:pt x="226" y="50"/>
                </a:lnTo>
                <a:lnTo>
                  <a:pt x="245" y="68"/>
                </a:lnTo>
                <a:lnTo>
                  <a:pt x="240" y="116"/>
                </a:lnTo>
                <a:lnTo>
                  <a:pt x="208" y="132"/>
                </a:lnTo>
                <a:lnTo>
                  <a:pt x="247" y="144"/>
                </a:lnTo>
                <a:lnTo>
                  <a:pt x="247" y="146"/>
                </a:lnTo>
                <a:lnTo>
                  <a:pt x="248" y="148"/>
                </a:lnTo>
                <a:lnTo>
                  <a:pt x="248" y="151"/>
                </a:lnTo>
                <a:lnTo>
                  <a:pt x="249" y="154"/>
                </a:lnTo>
                <a:lnTo>
                  <a:pt x="248" y="159"/>
                </a:lnTo>
                <a:lnTo>
                  <a:pt x="247" y="163"/>
                </a:lnTo>
                <a:lnTo>
                  <a:pt x="244" y="169"/>
                </a:lnTo>
                <a:lnTo>
                  <a:pt x="144" y="208"/>
                </a:lnTo>
                <a:lnTo>
                  <a:pt x="0" y="162"/>
                </a:lnTo>
                <a:lnTo>
                  <a:pt x="3" y="158"/>
                </a:lnTo>
                <a:lnTo>
                  <a:pt x="25" y="149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6"/>
                </a:lnTo>
                <a:lnTo>
                  <a:pt x="31" y="24"/>
                </a:lnTo>
                <a:lnTo>
                  <a:pt x="32" y="24"/>
                </a:lnTo>
                <a:lnTo>
                  <a:pt x="34" y="23"/>
                </a:lnTo>
                <a:lnTo>
                  <a:pt x="37" y="22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099" name="Freeform 30"/>
          <p:cNvSpPr>
            <a:spLocks/>
          </p:cNvSpPr>
          <p:nvPr/>
        </p:nvSpPr>
        <p:spPr bwMode="auto">
          <a:xfrm>
            <a:off x="2211288" y="4692774"/>
            <a:ext cx="125412" cy="144463"/>
          </a:xfrm>
          <a:custGeom>
            <a:avLst/>
            <a:gdLst>
              <a:gd name="T0" fmla="*/ 123825 w 79"/>
              <a:gd name="T1" fmla="*/ 6350 h 91"/>
              <a:gd name="T2" fmla="*/ 123825 w 79"/>
              <a:gd name="T3" fmla="*/ 6350 h 91"/>
              <a:gd name="T4" fmla="*/ 122237 w 79"/>
              <a:gd name="T5" fmla="*/ 6350 h 91"/>
              <a:gd name="T6" fmla="*/ 117475 w 79"/>
              <a:gd name="T7" fmla="*/ 3175 h 91"/>
              <a:gd name="T8" fmla="*/ 114300 w 79"/>
              <a:gd name="T9" fmla="*/ 3175 h 91"/>
              <a:gd name="T10" fmla="*/ 109537 w 79"/>
              <a:gd name="T11" fmla="*/ 1588 h 91"/>
              <a:gd name="T12" fmla="*/ 103187 w 79"/>
              <a:gd name="T13" fmla="*/ 1588 h 91"/>
              <a:gd name="T14" fmla="*/ 95250 w 79"/>
              <a:gd name="T15" fmla="*/ 1588 h 91"/>
              <a:gd name="T16" fmla="*/ 88900 w 79"/>
              <a:gd name="T17" fmla="*/ 0 h 91"/>
              <a:gd name="T18" fmla="*/ 79375 w 79"/>
              <a:gd name="T19" fmla="*/ 0 h 91"/>
              <a:gd name="T20" fmla="*/ 69850 w 79"/>
              <a:gd name="T21" fmla="*/ 0 h 91"/>
              <a:gd name="T22" fmla="*/ 60325 w 79"/>
              <a:gd name="T23" fmla="*/ 1588 h 91"/>
              <a:gd name="T24" fmla="*/ 49212 w 79"/>
              <a:gd name="T25" fmla="*/ 3175 h 91"/>
              <a:gd name="T26" fmla="*/ 39687 w 79"/>
              <a:gd name="T27" fmla="*/ 6350 h 91"/>
              <a:gd name="T28" fmla="*/ 28575 w 79"/>
              <a:gd name="T29" fmla="*/ 9525 h 91"/>
              <a:gd name="T30" fmla="*/ 17462 w 79"/>
              <a:gd name="T31" fmla="*/ 12700 h 91"/>
              <a:gd name="T32" fmla="*/ 6350 w 79"/>
              <a:gd name="T33" fmla="*/ 17463 h 91"/>
              <a:gd name="T34" fmla="*/ 6350 w 79"/>
              <a:gd name="T35" fmla="*/ 20638 h 91"/>
              <a:gd name="T36" fmla="*/ 4762 w 79"/>
              <a:gd name="T37" fmla="*/ 28575 h 91"/>
              <a:gd name="T38" fmla="*/ 1587 w 79"/>
              <a:gd name="T39" fmla="*/ 41275 h 91"/>
              <a:gd name="T40" fmla="*/ 0 w 79"/>
              <a:gd name="T41" fmla="*/ 55563 h 91"/>
              <a:gd name="T42" fmla="*/ 0 w 79"/>
              <a:gd name="T43" fmla="*/ 74613 h 91"/>
              <a:gd name="T44" fmla="*/ 0 w 79"/>
              <a:gd name="T45" fmla="*/ 95250 h 91"/>
              <a:gd name="T46" fmla="*/ 3175 w 79"/>
              <a:gd name="T47" fmla="*/ 117475 h 91"/>
              <a:gd name="T48" fmla="*/ 9525 w 79"/>
              <a:gd name="T49" fmla="*/ 141288 h 91"/>
              <a:gd name="T50" fmla="*/ 11112 w 79"/>
              <a:gd name="T51" fmla="*/ 141288 h 91"/>
              <a:gd name="T52" fmla="*/ 12700 w 79"/>
              <a:gd name="T53" fmla="*/ 141288 h 91"/>
              <a:gd name="T54" fmla="*/ 14287 w 79"/>
              <a:gd name="T55" fmla="*/ 139700 h 91"/>
              <a:gd name="T56" fmla="*/ 17462 w 79"/>
              <a:gd name="T57" fmla="*/ 139700 h 91"/>
              <a:gd name="T58" fmla="*/ 23812 w 79"/>
              <a:gd name="T59" fmla="*/ 139700 h 91"/>
              <a:gd name="T60" fmla="*/ 28575 w 79"/>
              <a:gd name="T61" fmla="*/ 139700 h 91"/>
              <a:gd name="T62" fmla="*/ 34925 w 79"/>
              <a:gd name="T63" fmla="*/ 139700 h 91"/>
              <a:gd name="T64" fmla="*/ 42862 w 79"/>
              <a:gd name="T65" fmla="*/ 139700 h 91"/>
              <a:gd name="T66" fmla="*/ 50800 w 79"/>
              <a:gd name="T67" fmla="*/ 138113 h 91"/>
              <a:gd name="T68" fmla="*/ 60325 w 79"/>
              <a:gd name="T69" fmla="*/ 139700 h 91"/>
              <a:gd name="T70" fmla="*/ 69850 w 79"/>
              <a:gd name="T71" fmla="*/ 139700 h 91"/>
              <a:gd name="T72" fmla="*/ 79375 w 79"/>
              <a:gd name="T73" fmla="*/ 139700 h 91"/>
              <a:gd name="T74" fmla="*/ 90487 w 79"/>
              <a:gd name="T75" fmla="*/ 139700 h 91"/>
              <a:gd name="T76" fmla="*/ 101600 w 79"/>
              <a:gd name="T77" fmla="*/ 141288 h 91"/>
              <a:gd name="T78" fmla="*/ 112712 w 79"/>
              <a:gd name="T79" fmla="*/ 142875 h 91"/>
              <a:gd name="T80" fmla="*/ 125412 w 79"/>
              <a:gd name="T81" fmla="*/ 144463 h 91"/>
              <a:gd name="T82" fmla="*/ 125412 w 79"/>
              <a:gd name="T83" fmla="*/ 139700 h 91"/>
              <a:gd name="T84" fmla="*/ 123825 w 79"/>
              <a:gd name="T85" fmla="*/ 128588 h 91"/>
              <a:gd name="T86" fmla="*/ 122237 w 79"/>
              <a:gd name="T87" fmla="*/ 111125 h 91"/>
              <a:gd name="T88" fmla="*/ 120650 w 79"/>
              <a:gd name="T89" fmla="*/ 90488 h 91"/>
              <a:gd name="T90" fmla="*/ 120650 w 79"/>
              <a:gd name="T91" fmla="*/ 68263 h 91"/>
              <a:gd name="T92" fmla="*/ 120650 w 79"/>
              <a:gd name="T93" fmla="*/ 44450 h 91"/>
              <a:gd name="T94" fmla="*/ 122237 w 79"/>
              <a:gd name="T95" fmla="*/ 23813 h 91"/>
              <a:gd name="T96" fmla="*/ 123825 w 79"/>
              <a:gd name="T97" fmla="*/ 6350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4"/>
                </a:moveTo>
                <a:lnTo>
                  <a:pt x="78" y="4"/>
                </a:lnTo>
                <a:lnTo>
                  <a:pt x="77" y="4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1" y="2"/>
                </a:lnTo>
                <a:lnTo>
                  <a:pt x="25" y="4"/>
                </a:lnTo>
                <a:lnTo>
                  <a:pt x="18" y="6"/>
                </a:lnTo>
                <a:lnTo>
                  <a:pt x="11" y="8"/>
                </a:lnTo>
                <a:lnTo>
                  <a:pt x="4" y="11"/>
                </a:lnTo>
                <a:lnTo>
                  <a:pt x="4" y="13"/>
                </a:lnTo>
                <a:lnTo>
                  <a:pt x="3" y="18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60"/>
                </a:lnTo>
                <a:lnTo>
                  <a:pt x="2" y="74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8"/>
                </a:lnTo>
                <a:lnTo>
                  <a:pt x="11" y="88"/>
                </a:lnTo>
                <a:lnTo>
                  <a:pt x="15" y="88"/>
                </a:lnTo>
                <a:lnTo>
                  <a:pt x="18" y="88"/>
                </a:lnTo>
                <a:lnTo>
                  <a:pt x="22" y="88"/>
                </a:lnTo>
                <a:lnTo>
                  <a:pt x="27" y="88"/>
                </a:lnTo>
                <a:lnTo>
                  <a:pt x="32" y="87"/>
                </a:lnTo>
                <a:lnTo>
                  <a:pt x="38" y="88"/>
                </a:lnTo>
                <a:lnTo>
                  <a:pt x="44" y="88"/>
                </a:lnTo>
                <a:lnTo>
                  <a:pt x="50" y="88"/>
                </a:lnTo>
                <a:lnTo>
                  <a:pt x="57" y="88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8"/>
                </a:lnTo>
                <a:lnTo>
                  <a:pt x="78" y="81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8"/>
                </a:lnTo>
                <a:lnTo>
                  <a:pt x="77" y="15"/>
                </a:lnTo>
                <a:lnTo>
                  <a:pt x="78" y="4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0" name="Freeform 31"/>
          <p:cNvSpPr>
            <a:spLocks/>
          </p:cNvSpPr>
          <p:nvPr/>
        </p:nvSpPr>
        <p:spPr bwMode="auto">
          <a:xfrm>
            <a:off x="2223988" y="4732462"/>
            <a:ext cx="209550" cy="142875"/>
          </a:xfrm>
          <a:custGeom>
            <a:avLst/>
            <a:gdLst>
              <a:gd name="T0" fmla="*/ 1588 w 132"/>
              <a:gd name="T1" fmla="*/ 106363 h 90"/>
              <a:gd name="T2" fmla="*/ 0 w 132"/>
              <a:gd name="T3" fmla="*/ 125413 h 90"/>
              <a:gd name="T4" fmla="*/ 136525 w 132"/>
              <a:gd name="T5" fmla="*/ 142875 h 90"/>
              <a:gd name="T6" fmla="*/ 136525 w 132"/>
              <a:gd name="T7" fmla="*/ 142875 h 90"/>
              <a:gd name="T8" fmla="*/ 141287 w 132"/>
              <a:gd name="T9" fmla="*/ 139700 h 90"/>
              <a:gd name="T10" fmla="*/ 144462 w 132"/>
              <a:gd name="T11" fmla="*/ 138113 h 90"/>
              <a:gd name="T12" fmla="*/ 149225 w 132"/>
              <a:gd name="T13" fmla="*/ 134938 h 90"/>
              <a:gd name="T14" fmla="*/ 155575 w 132"/>
              <a:gd name="T15" fmla="*/ 131763 h 90"/>
              <a:gd name="T16" fmla="*/ 163512 w 132"/>
              <a:gd name="T17" fmla="*/ 125413 h 90"/>
              <a:gd name="T18" fmla="*/ 169862 w 132"/>
              <a:gd name="T19" fmla="*/ 120650 h 90"/>
              <a:gd name="T20" fmla="*/ 177800 w 132"/>
              <a:gd name="T21" fmla="*/ 112713 h 90"/>
              <a:gd name="T22" fmla="*/ 185737 w 132"/>
              <a:gd name="T23" fmla="*/ 104775 h 90"/>
              <a:gd name="T24" fmla="*/ 192087 w 132"/>
              <a:gd name="T25" fmla="*/ 95250 h 90"/>
              <a:gd name="T26" fmla="*/ 198437 w 132"/>
              <a:gd name="T27" fmla="*/ 87312 h 90"/>
              <a:gd name="T28" fmla="*/ 203200 w 132"/>
              <a:gd name="T29" fmla="*/ 74612 h 90"/>
              <a:gd name="T30" fmla="*/ 207963 w 132"/>
              <a:gd name="T31" fmla="*/ 61913 h 90"/>
              <a:gd name="T32" fmla="*/ 209550 w 132"/>
              <a:gd name="T33" fmla="*/ 49212 h 90"/>
              <a:gd name="T34" fmla="*/ 209550 w 132"/>
              <a:gd name="T35" fmla="*/ 36512 h 90"/>
              <a:gd name="T36" fmla="*/ 204788 w 132"/>
              <a:gd name="T37" fmla="*/ 22225 h 90"/>
              <a:gd name="T38" fmla="*/ 204788 w 132"/>
              <a:gd name="T39" fmla="*/ 19050 h 90"/>
              <a:gd name="T40" fmla="*/ 203200 w 132"/>
              <a:gd name="T41" fmla="*/ 17463 h 90"/>
              <a:gd name="T42" fmla="*/ 201612 w 132"/>
              <a:gd name="T43" fmla="*/ 14288 h 90"/>
              <a:gd name="T44" fmla="*/ 200025 w 132"/>
              <a:gd name="T45" fmla="*/ 11112 h 90"/>
              <a:gd name="T46" fmla="*/ 196850 w 132"/>
              <a:gd name="T47" fmla="*/ 6350 h 90"/>
              <a:gd name="T48" fmla="*/ 190500 w 132"/>
              <a:gd name="T49" fmla="*/ 3175 h 90"/>
              <a:gd name="T50" fmla="*/ 185737 w 132"/>
              <a:gd name="T51" fmla="*/ 1588 h 90"/>
              <a:gd name="T52" fmla="*/ 179387 w 132"/>
              <a:gd name="T53" fmla="*/ 0 h 90"/>
              <a:gd name="T54" fmla="*/ 179387 w 132"/>
              <a:gd name="T55" fmla="*/ 3175 h 90"/>
              <a:gd name="T56" fmla="*/ 180975 w 132"/>
              <a:gd name="T57" fmla="*/ 7938 h 90"/>
              <a:gd name="T58" fmla="*/ 185737 w 132"/>
              <a:gd name="T59" fmla="*/ 17463 h 90"/>
              <a:gd name="T60" fmla="*/ 187325 w 132"/>
              <a:gd name="T61" fmla="*/ 30163 h 90"/>
              <a:gd name="T62" fmla="*/ 187325 w 132"/>
              <a:gd name="T63" fmla="*/ 46037 h 90"/>
              <a:gd name="T64" fmla="*/ 185737 w 132"/>
              <a:gd name="T65" fmla="*/ 61913 h 90"/>
              <a:gd name="T66" fmla="*/ 180975 w 132"/>
              <a:gd name="T67" fmla="*/ 80962 h 90"/>
              <a:gd name="T68" fmla="*/ 171450 w 132"/>
              <a:gd name="T69" fmla="*/ 101600 h 90"/>
              <a:gd name="T70" fmla="*/ 171450 w 132"/>
              <a:gd name="T71" fmla="*/ 101600 h 90"/>
              <a:gd name="T72" fmla="*/ 171450 w 132"/>
              <a:gd name="T73" fmla="*/ 101600 h 90"/>
              <a:gd name="T74" fmla="*/ 169862 w 132"/>
              <a:gd name="T75" fmla="*/ 103188 h 90"/>
              <a:gd name="T76" fmla="*/ 168275 w 132"/>
              <a:gd name="T77" fmla="*/ 104775 h 90"/>
              <a:gd name="T78" fmla="*/ 166687 w 132"/>
              <a:gd name="T79" fmla="*/ 104775 h 90"/>
              <a:gd name="T80" fmla="*/ 163512 w 132"/>
              <a:gd name="T81" fmla="*/ 106363 h 90"/>
              <a:gd name="T82" fmla="*/ 158750 w 132"/>
              <a:gd name="T83" fmla="*/ 109538 h 90"/>
              <a:gd name="T84" fmla="*/ 155575 w 132"/>
              <a:gd name="T85" fmla="*/ 111125 h 90"/>
              <a:gd name="T86" fmla="*/ 152400 w 132"/>
              <a:gd name="T87" fmla="*/ 112713 h 90"/>
              <a:gd name="T88" fmla="*/ 146050 w 132"/>
              <a:gd name="T89" fmla="*/ 114300 h 90"/>
              <a:gd name="T90" fmla="*/ 142875 w 132"/>
              <a:gd name="T91" fmla="*/ 114300 h 90"/>
              <a:gd name="T92" fmla="*/ 134937 w 132"/>
              <a:gd name="T93" fmla="*/ 115888 h 90"/>
              <a:gd name="T94" fmla="*/ 130175 w 132"/>
              <a:gd name="T95" fmla="*/ 115888 h 90"/>
              <a:gd name="T96" fmla="*/ 123825 w 132"/>
              <a:gd name="T97" fmla="*/ 115888 h 90"/>
              <a:gd name="T98" fmla="*/ 115887 w 132"/>
              <a:gd name="T99" fmla="*/ 114300 h 90"/>
              <a:gd name="T100" fmla="*/ 109537 w 132"/>
              <a:gd name="T101" fmla="*/ 114300 h 90"/>
              <a:gd name="T102" fmla="*/ 109537 w 132"/>
              <a:gd name="T103" fmla="*/ 133350 h 90"/>
              <a:gd name="T104" fmla="*/ 4762 w 132"/>
              <a:gd name="T105" fmla="*/ 122238 h 90"/>
              <a:gd name="T106" fmla="*/ 1588 w 132"/>
              <a:gd name="T107" fmla="*/ 106363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7"/>
                </a:moveTo>
                <a:lnTo>
                  <a:pt x="0" y="79"/>
                </a:lnTo>
                <a:lnTo>
                  <a:pt x="86" y="90"/>
                </a:lnTo>
                <a:lnTo>
                  <a:pt x="89" y="88"/>
                </a:lnTo>
                <a:lnTo>
                  <a:pt x="91" y="87"/>
                </a:lnTo>
                <a:lnTo>
                  <a:pt x="94" y="85"/>
                </a:lnTo>
                <a:lnTo>
                  <a:pt x="98" y="83"/>
                </a:lnTo>
                <a:lnTo>
                  <a:pt x="103" y="79"/>
                </a:lnTo>
                <a:lnTo>
                  <a:pt x="107" y="76"/>
                </a:lnTo>
                <a:lnTo>
                  <a:pt x="112" y="71"/>
                </a:lnTo>
                <a:lnTo>
                  <a:pt x="117" y="66"/>
                </a:lnTo>
                <a:lnTo>
                  <a:pt x="121" y="60"/>
                </a:lnTo>
                <a:lnTo>
                  <a:pt x="125" y="55"/>
                </a:lnTo>
                <a:lnTo>
                  <a:pt x="128" y="47"/>
                </a:lnTo>
                <a:lnTo>
                  <a:pt x="131" y="39"/>
                </a:lnTo>
                <a:lnTo>
                  <a:pt x="132" y="31"/>
                </a:lnTo>
                <a:lnTo>
                  <a:pt x="132" y="23"/>
                </a:lnTo>
                <a:lnTo>
                  <a:pt x="129" y="14"/>
                </a:lnTo>
                <a:lnTo>
                  <a:pt x="129" y="12"/>
                </a:lnTo>
                <a:lnTo>
                  <a:pt x="128" y="11"/>
                </a:lnTo>
                <a:lnTo>
                  <a:pt x="127" y="9"/>
                </a:lnTo>
                <a:lnTo>
                  <a:pt x="126" y="7"/>
                </a:lnTo>
                <a:lnTo>
                  <a:pt x="124" y="4"/>
                </a:lnTo>
                <a:lnTo>
                  <a:pt x="120" y="2"/>
                </a:lnTo>
                <a:lnTo>
                  <a:pt x="117" y="1"/>
                </a:lnTo>
                <a:lnTo>
                  <a:pt x="113" y="0"/>
                </a:lnTo>
                <a:lnTo>
                  <a:pt x="113" y="2"/>
                </a:lnTo>
                <a:lnTo>
                  <a:pt x="114" y="5"/>
                </a:lnTo>
                <a:lnTo>
                  <a:pt x="117" y="11"/>
                </a:lnTo>
                <a:lnTo>
                  <a:pt x="118" y="19"/>
                </a:lnTo>
                <a:lnTo>
                  <a:pt x="118" y="29"/>
                </a:lnTo>
                <a:lnTo>
                  <a:pt x="117" y="39"/>
                </a:lnTo>
                <a:lnTo>
                  <a:pt x="114" y="51"/>
                </a:lnTo>
                <a:lnTo>
                  <a:pt x="108" y="64"/>
                </a:lnTo>
                <a:lnTo>
                  <a:pt x="107" y="65"/>
                </a:lnTo>
                <a:lnTo>
                  <a:pt x="106" y="66"/>
                </a:lnTo>
                <a:lnTo>
                  <a:pt x="105" y="66"/>
                </a:lnTo>
                <a:lnTo>
                  <a:pt x="103" y="67"/>
                </a:lnTo>
                <a:lnTo>
                  <a:pt x="100" y="69"/>
                </a:lnTo>
                <a:lnTo>
                  <a:pt x="98" y="70"/>
                </a:lnTo>
                <a:lnTo>
                  <a:pt x="96" y="71"/>
                </a:lnTo>
                <a:lnTo>
                  <a:pt x="92" y="72"/>
                </a:lnTo>
                <a:lnTo>
                  <a:pt x="90" y="72"/>
                </a:lnTo>
                <a:lnTo>
                  <a:pt x="85" y="73"/>
                </a:lnTo>
                <a:lnTo>
                  <a:pt x="82" y="73"/>
                </a:lnTo>
                <a:lnTo>
                  <a:pt x="78" y="73"/>
                </a:lnTo>
                <a:lnTo>
                  <a:pt x="73" y="72"/>
                </a:lnTo>
                <a:lnTo>
                  <a:pt x="69" y="72"/>
                </a:lnTo>
                <a:lnTo>
                  <a:pt x="69" y="84"/>
                </a:lnTo>
                <a:lnTo>
                  <a:pt x="3" y="77"/>
                </a:lnTo>
                <a:lnTo>
                  <a:pt x="1" y="6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1" name="Freeform 32"/>
          <p:cNvSpPr>
            <a:spLocks/>
          </p:cNvSpPr>
          <p:nvPr/>
        </p:nvSpPr>
        <p:spPr bwMode="auto">
          <a:xfrm>
            <a:off x="2198588" y="4872162"/>
            <a:ext cx="152400" cy="50800"/>
          </a:xfrm>
          <a:custGeom>
            <a:avLst/>
            <a:gdLst>
              <a:gd name="T0" fmla="*/ 152400 w 96"/>
              <a:gd name="T1" fmla="*/ 19050 h 32"/>
              <a:gd name="T2" fmla="*/ 1588 w 96"/>
              <a:gd name="T3" fmla="*/ 0 h 32"/>
              <a:gd name="T4" fmla="*/ 0 w 96"/>
              <a:gd name="T5" fmla="*/ 19050 h 32"/>
              <a:gd name="T6" fmla="*/ 147638 w 96"/>
              <a:gd name="T7" fmla="*/ 50800 h 32"/>
              <a:gd name="T8" fmla="*/ 152400 w 96"/>
              <a:gd name="T9" fmla="*/ 1905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2"/>
              <a:gd name="T17" fmla="*/ 96 w 9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2">
                <a:moveTo>
                  <a:pt x="96" y="12"/>
                </a:moveTo>
                <a:lnTo>
                  <a:pt x="1" y="0"/>
                </a:lnTo>
                <a:lnTo>
                  <a:pt x="0" y="12"/>
                </a:lnTo>
                <a:lnTo>
                  <a:pt x="93" y="32"/>
                </a:lnTo>
                <a:lnTo>
                  <a:pt x="9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2" name="Freeform 33"/>
          <p:cNvSpPr>
            <a:spLocks/>
          </p:cNvSpPr>
          <p:nvPr/>
        </p:nvSpPr>
        <p:spPr bwMode="auto">
          <a:xfrm>
            <a:off x="2273200" y="4889624"/>
            <a:ext cx="66675" cy="22225"/>
          </a:xfrm>
          <a:custGeom>
            <a:avLst/>
            <a:gdLst>
              <a:gd name="T0" fmla="*/ 66675 w 42"/>
              <a:gd name="T1" fmla="*/ 9525 h 14"/>
              <a:gd name="T2" fmla="*/ 3175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3" name="Freeform 34"/>
          <p:cNvSpPr>
            <a:spLocks/>
          </p:cNvSpPr>
          <p:nvPr/>
        </p:nvSpPr>
        <p:spPr bwMode="auto">
          <a:xfrm>
            <a:off x="2206525" y="4878512"/>
            <a:ext cx="44450" cy="15875"/>
          </a:xfrm>
          <a:custGeom>
            <a:avLst/>
            <a:gdLst>
              <a:gd name="T0" fmla="*/ 44450 w 28"/>
              <a:gd name="T1" fmla="*/ 7938 h 10"/>
              <a:gd name="T2" fmla="*/ 0 w 28"/>
              <a:gd name="T3" fmla="*/ 0 h 10"/>
              <a:gd name="T4" fmla="*/ 0 w 28"/>
              <a:gd name="T5" fmla="*/ 7938 h 10"/>
              <a:gd name="T6" fmla="*/ 42863 w 28"/>
              <a:gd name="T7" fmla="*/ 15875 h 10"/>
              <a:gd name="T8" fmla="*/ 44450 w 28"/>
              <a:gd name="T9" fmla="*/ 7938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5"/>
                </a:moveTo>
                <a:lnTo>
                  <a:pt x="0" y="0"/>
                </a:lnTo>
                <a:lnTo>
                  <a:pt x="0" y="5"/>
                </a:lnTo>
                <a:lnTo>
                  <a:pt x="27" y="10"/>
                </a:lnTo>
                <a:lnTo>
                  <a:pt x="28" y="5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4" name="Freeform 35"/>
          <p:cNvSpPr>
            <a:spLocks/>
          </p:cNvSpPr>
          <p:nvPr/>
        </p:nvSpPr>
        <p:spPr bwMode="auto">
          <a:xfrm>
            <a:off x="2098575" y="4892799"/>
            <a:ext cx="257175" cy="87313"/>
          </a:xfrm>
          <a:custGeom>
            <a:avLst/>
            <a:gdLst>
              <a:gd name="T0" fmla="*/ 0 w 162"/>
              <a:gd name="T1" fmla="*/ 26988 h 55"/>
              <a:gd name="T2" fmla="*/ 0 w 162"/>
              <a:gd name="T3" fmla="*/ 26988 h 55"/>
              <a:gd name="T4" fmla="*/ 1588 w 162"/>
              <a:gd name="T5" fmla="*/ 26988 h 55"/>
              <a:gd name="T6" fmla="*/ 3175 w 162"/>
              <a:gd name="T7" fmla="*/ 26988 h 55"/>
              <a:gd name="T8" fmla="*/ 6350 w 162"/>
              <a:gd name="T9" fmla="*/ 23813 h 55"/>
              <a:gd name="T10" fmla="*/ 11112 w 162"/>
              <a:gd name="T11" fmla="*/ 23813 h 55"/>
              <a:gd name="T12" fmla="*/ 15875 w 162"/>
              <a:gd name="T13" fmla="*/ 23813 h 55"/>
              <a:gd name="T14" fmla="*/ 22225 w 162"/>
              <a:gd name="T15" fmla="*/ 22225 h 55"/>
              <a:gd name="T16" fmla="*/ 26988 w 162"/>
              <a:gd name="T17" fmla="*/ 20638 h 55"/>
              <a:gd name="T18" fmla="*/ 33337 w 162"/>
              <a:gd name="T19" fmla="*/ 19050 h 55"/>
              <a:gd name="T20" fmla="*/ 38100 w 162"/>
              <a:gd name="T21" fmla="*/ 17463 h 55"/>
              <a:gd name="T22" fmla="*/ 44450 w 162"/>
              <a:gd name="T23" fmla="*/ 15875 h 55"/>
              <a:gd name="T24" fmla="*/ 49212 w 162"/>
              <a:gd name="T25" fmla="*/ 12700 h 55"/>
              <a:gd name="T26" fmla="*/ 55563 w 162"/>
              <a:gd name="T27" fmla="*/ 9525 h 55"/>
              <a:gd name="T28" fmla="*/ 58738 w 162"/>
              <a:gd name="T29" fmla="*/ 7938 h 55"/>
              <a:gd name="T30" fmla="*/ 63500 w 162"/>
              <a:gd name="T31" fmla="*/ 4763 h 55"/>
              <a:gd name="T32" fmla="*/ 68262 w 162"/>
              <a:gd name="T33" fmla="*/ 0 h 55"/>
              <a:gd name="T34" fmla="*/ 257175 w 162"/>
              <a:gd name="T35" fmla="*/ 44450 h 55"/>
              <a:gd name="T36" fmla="*/ 257175 w 162"/>
              <a:gd name="T37" fmla="*/ 44450 h 55"/>
              <a:gd name="T38" fmla="*/ 255588 w 162"/>
              <a:gd name="T39" fmla="*/ 46038 h 55"/>
              <a:gd name="T40" fmla="*/ 252413 w 162"/>
              <a:gd name="T41" fmla="*/ 49213 h 55"/>
              <a:gd name="T42" fmla="*/ 250825 w 162"/>
              <a:gd name="T43" fmla="*/ 50800 h 55"/>
              <a:gd name="T44" fmla="*/ 249238 w 162"/>
              <a:gd name="T45" fmla="*/ 52388 h 55"/>
              <a:gd name="T46" fmla="*/ 246063 w 162"/>
              <a:gd name="T47" fmla="*/ 55563 h 55"/>
              <a:gd name="T48" fmla="*/ 241300 w 162"/>
              <a:gd name="T49" fmla="*/ 57150 h 55"/>
              <a:gd name="T50" fmla="*/ 238125 w 162"/>
              <a:gd name="T51" fmla="*/ 61913 h 55"/>
              <a:gd name="T52" fmla="*/ 233363 w 162"/>
              <a:gd name="T53" fmla="*/ 65088 h 55"/>
              <a:gd name="T54" fmla="*/ 228600 w 162"/>
              <a:gd name="T55" fmla="*/ 68263 h 55"/>
              <a:gd name="T56" fmla="*/ 223838 w 162"/>
              <a:gd name="T57" fmla="*/ 73025 h 55"/>
              <a:gd name="T58" fmla="*/ 217488 w 162"/>
              <a:gd name="T59" fmla="*/ 76200 h 55"/>
              <a:gd name="T60" fmla="*/ 214313 w 162"/>
              <a:gd name="T61" fmla="*/ 79375 h 55"/>
              <a:gd name="T62" fmla="*/ 207963 w 162"/>
              <a:gd name="T63" fmla="*/ 82550 h 55"/>
              <a:gd name="T64" fmla="*/ 203200 w 162"/>
              <a:gd name="T65" fmla="*/ 84138 h 55"/>
              <a:gd name="T66" fmla="*/ 200025 w 162"/>
              <a:gd name="T67" fmla="*/ 87313 h 55"/>
              <a:gd name="T68" fmla="*/ 0 w 162"/>
              <a:gd name="T69" fmla="*/ 26988 h 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5"/>
              <a:gd name="T107" fmla="*/ 162 w 162"/>
              <a:gd name="T108" fmla="*/ 55 h 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5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4" y="15"/>
                </a:lnTo>
                <a:lnTo>
                  <a:pt x="7" y="15"/>
                </a:lnTo>
                <a:lnTo>
                  <a:pt x="10" y="15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10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0"/>
                </a:lnTo>
                <a:lnTo>
                  <a:pt x="162" y="28"/>
                </a:lnTo>
                <a:lnTo>
                  <a:pt x="161" y="29"/>
                </a:lnTo>
                <a:lnTo>
                  <a:pt x="159" y="31"/>
                </a:lnTo>
                <a:lnTo>
                  <a:pt x="158" y="32"/>
                </a:lnTo>
                <a:lnTo>
                  <a:pt x="157" y="33"/>
                </a:lnTo>
                <a:lnTo>
                  <a:pt x="155" y="35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50"/>
                </a:lnTo>
                <a:lnTo>
                  <a:pt x="131" y="52"/>
                </a:lnTo>
                <a:lnTo>
                  <a:pt x="128" y="53"/>
                </a:lnTo>
                <a:lnTo>
                  <a:pt x="126" y="55"/>
                </a:lnTo>
                <a:lnTo>
                  <a:pt x="0" y="1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5" name="Freeform 36"/>
          <p:cNvSpPr>
            <a:spLocks/>
          </p:cNvSpPr>
          <p:nvPr/>
        </p:nvSpPr>
        <p:spPr bwMode="auto">
          <a:xfrm>
            <a:off x="2355750" y="4883274"/>
            <a:ext cx="90488" cy="41275"/>
          </a:xfrm>
          <a:custGeom>
            <a:avLst/>
            <a:gdLst>
              <a:gd name="T0" fmla="*/ 9525 w 57"/>
              <a:gd name="T1" fmla="*/ 41275 h 26"/>
              <a:gd name="T2" fmla="*/ 90488 w 57"/>
              <a:gd name="T3" fmla="*/ 17463 h 26"/>
              <a:gd name="T4" fmla="*/ 39688 w 57"/>
              <a:gd name="T5" fmla="*/ 0 h 26"/>
              <a:gd name="T6" fmla="*/ 0 w 57"/>
              <a:gd name="T7" fmla="*/ 6350 h 26"/>
              <a:gd name="T8" fmla="*/ 0 w 57"/>
              <a:gd name="T9" fmla="*/ 39688 h 26"/>
              <a:gd name="T10" fmla="*/ 9525 w 57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6" name="Freeform 37"/>
          <p:cNvSpPr>
            <a:spLocks/>
          </p:cNvSpPr>
          <p:nvPr/>
        </p:nvSpPr>
        <p:spPr bwMode="auto">
          <a:xfrm>
            <a:off x="2116038" y="4710237"/>
            <a:ext cx="50800" cy="193675"/>
          </a:xfrm>
          <a:custGeom>
            <a:avLst/>
            <a:gdLst>
              <a:gd name="T0" fmla="*/ 50800 w 32"/>
              <a:gd name="T1" fmla="*/ 3175 h 122"/>
              <a:gd name="T2" fmla="*/ 50800 w 32"/>
              <a:gd name="T3" fmla="*/ 3175 h 122"/>
              <a:gd name="T4" fmla="*/ 49212 w 32"/>
              <a:gd name="T5" fmla="*/ 3175 h 122"/>
              <a:gd name="T6" fmla="*/ 49212 w 32"/>
              <a:gd name="T7" fmla="*/ 3175 h 122"/>
              <a:gd name="T8" fmla="*/ 46037 w 32"/>
              <a:gd name="T9" fmla="*/ 1588 h 122"/>
              <a:gd name="T10" fmla="*/ 42862 w 32"/>
              <a:gd name="T11" fmla="*/ 1588 h 122"/>
              <a:gd name="T12" fmla="*/ 41275 w 32"/>
              <a:gd name="T13" fmla="*/ 1588 h 122"/>
              <a:gd name="T14" fmla="*/ 38100 w 32"/>
              <a:gd name="T15" fmla="*/ 0 h 122"/>
              <a:gd name="T16" fmla="*/ 34925 w 32"/>
              <a:gd name="T17" fmla="*/ 0 h 122"/>
              <a:gd name="T18" fmla="*/ 31750 w 32"/>
              <a:gd name="T19" fmla="*/ 0 h 122"/>
              <a:gd name="T20" fmla="*/ 28575 w 32"/>
              <a:gd name="T21" fmla="*/ 0 h 122"/>
              <a:gd name="T22" fmla="*/ 22225 w 32"/>
              <a:gd name="T23" fmla="*/ 0 h 122"/>
              <a:gd name="T24" fmla="*/ 19050 w 32"/>
              <a:gd name="T25" fmla="*/ 0 h 122"/>
              <a:gd name="T26" fmla="*/ 15875 w 32"/>
              <a:gd name="T27" fmla="*/ 1588 h 122"/>
              <a:gd name="T28" fmla="*/ 9525 w 32"/>
              <a:gd name="T29" fmla="*/ 3175 h 122"/>
              <a:gd name="T30" fmla="*/ 6350 w 32"/>
              <a:gd name="T31" fmla="*/ 4763 h 122"/>
              <a:gd name="T32" fmla="*/ 0 w 32"/>
              <a:gd name="T33" fmla="*/ 7938 h 122"/>
              <a:gd name="T34" fmla="*/ 0 w 32"/>
              <a:gd name="T35" fmla="*/ 193675 h 122"/>
              <a:gd name="T36" fmla="*/ 1588 w 32"/>
              <a:gd name="T37" fmla="*/ 193675 h 122"/>
              <a:gd name="T38" fmla="*/ 1588 w 32"/>
              <a:gd name="T39" fmla="*/ 193675 h 122"/>
              <a:gd name="T40" fmla="*/ 4762 w 32"/>
              <a:gd name="T41" fmla="*/ 193675 h 122"/>
              <a:gd name="T42" fmla="*/ 6350 w 32"/>
              <a:gd name="T43" fmla="*/ 193675 h 122"/>
              <a:gd name="T44" fmla="*/ 7937 w 32"/>
              <a:gd name="T45" fmla="*/ 193675 h 122"/>
              <a:gd name="T46" fmla="*/ 11112 w 32"/>
              <a:gd name="T47" fmla="*/ 192088 h 122"/>
              <a:gd name="T48" fmla="*/ 12700 w 32"/>
              <a:gd name="T49" fmla="*/ 192088 h 122"/>
              <a:gd name="T50" fmla="*/ 17462 w 32"/>
              <a:gd name="T51" fmla="*/ 192088 h 122"/>
              <a:gd name="T52" fmla="*/ 20637 w 32"/>
              <a:gd name="T53" fmla="*/ 190500 h 122"/>
              <a:gd name="T54" fmla="*/ 23812 w 32"/>
              <a:gd name="T55" fmla="*/ 188913 h 122"/>
              <a:gd name="T56" fmla="*/ 28575 w 32"/>
              <a:gd name="T57" fmla="*/ 188913 h 122"/>
              <a:gd name="T58" fmla="*/ 33337 w 32"/>
              <a:gd name="T59" fmla="*/ 187325 h 122"/>
              <a:gd name="T60" fmla="*/ 38100 w 32"/>
              <a:gd name="T61" fmla="*/ 182563 h 122"/>
              <a:gd name="T62" fmla="*/ 41275 w 32"/>
              <a:gd name="T63" fmla="*/ 180975 h 122"/>
              <a:gd name="T64" fmla="*/ 46037 w 32"/>
              <a:gd name="T65" fmla="*/ 179388 h 122"/>
              <a:gd name="T66" fmla="*/ 50800 w 32"/>
              <a:gd name="T67" fmla="*/ 176213 h 122"/>
              <a:gd name="T68" fmla="*/ 50800 w 32"/>
              <a:gd name="T69" fmla="*/ 3175 h 1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2"/>
              <a:gd name="T107" fmla="*/ 32 w 32"/>
              <a:gd name="T108" fmla="*/ 122 h 1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2">
                <a:moveTo>
                  <a:pt x="32" y="2"/>
                </a:move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6" y="2"/>
                </a:lnTo>
                <a:lnTo>
                  <a:pt x="4" y="3"/>
                </a:lnTo>
                <a:lnTo>
                  <a:pt x="0" y="5"/>
                </a:lnTo>
                <a:lnTo>
                  <a:pt x="0" y="122"/>
                </a:lnTo>
                <a:lnTo>
                  <a:pt x="1" y="122"/>
                </a:lnTo>
                <a:lnTo>
                  <a:pt x="3" y="122"/>
                </a:lnTo>
                <a:lnTo>
                  <a:pt x="4" y="122"/>
                </a:lnTo>
                <a:lnTo>
                  <a:pt x="5" y="122"/>
                </a:lnTo>
                <a:lnTo>
                  <a:pt x="7" y="121"/>
                </a:lnTo>
                <a:lnTo>
                  <a:pt x="8" y="121"/>
                </a:lnTo>
                <a:lnTo>
                  <a:pt x="11" y="121"/>
                </a:lnTo>
                <a:lnTo>
                  <a:pt x="13" y="120"/>
                </a:lnTo>
                <a:lnTo>
                  <a:pt x="15" y="119"/>
                </a:lnTo>
                <a:lnTo>
                  <a:pt x="18" y="119"/>
                </a:lnTo>
                <a:lnTo>
                  <a:pt x="21" y="118"/>
                </a:lnTo>
                <a:lnTo>
                  <a:pt x="24" y="115"/>
                </a:lnTo>
                <a:lnTo>
                  <a:pt x="26" y="114"/>
                </a:lnTo>
                <a:lnTo>
                  <a:pt x="29" y="113"/>
                </a:lnTo>
                <a:lnTo>
                  <a:pt x="32" y="111"/>
                </a:lnTo>
                <a:lnTo>
                  <a:pt x="32" y="2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7" name="Freeform 38"/>
          <p:cNvSpPr>
            <a:spLocks/>
          </p:cNvSpPr>
          <p:nvPr/>
        </p:nvSpPr>
        <p:spPr bwMode="auto">
          <a:xfrm>
            <a:off x="2117625" y="4711824"/>
            <a:ext cx="42863" cy="165100"/>
          </a:xfrm>
          <a:custGeom>
            <a:avLst/>
            <a:gdLst>
              <a:gd name="T0" fmla="*/ 42863 w 27"/>
              <a:gd name="T1" fmla="*/ 3175 h 104"/>
              <a:gd name="T2" fmla="*/ 42863 w 27"/>
              <a:gd name="T3" fmla="*/ 3175 h 104"/>
              <a:gd name="T4" fmla="*/ 41275 w 27"/>
              <a:gd name="T5" fmla="*/ 3175 h 104"/>
              <a:gd name="T6" fmla="*/ 41275 w 27"/>
              <a:gd name="T7" fmla="*/ 1588 h 104"/>
              <a:gd name="T8" fmla="*/ 39688 w 27"/>
              <a:gd name="T9" fmla="*/ 1588 h 104"/>
              <a:gd name="T10" fmla="*/ 38100 w 27"/>
              <a:gd name="T11" fmla="*/ 1588 h 104"/>
              <a:gd name="T12" fmla="*/ 36513 w 27"/>
              <a:gd name="T13" fmla="*/ 0 h 104"/>
              <a:gd name="T14" fmla="*/ 31750 w 27"/>
              <a:gd name="T15" fmla="*/ 0 h 104"/>
              <a:gd name="T16" fmla="*/ 30163 w 27"/>
              <a:gd name="T17" fmla="*/ 0 h 104"/>
              <a:gd name="T18" fmla="*/ 26988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5875 w 27"/>
              <a:gd name="T25" fmla="*/ 0 h 104"/>
              <a:gd name="T26" fmla="*/ 14288 w 27"/>
              <a:gd name="T27" fmla="*/ 1588 h 104"/>
              <a:gd name="T28" fmla="*/ 7938 w 27"/>
              <a:gd name="T29" fmla="*/ 3175 h 104"/>
              <a:gd name="T30" fmla="*/ 4763 w 27"/>
              <a:gd name="T31" fmla="*/ 4763 h 104"/>
              <a:gd name="T32" fmla="*/ 0 w 27"/>
              <a:gd name="T33" fmla="*/ 6350 h 104"/>
              <a:gd name="T34" fmla="*/ 0 w 27"/>
              <a:gd name="T35" fmla="*/ 165100 h 104"/>
              <a:gd name="T36" fmla="*/ 0 w 27"/>
              <a:gd name="T37" fmla="*/ 165100 h 104"/>
              <a:gd name="T38" fmla="*/ 3175 w 27"/>
              <a:gd name="T39" fmla="*/ 165100 h 104"/>
              <a:gd name="T40" fmla="*/ 3175 w 27"/>
              <a:gd name="T41" fmla="*/ 163513 h 104"/>
              <a:gd name="T42" fmla="*/ 4763 w 27"/>
              <a:gd name="T43" fmla="*/ 163513 h 104"/>
              <a:gd name="T44" fmla="*/ 6350 w 27"/>
              <a:gd name="T45" fmla="*/ 163513 h 104"/>
              <a:gd name="T46" fmla="*/ 9525 w 27"/>
              <a:gd name="T47" fmla="*/ 163513 h 104"/>
              <a:gd name="T48" fmla="*/ 11113 w 27"/>
              <a:gd name="T49" fmla="*/ 163513 h 104"/>
              <a:gd name="T50" fmla="*/ 15875 w 27"/>
              <a:gd name="T51" fmla="*/ 160338 h 104"/>
              <a:gd name="T52" fmla="*/ 17463 w 27"/>
              <a:gd name="T53" fmla="*/ 160338 h 104"/>
              <a:gd name="T54" fmla="*/ 20638 w 27"/>
              <a:gd name="T55" fmla="*/ 158750 h 104"/>
              <a:gd name="T56" fmla="*/ 25400 w 27"/>
              <a:gd name="T57" fmla="*/ 157163 h 104"/>
              <a:gd name="T58" fmla="*/ 28575 w 27"/>
              <a:gd name="T59" fmla="*/ 157163 h 104"/>
              <a:gd name="T60" fmla="*/ 31750 w 27"/>
              <a:gd name="T61" fmla="*/ 155575 h 104"/>
              <a:gd name="T62" fmla="*/ 36513 w 27"/>
              <a:gd name="T63" fmla="*/ 153988 h 104"/>
              <a:gd name="T64" fmla="*/ 39688 w 27"/>
              <a:gd name="T65" fmla="*/ 149225 h 104"/>
              <a:gd name="T66" fmla="*/ 42863 w 27"/>
              <a:gd name="T67" fmla="*/ 147638 h 104"/>
              <a:gd name="T68" fmla="*/ 42863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2" y="103"/>
                </a:lnTo>
                <a:lnTo>
                  <a:pt x="3" y="103"/>
                </a:lnTo>
                <a:lnTo>
                  <a:pt x="4" y="103"/>
                </a:lnTo>
                <a:lnTo>
                  <a:pt x="6" y="103"/>
                </a:lnTo>
                <a:lnTo>
                  <a:pt x="7" y="103"/>
                </a:lnTo>
                <a:lnTo>
                  <a:pt x="10" y="101"/>
                </a:lnTo>
                <a:lnTo>
                  <a:pt x="11" y="101"/>
                </a:lnTo>
                <a:lnTo>
                  <a:pt x="13" y="100"/>
                </a:lnTo>
                <a:lnTo>
                  <a:pt x="16" y="99"/>
                </a:lnTo>
                <a:lnTo>
                  <a:pt x="18" y="99"/>
                </a:lnTo>
                <a:lnTo>
                  <a:pt x="20" y="98"/>
                </a:lnTo>
                <a:lnTo>
                  <a:pt x="23" y="97"/>
                </a:lnTo>
                <a:lnTo>
                  <a:pt x="25" y="94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8" name="Freeform 39"/>
          <p:cNvSpPr>
            <a:spLocks/>
          </p:cNvSpPr>
          <p:nvPr/>
        </p:nvSpPr>
        <p:spPr bwMode="auto">
          <a:xfrm>
            <a:off x="2120800" y="4713412"/>
            <a:ext cx="34925" cy="133350"/>
          </a:xfrm>
          <a:custGeom>
            <a:avLst/>
            <a:gdLst>
              <a:gd name="T0" fmla="*/ 34925 w 22"/>
              <a:gd name="T1" fmla="*/ 1588 h 84"/>
              <a:gd name="T2" fmla="*/ 34925 w 22"/>
              <a:gd name="T3" fmla="*/ 1588 h 84"/>
              <a:gd name="T4" fmla="*/ 33338 w 22"/>
              <a:gd name="T5" fmla="*/ 1588 h 84"/>
              <a:gd name="T6" fmla="*/ 33338 w 22"/>
              <a:gd name="T7" fmla="*/ 1588 h 84"/>
              <a:gd name="T8" fmla="*/ 30163 w 22"/>
              <a:gd name="T9" fmla="*/ 1588 h 84"/>
              <a:gd name="T10" fmla="*/ 28575 w 22"/>
              <a:gd name="T11" fmla="*/ 0 h 84"/>
              <a:gd name="T12" fmla="*/ 26988 w 22"/>
              <a:gd name="T13" fmla="*/ 0 h 84"/>
              <a:gd name="T14" fmla="*/ 25400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7463 w 22"/>
              <a:gd name="T21" fmla="*/ 0 h 84"/>
              <a:gd name="T22" fmla="*/ 14288 w 22"/>
              <a:gd name="T23" fmla="*/ 0 h 84"/>
              <a:gd name="T24" fmla="*/ 12700 w 22"/>
              <a:gd name="T25" fmla="*/ 0 h 84"/>
              <a:gd name="T26" fmla="*/ 7938 w 22"/>
              <a:gd name="T27" fmla="*/ 0 h 84"/>
              <a:gd name="T28" fmla="*/ 4762 w 22"/>
              <a:gd name="T29" fmla="*/ 1588 h 84"/>
              <a:gd name="T30" fmla="*/ 3175 w 22"/>
              <a:gd name="T31" fmla="*/ 3175 h 84"/>
              <a:gd name="T32" fmla="*/ 0 w 22"/>
              <a:gd name="T33" fmla="*/ 4762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3175 w 22"/>
              <a:gd name="T43" fmla="*/ 133350 h 84"/>
              <a:gd name="T44" fmla="*/ 4762 w 22"/>
              <a:gd name="T45" fmla="*/ 133350 h 84"/>
              <a:gd name="T46" fmla="*/ 6350 w 22"/>
              <a:gd name="T47" fmla="*/ 131763 h 84"/>
              <a:gd name="T48" fmla="*/ 7938 w 22"/>
              <a:gd name="T49" fmla="*/ 131763 h 84"/>
              <a:gd name="T50" fmla="*/ 11112 w 22"/>
              <a:gd name="T51" fmla="*/ 131763 h 84"/>
              <a:gd name="T52" fmla="*/ 14288 w 22"/>
              <a:gd name="T53" fmla="*/ 130175 h 84"/>
              <a:gd name="T54" fmla="*/ 15875 w 22"/>
              <a:gd name="T55" fmla="*/ 130175 h 84"/>
              <a:gd name="T56" fmla="*/ 19050 w 22"/>
              <a:gd name="T57" fmla="*/ 128588 h 84"/>
              <a:gd name="T58" fmla="*/ 22225 w 22"/>
              <a:gd name="T59" fmla="*/ 128588 h 84"/>
              <a:gd name="T60" fmla="*/ 25400 w 22"/>
              <a:gd name="T61" fmla="*/ 125413 h 84"/>
              <a:gd name="T62" fmla="*/ 28575 w 22"/>
              <a:gd name="T63" fmla="*/ 123825 h 84"/>
              <a:gd name="T64" fmla="*/ 30163 w 22"/>
              <a:gd name="T65" fmla="*/ 122238 h 84"/>
              <a:gd name="T66" fmla="*/ 34925 w 22"/>
              <a:gd name="T67" fmla="*/ 120650 h 84"/>
              <a:gd name="T68" fmla="*/ 34925 w 22"/>
              <a:gd name="T69" fmla="*/ 1588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1"/>
                </a:moveTo>
                <a:lnTo>
                  <a:pt x="22" y="1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5" y="83"/>
                </a:lnTo>
                <a:lnTo>
                  <a:pt x="7" y="83"/>
                </a:lnTo>
                <a:lnTo>
                  <a:pt x="9" y="82"/>
                </a:lnTo>
                <a:lnTo>
                  <a:pt x="10" y="82"/>
                </a:lnTo>
                <a:lnTo>
                  <a:pt x="12" y="81"/>
                </a:lnTo>
                <a:lnTo>
                  <a:pt x="14" y="81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1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09" name="Freeform 40"/>
          <p:cNvSpPr>
            <a:spLocks/>
          </p:cNvSpPr>
          <p:nvPr/>
        </p:nvSpPr>
        <p:spPr bwMode="auto">
          <a:xfrm>
            <a:off x="2122388" y="4713412"/>
            <a:ext cx="26987" cy="103187"/>
          </a:xfrm>
          <a:custGeom>
            <a:avLst/>
            <a:gdLst>
              <a:gd name="T0" fmla="*/ 26987 w 17"/>
              <a:gd name="T1" fmla="*/ 3175 h 65"/>
              <a:gd name="T2" fmla="*/ 26987 w 17"/>
              <a:gd name="T3" fmla="*/ 3175 h 65"/>
              <a:gd name="T4" fmla="*/ 25400 w 17"/>
              <a:gd name="T5" fmla="*/ 1587 h 65"/>
              <a:gd name="T6" fmla="*/ 22225 w 17"/>
              <a:gd name="T7" fmla="*/ 1587 h 65"/>
              <a:gd name="T8" fmla="*/ 17462 w 17"/>
              <a:gd name="T9" fmla="*/ 1587 h 65"/>
              <a:gd name="T10" fmla="*/ 14287 w 17"/>
              <a:gd name="T11" fmla="*/ 0 h 65"/>
              <a:gd name="T12" fmla="*/ 9525 w 17"/>
              <a:gd name="T13" fmla="*/ 1587 h 65"/>
              <a:gd name="T14" fmla="*/ 3175 w 17"/>
              <a:gd name="T15" fmla="*/ 3175 h 65"/>
              <a:gd name="T16" fmla="*/ 0 w 17"/>
              <a:gd name="T17" fmla="*/ 4762 h 65"/>
              <a:gd name="T18" fmla="*/ 0 w 17"/>
              <a:gd name="T19" fmla="*/ 103187 h 65"/>
              <a:gd name="T20" fmla="*/ 0 w 17"/>
              <a:gd name="T21" fmla="*/ 103187 h 65"/>
              <a:gd name="T22" fmla="*/ 1587 w 17"/>
              <a:gd name="T23" fmla="*/ 103187 h 65"/>
              <a:gd name="T24" fmla="*/ 4762 w 17"/>
              <a:gd name="T25" fmla="*/ 103187 h 65"/>
              <a:gd name="T26" fmla="*/ 9525 w 17"/>
              <a:gd name="T27" fmla="*/ 101600 h 65"/>
              <a:gd name="T28" fmla="*/ 12700 w 17"/>
              <a:gd name="T29" fmla="*/ 101600 h 65"/>
              <a:gd name="T30" fmla="*/ 17462 w 17"/>
              <a:gd name="T31" fmla="*/ 100012 h 65"/>
              <a:gd name="T32" fmla="*/ 22225 w 17"/>
              <a:gd name="T33" fmla="*/ 96837 h 65"/>
              <a:gd name="T34" fmla="*/ 26987 w 17"/>
              <a:gd name="T35" fmla="*/ 92075 h 65"/>
              <a:gd name="T36" fmla="*/ 26987 w 17"/>
              <a:gd name="T37" fmla="*/ 317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2"/>
                </a:moveTo>
                <a:lnTo>
                  <a:pt x="17" y="2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0" y="3"/>
                </a:lnTo>
                <a:lnTo>
                  <a:pt x="0" y="65"/>
                </a:lnTo>
                <a:lnTo>
                  <a:pt x="1" y="65"/>
                </a:lnTo>
                <a:lnTo>
                  <a:pt x="3" y="65"/>
                </a:lnTo>
                <a:lnTo>
                  <a:pt x="6" y="64"/>
                </a:lnTo>
                <a:lnTo>
                  <a:pt x="8" y="64"/>
                </a:lnTo>
                <a:lnTo>
                  <a:pt x="11" y="63"/>
                </a:lnTo>
                <a:lnTo>
                  <a:pt x="14" y="61"/>
                </a:lnTo>
                <a:lnTo>
                  <a:pt x="17" y="58"/>
                </a:lnTo>
                <a:lnTo>
                  <a:pt x="17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0" name="Freeform 41"/>
          <p:cNvSpPr>
            <a:spLocks/>
          </p:cNvSpPr>
          <p:nvPr/>
        </p:nvSpPr>
        <p:spPr bwMode="auto">
          <a:xfrm>
            <a:off x="2122388" y="4714999"/>
            <a:ext cx="22225" cy="74613"/>
          </a:xfrm>
          <a:custGeom>
            <a:avLst/>
            <a:gdLst>
              <a:gd name="T0" fmla="*/ 22225 w 14"/>
              <a:gd name="T1" fmla="*/ 1588 h 47"/>
              <a:gd name="T2" fmla="*/ 22225 w 14"/>
              <a:gd name="T3" fmla="*/ 1588 h 47"/>
              <a:gd name="T4" fmla="*/ 20638 w 14"/>
              <a:gd name="T5" fmla="*/ 1588 h 47"/>
              <a:gd name="T6" fmla="*/ 17463 w 14"/>
              <a:gd name="T7" fmla="*/ 1588 h 47"/>
              <a:gd name="T8" fmla="*/ 14288 w 14"/>
              <a:gd name="T9" fmla="*/ 0 h 47"/>
              <a:gd name="T10" fmla="*/ 12700 w 14"/>
              <a:gd name="T11" fmla="*/ 0 h 47"/>
              <a:gd name="T12" fmla="*/ 9525 w 14"/>
              <a:gd name="T13" fmla="*/ 1588 h 47"/>
              <a:gd name="T14" fmla="*/ 3175 w 14"/>
              <a:gd name="T15" fmla="*/ 1588 h 47"/>
              <a:gd name="T16" fmla="*/ 0 w 14"/>
              <a:gd name="T17" fmla="*/ 6350 h 47"/>
              <a:gd name="T18" fmla="*/ 0 w 14"/>
              <a:gd name="T19" fmla="*/ 74613 h 47"/>
              <a:gd name="T20" fmla="*/ 1588 w 14"/>
              <a:gd name="T21" fmla="*/ 74613 h 47"/>
              <a:gd name="T22" fmla="*/ 1588 w 14"/>
              <a:gd name="T23" fmla="*/ 73025 h 47"/>
              <a:gd name="T24" fmla="*/ 4763 w 14"/>
              <a:gd name="T25" fmla="*/ 73025 h 47"/>
              <a:gd name="T26" fmla="*/ 6350 w 14"/>
              <a:gd name="T27" fmla="*/ 73025 h 47"/>
              <a:gd name="T28" fmla="*/ 11113 w 14"/>
              <a:gd name="T29" fmla="*/ 69850 h 47"/>
              <a:gd name="T30" fmla="*/ 14288 w 14"/>
              <a:gd name="T31" fmla="*/ 69850 h 47"/>
              <a:gd name="T32" fmla="*/ 17463 w 14"/>
              <a:gd name="T33" fmla="*/ 68263 h 47"/>
              <a:gd name="T34" fmla="*/ 22225 w 14"/>
              <a:gd name="T35" fmla="*/ 65088 h 47"/>
              <a:gd name="T36" fmla="*/ 22225 w 14"/>
              <a:gd name="T37" fmla="*/ 1588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7"/>
              <a:gd name="T59" fmla="*/ 14 w 14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7">
                <a:moveTo>
                  <a:pt x="14" y="1"/>
                </a:move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2" y="1"/>
                </a:lnTo>
                <a:lnTo>
                  <a:pt x="0" y="4"/>
                </a:lnTo>
                <a:lnTo>
                  <a:pt x="0" y="47"/>
                </a:lnTo>
                <a:lnTo>
                  <a:pt x="1" y="47"/>
                </a:lnTo>
                <a:lnTo>
                  <a:pt x="1" y="46"/>
                </a:lnTo>
                <a:lnTo>
                  <a:pt x="3" y="46"/>
                </a:lnTo>
                <a:lnTo>
                  <a:pt x="4" y="46"/>
                </a:lnTo>
                <a:lnTo>
                  <a:pt x="7" y="44"/>
                </a:lnTo>
                <a:lnTo>
                  <a:pt x="9" y="44"/>
                </a:lnTo>
                <a:lnTo>
                  <a:pt x="11" y="43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1" name="Freeform 42"/>
          <p:cNvSpPr>
            <a:spLocks/>
          </p:cNvSpPr>
          <p:nvPr/>
        </p:nvSpPr>
        <p:spPr bwMode="auto">
          <a:xfrm>
            <a:off x="2123975" y="4716587"/>
            <a:ext cx="14288" cy="42862"/>
          </a:xfrm>
          <a:custGeom>
            <a:avLst/>
            <a:gdLst>
              <a:gd name="T0" fmla="*/ 14288 w 9"/>
              <a:gd name="T1" fmla="*/ 1587 h 27"/>
              <a:gd name="T2" fmla="*/ 14288 w 9"/>
              <a:gd name="T3" fmla="*/ 1587 h 27"/>
              <a:gd name="T4" fmla="*/ 12700 w 9"/>
              <a:gd name="T5" fmla="*/ 1587 h 27"/>
              <a:gd name="T6" fmla="*/ 11113 w 9"/>
              <a:gd name="T7" fmla="*/ 1587 h 27"/>
              <a:gd name="T8" fmla="*/ 9525 w 9"/>
              <a:gd name="T9" fmla="*/ 0 h 27"/>
              <a:gd name="T10" fmla="*/ 7938 w 9"/>
              <a:gd name="T11" fmla="*/ 0 h 27"/>
              <a:gd name="T12" fmla="*/ 4763 w 9"/>
              <a:gd name="T13" fmla="*/ 0 h 27"/>
              <a:gd name="T14" fmla="*/ 1588 w 9"/>
              <a:gd name="T15" fmla="*/ 1587 h 27"/>
              <a:gd name="T16" fmla="*/ 0 w 9"/>
              <a:gd name="T17" fmla="*/ 4762 h 27"/>
              <a:gd name="T18" fmla="*/ 0 w 9"/>
              <a:gd name="T19" fmla="*/ 42862 h 27"/>
              <a:gd name="T20" fmla="*/ 0 w 9"/>
              <a:gd name="T21" fmla="*/ 42862 h 27"/>
              <a:gd name="T22" fmla="*/ 1588 w 9"/>
              <a:gd name="T23" fmla="*/ 42862 h 27"/>
              <a:gd name="T24" fmla="*/ 3175 w 9"/>
              <a:gd name="T25" fmla="*/ 42862 h 27"/>
              <a:gd name="T26" fmla="*/ 4763 w 9"/>
              <a:gd name="T27" fmla="*/ 42862 h 27"/>
              <a:gd name="T28" fmla="*/ 7938 w 9"/>
              <a:gd name="T29" fmla="*/ 41275 h 27"/>
              <a:gd name="T30" fmla="*/ 9525 w 9"/>
              <a:gd name="T31" fmla="*/ 41275 h 27"/>
              <a:gd name="T32" fmla="*/ 12700 w 9"/>
              <a:gd name="T33" fmla="*/ 39687 h 27"/>
              <a:gd name="T34" fmla="*/ 14288 w 9"/>
              <a:gd name="T35" fmla="*/ 38100 h 27"/>
              <a:gd name="T36" fmla="*/ 14288 w 9"/>
              <a:gd name="T37" fmla="*/ 158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6" y="26"/>
                </a:lnTo>
                <a:lnTo>
                  <a:pt x="8" y="25"/>
                </a:lnTo>
                <a:lnTo>
                  <a:pt x="9" y="24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2" name="Freeform 43"/>
          <p:cNvSpPr>
            <a:spLocks/>
          </p:cNvSpPr>
          <p:nvPr/>
        </p:nvSpPr>
        <p:spPr bwMode="auto">
          <a:xfrm>
            <a:off x="2300188" y="4838824"/>
            <a:ext cx="22225" cy="20638"/>
          </a:xfrm>
          <a:custGeom>
            <a:avLst/>
            <a:gdLst>
              <a:gd name="T0" fmla="*/ 11113 w 14"/>
              <a:gd name="T1" fmla="*/ 20638 h 13"/>
              <a:gd name="T2" fmla="*/ 12700 w 14"/>
              <a:gd name="T3" fmla="*/ 20638 h 13"/>
              <a:gd name="T4" fmla="*/ 14288 w 14"/>
              <a:gd name="T5" fmla="*/ 20638 h 13"/>
              <a:gd name="T6" fmla="*/ 15875 w 14"/>
              <a:gd name="T7" fmla="*/ 19050 h 13"/>
              <a:gd name="T8" fmla="*/ 17463 w 14"/>
              <a:gd name="T9" fmla="*/ 17463 h 13"/>
              <a:gd name="T10" fmla="*/ 20638 w 14"/>
              <a:gd name="T11" fmla="*/ 17463 h 13"/>
              <a:gd name="T12" fmla="*/ 20638 w 14"/>
              <a:gd name="T13" fmla="*/ 15875 h 13"/>
              <a:gd name="T14" fmla="*/ 22225 w 14"/>
              <a:gd name="T15" fmla="*/ 11113 h 13"/>
              <a:gd name="T16" fmla="*/ 22225 w 14"/>
              <a:gd name="T17" fmla="*/ 9525 h 13"/>
              <a:gd name="T18" fmla="*/ 22225 w 14"/>
              <a:gd name="T19" fmla="*/ 7938 h 13"/>
              <a:gd name="T20" fmla="*/ 20638 w 14"/>
              <a:gd name="T21" fmla="*/ 6350 h 13"/>
              <a:gd name="T22" fmla="*/ 20638 w 14"/>
              <a:gd name="T23" fmla="*/ 4763 h 13"/>
              <a:gd name="T24" fmla="*/ 17463 w 14"/>
              <a:gd name="T25" fmla="*/ 3175 h 13"/>
              <a:gd name="T26" fmla="*/ 15875 w 14"/>
              <a:gd name="T27" fmla="*/ 0 h 13"/>
              <a:gd name="T28" fmla="*/ 14288 w 14"/>
              <a:gd name="T29" fmla="*/ 0 h 13"/>
              <a:gd name="T30" fmla="*/ 12700 w 14"/>
              <a:gd name="T31" fmla="*/ 0 h 13"/>
              <a:gd name="T32" fmla="*/ 11113 w 14"/>
              <a:gd name="T33" fmla="*/ 0 h 13"/>
              <a:gd name="T34" fmla="*/ 9525 w 14"/>
              <a:gd name="T35" fmla="*/ 0 h 13"/>
              <a:gd name="T36" fmla="*/ 6350 w 14"/>
              <a:gd name="T37" fmla="*/ 0 h 13"/>
              <a:gd name="T38" fmla="*/ 4763 w 14"/>
              <a:gd name="T39" fmla="*/ 0 h 13"/>
              <a:gd name="T40" fmla="*/ 3175 w 14"/>
              <a:gd name="T41" fmla="*/ 3175 h 13"/>
              <a:gd name="T42" fmla="*/ 1588 w 14"/>
              <a:gd name="T43" fmla="*/ 4763 h 13"/>
              <a:gd name="T44" fmla="*/ 1588 w 14"/>
              <a:gd name="T45" fmla="*/ 6350 h 13"/>
              <a:gd name="T46" fmla="*/ 0 w 14"/>
              <a:gd name="T47" fmla="*/ 7938 h 13"/>
              <a:gd name="T48" fmla="*/ 0 w 14"/>
              <a:gd name="T49" fmla="*/ 9525 h 13"/>
              <a:gd name="T50" fmla="*/ 0 w 14"/>
              <a:gd name="T51" fmla="*/ 11113 h 13"/>
              <a:gd name="T52" fmla="*/ 1588 w 14"/>
              <a:gd name="T53" fmla="*/ 15875 h 13"/>
              <a:gd name="T54" fmla="*/ 1588 w 14"/>
              <a:gd name="T55" fmla="*/ 17463 h 13"/>
              <a:gd name="T56" fmla="*/ 3175 w 14"/>
              <a:gd name="T57" fmla="*/ 17463 h 13"/>
              <a:gd name="T58" fmla="*/ 4763 w 14"/>
              <a:gd name="T59" fmla="*/ 19050 h 13"/>
              <a:gd name="T60" fmla="*/ 6350 w 14"/>
              <a:gd name="T61" fmla="*/ 20638 h 13"/>
              <a:gd name="T62" fmla="*/ 9525 w 14"/>
              <a:gd name="T63" fmla="*/ 20638 h 13"/>
              <a:gd name="T64" fmla="*/ 11113 w 14"/>
              <a:gd name="T65" fmla="*/ 20638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3"/>
              <a:gd name="T101" fmla="*/ 14 w 14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3">
                <a:moveTo>
                  <a:pt x="7" y="13"/>
                </a:moveTo>
                <a:lnTo>
                  <a:pt x="8" y="13"/>
                </a:lnTo>
                <a:lnTo>
                  <a:pt x="9" y="13"/>
                </a:lnTo>
                <a:lnTo>
                  <a:pt x="10" y="12"/>
                </a:lnTo>
                <a:lnTo>
                  <a:pt x="11" y="11"/>
                </a:lnTo>
                <a:lnTo>
                  <a:pt x="13" y="11"/>
                </a:lnTo>
                <a:lnTo>
                  <a:pt x="13" y="10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1" y="2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2"/>
                </a:lnTo>
                <a:lnTo>
                  <a:pt x="1" y="3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6" y="13"/>
                </a:lnTo>
                <a:lnTo>
                  <a:pt x="7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3" name="Freeform 44"/>
          <p:cNvSpPr>
            <a:spLocks/>
          </p:cNvSpPr>
          <p:nvPr/>
        </p:nvSpPr>
        <p:spPr bwMode="auto">
          <a:xfrm>
            <a:off x="2235100" y="4838824"/>
            <a:ext cx="11113" cy="11113"/>
          </a:xfrm>
          <a:custGeom>
            <a:avLst/>
            <a:gdLst>
              <a:gd name="T0" fmla="*/ 4763 w 7"/>
              <a:gd name="T1" fmla="*/ 11113 h 7"/>
              <a:gd name="T2" fmla="*/ 7938 w 7"/>
              <a:gd name="T3" fmla="*/ 9525 h 7"/>
              <a:gd name="T4" fmla="*/ 9525 w 7"/>
              <a:gd name="T5" fmla="*/ 9525 h 7"/>
              <a:gd name="T6" fmla="*/ 9525 w 7"/>
              <a:gd name="T7" fmla="*/ 7938 h 7"/>
              <a:gd name="T8" fmla="*/ 11113 w 7"/>
              <a:gd name="T9" fmla="*/ 6350 h 7"/>
              <a:gd name="T10" fmla="*/ 9525 w 7"/>
              <a:gd name="T11" fmla="*/ 3175 h 7"/>
              <a:gd name="T12" fmla="*/ 9525 w 7"/>
              <a:gd name="T13" fmla="*/ 3175 h 7"/>
              <a:gd name="T14" fmla="*/ 7938 w 7"/>
              <a:gd name="T15" fmla="*/ 0 h 7"/>
              <a:gd name="T16" fmla="*/ 4763 w 7"/>
              <a:gd name="T17" fmla="*/ 0 h 7"/>
              <a:gd name="T18" fmla="*/ 3175 w 7"/>
              <a:gd name="T19" fmla="*/ 0 h 7"/>
              <a:gd name="T20" fmla="*/ 1588 w 7"/>
              <a:gd name="T21" fmla="*/ 3175 h 7"/>
              <a:gd name="T22" fmla="*/ 0 w 7"/>
              <a:gd name="T23" fmla="*/ 3175 h 7"/>
              <a:gd name="T24" fmla="*/ 0 w 7"/>
              <a:gd name="T25" fmla="*/ 6350 h 7"/>
              <a:gd name="T26" fmla="*/ 0 w 7"/>
              <a:gd name="T27" fmla="*/ 7938 h 7"/>
              <a:gd name="T28" fmla="*/ 1588 w 7"/>
              <a:gd name="T29" fmla="*/ 9525 h 7"/>
              <a:gd name="T30" fmla="*/ 3175 w 7"/>
              <a:gd name="T31" fmla="*/ 9525 h 7"/>
              <a:gd name="T32" fmla="*/ 4763 w 7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2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4" name="Freeform 45"/>
          <p:cNvSpPr>
            <a:spLocks/>
          </p:cNvSpPr>
          <p:nvPr/>
        </p:nvSpPr>
        <p:spPr bwMode="auto">
          <a:xfrm>
            <a:off x="2254150" y="4838824"/>
            <a:ext cx="7938" cy="11113"/>
          </a:xfrm>
          <a:custGeom>
            <a:avLst/>
            <a:gdLst>
              <a:gd name="T0" fmla="*/ 4763 w 5"/>
              <a:gd name="T1" fmla="*/ 11113 h 7"/>
              <a:gd name="T2" fmla="*/ 6350 w 5"/>
              <a:gd name="T3" fmla="*/ 11113 h 7"/>
              <a:gd name="T4" fmla="*/ 7938 w 5"/>
              <a:gd name="T5" fmla="*/ 9525 h 7"/>
              <a:gd name="T6" fmla="*/ 7938 w 5"/>
              <a:gd name="T7" fmla="*/ 7938 h 7"/>
              <a:gd name="T8" fmla="*/ 7938 w 5"/>
              <a:gd name="T9" fmla="*/ 6350 h 7"/>
              <a:gd name="T10" fmla="*/ 7938 w 5"/>
              <a:gd name="T11" fmla="*/ 4763 h 7"/>
              <a:gd name="T12" fmla="*/ 7938 w 5"/>
              <a:gd name="T13" fmla="*/ 3175 h 7"/>
              <a:gd name="T14" fmla="*/ 6350 w 5"/>
              <a:gd name="T15" fmla="*/ 0 h 7"/>
              <a:gd name="T16" fmla="*/ 4763 w 5"/>
              <a:gd name="T17" fmla="*/ 0 h 7"/>
              <a:gd name="T18" fmla="*/ 3175 w 5"/>
              <a:gd name="T19" fmla="*/ 0 h 7"/>
              <a:gd name="T20" fmla="*/ 1588 w 5"/>
              <a:gd name="T21" fmla="*/ 3175 h 7"/>
              <a:gd name="T22" fmla="*/ 0 w 5"/>
              <a:gd name="T23" fmla="*/ 4763 h 7"/>
              <a:gd name="T24" fmla="*/ 0 w 5"/>
              <a:gd name="T25" fmla="*/ 6350 h 7"/>
              <a:gd name="T26" fmla="*/ 0 w 5"/>
              <a:gd name="T27" fmla="*/ 7938 h 7"/>
              <a:gd name="T28" fmla="*/ 1588 w 5"/>
              <a:gd name="T29" fmla="*/ 9525 h 7"/>
              <a:gd name="T30" fmla="*/ 3175 w 5"/>
              <a:gd name="T31" fmla="*/ 11113 h 7"/>
              <a:gd name="T32" fmla="*/ 4763 w 5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5" name="Freeform 46"/>
          <p:cNvSpPr>
            <a:spLocks/>
          </p:cNvSpPr>
          <p:nvPr/>
        </p:nvSpPr>
        <p:spPr bwMode="auto">
          <a:xfrm>
            <a:off x="2181125" y="4692774"/>
            <a:ext cx="30163" cy="146050"/>
          </a:xfrm>
          <a:custGeom>
            <a:avLst/>
            <a:gdLst>
              <a:gd name="T0" fmla="*/ 9525 w 19"/>
              <a:gd name="T1" fmla="*/ 1588 h 92"/>
              <a:gd name="T2" fmla="*/ 9525 w 19"/>
              <a:gd name="T3" fmla="*/ 6350 h 92"/>
              <a:gd name="T4" fmla="*/ 6350 w 19"/>
              <a:gd name="T5" fmla="*/ 12700 h 92"/>
              <a:gd name="T6" fmla="*/ 3175 w 19"/>
              <a:gd name="T7" fmla="*/ 25400 h 92"/>
              <a:gd name="T8" fmla="*/ 1588 w 19"/>
              <a:gd name="T9" fmla="*/ 44450 h 92"/>
              <a:gd name="T10" fmla="*/ 0 w 19"/>
              <a:gd name="T11" fmla="*/ 65088 h 92"/>
              <a:gd name="T12" fmla="*/ 0 w 19"/>
              <a:gd name="T13" fmla="*/ 88900 h 92"/>
              <a:gd name="T14" fmla="*/ 1588 w 19"/>
              <a:gd name="T15" fmla="*/ 117475 h 92"/>
              <a:gd name="T16" fmla="*/ 7938 w 19"/>
              <a:gd name="T17" fmla="*/ 146050 h 92"/>
              <a:gd name="T18" fmla="*/ 30163 w 19"/>
              <a:gd name="T19" fmla="*/ 144463 h 92"/>
              <a:gd name="T20" fmla="*/ 28575 w 19"/>
              <a:gd name="T21" fmla="*/ 141288 h 92"/>
              <a:gd name="T22" fmla="*/ 25400 w 19"/>
              <a:gd name="T23" fmla="*/ 128588 h 92"/>
              <a:gd name="T24" fmla="*/ 23813 w 19"/>
              <a:gd name="T25" fmla="*/ 111125 h 92"/>
              <a:gd name="T26" fmla="*/ 22225 w 19"/>
              <a:gd name="T27" fmla="*/ 88900 h 92"/>
              <a:gd name="T28" fmla="*/ 20638 w 19"/>
              <a:gd name="T29" fmla="*/ 66675 h 92"/>
              <a:gd name="T30" fmla="*/ 20638 w 19"/>
              <a:gd name="T31" fmla="*/ 42862 h 92"/>
              <a:gd name="T32" fmla="*/ 23813 w 19"/>
              <a:gd name="T33" fmla="*/ 20637 h 92"/>
              <a:gd name="T34" fmla="*/ 30163 w 19"/>
              <a:gd name="T35" fmla="*/ 1588 h 92"/>
              <a:gd name="T36" fmla="*/ 30163 w 19"/>
              <a:gd name="T37" fmla="*/ 0 h 92"/>
              <a:gd name="T38" fmla="*/ 30163 w 19"/>
              <a:gd name="T39" fmla="*/ 0 h 92"/>
              <a:gd name="T40" fmla="*/ 30163 w 19"/>
              <a:gd name="T41" fmla="*/ 0 h 92"/>
              <a:gd name="T42" fmla="*/ 28575 w 19"/>
              <a:gd name="T43" fmla="*/ 0 h 92"/>
              <a:gd name="T44" fmla="*/ 25400 w 19"/>
              <a:gd name="T45" fmla="*/ 0 h 92"/>
              <a:gd name="T46" fmla="*/ 22225 w 19"/>
              <a:gd name="T47" fmla="*/ 0 h 92"/>
              <a:gd name="T48" fmla="*/ 17463 w 19"/>
              <a:gd name="T49" fmla="*/ 0 h 92"/>
              <a:gd name="T50" fmla="*/ 9525 w 19"/>
              <a:gd name="T51" fmla="*/ 1588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4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6"/>
                </a:lnTo>
                <a:lnTo>
                  <a:pt x="1" y="74"/>
                </a:lnTo>
                <a:lnTo>
                  <a:pt x="5" y="92"/>
                </a:lnTo>
                <a:lnTo>
                  <a:pt x="19" y="91"/>
                </a:lnTo>
                <a:lnTo>
                  <a:pt x="18" y="89"/>
                </a:lnTo>
                <a:lnTo>
                  <a:pt x="16" y="81"/>
                </a:lnTo>
                <a:lnTo>
                  <a:pt x="15" y="70"/>
                </a:lnTo>
                <a:lnTo>
                  <a:pt x="14" y="56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6" name="Freeform 47"/>
          <p:cNvSpPr>
            <a:spLocks/>
          </p:cNvSpPr>
          <p:nvPr/>
        </p:nvSpPr>
        <p:spPr bwMode="auto">
          <a:xfrm>
            <a:off x="2336700" y="4673724"/>
            <a:ext cx="42863" cy="163513"/>
          </a:xfrm>
          <a:custGeom>
            <a:avLst/>
            <a:gdLst>
              <a:gd name="T0" fmla="*/ 42863 w 27"/>
              <a:gd name="T1" fmla="*/ 0 h 103"/>
              <a:gd name="T2" fmla="*/ 41275 w 27"/>
              <a:gd name="T3" fmla="*/ 3175 h 103"/>
              <a:gd name="T4" fmla="*/ 39688 w 27"/>
              <a:gd name="T5" fmla="*/ 6350 h 103"/>
              <a:gd name="T6" fmla="*/ 34925 w 27"/>
              <a:gd name="T7" fmla="*/ 15875 h 103"/>
              <a:gd name="T8" fmla="*/ 31750 w 27"/>
              <a:gd name="T9" fmla="*/ 28575 h 103"/>
              <a:gd name="T10" fmla="*/ 28575 w 27"/>
              <a:gd name="T11" fmla="*/ 50800 h 103"/>
              <a:gd name="T12" fmla="*/ 25400 w 27"/>
              <a:gd name="T13" fmla="*/ 77788 h 103"/>
              <a:gd name="T14" fmla="*/ 28575 w 27"/>
              <a:gd name="T15" fmla="*/ 115888 h 103"/>
              <a:gd name="T16" fmla="*/ 31750 w 27"/>
              <a:gd name="T17" fmla="*/ 163513 h 103"/>
              <a:gd name="T18" fmla="*/ 7938 w 27"/>
              <a:gd name="T19" fmla="*/ 163513 h 103"/>
              <a:gd name="T20" fmla="*/ 7938 w 27"/>
              <a:gd name="T21" fmla="*/ 160338 h 103"/>
              <a:gd name="T22" fmla="*/ 6350 w 27"/>
              <a:gd name="T23" fmla="*/ 146050 h 103"/>
              <a:gd name="T24" fmla="*/ 3175 w 27"/>
              <a:gd name="T25" fmla="*/ 127000 h 103"/>
              <a:gd name="T26" fmla="*/ 1588 w 27"/>
              <a:gd name="T27" fmla="*/ 103188 h 103"/>
              <a:gd name="T28" fmla="*/ 0 w 27"/>
              <a:gd name="T29" fmla="*/ 74613 h 103"/>
              <a:gd name="T30" fmla="*/ 1588 w 27"/>
              <a:gd name="T31" fmla="*/ 49213 h 103"/>
              <a:gd name="T32" fmla="*/ 6350 w 27"/>
              <a:gd name="T33" fmla="*/ 22225 h 103"/>
              <a:gd name="T34" fmla="*/ 14288 w 27"/>
              <a:gd name="T35" fmla="*/ 0 h 103"/>
              <a:gd name="T36" fmla="*/ 42863 w 27"/>
              <a:gd name="T37" fmla="*/ 0 h 1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3"/>
              <a:gd name="T59" fmla="*/ 27 w 27"/>
              <a:gd name="T60" fmla="*/ 103 h 1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3">
                <a:moveTo>
                  <a:pt x="27" y="0"/>
                </a:moveTo>
                <a:lnTo>
                  <a:pt x="26" y="2"/>
                </a:lnTo>
                <a:lnTo>
                  <a:pt x="25" y="4"/>
                </a:lnTo>
                <a:lnTo>
                  <a:pt x="22" y="10"/>
                </a:lnTo>
                <a:lnTo>
                  <a:pt x="20" y="18"/>
                </a:lnTo>
                <a:lnTo>
                  <a:pt x="18" y="32"/>
                </a:lnTo>
                <a:lnTo>
                  <a:pt x="16" y="49"/>
                </a:lnTo>
                <a:lnTo>
                  <a:pt x="18" y="73"/>
                </a:lnTo>
                <a:lnTo>
                  <a:pt x="20" y="103"/>
                </a:lnTo>
                <a:lnTo>
                  <a:pt x="5" y="103"/>
                </a:lnTo>
                <a:lnTo>
                  <a:pt x="5" y="101"/>
                </a:lnTo>
                <a:lnTo>
                  <a:pt x="4" y="92"/>
                </a:lnTo>
                <a:lnTo>
                  <a:pt x="2" y="80"/>
                </a:lnTo>
                <a:lnTo>
                  <a:pt x="1" y="65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7" name="Freeform 48"/>
          <p:cNvSpPr>
            <a:spLocks/>
          </p:cNvSpPr>
          <p:nvPr/>
        </p:nvSpPr>
        <p:spPr bwMode="auto">
          <a:xfrm>
            <a:off x="2181125" y="4700712"/>
            <a:ext cx="28575" cy="127000"/>
          </a:xfrm>
          <a:custGeom>
            <a:avLst/>
            <a:gdLst>
              <a:gd name="T0" fmla="*/ 9525 w 18"/>
              <a:gd name="T1" fmla="*/ 3175 h 80"/>
              <a:gd name="T2" fmla="*/ 9525 w 18"/>
              <a:gd name="T3" fmla="*/ 4762 h 80"/>
              <a:gd name="T4" fmla="*/ 7937 w 18"/>
              <a:gd name="T5" fmla="*/ 12700 h 80"/>
              <a:gd name="T6" fmla="*/ 3175 w 18"/>
              <a:gd name="T7" fmla="*/ 23812 h 80"/>
              <a:gd name="T8" fmla="*/ 1588 w 18"/>
              <a:gd name="T9" fmla="*/ 38100 h 80"/>
              <a:gd name="T10" fmla="*/ 0 w 18"/>
              <a:gd name="T11" fmla="*/ 57150 h 80"/>
              <a:gd name="T12" fmla="*/ 1588 w 18"/>
              <a:gd name="T13" fmla="*/ 79375 h 80"/>
              <a:gd name="T14" fmla="*/ 3175 w 18"/>
              <a:gd name="T15" fmla="*/ 103188 h 80"/>
              <a:gd name="T16" fmla="*/ 7937 w 18"/>
              <a:gd name="T17" fmla="*/ 127000 h 80"/>
              <a:gd name="T18" fmla="*/ 25400 w 18"/>
              <a:gd name="T19" fmla="*/ 127000 h 80"/>
              <a:gd name="T20" fmla="*/ 25400 w 18"/>
              <a:gd name="T21" fmla="*/ 123825 h 80"/>
              <a:gd name="T22" fmla="*/ 23812 w 18"/>
              <a:gd name="T23" fmla="*/ 112713 h 80"/>
              <a:gd name="T24" fmla="*/ 22225 w 18"/>
              <a:gd name="T25" fmla="*/ 98425 h 80"/>
              <a:gd name="T26" fmla="*/ 20637 w 18"/>
              <a:gd name="T27" fmla="*/ 79375 h 80"/>
              <a:gd name="T28" fmla="*/ 19050 w 18"/>
              <a:gd name="T29" fmla="*/ 58738 h 80"/>
              <a:gd name="T30" fmla="*/ 19050 w 18"/>
              <a:gd name="T31" fmla="*/ 38100 h 80"/>
              <a:gd name="T32" fmla="*/ 22225 w 18"/>
              <a:gd name="T33" fmla="*/ 17462 h 80"/>
              <a:gd name="T34" fmla="*/ 28575 w 18"/>
              <a:gd name="T35" fmla="*/ 1588 h 80"/>
              <a:gd name="T36" fmla="*/ 28575 w 18"/>
              <a:gd name="T37" fmla="*/ 1588 h 80"/>
              <a:gd name="T38" fmla="*/ 28575 w 18"/>
              <a:gd name="T39" fmla="*/ 1588 h 80"/>
              <a:gd name="T40" fmla="*/ 28575 w 18"/>
              <a:gd name="T41" fmla="*/ 1588 h 80"/>
              <a:gd name="T42" fmla="*/ 25400 w 18"/>
              <a:gd name="T43" fmla="*/ 0 h 80"/>
              <a:gd name="T44" fmla="*/ 23812 w 18"/>
              <a:gd name="T45" fmla="*/ 0 h 80"/>
              <a:gd name="T46" fmla="*/ 20637 w 18"/>
              <a:gd name="T47" fmla="*/ 0 h 80"/>
              <a:gd name="T48" fmla="*/ 14288 w 18"/>
              <a:gd name="T49" fmla="*/ 1588 h 80"/>
              <a:gd name="T50" fmla="*/ 9525 w 18"/>
              <a:gd name="T51" fmla="*/ 3175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0"/>
              <a:gd name="T80" fmla="*/ 18 w 18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0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4"/>
                </a:lnTo>
                <a:lnTo>
                  <a:pt x="0" y="36"/>
                </a:lnTo>
                <a:lnTo>
                  <a:pt x="1" y="50"/>
                </a:lnTo>
                <a:lnTo>
                  <a:pt x="2" y="65"/>
                </a:lnTo>
                <a:lnTo>
                  <a:pt x="5" y="80"/>
                </a:lnTo>
                <a:lnTo>
                  <a:pt x="16" y="80"/>
                </a:lnTo>
                <a:lnTo>
                  <a:pt x="16" y="78"/>
                </a:lnTo>
                <a:lnTo>
                  <a:pt x="15" y="71"/>
                </a:lnTo>
                <a:lnTo>
                  <a:pt x="14" y="62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8" name="Freeform 49"/>
          <p:cNvSpPr>
            <a:spLocks/>
          </p:cNvSpPr>
          <p:nvPr/>
        </p:nvSpPr>
        <p:spPr bwMode="auto">
          <a:xfrm>
            <a:off x="2182713" y="4710237"/>
            <a:ext cx="22225" cy="109537"/>
          </a:xfrm>
          <a:custGeom>
            <a:avLst/>
            <a:gdLst>
              <a:gd name="T0" fmla="*/ 7938 w 14"/>
              <a:gd name="T1" fmla="*/ 1587 h 69"/>
              <a:gd name="T2" fmla="*/ 7938 w 14"/>
              <a:gd name="T3" fmla="*/ 3175 h 69"/>
              <a:gd name="T4" fmla="*/ 6350 w 14"/>
              <a:gd name="T5" fmla="*/ 11112 h 69"/>
              <a:gd name="T6" fmla="*/ 4763 w 14"/>
              <a:gd name="T7" fmla="*/ 19050 h 69"/>
              <a:gd name="T8" fmla="*/ 1588 w 14"/>
              <a:gd name="T9" fmla="*/ 33337 h 69"/>
              <a:gd name="T10" fmla="*/ 0 w 14"/>
              <a:gd name="T11" fmla="*/ 47625 h 69"/>
              <a:gd name="T12" fmla="*/ 0 w 14"/>
              <a:gd name="T13" fmla="*/ 66675 h 69"/>
              <a:gd name="T14" fmla="*/ 1588 w 14"/>
              <a:gd name="T15" fmla="*/ 85725 h 69"/>
              <a:gd name="T16" fmla="*/ 6350 w 14"/>
              <a:gd name="T17" fmla="*/ 109537 h 69"/>
              <a:gd name="T18" fmla="*/ 22225 w 14"/>
              <a:gd name="T19" fmla="*/ 106362 h 69"/>
              <a:gd name="T20" fmla="*/ 20638 w 14"/>
              <a:gd name="T21" fmla="*/ 104775 h 69"/>
              <a:gd name="T22" fmla="*/ 20638 w 14"/>
              <a:gd name="T23" fmla="*/ 95250 h 69"/>
              <a:gd name="T24" fmla="*/ 19050 w 14"/>
              <a:gd name="T25" fmla="*/ 82550 h 69"/>
              <a:gd name="T26" fmla="*/ 17463 w 14"/>
              <a:gd name="T27" fmla="*/ 66675 h 69"/>
              <a:gd name="T28" fmla="*/ 15875 w 14"/>
              <a:gd name="T29" fmla="*/ 49212 h 69"/>
              <a:gd name="T30" fmla="*/ 15875 w 14"/>
              <a:gd name="T31" fmla="*/ 30162 h 69"/>
              <a:gd name="T32" fmla="*/ 19050 w 14"/>
              <a:gd name="T33" fmla="*/ 14287 h 69"/>
              <a:gd name="T34" fmla="*/ 22225 w 14"/>
              <a:gd name="T35" fmla="*/ 1587 h 69"/>
              <a:gd name="T36" fmla="*/ 22225 w 14"/>
              <a:gd name="T37" fmla="*/ 1587 h 69"/>
              <a:gd name="T38" fmla="*/ 22225 w 14"/>
              <a:gd name="T39" fmla="*/ 0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7463 w 14"/>
              <a:gd name="T47" fmla="*/ 0 h 69"/>
              <a:gd name="T48" fmla="*/ 12700 w 14"/>
              <a:gd name="T49" fmla="*/ 0 h 69"/>
              <a:gd name="T50" fmla="*/ 7938 w 14"/>
              <a:gd name="T51" fmla="*/ 1587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1"/>
                </a:moveTo>
                <a:lnTo>
                  <a:pt x="5" y="2"/>
                </a:lnTo>
                <a:lnTo>
                  <a:pt x="4" y="7"/>
                </a:lnTo>
                <a:lnTo>
                  <a:pt x="3" y="12"/>
                </a:lnTo>
                <a:lnTo>
                  <a:pt x="1" y="21"/>
                </a:lnTo>
                <a:lnTo>
                  <a:pt x="0" y="30"/>
                </a:lnTo>
                <a:lnTo>
                  <a:pt x="0" y="42"/>
                </a:lnTo>
                <a:lnTo>
                  <a:pt x="1" y="54"/>
                </a:lnTo>
                <a:lnTo>
                  <a:pt x="4" y="69"/>
                </a:lnTo>
                <a:lnTo>
                  <a:pt x="14" y="67"/>
                </a:lnTo>
                <a:lnTo>
                  <a:pt x="13" y="66"/>
                </a:lnTo>
                <a:lnTo>
                  <a:pt x="13" y="60"/>
                </a:lnTo>
                <a:lnTo>
                  <a:pt x="12" y="52"/>
                </a:lnTo>
                <a:lnTo>
                  <a:pt x="11" y="42"/>
                </a:lnTo>
                <a:lnTo>
                  <a:pt x="10" y="31"/>
                </a:lnTo>
                <a:lnTo>
                  <a:pt x="10" y="19"/>
                </a:lnTo>
                <a:lnTo>
                  <a:pt x="12" y="9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1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19" name="Freeform 50"/>
          <p:cNvSpPr>
            <a:spLocks/>
          </p:cNvSpPr>
          <p:nvPr/>
        </p:nvSpPr>
        <p:spPr bwMode="auto">
          <a:xfrm>
            <a:off x="2184300" y="4718174"/>
            <a:ext cx="19050" cy="88900"/>
          </a:xfrm>
          <a:custGeom>
            <a:avLst/>
            <a:gdLst>
              <a:gd name="T0" fmla="*/ 6350 w 12"/>
              <a:gd name="T1" fmla="*/ 3175 h 56"/>
              <a:gd name="T2" fmla="*/ 4763 w 12"/>
              <a:gd name="T3" fmla="*/ 3175 h 56"/>
              <a:gd name="T4" fmla="*/ 4763 w 12"/>
              <a:gd name="T5" fmla="*/ 7938 h 56"/>
              <a:gd name="T6" fmla="*/ 3175 w 12"/>
              <a:gd name="T7" fmla="*/ 17463 h 56"/>
              <a:gd name="T8" fmla="*/ 0 w 12"/>
              <a:gd name="T9" fmla="*/ 26988 h 56"/>
              <a:gd name="T10" fmla="*/ 0 w 12"/>
              <a:gd name="T11" fmla="*/ 39688 h 56"/>
              <a:gd name="T12" fmla="*/ 0 w 12"/>
              <a:gd name="T13" fmla="*/ 55563 h 56"/>
              <a:gd name="T14" fmla="*/ 3175 w 12"/>
              <a:gd name="T15" fmla="*/ 73025 h 56"/>
              <a:gd name="T16" fmla="*/ 4763 w 12"/>
              <a:gd name="T17" fmla="*/ 88900 h 56"/>
              <a:gd name="T18" fmla="*/ 17463 w 12"/>
              <a:gd name="T19" fmla="*/ 88900 h 56"/>
              <a:gd name="T20" fmla="*/ 17463 w 12"/>
              <a:gd name="T21" fmla="*/ 87313 h 56"/>
              <a:gd name="T22" fmla="*/ 15875 w 12"/>
              <a:gd name="T23" fmla="*/ 80963 h 56"/>
              <a:gd name="T24" fmla="*/ 15875 w 12"/>
              <a:gd name="T25" fmla="*/ 69850 h 56"/>
              <a:gd name="T26" fmla="*/ 14288 w 12"/>
              <a:gd name="T27" fmla="*/ 55563 h 56"/>
              <a:gd name="T28" fmla="*/ 11112 w 12"/>
              <a:gd name="T29" fmla="*/ 41275 h 56"/>
              <a:gd name="T30" fmla="*/ 14288 w 12"/>
              <a:gd name="T31" fmla="*/ 26988 h 56"/>
              <a:gd name="T32" fmla="*/ 15875 w 12"/>
              <a:gd name="T33" fmla="*/ 11113 h 56"/>
              <a:gd name="T34" fmla="*/ 19050 w 12"/>
              <a:gd name="T35" fmla="*/ 0 h 56"/>
              <a:gd name="T36" fmla="*/ 19050 w 12"/>
              <a:gd name="T37" fmla="*/ 0 h 56"/>
              <a:gd name="T38" fmla="*/ 19050 w 12"/>
              <a:gd name="T39" fmla="*/ 0 h 56"/>
              <a:gd name="T40" fmla="*/ 19050 w 12"/>
              <a:gd name="T41" fmla="*/ 0 h 56"/>
              <a:gd name="T42" fmla="*/ 17463 w 12"/>
              <a:gd name="T43" fmla="*/ 0 h 56"/>
              <a:gd name="T44" fmla="*/ 15875 w 12"/>
              <a:gd name="T45" fmla="*/ 0 h 56"/>
              <a:gd name="T46" fmla="*/ 14288 w 12"/>
              <a:gd name="T47" fmla="*/ 0 h 56"/>
              <a:gd name="T48" fmla="*/ 9525 w 12"/>
              <a:gd name="T49" fmla="*/ 0 h 56"/>
              <a:gd name="T50" fmla="*/ 6350 w 12"/>
              <a:gd name="T51" fmla="*/ 3175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6"/>
              <a:gd name="T80" fmla="*/ 12 w 1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6">
                <a:moveTo>
                  <a:pt x="4" y="2"/>
                </a:moveTo>
                <a:lnTo>
                  <a:pt x="3" y="2"/>
                </a:lnTo>
                <a:lnTo>
                  <a:pt x="3" y="5"/>
                </a:lnTo>
                <a:lnTo>
                  <a:pt x="2" y="11"/>
                </a:lnTo>
                <a:lnTo>
                  <a:pt x="0" y="17"/>
                </a:lnTo>
                <a:lnTo>
                  <a:pt x="0" y="25"/>
                </a:lnTo>
                <a:lnTo>
                  <a:pt x="0" y="35"/>
                </a:lnTo>
                <a:lnTo>
                  <a:pt x="2" y="46"/>
                </a:lnTo>
                <a:lnTo>
                  <a:pt x="3" y="56"/>
                </a:lnTo>
                <a:lnTo>
                  <a:pt x="11" y="56"/>
                </a:lnTo>
                <a:lnTo>
                  <a:pt x="11" y="55"/>
                </a:lnTo>
                <a:lnTo>
                  <a:pt x="10" y="51"/>
                </a:lnTo>
                <a:lnTo>
                  <a:pt x="10" y="44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7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0" name="Freeform 51"/>
          <p:cNvSpPr>
            <a:spLocks/>
          </p:cNvSpPr>
          <p:nvPr/>
        </p:nvSpPr>
        <p:spPr bwMode="auto">
          <a:xfrm>
            <a:off x="2184300" y="4726112"/>
            <a:ext cx="15875" cy="73025"/>
          </a:xfrm>
          <a:custGeom>
            <a:avLst/>
            <a:gdLst>
              <a:gd name="T0" fmla="*/ 6350 w 10"/>
              <a:gd name="T1" fmla="*/ 1588 h 46"/>
              <a:gd name="T2" fmla="*/ 4762 w 10"/>
              <a:gd name="T3" fmla="*/ 3175 h 46"/>
              <a:gd name="T4" fmla="*/ 4762 w 10"/>
              <a:gd name="T5" fmla="*/ 7938 h 46"/>
              <a:gd name="T6" fmla="*/ 3175 w 10"/>
              <a:gd name="T7" fmla="*/ 12700 h 46"/>
              <a:gd name="T8" fmla="*/ 3175 w 10"/>
              <a:gd name="T9" fmla="*/ 22225 h 46"/>
              <a:gd name="T10" fmla="*/ 0 w 10"/>
              <a:gd name="T11" fmla="*/ 33338 h 46"/>
              <a:gd name="T12" fmla="*/ 0 w 10"/>
              <a:gd name="T13" fmla="*/ 44450 h 46"/>
              <a:gd name="T14" fmla="*/ 3175 w 10"/>
              <a:gd name="T15" fmla="*/ 57150 h 46"/>
              <a:gd name="T16" fmla="*/ 4762 w 10"/>
              <a:gd name="T17" fmla="*/ 73025 h 46"/>
              <a:gd name="T18" fmla="*/ 15875 w 10"/>
              <a:gd name="T19" fmla="*/ 73025 h 46"/>
              <a:gd name="T20" fmla="*/ 15875 w 10"/>
              <a:gd name="T21" fmla="*/ 68263 h 46"/>
              <a:gd name="T22" fmla="*/ 14288 w 10"/>
              <a:gd name="T23" fmla="*/ 63500 h 46"/>
              <a:gd name="T24" fmla="*/ 11112 w 10"/>
              <a:gd name="T25" fmla="*/ 55563 h 46"/>
              <a:gd name="T26" fmla="*/ 11112 w 10"/>
              <a:gd name="T27" fmla="*/ 44450 h 46"/>
              <a:gd name="T28" fmla="*/ 9525 w 10"/>
              <a:gd name="T29" fmla="*/ 33338 h 46"/>
              <a:gd name="T30" fmla="*/ 11112 w 10"/>
              <a:gd name="T31" fmla="*/ 22225 h 46"/>
              <a:gd name="T32" fmla="*/ 11112 w 10"/>
              <a:gd name="T33" fmla="*/ 11112 h 46"/>
              <a:gd name="T34" fmla="*/ 15875 w 10"/>
              <a:gd name="T35" fmla="*/ 1588 h 46"/>
              <a:gd name="T36" fmla="*/ 15875 w 10"/>
              <a:gd name="T37" fmla="*/ 1588 h 46"/>
              <a:gd name="T38" fmla="*/ 15875 w 10"/>
              <a:gd name="T39" fmla="*/ 1588 h 46"/>
              <a:gd name="T40" fmla="*/ 15875 w 10"/>
              <a:gd name="T41" fmla="*/ 0 h 46"/>
              <a:gd name="T42" fmla="*/ 15875 w 10"/>
              <a:gd name="T43" fmla="*/ 0 h 46"/>
              <a:gd name="T44" fmla="*/ 14288 w 10"/>
              <a:gd name="T45" fmla="*/ 0 h 46"/>
              <a:gd name="T46" fmla="*/ 11112 w 10"/>
              <a:gd name="T47" fmla="*/ 0 h 46"/>
              <a:gd name="T48" fmla="*/ 9525 w 10"/>
              <a:gd name="T49" fmla="*/ 1588 h 46"/>
              <a:gd name="T50" fmla="*/ 6350 w 10"/>
              <a:gd name="T51" fmla="*/ 1588 h 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6"/>
              <a:gd name="T80" fmla="*/ 10 w 10"/>
              <a:gd name="T81" fmla="*/ 46 h 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6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8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6"/>
                </a:lnTo>
                <a:lnTo>
                  <a:pt x="3" y="46"/>
                </a:lnTo>
                <a:lnTo>
                  <a:pt x="10" y="46"/>
                </a:lnTo>
                <a:lnTo>
                  <a:pt x="10" y="43"/>
                </a:lnTo>
                <a:lnTo>
                  <a:pt x="9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1" name="Freeform 52"/>
          <p:cNvSpPr>
            <a:spLocks/>
          </p:cNvSpPr>
          <p:nvPr/>
        </p:nvSpPr>
        <p:spPr bwMode="auto">
          <a:xfrm>
            <a:off x="2187475" y="4735637"/>
            <a:ext cx="11113" cy="52387"/>
          </a:xfrm>
          <a:custGeom>
            <a:avLst/>
            <a:gdLst>
              <a:gd name="T0" fmla="*/ 3175 w 7"/>
              <a:gd name="T1" fmla="*/ 1587 h 33"/>
              <a:gd name="T2" fmla="*/ 1588 w 7"/>
              <a:gd name="T3" fmla="*/ 1587 h 33"/>
              <a:gd name="T4" fmla="*/ 1588 w 7"/>
              <a:gd name="T5" fmla="*/ 4762 h 33"/>
              <a:gd name="T6" fmla="*/ 0 w 7"/>
              <a:gd name="T7" fmla="*/ 9525 h 33"/>
              <a:gd name="T8" fmla="*/ 0 w 7"/>
              <a:gd name="T9" fmla="*/ 15875 h 33"/>
              <a:gd name="T10" fmla="*/ 0 w 7"/>
              <a:gd name="T11" fmla="*/ 23812 h 33"/>
              <a:gd name="T12" fmla="*/ 0 w 7"/>
              <a:gd name="T13" fmla="*/ 31750 h 33"/>
              <a:gd name="T14" fmla="*/ 0 w 7"/>
              <a:gd name="T15" fmla="*/ 42862 h 33"/>
              <a:gd name="T16" fmla="*/ 1588 w 7"/>
              <a:gd name="T17" fmla="*/ 52387 h 33"/>
              <a:gd name="T18" fmla="*/ 7938 w 7"/>
              <a:gd name="T19" fmla="*/ 52387 h 33"/>
              <a:gd name="T20" fmla="*/ 7938 w 7"/>
              <a:gd name="T21" fmla="*/ 49212 h 33"/>
              <a:gd name="T22" fmla="*/ 7938 w 7"/>
              <a:gd name="T23" fmla="*/ 46037 h 33"/>
              <a:gd name="T24" fmla="*/ 6350 w 7"/>
              <a:gd name="T25" fmla="*/ 41275 h 33"/>
              <a:gd name="T26" fmla="*/ 6350 w 7"/>
              <a:gd name="T27" fmla="*/ 31750 h 33"/>
              <a:gd name="T28" fmla="*/ 6350 w 7"/>
              <a:gd name="T29" fmla="*/ 23812 h 33"/>
              <a:gd name="T30" fmla="*/ 6350 w 7"/>
              <a:gd name="T31" fmla="*/ 14287 h 33"/>
              <a:gd name="T32" fmla="*/ 6350 w 7"/>
              <a:gd name="T33" fmla="*/ 7937 h 33"/>
              <a:gd name="T34" fmla="*/ 11113 w 7"/>
              <a:gd name="T35" fmla="*/ 0 h 33"/>
              <a:gd name="T36" fmla="*/ 11113 w 7"/>
              <a:gd name="T37" fmla="*/ 0 h 33"/>
              <a:gd name="T38" fmla="*/ 11113 w 7"/>
              <a:gd name="T39" fmla="*/ 0 h 33"/>
              <a:gd name="T40" fmla="*/ 7938 w 7"/>
              <a:gd name="T41" fmla="*/ 0 h 33"/>
              <a:gd name="T42" fmla="*/ 7938 w 7"/>
              <a:gd name="T43" fmla="*/ 0 h 33"/>
              <a:gd name="T44" fmla="*/ 7938 w 7"/>
              <a:gd name="T45" fmla="*/ 0 h 33"/>
              <a:gd name="T46" fmla="*/ 6350 w 7"/>
              <a:gd name="T47" fmla="*/ 0 h 33"/>
              <a:gd name="T48" fmla="*/ 4763 w 7"/>
              <a:gd name="T49" fmla="*/ 0 h 33"/>
              <a:gd name="T50" fmla="*/ 3175 w 7"/>
              <a:gd name="T51" fmla="*/ 1587 h 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3"/>
              <a:gd name="T80" fmla="*/ 7 w 7"/>
              <a:gd name="T81" fmla="*/ 33 h 3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3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1" y="33"/>
                </a:lnTo>
                <a:lnTo>
                  <a:pt x="5" y="33"/>
                </a:lnTo>
                <a:lnTo>
                  <a:pt x="5" y="31"/>
                </a:lnTo>
                <a:lnTo>
                  <a:pt x="5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4" y="9"/>
                </a:lnTo>
                <a:lnTo>
                  <a:pt x="4" y="5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2" name="Freeform 53"/>
          <p:cNvSpPr>
            <a:spLocks/>
          </p:cNvSpPr>
          <p:nvPr/>
        </p:nvSpPr>
        <p:spPr bwMode="auto">
          <a:xfrm>
            <a:off x="2338288" y="4683249"/>
            <a:ext cx="38100" cy="142875"/>
          </a:xfrm>
          <a:custGeom>
            <a:avLst/>
            <a:gdLst>
              <a:gd name="T0" fmla="*/ 38100 w 24"/>
              <a:gd name="T1" fmla="*/ 1588 h 90"/>
              <a:gd name="T2" fmla="*/ 34925 w 24"/>
              <a:gd name="T3" fmla="*/ 1588 h 90"/>
              <a:gd name="T4" fmla="*/ 33338 w 24"/>
              <a:gd name="T5" fmla="*/ 6350 h 90"/>
              <a:gd name="T6" fmla="*/ 30163 w 24"/>
              <a:gd name="T7" fmla="*/ 12700 h 90"/>
              <a:gd name="T8" fmla="*/ 26988 w 24"/>
              <a:gd name="T9" fmla="*/ 26988 h 90"/>
              <a:gd name="T10" fmla="*/ 23812 w 24"/>
              <a:gd name="T11" fmla="*/ 44450 h 90"/>
              <a:gd name="T12" fmla="*/ 22225 w 24"/>
              <a:gd name="T13" fmla="*/ 68263 h 90"/>
              <a:gd name="T14" fmla="*/ 23812 w 24"/>
              <a:gd name="T15" fmla="*/ 101600 h 90"/>
              <a:gd name="T16" fmla="*/ 28575 w 24"/>
              <a:gd name="T17" fmla="*/ 142875 h 90"/>
              <a:gd name="T18" fmla="*/ 7938 w 24"/>
              <a:gd name="T19" fmla="*/ 142875 h 90"/>
              <a:gd name="T20" fmla="*/ 6350 w 24"/>
              <a:gd name="T21" fmla="*/ 139700 h 90"/>
              <a:gd name="T22" fmla="*/ 4763 w 24"/>
              <a:gd name="T23" fmla="*/ 128588 h 90"/>
              <a:gd name="T24" fmla="*/ 1588 w 24"/>
              <a:gd name="T25" fmla="*/ 109538 h 90"/>
              <a:gd name="T26" fmla="*/ 0 w 24"/>
              <a:gd name="T27" fmla="*/ 88900 h 90"/>
              <a:gd name="T28" fmla="*/ 0 w 24"/>
              <a:gd name="T29" fmla="*/ 65088 h 90"/>
              <a:gd name="T30" fmla="*/ 1588 w 24"/>
              <a:gd name="T31" fmla="*/ 42862 h 90"/>
              <a:gd name="T32" fmla="*/ 6350 w 24"/>
              <a:gd name="T33" fmla="*/ 20637 h 90"/>
              <a:gd name="T34" fmla="*/ 11112 w 24"/>
              <a:gd name="T35" fmla="*/ 0 h 90"/>
              <a:gd name="T36" fmla="*/ 38100 w 24"/>
              <a:gd name="T37" fmla="*/ 1588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0"/>
              <a:gd name="T59" fmla="*/ 24 w 24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0">
                <a:moveTo>
                  <a:pt x="24" y="1"/>
                </a:moveTo>
                <a:lnTo>
                  <a:pt x="22" y="1"/>
                </a:lnTo>
                <a:lnTo>
                  <a:pt x="21" y="4"/>
                </a:lnTo>
                <a:lnTo>
                  <a:pt x="19" y="8"/>
                </a:lnTo>
                <a:lnTo>
                  <a:pt x="17" y="17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0"/>
                </a:lnTo>
                <a:lnTo>
                  <a:pt x="5" y="90"/>
                </a:lnTo>
                <a:lnTo>
                  <a:pt x="4" y="88"/>
                </a:lnTo>
                <a:lnTo>
                  <a:pt x="3" y="81"/>
                </a:lnTo>
                <a:lnTo>
                  <a:pt x="1" y="69"/>
                </a:lnTo>
                <a:lnTo>
                  <a:pt x="0" y="56"/>
                </a:lnTo>
                <a:lnTo>
                  <a:pt x="0" y="41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3" name="Freeform 54"/>
          <p:cNvSpPr>
            <a:spLocks/>
          </p:cNvSpPr>
          <p:nvPr/>
        </p:nvSpPr>
        <p:spPr bwMode="auto">
          <a:xfrm>
            <a:off x="2339875" y="4694362"/>
            <a:ext cx="30163" cy="120650"/>
          </a:xfrm>
          <a:custGeom>
            <a:avLst/>
            <a:gdLst>
              <a:gd name="T0" fmla="*/ 30163 w 19"/>
              <a:gd name="T1" fmla="*/ 0 h 76"/>
              <a:gd name="T2" fmla="*/ 30163 w 19"/>
              <a:gd name="T3" fmla="*/ 0 h 76"/>
              <a:gd name="T4" fmla="*/ 28575 w 19"/>
              <a:gd name="T5" fmla="*/ 4762 h 76"/>
              <a:gd name="T6" fmla="*/ 26988 w 19"/>
              <a:gd name="T7" fmla="*/ 11112 h 76"/>
              <a:gd name="T8" fmla="*/ 22225 w 19"/>
              <a:gd name="T9" fmla="*/ 20637 h 76"/>
              <a:gd name="T10" fmla="*/ 20638 w 19"/>
              <a:gd name="T11" fmla="*/ 34925 h 76"/>
              <a:gd name="T12" fmla="*/ 19050 w 19"/>
              <a:gd name="T13" fmla="*/ 57150 h 76"/>
              <a:gd name="T14" fmla="*/ 20638 w 19"/>
              <a:gd name="T15" fmla="*/ 85725 h 76"/>
              <a:gd name="T16" fmla="*/ 22225 w 19"/>
              <a:gd name="T17" fmla="*/ 120650 h 76"/>
              <a:gd name="T18" fmla="*/ 6350 w 19"/>
              <a:gd name="T19" fmla="*/ 120650 h 76"/>
              <a:gd name="T20" fmla="*/ 6350 w 19"/>
              <a:gd name="T21" fmla="*/ 117475 h 76"/>
              <a:gd name="T22" fmla="*/ 4763 w 19"/>
              <a:gd name="T23" fmla="*/ 107950 h 76"/>
              <a:gd name="T24" fmla="*/ 3175 w 19"/>
              <a:gd name="T25" fmla="*/ 93662 h 76"/>
              <a:gd name="T26" fmla="*/ 0 w 19"/>
              <a:gd name="T27" fmla="*/ 74612 h 76"/>
              <a:gd name="T28" fmla="*/ 0 w 19"/>
              <a:gd name="T29" fmla="*/ 55563 h 76"/>
              <a:gd name="T30" fmla="*/ 0 w 19"/>
              <a:gd name="T31" fmla="*/ 34925 h 76"/>
              <a:gd name="T32" fmla="*/ 4763 w 19"/>
              <a:gd name="T33" fmla="*/ 15875 h 76"/>
              <a:gd name="T34" fmla="*/ 9525 w 19"/>
              <a:gd name="T35" fmla="*/ 0 h 76"/>
              <a:gd name="T36" fmla="*/ 30163 w 19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6"/>
              <a:gd name="T59" fmla="*/ 19 w 19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6">
                <a:moveTo>
                  <a:pt x="19" y="0"/>
                </a:moveTo>
                <a:lnTo>
                  <a:pt x="19" y="0"/>
                </a:lnTo>
                <a:lnTo>
                  <a:pt x="18" y="3"/>
                </a:lnTo>
                <a:lnTo>
                  <a:pt x="17" y="7"/>
                </a:lnTo>
                <a:lnTo>
                  <a:pt x="14" y="13"/>
                </a:lnTo>
                <a:lnTo>
                  <a:pt x="13" y="22"/>
                </a:lnTo>
                <a:lnTo>
                  <a:pt x="12" y="36"/>
                </a:lnTo>
                <a:lnTo>
                  <a:pt x="13" y="54"/>
                </a:lnTo>
                <a:lnTo>
                  <a:pt x="14" y="76"/>
                </a:lnTo>
                <a:lnTo>
                  <a:pt x="4" y="76"/>
                </a:lnTo>
                <a:lnTo>
                  <a:pt x="4" y="74"/>
                </a:lnTo>
                <a:lnTo>
                  <a:pt x="3" y="68"/>
                </a:lnTo>
                <a:lnTo>
                  <a:pt x="2" y="59"/>
                </a:lnTo>
                <a:lnTo>
                  <a:pt x="0" y="47"/>
                </a:lnTo>
                <a:lnTo>
                  <a:pt x="0" y="35"/>
                </a:lnTo>
                <a:lnTo>
                  <a:pt x="0" y="22"/>
                </a:lnTo>
                <a:lnTo>
                  <a:pt x="3" y="10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4" name="Freeform 55"/>
          <p:cNvSpPr>
            <a:spLocks/>
          </p:cNvSpPr>
          <p:nvPr/>
        </p:nvSpPr>
        <p:spPr bwMode="auto">
          <a:xfrm>
            <a:off x="2343050" y="4703887"/>
            <a:ext cx="23813" cy="100012"/>
          </a:xfrm>
          <a:custGeom>
            <a:avLst/>
            <a:gdLst>
              <a:gd name="T0" fmla="*/ 23813 w 15"/>
              <a:gd name="T1" fmla="*/ 0 h 63"/>
              <a:gd name="T2" fmla="*/ 23813 w 15"/>
              <a:gd name="T3" fmla="*/ 1587 h 63"/>
              <a:gd name="T4" fmla="*/ 22225 w 15"/>
              <a:gd name="T5" fmla="*/ 3175 h 63"/>
              <a:gd name="T6" fmla="*/ 19050 w 15"/>
              <a:gd name="T7" fmla="*/ 9525 h 63"/>
              <a:gd name="T8" fmla="*/ 17463 w 15"/>
              <a:gd name="T9" fmla="*/ 19050 h 63"/>
              <a:gd name="T10" fmla="*/ 15875 w 15"/>
              <a:gd name="T11" fmla="*/ 30162 h 63"/>
              <a:gd name="T12" fmla="*/ 14288 w 15"/>
              <a:gd name="T13" fmla="*/ 47625 h 63"/>
              <a:gd name="T14" fmla="*/ 15875 w 15"/>
              <a:gd name="T15" fmla="*/ 69850 h 63"/>
              <a:gd name="T16" fmla="*/ 17463 w 15"/>
              <a:gd name="T17" fmla="*/ 100012 h 63"/>
              <a:gd name="T18" fmla="*/ 3175 w 15"/>
              <a:gd name="T19" fmla="*/ 100012 h 63"/>
              <a:gd name="T20" fmla="*/ 3175 w 15"/>
              <a:gd name="T21" fmla="*/ 98425 h 63"/>
              <a:gd name="T22" fmla="*/ 1588 w 15"/>
              <a:gd name="T23" fmla="*/ 88900 h 63"/>
              <a:gd name="T24" fmla="*/ 0 w 15"/>
              <a:gd name="T25" fmla="*/ 77787 h 63"/>
              <a:gd name="T26" fmla="*/ 0 w 15"/>
              <a:gd name="T27" fmla="*/ 63500 h 63"/>
              <a:gd name="T28" fmla="*/ 0 w 15"/>
              <a:gd name="T29" fmla="*/ 46037 h 63"/>
              <a:gd name="T30" fmla="*/ 0 w 15"/>
              <a:gd name="T31" fmla="*/ 30162 h 63"/>
              <a:gd name="T32" fmla="*/ 1588 w 15"/>
              <a:gd name="T33" fmla="*/ 12700 h 63"/>
              <a:gd name="T34" fmla="*/ 6350 w 15"/>
              <a:gd name="T35" fmla="*/ 0 h 63"/>
              <a:gd name="T36" fmla="*/ 23813 w 15"/>
              <a:gd name="T37" fmla="*/ 0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3"/>
              <a:gd name="T59" fmla="*/ 15 w 15"/>
              <a:gd name="T60" fmla="*/ 63 h 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3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19"/>
                </a:lnTo>
                <a:lnTo>
                  <a:pt x="9" y="30"/>
                </a:lnTo>
                <a:lnTo>
                  <a:pt x="10" y="44"/>
                </a:lnTo>
                <a:lnTo>
                  <a:pt x="11" y="63"/>
                </a:lnTo>
                <a:lnTo>
                  <a:pt x="2" y="63"/>
                </a:lnTo>
                <a:lnTo>
                  <a:pt x="2" y="62"/>
                </a:lnTo>
                <a:lnTo>
                  <a:pt x="1" y="56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5" name="Freeform 56"/>
          <p:cNvSpPr>
            <a:spLocks/>
          </p:cNvSpPr>
          <p:nvPr/>
        </p:nvSpPr>
        <p:spPr bwMode="auto">
          <a:xfrm>
            <a:off x="2343050" y="4713412"/>
            <a:ext cx="19050" cy="79375"/>
          </a:xfrm>
          <a:custGeom>
            <a:avLst/>
            <a:gdLst>
              <a:gd name="T0" fmla="*/ 19050 w 12"/>
              <a:gd name="T1" fmla="*/ 1588 h 50"/>
              <a:gd name="T2" fmla="*/ 19050 w 12"/>
              <a:gd name="T3" fmla="*/ 1588 h 50"/>
              <a:gd name="T4" fmla="*/ 17463 w 12"/>
              <a:gd name="T5" fmla="*/ 3175 h 50"/>
              <a:gd name="T6" fmla="*/ 15875 w 12"/>
              <a:gd name="T7" fmla="*/ 7938 h 50"/>
              <a:gd name="T8" fmla="*/ 14288 w 12"/>
              <a:gd name="T9" fmla="*/ 14288 h 50"/>
              <a:gd name="T10" fmla="*/ 14288 w 12"/>
              <a:gd name="T11" fmla="*/ 23812 h 50"/>
              <a:gd name="T12" fmla="*/ 12700 w 12"/>
              <a:gd name="T13" fmla="*/ 38100 h 50"/>
              <a:gd name="T14" fmla="*/ 12700 w 12"/>
              <a:gd name="T15" fmla="*/ 57150 h 50"/>
              <a:gd name="T16" fmla="*/ 14288 w 12"/>
              <a:gd name="T17" fmla="*/ 79375 h 50"/>
              <a:gd name="T18" fmla="*/ 3175 w 12"/>
              <a:gd name="T19" fmla="*/ 79375 h 50"/>
              <a:gd name="T20" fmla="*/ 3175 w 12"/>
              <a:gd name="T21" fmla="*/ 77788 h 50"/>
              <a:gd name="T22" fmla="*/ 3175 w 12"/>
              <a:gd name="T23" fmla="*/ 71438 h 50"/>
              <a:gd name="T24" fmla="*/ 1588 w 12"/>
              <a:gd name="T25" fmla="*/ 60325 h 50"/>
              <a:gd name="T26" fmla="*/ 1588 w 12"/>
              <a:gd name="T27" fmla="*/ 49212 h 50"/>
              <a:gd name="T28" fmla="*/ 0 w 12"/>
              <a:gd name="T29" fmla="*/ 36513 h 50"/>
              <a:gd name="T30" fmla="*/ 1588 w 12"/>
              <a:gd name="T31" fmla="*/ 23812 h 50"/>
              <a:gd name="T32" fmla="*/ 3175 w 12"/>
              <a:gd name="T33" fmla="*/ 11112 h 50"/>
              <a:gd name="T34" fmla="*/ 6350 w 12"/>
              <a:gd name="T35" fmla="*/ 0 h 50"/>
              <a:gd name="T36" fmla="*/ 19050 w 12"/>
              <a:gd name="T37" fmla="*/ 1588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0"/>
              <a:gd name="T59" fmla="*/ 12 w 12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0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5"/>
                </a:lnTo>
                <a:lnTo>
                  <a:pt x="9" y="9"/>
                </a:lnTo>
                <a:lnTo>
                  <a:pt x="9" y="15"/>
                </a:lnTo>
                <a:lnTo>
                  <a:pt x="8" y="24"/>
                </a:lnTo>
                <a:lnTo>
                  <a:pt x="8" y="36"/>
                </a:lnTo>
                <a:lnTo>
                  <a:pt x="9" y="50"/>
                </a:lnTo>
                <a:lnTo>
                  <a:pt x="2" y="50"/>
                </a:lnTo>
                <a:lnTo>
                  <a:pt x="2" y="49"/>
                </a:lnTo>
                <a:lnTo>
                  <a:pt x="2" y="45"/>
                </a:lnTo>
                <a:lnTo>
                  <a:pt x="1" y="38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6" name="Freeform 57"/>
          <p:cNvSpPr>
            <a:spLocks/>
          </p:cNvSpPr>
          <p:nvPr/>
        </p:nvSpPr>
        <p:spPr bwMode="auto">
          <a:xfrm>
            <a:off x="2344638" y="4724524"/>
            <a:ext cx="14287" cy="57150"/>
          </a:xfrm>
          <a:custGeom>
            <a:avLst/>
            <a:gdLst>
              <a:gd name="T0" fmla="*/ 14287 w 9"/>
              <a:gd name="T1" fmla="*/ 0 h 36"/>
              <a:gd name="T2" fmla="*/ 14287 w 9"/>
              <a:gd name="T3" fmla="*/ 0 h 36"/>
              <a:gd name="T4" fmla="*/ 12700 w 9"/>
              <a:gd name="T5" fmla="*/ 1588 h 36"/>
              <a:gd name="T6" fmla="*/ 12700 w 9"/>
              <a:gd name="T7" fmla="*/ 4762 h 36"/>
              <a:gd name="T8" fmla="*/ 11112 w 9"/>
              <a:gd name="T9" fmla="*/ 9525 h 36"/>
              <a:gd name="T10" fmla="*/ 9525 w 9"/>
              <a:gd name="T11" fmla="*/ 15875 h 36"/>
              <a:gd name="T12" fmla="*/ 9525 w 9"/>
              <a:gd name="T13" fmla="*/ 26988 h 36"/>
              <a:gd name="T14" fmla="*/ 9525 w 9"/>
              <a:gd name="T15" fmla="*/ 41275 h 36"/>
              <a:gd name="T16" fmla="*/ 11112 w 9"/>
              <a:gd name="T17" fmla="*/ 57150 h 36"/>
              <a:gd name="T18" fmla="*/ 3175 w 9"/>
              <a:gd name="T19" fmla="*/ 57150 h 36"/>
              <a:gd name="T20" fmla="*/ 1587 w 9"/>
              <a:gd name="T21" fmla="*/ 57150 h 36"/>
              <a:gd name="T22" fmla="*/ 1587 w 9"/>
              <a:gd name="T23" fmla="*/ 52388 h 36"/>
              <a:gd name="T24" fmla="*/ 1587 w 9"/>
              <a:gd name="T25" fmla="*/ 44450 h 36"/>
              <a:gd name="T26" fmla="*/ 0 w 9"/>
              <a:gd name="T27" fmla="*/ 34925 h 36"/>
              <a:gd name="T28" fmla="*/ 0 w 9"/>
              <a:gd name="T29" fmla="*/ 25400 h 36"/>
              <a:gd name="T30" fmla="*/ 0 w 9"/>
              <a:gd name="T31" fmla="*/ 15875 h 36"/>
              <a:gd name="T32" fmla="*/ 1587 w 9"/>
              <a:gd name="T33" fmla="*/ 7937 h 36"/>
              <a:gd name="T34" fmla="*/ 4762 w 9"/>
              <a:gd name="T35" fmla="*/ 0 h 36"/>
              <a:gd name="T36" fmla="*/ 14287 w 9"/>
              <a:gd name="T37" fmla="*/ 0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6"/>
              <a:gd name="T59" fmla="*/ 9 w 9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6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6"/>
                </a:lnTo>
                <a:lnTo>
                  <a:pt x="7" y="36"/>
                </a:lnTo>
                <a:lnTo>
                  <a:pt x="2" y="36"/>
                </a:lnTo>
                <a:lnTo>
                  <a:pt x="1" y="36"/>
                </a:lnTo>
                <a:lnTo>
                  <a:pt x="1" y="33"/>
                </a:lnTo>
                <a:lnTo>
                  <a:pt x="1" y="28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1" y="5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7" name="Rectangle 58"/>
          <p:cNvSpPr>
            <a:spLocks noChangeArrowheads="1"/>
          </p:cNvSpPr>
          <p:nvPr/>
        </p:nvSpPr>
        <p:spPr bwMode="auto">
          <a:xfrm>
            <a:off x="2149375" y="4710237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8" name="Freeform 59"/>
          <p:cNvSpPr>
            <a:spLocks/>
          </p:cNvSpPr>
          <p:nvPr/>
        </p:nvSpPr>
        <p:spPr bwMode="auto">
          <a:xfrm>
            <a:off x="2216050" y="4705474"/>
            <a:ext cx="73025" cy="87313"/>
          </a:xfrm>
          <a:custGeom>
            <a:avLst/>
            <a:gdLst>
              <a:gd name="T0" fmla="*/ 6350 w 46"/>
              <a:gd name="T1" fmla="*/ 9525 h 55"/>
              <a:gd name="T2" fmla="*/ 6350 w 46"/>
              <a:gd name="T3" fmla="*/ 11113 h 55"/>
              <a:gd name="T4" fmla="*/ 4762 w 46"/>
              <a:gd name="T5" fmla="*/ 15875 h 55"/>
              <a:gd name="T6" fmla="*/ 1588 w 46"/>
              <a:gd name="T7" fmla="*/ 22225 h 55"/>
              <a:gd name="T8" fmla="*/ 0 w 46"/>
              <a:gd name="T9" fmla="*/ 31750 h 55"/>
              <a:gd name="T10" fmla="*/ 0 w 46"/>
              <a:gd name="T11" fmla="*/ 44450 h 55"/>
              <a:gd name="T12" fmla="*/ 0 w 46"/>
              <a:gd name="T13" fmla="*/ 57150 h 55"/>
              <a:gd name="T14" fmla="*/ 0 w 46"/>
              <a:gd name="T15" fmla="*/ 73025 h 55"/>
              <a:gd name="T16" fmla="*/ 4762 w 46"/>
              <a:gd name="T17" fmla="*/ 87313 h 55"/>
              <a:gd name="T18" fmla="*/ 4762 w 46"/>
              <a:gd name="T19" fmla="*/ 85725 h 55"/>
              <a:gd name="T20" fmla="*/ 4762 w 46"/>
              <a:gd name="T21" fmla="*/ 84138 h 55"/>
              <a:gd name="T22" fmla="*/ 4762 w 46"/>
              <a:gd name="T23" fmla="*/ 82550 h 55"/>
              <a:gd name="T24" fmla="*/ 4762 w 46"/>
              <a:gd name="T25" fmla="*/ 77788 h 55"/>
              <a:gd name="T26" fmla="*/ 4762 w 46"/>
              <a:gd name="T27" fmla="*/ 73025 h 55"/>
              <a:gd name="T28" fmla="*/ 6350 w 46"/>
              <a:gd name="T29" fmla="*/ 66675 h 55"/>
              <a:gd name="T30" fmla="*/ 6350 w 46"/>
              <a:gd name="T31" fmla="*/ 61913 h 55"/>
              <a:gd name="T32" fmla="*/ 7938 w 46"/>
              <a:gd name="T33" fmla="*/ 55563 h 55"/>
              <a:gd name="T34" fmla="*/ 9525 w 46"/>
              <a:gd name="T35" fmla="*/ 50800 h 55"/>
              <a:gd name="T36" fmla="*/ 11112 w 46"/>
              <a:gd name="T37" fmla="*/ 44450 h 55"/>
              <a:gd name="T38" fmla="*/ 12700 w 46"/>
              <a:gd name="T39" fmla="*/ 39688 h 55"/>
              <a:gd name="T40" fmla="*/ 17463 w 46"/>
              <a:gd name="T41" fmla="*/ 33338 h 55"/>
              <a:gd name="T42" fmla="*/ 22225 w 46"/>
              <a:gd name="T43" fmla="*/ 30163 h 55"/>
              <a:gd name="T44" fmla="*/ 26988 w 46"/>
              <a:gd name="T45" fmla="*/ 26988 h 55"/>
              <a:gd name="T46" fmla="*/ 33338 w 46"/>
              <a:gd name="T47" fmla="*/ 22225 h 55"/>
              <a:gd name="T48" fmla="*/ 41275 w 46"/>
              <a:gd name="T49" fmla="*/ 22225 h 55"/>
              <a:gd name="T50" fmla="*/ 41275 w 46"/>
              <a:gd name="T51" fmla="*/ 20638 h 55"/>
              <a:gd name="T52" fmla="*/ 41275 w 46"/>
              <a:gd name="T53" fmla="*/ 20638 h 55"/>
              <a:gd name="T54" fmla="*/ 44450 w 46"/>
              <a:gd name="T55" fmla="*/ 19050 h 55"/>
              <a:gd name="T56" fmla="*/ 46037 w 46"/>
              <a:gd name="T57" fmla="*/ 17463 h 55"/>
              <a:gd name="T58" fmla="*/ 52388 w 46"/>
              <a:gd name="T59" fmla="*/ 15875 h 55"/>
              <a:gd name="T60" fmla="*/ 57150 w 46"/>
              <a:gd name="T61" fmla="*/ 11113 h 55"/>
              <a:gd name="T62" fmla="*/ 65088 w 46"/>
              <a:gd name="T63" fmla="*/ 7938 h 55"/>
              <a:gd name="T64" fmla="*/ 73025 w 46"/>
              <a:gd name="T65" fmla="*/ 4763 h 55"/>
              <a:gd name="T66" fmla="*/ 73025 w 46"/>
              <a:gd name="T67" fmla="*/ 4763 h 55"/>
              <a:gd name="T68" fmla="*/ 71438 w 46"/>
              <a:gd name="T69" fmla="*/ 4763 h 55"/>
              <a:gd name="T70" fmla="*/ 68263 w 46"/>
              <a:gd name="T71" fmla="*/ 4763 h 55"/>
              <a:gd name="T72" fmla="*/ 66675 w 46"/>
              <a:gd name="T73" fmla="*/ 1588 h 55"/>
              <a:gd name="T74" fmla="*/ 63500 w 46"/>
              <a:gd name="T75" fmla="*/ 1588 h 55"/>
              <a:gd name="T76" fmla="*/ 60325 w 46"/>
              <a:gd name="T77" fmla="*/ 1588 h 55"/>
              <a:gd name="T78" fmla="*/ 55563 w 46"/>
              <a:gd name="T79" fmla="*/ 1588 h 55"/>
              <a:gd name="T80" fmla="*/ 50800 w 46"/>
              <a:gd name="T81" fmla="*/ 0 h 55"/>
              <a:gd name="T82" fmla="*/ 44450 w 46"/>
              <a:gd name="T83" fmla="*/ 0 h 55"/>
              <a:gd name="T84" fmla="*/ 41275 w 46"/>
              <a:gd name="T85" fmla="*/ 0 h 55"/>
              <a:gd name="T86" fmla="*/ 34925 w 46"/>
              <a:gd name="T87" fmla="*/ 1588 h 55"/>
              <a:gd name="T88" fmla="*/ 30163 w 46"/>
              <a:gd name="T89" fmla="*/ 1588 h 55"/>
              <a:gd name="T90" fmla="*/ 22225 w 46"/>
              <a:gd name="T91" fmla="*/ 1588 h 55"/>
              <a:gd name="T92" fmla="*/ 17463 w 46"/>
              <a:gd name="T93" fmla="*/ 4763 h 55"/>
              <a:gd name="T94" fmla="*/ 11112 w 46"/>
              <a:gd name="T95" fmla="*/ 6350 h 55"/>
              <a:gd name="T96" fmla="*/ 6350 w 46"/>
              <a:gd name="T97" fmla="*/ 9525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10"/>
                </a:lnTo>
                <a:lnTo>
                  <a:pt x="1" y="14"/>
                </a:lnTo>
                <a:lnTo>
                  <a:pt x="0" y="20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2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7"/>
                </a:lnTo>
                <a:lnTo>
                  <a:pt x="21" y="14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10"/>
                </a:lnTo>
                <a:lnTo>
                  <a:pt x="36" y="7"/>
                </a:lnTo>
                <a:lnTo>
                  <a:pt x="41" y="5"/>
                </a:lnTo>
                <a:lnTo>
                  <a:pt x="46" y="3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0"/>
                </a:lnTo>
                <a:lnTo>
                  <a:pt x="28" y="0"/>
                </a:lnTo>
                <a:lnTo>
                  <a:pt x="26" y="0"/>
                </a:lnTo>
                <a:lnTo>
                  <a:pt x="22" y="1"/>
                </a:lnTo>
                <a:lnTo>
                  <a:pt x="19" y="1"/>
                </a:lnTo>
                <a:lnTo>
                  <a:pt x="14" y="1"/>
                </a:lnTo>
                <a:lnTo>
                  <a:pt x="11" y="3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29" name="Freeform 60"/>
          <p:cNvSpPr>
            <a:spLocks/>
          </p:cNvSpPr>
          <p:nvPr/>
        </p:nvSpPr>
        <p:spPr bwMode="auto">
          <a:xfrm>
            <a:off x="2114450" y="4770562"/>
            <a:ext cx="58738" cy="14287"/>
          </a:xfrm>
          <a:custGeom>
            <a:avLst/>
            <a:gdLst>
              <a:gd name="T0" fmla="*/ 0 w 37"/>
              <a:gd name="T1" fmla="*/ 9525 h 9"/>
              <a:gd name="T2" fmla="*/ 0 w 37"/>
              <a:gd name="T3" fmla="*/ 9525 h 9"/>
              <a:gd name="T4" fmla="*/ 0 w 37"/>
              <a:gd name="T5" fmla="*/ 9525 h 9"/>
              <a:gd name="T6" fmla="*/ 1588 w 37"/>
              <a:gd name="T7" fmla="*/ 7937 h 9"/>
              <a:gd name="T8" fmla="*/ 1588 w 37"/>
              <a:gd name="T9" fmla="*/ 7937 h 9"/>
              <a:gd name="T10" fmla="*/ 3175 w 37"/>
              <a:gd name="T11" fmla="*/ 6350 h 9"/>
              <a:gd name="T12" fmla="*/ 6350 w 37"/>
              <a:gd name="T13" fmla="*/ 3175 h 9"/>
              <a:gd name="T14" fmla="*/ 7938 w 37"/>
              <a:gd name="T15" fmla="*/ 3175 h 9"/>
              <a:gd name="T16" fmla="*/ 11113 w 37"/>
              <a:gd name="T17" fmla="*/ 1587 h 9"/>
              <a:gd name="T18" fmla="*/ 14288 w 37"/>
              <a:gd name="T19" fmla="*/ 0 h 9"/>
              <a:gd name="T20" fmla="*/ 19050 w 37"/>
              <a:gd name="T21" fmla="*/ 0 h 9"/>
              <a:gd name="T22" fmla="*/ 23813 w 37"/>
              <a:gd name="T23" fmla="*/ 0 h 9"/>
              <a:gd name="T24" fmla="*/ 30163 w 37"/>
              <a:gd name="T25" fmla="*/ 0 h 9"/>
              <a:gd name="T26" fmla="*/ 34925 w 37"/>
              <a:gd name="T27" fmla="*/ 0 h 9"/>
              <a:gd name="T28" fmla="*/ 42863 w 37"/>
              <a:gd name="T29" fmla="*/ 1587 h 9"/>
              <a:gd name="T30" fmla="*/ 50800 w 37"/>
              <a:gd name="T31" fmla="*/ 1587 h 9"/>
              <a:gd name="T32" fmla="*/ 58738 w 37"/>
              <a:gd name="T33" fmla="*/ 6350 h 9"/>
              <a:gd name="T34" fmla="*/ 58738 w 37"/>
              <a:gd name="T35" fmla="*/ 9525 h 9"/>
              <a:gd name="T36" fmla="*/ 57150 w 37"/>
              <a:gd name="T37" fmla="*/ 9525 h 9"/>
              <a:gd name="T38" fmla="*/ 57150 w 37"/>
              <a:gd name="T39" fmla="*/ 7937 h 9"/>
              <a:gd name="T40" fmla="*/ 53975 w 37"/>
              <a:gd name="T41" fmla="*/ 7937 h 9"/>
              <a:gd name="T42" fmla="*/ 52388 w 37"/>
              <a:gd name="T43" fmla="*/ 7937 h 9"/>
              <a:gd name="T44" fmla="*/ 47625 w 37"/>
              <a:gd name="T45" fmla="*/ 6350 h 9"/>
              <a:gd name="T46" fmla="*/ 44450 w 37"/>
              <a:gd name="T47" fmla="*/ 6350 h 9"/>
              <a:gd name="T48" fmla="*/ 39688 w 37"/>
              <a:gd name="T49" fmla="*/ 3175 h 9"/>
              <a:gd name="T50" fmla="*/ 34925 w 37"/>
              <a:gd name="T51" fmla="*/ 3175 h 9"/>
              <a:gd name="T52" fmla="*/ 30163 w 37"/>
              <a:gd name="T53" fmla="*/ 3175 h 9"/>
              <a:gd name="T54" fmla="*/ 23813 w 37"/>
              <a:gd name="T55" fmla="*/ 3175 h 9"/>
              <a:gd name="T56" fmla="*/ 20638 w 37"/>
              <a:gd name="T57" fmla="*/ 3175 h 9"/>
              <a:gd name="T58" fmla="*/ 14288 w 37"/>
              <a:gd name="T59" fmla="*/ 6350 h 9"/>
              <a:gd name="T60" fmla="*/ 11113 w 37"/>
              <a:gd name="T61" fmla="*/ 7937 h 9"/>
              <a:gd name="T62" fmla="*/ 7938 w 37"/>
              <a:gd name="T63" fmla="*/ 9525 h 9"/>
              <a:gd name="T64" fmla="*/ 3175 w 37"/>
              <a:gd name="T65" fmla="*/ 11112 h 9"/>
              <a:gd name="T66" fmla="*/ 0 w 37"/>
              <a:gd name="T67" fmla="*/ 14287 h 9"/>
              <a:gd name="T68" fmla="*/ 0 w 37"/>
              <a:gd name="T69" fmla="*/ 9525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9"/>
              <a:gd name="T107" fmla="*/ 37 w 37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9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4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1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4"/>
                </a:lnTo>
                <a:lnTo>
                  <a:pt x="28" y="4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7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0" name="Freeform 61"/>
          <p:cNvSpPr>
            <a:spLocks/>
          </p:cNvSpPr>
          <p:nvPr/>
        </p:nvSpPr>
        <p:spPr bwMode="auto">
          <a:xfrm>
            <a:off x="2114450" y="4732462"/>
            <a:ext cx="58738" cy="15875"/>
          </a:xfrm>
          <a:custGeom>
            <a:avLst/>
            <a:gdLst>
              <a:gd name="T0" fmla="*/ 0 w 37"/>
              <a:gd name="T1" fmla="*/ 7938 h 10"/>
              <a:gd name="T2" fmla="*/ 0 w 37"/>
              <a:gd name="T3" fmla="*/ 7938 h 10"/>
              <a:gd name="T4" fmla="*/ 0 w 37"/>
              <a:gd name="T5" fmla="*/ 7938 h 10"/>
              <a:gd name="T6" fmla="*/ 1588 w 37"/>
              <a:gd name="T7" fmla="*/ 7938 h 10"/>
              <a:gd name="T8" fmla="*/ 1588 w 37"/>
              <a:gd name="T9" fmla="*/ 6350 h 10"/>
              <a:gd name="T10" fmla="*/ 3175 w 37"/>
              <a:gd name="T11" fmla="*/ 4762 h 10"/>
              <a:gd name="T12" fmla="*/ 6350 w 37"/>
              <a:gd name="T13" fmla="*/ 4762 h 10"/>
              <a:gd name="T14" fmla="*/ 7938 w 37"/>
              <a:gd name="T15" fmla="*/ 3175 h 10"/>
              <a:gd name="T16" fmla="*/ 11113 w 37"/>
              <a:gd name="T17" fmla="*/ 1588 h 10"/>
              <a:gd name="T18" fmla="*/ 14288 w 37"/>
              <a:gd name="T19" fmla="*/ 1588 h 10"/>
              <a:gd name="T20" fmla="*/ 19050 w 37"/>
              <a:gd name="T21" fmla="*/ 0 h 10"/>
              <a:gd name="T22" fmla="*/ 23813 w 37"/>
              <a:gd name="T23" fmla="*/ 0 h 10"/>
              <a:gd name="T24" fmla="*/ 30163 w 37"/>
              <a:gd name="T25" fmla="*/ 0 h 10"/>
              <a:gd name="T26" fmla="*/ 34925 w 37"/>
              <a:gd name="T27" fmla="*/ 0 h 10"/>
              <a:gd name="T28" fmla="*/ 42863 w 37"/>
              <a:gd name="T29" fmla="*/ 1588 h 10"/>
              <a:gd name="T30" fmla="*/ 50800 w 37"/>
              <a:gd name="T31" fmla="*/ 3175 h 10"/>
              <a:gd name="T32" fmla="*/ 58738 w 37"/>
              <a:gd name="T33" fmla="*/ 4762 h 10"/>
              <a:gd name="T34" fmla="*/ 58738 w 37"/>
              <a:gd name="T35" fmla="*/ 7938 h 10"/>
              <a:gd name="T36" fmla="*/ 57150 w 37"/>
              <a:gd name="T37" fmla="*/ 7938 h 10"/>
              <a:gd name="T38" fmla="*/ 57150 w 37"/>
              <a:gd name="T39" fmla="*/ 6350 h 10"/>
              <a:gd name="T40" fmla="*/ 53975 w 37"/>
              <a:gd name="T41" fmla="*/ 6350 h 10"/>
              <a:gd name="T42" fmla="*/ 52388 w 37"/>
              <a:gd name="T43" fmla="*/ 6350 h 10"/>
              <a:gd name="T44" fmla="*/ 47625 w 37"/>
              <a:gd name="T45" fmla="*/ 4762 h 10"/>
              <a:gd name="T46" fmla="*/ 44450 w 37"/>
              <a:gd name="T47" fmla="*/ 4762 h 10"/>
              <a:gd name="T48" fmla="*/ 39688 w 37"/>
              <a:gd name="T49" fmla="*/ 4762 h 10"/>
              <a:gd name="T50" fmla="*/ 34925 w 37"/>
              <a:gd name="T51" fmla="*/ 3175 h 10"/>
              <a:gd name="T52" fmla="*/ 30163 w 37"/>
              <a:gd name="T53" fmla="*/ 3175 h 10"/>
              <a:gd name="T54" fmla="*/ 23813 w 37"/>
              <a:gd name="T55" fmla="*/ 3175 h 10"/>
              <a:gd name="T56" fmla="*/ 20638 w 37"/>
              <a:gd name="T57" fmla="*/ 3175 h 10"/>
              <a:gd name="T58" fmla="*/ 14288 w 37"/>
              <a:gd name="T59" fmla="*/ 4762 h 10"/>
              <a:gd name="T60" fmla="*/ 11113 w 37"/>
              <a:gd name="T61" fmla="*/ 6350 h 10"/>
              <a:gd name="T62" fmla="*/ 7938 w 37"/>
              <a:gd name="T63" fmla="*/ 7938 h 10"/>
              <a:gd name="T64" fmla="*/ 3175 w 37"/>
              <a:gd name="T65" fmla="*/ 12700 h 10"/>
              <a:gd name="T66" fmla="*/ 0 w 37"/>
              <a:gd name="T67" fmla="*/ 15875 h 10"/>
              <a:gd name="T68" fmla="*/ 0 w 37"/>
              <a:gd name="T69" fmla="*/ 7938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5"/>
                </a:move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4" y="3"/>
                </a:lnTo>
                <a:lnTo>
                  <a:pt x="5" y="2"/>
                </a:lnTo>
                <a:lnTo>
                  <a:pt x="7" y="1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2"/>
                </a:lnTo>
                <a:lnTo>
                  <a:pt x="37" y="3"/>
                </a:lnTo>
                <a:lnTo>
                  <a:pt x="37" y="5"/>
                </a:lnTo>
                <a:lnTo>
                  <a:pt x="36" y="5"/>
                </a:lnTo>
                <a:lnTo>
                  <a:pt x="36" y="4"/>
                </a:lnTo>
                <a:lnTo>
                  <a:pt x="34" y="4"/>
                </a:lnTo>
                <a:lnTo>
                  <a:pt x="33" y="4"/>
                </a:lnTo>
                <a:lnTo>
                  <a:pt x="30" y="3"/>
                </a:lnTo>
                <a:lnTo>
                  <a:pt x="28" y="3"/>
                </a:lnTo>
                <a:lnTo>
                  <a:pt x="25" y="3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3"/>
                </a:lnTo>
                <a:lnTo>
                  <a:pt x="7" y="4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1" name="Freeform 62"/>
          <p:cNvSpPr>
            <a:spLocks/>
          </p:cNvSpPr>
          <p:nvPr/>
        </p:nvSpPr>
        <p:spPr bwMode="auto">
          <a:xfrm>
            <a:off x="2170013" y="4713412"/>
            <a:ext cx="96837" cy="177800"/>
          </a:xfrm>
          <a:custGeom>
            <a:avLst/>
            <a:gdLst>
              <a:gd name="T0" fmla="*/ 0 w 61"/>
              <a:gd name="T1" fmla="*/ 0 h 112"/>
              <a:gd name="T2" fmla="*/ 0 w 61"/>
              <a:gd name="T3" fmla="*/ 173038 h 112"/>
              <a:gd name="T4" fmla="*/ 30162 w 61"/>
              <a:gd name="T5" fmla="*/ 177800 h 112"/>
              <a:gd name="T6" fmla="*/ 28575 w 61"/>
              <a:gd name="T7" fmla="*/ 155575 h 112"/>
              <a:gd name="T8" fmla="*/ 96837 w 61"/>
              <a:gd name="T9" fmla="*/ 165100 h 112"/>
              <a:gd name="T10" fmla="*/ 96837 w 61"/>
              <a:gd name="T11" fmla="*/ 155575 h 112"/>
              <a:gd name="T12" fmla="*/ 47625 w 61"/>
              <a:gd name="T13" fmla="*/ 150813 h 112"/>
              <a:gd name="T14" fmla="*/ 46037 w 61"/>
              <a:gd name="T15" fmla="*/ 130175 h 112"/>
              <a:gd name="T16" fmla="*/ 14287 w 61"/>
              <a:gd name="T17" fmla="*/ 130175 h 112"/>
              <a:gd name="T18" fmla="*/ 12700 w 61"/>
              <a:gd name="T19" fmla="*/ 128588 h 112"/>
              <a:gd name="T20" fmla="*/ 11112 w 61"/>
              <a:gd name="T21" fmla="*/ 120650 h 112"/>
              <a:gd name="T22" fmla="*/ 9525 w 61"/>
              <a:gd name="T23" fmla="*/ 109538 h 112"/>
              <a:gd name="T24" fmla="*/ 6350 w 61"/>
              <a:gd name="T25" fmla="*/ 92075 h 112"/>
              <a:gd name="T26" fmla="*/ 3175 w 61"/>
              <a:gd name="T27" fmla="*/ 74613 h 112"/>
              <a:gd name="T28" fmla="*/ 1587 w 61"/>
              <a:gd name="T29" fmla="*/ 53975 h 112"/>
              <a:gd name="T30" fmla="*/ 3175 w 61"/>
              <a:gd name="T31" fmla="*/ 30163 h 112"/>
              <a:gd name="T32" fmla="*/ 9525 w 61"/>
              <a:gd name="T33" fmla="*/ 4763 h 112"/>
              <a:gd name="T34" fmla="*/ 0 w 61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2"/>
              <a:gd name="T56" fmla="*/ 61 w 61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2">
                <a:moveTo>
                  <a:pt x="0" y="0"/>
                </a:moveTo>
                <a:lnTo>
                  <a:pt x="0" y="109"/>
                </a:lnTo>
                <a:lnTo>
                  <a:pt x="19" y="112"/>
                </a:lnTo>
                <a:lnTo>
                  <a:pt x="18" y="98"/>
                </a:lnTo>
                <a:lnTo>
                  <a:pt x="61" y="104"/>
                </a:lnTo>
                <a:lnTo>
                  <a:pt x="61" y="98"/>
                </a:lnTo>
                <a:lnTo>
                  <a:pt x="30" y="95"/>
                </a:lnTo>
                <a:lnTo>
                  <a:pt x="29" y="82"/>
                </a:lnTo>
                <a:lnTo>
                  <a:pt x="9" y="82"/>
                </a:lnTo>
                <a:lnTo>
                  <a:pt x="8" y="81"/>
                </a:lnTo>
                <a:lnTo>
                  <a:pt x="7" y="76"/>
                </a:lnTo>
                <a:lnTo>
                  <a:pt x="6" y="69"/>
                </a:lnTo>
                <a:lnTo>
                  <a:pt x="4" y="58"/>
                </a:lnTo>
                <a:lnTo>
                  <a:pt x="2" y="47"/>
                </a:lnTo>
                <a:lnTo>
                  <a:pt x="1" y="34"/>
                </a:lnTo>
                <a:lnTo>
                  <a:pt x="2" y="19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2" name="Freeform 63"/>
          <p:cNvSpPr>
            <a:spLocks/>
          </p:cNvSpPr>
          <p:nvPr/>
        </p:nvSpPr>
        <p:spPr bwMode="auto">
          <a:xfrm>
            <a:off x="2217638" y="4672137"/>
            <a:ext cx="125412" cy="23812"/>
          </a:xfrm>
          <a:custGeom>
            <a:avLst/>
            <a:gdLst>
              <a:gd name="T0" fmla="*/ 0 w 79"/>
              <a:gd name="T1" fmla="*/ 23812 h 15"/>
              <a:gd name="T2" fmla="*/ 0 w 79"/>
              <a:gd name="T3" fmla="*/ 23812 h 15"/>
              <a:gd name="T4" fmla="*/ 4762 w 79"/>
              <a:gd name="T5" fmla="*/ 22225 h 15"/>
              <a:gd name="T6" fmla="*/ 6350 w 79"/>
              <a:gd name="T7" fmla="*/ 22225 h 15"/>
              <a:gd name="T8" fmla="*/ 11112 w 79"/>
              <a:gd name="T9" fmla="*/ 20637 h 15"/>
              <a:gd name="T10" fmla="*/ 17462 w 79"/>
              <a:gd name="T11" fmla="*/ 19050 h 15"/>
              <a:gd name="T12" fmla="*/ 22225 w 79"/>
              <a:gd name="T13" fmla="*/ 17462 h 15"/>
              <a:gd name="T14" fmla="*/ 30162 w 79"/>
              <a:gd name="T15" fmla="*/ 15875 h 15"/>
              <a:gd name="T16" fmla="*/ 38100 w 79"/>
              <a:gd name="T17" fmla="*/ 12700 h 15"/>
              <a:gd name="T18" fmla="*/ 47625 w 79"/>
              <a:gd name="T19" fmla="*/ 12700 h 15"/>
              <a:gd name="T20" fmla="*/ 55562 w 79"/>
              <a:gd name="T21" fmla="*/ 11112 h 15"/>
              <a:gd name="T22" fmla="*/ 66675 w 79"/>
              <a:gd name="T23" fmla="*/ 11112 h 15"/>
              <a:gd name="T24" fmla="*/ 76200 w 79"/>
              <a:gd name="T25" fmla="*/ 9525 h 15"/>
              <a:gd name="T26" fmla="*/ 87312 w 79"/>
              <a:gd name="T27" fmla="*/ 11112 h 15"/>
              <a:gd name="T28" fmla="*/ 98425 w 79"/>
              <a:gd name="T29" fmla="*/ 11112 h 15"/>
              <a:gd name="T30" fmla="*/ 109537 w 79"/>
              <a:gd name="T31" fmla="*/ 12700 h 15"/>
              <a:gd name="T32" fmla="*/ 120650 w 79"/>
              <a:gd name="T33" fmla="*/ 15875 h 15"/>
              <a:gd name="T34" fmla="*/ 125412 w 79"/>
              <a:gd name="T35" fmla="*/ 0 h 15"/>
              <a:gd name="T36" fmla="*/ 125412 w 79"/>
              <a:gd name="T37" fmla="*/ 0 h 15"/>
              <a:gd name="T38" fmla="*/ 120650 w 79"/>
              <a:gd name="T39" fmla="*/ 0 h 15"/>
              <a:gd name="T40" fmla="*/ 117475 w 79"/>
              <a:gd name="T41" fmla="*/ 0 h 15"/>
              <a:gd name="T42" fmla="*/ 111125 w 79"/>
              <a:gd name="T43" fmla="*/ 0 h 15"/>
              <a:gd name="T44" fmla="*/ 104775 w 79"/>
              <a:gd name="T45" fmla="*/ 0 h 15"/>
              <a:gd name="T46" fmla="*/ 96837 w 79"/>
              <a:gd name="T47" fmla="*/ 0 h 15"/>
              <a:gd name="T48" fmla="*/ 88900 w 79"/>
              <a:gd name="T49" fmla="*/ 0 h 15"/>
              <a:gd name="T50" fmla="*/ 80962 w 79"/>
              <a:gd name="T51" fmla="*/ 1587 h 15"/>
              <a:gd name="T52" fmla="*/ 69850 w 79"/>
              <a:gd name="T53" fmla="*/ 1587 h 15"/>
              <a:gd name="T54" fmla="*/ 60325 w 79"/>
              <a:gd name="T55" fmla="*/ 1587 h 15"/>
              <a:gd name="T56" fmla="*/ 49212 w 79"/>
              <a:gd name="T57" fmla="*/ 4762 h 15"/>
              <a:gd name="T58" fmla="*/ 39687 w 79"/>
              <a:gd name="T59" fmla="*/ 6350 h 15"/>
              <a:gd name="T60" fmla="*/ 28575 w 79"/>
              <a:gd name="T61" fmla="*/ 7937 h 15"/>
              <a:gd name="T62" fmla="*/ 19050 w 79"/>
              <a:gd name="T63" fmla="*/ 9525 h 15"/>
              <a:gd name="T64" fmla="*/ 9525 w 79"/>
              <a:gd name="T65" fmla="*/ 11112 h 15"/>
              <a:gd name="T66" fmla="*/ 0 w 79"/>
              <a:gd name="T67" fmla="*/ 12700 h 15"/>
              <a:gd name="T68" fmla="*/ 0 w 79"/>
              <a:gd name="T69" fmla="*/ 23812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1"/>
                </a:lnTo>
                <a:lnTo>
                  <a:pt x="19" y="10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10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3"/>
                </a:lnTo>
                <a:lnTo>
                  <a:pt x="25" y="4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3" name="Freeform 64"/>
          <p:cNvSpPr>
            <a:spLocks/>
          </p:cNvSpPr>
          <p:nvPr/>
        </p:nvSpPr>
        <p:spPr bwMode="auto">
          <a:xfrm>
            <a:off x="2146200" y="4894387"/>
            <a:ext cx="209550" cy="71437"/>
          </a:xfrm>
          <a:custGeom>
            <a:avLst/>
            <a:gdLst>
              <a:gd name="T0" fmla="*/ 87312 w 132"/>
              <a:gd name="T1" fmla="*/ 69850 h 45"/>
              <a:gd name="T2" fmla="*/ 88900 w 132"/>
              <a:gd name="T3" fmla="*/ 69850 h 45"/>
              <a:gd name="T4" fmla="*/ 88900 w 132"/>
              <a:gd name="T5" fmla="*/ 66675 h 45"/>
              <a:gd name="T6" fmla="*/ 90487 w 132"/>
              <a:gd name="T7" fmla="*/ 66675 h 45"/>
              <a:gd name="T8" fmla="*/ 93662 w 132"/>
              <a:gd name="T9" fmla="*/ 65087 h 45"/>
              <a:gd name="T10" fmla="*/ 96837 w 132"/>
              <a:gd name="T11" fmla="*/ 65087 h 45"/>
              <a:gd name="T12" fmla="*/ 100012 w 132"/>
              <a:gd name="T13" fmla="*/ 63500 h 45"/>
              <a:gd name="T14" fmla="*/ 103188 w 132"/>
              <a:gd name="T15" fmla="*/ 61912 h 45"/>
              <a:gd name="T16" fmla="*/ 107950 w 132"/>
              <a:gd name="T17" fmla="*/ 60325 h 45"/>
              <a:gd name="T18" fmla="*/ 112712 w 132"/>
              <a:gd name="T19" fmla="*/ 58737 h 45"/>
              <a:gd name="T20" fmla="*/ 115887 w 132"/>
              <a:gd name="T21" fmla="*/ 53975 h 45"/>
              <a:gd name="T22" fmla="*/ 120650 w 132"/>
              <a:gd name="T23" fmla="*/ 52387 h 45"/>
              <a:gd name="T24" fmla="*/ 123825 w 132"/>
              <a:gd name="T25" fmla="*/ 50800 h 45"/>
              <a:gd name="T26" fmla="*/ 127000 w 132"/>
              <a:gd name="T27" fmla="*/ 47625 h 45"/>
              <a:gd name="T28" fmla="*/ 130175 w 132"/>
              <a:gd name="T29" fmla="*/ 44450 h 45"/>
              <a:gd name="T30" fmla="*/ 133350 w 132"/>
              <a:gd name="T31" fmla="*/ 41275 h 45"/>
              <a:gd name="T32" fmla="*/ 134937 w 132"/>
              <a:gd name="T33" fmla="*/ 38100 h 45"/>
              <a:gd name="T34" fmla="*/ 0 w 132"/>
              <a:gd name="T35" fmla="*/ 4762 h 45"/>
              <a:gd name="T36" fmla="*/ 9525 w 132"/>
              <a:gd name="T37" fmla="*/ 0 h 45"/>
              <a:gd name="T38" fmla="*/ 209550 w 132"/>
              <a:gd name="T39" fmla="*/ 50800 h 45"/>
              <a:gd name="T40" fmla="*/ 200025 w 132"/>
              <a:gd name="T41" fmla="*/ 53975 h 45"/>
              <a:gd name="T42" fmla="*/ 142875 w 132"/>
              <a:gd name="T43" fmla="*/ 39687 h 45"/>
              <a:gd name="T44" fmla="*/ 142875 w 132"/>
              <a:gd name="T45" fmla="*/ 39687 h 45"/>
              <a:gd name="T46" fmla="*/ 142875 w 132"/>
              <a:gd name="T47" fmla="*/ 41275 h 45"/>
              <a:gd name="T48" fmla="*/ 141287 w 132"/>
              <a:gd name="T49" fmla="*/ 41275 h 45"/>
              <a:gd name="T50" fmla="*/ 141287 w 132"/>
              <a:gd name="T51" fmla="*/ 42862 h 45"/>
              <a:gd name="T52" fmla="*/ 138112 w 132"/>
              <a:gd name="T53" fmla="*/ 44450 h 45"/>
              <a:gd name="T54" fmla="*/ 136525 w 132"/>
              <a:gd name="T55" fmla="*/ 47625 h 45"/>
              <a:gd name="T56" fmla="*/ 134937 w 132"/>
              <a:gd name="T57" fmla="*/ 49212 h 45"/>
              <a:gd name="T58" fmla="*/ 131762 w 132"/>
              <a:gd name="T59" fmla="*/ 50800 h 45"/>
              <a:gd name="T60" fmla="*/ 127000 w 132"/>
              <a:gd name="T61" fmla="*/ 52387 h 45"/>
              <a:gd name="T62" fmla="*/ 123825 w 132"/>
              <a:gd name="T63" fmla="*/ 55562 h 45"/>
              <a:gd name="T64" fmla="*/ 120650 w 132"/>
              <a:gd name="T65" fmla="*/ 58737 h 45"/>
              <a:gd name="T66" fmla="*/ 114300 w 132"/>
              <a:gd name="T67" fmla="*/ 60325 h 45"/>
              <a:gd name="T68" fmla="*/ 111125 w 132"/>
              <a:gd name="T69" fmla="*/ 63500 h 45"/>
              <a:gd name="T70" fmla="*/ 103188 w 132"/>
              <a:gd name="T71" fmla="*/ 65087 h 45"/>
              <a:gd name="T72" fmla="*/ 98425 w 132"/>
              <a:gd name="T73" fmla="*/ 69850 h 45"/>
              <a:gd name="T74" fmla="*/ 90487 w 132"/>
              <a:gd name="T75" fmla="*/ 71437 h 45"/>
              <a:gd name="T76" fmla="*/ 87312 w 132"/>
              <a:gd name="T77" fmla="*/ 69850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4"/>
                </a:moveTo>
                <a:lnTo>
                  <a:pt x="56" y="44"/>
                </a:ln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7"/>
                </a:lnTo>
                <a:lnTo>
                  <a:pt x="73" y="34"/>
                </a:lnTo>
                <a:lnTo>
                  <a:pt x="76" y="33"/>
                </a:lnTo>
                <a:lnTo>
                  <a:pt x="78" y="32"/>
                </a:lnTo>
                <a:lnTo>
                  <a:pt x="80" y="30"/>
                </a:lnTo>
                <a:lnTo>
                  <a:pt x="82" y="28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30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5"/>
                </a:lnTo>
                <a:lnTo>
                  <a:pt x="76" y="37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4"/>
                </a:lnTo>
                <a:lnTo>
                  <a:pt x="57" y="45"/>
                </a:lnTo>
                <a:lnTo>
                  <a:pt x="55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4" name="Freeform 65"/>
          <p:cNvSpPr>
            <a:spLocks/>
          </p:cNvSpPr>
          <p:nvPr/>
        </p:nvSpPr>
        <p:spPr bwMode="auto">
          <a:xfrm>
            <a:off x="2101750" y="4913437"/>
            <a:ext cx="214313" cy="63500"/>
          </a:xfrm>
          <a:custGeom>
            <a:avLst/>
            <a:gdLst>
              <a:gd name="T0" fmla="*/ 0 w 135"/>
              <a:gd name="T1" fmla="*/ 0 h 40"/>
              <a:gd name="T2" fmla="*/ 209550 w 135"/>
              <a:gd name="T3" fmla="*/ 63500 h 40"/>
              <a:gd name="T4" fmla="*/ 214313 w 135"/>
              <a:gd name="T5" fmla="*/ 63500 h 40"/>
              <a:gd name="T6" fmla="*/ 7938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5" name="Freeform 66"/>
          <p:cNvSpPr>
            <a:spLocks/>
          </p:cNvSpPr>
          <p:nvPr/>
        </p:nvSpPr>
        <p:spPr bwMode="auto">
          <a:xfrm>
            <a:off x="2138263" y="4905499"/>
            <a:ext cx="209550" cy="55563"/>
          </a:xfrm>
          <a:custGeom>
            <a:avLst/>
            <a:gdLst>
              <a:gd name="T0" fmla="*/ 0 w 132"/>
              <a:gd name="T1" fmla="*/ 0 h 35"/>
              <a:gd name="T2" fmla="*/ 206375 w 132"/>
              <a:gd name="T3" fmla="*/ 55563 h 35"/>
              <a:gd name="T4" fmla="*/ 209550 w 132"/>
              <a:gd name="T5" fmla="*/ 55563 h 35"/>
              <a:gd name="T6" fmla="*/ 6350 w 132"/>
              <a:gd name="T7" fmla="*/ 0 h 35"/>
              <a:gd name="T8" fmla="*/ 0 w 13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5"/>
              <a:gd name="T17" fmla="*/ 132 w 13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5">
                <a:moveTo>
                  <a:pt x="0" y="0"/>
                </a:moveTo>
                <a:lnTo>
                  <a:pt x="130" y="35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6" name="Freeform 67"/>
          <p:cNvSpPr>
            <a:spLocks/>
          </p:cNvSpPr>
          <p:nvPr/>
        </p:nvSpPr>
        <p:spPr bwMode="auto">
          <a:xfrm>
            <a:off x="2122388" y="4908674"/>
            <a:ext cx="211137" cy="60325"/>
          </a:xfrm>
          <a:custGeom>
            <a:avLst/>
            <a:gdLst>
              <a:gd name="T0" fmla="*/ 0 w 133"/>
              <a:gd name="T1" fmla="*/ 0 h 38"/>
              <a:gd name="T2" fmla="*/ 206375 w 133"/>
              <a:gd name="T3" fmla="*/ 60325 h 38"/>
              <a:gd name="T4" fmla="*/ 211137 w 133"/>
              <a:gd name="T5" fmla="*/ 60325 h 38"/>
              <a:gd name="T6" fmla="*/ 4762 w 133"/>
              <a:gd name="T7" fmla="*/ 0 h 38"/>
              <a:gd name="T8" fmla="*/ 0 w 133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8"/>
              <a:gd name="T17" fmla="*/ 133 w 13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8">
                <a:moveTo>
                  <a:pt x="0" y="0"/>
                </a:moveTo>
                <a:lnTo>
                  <a:pt x="130" y="38"/>
                </a:lnTo>
                <a:lnTo>
                  <a:pt x="133" y="3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7" name="Freeform 68"/>
          <p:cNvSpPr>
            <a:spLocks/>
          </p:cNvSpPr>
          <p:nvPr/>
        </p:nvSpPr>
        <p:spPr bwMode="auto">
          <a:xfrm>
            <a:off x="2892325" y="4405437"/>
            <a:ext cx="517525" cy="103187"/>
          </a:xfrm>
          <a:custGeom>
            <a:avLst/>
            <a:gdLst>
              <a:gd name="T0" fmla="*/ 231775 w 326"/>
              <a:gd name="T1" fmla="*/ 0 h 65"/>
              <a:gd name="T2" fmla="*/ 182562 w 326"/>
              <a:gd name="T3" fmla="*/ 1587 h 65"/>
              <a:gd name="T4" fmla="*/ 134937 w 326"/>
              <a:gd name="T5" fmla="*/ 4762 h 65"/>
              <a:gd name="T6" fmla="*/ 95250 w 326"/>
              <a:gd name="T7" fmla="*/ 11112 h 65"/>
              <a:gd name="T8" fmla="*/ 60325 w 326"/>
              <a:gd name="T9" fmla="*/ 19050 h 65"/>
              <a:gd name="T10" fmla="*/ 44450 w 326"/>
              <a:gd name="T11" fmla="*/ 22225 h 65"/>
              <a:gd name="T12" fmla="*/ 31750 w 326"/>
              <a:gd name="T13" fmla="*/ 26987 h 65"/>
              <a:gd name="T14" fmla="*/ 20637 w 326"/>
              <a:gd name="T15" fmla="*/ 31750 h 65"/>
              <a:gd name="T16" fmla="*/ 11112 w 326"/>
              <a:gd name="T17" fmla="*/ 36512 h 65"/>
              <a:gd name="T18" fmla="*/ 6350 w 326"/>
              <a:gd name="T19" fmla="*/ 41275 h 65"/>
              <a:gd name="T20" fmla="*/ 0 w 326"/>
              <a:gd name="T21" fmla="*/ 46037 h 65"/>
              <a:gd name="T22" fmla="*/ 0 w 326"/>
              <a:gd name="T23" fmla="*/ 52387 h 65"/>
              <a:gd name="T24" fmla="*/ 0 w 326"/>
              <a:gd name="T25" fmla="*/ 57150 h 65"/>
              <a:gd name="T26" fmla="*/ 6350 w 326"/>
              <a:gd name="T27" fmla="*/ 63500 h 65"/>
              <a:gd name="T28" fmla="*/ 11112 w 326"/>
              <a:gd name="T29" fmla="*/ 68262 h 65"/>
              <a:gd name="T30" fmla="*/ 20637 w 326"/>
              <a:gd name="T31" fmla="*/ 73025 h 65"/>
              <a:gd name="T32" fmla="*/ 31750 w 326"/>
              <a:gd name="T33" fmla="*/ 77787 h 65"/>
              <a:gd name="T34" fmla="*/ 44450 w 326"/>
              <a:gd name="T35" fmla="*/ 80962 h 65"/>
              <a:gd name="T36" fmla="*/ 60325 w 326"/>
              <a:gd name="T37" fmla="*/ 85725 h 65"/>
              <a:gd name="T38" fmla="*/ 95250 w 326"/>
              <a:gd name="T39" fmla="*/ 92075 h 65"/>
              <a:gd name="T40" fmla="*/ 134937 w 326"/>
              <a:gd name="T41" fmla="*/ 98425 h 65"/>
              <a:gd name="T42" fmla="*/ 182562 w 326"/>
              <a:gd name="T43" fmla="*/ 101600 h 65"/>
              <a:gd name="T44" fmla="*/ 231775 w 326"/>
              <a:gd name="T45" fmla="*/ 103187 h 65"/>
              <a:gd name="T46" fmla="*/ 285750 w 326"/>
              <a:gd name="T47" fmla="*/ 103187 h 65"/>
              <a:gd name="T48" fmla="*/ 334962 w 326"/>
              <a:gd name="T49" fmla="*/ 101600 h 65"/>
              <a:gd name="T50" fmla="*/ 382587 w 326"/>
              <a:gd name="T51" fmla="*/ 98425 h 65"/>
              <a:gd name="T52" fmla="*/ 422275 w 326"/>
              <a:gd name="T53" fmla="*/ 92075 h 65"/>
              <a:gd name="T54" fmla="*/ 457200 w 326"/>
              <a:gd name="T55" fmla="*/ 85725 h 65"/>
              <a:gd name="T56" fmla="*/ 473075 w 326"/>
              <a:gd name="T57" fmla="*/ 80962 h 65"/>
              <a:gd name="T58" fmla="*/ 485775 w 326"/>
              <a:gd name="T59" fmla="*/ 77787 h 65"/>
              <a:gd name="T60" fmla="*/ 496888 w 326"/>
              <a:gd name="T61" fmla="*/ 73025 h 65"/>
              <a:gd name="T62" fmla="*/ 506413 w 326"/>
              <a:gd name="T63" fmla="*/ 68262 h 65"/>
              <a:gd name="T64" fmla="*/ 511175 w 326"/>
              <a:gd name="T65" fmla="*/ 63500 h 65"/>
              <a:gd name="T66" fmla="*/ 515938 w 326"/>
              <a:gd name="T67" fmla="*/ 57150 h 65"/>
              <a:gd name="T68" fmla="*/ 517525 w 326"/>
              <a:gd name="T69" fmla="*/ 52387 h 65"/>
              <a:gd name="T70" fmla="*/ 515938 w 326"/>
              <a:gd name="T71" fmla="*/ 46037 h 65"/>
              <a:gd name="T72" fmla="*/ 511175 w 326"/>
              <a:gd name="T73" fmla="*/ 41275 h 65"/>
              <a:gd name="T74" fmla="*/ 506413 w 326"/>
              <a:gd name="T75" fmla="*/ 36512 h 65"/>
              <a:gd name="T76" fmla="*/ 496888 w 326"/>
              <a:gd name="T77" fmla="*/ 31750 h 65"/>
              <a:gd name="T78" fmla="*/ 485775 w 326"/>
              <a:gd name="T79" fmla="*/ 26987 h 65"/>
              <a:gd name="T80" fmla="*/ 473075 w 326"/>
              <a:gd name="T81" fmla="*/ 22225 h 65"/>
              <a:gd name="T82" fmla="*/ 457200 w 326"/>
              <a:gd name="T83" fmla="*/ 19050 h 65"/>
              <a:gd name="T84" fmla="*/ 422275 w 326"/>
              <a:gd name="T85" fmla="*/ 11112 h 65"/>
              <a:gd name="T86" fmla="*/ 382587 w 326"/>
              <a:gd name="T87" fmla="*/ 4762 h 65"/>
              <a:gd name="T88" fmla="*/ 334962 w 326"/>
              <a:gd name="T89" fmla="*/ 1587 h 65"/>
              <a:gd name="T90" fmla="*/ 285750 w 326"/>
              <a:gd name="T91" fmla="*/ 0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6"/>
              <a:gd name="T139" fmla="*/ 0 h 65"/>
              <a:gd name="T140" fmla="*/ 326 w 326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6" h="65">
                <a:moveTo>
                  <a:pt x="162" y="0"/>
                </a:moveTo>
                <a:lnTo>
                  <a:pt x="146" y="0"/>
                </a:lnTo>
                <a:lnTo>
                  <a:pt x="130" y="0"/>
                </a:lnTo>
                <a:lnTo>
                  <a:pt x="115" y="1"/>
                </a:lnTo>
                <a:lnTo>
                  <a:pt x="99" y="2"/>
                </a:lnTo>
                <a:lnTo>
                  <a:pt x="85" y="3"/>
                </a:lnTo>
                <a:lnTo>
                  <a:pt x="71" y="6"/>
                </a:lnTo>
                <a:lnTo>
                  <a:pt x="60" y="7"/>
                </a:lnTo>
                <a:lnTo>
                  <a:pt x="48" y="9"/>
                </a:lnTo>
                <a:lnTo>
                  <a:pt x="38" y="12"/>
                </a:lnTo>
                <a:lnTo>
                  <a:pt x="32" y="13"/>
                </a:lnTo>
                <a:lnTo>
                  <a:pt x="28" y="14"/>
                </a:lnTo>
                <a:lnTo>
                  <a:pt x="24" y="15"/>
                </a:lnTo>
                <a:lnTo>
                  <a:pt x="20" y="17"/>
                </a:lnTo>
                <a:lnTo>
                  <a:pt x="15" y="19"/>
                </a:lnTo>
                <a:lnTo>
                  <a:pt x="13" y="20"/>
                </a:lnTo>
                <a:lnTo>
                  <a:pt x="10" y="21"/>
                </a:lnTo>
                <a:lnTo>
                  <a:pt x="7" y="23"/>
                </a:lnTo>
                <a:lnTo>
                  <a:pt x="5" y="24"/>
                </a:lnTo>
                <a:lnTo>
                  <a:pt x="4" y="26"/>
                </a:lnTo>
                <a:lnTo>
                  <a:pt x="1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7"/>
                </a:lnTo>
                <a:lnTo>
                  <a:pt x="4" y="40"/>
                </a:lnTo>
                <a:lnTo>
                  <a:pt x="5" y="41"/>
                </a:lnTo>
                <a:lnTo>
                  <a:pt x="7" y="43"/>
                </a:lnTo>
                <a:lnTo>
                  <a:pt x="10" y="44"/>
                </a:lnTo>
                <a:lnTo>
                  <a:pt x="13" y="46"/>
                </a:lnTo>
                <a:lnTo>
                  <a:pt x="15" y="47"/>
                </a:lnTo>
                <a:lnTo>
                  <a:pt x="20" y="49"/>
                </a:lnTo>
                <a:lnTo>
                  <a:pt x="24" y="50"/>
                </a:lnTo>
                <a:lnTo>
                  <a:pt x="28" y="51"/>
                </a:lnTo>
                <a:lnTo>
                  <a:pt x="32" y="53"/>
                </a:lnTo>
                <a:lnTo>
                  <a:pt x="38" y="54"/>
                </a:lnTo>
                <a:lnTo>
                  <a:pt x="48" y="56"/>
                </a:lnTo>
                <a:lnTo>
                  <a:pt x="60" y="58"/>
                </a:lnTo>
                <a:lnTo>
                  <a:pt x="71" y="61"/>
                </a:lnTo>
                <a:lnTo>
                  <a:pt x="85" y="62"/>
                </a:lnTo>
                <a:lnTo>
                  <a:pt x="99" y="63"/>
                </a:lnTo>
                <a:lnTo>
                  <a:pt x="115" y="64"/>
                </a:lnTo>
                <a:lnTo>
                  <a:pt x="130" y="65"/>
                </a:lnTo>
                <a:lnTo>
                  <a:pt x="146" y="65"/>
                </a:lnTo>
                <a:lnTo>
                  <a:pt x="162" y="65"/>
                </a:lnTo>
                <a:lnTo>
                  <a:pt x="180" y="65"/>
                </a:lnTo>
                <a:lnTo>
                  <a:pt x="195" y="65"/>
                </a:lnTo>
                <a:lnTo>
                  <a:pt x="211" y="64"/>
                </a:lnTo>
                <a:lnTo>
                  <a:pt x="227" y="63"/>
                </a:lnTo>
                <a:lnTo>
                  <a:pt x="241" y="62"/>
                </a:lnTo>
                <a:lnTo>
                  <a:pt x="253" y="61"/>
                </a:lnTo>
                <a:lnTo>
                  <a:pt x="266" y="58"/>
                </a:lnTo>
                <a:lnTo>
                  <a:pt x="278" y="56"/>
                </a:lnTo>
                <a:lnTo>
                  <a:pt x="288" y="54"/>
                </a:lnTo>
                <a:lnTo>
                  <a:pt x="293" y="53"/>
                </a:lnTo>
                <a:lnTo>
                  <a:pt x="298" y="51"/>
                </a:lnTo>
                <a:lnTo>
                  <a:pt x="302" y="50"/>
                </a:lnTo>
                <a:lnTo>
                  <a:pt x="306" y="49"/>
                </a:lnTo>
                <a:lnTo>
                  <a:pt x="309" y="47"/>
                </a:lnTo>
                <a:lnTo>
                  <a:pt x="313" y="46"/>
                </a:lnTo>
                <a:lnTo>
                  <a:pt x="315" y="44"/>
                </a:lnTo>
                <a:lnTo>
                  <a:pt x="319" y="43"/>
                </a:lnTo>
                <a:lnTo>
                  <a:pt x="321" y="41"/>
                </a:lnTo>
                <a:lnTo>
                  <a:pt x="322" y="40"/>
                </a:lnTo>
                <a:lnTo>
                  <a:pt x="324" y="37"/>
                </a:lnTo>
                <a:lnTo>
                  <a:pt x="325" y="36"/>
                </a:lnTo>
                <a:lnTo>
                  <a:pt x="326" y="35"/>
                </a:lnTo>
                <a:lnTo>
                  <a:pt x="326" y="33"/>
                </a:lnTo>
                <a:lnTo>
                  <a:pt x="326" y="31"/>
                </a:lnTo>
                <a:lnTo>
                  <a:pt x="325" y="29"/>
                </a:lnTo>
                <a:lnTo>
                  <a:pt x="324" y="28"/>
                </a:lnTo>
                <a:lnTo>
                  <a:pt x="322" y="26"/>
                </a:lnTo>
                <a:lnTo>
                  <a:pt x="321" y="24"/>
                </a:lnTo>
                <a:lnTo>
                  <a:pt x="319" y="23"/>
                </a:lnTo>
                <a:lnTo>
                  <a:pt x="315" y="21"/>
                </a:lnTo>
                <a:lnTo>
                  <a:pt x="313" y="20"/>
                </a:lnTo>
                <a:lnTo>
                  <a:pt x="309" y="19"/>
                </a:lnTo>
                <a:lnTo>
                  <a:pt x="306" y="17"/>
                </a:lnTo>
                <a:lnTo>
                  <a:pt x="302" y="15"/>
                </a:lnTo>
                <a:lnTo>
                  <a:pt x="298" y="14"/>
                </a:lnTo>
                <a:lnTo>
                  <a:pt x="293" y="13"/>
                </a:lnTo>
                <a:lnTo>
                  <a:pt x="288" y="12"/>
                </a:lnTo>
                <a:lnTo>
                  <a:pt x="278" y="9"/>
                </a:lnTo>
                <a:lnTo>
                  <a:pt x="266" y="7"/>
                </a:lnTo>
                <a:lnTo>
                  <a:pt x="253" y="6"/>
                </a:lnTo>
                <a:lnTo>
                  <a:pt x="241" y="3"/>
                </a:lnTo>
                <a:lnTo>
                  <a:pt x="227" y="2"/>
                </a:lnTo>
                <a:lnTo>
                  <a:pt x="211" y="1"/>
                </a:lnTo>
                <a:lnTo>
                  <a:pt x="195" y="0"/>
                </a:lnTo>
                <a:lnTo>
                  <a:pt x="180" y="0"/>
                </a:lnTo>
                <a:lnTo>
                  <a:pt x="162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8" name="Freeform 69"/>
          <p:cNvSpPr>
            <a:spLocks/>
          </p:cNvSpPr>
          <p:nvPr/>
        </p:nvSpPr>
        <p:spPr bwMode="auto">
          <a:xfrm>
            <a:off x="2892325" y="4405437"/>
            <a:ext cx="517525" cy="103187"/>
          </a:xfrm>
          <a:custGeom>
            <a:avLst/>
            <a:gdLst>
              <a:gd name="T0" fmla="*/ 231775 w 326"/>
              <a:gd name="T1" fmla="*/ 0 h 65"/>
              <a:gd name="T2" fmla="*/ 182562 w 326"/>
              <a:gd name="T3" fmla="*/ 1587 h 65"/>
              <a:gd name="T4" fmla="*/ 134937 w 326"/>
              <a:gd name="T5" fmla="*/ 4762 h 65"/>
              <a:gd name="T6" fmla="*/ 95250 w 326"/>
              <a:gd name="T7" fmla="*/ 11112 h 65"/>
              <a:gd name="T8" fmla="*/ 60325 w 326"/>
              <a:gd name="T9" fmla="*/ 19050 h 65"/>
              <a:gd name="T10" fmla="*/ 44450 w 326"/>
              <a:gd name="T11" fmla="*/ 22225 h 65"/>
              <a:gd name="T12" fmla="*/ 31750 w 326"/>
              <a:gd name="T13" fmla="*/ 26987 h 65"/>
              <a:gd name="T14" fmla="*/ 20637 w 326"/>
              <a:gd name="T15" fmla="*/ 31750 h 65"/>
              <a:gd name="T16" fmla="*/ 11112 w 326"/>
              <a:gd name="T17" fmla="*/ 36512 h 65"/>
              <a:gd name="T18" fmla="*/ 6350 w 326"/>
              <a:gd name="T19" fmla="*/ 41275 h 65"/>
              <a:gd name="T20" fmla="*/ 0 w 326"/>
              <a:gd name="T21" fmla="*/ 46037 h 65"/>
              <a:gd name="T22" fmla="*/ 0 w 326"/>
              <a:gd name="T23" fmla="*/ 52387 h 65"/>
              <a:gd name="T24" fmla="*/ 0 w 326"/>
              <a:gd name="T25" fmla="*/ 57150 h 65"/>
              <a:gd name="T26" fmla="*/ 6350 w 326"/>
              <a:gd name="T27" fmla="*/ 63500 h 65"/>
              <a:gd name="T28" fmla="*/ 11112 w 326"/>
              <a:gd name="T29" fmla="*/ 68262 h 65"/>
              <a:gd name="T30" fmla="*/ 20637 w 326"/>
              <a:gd name="T31" fmla="*/ 73025 h 65"/>
              <a:gd name="T32" fmla="*/ 31750 w 326"/>
              <a:gd name="T33" fmla="*/ 77787 h 65"/>
              <a:gd name="T34" fmla="*/ 44450 w 326"/>
              <a:gd name="T35" fmla="*/ 80962 h 65"/>
              <a:gd name="T36" fmla="*/ 60325 w 326"/>
              <a:gd name="T37" fmla="*/ 85725 h 65"/>
              <a:gd name="T38" fmla="*/ 95250 w 326"/>
              <a:gd name="T39" fmla="*/ 92075 h 65"/>
              <a:gd name="T40" fmla="*/ 134937 w 326"/>
              <a:gd name="T41" fmla="*/ 98425 h 65"/>
              <a:gd name="T42" fmla="*/ 182562 w 326"/>
              <a:gd name="T43" fmla="*/ 101600 h 65"/>
              <a:gd name="T44" fmla="*/ 231775 w 326"/>
              <a:gd name="T45" fmla="*/ 103187 h 65"/>
              <a:gd name="T46" fmla="*/ 285750 w 326"/>
              <a:gd name="T47" fmla="*/ 103187 h 65"/>
              <a:gd name="T48" fmla="*/ 334962 w 326"/>
              <a:gd name="T49" fmla="*/ 101600 h 65"/>
              <a:gd name="T50" fmla="*/ 382587 w 326"/>
              <a:gd name="T51" fmla="*/ 98425 h 65"/>
              <a:gd name="T52" fmla="*/ 422275 w 326"/>
              <a:gd name="T53" fmla="*/ 92075 h 65"/>
              <a:gd name="T54" fmla="*/ 457200 w 326"/>
              <a:gd name="T55" fmla="*/ 85725 h 65"/>
              <a:gd name="T56" fmla="*/ 473075 w 326"/>
              <a:gd name="T57" fmla="*/ 80962 h 65"/>
              <a:gd name="T58" fmla="*/ 485775 w 326"/>
              <a:gd name="T59" fmla="*/ 77787 h 65"/>
              <a:gd name="T60" fmla="*/ 496888 w 326"/>
              <a:gd name="T61" fmla="*/ 73025 h 65"/>
              <a:gd name="T62" fmla="*/ 506413 w 326"/>
              <a:gd name="T63" fmla="*/ 68262 h 65"/>
              <a:gd name="T64" fmla="*/ 511175 w 326"/>
              <a:gd name="T65" fmla="*/ 63500 h 65"/>
              <a:gd name="T66" fmla="*/ 515938 w 326"/>
              <a:gd name="T67" fmla="*/ 57150 h 65"/>
              <a:gd name="T68" fmla="*/ 517525 w 326"/>
              <a:gd name="T69" fmla="*/ 52387 h 65"/>
              <a:gd name="T70" fmla="*/ 515938 w 326"/>
              <a:gd name="T71" fmla="*/ 46037 h 65"/>
              <a:gd name="T72" fmla="*/ 511175 w 326"/>
              <a:gd name="T73" fmla="*/ 41275 h 65"/>
              <a:gd name="T74" fmla="*/ 506413 w 326"/>
              <a:gd name="T75" fmla="*/ 36512 h 65"/>
              <a:gd name="T76" fmla="*/ 496888 w 326"/>
              <a:gd name="T77" fmla="*/ 31750 h 65"/>
              <a:gd name="T78" fmla="*/ 485775 w 326"/>
              <a:gd name="T79" fmla="*/ 26987 h 65"/>
              <a:gd name="T80" fmla="*/ 473075 w 326"/>
              <a:gd name="T81" fmla="*/ 22225 h 65"/>
              <a:gd name="T82" fmla="*/ 457200 w 326"/>
              <a:gd name="T83" fmla="*/ 19050 h 65"/>
              <a:gd name="T84" fmla="*/ 422275 w 326"/>
              <a:gd name="T85" fmla="*/ 11112 h 65"/>
              <a:gd name="T86" fmla="*/ 382587 w 326"/>
              <a:gd name="T87" fmla="*/ 4762 h 65"/>
              <a:gd name="T88" fmla="*/ 334962 w 326"/>
              <a:gd name="T89" fmla="*/ 1587 h 65"/>
              <a:gd name="T90" fmla="*/ 285750 w 326"/>
              <a:gd name="T91" fmla="*/ 0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6"/>
              <a:gd name="T139" fmla="*/ 0 h 65"/>
              <a:gd name="T140" fmla="*/ 326 w 326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6" h="65">
                <a:moveTo>
                  <a:pt x="162" y="0"/>
                </a:moveTo>
                <a:lnTo>
                  <a:pt x="146" y="0"/>
                </a:lnTo>
                <a:lnTo>
                  <a:pt x="130" y="0"/>
                </a:lnTo>
                <a:lnTo>
                  <a:pt x="115" y="1"/>
                </a:lnTo>
                <a:lnTo>
                  <a:pt x="99" y="2"/>
                </a:lnTo>
                <a:lnTo>
                  <a:pt x="85" y="3"/>
                </a:lnTo>
                <a:lnTo>
                  <a:pt x="71" y="6"/>
                </a:lnTo>
                <a:lnTo>
                  <a:pt x="60" y="7"/>
                </a:lnTo>
                <a:lnTo>
                  <a:pt x="48" y="9"/>
                </a:lnTo>
                <a:lnTo>
                  <a:pt x="38" y="12"/>
                </a:lnTo>
                <a:lnTo>
                  <a:pt x="32" y="13"/>
                </a:lnTo>
                <a:lnTo>
                  <a:pt x="28" y="14"/>
                </a:lnTo>
                <a:lnTo>
                  <a:pt x="24" y="15"/>
                </a:lnTo>
                <a:lnTo>
                  <a:pt x="20" y="17"/>
                </a:lnTo>
                <a:lnTo>
                  <a:pt x="15" y="19"/>
                </a:lnTo>
                <a:lnTo>
                  <a:pt x="13" y="20"/>
                </a:lnTo>
                <a:lnTo>
                  <a:pt x="10" y="21"/>
                </a:lnTo>
                <a:lnTo>
                  <a:pt x="7" y="23"/>
                </a:lnTo>
                <a:lnTo>
                  <a:pt x="5" y="24"/>
                </a:lnTo>
                <a:lnTo>
                  <a:pt x="4" y="26"/>
                </a:lnTo>
                <a:lnTo>
                  <a:pt x="1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7"/>
                </a:lnTo>
                <a:lnTo>
                  <a:pt x="4" y="40"/>
                </a:lnTo>
                <a:lnTo>
                  <a:pt x="5" y="41"/>
                </a:lnTo>
                <a:lnTo>
                  <a:pt x="7" y="43"/>
                </a:lnTo>
                <a:lnTo>
                  <a:pt x="10" y="44"/>
                </a:lnTo>
                <a:lnTo>
                  <a:pt x="13" y="46"/>
                </a:lnTo>
                <a:lnTo>
                  <a:pt x="15" y="47"/>
                </a:lnTo>
                <a:lnTo>
                  <a:pt x="20" y="49"/>
                </a:lnTo>
                <a:lnTo>
                  <a:pt x="24" y="50"/>
                </a:lnTo>
                <a:lnTo>
                  <a:pt x="28" y="51"/>
                </a:lnTo>
                <a:lnTo>
                  <a:pt x="32" y="53"/>
                </a:lnTo>
                <a:lnTo>
                  <a:pt x="38" y="54"/>
                </a:lnTo>
                <a:lnTo>
                  <a:pt x="48" y="56"/>
                </a:lnTo>
                <a:lnTo>
                  <a:pt x="60" y="58"/>
                </a:lnTo>
                <a:lnTo>
                  <a:pt x="71" y="61"/>
                </a:lnTo>
                <a:lnTo>
                  <a:pt x="85" y="62"/>
                </a:lnTo>
                <a:lnTo>
                  <a:pt x="99" y="63"/>
                </a:lnTo>
                <a:lnTo>
                  <a:pt x="115" y="64"/>
                </a:lnTo>
                <a:lnTo>
                  <a:pt x="130" y="65"/>
                </a:lnTo>
                <a:lnTo>
                  <a:pt x="146" y="65"/>
                </a:lnTo>
                <a:lnTo>
                  <a:pt x="162" y="65"/>
                </a:lnTo>
                <a:lnTo>
                  <a:pt x="180" y="65"/>
                </a:lnTo>
                <a:lnTo>
                  <a:pt x="195" y="65"/>
                </a:lnTo>
                <a:lnTo>
                  <a:pt x="211" y="64"/>
                </a:lnTo>
                <a:lnTo>
                  <a:pt x="227" y="63"/>
                </a:lnTo>
                <a:lnTo>
                  <a:pt x="241" y="62"/>
                </a:lnTo>
                <a:lnTo>
                  <a:pt x="253" y="61"/>
                </a:lnTo>
                <a:lnTo>
                  <a:pt x="266" y="58"/>
                </a:lnTo>
                <a:lnTo>
                  <a:pt x="278" y="56"/>
                </a:lnTo>
                <a:lnTo>
                  <a:pt x="288" y="54"/>
                </a:lnTo>
                <a:lnTo>
                  <a:pt x="293" y="53"/>
                </a:lnTo>
                <a:lnTo>
                  <a:pt x="298" y="51"/>
                </a:lnTo>
                <a:lnTo>
                  <a:pt x="302" y="50"/>
                </a:lnTo>
                <a:lnTo>
                  <a:pt x="306" y="49"/>
                </a:lnTo>
                <a:lnTo>
                  <a:pt x="309" y="47"/>
                </a:lnTo>
                <a:lnTo>
                  <a:pt x="313" y="46"/>
                </a:lnTo>
                <a:lnTo>
                  <a:pt x="315" y="44"/>
                </a:lnTo>
                <a:lnTo>
                  <a:pt x="319" y="43"/>
                </a:lnTo>
                <a:lnTo>
                  <a:pt x="321" y="41"/>
                </a:lnTo>
                <a:lnTo>
                  <a:pt x="322" y="40"/>
                </a:lnTo>
                <a:lnTo>
                  <a:pt x="324" y="37"/>
                </a:lnTo>
                <a:lnTo>
                  <a:pt x="325" y="36"/>
                </a:lnTo>
                <a:lnTo>
                  <a:pt x="326" y="35"/>
                </a:lnTo>
                <a:lnTo>
                  <a:pt x="326" y="33"/>
                </a:lnTo>
                <a:lnTo>
                  <a:pt x="326" y="31"/>
                </a:lnTo>
                <a:lnTo>
                  <a:pt x="325" y="29"/>
                </a:lnTo>
                <a:lnTo>
                  <a:pt x="324" y="28"/>
                </a:lnTo>
                <a:lnTo>
                  <a:pt x="322" y="26"/>
                </a:lnTo>
                <a:lnTo>
                  <a:pt x="321" y="24"/>
                </a:lnTo>
                <a:lnTo>
                  <a:pt x="319" y="23"/>
                </a:lnTo>
                <a:lnTo>
                  <a:pt x="315" y="21"/>
                </a:lnTo>
                <a:lnTo>
                  <a:pt x="313" y="20"/>
                </a:lnTo>
                <a:lnTo>
                  <a:pt x="309" y="19"/>
                </a:lnTo>
                <a:lnTo>
                  <a:pt x="306" y="17"/>
                </a:lnTo>
                <a:lnTo>
                  <a:pt x="302" y="15"/>
                </a:lnTo>
                <a:lnTo>
                  <a:pt x="298" y="14"/>
                </a:lnTo>
                <a:lnTo>
                  <a:pt x="293" y="13"/>
                </a:lnTo>
                <a:lnTo>
                  <a:pt x="288" y="12"/>
                </a:lnTo>
                <a:lnTo>
                  <a:pt x="278" y="9"/>
                </a:lnTo>
                <a:lnTo>
                  <a:pt x="266" y="7"/>
                </a:lnTo>
                <a:lnTo>
                  <a:pt x="253" y="6"/>
                </a:lnTo>
                <a:lnTo>
                  <a:pt x="241" y="3"/>
                </a:lnTo>
                <a:lnTo>
                  <a:pt x="227" y="2"/>
                </a:lnTo>
                <a:lnTo>
                  <a:pt x="211" y="1"/>
                </a:lnTo>
                <a:lnTo>
                  <a:pt x="195" y="0"/>
                </a:lnTo>
                <a:lnTo>
                  <a:pt x="180" y="0"/>
                </a:lnTo>
                <a:lnTo>
                  <a:pt x="16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39" name="Line 70"/>
          <p:cNvSpPr>
            <a:spLocks noChangeShapeType="1"/>
          </p:cNvSpPr>
          <p:nvPr/>
        </p:nvSpPr>
        <p:spPr bwMode="auto">
          <a:xfrm>
            <a:off x="2892325" y="4395912"/>
            <a:ext cx="1588" cy="650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0" name="Line 71"/>
          <p:cNvSpPr>
            <a:spLocks noChangeShapeType="1"/>
          </p:cNvSpPr>
          <p:nvPr/>
        </p:nvSpPr>
        <p:spPr bwMode="auto">
          <a:xfrm>
            <a:off x="3409850" y="4395912"/>
            <a:ext cx="1588" cy="650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1" name="Rectangle 72"/>
          <p:cNvSpPr>
            <a:spLocks noChangeArrowheads="1"/>
          </p:cNvSpPr>
          <p:nvPr/>
        </p:nvSpPr>
        <p:spPr bwMode="auto">
          <a:xfrm>
            <a:off x="2892325" y="4395912"/>
            <a:ext cx="511175" cy="635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2" name="Rectangle 73"/>
          <p:cNvSpPr>
            <a:spLocks noChangeArrowheads="1"/>
          </p:cNvSpPr>
          <p:nvPr/>
        </p:nvSpPr>
        <p:spPr bwMode="auto">
          <a:xfrm>
            <a:off x="3184425" y="4422899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143" name="Freeform 74"/>
          <p:cNvSpPr>
            <a:spLocks/>
          </p:cNvSpPr>
          <p:nvPr/>
        </p:nvSpPr>
        <p:spPr bwMode="auto">
          <a:xfrm>
            <a:off x="2887563" y="4319712"/>
            <a:ext cx="515937" cy="122237"/>
          </a:xfrm>
          <a:custGeom>
            <a:avLst/>
            <a:gdLst>
              <a:gd name="T0" fmla="*/ 233362 w 325"/>
              <a:gd name="T1" fmla="*/ 0 h 77"/>
              <a:gd name="T2" fmla="*/ 180975 w 325"/>
              <a:gd name="T3" fmla="*/ 1587 h 77"/>
              <a:gd name="T4" fmla="*/ 134937 w 325"/>
              <a:gd name="T5" fmla="*/ 7937 h 77"/>
              <a:gd name="T6" fmla="*/ 93662 w 325"/>
              <a:gd name="T7" fmla="*/ 15875 h 77"/>
              <a:gd name="T8" fmla="*/ 58737 w 325"/>
              <a:gd name="T9" fmla="*/ 22225 h 77"/>
              <a:gd name="T10" fmla="*/ 44450 w 325"/>
              <a:gd name="T11" fmla="*/ 28575 h 77"/>
              <a:gd name="T12" fmla="*/ 31750 w 325"/>
              <a:gd name="T13" fmla="*/ 31750 h 77"/>
              <a:gd name="T14" fmla="*/ 20637 w 325"/>
              <a:gd name="T15" fmla="*/ 38100 h 77"/>
              <a:gd name="T16" fmla="*/ 12700 w 325"/>
              <a:gd name="T17" fmla="*/ 42862 h 77"/>
              <a:gd name="T18" fmla="*/ 4762 w 325"/>
              <a:gd name="T19" fmla="*/ 49212 h 77"/>
              <a:gd name="T20" fmla="*/ 1587 w 325"/>
              <a:gd name="T21" fmla="*/ 55562 h 77"/>
              <a:gd name="T22" fmla="*/ 0 w 325"/>
              <a:gd name="T23" fmla="*/ 61912 h 77"/>
              <a:gd name="T24" fmla="*/ 1587 w 325"/>
              <a:gd name="T25" fmla="*/ 66675 h 77"/>
              <a:gd name="T26" fmla="*/ 4762 w 325"/>
              <a:gd name="T27" fmla="*/ 74612 h 77"/>
              <a:gd name="T28" fmla="*/ 12700 w 325"/>
              <a:gd name="T29" fmla="*/ 79375 h 77"/>
              <a:gd name="T30" fmla="*/ 20637 w 325"/>
              <a:gd name="T31" fmla="*/ 85725 h 77"/>
              <a:gd name="T32" fmla="*/ 31750 w 325"/>
              <a:gd name="T33" fmla="*/ 90487 h 77"/>
              <a:gd name="T34" fmla="*/ 44450 w 325"/>
              <a:gd name="T35" fmla="*/ 96837 h 77"/>
              <a:gd name="T36" fmla="*/ 58737 w 325"/>
              <a:gd name="T37" fmla="*/ 100012 h 77"/>
              <a:gd name="T38" fmla="*/ 93662 w 325"/>
              <a:gd name="T39" fmla="*/ 109537 h 77"/>
              <a:gd name="T40" fmla="*/ 134937 w 325"/>
              <a:gd name="T41" fmla="*/ 115887 h 77"/>
              <a:gd name="T42" fmla="*/ 180975 w 325"/>
              <a:gd name="T43" fmla="*/ 120650 h 77"/>
              <a:gd name="T44" fmla="*/ 231775 w 325"/>
              <a:gd name="T45" fmla="*/ 122237 h 77"/>
              <a:gd name="T46" fmla="*/ 284162 w 325"/>
              <a:gd name="T47" fmla="*/ 122237 h 77"/>
              <a:gd name="T48" fmla="*/ 334962 w 325"/>
              <a:gd name="T49" fmla="*/ 120650 h 77"/>
              <a:gd name="T50" fmla="*/ 381000 w 325"/>
              <a:gd name="T51" fmla="*/ 115887 h 77"/>
              <a:gd name="T52" fmla="*/ 423862 w 325"/>
              <a:gd name="T53" fmla="*/ 109537 h 77"/>
              <a:gd name="T54" fmla="*/ 458787 w 325"/>
              <a:gd name="T55" fmla="*/ 100012 h 77"/>
              <a:gd name="T56" fmla="*/ 473075 w 325"/>
              <a:gd name="T57" fmla="*/ 96837 h 77"/>
              <a:gd name="T58" fmla="*/ 487362 w 325"/>
              <a:gd name="T59" fmla="*/ 90487 h 77"/>
              <a:gd name="T60" fmla="*/ 495300 w 325"/>
              <a:gd name="T61" fmla="*/ 85725 h 77"/>
              <a:gd name="T62" fmla="*/ 504825 w 325"/>
              <a:gd name="T63" fmla="*/ 79375 h 77"/>
              <a:gd name="T64" fmla="*/ 512762 w 325"/>
              <a:gd name="T65" fmla="*/ 74612 h 77"/>
              <a:gd name="T66" fmla="*/ 515937 w 325"/>
              <a:gd name="T67" fmla="*/ 66675 h 77"/>
              <a:gd name="T68" fmla="*/ 515937 w 325"/>
              <a:gd name="T69" fmla="*/ 61912 h 77"/>
              <a:gd name="T70" fmla="*/ 515937 w 325"/>
              <a:gd name="T71" fmla="*/ 55562 h 77"/>
              <a:gd name="T72" fmla="*/ 512762 w 325"/>
              <a:gd name="T73" fmla="*/ 49212 h 77"/>
              <a:gd name="T74" fmla="*/ 504825 w 325"/>
              <a:gd name="T75" fmla="*/ 42862 h 77"/>
              <a:gd name="T76" fmla="*/ 495300 w 325"/>
              <a:gd name="T77" fmla="*/ 38100 h 77"/>
              <a:gd name="T78" fmla="*/ 487362 w 325"/>
              <a:gd name="T79" fmla="*/ 31750 h 77"/>
              <a:gd name="T80" fmla="*/ 473075 w 325"/>
              <a:gd name="T81" fmla="*/ 28575 h 77"/>
              <a:gd name="T82" fmla="*/ 458787 w 325"/>
              <a:gd name="T83" fmla="*/ 22225 h 77"/>
              <a:gd name="T84" fmla="*/ 423862 w 325"/>
              <a:gd name="T85" fmla="*/ 15875 h 77"/>
              <a:gd name="T86" fmla="*/ 381000 w 325"/>
              <a:gd name="T87" fmla="*/ 7937 h 77"/>
              <a:gd name="T88" fmla="*/ 334962 w 325"/>
              <a:gd name="T89" fmla="*/ 1587 h 77"/>
              <a:gd name="T90" fmla="*/ 284162 w 325"/>
              <a:gd name="T91" fmla="*/ 0 h 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5"/>
              <a:gd name="T139" fmla="*/ 0 h 77"/>
              <a:gd name="T140" fmla="*/ 325 w 325"/>
              <a:gd name="T141" fmla="*/ 77 h 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5" h="77">
                <a:moveTo>
                  <a:pt x="163" y="0"/>
                </a:moveTo>
                <a:lnTo>
                  <a:pt x="147" y="0"/>
                </a:lnTo>
                <a:lnTo>
                  <a:pt x="130" y="1"/>
                </a:lnTo>
                <a:lnTo>
                  <a:pt x="114" y="1"/>
                </a:lnTo>
                <a:lnTo>
                  <a:pt x="99" y="4"/>
                </a:lnTo>
                <a:lnTo>
                  <a:pt x="85" y="5"/>
                </a:lnTo>
                <a:lnTo>
                  <a:pt x="72" y="7"/>
                </a:lnTo>
                <a:lnTo>
                  <a:pt x="59" y="10"/>
                </a:lnTo>
                <a:lnTo>
                  <a:pt x="48" y="12"/>
                </a:lnTo>
                <a:lnTo>
                  <a:pt x="37" y="14"/>
                </a:lnTo>
                <a:lnTo>
                  <a:pt x="32" y="15"/>
                </a:lnTo>
                <a:lnTo>
                  <a:pt x="28" y="18"/>
                </a:lnTo>
                <a:lnTo>
                  <a:pt x="23" y="19"/>
                </a:lnTo>
                <a:lnTo>
                  <a:pt x="20" y="20"/>
                </a:lnTo>
                <a:lnTo>
                  <a:pt x="16" y="22"/>
                </a:lnTo>
                <a:lnTo>
                  <a:pt x="13" y="24"/>
                </a:lnTo>
                <a:lnTo>
                  <a:pt x="10" y="26"/>
                </a:lnTo>
                <a:lnTo>
                  <a:pt x="8" y="27"/>
                </a:lnTo>
                <a:lnTo>
                  <a:pt x="6" y="29"/>
                </a:lnTo>
                <a:lnTo>
                  <a:pt x="3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3" y="47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3" y="54"/>
                </a:lnTo>
                <a:lnTo>
                  <a:pt x="16" y="55"/>
                </a:lnTo>
                <a:lnTo>
                  <a:pt x="20" y="57"/>
                </a:lnTo>
                <a:lnTo>
                  <a:pt x="23" y="59"/>
                </a:lnTo>
                <a:lnTo>
                  <a:pt x="28" y="61"/>
                </a:lnTo>
                <a:lnTo>
                  <a:pt x="32" y="62"/>
                </a:lnTo>
                <a:lnTo>
                  <a:pt x="37" y="63"/>
                </a:lnTo>
                <a:lnTo>
                  <a:pt x="48" y="67"/>
                </a:lnTo>
                <a:lnTo>
                  <a:pt x="59" y="69"/>
                </a:lnTo>
                <a:lnTo>
                  <a:pt x="72" y="71"/>
                </a:lnTo>
                <a:lnTo>
                  <a:pt x="85" y="73"/>
                </a:lnTo>
                <a:lnTo>
                  <a:pt x="99" y="75"/>
                </a:lnTo>
                <a:lnTo>
                  <a:pt x="114" y="76"/>
                </a:lnTo>
                <a:lnTo>
                  <a:pt x="130" y="77"/>
                </a:lnTo>
                <a:lnTo>
                  <a:pt x="146" y="77"/>
                </a:lnTo>
                <a:lnTo>
                  <a:pt x="163" y="77"/>
                </a:lnTo>
                <a:lnTo>
                  <a:pt x="179" y="77"/>
                </a:lnTo>
                <a:lnTo>
                  <a:pt x="196" y="77"/>
                </a:lnTo>
                <a:lnTo>
                  <a:pt x="211" y="76"/>
                </a:lnTo>
                <a:lnTo>
                  <a:pt x="226" y="75"/>
                </a:lnTo>
                <a:lnTo>
                  <a:pt x="240" y="73"/>
                </a:lnTo>
                <a:lnTo>
                  <a:pt x="254" y="71"/>
                </a:lnTo>
                <a:lnTo>
                  <a:pt x="267" y="69"/>
                </a:lnTo>
                <a:lnTo>
                  <a:pt x="279" y="67"/>
                </a:lnTo>
                <a:lnTo>
                  <a:pt x="289" y="63"/>
                </a:lnTo>
                <a:lnTo>
                  <a:pt x="294" y="62"/>
                </a:lnTo>
                <a:lnTo>
                  <a:pt x="298" y="61"/>
                </a:lnTo>
                <a:lnTo>
                  <a:pt x="302" y="59"/>
                </a:lnTo>
                <a:lnTo>
                  <a:pt x="307" y="57"/>
                </a:lnTo>
                <a:lnTo>
                  <a:pt x="310" y="55"/>
                </a:lnTo>
                <a:lnTo>
                  <a:pt x="312" y="54"/>
                </a:lnTo>
                <a:lnTo>
                  <a:pt x="316" y="52"/>
                </a:lnTo>
                <a:lnTo>
                  <a:pt x="318" y="50"/>
                </a:lnTo>
                <a:lnTo>
                  <a:pt x="321" y="48"/>
                </a:lnTo>
                <a:lnTo>
                  <a:pt x="323" y="47"/>
                </a:lnTo>
                <a:lnTo>
                  <a:pt x="324" y="45"/>
                </a:lnTo>
                <a:lnTo>
                  <a:pt x="325" y="42"/>
                </a:lnTo>
                <a:lnTo>
                  <a:pt x="325" y="41"/>
                </a:lnTo>
                <a:lnTo>
                  <a:pt x="325" y="39"/>
                </a:lnTo>
                <a:lnTo>
                  <a:pt x="325" y="36"/>
                </a:lnTo>
                <a:lnTo>
                  <a:pt x="325" y="35"/>
                </a:lnTo>
                <a:lnTo>
                  <a:pt x="324" y="33"/>
                </a:lnTo>
                <a:lnTo>
                  <a:pt x="323" y="31"/>
                </a:lnTo>
                <a:lnTo>
                  <a:pt x="321" y="29"/>
                </a:lnTo>
                <a:lnTo>
                  <a:pt x="318" y="27"/>
                </a:lnTo>
                <a:lnTo>
                  <a:pt x="316" y="26"/>
                </a:lnTo>
                <a:lnTo>
                  <a:pt x="312" y="24"/>
                </a:lnTo>
                <a:lnTo>
                  <a:pt x="310" y="22"/>
                </a:lnTo>
                <a:lnTo>
                  <a:pt x="307" y="20"/>
                </a:lnTo>
                <a:lnTo>
                  <a:pt x="302" y="19"/>
                </a:lnTo>
                <a:lnTo>
                  <a:pt x="298" y="18"/>
                </a:lnTo>
                <a:lnTo>
                  <a:pt x="294" y="15"/>
                </a:lnTo>
                <a:lnTo>
                  <a:pt x="289" y="14"/>
                </a:lnTo>
                <a:lnTo>
                  <a:pt x="279" y="12"/>
                </a:lnTo>
                <a:lnTo>
                  <a:pt x="267" y="10"/>
                </a:lnTo>
                <a:lnTo>
                  <a:pt x="254" y="7"/>
                </a:lnTo>
                <a:lnTo>
                  <a:pt x="240" y="5"/>
                </a:lnTo>
                <a:lnTo>
                  <a:pt x="226" y="4"/>
                </a:lnTo>
                <a:lnTo>
                  <a:pt x="211" y="1"/>
                </a:lnTo>
                <a:lnTo>
                  <a:pt x="196" y="1"/>
                </a:lnTo>
                <a:lnTo>
                  <a:pt x="179" y="0"/>
                </a:lnTo>
                <a:lnTo>
                  <a:pt x="163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4" name="Freeform 75"/>
          <p:cNvSpPr>
            <a:spLocks/>
          </p:cNvSpPr>
          <p:nvPr/>
        </p:nvSpPr>
        <p:spPr bwMode="auto">
          <a:xfrm>
            <a:off x="2887563" y="4319712"/>
            <a:ext cx="515937" cy="122237"/>
          </a:xfrm>
          <a:custGeom>
            <a:avLst/>
            <a:gdLst>
              <a:gd name="T0" fmla="*/ 233362 w 325"/>
              <a:gd name="T1" fmla="*/ 0 h 77"/>
              <a:gd name="T2" fmla="*/ 180975 w 325"/>
              <a:gd name="T3" fmla="*/ 1587 h 77"/>
              <a:gd name="T4" fmla="*/ 134937 w 325"/>
              <a:gd name="T5" fmla="*/ 7937 h 77"/>
              <a:gd name="T6" fmla="*/ 93662 w 325"/>
              <a:gd name="T7" fmla="*/ 15875 h 77"/>
              <a:gd name="T8" fmla="*/ 58737 w 325"/>
              <a:gd name="T9" fmla="*/ 22225 h 77"/>
              <a:gd name="T10" fmla="*/ 44450 w 325"/>
              <a:gd name="T11" fmla="*/ 28575 h 77"/>
              <a:gd name="T12" fmla="*/ 31750 w 325"/>
              <a:gd name="T13" fmla="*/ 31750 h 77"/>
              <a:gd name="T14" fmla="*/ 20637 w 325"/>
              <a:gd name="T15" fmla="*/ 38100 h 77"/>
              <a:gd name="T16" fmla="*/ 12700 w 325"/>
              <a:gd name="T17" fmla="*/ 42862 h 77"/>
              <a:gd name="T18" fmla="*/ 4762 w 325"/>
              <a:gd name="T19" fmla="*/ 49212 h 77"/>
              <a:gd name="T20" fmla="*/ 1587 w 325"/>
              <a:gd name="T21" fmla="*/ 55562 h 77"/>
              <a:gd name="T22" fmla="*/ 0 w 325"/>
              <a:gd name="T23" fmla="*/ 61912 h 77"/>
              <a:gd name="T24" fmla="*/ 1587 w 325"/>
              <a:gd name="T25" fmla="*/ 66675 h 77"/>
              <a:gd name="T26" fmla="*/ 4762 w 325"/>
              <a:gd name="T27" fmla="*/ 74612 h 77"/>
              <a:gd name="T28" fmla="*/ 12700 w 325"/>
              <a:gd name="T29" fmla="*/ 79375 h 77"/>
              <a:gd name="T30" fmla="*/ 20637 w 325"/>
              <a:gd name="T31" fmla="*/ 85725 h 77"/>
              <a:gd name="T32" fmla="*/ 31750 w 325"/>
              <a:gd name="T33" fmla="*/ 90487 h 77"/>
              <a:gd name="T34" fmla="*/ 44450 w 325"/>
              <a:gd name="T35" fmla="*/ 96837 h 77"/>
              <a:gd name="T36" fmla="*/ 58737 w 325"/>
              <a:gd name="T37" fmla="*/ 100012 h 77"/>
              <a:gd name="T38" fmla="*/ 93662 w 325"/>
              <a:gd name="T39" fmla="*/ 109537 h 77"/>
              <a:gd name="T40" fmla="*/ 134937 w 325"/>
              <a:gd name="T41" fmla="*/ 115887 h 77"/>
              <a:gd name="T42" fmla="*/ 180975 w 325"/>
              <a:gd name="T43" fmla="*/ 120650 h 77"/>
              <a:gd name="T44" fmla="*/ 231775 w 325"/>
              <a:gd name="T45" fmla="*/ 122237 h 77"/>
              <a:gd name="T46" fmla="*/ 284162 w 325"/>
              <a:gd name="T47" fmla="*/ 122237 h 77"/>
              <a:gd name="T48" fmla="*/ 334962 w 325"/>
              <a:gd name="T49" fmla="*/ 120650 h 77"/>
              <a:gd name="T50" fmla="*/ 381000 w 325"/>
              <a:gd name="T51" fmla="*/ 115887 h 77"/>
              <a:gd name="T52" fmla="*/ 423862 w 325"/>
              <a:gd name="T53" fmla="*/ 109537 h 77"/>
              <a:gd name="T54" fmla="*/ 458787 w 325"/>
              <a:gd name="T55" fmla="*/ 100012 h 77"/>
              <a:gd name="T56" fmla="*/ 473075 w 325"/>
              <a:gd name="T57" fmla="*/ 96837 h 77"/>
              <a:gd name="T58" fmla="*/ 487362 w 325"/>
              <a:gd name="T59" fmla="*/ 90487 h 77"/>
              <a:gd name="T60" fmla="*/ 495300 w 325"/>
              <a:gd name="T61" fmla="*/ 85725 h 77"/>
              <a:gd name="T62" fmla="*/ 504825 w 325"/>
              <a:gd name="T63" fmla="*/ 79375 h 77"/>
              <a:gd name="T64" fmla="*/ 512762 w 325"/>
              <a:gd name="T65" fmla="*/ 74612 h 77"/>
              <a:gd name="T66" fmla="*/ 515937 w 325"/>
              <a:gd name="T67" fmla="*/ 66675 h 77"/>
              <a:gd name="T68" fmla="*/ 515937 w 325"/>
              <a:gd name="T69" fmla="*/ 61912 h 77"/>
              <a:gd name="T70" fmla="*/ 515937 w 325"/>
              <a:gd name="T71" fmla="*/ 55562 h 77"/>
              <a:gd name="T72" fmla="*/ 512762 w 325"/>
              <a:gd name="T73" fmla="*/ 49212 h 77"/>
              <a:gd name="T74" fmla="*/ 504825 w 325"/>
              <a:gd name="T75" fmla="*/ 42862 h 77"/>
              <a:gd name="T76" fmla="*/ 495300 w 325"/>
              <a:gd name="T77" fmla="*/ 38100 h 77"/>
              <a:gd name="T78" fmla="*/ 487362 w 325"/>
              <a:gd name="T79" fmla="*/ 31750 h 77"/>
              <a:gd name="T80" fmla="*/ 473075 w 325"/>
              <a:gd name="T81" fmla="*/ 28575 h 77"/>
              <a:gd name="T82" fmla="*/ 458787 w 325"/>
              <a:gd name="T83" fmla="*/ 22225 h 77"/>
              <a:gd name="T84" fmla="*/ 423862 w 325"/>
              <a:gd name="T85" fmla="*/ 15875 h 77"/>
              <a:gd name="T86" fmla="*/ 381000 w 325"/>
              <a:gd name="T87" fmla="*/ 7937 h 77"/>
              <a:gd name="T88" fmla="*/ 334962 w 325"/>
              <a:gd name="T89" fmla="*/ 1587 h 77"/>
              <a:gd name="T90" fmla="*/ 284162 w 325"/>
              <a:gd name="T91" fmla="*/ 0 h 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5"/>
              <a:gd name="T139" fmla="*/ 0 h 77"/>
              <a:gd name="T140" fmla="*/ 325 w 325"/>
              <a:gd name="T141" fmla="*/ 77 h 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5" h="77">
                <a:moveTo>
                  <a:pt x="163" y="0"/>
                </a:moveTo>
                <a:lnTo>
                  <a:pt x="147" y="0"/>
                </a:lnTo>
                <a:lnTo>
                  <a:pt x="130" y="1"/>
                </a:lnTo>
                <a:lnTo>
                  <a:pt x="114" y="1"/>
                </a:lnTo>
                <a:lnTo>
                  <a:pt x="99" y="4"/>
                </a:lnTo>
                <a:lnTo>
                  <a:pt x="85" y="5"/>
                </a:lnTo>
                <a:lnTo>
                  <a:pt x="72" y="7"/>
                </a:lnTo>
                <a:lnTo>
                  <a:pt x="59" y="10"/>
                </a:lnTo>
                <a:lnTo>
                  <a:pt x="48" y="12"/>
                </a:lnTo>
                <a:lnTo>
                  <a:pt x="37" y="14"/>
                </a:lnTo>
                <a:lnTo>
                  <a:pt x="32" y="15"/>
                </a:lnTo>
                <a:lnTo>
                  <a:pt x="28" y="18"/>
                </a:lnTo>
                <a:lnTo>
                  <a:pt x="23" y="19"/>
                </a:lnTo>
                <a:lnTo>
                  <a:pt x="20" y="20"/>
                </a:lnTo>
                <a:lnTo>
                  <a:pt x="16" y="22"/>
                </a:lnTo>
                <a:lnTo>
                  <a:pt x="13" y="24"/>
                </a:lnTo>
                <a:lnTo>
                  <a:pt x="10" y="26"/>
                </a:lnTo>
                <a:lnTo>
                  <a:pt x="8" y="27"/>
                </a:lnTo>
                <a:lnTo>
                  <a:pt x="6" y="29"/>
                </a:lnTo>
                <a:lnTo>
                  <a:pt x="3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3" y="47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3" y="54"/>
                </a:lnTo>
                <a:lnTo>
                  <a:pt x="16" y="55"/>
                </a:lnTo>
                <a:lnTo>
                  <a:pt x="20" y="57"/>
                </a:lnTo>
                <a:lnTo>
                  <a:pt x="23" y="59"/>
                </a:lnTo>
                <a:lnTo>
                  <a:pt x="28" y="61"/>
                </a:lnTo>
                <a:lnTo>
                  <a:pt x="32" y="62"/>
                </a:lnTo>
                <a:lnTo>
                  <a:pt x="37" y="63"/>
                </a:lnTo>
                <a:lnTo>
                  <a:pt x="48" y="67"/>
                </a:lnTo>
                <a:lnTo>
                  <a:pt x="59" y="69"/>
                </a:lnTo>
                <a:lnTo>
                  <a:pt x="72" y="71"/>
                </a:lnTo>
                <a:lnTo>
                  <a:pt x="85" y="73"/>
                </a:lnTo>
                <a:lnTo>
                  <a:pt x="99" y="75"/>
                </a:lnTo>
                <a:lnTo>
                  <a:pt x="114" y="76"/>
                </a:lnTo>
                <a:lnTo>
                  <a:pt x="130" y="77"/>
                </a:lnTo>
                <a:lnTo>
                  <a:pt x="146" y="77"/>
                </a:lnTo>
                <a:lnTo>
                  <a:pt x="163" y="77"/>
                </a:lnTo>
                <a:lnTo>
                  <a:pt x="179" y="77"/>
                </a:lnTo>
                <a:lnTo>
                  <a:pt x="196" y="77"/>
                </a:lnTo>
                <a:lnTo>
                  <a:pt x="211" y="76"/>
                </a:lnTo>
                <a:lnTo>
                  <a:pt x="226" y="75"/>
                </a:lnTo>
                <a:lnTo>
                  <a:pt x="240" y="73"/>
                </a:lnTo>
                <a:lnTo>
                  <a:pt x="254" y="71"/>
                </a:lnTo>
                <a:lnTo>
                  <a:pt x="267" y="69"/>
                </a:lnTo>
                <a:lnTo>
                  <a:pt x="279" y="67"/>
                </a:lnTo>
                <a:lnTo>
                  <a:pt x="289" y="63"/>
                </a:lnTo>
                <a:lnTo>
                  <a:pt x="294" y="62"/>
                </a:lnTo>
                <a:lnTo>
                  <a:pt x="298" y="61"/>
                </a:lnTo>
                <a:lnTo>
                  <a:pt x="302" y="59"/>
                </a:lnTo>
                <a:lnTo>
                  <a:pt x="307" y="57"/>
                </a:lnTo>
                <a:lnTo>
                  <a:pt x="310" y="55"/>
                </a:lnTo>
                <a:lnTo>
                  <a:pt x="312" y="54"/>
                </a:lnTo>
                <a:lnTo>
                  <a:pt x="316" y="52"/>
                </a:lnTo>
                <a:lnTo>
                  <a:pt x="318" y="50"/>
                </a:lnTo>
                <a:lnTo>
                  <a:pt x="321" y="48"/>
                </a:lnTo>
                <a:lnTo>
                  <a:pt x="323" y="47"/>
                </a:lnTo>
                <a:lnTo>
                  <a:pt x="324" y="45"/>
                </a:lnTo>
                <a:lnTo>
                  <a:pt x="325" y="42"/>
                </a:lnTo>
                <a:lnTo>
                  <a:pt x="325" y="41"/>
                </a:lnTo>
                <a:lnTo>
                  <a:pt x="325" y="39"/>
                </a:lnTo>
                <a:lnTo>
                  <a:pt x="325" y="36"/>
                </a:lnTo>
                <a:lnTo>
                  <a:pt x="325" y="35"/>
                </a:lnTo>
                <a:lnTo>
                  <a:pt x="324" y="33"/>
                </a:lnTo>
                <a:lnTo>
                  <a:pt x="323" y="31"/>
                </a:lnTo>
                <a:lnTo>
                  <a:pt x="321" y="29"/>
                </a:lnTo>
                <a:lnTo>
                  <a:pt x="318" y="27"/>
                </a:lnTo>
                <a:lnTo>
                  <a:pt x="316" y="26"/>
                </a:lnTo>
                <a:lnTo>
                  <a:pt x="312" y="24"/>
                </a:lnTo>
                <a:lnTo>
                  <a:pt x="310" y="22"/>
                </a:lnTo>
                <a:lnTo>
                  <a:pt x="307" y="20"/>
                </a:lnTo>
                <a:lnTo>
                  <a:pt x="302" y="19"/>
                </a:lnTo>
                <a:lnTo>
                  <a:pt x="298" y="18"/>
                </a:lnTo>
                <a:lnTo>
                  <a:pt x="294" y="15"/>
                </a:lnTo>
                <a:lnTo>
                  <a:pt x="289" y="14"/>
                </a:lnTo>
                <a:lnTo>
                  <a:pt x="279" y="12"/>
                </a:lnTo>
                <a:lnTo>
                  <a:pt x="267" y="10"/>
                </a:lnTo>
                <a:lnTo>
                  <a:pt x="254" y="7"/>
                </a:lnTo>
                <a:lnTo>
                  <a:pt x="240" y="5"/>
                </a:lnTo>
                <a:lnTo>
                  <a:pt x="226" y="4"/>
                </a:lnTo>
                <a:lnTo>
                  <a:pt x="211" y="1"/>
                </a:lnTo>
                <a:lnTo>
                  <a:pt x="196" y="1"/>
                </a:lnTo>
                <a:lnTo>
                  <a:pt x="179" y="0"/>
                </a:lnTo>
                <a:lnTo>
                  <a:pt x="16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5" name="Line 76"/>
          <p:cNvSpPr>
            <a:spLocks noChangeShapeType="1"/>
          </p:cNvSpPr>
          <p:nvPr/>
        </p:nvSpPr>
        <p:spPr bwMode="auto">
          <a:xfrm>
            <a:off x="3011388" y="4348287"/>
            <a:ext cx="92075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6" name="Line 77"/>
          <p:cNvSpPr>
            <a:spLocks noChangeShapeType="1"/>
          </p:cNvSpPr>
          <p:nvPr/>
        </p:nvSpPr>
        <p:spPr bwMode="auto">
          <a:xfrm>
            <a:off x="3187600" y="4418137"/>
            <a:ext cx="80963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7" name="Line 78"/>
          <p:cNvSpPr>
            <a:spLocks noChangeShapeType="1"/>
          </p:cNvSpPr>
          <p:nvPr/>
        </p:nvSpPr>
        <p:spPr bwMode="auto">
          <a:xfrm>
            <a:off x="3097113" y="4348287"/>
            <a:ext cx="93662" cy="698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8" name="Line 79"/>
          <p:cNvSpPr>
            <a:spLocks noChangeShapeType="1"/>
          </p:cNvSpPr>
          <p:nvPr/>
        </p:nvSpPr>
        <p:spPr bwMode="auto">
          <a:xfrm>
            <a:off x="3011388" y="4416549"/>
            <a:ext cx="92075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49" name="Line 80"/>
          <p:cNvSpPr>
            <a:spLocks noChangeShapeType="1"/>
          </p:cNvSpPr>
          <p:nvPr/>
        </p:nvSpPr>
        <p:spPr bwMode="auto">
          <a:xfrm>
            <a:off x="3187600" y="4346699"/>
            <a:ext cx="80963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0" name="Line 81"/>
          <p:cNvSpPr>
            <a:spLocks noChangeShapeType="1"/>
          </p:cNvSpPr>
          <p:nvPr/>
        </p:nvSpPr>
        <p:spPr bwMode="auto">
          <a:xfrm flipV="1">
            <a:off x="3097113" y="4346699"/>
            <a:ext cx="93662" cy="698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1" name="Rectangle 82"/>
          <p:cNvSpPr>
            <a:spLocks noChangeArrowheads="1"/>
          </p:cNvSpPr>
          <p:nvPr/>
        </p:nvSpPr>
        <p:spPr bwMode="auto">
          <a:xfrm>
            <a:off x="4517925" y="5288087"/>
            <a:ext cx="133350" cy="900112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2" name="Freeform 84"/>
          <p:cNvSpPr>
            <a:spLocks/>
          </p:cNvSpPr>
          <p:nvPr/>
        </p:nvSpPr>
        <p:spPr bwMode="auto">
          <a:xfrm>
            <a:off x="4513163" y="5288087"/>
            <a:ext cx="136525" cy="101600"/>
          </a:xfrm>
          <a:custGeom>
            <a:avLst/>
            <a:gdLst>
              <a:gd name="T0" fmla="*/ 0 w 86"/>
              <a:gd name="T1" fmla="*/ 0 h 64"/>
              <a:gd name="T2" fmla="*/ 136525 w 86"/>
              <a:gd name="T3" fmla="*/ 0 h 64"/>
              <a:gd name="T4" fmla="*/ 136525 w 86"/>
              <a:gd name="T5" fmla="*/ 101600 h 64"/>
              <a:gd name="T6" fmla="*/ 0 w 86"/>
              <a:gd name="T7" fmla="*/ 47625 h 64"/>
              <a:gd name="T8" fmla="*/ 0 w 86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64"/>
              <a:gd name="T17" fmla="*/ 86 w 8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64">
                <a:moveTo>
                  <a:pt x="0" y="0"/>
                </a:moveTo>
                <a:lnTo>
                  <a:pt x="86" y="0"/>
                </a:lnTo>
                <a:lnTo>
                  <a:pt x="86" y="64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3" name="Rectangle 85"/>
          <p:cNvSpPr>
            <a:spLocks noChangeArrowheads="1"/>
          </p:cNvSpPr>
          <p:nvPr/>
        </p:nvSpPr>
        <p:spPr bwMode="auto">
          <a:xfrm>
            <a:off x="4517925" y="5419849"/>
            <a:ext cx="65088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4" name="Rectangle 86"/>
          <p:cNvSpPr>
            <a:spLocks noChangeArrowheads="1"/>
          </p:cNvSpPr>
          <p:nvPr/>
        </p:nvSpPr>
        <p:spPr bwMode="auto">
          <a:xfrm>
            <a:off x="4586188" y="5418262"/>
            <a:ext cx="68262" cy="53975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5" name="Rectangle 87"/>
          <p:cNvSpPr>
            <a:spLocks noChangeArrowheads="1"/>
          </p:cNvSpPr>
          <p:nvPr/>
        </p:nvSpPr>
        <p:spPr bwMode="auto">
          <a:xfrm>
            <a:off x="4551263" y="5359524"/>
            <a:ext cx="68262" cy="50800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6" name="Rectangle 88"/>
          <p:cNvSpPr>
            <a:spLocks noChangeArrowheads="1"/>
          </p:cNvSpPr>
          <p:nvPr/>
        </p:nvSpPr>
        <p:spPr bwMode="auto">
          <a:xfrm>
            <a:off x="4621113" y="5359524"/>
            <a:ext cx="33337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7" name="Rectangle 89"/>
          <p:cNvSpPr>
            <a:spLocks noChangeArrowheads="1"/>
          </p:cNvSpPr>
          <p:nvPr/>
        </p:nvSpPr>
        <p:spPr bwMode="auto">
          <a:xfrm>
            <a:off x="4511575" y="5359524"/>
            <a:ext cx="3492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8" name="Rectangle 90"/>
          <p:cNvSpPr>
            <a:spLocks noChangeArrowheads="1"/>
          </p:cNvSpPr>
          <p:nvPr/>
        </p:nvSpPr>
        <p:spPr bwMode="auto">
          <a:xfrm>
            <a:off x="4516338" y="5297612"/>
            <a:ext cx="68262" cy="53975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59" name="Rectangle 91"/>
          <p:cNvSpPr>
            <a:spLocks noChangeArrowheads="1"/>
          </p:cNvSpPr>
          <p:nvPr/>
        </p:nvSpPr>
        <p:spPr bwMode="auto">
          <a:xfrm>
            <a:off x="4587775" y="5299199"/>
            <a:ext cx="68263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0" name="Rectangle 92"/>
          <p:cNvSpPr>
            <a:spLocks noChangeArrowheads="1"/>
          </p:cNvSpPr>
          <p:nvPr/>
        </p:nvSpPr>
        <p:spPr bwMode="auto">
          <a:xfrm>
            <a:off x="4516338" y="5538912"/>
            <a:ext cx="63500" cy="52387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1" name="Rectangle 93"/>
          <p:cNvSpPr>
            <a:spLocks noChangeArrowheads="1"/>
          </p:cNvSpPr>
          <p:nvPr/>
        </p:nvSpPr>
        <p:spPr bwMode="auto">
          <a:xfrm>
            <a:off x="4586188" y="5538912"/>
            <a:ext cx="66675" cy="52387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2" name="Rectangle 94"/>
          <p:cNvSpPr>
            <a:spLocks noChangeArrowheads="1"/>
          </p:cNvSpPr>
          <p:nvPr/>
        </p:nvSpPr>
        <p:spPr bwMode="auto">
          <a:xfrm>
            <a:off x="4551263" y="5478587"/>
            <a:ext cx="66675" cy="50800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3" name="Rectangle 95"/>
          <p:cNvSpPr>
            <a:spLocks noChangeArrowheads="1"/>
          </p:cNvSpPr>
          <p:nvPr/>
        </p:nvSpPr>
        <p:spPr bwMode="auto">
          <a:xfrm>
            <a:off x="4619525" y="5478587"/>
            <a:ext cx="3492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4" name="Rectangle 96"/>
          <p:cNvSpPr>
            <a:spLocks noChangeArrowheads="1"/>
          </p:cNvSpPr>
          <p:nvPr/>
        </p:nvSpPr>
        <p:spPr bwMode="auto">
          <a:xfrm>
            <a:off x="4517925" y="5478587"/>
            <a:ext cx="26988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5" name="Rectangle 97"/>
          <p:cNvSpPr>
            <a:spLocks noChangeArrowheads="1"/>
          </p:cNvSpPr>
          <p:nvPr/>
        </p:nvSpPr>
        <p:spPr bwMode="auto">
          <a:xfrm>
            <a:off x="4516338" y="5654799"/>
            <a:ext cx="63500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6" name="Rectangle 98"/>
          <p:cNvSpPr>
            <a:spLocks noChangeArrowheads="1"/>
          </p:cNvSpPr>
          <p:nvPr/>
        </p:nvSpPr>
        <p:spPr bwMode="auto">
          <a:xfrm>
            <a:off x="4586188" y="5654799"/>
            <a:ext cx="66675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7" name="Rectangle 99"/>
          <p:cNvSpPr>
            <a:spLocks noChangeArrowheads="1"/>
          </p:cNvSpPr>
          <p:nvPr/>
        </p:nvSpPr>
        <p:spPr bwMode="auto">
          <a:xfrm>
            <a:off x="4551263" y="5596062"/>
            <a:ext cx="6667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8" name="Rectangle 100"/>
          <p:cNvSpPr>
            <a:spLocks noChangeArrowheads="1"/>
          </p:cNvSpPr>
          <p:nvPr/>
        </p:nvSpPr>
        <p:spPr bwMode="auto">
          <a:xfrm>
            <a:off x="4619525" y="5596062"/>
            <a:ext cx="34925" cy="50800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69" name="Rectangle 101"/>
          <p:cNvSpPr>
            <a:spLocks noChangeArrowheads="1"/>
          </p:cNvSpPr>
          <p:nvPr/>
        </p:nvSpPr>
        <p:spPr bwMode="auto">
          <a:xfrm>
            <a:off x="4516338" y="5596062"/>
            <a:ext cx="2857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0" name="Rectangle 102"/>
          <p:cNvSpPr>
            <a:spLocks noChangeArrowheads="1"/>
          </p:cNvSpPr>
          <p:nvPr/>
        </p:nvSpPr>
        <p:spPr bwMode="auto">
          <a:xfrm>
            <a:off x="4516338" y="5775449"/>
            <a:ext cx="63500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1" name="Rectangle 103"/>
          <p:cNvSpPr>
            <a:spLocks noChangeArrowheads="1"/>
          </p:cNvSpPr>
          <p:nvPr/>
        </p:nvSpPr>
        <p:spPr bwMode="auto">
          <a:xfrm>
            <a:off x="4586188" y="5775449"/>
            <a:ext cx="66675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2" name="Rectangle 104"/>
          <p:cNvSpPr>
            <a:spLocks noChangeArrowheads="1"/>
          </p:cNvSpPr>
          <p:nvPr/>
        </p:nvSpPr>
        <p:spPr bwMode="auto">
          <a:xfrm>
            <a:off x="4549675" y="5715124"/>
            <a:ext cx="68263" cy="52388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3" name="Rectangle 105"/>
          <p:cNvSpPr>
            <a:spLocks noChangeArrowheads="1"/>
          </p:cNvSpPr>
          <p:nvPr/>
        </p:nvSpPr>
        <p:spPr bwMode="auto">
          <a:xfrm>
            <a:off x="4619525" y="5715124"/>
            <a:ext cx="33338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4" name="Rectangle 106"/>
          <p:cNvSpPr>
            <a:spLocks noChangeArrowheads="1"/>
          </p:cNvSpPr>
          <p:nvPr/>
        </p:nvSpPr>
        <p:spPr bwMode="auto">
          <a:xfrm>
            <a:off x="4517925" y="5715124"/>
            <a:ext cx="26988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5" name="Rectangle 107"/>
          <p:cNvSpPr>
            <a:spLocks noChangeArrowheads="1"/>
          </p:cNvSpPr>
          <p:nvPr/>
        </p:nvSpPr>
        <p:spPr bwMode="auto">
          <a:xfrm>
            <a:off x="4516338" y="5894512"/>
            <a:ext cx="6667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6" name="Rectangle 108"/>
          <p:cNvSpPr>
            <a:spLocks noChangeArrowheads="1"/>
          </p:cNvSpPr>
          <p:nvPr/>
        </p:nvSpPr>
        <p:spPr bwMode="auto">
          <a:xfrm>
            <a:off x="4586188" y="5892924"/>
            <a:ext cx="68262" cy="53975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7" name="Rectangle 109"/>
          <p:cNvSpPr>
            <a:spLocks noChangeArrowheads="1"/>
          </p:cNvSpPr>
          <p:nvPr/>
        </p:nvSpPr>
        <p:spPr bwMode="auto">
          <a:xfrm>
            <a:off x="4551263" y="5834187"/>
            <a:ext cx="68262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8" name="Rectangle 110"/>
          <p:cNvSpPr>
            <a:spLocks noChangeArrowheads="1"/>
          </p:cNvSpPr>
          <p:nvPr/>
        </p:nvSpPr>
        <p:spPr bwMode="auto">
          <a:xfrm>
            <a:off x="4621113" y="5834187"/>
            <a:ext cx="33337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79" name="Rectangle 111"/>
          <p:cNvSpPr>
            <a:spLocks noChangeArrowheads="1"/>
          </p:cNvSpPr>
          <p:nvPr/>
        </p:nvSpPr>
        <p:spPr bwMode="auto">
          <a:xfrm>
            <a:off x="4516338" y="6013574"/>
            <a:ext cx="63500" cy="52388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0" name="Rectangle 112"/>
          <p:cNvSpPr>
            <a:spLocks noChangeArrowheads="1"/>
          </p:cNvSpPr>
          <p:nvPr/>
        </p:nvSpPr>
        <p:spPr bwMode="auto">
          <a:xfrm>
            <a:off x="4586188" y="6013574"/>
            <a:ext cx="66675" cy="52388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1" name="Rectangle 113"/>
          <p:cNvSpPr>
            <a:spLocks noChangeArrowheads="1"/>
          </p:cNvSpPr>
          <p:nvPr/>
        </p:nvSpPr>
        <p:spPr bwMode="auto">
          <a:xfrm>
            <a:off x="4551263" y="5954837"/>
            <a:ext cx="66675" cy="49212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2" name="Rectangle 114"/>
          <p:cNvSpPr>
            <a:spLocks noChangeArrowheads="1"/>
          </p:cNvSpPr>
          <p:nvPr/>
        </p:nvSpPr>
        <p:spPr bwMode="auto">
          <a:xfrm>
            <a:off x="4619525" y="5951662"/>
            <a:ext cx="34925" cy="52387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3" name="Rectangle 115"/>
          <p:cNvSpPr>
            <a:spLocks noChangeArrowheads="1"/>
          </p:cNvSpPr>
          <p:nvPr/>
        </p:nvSpPr>
        <p:spPr bwMode="auto">
          <a:xfrm>
            <a:off x="4517925" y="5951662"/>
            <a:ext cx="26988" cy="52387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4" name="Rectangle 116"/>
          <p:cNvSpPr>
            <a:spLocks noChangeArrowheads="1"/>
          </p:cNvSpPr>
          <p:nvPr/>
        </p:nvSpPr>
        <p:spPr bwMode="auto">
          <a:xfrm>
            <a:off x="4516338" y="6131049"/>
            <a:ext cx="63500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5" name="Rectangle 117"/>
          <p:cNvSpPr>
            <a:spLocks noChangeArrowheads="1"/>
          </p:cNvSpPr>
          <p:nvPr/>
        </p:nvSpPr>
        <p:spPr bwMode="auto">
          <a:xfrm>
            <a:off x="4586188" y="6131049"/>
            <a:ext cx="66675" cy="50800"/>
          </a:xfrm>
          <a:prstGeom prst="rect">
            <a:avLst/>
          </a:prstGeom>
          <a:solidFill>
            <a:srgbClr val="4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6" name="Rectangle 118"/>
          <p:cNvSpPr>
            <a:spLocks noChangeArrowheads="1"/>
          </p:cNvSpPr>
          <p:nvPr/>
        </p:nvSpPr>
        <p:spPr bwMode="auto">
          <a:xfrm>
            <a:off x="4551263" y="6070724"/>
            <a:ext cx="66675" cy="50800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7" name="Rectangle 119"/>
          <p:cNvSpPr>
            <a:spLocks noChangeArrowheads="1"/>
          </p:cNvSpPr>
          <p:nvPr/>
        </p:nvSpPr>
        <p:spPr bwMode="auto">
          <a:xfrm>
            <a:off x="4619525" y="6070724"/>
            <a:ext cx="3492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8" name="Rectangle 120"/>
          <p:cNvSpPr>
            <a:spLocks noChangeArrowheads="1"/>
          </p:cNvSpPr>
          <p:nvPr/>
        </p:nvSpPr>
        <p:spPr bwMode="auto">
          <a:xfrm>
            <a:off x="4516338" y="6070724"/>
            <a:ext cx="28575" cy="50800"/>
          </a:xfrm>
          <a:prstGeom prst="rect">
            <a:avLst/>
          </a:prstGeom>
          <a:solidFill>
            <a:srgbClr val="E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89" name="Freeform 121"/>
          <p:cNvSpPr>
            <a:spLocks/>
          </p:cNvSpPr>
          <p:nvPr/>
        </p:nvSpPr>
        <p:spPr bwMode="auto">
          <a:xfrm>
            <a:off x="4498875" y="6113587"/>
            <a:ext cx="19050" cy="65087"/>
          </a:xfrm>
          <a:custGeom>
            <a:avLst/>
            <a:gdLst>
              <a:gd name="T0" fmla="*/ 19050 w 12"/>
              <a:gd name="T1" fmla="*/ 17462 h 41"/>
              <a:gd name="T2" fmla="*/ 19050 w 12"/>
              <a:gd name="T3" fmla="*/ 65087 h 41"/>
              <a:gd name="T4" fmla="*/ 0 w 12"/>
              <a:gd name="T5" fmla="*/ 46037 h 41"/>
              <a:gd name="T6" fmla="*/ 0 w 12"/>
              <a:gd name="T7" fmla="*/ 0 h 41"/>
              <a:gd name="T8" fmla="*/ 19050 w 12"/>
              <a:gd name="T9" fmla="*/ 17462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1"/>
              <a:gd name="T17" fmla="*/ 12 w 1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1">
                <a:moveTo>
                  <a:pt x="12" y="11"/>
                </a:moveTo>
                <a:lnTo>
                  <a:pt x="12" y="41"/>
                </a:lnTo>
                <a:lnTo>
                  <a:pt x="0" y="29"/>
                </a:lnTo>
                <a:lnTo>
                  <a:pt x="0" y="0"/>
                </a:lnTo>
                <a:lnTo>
                  <a:pt x="12" y="11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0" name="Freeform 122"/>
          <p:cNvSpPr>
            <a:spLocks/>
          </p:cNvSpPr>
          <p:nvPr/>
        </p:nvSpPr>
        <p:spPr bwMode="auto">
          <a:xfrm>
            <a:off x="4440138" y="6046912"/>
            <a:ext cx="55562" cy="111125"/>
          </a:xfrm>
          <a:custGeom>
            <a:avLst/>
            <a:gdLst>
              <a:gd name="T0" fmla="*/ 55562 w 35"/>
              <a:gd name="T1" fmla="*/ 63500 h 70"/>
              <a:gd name="T2" fmla="*/ 55562 w 35"/>
              <a:gd name="T3" fmla="*/ 111125 h 70"/>
              <a:gd name="T4" fmla="*/ 0 w 35"/>
              <a:gd name="T5" fmla="*/ 47625 h 70"/>
              <a:gd name="T6" fmla="*/ 0 w 35"/>
              <a:gd name="T7" fmla="*/ 0 h 70"/>
              <a:gd name="T8" fmla="*/ 55562 w 35"/>
              <a:gd name="T9" fmla="*/ 6350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70"/>
              <a:gd name="T17" fmla="*/ 35 w 3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70">
                <a:moveTo>
                  <a:pt x="35" y="40"/>
                </a:moveTo>
                <a:lnTo>
                  <a:pt x="35" y="70"/>
                </a:lnTo>
                <a:lnTo>
                  <a:pt x="0" y="30"/>
                </a:lnTo>
                <a:lnTo>
                  <a:pt x="0" y="0"/>
                </a:lnTo>
                <a:lnTo>
                  <a:pt x="35" y="40"/>
                </a:lnTo>
                <a:close/>
              </a:path>
            </a:pathLst>
          </a:custGeom>
          <a:solidFill>
            <a:srgbClr val="4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1" name="Freeform 123"/>
          <p:cNvSpPr>
            <a:spLocks/>
          </p:cNvSpPr>
          <p:nvPr/>
        </p:nvSpPr>
        <p:spPr bwMode="auto">
          <a:xfrm>
            <a:off x="4382988" y="5984999"/>
            <a:ext cx="55562" cy="106363"/>
          </a:xfrm>
          <a:custGeom>
            <a:avLst/>
            <a:gdLst>
              <a:gd name="T0" fmla="*/ 55562 w 35"/>
              <a:gd name="T1" fmla="*/ 61913 h 67"/>
              <a:gd name="T2" fmla="*/ 55562 w 35"/>
              <a:gd name="T3" fmla="*/ 106363 h 67"/>
              <a:gd name="T4" fmla="*/ 0 w 35"/>
              <a:gd name="T5" fmla="*/ 44450 h 67"/>
              <a:gd name="T6" fmla="*/ 0 w 35"/>
              <a:gd name="T7" fmla="*/ 0 h 67"/>
              <a:gd name="T8" fmla="*/ 55562 w 35"/>
              <a:gd name="T9" fmla="*/ 61913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7"/>
              <a:gd name="T17" fmla="*/ 35 w 35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7">
                <a:moveTo>
                  <a:pt x="35" y="39"/>
                </a:moveTo>
                <a:lnTo>
                  <a:pt x="35" y="67"/>
                </a:lnTo>
                <a:lnTo>
                  <a:pt x="0" y="28"/>
                </a:lnTo>
                <a:lnTo>
                  <a:pt x="0" y="0"/>
                </a:lnTo>
                <a:lnTo>
                  <a:pt x="35" y="39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2" name="Freeform 124"/>
          <p:cNvSpPr>
            <a:spLocks/>
          </p:cNvSpPr>
          <p:nvPr/>
        </p:nvSpPr>
        <p:spPr bwMode="auto">
          <a:xfrm>
            <a:off x="4324250" y="5923087"/>
            <a:ext cx="53975" cy="103187"/>
          </a:xfrm>
          <a:custGeom>
            <a:avLst/>
            <a:gdLst>
              <a:gd name="T0" fmla="*/ 53975 w 34"/>
              <a:gd name="T1" fmla="*/ 58737 h 65"/>
              <a:gd name="T2" fmla="*/ 53975 w 34"/>
              <a:gd name="T3" fmla="*/ 103187 h 65"/>
              <a:gd name="T4" fmla="*/ 0 w 34"/>
              <a:gd name="T5" fmla="*/ 44450 h 65"/>
              <a:gd name="T6" fmla="*/ 0 w 34"/>
              <a:gd name="T7" fmla="*/ 0 h 65"/>
              <a:gd name="T8" fmla="*/ 53975 w 34"/>
              <a:gd name="T9" fmla="*/ 5873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5"/>
              <a:gd name="T17" fmla="*/ 34 w 3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5">
                <a:moveTo>
                  <a:pt x="34" y="37"/>
                </a:moveTo>
                <a:lnTo>
                  <a:pt x="34" y="65"/>
                </a:lnTo>
                <a:lnTo>
                  <a:pt x="0" y="28"/>
                </a:lnTo>
                <a:lnTo>
                  <a:pt x="0" y="0"/>
                </a:lnTo>
                <a:lnTo>
                  <a:pt x="34" y="37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3" name="Freeform 125"/>
          <p:cNvSpPr>
            <a:spLocks/>
          </p:cNvSpPr>
          <p:nvPr/>
        </p:nvSpPr>
        <p:spPr bwMode="auto">
          <a:xfrm>
            <a:off x="4294088" y="5889749"/>
            <a:ext cx="26987" cy="73025"/>
          </a:xfrm>
          <a:custGeom>
            <a:avLst/>
            <a:gdLst>
              <a:gd name="T0" fmla="*/ 26987 w 17"/>
              <a:gd name="T1" fmla="*/ 28575 h 46"/>
              <a:gd name="T2" fmla="*/ 26987 w 17"/>
              <a:gd name="T3" fmla="*/ 73025 h 46"/>
              <a:gd name="T4" fmla="*/ 0 w 17"/>
              <a:gd name="T5" fmla="*/ 42862 h 46"/>
              <a:gd name="T6" fmla="*/ 0 w 17"/>
              <a:gd name="T7" fmla="*/ 0 h 46"/>
              <a:gd name="T8" fmla="*/ 26987 w 17"/>
              <a:gd name="T9" fmla="*/ 28575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6"/>
              <a:gd name="T17" fmla="*/ 17 w 17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6">
                <a:moveTo>
                  <a:pt x="17" y="18"/>
                </a:moveTo>
                <a:lnTo>
                  <a:pt x="17" y="46"/>
                </a:lnTo>
                <a:lnTo>
                  <a:pt x="0" y="27"/>
                </a:lnTo>
                <a:lnTo>
                  <a:pt x="0" y="0"/>
                </a:lnTo>
                <a:lnTo>
                  <a:pt x="17" y="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4" name="Freeform 126"/>
          <p:cNvSpPr>
            <a:spLocks/>
          </p:cNvSpPr>
          <p:nvPr/>
        </p:nvSpPr>
        <p:spPr bwMode="auto">
          <a:xfrm>
            <a:off x="4498875" y="5289674"/>
            <a:ext cx="19050" cy="57150"/>
          </a:xfrm>
          <a:custGeom>
            <a:avLst/>
            <a:gdLst>
              <a:gd name="T0" fmla="*/ 19050 w 12"/>
              <a:gd name="T1" fmla="*/ 7937 h 36"/>
              <a:gd name="T2" fmla="*/ 19050 w 12"/>
              <a:gd name="T3" fmla="*/ 57150 h 36"/>
              <a:gd name="T4" fmla="*/ 0 w 12"/>
              <a:gd name="T5" fmla="*/ 49212 h 36"/>
              <a:gd name="T6" fmla="*/ 0 w 12"/>
              <a:gd name="T7" fmla="*/ 0 h 36"/>
              <a:gd name="T8" fmla="*/ 19050 w 12"/>
              <a:gd name="T9" fmla="*/ 793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36"/>
              <a:gd name="T17" fmla="*/ 12 w 1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36">
                <a:moveTo>
                  <a:pt x="12" y="5"/>
                </a:moveTo>
                <a:lnTo>
                  <a:pt x="12" y="36"/>
                </a:lnTo>
                <a:lnTo>
                  <a:pt x="0" y="31"/>
                </a:lnTo>
                <a:lnTo>
                  <a:pt x="0" y="0"/>
                </a:lnTo>
                <a:lnTo>
                  <a:pt x="12" y="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5" name="Freeform 127"/>
          <p:cNvSpPr>
            <a:spLocks/>
          </p:cNvSpPr>
          <p:nvPr/>
        </p:nvSpPr>
        <p:spPr bwMode="auto">
          <a:xfrm>
            <a:off x="4440138" y="5257924"/>
            <a:ext cx="55562" cy="77788"/>
          </a:xfrm>
          <a:custGeom>
            <a:avLst/>
            <a:gdLst>
              <a:gd name="T0" fmla="*/ 55562 w 35"/>
              <a:gd name="T1" fmla="*/ 30163 h 49"/>
              <a:gd name="T2" fmla="*/ 55562 w 35"/>
              <a:gd name="T3" fmla="*/ 77788 h 49"/>
              <a:gd name="T4" fmla="*/ 0 w 35"/>
              <a:gd name="T5" fmla="*/ 47625 h 49"/>
              <a:gd name="T6" fmla="*/ 0 w 35"/>
              <a:gd name="T7" fmla="*/ 0 h 49"/>
              <a:gd name="T8" fmla="*/ 55562 w 35"/>
              <a:gd name="T9" fmla="*/ 30163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9"/>
              <a:gd name="T17" fmla="*/ 35 w 35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9">
                <a:moveTo>
                  <a:pt x="35" y="19"/>
                </a:moveTo>
                <a:lnTo>
                  <a:pt x="35" y="49"/>
                </a:lnTo>
                <a:lnTo>
                  <a:pt x="0" y="30"/>
                </a:lnTo>
                <a:lnTo>
                  <a:pt x="0" y="0"/>
                </a:lnTo>
                <a:lnTo>
                  <a:pt x="35" y="19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6" name="Freeform 128"/>
          <p:cNvSpPr>
            <a:spLocks/>
          </p:cNvSpPr>
          <p:nvPr/>
        </p:nvSpPr>
        <p:spPr bwMode="auto">
          <a:xfrm>
            <a:off x="4382988" y="5227762"/>
            <a:ext cx="55562" cy="73025"/>
          </a:xfrm>
          <a:custGeom>
            <a:avLst/>
            <a:gdLst>
              <a:gd name="T0" fmla="*/ 55562 w 35"/>
              <a:gd name="T1" fmla="*/ 28575 h 46"/>
              <a:gd name="T2" fmla="*/ 55562 w 35"/>
              <a:gd name="T3" fmla="*/ 73025 h 46"/>
              <a:gd name="T4" fmla="*/ 0 w 35"/>
              <a:gd name="T5" fmla="*/ 44450 h 46"/>
              <a:gd name="T6" fmla="*/ 0 w 35"/>
              <a:gd name="T7" fmla="*/ 0 h 46"/>
              <a:gd name="T8" fmla="*/ 55562 w 35"/>
              <a:gd name="T9" fmla="*/ 28575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6"/>
              <a:gd name="T17" fmla="*/ 35 w 3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6">
                <a:moveTo>
                  <a:pt x="35" y="18"/>
                </a:moveTo>
                <a:lnTo>
                  <a:pt x="35" y="46"/>
                </a:lnTo>
                <a:lnTo>
                  <a:pt x="0" y="28"/>
                </a:lnTo>
                <a:lnTo>
                  <a:pt x="0" y="0"/>
                </a:lnTo>
                <a:lnTo>
                  <a:pt x="35" y="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7" name="Freeform 129"/>
          <p:cNvSpPr>
            <a:spLocks/>
          </p:cNvSpPr>
          <p:nvPr/>
        </p:nvSpPr>
        <p:spPr bwMode="auto">
          <a:xfrm>
            <a:off x="4324250" y="5196012"/>
            <a:ext cx="53975" cy="73025"/>
          </a:xfrm>
          <a:custGeom>
            <a:avLst/>
            <a:gdLst>
              <a:gd name="T0" fmla="*/ 53975 w 34"/>
              <a:gd name="T1" fmla="*/ 28575 h 46"/>
              <a:gd name="T2" fmla="*/ 53975 w 34"/>
              <a:gd name="T3" fmla="*/ 73025 h 46"/>
              <a:gd name="T4" fmla="*/ 0 w 34"/>
              <a:gd name="T5" fmla="*/ 44450 h 46"/>
              <a:gd name="T6" fmla="*/ 0 w 34"/>
              <a:gd name="T7" fmla="*/ 0 h 46"/>
              <a:gd name="T8" fmla="*/ 53975 w 34"/>
              <a:gd name="T9" fmla="*/ 28575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6"/>
              <a:gd name="T17" fmla="*/ 34 w 3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6">
                <a:moveTo>
                  <a:pt x="34" y="18"/>
                </a:moveTo>
                <a:lnTo>
                  <a:pt x="34" y="46"/>
                </a:lnTo>
                <a:lnTo>
                  <a:pt x="0" y="28"/>
                </a:lnTo>
                <a:lnTo>
                  <a:pt x="0" y="0"/>
                </a:lnTo>
                <a:lnTo>
                  <a:pt x="34" y="1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8" name="Freeform 130"/>
          <p:cNvSpPr>
            <a:spLocks/>
          </p:cNvSpPr>
          <p:nvPr/>
        </p:nvSpPr>
        <p:spPr bwMode="auto">
          <a:xfrm>
            <a:off x="4294088" y="5178549"/>
            <a:ext cx="26987" cy="57150"/>
          </a:xfrm>
          <a:custGeom>
            <a:avLst/>
            <a:gdLst>
              <a:gd name="T0" fmla="*/ 26987 w 17"/>
              <a:gd name="T1" fmla="*/ 15875 h 36"/>
              <a:gd name="T2" fmla="*/ 26987 w 17"/>
              <a:gd name="T3" fmla="*/ 57150 h 36"/>
              <a:gd name="T4" fmla="*/ 0 w 17"/>
              <a:gd name="T5" fmla="*/ 44450 h 36"/>
              <a:gd name="T6" fmla="*/ 0 w 17"/>
              <a:gd name="T7" fmla="*/ 0 h 36"/>
              <a:gd name="T8" fmla="*/ 26987 w 17"/>
              <a:gd name="T9" fmla="*/ 1587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6"/>
              <a:gd name="T17" fmla="*/ 17 w 1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6">
                <a:moveTo>
                  <a:pt x="17" y="10"/>
                </a:moveTo>
                <a:lnTo>
                  <a:pt x="17" y="36"/>
                </a:lnTo>
                <a:lnTo>
                  <a:pt x="0" y="28"/>
                </a:lnTo>
                <a:lnTo>
                  <a:pt x="0" y="0"/>
                </a:lnTo>
                <a:lnTo>
                  <a:pt x="17" y="10"/>
                </a:lnTo>
                <a:close/>
              </a:path>
            </a:pathLst>
          </a:custGeom>
          <a:solidFill>
            <a:srgbClr val="4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199" name="Freeform 131"/>
          <p:cNvSpPr>
            <a:spLocks/>
          </p:cNvSpPr>
          <p:nvPr/>
        </p:nvSpPr>
        <p:spPr bwMode="auto">
          <a:xfrm>
            <a:off x="4440138" y="5370637"/>
            <a:ext cx="55562" cy="82550"/>
          </a:xfrm>
          <a:custGeom>
            <a:avLst/>
            <a:gdLst>
              <a:gd name="T0" fmla="*/ 55562 w 35"/>
              <a:gd name="T1" fmla="*/ 34925 h 52"/>
              <a:gd name="T2" fmla="*/ 55562 w 35"/>
              <a:gd name="T3" fmla="*/ 82550 h 52"/>
              <a:gd name="T4" fmla="*/ 0 w 35"/>
              <a:gd name="T5" fmla="*/ 46037 h 52"/>
              <a:gd name="T6" fmla="*/ 0 w 35"/>
              <a:gd name="T7" fmla="*/ 0 h 52"/>
              <a:gd name="T8" fmla="*/ 55562 w 35"/>
              <a:gd name="T9" fmla="*/ 34925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2"/>
              <a:gd name="T17" fmla="*/ 35 w 3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2">
                <a:moveTo>
                  <a:pt x="35" y="22"/>
                </a:moveTo>
                <a:lnTo>
                  <a:pt x="35" y="52"/>
                </a:lnTo>
                <a:lnTo>
                  <a:pt x="0" y="29"/>
                </a:lnTo>
                <a:lnTo>
                  <a:pt x="0" y="0"/>
                </a:lnTo>
                <a:lnTo>
                  <a:pt x="35" y="2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0" name="Freeform 132"/>
          <p:cNvSpPr>
            <a:spLocks/>
          </p:cNvSpPr>
          <p:nvPr/>
        </p:nvSpPr>
        <p:spPr bwMode="auto">
          <a:xfrm>
            <a:off x="4382988" y="5334124"/>
            <a:ext cx="55562" cy="82550"/>
          </a:xfrm>
          <a:custGeom>
            <a:avLst/>
            <a:gdLst>
              <a:gd name="T0" fmla="*/ 55562 w 35"/>
              <a:gd name="T1" fmla="*/ 36513 h 52"/>
              <a:gd name="T2" fmla="*/ 55562 w 35"/>
              <a:gd name="T3" fmla="*/ 82550 h 52"/>
              <a:gd name="T4" fmla="*/ 0 w 35"/>
              <a:gd name="T5" fmla="*/ 47625 h 52"/>
              <a:gd name="T6" fmla="*/ 0 w 35"/>
              <a:gd name="T7" fmla="*/ 0 h 52"/>
              <a:gd name="T8" fmla="*/ 55562 w 35"/>
              <a:gd name="T9" fmla="*/ 36513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2"/>
              <a:gd name="T17" fmla="*/ 35 w 3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2">
                <a:moveTo>
                  <a:pt x="35" y="23"/>
                </a:moveTo>
                <a:lnTo>
                  <a:pt x="35" y="52"/>
                </a:lnTo>
                <a:lnTo>
                  <a:pt x="0" y="30"/>
                </a:lnTo>
                <a:lnTo>
                  <a:pt x="0" y="0"/>
                </a:lnTo>
                <a:lnTo>
                  <a:pt x="35" y="23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1" name="Freeform 133"/>
          <p:cNvSpPr>
            <a:spLocks/>
          </p:cNvSpPr>
          <p:nvPr/>
        </p:nvSpPr>
        <p:spPr bwMode="auto">
          <a:xfrm>
            <a:off x="4324250" y="5299199"/>
            <a:ext cx="53975" cy="77788"/>
          </a:xfrm>
          <a:custGeom>
            <a:avLst/>
            <a:gdLst>
              <a:gd name="T0" fmla="*/ 53975 w 34"/>
              <a:gd name="T1" fmla="*/ 33338 h 49"/>
              <a:gd name="T2" fmla="*/ 53975 w 34"/>
              <a:gd name="T3" fmla="*/ 77788 h 49"/>
              <a:gd name="T4" fmla="*/ 0 w 34"/>
              <a:gd name="T5" fmla="*/ 42863 h 49"/>
              <a:gd name="T6" fmla="*/ 0 w 34"/>
              <a:gd name="T7" fmla="*/ 0 h 49"/>
              <a:gd name="T8" fmla="*/ 53975 w 34"/>
              <a:gd name="T9" fmla="*/ 33338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9"/>
              <a:gd name="T17" fmla="*/ 34 w 34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9">
                <a:moveTo>
                  <a:pt x="34" y="21"/>
                </a:moveTo>
                <a:lnTo>
                  <a:pt x="34" y="49"/>
                </a:lnTo>
                <a:lnTo>
                  <a:pt x="0" y="27"/>
                </a:lnTo>
                <a:lnTo>
                  <a:pt x="0" y="0"/>
                </a:lnTo>
                <a:lnTo>
                  <a:pt x="34" y="21"/>
                </a:lnTo>
                <a:close/>
              </a:path>
            </a:pathLst>
          </a:custGeom>
          <a:solidFill>
            <a:srgbClr val="4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2" name="Freeform 134"/>
          <p:cNvSpPr>
            <a:spLocks/>
          </p:cNvSpPr>
          <p:nvPr/>
        </p:nvSpPr>
        <p:spPr bwMode="auto">
          <a:xfrm>
            <a:off x="4294088" y="5280149"/>
            <a:ext cx="26987" cy="61913"/>
          </a:xfrm>
          <a:custGeom>
            <a:avLst/>
            <a:gdLst>
              <a:gd name="T0" fmla="*/ 26987 w 17"/>
              <a:gd name="T1" fmla="*/ 17463 h 39"/>
              <a:gd name="T2" fmla="*/ 26987 w 17"/>
              <a:gd name="T3" fmla="*/ 61913 h 39"/>
              <a:gd name="T4" fmla="*/ 0 w 17"/>
              <a:gd name="T5" fmla="*/ 42863 h 39"/>
              <a:gd name="T6" fmla="*/ 0 w 17"/>
              <a:gd name="T7" fmla="*/ 0 h 39"/>
              <a:gd name="T8" fmla="*/ 26987 w 17"/>
              <a:gd name="T9" fmla="*/ 17463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9"/>
              <a:gd name="T17" fmla="*/ 17 w 1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9">
                <a:moveTo>
                  <a:pt x="17" y="11"/>
                </a:moveTo>
                <a:lnTo>
                  <a:pt x="17" y="39"/>
                </a:lnTo>
                <a:lnTo>
                  <a:pt x="0" y="27"/>
                </a:lnTo>
                <a:lnTo>
                  <a:pt x="0" y="0"/>
                </a:lnTo>
                <a:lnTo>
                  <a:pt x="17" y="11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3" name="Freeform 135"/>
          <p:cNvSpPr>
            <a:spLocks/>
          </p:cNvSpPr>
          <p:nvPr/>
        </p:nvSpPr>
        <p:spPr bwMode="auto">
          <a:xfrm>
            <a:off x="4498875" y="5526212"/>
            <a:ext cx="19050" cy="60325"/>
          </a:xfrm>
          <a:custGeom>
            <a:avLst/>
            <a:gdLst>
              <a:gd name="T0" fmla="*/ 19050 w 12"/>
              <a:gd name="T1" fmla="*/ 12700 h 38"/>
              <a:gd name="T2" fmla="*/ 19050 w 12"/>
              <a:gd name="T3" fmla="*/ 60325 h 38"/>
              <a:gd name="T4" fmla="*/ 0 w 12"/>
              <a:gd name="T5" fmla="*/ 47625 h 38"/>
              <a:gd name="T6" fmla="*/ 0 w 12"/>
              <a:gd name="T7" fmla="*/ 0 h 38"/>
              <a:gd name="T8" fmla="*/ 19050 w 12"/>
              <a:gd name="T9" fmla="*/ 1270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38"/>
              <a:gd name="T17" fmla="*/ 12 w 12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38">
                <a:moveTo>
                  <a:pt x="12" y="8"/>
                </a:moveTo>
                <a:lnTo>
                  <a:pt x="12" y="38"/>
                </a:lnTo>
                <a:lnTo>
                  <a:pt x="0" y="30"/>
                </a:lnTo>
                <a:lnTo>
                  <a:pt x="0" y="0"/>
                </a:lnTo>
                <a:lnTo>
                  <a:pt x="12" y="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4" name="Freeform 136"/>
          <p:cNvSpPr>
            <a:spLocks/>
          </p:cNvSpPr>
          <p:nvPr/>
        </p:nvSpPr>
        <p:spPr bwMode="auto">
          <a:xfrm>
            <a:off x="4440138" y="5483349"/>
            <a:ext cx="55562" cy="87313"/>
          </a:xfrm>
          <a:custGeom>
            <a:avLst/>
            <a:gdLst>
              <a:gd name="T0" fmla="*/ 55562 w 35"/>
              <a:gd name="T1" fmla="*/ 38100 h 55"/>
              <a:gd name="T2" fmla="*/ 55562 w 35"/>
              <a:gd name="T3" fmla="*/ 87313 h 55"/>
              <a:gd name="T4" fmla="*/ 0 w 35"/>
              <a:gd name="T5" fmla="*/ 47625 h 55"/>
              <a:gd name="T6" fmla="*/ 0 w 35"/>
              <a:gd name="T7" fmla="*/ 0 h 55"/>
              <a:gd name="T8" fmla="*/ 55562 w 35"/>
              <a:gd name="T9" fmla="*/ 3810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5"/>
              <a:gd name="T17" fmla="*/ 35 w 35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5">
                <a:moveTo>
                  <a:pt x="35" y="24"/>
                </a:moveTo>
                <a:lnTo>
                  <a:pt x="35" y="55"/>
                </a:lnTo>
                <a:lnTo>
                  <a:pt x="0" y="30"/>
                </a:lnTo>
                <a:lnTo>
                  <a:pt x="0" y="0"/>
                </a:lnTo>
                <a:lnTo>
                  <a:pt x="35" y="24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5" name="Freeform 137"/>
          <p:cNvSpPr>
            <a:spLocks/>
          </p:cNvSpPr>
          <p:nvPr/>
        </p:nvSpPr>
        <p:spPr bwMode="auto">
          <a:xfrm>
            <a:off x="4382988" y="5442074"/>
            <a:ext cx="55562" cy="85725"/>
          </a:xfrm>
          <a:custGeom>
            <a:avLst/>
            <a:gdLst>
              <a:gd name="T0" fmla="*/ 55562 w 35"/>
              <a:gd name="T1" fmla="*/ 41275 h 54"/>
              <a:gd name="T2" fmla="*/ 55562 w 35"/>
              <a:gd name="T3" fmla="*/ 85725 h 54"/>
              <a:gd name="T4" fmla="*/ 0 w 35"/>
              <a:gd name="T5" fmla="*/ 44450 h 54"/>
              <a:gd name="T6" fmla="*/ 0 w 35"/>
              <a:gd name="T7" fmla="*/ 0 h 54"/>
              <a:gd name="T8" fmla="*/ 55562 w 35"/>
              <a:gd name="T9" fmla="*/ 41275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4"/>
              <a:gd name="T17" fmla="*/ 35 w 35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4">
                <a:moveTo>
                  <a:pt x="35" y="26"/>
                </a:moveTo>
                <a:lnTo>
                  <a:pt x="35" y="54"/>
                </a:lnTo>
                <a:lnTo>
                  <a:pt x="0" y="28"/>
                </a:lnTo>
                <a:lnTo>
                  <a:pt x="0" y="0"/>
                </a:lnTo>
                <a:lnTo>
                  <a:pt x="35" y="26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6" name="Freeform 138"/>
          <p:cNvSpPr>
            <a:spLocks/>
          </p:cNvSpPr>
          <p:nvPr/>
        </p:nvSpPr>
        <p:spPr bwMode="auto">
          <a:xfrm>
            <a:off x="4324250" y="5403974"/>
            <a:ext cx="53975" cy="82550"/>
          </a:xfrm>
          <a:custGeom>
            <a:avLst/>
            <a:gdLst>
              <a:gd name="T0" fmla="*/ 53975 w 34"/>
              <a:gd name="T1" fmla="*/ 38100 h 52"/>
              <a:gd name="T2" fmla="*/ 53975 w 34"/>
              <a:gd name="T3" fmla="*/ 82550 h 52"/>
              <a:gd name="T4" fmla="*/ 0 w 34"/>
              <a:gd name="T5" fmla="*/ 44450 h 52"/>
              <a:gd name="T6" fmla="*/ 0 w 34"/>
              <a:gd name="T7" fmla="*/ 0 h 52"/>
              <a:gd name="T8" fmla="*/ 53975 w 34"/>
              <a:gd name="T9" fmla="*/ 3810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2"/>
              <a:gd name="T17" fmla="*/ 34 w 34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2">
                <a:moveTo>
                  <a:pt x="34" y="24"/>
                </a:moveTo>
                <a:lnTo>
                  <a:pt x="34" y="52"/>
                </a:lnTo>
                <a:lnTo>
                  <a:pt x="0" y="28"/>
                </a:lnTo>
                <a:lnTo>
                  <a:pt x="0" y="0"/>
                </a:lnTo>
                <a:lnTo>
                  <a:pt x="34" y="24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7" name="Freeform 139"/>
          <p:cNvSpPr>
            <a:spLocks/>
          </p:cNvSpPr>
          <p:nvPr/>
        </p:nvSpPr>
        <p:spPr bwMode="auto">
          <a:xfrm>
            <a:off x="4294088" y="5383337"/>
            <a:ext cx="26987" cy="60325"/>
          </a:xfrm>
          <a:custGeom>
            <a:avLst/>
            <a:gdLst>
              <a:gd name="T0" fmla="*/ 26987 w 17"/>
              <a:gd name="T1" fmla="*/ 15875 h 38"/>
              <a:gd name="T2" fmla="*/ 26987 w 17"/>
              <a:gd name="T3" fmla="*/ 60325 h 38"/>
              <a:gd name="T4" fmla="*/ 0 w 17"/>
              <a:gd name="T5" fmla="*/ 42862 h 38"/>
              <a:gd name="T6" fmla="*/ 0 w 17"/>
              <a:gd name="T7" fmla="*/ 0 h 38"/>
              <a:gd name="T8" fmla="*/ 26987 w 17"/>
              <a:gd name="T9" fmla="*/ 15875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8"/>
              <a:gd name="T17" fmla="*/ 17 w 1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8">
                <a:moveTo>
                  <a:pt x="17" y="10"/>
                </a:moveTo>
                <a:lnTo>
                  <a:pt x="17" y="38"/>
                </a:lnTo>
                <a:lnTo>
                  <a:pt x="0" y="27"/>
                </a:lnTo>
                <a:lnTo>
                  <a:pt x="0" y="0"/>
                </a:lnTo>
                <a:lnTo>
                  <a:pt x="17" y="1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8" name="Freeform 140"/>
          <p:cNvSpPr>
            <a:spLocks/>
          </p:cNvSpPr>
          <p:nvPr/>
        </p:nvSpPr>
        <p:spPr bwMode="auto">
          <a:xfrm>
            <a:off x="4498875" y="5640512"/>
            <a:ext cx="17463" cy="63500"/>
          </a:xfrm>
          <a:custGeom>
            <a:avLst/>
            <a:gdLst>
              <a:gd name="T0" fmla="*/ 17463 w 11"/>
              <a:gd name="T1" fmla="*/ 14288 h 40"/>
              <a:gd name="T2" fmla="*/ 17463 w 11"/>
              <a:gd name="T3" fmla="*/ 63500 h 40"/>
              <a:gd name="T4" fmla="*/ 0 w 11"/>
              <a:gd name="T5" fmla="*/ 50800 h 40"/>
              <a:gd name="T6" fmla="*/ 0 w 11"/>
              <a:gd name="T7" fmla="*/ 0 h 40"/>
              <a:gd name="T8" fmla="*/ 17463 w 11"/>
              <a:gd name="T9" fmla="*/ 14288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0"/>
              <a:gd name="T17" fmla="*/ 11 w 1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0">
                <a:moveTo>
                  <a:pt x="11" y="9"/>
                </a:moveTo>
                <a:lnTo>
                  <a:pt x="11" y="40"/>
                </a:lnTo>
                <a:lnTo>
                  <a:pt x="0" y="32"/>
                </a:lnTo>
                <a:lnTo>
                  <a:pt x="0" y="0"/>
                </a:lnTo>
                <a:lnTo>
                  <a:pt x="11" y="9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09" name="Freeform 141"/>
          <p:cNvSpPr>
            <a:spLocks/>
          </p:cNvSpPr>
          <p:nvPr/>
        </p:nvSpPr>
        <p:spPr bwMode="auto">
          <a:xfrm>
            <a:off x="4440138" y="5596062"/>
            <a:ext cx="55562" cy="90487"/>
          </a:xfrm>
          <a:custGeom>
            <a:avLst/>
            <a:gdLst>
              <a:gd name="T0" fmla="*/ 55562 w 35"/>
              <a:gd name="T1" fmla="*/ 42862 h 57"/>
              <a:gd name="T2" fmla="*/ 55562 w 35"/>
              <a:gd name="T3" fmla="*/ 90487 h 57"/>
              <a:gd name="T4" fmla="*/ 0 w 35"/>
              <a:gd name="T5" fmla="*/ 46037 h 57"/>
              <a:gd name="T6" fmla="*/ 0 w 35"/>
              <a:gd name="T7" fmla="*/ 0 h 57"/>
              <a:gd name="T8" fmla="*/ 55562 w 35"/>
              <a:gd name="T9" fmla="*/ 42862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7"/>
              <a:gd name="T17" fmla="*/ 35 w 3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7">
                <a:moveTo>
                  <a:pt x="35" y="27"/>
                </a:moveTo>
                <a:lnTo>
                  <a:pt x="35" y="57"/>
                </a:lnTo>
                <a:lnTo>
                  <a:pt x="0" y="29"/>
                </a:lnTo>
                <a:lnTo>
                  <a:pt x="0" y="0"/>
                </a:lnTo>
                <a:lnTo>
                  <a:pt x="35" y="2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0" name="Freeform 142"/>
          <p:cNvSpPr>
            <a:spLocks/>
          </p:cNvSpPr>
          <p:nvPr/>
        </p:nvSpPr>
        <p:spPr bwMode="auto">
          <a:xfrm>
            <a:off x="4382988" y="5551612"/>
            <a:ext cx="55562" cy="88900"/>
          </a:xfrm>
          <a:custGeom>
            <a:avLst/>
            <a:gdLst>
              <a:gd name="T0" fmla="*/ 55562 w 35"/>
              <a:gd name="T1" fmla="*/ 44450 h 56"/>
              <a:gd name="T2" fmla="*/ 55562 w 35"/>
              <a:gd name="T3" fmla="*/ 88900 h 56"/>
              <a:gd name="T4" fmla="*/ 0 w 35"/>
              <a:gd name="T5" fmla="*/ 44450 h 56"/>
              <a:gd name="T6" fmla="*/ 0 w 35"/>
              <a:gd name="T7" fmla="*/ 0 h 56"/>
              <a:gd name="T8" fmla="*/ 55562 w 35"/>
              <a:gd name="T9" fmla="*/ 4445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6"/>
              <a:gd name="T17" fmla="*/ 35 w 35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6">
                <a:moveTo>
                  <a:pt x="35" y="28"/>
                </a:moveTo>
                <a:lnTo>
                  <a:pt x="35" y="56"/>
                </a:lnTo>
                <a:lnTo>
                  <a:pt x="0" y="28"/>
                </a:lnTo>
                <a:lnTo>
                  <a:pt x="0" y="0"/>
                </a:lnTo>
                <a:lnTo>
                  <a:pt x="35" y="2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1" name="Freeform 143"/>
          <p:cNvSpPr>
            <a:spLocks/>
          </p:cNvSpPr>
          <p:nvPr/>
        </p:nvSpPr>
        <p:spPr bwMode="auto">
          <a:xfrm>
            <a:off x="4324250" y="5505574"/>
            <a:ext cx="53975" cy="88900"/>
          </a:xfrm>
          <a:custGeom>
            <a:avLst/>
            <a:gdLst>
              <a:gd name="T0" fmla="*/ 53975 w 34"/>
              <a:gd name="T1" fmla="*/ 44450 h 56"/>
              <a:gd name="T2" fmla="*/ 53975 w 34"/>
              <a:gd name="T3" fmla="*/ 88900 h 56"/>
              <a:gd name="T4" fmla="*/ 0 w 34"/>
              <a:gd name="T5" fmla="*/ 44450 h 56"/>
              <a:gd name="T6" fmla="*/ 0 w 34"/>
              <a:gd name="T7" fmla="*/ 0 h 56"/>
              <a:gd name="T8" fmla="*/ 53975 w 34"/>
              <a:gd name="T9" fmla="*/ 4445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34" y="28"/>
                </a:moveTo>
                <a:lnTo>
                  <a:pt x="34" y="56"/>
                </a:lnTo>
                <a:lnTo>
                  <a:pt x="0" y="28"/>
                </a:lnTo>
                <a:lnTo>
                  <a:pt x="0" y="0"/>
                </a:lnTo>
                <a:lnTo>
                  <a:pt x="34" y="2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2" name="Freeform 144"/>
          <p:cNvSpPr>
            <a:spLocks/>
          </p:cNvSpPr>
          <p:nvPr/>
        </p:nvSpPr>
        <p:spPr bwMode="auto">
          <a:xfrm>
            <a:off x="4294088" y="5483349"/>
            <a:ext cx="26987" cy="65088"/>
          </a:xfrm>
          <a:custGeom>
            <a:avLst/>
            <a:gdLst>
              <a:gd name="T0" fmla="*/ 26987 w 17"/>
              <a:gd name="T1" fmla="*/ 20638 h 41"/>
              <a:gd name="T2" fmla="*/ 26987 w 17"/>
              <a:gd name="T3" fmla="*/ 65088 h 41"/>
              <a:gd name="T4" fmla="*/ 0 w 17"/>
              <a:gd name="T5" fmla="*/ 39688 h 41"/>
              <a:gd name="T6" fmla="*/ 0 w 17"/>
              <a:gd name="T7" fmla="*/ 0 h 41"/>
              <a:gd name="T8" fmla="*/ 26987 w 17"/>
              <a:gd name="T9" fmla="*/ 20638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1"/>
              <a:gd name="T17" fmla="*/ 17 w 17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1">
                <a:moveTo>
                  <a:pt x="17" y="13"/>
                </a:moveTo>
                <a:lnTo>
                  <a:pt x="17" y="41"/>
                </a:lnTo>
                <a:lnTo>
                  <a:pt x="0" y="25"/>
                </a:lnTo>
                <a:lnTo>
                  <a:pt x="0" y="0"/>
                </a:lnTo>
                <a:lnTo>
                  <a:pt x="17" y="13"/>
                </a:lnTo>
                <a:close/>
              </a:path>
            </a:pathLst>
          </a:custGeom>
          <a:solidFill>
            <a:srgbClr val="4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3" name="Freeform 145"/>
          <p:cNvSpPr>
            <a:spLocks/>
          </p:cNvSpPr>
          <p:nvPr/>
        </p:nvSpPr>
        <p:spPr bwMode="auto">
          <a:xfrm>
            <a:off x="4498875" y="5759574"/>
            <a:ext cx="19050" cy="65088"/>
          </a:xfrm>
          <a:custGeom>
            <a:avLst/>
            <a:gdLst>
              <a:gd name="T0" fmla="*/ 19050 w 12"/>
              <a:gd name="T1" fmla="*/ 15875 h 41"/>
              <a:gd name="T2" fmla="*/ 19050 w 12"/>
              <a:gd name="T3" fmla="*/ 65088 h 41"/>
              <a:gd name="T4" fmla="*/ 0 w 12"/>
              <a:gd name="T5" fmla="*/ 47625 h 41"/>
              <a:gd name="T6" fmla="*/ 0 w 12"/>
              <a:gd name="T7" fmla="*/ 0 h 41"/>
              <a:gd name="T8" fmla="*/ 19050 w 12"/>
              <a:gd name="T9" fmla="*/ 15875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1"/>
              <a:gd name="T17" fmla="*/ 12 w 1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1">
                <a:moveTo>
                  <a:pt x="12" y="10"/>
                </a:moveTo>
                <a:lnTo>
                  <a:pt x="12" y="41"/>
                </a:lnTo>
                <a:lnTo>
                  <a:pt x="0" y="30"/>
                </a:lnTo>
                <a:lnTo>
                  <a:pt x="0" y="0"/>
                </a:lnTo>
                <a:lnTo>
                  <a:pt x="12" y="1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4" name="Freeform 146"/>
          <p:cNvSpPr>
            <a:spLocks/>
          </p:cNvSpPr>
          <p:nvPr/>
        </p:nvSpPr>
        <p:spPr bwMode="auto">
          <a:xfrm>
            <a:off x="4440138" y="5708774"/>
            <a:ext cx="55562" cy="93663"/>
          </a:xfrm>
          <a:custGeom>
            <a:avLst/>
            <a:gdLst>
              <a:gd name="T0" fmla="*/ 55562 w 35"/>
              <a:gd name="T1" fmla="*/ 47625 h 59"/>
              <a:gd name="T2" fmla="*/ 55562 w 35"/>
              <a:gd name="T3" fmla="*/ 93663 h 59"/>
              <a:gd name="T4" fmla="*/ 0 w 35"/>
              <a:gd name="T5" fmla="*/ 47625 h 59"/>
              <a:gd name="T6" fmla="*/ 0 w 35"/>
              <a:gd name="T7" fmla="*/ 0 h 59"/>
              <a:gd name="T8" fmla="*/ 55562 w 35"/>
              <a:gd name="T9" fmla="*/ 47625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9"/>
              <a:gd name="T17" fmla="*/ 35 w 3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9">
                <a:moveTo>
                  <a:pt x="35" y="30"/>
                </a:moveTo>
                <a:lnTo>
                  <a:pt x="35" y="59"/>
                </a:lnTo>
                <a:lnTo>
                  <a:pt x="0" y="30"/>
                </a:lnTo>
                <a:lnTo>
                  <a:pt x="0" y="0"/>
                </a:lnTo>
                <a:lnTo>
                  <a:pt x="35" y="3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5" name="Freeform 147"/>
          <p:cNvSpPr>
            <a:spLocks/>
          </p:cNvSpPr>
          <p:nvPr/>
        </p:nvSpPr>
        <p:spPr bwMode="auto">
          <a:xfrm>
            <a:off x="4382988" y="5659562"/>
            <a:ext cx="55562" cy="93662"/>
          </a:xfrm>
          <a:custGeom>
            <a:avLst/>
            <a:gdLst>
              <a:gd name="T0" fmla="*/ 55562 w 35"/>
              <a:gd name="T1" fmla="*/ 47625 h 59"/>
              <a:gd name="T2" fmla="*/ 55562 w 35"/>
              <a:gd name="T3" fmla="*/ 93662 h 59"/>
              <a:gd name="T4" fmla="*/ 0 w 35"/>
              <a:gd name="T5" fmla="*/ 44450 h 59"/>
              <a:gd name="T6" fmla="*/ 0 w 35"/>
              <a:gd name="T7" fmla="*/ 0 h 59"/>
              <a:gd name="T8" fmla="*/ 55562 w 35"/>
              <a:gd name="T9" fmla="*/ 47625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59"/>
              <a:gd name="T17" fmla="*/ 35 w 3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59">
                <a:moveTo>
                  <a:pt x="35" y="30"/>
                </a:moveTo>
                <a:lnTo>
                  <a:pt x="35" y="59"/>
                </a:lnTo>
                <a:lnTo>
                  <a:pt x="0" y="28"/>
                </a:lnTo>
                <a:lnTo>
                  <a:pt x="0" y="0"/>
                </a:lnTo>
                <a:lnTo>
                  <a:pt x="35" y="3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6" name="Freeform 148"/>
          <p:cNvSpPr>
            <a:spLocks/>
          </p:cNvSpPr>
          <p:nvPr/>
        </p:nvSpPr>
        <p:spPr bwMode="auto">
          <a:xfrm>
            <a:off x="4324250" y="5608762"/>
            <a:ext cx="53975" cy="93662"/>
          </a:xfrm>
          <a:custGeom>
            <a:avLst/>
            <a:gdLst>
              <a:gd name="T0" fmla="*/ 53975 w 34"/>
              <a:gd name="T1" fmla="*/ 49212 h 59"/>
              <a:gd name="T2" fmla="*/ 53975 w 34"/>
              <a:gd name="T3" fmla="*/ 93662 h 59"/>
              <a:gd name="T4" fmla="*/ 0 w 34"/>
              <a:gd name="T5" fmla="*/ 44450 h 59"/>
              <a:gd name="T6" fmla="*/ 0 w 34"/>
              <a:gd name="T7" fmla="*/ 0 h 59"/>
              <a:gd name="T8" fmla="*/ 53975 w 34"/>
              <a:gd name="T9" fmla="*/ 49212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9"/>
              <a:gd name="T17" fmla="*/ 34 w 34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9">
                <a:moveTo>
                  <a:pt x="34" y="31"/>
                </a:moveTo>
                <a:lnTo>
                  <a:pt x="34" y="59"/>
                </a:lnTo>
                <a:lnTo>
                  <a:pt x="0" y="28"/>
                </a:lnTo>
                <a:lnTo>
                  <a:pt x="0" y="0"/>
                </a:lnTo>
                <a:lnTo>
                  <a:pt x="34" y="31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7" name="Freeform 149"/>
          <p:cNvSpPr>
            <a:spLocks/>
          </p:cNvSpPr>
          <p:nvPr/>
        </p:nvSpPr>
        <p:spPr bwMode="auto">
          <a:xfrm>
            <a:off x="4294088" y="5584949"/>
            <a:ext cx="26987" cy="66675"/>
          </a:xfrm>
          <a:custGeom>
            <a:avLst/>
            <a:gdLst>
              <a:gd name="T0" fmla="*/ 26987 w 17"/>
              <a:gd name="T1" fmla="*/ 22225 h 42"/>
              <a:gd name="T2" fmla="*/ 26987 w 17"/>
              <a:gd name="T3" fmla="*/ 66675 h 42"/>
              <a:gd name="T4" fmla="*/ 0 w 17"/>
              <a:gd name="T5" fmla="*/ 42862 h 42"/>
              <a:gd name="T6" fmla="*/ 0 w 17"/>
              <a:gd name="T7" fmla="*/ 0 h 42"/>
              <a:gd name="T8" fmla="*/ 26987 w 17"/>
              <a:gd name="T9" fmla="*/ 22225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2"/>
              <a:gd name="T17" fmla="*/ 17 w 1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2">
                <a:moveTo>
                  <a:pt x="17" y="14"/>
                </a:moveTo>
                <a:lnTo>
                  <a:pt x="17" y="42"/>
                </a:lnTo>
                <a:lnTo>
                  <a:pt x="0" y="27"/>
                </a:lnTo>
                <a:lnTo>
                  <a:pt x="0" y="0"/>
                </a:lnTo>
                <a:lnTo>
                  <a:pt x="17" y="14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8" name="Freeform 150"/>
          <p:cNvSpPr>
            <a:spLocks/>
          </p:cNvSpPr>
          <p:nvPr/>
        </p:nvSpPr>
        <p:spPr bwMode="auto">
          <a:xfrm>
            <a:off x="4498875" y="5880224"/>
            <a:ext cx="17463" cy="60325"/>
          </a:xfrm>
          <a:custGeom>
            <a:avLst/>
            <a:gdLst>
              <a:gd name="T0" fmla="*/ 17463 w 11"/>
              <a:gd name="T1" fmla="*/ 12700 h 38"/>
              <a:gd name="T2" fmla="*/ 17463 w 11"/>
              <a:gd name="T3" fmla="*/ 60325 h 38"/>
              <a:gd name="T4" fmla="*/ 0 w 11"/>
              <a:gd name="T5" fmla="*/ 42862 h 38"/>
              <a:gd name="T6" fmla="*/ 0 w 11"/>
              <a:gd name="T7" fmla="*/ 0 h 38"/>
              <a:gd name="T8" fmla="*/ 17463 w 11"/>
              <a:gd name="T9" fmla="*/ 1270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38"/>
              <a:gd name="T17" fmla="*/ 11 w 11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38">
                <a:moveTo>
                  <a:pt x="11" y="8"/>
                </a:moveTo>
                <a:lnTo>
                  <a:pt x="11" y="38"/>
                </a:lnTo>
                <a:lnTo>
                  <a:pt x="0" y="27"/>
                </a:lnTo>
                <a:lnTo>
                  <a:pt x="0" y="0"/>
                </a:lnTo>
                <a:lnTo>
                  <a:pt x="11" y="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19" name="Freeform 151"/>
          <p:cNvSpPr>
            <a:spLocks/>
          </p:cNvSpPr>
          <p:nvPr/>
        </p:nvSpPr>
        <p:spPr bwMode="auto">
          <a:xfrm>
            <a:off x="4440138" y="5823074"/>
            <a:ext cx="55562" cy="100013"/>
          </a:xfrm>
          <a:custGeom>
            <a:avLst/>
            <a:gdLst>
              <a:gd name="T0" fmla="*/ 55562 w 35"/>
              <a:gd name="T1" fmla="*/ 50800 h 63"/>
              <a:gd name="T2" fmla="*/ 55562 w 35"/>
              <a:gd name="T3" fmla="*/ 100013 h 63"/>
              <a:gd name="T4" fmla="*/ 0 w 35"/>
              <a:gd name="T5" fmla="*/ 46038 h 63"/>
              <a:gd name="T6" fmla="*/ 0 w 35"/>
              <a:gd name="T7" fmla="*/ 0 h 63"/>
              <a:gd name="T8" fmla="*/ 55562 w 35"/>
              <a:gd name="T9" fmla="*/ 5080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3"/>
              <a:gd name="T17" fmla="*/ 35 w 3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3">
                <a:moveTo>
                  <a:pt x="35" y="32"/>
                </a:moveTo>
                <a:lnTo>
                  <a:pt x="35" y="63"/>
                </a:lnTo>
                <a:lnTo>
                  <a:pt x="0" y="29"/>
                </a:lnTo>
                <a:lnTo>
                  <a:pt x="0" y="0"/>
                </a:lnTo>
                <a:lnTo>
                  <a:pt x="35" y="3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0" name="Freeform 152"/>
          <p:cNvSpPr>
            <a:spLocks/>
          </p:cNvSpPr>
          <p:nvPr/>
        </p:nvSpPr>
        <p:spPr bwMode="auto">
          <a:xfrm>
            <a:off x="4382988" y="5769099"/>
            <a:ext cx="55562" cy="95250"/>
          </a:xfrm>
          <a:custGeom>
            <a:avLst/>
            <a:gdLst>
              <a:gd name="T0" fmla="*/ 55562 w 35"/>
              <a:gd name="T1" fmla="*/ 50800 h 60"/>
              <a:gd name="T2" fmla="*/ 55562 w 35"/>
              <a:gd name="T3" fmla="*/ 95250 h 60"/>
              <a:gd name="T4" fmla="*/ 0 w 35"/>
              <a:gd name="T5" fmla="*/ 44450 h 60"/>
              <a:gd name="T6" fmla="*/ 0 w 35"/>
              <a:gd name="T7" fmla="*/ 0 h 60"/>
              <a:gd name="T8" fmla="*/ 55562 w 35"/>
              <a:gd name="T9" fmla="*/ 5080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0"/>
              <a:gd name="T17" fmla="*/ 35 w 35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0">
                <a:moveTo>
                  <a:pt x="35" y="32"/>
                </a:moveTo>
                <a:lnTo>
                  <a:pt x="35" y="60"/>
                </a:lnTo>
                <a:lnTo>
                  <a:pt x="0" y="28"/>
                </a:lnTo>
                <a:lnTo>
                  <a:pt x="0" y="0"/>
                </a:lnTo>
                <a:lnTo>
                  <a:pt x="35" y="3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1" name="Freeform 153"/>
          <p:cNvSpPr>
            <a:spLocks/>
          </p:cNvSpPr>
          <p:nvPr/>
        </p:nvSpPr>
        <p:spPr bwMode="auto">
          <a:xfrm>
            <a:off x="4322663" y="5711949"/>
            <a:ext cx="55562" cy="96838"/>
          </a:xfrm>
          <a:custGeom>
            <a:avLst/>
            <a:gdLst>
              <a:gd name="T0" fmla="*/ 55562 w 35"/>
              <a:gd name="T1" fmla="*/ 55563 h 61"/>
              <a:gd name="T2" fmla="*/ 55562 w 35"/>
              <a:gd name="T3" fmla="*/ 96838 h 61"/>
              <a:gd name="T4" fmla="*/ 0 w 35"/>
              <a:gd name="T5" fmla="*/ 46038 h 61"/>
              <a:gd name="T6" fmla="*/ 0 w 35"/>
              <a:gd name="T7" fmla="*/ 0 h 61"/>
              <a:gd name="T8" fmla="*/ 55562 w 35"/>
              <a:gd name="T9" fmla="*/ 55563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1"/>
              <a:gd name="T17" fmla="*/ 35 w 3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1">
                <a:moveTo>
                  <a:pt x="35" y="35"/>
                </a:moveTo>
                <a:lnTo>
                  <a:pt x="35" y="61"/>
                </a:lnTo>
                <a:lnTo>
                  <a:pt x="0" y="29"/>
                </a:lnTo>
                <a:lnTo>
                  <a:pt x="0" y="0"/>
                </a:lnTo>
                <a:lnTo>
                  <a:pt x="35" y="3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2" name="Freeform 154"/>
          <p:cNvSpPr>
            <a:spLocks/>
          </p:cNvSpPr>
          <p:nvPr/>
        </p:nvSpPr>
        <p:spPr bwMode="auto">
          <a:xfrm>
            <a:off x="4294088" y="5686549"/>
            <a:ext cx="26987" cy="66675"/>
          </a:xfrm>
          <a:custGeom>
            <a:avLst/>
            <a:gdLst>
              <a:gd name="T0" fmla="*/ 26987 w 17"/>
              <a:gd name="T1" fmla="*/ 22225 h 42"/>
              <a:gd name="T2" fmla="*/ 26987 w 17"/>
              <a:gd name="T3" fmla="*/ 66675 h 42"/>
              <a:gd name="T4" fmla="*/ 0 w 17"/>
              <a:gd name="T5" fmla="*/ 41275 h 42"/>
              <a:gd name="T6" fmla="*/ 0 w 17"/>
              <a:gd name="T7" fmla="*/ 0 h 42"/>
              <a:gd name="T8" fmla="*/ 26987 w 17"/>
              <a:gd name="T9" fmla="*/ 22225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2"/>
              <a:gd name="T17" fmla="*/ 17 w 1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2">
                <a:moveTo>
                  <a:pt x="17" y="14"/>
                </a:moveTo>
                <a:lnTo>
                  <a:pt x="17" y="42"/>
                </a:lnTo>
                <a:lnTo>
                  <a:pt x="0" y="26"/>
                </a:lnTo>
                <a:lnTo>
                  <a:pt x="0" y="0"/>
                </a:lnTo>
                <a:lnTo>
                  <a:pt x="17" y="1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3" name="Freeform 155"/>
          <p:cNvSpPr>
            <a:spLocks/>
          </p:cNvSpPr>
          <p:nvPr/>
        </p:nvSpPr>
        <p:spPr bwMode="auto">
          <a:xfrm>
            <a:off x="4498875" y="5992937"/>
            <a:ext cx="17463" cy="69850"/>
          </a:xfrm>
          <a:custGeom>
            <a:avLst/>
            <a:gdLst>
              <a:gd name="T0" fmla="*/ 17463 w 11"/>
              <a:gd name="T1" fmla="*/ 20637 h 44"/>
              <a:gd name="T2" fmla="*/ 17463 w 11"/>
              <a:gd name="T3" fmla="*/ 69850 h 44"/>
              <a:gd name="T4" fmla="*/ 0 w 11"/>
              <a:gd name="T5" fmla="*/ 50800 h 44"/>
              <a:gd name="T6" fmla="*/ 0 w 11"/>
              <a:gd name="T7" fmla="*/ 0 h 44"/>
              <a:gd name="T8" fmla="*/ 17463 w 11"/>
              <a:gd name="T9" fmla="*/ 2063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4"/>
              <a:gd name="T17" fmla="*/ 11 w 11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4">
                <a:moveTo>
                  <a:pt x="11" y="13"/>
                </a:moveTo>
                <a:lnTo>
                  <a:pt x="11" y="44"/>
                </a:lnTo>
                <a:lnTo>
                  <a:pt x="0" y="32"/>
                </a:lnTo>
                <a:lnTo>
                  <a:pt x="0" y="0"/>
                </a:lnTo>
                <a:lnTo>
                  <a:pt x="11" y="1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4" name="Freeform 156"/>
          <p:cNvSpPr>
            <a:spLocks/>
          </p:cNvSpPr>
          <p:nvPr/>
        </p:nvSpPr>
        <p:spPr bwMode="auto">
          <a:xfrm>
            <a:off x="4440138" y="5935787"/>
            <a:ext cx="55562" cy="103187"/>
          </a:xfrm>
          <a:custGeom>
            <a:avLst/>
            <a:gdLst>
              <a:gd name="T0" fmla="*/ 55562 w 35"/>
              <a:gd name="T1" fmla="*/ 55562 h 65"/>
              <a:gd name="T2" fmla="*/ 55562 w 35"/>
              <a:gd name="T3" fmla="*/ 103187 h 65"/>
              <a:gd name="T4" fmla="*/ 0 w 35"/>
              <a:gd name="T5" fmla="*/ 46037 h 65"/>
              <a:gd name="T6" fmla="*/ 0 w 35"/>
              <a:gd name="T7" fmla="*/ 0 h 65"/>
              <a:gd name="T8" fmla="*/ 55562 w 35"/>
              <a:gd name="T9" fmla="*/ 55562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5"/>
              <a:gd name="T17" fmla="*/ 35 w 35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5">
                <a:moveTo>
                  <a:pt x="35" y="35"/>
                </a:moveTo>
                <a:lnTo>
                  <a:pt x="35" y="65"/>
                </a:lnTo>
                <a:lnTo>
                  <a:pt x="0" y="29"/>
                </a:lnTo>
                <a:lnTo>
                  <a:pt x="0" y="0"/>
                </a:lnTo>
                <a:lnTo>
                  <a:pt x="35" y="3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5" name="Freeform 157"/>
          <p:cNvSpPr>
            <a:spLocks/>
          </p:cNvSpPr>
          <p:nvPr/>
        </p:nvSpPr>
        <p:spPr bwMode="auto">
          <a:xfrm>
            <a:off x="4382988" y="5875462"/>
            <a:ext cx="55562" cy="103187"/>
          </a:xfrm>
          <a:custGeom>
            <a:avLst/>
            <a:gdLst>
              <a:gd name="T0" fmla="*/ 55562 w 35"/>
              <a:gd name="T1" fmla="*/ 58737 h 65"/>
              <a:gd name="T2" fmla="*/ 55562 w 35"/>
              <a:gd name="T3" fmla="*/ 103187 h 65"/>
              <a:gd name="T4" fmla="*/ 0 w 35"/>
              <a:gd name="T5" fmla="*/ 47625 h 65"/>
              <a:gd name="T6" fmla="*/ 0 w 35"/>
              <a:gd name="T7" fmla="*/ 0 h 65"/>
              <a:gd name="T8" fmla="*/ 55562 w 35"/>
              <a:gd name="T9" fmla="*/ 5873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65"/>
              <a:gd name="T17" fmla="*/ 35 w 35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65">
                <a:moveTo>
                  <a:pt x="35" y="37"/>
                </a:moveTo>
                <a:lnTo>
                  <a:pt x="35" y="65"/>
                </a:lnTo>
                <a:lnTo>
                  <a:pt x="0" y="30"/>
                </a:lnTo>
                <a:lnTo>
                  <a:pt x="0" y="0"/>
                </a:lnTo>
                <a:lnTo>
                  <a:pt x="35" y="3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6" name="Freeform 158"/>
          <p:cNvSpPr>
            <a:spLocks/>
          </p:cNvSpPr>
          <p:nvPr/>
        </p:nvSpPr>
        <p:spPr bwMode="auto">
          <a:xfrm>
            <a:off x="4324250" y="5818312"/>
            <a:ext cx="53975" cy="100012"/>
          </a:xfrm>
          <a:custGeom>
            <a:avLst/>
            <a:gdLst>
              <a:gd name="T0" fmla="*/ 53975 w 34"/>
              <a:gd name="T1" fmla="*/ 55562 h 63"/>
              <a:gd name="T2" fmla="*/ 53975 w 34"/>
              <a:gd name="T3" fmla="*/ 100012 h 63"/>
              <a:gd name="T4" fmla="*/ 0 w 34"/>
              <a:gd name="T5" fmla="*/ 44450 h 63"/>
              <a:gd name="T6" fmla="*/ 0 w 34"/>
              <a:gd name="T7" fmla="*/ 0 h 63"/>
              <a:gd name="T8" fmla="*/ 53975 w 34"/>
              <a:gd name="T9" fmla="*/ 55562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3"/>
              <a:gd name="T17" fmla="*/ 34 w 3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3">
                <a:moveTo>
                  <a:pt x="34" y="35"/>
                </a:moveTo>
                <a:lnTo>
                  <a:pt x="34" y="63"/>
                </a:lnTo>
                <a:lnTo>
                  <a:pt x="0" y="28"/>
                </a:lnTo>
                <a:lnTo>
                  <a:pt x="0" y="0"/>
                </a:lnTo>
                <a:lnTo>
                  <a:pt x="34" y="35"/>
                </a:lnTo>
                <a:close/>
              </a:path>
            </a:pathLst>
          </a:custGeom>
          <a:solidFill>
            <a:srgbClr val="2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7" name="Freeform 159"/>
          <p:cNvSpPr>
            <a:spLocks/>
          </p:cNvSpPr>
          <p:nvPr/>
        </p:nvSpPr>
        <p:spPr bwMode="auto">
          <a:xfrm>
            <a:off x="4294088" y="5791324"/>
            <a:ext cx="26987" cy="69850"/>
          </a:xfrm>
          <a:custGeom>
            <a:avLst/>
            <a:gdLst>
              <a:gd name="T0" fmla="*/ 26987 w 17"/>
              <a:gd name="T1" fmla="*/ 25400 h 44"/>
              <a:gd name="T2" fmla="*/ 26987 w 17"/>
              <a:gd name="T3" fmla="*/ 69850 h 44"/>
              <a:gd name="T4" fmla="*/ 0 w 17"/>
              <a:gd name="T5" fmla="*/ 38100 h 44"/>
              <a:gd name="T6" fmla="*/ 0 w 17"/>
              <a:gd name="T7" fmla="*/ 0 h 44"/>
              <a:gd name="T8" fmla="*/ 26987 w 17"/>
              <a:gd name="T9" fmla="*/ 2540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4"/>
              <a:gd name="T17" fmla="*/ 17 w 17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4">
                <a:moveTo>
                  <a:pt x="17" y="16"/>
                </a:moveTo>
                <a:lnTo>
                  <a:pt x="17" y="44"/>
                </a:lnTo>
                <a:lnTo>
                  <a:pt x="0" y="24"/>
                </a:lnTo>
                <a:lnTo>
                  <a:pt x="0" y="0"/>
                </a:lnTo>
                <a:lnTo>
                  <a:pt x="17" y="16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8" name="Freeform 160"/>
          <p:cNvSpPr>
            <a:spLocks/>
          </p:cNvSpPr>
          <p:nvPr/>
        </p:nvSpPr>
        <p:spPr bwMode="auto">
          <a:xfrm>
            <a:off x="4294088" y="5840537"/>
            <a:ext cx="46037" cy="87312"/>
          </a:xfrm>
          <a:custGeom>
            <a:avLst/>
            <a:gdLst>
              <a:gd name="T0" fmla="*/ 46037 w 29"/>
              <a:gd name="T1" fmla="*/ 47625 h 55"/>
              <a:gd name="T2" fmla="*/ 46037 w 29"/>
              <a:gd name="T3" fmla="*/ 87312 h 55"/>
              <a:gd name="T4" fmla="*/ 0 w 29"/>
              <a:gd name="T5" fmla="*/ 42862 h 55"/>
              <a:gd name="T6" fmla="*/ 0 w 29"/>
              <a:gd name="T7" fmla="*/ 0 h 55"/>
              <a:gd name="T8" fmla="*/ 46037 w 29"/>
              <a:gd name="T9" fmla="*/ 47625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5"/>
              <a:gd name="T17" fmla="*/ 29 w 29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5">
                <a:moveTo>
                  <a:pt x="29" y="30"/>
                </a:moveTo>
                <a:lnTo>
                  <a:pt x="29" y="55"/>
                </a:lnTo>
                <a:lnTo>
                  <a:pt x="0" y="27"/>
                </a:lnTo>
                <a:lnTo>
                  <a:pt x="0" y="0"/>
                </a:lnTo>
                <a:lnTo>
                  <a:pt x="29" y="3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29" name="Freeform 161"/>
          <p:cNvSpPr>
            <a:spLocks/>
          </p:cNvSpPr>
          <p:nvPr/>
        </p:nvSpPr>
        <p:spPr bwMode="auto">
          <a:xfrm>
            <a:off x="4454425" y="6004049"/>
            <a:ext cx="61913" cy="112713"/>
          </a:xfrm>
          <a:custGeom>
            <a:avLst/>
            <a:gdLst>
              <a:gd name="T0" fmla="*/ 61913 w 39"/>
              <a:gd name="T1" fmla="*/ 68263 h 71"/>
              <a:gd name="T2" fmla="*/ 61913 w 39"/>
              <a:gd name="T3" fmla="*/ 112713 h 71"/>
              <a:gd name="T4" fmla="*/ 0 w 39"/>
              <a:gd name="T5" fmla="*/ 47625 h 71"/>
              <a:gd name="T6" fmla="*/ 0 w 39"/>
              <a:gd name="T7" fmla="*/ 0 h 71"/>
              <a:gd name="T8" fmla="*/ 61913 w 39"/>
              <a:gd name="T9" fmla="*/ 68263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71"/>
              <a:gd name="T17" fmla="*/ 39 w 39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71">
                <a:moveTo>
                  <a:pt x="39" y="43"/>
                </a:moveTo>
                <a:lnTo>
                  <a:pt x="39" y="71"/>
                </a:lnTo>
                <a:lnTo>
                  <a:pt x="0" y="30"/>
                </a:lnTo>
                <a:lnTo>
                  <a:pt x="0" y="0"/>
                </a:lnTo>
                <a:lnTo>
                  <a:pt x="39" y="4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0" name="Freeform 162"/>
          <p:cNvSpPr>
            <a:spLocks/>
          </p:cNvSpPr>
          <p:nvPr/>
        </p:nvSpPr>
        <p:spPr bwMode="auto">
          <a:xfrm>
            <a:off x="4400450" y="5948487"/>
            <a:ext cx="50800" cy="101600"/>
          </a:xfrm>
          <a:custGeom>
            <a:avLst/>
            <a:gdLst>
              <a:gd name="T0" fmla="*/ 50800 w 32"/>
              <a:gd name="T1" fmla="*/ 53975 h 64"/>
              <a:gd name="T2" fmla="*/ 50800 w 32"/>
              <a:gd name="T3" fmla="*/ 101600 h 64"/>
              <a:gd name="T4" fmla="*/ 0 w 32"/>
              <a:gd name="T5" fmla="*/ 46037 h 64"/>
              <a:gd name="T6" fmla="*/ 0 w 32"/>
              <a:gd name="T7" fmla="*/ 0 h 64"/>
              <a:gd name="T8" fmla="*/ 50800 w 32"/>
              <a:gd name="T9" fmla="*/ 53975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64"/>
              <a:gd name="T17" fmla="*/ 32 w 3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64">
                <a:moveTo>
                  <a:pt x="32" y="34"/>
                </a:moveTo>
                <a:lnTo>
                  <a:pt x="32" y="64"/>
                </a:lnTo>
                <a:lnTo>
                  <a:pt x="0" y="29"/>
                </a:lnTo>
                <a:lnTo>
                  <a:pt x="0" y="0"/>
                </a:lnTo>
                <a:lnTo>
                  <a:pt x="32" y="3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1" name="Freeform 163"/>
          <p:cNvSpPr>
            <a:spLocks/>
          </p:cNvSpPr>
          <p:nvPr/>
        </p:nvSpPr>
        <p:spPr bwMode="auto">
          <a:xfrm>
            <a:off x="4343300" y="5891337"/>
            <a:ext cx="53975" cy="98425"/>
          </a:xfrm>
          <a:custGeom>
            <a:avLst/>
            <a:gdLst>
              <a:gd name="T0" fmla="*/ 53975 w 34"/>
              <a:gd name="T1" fmla="*/ 53975 h 62"/>
              <a:gd name="T2" fmla="*/ 53975 w 34"/>
              <a:gd name="T3" fmla="*/ 98425 h 62"/>
              <a:gd name="T4" fmla="*/ 0 w 34"/>
              <a:gd name="T5" fmla="*/ 41275 h 62"/>
              <a:gd name="T6" fmla="*/ 0 w 34"/>
              <a:gd name="T7" fmla="*/ 0 h 62"/>
              <a:gd name="T8" fmla="*/ 53975 w 34"/>
              <a:gd name="T9" fmla="*/ 53975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2"/>
              <a:gd name="T17" fmla="*/ 34 w 3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2">
                <a:moveTo>
                  <a:pt x="34" y="34"/>
                </a:moveTo>
                <a:lnTo>
                  <a:pt x="34" y="62"/>
                </a:lnTo>
                <a:lnTo>
                  <a:pt x="0" y="26"/>
                </a:lnTo>
                <a:lnTo>
                  <a:pt x="0" y="0"/>
                </a:lnTo>
                <a:lnTo>
                  <a:pt x="34" y="3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2" name="Freeform 164"/>
          <p:cNvSpPr>
            <a:spLocks/>
          </p:cNvSpPr>
          <p:nvPr/>
        </p:nvSpPr>
        <p:spPr bwMode="auto">
          <a:xfrm>
            <a:off x="4294088" y="5230937"/>
            <a:ext cx="47625" cy="69850"/>
          </a:xfrm>
          <a:custGeom>
            <a:avLst/>
            <a:gdLst>
              <a:gd name="T0" fmla="*/ 47625 w 30"/>
              <a:gd name="T1" fmla="*/ 26988 h 44"/>
              <a:gd name="T2" fmla="*/ 47625 w 30"/>
              <a:gd name="T3" fmla="*/ 69850 h 44"/>
              <a:gd name="T4" fmla="*/ 0 w 30"/>
              <a:gd name="T5" fmla="*/ 42862 h 44"/>
              <a:gd name="T6" fmla="*/ 0 w 30"/>
              <a:gd name="T7" fmla="*/ 0 h 44"/>
              <a:gd name="T8" fmla="*/ 47625 w 30"/>
              <a:gd name="T9" fmla="*/ 26988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4"/>
              <a:gd name="T17" fmla="*/ 30 w 30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4">
                <a:moveTo>
                  <a:pt x="30" y="17"/>
                </a:moveTo>
                <a:lnTo>
                  <a:pt x="30" y="44"/>
                </a:lnTo>
                <a:lnTo>
                  <a:pt x="0" y="27"/>
                </a:lnTo>
                <a:lnTo>
                  <a:pt x="0" y="0"/>
                </a:lnTo>
                <a:lnTo>
                  <a:pt x="30" y="1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3" name="Freeform 165"/>
          <p:cNvSpPr>
            <a:spLocks/>
          </p:cNvSpPr>
          <p:nvPr/>
        </p:nvSpPr>
        <p:spPr bwMode="auto">
          <a:xfrm>
            <a:off x="4402038" y="5291262"/>
            <a:ext cx="52387" cy="79375"/>
          </a:xfrm>
          <a:custGeom>
            <a:avLst/>
            <a:gdLst>
              <a:gd name="T0" fmla="*/ 52387 w 33"/>
              <a:gd name="T1" fmla="*/ 30163 h 50"/>
              <a:gd name="T2" fmla="*/ 52387 w 33"/>
              <a:gd name="T3" fmla="*/ 79375 h 50"/>
              <a:gd name="T4" fmla="*/ 0 w 33"/>
              <a:gd name="T5" fmla="*/ 47625 h 50"/>
              <a:gd name="T6" fmla="*/ 0 w 33"/>
              <a:gd name="T7" fmla="*/ 0 h 50"/>
              <a:gd name="T8" fmla="*/ 52387 w 33"/>
              <a:gd name="T9" fmla="*/ 30163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0"/>
              <a:gd name="T17" fmla="*/ 33 w 33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0">
                <a:moveTo>
                  <a:pt x="33" y="19"/>
                </a:moveTo>
                <a:lnTo>
                  <a:pt x="33" y="50"/>
                </a:lnTo>
                <a:lnTo>
                  <a:pt x="0" y="30"/>
                </a:lnTo>
                <a:lnTo>
                  <a:pt x="0" y="0"/>
                </a:lnTo>
                <a:lnTo>
                  <a:pt x="33" y="19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4" name="Freeform 166"/>
          <p:cNvSpPr>
            <a:spLocks/>
          </p:cNvSpPr>
          <p:nvPr/>
        </p:nvSpPr>
        <p:spPr bwMode="auto">
          <a:xfrm>
            <a:off x="4344888" y="5257924"/>
            <a:ext cx="53975" cy="77788"/>
          </a:xfrm>
          <a:custGeom>
            <a:avLst/>
            <a:gdLst>
              <a:gd name="T0" fmla="*/ 53975 w 34"/>
              <a:gd name="T1" fmla="*/ 33338 h 49"/>
              <a:gd name="T2" fmla="*/ 53975 w 34"/>
              <a:gd name="T3" fmla="*/ 77788 h 49"/>
              <a:gd name="T4" fmla="*/ 0 w 34"/>
              <a:gd name="T5" fmla="*/ 44450 h 49"/>
              <a:gd name="T6" fmla="*/ 0 w 34"/>
              <a:gd name="T7" fmla="*/ 0 h 49"/>
              <a:gd name="T8" fmla="*/ 53975 w 34"/>
              <a:gd name="T9" fmla="*/ 33338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9"/>
              <a:gd name="T17" fmla="*/ 34 w 34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9">
                <a:moveTo>
                  <a:pt x="34" y="21"/>
                </a:moveTo>
                <a:lnTo>
                  <a:pt x="34" y="49"/>
                </a:lnTo>
                <a:lnTo>
                  <a:pt x="0" y="28"/>
                </a:lnTo>
                <a:lnTo>
                  <a:pt x="0" y="0"/>
                </a:lnTo>
                <a:lnTo>
                  <a:pt x="34" y="21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5" name="Freeform 167"/>
          <p:cNvSpPr>
            <a:spLocks/>
          </p:cNvSpPr>
          <p:nvPr/>
        </p:nvSpPr>
        <p:spPr bwMode="auto">
          <a:xfrm>
            <a:off x="4294088" y="5330949"/>
            <a:ext cx="47625" cy="76200"/>
          </a:xfrm>
          <a:custGeom>
            <a:avLst/>
            <a:gdLst>
              <a:gd name="T0" fmla="*/ 47625 w 30"/>
              <a:gd name="T1" fmla="*/ 33338 h 48"/>
              <a:gd name="T2" fmla="*/ 47625 w 30"/>
              <a:gd name="T3" fmla="*/ 76200 h 48"/>
              <a:gd name="T4" fmla="*/ 0 w 30"/>
              <a:gd name="T5" fmla="*/ 42862 h 48"/>
              <a:gd name="T6" fmla="*/ 0 w 30"/>
              <a:gd name="T7" fmla="*/ 0 h 48"/>
              <a:gd name="T8" fmla="*/ 47625 w 30"/>
              <a:gd name="T9" fmla="*/ 3333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8"/>
              <a:gd name="T17" fmla="*/ 30 w 3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8">
                <a:moveTo>
                  <a:pt x="30" y="21"/>
                </a:moveTo>
                <a:lnTo>
                  <a:pt x="30" y="48"/>
                </a:lnTo>
                <a:lnTo>
                  <a:pt x="0" y="27"/>
                </a:lnTo>
                <a:lnTo>
                  <a:pt x="0" y="0"/>
                </a:lnTo>
                <a:lnTo>
                  <a:pt x="30" y="21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6" name="Freeform 168"/>
          <p:cNvSpPr>
            <a:spLocks/>
          </p:cNvSpPr>
          <p:nvPr/>
        </p:nvSpPr>
        <p:spPr bwMode="auto">
          <a:xfrm>
            <a:off x="4456013" y="5438899"/>
            <a:ext cx="61912" cy="88900"/>
          </a:xfrm>
          <a:custGeom>
            <a:avLst/>
            <a:gdLst>
              <a:gd name="T0" fmla="*/ 61912 w 39"/>
              <a:gd name="T1" fmla="*/ 39688 h 56"/>
              <a:gd name="T2" fmla="*/ 61912 w 39"/>
              <a:gd name="T3" fmla="*/ 88900 h 56"/>
              <a:gd name="T4" fmla="*/ 0 w 39"/>
              <a:gd name="T5" fmla="*/ 47625 h 56"/>
              <a:gd name="T6" fmla="*/ 0 w 39"/>
              <a:gd name="T7" fmla="*/ 0 h 56"/>
              <a:gd name="T8" fmla="*/ 61912 w 39"/>
              <a:gd name="T9" fmla="*/ 39688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56"/>
              <a:gd name="T17" fmla="*/ 39 w 39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56">
                <a:moveTo>
                  <a:pt x="39" y="25"/>
                </a:moveTo>
                <a:lnTo>
                  <a:pt x="39" y="56"/>
                </a:lnTo>
                <a:lnTo>
                  <a:pt x="0" y="30"/>
                </a:lnTo>
                <a:lnTo>
                  <a:pt x="0" y="0"/>
                </a:lnTo>
                <a:lnTo>
                  <a:pt x="39" y="2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7" name="Freeform 169"/>
          <p:cNvSpPr>
            <a:spLocks/>
          </p:cNvSpPr>
          <p:nvPr/>
        </p:nvSpPr>
        <p:spPr bwMode="auto">
          <a:xfrm>
            <a:off x="4402038" y="5403974"/>
            <a:ext cx="52387" cy="80963"/>
          </a:xfrm>
          <a:custGeom>
            <a:avLst/>
            <a:gdLst>
              <a:gd name="T0" fmla="*/ 52387 w 33"/>
              <a:gd name="T1" fmla="*/ 33338 h 51"/>
              <a:gd name="T2" fmla="*/ 52387 w 33"/>
              <a:gd name="T3" fmla="*/ 80963 h 51"/>
              <a:gd name="T4" fmla="*/ 0 w 33"/>
              <a:gd name="T5" fmla="*/ 46038 h 51"/>
              <a:gd name="T6" fmla="*/ 0 w 33"/>
              <a:gd name="T7" fmla="*/ 0 h 51"/>
              <a:gd name="T8" fmla="*/ 52387 w 33"/>
              <a:gd name="T9" fmla="*/ 33338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1"/>
              <a:gd name="T17" fmla="*/ 33 w 3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1">
                <a:moveTo>
                  <a:pt x="33" y="21"/>
                </a:moveTo>
                <a:lnTo>
                  <a:pt x="33" y="51"/>
                </a:lnTo>
                <a:lnTo>
                  <a:pt x="0" y="29"/>
                </a:lnTo>
                <a:lnTo>
                  <a:pt x="0" y="0"/>
                </a:lnTo>
                <a:lnTo>
                  <a:pt x="33" y="21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8" name="Freeform 170"/>
          <p:cNvSpPr>
            <a:spLocks/>
          </p:cNvSpPr>
          <p:nvPr/>
        </p:nvSpPr>
        <p:spPr bwMode="auto">
          <a:xfrm>
            <a:off x="4344888" y="5365874"/>
            <a:ext cx="53975" cy="79375"/>
          </a:xfrm>
          <a:custGeom>
            <a:avLst/>
            <a:gdLst>
              <a:gd name="T0" fmla="*/ 53975 w 34"/>
              <a:gd name="T1" fmla="*/ 34925 h 50"/>
              <a:gd name="T2" fmla="*/ 53975 w 34"/>
              <a:gd name="T3" fmla="*/ 79375 h 50"/>
              <a:gd name="T4" fmla="*/ 0 w 34"/>
              <a:gd name="T5" fmla="*/ 42862 h 50"/>
              <a:gd name="T6" fmla="*/ 0 w 34"/>
              <a:gd name="T7" fmla="*/ 0 h 50"/>
              <a:gd name="T8" fmla="*/ 53975 w 34"/>
              <a:gd name="T9" fmla="*/ 34925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0"/>
              <a:gd name="T17" fmla="*/ 34 w 34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0">
                <a:moveTo>
                  <a:pt x="34" y="22"/>
                </a:moveTo>
                <a:lnTo>
                  <a:pt x="34" y="50"/>
                </a:lnTo>
                <a:lnTo>
                  <a:pt x="0" y="27"/>
                </a:lnTo>
                <a:lnTo>
                  <a:pt x="0" y="0"/>
                </a:lnTo>
                <a:lnTo>
                  <a:pt x="34" y="2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39" name="Freeform 171"/>
          <p:cNvSpPr>
            <a:spLocks/>
          </p:cNvSpPr>
          <p:nvPr/>
        </p:nvSpPr>
        <p:spPr bwMode="auto">
          <a:xfrm>
            <a:off x="4294088" y="5432549"/>
            <a:ext cx="47625" cy="77788"/>
          </a:xfrm>
          <a:custGeom>
            <a:avLst/>
            <a:gdLst>
              <a:gd name="T0" fmla="*/ 47625 w 30"/>
              <a:gd name="T1" fmla="*/ 38100 h 49"/>
              <a:gd name="T2" fmla="*/ 47625 w 30"/>
              <a:gd name="T3" fmla="*/ 77788 h 49"/>
              <a:gd name="T4" fmla="*/ 0 w 30"/>
              <a:gd name="T5" fmla="*/ 42863 h 49"/>
              <a:gd name="T6" fmla="*/ 0 w 30"/>
              <a:gd name="T7" fmla="*/ 0 h 49"/>
              <a:gd name="T8" fmla="*/ 47625 w 30"/>
              <a:gd name="T9" fmla="*/ 3810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9"/>
              <a:gd name="T17" fmla="*/ 30 w 30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9">
                <a:moveTo>
                  <a:pt x="30" y="24"/>
                </a:moveTo>
                <a:lnTo>
                  <a:pt x="30" y="49"/>
                </a:lnTo>
                <a:lnTo>
                  <a:pt x="0" y="27"/>
                </a:lnTo>
                <a:lnTo>
                  <a:pt x="0" y="0"/>
                </a:lnTo>
                <a:lnTo>
                  <a:pt x="30" y="2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0" name="Freeform 172"/>
          <p:cNvSpPr>
            <a:spLocks/>
          </p:cNvSpPr>
          <p:nvPr/>
        </p:nvSpPr>
        <p:spPr bwMode="auto">
          <a:xfrm>
            <a:off x="4402038" y="5511924"/>
            <a:ext cx="52387" cy="85725"/>
          </a:xfrm>
          <a:custGeom>
            <a:avLst/>
            <a:gdLst>
              <a:gd name="T0" fmla="*/ 52387 w 33"/>
              <a:gd name="T1" fmla="*/ 38100 h 54"/>
              <a:gd name="T2" fmla="*/ 52387 w 33"/>
              <a:gd name="T3" fmla="*/ 85725 h 54"/>
              <a:gd name="T4" fmla="*/ 0 w 33"/>
              <a:gd name="T5" fmla="*/ 47625 h 54"/>
              <a:gd name="T6" fmla="*/ 0 w 33"/>
              <a:gd name="T7" fmla="*/ 0 h 54"/>
              <a:gd name="T8" fmla="*/ 52387 w 33"/>
              <a:gd name="T9" fmla="*/ 3810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54"/>
              <a:gd name="T17" fmla="*/ 33 w 33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54">
                <a:moveTo>
                  <a:pt x="33" y="24"/>
                </a:moveTo>
                <a:lnTo>
                  <a:pt x="33" y="54"/>
                </a:lnTo>
                <a:lnTo>
                  <a:pt x="0" y="30"/>
                </a:lnTo>
                <a:lnTo>
                  <a:pt x="0" y="0"/>
                </a:lnTo>
                <a:lnTo>
                  <a:pt x="33" y="2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1" name="Freeform 173"/>
          <p:cNvSpPr>
            <a:spLocks/>
          </p:cNvSpPr>
          <p:nvPr/>
        </p:nvSpPr>
        <p:spPr bwMode="auto">
          <a:xfrm>
            <a:off x="4344888" y="5470649"/>
            <a:ext cx="53975" cy="84138"/>
          </a:xfrm>
          <a:custGeom>
            <a:avLst/>
            <a:gdLst>
              <a:gd name="T0" fmla="*/ 53975 w 34"/>
              <a:gd name="T1" fmla="*/ 39688 h 53"/>
              <a:gd name="T2" fmla="*/ 53975 w 34"/>
              <a:gd name="T3" fmla="*/ 84138 h 53"/>
              <a:gd name="T4" fmla="*/ 0 w 34"/>
              <a:gd name="T5" fmla="*/ 44450 h 53"/>
              <a:gd name="T6" fmla="*/ 0 w 34"/>
              <a:gd name="T7" fmla="*/ 0 h 53"/>
              <a:gd name="T8" fmla="*/ 53975 w 34"/>
              <a:gd name="T9" fmla="*/ 39688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3"/>
              <a:gd name="T17" fmla="*/ 34 w 34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3">
                <a:moveTo>
                  <a:pt x="34" y="25"/>
                </a:moveTo>
                <a:lnTo>
                  <a:pt x="34" y="53"/>
                </a:lnTo>
                <a:lnTo>
                  <a:pt x="0" y="28"/>
                </a:lnTo>
                <a:lnTo>
                  <a:pt x="0" y="0"/>
                </a:lnTo>
                <a:lnTo>
                  <a:pt x="34" y="2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2" name="Freeform 174"/>
          <p:cNvSpPr>
            <a:spLocks/>
          </p:cNvSpPr>
          <p:nvPr/>
        </p:nvSpPr>
        <p:spPr bwMode="auto">
          <a:xfrm>
            <a:off x="4294088" y="5535737"/>
            <a:ext cx="46037" cy="79375"/>
          </a:xfrm>
          <a:custGeom>
            <a:avLst/>
            <a:gdLst>
              <a:gd name="T0" fmla="*/ 46037 w 29"/>
              <a:gd name="T1" fmla="*/ 36513 h 50"/>
              <a:gd name="T2" fmla="*/ 46037 w 29"/>
              <a:gd name="T3" fmla="*/ 79375 h 50"/>
              <a:gd name="T4" fmla="*/ 0 w 29"/>
              <a:gd name="T5" fmla="*/ 41275 h 50"/>
              <a:gd name="T6" fmla="*/ 0 w 29"/>
              <a:gd name="T7" fmla="*/ 0 h 50"/>
              <a:gd name="T8" fmla="*/ 46037 w 29"/>
              <a:gd name="T9" fmla="*/ 36513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0"/>
              <a:gd name="T17" fmla="*/ 29 w 29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0">
                <a:moveTo>
                  <a:pt x="29" y="23"/>
                </a:moveTo>
                <a:lnTo>
                  <a:pt x="29" y="50"/>
                </a:lnTo>
                <a:lnTo>
                  <a:pt x="0" y="26"/>
                </a:lnTo>
                <a:lnTo>
                  <a:pt x="0" y="0"/>
                </a:lnTo>
                <a:lnTo>
                  <a:pt x="29" y="2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3" name="Freeform 175"/>
          <p:cNvSpPr>
            <a:spLocks/>
          </p:cNvSpPr>
          <p:nvPr/>
        </p:nvSpPr>
        <p:spPr bwMode="auto">
          <a:xfrm>
            <a:off x="4454425" y="5662737"/>
            <a:ext cx="63500" cy="100012"/>
          </a:xfrm>
          <a:custGeom>
            <a:avLst/>
            <a:gdLst>
              <a:gd name="T0" fmla="*/ 63500 w 40"/>
              <a:gd name="T1" fmla="*/ 52387 h 63"/>
              <a:gd name="T2" fmla="*/ 63500 w 40"/>
              <a:gd name="T3" fmla="*/ 100012 h 63"/>
              <a:gd name="T4" fmla="*/ 0 w 40"/>
              <a:gd name="T5" fmla="*/ 50800 h 63"/>
              <a:gd name="T6" fmla="*/ 0 w 40"/>
              <a:gd name="T7" fmla="*/ 0 h 63"/>
              <a:gd name="T8" fmla="*/ 63500 w 40"/>
              <a:gd name="T9" fmla="*/ 5238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63"/>
              <a:gd name="T17" fmla="*/ 40 w 40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63">
                <a:moveTo>
                  <a:pt x="40" y="33"/>
                </a:moveTo>
                <a:lnTo>
                  <a:pt x="40" y="63"/>
                </a:lnTo>
                <a:lnTo>
                  <a:pt x="0" y="32"/>
                </a:lnTo>
                <a:lnTo>
                  <a:pt x="0" y="0"/>
                </a:lnTo>
                <a:lnTo>
                  <a:pt x="40" y="33"/>
                </a:lnTo>
                <a:close/>
              </a:path>
            </a:pathLst>
          </a:custGeom>
          <a:solidFill>
            <a:srgbClr val="4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4" name="Freeform 176"/>
          <p:cNvSpPr>
            <a:spLocks/>
          </p:cNvSpPr>
          <p:nvPr/>
        </p:nvSpPr>
        <p:spPr bwMode="auto">
          <a:xfrm>
            <a:off x="4400450" y="5619874"/>
            <a:ext cx="50800" cy="92075"/>
          </a:xfrm>
          <a:custGeom>
            <a:avLst/>
            <a:gdLst>
              <a:gd name="T0" fmla="*/ 50800 w 32"/>
              <a:gd name="T1" fmla="*/ 41275 h 58"/>
              <a:gd name="T2" fmla="*/ 50800 w 32"/>
              <a:gd name="T3" fmla="*/ 92075 h 58"/>
              <a:gd name="T4" fmla="*/ 0 w 32"/>
              <a:gd name="T5" fmla="*/ 46038 h 58"/>
              <a:gd name="T6" fmla="*/ 0 w 32"/>
              <a:gd name="T7" fmla="*/ 0 h 58"/>
              <a:gd name="T8" fmla="*/ 50800 w 32"/>
              <a:gd name="T9" fmla="*/ 41275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58"/>
              <a:gd name="T17" fmla="*/ 32 w 32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58">
                <a:moveTo>
                  <a:pt x="32" y="26"/>
                </a:moveTo>
                <a:lnTo>
                  <a:pt x="32" y="58"/>
                </a:lnTo>
                <a:lnTo>
                  <a:pt x="0" y="29"/>
                </a:lnTo>
                <a:lnTo>
                  <a:pt x="0" y="0"/>
                </a:lnTo>
                <a:lnTo>
                  <a:pt x="32" y="26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5" name="Freeform 177"/>
          <p:cNvSpPr>
            <a:spLocks/>
          </p:cNvSpPr>
          <p:nvPr/>
        </p:nvSpPr>
        <p:spPr bwMode="auto">
          <a:xfrm>
            <a:off x="4343300" y="5573837"/>
            <a:ext cx="53975" cy="88900"/>
          </a:xfrm>
          <a:custGeom>
            <a:avLst/>
            <a:gdLst>
              <a:gd name="T0" fmla="*/ 53975 w 34"/>
              <a:gd name="T1" fmla="*/ 44450 h 56"/>
              <a:gd name="T2" fmla="*/ 53975 w 34"/>
              <a:gd name="T3" fmla="*/ 88900 h 56"/>
              <a:gd name="T4" fmla="*/ 0 w 34"/>
              <a:gd name="T5" fmla="*/ 46037 h 56"/>
              <a:gd name="T6" fmla="*/ 0 w 34"/>
              <a:gd name="T7" fmla="*/ 0 h 56"/>
              <a:gd name="T8" fmla="*/ 53975 w 34"/>
              <a:gd name="T9" fmla="*/ 4445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56"/>
              <a:gd name="T17" fmla="*/ 34 w 3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56">
                <a:moveTo>
                  <a:pt x="34" y="28"/>
                </a:moveTo>
                <a:lnTo>
                  <a:pt x="34" y="56"/>
                </a:lnTo>
                <a:lnTo>
                  <a:pt x="0" y="29"/>
                </a:lnTo>
                <a:lnTo>
                  <a:pt x="0" y="0"/>
                </a:lnTo>
                <a:lnTo>
                  <a:pt x="34" y="28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6" name="Freeform 178"/>
          <p:cNvSpPr>
            <a:spLocks/>
          </p:cNvSpPr>
          <p:nvPr/>
        </p:nvSpPr>
        <p:spPr bwMode="auto">
          <a:xfrm>
            <a:off x="4294088" y="5637337"/>
            <a:ext cx="46037" cy="80962"/>
          </a:xfrm>
          <a:custGeom>
            <a:avLst/>
            <a:gdLst>
              <a:gd name="T0" fmla="*/ 46037 w 29"/>
              <a:gd name="T1" fmla="*/ 38100 h 51"/>
              <a:gd name="T2" fmla="*/ 46037 w 29"/>
              <a:gd name="T3" fmla="*/ 80962 h 51"/>
              <a:gd name="T4" fmla="*/ 0 w 29"/>
              <a:gd name="T5" fmla="*/ 39687 h 51"/>
              <a:gd name="T6" fmla="*/ 0 w 29"/>
              <a:gd name="T7" fmla="*/ 0 h 51"/>
              <a:gd name="T8" fmla="*/ 46037 w 29"/>
              <a:gd name="T9" fmla="*/ 3810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1"/>
              <a:gd name="T17" fmla="*/ 29 w 2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1">
                <a:moveTo>
                  <a:pt x="29" y="24"/>
                </a:moveTo>
                <a:lnTo>
                  <a:pt x="29" y="51"/>
                </a:lnTo>
                <a:lnTo>
                  <a:pt x="0" y="25"/>
                </a:lnTo>
                <a:lnTo>
                  <a:pt x="0" y="0"/>
                </a:lnTo>
                <a:lnTo>
                  <a:pt x="29" y="2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7" name="Freeform 179"/>
          <p:cNvSpPr>
            <a:spLocks/>
          </p:cNvSpPr>
          <p:nvPr/>
        </p:nvSpPr>
        <p:spPr bwMode="auto">
          <a:xfrm>
            <a:off x="4454425" y="5778624"/>
            <a:ext cx="63500" cy="101600"/>
          </a:xfrm>
          <a:custGeom>
            <a:avLst/>
            <a:gdLst>
              <a:gd name="T0" fmla="*/ 63500 w 40"/>
              <a:gd name="T1" fmla="*/ 55562 h 64"/>
              <a:gd name="T2" fmla="*/ 63500 w 40"/>
              <a:gd name="T3" fmla="*/ 101600 h 64"/>
              <a:gd name="T4" fmla="*/ 0 w 40"/>
              <a:gd name="T5" fmla="*/ 47625 h 64"/>
              <a:gd name="T6" fmla="*/ 0 w 40"/>
              <a:gd name="T7" fmla="*/ 0 h 64"/>
              <a:gd name="T8" fmla="*/ 63500 w 40"/>
              <a:gd name="T9" fmla="*/ 55562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64"/>
              <a:gd name="T17" fmla="*/ 40 w 40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64">
                <a:moveTo>
                  <a:pt x="40" y="35"/>
                </a:moveTo>
                <a:lnTo>
                  <a:pt x="40" y="64"/>
                </a:lnTo>
                <a:lnTo>
                  <a:pt x="0" y="30"/>
                </a:lnTo>
                <a:lnTo>
                  <a:pt x="0" y="0"/>
                </a:lnTo>
                <a:lnTo>
                  <a:pt x="40" y="3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8" name="Freeform 180"/>
          <p:cNvSpPr>
            <a:spLocks/>
          </p:cNvSpPr>
          <p:nvPr/>
        </p:nvSpPr>
        <p:spPr bwMode="auto">
          <a:xfrm>
            <a:off x="4400450" y="5729412"/>
            <a:ext cx="50800" cy="95250"/>
          </a:xfrm>
          <a:custGeom>
            <a:avLst/>
            <a:gdLst>
              <a:gd name="T0" fmla="*/ 50800 w 32"/>
              <a:gd name="T1" fmla="*/ 46038 h 60"/>
              <a:gd name="T2" fmla="*/ 50800 w 32"/>
              <a:gd name="T3" fmla="*/ 95250 h 60"/>
              <a:gd name="T4" fmla="*/ 0 w 32"/>
              <a:gd name="T5" fmla="*/ 46038 h 60"/>
              <a:gd name="T6" fmla="*/ 0 w 32"/>
              <a:gd name="T7" fmla="*/ 0 h 60"/>
              <a:gd name="T8" fmla="*/ 50800 w 32"/>
              <a:gd name="T9" fmla="*/ 46038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60"/>
              <a:gd name="T17" fmla="*/ 32 w 3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60">
                <a:moveTo>
                  <a:pt x="32" y="29"/>
                </a:moveTo>
                <a:lnTo>
                  <a:pt x="32" y="60"/>
                </a:lnTo>
                <a:lnTo>
                  <a:pt x="0" y="29"/>
                </a:lnTo>
                <a:lnTo>
                  <a:pt x="0" y="0"/>
                </a:lnTo>
                <a:lnTo>
                  <a:pt x="32" y="29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49" name="Freeform 181"/>
          <p:cNvSpPr>
            <a:spLocks/>
          </p:cNvSpPr>
          <p:nvPr/>
        </p:nvSpPr>
        <p:spPr bwMode="auto">
          <a:xfrm>
            <a:off x="4343300" y="5677024"/>
            <a:ext cx="53975" cy="95250"/>
          </a:xfrm>
          <a:custGeom>
            <a:avLst/>
            <a:gdLst>
              <a:gd name="T0" fmla="*/ 53975 w 34"/>
              <a:gd name="T1" fmla="*/ 50800 h 60"/>
              <a:gd name="T2" fmla="*/ 53975 w 34"/>
              <a:gd name="T3" fmla="*/ 95250 h 60"/>
              <a:gd name="T4" fmla="*/ 0 w 34"/>
              <a:gd name="T5" fmla="*/ 47625 h 60"/>
              <a:gd name="T6" fmla="*/ 0 w 34"/>
              <a:gd name="T7" fmla="*/ 0 h 60"/>
              <a:gd name="T8" fmla="*/ 53975 w 34"/>
              <a:gd name="T9" fmla="*/ 5080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0"/>
              <a:gd name="T17" fmla="*/ 34 w 34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0">
                <a:moveTo>
                  <a:pt x="34" y="32"/>
                </a:moveTo>
                <a:lnTo>
                  <a:pt x="34" y="60"/>
                </a:lnTo>
                <a:lnTo>
                  <a:pt x="0" y="30"/>
                </a:lnTo>
                <a:lnTo>
                  <a:pt x="0" y="0"/>
                </a:lnTo>
                <a:lnTo>
                  <a:pt x="34" y="3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0" name="Freeform 182"/>
          <p:cNvSpPr>
            <a:spLocks/>
          </p:cNvSpPr>
          <p:nvPr/>
        </p:nvSpPr>
        <p:spPr bwMode="auto">
          <a:xfrm>
            <a:off x="4294088" y="5737349"/>
            <a:ext cx="46037" cy="88900"/>
          </a:xfrm>
          <a:custGeom>
            <a:avLst/>
            <a:gdLst>
              <a:gd name="T0" fmla="*/ 46037 w 29"/>
              <a:gd name="T1" fmla="*/ 46037 h 56"/>
              <a:gd name="T2" fmla="*/ 46037 w 29"/>
              <a:gd name="T3" fmla="*/ 88900 h 56"/>
              <a:gd name="T4" fmla="*/ 0 w 29"/>
              <a:gd name="T5" fmla="*/ 44450 h 56"/>
              <a:gd name="T6" fmla="*/ 0 w 29"/>
              <a:gd name="T7" fmla="*/ 0 h 56"/>
              <a:gd name="T8" fmla="*/ 46037 w 29"/>
              <a:gd name="T9" fmla="*/ 4603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6"/>
              <a:gd name="T17" fmla="*/ 29 w 29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6">
                <a:moveTo>
                  <a:pt x="29" y="29"/>
                </a:moveTo>
                <a:lnTo>
                  <a:pt x="29" y="56"/>
                </a:lnTo>
                <a:lnTo>
                  <a:pt x="0" y="28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1" name="Freeform 183"/>
          <p:cNvSpPr>
            <a:spLocks/>
          </p:cNvSpPr>
          <p:nvPr/>
        </p:nvSpPr>
        <p:spPr bwMode="auto">
          <a:xfrm>
            <a:off x="4454425" y="5891337"/>
            <a:ext cx="63500" cy="111125"/>
          </a:xfrm>
          <a:custGeom>
            <a:avLst/>
            <a:gdLst>
              <a:gd name="T0" fmla="*/ 63500 w 40"/>
              <a:gd name="T1" fmla="*/ 60325 h 70"/>
              <a:gd name="T2" fmla="*/ 63500 w 40"/>
              <a:gd name="T3" fmla="*/ 111125 h 70"/>
              <a:gd name="T4" fmla="*/ 0 w 40"/>
              <a:gd name="T5" fmla="*/ 49212 h 70"/>
              <a:gd name="T6" fmla="*/ 0 w 40"/>
              <a:gd name="T7" fmla="*/ 0 h 70"/>
              <a:gd name="T8" fmla="*/ 63500 w 40"/>
              <a:gd name="T9" fmla="*/ 60325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70"/>
              <a:gd name="T17" fmla="*/ 40 w 40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70">
                <a:moveTo>
                  <a:pt x="40" y="38"/>
                </a:moveTo>
                <a:lnTo>
                  <a:pt x="40" y="70"/>
                </a:lnTo>
                <a:lnTo>
                  <a:pt x="0" y="31"/>
                </a:lnTo>
                <a:lnTo>
                  <a:pt x="0" y="0"/>
                </a:lnTo>
                <a:lnTo>
                  <a:pt x="40" y="3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2" name="Freeform 184"/>
          <p:cNvSpPr>
            <a:spLocks/>
          </p:cNvSpPr>
          <p:nvPr/>
        </p:nvSpPr>
        <p:spPr bwMode="auto">
          <a:xfrm>
            <a:off x="4400450" y="5840537"/>
            <a:ext cx="50800" cy="98425"/>
          </a:xfrm>
          <a:custGeom>
            <a:avLst/>
            <a:gdLst>
              <a:gd name="T0" fmla="*/ 50800 w 32"/>
              <a:gd name="T1" fmla="*/ 49213 h 62"/>
              <a:gd name="T2" fmla="*/ 50800 w 32"/>
              <a:gd name="T3" fmla="*/ 98425 h 62"/>
              <a:gd name="T4" fmla="*/ 0 w 32"/>
              <a:gd name="T5" fmla="*/ 47625 h 62"/>
              <a:gd name="T6" fmla="*/ 0 w 32"/>
              <a:gd name="T7" fmla="*/ 0 h 62"/>
              <a:gd name="T8" fmla="*/ 50800 w 32"/>
              <a:gd name="T9" fmla="*/ 49213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62"/>
              <a:gd name="T17" fmla="*/ 32 w 32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62">
                <a:moveTo>
                  <a:pt x="32" y="31"/>
                </a:moveTo>
                <a:lnTo>
                  <a:pt x="32" y="62"/>
                </a:lnTo>
                <a:lnTo>
                  <a:pt x="0" y="30"/>
                </a:lnTo>
                <a:lnTo>
                  <a:pt x="0" y="0"/>
                </a:lnTo>
                <a:lnTo>
                  <a:pt x="32" y="31"/>
                </a:lnTo>
                <a:close/>
              </a:path>
            </a:pathLst>
          </a:custGeom>
          <a:solidFill>
            <a:srgbClr val="6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3" name="Freeform 185"/>
          <p:cNvSpPr>
            <a:spLocks/>
          </p:cNvSpPr>
          <p:nvPr/>
        </p:nvSpPr>
        <p:spPr bwMode="auto">
          <a:xfrm>
            <a:off x="4343300" y="5784974"/>
            <a:ext cx="53975" cy="98425"/>
          </a:xfrm>
          <a:custGeom>
            <a:avLst/>
            <a:gdLst>
              <a:gd name="T0" fmla="*/ 53975 w 34"/>
              <a:gd name="T1" fmla="*/ 53975 h 62"/>
              <a:gd name="T2" fmla="*/ 53975 w 34"/>
              <a:gd name="T3" fmla="*/ 98425 h 62"/>
              <a:gd name="T4" fmla="*/ 0 w 34"/>
              <a:gd name="T5" fmla="*/ 44450 h 62"/>
              <a:gd name="T6" fmla="*/ 0 w 34"/>
              <a:gd name="T7" fmla="*/ 0 h 62"/>
              <a:gd name="T8" fmla="*/ 53975 w 34"/>
              <a:gd name="T9" fmla="*/ 53975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2"/>
              <a:gd name="T17" fmla="*/ 34 w 3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2">
                <a:moveTo>
                  <a:pt x="34" y="34"/>
                </a:moveTo>
                <a:lnTo>
                  <a:pt x="34" y="62"/>
                </a:lnTo>
                <a:lnTo>
                  <a:pt x="0" y="28"/>
                </a:lnTo>
                <a:lnTo>
                  <a:pt x="0" y="0"/>
                </a:lnTo>
                <a:lnTo>
                  <a:pt x="34" y="34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4" name="Freeform 186"/>
          <p:cNvSpPr>
            <a:spLocks/>
          </p:cNvSpPr>
          <p:nvPr/>
        </p:nvSpPr>
        <p:spPr bwMode="auto">
          <a:xfrm>
            <a:off x="4456013" y="5323012"/>
            <a:ext cx="60325" cy="85725"/>
          </a:xfrm>
          <a:custGeom>
            <a:avLst/>
            <a:gdLst>
              <a:gd name="T0" fmla="*/ 60325 w 38"/>
              <a:gd name="T1" fmla="*/ 36513 h 54"/>
              <a:gd name="T2" fmla="*/ 60325 w 38"/>
              <a:gd name="T3" fmla="*/ 85725 h 54"/>
              <a:gd name="T4" fmla="*/ 0 w 38"/>
              <a:gd name="T5" fmla="*/ 49212 h 54"/>
              <a:gd name="T6" fmla="*/ 0 w 38"/>
              <a:gd name="T7" fmla="*/ 0 h 54"/>
              <a:gd name="T8" fmla="*/ 60325 w 38"/>
              <a:gd name="T9" fmla="*/ 36513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4"/>
              <a:gd name="T17" fmla="*/ 38 w 3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4">
                <a:moveTo>
                  <a:pt x="38" y="23"/>
                </a:moveTo>
                <a:lnTo>
                  <a:pt x="38" y="54"/>
                </a:lnTo>
                <a:lnTo>
                  <a:pt x="0" y="31"/>
                </a:lnTo>
                <a:lnTo>
                  <a:pt x="0" y="0"/>
                </a:lnTo>
                <a:lnTo>
                  <a:pt x="38" y="2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5" name="Freeform 187"/>
          <p:cNvSpPr>
            <a:spLocks/>
          </p:cNvSpPr>
          <p:nvPr/>
        </p:nvSpPr>
        <p:spPr bwMode="auto">
          <a:xfrm>
            <a:off x="4498875" y="5407149"/>
            <a:ext cx="19050" cy="60325"/>
          </a:xfrm>
          <a:custGeom>
            <a:avLst/>
            <a:gdLst>
              <a:gd name="T0" fmla="*/ 19050 w 12"/>
              <a:gd name="T1" fmla="*/ 12700 h 38"/>
              <a:gd name="T2" fmla="*/ 19050 w 12"/>
              <a:gd name="T3" fmla="*/ 60325 h 38"/>
              <a:gd name="T4" fmla="*/ 0 w 12"/>
              <a:gd name="T5" fmla="*/ 47625 h 38"/>
              <a:gd name="T6" fmla="*/ 0 w 12"/>
              <a:gd name="T7" fmla="*/ 0 h 38"/>
              <a:gd name="T8" fmla="*/ 19050 w 12"/>
              <a:gd name="T9" fmla="*/ 1270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38"/>
              <a:gd name="T17" fmla="*/ 12 w 12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38">
                <a:moveTo>
                  <a:pt x="12" y="8"/>
                </a:moveTo>
                <a:lnTo>
                  <a:pt x="12" y="38"/>
                </a:lnTo>
                <a:lnTo>
                  <a:pt x="0" y="30"/>
                </a:lnTo>
                <a:lnTo>
                  <a:pt x="0" y="0"/>
                </a:lnTo>
                <a:lnTo>
                  <a:pt x="12" y="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6" name="Freeform 188"/>
          <p:cNvSpPr>
            <a:spLocks/>
          </p:cNvSpPr>
          <p:nvPr/>
        </p:nvSpPr>
        <p:spPr bwMode="auto">
          <a:xfrm>
            <a:off x="4456013" y="5551612"/>
            <a:ext cx="60325" cy="92075"/>
          </a:xfrm>
          <a:custGeom>
            <a:avLst/>
            <a:gdLst>
              <a:gd name="T0" fmla="*/ 60325 w 38"/>
              <a:gd name="T1" fmla="*/ 42863 h 58"/>
              <a:gd name="T2" fmla="*/ 60325 w 38"/>
              <a:gd name="T3" fmla="*/ 92075 h 58"/>
              <a:gd name="T4" fmla="*/ 0 w 38"/>
              <a:gd name="T5" fmla="*/ 47625 h 58"/>
              <a:gd name="T6" fmla="*/ 0 w 38"/>
              <a:gd name="T7" fmla="*/ 0 h 58"/>
              <a:gd name="T8" fmla="*/ 60325 w 38"/>
              <a:gd name="T9" fmla="*/ 42863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8"/>
              <a:gd name="T17" fmla="*/ 38 w 38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8">
                <a:moveTo>
                  <a:pt x="38" y="27"/>
                </a:moveTo>
                <a:lnTo>
                  <a:pt x="38" y="58"/>
                </a:lnTo>
                <a:lnTo>
                  <a:pt x="0" y="30"/>
                </a:lnTo>
                <a:lnTo>
                  <a:pt x="0" y="0"/>
                </a:lnTo>
                <a:lnTo>
                  <a:pt x="38" y="27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7" name="Rectangle 189"/>
          <p:cNvSpPr>
            <a:spLocks noChangeArrowheads="1"/>
          </p:cNvSpPr>
          <p:nvPr/>
        </p:nvSpPr>
        <p:spPr bwMode="auto">
          <a:xfrm>
            <a:off x="4516338" y="5834187"/>
            <a:ext cx="28575" cy="50800"/>
          </a:xfrm>
          <a:prstGeom prst="rect">
            <a:avLst/>
          </a:prstGeom>
          <a:solidFill>
            <a:srgbClr val="6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8" name="Freeform 190"/>
          <p:cNvSpPr>
            <a:spLocks/>
          </p:cNvSpPr>
          <p:nvPr/>
        </p:nvSpPr>
        <p:spPr bwMode="auto">
          <a:xfrm>
            <a:off x="4254400" y="5092824"/>
            <a:ext cx="441325" cy="125413"/>
          </a:xfrm>
          <a:custGeom>
            <a:avLst/>
            <a:gdLst>
              <a:gd name="T0" fmla="*/ 0 w 278"/>
              <a:gd name="T1" fmla="*/ 0 h 79"/>
              <a:gd name="T2" fmla="*/ 188912 w 278"/>
              <a:gd name="T3" fmla="*/ 9525 h 79"/>
              <a:gd name="T4" fmla="*/ 441325 w 278"/>
              <a:gd name="T5" fmla="*/ 119063 h 79"/>
              <a:gd name="T6" fmla="*/ 266700 w 278"/>
              <a:gd name="T7" fmla="*/ 125413 h 79"/>
              <a:gd name="T8" fmla="*/ 0 w 278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"/>
              <a:gd name="T16" fmla="*/ 0 h 79"/>
              <a:gd name="T17" fmla="*/ 278 w 278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" h="79">
                <a:moveTo>
                  <a:pt x="0" y="0"/>
                </a:moveTo>
                <a:lnTo>
                  <a:pt x="119" y="6"/>
                </a:lnTo>
                <a:lnTo>
                  <a:pt x="278" y="75"/>
                </a:lnTo>
                <a:lnTo>
                  <a:pt x="168" y="79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59" name="Freeform 191"/>
          <p:cNvSpPr>
            <a:spLocks/>
          </p:cNvSpPr>
          <p:nvPr/>
        </p:nvSpPr>
        <p:spPr bwMode="auto">
          <a:xfrm>
            <a:off x="4522688" y="5208712"/>
            <a:ext cx="171450" cy="93662"/>
          </a:xfrm>
          <a:custGeom>
            <a:avLst/>
            <a:gdLst>
              <a:gd name="T0" fmla="*/ 1588 w 108"/>
              <a:gd name="T1" fmla="*/ 1587 h 59"/>
              <a:gd name="T2" fmla="*/ 171450 w 108"/>
              <a:gd name="T3" fmla="*/ 0 h 59"/>
              <a:gd name="T4" fmla="*/ 171450 w 108"/>
              <a:gd name="T5" fmla="*/ 93662 h 59"/>
              <a:gd name="T6" fmla="*/ 0 w 108"/>
              <a:gd name="T7" fmla="*/ 93662 h 59"/>
              <a:gd name="T8" fmla="*/ 1588 w 108"/>
              <a:gd name="T9" fmla="*/ 158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59"/>
              <a:gd name="T17" fmla="*/ 108 w 108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59">
                <a:moveTo>
                  <a:pt x="1" y="1"/>
                </a:moveTo>
                <a:lnTo>
                  <a:pt x="108" y="0"/>
                </a:lnTo>
                <a:lnTo>
                  <a:pt x="108" y="59"/>
                </a:lnTo>
                <a:lnTo>
                  <a:pt x="0" y="59"/>
                </a:lnTo>
                <a:lnTo>
                  <a:pt x="1" y="1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0" name="Freeform 192"/>
          <p:cNvSpPr>
            <a:spLocks/>
          </p:cNvSpPr>
          <p:nvPr/>
        </p:nvSpPr>
        <p:spPr bwMode="auto">
          <a:xfrm>
            <a:off x="4255988" y="5092824"/>
            <a:ext cx="273050" cy="207963"/>
          </a:xfrm>
          <a:custGeom>
            <a:avLst/>
            <a:gdLst>
              <a:gd name="T0" fmla="*/ 0 w 172"/>
              <a:gd name="T1" fmla="*/ 0 h 131"/>
              <a:gd name="T2" fmla="*/ 0 w 172"/>
              <a:gd name="T3" fmla="*/ 71438 h 131"/>
              <a:gd name="T4" fmla="*/ 273050 w 172"/>
              <a:gd name="T5" fmla="*/ 207963 h 131"/>
              <a:gd name="T6" fmla="*/ 273050 w 172"/>
              <a:gd name="T7" fmla="*/ 115888 h 131"/>
              <a:gd name="T8" fmla="*/ 0 w 172"/>
              <a:gd name="T9" fmla="*/ 0 h 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"/>
              <a:gd name="T16" fmla="*/ 0 h 131"/>
              <a:gd name="T17" fmla="*/ 172 w 172"/>
              <a:gd name="T18" fmla="*/ 131 h 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" h="131">
                <a:moveTo>
                  <a:pt x="0" y="0"/>
                </a:moveTo>
                <a:lnTo>
                  <a:pt x="0" y="45"/>
                </a:lnTo>
                <a:lnTo>
                  <a:pt x="172" y="131"/>
                </a:lnTo>
                <a:lnTo>
                  <a:pt x="172" y="73"/>
                </a:lnTo>
                <a:lnTo>
                  <a:pt x="0" y="0"/>
                </a:lnTo>
                <a:close/>
              </a:path>
            </a:pathLst>
          </a:custGeom>
          <a:solidFill>
            <a:srgbClr val="A0A0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1" name="Freeform 193"/>
          <p:cNvSpPr>
            <a:spLocks/>
          </p:cNvSpPr>
          <p:nvPr/>
        </p:nvSpPr>
        <p:spPr bwMode="auto">
          <a:xfrm>
            <a:off x="4017863" y="4573712"/>
            <a:ext cx="639762" cy="122237"/>
          </a:xfrm>
          <a:custGeom>
            <a:avLst/>
            <a:gdLst>
              <a:gd name="T0" fmla="*/ 287337 w 403"/>
              <a:gd name="T1" fmla="*/ 0 h 77"/>
              <a:gd name="T2" fmla="*/ 225425 w 403"/>
              <a:gd name="T3" fmla="*/ 1587 h 77"/>
              <a:gd name="T4" fmla="*/ 168275 w 403"/>
              <a:gd name="T5" fmla="*/ 7937 h 77"/>
              <a:gd name="T6" fmla="*/ 128587 w 403"/>
              <a:gd name="T7" fmla="*/ 11112 h 77"/>
              <a:gd name="T8" fmla="*/ 104775 w 403"/>
              <a:gd name="T9" fmla="*/ 15875 h 77"/>
              <a:gd name="T10" fmla="*/ 82550 w 403"/>
              <a:gd name="T11" fmla="*/ 20637 h 77"/>
              <a:gd name="T12" fmla="*/ 63500 w 403"/>
              <a:gd name="T13" fmla="*/ 23812 h 77"/>
              <a:gd name="T14" fmla="*/ 46037 w 403"/>
              <a:gd name="T15" fmla="*/ 30162 h 77"/>
              <a:gd name="T16" fmla="*/ 30162 w 403"/>
              <a:gd name="T17" fmla="*/ 34925 h 77"/>
              <a:gd name="T18" fmla="*/ 19050 w 403"/>
              <a:gd name="T19" fmla="*/ 41275 h 77"/>
              <a:gd name="T20" fmla="*/ 11112 w 403"/>
              <a:gd name="T21" fmla="*/ 46037 h 77"/>
              <a:gd name="T22" fmla="*/ 3175 w 403"/>
              <a:gd name="T23" fmla="*/ 52387 h 77"/>
              <a:gd name="T24" fmla="*/ 0 w 403"/>
              <a:gd name="T25" fmla="*/ 57150 h 77"/>
              <a:gd name="T26" fmla="*/ 0 w 403"/>
              <a:gd name="T27" fmla="*/ 65087 h 77"/>
              <a:gd name="T28" fmla="*/ 3175 w 403"/>
              <a:gd name="T29" fmla="*/ 71437 h 77"/>
              <a:gd name="T30" fmla="*/ 11112 w 403"/>
              <a:gd name="T31" fmla="*/ 76200 h 77"/>
              <a:gd name="T32" fmla="*/ 19050 w 403"/>
              <a:gd name="T33" fmla="*/ 82550 h 77"/>
              <a:gd name="T34" fmla="*/ 30162 w 403"/>
              <a:gd name="T35" fmla="*/ 87312 h 77"/>
              <a:gd name="T36" fmla="*/ 46037 w 403"/>
              <a:gd name="T37" fmla="*/ 93662 h 77"/>
              <a:gd name="T38" fmla="*/ 63500 w 403"/>
              <a:gd name="T39" fmla="*/ 98425 h 77"/>
              <a:gd name="T40" fmla="*/ 82550 w 403"/>
              <a:gd name="T41" fmla="*/ 103187 h 77"/>
              <a:gd name="T42" fmla="*/ 104775 w 403"/>
              <a:gd name="T43" fmla="*/ 107950 h 77"/>
              <a:gd name="T44" fmla="*/ 128587 w 403"/>
              <a:gd name="T45" fmla="*/ 111125 h 77"/>
              <a:gd name="T46" fmla="*/ 168275 w 403"/>
              <a:gd name="T47" fmla="*/ 115887 h 77"/>
              <a:gd name="T48" fmla="*/ 225425 w 403"/>
              <a:gd name="T49" fmla="*/ 120650 h 77"/>
              <a:gd name="T50" fmla="*/ 287337 w 403"/>
              <a:gd name="T51" fmla="*/ 122237 h 77"/>
              <a:gd name="T52" fmla="*/ 354012 w 403"/>
              <a:gd name="T53" fmla="*/ 122237 h 77"/>
              <a:gd name="T54" fmla="*/ 414337 w 403"/>
              <a:gd name="T55" fmla="*/ 120650 h 77"/>
              <a:gd name="T56" fmla="*/ 471487 w 403"/>
              <a:gd name="T57" fmla="*/ 115887 h 77"/>
              <a:gd name="T58" fmla="*/ 511175 w 403"/>
              <a:gd name="T59" fmla="*/ 111125 h 77"/>
              <a:gd name="T60" fmla="*/ 534987 w 403"/>
              <a:gd name="T61" fmla="*/ 107950 h 77"/>
              <a:gd name="T62" fmla="*/ 557212 w 403"/>
              <a:gd name="T63" fmla="*/ 103187 h 77"/>
              <a:gd name="T64" fmla="*/ 576262 w 403"/>
              <a:gd name="T65" fmla="*/ 98425 h 77"/>
              <a:gd name="T66" fmla="*/ 593725 w 403"/>
              <a:gd name="T67" fmla="*/ 93662 h 77"/>
              <a:gd name="T68" fmla="*/ 609600 w 403"/>
              <a:gd name="T69" fmla="*/ 87312 h 77"/>
              <a:gd name="T70" fmla="*/ 620712 w 403"/>
              <a:gd name="T71" fmla="*/ 82550 h 77"/>
              <a:gd name="T72" fmla="*/ 628650 w 403"/>
              <a:gd name="T73" fmla="*/ 76200 h 77"/>
              <a:gd name="T74" fmla="*/ 636587 w 403"/>
              <a:gd name="T75" fmla="*/ 71437 h 77"/>
              <a:gd name="T76" fmla="*/ 638175 w 403"/>
              <a:gd name="T77" fmla="*/ 65087 h 77"/>
              <a:gd name="T78" fmla="*/ 638175 w 403"/>
              <a:gd name="T79" fmla="*/ 57150 h 77"/>
              <a:gd name="T80" fmla="*/ 636587 w 403"/>
              <a:gd name="T81" fmla="*/ 52387 h 77"/>
              <a:gd name="T82" fmla="*/ 628650 w 403"/>
              <a:gd name="T83" fmla="*/ 46037 h 77"/>
              <a:gd name="T84" fmla="*/ 620712 w 403"/>
              <a:gd name="T85" fmla="*/ 41275 h 77"/>
              <a:gd name="T86" fmla="*/ 609600 w 403"/>
              <a:gd name="T87" fmla="*/ 34925 h 77"/>
              <a:gd name="T88" fmla="*/ 593725 w 403"/>
              <a:gd name="T89" fmla="*/ 30162 h 77"/>
              <a:gd name="T90" fmla="*/ 576262 w 403"/>
              <a:gd name="T91" fmla="*/ 23812 h 77"/>
              <a:gd name="T92" fmla="*/ 557212 w 403"/>
              <a:gd name="T93" fmla="*/ 20637 h 77"/>
              <a:gd name="T94" fmla="*/ 534987 w 403"/>
              <a:gd name="T95" fmla="*/ 15875 h 77"/>
              <a:gd name="T96" fmla="*/ 511175 w 403"/>
              <a:gd name="T97" fmla="*/ 11112 h 77"/>
              <a:gd name="T98" fmla="*/ 471487 w 403"/>
              <a:gd name="T99" fmla="*/ 7937 h 77"/>
              <a:gd name="T100" fmla="*/ 414337 w 403"/>
              <a:gd name="T101" fmla="*/ 1587 h 77"/>
              <a:gd name="T102" fmla="*/ 354012 w 403"/>
              <a:gd name="T103" fmla="*/ 0 h 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3"/>
              <a:gd name="T157" fmla="*/ 0 h 77"/>
              <a:gd name="T158" fmla="*/ 403 w 403"/>
              <a:gd name="T159" fmla="*/ 77 h 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3" h="77">
                <a:moveTo>
                  <a:pt x="202" y="0"/>
                </a:moveTo>
                <a:lnTo>
                  <a:pt x="181" y="0"/>
                </a:lnTo>
                <a:lnTo>
                  <a:pt x="161" y="0"/>
                </a:lnTo>
                <a:lnTo>
                  <a:pt x="142" y="1"/>
                </a:lnTo>
                <a:lnTo>
                  <a:pt x="123" y="3"/>
                </a:lnTo>
                <a:lnTo>
                  <a:pt x="106" y="5"/>
                </a:lnTo>
                <a:lnTo>
                  <a:pt x="88" y="6"/>
                </a:lnTo>
                <a:lnTo>
                  <a:pt x="81" y="7"/>
                </a:lnTo>
                <a:lnTo>
                  <a:pt x="73" y="8"/>
                </a:lnTo>
                <a:lnTo>
                  <a:pt x="66" y="10"/>
                </a:lnTo>
                <a:lnTo>
                  <a:pt x="59" y="11"/>
                </a:lnTo>
                <a:lnTo>
                  <a:pt x="52" y="13"/>
                </a:lnTo>
                <a:lnTo>
                  <a:pt x="46" y="14"/>
                </a:lnTo>
                <a:lnTo>
                  <a:pt x="40" y="15"/>
                </a:lnTo>
                <a:lnTo>
                  <a:pt x="35" y="17"/>
                </a:lnTo>
                <a:lnTo>
                  <a:pt x="29" y="19"/>
                </a:lnTo>
                <a:lnTo>
                  <a:pt x="24" y="20"/>
                </a:lnTo>
                <a:lnTo>
                  <a:pt x="19" y="22"/>
                </a:lnTo>
                <a:lnTo>
                  <a:pt x="16" y="24"/>
                </a:lnTo>
                <a:lnTo>
                  <a:pt x="12" y="26"/>
                </a:lnTo>
                <a:lnTo>
                  <a:pt x="9" y="27"/>
                </a:lnTo>
                <a:lnTo>
                  <a:pt x="7" y="29"/>
                </a:lnTo>
                <a:lnTo>
                  <a:pt x="4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4" y="47"/>
                </a:lnTo>
                <a:lnTo>
                  <a:pt x="7" y="48"/>
                </a:lnTo>
                <a:lnTo>
                  <a:pt x="9" y="51"/>
                </a:lnTo>
                <a:lnTo>
                  <a:pt x="12" y="52"/>
                </a:lnTo>
                <a:lnTo>
                  <a:pt x="16" y="54"/>
                </a:lnTo>
                <a:lnTo>
                  <a:pt x="19" y="55"/>
                </a:lnTo>
                <a:lnTo>
                  <a:pt x="24" y="58"/>
                </a:lnTo>
                <a:lnTo>
                  <a:pt x="29" y="59"/>
                </a:lnTo>
                <a:lnTo>
                  <a:pt x="35" y="61"/>
                </a:lnTo>
                <a:lnTo>
                  <a:pt x="40" y="62"/>
                </a:lnTo>
                <a:lnTo>
                  <a:pt x="46" y="63"/>
                </a:lnTo>
                <a:lnTo>
                  <a:pt x="52" y="65"/>
                </a:lnTo>
                <a:lnTo>
                  <a:pt x="59" y="67"/>
                </a:lnTo>
                <a:lnTo>
                  <a:pt x="66" y="68"/>
                </a:lnTo>
                <a:lnTo>
                  <a:pt x="73" y="69"/>
                </a:lnTo>
                <a:lnTo>
                  <a:pt x="81" y="70"/>
                </a:lnTo>
                <a:lnTo>
                  <a:pt x="88" y="72"/>
                </a:lnTo>
                <a:lnTo>
                  <a:pt x="106" y="73"/>
                </a:lnTo>
                <a:lnTo>
                  <a:pt x="123" y="75"/>
                </a:lnTo>
                <a:lnTo>
                  <a:pt x="142" y="76"/>
                </a:lnTo>
                <a:lnTo>
                  <a:pt x="161" y="77"/>
                </a:lnTo>
                <a:lnTo>
                  <a:pt x="181" y="77"/>
                </a:lnTo>
                <a:lnTo>
                  <a:pt x="202" y="77"/>
                </a:lnTo>
                <a:lnTo>
                  <a:pt x="223" y="77"/>
                </a:lnTo>
                <a:lnTo>
                  <a:pt x="242" y="77"/>
                </a:lnTo>
                <a:lnTo>
                  <a:pt x="261" y="76"/>
                </a:lnTo>
                <a:lnTo>
                  <a:pt x="280" y="75"/>
                </a:lnTo>
                <a:lnTo>
                  <a:pt x="297" y="73"/>
                </a:lnTo>
                <a:lnTo>
                  <a:pt x="315" y="72"/>
                </a:lnTo>
                <a:lnTo>
                  <a:pt x="322" y="70"/>
                </a:lnTo>
                <a:lnTo>
                  <a:pt x="330" y="69"/>
                </a:lnTo>
                <a:lnTo>
                  <a:pt x="337" y="68"/>
                </a:lnTo>
                <a:lnTo>
                  <a:pt x="344" y="67"/>
                </a:lnTo>
                <a:lnTo>
                  <a:pt x="351" y="65"/>
                </a:lnTo>
                <a:lnTo>
                  <a:pt x="357" y="63"/>
                </a:lnTo>
                <a:lnTo>
                  <a:pt x="363" y="62"/>
                </a:lnTo>
                <a:lnTo>
                  <a:pt x="368" y="61"/>
                </a:lnTo>
                <a:lnTo>
                  <a:pt x="374" y="59"/>
                </a:lnTo>
                <a:lnTo>
                  <a:pt x="379" y="58"/>
                </a:lnTo>
                <a:lnTo>
                  <a:pt x="384" y="55"/>
                </a:lnTo>
                <a:lnTo>
                  <a:pt x="387" y="54"/>
                </a:lnTo>
                <a:lnTo>
                  <a:pt x="391" y="52"/>
                </a:lnTo>
                <a:lnTo>
                  <a:pt x="394" y="51"/>
                </a:lnTo>
                <a:lnTo>
                  <a:pt x="396" y="48"/>
                </a:lnTo>
                <a:lnTo>
                  <a:pt x="399" y="47"/>
                </a:lnTo>
                <a:lnTo>
                  <a:pt x="401" y="45"/>
                </a:lnTo>
                <a:lnTo>
                  <a:pt x="402" y="42"/>
                </a:lnTo>
                <a:lnTo>
                  <a:pt x="402" y="41"/>
                </a:lnTo>
                <a:lnTo>
                  <a:pt x="403" y="39"/>
                </a:lnTo>
                <a:lnTo>
                  <a:pt x="402" y="36"/>
                </a:lnTo>
                <a:lnTo>
                  <a:pt x="402" y="35"/>
                </a:lnTo>
                <a:lnTo>
                  <a:pt x="401" y="33"/>
                </a:lnTo>
                <a:lnTo>
                  <a:pt x="399" y="31"/>
                </a:lnTo>
                <a:lnTo>
                  <a:pt x="396" y="29"/>
                </a:lnTo>
                <a:lnTo>
                  <a:pt x="394" y="27"/>
                </a:lnTo>
                <a:lnTo>
                  <a:pt x="391" y="26"/>
                </a:lnTo>
                <a:lnTo>
                  <a:pt x="387" y="24"/>
                </a:lnTo>
                <a:lnTo>
                  <a:pt x="384" y="22"/>
                </a:lnTo>
                <a:lnTo>
                  <a:pt x="379" y="20"/>
                </a:lnTo>
                <a:lnTo>
                  <a:pt x="374" y="19"/>
                </a:lnTo>
                <a:lnTo>
                  <a:pt x="368" y="17"/>
                </a:lnTo>
                <a:lnTo>
                  <a:pt x="363" y="15"/>
                </a:lnTo>
                <a:lnTo>
                  <a:pt x="357" y="14"/>
                </a:lnTo>
                <a:lnTo>
                  <a:pt x="351" y="13"/>
                </a:lnTo>
                <a:lnTo>
                  <a:pt x="344" y="11"/>
                </a:lnTo>
                <a:lnTo>
                  <a:pt x="337" y="10"/>
                </a:lnTo>
                <a:lnTo>
                  <a:pt x="330" y="8"/>
                </a:lnTo>
                <a:lnTo>
                  <a:pt x="322" y="7"/>
                </a:lnTo>
                <a:lnTo>
                  <a:pt x="315" y="6"/>
                </a:lnTo>
                <a:lnTo>
                  <a:pt x="297" y="5"/>
                </a:lnTo>
                <a:lnTo>
                  <a:pt x="280" y="3"/>
                </a:lnTo>
                <a:lnTo>
                  <a:pt x="261" y="1"/>
                </a:lnTo>
                <a:lnTo>
                  <a:pt x="242" y="0"/>
                </a:lnTo>
                <a:lnTo>
                  <a:pt x="223" y="0"/>
                </a:lnTo>
                <a:lnTo>
                  <a:pt x="202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2" name="Freeform 194"/>
          <p:cNvSpPr>
            <a:spLocks/>
          </p:cNvSpPr>
          <p:nvPr/>
        </p:nvSpPr>
        <p:spPr bwMode="auto">
          <a:xfrm>
            <a:off x="4017863" y="4573712"/>
            <a:ext cx="639762" cy="122237"/>
          </a:xfrm>
          <a:custGeom>
            <a:avLst/>
            <a:gdLst>
              <a:gd name="T0" fmla="*/ 287337 w 403"/>
              <a:gd name="T1" fmla="*/ 0 h 77"/>
              <a:gd name="T2" fmla="*/ 225425 w 403"/>
              <a:gd name="T3" fmla="*/ 1587 h 77"/>
              <a:gd name="T4" fmla="*/ 168275 w 403"/>
              <a:gd name="T5" fmla="*/ 7937 h 77"/>
              <a:gd name="T6" fmla="*/ 128587 w 403"/>
              <a:gd name="T7" fmla="*/ 11112 h 77"/>
              <a:gd name="T8" fmla="*/ 104775 w 403"/>
              <a:gd name="T9" fmla="*/ 15875 h 77"/>
              <a:gd name="T10" fmla="*/ 82550 w 403"/>
              <a:gd name="T11" fmla="*/ 20637 h 77"/>
              <a:gd name="T12" fmla="*/ 63500 w 403"/>
              <a:gd name="T13" fmla="*/ 23812 h 77"/>
              <a:gd name="T14" fmla="*/ 46037 w 403"/>
              <a:gd name="T15" fmla="*/ 30162 h 77"/>
              <a:gd name="T16" fmla="*/ 30162 w 403"/>
              <a:gd name="T17" fmla="*/ 34925 h 77"/>
              <a:gd name="T18" fmla="*/ 19050 w 403"/>
              <a:gd name="T19" fmla="*/ 41275 h 77"/>
              <a:gd name="T20" fmla="*/ 11112 w 403"/>
              <a:gd name="T21" fmla="*/ 46037 h 77"/>
              <a:gd name="T22" fmla="*/ 3175 w 403"/>
              <a:gd name="T23" fmla="*/ 52387 h 77"/>
              <a:gd name="T24" fmla="*/ 0 w 403"/>
              <a:gd name="T25" fmla="*/ 57150 h 77"/>
              <a:gd name="T26" fmla="*/ 0 w 403"/>
              <a:gd name="T27" fmla="*/ 65087 h 77"/>
              <a:gd name="T28" fmla="*/ 3175 w 403"/>
              <a:gd name="T29" fmla="*/ 71437 h 77"/>
              <a:gd name="T30" fmla="*/ 11112 w 403"/>
              <a:gd name="T31" fmla="*/ 76200 h 77"/>
              <a:gd name="T32" fmla="*/ 19050 w 403"/>
              <a:gd name="T33" fmla="*/ 82550 h 77"/>
              <a:gd name="T34" fmla="*/ 30162 w 403"/>
              <a:gd name="T35" fmla="*/ 87312 h 77"/>
              <a:gd name="T36" fmla="*/ 46037 w 403"/>
              <a:gd name="T37" fmla="*/ 93662 h 77"/>
              <a:gd name="T38" fmla="*/ 63500 w 403"/>
              <a:gd name="T39" fmla="*/ 98425 h 77"/>
              <a:gd name="T40" fmla="*/ 82550 w 403"/>
              <a:gd name="T41" fmla="*/ 103187 h 77"/>
              <a:gd name="T42" fmla="*/ 104775 w 403"/>
              <a:gd name="T43" fmla="*/ 107950 h 77"/>
              <a:gd name="T44" fmla="*/ 128587 w 403"/>
              <a:gd name="T45" fmla="*/ 111125 h 77"/>
              <a:gd name="T46" fmla="*/ 168275 w 403"/>
              <a:gd name="T47" fmla="*/ 115887 h 77"/>
              <a:gd name="T48" fmla="*/ 225425 w 403"/>
              <a:gd name="T49" fmla="*/ 120650 h 77"/>
              <a:gd name="T50" fmla="*/ 287337 w 403"/>
              <a:gd name="T51" fmla="*/ 122237 h 77"/>
              <a:gd name="T52" fmla="*/ 354012 w 403"/>
              <a:gd name="T53" fmla="*/ 122237 h 77"/>
              <a:gd name="T54" fmla="*/ 414337 w 403"/>
              <a:gd name="T55" fmla="*/ 120650 h 77"/>
              <a:gd name="T56" fmla="*/ 471487 w 403"/>
              <a:gd name="T57" fmla="*/ 115887 h 77"/>
              <a:gd name="T58" fmla="*/ 511175 w 403"/>
              <a:gd name="T59" fmla="*/ 111125 h 77"/>
              <a:gd name="T60" fmla="*/ 534987 w 403"/>
              <a:gd name="T61" fmla="*/ 107950 h 77"/>
              <a:gd name="T62" fmla="*/ 557212 w 403"/>
              <a:gd name="T63" fmla="*/ 103187 h 77"/>
              <a:gd name="T64" fmla="*/ 576262 w 403"/>
              <a:gd name="T65" fmla="*/ 98425 h 77"/>
              <a:gd name="T66" fmla="*/ 593725 w 403"/>
              <a:gd name="T67" fmla="*/ 93662 h 77"/>
              <a:gd name="T68" fmla="*/ 609600 w 403"/>
              <a:gd name="T69" fmla="*/ 87312 h 77"/>
              <a:gd name="T70" fmla="*/ 620712 w 403"/>
              <a:gd name="T71" fmla="*/ 82550 h 77"/>
              <a:gd name="T72" fmla="*/ 628650 w 403"/>
              <a:gd name="T73" fmla="*/ 76200 h 77"/>
              <a:gd name="T74" fmla="*/ 636587 w 403"/>
              <a:gd name="T75" fmla="*/ 71437 h 77"/>
              <a:gd name="T76" fmla="*/ 638175 w 403"/>
              <a:gd name="T77" fmla="*/ 65087 h 77"/>
              <a:gd name="T78" fmla="*/ 638175 w 403"/>
              <a:gd name="T79" fmla="*/ 57150 h 77"/>
              <a:gd name="T80" fmla="*/ 636587 w 403"/>
              <a:gd name="T81" fmla="*/ 52387 h 77"/>
              <a:gd name="T82" fmla="*/ 628650 w 403"/>
              <a:gd name="T83" fmla="*/ 46037 h 77"/>
              <a:gd name="T84" fmla="*/ 620712 w 403"/>
              <a:gd name="T85" fmla="*/ 41275 h 77"/>
              <a:gd name="T86" fmla="*/ 609600 w 403"/>
              <a:gd name="T87" fmla="*/ 34925 h 77"/>
              <a:gd name="T88" fmla="*/ 593725 w 403"/>
              <a:gd name="T89" fmla="*/ 30162 h 77"/>
              <a:gd name="T90" fmla="*/ 576262 w 403"/>
              <a:gd name="T91" fmla="*/ 23812 h 77"/>
              <a:gd name="T92" fmla="*/ 557212 w 403"/>
              <a:gd name="T93" fmla="*/ 20637 h 77"/>
              <a:gd name="T94" fmla="*/ 534987 w 403"/>
              <a:gd name="T95" fmla="*/ 15875 h 77"/>
              <a:gd name="T96" fmla="*/ 511175 w 403"/>
              <a:gd name="T97" fmla="*/ 11112 h 77"/>
              <a:gd name="T98" fmla="*/ 471487 w 403"/>
              <a:gd name="T99" fmla="*/ 7937 h 77"/>
              <a:gd name="T100" fmla="*/ 414337 w 403"/>
              <a:gd name="T101" fmla="*/ 1587 h 77"/>
              <a:gd name="T102" fmla="*/ 354012 w 403"/>
              <a:gd name="T103" fmla="*/ 0 h 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3"/>
              <a:gd name="T157" fmla="*/ 0 h 77"/>
              <a:gd name="T158" fmla="*/ 403 w 403"/>
              <a:gd name="T159" fmla="*/ 77 h 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3" h="77">
                <a:moveTo>
                  <a:pt x="202" y="0"/>
                </a:moveTo>
                <a:lnTo>
                  <a:pt x="181" y="0"/>
                </a:lnTo>
                <a:lnTo>
                  <a:pt x="161" y="0"/>
                </a:lnTo>
                <a:lnTo>
                  <a:pt x="142" y="1"/>
                </a:lnTo>
                <a:lnTo>
                  <a:pt x="123" y="3"/>
                </a:lnTo>
                <a:lnTo>
                  <a:pt x="106" y="5"/>
                </a:lnTo>
                <a:lnTo>
                  <a:pt x="88" y="6"/>
                </a:lnTo>
                <a:lnTo>
                  <a:pt x="81" y="7"/>
                </a:lnTo>
                <a:lnTo>
                  <a:pt x="73" y="8"/>
                </a:lnTo>
                <a:lnTo>
                  <a:pt x="66" y="10"/>
                </a:lnTo>
                <a:lnTo>
                  <a:pt x="59" y="11"/>
                </a:lnTo>
                <a:lnTo>
                  <a:pt x="52" y="13"/>
                </a:lnTo>
                <a:lnTo>
                  <a:pt x="46" y="14"/>
                </a:lnTo>
                <a:lnTo>
                  <a:pt x="40" y="15"/>
                </a:lnTo>
                <a:lnTo>
                  <a:pt x="35" y="17"/>
                </a:lnTo>
                <a:lnTo>
                  <a:pt x="29" y="19"/>
                </a:lnTo>
                <a:lnTo>
                  <a:pt x="24" y="20"/>
                </a:lnTo>
                <a:lnTo>
                  <a:pt x="19" y="22"/>
                </a:lnTo>
                <a:lnTo>
                  <a:pt x="16" y="24"/>
                </a:lnTo>
                <a:lnTo>
                  <a:pt x="12" y="26"/>
                </a:lnTo>
                <a:lnTo>
                  <a:pt x="9" y="27"/>
                </a:lnTo>
                <a:lnTo>
                  <a:pt x="7" y="29"/>
                </a:lnTo>
                <a:lnTo>
                  <a:pt x="4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4" y="47"/>
                </a:lnTo>
                <a:lnTo>
                  <a:pt x="7" y="48"/>
                </a:lnTo>
                <a:lnTo>
                  <a:pt x="9" y="51"/>
                </a:lnTo>
                <a:lnTo>
                  <a:pt x="12" y="52"/>
                </a:lnTo>
                <a:lnTo>
                  <a:pt x="16" y="54"/>
                </a:lnTo>
                <a:lnTo>
                  <a:pt x="19" y="55"/>
                </a:lnTo>
                <a:lnTo>
                  <a:pt x="24" y="58"/>
                </a:lnTo>
                <a:lnTo>
                  <a:pt x="29" y="59"/>
                </a:lnTo>
                <a:lnTo>
                  <a:pt x="35" y="61"/>
                </a:lnTo>
                <a:lnTo>
                  <a:pt x="40" y="62"/>
                </a:lnTo>
                <a:lnTo>
                  <a:pt x="46" y="63"/>
                </a:lnTo>
                <a:lnTo>
                  <a:pt x="52" y="65"/>
                </a:lnTo>
                <a:lnTo>
                  <a:pt x="59" y="67"/>
                </a:lnTo>
                <a:lnTo>
                  <a:pt x="66" y="68"/>
                </a:lnTo>
                <a:lnTo>
                  <a:pt x="73" y="69"/>
                </a:lnTo>
                <a:lnTo>
                  <a:pt x="81" y="70"/>
                </a:lnTo>
                <a:lnTo>
                  <a:pt x="88" y="72"/>
                </a:lnTo>
                <a:lnTo>
                  <a:pt x="106" y="73"/>
                </a:lnTo>
                <a:lnTo>
                  <a:pt x="123" y="75"/>
                </a:lnTo>
                <a:lnTo>
                  <a:pt x="142" y="76"/>
                </a:lnTo>
                <a:lnTo>
                  <a:pt x="161" y="77"/>
                </a:lnTo>
                <a:lnTo>
                  <a:pt x="181" y="77"/>
                </a:lnTo>
                <a:lnTo>
                  <a:pt x="202" y="77"/>
                </a:lnTo>
                <a:lnTo>
                  <a:pt x="223" y="77"/>
                </a:lnTo>
                <a:lnTo>
                  <a:pt x="242" y="77"/>
                </a:lnTo>
                <a:lnTo>
                  <a:pt x="261" y="76"/>
                </a:lnTo>
                <a:lnTo>
                  <a:pt x="280" y="75"/>
                </a:lnTo>
                <a:lnTo>
                  <a:pt x="297" y="73"/>
                </a:lnTo>
                <a:lnTo>
                  <a:pt x="315" y="72"/>
                </a:lnTo>
                <a:lnTo>
                  <a:pt x="322" y="70"/>
                </a:lnTo>
                <a:lnTo>
                  <a:pt x="330" y="69"/>
                </a:lnTo>
                <a:lnTo>
                  <a:pt x="337" y="68"/>
                </a:lnTo>
                <a:lnTo>
                  <a:pt x="344" y="67"/>
                </a:lnTo>
                <a:lnTo>
                  <a:pt x="351" y="65"/>
                </a:lnTo>
                <a:lnTo>
                  <a:pt x="357" y="63"/>
                </a:lnTo>
                <a:lnTo>
                  <a:pt x="363" y="62"/>
                </a:lnTo>
                <a:lnTo>
                  <a:pt x="368" y="61"/>
                </a:lnTo>
                <a:lnTo>
                  <a:pt x="374" y="59"/>
                </a:lnTo>
                <a:lnTo>
                  <a:pt x="379" y="58"/>
                </a:lnTo>
                <a:lnTo>
                  <a:pt x="384" y="55"/>
                </a:lnTo>
                <a:lnTo>
                  <a:pt x="387" y="54"/>
                </a:lnTo>
                <a:lnTo>
                  <a:pt x="391" y="52"/>
                </a:lnTo>
                <a:lnTo>
                  <a:pt x="394" y="51"/>
                </a:lnTo>
                <a:lnTo>
                  <a:pt x="396" y="48"/>
                </a:lnTo>
                <a:lnTo>
                  <a:pt x="399" y="47"/>
                </a:lnTo>
                <a:lnTo>
                  <a:pt x="401" y="45"/>
                </a:lnTo>
                <a:lnTo>
                  <a:pt x="402" y="42"/>
                </a:lnTo>
                <a:lnTo>
                  <a:pt x="402" y="41"/>
                </a:lnTo>
                <a:lnTo>
                  <a:pt x="403" y="39"/>
                </a:lnTo>
                <a:lnTo>
                  <a:pt x="402" y="36"/>
                </a:lnTo>
                <a:lnTo>
                  <a:pt x="402" y="35"/>
                </a:lnTo>
                <a:lnTo>
                  <a:pt x="401" y="33"/>
                </a:lnTo>
                <a:lnTo>
                  <a:pt x="399" y="31"/>
                </a:lnTo>
                <a:lnTo>
                  <a:pt x="396" y="29"/>
                </a:lnTo>
                <a:lnTo>
                  <a:pt x="394" y="27"/>
                </a:lnTo>
                <a:lnTo>
                  <a:pt x="391" y="26"/>
                </a:lnTo>
                <a:lnTo>
                  <a:pt x="387" y="24"/>
                </a:lnTo>
                <a:lnTo>
                  <a:pt x="384" y="22"/>
                </a:lnTo>
                <a:lnTo>
                  <a:pt x="379" y="20"/>
                </a:lnTo>
                <a:lnTo>
                  <a:pt x="374" y="19"/>
                </a:lnTo>
                <a:lnTo>
                  <a:pt x="368" y="17"/>
                </a:lnTo>
                <a:lnTo>
                  <a:pt x="363" y="15"/>
                </a:lnTo>
                <a:lnTo>
                  <a:pt x="357" y="14"/>
                </a:lnTo>
                <a:lnTo>
                  <a:pt x="351" y="13"/>
                </a:lnTo>
                <a:lnTo>
                  <a:pt x="344" y="11"/>
                </a:lnTo>
                <a:lnTo>
                  <a:pt x="337" y="10"/>
                </a:lnTo>
                <a:lnTo>
                  <a:pt x="330" y="8"/>
                </a:lnTo>
                <a:lnTo>
                  <a:pt x="322" y="7"/>
                </a:lnTo>
                <a:lnTo>
                  <a:pt x="315" y="6"/>
                </a:lnTo>
                <a:lnTo>
                  <a:pt x="297" y="5"/>
                </a:lnTo>
                <a:lnTo>
                  <a:pt x="280" y="3"/>
                </a:lnTo>
                <a:lnTo>
                  <a:pt x="261" y="1"/>
                </a:lnTo>
                <a:lnTo>
                  <a:pt x="242" y="0"/>
                </a:lnTo>
                <a:lnTo>
                  <a:pt x="223" y="0"/>
                </a:lnTo>
                <a:lnTo>
                  <a:pt x="20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3" name="Line 195"/>
          <p:cNvSpPr>
            <a:spLocks noChangeShapeType="1"/>
          </p:cNvSpPr>
          <p:nvPr/>
        </p:nvSpPr>
        <p:spPr bwMode="auto">
          <a:xfrm>
            <a:off x="4017863" y="4562599"/>
            <a:ext cx="1587" cy="762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4" name="Line 196"/>
          <p:cNvSpPr>
            <a:spLocks noChangeShapeType="1"/>
          </p:cNvSpPr>
          <p:nvPr/>
        </p:nvSpPr>
        <p:spPr bwMode="auto">
          <a:xfrm>
            <a:off x="4657625" y="4562599"/>
            <a:ext cx="1588" cy="762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5" name="Rectangle 197"/>
          <p:cNvSpPr>
            <a:spLocks noChangeArrowheads="1"/>
          </p:cNvSpPr>
          <p:nvPr/>
        </p:nvSpPr>
        <p:spPr bwMode="auto">
          <a:xfrm>
            <a:off x="4017863" y="4562599"/>
            <a:ext cx="635000" cy="76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6" name="Rectangle 198"/>
          <p:cNvSpPr>
            <a:spLocks noChangeArrowheads="1"/>
          </p:cNvSpPr>
          <p:nvPr/>
        </p:nvSpPr>
        <p:spPr bwMode="auto">
          <a:xfrm>
            <a:off x="4370288" y="4591174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267" name="Freeform 199"/>
          <p:cNvSpPr>
            <a:spLocks/>
          </p:cNvSpPr>
          <p:nvPr/>
        </p:nvSpPr>
        <p:spPr bwMode="auto">
          <a:xfrm>
            <a:off x="4011513" y="4473699"/>
            <a:ext cx="641350" cy="144463"/>
          </a:xfrm>
          <a:custGeom>
            <a:avLst/>
            <a:gdLst>
              <a:gd name="T0" fmla="*/ 287338 w 404"/>
              <a:gd name="T1" fmla="*/ 0 h 91"/>
              <a:gd name="T2" fmla="*/ 227013 w 404"/>
              <a:gd name="T3" fmla="*/ 4763 h 91"/>
              <a:gd name="T4" fmla="*/ 168275 w 404"/>
              <a:gd name="T5" fmla="*/ 9525 h 91"/>
              <a:gd name="T6" fmla="*/ 130175 w 404"/>
              <a:gd name="T7" fmla="*/ 15875 h 91"/>
              <a:gd name="T8" fmla="*/ 106363 w 404"/>
              <a:gd name="T9" fmla="*/ 19050 h 91"/>
              <a:gd name="T10" fmla="*/ 84137 w 404"/>
              <a:gd name="T11" fmla="*/ 23813 h 91"/>
              <a:gd name="T12" fmla="*/ 65088 w 404"/>
              <a:gd name="T13" fmla="*/ 30163 h 91"/>
              <a:gd name="T14" fmla="*/ 46037 w 404"/>
              <a:gd name="T15" fmla="*/ 34925 h 91"/>
              <a:gd name="T16" fmla="*/ 31750 w 404"/>
              <a:gd name="T17" fmla="*/ 41275 h 91"/>
              <a:gd name="T18" fmla="*/ 20637 w 404"/>
              <a:gd name="T19" fmla="*/ 46038 h 91"/>
              <a:gd name="T20" fmla="*/ 11112 w 404"/>
              <a:gd name="T21" fmla="*/ 53975 h 91"/>
              <a:gd name="T22" fmla="*/ 3175 w 404"/>
              <a:gd name="T23" fmla="*/ 61913 h 91"/>
              <a:gd name="T24" fmla="*/ 0 w 404"/>
              <a:gd name="T25" fmla="*/ 68263 h 91"/>
              <a:gd name="T26" fmla="*/ 0 w 404"/>
              <a:gd name="T27" fmla="*/ 76200 h 91"/>
              <a:gd name="T28" fmla="*/ 3175 w 404"/>
              <a:gd name="T29" fmla="*/ 84138 h 91"/>
              <a:gd name="T30" fmla="*/ 11112 w 404"/>
              <a:gd name="T31" fmla="*/ 90488 h 91"/>
              <a:gd name="T32" fmla="*/ 20637 w 404"/>
              <a:gd name="T33" fmla="*/ 96838 h 91"/>
              <a:gd name="T34" fmla="*/ 31750 w 404"/>
              <a:gd name="T35" fmla="*/ 104775 h 91"/>
              <a:gd name="T36" fmla="*/ 46037 w 404"/>
              <a:gd name="T37" fmla="*/ 109538 h 91"/>
              <a:gd name="T38" fmla="*/ 65088 w 404"/>
              <a:gd name="T39" fmla="*/ 115888 h 91"/>
              <a:gd name="T40" fmla="*/ 84137 w 404"/>
              <a:gd name="T41" fmla="*/ 120650 h 91"/>
              <a:gd name="T42" fmla="*/ 106363 w 404"/>
              <a:gd name="T43" fmla="*/ 127000 h 91"/>
              <a:gd name="T44" fmla="*/ 130175 w 404"/>
              <a:gd name="T45" fmla="*/ 130175 h 91"/>
              <a:gd name="T46" fmla="*/ 168275 w 404"/>
              <a:gd name="T47" fmla="*/ 134938 h 91"/>
              <a:gd name="T48" fmla="*/ 227013 w 404"/>
              <a:gd name="T49" fmla="*/ 141288 h 91"/>
              <a:gd name="T50" fmla="*/ 287338 w 404"/>
              <a:gd name="T51" fmla="*/ 144463 h 91"/>
              <a:gd name="T52" fmla="*/ 354012 w 404"/>
              <a:gd name="T53" fmla="*/ 144463 h 91"/>
              <a:gd name="T54" fmla="*/ 415925 w 404"/>
              <a:gd name="T55" fmla="*/ 141288 h 91"/>
              <a:gd name="T56" fmla="*/ 473075 w 404"/>
              <a:gd name="T57" fmla="*/ 134938 h 91"/>
              <a:gd name="T58" fmla="*/ 511175 w 404"/>
              <a:gd name="T59" fmla="*/ 130175 h 91"/>
              <a:gd name="T60" fmla="*/ 534988 w 404"/>
              <a:gd name="T61" fmla="*/ 127000 h 91"/>
              <a:gd name="T62" fmla="*/ 557213 w 404"/>
              <a:gd name="T63" fmla="*/ 120650 h 91"/>
              <a:gd name="T64" fmla="*/ 576263 w 404"/>
              <a:gd name="T65" fmla="*/ 115888 h 91"/>
              <a:gd name="T66" fmla="*/ 595313 w 404"/>
              <a:gd name="T67" fmla="*/ 109538 h 91"/>
              <a:gd name="T68" fmla="*/ 609600 w 404"/>
              <a:gd name="T69" fmla="*/ 104775 h 91"/>
              <a:gd name="T70" fmla="*/ 620713 w 404"/>
              <a:gd name="T71" fmla="*/ 96838 h 91"/>
              <a:gd name="T72" fmla="*/ 630238 w 404"/>
              <a:gd name="T73" fmla="*/ 90488 h 91"/>
              <a:gd name="T74" fmla="*/ 638175 w 404"/>
              <a:gd name="T75" fmla="*/ 84138 h 91"/>
              <a:gd name="T76" fmla="*/ 641350 w 404"/>
              <a:gd name="T77" fmla="*/ 76200 h 91"/>
              <a:gd name="T78" fmla="*/ 641350 w 404"/>
              <a:gd name="T79" fmla="*/ 68263 h 91"/>
              <a:gd name="T80" fmla="*/ 638175 w 404"/>
              <a:gd name="T81" fmla="*/ 61913 h 91"/>
              <a:gd name="T82" fmla="*/ 630238 w 404"/>
              <a:gd name="T83" fmla="*/ 53975 h 91"/>
              <a:gd name="T84" fmla="*/ 620713 w 404"/>
              <a:gd name="T85" fmla="*/ 46038 h 91"/>
              <a:gd name="T86" fmla="*/ 609600 w 404"/>
              <a:gd name="T87" fmla="*/ 41275 h 91"/>
              <a:gd name="T88" fmla="*/ 595313 w 404"/>
              <a:gd name="T89" fmla="*/ 34925 h 91"/>
              <a:gd name="T90" fmla="*/ 576263 w 404"/>
              <a:gd name="T91" fmla="*/ 30163 h 91"/>
              <a:gd name="T92" fmla="*/ 557213 w 404"/>
              <a:gd name="T93" fmla="*/ 23813 h 91"/>
              <a:gd name="T94" fmla="*/ 534988 w 404"/>
              <a:gd name="T95" fmla="*/ 19050 h 91"/>
              <a:gd name="T96" fmla="*/ 511175 w 404"/>
              <a:gd name="T97" fmla="*/ 15875 h 91"/>
              <a:gd name="T98" fmla="*/ 473075 w 404"/>
              <a:gd name="T99" fmla="*/ 9525 h 91"/>
              <a:gd name="T100" fmla="*/ 415925 w 404"/>
              <a:gd name="T101" fmla="*/ 4763 h 91"/>
              <a:gd name="T102" fmla="*/ 354012 w 404"/>
              <a:gd name="T103" fmla="*/ 0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"/>
              <a:gd name="T157" fmla="*/ 0 h 91"/>
              <a:gd name="T158" fmla="*/ 404 w 404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" h="91">
                <a:moveTo>
                  <a:pt x="202" y="0"/>
                </a:moveTo>
                <a:lnTo>
                  <a:pt x="181" y="0"/>
                </a:lnTo>
                <a:lnTo>
                  <a:pt x="161" y="1"/>
                </a:lnTo>
                <a:lnTo>
                  <a:pt x="143" y="3"/>
                </a:lnTo>
                <a:lnTo>
                  <a:pt x="124" y="4"/>
                </a:lnTo>
                <a:lnTo>
                  <a:pt x="106" y="6"/>
                </a:lnTo>
                <a:lnTo>
                  <a:pt x="89" y="8"/>
                </a:lnTo>
                <a:lnTo>
                  <a:pt x="82" y="10"/>
                </a:lnTo>
                <a:lnTo>
                  <a:pt x="74" y="11"/>
                </a:lnTo>
                <a:lnTo>
                  <a:pt x="67" y="12"/>
                </a:lnTo>
                <a:lnTo>
                  <a:pt x="60" y="13"/>
                </a:lnTo>
                <a:lnTo>
                  <a:pt x="53" y="15"/>
                </a:lnTo>
                <a:lnTo>
                  <a:pt x="47" y="17"/>
                </a:lnTo>
                <a:lnTo>
                  <a:pt x="41" y="19"/>
                </a:lnTo>
                <a:lnTo>
                  <a:pt x="35" y="20"/>
                </a:lnTo>
                <a:lnTo>
                  <a:pt x="29" y="22"/>
                </a:lnTo>
                <a:lnTo>
                  <a:pt x="25" y="24"/>
                </a:lnTo>
                <a:lnTo>
                  <a:pt x="20" y="26"/>
                </a:lnTo>
                <a:lnTo>
                  <a:pt x="16" y="28"/>
                </a:lnTo>
                <a:lnTo>
                  <a:pt x="13" y="29"/>
                </a:lnTo>
                <a:lnTo>
                  <a:pt x="9" y="32"/>
                </a:lnTo>
                <a:lnTo>
                  <a:pt x="7" y="34"/>
                </a:lnTo>
                <a:lnTo>
                  <a:pt x="5" y="36"/>
                </a:lnTo>
                <a:lnTo>
                  <a:pt x="2" y="39"/>
                </a:lnTo>
                <a:lnTo>
                  <a:pt x="1" y="41"/>
                </a:lnTo>
                <a:lnTo>
                  <a:pt x="0" y="43"/>
                </a:lnTo>
                <a:lnTo>
                  <a:pt x="0" y="46"/>
                </a:lnTo>
                <a:lnTo>
                  <a:pt x="0" y="48"/>
                </a:lnTo>
                <a:lnTo>
                  <a:pt x="1" y="50"/>
                </a:lnTo>
                <a:lnTo>
                  <a:pt x="2" y="53"/>
                </a:lnTo>
                <a:lnTo>
                  <a:pt x="5" y="55"/>
                </a:lnTo>
                <a:lnTo>
                  <a:pt x="7" y="57"/>
                </a:lnTo>
                <a:lnTo>
                  <a:pt x="9" y="59"/>
                </a:lnTo>
                <a:lnTo>
                  <a:pt x="13" y="61"/>
                </a:lnTo>
                <a:lnTo>
                  <a:pt x="16" y="63"/>
                </a:lnTo>
                <a:lnTo>
                  <a:pt x="20" y="66"/>
                </a:lnTo>
                <a:lnTo>
                  <a:pt x="25" y="67"/>
                </a:lnTo>
                <a:lnTo>
                  <a:pt x="29" y="69"/>
                </a:lnTo>
                <a:lnTo>
                  <a:pt x="35" y="71"/>
                </a:lnTo>
                <a:lnTo>
                  <a:pt x="41" y="73"/>
                </a:lnTo>
                <a:lnTo>
                  <a:pt x="47" y="75"/>
                </a:lnTo>
                <a:lnTo>
                  <a:pt x="53" y="76"/>
                </a:lnTo>
                <a:lnTo>
                  <a:pt x="60" y="77"/>
                </a:lnTo>
                <a:lnTo>
                  <a:pt x="67" y="80"/>
                </a:lnTo>
                <a:lnTo>
                  <a:pt x="74" y="81"/>
                </a:lnTo>
                <a:lnTo>
                  <a:pt x="82" y="82"/>
                </a:lnTo>
                <a:lnTo>
                  <a:pt x="89" y="83"/>
                </a:lnTo>
                <a:lnTo>
                  <a:pt x="106" y="85"/>
                </a:lnTo>
                <a:lnTo>
                  <a:pt x="124" y="88"/>
                </a:lnTo>
                <a:lnTo>
                  <a:pt x="143" y="89"/>
                </a:lnTo>
                <a:lnTo>
                  <a:pt x="161" y="90"/>
                </a:lnTo>
                <a:lnTo>
                  <a:pt x="181" y="91"/>
                </a:lnTo>
                <a:lnTo>
                  <a:pt x="202" y="91"/>
                </a:lnTo>
                <a:lnTo>
                  <a:pt x="223" y="91"/>
                </a:lnTo>
                <a:lnTo>
                  <a:pt x="243" y="90"/>
                </a:lnTo>
                <a:lnTo>
                  <a:pt x="262" y="89"/>
                </a:lnTo>
                <a:lnTo>
                  <a:pt x="280" y="88"/>
                </a:lnTo>
                <a:lnTo>
                  <a:pt x="298" y="85"/>
                </a:lnTo>
                <a:lnTo>
                  <a:pt x="315" y="83"/>
                </a:lnTo>
                <a:lnTo>
                  <a:pt x="322" y="82"/>
                </a:lnTo>
                <a:lnTo>
                  <a:pt x="330" y="81"/>
                </a:lnTo>
                <a:lnTo>
                  <a:pt x="337" y="80"/>
                </a:lnTo>
                <a:lnTo>
                  <a:pt x="344" y="77"/>
                </a:lnTo>
                <a:lnTo>
                  <a:pt x="351" y="76"/>
                </a:lnTo>
                <a:lnTo>
                  <a:pt x="357" y="75"/>
                </a:lnTo>
                <a:lnTo>
                  <a:pt x="363" y="73"/>
                </a:lnTo>
                <a:lnTo>
                  <a:pt x="369" y="71"/>
                </a:lnTo>
                <a:lnTo>
                  <a:pt x="375" y="69"/>
                </a:lnTo>
                <a:lnTo>
                  <a:pt x="379" y="67"/>
                </a:lnTo>
                <a:lnTo>
                  <a:pt x="384" y="66"/>
                </a:lnTo>
                <a:lnTo>
                  <a:pt x="388" y="63"/>
                </a:lnTo>
                <a:lnTo>
                  <a:pt x="391" y="61"/>
                </a:lnTo>
                <a:lnTo>
                  <a:pt x="395" y="59"/>
                </a:lnTo>
                <a:lnTo>
                  <a:pt x="397" y="57"/>
                </a:lnTo>
                <a:lnTo>
                  <a:pt x="399" y="55"/>
                </a:lnTo>
                <a:lnTo>
                  <a:pt x="402" y="53"/>
                </a:lnTo>
                <a:lnTo>
                  <a:pt x="403" y="50"/>
                </a:lnTo>
                <a:lnTo>
                  <a:pt x="404" y="48"/>
                </a:lnTo>
                <a:lnTo>
                  <a:pt x="404" y="46"/>
                </a:lnTo>
                <a:lnTo>
                  <a:pt x="404" y="43"/>
                </a:lnTo>
                <a:lnTo>
                  <a:pt x="403" y="41"/>
                </a:lnTo>
                <a:lnTo>
                  <a:pt x="402" y="39"/>
                </a:lnTo>
                <a:lnTo>
                  <a:pt x="399" y="36"/>
                </a:lnTo>
                <a:lnTo>
                  <a:pt x="397" y="34"/>
                </a:lnTo>
                <a:lnTo>
                  <a:pt x="395" y="32"/>
                </a:lnTo>
                <a:lnTo>
                  <a:pt x="391" y="29"/>
                </a:lnTo>
                <a:lnTo>
                  <a:pt x="388" y="28"/>
                </a:lnTo>
                <a:lnTo>
                  <a:pt x="384" y="26"/>
                </a:lnTo>
                <a:lnTo>
                  <a:pt x="379" y="24"/>
                </a:lnTo>
                <a:lnTo>
                  <a:pt x="375" y="22"/>
                </a:lnTo>
                <a:lnTo>
                  <a:pt x="369" y="20"/>
                </a:lnTo>
                <a:lnTo>
                  <a:pt x="363" y="19"/>
                </a:lnTo>
                <a:lnTo>
                  <a:pt x="357" y="17"/>
                </a:lnTo>
                <a:lnTo>
                  <a:pt x="351" y="15"/>
                </a:lnTo>
                <a:lnTo>
                  <a:pt x="344" y="13"/>
                </a:lnTo>
                <a:lnTo>
                  <a:pt x="337" y="12"/>
                </a:lnTo>
                <a:lnTo>
                  <a:pt x="330" y="11"/>
                </a:lnTo>
                <a:lnTo>
                  <a:pt x="322" y="10"/>
                </a:lnTo>
                <a:lnTo>
                  <a:pt x="315" y="8"/>
                </a:lnTo>
                <a:lnTo>
                  <a:pt x="298" y="6"/>
                </a:lnTo>
                <a:lnTo>
                  <a:pt x="280" y="4"/>
                </a:lnTo>
                <a:lnTo>
                  <a:pt x="262" y="3"/>
                </a:lnTo>
                <a:lnTo>
                  <a:pt x="243" y="1"/>
                </a:lnTo>
                <a:lnTo>
                  <a:pt x="223" y="0"/>
                </a:lnTo>
                <a:lnTo>
                  <a:pt x="202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8" name="Freeform 200"/>
          <p:cNvSpPr>
            <a:spLocks/>
          </p:cNvSpPr>
          <p:nvPr/>
        </p:nvSpPr>
        <p:spPr bwMode="auto">
          <a:xfrm>
            <a:off x="4011513" y="4473699"/>
            <a:ext cx="641350" cy="144463"/>
          </a:xfrm>
          <a:custGeom>
            <a:avLst/>
            <a:gdLst>
              <a:gd name="T0" fmla="*/ 287338 w 404"/>
              <a:gd name="T1" fmla="*/ 0 h 91"/>
              <a:gd name="T2" fmla="*/ 227013 w 404"/>
              <a:gd name="T3" fmla="*/ 4763 h 91"/>
              <a:gd name="T4" fmla="*/ 168275 w 404"/>
              <a:gd name="T5" fmla="*/ 9525 h 91"/>
              <a:gd name="T6" fmla="*/ 130175 w 404"/>
              <a:gd name="T7" fmla="*/ 15875 h 91"/>
              <a:gd name="T8" fmla="*/ 106363 w 404"/>
              <a:gd name="T9" fmla="*/ 19050 h 91"/>
              <a:gd name="T10" fmla="*/ 84137 w 404"/>
              <a:gd name="T11" fmla="*/ 23813 h 91"/>
              <a:gd name="T12" fmla="*/ 65088 w 404"/>
              <a:gd name="T13" fmla="*/ 30163 h 91"/>
              <a:gd name="T14" fmla="*/ 46037 w 404"/>
              <a:gd name="T15" fmla="*/ 34925 h 91"/>
              <a:gd name="T16" fmla="*/ 31750 w 404"/>
              <a:gd name="T17" fmla="*/ 41275 h 91"/>
              <a:gd name="T18" fmla="*/ 20637 w 404"/>
              <a:gd name="T19" fmla="*/ 46038 h 91"/>
              <a:gd name="T20" fmla="*/ 11112 w 404"/>
              <a:gd name="T21" fmla="*/ 53975 h 91"/>
              <a:gd name="T22" fmla="*/ 3175 w 404"/>
              <a:gd name="T23" fmla="*/ 61913 h 91"/>
              <a:gd name="T24" fmla="*/ 0 w 404"/>
              <a:gd name="T25" fmla="*/ 68263 h 91"/>
              <a:gd name="T26" fmla="*/ 0 w 404"/>
              <a:gd name="T27" fmla="*/ 76200 h 91"/>
              <a:gd name="T28" fmla="*/ 3175 w 404"/>
              <a:gd name="T29" fmla="*/ 84138 h 91"/>
              <a:gd name="T30" fmla="*/ 11112 w 404"/>
              <a:gd name="T31" fmla="*/ 90488 h 91"/>
              <a:gd name="T32" fmla="*/ 20637 w 404"/>
              <a:gd name="T33" fmla="*/ 96838 h 91"/>
              <a:gd name="T34" fmla="*/ 31750 w 404"/>
              <a:gd name="T35" fmla="*/ 104775 h 91"/>
              <a:gd name="T36" fmla="*/ 46037 w 404"/>
              <a:gd name="T37" fmla="*/ 109538 h 91"/>
              <a:gd name="T38" fmla="*/ 65088 w 404"/>
              <a:gd name="T39" fmla="*/ 115888 h 91"/>
              <a:gd name="T40" fmla="*/ 84137 w 404"/>
              <a:gd name="T41" fmla="*/ 120650 h 91"/>
              <a:gd name="T42" fmla="*/ 106363 w 404"/>
              <a:gd name="T43" fmla="*/ 127000 h 91"/>
              <a:gd name="T44" fmla="*/ 130175 w 404"/>
              <a:gd name="T45" fmla="*/ 130175 h 91"/>
              <a:gd name="T46" fmla="*/ 168275 w 404"/>
              <a:gd name="T47" fmla="*/ 134938 h 91"/>
              <a:gd name="T48" fmla="*/ 227013 w 404"/>
              <a:gd name="T49" fmla="*/ 141288 h 91"/>
              <a:gd name="T50" fmla="*/ 287338 w 404"/>
              <a:gd name="T51" fmla="*/ 144463 h 91"/>
              <a:gd name="T52" fmla="*/ 354012 w 404"/>
              <a:gd name="T53" fmla="*/ 144463 h 91"/>
              <a:gd name="T54" fmla="*/ 415925 w 404"/>
              <a:gd name="T55" fmla="*/ 141288 h 91"/>
              <a:gd name="T56" fmla="*/ 473075 w 404"/>
              <a:gd name="T57" fmla="*/ 134938 h 91"/>
              <a:gd name="T58" fmla="*/ 511175 w 404"/>
              <a:gd name="T59" fmla="*/ 130175 h 91"/>
              <a:gd name="T60" fmla="*/ 534988 w 404"/>
              <a:gd name="T61" fmla="*/ 127000 h 91"/>
              <a:gd name="T62" fmla="*/ 557213 w 404"/>
              <a:gd name="T63" fmla="*/ 120650 h 91"/>
              <a:gd name="T64" fmla="*/ 576263 w 404"/>
              <a:gd name="T65" fmla="*/ 115888 h 91"/>
              <a:gd name="T66" fmla="*/ 595313 w 404"/>
              <a:gd name="T67" fmla="*/ 109538 h 91"/>
              <a:gd name="T68" fmla="*/ 609600 w 404"/>
              <a:gd name="T69" fmla="*/ 104775 h 91"/>
              <a:gd name="T70" fmla="*/ 620713 w 404"/>
              <a:gd name="T71" fmla="*/ 96838 h 91"/>
              <a:gd name="T72" fmla="*/ 630238 w 404"/>
              <a:gd name="T73" fmla="*/ 90488 h 91"/>
              <a:gd name="T74" fmla="*/ 638175 w 404"/>
              <a:gd name="T75" fmla="*/ 84138 h 91"/>
              <a:gd name="T76" fmla="*/ 641350 w 404"/>
              <a:gd name="T77" fmla="*/ 76200 h 91"/>
              <a:gd name="T78" fmla="*/ 641350 w 404"/>
              <a:gd name="T79" fmla="*/ 68263 h 91"/>
              <a:gd name="T80" fmla="*/ 638175 w 404"/>
              <a:gd name="T81" fmla="*/ 61913 h 91"/>
              <a:gd name="T82" fmla="*/ 630238 w 404"/>
              <a:gd name="T83" fmla="*/ 53975 h 91"/>
              <a:gd name="T84" fmla="*/ 620713 w 404"/>
              <a:gd name="T85" fmla="*/ 46038 h 91"/>
              <a:gd name="T86" fmla="*/ 609600 w 404"/>
              <a:gd name="T87" fmla="*/ 41275 h 91"/>
              <a:gd name="T88" fmla="*/ 595313 w 404"/>
              <a:gd name="T89" fmla="*/ 34925 h 91"/>
              <a:gd name="T90" fmla="*/ 576263 w 404"/>
              <a:gd name="T91" fmla="*/ 30163 h 91"/>
              <a:gd name="T92" fmla="*/ 557213 w 404"/>
              <a:gd name="T93" fmla="*/ 23813 h 91"/>
              <a:gd name="T94" fmla="*/ 534988 w 404"/>
              <a:gd name="T95" fmla="*/ 19050 h 91"/>
              <a:gd name="T96" fmla="*/ 511175 w 404"/>
              <a:gd name="T97" fmla="*/ 15875 h 91"/>
              <a:gd name="T98" fmla="*/ 473075 w 404"/>
              <a:gd name="T99" fmla="*/ 9525 h 91"/>
              <a:gd name="T100" fmla="*/ 415925 w 404"/>
              <a:gd name="T101" fmla="*/ 4763 h 91"/>
              <a:gd name="T102" fmla="*/ 354012 w 404"/>
              <a:gd name="T103" fmla="*/ 0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"/>
              <a:gd name="T157" fmla="*/ 0 h 91"/>
              <a:gd name="T158" fmla="*/ 404 w 404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" h="91">
                <a:moveTo>
                  <a:pt x="202" y="0"/>
                </a:moveTo>
                <a:lnTo>
                  <a:pt x="181" y="0"/>
                </a:lnTo>
                <a:lnTo>
                  <a:pt x="161" y="1"/>
                </a:lnTo>
                <a:lnTo>
                  <a:pt x="143" y="3"/>
                </a:lnTo>
                <a:lnTo>
                  <a:pt x="124" y="4"/>
                </a:lnTo>
                <a:lnTo>
                  <a:pt x="106" y="6"/>
                </a:lnTo>
                <a:lnTo>
                  <a:pt x="89" y="8"/>
                </a:lnTo>
                <a:lnTo>
                  <a:pt x="82" y="10"/>
                </a:lnTo>
                <a:lnTo>
                  <a:pt x="74" y="11"/>
                </a:lnTo>
                <a:lnTo>
                  <a:pt x="67" y="12"/>
                </a:lnTo>
                <a:lnTo>
                  <a:pt x="60" y="13"/>
                </a:lnTo>
                <a:lnTo>
                  <a:pt x="53" y="15"/>
                </a:lnTo>
                <a:lnTo>
                  <a:pt x="47" y="17"/>
                </a:lnTo>
                <a:lnTo>
                  <a:pt x="41" y="19"/>
                </a:lnTo>
                <a:lnTo>
                  <a:pt x="35" y="20"/>
                </a:lnTo>
                <a:lnTo>
                  <a:pt x="29" y="22"/>
                </a:lnTo>
                <a:lnTo>
                  <a:pt x="25" y="24"/>
                </a:lnTo>
                <a:lnTo>
                  <a:pt x="20" y="26"/>
                </a:lnTo>
                <a:lnTo>
                  <a:pt x="16" y="28"/>
                </a:lnTo>
                <a:lnTo>
                  <a:pt x="13" y="29"/>
                </a:lnTo>
                <a:lnTo>
                  <a:pt x="9" y="32"/>
                </a:lnTo>
                <a:lnTo>
                  <a:pt x="7" y="34"/>
                </a:lnTo>
                <a:lnTo>
                  <a:pt x="5" y="36"/>
                </a:lnTo>
                <a:lnTo>
                  <a:pt x="2" y="39"/>
                </a:lnTo>
                <a:lnTo>
                  <a:pt x="1" y="41"/>
                </a:lnTo>
                <a:lnTo>
                  <a:pt x="0" y="43"/>
                </a:lnTo>
                <a:lnTo>
                  <a:pt x="0" y="46"/>
                </a:lnTo>
                <a:lnTo>
                  <a:pt x="0" y="48"/>
                </a:lnTo>
                <a:lnTo>
                  <a:pt x="1" y="50"/>
                </a:lnTo>
                <a:lnTo>
                  <a:pt x="2" y="53"/>
                </a:lnTo>
                <a:lnTo>
                  <a:pt x="5" y="55"/>
                </a:lnTo>
                <a:lnTo>
                  <a:pt x="7" y="57"/>
                </a:lnTo>
                <a:lnTo>
                  <a:pt x="9" y="59"/>
                </a:lnTo>
                <a:lnTo>
                  <a:pt x="13" y="61"/>
                </a:lnTo>
                <a:lnTo>
                  <a:pt x="16" y="63"/>
                </a:lnTo>
                <a:lnTo>
                  <a:pt x="20" y="66"/>
                </a:lnTo>
                <a:lnTo>
                  <a:pt x="25" y="67"/>
                </a:lnTo>
                <a:lnTo>
                  <a:pt x="29" y="69"/>
                </a:lnTo>
                <a:lnTo>
                  <a:pt x="35" y="71"/>
                </a:lnTo>
                <a:lnTo>
                  <a:pt x="41" y="73"/>
                </a:lnTo>
                <a:lnTo>
                  <a:pt x="47" y="75"/>
                </a:lnTo>
                <a:lnTo>
                  <a:pt x="53" y="76"/>
                </a:lnTo>
                <a:lnTo>
                  <a:pt x="60" y="77"/>
                </a:lnTo>
                <a:lnTo>
                  <a:pt x="67" y="80"/>
                </a:lnTo>
                <a:lnTo>
                  <a:pt x="74" y="81"/>
                </a:lnTo>
                <a:lnTo>
                  <a:pt x="82" y="82"/>
                </a:lnTo>
                <a:lnTo>
                  <a:pt x="89" y="83"/>
                </a:lnTo>
                <a:lnTo>
                  <a:pt x="106" y="85"/>
                </a:lnTo>
                <a:lnTo>
                  <a:pt x="124" y="88"/>
                </a:lnTo>
                <a:lnTo>
                  <a:pt x="143" y="89"/>
                </a:lnTo>
                <a:lnTo>
                  <a:pt x="161" y="90"/>
                </a:lnTo>
                <a:lnTo>
                  <a:pt x="181" y="91"/>
                </a:lnTo>
                <a:lnTo>
                  <a:pt x="202" y="91"/>
                </a:lnTo>
                <a:lnTo>
                  <a:pt x="223" y="91"/>
                </a:lnTo>
                <a:lnTo>
                  <a:pt x="243" y="90"/>
                </a:lnTo>
                <a:lnTo>
                  <a:pt x="262" y="89"/>
                </a:lnTo>
                <a:lnTo>
                  <a:pt x="280" y="88"/>
                </a:lnTo>
                <a:lnTo>
                  <a:pt x="298" y="85"/>
                </a:lnTo>
                <a:lnTo>
                  <a:pt x="315" y="83"/>
                </a:lnTo>
                <a:lnTo>
                  <a:pt x="322" y="82"/>
                </a:lnTo>
                <a:lnTo>
                  <a:pt x="330" y="81"/>
                </a:lnTo>
                <a:lnTo>
                  <a:pt x="337" y="80"/>
                </a:lnTo>
                <a:lnTo>
                  <a:pt x="344" y="77"/>
                </a:lnTo>
                <a:lnTo>
                  <a:pt x="351" y="76"/>
                </a:lnTo>
                <a:lnTo>
                  <a:pt x="357" y="75"/>
                </a:lnTo>
                <a:lnTo>
                  <a:pt x="363" y="73"/>
                </a:lnTo>
                <a:lnTo>
                  <a:pt x="369" y="71"/>
                </a:lnTo>
                <a:lnTo>
                  <a:pt x="375" y="69"/>
                </a:lnTo>
                <a:lnTo>
                  <a:pt x="379" y="67"/>
                </a:lnTo>
                <a:lnTo>
                  <a:pt x="384" y="66"/>
                </a:lnTo>
                <a:lnTo>
                  <a:pt x="388" y="63"/>
                </a:lnTo>
                <a:lnTo>
                  <a:pt x="391" y="61"/>
                </a:lnTo>
                <a:lnTo>
                  <a:pt x="395" y="59"/>
                </a:lnTo>
                <a:lnTo>
                  <a:pt x="397" y="57"/>
                </a:lnTo>
                <a:lnTo>
                  <a:pt x="399" y="55"/>
                </a:lnTo>
                <a:lnTo>
                  <a:pt x="402" y="53"/>
                </a:lnTo>
                <a:lnTo>
                  <a:pt x="403" y="50"/>
                </a:lnTo>
                <a:lnTo>
                  <a:pt x="404" y="48"/>
                </a:lnTo>
                <a:lnTo>
                  <a:pt x="404" y="46"/>
                </a:lnTo>
                <a:lnTo>
                  <a:pt x="404" y="43"/>
                </a:lnTo>
                <a:lnTo>
                  <a:pt x="403" y="41"/>
                </a:lnTo>
                <a:lnTo>
                  <a:pt x="402" y="39"/>
                </a:lnTo>
                <a:lnTo>
                  <a:pt x="399" y="36"/>
                </a:lnTo>
                <a:lnTo>
                  <a:pt x="397" y="34"/>
                </a:lnTo>
                <a:lnTo>
                  <a:pt x="395" y="32"/>
                </a:lnTo>
                <a:lnTo>
                  <a:pt x="391" y="29"/>
                </a:lnTo>
                <a:lnTo>
                  <a:pt x="388" y="28"/>
                </a:lnTo>
                <a:lnTo>
                  <a:pt x="384" y="26"/>
                </a:lnTo>
                <a:lnTo>
                  <a:pt x="379" y="24"/>
                </a:lnTo>
                <a:lnTo>
                  <a:pt x="375" y="22"/>
                </a:lnTo>
                <a:lnTo>
                  <a:pt x="369" y="20"/>
                </a:lnTo>
                <a:lnTo>
                  <a:pt x="363" y="19"/>
                </a:lnTo>
                <a:lnTo>
                  <a:pt x="357" y="17"/>
                </a:lnTo>
                <a:lnTo>
                  <a:pt x="351" y="15"/>
                </a:lnTo>
                <a:lnTo>
                  <a:pt x="344" y="13"/>
                </a:lnTo>
                <a:lnTo>
                  <a:pt x="337" y="12"/>
                </a:lnTo>
                <a:lnTo>
                  <a:pt x="330" y="11"/>
                </a:lnTo>
                <a:lnTo>
                  <a:pt x="322" y="10"/>
                </a:lnTo>
                <a:lnTo>
                  <a:pt x="315" y="8"/>
                </a:lnTo>
                <a:lnTo>
                  <a:pt x="298" y="6"/>
                </a:lnTo>
                <a:lnTo>
                  <a:pt x="280" y="4"/>
                </a:lnTo>
                <a:lnTo>
                  <a:pt x="262" y="3"/>
                </a:lnTo>
                <a:lnTo>
                  <a:pt x="243" y="1"/>
                </a:lnTo>
                <a:lnTo>
                  <a:pt x="223" y="0"/>
                </a:lnTo>
                <a:lnTo>
                  <a:pt x="20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69" name="Line 201"/>
          <p:cNvSpPr>
            <a:spLocks noChangeShapeType="1"/>
          </p:cNvSpPr>
          <p:nvPr/>
        </p:nvSpPr>
        <p:spPr bwMode="auto">
          <a:xfrm flipV="1">
            <a:off x="4208463" y="4517628"/>
            <a:ext cx="112712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0" name="Line 202"/>
          <p:cNvSpPr>
            <a:spLocks noChangeShapeType="1"/>
          </p:cNvSpPr>
          <p:nvPr/>
        </p:nvSpPr>
        <p:spPr bwMode="auto">
          <a:xfrm>
            <a:off x="4384575" y="4589587"/>
            <a:ext cx="100013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1" name="Line 203"/>
          <p:cNvSpPr>
            <a:spLocks noChangeShapeType="1"/>
          </p:cNvSpPr>
          <p:nvPr/>
        </p:nvSpPr>
        <p:spPr bwMode="auto">
          <a:xfrm>
            <a:off x="4271863" y="4507037"/>
            <a:ext cx="117475" cy="825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2" name="Line 204"/>
          <p:cNvSpPr>
            <a:spLocks noChangeShapeType="1"/>
          </p:cNvSpPr>
          <p:nvPr/>
        </p:nvSpPr>
        <p:spPr bwMode="auto">
          <a:xfrm>
            <a:off x="4167088" y="4586412"/>
            <a:ext cx="112712" cy="31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3" name="Line 205"/>
          <p:cNvSpPr>
            <a:spLocks noChangeShapeType="1"/>
          </p:cNvSpPr>
          <p:nvPr/>
        </p:nvSpPr>
        <p:spPr bwMode="auto">
          <a:xfrm>
            <a:off x="4355976" y="4517628"/>
            <a:ext cx="100013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4" name="Line 206"/>
          <p:cNvSpPr>
            <a:spLocks noChangeShapeType="1"/>
          </p:cNvSpPr>
          <p:nvPr/>
        </p:nvSpPr>
        <p:spPr bwMode="auto">
          <a:xfrm flipV="1">
            <a:off x="4271863" y="4505449"/>
            <a:ext cx="117475" cy="8096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5" name="Line 207"/>
          <p:cNvSpPr>
            <a:spLocks noChangeShapeType="1"/>
          </p:cNvSpPr>
          <p:nvPr/>
        </p:nvSpPr>
        <p:spPr bwMode="auto">
          <a:xfrm>
            <a:off x="2703413" y="3943474"/>
            <a:ext cx="1587" cy="8683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6" name="Line 208"/>
          <p:cNvSpPr>
            <a:spLocks noChangeShapeType="1"/>
          </p:cNvSpPr>
          <p:nvPr/>
        </p:nvSpPr>
        <p:spPr bwMode="auto">
          <a:xfrm>
            <a:off x="2473225" y="3943474"/>
            <a:ext cx="2301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7" name="Line 209"/>
          <p:cNvSpPr>
            <a:spLocks noChangeShapeType="1"/>
          </p:cNvSpPr>
          <p:nvPr/>
        </p:nvSpPr>
        <p:spPr bwMode="auto">
          <a:xfrm>
            <a:off x="2473225" y="4453062"/>
            <a:ext cx="2301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8" name="Line 210"/>
          <p:cNvSpPr>
            <a:spLocks noChangeShapeType="1"/>
          </p:cNvSpPr>
          <p:nvPr/>
        </p:nvSpPr>
        <p:spPr bwMode="auto">
          <a:xfrm>
            <a:off x="2473225" y="4807074"/>
            <a:ext cx="2301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79" name="Line 211"/>
          <p:cNvSpPr>
            <a:spLocks noChangeShapeType="1"/>
          </p:cNvSpPr>
          <p:nvPr/>
        </p:nvSpPr>
        <p:spPr bwMode="auto">
          <a:xfrm>
            <a:off x="2703413" y="4399087"/>
            <a:ext cx="1841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0" name="Line 212"/>
          <p:cNvSpPr>
            <a:spLocks noChangeShapeType="1"/>
          </p:cNvSpPr>
          <p:nvPr/>
        </p:nvSpPr>
        <p:spPr bwMode="auto">
          <a:xfrm>
            <a:off x="3409850" y="4418137"/>
            <a:ext cx="1825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1" name="Line 213"/>
          <p:cNvSpPr>
            <a:spLocks noChangeShapeType="1"/>
          </p:cNvSpPr>
          <p:nvPr/>
        </p:nvSpPr>
        <p:spPr bwMode="auto">
          <a:xfrm>
            <a:off x="3595588" y="4033962"/>
            <a:ext cx="1587" cy="7778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2" name="Line 214"/>
          <p:cNvSpPr>
            <a:spLocks noChangeShapeType="1"/>
          </p:cNvSpPr>
          <p:nvPr/>
        </p:nvSpPr>
        <p:spPr bwMode="auto">
          <a:xfrm>
            <a:off x="3363813" y="4033962"/>
            <a:ext cx="2286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3" name="Line 215"/>
          <p:cNvSpPr>
            <a:spLocks noChangeShapeType="1"/>
          </p:cNvSpPr>
          <p:nvPr/>
        </p:nvSpPr>
        <p:spPr bwMode="auto">
          <a:xfrm>
            <a:off x="3363813" y="4811837"/>
            <a:ext cx="2286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4" name="Freeform 217"/>
          <p:cNvSpPr>
            <a:spLocks/>
          </p:cNvSpPr>
          <p:nvPr/>
        </p:nvSpPr>
        <p:spPr bwMode="auto">
          <a:xfrm>
            <a:off x="2073175" y="4273674"/>
            <a:ext cx="395288" cy="330200"/>
          </a:xfrm>
          <a:custGeom>
            <a:avLst/>
            <a:gdLst>
              <a:gd name="T0" fmla="*/ 111125 w 249"/>
              <a:gd name="T1" fmla="*/ 22225 h 208"/>
              <a:gd name="T2" fmla="*/ 111125 w 249"/>
              <a:gd name="T3" fmla="*/ 22225 h 208"/>
              <a:gd name="T4" fmla="*/ 115888 w 249"/>
              <a:gd name="T5" fmla="*/ 22225 h 208"/>
              <a:gd name="T6" fmla="*/ 119063 w 249"/>
              <a:gd name="T7" fmla="*/ 19050 h 208"/>
              <a:gd name="T8" fmla="*/ 125413 w 249"/>
              <a:gd name="T9" fmla="*/ 17463 h 208"/>
              <a:gd name="T10" fmla="*/ 131763 w 249"/>
              <a:gd name="T11" fmla="*/ 15875 h 208"/>
              <a:gd name="T12" fmla="*/ 139700 w 249"/>
              <a:gd name="T13" fmla="*/ 14288 h 208"/>
              <a:gd name="T14" fmla="*/ 150813 w 249"/>
              <a:gd name="T15" fmla="*/ 12700 h 208"/>
              <a:gd name="T16" fmla="*/ 163513 w 249"/>
              <a:gd name="T17" fmla="*/ 7938 h 208"/>
              <a:gd name="T18" fmla="*/ 176213 w 249"/>
              <a:gd name="T19" fmla="*/ 6350 h 208"/>
              <a:gd name="T20" fmla="*/ 192088 w 249"/>
              <a:gd name="T21" fmla="*/ 4763 h 208"/>
              <a:gd name="T22" fmla="*/ 209550 w 249"/>
              <a:gd name="T23" fmla="*/ 3175 h 208"/>
              <a:gd name="T24" fmla="*/ 228600 w 249"/>
              <a:gd name="T25" fmla="*/ 1588 h 208"/>
              <a:gd name="T26" fmla="*/ 249238 w 249"/>
              <a:gd name="T27" fmla="*/ 0 h 208"/>
              <a:gd name="T28" fmla="*/ 269875 w 249"/>
              <a:gd name="T29" fmla="*/ 0 h 208"/>
              <a:gd name="T30" fmla="*/ 293688 w 249"/>
              <a:gd name="T31" fmla="*/ 0 h 208"/>
              <a:gd name="T32" fmla="*/ 319088 w 249"/>
              <a:gd name="T33" fmla="*/ 0 h 208"/>
              <a:gd name="T34" fmla="*/ 330200 w 249"/>
              <a:gd name="T35" fmla="*/ 44450 h 208"/>
              <a:gd name="T36" fmla="*/ 333375 w 249"/>
              <a:gd name="T37" fmla="*/ 46037 h 208"/>
              <a:gd name="T38" fmla="*/ 342900 w 249"/>
              <a:gd name="T39" fmla="*/ 50800 h 208"/>
              <a:gd name="T40" fmla="*/ 352425 w 249"/>
              <a:gd name="T41" fmla="*/ 61913 h 208"/>
              <a:gd name="T42" fmla="*/ 358775 w 249"/>
              <a:gd name="T43" fmla="*/ 79375 h 208"/>
              <a:gd name="T44" fmla="*/ 381000 w 249"/>
              <a:gd name="T45" fmla="*/ 182562 h 208"/>
              <a:gd name="T46" fmla="*/ 392113 w 249"/>
              <a:gd name="T47" fmla="*/ 227013 h 208"/>
              <a:gd name="T48" fmla="*/ 392113 w 249"/>
              <a:gd name="T49" fmla="*/ 231775 h 208"/>
              <a:gd name="T50" fmla="*/ 393700 w 249"/>
              <a:gd name="T51" fmla="*/ 238125 h 208"/>
              <a:gd name="T52" fmla="*/ 393700 w 249"/>
              <a:gd name="T53" fmla="*/ 252413 h 208"/>
              <a:gd name="T54" fmla="*/ 387350 w 249"/>
              <a:gd name="T55" fmla="*/ 268288 h 208"/>
              <a:gd name="T56" fmla="*/ 0 w 249"/>
              <a:gd name="T57" fmla="*/ 257175 h 208"/>
              <a:gd name="T58" fmla="*/ 39688 w 249"/>
              <a:gd name="T59" fmla="*/ 236538 h 208"/>
              <a:gd name="T60" fmla="*/ 39688 w 249"/>
              <a:gd name="T61" fmla="*/ 44450 h 208"/>
              <a:gd name="T62" fmla="*/ 41275 w 249"/>
              <a:gd name="T63" fmla="*/ 42862 h 208"/>
              <a:gd name="T64" fmla="*/ 44450 w 249"/>
              <a:gd name="T65" fmla="*/ 39688 h 208"/>
              <a:gd name="T66" fmla="*/ 50800 w 249"/>
              <a:gd name="T67" fmla="*/ 38100 h 208"/>
              <a:gd name="T68" fmla="*/ 58738 w 249"/>
              <a:gd name="T69" fmla="*/ 34925 h 208"/>
              <a:gd name="T70" fmla="*/ 66675 w 249"/>
              <a:gd name="T71" fmla="*/ 34925 h 208"/>
              <a:gd name="T72" fmla="*/ 77788 w 249"/>
              <a:gd name="T73" fmla="*/ 34925 h 208"/>
              <a:gd name="T74" fmla="*/ 92075 w 249"/>
              <a:gd name="T75" fmla="*/ 36513 h 208"/>
              <a:gd name="T76" fmla="*/ 107950 w 249"/>
              <a:gd name="T77" fmla="*/ 42862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8"/>
              <a:gd name="T119" fmla="*/ 249 w 249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8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2"/>
                </a:lnTo>
                <a:lnTo>
                  <a:pt x="75" y="12"/>
                </a:lnTo>
                <a:lnTo>
                  <a:pt x="76" y="12"/>
                </a:lnTo>
                <a:lnTo>
                  <a:pt x="79" y="11"/>
                </a:lnTo>
                <a:lnTo>
                  <a:pt x="81" y="11"/>
                </a:lnTo>
                <a:lnTo>
                  <a:pt x="83" y="10"/>
                </a:lnTo>
                <a:lnTo>
                  <a:pt x="86" y="9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5"/>
                </a:lnTo>
                <a:lnTo>
                  <a:pt x="107" y="5"/>
                </a:lnTo>
                <a:lnTo>
                  <a:pt x="111" y="4"/>
                </a:lnTo>
                <a:lnTo>
                  <a:pt x="116" y="4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4"/>
                </a:lnTo>
                <a:lnTo>
                  <a:pt x="208" y="28"/>
                </a:lnTo>
                <a:lnTo>
                  <a:pt x="210" y="29"/>
                </a:lnTo>
                <a:lnTo>
                  <a:pt x="213" y="31"/>
                </a:lnTo>
                <a:lnTo>
                  <a:pt x="216" y="32"/>
                </a:lnTo>
                <a:lnTo>
                  <a:pt x="220" y="36"/>
                </a:lnTo>
                <a:lnTo>
                  <a:pt x="222" y="39"/>
                </a:lnTo>
                <a:lnTo>
                  <a:pt x="224" y="44"/>
                </a:lnTo>
                <a:lnTo>
                  <a:pt x="226" y="50"/>
                </a:lnTo>
                <a:lnTo>
                  <a:pt x="245" y="67"/>
                </a:lnTo>
                <a:lnTo>
                  <a:pt x="240" y="115"/>
                </a:lnTo>
                <a:lnTo>
                  <a:pt x="208" y="132"/>
                </a:lnTo>
                <a:lnTo>
                  <a:pt x="247" y="143"/>
                </a:lnTo>
                <a:lnTo>
                  <a:pt x="247" y="146"/>
                </a:lnTo>
                <a:lnTo>
                  <a:pt x="248" y="148"/>
                </a:lnTo>
                <a:lnTo>
                  <a:pt x="248" y="150"/>
                </a:lnTo>
                <a:lnTo>
                  <a:pt x="249" y="154"/>
                </a:lnTo>
                <a:lnTo>
                  <a:pt x="248" y="159"/>
                </a:lnTo>
                <a:lnTo>
                  <a:pt x="247" y="163"/>
                </a:lnTo>
                <a:lnTo>
                  <a:pt x="244" y="169"/>
                </a:lnTo>
                <a:lnTo>
                  <a:pt x="144" y="208"/>
                </a:lnTo>
                <a:lnTo>
                  <a:pt x="0" y="162"/>
                </a:lnTo>
                <a:lnTo>
                  <a:pt x="3" y="157"/>
                </a:lnTo>
                <a:lnTo>
                  <a:pt x="25" y="149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5"/>
                </a:lnTo>
                <a:lnTo>
                  <a:pt x="31" y="24"/>
                </a:lnTo>
                <a:lnTo>
                  <a:pt x="32" y="24"/>
                </a:lnTo>
                <a:lnTo>
                  <a:pt x="34" y="23"/>
                </a:lnTo>
                <a:lnTo>
                  <a:pt x="37" y="22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5" name="Freeform 218"/>
          <p:cNvSpPr>
            <a:spLocks/>
          </p:cNvSpPr>
          <p:nvPr/>
        </p:nvSpPr>
        <p:spPr bwMode="auto">
          <a:xfrm>
            <a:off x="2211288" y="4297487"/>
            <a:ext cx="125412" cy="144462"/>
          </a:xfrm>
          <a:custGeom>
            <a:avLst/>
            <a:gdLst>
              <a:gd name="T0" fmla="*/ 123825 w 79"/>
              <a:gd name="T1" fmla="*/ 4762 h 91"/>
              <a:gd name="T2" fmla="*/ 123825 w 79"/>
              <a:gd name="T3" fmla="*/ 4762 h 91"/>
              <a:gd name="T4" fmla="*/ 122237 w 79"/>
              <a:gd name="T5" fmla="*/ 4762 h 91"/>
              <a:gd name="T6" fmla="*/ 117475 w 79"/>
              <a:gd name="T7" fmla="*/ 3175 h 91"/>
              <a:gd name="T8" fmla="*/ 114300 w 79"/>
              <a:gd name="T9" fmla="*/ 3175 h 91"/>
              <a:gd name="T10" fmla="*/ 109537 w 79"/>
              <a:gd name="T11" fmla="*/ 1587 h 91"/>
              <a:gd name="T12" fmla="*/ 103187 w 79"/>
              <a:gd name="T13" fmla="*/ 1587 h 91"/>
              <a:gd name="T14" fmla="*/ 95250 w 79"/>
              <a:gd name="T15" fmla="*/ 1587 h 91"/>
              <a:gd name="T16" fmla="*/ 88900 w 79"/>
              <a:gd name="T17" fmla="*/ 0 h 91"/>
              <a:gd name="T18" fmla="*/ 79375 w 79"/>
              <a:gd name="T19" fmla="*/ 0 h 91"/>
              <a:gd name="T20" fmla="*/ 69850 w 79"/>
              <a:gd name="T21" fmla="*/ 0 h 91"/>
              <a:gd name="T22" fmla="*/ 60325 w 79"/>
              <a:gd name="T23" fmla="*/ 1587 h 91"/>
              <a:gd name="T24" fmla="*/ 49212 w 79"/>
              <a:gd name="T25" fmla="*/ 3175 h 91"/>
              <a:gd name="T26" fmla="*/ 39687 w 79"/>
              <a:gd name="T27" fmla="*/ 4762 h 91"/>
              <a:gd name="T28" fmla="*/ 28575 w 79"/>
              <a:gd name="T29" fmla="*/ 9525 h 91"/>
              <a:gd name="T30" fmla="*/ 17462 w 79"/>
              <a:gd name="T31" fmla="*/ 12700 h 91"/>
              <a:gd name="T32" fmla="*/ 6350 w 79"/>
              <a:gd name="T33" fmla="*/ 15875 h 91"/>
              <a:gd name="T34" fmla="*/ 6350 w 79"/>
              <a:gd name="T35" fmla="*/ 20637 h 91"/>
              <a:gd name="T36" fmla="*/ 4762 w 79"/>
              <a:gd name="T37" fmla="*/ 26987 h 91"/>
              <a:gd name="T38" fmla="*/ 1587 w 79"/>
              <a:gd name="T39" fmla="*/ 41275 h 91"/>
              <a:gd name="T40" fmla="*/ 0 w 79"/>
              <a:gd name="T41" fmla="*/ 55562 h 91"/>
              <a:gd name="T42" fmla="*/ 0 w 79"/>
              <a:gd name="T43" fmla="*/ 74612 h 91"/>
              <a:gd name="T44" fmla="*/ 0 w 79"/>
              <a:gd name="T45" fmla="*/ 93662 h 91"/>
              <a:gd name="T46" fmla="*/ 3175 w 79"/>
              <a:gd name="T47" fmla="*/ 115887 h 91"/>
              <a:gd name="T48" fmla="*/ 9525 w 79"/>
              <a:gd name="T49" fmla="*/ 141287 h 91"/>
              <a:gd name="T50" fmla="*/ 11112 w 79"/>
              <a:gd name="T51" fmla="*/ 141287 h 91"/>
              <a:gd name="T52" fmla="*/ 12700 w 79"/>
              <a:gd name="T53" fmla="*/ 141287 h 91"/>
              <a:gd name="T54" fmla="*/ 14287 w 79"/>
              <a:gd name="T55" fmla="*/ 138112 h 91"/>
              <a:gd name="T56" fmla="*/ 17462 w 79"/>
              <a:gd name="T57" fmla="*/ 138112 h 91"/>
              <a:gd name="T58" fmla="*/ 23812 w 79"/>
              <a:gd name="T59" fmla="*/ 138112 h 91"/>
              <a:gd name="T60" fmla="*/ 28575 w 79"/>
              <a:gd name="T61" fmla="*/ 138112 h 91"/>
              <a:gd name="T62" fmla="*/ 34925 w 79"/>
              <a:gd name="T63" fmla="*/ 138112 h 91"/>
              <a:gd name="T64" fmla="*/ 42862 w 79"/>
              <a:gd name="T65" fmla="*/ 138112 h 91"/>
              <a:gd name="T66" fmla="*/ 50800 w 79"/>
              <a:gd name="T67" fmla="*/ 136525 h 91"/>
              <a:gd name="T68" fmla="*/ 60325 w 79"/>
              <a:gd name="T69" fmla="*/ 138112 h 91"/>
              <a:gd name="T70" fmla="*/ 69850 w 79"/>
              <a:gd name="T71" fmla="*/ 138112 h 91"/>
              <a:gd name="T72" fmla="*/ 79375 w 79"/>
              <a:gd name="T73" fmla="*/ 138112 h 91"/>
              <a:gd name="T74" fmla="*/ 90487 w 79"/>
              <a:gd name="T75" fmla="*/ 138112 h 91"/>
              <a:gd name="T76" fmla="*/ 101600 w 79"/>
              <a:gd name="T77" fmla="*/ 141287 h 91"/>
              <a:gd name="T78" fmla="*/ 112712 w 79"/>
              <a:gd name="T79" fmla="*/ 142875 h 91"/>
              <a:gd name="T80" fmla="*/ 125412 w 79"/>
              <a:gd name="T81" fmla="*/ 144462 h 91"/>
              <a:gd name="T82" fmla="*/ 125412 w 79"/>
              <a:gd name="T83" fmla="*/ 138112 h 91"/>
              <a:gd name="T84" fmla="*/ 123825 w 79"/>
              <a:gd name="T85" fmla="*/ 127000 h 91"/>
              <a:gd name="T86" fmla="*/ 122237 w 79"/>
              <a:gd name="T87" fmla="*/ 111125 h 91"/>
              <a:gd name="T88" fmla="*/ 120650 w 79"/>
              <a:gd name="T89" fmla="*/ 90487 h 91"/>
              <a:gd name="T90" fmla="*/ 120650 w 79"/>
              <a:gd name="T91" fmla="*/ 68262 h 91"/>
              <a:gd name="T92" fmla="*/ 120650 w 79"/>
              <a:gd name="T93" fmla="*/ 44450 h 91"/>
              <a:gd name="T94" fmla="*/ 122237 w 79"/>
              <a:gd name="T95" fmla="*/ 23812 h 91"/>
              <a:gd name="T96" fmla="*/ 123825 w 79"/>
              <a:gd name="T97" fmla="*/ 4762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3"/>
                </a:moveTo>
                <a:lnTo>
                  <a:pt x="78" y="3"/>
                </a:lnTo>
                <a:lnTo>
                  <a:pt x="77" y="3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6"/>
                </a:lnTo>
                <a:lnTo>
                  <a:pt x="11" y="8"/>
                </a:lnTo>
                <a:lnTo>
                  <a:pt x="4" y="10"/>
                </a:lnTo>
                <a:lnTo>
                  <a:pt x="4" y="13"/>
                </a:lnTo>
                <a:lnTo>
                  <a:pt x="3" y="17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59"/>
                </a:lnTo>
                <a:lnTo>
                  <a:pt x="2" y="73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7"/>
                </a:lnTo>
                <a:lnTo>
                  <a:pt x="11" y="87"/>
                </a:lnTo>
                <a:lnTo>
                  <a:pt x="15" y="87"/>
                </a:lnTo>
                <a:lnTo>
                  <a:pt x="18" y="87"/>
                </a:lnTo>
                <a:lnTo>
                  <a:pt x="22" y="87"/>
                </a:lnTo>
                <a:lnTo>
                  <a:pt x="27" y="87"/>
                </a:lnTo>
                <a:lnTo>
                  <a:pt x="32" y="86"/>
                </a:lnTo>
                <a:lnTo>
                  <a:pt x="38" y="87"/>
                </a:lnTo>
                <a:lnTo>
                  <a:pt x="44" y="87"/>
                </a:lnTo>
                <a:lnTo>
                  <a:pt x="50" y="87"/>
                </a:lnTo>
                <a:lnTo>
                  <a:pt x="57" y="87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7"/>
                </a:lnTo>
                <a:lnTo>
                  <a:pt x="78" y="80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8"/>
                </a:lnTo>
                <a:lnTo>
                  <a:pt x="77" y="15"/>
                </a:lnTo>
                <a:lnTo>
                  <a:pt x="78" y="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6" name="Freeform 219"/>
          <p:cNvSpPr>
            <a:spLocks/>
          </p:cNvSpPr>
          <p:nvPr/>
        </p:nvSpPr>
        <p:spPr bwMode="auto">
          <a:xfrm>
            <a:off x="2223988" y="4335587"/>
            <a:ext cx="209550" cy="142875"/>
          </a:xfrm>
          <a:custGeom>
            <a:avLst/>
            <a:gdLst>
              <a:gd name="T0" fmla="*/ 1588 w 132"/>
              <a:gd name="T1" fmla="*/ 107950 h 90"/>
              <a:gd name="T2" fmla="*/ 0 w 132"/>
              <a:gd name="T3" fmla="*/ 127000 h 90"/>
              <a:gd name="T4" fmla="*/ 136525 w 132"/>
              <a:gd name="T5" fmla="*/ 142875 h 90"/>
              <a:gd name="T6" fmla="*/ 136525 w 132"/>
              <a:gd name="T7" fmla="*/ 142875 h 90"/>
              <a:gd name="T8" fmla="*/ 141287 w 132"/>
              <a:gd name="T9" fmla="*/ 141288 h 90"/>
              <a:gd name="T10" fmla="*/ 144462 w 132"/>
              <a:gd name="T11" fmla="*/ 139700 h 90"/>
              <a:gd name="T12" fmla="*/ 149225 w 132"/>
              <a:gd name="T13" fmla="*/ 136525 h 90"/>
              <a:gd name="T14" fmla="*/ 155575 w 132"/>
              <a:gd name="T15" fmla="*/ 131763 h 90"/>
              <a:gd name="T16" fmla="*/ 163512 w 132"/>
              <a:gd name="T17" fmla="*/ 127000 h 90"/>
              <a:gd name="T18" fmla="*/ 169862 w 132"/>
              <a:gd name="T19" fmla="*/ 120650 h 90"/>
              <a:gd name="T20" fmla="*/ 177800 w 132"/>
              <a:gd name="T21" fmla="*/ 114300 h 90"/>
              <a:gd name="T22" fmla="*/ 185737 w 132"/>
              <a:gd name="T23" fmla="*/ 106363 h 90"/>
              <a:gd name="T24" fmla="*/ 192087 w 132"/>
              <a:gd name="T25" fmla="*/ 96837 h 90"/>
              <a:gd name="T26" fmla="*/ 198437 w 132"/>
              <a:gd name="T27" fmla="*/ 87312 h 90"/>
              <a:gd name="T28" fmla="*/ 203200 w 132"/>
              <a:gd name="T29" fmla="*/ 76200 h 90"/>
              <a:gd name="T30" fmla="*/ 207963 w 132"/>
              <a:gd name="T31" fmla="*/ 63500 h 90"/>
              <a:gd name="T32" fmla="*/ 209550 w 132"/>
              <a:gd name="T33" fmla="*/ 50800 h 90"/>
              <a:gd name="T34" fmla="*/ 209550 w 132"/>
              <a:gd name="T35" fmla="*/ 38100 h 90"/>
              <a:gd name="T36" fmla="*/ 204788 w 132"/>
              <a:gd name="T37" fmla="*/ 22225 h 90"/>
              <a:gd name="T38" fmla="*/ 204788 w 132"/>
              <a:gd name="T39" fmla="*/ 20637 h 90"/>
              <a:gd name="T40" fmla="*/ 203200 w 132"/>
              <a:gd name="T41" fmla="*/ 19050 h 90"/>
              <a:gd name="T42" fmla="*/ 201612 w 132"/>
              <a:gd name="T43" fmla="*/ 15875 h 90"/>
              <a:gd name="T44" fmla="*/ 200025 w 132"/>
              <a:gd name="T45" fmla="*/ 11112 h 90"/>
              <a:gd name="T46" fmla="*/ 196850 w 132"/>
              <a:gd name="T47" fmla="*/ 7938 h 90"/>
              <a:gd name="T48" fmla="*/ 190500 w 132"/>
              <a:gd name="T49" fmla="*/ 4762 h 90"/>
              <a:gd name="T50" fmla="*/ 185737 w 132"/>
              <a:gd name="T51" fmla="*/ 3175 h 90"/>
              <a:gd name="T52" fmla="*/ 179387 w 132"/>
              <a:gd name="T53" fmla="*/ 0 h 90"/>
              <a:gd name="T54" fmla="*/ 179387 w 132"/>
              <a:gd name="T55" fmla="*/ 4762 h 90"/>
              <a:gd name="T56" fmla="*/ 180975 w 132"/>
              <a:gd name="T57" fmla="*/ 9525 h 90"/>
              <a:gd name="T58" fmla="*/ 185737 w 132"/>
              <a:gd name="T59" fmla="*/ 19050 h 90"/>
              <a:gd name="T60" fmla="*/ 187325 w 132"/>
              <a:gd name="T61" fmla="*/ 31750 h 90"/>
              <a:gd name="T62" fmla="*/ 187325 w 132"/>
              <a:gd name="T63" fmla="*/ 47625 h 90"/>
              <a:gd name="T64" fmla="*/ 185737 w 132"/>
              <a:gd name="T65" fmla="*/ 63500 h 90"/>
              <a:gd name="T66" fmla="*/ 180975 w 132"/>
              <a:gd name="T67" fmla="*/ 82550 h 90"/>
              <a:gd name="T68" fmla="*/ 171450 w 132"/>
              <a:gd name="T69" fmla="*/ 103188 h 90"/>
              <a:gd name="T70" fmla="*/ 171450 w 132"/>
              <a:gd name="T71" fmla="*/ 103188 h 90"/>
              <a:gd name="T72" fmla="*/ 171450 w 132"/>
              <a:gd name="T73" fmla="*/ 103188 h 90"/>
              <a:gd name="T74" fmla="*/ 169862 w 132"/>
              <a:gd name="T75" fmla="*/ 104775 h 90"/>
              <a:gd name="T76" fmla="*/ 168275 w 132"/>
              <a:gd name="T77" fmla="*/ 106363 h 90"/>
              <a:gd name="T78" fmla="*/ 166687 w 132"/>
              <a:gd name="T79" fmla="*/ 106363 h 90"/>
              <a:gd name="T80" fmla="*/ 163512 w 132"/>
              <a:gd name="T81" fmla="*/ 107950 h 90"/>
              <a:gd name="T82" fmla="*/ 158750 w 132"/>
              <a:gd name="T83" fmla="*/ 109538 h 90"/>
              <a:gd name="T84" fmla="*/ 155575 w 132"/>
              <a:gd name="T85" fmla="*/ 111125 h 90"/>
              <a:gd name="T86" fmla="*/ 152400 w 132"/>
              <a:gd name="T87" fmla="*/ 114300 h 90"/>
              <a:gd name="T88" fmla="*/ 146050 w 132"/>
              <a:gd name="T89" fmla="*/ 115888 h 90"/>
              <a:gd name="T90" fmla="*/ 142875 w 132"/>
              <a:gd name="T91" fmla="*/ 115888 h 90"/>
              <a:gd name="T92" fmla="*/ 134937 w 132"/>
              <a:gd name="T93" fmla="*/ 117475 h 90"/>
              <a:gd name="T94" fmla="*/ 130175 w 132"/>
              <a:gd name="T95" fmla="*/ 117475 h 90"/>
              <a:gd name="T96" fmla="*/ 123825 w 132"/>
              <a:gd name="T97" fmla="*/ 117475 h 90"/>
              <a:gd name="T98" fmla="*/ 115887 w 132"/>
              <a:gd name="T99" fmla="*/ 115888 h 90"/>
              <a:gd name="T100" fmla="*/ 109537 w 132"/>
              <a:gd name="T101" fmla="*/ 115888 h 90"/>
              <a:gd name="T102" fmla="*/ 109537 w 132"/>
              <a:gd name="T103" fmla="*/ 133350 h 90"/>
              <a:gd name="T104" fmla="*/ 4762 w 132"/>
              <a:gd name="T105" fmla="*/ 122238 h 90"/>
              <a:gd name="T106" fmla="*/ 1588 w 132"/>
              <a:gd name="T107" fmla="*/ 107950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8"/>
                </a:moveTo>
                <a:lnTo>
                  <a:pt x="0" y="80"/>
                </a:lnTo>
                <a:lnTo>
                  <a:pt x="86" y="90"/>
                </a:lnTo>
                <a:lnTo>
                  <a:pt x="89" y="89"/>
                </a:lnTo>
                <a:lnTo>
                  <a:pt x="91" y="88"/>
                </a:lnTo>
                <a:lnTo>
                  <a:pt x="94" y="86"/>
                </a:lnTo>
                <a:lnTo>
                  <a:pt x="98" y="83"/>
                </a:lnTo>
                <a:lnTo>
                  <a:pt x="103" y="80"/>
                </a:lnTo>
                <a:lnTo>
                  <a:pt x="107" y="76"/>
                </a:lnTo>
                <a:lnTo>
                  <a:pt x="112" y="72"/>
                </a:lnTo>
                <a:lnTo>
                  <a:pt x="117" y="67"/>
                </a:lnTo>
                <a:lnTo>
                  <a:pt x="121" y="61"/>
                </a:lnTo>
                <a:lnTo>
                  <a:pt x="125" y="55"/>
                </a:lnTo>
                <a:lnTo>
                  <a:pt x="128" y="48"/>
                </a:lnTo>
                <a:lnTo>
                  <a:pt x="131" y="40"/>
                </a:lnTo>
                <a:lnTo>
                  <a:pt x="132" y="32"/>
                </a:lnTo>
                <a:lnTo>
                  <a:pt x="132" y="24"/>
                </a:lnTo>
                <a:lnTo>
                  <a:pt x="129" y="14"/>
                </a:lnTo>
                <a:lnTo>
                  <a:pt x="129" y="13"/>
                </a:lnTo>
                <a:lnTo>
                  <a:pt x="128" y="12"/>
                </a:lnTo>
                <a:lnTo>
                  <a:pt x="127" y="10"/>
                </a:lnTo>
                <a:lnTo>
                  <a:pt x="126" y="7"/>
                </a:lnTo>
                <a:lnTo>
                  <a:pt x="124" y="5"/>
                </a:lnTo>
                <a:lnTo>
                  <a:pt x="120" y="3"/>
                </a:lnTo>
                <a:lnTo>
                  <a:pt x="117" y="2"/>
                </a:lnTo>
                <a:lnTo>
                  <a:pt x="113" y="0"/>
                </a:lnTo>
                <a:lnTo>
                  <a:pt x="113" y="3"/>
                </a:lnTo>
                <a:lnTo>
                  <a:pt x="114" y="6"/>
                </a:lnTo>
                <a:lnTo>
                  <a:pt x="117" y="12"/>
                </a:lnTo>
                <a:lnTo>
                  <a:pt x="118" y="20"/>
                </a:lnTo>
                <a:lnTo>
                  <a:pt x="118" y="30"/>
                </a:lnTo>
                <a:lnTo>
                  <a:pt x="117" y="40"/>
                </a:lnTo>
                <a:lnTo>
                  <a:pt x="114" y="52"/>
                </a:lnTo>
                <a:lnTo>
                  <a:pt x="108" y="65"/>
                </a:lnTo>
                <a:lnTo>
                  <a:pt x="107" y="66"/>
                </a:lnTo>
                <a:lnTo>
                  <a:pt x="106" y="67"/>
                </a:lnTo>
                <a:lnTo>
                  <a:pt x="105" y="67"/>
                </a:lnTo>
                <a:lnTo>
                  <a:pt x="103" y="68"/>
                </a:lnTo>
                <a:lnTo>
                  <a:pt x="100" y="69"/>
                </a:lnTo>
                <a:lnTo>
                  <a:pt x="98" y="70"/>
                </a:lnTo>
                <a:lnTo>
                  <a:pt x="96" y="72"/>
                </a:lnTo>
                <a:lnTo>
                  <a:pt x="92" y="73"/>
                </a:lnTo>
                <a:lnTo>
                  <a:pt x="90" y="73"/>
                </a:lnTo>
                <a:lnTo>
                  <a:pt x="85" y="74"/>
                </a:lnTo>
                <a:lnTo>
                  <a:pt x="82" y="74"/>
                </a:lnTo>
                <a:lnTo>
                  <a:pt x="78" y="74"/>
                </a:lnTo>
                <a:lnTo>
                  <a:pt x="73" y="73"/>
                </a:lnTo>
                <a:lnTo>
                  <a:pt x="69" y="73"/>
                </a:lnTo>
                <a:lnTo>
                  <a:pt x="69" y="84"/>
                </a:lnTo>
                <a:lnTo>
                  <a:pt x="3" y="77"/>
                </a:lnTo>
                <a:lnTo>
                  <a:pt x="1" y="68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7" name="Freeform 220"/>
          <p:cNvSpPr>
            <a:spLocks/>
          </p:cNvSpPr>
          <p:nvPr/>
        </p:nvSpPr>
        <p:spPr bwMode="auto">
          <a:xfrm>
            <a:off x="2198588" y="4476874"/>
            <a:ext cx="152400" cy="50800"/>
          </a:xfrm>
          <a:custGeom>
            <a:avLst/>
            <a:gdLst>
              <a:gd name="T0" fmla="*/ 152400 w 96"/>
              <a:gd name="T1" fmla="*/ 19050 h 32"/>
              <a:gd name="T2" fmla="*/ 1588 w 96"/>
              <a:gd name="T3" fmla="*/ 0 h 32"/>
              <a:gd name="T4" fmla="*/ 0 w 96"/>
              <a:gd name="T5" fmla="*/ 19050 h 32"/>
              <a:gd name="T6" fmla="*/ 147638 w 96"/>
              <a:gd name="T7" fmla="*/ 50800 h 32"/>
              <a:gd name="T8" fmla="*/ 152400 w 96"/>
              <a:gd name="T9" fmla="*/ 1905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2"/>
              <a:gd name="T17" fmla="*/ 96 w 9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2">
                <a:moveTo>
                  <a:pt x="96" y="12"/>
                </a:moveTo>
                <a:lnTo>
                  <a:pt x="1" y="0"/>
                </a:lnTo>
                <a:lnTo>
                  <a:pt x="0" y="12"/>
                </a:lnTo>
                <a:lnTo>
                  <a:pt x="93" y="32"/>
                </a:lnTo>
                <a:lnTo>
                  <a:pt x="9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8" name="Freeform 221"/>
          <p:cNvSpPr>
            <a:spLocks/>
          </p:cNvSpPr>
          <p:nvPr/>
        </p:nvSpPr>
        <p:spPr bwMode="auto">
          <a:xfrm>
            <a:off x="2273200" y="4494337"/>
            <a:ext cx="66675" cy="22225"/>
          </a:xfrm>
          <a:custGeom>
            <a:avLst/>
            <a:gdLst>
              <a:gd name="T0" fmla="*/ 66675 w 42"/>
              <a:gd name="T1" fmla="*/ 9525 h 14"/>
              <a:gd name="T2" fmla="*/ 3175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89" name="Freeform 222"/>
          <p:cNvSpPr>
            <a:spLocks/>
          </p:cNvSpPr>
          <p:nvPr/>
        </p:nvSpPr>
        <p:spPr bwMode="auto">
          <a:xfrm>
            <a:off x="2206525" y="4483224"/>
            <a:ext cx="44450" cy="15875"/>
          </a:xfrm>
          <a:custGeom>
            <a:avLst/>
            <a:gdLst>
              <a:gd name="T0" fmla="*/ 44450 w 28"/>
              <a:gd name="T1" fmla="*/ 6350 h 10"/>
              <a:gd name="T2" fmla="*/ 0 w 28"/>
              <a:gd name="T3" fmla="*/ 0 h 10"/>
              <a:gd name="T4" fmla="*/ 0 w 28"/>
              <a:gd name="T5" fmla="*/ 6350 h 10"/>
              <a:gd name="T6" fmla="*/ 42863 w 28"/>
              <a:gd name="T7" fmla="*/ 15875 h 10"/>
              <a:gd name="T8" fmla="*/ 44450 w 28"/>
              <a:gd name="T9" fmla="*/ 635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4"/>
                </a:moveTo>
                <a:lnTo>
                  <a:pt x="0" y="0"/>
                </a:lnTo>
                <a:lnTo>
                  <a:pt x="0" y="4"/>
                </a:lnTo>
                <a:lnTo>
                  <a:pt x="27" y="10"/>
                </a:lnTo>
                <a:lnTo>
                  <a:pt x="28" y="4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0" name="Freeform 223"/>
          <p:cNvSpPr>
            <a:spLocks/>
          </p:cNvSpPr>
          <p:nvPr/>
        </p:nvSpPr>
        <p:spPr bwMode="auto">
          <a:xfrm>
            <a:off x="2098575" y="4497512"/>
            <a:ext cx="257175" cy="87312"/>
          </a:xfrm>
          <a:custGeom>
            <a:avLst/>
            <a:gdLst>
              <a:gd name="T0" fmla="*/ 0 w 162"/>
              <a:gd name="T1" fmla="*/ 25400 h 55"/>
              <a:gd name="T2" fmla="*/ 0 w 162"/>
              <a:gd name="T3" fmla="*/ 25400 h 55"/>
              <a:gd name="T4" fmla="*/ 1588 w 162"/>
              <a:gd name="T5" fmla="*/ 25400 h 55"/>
              <a:gd name="T6" fmla="*/ 3175 w 162"/>
              <a:gd name="T7" fmla="*/ 25400 h 55"/>
              <a:gd name="T8" fmla="*/ 6350 w 162"/>
              <a:gd name="T9" fmla="*/ 23812 h 55"/>
              <a:gd name="T10" fmla="*/ 11112 w 162"/>
              <a:gd name="T11" fmla="*/ 23812 h 55"/>
              <a:gd name="T12" fmla="*/ 15875 w 162"/>
              <a:gd name="T13" fmla="*/ 23812 h 55"/>
              <a:gd name="T14" fmla="*/ 22225 w 162"/>
              <a:gd name="T15" fmla="*/ 22225 h 55"/>
              <a:gd name="T16" fmla="*/ 26988 w 162"/>
              <a:gd name="T17" fmla="*/ 20637 h 55"/>
              <a:gd name="T18" fmla="*/ 33337 w 162"/>
              <a:gd name="T19" fmla="*/ 19050 h 55"/>
              <a:gd name="T20" fmla="*/ 38100 w 162"/>
              <a:gd name="T21" fmla="*/ 17462 h 55"/>
              <a:gd name="T22" fmla="*/ 44450 w 162"/>
              <a:gd name="T23" fmla="*/ 14287 h 55"/>
              <a:gd name="T24" fmla="*/ 49212 w 162"/>
              <a:gd name="T25" fmla="*/ 12700 h 55"/>
              <a:gd name="T26" fmla="*/ 55563 w 162"/>
              <a:gd name="T27" fmla="*/ 9525 h 55"/>
              <a:gd name="T28" fmla="*/ 58738 w 162"/>
              <a:gd name="T29" fmla="*/ 7937 h 55"/>
              <a:gd name="T30" fmla="*/ 63500 w 162"/>
              <a:gd name="T31" fmla="*/ 3175 h 55"/>
              <a:gd name="T32" fmla="*/ 68262 w 162"/>
              <a:gd name="T33" fmla="*/ 0 h 55"/>
              <a:gd name="T34" fmla="*/ 257175 w 162"/>
              <a:gd name="T35" fmla="*/ 44450 h 55"/>
              <a:gd name="T36" fmla="*/ 257175 w 162"/>
              <a:gd name="T37" fmla="*/ 44450 h 55"/>
              <a:gd name="T38" fmla="*/ 255588 w 162"/>
              <a:gd name="T39" fmla="*/ 46037 h 55"/>
              <a:gd name="T40" fmla="*/ 252413 w 162"/>
              <a:gd name="T41" fmla="*/ 47625 h 55"/>
              <a:gd name="T42" fmla="*/ 250825 w 162"/>
              <a:gd name="T43" fmla="*/ 50800 h 55"/>
              <a:gd name="T44" fmla="*/ 249238 w 162"/>
              <a:gd name="T45" fmla="*/ 52387 h 55"/>
              <a:gd name="T46" fmla="*/ 246063 w 162"/>
              <a:gd name="T47" fmla="*/ 55562 h 55"/>
              <a:gd name="T48" fmla="*/ 241300 w 162"/>
              <a:gd name="T49" fmla="*/ 57150 h 55"/>
              <a:gd name="T50" fmla="*/ 238125 w 162"/>
              <a:gd name="T51" fmla="*/ 61912 h 55"/>
              <a:gd name="T52" fmla="*/ 233363 w 162"/>
              <a:gd name="T53" fmla="*/ 65087 h 55"/>
              <a:gd name="T54" fmla="*/ 228600 w 162"/>
              <a:gd name="T55" fmla="*/ 68262 h 55"/>
              <a:gd name="T56" fmla="*/ 223838 w 162"/>
              <a:gd name="T57" fmla="*/ 73025 h 55"/>
              <a:gd name="T58" fmla="*/ 217488 w 162"/>
              <a:gd name="T59" fmla="*/ 76200 h 55"/>
              <a:gd name="T60" fmla="*/ 214313 w 162"/>
              <a:gd name="T61" fmla="*/ 79375 h 55"/>
              <a:gd name="T62" fmla="*/ 207963 w 162"/>
              <a:gd name="T63" fmla="*/ 80962 h 55"/>
              <a:gd name="T64" fmla="*/ 203200 w 162"/>
              <a:gd name="T65" fmla="*/ 84137 h 55"/>
              <a:gd name="T66" fmla="*/ 200025 w 162"/>
              <a:gd name="T67" fmla="*/ 87312 h 55"/>
              <a:gd name="T68" fmla="*/ 0 w 162"/>
              <a:gd name="T69" fmla="*/ 25400 h 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5"/>
              <a:gd name="T107" fmla="*/ 162 w 162"/>
              <a:gd name="T108" fmla="*/ 55 h 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5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2" y="16"/>
                </a:lnTo>
                <a:lnTo>
                  <a:pt x="4" y="15"/>
                </a:lnTo>
                <a:lnTo>
                  <a:pt x="7" y="15"/>
                </a:lnTo>
                <a:lnTo>
                  <a:pt x="10" y="15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9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2"/>
                </a:lnTo>
                <a:lnTo>
                  <a:pt x="43" y="0"/>
                </a:lnTo>
                <a:lnTo>
                  <a:pt x="162" y="28"/>
                </a:lnTo>
                <a:lnTo>
                  <a:pt x="161" y="29"/>
                </a:lnTo>
                <a:lnTo>
                  <a:pt x="159" y="30"/>
                </a:lnTo>
                <a:lnTo>
                  <a:pt x="158" y="32"/>
                </a:lnTo>
                <a:lnTo>
                  <a:pt x="157" y="33"/>
                </a:lnTo>
                <a:lnTo>
                  <a:pt x="155" y="35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50"/>
                </a:lnTo>
                <a:lnTo>
                  <a:pt x="131" y="51"/>
                </a:lnTo>
                <a:lnTo>
                  <a:pt x="128" y="53"/>
                </a:lnTo>
                <a:lnTo>
                  <a:pt x="126" y="55"/>
                </a:lnTo>
                <a:lnTo>
                  <a:pt x="0" y="1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1" name="Freeform 224"/>
          <p:cNvSpPr>
            <a:spLocks/>
          </p:cNvSpPr>
          <p:nvPr/>
        </p:nvSpPr>
        <p:spPr bwMode="auto">
          <a:xfrm>
            <a:off x="2355750" y="4487987"/>
            <a:ext cx="90488" cy="41275"/>
          </a:xfrm>
          <a:custGeom>
            <a:avLst/>
            <a:gdLst>
              <a:gd name="T0" fmla="*/ 9525 w 57"/>
              <a:gd name="T1" fmla="*/ 41275 h 26"/>
              <a:gd name="T2" fmla="*/ 90488 w 57"/>
              <a:gd name="T3" fmla="*/ 17463 h 26"/>
              <a:gd name="T4" fmla="*/ 39688 w 57"/>
              <a:gd name="T5" fmla="*/ 0 h 26"/>
              <a:gd name="T6" fmla="*/ 0 w 57"/>
              <a:gd name="T7" fmla="*/ 6350 h 26"/>
              <a:gd name="T8" fmla="*/ 0 w 57"/>
              <a:gd name="T9" fmla="*/ 39688 h 26"/>
              <a:gd name="T10" fmla="*/ 9525 w 57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2" name="Freeform 225"/>
          <p:cNvSpPr>
            <a:spLocks/>
          </p:cNvSpPr>
          <p:nvPr/>
        </p:nvSpPr>
        <p:spPr bwMode="auto">
          <a:xfrm>
            <a:off x="2116038" y="4313362"/>
            <a:ext cx="50800" cy="195262"/>
          </a:xfrm>
          <a:custGeom>
            <a:avLst/>
            <a:gdLst>
              <a:gd name="T0" fmla="*/ 50800 w 32"/>
              <a:gd name="T1" fmla="*/ 4762 h 123"/>
              <a:gd name="T2" fmla="*/ 50800 w 32"/>
              <a:gd name="T3" fmla="*/ 4762 h 123"/>
              <a:gd name="T4" fmla="*/ 49212 w 32"/>
              <a:gd name="T5" fmla="*/ 4762 h 123"/>
              <a:gd name="T6" fmla="*/ 49212 w 32"/>
              <a:gd name="T7" fmla="*/ 4762 h 123"/>
              <a:gd name="T8" fmla="*/ 46037 w 32"/>
              <a:gd name="T9" fmla="*/ 3175 h 123"/>
              <a:gd name="T10" fmla="*/ 42862 w 32"/>
              <a:gd name="T11" fmla="*/ 3175 h 123"/>
              <a:gd name="T12" fmla="*/ 41275 w 32"/>
              <a:gd name="T13" fmla="*/ 3175 h 123"/>
              <a:gd name="T14" fmla="*/ 38100 w 32"/>
              <a:gd name="T15" fmla="*/ 0 h 123"/>
              <a:gd name="T16" fmla="*/ 34925 w 32"/>
              <a:gd name="T17" fmla="*/ 0 h 123"/>
              <a:gd name="T18" fmla="*/ 31750 w 32"/>
              <a:gd name="T19" fmla="*/ 0 h 123"/>
              <a:gd name="T20" fmla="*/ 28575 w 32"/>
              <a:gd name="T21" fmla="*/ 0 h 123"/>
              <a:gd name="T22" fmla="*/ 22225 w 32"/>
              <a:gd name="T23" fmla="*/ 0 h 123"/>
              <a:gd name="T24" fmla="*/ 19050 w 32"/>
              <a:gd name="T25" fmla="*/ 0 h 123"/>
              <a:gd name="T26" fmla="*/ 15875 w 32"/>
              <a:gd name="T27" fmla="*/ 3175 h 123"/>
              <a:gd name="T28" fmla="*/ 9525 w 32"/>
              <a:gd name="T29" fmla="*/ 4762 h 123"/>
              <a:gd name="T30" fmla="*/ 6350 w 32"/>
              <a:gd name="T31" fmla="*/ 6350 h 123"/>
              <a:gd name="T32" fmla="*/ 0 w 32"/>
              <a:gd name="T33" fmla="*/ 9525 h 123"/>
              <a:gd name="T34" fmla="*/ 0 w 32"/>
              <a:gd name="T35" fmla="*/ 195262 h 123"/>
              <a:gd name="T36" fmla="*/ 1588 w 32"/>
              <a:gd name="T37" fmla="*/ 195262 h 123"/>
              <a:gd name="T38" fmla="*/ 1588 w 32"/>
              <a:gd name="T39" fmla="*/ 195262 h 123"/>
              <a:gd name="T40" fmla="*/ 4762 w 32"/>
              <a:gd name="T41" fmla="*/ 195262 h 123"/>
              <a:gd name="T42" fmla="*/ 6350 w 32"/>
              <a:gd name="T43" fmla="*/ 195262 h 123"/>
              <a:gd name="T44" fmla="*/ 7937 w 32"/>
              <a:gd name="T45" fmla="*/ 195262 h 123"/>
              <a:gd name="T46" fmla="*/ 11112 w 32"/>
              <a:gd name="T47" fmla="*/ 193675 h 123"/>
              <a:gd name="T48" fmla="*/ 12700 w 32"/>
              <a:gd name="T49" fmla="*/ 193675 h 123"/>
              <a:gd name="T50" fmla="*/ 17462 w 32"/>
              <a:gd name="T51" fmla="*/ 193675 h 123"/>
              <a:gd name="T52" fmla="*/ 20637 w 32"/>
              <a:gd name="T53" fmla="*/ 192087 h 123"/>
              <a:gd name="T54" fmla="*/ 23812 w 32"/>
              <a:gd name="T55" fmla="*/ 190500 h 123"/>
              <a:gd name="T56" fmla="*/ 28575 w 32"/>
              <a:gd name="T57" fmla="*/ 190500 h 123"/>
              <a:gd name="T58" fmla="*/ 33337 w 32"/>
              <a:gd name="T59" fmla="*/ 187325 h 123"/>
              <a:gd name="T60" fmla="*/ 38100 w 32"/>
              <a:gd name="T61" fmla="*/ 184150 h 123"/>
              <a:gd name="T62" fmla="*/ 41275 w 32"/>
              <a:gd name="T63" fmla="*/ 182562 h 123"/>
              <a:gd name="T64" fmla="*/ 46037 w 32"/>
              <a:gd name="T65" fmla="*/ 180975 h 123"/>
              <a:gd name="T66" fmla="*/ 50800 w 32"/>
              <a:gd name="T67" fmla="*/ 176212 h 123"/>
              <a:gd name="T68" fmla="*/ 50800 w 32"/>
              <a:gd name="T69" fmla="*/ 4762 h 1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3"/>
              <a:gd name="T107" fmla="*/ 32 w 32"/>
              <a:gd name="T108" fmla="*/ 123 h 1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3">
                <a:moveTo>
                  <a:pt x="32" y="3"/>
                </a:moveTo>
                <a:lnTo>
                  <a:pt x="32" y="3"/>
                </a:lnTo>
                <a:lnTo>
                  <a:pt x="31" y="3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10" y="2"/>
                </a:lnTo>
                <a:lnTo>
                  <a:pt x="6" y="3"/>
                </a:lnTo>
                <a:lnTo>
                  <a:pt x="4" y="4"/>
                </a:lnTo>
                <a:lnTo>
                  <a:pt x="0" y="6"/>
                </a:lnTo>
                <a:lnTo>
                  <a:pt x="0" y="123"/>
                </a:lnTo>
                <a:lnTo>
                  <a:pt x="1" y="123"/>
                </a:lnTo>
                <a:lnTo>
                  <a:pt x="3" y="123"/>
                </a:lnTo>
                <a:lnTo>
                  <a:pt x="4" y="123"/>
                </a:lnTo>
                <a:lnTo>
                  <a:pt x="5" y="123"/>
                </a:lnTo>
                <a:lnTo>
                  <a:pt x="7" y="122"/>
                </a:lnTo>
                <a:lnTo>
                  <a:pt x="8" y="122"/>
                </a:lnTo>
                <a:lnTo>
                  <a:pt x="11" y="122"/>
                </a:lnTo>
                <a:lnTo>
                  <a:pt x="13" y="121"/>
                </a:lnTo>
                <a:lnTo>
                  <a:pt x="15" y="120"/>
                </a:lnTo>
                <a:lnTo>
                  <a:pt x="18" y="120"/>
                </a:lnTo>
                <a:lnTo>
                  <a:pt x="21" y="118"/>
                </a:lnTo>
                <a:lnTo>
                  <a:pt x="24" y="116"/>
                </a:lnTo>
                <a:lnTo>
                  <a:pt x="26" y="115"/>
                </a:lnTo>
                <a:lnTo>
                  <a:pt x="29" y="114"/>
                </a:lnTo>
                <a:lnTo>
                  <a:pt x="32" y="111"/>
                </a:lnTo>
                <a:lnTo>
                  <a:pt x="32" y="3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3" name="Freeform 226"/>
          <p:cNvSpPr>
            <a:spLocks/>
          </p:cNvSpPr>
          <p:nvPr/>
        </p:nvSpPr>
        <p:spPr bwMode="auto">
          <a:xfrm>
            <a:off x="2117625" y="4316537"/>
            <a:ext cx="42863" cy="165100"/>
          </a:xfrm>
          <a:custGeom>
            <a:avLst/>
            <a:gdLst>
              <a:gd name="T0" fmla="*/ 42863 w 27"/>
              <a:gd name="T1" fmla="*/ 3175 h 104"/>
              <a:gd name="T2" fmla="*/ 42863 w 27"/>
              <a:gd name="T3" fmla="*/ 3175 h 104"/>
              <a:gd name="T4" fmla="*/ 41275 w 27"/>
              <a:gd name="T5" fmla="*/ 3175 h 104"/>
              <a:gd name="T6" fmla="*/ 41275 w 27"/>
              <a:gd name="T7" fmla="*/ 1588 h 104"/>
              <a:gd name="T8" fmla="*/ 39688 w 27"/>
              <a:gd name="T9" fmla="*/ 1588 h 104"/>
              <a:gd name="T10" fmla="*/ 38100 w 27"/>
              <a:gd name="T11" fmla="*/ 1588 h 104"/>
              <a:gd name="T12" fmla="*/ 36513 w 27"/>
              <a:gd name="T13" fmla="*/ 0 h 104"/>
              <a:gd name="T14" fmla="*/ 31750 w 27"/>
              <a:gd name="T15" fmla="*/ 0 h 104"/>
              <a:gd name="T16" fmla="*/ 30163 w 27"/>
              <a:gd name="T17" fmla="*/ 0 h 104"/>
              <a:gd name="T18" fmla="*/ 26988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5875 w 27"/>
              <a:gd name="T25" fmla="*/ 0 h 104"/>
              <a:gd name="T26" fmla="*/ 14288 w 27"/>
              <a:gd name="T27" fmla="*/ 1588 h 104"/>
              <a:gd name="T28" fmla="*/ 7938 w 27"/>
              <a:gd name="T29" fmla="*/ 3175 h 104"/>
              <a:gd name="T30" fmla="*/ 4763 w 27"/>
              <a:gd name="T31" fmla="*/ 4763 h 104"/>
              <a:gd name="T32" fmla="*/ 0 w 27"/>
              <a:gd name="T33" fmla="*/ 6350 h 104"/>
              <a:gd name="T34" fmla="*/ 0 w 27"/>
              <a:gd name="T35" fmla="*/ 165100 h 104"/>
              <a:gd name="T36" fmla="*/ 0 w 27"/>
              <a:gd name="T37" fmla="*/ 165100 h 104"/>
              <a:gd name="T38" fmla="*/ 3175 w 27"/>
              <a:gd name="T39" fmla="*/ 165100 h 104"/>
              <a:gd name="T40" fmla="*/ 3175 w 27"/>
              <a:gd name="T41" fmla="*/ 161925 h 104"/>
              <a:gd name="T42" fmla="*/ 4763 w 27"/>
              <a:gd name="T43" fmla="*/ 161925 h 104"/>
              <a:gd name="T44" fmla="*/ 6350 w 27"/>
              <a:gd name="T45" fmla="*/ 161925 h 104"/>
              <a:gd name="T46" fmla="*/ 9525 w 27"/>
              <a:gd name="T47" fmla="*/ 161925 h 104"/>
              <a:gd name="T48" fmla="*/ 11113 w 27"/>
              <a:gd name="T49" fmla="*/ 161925 h 104"/>
              <a:gd name="T50" fmla="*/ 15875 w 27"/>
              <a:gd name="T51" fmla="*/ 160338 h 104"/>
              <a:gd name="T52" fmla="*/ 17463 w 27"/>
              <a:gd name="T53" fmla="*/ 160338 h 104"/>
              <a:gd name="T54" fmla="*/ 20638 w 27"/>
              <a:gd name="T55" fmla="*/ 158750 h 104"/>
              <a:gd name="T56" fmla="*/ 25400 w 27"/>
              <a:gd name="T57" fmla="*/ 157163 h 104"/>
              <a:gd name="T58" fmla="*/ 28575 w 27"/>
              <a:gd name="T59" fmla="*/ 157163 h 104"/>
              <a:gd name="T60" fmla="*/ 31750 w 27"/>
              <a:gd name="T61" fmla="*/ 155575 h 104"/>
              <a:gd name="T62" fmla="*/ 36513 w 27"/>
              <a:gd name="T63" fmla="*/ 152400 h 104"/>
              <a:gd name="T64" fmla="*/ 39688 w 27"/>
              <a:gd name="T65" fmla="*/ 149225 h 104"/>
              <a:gd name="T66" fmla="*/ 42863 w 27"/>
              <a:gd name="T67" fmla="*/ 147638 h 104"/>
              <a:gd name="T68" fmla="*/ 42863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2" y="102"/>
                </a:lnTo>
                <a:lnTo>
                  <a:pt x="3" y="102"/>
                </a:lnTo>
                <a:lnTo>
                  <a:pt x="4" y="102"/>
                </a:lnTo>
                <a:lnTo>
                  <a:pt x="6" y="102"/>
                </a:lnTo>
                <a:lnTo>
                  <a:pt x="7" y="102"/>
                </a:lnTo>
                <a:lnTo>
                  <a:pt x="10" y="101"/>
                </a:lnTo>
                <a:lnTo>
                  <a:pt x="11" y="101"/>
                </a:lnTo>
                <a:lnTo>
                  <a:pt x="13" y="100"/>
                </a:lnTo>
                <a:lnTo>
                  <a:pt x="16" y="99"/>
                </a:lnTo>
                <a:lnTo>
                  <a:pt x="18" y="99"/>
                </a:lnTo>
                <a:lnTo>
                  <a:pt x="20" y="98"/>
                </a:lnTo>
                <a:lnTo>
                  <a:pt x="23" y="96"/>
                </a:lnTo>
                <a:lnTo>
                  <a:pt x="25" y="94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4" name="Freeform 227"/>
          <p:cNvSpPr>
            <a:spLocks/>
          </p:cNvSpPr>
          <p:nvPr/>
        </p:nvSpPr>
        <p:spPr bwMode="auto">
          <a:xfrm>
            <a:off x="2120800" y="4318124"/>
            <a:ext cx="34925" cy="133350"/>
          </a:xfrm>
          <a:custGeom>
            <a:avLst/>
            <a:gdLst>
              <a:gd name="T0" fmla="*/ 34925 w 22"/>
              <a:gd name="T1" fmla="*/ 1588 h 84"/>
              <a:gd name="T2" fmla="*/ 34925 w 22"/>
              <a:gd name="T3" fmla="*/ 1588 h 84"/>
              <a:gd name="T4" fmla="*/ 33338 w 22"/>
              <a:gd name="T5" fmla="*/ 1588 h 84"/>
              <a:gd name="T6" fmla="*/ 33338 w 22"/>
              <a:gd name="T7" fmla="*/ 1588 h 84"/>
              <a:gd name="T8" fmla="*/ 30163 w 22"/>
              <a:gd name="T9" fmla="*/ 1588 h 84"/>
              <a:gd name="T10" fmla="*/ 28575 w 22"/>
              <a:gd name="T11" fmla="*/ 0 h 84"/>
              <a:gd name="T12" fmla="*/ 26988 w 22"/>
              <a:gd name="T13" fmla="*/ 0 h 84"/>
              <a:gd name="T14" fmla="*/ 25400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7463 w 22"/>
              <a:gd name="T21" fmla="*/ 0 h 84"/>
              <a:gd name="T22" fmla="*/ 14288 w 22"/>
              <a:gd name="T23" fmla="*/ 0 h 84"/>
              <a:gd name="T24" fmla="*/ 12700 w 22"/>
              <a:gd name="T25" fmla="*/ 0 h 84"/>
              <a:gd name="T26" fmla="*/ 7938 w 22"/>
              <a:gd name="T27" fmla="*/ 0 h 84"/>
              <a:gd name="T28" fmla="*/ 4762 w 22"/>
              <a:gd name="T29" fmla="*/ 1588 h 84"/>
              <a:gd name="T30" fmla="*/ 3175 w 22"/>
              <a:gd name="T31" fmla="*/ 3175 h 84"/>
              <a:gd name="T32" fmla="*/ 0 w 22"/>
              <a:gd name="T33" fmla="*/ 4762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3175 w 22"/>
              <a:gd name="T43" fmla="*/ 133350 h 84"/>
              <a:gd name="T44" fmla="*/ 4762 w 22"/>
              <a:gd name="T45" fmla="*/ 133350 h 84"/>
              <a:gd name="T46" fmla="*/ 6350 w 22"/>
              <a:gd name="T47" fmla="*/ 131763 h 84"/>
              <a:gd name="T48" fmla="*/ 7938 w 22"/>
              <a:gd name="T49" fmla="*/ 131763 h 84"/>
              <a:gd name="T50" fmla="*/ 11112 w 22"/>
              <a:gd name="T51" fmla="*/ 131763 h 84"/>
              <a:gd name="T52" fmla="*/ 14288 w 22"/>
              <a:gd name="T53" fmla="*/ 128588 h 84"/>
              <a:gd name="T54" fmla="*/ 15875 w 22"/>
              <a:gd name="T55" fmla="*/ 128588 h 84"/>
              <a:gd name="T56" fmla="*/ 19050 w 22"/>
              <a:gd name="T57" fmla="*/ 127000 h 84"/>
              <a:gd name="T58" fmla="*/ 22225 w 22"/>
              <a:gd name="T59" fmla="*/ 127000 h 84"/>
              <a:gd name="T60" fmla="*/ 25400 w 22"/>
              <a:gd name="T61" fmla="*/ 125413 h 84"/>
              <a:gd name="T62" fmla="*/ 28575 w 22"/>
              <a:gd name="T63" fmla="*/ 123825 h 84"/>
              <a:gd name="T64" fmla="*/ 30163 w 22"/>
              <a:gd name="T65" fmla="*/ 122238 h 84"/>
              <a:gd name="T66" fmla="*/ 34925 w 22"/>
              <a:gd name="T67" fmla="*/ 120650 h 84"/>
              <a:gd name="T68" fmla="*/ 34925 w 22"/>
              <a:gd name="T69" fmla="*/ 1588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1"/>
                </a:moveTo>
                <a:lnTo>
                  <a:pt x="22" y="1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5" y="83"/>
                </a:lnTo>
                <a:lnTo>
                  <a:pt x="7" y="83"/>
                </a:lnTo>
                <a:lnTo>
                  <a:pt x="9" y="81"/>
                </a:lnTo>
                <a:lnTo>
                  <a:pt x="10" y="81"/>
                </a:lnTo>
                <a:lnTo>
                  <a:pt x="12" y="80"/>
                </a:lnTo>
                <a:lnTo>
                  <a:pt x="14" y="80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1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5" name="Freeform 228"/>
          <p:cNvSpPr>
            <a:spLocks/>
          </p:cNvSpPr>
          <p:nvPr/>
        </p:nvSpPr>
        <p:spPr bwMode="auto">
          <a:xfrm>
            <a:off x="2122388" y="4318124"/>
            <a:ext cx="26987" cy="103188"/>
          </a:xfrm>
          <a:custGeom>
            <a:avLst/>
            <a:gdLst>
              <a:gd name="T0" fmla="*/ 26987 w 17"/>
              <a:gd name="T1" fmla="*/ 3175 h 65"/>
              <a:gd name="T2" fmla="*/ 26987 w 17"/>
              <a:gd name="T3" fmla="*/ 3175 h 65"/>
              <a:gd name="T4" fmla="*/ 25400 w 17"/>
              <a:gd name="T5" fmla="*/ 1588 h 65"/>
              <a:gd name="T6" fmla="*/ 22225 w 17"/>
              <a:gd name="T7" fmla="*/ 1588 h 65"/>
              <a:gd name="T8" fmla="*/ 17462 w 17"/>
              <a:gd name="T9" fmla="*/ 1588 h 65"/>
              <a:gd name="T10" fmla="*/ 14287 w 17"/>
              <a:gd name="T11" fmla="*/ 0 h 65"/>
              <a:gd name="T12" fmla="*/ 9525 w 17"/>
              <a:gd name="T13" fmla="*/ 1588 h 65"/>
              <a:gd name="T14" fmla="*/ 3175 w 17"/>
              <a:gd name="T15" fmla="*/ 3175 h 65"/>
              <a:gd name="T16" fmla="*/ 0 w 17"/>
              <a:gd name="T17" fmla="*/ 4763 h 65"/>
              <a:gd name="T18" fmla="*/ 0 w 17"/>
              <a:gd name="T19" fmla="*/ 103188 h 65"/>
              <a:gd name="T20" fmla="*/ 0 w 17"/>
              <a:gd name="T21" fmla="*/ 103188 h 65"/>
              <a:gd name="T22" fmla="*/ 1587 w 17"/>
              <a:gd name="T23" fmla="*/ 103188 h 65"/>
              <a:gd name="T24" fmla="*/ 4762 w 17"/>
              <a:gd name="T25" fmla="*/ 103188 h 65"/>
              <a:gd name="T26" fmla="*/ 9525 w 17"/>
              <a:gd name="T27" fmla="*/ 101600 h 65"/>
              <a:gd name="T28" fmla="*/ 12700 w 17"/>
              <a:gd name="T29" fmla="*/ 101600 h 65"/>
              <a:gd name="T30" fmla="*/ 17462 w 17"/>
              <a:gd name="T31" fmla="*/ 100013 h 65"/>
              <a:gd name="T32" fmla="*/ 22225 w 17"/>
              <a:gd name="T33" fmla="*/ 95250 h 65"/>
              <a:gd name="T34" fmla="*/ 26987 w 17"/>
              <a:gd name="T35" fmla="*/ 92075 h 65"/>
              <a:gd name="T36" fmla="*/ 26987 w 17"/>
              <a:gd name="T37" fmla="*/ 317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2"/>
                </a:moveTo>
                <a:lnTo>
                  <a:pt x="17" y="2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0" y="3"/>
                </a:lnTo>
                <a:lnTo>
                  <a:pt x="0" y="65"/>
                </a:lnTo>
                <a:lnTo>
                  <a:pt x="1" y="65"/>
                </a:lnTo>
                <a:lnTo>
                  <a:pt x="3" y="65"/>
                </a:lnTo>
                <a:lnTo>
                  <a:pt x="6" y="64"/>
                </a:lnTo>
                <a:lnTo>
                  <a:pt x="8" y="64"/>
                </a:lnTo>
                <a:lnTo>
                  <a:pt x="11" y="63"/>
                </a:lnTo>
                <a:lnTo>
                  <a:pt x="14" y="60"/>
                </a:lnTo>
                <a:lnTo>
                  <a:pt x="17" y="58"/>
                </a:lnTo>
                <a:lnTo>
                  <a:pt x="17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6" name="Freeform 229"/>
          <p:cNvSpPr>
            <a:spLocks/>
          </p:cNvSpPr>
          <p:nvPr/>
        </p:nvSpPr>
        <p:spPr bwMode="auto">
          <a:xfrm>
            <a:off x="2122388" y="4319712"/>
            <a:ext cx="22225" cy="74612"/>
          </a:xfrm>
          <a:custGeom>
            <a:avLst/>
            <a:gdLst>
              <a:gd name="T0" fmla="*/ 22225 w 14"/>
              <a:gd name="T1" fmla="*/ 1587 h 47"/>
              <a:gd name="T2" fmla="*/ 22225 w 14"/>
              <a:gd name="T3" fmla="*/ 1587 h 47"/>
              <a:gd name="T4" fmla="*/ 20638 w 14"/>
              <a:gd name="T5" fmla="*/ 1587 h 47"/>
              <a:gd name="T6" fmla="*/ 17463 w 14"/>
              <a:gd name="T7" fmla="*/ 1587 h 47"/>
              <a:gd name="T8" fmla="*/ 14288 w 14"/>
              <a:gd name="T9" fmla="*/ 0 h 47"/>
              <a:gd name="T10" fmla="*/ 12700 w 14"/>
              <a:gd name="T11" fmla="*/ 0 h 47"/>
              <a:gd name="T12" fmla="*/ 9525 w 14"/>
              <a:gd name="T13" fmla="*/ 1587 h 47"/>
              <a:gd name="T14" fmla="*/ 3175 w 14"/>
              <a:gd name="T15" fmla="*/ 1587 h 47"/>
              <a:gd name="T16" fmla="*/ 0 w 14"/>
              <a:gd name="T17" fmla="*/ 4762 h 47"/>
              <a:gd name="T18" fmla="*/ 0 w 14"/>
              <a:gd name="T19" fmla="*/ 74612 h 47"/>
              <a:gd name="T20" fmla="*/ 1588 w 14"/>
              <a:gd name="T21" fmla="*/ 74612 h 47"/>
              <a:gd name="T22" fmla="*/ 1588 w 14"/>
              <a:gd name="T23" fmla="*/ 71437 h 47"/>
              <a:gd name="T24" fmla="*/ 4763 w 14"/>
              <a:gd name="T25" fmla="*/ 71437 h 47"/>
              <a:gd name="T26" fmla="*/ 6350 w 14"/>
              <a:gd name="T27" fmla="*/ 71437 h 47"/>
              <a:gd name="T28" fmla="*/ 11113 w 14"/>
              <a:gd name="T29" fmla="*/ 69850 h 47"/>
              <a:gd name="T30" fmla="*/ 14288 w 14"/>
              <a:gd name="T31" fmla="*/ 69850 h 47"/>
              <a:gd name="T32" fmla="*/ 17463 w 14"/>
              <a:gd name="T33" fmla="*/ 68262 h 47"/>
              <a:gd name="T34" fmla="*/ 22225 w 14"/>
              <a:gd name="T35" fmla="*/ 65087 h 47"/>
              <a:gd name="T36" fmla="*/ 22225 w 14"/>
              <a:gd name="T37" fmla="*/ 1587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7"/>
              <a:gd name="T59" fmla="*/ 14 w 14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7">
                <a:moveTo>
                  <a:pt x="14" y="1"/>
                </a:move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2" y="1"/>
                </a:lnTo>
                <a:lnTo>
                  <a:pt x="0" y="3"/>
                </a:lnTo>
                <a:lnTo>
                  <a:pt x="0" y="47"/>
                </a:lnTo>
                <a:lnTo>
                  <a:pt x="1" y="47"/>
                </a:lnTo>
                <a:lnTo>
                  <a:pt x="1" y="45"/>
                </a:lnTo>
                <a:lnTo>
                  <a:pt x="3" y="45"/>
                </a:lnTo>
                <a:lnTo>
                  <a:pt x="4" y="45"/>
                </a:lnTo>
                <a:lnTo>
                  <a:pt x="7" y="44"/>
                </a:lnTo>
                <a:lnTo>
                  <a:pt x="9" y="44"/>
                </a:lnTo>
                <a:lnTo>
                  <a:pt x="11" y="43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7" name="Freeform 230"/>
          <p:cNvSpPr>
            <a:spLocks/>
          </p:cNvSpPr>
          <p:nvPr/>
        </p:nvSpPr>
        <p:spPr bwMode="auto">
          <a:xfrm>
            <a:off x="2123975" y="4321299"/>
            <a:ext cx="14288" cy="42863"/>
          </a:xfrm>
          <a:custGeom>
            <a:avLst/>
            <a:gdLst>
              <a:gd name="T0" fmla="*/ 14288 w 9"/>
              <a:gd name="T1" fmla="*/ 1588 h 27"/>
              <a:gd name="T2" fmla="*/ 14288 w 9"/>
              <a:gd name="T3" fmla="*/ 1588 h 27"/>
              <a:gd name="T4" fmla="*/ 12700 w 9"/>
              <a:gd name="T5" fmla="*/ 1588 h 27"/>
              <a:gd name="T6" fmla="*/ 11113 w 9"/>
              <a:gd name="T7" fmla="*/ 1588 h 27"/>
              <a:gd name="T8" fmla="*/ 9525 w 9"/>
              <a:gd name="T9" fmla="*/ 0 h 27"/>
              <a:gd name="T10" fmla="*/ 7938 w 9"/>
              <a:gd name="T11" fmla="*/ 0 h 27"/>
              <a:gd name="T12" fmla="*/ 4763 w 9"/>
              <a:gd name="T13" fmla="*/ 0 h 27"/>
              <a:gd name="T14" fmla="*/ 1588 w 9"/>
              <a:gd name="T15" fmla="*/ 1588 h 27"/>
              <a:gd name="T16" fmla="*/ 0 w 9"/>
              <a:gd name="T17" fmla="*/ 3175 h 27"/>
              <a:gd name="T18" fmla="*/ 0 w 9"/>
              <a:gd name="T19" fmla="*/ 42863 h 27"/>
              <a:gd name="T20" fmla="*/ 0 w 9"/>
              <a:gd name="T21" fmla="*/ 42863 h 27"/>
              <a:gd name="T22" fmla="*/ 1588 w 9"/>
              <a:gd name="T23" fmla="*/ 42863 h 27"/>
              <a:gd name="T24" fmla="*/ 3175 w 9"/>
              <a:gd name="T25" fmla="*/ 42863 h 27"/>
              <a:gd name="T26" fmla="*/ 4763 w 9"/>
              <a:gd name="T27" fmla="*/ 42863 h 27"/>
              <a:gd name="T28" fmla="*/ 7938 w 9"/>
              <a:gd name="T29" fmla="*/ 41275 h 27"/>
              <a:gd name="T30" fmla="*/ 9525 w 9"/>
              <a:gd name="T31" fmla="*/ 41275 h 27"/>
              <a:gd name="T32" fmla="*/ 12700 w 9"/>
              <a:gd name="T33" fmla="*/ 39688 h 27"/>
              <a:gd name="T34" fmla="*/ 14288 w 9"/>
              <a:gd name="T35" fmla="*/ 36513 h 27"/>
              <a:gd name="T36" fmla="*/ 14288 w 9"/>
              <a:gd name="T37" fmla="*/ 1588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6" y="26"/>
                </a:lnTo>
                <a:lnTo>
                  <a:pt x="8" y="25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8" name="Freeform 231"/>
          <p:cNvSpPr>
            <a:spLocks/>
          </p:cNvSpPr>
          <p:nvPr/>
        </p:nvSpPr>
        <p:spPr bwMode="auto">
          <a:xfrm>
            <a:off x="2300188" y="4443537"/>
            <a:ext cx="22225" cy="20637"/>
          </a:xfrm>
          <a:custGeom>
            <a:avLst/>
            <a:gdLst>
              <a:gd name="T0" fmla="*/ 11113 w 14"/>
              <a:gd name="T1" fmla="*/ 20637 h 13"/>
              <a:gd name="T2" fmla="*/ 12700 w 14"/>
              <a:gd name="T3" fmla="*/ 20637 h 13"/>
              <a:gd name="T4" fmla="*/ 14288 w 14"/>
              <a:gd name="T5" fmla="*/ 20637 h 13"/>
              <a:gd name="T6" fmla="*/ 15875 w 14"/>
              <a:gd name="T7" fmla="*/ 19050 h 13"/>
              <a:gd name="T8" fmla="*/ 17463 w 14"/>
              <a:gd name="T9" fmla="*/ 17462 h 13"/>
              <a:gd name="T10" fmla="*/ 20638 w 14"/>
              <a:gd name="T11" fmla="*/ 17462 h 13"/>
              <a:gd name="T12" fmla="*/ 20638 w 14"/>
              <a:gd name="T13" fmla="*/ 14287 h 13"/>
              <a:gd name="T14" fmla="*/ 22225 w 14"/>
              <a:gd name="T15" fmla="*/ 11112 h 13"/>
              <a:gd name="T16" fmla="*/ 22225 w 14"/>
              <a:gd name="T17" fmla="*/ 9525 h 13"/>
              <a:gd name="T18" fmla="*/ 22225 w 14"/>
              <a:gd name="T19" fmla="*/ 7937 h 13"/>
              <a:gd name="T20" fmla="*/ 20638 w 14"/>
              <a:gd name="T21" fmla="*/ 6350 h 13"/>
              <a:gd name="T22" fmla="*/ 20638 w 14"/>
              <a:gd name="T23" fmla="*/ 3175 h 13"/>
              <a:gd name="T24" fmla="*/ 17463 w 14"/>
              <a:gd name="T25" fmla="*/ 1587 h 13"/>
              <a:gd name="T26" fmla="*/ 15875 w 14"/>
              <a:gd name="T27" fmla="*/ 0 h 13"/>
              <a:gd name="T28" fmla="*/ 14288 w 14"/>
              <a:gd name="T29" fmla="*/ 0 h 13"/>
              <a:gd name="T30" fmla="*/ 12700 w 14"/>
              <a:gd name="T31" fmla="*/ 0 h 13"/>
              <a:gd name="T32" fmla="*/ 11113 w 14"/>
              <a:gd name="T33" fmla="*/ 0 h 13"/>
              <a:gd name="T34" fmla="*/ 9525 w 14"/>
              <a:gd name="T35" fmla="*/ 0 h 13"/>
              <a:gd name="T36" fmla="*/ 6350 w 14"/>
              <a:gd name="T37" fmla="*/ 0 h 13"/>
              <a:gd name="T38" fmla="*/ 4763 w 14"/>
              <a:gd name="T39" fmla="*/ 0 h 13"/>
              <a:gd name="T40" fmla="*/ 3175 w 14"/>
              <a:gd name="T41" fmla="*/ 1587 h 13"/>
              <a:gd name="T42" fmla="*/ 1588 w 14"/>
              <a:gd name="T43" fmla="*/ 3175 h 13"/>
              <a:gd name="T44" fmla="*/ 1588 w 14"/>
              <a:gd name="T45" fmla="*/ 6350 h 13"/>
              <a:gd name="T46" fmla="*/ 0 w 14"/>
              <a:gd name="T47" fmla="*/ 7937 h 13"/>
              <a:gd name="T48" fmla="*/ 0 w 14"/>
              <a:gd name="T49" fmla="*/ 9525 h 13"/>
              <a:gd name="T50" fmla="*/ 0 w 14"/>
              <a:gd name="T51" fmla="*/ 11112 h 13"/>
              <a:gd name="T52" fmla="*/ 1588 w 14"/>
              <a:gd name="T53" fmla="*/ 14287 h 13"/>
              <a:gd name="T54" fmla="*/ 1588 w 14"/>
              <a:gd name="T55" fmla="*/ 17462 h 13"/>
              <a:gd name="T56" fmla="*/ 3175 w 14"/>
              <a:gd name="T57" fmla="*/ 17462 h 13"/>
              <a:gd name="T58" fmla="*/ 4763 w 14"/>
              <a:gd name="T59" fmla="*/ 19050 h 13"/>
              <a:gd name="T60" fmla="*/ 6350 w 14"/>
              <a:gd name="T61" fmla="*/ 20637 h 13"/>
              <a:gd name="T62" fmla="*/ 9525 w 14"/>
              <a:gd name="T63" fmla="*/ 20637 h 13"/>
              <a:gd name="T64" fmla="*/ 11113 w 14"/>
              <a:gd name="T65" fmla="*/ 20637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3"/>
              <a:gd name="T101" fmla="*/ 14 w 14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3">
                <a:moveTo>
                  <a:pt x="7" y="13"/>
                </a:moveTo>
                <a:lnTo>
                  <a:pt x="8" y="13"/>
                </a:lnTo>
                <a:lnTo>
                  <a:pt x="9" y="13"/>
                </a:lnTo>
                <a:lnTo>
                  <a:pt x="10" y="12"/>
                </a:lnTo>
                <a:lnTo>
                  <a:pt x="11" y="11"/>
                </a:lnTo>
                <a:lnTo>
                  <a:pt x="13" y="11"/>
                </a:lnTo>
                <a:lnTo>
                  <a:pt x="13" y="9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6" y="13"/>
                </a:lnTo>
                <a:lnTo>
                  <a:pt x="7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299" name="Freeform 232"/>
          <p:cNvSpPr>
            <a:spLocks/>
          </p:cNvSpPr>
          <p:nvPr/>
        </p:nvSpPr>
        <p:spPr bwMode="auto">
          <a:xfrm>
            <a:off x="2235100" y="4443537"/>
            <a:ext cx="11113" cy="11112"/>
          </a:xfrm>
          <a:custGeom>
            <a:avLst/>
            <a:gdLst>
              <a:gd name="T0" fmla="*/ 4763 w 7"/>
              <a:gd name="T1" fmla="*/ 11112 h 7"/>
              <a:gd name="T2" fmla="*/ 7938 w 7"/>
              <a:gd name="T3" fmla="*/ 9525 h 7"/>
              <a:gd name="T4" fmla="*/ 9525 w 7"/>
              <a:gd name="T5" fmla="*/ 9525 h 7"/>
              <a:gd name="T6" fmla="*/ 9525 w 7"/>
              <a:gd name="T7" fmla="*/ 7937 h 7"/>
              <a:gd name="T8" fmla="*/ 11113 w 7"/>
              <a:gd name="T9" fmla="*/ 6350 h 7"/>
              <a:gd name="T10" fmla="*/ 9525 w 7"/>
              <a:gd name="T11" fmla="*/ 1587 h 7"/>
              <a:gd name="T12" fmla="*/ 9525 w 7"/>
              <a:gd name="T13" fmla="*/ 1587 h 7"/>
              <a:gd name="T14" fmla="*/ 7938 w 7"/>
              <a:gd name="T15" fmla="*/ 0 h 7"/>
              <a:gd name="T16" fmla="*/ 4763 w 7"/>
              <a:gd name="T17" fmla="*/ 0 h 7"/>
              <a:gd name="T18" fmla="*/ 3175 w 7"/>
              <a:gd name="T19" fmla="*/ 0 h 7"/>
              <a:gd name="T20" fmla="*/ 1588 w 7"/>
              <a:gd name="T21" fmla="*/ 1587 h 7"/>
              <a:gd name="T22" fmla="*/ 0 w 7"/>
              <a:gd name="T23" fmla="*/ 1587 h 7"/>
              <a:gd name="T24" fmla="*/ 0 w 7"/>
              <a:gd name="T25" fmla="*/ 6350 h 7"/>
              <a:gd name="T26" fmla="*/ 0 w 7"/>
              <a:gd name="T27" fmla="*/ 7937 h 7"/>
              <a:gd name="T28" fmla="*/ 1588 w 7"/>
              <a:gd name="T29" fmla="*/ 9525 h 7"/>
              <a:gd name="T30" fmla="*/ 3175 w 7"/>
              <a:gd name="T31" fmla="*/ 9525 h 7"/>
              <a:gd name="T32" fmla="*/ 4763 w 7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0" name="Freeform 233"/>
          <p:cNvSpPr>
            <a:spLocks/>
          </p:cNvSpPr>
          <p:nvPr/>
        </p:nvSpPr>
        <p:spPr bwMode="auto">
          <a:xfrm>
            <a:off x="2254150" y="4443537"/>
            <a:ext cx="7938" cy="11112"/>
          </a:xfrm>
          <a:custGeom>
            <a:avLst/>
            <a:gdLst>
              <a:gd name="T0" fmla="*/ 4763 w 5"/>
              <a:gd name="T1" fmla="*/ 11112 h 7"/>
              <a:gd name="T2" fmla="*/ 6350 w 5"/>
              <a:gd name="T3" fmla="*/ 11112 h 7"/>
              <a:gd name="T4" fmla="*/ 7938 w 5"/>
              <a:gd name="T5" fmla="*/ 9525 h 7"/>
              <a:gd name="T6" fmla="*/ 7938 w 5"/>
              <a:gd name="T7" fmla="*/ 7937 h 7"/>
              <a:gd name="T8" fmla="*/ 7938 w 5"/>
              <a:gd name="T9" fmla="*/ 6350 h 7"/>
              <a:gd name="T10" fmla="*/ 7938 w 5"/>
              <a:gd name="T11" fmla="*/ 3175 h 7"/>
              <a:gd name="T12" fmla="*/ 7938 w 5"/>
              <a:gd name="T13" fmla="*/ 1587 h 7"/>
              <a:gd name="T14" fmla="*/ 6350 w 5"/>
              <a:gd name="T15" fmla="*/ 0 h 7"/>
              <a:gd name="T16" fmla="*/ 4763 w 5"/>
              <a:gd name="T17" fmla="*/ 0 h 7"/>
              <a:gd name="T18" fmla="*/ 3175 w 5"/>
              <a:gd name="T19" fmla="*/ 0 h 7"/>
              <a:gd name="T20" fmla="*/ 1588 w 5"/>
              <a:gd name="T21" fmla="*/ 1587 h 7"/>
              <a:gd name="T22" fmla="*/ 0 w 5"/>
              <a:gd name="T23" fmla="*/ 3175 h 7"/>
              <a:gd name="T24" fmla="*/ 0 w 5"/>
              <a:gd name="T25" fmla="*/ 6350 h 7"/>
              <a:gd name="T26" fmla="*/ 0 w 5"/>
              <a:gd name="T27" fmla="*/ 7937 h 7"/>
              <a:gd name="T28" fmla="*/ 1588 w 5"/>
              <a:gd name="T29" fmla="*/ 9525 h 7"/>
              <a:gd name="T30" fmla="*/ 3175 w 5"/>
              <a:gd name="T31" fmla="*/ 11112 h 7"/>
              <a:gd name="T32" fmla="*/ 4763 w 5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1" name="Freeform 234"/>
          <p:cNvSpPr>
            <a:spLocks/>
          </p:cNvSpPr>
          <p:nvPr/>
        </p:nvSpPr>
        <p:spPr bwMode="auto">
          <a:xfrm>
            <a:off x="2181125" y="4297487"/>
            <a:ext cx="30163" cy="146050"/>
          </a:xfrm>
          <a:custGeom>
            <a:avLst/>
            <a:gdLst>
              <a:gd name="T0" fmla="*/ 9525 w 19"/>
              <a:gd name="T1" fmla="*/ 1588 h 92"/>
              <a:gd name="T2" fmla="*/ 9525 w 19"/>
              <a:gd name="T3" fmla="*/ 4762 h 92"/>
              <a:gd name="T4" fmla="*/ 6350 w 19"/>
              <a:gd name="T5" fmla="*/ 12700 h 92"/>
              <a:gd name="T6" fmla="*/ 3175 w 19"/>
              <a:gd name="T7" fmla="*/ 25400 h 92"/>
              <a:gd name="T8" fmla="*/ 1588 w 19"/>
              <a:gd name="T9" fmla="*/ 44450 h 92"/>
              <a:gd name="T10" fmla="*/ 0 w 19"/>
              <a:gd name="T11" fmla="*/ 65088 h 92"/>
              <a:gd name="T12" fmla="*/ 0 w 19"/>
              <a:gd name="T13" fmla="*/ 88900 h 92"/>
              <a:gd name="T14" fmla="*/ 1588 w 19"/>
              <a:gd name="T15" fmla="*/ 115888 h 92"/>
              <a:gd name="T16" fmla="*/ 7938 w 19"/>
              <a:gd name="T17" fmla="*/ 146050 h 92"/>
              <a:gd name="T18" fmla="*/ 30163 w 19"/>
              <a:gd name="T19" fmla="*/ 144463 h 92"/>
              <a:gd name="T20" fmla="*/ 28575 w 19"/>
              <a:gd name="T21" fmla="*/ 141288 h 92"/>
              <a:gd name="T22" fmla="*/ 25400 w 19"/>
              <a:gd name="T23" fmla="*/ 127000 h 92"/>
              <a:gd name="T24" fmla="*/ 23813 w 19"/>
              <a:gd name="T25" fmla="*/ 111125 h 92"/>
              <a:gd name="T26" fmla="*/ 22225 w 19"/>
              <a:gd name="T27" fmla="*/ 88900 h 92"/>
              <a:gd name="T28" fmla="*/ 20638 w 19"/>
              <a:gd name="T29" fmla="*/ 66675 h 92"/>
              <a:gd name="T30" fmla="*/ 20638 w 19"/>
              <a:gd name="T31" fmla="*/ 42862 h 92"/>
              <a:gd name="T32" fmla="*/ 23813 w 19"/>
              <a:gd name="T33" fmla="*/ 20637 h 92"/>
              <a:gd name="T34" fmla="*/ 30163 w 19"/>
              <a:gd name="T35" fmla="*/ 1588 h 92"/>
              <a:gd name="T36" fmla="*/ 30163 w 19"/>
              <a:gd name="T37" fmla="*/ 0 h 92"/>
              <a:gd name="T38" fmla="*/ 30163 w 19"/>
              <a:gd name="T39" fmla="*/ 0 h 92"/>
              <a:gd name="T40" fmla="*/ 30163 w 19"/>
              <a:gd name="T41" fmla="*/ 0 h 92"/>
              <a:gd name="T42" fmla="*/ 28575 w 19"/>
              <a:gd name="T43" fmla="*/ 0 h 92"/>
              <a:gd name="T44" fmla="*/ 25400 w 19"/>
              <a:gd name="T45" fmla="*/ 0 h 92"/>
              <a:gd name="T46" fmla="*/ 22225 w 19"/>
              <a:gd name="T47" fmla="*/ 0 h 92"/>
              <a:gd name="T48" fmla="*/ 17463 w 19"/>
              <a:gd name="T49" fmla="*/ 0 h 92"/>
              <a:gd name="T50" fmla="*/ 9525 w 19"/>
              <a:gd name="T51" fmla="*/ 1588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3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6"/>
                </a:lnTo>
                <a:lnTo>
                  <a:pt x="1" y="73"/>
                </a:lnTo>
                <a:lnTo>
                  <a:pt x="5" y="92"/>
                </a:lnTo>
                <a:lnTo>
                  <a:pt x="19" y="91"/>
                </a:lnTo>
                <a:lnTo>
                  <a:pt x="18" y="89"/>
                </a:lnTo>
                <a:lnTo>
                  <a:pt x="16" y="80"/>
                </a:lnTo>
                <a:lnTo>
                  <a:pt x="15" y="70"/>
                </a:lnTo>
                <a:lnTo>
                  <a:pt x="14" y="56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2" name="Freeform 235"/>
          <p:cNvSpPr>
            <a:spLocks/>
          </p:cNvSpPr>
          <p:nvPr/>
        </p:nvSpPr>
        <p:spPr bwMode="auto">
          <a:xfrm>
            <a:off x="2336700" y="4278437"/>
            <a:ext cx="42863" cy="163512"/>
          </a:xfrm>
          <a:custGeom>
            <a:avLst/>
            <a:gdLst>
              <a:gd name="T0" fmla="*/ 42863 w 27"/>
              <a:gd name="T1" fmla="*/ 0 h 103"/>
              <a:gd name="T2" fmla="*/ 41275 w 27"/>
              <a:gd name="T3" fmla="*/ 1587 h 103"/>
              <a:gd name="T4" fmla="*/ 39688 w 27"/>
              <a:gd name="T5" fmla="*/ 6350 h 103"/>
              <a:gd name="T6" fmla="*/ 34925 w 27"/>
              <a:gd name="T7" fmla="*/ 14287 h 103"/>
              <a:gd name="T8" fmla="*/ 31750 w 27"/>
              <a:gd name="T9" fmla="*/ 28575 h 103"/>
              <a:gd name="T10" fmla="*/ 28575 w 27"/>
              <a:gd name="T11" fmla="*/ 50800 h 103"/>
              <a:gd name="T12" fmla="*/ 25400 w 27"/>
              <a:gd name="T13" fmla="*/ 77787 h 103"/>
              <a:gd name="T14" fmla="*/ 28575 w 27"/>
              <a:gd name="T15" fmla="*/ 115887 h 103"/>
              <a:gd name="T16" fmla="*/ 31750 w 27"/>
              <a:gd name="T17" fmla="*/ 163512 h 103"/>
              <a:gd name="T18" fmla="*/ 7938 w 27"/>
              <a:gd name="T19" fmla="*/ 163512 h 103"/>
              <a:gd name="T20" fmla="*/ 7938 w 27"/>
              <a:gd name="T21" fmla="*/ 160337 h 103"/>
              <a:gd name="T22" fmla="*/ 6350 w 27"/>
              <a:gd name="T23" fmla="*/ 144462 h 103"/>
              <a:gd name="T24" fmla="*/ 3175 w 27"/>
              <a:gd name="T25" fmla="*/ 127000 h 103"/>
              <a:gd name="T26" fmla="*/ 1588 w 27"/>
              <a:gd name="T27" fmla="*/ 101600 h 103"/>
              <a:gd name="T28" fmla="*/ 0 w 27"/>
              <a:gd name="T29" fmla="*/ 74612 h 103"/>
              <a:gd name="T30" fmla="*/ 1588 w 27"/>
              <a:gd name="T31" fmla="*/ 49212 h 103"/>
              <a:gd name="T32" fmla="*/ 6350 w 27"/>
              <a:gd name="T33" fmla="*/ 22225 h 103"/>
              <a:gd name="T34" fmla="*/ 14288 w 27"/>
              <a:gd name="T35" fmla="*/ 0 h 103"/>
              <a:gd name="T36" fmla="*/ 42863 w 27"/>
              <a:gd name="T37" fmla="*/ 0 h 1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3"/>
              <a:gd name="T59" fmla="*/ 27 w 27"/>
              <a:gd name="T60" fmla="*/ 103 h 1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3">
                <a:moveTo>
                  <a:pt x="27" y="0"/>
                </a:moveTo>
                <a:lnTo>
                  <a:pt x="26" y="1"/>
                </a:lnTo>
                <a:lnTo>
                  <a:pt x="25" y="4"/>
                </a:lnTo>
                <a:lnTo>
                  <a:pt x="22" y="9"/>
                </a:lnTo>
                <a:lnTo>
                  <a:pt x="20" y="18"/>
                </a:lnTo>
                <a:lnTo>
                  <a:pt x="18" y="32"/>
                </a:lnTo>
                <a:lnTo>
                  <a:pt x="16" y="49"/>
                </a:lnTo>
                <a:lnTo>
                  <a:pt x="18" y="73"/>
                </a:lnTo>
                <a:lnTo>
                  <a:pt x="20" y="103"/>
                </a:lnTo>
                <a:lnTo>
                  <a:pt x="5" y="103"/>
                </a:lnTo>
                <a:lnTo>
                  <a:pt x="5" y="101"/>
                </a:lnTo>
                <a:lnTo>
                  <a:pt x="4" y="91"/>
                </a:lnTo>
                <a:lnTo>
                  <a:pt x="2" y="80"/>
                </a:lnTo>
                <a:lnTo>
                  <a:pt x="1" y="64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3" name="Freeform 236"/>
          <p:cNvSpPr>
            <a:spLocks/>
          </p:cNvSpPr>
          <p:nvPr/>
        </p:nvSpPr>
        <p:spPr bwMode="auto">
          <a:xfrm>
            <a:off x="2181125" y="4305424"/>
            <a:ext cx="28575" cy="127000"/>
          </a:xfrm>
          <a:custGeom>
            <a:avLst/>
            <a:gdLst>
              <a:gd name="T0" fmla="*/ 9525 w 18"/>
              <a:gd name="T1" fmla="*/ 3175 h 80"/>
              <a:gd name="T2" fmla="*/ 9525 w 18"/>
              <a:gd name="T3" fmla="*/ 4762 h 80"/>
              <a:gd name="T4" fmla="*/ 7937 w 18"/>
              <a:gd name="T5" fmla="*/ 12700 h 80"/>
              <a:gd name="T6" fmla="*/ 3175 w 18"/>
              <a:gd name="T7" fmla="*/ 23812 h 80"/>
              <a:gd name="T8" fmla="*/ 1588 w 18"/>
              <a:gd name="T9" fmla="*/ 38100 h 80"/>
              <a:gd name="T10" fmla="*/ 0 w 18"/>
              <a:gd name="T11" fmla="*/ 57150 h 80"/>
              <a:gd name="T12" fmla="*/ 1588 w 18"/>
              <a:gd name="T13" fmla="*/ 79375 h 80"/>
              <a:gd name="T14" fmla="*/ 3175 w 18"/>
              <a:gd name="T15" fmla="*/ 103188 h 80"/>
              <a:gd name="T16" fmla="*/ 7937 w 18"/>
              <a:gd name="T17" fmla="*/ 127000 h 80"/>
              <a:gd name="T18" fmla="*/ 25400 w 18"/>
              <a:gd name="T19" fmla="*/ 127000 h 80"/>
              <a:gd name="T20" fmla="*/ 25400 w 18"/>
              <a:gd name="T21" fmla="*/ 123825 h 80"/>
              <a:gd name="T22" fmla="*/ 23812 w 18"/>
              <a:gd name="T23" fmla="*/ 112713 h 80"/>
              <a:gd name="T24" fmla="*/ 22225 w 18"/>
              <a:gd name="T25" fmla="*/ 96837 h 80"/>
              <a:gd name="T26" fmla="*/ 20637 w 18"/>
              <a:gd name="T27" fmla="*/ 79375 h 80"/>
              <a:gd name="T28" fmla="*/ 19050 w 18"/>
              <a:gd name="T29" fmla="*/ 58738 h 80"/>
              <a:gd name="T30" fmla="*/ 19050 w 18"/>
              <a:gd name="T31" fmla="*/ 38100 h 80"/>
              <a:gd name="T32" fmla="*/ 22225 w 18"/>
              <a:gd name="T33" fmla="*/ 17462 h 80"/>
              <a:gd name="T34" fmla="*/ 28575 w 18"/>
              <a:gd name="T35" fmla="*/ 1588 h 80"/>
              <a:gd name="T36" fmla="*/ 28575 w 18"/>
              <a:gd name="T37" fmla="*/ 1588 h 80"/>
              <a:gd name="T38" fmla="*/ 28575 w 18"/>
              <a:gd name="T39" fmla="*/ 1588 h 80"/>
              <a:gd name="T40" fmla="*/ 28575 w 18"/>
              <a:gd name="T41" fmla="*/ 1588 h 80"/>
              <a:gd name="T42" fmla="*/ 25400 w 18"/>
              <a:gd name="T43" fmla="*/ 0 h 80"/>
              <a:gd name="T44" fmla="*/ 23812 w 18"/>
              <a:gd name="T45" fmla="*/ 0 h 80"/>
              <a:gd name="T46" fmla="*/ 20637 w 18"/>
              <a:gd name="T47" fmla="*/ 0 h 80"/>
              <a:gd name="T48" fmla="*/ 14288 w 18"/>
              <a:gd name="T49" fmla="*/ 1588 h 80"/>
              <a:gd name="T50" fmla="*/ 9525 w 18"/>
              <a:gd name="T51" fmla="*/ 3175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0"/>
              <a:gd name="T80" fmla="*/ 18 w 18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0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4"/>
                </a:lnTo>
                <a:lnTo>
                  <a:pt x="0" y="36"/>
                </a:lnTo>
                <a:lnTo>
                  <a:pt x="1" y="50"/>
                </a:lnTo>
                <a:lnTo>
                  <a:pt x="2" y="65"/>
                </a:lnTo>
                <a:lnTo>
                  <a:pt x="5" y="80"/>
                </a:lnTo>
                <a:lnTo>
                  <a:pt x="16" y="80"/>
                </a:lnTo>
                <a:lnTo>
                  <a:pt x="16" y="78"/>
                </a:lnTo>
                <a:lnTo>
                  <a:pt x="15" y="71"/>
                </a:lnTo>
                <a:lnTo>
                  <a:pt x="14" y="61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4" name="Freeform 237"/>
          <p:cNvSpPr>
            <a:spLocks/>
          </p:cNvSpPr>
          <p:nvPr/>
        </p:nvSpPr>
        <p:spPr bwMode="auto">
          <a:xfrm>
            <a:off x="2182713" y="4313362"/>
            <a:ext cx="22225" cy="109537"/>
          </a:xfrm>
          <a:custGeom>
            <a:avLst/>
            <a:gdLst>
              <a:gd name="T0" fmla="*/ 7938 w 14"/>
              <a:gd name="T1" fmla="*/ 3175 h 69"/>
              <a:gd name="T2" fmla="*/ 7938 w 14"/>
              <a:gd name="T3" fmla="*/ 4762 h 69"/>
              <a:gd name="T4" fmla="*/ 6350 w 14"/>
              <a:gd name="T5" fmla="*/ 11112 h 69"/>
              <a:gd name="T6" fmla="*/ 4763 w 14"/>
              <a:gd name="T7" fmla="*/ 20637 h 69"/>
              <a:gd name="T8" fmla="*/ 1588 w 14"/>
              <a:gd name="T9" fmla="*/ 33337 h 69"/>
              <a:gd name="T10" fmla="*/ 0 w 14"/>
              <a:gd name="T11" fmla="*/ 49212 h 69"/>
              <a:gd name="T12" fmla="*/ 0 w 14"/>
              <a:gd name="T13" fmla="*/ 66675 h 69"/>
              <a:gd name="T14" fmla="*/ 1588 w 14"/>
              <a:gd name="T15" fmla="*/ 87312 h 69"/>
              <a:gd name="T16" fmla="*/ 6350 w 14"/>
              <a:gd name="T17" fmla="*/ 109537 h 69"/>
              <a:gd name="T18" fmla="*/ 22225 w 14"/>
              <a:gd name="T19" fmla="*/ 107950 h 69"/>
              <a:gd name="T20" fmla="*/ 20638 w 14"/>
              <a:gd name="T21" fmla="*/ 106362 h 69"/>
              <a:gd name="T22" fmla="*/ 20638 w 14"/>
              <a:gd name="T23" fmla="*/ 96837 h 69"/>
              <a:gd name="T24" fmla="*/ 19050 w 14"/>
              <a:gd name="T25" fmla="*/ 84137 h 69"/>
              <a:gd name="T26" fmla="*/ 17463 w 14"/>
              <a:gd name="T27" fmla="*/ 66675 h 69"/>
              <a:gd name="T28" fmla="*/ 15875 w 14"/>
              <a:gd name="T29" fmla="*/ 50800 h 69"/>
              <a:gd name="T30" fmla="*/ 15875 w 14"/>
              <a:gd name="T31" fmla="*/ 31750 h 69"/>
              <a:gd name="T32" fmla="*/ 19050 w 14"/>
              <a:gd name="T33" fmla="*/ 15875 h 69"/>
              <a:gd name="T34" fmla="*/ 22225 w 14"/>
              <a:gd name="T35" fmla="*/ 3175 h 69"/>
              <a:gd name="T36" fmla="*/ 22225 w 14"/>
              <a:gd name="T37" fmla="*/ 3175 h 69"/>
              <a:gd name="T38" fmla="*/ 22225 w 14"/>
              <a:gd name="T39" fmla="*/ 0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7463 w 14"/>
              <a:gd name="T47" fmla="*/ 0 h 69"/>
              <a:gd name="T48" fmla="*/ 12700 w 14"/>
              <a:gd name="T49" fmla="*/ 0 h 69"/>
              <a:gd name="T50" fmla="*/ 7938 w 14"/>
              <a:gd name="T51" fmla="*/ 3175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2"/>
                </a:moveTo>
                <a:lnTo>
                  <a:pt x="5" y="3"/>
                </a:lnTo>
                <a:lnTo>
                  <a:pt x="4" y="7"/>
                </a:lnTo>
                <a:lnTo>
                  <a:pt x="3" y="13"/>
                </a:lnTo>
                <a:lnTo>
                  <a:pt x="1" y="21"/>
                </a:lnTo>
                <a:lnTo>
                  <a:pt x="0" y="31"/>
                </a:lnTo>
                <a:lnTo>
                  <a:pt x="0" y="42"/>
                </a:lnTo>
                <a:lnTo>
                  <a:pt x="1" y="55"/>
                </a:lnTo>
                <a:lnTo>
                  <a:pt x="4" y="69"/>
                </a:lnTo>
                <a:lnTo>
                  <a:pt x="14" y="68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1" y="42"/>
                </a:lnTo>
                <a:lnTo>
                  <a:pt x="10" y="32"/>
                </a:lnTo>
                <a:lnTo>
                  <a:pt x="10" y="20"/>
                </a:lnTo>
                <a:lnTo>
                  <a:pt x="12" y="10"/>
                </a:lnTo>
                <a:lnTo>
                  <a:pt x="14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2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5" name="Freeform 238"/>
          <p:cNvSpPr>
            <a:spLocks/>
          </p:cNvSpPr>
          <p:nvPr/>
        </p:nvSpPr>
        <p:spPr bwMode="auto">
          <a:xfrm>
            <a:off x="2184300" y="4322887"/>
            <a:ext cx="19050" cy="88900"/>
          </a:xfrm>
          <a:custGeom>
            <a:avLst/>
            <a:gdLst>
              <a:gd name="T0" fmla="*/ 6350 w 12"/>
              <a:gd name="T1" fmla="*/ 1588 h 56"/>
              <a:gd name="T2" fmla="*/ 4763 w 12"/>
              <a:gd name="T3" fmla="*/ 1588 h 56"/>
              <a:gd name="T4" fmla="*/ 4763 w 12"/>
              <a:gd name="T5" fmla="*/ 7938 h 56"/>
              <a:gd name="T6" fmla="*/ 3175 w 12"/>
              <a:gd name="T7" fmla="*/ 17463 h 56"/>
              <a:gd name="T8" fmla="*/ 0 w 12"/>
              <a:gd name="T9" fmla="*/ 26988 h 56"/>
              <a:gd name="T10" fmla="*/ 0 w 12"/>
              <a:gd name="T11" fmla="*/ 39688 h 56"/>
              <a:gd name="T12" fmla="*/ 0 w 12"/>
              <a:gd name="T13" fmla="*/ 55563 h 56"/>
              <a:gd name="T14" fmla="*/ 3175 w 12"/>
              <a:gd name="T15" fmla="*/ 73025 h 56"/>
              <a:gd name="T16" fmla="*/ 4763 w 12"/>
              <a:gd name="T17" fmla="*/ 88900 h 56"/>
              <a:gd name="T18" fmla="*/ 17463 w 12"/>
              <a:gd name="T19" fmla="*/ 88900 h 56"/>
              <a:gd name="T20" fmla="*/ 17463 w 12"/>
              <a:gd name="T21" fmla="*/ 87313 h 56"/>
              <a:gd name="T22" fmla="*/ 15875 w 12"/>
              <a:gd name="T23" fmla="*/ 79375 h 56"/>
              <a:gd name="T24" fmla="*/ 15875 w 12"/>
              <a:gd name="T25" fmla="*/ 68263 h 56"/>
              <a:gd name="T26" fmla="*/ 14288 w 12"/>
              <a:gd name="T27" fmla="*/ 55563 h 56"/>
              <a:gd name="T28" fmla="*/ 11112 w 12"/>
              <a:gd name="T29" fmla="*/ 41275 h 56"/>
              <a:gd name="T30" fmla="*/ 14288 w 12"/>
              <a:gd name="T31" fmla="*/ 26988 h 56"/>
              <a:gd name="T32" fmla="*/ 15875 w 12"/>
              <a:gd name="T33" fmla="*/ 11113 h 56"/>
              <a:gd name="T34" fmla="*/ 19050 w 12"/>
              <a:gd name="T35" fmla="*/ 0 h 56"/>
              <a:gd name="T36" fmla="*/ 19050 w 12"/>
              <a:gd name="T37" fmla="*/ 0 h 56"/>
              <a:gd name="T38" fmla="*/ 19050 w 12"/>
              <a:gd name="T39" fmla="*/ 0 h 56"/>
              <a:gd name="T40" fmla="*/ 19050 w 12"/>
              <a:gd name="T41" fmla="*/ 0 h 56"/>
              <a:gd name="T42" fmla="*/ 17463 w 12"/>
              <a:gd name="T43" fmla="*/ 0 h 56"/>
              <a:gd name="T44" fmla="*/ 15875 w 12"/>
              <a:gd name="T45" fmla="*/ 0 h 56"/>
              <a:gd name="T46" fmla="*/ 14288 w 12"/>
              <a:gd name="T47" fmla="*/ 0 h 56"/>
              <a:gd name="T48" fmla="*/ 9525 w 12"/>
              <a:gd name="T49" fmla="*/ 0 h 56"/>
              <a:gd name="T50" fmla="*/ 6350 w 12"/>
              <a:gd name="T51" fmla="*/ 1588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6"/>
              <a:gd name="T80" fmla="*/ 12 w 1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6">
                <a:moveTo>
                  <a:pt x="4" y="1"/>
                </a:moveTo>
                <a:lnTo>
                  <a:pt x="3" y="1"/>
                </a:lnTo>
                <a:lnTo>
                  <a:pt x="3" y="5"/>
                </a:lnTo>
                <a:lnTo>
                  <a:pt x="2" y="11"/>
                </a:lnTo>
                <a:lnTo>
                  <a:pt x="0" y="17"/>
                </a:lnTo>
                <a:lnTo>
                  <a:pt x="0" y="25"/>
                </a:lnTo>
                <a:lnTo>
                  <a:pt x="0" y="35"/>
                </a:lnTo>
                <a:lnTo>
                  <a:pt x="2" y="46"/>
                </a:lnTo>
                <a:lnTo>
                  <a:pt x="3" y="56"/>
                </a:lnTo>
                <a:lnTo>
                  <a:pt x="11" y="56"/>
                </a:lnTo>
                <a:lnTo>
                  <a:pt x="11" y="55"/>
                </a:lnTo>
                <a:lnTo>
                  <a:pt x="10" y="50"/>
                </a:lnTo>
                <a:lnTo>
                  <a:pt x="10" y="43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7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6" name="Freeform 239"/>
          <p:cNvSpPr>
            <a:spLocks/>
          </p:cNvSpPr>
          <p:nvPr/>
        </p:nvSpPr>
        <p:spPr bwMode="auto">
          <a:xfrm>
            <a:off x="2184300" y="4330824"/>
            <a:ext cx="15875" cy="71438"/>
          </a:xfrm>
          <a:custGeom>
            <a:avLst/>
            <a:gdLst>
              <a:gd name="T0" fmla="*/ 6350 w 10"/>
              <a:gd name="T1" fmla="*/ 1588 h 45"/>
              <a:gd name="T2" fmla="*/ 4762 w 10"/>
              <a:gd name="T3" fmla="*/ 3175 h 45"/>
              <a:gd name="T4" fmla="*/ 4762 w 10"/>
              <a:gd name="T5" fmla="*/ 7938 h 45"/>
              <a:gd name="T6" fmla="*/ 3175 w 10"/>
              <a:gd name="T7" fmla="*/ 12700 h 45"/>
              <a:gd name="T8" fmla="*/ 3175 w 10"/>
              <a:gd name="T9" fmla="*/ 22225 h 45"/>
              <a:gd name="T10" fmla="*/ 0 w 10"/>
              <a:gd name="T11" fmla="*/ 33338 h 45"/>
              <a:gd name="T12" fmla="*/ 0 w 10"/>
              <a:gd name="T13" fmla="*/ 44450 h 45"/>
              <a:gd name="T14" fmla="*/ 3175 w 10"/>
              <a:gd name="T15" fmla="*/ 57150 h 45"/>
              <a:gd name="T16" fmla="*/ 4762 w 10"/>
              <a:gd name="T17" fmla="*/ 71438 h 45"/>
              <a:gd name="T18" fmla="*/ 15875 w 10"/>
              <a:gd name="T19" fmla="*/ 71438 h 45"/>
              <a:gd name="T20" fmla="*/ 15875 w 10"/>
              <a:gd name="T21" fmla="*/ 68263 h 45"/>
              <a:gd name="T22" fmla="*/ 14288 w 10"/>
              <a:gd name="T23" fmla="*/ 63500 h 45"/>
              <a:gd name="T24" fmla="*/ 11112 w 10"/>
              <a:gd name="T25" fmla="*/ 55563 h 45"/>
              <a:gd name="T26" fmla="*/ 11112 w 10"/>
              <a:gd name="T27" fmla="*/ 44450 h 45"/>
              <a:gd name="T28" fmla="*/ 9525 w 10"/>
              <a:gd name="T29" fmla="*/ 33338 h 45"/>
              <a:gd name="T30" fmla="*/ 11112 w 10"/>
              <a:gd name="T31" fmla="*/ 22225 h 45"/>
              <a:gd name="T32" fmla="*/ 11112 w 10"/>
              <a:gd name="T33" fmla="*/ 11113 h 45"/>
              <a:gd name="T34" fmla="*/ 15875 w 10"/>
              <a:gd name="T35" fmla="*/ 1588 h 45"/>
              <a:gd name="T36" fmla="*/ 15875 w 10"/>
              <a:gd name="T37" fmla="*/ 1588 h 45"/>
              <a:gd name="T38" fmla="*/ 15875 w 10"/>
              <a:gd name="T39" fmla="*/ 1588 h 45"/>
              <a:gd name="T40" fmla="*/ 15875 w 10"/>
              <a:gd name="T41" fmla="*/ 0 h 45"/>
              <a:gd name="T42" fmla="*/ 15875 w 10"/>
              <a:gd name="T43" fmla="*/ 0 h 45"/>
              <a:gd name="T44" fmla="*/ 14288 w 10"/>
              <a:gd name="T45" fmla="*/ 0 h 45"/>
              <a:gd name="T46" fmla="*/ 11112 w 10"/>
              <a:gd name="T47" fmla="*/ 0 h 45"/>
              <a:gd name="T48" fmla="*/ 9525 w 10"/>
              <a:gd name="T49" fmla="*/ 1588 h 45"/>
              <a:gd name="T50" fmla="*/ 6350 w 10"/>
              <a:gd name="T51" fmla="*/ 1588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5"/>
              <a:gd name="T80" fmla="*/ 10 w 10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5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8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6"/>
                </a:lnTo>
                <a:lnTo>
                  <a:pt x="3" y="45"/>
                </a:lnTo>
                <a:lnTo>
                  <a:pt x="10" y="45"/>
                </a:lnTo>
                <a:lnTo>
                  <a:pt x="10" y="43"/>
                </a:lnTo>
                <a:lnTo>
                  <a:pt x="9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7" name="Freeform 240"/>
          <p:cNvSpPr>
            <a:spLocks/>
          </p:cNvSpPr>
          <p:nvPr/>
        </p:nvSpPr>
        <p:spPr bwMode="auto">
          <a:xfrm>
            <a:off x="2187475" y="4340349"/>
            <a:ext cx="11113" cy="50800"/>
          </a:xfrm>
          <a:custGeom>
            <a:avLst/>
            <a:gdLst>
              <a:gd name="T0" fmla="*/ 3175 w 7"/>
              <a:gd name="T1" fmla="*/ 1588 h 32"/>
              <a:gd name="T2" fmla="*/ 1588 w 7"/>
              <a:gd name="T3" fmla="*/ 1588 h 32"/>
              <a:gd name="T4" fmla="*/ 1588 w 7"/>
              <a:gd name="T5" fmla="*/ 4762 h 32"/>
              <a:gd name="T6" fmla="*/ 0 w 7"/>
              <a:gd name="T7" fmla="*/ 9525 h 32"/>
              <a:gd name="T8" fmla="*/ 0 w 7"/>
              <a:gd name="T9" fmla="*/ 15875 h 32"/>
              <a:gd name="T10" fmla="*/ 0 w 7"/>
              <a:gd name="T11" fmla="*/ 23812 h 32"/>
              <a:gd name="T12" fmla="*/ 0 w 7"/>
              <a:gd name="T13" fmla="*/ 31750 h 32"/>
              <a:gd name="T14" fmla="*/ 0 w 7"/>
              <a:gd name="T15" fmla="*/ 42862 h 32"/>
              <a:gd name="T16" fmla="*/ 1588 w 7"/>
              <a:gd name="T17" fmla="*/ 50800 h 32"/>
              <a:gd name="T18" fmla="*/ 7938 w 7"/>
              <a:gd name="T19" fmla="*/ 50800 h 32"/>
              <a:gd name="T20" fmla="*/ 7938 w 7"/>
              <a:gd name="T21" fmla="*/ 49212 h 32"/>
              <a:gd name="T22" fmla="*/ 7938 w 7"/>
              <a:gd name="T23" fmla="*/ 46037 h 32"/>
              <a:gd name="T24" fmla="*/ 6350 w 7"/>
              <a:gd name="T25" fmla="*/ 39687 h 32"/>
              <a:gd name="T26" fmla="*/ 6350 w 7"/>
              <a:gd name="T27" fmla="*/ 31750 h 32"/>
              <a:gd name="T28" fmla="*/ 6350 w 7"/>
              <a:gd name="T29" fmla="*/ 23812 h 32"/>
              <a:gd name="T30" fmla="*/ 6350 w 7"/>
              <a:gd name="T31" fmla="*/ 14287 h 32"/>
              <a:gd name="T32" fmla="*/ 6350 w 7"/>
              <a:gd name="T33" fmla="*/ 6350 h 32"/>
              <a:gd name="T34" fmla="*/ 11113 w 7"/>
              <a:gd name="T35" fmla="*/ 0 h 32"/>
              <a:gd name="T36" fmla="*/ 11113 w 7"/>
              <a:gd name="T37" fmla="*/ 0 h 32"/>
              <a:gd name="T38" fmla="*/ 11113 w 7"/>
              <a:gd name="T39" fmla="*/ 0 h 32"/>
              <a:gd name="T40" fmla="*/ 7938 w 7"/>
              <a:gd name="T41" fmla="*/ 0 h 32"/>
              <a:gd name="T42" fmla="*/ 7938 w 7"/>
              <a:gd name="T43" fmla="*/ 0 h 32"/>
              <a:gd name="T44" fmla="*/ 7938 w 7"/>
              <a:gd name="T45" fmla="*/ 0 h 32"/>
              <a:gd name="T46" fmla="*/ 6350 w 7"/>
              <a:gd name="T47" fmla="*/ 0 h 32"/>
              <a:gd name="T48" fmla="*/ 4763 w 7"/>
              <a:gd name="T49" fmla="*/ 0 h 32"/>
              <a:gd name="T50" fmla="*/ 3175 w 7"/>
              <a:gd name="T51" fmla="*/ 1588 h 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2"/>
              <a:gd name="T80" fmla="*/ 7 w 7"/>
              <a:gd name="T81" fmla="*/ 32 h 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2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1" y="32"/>
                </a:lnTo>
                <a:lnTo>
                  <a:pt x="5" y="32"/>
                </a:lnTo>
                <a:lnTo>
                  <a:pt x="5" y="31"/>
                </a:lnTo>
                <a:lnTo>
                  <a:pt x="5" y="29"/>
                </a:lnTo>
                <a:lnTo>
                  <a:pt x="4" y="25"/>
                </a:lnTo>
                <a:lnTo>
                  <a:pt x="4" y="20"/>
                </a:lnTo>
                <a:lnTo>
                  <a:pt x="4" y="15"/>
                </a:lnTo>
                <a:lnTo>
                  <a:pt x="4" y="9"/>
                </a:lnTo>
                <a:lnTo>
                  <a:pt x="4" y="4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8" name="Freeform 241"/>
          <p:cNvSpPr>
            <a:spLocks/>
          </p:cNvSpPr>
          <p:nvPr/>
        </p:nvSpPr>
        <p:spPr bwMode="auto">
          <a:xfrm>
            <a:off x="2338288" y="4287962"/>
            <a:ext cx="38100" cy="142875"/>
          </a:xfrm>
          <a:custGeom>
            <a:avLst/>
            <a:gdLst>
              <a:gd name="T0" fmla="*/ 38100 w 24"/>
              <a:gd name="T1" fmla="*/ 1588 h 90"/>
              <a:gd name="T2" fmla="*/ 34925 w 24"/>
              <a:gd name="T3" fmla="*/ 1588 h 90"/>
              <a:gd name="T4" fmla="*/ 33338 w 24"/>
              <a:gd name="T5" fmla="*/ 4762 h 90"/>
              <a:gd name="T6" fmla="*/ 30163 w 24"/>
              <a:gd name="T7" fmla="*/ 12700 h 90"/>
              <a:gd name="T8" fmla="*/ 26988 w 24"/>
              <a:gd name="T9" fmla="*/ 25400 h 90"/>
              <a:gd name="T10" fmla="*/ 23812 w 24"/>
              <a:gd name="T11" fmla="*/ 44450 h 90"/>
              <a:gd name="T12" fmla="*/ 22225 w 24"/>
              <a:gd name="T13" fmla="*/ 68263 h 90"/>
              <a:gd name="T14" fmla="*/ 23812 w 24"/>
              <a:gd name="T15" fmla="*/ 101600 h 90"/>
              <a:gd name="T16" fmla="*/ 28575 w 24"/>
              <a:gd name="T17" fmla="*/ 142875 h 90"/>
              <a:gd name="T18" fmla="*/ 7938 w 24"/>
              <a:gd name="T19" fmla="*/ 142875 h 90"/>
              <a:gd name="T20" fmla="*/ 6350 w 24"/>
              <a:gd name="T21" fmla="*/ 139700 h 90"/>
              <a:gd name="T22" fmla="*/ 4763 w 24"/>
              <a:gd name="T23" fmla="*/ 128588 h 90"/>
              <a:gd name="T24" fmla="*/ 1588 w 24"/>
              <a:gd name="T25" fmla="*/ 109538 h 90"/>
              <a:gd name="T26" fmla="*/ 0 w 24"/>
              <a:gd name="T27" fmla="*/ 88900 h 90"/>
              <a:gd name="T28" fmla="*/ 0 w 24"/>
              <a:gd name="T29" fmla="*/ 65088 h 90"/>
              <a:gd name="T30" fmla="*/ 1588 w 24"/>
              <a:gd name="T31" fmla="*/ 42862 h 90"/>
              <a:gd name="T32" fmla="*/ 6350 w 24"/>
              <a:gd name="T33" fmla="*/ 20637 h 90"/>
              <a:gd name="T34" fmla="*/ 11112 w 24"/>
              <a:gd name="T35" fmla="*/ 0 h 90"/>
              <a:gd name="T36" fmla="*/ 38100 w 24"/>
              <a:gd name="T37" fmla="*/ 1588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0"/>
              <a:gd name="T59" fmla="*/ 24 w 24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0">
                <a:moveTo>
                  <a:pt x="24" y="1"/>
                </a:moveTo>
                <a:lnTo>
                  <a:pt x="22" y="1"/>
                </a:lnTo>
                <a:lnTo>
                  <a:pt x="21" y="3"/>
                </a:lnTo>
                <a:lnTo>
                  <a:pt x="19" y="8"/>
                </a:lnTo>
                <a:lnTo>
                  <a:pt x="17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0"/>
                </a:lnTo>
                <a:lnTo>
                  <a:pt x="5" y="90"/>
                </a:lnTo>
                <a:lnTo>
                  <a:pt x="4" y="88"/>
                </a:lnTo>
                <a:lnTo>
                  <a:pt x="3" y="81"/>
                </a:lnTo>
                <a:lnTo>
                  <a:pt x="1" y="69"/>
                </a:lnTo>
                <a:lnTo>
                  <a:pt x="0" y="56"/>
                </a:lnTo>
                <a:lnTo>
                  <a:pt x="0" y="41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09" name="Freeform 242"/>
          <p:cNvSpPr>
            <a:spLocks/>
          </p:cNvSpPr>
          <p:nvPr/>
        </p:nvSpPr>
        <p:spPr bwMode="auto">
          <a:xfrm>
            <a:off x="2339875" y="4299074"/>
            <a:ext cx="30163" cy="120650"/>
          </a:xfrm>
          <a:custGeom>
            <a:avLst/>
            <a:gdLst>
              <a:gd name="T0" fmla="*/ 30163 w 19"/>
              <a:gd name="T1" fmla="*/ 0 h 76"/>
              <a:gd name="T2" fmla="*/ 30163 w 19"/>
              <a:gd name="T3" fmla="*/ 0 h 76"/>
              <a:gd name="T4" fmla="*/ 28575 w 19"/>
              <a:gd name="T5" fmla="*/ 3175 h 76"/>
              <a:gd name="T6" fmla="*/ 26988 w 19"/>
              <a:gd name="T7" fmla="*/ 11112 h 76"/>
              <a:gd name="T8" fmla="*/ 22225 w 19"/>
              <a:gd name="T9" fmla="*/ 20637 h 76"/>
              <a:gd name="T10" fmla="*/ 20638 w 19"/>
              <a:gd name="T11" fmla="*/ 34925 h 76"/>
              <a:gd name="T12" fmla="*/ 19050 w 19"/>
              <a:gd name="T13" fmla="*/ 57150 h 76"/>
              <a:gd name="T14" fmla="*/ 20638 w 19"/>
              <a:gd name="T15" fmla="*/ 85725 h 76"/>
              <a:gd name="T16" fmla="*/ 22225 w 19"/>
              <a:gd name="T17" fmla="*/ 120650 h 76"/>
              <a:gd name="T18" fmla="*/ 6350 w 19"/>
              <a:gd name="T19" fmla="*/ 120650 h 76"/>
              <a:gd name="T20" fmla="*/ 6350 w 19"/>
              <a:gd name="T21" fmla="*/ 117475 h 76"/>
              <a:gd name="T22" fmla="*/ 4763 w 19"/>
              <a:gd name="T23" fmla="*/ 107950 h 76"/>
              <a:gd name="T24" fmla="*/ 3175 w 19"/>
              <a:gd name="T25" fmla="*/ 92075 h 76"/>
              <a:gd name="T26" fmla="*/ 0 w 19"/>
              <a:gd name="T27" fmla="*/ 74612 h 76"/>
              <a:gd name="T28" fmla="*/ 0 w 19"/>
              <a:gd name="T29" fmla="*/ 55563 h 76"/>
              <a:gd name="T30" fmla="*/ 0 w 19"/>
              <a:gd name="T31" fmla="*/ 34925 h 76"/>
              <a:gd name="T32" fmla="*/ 4763 w 19"/>
              <a:gd name="T33" fmla="*/ 14288 h 76"/>
              <a:gd name="T34" fmla="*/ 9525 w 19"/>
              <a:gd name="T35" fmla="*/ 0 h 76"/>
              <a:gd name="T36" fmla="*/ 30163 w 19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6"/>
              <a:gd name="T59" fmla="*/ 19 w 19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6">
                <a:moveTo>
                  <a:pt x="19" y="0"/>
                </a:moveTo>
                <a:lnTo>
                  <a:pt x="19" y="0"/>
                </a:lnTo>
                <a:lnTo>
                  <a:pt x="18" y="2"/>
                </a:lnTo>
                <a:lnTo>
                  <a:pt x="17" y="7"/>
                </a:lnTo>
                <a:lnTo>
                  <a:pt x="14" y="13"/>
                </a:lnTo>
                <a:lnTo>
                  <a:pt x="13" y="22"/>
                </a:lnTo>
                <a:lnTo>
                  <a:pt x="12" y="36"/>
                </a:lnTo>
                <a:lnTo>
                  <a:pt x="13" y="54"/>
                </a:lnTo>
                <a:lnTo>
                  <a:pt x="14" y="76"/>
                </a:lnTo>
                <a:lnTo>
                  <a:pt x="4" y="76"/>
                </a:lnTo>
                <a:lnTo>
                  <a:pt x="4" y="74"/>
                </a:lnTo>
                <a:lnTo>
                  <a:pt x="3" y="68"/>
                </a:lnTo>
                <a:lnTo>
                  <a:pt x="2" y="58"/>
                </a:lnTo>
                <a:lnTo>
                  <a:pt x="0" y="47"/>
                </a:lnTo>
                <a:lnTo>
                  <a:pt x="0" y="35"/>
                </a:lnTo>
                <a:lnTo>
                  <a:pt x="0" y="22"/>
                </a:lnTo>
                <a:lnTo>
                  <a:pt x="3" y="9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0" name="Freeform 243"/>
          <p:cNvSpPr>
            <a:spLocks/>
          </p:cNvSpPr>
          <p:nvPr/>
        </p:nvSpPr>
        <p:spPr bwMode="auto">
          <a:xfrm>
            <a:off x="2343050" y="4308599"/>
            <a:ext cx="23813" cy="100013"/>
          </a:xfrm>
          <a:custGeom>
            <a:avLst/>
            <a:gdLst>
              <a:gd name="T0" fmla="*/ 23813 w 15"/>
              <a:gd name="T1" fmla="*/ 0 h 63"/>
              <a:gd name="T2" fmla="*/ 23813 w 15"/>
              <a:gd name="T3" fmla="*/ 1588 h 63"/>
              <a:gd name="T4" fmla="*/ 22225 w 15"/>
              <a:gd name="T5" fmla="*/ 3175 h 63"/>
              <a:gd name="T6" fmla="*/ 19050 w 15"/>
              <a:gd name="T7" fmla="*/ 9525 h 63"/>
              <a:gd name="T8" fmla="*/ 17463 w 15"/>
              <a:gd name="T9" fmla="*/ 19050 h 63"/>
              <a:gd name="T10" fmla="*/ 15875 w 15"/>
              <a:gd name="T11" fmla="*/ 30163 h 63"/>
              <a:gd name="T12" fmla="*/ 14288 w 15"/>
              <a:gd name="T13" fmla="*/ 47625 h 63"/>
              <a:gd name="T14" fmla="*/ 15875 w 15"/>
              <a:gd name="T15" fmla="*/ 69850 h 63"/>
              <a:gd name="T16" fmla="*/ 17463 w 15"/>
              <a:gd name="T17" fmla="*/ 100013 h 63"/>
              <a:gd name="T18" fmla="*/ 3175 w 15"/>
              <a:gd name="T19" fmla="*/ 100013 h 63"/>
              <a:gd name="T20" fmla="*/ 3175 w 15"/>
              <a:gd name="T21" fmla="*/ 98425 h 63"/>
              <a:gd name="T22" fmla="*/ 1588 w 15"/>
              <a:gd name="T23" fmla="*/ 88900 h 63"/>
              <a:gd name="T24" fmla="*/ 0 w 15"/>
              <a:gd name="T25" fmla="*/ 77788 h 63"/>
              <a:gd name="T26" fmla="*/ 0 w 15"/>
              <a:gd name="T27" fmla="*/ 63500 h 63"/>
              <a:gd name="T28" fmla="*/ 0 w 15"/>
              <a:gd name="T29" fmla="*/ 46038 h 63"/>
              <a:gd name="T30" fmla="*/ 0 w 15"/>
              <a:gd name="T31" fmla="*/ 30163 h 63"/>
              <a:gd name="T32" fmla="*/ 1588 w 15"/>
              <a:gd name="T33" fmla="*/ 12700 h 63"/>
              <a:gd name="T34" fmla="*/ 6350 w 15"/>
              <a:gd name="T35" fmla="*/ 0 h 63"/>
              <a:gd name="T36" fmla="*/ 23813 w 15"/>
              <a:gd name="T37" fmla="*/ 0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3"/>
              <a:gd name="T59" fmla="*/ 15 w 15"/>
              <a:gd name="T60" fmla="*/ 63 h 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3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19"/>
                </a:lnTo>
                <a:lnTo>
                  <a:pt x="9" y="30"/>
                </a:lnTo>
                <a:lnTo>
                  <a:pt x="10" y="44"/>
                </a:lnTo>
                <a:lnTo>
                  <a:pt x="11" y="63"/>
                </a:lnTo>
                <a:lnTo>
                  <a:pt x="2" y="63"/>
                </a:lnTo>
                <a:lnTo>
                  <a:pt x="2" y="62"/>
                </a:lnTo>
                <a:lnTo>
                  <a:pt x="1" y="56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1" name="Freeform 244"/>
          <p:cNvSpPr>
            <a:spLocks/>
          </p:cNvSpPr>
          <p:nvPr/>
        </p:nvSpPr>
        <p:spPr bwMode="auto">
          <a:xfrm>
            <a:off x="2343050" y="4318124"/>
            <a:ext cx="19050" cy="79375"/>
          </a:xfrm>
          <a:custGeom>
            <a:avLst/>
            <a:gdLst>
              <a:gd name="T0" fmla="*/ 19050 w 12"/>
              <a:gd name="T1" fmla="*/ 1588 h 50"/>
              <a:gd name="T2" fmla="*/ 19050 w 12"/>
              <a:gd name="T3" fmla="*/ 1588 h 50"/>
              <a:gd name="T4" fmla="*/ 17463 w 12"/>
              <a:gd name="T5" fmla="*/ 3175 h 50"/>
              <a:gd name="T6" fmla="*/ 15875 w 12"/>
              <a:gd name="T7" fmla="*/ 6350 h 50"/>
              <a:gd name="T8" fmla="*/ 14288 w 12"/>
              <a:gd name="T9" fmla="*/ 14288 h 50"/>
              <a:gd name="T10" fmla="*/ 14288 w 12"/>
              <a:gd name="T11" fmla="*/ 23812 h 50"/>
              <a:gd name="T12" fmla="*/ 12700 w 12"/>
              <a:gd name="T13" fmla="*/ 38100 h 50"/>
              <a:gd name="T14" fmla="*/ 12700 w 12"/>
              <a:gd name="T15" fmla="*/ 57150 h 50"/>
              <a:gd name="T16" fmla="*/ 14288 w 12"/>
              <a:gd name="T17" fmla="*/ 79375 h 50"/>
              <a:gd name="T18" fmla="*/ 3175 w 12"/>
              <a:gd name="T19" fmla="*/ 79375 h 50"/>
              <a:gd name="T20" fmla="*/ 3175 w 12"/>
              <a:gd name="T21" fmla="*/ 77788 h 50"/>
              <a:gd name="T22" fmla="*/ 3175 w 12"/>
              <a:gd name="T23" fmla="*/ 71438 h 50"/>
              <a:gd name="T24" fmla="*/ 1588 w 12"/>
              <a:gd name="T25" fmla="*/ 60325 h 50"/>
              <a:gd name="T26" fmla="*/ 1588 w 12"/>
              <a:gd name="T27" fmla="*/ 49212 h 50"/>
              <a:gd name="T28" fmla="*/ 0 w 12"/>
              <a:gd name="T29" fmla="*/ 36513 h 50"/>
              <a:gd name="T30" fmla="*/ 1588 w 12"/>
              <a:gd name="T31" fmla="*/ 23812 h 50"/>
              <a:gd name="T32" fmla="*/ 3175 w 12"/>
              <a:gd name="T33" fmla="*/ 11112 h 50"/>
              <a:gd name="T34" fmla="*/ 6350 w 12"/>
              <a:gd name="T35" fmla="*/ 0 h 50"/>
              <a:gd name="T36" fmla="*/ 19050 w 12"/>
              <a:gd name="T37" fmla="*/ 1588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0"/>
              <a:gd name="T59" fmla="*/ 12 w 12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0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4"/>
                </a:lnTo>
                <a:lnTo>
                  <a:pt x="9" y="9"/>
                </a:lnTo>
                <a:lnTo>
                  <a:pt x="9" y="15"/>
                </a:lnTo>
                <a:lnTo>
                  <a:pt x="8" y="24"/>
                </a:lnTo>
                <a:lnTo>
                  <a:pt x="8" y="36"/>
                </a:lnTo>
                <a:lnTo>
                  <a:pt x="9" y="50"/>
                </a:lnTo>
                <a:lnTo>
                  <a:pt x="2" y="50"/>
                </a:lnTo>
                <a:lnTo>
                  <a:pt x="2" y="49"/>
                </a:lnTo>
                <a:lnTo>
                  <a:pt x="2" y="45"/>
                </a:lnTo>
                <a:lnTo>
                  <a:pt x="1" y="38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2" name="Freeform 245"/>
          <p:cNvSpPr>
            <a:spLocks/>
          </p:cNvSpPr>
          <p:nvPr/>
        </p:nvSpPr>
        <p:spPr bwMode="auto">
          <a:xfrm>
            <a:off x="2344638" y="4329237"/>
            <a:ext cx="14287" cy="57150"/>
          </a:xfrm>
          <a:custGeom>
            <a:avLst/>
            <a:gdLst>
              <a:gd name="T0" fmla="*/ 14287 w 9"/>
              <a:gd name="T1" fmla="*/ 0 h 36"/>
              <a:gd name="T2" fmla="*/ 14287 w 9"/>
              <a:gd name="T3" fmla="*/ 0 h 36"/>
              <a:gd name="T4" fmla="*/ 12700 w 9"/>
              <a:gd name="T5" fmla="*/ 1588 h 36"/>
              <a:gd name="T6" fmla="*/ 12700 w 9"/>
              <a:gd name="T7" fmla="*/ 4762 h 36"/>
              <a:gd name="T8" fmla="*/ 11112 w 9"/>
              <a:gd name="T9" fmla="*/ 9525 h 36"/>
              <a:gd name="T10" fmla="*/ 9525 w 9"/>
              <a:gd name="T11" fmla="*/ 15875 h 36"/>
              <a:gd name="T12" fmla="*/ 9525 w 9"/>
              <a:gd name="T13" fmla="*/ 26988 h 36"/>
              <a:gd name="T14" fmla="*/ 9525 w 9"/>
              <a:gd name="T15" fmla="*/ 39687 h 36"/>
              <a:gd name="T16" fmla="*/ 11112 w 9"/>
              <a:gd name="T17" fmla="*/ 57150 h 36"/>
              <a:gd name="T18" fmla="*/ 3175 w 9"/>
              <a:gd name="T19" fmla="*/ 57150 h 36"/>
              <a:gd name="T20" fmla="*/ 1587 w 9"/>
              <a:gd name="T21" fmla="*/ 57150 h 36"/>
              <a:gd name="T22" fmla="*/ 1587 w 9"/>
              <a:gd name="T23" fmla="*/ 50800 h 36"/>
              <a:gd name="T24" fmla="*/ 1587 w 9"/>
              <a:gd name="T25" fmla="*/ 44450 h 36"/>
              <a:gd name="T26" fmla="*/ 0 w 9"/>
              <a:gd name="T27" fmla="*/ 34925 h 36"/>
              <a:gd name="T28" fmla="*/ 0 w 9"/>
              <a:gd name="T29" fmla="*/ 25400 h 36"/>
              <a:gd name="T30" fmla="*/ 0 w 9"/>
              <a:gd name="T31" fmla="*/ 15875 h 36"/>
              <a:gd name="T32" fmla="*/ 1587 w 9"/>
              <a:gd name="T33" fmla="*/ 6350 h 36"/>
              <a:gd name="T34" fmla="*/ 4762 w 9"/>
              <a:gd name="T35" fmla="*/ 0 h 36"/>
              <a:gd name="T36" fmla="*/ 14287 w 9"/>
              <a:gd name="T37" fmla="*/ 0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6"/>
              <a:gd name="T59" fmla="*/ 9 w 9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6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5"/>
                </a:lnTo>
                <a:lnTo>
                  <a:pt x="7" y="36"/>
                </a:lnTo>
                <a:lnTo>
                  <a:pt x="2" y="36"/>
                </a:lnTo>
                <a:lnTo>
                  <a:pt x="1" y="36"/>
                </a:lnTo>
                <a:lnTo>
                  <a:pt x="1" y="32"/>
                </a:lnTo>
                <a:lnTo>
                  <a:pt x="1" y="28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1" y="4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3" name="Rectangle 246"/>
          <p:cNvSpPr>
            <a:spLocks noChangeArrowheads="1"/>
          </p:cNvSpPr>
          <p:nvPr/>
        </p:nvSpPr>
        <p:spPr bwMode="auto">
          <a:xfrm>
            <a:off x="2149375" y="4313362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4" name="Freeform 247"/>
          <p:cNvSpPr>
            <a:spLocks/>
          </p:cNvSpPr>
          <p:nvPr/>
        </p:nvSpPr>
        <p:spPr bwMode="auto">
          <a:xfrm>
            <a:off x="2216050" y="4310187"/>
            <a:ext cx="73025" cy="87312"/>
          </a:xfrm>
          <a:custGeom>
            <a:avLst/>
            <a:gdLst>
              <a:gd name="T0" fmla="*/ 6350 w 46"/>
              <a:gd name="T1" fmla="*/ 9525 h 55"/>
              <a:gd name="T2" fmla="*/ 6350 w 46"/>
              <a:gd name="T3" fmla="*/ 11112 h 55"/>
              <a:gd name="T4" fmla="*/ 4762 w 46"/>
              <a:gd name="T5" fmla="*/ 14287 h 55"/>
              <a:gd name="T6" fmla="*/ 1588 w 46"/>
              <a:gd name="T7" fmla="*/ 22225 h 55"/>
              <a:gd name="T8" fmla="*/ 0 w 46"/>
              <a:gd name="T9" fmla="*/ 31750 h 55"/>
              <a:gd name="T10" fmla="*/ 0 w 46"/>
              <a:gd name="T11" fmla="*/ 44450 h 55"/>
              <a:gd name="T12" fmla="*/ 0 w 46"/>
              <a:gd name="T13" fmla="*/ 57150 h 55"/>
              <a:gd name="T14" fmla="*/ 0 w 46"/>
              <a:gd name="T15" fmla="*/ 73025 h 55"/>
              <a:gd name="T16" fmla="*/ 4762 w 46"/>
              <a:gd name="T17" fmla="*/ 87312 h 55"/>
              <a:gd name="T18" fmla="*/ 4762 w 46"/>
              <a:gd name="T19" fmla="*/ 85725 h 55"/>
              <a:gd name="T20" fmla="*/ 4762 w 46"/>
              <a:gd name="T21" fmla="*/ 84137 h 55"/>
              <a:gd name="T22" fmla="*/ 4762 w 46"/>
              <a:gd name="T23" fmla="*/ 80962 h 55"/>
              <a:gd name="T24" fmla="*/ 4762 w 46"/>
              <a:gd name="T25" fmla="*/ 77787 h 55"/>
              <a:gd name="T26" fmla="*/ 4762 w 46"/>
              <a:gd name="T27" fmla="*/ 73025 h 55"/>
              <a:gd name="T28" fmla="*/ 6350 w 46"/>
              <a:gd name="T29" fmla="*/ 66675 h 55"/>
              <a:gd name="T30" fmla="*/ 6350 w 46"/>
              <a:gd name="T31" fmla="*/ 61912 h 55"/>
              <a:gd name="T32" fmla="*/ 7938 w 46"/>
              <a:gd name="T33" fmla="*/ 55562 h 55"/>
              <a:gd name="T34" fmla="*/ 9525 w 46"/>
              <a:gd name="T35" fmla="*/ 50800 h 55"/>
              <a:gd name="T36" fmla="*/ 11112 w 46"/>
              <a:gd name="T37" fmla="*/ 44450 h 55"/>
              <a:gd name="T38" fmla="*/ 12700 w 46"/>
              <a:gd name="T39" fmla="*/ 39687 h 55"/>
              <a:gd name="T40" fmla="*/ 17463 w 46"/>
              <a:gd name="T41" fmla="*/ 33337 h 55"/>
              <a:gd name="T42" fmla="*/ 22225 w 46"/>
              <a:gd name="T43" fmla="*/ 30162 h 55"/>
              <a:gd name="T44" fmla="*/ 26988 w 46"/>
              <a:gd name="T45" fmla="*/ 25400 h 55"/>
              <a:gd name="T46" fmla="*/ 33338 w 46"/>
              <a:gd name="T47" fmla="*/ 22225 h 55"/>
              <a:gd name="T48" fmla="*/ 41275 w 46"/>
              <a:gd name="T49" fmla="*/ 22225 h 55"/>
              <a:gd name="T50" fmla="*/ 41275 w 46"/>
              <a:gd name="T51" fmla="*/ 20637 h 55"/>
              <a:gd name="T52" fmla="*/ 41275 w 46"/>
              <a:gd name="T53" fmla="*/ 20637 h 55"/>
              <a:gd name="T54" fmla="*/ 44450 w 46"/>
              <a:gd name="T55" fmla="*/ 19050 h 55"/>
              <a:gd name="T56" fmla="*/ 46037 w 46"/>
              <a:gd name="T57" fmla="*/ 17462 h 55"/>
              <a:gd name="T58" fmla="*/ 52388 w 46"/>
              <a:gd name="T59" fmla="*/ 14287 h 55"/>
              <a:gd name="T60" fmla="*/ 57150 w 46"/>
              <a:gd name="T61" fmla="*/ 11112 h 55"/>
              <a:gd name="T62" fmla="*/ 65088 w 46"/>
              <a:gd name="T63" fmla="*/ 7937 h 55"/>
              <a:gd name="T64" fmla="*/ 73025 w 46"/>
              <a:gd name="T65" fmla="*/ 3175 h 55"/>
              <a:gd name="T66" fmla="*/ 73025 w 46"/>
              <a:gd name="T67" fmla="*/ 3175 h 55"/>
              <a:gd name="T68" fmla="*/ 71438 w 46"/>
              <a:gd name="T69" fmla="*/ 3175 h 55"/>
              <a:gd name="T70" fmla="*/ 68263 w 46"/>
              <a:gd name="T71" fmla="*/ 3175 h 55"/>
              <a:gd name="T72" fmla="*/ 66675 w 46"/>
              <a:gd name="T73" fmla="*/ 1587 h 55"/>
              <a:gd name="T74" fmla="*/ 63500 w 46"/>
              <a:gd name="T75" fmla="*/ 1587 h 55"/>
              <a:gd name="T76" fmla="*/ 60325 w 46"/>
              <a:gd name="T77" fmla="*/ 1587 h 55"/>
              <a:gd name="T78" fmla="*/ 55563 w 46"/>
              <a:gd name="T79" fmla="*/ 1587 h 55"/>
              <a:gd name="T80" fmla="*/ 50800 w 46"/>
              <a:gd name="T81" fmla="*/ 0 h 55"/>
              <a:gd name="T82" fmla="*/ 44450 w 46"/>
              <a:gd name="T83" fmla="*/ 0 h 55"/>
              <a:gd name="T84" fmla="*/ 41275 w 46"/>
              <a:gd name="T85" fmla="*/ 0 h 55"/>
              <a:gd name="T86" fmla="*/ 34925 w 46"/>
              <a:gd name="T87" fmla="*/ 1587 h 55"/>
              <a:gd name="T88" fmla="*/ 30163 w 46"/>
              <a:gd name="T89" fmla="*/ 1587 h 55"/>
              <a:gd name="T90" fmla="*/ 22225 w 46"/>
              <a:gd name="T91" fmla="*/ 1587 h 55"/>
              <a:gd name="T92" fmla="*/ 17463 w 46"/>
              <a:gd name="T93" fmla="*/ 3175 h 55"/>
              <a:gd name="T94" fmla="*/ 11112 w 46"/>
              <a:gd name="T95" fmla="*/ 6350 h 55"/>
              <a:gd name="T96" fmla="*/ 6350 w 46"/>
              <a:gd name="T97" fmla="*/ 9525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9"/>
                </a:lnTo>
                <a:lnTo>
                  <a:pt x="1" y="14"/>
                </a:lnTo>
                <a:lnTo>
                  <a:pt x="0" y="20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1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6"/>
                </a:lnTo>
                <a:lnTo>
                  <a:pt x="21" y="14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9"/>
                </a:lnTo>
                <a:lnTo>
                  <a:pt x="36" y="7"/>
                </a:lnTo>
                <a:lnTo>
                  <a:pt x="41" y="5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0"/>
                </a:lnTo>
                <a:lnTo>
                  <a:pt x="28" y="0"/>
                </a:lnTo>
                <a:lnTo>
                  <a:pt x="26" y="0"/>
                </a:lnTo>
                <a:lnTo>
                  <a:pt x="22" y="1"/>
                </a:lnTo>
                <a:lnTo>
                  <a:pt x="19" y="1"/>
                </a:lnTo>
                <a:lnTo>
                  <a:pt x="14" y="1"/>
                </a:lnTo>
                <a:lnTo>
                  <a:pt x="11" y="2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5" name="Freeform 248"/>
          <p:cNvSpPr>
            <a:spLocks/>
          </p:cNvSpPr>
          <p:nvPr/>
        </p:nvSpPr>
        <p:spPr bwMode="auto">
          <a:xfrm>
            <a:off x="2114450" y="4375274"/>
            <a:ext cx="58738" cy="14288"/>
          </a:xfrm>
          <a:custGeom>
            <a:avLst/>
            <a:gdLst>
              <a:gd name="T0" fmla="*/ 0 w 37"/>
              <a:gd name="T1" fmla="*/ 9525 h 9"/>
              <a:gd name="T2" fmla="*/ 0 w 37"/>
              <a:gd name="T3" fmla="*/ 9525 h 9"/>
              <a:gd name="T4" fmla="*/ 0 w 37"/>
              <a:gd name="T5" fmla="*/ 9525 h 9"/>
              <a:gd name="T6" fmla="*/ 1588 w 37"/>
              <a:gd name="T7" fmla="*/ 7938 h 9"/>
              <a:gd name="T8" fmla="*/ 1588 w 37"/>
              <a:gd name="T9" fmla="*/ 7938 h 9"/>
              <a:gd name="T10" fmla="*/ 3175 w 37"/>
              <a:gd name="T11" fmla="*/ 4763 h 9"/>
              <a:gd name="T12" fmla="*/ 6350 w 37"/>
              <a:gd name="T13" fmla="*/ 3175 h 9"/>
              <a:gd name="T14" fmla="*/ 7938 w 37"/>
              <a:gd name="T15" fmla="*/ 3175 h 9"/>
              <a:gd name="T16" fmla="*/ 11113 w 37"/>
              <a:gd name="T17" fmla="*/ 1588 h 9"/>
              <a:gd name="T18" fmla="*/ 14288 w 37"/>
              <a:gd name="T19" fmla="*/ 0 h 9"/>
              <a:gd name="T20" fmla="*/ 19050 w 37"/>
              <a:gd name="T21" fmla="*/ 0 h 9"/>
              <a:gd name="T22" fmla="*/ 23813 w 37"/>
              <a:gd name="T23" fmla="*/ 0 h 9"/>
              <a:gd name="T24" fmla="*/ 30163 w 37"/>
              <a:gd name="T25" fmla="*/ 0 h 9"/>
              <a:gd name="T26" fmla="*/ 34925 w 37"/>
              <a:gd name="T27" fmla="*/ 0 h 9"/>
              <a:gd name="T28" fmla="*/ 42863 w 37"/>
              <a:gd name="T29" fmla="*/ 1588 h 9"/>
              <a:gd name="T30" fmla="*/ 50800 w 37"/>
              <a:gd name="T31" fmla="*/ 1588 h 9"/>
              <a:gd name="T32" fmla="*/ 58738 w 37"/>
              <a:gd name="T33" fmla="*/ 4763 h 9"/>
              <a:gd name="T34" fmla="*/ 58738 w 37"/>
              <a:gd name="T35" fmla="*/ 9525 h 9"/>
              <a:gd name="T36" fmla="*/ 57150 w 37"/>
              <a:gd name="T37" fmla="*/ 9525 h 9"/>
              <a:gd name="T38" fmla="*/ 57150 w 37"/>
              <a:gd name="T39" fmla="*/ 7938 h 9"/>
              <a:gd name="T40" fmla="*/ 53975 w 37"/>
              <a:gd name="T41" fmla="*/ 7938 h 9"/>
              <a:gd name="T42" fmla="*/ 52388 w 37"/>
              <a:gd name="T43" fmla="*/ 7938 h 9"/>
              <a:gd name="T44" fmla="*/ 47625 w 37"/>
              <a:gd name="T45" fmla="*/ 4763 h 9"/>
              <a:gd name="T46" fmla="*/ 44450 w 37"/>
              <a:gd name="T47" fmla="*/ 4763 h 9"/>
              <a:gd name="T48" fmla="*/ 39688 w 37"/>
              <a:gd name="T49" fmla="*/ 3175 h 9"/>
              <a:gd name="T50" fmla="*/ 34925 w 37"/>
              <a:gd name="T51" fmla="*/ 3175 h 9"/>
              <a:gd name="T52" fmla="*/ 30163 w 37"/>
              <a:gd name="T53" fmla="*/ 3175 h 9"/>
              <a:gd name="T54" fmla="*/ 23813 w 37"/>
              <a:gd name="T55" fmla="*/ 3175 h 9"/>
              <a:gd name="T56" fmla="*/ 20638 w 37"/>
              <a:gd name="T57" fmla="*/ 3175 h 9"/>
              <a:gd name="T58" fmla="*/ 14288 w 37"/>
              <a:gd name="T59" fmla="*/ 4763 h 9"/>
              <a:gd name="T60" fmla="*/ 11113 w 37"/>
              <a:gd name="T61" fmla="*/ 7938 h 9"/>
              <a:gd name="T62" fmla="*/ 7938 w 37"/>
              <a:gd name="T63" fmla="*/ 9525 h 9"/>
              <a:gd name="T64" fmla="*/ 3175 w 37"/>
              <a:gd name="T65" fmla="*/ 11113 h 9"/>
              <a:gd name="T66" fmla="*/ 0 w 37"/>
              <a:gd name="T67" fmla="*/ 14288 h 9"/>
              <a:gd name="T68" fmla="*/ 0 w 37"/>
              <a:gd name="T69" fmla="*/ 9525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9"/>
              <a:gd name="T107" fmla="*/ 37 w 37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9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3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1"/>
                </a:lnTo>
                <a:lnTo>
                  <a:pt x="37" y="3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3"/>
                </a:lnTo>
                <a:lnTo>
                  <a:pt x="28" y="3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3"/>
                </a:lnTo>
                <a:lnTo>
                  <a:pt x="7" y="5"/>
                </a:lnTo>
                <a:lnTo>
                  <a:pt x="5" y="6"/>
                </a:lnTo>
                <a:lnTo>
                  <a:pt x="2" y="7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6" name="Freeform 249"/>
          <p:cNvSpPr>
            <a:spLocks/>
          </p:cNvSpPr>
          <p:nvPr/>
        </p:nvSpPr>
        <p:spPr bwMode="auto">
          <a:xfrm>
            <a:off x="2114450" y="4335587"/>
            <a:ext cx="58738" cy="17462"/>
          </a:xfrm>
          <a:custGeom>
            <a:avLst/>
            <a:gdLst>
              <a:gd name="T0" fmla="*/ 0 w 37"/>
              <a:gd name="T1" fmla="*/ 9525 h 11"/>
              <a:gd name="T2" fmla="*/ 0 w 37"/>
              <a:gd name="T3" fmla="*/ 9525 h 11"/>
              <a:gd name="T4" fmla="*/ 0 w 37"/>
              <a:gd name="T5" fmla="*/ 9525 h 11"/>
              <a:gd name="T6" fmla="*/ 1588 w 37"/>
              <a:gd name="T7" fmla="*/ 9525 h 11"/>
              <a:gd name="T8" fmla="*/ 1588 w 37"/>
              <a:gd name="T9" fmla="*/ 7937 h 11"/>
              <a:gd name="T10" fmla="*/ 3175 w 37"/>
              <a:gd name="T11" fmla="*/ 6350 h 11"/>
              <a:gd name="T12" fmla="*/ 6350 w 37"/>
              <a:gd name="T13" fmla="*/ 6350 h 11"/>
              <a:gd name="T14" fmla="*/ 7938 w 37"/>
              <a:gd name="T15" fmla="*/ 4762 h 11"/>
              <a:gd name="T16" fmla="*/ 11113 w 37"/>
              <a:gd name="T17" fmla="*/ 3175 h 11"/>
              <a:gd name="T18" fmla="*/ 14288 w 37"/>
              <a:gd name="T19" fmla="*/ 3175 h 11"/>
              <a:gd name="T20" fmla="*/ 19050 w 37"/>
              <a:gd name="T21" fmla="*/ 0 h 11"/>
              <a:gd name="T22" fmla="*/ 23813 w 37"/>
              <a:gd name="T23" fmla="*/ 0 h 11"/>
              <a:gd name="T24" fmla="*/ 30163 w 37"/>
              <a:gd name="T25" fmla="*/ 0 h 11"/>
              <a:gd name="T26" fmla="*/ 34925 w 37"/>
              <a:gd name="T27" fmla="*/ 0 h 11"/>
              <a:gd name="T28" fmla="*/ 42863 w 37"/>
              <a:gd name="T29" fmla="*/ 3175 h 11"/>
              <a:gd name="T30" fmla="*/ 50800 w 37"/>
              <a:gd name="T31" fmla="*/ 4762 h 11"/>
              <a:gd name="T32" fmla="*/ 58738 w 37"/>
              <a:gd name="T33" fmla="*/ 6350 h 11"/>
              <a:gd name="T34" fmla="*/ 58738 w 37"/>
              <a:gd name="T35" fmla="*/ 9525 h 11"/>
              <a:gd name="T36" fmla="*/ 57150 w 37"/>
              <a:gd name="T37" fmla="*/ 9525 h 11"/>
              <a:gd name="T38" fmla="*/ 57150 w 37"/>
              <a:gd name="T39" fmla="*/ 7937 h 11"/>
              <a:gd name="T40" fmla="*/ 53975 w 37"/>
              <a:gd name="T41" fmla="*/ 7937 h 11"/>
              <a:gd name="T42" fmla="*/ 52388 w 37"/>
              <a:gd name="T43" fmla="*/ 7937 h 11"/>
              <a:gd name="T44" fmla="*/ 47625 w 37"/>
              <a:gd name="T45" fmla="*/ 6350 h 11"/>
              <a:gd name="T46" fmla="*/ 44450 w 37"/>
              <a:gd name="T47" fmla="*/ 6350 h 11"/>
              <a:gd name="T48" fmla="*/ 39688 w 37"/>
              <a:gd name="T49" fmla="*/ 6350 h 11"/>
              <a:gd name="T50" fmla="*/ 34925 w 37"/>
              <a:gd name="T51" fmla="*/ 4762 h 11"/>
              <a:gd name="T52" fmla="*/ 30163 w 37"/>
              <a:gd name="T53" fmla="*/ 4762 h 11"/>
              <a:gd name="T54" fmla="*/ 23813 w 37"/>
              <a:gd name="T55" fmla="*/ 4762 h 11"/>
              <a:gd name="T56" fmla="*/ 20638 w 37"/>
              <a:gd name="T57" fmla="*/ 4762 h 11"/>
              <a:gd name="T58" fmla="*/ 14288 w 37"/>
              <a:gd name="T59" fmla="*/ 6350 h 11"/>
              <a:gd name="T60" fmla="*/ 11113 w 37"/>
              <a:gd name="T61" fmla="*/ 7937 h 11"/>
              <a:gd name="T62" fmla="*/ 7938 w 37"/>
              <a:gd name="T63" fmla="*/ 9525 h 11"/>
              <a:gd name="T64" fmla="*/ 3175 w 37"/>
              <a:gd name="T65" fmla="*/ 14287 h 11"/>
              <a:gd name="T66" fmla="*/ 0 w 37"/>
              <a:gd name="T67" fmla="*/ 17462 h 11"/>
              <a:gd name="T68" fmla="*/ 0 w 37"/>
              <a:gd name="T69" fmla="*/ 9525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6"/>
                </a:move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2"/>
                </a:lnTo>
                <a:lnTo>
                  <a:pt x="32" y="3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4"/>
                </a:lnTo>
                <a:lnTo>
                  <a:pt x="28" y="4"/>
                </a:lnTo>
                <a:lnTo>
                  <a:pt x="25" y="4"/>
                </a:lnTo>
                <a:lnTo>
                  <a:pt x="22" y="3"/>
                </a:lnTo>
                <a:lnTo>
                  <a:pt x="19" y="3"/>
                </a:lnTo>
                <a:lnTo>
                  <a:pt x="15" y="3"/>
                </a:lnTo>
                <a:lnTo>
                  <a:pt x="13" y="3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9"/>
                </a:lnTo>
                <a:lnTo>
                  <a:pt x="0" y="11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7" name="Freeform 250"/>
          <p:cNvSpPr>
            <a:spLocks/>
          </p:cNvSpPr>
          <p:nvPr/>
        </p:nvSpPr>
        <p:spPr bwMode="auto">
          <a:xfrm>
            <a:off x="2170013" y="4318124"/>
            <a:ext cx="96837" cy="177800"/>
          </a:xfrm>
          <a:custGeom>
            <a:avLst/>
            <a:gdLst>
              <a:gd name="T0" fmla="*/ 0 w 61"/>
              <a:gd name="T1" fmla="*/ 0 h 112"/>
              <a:gd name="T2" fmla="*/ 0 w 61"/>
              <a:gd name="T3" fmla="*/ 171450 h 112"/>
              <a:gd name="T4" fmla="*/ 30162 w 61"/>
              <a:gd name="T5" fmla="*/ 177800 h 112"/>
              <a:gd name="T6" fmla="*/ 28575 w 61"/>
              <a:gd name="T7" fmla="*/ 155575 h 112"/>
              <a:gd name="T8" fmla="*/ 96837 w 61"/>
              <a:gd name="T9" fmla="*/ 165100 h 112"/>
              <a:gd name="T10" fmla="*/ 96837 w 61"/>
              <a:gd name="T11" fmla="*/ 155575 h 112"/>
              <a:gd name="T12" fmla="*/ 47625 w 61"/>
              <a:gd name="T13" fmla="*/ 149225 h 112"/>
              <a:gd name="T14" fmla="*/ 46037 w 61"/>
              <a:gd name="T15" fmla="*/ 128588 h 112"/>
              <a:gd name="T16" fmla="*/ 14287 w 61"/>
              <a:gd name="T17" fmla="*/ 128588 h 112"/>
              <a:gd name="T18" fmla="*/ 12700 w 61"/>
              <a:gd name="T19" fmla="*/ 127000 h 112"/>
              <a:gd name="T20" fmla="*/ 11112 w 61"/>
              <a:gd name="T21" fmla="*/ 120650 h 112"/>
              <a:gd name="T22" fmla="*/ 9525 w 61"/>
              <a:gd name="T23" fmla="*/ 109538 h 112"/>
              <a:gd name="T24" fmla="*/ 6350 w 61"/>
              <a:gd name="T25" fmla="*/ 92075 h 112"/>
              <a:gd name="T26" fmla="*/ 3175 w 61"/>
              <a:gd name="T27" fmla="*/ 73025 h 112"/>
              <a:gd name="T28" fmla="*/ 1587 w 61"/>
              <a:gd name="T29" fmla="*/ 53975 h 112"/>
              <a:gd name="T30" fmla="*/ 3175 w 61"/>
              <a:gd name="T31" fmla="*/ 28575 h 112"/>
              <a:gd name="T32" fmla="*/ 9525 w 61"/>
              <a:gd name="T33" fmla="*/ 4763 h 112"/>
              <a:gd name="T34" fmla="*/ 0 w 61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2"/>
              <a:gd name="T56" fmla="*/ 61 w 61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2">
                <a:moveTo>
                  <a:pt x="0" y="0"/>
                </a:moveTo>
                <a:lnTo>
                  <a:pt x="0" y="108"/>
                </a:lnTo>
                <a:lnTo>
                  <a:pt x="19" y="112"/>
                </a:lnTo>
                <a:lnTo>
                  <a:pt x="18" y="98"/>
                </a:lnTo>
                <a:lnTo>
                  <a:pt x="61" y="104"/>
                </a:lnTo>
                <a:lnTo>
                  <a:pt x="61" y="98"/>
                </a:lnTo>
                <a:lnTo>
                  <a:pt x="30" y="94"/>
                </a:lnTo>
                <a:lnTo>
                  <a:pt x="29" y="81"/>
                </a:lnTo>
                <a:lnTo>
                  <a:pt x="9" y="81"/>
                </a:lnTo>
                <a:lnTo>
                  <a:pt x="8" y="80"/>
                </a:lnTo>
                <a:lnTo>
                  <a:pt x="7" y="76"/>
                </a:lnTo>
                <a:lnTo>
                  <a:pt x="6" y="69"/>
                </a:lnTo>
                <a:lnTo>
                  <a:pt x="4" y="58"/>
                </a:lnTo>
                <a:lnTo>
                  <a:pt x="2" y="46"/>
                </a:lnTo>
                <a:lnTo>
                  <a:pt x="1" y="34"/>
                </a:lnTo>
                <a:lnTo>
                  <a:pt x="2" y="1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8" name="Freeform 251"/>
          <p:cNvSpPr>
            <a:spLocks/>
          </p:cNvSpPr>
          <p:nvPr/>
        </p:nvSpPr>
        <p:spPr bwMode="auto">
          <a:xfrm>
            <a:off x="2217638" y="4276849"/>
            <a:ext cx="125412" cy="23813"/>
          </a:xfrm>
          <a:custGeom>
            <a:avLst/>
            <a:gdLst>
              <a:gd name="T0" fmla="*/ 0 w 79"/>
              <a:gd name="T1" fmla="*/ 23813 h 15"/>
              <a:gd name="T2" fmla="*/ 0 w 79"/>
              <a:gd name="T3" fmla="*/ 23813 h 15"/>
              <a:gd name="T4" fmla="*/ 4762 w 79"/>
              <a:gd name="T5" fmla="*/ 22225 h 15"/>
              <a:gd name="T6" fmla="*/ 6350 w 79"/>
              <a:gd name="T7" fmla="*/ 22225 h 15"/>
              <a:gd name="T8" fmla="*/ 11112 w 79"/>
              <a:gd name="T9" fmla="*/ 20638 h 15"/>
              <a:gd name="T10" fmla="*/ 17462 w 79"/>
              <a:gd name="T11" fmla="*/ 19050 h 15"/>
              <a:gd name="T12" fmla="*/ 22225 w 79"/>
              <a:gd name="T13" fmla="*/ 15875 h 15"/>
              <a:gd name="T14" fmla="*/ 30162 w 79"/>
              <a:gd name="T15" fmla="*/ 14288 h 15"/>
              <a:gd name="T16" fmla="*/ 38100 w 79"/>
              <a:gd name="T17" fmla="*/ 12700 h 15"/>
              <a:gd name="T18" fmla="*/ 47625 w 79"/>
              <a:gd name="T19" fmla="*/ 12700 h 15"/>
              <a:gd name="T20" fmla="*/ 55562 w 79"/>
              <a:gd name="T21" fmla="*/ 11113 h 15"/>
              <a:gd name="T22" fmla="*/ 66675 w 79"/>
              <a:gd name="T23" fmla="*/ 11113 h 15"/>
              <a:gd name="T24" fmla="*/ 76200 w 79"/>
              <a:gd name="T25" fmla="*/ 9525 h 15"/>
              <a:gd name="T26" fmla="*/ 87312 w 79"/>
              <a:gd name="T27" fmla="*/ 11113 h 15"/>
              <a:gd name="T28" fmla="*/ 98425 w 79"/>
              <a:gd name="T29" fmla="*/ 11113 h 15"/>
              <a:gd name="T30" fmla="*/ 109537 w 79"/>
              <a:gd name="T31" fmla="*/ 12700 h 15"/>
              <a:gd name="T32" fmla="*/ 120650 w 79"/>
              <a:gd name="T33" fmla="*/ 14288 h 15"/>
              <a:gd name="T34" fmla="*/ 125412 w 79"/>
              <a:gd name="T35" fmla="*/ 0 h 15"/>
              <a:gd name="T36" fmla="*/ 125412 w 79"/>
              <a:gd name="T37" fmla="*/ 0 h 15"/>
              <a:gd name="T38" fmla="*/ 120650 w 79"/>
              <a:gd name="T39" fmla="*/ 0 h 15"/>
              <a:gd name="T40" fmla="*/ 117475 w 79"/>
              <a:gd name="T41" fmla="*/ 0 h 15"/>
              <a:gd name="T42" fmla="*/ 111125 w 79"/>
              <a:gd name="T43" fmla="*/ 0 h 15"/>
              <a:gd name="T44" fmla="*/ 104775 w 79"/>
              <a:gd name="T45" fmla="*/ 0 h 15"/>
              <a:gd name="T46" fmla="*/ 96837 w 79"/>
              <a:gd name="T47" fmla="*/ 0 h 15"/>
              <a:gd name="T48" fmla="*/ 88900 w 79"/>
              <a:gd name="T49" fmla="*/ 0 h 15"/>
              <a:gd name="T50" fmla="*/ 80962 w 79"/>
              <a:gd name="T51" fmla="*/ 1588 h 15"/>
              <a:gd name="T52" fmla="*/ 69850 w 79"/>
              <a:gd name="T53" fmla="*/ 1588 h 15"/>
              <a:gd name="T54" fmla="*/ 60325 w 79"/>
              <a:gd name="T55" fmla="*/ 1588 h 15"/>
              <a:gd name="T56" fmla="*/ 49212 w 79"/>
              <a:gd name="T57" fmla="*/ 3175 h 15"/>
              <a:gd name="T58" fmla="*/ 39687 w 79"/>
              <a:gd name="T59" fmla="*/ 4763 h 15"/>
              <a:gd name="T60" fmla="*/ 28575 w 79"/>
              <a:gd name="T61" fmla="*/ 7938 h 15"/>
              <a:gd name="T62" fmla="*/ 19050 w 79"/>
              <a:gd name="T63" fmla="*/ 9525 h 15"/>
              <a:gd name="T64" fmla="*/ 9525 w 79"/>
              <a:gd name="T65" fmla="*/ 11113 h 15"/>
              <a:gd name="T66" fmla="*/ 0 w 79"/>
              <a:gd name="T67" fmla="*/ 12700 h 15"/>
              <a:gd name="T68" fmla="*/ 0 w 79"/>
              <a:gd name="T69" fmla="*/ 23813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0"/>
                </a:lnTo>
                <a:lnTo>
                  <a:pt x="19" y="9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19" name="Freeform 252"/>
          <p:cNvSpPr>
            <a:spLocks/>
          </p:cNvSpPr>
          <p:nvPr/>
        </p:nvSpPr>
        <p:spPr bwMode="auto">
          <a:xfrm>
            <a:off x="2146200" y="4499099"/>
            <a:ext cx="209550" cy="71438"/>
          </a:xfrm>
          <a:custGeom>
            <a:avLst/>
            <a:gdLst>
              <a:gd name="T0" fmla="*/ 87312 w 132"/>
              <a:gd name="T1" fmla="*/ 68263 h 45"/>
              <a:gd name="T2" fmla="*/ 88900 w 132"/>
              <a:gd name="T3" fmla="*/ 68263 h 45"/>
              <a:gd name="T4" fmla="*/ 88900 w 132"/>
              <a:gd name="T5" fmla="*/ 66675 h 45"/>
              <a:gd name="T6" fmla="*/ 90487 w 132"/>
              <a:gd name="T7" fmla="*/ 66675 h 45"/>
              <a:gd name="T8" fmla="*/ 93662 w 132"/>
              <a:gd name="T9" fmla="*/ 65088 h 45"/>
              <a:gd name="T10" fmla="*/ 96837 w 132"/>
              <a:gd name="T11" fmla="*/ 65088 h 45"/>
              <a:gd name="T12" fmla="*/ 100012 w 132"/>
              <a:gd name="T13" fmla="*/ 63500 h 45"/>
              <a:gd name="T14" fmla="*/ 103188 w 132"/>
              <a:gd name="T15" fmla="*/ 61913 h 45"/>
              <a:gd name="T16" fmla="*/ 107950 w 132"/>
              <a:gd name="T17" fmla="*/ 60325 h 45"/>
              <a:gd name="T18" fmla="*/ 112712 w 132"/>
              <a:gd name="T19" fmla="*/ 57150 h 45"/>
              <a:gd name="T20" fmla="*/ 115887 w 132"/>
              <a:gd name="T21" fmla="*/ 53975 h 45"/>
              <a:gd name="T22" fmla="*/ 120650 w 132"/>
              <a:gd name="T23" fmla="*/ 52388 h 45"/>
              <a:gd name="T24" fmla="*/ 123825 w 132"/>
              <a:gd name="T25" fmla="*/ 50800 h 45"/>
              <a:gd name="T26" fmla="*/ 127000 w 132"/>
              <a:gd name="T27" fmla="*/ 46038 h 45"/>
              <a:gd name="T28" fmla="*/ 130175 w 132"/>
              <a:gd name="T29" fmla="*/ 44450 h 45"/>
              <a:gd name="T30" fmla="*/ 133350 w 132"/>
              <a:gd name="T31" fmla="*/ 41275 h 45"/>
              <a:gd name="T32" fmla="*/ 134937 w 132"/>
              <a:gd name="T33" fmla="*/ 38100 h 45"/>
              <a:gd name="T34" fmla="*/ 0 w 132"/>
              <a:gd name="T35" fmla="*/ 4763 h 45"/>
              <a:gd name="T36" fmla="*/ 9525 w 132"/>
              <a:gd name="T37" fmla="*/ 0 h 45"/>
              <a:gd name="T38" fmla="*/ 209550 w 132"/>
              <a:gd name="T39" fmla="*/ 50800 h 45"/>
              <a:gd name="T40" fmla="*/ 200025 w 132"/>
              <a:gd name="T41" fmla="*/ 53975 h 45"/>
              <a:gd name="T42" fmla="*/ 142875 w 132"/>
              <a:gd name="T43" fmla="*/ 39688 h 45"/>
              <a:gd name="T44" fmla="*/ 142875 w 132"/>
              <a:gd name="T45" fmla="*/ 39688 h 45"/>
              <a:gd name="T46" fmla="*/ 142875 w 132"/>
              <a:gd name="T47" fmla="*/ 41275 h 45"/>
              <a:gd name="T48" fmla="*/ 141287 w 132"/>
              <a:gd name="T49" fmla="*/ 41275 h 45"/>
              <a:gd name="T50" fmla="*/ 141287 w 132"/>
              <a:gd name="T51" fmla="*/ 42863 h 45"/>
              <a:gd name="T52" fmla="*/ 138112 w 132"/>
              <a:gd name="T53" fmla="*/ 44450 h 45"/>
              <a:gd name="T54" fmla="*/ 136525 w 132"/>
              <a:gd name="T55" fmla="*/ 46038 h 45"/>
              <a:gd name="T56" fmla="*/ 134937 w 132"/>
              <a:gd name="T57" fmla="*/ 49213 h 45"/>
              <a:gd name="T58" fmla="*/ 131762 w 132"/>
              <a:gd name="T59" fmla="*/ 50800 h 45"/>
              <a:gd name="T60" fmla="*/ 127000 w 132"/>
              <a:gd name="T61" fmla="*/ 52388 h 45"/>
              <a:gd name="T62" fmla="*/ 123825 w 132"/>
              <a:gd name="T63" fmla="*/ 55563 h 45"/>
              <a:gd name="T64" fmla="*/ 120650 w 132"/>
              <a:gd name="T65" fmla="*/ 57150 h 45"/>
              <a:gd name="T66" fmla="*/ 114300 w 132"/>
              <a:gd name="T67" fmla="*/ 60325 h 45"/>
              <a:gd name="T68" fmla="*/ 111125 w 132"/>
              <a:gd name="T69" fmla="*/ 63500 h 45"/>
              <a:gd name="T70" fmla="*/ 103188 w 132"/>
              <a:gd name="T71" fmla="*/ 65088 h 45"/>
              <a:gd name="T72" fmla="*/ 98425 w 132"/>
              <a:gd name="T73" fmla="*/ 68263 h 45"/>
              <a:gd name="T74" fmla="*/ 90487 w 132"/>
              <a:gd name="T75" fmla="*/ 71438 h 45"/>
              <a:gd name="T76" fmla="*/ 87312 w 132"/>
              <a:gd name="T77" fmla="*/ 68263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3"/>
                </a:moveTo>
                <a:lnTo>
                  <a:pt x="56" y="43"/>
                </a:ln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6"/>
                </a:lnTo>
                <a:lnTo>
                  <a:pt x="73" y="34"/>
                </a:lnTo>
                <a:lnTo>
                  <a:pt x="76" y="33"/>
                </a:lnTo>
                <a:lnTo>
                  <a:pt x="78" y="32"/>
                </a:lnTo>
                <a:lnTo>
                  <a:pt x="80" y="29"/>
                </a:lnTo>
                <a:lnTo>
                  <a:pt x="82" y="28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29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5"/>
                </a:lnTo>
                <a:lnTo>
                  <a:pt x="76" y="36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3"/>
                </a:lnTo>
                <a:lnTo>
                  <a:pt x="57" y="45"/>
                </a:lnTo>
                <a:lnTo>
                  <a:pt x="55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0" name="Freeform 253"/>
          <p:cNvSpPr>
            <a:spLocks/>
          </p:cNvSpPr>
          <p:nvPr/>
        </p:nvSpPr>
        <p:spPr bwMode="auto">
          <a:xfrm>
            <a:off x="2101750" y="4518149"/>
            <a:ext cx="214313" cy="63500"/>
          </a:xfrm>
          <a:custGeom>
            <a:avLst/>
            <a:gdLst>
              <a:gd name="T0" fmla="*/ 0 w 135"/>
              <a:gd name="T1" fmla="*/ 0 h 40"/>
              <a:gd name="T2" fmla="*/ 209550 w 135"/>
              <a:gd name="T3" fmla="*/ 63500 h 40"/>
              <a:gd name="T4" fmla="*/ 214313 w 135"/>
              <a:gd name="T5" fmla="*/ 63500 h 40"/>
              <a:gd name="T6" fmla="*/ 7938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1" name="Freeform 254"/>
          <p:cNvSpPr>
            <a:spLocks/>
          </p:cNvSpPr>
          <p:nvPr/>
        </p:nvSpPr>
        <p:spPr bwMode="auto">
          <a:xfrm>
            <a:off x="2138263" y="4510212"/>
            <a:ext cx="209550" cy="55562"/>
          </a:xfrm>
          <a:custGeom>
            <a:avLst/>
            <a:gdLst>
              <a:gd name="T0" fmla="*/ 0 w 132"/>
              <a:gd name="T1" fmla="*/ 0 h 35"/>
              <a:gd name="T2" fmla="*/ 206375 w 132"/>
              <a:gd name="T3" fmla="*/ 55562 h 35"/>
              <a:gd name="T4" fmla="*/ 209550 w 132"/>
              <a:gd name="T5" fmla="*/ 55562 h 35"/>
              <a:gd name="T6" fmla="*/ 6350 w 132"/>
              <a:gd name="T7" fmla="*/ 0 h 35"/>
              <a:gd name="T8" fmla="*/ 0 w 13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5"/>
              <a:gd name="T17" fmla="*/ 132 w 13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5">
                <a:moveTo>
                  <a:pt x="0" y="0"/>
                </a:moveTo>
                <a:lnTo>
                  <a:pt x="130" y="35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2" name="Freeform 255"/>
          <p:cNvSpPr>
            <a:spLocks/>
          </p:cNvSpPr>
          <p:nvPr/>
        </p:nvSpPr>
        <p:spPr bwMode="auto">
          <a:xfrm>
            <a:off x="2122388" y="4511799"/>
            <a:ext cx="211137" cy="61913"/>
          </a:xfrm>
          <a:custGeom>
            <a:avLst/>
            <a:gdLst>
              <a:gd name="T0" fmla="*/ 0 w 133"/>
              <a:gd name="T1" fmla="*/ 0 h 39"/>
              <a:gd name="T2" fmla="*/ 206375 w 133"/>
              <a:gd name="T3" fmla="*/ 61913 h 39"/>
              <a:gd name="T4" fmla="*/ 211137 w 133"/>
              <a:gd name="T5" fmla="*/ 61913 h 39"/>
              <a:gd name="T6" fmla="*/ 4762 w 133"/>
              <a:gd name="T7" fmla="*/ 0 h 39"/>
              <a:gd name="T8" fmla="*/ 0 w 133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9"/>
              <a:gd name="T17" fmla="*/ 133 w 13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9">
                <a:moveTo>
                  <a:pt x="0" y="0"/>
                </a:moveTo>
                <a:lnTo>
                  <a:pt x="130" y="39"/>
                </a:lnTo>
                <a:lnTo>
                  <a:pt x="133" y="39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3" name="Freeform 256"/>
          <p:cNvSpPr>
            <a:spLocks/>
          </p:cNvSpPr>
          <p:nvPr/>
        </p:nvSpPr>
        <p:spPr bwMode="auto">
          <a:xfrm>
            <a:off x="2073175" y="3778374"/>
            <a:ext cx="395288" cy="331788"/>
          </a:xfrm>
          <a:custGeom>
            <a:avLst/>
            <a:gdLst>
              <a:gd name="T0" fmla="*/ 111125 w 249"/>
              <a:gd name="T1" fmla="*/ 22225 h 209"/>
              <a:gd name="T2" fmla="*/ 111125 w 249"/>
              <a:gd name="T3" fmla="*/ 22225 h 209"/>
              <a:gd name="T4" fmla="*/ 115888 w 249"/>
              <a:gd name="T5" fmla="*/ 22225 h 209"/>
              <a:gd name="T6" fmla="*/ 119063 w 249"/>
              <a:gd name="T7" fmla="*/ 20638 h 209"/>
              <a:gd name="T8" fmla="*/ 125413 w 249"/>
              <a:gd name="T9" fmla="*/ 17463 h 209"/>
              <a:gd name="T10" fmla="*/ 131763 w 249"/>
              <a:gd name="T11" fmla="*/ 15875 h 209"/>
              <a:gd name="T12" fmla="*/ 139700 w 249"/>
              <a:gd name="T13" fmla="*/ 14288 h 209"/>
              <a:gd name="T14" fmla="*/ 150813 w 249"/>
              <a:gd name="T15" fmla="*/ 12700 h 209"/>
              <a:gd name="T16" fmla="*/ 163513 w 249"/>
              <a:gd name="T17" fmla="*/ 9525 h 209"/>
              <a:gd name="T18" fmla="*/ 176213 w 249"/>
              <a:gd name="T19" fmla="*/ 6350 h 209"/>
              <a:gd name="T20" fmla="*/ 192088 w 249"/>
              <a:gd name="T21" fmla="*/ 4763 h 209"/>
              <a:gd name="T22" fmla="*/ 209550 w 249"/>
              <a:gd name="T23" fmla="*/ 3175 h 209"/>
              <a:gd name="T24" fmla="*/ 228600 w 249"/>
              <a:gd name="T25" fmla="*/ 1588 h 209"/>
              <a:gd name="T26" fmla="*/ 249238 w 249"/>
              <a:gd name="T27" fmla="*/ 0 h 209"/>
              <a:gd name="T28" fmla="*/ 269875 w 249"/>
              <a:gd name="T29" fmla="*/ 0 h 209"/>
              <a:gd name="T30" fmla="*/ 293688 w 249"/>
              <a:gd name="T31" fmla="*/ 0 h 209"/>
              <a:gd name="T32" fmla="*/ 319088 w 249"/>
              <a:gd name="T33" fmla="*/ 0 h 209"/>
              <a:gd name="T34" fmla="*/ 330200 w 249"/>
              <a:gd name="T35" fmla="*/ 44450 h 209"/>
              <a:gd name="T36" fmla="*/ 333375 w 249"/>
              <a:gd name="T37" fmla="*/ 46038 h 209"/>
              <a:gd name="T38" fmla="*/ 342900 w 249"/>
              <a:gd name="T39" fmla="*/ 53975 h 209"/>
              <a:gd name="T40" fmla="*/ 352425 w 249"/>
              <a:gd name="T41" fmla="*/ 61913 h 209"/>
              <a:gd name="T42" fmla="*/ 358775 w 249"/>
              <a:gd name="T43" fmla="*/ 79375 h 209"/>
              <a:gd name="T44" fmla="*/ 381000 w 249"/>
              <a:gd name="T45" fmla="*/ 185738 h 209"/>
              <a:gd name="T46" fmla="*/ 392113 w 249"/>
              <a:gd name="T47" fmla="*/ 230188 h 209"/>
              <a:gd name="T48" fmla="*/ 392113 w 249"/>
              <a:gd name="T49" fmla="*/ 231775 h 209"/>
              <a:gd name="T50" fmla="*/ 393700 w 249"/>
              <a:gd name="T51" fmla="*/ 241300 h 209"/>
              <a:gd name="T52" fmla="*/ 393700 w 249"/>
              <a:gd name="T53" fmla="*/ 254000 h 209"/>
              <a:gd name="T54" fmla="*/ 387350 w 249"/>
              <a:gd name="T55" fmla="*/ 269875 h 209"/>
              <a:gd name="T56" fmla="*/ 0 w 249"/>
              <a:gd name="T57" fmla="*/ 258763 h 209"/>
              <a:gd name="T58" fmla="*/ 39688 w 249"/>
              <a:gd name="T59" fmla="*/ 238125 h 209"/>
              <a:gd name="T60" fmla="*/ 39688 w 249"/>
              <a:gd name="T61" fmla="*/ 44450 h 209"/>
              <a:gd name="T62" fmla="*/ 41275 w 249"/>
              <a:gd name="T63" fmla="*/ 42863 h 209"/>
              <a:gd name="T64" fmla="*/ 44450 w 249"/>
              <a:gd name="T65" fmla="*/ 39688 h 209"/>
              <a:gd name="T66" fmla="*/ 50800 w 249"/>
              <a:gd name="T67" fmla="*/ 38100 h 209"/>
              <a:gd name="T68" fmla="*/ 58738 w 249"/>
              <a:gd name="T69" fmla="*/ 36513 h 209"/>
              <a:gd name="T70" fmla="*/ 66675 w 249"/>
              <a:gd name="T71" fmla="*/ 34925 h 209"/>
              <a:gd name="T72" fmla="*/ 77788 w 249"/>
              <a:gd name="T73" fmla="*/ 34925 h 209"/>
              <a:gd name="T74" fmla="*/ 92075 w 249"/>
              <a:gd name="T75" fmla="*/ 36513 h 209"/>
              <a:gd name="T76" fmla="*/ 107950 w 249"/>
              <a:gd name="T77" fmla="*/ 42863 h 2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9"/>
              <a:gd name="T119" fmla="*/ 249 w 249"/>
              <a:gd name="T120" fmla="*/ 209 h 2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9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9" y="11"/>
                </a:lnTo>
                <a:lnTo>
                  <a:pt x="81" y="11"/>
                </a:lnTo>
                <a:lnTo>
                  <a:pt x="83" y="10"/>
                </a:lnTo>
                <a:lnTo>
                  <a:pt x="86" y="10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7" y="6"/>
                </a:lnTo>
                <a:lnTo>
                  <a:pt x="111" y="4"/>
                </a:lnTo>
                <a:lnTo>
                  <a:pt x="116" y="4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4"/>
                </a:lnTo>
                <a:lnTo>
                  <a:pt x="208" y="28"/>
                </a:lnTo>
                <a:lnTo>
                  <a:pt x="208" y="29"/>
                </a:lnTo>
                <a:lnTo>
                  <a:pt x="210" y="29"/>
                </a:lnTo>
                <a:lnTo>
                  <a:pt x="213" y="31"/>
                </a:lnTo>
                <a:lnTo>
                  <a:pt x="216" y="34"/>
                </a:lnTo>
                <a:lnTo>
                  <a:pt x="220" y="36"/>
                </a:lnTo>
                <a:lnTo>
                  <a:pt x="222" y="39"/>
                </a:lnTo>
                <a:lnTo>
                  <a:pt x="224" y="44"/>
                </a:lnTo>
                <a:lnTo>
                  <a:pt x="226" y="50"/>
                </a:lnTo>
                <a:lnTo>
                  <a:pt x="245" y="69"/>
                </a:lnTo>
                <a:lnTo>
                  <a:pt x="240" y="117"/>
                </a:lnTo>
                <a:lnTo>
                  <a:pt x="208" y="133"/>
                </a:lnTo>
                <a:lnTo>
                  <a:pt x="247" y="145"/>
                </a:lnTo>
                <a:lnTo>
                  <a:pt x="247" y="146"/>
                </a:lnTo>
                <a:lnTo>
                  <a:pt x="248" y="148"/>
                </a:lnTo>
                <a:lnTo>
                  <a:pt x="248" y="152"/>
                </a:lnTo>
                <a:lnTo>
                  <a:pt x="249" y="155"/>
                </a:lnTo>
                <a:lnTo>
                  <a:pt x="248" y="160"/>
                </a:lnTo>
                <a:lnTo>
                  <a:pt x="247" y="164"/>
                </a:lnTo>
                <a:lnTo>
                  <a:pt x="244" y="170"/>
                </a:lnTo>
                <a:lnTo>
                  <a:pt x="144" y="209"/>
                </a:lnTo>
                <a:lnTo>
                  <a:pt x="0" y="163"/>
                </a:lnTo>
                <a:lnTo>
                  <a:pt x="3" y="159"/>
                </a:lnTo>
                <a:lnTo>
                  <a:pt x="25" y="150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5"/>
                </a:lnTo>
                <a:lnTo>
                  <a:pt x="31" y="25"/>
                </a:lnTo>
                <a:lnTo>
                  <a:pt x="32" y="24"/>
                </a:lnTo>
                <a:lnTo>
                  <a:pt x="34" y="23"/>
                </a:lnTo>
                <a:lnTo>
                  <a:pt x="37" y="23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4" name="Freeform 257"/>
          <p:cNvSpPr>
            <a:spLocks/>
          </p:cNvSpPr>
          <p:nvPr/>
        </p:nvSpPr>
        <p:spPr bwMode="auto">
          <a:xfrm>
            <a:off x="2211288" y="3802187"/>
            <a:ext cx="125412" cy="144462"/>
          </a:xfrm>
          <a:custGeom>
            <a:avLst/>
            <a:gdLst>
              <a:gd name="T0" fmla="*/ 123825 w 79"/>
              <a:gd name="T1" fmla="*/ 4762 h 91"/>
              <a:gd name="T2" fmla="*/ 123825 w 79"/>
              <a:gd name="T3" fmla="*/ 4762 h 91"/>
              <a:gd name="T4" fmla="*/ 122237 w 79"/>
              <a:gd name="T5" fmla="*/ 4762 h 91"/>
              <a:gd name="T6" fmla="*/ 117475 w 79"/>
              <a:gd name="T7" fmla="*/ 3175 h 91"/>
              <a:gd name="T8" fmla="*/ 114300 w 79"/>
              <a:gd name="T9" fmla="*/ 3175 h 91"/>
              <a:gd name="T10" fmla="*/ 109537 w 79"/>
              <a:gd name="T11" fmla="*/ 1587 h 91"/>
              <a:gd name="T12" fmla="*/ 103187 w 79"/>
              <a:gd name="T13" fmla="*/ 1587 h 91"/>
              <a:gd name="T14" fmla="*/ 95250 w 79"/>
              <a:gd name="T15" fmla="*/ 1587 h 91"/>
              <a:gd name="T16" fmla="*/ 88900 w 79"/>
              <a:gd name="T17" fmla="*/ 0 h 91"/>
              <a:gd name="T18" fmla="*/ 79375 w 79"/>
              <a:gd name="T19" fmla="*/ 0 h 91"/>
              <a:gd name="T20" fmla="*/ 69850 w 79"/>
              <a:gd name="T21" fmla="*/ 1587 h 91"/>
              <a:gd name="T22" fmla="*/ 60325 w 79"/>
              <a:gd name="T23" fmla="*/ 1587 h 91"/>
              <a:gd name="T24" fmla="*/ 49212 w 79"/>
              <a:gd name="T25" fmla="*/ 3175 h 91"/>
              <a:gd name="T26" fmla="*/ 39687 w 79"/>
              <a:gd name="T27" fmla="*/ 4762 h 91"/>
              <a:gd name="T28" fmla="*/ 28575 w 79"/>
              <a:gd name="T29" fmla="*/ 9525 h 91"/>
              <a:gd name="T30" fmla="*/ 17462 w 79"/>
              <a:gd name="T31" fmla="*/ 12700 h 91"/>
              <a:gd name="T32" fmla="*/ 6350 w 79"/>
              <a:gd name="T33" fmla="*/ 19050 h 91"/>
              <a:gd name="T34" fmla="*/ 6350 w 79"/>
              <a:gd name="T35" fmla="*/ 20637 h 91"/>
              <a:gd name="T36" fmla="*/ 4762 w 79"/>
              <a:gd name="T37" fmla="*/ 26987 h 91"/>
              <a:gd name="T38" fmla="*/ 1587 w 79"/>
              <a:gd name="T39" fmla="*/ 41275 h 91"/>
              <a:gd name="T40" fmla="*/ 0 w 79"/>
              <a:gd name="T41" fmla="*/ 55562 h 91"/>
              <a:gd name="T42" fmla="*/ 0 w 79"/>
              <a:gd name="T43" fmla="*/ 74612 h 91"/>
              <a:gd name="T44" fmla="*/ 0 w 79"/>
              <a:gd name="T45" fmla="*/ 96837 h 91"/>
              <a:gd name="T46" fmla="*/ 3175 w 79"/>
              <a:gd name="T47" fmla="*/ 119062 h 91"/>
              <a:gd name="T48" fmla="*/ 9525 w 79"/>
              <a:gd name="T49" fmla="*/ 141287 h 91"/>
              <a:gd name="T50" fmla="*/ 11112 w 79"/>
              <a:gd name="T51" fmla="*/ 141287 h 91"/>
              <a:gd name="T52" fmla="*/ 12700 w 79"/>
              <a:gd name="T53" fmla="*/ 141287 h 91"/>
              <a:gd name="T54" fmla="*/ 14287 w 79"/>
              <a:gd name="T55" fmla="*/ 141287 h 91"/>
              <a:gd name="T56" fmla="*/ 17462 w 79"/>
              <a:gd name="T57" fmla="*/ 141287 h 91"/>
              <a:gd name="T58" fmla="*/ 23812 w 79"/>
              <a:gd name="T59" fmla="*/ 139700 h 91"/>
              <a:gd name="T60" fmla="*/ 28575 w 79"/>
              <a:gd name="T61" fmla="*/ 139700 h 91"/>
              <a:gd name="T62" fmla="*/ 34925 w 79"/>
              <a:gd name="T63" fmla="*/ 139700 h 91"/>
              <a:gd name="T64" fmla="*/ 42862 w 79"/>
              <a:gd name="T65" fmla="*/ 139700 h 91"/>
              <a:gd name="T66" fmla="*/ 50800 w 79"/>
              <a:gd name="T67" fmla="*/ 139700 h 91"/>
              <a:gd name="T68" fmla="*/ 60325 w 79"/>
              <a:gd name="T69" fmla="*/ 139700 h 91"/>
              <a:gd name="T70" fmla="*/ 69850 w 79"/>
              <a:gd name="T71" fmla="*/ 139700 h 91"/>
              <a:gd name="T72" fmla="*/ 79375 w 79"/>
              <a:gd name="T73" fmla="*/ 139700 h 91"/>
              <a:gd name="T74" fmla="*/ 90487 w 79"/>
              <a:gd name="T75" fmla="*/ 141287 h 91"/>
              <a:gd name="T76" fmla="*/ 101600 w 79"/>
              <a:gd name="T77" fmla="*/ 141287 h 91"/>
              <a:gd name="T78" fmla="*/ 112712 w 79"/>
              <a:gd name="T79" fmla="*/ 142875 h 91"/>
              <a:gd name="T80" fmla="*/ 125412 w 79"/>
              <a:gd name="T81" fmla="*/ 144462 h 91"/>
              <a:gd name="T82" fmla="*/ 125412 w 79"/>
              <a:gd name="T83" fmla="*/ 141287 h 91"/>
              <a:gd name="T84" fmla="*/ 123825 w 79"/>
              <a:gd name="T85" fmla="*/ 130175 h 91"/>
              <a:gd name="T86" fmla="*/ 122237 w 79"/>
              <a:gd name="T87" fmla="*/ 111125 h 91"/>
              <a:gd name="T88" fmla="*/ 120650 w 79"/>
              <a:gd name="T89" fmla="*/ 90487 h 91"/>
              <a:gd name="T90" fmla="*/ 120650 w 79"/>
              <a:gd name="T91" fmla="*/ 68262 h 91"/>
              <a:gd name="T92" fmla="*/ 120650 w 79"/>
              <a:gd name="T93" fmla="*/ 46037 h 91"/>
              <a:gd name="T94" fmla="*/ 122237 w 79"/>
              <a:gd name="T95" fmla="*/ 23812 h 91"/>
              <a:gd name="T96" fmla="*/ 123825 w 79"/>
              <a:gd name="T97" fmla="*/ 4762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3"/>
                </a:moveTo>
                <a:lnTo>
                  <a:pt x="78" y="3"/>
                </a:lnTo>
                <a:lnTo>
                  <a:pt x="77" y="3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6"/>
                </a:lnTo>
                <a:lnTo>
                  <a:pt x="11" y="8"/>
                </a:lnTo>
                <a:lnTo>
                  <a:pt x="4" y="12"/>
                </a:lnTo>
                <a:lnTo>
                  <a:pt x="4" y="13"/>
                </a:lnTo>
                <a:lnTo>
                  <a:pt x="3" y="17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61"/>
                </a:lnTo>
                <a:lnTo>
                  <a:pt x="2" y="75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9"/>
                </a:lnTo>
                <a:lnTo>
                  <a:pt x="11" y="89"/>
                </a:lnTo>
                <a:lnTo>
                  <a:pt x="15" y="88"/>
                </a:lnTo>
                <a:lnTo>
                  <a:pt x="18" y="88"/>
                </a:lnTo>
                <a:lnTo>
                  <a:pt x="22" y="88"/>
                </a:lnTo>
                <a:lnTo>
                  <a:pt x="27" y="88"/>
                </a:lnTo>
                <a:lnTo>
                  <a:pt x="32" y="88"/>
                </a:lnTo>
                <a:lnTo>
                  <a:pt x="38" y="88"/>
                </a:lnTo>
                <a:lnTo>
                  <a:pt x="44" y="88"/>
                </a:lnTo>
                <a:lnTo>
                  <a:pt x="50" y="88"/>
                </a:lnTo>
                <a:lnTo>
                  <a:pt x="57" y="89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9"/>
                </a:lnTo>
                <a:lnTo>
                  <a:pt x="78" y="82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9"/>
                </a:lnTo>
                <a:lnTo>
                  <a:pt x="77" y="15"/>
                </a:lnTo>
                <a:lnTo>
                  <a:pt x="78" y="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5" name="Freeform 258"/>
          <p:cNvSpPr>
            <a:spLocks/>
          </p:cNvSpPr>
          <p:nvPr/>
        </p:nvSpPr>
        <p:spPr bwMode="auto">
          <a:xfrm>
            <a:off x="2223988" y="3843462"/>
            <a:ext cx="209550" cy="142875"/>
          </a:xfrm>
          <a:custGeom>
            <a:avLst/>
            <a:gdLst>
              <a:gd name="T0" fmla="*/ 1588 w 132"/>
              <a:gd name="T1" fmla="*/ 106363 h 90"/>
              <a:gd name="T2" fmla="*/ 0 w 132"/>
              <a:gd name="T3" fmla="*/ 123825 h 90"/>
              <a:gd name="T4" fmla="*/ 136525 w 132"/>
              <a:gd name="T5" fmla="*/ 142875 h 90"/>
              <a:gd name="T6" fmla="*/ 136525 w 132"/>
              <a:gd name="T7" fmla="*/ 142875 h 90"/>
              <a:gd name="T8" fmla="*/ 141287 w 132"/>
              <a:gd name="T9" fmla="*/ 139700 h 90"/>
              <a:gd name="T10" fmla="*/ 144462 w 132"/>
              <a:gd name="T11" fmla="*/ 138113 h 90"/>
              <a:gd name="T12" fmla="*/ 149225 w 132"/>
              <a:gd name="T13" fmla="*/ 134938 h 90"/>
              <a:gd name="T14" fmla="*/ 155575 w 132"/>
              <a:gd name="T15" fmla="*/ 131763 h 90"/>
              <a:gd name="T16" fmla="*/ 163512 w 132"/>
              <a:gd name="T17" fmla="*/ 125413 h 90"/>
              <a:gd name="T18" fmla="*/ 169862 w 132"/>
              <a:gd name="T19" fmla="*/ 117475 h 90"/>
              <a:gd name="T20" fmla="*/ 177800 w 132"/>
              <a:gd name="T21" fmla="*/ 112713 h 90"/>
              <a:gd name="T22" fmla="*/ 185737 w 132"/>
              <a:gd name="T23" fmla="*/ 103188 h 90"/>
              <a:gd name="T24" fmla="*/ 192087 w 132"/>
              <a:gd name="T25" fmla="*/ 93662 h 90"/>
              <a:gd name="T26" fmla="*/ 198437 w 132"/>
              <a:gd name="T27" fmla="*/ 84137 h 90"/>
              <a:gd name="T28" fmla="*/ 203200 w 132"/>
              <a:gd name="T29" fmla="*/ 73025 h 90"/>
              <a:gd name="T30" fmla="*/ 207963 w 132"/>
              <a:gd name="T31" fmla="*/ 61913 h 90"/>
              <a:gd name="T32" fmla="*/ 209550 w 132"/>
              <a:gd name="T33" fmla="*/ 49212 h 90"/>
              <a:gd name="T34" fmla="*/ 209550 w 132"/>
              <a:gd name="T35" fmla="*/ 34925 h 90"/>
              <a:gd name="T36" fmla="*/ 204788 w 132"/>
              <a:gd name="T37" fmla="*/ 19050 h 90"/>
              <a:gd name="T38" fmla="*/ 204788 w 132"/>
              <a:gd name="T39" fmla="*/ 19050 h 90"/>
              <a:gd name="T40" fmla="*/ 203200 w 132"/>
              <a:gd name="T41" fmla="*/ 15875 h 90"/>
              <a:gd name="T42" fmla="*/ 201612 w 132"/>
              <a:gd name="T43" fmla="*/ 14288 h 90"/>
              <a:gd name="T44" fmla="*/ 200025 w 132"/>
              <a:gd name="T45" fmla="*/ 11112 h 90"/>
              <a:gd name="T46" fmla="*/ 196850 w 132"/>
              <a:gd name="T47" fmla="*/ 4762 h 90"/>
              <a:gd name="T48" fmla="*/ 190500 w 132"/>
              <a:gd name="T49" fmla="*/ 3175 h 90"/>
              <a:gd name="T50" fmla="*/ 185737 w 132"/>
              <a:gd name="T51" fmla="*/ 0 h 90"/>
              <a:gd name="T52" fmla="*/ 179387 w 132"/>
              <a:gd name="T53" fmla="*/ 0 h 90"/>
              <a:gd name="T54" fmla="*/ 179387 w 132"/>
              <a:gd name="T55" fmla="*/ 1588 h 90"/>
              <a:gd name="T56" fmla="*/ 180975 w 132"/>
              <a:gd name="T57" fmla="*/ 6350 h 90"/>
              <a:gd name="T58" fmla="*/ 185737 w 132"/>
              <a:gd name="T59" fmla="*/ 17463 h 90"/>
              <a:gd name="T60" fmla="*/ 187325 w 132"/>
              <a:gd name="T61" fmla="*/ 28575 h 90"/>
              <a:gd name="T62" fmla="*/ 187325 w 132"/>
              <a:gd name="T63" fmla="*/ 46037 h 90"/>
              <a:gd name="T64" fmla="*/ 185737 w 132"/>
              <a:gd name="T65" fmla="*/ 61913 h 90"/>
              <a:gd name="T66" fmla="*/ 180975 w 132"/>
              <a:gd name="T67" fmla="*/ 80962 h 90"/>
              <a:gd name="T68" fmla="*/ 171450 w 132"/>
              <a:gd name="T69" fmla="*/ 100012 h 90"/>
              <a:gd name="T70" fmla="*/ 171450 w 132"/>
              <a:gd name="T71" fmla="*/ 100012 h 90"/>
              <a:gd name="T72" fmla="*/ 171450 w 132"/>
              <a:gd name="T73" fmla="*/ 101600 h 90"/>
              <a:gd name="T74" fmla="*/ 169862 w 132"/>
              <a:gd name="T75" fmla="*/ 101600 h 90"/>
              <a:gd name="T76" fmla="*/ 168275 w 132"/>
              <a:gd name="T77" fmla="*/ 103188 h 90"/>
              <a:gd name="T78" fmla="*/ 166687 w 132"/>
              <a:gd name="T79" fmla="*/ 104775 h 90"/>
              <a:gd name="T80" fmla="*/ 163512 w 132"/>
              <a:gd name="T81" fmla="*/ 106363 h 90"/>
              <a:gd name="T82" fmla="*/ 158750 w 132"/>
              <a:gd name="T83" fmla="*/ 109538 h 90"/>
              <a:gd name="T84" fmla="*/ 155575 w 132"/>
              <a:gd name="T85" fmla="*/ 111125 h 90"/>
              <a:gd name="T86" fmla="*/ 152400 w 132"/>
              <a:gd name="T87" fmla="*/ 111125 h 90"/>
              <a:gd name="T88" fmla="*/ 146050 w 132"/>
              <a:gd name="T89" fmla="*/ 112713 h 90"/>
              <a:gd name="T90" fmla="*/ 142875 w 132"/>
              <a:gd name="T91" fmla="*/ 114300 h 90"/>
              <a:gd name="T92" fmla="*/ 134937 w 132"/>
              <a:gd name="T93" fmla="*/ 114300 h 90"/>
              <a:gd name="T94" fmla="*/ 130175 w 132"/>
              <a:gd name="T95" fmla="*/ 114300 h 90"/>
              <a:gd name="T96" fmla="*/ 123825 w 132"/>
              <a:gd name="T97" fmla="*/ 114300 h 90"/>
              <a:gd name="T98" fmla="*/ 115887 w 132"/>
              <a:gd name="T99" fmla="*/ 114300 h 90"/>
              <a:gd name="T100" fmla="*/ 109537 w 132"/>
              <a:gd name="T101" fmla="*/ 112713 h 90"/>
              <a:gd name="T102" fmla="*/ 109537 w 132"/>
              <a:gd name="T103" fmla="*/ 131763 h 90"/>
              <a:gd name="T104" fmla="*/ 4762 w 132"/>
              <a:gd name="T105" fmla="*/ 120650 h 90"/>
              <a:gd name="T106" fmla="*/ 1588 w 132"/>
              <a:gd name="T107" fmla="*/ 106363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7"/>
                </a:moveTo>
                <a:lnTo>
                  <a:pt x="0" y="78"/>
                </a:lnTo>
                <a:lnTo>
                  <a:pt x="86" y="90"/>
                </a:lnTo>
                <a:lnTo>
                  <a:pt x="89" y="88"/>
                </a:lnTo>
                <a:lnTo>
                  <a:pt x="91" y="87"/>
                </a:lnTo>
                <a:lnTo>
                  <a:pt x="94" y="85"/>
                </a:lnTo>
                <a:lnTo>
                  <a:pt x="98" y="83"/>
                </a:lnTo>
                <a:lnTo>
                  <a:pt x="103" y="79"/>
                </a:lnTo>
                <a:lnTo>
                  <a:pt x="107" y="74"/>
                </a:lnTo>
                <a:lnTo>
                  <a:pt x="112" y="71"/>
                </a:lnTo>
                <a:lnTo>
                  <a:pt x="117" y="65"/>
                </a:lnTo>
                <a:lnTo>
                  <a:pt x="121" y="59"/>
                </a:lnTo>
                <a:lnTo>
                  <a:pt x="125" y="53"/>
                </a:lnTo>
                <a:lnTo>
                  <a:pt x="128" y="46"/>
                </a:lnTo>
                <a:lnTo>
                  <a:pt x="131" y="39"/>
                </a:lnTo>
                <a:lnTo>
                  <a:pt x="132" y="31"/>
                </a:lnTo>
                <a:lnTo>
                  <a:pt x="132" y="22"/>
                </a:lnTo>
                <a:lnTo>
                  <a:pt x="129" y="12"/>
                </a:lnTo>
                <a:lnTo>
                  <a:pt x="128" y="10"/>
                </a:lnTo>
                <a:lnTo>
                  <a:pt x="127" y="9"/>
                </a:lnTo>
                <a:lnTo>
                  <a:pt x="126" y="7"/>
                </a:lnTo>
                <a:lnTo>
                  <a:pt x="124" y="3"/>
                </a:lnTo>
                <a:lnTo>
                  <a:pt x="120" y="2"/>
                </a:lnTo>
                <a:lnTo>
                  <a:pt x="117" y="0"/>
                </a:lnTo>
                <a:lnTo>
                  <a:pt x="113" y="0"/>
                </a:lnTo>
                <a:lnTo>
                  <a:pt x="113" y="1"/>
                </a:lnTo>
                <a:lnTo>
                  <a:pt x="114" y="4"/>
                </a:lnTo>
                <a:lnTo>
                  <a:pt x="117" y="11"/>
                </a:lnTo>
                <a:lnTo>
                  <a:pt x="118" y="18"/>
                </a:lnTo>
                <a:lnTo>
                  <a:pt x="118" y="29"/>
                </a:lnTo>
                <a:lnTo>
                  <a:pt x="117" y="39"/>
                </a:lnTo>
                <a:lnTo>
                  <a:pt x="114" y="51"/>
                </a:lnTo>
                <a:lnTo>
                  <a:pt x="108" y="63"/>
                </a:lnTo>
                <a:lnTo>
                  <a:pt x="108" y="64"/>
                </a:lnTo>
                <a:lnTo>
                  <a:pt x="107" y="64"/>
                </a:lnTo>
                <a:lnTo>
                  <a:pt x="106" y="65"/>
                </a:lnTo>
                <a:lnTo>
                  <a:pt x="105" y="66"/>
                </a:lnTo>
                <a:lnTo>
                  <a:pt x="103" y="67"/>
                </a:lnTo>
                <a:lnTo>
                  <a:pt x="100" y="69"/>
                </a:lnTo>
                <a:lnTo>
                  <a:pt x="98" y="70"/>
                </a:lnTo>
                <a:lnTo>
                  <a:pt x="96" y="70"/>
                </a:lnTo>
                <a:lnTo>
                  <a:pt x="92" y="71"/>
                </a:lnTo>
                <a:lnTo>
                  <a:pt x="90" y="72"/>
                </a:lnTo>
                <a:lnTo>
                  <a:pt x="85" y="72"/>
                </a:lnTo>
                <a:lnTo>
                  <a:pt x="82" y="72"/>
                </a:lnTo>
                <a:lnTo>
                  <a:pt x="78" y="72"/>
                </a:lnTo>
                <a:lnTo>
                  <a:pt x="73" y="72"/>
                </a:lnTo>
                <a:lnTo>
                  <a:pt x="69" y="71"/>
                </a:lnTo>
                <a:lnTo>
                  <a:pt x="69" y="83"/>
                </a:lnTo>
                <a:lnTo>
                  <a:pt x="3" y="76"/>
                </a:lnTo>
                <a:lnTo>
                  <a:pt x="1" y="6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6" name="Freeform 259"/>
          <p:cNvSpPr>
            <a:spLocks/>
          </p:cNvSpPr>
          <p:nvPr/>
        </p:nvSpPr>
        <p:spPr bwMode="auto">
          <a:xfrm>
            <a:off x="2198588" y="3983162"/>
            <a:ext cx="152400" cy="49212"/>
          </a:xfrm>
          <a:custGeom>
            <a:avLst/>
            <a:gdLst>
              <a:gd name="T0" fmla="*/ 152400 w 96"/>
              <a:gd name="T1" fmla="*/ 17462 h 31"/>
              <a:gd name="T2" fmla="*/ 1588 w 96"/>
              <a:gd name="T3" fmla="*/ 0 h 31"/>
              <a:gd name="T4" fmla="*/ 0 w 96"/>
              <a:gd name="T5" fmla="*/ 17462 h 31"/>
              <a:gd name="T6" fmla="*/ 147638 w 96"/>
              <a:gd name="T7" fmla="*/ 49212 h 31"/>
              <a:gd name="T8" fmla="*/ 152400 w 96"/>
              <a:gd name="T9" fmla="*/ 17462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1"/>
              <a:gd name="T17" fmla="*/ 96 w 96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1">
                <a:moveTo>
                  <a:pt x="96" y="11"/>
                </a:moveTo>
                <a:lnTo>
                  <a:pt x="1" y="0"/>
                </a:lnTo>
                <a:lnTo>
                  <a:pt x="0" y="11"/>
                </a:lnTo>
                <a:lnTo>
                  <a:pt x="93" y="31"/>
                </a:lnTo>
                <a:lnTo>
                  <a:pt x="96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7" name="Freeform 260"/>
          <p:cNvSpPr>
            <a:spLocks/>
          </p:cNvSpPr>
          <p:nvPr/>
        </p:nvSpPr>
        <p:spPr bwMode="auto">
          <a:xfrm>
            <a:off x="2273200" y="3999037"/>
            <a:ext cx="66675" cy="22225"/>
          </a:xfrm>
          <a:custGeom>
            <a:avLst/>
            <a:gdLst>
              <a:gd name="T0" fmla="*/ 66675 w 42"/>
              <a:gd name="T1" fmla="*/ 9525 h 14"/>
              <a:gd name="T2" fmla="*/ 3175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8" name="Freeform 261"/>
          <p:cNvSpPr>
            <a:spLocks/>
          </p:cNvSpPr>
          <p:nvPr/>
        </p:nvSpPr>
        <p:spPr bwMode="auto">
          <a:xfrm>
            <a:off x="2206525" y="3987924"/>
            <a:ext cx="44450" cy="15875"/>
          </a:xfrm>
          <a:custGeom>
            <a:avLst/>
            <a:gdLst>
              <a:gd name="T0" fmla="*/ 44450 w 28"/>
              <a:gd name="T1" fmla="*/ 6350 h 10"/>
              <a:gd name="T2" fmla="*/ 0 w 28"/>
              <a:gd name="T3" fmla="*/ 0 h 10"/>
              <a:gd name="T4" fmla="*/ 0 w 28"/>
              <a:gd name="T5" fmla="*/ 9525 h 10"/>
              <a:gd name="T6" fmla="*/ 42863 w 28"/>
              <a:gd name="T7" fmla="*/ 15875 h 10"/>
              <a:gd name="T8" fmla="*/ 44450 w 28"/>
              <a:gd name="T9" fmla="*/ 635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4"/>
                </a:moveTo>
                <a:lnTo>
                  <a:pt x="0" y="0"/>
                </a:lnTo>
                <a:lnTo>
                  <a:pt x="0" y="6"/>
                </a:lnTo>
                <a:lnTo>
                  <a:pt x="27" y="10"/>
                </a:lnTo>
                <a:lnTo>
                  <a:pt x="28" y="4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29" name="Freeform 262"/>
          <p:cNvSpPr>
            <a:spLocks/>
          </p:cNvSpPr>
          <p:nvPr/>
        </p:nvSpPr>
        <p:spPr bwMode="auto">
          <a:xfrm>
            <a:off x="2098575" y="4003799"/>
            <a:ext cx="257175" cy="85725"/>
          </a:xfrm>
          <a:custGeom>
            <a:avLst/>
            <a:gdLst>
              <a:gd name="T0" fmla="*/ 0 w 162"/>
              <a:gd name="T1" fmla="*/ 26988 h 54"/>
              <a:gd name="T2" fmla="*/ 0 w 162"/>
              <a:gd name="T3" fmla="*/ 26988 h 54"/>
              <a:gd name="T4" fmla="*/ 1588 w 162"/>
              <a:gd name="T5" fmla="*/ 26988 h 54"/>
              <a:gd name="T6" fmla="*/ 3175 w 162"/>
              <a:gd name="T7" fmla="*/ 26988 h 54"/>
              <a:gd name="T8" fmla="*/ 6350 w 162"/>
              <a:gd name="T9" fmla="*/ 23812 h 54"/>
              <a:gd name="T10" fmla="*/ 11112 w 162"/>
              <a:gd name="T11" fmla="*/ 23812 h 54"/>
              <a:gd name="T12" fmla="*/ 15875 w 162"/>
              <a:gd name="T13" fmla="*/ 22225 h 54"/>
              <a:gd name="T14" fmla="*/ 22225 w 162"/>
              <a:gd name="T15" fmla="*/ 22225 h 54"/>
              <a:gd name="T16" fmla="*/ 26988 w 162"/>
              <a:gd name="T17" fmla="*/ 20638 h 54"/>
              <a:gd name="T18" fmla="*/ 33337 w 162"/>
              <a:gd name="T19" fmla="*/ 19050 h 54"/>
              <a:gd name="T20" fmla="*/ 38100 w 162"/>
              <a:gd name="T21" fmla="*/ 17463 h 54"/>
              <a:gd name="T22" fmla="*/ 44450 w 162"/>
              <a:gd name="T23" fmla="*/ 15875 h 54"/>
              <a:gd name="T24" fmla="*/ 49212 w 162"/>
              <a:gd name="T25" fmla="*/ 12700 h 54"/>
              <a:gd name="T26" fmla="*/ 55563 w 162"/>
              <a:gd name="T27" fmla="*/ 9525 h 54"/>
              <a:gd name="T28" fmla="*/ 58738 w 162"/>
              <a:gd name="T29" fmla="*/ 7938 h 54"/>
              <a:gd name="T30" fmla="*/ 63500 w 162"/>
              <a:gd name="T31" fmla="*/ 4763 h 54"/>
              <a:gd name="T32" fmla="*/ 68262 w 162"/>
              <a:gd name="T33" fmla="*/ 0 h 54"/>
              <a:gd name="T34" fmla="*/ 257175 w 162"/>
              <a:gd name="T35" fmla="*/ 44450 h 54"/>
              <a:gd name="T36" fmla="*/ 257175 w 162"/>
              <a:gd name="T37" fmla="*/ 44450 h 54"/>
              <a:gd name="T38" fmla="*/ 255588 w 162"/>
              <a:gd name="T39" fmla="*/ 44450 h 54"/>
              <a:gd name="T40" fmla="*/ 252413 w 162"/>
              <a:gd name="T41" fmla="*/ 46037 h 54"/>
              <a:gd name="T42" fmla="*/ 250825 w 162"/>
              <a:gd name="T43" fmla="*/ 49212 h 54"/>
              <a:gd name="T44" fmla="*/ 249238 w 162"/>
              <a:gd name="T45" fmla="*/ 52388 h 54"/>
              <a:gd name="T46" fmla="*/ 246063 w 162"/>
              <a:gd name="T47" fmla="*/ 53975 h 54"/>
              <a:gd name="T48" fmla="*/ 241300 w 162"/>
              <a:gd name="T49" fmla="*/ 57150 h 54"/>
              <a:gd name="T50" fmla="*/ 238125 w 162"/>
              <a:gd name="T51" fmla="*/ 61913 h 54"/>
              <a:gd name="T52" fmla="*/ 233363 w 162"/>
              <a:gd name="T53" fmla="*/ 65088 h 54"/>
              <a:gd name="T54" fmla="*/ 228600 w 162"/>
              <a:gd name="T55" fmla="*/ 68263 h 54"/>
              <a:gd name="T56" fmla="*/ 223838 w 162"/>
              <a:gd name="T57" fmla="*/ 73025 h 54"/>
              <a:gd name="T58" fmla="*/ 217488 w 162"/>
              <a:gd name="T59" fmla="*/ 76200 h 54"/>
              <a:gd name="T60" fmla="*/ 214313 w 162"/>
              <a:gd name="T61" fmla="*/ 77788 h 54"/>
              <a:gd name="T62" fmla="*/ 207963 w 162"/>
              <a:gd name="T63" fmla="*/ 82550 h 54"/>
              <a:gd name="T64" fmla="*/ 203200 w 162"/>
              <a:gd name="T65" fmla="*/ 84138 h 54"/>
              <a:gd name="T66" fmla="*/ 200025 w 162"/>
              <a:gd name="T67" fmla="*/ 85725 h 54"/>
              <a:gd name="T68" fmla="*/ 0 w 162"/>
              <a:gd name="T69" fmla="*/ 26988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4"/>
              <a:gd name="T107" fmla="*/ 162 w 162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4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4" y="15"/>
                </a:lnTo>
                <a:lnTo>
                  <a:pt x="7" y="15"/>
                </a:lnTo>
                <a:lnTo>
                  <a:pt x="10" y="14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10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0"/>
                </a:lnTo>
                <a:lnTo>
                  <a:pt x="162" y="28"/>
                </a:lnTo>
                <a:lnTo>
                  <a:pt x="161" y="28"/>
                </a:lnTo>
                <a:lnTo>
                  <a:pt x="159" y="29"/>
                </a:lnTo>
                <a:lnTo>
                  <a:pt x="158" y="31"/>
                </a:lnTo>
                <a:lnTo>
                  <a:pt x="157" y="33"/>
                </a:lnTo>
                <a:lnTo>
                  <a:pt x="155" y="34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49"/>
                </a:lnTo>
                <a:lnTo>
                  <a:pt x="131" y="52"/>
                </a:lnTo>
                <a:lnTo>
                  <a:pt x="128" y="53"/>
                </a:lnTo>
                <a:lnTo>
                  <a:pt x="126" y="54"/>
                </a:lnTo>
                <a:lnTo>
                  <a:pt x="0" y="1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0" name="Freeform 263"/>
          <p:cNvSpPr>
            <a:spLocks/>
          </p:cNvSpPr>
          <p:nvPr/>
        </p:nvSpPr>
        <p:spPr bwMode="auto">
          <a:xfrm>
            <a:off x="2355750" y="3994274"/>
            <a:ext cx="90488" cy="41275"/>
          </a:xfrm>
          <a:custGeom>
            <a:avLst/>
            <a:gdLst>
              <a:gd name="T0" fmla="*/ 9525 w 57"/>
              <a:gd name="T1" fmla="*/ 41275 h 26"/>
              <a:gd name="T2" fmla="*/ 90488 w 57"/>
              <a:gd name="T3" fmla="*/ 17463 h 26"/>
              <a:gd name="T4" fmla="*/ 39688 w 57"/>
              <a:gd name="T5" fmla="*/ 0 h 26"/>
              <a:gd name="T6" fmla="*/ 0 w 57"/>
              <a:gd name="T7" fmla="*/ 6350 h 26"/>
              <a:gd name="T8" fmla="*/ 0 w 57"/>
              <a:gd name="T9" fmla="*/ 39688 h 26"/>
              <a:gd name="T10" fmla="*/ 9525 w 57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1" name="Freeform 264"/>
          <p:cNvSpPr>
            <a:spLocks/>
          </p:cNvSpPr>
          <p:nvPr/>
        </p:nvSpPr>
        <p:spPr bwMode="auto">
          <a:xfrm>
            <a:off x="2116038" y="3818062"/>
            <a:ext cx="50800" cy="196850"/>
          </a:xfrm>
          <a:custGeom>
            <a:avLst/>
            <a:gdLst>
              <a:gd name="T0" fmla="*/ 50800 w 32"/>
              <a:gd name="T1" fmla="*/ 6350 h 124"/>
              <a:gd name="T2" fmla="*/ 50800 w 32"/>
              <a:gd name="T3" fmla="*/ 4763 h 124"/>
              <a:gd name="T4" fmla="*/ 49212 w 32"/>
              <a:gd name="T5" fmla="*/ 4763 h 124"/>
              <a:gd name="T6" fmla="*/ 49212 w 32"/>
              <a:gd name="T7" fmla="*/ 4763 h 124"/>
              <a:gd name="T8" fmla="*/ 46037 w 32"/>
              <a:gd name="T9" fmla="*/ 4763 h 124"/>
              <a:gd name="T10" fmla="*/ 42862 w 32"/>
              <a:gd name="T11" fmla="*/ 3175 h 124"/>
              <a:gd name="T12" fmla="*/ 41275 w 32"/>
              <a:gd name="T13" fmla="*/ 3175 h 124"/>
              <a:gd name="T14" fmla="*/ 38100 w 32"/>
              <a:gd name="T15" fmla="*/ 0 h 124"/>
              <a:gd name="T16" fmla="*/ 34925 w 32"/>
              <a:gd name="T17" fmla="*/ 0 h 124"/>
              <a:gd name="T18" fmla="*/ 31750 w 32"/>
              <a:gd name="T19" fmla="*/ 0 h 124"/>
              <a:gd name="T20" fmla="*/ 28575 w 32"/>
              <a:gd name="T21" fmla="*/ 0 h 124"/>
              <a:gd name="T22" fmla="*/ 22225 w 32"/>
              <a:gd name="T23" fmla="*/ 0 h 124"/>
              <a:gd name="T24" fmla="*/ 19050 w 32"/>
              <a:gd name="T25" fmla="*/ 3175 h 124"/>
              <a:gd name="T26" fmla="*/ 15875 w 32"/>
              <a:gd name="T27" fmla="*/ 3175 h 124"/>
              <a:gd name="T28" fmla="*/ 9525 w 32"/>
              <a:gd name="T29" fmla="*/ 4763 h 124"/>
              <a:gd name="T30" fmla="*/ 6350 w 32"/>
              <a:gd name="T31" fmla="*/ 6350 h 124"/>
              <a:gd name="T32" fmla="*/ 0 w 32"/>
              <a:gd name="T33" fmla="*/ 9525 h 124"/>
              <a:gd name="T34" fmla="*/ 0 w 32"/>
              <a:gd name="T35" fmla="*/ 196850 h 124"/>
              <a:gd name="T36" fmla="*/ 1588 w 32"/>
              <a:gd name="T37" fmla="*/ 196850 h 124"/>
              <a:gd name="T38" fmla="*/ 1588 w 32"/>
              <a:gd name="T39" fmla="*/ 196850 h 124"/>
              <a:gd name="T40" fmla="*/ 4762 w 32"/>
              <a:gd name="T41" fmla="*/ 196850 h 124"/>
              <a:gd name="T42" fmla="*/ 6350 w 32"/>
              <a:gd name="T43" fmla="*/ 196850 h 124"/>
              <a:gd name="T44" fmla="*/ 7937 w 32"/>
              <a:gd name="T45" fmla="*/ 195263 h 124"/>
              <a:gd name="T46" fmla="*/ 11112 w 32"/>
              <a:gd name="T47" fmla="*/ 195263 h 124"/>
              <a:gd name="T48" fmla="*/ 12700 w 32"/>
              <a:gd name="T49" fmla="*/ 195263 h 124"/>
              <a:gd name="T50" fmla="*/ 17462 w 32"/>
              <a:gd name="T51" fmla="*/ 193675 h 124"/>
              <a:gd name="T52" fmla="*/ 20637 w 32"/>
              <a:gd name="T53" fmla="*/ 193675 h 124"/>
              <a:gd name="T54" fmla="*/ 23812 w 32"/>
              <a:gd name="T55" fmla="*/ 192088 h 124"/>
              <a:gd name="T56" fmla="*/ 28575 w 32"/>
              <a:gd name="T57" fmla="*/ 190500 h 124"/>
              <a:gd name="T58" fmla="*/ 33337 w 32"/>
              <a:gd name="T59" fmla="*/ 187325 h 124"/>
              <a:gd name="T60" fmla="*/ 38100 w 32"/>
              <a:gd name="T61" fmla="*/ 185738 h 124"/>
              <a:gd name="T62" fmla="*/ 41275 w 32"/>
              <a:gd name="T63" fmla="*/ 184150 h 124"/>
              <a:gd name="T64" fmla="*/ 46037 w 32"/>
              <a:gd name="T65" fmla="*/ 180975 h 124"/>
              <a:gd name="T66" fmla="*/ 50800 w 32"/>
              <a:gd name="T67" fmla="*/ 179388 h 124"/>
              <a:gd name="T68" fmla="*/ 50800 w 32"/>
              <a:gd name="T69" fmla="*/ 6350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4"/>
              <a:gd name="T107" fmla="*/ 32 w 32"/>
              <a:gd name="T108" fmla="*/ 124 h 1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4">
                <a:moveTo>
                  <a:pt x="32" y="4"/>
                </a:moveTo>
                <a:lnTo>
                  <a:pt x="32" y="3"/>
                </a:lnTo>
                <a:lnTo>
                  <a:pt x="31" y="3"/>
                </a:lnTo>
                <a:lnTo>
                  <a:pt x="29" y="3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2"/>
                </a:lnTo>
                <a:lnTo>
                  <a:pt x="10" y="2"/>
                </a:lnTo>
                <a:lnTo>
                  <a:pt x="6" y="3"/>
                </a:lnTo>
                <a:lnTo>
                  <a:pt x="4" y="4"/>
                </a:lnTo>
                <a:lnTo>
                  <a:pt x="0" y="6"/>
                </a:lnTo>
                <a:lnTo>
                  <a:pt x="0" y="124"/>
                </a:lnTo>
                <a:lnTo>
                  <a:pt x="1" y="124"/>
                </a:lnTo>
                <a:lnTo>
                  <a:pt x="3" y="124"/>
                </a:lnTo>
                <a:lnTo>
                  <a:pt x="4" y="124"/>
                </a:lnTo>
                <a:lnTo>
                  <a:pt x="5" y="123"/>
                </a:lnTo>
                <a:lnTo>
                  <a:pt x="7" y="123"/>
                </a:lnTo>
                <a:lnTo>
                  <a:pt x="8" y="123"/>
                </a:lnTo>
                <a:lnTo>
                  <a:pt x="11" y="122"/>
                </a:lnTo>
                <a:lnTo>
                  <a:pt x="13" y="122"/>
                </a:lnTo>
                <a:lnTo>
                  <a:pt x="15" y="121"/>
                </a:lnTo>
                <a:lnTo>
                  <a:pt x="18" y="120"/>
                </a:lnTo>
                <a:lnTo>
                  <a:pt x="21" y="118"/>
                </a:lnTo>
                <a:lnTo>
                  <a:pt x="24" y="117"/>
                </a:lnTo>
                <a:lnTo>
                  <a:pt x="26" y="116"/>
                </a:lnTo>
                <a:lnTo>
                  <a:pt x="29" y="114"/>
                </a:lnTo>
                <a:lnTo>
                  <a:pt x="32" y="113"/>
                </a:lnTo>
                <a:lnTo>
                  <a:pt x="32" y="4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2" name="Freeform 265"/>
          <p:cNvSpPr>
            <a:spLocks/>
          </p:cNvSpPr>
          <p:nvPr/>
        </p:nvSpPr>
        <p:spPr bwMode="auto">
          <a:xfrm>
            <a:off x="2117625" y="3821237"/>
            <a:ext cx="42863" cy="165100"/>
          </a:xfrm>
          <a:custGeom>
            <a:avLst/>
            <a:gdLst>
              <a:gd name="T0" fmla="*/ 42863 w 27"/>
              <a:gd name="T1" fmla="*/ 3175 h 104"/>
              <a:gd name="T2" fmla="*/ 42863 w 27"/>
              <a:gd name="T3" fmla="*/ 3175 h 104"/>
              <a:gd name="T4" fmla="*/ 41275 w 27"/>
              <a:gd name="T5" fmla="*/ 3175 h 104"/>
              <a:gd name="T6" fmla="*/ 41275 w 27"/>
              <a:gd name="T7" fmla="*/ 3175 h 104"/>
              <a:gd name="T8" fmla="*/ 39688 w 27"/>
              <a:gd name="T9" fmla="*/ 1588 h 104"/>
              <a:gd name="T10" fmla="*/ 38100 w 27"/>
              <a:gd name="T11" fmla="*/ 1588 h 104"/>
              <a:gd name="T12" fmla="*/ 36513 w 27"/>
              <a:gd name="T13" fmla="*/ 0 h 104"/>
              <a:gd name="T14" fmla="*/ 31750 w 27"/>
              <a:gd name="T15" fmla="*/ 0 h 104"/>
              <a:gd name="T16" fmla="*/ 30163 w 27"/>
              <a:gd name="T17" fmla="*/ 0 h 104"/>
              <a:gd name="T18" fmla="*/ 26988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5875 w 27"/>
              <a:gd name="T25" fmla="*/ 0 h 104"/>
              <a:gd name="T26" fmla="*/ 14288 w 27"/>
              <a:gd name="T27" fmla="*/ 1588 h 104"/>
              <a:gd name="T28" fmla="*/ 7938 w 27"/>
              <a:gd name="T29" fmla="*/ 3175 h 104"/>
              <a:gd name="T30" fmla="*/ 4763 w 27"/>
              <a:gd name="T31" fmla="*/ 4763 h 104"/>
              <a:gd name="T32" fmla="*/ 0 w 27"/>
              <a:gd name="T33" fmla="*/ 6350 h 104"/>
              <a:gd name="T34" fmla="*/ 0 w 27"/>
              <a:gd name="T35" fmla="*/ 165100 h 104"/>
              <a:gd name="T36" fmla="*/ 0 w 27"/>
              <a:gd name="T37" fmla="*/ 165100 h 104"/>
              <a:gd name="T38" fmla="*/ 3175 w 27"/>
              <a:gd name="T39" fmla="*/ 165100 h 104"/>
              <a:gd name="T40" fmla="*/ 3175 w 27"/>
              <a:gd name="T41" fmla="*/ 165100 h 104"/>
              <a:gd name="T42" fmla="*/ 4763 w 27"/>
              <a:gd name="T43" fmla="*/ 165100 h 104"/>
              <a:gd name="T44" fmla="*/ 6350 w 27"/>
              <a:gd name="T45" fmla="*/ 165100 h 104"/>
              <a:gd name="T46" fmla="*/ 9525 w 27"/>
              <a:gd name="T47" fmla="*/ 165100 h 104"/>
              <a:gd name="T48" fmla="*/ 11113 w 27"/>
              <a:gd name="T49" fmla="*/ 161925 h 104"/>
              <a:gd name="T50" fmla="*/ 15875 w 27"/>
              <a:gd name="T51" fmla="*/ 161925 h 104"/>
              <a:gd name="T52" fmla="*/ 17463 w 27"/>
              <a:gd name="T53" fmla="*/ 160338 h 104"/>
              <a:gd name="T54" fmla="*/ 20638 w 27"/>
              <a:gd name="T55" fmla="*/ 160338 h 104"/>
              <a:gd name="T56" fmla="*/ 25400 w 27"/>
              <a:gd name="T57" fmla="*/ 158750 h 104"/>
              <a:gd name="T58" fmla="*/ 28575 w 27"/>
              <a:gd name="T59" fmla="*/ 157163 h 104"/>
              <a:gd name="T60" fmla="*/ 31750 w 27"/>
              <a:gd name="T61" fmla="*/ 155575 h 104"/>
              <a:gd name="T62" fmla="*/ 36513 w 27"/>
              <a:gd name="T63" fmla="*/ 153988 h 104"/>
              <a:gd name="T64" fmla="*/ 39688 w 27"/>
              <a:gd name="T65" fmla="*/ 150813 h 104"/>
              <a:gd name="T66" fmla="*/ 42863 w 27"/>
              <a:gd name="T67" fmla="*/ 147638 h 104"/>
              <a:gd name="T68" fmla="*/ 42863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3" y="104"/>
                </a:lnTo>
                <a:lnTo>
                  <a:pt x="4" y="104"/>
                </a:lnTo>
                <a:lnTo>
                  <a:pt x="6" y="104"/>
                </a:lnTo>
                <a:lnTo>
                  <a:pt x="7" y="102"/>
                </a:lnTo>
                <a:lnTo>
                  <a:pt x="10" y="102"/>
                </a:lnTo>
                <a:lnTo>
                  <a:pt x="11" y="101"/>
                </a:lnTo>
                <a:lnTo>
                  <a:pt x="13" y="101"/>
                </a:lnTo>
                <a:lnTo>
                  <a:pt x="16" y="100"/>
                </a:lnTo>
                <a:lnTo>
                  <a:pt x="18" y="99"/>
                </a:lnTo>
                <a:lnTo>
                  <a:pt x="20" y="98"/>
                </a:lnTo>
                <a:lnTo>
                  <a:pt x="23" y="97"/>
                </a:lnTo>
                <a:lnTo>
                  <a:pt x="25" y="95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3" name="Freeform 266"/>
          <p:cNvSpPr>
            <a:spLocks/>
          </p:cNvSpPr>
          <p:nvPr/>
        </p:nvSpPr>
        <p:spPr bwMode="auto">
          <a:xfrm>
            <a:off x="2120800" y="3822824"/>
            <a:ext cx="34925" cy="133350"/>
          </a:xfrm>
          <a:custGeom>
            <a:avLst/>
            <a:gdLst>
              <a:gd name="T0" fmla="*/ 34925 w 22"/>
              <a:gd name="T1" fmla="*/ 3175 h 84"/>
              <a:gd name="T2" fmla="*/ 34925 w 22"/>
              <a:gd name="T3" fmla="*/ 3175 h 84"/>
              <a:gd name="T4" fmla="*/ 33338 w 22"/>
              <a:gd name="T5" fmla="*/ 1588 h 84"/>
              <a:gd name="T6" fmla="*/ 33338 w 22"/>
              <a:gd name="T7" fmla="*/ 1588 h 84"/>
              <a:gd name="T8" fmla="*/ 30163 w 22"/>
              <a:gd name="T9" fmla="*/ 1588 h 84"/>
              <a:gd name="T10" fmla="*/ 28575 w 22"/>
              <a:gd name="T11" fmla="*/ 1588 h 84"/>
              <a:gd name="T12" fmla="*/ 26988 w 22"/>
              <a:gd name="T13" fmla="*/ 0 h 84"/>
              <a:gd name="T14" fmla="*/ 25400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7463 w 22"/>
              <a:gd name="T21" fmla="*/ 0 h 84"/>
              <a:gd name="T22" fmla="*/ 14288 w 22"/>
              <a:gd name="T23" fmla="*/ 0 h 84"/>
              <a:gd name="T24" fmla="*/ 12700 w 22"/>
              <a:gd name="T25" fmla="*/ 0 h 84"/>
              <a:gd name="T26" fmla="*/ 7938 w 22"/>
              <a:gd name="T27" fmla="*/ 1588 h 84"/>
              <a:gd name="T28" fmla="*/ 4762 w 22"/>
              <a:gd name="T29" fmla="*/ 1588 h 84"/>
              <a:gd name="T30" fmla="*/ 3175 w 22"/>
              <a:gd name="T31" fmla="*/ 3175 h 84"/>
              <a:gd name="T32" fmla="*/ 0 w 22"/>
              <a:gd name="T33" fmla="*/ 4762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3175 w 22"/>
              <a:gd name="T43" fmla="*/ 133350 h 84"/>
              <a:gd name="T44" fmla="*/ 4762 w 22"/>
              <a:gd name="T45" fmla="*/ 133350 h 84"/>
              <a:gd name="T46" fmla="*/ 6350 w 22"/>
              <a:gd name="T47" fmla="*/ 133350 h 84"/>
              <a:gd name="T48" fmla="*/ 7938 w 22"/>
              <a:gd name="T49" fmla="*/ 133350 h 84"/>
              <a:gd name="T50" fmla="*/ 11112 w 22"/>
              <a:gd name="T51" fmla="*/ 131763 h 84"/>
              <a:gd name="T52" fmla="*/ 14288 w 22"/>
              <a:gd name="T53" fmla="*/ 131763 h 84"/>
              <a:gd name="T54" fmla="*/ 15875 w 22"/>
              <a:gd name="T55" fmla="*/ 130175 h 84"/>
              <a:gd name="T56" fmla="*/ 19050 w 22"/>
              <a:gd name="T57" fmla="*/ 130175 h 84"/>
              <a:gd name="T58" fmla="*/ 22225 w 22"/>
              <a:gd name="T59" fmla="*/ 127000 h 84"/>
              <a:gd name="T60" fmla="*/ 25400 w 22"/>
              <a:gd name="T61" fmla="*/ 125413 h 84"/>
              <a:gd name="T62" fmla="*/ 28575 w 22"/>
              <a:gd name="T63" fmla="*/ 123825 h 84"/>
              <a:gd name="T64" fmla="*/ 30163 w 22"/>
              <a:gd name="T65" fmla="*/ 122238 h 84"/>
              <a:gd name="T66" fmla="*/ 34925 w 22"/>
              <a:gd name="T67" fmla="*/ 120650 h 84"/>
              <a:gd name="T68" fmla="*/ 34925 w 22"/>
              <a:gd name="T69" fmla="*/ 3175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2"/>
                </a:move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4"/>
                </a:lnTo>
                <a:lnTo>
                  <a:pt x="5" y="84"/>
                </a:lnTo>
                <a:lnTo>
                  <a:pt x="7" y="83"/>
                </a:lnTo>
                <a:lnTo>
                  <a:pt x="9" y="83"/>
                </a:lnTo>
                <a:lnTo>
                  <a:pt x="10" y="82"/>
                </a:lnTo>
                <a:lnTo>
                  <a:pt x="12" y="82"/>
                </a:lnTo>
                <a:lnTo>
                  <a:pt x="14" y="80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2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4" name="Freeform 267"/>
          <p:cNvSpPr>
            <a:spLocks/>
          </p:cNvSpPr>
          <p:nvPr/>
        </p:nvSpPr>
        <p:spPr bwMode="auto">
          <a:xfrm>
            <a:off x="2122388" y="3824412"/>
            <a:ext cx="26987" cy="103187"/>
          </a:xfrm>
          <a:custGeom>
            <a:avLst/>
            <a:gdLst>
              <a:gd name="T0" fmla="*/ 26987 w 17"/>
              <a:gd name="T1" fmla="*/ 1587 h 65"/>
              <a:gd name="T2" fmla="*/ 26987 w 17"/>
              <a:gd name="T3" fmla="*/ 1587 h 65"/>
              <a:gd name="T4" fmla="*/ 25400 w 17"/>
              <a:gd name="T5" fmla="*/ 1587 h 65"/>
              <a:gd name="T6" fmla="*/ 22225 w 17"/>
              <a:gd name="T7" fmla="*/ 0 h 65"/>
              <a:gd name="T8" fmla="*/ 17462 w 17"/>
              <a:gd name="T9" fmla="*/ 0 h 65"/>
              <a:gd name="T10" fmla="*/ 14287 w 17"/>
              <a:gd name="T11" fmla="*/ 0 h 65"/>
              <a:gd name="T12" fmla="*/ 9525 w 17"/>
              <a:gd name="T13" fmla="*/ 0 h 65"/>
              <a:gd name="T14" fmla="*/ 3175 w 17"/>
              <a:gd name="T15" fmla="*/ 1587 h 65"/>
              <a:gd name="T16" fmla="*/ 0 w 17"/>
              <a:gd name="T17" fmla="*/ 3175 h 65"/>
              <a:gd name="T18" fmla="*/ 0 w 17"/>
              <a:gd name="T19" fmla="*/ 103187 h 65"/>
              <a:gd name="T20" fmla="*/ 0 w 17"/>
              <a:gd name="T21" fmla="*/ 103187 h 65"/>
              <a:gd name="T22" fmla="*/ 1587 w 17"/>
              <a:gd name="T23" fmla="*/ 103187 h 65"/>
              <a:gd name="T24" fmla="*/ 4762 w 17"/>
              <a:gd name="T25" fmla="*/ 101600 h 65"/>
              <a:gd name="T26" fmla="*/ 9525 w 17"/>
              <a:gd name="T27" fmla="*/ 101600 h 65"/>
              <a:gd name="T28" fmla="*/ 12700 w 17"/>
              <a:gd name="T29" fmla="*/ 100012 h 65"/>
              <a:gd name="T30" fmla="*/ 17462 w 17"/>
              <a:gd name="T31" fmla="*/ 98425 h 65"/>
              <a:gd name="T32" fmla="*/ 22225 w 17"/>
              <a:gd name="T33" fmla="*/ 96837 h 65"/>
              <a:gd name="T34" fmla="*/ 26987 w 17"/>
              <a:gd name="T35" fmla="*/ 92075 h 65"/>
              <a:gd name="T36" fmla="*/ 26987 w 17"/>
              <a:gd name="T37" fmla="*/ 158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1"/>
                </a:moveTo>
                <a:lnTo>
                  <a:pt x="17" y="1"/>
                </a:lnTo>
                <a:lnTo>
                  <a:pt x="16" y="1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2" y="1"/>
                </a:lnTo>
                <a:lnTo>
                  <a:pt x="0" y="2"/>
                </a:lnTo>
                <a:lnTo>
                  <a:pt x="0" y="65"/>
                </a:lnTo>
                <a:lnTo>
                  <a:pt x="1" y="65"/>
                </a:lnTo>
                <a:lnTo>
                  <a:pt x="3" y="64"/>
                </a:lnTo>
                <a:lnTo>
                  <a:pt x="6" y="64"/>
                </a:lnTo>
                <a:lnTo>
                  <a:pt x="8" y="63"/>
                </a:lnTo>
                <a:lnTo>
                  <a:pt x="11" y="62"/>
                </a:lnTo>
                <a:lnTo>
                  <a:pt x="14" y="61"/>
                </a:lnTo>
                <a:lnTo>
                  <a:pt x="17" y="58"/>
                </a:lnTo>
                <a:lnTo>
                  <a:pt x="17" y="1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5" name="Freeform 268"/>
          <p:cNvSpPr>
            <a:spLocks/>
          </p:cNvSpPr>
          <p:nvPr/>
        </p:nvSpPr>
        <p:spPr bwMode="auto">
          <a:xfrm>
            <a:off x="2122388" y="3825999"/>
            <a:ext cx="22225" cy="73025"/>
          </a:xfrm>
          <a:custGeom>
            <a:avLst/>
            <a:gdLst>
              <a:gd name="T0" fmla="*/ 22225 w 14"/>
              <a:gd name="T1" fmla="*/ 1588 h 46"/>
              <a:gd name="T2" fmla="*/ 22225 w 14"/>
              <a:gd name="T3" fmla="*/ 0 h 46"/>
              <a:gd name="T4" fmla="*/ 20638 w 14"/>
              <a:gd name="T5" fmla="*/ 0 h 46"/>
              <a:gd name="T6" fmla="*/ 17463 w 14"/>
              <a:gd name="T7" fmla="*/ 0 h 46"/>
              <a:gd name="T8" fmla="*/ 14288 w 14"/>
              <a:gd name="T9" fmla="*/ 0 h 46"/>
              <a:gd name="T10" fmla="*/ 12700 w 14"/>
              <a:gd name="T11" fmla="*/ 0 h 46"/>
              <a:gd name="T12" fmla="*/ 9525 w 14"/>
              <a:gd name="T13" fmla="*/ 0 h 46"/>
              <a:gd name="T14" fmla="*/ 3175 w 14"/>
              <a:gd name="T15" fmla="*/ 0 h 46"/>
              <a:gd name="T16" fmla="*/ 0 w 14"/>
              <a:gd name="T17" fmla="*/ 3175 h 46"/>
              <a:gd name="T18" fmla="*/ 0 w 14"/>
              <a:gd name="T19" fmla="*/ 73025 h 46"/>
              <a:gd name="T20" fmla="*/ 1588 w 14"/>
              <a:gd name="T21" fmla="*/ 73025 h 46"/>
              <a:gd name="T22" fmla="*/ 1588 w 14"/>
              <a:gd name="T23" fmla="*/ 73025 h 46"/>
              <a:gd name="T24" fmla="*/ 4763 w 14"/>
              <a:gd name="T25" fmla="*/ 73025 h 46"/>
              <a:gd name="T26" fmla="*/ 6350 w 14"/>
              <a:gd name="T27" fmla="*/ 69850 h 46"/>
              <a:gd name="T28" fmla="*/ 11113 w 14"/>
              <a:gd name="T29" fmla="*/ 69850 h 46"/>
              <a:gd name="T30" fmla="*/ 14288 w 14"/>
              <a:gd name="T31" fmla="*/ 68263 h 46"/>
              <a:gd name="T32" fmla="*/ 17463 w 14"/>
              <a:gd name="T33" fmla="*/ 66675 h 46"/>
              <a:gd name="T34" fmla="*/ 22225 w 14"/>
              <a:gd name="T35" fmla="*/ 65088 h 46"/>
              <a:gd name="T36" fmla="*/ 22225 w 14"/>
              <a:gd name="T37" fmla="*/ 1588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6"/>
              <a:gd name="T59" fmla="*/ 14 w 14"/>
              <a:gd name="T60" fmla="*/ 46 h 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6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46"/>
                </a:lnTo>
                <a:lnTo>
                  <a:pt x="1" y="46"/>
                </a:lnTo>
                <a:lnTo>
                  <a:pt x="3" y="46"/>
                </a:lnTo>
                <a:lnTo>
                  <a:pt x="4" y="44"/>
                </a:lnTo>
                <a:lnTo>
                  <a:pt x="7" y="44"/>
                </a:lnTo>
                <a:lnTo>
                  <a:pt x="9" y="43"/>
                </a:lnTo>
                <a:lnTo>
                  <a:pt x="11" y="42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6" name="Freeform 269"/>
          <p:cNvSpPr>
            <a:spLocks/>
          </p:cNvSpPr>
          <p:nvPr/>
        </p:nvSpPr>
        <p:spPr bwMode="auto">
          <a:xfrm>
            <a:off x="2123975" y="3825999"/>
            <a:ext cx="14288" cy="42863"/>
          </a:xfrm>
          <a:custGeom>
            <a:avLst/>
            <a:gdLst>
              <a:gd name="T0" fmla="*/ 14288 w 9"/>
              <a:gd name="T1" fmla="*/ 1588 h 27"/>
              <a:gd name="T2" fmla="*/ 14288 w 9"/>
              <a:gd name="T3" fmla="*/ 1588 h 27"/>
              <a:gd name="T4" fmla="*/ 12700 w 9"/>
              <a:gd name="T5" fmla="*/ 1588 h 27"/>
              <a:gd name="T6" fmla="*/ 11113 w 9"/>
              <a:gd name="T7" fmla="*/ 1588 h 27"/>
              <a:gd name="T8" fmla="*/ 9525 w 9"/>
              <a:gd name="T9" fmla="*/ 0 h 27"/>
              <a:gd name="T10" fmla="*/ 7938 w 9"/>
              <a:gd name="T11" fmla="*/ 0 h 27"/>
              <a:gd name="T12" fmla="*/ 4763 w 9"/>
              <a:gd name="T13" fmla="*/ 1588 h 27"/>
              <a:gd name="T14" fmla="*/ 1588 w 9"/>
              <a:gd name="T15" fmla="*/ 1588 h 27"/>
              <a:gd name="T16" fmla="*/ 0 w 9"/>
              <a:gd name="T17" fmla="*/ 3175 h 27"/>
              <a:gd name="T18" fmla="*/ 0 w 9"/>
              <a:gd name="T19" fmla="*/ 42863 h 27"/>
              <a:gd name="T20" fmla="*/ 0 w 9"/>
              <a:gd name="T21" fmla="*/ 42863 h 27"/>
              <a:gd name="T22" fmla="*/ 1588 w 9"/>
              <a:gd name="T23" fmla="*/ 42863 h 27"/>
              <a:gd name="T24" fmla="*/ 3175 w 9"/>
              <a:gd name="T25" fmla="*/ 42863 h 27"/>
              <a:gd name="T26" fmla="*/ 4763 w 9"/>
              <a:gd name="T27" fmla="*/ 42863 h 27"/>
              <a:gd name="T28" fmla="*/ 7938 w 9"/>
              <a:gd name="T29" fmla="*/ 42863 h 27"/>
              <a:gd name="T30" fmla="*/ 9525 w 9"/>
              <a:gd name="T31" fmla="*/ 41275 h 27"/>
              <a:gd name="T32" fmla="*/ 12700 w 9"/>
              <a:gd name="T33" fmla="*/ 39688 h 27"/>
              <a:gd name="T34" fmla="*/ 14288 w 9"/>
              <a:gd name="T35" fmla="*/ 36513 h 27"/>
              <a:gd name="T36" fmla="*/ 14288 w 9"/>
              <a:gd name="T37" fmla="*/ 1588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7"/>
                </a:lnTo>
                <a:lnTo>
                  <a:pt x="6" y="26"/>
                </a:lnTo>
                <a:lnTo>
                  <a:pt x="8" y="25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7" name="Freeform 270"/>
          <p:cNvSpPr>
            <a:spLocks/>
          </p:cNvSpPr>
          <p:nvPr/>
        </p:nvSpPr>
        <p:spPr bwMode="auto">
          <a:xfrm>
            <a:off x="2300188" y="3948237"/>
            <a:ext cx="22225" cy="22225"/>
          </a:xfrm>
          <a:custGeom>
            <a:avLst/>
            <a:gdLst>
              <a:gd name="T0" fmla="*/ 11113 w 14"/>
              <a:gd name="T1" fmla="*/ 22225 h 14"/>
              <a:gd name="T2" fmla="*/ 12700 w 14"/>
              <a:gd name="T3" fmla="*/ 22225 h 14"/>
              <a:gd name="T4" fmla="*/ 14288 w 14"/>
              <a:gd name="T5" fmla="*/ 20638 h 14"/>
              <a:gd name="T6" fmla="*/ 15875 w 14"/>
              <a:gd name="T7" fmla="*/ 20638 h 14"/>
              <a:gd name="T8" fmla="*/ 17463 w 14"/>
              <a:gd name="T9" fmla="*/ 19050 h 14"/>
              <a:gd name="T10" fmla="*/ 20638 w 14"/>
              <a:gd name="T11" fmla="*/ 17463 h 14"/>
              <a:gd name="T12" fmla="*/ 20638 w 14"/>
              <a:gd name="T13" fmla="*/ 15875 h 14"/>
              <a:gd name="T14" fmla="*/ 22225 w 14"/>
              <a:gd name="T15" fmla="*/ 12700 h 14"/>
              <a:gd name="T16" fmla="*/ 22225 w 14"/>
              <a:gd name="T17" fmla="*/ 11113 h 14"/>
              <a:gd name="T18" fmla="*/ 22225 w 14"/>
              <a:gd name="T19" fmla="*/ 9525 h 14"/>
              <a:gd name="T20" fmla="*/ 20638 w 14"/>
              <a:gd name="T21" fmla="*/ 7938 h 14"/>
              <a:gd name="T22" fmla="*/ 20638 w 14"/>
              <a:gd name="T23" fmla="*/ 6350 h 14"/>
              <a:gd name="T24" fmla="*/ 17463 w 14"/>
              <a:gd name="T25" fmla="*/ 4763 h 14"/>
              <a:gd name="T26" fmla="*/ 15875 w 14"/>
              <a:gd name="T27" fmla="*/ 1588 h 14"/>
              <a:gd name="T28" fmla="*/ 14288 w 14"/>
              <a:gd name="T29" fmla="*/ 0 h 14"/>
              <a:gd name="T30" fmla="*/ 12700 w 14"/>
              <a:gd name="T31" fmla="*/ 0 h 14"/>
              <a:gd name="T32" fmla="*/ 11113 w 14"/>
              <a:gd name="T33" fmla="*/ 0 h 14"/>
              <a:gd name="T34" fmla="*/ 9525 w 14"/>
              <a:gd name="T35" fmla="*/ 0 h 14"/>
              <a:gd name="T36" fmla="*/ 6350 w 14"/>
              <a:gd name="T37" fmla="*/ 0 h 14"/>
              <a:gd name="T38" fmla="*/ 4763 w 14"/>
              <a:gd name="T39" fmla="*/ 1588 h 14"/>
              <a:gd name="T40" fmla="*/ 3175 w 14"/>
              <a:gd name="T41" fmla="*/ 4763 h 14"/>
              <a:gd name="T42" fmla="*/ 1588 w 14"/>
              <a:gd name="T43" fmla="*/ 6350 h 14"/>
              <a:gd name="T44" fmla="*/ 1588 w 14"/>
              <a:gd name="T45" fmla="*/ 7938 h 14"/>
              <a:gd name="T46" fmla="*/ 0 w 14"/>
              <a:gd name="T47" fmla="*/ 9525 h 14"/>
              <a:gd name="T48" fmla="*/ 0 w 14"/>
              <a:gd name="T49" fmla="*/ 11113 h 14"/>
              <a:gd name="T50" fmla="*/ 0 w 14"/>
              <a:gd name="T51" fmla="*/ 12700 h 14"/>
              <a:gd name="T52" fmla="*/ 1588 w 14"/>
              <a:gd name="T53" fmla="*/ 15875 h 14"/>
              <a:gd name="T54" fmla="*/ 1588 w 14"/>
              <a:gd name="T55" fmla="*/ 17463 h 14"/>
              <a:gd name="T56" fmla="*/ 3175 w 14"/>
              <a:gd name="T57" fmla="*/ 19050 h 14"/>
              <a:gd name="T58" fmla="*/ 4763 w 14"/>
              <a:gd name="T59" fmla="*/ 20638 h 14"/>
              <a:gd name="T60" fmla="*/ 6350 w 14"/>
              <a:gd name="T61" fmla="*/ 20638 h 14"/>
              <a:gd name="T62" fmla="*/ 9525 w 14"/>
              <a:gd name="T63" fmla="*/ 22225 h 14"/>
              <a:gd name="T64" fmla="*/ 11113 w 14"/>
              <a:gd name="T65" fmla="*/ 22225 h 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4"/>
              <a:gd name="T101" fmla="*/ 14 w 14"/>
              <a:gd name="T102" fmla="*/ 14 h 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4">
                <a:moveTo>
                  <a:pt x="7" y="14"/>
                </a:moveTo>
                <a:lnTo>
                  <a:pt x="8" y="14"/>
                </a:lnTo>
                <a:lnTo>
                  <a:pt x="9" y="13"/>
                </a:lnTo>
                <a:lnTo>
                  <a:pt x="10" y="13"/>
                </a:lnTo>
                <a:lnTo>
                  <a:pt x="11" y="12"/>
                </a:lnTo>
                <a:lnTo>
                  <a:pt x="13" y="11"/>
                </a:lnTo>
                <a:lnTo>
                  <a:pt x="13" y="10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3" y="5"/>
                </a:lnTo>
                <a:lnTo>
                  <a:pt x="13" y="4"/>
                </a:lnTo>
                <a:lnTo>
                  <a:pt x="11" y="3"/>
                </a:lnTo>
                <a:lnTo>
                  <a:pt x="10" y="1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1" y="10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3"/>
                </a:lnTo>
                <a:lnTo>
                  <a:pt x="6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8" name="Freeform 271"/>
          <p:cNvSpPr>
            <a:spLocks/>
          </p:cNvSpPr>
          <p:nvPr/>
        </p:nvSpPr>
        <p:spPr bwMode="auto">
          <a:xfrm>
            <a:off x="2235100" y="3948237"/>
            <a:ext cx="11113" cy="11112"/>
          </a:xfrm>
          <a:custGeom>
            <a:avLst/>
            <a:gdLst>
              <a:gd name="T0" fmla="*/ 4763 w 7"/>
              <a:gd name="T1" fmla="*/ 11112 h 7"/>
              <a:gd name="T2" fmla="*/ 7938 w 7"/>
              <a:gd name="T3" fmla="*/ 11112 h 7"/>
              <a:gd name="T4" fmla="*/ 9525 w 7"/>
              <a:gd name="T5" fmla="*/ 9525 h 7"/>
              <a:gd name="T6" fmla="*/ 9525 w 7"/>
              <a:gd name="T7" fmla="*/ 7937 h 7"/>
              <a:gd name="T8" fmla="*/ 11113 w 7"/>
              <a:gd name="T9" fmla="*/ 6350 h 7"/>
              <a:gd name="T10" fmla="*/ 9525 w 7"/>
              <a:gd name="T11" fmla="*/ 4762 h 7"/>
              <a:gd name="T12" fmla="*/ 9525 w 7"/>
              <a:gd name="T13" fmla="*/ 1587 h 7"/>
              <a:gd name="T14" fmla="*/ 7938 w 7"/>
              <a:gd name="T15" fmla="*/ 0 h 7"/>
              <a:gd name="T16" fmla="*/ 4763 w 7"/>
              <a:gd name="T17" fmla="*/ 0 h 7"/>
              <a:gd name="T18" fmla="*/ 3175 w 7"/>
              <a:gd name="T19" fmla="*/ 0 h 7"/>
              <a:gd name="T20" fmla="*/ 1588 w 7"/>
              <a:gd name="T21" fmla="*/ 1587 h 7"/>
              <a:gd name="T22" fmla="*/ 0 w 7"/>
              <a:gd name="T23" fmla="*/ 4762 h 7"/>
              <a:gd name="T24" fmla="*/ 0 w 7"/>
              <a:gd name="T25" fmla="*/ 6350 h 7"/>
              <a:gd name="T26" fmla="*/ 0 w 7"/>
              <a:gd name="T27" fmla="*/ 7937 h 7"/>
              <a:gd name="T28" fmla="*/ 1588 w 7"/>
              <a:gd name="T29" fmla="*/ 9525 h 7"/>
              <a:gd name="T30" fmla="*/ 3175 w 7"/>
              <a:gd name="T31" fmla="*/ 11112 h 7"/>
              <a:gd name="T32" fmla="*/ 4763 w 7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7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39" name="Freeform 272"/>
          <p:cNvSpPr>
            <a:spLocks/>
          </p:cNvSpPr>
          <p:nvPr/>
        </p:nvSpPr>
        <p:spPr bwMode="auto">
          <a:xfrm>
            <a:off x="2254150" y="3948237"/>
            <a:ext cx="7938" cy="11112"/>
          </a:xfrm>
          <a:custGeom>
            <a:avLst/>
            <a:gdLst>
              <a:gd name="T0" fmla="*/ 4763 w 5"/>
              <a:gd name="T1" fmla="*/ 11112 h 7"/>
              <a:gd name="T2" fmla="*/ 6350 w 5"/>
              <a:gd name="T3" fmla="*/ 11112 h 7"/>
              <a:gd name="T4" fmla="*/ 7938 w 5"/>
              <a:gd name="T5" fmla="*/ 11112 h 7"/>
              <a:gd name="T6" fmla="*/ 7938 w 5"/>
              <a:gd name="T7" fmla="*/ 9525 h 7"/>
              <a:gd name="T8" fmla="*/ 7938 w 5"/>
              <a:gd name="T9" fmla="*/ 6350 h 7"/>
              <a:gd name="T10" fmla="*/ 7938 w 5"/>
              <a:gd name="T11" fmla="*/ 4762 h 7"/>
              <a:gd name="T12" fmla="*/ 7938 w 5"/>
              <a:gd name="T13" fmla="*/ 1587 h 7"/>
              <a:gd name="T14" fmla="*/ 6350 w 5"/>
              <a:gd name="T15" fmla="*/ 1587 h 7"/>
              <a:gd name="T16" fmla="*/ 4763 w 5"/>
              <a:gd name="T17" fmla="*/ 0 h 7"/>
              <a:gd name="T18" fmla="*/ 3175 w 5"/>
              <a:gd name="T19" fmla="*/ 1587 h 7"/>
              <a:gd name="T20" fmla="*/ 1588 w 5"/>
              <a:gd name="T21" fmla="*/ 1587 h 7"/>
              <a:gd name="T22" fmla="*/ 0 w 5"/>
              <a:gd name="T23" fmla="*/ 4762 h 7"/>
              <a:gd name="T24" fmla="*/ 0 w 5"/>
              <a:gd name="T25" fmla="*/ 6350 h 7"/>
              <a:gd name="T26" fmla="*/ 0 w 5"/>
              <a:gd name="T27" fmla="*/ 9525 h 7"/>
              <a:gd name="T28" fmla="*/ 1588 w 5"/>
              <a:gd name="T29" fmla="*/ 11112 h 7"/>
              <a:gd name="T30" fmla="*/ 3175 w 5"/>
              <a:gd name="T31" fmla="*/ 11112 h 7"/>
              <a:gd name="T32" fmla="*/ 4763 w 5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7"/>
                </a:lnTo>
                <a:lnTo>
                  <a:pt x="5" y="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0" name="Freeform 273"/>
          <p:cNvSpPr>
            <a:spLocks/>
          </p:cNvSpPr>
          <p:nvPr/>
        </p:nvSpPr>
        <p:spPr bwMode="auto">
          <a:xfrm>
            <a:off x="2181125" y="3802187"/>
            <a:ext cx="30163" cy="146050"/>
          </a:xfrm>
          <a:custGeom>
            <a:avLst/>
            <a:gdLst>
              <a:gd name="T0" fmla="*/ 9525 w 19"/>
              <a:gd name="T1" fmla="*/ 1588 h 92"/>
              <a:gd name="T2" fmla="*/ 9525 w 19"/>
              <a:gd name="T3" fmla="*/ 4762 h 92"/>
              <a:gd name="T4" fmla="*/ 6350 w 19"/>
              <a:gd name="T5" fmla="*/ 12700 h 92"/>
              <a:gd name="T6" fmla="*/ 3175 w 19"/>
              <a:gd name="T7" fmla="*/ 25400 h 92"/>
              <a:gd name="T8" fmla="*/ 1588 w 19"/>
              <a:gd name="T9" fmla="*/ 44450 h 92"/>
              <a:gd name="T10" fmla="*/ 0 w 19"/>
              <a:gd name="T11" fmla="*/ 65088 h 92"/>
              <a:gd name="T12" fmla="*/ 0 w 19"/>
              <a:gd name="T13" fmla="*/ 90487 h 92"/>
              <a:gd name="T14" fmla="*/ 1588 w 19"/>
              <a:gd name="T15" fmla="*/ 115888 h 92"/>
              <a:gd name="T16" fmla="*/ 7938 w 19"/>
              <a:gd name="T17" fmla="*/ 146050 h 92"/>
              <a:gd name="T18" fmla="*/ 30163 w 19"/>
              <a:gd name="T19" fmla="*/ 146050 h 92"/>
              <a:gd name="T20" fmla="*/ 28575 w 19"/>
              <a:gd name="T21" fmla="*/ 141288 h 92"/>
              <a:gd name="T22" fmla="*/ 25400 w 19"/>
              <a:gd name="T23" fmla="*/ 130175 h 92"/>
              <a:gd name="T24" fmla="*/ 23813 w 19"/>
              <a:gd name="T25" fmla="*/ 111125 h 92"/>
              <a:gd name="T26" fmla="*/ 22225 w 19"/>
              <a:gd name="T27" fmla="*/ 90487 h 92"/>
              <a:gd name="T28" fmla="*/ 20638 w 19"/>
              <a:gd name="T29" fmla="*/ 66675 h 92"/>
              <a:gd name="T30" fmla="*/ 20638 w 19"/>
              <a:gd name="T31" fmla="*/ 42862 h 92"/>
              <a:gd name="T32" fmla="*/ 23813 w 19"/>
              <a:gd name="T33" fmla="*/ 20637 h 92"/>
              <a:gd name="T34" fmla="*/ 30163 w 19"/>
              <a:gd name="T35" fmla="*/ 1588 h 92"/>
              <a:gd name="T36" fmla="*/ 30163 w 19"/>
              <a:gd name="T37" fmla="*/ 1588 h 92"/>
              <a:gd name="T38" fmla="*/ 30163 w 19"/>
              <a:gd name="T39" fmla="*/ 0 h 92"/>
              <a:gd name="T40" fmla="*/ 30163 w 19"/>
              <a:gd name="T41" fmla="*/ 0 h 92"/>
              <a:gd name="T42" fmla="*/ 28575 w 19"/>
              <a:gd name="T43" fmla="*/ 0 h 92"/>
              <a:gd name="T44" fmla="*/ 25400 w 19"/>
              <a:gd name="T45" fmla="*/ 0 h 92"/>
              <a:gd name="T46" fmla="*/ 22225 w 19"/>
              <a:gd name="T47" fmla="*/ 0 h 92"/>
              <a:gd name="T48" fmla="*/ 17463 w 19"/>
              <a:gd name="T49" fmla="*/ 0 h 92"/>
              <a:gd name="T50" fmla="*/ 9525 w 19"/>
              <a:gd name="T51" fmla="*/ 1588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3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7"/>
                </a:lnTo>
                <a:lnTo>
                  <a:pt x="1" y="73"/>
                </a:lnTo>
                <a:lnTo>
                  <a:pt x="5" y="92"/>
                </a:lnTo>
                <a:lnTo>
                  <a:pt x="19" y="92"/>
                </a:lnTo>
                <a:lnTo>
                  <a:pt x="18" y="89"/>
                </a:lnTo>
                <a:lnTo>
                  <a:pt x="16" y="82"/>
                </a:lnTo>
                <a:lnTo>
                  <a:pt x="15" y="70"/>
                </a:lnTo>
                <a:lnTo>
                  <a:pt x="14" y="57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1" name="Freeform 274"/>
          <p:cNvSpPr>
            <a:spLocks/>
          </p:cNvSpPr>
          <p:nvPr/>
        </p:nvSpPr>
        <p:spPr bwMode="auto">
          <a:xfrm>
            <a:off x="2336700" y="3783137"/>
            <a:ext cx="42863" cy="165100"/>
          </a:xfrm>
          <a:custGeom>
            <a:avLst/>
            <a:gdLst>
              <a:gd name="T0" fmla="*/ 42863 w 27"/>
              <a:gd name="T1" fmla="*/ 0 h 104"/>
              <a:gd name="T2" fmla="*/ 41275 w 27"/>
              <a:gd name="T3" fmla="*/ 1588 h 104"/>
              <a:gd name="T4" fmla="*/ 39688 w 27"/>
              <a:gd name="T5" fmla="*/ 6350 h 104"/>
              <a:gd name="T6" fmla="*/ 34925 w 27"/>
              <a:gd name="T7" fmla="*/ 15875 h 104"/>
              <a:gd name="T8" fmla="*/ 31750 w 27"/>
              <a:gd name="T9" fmla="*/ 30163 h 104"/>
              <a:gd name="T10" fmla="*/ 28575 w 27"/>
              <a:gd name="T11" fmla="*/ 50800 h 104"/>
              <a:gd name="T12" fmla="*/ 25400 w 27"/>
              <a:gd name="T13" fmla="*/ 77788 h 104"/>
              <a:gd name="T14" fmla="*/ 28575 w 27"/>
              <a:gd name="T15" fmla="*/ 117475 h 104"/>
              <a:gd name="T16" fmla="*/ 31750 w 27"/>
              <a:gd name="T17" fmla="*/ 165100 h 104"/>
              <a:gd name="T18" fmla="*/ 7938 w 27"/>
              <a:gd name="T19" fmla="*/ 165100 h 104"/>
              <a:gd name="T20" fmla="*/ 7938 w 27"/>
              <a:gd name="T21" fmla="*/ 160338 h 104"/>
              <a:gd name="T22" fmla="*/ 6350 w 27"/>
              <a:gd name="T23" fmla="*/ 146050 h 104"/>
              <a:gd name="T24" fmla="*/ 3175 w 27"/>
              <a:gd name="T25" fmla="*/ 127000 h 104"/>
              <a:gd name="T26" fmla="*/ 1588 w 27"/>
              <a:gd name="T27" fmla="*/ 101600 h 104"/>
              <a:gd name="T28" fmla="*/ 0 w 27"/>
              <a:gd name="T29" fmla="*/ 74613 h 104"/>
              <a:gd name="T30" fmla="*/ 1588 w 27"/>
              <a:gd name="T31" fmla="*/ 49212 h 104"/>
              <a:gd name="T32" fmla="*/ 6350 w 27"/>
              <a:gd name="T33" fmla="*/ 22225 h 104"/>
              <a:gd name="T34" fmla="*/ 14288 w 27"/>
              <a:gd name="T35" fmla="*/ 0 h 104"/>
              <a:gd name="T36" fmla="*/ 42863 w 27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4"/>
              <a:gd name="T59" fmla="*/ 27 w 27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4">
                <a:moveTo>
                  <a:pt x="27" y="0"/>
                </a:moveTo>
                <a:lnTo>
                  <a:pt x="26" y="1"/>
                </a:lnTo>
                <a:lnTo>
                  <a:pt x="25" y="4"/>
                </a:lnTo>
                <a:lnTo>
                  <a:pt x="22" y="10"/>
                </a:lnTo>
                <a:lnTo>
                  <a:pt x="20" y="19"/>
                </a:lnTo>
                <a:lnTo>
                  <a:pt x="18" y="32"/>
                </a:lnTo>
                <a:lnTo>
                  <a:pt x="16" y="49"/>
                </a:lnTo>
                <a:lnTo>
                  <a:pt x="18" y="74"/>
                </a:lnTo>
                <a:lnTo>
                  <a:pt x="20" y="104"/>
                </a:lnTo>
                <a:lnTo>
                  <a:pt x="5" y="104"/>
                </a:lnTo>
                <a:lnTo>
                  <a:pt x="5" y="101"/>
                </a:lnTo>
                <a:lnTo>
                  <a:pt x="4" y="92"/>
                </a:lnTo>
                <a:lnTo>
                  <a:pt x="2" y="80"/>
                </a:lnTo>
                <a:lnTo>
                  <a:pt x="1" y="64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2" name="Freeform 275"/>
          <p:cNvSpPr>
            <a:spLocks/>
          </p:cNvSpPr>
          <p:nvPr/>
        </p:nvSpPr>
        <p:spPr bwMode="auto">
          <a:xfrm>
            <a:off x="2181125" y="3810124"/>
            <a:ext cx="28575" cy="128588"/>
          </a:xfrm>
          <a:custGeom>
            <a:avLst/>
            <a:gdLst>
              <a:gd name="T0" fmla="*/ 9525 w 18"/>
              <a:gd name="T1" fmla="*/ 3175 h 81"/>
              <a:gd name="T2" fmla="*/ 9525 w 18"/>
              <a:gd name="T3" fmla="*/ 4763 h 81"/>
              <a:gd name="T4" fmla="*/ 7937 w 18"/>
              <a:gd name="T5" fmla="*/ 12700 h 81"/>
              <a:gd name="T6" fmla="*/ 3175 w 18"/>
              <a:gd name="T7" fmla="*/ 23813 h 81"/>
              <a:gd name="T8" fmla="*/ 1588 w 18"/>
              <a:gd name="T9" fmla="*/ 39688 h 81"/>
              <a:gd name="T10" fmla="*/ 0 w 18"/>
              <a:gd name="T11" fmla="*/ 58738 h 81"/>
              <a:gd name="T12" fmla="*/ 1588 w 18"/>
              <a:gd name="T13" fmla="*/ 79375 h 81"/>
              <a:gd name="T14" fmla="*/ 3175 w 18"/>
              <a:gd name="T15" fmla="*/ 103188 h 81"/>
              <a:gd name="T16" fmla="*/ 7937 w 18"/>
              <a:gd name="T17" fmla="*/ 128588 h 81"/>
              <a:gd name="T18" fmla="*/ 25400 w 18"/>
              <a:gd name="T19" fmla="*/ 127000 h 81"/>
              <a:gd name="T20" fmla="*/ 25400 w 18"/>
              <a:gd name="T21" fmla="*/ 123825 h 81"/>
              <a:gd name="T22" fmla="*/ 23812 w 18"/>
              <a:gd name="T23" fmla="*/ 114300 h 81"/>
              <a:gd name="T24" fmla="*/ 22225 w 18"/>
              <a:gd name="T25" fmla="*/ 96838 h 81"/>
              <a:gd name="T26" fmla="*/ 20637 w 18"/>
              <a:gd name="T27" fmla="*/ 79375 h 81"/>
              <a:gd name="T28" fmla="*/ 19050 w 18"/>
              <a:gd name="T29" fmla="*/ 58738 h 81"/>
              <a:gd name="T30" fmla="*/ 19050 w 18"/>
              <a:gd name="T31" fmla="*/ 38100 h 81"/>
              <a:gd name="T32" fmla="*/ 22225 w 18"/>
              <a:gd name="T33" fmla="*/ 17463 h 81"/>
              <a:gd name="T34" fmla="*/ 28575 w 18"/>
              <a:gd name="T35" fmla="*/ 1588 h 81"/>
              <a:gd name="T36" fmla="*/ 28575 w 18"/>
              <a:gd name="T37" fmla="*/ 1588 h 81"/>
              <a:gd name="T38" fmla="*/ 28575 w 18"/>
              <a:gd name="T39" fmla="*/ 1588 h 81"/>
              <a:gd name="T40" fmla="*/ 28575 w 18"/>
              <a:gd name="T41" fmla="*/ 1588 h 81"/>
              <a:gd name="T42" fmla="*/ 25400 w 18"/>
              <a:gd name="T43" fmla="*/ 0 h 81"/>
              <a:gd name="T44" fmla="*/ 23812 w 18"/>
              <a:gd name="T45" fmla="*/ 0 h 81"/>
              <a:gd name="T46" fmla="*/ 20637 w 18"/>
              <a:gd name="T47" fmla="*/ 1588 h 81"/>
              <a:gd name="T48" fmla="*/ 14288 w 18"/>
              <a:gd name="T49" fmla="*/ 1588 h 81"/>
              <a:gd name="T50" fmla="*/ 9525 w 18"/>
              <a:gd name="T51" fmla="*/ 3175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1"/>
              <a:gd name="T80" fmla="*/ 18 w 18"/>
              <a:gd name="T81" fmla="*/ 81 h 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1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5"/>
                </a:lnTo>
                <a:lnTo>
                  <a:pt x="0" y="37"/>
                </a:lnTo>
                <a:lnTo>
                  <a:pt x="1" y="50"/>
                </a:lnTo>
                <a:lnTo>
                  <a:pt x="2" y="65"/>
                </a:lnTo>
                <a:lnTo>
                  <a:pt x="5" y="81"/>
                </a:lnTo>
                <a:lnTo>
                  <a:pt x="16" y="80"/>
                </a:lnTo>
                <a:lnTo>
                  <a:pt x="16" y="78"/>
                </a:lnTo>
                <a:lnTo>
                  <a:pt x="15" y="72"/>
                </a:lnTo>
                <a:lnTo>
                  <a:pt x="14" y="61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3" name="Freeform 276"/>
          <p:cNvSpPr>
            <a:spLocks/>
          </p:cNvSpPr>
          <p:nvPr/>
        </p:nvSpPr>
        <p:spPr bwMode="auto">
          <a:xfrm>
            <a:off x="2182713" y="3818062"/>
            <a:ext cx="22225" cy="109537"/>
          </a:xfrm>
          <a:custGeom>
            <a:avLst/>
            <a:gdLst>
              <a:gd name="T0" fmla="*/ 7938 w 14"/>
              <a:gd name="T1" fmla="*/ 3175 h 69"/>
              <a:gd name="T2" fmla="*/ 7938 w 14"/>
              <a:gd name="T3" fmla="*/ 4762 h 69"/>
              <a:gd name="T4" fmla="*/ 6350 w 14"/>
              <a:gd name="T5" fmla="*/ 11112 h 69"/>
              <a:gd name="T6" fmla="*/ 4763 w 14"/>
              <a:gd name="T7" fmla="*/ 20637 h 69"/>
              <a:gd name="T8" fmla="*/ 1588 w 14"/>
              <a:gd name="T9" fmla="*/ 33337 h 69"/>
              <a:gd name="T10" fmla="*/ 0 w 14"/>
              <a:gd name="T11" fmla="*/ 50800 h 69"/>
              <a:gd name="T12" fmla="*/ 0 w 14"/>
              <a:gd name="T13" fmla="*/ 69850 h 69"/>
              <a:gd name="T14" fmla="*/ 1588 w 14"/>
              <a:gd name="T15" fmla="*/ 88900 h 69"/>
              <a:gd name="T16" fmla="*/ 6350 w 14"/>
              <a:gd name="T17" fmla="*/ 109537 h 69"/>
              <a:gd name="T18" fmla="*/ 22225 w 14"/>
              <a:gd name="T19" fmla="*/ 109537 h 69"/>
              <a:gd name="T20" fmla="*/ 20638 w 14"/>
              <a:gd name="T21" fmla="*/ 106362 h 69"/>
              <a:gd name="T22" fmla="*/ 20638 w 14"/>
              <a:gd name="T23" fmla="*/ 96837 h 69"/>
              <a:gd name="T24" fmla="*/ 19050 w 14"/>
              <a:gd name="T25" fmla="*/ 84137 h 69"/>
              <a:gd name="T26" fmla="*/ 17463 w 14"/>
              <a:gd name="T27" fmla="*/ 69850 h 69"/>
              <a:gd name="T28" fmla="*/ 15875 w 14"/>
              <a:gd name="T29" fmla="*/ 50800 h 69"/>
              <a:gd name="T30" fmla="*/ 15875 w 14"/>
              <a:gd name="T31" fmla="*/ 31750 h 69"/>
              <a:gd name="T32" fmla="*/ 19050 w 14"/>
              <a:gd name="T33" fmla="*/ 15875 h 69"/>
              <a:gd name="T34" fmla="*/ 22225 w 14"/>
              <a:gd name="T35" fmla="*/ 3175 h 69"/>
              <a:gd name="T36" fmla="*/ 22225 w 14"/>
              <a:gd name="T37" fmla="*/ 3175 h 69"/>
              <a:gd name="T38" fmla="*/ 22225 w 14"/>
              <a:gd name="T39" fmla="*/ 3175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7463 w 14"/>
              <a:gd name="T47" fmla="*/ 0 h 69"/>
              <a:gd name="T48" fmla="*/ 12700 w 14"/>
              <a:gd name="T49" fmla="*/ 3175 h 69"/>
              <a:gd name="T50" fmla="*/ 7938 w 14"/>
              <a:gd name="T51" fmla="*/ 3175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2"/>
                </a:moveTo>
                <a:lnTo>
                  <a:pt x="5" y="3"/>
                </a:lnTo>
                <a:lnTo>
                  <a:pt x="4" y="7"/>
                </a:lnTo>
                <a:lnTo>
                  <a:pt x="3" y="13"/>
                </a:lnTo>
                <a:lnTo>
                  <a:pt x="1" y="21"/>
                </a:lnTo>
                <a:lnTo>
                  <a:pt x="0" y="32"/>
                </a:lnTo>
                <a:lnTo>
                  <a:pt x="0" y="44"/>
                </a:lnTo>
                <a:lnTo>
                  <a:pt x="1" y="56"/>
                </a:lnTo>
                <a:lnTo>
                  <a:pt x="4" y="69"/>
                </a:lnTo>
                <a:lnTo>
                  <a:pt x="14" y="69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1" y="44"/>
                </a:lnTo>
                <a:lnTo>
                  <a:pt x="10" y="32"/>
                </a:lnTo>
                <a:lnTo>
                  <a:pt x="10" y="20"/>
                </a:lnTo>
                <a:lnTo>
                  <a:pt x="12" y="10"/>
                </a:lnTo>
                <a:lnTo>
                  <a:pt x="14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2"/>
                </a:lnTo>
                <a:lnTo>
                  <a:pt x="5" y="2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4" name="Freeform 277"/>
          <p:cNvSpPr>
            <a:spLocks/>
          </p:cNvSpPr>
          <p:nvPr/>
        </p:nvSpPr>
        <p:spPr bwMode="auto">
          <a:xfrm>
            <a:off x="2184300" y="3827587"/>
            <a:ext cx="19050" cy="90487"/>
          </a:xfrm>
          <a:custGeom>
            <a:avLst/>
            <a:gdLst>
              <a:gd name="T0" fmla="*/ 6350 w 12"/>
              <a:gd name="T1" fmla="*/ 1587 h 57"/>
              <a:gd name="T2" fmla="*/ 4763 w 12"/>
              <a:gd name="T3" fmla="*/ 4762 h 57"/>
              <a:gd name="T4" fmla="*/ 4763 w 12"/>
              <a:gd name="T5" fmla="*/ 7937 h 57"/>
              <a:gd name="T6" fmla="*/ 3175 w 12"/>
              <a:gd name="T7" fmla="*/ 17462 h 57"/>
              <a:gd name="T8" fmla="*/ 0 w 12"/>
              <a:gd name="T9" fmla="*/ 28575 h 57"/>
              <a:gd name="T10" fmla="*/ 0 w 12"/>
              <a:gd name="T11" fmla="*/ 41275 h 57"/>
              <a:gd name="T12" fmla="*/ 0 w 12"/>
              <a:gd name="T13" fmla="*/ 55562 h 57"/>
              <a:gd name="T14" fmla="*/ 3175 w 12"/>
              <a:gd name="T15" fmla="*/ 73025 h 57"/>
              <a:gd name="T16" fmla="*/ 4763 w 12"/>
              <a:gd name="T17" fmla="*/ 90487 h 57"/>
              <a:gd name="T18" fmla="*/ 17463 w 12"/>
              <a:gd name="T19" fmla="*/ 88900 h 57"/>
              <a:gd name="T20" fmla="*/ 17463 w 12"/>
              <a:gd name="T21" fmla="*/ 87312 h 57"/>
              <a:gd name="T22" fmla="*/ 15875 w 12"/>
              <a:gd name="T23" fmla="*/ 79375 h 57"/>
              <a:gd name="T24" fmla="*/ 15875 w 12"/>
              <a:gd name="T25" fmla="*/ 68262 h 57"/>
              <a:gd name="T26" fmla="*/ 14288 w 12"/>
              <a:gd name="T27" fmla="*/ 55562 h 57"/>
              <a:gd name="T28" fmla="*/ 11112 w 12"/>
              <a:gd name="T29" fmla="*/ 41275 h 57"/>
              <a:gd name="T30" fmla="*/ 14288 w 12"/>
              <a:gd name="T31" fmla="*/ 26987 h 57"/>
              <a:gd name="T32" fmla="*/ 15875 w 12"/>
              <a:gd name="T33" fmla="*/ 12700 h 57"/>
              <a:gd name="T34" fmla="*/ 19050 w 12"/>
              <a:gd name="T35" fmla="*/ 0 h 57"/>
              <a:gd name="T36" fmla="*/ 19050 w 12"/>
              <a:gd name="T37" fmla="*/ 0 h 57"/>
              <a:gd name="T38" fmla="*/ 19050 w 12"/>
              <a:gd name="T39" fmla="*/ 0 h 57"/>
              <a:gd name="T40" fmla="*/ 19050 w 12"/>
              <a:gd name="T41" fmla="*/ 0 h 57"/>
              <a:gd name="T42" fmla="*/ 17463 w 12"/>
              <a:gd name="T43" fmla="*/ 0 h 57"/>
              <a:gd name="T44" fmla="*/ 15875 w 12"/>
              <a:gd name="T45" fmla="*/ 0 h 57"/>
              <a:gd name="T46" fmla="*/ 14288 w 12"/>
              <a:gd name="T47" fmla="*/ 0 h 57"/>
              <a:gd name="T48" fmla="*/ 9525 w 12"/>
              <a:gd name="T49" fmla="*/ 0 h 57"/>
              <a:gd name="T50" fmla="*/ 6350 w 12"/>
              <a:gd name="T51" fmla="*/ 1587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7"/>
              <a:gd name="T80" fmla="*/ 12 w 1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7">
                <a:moveTo>
                  <a:pt x="4" y="1"/>
                </a:moveTo>
                <a:lnTo>
                  <a:pt x="3" y="3"/>
                </a:lnTo>
                <a:lnTo>
                  <a:pt x="3" y="5"/>
                </a:lnTo>
                <a:lnTo>
                  <a:pt x="2" y="11"/>
                </a:lnTo>
                <a:lnTo>
                  <a:pt x="0" y="18"/>
                </a:lnTo>
                <a:lnTo>
                  <a:pt x="0" y="26"/>
                </a:lnTo>
                <a:lnTo>
                  <a:pt x="0" y="35"/>
                </a:lnTo>
                <a:lnTo>
                  <a:pt x="2" y="46"/>
                </a:lnTo>
                <a:lnTo>
                  <a:pt x="3" y="57"/>
                </a:lnTo>
                <a:lnTo>
                  <a:pt x="11" y="56"/>
                </a:lnTo>
                <a:lnTo>
                  <a:pt x="11" y="55"/>
                </a:lnTo>
                <a:lnTo>
                  <a:pt x="10" y="50"/>
                </a:lnTo>
                <a:lnTo>
                  <a:pt x="10" y="43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8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5" name="Freeform 278"/>
          <p:cNvSpPr>
            <a:spLocks/>
          </p:cNvSpPr>
          <p:nvPr/>
        </p:nvSpPr>
        <p:spPr bwMode="auto">
          <a:xfrm>
            <a:off x="2184300" y="3835524"/>
            <a:ext cx="15875" cy="71438"/>
          </a:xfrm>
          <a:custGeom>
            <a:avLst/>
            <a:gdLst>
              <a:gd name="T0" fmla="*/ 6350 w 10"/>
              <a:gd name="T1" fmla="*/ 1588 h 45"/>
              <a:gd name="T2" fmla="*/ 4762 w 10"/>
              <a:gd name="T3" fmla="*/ 3175 h 45"/>
              <a:gd name="T4" fmla="*/ 4762 w 10"/>
              <a:gd name="T5" fmla="*/ 7938 h 45"/>
              <a:gd name="T6" fmla="*/ 3175 w 10"/>
              <a:gd name="T7" fmla="*/ 14288 h 45"/>
              <a:gd name="T8" fmla="*/ 3175 w 10"/>
              <a:gd name="T9" fmla="*/ 22225 h 45"/>
              <a:gd name="T10" fmla="*/ 0 w 10"/>
              <a:gd name="T11" fmla="*/ 33338 h 45"/>
              <a:gd name="T12" fmla="*/ 0 w 10"/>
              <a:gd name="T13" fmla="*/ 44450 h 45"/>
              <a:gd name="T14" fmla="*/ 3175 w 10"/>
              <a:gd name="T15" fmla="*/ 58738 h 45"/>
              <a:gd name="T16" fmla="*/ 4762 w 10"/>
              <a:gd name="T17" fmla="*/ 71438 h 45"/>
              <a:gd name="T18" fmla="*/ 15875 w 10"/>
              <a:gd name="T19" fmla="*/ 71438 h 45"/>
              <a:gd name="T20" fmla="*/ 15875 w 10"/>
              <a:gd name="T21" fmla="*/ 69850 h 45"/>
              <a:gd name="T22" fmla="*/ 14288 w 10"/>
              <a:gd name="T23" fmla="*/ 65088 h 45"/>
              <a:gd name="T24" fmla="*/ 11112 w 10"/>
              <a:gd name="T25" fmla="*/ 55563 h 45"/>
              <a:gd name="T26" fmla="*/ 11112 w 10"/>
              <a:gd name="T27" fmla="*/ 44450 h 45"/>
              <a:gd name="T28" fmla="*/ 9525 w 10"/>
              <a:gd name="T29" fmla="*/ 33338 h 45"/>
              <a:gd name="T30" fmla="*/ 11112 w 10"/>
              <a:gd name="T31" fmla="*/ 22225 h 45"/>
              <a:gd name="T32" fmla="*/ 11112 w 10"/>
              <a:gd name="T33" fmla="*/ 11113 h 45"/>
              <a:gd name="T34" fmla="*/ 15875 w 10"/>
              <a:gd name="T35" fmla="*/ 1588 h 45"/>
              <a:gd name="T36" fmla="*/ 15875 w 10"/>
              <a:gd name="T37" fmla="*/ 1588 h 45"/>
              <a:gd name="T38" fmla="*/ 15875 w 10"/>
              <a:gd name="T39" fmla="*/ 1588 h 45"/>
              <a:gd name="T40" fmla="*/ 15875 w 10"/>
              <a:gd name="T41" fmla="*/ 1588 h 45"/>
              <a:gd name="T42" fmla="*/ 15875 w 10"/>
              <a:gd name="T43" fmla="*/ 0 h 45"/>
              <a:gd name="T44" fmla="*/ 14288 w 10"/>
              <a:gd name="T45" fmla="*/ 0 h 45"/>
              <a:gd name="T46" fmla="*/ 11112 w 10"/>
              <a:gd name="T47" fmla="*/ 1588 h 45"/>
              <a:gd name="T48" fmla="*/ 9525 w 10"/>
              <a:gd name="T49" fmla="*/ 1588 h 45"/>
              <a:gd name="T50" fmla="*/ 6350 w 10"/>
              <a:gd name="T51" fmla="*/ 1588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5"/>
              <a:gd name="T80" fmla="*/ 10 w 10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5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9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7"/>
                </a:lnTo>
                <a:lnTo>
                  <a:pt x="3" y="45"/>
                </a:lnTo>
                <a:lnTo>
                  <a:pt x="10" y="45"/>
                </a:lnTo>
                <a:lnTo>
                  <a:pt x="10" y="44"/>
                </a:lnTo>
                <a:lnTo>
                  <a:pt x="9" y="41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6" name="Freeform 279"/>
          <p:cNvSpPr>
            <a:spLocks/>
          </p:cNvSpPr>
          <p:nvPr/>
        </p:nvSpPr>
        <p:spPr bwMode="auto">
          <a:xfrm>
            <a:off x="2187475" y="3845049"/>
            <a:ext cx="11113" cy="53975"/>
          </a:xfrm>
          <a:custGeom>
            <a:avLst/>
            <a:gdLst>
              <a:gd name="T0" fmla="*/ 3175 w 7"/>
              <a:gd name="T1" fmla="*/ 1588 h 34"/>
              <a:gd name="T2" fmla="*/ 1588 w 7"/>
              <a:gd name="T3" fmla="*/ 1588 h 34"/>
              <a:gd name="T4" fmla="*/ 1588 w 7"/>
              <a:gd name="T5" fmla="*/ 4762 h 34"/>
              <a:gd name="T6" fmla="*/ 0 w 7"/>
              <a:gd name="T7" fmla="*/ 9525 h 34"/>
              <a:gd name="T8" fmla="*/ 0 w 7"/>
              <a:gd name="T9" fmla="*/ 15875 h 34"/>
              <a:gd name="T10" fmla="*/ 0 w 7"/>
              <a:gd name="T11" fmla="*/ 23812 h 34"/>
              <a:gd name="T12" fmla="*/ 0 w 7"/>
              <a:gd name="T13" fmla="*/ 33337 h 34"/>
              <a:gd name="T14" fmla="*/ 0 w 7"/>
              <a:gd name="T15" fmla="*/ 42862 h 34"/>
              <a:gd name="T16" fmla="*/ 1588 w 7"/>
              <a:gd name="T17" fmla="*/ 53975 h 34"/>
              <a:gd name="T18" fmla="*/ 7938 w 7"/>
              <a:gd name="T19" fmla="*/ 53975 h 34"/>
              <a:gd name="T20" fmla="*/ 7938 w 7"/>
              <a:gd name="T21" fmla="*/ 50800 h 34"/>
              <a:gd name="T22" fmla="*/ 7938 w 7"/>
              <a:gd name="T23" fmla="*/ 46037 h 34"/>
              <a:gd name="T24" fmla="*/ 6350 w 7"/>
              <a:gd name="T25" fmla="*/ 39687 h 34"/>
              <a:gd name="T26" fmla="*/ 6350 w 7"/>
              <a:gd name="T27" fmla="*/ 33337 h 34"/>
              <a:gd name="T28" fmla="*/ 6350 w 7"/>
              <a:gd name="T29" fmla="*/ 23812 h 34"/>
              <a:gd name="T30" fmla="*/ 6350 w 7"/>
              <a:gd name="T31" fmla="*/ 15875 h 34"/>
              <a:gd name="T32" fmla="*/ 6350 w 7"/>
              <a:gd name="T33" fmla="*/ 6350 h 34"/>
              <a:gd name="T34" fmla="*/ 11113 w 7"/>
              <a:gd name="T35" fmla="*/ 1588 h 34"/>
              <a:gd name="T36" fmla="*/ 11113 w 7"/>
              <a:gd name="T37" fmla="*/ 1588 h 34"/>
              <a:gd name="T38" fmla="*/ 11113 w 7"/>
              <a:gd name="T39" fmla="*/ 0 h 34"/>
              <a:gd name="T40" fmla="*/ 7938 w 7"/>
              <a:gd name="T41" fmla="*/ 0 h 34"/>
              <a:gd name="T42" fmla="*/ 7938 w 7"/>
              <a:gd name="T43" fmla="*/ 0 h 34"/>
              <a:gd name="T44" fmla="*/ 7938 w 7"/>
              <a:gd name="T45" fmla="*/ 0 h 34"/>
              <a:gd name="T46" fmla="*/ 6350 w 7"/>
              <a:gd name="T47" fmla="*/ 0 h 34"/>
              <a:gd name="T48" fmla="*/ 4763 w 7"/>
              <a:gd name="T49" fmla="*/ 0 h 34"/>
              <a:gd name="T50" fmla="*/ 3175 w 7"/>
              <a:gd name="T51" fmla="*/ 1588 h 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4"/>
              <a:gd name="T80" fmla="*/ 7 w 7"/>
              <a:gd name="T81" fmla="*/ 34 h 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4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1"/>
                </a:lnTo>
                <a:lnTo>
                  <a:pt x="0" y="27"/>
                </a:lnTo>
                <a:lnTo>
                  <a:pt x="1" y="34"/>
                </a:lnTo>
                <a:lnTo>
                  <a:pt x="5" y="34"/>
                </a:lnTo>
                <a:lnTo>
                  <a:pt x="5" y="32"/>
                </a:lnTo>
                <a:lnTo>
                  <a:pt x="5" y="29"/>
                </a:lnTo>
                <a:lnTo>
                  <a:pt x="4" y="25"/>
                </a:lnTo>
                <a:lnTo>
                  <a:pt x="4" y="21"/>
                </a:lnTo>
                <a:lnTo>
                  <a:pt x="4" y="15"/>
                </a:lnTo>
                <a:lnTo>
                  <a:pt x="4" y="10"/>
                </a:lnTo>
                <a:lnTo>
                  <a:pt x="4" y="4"/>
                </a:ln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7" name="Freeform 280"/>
          <p:cNvSpPr>
            <a:spLocks/>
          </p:cNvSpPr>
          <p:nvPr/>
        </p:nvSpPr>
        <p:spPr bwMode="auto">
          <a:xfrm>
            <a:off x="2338288" y="3792662"/>
            <a:ext cx="38100" cy="144462"/>
          </a:xfrm>
          <a:custGeom>
            <a:avLst/>
            <a:gdLst>
              <a:gd name="T0" fmla="*/ 38100 w 24"/>
              <a:gd name="T1" fmla="*/ 1587 h 91"/>
              <a:gd name="T2" fmla="*/ 34925 w 24"/>
              <a:gd name="T3" fmla="*/ 1587 h 91"/>
              <a:gd name="T4" fmla="*/ 33338 w 24"/>
              <a:gd name="T5" fmla="*/ 6350 h 91"/>
              <a:gd name="T6" fmla="*/ 30163 w 24"/>
              <a:gd name="T7" fmla="*/ 12700 h 91"/>
              <a:gd name="T8" fmla="*/ 26988 w 24"/>
              <a:gd name="T9" fmla="*/ 25400 h 91"/>
              <a:gd name="T10" fmla="*/ 23812 w 24"/>
              <a:gd name="T11" fmla="*/ 44450 h 91"/>
              <a:gd name="T12" fmla="*/ 22225 w 24"/>
              <a:gd name="T13" fmla="*/ 68262 h 91"/>
              <a:gd name="T14" fmla="*/ 23812 w 24"/>
              <a:gd name="T15" fmla="*/ 101600 h 91"/>
              <a:gd name="T16" fmla="*/ 28575 w 24"/>
              <a:gd name="T17" fmla="*/ 144462 h 91"/>
              <a:gd name="T18" fmla="*/ 7938 w 24"/>
              <a:gd name="T19" fmla="*/ 144462 h 91"/>
              <a:gd name="T20" fmla="*/ 6350 w 24"/>
              <a:gd name="T21" fmla="*/ 139700 h 91"/>
              <a:gd name="T22" fmla="*/ 4763 w 24"/>
              <a:gd name="T23" fmla="*/ 128587 h 91"/>
              <a:gd name="T24" fmla="*/ 1588 w 24"/>
              <a:gd name="T25" fmla="*/ 111125 h 91"/>
              <a:gd name="T26" fmla="*/ 0 w 24"/>
              <a:gd name="T27" fmla="*/ 88900 h 91"/>
              <a:gd name="T28" fmla="*/ 0 w 24"/>
              <a:gd name="T29" fmla="*/ 66675 h 91"/>
              <a:gd name="T30" fmla="*/ 1588 w 24"/>
              <a:gd name="T31" fmla="*/ 42862 h 91"/>
              <a:gd name="T32" fmla="*/ 6350 w 24"/>
              <a:gd name="T33" fmla="*/ 20637 h 91"/>
              <a:gd name="T34" fmla="*/ 11112 w 24"/>
              <a:gd name="T35" fmla="*/ 0 h 91"/>
              <a:gd name="T36" fmla="*/ 38100 w 24"/>
              <a:gd name="T37" fmla="*/ 1587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1"/>
              <a:gd name="T59" fmla="*/ 24 w 24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1">
                <a:moveTo>
                  <a:pt x="24" y="1"/>
                </a:moveTo>
                <a:lnTo>
                  <a:pt x="22" y="1"/>
                </a:lnTo>
                <a:lnTo>
                  <a:pt x="21" y="4"/>
                </a:lnTo>
                <a:lnTo>
                  <a:pt x="19" y="8"/>
                </a:lnTo>
                <a:lnTo>
                  <a:pt x="17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1"/>
                </a:lnTo>
                <a:lnTo>
                  <a:pt x="5" y="91"/>
                </a:lnTo>
                <a:lnTo>
                  <a:pt x="4" y="88"/>
                </a:lnTo>
                <a:lnTo>
                  <a:pt x="3" y="81"/>
                </a:lnTo>
                <a:lnTo>
                  <a:pt x="1" y="70"/>
                </a:lnTo>
                <a:lnTo>
                  <a:pt x="0" y="56"/>
                </a:lnTo>
                <a:lnTo>
                  <a:pt x="0" y="42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8" name="Freeform 281"/>
          <p:cNvSpPr>
            <a:spLocks/>
          </p:cNvSpPr>
          <p:nvPr/>
        </p:nvSpPr>
        <p:spPr bwMode="auto">
          <a:xfrm>
            <a:off x="2339875" y="3803774"/>
            <a:ext cx="30163" cy="122238"/>
          </a:xfrm>
          <a:custGeom>
            <a:avLst/>
            <a:gdLst>
              <a:gd name="T0" fmla="*/ 30163 w 19"/>
              <a:gd name="T1" fmla="*/ 0 h 77"/>
              <a:gd name="T2" fmla="*/ 30163 w 19"/>
              <a:gd name="T3" fmla="*/ 1588 h 77"/>
              <a:gd name="T4" fmla="*/ 28575 w 19"/>
              <a:gd name="T5" fmla="*/ 3175 h 77"/>
              <a:gd name="T6" fmla="*/ 26988 w 19"/>
              <a:gd name="T7" fmla="*/ 11113 h 77"/>
              <a:gd name="T8" fmla="*/ 22225 w 19"/>
              <a:gd name="T9" fmla="*/ 20638 h 77"/>
              <a:gd name="T10" fmla="*/ 20638 w 19"/>
              <a:gd name="T11" fmla="*/ 36513 h 77"/>
              <a:gd name="T12" fmla="*/ 19050 w 19"/>
              <a:gd name="T13" fmla="*/ 57150 h 77"/>
              <a:gd name="T14" fmla="*/ 20638 w 19"/>
              <a:gd name="T15" fmla="*/ 85725 h 77"/>
              <a:gd name="T16" fmla="*/ 22225 w 19"/>
              <a:gd name="T17" fmla="*/ 122238 h 77"/>
              <a:gd name="T18" fmla="*/ 6350 w 19"/>
              <a:gd name="T19" fmla="*/ 122238 h 77"/>
              <a:gd name="T20" fmla="*/ 6350 w 19"/>
              <a:gd name="T21" fmla="*/ 119063 h 77"/>
              <a:gd name="T22" fmla="*/ 4763 w 19"/>
              <a:gd name="T23" fmla="*/ 109538 h 77"/>
              <a:gd name="T24" fmla="*/ 3175 w 19"/>
              <a:gd name="T25" fmla="*/ 95250 h 77"/>
              <a:gd name="T26" fmla="*/ 0 w 19"/>
              <a:gd name="T27" fmla="*/ 76200 h 77"/>
              <a:gd name="T28" fmla="*/ 0 w 19"/>
              <a:gd name="T29" fmla="*/ 55563 h 77"/>
              <a:gd name="T30" fmla="*/ 0 w 19"/>
              <a:gd name="T31" fmla="*/ 34925 h 77"/>
              <a:gd name="T32" fmla="*/ 4763 w 19"/>
              <a:gd name="T33" fmla="*/ 17463 h 77"/>
              <a:gd name="T34" fmla="*/ 9525 w 19"/>
              <a:gd name="T35" fmla="*/ 0 h 77"/>
              <a:gd name="T36" fmla="*/ 30163 w 19"/>
              <a:gd name="T37" fmla="*/ 0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7"/>
              <a:gd name="T59" fmla="*/ 19 w 19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7">
                <a:moveTo>
                  <a:pt x="19" y="0"/>
                </a:moveTo>
                <a:lnTo>
                  <a:pt x="19" y="1"/>
                </a:lnTo>
                <a:lnTo>
                  <a:pt x="18" y="2"/>
                </a:lnTo>
                <a:lnTo>
                  <a:pt x="17" y="7"/>
                </a:lnTo>
                <a:lnTo>
                  <a:pt x="14" y="13"/>
                </a:lnTo>
                <a:lnTo>
                  <a:pt x="13" y="23"/>
                </a:lnTo>
                <a:lnTo>
                  <a:pt x="12" y="36"/>
                </a:lnTo>
                <a:lnTo>
                  <a:pt x="13" y="54"/>
                </a:lnTo>
                <a:lnTo>
                  <a:pt x="14" y="77"/>
                </a:lnTo>
                <a:lnTo>
                  <a:pt x="4" y="77"/>
                </a:lnTo>
                <a:lnTo>
                  <a:pt x="4" y="75"/>
                </a:lnTo>
                <a:lnTo>
                  <a:pt x="3" y="69"/>
                </a:lnTo>
                <a:lnTo>
                  <a:pt x="2" y="60"/>
                </a:lnTo>
                <a:lnTo>
                  <a:pt x="0" y="48"/>
                </a:lnTo>
                <a:lnTo>
                  <a:pt x="0" y="35"/>
                </a:lnTo>
                <a:lnTo>
                  <a:pt x="0" y="22"/>
                </a:lnTo>
                <a:lnTo>
                  <a:pt x="3" y="11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49" name="Freeform 282"/>
          <p:cNvSpPr>
            <a:spLocks/>
          </p:cNvSpPr>
          <p:nvPr/>
        </p:nvSpPr>
        <p:spPr bwMode="auto">
          <a:xfrm>
            <a:off x="2343050" y="3813299"/>
            <a:ext cx="23813" cy="101600"/>
          </a:xfrm>
          <a:custGeom>
            <a:avLst/>
            <a:gdLst>
              <a:gd name="T0" fmla="*/ 23813 w 15"/>
              <a:gd name="T1" fmla="*/ 0 h 64"/>
              <a:gd name="T2" fmla="*/ 23813 w 15"/>
              <a:gd name="T3" fmla="*/ 1588 h 64"/>
              <a:gd name="T4" fmla="*/ 22225 w 15"/>
              <a:gd name="T5" fmla="*/ 3175 h 64"/>
              <a:gd name="T6" fmla="*/ 19050 w 15"/>
              <a:gd name="T7" fmla="*/ 9525 h 64"/>
              <a:gd name="T8" fmla="*/ 17463 w 15"/>
              <a:gd name="T9" fmla="*/ 19050 h 64"/>
              <a:gd name="T10" fmla="*/ 15875 w 15"/>
              <a:gd name="T11" fmla="*/ 31750 h 64"/>
              <a:gd name="T12" fmla="*/ 14288 w 15"/>
              <a:gd name="T13" fmla="*/ 47625 h 64"/>
              <a:gd name="T14" fmla="*/ 15875 w 15"/>
              <a:gd name="T15" fmla="*/ 71437 h 64"/>
              <a:gd name="T16" fmla="*/ 17463 w 15"/>
              <a:gd name="T17" fmla="*/ 101600 h 64"/>
              <a:gd name="T18" fmla="*/ 3175 w 15"/>
              <a:gd name="T19" fmla="*/ 101600 h 64"/>
              <a:gd name="T20" fmla="*/ 3175 w 15"/>
              <a:gd name="T21" fmla="*/ 98425 h 64"/>
              <a:gd name="T22" fmla="*/ 1588 w 15"/>
              <a:gd name="T23" fmla="*/ 90487 h 64"/>
              <a:gd name="T24" fmla="*/ 0 w 15"/>
              <a:gd name="T25" fmla="*/ 77787 h 64"/>
              <a:gd name="T26" fmla="*/ 0 w 15"/>
              <a:gd name="T27" fmla="*/ 63500 h 64"/>
              <a:gd name="T28" fmla="*/ 0 w 15"/>
              <a:gd name="T29" fmla="*/ 46037 h 64"/>
              <a:gd name="T30" fmla="*/ 0 w 15"/>
              <a:gd name="T31" fmla="*/ 30162 h 64"/>
              <a:gd name="T32" fmla="*/ 1588 w 15"/>
              <a:gd name="T33" fmla="*/ 12700 h 64"/>
              <a:gd name="T34" fmla="*/ 6350 w 15"/>
              <a:gd name="T35" fmla="*/ 0 h 64"/>
              <a:gd name="T36" fmla="*/ 23813 w 15"/>
              <a:gd name="T37" fmla="*/ 0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4"/>
              <a:gd name="T59" fmla="*/ 15 w 15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4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20"/>
                </a:lnTo>
                <a:lnTo>
                  <a:pt x="9" y="30"/>
                </a:lnTo>
                <a:lnTo>
                  <a:pt x="10" y="45"/>
                </a:lnTo>
                <a:lnTo>
                  <a:pt x="11" y="64"/>
                </a:lnTo>
                <a:lnTo>
                  <a:pt x="2" y="64"/>
                </a:lnTo>
                <a:lnTo>
                  <a:pt x="2" y="62"/>
                </a:lnTo>
                <a:lnTo>
                  <a:pt x="1" y="57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0" name="Freeform 283"/>
          <p:cNvSpPr>
            <a:spLocks/>
          </p:cNvSpPr>
          <p:nvPr/>
        </p:nvSpPr>
        <p:spPr bwMode="auto">
          <a:xfrm>
            <a:off x="2343050" y="3822824"/>
            <a:ext cx="19050" cy="80963"/>
          </a:xfrm>
          <a:custGeom>
            <a:avLst/>
            <a:gdLst>
              <a:gd name="T0" fmla="*/ 19050 w 12"/>
              <a:gd name="T1" fmla="*/ 1588 h 51"/>
              <a:gd name="T2" fmla="*/ 19050 w 12"/>
              <a:gd name="T3" fmla="*/ 1588 h 51"/>
              <a:gd name="T4" fmla="*/ 17463 w 12"/>
              <a:gd name="T5" fmla="*/ 3175 h 51"/>
              <a:gd name="T6" fmla="*/ 15875 w 12"/>
              <a:gd name="T7" fmla="*/ 6350 h 51"/>
              <a:gd name="T8" fmla="*/ 14288 w 12"/>
              <a:gd name="T9" fmla="*/ 14288 h 51"/>
              <a:gd name="T10" fmla="*/ 14288 w 12"/>
              <a:gd name="T11" fmla="*/ 25400 h 51"/>
              <a:gd name="T12" fmla="*/ 12700 w 12"/>
              <a:gd name="T13" fmla="*/ 38100 h 51"/>
              <a:gd name="T14" fmla="*/ 12700 w 12"/>
              <a:gd name="T15" fmla="*/ 57150 h 51"/>
              <a:gd name="T16" fmla="*/ 14288 w 12"/>
              <a:gd name="T17" fmla="*/ 80963 h 51"/>
              <a:gd name="T18" fmla="*/ 3175 w 12"/>
              <a:gd name="T19" fmla="*/ 80963 h 51"/>
              <a:gd name="T20" fmla="*/ 3175 w 12"/>
              <a:gd name="T21" fmla="*/ 79375 h 51"/>
              <a:gd name="T22" fmla="*/ 3175 w 12"/>
              <a:gd name="T23" fmla="*/ 71438 h 51"/>
              <a:gd name="T24" fmla="*/ 1588 w 12"/>
              <a:gd name="T25" fmla="*/ 61913 h 51"/>
              <a:gd name="T26" fmla="*/ 1588 w 12"/>
              <a:gd name="T27" fmla="*/ 49213 h 51"/>
              <a:gd name="T28" fmla="*/ 0 w 12"/>
              <a:gd name="T29" fmla="*/ 36513 h 51"/>
              <a:gd name="T30" fmla="*/ 1588 w 12"/>
              <a:gd name="T31" fmla="*/ 23813 h 51"/>
              <a:gd name="T32" fmla="*/ 3175 w 12"/>
              <a:gd name="T33" fmla="*/ 11113 h 51"/>
              <a:gd name="T34" fmla="*/ 6350 w 12"/>
              <a:gd name="T35" fmla="*/ 0 h 51"/>
              <a:gd name="T36" fmla="*/ 19050 w 12"/>
              <a:gd name="T37" fmla="*/ 1588 h 5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1"/>
              <a:gd name="T59" fmla="*/ 12 w 12"/>
              <a:gd name="T60" fmla="*/ 51 h 5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1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4"/>
                </a:lnTo>
                <a:lnTo>
                  <a:pt x="9" y="9"/>
                </a:lnTo>
                <a:lnTo>
                  <a:pt x="9" y="16"/>
                </a:lnTo>
                <a:lnTo>
                  <a:pt x="8" y="24"/>
                </a:lnTo>
                <a:lnTo>
                  <a:pt x="8" y="36"/>
                </a:lnTo>
                <a:lnTo>
                  <a:pt x="9" y="51"/>
                </a:lnTo>
                <a:lnTo>
                  <a:pt x="2" y="51"/>
                </a:lnTo>
                <a:lnTo>
                  <a:pt x="2" y="50"/>
                </a:lnTo>
                <a:lnTo>
                  <a:pt x="2" y="45"/>
                </a:lnTo>
                <a:lnTo>
                  <a:pt x="1" y="39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1" name="Freeform 284"/>
          <p:cNvSpPr>
            <a:spLocks/>
          </p:cNvSpPr>
          <p:nvPr/>
        </p:nvSpPr>
        <p:spPr bwMode="auto">
          <a:xfrm>
            <a:off x="2344638" y="3833937"/>
            <a:ext cx="14287" cy="58737"/>
          </a:xfrm>
          <a:custGeom>
            <a:avLst/>
            <a:gdLst>
              <a:gd name="T0" fmla="*/ 14287 w 9"/>
              <a:gd name="T1" fmla="*/ 0 h 37"/>
              <a:gd name="T2" fmla="*/ 14287 w 9"/>
              <a:gd name="T3" fmla="*/ 0 h 37"/>
              <a:gd name="T4" fmla="*/ 12700 w 9"/>
              <a:gd name="T5" fmla="*/ 1587 h 37"/>
              <a:gd name="T6" fmla="*/ 12700 w 9"/>
              <a:gd name="T7" fmla="*/ 4762 h 37"/>
              <a:gd name="T8" fmla="*/ 11112 w 9"/>
              <a:gd name="T9" fmla="*/ 9525 h 37"/>
              <a:gd name="T10" fmla="*/ 9525 w 9"/>
              <a:gd name="T11" fmla="*/ 15875 h 37"/>
              <a:gd name="T12" fmla="*/ 9525 w 9"/>
              <a:gd name="T13" fmla="*/ 26987 h 37"/>
              <a:gd name="T14" fmla="*/ 9525 w 9"/>
              <a:gd name="T15" fmla="*/ 39687 h 37"/>
              <a:gd name="T16" fmla="*/ 11112 w 9"/>
              <a:gd name="T17" fmla="*/ 58737 h 37"/>
              <a:gd name="T18" fmla="*/ 3175 w 9"/>
              <a:gd name="T19" fmla="*/ 58737 h 37"/>
              <a:gd name="T20" fmla="*/ 1587 w 9"/>
              <a:gd name="T21" fmla="*/ 57150 h 37"/>
              <a:gd name="T22" fmla="*/ 1587 w 9"/>
              <a:gd name="T23" fmla="*/ 50800 h 37"/>
              <a:gd name="T24" fmla="*/ 1587 w 9"/>
              <a:gd name="T25" fmla="*/ 44450 h 37"/>
              <a:gd name="T26" fmla="*/ 0 w 9"/>
              <a:gd name="T27" fmla="*/ 36512 h 37"/>
              <a:gd name="T28" fmla="*/ 0 w 9"/>
              <a:gd name="T29" fmla="*/ 25400 h 37"/>
              <a:gd name="T30" fmla="*/ 0 w 9"/>
              <a:gd name="T31" fmla="*/ 15875 h 37"/>
              <a:gd name="T32" fmla="*/ 1587 w 9"/>
              <a:gd name="T33" fmla="*/ 6350 h 37"/>
              <a:gd name="T34" fmla="*/ 4762 w 9"/>
              <a:gd name="T35" fmla="*/ 0 h 37"/>
              <a:gd name="T36" fmla="*/ 14287 w 9"/>
              <a:gd name="T37" fmla="*/ 0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7"/>
              <a:gd name="T59" fmla="*/ 9 w 9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7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5"/>
                </a:lnTo>
                <a:lnTo>
                  <a:pt x="7" y="37"/>
                </a:lnTo>
                <a:lnTo>
                  <a:pt x="2" y="37"/>
                </a:lnTo>
                <a:lnTo>
                  <a:pt x="1" y="36"/>
                </a:lnTo>
                <a:lnTo>
                  <a:pt x="1" y="32"/>
                </a:lnTo>
                <a:lnTo>
                  <a:pt x="1" y="28"/>
                </a:lnTo>
                <a:lnTo>
                  <a:pt x="0" y="23"/>
                </a:lnTo>
                <a:lnTo>
                  <a:pt x="0" y="16"/>
                </a:lnTo>
                <a:lnTo>
                  <a:pt x="0" y="10"/>
                </a:lnTo>
                <a:lnTo>
                  <a:pt x="1" y="4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2" name="Rectangle 285"/>
          <p:cNvSpPr>
            <a:spLocks noChangeArrowheads="1"/>
          </p:cNvSpPr>
          <p:nvPr/>
        </p:nvSpPr>
        <p:spPr bwMode="auto">
          <a:xfrm>
            <a:off x="2149375" y="3818062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3" name="Freeform 286"/>
          <p:cNvSpPr>
            <a:spLocks/>
          </p:cNvSpPr>
          <p:nvPr/>
        </p:nvSpPr>
        <p:spPr bwMode="auto">
          <a:xfrm>
            <a:off x="2216050" y="3814887"/>
            <a:ext cx="73025" cy="87312"/>
          </a:xfrm>
          <a:custGeom>
            <a:avLst/>
            <a:gdLst>
              <a:gd name="T0" fmla="*/ 6350 w 46"/>
              <a:gd name="T1" fmla="*/ 9525 h 55"/>
              <a:gd name="T2" fmla="*/ 6350 w 46"/>
              <a:gd name="T3" fmla="*/ 11112 h 55"/>
              <a:gd name="T4" fmla="*/ 4762 w 46"/>
              <a:gd name="T5" fmla="*/ 14287 h 55"/>
              <a:gd name="T6" fmla="*/ 1588 w 46"/>
              <a:gd name="T7" fmla="*/ 22225 h 55"/>
              <a:gd name="T8" fmla="*/ 0 w 46"/>
              <a:gd name="T9" fmla="*/ 33337 h 55"/>
              <a:gd name="T10" fmla="*/ 0 w 46"/>
              <a:gd name="T11" fmla="*/ 44450 h 55"/>
              <a:gd name="T12" fmla="*/ 0 w 46"/>
              <a:gd name="T13" fmla="*/ 57150 h 55"/>
              <a:gd name="T14" fmla="*/ 0 w 46"/>
              <a:gd name="T15" fmla="*/ 73025 h 55"/>
              <a:gd name="T16" fmla="*/ 4762 w 46"/>
              <a:gd name="T17" fmla="*/ 87312 h 55"/>
              <a:gd name="T18" fmla="*/ 4762 w 46"/>
              <a:gd name="T19" fmla="*/ 87312 h 55"/>
              <a:gd name="T20" fmla="*/ 4762 w 46"/>
              <a:gd name="T21" fmla="*/ 85725 h 55"/>
              <a:gd name="T22" fmla="*/ 4762 w 46"/>
              <a:gd name="T23" fmla="*/ 80962 h 55"/>
              <a:gd name="T24" fmla="*/ 4762 w 46"/>
              <a:gd name="T25" fmla="*/ 77787 h 55"/>
              <a:gd name="T26" fmla="*/ 4762 w 46"/>
              <a:gd name="T27" fmla="*/ 73025 h 55"/>
              <a:gd name="T28" fmla="*/ 6350 w 46"/>
              <a:gd name="T29" fmla="*/ 68262 h 55"/>
              <a:gd name="T30" fmla="*/ 6350 w 46"/>
              <a:gd name="T31" fmla="*/ 61912 h 55"/>
              <a:gd name="T32" fmla="*/ 7938 w 46"/>
              <a:gd name="T33" fmla="*/ 55562 h 55"/>
              <a:gd name="T34" fmla="*/ 9525 w 46"/>
              <a:gd name="T35" fmla="*/ 50800 h 55"/>
              <a:gd name="T36" fmla="*/ 11112 w 46"/>
              <a:gd name="T37" fmla="*/ 44450 h 55"/>
              <a:gd name="T38" fmla="*/ 12700 w 46"/>
              <a:gd name="T39" fmla="*/ 39687 h 55"/>
              <a:gd name="T40" fmla="*/ 17463 w 46"/>
              <a:gd name="T41" fmla="*/ 33337 h 55"/>
              <a:gd name="T42" fmla="*/ 22225 w 46"/>
              <a:gd name="T43" fmla="*/ 30162 h 55"/>
              <a:gd name="T44" fmla="*/ 26988 w 46"/>
              <a:gd name="T45" fmla="*/ 25400 h 55"/>
              <a:gd name="T46" fmla="*/ 33338 w 46"/>
              <a:gd name="T47" fmla="*/ 23812 h 55"/>
              <a:gd name="T48" fmla="*/ 41275 w 46"/>
              <a:gd name="T49" fmla="*/ 22225 h 55"/>
              <a:gd name="T50" fmla="*/ 41275 w 46"/>
              <a:gd name="T51" fmla="*/ 20637 h 55"/>
              <a:gd name="T52" fmla="*/ 41275 w 46"/>
              <a:gd name="T53" fmla="*/ 20637 h 55"/>
              <a:gd name="T54" fmla="*/ 44450 w 46"/>
              <a:gd name="T55" fmla="*/ 19050 h 55"/>
              <a:gd name="T56" fmla="*/ 46037 w 46"/>
              <a:gd name="T57" fmla="*/ 17462 h 55"/>
              <a:gd name="T58" fmla="*/ 52388 w 46"/>
              <a:gd name="T59" fmla="*/ 14287 h 55"/>
              <a:gd name="T60" fmla="*/ 57150 w 46"/>
              <a:gd name="T61" fmla="*/ 11112 h 55"/>
              <a:gd name="T62" fmla="*/ 65088 w 46"/>
              <a:gd name="T63" fmla="*/ 7937 h 55"/>
              <a:gd name="T64" fmla="*/ 73025 w 46"/>
              <a:gd name="T65" fmla="*/ 3175 h 55"/>
              <a:gd name="T66" fmla="*/ 73025 w 46"/>
              <a:gd name="T67" fmla="*/ 3175 h 55"/>
              <a:gd name="T68" fmla="*/ 71438 w 46"/>
              <a:gd name="T69" fmla="*/ 3175 h 55"/>
              <a:gd name="T70" fmla="*/ 68263 w 46"/>
              <a:gd name="T71" fmla="*/ 3175 h 55"/>
              <a:gd name="T72" fmla="*/ 66675 w 46"/>
              <a:gd name="T73" fmla="*/ 3175 h 55"/>
              <a:gd name="T74" fmla="*/ 63500 w 46"/>
              <a:gd name="T75" fmla="*/ 1587 h 55"/>
              <a:gd name="T76" fmla="*/ 60325 w 46"/>
              <a:gd name="T77" fmla="*/ 1587 h 55"/>
              <a:gd name="T78" fmla="*/ 55563 w 46"/>
              <a:gd name="T79" fmla="*/ 1587 h 55"/>
              <a:gd name="T80" fmla="*/ 50800 w 46"/>
              <a:gd name="T81" fmla="*/ 1587 h 55"/>
              <a:gd name="T82" fmla="*/ 44450 w 46"/>
              <a:gd name="T83" fmla="*/ 0 h 55"/>
              <a:gd name="T84" fmla="*/ 41275 w 46"/>
              <a:gd name="T85" fmla="*/ 1587 h 55"/>
              <a:gd name="T86" fmla="*/ 34925 w 46"/>
              <a:gd name="T87" fmla="*/ 1587 h 55"/>
              <a:gd name="T88" fmla="*/ 30163 w 46"/>
              <a:gd name="T89" fmla="*/ 1587 h 55"/>
              <a:gd name="T90" fmla="*/ 22225 w 46"/>
              <a:gd name="T91" fmla="*/ 3175 h 55"/>
              <a:gd name="T92" fmla="*/ 17463 w 46"/>
              <a:gd name="T93" fmla="*/ 3175 h 55"/>
              <a:gd name="T94" fmla="*/ 11112 w 46"/>
              <a:gd name="T95" fmla="*/ 6350 h 55"/>
              <a:gd name="T96" fmla="*/ 6350 w 46"/>
              <a:gd name="T97" fmla="*/ 9525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1"/>
                </a:lnTo>
                <a:lnTo>
                  <a:pt x="3" y="49"/>
                </a:lnTo>
                <a:lnTo>
                  <a:pt x="3" y="46"/>
                </a:lnTo>
                <a:lnTo>
                  <a:pt x="4" y="43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6"/>
                </a:lnTo>
                <a:lnTo>
                  <a:pt x="21" y="15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9"/>
                </a:lnTo>
                <a:lnTo>
                  <a:pt x="36" y="7"/>
                </a:lnTo>
                <a:lnTo>
                  <a:pt x="41" y="5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2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1"/>
                </a:lnTo>
                <a:lnTo>
                  <a:pt x="28" y="0"/>
                </a:lnTo>
                <a:lnTo>
                  <a:pt x="26" y="1"/>
                </a:lnTo>
                <a:lnTo>
                  <a:pt x="22" y="1"/>
                </a:lnTo>
                <a:lnTo>
                  <a:pt x="19" y="1"/>
                </a:lnTo>
                <a:lnTo>
                  <a:pt x="14" y="2"/>
                </a:lnTo>
                <a:lnTo>
                  <a:pt x="11" y="2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4" name="Freeform 287"/>
          <p:cNvSpPr>
            <a:spLocks/>
          </p:cNvSpPr>
          <p:nvPr/>
        </p:nvSpPr>
        <p:spPr bwMode="auto">
          <a:xfrm>
            <a:off x="2114450" y="3879974"/>
            <a:ext cx="58738" cy="15875"/>
          </a:xfrm>
          <a:custGeom>
            <a:avLst/>
            <a:gdLst>
              <a:gd name="T0" fmla="*/ 0 w 37"/>
              <a:gd name="T1" fmla="*/ 11112 h 10"/>
              <a:gd name="T2" fmla="*/ 0 w 37"/>
              <a:gd name="T3" fmla="*/ 11112 h 10"/>
              <a:gd name="T4" fmla="*/ 0 w 37"/>
              <a:gd name="T5" fmla="*/ 9525 h 10"/>
              <a:gd name="T6" fmla="*/ 1588 w 37"/>
              <a:gd name="T7" fmla="*/ 9525 h 10"/>
              <a:gd name="T8" fmla="*/ 1588 w 37"/>
              <a:gd name="T9" fmla="*/ 7938 h 10"/>
              <a:gd name="T10" fmla="*/ 3175 w 37"/>
              <a:gd name="T11" fmla="*/ 4762 h 10"/>
              <a:gd name="T12" fmla="*/ 6350 w 37"/>
              <a:gd name="T13" fmla="*/ 4762 h 10"/>
              <a:gd name="T14" fmla="*/ 7938 w 37"/>
              <a:gd name="T15" fmla="*/ 3175 h 10"/>
              <a:gd name="T16" fmla="*/ 11113 w 37"/>
              <a:gd name="T17" fmla="*/ 1588 h 10"/>
              <a:gd name="T18" fmla="*/ 14288 w 37"/>
              <a:gd name="T19" fmla="*/ 1588 h 10"/>
              <a:gd name="T20" fmla="*/ 19050 w 37"/>
              <a:gd name="T21" fmla="*/ 0 h 10"/>
              <a:gd name="T22" fmla="*/ 23813 w 37"/>
              <a:gd name="T23" fmla="*/ 0 h 10"/>
              <a:gd name="T24" fmla="*/ 30163 w 37"/>
              <a:gd name="T25" fmla="*/ 0 h 10"/>
              <a:gd name="T26" fmla="*/ 34925 w 37"/>
              <a:gd name="T27" fmla="*/ 0 h 10"/>
              <a:gd name="T28" fmla="*/ 42863 w 37"/>
              <a:gd name="T29" fmla="*/ 1588 h 10"/>
              <a:gd name="T30" fmla="*/ 50800 w 37"/>
              <a:gd name="T31" fmla="*/ 3175 h 10"/>
              <a:gd name="T32" fmla="*/ 58738 w 37"/>
              <a:gd name="T33" fmla="*/ 4762 h 10"/>
              <a:gd name="T34" fmla="*/ 58738 w 37"/>
              <a:gd name="T35" fmla="*/ 9525 h 10"/>
              <a:gd name="T36" fmla="*/ 57150 w 37"/>
              <a:gd name="T37" fmla="*/ 9525 h 10"/>
              <a:gd name="T38" fmla="*/ 57150 w 37"/>
              <a:gd name="T39" fmla="*/ 9525 h 10"/>
              <a:gd name="T40" fmla="*/ 53975 w 37"/>
              <a:gd name="T41" fmla="*/ 7938 h 10"/>
              <a:gd name="T42" fmla="*/ 52388 w 37"/>
              <a:gd name="T43" fmla="*/ 7938 h 10"/>
              <a:gd name="T44" fmla="*/ 47625 w 37"/>
              <a:gd name="T45" fmla="*/ 4762 h 10"/>
              <a:gd name="T46" fmla="*/ 44450 w 37"/>
              <a:gd name="T47" fmla="*/ 4762 h 10"/>
              <a:gd name="T48" fmla="*/ 39688 w 37"/>
              <a:gd name="T49" fmla="*/ 4762 h 10"/>
              <a:gd name="T50" fmla="*/ 34925 w 37"/>
              <a:gd name="T51" fmla="*/ 3175 h 10"/>
              <a:gd name="T52" fmla="*/ 30163 w 37"/>
              <a:gd name="T53" fmla="*/ 3175 h 10"/>
              <a:gd name="T54" fmla="*/ 23813 w 37"/>
              <a:gd name="T55" fmla="*/ 3175 h 10"/>
              <a:gd name="T56" fmla="*/ 20638 w 37"/>
              <a:gd name="T57" fmla="*/ 4762 h 10"/>
              <a:gd name="T58" fmla="*/ 14288 w 37"/>
              <a:gd name="T59" fmla="*/ 4762 h 10"/>
              <a:gd name="T60" fmla="*/ 11113 w 37"/>
              <a:gd name="T61" fmla="*/ 7938 h 10"/>
              <a:gd name="T62" fmla="*/ 7938 w 37"/>
              <a:gd name="T63" fmla="*/ 9525 h 10"/>
              <a:gd name="T64" fmla="*/ 3175 w 37"/>
              <a:gd name="T65" fmla="*/ 12700 h 10"/>
              <a:gd name="T66" fmla="*/ 0 w 37"/>
              <a:gd name="T67" fmla="*/ 15875 h 10"/>
              <a:gd name="T68" fmla="*/ 0 w 37"/>
              <a:gd name="T69" fmla="*/ 11112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3"/>
                </a:lnTo>
                <a:lnTo>
                  <a:pt x="4" y="3"/>
                </a:lnTo>
                <a:lnTo>
                  <a:pt x="5" y="2"/>
                </a:lnTo>
                <a:lnTo>
                  <a:pt x="7" y="1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2"/>
                </a:lnTo>
                <a:lnTo>
                  <a:pt x="37" y="3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0" y="3"/>
                </a:lnTo>
                <a:lnTo>
                  <a:pt x="28" y="3"/>
                </a:lnTo>
                <a:lnTo>
                  <a:pt x="25" y="3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3"/>
                </a:lnTo>
                <a:lnTo>
                  <a:pt x="9" y="3"/>
                </a:lnTo>
                <a:lnTo>
                  <a:pt x="7" y="5"/>
                </a:lnTo>
                <a:lnTo>
                  <a:pt x="5" y="6"/>
                </a:lnTo>
                <a:lnTo>
                  <a:pt x="2" y="8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5" name="Freeform 288"/>
          <p:cNvSpPr>
            <a:spLocks/>
          </p:cNvSpPr>
          <p:nvPr/>
        </p:nvSpPr>
        <p:spPr bwMode="auto">
          <a:xfrm>
            <a:off x="2114450" y="3840287"/>
            <a:ext cx="58738" cy="17462"/>
          </a:xfrm>
          <a:custGeom>
            <a:avLst/>
            <a:gdLst>
              <a:gd name="T0" fmla="*/ 0 w 37"/>
              <a:gd name="T1" fmla="*/ 11112 h 11"/>
              <a:gd name="T2" fmla="*/ 0 w 37"/>
              <a:gd name="T3" fmla="*/ 11112 h 11"/>
              <a:gd name="T4" fmla="*/ 0 w 37"/>
              <a:gd name="T5" fmla="*/ 9525 h 11"/>
              <a:gd name="T6" fmla="*/ 1588 w 37"/>
              <a:gd name="T7" fmla="*/ 9525 h 11"/>
              <a:gd name="T8" fmla="*/ 1588 w 37"/>
              <a:gd name="T9" fmla="*/ 7937 h 11"/>
              <a:gd name="T10" fmla="*/ 3175 w 37"/>
              <a:gd name="T11" fmla="*/ 6350 h 11"/>
              <a:gd name="T12" fmla="*/ 6350 w 37"/>
              <a:gd name="T13" fmla="*/ 6350 h 11"/>
              <a:gd name="T14" fmla="*/ 7938 w 37"/>
              <a:gd name="T15" fmla="*/ 4762 h 11"/>
              <a:gd name="T16" fmla="*/ 11113 w 37"/>
              <a:gd name="T17" fmla="*/ 3175 h 11"/>
              <a:gd name="T18" fmla="*/ 14288 w 37"/>
              <a:gd name="T19" fmla="*/ 3175 h 11"/>
              <a:gd name="T20" fmla="*/ 19050 w 37"/>
              <a:gd name="T21" fmla="*/ 0 h 11"/>
              <a:gd name="T22" fmla="*/ 23813 w 37"/>
              <a:gd name="T23" fmla="*/ 0 h 11"/>
              <a:gd name="T24" fmla="*/ 30163 w 37"/>
              <a:gd name="T25" fmla="*/ 0 h 11"/>
              <a:gd name="T26" fmla="*/ 34925 w 37"/>
              <a:gd name="T27" fmla="*/ 0 h 11"/>
              <a:gd name="T28" fmla="*/ 42863 w 37"/>
              <a:gd name="T29" fmla="*/ 3175 h 11"/>
              <a:gd name="T30" fmla="*/ 50800 w 37"/>
              <a:gd name="T31" fmla="*/ 4762 h 11"/>
              <a:gd name="T32" fmla="*/ 58738 w 37"/>
              <a:gd name="T33" fmla="*/ 6350 h 11"/>
              <a:gd name="T34" fmla="*/ 58738 w 37"/>
              <a:gd name="T35" fmla="*/ 9525 h 11"/>
              <a:gd name="T36" fmla="*/ 57150 w 37"/>
              <a:gd name="T37" fmla="*/ 9525 h 11"/>
              <a:gd name="T38" fmla="*/ 57150 w 37"/>
              <a:gd name="T39" fmla="*/ 9525 h 11"/>
              <a:gd name="T40" fmla="*/ 53975 w 37"/>
              <a:gd name="T41" fmla="*/ 7937 h 11"/>
              <a:gd name="T42" fmla="*/ 52388 w 37"/>
              <a:gd name="T43" fmla="*/ 7937 h 11"/>
              <a:gd name="T44" fmla="*/ 47625 w 37"/>
              <a:gd name="T45" fmla="*/ 7937 h 11"/>
              <a:gd name="T46" fmla="*/ 44450 w 37"/>
              <a:gd name="T47" fmla="*/ 6350 h 11"/>
              <a:gd name="T48" fmla="*/ 39688 w 37"/>
              <a:gd name="T49" fmla="*/ 6350 h 11"/>
              <a:gd name="T50" fmla="*/ 34925 w 37"/>
              <a:gd name="T51" fmla="*/ 4762 h 11"/>
              <a:gd name="T52" fmla="*/ 30163 w 37"/>
              <a:gd name="T53" fmla="*/ 4762 h 11"/>
              <a:gd name="T54" fmla="*/ 23813 w 37"/>
              <a:gd name="T55" fmla="*/ 4762 h 11"/>
              <a:gd name="T56" fmla="*/ 20638 w 37"/>
              <a:gd name="T57" fmla="*/ 6350 h 11"/>
              <a:gd name="T58" fmla="*/ 14288 w 37"/>
              <a:gd name="T59" fmla="*/ 6350 h 11"/>
              <a:gd name="T60" fmla="*/ 11113 w 37"/>
              <a:gd name="T61" fmla="*/ 7937 h 11"/>
              <a:gd name="T62" fmla="*/ 7938 w 37"/>
              <a:gd name="T63" fmla="*/ 9525 h 11"/>
              <a:gd name="T64" fmla="*/ 3175 w 37"/>
              <a:gd name="T65" fmla="*/ 14287 h 11"/>
              <a:gd name="T66" fmla="*/ 0 w 37"/>
              <a:gd name="T67" fmla="*/ 17462 h 11"/>
              <a:gd name="T68" fmla="*/ 0 w 37"/>
              <a:gd name="T69" fmla="*/ 11112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2"/>
                </a:lnTo>
                <a:lnTo>
                  <a:pt x="32" y="3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0" y="5"/>
                </a:lnTo>
                <a:lnTo>
                  <a:pt x="28" y="4"/>
                </a:lnTo>
                <a:lnTo>
                  <a:pt x="25" y="4"/>
                </a:lnTo>
                <a:lnTo>
                  <a:pt x="22" y="3"/>
                </a:lnTo>
                <a:lnTo>
                  <a:pt x="19" y="3"/>
                </a:lnTo>
                <a:lnTo>
                  <a:pt x="15" y="3"/>
                </a:lnTo>
                <a:lnTo>
                  <a:pt x="13" y="4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9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6" name="Freeform 289"/>
          <p:cNvSpPr>
            <a:spLocks/>
          </p:cNvSpPr>
          <p:nvPr/>
        </p:nvSpPr>
        <p:spPr bwMode="auto">
          <a:xfrm>
            <a:off x="2170013" y="3822824"/>
            <a:ext cx="96837" cy="179388"/>
          </a:xfrm>
          <a:custGeom>
            <a:avLst/>
            <a:gdLst>
              <a:gd name="T0" fmla="*/ 0 w 61"/>
              <a:gd name="T1" fmla="*/ 0 h 113"/>
              <a:gd name="T2" fmla="*/ 0 w 61"/>
              <a:gd name="T3" fmla="*/ 174625 h 113"/>
              <a:gd name="T4" fmla="*/ 30162 w 61"/>
              <a:gd name="T5" fmla="*/ 179388 h 113"/>
              <a:gd name="T6" fmla="*/ 28575 w 61"/>
              <a:gd name="T7" fmla="*/ 155575 h 113"/>
              <a:gd name="T8" fmla="*/ 96837 w 61"/>
              <a:gd name="T9" fmla="*/ 166688 h 113"/>
              <a:gd name="T10" fmla="*/ 96837 w 61"/>
              <a:gd name="T11" fmla="*/ 157163 h 113"/>
              <a:gd name="T12" fmla="*/ 47625 w 61"/>
              <a:gd name="T13" fmla="*/ 152400 h 113"/>
              <a:gd name="T14" fmla="*/ 46037 w 61"/>
              <a:gd name="T15" fmla="*/ 131763 h 113"/>
              <a:gd name="T16" fmla="*/ 14287 w 61"/>
              <a:gd name="T17" fmla="*/ 131763 h 113"/>
              <a:gd name="T18" fmla="*/ 12700 w 61"/>
              <a:gd name="T19" fmla="*/ 127000 h 113"/>
              <a:gd name="T20" fmla="*/ 11112 w 61"/>
              <a:gd name="T21" fmla="*/ 120650 h 113"/>
              <a:gd name="T22" fmla="*/ 9525 w 61"/>
              <a:gd name="T23" fmla="*/ 109538 h 113"/>
              <a:gd name="T24" fmla="*/ 6350 w 61"/>
              <a:gd name="T25" fmla="*/ 93663 h 113"/>
              <a:gd name="T26" fmla="*/ 3175 w 61"/>
              <a:gd name="T27" fmla="*/ 76200 h 113"/>
              <a:gd name="T28" fmla="*/ 1587 w 61"/>
              <a:gd name="T29" fmla="*/ 53975 h 113"/>
              <a:gd name="T30" fmla="*/ 3175 w 61"/>
              <a:gd name="T31" fmla="*/ 31750 h 113"/>
              <a:gd name="T32" fmla="*/ 9525 w 61"/>
              <a:gd name="T33" fmla="*/ 4763 h 113"/>
              <a:gd name="T34" fmla="*/ 0 w 61"/>
              <a:gd name="T35" fmla="*/ 0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3"/>
              <a:gd name="T56" fmla="*/ 61 w 61"/>
              <a:gd name="T57" fmla="*/ 113 h 1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3">
                <a:moveTo>
                  <a:pt x="0" y="0"/>
                </a:moveTo>
                <a:lnTo>
                  <a:pt x="0" y="110"/>
                </a:lnTo>
                <a:lnTo>
                  <a:pt x="19" y="113"/>
                </a:lnTo>
                <a:lnTo>
                  <a:pt x="18" y="98"/>
                </a:lnTo>
                <a:lnTo>
                  <a:pt x="61" y="105"/>
                </a:lnTo>
                <a:lnTo>
                  <a:pt x="61" y="99"/>
                </a:lnTo>
                <a:lnTo>
                  <a:pt x="30" y="96"/>
                </a:lnTo>
                <a:lnTo>
                  <a:pt x="29" y="83"/>
                </a:lnTo>
                <a:lnTo>
                  <a:pt x="9" y="83"/>
                </a:lnTo>
                <a:lnTo>
                  <a:pt x="8" y="80"/>
                </a:lnTo>
                <a:lnTo>
                  <a:pt x="7" y="76"/>
                </a:lnTo>
                <a:lnTo>
                  <a:pt x="6" y="69"/>
                </a:lnTo>
                <a:lnTo>
                  <a:pt x="4" y="59"/>
                </a:lnTo>
                <a:lnTo>
                  <a:pt x="2" y="48"/>
                </a:lnTo>
                <a:lnTo>
                  <a:pt x="1" y="34"/>
                </a:lnTo>
                <a:lnTo>
                  <a:pt x="2" y="20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7" name="Freeform 290"/>
          <p:cNvSpPr>
            <a:spLocks/>
          </p:cNvSpPr>
          <p:nvPr/>
        </p:nvSpPr>
        <p:spPr bwMode="auto">
          <a:xfrm>
            <a:off x="2217638" y="3781549"/>
            <a:ext cx="125412" cy="23813"/>
          </a:xfrm>
          <a:custGeom>
            <a:avLst/>
            <a:gdLst>
              <a:gd name="T0" fmla="*/ 0 w 79"/>
              <a:gd name="T1" fmla="*/ 23813 h 15"/>
              <a:gd name="T2" fmla="*/ 0 w 79"/>
              <a:gd name="T3" fmla="*/ 23813 h 15"/>
              <a:gd name="T4" fmla="*/ 4762 w 79"/>
              <a:gd name="T5" fmla="*/ 22225 h 15"/>
              <a:gd name="T6" fmla="*/ 6350 w 79"/>
              <a:gd name="T7" fmla="*/ 22225 h 15"/>
              <a:gd name="T8" fmla="*/ 11112 w 79"/>
              <a:gd name="T9" fmla="*/ 20638 h 15"/>
              <a:gd name="T10" fmla="*/ 17462 w 79"/>
              <a:gd name="T11" fmla="*/ 19050 h 15"/>
              <a:gd name="T12" fmla="*/ 22225 w 79"/>
              <a:gd name="T13" fmla="*/ 17463 h 15"/>
              <a:gd name="T14" fmla="*/ 30162 w 79"/>
              <a:gd name="T15" fmla="*/ 14288 h 15"/>
              <a:gd name="T16" fmla="*/ 38100 w 79"/>
              <a:gd name="T17" fmla="*/ 12700 h 15"/>
              <a:gd name="T18" fmla="*/ 47625 w 79"/>
              <a:gd name="T19" fmla="*/ 12700 h 15"/>
              <a:gd name="T20" fmla="*/ 55562 w 79"/>
              <a:gd name="T21" fmla="*/ 11113 h 15"/>
              <a:gd name="T22" fmla="*/ 66675 w 79"/>
              <a:gd name="T23" fmla="*/ 11113 h 15"/>
              <a:gd name="T24" fmla="*/ 76200 w 79"/>
              <a:gd name="T25" fmla="*/ 9525 h 15"/>
              <a:gd name="T26" fmla="*/ 87312 w 79"/>
              <a:gd name="T27" fmla="*/ 11113 h 15"/>
              <a:gd name="T28" fmla="*/ 98425 w 79"/>
              <a:gd name="T29" fmla="*/ 11113 h 15"/>
              <a:gd name="T30" fmla="*/ 109537 w 79"/>
              <a:gd name="T31" fmla="*/ 12700 h 15"/>
              <a:gd name="T32" fmla="*/ 120650 w 79"/>
              <a:gd name="T33" fmla="*/ 14288 h 15"/>
              <a:gd name="T34" fmla="*/ 125412 w 79"/>
              <a:gd name="T35" fmla="*/ 0 h 15"/>
              <a:gd name="T36" fmla="*/ 125412 w 79"/>
              <a:gd name="T37" fmla="*/ 0 h 15"/>
              <a:gd name="T38" fmla="*/ 120650 w 79"/>
              <a:gd name="T39" fmla="*/ 0 h 15"/>
              <a:gd name="T40" fmla="*/ 117475 w 79"/>
              <a:gd name="T41" fmla="*/ 0 h 15"/>
              <a:gd name="T42" fmla="*/ 111125 w 79"/>
              <a:gd name="T43" fmla="*/ 0 h 15"/>
              <a:gd name="T44" fmla="*/ 104775 w 79"/>
              <a:gd name="T45" fmla="*/ 0 h 15"/>
              <a:gd name="T46" fmla="*/ 96837 w 79"/>
              <a:gd name="T47" fmla="*/ 0 h 15"/>
              <a:gd name="T48" fmla="*/ 88900 w 79"/>
              <a:gd name="T49" fmla="*/ 0 h 15"/>
              <a:gd name="T50" fmla="*/ 80962 w 79"/>
              <a:gd name="T51" fmla="*/ 1588 h 15"/>
              <a:gd name="T52" fmla="*/ 69850 w 79"/>
              <a:gd name="T53" fmla="*/ 1588 h 15"/>
              <a:gd name="T54" fmla="*/ 60325 w 79"/>
              <a:gd name="T55" fmla="*/ 1588 h 15"/>
              <a:gd name="T56" fmla="*/ 49212 w 79"/>
              <a:gd name="T57" fmla="*/ 3175 h 15"/>
              <a:gd name="T58" fmla="*/ 39687 w 79"/>
              <a:gd name="T59" fmla="*/ 6350 h 15"/>
              <a:gd name="T60" fmla="*/ 28575 w 79"/>
              <a:gd name="T61" fmla="*/ 7938 h 15"/>
              <a:gd name="T62" fmla="*/ 19050 w 79"/>
              <a:gd name="T63" fmla="*/ 9525 h 15"/>
              <a:gd name="T64" fmla="*/ 9525 w 79"/>
              <a:gd name="T65" fmla="*/ 11113 h 15"/>
              <a:gd name="T66" fmla="*/ 0 w 79"/>
              <a:gd name="T67" fmla="*/ 12700 h 15"/>
              <a:gd name="T68" fmla="*/ 0 w 79"/>
              <a:gd name="T69" fmla="*/ 23813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1"/>
                </a:lnTo>
                <a:lnTo>
                  <a:pt x="19" y="9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4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8" name="Freeform 291"/>
          <p:cNvSpPr>
            <a:spLocks/>
          </p:cNvSpPr>
          <p:nvPr/>
        </p:nvSpPr>
        <p:spPr bwMode="auto">
          <a:xfrm>
            <a:off x="2146200" y="4005387"/>
            <a:ext cx="209550" cy="71437"/>
          </a:xfrm>
          <a:custGeom>
            <a:avLst/>
            <a:gdLst>
              <a:gd name="T0" fmla="*/ 87312 w 132"/>
              <a:gd name="T1" fmla="*/ 69850 h 45"/>
              <a:gd name="T2" fmla="*/ 88900 w 132"/>
              <a:gd name="T3" fmla="*/ 66675 h 45"/>
              <a:gd name="T4" fmla="*/ 88900 w 132"/>
              <a:gd name="T5" fmla="*/ 66675 h 45"/>
              <a:gd name="T6" fmla="*/ 90487 w 132"/>
              <a:gd name="T7" fmla="*/ 66675 h 45"/>
              <a:gd name="T8" fmla="*/ 93662 w 132"/>
              <a:gd name="T9" fmla="*/ 65087 h 45"/>
              <a:gd name="T10" fmla="*/ 96837 w 132"/>
              <a:gd name="T11" fmla="*/ 65087 h 45"/>
              <a:gd name="T12" fmla="*/ 100012 w 132"/>
              <a:gd name="T13" fmla="*/ 63500 h 45"/>
              <a:gd name="T14" fmla="*/ 103188 w 132"/>
              <a:gd name="T15" fmla="*/ 61912 h 45"/>
              <a:gd name="T16" fmla="*/ 107950 w 132"/>
              <a:gd name="T17" fmla="*/ 60325 h 45"/>
              <a:gd name="T18" fmla="*/ 112712 w 132"/>
              <a:gd name="T19" fmla="*/ 58737 h 45"/>
              <a:gd name="T20" fmla="*/ 115887 w 132"/>
              <a:gd name="T21" fmla="*/ 53975 h 45"/>
              <a:gd name="T22" fmla="*/ 120650 w 132"/>
              <a:gd name="T23" fmla="*/ 52387 h 45"/>
              <a:gd name="T24" fmla="*/ 123825 w 132"/>
              <a:gd name="T25" fmla="*/ 49212 h 45"/>
              <a:gd name="T26" fmla="*/ 127000 w 132"/>
              <a:gd name="T27" fmla="*/ 47625 h 45"/>
              <a:gd name="T28" fmla="*/ 130175 w 132"/>
              <a:gd name="T29" fmla="*/ 42862 h 45"/>
              <a:gd name="T30" fmla="*/ 133350 w 132"/>
              <a:gd name="T31" fmla="*/ 41275 h 45"/>
              <a:gd name="T32" fmla="*/ 134937 w 132"/>
              <a:gd name="T33" fmla="*/ 38100 h 45"/>
              <a:gd name="T34" fmla="*/ 0 w 132"/>
              <a:gd name="T35" fmla="*/ 4762 h 45"/>
              <a:gd name="T36" fmla="*/ 9525 w 132"/>
              <a:gd name="T37" fmla="*/ 0 h 45"/>
              <a:gd name="T38" fmla="*/ 209550 w 132"/>
              <a:gd name="T39" fmla="*/ 50800 h 45"/>
              <a:gd name="T40" fmla="*/ 200025 w 132"/>
              <a:gd name="T41" fmla="*/ 53975 h 45"/>
              <a:gd name="T42" fmla="*/ 142875 w 132"/>
              <a:gd name="T43" fmla="*/ 39687 h 45"/>
              <a:gd name="T44" fmla="*/ 142875 w 132"/>
              <a:gd name="T45" fmla="*/ 39687 h 45"/>
              <a:gd name="T46" fmla="*/ 142875 w 132"/>
              <a:gd name="T47" fmla="*/ 41275 h 45"/>
              <a:gd name="T48" fmla="*/ 141287 w 132"/>
              <a:gd name="T49" fmla="*/ 41275 h 45"/>
              <a:gd name="T50" fmla="*/ 141287 w 132"/>
              <a:gd name="T51" fmla="*/ 42862 h 45"/>
              <a:gd name="T52" fmla="*/ 138112 w 132"/>
              <a:gd name="T53" fmla="*/ 44450 h 45"/>
              <a:gd name="T54" fmla="*/ 136525 w 132"/>
              <a:gd name="T55" fmla="*/ 47625 h 45"/>
              <a:gd name="T56" fmla="*/ 134937 w 132"/>
              <a:gd name="T57" fmla="*/ 49212 h 45"/>
              <a:gd name="T58" fmla="*/ 131762 w 132"/>
              <a:gd name="T59" fmla="*/ 50800 h 45"/>
              <a:gd name="T60" fmla="*/ 127000 w 132"/>
              <a:gd name="T61" fmla="*/ 52387 h 45"/>
              <a:gd name="T62" fmla="*/ 123825 w 132"/>
              <a:gd name="T63" fmla="*/ 53975 h 45"/>
              <a:gd name="T64" fmla="*/ 120650 w 132"/>
              <a:gd name="T65" fmla="*/ 58737 h 45"/>
              <a:gd name="T66" fmla="*/ 114300 w 132"/>
              <a:gd name="T67" fmla="*/ 60325 h 45"/>
              <a:gd name="T68" fmla="*/ 111125 w 132"/>
              <a:gd name="T69" fmla="*/ 63500 h 45"/>
              <a:gd name="T70" fmla="*/ 103188 w 132"/>
              <a:gd name="T71" fmla="*/ 65087 h 45"/>
              <a:gd name="T72" fmla="*/ 98425 w 132"/>
              <a:gd name="T73" fmla="*/ 66675 h 45"/>
              <a:gd name="T74" fmla="*/ 90487 w 132"/>
              <a:gd name="T75" fmla="*/ 71437 h 45"/>
              <a:gd name="T76" fmla="*/ 87312 w 132"/>
              <a:gd name="T77" fmla="*/ 69850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4"/>
                </a:move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7"/>
                </a:lnTo>
                <a:lnTo>
                  <a:pt x="73" y="34"/>
                </a:lnTo>
                <a:lnTo>
                  <a:pt x="76" y="33"/>
                </a:lnTo>
                <a:lnTo>
                  <a:pt x="78" y="31"/>
                </a:lnTo>
                <a:lnTo>
                  <a:pt x="80" y="30"/>
                </a:lnTo>
                <a:lnTo>
                  <a:pt x="82" y="27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30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4"/>
                </a:lnTo>
                <a:lnTo>
                  <a:pt x="76" y="37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2"/>
                </a:lnTo>
                <a:lnTo>
                  <a:pt x="57" y="45"/>
                </a:lnTo>
                <a:lnTo>
                  <a:pt x="55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59" name="Freeform 292"/>
          <p:cNvSpPr>
            <a:spLocks/>
          </p:cNvSpPr>
          <p:nvPr/>
        </p:nvSpPr>
        <p:spPr bwMode="auto">
          <a:xfrm>
            <a:off x="2101750" y="4024437"/>
            <a:ext cx="214313" cy="63500"/>
          </a:xfrm>
          <a:custGeom>
            <a:avLst/>
            <a:gdLst>
              <a:gd name="T0" fmla="*/ 0 w 135"/>
              <a:gd name="T1" fmla="*/ 0 h 40"/>
              <a:gd name="T2" fmla="*/ 209550 w 135"/>
              <a:gd name="T3" fmla="*/ 63500 h 40"/>
              <a:gd name="T4" fmla="*/ 214313 w 135"/>
              <a:gd name="T5" fmla="*/ 63500 h 40"/>
              <a:gd name="T6" fmla="*/ 7938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0" name="Freeform 293"/>
          <p:cNvSpPr>
            <a:spLocks/>
          </p:cNvSpPr>
          <p:nvPr/>
        </p:nvSpPr>
        <p:spPr bwMode="auto">
          <a:xfrm>
            <a:off x="2138263" y="4014912"/>
            <a:ext cx="209550" cy="57150"/>
          </a:xfrm>
          <a:custGeom>
            <a:avLst/>
            <a:gdLst>
              <a:gd name="T0" fmla="*/ 0 w 132"/>
              <a:gd name="T1" fmla="*/ 0 h 36"/>
              <a:gd name="T2" fmla="*/ 206375 w 132"/>
              <a:gd name="T3" fmla="*/ 57150 h 36"/>
              <a:gd name="T4" fmla="*/ 209550 w 132"/>
              <a:gd name="T5" fmla="*/ 55563 h 36"/>
              <a:gd name="T6" fmla="*/ 6350 w 132"/>
              <a:gd name="T7" fmla="*/ 0 h 36"/>
              <a:gd name="T8" fmla="*/ 0 w 13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0" y="0"/>
                </a:moveTo>
                <a:lnTo>
                  <a:pt x="130" y="36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1" name="Freeform 294"/>
          <p:cNvSpPr>
            <a:spLocks/>
          </p:cNvSpPr>
          <p:nvPr/>
        </p:nvSpPr>
        <p:spPr bwMode="auto">
          <a:xfrm>
            <a:off x="2122388" y="4019674"/>
            <a:ext cx="211137" cy="60325"/>
          </a:xfrm>
          <a:custGeom>
            <a:avLst/>
            <a:gdLst>
              <a:gd name="T0" fmla="*/ 0 w 133"/>
              <a:gd name="T1" fmla="*/ 0 h 38"/>
              <a:gd name="T2" fmla="*/ 206375 w 133"/>
              <a:gd name="T3" fmla="*/ 60325 h 38"/>
              <a:gd name="T4" fmla="*/ 211137 w 133"/>
              <a:gd name="T5" fmla="*/ 60325 h 38"/>
              <a:gd name="T6" fmla="*/ 4762 w 133"/>
              <a:gd name="T7" fmla="*/ 0 h 38"/>
              <a:gd name="T8" fmla="*/ 0 w 133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8"/>
              <a:gd name="T17" fmla="*/ 133 w 13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8">
                <a:moveTo>
                  <a:pt x="0" y="0"/>
                </a:moveTo>
                <a:lnTo>
                  <a:pt x="130" y="38"/>
                </a:lnTo>
                <a:lnTo>
                  <a:pt x="133" y="3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2" name="Freeform 295"/>
          <p:cNvSpPr>
            <a:spLocks/>
          </p:cNvSpPr>
          <p:nvPr/>
        </p:nvSpPr>
        <p:spPr bwMode="auto">
          <a:xfrm>
            <a:off x="3012975" y="3883149"/>
            <a:ext cx="395288" cy="331788"/>
          </a:xfrm>
          <a:custGeom>
            <a:avLst/>
            <a:gdLst>
              <a:gd name="T0" fmla="*/ 111125 w 249"/>
              <a:gd name="T1" fmla="*/ 22225 h 209"/>
              <a:gd name="T2" fmla="*/ 111125 w 249"/>
              <a:gd name="T3" fmla="*/ 22225 h 209"/>
              <a:gd name="T4" fmla="*/ 114300 w 249"/>
              <a:gd name="T5" fmla="*/ 22225 h 209"/>
              <a:gd name="T6" fmla="*/ 119063 w 249"/>
              <a:gd name="T7" fmla="*/ 20638 h 209"/>
              <a:gd name="T8" fmla="*/ 123825 w 249"/>
              <a:gd name="T9" fmla="*/ 19050 h 209"/>
              <a:gd name="T10" fmla="*/ 131763 w 249"/>
              <a:gd name="T11" fmla="*/ 17463 h 209"/>
              <a:gd name="T12" fmla="*/ 139700 w 249"/>
              <a:gd name="T13" fmla="*/ 15875 h 209"/>
              <a:gd name="T14" fmla="*/ 150813 w 249"/>
              <a:gd name="T15" fmla="*/ 12700 h 209"/>
              <a:gd name="T16" fmla="*/ 163513 w 249"/>
              <a:gd name="T17" fmla="*/ 9525 h 209"/>
              <a:gd name="T18" fmla="*/ 176213 w 249"/>
              <a:gd name="T19" fmla="*/ 7938 h 209"/>
              <a:gd name="T20" fmla="*/ 190500 w 249"/>
              <a:gd name="T21" fmla="*/ 6350 h 209"/>
              <a:gd name="T22" fmla="*/ 209550 w 249"/>
              <a:gd name="T23" fmla="*/ 4763 h 209"/>
              <a:gd name="T24" fmla="*/ 228600 w 249"/>
              <a:gd name="T25" fmla="*/ 1588 h 209"/>
              <a:gd name="T26" fmla="*/ 247650 w 249"/>
              <a:gd name="T27" fmla="*/ 0 h 209"/>
              <a:gd name="T28" fmla="*/ 268288 w 249"/>
              <a:gd name="T29" fmla="*/ 0 h 209"/>
              <a:gd name="T30" fmla="*/ 292100 w 249"/>
              <a:gd name="T31" fmla="*/ 0 h 209"/>
              <a:gd name="T32" fmla="*/ 319088 w 249"/>
              <a:gd name="T33" fmla="*/ 0 h 209"/>
              <a:gd name="T34" fmla="*/ 330200 w 249"/>
              <a:gd name="T35" fmla="*/ 44450 h 209"/>
              <a:gd name="T36" fmla="*/ 333375 w 249"/>
              <a:gd name="T37" fmla="*/ 46038 h 209"/>
              <a:gd name="T38" fmla="*/ 342900 w 249"/>
              <a:gd name="T39" fmla="*/ 53975 h 209"/>
              <a:gd name="T40" fmla="*/ 352425 w 249"/>
              <a:gd name="T41" fmla="*/ 63500 h 209"/>
              <a:gd name="T42" fmla="*/ 357188 w 249"/>
              <a:gd name="T43" fmla="*/ 80963 h 209"/>
              <a:gd name="T44" fmla="*/ 379413 w 249"/>
              <a:gd name="T45" fmla="*/ 185738 h 209"/>
              <a:gd name="T46" fmla="*/ 390525 w 249"/>
              <a:gd name="T47" fmla="*/ 230188 h 209"/>
              <a:gd name="T48" fmla="*/ 390525 w 249"/>
              <a:gd name="T49" fmla="*/ 231775 h 209"/>
              <a:gd name="T50" fmla="*/ 393700 w 249"/>
              <a:gd name="T51" fmla="*/ 241300 h 209"/>
              <a:gd name="T52" fmla="*/ 393700 w 249"/>
              <a:gd name="T53" fmla="*/ 254000 h 209"/>
              <a:gd name="T54" fmla="*/ 387350 w 249"/>
              <a:gd name="T55" fmla="*/ 271463 h 209"/>
              <a:gd name="T56" fmla="*/ 0 w 249"/>
              <a:gd name="T57" fmla="*/ 260350 h 209"/>
              <a:gd name="T58" fmla="*/ 39688 w 249"/>
              <a:gd name="T59" fmla="*/ 239713 h 209"/>
              <a:gd name="T60" fmla="*/ 39688 w 249"/>
              <a:gd name="T61" fmla="*/ 44450 h 209"/>
              <a:gd name="T62" fmla="*/ 41275 w 249"/>
              <a:gd name="T63" fmla="*/ 42863 h 209"/>
              <a:gd name="T64" fmla="*/ 44450 w 249"/>
              <a:gd name="T65" fmla="*/ 41275 h 209"/>
              <a:gd name="T66" fmla="*/ 50800 w 249"/>
              <a:gd name="T67" fmla="*/ 39688 h 209"/>
              <a:gd name="T68" fmla="*/ 57150 w 249"/>
              <a:gd name="T69" fmla="*/ 38100 h 209"/>
              <a:gd name="T70" fmla="*/ 66675 w 249"/>
              <a:gd name="T71" fmla="*/ 34925 h 209"/>
              <a:gd name="T72" fmla="*/ 77788 w 249"/>
              <a:gd name="T73" fmla="*/ 34925 h 209"/>
              <a:gd name="T74" fmla="*/ 90488 w 249"/>
              <a:gd name="T75" fmla="*/ 38100 h 209"/>
              <a:gd name="T76" fmla="*/ 107950 w 249"/>
              <a:gd name="T77" fmla="*/ 42863 h 2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9"/>
              <a:gd name="T119" fmla="*/ 249 w 249"/>
              <a:gd name="T120" fmla="*/ 209 h 2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9">
                <a:moveTo>
                  <a:pt x="68" y="27"/>
                </a:moveTo>
                <a:lnTo>
                  <a:pt x="70" y="14"/>
                </a:lnTo>
                <a:lnTo>
                  <a:pt x="71" y="14"/>
                </a:lnTo>
                <a:lnTo>
                  <a:pt x="72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8" y="12"/>
                </a:lnTo>
                <a:lnTo>
                  <a:pt x="81" y="12"/>
                </a:lnTo>
                <a:lnTo>
                  <a:pt x="83" y="11"/>
                </a:lnTo>
                <a:lnTo>
                  <a:pt x="85" y="11"/>
                </a:lnTo>
                <a:lnTo>
                  <a:pt x="88" y="10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6" y="6"/>
                </a:lnTo>
                <a:lnTo>
                  <a:pt x="111" y="5"/>
                </a:lnTo>
                <a:lnTo>
                  <a:pt x="116" y="5"/>
                </a:lnTo>
                <a:lnTo>
                  <a:pt x="120" y="4"/>
                </a:lnTo>
                <a:lnTo>
                  <a:pt x="126" y="3"/>
                </a:lnTo>
                <a:lnTo>
                  <a:pt x="132" y="3"/>
                </a:lnTo>
                <a:lnTo>
                  <a:pt x="137" y="1"/>
                </a:lnTo>
                <a:lnTo>
                  <a:pt x="144" y="1"/>
                </a:lnTo>
                <a:lnTo>
                  <a:pt x="149" y="1"/>
                </a:lnTo>
                <a:lnTo>
                  <a:pt x="156" y="0"/>
                </a:lnTo>
                <a:lnTo>
                  <a:pt x="162" y="0"/>
                </a:lnTo>
                <a:lnTo>
                  <a:pt x="169" y="0"/>
                </a:lnTo>
                <a:lnTo>
                  <a:pt x="177" y="0"/>
                </a:lnTo>
                <a:lnTo>
                  <a:pt x="184" y="0"/>
                </a:lnTo>
                <a:lnTo>
                  <a:pt x="193" y="0"/>
                </a:lnTo>
                <a:lnTo>
                  <a:pt x="201" y="0"/>
                </a:lnTo>
                <a:lnTo>
                  <a:pt x="210" y="5"/>
                </a:lnTo>
                <a:lnTo>
                  <a:pt x="208" y="28"/>
                </a:lnTo>
                <a:lnTo>
                  <a:pt x="208" y="29"/>
                </a:lnTo>
                <a:lnTo>
                  <a:pt x="210" y="29"/>
                </a:lnTo>
                <a:lnTo>
                  <a:pt x="212" y="32"/>
                </a:lnTo>
                <a:lnTo>
                  <a:pt x="216" y="34"/>
                </a:lnTo>
                <a:lnTo>
                  <a:pt x="219" y="37"/>
                </a:lnTo>
                <a:lnTo>
                  <a:pt x="222" y="40"/>
                </a:lnTo>
                <a:lnTo>
                  <a:pt x="224" y="45"/>
                </a:lnTo>
                <a:lnTo>
                  <a:pt x="225" y="51"/>
                </a:lnTo>
                <a:lnTo>
                  <a:pt x="245" y="69"/>
                </a:lnTo>
                <a:lnTo>
                  <a:pt x="239" y="117"/>
                </a:lnTo>
                <a:lnTo>
                  <a:pt x="208" y="133"/>
                </a:lnTo>
                <a:lnTo>
                  <a:pt x="246" y="145"/>
                </a:lnTo>
                <a:lnTo>
                  <a:pt x="246" y="146"/>
                </a:lnTo>
                <a:lnTo>
                  <a:pt x="248" y="149"/>
                </a:lnTo>
                <a:lnTo>
                  <a:pt x="248" y="152"/>
                </a:lnTo>
                <a:lnTo>
                  <a:pt x="249" y="156"/>
                </a:lnTo>
                <a:lnTo>
                  <a:pt x="248" y="160"/>
                </a:lnTo>
                <a:lnTo>
                  <a:pt x="246" y="165"/>
                </a:lnTo>
                <a:lnTo>
                  <a:pt x="244" y="171"/>
                </a:lnTo>
                <a:lnTo>
                  <a:pt x="144" y="209"/>
                </a:lnTo>
                <a:lnTo>
                  <a:pt x="0" y="164"/>
                </a:lnTo>
                <a:lnTo>
                  <a:pt x="2" y="159"/>
                </a:lnTo>
                <a:lnTo>
                  <a:pt x="25" y="151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6"/>
                </a:lnTo>
                <a:lnTo>
                  <a:pt x="30" y="26"/>
                </a:lnTo>
                <a:lnTo>
                  <a:pt x="32" y="25"/>
                </a:lnTo>
                <a:lnTo>
                  <a:pt x="34" y="24"/>
                </a:lnTo>
                <a:lnTo>
                  <a:pt x="36" y="24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7" y="24"/>
                </a:lnTo>
                <a:lnTo>
                  <a:pt x="61" y="25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3" name="Freeform 296"/>
          <p:cNvSpPr>
            <a:spLocks/>
          </p:cNvSpPr>
          <p:nvPr/>
        </p:nvSpPr>
        <p:spPr bwMode="auto">
          <a:xfrm>
            <a:off x="3149500" y="3906962"/>
            <a:ext cx="127000" cy="146050"/>
          </a:xfrm>
          <a:custGeom>
            <a:avLst/>
            <a:gdLst>
              <a:gd name="T0" fmla="*/ 125413 w 80"/>
              <a:gd name="T1" fmla="*/ 6350 h 92"/>
              <a:gd name="T2" fmla="*/ 125413 w 80"/>
              <a:gd name="T3" fmla="*/ 6350 h 92"/>
              <a:gd name="T4" fmla="*/ 122238 w 80"/>
              <a:gd name="T5" fmla="*/ 6350 h 92"/>
              <a:gd name="T6" fmla="*/ 119063 w 80"/>
              <a:gd name="T7" fmla="*/ 4762 h 92"/>
              <a:gd name="T8" fmla="*/ 115888 w 80"/>
              <a:gd name="T9" fmla="*/ 4762 h 92"/>
              <a:gd name="T10" fmla="*/ 109538 w 80"/>
              <a:gd name="T11" fmla="*/ 3175 h 92"/>
              <a:gd name="T12" fmla="*/ 104775 w 80"/>
              <a:gd name="T13" fmla="*/ 3175 h 92"/>
              <a:gd name="T14" fmla="*/ 96837 w 80"/>
              <a:gd name="T15" fmla="*/ 3175 h 92"/>
              <a:gd name="T16" fmla="*/ 88900 w 80"/>
              <a:gd name="T17" fmla="*/ 0 h 92"/>
              <a:gd name="T18" fmla="*/ 80962 w 80"/>
              <a:gd name="T19" fmla="*/ 0 h 92"/>
              <a:gd name="T20" fmla="*/ 71437 w 80"/>
              <a:gd name="T21" fmla="*/ 3175 h 92"/>
              <a:gd name="T22" fmla="*/ 61913 w 80"/>
              <a:gd name="T23" fmla="*/ 3175 h 92"/>
              <a:gd name="T24" fmla="*/ 50800 w 80"/>
              <a:gd name="T25" fmla="*/ 4762 h 92"/>
              <a:gd name="T26" fmla="*/ 41275 w 80"/>
              <a:gd name="T27" fmla="*/ 6350 h 92"/>
              <a:gd name="T28" fmla="*/ 30163 w 80"/>
              <a:gd name="T29" fmla="*/ 9525 h 92"/>
              <a:gd name="T30" fmla="*/ 19050 w 80"/>
              <a:gd name="T31" fmla="*/ 14288 h 92"/>
              <a:gd name="T32" fmla="*/ 7938 w 80"/>
              <a:gd name="T33" fmla="*/ 19050 h 92"/>
              <a:gd name="T34" fmla="*/ 7938 w 80"/>
              <a:gd name="T35" fmla="*/ 20637 h 92"/>
              <a:gd name="T36" fmla="*/ 6350 w 80"/>
              <a:gd name="T37" fmla="*/ 28575 h 92"/>
              <a:gd name="T38" fmla="*/ 3175 w 80"/>
              <a:gd name="T39" fmla="*/ 41275 h 92"/>
              <a:gd name="T40" fmla="*/ 0 w 80"/>
              <a:gd name="T41" fmla="*/ 57150 h 92"/>
              <a:gd name="T42" fmla="*/ 0 w 80"/>
              <a:gd name="T43" fmla="*/ 74612 h 92"/>
              <a:gd name="T44" fmla="*/ 0 w 80"/>
              <a:gd name="T45" fmla="*/ 96837 h 92"/>
              <a:gd name="T46" fmla="*/ 4762 w 80"/>
              <a:gd name="T47" fmla="*/ 119063 h 92"/>
              <a:gd name="T48" fmla="*/ 9525 w 80"/>
              <a:gd name="T49" fmla="*/ 141288 h 92"/>
              <a:gd name="T50" fmla="*/ 11112 w 80"/>
              <a:gd name="T51" fmla="*/ 141288 h 92"/>
              <a:gd name="T52" fmla="*/ 14288 w 80"/>
              <a:gd name="T53" fmla="*/ 141288 h 92"/>
              <a:gd name="T54" fmla="*/ 15875 w 80"/>
              <a:gd name="T55" fmla="*/ 141288 h 92"/>
              <a:gd name="T56" fmla="*/ 19050 w 80"/>
              <a:gd name="T57" fmla="*/ 141288 h 92"/>
              <a:gd name="T58" fmla="*/ 25400 w 80"/>
              <a:gd name="T59" fmla="*/ 139700 h 92"/>
              <a:gd name="T60" fmla="*/ 30163 w 80"/>
              <a:gd name="T61" fmla="*/ 139700 h 92"/>
              <a:gd name="T62" fmla="*/ 36512 w 80"/>
              <a:gd name="T63" fmla="*/ 139700 h 92"/>
              <a:gd name="T64" fmla="*/ 42862 w 80"/>
              <a:gd name="T65" fmla="*/ 139700 h 92"/>
              <a:gd name="T66" fmla="*/ 52388 w 80"/>
              <a:gd name="T67" fmla="*/ 139700 h 92"/>
              <a:gd name="T68" fmla="*/ 61913 w 80"/>
              <a:gd name="T69" fmla="*/ 139700 h 92"/>
              <a:gd name="T70" fmla="*/ 71437 w 80"/>
              <a:gd name="T71" fmla="*/ 139700 h 92"/>
              <a:gd name="T72" fmla="*/ 80962 w 80"/>
              <a:gd name="T73" fmla="*/ 139700 h 92"/>
              <a:gd name="T74" fmla="*/ 92075 w 80"/>
              <a:gd name="T75" fmla="*/ 141288 h 92"/>
              <a:gd name="T76" fmla="*/ 103188 w 80"/>
              <a:gd name="T77" fmla="*/ 141288 h 92"/>
              <a:gd name="T78" fmla="*/ 114300 w 80"/>
              <a:gd name="T79" fmla="*/ 142875 h 92"/>
              <a:gd name="T80" fmla="*/ 127000 w 80"/>
              <a:gd name="T81" fmla="*/ 146050 h 92"/>
              <a:gd name="T82" fmla="*/ 127000 w 80"/>
              <a:gd name="T83" fmla="*/ 141288 h 92"/>
              <a:gd name="T84" fmla="*/ 125413 w 80"/>
              <a:gd name="T85" fmla="*/ 130175 h 92"/>
              <a:gd name="T86" fmla="*/ 122238 w 80"/>
              <a:gd name="T87" fmla="*/ 112713 h 92"/>
              <a:gd name="T88" fmla="*/ 120650 w 80"/>
              <a:gd name="T89" fmla="*/ 92075 h 92"/>
              <a:gd name="T90" fmla="*/ 120650 w 80"/>
              <a:gd name="T91" fmla="*/ 69850 h 92"/>
              <a:gd name="T92" fmla="*/ 120650 w 80"/>
              <a:gd name="T93" fmla="*/ 47625 h 92"/>
              <a:gd name="T94" fmla="*/ 122238 w 80"/>
              <a:gd name="T95" fmla="*/ 25400 h 92"/>
              <a:gd name="T96" fmla="*/ 125413 w 80"/>
              <a:gd name="T97" fmla="*/ 6350 h 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"/>
              <a:gd name="T148" fmla="*/ 0 h 92"/>
              <a:gd name="T149" fmla="*/ 80 w 80"/>
              <a:gd name="T150" fmla="*/ 92 h 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" h="92">
                <a:moveTo>
                  <a:pt x="79" y="4"/>
                </a:moveTo>
                <a:lnTo>
                  <a:pt x="79" y="4"/>
                </a:lnTo>
                <a:lnTo>
                  <a:pt x="77" y="4"/>
                </a:lnTo>
                <a:lnTo>
                  <a:pt x="75" y="3"/>
                </a:lnTo>
                <a:lnTo>
                  <a:pt x="73" y="3"/>
                </a:lnTo>
                <a:lnTo>
                  <a:pt x="69" y="2"/>
                </a:lnTo>
                <a:lnTo>
                  <a:pt x="66" y="2"/>
                </a:lnTo>
                <a:lnTo>
                  <a:pt x="61" y="2"/>
                </a:lnTo>
                <a:lnTo>
                  <a:pt x="56" y="0"/>
                </a:lnTo>
                <a:lnTo>
                  <a:pt x="51" y="0"/>
                </a:lnTo>
                <a:lnTo>
                  <a:pt x="45" y="2"/>
                </a:lnTo>
                <a:lnTo>
                  <a:pt x="39" y="2"/>
                </a:lnTo>
                <a:lnTo>
                  <a:pt x="32" y="3"/>
                </a:lnTo>
                <a:lnTo>
                  <a:pt x="26" y="4"/>
                </a:lnTo>
                <a:lnTo>
                  <a:pt x="19" y="6"/>
                </a:lnTo>
                <a:lnTo>
                  <a:pt x="12" y="9"/>
                </a:lnTo>
                <a:lnTo>
                  <a:pt x="5" y="12"/>
                </a:lnTo>
                <a:lnTo>
                  <a:pt x="5" y="13"/>
                </a:lnTo>
                <a:lnTo>
                  <a:pt x="4" y="18"/>
                </a:lnTo>
                <a:lnTo>
                  <a:pt x="2" y="26"/>
                </a:lnTo>
                <a:lnTo>
                  <a:pt x="0" y="36"/>
                </a:lnTo>
                <a:lnTo>
                  <a:pt x="0" y="47"/>
                </a:lnTo>
                <a:lnTo>
                  <a:pt x="0" y="61"/>
                </a:lnTo>
                <a:lnTo>
                  <a:pt x="3" y="75"/>
                </a:lnTo>
                <a:lnTo>
                  <a:pt x="6" y="89"/>
                </a:lnTo>
                <a:lnTo>
                  <a:pt x="7" y="89"/>
                </a:lnTo>
                <a:lnTo>
                  <a:pt x="9" y="89"/>
                </a:lnTo>
                <a:lnTo>
                  <a:pt x="10" y="89"/>
                </a:lnTo>
                <a:lnTo>
                  <a:pt x="12" y="89"/>
                </a:lnTo>
                <a:lnTo>
                  <a:pt x="16" y="88"/>
                </a:lnTo>
                <a:lnTo>
                  <a:pt x="19" y="88"/>
                </a:lnTo>
                <a:lnTo>
                  <a:pt x="23" y="88"/>
                </a:lnTo>
                <a:lnTo>
                  <a:pt x="27" y="88"/>
                </a:lnTo>
                <a:lnTo>
                  <a:pt x="33" y="88"/>
                </a:lnTo>
                <a:lnTo>
                  <a:pt x="39" y="88"/>
                </a:lnTo>
                <a:lnTo>
                  <a:pt x="45" y="88"/>
                </a:lnTo>
                <a:lnTo>
                  <a:pt x="51" y="88"/>
                </a:lnTo>
                <a:lnTo>
                  <a:pt x="58" y="89"/>
                </a:lnTo>
                <a:lnTo>
                  <a:pt x="65" y="89"/>
                </a:lnTo>
                <a:lnTo>
                  <a:pt x="72" y="90"/>
                </a:lnTo>
                <a:lnTo>
                  <a:pt x="80" y="92"/>
                </a:lnTo>
                <a:lnTo>
                  <a:pt x="80" y="89"/>
                </a:lnTo>
                <a:lnTo>
                  <a:pt x="79" y="82"/>
                </a:lnTo>
                <a:lnTo>
                  <a:pt x="77" y="71"/>
                </a:lnTo>
                <a:lnTo>
                  <a:pt x="76" y="58"/>
                </a:lnTo>
                <a:lnTo>
                  <a:pt x="76" y="44"/>
                </a:lnTo>
                <a:lnTo>
                  <a:pt x="76" y="30"/>
                </a:lnTo>
                <a:lnTo>
                  <a:pt x="77" y="16"/>
                </a:lnTo>
                <a:lnTo>
                  <a:pt x="79" y="4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4" name="Freeform 297"/>
          <p:cNvSpPr>
            <a:spLocks/>
          </p:cNvSpPr>
          <p:nvPr/>
        </p:nvSpPr>
        <p:spPr bwMode="auto">
          <a:xfrm>
            <a:off x="3163788" y="3948237"/>
            <a:ext cx="207962" cy="142875"/>
          </a:xfrm>
          <a:custGeom>
            <a:avLst/>
            <a:gdLst>
              <a:gd name="T0" fmla="*/ 1587 w 131"/>
              <a:gd name="T1" fmla="*/ 107950 h 90"/>
              <a:gd name="T2" fmla="*/ 0 w 131"/>
              <a:gd name="T3" fmla="*/ 123825 h 90"/>
              <a:gd name="T4" fmla="*/ 136525 w 131"/>
              <a:gd name="T5" fmla="*/ 142875 h 90"/>
              <a:gd name="T6" fmla="*/ 136525 w 131"/>
              <a:gd name="T7" fmla="*/ 142875 h 90"/>
              <a:gd name="T8" fmla="*/ 139700 w 131"/>
              <a:gd name="T9" fmla="*/ 141288 h 90"/>
              <a:gd name="T10" fmla="*/ 144462 w 131"/>
              <a:gd name="T11" fmla="*/ 139700 h 90"/>
              <a:gd name="T12" fmla="*/ 149225 w 131"/>
              <a:gd name="T13" fmla="*/ 134938 h 90"/>
              <a:gd name="T14" fmla="*/ 155575 w 131"/>
              <a:gd name="T15" fmla="*/ 131763 h 90"/>
              <a:gd name="T16" fmla="*/ 161925 w 131"/>
              <a:gd name="T17" fmla="*/ 127000 h 90"/>
              <a:gd name="T18" fmla="*/ 169862 w 131"/>
              <a:gd name="T19" fmla="*/ 119063 h 90"/>
              <a:gd name="T20" fmla="*/ 177800 w 131"/>
              <a:gd name="T21" fmla="*/ 112713 h 90"/>
              <a:gd name="T22" fmla="*/ 184150 w 131"/>
              <a:gd name="T23" fmla="*/ 104775 h 90"/>
              <a:gd name="T24" fmla="*/ 192087 w 131"/>
              <a:gd name="T25" fmla="*/ 95250 h 90"/>
              <a:gd name="T26" fmla="*/ 196849 w 131"/>
              <a:gd name="T27" fmla="*/ 85725 h 90"/>
              <a:gd name="T28" fmla="*/ 203200 w 131"/>
              <a:gd name="T29" fmla="*/ 74612 h 90"/>
              <a:gd name="T30" fmla="*/ 206375 w 131"/>
              <a:gd name="T31" fmla="*/ 63500 h 90"/>
              <a:gd name="T32" fmla="*/ 207962 w 131"/>
              <a:gd name="T33" fmla="*/ 50800 h 90"/>
              <a:gd name="T34" fmla="*/ 207962 w 131"/>
              <a:gd name="T35" fmla="*/ 34925 h 90"/>
              <a:gd name="T36" fmla="*/ 204787 w 131"/>
              <a:gd name="T37" fmla="*/ 20637 h 90"/>
              <a:gd name="T38" fmla="*/ 204787 w 131"/>
              <a:gd name="T39" fmla="*/ 20637 h 90"/>
              <a:gd name="T40" fmla="*/ 203200 w 131"/>
              <a:gd name="T41" fmla="*/ 17463 h 90"/>
              <a:gd name="T42" fmla="*/ 201612 w 131"/>
              <a:gd name="T43" fmla="*/ 15875 h 90"/>
              <a:gd name="T44" fmla="*/ 200024 w 131"/>
              <a:gd name="T45" fmla="*/ 11112 h 90"/>
              <a:gd name="T46" fmla="*/ 195262 w 131"/>
              <a:gd name="T47" fmla="*/ 6350 h 90"/>
              <a:gd name="T48" fmla="*/ 190500 w 131"/>
              <a:gd name="T49" fmla="*/ 4762 h 90"/>
              <a:gd name="T50" fmla="*/ 184150 w 131"/>
              <a:gd name="T51" fmla="*/ 0 h 90"/>
              <a:gd name="T52" fmla="*/ 179387 w 131"/>
              <a:gd name="T53" fmla="*/ 0 h 90"/>
              <a:gd name="T54" fmla="*/ 179387 w 131"/>
              <a:gd name="T55" fmla="*/ 1588 h 90"/>
              <a:gd name="T56" fmla="*/ 180975 w 131"/>
              <a:gd name="T57" fmla="*/ 7938 h 90"/>
              <a:gd name="T58" fmla="*/ 184150 w 131"/>
              <a:gd name="T59" fmla="*/ 19050 h 90"/>
              <a:gd name="T60" fmla="*/ 185737 w 131"/>
              <a:gd name="T61" fmla="*/ 30163 h 90"/>
              <a:gd name="T62" fmla="*/ 185737 w 131"/>
              <a:gd name="T63" fmla="*/ 46037 h 90"/>
              <a:gd name="T64" fmla="*/ 184150 w 131"/>
              <a:gd name="T65" fmla="*/ 63500 h 90"/>
              <a:gd name="T66" fmla="*/ 180975 w 131"/>
              <a:gd name="T67" fmla="*/ 82550 h 90"/>
              <a:gd name="T68" fmla="*/ 171450 w 131"/>
              <a:gd name="T69" fmla="*/ 100012 h 90"/>
              <a:gd name="T70" fmla="*/ 171450 w 131"/>
              <a:gd name="T71" fmla="*/ 100012 h 90"/>
              <a:gd name="T72" fmla="*/ 171450 w 131"/>
              <a:gd name="T73" fmla="*/ 101600 h 90"/>
              <a:gd name="T74" fmla="*/ 169862 w 131"/>
              <a:gd name="T75" fmla="*/ 101600 h 90"/>
              <a:gd name="T76" fmla="*/ 168275 w 131"/>
              <a:gd name="T77" fmla="*/ 104775 h 90"/>
              <a:gd name="T78" fmla="*/ 166687 w 131"/>
              <a:gd name="T79" fmla="*/ 106363 h 90"/>
              <a:gd name="T80" fmla="*/ 161925 w 131"/>
              <a:gd name="T81" fmla="*/ 107950 h 90"/>
              <a:gd name="T82" fmla="*/ 158750 w 131"/>
              <a:gd name="T83" fmla="*/ 109538 h 90"/>
              <a:gd name="T84" fmla="*/ 155575 w 131"/>
              <a:gd name="T85" fmla="*/ 111125 h 90"/>
              <a:gd name="T86" fmla="*/ 150812 w 131"/>
              <a:gd name="T87" fmla="*/ 111125 h 90"/>
              <a:gd name="T88" fmla="*/ 146050 w 131"/>
              <a:gd name="T89" fmla="*/ 112713 h 90"/>
              <a:gd name="T90" fmla="*/ 141287 w 131"/>
              <a:gd name="T91" fmla="*/ 115888 h 90"/>
              <a:gd name="T92" fmla="*/ 134937 w 131"/>
              <a:gd name="T93" fmla="*/ 115888 h 90"/>
              <a:gd name="T94" fmla="*/ 128587 w 131"/>
              <a:gd name="T95" fmla="*/ 115888 h 90"/>
              <a:gd name="T96" fmla="*/ 123825 w 131"/>
              <a:gd name="T97" fmla="*/ 115888 h 90"/>
              <a:gd name="T98" fmla="*/ 115887 w 131"/>
              <a:gd name="T99" fmla="*/ 115888 h 90"/>
              <a:gd name="T100" fmla="*/ 107950 w 131"/>
              <a:gd name="T101" fmla="*/ 112713 h 90"/>
              <a:gd name="T102" fmla="*/ 107950 w 131"/>
              <a:gd name="T103" fmla="*/ 131763 h 90"/>
              <a:gd name="T104" fmla="*/ 4762 w 131"/>
              <a:gd name="T105" fmla="*/ 120650 h 90"/>
              <a:gd name="T106" fmla="*/ 1587 w 131"/>
              <a:gd name="T107" fmla="*/ 107950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1"/>
              <a:gd name="T163" fmla="*/ 0 h 90"/>
              <a:gd name="T164" fmla="*/ 131 w 131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1" h="90">
                <a:moveTo>
                  <a:pt x="1" y="68"/>
                </a:moveTo>
                <a:lnTo>
                  <a:pt x="0" y="78"/>
                </a:lnTo>
                <a:lnTo>
                  <a:pt x="86" y="90"/>
                </a:lnTo>
                <a:lnTo>
                  <a:pt x="88" y="89"/>
                </a:lnTo>
                <a:lnTo>
                  <a:pt x="91" y="88"/>
                </a:lnTo>
                <a:lnTo>
                  <a:pt x="94" y="85"/>
                </a:lnTo>
                <a:lnTo>
                  <a:pt x="98" y="83"/>
                </a:lnTo>
                <a:lnTo>
                  <a:pt x="102" y="80"/>
                </a:lnTo>
                <a:lnTo>
                  <a:pt x="107" y="75"/>
                </a:lnTo>
                <a:lnTo>
                  <a:pt x="112" y="71"/>
                </a:lnTo>
                <a:lnTo>
                  <a:pt x="116" y="66"/>
                </a:lnTo>
                <a:lnTo>
                  <a:pt x="121" y="60"/>
                </a:lnTo>
                <a:lnTo>
                  <a:pt x="124" y="54"/>
                </a:lnTo>
                <a:lnTo>
                  <a:pt x="128" y="47"/>
                </a:lnTo>
                <a:lnTo>
                  <a:pt x="130" y="40"/>
                </a:lnTo>
                <a:lnTo>
                  <a:pt x="131" y="32"/>
                </a:lnTo>
                <a:lnTo>
                  <a:pt x="131" y="22"/>
                </a:lnTo>
                <a:lnTo>
                  <a:pt x="129" y="13"/>
                </a:lnTo>
                <a:lnTo>
                  <a:pt x="128" y="11"/>
                </a:lnTo>
                <a:lnTo>
                  <a:pt x="127" y="10"/>
                </a:lnTo>
                <a:lnTo>
                  <a:pt x="126" y="7"/>
                </a:lnTo>
                <a:lnTo>
                  <a:pt x="123" y="4"/>
                </a:lnTo>
                <a:lnTo>
                  <a:pt x="120" y="3"/>
                </a:lnTo>
                <a:lnTo>
                  <a:pt x="116" y="0"/>
                </a:lnTo>
                <a:lnTo>
                  <a:pt x="113" y="0"/>
                </a:lnTo>
                <a:lnTo>
                  <a:pt x="113" y="1"/>
                </a:lnTo>
                <a:lnTo>
                  <a:pt x="114" y="5"/>
                </a:lnTo>
                <a:lnTo>
                  <a:pt x="116" y="12"/>
                </a:lnTo>
                <a:lnTo>
                  <a:pt x="117" y="19"/>
                </a:lnTo>
                <a:lnTo>
                  <a:pt x="117" y="29"/>
                </a:lnTo>
                <a:lnTo>
                  <a:pt x="116" y="40"/>
                </a:lnTo>
                <a:lnTo>
                  <a:pt x="114" y="52"/>
                </a:lnTo>
                <a:lnTo>
                  <a:pt x="108" y="63"/>
                </a:lnTo>
                <a:lnTo>
                  <a:pt x="108" y="64"/>
                </a:lnTo>
                <a:lnTo>
                  <a:pt x="107" y="64"/>
                </a:lnTo>
                <a:lnTo>
                  <a:pt x="106" y="66"/>
                </a:lnTo>
                <a:lnTo>
                  <a:pt x="105" y="67"/>
                </a:lnTo>
                <a:lnTo>
                  <a:pt x="102" y="68"/>
                </a:lnTo>
                <a:lnTo>
                  <a:pt x="100" y="69"/>
                </a:lnTo>
                <a:lnTo>
                  <a:pt x="98" y="70"/>
                </a:lnTo>
                <a:lnTo>
                  <a:pt x="95" y="70"/>
                </a:lnTo>
                <a:lnTo>
                  <a:pt x="92" y="71"/>
                </a:lnTo>
                <a:lnTo>
                  <a:pt x="89" y="73"/>
                </a:lnTo>
                <a:lnTo>
                  <a:pt x="85" y="73"/>
                </a:lnTo>
                <a:lnTo>
                  <a:pt x="81" y="73"/>
                </a:lnTo>
                <a:lnTo>
                  <a:pt x="78" y="73"/>
                </a:lnTo>
                <a:lnTo>
                  <a:pt x="73" y="73"/>
                </a:lnTo>
                <a:lnTo>
                  <a:pt x="68" y="71"/>
                </a:lnTo>
                <a:lnTo>
                  <a:pt x="68" y="83"/>
                </a:lnTo>
                <a:lnTo>
                  <a:pt x="3" y="76"/>
                </a:lnTo>
                <a:lnTo>
                  <a:pt x="1" y="68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5" name="Freeform 298"/>
          <p:cNvSpPr>
            <a:spLocks/>
          </p:cNvSpPr>
          <p:nvPr/>
        </p:nvSpPr>
        <p:spPr bwMode="auto">
          <a:xfrm>
            <a:off x="3136800" y="4089524"/>
            <a:ext cx="153988" cy="47625"/>
          </a:xfrm>
          <a:custGeom>
            <a:avLst/>
            <a:gdLst>
              <a:gd name="T0" fmla="*/ 153988 w 97"/>
              <a:gd name="T1" fmla="*/ 15875 h 30"/>
              <a:gd name="T2" fmla="*/ 1588 w 97"/>
              <a:gd name="T3" fmla="*/ 0 h 30"/>
              <a:gd name="T4" fmla="*/ 0 w 97"/>
              <a:gd name="T5" fmla="*/ 15875 h 30"/>
              <a:gd name="T6" fmla="*/ 149225 w 97"/>
              <a:gd name="T7" fmla="*/ 47625 h 30"/>
              <a:gd name="T8" fmla="*/ 153988 w 97"/>
              <a:gd name="T9" fmla="*/ 15875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30"/>
              <a:gd name="T17" fmla="*/ 97 w 9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30">
                <a:moveTo>
                  <a:pt x="97" y="10"/>
                </a:moveTo>
                <a:lnTo>
                  <a:pt x="1" y="0"/>
                </a:lnTo>
                <a:lnTo>
                  <a:pt x="0" y="10"/>
                </a:lnTo>
                <a:lnTo>
                  <a:pt x="94" y="30"/>
                </a:lnTo>
                <a:lnTo>
                  <a:pt x="97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6" name="Freeform 299"/>
          <p:cNvSpPr>
            <a:spLocks/>
          </p:cNvSpPr>
          <p:nvPr/>
        </p:nvSpPr>
        <p:spPr bwMode="auto">
          <a:xfrm>
            <a:off x="3213000" y="4103812"/>
            <a:ext cx="66675" cy="22225"/>
          </a:xfrm>
          <a:custGeom>
            <a:avLst/>
            <a:gdLst>
              <a:gd name="T0" fmla="*/ 66675 w 42"/>
              <a:gd name="T1" fmla="*/ 9525 h 14"/>
              <a:gd name="T2" fmla="*/ 1588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1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7" name="Freeform 300"/>
          <p:cNvSpPr>
            <a:spLocks/>
          </p:cNvSpPr>
          <p:nvPr/>
        </p:nvSpPr>
        <p:spPr bwMode="auto">
          <a:xfrm>
            <a:off x="3146325" y="4092699"/>
            <a:ext cx="44450" cy="17463"/>
          </a:xfrm>
          <a:custGeom>
            <a:avLst/>
            <a:gdLst>
              <a:gd name="T0" fmla="*/ 44450 w 28"/>
              <a:gd name="T1" fmla="*/ 7938 h 11"/>
              <a:gd name="T2" fmla="*/ 0 w 28"/>
              <a:gd name="T3" fmla="*/ 0 h 11"/>
              <a:gd name="T4" fmla="*/ 0 w 28"/>
              <a:gd name="T5" fmla="*/ 9525 h 11"/>
              <a:gd name="T6" fmla="*/ 42863 w 28"/>
              <a:gd name="T7" fmla="*/ 17463 h 11"/>
              <a:gd name="T8" fmla="*/ 44450 w 28"/>
              <a:gd name="T9" fmla="*/ 7938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1"/>
              <a:gd name="T17" fmla="*/ 28 w 2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1">
                <a:moveTo>
                  <a:pt x="28" y="5"/>
                </a:moveTo>
                <a:lnTo>
                  <a:pt x="0" y="0"/>
                </a:lnTo>
                <a:lnTo>
                  <a:pt x="0" y="6"/>
                </a:lnTo>
                <a:lnTo>
                  <a:pt x="27" y="11"/>
                </a:lnTo>
                <a:lnTo>
                  <a:pt x="28" y="5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8" name="Freeform 301"/>
          <p:cNvSpPr>
            <a:spLocks/>
          </p:cNvSpPr>
          <p:nvPr/>
        </p:nvSpPr>
        <p:spPr bwMode="auto">
          <a:xfrm>
            <a:off x="3036788" y="4110162"/>
            <a:ext cx="257175" cy="85725"/>
          </a:xfrm>
          <a:custGeom>
            <a:avLst/>
            <a:gdLst>
              <a:gd name="T0" fmla="*/ 0 w 162"/>
              <a:gd name="T1" fmla="*/ 25400 h 54"/>
              <a:gd name="T2" fmla="*/ 0 w 162"/>
              <a:gd name="T3" fmla="*/ 25400 h 54"/>
              <a:gd name="T4" fmla="*/ 1588 w 162"/>
              <a:gd name="T5" fmla="*/ 25400 h 54"/>
              <a:gd name="T6" fmla="*/ 4762 w 162"/>
              <a:gd name="T7" fmla="*/ 25400 h 54"/>
              <a:gd name="T8" fmla="*/ 7938 w 162"/>
              <a:gd name="T9" fmla="*/ 23812 h 54"/>
              <a:gd name="T10" fmla="*/ 11112 w 162"/>
              <a:gd name="T11" fmla="*/ 23812 h 54"/>
              <a:gd name="T12" fmla="*/ 17462 w 162"/>
              <a:gd name="T13" fmla="*/ 22225 h 54"/>
              <a:gd name="T14" fmla="*/ 22225 w 162"/>
              <a:gd name="T15" fmla="*/ 22225 h 54"/>
              <a:gd name="T16" fmla="*/ 28575 w 162"/>
              <a:gd name="T17" fmla="*/ 20638 h 54"/>
              <a:gd name="T18" fmla="*/ 33337 w 162"/>
              <a:gd name="T19" fmla="*/ 19050 h 54"/>
              <a:gd name="T20" fmla="*/ 39687 w 162"/>
              <a:gd name="T21" fmla="*/ 15875 h 54"/>
              <a:gd name="T22" fmla="*/ 44450 w 162"/>
              <a:gd name="T23" fmla="*/ 14288 h 54"/>
              <a:gd name="T24" fmla="*/ 50800 w 162"/>
              <a:gd name="T25" fmla="*/ 12700 h 54"/>
              <a:gd name="T26" fmla="*/ 55563 w 162"/>
              <a:gd name="T27" fmla="*/ 9525 h 54"/>
              <a:gd name="T28" fmla="*/ 60325 w 162"/>
              <a:gd name="T29" fmla="*/ 6350 h 54"/>
              <a:gd name="T30" fmla="*/ 65087 w 162"/>
              <a:gd name="T31" fmla="*/ 3175 h 54"/>
              <a:gd name="T32" fmla="*/ 68262 w 162"/>
              <a:gd name="T33" fmla="*/ 0 h 54"/>
              <a:gd name="T34" fmla="*/ 257175 w 162"/>
              <a:gd name="T35" fmla="*/ 44450 h 54"/>
              <a:gd name="T36" fmla="*/ 257175 w 162"/>
              <a:gd name="T37" fmla="*/ 44450 h 54"/>
              <a:gd name="T38" fmla="*/ 255588 w 162"/>
              <a:gd name="T39" fmla="*/ 44450 h 54"/>
              <a:gd name="T40" fmla="*/ 254000 w 162"/>
              <a:gd name="T41" fmla="*/ 46037 h 54"/>
              <a:gd name="T42" fmla="*/ 252413 w 162"/>
              <a:gd name="T43" fmla="*/ 47625 h 54"/>
              <a:gd name="T44" fmla="*/ 250825 w 162"/>
              <a:gd name="T45" fmla="*/ 52388 h 54"/>
              <a:gd name="T46" fmla="*/ 246063 w 162"/>
              <a:gd name="T47" fmla="*/ 53975 h 54"/>
              <a:gd name="T48" fmla="*/ 242888 w 162"/>
              <a:gd name="T49" fmla="*/ 57150 h 54"/>
              <a:gd name="T50" fmla="*/ 239713 w 162"/>
              <a:gd name="T51" fmla="*/ 60325 h 54"/>
              <a:gd name="T52" fmla="*/ 233363 w 162"/>
              <a:gd name="T53" fmla="*/ 65088 h 54"/>
              <a:gd name="T54" fmla="*/ 230188 w 162"/>
              <a:gd name="T55" fmla="*/ 68263 h 54"/>
              <a:gd name="T56" fmla="*/ 223838 w 162"/>
              <a:gd name="T57" fmla="*/ 71438 h 54"/>
              <a:gd name="T58" fmla="*/ 219075 w 162"/>
              <a:gd name="T59" fmla="*/ 76200 h 54"/>
              <a:gd name="T60" fmla="*/ 215900 w 162"/>
              <a:gd name="T61" fmla="*/ 77788 h 54"/>
              <a:gd name="T62" fmla="*/ 209550 w 162"/>
              <a:gd name="T63" fmla="*/ 80963 h 54"/>
              <a:gd name="T64" fmla="*/ 204788 w 162"/>
              <a:gd name="T65" fmla="*/ 82550 h 54"/>
              <a:gd name="T66" fmla="*/ 200025 w 162"/>
              <a:gd name="T67" fmla="*/ 85725 h 54"/>
              <a:gd name="T68" fmla="*/ 0 w 162"/>
              <a:gd name="T69" fmla="*/ 25400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4"/>
              <a:gd name="T107" fmla="*/ 162 w 162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4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3" y="16"/>
                </a:lnTo>
                <a:lnTo>
                  <a:pt x="5" y="15"/>
                </a:lnTo>
                <a:lnTo>
                  <a:pt x="7" y="15"/>
                </a:lnTo>
                <a:lnTo>
                  <a:pt x="11" y="14"/>
                </a:lnTo>
                <a:lnTo>
                  <a:pt x="14" y="14"/>
                </a:lnTo>
                <a:lnTo>
                  <a:pt x="18" y="13"/>
                </a:lnTo>
                <a:lnTo>
                  <a:pt x="21" y="12"/>
                </a:lnTo>
                <a:lnTo>
                  <a:pt x="25" y="10"/>
                </a:lnTo>
                <a:lnTo>
                  <a:pt x="28" y="9"/>
                </a:lnTo>
                <a:lnTo>
                  <a:pt x="32" y="8"/>
                </a:lnTo>
                <a:lnTo>
                  <a:pt x="35" y="6"/>
                </a:lnTo>
                <a:lnTo>
                  <a:pt x="38" y="4"/>
                </a:lnTo>
                <a:lnTo>
                  <a:pt x="41" y="2"/>
                </a:lnTo>
                <a:lnTo>
                  <a:pt x="43" y="0"/>
                </a:lnTo>
                <a:lnTo>
                  <a:pt x="162" y="28"/>
                </a:lnTo>
                <a:lnTo>
                  <a:pt x="161" y="28"/>
                </a:lnTo>
                <a:lnTo>
                  <a:pt x="160" y="29"/>
                </a:lnTo>
                <a:lnTo>
                  <a:pt x="159" y="30"/>
                </a:lnTo>
                <a:lnTo>
                  <a:pt x="158" y="33"/>
                </a:lnTo>
                <a:lnTo>
                  <a:pt x="155" y="34"/>
                </a:lnTo>
                <a:lnTo>
                  <a:pt x="153" y="36"/>
                </a:lnTo>
                <a:lnTo>
                  <a:pt x="151" y="38"/>
                </a:lnTo>
                <a:lnTo>
                  <a:pt x="147" y="41"/>
                </a:lnTo>
                <a:lnTo>
                  <a:pt x="145" y="43"/>
                </a:lnTo>
                <a:lnTo>
                  <a:pt x="141" y="45"/>
                </a:lnTo>
                <a:lnTo>
                  <a:pt x="138" y="48"/>
                </a:lnTo>
                <a:lnTo>
                  <a:pt x="136" y="49"/>
                </a:lnTo>
                <a:lnTo>
                  <a:pt x="132" y="51"/>
                </a:lnTo>
                <a:lnTo>
                  <a:pt x="129" y="52"/>
                </a:lnTo>
                <a:lnTo>
                  <a:pt x="126" y="54"/>
                </a:lnTo>
                <a:lnTo>
                  <a:pt x="0" y="1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69" name="Freeform 302"/>
          <p:cNvSpPr>
            <a:spLocks/>
          </p:cNvSpPr>
          <p:nvPr/>
        </p:nvSpPr>
        <p:spPr bwMode="auto">
          <a:xfrm>
            <a:off x="3293963" y="4100637"/>
            <a:ext cx="92075" cy="41275"/>
          </a:xfrm>
          <a:custGeom>
            <a:avLst/>
            <a:gdLst>
              <a:gd name="T0" fmla="*/ 9525 w 58"/>
              <a:gd name="T1" fmla="*/ 41275 h 26"/>
              <a:gd name="T2" fmla="*/ 92075 w 58"/>
              <a:gd name="T3" fmla="*/ 15875 h 26"/>
              <a:gd name="T4" fmla="*/ 41275 w 58"/>
              <a:gd name="T5" fmla="*/ 0 h 26"/>
              <a:gd name="T6" fmla="*/ 0 w 58"/>
              <a:gd name="T7" fmla="*/ 4763 h 26"/>
              <a:gd name="T8" fmla="*/ 0 w 58"/>
              <a:gd name="T9" fmla="*/ 39688 h 26"/>
              <a:gd name="T10" fmla="*/ 9525 w 58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26"/>
              <a:gd name="T20" fmla="*/ 58 w 58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26">
                <a:moveTo>
                  <a:pt x="6" y="26"/>
                </a:moveTo>
                <a:lnTo>
                  <a:pt x="58" y="10"/>
                </a:lnTo>
                <a:lnTo>
                  <a:pt x="26" y="0"/>
                </a:lnTo>
                <a:lnTo>
                  <a:pt x="0" y="3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0" name="Freeform 303"/>
          <p:cNvSpPr>
            <a:spLocks/>
          </p:cNvSpPr>
          <p:nvPr/>
        </p:nvSpPr>
        <p:spPr bwMode="auto">
          <a:xfrm>
            <a:off x="3055838" y="3924424"/>
            <a:ext cx="49212" cy="196850"/>
          </a:xfrm>
          <a:custGeom>
            <a:avLst/>
            <a:gdLst>
              <a:gd name="T0" fmla="*/ 49212 w 31"/>
              <a:gd name="T1" fmla="*/ 4763 h 124"/>
              <a:gd name="T2" fmla="*/ 49212 w 31"/>
              <a:gd name="T3" fmla="*/ 3175 h 124"/>
              <a:gd name="T4" fmla="*/ 47625 w 31"/>
              <a:gd name="T5" fmla="*/ 3175 h 124"/>
              <a:gd name="T6" fmla="*/ 47625 w 31"/>
              <a:gd name="T7" fmla="*/ 3175 h 124"/>
              <a:gd name="T8" fmla="*/ 46037 w 31"/>
              <a:gd name="T9" fmla="*/ 3175 h 124"/>
              <a:gd name="T10" fmla="*/ 42862 w 31"/>
              <a:gd name="T11" fmla="*/ 1588 h 124"/>
              <a:gd name="T12" fmla="*/ 41275 w 31"/>
              <a:gd name="T13" fmla="*/ 1588 h 124"/>
              <a:gd name="T14" fmla="*/ 36512 w 31"/>
              <a:gd name="T15" fmla="*/ 0 h 124"/>
              <a:gd name="T16" fmla="*/ 34925 w 31"/>
              <a:gd name="T17" fmla="*/ 0 h 124"/>
              <a:gd name="T18" fmla="*/ 31750 w 31"/>
              <a:gd name="T19" fmla="*/ 0 h 124"/>
              <a:gd name="T20" fmla="*/ 26987 w 31"/>
              <a:gd name="T21" fmla="*/ 0 h 124"/>
              <a:gd name="T22" fmla="*/ 22225 w 31"/>
              <a:gd name="T23" fmla="*/ 0 h 124"/>
              <a:gd name="T24" fmla="*/ 19050 w 31"/>
              <a:gd name="T25" fmla="*/ 1588 h 124"/>
              <a:gd name="T26" fmla="*/ 14287 w 31"/>
              <a:gd name="T27" fmla="*/ 1588 h 124"/>
              <a:gd name="T28" fmla="*/ 9525 w 31"/>
              <a:gd name="T29" fmla="*/ 3175 h 124"/>
              <a:gd name="T30" fmla="*/ 4762 w 31"/>
              <a:gd name="T31" fmla="*/ 4763 h 124"/>
              <a:gd name="T32" fmla="*/ 0 w 31"/>
              <a:gd name="T33" fmla="*/ 9525 h 124"/>
              <a:gd name="T34" fmla="*/ 0 w 31"/>
              <a:gd name="T35" fmla="*/ 196850 h 124"/>
              <a:gd name="T36" fmla="*/ 1587 w 31"/>
              <a:gd name="T37" fmla="*/ 196850 h 124"/>
              <a:gd name="T38" fmla="*/ 1587 w 31"/>
              <a:gd name="T39" fmla="*/ 196850 h 124"/>
              <a:gd name="T40" fmla="*/ 3175 w 31"/>
              <a:gd name="T41" fmla="*/ 196850 h 124"/>
              <a:gd name="T42" fmla="*/ 4762 w 31"/>
              <a:gd name="T43" fmla="*/ 196850 h 124"/>
              <a:gd name="T44" fmla="*/ 7937 w 31"/>
              <a:gd name="T45" fmla="*/ 195263 h 124"/>
              <a:gd name="T46" fmla="*/ 11112 w 31"/>
              <a:gd name="T47" fmla="*/ 195263 h 124"/>
              <a:gd name="T48" fmla="*/ 12700 w 31"/>
              <a:gd name="T49" fmla="*/ 195263 h 124"/>
              <a:gd name="T50" fmla="*/ 15875 w 31"/>
              <a:gd name="T51" fmla="*/ 192088 h 124"/>
              <a:gd name="T52" fmla="*/ 20637 w 31"/>
              <a:gd name="T53" fmla="*/ 192088 h 124"/>
              <a:gd name="T54" fmla="*/ 23812 w 31"/>
              <a:gd name="T55" fmla="*/ 190500 h 124"/>
              <a:gd name="T56" fmla="*/ 26987 w 31"/>
              <a:gd name="T57" fmla="*/ 188913 h 124"/>
              <a:gd name="T58" fmla="*/ 33337 w 31"/>
              <a:gd name="T59" fmla="*/ 187325 h 124"/>
              <a:gd name="T60" fmla="*/ 36512 w 31"/>
              <a:gd name="T61" fmla="*/ 185738 h 124"/>
              <a:gd name="T62" fmla="*/ 41275 w 31"/>
              <a:gd name="T63" fmla="*/ 184150 h 124"/>
              <a:gd name="T64" fmla="*/ 46037 w 31"/>
              <a:gd name="T65" fmla="*/ 179388 h 124"/>
              <a:gd name="T66" fmla="*/ 49212 w 31"/>
              <a:gd name="T67" fmla="*/ 177800 h 124"/>
              <a:gd name="T68" fmla="*/ 49212 w 31"/>
              <a:gd name="T69" fmla="*/ 4763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"/>
              <a:gd name="T106" fmla="*/ 0 h 124"/>
              <a:gd name="T107" fmla="*/ 31 w 31"/>
              <a:gd name="T108" fmla="*/ 124 h 1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" h="124">
                <a:moveTo>
                  <a:pt x="31" y="3"/>
                </a:move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7" y="1"/>
                </a:lnTo>
                <a:lnTo>
                  <a:pt x="26" y="1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9" y="1"/>
                </a:lnTo>
                <a:lnTo>
                  <a:pt x="6" y="2"/>
                </a:lnTo>
                <a:lnTo>
                  <a:pt x="3" y="3"/>
                </a:lnTo>
                <a:lnTo>
                  <a:pt x="0" y="6"/>
                </a:lnTo>
                <a:lnTo>
                  <a:pt x="0" y="124"/>
                </a:lnTo>
                <a:lnTo>
                  <a:pt x="1" y="124"/>
                </a:lnTo>
                <a:lnTo>
                  <a:pt x="2" y="124"/>
                </a:lnTo>
                <a:lnTo>
                  <a:pt x="3" y="124"/>
                </a:lnTo>
                <a:lnTo>
                  <a:pt x="5" y="123"/>
                </a:lnTo>
                <a:lnTo>
                  <a:pt x="7" y="123"/>
                </a:lnTo>
                <a:lnTo>
                  <a:pt x="8" y="123"/>
                </a:lnTo>
                <a:lnTo>
                  <a:pt x="10" y="121"/>
                </a:lnTo>
                <a:lnTo>
                  <a:pt x="13" y="121"/>
                </a:lnTo>
                <a:lnTo>
                  <a:pt x="15" y="120"/>
                </a:lnTo>
                <a:lnTo>
                  <a:pt x="17" y="119"/>
                </a:lnTo>
                <a:lnTo>
                  <a:pt x="21" y="118"/>
                </a:lnTo>
                <a:lnTo>
                  <a:pt x="23" y="117"/>
                </a:lnTo>
                <a:lnTo>
                  <a:pt x="26" y="116"/>
                </a:lnTo>
                <a:lnTo>
                  <a:pt x="29" y="113"/>
                </a:lnTo>
                <a:lnTo>
                  <a:pt x="31" y="112"/>
                </a:lnTo>
                <a:lnTo>
                  <a:pt x="31" y="3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1" name="Freeform 304"/>
          <p:cNvSpPr>
            <a:spLocks/>
          </p:cNvSpPr>
          <p:nvPr/>
        </p:nvSpPr>
        <p:spPr bwMode="auto">
          <a:xfrm>
            <a:off x="3057425" y="3926012"/>
            <a:ext cx="42863" cy="165100"/>
          </a:xfrm>
          <a:custGeom>
            <a:avLst/>
            <a:gdLst>
              <a:gd name="T0" fmla="*/ 42863 w 27"/>
              <a:gd name="T1" fmla="*/ 3175 h 104"/>
              <a:gd name="T2" fmla="*/ 42863 w 27"/>
              <a:gd name="T3" fmla="*/ 3175 h 104"/>
              <a:gd name="T4" fmla="*/ 41275 w 27"/>
              <a:gd name="T5" fmla="*/ 3175 h 104"/>
              <a:gd name="T6" fmla="*/ 41275 w 27"/>
              <a:gd name="T7" fmla="*/ 3175 h 104"/>
              <a:gd name="T8" fmla="*/ 39688 w 27"/>
              <a:gd name="T9" fmla="*/ 1588 h 104"/>
              <a:gd name="T10" fmla="*/ 36513 w 27"/>
              <a:gd name="T11" fmla="*/ 1588 h 104"/>
              <a:gd name="T12" fmla="*/ 34925 w 27"/>
              <a:gd name="T13" fmla="*/ 0 h 104"/>
              <a:gd name="T14" fmla="*/ 31750 w 27"/>
              <a:gd name="T15" fmla="*/ 0 h 104"/>
              <a:gd name="T16" fmla="*/ 30163 w 27"/>
              <a:gd name="T17" fmla="*/ 0 h 104"/>
              <a:gd name="T18" fmla="*/ 25400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4288 w 27"/>
              <a:gd name="T25" fmla="*/ 0 h 104"/>
              <a:gd name="T26" fmla="*/ 12700 w 27"/>
              <a:gd name="T27" fmla="*/ 1588 h 104"/>
              <a:gd name="T28" fmla="*/ 7938 w 27"/>
              <a:gd name="T29" fmla="*/ 3175 h 104"/>
              <a:gd name="T30" fmla="*/ 3175 w 27"/>
              <a:gd name="T31" fmla="*/ 6350 h 104"/>
              <a:gd name="T32" fmla="*/ 0 w 27"/>
              <a:gd name="T33" fmla="*/ 7938 h 104"/>
              <a:gd name="T34" fmla="*/ 0 w 27"/>
              <a:gd name="T35" fmla="*/ 165100 h 104"/>
              <a:gd name="T36" fmla="*/ 0 w 27"/>
              <a:gd name="T37" fmla="*/ 165100 h 104"/>
              <a:gd name="T38" fmla="*/ 1588 w 27"/>
              <a:gd name="T39" fmla="*/ 165100 h 104"/>
              <a:gd name="T40" fmla="*/ 1588 w 27"/>
              <a:gd name="T41" fmla="*/ 165100 h 104"/>
              <a:gd name="T42" fmla="*/ 3175 w 27"/>
              <a:gd name="T43" fmla="*/ 165100 h 104"/>
              <a:gd name="T44" fmla="*/ 6350 w 27"/>
              <a:gd name="T45" fmla="*/ 165100 h 104"/>
              <a:gd name="T46" fmla="*/ 9525 w 27"/>
              <a:gd name="T47" fmla="*/ 165100 h 104"/>
              <a:gd name="T48" fmla="*/ 11113 w 27"/>
              <a:gd name="T49" fmla="*/ 163513 h 104"/>
              <a:gd name="T50" fmla="*/ 14288 w 27"/>
              <a:gd name="T51" fmla="*/ 163513 h 104"/>
              <a:gd name="T52" fmla="*/ 17463 w 27"/>
              <a:gd name="T53" fmla="*/ 161925 h 104"/>
              <a:gd name="T54" fmla="*/ 20638 w 27"/>
              <a:gd name="T55" fmla="*/ 161925 h 104"/>
              <a:gd name="T56" fmla="*/ 23813 w 27"/>
              <a:gd name="T57" fmla="*/ 160338 h 104"/>
              <a:gd name="T58" fmla="*/ 28575 w 27"/>
              <a:gd name="T59" fmla="*/ 157163 h 104"/>
              <a:gd name="T60" fmla="*/ 31750 w 27"/>
              <a:gd name="T61" fmla="*/ 155575 h 104"/>
              <a:gd name="T62" fmla="*/ 34925 w 27"/>
              <a:gd name="T63" fmla="*/ 153988 h 104"/>
              <a:gd name="T64" fmla="*/ 39688 w 27"/>
              <a:gd name="T65" fmla="*/ 152400 h 104"/>
              <a:gd name="T66" fmla="*/ 42863 w 27"/>
              <a:gd name="T67" fmla="*/ 149225 h 104"/>
              <a:gd name="T68" fmla="*/ 42863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8" y="1"/>
                </a:lnTo>
                <a:lnTo>
                  <a:pt x="5" y="2"/>
                </a:lnTo>
                <a:lnTo>
                  <a:pt x="2" y="4"/>
                </a:lnTo>
                <a:lnTo>
                  <a:pt x="0" y="5"/>
                </a:lnTo>
                <a:lnTo>
                  <a:pt x="0" y="104"/>
                </a:lnTo>
                <a:lnTo>
                  <a:pt x="1" y="104"/>
                </a:lnTo>
                <a:lnTo>
                  <a:pt x="2" y="104"/>
                </a:lnTo>
                <a:lnTo>
                  <a:pt x="4" y="104"/>
                </a:lnTo>
                <a:lnTo>
                  <a:pt x="6" y="104"/>
                </a:lnTo>
                <a:lnTo>
                  <a:pt x="7" y="103"/>
                </a:lnTo>
                <a:lnTo>
                  <a:pt x="9" y="103"/>
                </a:lnTo>
                <a:lnTo>
                  <a:pt x="11" y="102"/>
                </a:lnTo>
                <a:lnTo>
                  <a:pt x="13" y="102"/>
                </a:lnTo>
                <a:lnTo>
                  <a:pt x="15" y="101"/>
                </a:lnTo>
                <a:lnTo>
                  <a:pt x="18" y="99"/>
                </a:lnTo>
                <a:lnTo>
                  <a:pt x="20" y="98"/>
                </a:lnTo>
                <a:lnTo>
                  <a:pt x="22" y="97"/>
                </a:lnTo>
                <a:lnTo>
                  <a:pt x="25" y="96"/>
                </a:lnTo>
                <a:lnTo>
                  <a:pt x="27" y="94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2" name="Freeform 305"/>
          <p:cNvSpPr>
            <a:spLocks/>
          </p:cNvSpPr>
          <p:nvPr/>
        </p:nvSpPr>
        <p:spPr bwMode="auto">
          <a:xfrm>
            <a:off x="3059013" y="3927599"/>
            <a:ext cx="34925" cy="133350"/>
          </a:xfrm>
          <a:custGeom>
            <a:avLst/>
            <a:gdLst>
              <a:gd name="T0" fmla="*/ 34925 w 22"/>
              <a:gd name="T1" fmla="*/ 4762 h 84"/>
              <a:gd name="T2" fmla="*/ 34925 w 22"/>
              <a:gd name="T3" fmla="*/ 4762 h 84"/>
              <a:gd name="T4" fmla="*/ 33338 w 22"/>
              <a:gd name="T5" fmla="*/ 1588 h 84"/>
              <a:gd name="T6" fmla="*/ 33338 w 22"/>
              <a:gd name="T7" fmla="*/ 1588 h 84"/>
              <a:gd name="T8" fmla="*/ 31750 w 22"/>
              <a:gd name="T9" fmla="*/ 1588 h 84"/>
              <a:gd name="T10" fmla="*/ 30163 w 22"/>
              <a:gd name="T11" fmla="*/ 1588 h 84"/>
              <a:gd name="T12" fmla="*/ 28575 w 22"/>
              <a:gd name="T13" fmla="*/ 0 h 84"/>
              <a:gd name="T14" fmla="*/ 26988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9050 w 22"/>
              <a:gd name="T21" fmla="*/ 0 h 84"/>
              <a:gd name="T22" fmla="*/ 15875 w 22"/>
              <a:gd name="T23" fmla="*/ 0 h 84"/>
              <a:gd name="T24" fmla="*/ 12700 w 22"/>
              <a:gd name="T25" fmla="*/ 0 h 84"/>
              <a:gd name="T26" fmla="*/ 9525 w 22"/>
              <a:gd name="T27" fmla="*/ 1588 h 84"/>
              <a:gd name="T28" fmla="*/ 6350 w 22"/>
              <a:gd name="T29" fmla="*/ 1588 h 84"/>
              <a:gd name="T30" fmla="*/ 4762 w 22"/>
              <a:gd name="T31" fmla="*/ 4762 h 84"/>
              <a:gd name="T32" fmla="*/ 0 w 22"/>
              <a:gd name="T33" fmla="*/ 6350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4762 w 22"/>
              <a:gd name="T43" fmla="*/ 133350 h 84"/>
              <a:gd name="T44" fmla="*/ 6350 w 22"/>
              <a:gd name="T45" fmla="*/ 133350 h 84"/>
              <a:gd name="T46" fmla="*/ 7938 w 22"/>
              <a:gd name="T47" fmla="*/ 133350 h 84"/>
              <a:gd name="T48" fmla="*/ 9525 w 22"/>
              <a:gd name="T49" fmla="*/ 133350 h 84"/>
              <a:gd name="T50" fmla="*/ 11112 w 22"/>
              <a:gd name="T51" fmla="*/ 131763 h 84"/>
              <a:gd name="T52" fmla="*/ 15875 w 22"/>
              <a:gd name="T53" fmla="*/ 131763 h 84"/>
              <a:gd name="T54" fmla="*/ 17463 w 22"/>
              <a:gd name="T55" fmla="*/ 130175 h 84"/>
              <a:gd name="T56" fmla="*/ 20637 w 22"/>
              <a:gd name="T57" fmla="*/ 130175 h 84"/>
              <a:gd name="T58" fmla="*/ 22225 w 22"/>
              <a:gd name="T59" fmla="*/ 128588 h 84"/>
              <a:gd name="T60" fmla="*/ 26988 w 22"/>
              <a:gd name="T61" fmla="*/ 127000 h 84"/>
              <a:gd name="T62" fmla="*/ 30163 w 22"/>
              <a:gd name="T63" fmla="*/ 125413 h 84"/>
              <a:gd name="T64" fmla="*/ 31750 w 22"/>
              <a:gd name="T65" fmla="*/ 122238 h 84"/>
              <a:gd name="T66" fmla="*/ 34925 w 22"/>
              <a:gd name="T67" fmla="*/ 120650 h 84"/>
              <a:gd name="T68" fmla="*/ 34925 w 22"/>
              <a:gd name="T69" fmla="*/ 4762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3"/>
                </a:moveTo>
                <a:lnTo>
                  <a:pt x="22" y="3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1"/>
                </a:lnTo>
                <a:lnTo>
                  <a:pt x="3" y="3"/>
                </a:lnTo>
                <a:lnTo>
                  <a:pt x="0" y="4"/>
                </a:lnTo>
                <a:lnTo>
                  <a:pt x="0" y="84"/>
                </a:lnTo>
                <a:lnTo>
                  <a:pt x="1" y="84"/>
                </a:lnTo>
                <a:lnTo>
                  <a:pt x="3" y="84"/>
                </a:lnTo>
                <a:lnTo>
                  <a:pt x="4" y="84"/>
                </a:lnTo>
                <a:lnTo>
                  <a:pt x="5" y="84"/>
                </a:lnTo>
                <a:lnTo>
                  <a:pt x="6" y="84"/>
                </a:lnTo>
                <a:lnTo>
                  <a:pt x="7" y="83"/>
                </a:lnTo>
                <a:lnTo>
                  <a:pt x="10" y="83"/>
                </a:lnTo>
                <a:lnTo>
                  <a:pt x="11" y="82"/>
                </a:lnTo>
                <a:lnTo>
                  <a:pt x="13" y="82"/>
                </a:lnTo>
                <a:lnTo>
                  <a:pt x="14" y="81"/>
                </a:lnTo>
                <a:lnTo>
                  <a:pt x="17" y="80"/>
                </a:lnTo>
                <a:lnTo>
                  <a:pt x="19" y="79"/>
                </a:lnTo>
                <a:lnTo>
                  <a:pt x="20" y="77"/>
                </a:lnTo>
                <a:lnTo>
                  <a:pt x="22" y="76"/>
                </a:lnTo>
                <a:lnTo>
                  <a:pt x="22" y="3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3" name="Freeform 306"/>
          <p:cNvSpPr>
            <a:spLocks/>
          </p:cNvSpPr>
          <p:nvPr/>
        </p:nvSpPr>
        <p:spPr bwMode="auto">
          <a:xfrm>
            <a:off x="3060600" y="3929187"/>
            <a:ext cx="28575" cy="104775"/>
          </a:xfrm>
          <a:custGeom>
            <a:avLst/>
            <a:gdLst>
              <a:gd name="T0" fmla="*/ 28575 w 18"/>
              <a:gd name="T1" fmla="*/ 3175 h 66"/>
              <a:gd name="T2" fmla="*/ 28575 w 18"/>
              <a:gd name="T3" fmla="*/ 3175 h 66"/>
              <a:gd name="T4" fmla="*/ 26988 w 18"/>
              <a:gd name="T5" fmla="*/ 3175 h 66"/>
              <a:gd name="T6" fmla="*/ 22225 w 18"/>
              <a:gd name="T7" fmla="*/ 0 h 66"/>
              <a:gd name="T8" fmla="*/ 19050 w 18"/>
              <a:gd name="T9" fmla="*/ 0 h 66"/>
              <a:gd name="T10" fmla="*/ 15875 w 18"/>
              <a:gd name="T11" fmla="*/ 0 h 66"/>
              <a:gd name="T12" fmla="*/ 9525 w 18"/>
              <a:gd name="T13" fmla="*/ 0 h 66"/>
              <a:gd name="T14" fmla="*/ 4762 w 18"/>
              <a:gd name="T15" fmla="*/ 3175 h 66"/>
              <a:gd name="T16" fmla="*/ 0 w 18"/>
              <a:gd name="T17" fmla="*/ 4762 h 66"/>
              <a:gd name="T18" fmla="*/ 0 w 18"/>
              <a:gd name="T19" fmla="*/ 104775 h 66"/>
              <a:gd name="T20" fmla="*/ 0 w 18"/>
              <a:gd name="T21" fmla="*/ 104775 h 66"/>
              <a:gd name="T22" fmla="*/ 3175 w 18"/>
              <a:gd name="T23" fmla="*/ 104775 h 66"/>
              <a:gd name="T24" fmla="*/ 6350 w 18"/>
              <a:gd name="T25" fmla="*/ 103188 h 66"/>
              <a:gd name="T26" fmla="*/ 9525 w 18"/>
              <a:gd name="T27" fmla="*/ 103188 h 66"/>
              <a:gd name="T28" fmla="*/ 14288 w 18"/>
              <a:gd name="T29" fmla="*/ 101600 h 66"/>
              <a:gd name="T30" fmla="*/ 19050 w 18"/>
              <a:gd name="T31" fmla="*/ 98425 h 66"/>
              <a:gd name="T32" fmla="*/ 22225 w 18"/>
              <a:gd name="T33" fmla="*/ 96837 h 66"/>
              <a:gd name="T34" fmla="*/ 28575 w 18"/>
              <a:gd name="T35" fmla="*/ 93662 h 66"/>
              <a:gd name="T36" fmla="*/ 28575 w 18"/>
              <a:gd name="T37" fmla="*/ 3175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"/>
              <a:gd name="T58" fmla="*/ 0 h 66"/>
              <a:gd name="T59" fmla="*/ 18 w 18"/>
              <a:gd name="T60" fmla="*/ 66 h 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" h="66">
                <a:moveTo>
                  <a:pt x="18" y="2"/>
                </a:moveTo>
                <a:lnTo>
                  <a:pt x="18" y="2"/>
                </a:lnTo>
                <a:lnTo>
                  <a:pt x="17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6" y="0"/>
                </a:lnTo>
                <a:lnTo>
                  <a:pt x="3" y="2"/>
                </a:lnTo>
                <a:lnTo>
                  <a:pt x="0" y="3"/>
                </a:lnTo>
                <a:lnTo>
                  <a:pt x="0" y="66"/>
                </a:lnTo>
                <a:lnTo>
                  <a:pt x="2" y="66"/>
                </a:lnTo>
                <a:lnTo>
                  <a:pt x="4" y="65"/>
                </a:lnTo>
                <a:lnTo>
                  <a:pt x="6" y="65"/>
                </a:lnTo>
                <a:lnTo>
                  <a:pt x="9" y="64"/>
                </a:lnTo>
                <a:lnTo>
                  <a:pt x="12" y="62"/>
                </a:lnTo>
                <a:lnTo>
                  <a:pt x="14" y="61"/>
                </a:lnTo>
                <a:lnTo>
                  <a:pt x="18" y="59"/>
                </a:lnTo>
                <a:lnTo>
                  <a:pt x="18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4" name="Freeform 307"/>
          <p:cNvSpPr>
            <a:spLocks/>
          </p:cNvSpPr>
          <p:nvPr/>
        </p:nvSpPr>
        <p:spPr bwMode="auto">
          <a:xfrm>
            <a:off x="3060600" y="3932362"/>
            <a:ext cx="22225" cy="71437"/>
          </a:xfrm>
          <a:custGeom>
            <a:avLst/>
            <a:gdLst>
              <a:gd name="T0" fmla="*/ 22225 w 14"/>
              <a:gd name="T1" fmla="*/ 1587 h 45"/>
              <a:gd name="T2" fmla="*/ 22225 w 14"/>
              <a:gd name="T3" fmla="*/ 0 h 45"/>
              <a:gd name="T4" fmla="*/ 20638 w 14"/>
              <a:gd name="T5" fmla="*/ 0 h 45"/>
              <a:gd name="T6" fmla="*/ 19050 w 14"/>
              <a:gd name="T7" fmla="*/ 0 h 45"/>
              <a:gd name="T8" fmla="*/ 15875 w 14"/>
              <a:gd name="T9" fmla="*/ 0 h 45"/>
              <a:gd name="T10" fmla="*/ 14288 w 14"/>
              <a:gd name="T11" fmla="*/ 0 h 45"/>
              <a:gd name="T12" fmla="*/ 9525 w 14"/>
              <a:gd name="T13" fmla="*/ 0 h 45"/>
              <a:gd name="T14" fmla="*/ 4763 w 14"/>
              <a:gd name="T15" fmla="*/ 0 h 45"/>
              <a:gd name="T16" fmla="*/ 0 w 14"/>
              <a:gd name="T17" fmla="*/ 3175 h 45"/>
              <a:gd name="T18" fmla="*/ 0 w 14"/>
              <a:gd name="T19" fmla="*/ 71437 h 45"/>
              <a:gd name="T20" fmla="*/ 3175 w 14"/>
              <a:gd name="T21" fmla="*/ 71437 h 45"/>
              <a:gd name="T22" fmla="*/ 3175 w 14"/>
              <a:gd name="T23" fmla="*/ 71437 h 45"/>
              <a:gd name="T24" fmla="*/ 6350 w 14"/>
              <a:gd name="T25" fmla="*/ 71437 h 45"/>
              <a:gd name="T26" fmla="*/ 7938 w 14"/>
              <a:gd name="T27" fmla="*/ 69850 h 45"/>
              <a:gd name="T28" fmla="*/ 11113 w 14"/>
              <a:gd name="T29" fmla="*/ 69850 h 45"/>
              <a:gd name="T30" fmla="*/ 15875 w 14"/>
              <a:gd name="T31" fmla="*/ 68262 h 45"/>
              <a:gd name="T32" fmla="*/ 19050 w 14"/>
              <a:gd name="T33" fmla="*/ 66675 h 45"/>
              <a:gd name="T34" fmla="*/ 22225 w 14"/>
              <a:gd name="T35" fmla="*/ 65087 h 45"/>
              <a:gd name="T36" fmla="*/ 22225 w 14"/>
              <a:gd name="T37" fmla="*/ 15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5"/>
              <a:gd name="T59" fmla="*/ 14 w 14"/>
              <a:gd name="T60" fmla="*/ 45 h 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5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45"/>
                </a:lnTo>
                <a:lnTo>
                  <a:pt x="2" y="45"/>
                </a:lnTo>
                <a:lnTo>
                  <a:pt x="4" y="45"/>
                </a:lnTo>
                <a:lnTo>
                  <a:pt x="5" y="44"/>
                </a:lnTo>
                <a:lnTo>
                  <a:pt x="7" y="44"/>
                </a:lnTo>
                <a:lnTo>
                  <a:pt x="10" y="43"/>
                </a:lnTo>
                <a:lnTo>
                  <a:pt x="12" y="42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5" name="Freeform 308"/>
          <p:cNvSpPr>
            <a:spLocks/>
          </p:cNvSpPr>
          <p:nvPr/>
        </p:nvSpPr>
        <p:spPr bwMode="auto">
          <a:xfrm>
            <a:off x="3063775" y="3932362"/>
            <a:ext cx="14288" cy="42862"/>
          </a:xfrm>
          <a:custGeom>
            <a:avLst/>
            <a:gdLst>
              <a:gd name="T0" fmla="*/ 14288 w 9"/>
              <a:gd name="T1" fmla="*/ 1587 h 27"/>
              <a:gd name="T2" fmla="*/ 14288 w 9"/>
              <a:gd name="T3" fmla="*/ 1587 h 27"/>
              <a:gd name="T4" fmla="*/ 12700 w 9"/>
              <a:gd name="T5" fmla="*/ 1587 h 27"/>
              <a:gd name="T6" fmla="*/ 11113 w 9"/>
              <a:gd name="T7" fmla="*/ 1587 h 27"/>
              <a:gd name="T8" fmla="*/ 7938 w 9"/>
              <a:gd name="T9" fmla="*/ 0 h 27"/>
              <a:gd name="T10" fmla="*/ 6350 w 9"/>
              <a:gd name="T11" fmla="*/ 0 h 27"/>
              <a:gd name="T12" fmla="*/ 4763 w 9"/>
              <a:gd name="T13" fmla="*/ 1587 h 27"/>
              <a:gd name="T14" fmla="*/ 1588 w 9"/>
              <a:gd name="T15" fmla="*/ 1587 h 27"/>
              <a:gd name="T16" fmla="*/ 0 w 9"/>
              <a:gd name="T17" fmla="*/ 3175 h 27"/>
              <a:gd name="T18" fmla="*/ 0 w 9"/>
              <a:gd name="T19" fmla="*/ 42862 h 27"/>
              <a:gd name="T20" fmla="*/ 0 w 9"/>
              <a:gd name="T21" fmla="*/ 42862 h 27"/>
              <a:gd name="T22" fmla="*/ 1588 w 9"/>
              <a:gd name="T23" fmla="*/ 42862 h 27"/>
              <a:gd name="T24" fmla="*/ 3175 w 9"/>
              <a:gd name="T25" fmla="*/ 42862 h 27"/>
              <a:gd name="T26" fmla="*/ 4763 w 9"/>
              <a:gd name="T27" fmla="*/ 42862 h 27"/>
              <a:gd name="T28" fmla="*/ 6350 w 9"/>
              <a:gd name="T29" fmla="*/ 42862 h 27"/>
              <a:gd name="T30" fmla="*/ 7938 w 9"/>
              <a:gd name="T31" fmla="*/ 39687 h 27"/>
              <a:gd name="T32" fmla="*/ 12700 w 9"/>
              <a:gd name="T33" fmla="*/ 38100 h 27"/>
              <a:gd name="T34" fmla="*/ 14288 w 9"/>
              <a:gd name="T35" fmla="*/ 36512 h 27"/>
              <a:gd name="T36" fmla="*/ 14288 w 9"/>
              <a:gd name="T37" fmla="*/ 158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4" y="27"/>
                </a:lnTo>
                <a:lnTo>
                  <a:pt x="5" y="25"/>
                </a:lnTo>
                <a:lnTo>
                  <a:pt x="8" y="24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6" name="Freeform 309"/>
          <p:cNvSpPr>
            <a:spLocks/>
          </p:cNvSpPr>
          <p:nvPr/>
        </p:nvSpPr>
        <p:spPr bwMode="auto">
          <a:xfrm>
            <a:off x="3238400" y="4054599"/>
            <a:ext cx="22225" cy="22225"/>
          </a:xfrm>
          <a:custGeom>
            <a:avLst/>
            <a:gdLst>
              <a:gd name="T0" fmla="*/ 11113 w 14"/>
              <a:gd name="T1" fmla="*/ 22225 h 14"/>
              <a:gd name="T2" fmla="*/ 14288 w 14"/>
              <a:gd name="T3" fmla="*/ 22225 h 14"/>
              <a:gd name="T4" fmla="*/ 15875 w 14"/>
              <a:gd name="T5" fmla="*/ 20638 h 14"/>
              <a:gd name="T6" fmla="*/ 17463 w 14"/>
              <a:gd name="T7" fmla="*/ 20638 h 14"/>
              <a:gd name="T8" fmla="*/ 19050 w 14"/>
              <a:gd name="T9" fmla="*/ 17463 h 14"/>
              <a:gd name="T10" fmla="*/ 20638 w 14"/>
              <a:gd name="T11" fmla="*/ 15875 h 14"/>
              <a:gd name="T12" fmla="*/ 20638 w 14"/>
              <a:gd name="T13" fmla="*/ 14288 h 14"/>
              <a:gd name="T14" fmla="*/ 22225 w 14"/>
              <a:gd name="T15" fmla="*/ 12700 h 14"/>
              <a:gd name="T16" fmla="*/ 22225 w 14"/>
              <a:gd name="T17" fmla="*/ 11113 h 14"/>
              <a:gd name="T18" fmla="*/ 22225 w 14"/>
              <a:gd name="T19" fmla="*/ 9525 h 14"/>
              <a:gd name="T20" fmla="*/ 20638 w 14"/>
              <a:gd name="T21" fmla="*/ 6350 h 14"/>
              <a:gd name="T22" fmla="*/ 20638 w 14"/>
              <a:gd name="T23" fmla="*/ 4763 h 14"/>
              <a:gd name="T24" fmla="*/ 19050 w 14"/>
              <a:gd name="T25" fmla="*/ 3175 h 14"/>
              <a:gd name="T26" fmla="*/ 17463 w 14"/>
              <a:gd name="T27" fmla="*/ 1588 h 14"/>
              <a:gd name="T28" fmla="*/ 15875 w 14"/>
              <a:gd name="T29" fmla="*/ 0 h 14"/>
              <a:gd name="T30" fmla="*/ 14288 w 14"/>
              <a:gd name="T31" fmla="*/ 0 h 14"/>
              <a:gd name="T32" fmla="*/ 11113 w 14"/>
              <a:gd name="T33" fmla="*/ 0 h 14"/>
              <a:gd name="T34" fmla="*/ 9525 w 14"/>
              <a:gd name="T35" fmla="*/ 0 h 14"/>
              <a:gd name="T36" fmla="*/ 7938 w 14"/>
              <a:gd name="T37" fmla="*/ 0 h 14"/>
              <a:gd name="T38" fmla="*/ 6350 w 14"/>
              <a:gd name="T39" fmla="*/ 1588 h 14"/>
              <a:gd name="T40" fmla="*/ 4763 w 14"/>
              <a:gd name="T41" fmla="*/ 3175 h 14"/>
              <a:gd name="T42" fmla="*/ 3175 w 14"/>
              <a:gd name="T43" fmla="*/ 4763 h 14"/>
              <a:gd name="T44" fmla="*/ 3175 w 14"/>
              <a:gd name="T45" fmla="*/ 6350 h 14"/>
              <a:gd name="T46" fmla="*/ 0 w 14"/>
              <a:gd name="T47" fmla="*/ 9525 h 14"/>
              <a:gd name="T48" fmla="*/ 0 w 14"/>
              <a:gd name="T49" fmla="*/ 11113 h 14"/>
              <a:gd name="T50" fmla="*/ 0 w 14"/>
              <a:gd name="T51" fmla="*/ 12700 h 14"/>
              <a:gd name="T52" fmla="*/ 3175 w 14"/>
              <a:gd name="T53" fmla="*/ 14288 h 14"/>
              <a:gd name="T54" fmla="*/ 3175 w 14"/>
              <a:gd name="T55" fmla="*/ 15875 h 14"/>
              <a:gd name="T56" fmla="*/ 4763 w 14"/>
              <a:gd name="T57" fmla="*/ 17463 h 14"/>
              <a:gd name="T58" fmla="*/ 6350 w 14"/>
              <a:gd name="T59" fmla="*/ 20638 h 14"/>
              <a:gd name="T60" fmla="*/ 7938 w 14"/>
              <a:gd name="T61" fmla="*/ 20638 h 14"/>
              <a:gd name="T62" fmla="*/ 9525 w 14"/>
              <a:gd name="T63" fmla="*/ 22225 h 14"/>
              <a:gd name="T64" fmla="*/ 11113 w 14"/>
              <a:gd name="T65" fmla="*/ 22225 h 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4"/>
              <a:gd name="T101" fmla="*/ 14 w 14"/>
              <a:gd name="T102" fmla="*/ 14 h 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4">
                <a:moveTo>
                  <a:pt x="7" y="14"/>
                </a:moveTo>
                <a:lnTo>
                  <a:pt x="9" y="14"/>
                </a:lnTo>
                <a:lnTo>
                  <a:pt x="10" y="13"/>
                </a:lnTo>
                <a:lnTo>
                  <a:pt x="11" y="13"/>
                </a:lnTo>
                <a:lnTo>
                  <a:pt x="12" y="11"/>
                </a:lnTo>
                <a:lnTo>
                  <a:pt x="13" y="10"/>
                </a:lnTo>
                <a:lnTo>
                  <a:pt x="13" y="9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2" y="3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2" y="9"/>
                </a:lnTo>
                <a:lnTo>
                  <a:pt x="2" y="10"/>
                </a:lnTo>
                <a:lnTo>
                  <a:pt x="3" y="11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7" name="Freeform 310"/>
          <p:cNvSpPr>
            <a:spLocks/>
          </p:cNvSpPr>
          <p:nvPr/>
        </p:nvSpPr>
        <p:spPr bwMode="auto">
          <a:xfrm>
            <a:off x="3174900" y="4054599"/>
            <a:ext cx="11113" cy="11113"/>
          </a:xfrm>
          <a:custGeom>
            <a:avLst/>
            <a:gdLst>
              <a:gd name="T0" fmla="*/ 4763 w 7"/>
              <a:gd name="T1" fmla="*/ 11113 h 7"/>
              <a:gd name="T2" fmla="*/ 6350 w 7"/>
              <a:gd name="T3" fmla="*/ 11113 h 7"/>
              <a:gd name="T4" fmla="*/ 7938 w 7"/>
              <a:gd name="T5" fmla="*/ 9525 h 7"/>
              <a:gd name="T6" fmla="*/ 7938 w 7"/>
              <a:gd name="T7" fmla="*/ 6350 h 7"/>
              <a:gd name="T8" fmla="*/ 11113 w 7"/>
              <a:gd name="T9" fmla="*/ 4763 h 7"/>
              <a:gd name="T10" fmla="*/ 7938 w 7"/>
              <a:gd name="T11" fmla="*/ 3175 h 7"/>
              <a:gd name="T12" fmla="*/ 7938 w 7"/>
              <a:gd name="T13" fmla="*/ 1588 h 7"/>
              <a:gd name="T14" fmla="*/ 6350 w 7"/>
              <a:gd name="T15" fmla="*/ 0 h 7"/>
              <a:gd name="T16" fmla="*/ 4763 w 7"/>
              <a:gd name="T17" fmla="*/ 0 h 7"/>
              <a:gd name="T18" fmla="*/ 3175 w 7"/>
              <a:gd name="T19" fmla="*/ 0 h 7"/>
              <a:gd name="T20" fmla="*/ 1588 w 7"/>
              <a:gd name="T21" fmla="*/ 1588 h 7"/>
              <a:gd name="T22" fmla="*/ 0 w 7"/>
              <a:gd name="T23" fmla="*/ 3175 h 7"/>
              <a:gd name="T24" fmla="*/ 0 w 7"/>
              <a:gd name="T25" fmla="*/ 4763 h 7"/>
              <a:gd name="T26" fmla="*/ 0 w 7"/>
              <a:gd name="T27" fmla="*/ 6350 h 7"/>
              <a:gd name="T28" fmla="*/ 1588 w 7"/>
              <a:gd name="T29" fmla="*/ 9525 h 7"/>
              <a:gd name="T30" fmla="*/ 3175 w 7"/>
              <a:gd name="T31" fmla="*/ 11113 h 7"/>
              <a:gd name="T32" fmla="*/ 4763 w 7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4"/>
                </a:lnTo>
                <a:lnTo>
                  <a:pt x="7" y="3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8" name="Freeform 311"/>
          <p:cNvSpPr>
            <a:spLocks/>
          </p:cNvSpPr>
          <p:nvPr/>
        </p:nvSpPr>
        <p:spPr bwMode="auto">
          <a:xfrm>
            <a:off x="3192363" y="4054599"/>
            <a:ext cx="9525" cy="11113"/>
          </a:xfrm>
          <a:custGeom>
            <a:avLst/>
            <a:gdLst>
              <a:gd name="T0" fmla="*/ 6350 w 6"/>
              <a:gd name="T1" fmla="*/ 11113 h 7"/>
              <a:gd name="T2" fmla="*/ 7938 w 6"/>
              <a:gd name="T3" fmla="*/ 11113 h 7"/>
              <a:gd name="T4" fmla="*/ 9525 w 6"/>
              <a:gd name="T5" fmla="*/ 11113 h 7"/>
              <a:gd name="T6" fmla="*/ 9525 w 6"/>
              <a:gd name="T7" fmla="*/ 9525 h 7"/>
              <a:gd name="T8" fmla="*/ 9525 w 6"/>
              <a:gd name="T9" fmla="*/ 4763 h 7"/>
              <a:gd name="T10" fmla="*/ 9525 w 6"/>
              <a:gd name="T11" fmla="*/ 3175 h 7"/>
              <a:gd name="T12" fmla="*/ 9525 w 6"/>
              <a:gd name="T13" fmla="*/ 1588 h 7"/>
              <a:gd name="T14" fmla="*/ 7938 w 6"/>
              <a:gd name="T15" fmla="*/ 1588 h 7"/>
              <a:gd name="T16" fmla="*/ 6350 w 6"/>
              <a:gd name="T17" fmla="*/ 0 h 7"/>
              <a:gd name="T18" fmla="*/ 4763 w 6"/>
              <a:gd name="T19" fmla="*/ 1588 h 7"/>
              <a:gd name="T20" fmla="*/ 1588 w 6"/>
              <a:gd name="T21" fmla="*/ 1588 h 7"/>
              <a:gd name="T22" fmla="*/ 0 w 6"/>
              <a:gd name="T23" fmla="*/ 3175 h 7"/>
              <a:gd name="T24" fmla="*/ 0 w 6"/>
              <a:gd name="T25" fmla="*/ 4763 h 7"/>
              <a:gd name="T26" fmla="*/ 0 w 6"/>
              <a:gd name="T27" fmla="*/ 9525 h 7"/>
              <a:gd name="T28" fmla="*/ 1588 w 6"/>
              <a:gd name="T29" fmla="*/ 11113 h 7"/>
              <a:gd name="T30" fmla="*/ 4763 w 6"/>
              <a:gd name="T31" fmla="*/ 11113 h 7"/>
              <a:gd name="T32" fmla="*/ 6350 w 6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"/>
              <a:gd name="T52" fmla="*/ 0 h 7"/>
              <a:gd name="T53" fmla="*/ 6 w 6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" h="7">
                <a:moveTo>
                  <a:pt x="4" y="7"/>
                </a:moveTo>
                <a:lnTo>
                  <a:pt x="5" y="7"/>
                </a:lnTo>
                <a:lnTo>
                  <a:pt x="6" y="7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79" name="Freeform 312"/>
          <p:cNvSpPr>
            <a:spLocks/>
          </p:cNvSpPr>
          <p:nvPr/>
        </p:nvSpPr>
        <p:spPr bwMode="auto">
          <a:xfrm>
            <a:off x="3120925" y="3906962"/>
            <a:ext cx="28575" cy="147637"/>
          </a:xfrm>
          <a:custGeom>
            <a:avLst/>
            <a:gdLst>
              <a:gd name="T0" fmla="*/ 9525 w 18"/>
              <a:gd name="T1" fmla="*/ 3175 h 93"/>
              <a:gd name="T2" fmla="*/ 9525 w 18"/>
              <a:gd name="T3" fmla="*/ 6350 h 93"/>
              <a:gd name="T4" fmla="*/ 4762 w 18"/>
              <a:gd name="T5" fmla="*/ 14287 h 93"/>
              <a:gd name="T6" fmla="*/ 3175 w 18"/>
              <a:gd name="T7" fmla="*/ 26987 h 93"/>
              <a:gd name="T8" fmla="*/ 1588 w 18"/>
              <a:gd name="T9" fmla="*/ 46037 h 93"/>
              <a:gd name="T10" fmla="*/ 0 w 18"/>
              <a:gd name="T11" fmla="*/ 65087 h 93"/>
              <a:gd name="T12" fmla="*/ 0 w 18"/>
              <a:gd name="T13" fmla="*/ 92075 h 93"/>
              <a:gd name="T14" fmla="*/ 1588 w 18"/>
              <a:gd name="T15" fmla="*/ 117475 h 93"/>
              <a:gd name="T16" fmla="*/ 6350 w 18"/>
              <a:gd name="T17" fmla="*/ 147637 h 93"/>
              <a:gd name="T18" fmla="*/ 28575 w 18"/>
              <a:gd name="T19" fmla="*/ 147637 h 93"/>
              <a:gd name="T20" fmla="*/ 26988 w 18"/>
              <a:gd name="T21" fmla="*/ 141287 h 93"/>
              <a:gd name="T22" fmla="*/ 25400 w 18"/>
              <a:gd name="T23" fmla="*/ 130175 h 93"/>
              <a:gd name="T24" fmla="*/ 23812 w 18"/>
              <a:gd name="T25" fmla="*/ 112712 h 93"/>
              <a:gd name="T26" fmla="*/ 22225 w 18"/>
              <a:gd name="T27" fmla="*/ 92075 h 93"/>
              <a:gd name="T28" fmla="*/ 20637 w 18"/>
              <a:gd name="T29" fmla="*/ 68262 h 93"/>
              <a:gd name="T30" fmla="*/ 20637 w 18"/>
              <a:gd name="T31" fmla="*/ 42862 h 93"/>
              <a:gd name="T32" fmla="*/ 23812 w 18"/>
              <a:gd name="T33" fmla="*/ 20637 h 93"/>
              <a:gd name="T34" fmla="*/ 28575 w 18"/>
              <a:gd name="T35" fmla="*/ 3175 h 93"/>
              <a:gd name="T36" fmla="*/ 28575 w 18"/>
              <a:gd name="T37" fmla="*/ 3175 h 93"/>
              <a:gd name="T38" fmla="*/ 28575 w 18"/>
              <a:gd name="T39" fmla="*/ 0 h 93"/>
              <a:gd name="T40" fmla="*/ 28575 w 18"/>
              <a:gd name="T41" fmla="*/ 0 h 93"/>
              <a:gd name="T42" fmla="*/ 26988 w 18"/>
              <a:gd name="T43" fmla="*/ 0 h 93"/>
              <a:gd name="T44" fmla="*/ 25400 w 18"/>
              <a:gd name="T45" fmla="*/ 0 h 93"/>
              <a:gd name="T46" fmla="*/ 22225 w 18"/>
              <a:gd name="T47" fmla="*/ 0 h 93"/>
              <a:gd name="T48" fmla="*/ 15875 w 18"/>
              <a:gd name="T49" fmla="*/ 0 h 93"/>
              <a:gd name="T50" fmla="*/ 9525 w 18"/>
              <a:gd name="T51" fmla="*/ 3175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93"/>
              <a:gd name="T80" fmla="*/ 18 w 18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93">
                <a:moveTo>
                  <a:pt x="6" y="2"/>
                </a:moveTo>
                <a:lnTo>
                  <a:pt x="6" y="4"/>
                </a:lnTo>
                <a:lnTo>
                  <a:pt x="3" y="9"/>
                </a:lnTo>
                <a:lnTo>
                  <a:pt x="2" y="17"/>
                </a:lnTo>
                <a:lnTo>
                  <a:pt x="1" y="29"/>
                </a:lnTo>
                <a:lnTo>
                  <a:pt x="0" y="41"/>
                </a:lnTo>
                <a:lnTo>
                  <a:pt x="0" y="58"/>
                </a:lnTo>
                <a:lnTo>
                  <a:pt x="1" y="74"/>
                </a:lnTo>
                <a:lnTo>
                  <a:pt x="4" y="93"/>
                </a:lnTo>
                <a:lnTo>
                  <a:pt x="18" y="93"/>
                </a:lnTo>
                <a:lnTo>
                  <a:pt x="17" y="89"/>
                </a:lnTo>
                <a:lnTo>
                  <a:pt x="16" y="82"/>
                </a:lnTo>
                <a:lnTo>
                  <a:pt x="15" y="71"/>
                </a:lnTo>
                <a:lnTo>
                  <a:pt x="14" y="58"/>
                </a:lnTo>
                <a:lnTo>
                  <a:pt x="13" y="43"/>
                </a:lnTo>
                <a:lnTo>
                  <a:pt x="13" y="27"/>
                </a:lnTo>
                <a:lnTo>
                  <a:pt x="15" y="13"/>
                </a:lnTo>
                <a:lnTo>
                  <a:pt x="18" y="2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0" name="Freeform 313"/>
          <p:cNvSpPr>
            <a:spLocks/>
          </p:cNvSpPr>
          <p:nvPr/>
        </p:nvSpPr>
        <p:spPr bwMode="auto">
          <a:xfrm>
            <a:off x="3276500" y="3889499"/>
            <a:ext cx="42863" cy="165100"/>
          </a:xfrm>
          <a:custGeom>
            <a:avLst/>
            <a:gdLst>
              <a:gd name="T0" fmla="*/ 42863 w 27"/>
              <a:gd name="T1" fmla="*/ 0 h 104"/>
              <a:gd name="T2" fmla="*/ 39688 w 27"/>
              <a:gd name="T3" fmla="*/ 1588 h 104"/>
              <a:gd name="T4" fmla="*/ 38100 w 27"/>
              <a:gd name="T5" fmla="*/ 4763 h 104"/>
              <a:gd name="T6" fmla="*/ 34925 w 27"/>
              <a:gd name="T7" fmla="*/ 14288 h 104"/>
              <a:gd name="T8" fmla="*/ 31750 w 27"/>
              <a:gd name="T9" fmla="*/ 28575 h 104"/>
              <a:gd name="T10" fmla="*/ 26988 w 27"/>
              <a:gd name="T11" fmla="*/ 49212 h 104"/>
              <a:gd name="T12" fmla="*/ 25400 w 27"/>
              <a:gd name="T13" fmla="*/ 77788 h 104"/>
              <a:gd name="T14" fmla="*/ 26988 w 27"/>
              <a:gd name="T15" fmla="*/ 115888 h 104"/>
              <a:gd name="T16" fmla="*/ 31750 w 27"/>
              <a:gd name="T17" fmla="*/ 165100 h 104"/>
              <a:gd name="T18" fmla="*/ 6350 w 27"/>
              <a:gd name="T19" fmla="*/ 165100 h 104"/>
              <a:gd name="T20" fmla="*/ 6350 w 27"/>
              <a:gd name="T21" fmla="*/ 158750 h 104"/>
              <a:gd name="T22" fmla="*/ 4763 w 27"/>
              <a:gd name="T23" fmla="*/ 146050 h 104"/>
              <a:gd name="T24" fmla="*/ 3175 w 27"/>
              <a:gd name="T25" fmla="*/ 125413 h 104"/>
              <a:gd name="T26" fmla="*/ 1588 w 27"/>
              <a:gd name="T27" fmla="*/ 101600 h 104"/>
              <a:gd name="T28" fmla="*/ 0 w 27"/>
              <a:gd name="T29" fmla="*/ 74613 h 104"/>
              <a:gd name="T30" fmla="*/ 1588 w 27"/>
              <a:gd name="T31" fmla="*/ 47625 h 104"/>
              <a:gd name="T32" fmla="*/ 4763 w 27"/>
              <a:gd name="T33" fmla="*/ 22225 h 104"/>
              <a:gd name="T34" fmla="*/ 14288 w 27"/>
              <a:gd name="T35" fmla="*/ 0 h 104"/>
              <a:gd name="T36" fmla="*/ 42863 w 27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4"/>
              <a:gd name="T59" fmla="*/ 27 w 27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4">
                <a:moveTo>
                  <a:pt x="27" y="0"/>
                </a:moveTo>
                <a:lnTo>
                  <a:pt x="25" y="1"/>
                </a:lnTo>
                <a:lnTo>
                  <a:pt x="24" y="3"/>
                </a:lnTo>
                <a:lnTo>
                  <a:pt x="22" y="9"/>
                </a:lnTo>
                <a:lnTo>
                  <a:pt x="20" y="18"/>
                </a:lnTo>
                <a:lnTo>
                  <a:pt x="17" y="31"/>
                </a:lnTo>
                <a:lnTo>
                  <a:pt x="16" y="49"/>
                </a:lnTo>
                <a:lnTo>
                  <a:pt x="17" y="73"/>
                </a:lnTo>
                <a:lnTo>
                  <a:pt x="20" y="104"/>
                </a:lnTo>
                <a:lnTo>
                  <a:pt x="4" y="104"/>
                </a:lnTo>
                <a:lnTo>
                  <a:pt x="4" y="100"/>
                </a:lnTo>
                <a:lnTo>
                  <a:pt x="3" y="92"/>
                </a:lnTo>
                <a:lnTo>
                  <a:pt x="2" y="79"/>
                </a:lnTo>
                <a:lnTo>
                  <a:pt x="1" y="64"/>
                </a:lnTo>
                <a:lnTo>
                  <a:pt x="0" y="47"/>
                </a:lnTo>
                <a:lnTo>
                  <a:pt x="1" y="30"/>
                </a:lnTo>
                <a:lnTo>
                  <a:pt x="3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1" name="Freeform 314"/>
          <p:cNvSpPr>
            <a:spLocks/>
          </p:cNvSpPr>
          <p:nvPr/>
        </p:nvSpPr>
        <p:spPr bwMode="auto">
          <a:xfrm>
            <a:off x="3120925" y="3914899"/>
            <a:ext cx="26988" cy="130175"/>
          </a:xfrm>
          <a:custGeom>
            <a:avLst/>
            <a:gdLst>
              <a:gd name="T0" fmla="*/ 9525 w 17"/>
              <a:gd name="T1" fmla="*/ 3175 h 82"/>
              <a:gd name="T2" fmla="*/ 9525 w 17"/>
              <a:gd name="T3" fmla="*/ 6350 h 82"/>
              <a:gd name="T4" fmla="*/ 6350 w 17"/>
              <a:gd name="T5" fmla="*/ 12700 h 82"/>
              <a:gd name="T6" fmla="*/ 3175 w 17"/>
              <a:gd name="T7" fmla="*/ 23812 h 82"/>
              <a:gd name="T8" fmla="*/ 1588 w 17"/>
              <a:gd name="T9" fmla="*/ 41275 h 82"/>
              <a:gd name="T10" fmla="*/ 0 w 17"/>
              <a:gd name="T11" fmla="*/ 60325 h 82"/>
              <a:gd name="T12" fmla="*/ 1588 w 17"/>
              <a:gd name="T13" fmla="*/ 79375 h 82"/>
              <a:gd name="T14" fmla="*/ 3175 w 17"/>
              <a:gd name="T15" fmla="*/ 104775 h 82"/>
              <a:gd name="T16" fmla="*/ 6350 w 17"/>
              <a:gd name="T17" fmla="*/ 130175 h 82"/>
              <a:gd name="T18" fmla="*/ 25400 w 17"/>
              <a:gd name="T19" fmla="*/ 128588 h 82"/>
              <a:gd name="T20" fmla="*/ 25400 w 17"/>
              <a:gd name="T21" fmla="*/ 123825 h 82"/>
              <a:gd name="T22" fmla="*/ 23813 w 17"/>
              <a:gd name="T23" fmla="*/ 115888 h 82"/>
              <a:gd name="T24" fmla="*/ 22225 w 17"/>
              <a:gd name="T25" fmla="*/ 98425 h 82"/>
              <a:gd name="T26" fmla="*/ 20638 w 17"/>
              <a:gd name="T27" fmla="*/ 79375 h 82"/>
              <a:gd name="T28" fmla="*/ 17463 w 17"/>
              <a:gd name="T29" fmla="*/ 60325 h 82"/>
              <a:gd name="T30" fmla="*/ 17463 w 17"/>
              <a:gd name="T31" fmla="*/ 39687 h 82"/>
              <a:gd name="T32" fmla="*/ 22225 w 17"/>
              <a:gd name="T33" fmla="*/ 19050 h 82"/>
              <a:gd name="T34" fmla="*/ 26988 w 17"/>
              <a:gd name="T35" fmla="*/ 1588 h 82"/>
              <a:gd name="T36" fmla="*/ 26988 w 17"/>
              <a:gd name="T37" fmla="*/ 1588 h 82"/>
              <a:gd name="T38" fmla="*/ 26988 w 17"/>
              <a:gd name="T39" fmla="*/ 1588 h 82"/>
              <a:gd name="T40" fmla="*/ 26988 w 17"/>
              <a:gd name="T41" fmla="*/ 1588 h 82"/>
              <a:gd name="T42" fmla="*/ 25400 w 17"/>
              <a:gd name="T43" fmla="*/ 0 h 82"/>
              <a:gd name="T44" fmla="*/ 23813 w 17"/>
              <a:gd name="T45" fmla="*/ 0 h 82"/>
              <a:gd name="T46" fmla="*/ 20638 w 17"/>
              <a:gd name="T47" fmla="*/ 1588 h 82"/>
              <a:gd name="T48" fmla="*/ 14288 w 17"/>
              <a:gd name="T49" fmla="*/ 1588 h 82"/>
              <a:gd name="T50" fmla="*/ 9525 w 17"/>
              <a:gd name="T51" fmla="*/ 3175 h 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"/>
              <a:gd name="T79" fmla="*/ 0 h 82"/>
              <a:gd name="T80" fmla="*/ 17 w 17"/>
              <a:gd name="T81" fmla="*/ 82 h 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" h="82">
                <a:moveTo>
                  <a:pt x="6" y="2"/>
                </a:moveTo>
                <a:lnTo>
                  <a:pt x="6" y="4"/>
                </a:lnTo>
                <a:lnTo>
                  <a:pt x="4" y="8"/>
                </a:lnTo>
                <a:lnTo>
                  <a:pt x="2" y="15"/>
                </a:lnTo>
                <a:lnTo>
                  <a:pt x="1" y="26"/>
                </a:lnTo>
                <a:lnTo>
                  <a:pt x="0" y="38"/>
                </a:lnTo>
                <a:lnTo>
                  <a:pt x="1" y="50"/>
                </a:lnTo>
                <a:lnTo>
                  <a:pt x="2" y="66"/>
                </a:lnTo>
                <a:lnTo>
                  <a:pt x="4" y="82"/>
                </a:lnTo>
                <a:lnTo>
                  <a:pt x="16" y="81"/>
                </a:lnTo>
                <a:lnTo>
                  <a:pt x="16" y="78"/>
                </a:lnTo>
                <a:lnTo>
                  <a:pt x="15" y="73"/>
                </a:lnTo>
                <a:lnTo>
                  <a:pt x="14" y="62"/>
                </a:lnTo>
                <a:lnTo>
                  <a:pt x="13" y="50"/>
                </a:lnTo>
                <a:lnTo>
                  <a:pt x="11" y="38"/>
                </a:lnTo>
                <a:lnTo>
                  <a:pt x="11" y="25"/>
                </a:lnTo>
                <a:lnTo>
                  <a:pt x="14" y="12"/>
                </a:lnTo>
                <a:lnTo>
                  <a:pt x="17" y="1"/>
                </a:lnTo>
                <a:lnTo>
                  <a:pt x="16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2" name="Freeform 315"/>
          <p:cNvSpPr>
            <a:spLocks/>
          </p:cNvSpPr>
          <p:nvPr/>
        </p:nvSpPr>
        <p:spPr bwMode="auto">
          <a:xfrm>
            <a:off x="3122513" y="3924424"/>
            <a:ext cx="22225" cy="109538"/>
          </a:xfrm>
          <a:custGeom>
            <a:avLst/>
            <a:gdLst>
              <a:gd name="T0" fmla="*/ 7938 w 14"/>
              <a:gd name="T1" fmla="*/ 1588 h 69"/>
              <a:gd name="T2" fmla="*/ 7938 w 14"/>
              <a:gd name="T3" fmla="*/ 3175 h 69"/>
              <a:gd name="T4" fmla="*/ 4763 w 14"/>
              <a:gd name="T5" fmla="*/ 11113 h 69"/>
              <a:gd name="T6" fmla="*/ 3175 w 14"/>
              <a:gd name="T7" fmla="*/ 20638 h 69"/>
              <a:gd name="T8" fmla="*/ 1588 w 14"/>
              <a:gd name="T9" fmla="*/ 33338 h 69"/>
              <a:gd name="T10" fmla="*/ 0 w 14"/>
              <a:gd name="T11" fmla="*/ 50800 h 69"/>
              <a:gd name="T12" fmla="*/ 0 w 14"/>
              <a:gd name="T13" fmla="*/ 68263 h 69"/>
              <a:gd name="T14" fmla="*/ 1588 w 14"/>
              <a:gd name="T15" fmla="*/ 88900 h 69"/>
              <a:gd name="T16" fmla="*/ 4763 w 14"/>
              <a:gd name="T17" fmla="*/ 109538 h 69"/>
              <a:gd name="T18" fmla="*/ 22225 w 14"/>
              <a:gd name="T19" fmla="*/ 109538 h 69"/>
              <a:gd name="T20" fmla="*/ 20638 w 14"/>
              <a:gd name="T21" fmla="*/ 106363 h 69"/>
              <a:gd name="T22" fmla="*/ 20638 w 14"/>
              <a:gd name="T23" fmla="*/ 96838 h 69"/>
              <a:gd name="T24" fmla="*/ 19050 w 14"/>
              <a:gd name="T25" fmla="*/ 84138 h 69"/>
              <a:gd name="T26" fmla="*/ 15875 w 14"/>
              <a:gd name="T27" fmla="*/ 68263 h 69"/>
              <a:gd name="T28" fmla="*/ 14288 w 14"/>
              <a:gd name="T29" fmla="*/ 50800 h 69"/>
              <a:gd name="T30" fmla="*/ 14288 w 14"/>
              <a:gd name="T31" fmla="*/ 31750 h 69"/>
              <a:gd name="T32" fmla="*/ 19050 w 14"/>
              <a:gd name="T33" fmla="*/ 14288 h 69"/>
              <a:gd name="T34" fmla="*/ 22225 w 14"/>
              <a:gd name="T35" fmla="*/ 1588 h 69"/>
              <a:gd name="T36" fmla="*/ 22225 w 14"/>
              <a:gd name="T37" fmla="*/ 1588 h 69"/>
              <a:gd name="T38" fmla="*/ 22225 w 14"/>
              <a:gd name="T39" fmla="*/ 1588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5875 w 14"/>
              <a:gd name="T47" fmla="*/ 0 h 69"/>
              <a:gd name="T48" fmla="*/ 12700 w 14"/>
              <a:gd name="T49" fmla="*/ 1588 h 69"/>
              <a:gd name="T50" fmla="*/ 7938 w 14"/>
              <a:gd name="T51" fmla="*/ 1588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1"/>
                </a:moveTo>
                <a:lnTo>
                  <a:pt x="5" y="2"/>
                </a:lnTo>
                <a:lnTo>
                  <a:pt x="3" y="7"/>
                </a:lnTo>
                <a:lnTo>
                  <a:pt x="2" y="13"/>
                </a:lnTo>
                <a:lnTo>
                  <a:pt x="1" y="21"/>
                </a:lnTo>
                <a:lnTo>
                  <a:pt x="0" y="32"/>
                </a:lnTo>
                <a:lnTo>
                  <a:pt x="0" y="43"/>
                </a:lnTo>
                <a:lnTo>
                  <a:pt x="1" y="56"/>
                </a:lnTo>
                <a:lnTo>
                  <a:pt x="3" y="69"/>
                </a:lnTo>
                <a:lnTo>
                  <a:pt x="14" y="69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0" y="43"/>
                </a:lnTo>
                <a:lnTo>
                  <a:pt x="9" y="32"/>
                </a:lnTo>
                <a:lnTo>
                  <a:pt x="9" y="20"/>
                </a:lnTo>
                <a:lnTo>
                  <a:pt x="12" y="9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1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3" name="Freeform 316"/>
          <p:cNvSpPr>
            <a:spLocks/>
          </p:cNvSpPr>
          <p:nvPr/>
        </p:nvSpPr>
        <p:spPr bwMode="auto">
          <a:xfrm>
            <a:off x="3124100" y="3933949"/>
            <a:ext cx="19050" cy="90488"/>
          </a:xfrm>
          <a:custGeom>
            <a:avLst/>
            <a:gdLst>
              <a:gd name="T0" fmla="*/ 6350 w 12"/>
              <a:gd name="T1" fmla="*/ 1588 h 57"/>
              <a:gd name="T2" fmla="*/ 3175 w 12"/>
              <a:gd name="T3" fmla="*/ 3175 h 57"/>
              <a:gd name="T4" fmla="*/ 3175 w 12"/>
              <a:gd name="T5" fmla="*/ 7938 h 57"/>
              <a:gd name="T6" fmla="*/ 1588 w 12"/>
              <a:gd name="T7" fmla="*/ 15875 h 57"/>
              <a:gd name="T8" fmla="*/ 0 w 12"/>
              <a:gd name="T9" fmla="*/ 26988 h 57"/>
              <a:gd name="T10" fmla="*/ 0 w 12"/>
              <a:gd name="T11" fmla="*/ 41275 h 57"/>
              <a:gd name="T12" fmla="*/ 0 w 12"/>
              <a:gd name="T13" fmla="*/ 55563 h 57"/>
              <a:gd name="T14" fmla="*/ 1588 w 12"/>
              <a:gd name="T15" fmla="*/ 71438 h 57"/>
              <a:gd name="T16" fmla="*/ 3175 w 12"/>
              <a:gd name="T17" fmla="*/ 90488 h 57"/>
              <a:gd name="T18" fmla="*/ 17463 w 12"/>
              <a:gd name="T19" fmla="*/ 88900 h 57"/>
              <a:gd name="T20" fmla="*/ 17463 w 12"/>
              <a:gd name="T21" fmla="*/ 87313 h 57"/>
              <a:gd name="T22" fmla="*/ 14288 w 12"/>
              <a:gd name="T23" fmla="*/ 79375 h 57"/>
              <a:gd name="T24" fmla="*/ 14288 w 12"/>
              <a:gd name="T25" fmla="*/ 68263 h 57"/>
              <a:gd name="T26" fmla="*/ 12700 w 12"/>
              <a:gd name="T27" fmla="*/ 55563 h 57"/>
              <a:gd name="T28" fmla="*/ 11112 w 12"/>
              <a:gd name="T29" fmla="*/ 41275 h 57"/>
              <a:gd name="T30" fmla="*/ 12700 w 12"/>
              <a:gd name="T31" fmla="*/ 25400 h 57"/>
              <a:gd name="T32" fmla="*/ 14288 w 12"/>
              <a:gd name="T33" fmla="*/ 12700 h 57"/>
              <a:gd name="T34" fmla="*/ 19050 w 12"/>
              <a:gd name="T35" fmla="*/ 0 h 57"/>
              <a:gd name="T36" fmla="*/ 19050 w 12"/>
              <a:gd name="T37" fmla="*/ 0 h 57"/>
              <a:gd name="T38" fmla="*/ 19050 w 12"/>
              <a:gd name="T39" fmla="*/ 0 h 57"/>
              <a:gd name="T40" fmla="*/ 19050 w 12"/>
              <a:gd name="T41" fmla="*/ 0 h 57"/>
              <a:gd name="T42" fmla="*/ 17463 w 12"/>
              <a:gd name="T43" fmla="*/ 0 h 57"/>
              <a:gd name="T44" fmla="*/ 14288 w 12"/>
              <a:gd name="T45" fmla="*/ 0 h 57"/>
              <a:gd name="T46" fmla="*/ 12700 w 12"/>
              <a:gd name="T47" fmla="*/ 0 h 57"/>
              <a:gd name="T48" fmla="*/ 9525 w 12"/>
              <a:gd name="T49" fmla="*/ 0 h 57"/>
              <a:gd name="T50" fmla="*/ 6350 w 12"/>
              <a:gd name="T51" fmla="*/ 1588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7"/>
              <a:gd name="T80" fmla="*/ 12 w 1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7">
                <a:moveTo>
                  <a:pt x="4" y="1"/>
                </a:moveTo>
                <a:lnTo>
                  <a:pt x="2" y="2"/>
                </a:lnTo>
                <a:lnTo>
                  <a:pt x="2" y="5"/>
                </a:lnTo>
                <a:lnTo>
                  <a:pt x="1" y="10"/>
                </a:lnTo>
                <a:lnTo>
                  <a:pt x="0" y="17"/>
                </a:lnTo>
                <a:lnTo>
                  <a:pt x="0" y="26"/>
                </a:lnTo>
                <a:lnTo>
                  <a:pt x="0" y="35"/>
                </a:lnTo>
                <a:lnTo>
                  <a:pt x="1" y="45"/>
                </a:lnTo>
                <a:lnTo>
                  <a:pt x="2" y="57"/>
                </a:lnTo>
                <a:lnTo>
                  <a:pt x="11" y="56"/>
                </a:lnTo>
                <a:lnTo>
                  <a:pt x="11" y="55"/>
                </a:lnTo>
                <a:lnTo>
                  <a:pt x="9" y="50"/>
                </a:lnTo>
                <a:lnTo>
                  <a:pt x="9" y="43"/>
                </a:lnTo>
                <a:lnTo>
                  <a:pt x="8" y="35"/>
                </a:lnTo>
                <a:lnTo>
                  <a:pt x="7" y="26"/>
                </a:lnTo>
                <a:lnTo>
                  <a:pt x="8" y="16"/>
                </a:lnTo>
                <a:lnTo>
                  <a:pt x="9" y="8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4" name="Freeform 317"/>
          <p:cNvSpPr>
            <a:spLocks/>
          </p:cNvSpPr>
          <p:nvPr/>
        </p:nvSpPr>
        <p:spPr bwMode="auto">
          <a:xfrm>
            <a:off x="3124100" y="3941887"/>
            <a:ext cx="14288" cy="71437"/>
          </a:xfrm>
          <a:custGeom>
            <a:avLst/>
            <a:gdLst>
              <a:gd name="T0" fmla="*/ 6350 w 9"/>
              <a:gd name="T1" fmla="*/ 1587 h 45"/>
              <a:gd name="T2" fmla="*/ 3175 w 9"/>
              <a:gd name="T3" fmla="*/ 3175 h 45"/>
              <a:gd name="T4" fmla="*/ 3175 w 9"/>
              <a:gd name="T5" fmla="*/ 6350 h 45"/>
              <a:gd name="T6" fmla="*/ 1588 w 9"/>
              <a:gd name="T7" fmla="*/ 14287 h 45"/>
              <a:gd name="T8" fmla="*/ 1588 w 9"/>
              <a:gd name="T9" fmla="*/ 22225 h 45"/>
              <a:gd name="T10" fmla="*/ 0 w 9"/>
              <a:gd name="T11" fmla="*/ 33337 h 45"/>
              <a:gd name="T12" fmla="*/ 0 w 9"/>
              <a:gd name="T13" fmla="*/ 44450 h 45"/>
              <a:gd name="T14" fmla="*/ 1588 w 9"/>
              <a:gd name="T15" fmla="*/ 58737 h 45"/>
              <a:gd name="T16" fmla="*/ 3175 w 9"/>
              <a:gd name="T17" fmla="*/ 71437 h 45"/>
              <a:gd name="T18" fmla="*/ 14288 w 9"/>
              <a:gd name="T19" fmla="*/ 71437 h 45"/>
              <a:gd name="T20" fmla="*/ 14288 w 9"/>
              <a:gd name="T21" fmla="*/ 69850 h 45"/>
              <a:gd name="T22" fmla="*/ 12700 w 9"/>
              <a:gd name="T23" fmla="*/ 63500 h 45"/>
              <a:gd name="T24" fmla="*/ 11113 w 9"/>
              <a:gd name="T25" fmla="*/ 55562 h 45"/>
              <a:gd name="T26" fmla="*/ 11113 w 9"/>
              <a:gd name="T27" fmla="*/ 44450 h 45"/>
              <a:gd name="T28" fmla="*/ 9525 w 9"/>
              <a:gd name="T29" fmla="*/ 33337 h 45"/>
              <a:gd name="T30" fmla="*/ 11113 w 9"/>
              <a:gd name="T31" fmla="*/ 22225 h 45"/>
              <a:gd name="T32" fmla="*/ 11113 w 9"/>
              <a:gd name="T33" fmla="*/ 11112 h 45"/>
              <a:gd name="T34" fmla="*/ 14288 w 9"/>
              <a:gd name="T35" fmla="*/ 1587 h 45"/>
              <a:gd name="T36" fmla="*/ 14288 w 9"/>
              <a:gd name="T37" fmla="*/ 1587 h 45"/>
              <a:gd name="T38" fmla="*/ 14288 w 9"/>
              <a:gd name="T39" fmla="*/ 1587 h 45"/>
              <a:gd name="T40" fmla="*/ 14288 w 9"/>
              <a:gd name="T41" fmla="*/ 1587 h 45"/>
              <a:gd name="T42" fmla="*/ 14288 w 9"/>
              <a:gd name="T43" fmla="*/ 0 h 45"/>
              <a:gd name="T44" fmla="*/ 12700 w 9"/>
              <a:gd name="T45" fmla="*/ 0 h 45"/>
              <a:gd name="T46" fmla="*/ 11113 w 9"/>
              <a:gd name="T47" fmla="*/ 1587 h 45"/>
              <a:gd name="T48" fmla="*/ 9525 w 9"/>
              <a:gd name="T49" fmla="*/ 1587 h 45"/>
              <a:gd name="T50" fmla="*/ 6350 w 9"/>
              <a:gd name="T51" fmla="*/ 1587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"/>
              <a:gd name="T79" fmla="*/ 0 h 45"/>
              <a:gd name="T80" fmla="*/ 9 w 9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" h="45">
                <a:moveTo>
                  <a:pt x="4" y="1"/>
                </a:moveTo>
                <a:lnTo>
                  <a:pt x="2" y="2"/>
                </a:lnTo>
                <a:lnTo>
                  <a:pt x="2" y="4"/>
                </a:lnTo>
                <a:lnTo>
                  <a:pt x="1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1" y="37"/>
                </a:lnTo>
                <a:lnTo>
                  <a:pt x="2" y="45"/>
                </a:lnTo>
                <a:lnTo>
                  <a:pt x="9" y="45"/>
                </a:lnTo>
                <a:lnTo>
                  <a:pt x="9" y="44"/>
                </a:lnTo>
                <a:lnTo>
                  <a:pt x="8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9" y="1"/>
                </a:lnTo>
                <a:lnTo>
                  <a:pt x="9" y="0"/>
                </a:lnTo>
                <a:lnTo>
                  <a:pt x="8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5" name="Freeform 318"/>
          <p:cNvSpPr>
            <a:spLocks/>
          </p:cNvSpPr>
          <p:nvPr/>
        </p:nvSpPr>
        <p:spPr bwMode="auto">
          <a:xfrm>
            <a:off x="3125688" y="3949824"/>
            <a:ext cx="11112" cy="53975"/>
          </a:xfrm>
          <a:custGeom>
            <a:avLst/>
            <a:gdLst>
              <a:gd name="T0" fmla="*/ 4762 w 7"/>
              <a:gd name="T1" fmla="*/ 3175 h 34"/>
              <a:gd name="T2" fmla="*/ 1587 w 7"/>
              <a:gd name="T3" fmla="*/ 3175 h 34"/>
              <a:gd name="T4" fmla="*/ 1587 w 7"/>
              <a:gd name="T5" fmla="*/ 6350 h 34"/>
              <a:gd name="T6" fmla="*/ 0 w 7"/>
              <a:gd name="T7" fmla="*/ 9525 h 34"/>
              <a:gd name="T8" fmla="*/ 0 w 7"/>
              <a:gd name="T9" fmla="*/ 17462 h 34"/>
              <a:gd name="T10" fmla="*/ 0 w 7"/>
              <a:gd name="T11" fmla="*/ 25400 h 34"/>
              <a:gd name="T12" fmla="*/ 0 w 7"/>
              <a:gd name="T13" fmla="*/ 33337 h 34"/>
              <a:gd name="T14" fmla="*/ 0 w 7"/>
              <a:gd name="T15" fmla="*/ 42862 h 34"/>
              <a:gd name="T16" fmla="*/ 1587 w 7"/>
              <a:gd name="T17" fmla="*/ 53975 h 34"/>
              <a:gd name="T18" fmla="*/ 9525 w 7"/>
              <a:gd name="T19" fmla="*/ 53975 h 34"/>
              <a:gd name="T20" fmla="*/ 9525 w 7"/>
              <a:gd name="T21" fmla="*/ 52388 h 34"/>
              <a:gd name="T22" fmla="*/ 9525 w 7"/>
              <a:gd name="T23" fmla="*/ 47625 h 34"/>
              <a:gd name="T24" fmla="*/ 7937 w 7"/>
              <a:gd name="T25" fmla="*/ 41275 h 34"/>
              <a:gd name="T26" fmla="*/ 7937 w 7"/>
              <a:gd name="T27" fmla="*/ 33337 h 34"/>
              <a:gd name="T28" fmla="*/ 7937 w 7"/>
              <a:gd name="T29" fmla="*/ 25400 h 34"/>
              <a:gd name="T30" fmla="*/ 7937 w 7"/>
              <a:gd name="T31" fmla="*/ 17462 h 34"/>
              <a:gd name="T32" fmla="*/ 7937 w 7"/>
              <a:gd name="T33" fmla="*/ 7937 h 34"/>
              <a:gd name="T34" fmla="*/ 11112 w 7"/>
              <a:gd name="T35" fmla="*/ 3175 h 34"/>
              <a:gd name="T36" fmla="*/ 11112 w 7"/>
              <a:gd name="T37" fmla="*/ 3175 h 34"/>
              <a:gd name="T38" fmla="*/ 11112 w 7"/>
              <a:gd name="T39" fmla="*/ 0 h 34"/>
              <a:gd name="T40" fmla="*/ 9525 w 7"/>
              <a:gd name="T41" fmla="*/ 0 h 34"/>
              <a:gd name="T42" fmla="*/ 9525 w 7"/>
              <a:gd name="T43" fmla="*/ 0 h 34"/>
              <a:gd name="T44" fmla="*/ 9525 w 7"/>
              <a:gd name="T45" fmla="*/ 0 h 34"/>
              <a:gd name="T46" fmla="*/ 7937 w 7"/>
              <a:gd name="T47" fmla="*/ 0 h 34"/>
              <a:gd name="T48" fmla="*/ 6350 w 7"/>
              <a:gd name="T49" fmla="*/ 0 h 34"/>
              <a:gd name="T50" fmla="*/ 4762 w 7"/>
              <a:gd name="T51" fmla="*/ 3175 h 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4"/>
              <a:gd name="T80" fmla="*/ 7 w 7"/>
              <a:gd name="T81" fmla="*/ 34 h 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4">
                <a:moveTo>
                  <a:pt x="3" y="2"/>
                </a:moveTo>
                <a:lnTo>
                  <a:pt x="1" y="2"/>
                </a:lnTo>
                <a:lnTo>
                  <a:pt x="1" y="4"/>
                </a:ln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0" y="27"/>
                </a:lnTo>
                <a:lnTo>
                  <a:pt x="1" y="34"/>
                </a:lnTo>
                <a:lnTo>
                  <a:pt x="6" y="34"/>
                </a:lnTo>
                <a:lnTo>
                  <a:pt x="6" y="33"/>
                </a:lnTo>
                <a:lnTo>
                  <a:pt x="6" y="30"/>
                </a:lnTo>
                <a:lnTo>
                  <a:pt x="5" y="26"/>
                </a:lnTo>
                <a:lnTo>
                  <a:pt x="5" y="21"/>
                </a:lnTo>
                <a:lnTo>
                  <a:pt x="5" y="16"/>
                </a:lnTo>
                <a:lnTo>
                  <a:pt x="5" y="11"/>
                </a:lnTo>
                <a:lnTo>
                  <a:pt x="5" y="5"/>
                </a:lnTo>
                <a:lnTo>
                  <a:pt x="7" y="2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2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6" name="Freeform 319"/>
          <p:cNvSpPr>
            <a:spLocks/>
          </p:cNvSpPr>
          <p:nvPr/>
        </p:nvSpPr>
        <p:spPr bwMode="auto">
          <a:xfrm>
            <a:off x="3278088" y="3899024"/>
            <a:ext cx="36512" cy="144463"/>
          </a:xfrm>
          <a:custGeom>
            <a:avLst/>
            <a:gdLst>
              <a:gd name="T0" fmla="*/ 36512 w 23"/>
              <a:gd name="T1" fmla="*/ 1588 h 91"/>
              <a:gd name="T2" fmla="*/ 34925 w 23"/>
              <a:gd name="T3" fmla="*/ 1588 h 91"/>
              <a:gd name="T4" fmla="*/ 33337 w 23"/>
              <a:gd name="T5" fmla="*/ 4763 h 91"/>
              <a:gd name="T6" fmla="*/ 30162 w 23"/>
              <a:gd name="T7" fmla="*/ 12700 h 91"/>
              <a:gd name="T8" fmla="*/ 25400 w 23"/>
              <a:gd name="T9" fmla="*/ 25400 h 91"/>
              <a:gd name="T10" fmla="*/ 23812 w 23"/>
              <a:gd name="T11" fmla="*/ 44450 h 91"/>
              <a:gd name="T12" fmla="*/ 22225 w 23"/>
              <a:gd name="T13" fmla="*/ 68263 h 91"/>
              <a:gd name="T14" fmla="*/ 23812 w 23"/>
              <a:gd name="T15" fmla="*/ 101600 h 91"/>
              <a:gd name="T16" fmla="*/ 26987 w 23"/>
              <a:gd name="T17" fmla="*/ 144463 h 91"/>
              <a:gd name="T18" fmla="*/ 7937 w 23"/>
              <a:gd name="T19" fmla="*/ 144463 h 91"/>
              <a:gd name="T20" fmla="*/ 4762 w 23"/>
              <a:gd name="T21" fmla="*/ 138113 h 91"/>
              <a:gd name="T22" fmla="*/ 3175 w 23"/>
              <a:gd name="T23" fmla="*/ 127000 h 91"/>
              <a:gd name="T24" fmla="*/ 1587 w 23"/>
              <a:gd name="T25" fmla="*/ 111125 h 91"/>
              <a:gd name="T26" fmla="*/ 0 w 23"/>
              <a:gd name="T27" fmla="*/ 88900 h 91"/>
              <a:gd name="T28" fmla="*/ 0 w 23"/>
              <a:gd name="T29" fmla="*/ 66675 h 91"/>
              <a:gd name="T30" fmla="*/ 1587 w 23"/>
              <a:gd name="T31" fmla="*/ 42863 h 91"/>
              <a:gd name="T32" fmla="*/ 4762 w 23"/>
              <a:gd name="T33" fmla="*/ 19050 h 91"/>
              <a:gd name="T34" fmla="*/ 11112 w 23"/>
              <a:gd name="T35" fmla="*/ 0 h 91"/>
              <a:gd name="T36" fmla="*/ 36512 w 23"/>
              <a:gd name="T37" fmla="*/ 1588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91"/>
              <a:gd name="T59" fmla="*/ 23 w 23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91">
                <a:moveTo>
                  <a:pt x="23" y="1"/>
                </a:moveTo>
                <a:lnTo>
                  <a:pt x="22" y="1"/>
                </a:lnTo>
                <a:lnTo>
                  <a:pt x="21" y="3"/>
                </a:lnTo>
                <a:lnTo>
                  <a:pt x="19" y="8"/>
                </a:lnTo>
                <a:lnTo>
                  <a:pt x="16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7" y="91"/>
                </a:lnTo>
                <a:lnTo>
                  <a:pt x="5" y="91"/>
                </a:lnTo>
                <a:lnTo>
                  <a:pt x="3" y="87"/>
                </a:lnTo>
                <a:lnTo>
                  <a:pt x="2" y="80"/>
                </a:lnTo>
                <a:lnTo>
                  <a:pt x="1" y="70"/>
                </a:lnTo>
                <a:lnTo>
                  <a:pt x="0" y="56"/>
                </a:lnTo>
                <a:lnTo>
                  <a:pt x="0" y="42"/>
                </a:lnTo>
                <a:lnTo>
                  <a:pt x="1" y="27"/>
                </a:lnTo>
                <a:lnTo>
                  <a:pt x="3" y="12"/>
                </a:lnTo>
                <a:lnTo>
                  <a:pt x="7" y="0"/>
                </a:lnTo>
                <a:lnTo>
                  <a:pt x="23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7" name="Freeform 320"/>
          <p:cNvSpPr>
            <a:spLocks/>
          </p:cNvSpPr>
          <p:nvPr/>
        </p:nvSpPr>
        <p:spPr bwMode="auto">
          <a:xfrm>
            <a:off x="3279675" y="3910137"/>
            <a:ext cx="30163" cy="122237"/>
          </a:xfrm>
          <a:custGeom>
            <a:avLst/>
            <a:gdLst>
              <a:gd name="T0" fmla="*/ 30163 w 19"/>
              <a:gd name="T1" fmla="*/ 0 h 77"/>
              <a:gd name="T2" fmla="*/ 30163 w 19"/>
              <a:gd name="T3" fmla="*/ 1587 h 77"/>
              <a:gd name="T4" fmla="*/ 28575 w 19"/>
              <a:gd name="T5" fmla="*/ 3175 h 77"/>
              <a:gd name="T6" fmla="*/ 25400 w 19"/>
              <a:gd name="T7" fmla="*/ 11112 h 77"/>
              <a:gd name="T8" fmla="*/ 22225 w 19"/>
              <a:gd name="T9" fmla="*/ 19050 h 77"/>
              <a:gd name="T10" fmla="*/ 20638 w 19"/>
              <a:gd name="T11" fmla="*/ 36512 h 77"/>
              <a:gd name="T12" fmla="*/ 19050 w 19"/>
              <a:gd name="T13" fmla="*/ 57150 h 77"/>
              <a:gd name="T14" fmla="*/ 20638 w 19"/>
              <a:gd name="T15" fmla="*/ 84137 h 77"/>
              <a:gd name="T16" fmla="*/ 22225 w 19"/>
              <a:gd name="T17" fmla="*/ 122237 h 77"/>
              <a:gd name="T18" fmla="*/ 6350 w 19"/>
              <a:gd name="T19" fmla="*/ 122237 h 77"/>
              <a:gd name="T20" fmla="*/ 6350 w 19"/>
              <a:gd name="T21" fmla="*/ 117475 h 77"/>
              <a:gd name="T22" fmla="*/ 3175 w 19"/>
              <a:gd name="T23" fmla="*/ 109537 h 77"/>
              <a:gd name="T24" fmla="*/ 1588 w 19"/>
              <a:gd name="T25" fmla="*/ 93662 h 77"/>
              <a:gd name="T26" fmla="*/ 0 w 19"/>
              <a:gd name="T27" fmla="*/ 76200 h 77"/>
              <a:gd name="T28" fmla="*/ 0 w 19"/>
              <a:gd name="T29" fmla="*/ 55562 h 77"/>
              <a:gd name="T30" fmla="*/ 0 w 19"/>
              <a:gd name="T31" fmla="*/ 34925 h 77"/>
              <a:gd name="T32" fmla="*/ 3175 w 19"/>
              <a:gd name="T33" fmla="*/ 15875 h 77"/>
              <a:gd name="T34" fmla="*/ 9525 w 19"/>
              <a:gd name="T35" fmla="*/ 0 h 77"/>
              <a:gd name="T36" fmla="*/ 30163 w 19"/>
              <a:gd name="T37" fmla="*/ 0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7"/>
              <a:gd name="T59" fmla="*/ 19 w 19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7">
                <a:moveTo>
                  <a:pt x="19" y="0"/>
                </a:moveTo>
                <a:lnTo>
                  <a:pt x="19" y="1"/>
                </a:lnTo>
                <a:lnTo>
                  <a:pt x="18" y="2"/>
                </a:lnTo>
                <a:lnTo>
                  <a:pt x="16" y="7"/>
                </a:lnTo>
                <a:lnTo>
                  <a:pt x="14" y="12"/>
                </a:lnTo>
                <a:lnTo>
                  <a:pt x="13" y="23"/>
                </a:lnTo>
                <a:lnTo>
                  <a:pt x="12" y="36"/>
                </a:lnTo>
                <a:lnTo>
                  <a:pt x="13" y="53"/>
                </a:lnTo>
                <a:lnTo>
                  <a:pt x="14" y="77"/>
                </a:lnTo>
                <a:lnTo>
                  <a:pt x="4" y="77"/>
                </a:lnTo>
                <a:lnTo>
                  <a:pt x="4" y="74"/>
                </a:lnTo>
                <a:lnTo>
                  <a:pt x="2" y="69"/>
                </a:lnTo>
                <a:lnTo>
                  <a:pt x="1" y="59"/>
                </a:lnTo>
                <a:lnTo>
                  <a:pt x="0" y="48"/>
                </a:lnTo>
                <a:lnTo>
                  <a:pt x="0" y="35"/>
                </a:lnTo>
                <a:lnTo>
                  <a:pt x="0" y="22"/>
                </a:lnTo>
                <a:lnTo>
                  <a:pt x="2" y="10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8" name="Freeform 321"/>
          <p:cNvSpPr>
            <a:spLocks/>
          </p:cNvSpPr>
          <p:nvPr/>
        </p:nvSpPr>
        <p:spPr bwMode="auto">
          <a:xfrm>
            <a:off x="3281263" y="3918074"/>
            <a:ext cx="23812" cy="103188"/>
          </a:xfrm>
          <a:custGeom>
            <a:avLst/>
            <a:gdLst>
              <a:gd name="T0" fmla="*/ 23812 w 15"/>
              <a:gd name="T1" fmla="*/ 0 h 65"/>
              <a:gd name="T2" fmla="*/ 23812 w 15"/>
              <a:gd name="T3" fmla="*/ 3175 h 65"/>
              <a:gd name="T4" fmla="*/ 22225 w 15"/>
              <a:gd name="T5" fmla="*/ 4763 h 65"/>
              <a:gd name="T6" fmla="*/ 20637 w 15"/>
              <a:gd name="T7" fmla="*/ 9525 h 65"/>
              <a:gd name="T8" fmla="*/ 19050 w 15"/>
              <a:gd name="T9" fmla="*/ 19050 h 65"/>
              <a:gd name="T10" fmla="*/ 17462 w 15"/>
              <a:gd name="T11" fmla="*/ 31750 h 65"/>
              <a:gd name="T12" fmla="*/ 15875 w 15"/>
              <a:gd name="T13" fmla="*/ 49213 h 65"/>
              <a:gd name="T14" fmla="*/ 17462 w 15"/>
              <a:gd name="T15" fmla="*/ 73025 h 65"/>
              <a:gd name="T16" fmla="*/ 19050 w 15"/>
              <a:gd name="T17" fmla="*/ 103188 h 65"/>
              <a:gd name="T18" fmla="*/ 4762 w 15"/>
              <a:gd name="T19" fmla="*/ 103188 h 65"/>
              <a:gd name="T20" fmla="*/ 4762 w 15"/>
              <a:gd name="T21" fmla="*/ 98425 h 65"/>
              <a:gd name="T22" fmla="*/ 1587 w 15"/>
              <a:gd name="T23" fmla="*/ 92075 h 65"/>
              <a:gd name="T24" fmla="*/ 0 w 15"/>
              <a:gd name="T25" fmla="*/ 79375 h 65"/>
              <a:gd name="T26" fmla="*/ 0 w 15"/>
              <a:gd name="T27" fmla="*/ 63500 h 65"/>
              <a:gd name="T28" fmla="*/ 0 w 15"/>
              <a:gd name="T29" fmla="*/ 47625 h 65"/>
              <a:gd name="T30" fmla="*/ 0 w 15"/>
              <a:gd name="T31" fmla="*/ 30163 h 65"/>
              <a:gd name="T32" fmla="*/ 1587 w 15"/>
              <a:gd name="T33" fmla="*/ 14288 h 65"/>
              <a:gd name="T34" fmla="*/ 7937 w 15"/>
              <a:gd name="T35" fmla="*/ 0 h 65"/>
              <a:gd name="T36" fmla="*/ 23812 w 15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5"/>
              <a:gd name="T59" fmla="*/ 15 w 1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5">
                <a:moveTo>
                  <a:pt x="15" y="0"/>
                </a:moveTo>
                <a:lnTo>
                  <a:pt x="15" y="2"/>
                </a:lnTo>
                <a:lnTo>
                  <a:pt x="14" y="3"/>
                </a:lnTo>
                <a:lnTo>
                  <a:pt x="13" y="6"/>
                </a:lnTo>
                <a:lnTo>
                  <a:pt x="12" y="12"/>
                </a:lnTo>
                <a:lnTo>
                  <a:pt x="11" y="20"/>
                </a:lnTo>
                <a:lnTo>
                  <a:pt x="10" y="31"/>
                </a:lnTo>
                <a:lnTo>
                  <a:pt x="11" y="46"/>
                </a:lnTo>
                <a:lnTo>
                  <a:pt x="12" y="65"/>
                </a:lnTo>
                <a:lnTo>
                  <a:pt x="3" y="65"/>
                </a:lnTo>
                <a:lnTo>
                  <a:pt x="3" y="62"/>
                </a:lnTo>
                <a:lnTo>
                  <a:pt x="1" y="58"/>
                </a:lnTo>
                <a:lnTo>
                  <a:pt x="0" y="50"/>
                </a:lnTo>
                <a:lnTo>
                  <a:pt x="0" y="40"/>
                </a:lnTo>
                <a:lnTo>
                  <a:pt x="0" y="30"/>
                </a:lnTo>
                <a:lnTo>
                  <a:pt x="0" y="19"/>
                </a:lnTo>
                <a:lnTo>
                  <a:pt x="1" y="9"/>
                </a:lnTo>
                <a:lnTo>
                  <a:pt x="5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89" name="Freeform 322"/>
          <p:cNvSpPr>
            <a:spLocks/>
          </p:cNvSpPr>
          <p:nvPr/>
        </p:nvSpPr>
        <p:spPr bwMode="auto">
          <a:xfrm>
            <a:off x="3281263" y="3927599"/>
            <a:ext cx="20637" cy="82550"/>
          </a:xfrm>
          <a:custGeom>
            <a:avLst/>
            <a:gdLst>
              <a:gd name="T0" fmla="*/ 20637 w 13"/>
              <a:gd name="T1" fmla="*/ 1588 h 52"/>
              <a:gd name="T2" fmla="*/ 20637 w 13"/>
              <a:gd name="T3" fmla="*/ 1588 h 52"/>
              <a:gd name="T4" fmla="*/ 19050 w 13"/>
              <a:gd name="T5" fmla="*/ 4763 h 52"/>
              <a:gd name="T6" fmla="*/ 17462 w 13"/>
              <a:gd name="T7" fmla="*/ 7938 h 52"/>
              <a:gd name="T8" fmla="*/ 15875 w 13"/>
              <a:gd name="T9" fmla="*/ 15875 h 52"/>
              <a:gd name="T10" fmla="*/ 15875 w 13"/>
              <a:gd name="T11" fmla="*/ 26988 h 52"/>
              <a:gd name="T12" fmla="*/ 12700 w 13"/>
              <a:gd name="T13" fmla="*/ 39688 h 52"/>
              <a:gd name="T14" fmla="*/ 12700 w 13"/>
              <a:gd name="T15" fmla="*/ 58738 h 52"/>
              <a:gd name="T16" fmla="*/ 15875 w 13"/>
              <a:gd name="T17" fmla="*/ 82550 h 52"/>
              <a:gd name="T18" fmla="*/ 4762 w 13"/>
              <a:gd name="T19" fmla="*/ 82550 h 52"/>
              <a:gd name="T20" fmla="*/ 4762 w 13"/>
              <a:gd name="T21" fmla="*/ 80963 h 52"/>
              <a:gd name="T22" fmla="*/ 4762 w 13"/>
              <a:gd name="T23" fmla="*/ 73025 h 52"/>
              <a:gd name="T24" fmla="*/ 1587 w 13"/>
              <a:gd name="T25" fmla="*/ 63500 h 52"/>
              <a:gd name="T26" fmla="*/ 1587 w 13"/>
              <a:gd name="T27" fmla="*/ 50800 h 52"/>
              <a:gd name="T28" fmla="*/ 0 w 13"/>
              <a:gd name="T29" fmla="*/ 38100 h 52"/>
              <a:gd name="T30" fmla="*/ 1587 w 13"/>
              <a:gd name="T31" fmla="*/ 25400 h 52"/>
              <a:gd name="T32" fmla="*/ 4762 w 13"/>
              <a:gd name="T33" fmla="*/ 11112 h 52"/>
              <a:gd name="T34" fmla="*/ 7937 w 13"/>
              <a:gd name="T35" fmla="*/ 0 h 52"/>
              <a:gd name="T36" fmla="*/ 20637 w 13"/>
              <a:gd name="T37" fmla="*/ 1588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"/>
              <a:gd name="T58" fmla="*/ 0 h 52"/>
              <a:gd name="T59" fmla="*/ 13 w 13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" h="52">
                <a:moveTo>
                  <a:pt x="13" y="1"/>
                </a:moveTo>
                <a:lnTo>
                  <a:pt x="13" y="1"/>
                </a:lnTo>
                <a:lnTo>
                  <a:pt x="12" y="3"/>
                </a:lnTo>
                <a:lnTo>
                  <a:pt x="11" y="5"/>
                </a:lnTo>
                <a:lnTo>
                  <a:pt x="10" y="10"/>
                </a:lnTo>
                <a:lnTo>
                  <a:pt x="10" y="17"/>
                </a:lnTo>
                <a:lnTo>
                  <a:pt x="8" y="25"/>
                </a:lnTo>
                <a:lnTo>
                  <a:pt x="8" y="37"/>
                </a:lnTo>
                <a:lnTo>
                  <a:pt x="10" y="52"/>
                </a:lnTo>
                <a:lnTo>
                  <a:pt x="3" y="52"/>
                </a:lnTo>
                <a:lnTo>
                  <a:pt x="3" y="51"/>
                </a:lnTo>
                <a:lnTo>
                  <a:pt x="3" y="46"/>
                </a:lnTo>
                <a:lnTo>
                  <a:pt x="1" y="40"/>
                </a:lnTo>
                <a:lnTo>
                  <a:pt x="1" y="32"/>
                </a:lnTo>
                <a:lnTo>
                  <a:pt x="0" y="24"/>
                </a:lnTo>
                <a:lnTo>
                  <a:pt x="1" y="16"/>
                </a:lnTo>
                <a:lnTo>
                  <a:pt x="3" y="7"/>
                </a:lnTo>
                <a:lnTo>
                  <a:pt x="5" y="0"/>
                </a:lnTo>
                <a:lnTo>
                  <a:pt x="13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0" name="Freeform 323"/>
          <p:cNvSpPr>
            <a:spLocks/>
          </p:cNvSpPr>
          <p:nvPr/>
        </p:nvSpPr>
        <p:spPr bwMode="auto">
          <a:xfrm>
            <a:off x="3282850" y="3938712"/>
            <a:ext cx="15875" cy="60325"/>
          </a:xfrm>
          <a:custGeom>
            <a:avLst/>
            <a:gdLst>
              <a:gd name="T0" fmla="*/ 15875 w 10"/>
              <a:gd name="T1" fmla="*/ 0 h 38"/>
              <a:gd name="T2" fmla="*/ 15875 w 10"/>
              <a:gd name="T3" fmla="*/ 0 h 38"/>
              <a:gd name="T4" fmla="*/ 14288 w 10"/>
              <a:gd name="T5" fmla="*/ 3175 h 38"/>
              <a:gd name="T6" fmla="*/ 14288 w 10"/>
              <a:gd name="T7" fmla="*/ 6350 h 38"/>
              <a:gd name="T8" fmla="*/ 11112 w 10"/>
              <a:gd name="T9" fmla="*/ 9525 h 38"/>
              <a:gd name="T10" fmla="*/ 9525 w 10"/>
              <a:gd name="T11" fmla="*/ 17462 h 38"/>
              <a:gd name="T12" fmla="*/ 9525 w 10"/>
              <a:gd name="T13" fmla="*/ 28575 h 38"/>
              <a:gd name="T14" fmla="*/ 9525 w 10"/>
              <a:gd name="T15" fmla="*/ 41275 h 38"/>
              <a:gd name="T16" fmla="*/ 11112 w 10"/>
              <a:gd name="T17" fmla="*/ 60325 h 38"/>
              <a:gd name="T18" fmla="*/ 4762 w 10"/>
              <a:gd name="T19" fmla="*/ 60325 h 38"/>
              <a:gd name="T20" fmla="*/ 3175 w 10"/>
              <a:gd name="T21" fmla="*/ 58738 h 38"/>
              <a:gd name="T22" fmla="*/ 3175 w 10"/>
              <a:gd name="T23" fmla="*/ 52388 h 38"/>
              <a:gd name="T24" fmla="*/ 3175 w 10"/>
              <a:gd name="T25" fmla="*/ 44450 h 38"/>
              <a:gd name="T26" fmla="*/ 0 w 10"/>
              <a:gd name="T27" fmla="*/ 38100 h 38"/>
              <a:gd name="T28" fmla="*/ 0 w 10"/>
              <a:gd name="T29" fmla="*/ 26988 h 38"/>
              <a:gd name="T30" fmla="*/ 0 w 10"/>
              <a:gd name="T31" fmla="*/ 17462 h 38"/>
              <a:gd name="T32" fmla="*/ 3175 w 10"/>
              <a:gd name="T33" fmla="*/ 7937 h 38"/>
              <a:gd name="T34" fmla="*/ 6350 w 10"/>
              <a:gd name="T35" fmla="*/ 0 h 38"/>
              <a:gd name="T36" fmla="*/ 15875 w 10"/>
              <a:gd name="T37" fmla="*/ 0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"/>
              <a:gd name="T58" fmla="*/ 0 h 38"/>
              <a:gd name="T59" fmla="*/ 10 w 10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" h="38">
                <a:moveTo>
                  <a:pt x="10" y="0"/>
                </a:moveTo>
                <a:lnTo>
                  <a:pt x="10" y="0"/>
                </a:lnTo>
                <a:lnTo>
                  <a:pt x="9" y="2"/>
                </a:lnTo>
                <a:lnTo>
                  <a:pt x="9" y="4"/>
                </a:lnTo>
                <a:lnTo>
                  <a:pt x="7" y="6"/>
                </a:lnTo>
                <a:lnTo>
                  <a:pt x="6" y="11"/>
                </a:lnTo>
                <a:lnTo>
                  <a:pt x="6" y="18"/>
                </a:lnTo>
                <a:lnTo>
                  <a:pt x="6" y="26"/>
                </a:lnTo>
                <a:lnTo>
                  <a:pt x="7" y="38"/>
                </a:lnTo>
                <a:lnTo>
                  <a:pt x="3" y="38"/>
                </a:lnTo>
                <a:lnTo>
                  <a:pt x="2" y="37"/>
                </a:lnTo>
                <a:lnTo>
                  <a:pt x="2" y="33"/>
                </a:lnTo>
                <a:lnTo>
                  <a:pt x="2" y="28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5"/>
                </a:lnTo>
                <a:lnTo>
                  <a:pt x="4" y="0"/>
                </a:lnTo>
                <a:lnTo>
                  <a:pt x="10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1" name="Freeform 325"/>
          <p:cNvSpPr>
            <a:spLocks/>
          </p:cNvSpPr>
          <p:nvPr/>
        </p:nvSpPr>
        <p:spPr bwMode="auto">
          <a:xfrm>
            <a:off x="3155850" y="3921249"/>
            <a:ext cx="71438" cy="87313"/>
          </a:xfrm>
          <a:custGeom>
            <a:avLst/>
            <a:gdLst>
              <a:gd name="T0" fmla="*/ 4763 w 45"/>
              <a:gd name="T1" fmla="*/ 7938 h 55"/>
              <a:gd name="T2" fmla="*/ 4763 w 45"/>
              <a:gd name="T3" fmla="*/ 11113 h 55"/>
              <a:gd name="T4" fmla="*/ 3175 w 45"/>
              <a:gd name="T5" fmla="*/ 14288 h 55"/>
              <a:gd name="T6" fmla="*/ 1588 w 45"/>
              <a:gd name="T7" fmla="*/ 22225 h 55"/>
              <a:gd name="T8" fmla="*/ 0 w 45"/>
              <a:gd name="T9" fmla="*/ 33338 h 55"/>
              <a:gd name="T10" fmla="*/ 0 w 45"/>
              <a:gd name="T11" fmla="*/ 44450 h 55"/>
              <a:gd name="T12" fmla="*/ 0 w 45"/>
              <a:gd name="T13" fmla="*/ 57150 h 55"/>
              <a:gd name="T14" fmla="*/ 0 w 45"/>
              <a:gd name="T15" fmla="*/ 71438 h 55"/>
              <a:gd name="T16" fmla="*/ 3175 w 45"/>
              <a:gd name="T17" fmla="*/ 87313 h 55"/>
              <a:gd name="T18" fmla="*/ 3175 w 45"/>
              <a:gd name="T19" fmla="*/ 87313 h 55"/>
              <a:gd name="T20" fmla="*/ 3175 w 45"/>
              <a:gd name="T21" fmla="*/ 84138 h 55"/>
              <a:gd name="T22" fmla="*/ 3175 w 45"/>
              <a:gd name="T23" fmla="*/ 80963 h 55"/>
              <a:gd name="T24" fmla="*/ 3175 w 45"/>
              <a:gd name="T25" fmla="*/ 77788 h 55"/>
              <a:gd name="T26" fmla="*/ 3175 w 45"/>
              <a:gd name="T27" fmla="*/ 71438 h 55"/>
              <a:gd name="T28" fmla="*/ 4763 w 45"/>
              <a:gd name="T29" fmla="*/ 68263 h 55"/>
              <a:gd name="T30" fmla="*/ 4763 w 45"/>
              <a:gd name="T31" fmla="*/ 60325 h 55"/>
              <a:gd name="T32" fmla="*/ 7938 w 45"/>
              <a:gd name="T33" fmla="*/ 55563 h 55"/>
              <a:gd name="T34" fmla="*/ 9525 w 45"/>
              <a:gd name="T35" fmla="*/ 49213 h 55"/>
              <a:gd name="T36" fmla="*/ 11113 w 45"/>
              <a:gd name="T37" fmla="*/ 44450 h 55"/>
              <a:gd name="T38" fmla="*/ 12700 w 45"/>
              <a:gd name="T39" fmla="*/ 38100 h 55"/>
              <a:gd name="T40" fmla="*/ 15875 w 45"/>
              <a:gd name="T41" fmla="*/ 33338 h 55"/>
              <a:gd name="T42" fmla="*/ 22225 w 45"/>
              <a:gd name="T43" fmla="*/ 28575 h 55"/>
              <a:gd name="T44" fmla="*/ 25400 w 45"/>
              <a:gd name="T45" fmla="*/ 25400 h 55"/>
              <a:gd name="T46" fmla="*/ 33338 w 45"/>
              <a:gd name="T47" fmla="*/ 23813 h 55"/>
              <a:gd name="T48" fmla="*/ 41275 w 45"/>
              <a:gd name="T49" fmla="*/ 22225 h 55"/>
              <a:gd name="T50" fmla="*/ 41275 w 45"/>
              <a:gd name="T51" fmla="*/ 20638 h 55"/>
              <a:gd name="T52" fmla="*/ 41275 w 45"/>
              <a:gd name="T53" fmla="*/ 20638 h 55"/>
              <a:gd name="T54" fmla="*/ 44450 w 45"/>
              <a:gd name="T55" fmla="*/ 17463 h 55"/>
              <a:gd name="T56" fmla="*/ 46038 w 45"/>
              <a:gd name="T57" fmla="*/ 15875 h 55"/>
              <a:gd name="T58" fmla="*/ 52388 w 45"/>
              <a:gd name="T59" fmla="*/ 14288 h 55"/>
              <a:gd name="T60" fmla="*/ 57150 w 45"/>
              <a:gd name="T61" fmla="*/ 11113 h 55"/>
              <a:gd name="T62" fmla="*/ 65088 w 45"/>
              <a:gd name="T63" fmla="*/ 6350 h 55"/>
              <a:gd name="T64" fmla="*/ 71438 w 45"/>
              <a:gd name="T65" fmla="*/ 3175 h 55"/>
              <a:gd name="T66" fmla="*/ 71438 w 45"/>
              <a:gd name="T67" fmla="*/ 3175 h 55"/>
              <a:gd name="T68" fmla="*/ 69850 w 45"/>
              <a:gd name="T69" fmla="*/ 3175 h 55"/>
              <a:gd name="T70" fmla="*/ 68263 w 45"/>
              <a:gd name="T71" fmla="*/ 3175 h 55"/>
              <a:gd name="T72" fmla="*/ 66675 w 45"/>
              <a:gd name="T73" fmla="*/ 3175 h 55"/>
              <a:gd name="T74" fmla="*/ 63500 w 45"/>
              <a:gd name="T75" fmla="*/ 1588 h 55"/>
              <a:gd name="T76" fmla="*/ 58738 w 45"/>
              <a:gd name="T77" fmla="*/ 1588 h 55"/>
              <a:gd name="T78" fmla="*/ 55563 w 45"/>
              <a:gd name="T79" fmla="*/ 1588 h 55"/>
              <a:gd name="T80" fmla="*/ 49213 w 45"/>
              <a:gd name="T81" fmla="*/ 1588 h 55"/>
              <a:gd name="T82" fmla="*/ 44450 w 45"/>
              <a:gd name="T83" fmla="*/ 0 h 55"/>
              <a:gd name="T84" fmla="*/ 41275 w 45"/>
              <a:gd name="T85" fmla="*/ 1588 h 55"/>
              <a:gd name="T86" fmla="*/ 34925 w 45"/>
              <a:gd name="T87" fmla="*/ 1588 h 55"/>
              <a:gd name="T88" fmla="*/ 30163 w 45"/>
              <a:gd name="T89" fmla="*/ 1588 h 55"/>
              <a:gd name="T90" fmla="*/ 22225 w 45"/>
              <a:gd name="T91" fmla="*/ 3175 h 55"/>
              <a:gd name="T92" fmla="*/ 15875 w 45"/>
              <a:gd name="T93" fmla="*/ 3175 h 55"/>
              <a:gd name="T94" fmla="*/ 11113 w 45"/>
              <a:gd name="T95" fmla="*/ 4763 h 55"/>
              <a:gd name="T96" fmla="*/ 4763 w 45"/>
              <a:gd name="T97" fmla="*/ 7938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"/>
              <a:gd name="T148" fmla="*/ 0 h 55"/>
              <a:gd name="T149" fmla="*/ 45 w 45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" h="55">
                <a:moveTo>
                  <a:pt x="3" y="5"/>
                </a:moveTo>
                <a:lnTo>
                  <a:pt x="3" y="7"/>
                </a:lnTo>
                <a:lnTo>
                  <a:pt x="2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0" y="36"/>
                </a:lnTo>
                <a:lnTo>
                  <a:pt x="0" y="45"/>
                </a:lnTo>
                <a:lnTo>
                  <a:pt x="2" y="55"/>
                </a:lnTo>
                <a:lnTo>
                  <a:pt x="2" y="53"/>
                </a:lnTo>
                <a:lnTo>
                  <a:pt x="2" y="51"/>
                </a:lnTo>
                <a:lnTo>
                  <a:pt x="2" y="49"/>
                </a:lnTo>
                <a:lnTo>
                  <a:pt x="2" y="45"/>
                </a:lnTo>
                <a:lnTo>
                  <a:pt x="3" y="43"/>
                </a:lnTo>
                <a:lnTo>
                  <a:pt x="3" y="38"/>
                </a:lnTo>
                <a:lnTo>
                  <a:pt x="5" y="35"/>
                </a:lnTo>
                <a:lnTo>
                  <a:pt x="6" y="31"/>
                </a:lnTo>
                <a:lnTo>
                  <a:pt x="7" y="28"/>
                </a:lnTo>
                <a:lnTo>
                  <a:pt x="8" y="24"/>
                </a:lnTo>
                <a:lnTo>
                  <a:pt x="10" y="21"/>
                </a:lnTo>
                <a:lnTo>
                  <a:pt x="14" y="18"/>
                </a:lnTo>
                <a:lnTo>
                  <a:pt x="16" y="16"/>
                </a:lnTo>
                <a:lnTo>
                  <a:pt x="21" y="15"/>
                </a:lnTo>
                <a:lnTo>
                  <a:pt x="26" y="14"/>
                </a:lnTo>
                <a:lnTo>
                  <a:pt x="26" y="13"/>
                </a:lnTo>
                <a:lnTo>
                  <a:pt x="28" y="11"/>
                </a:lnTo>
                <a:lnTo>
                  <a:pt x="29" y="10"/>
                </a:lnTo>
                <a:lnTo>
                  <a:pt x="33" y="9"/>
                </a:lnTo>
                <a:lnTo>
                  <a:pt x="36" y="7"/>
                </a:lnTo>
                <a:lnTo>
                  <a:pt x="41" y="4"/>
                </a:lnTo>
                <a:lnTo>
                  <a:pt x="45" y="2"/>
                </a:lnTo>
                <a:lnTo>
                  <a:pt x="44" y="2"/>
                </a:lnTo>
                <a:lnTo>
                  <a:pt x="43" y="2"/>
                </a:lnTo>
                <a:lnTo>
                  <a:pt x="42" y="2"/>
                </a:lnTo>
                <a:lnTo>
                  <a:pt x="40" y="1"/>
                </a:lnTo>
                <a:lnTo>
                  <a:pt x="37" y="1"/>
                </a:lnTo>
                <a:lnTo>
                  <a:pt x="35" y="1"/>
                </a:lnTo>
                <a:lnTo>
                  <a:pt x="31" y="1"/>
                </a:lnTo>
                <a:lnTo>
                  <a:pt x="28" y="0"/>
                </a:lnTo>
                <a:lnTo>
                  <a:pt x="26" y="1"/>
                </a:lnTo>
                <a:lnTo>
                  <a:pt x="22" y="1"/>
                </a:lnTo>
                <a:lnTo>
                  <a:pt x="19" y="1"/>
                </a:lnTo>
                <a:lnTo>
                  <a:pt x="14" y="2"/>
                </a:lnTo>
                <a:lnTo>
                  <a:pt x="10" y="2"/>
                </a:lnTo>
                <a:lnTo>
                  <a:pt x="7" y="3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2" name="Freeform 326"/>
          <p:cNvSpPr>
            <a:spLocks/>
          </p:cNvSpPr>
          <p:nvPr/>
        </p:nvSpPr>
        <p:spPr bwMode="auto">
          <a:xfrm>
            <a:off x="3054250" y="3986337"/>
            <a:ext cx="58738" cy="15875"/>
          </a:xfrm>
          <a:custGeom>
            <a:avLst/>
            <a:gdLst>
              <a:gd name="T0" fmla="*/ 0 w 37"/>
              <a:gd name="T1" fmla="*/ 11112 h 10"/>
              <a:gd name="T2" fmla="*/ 0 w 37"/>
              <a:gd name="T3" fmla="*/ 11112 h 10"/>
              <a:gd name="T4" fmla="*/ 0 w 37"/>
              <a:gd name="T5" fmla="*/ 7938 h 10"/>
              <a:gd name="T6" fmla="*/ 1588 w 37"/>
              <a:gd name="T7" fmla="*/ 7938 h 10"/>
              <a:gd name="T8" fmla="*/ 1588 w 37"/>
              <a:gd name="T9" fmla="*/ 6350 h 10"/>
              <a:gd name="T10" fmla="*/ 3175 w 37"/>
              <a:gd name="T11" fmla="*/ 4762 h 10"/>
              <a:gd name="T12" fmla="*/ 4763 w 37"/>
              <a:gd name="T13" fmla="*/ 4762 h 10"/>
              <a:gd name="T14" fmla="*/ 6350 w 37"/>
              <a:gd name="T15" fmla="*/ 3175 h 10"/>
              <a:gd name="T16" fmla="*/ 11113 w 37"/>
              <a:gd name="T17" fmla="*/ 1588 h 10"/>
              <a:gd name="T18" fmla="*/ 14288 w 37"/>
              <a:gd name="T19" fmla="*/ 1588 h 10"/>
              <a:gd name="T20" fmla="*/ 17463 w 37"/>
              <a:gd name="T21" fmla="*/ 0 h 10"/>
              <a:gd name="T22" fmla="*/ 23813 w 37"/>
              <a:gd name="T23" fmla="*/ 0 h 10"/>
              <a:gd name="T24" fmla="*/ 28575 w 37"/>
              <a:gd name="T25" fmla="*/ 0 h 10"/>
              <a:gd name="T26" fmla="*/ 34925 w 37"/>
              <a:gd name="T27" fmla="*/ 0 h 10"/>
              <a:gd name="T28" fmla="*/ 42863 w 37"/>
              <a:gd name="T29" fmla="*/ 1588 h 10"/>
              <a:gd name="T30" fmla="*/ 49213 w 37"/>
              <a:gd name="T31" fmla="*/ 3175 h 10"/>
              <a:gd name="T32" fmla="*/ 58738 w 37"/>
              <a:gd name="T33" fmla="*/ 4762 h 10"/>
              <a:gd name="T34" fmla="*/ 58738 w 37"/>
              <a:gd name="T35" fmla="*/ 7938 h 10"/>
              <a:gd name="T36" fmla="*/ 57150 w 37"/>
              <a:gd name="T37" fmla="*/ 7938 h 10"/>
              <a:gd name="T38" fmla="*/ 57150 w 37"/>
              <a:gd name="T39" fmla="*/ 7938 h 10"/>
              <a:gd name="T40" fmla="*/ 53975 w 37"/>
              <a:gd name="T41" fmla="*/ 6350 h 10"/>
              <a:gd name="T42" fmla="*/ 50800 w 37"/>
              <a:gd name="T43" fmla="*/ 6350 h 10"/>
              <a:gd name="T44" fmla="*/ 47625 w 37"/>
              <a:gd name="T45" fmla="*/ 4762 h 10"/>
              <a:gd name="T46" fmla="*/ 44450 w 37"/>
              <a:gd name="T47" fmla="*/ 4762 h 10"/>
              <a:gd name="T48" fmla="*/ 38100 w 37"/>
              <a:gd name="T49" fmla="*/ 4762 h 10"/>
              <a:gd name="T50" fmla="*/ 34925 w 37"/>
              <a:gd name="T51" fmla="*/ 3175 h 10"/>
              <a:gd name="T52" fmla="*/ 28575 w 37"/>
              <a:gd name="T53" fmla="*/ 3175 h 10"/>
              <a:gd name="T54" fmla="*/ 23813 w 37"/>
              <a:gd name="T55" fmla="*/ 3175 h 10"/>
              <a:gd name="T56" fmla="*/ 20638 w 37"/>
              <a:gd name="T57" fmla="*/ 4762 h 10"/>
              <a:gd name="T58" fmla="*/ 14288 w 37"/>
              <a:gd name="T59" fmla="*/ 4762 h 10"/>
              <a:gd name="T60" fmla="*/ 11113 w 37"/>
              <a:gd name="T61" fmla="*/ 6350 h 10"/>
              <a:gd name="T62" fmla="*/ 6350 w 37"/>
              <a:gd name="T63" fmla="*/ 7938 h 10"/>
              <a:gd name="T64" fmla="*/ 3175 w 37"/>
              <a:gd name="T65" fmla="*/ 12700 h 10"/>
              <a:gd name="T66" fmla="*/ 0 w 37"/>
              <a:gd name="T67" fmla="*/ 15875 h 10"/>
              <a:gd name="T68" fmla="*/ 0 w 37"/>
              <a:gd name="T69" fmla="*/ 11112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7"/>
                </a:moveTo>
                <a:lnTo>
                  <a:pt x="0" y="7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7" y="1"/>
                </a:lnTo>
                <a:lnTo>
                  <a:pt x="9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7" y="1"/>
                </a:lnTo>
                <a:lnTo>
                  <a:pt x="31" y="2"/>
                </a:lnTo>
                <a:lnTo>
                  <a:pt x="37" y="3"/>
                </a:lnTo>
                <a:lnTo>
                  <a:pt x="37" y="5"/>
                </a:lnTo>
                <a:lnTo>
                  <a:pt x="36" y="5"/>
                </a:lnTo>
                <a:lnTo>
                  <a:pt x="34" y="4"/>
                </a:lnTo>
                <a:lnTo>
                  <a:pt x="32" y="4"/>
                </a:lnTo>
                <a:lnTo>
                  <a:pt x="30" y="3"/>
                </a:lnTo>
                <a:lnTo>
                  <a:pt x="28" y="3"/>
                </a:lnTo>
                <a:lnTo>
                  <a:pt x="24" y="3"/>
                </a:lnTo>
                <a:lnTo>
                  <a:pt x="22" y="2"/>
                </a:lnTo>
                <a:lnTo>
                  <a:pt x="18" y="2"/>
                </a:lnTo>
                <a:lnTo>
                  <a:pt x="15" y="2"/>
                </a:lnTo>
                <a:lnTo>
                  <a:pt x="13" y="3"/>
                </a:lnTo>
                <a:lnTo>
                  <a:pt x="9" y="3"/>
                </a:lnTo>
                <a:lnTo>
                  <a:pt x="7" y="4"/>
                </a:lnTo>
                <a:lnTo>
                  <a:pt x="4" y="5"/>
                </a:lnTo>
                <a:lnTo>
                  <a:pt x="2" y="8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3" name="Freeform 327"/>
          <p:cNvSpPr>
            <a:spLocks/>
          </p:cNvSpPr>
          <p:nvPr/>
        </p:nvSpPr>
        <p:spPr bwMode="auto">
          <a:xfrm>
            <a:off x="3054250" y="3946649"/>
            <a:ext cx="58738" cy="17463"/>
          </a:xfrm>
          <a:custGeom>
            <a:avLst/>
            <a:gdLst>
              <a:gd name="T0" fmla="*/ 0 w 37"/>
              <a:gd name="T1" fmla="*/ 11113 h 11"/>
              <a:gd name="T2" fmla="*/ 0 w 37"/>
              <a:gd name="T3" fmla="*/ 11113 h 11"/>
              <a:gd name="T4" fmla="*/ 0 w 37"/>
              <a:gd name="T5" fmla="*/ 9525 h 11"/>
              <a:gd name="T6" fmla="*/ 1588 w 37"/>
              <a:gd name="T7" fmla="*/ 9525 h 11"/>
              <a:gd name="T8" fmla="*/ 1588 w 37"/>
              <a:gd name="T9" fmla="*/ 7938 h 11"/>
              <a:gd name="T10" fmla="*/ 3175 w 37"/>
              <a:gd name="T11" fmla="*/ 6350 h 11"/>
              <a:gd name="T12" fmla="*/ 4763 w 37"/>
              <a:gd name="T13" fmla="*/ 6350 h 11"/>
              <a:gd name="T14" fmla="*/ 6350 w 37"/>
              <a:gd name="T15" fmla="*/ 3175 h 11"/>
              <a:gd name="T16" fmla="*/ 11113 w 37"/>
              <a:gd name="T17" fmla="*/ 1588 h 11"/>
              <a:gd name="T18" fmla="*/ 14288 w 37"/>
              <a:gd name="T19" fmla="*/ 1588 h 11"/>
              <a:gd name="T20" fmla="*/ 17463 w 37"/>
              <a:gd name="T21" fmla="*/ 0 h 11"/>
              <a:gd name="T22" fmla="*/ 23813 w 37"/>
              <a:gd name="T23" fmla="*/ 0 h 11"/>
              <a:gd name="T24" fmla="*/ 28575 w 37"/>
              <a:gd name="T25" fmla="*/ 0 h 11"/>
              <a:gd name="T26" fmla="*/ 34925 w 37"/>
              <a:gd name="T27" fmla="*/ 0 h 11"/>
              <a:gd name="T28" fmla="*/ 42863 w 37"/>
              <a:gd name="T29" fmla="*/ 1588 h 11"/>
              <a:gd name="T30" fmla="*/ 49213 w 37"/>
              <a:gd name="T31" fmla="*/ 3175 h 11"/>
              <a:gd name="T32" fmla="*/ 58738 w 37"/>
              <a:gd name="T33" fmla="*/ 6350 h 11"/>
              <a:gd name="T34" fmla="*/ 58738 w 37"/>
              <a:gd name="T35" fmla="*/ 9525 h 11"/>
              <a:gd name="T36" fmla="*/ 57150 w 37"/>
              <a:gd name="T37" fmla="*/ 9525 h 11"/>
              <a:gd name="T38" fmla="*/ 57150 w 37"/>
              <a:gd name="T39" fmla="*/ 9525 h 11"/>
              <a:gd name="T40" fmla="*/ 53975 w 37"/>
              <a:gd name="T41" fmla="*/ 7938 h 11"/>
              <a:gd name="T42" fmla="*/ 50800 w 37"/>
              <a:gd name="T43" fmla="*/ 7938 h 11"/>
              <a:gd name="T44" fmla="*/ 47625 w 37"/>
              <a:gd name="T45" fmla="*/ 7938 h 11"/>
              <a:gd name="T46" fmla="*/ 44450 w 37"/>
              <a:gd name="T47" fmla="*/ 6350 h 11"/>
              <a:gd name="T48" fmla="*/ 38100 w 37"/>
              <a:gd name="T49" fmla="*/ 6350 h 11"/>
              <a:gd name="T50" fmla="*/ 34925 w 37"/>
              <a:gd name="T51" fmla="*/ 3175 h 11"/>
              <a:gd name="T52" fmla="*/ 28575 w 37"/>
              <a:gd name="T53" fmla="*/ 3175 h 11"/>
              <a:gd name="T54" fmla="*/ 23813 w 37"/>
              <a:gd name="T55" fmla="*/ 3175 h 11"/>
              <a:gd name="T56" fmla="*/ 20638 w 37"/>
              <a:gd name="T57" fmla="*/ 6350 h 11"/>
              <a:gd name="T58" fmla="*/ 14288 w 37"/>
              <a:gd name="T59" fmla="*/ 6350 h 11"/>
              <a:gd name="T60" fmla="*/ 11113 w 37"/>
              <a:gd name="T61" fmla="*/ 7938 h 11"/>
              <a:gd name="T62" fmla="*/ 6350 w 37"/>
              <a:gd name="T63" fmla="*/ 9525 h 11"/>
              <a:gd name="T64" fmla="*/ 3175 w 37"/>
              <a:gd name="T65" fmla="*/ 12700 h 11"/>
              <a:gd name="T66" fmla="*/ 0 w 37"/>
              <a:gd name="T67" fmla="*/ 17463 h 11"/>
              <a:gd name="T68" fmla="*/ 0 w 37"/>
              <a:gd name="T69" fmla="*/ 11113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3" y="4"/>
                </a:lnTo>
                <a:lnTo>
                  <a:pt x="4" y="2"/>
                </a:lnTo>
                <a:lnTo>
                  <a:pt x="7" y="1"/>
                </a:lnTo>
                <a:lnTo>
                  <a:pt x="9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7" y="1"/>
                </a:lnTo>
                <a:lnTo>
                  <a:pt x="31" y="2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2" y="5"/>
                </a:lnTo>
                <a:lnTo>
                  <a:pt x="30" y="5"/>
                </a:lnTo>
                <a:lnTo>
                  <a:pt x="28" y="4"/>
                </a:lnTo>
                <a:lnTo>
                  <a:pt x="24" y="4"/>
                </a:lnTo>
                <a:lnTo>
                  <a:pt x="22" y="2"/>
                </a:lnTo>
                <a:lnTo>
                  <a:pt x="18" y="2"/>
                </a:lnTo>
                <a:lnTo>
                  <a:pt x="15" y="2"/>
                </a:lnTo>
                <a:lnTo>
                  <a:pt x="13" y="4"/>
                </a:lnTo>
                <a:lnTo>
                  <a:pt x="9" y="4"/>
                </a:lnTo>
                <a:lnTo>
                  <a:pt x="7" y="5"/>
                </a:lnTo>
                <a:lnTo>
                  <a:pt x="4" y="6"/>
                </a:lnTo>
                <a:lnTo>
                  <a:pt x="2" y="8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4" name="Freeform 328"/>
          <p:cNvSpPr>
            <a:spLocks/>
          </p:cNvSpPr>
          <p:nvPr/>
        </p:nvSpPr>
        <p:spPr bwMode="auto">
          <a:xfrm>
            <a:off x="3109813" y="3927599"/>
            <a:ext cx="95250" cy="180975"/>
          </a:xfrm>
          <a:custGeom>
            <a:avLst/>
            <a:gdLst>
              <a:gd name="T0" fmla="*/ 0 w 60"/>
              <a:gd name="T1" fmla="*/ 0 h 114"/>
              <a:gd name="T2" fmla="*/ 0 w 60"/>
              <a:gd name="T3" fmla="*/ 174625 h 114"/>
              <a:gd name="T4" fmla="*/ 28575 w 60"/>
              <a:gd name="T5" fmla="*/ 180975 h 114"/>
              <a:gd name="T6" fmla="*/ 26988 w 60"/>
              <a:gd name="T7" fmla="*/ 155575 h 114"/>
              <a:gd name="T8" fmla="*/ 95250 w 60"/>
              <a:gd name="T9" fmla="*/ 166688 h 114"/>
              <a:gd name="T10" fmla="*/ 95250 w 60"/>
              <a:gd name="T11" fmla="*/ 158750 h 114"/>
              <a:gd name="T12" fmla="*/ 47625 w 60"/>
              <a:gd name="T13" fmla="*/ 152400 h 114"/>
              <a:gd name="T14" fmla="*/ 46038 w 60"/>
              <a:gd name="T15" fmla="*/ 131763 h 114"/>
              <a:gd name="T16" fmla="*/ 14288 w 60"/>
              <a:gd name="T17" fmla="*/ 131763 h 114"/>
              <a:gd name="T18" fmla="*/ 12700 w 60"/>
              <a:gd name="T19" fmla="*/ 128588 h 114"/>
              <a:gd name="T20" fmla="*/ 11113 w 60"/>
              <a:gd name="T21" fmla="*/ 120650 h 114"/>
              <a:gd name="T22" fmla="*/ 9525 w 60"/>
              <a:gd name="T23" fmla="*/ 109538 h 114"/>
              <a:gd name="T24" fmla="*/ 4763 w 60"/>
              <a:gd name="T25" fmla="*/ 95250 h 114"/>
              <a:gd name="T26" fmla="*/ 3175 w 60"/>
              <a:gd name="T27" fmla="*/ 76200 h 114"/>
              <a:gd name="T28" fmla="*/ 1588 w 60"/>
              <a:gd name="T29" fmla="*/ 53975 h 114"/>
              <a:gd name="T30" fmla="*/ 3175 w 60"/>
              <a:gd name="T31" fmla="*/ 31750 h 114"/>
              <a:gd name="T32" fmla="*/ 9525 w 60"/>
              <a:gd name="T33" fmla="*/ 6350 h 114"/>
              <a:gd name="T34" fmla="*/ 0 w 60"/>
              <a:gd name="T35" fmla="*/ 0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114"/>
              <a:gd name="T56" fmla="*/ 60 w 60"/>
              <a:gd name="T57" fmla="*/ 114 h 1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114">
                <a:moveTo>
                  <a:pt x="0" y="0"/>
                </a:moveTo>
                <a:lnTo>
                  <a:pt x="0" y="110"/>
                </a:lnTo>
                <a:lnTo>
                  <a:pt x="18" y="114"/>
                </a:lnTo>
                <a:lnTo>
                  <a:pt x="17" y="98"/>
                </a:lnTo>
                <a:lnTo>
                  <a:pt x="60" y="105"/>
                </a:lnTo>
                <a:lnTo>
                  <a:pt x="60" y="100"/>
                </a:lnTo>
                <a:lnTo>
                  <a:pt x="30" y="96"/>
                </a:lnTo>
                <a:lnTo>
                  <a:pt x="29" y="83"/>
                </a:lnTo>
                <a:lnTo>
                  <a:pt x="9" y="83"/>
                </a:lnTo>
                <a:lnTo>
                  <a:pt x="8" y="81"/>
                </a:lnTo>
                <a:lnTo>
                  <a:pt x="7" y="76"/>
                </a:lnTo>
                <a:lnTo>
                  <a:pt x="6" y="69"/>
                </a:lnTo>
                <a:lnTo>
                  <a:pt x="3" y="60"/>
                </a:lnTo>
                <a:lnTo>
                  <a:pt x="2" y="48"/>
                </a:lnTo>
                <a:lnTo>
                  <a:pt x="1" y="34"/>
                </a:lnTo>
                <a:lnTo>
                  <a:pt x="2" y="20"/>
                </a:lnTo>
                <a:lnTo>
                  <a:pt x="6" y="4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5" name="Freeform 329"/>
          <p:cNvSpPr>
            <a:spLocks/>
          </p:cNvSpPr>
          <p:nvPr/>
        </p:nvSpPr>
        <p:spPr bwMode="auto">
          <a:xfrm>
            <a:off x="3157438" y="3887912"/>
            <a:ext cx="123825" cy="23812"/>
          </a:xfrm>
          <a:custGeom>
            <a:avLst/>
            <a:gdLst>
              <a:gd name="T0" fmla="*/ 0 w 78"/>
              <a:gd name="T1" fmla="*/ 23812 h 15"/>
              <a:gd name="T2" fmla="*/ 0 w 78"/>
              <a:gd name="T3" fmla="*/ 23812 h 15"/>
              <a:gd name="T4" fmla="*/ 3175 w 78"/>
              <a:gd name="T5" fmla="*/ 22225 h 15"/>
              <a:gd name="T6" fmla="*/ 6350 w 78"/>
              <a:gd name="T7" fmla="*/ 22225 h 15"/>
              <a:gd name="T8" fmla="*/ 11112 w 78"/>
              <a:gd name="T9" fmla="*/ 19050 h 15"/>
              <a:gd name="T10" fmla="*/ 17462 w 78"/>
              <a:gd name="T11" fmla="*/ 17462 h 15"/>
              <a:gd name="T12" fmla="*/ 22225 w 78"/>
              <a:gd name="T13" fmla="*/ 15875 h 15"/>
              <a:gd name="T14" fmla="*/ 30163 w 78"/>
              <a:gd name="T15" fmla="*/ 14287 h 15"/>
              <a:gd name="T16" fmla="*/ 36512 w 78"/>
              <a:gd name="T17" fmla="*/ 12700 h 15"/>
              <a:gd name="T18" fmla="*/ 46037 w 78"/>
              <a:gd name="T19" fmla="*/ 12700 h 15"/>
              <a:gd name="T20" fmla="*/ 55563 w 78"/>
              <a:gd name="T21" fmla="*/ 11112 h 15"/>
              <a:gd name="T22" fmla="*/ 66675 w 78"/>
              <a:gd name="T23" fmla="*/ 11112 h 15"/>
              <a:gd name="T24" fmla="*/ 76200 w 78"/>
              <a:gd name="T25" fmla="*/ 7937 h 15"/>
              <a:gd name="T26" fmla="*/ 87312 w 78"/>
              <a:gd name="T27" fmla="*/ 11112 h 15"/>
              <a:gd name="T28" fmla="*/ 98425 w 78"/>
              <a:gd name="T29" fmla="*/ 11112 h 15"/>
              <a:gd name="T30" fmla="*/ 109538 w 78"/>
              <a:gd name="T31" fmla="*/ 12700 h 15"/>
              <a:gd name="T32" fmla="*/ 120650 w 78"/>
              <a:gd name="T33" fmla="*/ 14287 h 15"/>
              <a:gd name="T34" fmla="*/ 123825 w 78"/>
              <a:gd name="T35" fmla="*/ 0 h 15"/>
              <a:gd name="T36" fmla="*/ 123825 w 78"/>
              <a:gd name="T37" fmla="*/ 0 h 15"/>
              <a:gd name="T38" fmla="*/ 120650 w 78"/>
              <a:gd name="T39" fmla="*/ 0 h 15"/>
              <a:gd name="T40" fmla="*/ 117475 w 78"/>
              <a:gd name="T41" fmla="*/ 0 h 15"/>
              <a:gd name="T42" fmla="*/ 111125 w 78"/>
              <a:gd name="T43" fmla="*/ 0 h 15"/>
              <a:gd name="T44" fmla="*/ 103188 w 78"/>
              <a:gd name="T45" fmla="*/ 0 h 15"/>
              <a:gd name="T46" fmla="*/ 96837 w 78"/>
              <a:gd name="T47" fmla="*/ 0 h 15"/>
              <a:gd name="T48" fmla="*/ 88900 w 78"/>
              <a:gd name="T49" fmla="*/ 0 h 15"/>
              <a:gd name="T50" fmla="*/ 79375 w 78"/>
              <a:gd name="T51" fmla="*/ 1587 h 15"/>
              <a:gd name="T52" fmla="*/ 68262 w 78"/>
              <a:gd name="T53" fmla="*/ 1587 h 15"/>
              <a:gd name="T54" fmla="*/ 58738 w 78"/>
              <a:gd name="T55" fmla="*/ 1587 h 15"/>
              <a:gd name="T56" fmla="*/ 47625 w 78"/>
              <a:gd name="T57" fmla="*/ 3175 h 15"/>
              <a:gd name="T58" fmla="*/ 39687 w 78"/>
              <a:gd name="T59" fmla="*/ 4762 h 15"/>
              <a:gd name="T60" fmla="*/ 28575 w 78"/>
              <a:gd name="T61" fmla="*/ 6350 h 15"/>
              <a:gd name="T62" fmla="*/ 19050 w 78"/>
              <a:gd name="T63" fmla="*/ 7937 h 15"/>
              <a:gd name="T64" fmla="*/ 9525 w 78"/>
              <a:gd name="T65" fmla="*/ 11112 h 15"/>
              <a:gd name="T66" fmla="*/ 0 w 78"/>
              <a:gd name="T67" fmla="*/ 12700 h 15"/>
              <a:gd name="T68" fmla="*/ 0 w 78"/>
              <a:gd name="T69" fmla="*/ 23812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"/>
              <a:gd name="T106" fmla="*/ 0 h 15"/>
              <a:gd name="T107" fmla="*/ 78 w 78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" h="15">
                <a:moveTo>
                  <a:pt x="0" y="15"/>
                </a:moveTo>
                <a:lnTo>
                  <a:pt x="0" y="15"/>
                </a:lnTo>
                <a:lnTo>
                  <a:pt x="2" y="14"/>
                </a:lnTo>
                <a:lnTo>
                  <a:pt x="4" y="14"/>
                </a:lnTo>
                <a:lnTo>
                  <a:pt x="7" y="12"/>
                </a:lnTo>
                <a:lnTo>
                  <a:pt x="11" y="11"/>
                </a:lnTo>
                <a:lnTo>
                  <a:pt x="14" y="10"/>
                </a:lnTo>
                <a:lnTo>
                  <a:pt x="19" y="9"/>
                </a:lnTo>
                <a:lnTo>
                  <a:pt x="23" y="8"/>
                </a:lnTo>
                <a:lnTo>
                  <a:pt x="29" y="8"/>
                </a:lnTo>
                <a:lnTo>
                  <a:pt x="35" y="7"/>
                </a:lnTo>
                <a:lnTo>
                  <a:pt x="42" y="7"/>
                </a:lnTo>
                <a:lnTo>
                  <a:pt x="48" y="5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8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5" y="0"/>
                </a:lnTo>
                <a:lnTo>
                  <a:pt x="61" y="0"/>
                </a:lnTo>
                <a:lnTo>
                  <a:pt x="56" y="0"/>
                </a:lnTo>
                <a:lnTo>
                  <a:pt x="50" y="1"/>
                </a:lnTo>
                <a:lnTo>
                  <a:pt x="43" y="1"/>
                </a:lnTo>
                <a:lnTo>
                  <a:pt x="37" y="1"/>
                </a:lnTo>
                <a:lnTo>
                  <a:pt x="30" y="2"/>
                </a:lnTo>
                <a:lnTo>
                  <a:pt x="25" y="3"/>
                </a:lnTo>
                <a:lnTo>
                  <a:pt x="18" y="4"/>
                </a:lnTo>
                <a:lnTo>
                  <a:pt x="12" y="5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6" name="Freeform 330"/>
          <p:cNvSpPr>
            <a:spLocks/>
          </p:cNvSpPr>
          <p:nvPr/>
        </p:nvSpPr>
        <p:spPr bwMode="auto">
          <a:xfrm>
            <a:off x="3086000" y="4111749"/>
            <a:ext cx="207963" cy="69850"/>
          </a:xfrm>
          <a:custGeom>
            <a:avLst/>
            <a:gdLst>
              <a:gd name="T0" fmla="*/ 85725 w 131"/>
              <a:gd name="T1" fmla="*/ 68263 h 44"/>
              <a:gd name="T2" fmla="*/ 88900 w 131"/>
              <a:gd name="T3" fmla="*/ 66675 h 44"/>
              <a:gd name="T4" fmla="*/ 88900 w 131"/>
              <a:gd name="T5" fmla="*/ 66675 h 44"/>
              <a:gd name="T6" fmla="*/ 90488 w 131"/>
              <a:gd name="T7" fmla="*/ 66675 h 44"/>
              <a:gd name="T8" fmla="*/ 93663 w 131"/>
              <a:gd name="T9" fmla="*/ 65088 h 44"/>
              <a:gd name="T10" fmla="*/ 95250 w 131"/>
              <a:gd name="T11" fmla="*/ 65088 h 44"/>
              <a:gd name="T12" fmla="*/ 100013 w 131"/>
              <a:gd name="T13" fmla="*/ 63500 h 44"/>
              <a:gd name="T14" fmla="*/ 103188 w 131"/>
              <a:gd name="T15" fmla="*/ 61913 h 44"/>
              <a:gd name="T16" fmla="*/ 106363 w 131"/>
              <a:gd name="T17" fmla="*/ 58738 h 44"/>
              <a:gd name="T18" fmla="*/ 112713 w 131"/>
              <a:gd name="T19" fmla="*/ 57150 h 44"/>
              <a:gd name="T20" fmla="*/ 115888 w 131"/>
              <a:gd name="T21" fmla="*/ 53975 h 44"/>
              <a:gd name="T22" fmla="*/ 119063 w 131"/>
              <a:gd name="T23" fmla="*/ 52388 h 44"/>
              <a:gd name="T24" fmla="*/ 123825 w 131"/>
              <a:gd name="T25" fmla="*/ 47625 h 44"/>
              <a:gd name="T26" fmla="*/ 127000 w 131"/>
              <a:gd name="T27" fmla="*/ 46037 h 44"/>
              <a:gd name="T28" fmla="*/ 128588 w 131"/>
              <a:gd name="T29" fmla="*/ 42862 h 44"/>
              <a:gd name="T30" fmla="*/ 133350 w 131"/>
              <a:gd name="T31" fmla="*/ 41275 h 44"/>
              <a:gd name="T32" fmla="*/ 134938 w 131"/>
              <a:gd name="T33" fmla="*/ 36512 h 44"/>
              <a:gd name="T34" fmla="*/ 0 w 131"/>
              <a:gd name="T35" fmla="*/ 3175 h 44"/>
              <a:gd name="T36" fmla="*/ 7938 w 131"/>
              <a:gd name="T37" fmla="*/ 0 h 44"/>
              <a:gd name="T38" fmla="*/ 207963 w 131"/>
              <a:gd name="T39" fmla="*/ 50800 h 44"/>
              <a:gd name="T40" fmla="*/ 200025 w 131"/>
              <a:gd name="T41" fmla="*/ 53975 h 44"/>
              <a:gd name="T42" fmla="*/ 141288 w 131"/>
              <a:gd name="T43" fmla="*/ 39687 h 44"/>
              <a:gd name="T44" fmla="*/ 141288 w 131"/>
              <a:gd name="T45" fmla="*/ 39687 h 44"/>
              <a:gd name="T46" fmla="*/ 141288 w 131"/>
              <a:gd name="T47" fmla="*/ 41275 h 44"/>
              <a:gd name="T48" fmla="*/ 139700 w 131"/>
              <a:gd name="T49" fmla="*/ 41275 h 44"/>
              <a:gd name="T50" fmla="*/ 139700 w 131"/>
              <a:gd name="T51" fmla="*/ 42862 h 44"/>
              <a:gd name="T52" fmla="*/ 138113 w 131"/>
              <a:gd name="T53" fmla="*/ 44450 h 44"/>
              <a:gd name="T54" fmla="*/ 136525 w 131"/>
              <a:gd name="T55" fmla="*/ 46037 h 44"/>
              <a:gd name="T56" fmla="*/ 134938 w 131"/>
              <a:gd name="T57" fmla="*/ 47625 h 44"/>
              <a:gd name="T58" fmla="*/ 130175 w 131"/>
              <a:gd name="T59" fmla="*/ 50800 h 44"/>
              <a:gd name="T60" fmla="*/ 127000 w 131"/>
              <a:gd name="T61" fmla="*/ 52388 h 44"/>
              <a:gd name="T62" fmla="*/ 123825 w 131"/>
              <a:gd name="T63" fmla="*/ 53975 h 44"/>
              <a:gd name="T64" fmla="*/ 119063 w 131"/>
              <a:gd name="T65" fmla="*/ 57150 h 44"/>
              <a:gd name="T66" fmla="*/ 114300 w 131"/>
              <a:gd name="T67" fmla="*/ 58738 h 44"/>
              <a:gd name="T68" fmla="*/ 111125 w 131"/>
              <a:gd name="T69" fmla="*/ 63500 h 44"/>
              <a:gd name="T70" fmla="*/ 103188 w 131"/>
              <a:gd name="T71" fmla="*/ 65088 h 44"/>
              <a:gd name="T72" fmla="*/ 96838 w 131"/>
              <a:gd name="T73" fmla="*/ 66675 h 44"/>
              <a:gd name="T74" fmla="*/ 90488 w 131"/>
              <a:gd name="T75" fmla="*/ 69850 h 44"/>
              <a:gd name="T76" fmla="*/ 85725 w 131"/>
              <a:gd name="T77" fmla="*/ 68263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"/>
              <a:gd name="T118" fmla="*/ 0 h 44"/>
              <a:gd name="T119" fmla="*/ 131 w 131"/>
              <a:gd name="T120" fmla="*/ 44 h 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" h="44">
                <a:moveTo>
                  <a:pt x="54" y="43"/>
                </a:move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0" y="41"/>
                </a:lnTo>
                <a:lnTo>
                  <a:pt x="63" y="40"/>
                </a:lnTo>
                <a:lnTo>
                  <a:pt x="65" y="39"/>
                </a:lnTo>
                <a:lnTo>
                  <a:pt x="67" y="37"/>
                </a:lnTo>
                <a:lnTo>
                  <a:pt x="71" y="36"/>
                </a:lnTo>
                <a:lnTo>
                  <a:pt x="73" y="34"/>
                </a:lnTo>
                <a:lnTo>
                  <a:pt x="75" y="33"/>
                </a:lnTo>
                <a:lnTo>
                  <a:pt x="78" y="30"/>
                </a:lnTo>
                <a:lnTo>
                  <a:pt x="80" y="29"/>
                </a:lnTo>
                <a:lnTo>
                  <a:pt x="81" y="27"/>
                </a:lnTo>
                <a:lnTo>
                  <a:pt x="84" y="26"/>
                </a:lnTo>
                <a:lnTo>
                  <a:pt x="85" y="23"/>
                </a:lnTo>
                <a:lnTo>
                  <a:pt x="0" y="2"/>
                </a:lnTo>
                <a:lnTo>
                  <a:pt x="5" y="0"/>
                </a:lnTo>
                <a:lnTo>
                  <a:pt x="131" y="32"/>
                </a:lnTo>
                <a:lnTo>
                  <a:pt x="126" y="34"/>
                </a:lnTo>
                <a:lnTo>
                  <a:pt x="89" y="25"/>
                </a:lnTo>
                <a:lnTo>
                  <a:pt x="89" y="26"/>
                </a:lnTo>
                <a:lnTo>
                  <a:pt x="88" y="26"/>
                </a:lnTo>
                <a:lnTo>
                  <a:pt x="88" y="27"/>
                </a:lnTo>
                <a:lnTo>
                  <a:pt x="87" y="28"/>
                </a:lnTo>
                <a:lnTo>
                  <a:pt x="86" y="29"/>
                </a:lnTo>
                <a:lnTo>
                  <a:pt x="85" y="30"/>
                </a:lnTo>
                <a:lnTo>
                  <a:pt x="82" y="32"/>
                </a:lnTo>
                <a:lnTo>
                  <a:pt x="80" y="33"/>
                </a:lnTo>
                <a:lnTo>
                  <a:pt x="78" y="34"/>
                </a:lnTo>
                <a:lnTo>
                  <a:pt x="75" y="36"/>
                </a:lnTo>
                <a:lnTo>
                  <a:pt x="72" y="37"/>
                </a:lnTo>
                <a:lnTo>
                  <a:pt x="70" y="40"/>
                </a:lnTo>
                <a:lnTo>
                  <a:pt x="65" y="41"/>
                </a:lnTo>
                <a:lnTo>
                  <a:pt x="61" y="42"/>
                </a:lnTo>
                <a:lnTo>
                  <a:pt x="57" y="44"/>
                </a:lnTo>
                <a:lnTo>
                  <a:pt x="54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7" name="Freeform 331"/>
          <p:cNvSpPr>
            <a:spLocks/>
          </p:cNvSpPr>
          <p:nvPr/>
        </p:nvSpPr>
        <p:spPr bwMode="auto">
          <a:xfrm>
            <a:off x="3041550" y="4130799"/>
            <a:ext cx="214313" cy="61913"/>
          </a:xfrm>
          <a:custGeom>
            <a:avLst/>
            <a:gdLst>
              <a:gd name="T0" fmla="*/ 0 w 135"/>
              <a:gd name="T1" fmla="*/ 0 h 39"/>
              <a:gd name="T2" fmla="*/ 207963 w 135"/>
              <a:gd name="T3" fmla="*/ 61913 h 39"/>
              <a:gd name="T4" fmla="*/ 214313 w 135"/>
              <a:gd name="T5" fmla="*/ 61913 h 39"/>
              <a:gd name="T6" fmla="*/ 6350 w 135"/>
              <a:gd name="T7" fmla="*/ 0 h 39"/>
              <a:gd name="T8" fmla="*/ 0 w 135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39"/>
              <a:gd name="T17" fmla="*/ 135 w 135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39">
                <a:moveTo>
                  <a:pt x="0" y="0"/>
                </a:moveTo>
                <a:lnTo>
                  <a:pt x="131" y="39"/>
                </a:lnTo>
                <a:lnTo>
                  <a:pt x="135" y="39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8" name="Freeform 332"/>
          <p:cNvSpPr>
            <a:spLocks/>
          </p:cNvSpPr>
          <p:nvPr/>
        </p:nvSpPr>
        <p:spPr bwMode="auto">
          <a:xfrm>
            <a:off x="3078063" y="4121274"/>
            <a:ext cx="209550" cy="57150"/>
          </a:xfrm>
          <a:custGeom>
            <a:avLst/>
            <a:gdLst>
              <a:gd name="T0" fmla="*/ 0 w 132"/>
              <a:gd name="T1" fmla="*/ 0 h 36"/>
              <a:gd name="T2" fmla="*/ 204788 w 132"/>
              <a:gd name="T3" fmla="*/ 57150 h 36"/>
              <a:gd name="T4" fmla="*/ 209550 w 132"/>
              <a:gd name="T5" fmla="*/ 55563 h 36"/>
              <a:gd name="T6" fmla="*/ 4762 w 132"/>
              <a:gd name="T7" fmla="*/ 0 h 36"/>
              <a:gd name="T8" fmla="*/ 0 w 13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0" y="0"/>
                </a:moveTo>
                <a:lnTo>
                  <a:pt x="129" y="36"/>
                </a:lnTo>
                <a:lnTo>
                  <a:pt x="132" y="35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399" name="Freeform 333"/>
          <p:cNvSpPr>
            <a:spLocks/>
          </p:cNvSpPr>
          <p:nvPr/>
        </p:nvSpPr>
        <p:spPr bwMode="auto">
          <a:xfrm>
            <a:off x="3060600" y="4124449"/>
            <a:ext cx="211138" cy="61913"/>
          </a:xfrm>
          <a:custGeom>
            <a:avLst/>
            <a:gdLst>
              <a:gd name="T0" fmla="*/ 0 w 133"/>
              <a:gd name="T1" fmla="*/ 0 h 39"/>
              <a:gd name="T2" fmla="*/ 207963 w 133"/>
              <a:gd name="T3" fmla="*/ 61913 h 39"/>
              <a:gd name="T4" fmla="*/ 211138 w 133"/>
              <a:gd name="T5" fmla="*/ 61913 h 39"/>
              <a:gd name="T6" fmla="*/ 6350 w 133"/>
              <a:gd name="T7" fmla="*/ 0 h 39"/>
              <a:gd name="T8" fmla="*/ 0 w 133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9"/>
              <a:gd name="T17" fmla="*/ 133 w 13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9">
                <a:moveTo>
                  <a:pt x="0" y="0"/>
                </a:moveTo>
                <a:lnTo>
                  <a:pt x="131" y="39"/>
                </a:lnTo>
                <a:lnTo>
                  <a:pt x="133" y="39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0" name="Line 334"/>
          <p:cNvSpPr>
            <a:spLocks noChangeShapeType="1"/>
          </p:cNvSpPr>
          <p:nvPr/>
        </p:nvSpPr>
        <p:spPr bwMode="auto">
          <a:xfrm>
            <a:off x="3595588" y="4618162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1" name="Freeform 335"/>
          <p:cNvSpPr>
            <a:spLocks/>
          </p:cNvSpPr>
          <p:nvPr/>
        </p:nvSpPr>
        <p:spPr bwMode="auto">
          <a:xfrm>
            <a:off x="4248150" y="4264645"/>
            <a:ext cx="322263" cy="163513"/>
          </a:xfrm>
          <a:custGeom>
            <a:avLst/>
            <a:gdLst>
              <a:gd name="T0" fmla="*/ 123825 w 203"/>
              <a:gd name="T1" fmla="*/ 0 h 103"/>
              <a:gd name="T2" fmla="*/ 0 w 203"/>
              <a:gd name="T3" fmla="*/ 163513 h 103"/>
              <a:gd name="T4" fmla="*/ 198438 w 203"/>
              <a:gd name="T5" fmla="*/ 163513 h 103"/>
              <a:gd name="T6" fmla="*/ 322263 w 203"/>
              <a:gd name="T7" fmla="*/ 0 h 103"/>
              <a:gd name="T8" fmla="*/ 123825 w 203"/>
              <a:gd name="T9" fmla="*/ 0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03"/>
              <a:gd name="T17" fmla="*/ 203 w 203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03">
                <a:moveTo>
                  <a:pt x="78" y="0"/>
                </a:moveTo>
                <a:lnTo>
                  <a:pt x="0" y="103"/>
                </a:lnTo>
                <a:lnTo>
                  <a:pt x="125" y="103"/>
                </a:lnTo>
                <a:lnTo>
                  <a:pt x="203" y="0"/>
                </a:lnTo>
                <a:lnTo>
                  <a:pt x="7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2" name="Rectangle 336"/>
          <p:cNvSpPr>
            <a:spLocks noChangeArrowheads="1"/>
          </p:cNvSpPr>
          <p:nvPr/>
        </p:nvSpPr>
        <p:spPr bwMode="auto">
          <a:xfrm>
            <a:off x="4410075" y="3724895"/>
            <a:ext cx="149225" cy="5445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3" name="Rectangle 337"/>
          <p:cNvSpPr>
            <a:spLocks noChangeArrowheads="1"/>
          </p:cNvSpPr>
          <p:nvPr/>
        </p:nvSpPr>
        <p:spPr bwMode="auto">
          <a:xfrm>
            <a:off x="4251325" y="3878883"/>
            <a:ext cx="201613" cy="5445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4" name="Rectangle 338"/>
          <p:cNvSpPr>
            <a:spLocks noChangeArrowheads="1"/>
          </p:cNvSpPr>
          <p:nvPr/>
        </p:nvSpPr>
        <p:spPr bwMode="auto">
          <a:xfrm>
            <a:off x="4251325" y="3878883"/>
            <a:ext cx="201613" cy="54451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5" name="Freeform 339"/>
          <p:cNvSpPr>
            <a:spLocks/>
          </p:cNvSpPr>
          <p:nvPr/>
        </p:nvSpPr>
        <p:spPr bwMode="auto">
          <a:xfrm>
            <a:off x="4248150" y="3720133"/>
            <a:ext cx="322263" cy="165100"/>
          </a:xfrm>
          <a:custGeom>
            <a:avLst/>
            <a:gdLst>
              <a:gd name="T0" fmla="*/ 123825 w 203"/>
              <a:gd name="T1" fmla="*/ 0 h 104"/>
              <a:gd name="T2" fmla="*/ 0 w 203"/>
              <a:gd name="T3" fmla="*/ 165100 h 104"/>
              <a:gd name="T4" fmla="*/ 198438 w 203"/>
              <a:gd name="T5" fmla="*/ 165100 h 104"/>
              <a:gd name="T6" fmla="*/ 322263 w 203"/>
              <a:gd name="T7" fmla="*/ 0 h 104"/>
              <a:gd name="T8" fmla="*/ 123825 w 203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04"/>
              <a:gd name="T17" fmla="*/ 203 w 203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04">
                <a:moveTo>
                  <a:pt x="78" y="0"/>
                </a:moveTo>
                <a:lnTo>
                  <a:pt x="0" y="104"/>
                </a:lnTo>
                <a:lnTo>
                  <a:pt x="125" y="104"/>
                </a:lnTo>
                <a:lnTo>
                  <a:pt x="203" y="0"/>
                </a:lnTo>
                <a:lnTo>
                  <a:pt x="7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6" name="Freeform 340"/>
          <p:cNvSpPr>
            <a:spLocks/>
          </p:cNvSpPr>
          <p:nvPr/>
        </p:nvSpPr>
        <p:spPr bwMode="auto">
          <a:xfrm>
            <a:off x="4248150" y="3720133"/>
            <a:ext cx="322263" cy="165100"/>
          </a:xfrm>
          <a:custGeom>
            <a:avLst/>
            <a:gdLst>
              <a:gd name="T0" fmla="*/ 123825 w 203"/>
              <a:gd name="T1" fmla="*/ 0 h 104"/>
              <a:gd name="T2" fmla="*/ 0 w 203"/>
              <a:gd name="T3" fmla="*/ 165100 h 104"/>
              <a:gd name="T4" fmla="*/ 198438 w 203"/>
              <a:gd name="T5" fmla="*/ 165100 h 104"/>
              <a:gd name="T6" fmla="*/ 322263 w 203"/>
              <a:gd name="T7" fmla="*/ 0 h 104"/>
              <a:gd name="T8" fmla="*/ 123825 w 203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04"/>
              <a:gd name="T17" fmla="*/ 203 w 203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04">
                <a:moveTo>
                  <a:pt x="78" y="0"/>
                </a:moveTo>
                <a:lnTo>
                  <a:pt x="0" y="104"/>
                </a:lnTo>
                <a:lnTo>
                  <a:pt x="125" y="104"/>
                </a:lnTo>
                <a:lnTo>
                  <a:pt x="203" y="0"/>
                </a:lnTo>
                <a:lnTo>
                  <a:pt x="78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7" name="Line 341"/>
          <p:cNvSpPr>
            <a:spLocks noChangeShapeType="1"/>
          </p:cNvSpPr>
          <p:nvPr/>
        </p:nvSpPr>
        <p:spPr bwMode="auto">
          <a:xfrm>
            <a:off x="4570413" y="3731245"/>
            <a:ext cx="1587" cy="533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8" name="Line 342"/>
          <p:cNvSpPr>
            <a:spLocks noChangeShapeType="1"/>
          </p:cNvSpPr>
          <p:nvPr/>
        </p:nvSpPr>
        <p:spPr bwMode="auto">
          <a:xfrm flipH="1">
            <a:off x="4452938" y="4264645"/>
            <a:ext cx="117475" cy="158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09" name="Rectangle 343"/>
          <p:cNvSpPr>
            <a:spLocks noChangeArrowheads="1"/>
          </p:cNvSpPr>
          <p:nvPr/>
        </p:nvSpPr>
        <p:spPr bwMode="auto">
          <a:xfrm>
            <a:off x="4275138" y="3950320"/>
            <a:ext cx="134937" cy="31432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10" name="Rectangle 344"/>
          <p:cNvSpPr>
            <a:spLocks noChangeArrowheads="1"/>
          </p:cNvSpPr>
          <p:nvPr/>
        </p:nvSpPr>
        <p:spPr bwMode="auto">
          <a:xfrm>
            <a:off x="4275138" y="3950320"/>
            <a:ext cx="134937" cy="3143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11" name="Rectangle 345"/>
          <p:cNvSpPr>
            <a:spLocks noChangeArrowheads="1"/>
          </p:cNvSpPr>
          <p:nvPr/>
        </p:nvSpPr>
        <p:spPr bwMode="auto">
          <a:xfrm>
            <a:off x="4295775" y="4045570"/>
            <a:ext cx="101600" cy="109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12" name="Freeform 346"/>
          <p:cNvSpPr>
            <a:spLocks/>
          </p:cNvSpPr>
          <p:nvPr/>
        </p:nvSpPr>
        <p:spPr bwMode="auto">
          <a:xfrm>
            <a:off x="5151338" y="3994274"/>
            <a:ext cx="1901825" cy="1141413"/>
          </a:xfrm>
          <a:custGeom>
            <a:avLst/>
            <a:gdLst>
              <a:gd name="T0" fmla="*/ 1812925 w 1198"/>
              <a:gd name="T1" fmla="*/ 4763 h 719"/>
              <a:gd name="T2" fmla="*/ 1771650 w 1198"/>
              <a:gd name="T3" fmla="*/ 0 h 719"/>
              <a:gd name="T4" fmla="*/ 1717675 w 1198"/>
              <a:gd name="T5" fmla="*/ 11113 h 719"/>
              <a:gd name="T6" fmla="*/ 1644650 w 1198"/>
              <a:gd name="T7" fmla="*/ 38100 h 719"/>
              <a:gd name="T8" fmla="*/ 1517650 w 1198"/>
              <a:gd name="T9" fmla="*/ 88900 h 719"/>
              <a:gd name="T10" fmla="*/ 1435100 w 1198"/>
              <a:gd name="T11" fmla="*/ 115888 h 719"/>
              <a:gd name="T12" fmla="*/ 1374775 w 1198"/>
              <a:gd name="T13" fmla="*/ 122238 h 719"/>
              <a:gd name="T14" fmla="*/ 1266825 w 1198"/>
              <a:gd name="T15" fmla="*/ 119063 h 719"/>
              <a:gd name="T16" fmla="*/ 1141412 w 1198"/>
              <a:gd name="T17" fmla="*/ 103188 h 719"/>
              <a:gd name="T18" fmla="*/ 1003300 w 1198"/>
              <a:gd name="T19" fmla="*/ 88900 h 719"/>
              <a:gd name="T20" fmla="*/ 911225 w 1198"/>
              <a:gd name="T21" fmla="*/ 92075 h 719"/>
              <a:gd name="T22" fmla="*/ 831850 w 1198"/>
              <a:gd name="T23" fmla="*/ 103188 h 719"/>
              <a:gd name="T24" fmla="*/ 736600 w 1198"/>
              <a:gd name="T25" fmla="*/ 120650 h 719"/>
              <a:gd name="T26" fmla="*/ 631825 w 1198"/>
              <a:gd name="T27" fmla="*/ 141288 h 719"/>
              <a:gd name="T28" fmla="*/ 434975 w 1198"/>
              <a:gd name="T29" fmla="*/ 185738 h 719"/>
              <a:gd name="T30" fmla="*/ 301625 w 1198"/>
              <a:gd name="T31" fmla="*/ 228600 h 719"/>
              <a:gd name="T32" fmla="*/ 207963 w 1198"/>
              <a:gd name="T33" fmla="*/ 268288 h 719"/>
              <a:gd name="T34" fmla="*/ 130175 w 1198"/>
              <a:gd name="T35" fmla="*/ 314325 h 719"/>
              <a:gd name="T36" fmla="*/ 74612 w 1198"/>
              <a:gd name="T37" fmla="*/ 368300 h 719"/>
              <a:gd name="T38" fmla="*/ 36512 w 1198"/>
              <a:gd name="T39" fmla="*/ 433388 h 719"/>
              <a:gd name="T40" fmla="*/ 12700 w 1198"/>
              <a:gd name="T41" fmla="*/ 512763 h 719"/>
              <a:gd name="T42" fmla="*/ 1588 w 1198"/>
              <a:gd name="T43" fmla="*/ 600075 h 719"/>
              <a:gd name="T44" fmla="*/ 0 w 1198"/>
              <a:gd name="T45" fmla="*/ 688975 h 719"/>
              <a:gd name="T46" fmla="*/ 9525 w 1198"/>
              <a:gd name="T47" fmla="*/ 776288 h 719"/>
              <a:gd name="T48" fmla="*/ 26988 w 1198"/>
              <a:gd name="T49" fmla="*/ 855663 h 719"/>
              <a:gd name="T50" fmla="*/ 52388 w 1198"/>
              <a:gd name="T51" fmla="*/ 923925 h 719"/>
              <a:gd name="T52" fmla="*/ 80962 w 1198"/>
              <a:gd name="T53" fmla="*/ 976313 h 719"/>
              <a:gd name="T54" fmla="*/ 122237 w 1198"/>
              <a:gd name="T55" fmla="*/ 1012825 h 719"/>
              <a:gd name="T56" fmla="*/ 174625 w 1198"/>
              <a:gd name="T57" fmla="*/ 1041400 h 719"/>
              <a:gd name="T58" fmla="*/ 252412 w 1198"/>
              <a:gd name="T59" fmla="*/ 1063625 h 719"/>
              <a:gd name="T60" fmla="*/ 393700 w 1198"/>
              <a:gd name="T61" fmla="*/ 1084263 h 719"/>
              <a:gd name="T62" fmla="*/ 542925 w 1198"/>
              <a:gd name="T63" fmla="*/ 1098550 h 719"/>
              <a:gd name="T64" fmla="*/ 636587 w 1198"/>
              <a:gd name="T65" fmla="*/ 1111250 h 719"/>
              <a:gd name="T66" fmla="*/ 781050 w 1198"/>
              <a:gd name="T67" fmla="*/ 1127125 h 719"/>
              <a:gd name="T68" fmla="*/ 1001712 w 1198"/>
              <a:gd name="T69" fmla="*/ 1138238 h 719"/>
              <a:gd name="T70" fmla="*/ 1123950 w 1198"/>
              <a:gd name="T71" fmla="*/ 1141413 h 719"/>
              <a:gd name="T72" fmla="*/ 1195387 w 1198"/>
              <a:gd name="T73" fmla="*/ 1141413 h 719"/>
              <a:gd name="T74" fmla="*/ 1255712 w 1198"/>
              <a:gd name="T75" fmla="*/ 1141413 h 719"/>
              <a:gd name="T76" fmla="*/ 1308100 w 1198"/>
              <a:gd name="T77" fmla="*/ 1139825 h 719"/>
              <a:gd name="T78" fmla="*/ 1390650 w 1198"/>
              <a:gd name="T79" fmla="*/ 1130300 h 719"/>
              <a:gd name="T80" fmla="*/ 1477962 w 1198"/>
              <a:gd name="T81" fmla="*/ 1111250 h 719"/>
              <a:gd name="T82" fmla="*/ 1550987 w 1198"/>
              <a:gd name="T83" fmla="*/ 1090613 h 719"/>
              <a:gd name="T84" fmla="*/ 1633538 w 1198"/>
              <a:gd name="T85" fmla="*/ 1066800 h 719"/>
              <a:gd name="T86" fmla="*/ 1739900 w 1198"/>
              <a:gd name="T87" fmla="*/ 1035050 h 719"/>
              <a:gd name="T88" fmla="*/ 1812925 w 1198"/>
              <a:gd name="T89" fmla="*/ 995363 h 719"/>
              <a:gd name="T90" fmla="*/ 1854200 w 1198"/>
              <a:gd name="T91" fmla="*/ 954088 h 719"/>
              <a:gd name="T92" fmla="*/ 1885950 w 1198"/>
              <a:gd name="T93" fmla="*/ 879475 h 719"/>
              <a:gd name="T94" fmla="*/ 1898650 w 1198"/>
              <a:gd name="T95" fmla="*/ 790575 h 719"/>
              <a:gd name="T96" fmla="*/ 1900238 w 1198"/>
              <a:gd name="T97" fmla="*/ 687388 h 719"/>
              <a:gd name="T98" fmla="*/ 1898650 w 1198"/>
              <a:gd name="T99" fmla="*/ 573088 h 719"/>
              <a:gd name="T100" fmla="*/ 1898650 w 1198"/>
              <a:gd name="T101" fmla="*/ 509588 h 719"/>
              <a:gd name="T102" fmla="*/ 1900238 w 1198"/>
              <a:gd name="T103" fmla="*/ 430213 h 719"/>
              <a:gd name="T104" fmla="*/ 1900238 w 1198"/>
              <a:gd name="T105" fmla="*/ 263525 h 719"/>
              <a:gd name="T106" fmla="*/ 1895475 w 1198"/>
              <a:gd name="T107" fmla="*/ 163513 h 719"/>
              <a:gd name="T108" fmla="*/ 1882775 w 1198"/>
              <a:gd name="T109" fmla="*/ 96838 h 719"/>
              <a:gd name="T110" fmla="*/ 1862138 w 1198"/>
              <a:gd name="T111" fmla="*/ 44450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13" name="Line 347"/>
          <p:cNvSpPr>
            <a:spLocks noChangeShapeType="1"/>
          </p:cNvSpPr>
          <p:nvPr/>
        </p:nvSpPr>
        <p:spPr bwMode="auto">
          <a:xfrm flipV="1">
            <a:off x="4657625" y="4600699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14" name="Rectangle 350"/>
          <p:cNvSpPr>
            <a:spLocks noChangeArrowheads="1"/>
          </p:cNvSpPr>
          <p:nvPr/>
        </p:nvSpPr>
        <p:spPr bwMode="auto">
          <a:xfrm>
            <a:off x="3714650" y="5405562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415" name="Rectangle 352"/>
          <p:cNvSpPr>
            <a:spLocks noChangeArrowheads="1"/>
          </p:cNvSpPr>
          <p:nvPr/>
        </p:nvSpPr>
        <p:spPr bwMode="auto">
          <a:xfrm>
            <a:off x="3538438" y="5618287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417" name="Rectangle 355"/>
          <p:cNvSpPr>
            <a:spLocks noChangeArrowheads="1"/>
          </p:cNvSpPr>
          <p:nvPr/>
        </p:nvSpPr>
        <p:spPr bwMode="auto">
          <a:xfrm>
            <a:off x="6416575" y="5405562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418" name="Rectangle 357"/>
          <p:cNvSpPr>
            <a:spLocks noChangeArrowheads="1"/>
          </p:cNvSpPr>
          <p:nvPr/>
        </p:nvSpPr>
        <p:spPr bwMode="auto">
          <a:xfrm>
            <a:off x="6424513" y="5618287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1419" name="Freeform 358"/>
          <p:cNvSpPr>
            <a:spLocks noEditPoints="1"/>
          </p:cNvSpPr>
          <p:nvPr/>
        </p:nvSpPr>
        <p:spPr bwMode="auto">
          <a:xfrm>
            <a:off x="3670200" y="5580187"/>
            <a:ext cx="609600" cy="93662"/>
          </a:xfrm>
          <a:custGeom>
            <a:avLst/>
            <a:gdLst>
              <a:gd name="T0" fmla="*/ 6350 w 384"/>
              <a:gd name="T1" fmla="*/ 41275 h 59"/>
              <a:gd name="T2" fmla="*/ 531813 w 384"/>
              <a:gd name="T3" fmla="*/ 41275 h 59"/>
              <a:gd name="T4" fmla="*/ 534988 w 384"/>
              <a:gd name="T5" fmla="*/ 41275 h 59"/>
              <a:gd name="T6" fmla="*/ 536575 w 384"/>
              <a:gd name="T7" fmla="*/ 41275 h 59"/>
              <a:gd name="T8" fmla="*/ 538163 w 384"/>
              <a:gd name="T9" fmla="*/ 42862 h 59"/>
              <a:gd name="T10" fmla="*/ 538163 w 384"/>
              <a:gd name="T11" fmla="*/ 47625 h 59"/>
              <a:gd name="T12" fmla="*/ 538163 w 384"/>
              <a:gd name="T13" fmla="*/ 49212 h 59"/>
              <a:gd name="T14" fmla="*/ 536575 w 384"/>
              <a:gd name="T15" fmla="*/ 50800 h 59"/>
              <a:gd name="T16" fmla="*/ 534988 w 384"/>
              <a:gd name="T17" fmla="*/ 52387 h 59"/>
              <a:gd name="T18" fmla="*/ 531813 w 384"/>
              <a:gd name="T19" fmla="*/ 52387 h 59"/>
              <a:gd name="T20" fmla="*/ 6350 w 384"/>
              <a:gd name="T21" fmla="*/ 52387 h 59"/>
              <a:gd name="T22" fmla="*/ 4763 w 384"/>
              <a:gd name="T23" fmla="*/ 52387 h 59"/>
              <a:gd name="T24" fmla="*/ 3175 w 384"/>
              <a:gd name="T25" fmla="*/ 50800 h 59"/>
              <a:gd name="T26" fmla="*/ 3175 w 384"/>
              <a:gd name="T27" fmla="*/ 49212 h 59"/>
              <a:gd name="T28" fmla="*/ 0 w 384"/>
              <a:gd name="T29" fmla="*/ 47625 h 59"/>
              <a:gd name="T30" fmla="*/ 3175 w 384"/>
              <a:gd name="T31" fmla="*/ 42862 h 59"/>
              <a:gd name="T32" fmla="*/ 3175 w 384"/>
              <a:gd name="T33" fmla="*/ 41275 h 59"/>
              <a:gd name="T34" fmla="*/ 4763 w 384"/>
              <a:gd name="T35" fmla="*/ 41275 h 59"/>
              <a:gd name="T36" fmla="*/ 6350 w 384"/>
              <a:gd name="T37" fmla="*/ 41275 h 59"/>
              <a:gd name="T38" fmla="*/ 6350 w 384"/>
              <a:gd name="T39" fmla="*/ 41275 h 59"/>
              <a:gd name="T40" fmla="*/ 517525 w 384"/>
              <a:gd name="T41" fmla="*/ 0 h 59"/>
              <a:gd name="T42" fmla="*/ 609600 w 384"/>
              <a:gd name="T43" fmla="*/ 47625 h 59"/>
              <a:gd name="T44" fmla="*/ 517525 w 384"/>
              <a:gd name="T45" fmla="*/ 93662 h 59"/>
              <a:gd name="T46" fmla="*/ 517525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20" name="Freeform 359"/>
          <p:cNvSpPr>
            <a:spLocks noEditPoints="1"/>
          </p:cNvSpPr>
          <p:nvPr/>
        </p:nvSpPr>
        <p:spPr bwMode="auto">
          <a:xfrm>
            <a:off x="2071588" y="5580187"/>
            <a:ext cx="609600" cy="93662"/>
          </a:xfrm>
          <a:custGeom>
            <a:avLst/>
            <a:gdLst>
              <a:gd name="T0" fmla="*/ 604838 w 384"/>
              <a:gd name="T1" fmla="*/ 52387 h 59"/>
              <a:gd name="T2" fmla="*/ 77787 w 384"/>
              <a:gd name="T3" fmla="*/ 52387 h 59"/>
              <a:gd name="T4" fmla="*/ 76200 w 384"/>
              <a:gd name="T5" fmla="*/ 52387 h 59"/>
              <a:gd name="T6" fmla="*/ 74613 w 384"/>
              <a:gd name="T7" fmla="*/ 50800 h 59"/>
              <a:gd name="T8" fmla="*/ 73025 w 384"/>
              <a:gd name="T9" fmla="*/ 49212 h 59"/>
              <a:gd name="T10" fmla="*/ 73025 w 384"/>
              <a:gd name="T11" fmla="*/ 47625 h 59"/>
              <a:gd name="T12" fmla="*/ 73025 w 384"/>
              <a:gd name="T13" fmla="*/ 44450 h 59"/>
              <a:gd name="T14" fmla="*/ 74613 w 384"/>
              <a:gd name="T15" fmla="*/ 42862 h 59"/>
              <a:gd name="T16" fmla="*/ 76200 w 384"/>
              <a:gd name="T17" fmla="*/ 41275 h 59"/>
              <a:gd name="T18" fmla="*/ 77787 w 384"/>
              <a:gd name="T19" fmla="*/ 41275 h 59"/>
              <a:gd name="T20" fmla="*/ 604838 w 384"/>
              <a:gd name="T21" fmla="*/ 41275 h 59"/>
              <a:gd name="T22" fmla="*/ 606425 w 384"/>
              <a:gd name="T23" fmla="*/ 41275 h 59"/>
              <a:gd name="T24" fmla="*/ 608013 w 384"/>
              <a:gd name="T25" fmla="*/ 41275 h 59"/>
              <a:gd name="T26" fmla="*/ 609600 w 384"/>
              <a:gd name="T27" fmla="*/ 42862 h 59"/>
              <a:gd name="T28" fmla="*/ 609600 w 384"/>
              <a:gd name="T29" fmla="*/ 47625 h 59"/>
              <a:gd name="T30" fmla="*/ 609600 w 384"/>
              <a:gd name="T31" fmla="*/ 49212 h 59"/>
              <a:gd name="T32" fmla="*/ 608013 w 384"/>
              <a:gd name="T33" fmla="*/ 50800 h 59"/>
              <a:gd name="T34" fmla="*/ 606425 w 384"/>
              <a:gd name="T35" fmla="*/ 52387 h 59"/>
              <a:gd name="T36" fmla="*/ 604838 w 384"/>
              <a:gd name="T37" fmla="*/ 52387 h 59"/>
              <a:gd name="T38" fmla="*/ 604838 w 384"/>
              <a:gd name="T39" fmla="*/ 52387 h 59"/>
              <a:gd name="T40" fmla="*/ 93662 w 384"/>
              <a:gd name="T41" fmla="*/ 93662 h 59"/>
              <a:gd name="T42" fmla="*/ 0 w 384"/>
              <a:gd name="T43" fmla="*/ 47625 h 59"/>
              <a:gd name="T44" fmla="*/ 93662 w 384"/>
              <a:gd name="T45" fmla="*/ 0 h 59"/>
              <a:gd name="T46" fmla="*/ 93662 w 384"/>
              <a:gd name="T47" fmla="*/ 93662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21" name="Freeform 360"/>
          <p:cNvSpPr>
            <a:spLocks noEditPoints="1"/>
          </p:cNvSpPr>
          <p:nvPr/>
        </p:nvSpPr>
        <p:spPr bwMode="auto">
          <a:xfrm>
            <a:off x="6383238" y="5580187"/>
            <a:ext cx="609600" cy="93662"/>
          </a:xfrm>
          <a:custGeom>
            <a:avLst/>
            <a:gdLst>
              <a:gd name="T0" fmla="*/ 6350 w 384"/>
              <a:gd name="T1" fmla="*/ 41275 h 59"/>
              <a:gd name="T2" fmla="*/ 531813 w 384"/>
              <a:gd name="T3" fmla="*/ 41275 h 59"/>
              <a:gd name="T4" fmla="*/ 533400 w 384"/>
              <a:gd name="T5" fmla="*/ 41275 h 59"/>
              <a:gd name="T6" fmla="*/ 534988 w 384"/>
              <a:gd name="T7" fmla="*/ 42862 h 59"/>
              <a:gd name="T8" fmla="*/ 536575 w 384"/>
              <a:gd name="T9" fmla="*/ 44450 h 59"/>
              <a:gd name="T10" fmla="*/ 536575 w 384"/>
              <a:gd name="T11" fmla="*/ 47625 h 59"/>
              <a:gd name="T12" fmla="*/ 536575 w 384"/>
              <a:gd name="T13" fmla="*/ 49212 h 59"/>
              <a:gd name="T14" fmla="*/ 534988 w 384"/>
              <a:gd name="T15" fmla="*/ 50800 h 59"/>
              <a:gd name="T16" fmla="*/ 533400 w 384"/>
              <a:gd name="T17" fmla="*/ 52387 h 59"/>
              <a:gd name="T18" fmla="*/ 531813 w 384"/>
              <a:gd name="T19" fmla="*/ 52387 h 59"/>
              <a:gd name="T20" fmla="*/ 6350 w 384"/>
              <a:gd name="T21" fmla="*/ 52387 h 59"/>
              <a:gd name="T22" fmla="*/ 3175 w 384"/>
              <a:gd name="T23" fmla="*/ 52387 h 59"/>
              <a:gd name="T24" fmla="*/ 1588 w 384"/>
              <a:gd name="T25" fmla="*/ 50800 h 59"/>
              <a:gd name="T26" fmla="*/ 0 w 384"/>
              <a:gd name="T27" fmla="*/ 49212 h 59"/>
              <a:gd name="T28" fmla="*/ 0 w 384"/>
              <a:gd name="T29" fmla="*/ 47625 h 59"/>
              <a:gd name="T30" fmla="*/ 0 w 384"/>
              <a:gd name="T31" fmla="*/ 42862 h 59"/>
              <a:gd name="T32" fmla="*/ 1588 w 384"/>
              <a:gd name="T33" fmla="*/ 41275 h 59"/>
              <a:gd name="T34" fmla="*/ 3175 w 384"/>
              <a:gd name="T35" fmla="*/ 41275 h 59"/>
              <a:gd name="T36" fmla="*/ 6350 w 384"/>
              <a:gd name="T37" fmla="*/ 41275 h 59"/>
              <a:gd name="T38" fmla="*/ 6350 w 384"/>
              <a:gd name="T39" fmla="*/ 41275 h 59"/>
              <a:gd name="T40" fmla="*/ 517525 w 384"/>
              <a:gd name="T41" fmla="*/ 0 h 59"/>
              <a:gd name="T42" fmla="*/ 609600 w 384"/>
              <a:gd name="T43" fmla="*/ 47625 h 59"/>
              <a:gd name="T44" fmla="*/ 517525 w 384"/>
              <a:gd name="T45" fmla="*/ 93662 h 59"/>
              <a:gd name="T46" fmla="*/ 517525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22" name="Freeform 361"/>
          <p:cNvSpPr>
            <a:spLocks noEditPoints="1"/>
          </p:cNvSpPr>
          <p:nvPr/>
        </p:nvSpPr>
        <p:spPr bwMode="auto">
          <a:xfrm>
            <a:off x="4719538" y="5580187"/>
            <a:ext cx="831850" cy="93662"/>
          </a:xfrm>
          <a:custGeom>
            <a:avLst/>
            <a:gdLst>
              <a:gd name="T0" fmla="*/ 828131 w 671"/>
              <a:gd name="T1" fmla="*/ 52387 h 59"/>
              <a:gd name="T2" fmla="*/ 60746 w 671"/>
              <a:gd name="T3" fmla="*/ 52387 h 59"/>
              <a:gd name="T4" fmla="*/ 59506 w 671"/>
              <a:gd name="T5" fmla="*/ 52387 h 59"/>
              <a:gd name="T6" fmla="*/ 58267 w 671"/>
              <a:gd name="T7" fmla="*/ 50800 h 59"/>
              <a:gd name="T8" fmla="*/ 55787 w 671"/>
              <a:gd name="T9" fmla="*/ 49212 h 59"/>
              <a:gd name="T10" fmla="*/ 55787 w 671"/>
              <a:gd name="T11" fmla="*/ 47625 h 59"/>
              <a:gd name="T12" fmla="*/ 55787 w 671"/>
              <a:gd name="T13" fmla="*/ 44450 h 59"/>
              <a:gd name="T14" fmla="*/ 58267 w 671"/>
              <a:gd name="T15" fmla="*/ 42862 h 59"/>
              <a:gd name="T16" fmla="*/ 59506 w 671"/>
              <a:gd name="T17" fmla="*/ 41275 h 59"/>
              <a:gd name="T18" fmla="*/ 60746 w 671"/>
              <a:gd name="T19" fmla="*/ 41275 h 59"/>
              <a:gd name="T20" fmla="*/ 828131 w 671"/>
              <a:gd name="T21" fmla="*/ 41275 h 59"/>
              <a:gd name="T22" fmla="*/ 829371 w 671"/>
              <a:gd name="T23" fmla="*/ 41275 h 59"/>
              <a:gd name="T24" fmla="*/ 830610 w 671"/>
              <a:gd name="T25" fmla="*/ 41275 h 59"/>
              <a:gd name="T26" fmla="*/ 831850 w 671"/>
              <a:gd name="T27" fmla="*/ 42862 h 59"/>
              <a:gd name="T28" fmla="*/ 831850 w 671"/>
              <a:gd name="T29" fmla="*/ 47625 h 59"/>
              <a:gd name="T30" fmla="*/ 831850 w 671"/>
              <a:gd name="T31" fmla="*/ 49212 h 59"/>
              <a:gd name="T32" fmla="*/ 830610 w 671"/>
              <a:gd name="T33" fmla="*/ 50800 h 59"/>
              <a:gd name="T34" fmla="*/ 829371 w 671"/>
              <a:gd name="T35" fmla="*/ 52387 h 59"/>
              <a:gd name="T36" fmla="*/ 828131 w 671"/>
              <a:gd name="T37" fmla="*/ 52387 h 59"/>
              <a:gd name="T38" fmla="*/ 828131 w 671"/>
              <a:gd name="T39" fmla="*/ 52387 h 59"/>
              <a:gd name="T40" fmla="*/ 71904 w 671"/>
              <a:gd name="T41" fmla="*/ 93662 h 59"/>
              <a:gd name="T42" fmla="*/ 0 w 671"/>
              <a:gd name="T43" fmla="*/ 47625 h 59"/>
              <a:gd name="T44" fmla="*/ 71904 w 671"/>
              <a:gd name="T45" fmla="*/ 0 h 59"/>
              <a:gd name="T46" fmla="*/ 71904 w 671"/>
              <a:gd name="T47" fmla="*/ 93662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1423" name="Text Box 365"/>
          <p:cNvSpPr txBox="1">
            <a:spLocks noChangeArrowheads="1"/>
          </p:cNvSpPr>
          <p:nvPr/>
        </p:nvSpPr>
        <p:spPr bwMode="auto">
          <a:xfrm>
            <a:off x="2549231" y="5329362"/>
            <a:ext cx="9412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1600" dirty="0" smtClean="0"/>
              <a:t>notranje</a:t>
            </a:r>
          </a:p>
          <a:p>
            <a:pPr algn="ctr"/>
            <a:r>
              <a:rPr lang="sl-SI" sz="1600" dirty="0" smtClean="0"/>
              <a:t>omrežje</a:t>
            </a:r>
            <a:endParaRPr lang="en-US" sz="1600" dirty="0"/>
          </a:p>
        </p:txBody>
      </p:sp>
      <p:sp>
        <p:nvSpPr>
          <p:cNvPr id="131424" name="Text Box 366"/>
          <p:cNvSpPr txBox="1">
            <a:spLocks noChangeArrowheads="1"/>
          </p:cNvSpPr>
          <p:nvPr/>
        </p:nvSpPr>
        <p:spPr bwMode="auto">
          <a:xfrm>
            <a:off x="5574131" y="5313045"/>
            <a:ext cx="8965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1600" dirty="0" smtClean="0"/>
              <a:t>javno</a:t>
            </a:r>
          </a:p>
          <a:p>
            <a:pPr algn="ctr"/>
            <a:r>
              <a:rPr lang="sl-SI" sz="1600" dirty="0" smtClean="0"/>
              <a:t>omrežje</a:t>
            </a:r>
            <a:endParaRPr lang="en-US" sz="1600" dirty="0"/>
          </a:p>
        </p:txBody>
      </p:sp>
      <p:sp>
        <p:nvSpPr>
          <p:cNvPr id="131425" name="Text Box 367"/>
          <p:cNvSpPr txBox="1">
            <a:spLocks noChangeArrowheads="1"/>
          </p:cNvSpPr>
          <p:nvPr/>
        </p:nvSpPr>
        <p:spPr bwMode="auto">
          <a:xfrm>
            <a:off x="3352800" y="6166108"/>
            <a:ext cx="2544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800" dirty="0" smtClean="0"/>
              <a:t>POŽARNA PREGRADA</a:t>
            </a:r>
            <a:endParaRPr lang="en-US" sz="1800" dirty="0"/>
          </a:p>
        </p:txBody>
      </p:sp>
      <p:sp>
        <p:nvSpPr>
          <p:cNvPr id="350" name="Slide Number Placeholder 3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39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3"/>
          <p:cNvSpPr>
            <a:spLocks noChangeShapeType="1"/>
          </p:cNvSpPr>
          <p:nvPr/>
        </p:nvSpPr>
        <p:spPr bwMode="auto">
          <a:xfrm>
            <a:off x="3989190" y="2026122"/>
            <a:ext cx="378936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77752" y="4185122"/>
            <a:ext cx="569913" cy="285750"/>
            <a:chOff x="533" y="321"/>
            <a:chExt cx="359" cy="18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121" name="Oval 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22" name="Line 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23" name="Line 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24" name="Rectangle 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1125" name="Oval 1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13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32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33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12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29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30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1120" name="Line 1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806752" y="4261322"/>
            <a:ext cx="569913" cy="285750"/>
            <a:chOff x="533" y="321"/>
            <a:chExt cx="359" cy="180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106" name="Oval 22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07" name="Line 23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08" name="Line 24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09" name="Rectangle 25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1110" name="Oval 26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11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1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1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11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1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1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1105" name="Line 35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036" name="Line 36"/>
          <p:cNvSpPr>
            <a:spLocks noChangeShapeType="1"/>
          </p:cNvSpPr>
          <p:nvPr/>
        </p:nvSpPr>
        <p:spPr bwMode="auto">
          <a:xfrm flipH="1">
            <a:off x="1682552" y="2026122"/>
            <a:ext cx="434975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37" name="Line 37"/>
          <p:cNvSpPr>
            <a:spLocks noChangeShapeType="1"/>
          </p:cNvSpPr>
          <p:nvPr/>
        </p:nvSpPr>
        <p:spPr bwMode="auto">
          <a:xfrm>
            <a:off x="3892352" y="2280122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 flipV="1">
            <a:off x="844352" y="4451822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 flipH="1" flipV="1">
            <a:off x="1682552" y="4413722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41" name="Line 51"/>
          <p:cNvSpPr>
            <a:spLocks noChangeShapeType="1"/>
          </p:cNvSpPr>
          <p:nvPr/>
        </p:nvSpPr>
        <p:spPr bwMode="auto">
          <a:xfrm>
            <a:off x="1911152" y="4413722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5187752" y="5632922"/>
            <a:ext cx="457200" cy="636588"/>
            <a:chOff x="4180" y="783"/>
            <a:chExt cx="150" cy="307"/>
          </a:xfrm>
        </p:grpSpPr>
        <p:sp>
          <p:nvSpPr>
            <p:cNvPr id="1088" name="AutoShape 5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89" name="Rectangle 5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0" name="Rectangle 5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1" name="AutoShape 5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2" name="Line 5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3" name="Line 5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4" name="Rectangle 5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5" name="Rectangle 6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aphicFrame>
        <p:nvGraphicFramePr>
          <p:cNvPr id="1028" name="Object 61"/>
          <p:cNvGraphicFramePr>
            <a:graphicFrameLocks noChangeAspect="1"/>
          </p:cNvGraphicFramePr>
          <p:nvPr/>
        </p:nvGraphicFramePr>
        <p:xfrm>
          <a:off x="6330752" y="5785322"/>
          <a:ext cx="611188" cy="520700"/>
        </p:xfrm>
        <a:graphic>
          <a:graphicData uri="http://schemas.openxmlformats.org/presentationml/2006/ole">
            <p:oleObj spid="_x0000_s289796" name="Clip" r:id="rId3" imgW="1305000" imgH="1085760" progId="">
              <p:embed/>
            </p:oleObj>
          </a:graphicData>
        </a:graphic>
      </p:graphicFrame>
      <p:sp>
        <p:nvSpPr>
          <p:cNvPr id="1043" name="Line 62"/>
          <p:cNvSpPr>
            <a:spLocks noChangeShapeType="1"/>
          </p:cNvSpPr>
          <p:nvPr/>
        </p:nvSpPr>
        <p:spPr bwMode="auto">
          <a:xfrm>
            <a:off x="4959152" y="4489922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44" name="Line 63"/>
          <p:cNvSpPr>
            <a:spLocks noChangeShapeType="1"/>
          </p:cNvSpPr>
          <p:nvPr/>
        </p:nvSpPr>
        <p:spPr bwMode="auto">
          <a:xfrm>
            <a:off x="5263952" y="4413722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5187752" y="1594322"/>
            <a:ext cx="1828800" cy="304800"/>
            <a:chOff x="3792" y="1056"/>
            <a:chExt cx="1152" cy="192"/>
          </a:xfrm>
        </p:grpSpPr>
        <p:sp>
          <p:nvSpPr>
            <p:cNvPr id="1085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latin typeface="Arial" charset="0"/>
                </a:rPr>
                <a:t>IP</a:t>
              </a:r>
            </a:p>
            <a:p>
              <a:pPr algn="ctr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86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err="1" smtClean="0">
                  <a:latin typeface="Arial" charset="0"/>
                </a:rPr>
                <a:t>IPsec</a:t>
              </a:r>
              <a:endParaRPr lang="en-US" sz="1000" dirty="0" smtClean="0">
                <a:latin typeface="Arial" charset="0"/>
              </a:endParaRPr>
            </a:p>
            <a:p>
              <a:pPr algn="ctr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87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000" b="1" dirty="0" smtClean="0">
                  <a:solidFill>
                    <a:srgbClr val="FFFF00"/>
                  </a:solidFill>
                  <a:latin typeface="Arial" charset="0"/>
                </a:rPr>
                <a:t>VAROVANI</a:t>
              </a:r>
            </a:p>
            <a:p>
              <a:pPr algn="ctr"/>
              <a:r>
                <a:rPr lang="sl-SI" sz="1000" b="1" dirty="0" smtClean="0">
                  <a:solidFill>
                    <a:srgbClr val="FFFF00"/>
                  </a:solidFill>
                  <a:latin typeface="Arial" charset="0"/>
                </a:rPr>
                <a:t>podatki</a:t>
              </a:r>
              <a:endParaRPr lang="en-US" sz="10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 rot="16939761">
            <a:off x="691952" y="2889721"/>
            <a:ext cx="1828800" cy="304800"/>
            <a:chOff x="3792" y="1056"/>
            <a:chExt cx="1152" cy="192"/>
          </a:xfrm>
        </p:grpSpPr>
        <p:sp>
          <p:nvSpPr>
            <p:cNvPr id="1082" name="Rectangle 69"/>
            <p:cNvSpPr>
              <a:spLocks noChangeArrowheads="1"/>
            </p:cNvSpPr>
            <p:nvPr/>
          </p:nvSpPr>
          <p:spPr bwMode="auto">
            <a:xfrm rot="8622">
              <a:off x="3792" y="1056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83" name="Rectangle 70"/>
            <p:cNvSpPr>
              <a:spLocks noChangeArrowheads="1"/>
            </p:cNvSpPr>
            <p:nvPr/>
          </p:nvSpPr>
          <p:spPr bwMode="auto">
            <a:xfrm rot="8622">
              <a:off x="4128" y="1056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 err="1">
                  <a:latin typeface="Arial" charset="0"/>
                </a:rPr>
                <a:t>IPsec</a:t>
              </a:r>
              <a:endParaRPr lang="en-US" sz="1000" dirty="0">
                <a:latin typeface="Arial" charset="0"/>
              </a:endParaRPr>
            </a:p>
            <a:p>
              <a:pPr algn="ctr" eaLnBrk="1" hangingPunct="1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84" name="Rectangle 71"/>
            <p:cNvSpPr>
              <a:spLocks noChangeArrowheads="1"/>
            </p:cNvSpPr>
            <p:nvPr/>
          </p:nvSpPr>
          <p:spPr bwMode="auto">
            <a:xfrm rot="8622">
              <a:off x="4464" y="1056"/>
              <a:ext cx="480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000" b="1" dirty="0" smtClean="0">
                  <a:solidFill>
                    <a:srgbClr val="FFFF00"/>
                  </a:solidFill>
                  <a:latin typeface="Arial" charset="0"/>
                </a:rPr>
                <a:t>VAROVANI</a:t>
              </a:r>
            </a:p>
            <a:p>
              <a:pPr algn="ctr"/>
              <a:r>
                <a:rPr lang="sl-SI" sz="1000" b="1" dirty="0" smtClean="0">
                  <a:solidFill>
                    <a:srgbClr val="FFFF00"/>
                  </a:solidFill>
                  <a:latin typeface="Arial" charset="0"/>
                </a:rPr>
                <a:t>podatki</a:t>
              </a:r>
              <a:endParaRPr lang="en-US" sz="10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 rot="3579777">
            <a:off x="3816152" y="3042121"/>
            <a:ext cx="1828800" cy="304800"/>
            <a:chOff x="3792" y="1056"/>
            <a:chExt cx="1152" cy="192"/>
          </a:xfrm>
        </p:grpSpPr>
        <p:sp>
          <p:nvSpPr>
            <p:cNvPr id="1079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latin typeface="Arial" charset="0"/>
                </a:rPr>
                <a:t>IP</a:t>
              </a:r>
            </a:p>
            <a:p>
              <a:pPr algn="ctr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80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err="1" smtClean="0">
                  <a:latin typeface="Arial" charset="0"/>
                </a:rPr>
                <a:t>IPsec</a:t>
              </a:r>
              <a:endParaRPr lang="en-US" sz="1000" dirty="0" smtClean="0">
                <a:latin typeface="Arial" charset="0"/>
              </a:endParaRPr>
            </a:p>
            <a:p>
              <a:pPr algn="ctr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81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000" b="1" dirty="0" smtClean="0">
                  <a:solidFill>
                    <a:srgbClr val="FFFF00"/>
                  </a:solidFill>
                  <a:latin typeface="Arial" charset="0"/>
                </a:rPr>
                <a:t>VAROVANI</a:t>
              </a:r>
            </a:p>
            <a:p>
              <a:pPr algn="ctr"/>
              <a:r>
                <a:rPr lang="sl-SI" sz="1000" b="1" dirty="0" smtClean="0">
                  <a:solidFill>
                    <a:srgbClr val="FFFF00"/>
                  </a:solidFill>
                  <a:latin typeface="Arial" charset="0"/>
                </a:rPr>
                <a:t>podatki</a:t>
              </a:r>
              <a:endParaRPr lang="en-US" sz="10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 rot="17587251">
            <a:off x="272852" y="4832821"/>
            <a:ext cx="1295400" cy="304800"/>
            <a:chOff x="4320" y="1728"/>
            <a:chExt cx="816" cy="192"/>
          </a:xfrm>
        </p:grpSpPr>
        <p:sp>
          <p:nvSpPr>
            <p:cNvPr id="1077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78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sl-SI" sz="1000" dirty="0" smtClean="0">
                  <a:latin typeface="Arial" charset="0"/>
                </a:rPr>
                <a:t>podatki</a:t>
              </a:r>
              <a:endParaRPr lang="en-US" sz="1000" dirty="0">
                <a:latin typeface="Arial" charset="0"/>
              </a:endParaRPr>
            </a:p>
          </p:txBody>
        </p:sp>
      </p:grpSp>
      <p:grpSp>
        <p:nvGrpSpPr>
          <p:cNvPr id="17" name="Group 79"/>
          <p:cNvGrpSpPr>
            <a:grpSpLocks/>
          </p:cNvGrpSpPr>
          <p:nvPr/>
        </p:nvGrpSpPr>
        <p:grpSpPr bwMode="auto">
          <a:xfrm rot="3125522">
            <a:off x="5530652" y="4909021"/>
            <a:ext cx="1295400" cy="304800"/>
            <a:chOff x="4320" y="1728"/>
            <a:chExt cx="816" cy="192"/>
          </a:xfrm>
        </p:grpSpPr>
        <p:sp>
          <p:nvSpPr>
            <p:cNvPr id="1075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latin typeface="Arial" charset="0"/>
                </a:rPr>
                <a:t>IP</a:t>
              </a:r>
            </a:p>
            <a:p>
              <a:pPr algn="ctr"/>
              <a:r>
                <a:rPr lang="sl-SI" sz="1000" dirty="0" smtClean="0">
                  <a:latin typeface="Arial" charset="0"/>
                </a:rPr>
                <a:t>glava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76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000" dirty="0" smtClean="0">
                  <a:latin typeface="Arial" charset="0"/>
                </a:rPr>
                <a:t>podatki</a:t>
              </a:r>
              <a:endParaRPr lang="en-US" sz="1000" dirty="0">
                <a:latin typeface="Arial" charset="0"/>
              </a:endParaRPr>
            </a:p>
          </p:txBody>
        </p:sp>
      </p:grpSp>
      <p:sp>
        <p:nvSpPr>
          <p:cNvPr id="1050" name="Text Box 82"/>
          <p:cNvSpPr txBox="1">
            <a:spLocks noChangeArrowheads="1"/>
          </p:cNvSpPr>
          <p:nvPr/>
        </p:nvSpPr>
        <p:spPr bwMode="auto">
          <a:xfrm>
            <a:off x="965002" y="6317134"/>
            <a:ext cx="160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/>
              <a:t>glavna pisarna</a:t>
            </a:r>
            <a:endParaRPr lang="en-US" sz="1800" dirty="0"/>
          </a:p>
        </p:txBody>
      </p:sp>
      <p:sp>
        <p:nvSpPr>
          <p:cNvPr id="1051" name="Text Box 83"/>
          <p:cNvSpPr txBox="1">
            <a:spLocks noChangeArrowheads="1"/>
          </p:cNvSpPr>
          <p:nvPr/>
        </p:nvSpPr>
        <p:spPr bwMode="auto">
          <a:xfrm>
            <a:off x="5095677" y="6359997"/>
            <a:ext cx="131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/>
              <a:t>podružnica</a:t>
            </a:r>
            <a:endParaRPr lang="en-US" sz="1800" dirty="0"/>
          </a:p>
        </p:txBody>
      </p:sp>
      <p:sp>
        <p:nvSpPr>
          <p:cNvPr id="1052" name="Text Box 84"/>
          <p:cNvSpPr txBox="1">
            <a:spLocks noChangeArrowheads="1"/>
          </p:cNvSpPr>
          <p:nvPr/>
        </p:nvSpPr>
        <p:spPr bwMode="auto">
          <a:xfrm>
            <a:off x="7321352" y="2432522"/>
            <a:ext cx="121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l-SI" sz="1800" dirty="0" smtClean="0"/>
              <a:t>delavec na</a:t>
            </a:r>
          </a:p>
          <a:p>
            <a:pPr algn="ctr" eaLnBrk="1" hangingPunct="1"/>
            <a:r>
              <a:rPr lang="sl-SI" sz="1800" dirty="0" smtClean="0"/>
              <a:t>terenu</a:t>
            </a:r>
            <a:endParaRPr lang="en-US" sz="1800" dirty="0"/>
          </a:p>
        </p:txBody>
      </p:sp>
      <p:grpSp>
        <p:nvGrpSpPr>
          <p:cNvPr id="18" name="Group 85"/>
          <p:cNvGrpSpPr>
            <a:grpSpLocks noChangeAspect="1"/>
          </p:cNvGrpSpPr>
          <p:nvPr/>
        </p:nvGrpSpPr>
        <p:grpSpPr bwMode="auto">
          <a:xfrm>
            <a:off x="7549952" y="1822922"/>
            <a:ext cx="601663" cy="561975"/>
            <a:chOff x="4770" y="1854"/>
            <a:chExt cx="379" cy="354"/>
          </a:xfrm>
        </p:grpSpPr>
        <p:sp>
          <p:nvSpPr>
            <p:cNvPr id="1058" name="AutoShape 86"/>
            <p:cNvSpPr>
              <a:spLocks noChangeAspect="1" noChangeArrowheads="1" noTextEdit="1"/>
            </p:cNvSpPr>
            <p:nvPr/>
          </p:nvSpPr>
          <p:spPr bwMode="auto">
            <a:xfrm>
              <a:off x="4770" y="1854"/>
              <a:ext cx="379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59" name="Freeform 87"/>
            <p:cNvSpPr>
              <a:spLocks/>
            </p:cNvSpPr>
            <p:nvPr/>
          </p:nvSpPr>
          <p:spPr bwMode="auto">
            <a:xfrm>
              <a:off x="4773" y="1855"/>
              <a:ext cx="376" cy="353"/>
            </a:xfrm>
            <a:custGeom>
              <a:avLst/>
              <a:gdLst>
                <a:gd name="T0" fmla="*/ 1 w 1878"/>
                <a:gd name="T1" fmla="*/ 0 h 1766"/>
                <a:gd name="T2" fmla="*/ 1 w 1878"/>
                <a:gd name="T3" fmla="*/ 0 h 1766"/>
                <a:gd name="T4" fmla="*/ 1 w 1878"/>
                <a:gd name="T5" fmla="*/ 0 h 1766"/>
                <a:gd name="T6" fmla="*/ 1 w 1878"/>
                <a:gd name="T7" fmla="*/ 0 h 1766"/>
                <a:gd name="T8" fmla="*/ 1 w 1878"/>
                <a:gd name="T9" fmla="*/ 0 h 1766"/>
                <a:gd name="T10" fmla="*/ 1 w 1878"/>
                <a:gd name="T11" fmla="*/ 0 h 1766"/>
                <a:gd name="T12" fmla="*/ 1 w 1878"/>
                <a:gd name="T13" fmla="*/ 0 h 1766"/>
                <a:gd name="T14" fmla="*/ 2 w 1878"/>
                <a:gd name="T15" fmla="*/ 0 h 1766"/>
                <a:gd name="T16" fmla="*/ 2 w 1878"/>
                <a:gd name="T17" fmla="*/ 0 h 1766"/>
                <a:gd name="T18" fmla="*/ 2 w 1878"/>
                <a:gd name="T19" fmla="*/ 0 h 1766"/>
                <a:gd name="T20" fmla="*/ 2 w 1878"/>
                <a:gd name="T21" fmla="*/ 0 h 1766"/>
                <a:gd name="T22" fmla="*/ 2 w 1878"/>
                <a:gd name="T23" fmla="*/ 0 h 1766"/>
                <a:gd name="T24" fmla="*/ 2 w 1878"/>
                <a:gd name="T25" fmla="*/ 0 h 1766"/>
                <a:gd name="T26" fmla="*/ 3 w 1878"/>
                <a:gd name="T27" fmla="*/ 0 h 1766"/>
                <a:gd name="T28" fmla="*/ 3 w 1878"/>
                <a:gd name="T29" fmla="*/ 0 h 1766"/>
                <a:gd name="T30" fmla="*/ 3 w 1878"/>
                <a:gd name="T31" fmla="*/ 0 h 1766"/>
                <a:gd name="T32" fmla="*/ 3 w 1878"/>
                <a:gd name="T33" fmla="*/ 2 h 1766"/>
                <a:gd name="T34" fmla="*/ 3 w 1878"/>
                <a:gd name="T35" fmla="*/ 2 h 1766"/>
                <a:gd name="T36" fmla="*/ 3 w 1878"/>
                <a:gd name="T37" fmla="*/ 2 h 1766"/>
                <a:gd name="T38" fmla="*/ 3 w 1878"/>
                <a:gd name="T39" fmla="*/ 2 h 1766"/>
                <a:gd name="T40" fmla="*/ 3 w 1878"/>
                <a:gd name="T41" fmla="*/ 2 h 1766"/>
                <a:gd name="T42" fmla="*/ 2 w 1878"/>
                <a:gd name="T43" fmla="*/ 3 h 1766"/>
                <a:gd name="T44" fmla="*/ 2 w 1878"/>
                <a:gd name="T45" fmla="*/ 3 h 1766"/>
                <a:gd name="T46" fmla="*/ 2 w 1878"/>
                <a:gd name="T47" fmla="*/ 3 h 1766"/>
                <a:gd name="T48" fmla="*/ 2 w 1878"/>
                <a:gd name="T49" fmla="*/ 3 h 1766"/>
                <a:gd name="T50" fmla="*/ 2 w 1878"/>
                <a:gd name="T51" fmla="*/ 3 h 1766"/>
                <a:gd name="T52" fmla="*/ 2 w 1878"/>
                <a:gd name="T53" fmla="*/ 3 h 1766"/>
                <a:gd name="T54" fmla="*/ 2 w 1878"/>
                <a:gd name="T55" fmla="*/ 3 h 1766"/>
                <a:gd name="T56" fmla="*/ 2 w 1878"/>
                <a:gd name="T57" fmla="*/ 3 h 1766"/>
                <a:gd name="T58" fmla="*/ 1 w 1878"/>
                <a:gd name="T59" fmla="*/ 3 h 1766"/>
                <a:gd name="T60" fmla="*/ 1 w 1878"/>
                <a:gd name="T61" fmla="*/ 3 h 1766"/>
                <a:gd name="T62" fmla="*/ 1 w 1878"/>
                <a:gd name="T63" fmla="*/ 3 h 1766"/>
                <a:gd name="T64" fmla="*/ 1 w 1878"/>
                <a:gd name="T65" fmla="*/ 3 h 1766"/>
                <a:gd name="T66" fmla="*/ 1 w 1878"/>
                <a:gd name="T67" fmla="*/ 3 h 1766"/>
                <a:gd name="T68" fmla="*/ 1 w 1878"/>
                <a:gd name="T69" fmla="*/ 2 h 1766"/>
                <a:gd name="T70" fmla="*/ 0 w 1878"/>
                <a:gd name="T71" fmla="*/ 2 h 1766"/>
                <a:gd name="T72" fmla="*/ 0 w 1878"/>
                <a:gd name="T73" fmla="*/ 2 h 1766"/>
                <a:gd name="T74" fmla="*/ 0 w 1878"/>
                <a:gd name="T75" fmla="*/ 2 h 1766"/>
                <a:gd name="T76" fmla="*/ 0 w 1878"/>
                <a:gd name="T77" fmla="*/ 2 h 1766"/>
                <a:gd name="T78" fmla="*/ 0 w 1878"/>
                <a:gd name="T79" fmla="*/ 2 h 1766"/>
                <a:gd name="T80" fmla="*/ 0 w 1878"/>
                <a:gd name="T81" fmla="*/ 2 h 1766"/>
                <a:gd name="T82" fmla="*/ 0 w 1878"/>
                <a:gd name="T83" fmla="*/ 2 h 1766"/>
                <a:gd name="T84" fmla="*/ 1 w 1878"/>
                <a:gd name="T85" fmla="*/ 1 h 1766"/>
                <a:gd name="T86" fmla="*/ 1 w 1878"/>
                <a:gd name="T87" fmla="*/ 1 h 1766"/>
                <a:gd name="T88" fmla="*/ 1 w 1878"/>
                <a:gd name="T89" fmla="*/ 1 h 1766"/>
                <a:gd name="T90" fmla="*/ 1 w 1878"/>
                <a:gd name="T91" fmla="*/ 1 h 1766"/>
                <a:gd name="T92" fmla="*/ 1 w 1878"/>
                <a:gd name="T93" fmla="*/ 1 h 17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8"/>
                <a:gd name="T142" fmla="*/ 0 h 1766"/>
                <a:gd name="T143" fmla="*/ 1878 w 1878"/>
                <a:gd name="T144" fmla="*/ 1766 h 17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8" h="1766">
                  <a:moveTo>
                    <a:pt x="645" y="0"/>
                  </a:moveTo>
                  <a:lnTo>
                    <a:pt x="647" y="0"/>
                  </a:lnTo>
                  <a:lnTo>
                    <a:pt x="653" y="0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3" y="1"/>
                  </a:lnTo>
                  <a:lnTo>
                    <a:pt x="713" y="1"/>
                  </a:lnTo>
                  <a:lnTo>
                    <a:pt x="736" y="2"/>
                  </a:lnTo>
                  <a:lnTo>
                    <a:pt x="762" y="3"/>
                  </a:lnTo>
                  <a:lnTo>
                    <a:pt x="792" y="5"/>
                  </a:lnTo>
                  <a:lnTo>
                    <a:pt x="824" y="7"/>
                  </a:lnTo>
                  <a:lnTo>
                    <a:pt x="857" y="9"/>
                  </a:lnTo>
                  <a:lnTo>
                    <a:pt x="894" y="12"/>
                  </a:lnTo>
                  <a:lnTo>
                    <a:pt x="933" y="15"/>
                  </a:lnTo>
                  <a:lnTo>
                    <a:pt x="973" y="19"/>
                  </a:lnTo>
                  <a:lnTo>
                    <a:pt x="1016" y="24"/>
                  </a:lnTo>
                  <a:lnTo>
                    <a:pt x="1061" y="29"/>
                  </a:lnTo>
                  <a:lnTo>
                    <a:pt x="1107" y="35"/>
                  </a:lnTo>
                  <a:lnTo>
                    <a:pt x="1154" y="42"/>
                  </a:lnTo>
                  <a:lnTo>
                    <a:pt x="1203" y="50"/>
                  </a:lnTo>
                  <a:lnTo>
                    <a:pt x="1252" y="58"/>
                  </a:lnTo>
                  <a:lnTo>
                    <a:pt x="1303" y="67"/>
                  </a:lnTo>
                  <a:lnTo>
                    <a:pt x="1354" y="79"/>
                  </a:lnTo>
                  <a:lnTo>
                    <a:pt x="1406" y="90"/>
                  </a:lnTo>
                  <a:lnTo>
                    <a:pt x="1459" y="103"/>
                  </a:lnTo>
                  <a:lnTo>
                    <a:pt x="1512" y="116"/>
                  </a:lnTo>
                  <a:lnTo>
                    <a:pt x="1565" y="131"/>
                  </a:lnTo>
                  <a:lnTo>
                    <a:pt x="1618" y="147"/>
                  </a:lnTo>
                  <a:lnTo>
                    <a:pt x="1671" y="164"/>
                  </a:lnTo>
                  <a:lnTo>
                    <a:pt x="1724" y="182"/>
                  </a:lnTo>
                  <a:lnTo>
                    <a:pt x="1776" y="202"/>
                  </a:lnTo>
                  <a:lnTo>
                    <a:pt x="1827" y="223"/>
                  </a:lnTo>
                  <a:lnTo>
                    <a:pt x="1878" y="247"/>
                  </a:lnTo>
                  <a:lnTo>
                    <a:pt x="1714" y="1057"/>
                  </a:lnTo>
                  <a:lnTo>
                    <a:pt x="1718" y="1058"/>
                  </a:lnTo>
                  <a:lnTo>
                    <a:pt x="1727" y="1063"/>
                  </a:lnTo>
                  <a:lnTo>
                    <a:pt x="1740" y="1072"/>
                  </a:lnTo>
                  <a:lnTo>
                    <a:pt x="1753" y="1088"/>
                  </a:lnTo>
                  <a:lnTo>
                    <a:pt x="1763" y="1112"/>
                  </a:lnTo>
                  <a:lnTo>
                    <a:pt x="1766" y="1144"/>
                  </a:lnTo>
                  <a:lnTo>
                    <a:pt x="1762" y="1188"/>
                  </a:lnTo>
                  <a:lnTo>
                    <a:pt x="1746" y="1244"/>
                  </a:lnTo>
                  <a:lnTo>
                    <a:pt x="1459" y="1637"/>
                  </a:lnTo>
                  <a:lnTo>
                    <a:pt x="1420" y="1637"/>
                  </a:lnTo>
                  <a:lnTo>
                    <a:pt x="1313" y="1766"/>
                  </a:lnTo>
                  <a:lnTo>
                    <a:pt x="1311" y="1766"/>
                  </a:lnTo>
                  <a:lnTo>
                    <a:pt x="1303" y="1765"/>
                  </a:lnTo>
                  <a:lnTo>
                    <a:pt x="1293" y="1764"/>
                  </a:lnTo>
                  <a:lnTo>
                    <a:pt x="1279" y="1762"/>
                  </a:lnTo>
                  <a:lnTo>
                    <a:pt x="1260" y="1760"/>
                  </a:lnTo>
                  <a:lnTo>
                    <a:pt x="1238" y="1757"/>
                  </a:lnTo>
                  <a:lnTo>
                    <a:pt x="1213" y="1754"/>
                  </a:lnTo>
                  <a:lnTo>
                    <a:pt x="1184" y="1750"/>
                  </a:lnTo>
                  <a:lnTo>
                    <a:pt x="1153" y="1745"/>
                  </a:lnTo>
                  <a:lnTo>
                    <a:pt x="1118" y="1740"/>
                  </a:lnTo>
                  <a:lnTo>
                    <a:pt x="1081" y="1734"/>
                  </a:lnTo>
                  <a:lnTo>
                    <a:pt x="1042" y="1727"/>
                  </a:lnTo>
                  <a:lnTo>
                    <a:pt x="1000" y="1720"/>
                  </a:lnTo>
                  <a:lnTo>
                    <a:pt x="956" y="1712"/>
                  </a:lnTo>
                  <a:lnTo>
                    <a:pt x="910" y="1702"/>
                  </a:lnTo>
                  <a:lnTo>
                    <a:pt x="862" y="1692"/>
                  </a:lnTo>
                  <a:lnTo>
                    <a:pt x="813" y="1681"/>
                  </a:lnTo>
                  <a:lnTo>
                    <a:pt x="762" y="1669"/>
                  </a:lnTo>
                  <a:lnTo>
                    <a:pt x="710" y="1656"/>
                  </a:lnTo>
                  <a:lnTo>
                    <a:pt x="658" y="1643"/>
                  </a:lnTo>
                  <a:lnTo>
                    <a:pt x="604" y="1628"/>
                  </a:lnTo>
                  <a:lnTo>
                    <a:pt x="550" y="1612"/>
                  </a:lnTo>
                  <a:lnTo>
                    <a:pt x="496" y="1595"/>
                  </a:lnTo>
                  <a:lnTo>
                    <a:pt x="441" y="1578"/>
                  </a:lnTo>
                  <a:lnTo>
                    <a:pt x="386" y="1559"/>
                  </a:lnTo>
                  <a:lnTo>
                    <a:pt x="331" y="1539"/>
                  </a:lnTo>
                  <a:lnTo>
                    <a:pt x="277" y="1517"/>
                  </a:lnTo>
                  <a:lnTo>
                    <a:pt x="223" y="1494"/>
                  </a:lnTo>
                  <a:lnTo>
                    <a:pt x="170" y="1470"/>
                  </a:lnTo>
                  <a:lnTo>
                    <a:pt x="117" y="1446"/>
                  </a:lnTo>
                  <a:lnTo>
                    <a:pt x="67" y="1419"/>
                  </a:lnTo>
                  <a:lnTo>
                    <a:pt x="17" y="1392"/>
                  </a:lnTo>
                  <a:lnTo>
                    <a:pt x="16" y="1387"/>
                  </a:lnTo>
                  <a:lnTo>
                    <a:pt x="12" y="1373"/>
                  </a:lnTo>
                  <a:lnTo>
                    <a:pt x="7" y="1351"/>
                  </a:lnTo>
                  <a:lnTo>
                    <a:pt x="3" y="1326"/>
                  </a:lnTo>
                  <a:lnTo>
                    <a:pt x="0" y="1299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2" y="1224"/>
                  </a:lnTo>
                  <a:lnTo>
                    <a:pt x="384" y="895"/>
                  </a:lnTo>
                  <a:lnTo>
                    <a:pt x="383" y="892"/>
                  </a:lnTo>
                  <a:lnTo>
                    <a:pt x="382" y="883"/>
                  </a:lnTo>
                  <a:lnTo>
                    <a:pt x="382" y="868"/>
                  </a:lnTo>
                  <a:lnTo>
                    <a:pt x="386" y="850"/>
                  </a:lnTo>
                  <a:lnTo>
                    <a:pt x="394" y="828"/>
                  </a:lnTo>
                  <a:lnTo>
                    <a:pt x="409" y="805"/>
                  </a:lnTo>
                  <a:lnTo>
                    <a:pt x="431" y="780"/>
                  </a:lnTo>
                  <a:lnTo>
                    <a:pt x="464" y="75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0" name="Freeform 88"/>
            <p:cNvSpPr>
              <a:spLocks/>
            </p:cNvSpPr>
            <p:nvPr/>
          </p:nvSpPr>
          <p:spPr bwMode="auto">
            <a:xfrm>
              <a:off x="4898" y="1879"/>
              <a:ext cx="215" cy="166"/>
            </a:xfrm>
            <a:custGeom>
              <a:avLst/>
              <a:gdLst>
                <a:gd name="T0" fmla="*/ 0 w 1079"/>
                <a:gd name="T1" fmla="*/ 0 h 830"/>
                <a:gd name="T2" fmla="*/ 2 w 1079"/>
                <a:gd name="T3" fmla="*/ 0 h 830"/>
                <a:gd name="T4" fmla="*/ 1 w 1079"/>
                <a:gd name="T5" fmla="*/ 1 h 830"/>
                <a:gd name="T6" fmla="*/ 0 w 1079"/>
                <a:gd name="T7" fmla="*/ 1 h 830"/>
                <a:gd name="T8" fmla="*/ 0 w 1079"/>
                <a:gd name="T9" fmla="*/ 0 h 8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9"/>
                <a:gd name="T16" fmla="*/ 0 h 830"/>
                <a:gd name="T17" fmla="*/ 1079 w 1079"/>
                <a:gd name="T18" fmla="*/ 830 h 8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9" h="830">
                  <a:moveTo>
                    <a:pt x="142" y="0"/>
                  </a:moveTo>
                  <a:lnTo>
                    <a:pt x="1079" y="191"/>
                  </a:lnTo>
                  <a:lnTo>
                    <a:pt x="926" y="830"/>
                  </a:lnTo>
                  <a:lnTo>
                    <a:pt x="0" y="6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1" name="Freeform 89"/>
            <p:cNvSpPr>
              <a:spLocks/>
            </p:cNvSpPr>
            <p:nvPr/>
          </p:nvSpPr>
          <p:spPr bwMode="auto">
            <a:xfrm>
              <a:off x="4912" y="1889"/>
              <a:ext cx="165" cy="66"/>
            </a:xfrm>
            <a:custGeom>
              <a:avLst/>
              <a:gdLst>
                <a:gd name="T0" fmla="*/ 0 w 825"/>
                <a:gd name="T1" fmla="*/ 0 h 327"/>
                <a:gd name="T2" fmla="*/ 1 w 825"/>
                <a:gd name="T3" fmla="*/ 0 h 327"/>
                <a:gd name="T4" fmla="*/ 0 w 825"/>
                <a:gd name="T5" fmla="*/ 0 h 327"/>
                <a:gd name="T6" fmla="*/ 0 w 825"/>
                <a:gd name="T7" fmla="*/ 1 h 327"/>
                <a:gd name="T8" fmla="*/ 0 w 825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5"/>
                <a:gd name="T16" fmla="*/ 0 h 327"/>
                <a:gd name="T17" fmla="*/ 825 w 825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5" h="327">
                  <a:moveTo>
                    <a:pt x="97" y="0"/>
                  </a:moveTo>
                  <a:lnTo>
                    <a:pt x="825" y="137"/>
                  </a:lnTo>
                  <a:lnTo>
                    <a:pt x="173" y="97"/>
                  </a:lnTo>
                  <a:lnTo>
                    <a:pt x="0" y="3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2" name="Freeform 90"/>
            <p:cNvSpPr>
              <a:spLocks/>
            </p:cNvSpPr>
            <p:nvPr/>
          </p:nvSpPr>
          <p:spPr bwMode="auto">
            <a:xfrm>
              <a:off x="4858" y="2042"/>
              <a:ext cx="219" cy="60"/>
            </a:xfrm>
            <a:custGeom>
              <a:avLst/>
              <a:gdLst>
                <a:gd name="T0" fmla="*/ 0 w 1092"/>
                <a:gd name="T1" fmla="*/ 0 h 301"/>
                <a:gd name="T2" fmla="*/ 2 w 1092"/>
                <a:gd name="T3" fmla="*/ 0 h 301"/>
                <a:gd name="T4" fmla="*/ 2 w 1092"/>
                <a:gd name="T5" fmla="*/ 0 h 301"/>
                <a:gd name="T6" fmla="*/ 0 w 1092"/>
                <a:gd name="T7" fmla="*/ 0 h 301"/>
                <a:gd name="T8" fmla="*/ 0 w 109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2"/>
                <a:gd name="T16" fmla="*/ 0 h 301"/>
                <a:gd name="T17" fmla="*/ 1092 w 1092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2" h="301">
                  <a:moveTo>
                    <a:pt x="35" y="0"/>
                  </a:moveTo>
                  <a:lnTo>
                    <a:pt x="1092" y="256"/>
                  </a:lnTo>
                  <a:lnTo>
                    <a:pt x="1064" y="301"/>
                  </a:lnTo>
                  <a:lnTo>
                    <a:pt x="0" y="2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3" name="Freeform 91"/>
            <p:cNvSpPr>
              <a:spLocks/>
            </p:cNvSpPr>
            <p:nvPr/>
          </p:nvSpPr>
          <p:spPr bwMode="auto">
            <a:xfrm>
              <a:off x="4838" y="2059"/>
              <a:ext cx="219" cy="62"/>
            </a:xfrm>
            <a:custGeom>
              <a:avLst/>
              <a:gdLst>
                <a:gd name="T0" fmla="*/ 0 w 1098"/>
                <a:gd name="T1" fmla="*/ 0 h 306"/>
                <a:gd name="T2" fmla="*/ 2 w 1098"/>
                <a:gd name="T3" fmla="*/ 0 h 306"/>
                <a:gd name="T4" fmla="*/ 2 w 1098"/>
                <a:gd name="T5" fmla="*/ 1 h 306"/>
                <a:gd name="T6" fmla="*/ 0 w 1098"/>
                <a:gd name="T7" fmla="*/ 0 h 306"/>
                <a:gd name="T8" fmla="*/ 0 w 1098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8"/>
                <a:gd name="T16" fmla="*/ 0 h 306"/>
                <a:gd name="T17" fmla="*/ 1098 w 1098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8" h="306">
                  <a:moveTo>
                    <a:pt x="40" y="0"/>
                  </a:moveTo>
                  <a:lnTo>
                    <a:pt x="1098" y="256"/>
                  </a:lnTo>
                  <a:lnTo>
                    <a:pt x="1064" y="306"/>
                  </a:lnTo>
                  <a:lnTo>
                    <a:pt x="0" y="3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4" name="Freeform 92"/>
            <p:cNvSpPr>
              <a:spLocks/>
            </p:cNvSpPr>
            <p:nvPr/>
          </p:nvSpPr>
          <p:spPr bwMode="auto">
            <a:xfrm>
              <a:off x="4819" y="2078"/>
              <a:ext cx="219" cy="62"/>
            </a:xfrm>
            <a:custGeom>
              <a:avLst/>
              <a:gdLst>
                <a:gd name="T0" fmla="*/ 0 w 1098"/>
                <a:gd name="T1" fmla="*/ 0 h 307"/>
                <a:gd name="T2" fmla="*/ 2 w 1098"/>
                <a:gd name="T3" fmla="*/ 0 h 307"/>
                <a:gd name="T4" fmla="*/ 2 w 1098"/>
                <a:gd name="T5" fmla="*/ 1 h 307"/>
                <a:gd name="T6" fmla="*/ 0 w 1098"/>
                <a:gd name="T7" fmla="*/ 0 h 307"/>
                <a:gd name="T8" fmla="*/ 0 w 1098"/>
                <a:gd name="T9" fmla="*/ 0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8"/>
                <a:gd name="T16" fmla="*/ 0 h 307"/>
                <a:gd name="T17" fmla="*/ 1098 w 1098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8" h="307">
                  <a:moveTo>
                    <a:pt x="40" y="0"/>
                  </a:moveTo>
                  <a:lnTo>
                    <a:pt x="1098" y="257"/>
                  </a:lnTo>
                  <a:lnTo>
                    <a:pt x="1063" y="307"/>
                  </a:lnTo>
                  <a:lnTo>
                    <a:pt x="0" y="3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5" name="Freeform 93"/>
            <p:cNvSpPr>
              <a:spLocks/>
            </p:cNvSpPr>
            <p:nvPr/>
          </p:nvSpPr>
          <p:spPr bwMode="auto">
            <a:xfrm>
              <a:off x="4873" y="2116"/>
              <a:ext cx="33" cy="14"/>
            </a:xfrm>
            <a:custGeom>
              <a:avLst/>
              <a:gdLst>
                <a:gd name="T0" fmla="*/ 0 w 165"/>
                <a:gd name="T1" fmla="*/ 0 h 71"/>
                <a:gd name="T2" fmla="*/ 0 w 165"/>
                <a:gd name="T3" fmla="*/ 0 h 71"/>
                <a:gd name="T4" fmla="*/ 0 w 165"/>
                <a:gd name="T5" fmla="*/ 0 h 71"/>
                <a:gd name="T6" fmla="*/ 0 w 165"/>
                <a:gd name="T7" fmla="*/ 0 h 71"/>
                <a:gd name="T8" fmla="*/ 0 w 165"/>
                <a:gd name="T9" fmla="*/ 0 h 71"/>
                <a:gd name="T10" fmla="*/ 0 w 165"/>
                <a:gd name="T11" fmla="*/ 0 h 71"/>
                <a:gd name="T12" fmla="*/ 0 w 165"/>
                <a:gd name="T13" fmla="*/ 0 h 71"/>
                <a:gd name="T14" fmla="*/ 0 w 165"/>
                <a:gd name="T15" fmla="*/ 0 h 71"/>
                <a:gd name="T16" fmla="*/ 0 w 165"/>
                <a:gd name="T17" fmla="*/ 0 h 71"/>
                <a:gd name="T18" fmla="*/ 0 w 165"/>
                <a:gd name="T19" fmla="*/ 0 h 71"/>
                <a:gd name="T20" fmla="*/ 0 w 165"/>
                <a:gd name="T21" fmla="*/ 0 h 71"/>
                <a:gd name="T22" fmla="*/ 0 w 165"/>
                <a:gd name="T23" fmla="*/ 0 h 71"/>
                <a:gd name="T24" fmla="*/ 0 w 165"/>
                <a:gd name="T25" fmla="*/ 0 h 71"/>
                <a:gd name="T26" fmla="*/ 0 w 165"/>
                <a:gd name="T27" fmla="*/ 0 h 71"/>
                <a:gd name="T28" fmla="*/ 0 w 165"/>
                <a:gd name="T29" fmla="*/ 0 h 71"/>
                <a:gd name="T30" fmla="*/ 0 w 165"/>
                <a:gd name="T31" fmla="*/ 0 h 71"/>
                <a:gd name="T32" fmla="*/ 0 w 165"/>
                <a:gd name="T33" fmla="*/ 0 h 71"/>
                <a:gd name="T34" fmla="*/ 0 w 165"/>
                <a:gd name="T35" fmla="*/ 0 h 71"/>
                <a:gd name="T36" fmla="*/ 0 w 165"/>
                <a:gd name="T37" fmla="*/ 0 h 71"/>
                <a:gd name="T38" fmla="*/ 0 w 165"/>
                <a:gd name="T39" fmla="*/ 0 h 71"/>
                <a:gd name="T40" fmla="*/ 0 w 165"/>
                <a:gd name="T41" fmla="*/ 0 h 71"/>
                <a:gd name="T42" fmla="*/ 0 w 165"/>
                <a:gd name="T43" fmla="*/ 0 h 71"/>
                <a:gd name="T44" fmla="*/ 0 w 165"/>
                <a:gd name="T45" fmla="*/ 0 h 71"/>
                <a:gd name="T46" fmla="*/ 0 w 165"/>
                <a:gd name="T47" fmla="*/ 0 h 71"/>
                <a:gd name="T48" fmla="*/ 0 w 165"/>
                <a:gd name="T49" fmla="*/ 0 h 71"/>
                <a:gd name="T50" fmla="*/ 0 w 165"/>
                <a:gd name="T51" fmla="*/ 0 h 71"/>
                <a:gd name="T52" fmla="*/ 0 w 165"/>
                <a:gd name="T53" fmla="*/ 0 h 71"/>
                <a:gd name="T54" fmla="*/ 0 w 165"/>
                <a:gd name="T55" fmla="*/ 0 h 71"/>
                <a:gd name="T56" fmla="*/ 0 w 165"/>
                <a:gd name="T57" fmla="*/ 0 h 71"/>
                <a:gd name="T58" fmla="*/ 0 w 165"/>
                <a:gd name="T59" fmla="*/ 0 h 71"/>
                <a:gd name="T60" fmla="*/ 0 w 165"/>
                <a:gd name="T61" fmla="*/ 0 h 71"/>
                <a:gd name="T62" fmla="*/ 0 w 165"/>
                <a:gd name="T63" fmla="*/ 0 h 71"/>
                <a:gd name="T64" fmla="*/ 0 w 165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5"/>
                <a:gd name="T100" fmla="*/ 0 h 71"/>
                <a:gd name="T101" fmla="*/ 165 w 165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5" h="71">
                  <a:moveTo>
                    <a:pt x="15" y="1"/>
                  </a:moveTo>
                  <a:lnTo>
                    <a:pt x="20" y="1"/>
                  </a:lnTo>
                  <a:lnTo>
                    <a:pt x="34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3" y="7"/>
                  </a:lnTo>
                  <a:lnTo>
                    <a:pt x="128" y="16"/>
                  </a:lnTo>
                  <a:lnTo>
                    <a:pt x="149" y="30"/>
                  </a:lnTo>
                  <a:lnTo>
                    <a:pt x="165" y="50"/>
                  </a:lnTo>
                  <a:lnTo>
                    <a:pt x="165" y="51"/>
                  </a:lnTo>
                  <a:lnTo>
                    <a:pt x="165" y="55"/>
                  </a:lnTo>
                  <a:lnTo>
                    <a:pt x="164" y="61"/>
                  </a:lnTo>
                  <a:lnTo>
                    <a:pt x="161" y="66"/>
                  </a:lnTo>
                  <a:lnTo>
                    <a:pt x="156" y="70"/>
                  </a:lnTo>
                  <a:lnTo>
                    <a:pt x="149" y="71"/>
                  </a:lnTo>
                  <a:lnTo>
                    <a:pt x="138" y="70"/>
                  </a:lnTo>
                  <a:lnTo>
                    <a:pt x="124" y="64"/>
                  </a:lnTo>
                  <a:lnTo>
                    <a:pt x="124" y="62"/>
                  </a:lnTo>
                  <a:lnTo>
                    <a:pt x="123" y="57"/>
                  </a:lnTo>
                  <a:lnTo>
                    <a:pt x="120" y="51"/>
                  </a:lnTo>
                  <a:lnTo>
                    <a:pt x="113" y="44"/>
                  </a:lnTo>
                  <a:lnTo>
                    <a:pt x="100" y="37"/>
                  </a:lnTo>
                  <a:lnTo>
                    <a:pt x="81" y="31"/>
                  </a:lnTo>
                  <a:lnTo>
                    <a:pt x="55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5" y="7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6" name="Freeform 94"/>
            <p:cNvSpPr>
              <a:spLocks/>
            </p:cNvSpPr>
            <p:nvPr/>
          </p:nvSpPr>
          <p:spPr bwMode="auto">
            <a:xfrm>
              <a:off x="4875" y="2126"/>
              <a:ext cx="19" cy="11"/>
            </a:xfrm>
            <a:custGeom>
              <a:avLst/>
              <a:gdLst>
                <a:gd name="T0" fmla="*/ 0 w 92"/>
                <a:gd name="T1" fmla="*/ 0 h 57"/>
                <a:gd name="T2" fmla="*/ 0 w 92"/>
                <a:gd name="T3" fmla="*/ 0 h 57"/>
                <a:gd name="T4" fmla="*/ 0 w 92"/>
                <a:gd name="T5" fmla="*/ 0 h 57"/>
                <a:gd name="T6" fmla="*/ 0 w 92"/>
                <a:gd name="T7" fmla="*/ 0 h 57"/>
                <a:gd name="T8" fmla="*/ 0 w 92"/>
                <a:gd name="T9" fmla="*/ 0 h 57"/>
                <a:gd name="T10" fmla="*/ 0 w 92"/>
                <a:gd name="T11" fmla="*/ 0 h 57"/>
                <a:gd name="T12" fmla="*/ 0 w 92"/>
                <a:gd name="T13" fmla="*/ 0 h 57"/>
                <a:gd name="T14" fmla="*/ 0 w 92"/>
                <a:gd name="T15" fmla="*/ 0 h 57"/>
                <a:gd name="T16" fmla="*/ 0 w 92"/>
                <a:gd name="T17" fmla="*/ 0 h 57"/>
                <a:gd name="T18" fmla="*/ 0 w 92"/>
                <a:gd name="T19" fmla="*/ 0 h 57"/>
                <a:gd name="T20" fmla="*/ 0 w 92"/>
                <a:gd name="T21" fmla="*/ 0 h 57"/>
                <a:gd name="T22" fmla="*/ 0 w 92"/>
                <a:gd name="T23" fmla="*/ 0 h 57"/>
                <a:gd name="T24" fmla="*/ 0 w 92"/>
                <a:gd name="T25" fmla="*/ 0 h 57"/>
                <a:gd name="T26" fmla="*/ 0 w 92"/>
                <a:gd name="T27" fmla="*/ 0 h 57"/>
                <a:gd name="T28" fmla="*/ 0 w 92"/>
                <a:gd name="T29" fmla="*/ 0 h 57"/>
                <a:gd name="T30" fmla="*/ 0 w 92"/>
                <a:gd name="T31" fmla="*/ 0 h 57"/>
                <a:gd name="T32" fmla="*/ 0 w 92"/>
                <a:gd name="T33" fmla="*/ 0 h 57"/>
                <a:gd name="T34" fmla="*/ 0 w 92"/>
                <a:gd name="T35" fmla="*/ 0 h 57"/>
                <a:gd name="T36" fmla="*/ 0 w 92"/>
                <a:gd name="T37" fmla="*/ 0 h 57"/>
                <a:gd name="T38" fmla="*/ 0 w 92"/>
                <a:gd name="T39" fmla="*/ 0 h 57"/>
                <a:gd name="T40" fmla="*/ 0 w 92"/>
                <a:gd name="T41" fmla="*/ 0 h 57"/>
                <a:gd name="T42" fmla="*/ 0 w 92"/>
                <a:gd name="T43" fmla="*/ 0 h 57"/>
                <a:gd name="T44" fmla="*/ 0 w 92"/>
                <a:gd name="T45" fmla="*/ 0 h 57"/>
                <a:gd name="T46" fmla="*/ 0 w 92"/>
                <a:gd name="T47" fmla="*/ 0 h 57"/>
                <a:gd name="T48" fmla="*/ 0 w 92"/>
                <a:gd name="T49" fmla="*/ 0 h 57"/>
                <a:gd name="T50" fmla="*/ 0 w 92"/>
                <a:gd name="T51" fmla="*/ 0 h 57"/>
                <a:gd name="T52" fmla="*/ 0 w 92"/>
                <a:gd name="T53" fmla="*/ 0 h 57"/>
                <a:gd name="T54" fmla="*/ 0 w 92"/>
                <a:gd name="T55" fmla="*/ 0 h 57"/>
                <a:gd name="T56" fmla="*/ 0 w 92"/>
                <a:gd name="T57" fmla="*/ 0 h 57"/>
                <a:gd name="T58" fmla="*/ 0 w 92"/>
                <a:gd name="T59" fmla="*/ 0 h 57"/>
                <a:gd name="T60" fmla="*/ 0 w 92"/>
                <a:gd name="T61" fmla="*/ 0 h 57"/>
                <a:gd name="T62" fmla="*/ 0 w 92"/>
                <a:gd name="T63" fmla="*/ 0 h 57"/>
                <a:gd name="T64" fmla="*/ 0 w 92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57"/>
                <a:gd name="T101" fmla="*/ 92 w 92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57">
                  <a:moveTo>
                    <a:pt x="37" y="53"/>
                  </a:moveTo>
                  <a:lnTo>
                    <a:pt x="47" y="55"/>
                  </a:lnTo>
                  <a:lnTo>
                    <a:pt x="56" y="57"/>
                  </a:lnTo>
                  <a:lnTo>
                    <a:pt x="64" y="57"/>
                  </a:lnTo>
                  <a:lnTo>
                    <a:pt x="72" y="57"/>
                  </a:lnTo>
                  <a:lnTo>
                    <a:pt x="79" y="55"/>
                  </a:lnTo>
                  <a:lnTo>
                    <a:pt x="84" y="52"/>
                  </a:lnTo>
                  <a:lnTo>
                    <a:pt x="88" y="49"/>
                  </a:lnTo>
                  <a:lnTo>
                    <a:pt x="91" y="44"/>
                  </a:lnTo>
                  <a:lnTo>
                    <a:pt x="92" y="39"/>
                  </a:lnTo>
                  <a:lnTo>
                    <a:pt x="91" y="34"/>
                  </a:lnTo>
                  <a:lnTo>
                    <a:pt x="88" y="28"/>
                  </a:lnTo>
                  <a:lnTo>
                    <a:pt x="84" y="23"/>
                  </a:lnTo>
                  <a:lnTo>
                    <a:pt x="78" y="18"/>
                  </a:lnTo>
                  <a:lnTo>
                    <a:pt x="71" y="13"/>
                  </a:lnTo>
                  <a:lnTo>
                    <a:pt x="64" y="8"/>
                  </a:lnTo>
                  <a:lnTo>
                    <a:pt x="55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3" y="2"/>
                  </a:lnTo>
                  <a:lnTo>
                    <a:pt x="7" y="5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8" y="49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7" name="Freeform 95"/>
            <p:cNvSpPr>
              <a:spLocks/>
            </p:cNvSpPr>
            <p:nvPr/>
          </p:nvSpPr>
          <p:spPr bwMode="auto">
            <a:xfrm>
              <a:off x="4782" y="2105"/>
              <a:ext cx="255" cy="94"/>
            </a:xfrm>
            <a:custGeom>
              <a:avLst/>
              <a:gdLst>
                <a:gd name="T0" fmla="*/ 2 w 1275"/>
                <a:gd name="T1" fmla="*/ 1 h 469"/>
                <a:gd name="T2" fmla="*/ 2 w 1275"/>
                <a:gd name="T3" fmla="*/ 1 h 469"/>
                <a:gd name="T4" fmla="*/ 2 w 1275"/>
                <a:gd name="T5" fmla="*/ 1 h 469"/>
                <a:gd name="T6" fmla="*/ 2 w 1275"/>
                <a:gd name="T7" fmla="*/ 1 h 469"/>
                <a:gd name="T8" fmla="*/ 2 w 1275"/>
                <a:gd name="T9" fmla="*/ 1 h 469"/>
                <a:gd name="T10" fmla="*/ 2 w 1275"/>
                <a:gd name="T11" fmla="*/ 1 h 469"/>
                <a:gd name="T12" fmla="*/ 2 w 1275"/>
                <a:gd name="T13" fmla="*/ 1 h 469"/>
                <a:gd name="T14" fmla="*/ 1 w 1275"/>
                <a:gd name="T15" fmla="*/ 0 h 469"/>
                <a:gd name="T16" fmla="*/ 1 w 1275"/>
                <a:gd name="T17" fmla="*/ 0 h 469"/>
                <a:gd name="T18" fmla="*/ 1 w 1275"/>
                <a:gd name="T19" fmla="*/ 0 h 469"/>
                <a:gd name="T20" fmla="*/ 1 w 1275"/>
                <a:gd name="T21" fmla="*/ 0 h 469"/>
                <a:gd name="T22" fmla="*/ 1 w 1275"/>
                <a:gd name="T23" fmla="*/ 0 h 469"/>
                <a:gd name="T24" fmla="*/ 1 w 1275"/>
                <a:gd name="T25" fmla="*/ 0 h 469"/>
                <a:gd name="T26" fmla="*/ 0 w 1275"/>
                <a:gd name="T27" fmla="*/ 0 h 469"/>
                <a:gd name="T28" fmla="*/ 0 w 1275"/>
                <a:gd name="T29" fmla="*/ 0 h 469"/>
                <a:gd name="T30" fmla="*/ 0 w 1275"/>
                <a:gd name="T31" fmla="*/ 0 h 469"/>
                <a:gd name="T32" fmla="*/ 0 w 1275"/>
                <a:gd name="T33" fmla="*/ 0 h 469"/>
                <a:gd name="T34" fmla="*/ 0 w 1275"/>
                <a:gd name="T35" fmla="*/ 0 h 469"/>
                <a:gd name="T36" fmla="*/ 0 w 1275"/>
                <a:gd name="T37" fmla="*/ 0 h 469"/>
                <a:gd name="T38" fmla="*/ 0 w 1275"/>
                <a:gd name="T39" fmla="*/ 0 h 469"/>
                <a:gd name="T40" fmla="*/ 0 w 1275"/>
                <a:gd name="T41" fmla="*/ 0 h 469"/>
                <a:gd name="T42" fmla="*/ 0 w 1275"/>
                <a:gd name="T43" fmla="*/ 0 h 469"/>
                <a:gd name="T44" fmla="*/ 0 w 1275"/>
                <a:gd name="T45" fmla="*/ 0 h 469"/>
                <a:gd name="T46" fmla="*/ 0 w 1275"/>
                <a:gd name="T47" fmla="*/ 0 h 469"/>
                <a:gd name="T48" fmla="*/ 0 w 1275"/>
                <a:gd name="T49" fmla="*/ 0 h 469"/>
                <a:gd name="T50" fmla="*/ 0 w 1275"/>
                <a:gd name="T51" fmla="*/ 0 h 469"/>
                <a:gd name="T52" fmla="*/ 0 w 1275"/>
                <a:gd name="T53" fmla="*/ 0 h 469"/>
                <a:gd name="T54" fmla="*/ 0 w 1275"/>
                <a:gd name="T55" fmla="*/ 0 h 469"/>
                <a:gd name="T56" fmla="*/ 1 w 1275"/>
                <a:gd name="T57" fmla="*/ 0 h 469"/>
                <a:gd name="T58" fmla="*/ 1 w 1275"/>
                <a:gd name="T59" fmla="*/ 0 h 469"/>
                <a:gd name="T60" fmla="*/ 1 w 1275"/>
                <a:gd name="T61" fmla="*/ 1 h 469"/>
                <a:gd name="T62" fmla="*/ 1 w 1275"/>
                <a:gd name="T63" fmla="*/ 1 h 469"/>
                <a:gd name="T64" fmla="*/ 1 w 1275"/>
                <a:gd name="T65" fmla="*/ 1 h 469"/>
                <a:gd name="T66" fmla="*/ 1 w 1275"/>
                <a:gd name="T67" fmla="*/ 1 h 469"/>
                <a:gd name="T68" fmla="*/ 2 w 1275"/>
                <a:gd name="T69" fmla="*/ 1 h 469"/>
                <a:gd name="T70" fmla="*/ 2 w 1275"/>
                <a:gd name="T71" fmla="*/ 1 h 469"/>
                <a:gd name="T72" fmla="*/ 2 w 1275"/>
                <a:gd name="T73" fmla="*/ 1 h 469"/>
                <a:gd name="T74" fmla="*/ 2 w 1275"/>
                <a:gd name="T75" fmla="*/ 1 h 469"/>
                <a:gd name="T76" fmla="*/ 2 w 1275"/>
                <a:gd name="T77" fmla="*/ 1 h 469"/>
                <a:gd name="T78" fmla="*/ 2 w 1275"/>
                <a:gd name="T79" fmla="*/ 1 h 4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75"/>
                <a:gd name="T121" fmla="*/ 0 h 469"/>
                <a:gd name="T122" fmla="*/ 1275 w 1275"/>
                <a:gd name="T123" fmla="*/ 469 h 4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75" h="469">
                  <a:moveTo>
                    <a:pt x="1274" y="363"/>
                  </a:moveTo>
                  <a:lnTo>
                    <a:pt x="1272" y="363"/>
                  </a:lnTo>
                  <a:lnTo>
                    <a:pt x="1264" y="362"/>
                  </a:lnTo>
                  <a:lnTo>
                    <a:pt x="1254" y="361"/>
                  </a:lnTo>
                  <a:lnTo>
                    <a:pt x="1240" y="359"/>
                  </a:lnTo>
                  <a:lnTo>
                    <a:pt x="1222" y="357"/>
                  </a:lnTo>
                  <a:lnTo>
                    <a:pt x="1199" y="354"/>
                  </a:lnTo>
                  <a:lnTo>
                    <a:pt x="1174" y="351"/>
                  </a:lnTo>
                  <a:lnTo>
                    <a:pt x="1146" y="347"/>
                  </a:lnTo>
                  <a:lnTo>
                    <a:pt x="1115" y="342"/>
                  </a:lnTo>
                  <a:lnTo>
                    <a:pt x="1080" y="336"/>
                  </a:lnTo>
                  <a:lnTo>
                    <a:pt x="1043" y="330"/>
                  </a:lnTo>
                  <a:lnTo>
                    <a:pt x="1005" y="324"/>
                  </a:lnTo>
                  <a:lnTo>
                    <a:pt x="963" y="316"/>
                  </a:lnTo>
                  <a:lnTo>
                    <a:pt x="919" y="308"/>
                  </a:lnTo>
                  <a:lnTo>
                    <a:pt x="874" y="299"/>
                  </a:lnTo>
                  <a:lnTo>
                    <a:pt x="827" y="289"/>
                  </a:lnTo>
                  <a:lnTo>
                    <a:pt x="779" y="278"/>
                  </a:lnTo>
                  <a:lnTo>
                    <a:pt x="730" y="266"/>
                  </a:lnTo>
                  <a:lnTo>
                    <a:pt x="679" y="253"/>
                  </a:lnTo>
                  <a:lnTo>
                    <a:pt x="627" y="240"/>
                  </a:lnTo>
                  <a:lnTo>
                    <a:pt x="575" y="226"/>
                  </a:lnTo>
                  <a:lnTo>
                    <a:pt x="522" y="211"/>
                  </a:lnTo>
                  <a:lnTo>
                    <a:pt x="469" y="194"/>
                  </a:lnTo>
                  <a:lnTo>
                    <a:pt x="416" y="177"/>
                  </a:lnTo>
                  <a:lnTo>
                    <a:pt x="362" y="159"/>
                  </a:lnTo>
                  <a:lnTo>
                    <a:pt x="309" y="140"/>
                  </a:lnTo>
                  <a:lnTo>
                    <a:pt x="257" y="119"/>
                  </a:lnTo>
                  <a:lnTo>
                    <a:pt x="205" y="97"/>
                  </a:lnTo>
                  <a:lnTo>
                    <a:pt x="154" y="75"/>
                  </a:lnTo>
                  <a:lnTo>
                    <a:pt x="104" y="51"/>
                  </a:lnTo>
                  <a:lnTo>
                    <a:pt x="55" y="26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4"/>
                  </a:lnTo>
                  <a:lnTo>
                    <a:pt x="2" y="30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2" y="91"/>
                  </a:lnTo>
                  <a:lnTo>
                    <a:pt x="8" y="111"/>
                  </a:lnTo>
                  <a:lnTo>
                    <a:pt x="18" y="128"/>
                  </a:lnTo>
                  <a:lnTo>
                    <a:pt x="19" y="129"/>
                  </a:lnTo>
                  <a:lnTo>
                    <a:pt x="23" y="131"/>
                  </a:lnTo>
                  <a:lnTo>
                    <a:pt x="29" y="134"/>
                  </a:lnTo>
                  <a:lnTo>
                    <a:pt x="37" y="138"/>
                  </a:lnTo>
                  <a:lnTo>
                    <a:pt x="47" y="144"/>
                  </a:lnTo>
                  <a:lnTo>
                    <a:pt x="59" y="151"/>
                  </a:lnTo>
                  <a:lnTo>
                    <a:pt x="75" y="158"/>
                  </a:lnTo>
                  <a:lnTo>
                    <a:pt x="92" y="167"/>
                  </a:lnTo>
                  <a:lnTo>
                    <a:pt x="111" y="176"/>
                  </a:lnTo>
                  <a:lnTo>
                    <a:pt x="134" y="186"/>
                  </a:lnTo>
                  <a:lnTo>
                    <a:pt x="158" y="197"/>
                  </a:lnTo>
                  <a:lnTo>
                    <a:pt x="185" y="209"/>
                  </a:lnTo>
                  <a:lnTo>
                    <a:pt x="214" y="221"/>
                  </a:lnTo>
                  <a:lnTo>
                    <a:pt x="246" y="234"/>
                  </a:lnTo>
                  <a:lnTo>
                    <a:pt x="279" y="247"/>
                  </a:lnTo>
                  <a:lnTo>
                    <a:pt x="316" y="260"/>
                  </a:lnTo>
                  <a:lnTo>
                    <a:pt x="356" y="275"/>
                  </a:lnTo>
                  <a:lnTo>
                    <a:pt x="396" y="289"/>
                  </a:lnTo>
                  <a:lnTo>
                    <a:pt x="440" y="303"/>
                  </a:lnTo>
                  <a:lnTo>
                    <a:pt x="487" y="317"/>
                  </a:lnTo>
                  <a:lnTo>
                    <a:pt x="536" y="331"/>
                  </a:lnTo>
                  <a:lnTo>
                    <a:pt x="588" y="345"/>
                  </a:lnTo>
                  <a:lnTo>
                    <a:pt x="642" y="359"/>
                  </a:lnTo>
                  <a:lnTo>
                    <a:pt x="698" y="373"/>
                  </a:lnTo>
                  <a:lnTo>
                    <a:pt x="758" y="386"/>
                  </a:lnTo>
                  <a:lnTo>
                    <a:pt x="819" y="400"/>
                  </a:lnTo>
                  <a:lnTo>
                    <a:pt x="883" y="412"/>
                  </a:lnTo>
                  <a:lnTo>
                    <a:pt x="951" y="425"/>
                  </a:lnTo>
                  <a:lnTo>
                    <a:pt x="1020" y="438"/>
                  </a:lnTo>
                  <a:lnTo>
                    <a:pt x="1092" y="449"/>
                  </a:lnTo>
                  <a:lnTo>
                    <a:pt x="1168" y="459"/>
                  </a:lnTo>
                  <a:lnTo>
                    <a:pt x="1245" y="469"/>
                  </a:lnTo>
                  <a:lnTo>
                    <a:pt x="1246" y="467"/>
                  </a:lnTo>
                  <a:lnTo>
                    <a:pt x="1250" y="461"/>
                  </a:lnTo>
                  <a:lnTo>
                    <a:pt x="1255" y="452"/>
                  </a:lnTo>
                  <a:lnTo>
                    <a:pt x="1261" y="439"/>
                  </a:lnTo>
                  <a:lnTo>
                    <a:pt x="1268" y="423"/>
                  </a:lnTo>
                  <a:lnTo>
                    <a:pt x="1272" y="405"/>
                  </a:lnTo>
                  <a:lnTo>
                    <a:pt x="1275" y="385"/>
                  </a:lnTo>
                  <a:lnTo>
                    <a:pt x="1274" y="363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8" name="Freeform 96"/>
            <p:cNvSpPr>
              <a:spLocks/>
            </p:cNvSpPr>
            <p:nvPr/>
          </p:nvSpPr>
          <p:spPr bwMode="auto">
            <a:xfrm>
              <a:off x="4880" y="2014"/>
              <a:ext cx="29" cy="21"/>
            </a:xfrm>
            <a:custGeom>
              <a:avLst/>
              <a:gdLst>
                <a:gd name="T0" fmla="*/ 0 w 148"/>
                <a:gd name="T1" fmla="*/ 0 h 107"/>
                <a:gd name="T2" fmla="*/ 0 w 148"/>
                <a:gd name="T3" fmla="*/ 0 h 107"/>
                <a:gd name="T4" fmla="*/ 0 w 148"/>
                <a:gd name="T5" fmla="*/ 0 h 107"/>
                <a:gd name="T6" fmla="*/ 0 w 148"/>
                <a:gd name="T7" fmla="*/ 0 h 107"/>
                <a:gd name="T8" fmla="*/ 0 w 148"/>
                <a:gd name="T9" fmla="*/ 0 h 107"/>
                <a:gd name="T10" fmla="*/ 0 w 148"/>
                <a:gd name="T11" fmla="*/ 0 h 107"/>
                <a:gd name="T12" fmla="*/ 0 w 148"/>
                <a:gd name="T13" fmla="*/ 0 h 107"/>
                <a:gd name="T14" fmla="*/ 0 w 148"/>
                <a:gd name="T15" fmla="*/ 0 h 107"/>
                <a:gd name="T16" fmla="*/ 0 w 148"/>
                <a:gd name="T17" fmla="*/ 0 h 107"/>
                <a:gd name="T18" fmla="*/ 0 w 148"/>
                <a:gd name="T19" fmla="*/ 0 h 107"/>
                <a:gd name="T20" fmla="*/ 0 w 148"/>
                <a:gd name="T21" fmla="*/ 0 h 107"/>
                <a:gd name="T22" fmla="*/ 0 w 148"/>
                <a:gd name="T23" fmla="*/ 0 h 107"/>
                <a:gd name="T24" fmla="*/ 0 w 148"/>
                <a:gd name="T25" fmla="*/ 0 h 107"/>
                <a:gd name="T26" fmla="*/ 0 w 148"/>
                <a:gd name="T27" fmla="*/ 0 h 107"/>
                <a:gd name="T28" fmla="*/ 0 w 148"/>
                <a:gd name="T29" fmla="*/ 0 h 107"/>
                <a:gd name="T30" fmla="*/ 0 w 148"/>
                <a:gd name="T31" fmla="*/ 0 h 107"/>
                <a:gd name="T32" fmla="*/ 0 w 148"/>
                <a:gd name="T33" fmla="*/ 0 h 107"/>
                <a:gd name="T34" fmla="*/ 0 w 148"/>
                <a:gd name="T35" fmla="*/ 0 h 107"/>
                <a:gd name="T36" fmla="*/ 0 w 148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107"/>
                <a:gd name="T59" fmla="*/ 148 w 148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107">
                  <a:moveTo>
                    <a:pt x="46" y="0"/>
                  </a:moveTo>
                  <a:lnTo>
                    <a:pt x="43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5" y="13"/>
                  </a:lnTo>
                  <a:lnTo>
                    <a:pt x="6" y="23"/>
                  </a:lnTo>
                  <a:lnTo>
                    <a:pt x="1" y="38"/>
                  </a:lnTo>
                  <a:lnTo>
                    <a:pt x="0" y="57"/>
                  </a:lnTo>
                  <a:lnTo>
                    <a:pt x="6" y="83"/>
                  </a:lnTo>
                  <a:lnTo>
                    <a:pt x="86" y="107"/>
                  </a:lnTo>
                  <a:lnTo>
                    <a:pt x="85" y="102"/>
                  </a:lnTo>
                  <a:lnTo>
                    <a:pt x="85" y="91"/>
                  </a:lnTo>
                  <a:lnTo>
                    <a:pt x="85" y="74"/>
                  </a:lnTo>
                  <a:lnTo>
                    <a:pt x="88" y="56"/>
                  </a:lnTo>
                  <a:lnTo>
                    <a:pt x="94" y="39"/>
                  </a:lnTo>
                  <a:lnTo>
                    <a:pt x="105" y="26"/>
                  </a:lnTo>
                  <a:lnTo>
                    <a:pt x="122" y="19"/>
                  </a:lnTo>
                  <a:lnTo>
                    <a:pt x="148" y="2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69" name="Freeform 97"/>
            <p:cNvSpPr>
              <a:spLocks/>
            </p:cNvSpPr>
            <p:nvPr/>
          </p:nvSpPr>
          <p:spPr bwMode="auto">
            <a:xfrm>
              <a:off x="5047" y="2053"/>
              <a:ext cx="30" cy="21"/>
            </a:xfrm>
            <a:custGeom>
              <a:avLst/>
              <a:gdLst>
                <a:gd name="T0" fmla="*/ 0 w 147"/>
                <a:gd name="T1" fmla="*/ 0 h 106"/>
                <a:gd name="T2" fmla="*/ 0 w 147"/>
                <a:gd name="T3" fmla="*/ 0 h 106"/>
                <a:gd name="T4" fmla="*/ 0 w 147"/>
                <a:gd name="T5" fmla="*/ 0 h 106"/>
                <a:gd name="T6" fmla="*/ 0 w 147"/>
                <a:gd name="T7" fmla="*/ 0 h 106"/>
                <a:gd name="T8" fmla="*/ 0 w 147"/>
                <a:gd name="T9" fmla="*/ 0 h 106"/>
                <a:gd name="T10" fmla="*/ 0 w 147"/>
                <a:gd name="T11" fmla="*/ 0 h 106"/>
                <a:gd name="T12" fmla="*/ 0 w 147"/>
                <a:gd name="T13" fmla="*/ 0 h 106"/>
                <a:gd name="T14" fmla="*/ 0 w 147"/>
                <a:gd name="T15" fmla="*/ 0 h 106"/>
                <a:gd name="T16" fmla="*/ 0 w 147"/>
                <a:gd name="T17" fmla="*/ 0 h 106"/>
                <a:gd name="T18" fmla="*/ 0 w 147"/>
                <a:gd name="T19" fmla="*/ 0 h 106"/>
                <a:gd name="T20" fmla="*/ 0 w 147"/>
                <a:gd name="T21" fmla="*/ 0 h 106"/>
                <a:gd name="T22" fmla="*/ 0 w 147"/>
                <a:gd name="T23" fmla="*/ 0 h 106"/>
                <a:gd name="T24" fmla="*/ 0 w 147"/>
                <a:gd name="T25" fmla="*/ 0 h 106"/>
                <a:gd name="T26" fmla="*/ 0 w 147"/>
                <a:gd name="T27" fmla="*/ 0 h 106"/>
                <a:gd name="T28" fmla="*/ 0 w 147"/>
                <a:gd name="T29" fmla="*/ 0 h 106"/>
                <a:gd name="T30" fmla="*/ 0 w 147"/>
                <a:gd name="T31" fmla="*/ 0 h 106"/>
                <a:gd name="T32" fmla="*/ 0 w 147"/>
                <a:gd name="T33" fmla="*/ 0 h 106"/>
                <a:gd name="T34" fmla="*/ 0 w 147"/>
                <a:gd name="T35" fmla="*/ 0 h 106"/>
                <a:gd name="T36" fmla="*/ 0 w 147"/>
                <a:gd name="T37" fmla="*/ 0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106"/>
                <a:gd name="T59" fmla="*/ 147 w 147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106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2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6" y="84"/>
                  </a:lnTo>
                  <a:lnTo>
                    <a:pt x="84" y="106"/>
                  </a:lnTo>
                  <a:lnTo>
                    <a:pt x="83" y="102"/>
                  </a:lnTo>
                  <a:lnTo>
                    <a:pt x="83" y="90"/>
                  </a:lnTo>
                  <a:lnTo>
                    <a:pt x="83" y="74"/>
                  </a:lnTo>
                  <a:lnTo>
                    <a:pt x="86" y="56"/>
                  </a:lnTo>
                  <a:lnTo>
                    <a:pt x="92" y="39"/>
                  </a:lnTo>
                  <a:lnTo>
                    <a:pt x="104" y="26"/>
                  </a:lnTo>
                  <a:lnTo>
                    <a:pt x="122" y="19"/>
                  </a:lnTo>
                  <a:lnTo>
                    <a:pt x="14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70" name="Freeform 98"/>
            <p:cNvSpPr>
              <a:spLocks/>
            </p:cNvSpPr>
            <p:nvPr/>
          </p:nvSpPr>
          <p:spPr bwMode="auto">
            <a:xfrm>
              <a:off x="4911" y="2020"/>
              <a:ext cx="127" cy="36"/>
            </a:xfrm>
            <a:custGeom>
              <a:avLst/>
              <a:gdLst>
                <a:gd name="T0" fmla="*/ 0 w 634"/>
                <a:gd name="T1" fmla="*/ 0 h 179"/>
                <a:gd name="T2" fmla="*/ 1 w 634"/>
                <a:gd name="T3" fmla="*/ 0 h 179"/>
                <a:gd name="T4" fmla="*/ 1 w 634"/>
                <a:gd name="T5" fmla="*/ 0 h 179"/>
                <a:gd name="T6" fmla="*/ 0 w 634"/>
                <a:gd name="T7" fmla="*/ 0 h 179"/>
                <a:gd name="T8" fmla="*/ 0 w 634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179"/>
                <a:gd name="T17" fmla="*/ 634 w 634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179">
                  <a:moveTo>
                    <a:pt x="0" y="39"/>
                  </a:moveTo>
                  <a:lnTo>
                    <a:pt x="605" y="179"/>
                  </a:lnTo>
                  <a:lnTo>
                    <a:pt x="634" y="140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71" name="Freeform 99"/>
            <p:cNvSpPr>
              <a:spLocks/>
            </p:cNvSpPr>
            <p:nvPr/>
          </p:nvSpPr>
          <p:spPr bwMode="auto">
            <a:xfrm>
              <a:off x="4910" y="2035"/>
              <a:ext cx="122" cy="33"/>
            </a:xfrm>
            <a:custGeom>
              <a:avLst/>
              <a:gdLst>
                <a:gd name="T0" fmla="*/ 0 w 610"/>
                <a:gd name="T1" fmla="*/ 0 h 167"/>
                <a:gd name="T2" fmla="*/ 1 w 610"/>
                <a:gd name="T3" fmla="*/ 0 h 167"/>
                <a:gd name="T4" fmla="*/ 1 w 610"/>
                <a:gd name="T5" fmla="*/ 0 h 167"/>
                <a:gd name="T6" fmla="*/ 0 w 610"/>
                <a:gd name="T7" fmla="*/ 0 h 167"/>
                <a:gd name="T8" fmla="*/ 0 w 610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7"/>
                <a:gd name="T17" fmla="*/ 610 w 610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7">
                  <a:moveTo>
                    <a:pt x="0" y="27"/>
                  </a:moveTo>
                  <a:lnTo>
                    <a:pt x="604" y="167"/>
                  </a:lnTo>
                  <a:lnTo>
                    <a:pt x="610" y="139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72" name="Freeform 100"/>
            <p:cNvSpPr>
              <a:spLocks/>
            </p:cNvSpPr>
            <p:nvPr/>
          </p:nvSpPr>
          <p:spPr bwMode="auto">
            <a:xfrm>
              <a:off x="5041" y="2102"/>
              <a:ext cx="74" cy="90"/>
            </a:xfrm>
            <a:custGeom>
              <a:avLst/>
              <a:gdLst>
                <a:gd name="T0" fmla="*/ 0 w 368"/>
                <a:gd name="T1" fmla="*/ 1 h 453"/>
                <a:gd name="T2" fmla="*/ 0 w 368"/>
                <a:gd name="T3" fmla="*/ 1 h 453"/>
                <a:gd name="T4" fmla="*/ 0 w 368"/>
                <a:gd name="T5" fmla="*/ 1 h 453"/>
                <a:gd name="T6" fmla="*/ 1 w 368"/>
                <a:gd name="T7" fmla="*/ 0 h 453"/>
                <a:gd name="T8" fmla="*/ 0 w 368"/>
                <a:gd name="T9" fmla="*/ 0 h 453"/>
                <a:gd name="T10" fmla="*/ 0 w 368"/>
                <a:gd name="T11" fmla="*/ 0 h 453"/>
                <a:gd name="T12" fmla="*/ 0 w 368"/>
                <a:gd name="T13" fmla="*/ 1 h 453"/>
                <a:gd name="T14" fmla="*/ 0 w 368"/>
                <a:gd name="T15" fmla="*/ 1 h 4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8"/>
                <a:gd name="T25" fmla="*/ 0 h 453"/>
                <a:gd name="T26" fmla="*/ 368 w 368"/>
                <a:gd name="T27" fmla="*/ 453 h 4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8" h="453">
                  <a:moveTo>
                    <a:pt x="0" y="453"/>
                  </a:moveTo>
                  <a:lnTo>
                    <a:pt x="74" y="346"/>
                  </a:lnTo>
                  <a:lnTo>
                    <a:pt x="108" y="346"/>
                  </a:lnTo>
                  <a:lnTo>
                    <a:pt x="368" y="0"/>
                  </a:lnTo>
                  <a:lnTo>
                    <a:pt x="113" y="251"/>
                  </a:lnTo>
                  <a:lnTo>
                    <a:pt x="57" y="257"/>
                  </a:lnTo>
                  <a:lnTo>
                    <a:pt x="0" y="319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73" name="Freeform 101"/>
            <p:cNvSpPr>
              <a:spLocks/>
            </p:cNvSpPr>
            <p:nvPr/>
          </p:nvSpPr>
          <p:spPr bwMode="auto">
            <a:xfrm>
              <a:off x="4921" y="1865"/>
              <a:ext cx="205" cy="44"/>
            </a:xfrm>
            <a:custGeom>
              <a:avLst/>
              <a:gdLst>
                <a:gd name="T0" fmla="*/ 0 w 1029"/>
                <a:gd name="T1" fmla="*/ 0 h 219"/>
                <a:gd name="T2" fmla="*/ 2 w 1029"/>
                <a:gd name="T3" fmla="*/ 0 h 219"/>
                <a:gd name="T4" fmla="*/ 2 w 1029"/>
                <a:gd name="T5" fmla="*/ 0 h 219"/>
                <a:gd name="T6" fmla="*/ 2 w 1029"/>
                <a:gd name="T7" fmla="*/ 0 h 219"/>
                <a:gd name="T8" fmla="*/ 2 w 1029"/>
                <a:gd name="T9" fmla="*/ 0 h 219"/>
                <a:gd name="T10" fmla="*/ 2 w 1029"/>
                <a:gd name="T11" fmla="*/ 0 h 219"/>
                <a:gd name="T12" fmla="*/ 2 w 1029"/>
                <a:gd name="T13" fmla="*/ 0 h 219"/>
                <a:gd name="T14" fmla="*/ 2 w 1029"/>
                <a:gd name="T15" fmla="*/ 0 h 219"/>
                <a:gd name="T16" fmla="*/ 2 w 1029"/>
                <a:gd name="T17" fmla="*/ 0 h 219"/>
                <a:gd name="T18" fmla="*/ 1 w 1029"/>
                <a:gd name="T19" fmla="*/ 0 h 219"/>
                <a:gd name="T20" fmla="*/ 1 w 1029"/>
                <a:gd name="T21" fmla="*/ 0 h 219"/>
                <a:gd name="T22" fmla="*/ 1 w 1029"/>
                <a:gd name="T23" fmla="*/ 0 h 219"/>
                <a:gd name="T24" fmla="*/ 1 w 1029"/>
                <a:gd name="T25" fmla="*/ 0 h 219"/>
                <a:gd name="T26" fmla="*/ 1 w 1029"/>
                <a:gd name="T27" fmla="*/ 0 h 219"/>
                <a:gd name="T28" fmla="*/ 1 w 1029"/>
                <a:gd name="T29" fmla="*/ 0 h 219"/>
                <a:gd name="T30" fmla="*/ 1 w 1029"/>
                <a:gd name="T31" fmla="*/ 0 h 219"/>
                <a:gd name="T32" fmla="*/ 1 w 1029"/>
                <a:gd name="T33" fmla="*/ 0 h 219"/>
                <a:gd name="T34" fmla="*/ 1 w 1029"/>
                <a:gd name="T35" fmla="*/ 0 h 219"/>
                <a:gd name="T36" fmla="*/ 1 w 1029"/>
                <a:gd name="T37" fmla="*/ 0 h 219"/>
                <a:gd name="T38" fmla="*/ 1 w 1029"/>
                <a:gd name="T39" fmla="*/ 0 h 219"/>
                <a:gd name="T40" fmla="*/ 1 w 1029"/>
                <a:gd name="T41" fmla="*/ 0 h 219"/>
                <a:gd name="T42" fmla="*/ 1 w 1029"/>
                <a:gd name="T43" fmla="*/ 0 h 219"/>
                <a:gd name="T44" fmla="*/ 1 w 1029"/>
                <a:gd name="T45" fmla="*/ 0 h 219"/>
                <a:gd name="T46" fmla="*/ 1 w 1029"/>
                <a:gd name="T47" fmla="*/ 0 h 219"/>
                <a:gd name="T48" fmla="*/ 1 w 1029"/>
                <a:gd name="T49" fmla="*/ 0 h 219"/>
                <a:gd name="T50" fmla="*/ 1 w 1029"/>
                <a:gd name="T51" fmla="*/ 0 h 219"/>
                <a:gd name="T52" fmla="*/ 1 w 1029"/>
                <a:gd name="T53" fmla="*/ 0 h 219"/>
                <a:gd name="T54" fmla="*/ 0 w 1029"/>
                <a:gd name="T55" fmla="*/ 0 h 219"/>
                <a:gd name="T56" fmla="*/ 0 w 1029"/>
                <a:gd name="T57" fmla="*/ 0 h 219"/>
                <a:gd name="T58" fmla="*/ 0 w 1029"/>
                <a:gd name="T59" fmla="*/ 0 h 219"/>
                <a:gd name="T60" fmla="*/ 0 w 1029"/>
                <a:gd name="T61" fmla="*/ 0 h 219"/>
                <a:gd name="T62" fmla="*/ 0 w 1029"/>
                <a:gd name="T63" fmla="*/ 0 h 219"/>
                <a:gd name="T64" fmla="*/ 0 w 1029"/>
                <a:gd name="T65" fmla="*/ 0 h 219"/>
                <a:gd name="T66" fmla="*/ 0 w 1029"/>
                <a:gd name="T67" fmla="*/ 0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9"/>
                <a:gd name="T103" fmla="*/ 0 h 219"/>
                <a:gd name="T104" fmla="*/ 1029 w 1029"/>
                <a:gd name="T105" fmla="*/ 219 h 2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9" h="219">
                  <a:moveTo>
                    <a:pt x="0" y="0"/>
                  </a:moveTo>
                  <a:lnTo>
                    <a:pt x="1029" y="219"/>
                  </a:lnTo>
                  <a:lnTo>
                    <a:pt x="1028" y="218"/>
                  </a:lnTo>
                  <a:lnTo>
                    <a:pt x="1024" y="217"/>
                  </a:lnTo>
                  <a:lnTo>
                    <a:pt x="1017" y="214"/>
                  </a:lnTo>
                  <a:lnTo>
                    <a:pt x="1008" y="209"/>
                  </a:lnTo>
                  <a:lnTo>
                    <a:pt x="995" y="204"/>
                  </a:lnTo>
                  <a:lnTo>
                    <a:pt x="981" y="199"/>
                  </a:lnTo>
                  <a:lnTo>
                    <a:pt x="965" y="192"/>
                  </a:lnTo>
                  <a:lnTo>
                    <a:pt x="946" y="183"/>
                  </a:lnTo>
                  <a:lnTo>
                    <a:pt x="925" y="175"/>
                  </a:lnTo>
                  <a:lnTo>
                    <a:pt x="902" y="167"/>
                  </a:lnTo>
                  <a:lnTo>
                    <a:pt x="876" y="158"/>
                  </a:lnTo>
                  <a:lnTo>
                    <a:pt x="850" y="148"/>
                  </a:lnTo>
                  <a:lnTo>
                    <a:pt x="820" y="138"/>
                  </a:lnTo>
                  <a:lnTo>
                    <a:pt x="789" y="128"/>
                  </a:lnTo>
                  <a:lnTo>
                    <a:pt x="756" y="118"/>
                  </a:lnTo>
                  <a:lnTo>
                    <a:pt x="722" y="108"/>
                  </a:lnTo>
                  <a:lnTo>
                    <a:pt x="686" y="97"/>
                  </a:lnTo>
                  <a:lnTo>
                    <a:pt x="648" y="87"/>
                  </a:lnTo>
                  <a:lnTo>
                    <a:pt x="609" y="77"/>
                  </a:lnTo>
                  <a:lnTo>
                    <a:pt x="568" y="67"/>
                  </a:lnTo>
                  <a:lnTo>
                    <a:pt x="527" y="58"/>
                  </a:lnTo>
                  <a:lnTo>
                    <a:pt x="484" y="49"/>
                  </a:lnTo>
                  <a:lnTo>
                    <a:pt x="439" y="41"/>
                  </a:lnTo>
                  <a:lnTo>
                    <a:pt x="394" y="33"/>
                  </a:lnTo>
                  <a:lnTo>
                    <a:pt x="347" y="25"/>
                  </a:lnTo>
                  <a:lnTo>
                    <a:pt x="300" y="18"/>
                  </a:lnTo>
                  <a:lnTo>
                    <a:pt x="252" y="13"/>
                  </a:lnTo>
                  <a:lnTo>
                    <a:pt x="203" y="8"/>
                  </a:lnTo>
                  <a:lnTo>
                    <a:pt x="153" y="4"/>
                  </a:lnTo>
                  <a:lnTo>
                    <a:pt x="103" y="2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74" name="Freeform 102"/>
            <p:cNvSpPr>
              <a:spLocks/>
            </p:cNvSpPr>
            <p:nvPr/>
          </p:nvSpPr>
          <p:spPr bwMode="auto">
            <a:xfrm>
              <a:off x="4878" y="1866"/>
              <a:ext cx="41" cy="132"/>
            </a:xfrm>
            <a:custGeom>
              <a:avLst/>
              <a:gdLst>
                <a:gd name="T0" fmla="*/ 0 w 209"/>
                <a:gd name="T1" fmla="*/ 0 h 659"/>
                <a:gd name="T2" fmla="*/ 0 w 209"/>
                <a:gd name="T3" fmla="*/ 1 h 659"/>
                <a:gd name="T4" fmla="*/ 0 w 209"/>
                <a:gd name="T5" fmla="*/ 1 h 659"/>
                <a:gd name="T6" fmla="*/ 0 w 209"/>
                <a:gd name="T7" fmla="*/ 0 h 659"/>
                <a:gd name="T8" fmla="*/ 0 w 209"/>
                <a:gd name="T9" fmla="*/ 0 h 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659"/>
                <a:gd name="T17" fmla="*/ 209 w 209"/>
                <a:gd name="T18" fmla="*/ 659 h 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659">
                  <a:moveTo>
                    <a:pt x="209" y="0"/>
                  </a:moveTo>
                  <a:lnTo>
                    <a:pt x="45" y="659"/>
                  </a:lnTo>
                  <a:lnTo>
                    <a:pt x="0" y="648"/>
                  </a:lnTo>
                  <a:lnTo>
                    <a:pt x="147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55" name="Text Box 104"/>
          <p:cNvSpPr txBox="1">
            <a:spLocks noChangeArrowheads="1"/>
          </p:cNvSpPr>
          <p:nvPr/>
        </p:nvSpPr>
        <p:spPr bwMode="auto">
          <a:xfrm>
            <a:off x="7302302" y="1522884"/>
            <a:ext cx="140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200" dirty="0" smtClean="0"/>
              <a:t>računalnik z IPSec</a:t>
            </a:r>
            <a:endParaRPr lang="en-US" sz="1200" dirty="0"/>
          </a:p>
        </p:txBody>
      </p:sp>
      <p:sp>
        <p:nvSpPr>
          <p:cNvPr id="1056" name="Text Box 105"/>
          <p:cNvSpPr txBox="1">
            <a:spLocks noChangeArrowheads="1"/>
          </p:cNvSpPr>
          <p:nvPr/>
        </p:nvSpPr>
        <p:spPr bwMode="auto">
          <a:xfrm>
            <a:off x="1971477" y="3994622"/>
            <a:ext cx="125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200" dirty="0" smtClean="0"/>
              <a:t>Usmerjevalnik z</a:t>
            </a:r>
            <a:endParaRPr lang="en-US" sz="1200" dirty="0"/>
          </a:p>
          <a:p>
            <a:pPr eaLnBrk="1" hangingPunct="1"/>
            <a:r>
              <a:rPr lang="en-US" sz="1200" dirty="0"/>
              <a:t>IPv4 </a:t>
            </a:r>
            <a:r>
              <a:rPr lang="sl-SI" sz="1200" dirty="0" smtClean="0"/>
              <a:t>in </a:t>
            </a:r>
            <a:r>
              <a:rPr lang="en-US" sz="1200" dirty="0" err="1" smtClean="0"/>
              <a:t>IPsec</a:t>
            </a:r>
            <a:endParaRPr lang="en-US" sz="1200" dirty="0"/>
          </a:p>
        </p:txBody>
      </p:sp>
      <p:sp>
        <p:nvSpPr>
          <p:cNvPr id="1057" name="Text Box 106"/>
          <p:cNvSpPr txBox="1">
            <a:spLocks noChangeArrowheads="1"/>
          </p:cNvSpPr>
          <p:nvPr/>
        </p:nvSpPr>
        <p:spPr bwMode="auto">
          <a:xfrm>
            <a:off x="5340152" y="4032722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/>
              <a:t>Usmerjevalnik z</a:t>
            </a:r>
            <a:endParaRPr lang="en-US" sz="1200" dirty="0" smtClean="0"/>
          </a:p>
          <a:p>
            <a:r>
              <a:rPr lang="en-US" sz="1200" dirty="0" smtClean="0"/>
              <a:t>IPv4 </a:t>
            </a:r>
            <a:r>
              <a:rPr lang="sl-SI" sz="1200" dirty="0" smtClean="0"/>
              <a:t>in</a:t>
            </a:r>
            <a:r>
              <a:rPr lang="en-US" sz="1200" dirty="0" err="1" smtClean="0"/>
              <a:t>IPsec</a:t>
            </a:r>
            <a:endParaRPr lang="en-US" sz="1200" dirty="0"/>
          </a:p>
        </p:txBody>
      </p:sp>
      <p:sp>
        <p:nvSpPr>
          <p:cNvPr id="1032" name="Freeform 2"/>
          <p:cNvSpPr>
            <a:spLocks/>
          </p:cNvSpPr>
          <p:nvPr/>
        </p:nvSpPr>
        <p:spPr bwMode="auto">
          <a:xfrm>
            <a:off x="1973065" y="1484784"/>
            <a:ext cx="2232025" cy="1046163"/>
          </a:xfrm>
          <a:custGeom>
            <a:avLst/>
            <a:gdLst>
              <a:gd name="T0" fmla="*/ 854 w 1292"/>
              <a:gd name="T1" fmla="*/ 2 h 1255"/>
              <a:gd name="T2" fmla="*/ 125 w 1292"/>
              <a:gd name="T3" fmla="*/ 53 h 1255"/>
              <a:gd name="T4" fmla="*/ 104 w 1292"/>
              <a:gd name="T5" fmla="*/ 176 h 1255"/>
              <a:gd name="T6" fmla="*/ 188 w 1292"/>
              <a:gd name="T7" fmla="*/ 278 h 1255"/>
              <a:gd name="T8" fmla="*/ 874 w 1292"/>
              <a:gd name="T9" fmla="*/ 292 h 1255"/>
              <a:gd name="T10" fmla="*/ 2309 w 1292"/>
              <a:gd name="T11" fmla="*/ 379 h 1255"/>
              <a:gd name="T12" fmla="*/ 3552 w 1292"/>
              <a:gd name="T13" fmla="*/ 415 h 1255"/>
              <a:gd name="T14" fmla="*/ 4279 w 1292"/>
              <a:gd name="T15" fmla="*/ 342 h 1255"/>
              <a:gd name="T16" fmla="*/ 4536 w 1292"/>
              <a:gd name="T17" fmla="*/ 149 h 1255"/>
              <a:gd name="T18" fmla="*/ 4301 w 1292"/>
              <a:gd name="T19" fmla="*/ 72 h 1255"/>
              <a:gd name="T20" fmla="*/ 2675 w 1292"/>
              <a:gd name="T21" fmla="*/ 39 h 1255"/>
              <a:gd name="T22" fmla="*/ 854 w 1292"/>
              <a:gd name="T23" fmla="*/ 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054" name="Text Box 103"/>
          <p:cNvSpPr txBox="1">
            <a:spLocks noChangeArrowheads="1"/>
          </p:cNvSpPr>
          <p:nvPr/>
        </p:nvSpPr>
        <p:spPr bwMode="auto">
          <a:xfrm>
            <a:off x="2333427" y="1676872"/>
            <a:ext cx="157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sz="1800" dirty="0" smtClean="0"/>
              <a:t>Javno omrežje</a:t>
            </a:r>
            <a:endParaRPr lang="en-US" sz="1800" dirty="0"/>
          </a:p>
        </p:txBody>
      </p:sp>
      <p:graphicFrame>
        <p:nvGraphicFramePr>
          <p:cNvPr id="1026" name="Object 38"/>
          <p:cNvGraphicFramePr>
            <a:graphicFrameLocks noChangeAspect="1"/>
          </p:cNvGraphicFramePr>
          <p:nvPr/>
        </p:nvGraphicFramePr>
        <p:xfrm>
          <a:off x="1377752" y="5805959"/>
          <a:ext cx="611188" cy="520700"/>
        </p:xfrm>
        <a:graphic>
          <a:graphicData uri="http://schemas.openxmlformats.org/presentationml/2006/ole">
            <p:oleObj spid="_x0000_s289794" name="Clip" r:id="rId4" imgW="1305000" imgH="1085760" progId="">
              <p:embed/>
            </p:oleObj>
          </a:graphicData>
        </a:graphic>
      </p:graphicFrame>
      <p:graphicFrame>
        <p:nvGraphicFramePr>
          <p:cNvPr id="1027" name="Object 50"/>
          <p:cNvGraphicFramePr>
            <a:graphicFrameLocks noChangeAspect="1"/>
          </p:cNvGraphicFramePr>
          <p:nvPr/>
        </p:nvGraphicFramePr>
        <p:xfrm>
          <a:off x="2368352" y="5805959"/>
          <a:ext cx="611188" cy="520700"/>
        </p:xfrm>
        <a:graphic>
          <a:graphicData uri="http://schemas.openxmlformats.org/presentationml/2006/ole">
            <p:oleObj spid="_x0000_s289795" name="Clip" r:id="rId5" imgW="1305000" imgH="1085760" progId="">
              <p:embed/>
            </p:oleObj>
          </a:graphicData>
        </a:graphic>
      </p:graphicFrame>
      <p:sp>
        <p:nvSpPr>
          <p:cNvPr id="110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VPN: primer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39552" y="5729064"/>
            <a:ext cx="457200" cy="641350"/>
            <a:chOff x="4180" y="781"/>
            <a:chExt cx="150" cy="309"/>
          </a:xfrm>
        </p:grpSpPr>
        <p:sp>
          <p:nvSpPr>
            <p:cNvPr id="1096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7" name="Rectangle 41"/>
            <p:cNvSpPr>
              <a:spLocks noChangeArrowheads="1"/>
            </p:cNvSpPr>
            <p:nvPr/>
          </p:nvSpPr>
          <p:spPr bwMode="auto">
            <a:xfrm>
              <a:off x="4256" y="783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8" name="Rectangle 42"/>
            <p:cNvSpPr>
              <a:spLocks noChangeArrowheads="1"/>
            </p:cNvSpPr>
            <p:nvPr/>
          </p:nvSpPr>
          <p:spPr bwMode="auto">
            <a:xfrm>
              <a:off x="4181" y="850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99" name="AutoShape 43"/>
            <p:cNvSpPr>
              <a:spLocks noChangeArrowheads="1"/>
            </p:cNvSpPr>
            <p:nvPr/>
          </p:nvSpPr>
          <p:spPr bwMode="auto">
            <a:xfrm>
              <a:off x="4180" y="781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00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01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02" name="Rectangle 46"/>
            <p:cNvSpPr>
              <a:spLocks noChangeArrowheads="1"/>
            </p:cNvSpPr>
            <p:nvPr/>
          </p:nvSpPr>
          <p:spPr bwMode="auto">
            <a:xfrm>
              <a:off x="4193" y="881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03" name="Rectangle 47"/>
            <p:cNvSpPr>
              <a:spLocks noChangeArrowheads="1"/>
            </p:cNvSpPr>
            <p:nvPr/>
          </p:nvSpPr>
          <p:spPr bwMode="auto">
            <a:xfrm>
              <a:off x="4202" y="923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sl-SI" sz="3600" dirty="0" smtClean="0"/>
              <a:t>Požarna pregrada: </a:t>
            </a:r>
            <a:r>
              <a:rPr lang="sl-SI" sz="3600" dirty="0" smtClean="0"/>
              <a:t>vrste filtriranj</a:t>
            </a:r>
            <a:endParaRPr lang="en-US" dirty="0" smtClean="0"/>
          </a:p>
        </p:txBody>
      </p:sp>
      <p:sp>
        <p:nvSpPr>
          <p:cNvPr id="132099" name="Rectangle 6"/>
          <p:cNvSpPr>
            <a:spLocks noChangeArrowheads="1"/>
          </p:cNvSpPr>
          <p:nvPr/>
        </p:nvSpPr>
        <p:spPr bwMode="auto">
          <a:xfrm>
            <a:off x="363538" y="1628799"/>
            <a:ext cx="8421687" cy="43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sl-SI" sz="2400" dirty="0" smtClean="0"/>
              <a:t>izolirano filtriranje paketov (angl. </a:t>
            </a:r>
            <a:r>
              <a:rPr lang="sl-SI" sz="2400" i="1" dirty="0" smtClean="0"/>
              <a:t>stateless, traditional</a:t>
            </a:r>
            <a:r>
              <a:rPr lang="sl-SI" sz="24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sl-SI" sz="2400" dirty="0" smtClean="0"/>
              <a:t>filtriranje paketov  v kontekstu (angl. </a:t>
            </a:r>
            <a:r>
              <a:rPr lang="sl-SI" sz="2400" i="1" dirty="0" smtClean="0"/>
              <a:t>stateful filter</a:t>
            </a:r>
            <a:r>
              <a:rPr lang="sl-SI" sz="24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SzPct val="85000"/>
              <a:buFont typeface="+mj-lt"/>
              <a:buAutoNum type="arabicPeriod"/>
            </a:pPr>
            <a:r>
              <a:rPr lang="sl-SI" sz="2400" dirty="0" smtClean="0"/>
              <a:t>aplikacijski prehodi (angl. </a:t>
            </a:r>
            <a:r>
              <a:rPr lang="sl-SI" sz="2400" i="1" dirty="0" smtClean="0"/>
              <a:t>application gateways</a:t>
            </a:r>
            <a:r>
              <a:rPr lang="sl-SI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Oval 355"/>
          <p:cNvSpPr>
            <a:spLocks noChangeArrowheads="1"/>
          </p:cNvSpPr>
          <p:nvPr/>
        </p:nvSpPr>
        <p:spPr bwMode="auto">
          <a:xfrm>
            <a:off x="4670425" y="17033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sl-SI" sz="3600" dirty="0" smtClean="0"/>
              <a:t>Izolirano filtriranje paketov</a:t>
            </a:r>
            <a:endParaRPr lang="en-US" sz="3600" dirty="0" smtClean="0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562350"/>
            <a:ext cx="8270626" cy="2879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l-SI" sz="2400" dirty="0" smtClean="0"/>
              <a:t>filtriranje običajno izvaja </a:t>
            </a:r>
            <a:r>
              <a:rPr lang="sl-SI" sz="2400" dirty="0" smtClean="0"/>
              <a:t>že</a:t>
            </a:r>
            <a:r>
              <a:rPr lang="sl-SI" sz="2400" dirty="0" smtClean="0"/>
              <a:t> ,,</a:t>
            </a:r>
            <a:r>
              <a:rPr lang="sl-SI" sz="2400" dirty="0" smtClean="0"/>
              <a:t>usmerjevalnik’’, </a:t>
            </a:r>
            <a:r>
              <a:rPr lang="sl-SI" sz="2400" dirty="0" smtClean="0"/>
              <a:t>ki meji na javno omrežje. Na podlagi vsebine paketov se odloča, ali bo posredoval </a:t>
            </a:r>
            <a:r>
              <a:rPr lang="sl-SI" sz="2400" b="1" dirty="0" smtClean="0"/>
              <a:t>posamezen paket</a:t>
            </a:r>
            <a:r>
              <a:rPr lang="sl-SI" sz="2400" dirty="0" smtClean="0"/>
              <a:t>, odločitev na podlagi</a:t>
            </a:r>
            <a:r>
              <a:rPr lang="sl-SI" sz="2400" dirty="0" smtClean="0"/>
              <a:t>:</a:t>
            </a:r>
            <a:endParaRPr lang="sl-SI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IP </a:t>
            </a:r>
            <a:r>
              <a:rPr lang="sl-SI" sz="2000" dirty="0" smtClean="0"/>
              <a:t>izvornega/ponornega naslova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številke IP protokola: TCP, UDP, ICMP, OSPF itd.</a:t>
            </a:r>
            <a:endParaRPr lang="sl-SI" sz="2000" dirty="0" smtClean="0"/>
          </a:p>
          <a:p>
            <a:pPr lvl="1">
              <a:lnSpc>
                <a:spcPct val="90000"/>
              </a:lnSpc>
            </a:pPr>
            <a:r>
              <a:rPr lang="sl-SI" sz="2000" dirty="0" smtClean="0"/>
              <a:t>TCP/UDP izvornih </a:t>
            </a:r>
            <a:r>
              <a:rPr lang="sl-SI" sz="2000" dirty="0" smtClean="0"/>
              <a:t>in ciljnih </a:t>
            </a:r>
            <a:r>
              <a:rPr lang="sl-SI" sz="2000" dirty="0" smtClean="0"/>
              <a:t>vrat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tip </a:t>
            </a:r>
            <a:r>
              <a:rPr lang="sl-SI" sz="2000" dirty="0" smtClean="0"/>
              <a:t>sporočila</a:t>
            </a:r>
            <a:r>
              <a:rPr lang="sl-SI" sz="2000" dirty="0" smtClean="0"/>
              <a:t> ICMP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TCP SYN (</a:t>
            </a:r>
            <a:r>
              <a:rPr lang="sl-SI" sz="2000" dirty="0" smtClean="0"/>
              <a:t>vzpostavitev povezave!) </a:t>
            </a:r>
            <a:r>
              <a:rPr lang="sl-SI" sz="2000" dirty="0" smtClean="0"/>
              <a:t>in ACK bits </a:t>
            </a:r>
            <a:r>
              <a:rPr lang="sl-SI" sz="2000" dirty="0" smtClean="0"/>
              <a:t>(ACK=1 velja za prvi segment pri povezovanju</a:t>
            </a:r>
            <a:r>
              <a:rPr lang="sl-SI" sz="2000" dirty="0" smtClean="0"/>
              <a:t>)</a:t>
            </a:r>
            <a:endParaRPr lang="sl-SI" sz="2000" dirty="0" smtClean="0"/>
          </a:p>
        </p:txBody>
      </p:sp>
      <p:grpSp>
        <p:nvGrpSpPr>
          <p:cNvPr id="2" name="Group 348"/>
          <p:cNvGrpSpPr>
            <a:grpSpLocks/>
          </p:cNvGrpSpPr>
          <p:nvPr/>
        </p:nvGrpSpPr>
        <p:grpSpPr bwMode="auto">
          <a:xfrm>
            <a:off x="1620838" y="1727200"/>
            <a:ext cx="5087937" cy="1747838"/>
            <a:chOff x="1021" y="956"/>
            <a:chExt cx="2771" cy="977"/>
          </a:xfrm>
        </p:grpSpPr>
        <p:sp>
          <p:nvSpPr>
            <p:cNvPr id="133134" name="Freeform 9"/>
            <p:cNvSpPr>
              <a:spLocks/>
            </p:cNvSpPr>
            <p:nvPr/>
          </p:nvSpPr>
          <p:spPr bwMode="auto">
            <a:xfrm>
              <a:off x="1021" y="956"/>
              <a:ext cx="1672" cy="977"/>
            </a:xfrm>
            <a:custGeom>
              <a:avLst/>
              <a:gdLst>
                <a:gd name="T0" fmla="*/ 77 w 1672"/>
                <a:gd name="T1" fmla="*/ 3 h 977"/>
                <a:gd name="T2" fmla="*/ 127 w 1672"/>
                <a:gd name="T3" fmla="*/ 1 h 977"/>
                <a:gd name="T4" fmla="*/ 187 w 1672"/>
                <a:gd name="T5" fmla="*/ 17 h 977"/>
                <a:gd name="T6" fmla="*/ 281 w 1672"/>
                <a:gd name="T7" fmla="*/ 54 h 977"/>
                <a:gd name="T8" fmla="*/ 380 w 1672"/>
                <a:gd name="T9" fmla="*/ 90 h 977"/>
                <a:gd name="T10" fmla="*/ 451 w 1672"/>
                <a:gd name="T11" fmla="*/ 104 h 977"/>
                <a:gd name="T12" fmla="*/ 518 w 1672"/>
                <a:gd name="T13" fmla="*/ 104 h 977"/>
                <a:gd name="T14" fmla="*/ 641 w 1672"/>
                <a:gd name="T15" fmla="*/ 90 h 977"/>
                <a:gd name="T16" fmla="*/ 774 w 1672"/>
                <a:gd name="T17" fmla="*/ 76 h 977"/>
                <a:gd name="T18" fmla="*/ 853 w 1672"/>
                <a:gd name="T19" fmla="*/ 76 h 977"/>
                <a:gd name="T20" fmla="*/ 942 w 1672"/>
                <a:gd name="T21" fmla="*/ 88 h 977"/>
                <a:gd name="T22" fmla="*/ 1046 w 1672"/>
                <a:gd name="T23" fmla="*/ 106 h 977"/>
                <a:gd name="T24" fmla="*/ 1190 w 1672"/>
                <a:gd name="T25" fmla="*/ 134 h 977"/>
                <a:gd name="T26" fmla="*/ 1361 w 1672"/>
                <a:gd name="T27" fmla="*/ 180 h 977"/>
                <a:gd name="T28" fmla="*/ 1471 w 1672"/>
                <a:gd name="T29" fmla="*/ 220 h 977"/>
                <a:gd name="T30" fmla="*/ 1543 w 1672"/>
                <a:gd name="T31" fmla="*/ 258 h 977"/>
                <a:gd name="T32" fmla="*/ 1579 w 1672"/>
                <a:gd name="T33" fmla="*/ 284 h 977"/>
                <a:gd name="T34" fmla="*/ 1616 w 1672"/>
                <a:gd name="T35" fmla="*/ 326 h 977"/>
                <a:gd name="T36" fmla="*/ 1651 w 1672"/>
                <a:gd name="T37" fmla="*/ 403 h 977"/>
                <a:gd name="T38" fmla="*/ 1669 w 1672"/>
                <a:gd name="T39" fmla="*/ 493 h 977"/>
                <a:gd name="T40" fmla="*/ 1671 w 1672"/>
                <a:gd name="T41" fmla="*/ 588 h 977"/>
                <a:gd name="T42" fmla="*/ 1660 w 1672"/>
                <a:gd name="T43" fmla="*/ 680 h 977"/>
                <a:gd name="T44" fmla="*/ 1637 w 1672"/>
                <a:gd name="T45" fmla="*/ 762 h 977"/>
                <a:gd name="T46" fmla="*/ 1607 w 1672"/>
                <a:gd name="T47" fmla="*/ 825 h 977"/>
                <a:gd name="T48" fmla="*/ 1564 w 1672"/>
                <a:gd name="T49" fmla="*/ 867 h 977"/>
                <a:gd name="T50" fmla="*/ 1506 w 1672"/>
                <a:gd name="T51" fmla="*/ 895 h 977"/>
                <a:gd name="T52" fmla="*/ 1436 w 1672"/>
                <a:gd name="T53" fmla="*/ 912 h 977"/>
                <a:gd name="T54" fmla="*/ 1293 w 1672"/>
                <a:gd name="T55" fmla="*/ 930 h 977"/>
                <a:gd name="T56" fmla="*/ 1146 w 1672"/>
                <a:gd name="T57" fmla="*/ 946 h 977"/>
                <a:gd name="T58" fmla="*/ 1059 w 1672"/>
                <a:gd name="T59" fmla="*/ 956 h 977"/>
                <a:gd name="T60" fmla="*/ 907 w 1672"/>
                <a:gd name="T61" fmla="*/ 969 h 977"/>
                <a:gd name="T62" fmla="*/ 754 w 1672"/>
                <a:gd name="T63" fmla="*/ 974 h 977"/>
                <a:gd name="T64" fmla="*/ 668 w 1672"/>
                <a:gd name="T65" fmla="*/ 977 h 977"/>
                <a:gd name="T66" fmla="*/ 593 w 1672"/>
                <a:gd name="T67" fmla="*/ 977 h 977"/>
                <a:gd name="T68" fmla="*/ 532 w 1672"/>
                <a:gd name="T69" fmla="*/ 974 h 977"/>
                <a:gd name="T70" fmla="*/ 483 w 1672"/>
                <a:gd name="T71" fmla="*/ 971 h 977"/>
                <a:gd name="T72" fmla="*/ 417 w 1672"/>
                <a:gd name="T73" fmla="*/ 960 h 977"/>
                <a:gd name="T74" fmla="*/ 326 w 1672"/>
                <a:gd name="T75" fmla="*/ 937 h 977"/>
                <a:gd name="T76" fmla="*/ 236 w 1672"/>
                <a:gd name="T77" fmla="*/ 914 h 977"/>
                <a:gd name="T78" fmla="*/ 142 w 1672"/>
                <a:gd name="T79" fmla="*/ 886 h 977"/>
                <a:gd name="T80" fmla="*/ 78 w 1672"/>
                <a:gd name="T81" fmla="*/ 852 h 977"/>
                <a:gd name="T82" fmla="*/ 47 w 1672"/>
                <a:gd name="T83" fmla="*/ 822 h 977"/>
                <a:gd name="T84" fmla="*/ 26 w 1672"/>
                <a:gd name="T85" fmla="*/ 786 h 977"/>
                <a:gd name="T86" fmla="*/ 7 w 1672"/>
                <a:gd name="T87" fmla="*/ 716 h 977"/>
                <a:gd name="T88" fmla="*/ 0 w 1672"/>
                <a:gd name="T89" fmla="*/ 611 h 977"/>
                <a:gd name="T90" fmla="*/ 2 w 1672"/>
                <a:gd name="T91" fmla="*/ 491 h 977"/>
                <a:gd name="T92" fmla="*/ 1 w 1672"/>
                <a:gd name="T93" fmla="*/ 418 h 977"/>
                <a:gd name="T94" fmla="*/ 0 w 1672"/>
                <a:gd name="T95" fmla="*/ 333 h 977"/>
                <a:gd name="T96" fmla="*/ 2 w 1672"/>
                <a:gd name="T97" fmla="*/ 189 h 977"/>
                <a:gd name="T98" fmla="*/ 12 w 1672"/>
                <a:gd name="T99" fmla="*/ 110 h 977"/>
                <a:gd name="T100" fmla="*/ 29 w 1672"/>
                <a:gd name="T101" fmla="*/ 48 h 977"/>
                <a:gd name="T102" fmla="*/ 47 w 1672"/>
                <a:gd name="T103" fmla="*/ 22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35" name="Rectangle 11"/>
            <p:cNvSpPr>
              <a:spLocks noChangeArrowheads="1"/>
            </p:cNvSpPr>
            <p:nvPr/>
          </p:nvSpPr>
          <p:spPr bwMode="auto">
            <a:xfrm>
              <a:off x="1868" y="1600"/>
              <a:ext cx="52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36" name="Rectangle 12"/>
            <p:cNvSpPr>
              <a:spLocks noChangeArrowheads="1"/>
            </p:cNvSpPr>
            <p:nvPr/>
          </p:nvSpPr>
          <p:spPr bwMode="auto">
            <a:xfrm>
              <a:off x="1812" y="1667"/>
              <a:ext cx="71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37" name="Rectangle 13"/>
            <p:cNvSpPr>
              <a:spLocks noChangeArrowheads="1"/>
            </p:cNvSpPr>
            <p:nvPr/>
          </p:nvSpPr>
          <p:spPr bwMode="auto">
            <a:xfrm>
              <a:off x="1812" y="1667"/>
              <a:ext cx="71" cy="23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38" name="Freeform 14"/>
            <p:cNvSpPr>
              <a:spLocks/>
            </p:cNvSpPr>
            <p:nvPr/>
          </p:nvSpPr>
          <p:spPr bwMode="auto">
            <a:xfrm>
              <a:off x="1811" y="1597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39" name="Freeform 15"/>
            <p:cNvSpPr>
              <a:spLocks/>
            </p:cNvSpPr>
            <p:nvPr/>
          </p:nvSpPr>
          <p:spPr bwMode="auto">
            <a:xfrm>
              <a:off x="1811" y="1597"/>
              <a:ext cx="112" cy="72"/>
            </a:xfrm>
            <a:custGeom>
              <a:avLst/>
              <a:gdLst>
                <a:gd name="T0" fmla="*/ 43 w 112"/>
                <a:gd name="T1" fmla="*/ 0 h 72"/>
                <a:gd name="T2" fmla="*/ 0 w 112"/>
                <a:gd name="T3" fmla="*/ 72 h 72"/>
                <a:gd name="T4" fmla="*/ 69 w 112"/>
                <a:gd name="T5" fmla="*/ 72 h 72"/>
                <a:gd name="T6" fmla="*/ 112 w 112"/>
                <a:gd name="T7" fmla="*/ 0 h 72"/>
                <a:gd name="T8" fmla="*/ 43 w 11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2"/>
                <a:gd name="T17" fmla="*/ 112 w 11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2">
                  <a:moveTo>
                    <a:pt x="43" y="0"/>
                  </a:moveTo>
                  <a:lnTo>
                    <a:pt x="0" y="72"/>
                  </a:lnTo>
                  <a:lnTo>
                    <a:pt x="69" y="72"/>
                  </a:lnTo>
                  <a:lnTo>
                    <a:pt x="11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0" name="Line 16"/>
            <p:cNvSpPr>
              <a:spLocks noChangeShapeType="1"/>
            </p:cNvSpPr>
            <p:nvPr/>
          </p:nvSpPr>
          <p:spPr bwMode="auto">
            <a:xfrm>
              <a:off x="1923" y="1603"/>
              <a:ext cx="1" cy="2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1" name="Rectangle 18"/>
            <p:cNvSpPr>
              <a:spLocks noChangeArrowheads="1"/>
            </p:cNvSpPr>
            <p:nvPr/>
          </p:nvSpPr>
          <p:spPr bwMode="auto">
            <a:xfrm>
              <a:off x="1822" y="1698"/>
              <a:ext cx="46" cy="135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2" name="Rectangle 19"/>
            <p:cNvSpPr>
              <a:spLocks noChangeArrowheads="1"/>
            </p:cNvSpPr>
            <p:nvPr/>
          </p:nvSpPr>
          <p:spPr bwMode="auto">
            <a:xfrm>
              <a:off x="1822" y="1698"/>
              <a:ext cx="46" cy="13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3" name="Rectangle 20"/>
            <p:cNvSpPr>
              <a:spLocks noChangeArrowheads="1"/>
            </p:cNvSpPr>
            <p:nvPr/>
          </p:nvSpPr>
          <p:spPr bwMode="auto">
            <a:xfrm>
              <a:off x="1829" y="1739"/>
              <a:ext cx="35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4" name="Freeform 21"/>
            <p:cNvSpPr>
              <a:spLocks/>
            </p:cNvSpPr>
            <p:nvPr/>
          </p:nvSpPr>
          <p:spPr bwMode="auto">
            <a:xfrm>
              <a:off x="1107" y="1601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3 h 208"/>
                <a:gd name="T8" fmla="*/ 79 w 249"/>
                <a:gd name="T9" fmla="*/ 12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6 h 208"/>
                <a:gd name="T18" fmla="*/ 111 w 249"/>
                <a:gd name="T19" fmla="*/ 5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3 h 208"/>
                <a:gd name="T40" fmla="*/ 222 w 249"/>
                <a:gd name="T41" fmla="*/ 40 h 208"/>
                <a:gd name="T42" fmla="*/ 226 w 249"/>
                <a:gd name="T43" fmla="*/ 50 h 208"/>
                <a:gd name="T44" fmla="*/ 240 w 249"/>
                <a:gd name="T45" fmla="*/ 116 h 208"/>
                <a:gd name="T46" fmla="*/ 247 w 249"/>
                <a:gd name="T47" fmla="*/ 144 h 208"/>
                <a:gd name="T48" fmla="*/ 247 w 249"/>
                <a:gd name="T49" fmla="*/ 146 h 208"/>
                <a:gd name="T50" fmla="*/ 248 w 249"/>
                <a:gd name="T51" fmla="*/ 151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6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3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8"/>
                  </a:lnTo>
                  <a:lnTo>
                    <a:pt x="240" y="116"/>
                  </a:lnTo>
                  <a:lnTo>
                    <a:pt x="208" y="132"/>
                  </a:lnTo>
                  <a:lnTo>
                    <a:pt x="247" y="144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1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8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5" name="Freeform 22"/>
            <p:cNvSpPr>
              <a:spLocks/>
            </p:cNvSpPr>
            <p:nvPr/>
          </p:nvSpPr>
          <p:spPr bwMode="auto">
            <a:xfrm>
              <a:off x="1194" y="1616"/>
              <a:ext cx="79" cy="91"/>
            </a:xfrm>
            <a:custGeom>
              <a:avLst/>
              <a:gdLst>
                <a:gd name="T0" fmla="*/ 78 w 79"/>
                <a:gd name="T1" fmla="*/ 4 h 91"/>
                <a:gd name="T2" fmla="*/ 78 w 79"/>
                <a:gd name="T3" fmla="*/ 4 h 91"/>
                <a:gd name="T4" fmla="*/ 77 w 79"/>
                <a:gd name="T5" fmla="*/ 4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4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1 h 91"/>
                <a:gd name="T34" fmla="*/ 4 w 79"/>
                <a:gd name="T35" fmla="*/ 13 h 91"/>
                <a:gd name="T36" fmla="*/ 3 w 79"/>
                <a:gd name="T37" fmla="*/ 18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0 h 91"/>
                <a:gd name="T46" fmla="*/ 2 w 79"/>
                <a:gd name="T47" fmla="*/ 74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8 h 91"/>
                <a:gd name="T56" fmla="*/ 11 w 79"/>
                <a:gd name="T57" fmla="*/ 88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7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8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8 h 91"/>
                <a:gd name="T84" fmla="*/ 78 w 79"/>
                <a:gd name="T85" fmla="*/ 81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4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4"/>
                  </a:moveTo>
                  <a:lnTo>
                    <a:pt x="78" y="4"/>
                  </a:lnTo>
                  <a:lnTo>
                    <a:pt x="77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2" y="74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7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8" y="81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6" name="Freeform 23"/>
            <p:cNvSpPr>
              <a:spLocks/>
            </p:cNvSpPr>
            <p:nvPr/>
          </p:nvSpPr>
          <p:spPr bwMode="auto">
            <a:xfrm>
              <a:off x="1202" y="1641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9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6 h 90"/>
                <a:gd name="T20" fmla="*/ 112 w 132"/>
                <a:gd name="T21" fmla="*/ 71 h 90"/>
                <a:gd name="T22" fmla="*/ 117 w 132"/>
                <a:gd name="T23" fmla="*/ 66 h 90"/>
                <a:gd name="T24" fmla="*/ 121 w 132"/>
                <a:gd name="T25" fmla="*/ 60 h 90"/>
                <a:gd name="T26" fmla="*/ 125 w 132"/>
                <a:gd name="T27" fmla="*/ 55 h 90"/>
                <a:gd name="T28" fmla="*/ 128 w 132"/>
                <a:gd name="T29" fmla="*/ 47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3 h 90"/>
                <a:gd name="T36" fmla="*/ 129 w 132"/>
                <a:gd name="T37" fmla="*/ 14 h 90"/>
                <a:gd name="T38" fmla="*/ 129 w 132"/>
                <a:gd name="T39" fmla="*/ 12 h 90"/>
                <a:gd name="T40" fmla="*/ 128 w 132"/>
                <a:gd name="T41" fmla="*/ 11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4 h 90"/>
                <a:gd name="T48" fmla="*/ 120 w 132"/>
                <a:gd name="T49" fmla="*/ 2 h 90"/>
                <a:gd name="T50" fmla="*/ 117 w 132"/>
                <a:gd name="T51" fmla="*/ 1 h 90"/>
                <a:gd name="T52" fmla="*/ 113 w 132"/>
                <a:gd name="T53" fmla="*/ 0 h 90"/>
                <a:gd name="T54" fmla="*/ 113 w 132"/>
                <a:gd name="T55" fmla="*/ 2 h 90"/>
                <a:gd name="T56" fmla="*/ 114 w 132"/>
                <a:gd name="T57" fmla="*/ 5 h 90"/>
                <a:gd name="T58" fmla="*/ 117 w 132"/>
                <a:gd name="T59" fmla="*/ 11 h 90"/>
                <a:gd name="T60" fmla="*/ 118 w 132"/>
                <a:gd name="T61" fmla="*/ 19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4 h 90"/>
                <a:gd name="T70" fmla="*/ 108 w 132"/>
                <a:gd name="T71" fmla="*/ 64 h 90"/>
                <a:gd name="T72" fmla="*/ 108 w 132"/>
                <a:gd name="T73" fmla="*/ 64 h 90"/>
                <a:gd name="T74" fmla="*/ 107 w 132"/>
                <a:gd name="T75" fmla="*/ 65 h 90"/>
                <a:gd name="T76" fmla="*/ 106 w 132"/>
                <a:gd name="T77" fmla="*/ 66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1 h 90"/>
                <a:gd name="T88" fmla="*/ 92 w 132"/>
                <a:gd name="T89" fmla="*/ 72 h 90"/>
                <a:gd name="T90" fmla="*/ 90 w 132"/>
                <a:gd name="T91" fmla="*/ 72 h 90"/>
                <a:gd name="T92" fmla="*/ 85 w 132"/>
                <a:gd name="T93" fmla="*/ 73 h 90"/>
                <a:gd name="T94" fmla="*/ 82 w 132"/>
                <a:gd name="T95" fmla="*/ 73 h 90"/>
                <a:gd name="T96" fmla="*/ 78 w 132"/>
                <a:gd name="T97" fmla="*/ 73 h 90"/>
                <a:gd name="T98" fmla="*/ 73 w 132"/>
                <a:gd name="T99" fmla="*/ 72 h 90"/>
                <a:gd name="T100" fmla="*/ 69 w 132"/>
                <a:gd name="T101" fmla="*/ 72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9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66"/>
                  </a:lnTo>
                  <a:lnTo>
                    <a:pt x="121" y="60"/>
                  </a:lnTo>
                  <a:lnTo>
                    <a:pt x="125" y="55"/>
                  </a:lnTo>
                  <a:lnTo>
                    <a:pt x="128" y="47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3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7" y="1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4" y="5"/>
                  </a:lnTo>
                  <a:lnTo>
                    <a:pt x="117" y="11"/>
                  </a:lnTo>
                  <a:lnTo>
                    <a:pt x="118" y="19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4"/>
                  </a:lnTo>
                  <a:lnTo>
                    <a:pt x="107" y="65"/>
                  </a:lnTo>
                  <a:lnTo>
                    <a:pt x="106" y="66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1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85" y="73"/>
                  </a:lnTo>
                  <a:lnTo>
                    <a:pt x="82" y="73"/>
                  </a:lnTo>
                  <a:lnTo>
                    <a:pt x="78" y="73"/>
                  </a:lnTo>
                  <a:lnTo>
                    <a:pt x="73" y="72"/>
                  </a:lnTo>
                  <a:lnTo>
                    <a:pt x="69" y="72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7" name="Freeform 24"/>
            <p:cNvSpPr>
              <a:spLocks/>
            </p:cNvSpPr>
            <p:nvPr/>
          </p:nvSpPr>
          <p:spPr bwMode="auto">
            <a:xfrm>
              <a:off x="1186" y="1729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8" name="Freeform 25"/>
            <p:cNvSpPr>
              <a:spLocks/>
            </p:cNvSpPr>
            <p:nvPr/>
          </p:nvSpPr>
          <p:spPr bwMode="auto">
            <a:xfrm>
              <a:off x="1233" y="1740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49" name="Freeform 26"/>
            <p:cNvSpPr>
              <a:spLocks/>
            </p:cNvSpPr>
            <p:nvPr/>
          </p:nvSpPr>
          <p:spPr bwMode="auto">
            <a:xfrm>
              <a:off x="1191" y="1733"/>
              <a:ext cx="28" cy="10"/>
            </a:xfrm>
            <a:custGeom>
              <a:avLst/>
              <a:gdLst>
                <a:gd name="T0" fmla="*/ 28 w 28"/>
                <a:gd name="T1" fmla="*/ 5 h 10"/>
                <a:gd name="T2" fmla="*/ 0 w 28"/>
                <a:gd name="T3" fmla="*/ 0 h 10"/>
                <a:gd name="T4" fmla="*/ 0 w 28"/>
                <a:gd name="T5" fmla="*/ 5 h 10"/>
                <a:gd name="T6" fmla="*/ 27 w 28"/>
                <a:gd name="T7" fmla="*/ 10 h 10"/>
                <a:gd name="T8" fmla="*/ 28 w 28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7" y="1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0" name="Freeform 27"/>
            <p:cNvSpPr>
              <a:spLocks/>
            </p:cNvSpPr>
            <p:nvPr/>
          </p:nvSpPr>
          <p:spPr bwMode="auto">
            <a:xfrm>
              <a:off x="1123" y="1742"/>
              <a:ext cx="162" cy="55"/>
            </a:xfrm>
            <a:custGeom>
              <a:avLst/>
              <a:gdLst>
                <a:gd name="T0" fmla="*/ 0 w 162"/>
                <a:gd name="T1" fmla="*/ 17 h 55"/>
                <a:gd name="T2" fmla="*/ 0 w 162"/>
                <a:gd name="T3" fmla="*/ 17 h 55"/>
                <a:gd name="T4" fmla="*/ 1 w 162"/>
                <a:gd name="T5" fmla="*/ 17 h 55"/>
                <a:gd name="T6" fmla="*/ 2 w 162"/>
                <a:gd name="T7" fmla="*/ 17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10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3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1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2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7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1" name="Freeform 28"/>
            <p:cNvSpPr>
              <a:spLocks/>
            </p:cNvSpPr>
            <p:nvPr/>
          </p:nvSpPr>
          <p:spPr bwMode="auto">
            <a:xfrm>
              <a:off x="1285" y="1736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2" name="Freeform 29"/>
            <p:cNvSpPr>
              <a:spLocks/>
            </p:cNvSpPr>
            <p:nvPr/>
          </p:nvSpPr>
          <p:spPr bwMode="auto">
            <a:xfrm>
              <a:off x="1134" y="1627"/>
              <a:ext cx="32" cy="122"/>
            </a:xfrm>
            <a:custGeom>
              <a:avLst/>
              <a:gdLst>
                <a:gd name="T0" fmla="*/ 32 w 32"/>
                <a:gd name="T1" fmla="*/ 2 h 122"/>
                <a:gd name="T2" fmla="*/ 32 w 32"/>
                <a:gd name="T3" fmla="*/ 2 h 122"/>
                <a:gd name="T4" fmla="*/ 31 w 32"/>
                <a:gd name="T5" fmla="*/ 2 h 122"/>
                <a:gd name="T6" fmla="*/ 31 w 32"/>
                <a:gd name="T7" fmla="*/ 2 h 122"/>
                <a:gd name="T8" fmla="*/ 29 w 32"/>
                <a:gd name="T9" fmla="*/ 1 h 122"/>
                <a:gd name="T10" fmla="*/ 27 w 32"/>
                <a:gd name="T11" fmla="*/ 1 h 122"/>
                <a:gd name="T12" fmla="*/ 26 w 32"/>
                <a:gd name="T13" fmla="*/ 1 h 122"/>
                <a:gd name="T14" fmla="*/ 24 w 32"/>
                <a:gd name="T15" fmla="*/ 0 h 122"/>
                <a:gd name="T16" fmla="*/ 22 w 32"/>
                <a:gd name="T17" fmla="*/ 0 h 122"/>
                <a:gd name="T18" fmla="*/ 20 w 32"/>
                <a:gd name="T19" fmla="*/ 0 h 122"/>
                <a:gd name="T20" fmla="*/ 18 w 32"/>
                <a:gd name="T21" fmla="*/ 0 h 122"/>
                <a:gd name="T22" fmla="*/ 14 w 32"/>
                <a:gd name="T23" fmla="*/ 0 h 122"/>
                <a:gd name="T24" fmla="*/ 12 w 32"/>
                <a:gd name="T25" fmla="*/ 0 h 122"/>
                <a:gd name="T26" fmla="*/ 10 w 32"/>
                <a:gd name="T27" fmla="*/ 1 h 122"/>
                <a:gd name="T28" fmla="*/ 6 w 32"/>
                <a:gd name="T29" fmla="*/ 2 h 122"/>
                <a:gd name="T30" fmla="*/ 4 w 32"/>
                <a:gd name="T31" fmla="*/ 3 h 122"/>
                <a:gd name="T32" fmla="*/ 0 w 32"/>
                <a:gd name="T33" fmla="*/ 5 h 122"/>
                <a:gd name="T34" fmla="*/ 0 w 32"/>
                <a:gd name="T35" fmla="*/ 122 h 122"/>
                <a:gd name="T36" fmla="*/ 1 w 32"/>
                <a:gd name="T37" fmla="*/ 122 h 122"/>
                <a:gd name="T38" fmla="*/ 1 w 32"/>
                <a:gd name="T39" fmla="*/ 122 h 122"/>
                <a:gd name="T40" fmla="*/ 3 w 32"/>
                <a:gd name="T41" fmla="*/ 122 h 122"/>
                <a:gd name="T42" fmla="*/ 4 w 32"/>
                <a:gd name="T43" fmla="*/ 122 h 122"/>
                <a:gd name="T44" fmla="*/ 5 w 32"/>
                <a:gd name="T45" fmla="*/ 122 h 122"/>
                <a:gd name="T46" fmla="*/ 7 w 32"/>
                <a:gd name="T47" fmla="*/ 121 h 122"/>
                <a:gd name="T48" fmla="*/ 8 w 32"/>
                <a:gd name="T49" fmla="*/ 121 h 122"/>
                <a:gd name="T50" fmla="*/ 11 w 32"/>
                <a:gd name="T51" fmla="*/ 121 h 122"/>
                <a:gd name="T52" fmla="*/ 13 w 32"/>
                <a:gd name="T53" fmla="*/ 120 h 122"/>
                <a:gd name="T54" fmla="*/ 15 w 32"/>
                <a:gd name="T55" fmla="*/ 119 h 122"/>
                <a:gd name="T56" fmla="*/ 18 w 32"/>
                <a:gd name="T57" fmla="*/ 119 h 122"/>
                <a:gd name="T58" fmla="*/ 21 w 32"/>
                <a:gd name="T59" fmla="*/ 118 h 122"/>
                <a:gd name="T60" fmla="*/ 24 w 32"/>
                <a:gd name="T61" fmla="*/ 115 h 122"/>
                <a:gd name="T62" fmla="*/ 26 w 32"/>
                <a:gd name="T63" fmla="*/ 114 h 122"/>
                <a:gd name="T64" fmla="*/ 29 w 32"/>
                <a:gd name="T65" fmla="*/ 113 h 122"/>
                <a:gd name="T66" fmla="*/ 32 w 32"/>
                <a:gd name="T67" fmla="*/ 111 h 122"/>
                <a:gd name="T68" fmla="*/ 32 w 32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2"/>
                <a:gd name="T107" fmla="*/ 32 w 32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2">
                  <a:moveTo>
                    <a:pt x="32" y="2"/>
                  </a:move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3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8" y="121"/>
                  </a:lnTo>
                  <a:lnTo>
                    <a:pt x="11" y="121"/>
                  </a:lnTo>
                  <a:lnTo>
                    <a:pt x="13" y="120"/>
                  </a:lnTo>
                  <a:lnTo>
                    <a:pt x="15" y="119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4" y="115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11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3" name="Freeform 30"/>
            <p:cNvSpPr>
              <a:spLocks/>
            </p:cNvSpPr>
            <p:nvPr/>
          </p:nvSpPr>
          <p:spPr bwMode="auto">
            <a:xfrm>
              <a:off x="1135" y="1628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3 h 104"/>
                <a:gd name="T42" fmla="*/ 3 w 27"/>
                <a:gd name="T43" fmla="*/ 103 h 104"/>
                <a:gd name="T44" fmla="*/ 4 w 27"/>
                <a:gd name="T45" fmla="*/ 103 h 104"/>
                <a:gd name="T46" fmla="*/ 6 w 27"/>
                <a:gd name="T47" fmla="*/ 103 h 104"/>
                <a:gd name="T48" fmla="*/ 7 w 27"/>
                <a:gd name="T49" fmla="*/ 103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3" y="103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7" y="103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4" name="Freeform 31"/>
            <p:cNvSpPr>
              <a:spLocks/>
            </p:cNvSpPr>
            <p:nvPr/>
          </p:nvSpPr>
          <p:spPr bwMode="auto">
            <a:xfrm>
              <a:off x="1137" y="1629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2 h 84"/>
                <a:gd name="T54" fmla="*/ 10 w 22"/>
                <a:gd name="T55" fmla="*/ 82 h 84"/>
                <a:gd name="T56" fmla="*/ 12 w 22"/>
                <a:gd name="T57" fmla="*/ 81 h 84"/>
                <a:gd name="T58" fmla="*/ 14 w 22"/>
                <a:gd name="T59" fmla="*/ 81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5" name="Freeform 32"/>
            <p:cNvSpPr>
              <a:spLocks/>
            </p:cNvSpPr>
            <p:nvPr/>
          </p:nvSpPr>
          <p:spPr bwMode="auto">
            <a:xfrm>
              <a:off x="1138" y="1629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6" name="Freeform 33"/>
            <p:cNvSpPr>
              <a:spLocks/>
            </p:cNvSpPr>
            <p:nvPr/>
          </p:nvSpPr>
          <p:spPr bwMode="auto">
            <a:xfrm>
              <a:off x="1138" y="1630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4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6 h 47"/>
                <a:gd name="T24" fmla="*/ 3 w 14"/>
                <a:gd name="T25" fmla="*/ 46 h 47"/>
                <a:gd name="T26" fmla="*/ 4 w 14"/>
                <a:gd name="T27" fmla="*/ 46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7" name="Freeform 34"/>
            <p:cNvSpPr>
              <a:spLocks/>
            </p:cNvSpPr>
            <p:nvPr/>
          </p:nvSpPr>
          <p:spPr bwMode="auto">
            <a:xfrm>
              <a:off x="1139" y="1631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3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4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8" name="Freeform 35"/>
            <p:cNvSpPr>
              <a:spLocks/>
            </p:cNvSpPr>
            <p:nvPr/>
          </p:nvSpPr>
          <p:spPr bwMode="auto">
            <a:xfrm>
              <a:off x="1250" y="1708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10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3 h 13"/>
                <a:gd name="T24" fmla="*/ 11 w 14"/>
                <a:gd name="T25" fmla="*/ 2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2 h 13"/>
                <a:gd name="T42" fmla="*/ 1 w 14"/>
                <a:gd name="T43" fmla="*/ 3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10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59" name="Freeform 36"/>
            <p:cNvSpPr>
              <a:spLocks/>
            </p:cNvSpPr>
            <p:nvPr/>
          </p:nvSpPr>
          <p:spPr bwMode="auto">
            <a:xfrm>
              <a:off x="1209" y="1708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2 h 7"/>
                <a:gd name="T12" fmla="*/ 6 w 7"/>
                <a:gd name="T13" fmla="*/ 2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2 h 7"/>
                <a:gd name="T22" fmla="*/ 0 w 7"/>
                <a:gd name="T23" fmla="*/ 2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0" name="Freeform 37"/>
            <p:cNvSpPr>
              <a:spLocks/>
            </p:cNvSpPr>
            <p:nvPr/>
          </p:nvSpPr>
          <p:spPr bwMode="auto">
            <a:xfrm>
              <a:off x="1221" y="1708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2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2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1" name="Freeform 38"/>
            <p:cNvSpPr>
              <a:spLocks/>
            </p:cNvSpPr>
            <p:nvPr/>
          </p:nvSpPr>
          <p:spPr bwMode="auto">
            <a:xfrm>
              <a:off x="1175" y="1616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4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4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1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4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1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2" name="Freeform 39"/>
            <p:cNvSpPr>
              <a:spLocks/>
            </p:cNvSpPr>
            <p:nvPr/>
          </p:nvSpPr>
          <p:spPr bwMode="auto">
            <a:xfrm>
              <a:off x="1273" y="1604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2 h 103"/>
                <a:gd name="T4" fmla="*/ 25 w 27"/>
                <a:gd name="T5" fmla="*/ 4 h 103"/>
                <a:gd name="T6" fmla="*/ 22 w 27"/>
                <a:gd name="T7" fmla="*/ 10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2 h 103"/>
                <a:gd name="T24" fmla="*/ 2 w 27"/>
                <a:gd name="T25" fmla="*/ 80 h 103"/>
                <a:gd name="T26" fmla="*/ 1 w 27"/>
                <a:gd name="T27" fmla="*/ 65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2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5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3" name="Freeform 40"/>
            <p:cNvSpPr>
              <a:spLocks/>
            </p:cNvSpPr>
            <p:nvPr/>
          </p:nvSpPr>
          <p:spPr bwMode="auto">
            <a:xfrm>
              <a:off x="1175" y="1621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2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4" name="Freeform 41"/>
            <p:cNvSpPr>
              <a:spLocks/>
            </p:cNvSpPr>
            <p:nvPr/>
          </p:nvSpPr>
          <p:spPr bwMode="auto">
            <a:xfrm>
              <a:off x="1176" y="1627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4 w 14"/>
                <a:gd name="T5" fmla="*/ 7 h 69"/>
                <a:gd name="T6" fmla="*/ 3 w 14"/>
                <a:gd name="T7" fmla="*/ 12 h 69"/>
                <a:gd name="T8" fmla="*/ 1 w 14"/>
                <a:gd name="T9" fmla="*/ 21 h 69"/>
                <a:gd name="T10" fmla="*/ 0 w 14"/>
                <a:gd name="T11" fmla="*/ 30 h 69"/>
                <a:gd name="T12" fmla="*/ 0 w 14"/>
                <a:gd name="T13" fmla="*/ 42 h 69"/>
                <a:gd name="T14" fmla="*/ 1 w 14"/>
                <a:gd name="T15" fmla="*/ 54 h 69"/>
                <a:gd name="T16" fmla="*/ 4 w 14"/>
                <a:gd name="T17" fmla="*/ 69 h 69"/>
                <a:gd name="T18" fmla="*/ 14 w 14"/>
                <a:gd name="T19" fmla="*/ 67 h 69"/>
                <a:gd name="T20" fmla="*/ 13 w 14"/>
                <a:gd name="T21" fmla="*/ 66 h 69"/>
                <a:gd name="T22" fmla="*/ 13 w 14"/>
                <a:gd name="T23" fmla="*/ 60 h 69"/>
                <a:gd name="T24" fmla="*/ 12 w 14"/>
                <a:gd name="T25" fmla="*/ 52 h 69"/>
                <a:gd name="T26" fmla="*/ 11 w 14"/>
                <a:gd name="T27" fmla="*/ 42 h 69"/>
                <a:gd name="T28" fmla="*/ 10 w 14"/>
                <a:gd name="T29" fmla="*/ 31 h 69"/>
                <a:gd name="T30" fmla="*/ 10 w 14"/>
                <a:gd name="T31" fmla="*/ 19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4" y="69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13" y="60"/>
                  </a:lnTo>
                  <a:lnTo>
                    <a:pt x="12" y="52"/>
                  </a:lnTo>
                  <a:lnTo>
                    <a:pt x="11" y="42"/>
                  </a:lnTo>
                  <a:lnTo>
                    <a:pt x="10" y="31"/>
                  </a:lnTo>
                  <a:lnTo>
                    <a:pt x="10" y="1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5" name="Freeform 42"/>
            <p:cNvSpPr>
              <a:spLocks/>
            </p:cNvSpPr>
            <p:nvPr/>
          </p:nvSpPr>
          <p:spPr bwMode="auto">
            <a:xfrm>
              <a:off x="1177" y="1632"/>
              <a:ext cx="12" cy="56"/>
            </a:xfrm>
            <a:custGeom>
              <a:avLst/>
              <a:gdLst>
                <a:gd name="T0" fmla="*/ 4 w 12"/>
                <a:gd name="T1" fmla="*/ 2 h 56"/>
                <a:gd name="T2" fmla="*/ 3 w 12"/>
                <a:gd name="T3" fmla="*/ 2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1 h 56"/>
                <a:gd name="T24" fmla="*/ 10 w 12"/>
                <a:gd name="T25" fmla="*/ 44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2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2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6" name="Freeform 43"/>
            <p:cNvSpPr>
              <a:spLocks/>
            </p:cNvSpPr>
            <p:nvPr/>
          </p:nvSpPr>
          <p:spPr bwMode="auto">
            <a:xfrm>
              <a:off x="1177" y="1637"/>
              <a:ext cx="10" cy="46"/>
            </a:xfrm>
            <a:custGeom>
              <a:avLst/>
              <a:gdLst>
                <a:gd name="T0" fmla="*/ 4 w 10"/>
                <a:gd name="T1" fmla="*/ 1 h 46"/>
                <a:gd name="T2" fmla="*/ 3 w 10"/>
                <a:gd name="T3" fmla="*/ 2 h 46"/>
                <a:gd name="T4" fmla="*/ 3 w 10"/>
                <a:gd name="T5" fmla="*/ 5 h 46"/>
                <a:gd name="T6" fmla="*/ 2 w 10"/>
                <a:gd name="T7" fmla="*/ 8 h 46"/>
                <a:gd name="T8" fmla="*/ 2 w 10"/>
                <a:gd name="T9" fmla="*/ 14 h 46"/>
                <a:gd name="T10" fmla="*/ 0 w 10"/>
                <a:gd name="T11" fmla="*/ 21 h 46"/>
                <a:gd name="T12" fmla="*/ 0 w 10"/>
                <a:gd name="T13" fmla="*/ 28 h 46"/>
                <a:gd name="T14" fmla="*/ 2 w 10"/>
                <a:gd name="T15" fmla="*/ 36 h 46"/>
                <a:gd name="T16" fmla="*/ 3 w 10"/>
                <a:gd name="T17" fmla="*/ 46 h 46"/>
                <a:gd name="T18" fmla="*/ 10 w 10"/>
                <a:gd name="T19" fmla="*/ 46 h 46"/>
                <a:gd name="T20" fmla="*/ 10 w 10"/>
                <a:gd name="T21" fmla="*/ 43 h 46"/>
                <a:gd name="T22" fmla="*/ 9 w 10"/>
                <a:gd name="T23" fmla="*/ 40 h 46"/>
                <a:gd name="T24" fmla="*/ 7 w 10"/>
                <a:gd name="T25" fmla="*/ 35 h 46"/>
                <a:gd name="T26" fmla="*/ 7 w 10"/>
                <a:gd name="T27" fmla="*/ 28 h 46"/>
                <a:gd name="T28" fmla="*/ 6 w 10"/>
                <a:gd name="T29" fmla="*/ 21 h 46"/>
                <a:gd name="T30" fmla="*/ 7 w 10"/>
                <a:gd name="T31" fmla="*/ 14 h 46"/>
                <a:gd name="T32" fmla="*/ 7 w 10"/>
                <a:gd name="T33" fmla="*/ 7 h 46"/>
                <a:gd name="T34" fmla="*/ 10 w 10"/>
                <a:gd name="T35" fmla="*/ 1 h 46"/>
                <a:gd name="T36" fmla="*/ 10 w 10"/>
                <a:gd name="T37" fmla="*/ 1 h 46"/>
                <a:gd name="T38" fmla="*/ 10 w 10"/>
                <a:gd name="T39" fmla="*/ 1 h 46"/>
                <a:gd name="T40" fmla="*/ 10 w 10"/>
                <a:gd name="T41" fmla="*/ 0 h 46"/>
                <a:gd name="T42" fmla="*/ 10 w 10"/>
                <a:gd name="T43" fmla="*/ 0 h 46"/>
                <a:gd name="T44" fmla="*/ 9 w 10"/>
                <a:gd name="T45" fmla="*/ 0 h 46"/>
                <a:gd name="T46" fmla="*/ 7 w 10"/>
                <a:gd name="T47" fmla="*/ 0 h 46"/>
                <a:gd name="T48" fmla="*/ 6 w 10"/>
                <a:gd name="T49" fmla="*/ 1 h 46"/>
                <a:gd name="T50" fmla="*/ 4 w 10"/>
                <a:gd name="T51" fmla="*/ 1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6"/>
                <a:gd name="T80" fmla="*/ 10 w 10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6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7" name="Freeform 44"/>
            <p:cNvSpPr>
              <a:spLocks/>
            </p:cNvSpPr>
            <p:nvPr/>
          </p:nvSpPr>
          <p:spPr bwMode="auto">
            <a:xfrm>
              <a:off x="1179" y="1643"/>
              <a:ext cx="7" cy="33"/>
            </a:xfrm>
            <a:custGeom>
              <a:avLst/>
              <a:gdLst>
                <a:gd name="T0" fmla="*/ 2 w 7"/>
                <a:gd name="T1" fmla="*/ 1 h 33"/>
                <a:gd name="T2" fmla="*/ 1 w 7"/>
                <a:gd name="T3" fmla="*/ 1 h 33"/>
                <a:gd name="T4" fmla="*/ 1 w 7"/>
                <a:gd name="T5" fmla="*/ 3 h 33"/>
                <a:gd name="T6" fmla="*/ 0 w 7"/>
                <a:gd name="T7" fmla="*/ 6 h 33"/>
                <a:gd name="T8" fmla="*/ 0 w 7"/>
                <a:gd name="T9" fmla="*/ 10 h 33"/>
                <a:gd name="T10" fmla="*/ 0 w 7"/>
                <a:gd name="T11" fmla="*/ 15 h 33"/>
                <a:gd name="T12" fmla="*/ 0 w 7"/>
                <a:gd name="T13" fmla="*/ 20 h 33"/>
                <a:gd name="T14" fmla="*/ 0 w 7"/>
                <a:gd name="T15" fmla="*/ 27 h 33"/>
                <a:gd name="T16" fmla="*/ 1 w 7"/>
                <a:gd name="T17" fmla="*/ 33 h 33"/>
                <a:gd name="T18" fmla="*/ 5 w 7"/>
                <a:gd name="T19" fmla="*/ 33 h 33"/>
                <a:gd name="T20" fmla="*/ 5 w 7"/>
                <a:gd name="T21" fmla="*/ 31 h 33"/>
                <a:gd name="T22" fmla="*/ 5 w 7"/>
                <a:gd name="T23" fmla="*/ 29 h 33"/>
                <a:gd name="T24" fmla="*/ 4 w 7"/>
                <a:gd name="T25" fmla="*/ 26 h 33"/>
                <a:gd name="T26" fmla="*/ 4 w 7"/>
                <a:gd name="T27" fmla="*/ 20 h 33"/>
                <a:gd name="T28" fmla="*/ 4 w 7"/>
                <a:gd name="T29" fmla="*/ 15 h 33"/>
                <a:gd name="T30" fmla="*/ 4 w 7"/>
                <a:gd name="T31" fmla="*/ 9 h 33"/>
                <a:gd name="T32" fmla="*/ 4 w 7"/>
                <a:gd name="T33" fmla="*/ 5 h 33"/>
                <a:gd name="T34" fmla="*/ 7 w 7"/>
                <a:gd name="T35" fmla="*/ 0 h 33"/>
                <a:gd name="T36" fmla="*/ 7 w 7"/>
                <a:gd name="T37" fmla="*/ 0 h 33"/>
                <a:gd name="T38" fmla="*/ 7 w 7"/>
                <a:gd name="T39" fmla="*/ 0 h 33"/>
                <a:gd name="T40" fmla="*/ 5 w 7"/>
                <a:gd name="T41" fmla="*/ 0 h 33"/>
                <a:gd name="T42" fmla="*/ 5 w 7"/>
                <a:gd name="T43" fmla="*/ 0 h 33"/>
                <a:gd name="T44" fmla="*/ 5 w 7"/>
                <a:gd name="T45" fmla="*/ 0 h 33"/>
                <a:gd name="T46" fmla="*/ 4 w 7"/>
                <a:gd name="T47" fmla="*/ 0 h 33"/>
                <a:gd name="T48" fmla="*/ 3 w 7"/>
                <a:gd name="T49" fmla="*/ 0 h 33"/>
                <a:gd name="T50" fmla="*/ 2 w 7"/>
                <a:gd name="T51" fmla="*/ 1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3"/>
                <a:gd name="T80" fmla="*/ 7 w 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3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8" name="Freeform 45"/>
            <p:cNvSpPr>
              <a:spLocks/>
            </p:cNvSpPr>
            <p:nvPr/>
          </p:nvSpPr>
          <p:spPr bwMode="auto">
            <a:xfrm>
              <a:off x="1274" y="1610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4 h 90"/>
                <a:gd name="T6" fmla="*/ 19 w 24"/>
                <a:gd name="T7" fmla="*/ 8 h 90"/>
                <a:gd name="T8" fmla="*/ 17 w 24"/>
                <a:gd name="T9" fmla="*/ 17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7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69" name="Freeform 46"/>
            <p:cNvSpPr>
              <a:spLocks/>
            </p:cNvSpPr>
            <p:nvPr/>
          </p:nvSpPr>
          <p:spPr bwMode="auto">
            <a:xfrm>
              <a:off x="1275" y="1617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3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9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10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0" name="Freeform 47"/>
            <p:cNvSpPr>
              <a:spLocks/>
            </p:cNvSpPr>
            <p:nvPr/>
          </p:nvSpPr>
          <p:spPr bwMode="auto">
            <a:xfrm>
              <a:off x="1277" y="1623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1" name="Freeform 48"/>
            <p:cNvSpPr>
              <a:spLocks/>
            </p:cNvSpPr>
            <p:nvPr/>
          </p:nvSpPr>
          <p:spPr bwMode="auto">
            <a:xfrm>
              <a:off x="1277" y="1629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5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2" name="Freeform 49"/>
            <p:cNvSpPr>
              <a:spLocks/>
            </p:cNvSpPr>
            <p:nvPr/>
          </p:nvSpPr>
          <p:spPr bwMode="auto">
            <a:xfrm>
              <a:off x="1278" y="1636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6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3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5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6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3" name="Rectangle 50"/>
            <p:cNvSpPr>
              <a:spLocks noChangeArrowheads="1"/>
            </p:cNvSpPr>
            <p:nvPr/>
          </p:nvSpPr>
          <p:spPr bwMode="auto">
            <a:xfrm>
              <a:off x="1155" y="1627"/>
              <a:ext cx="4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4" name="Freeform 51"/>
            <p:cNvSpPr>
              <a:spLocks/>
            </p:cNvSpPr>
            <p:nvPr/>
          </p:nvSpPr>
          <p:spPr bwMode="auto">
            <a:xfrm>
              <a:off x="1197" y="1624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10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2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7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10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3 h 55"/>
                <a:gd name="T66" fmla="*/ 46 w 46"/>
                <a:gd name="T67" fmla="*/ 3 h 55"/>
                <a:gd name="T68" fmla="*/ 45 w 46"/>
                <a:gd name="T69" fmla="*/ 3 h 55"/>
                <a:gd name="T70" fmla="*/ 43 w 46"/>
                <a:gd name="T71" fmla="*/ 3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3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5" name="Freeform 52"/>
            <p:cNvSpPr>
              <a:spLocks/>
            </p:cNvSpPr>
            <p:nvPr/>
          </p:nvSpPr>
          <p:spPr bwMode="auto">
            <a:xfrm>
              <a:off x="1133" y="1665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4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4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4 h 9"/>
                <a:gd name="T46" fmla="*/ 28 w 37"/>
                <a:gd name="T47" fmla="*/ 4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4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6" name="Freeform 53"/>
            <p:cNvSpPr>
              <a:spLocks/>
            </p:cNvSpPr>
            <p:nvPr/>
          </p:nvSpPr>
          <p:spPr bwMode="auto">
            <a:xfrm>
              <a:off x="1133" y="1641"/>
              <a:ext cx="37" cy="10"/>
            </a:xfrm>
            <a:custGeom>
              <a:avLst/>
              <a:gdLst>
                <a:gd name="T0" fmla="*/ 0 w 37"/>
                <a:gd name="T1" fmla="*/ 5 h 10"/>
                <a:gd name="T2" fmla="*/ 0 w 37"/>
                <a:gd name="T3" fmla="*/ 5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4 h 10"/>
                <a:gd name="T40" fmla="*/ 34 w 37"/>
                <a:gd name="T41" fmla="*/ 4 h 10"/>
                <a:gd name="T42" fmla="*/ 33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2 h 10"/>
                <a:gd name="T58" fmla="*/ 9 w 37"/>
                <a:gd name="T59" fmla="*/ 3 h 10"/>
                <a:gd name="T60" fmla="*/ 7 w 37"/>
                <a:gd name="T61" fmla="*/ 4 h 10"/>
                <a:gd name="T62" fmla="*/ 5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5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7" name="Freeform 54"/>
            <p:cNvSpPr>
              <a:spLocks/>
            </p:cNvSpPr>
            <p:nvPr/>
          </p:nvSpPr>
          <p:spPr bwMode="auto">
            <a:xfrm>
              <a:off x="1168" y="1629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9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5 h 112"/>
                <a:gd name="T14" fmla="*/ 29 w 61"/>
                <a:gd name="T15" fmla="*/ 82 h 112"/>
                <a:gd name="T16" fmla="*/ 9 w 61"/>
                <a:gd name="T17" fmla="*/ 82 h 112"/>
                <a:gd name="T18" fmla="*/ 8 w 61"/>
                <a:gd name="T19" fmla="*/ 81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7 h 112"/>
                <a:gd name="T28" fmla="*/ 1 w 61"/>
                <a:gd name="T29" fmla="*/ 34 h 112"/>
                <a:gd name="T30" fmla="*/ 2 w 61"/>
                <a:gd name="T31" fmla="*/ 19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9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5"/>
                  </a:lnTo>
                  <a:lnTo>
                    <a:pt x="29" y="82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7"/>
                  </a:lnTo>
                  <a:lnTo>
                    <a:pt x="1" y="34"/>
                  </a:lnTo>
                  <a:lnTo>
                    <a:pt x="2" y="19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8" name="Freeform 55"/>
            <p:cNvSpPr>
              <a:spLocks/>
            </p:cNvSpPr>
            <p:nvPr/>
          </p:nvSpPr>
          <p:spPr bwMode="auto">
            <a:xfrm>
              <a:off x="1198" y="1603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10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10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3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1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79" name="Freeform 56"/>
            <p:cNvSpPr>
              <a:spLocks/>
            </p:cNvSpPr>
            <p:nvPr/>
          </p:nvSpPr>
          <p:spPr bwMode="auto">
            <a:xfrm>
              <a:off x="1153" y="1743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4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30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4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4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4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0" name="Freeform 57"/>
            <p:cNvSpPr>
              <a:spLocks/>
            </p:cNvSpPr>
            <p:nvPr/>
          </p:nvSpPr>
          <p:spPr bwMode="auto">
            <a:xfrm>
              <a:off x="1125" y="1755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1" name="Freeform 58"/>
            <p:cNvSpPr>
              <a:spLocks/>
            </p:cNvSpPr>
            <p:nvPr/>
          </p:nvSpPr>
          <p:spPr bwMode="auto">
            <a:xfrm>
              <a:off x="1148" y="1750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2" name="Freeform 59"/>
            <p:cNvSpPr>
              <a:spLocks/>
            </p:cNvSpPr>
            <p:nvPr/>
          </p:nvSpPr>
          <p:spPr bwMode="auto">
            <a:xfrm>
              <a:off x="1138" y="1752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3" name="Freeform 60"/>
            <p:cNvSpPr>
              <a:spLocks/>
            </p:cNvSpPr>
            <p:nvPr/>
          </p:nvSpPr>
          <p:spPr bwMode="auto">
            <a:xfrm>
              <a:off x="1623" y="1435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4" name="Freeform 61"/>
            <p:cNvSpPr>
              <a:spLocks/>
            </p:cNvSpPr>
            <p:nvPr/>
          </p:nvSpPr>
          <p:spPr bwMode="auto">
            <a:xfrm>
              <a:off x="1623" y="1435"/>
              <a:ext cx="326" cy="65"/>
            </a:xfrm>
            <a:custGeom>
              <a:avLst/>
              <a:gdLst>
                <a:gd name="T0" fmla="*/ 146 w 326"/>
                <a:gd name="T1" fmla="*/ 0 h 65"/>
                <a:gd name="T2" fmla="*/ 115 w 326"/>
                <a:gd name="T3" fmla="*/ 1 h 65"/>
                <a:gd name="T4" fmla="*/ 85 w 326"/>
                <a:gd name="T5" fmla="*/ 3 h 65"/>
                <a:gd name="T6" fmla="*/ 60 w 326"/>
                <a:gd name="T7" fmla="*/ 7 h 65"/>
                <a:gd name="T8" fmla="*/ 38 w 326"/>
                <a:gd name="T9" fmla="*/ 12 h 65"/>
                <a:gd name="T10" fmla="*/ 28 w 326"/>
                <a:gd name="T11" fmla="*/ 14 h 65"/>
                <a:gd name="T12" fmla="*/ 20 w 326"/>
                <a:gd name="T13" fmla="*/ 17 h 65"/>
                <a:gd name="T14" fmla="*/ 13 w 326"/>
                <a:gd name="T15" fmla="*/ 20 h 65"/>
                <a:gd name="T16" fmla="*/ 7 w 326"/>
                <a:gd name="T17" fmla="*/ 23 h 65"/>
                <a:gd name="T18" fmla="*/ 4 w 326"/>
                <a:gd name="T19" fmla="*/ 26 h 65"/>
                <a:gd name="T20" fmla="*/ 0 w 326"/>
                <a:gd name="T21" fmla="*/ 29 h 65"/>
                <a:gd name="T22" fmla="*/ 0 w 326"/>
                <a:gd name="T23" fmla="*/ 33 h 65"/>
                <a:gd name="T24" fmla="*/ 0 w 326"/>
                <a:gd name="T25" fmla="*/ 36 h 65"/>
                <a:gd name="T26" fmla="*/ 4 w 326"/>
                <a:gd name="T27" fmla="*/ 40 h 65"/>
                <a:gd name="T28" fmla="*/ 7 w 326"/>
                <a:gd name="T29" fmla="*/ 43 h 65"/>
                <a:gd name="T30" fmla="*/ 13 w 326"/>
                <a:gd name="T31" fmla="*/ 46 h 65"/>
                <a:gd name="T32" fmla="*/ 20 w 326"/>
                <a:gd name="T33" fmla="*/ 49 h 65"/>
                <a:gd name="T34" fmla="*/ 28 w 326"/>
                <a:gd name="T35" fmla="*/ 51 h 65"/>
                <a:gd name="T36" fmla="*/ 38 w 326"/>
                <a:gd name="T37" fmla="*/ 54 h 65"/>
                <a:gd name="T38" fmla="*/ 60 w 326"/>
                <a:gd name="T39" fmla="*/ 58 h 65"/>
                <a:gd name="T40" fmla="*/ 85 w 326"/>
                <a:gd name="T41" fmla="*/ 62 h 65"/>
                <a:gd name="T42" fmla="*/ 115 w 326"/>
                <a:gd name="T43" fmla="*/ 64 h 65"/>
                <a:gd name="T44" fmla="*/ 146 w 326"/>
                <a:gd name="T45" fmla="*/ 65 h 65"/>
                <a:gd name="T46" fmla="*/ 180 w 326"/>
                <a:gd name="T47" fmla="*/ 65 h 65"/>
                <a:gd name="T48" fmla="*/ 211 w 326"/>
                <a:gd name="T49" fmla="*/ 64 h 65"/>
                <a:gd name="T50" fmla="*/ 241 w 326"/>
                <a:gd name="T51" fmla="*/ 62 h 65"/>
                <a:gd name="T52" fmla="*/ 266 w 326"/>
                <a:gd name="T53" fmla="*/ 58 h 65"/>
                <a:gd name="T54" fmla="*/ 288 w 326"/>
                <a:gd name="T55" fmla="*/ 54 h 65"/>
                <a:gd name="T56" fmla="*/ 298 w 326"/>
                <a:gd name="T57" fmla="*/ 51 h 65"/>
                <a:gd name="T58" fmla="*/ 306 w 326"/>
                <a:gd name="T59" fmla="*/ 49 h 65"/>
                <a:gd name="T60" fmla="*/ 313 w 326"/>
                <a:gd name="T61" fmla="*/ 46 h 65"/>
                <a:gd name="T62" fmla="*/ 319 w 326"/>
                <a:gd name="T63" fmla="*/ 43 h 65"/>
                <a:gd name="T64" fmla="*/ 322 w 326"/>
                <a:gd name="T65" fmla="*/ 40 h 65"/>
                <a:gd name="T66" fmla="*/ 325 w 326"/>
                <a:gd name="T67" fmla="*/ 36 h 65"/>
                <a:gd name="T68" fmla="*/ 326 w 326"/>
                <a:gd name="T69" fmla="*/ 33 h 65"/>
                <a:gd name="T70" fmla="*/ 325 w 326"/>
                <a:gd name="T71" fmla="*/ 29 h 65"/>
                <a:gd name="T72" fmla="*/ 322 w 326"/>
                <a:gd name="T73" fmla="*/ 26 h 65"/>
                <a:gd name="T74" fmla="*/ 319 w 326"/>
                <a:gd name="T75" fmla="*/ 23 h 65"/>
                <a:gd name="T76" fmla="*/ 313 w 326"/>
                <a:gd name="T77" fmla="*/ 20 h 65"/>
                <a:gd name="T78" fmla="*/ 306 w 326"/>
                <a:gd name="T79" fmla="*/ 17 h 65"/>
                <a:gd name="T80" fmla="*/ 298 w 326"/>
                <a:gd name="T81" fmla="*/ 14 h 65"/>
                <a:gd name="T82" fmla="*/ 288 w 326"/>
                <a:gd name="T83" fmla="*/ 12 h 65"/>
                <a:gd name="T84" fmla="*/ 266 w 326"/>
                <a:gd name="T85" fmla="*/ 7 h 65"/>
                <a:gd name="T86" fmla="*/ 241 w 326"/>
                <a:gd name="T87" fmla="*/ 3 h 65"/>
                <a:gd name="T88" fmla="*/ 211 w 326"/>
                <a:gd name="T89" fmla="*/ 1 h 65"/>
                <a:gd name="T90" fmla="*/ 180 w 326"/>
                <a:gd name="T91" fmla="*/ 0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65"/>
                <a:gd name="T140" fmla="*/ 326 w 326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65">
                  <a:moveTo>
                    <a:pt x="162" y="0"/>
                  </a:moveTo>
                  <a:lnTo>
                    <a:pt x="146" y="0"/>
                  </a:lnTo>
                  <a:lnTo>
                    <a:pt x="130" y="0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5" y="3"/>
                  </a:lnTo>
                  <a:lnTo>
                    <a:pt x="71" y="6"/>
                  </a:lnTo>
                  <a:lnTo>
                    <a:pt x="60" y="7"/>
                  </a:lnTo>
                  <a:lnTo>
                    <a:pt x="48" y="9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20" y="49"/>
                  </a:lnTo>
                  <a:lnTo>
                    <a:pt x="24" y="50"/>
                  </a:lnTo>
                  <a:lnTo>
                    <a:pt x="28" y="51"/>
                  </a:lnTo>
                  <a:lnTo>
                    <a:pt x="32" y="53"/>
                  </a:lnTo>
                  <a:lnTo>
                    <a:pt x="38" y="54"/>
                  </a:lnTo>
                  <a:lnTo>
                    <a:pt x="48" y="56"/>
                  </a:lnTo>
                  <a:lnTo>
                    <a:pt x="60" y="58"/>
                  </a:lnTo>
                  <a:lnTo>
                    <a:pt x="71" y="61"/>
                  </a:lnTo>
                  <a:lnTo>
                    <a:pt x="85" y="62"/>
                  </a:lnTo>
                  <a:lnTo>
                    <a:pt x="99" y="63"/>
                  </a:lnTo>
                  <a:lnTo>
                    <a:pt x="115" y="64"/>
                  </a:lnTo>
                  <a:lnTo>
                    <a:pt x="130" y="65"/>
                  </a:lnTo>
                  <a:lnTo>
                    <a:pt x="146" y="65"/>
                  </a:lnTo>
                  <a:lnTo>
                    <a:pt x="162" y="65"/>
                  </a:lnTo>
                  <a:lnTo>
                    <a:pt x="180" y="65"/>
                  </a:lnTo>
                  <a:lnTo>
                    <a:pt x="195" y="65"/>
                  </a:lnTo>
                  <a:lnTo>
                    <a:pt x="211" y="64"/>
                  </a:lnTo>
                  <a:lnTo>
                    <a:pt x="227" y="63"/>
                  </a:lnTo>
                  <a:lnTo>
                    <a:pt x="241" y="62"/>
                  </a:lnTo>
                  <a:lnTo>
                    <a:pt x="253" y="61"/>
                  </a:lnTo>
                  <a:lnTo>
                    <a:pt x="266" y="58"/>
                  </a:lnTo>
                  <a:lnTo>
                    <a:pt x="278" y="56"/>
                  </a:lnTo>
                  <a:lnTo>
                    <a:pt x="288" y="54"/>
                  </a:lnTo>
                  <a:lnTo>
                    <a:pt x="293" y="53"/>
                  </a:lnTo>
                  <a:lnTo>
                    <a:pt x="298" y="51"/>
                  </a:lnTo>
                  <a:lnTo>
                    <a:pt x="302" y="50"/>
                  </a:lnTo>
                  <a:lnTo>
                    <a:pt x="306" y="49"/>
                  </a:lnTo>
                  <a:lnTo>
                    <a:pt x="309" y="47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9" y="43"/>
                  </a:lnTo>
                  <a:lnTo>
                    <a:pt x="321" y="41"/>
                  </a:lnTo>
                  <a:lnTo>
                    <a:pt x="322" y="40"/>
                  </a:lnTo>
                  <a:lnTo>
                    <a:pt x="324" y="37"/>
                  </a:lnTo>
                  <a:lnTo>
                    <a:pt x="325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6" y="31"/>
                  </a:lnTo>
                  <a:lnTo>
                    <a:pt x="325" y="29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1" y="24"/>
                  </a:lnTo>
                  <a:lnTo>
                    <a:pt x="319" y="23"/>
                  </a:lnTo>
                  <a:lnTo>
                    <a:pt x="315" y="21"/>
                  </a:lnTo>
                  <a:lnTo>
                    <a:pt x="313" y="20"/>
                  </a:lnTo>
                  <a:lnTo>
                    <a:pt x="309" y="19"/>
                  </a:lnTo>
                  <a:lnTo>
                    <a:pt x="306" y="17"/>
                  </a:lnTo>
                  <a:lnTo>
                    <a:pt x="302" y="15"/>
                  </a:lnTo>
                  <a:lnTo>
                    <a:pt x="298" y="14"/>
                  </a:lnTo>
                  <a:lnTo>
                    <a:pt x="293" y="13"/>
                  </a:lnTo>
                  <a:lnTo>
                    <a:pt x="288" y="12"/>
                  </a:lnTo>
                  <a:lnTo>
                    <a:pt x="278" y="9"/>
                  </a:lnTo>
                  <a:lnTo>
                    <a:pt x="266" y="7"/>
                  </a:lnTo>
                  <a:lnTo>
                    <a:pt x="253" y="6"/>
                  </a:lnTo>
                  <a:lnTo>
                    <a:pt x="241" y="3"/>
                  </a:lnTo>
                  <a:lnTo>
                    <a:pt x="227" y="2"/>
                  </a:lnTo>
                  <a:lnTo>
                    <a:pt x="211" y="1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5" name="Line 62"/>
            <p:cNvSpPr>
              <a:spLocks noChangeShapeType="1"/>
            </p:cNvSpPr>
            <p:nvPr/>
          </p:nvSpPr>
          <p:spPr bwMode="auto">
            <a:xfrm>
              <a:off x="1623" y="1429"/>
              <a:ext cx="1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6" name="Line 63"/>
            <p:cNvSpPr>
              <a:spLocks noChangeShapeType="1"/>
            </p:cNvSpPr>
            <p:nvPr/>
          </p:nvSpPr>
          <p:spPr bwMode="auto">
            <a:xfrm>
              <a:off x="1949" y="1429"/>
              <a:ext cx="1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7" name="Rectangle 64"/>
            <p:cNvSpPr>
              <a:spLocks noChangeArrowheads="1"/>
            </p:cNvSpPr>
            <p:nvPr/>
          </p:nvSpPr>
          <p:spPr bwMode="auto">
            <a:xfrm>
              <a:off x="1623" y="1429"/>
              <a:ext cx="322" cy="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88" name="Rectangle 65"/>
            <p:cNvSpPr>
              <a:spLocks noChangeArrowheads="1"/>
            </p:cNvSpPr>
            <p:nvPr/>
          </p:nvSpPr>
          <p:spPr bwMode="auto">
            <a:xfrm>
              <a:off x="1809" y="1446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33189" name="Freeform 66"/>
            <p:cNvSpPr>
              <a:spLocks/>
            </p:cNvSpPr>
            <p:nvPr/>
          </p:nvSpPr>
          <p:spPr bwMode="auto">
            <a:xfrm>
              <a:off x="1620" y="1381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0" name="Freeform 67"/>
            <p:cNvSpPr>
              <a:spLocks/>
            </p:cNvSpPr>
            <p:nvPr/>
          </p:nvSpPr>
          <p:spPr bwMode="auto">
            <a:xfrm>
              <a:off x="1620" y="1381"/>
              <a:ext cx="325" cy="77"/>
            </a:xfrm>
            <a:custGeom>
              <a:avLst/>
              <a:gdLst>
                <a:gd name="T0" fmla="*/ 147 w 325"/>
                <a:gd name="T1" fmla="*/ 0 h 77"/>
                <a:gd name="T2" fmla="*/ 114 w 325"/>
                <a:gd name="T3" fmla="*/ 1 h 77"/>
                <a:gd name="T4" fmla="*/ 85 w 325"/>
                <a:gd name="T5" fmla="*/ 5 h 77"/>
                <a:gd name="T6" fmla="*/ 59 w 325"/>
                <a:gd name="T7" fmla="*/ 10 h 77"/>
                <a:gd name="T8" fmla="*/ 37 w 325"/>
                <a:gd name="T9" fmla="*/ 14 h 77"/>
                <a:gd name="T10" fmla="*/ 28 w 325"/>
                <a:gd name="T11" fmla="*/ 18 h 77"/>
                <a:gd name="T12" fmla="*/ 20 w 325"/>
                <a:gd name="T13" fmla="*/ 20 h 77"/>
                <a:gd name="T14" fmla="*/ 13 w 325"/>
                <a:gd name="T15" fmla="*/ 24 h 77"/>
                <a:gd name="T16" fmla="*/ 8 w 325"/>
                <a:gd name="T17" fmla="*/ 27 h 77"/>
                <a:gd name="T18" fmla="*/ 3 w 325"/>
                <a:gd name="T19" fmla="*/ 31 h 77"/>
                <a:gd name="T20" fmla="*/ 1 w 325"/>
                <a:gd name="T21" fmla="*/ 35 h 77"/>
                <a:gd name="T22" fmla="*/ 0 w 325"/>
                <a:gd name="T23" fmla="*/ 39 h 77"/>
                <a:gd name="T24" fmla="*/ 1 w 325"/>
                <a:gd name="T25" fmla="*/ 42 h 77"/>
                <a:gd name="T26" fmla="*/ 3 w 325"/>
                <a:gd name="T27" fmla="*/ 47 h 77"/>
                <a:gd name="T28" fmla="*/ 8 w 325"/>
                <a:gd name="T29" fmla="*/ 50 h 77"/>
                <a:gd name="T30" fmla="*/ 13 w 325"/>
                <a:gd name="T31" fmla="*/ 54 h 77"/>
                <a:gd name="T32" fmla="*/ 20 w 325"/>
                <a:gd name="T33" fmla="*/ 57 h 77"/>
                <a:gd name="T34" fmla="*/ 28 w 325"/>
                <a:gd name="T35" fmla="*/ 61 h 77"/>
                <a:gd name="T36" fmla="*/ 37 w 325"/>
                <a:gd name="T37" fmla="*/ 63 h 77"/>
                <a:gd name="T38" fmla="*/ 59 w 325"/>
                <a:gd name="T39" fmla="*/ 69 h 77"/>
                <a:gd name="T40" fmla="*/ 85 w 325"/>
                <a:gd name="T41" fmla="*/ 73 h 77"/>
                <a:gd name="T42" fmla="*/ 114 w 325"/>
                <a:gd name="T43" fmla="*/ 76 h 77"/>
                <a:gd name="T44" fmla="*/ 146 w 325"/>
                <a:gd name="T45" fmla="*/ 77 h 77"/>
                <a:gd name="T46" fmla="*/ 179 w 325"/>
                <a:gd name="T47" fmla="*/ 77 h 77"/>
                <a:gd name="T48" fmla="*/ 211 w 325"/>
                <a:gd name="T49" fmla="*/ 76 h 77"/>
                <a:gd name="T50" fmla="*/ 240 w 325"/>
                <a:gd name="T51" fmla="*/ 73 h 77"/>
                <a:gd name="T52" fmla="*/ 267 w 325"/>
                <a:gd name="T53" fmla="*/ 69 h 77"/>
                <a:gd name="T54" fmla="*/ 289 w 325"/>
                <a:gd name="T55" fmla="*/ 63 h 77"/>
                <a:gd name="T56" fmla="*/ 298 w 325"/>
                <a:gd name="T57" fmla="*/ 61 h 77"/>
                <a:gd name="T58" fmla="*/ 307 w 325"/>
                <a:gd name="T59" fmla="*/ 57 h 77"/>
                <a:gd name="T60" fmla="*/ 312 w 325"/>
                <a:gd name="T61" fmla="*/ 54 h 77"/>
                <a:gd name="T62" fmla="*/ 318 w 325"/>
                <a:gd name="T63" fmla="*/ 50 h 77"/>
                <a:gd name="T64" fmla="*/ 323 w 325"/>
                <a:gd name="T65" fmla="*/ 47 h 77"/>
                <a:gd name="T66" fmla="*/ 325 w 325"/>
                <a:gd name="T67" fmla="*/ 42 h 77"/>
                <a:gd name="T68" fmla="*/ 325 w 325"/>
                <a:gd name="T69" fmla="*/ 39 h 77"/>
                <a:gd name="T70" fmla="*/ 325 w 325"/>
                <a:gd name="T71" fmla="*/ 35 h 77"/>
                <a:gd name="T72" fmla="*/ 323 w 325"/>
                <a:gd name="T73" fmla="*/ 31 h 77"/>
                <a:gd name="T74" fmla="*/ 318 w 325"/>
                <a:gd name="T75" fmla="*/ 27 h 77"/>
                <a:gd name="T76" fmla="*/ 312 w 325"/>
                <a:gd name="T77" fmla="*/ 24 h 77"/>
                <a:gd name="T78" fmla="*/ 307 w 325"/>
                <a:gd name="T79" fmla="*/ 20 h 77"/>
                <a:gd name="T80" fmla="*/ 298 w 325"/>
                <a:gd name="T81" fmla="*/ 18 h 77"/>
                <a:gd name="T82" fmla="*/ 289 w 325"/>
                <a:gd name="T83" fmla="*/ 14 h 77"/>
                <a:gd name="T84" fmla="*/ 267 w 325"/>
                <a:gd name="T85" fmla="*/ 10 h 77"/>
                <a:gd name="T86" fmla="*/ 240 w 325"/>
                <a:gd name="T87" fmla="*/ 5 h 77"/>
                <a:gd name="T88" fmla="*/ 211 w 325"/>
                <a:gd name="T89" fmla="*/ 1 h 77"/>
                <a:gd name="T90" fmla="*/ 179 w 325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5"/>
                <a:gd name="T139" fmla="*/ 0 h 77"/>
                <a:gd name="T140" fmla="*/ 325 w 32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5" h="77">
                  <a:moveTo>
                    <a:pt x="163" y="0"/>
                  </a:moveTo>
                  <a:lnTo>
                    <a:pt x="147" y="0"/>
                  </a:lnTo>
                  <a:lnTo>
                    <a:pt x="130" y="1"/>
                  </a:lnTo>
                  <a:lnTo>
                    <a:pt x="114" y="1"/>
                  </a:lnTo>
                  <a:lnTo>
                    <a:pt x="99" y="4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59" y="10"/>
                  </a:lnTo>
                  <a:lnTo>
                    <a:pt x="48" y="12"/>
                  </a:lnTo>
                  <a:lnTo>
                    <a:pt x="37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3" y="54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8" y="61"/>
                  </a:lnTo>
                  <a:lnTo>
                    <a:pt x="32" y="62"/>
                  </a:lnTo>
                  <a:lnTo>
                    <a:pt x="37" y="63"/>
                  </a:lnTo>
                  <a:lnTo>
                    <a:pt x="48" y="67"/>
                  </a:lnTo>
                  <a:lnTo>
                    <a:pt x="59" y="69"/>
                  </a:lnTo>
                  <a:lnTo>
                    <a:pt x="72" y="71"/>
                  </a:lnTo>
                  <a:lnTo>
                    <a:pt x="85" y="73"/>
                  </a:lnTo>
                  <a:lnTo>
                    <a:pt x="99" y="75"/>
                  </a:lnTo>
                  <a:lnTo>
                    <a:pt x="114" y="76"/>
                  </a:lnTo>
                  <a:lnTo>
                    <a:pt x="130" y="77"/>
                  </a:lnTo>
                  <a:lnTo>
                    <a:pt x="146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6" y="77"/>
                  </a:lnTo>
                  <a:lnTo>
                    <a:pt x="211" y="76"/>
                  </a:lnTo>
                  <a:lnTo>
                    <a:pt x="226" y="75"/>
                  </a:lnTo>
                  <a:lnTo>
                    <a:pt x="240" y="73"/>
                  </a:lnTo>
                  <a:lnTo>
                    <a:pt x="254" y="71"/>
                  </a:lnTo>
                  <a:lnTo>
                    <a:pt x="267" y="69"/>
                  </a:lnTo>
                  <a:lnTo>
                    <a:pt x="279" y="67"/>
                  </a:lnTo>
                  <a:lnTo>
                    <a:pt x="289" y="63"/>
                  </a:lnTo>
                  <a:lnTo>
                    <a:pt x="294" y="62"/>
                  </a:lnTo>
                  <a:lnTo>
                    <a:pt x="298" y="61"/>
                  </a:lnTo>
                  <a:lnTo>
                    <a:pt x="302" y="59"/>
                  </a:lnTo>
                  <a:lnTo>
                    <a:pt x="307" y="57"/>
                  </a:lnTo>
                  <a:lnTo>
                    <a:pt x="310" y="55"/>
                  </a:lnTo>
                  <a:lnTo>
                    <a:pt x="312" y="54"/>
                  </a:lnTo>
                  <a:lnTo>
                    <a:pt x="316" y="52"/>
                  </a:lnTo>
                  <a:lnTo>
                    <a:pt x="318" y="50"/>
                  </a:lnTo>
                  <a:lnTo>
                    <a:pt x="321" y="48"/>
                  </a:lnTo>
                  <a:lnTo>
                    <a:pt x="323" y="47"/>
                  </a:lnTo>
                  <a:lnTo>
                    <a:pt x="324" y="45"/>
                  </a:lnTo>
                  <a:lnTo>
                    <a:pt x="325" y="42"/>
                  </a:lnTo>
                  <a:lnTo>
                    <a:pt x="325" y="41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5" y="35"/>
                  </a:lnTo>
                  <a:lnTo>
                    <a:pt x="324" y="33"/>
                  </a:lnTo>
                  <a:lnTo>
                    <a:pt x="323" y="31"/>
                  </a:lnTo>
                  <a:lnTo>
                    <a:pt x="321" y="29"/>
                  </a:lnTo>
                  <a:lnTo>
                    <a:pt x="318" y="27"/>
                  </a:lnTo>
                  <a:lnTo>
                    <a:pt x="316" y="26"/>
                  </a:lnTo>
                  <a:lnTo>
                    <a:pt x="312" y="24"/>
                  </a:lnTo>
                  <a:lnTo>
                    <a:pt x="310" y="22"/>
                  </a:lnTo>
                  <a:lnTo>
                    <a:pt x="307" y="20"/>
                  </a:lnTo>
                  <a:lnTo>
                    <a:pt x="302" y="19"/>
                  </a:lnTo>
                  <a:lnTo>
                    <a:pt x="298" y="18"/>
                  </a:lnTo>
                  <a:lnTo>
                    <a:pt x="294" y="15"/>
                  </a:lnTo>
                  <a:lnTo>
                    <a:pt x="289" y="14"/>
                  </a:lnTo>
                  <a:lnTo>
                    <a:pt x="279" y="12"/>
                  </a:lnTo>
                  <a:lnTo>
                    <a:pt x="267" y="10"/>
                  </a:lnTo>
                  <a:lnTo>
                    <a:pt x="254" y="7"/>
                  </a:lnTo>
                  <a:lnTo>
                    <a:pt x="240" y="5"/>
                  </a:lnTo>
                  <a:lnTo>
                    <a:pt x="226" y="4"/>
                  </a:lnTo>
                  <a:lnTo>
                    <a:pt x="211" y="1"/>
                  </a:lnTo>
                  <a:lnTo>
                    <a:pt x="196" y="1"/>
                  </a:lnTo>
                  <a:lnTo>
                    <a:pt x="179" y="0"/>
                  </a:lnTo>
                  <a:lnTo>
                    <a:pt x="163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1" name="Line 68"/>
            <p:cNvSpPr>
              <a:spLocks noChangeShapeType="1"/>
            </p:cNvSpPr>
            <p:nvPr/>
          </p:nvSpPr>
          <p:spPr bwMode="auto">
            <a:xfrm>
              <a:off x="1698" y="1399"/>
              <a:ext cx="58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2" name="Line 69"/>
            <p:cNvSpPr>
              <a:spLocks noChangeShapeType="1"/>
            </p:cNvSpPr>
            <p:nvPr/>
          </p:nvSpPr>
          <p:spPr bwMode="auto">
            <a:xfrm>
              <a:off x="1809" y="1443"/>
              <a:ext cx="5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3" name="Line 70"/>
            <p:cNvSpPr>
              <a:spLocks noChangeShapeType="1"/>
            </p:cNvSpPr>
            <p:nvPr/>
          </p:nvSpPr>
          <p:spPr bwMode="auto">
            <a:xfrm>
              <a:off x="1752" y="1399"/>
              <a:ext cx="59" cy="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4" name="Line 71"/>
            <p:cNvSpPr>
              <a:spLocks noChangeShapeType="1"/>
            </p:cNvSpPr>
            <p:nvPr/>
          </p:nvSpPr>
          <p:spPr bwMode="auto">
            <a:xfrm>
              <a:off x="1698" y="1442"/>
              <a:ext cx="58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5" name="Line 72"/>
            <p:cNvSpPr>
              <a:spLocks noChangeShapeType="1"/>
            </p:cNvSpPr>
            <p:nvPr/>
          </p:nvSpPr>
          <p:spPr bwMode="auto">
            <a:xfrm>
              <a:off x="1809" y="1398"/>
              <a:ext cx="5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6" name="Line 73"/>
            <p:cNvSpPr>
              <a:spLocks noChangeShapeType="1"/>
            </p:cNvSpPr>
            <p:nvPr/>
          </p:nvSpPr>
          <p:spPr bwMode="auto">
            <a:xfrm flipV="1">
              <a:off x="1752" y="1398"/>
              <a:ext cx="59" cy="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7" name="Freeform 184"/>
            <p:cNvSpPr>
              <a:spLocks/>
            </p:cNvSpPr>
            <p:nvPr/>
          </p:nvSpPr>
          <p:spPr bwMode="auto">
            <a:xfrm>
              <a:off x="2332" y="1541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8" name="Freeform 185"/>
            <p:cNvSpPr>
              <a:spLocks/>
            </p:cNvSpPr>
            <p:nvPr/>
          </p:nvSpPr>
          <p:spPr bwMode="auto">
            <a:xfrm>
              <a:off x="2332" y="1541"/>
              <a:ext cx="403" cy="77"/>
            </a:xfrm>
            <a:custGeom>
              <a:avLst/>
              <a:gdLst>
                <a:gd name="T0" fmla="*/ 181 w 403"/>
                <a:gd name="T1" fmla="*/ 0 h 77"/>
                <a:gd name="T2" fmla="*/ 142 w 403"/>
                <a:gd name="T3" fmla="*/ 1 h 77"/>
                <a:gd name="T4" fmla="*/ 106 w 403"/>
                <a:gd name="T5" fmla="*/ 5 h 77"/>
                <a:gd name="T6" fmla="*/ 81 w 403"/>
                <a:gd name="T7" fmla="*/ 7 h 77"/>
                <a:gd name="T8" fmla="*/ 66 w 403"/>
                <a:gd name="T9" fmla="*/ 10 h 77"/>
                <a:gd name="T10" fmla="*/ 52 w 403"/>
                <a:gd name="T11" fmla="*/ 13 h 77"/>
                <a:gd name="T12" fmla="*/ 40 w 403"/>
                <a:gd name="T13" fmla="*/ 15 h 77"/>
                <a:gd name="T14" fmla="*/ 29 w 403"/>
                <a:gd name="T15" fmla="*/ 19 h 77"/>
                <a:gd name="T16" fmla="*/ 19 w 403"/>
                <a:gd name="T17" fmla="*/ 22 h 77"/>
                <a:gd name="T18" fmla="*/ 12 w 403"/>
                <a:gd name="T19" fmla="*/ 26 h 77"/>
                <a:gd name="T20" fmla="*/ 7 w 403"/>
                <a:gd name="T21" fmla="*/ 29 h 77"/>
                <a:gd name="T22" fmla="*/ 2 w 403"/>
                <a:gd name="T23" fmla="*/ 33 h 77"/>
                <a:gd name="T24" fmla="*/ 0 w 403"/>
                <a:gd name="T25" fmla="*/ 36 h 77"/>
                <a:gd name="T26" fmla="*/ 0 w 403"/>
                <a:gd name="T27" fmla="*/ 41 h 77"/>
                <a:gd name="T28" fmla="*/ 2 w 403"/>
                <a:gd name="T29" fmla="*/ 45 h 77"/>
                <a:gd name="T30" fmla="*/ 7 w 403"/>
                <a:gd name="T31" fmla="*/ 48 h 77"/>
                <a:gd name="T32" fmla="*/ 12 w 403"/>
                <a:gd name="T33" fmla="*/ 52 h 77"/>
                <a:gd name="T34" fmla="*/ 19 w 403"/>
                <a:gd name="T35" fmla="*/ 55 h 77"/>
                <a:gd name="T36" fmla="*/ 29 w 403"/>
                <a:gd name="T37" fmla="*/ 59 h 77"/>
                <a:gd name="T38" fmla="*/ 40 w 403"/>
                <a:gd name="T39" fmla="*/ 62 h 77"/>
                <a:gd name="T40" fmla="*/ 52 w 403"/>
                <a:gd name="T41" fmla="*/ 65 h 77"/>
                <a:gd name="T42" fmla="*/ 66 w 403"/>
                <a:gd name="T43" fmla="*/ 68 h 77"/>
                <a:gd name="T44" fmla="*/ 81 w 403"/>
                <a:gd name="T45" fmla="*/ 70 h 77"/>
                <a:gd name="T46" fmla="*/ 106 w 403"/>
                <a:gd name="T47" fmla="*/ 73 h 77"/>
                <a:gd name="T48" fmla="*/ 142 w 403"/>
                <a:gd name="T49" fmla="*/ 76 h 77"/>
                <a:gd name="T50" fmla="*/ 181 w 403"/>
                <a:gd name="T51" fmla="*/ 77 h 77"/>
                <a:gd name="T52" fmla="*/ 223 w 403"/>
                <a:gd name="T53" fmla="*/ 77 h 77"/>
                <a:gd name="T54" fmla="*/ 261 w 403"/>
                <a:gd name="T55" fmla="*/ 76 h 77"/>
                <a:gd name="T56" fmla="*/ 297 w 403"/>
                <a:gd name="T57" fmla="*/ 73 h 77"/>
                <a:gd name="T58" fmla="*/ 322 w 403"/>
                <a:gd name="T59" fmla="*/ 70 h 77"/>
                <a:gd name="T60" fmla="*/ 337 w 403"/>
                <a:gd name="T61" fmla="*/ 68 h 77"/>
                <a:gd name="T62" fmla="*/ 351 w 403"/>
                <a:gd name="T63" fmla="*/ 65 h 77"/>
                <a:gd name="T64" fmla="*/ 363 w 403"/>
                <a:gd name="T65" fmla="*/ 62 h 77"/>
                <a:gd name="T66" fmla="*/ 374 w 403"/>
                <a:gd name="T67" fmla="*/ 59 h 77"/>
                <a:gd name="T68" fmla="*/ 384 w 403"/>
                <a:gd name="T69" fmla="*/ 55 h 77"/>
                <a:gd name="T70" fmla="*/ 391 w 403"/>
                <a:gd name="T71" fmla="*/ 52 h 77"/>
                <a:gd name="T72" fmla="*/ 396 w 403"/>
                <a:gd name="T73" fmla="*/ 48 h 77"/>
                <a:gd name="T74" fmla="*/ 401 w 403"/>
                <a:gd name="T75" fmla="*/ 45 h 77"/>
                <a:gd name="T76" fmla="*/ 402 w 403"/>
                <a:gd name="T77" fmla="*/ 41 h 77"/>
                <a:gd name="T78" fmla="*/ 402 w 403"/>
                <a:gd name="T79" fmla="*/ 36 h 77"/>
                <a:gd name="T80" fmla="*/ 401 w 403"/>
                <a:gd name="T81" fmla="*/ 33 h 77"/>
                <a:gd name="T82" fmla="*/ 396 w 403"/>
                <a:gd name="T83" fmla="*/ 29 h 77"/>
                <a:gd name="T84" fmla="*/ 391 w 403"/>
                <a:gd name="T85" fmla="*/ 26 h 77"/>
                <a:gd name="T86" fmla="*/ 384 w 403"/>
                <a:gd name="T87" fmla="*/ 22 h 77"/>
                <a:gd name="T88" fmla="*/ 374 w 403"/>
                <a:gd name="T89" fmla="*/ 19 h 77"/>
                <a:gd name="T90" fmla="*/ 363 w 403"/>
                <a:gd name="T91" fmla="*/ 15 h 77"/>
                <a:gd name="T92" fmla="*/ 351 w 403"/>
                <a:gd name="T93" fmla="*/ 13 h 77"/>
                <a:gd name="T94" fmla="*/ 337 w 403"/>
                <a:gd name="T95" fmla="*/ 10 h 77"/>
                <a:gd name="T96" fmla="*/ 322 w 403"/>
                <a:gd name="T97" fmla="*/ 7 h 77"/>
                <a:gd name="T98" fmla="*/ 297 w 403"/>
                <a:gd name="T99" fmla="*/ 5 h 77"/>
                <a:gd name="T100" fmla="*/ 261 w 403"/>
                <a:gd name="T101" fmla="*/ 1 h 77"/>
                <a:gd name="T102" fmla="*/ 223 w 403"/>
                <a:gd name="T103" fmla="*/ 0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77"/>
                <a:gd name="T158" fmla="*/ 403 w 403"/>
                <a:gd name="T159" fmla="*/ 77 h 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77">
                  <a:moveTo>
                    <a:pt x="202" y="0"/>
                  </a:moveTo>
                  <a:lnTo>
                    <a:pt x="181" y="0"/>
                  </a:lnTo>
                  <a:lnTo>
                    <a:pt x="161" y="0"/>
                  </a:lnTo>
                  <a:lnTo>
                    <a:pt x="142" y="1"/>
                  </a:lnTo>
                  <a:lnTo>
                    <a:pt x="123" y="3"/>
                  </a:lnTo>
                  <a:lnTo>
                    <a:pt x="106" y="5"/>
                  </a:lnTo>
                  <a:lnTo>
                    <a:pt x="88" y="6"/>
                  </a:lnTo>
                  <a:lnTo>
                    <a:pt x="81" y="7"/>
                  </a:lnTo>
                  <a:lnTo>
                    <a:pt x="73" y="8"/>
                  </a:lnTo>
                  <a:lnTo>
                    <a:pt x="66" y="10"/>
                  </a:ln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9" y="59"/>
                  </a:lnTo>
                  <a:lnTo>
                    <a:pt x="35" y="61"/>
                  </a:lnTo>
                  <a:lnTo>
                    <a:pt x="40" y="62"/>
                  </a:lnTo>
                  <a:lnTo>
                    <a:pt x="46" y="63"/>
                  </a:lnTo>
                  <a:lnTo>
                    <a:pt x="52" y="65"/>
                  </a:lnTo>
                  <a:lnTo>
                    <a:pt x="59" y="67"/>
                  </a:lnTo>
                  <a:lnTo>
                    <a:pt x="66" y="68"/>
                  </a:lnTo>
                  <a:lnTo>
                    <a:pt x="73" y="69"/>
                  </a:lnTo>
                  <a:lnTo>
                    <a:pt x="81" y="70"/>
                  </a:lnTo>
                  <a:lnTo>
                    <a:pt x="88" y="72"/>
                  </a:lnTo>
                  <a:lnTo>
                    <a:pt x="106" y="73"/>
                  </a:lnTo>
                  <a:lnTo>
                    <a:pt x="123" y="75"/>
                  </a:lnTo>
                  <a:lnTo>
                    <a:pt x="142" y="76"/>
                  </a:lnTo>
                  <a:lnTo>
                    <a:pt x="161" y="77"/>
                  </a:lnTo>
                  <a:lnTo>
                    <a:pt x="181" y="77"/>
                  </a:lnTo>
                  <a:lnTo>
                    <a:pt x="202" y="77"/>
                  </a:lnTo>
                  <a:lnTo>
                    <a:pt x="223" y="77"/>
                  </a:lnTo>
                  <a:lnTo>
                    <a:pt x="242" y="77"/>
                  </a:lnTo>
                  <a:lnTo>
                    <a:pt x="261" y="76"/>
                  </a:lnTo>
                  <a:lnTo>
                    <a:pt x="280" y="75"/>
                  </a:lnTo>
                  <a:lnTo>
                    <a:pt x="297" y="73"/>
                  </a:lnTo>
                  <a:lnTo>
                    <a:pt x="315" y="72"/>
                  </a:lnTo>
                  <a:lnTo>
                    <a:pt x="322" y="70"/>
                  </a:lnTo>
                  <a:lnTo>
                    <a:pt x="330" y="69"/>
                  </a:lnTo>
                  <a:lnTo>
                    <a:pt x="337" y="68"/>
                  </a:lnTo>
                  <a:lnTo>
                    <a:pt x="344" y="67"/>
                  </a:lnTo>
                  <a:lnTo>
                    <a:pt x="351" y="65"/>
                  </a:lnTo>
                  <a:lnTo>
                    <a:pt x="357" y="63"/>
                  </a:lnTo>
                  <a:lnTo>
                    <a:pt x="363" y="62"/>
                  </a:lnTo>
                  <a:lnTo>
                    <a:pt x="368" y="61"/>
                  </a:lnTo>
                  <a:lnTo>
                    <a:pt x="374" y="59"/>
                  </a:lnTo>
                  <a:lnTo>
                    <a:pt x="379" y="58"/>
                  </a:lnTo>
                  <a:lnTo>
                    <a:pt x="384" y="55"/>
                  </a:lnTo>
                  <a:lnTo>
                    <a:pt x="387" y="54"/>
                  </a:lnTo>
                  <a:lnTo>
                    <a:pt x="391" y="52"/>
                  </a:lnTo>
                  <a:lnTo>
                    <a:pt x="394" y="51"/>
                  </a:lnTo>
                  <a:lnTo>
                    <a:pt x="396" y="48"/>
                  </a:lnTo>
                  <a:lnTo>
                    <a:pt x="399" y="47"/>
                  </a:lnTo>
                  <a:lnTo>
                    <a:pt x="401" y="45"/>
                  </a:lnTo>
                  <a:lnTo>
                    <a:pt x="402" y="42"/>
                  </a:lnTo>
                  <a:lnTo>
                    <a:pt x="402" y="41"/>
                  </a:lnTo>
                  <a:lnTo>
                    <a:pt x="403" y="39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1" y="33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4" y="27"/>
                  </a:lnTo>
                  <a:lnTo>
                    <a:pt x="391" y="26"/>
                  </a:lnTo>
                  <a:lnTo>
                    <a:pt x="387" y="24"/>
                  </a:lnTo>
                  <a:lnTo>
                    <a:pt x="384" y="22"/>
                  </a:lnTo>
                  <a:lnTo>
                    <a:pt x="379" y="20"/>
                  </a:lnTo>
                  <a:lnTo>
                    <a:pt x="374" y="19"/>
                  </a:lnTo>
                  <a:lnTo>
                    <a:pt x="368" y="17"/>
                  </a:lnTo>
                  <a:lnTo>
                    <a:pt x="363" y="15"/>
                  </a:lnTo>
                  <a:lnTo>
                    <a:pt x="357" y="14"/>
                  </a:lnTo>
                  <a:lnTo>
                    <a:pt x="351" y="13"/>
                  </a:lnTo>
                  <a:lnTo>
                    <a:pt x="344" y="11"/>
                  </a:lnTo>
                  <a:lnTo>
                    <a:pt x="337" y="10"/>
                  </a:lnTo>
                  <a:lnTo>
                    <a:pt x="330" y="8"/>
                  </a:lnTo>
                  <a:lnTo>
                    <a:pt x="322" y="7"/>
                  </a:lnTo>
                  <a:lnTo>
                    <a:pt x="315" y="6"/>
                  </a:lnTo>
                  <a:lnTo>
                    <a:pt x="297" y="5"/>
                  </a:lnTo>
                  <a:lnTo>
                    <a:pt x="280" y="3"/>
                  </a:lnTo>
                  <a:lnTo>
                    <a:pt x="261" y="1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199" name="Line 186"/>
            <p:cNvSpPr>
              <a:spLocks noChangeShapeType="1"/>
            </p:cNvSpPr>
            <p:nvPr/>
          </p:nvSpPr>
          <p:spPr bwMode="auto">
            <a:xfrm>
              <a:off x="2332" y="1534"/>
              <a:ext cx="1" cy="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0" name="Line 187"/>
            <p:cNvSpPr>
              <a:spLocks noChangeShapeType="1"/>
            </p:cNvSpPr>
            <p:nvPr/>
          </p:nvSpPr>
          <p:spPr bwMode="auto">
            <a:xfrm>
              <a:off x="2735" y="1534"/>
              <a:ext cx="1" cy="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1" name="Rectangle 188"/>
            <p:cNvSpPr>
              <a:spLocks noChangeArrowheads="1"/>
            </p:cNvSpPr>
            <p:nvPr/>
          </p:nvSpPr>
          <p:spPr bwMode="auto">
            <a:xfrm>
              <a:off x="2332" y="1534"/>
              <a:ext cx="400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2" name="Rectangle 189"/>
            <p:cNvSpPr>
              <a:spLocks noChangeArrowheads="1"/>
            </p:cNvSpPr>
            <p:nvPr/>
          </p:nvSpPr>
          <p:spPr bwMode="auto">
            <a:xfrm>
              <a:off x="2556" y="1552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33203" name="Freeform 190"/>
            <p:cNvSpPr>
              <a:spLocks/>
            </p:cNvSpPr>
            <p:nvPr/>
          </p:nvSpPr>
          <p:spPr bwMode="auto">
            <a:xfrm>
              <a:off x="2328" y="1478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4" name="Freeform 191"/>
            <p:cNvSpPr>
              <a:spLocks/>
            </p:cNvSpPr>
            <p:nvPr/>
          </p:nvSpPr>
          <p:spPr bwMode="auto">
            <a:xfrm>
              <a:off x="2328" y="1478"/>
              <a:ext cx="404" cy="91"/>
            </a:xfrm>
            <a:custGeom>
              <a:avLst/>
              <a:gdLst>
                <a:gd name="T0" fmla="*/ 181 w 404"/>
                <a:gd name="T1" fmla="*/ 0 h 91"/>
                <a:gd name="T2" fmla="*/ 143 w 404"/>
                <a:gd name="T3" fmla="*/ 3 h 91"/>
                <a:gd name="T4" fmla="*/ 106 w 404"/>
                <a:gd name="T5" fmla="*/ 6 h 91"/>
                <a:gd name="T6" fmla="*/ 82 w 404"/>
                <a:gd name="T7" fmla="*/ 10 h 91"/>
                <a:gd name="T8" fmla="*/ 67 w 404"/>
                <a:gd name="T9" fmla="*/ 12 h 91"/>
                <a:gd name="T10" fmla="*/ 53 w 404"/>
                <a:gd name="T11" fmla="*/ 15 h 91"/>
                <a:gd name="T12" fmla="*/ 41 w 404"/>
                <a:gd name="T13" fmla="*/ 19 h 91"/>
                <a:gd name="T14" fmla="*/ 29 w 404"/>
                <a:gd name="T15" fmla="*/ 22 h 91"/>
                <a:gd name="T16" fmla="*/ 20 w 404"/>
                <a:gd name="T17" fmla="*/ 26 h 91"/>
                <a:gd name="T18" fmla="*/ 13 w 404"/>
                <a:gd name="T19" fmla="*/ 29 h 91"/>
                <a:gd name="T20" fmla="*/ 7 w 404"/>
                <a:gd name="T21" fmla="*/ 34 h 91"/>
                <a:gd name="T22" fmla="*/ 2 w 404"/>
                <a:gd name="T23" fmla="*/ 39 h 91"/>
                <a:gd name="T24" fmla="*/ 0 w 404"/>
                <a:gd name="T25" fmla="*/ 43 h 91"/>
                <a:gd name="T26" fmla="*/ 0 w 404"/>
                <a:gd name="T27" fmla="*/ 48 h 91"/>
                <a:gd name="T28" fmla="*/ 2 w 404"/>
                <a:gd name="T29" fmla="*/ 53 h 91"/>
                <a:gd name="T30" fmla="*/ 7 w 404"/>
                <a:gd name="T31" fmla="*/ 57 h 91"/>
                <a:gd name="T32" fmla="*/ 13 w 404"/>
                <a:gd name="T33" fmla="*/ 61 h 91"/>
                <a:gd name="T34" fmla="*/ 20 w 404"/>
                <a:gd name="T35" fmla="*/ 66 h 91"/>
                <a:gd name="T36" fmla="*/ 29 w 404"/>
                <a:gd name="T37" fmla="*/ 69 h 91"/>
                <a:gd name="T38" fmla="*/ 41 w 404"/>
                <a:gd name="T39" fmla="*/ 73 h 91"/>
                <a:gd name="T40" fmla="*/ 53 w 404"/>
                <a:gd name="T41" fmla="*/ 76 h 91"/>
                <a:gd name="T42" fmla="*/ 67 w 404"/>
                <a:gd name="T43" fmla="*/ 80 h 91"/>
                <a:gd name="T44" fmla="*/ 82 w 404"/>
                <a:gd name="T45" fmla="*/ 82 h 91"/>
                <a:gd name="T46" fmla="*/ 106 w 404"/>
                <a:gd name="T47" fmla="*/ 85 h 91"/>
                <a:gd name="T48" fmla="*/ 143 w 404"/>
                <a:gd name="T49" fmla="*/ 89 h 91"/>
                <a:gd name="T50" fmla="*/ 181 w 404"/>
                <a:gd name="T51" fmla="*/ 91 h 91"/>
                <a:gd name="T52" fmla="*/ 223 w 404"/>
                <a:gd name="T53" fmla="*/ 91 h 91"/>
                <a:gd name="T54" fmla="*/ 262 w 404"/>
                <a:gd name="T55" fmla="*/ 89 h 91"/>
                <a:gd name="T56" fmla="*/ 298 w 404"/>
                <a:gd name="T57" fmla="*/ 85 h 91"/>
                <a:gd name="T58" fmla="*/ 322 w 404"/>
                <a:gd name="T59" fmla="*/ 82 h 91"/>
                <a:gd name="T60" fmla="*/ 337 w 404"/>
                <a:gd name="T61" fmla="*/ 80 h 91"/>
                <a:gd name="T62" fmla="*/ 351 w 404"/>
                <a:gd name="T63" fmla="*/ 76 h 91"/>
                <a:gd name="T64" fmla="*/ 363 w 404"/>
                <a:gd name="T65" fmla="*/ 73 h 91"/>
                <a:gd name="T66" fmla="*/ 375 w 404"/>
                <a:gd name="T67" fmla="*/ 69 h 91"/>
                <a:gd name="T68" fmla="*/ 384 w 404"/>
                <a:gd name="T69" fmla="*/ 66 h 91"/>
                <a:gd name="T70" fmla="*/ 391 w 404"/>
                <a:gd name="T71" fmla="*/ 61 h 91"/>
                <a:gd name="T72" fmla="*/ 397 w 404"/>
                <a:gd name="T73" fmla="*/ 57 h 91"/>
                <a:gd name="T74" fmla="*/ 402 w 404"/>
                <a:gd name="T75" fmla="*/ 53 h 91"/>
                <a:gd name="T76" fmla="*/ 404 w 404"/>
                <a:gd name="T77" fmla="*/ 48 h 91"/>
                <a:gd name="T78" fmla="*/ 404 w 404"/>
                <a:gd name="T79" fmla="*/ 43 h 91"/>
                <a:gd name="T80" fmla="*/ 402 w 404"/>
                <a:gd name="T81" fmla="*/ 39 h 91"/>
                <a:gd name="T82" fmla="*/ 397 w 404"/>
                <a:gd name="T83" fmla="*/ 34 h 91"/>
                <a:gd name="T84" fmla="*/ 391 w 404"/>
                <a:gd name="T85" fmla="*/ 29 h 91"/>
                <a:gd name="T86" fmla="*/ 384 w 404"/>
                <a:gd name="T87" fmla="*/ 26 h 91"/>
                <a:gd name="T88" fmla="*/ 375 w 404"/>
                <a:gd name="T89" fmla="*/ 22 h 91"/>
                <a:gd name="T90" fmla="*/ 363 w 404"/>
                <a:gd name="T91" fmla="*/ 19 h 91"/>
                <a:gd name="T92" fmla="*/ 351 w 404"/>
                <a:gd name="T93" fmla="*/ 15 h 91"/>
                <a:gd name="T94" fmla="*/ 337 w 404"/>
                <a:gd name="T95" fmla="*/ 12 h 91"/>
                <a:gd name="T96" fmla="*/ 322 w 404"/>
                <a:gd name="T97" fmla="*/ 10 h 91"/>
                <a:gd name="T98" fmla="*/ 298 w 404"/>
                <a:gd name="T99" fmla="*/ 6 h 91"/>
                <a:gd name="T100" fmla="*/ 262 w 404"/>
                <a:gd name="T101" fmla="*/ 3 h 91"/>
                <a:gd name="T102" fmla="*/ 223 w 404"/>
                <a:gd name="T103" fmla="*/ 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"/>
                <a:gd name="T157" fmla="*/ 0 h 91"/>
                <a:gd name="T158" fmla="*/ 404 w 40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" h="91">
                  <a:moveTo>
                    <a:pt x="202" y="0"/>
                  </a:moveTo>
                  <a:lnTo>
                    <a:pt x="181" y="0"/>
                  </a:lnTo>
                  <a:lnTo>
                    <a:pt x="161" y="1"/>
                  </a:lnTo>
                  <a:lnTo>
                    <a:pt x="143" y="3"/>
                  </a:lnTo>
                  <a:lnTo>
                    <a:pt x="124" y="4"/>
                  </a:lnTo>
                  <a:lnTo>
                    <a:pt x="106" y="6"/>
                  </a:lnTo>
                  <a:lnTo>
                    <a:pt x="89" y="8"/>
                  </a:lnTo>
                  <a:lnTo>
                    <a:pt x="82" y="10"/>
                  </a:lnTo>
                  <a:lnTo>
                    <a:pt x="74" y="11"/>
                  </a:lnTo>
                  <a:lnTo>
                    <a:pt x="67" y="12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1" y="19"/>
                  </a:lnTo>
                  <a:lnTo>
                    <a:pt x="35" y="20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5" y="36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20" y="66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1" y="73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60" y="77"/>
                  </a:lnTo>
                  <a:lnTo>
                    <a:pt x="67" y="80"/>
                  </a:lnTo>
                  <a:lnTo>
                    <a:pt x="74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106" y="85"/>
                  </a:lnTo>
                  <a:lnTo>
                    <a:pt x="124" y="88"/>
                  </a:lnTo>
                  <a:lnTo>
                    <a:pt x="143" y="89"/>
                  </a:lnTo>
                  <a:lnTo>
                    <a:pt x="161" y="90"/>
                  </a:lnTo>
                  <a:lnTo>
                    <a:pt x="181" y="91"/>
                  </a:lnTo>
                  <a:lnTo>
                    <a:pt x="202" y="91"/>
                  </a:lnTo>
                  <a:lnTo>
                    <a:pt x="223" y="91"/>
                  </a:lnTo>
                  <a:lnTo>
                    <a:pt x="243" y="90"/>
                  </a:lnTo>
                  <a:lnTo>
                    <a:pt x="262" y="89"/>
                  </a:lnTo>
                  <a:lnTo>
                    <a:pt x="280" y="88"/>
                  </a:lnTo>
                  <a:lnTo>
                    <a:pt x="298" y="85"/>
                  </a:lnTo>
                  <a:lnTo>
                    <a:pt x="315" y="83"/>
                  </a:lnTo>
                  <a:lnTo>
                    <a:pt x="322" y="82"/>
                  </a:lnTo>
                  <a:lnTo>
                    <a:pt x="330" y="81"/>
                  </a:lnTo>
                  <a:lnTo>
                    <a:pt x="337" y="80"/>
                  </a:lnTo>
                  <a:lnTo>
                    <a:pt x="344" y="77"/>
                  </a:lnTo>
                  <a:lnTo>
                    <a:pt x="351" y="76"/>
                  </a:lnTo>
                  <a:lnTo>
                    <a:pt x="357" y="75"/>
                  </a:lnTo>
                  <a:lnTo>
                    <a:pt x="363" y="73"/>
                  </a:lnTo>
                  <a:lnTo>
                    <a:pt x="369" y="71"/>
                  </a:lnTo>
                  <a:lnTo>
                    <a:pt x="375" y="69"/>
                  </a:lnTo>
                  <a:lnTo>
                    <a:pt x="379" y="67"/>
                  </a:lnTo>
                  <a:lnTo>
                    <a:pt x="384" y="66"/>
                  </a:lnTo>
                  <a:lnTo>
                    <a:pt x="388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7" y="57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3" y="50"/>
                  </a:lnTo>
                  <a:lnTo>
                    <a:pt x="404" y="48"/>
                  </a:lnTo>
                  <a:lnTo>
                    <a:pt x="404" y="46"/>
                  </a:lnTo>
                  <a:lnTo>
                    <a:pt x="404" y="43"/>
                  </a:lnTo>
                  <a:lnTo>
                    <a:pt x="403" y="41"/>
                  </a:lnTo>
                  <a:lnTo>
                    <a:pt x="402" y="39"/>
                  </a:lnTo>
                  <a:lnTo>
                    <a:pt x="399" y="36"/>
                  </a:lnTo>
                  <a:lnTo>
                    <a:pt x="397" y="34"/>
                  </a:lnTo>
                  <a:lnTo>
                    <a:pt x="395" y="32"/>
                  </a:lnTo>
                  <a:lnTo>
                    <a:pt x="391" y="29"/>
                  </a:lnTo>
                  <a:lnTo>
                    <a:pt x="388" y="28"/>
                  </a:lnTo>
                  <a:lnTo>
                    <a:pt x="384" y="26"/>
                  </a:lnTo>
                  <a:lnTo>
                    <a:pt x="379" y="24"/>
                  </a:lnTo>
                  <a:lnTo>
                    <a:pt x="375" y="22"/>
                  </a:lnTo>
                  <a:lnTo>
                    <a:pt x="369" y="20"/>
                  </a:lnTo>
                  <a:lnTo>
                    <a:pt x="363" y="19"/>
                  </a:lnTo>
                  <a:lnTo>
                    <a:pt x="357" y="17"/>
                  </a:lnTo>
                  <a:lnTo>
                    <a:pt x="351" y="15"/>
                  </a:lnTo>
                  <a:lnTo>
                    <a:pt x="344" y="13"/>
                  </a:lnTo>
                  <a:lnTo>
                    <a:pt x="337" y="12"/>
                  </a:lnTo>
                  <a:lnTo>
                    <a:pt x="330" y="11"/>
                  </a:lnTo>
                  <a:lnTo>
                    <a:pt x="322" y="10"/>
                  </a:lnTo>
                  <a:lnTo>
                    <a:pt x="315" y="8"/>
                  </a:lnTo>
                  <a:lnTo>
                    <a:pt x="298" y="6"/>
                  </a:lnTo>
                  <a:lnTo>
                    <a:pt x="280" y="4"/>
                  </a:lnTo>
                  <a:lnTo>
                    <a:pt x="262" y="3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2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5" name="Line 192"/>
            <p:cNvSpPr>
              <a:spLocks noChangeShapeType="1"/>
            </p:cNvSpPr>
            <p:nvPr/>
          </p:nvSpPr>
          <p:spPr bwMode="auto">
            <a:xfrm flipV="1">
              <a:off x="2426" y="1498"/>
              <a:ext cx="71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6" name="Line 193"/>
            <p:cNvSpPr>
              <a:spLocks noChangeShapeType="1"/>
            </p:cNvSpPr>
            <p:nvPr/>
          </p:nvSpPr>
          <p:spPr bwMode="auto">
            <a:xfrm>
              <a:off x="2563" y="1551"/>
              <a:ext cx="63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7" name="Line 194"/>
            <p:cNvSpPr>
              <a:spLocks noChangeShapeType="1"/>
            </p:cNvSpPr>
            <p:nvPr/>
          </p:nvSpPr>
          <p:spPr bwMode="auto">
            <a:xfrm>
              <a:off x="2492" y="1499"/>
              <a:ext cx="74" cy="5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8" name="Line 195"/>
            <p:cNvSpPr>
              <a:spLocks noChangeShapeType="1"/>
            </p:cNvSpPr>
            <p:nvPr/>
          </p:nvSpPr>
          <p:spPr bwMode="auto">
            <a:xfrm>
              <a:off x="2426" y="1549"/>
              <a:ext cx="71" cy="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9" name="Line 196"/>
            <p:cNvSpPr>
              <a:spLocks noChangeShapeType="1"/>
            </p:cNvSpPr>
            <p:nvPr/>
          </p:nvSpPr>
          <p:spPr bwMode="auto">
            <a:xfrm>
              <a:off x="2563" y="1498"/>
              <a:ext cx="63" cy="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0" name="Line 197"/>
            <p:cNvSpPr>
              <a:spLocks noChangeShapeType="1"/>
            </p:cNvSpPr>
            <p:nvPr/>
          </p:nvSpPr>
          <p:spPr bwMode="auto">
            <a:xfrm flipV="1">
              <a:off x="2492" y="1498"/>
              <a:ext cx="74" cy="5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1" name="Line 198"/>
            <p:cNvSpPr>
              <a:spLocks noChangeShapeType="1"/>
            </p:cNvSpPr>
            <p:nvPr/>
          </p:nvSpPr>
          <p:spPr bwMode="auto">
            <a:xfrm>
              <a:off x="1504" y="1144"/>
              <a:ext cx="1" cy="5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2" name="Line 199"/>
            <p:cNvSpPr>
              <a:spLocks noChangeShapeType="1"/>
            </p:cNvSpPr>
            <p:nvPr/>
          </p:nvSpPr>
          <p:spPr bwMode="auto">
            <a:xfrm>
              <a:off x="1359" y="1144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3" name="Line 200"/>
            <p:cNvSpPr>
              <a:spLocks noChangeShapeType="1"/>
            </p:cNvSpPr>
            <p:nvPr/>
          </p:nvSpPr>
          <p:spPr bwMode="auto">
            <a:xfrm>
              <a:off x="1359" y="1465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4" name="Line 201"/>
            <p:cNvSpPr>
              <a:spLocks noChangeShapeType="1"/>
            </p:cNvSpPr>
            <p:nvPr/>
          </p:nvSpPr>
          <p:spPr bwMode="auto">
            <a:xfrm>
              <a:off x="1359" y="1688"/>
              <a:ext cx="1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5" name="Line 202"/>
            <p:cNvSpPr>
              <a:spLocks noChangeShapeType="1"/>
            </p:cNvSpPr>
            <p:nvPr/>
          </p:nvSpPr>
          <p:spPr bwMode="auto">
            <a:xfrm>
              <a:off x="1504" y="1431"/>
              <a:ext cx="1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6" name="Line 203"/>
            <p:cNvSpPr>
              <a:spLocks noChangeShapeType="1"/>
            </p:cNvSpPr>
            <p:nvPr/>
          </p:nvSpPr>
          <p:spPr bwMode="auto">
            <a:xfrm>
              <a:off x="1949" y="1443"/>
              <a:ext cx="1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7" name="Line 204"/>
            <p:cNvSpPr>
              <a:spLocks noChangeShapeType="1"/>
            </p:cNvSpPr>
            <p:nvPr/>
          </p:nvSpPr>
          <p:spPr bwMode="auto">
            <a:xfrm>
              <a:off x="2066" y="1201"/>
              <a:ext cx="1" cy="4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8" name="Line 205"/>
            <p:cNvSpPr>
              <a:spLocks noChangeShapeType="1"/>
            </p:cNvSpPr>
            <p:nvPr/>
          </p:nvSpPr>
          <p:spPr bwMode="auto">
            <a:xfrm>
              <a:off x="1920" y="1201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19" name="Line 206"/>
            <p:cNvSpPr>
              <a:spLocks noChangeShapeType="1"/>
            </p:cNvSpPr>
            <p:nvPr/>
          </p:nvSpPr>
          <p:spPr bwMode="auto">
            <a:xfrm>
              <a:off x="1920" y="1691"/>
              <a:ext cx="1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0" name="Freeform 207"/>
            <p:cNvSpPr>
              <a:spLocks/>
            </p:cNvSpPr>
            <p:nvPr/>
          </p:nvSpPr>
          <p:spPr bwMode="auto">
            <a:xfrm>
              <a:off x="1107" y="1352"/>
              <a:ext cx="249" cy="208"/>
            </a:xfrm>
            <a:custGeom>
              <a:avLst/>
              <a:gdLst>
                <a:gd name="T0" fmla="*/ 70 w 249"/>
                <a:gd name="T1" fmla="*/ 14 h 208"/>
                <a:gd name="T2" fmla="*/ 70 w 249"/>
                <a:gd name="T3" fmla="*/ 14 h 208"/>
                <a:gd name="T4" fmla="*/ 73 w 249"/>
                <a:gd name="T5" fmla="*/ 14 h 208"/>
                <a:gd name="T6" fmla="*/ 75 w 249"/>
                <a:gd name="T7" fmla="*/ 12 h 208"/>
                <a:gd name="T8" fmla="*/ 79 w 249"/>
                <a:gd name="T9" fmla="*/ 11 h 208"/>
                <a:gd name="T10" fmla="*/ 83 w 249"/>
                <a:gd name="T11" fmla="*/ 10 h 208"/>
                <a:gd name="T12" fmla="*/ 88 w 249"/>
                <a:gd name="T13" fmla="*/ 9 h 208"/>
                <a:gd name="T14" fmla="*/ 95 w 249"/>
                <a:gd name="T15" fmla="*/ 8 h 208"/>
                <a:gd name="T16" fmla="*/ 103 w 249"/>
                <a:gd name="T17" fmla="*/ 5 h 208"/>
                <a:gd name="T18" fmla="*/ 111 w 249"/>
                <a:gd name="T19" fmla="*/ 4 h 208"/>
                <a:gd name="T20" fmla="*/ 121 w 249"/>
                <a:gd name="T21" fmla="*/ 3 h 208"/>
                <a:gd name="T22" fmla="*/ 132 w 249"/>
                <a:gd name="T23" fmla="*/ 2 h 208"/>
                <a:gd name="T24" fmla="*/ 144 w 249"/>
                <a:gd name="T25" fmla="*/ 1 h 208"/>
                <a:gd name="T26" fmla="*/ 157 w 249"/>
                <a:gd name="T27" fmla="*/ 0 h 208"/>
                <a:gd name="T28" fmla="*/ 170 w 249"/>
                <a:gd name="T29" fmla="*/ 0 h 208"/>
                <a:gd name="T30" fmla="*/ 185 w 249"/>
                <a:gd name="T31" fmla="*/ 0 h 208"/>
                <a:gd name="T32" fmla="*/ 201 w 249"/>
                <a:gd name="T33" fmla="*/ 0 h 208"/>
                <a:gd name="T34" fmla="*/ 208 w 249"/>
                <a:gd name="T35" fmla="*/ 28 h 208"/>
                <a:gd name="T36" fmla="*/ 210 w 249"/>
                <a:gd name="T37" fmla="*/ 29 h 208"/>
                <a:gd name="T38" fmla="*/ 216 w 249"/>
                <a:gd name="T39" fmla="*/ 32 h 208"/>
                <a:gd name="T40" fmla="*/ 222 w 249"/>
                <a:gd name="T41" fmla="*/ 39 h 208"/>
                <a:gd name="T42" fmla="*/ 226 w 249"/>
                <a:gd name="T43" fmla="*/ 50 h 208"/>
                <a:gd name="T44" fmla="*/ 240 w 249"/>
                <a:gd name="T45" fmla="*/ 115 h 208"/>
                <a:gd name="T46" fmla="*/ 247 w 249"/>
                <a:gd name="T47" fmla="*/ 143 h 208"/>
                <a:gd name="T48" fmla="*/ 247 w 249"/>
                <a:gd name="T49" fmla="*/ 146 h 208"/>
                <a:gd name="T50" fmla="*/ 248 w 249"/>
                <a:gd name="T51" fmla="*/ 150 h 208"/>
                <a:gd name="T52" fmla="*/ 248 w 249"/>
                <a:gd name="T53" fmla="*/ 159 h 208"/>
                <a:gd name="T54" fmla="*/ 244 w 249"/>
                <a:gd name="T55" fmla="*/ 169 h 208"/>
                <a:gd name="T56" fmla="*/ 0 w 249"/>
                <a:gd name="T57" fmla="*/ 162 h 208"/>
                <a:gd name="T58" fmla="*/ 25 w 249"/>
                <a:gd name="T59" fmla="*/ 149 h 208"/>
                <a:gd name="T60" fmla="*/ 25 w 249"/>
                <a:gd name="T61" fmla="*/ 28 h 208"/>
                <a:gd name="T62" fmla="*/ 26 w 249"/>
                <a:gd name="T63" fmla="*/ 27 h 208"/>
                <a:gd name="T64" fmla="*/ 28 w 249"/>
                <a:gd name="T65" fmla="*/ 25 h 208"/>
                <a:gd name="T66" fmla="*/ 32 w 249"/>
                <a:gd name="T67" fmla="*/ 24 h 208"/>
                <a:gd name="T68" fmla="*/ 37 w 249"/>
                <a:gd name="T69" fmla="*/ 22 h 208"/>
                <a:gd name="T70" fmla="*/ 42 w 249"/>
                <a:gd name="T71" fmla="*/ 22 h 208"/>
                <a:gd name="T72" fmla="*/ 49 w 249"/>
                <a:gd name="T73" fmla="*/ 22 h 208"/>
                <a:gd name="T74" fmla="*/ 58 w 249"/>
                <a:gd name="T75" fmla="*/ 23 h 208"/>
                <a:gd name="T76" fmla="*/ 68 w 249"/>
                <a:gd name="T77" fmla="*/ 27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8"/>
                <a:gd name="T119" fmla="*/ 249 w 249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8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7"/>
                  </a:lnTo>
                  <a:lnTo>
                    <a:pt x="240" y="115"/>
                  </a:lnTo>
                  <a:lnTo>
                    <a:pt x="208" y="132"/>
                  </a:lnTo>
                  <a:lnTo>
                    <a:pt x="247" y="143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0"/>
                  </a:lnTo>
                  <a:lnTo>
                    <a:pt x="249" y="154"/>
                  </a:lnTo>
                  <a:lnTo>
                    <a:pt x="248" y="159"/>
                  </a:lnTo>
                  <a:lnTo>
                    <a:pt x="247" y="163"/>
                  </a:lnTo>
                  <a:lnTo>
                    <a:pt x="244" y="169"/>
                  </a:lnTo>
                  <a:lnTo>
                    <a:pt x="144" y="208"/>
                  </a:lnTo>
                  <a:lnTo>
                    <a:pt x="0" y="162"/>
                  </a:lnTo>
                  <a:lnTo>
                    <a:pt x="3" y="157"/>
                  </a:lnTo>
                  <a:lnTo>
                    <a:pt x="25" y="149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1" name="Freeform 208"/>
            <p:cNvSpPr>
              <a:spLocks/>
            </p:cNvSpPr>
            <p:nvPr/>
          </p:nvSpPr>
          <p:spPr bwMode="auto">
            <a:xfrm>
              <a:off x="1194" y="1367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0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0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59 h 91"/>
                <a:gd name="T46" fmla="*/ 2 w 79"/>
                <a:gd name="T47" fmla="*/ 73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7 h 91"/>
                <a:gd name="T56" fmla="*/ 11 w 79"/>
                <a:gd name="T57" fmla="*/ 87 h 91"/>
                <a:gd name="T58" fmla="*/ 15 w 79"/>
                <a:gd name="T59" fmla="*/ 87 h 91"/>
                <a:gd name="T60" fmla="*/ 18 w 79"/>
                <a:gd name="T61" fmla="*/ 87 h 91"/>
                <a:gd name="T62" fmla="*/ 22 w 79"/>
                <a:gd name="T63" fmla="*/ 87 h 91"/>
                <a:gd name="T64" fmla="*/ 27 w 79"/>
                <a:gd name="T65" fmla="*/ 87 h 91"/>
                <a:gd name="T66" fmla="*/ 32 w 79"/>
                <a:gd name="T67" fmla="*/ 86 h 91"/>
                <a:gd name="T68" fmla="*/ 38 w 79"/>
                <a:gd name="T69" fmla="*/ 87 h 91"/>
                <a:gd name="T70" fmla="*/ 44 w 79"/>
                <a:gd name="T71" fmla="*/ 87 h 91"/>
                <a:gd name="T72" fmla="*/ 50 w 79"/>
                <a:gd name="T73" fmla="*/ 87 h 91"/>
                <a:gd name="T74" fmla="*/ 57 w 79"/>
                <a:gd name="T75" fmla="*/ 87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7 h 91"/>
                <a:gd name="T84" fmla="*/ 78 w 79"/>
                <a:gd name="T85" fmla="*/ 80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8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7" y="87"/>
                  </a:lnTo>
                  <a:lnTo>
                    <a:pt x="32" y="86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50" y="87"/>
                  </a:lnTo>
                  <a:lnTo>
                    <a:pt x="57" y="87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78" y="80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8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2" name="Freeform 209"/>
            <p:cNvSpPr>
              <a:spLocks/>
            </p:cNvSpPr>
            <p:nvPr/>
          </p:nvSpPr>
          <p:spPr bwMode="auto">
            <a:xfrm>
              <a:off x="1202" y="1391"/>
              <a:ext cx="132" cy="90"/>
            </a:xfrm>
            <a:custGeom>
              <a:avLst/>
              <a:gdLst>
                <a:gd name="T0" fmla="*/ 1 w 132"/>
                <a:gd name="T1" fmla="*/ 68 h 90"/>
                <a:gd name="T2" fmla="*/ 0 w 132"/>
                <a:gd name="T3" fmla="*/ 80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9 h 90"/>
                <a:gd name="T10" fmla="*/ 91 w 132"/>
                <a:gd name="T11" fmla="*/ 88 h 90"/>
                <a:gd name="T12" fmla="*/ 94 w 132"/>
                <a:gd name="T13" fmla="*/ 86 h 90"/>
                <a:gd name="T14" fmla="*/ 98 w 132"/>
                <a:gd name="T15" fmla="*/ 83 h 90"/>
                <a:gd name="T16" fmla="*/ 103 w 132"/>
                <a:gd name="T17" fmla="*/ 80 h 90"/>
                <a:gd name="T18" fmla="*/ 107 w 132"/>
                <a:gd name="T19" fmla="*/ 76 h 90"/>
                <a:gd name="T20" fmla="*/ 112 w 132"/>
                <a:gd name="T21" fmla="*/ 72 h 90"/>
                <a:gd name="T22" fmla="*/ 117 w 132"/>
                <a:gd name="T23" fmla="*/ 67 h 90"/>
                <a:gd name="T24" fmla="*/ 121 w 132"/>
                <a:gd name="T25" fmla="*/ 61 h 90"/>
                <a:gd name="T26" fmla="*/ 125 w 132"/>
                <a:gd name="T27" fmla="*/ 55 h 90"/>
                <a:gd name="T28" fmla="*/ 128 w 132"/>
                <a:gd name="T29" fmla="*/ 48 h 90"/>
                <a:gd name="T30" fmla="*/ 131 w 132"/>
                <a:gd name="T31" fmla="*/ 40 h 90"/>
                <a:gd name="T32" fmla="*/ 132 w 132"/>
                <a:gd name="T33" fmla="*/ 32 h 90"/>
                <a:gd name="T34" fmla="*/ 132 w 132"/>
                <a:gd name="T35" fmla="*/ 24 h 90"/>
                <a:gd name="T36" fmla="*/ 129 w 132"/>
                <a:gd name="T37" fmla="*/ 14 h 90"/>
                <a:gd name="T38" fmla="*/ 129 w 132"/>
                <a:gd name="T39" fmla="*/ 13 h 90"/>
                <a:gd name="T40" fmla="*/ 128 w 132"/>
                <a:gd name="T41" fmla="*/ 12 h 90"/>
                <a:gd name="T42" fmla="*/ 127 w 132"/>
                <a:gd name="T43" fmla="*/ 10 h 90"/>
                <a:gd name="T44" fmla="*/ 126 w 132"/>
                <a:gd name="T45" fmla="*/ 7 h 90"/>
                <a:gd name="T46" fmla="*/ 124 w 132"/>
                <a:gd name="T47" fmla="*/ 5 h 90"/>
                <a:gd name="T48" fmla="*/ 120 w 132"/>
                <a:gd name="T49" fmla="*/ 3 h 90"/>
                <a:gd name="T50" fmla="*/ 117 w 132"/>
                <a:gd name="T51" fmla="*/ 2 h 90"/>
                <a:gd name="T52" fmla="*/ 113 w 132"/>
                <a:gd name="T53" fmla="*/ 0 h 90"/>
                <a:gd name="T54" fmla="*/ 113 w 132"/>
                <a:gd name="T55" fmla="*/ 3 h 90"/>
                <a:gd name="T56" fmla="*/ 114 w 132"/>
                <a:gd name="T57" fmla="*/ 6 h 90"/>
                <a:gd name="T58" fmla="*/ 117 w 132"/>
                <a:gd name="T59" fmla="*/ 12 h 90"/>
                <a:gd name="T60" fmla="*/ 118 w 132"/>
                <a:gd name="T61" fmla="*/ 20 h 90"/>
                <a:gd name="T62" fmla="*/ 118 w 132"/>
                <a:gd name="T63" fmla="*/ 30 h 90"/>
                <a:gd name="T64" fmla="*/ 117 w 132"/>
                <a:gd name="T65" fmla="*/ 40 h 90"/>
                <a:gd name="T66" fmla="*/ 114 w 132"/>
                <a:gd name="T67" fmla="*/ 52 h 90"/>
                <a:gd name="T68" fmla="*/ 108 w 132"/>
                <a:gd name="T69" fmla="*/ 65 h 90"/>
                <a:gd name="T70" fmla="*/ 108 w 132"/>
                <a:gd name="T71" fmla="*/ 65 h 90"/>
                <a:gd name="T72" fmla="*/ 108 w 132"/>
                <a:gd name="T73" fmla="*/ 65 h 90"/>
                <a:gd name="T74" fmla="*/ 107 w 132"/>
                <a:gd name="T75" fmla="*/ 66 h 90"/>
                <a:gd name="T76" fmla="*/ 106 w 132"/>
                <a:gd name="T77" fmla="*/ 67 h 90"/>
                <a:gd name="T78" fmla="*/ 105 w 132"/>
                <a:gd name="T79" fmla="*/ 67 h 90"/>
                <a:gd name="T80" fmla="*/ 103 w 132"/>
                <a:gd name="T81" fmla="*/ 68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2 h 90"/>
                <a:gd name="T88" fmla="*/ 92 w 132"/>
                <a:gd name="T89" fmla="*/ 73 h 90"/>
                <a:gd name="T90" fmla="*/ 90 w 132"/>
                <a:gd name="T91" fmla="*/ 73 h 90"/>
                <a:gd name="T92" fmla="*/ 85 w 132"/>
                <a:gd name="T93" fmla="*/ 74 h 90"/>
                <a:gd name="T94" fmla="*/ 82 w 132"/>
                <a:gd name="T95" fmla="*/ 74 h 90"/>
                <a:gd name="T96" fmla="*/ 78 w 132"/>
                <a:gd name="T97" fmla="*/ 74 h 90"/>
                <a:gd name="T98" fmla="*/ 73 w 132"/>
                <a:gd name="T99" fmla="*/ 73 h 90"/>
                <a:gd name="T100" fmla="*/ 69 w 132"/>
                <a:gd name="T101" fmla="*/ 73 h 90"/>
                <a:gd name="T102" fmla="*/ 69 w 132"/>
                <a:gd name="T103" fmla="*/ 84 h 90"/>
                <a:gd name="T104" fmla="*/ 3 w 132"/>
                <a:gd name="T105" fmla="*/ 77 h 90"/>
                <a:gd name="T106" fmla="*/ 1 w 132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8"/>
                  </a:moveTo>
                  <a:lnTo>
                    <a:pt x="0" y="80"/>
                  </a:lnTo>
                  <a:lnTo>
                    <a:pt x="86" y="90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4" y="86"/>
                  </a:lnTo>
                  <a:lnTo>
                    <a:pt x="98" y="83"/>
                  </a:lnTo>
                  <a:lnTo>
                    <a:pt x="103" y="80"/>
                  </a:lnTo>
                  <a:lnTo>
                    <a:pt x="107" y="76"/>
                  </a:lnTo>
                  <a:lnTo>
                    <a:pt x="112" y="72"/>
                  </a:lnTo>
                  <a:lnTo>
                    <a:pt x="117" y="67"/>
                  </a:lnTo>
                  <a:lnTo>
                    <a:pt x="121" y="61"/>
                  </a:lnTo>
                  <a:lnTo>
                    <a:pt x="125" y="55"/>
                  </a:lnTo>
                  <a:lnTo>
                    <a:pt x="128" y="48"/>
                  </a:lnTo>
                  <a:lnTo>
                    <a:pt x="131" y="40"/>
                  </a:lnTo>
                  <a:lnTo>
                    <a:pt x="132" y="32"/>
                  </a:lnTo>
                  <a:lnTo>
                    <a:pt x="132" y="2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4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4" y="6"/>
                  </a:lnTo>
                  <a:lnTo>
                    <a:pt x="117" y="12"/>
                  </a:lnTo>
                  <a:lnTo>
                    <a:pt x="118" y="20"/>
                  </a:lnTo>
                  <a:lnTo>
                    <a:pt x="118" y="30"/>
                  </a:lnTo>
                  <a:lnTo>
                    <a:pt x="117" y="40"/>
                  </a:lnTo>
                  <a:lnTo>
                    <a:pt x="114" y="52"/>
                  </a:lnTo>
                  <a:lnTo>
                    <a:pt x="108" y="65"/>
                  </a:lnTo>
                  <a:lnTo>
                    <a:pt x="107" y="66"/>
                  </a:lnTo>
                  <a:lnTo>
                    <a:pt x="106" y="67"/>
                  </a:lnTo>
                  <a:lnTo>
                    <a:pt x="105" y="67"/>
                  </a:lnTo>
                  <a:lnTo>
                    <a:pt x="103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2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84"/>
                  </a:lnTo>
                  <a:lnTo>
                    <a:pt x="3" y="77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3" name="Freeform 210"/>
            <p:cNvSpPr>
              <a:spLocks/>
            </p:cNvSpPr>
            <p:nvPr/>
          </p:nvSpPr>
          <p:spPr bwMode="auto">
            <a:xfrm>
              <a:off x="1186" y="1480"/>
              <a:ext cx="96" cy="32"/>
            </a:xfrm>
            <a:custGeom>
              <a:avLst/>
              <a:gdLst>
                <a:gd name="T0" fmla="*/ 96 w 96"/>
                <a:gd name="T1" fmla="*/ 12 h 32"/>
                <a:gd name="T2" fmla="*/ 1 w 96"/>
                <a:gd name="T3" fmla="*/ 0 h 32"/>
                <a:gd name="T4" fmla="*/ 0 w 96"/>
                <a:gd name="T5" fmla="*/ 12 h 32"/>
                <a:gd name="T6" fmla="*/ 93 w 96"/>
                <a:gd name="T7" fmla="*/ 32 h 32"/>
                <a:gd name="T8" fmla="*/ 96 w 96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2"/>
                <a:gd name="T17" fmla="*/ 96 w 9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2">
                  <a:moveTo>
                    <a:pt x="96" y="1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93" y="32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4" name="Freeform 211"/>
            <p:cNvSpPr>
              <a:spLocks/>
            </p:cNvSpPr>
            <p:nvPr/>
          </p:nvSpPr>
          <p:spPr bwMode="auto">
            <a:xfrm>
              <a:off x="1233" y="1491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5" name="Freeform 212"/>
            <p:cNvSpPr>
              <a:spLocks/>
            </p:cNvSpPr>
            <p:nvPr/>
          </p:nvSpPr>
          <p:spPr bwMode="auto">
            <a:xfrm>
              <a:off x="1191" y="1484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4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6" name="Freeform 213"/>
            <p:cNvSpPr>
              <a:spLocks/>
            </p:cNvSpPr>
            <p:nvPr/>
          </p:nvSpPr>
          <p:spPr bwMode="auto">
            <a:xfrm>
              <a:off x="1123" y="1493"/>
              <a:ext cx="162" cy="55"/>
            </a:xfrm>
            <a:custGeom>
              <a:avLst/>
              <a:gdLst>
                <a:gd name="T0" fmla="*/ 0 w 162"/>
                <a:gd name="T1" fmla="*/ 16 h 55"/>
                <a:gd name="T2" fmla="*/ 0 w 162"/>
                <a:gd name="T3" fmla="*/ 16 h 55"/>
                <a:gd name="T4" fmla="*/ 1 w 162"/>
                <a:gd name="T5" fmla="*/ 16 h 55"/>
                <a:gd name="T6" fmla="*/ 2 w 162"/>
                <a:gd name="T7" fmla="*/ 16 h 55"/>
                <a:gd name="T8" fmla="*/ 4 w 162"/>
                <a:gd name="T9" fmla="*/ 15 h 55"/>
                <a:gd name="T10" fmla="*/ 7 w 162"/>
                <a:gd name="T11" fmla="*/ 15 h 55"/>
                <a:gd name="T12" fmla="*/ 10 w 162"/>
                <a:gd name="T13" fmla="*/ 15 h 55"/>
                <a:gd name="T14" fmla="*/ 14 w 162"/>
                <a:gd name="T15" fmla="*/ 14 h 55"/>
                <a:gd name="T16" fmla="*/ 17 w 162"/>
                <a:gd name="T17" fmla="*/ 13 h 55"/>
                <a:gd name="T18" fmla="*/ 21 w 162"/>
                <a:gd name="T19" fmla="*/ 12 h 55"/>
                <a:gd name="T20" fmla="*/ 24 w 162"/>
                <a:gd name="T21" fmla="*/ 11 h 55"/>
                <a:gd name="T22" fmla="*/ 28 w 162"/>
                <a:gd name="T23" fmla="*/ 9 h 55"/>
                <a:gd name="T24" fmla="*/ 31 w 162"/>
                <a:gd name="T25" fmla="*/ 8 h 55"/>
                <a:gd name="T26" fmla="*/ 35 w 162"/>
                <a:gd name="T27" fmla="*/ 6 h 55"/>
                <a:gd name="T28" fmla="*/ 37 w 162"/>
                <a:gd name="T29" fmla="*/ 5 h 55"/>
                <a:gd name="T30" fmla="*/ 40 w 162"/>
                <a:gd name="T31" fmla="*/ 2 h 55"/>
                <a:gd name="T32" fmla="*/ 43 w 162"/>
                <a:gd name="T33" fmla="*/ 0 h 55"/>
                <a:gd name="T34" fmla="*/ 162 w 162"/>
                <a:gd name="T35" fmla="*/ 28 h 55"/>
                <a:gd name="T36" fmla="*/ 162 w 162"/>
                <a:gd name="T37" fmla="*/ 28 h 55"/>
                <a:gd name="T38" fmla="*/ 161 w 162"/>
                <a:gd name="T39" fmla="*/ 29 h 55"/>
                <a:gd name="T40" fmla="*/ 159 w 162"/>
                <a:gd name="T41" fmla="*/ 30 h 55"/>
                <a:gd name="T42" fmla="*/ 158 w 162"/>
                <a:gd name="T43" fmla="*/ 32 h 55"/>
                <a:gd name="T44" fmla="*/ 157 w 162"/>
                <a:gd name="T45" fmla="*/ 33 h 55"/>
                <a:gd name="T46" fmla="*/ 155 w 162"/>
                <a:gd name="T47" fmla="*/ 35 h 55"/>
                <a:gd name="T48" fmla="*/ 152 w 162"/>
                <a:gd name="T49" fmla="*/ 36 h 55"/>
                <a:gd name="T50" fmla="*/ 150 w 162"/>
                <a:gd name="T51" fmla="*/ 39 h 55"/>
                <a:gd name="T52" fmla="*/ 147 w 162"/>
                <a:gd name="T53" fmla="*/ 41 h 55"/>
                <a:gd name="T54" fmla="*/ 144 w 162"/>
                <a:gd name="T55" fmla="*/ 43 h 55"/>
                <a:gd name="T56" fmla="*/ 141 w 162"/>
                <a:gd name="T57" fmla="*/ 46 h 55"/>
                <a:gd name="T58" fmla="*/ 137 w 162"/>
                <a:gd name="T59" fmla="*/ 48 h 55"/>
                <a:gd name="T60" fmla="*/ 135 w 162"/>
                <a:gd name="T61" fmla="*/ 50 h 55"/>
                <a:gd name="T62" fmla="*/ 131 w 162"/>
                <a:gd name="T63" fmla="*/ 51 h 55"/>
                <a:gd name="T64" fmla="*/ 128 w 162"/>
                <a:gd name="T65" fmla="*/ 53 h 55"/>
                <a:gd name="T66" fmla="*/ 126 w 162"/>
                <a:gd name="T67" fmla="*/ 55 h 55"/>
                <a:gd name="T68" fmla="*/ 0 w 162"/>
                <a:gd name="T69" fmla="*/ 1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5"/>
                <a:gd name="T107" fmla="*/ 162 w 162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5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59" y="30"/>
                  </a:lnTo>
                  <a:lnTo>
                    <a:pt x="158" y="32"/>
                  </a:lnTo>
                  <a:lnTo>
                    <a:pt x="157" y="33"/>
                  </a:lnTo>
                  <a:lnTo>
                    <a:pt x="155" y="35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50"/>
                  </a:lnTo>
                  <a:lnTo>
                    <a:pt x="131" y="51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7" name="Freeform 214"/>
            <p:cNvSpPr>
              <a:spLocks/>
            </p:cNvSpPr>
            <p:nvPr/>
          </p:nvSpPr>
          <p:spPr bwMode="auto">
            <a:xfrm>
              <a:off x="1285" y="1487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8" name="Freeform 215"/>
            <p:cNvSpPr>
              <a:spLocks/>
            </p:cNvSpPr>
            <p:nvPr/>
          </p:nvSpPr>
          <p:spPr bwMode="auto">
            <a:xfrm>
              <a:off x="1134" y="1377"/>
              <a:ext cx="32" cy="123"/>
            </a:xfrm>
            <a:custGeom>
              <a:avLst/>
              <a:gdLst>
                <a:gd name="T0" fmla="*/ 32 w 32"/>
                <a:gd name="T1" fmla="*/ 3 h 123"/>
                <a:gd name="T2" fmla="*/ 32 w 32"/>
                <a:gd name="T3" fmla="*/ 3 h 123"/>
                <a:gd name="T4" fmla="*/ 31 w 32"/>
                <a:gd name="T5" fmla="*/ 3 h 123"/>
                <a:gd name="T6" fmla="*/ 31 w 32"/>
                <a:gd name="T7" fmla="*/ 3 h 123"/>
                <a:gd name="T8" fmla="*/ 29 w 32"/>
                <a:gd name="T9" fmla="*/ 2 h 123"/>
                <a:gd name="T10" fmla="*/ 27 w 32"/>
                <a:gd name="T11" fmla="*/ 2 h 123"/>
                <a:gd name="T12" fmla="*/ 26 w 32"/>
                <a:gd name="T13" fmla="*/ 2 h 123"/>
                <a:gd name="T14" fmla="*/ 24 w 32"/>
                <a:gd name="T15" fmla="*/ 0 h 123"/>
                <a:gd name="T16" fmla="*/ 22 w 32"/>
                <a:gd name="T17" fmla="*/ 0 h 123"/>
                <a:gd name="T18" fmla="*/ 20 w 32"/>
                <a:gd name="T19" fmla="*/ 0 h 123"/>
                <a:gd name="T20" fmla="*/ 18 w 32"/>
                <a:gd name="T21" fmla="*/ 0 h 123"/>
                <a:gd name="T22" fmla="*/ 14 w 32"/>
                <a:gd name="T23" fmla="*/ 0 h 123"/>
                <a:gd name="T24" fmla="*/ 12 w 32"/>
                <a:gd name="T25" fmla="*/ 0 h 123"/>
                <a:gd name="T26" fmla="*/ 10 w 32"/>
                <a:gd name="T27" fmla="*/ 2 h 123"/>
                <a:gd name="T28" fmla="*/ 6 w 32"/>
                <a:gd name="T29" fmla="*/ 3 h 123"/>
                <a:gd name="T30" fmla="*/ 4 w 32"/>
                <a:gd name="T31" fmla="*/ 4 h 123"/>
                <a:gd name="T32" fmla="*/ 0 w 32"/>
                <a:gd name="T33" fmla="*/ 6 h 123"/>
                <a:gd name="T34" fmla="*/ 0 w 32"/>
                <a:gd name="T35" fmla="*/ 123 h 123"/>
                <a:gd name="T36" fmla="*/ 1 w 32"/>
                <a:gd name="T37" fmla="*/ 123 h 123"/>
                <a:gd name="T38" fmla="*/ 1 w 32"/>
                <a:gd name="T39" fmla="*/ 123 h 123"/>
                <a:gd name="T40" fmla="*/ 3 w 32"/>
                <a:gd name="T41" fmla="*/ 123 h 123"/>
                <a:gd name="T42" fmla="*/ 4 w 32"/>
                <a:gd name="T43" fmla="*/ 123 h 123"/>
                <a:gd name="T44" fmla="*/ 5 w 32"/>
                <a:gd name="T45" fmla="*/ 123 h 123"/>
                <a:gd name="T46" fmla="*/ 7 w 32"/>
                <a:gd name="T47" fmla="*/ 122 h 123"/>
                <a:gd name="T48" fmla="*/ 8 w 32"/>
                <a:gd name="T49" fmla="*/ 122 h 123"/>
                <a:gd name="T50" fmla="*/ 11 w 32"/>
                <a:gd name="T51" fmla="*/ 122 h 123"/>
                <a:gd name="T52" fmla="*/ 13 w 32"/>
                <a:gd name="T53" fmla="*/ 121 h 123"/>
                <a:gd name="T54" fmla="*/ 15 w 32"/>
                <a:gd name="T55" fmla="*/ 120 h 123"/>
                <a:gd name="T56" fmla="*/ 18 w 32"/>
                <a:gd name="T57" fmla="*/ 120 h 123"/>
                <a:gd name="T58" fmla="*/ 21 w 32"/>
                <a:gd name="T59" fmla="*/ 118 h 123"/>
                <a:gd name="T60" fmla="*/ 24 w 32"/>
                <a:gd name="T61" fmla="*/ 116 h 123"/>
                <a:gd name="T62" fmla="*/ 26 w 32"/>
                <a:gd name="T63" fmla="*/ 115 h 123"/>
                <a:gd name="T64" fmla="*/ 29 w 32"/>
                <a:gd name="T65" fmla="*/ 114 h 123"/>
                <a:gd name="T66" fmla="*/ 32 w 32"/>
                <a:gd name="T67" fmla="*/ 111 h 123"/>
                <a:gd name="T68" fmla="*/ 32 w 32"/>
                <a:gd name="T69" fmla="*/ 3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3"/>
                <a:gd name="T107" fmla="*/ 32 w 32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3">
                  <a:moveTo>
                    <a:pt x="32" y="3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5" y="123"/>
                  </a:lnTo>
                  <a:lnTo>
                    <a:pt x="7" y="122"/>
                  </a:lnTo>
                  <a:lnTo>
                    <a:pt x="8" y="122"/>
                  </a:lnTo>
                  <a:lnTo>
                    <a:pt x="11" y="122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9" y="114"/>
                  </a:lnTo>
                  <a:lnTo>
                    <a:pt x="32" y="11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29" name="Freeform 216"/>
            <p:cNvSpPr>
              <a:spLocks/>
            </p:cNvSpPr>
            <p:nvPr/>
          </p:nvSpPr>
          <p:spPr bwMode="auto">
            <a:xfrm>
              <a:off x="1135" y="1379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1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2 h 104"/>
                <a:gd name="T42" fmla="*/ 3 w 27"/>
                <a:gd name="T43" fmla="*/ 102 h 104"/>
                <a:gd name="T44" fmla="*/ 4 w 27"/>
                <a:gd name="T45" fmla="*/ 102 h 104"/>
                <a:gd name="T46" fmla="*/ 6 w 27"/>
                <a:gd name="T47" fmla="*/ 102 h 104"/>
                <a:gd name="T48" fmla="*/ 7 w 27"/>
                <a:gd name="T49" fmla="*/ 102 h 104"/>
                <a:gd name="T50" fmla="*/ 10 w 27"/>
                <a:gd name="T51" fmla="*/ 101 h 104"/>
                <a:gd name="T52" fmla="*/ 11 w 27"/>
                <a:gd name="T53" fmla="*/ 101 h 104"/>
                <a:gd name="T54" fmla="*/ 13 w 27"/>
                <a:gd name="T55" fmla="*/ 100 h 104"/>
                <a:gd name="T56" fmla="*/ 16 w 27"/>
                <a:gd name="T57" fmla="*/ 99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6 h 104"/>
                <a:gd name="T64" fmla="*/ 25 w 27"/>
                <a:gd name="T65" fmla="*/ 94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10" y="101"/>
                  </a:lnTo>
                  <a:lnTo>
                    <a:pt x="11" y="101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0" name="Freeform 217"/>
            <p:cNvSpPr>
              <a:spLocks/>
            </p:cNvSpPr>
            <p:nvPr/>
          </p:nvSpPr>
          <p:spPr bwMode="auto">
            <a:xfrm>
              <a:off x="1137" y="1380"/>
              <a:ext cx="22" cy="84"/>
            </a:xfrm>
            <a:custGeom>
              <a:avLst/>
              <a:gdLst>
                <a:gd name="T0" fmla="*/ 22 w 22"/>
                <a:gd name="T1" fmla="*/ 1 h 84"/>
                <a:gd name="T2" fmla="*/ 22 w 22"/>
                <a:gd name="T3" fmla="*/ 1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0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0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3 h 84"/>
                <a:gd name="T48" fmla="*/ 5 w 22"/>
                <a:gd name="T49" fmla="*/ 83 h 84"/>
                <a:gd name="T50" fmla="*/ 7 w 22"/>
                <a:gd name="T51" fmla="*/ 83 h 84"/>
                <a:gd name="T52" fmla="*/ 9 w 22"/>
                <a:gd name="T53" fmla="*/ 81 h 84"/>
                <a:gd name="T54" fmla="*/ 10 w 22"/>
                <a:gd name="T55" fmla="*/ 81 h 84"/>
                <a:gd name="T56" fmla="*/ 12 w 22"/>
                <a:gd name="T57" fmla="*/ 80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1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1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81"/>
                  </a:lnTo>
                  <a:lnTo>
                    <a:pt x="10" y="81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1" name="Freeform 218"/>
            <p:cNvSpPr>
              <a:spLocks/>
            </p:cNvSpPr>
            <p:nvPr/>
          </p:nvSpPr>
          <p:spPr bwMode="auto">
            <a:xfrm>
              <a:off x="1138" y="1380"/>
              <a:ext cx="17" cy="65"/>
            </a:xfrm>
            <a:custGeom>
              <a:avLst/>
              <a:gdLst>
                <a:gd name="T0" fmla="*/ 17 w 17"/>
                <a:gd name="T1" fmla="*/ 2 h 65"/>
                <a:gd name="T2" fmla="*/ 17 w 17"/>
                <a:gd name="T3" fmla="*/ 2 h 65"/>
                <a:gd name="T4" fmla="*/ 16 w 17"/>
                <a:gd name="T5" fmla="*/ 1 h 65"/>
                <a:gd name="T6" fmla="*/ 14 w 17"/>
                <a:gd name="T7" fmla="*/ 1 h 65"/>
                <a:gd name="T8" fmla="*/ 11 w 17"/>
                <a:gd name="T9" fmla="*/ 1 h 65"/>
                <a:gd name="T10" fmla="*/ 9 w 17"/>
                <a:gd name="T11" fmla="*/ 0 h 65"/>
                <a:gd name="T12" fmla="*/ 6 w 17"/>
                <a:gd name="T13" fmla="*/ 1 h 65"/>
                <a:gd name="T14" fmla="*/ 2 w 17"/>
                <a:gd name="T15" fmla="*/ 2 h 65"/>
                <a:gd name="T16" fmla="*/ 0 w 17"/>
                <a:gd name="T17" fmla="*/ 3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5 h 65"/>
                <a:gd name="T26" fmla="*/ 6 w 17"/>
                <a:gd name="T27" fmla="*/ 64 h 65"/>
                <a:gd name="T28" fmla="*/ 8 w 17"/>
                <a:gd name="T29" fmla="*/ 64 h 65"/>
                <a:gd name="T30" fmla="*/ 11 w 17"/>
                <a:gd name="T31" fmla="*/ 63 h 65"/>
                <a:gd name="T32" fmla="*/ 14 w 17"/>
                <a:gd name="T33" fmla="*/ 60 h 65"/>
                <a:gd name="T34" fmla="*/ 17 w 17"/>
                <a:gd name="T35" fmla="*/ 58 h 65"/>
                <a:gd name="T36" fmla="*/ 17 w 1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2"/>
                  </a:move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5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7" y="58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2" name="Freeform 219"/>
            <p:cNvSpPr>
              <a:spLocks/>
            </p:cNvSpPr>
            <p:nvPr/>
          </p:nvSpPr>
          <p:spPr bwMode="auto">
            <a:xfrm>
              <a:off x="1138" y="1381"/>
              <a:ext cx="14" cy="47"/>
            </a:xfrm>
            <a:custGeom>
              <a:avLst/>
              <a:gdLst>
                <a:gd name="T0" fmla="*/ 14 w 14"/>
                <a:gd name="T1" fmla="*/ 1 h 47"/>
                <a:gd name="T2" fmla="*/ 14 w 14"/>
                <a:gd name="T3" fmla="*/ 1 h 47"/>
                <a:gd name="T4" fmla="*/ 13 w 14"/>
                <a:gd name="T5" fmla="*/ 1 h 47"/>
                <a:gd name="T6" fmla="*/ 11 w 14"/>
                <a:gd name="T7" fmla="*/ 1 h 47"/>
                <a:gd name="T8" fmla="*/ 9 w 14"/>
                <a:gd name="T9" fmla="*/ 0 h 47"/>
                <a:gd name="T10" fmla="*/ 8 w 14"/>
                <a:gd name="T11" fmla="*/ 0 h 47"/>
                <a:gd name="T12" fmla="*/ 6 w 14"/>
                <a:gd name="T13" fmla="*/ 1 h 47"/>
                <a:gd name="T14" fmla="*/ 2 w 14"/>
                <a:gd name="T15" fmla="*/ 1 h 47"/>
                <a:gd name="T16" fmla="*/ 0 w 14"/>
                <a:gd name="T17" fmla="*/ 3 h 47"/>
                <a:gd name="T18" fmla="*/ 0 w 14"/>
                <a:gd name="T19" fmla="*/ 47 h 47"/>
                <a:gd name="T20" fmla="*/ 1 w 14"/>
                <a:gd name="T21" fmla="*/ 47 h 47"/>
                <a:gd name="T22" fmla="*/ 1 w 14"/>
                <a:gd name="T23" fmla="*/ 45 h 47"/>
                <a:gd name="T24" fmla="*/ 3 w 14"/>
                <a:gd name="T25" fmla="*/ 45 h 47"/>
                <a:gd name="T26" fmla="*/ 4 w 14"/>
                <a:gd name="T27" fmla="*/ 45 h 47"/>
                <a:gd name="T28" fmla="*/ 7 w 14"/>
                <a:gd name="T29" fmla="*/ 44 h 47"/>
                <a:gd name="T30" fmla="*/ 9 w 14"/>
                <a:gd name="T31" fmla="*/ 44 h 47"/>
                <a:gd name="T32" fmla="*/ 11 w 14"/>
                <a:gd name="T33" fmla="*/ 43 h 47"/>
                <a:gd name="T34" fmla="*/ 14 w 14"/>
                <a:gd name="T35" fmla="*/ 41 h 47"/>
                <a:gd name="T36" fmla="*/ 14 w 14"/>
                <a:gd name="T37" fmla="*/ 1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7"/>
                <a:gd name="T59" fmla="*/ 14 w 14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7">
                  <a:moveTo>
                    <a:pt x="14" y="1"/>
                  </a:move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3" name="Freeform 220"/>
            <p:cNvSpPr>
              <a:spLocks/>
            </p:cNvSpPr>
            <p:nvPr/>
          </p:nvSpPr>
          <p:spPr bwMode="auto">
            <a:xfrm>
              <a:off x="1139" y="1382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0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6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4" name="Freeform 221"/>
            <p:cNvSpPr>
              <a:spLocks/>
            </p:cNvSpPr>
            <p:nvPr/>
          </p:nvSpPr>
          <p:spPr bwMode="auto">
            <a:xfrm>
              <a:off x="1250" y="1459"/>
              <a:ext cx="14" cy="13"/>
            </a:xfrm>
            <a:custGeom>
              <a:avLst/>
              <a:gdLst>
                <a:gd name="T0" fmla="*/ 7 w 14"/>
                <a:gd name="T1" fmla="*/ 13 h 13"/>
                <a:gd name="T2" fmla="*/ 8 w 14"/>
                <a:gd name="T3" fmla="*/ 13 h 13"/>
                <a:gd name="T4" fmla="*/ 9 w 14"/>
                <a:gd name="T5" fmla="*/ 13 h 13"/>
                <a:gd name="T6" fmla="*/ 10 w 14"/>
                <a:gd name="T7" fmla="*/ 12 h 13"/>
                <a:gd name="T8" fmla="*/ 11 w 14"/>
                <a:gd name="T9" fmla="*/ 11 h 13"/>
                <a:gd name="T10" fmla="*/ 13 w 14"/>
                <a:gd name="T11" fmla="*/ 11 h 13"/>
                <a:gd name="T12" fmla="*/ 13 w 14"/>
                <a:gd name="T13" fmla="*/ 9 h 13"/>
                <a:gd name="T14" fmla="*/ 14 w 14"/>
                <a:gd name="T15" fmla="*/ 7 h 13"/>
                <a:gd name="T16" fmla="*/ 14 w 14"/>
                <a:gd name="T17" fmla="*/ 6 h 13"/>
                <a:gd name="T18" fmla="*/ 14 w 14"/>
                <a:gd name="T19" fmla="*/ 5 h 13"/>
                <a:gd name="T20" fmla="*/ 13 w 14"/>
                <a:gd name="T21" fmla="*/ 4 h 13"/>
                <a:gd name="T22" fmla="*/ 13 w 14"/>
                <a:gd name="T23" fmla="*/ 2 h 13"/>
                <a:gd name="T24" fmla="*/ 11 w 14"/>
                <a:gd name="T25" fmla="*/ 1 h 13"/>
                <a:gd name="T26" fmla="*/ 10 w 14"/>
                <a:gd name="T27" fmla="*/ 0 h 13"/>
                <a:gd name="T28" fmla="*/ 9 w 14"/>
                <a:gd name="T29" fmla="*/ 0 h 13"/>
                <a:gd name="T30" fmla="*/ 8 w 14"/>
                <a:gd name="T31" fmla="*/ 0 h 13"/>
                <a:gd name="T32" fmla="*/ 7 w 14"/>
                <a:gd name="T33" fmla="*/ 0 h 13"/>
                <a:gd name="T34" fmla="*/ 6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1 h 13"/>
                <a:gd name="T42" fmla="*/ 1 w 14"/>
                <a:gd name="T43" fmla="*/ 2 h 13"/>
                <a:gd name="T44" fmla="*/ 1 w 14"/>
                <a:gd name="T45" fmla="*/ 4 h 13"/>
                <a:gd name="T46" fmla="*/ 0 w 14"/>
                <a:gd name="T47" fmla="*/ 5 h 13"/>
                <a:gd name="T48" fmla="*/ 0 w 14"/>
                <a:gd name="T49" fmla="*/ 6 h 13"/>
                <a:gd name="T50" fmla="*/ 0 w 14"/>
                <a:gd name="T51" fmla="*/ 7 h 13"/>
                <a:gd name="T52" fmla="*/ 1 w 14"/>
                <a:gd name="T53" fmla="*/ 9 h 13"/>
                <a:gd name="T54" fmla="*/ 1 w 14"/>
                <a:gd name="T55" fmla="*/ 11 h 13"/>
                <a:gd name="T56" fmla="*/ 2 w 14"/>
                <a:gd name="T57" fmla="*/ 11 h 13"/>
                <a:gd name="T58" fmla="*/ 3 w 14"/>
                <a:gd name="T59" fmla="*/ 12 h 13"/>
                <a:gd name="T60" fmla="*/ 4 w 14"/>
                <a:gd name="T61" fmla="*/ 13 h 13"/>
                <a:gd name="T62" fmla="*/ 6 w 14"/>
                <a:gd name="T63" fmla="*/ 13 h 13"/>
                <a:gd name="T64" fmla="*/ 7 w 14"/>
                <a:gd name="T65" fmla="*/ 13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3"/>
                <a:gd name="T101" fmla="*/ 14 w 14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3">
                  <a:moveTo>
                    <a:pt x="7" y="13"/>
                  </a:moveTo>
                  <a:lnTo>
                    <a:pt x="8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5" name="Freeform 222"/>
            <p:cNvSpPr>
              <a:spLocks/>
            </p:cNvSpPr>
            <p:nvPr/>
          </p:nvSpPr>
          <p:spPr bwMode="auto">
            <a:xfrm>
              <a:off x="1209" y="1459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6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1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1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6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6" name="Freeform 223"/>
            <p:cNvSpPr>
              <a:spLocks/>
            </p:cNvSpPr>
            <p:nvPr/>
          </p:nvSpPr>
          <p:spPr bwMode="auto">
            <a:xfrm>
              <a:off x="1221" y="1459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5 w 5"/>
                <a:gd name="T11" fmla="*/ 2 h 7"/>
                <a:gd name="T12" fmla="*/ 5 w 5"/>
                <a:gd name="T13" fmla="*/ 1 h 7"/>
                <a:gd name="T14" fmla="*/ 4 w 5"/>
                <a:gd name="T15" fmla="*/ 0 h 7"/>
                <a:gd name="T16" fmla="*/ 3 w 5"/>
                <a:gd name="T17" fmla="*/ 0 h 7"/>
                <a:gd name="T18" fmla="*/ 2 w 5"/>
                <a:gd name="T19" fmla="*/ 0 h 7"/>
                <a:gd name="T20" fmla="*/ 1 w 5"/>
                <a:gd name="T21" fmla="*/ 1 h 7"/>
                <a:gd name="T22" fmla="*/ 0 w 5"/>
                <a:gd name="T23" fmla="*/ 2 h 7"/>
                <a:gd name="T24" fmla="*/ 0 w 5"/>
                <a:gd name="T25" fmla="*/ 4 h 7"/>
                <a:gd name="T26" fmla="*/ 0 w 5"/>
                <a:gd name="T27" fmla="*/ 5 h 7"/>
                <a:gd name="T28" fmla="*/ 1 w 5"/>
                <a:gd name="T29" fmla="*/ 6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7" name="Freeform 224"/>
            <p:cNvSpPr>
              <a:spLocks/>
            </p:cNvSpPr>
            <p:nvPr/>
          </p:nvSpPr>
          <p:spPr bwMode="auto">
            <a:xfrm>
              <a:off x="1175" y="1367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6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1 h 92"/>
                <a:gd name="T20" fmla="*/ 18 w 19"/>
                <a:gd name="T21" fmla="*/ 89 h 92"/>
                <a:gd name="T22" fmla="*/ 16 w 19"/>
                <a:gd name="T23" fmla="*/ 80 h 92"/>
                <a:gd name="T24" fmla="*/ 15 w 19"/>
                <a:gd name="T25" fmla="*/ 70 h 92"/>
                <a:gd name="T26" fmla="*/ 14 w 19"/>
                <a:gd name="T27" fmla="*/ 56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0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6" y="80"/>
                  </a:lnTo>
                  <a:lnTo>
                    <a:pt x="15" y="70"/>
                  </a:lnTo>
                  <a:lnTo>
                    <a:pt x="14" y="56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8" name="Freeform 225"/>
            <p:cNvSpPr>
              <a:spLocks/>
            </p:cNvSpPr>
            <p:nvPr/>
          </p:nvSpPr>
          <p:spPr bwMode="auto">
            <a:xfrm>
              <a:off x="1273" y="1355"/>
              <a:ext cx="27" cy="103"/>
            </a:xfrm>
            <a:custGeom>
              <a:avLst/>
              <a:gdLst>
                <a:gd name="T0" fmla="*/ 27 w 27"/>
                <a:gd name="T1" fmla="*/ 0 h 103"/>
                <a:gd name="T2" fmla="*/ 26 w 27"/>
                <a:gd name="T3" fmla="*/ 1 h 103"/>
                <a:gd name="T4" fmla="*/ 25 w 27"/>
                <a:gd name="T5" fmla="*/ 4 h 103"/>
                <a:gd name="T6" fmla="*/ 22 w 27"/>
                <a:gd name="T7" fmla="*/ 9 h 103"/>
                <a:gd name="T8" fmla="*/ 20 w 27"/>
                <a:gd name="T9" fmla="*/ 18 h 103"/>
                <a:gd name="T10" fmla="*/ 18 w 27"/>
                <a:gd name="T11" fmla="*/ 32 h 103"/>
                <a:gd name="T12" fmla="*/ 16 w 27"/>
                <a:gd name="T13" fmla="*/ 49 h 103"/>
                <a:gd name="T14" fmla="*/ 18 w 27"/>
                <a:gd name="T15" fmla="*/ 73 h 103"/>
                <a:gd name="T16" fmla="*/ 20 w 27"/>
                <a:gd name="T17" fmla="*/ 103 h 103"/>
                <a:gd name="T18" fmla="*/ 5 w 27"/>
                <a:gd name="T19" fmla="*/ 103 h 103"/>
                <a:gd name="T20" fmla="*/ 5 w 27"/>
                <a:gd name="T21" fmla="*/ 101 h 103"/>
                <a:gd name="T22" fmla="*/ 4 w 27"/>
                <a:gd name="T23" fmla="*/ 91 h 103"/>
                <a:gd name="T24" fmla="*/ 2 w 27"/>
                <a:gd name="T25" fmla="*/ 80 h 103"/>
                <a:gd name="T26" fmla="*/ 1 w 27"/>
                <a:gd name="T27" fmla="*/ 64 h 103"/>
                <a:gd name="T28" fmla="*/ 0 w 27"/>
                <a:gd name="T29" fmla="*/ 47 h 103"/>
                <a:gd name="T30" fmla="*/ 1 w 27"/>
                <a:gd name="T31" fmla="*/ 31 h 103"/>
                <a:gd name="T32" fmla="*/ 4 w 27"/>
                <a:gd name="T33" fmla="*/ 14 h 103"/>
                <a:gd name="T34" fmla="*/ 9 w 27"/>
                <a:gd name="T35" fmla="*/ 0 h 103"/>
                <a:gd name="T36" fmla="*/ 27 w 27"/>
                <a:gd name="T37" fmla="*/ 0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3"/>
                <a:gd name="T59" fmla="*/ 27 w 27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3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3"/>
                  </a:lnTo>
                  <a:lnTo>
                    <a:pt x="20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4" y="91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39" name="Freeform 226"/>
            <p:cNvSpPr>
              <a:spLocks/>
            </p:cNvSpPr>
            <p:nvPr/>
          </p:nvSpPr>
          <p:spPr bwMode="auto">
            <a:xfrm>
              <a:off x="1175" y="1372"/>
              <a:ext cx="18" cy="80"/>
            </a:xfrm>
            <a:custGeom>
              <a:avLst/>
              <a:gdLst>
                <a:gd name="T0" fmla="*/ 6 w 18"/>
                <a:gd name="T1" fmla="*/ 2 h 80"/>
                <a:gd name="T2" fmla="*/ 6 w 18"/>
                <a:gd name="T3" fmla="*/ 3 h 80"/>
                <a:gd name="T4" fmla="*/ 5 w 18"/>
                <a:gd name="T5" fmla="*/ 8 h 80"/>
                <a:gd name="T6" fmla="*/ 2 w 18"/>
                <a:gd name="T7" fmla="*/ 15 h 80"/>
                <a:gd name="T8" fmla="*/ 1 w 18"/>
                <a:gd name="T9" fmla="*/ 24 h 80"/>
                <a:gd name="T10" fmla="*/ 0 w 18"/>
                <a:gd name="T11" fmla="*/ 36 h 80"/>
                <a:gd name="T12" fmla="*/ 1 w 18"/>
                <a:gd name="T13" fmla="*/ 50 h 80"/>
                <a:gd name="T14" fmla="*/ 2 w 18"/>
                <a:gd name="T15" fmla="*/ 65 h 80"/>
                <a:gd name="T16" fmla="*/ 5 w 18"/>
                <a:gd name="T17" fmla="*/ 80 h 80"/>
                <a:gd name="T18" fmla="*/ 16 w 18"/>
                <a:gd name="T19" fmla="*/ 80 h 80"/>
                <a:gd name="T20" fmla="*/ 16 w 18"/>
                <a:gd name="T21" fmla="*/ 78 h 80"/>
                <a:gd name="T22" fmla="*/ 15 w 18"/>
                <a:gd name="T23" fmla="*/ 71 h 80"/>
                <a:gd name="T24" fmla="*/ 14 w 18"/>
                <a:gd name="T25" fmla="*/ 61 h 80"/>
                <a:gd name="T26" fmla="*/ 13 w 18"/>
                <a:gd name="T27" fmla="*/ 50 h 80"/>
                <a:gd name="T28" fmla="*/ 12 w 18"/>
                <a:gd name="T29" fmla="*/ 37 h 80"/>
                <a:gd name="T30" fmla="*/ 12 w 18"/>
                <a:gd name="T31" fmla="*/ 24 h 80"/>
                <a:gd name="T32" fmla="*/ 14 w 18"/>
                <a:gd name="T33" fmla="*/ 11 h 80"/>
                <a:gd name="T34" fmla="*/ 18 w 18"/>
                <a:gd name="T35" fmla="*/ 1 h 80"/>
                <a:gd name="T36" fmla="*/ 18 w 18"/>
                <a:gd name="T37" fmla="*/ 1 h 80"/>
                <a:gd name="T38" fmla="*/ 18 w 18"/>
                <a:gd name="T39" fmla="*/ 1 h 80"/>
                <a:gd name="T40" fmla="*/ 18 w 18"/>
                <a:gd name="T41" fmla="*/ 1 h 80"/>
                <a:gd name="T42" fmla="*/ 16 w 18"/>
                <a:gd name="T43" fmla="*/ 0 h 80"/>
                <a:gd name="T44" fmla="*/ 15 w 18"/>
                <a:gd name="T45" fmla="*/ 0 h 80"/>
                <a:gd name="T46" fmla="*/ 13 w 18"/>
                <a:gd name="T47" fmla="*/ 0 h 80"/>
                <a:gd name="T48" fmla="*/ 9 w 18"/>
                <a:gd name="T49" fmla="*/ 1 h 80"/>
                <a:gd name="T50" fmla="*/ 6 w 18"/>
                <a:gd name="T51" fmla="*/ 2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0"/>
                <a:gd name="T80" fmla="*/ 18 w 18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0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1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0" name="Freeform 227"/>
            <p:cNvSpPr>
              <a:spLocks/>
            </p:cNvSpPr>
            <p:nvPr/>
          </p:nvSpPr>
          <p:spPr bwMode="auto">
            <a:xfrm>
              <a:off x="1176" y="1377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1 h 69"/>
                <a:gd name="T12" fmla="*/ 0 w 14"/>
                <a:gd name="T13" fmla="*/ 42 h 69"/>
                <a:gd name="T14" fmla="*/ 1 w 14"/>
                <a:gd name="T15" fmla="*/ 55 h 69"/>
                <a:gd name="T16" fmla="*/ 4 w 14"/>
                <a:gd name="T17" fmla="*/ 69 h 69"/>
                <a:gd name="T18" fmla="*/ 14 w 14"/>
                <a:gd name="T19" fmla="*/ 68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2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0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0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5"/>
                  </a:lnTo>
                  <a:lnTo>
                    <a:pt x="4" y="69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2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1" name="Freeform 228"/>
            <p:cNvSpPr>
              <a:spLocks/>
            </p:cNvSpPr>
            <p:nvPr/>
          </p:nvSpPr>
          <p:spPr bwMode="auto">
            <a:xfrm>
              <a:off x="1177" y="1383"/>
              <a:ext cx="12" cy="56"/>
            </a:xfrm>
            <a:custGeom>
              <a:avLst/>
              <a:gdLst>
                <a:gd name="T0" fmla="*/ 4 w 12"/>
                <a:gd name="T1" fmla="*/ 1 h 56"/>
                <a:gd name="T2" fmla="*/ 3 w 12"/>
                <a:gd name="T3" fmla="*/ 1 h 56"/>
                <a:gd name="T4" fmla="*/ 3 w 12"/>
                <a:gd name="T5" fmla="*/ 5 h 56"/>
                <a:gd name="T6" fmla="*/ 2 w 12"/>
                <a:gd name="T7" fmla="*/ 11 h 56"/>
                <a:gd name="T8" fmla="*/ 0 w 12"/>
                <a:gd name="T9" fmla="*/ 17 h 56"/>
                <a:gd name="T10" fmla="*/ 0 w 12"/>
                <a:gd name="T11" fmla="*/ 25 h 56"/>
                <a:gd name="T12" fmla="*/ 0 w 12"/>
                <a:gd name="T13" fmla="*/ 35 h 56"/>
                <a:gd name="T14" fmla="*/ 2 w 12"/>
                <a:gd name="T15" fmla="*/ 46 h 56"/>
                <a:gd name="T16" fmla="*/ 3 w 12"/>
                <a:gd name="T17" fmla="*/ 56 h 56"/>
                <a:gd name="T18" fmla="*/ 11 w 12"/>
                <a:gd name="T19" fmla="*/ 56 h 56"/>
                <a:gd name="T20" fmla="*/ 11 w 12"/>
                <a:gd name="T21" fmla="*/ 55 h 56"/>
                <a:gd name="T22" fmla="*/ 10 w 12"/>
                <a:gd name="T23" fmla="*/ 50 h 56"/>
                <a:gd name="T24" fmla="*/ 10 w 12"/>
                <a:gd name="T25" fmla="*/ 43 h 56"/>
                <a:gd name="T26" fmla="*/ 9 w 12"/>
                <a:gd name="T27" fmla="*/ 35 h 56"/>
                <a:gd name="T28" fmla="*/ 7 w 12"/>
                <a:gd name="T29" fmla="*/ 26 h 56"/>
                <a:gd name="T30" fmla="*/ 9 w 12"/>
                <a:gd name="T31" fmla="*/ 17 h 56"/>
                <a:gd name="T32" fmla="*/ 10 w 12"/>
                <a:gd name="T33" fmla="*/ 7 h 56"/>
                <a:gd name="T34" fmla="*/ 12 w 12"/>
                <a:gd name="T35" fmla="*/ 0 h 56"/>
                <a:gd name="T36" fmla="*/ 12 w 12"/>
                <a:gd name="T37" fmla="*/ 0 h 56"/>
                <a:gd name="T38" fmla="*/ 12 w 12"/>
                <a:gd name="T39" fmla="*/ 0 h 56"/>
                <a:gd name="T40" fmla="*/ 12 w 12"/>
                <a:gd name="T41" fmla="*/ 0 h 56"/>
                <a:gd name="T42" fmla="*/ 11 w 12"/>
                <a:gd name="T43" fmla="*/ 0 h 56"/>
                <a:gd name="T44" fmla="*/ 10 w 12"/>
                <a:gd name="T45" fmla="*/ 0 h 56"/>
                <a:gd name="T46" fmla="*/ 9 w 12"/>
                <a:gd name="T47" fmla="*/ 0 h 56"/>
                <a:gd name="T48" fmla="*/ 6 w 12"/>
                <a:gd name="T49" fmla="*/ 0 h 56"/>
                <a:gd name="T50" fmla="*/ 4 w 12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6"/>
                <a:gd name="T80" fmla="*/ 12 w 12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6">
                  <a:moveTo>
                    <a:pt x="4" y="1"/>
                  </a:moveTo>
                  <a:lnTo>
                    <a:pt x="3" y="1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6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2" name="Freeform 229"/>
            <p:cNvSpPr>
              <a:spLocks/>
            </p:cNvSpPr>
            <p:nvPr/>
          </p:nvSpPr>
          <p:spPr bwMode="auto">
            <a:xfrm>
              <a:off x="1177" y="1388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8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6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3 h 45"/>
                <a:gd name="T22" fmla="*/ 9 w 10"/>
                <a:gd name="T23" fmla="*/ 40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0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0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3" name="Freeform 230"/>
            <p:cNvSpPr>
              <a:spLocks/>
            </p:cNvSpPr>
            <p:nvPr/>
          </p:nvSpPr>
          <p:spPr bwMode="auto">
            <a:xfrm>
              <a:off x="1179" y="1394"/>
              <a:ext cx="7" cy="32"/>
            </a:xfrm>
            <a:custGeom>
              <a:avLst/>
              <a:gdLst>
                <a:gd name="T0" fmla="*/ 2 w 7"/>
                <a:gd name="T1" fmla="*/ 1 h 32"/>
                <a:gd name="T2" fmla="*/ 1 w 7"/>
                <a:gd name="T3" fmla="*/ 1 h 32"/>
                <a:gd name="T4" fmla="*/ 1 w 7"/>
                <a:gd name="T5" fmla="*/ 3 h 32"/>
                <a:gd name="T6" fmla="*/ 0 w 7"/>
                <a:gd name="T7" fmla="*/ 6 h 32"/>
                <a:gd name="T8" fmla="*/ 0 w 7"/>
                <a:gd name="T9" fmla="*/ 10 h 32"/>
                <a:gd name="T10" fmla="*/ 0 w 7"/>
                <a:gd name="T11" fmla="*/ 15 h 32"/>
                <a:gd name="T12" fmla="*/ 0 w 7"/>
                <a:gd name="T13" fmla="*/ 20 h 32"/>
                <a:gd name="T14" fmla="*/ 0 w 7"/>
                <a:gd name="T15" fmla="*/ 27 h 32"/>
                <a:gd name="T16" fmla="*/ 1 w 7"/>
                <a:gd name="T17" fmla="*/ 32 h 32"/>
                <a:gd name="T18" fmla="*/ 5 w 7"/>
                <a:gd name="T19" fmla="*/ 32 h 32"/>
                <a:gd name="T20" fmla="*/ 5 w 7"/>
                <a:gd name="T21" fmla="*/ 31 h 32"/>
                <a:gd name="T22" fmla="*/ 5 w 7"/>
                <a:gd name="T23" fmla="*/ 29 h 32"/>
                <a:gd name="T24" fmla="*/ 4 w 7"/>
                <a:gd name="T25" fmla="*/ 25 h 32"/>
                <a:gd name="T26" fmla="*/ 4 w 7"/>
                <a:gd name="T27" fmla="*/ 20 h 32"/>
                <a:gd name="T28" fmla="*/ 4 w 7"/>
                <a:gd name="T29" fmla="*/ 15 h 32"/>
                <a:gd name="T30" fmla="*/ 4 w 7"/>
                <a:gd name="T31" fmla="*/ 9 h 32"/>
                <a:gd name="T32" fmla="*/ 4 w 7"/>
                <a:gd name="T33" fmla="*/ 4 h 32"/>
                <a:gd name="T34" fmla="*/ 7 w 7"/>
                <a:gd name="T35" fmla="*/ 0 h 32"/>
                <a:gd name="T36" fmla="*/ 7 w 7"/>
                <a:gd name="T37" fmla="*/ 0 h 32"/>
                <a:gd name="T38" fmla="*/ 7 w 7"/>
                <a:gd name="T39" fmla="*/ 0 h 32"/>
                <a:gd name="T40" fmla="*/ 5 w 7"/>
                <a:gd name="T41" fmla="*/ 0 h 32"/>
                <a:gd name="T42" fmla="*/ 5 w 7"/>
                <a:gd name="T43" fmla="*/ 0 h 32"/>
                <a:gd name="T44" fmla="*/ 5 w 7"/>
                <a:gd name="T45" fmla="*/ 0 h 32"/>
                <a:gd name="T46" fmla="*/ 4 w 7"/>
                <a:gd name="T47" fmla="*/ 0 h 32"/>
                <a:gd name="T48" fmla="*/ 3 w 7"/>
                <a:gd name="T49" fmla="*/ 0 h 32"/>
                <a:gd name="T50" fmla="*/ 2 w 7"/>
                <a:gd name="T51" fmla="*/ 1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2"/>
                <a:gd name="T80" fmla="*/ 7 w 7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2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4" name="Freeform 231"/>
            <p:cNvSpPr>
              <a:spLocks/>
            </p:cNvSpPr>
            <p:nvPr/>
          </p:nvSpPr>
          <p:spPr bwMode="auto">
            <a:xfrm>
              <a:off x="1274" y="1361"/>
              <a:ext cx="24" cy="90"/>
            </a:xfrm>
            <a:custGeom>
              <a:avLst/>
              <a:gdLst>
                <a:gd name="T0" fmla="*/ 24 w 24"/>
                <a:gd name="T1" fmla="*/ 1 h 90"/>
                <a:gd name="T2" fmla="*/ 22 w 24"/>
                <a:gd name="T3" fmla="*/ 1 h 90"/>
                <a:gd name="T4" fmla="*/ 21 w 24"/>
                <a:gd name="T5" fmla="*/ 3 h 90"/>
                <a:gd name="T6" fmla="*/ 19 w 24"/>
                <a:gd name="T7" fmla="*/ 8 h 90"/>
                <a:gd name="T8" fmla="*/ 17 w 24"/>
                <a:gd name="T9" fmla="*/ 16 h 90"/>
                <a:gd name="T10" fmla="*/ 15 w 24"/>
                <a:gd name="T11" fmla="*/ 28 h 90"/>
                <a:gd name="T12" fmla="*/ 14 w 24"/>
                <a:gd name="T13" fmla="*/ 43 h 90"/>
                <a:gd name="T14" fmla="*/ 15 w 24"/>
                <a:gd name="T15" fmla="*/ 64 h 90"/>
                <a:gd name="T16" fmla="*/ 18 w 24"/>
                <a:gd name="T17" fmla="*/ 90 h 90"/>
                <a:gd name="T18" fmla="*/ 5 w 24"/>
                <a:gd name="T19" fmla="*/ 90 h 90"/>
                <a:gd name="T20" fmla="*/ 4 w 24"/>
                <a:gd name="T21" fmla="*/ 88 h 90"/>
                <a:gd name="T22" fmla="*/ 3 w 24"/>
                <a:gd name="T23" fmla="*/ 81 h 90"/>
                <a:gd name="T24" fmla="*/ 1 w 24"/>
                <a:gd name="T25" fmla="*/ 69 h 90"/>
                <a:gd name="T26" fmla="*/ 0 w 24"/>
                <a:gd name="T27" fmla="*/ 56 h 90"/>
                <a:gd name="T28" fmla="*/ 0 w 24"/>
                <a:gd name="T29" fmla="*/ 41 h 90"/>
                <a:gd name="T30" fmla="*/ 1 w 24"/>
                <a:gd name="T31" fmla="*/ 27 h 90"/>
                <a:gd name="T32" fmla="*/ 4 w 24"/>
                <a:gd name="T33" fmla="*/ 13 h 90"/>
                <a:gd name="T34" fmla="*/ 7 w 24"/>
                <a:gd name="T35" fmla="*/ 0 h 90"/>
                <a:gd name="T36" fmla="*/ 24 w 24"/>
                <a:gd name="T37" fmla="*/ 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0"/>
                <a:gd name="T59" fmla="*/ 24 w 2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0">
                  <a:moveTo>
                    <a:pt x="24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0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5" name="Freeform 232"/>
            <p:cNvSpPr>
              <a:spLocks/>
            </p:cNvSpPr>
            <p:nvPr/>
          </p:nvSpPr>
          <p:spPr bwMode="auto">
            <a:xfrm>
              <a:off x="1275" y="1368"/>
              <a:ext cx="19" cy="76"/>
            </a:xfrm>
            <a:custGeom>
              <a:avLst/>
              <a:gdLst>
                <a:gd name="T0" fmla="*/ 19 w 19"/>
                <a:gd name="T1" fmla="*/ 0 h 76"/>
                <a:gd name="T2" fmla="*/ 19 w 19"/>
                <a:gd name="T3" fmla="*/ 0 h 76"/>
                <a:gd name="T4" fmla="*/ 18 w 19"/>
                <a:gd name="T5" fmla="*/ 2 h 76"/>
                <a:gd name="T6" fmla="*/ 17 w 19"/>
                <a:gd name="T7" fmla="*/ 7 h 76"/>
                <a:gd name="T8" fmla="*/ 14 w 19"/>
                <a:gd name="T9" fmla="*/ 13 h 76"/>
                <a:gd name="T10" fmla="*/ 13 w 19"/>
                <a:gd name="T11" fmla="*/ 22 h 76"/>
                <a:gd name="T12" fmla="*/ 12 w 19"/>
                <a:gd name="T13" fmla="*/ 36 h 76"/>
                <a:gd name="T14" fmla="*/ 13 w 19"/>
                <a:gd name="T15" fmla="*/ 54 h 76"/>
                <a:gd name="T16" fmla="*/ 14 w 19"/>
                <a:gd name="T17" fmla="*/ 76 h 76"/>
                <a:gd name="T18" fmla="*/ 4 w 19"/>
                <a:gd name="T19" fmla="*/ 76 h 76"/>
                <a:gd name="T20" fmla="*/ 4 w 19"/>
                <a:gd name="T21" fmla="*/ 74 h 76"/>
                <a:gd name="T22" fmla="*/ 3 w 19"/>
                <a:gd name="T23" fmla="*/ 68 h 76"/>
                <a:gd name="T24" fmla="*/ 2 w 19"/>
                <a:gd name="T25" fmla="*/ 58 h 76"/>
                <a:gd name="T26" fmla="*/ 0 w 19"/>
                <a:gd name="T27" fmla="*/ 47 h 76"/>
                <a:gd name="T28" fmla="*/ 0 w 19"/>
                <a:gd name="T29" fmla="*/ 35 h 76"/>
                <a:gd name="T30" fmla="*/ 0 w 19"/>
                <a:gd name="T31" fmla="*/ 22 h 76"/>
                <a:gd name="T32" fmla="*/ 3 w 19"/>
                <a:gd name="T33" fmla="*/ 9 h 76"/>
                <a:gd name="T34" fmla="*/ 6 w 19"/>
                <a:gd name="T35" fmla="*/ 0 h 76"/>
                <a:gd name="T36" fmla="*/ 19 w 19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6"/>
                <a:gd name="T59" fmla="*/ 19 w 19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6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2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68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9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6" name="Freeform 233"/>
            <p:cNvSpPr>
              <a:spLocks/>
            </p:cNvSpPr>
            <p:nvPr/>
          </p:nvSpPr>
          <p:spPr bwMode="auto">
            <a:xfrm>
              <a:off x="1277" y="1374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5 w 15"/>
                <a:gd name="T3" fmla="*/ 1 h 63"/>
                <a:gd name="T4" fmla="*/ 14 w 15"/>
                <a:gd name="T5" fmla="*/ 2 h 63"/>
                <a:gd name="T6" fmla="*/ 12 w 15"/>
                <a:gd name="T7" fmla="*/ 6 h 63"/>
                <a:gd name="T8" fmla="*/ 11 w 15"/>
                <a:gd name="T9" fmla="*/ 12 h 63"/>
                <a:gd name="T10" fmla="*/ 10 w 15"/>
                <a:gd name="T11" fmla="*/ 19 h 63"/>
                <a:gd name="T12" fmla="*/ 9 w 15"/>
                <a:gd name="T13" fmla="*/ 30 h 63"/>
                <a:gd name="T14" fmla="*/ 10 w 15"/>
                <a:gd name="T15" fmla="*/ 44 h 63"/>
                <a:gd name="T16" fmla="*/ 11 w 15"/>
                <a:gd name="T17" fmla="*/ 63 h 63"/>
                <a:gd name="T18" fmla="*/ 2 w 15"/>
                <a:gd name="T19" fmla="*/ 63 h 63"/>
                <a:gd name="T20" fmla="*/ 2 w 15"/>
                <a:gd name="T21" fmla="*/ 62 h 63"/>
                <a:gd name="T22" fmla="*/ 1 w 15"/>
                <a:gd name="T23" fmla="*/ 56 h 63"/>
                <a:gd name="T24" fmla="*/ 0 w 15"/>
                <a:gd name="T25" fmla="*/ 49 h 63"/>
                <a:gd name="T26" fmla="*/ 0 w 15"/>
                <a:gd name="T27" fmla="*/ 40 h 63"/>
                <a:gd name="T28" fmla="*/ 0 w 15"/>
                <a:gd name="T29" fmla="*/ 29 h 63"/>
                <a:gd name="T30" fmla="*/ 0 w 15"/>
                <a:gd name="T31" fmla="*/ 19 h 63"/>
                <a:gd name="T32" fmla="*/ 1 w 15"/>
                <a:gd name="T33" fmla="*/ 8 h 63"/>
                <a:gd name="T34" fmla="*/ 4 w 15"/>
                <a:gd name="T35" fmla="*/ 0 h 63"/>
                <a:gd name="T36" fmla="*/ 15 w 15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3"/>
                <a:gd name="T59" fmla="*/ 15 w 15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3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1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7" name="Freeform 234"/>
            <p:cNvSpPr>
              <a:spLocks/>
            </p:cNvSpPr>
            <p:nvPr/>
          </p:nvSpPr>
          <p:spPr bwMode="auto">
            <a:xfrm>
              <a:off x="1277" y="1380"/>
              <a:ext cx="12" cy="50"/>
            </a:xfrm>
            <a:custGeom>
              <a:avLst/>
              <a:gdLst>
                <a:gd name="T0" fmla="*/ 12 w 12"/>
                <a:gd name="T1" fmla="*/ 1 h 50"/>
                <a:gd name="T2" fmla="*/ 12 w 12"/>
                <a:gd name="T3" fmla="*/ 1 h 50"/>
                <a:gd name="T4" fmla="*/ 11 w 12"/>
                <a:gd name="T5" fmla="*/ 2 h 50"/>
                <a:gd name="T6" fmla="*/ 10 w 12"/>
                <a:gd name="T7" fmla="*/ 4 h 50"/>
                <a:gd name="T8" fmla="*/ 9 w 12"/>
                <a:gd name="T9" fmla="*/ 9 h 50"/>
                <a:gd name="T10" fmla="*/ 9 w 12"/>
                <a:gd name="T11" fmla="*/ 15 h 50"/>
                <a:gd name="T12" fmla="*/ 8 w 12"/>
                <a:gd name="T13" fmla="*/ 24 h 50"/>
                <a:gd name="T14" fmla="*/ 8 w 12"/>
                <a:gd name="T15" fmla="*/ 36 h 50"/>
                <a:gd name="T16" fmla="*/ 9 w 12"/>
                <a:gd name="T17" fmla="*/ 50 h 50"/>
                <a:gd name="T18" fmla="*/ 2 w 12"/>
                <a:gd name="T19" fmla="*/ 50 h 50"/>
                <a:gd name="T20" fmla="*/ 2 w 12"/>
                <a:gd name="T21" fmla="*/ 49 h 50"/>
                <a:gd name="T22" fmla="*/ 2 w 12"/>
                <a:gd name="T23" fmla="*/ 45 h 50"/>
                <a:gd name="T24" fmla="*/ 1 w 12"/>
                <a:gd name="T25" fmla="*/ 38 h 50"/>
                <a:gd name="T26" fmla="*/ 1 w 12"/>
                <a:gd name="T27" fmla="*/ 31 h 50"/>
                <a:gd name="T28" fmla="*/ 0 w 12"/>
                <a:gd name="T29" fmla="*/ 23 h 50"/>
                <a:gd name="T30" fmla="*/ 1 w 12"/>
                <a:gd name="T31" fmla="*/ 15 h 50"/>
                <a:gd name="T32" fmla="*/ 2 w 12"/>
                <a:gd name="T33" fmla="*/ 7 h 50"/>
                <a:gd name="T34" fmla="*/ 4 w 12"/>
                <a:gd name="T35" fmla="*/ 0 h 50"/>
                <a:gd name="T36" fmla="*/ 12 w 1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0"/>
                <a:gd name="T59" fmla="*/ 12 w 1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0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5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8" name="Freeform 235"/>
            <p:cNvSpPr>
              <a:spLocks/>
            </p:cNvSpPr>
            <p:nvPr/>
          </p:nvSpPr>
          <p:spPr bwMode="auto">
            <a:xfrm>
              <a:off x="1278" y="1387"/>
              <a:ext cx="9" cy="36"/>
            </a:xfrm>
            <a:custGeom>
              <a:avLst/>
              <a:gdLst>
                <a:gd name="T0" fmla="*/ 9 w 9"/>
                <a:gd name="T1" fmla="*/ 0 h 36"/>
                <a:gd name="T2" fmla="*/ 9 w 9"/>
                <a:gd name="T3" fmla="*/ 0 h 36"/>
                <a:gd name="T4" fmla="*/ 8 w 9"/>
                <a:gd name="T5" fmla="*/ 1 h 36"/>
                <a:gd name="T6" fmla="*/ 8 w 9"/>
                <a:gd name="T7" fmla="*/ 3 h 36"/>
                <a:gd name="T8" fmla="*/ 7 w 9"/>
                <a:gd name="T9" fmla="*/ 6 h 36"/>
                <a:gd name="T10" fmla="*/ 6 w 9"/>
                <a:gd name="T11" fmla="*/ 10 h 36"/>
                <a:gd name="T12" fmla="*/ 6 w 9"/>
                <a:gd name="T13" fmla="*/ 17 h 36"/>
                <a:gd name="T14" fmla="*/ 6 w 9"/>
                <a:gd name="T15" fmla="*/ 25 h 36"/>
                <a:gd name="T16" fmla="*/ 7 w 9"/>
                <a:gd name="T17" fmla="*/ 36 h 36"/>
                <a:gd name="T18" fmla="*/ 2 w 9"/>
                <a:gd name="T19" fmla="*/ 36 h 36"/>
                <a:gd name="T20" fmla="*/ 1 w 9"/>
                <a:gd name="T21" fmla="*/ 36 h 36"/>
                <a:gd name="T22" fmla="*/ 1 w 9"/>
                <a:gd name="T23" fmla="*/ 32 h 36"/>
                <a:gd name="T24" fmla="*/ 1 w 9"/>
                <a:gd name="T25" fmla="*/ 28 h 36"/>
                <a:gd name="T26" fmla="*/ 0 w 9"/>
                <a:gd name="T27" fmla="*/ 22 h 36"/>
                <a:gd name="T28" fmla="*/ 0 w 9"/>
                <a:gd name="T29" fmla="*/ 16 h 36"/>
                <a:gd name="T30" fmla="*/ 0 w 9"/>
                <a:gd name="T31" fmla="*/ 10 h 36"/>
                <a:gd name="T32" fmla="*/ 1 w 9"/>
                <a:gd name="T33" fmla="*/ 4 h 36"/>
                <a:gd name="T34" fmla="*/ 3 w 9"/>
                <a:gd name="T35" fmla="*/ 0 h 36"/>
                <a:gd name="T36" fmla="*/ 9 w 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6"/>
                <a:gd name="T59" fmla="*/ 9 w 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6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49" name="Rectangle 236"/>
            <p:cNvSpPr>
              <a:spLocks noChangeArrowheads="1"/>
            </p:cNvSpPr>
            <p:nvPr/>
          </p:nvSpPr>
          <p:spPr bwMode="auto">
            <a:xfrm>
              <a:off x="1155" y="1377"/>
              <a:ext cx="4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0" name="Freeform 237"/>
            <p:cNvSpPr>
              <a:spLocks/>
            </p:cNvSpPr>
            <p:nvPr/>
          </p:nvSpPr>
          <p:spPr bwMode="auto">
            <a:xfrm>
              <a:off x="1197" y="1375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0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4 h 55"/>
                <a:gd name="T20" fmla="*/ 3 w 46"/>
                <a:gd name="T21" fmla="*/ 53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2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4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1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0 h 55"/>
                <a:gd name="T82" fmla="*/ 28 w 46"/>
                <a:gd name="T83" fmla="*/ 0 h 55"/>
                <a:gd name="T84" fmla="*/ 26 w 46"/>
                <a:gd name="T85" fmla="*/ 0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1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1" name="Freeform 238"/>
            <p:cNvSpPr>
              <a:spLocks/>
            </p:cNvSpPr>
            <p:nvPr/>
          </p:nvSpPr>
          <p:spPr bwMode="auto">
            <a:xfrm>
              <a:off x="1133" y="1416"/>
              <a:ext cx="37" cy="9"/>
            </a:xfrm>
            <a:custGeom>
              <a:avLst/>
              <a:gdLst>
                <a:gd name="T0" fmla="*/ 0 w 37"/>
                <a:gd name="T1" fmla="*/ 6 h 9"/>
                <a:gd name="T2" fmla="*/ 0 w 37"/>
                <a:gd name="T3" fmla="*/ 6 h 9"/>
                <a:gd name="T4" fmla="*/ 0 w 37"/>
                <a:gd name="T5" fmla="*/ 6 h 9"/>
                <a:gd name="T6" fmla="*/ 1 w 37"/>
                <a:gd name="T7" fmla="*/ 5 h 9"/>
                <a:gd name="T8" fmla="*/ 1 w 37"/>
                <a:gd name="T9" fmla="*/ 5 h 9"/>
                <a:gd name="T10" fmla="*/ 2 w 37"/>
                <a:gd name="T11" fmla="*/ 3 h 9"/>
                <a:gd name="T12" fmla="*/ 4 w 37"/>
                <a:gd name="T13" fmla="*/ 2 h 9"/>
                <a:gd name="T14" fmla="*/ 5 w 37"/>
                <a:gd name="T15" fmla="*/ 2 h 9"/>
                <a:gd name="T16" fmla="*/ 7 w 37"/>
                <a:gd name="T17" fmla="*/ 1 h 9"/>
                <a:gd name="T18" fmla="*/ 9 w 37"/>
                <a:gd name="T19" fmla="*/ 0 h 9"/>
                <a:gd name="T20" fmla="*/ 12 w 37"/>
                <a:gd name="T21" fmla="*/ 0 h 9"/>
                <a:gd name="T22" fmla="*/ 15 w 37"/>
                <a:gd name="T23" fmla="*/ 0 h 9"/>
                <a:gd name="T24" fmla="*/ 19 w 37"/>
                <a:gd name="T25" fmla="*/ 0 h 9"/>
                <a:gd name="T26" fmla="*/ 22 w 37"/>
                <a:gd name="T27" fmla="*/ 0 h 9"/>
                <a:gd name="T28" fmla="*/ 27 w 37"/>
                <a:gd name="T29" fmla="*/ 1 h 9"/>
                <a:gd name="T30" fmla="*/ 32 w 37"/>
                <a:gd name="T31" fmla="*/ 1 h 9"/>
                <a:gd name="T32" fmla="*/ 37 w 37"/>
                <a:gd name="T33" fmla="*/ 3 h 9"/>
                <a:gd name="T34" fmla="*/ 37 w 37"/>
                <a:gd name="T35" fmla="*/ 6 h 9"/>
                <a:gd name="T36" fmla="*/ 36 w 37"/>
                <a:gd name="T37" fmla="*/ 6 h 9"/>
                <a:gd name="T38" fmla="*/ 36 w 37"/>
                <a:gd name="T39" fmla="*/ 5 h 9"/>
                <a:gd name="T40" fmla="*/ 34 w 37"/>
                <a:gd name="T41" fmla="*/ 5 h 9"/>
                <a:gd name="T42" fmla="*/ 33 w 37"/>
                <a:gd name="T43" fmla="*/ 5 h 9"/>
                <a:gd name="T44" fmla="*/ 30 w 37"/>
                <a:gd name="T45" fmla="*/ 3 h 9"/>
                <a:gd name="T46" fmla="*/ 28 w 37"/>
                <a:gd name="T47" fmla="*/ 3 h 9"/>
                <a:gd name="T48" fmla="*/ 25 w 37"/>
                <a:gd name="T49" fmla="*/ 2 h 9"/>
                <a:gd name="T50" fmla="*/ 22 w 37"/>
                <a:gd name="T51" fmla="*/ 2 h 9"/>
                <a:gd name="T52" fmla="*/ 19 w 37"/>
                <a:gd name="T53" fmla="*/ 2 h 9"/>
                <a:gd name="T54" fmla="*/ 15 w 37"/>
                <a:gd name="T55" fmla="*/ 2 h 9"/>
                <a:gd name="T56" fmla="*/ 13 w 37"/>
                <a:gd name="T57" fmla="*/ 2 h 9"/>
                <a:gd name="T58" fmla="*/ 9 w 37"/>
                <a:gd name="T59" fmla="*/ 3 h 9"/>
                <a:gd name="T60" fmla="*/ 7 w 37"/>
                <a:gd name="T61" fmla="*/ 5 h 9"/>
                <a:gd name="T62" fmla="*/ 5 w 37"/>
                <a:gd name="T63" fmla="*/ 6 h 9"/>
                <a:gd name="T64" fmla="*/ 2 w 37"/>
                <a:gd name="T65" fmla="*/ 7 h 9"/>
                <a:gd name="T66" fmla="*/ 0 w 37"/>
                <a:gd name="T67" fmla="*/ 9 h 9"/>
                <a:gd name="T68" fmla="*/ 0 w 37"/>
                <a:gd name="T69" fmla="*/ 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9"/>
                <a:gd name="T107" fmla="*/ 37 w 37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9">
                  <a:moveTo>
                    <a:pt x="0" y="6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2" name="Freeform 239"/>
            <p:cNvSpPr>
              <a:spLocks/>
            </p:cNvSpPr>
            <p:nvPr/>
          </p:nvSpPr>
          <p:spPr bwMode="auto">
            <a:xfrm>
              <a:off x="1133" y="1391"/>
              <a:ext cx="37" cy="11"/>
            </a:xfrm>
            <a:custGeom>
              <a:avLst/>
              <a:gdLst>
                <a:gd name="T0" fmla="*/ 0 w 37"/>
                <a:gd name="T1" fmla="*/ 6 h 11"/>
                <a:gd name="T2" fmla="*/ 0 w 37"/>
                <a:gd name="T3" fmla="*/ 6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5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4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3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6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3" name="Freeform 240"/>
            <p:cNvSpPr>
              <a:spLocks/>
            </p:cNvSpPr>
            <p:nvPr/>
          </p:nvSpPr>
          <p:spPr bwMode="auto">
            <a:xfrm>
              <a:off x="1168" y="1380"/>
              <a:ext cx="61" cy="11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08 h 112"/>
                <a:gd name="T4" fmla="*/ 19 w 61"/>
                <a:gd name="T5" fmla="*/ 112 h 112"/>
                <a:gd name="T6" fmla="*/ 18 w 61"/>
                <a:gd name="T7" fmla="*/ 98 h 112"/>
                <a:gd name="T8" fmla="*/ 61 w 61"/>
                <a:gd name="T9" fmla="*/ 104 h 112"/>
                <a:gd name="T10" fmla="*/ 61 w 61"/>
                <a:gd name="T11" fmla="*/ 98 h 112"/>
                <a:gd name="T12" fmla="*/ 30 w 61"/>
                <a:gd name="T13" fmla="*/ 94 h 112"/>
                <a:gd name="T14" fmla="*/ 29 w 61"/>
                <a:gd name="T15" fmla="*/ 81 h 112"/>
                <a:gd name="T16" fmla="*/ 9 w 61"/>
                <a:gd name="T17" fmla="*/ 81 h 112"/>
                <a:gd name="T18" fmla="*/ 8 w 61"/>
                <a:gd name="T19" fmla="*/ 80 h 112"/>
                <a:gd name="T20" fmla="*/ 7 w 61"/>
                <a:gd name="T21" fmla="*/ 76 h 112"/>
                <a:gd name="T22" fmla="*/ 6 w 61"/>
                <a:gd name="T23" fmla="*/ 69 h 112"/>
                <a:gd name="T24" fmla="*/ 4 w 61"/>
                <a:gd name="T25" fmla="*/ 58 h 112"/>
                <a:gd name="T26" fmla="*/ 2 w 61"/>
                <a:gd name="T27" fmla="*/ 46 h 112"/>
                <a:gd name="T28" fmla="*/ 1 w 61"/>
                <a:gd name="T29" fmla="*/ 34 h 112"/>
                <a:gd name="T30" fmla="*/ 2 w 61"/>
                <a:gd name="T31" fmla="*/ 18 h 112"/>
                <a:gd name="T32" fmla="*/ 6 w 61"/>
                <a:gd name="T33" fmla="*/ 3 h 112"/>
                <a:gd name="T34" fmla="*/ 0 w 61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2"/>
                <a:gd name="T56" fmla="*/ 61 w 61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2">
                  <a:moveTo>
                    <a:pt x="0" y="0"/>
                  </a:moveTo>
                  <a:lnTo>
                    <a:pt x="0" y="108"/>
                  </a:lnTo>
                  <a:lnTo>
                    <a:pt x="19" y="112"/>
                  </a:lnTo>
                  <a:lnTo>
                    <a:pt x="18" y="98"/>
                  </a:lnTo>
                  <a:lnTo>
                    <a:pt x="61" y="104"/>
                  </a:lnTo>
                  <a:lnTo>
                    <a:pt x="61" y="98"/>
                  </a:lnTo>
                  <a:lnTo>
                    <a:pt x="30" y="94"/>
                  </a:lnTo>
                  <a:lnTo>
                    <a:pt x="29" y="81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8"/>
                  </a:lnTo>
                  <a:lnTo>
                    <a:pt x="2" y="46"/>
                  </a:lnTo>
                  <a:lnTo>
                    <a:pt x="1" y="34"/>
                  </a:lnTo>
                  <a:lnTo>
                    <a:pt x="2" y="1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4" name="Freeform 241"/>
            <p:cNvSpPr>
              <a:spLocks/>
            </p:cNvSpPr>
            <p:nvPr/>
          </p:nvSpPr>
          <p:spPr bwMode="auto">
            <a:xfrm>
              <a:off x="1198" y="1354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0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3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5" name="Freeform 242"/>
            <p:cNvSpPr>
              <a:spLocks/>
            </p:cNvSpPr>
            <p:nvPr/>
          </p:nvSpPr>
          <p:spPr bwMode="auto">
            <a:xfrm>
              <a:off x="1153" y="1494"/>
              <a:ext cx="132" cy="45"/>
            </a:xfrm>
            <a:custGeom>
              <a:avLst/>
              <a:gdLst>
                <a:gd name="T0" fmla="*/ 55 w 132"/>
                <a:gd name="T1" fmla="*/ 43 h 45"/>
                <a:gd name="T2" fmla="*/ 56 w 132"/>
                <a:gd name="T3" fmla="*/ 43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6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2 h 45"/>
                <a:gd name="T26" fmla="*/ 80 w 132"/>
                <a:gd name="T27" fmla="*/ 29 h 45"/>
                <a:gd name="T28" fmla="*/ 82 w 132"/>
                <a:gd name="T29" fmla="*/ 28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29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5 h 45"/>
                <a:gd name="T64" fmla="*/ 76 w 132"/>
                <a:gd name="T65" fmla="*/ 36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3 h 45"/>
                <a:gd name="T74" fmla="*/ 57 w 132"/>
                <a:gd name="T75" fmla="*/ 45 h 45"/>
                <a:gd name="T76" fmla="*/ 55 w 132"/>
                <a:gd name="T77" fmla="*/ 43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3"/>
                  </a:moveTo>
                  <a:lnTo>
                    <a:pt x="56" y="43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6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7" y="45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6" name="Freeform 243"/>
            <p:cNvSpPr>
              <a:spLocks/>
            </p:cNvSpPr>
            <p:nvPr/>
          </p:nvSpPr>
          <p:spPr bwMode="auto">
            <a:xfrm>
              <a:off x="1125" y="1506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7" name="Freeform 244"/>
            <p:cNvSpPr>
              <a:spLocks/>
            </p:cNvSpPr>
            <p:nvPr/>
          </p:nvSpPr>
          <p:spPr bwMode="auto">
            <a:xfrm>
              <a:off x="1148" y="1501"/>
              <a:ext cx="132" cy="35"/>
            </a:xfrm>
            <a:custGeom>
              <a:avLst/>
              <a:gdLst>
                <a:gd name="T0" fmla="*/ 0 w 132"/>
                <a:gd name="T1" fmla="*/ 0 h 35"/>
                <a:gd name="T2" fmla="*/ 130 w 132"/>
                <a:gd name="T3" fmla="*/ 35 h 35"/>
                <a:gd name="T4" fmla="*/ 132 w 132"/>
                <a:gd name="T5" fmla="*/ 35 h 35"/>
                <a:gd name="T6" fmla="*/ 4 w 132"/>
                <a:gd name="T7" fmla="*/ 0 h 35"/>
                <a:gd name="T8" fmla="*/ 0 w 132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5"/>
                <a:gd name="T17" fmla="*/ 132 w 1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5">
                  <a:moveTo>
                    <a:pt x="0" y="0"/>
                  </a:moveTo>
                  <a:lnTo>
                    <a:pt x="130" y="35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8" name="Freeform 245"/>
            <p:cNvSpPr>
              <a:spLocks/>
            </p:cNvSpPr>
            <p:nvPr/>
          </p:nvSpPr>
          <p:spPr bwMode="auto">
            <a:xfrm>
              <a:off x="1138" y="1502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0 w 133"/>
                <a:gd name="T3" fmla="*/ 39 h 39"/>
                <a:gd name="T4" fmla="*/ 133 w 133"/>
                <a:gd name="T5" fmla="*/ 39 h 39"/>
                <a:gd name="T6" fmla="*/ 3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0" y="39"/>
                  </a:lnTo>
                  <a:lnTo>
                    <a:pt x="133" y="39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59" name="Freeform 246"/>
            <p:cNvSpPr>
              <a:spLocks/>
            </p:cNvSpPr>
            <p:nvPr/>
          </p:nvSpPr>
          <p:spPr bwMode="auto">
            <a:xfrm>
              <a:off x="1107" y="1040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3 w 249"/>
                <a:gd name="T5" fmla="*/ 14 h 209"/>
                <a:gd name="T6" fmla="*/ 75 w 249"/>
                <a:gd name="T7" fmla="*/ 13 h 209"/>
                <a:gd name="T8" fmla="*/ 79 w 249"/>
                <a:gd name="T9" fmla="*/ 11 h 209"/>
                <a:gd name="T10" fmla="*/ 83 w 249"/>
                <a:gd name="T11" fmla="*/ 10 h 209"/>
                <a:gd name="T12" fmla="*/ 88 w 249"/>
                <a:gd name="T13" fmla="*/ 9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4 h 209"/>
                <a:gd name="T20" fmla="*/ 121 w 249"/>
                <a:gd name="T21" fmla="*/ 3 h 209"/>
                <a:gd name="T22" fmla="*/ 132 w 249"/>
                <a:gd name="T23" fmla="*/ 2 h 209"/>
                <a:gd name="T24" fmla="*/ 144 w 249"/>
                <a:gd name="T25" fmla="*/ 1 h 209"/>
                <a:gd name="T26" fmla="*/ 157 w 249"/>
                <a:gd name="T27" fmla="*/ 0 h 209"/>
                <a:gd name="T28" fmla="*/ 170 w 249"/>
                <a:gd name="T29" fmla="*/ 0 h 209"/>
                <a:gd name="T30" fmla="*/ 185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39 h 209"/>
                <a:gd name="T42" fmla="*/ 226 w 249"/>
                <a:gd name="T43" fmla="*/ 50 h 209"/>
                <a:gd name="T44" fmla="*/ 240 w 249"/>
                <a:gd name="T45" fmla="*/ 117 h 209"/>
                <a:gd name="T46" fmla="*/ 247 w 249"/>
                <a:gd name="T47" fmla="*/ 145 h 209"/>
                <a:gd name="T48" fmla="*/ 247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0 h 209"/>
                <a:gd name="T56" fmla="*/ 0 w 249"/>
                <a:gd name="T57" fmla="*/ 163 h 209"/>
                <a:gd name="T58" fmla="*/ 25 w 249"/>
                <a:gd name="T59" fmla="*/ 150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5 h 209"/>
                <a:gd name="T66" fmla="*/ 32 w 249"/>
                <a:gd name="T67" fmla="*/ 24 h 209"/>
                <a:gd name="T68" fmla="*/ 37 w 249"/>
                <a:gd name="T69" fmla="*/ 23 h 209"/>
                <a:gd name="T70" fmla="*/ 42 w 249"/>
                <a:gd name="T71" fmla="*/ 22 h 209"/>
                <a:gd name="T72" fmla="*/ 49 w 249"/>
                <a:gd name="T73" fmla="*/ 22 h 209"/>
                <a:gd name="T74" fmla="*/ 58 w 249"/>
                <a:gd name="T75" fmla="*/ 23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10"/>
                  </a:lnTo>
                  <a:lnTo>
                    <a:pt x="86" y="10"/>
                  </a:lnTo>
                  <a:lnTo>
                    <a:pt x="88" y="9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4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3" y="31"/>
                  </a:lnTo>
                  <a:lnTo>
                    <a:pt x="216" y="34"/>
                  </a:lnTo>
                  <a:lnTo>
                    <a:pt x="220" y="36"/>
                  </a:lnTo>
                  <a:lnTo>
                    <a:pt x="222" y="39"/>
                  </a:lnTo>
                  <a:lnTo>
                    <a:pt x="224" y="44"/>
                  </a:lnTo>
                  <a:lnTo>
                    <a:pt x="226" y="50"/>
                  </a:lnTo>
                  <a:lnTo>
                    <a:pt x="245" y="69"/>
                  </a:lnTo>
                  <a:lnTo>
                    <a:pt x="240" y="117"/>
                  </a:lnTo>
                  <a:lnTo>
                    <a:pt x="208" y="133"/>
                  </a:lnTo>
                  <a:lnTo>
                    <a:pt x="247" y="145"/>
                  </a:lnTo>
                  <a:lnTo>
                    <a:pt x="247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9" y="155"/>
                  </a:lnTo>
                  <a:lnTo>
                    <a:pt x="248" y="160"/>
                  </a:lnTo>
                  <a:lnTo>
                    <a:pt x="247" y="164"/>
                  </a:lnTo>
                  <a:lnTo>
                    <a:pt x="244" y="170"/>
                  </a:lnTo>
                  <a:lnTo>
                    <a:pt x="144" y="209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25" y="15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1" y="2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0" name="Freeform 247"/>
            <p:cNvSpPr>
              <a:spLocks/>
            </p:cNvSpPr>
            <p:nvPr/>
          </p:nvSpPr>
          <p:spPr bwMode="auto">
            <a:xfrm>
              <a:off x="1194" y="1055"/>
              <a:ext cx="79" cy="91"/>
            </a:xfrm>
            <a:custGeom>
              <a:avLst/>
              <a:gdLst>
                <a:gd name="T0" fmla="*/ 78 w 79"/>
                <a:gd name="T1" fmla="*/ 3 h 91"/>
                <a:gd name="T2" fmla="*/ 78 w 79"/>
                <a:gd name="T3" fmla="*/ 3 h 91"/>
                <a:gd name="T4" fmla="*/ 77 w 79"/>
                <a:gd name="T5" fmla="*/ 3 h 91"/>
                <a:gd name="T6" fmla="*/ 74 w 79"/>
                <a:gd name="T7" fmla="*/ 2 h 91"/>
                <a:gd name="T8" fmla="*/ 72 w 79"/>
                <a:gd name="T9" fmla="*/ 2 h 91"/>
                <a:gd name="T10" fmla="*/ 69 w 79"/>
                <a:gd name="T11" fmla="*/ 1 h 91"/>
                <a:gd name="T12" fmla="*/ 65 w 79"/>
                <a:gd name="T13" fmla="*/ 1 h 91"/>
                <a:gd name="T14" fmla="*/ 60 w 79"/>
                <a:gd name="T15" fmla="*/ 1 h 91"/>
                <a:gd name="T16" fmla="*/ 56 w 79"/>
                <a:gd name="T17" fmla="*/ 0 h 91"/>
                <a:gd name="T18" fmla="*/ 50 w 79"/>
                <a:gd name="T19" fmla="*/ 0 h 91"/>
                <a:gd name="T20" fmla="*/ 44 w 79"/>
                <a:gd name="T21" fmla="*/ 1 h 91"/>
                <a:gd name="T22" fmla="*/ 38 w 79"/>
                <a:gd name="T23" fmla="*/ 1 h 91"/>
                <a:gd name="T24" fmla="*/ 31 w 79"/>
                <a:gd name="T25" fmla="*/ 2 h 91"/>
                <a:gd name="T26" fmla="*/ 25 w 79"/>
                <a:gd name="T27" fmla="*/ 3 h 91"/>
                <a:gd name="T28" fmla="*/ 18 w 79"/>
                <a:gd name="T29" fmla="*/ 6 h 91"/>
                <a:gd name="T30" fmla="*/ 11 w 79"/>
                <a:gd name="T31" fmla="*/ 8 h 91"/>
                <a:gd name="T32" fmla="*/ 4 w 79"/>
                <a:gd name="T33" fmla="*/ 12 h 91"/>
                <a:gd name="T34" fmla="*/ 4 w 79"/>
                <a:gd name="T35" fmla="*/ 13 h 91"/>
                <a:gd name="T36" fmla="*/ 3 w 79"/>
                <a:gd name="T37" fmla="*/ 17 h 91"/>
                <a:gd name="T38" fmla="*/ 1 w 79"/>
                <a:gd name="T39" fmla="*/ 26 h 91"/>
                <a:gd name="T40" fmla="*/ 0 w 79"/>
                <a:gd name="T41" fmla="*/ 35 h 91"/>
                <a:gd name="T42" fmla="*/ 0 w 79"/>
                <a:gd name="T43" fmla="*/ 47 h 91"/>
                <a:gd name="T44" fmla="*/ 0 w 79"/>
                <a:gd name="T45" fmla="*/ 61 h 91"/>
                <a:gd name="T46" fmla="*/ 2 w 79"/>
                <a:gd name="T47" fmla="*/ 75 h 91"/>
                <a:gd name="T48" fmla="*/ 6 w 79"/>
                <a:gd name="T49" fmla="*/ 89 h 91"/>
                <a:gd name="T50" fmla="*/ 7 w 79"/>
                <a:gd name="T51" fmla="*/ 89 h 91"/>
                <a:gd name="T52" fmla="*/ 8 w 79"/>
                <a:gd name="T53" fmla="*/ 89 h 91"/>
                <a:gd name="T54" fmla="*/ 9 w 79"/>
                <a:gd name="T55" fmla="*/ 89 h 91"/>
                <a:gd name="T56" fmla="*/ 11 w 79"/>
                <a:gd name="T57" fmla="*/ 89 h 91"/>
                <a:gd name="T58" fmla="*/ 15 w 79"/>
                <a:gd name="T59" fmla="*/ 88 h 91"/>
                <a:gd name="T60" fmla="*/ 18 w 79"/>
                <a:gd name="T61" fmla="*/ 88 h 91"/>
                <a:gd name="T62" fmla="*/ 22 w 79"/>
                <a:gd name="T63" fmla="*/ 88 h 91"/>
                <a:gd name="T64" fmla="*/ 27 w 79"/>
                <a:gd name="T65" fmla="*/ 88 h 91"/>
                <a:gd name="T66" fmla="*/ 32 w 79"/>
                <a:gd name="T67" fmla="*/ 88 h 91"/>
                <a:gd name="T68" fmla="*/ 38 w 79"/>
                <a:gd name="T69" fmla="*/ 88 h 91"/>
                <a:gd name="T70" fmla="*/ 44 w 79"/>
                <a:gd name="T71" fmla="*/ 88 h 91"/>
                <a:gd name="T72" fmla="*/ 50 w 79"/>
                <a:gd name="T73" fmla="*/ 88 h 91"/>
                <a:gd name="T74" fmla="*/ 57 w 79"/>
                <a:gd name="T75" fmla="*/ 89 h 91"/>
                <a:gd name="T76" fmla="*/ 64 w 79"/>
                <a:gd name="T77" fmla="*/ 89 h 91"/>
                <a:gd name="T78" fmla="*/ 71 w 79"/>
                <a:gd name="T79" fmla="*/ 90 h 91"/>
                <a:gd name="T80" fmla="*/ 79 w 79"/>
                <a:gd name="T81" fmla="*/ 91 h 91"/>
                <a:gd name="T82" fmla="*/ 79 w 79"/>
                <a:gd name="T83" fmla="*/ 89 h 91"/>
                <a:gd name="T84" fmla="*/ 78 w 79"/>
                <a:gd name="T85" fmla="*/ 82 h 91"/>
                <a:gd name="T86" fmla="*/ 77 w 79"/>
                <a:gd name="T87" fmla="*/ 70 h 91"/>
                <a:gd name="T88" fmla="*/ 76 w 79"/>
                <a:gd name="T89" fmla="*/ 57 h 91"/>
                <a:gd name="T90" fmla="*/ 76 w 79"/>
                <a:gd name="T91" fmla="*/ 43 h 91"/>
                <a:gd name="T92" fmla="*/ 76 w 79"/>
                <a:gd name="T93" fmla="*/ 29 h 91"/>
                <a:gd name="T94" fmla="*/ 77 w 79"/>
                <a:gd name="T95" fmla="*/ 15 h 91"/>
                <a:gd name="T96" fmla="*/ 78 w 79"/>
                <a:gd name="T97" fmla="*/ 3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91"/>
                <a:gd name="T149" fmla="*/ 79 w 79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91">
                  <a:moveTo>
                    <a:pt x="78" y="3"/>
                  </a:moveTo>
                  <a:lnTo>
                    <a:pt x="78" y="3"/>
                  </a:lnTo>
                  <a:lnTo>
                    <a:pt x="77" y="3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88"/>
                  </a:lnTo>
                  <a:lnTo>
                    <a:pt x="18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2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7" y="89"/>
                  </a:lnTo>
                  <a:lnTo>
                    <a:pt x="64" y="89"/>
                  </a:lnTo>
                  <a:lnTo>
                    <a:pt x="71" y="90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8" y="82"/>
                  </a:lnTo>
                  <a:lnTo>
                    <a:pt x="77" y="70"/>
                  </a:lnTo>
                  <a:lnTo>
                    <a:pt x="76" y="57"/>
                  </a:lnTo>
                  <a:lnTo>
                    <a:pt x="76" y="43"/>
                  </a:lnTo>
                  <a:lnTo>
                    <a:pt x="76" y="29"/>
                  </a:lnTo>
                  <a:lnTo>
                    <a:pt x="77" y="15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1" name="Freeform 248"/>
            <p:cNvSpPr>
              <a:spLocks/>
            </p:cNvSpPr>
            <p:nvPr/>
          </p:nvSpPr>
          <p:spPr bwMode="auto">
            <a:xfrm>
              <a:off x="1202" y="1081"/>
              <a:ext cx="132" cy="90"/>
            </a:xfrm>
            <a:custGeom>
              <a:avLst/>
              <a:gdLst>
                <a:gd name="T0" fmla="*/ 1 w 132"/>
                <a:gd name="T1" fmla="*/ 67 h 90"/>
                <a:gd name="T2" fmla="*/ 0 w 132"/>
                <a:gd name="T3" fmla="*/ 78 h 90"/>
                <a:gd name="T4" fmla="*/ 86 w 132"/>
                <a:gd name="T5" fmla="*/ 90 h 90"/>
                <a:gd name="T6" fmla="*/ 86 w 132"/>
                <a:gd name="T7" fmla="*/ 90 h 90"/>
                <a:gd name="T8" fmla="*/ 89 w 132"/>
                <a:gd name="T9" fmla="*/ 88 h 90"/>
                <a:gd name="T10" fmla="*/ 91 w 132"/>
                <a:gd name="T11" fmla="*/ 87 h 90"/>
                <a:gd name="T12" fmla="*/ 94 w 132"/>
                <a:gd name="T13" fmla="*/ 85 h 90"/>
                <a:gd name="T14" fmla="*/ 98 w 132"/>
                <a:gd name="T15" fmla="*/ 83 h 90"/>
                <a:gd name="T16" fmla="*/ 103 w 132"/>
                <a:gd name="T17" fmla="*/ 79 h 90"/>
                <a:gd name="T18" fmla="*/ 107 w 132"/>
                <a:gd name="T19" fmla="*/ 74 h 90"/>
                <a:gd name="T20" fmla="*/ 112 w 132"/>
                <a:gd name="T21" fmla="*/ 71 h 90"/>
                <a:gd name="T22" fmla="*/ 117 w 132"/>
                <a:gd name="T23" fmla="*/ 65 h 90"/>
                <a:gd name="T24" fmla="*/ 121 w 132"/>
                <a:gd name="T25" fmla="*/ 59 h 90"/>
                <a:gd name="T26" fmla="*/ 125 w 132"/>
                <a:gd name="T27" fmla="*/ 53 h 90"/>
                <a:gd name="T28" fmla="*/ 128 w 132"/>
                <a:gd name="T29" fmla="*/ 46 h 90"/>
                <a:gd name="T30" fmla="*/ 131 w 132"/>
                <a:gd name="T31" fmla="*/ 39 h 90"/>
                <a:gd name="T32" fmla="*/ 132 w 132"/>
                <a:gd name="T33" fmla="*/ 31 h 90"/>
                <a:gd name="T34" fmla="*/ 132 w 132"/>
                <a:gd name="T35" fmla="*/ 22 h 90"/>
                <a:gd name="T36" fmla="*/ 129 w 132"/>
                <a:gd name="T37" fmla="*/ 12 h 90"/>
                <a:gd name="T38" fmla="*/ 129 w 132"/>
                <a:gd name="T39" fmla="*/ 12 h 90"/>
                <a:gd name="T40" fmla="*/ 128 w 132"/>
                <a:gd name="T41" fmla="*/ 10 h 90"/>
                <a:gd name="T42" fmla="*/ 127 w 132"/>
                <a:gd name="T43" fmla="*/ 9 h 90"/>
                <a:gd name="T44" fmla="*/ 126 w 132"/>
                <a:gd name="T45" fmla="*/ 7 h 90"/>
                <a:gd name="T46" fmla="*/ 124 w 132"/>
                <a:gd name="T47" fmla="*/ 3 h 90"/>
                <a:gd name="T48" fmla="*/ 120 w 132"/>
                <a:gd name="T49" fmla="*/ 2 h 90"/>
                <a:gd name="T50" fmla="*/ 117 w 132"/>
                <a:gd name="T51" fmla="*/ 0 h 90"/>
                <a:gd name="T52" fmla="*/ 113 w 132"/>
                <a:gd name="T53" fmla="*/ 0 h 90"/>
                <a:gd name="T54" fmla="*/ 113 w 132"/>
                <a:gd name="T55" fmla="*/ 1 h 90"/>
                <a:gd name="T56" fmla="*/ 114 w 132"/>
                <a:gd name="T57" fmla="*/ 4 h 90"/>
                <a:gd name="T58" fmla="*/ 117 w 132"/>
                <a:gd name="T59" fmla="*/ 11 h 90"/>
                <a:gd name="T60" fmla="*/ 118 w 132"/>
                <a:gd name="T61" fmla="*/ 18 h 90"/>
                <a:gd name="T62" fmla="*/ 118 w 132"/>
                <a:gd name="T63" fmla="*/ 29 h 90"/>
                <a:gd name="T64" fmla="*/ 117 w 132"/>
                <a:gd name="T65" fmla="*/ 39 h 90"/>
                <a:gd name="T66" fmla="*/ 114 w 132"/>
                <a:gd name="T67" fmla="*/ 51 h 90"/>
                <a:gd name="T68" fmla="*/ 108 w 132"/>
                <a:gd name="T69" fmla="*/ 63 h 90"/>
                <a:gd name="T70" fmla="*/ 108 w 132"/>
                <a:gd name="T71" fmla="*/ 63 h 90"/>
                <a:gd name="T72" fmla="*/ 108 w 132"/>
                <a:gd name="T73" fmla="*/ 64 h 90"/>
                <a:gd name="T74" fmla="*/ 107 w 132"/>
                <a:gd name="T75" fmla="*/ 64 h 90"/>
                <a:gd name="T76" fmla="*/ 106 w 132"/>
                <a:gd name="T77" fmla="*/ 65 h 90"/>
                <a:gd name="T78" fmla="*/ 105 w 132"/>
                <a:gd name="T79" fmla="*/ 66 h 90"/>
                <a:gd name="T80" fmla="*/ 103 w 132"/>
                <a:gd name="T81" fmla="*/ 67 h 90"/>
                <a:gd name="T82" fmla="*/ 100 w 132"/>
                <a:gd name="T83" fmla="*/ 69 h 90"/>
                <a:gd name="T84" fmla="*/ 98 w 132"/>
                <a:gd name="T85" fmla="*/ 70 h 90"/>
                <a:gd name="T86" fmla="*/ 96 w 132"/>
                <a:gd name="T87" fmla="*/ 70 h 90"/>
                <a:gd name="T88" fmla="*/ 92 w 132"/>
                <a:gd name="T89" fmla="*/ 71 h 90"/>
                <a:gd name="T90" fmla="*/ 90 w 132"/>
                <a:gd name="T91" fmla="*/ 72 h 90"/>
                <a:gd name="T92" fmla="*/ 85 w 132"/>
                <a:gd name="T93" fmla="*/ 72 h 90"/>
                <a:gd name="T94" fmla="*/ 82 w 132"/>
                <a:gd name="T95" fmla="*/ 72 h 90"/>
                <a:gd name="T96" fmla="*/ 78 w 132"/>
                <a:gd name="T97" fmla="*/ 72 h 90"/>
                <a:gd name="T98" fmla="*/ 73 w 132"/>
                <a:gd name="T99" fmla="*/ 72 h 90"/>
                <a:gd name="T100" fmla="*/ 69 w 132"/>
                <a:gd name="T101" fmla="*/ 71 h 90"/>
                <a:gd name="T102" fmla="*/ 69 w 132"/>
                <a:gd name="T103" fmla="*/ 83 h 90"/>
                <a:gd name="T104" fmla="*/ 3 w 132"/>
                <a:gd name="T105" fmla="*/ 76 h 90"/>
                <a:gd name="T106" fmla="*/ 1 w 132"/>
                <a:gd name="T107" fmla="*/ 6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90"/>
                <a:gd name="T164" fmla="*/ 132 w 132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90">
                  <a:moveTo>
                    <a:pt x="1" y="67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9" y="88"/>
                  </a:lnTo>
                  <a:lnTo>
                    <a:pt x="91" y="87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3" y="79"/>
                  </a:lnTo>
                  <a:lnTo>
                    <a:pt x="107" y="74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21" y="59"/>
                  </a:lnTo>
                  <a:lnTo>
                    <a:pt x="125" y="53"/>
                  </a:lnTo>
                  <a:lnTo>
                    <a:pt x="128" y="46"/>
                  </a:lnTo>
                  <a:lnTo>
                    <a:pt x="131" y="39"/>
                  </a:lnTo>
                  <a:lnTo>
                    <a:pt x="132" y="31"/>
                  </a:lnTo>
                  <a:lnTo>
                    <a:pt x="132" y="22"/>
                  </a:lnTo>
                  <a:lnTo>
                    <a:pt x="129" y="12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7"/>
                  </a:lnTo>
                  <a:lnTo>
                    <a:pt x="124" y="3"/>
                  </a:lnTo>
                  <a:lnTo>
                    <a:pt x="120" y="2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4"/>
                  </a:lnTo>
                  <a:lnTo>
                    <a:pt x="117" y="11"/>
                  </a:lnTo>
                  <a:lnTo>
                    <a:pt x="118" y="18"/>
                  </a:lnTo>
                  <a:lnTo>
                    <a:pt x="118" y="29"/>
                  </a:lnTo>
                  <a:lnTo>
                    <a:pt x="117" y="39"/>
                  </a:lnTo>
                  <a:lnTo>
                    <a:pt x="114" y="51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2" y="71"/>
                  </a:lnTo>
                  <a:lnTo>
                    <a:pt x="90" y="72"/>
                  </a:lnTo>
                  <a:lnTo>
                    <a:pt x="85" y="72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9" y="71"/>
                  </a:lnTo>
                  <a:lnTo>
                    <a:pt x="69" y="83"/>
                  </a:lnTo>
                  <a:lnTo>
                    <a:pt x="3" y="76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2" name="Freeform 249"/>
            <p:cNvSpPr>
              <a:spLocks/>
            </p:cNvSpPr>
            <p:nvPr/>
          </p:nvSpPr>
          <p:spPr bwMode="auto">
            <a:xfrm>
              <a:off x="1186" y="1169"/>
              <a:ext cx="96" cy="31"/>
            </a:xfrm>
            <a:custGeom>
              <a:avLst/>
              <a:gdLst>
                <a:gd name="T0" fmla="*/ 96 w 96"/>
                <a:gd name="T1" fmla="*/ 11 h 31"/>
                <a:gd name="T2" fmla="*/ 1 w 96"/>
                <a:gd name="T3" fmla="*/ 0 h 31"/>
                <a:gd name="T4" fmla="*/ 0 w 96"/>
                <a:gd name="T5" fmla="*/ 11 h 31"/>
                <a:gd name="T6" fmla="*/ 93 w 96"/>
                <a:gd name="T7" fmla="*/ 31 h 31"/>
                <a:gd name="T8" fmla="*/ 96 w 9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6" y="11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93" y="31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3" name="Freeform 250"/>
            <p:cNvSpPr>
              <a:spLocks/>
            </p:cNvSpPr>
            <p:nvPr/>
          </p:nvSpPr>
          <p:spPr bwMode="auto">
            <a:xfrm>
              <a:off x="1233" y="1179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2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4" name="Freeform 251"/>
            <p:cNvSpPr>
              <a:spLocks/>
            </p:cNvSpPr>
            <p:nvPr/>
          </p:nvSpPr>
          <p:spPr bwMode="auto">
            <a:xfrm>
              <a:off x="1191" y="1172"/>
              <a:ext cx="28" cy="10"/>
            </a:xfrm>
            <a:custGeom>
              <a:avLst/>
              <a:gdLst>
                <a:gd name="T0" fmla="*/ 28 w 28"/>
                <a:gd name="T1" fmla="*/ 4 h 10"/>
                <a:gd name="T2" fmla="*/ 0 w 28"/>
                <a:gd name="T3" fmla="*/ 0 h 10"/>
                <a:gd name="T4" fmla="*/ 0 w 28"/>
                <a:gd name="T5" fmla="*/ 6 h 10"/>
                <a:gd name="T6" fmla="*/ 27 w 28"/>
                <a:gd name="T7" fmla="*/ 10 h 10"/>
                <a:gd name="T8" fmla="*/ 28 w 2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0"/>
                <a:gd name="T17" fmla="*/ 28 w 2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0">
                  <a:moveTo>
                    <a:pt x="2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5" name="Freeform 252"/>
            <p:cNvSpPr>
              <a:spLocks/>
            </p:cNvSpPr>
            <p:nvPr/>
          </p:nvSpPr>
          <p:spPr bwMode="auto">
            <a:xfrm>
              <a:off x="1123" y="1182"/>
              <a:ext cx="162" cy="54"/>
            </a:xfrm>
            <a:custGeom>
              <a:avLst/>
              <a:gdLst>
                <a:gd name="T0" fmla="*/ 0 w 162"/>
                <a:gd name="T1" fmla="*/ 17 h 54"/>
                <a:gd name="T2" fmla="*/ 0 w 162"/>
                <a:gd name="T3" fmla="*/ 17 h 54"/>
                <a:gd name="T4" fmla="*/ 1 w 162"/>
                <a:gd name="T5" fmla="*/ 17 h 54"/>
                <a:gd name="T6" fmla="*/ 2 w 162"/>
                <a:gd name="T7" fmla="*/ 17 h 54"/>
                <a:gd name="T8" fmla="*/ 4 w 162"/>
                <a:gd name="T9" fmla="*/ 15 h 54"/>
                <a:gd name="T10" fmla="*/ 7 w 162"/>
                <a:gd name="T11" fmla="*/ 15 h 54"/>
                <a:gd name="T12" fmla="*/ 10 w 162"/>
                <a:gd name="T13" fmla="*/ 14 h 54"/>
                <a:gd name="T14" fmla="*/ 14 w 162"/>
                <a:gd name="T15" fmla="*/ 14 h 54"/>
                <a:gd name="T16" fmla="*/ 17 w 162"/>
                <a:gd name="T17" fmla="*/ 13 h 54"/>
                <a:gd name="T18" fmla="*/ 21 w 162"/>
                <a:gd name="T19" fmla="*/ 12 h 54"/>
                <a:gd name="T20" fmla="*/ 24 w 162"/>
                <a:gd name="T21" fmla="*/ 11 h 54"/>
                <a:gd name="T22" fmla="*/ 28 w 162"/>
                <a:gd name="T23" fmla="*/ 10 h 54"/>
                <a:gd name="T24" fmla="*/ 31 w 162"/>
                <a:gd name="T25" fmla="*/ 8 h 54"/>
                <a:gd name="T26" fmla="*/ 35 w 162"/>
                <a:gd name="T27" fmla="*/ 6 h 54"/>
                <a:gd name="T28" fmla="*/ 37 w 162"/>
                <a:gd name="T29" fmla="*/ 5 h 54"/>
                <a:gd name="T30" fmla="*/ 40 w 162"/>
                <a:gd name="T31" fmla="*/ 3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59 w 162"/>
                <a:gd name="T41" fmla="*/ 29 h 54"/>
                <a:gd name="T42" fmla="*/ 158 w 162"/>
                <a:gd name="T43" fmla="*/ 31 h 54"/>
                <a:gd name="T44" fmla="*/ 157 w 162"/>
                <a:gd name="T45" fmla="*/ 33 h 54"/>
                <a:gd name="T46" fmla="*/ 155 w 162"/>
                <a:gd name="T47" fmla="*/ 34 h 54"/>
                <a:gd name="T48" fmla="*/ 152 w 162"/>
                <a:gd name="T49" fmla="*/ 36 h 54"/>
                <a:gd name="T50" fmla="*/ 150 w 162"/>
                <a:gd name="T51" fmla="*/ 39 h 54"/>
                <a:gd name="T52" fmla="*/ 147 w 162"/>
                <a:gd name="T53" fmla="*/ 41 h 54"/>
                <a:gd name="T54" fmla="*/ 144 w 162"/>
                <a:gd name="T55" fmla="*/ 43 h 54"/>
                <a:gd name="T56" fmla="*/ 141 w 162"/>
                <a:gd name="T57" fmla="*/ 46 h 54"/>
                <a:gd name="T58" fmla="*/ 137 w 162"/>
                <a:gd name="T59" fmla="*/ 48 h 54"/>
                <a:gd name="T60" fmla="*/ 135 w 162"/>
                <a:gd name="T61" fmla="*/ 49 h 54"/>
                <a:gd name="T62" fmla="*/ 131 w 162"/>
                <a:gd name="T63" fmla="*/ 52 h 54"/>
                <a:gd name="T64" fmla="*/ 128 w 162"/>
                <a:gd name="T65" fmla="*/ 53 h 54"/>
                <a:gd name="T66" fmla="*/ 126 w 162"/>
                <a:gd name="T67" fmla="*/ 54 h 54"/>
                <a:gd name="T68" fmla="*/ 0 w 162"/>
                <a:gd name="T69" fmla="*/ 1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1" y="8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8" y="31"/>
                  </a:lnTo>
                  <a:lnTo>
                    <a:pt x="157" y="33"/>
                  </a:lnTo>
                  <a:lnTo>
                    <a:pt x="155" y="34"/>
                  </a:lnTo>
                  <a:lnTo>
                    <a:pt x="152" y="36"/>
                  </a:lnTo>
                  <a:lnTo>
                    <a:pt x="150" y="39"/>
                  </a:lnTo>
                  <a:lnTo>
                    <a:pt x="147" y="41"/>
                  </a:lnTo>
                  <a:lnTo>
                    <a:pt x="144" y="43"/>
                  </a:lnTo>
                  <a:lnTo>
                    <a:pt x="141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1" y="52"/>
                  </a:lnTo>
                  <a:lnTo>
                    <a:pt x="128" y="53"/>
                  </a:lnTo>
                  <a:lnTo>
                    <a:pt x="126" y="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6" name="Freeform 253"/>
            <p:cNvSpPr>
              <a:spLocks/>
            </p:cNvSpPr>
            <p:nvPr/>
          </p:nvSpPr>
          <p:spPr bwMode="auto">
            <a:xfrm>
              <a:off x="1285" y="1176"/>
              <a:ext cx="57" cy="26"/>
            </a:xfrm>
            <a:custGeom>
              <a:avLst/>
              <a:gdLst>
                <a:gd name="T0" fmla="*/ 6 w 57"/>
                <a:gd name="T1" fmla="*/ 26 h 26"/>
                <a:gd name="T2" fmla="*/ 57 w 57"/>
                <a:gd name="T3" fmla="*/ 11 h 26"/>
                <a:gd name="T4" fmla="*/ 25 w 57"/>
                <a:gd name="T5" fmla="*/ 0 h 26"/>
                <a:gd name="T6" fmla="*/ 0 w 57"/>
                <a:gd name="T7" fmla="*/ 4 h 26"/>
                <a:gd name="T8" fmla="*/ 0 w 57"/>
                <a:gd name="T9" fmla="*/ 25 h 26"/>
                <a:gd name="T10" fmla="*/ 6 w 57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26"/>
                <a:gd name="T20" fmla="*/ 57 w 5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26">
                  <a:moveTo>
                    <a:pt x="6" y="26"/>
                  </a:moveTo>
                  <a:lnTo>
                    <a:pt x="57" y="11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7" name="Freeform 254"/>
            <p:cNvSpPr>
              <a:spLocks/>
            </p:cNvSpPr>
            <p:nvPr/>
          </p:nvSpPr>
          <p:spPr bwMode="auto">
            <a:xfrm>
              <a:off x="1134" y="1065"/>
              <a:ext cx="32" cy="124"/>
            </a:xfrm>
            <a:custGeom>
              <a:avLst/>
              <a:gdLst>
                <a:gd name="T0" fmla="*/ 32 w 32"/>
                <a:gd name="T1" fmla="*/ 4 h 124"/>
                <a:gd name="T2" fmla="*/ 32 w 32"/>
                <a:gd name="T3" fmla="*/ 3 h 124"/>
                <a:gd name="T4" fmla="*/ 31 w 32"/>
                <a:gd name="T5" fmla="*/ 3 h 124"/>
                <a:gd name="T6" fmla="*/ 31 w 32"/>
                <a:gd name="T7" fmla="*/ 3 h 124"/>
                <a:gd name="T8" fmla="*/ 29 w 32"/>
                <a:gd name="T9" fmla="*/ 3 h 124"/>
                <a:gd name="T10" fmla="*/ 27 w 32"/>
                <a:gd name="T11" fmla="*/ 2 h 124"/>
                <a:gd name="T12" fmla="*/ 26 w 32"/>
                <a:gd name="T13" fmla="*/ 2 h 124"/>
                <a:gd name="T14" fmla="*/ 24 w 32"/>
                <a:gd name="T15" fmla="*/ 0 h 124"/>
                <a:gd name="T16" fmla="*/ 22 w 32"/>
                <a:gd name="T17" fmla="*/ 0 h 124"/>
                <a:gd name="T18" fmla="*/ 20 w 32"/>
                <a:gd name="T19" fmla="*/ 0 h 124"/>
                <a:gd name="T20" fmla="*/ 18 w 32"/>
                <a:gd name="T21" fmla="*/ 0 h 124"/>
                <a:gd name="T22" fmla="*/ 14 w 32"/>
                <a:gd name="T23" fmla="*/ 0 h 124"/>
                <a:gd name="T24" fmla="*/ 12 w 32"/>
                <a:gd name="T25" fmla="*/ 2 h 124"/>
                <a:gd name="T26" fmla="*/ 10 w 32"/>
                <a:gd name="T27" fmla="*/ 2 h 124"/>
                <a:gd name="T28" fmla="*/ 6 w 32"/>
                <a:gd name="T29" fmla="*/ 3 h 124"/>
                <a:gd name="T30" fmla="*/ 4 w 32"/>
                <a:gd name="T31" fmla="*/ 4 h 124"/>
                <a:gd name="T32" fmla="*/ 0 w 32"/>
                <a:gd name="T33" fmla="*/ 6 h 124"/>
                <a:gd name="T34" fmla="*/ 0 w 32"/>
                <a:gd name="T35" fmla="*/ 124 h 124"/>
                <a:gd name="T36" fmla="*/ 1 w 32"/>
                <a:gd name="T37" fmla="*/ 124 h 124"/>
                <a:gd name="T38" fmla="*/ 1 w 32"/>
                <a:gd name="T39" fmla="*/ 124 h 124"/>
                <a:gd name="T40" fmla="*/ 3 w 32"/>
                <a:gd name="T41" fmla="*/ 124 h 124"/>
                <a:gd name="T42" fmla="*/ 4 w 32"/>
                <a:gd name="T43" fmla="*/ 124 h 124"/>
                <a:gd name="T44" fmla="*/ 5 w 32"/>
                <a:gd name="T45" fmla="*/ 123 h 124"/>
                <a:gd name="T46" fmla="*/ 7 w 32"/>
                <a:gd name="T47" fmla="*/ 123 h 124"/>
                <a:gd name="T48" fmla="*/ 8 w 32"/>
                <a:gd name="T49" fmla="*/ 123 h 124"/>
                <a:gd name="T50" fmla="*/ 11 w 32"/>
                <a:gd name="T51" fmla="*/ 122 h 124"/>
                <a:gd name="T52" fmla="*/ 13 w 32"/>
                <a:gd name="T53" fmla="*/ 122 h 124"/>
                <a:gd name="T54" fmla="*/ 15 w 32"/>
                <a:gd name="T55" fmla="*/ 121 h 124"/>
                <a:gd name="T56" fmla="*/ 18 w 32"/>
                <a:gd name="T57" fmla="*/ 120 h 124"/>
                <a:gd name="T58" fmla="*/ 21 w 32"/>
                <a:gd name="T59" fmla="*/ 118 h 124"/>
                <a:gd name="T60" fmla="*/ 24 w 32"/>
                <a:gd name="T61" fmla="*/ 117 h 124"/>
                <a:gd name="T62" fmla="*/ 26 w 32"/>
                <a:gd name="T63" fmla="*/ 116 h 124"/>
                <a:gd name="T64" fmla="*/ 29 w 32"/>
                <a:gd name="T65" fmla="*/ 114 h 124"/>
                <a:gd name="T66" fmla="*/ 32 w 32"/>
                <a:gd name="T67" fmla="*/ 113 h 124"/>
                <a:gd name="T68" fmla="*/ 32 w 32"/>
                <a:gd name="T69" fmla="*/ 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124"/>
                <a:gd name="T107" fmla="*/ 32 w 32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124">
                  <a:moveTo>
                    <a:pt x="32" y="4"/>
                  </a:move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3" y="124"/>
                  </a:lnTo>
                  <a:lnTo>
                    <a:pt x="4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5" y="121"/>
                  </a:ln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8" name="Freeform 255"/>
            <p:cNvSpPr>
              <a:spLocks/>
            </p:cNvSpPr>
            <p:nvPr/>
          </p:nvSpPr>
          <p:spPr bwMode="auto">
            <a:xfrm>
              <a:off x="1135" y="1067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4 w 27"/>
                <a:gd name="T11" fmla="*/ 1 h 104"/>
                <a:gd name="T12" fmla="*/ 23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7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10 w 27"/>
                <a:gd name="T25" fmla="*/ 0 h 104"/>
                <a:gd name="T26" fmla="*/ 9 w 27"/>
                <a:gd name="T27" fmla="*/ 1 h 104"/>
                <a:gd name="T28" fmla="*/ 5 w 27"/>
                <a:gd name="T29" fmla="*/ 2 h 104"/>
                <a:gd name="T30" fmla="*/ 3 w 27"/>
                <a:gd name="T31" fmla="*/ 3 h 104"/>
                <a:gd name="T32" fmla="*/ 0 w 27"/>
                <a:gd name="T33" fmla="*/ 4 h 104"/>
                <a:gd name="T34" fmla="*/ 0 w 27"/>
                <a:gd name="T35" fmla="*/ 104 h 104"/>
                <a:gd name="T36" fmla="*/ 0 w 27"/>
                <a:gd name="T37" fmla="*/ 104 h 104"/>
                <a:gd name="T38" fmla="*/ 2 w 27"/>
                <a:gd name="T39" fmla="*/ 104 h 104"/>
                <a:gd name="T40" fmla="*/ 2 w 27"/>
                <a:gd name="T41" fmla="*/ 104 h 104"/>
                <a:gd name="T42" fmla="*/ 3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2 h 104"/>
                <a:gd name="T50" fmla="*/ 10 w 27"/>
                <a:gd name="T51" fmla="*/ 102 h 104"/>
                <a:gd name="T52" fmla="*/ 11 w 27"/>
                <a:gd name="T53" fmla="*/ 101 h 104"/>
                <a:gd name="T54" fmla="*/ 13 w 27"/>
                <a:gd name="T55" fmla="*/ 101 h 104"/>
                <a:gd name="T56" fmla="*/ 16 w 27"/>
                <a:gd name="T57" fmla="*/ 100 h 104"/>
                <a:gd name="T58" fmla="*/ 18 w 27"/>
                <a:gd name="T59" fmla="*/ 99 h 104"/>
                <a:gd name="T60" fmla="*/ 20 w 27"/>
                <a:gd name="T61" fmla="*/ 98 h 104"/>
                <a:gd name="T62" fmla="*/ 23 w 27"/>
                <a:gd name="T63" fmla="*/ 97 h 104"/>
                <a:gd name="T64" fmla="*/ 25 w 27"/>
                <a:gd name="T65" fmla="*/ 95 h 104"/>
                <a:gd name="T66" fmla="*/ 27 w 27"/>
                <a:gd name="T67" fmla="*/ 93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2"/>
                  </a:lnTo>
                  <a:lnTo>
                    <a:pt x="10" y="102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6" y="100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5" y="95"/>
                  </a:lnTo>
                  <a:lnTo>
                    <a:pt x="27" y="9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69" name="Freeform 256"/>
            <p:cNvSpPr>
              <a:spLocks/>
            </p:cNvSpPr>
            <p:nvPr/>
          </p:nvSpPr>
          <p:spPr bwMode="auto">
            <a:xfrm>
              <a:off x="1137" y="1068"/>
              <a:ext cx="22" cy="84"/>
            </a:xfrm>
            <a:custGeom>
              <a:avLst/>
              <a:gdLst>
                <a:gd name="T0" fmla="*/ 22 w 22"/>
                <a:gd name="T1" fmla="*/ 2 h 84"/>
                <a:gd name="T2" fmla="*/ 22 w 22"/>
                <a:gd name="T3" fmla="*/ 2 h 84"/>
                <a:gd name="T4" fmla="*/ 21 w 22"/>
                <a:gd name="T5" fmla="*/ 1 h 84"/>
                <a:gd name="T6" fmla="*/ 21 w 22"/>
                <a:gd name="T7" fmla="*/ 1 h 84"/>
                <a:gd name="T8" fmla="*/ 19 w 22"/>
                <a:gd name="T9" fmla="*/ 1 h 84"/>
                <a:gd name="T10" fmla="*/ 18 w 22"/>
                <a:gd name="T11" fmla="*/ 1 h 84"/>
                <a:gd name="T12" fmla="*/ 17 w 22"/>
                <a:gd name="T13" fmla="*/ 0 h 84"/>
                <a:gd name="T14" fmla="*/ 16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1 w 22"/>
                <a:gd name="T21" fmla="*/ 0 h 84"/>
                <a:gd name="T22" fmla="*/ 9 w 22"/>
                <a:gd name="T23" fmla="*/ 0 h 84"/>
                <a:gd name="T24" fmla="*/ 8 w 22"/>
                <a:gd name="T25" fmla="*/ 0 h 84"/>
                <a:gd name="T26" fmla="*/ 5 w 22"/>
                <a:gd name="T27" fmla="*/ 1 h 84"/>
                <a:gd name="T28" fmla="*/ 3 w 22"/>
                <a:gd name="T29" fmla="*/ 1 h 84"/>
                <a:gd name="T30" fmla="*/ 2 w 22"/>
                <a:gd name="T31" fmla="*/ 2 h 84"/>
                <a:gd name="T32" fmla="*/ 0 w 22"/>
                <a:gd name="T33" fmla="*/ 3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2 w 22"/>
                <a:gd name="T43" fmla="*/ 84 h 84"/>
                <a:gd name="T44" fmla="*/ 3 w 22"/>
                <a:gd name="T45" fmla="*/ 84 h 84"/>
                <a:gd name="T46" fmla="*/ 4 w 22"/>
                <a:gd name="T47" fmla="*/ 84 h 84"/>
                <a:gd name="T48" fmla="*/ 5 w 22"/>
                <a:gd name="T49" fmla="*/ 84 h 84"/>
                <a:gd name="T50" fmla="*/ 7 w 22"/>
                <a:gd name="T51" fmla="*/ 83 h 84"/>
                <a:gd name="T52" fmla="*/ 9 w 22"/>
                <a:gd name="T53" fmla="*/ 83 h 84"/>
                <a:gd name="T54" fmla="*/ 10 w 22"/>
                <a:gd name="T55" fmla="*/ 82 h 84"/>
                <a:gd name="T56" fmla="*/ 12 w 22"/>
                <a:gd name="T57" fmla="*/ 82 h 84"/>
                <a:gd name="T58" fmla="*/ 14 w 22"/>
                <a:gd name="T59" fmla="*/ 80 h 84"/>
                <a:gd name="T60" fmla="*/ 16 w 22"/>
                <a:gd name="T61" fmla="*/ 79 h 84"/>
                <a:gd name="T62" fmla="*/ 18 w 22"/>
                <a:gd name="T63" fmla="*/ 78 h 84"/>
                <a:gd name="T64" fmla="*/ 19 w 22"/>
                <a:gd name="T65" fmla="*/ 77 h 84"/>
                <a:gd name="T66" fmla="*/ 22 w 22"/>
                <a:gd name="T67" fmla="*/ 76 h 84"/>
                <a:gd name="T68" fmla="*/ 22 w 22"/>
                <a:gd name="T69" fmla="*/ 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2"/>
                  </a:move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0" name="Freeform 257"/>
            <p:cNvSpPr>
              <a:spLocks/>
            </p:cNvSpPr>
            <p:nvPr/>
          </p:nvSpPr>
          <p:spPr bwMode="auto">
            <a:xfrm>
              <a:off x="1138" y="1069"/>
              <a:ext cx="17" cy="65"/>
            </a:xfrm>
            <a:custGeom>
              <a:avLst/>
              <a:gdLst>
                <a:gd name="T0" fmla="*/ 17 w 17"/>
                <a:gd name="T1" fmla="*/ 1 h 65"/>
                <a:gd name="T2" fmla="*/ 17 w 17"/>
                <a:gd name="T3" fmla="*/ 1 h 65"/>
                <a:gd name="T4" fmla="*/ 16 w 17"/>
                <a:gd name="T5" fmla="*/ 1 h 65"/>
                <a:gd name="T6" fmla="*/ 14 w 17"/>
                <a:gd name="T7" fmla="*/ 0 h 65"/>
                <a:gd name="T8" fmla="*/ 11 w 17"/>
                <a:gd name="T9" fmla="*/ 0 h 65"/>
                <a:gd name="T10" fmla="*/ 9 w 17"/>
                <a:gd name="T11" fmla="*/ 0 h 65"/>
                <a:gd name="T12" fmla="*/ 6 w 17"/>
                <a:gd name="T13" fmla="*/ 0 h 65"/>
                <a:gd name="T14" fmla="*/ 2 w 17"/>
                <a:gd name="T15" fmla="*/ 1 h 65"/>
                <a:gd name="T16" fmla="*/ 0 w 17"/>
                <a:gd name="T17" fmla="*/ 2 h 65"/>
                <a:gd name="T18" fmla="*/ 0 w 17"/>
                <a:gd name="T19" fmla="*/ 65 h 65"/>
                <a:gd name="T20" fmla="*/ 0 w 17"/>
                <a:gd name="T21" fmla="*/ 65 h 65"/>
                <a:gd name="T22" fmla="*/ 1 w 17"/>
                <a:gd name="T23" fmla="*/ 65 h 65"/>
                <a:gd name="T24" fmla="*/ 3 w 17"/>
                <a:gd name="T25" fmla="*/ 64 h 65"/>
                <a:gd name="T26" fmla="*/ 6 w 17"/>
                <a:gd name="T27" fmla="*/ 64 h 65"/>
                <a:gd name="T28" fmla="*/ 8 w 17"/>
                <a:gd name="T29" fmla="*/ 63 h 65"/>
                <a:gd name="T30" fmla="*/ 11 w 17"/>
                <a:gd name="T31" fmla="*/ 62 h 65"/>
                <a:gd name="T32" fmla="*/ 14 w 17"/>
                <a:gd name="T33" fmla="*/ 61 h 65"/>
                <a:gd name="T34" fmla="*/ 17 w 17"/>
                <a:gd name="T35" fmla="*/ 58 h 65"/>
                <a:gd name="T36" fmla="*/ 17 w 17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5"/>
                <a:gd name="T59" fmla="*/ 17 w 1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5">
                  <a:moveTo>
                    <a:pt x="17" y="1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1" name="Freeform 258"/>
            <p:cNvSpPr>
              <a:spLocks/>
            </p:cNvSpPr>
            <p:nvPr/>
          </p:nvSpPr>
          <p:spPr bwMode="auto">
            <a:xfrm>
              <a:off x="1138" y="1070"/>
              <a:ext cx="14" cy="46"/>
            </a:xfrm>
            <a:custGeom>
              <a:avLst/>
              <a:gdLst>
                <a:gd name="T0" fmla="*/ 14 w 14"/>
                <a:gd name="T1" fmla="*/ 1 h 46"/>
                <a:gd name="T2" fmla="*/ 14 w 14"/>
                <a:gd name="T3" fmla="*/ 0 h 46"/>
                <a:gd name="T4" fmla="*/ 13 w 14"/>
                <a:gd name="T5" fmla="*/ 0 h 46"/>
                <a:gd name="T6" fmla="*/ 11 w 14"/>
                <a:gd name="T7" fmla="*/ 0 h 46"/>
                <a:gd name="T8" fmla="*/ 9 w 14"/>
                <a:gd name="T9" fmla="*/ 0 h 46"/>
                <a:gd name="T10" fmla="*/ 8 w 14"/>
                <a:gd name="T11" fmla="*/ 0 h 46"/>
                <a:gd name="T12" fmla="*/ 6 w 14"/>
                <a:gd name="T13" fmla="*/ 0 h 46"/>
                <a:gd name="T14" fmla="*/ 2 w 14"/>
                <a:gd name="T15" fmla="*/ 0 h 46"/>
                <a:gd name="T16" fmla="*/ 0 w 14"/>
                <a:gd name="T17" fmla="*/ 2 h 46"/>
                <a:gd name="T18" fmla="*/ 0 w 14"/>
                <a:gd name="T19" fmla="*/ 46 h 46"/>
                <a:gd name="T20" fmla="*/ 1 w 14"/>
                <a:gd name="T21" fmla="*/ 46 h 46"/>
                <a:gd name="T22" fmla="*/ 1 w 14"/>
                <a:gd name="T23" fmla="*/ 46 h 46"/>
                <a:gd name="T24" fmla="*/ 3 w 14"/>
                <a:gd name="T25" fmla="*/ 46 h 46"/>
                <a:gd name="T26" fmla="*/ 4 w 14"/>
                <a:gd name="T27" fmla="*/ 44 h 46"/>
                <a:gd name="T28" fmla="*/ 7 w 14"/>
                <a:gd name="T29" fmla="*/ 44 h 46"/>
                <a:gd name="T30" fmla="*/ 9 w 14"/>
                <a:gd name="T31" fmla="*/ 43 h 46"/>
                <a:gd name="T32" fmla="*/ 11 w 14"/>
                <a:gd name="T33" fmla="*/ 42 h 46"/>
                <a:gd name="T34" fmla="*/ 14 w 14"/>
                <a:gd name="T35" fmla="*/ 41 h 46"/>
                <a:gd name="T36" fmla="*/ 14 w 14"/>
                <a:gd name="T37" fmla="*/ 1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6"/>
                <a:gd name="T59" fmla="*/ 14 w 1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6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7" y="44"/>
                  </a:lnTo>
                  <a:lnTo>
                    <a:pt x="9" y="43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2" name="Freeform 259"/>
            <p:cNvSpPr>
              <a:spLocks/>
            </p:cNvSpPr>
            <p:nvPr/>
          </p:nvSpPr>
          <p:spPr bwMode="auto">
            <a:xfrm>
              <a:off x="1139" y="1070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6 w 9"/>
                <a:gd name="T9" fmla="*/ 0 h 27"/>
                <a:gd name="T10" fmla="*/ 5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5 w 9"/>
                <a:gd name="T29" fmla="*/ 27 h 27"/>
                <a:gd name="T30" fmla="*/ 6 w 9"/>
                <a:gd name="T31" fmla="*/ 26 h 27"/>
                <a:gd name="T32" fmla="*/ 8 w 9"/>
                <a:gd name="T33" fmla="*/ 25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3" name="Freeform 260"/>
            <p:cNvSpPr>
              <a:spLocks/>
            </p:cNvSpPr>
            <p:nvPr/>
          </p:nvSpPr>
          <p:spPr bwMode="auto">
            <a:xfrm>
              <a:off x="1250" y="1147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8 w 14"/>
                <a:gd name="T3" fmla="*/ 14 h 14"/>
                <a:gd name="T4" fmla="*/ 9 w 14"/>
                <a:gd name="T5" fmla="*/ 13 h 14"/>
                <a:gd name="T6" fmla="*/ 10 w 14"/>
                <a:gd name="T7" fmla="*/ 13 h 14"/>
                <a:gd name="T8" fmla="*/ 11 w 14"/>
                <a:gd name="T9" fmla="*/ 12 h 14"/>
                <a:gd name="T10" fmla="*/ 13 w 14"/>
                <a:gd name="T11" fmla="*/ 11 h 14"/>
                <a:gd name="T12" fmla="*/ 13 w 14"/>
                <a:gd name="T13" fmla="*/ 10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5 h 14"/>
                <a:gd name="T22" fmla="*/ 13 w 14"/>
                <a:gd name="T23" fmla="*/ 4 h 14"/>
                <a:gd name="T24" fmla="*/ 11 w 14"/>
                <a:gd name="T25" fmla="*/ 3 h 14"/>
                <a:gd name="T26" fmla="*/ 10 w 14"/>
                <a:gd name="T27" fmla="*/ 1 h 14"/>
                <a:gd name="T28" fmla="*/ 9 w 14"/>
                <a:gd name="T29" fmla="*/ 0 h 14"/>
                <a:gd name="T30" fmla="*/ 8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4 w 14"/>
                <a:gd name="T37" fmla="*/ 0 h 14"/>
                <a:gd name="T38" fmla="*/ 3 w 14"/>
                <a:gd name="T39" fmla="*/ 1 h 14"/>
                <a:gd name="T40" fmla="*/ 2 w 14"/>
                <a:gd name="T41" fmla="*/ 3 h 14"/>
                <a:gd name="T42" fmla="*/ 1 w 14"/>
                <a:gd name="T43" fmla="*/ 4 h 14"/>
                <a:gd name="T44" fmla="*/ 1 w 14"/>
                <a:gd name="T45" fmla="*/ 5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1 w 14"/>
                <a:gd name="T53" fmla="*/ 10 h 14"/>
                <a:gd name="T54" fmla="*/ 1 w 14"/>
                <a:gd name="T55" fmla="*/ 11 h 14"/>
                <a:gd name="T56" fmla="*/ 2 w 14"/>
                <a:gd name="T57" fmla="*/ 12 h 14"/>
                <a:gd name="T58" fmla="*/ 3 w 14"/>
                <a:gd name="T59" fmla="*/ 13 h 14"/>
                <a:gd name="T60" fmla="*/ 4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4" name="Freeform 261"/>
            <p:cNvSpPr>
              <a:spLocks/>
            </p:cNvSpPr>
            <p:nvPr/>
          </p:nvSpPr>
          <p:spPr bwMode="auto">
            <a:xfrm>
              <a:off x="1209" y="1147"/>
              <a:ext cx="7" cy="7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7 h 7"/>
                <a:gd name="T4" fmla="*/ 6 w 7"/>
                <a:gd name="T5" fmla="*/ 6 h 7"/>
                <a:gd name="T6" fmla="*/ 6 w 7"/>
                <a:gd name="T7" fmla="*/ 5 h 7"/>
                <a:gd name="T8" fmla="*/ 7 w 7"/>
                <a:gd name="T9" fmla="*/ 4 h 7"/>
                <a:gd name="T10" fmla="*/ 6 w 7"/>
                <a:gd name="T11" fmla="*/ 3 h 7"/>
                <a:gd name="T12" fmla="*/ 6 w 7"/>
                <a:gd name="T13" fmla="*/ 1 h 7"/>
                <a:gd name="T14" fmla="*/ 5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3 h 7"/>
                <a:gd name="T24" fmla="*/ 0 w 7"/>
                <a:gd name="T25" fmla="*/ 4 h 7"/>
                <a:gd name="T26" fmla="*/ 0 w 7"/>
                <a:gd name="T27" fmla="*/ 5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5" name="Freeform 262"/>
            <p:cNvSpPr>
              <a:spLocks/>
            </p:cNvSpPr>
            <p:nvPr/>
          </p:nvSpPr>
          <p:spPr bwMode="auto">
            <a:xfrm>
              <a:off x="1221" y="1147"/>
              <a:ext cx="5" cy="7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7 h 7"/>
                <a:gd name="T4" fmla="*/ 5 w 5"/>
                <a:gd name="T5" fmla="*/ 7 h 7"/>
                <a:gd name="T6" fmla="*/ 5 w 5"/>
                <a:gd name="T7" fmla="*/ 6 h 7"/>
                <a:gd name="T8" fmla="*/ 5 w 5"/>
                <a:gd name="T9" fmla="*/ 4 h 7"/>
                <a:gd name="T10" fmla="*/ 5 w 5"/>
                <a:gd name="T11" fmla="*/ 3 h 7"/>
                <a:gd name="T12" fmla="*/ 5 w 5"/>
                <a:gd name="T13" fmla="*/ 1 h 7"/>
                <a:gd name="T14" fmla="*/ 4 w 5"/>
                <a:gd name="T15" fmla="*/ 1 h 7"/>
                <a:gd name="T16" fmla="*/ 3 w 5"/>
                <a:gd name="T17" fmla="*/ 0 h 7"/>
                <a:gd name="T18" fmla="*/ 2 w 5"/>
                <a:gd name="T19" fmla="*/ 1 h 7"/>
                <a:gd name="T20" fmla="*/ 1 w 5"/>
                <a:gd name="T21" fmla="*/ 1 h 7"/>
                <a:gd name="T22" fmla="*/ 0 w 5"/>
                <a:gd name="T23" fmla="*/ 3 h 7"/>
                <a:gd name="T24" fmla="*/ 0 w 5"/>
                <a:gd name="T25" fmla="*/ 4 h 7"/>
                <a:gd name="T26" fmla="*/ 0 w 5"/>
                <a:gd name="T27" fmla="*/ 6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3" y="7"/>
                  </a:move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6" name="Freeform 263"/>
            <p:cNvSpPr>
              <a:spLocks/>
            </p:cNvSpPr>
            <p:nvPr/>
          </p:nvSpPr>
          <p:spPr bwMode="auto">
            <a:xfrm>
              <a:off x="1175" y="1055"/>
              <a:ext cx="19" cy="92"/>
            </a:xfrm>
            <a:custGeom>
              <a:avLst/>
              <a:gdLst>
                <a:gd name="T0" fmla="*/ 6 w 19"/>
                <a:gd name="T1" fmla="*/ 1 h 92"/>
                <a:gd name="T2" fmla="*/ 6 w 19"/>
                <a:gd name="T3" fmla="*/ 3 h 92"/>
                <a:gd name="T4" fmla="*/ 4 w 19"/>
                <a:gd name="T5" fmla="*/ 8 h 92"/>
                <a:gd name="T6" fmla="*/ 2 w 19"/>
                <a:gd name="T7" fmla="*/ 16 h 92"/>
                <a:gd name="T8" fmla="*/ 1 w 19"/>
                <a:gd name="T9" fmla="*/ 28 h 92"/>
                <a:gd name="T10" fmla="*/ 0 w 19"/>
                <a:gd name="T11" fmla="*/ 41 h 92"/>
                <a:gd name="T12" fmla="*/ 0 w 19"/>
                <a:gd name="T13" fmla="*/ 57 h 92"/>
                <a:gd name="T14" fmla="*/ 1 w 19"/>
                <a:gd name="T15" fmla="*/ 73 h 92"/>
                <a:gd name="T16" fmla="*/ 5 w 19"/>
                <a:gd name="T17" fmla="*/ 92 h 92"/>
                <a:gd name="T18" fmla="*/ 19 w 19"/>
                <a:gd name="T19" fmla="*/ 92 h 92"/>
                <a:gd name="T20" fmla="*/ 18 w 19"/>
                <a:gd name="T21" fmla="*/ 89 h 92"/>
                <a:gd name="T22" fmla="*/ 16 w 19"/>
                <a:gd name="T23" fmla="*/ 82 h 92"/>
                <a:gd name="T24" fmla="*/ 15 w 19"/>
                <a:gd name="T25" fmla="*/ 70 h 92"/>
                <a:gd name="T26" fmla="*/ 14 w 19"/>
                <a:gd name="T27" fmla="*/ 57 h 92"/>
                <a:gd name="T28" fmla="*/ 13 w 19"/>
                <a:gd name="T29" fmla="*/ 42 h 92"/>
                <a:gd name="T30" fmla="*/ 13 w 19"/>
                <a:gd name="T31" fmla="*/ 27 h 92"/>
                <a:gd name="T32" fmla="*/ 15 w 19"/>
                <a:gd name="T33" fmla="*/ 13 h 92"/>
                <a:gd name="T34" fmla="*/ 19 w 19"/>
                <a:gd name="T35" fmla="*/ 1 h 92"/>
                <a:gd name="T36" fmla="*/ 19 w 19"/>
                <a:gd name="T37" fmla="*/ 1 h 92"/>
                <a:gd name="T38" fmla="*/ 19 w 19"/>
                <a:gd name="T39" fmla="*/ 0 h 92"/>
                <a:gd name="T40" fmla="*/ 19 w 19"/>
                <a:gd name="T41" fmla="*/ 0 h 92"/>
                <a:gd name="T42" fmla="*/ 18 w 19"/>
                <a:gd name="T43" fmla="*/ 0 h 92"/>
                <a:gd name="T44" fmla="*/ 16 w 19"/>
                <a:gd name="T45" fmla="*/ 0 h 92"/>
                <a:gd name="T46" fmla="*/ 14 w 19"/>
                <a:gd name="T47" fmla="*/ 0 h 92"/>
                <a:gd name="T48" fmla="*/ 11 w 19"/>
                <a:gd name="T49" fmla="*/ 0 h 92"/>
                <a:gd name="T50" fmla="*/ 6 w 19"/>
                <a:gd name="T51" fmla="*/ 1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92"/>
                <a:gd name="T80" fmla="*/ 19 w 19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92">
                  <a:moveTo>
                    <a:pt x="6" y="1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2" y="16"/>
                  </a:lnTo>
                  <a:lnTo>
                    <a:pt x="1" y="28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1" y="73"/>
                  </a:lnTo>
                  <a:lnTo>
                    <a:pt x="5" y="92"/>
                  </a:lnTo>
                  <a:lnTo>
                    <a:pt x="19" y="92"/>
                  </a:lnTo>
                  <a:lnTo>
                    <a:pt x="18" y="89"/>
                  </a:lnTo>
                  <a:lnTo>
                    <a:pt x="16" y="82"/>
                  </a:lnTo>
                  <a:lnTo>
                    <a:pt x="15" y="70"/>
                  </a:lnTo>
                  <a:lnTo>
                    <a:pt x="14" y="57"/>
                  </a:lnTo>
                  <a:lnTo>
                    <a:pt x="13" y="42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7" name="Freeform 264"/>
            <p:cNvSpPr>
              <a:spLocks/>
            </p:cNvSpPr>
            <p:nvPr/>
          </p:nvSpPr>
          <p:spPr bwMode="auto">
            <a:xfrm>
              <a:off x="1273" y="1043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6 w 27"/>
                <a:gd name="T3" fmla="*/ 1 h 104"/>
                <a:gd name="T4" fmla="*/ 25 w 27"/>
                <a:gd name="T5" fmla="*/ 4 h 104"/>
                <a:gd name="T6" fmla="*/ 22 w 27"/>
                <a:gd name="T7" fmla="*/ 10 h 104"/>
                <a:gd name="T8" fmla="*/ 20 w 27"/>
                <a:gd name="T9" fmla="*/ 19 h 104"/>
                <a:gd name="T10" fmla="*/ 18 w 27"/>
                <a:gd name="T11" fmla="*/ 32 h 104"/>
                <a:gd name="T12" fmla="*/ 16 w 27"/>
                <a:gd name="T13" fmla="*/ 49 h 104"/>
                <a:gd name="T14" fmla="*/ 18 w 27"/>
                <a:gd name="T15" fmla="*/ 74 h 104"/>
                <a:gd name="T16" fmla="*/ 20 w 27"/>
                <a:gd name="T17" fmla="*/ 104 h 104"/>
                <a:gd name="T18" fmla="*/ 5 w 27"/>
                <a:gd name="T19" fmla="*/ 104 h 104"/>
                <a:gd name="T20" fmla="*/ 5 w 27"/>
                <a:gd name="T21" fmla="*/ 101 h 104"/>
                <a:gd name="T22" fmla="*/ 4 w 27"/>
                <a:gd name="T23" fmla="*/ 92 h 104"/>
                <a:gd name="T24" fmla="*/ 2 w 27"/>
                <a:gd name="T25" fmla="*/ 80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1 h 104"/>
                <a:gd name="T32" fmla="*/ 4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6" y="1"/>
                  </a:lnTo>
                  <a:lnTo>
                    <a:pt x="25" y="4"/>
                  </a:lnTo>
                  <a:lnTo>
                    <a:pt x="22" y="10"/>
                  </a:lnTo>
                  <a:lnTo>
                    <a:pt x="20" y="19"/>
                  </a:lnTo>
                  <a:lnTo>
                    <a:pt x="18" y="32"/>
                  </a:lnTo>
                  <a:lnTo>
                    <a:pt x="16" y="49"/>
                  </a:lnTo>
                  <a:lnTo>
                    <a:pt x="18" y="74"/>
                  </a:lnTo>
                  <a:lnTo>
                    <a:pt x="20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4" y="92"/>
                  </a:lnTo>
                  <a:lnTo>
                    <a:pt x="2" y="8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1"/>
                  </a:lnTo>
                  <a:lnTo>
                    <a:pt x="4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8" name="Freeform 265"/>
            <p:cNvSpPr>
              <a:spLocks/>
            </p:cNvSpPr>
            <p:nvPr/>
          </p:nvSpPr>
          <p:spPr bwMode="auto">
            <a:xfrm>
              <a:off x="1175" y="1060"/>
              <a:ext cx="18" cy="81"/>
            </a:xfrm>
            <a:custGeom>
              <a:avLst/>
              <a:gdLst>
                <a:gd name="T0" fmla="*/ 6 w 18"/>
                <a:gd name="T1" fmla="*/ 2 h 81"/>
                <a:gd name="T2" fmla="*/ 6 w 18"/>
                <a:gd name="T3" fmla="*/ 3 h 81"/>
                <a:gd name="T4" fmla="*/ 5 w 18"/>
                <a:gd name="T5" fmla="*/ 8 h 81"/>
                <a:gd name="T6" fmla="*/ 2 w 18"/>
                <a:gd name="T7" fmla="*/ 15 h 81"/>
                <a:gd name="T8" fmla="*/ 1 w 18"/>
                <a:gd name="T9" fmla="*/ 25 h 81"/>
                <a:gd name="T10" fmla="*/ 0 w 18"/>
                <a:gd name="T11" fmla="*/ 37 h 81"/>
                <a:gd name="T12" fmla="*/ 1 w 18"/>
                <a:gd name="T13" fmla="*/ 50 h 81"/>
                <a:gd name="T14" fmla="*/ 2 w 18"/>
                <a:gd name="T15" fmla="*/ 65 h 81"/>
                <a:gd name="T16" fmla="*/ 5 w 18"/>
                <a:gd name="T17" fmla="*/ 81 h 81"/>
                <a:gd name="T18" fmla="*/ 16 w 18"/>
                <a:gd name="T19" fmla="*/ 80 h 81"/>
                <a:gd name="T20" fmla="*/ 16 w 18"/>
                <a:gd name="T21" fmla="*/ 78 h 81"/>
                <a:gd name="T22" fmla="*/ 15 w 18"/>
                <a:gd name="T23" fmla="*/ 72 h 81"/>
                <a:gd name="T24" fmla="*/ 14 w 18"/>
                <a:gd name="T25" fmla="*/ 61 h 81"/>
                <a:gd name="T26" fmla="*/ 13 w 18"/>
                <a:gd name="T27" fmla="*/ 50 h 81"/>
                <a:gd name="T28" fmla="*/ 12 w 18"/>
                <a:gd name="T29" fmla="*/ 37 h 81"/>
                <a:gd name="T30" fmla="*/ 12 w 18"/>
                <a:gd name="T31" fmla="*/ 24 h 81"/>
                <a:gd name="T32" fmla="*/ 14 w 18"/>
                <a:gd name="T33" fmla="*/ 11 h 81"/>
                <a:gd name="T34" fmla="*/ 18 w 18"/>
                <a:gd name="T35" fmla="*/ 1 h 81"/>
                <a:gd name="T36" fmla="*/ 18 w 18"/>
                <a:gd name="T37" fmla="*/ 1 h 81"/>
                <a:gd name="T38" fmla="*/ 18 w 18"/>
                <a:gd name="T39" fmla="*/ 1 h 81"/>
                <a:gd name="T40" fmla="*/ 18 w 18"/>
                <a:gd name="T41" fmla="*/ 1 h 81"/>
                <a:gd name="T42" fmla="*/ 16 w 18"/>
                <a:gd name="T43" fmla="*/ 0 h 81"/>
                <a:gd name="T44" fmla="*/ 15 w 18"/>
                <a:gd name="T45" fmla="*/ 0 h 81"/>
                <a:gd name="T46" fmla="*/ 13 w 18"/>
                <a:gd name="T47" fmla="*/ 1 h 81"/>
                <a:gd name="T48" fmla="*/ 9 w 18"/>
                <a:gd name="T49" fmla="*/ 1 h 81"/>
                <a:gd name="T50" fmla="*/ 6 w 18"/>
                <a:gd name="T51" fmla="*/ 2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81"/>
                <a:gd name="T80" fmla="*/ 18 w 18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81">
                  <a:moveTo>
                    <a:pt x="6" y="2"/>
                  </a:moveTo>
                  <a:lnTo>
                    <a:pt x="6" y="3"/>
                  </a:lnTo>
                  <a:lnTo>
                    <a:pt x="5" y="8"/>
                  </a:lnTo>
                  <a:lnTo>
                    <a:pt x="2" y="15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2" y="65"/>
                  </a:lnTo>
                  <a:lnTo>
                    <a:pt x="5" y="81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3" y="50"/>
                  </a:lnTo>
                  <a:lnTo>
                    <a:pt x="12" y="37"/>
                  </a:lnTo>
                  <a:lnTo>
                    <a:pt x="12" y="24"/>
                  </a:lnTo>
                  <a:lnTo>
                    <a:pt x="14" y="1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79" name="Freeform 266"/>
            <p:cNvSpPr>
              <a:spLocks/>
            </p:cNvSpPr>
            <p:nvPr/>
          </p:nvSpPr>
          <p:spPr bwMode="auto">
            <a:xfrm>
              <a:off x="1176" y="1065"/>
              <a:ext cx="14" cy="69"/>
            </a:xfrm>
            <a:custGeom>
              <a:avLst/>
              <a:gdLst>
                <a:gd name="T0" fmla="*/ 5 w 14"/>
                <a:gd name="T1" fmla="*/ 2 h 69"/>
                <a:gd name="T2" fmla="*/ 5 w 14"/>
                <a:gd name="T3" fmla="*/ 3 h 69"/>
                <a:gd name="T4" fmla="*/ 4 w 14"/>
                <a:gd name="T5" fmla="*/ 7 h 69"/>
                <a:gd name="T6" fmla="*/ 3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4 h 69"/>
                <a:gd name="T14" fmla="*/ 1 w 14"/>
                <a:gd name="T15" fmla="*/ 56 h 69"/>
                <a:gd name="T16" fmla="*/ 4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1 w 14"/>
                <a:gd name="T27" fmla="*/ 44 h 69"/>
                <a:gd name="T28" fmla="*/ 10 w 14"/>
                <a:gd name="T29" fmla="*/ 32 h 69"/>
                <a:gd name="T30" fmla="*/ 10 w 14"/>
                <a:gd name="T31" fmla="*/ 20 h 69"/>
                <a:gd name="T32" fmla="*/ 12 w 14"/>
                <a:gd name="T33" fmla="*/ 10 h 69"/>
                <a:gd name="T34" fmla="*/ 14 w 14"/>
                <a:gd name="T35" fmla="*/ 2 h 69"/>
                <a:gd name="T36" fmla="*/ 14 w 14"/>
                <a:gd name="T37" fmla="*/ 2 h 69"/>
                <a:gd name="T38" fmla="*/ 14 w 14"/>
                <a:gd name="T39" fmla="*/ 2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1 w 14"/>
                <a:gd name="T47" fmla="*/ 0 h 69"/>
                <a:gd name="T48" fmla="*/ 8 w 14"/>
                <a:gd name="T49" fmla="*/ 2 h 69"/>
                <a:gd name="T50" fmla="*/ 5 w 14"/>
                <a:gd name="T51" fmla="*/ 2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2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4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1" y="44"/>
                  </a:lnTo>
                  <a:lnTo>
                    <a:pt x="10" y="32"/>
                  </a:lnTo>
                  <a:lnTo>
                    <a:pt x="10" y="20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0" name="Freeform 267"/>
            <p:cNvSpPr>
              <a:spLocks/>
            </p:cNvSpPr>
            <p:nvPr/>
          </p:nvSpPr>
          <p:spPr bwMode="auto">
            <a:xfrm>
              <a:off x="1177" y="1071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3 w 12"/>
                <a:gd name="T3" fmla="*/ 3 h 57"/>
                <a:gd name="T4" fmla="*/ 3 w 12"/>
                <a:gd name="T5" fmla="*/ 5 h 57"/>
                <a:gd name="T6" fmla="*/ 2 w 12"/>
                <a:gd name="T7" fmla="*/ 11 h 57"/>
                <a:gd name="T8" fmla="*/ 0 w 12"/>
                <a:gd name="T9" fmla="*/ 18 h 57"/>
                <a:gd name="T10" fmla="*/ 0 w 12"/>
                <a:gd name="T11" fmla="*/ 26 h 57"/>
                <a:gd name="T12" fmla="*/ 0 w 12"/>
                <a:gd name="T13" fmla="*/ 35 h 57"/>
                <a:gd name="T14" fmla="*/ 2 w 12"/>
                <a:gd name="T15" fmla="*/ 46 h 57"/>
                <a:gd name="T16" fmla="*/ 3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10 w 12"/>
                <a:gd name="T23" fmla="*/ 50 h 57"/>
                <a:gd name="T24" fmla="*/ 10 w 12"/>
                <a:gd name="T25" fmla="*/ 43 h 57"/>
                <a:gd name="T26" fmla="*/ 9 w 12"/>
                <a:gd name="T27" fmla="*/ 35 h 57"/>
                <a:gd name="T28" fmla="*/ 7 w 12"/>
                <a:gd name="T29" fmla="*/ 26 h 57"/>
                <a:gd name="T30" fmla="*/ 9 w 12"/>
                <a:gd name="T31" fmla="*/ 17 h 57"/>
                <a:gd name="T32" fmla="*/ 10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10 w 12"/>
                <a:gd name="T45" fmla="*/ 0 h 57"/>
                <a:gd name="T46" fmla="*/ 9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9" y="35"/>
                  </a:lnTo>
                  <a:lnTo>
                    <a:pt x="7" y="26"/>
                  </a:lnTo>
                  <a:lnTo>
                    <a:pt x="9" y="17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1" name="Freeform 268"/>
            <p:cNvSpPr>
              <a:spLocks/>
            </p:cNvSpPr>
            <p:nvPr/>
          </p:nvSpPr>
          <p:spPr bwMode="auto">
            <a:xfrm>
              <a:off x="1177" y="1076"/>
              <a:ext cx="10" cy="45"/>
            </a:xfrm>
            <a:custGeom>
              <a:avLst/>
              <a:gdLst>
                <a:gd name="T0" fmla="*/ 4 w 10"/>
                <a:gd name="T1" fmla="*/ 1 h 45"/>
                <a:gd name="T2" fmla="*/ 3 w 10"/>
                <a:gd name="T3" fmla="*/ 2 h 45"/>
                <a:gd name="T4" fmla="*/ 3 w 10"/>
                <a:gd name="T5" fmla="*/ 5 h 45"/>
                <a:gd name="T6" fmla="*/ 2 w 10"/>
                <a:gd name="T7" fmla="*/ 9 h 45"/>
                <a:gd name="T8" fmla="*/ 2 w 10"/>
                <a:gd name="T9" fmla="*/ 14 h 45"/>
                <a:gd name="T10" fmla="*/ 0 w 10"/>
                <a:gd name="T11" fmla="*/ 21 h 45"/>
                <a:gd name="T12" fmla="*/ 0 w 10"/>
                <a:gd name="T13" fmla="*/ 28 h 45"/>
                <a:gd name="T14" fmla="*/ 2 w 10"/>
                <a:gd name="T15" fmla="*/ 37 h 45"/>
                <a:gd name="T16" fmla="*/ 3 w 10"/>
                <a:gd name="T17" fmla="*/ 45 h 45"/>
                <a:gd name="T18" fmla="*/ 10 w 10"/>
                <a:gd name="T19" fmla="*/ 45 h 45"/>
                <a:gd name="T20" fmla="*/ 10 w 10"/>
                <a:gd name="T21" fmla="*/ 44 h 45"/>
                <a:gd name="T22" fmla="*/ 9 w 10"/>
                <a:gd name="T23" fmla="*/ 41 h 45"/>
                <a:gd name="T24" fmla="*/ 7 w 10"/>
                <a:gd name="T25" fmla="*/ 35 h 45"/>
                <a:gd name="T26" fmla="*/ 7 w 10"/>
                <a:gd name="T27" fmla="*/ 28 h 45"/>
                <a:gd name="T28" fmla="*/ 6 w 10"/>
                <a:gd name="T29" fmla="*/ 21 h 45"/>
                <a:gd name="T30" fmla="*/ 7 w 10"/>
                <a:gd name="T31" fmla="*/ 14 h 45"/>
                <a:gd name="T32" fmla="*/ 7 w 10"/>
                <a:gd name="T33" fmla="*/ 7 h 45"/>
                <a:gd name="T34" fmla="*/ 10 w 10"/>
                <a:gd name="T35" fmla="*/ 1 h 45"/>
                <a:gd name="T36" fmla="*/ 10 w 10"/>
                <a:gd name="T37" fmla="*/ 1 h 45"/>
                <a:gd name="T38" fmla="*/ 10 w 10"/>
                <a:gd name="T39" fmla="*/ 1 h 45"/>
                <a:gd name="T40" fmla="*/ 10 w 10"/>
                <a:gd name="T41" fmla="*/ 1 h 45"/>
                <a:gd name="T42" fmla="*/ 10 w 10"/>
                <a:gd name="T43" fmla="*/ 0 h 45"/>
                <a:gd name="T44" fmla="*/ 9 w 10"/>
                <a:gd name="T45" fmla="*/ 0 h 45"/>
                <a:gd name="T46" fmla="*/ 7 w 10"/>
                <a:gd name="T47" fmla="*/ 1 h 45"/>
                <a:gd name="T48" fmla="*/ 6 w 10"/>
                <a:gd name="T49" fmla="*/ 1 h 45"/>
                <a:gd name="T50" fmla="*/ 4 w 10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45"/>
                <a:gd name="T80" fmla="*/ 10 w 10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45">
                  <a:moveTo>
                    <a:pt x="4" y="1"/>
                  </a:moveTo>
                  <a:lnTo>
                    <a:pt x="3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2" name="Freeform 269"/>
            <p:cNvSpPr>
              <a:spLocks/>
            </p:cNvSpPr>
            <p:nvPr/>
          </p:nvSpPr>
          <p:spPr bwMode="auto">
            <a:xfrm>
              <a:off x="1179" y="1082"/>
              <a:ext cx="7" cy="34"/>
            </a:xfrm>
            <a:custGeom>
              <a:avLst/>
              <a:gdLst>
                <a:gd name="T0" fmla="*/ 2 w 7"/>
                <a:gd name="T1" fmla="*/ 1 h 34"/>
                <a:gd name="T2" fmla="*/ 1 w 7"/>
                <a:gd name="T3" fmla="*/ 1 h 34"/>
                <a:gd name="T4" fmla="*/ 1 w 7"/>
                <a:gd name="T5" fmla="*/ 3 h 34"/>
                <a:gd name="T6" fmla="*/ 0 w 7"/>
                <a:gd name="T7" fmla="*/ 6 h 34"/>
                <a:gd name="T8" fmla="*/ 0 w 7"/>
                <a:gd name="T9" fmla="*/ 10 h 34"/>
                <a:gd name="T10" fmla="*/ 0 w 7"/>
                <a:gd name="T11" fmla="*/ 15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5 w 7"/>
                <a:gd name="T19" fmla="*/ 34 h 34"/>
                <a:gd name="T20" fmla="*/ 5 w 7"/>
                <a:gd name="T21" fmla="*/ 32 h 34"/>
                <a:gd name="T22" fmla="*/ 5 w 7"/>
                <a:gd name="T23" fmla="*/ 29 h 34"/>
                <a:gd name="T24" fmla="*/ 4 w 7"/>
                <a:gd name="T25" fmla="*/ 25 h 34"/>
                <a:gd name="T26" fmla="*/ 4 w 7"/>
                <a:gd name="T27" fmla="*/ 21 h 34"/>
                <a:gd name="T28" fmla="*/ 4 w 7"/>
                <a:gd name="T29" fmla="*/ 15 h 34"/>
                <a:gd name="T30" fmla="*/ 4 w 7"/>
                <a:gd name="T31" fmla="*/ 10 h 34"/>
                <a:gd name="T32" fmla="*/ 4 w 7"/>
                <a:gd name="T33" fmla="*/ 4 h 34"/>
                <a:gd name="T34" fmla="*/ 7 w 7"/>
                <a:gd name="T35" fmla="*/ 1 h 34"/>
                <a:gd name="T36" fmla="*/ 7 w 7"/>
                <a:gd name="T37" fmla="*/ 1 h 34"/>
                <a:gd name="T38" fmla="*/ 7 w 7"/>
                <a:gd name="T39" fmla="*/ 0 h 34"/>
                <a:gd name="T40" fmla="*/ 5 w 7"/>
                <a:gd name="T41" fmla="*/ 0 h 34"/>
                <a:gd name="T42" fmla="*/ 5 w 7"/>
                <a:gd name="T43" fmla="*/ 0 h 34"/>
                <a:gd name="T44" fmla="*/ 5 w 7"/>
                <a:gd name="T45" fmla="*/ 0 h 34"/>
                <a:gd name="T46" fmla="*/ 4 w 7"/>
                <a:gd name="T47" fmla="*/ 0 h 34"/>
                <a:gd name="T48" fmla="*/ 3 w 7"/>
                <a:gd name="T49" fmla="*/ 0 h 34"/>
                <a:gd name="T50" fmla="*/ 2 w 7"/>
                <a:gd name="T51" fmla="*/ 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2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3" name="Freeform 270"/>
            <p:cNvSpPr>
              <a:spLocks/>
            </p:cNvSpPr>
            <p:nvPr/>
          </p:nvSpPr>
          <p:spPr bwMode="auto">
            <a:xfrm>
              <a:off x="1274" y="1049"/>
              <a:ext cx="24" cy="91"/>
            </a:xfrm>
            <a:custGeom>
              <a:avLst/>
              <a:gdLst>
                <a:gd name="T0" fmla="*/ 24 w 24"/>
                <a:gd name="T1" fmla="*/ 1 h 91"/>
                <a:gd name="T2" fmla="*/ 22 w 24"/>
                <a:gd name="T3" fmla="*/ 1 h 91"/>
                <a:gd name="T4" fmla="*/ 21 w 24"/>
                <a:gd name="T5" fmla="*/ 4 h 91"/>
                <a:gd name="T6" fmla="*/ 19 w 24"/>
                <a:gd name="T7" fmla="*/ 8 h 91"/>
                <a:gd name="T8" fmla="*/ 17 w 24"/>
                <a:gd name="T9" fmla="*/ 16 h 91"/>
                <a:gd name="T10" fmla="*/ 15 w 24"/>
                <a:gd name="T11" fmla="*/ 28 h 91"/>
                <a:gd name="T12" fmla="*/ 14 w 24"/>
                <a:gd name="T13" fmla="*/ 43 h 91"/>
                <a:gd name="T14" fmla="*/ 15 w 24"/>
                <a:gd name="T15" fmla="*/ 64 h 91"/>
                <a:gd name="T16" fmla="*/ 18 w 24"/>
                <a:gd name="T17" fmla="*/ 91 h 91"/>
                <a:gd name="T18" fmla="*/ 5 w 24"/>
                <a:gd name="T19" fmla="*/ 91 h 91"/>
                <a:gd name="T20" fmla="*/ 4 w 24"/>
                <a:gd name="T21" fmla="*/ 88 h 91"/>
                <a:gd name="T22" fmla="*/ 3 w 24"/>
                <a:gd name="T23" fmla="*/ 81 h 91"/>
                <a:gd name="T24" fmla="*/ 1 w 24"/>
                <a:gd name="T25" fmla="*/ 70 h 91"/>
                <a:gd name="T26" fmla="*/ 0 w 24"/>
                <a:gd name="T27" fmla="*/ 56 h 91"/>
                <a:gd name="T28" fmla="*/ 0 w 24"/>
                <a:gd name="T29" fmla="*/ 42 h 91"/>
                <a:gd name="T30" fmla="*/ 1 w 24"/>
                <a:gd name="T31" fmla="*/ 27 h 91"/>
                <a:gd name="T32" fmla="*/ 4 w 24"/>
                <a:gd name="T33" fmla="*/ 13 h 91"/>
                <a:gd name="T34" fmla="*/ 7 w 24"/>
                <a:gd name="T35" fmla="*/ 0 h 91"/>
                <a:gd name="T36" fmla="*/ 24 w 24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91"/>
                <a:gd name="T59" fmla="*/ 24 w 24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91">
                  <a:moveTo>
                    <a:pt x="24" y="1"/>
                  </a:moveTo>
                  <a:lnTo>
                    <a:pt x="22" y="1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7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8" y="91"/>
                  </a:lnTo>
                  <a:lnTo>
                    <a:pt x="5" y="91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4" y="13"/>
                  </a:lnTo>
                  <a:lnTo>
                    <a:pt x="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4" name="Freeform 271"/>
            <p:cNvSpPr>
              <a:spLocks/>
            </p:cNvSpPr>
            <p:nvPr/>
          </p:nvSpPr>
          <p:spPr bwMode="auto">
            <a:xfrm>
              <a:off x="1275" y="1056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7 w 19"/>
                <a:gd name="T7" fmla="*/ 7 h 77"/>
                <a:gd name="T8" fmla="*/ 14 w 19"/>
                <a:gd name="T9" fmla="*/ 13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4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5 h 77"/>
                <a:gd name="T22" fmla="*/ 3 w 19"/>
                <a:gd name="T23" fmla="*/ 69 h 77"/>
                <a:gd name="T24" fmla="*/ 2 w 19"/>
                <a:gd name="T25" fmla="*/ 60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3 w 19"/>
                <a:gd name="T33" fmla="*/ 11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7"/>
                  </a:lnTo>
                  <a:lnTo>
                    <a:pt x="14" y="13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4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5" name="Freeform 272"/>
            <p:cNvSpPr>
              <a:spLocks/>
            </p:cNvSpPr>
            <p:nvPr/>
          </p:nvSpPr>
          <p:spPr bwMode="auto">
            <a:xfrm>
              <a:off x="1277" y="1062"/>
              <a:ext cx="15" cy="64"/>
            </a:xfrm>
            <a:custGeom>
              <a:avLst/>
              <a:gdLst>
                <a:gd name="T0" fmla="*/ 15 w 15"/>
                <a:gd name="T1" fmla="*/ 0 h 64"/>
                <a:gd name="T2" fmla="*/ 15 w 15"/>
                <a:gd name="T3" fmla="*/ 1 h 64"/>
                <a:gd name="T4" fmla="*/ 14 w 15"/>
                <a:gd name="T5" fmla="*/ 2 h 64"/>
                <a:gd name="T6" fmla="*/ 12 w 15"/>
                <a:gd name="T7" fmla="*/ 6 h 64"/>
                <a:gd name="T8" fmla="*/ 11 w 15"/>
                <a:gd name="T9" fmla="*/ 12 h 64"/>
                <a:gd name="T10" fmla="*/ 10 w 15"/>
                <a:gd name="T11" fmla="*/ 20 h 64"/>
                <a:gd name="T12" fmla="*/ 9 w 15"/>
                <a:gd name="T13" fmla="*/ 30 h 64"/>
                <a:gd name="T14" fmla="*/ 10 w 15"/>
                <a:gd name="T15" fmla="*/ 45 h 64"/>
                <a:gd name="T16" fmla="*/ 11 w 15"/>
                <a:gd name="T17" fmla="*/ 64 h 64"/>
                <a:gd name="T18" fmla="*/ 2 w 15"/>
                <a:gd name="T19" fmla="*/ 64 h 64"/>
                <a:gd name="T20" fmla="*/ 2 w 15"/>
                <a:gd name="T21" fmla="*/ 62 h 64"/>
                <a:gd name="T22" fmla="*/ 1 w 15"/>
                <a:gd name="T23" fmla="*/ 57 h 64"/>
                <a:gd name="T24" fmla="*/ 0 w 15"/>
                <a:gd name="T25" fmla="*/ 49 h 64"/>
                <a:gd name="T26" fmla="*/ 0 w 15"/>
                <a:gd name="T27" fmla="*/ 40 h 64"/>
                <a:gd name="T28" fmla="*/ 0 w 15"/>
                <a:gd name="T29" fmla="*/ 29 h 64"/>
                <a:gd name="T30" fmla="*/ 0 w 15"/>
                <a:gd name="T31" fmla="*/ 19 h 64"/>
                <a:gd name="T32" fmla="*/ 1 w 15"/>
                <a:gd name="T33" fmla="*/ 8 h 64"/>
                <a:gd name="T34" fmla="*/ 4 w 15"/>
                <a:gd name="T35" fmla="*/ 0 h 64"/>
                <a:gd name="T36" fmla="*/ 15 w 15"/>
                <a:gd name="T37" fmla="*/ 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4"/>
                <a:gd name="T59" fmla="*/ 15 w 15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4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1" y="12"/>
                  </a:lnTo>
                  <a:lnTo>
                    <a:pt x="10" y="20"/>
                  </a:lnTo>
                  <a:lnTo>
                    <a:pt x="9" y="30"/>
                  </a:lnTo>
                  <a:lnTo>
                    <a:pt x="10" y="45"/>
                  </a:lnTo>
                  <a:lnTo>
                    <a:pt x="11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6" name="Freeform 273"/>
            <p:cNvSpPr>
              <a:spLocks/>
            </p:cNvSpPr>
            <p:nvPr/>
          </p:nvSpPr>
          <p:spPr bwMode="auto">
            <a:xfrm>
              <a:off x="1277" y="1068"/>
              <a:ext cx="12" cy="51"/>
            </a:xfrm>
            <a:custGeom>
              <a:avLst/>
              <a:gdLst>
                <a:gd name="T0" fmla="*/ 12 w 12"/>
                <a:gd name="T1" fmla="*/ 1 h 51"/>
                <a:gd name="T2" fmla="*/ 12 w 12"/>
                <a:gd name="T3" fmla="*/ 1 h 51"/>
                <a:gd name="T4" fmla="*/ 11 w 12"/>
                <a:gd name="T5" fmla="*/ 2 h 51"/>
                <a:gd name="T6" fmla="*/ 10 w 12"/>
                <a:gd name="T7" fmla="*/ 4 h 51"/>
                <a:gd name="T8" fmla="*/ 9 w 12"/>
                <a:gd name="T9" fmla="*/ 9 h 51"/>
                <a:gd name="T10" fmla="*/ 9 w 12"/>
                <a:gd name="T11" fmla="*/ 16 h 51"/>
                <a:gd name="T12" fmla="*/ 8 w 12"/>
                <a:gd name="T13" fmla="*/ 24 h 51"/>
                <a:gd name="T14" fmla="*/ 8 w 12"/>
                <a:gd name="T15" fmla="*/ 36 h 51"/>
                <a:gd name="T16" fmla="*/ 9 w 12"/>
                <a:gd name="T17" fmla="*/ 51 h 51"/>
                <a:gd name="T18" fmla="*/ 2 w 12"/>
                <a:gd name="T19" fmla="*/ 51 h 51"/>
                <a:gd name="T20" fmla="*/ 2 w 12"/>
                <a:gd name="T21" fmla="*/ 50 h 51"/>
                <a:gd name="T22" fmla="*/ 2 w 12"/>
                <a:gd name="T23" fmla="*/ 45 h 51"/>
                <a:gd name="T24" fmla="*/ 1 w 12"/>
                <a:gd name="T25" fmla="*/ 39 h 51"/>
                <a:gd name="T26" fmla="*/ 1 w 12"/>
                <a:gd name="T27" fmla="*/ 31 h 51"/>
                <a:gd name="T28" fmla="*/ 0 w 12"/>
                <a:gd name="T29" fmla="*/ 23 h 51"/>
                <a:gd name="T30" fmla="*/ 1 w 12"/>
                <a:gd name="T31" fmla="*/ 15 h 51"/>
                <a:gd name="T32" fmla="*/ 2 w 12"/>
                <a:gd name="T33" fmla="*/ 7 h 51"/>
                <a:gd name="T34" fmla="*/ 4 w 12"/>
                <a:gd name="T35" fmla="*/ 0 h 51"/>
                <a:gd name="T36" fmla="*/ 12 w 12"/>
                <a:gd name="T37" fmla="*/ 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1"/>
                <a:gd name="T59" fmla="*/ 12 w 12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1">
                  <a:moveTo>
                    <a:pt x="12" y="1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9"/>
                  </a:lnTo>
                  <a:lnTo>
                    <a:pt x="9" y="16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9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2" y="7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7" name="Freeform 274"/>
            <p:cNvSpPr>
              <a:spLocks/>
            </p:cNvSpPr>
            <p:nvPr/>
          </p:nvSpPr>
          <p:spPr bwMode="auto">
            <a:xfrm>
              <a:off x="1278" y="1075"/>
              <a:ext cx="9" cy="37"/>
            </a:xfrm>
            <a:custGeom>
              <a:avLst/>
              <a:gdLst>
                <a:gd name="T0" fmla="*/ 9 w 9"/>
                <a:gd name="T1" fmla="*/ 0 h 37"/>
                <a:gd name="T2" fmla="*/ 9 w 9"/>
                <a:gd name="T3" fmla="*/ 0 h 37"/>
                <a:gd name="T4" fmla="*/ 8 w 9"/>
                <a:gd name="T5" fmla="*/ 1 h 37"/>
                <a:gd name="T6" fmla="*/ 8 w 9"/>
                <a:gd name="T7" fmla="*/ 3 h 37"/>
                <a:gd name="T8" fmla="*/ 7 w 9"/>
                <a:gd name="T9" fmla="*/ 6 h 37"/>
                <a:gd name="T10" fmla="*/ 6 w 9"/>
                <a:gd name="T11" fmla="*/ 10 h 37"/>
                <a:gd name="T12" fmla="*/ 6 w 9"/>
                <a:gd name="T13" fmla="*/ 17 h 37"/>
                <a:gd name="T14" fmla="*/ 6 w 9"/>
                <a:gd name="T15" fmla="*/ 25 h 37"/>
                <a:gd name="T16" fmla="*/ 7 w 9"/>
                <a:gd name="T17" fmla="*/ 37 h 37"/>
                <a:gd name="T18" fmla="*/ 2 w 9"/>
                <a:gd name="T19" fmla="*/ 37 h 37"/>
                <a:gd name="T20" fmla="*/ 1 w 9"/>
                <a:gd name="T21" fmla="*/ 36 h 37"/>
                <a:gd name="T22" fmla="*/ 1 w 9"/>
                <a:gd name="T23" fmla="*/ 32 h 37"/>
                <a:gd name="T24" fmla="*/ 1 w 9"/>
                <a:gd name="T25" fmla="*/ 28 h 37"/>
                <a:gd name="T26" fmla="*/ 0 w 9"/>
                <a:gd name="T27" fmla="*/ 23 h 37"/>
                <a:gd name="T28" fmla="*/ 0 w 9"/>
                <a:gd name="T29" fmla="*/ 16 h 37"/>
                <a:gd name="T30" fmla="*/ 0 w 9"/>
                <a:gd name="T31" fmla="*/ 10 h 37"/>
                <a:gd name="T32" fmla="*/ 1 w 9"/>
                <a:gd name="T33" fmla="*/ 4 h 37"/>
                <a:gd name="T34" fmla="*/ 3 w 9"/>
                <a:gd name="T35" fmla="*/ 0 h 37"/>
                <a:gd name="T36" fmla="*/ 9 w 9"/>
                <a:gd name="T37" fmla="*/ 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7"/>
                <a:gd name="T59" fmla="*/ 9 w 9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7">
                  <a:moveTo>
                    <a:pt x="9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25"/>
                  </a:lnTo>
                  <a:lnTo>
                    <a:pt x="7" y="37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4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8" name="Rectangle 275"/>
            <p:cNvSpPr>
              <a:spLocks noChangeArrowheads="1"/>
            </p:cNvSpPr>
            <p:nvPr/>
          </p:nvSpPr>
          <p:spPr bwMode="auto">
            <a:xfrm>
              <a:off x="1155" y="1065"/>
              <a:ext cx="4" cy="1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89" name="Freeform 276"/>
            <p:cNvSpPr>
              <a:spLocks/>
            </p:cNvSpPr>
            <p:nvPr/>
          </p:nvSpPr>
          <p:spPr bwMode="auto">
            <a:xfrm>
              <a:off x="1197" y="1063"/>
              <a:ext cx="46" cy="55"/>
            </a:xfrm>
            <a:custGeom>
              <a:avLst/>
              <a:gdLst>
                <a:gd name="T0" fmla="*/ 4 w 46"/>
                <a:gd name="T1" fmla="*/ 6 h 55"/>
                <a:gd name="T2" fmla="*/ 4 w 46"/>
                <a:gd name="T3" fmla="*/ 7 h 55"/>
                <a:gd name="T4" fmla="*/ 3 w 46"/>
                <a:gd name="T5" fmla="*/ 9 h 55"/>
                <a:gd name="T6" fmla="*/ 1 w 46"/>
                <a:gd name="T7" fmla="*/ 14 h 55"/>
                <a:gd name="T8" fmla="*/ 0 w 46"/>
                <a:gd name="T9" fmla="*/ 21 h 55"/>
                <a:gd name="T10" fmla="*/ 0 w 46"/>
                <a:gd name="T11" fmla="*/ 28 h 55"/>
                <a:gd name="T12" fmla="*/ 0 w 46"/>
                <a:gd name="T13" fmla="*/ 36 h 55"/>
                <a:gd name="T14" fmla="*/ 0 w 46"/>
                <a:gd name="T15" fmla="*/ 46 h 55"/>
                <a:gd name="T16" fmla="*/ 3 w 46"/>
                <a:gd name="T17" fmla="*/ 55 h 55"/>
                <a:gd name="T18" fmla="*/ 3 w 46"/>
                <a:gd name="T19" fmla="*/ 55 h 55"/>
                <a:gd name="T20" fmla="*/ 3 w 46"/>
                <a:gd name="T21" fmla="*/ 54 h 55"/>
                <a:gd name="T22" fmla="*/ 3 w 46"/>
                <a:gd name="T23" fmla="*/ 51 h 55"/>
                <a:gd name="T24" fmla="*/ 3 w 46"/>
                <a:gd name="T25" fmla="*/ 49 h 55"/>
                <a:gd name="T26" fmla="*/ 3 w 46"/>
                <a:gd name="T27" fmla="*/ 46 h 55"/>
                <a:gd name="T28" fmla="*/ 4 w 46"/>
                <a:gd name="T29" fmla="*/ 43 h 55"/>
                <a:gd name="T30" fmla="*/ 4 w 46"/>
                <a:gd name="T31" fmla="*/ 39 h 55"/>
                <a:gd name="T32" fmla="*/ 5 w 46"/>
                <a:gd name="T33" fmla="*/ 35 h 55"/>
                <a:gd name="T34" fmla="*/ 6 w 46"/>
                <a:gd name="T35" fmla="*/ 32 h 55"/>
                <a:gd name="T36" fmla="*/ 7 w 46"/>
                <a:gd name="T37" fmla="*/ 28 h 55"/>
                <a:gd name="T38" fmla="*/ 8 w 46"/>
                <a:gd name="T39" fmla="*/ 25 h 55"/>
                <a:gd name="T40" fmla="*/ 11 w 46"/>
                <a:gd name="T41" fmla="*/ 21 h 55"/>
                <a:gd name="T42" fmla="*/ 14 w 46"/>
                <a:gd name="T43" fmla="*/ 19 h 55"/>
                <a:gd name="T44" fmla="*/ 17 w 46"/>
                <a:gd name="T45" fmla="*/ 16 h 55"/>
                <a:gd name="T46" fmla="*/ 21 w 46"/>
                <a:gd name="T47" fmla="*/ 15 h 55"/>
                <a:gd name="T48" fmla="*/ 26 w 46"/>
                <a:gd name="T49" fmla="*/ 14 h 55"/>
                <a:gd name="T50" fmla="*/ 26 w 46"/>
                <a:gd name="T51" fmla="*/ 13 h 55"/>
                <a:gd name="T52" fmla="*/ 26 w 46"/>
                <a:gd name="T53" fmla="*/ 13 h 55"/>
                <a:gd name="T54" fmla="*/ 28 w 46"/>
                <a:gd name="T55" fmla="*/ 12 h 55"/>
                <a:gd name="T56" fmla="*/ 29 w 46"/>
                <a:gd name="T57" fmla="*/ 11 h 55"/>
                <a:gd name="T58" fmla="*/ 33 w 46"/>
                <a:gd name="T59" fmla="*/ 9 h 55"/>
                <a:gd name="T60" fmla="*/ 36 w 46"/>
                <a:gd name="T61" fmla="*/ 7 h 55"/>
                <a:gd name="T62" fmla="*/ 41 w 46"/>
                <a:gd name="T63" fmla="*/ 5 h 55"/>
                <a:gd name="T64" fmla="*/ 46 w 46"/>
                <a:gd name="T65" fmla="*/ 2 h 55"/>
                <a:gd name="T66" fmla="*/ 46 w 46"/>
                <a:gd name="T67" fmla="*/ 2 h 55"/>
                <a:gd name="T68" fmla="*/ 45 w 46"/>
                <a:gd name="T69" fmla="*/ 2 h 55"/>
                <a:gd name="T70" fmla="*/ 43 w 46"/>
                <a:gd name="T71" fmla="*/ 2 h 55"/>
                <a:gd name="T72" fmla="*/ 42 w 46"/>
                <a:gd name="T73" fmla="*/ 2 h 55"/>
                <a:gd name="T74" fmla="*/ 40 w 46"/>
                <a:gd name="T75" fmla="*/ 1 h 55"/>
                <a:gd name="T76" fmla="*/ 38 w 46"/>
                <a:gd name="T77" fmla="*/ 1 h 55"/>
                <a:gd name="T78" fmla="*/ 35 w 46"/>
                <a:gd name="T79" fmla="*/ 1 h 55"/>
                <a:gd name="T80" fmla="*/ 32 w 46"/>
                <a:gd name="T81" fmla="*/ 1 h 55"/>
                <a:gd name="T82" fmla="*/ 28 w 46"/>
                <a:gd name="T83" fmla="*/ 0 h 55"/>
                <a:gd name="T84" fmla="*/ 26 w 46"/>
                <a:gd name="T85" fmla="*/ 1 h 55"/>
                <a:gd name="T86" fmla="*/ 22 w 46"/>
                <a:gd name="T87" fmla="*/ 1 h 55"/>
                <a:gd name="T88" fmla="*/ 19 w 46"/>
                <a:gd name="T89" fmla="*/ 1 h 55"/>
                <a:gd name="T90" fmla="*/ 14 w 46"/>
                <a:gd name="T91" fmla="*/ 2 h 55"/>
                <a:gd name="T92" fmla="*/ 11 w 46"/>
                <a:gd name="T93" fmla="*/ 2 h 55"/>
                <a:gd name="T94" fmla="*/ 7 w 46"/>
                <a:gd name="T95" fmla="*/ 4 h 55"/>
                <a:gd name="T96" fmla="*/ 4 w 46"/>
                <a:gd name="T97" fmla="*/ 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5"/>
                <a:gd name="T149" fmla="*/ 46 w 46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5">
                  <a:moveTo>
                    <a:pt x="4" y="6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0" name="Freeform 277"/>
            <p:cNvSpPr>
              <a:spLocks/>
            </p:cNvSpPr>
            <p:nvPr/>
          </p:nvSpPr>
          <p:spPr bwMode="auto">
            <a:xfrm>
              <a:off x="1133" y="1104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6 h 10"/>
                <a:gd name="T6" fmla="*/ 1 w 37"/>
                <a:gd name="T7" fmla="*/ 6 h 10"/>
                <a:gd name="T8" fmla="*/ 1 w 37"/>
                <a:gd name="T9" fmla="*/ 5 h 10"/>
                <a:gd name="T10" fmla="*/ 2 w 37"/>
                <a:gd name="T11" fmla="*/ 3 h 10"/>
                <a:gd name="T12" fmla="*/ 4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2 w 37"/>
                <a:gd name="T21" fmla="*/ 0 h 10"/>
                <a:gd name="T22" fmla="*/ 15 w 37"/>
                <a:gd name="T23" fmla="*/ 0 h 10"/>
                <a:gd name="T24" fmla="*/ 19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2 w 37"/>
                <a:gd name="T31" fmla="*/ 2 h 10"/>
                <a:gd name="T32" fmla="*/ 37 w 37"/>
                <a:gd name="T33" fmla="*/ 3 h 10"/>
                <a:gd name="T34" fmla="*/ 37 w 37"/>
                <a:gd name="T35" fmla="*/ 6 h 10"/>
                <a:gd name="T36" fmla="*/ 36 w 37"/>
                <a:gd name="T37" fmla="*/ 6 h 10"/>
                <a:gd name="T38" fmla="*/ 36 w 37"/>
                <a:gd name="T39" fmla="*/ 6 h 10"/>
                <a:gd name="T40" fmla="*/ 34 w 37"/>
                <a:gd name="T41" fmla="*/ 5 h 10"/>
                <a:gd name="T42" fmla="*/ 33 w 37"/>
                <a:gd name="T43" fmla="*/ 5 h 10"/>
                <a:gd name="T44" fmla="*/ 30 w 37"/>
                <a:gd name="T45" fmla="*/ 3 h 10"/>
                <a:gd name="T46" fmla="*/ 28 w 37"/>
                <a:gd name="T47" fmla="*/ 3 h 10"/>
                <a:gd name="T48" fmla="*/ 25 w 37"/>
                <a:gd name="T49" fmla="*/ 3 h 10"/>
                <a:gd name="T50" fmla="*/ 22 w 37"/>
                <a:gd name="T51" fmla="*/ 2 h 10"/>
                <a:gd name="T52" fmla="*/ 19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5 h 10"/>
                <a:gd name="T62" fmla="*/ 5 w 37"/>
                <a:gd name="T63" fmla="*/ 6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1" name="Freeform 278"/>
            <p:cNvSpPr>
              <a:spLocks/>
            </p:cNvSpPr>
            <p:nvPr/>
          </p:nvSpPr>
          <p:spPr bwMode="auto">
            <a:xfrm>
              <a:off x="1133" y="1079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4 w 37"/>
                <a:gd name="T13" fmla="*/ 4 h 11"/>
                <a:gd name="T14" fmla="*/ 5 w 37"/>
                <a:gd name="T15" fmla="*/ 3 h 11"/>
                <a:gd name="T16" fmla="*/ 7 w 37"/>
                <a:gd name="T17" fmla="*/ 2 h 11"/>
                <a:gd name="T18" fmla="*/ 9 w 37"/>
                <a:gd name="T19" fmla="*/ 2 h 11"/>
                <a:gd name="T20" fmla="*/ 12 w 37"/>
                <a:gd name="T21" fmla="*/ 0 h 11"/>
                <a:gd name="T22" fmla="*/ 15 w 37"/>
                <a:gd name="T23" fmla="*/ 0 h 11"/>
                <a:gd name="T24" fmla="*/ 19 w 37"/>
                <a:gd name="T25" fmla="*/ 0 h 11"/>
                <a:gd name="T26" fmla="*/ 22 w 37"/>
                <a:gd name="T27" fmla="*/ 0 h 11"/>
                <a:gd name="T28" fmla="*/ 27 w 37"/>
                <a:gd name="T29" fmla="*/ 2 h 11"/>
                <a:gd name="T30" fmla="*/ 32 w 37"/>
                <a:gd name="T31" fmla="*/ 3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3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5 w 37"/>
                <a:gd name="T49" fmla="*/ 4 h 11"/>
                <a:gd name="T50" fmla="*/ 22 w 37"/>
                <a:gd name="T51" fmla="*/ 3 h 11"/>
                <a:gd name="T52" fmla="*/ 19 w 37"/>
                <a:gd name="T53" fmla="*/ 3 h 11"/>
                <a:gd name="T54" fmla="*/ 15 w 37"/>
                <a:gd name="T55" fmla="*/ 3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5 w 37"/>
                <a:gd name="T63" fmla="*/ 6 h 11"/>
                <a:gd name="T64" fmla="*/ 2 w 37"/>
                <a:gd name="T65" fmla="*/ 9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2" name="Freeform 279"/>
            <p:cNvSpPr>
              <a:spLocks/>
            </p:cNvSpPr>
            <p:nvPr/>
          </p:nvSpPr>
          <p:spPr bwMode="auto">
            <a:xfrm>
              <a:off x="1168" y="1068"/>
              <a:ext cx="61" cy="113"/>
            </a:xfrm>
            <a:custGeom>
              <a:avLst/>
              <a:gdLst>
                <a:gd name="T0" fmla="*/ 0 w 61"/>
                <a:gd name="T1" fmla="*/ 0 h 113"/>
                <a:gd name="T2" fmla="*/ 0 w 61"/>
                <a:gd name="T3" fmla="*/ 110 h 113"/>
                <a:gd name="T4" fmla="*/ 19 w 61"/>
                <a:gd name="T5" fmla="*/ 113 h 113"/>
                <a:gd name="T6" fmla="*/ 18 w 61"/>
                <a:gd name="T7" fmla="*/ 98 h 113"/>
                <a:gd name="T8" fmla="*/ 61 w 61"/>
                <a:gd name="T9" fmla="*/ 105 h 113"/>
                <a:gd name="T10" fmla="*/ 61 w 61"/>
                <a:gd name="T11" fmla="*/ 99 h 113"/>
                <a:gd name="T12" fmla="*/ 30 w 61"/>
                <a:gd name="T13" fmla="*/ 96 h 113"/>
                <a:gd name="T14" fmla="*/ 29 w 61"/>
                <a:gd name="T15" fmla="*/ 83 h 113"/>
                <a:gd name="T16" fmla="*/ 9 w 61"/>
                <a:gd name="T17" fmla="*/ 83 h 113"/>
                <a:gd name="T18" fmla="*/ 8 w 61"/>
                <a:gd name="T19" fmla="*/ 80 h 113"/>
                <a:gd name="T20" fmla="*/ 7 w 61"/>
                <a:gd name="T21" fmla="*/ 76 h 113"/>
                <a:gd name="T22" fmla="*/ 6 w 61"/>
                <a:gd name="T23" fmla="*/ 69 h 113"/>
                <a:gd name="T24" fmla="*/ 4 w 61"/>
                <a:gd name="T25" fmla="*/ 59 h 113"/>
                <a:gd name="T26" fmla="*/ 2 w 61"/>
                <a:gd name="T27" fmla="*/ 48 h 113"/>
                <a:gd name="T28" fmla="*/ 1 w 61"/>
                <a:gd name="T29" fmla="*/ 34 h 113"/>
                <a:gd name="T30" fmla="*/ 2 w 61"/>
                <a:gd name="T31" fmla="*/ 20 h 113"/>
                <a:gd name="T32" fmla="*/ 6 w 61"/>
                <a:gd name="T33" fmla="*/ 3 h 113"/>
                <a:gd name="T34" fmla="*/ 0 w 61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113"/>
                <a:gd name="T56" fmla="*/ 61 w 61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113">
                  <a:moveTo>
                    <a:pt x="0" y="0"/>
                  </a:moveTo>
                  <a:lnTo>
                    <a:pt x="0" y="110"/>
                  </a:lnTo>
                  <a:lnTo>
                    <a:pt x="19" y="113"/>
                  </a:lnTo>
                  <a:lnTo>
                    <a:pt x="18" y="98"/>
                  </a:lnTo>
                  <a:lnTo>
                    <a:pt x="61" y="105"/>
                  </a:lnTo>
                  <a:lnTo>
                    <a:pt x="61" y="99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4" y="59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3" name="Freeform 280"/>
            <p:cNvSpPr>
              <a:spLocks/>
            </p:cNvSpPr>
            <p:nvPr/>
          </p:nvSpPr>
          <p:spPr bwMode="auto">
            <a:xfrm>
              <a:off x="1198" y="1042"/>
              <a:ext cx="79" cy="15"/>
            </a:xfrm>
            <a:custGeom>
              <a:avLst/>
              <a:gdLst>
                <a:gd name="T0" fmla="*/ 0 w 79"/>
                <a:gd name="T1" fmla="*/ 15 h 15"/>
                <a:gd name="T2" fmla="*/ 0 w 79"/>
                <a:gd name="T3" fmla="*/ 15 h 15"/>
                <a:gd name="T4" fmla="*/ 3 w 79"/>
                <a:gd name="T5" fmla="*/ 14 h 15"/>
                <a:gd name="T6" fmla="*/ 4 w 79"/>
                <a:gd name="T7" fmla="*/ 14 h 15"/>
                <a:gd name="T8" fmla="*/ 7 w 79"/>
                <a:gd name="T9" fmla="*/ 13 h 15"/>
                <a:gd name="T10" fmla="*/ 11 w 79"/>
                <a:gd name="T11" fmla="*/ 12 h 15"/>
                <a:gd name="T12" fmla="*/ 14 w 79"/>
                <a:gd name="T13" fmla="*/ 11 h 15"/>
                <a:gd name="T14" fmla="*/ 19 w 79"/>
                <a:gd name="T15" fmla="*/ 9 h 15"/>
                <a:gd name="T16" fmla="*/ 24 w 79"/>
                <a:gd name="T17" fmla="*/ 8 h 15"/>
                <a:gd name="T18" fmla="*/ 30 w 79"/>
                <a:gd name="T19" fmla="*/ 8 h 15"/>
                <a:gd name="T20" fmla="*/ 35 w 79"/>
                <a:gd name="T21" fmla="*/ 7 h 15"/>
                <a:gd name="T22" fmla="*/ 42 w 79"/>
                <a:gd name="T23" fmla="*/ 7 h 15"/>
                <a:gd name="T24" fmla="*/ 48 w 79"/>
                <a:gd name="T25" fmla="*/ 6 h 15"/>
                <a:gd name="T26" fmla="*/ 55 w 79"/>
                <a:gd name="T27" fmla="*/ 7 h 15"/>
                <a:gd name="T28" fmla="*/ 62 w 79"/>
                <a:gd name="T29" fmla="*/ 7 h 15"/>
                <a:gd name="T30" fmla="*/ 69 w 79"/>
                <a:gd name="T31" fmla="*/ 8 h 15"/>
                <a:gd name="T32" fmla="*/ 76 w 79"/>
                <a:gd name="T33" fmla="*/ 9 h 15"/>
                <a:gd name="T34" fmla="*/ 79 w 79"/>
                <a:gd name="T35" fmla="*/ 0 h 15"/>
                <a:gd name="T36" fmla="*/ 79 w 79"/>
                <a:gd name="T37" fmla="*/ 0 h 15"/>
                <a:gd name="T38" fmla="*/ 76 w 79"/>
                <a:gd name="T39" fmla="*/ 0 h 15"/>
                <a:gd name="T40" fmla="*/ 74 w 79"/>
                <a:gd name="T41" fmla="*/ 0 h 15"/>
                <a:gd name="T42" fmla="*/ 70 w 79"/>
                <a:gd name="T43" fmla="*/ 0 h 15"/>
                <a:gd name="T44" fmla="*/ 66 w 79"/>
                <a:gd name="T45" fmla="*/ 0 h 15"/>
                <a:gd name="T46" fmla="*/ 61 w 79"/>
                <a:gd name="T47" fmla="*/ 0 h 15"/>
                <a:gd name="T48" fmla="*/ 56 w 79"/>
                <a:gd name="T49" fmla="*/ 0 h 15"/>
                <a:gd name="T50" fmla="*/ 51 w 79"/>
                <a:gd name="T51" fmla="*/ 1 h 15"/>
                <a:gd name="T52" fmla="*/ 44 w 79"/>
                <a:gd name="T53" fmla="*/ 1 h 15"/>
                <a:gd name="T54" fmla="*/ 38 w 79"/>
                <a:gd name="T55" fmla="*/ 1 h 15"/>
                <a:gd name="T56" fmla="*/ 31 w 79"/>
                <a:gd name="T57" fmla="*/ 2 h 15"/>
                <a:gd name="T58" fmla="*/ 25 w 79"/>
                <a:gd name="T59" fmla="*/ 4 h 15"/>
                <a:gd name="T60" fmla="*/ 18 w 79"/>
                <a:gd name="T61" fmla="*/ 5 h 15"/>
                <a:gd name="T62" fmla="*/ 12 w 79"/>
                <a:gd name="T63" fmla="*/ 6 h 15"/>
                <a:gd name="T64" fmla="*/ 6 w 79"/>
                <a:gd name="T65" fmla="*/ 7 h 15"/>
                <a:gd name="T66" fmla="*/ 0 w 79"/>
                <a:gd name="T67" fmla="*/ 8 h 15"/>
                <a:gd name="T68" fmla="*/ 0 w 79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15"/>
                <a:gd name="T107" fmla="*/ 79 w 79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15">
                  <a:moveTo>
                    <a:pt x="0" y="15"/>
                  </a:move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4" name="Freeform 281"/>
            <p:cNvSpPr>
              <a:spLocks/>
            </p:cNvSpPr>
            <p:nvPr/>
          </p:nvSpPr>
          <p:spPr bwMode="auto">
            <a:xfrm>
              <a:off x="1153" y="1183"/>
              <a:ext cx="132" cy="45"/>
            </a:xfrm>
            <a:custGeom>
              <a:avLst/>
              <a:gdLst>
                <a:gd name="T0" fmla="*/ 55 w 132"/>
                <a:gd name="T1" fmla="*/ 44 h 45"/>
                <a:gd name="T2" fmla="*/ 56 w 132"/>
                <a:gd name="T3" fmla="*/ 42 h 45"/>
                <a:gd name="T4" fmla="*/ 56 w 132"/>
                <a:gd name="T5" fmla="*/ 42 h 45"/>
                <a:gd name="T6" fmla="*/ 57 w 132"/>
                <a:gd name="T7" fmla="*/ 42 h 45"/>
                <a:gd name="T8" fmla="*/ 59 w 132"/>
                <a:gd name="T9" fmla="*/ 41 h 45"/>
                <a:gd name="T10" fmla="*/ 61 w 132"/>
                <a:gd name="T11" fmla="*/ 41 h 45"/>
                <a:gd name="T12" fmla="*/ 63 w 132"/>
                <a:gd name="T13" fmla="*/ 40 h 45"/>
                <a:gd name="T14" fmla="*/ 65 w 132"/>
                <a:gd name="T15" fmla="*/ 39 h 45"/>
                <a:gd name="T16" fmla="*/ 68 w 132"/>
                <a:gd name="T17" fmla="*/ 38 h 45"/>
                <a:gd name="T18" fmla="*/ 71 w 132"/>
                <a:gd name="T19" fmla="*/ 37 h 45"/>
                <a:gd name="T20" fmla="*/ 73 w 132"/>
                <a:gd name="T21" fmla="*/ 34 h 45"/>
                <a:gd name="T22" fmla="*/ 76 w 132"/>
                <a:gd name="T23" fmla="*/ 33 h 45"/>
                <a:gd name="T24" fmla="*/ 78 w 132"/>
                <a:gd name="T25" fmla="*/ 31 h 45"/>
                <a:gd name="T26" fmla="*/ 80 w 132"/>
                <a:gd name="T27" fmla="*/ 30 h 45"/>
                <a:gd name="T28" fmla="*/ 82 w 132"/>
                <a:gd name="T29" fmla="*/ 27 h 45"/>
                <a:gd name="T30" fmla="*/ 84 w 132"/>
                <a:gd name="T31" fmla="*/ 26 h 45"/>
                <a:gd name="T32" fmla="*/ 85 w 132"/>
                <a:gd name="T33" fmla="*/ 24 h 45"/>
                <a:gd name="T34" fmla="*/ 0 w 132"/>
                <a:gd name="T35" fmla="*/ 3 h 45"/>
                <a:gd name="T36" fmla="*/ 6 w 132"/>
                <a:gd name="T37" fmla="*/ 0 h 45"/>
                <a:gd name="T38" fmla="*/ 132 w 132"/>
                <a:gd name="T39" fmla="*/ 32 h 45"/>
                <a:gd name="T40" fmla="*/ 126 w 132"/>
                <a:gd name="T41" fmla="*/ 34 h 45"/>
                <a:gd name="T42" fmla="*/ 90 w 132"/>
                <a:gd name="T43" fmla="*/ 25 h 45"/>
                <a:gd name="T44" fmla="*/ 90 w 132"/>
                <a:gd name="T45" fmla="*/ 25 h 45"/>
                <a:gd name="T46" fmla="*/ 90 w 132"/>
                <a:gd name="T47" fmla="*/ 26 h 45"/>
                <a:gd name="T48" fmla="*/ 89 w 132"/>
                <a:gd name="T49" fmla="*/ 26 h 45"/>
                <a:gd name="T50" fmla="*/ 89 w 132"/>
                <a:gd name="T51" fmla="*/ 27 h 45"/>
                <a:gd name="T52" fmla="*/ 87 w 132"/>
                <a:gd name="T53" fmla="*/ 28 h 45"/>
                <a:gd name="T54" fmla="*/ 86 w 132"/>
                <a:gd name="T55" fmla="*/ 30 h 45"/>
                <a:gd name="T56" fmla="*/ 85 w 132"/>
                <a:gd name="T57" fmla="*/ 31 h 45"/>
                <a:gd name="T58" fmla="*/ 83 w 132"/>
                <a:gd name="T59" fmla="*/ 32 h 45"/>
                <a:gd name="T60" fmla="*/ 80 w 132"/>
                <a:gd name="T61" fmla="*/ 33 h 45"/>
                <a:gd name="T62" fmla="*/ 78 w 132"/>
                <a:gd name="T63" fmla="*/ 34 h 45"/>
                <a:gd name="T64" fmla="*/ 76 w 132"/>
                <a:gd name="T65" fmla="*/ 37 h 45"/>
                <a:gd name="T66" fmla="*/ 72 w 132"/>
                <a:gd name="T67" fmla="*/ 38 h 45"/>
                <a:gd name="T68" fmla="*/ 70 w 132"/>
                <a:gd name="T69" fmla="*/ 40 h 45"/>
                <a:gd name="T70" fmla="*/ 65 w 132"/>
                <a:gd name="T71" fmla="*/ 41 h 45"/>
                <a:gd name="T72" fmla="*/ 62 w 132"/>
                <a:gd name="T73" fmla="*/ 42 h 45"/>
                <a:gd name="T74" fmla="*/ 57 w 132"/>
                <a:gd name="T75" fmla="*/ 45 h 45"/>
                <a:gd name="T76" fmla="*/ 55 w 132"/>
                <a:gd name="T77" fmla="*/ 44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45"/>
                <a:gd name="T119" fmla="*/ 132 w 13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45">
                  <a:moveTo>
                    <a:pt x="55" y="44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5" y="2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2" y="32"/>
                  </a:lnTo>
                  <a:lnTo>
                    <a:pt x="126" y="34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7" y="28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3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6" y="37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2" y="42"/>
                  </a:lnTo>
                  <a:lnTo>
                    <a:pt x="57" y="45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5" name="Freeform 282"/>
            <p:cNvSpPr>
              <a:spLocks/>
            </p:cNvSpPr>
            <p:nvPr/>
          </p:nvSpPr>
          <p:spPr bwMode="auto">
            <a:xfrm>
              <a:off x="1125" y="1195"/>
              <a:ext cx="135" cy="40"/>
            </a:xfrm>
            <a:custGeom>
              <a:avLst/>
              <a:gdLst>
                <a:gd name="T0" fmla="*/ 0 w 135"/>
                <a:gd name="T1" fmla="*/ 0 h 40"/>
                <a:gd name="T2" fmla="*/ 132 w 135"/>
                <a:gd name="T3" fmla="*/ 40 h 40"/>
                <a:gd name="T4" fmla="*/ 135 w 135"/>
                <a:gd name="T5" fmla="*/ 40 h 40"/>
                <a:gd name="T6" fmla="*/ 5 w 135"/>
                <a:gd name="T7" fmla="*/ 0 h 40"/>
                <a:gd name="T8" fmla="*/ 0 w 135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0"/>
                <a:gd name="T17" fmla="*/ 135 w 135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0">
                  <a:moveTo>
                    <a:pt x="0" y="0"/>
                  </a:moveTo>
                  <a:lnTo>
                    <a:pt x="132" y="40"/>
                  </a:lnTo>
                  <a:lnTo>
                    <a:pt x="135" y="4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6" name="Freeform 283"/>
            <p:cNvSpPr>
              <a:spLocks/>
            </p:cNvSpPr>
            <p:nvPr/>
          </p:nvSpPr>
          <p:spPr bwMode="auto">
            <a:xfrm>
              <a:off x="1148" y="1189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30 w 132"/>
                <a:gd name="T3" fmla="*/ 36 h 36"/>
                <a:gd name="T4" fmla="*/ 132 w 132"/>
                <a:gd name="T5" fmla="*/ 35 h 36"/>
                <a:gd name="T6" fmla="*/ 4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30" y="36"/>
                  </a:lnTo>
                  <a:lnTo>
                    <a:pt x="132" y="3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7" name="Freeform 284"/>
            <p:cNvSpPr>
              <a:spLocks/>
            </p:cNvSpPr>
            <p:nvPr/>
          </p:nvSpPr>
          <p:spPr bwMode="auto">
            <a:xfrm>
              <a:off x="1138" y="1192"/>
              <a:ext cx="133" cy="38"/>
            </a:xfrm>
            <a:custGeom>
              <a:avLst/>
              <a:gdLst>
                <a:gd name="T0" fmla="*/ 0 w 133"/>
                <a:gd name="T1" fmla="*/ 0 h 38"/>
                <a:gd name="T2" fmla="*/ 130 w 133"/>
                <a:gd name="T3" fmla="*/ 38 h 38"/>
                <a:gd name="T4" fmla="*/ 133 w 133"/>
                <a:gd name="T5" fmla="*/ 38 h 38"/>
                <a:gd name="T6" fmla="*/ 3 w 133"/>
                <a:gd name="T7" fmla="*/ 0 h 38"/>
                <a:gd name="T8" fmla="*/ 0 w 13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8"/>
                <a:gd name="T17" fmla="*/ 133 w 1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8">
                  <a:moveTo>
                    <a:pt x="0" y="0"/>
                  </a:moveTo>
                  <a:lnTo>
                    <a:pt x="130" y="38"/>
                  </a:lnTo>
                  <a:lnTo>
                    <a:pt x="133" y="3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8" name="Freeform 285"/>
            <p:cNvSpPr>
              <a:spLocks/>
            </p:cNvSpPr>
            <p:nvPr/>
          </p:nvSpPr>
          <p:spPr bwMode="auto">
            <a:xfrm>
              <a:off x="1699" y="1106"/>
              <a:ext cx="249" cy="209"/>
            </a:xfrm>
            <a:custGeom>
              <a:avLst/>
              <a:gdLst>
                <a:gd name="T0" fmla="*/ 70 w 249"/>
                <a:gd name="T1" fmla="*/ 14 h 209"/>
                <a:gd name="T2" fmla="*/ 70 w 249"/>
                <a:gd name="T3" fmla="*/ 14 h 209"/>
                <a:gd name="T4" fmla="*/ 72 w 249"/>
                <a:gd name="T5" fmla="*/ 14 h 209"/>
                <a:gd name="T6" fmla="*/ 75 w 249"/>
                <a:gd name="T7" fmla="*/ 13 h 209"/>
                <a:gd name="T8" fmla="*/ 78 w 249"/>
                <a:gd name="T9" fmla="*/ 12 h 209"/>
                <a:gd name="T10" fmla="*/ 83 w 249"/>
                <a:gd name="T11" fmla="*/ 11 h 209"/>
                <a:gd name="T12" fmla="*/ 88 w 249"/>
                <a:gd name="T13" fmla="*/ 10 h 209"/>
                <a:gd name="T14" fmla="*/ 95 w 249"/>
                <a:gd name="T15" fmla="*/ 8 h 209"/>
                <a:gd name="T16" fmla="*/ 103 w 249"/>
                <a:gd name="T17" fmla="*/ 6 h 209"/>
                <a:gd name="T18" fmla="*/ 111 w 249"/>
                <a:gd name="T19" fmla="*/ 5 h 209"/>
                <a:gd name="T20" fmla="*/ 120 w 249"/>
                <a:gd name="T21" fmla="*/ 4 h 209"/>
                <a:gd name="T22" fmla="*/ 132 w 249"/>
                <a:gd name="T23" fmla="*/ 3 h 209"/>
                <a:gd name="T24" fmla="*/ 144 w 249"/>
                <a:gd name="T25" fmla="*/ 1 h 209"/>
                <a:gd name="T26" fmla="*/ 156 w 249"/>
                <a:gd name="T27" fmla="*/ 0 h 209"/>
                <a:gd name="T28" fmla="*/ 169 w 249"/>
                <a:gd name="T29" fmla="*/ 0 h 209"/>
                <a:gd name="T30" fmla="*/ 184 w 249"/>
                <a:gd name="T31" fmla="*/ 0 h 209"/>
                <a:gd name="T32" fmla="*/ 201 w 249"/>
                <a:gd name="T33" fmla="*/ 0 h 209"/>
                <a:gd name="T34" fmla="*/ 208 w 249"/>
                <a:gd name="T35" fmla="*/ 28 h 209"/>
                <a:gd name="T36" fmla="*/ 210 w 249"/>
                <a:gd name="T37" fmla="*/ 29 h 209"/>
                <a:gd name="T38" fmla="*/ 216 w 249"/>
                <a:gd name="T39" fmla="*/ 34 h 209"/>
                <a:gd name="T40" fmla="*/ 222 w 249"/>
                <a:gd name="T41" fmla="*/ 40 h 209"/>
                <a:gd name="T42" fmla="*/ 225 w 249"/>
                <a:gd name="T43" fmla="*/ 51 h 209"/>
                <a:gd name="T44" fmla="*/ 239 w 249"/>
                <a:gd name="T45" fmla="*/ 117 h 209"/>
                <a:gd name="T46" fmla="*/ 246 w 249"/>
                <a:gd name="T47" fmla="*/ 145 h 209"/>
                <a:gd name="T48" fmla="*/ 246 w 249"/>
                <a:gd name="T49" fmla="*/ 146 h 209"/>
                <a:gd name="T50" fmla="*/ 248 w 249"/>
                <a:gd name="T51" fmla="*/ 152 h 209"/>
                <a:gd name="T52" fmla="*/ 248 w 249"/>
                <a:gd name="T53" fmla="*/ 160 h 209"/>
                <a:gd name="T54" fmla="*/ 244 w 249"/>
                <a:gd name="T55" fmla="*/ 171 h 209"/>
                <a:gd name="T56" fmla="*/ 0 w 249"/>
                <a:gd name="T57" fmla="*/ 164 h 209"/>
                <a:gd name="T58" fmla="*/ 25 w 249"/>
                <a:gd name="T59" fmla="*/ 151 h 209"/>
                <a:gd name="T60" fmla="*/ 25 w 249"/>
                <a:gd name="T61" fmla="*/ 28 h 209"/>
                <a:gd name="T62" fmla="*/ 26 w 249"/>
                <a:gd name="T63" fmla="*/ 27 h 209"/>
                <a:gd name="T64" fmla="*/ 28 w 249"/>
                <a:gd name="T65" fmla="*/ 26 h 209"/>
                <a:gd name="T66" fmla="*/ 32 w 249"/>
                <a:gd name="T67" fmla="*/ 25 h 209"/>
                <a:gd name="T68" fmla="*/ 36 w 249"/>
                <a:gd name="T69" fmla="*/ 24 h 209"/>
                <a:gd name="T70" fmla="*/ 42 w 249"/>
                <a:gd name="T71" fmla="*/ 22 h 209"/>
                <a:gd name="T72" fmla="*/ 49 w 249"/>
                <a:gd name="T73" fmla="*/ 22 h 209"/>
                <a:gd name="T74" fmla="*/ 57 w 249"/>
                <a:gd name="T75" fmla="*/ 24 h 209"/>
                <a:gd name="T76" fmla="*/ 68 w 249"/>
                <a:gd name="T77" fmla="*/ 27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9"/>
                <a:gd name="T118" fmla="*/ 0 h 209"/>
                <a:gd name="T119" fmla="*/ 249 w 249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9" h="209">
                  <a:moveTo>
                    <a:pt x="68" y="27"/>
                  </a:moveTo>
                  <a:lnTo>
                    <a:pt x="70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8" y="10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0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10" y="5"/>
                  </a:lnTo>
                  <a:lnTo>
                    <a:pt x="208" y="28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2" y="32"/>
                  </a:lnTo>
                  <a:lnTo>
                    <a:pt x="216" y="34"/>
                  </a:lnTo>
                  <a:lnTo>
                    <a:pt x="219" y="37"/>
                  </a:lnTo>
                  <a:lnTo>
                    <a:pt x="222" y="40"/>
                  </a:lnTo>
                  <a:lnTo>
                    <a:pt x="224" y="45"/>
                  </a:lnTo>
                  <a:lnTo>
                    <a:pt x="225" y="51"/>
                  </a:lnTo>
                  <a:lnTo>
                    <a:pt x="245" y="69"/>
                  </a:lnTo>
                  <a:lnTo>
                    <a:pt x="239" y="117"/>
                  </a:lnTo>
                  <a:lnTo>
                    <a:pt x="208" y="133"/>
                  </a:lnTo>
                  <a:lnTo>
                    <a:pt x="246" y="145"/>
                  </a:lnTo>
                  <a:lnTo>
                    <a:pt x="246" y="146"/>
                  </a:lnTo>
                  <a:lnTo>
                    <a:pt x="248" y="149"/>
                  </a:lnTo>
                  <a:lnTo>
                    <a:pt x="248" y="152"/>
                  </a:lnTo>
                  <a:lnTo>
                    <a:pt x="249" y="156"/>
                  </a:lnTo>
                  <a:lnTo>
                    <a:pt x="248" y="160"/>
                  </a:lnTo>
                  <a:lnTo>
                    <a:pt x="246" y="165"/>
                  </a:lnTo>
                  <a:lnTo>
                    <a:pt x="244" y="171"/>
                  </a:lnTo>
                  <a:lnTo>
                    <a:pt x="144" y="209"/>
                  </a:lnTo>
                  <a:lnTo>
                    <a:pt x="0" y="164"/>
                  </a:lnTo>
                  <a:lnTo>
                    <a:pt x="2" y="159"/>
                  </a:lnTo>
                  <a:lnTo>
                    <a:pt x="25" y="151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99" name="Freeform 286"/>
            <p:cNvSpPr>
              <a:spLocks/>
            </p:cNvSpPr>
            <p:nvPr/>
          </p:nvSpPr>
          <p:spPr bwMode="auto">
            <a:xfrm>
              <a:off x="1785" y="1121"/>
              <a:ext cx="80" cy="92"/>
            </a:xfrm>
            <a:custGeom>
              <a:avLst/>
              <a:gdLst>
                <a:gd name="T0" fmla="*/ 79 w 80"/>
                <a:gd name="T1" fmla="*/ 4 h 92"/>
                <a:gd name="T2" fmla="*/ 79 w 80"/>
                <a:gd name="T3" fmla="*/ 4 h 92"/>
                <a:gd name="T4" fmla="*/ 77 w 80"/>
                <a:gd name="T5" fmla="*/ 4 h 92"/>
                <a:gd name="T6" fmla="*/ 75 w 80"/>
                <a:gd name="T7" fmla="*/ 3 h 92"/>
                <a:gd name="T8" fmla="*/ 73 w 80"/>
                <a:gd name="T9" fmla="*/ 3 h 92"/>
                <a:gd name="T10" fmla="*/ 69 w 80"/>
                <a:gd name="T11" fmla="*/ 2 h 92"/>
                <a:gd name="T12" fmla="*/ 66 w 80"/>
                <a:gd name="T13" fmla="*/ 2 h 92"/>
                <a:gd name="T14" fmla="*/ 61 w 80"/>
                <a:gd name="T15" fmla="*/ 2 h 92"/>
                <a:gd name="T16" fmla="*/ 56 w 80"/>
                <a:gd name="T17" fmla="*/ 0 h 92"/>
                <a:gd name="T18" fmla="*/ 51 w 80"/>
                <a:gd name="T19" fmla="*/ 0 h 92"/>
                <a:gd name="T20" fmla="*/ 45 w 80"/>
                <a:gd name="T21" fmla="*/ 2 h 92"/>
                <a:gd name="T22" fmla="*/ 39 w 80"/>
                <a:gd name="T23" fmla="*/ 2 h 92"/>
                <a:gd name="T24" fmla="*/ 32 w 80"/>
                <a:gd name="T25" fmla="*/ 3 h 92"/>
                <a:gd name="T26" fmla="*/ 26 w 80"/>
                <a:gd name="T27" fmla="*/ 4 h 92"/>
                <a:gd name="T28" fmla="*/ 19 w 80"/>
                <a:gd name="T29" fmla="*/ 6 h 92"/>
                <a:gd name="T30" fmla="*/ 12 w 80"/>
                <a:gd name="T31" fmla="*/ 9 h 92"/>
                <a:gd name="T32" fmla="*/ 5 w 80"/>
                <a:gd name="T33" fmla="*/ 12 h 92"/>
                <a:gd name="T34" fmla="*/ 5 w 80"/>
                <a:gd name="T35" fmla="*/ 13 h 92"/>
                <a:gd name="T36" fmla="*/ 4 w 80"/>
                <a:gd name="T37" fmla="*/ 18 h 92"/>
                <a:gd name="T38" fmla="*/ 2 w 80"/>
                <a:gd name="T39" fmla="*/ 26 h 92"/>
                <a:gd name="T40" fmla="*/ 0 w 80"/>
                <a:gd name="T41" fmla="*/ 36 h 92"/>
                <a:gd name="T42" fmla="*/ 0 w 80"/>
                <a:gd name="T43" fmla="*/ 47 h 92"/>
                <a:gd name="T44" fmla="*/ 0 w 80"/>
                <a:gd name="T45" fmla="*/ 61 h 92"/>
                <a:gd name="T46" fmla="*/ 3 w 80"/>
                <a:gd name="T47" fmla="*/ 75 h 92"/>
                <a:gd name="T48" fmla="*/ 6 w 80"/>
                <a:gd name="T49" fmla="*/ 89 h 92"/>
                <a:gd name="T50" fmla="*/ 7 w 80"/>
                <a:gd name="T51" fmla="*/ 89 h 92"/>
                <a:gd name="T52" fmla="*/ 9 w 80"/>
                <a:gd name="T53" fmla="*/ 89 h 92"/>
                <a:gd name="T54" fmla="*/ 10 w 80"/>
                <a:gd name="T55" fmla="*/ 89 h 92"/>
                <a:gd name="T56" fmla="*/ 12 w 80"/>
                <a:gd name="T57" fmla="*/ 89 h 92"/>
                <a:gd name="T58" fmla="*/ 16 w 80"/>
                <a:gd name="T59" fmla="*/ 88 h 92"/>
                <a:gd name="T60" fmla="*/ 19 w 80"/>
                <a:gd name="T61" fmla="*/ 88 h 92"/>
                <a:gd name="T62" fmla="*/ 23 w 80"/>
                <a:gd name="T63" fmla="*/ 88 h 92"/>
                <a:gd name="T64" fmla="*/ 27 w 80"/>
                <a:gd name="T65" fmla="*/ 88 h 92"/>
                <a:gd name="T66" fmla="*/ 33 w 80"/>
                <a:gd name="T67" fmla="*/ 88 h 92"/>
                <a:gd name="T68" fmla="*/ 39 w 80"/>
                <a:gd name="T69" fmla="*/ 88 h 92"/>
                <a:gd name="T70" fmla="*/ 45 w 80"/>
                <a:gd name="T71" fmla="*/ 88 h 92"/>
                <a:gd name="T72" fmla="*/ 51 w 80"/>
                <a:gd name="T73" fmla="*/ 88 h 92"/>
                <a:gd name="T74" fmla="*/ 58 w 80"/>
                <a:gd name="T75" fmla="*/ 89 h 92"/>
                <a:gd name="T76" fmla="*/ 65 w 80"/>
                <a:gd name="T77" fmla="*/ 89 h 92"/>
                <a:gd name="T78" fmla="*/ 72 w 80"/>
                <a:gd name="T79" fmla="*/ 90 h 92"/>
                <a:gd name="T80" fmla="*/ 80 w 80"/>
                <a:gd name="T81" fmla="*/ 92 h 92"/>
                <a:gd name="T82" fmla="*/ 80 w 80"/>
                <a:gd name="T83" fmla="*/ 89 h 92"/>
                <a:gd name="T84" fmla="*/ 79 w 80"/>
                <a:gd name="T85" fmla="*/ 82 h 92"/>
                <a:gd name="T86" fmla="*/ 77 w 80"/>
                <a:gd name="T87" fmla="*/ 71 h 92"/>
                <a:gd name="T88" fmla="*/ 76 w 80"/>
                <a:gd name="T89" fmla="*/ 58 h 92"/>
                <a:gd name="T90" fmla="*/ 76 w 80"/>
                <a:gd name="T91" fmla="*/ 44 h 92"/>
                <a:gd name="T92" fmla="*/ 76 w 80"/>
                <a:gd name="T93" fmla="*/ 30 h 92"/>
                <a:gd name="T94" fmla="*/ 77 w 80"/>
                <a:gd name="T95" fmla="*/ 16 h 92"/>
                <a:gd name="T96" fmla="*/ 79 w 80"/>
                <a:gd name="T97" fmla="*/ 4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92"/>
                <a:gd name="T149" fmla="*/ 80 w 80"/>
                <a:gd name="T150" fmla="*/ 92 h 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92">
                  <a:moveTo>
                    <a:pt x="79" y="4"/>
                  </a:move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2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19" y="88"/>
                  </a:lnTo>
                  <a:lnTo>
                    <a:pt x="23" y="88"/>
                  </a:lnTo>
                  <a:lnTo>
                    <a:pt x="27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45" y="88"/>
                  </a:lnTo>
                  <a:lnTo>
                    <a:pt x="51" y="88"/>
                  </a:lnTo>
                  <a:lnTo>
                    <a:pt x="58" y="89"/>
                  </a:lnTo>
                  <a:lnTo>
                    <a:pt x="65" y="89"/>
                  </a:lnTo>
                  <a:lnTo>
                    <a:pt x="72" y="90"/>
                  </a:lnTo>
                  <a:lnTo>
                    <a:pt x="80" y="92"/>
                  </a:lnTo>
                  <a:lnTo>
                    <a:pt x="80" y="89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6" y="58"/>
                  </a:lnTo>
                  <a:lnTo>
                    <a:pt x="76" y="44"/>
                  </a:lnTo>
                  <a:lnTo>
                    <a:pt x="76" y="30"/>
                  </a:lnTo>
                  <a:lnTo>
                    <a:pt x="77" y="16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0" name="Freeform 287"/>
            <p:cNvSpPr>
              <a:spLocks/>
            </p:cNvSpPr>
            <p:nvPr/>
          </p:nvSpPr>
          <p:spPr bwMode="auto">
            <a:xfrm>
              <a:off x="1794" y="1147"/>
              <a:ext cx="131" cy="90"/>
            </a:xfrm>
            <a:custGeom>
              <a:avLst/>
              <a:gdLst>
                <a:gd name="T0" fmla="*/ 1 w 131"/>
                <a:gd name="T1" fmla="*/ 68 h 90"/>
                <a:gd name="T2" fmla="*/ 0 w 131"/>
                <a:gd name="T3" fmla="*/ 78 h 90"/>
                <a:gd name="T4" fmla="*/ 86 w 131"/>
                <a:gd name="T5" fmla="*/ 90 h 90"/>
                <a:gd name="T6" fmla="*/ 86 w 131"/>
                <a:gd name="T7" fmla="*/ 90 h 90"/>
                <a:gd name="T8" fmla="*/ 88 w 131"/>
                <a:gd name="T9" fmla="*/ 89 h 90"/>
                <a:gd name="T10" fmla="*/ 91 w 131"/>
                <a:gd name="T11" fmla="*/ 88 h 90"/>
                <a:gd name="T12" fmla="*/ 94 w 131"/>
                <a:gd name="T13" fmla="*/ 85 h 90"/>
                <a:gd name="T14" fmla="*/ 98 w 131"/>
                <a:gd name="T15" fmla="*/ 83 h 90"/>
                <a:gd name="T16" fmla="*/ 102 w 131"/>
                <a:gd name="T17" fmla="*/ 80 h 90"/>
                <a:gd name="T18" fmla="*/ 107 w 131"/>
                <a:gd name="T19" fmla="*/ 75 h 90"/>
                <a:gd name="T20" fmla="*/ 112 w 131"/>
                <a:gd name="T21" fmla="*/ 71 h 90"/>
                <a:gd name="T22" fmla="*/ 116 w 131"/>
                <a:gd name="T23" fmla="*/ 66 h 90"/>
                <a:gd name="T24" fmla="*/ 121 w 131"/>
                <a:gd name="T25" fmla="*/ 60 h 90"/>
                <a:gd name="T26" fmla="*/ 124 w 131"/>
                <a:gd name="T27" fmla="*/ 54 h 90"/>
                <a:gd name="T28" fmla="*/ 128 w 131"/>
                <a:gd name="T29" fmla="*/ 47 h 90"/>
                <a:gd name="T30" fmla="*/ 130 w 131"/>
                <a:gd name="T31" fmla="*/ 40 h 90"/>
                <a:gd name="T32" fmla="*/ 131 w 131"/>
                <a:gd name="T33" fmla="*/ 32 h 90"/>
                <a:gd name="T34" fmla="*/ 131 w 131"/>
                <a:gd name="T35" fmla="*/ 22 h 90"/>
                <a:gd name="T36" fmla="*/ 129 w 131"/>
                <a:gd name="T37" fmla="*/ 13 h 90"/>
                <a:gd name="T38" fmla="*/ 129 w 131"/>
                <a:gd name="T39" fmla="*/ 13 h 90"/>
                <a:gd name="T40" fmla="*/ 128 w 131"/>
                <a:gd name="T41" fmla="*/ 11 h 90"/>
                <a:gd name="T42" fmla="*/ 127 w 131"/>
                <a:gd name="T43" fmla="*/ 10 h 90"/>
                <a:gd name="T44" fmla="*/ 126 w 131"/>
                <a:gd name="T45" fmla="*/ 7 h 90"/>
                <a:gd name="T46" fmla="*/ 123 w 131"/>
                <a:gd name="T47" fmla="*/ 4 h 90"/>
                <a:gd name="T48" fmla="*/ 120 w 131"/>
                <a:gd name="T49" fmla="*/ 3 h 90"/>
                <a:gd name="T50" fmla="*/ 116 w 131"/>
                <a:gd name="T51" fmla="*/ 0 h 90"/>
                <a:gd name="T52" fmla="*/ 113 w 131"/>
                <a:gd name="T53" fmla="*/ 0 h 90"/>
                <a:gd name="T54" fmla="*/ 113 w 131"/>
                <a:gd name="T55" fmla="*/ 1 h 90"/>
                <a:gd name="T56" fmla="*/ 114 w 131"/>
                <a:gd name="T57" fmla="*/ 5 h 90"/>
                <a:gd name="T58" fmla="*/ 116 w 131"/>
                <a:gd name="T59" fmla="*/ 12 h 90"/>
                <a:gd name="T60" fmla="*/ 117 w 131"/>
                <a:gd name="T61" fmla="*/ 19 h 90"/>
                <a:gd name="T62" fmla="*/ 117 w 131"/>
                <a:gd name="T63" fmla="*/ 29 h 90"/>
                <a:gd name="T64" fmla="*/ 116 w 131"/>
                <a:gd name="T65" fmla="*/ 40 h 90"/>
                <a:gd name="T66" fmla="*/ 114 w 131"/>
                <a:gd name="T67" fmla="*/ 52 h 90"/>
                <a:gd name="T68" fmla="*/ 108 w 131"/>
                <a:gd name="T69" fmla="*/ 63 h 90"/>
                <a:gd name="T70" fmla="*/ 108 w 131"/>
                <a:gd name="T71" fmla="*/ 63 h 90"/>
                <a:gd name="T72" fmla="*/ 108 w 131"/>
                <a:gd name="T73" fmla="*/ 64 h 90"/>
                <a:gd name="T74" fmla="*/ 107 w 131"/>
                <a:gd name="T75" fmla="*/ 64 h 90"/>
                <a:gd name="T76" fmla="*/ 106 w 131"/>
                <a:gd name="T77" fmla="*/ 66 h 90"/>
                <a:gd name="T78" fmla="*/ 105 w 131"/>
                <a:gd name="T79" fmla="*/ 67 h 90"/>
                <a:gd name="T80" fmla="*/ 102 w 131"/>
                <a:gd name="T81" fmla="*/ 68 h 90"/>
                <a:gd name="T82" fmla="*/ 100 w 131"/>
                <a:gd name="T83" fmla="*/ 69 h 90"/>
                <a:gd name="T84" fmla="*/ 98 w 131"/>
                <a:gd name="T85" fmla="*/ 70 h 90"/>
                <a:gd name="T86" fmla="*/ 95 w 131"/>
                <a:gd name="T87" fmla="*/ 70 h 90"/>
                <a:gd name="T88" fmla="*/ 92 w 131"/>
                <a:gd name="T89" fmla="*/ 71 h 90"/>
                <a:gd name="T90" fmla="*/ 89 w 131"/>
                <a:gd name="T91" fmla="*/ 73 h 90"/>
                <a:gd name="T92" fmla="*/ 85 w 131"/>
                <a:gd name="T93" fmla="*/ 73 h 90"/>
                <a:gd name="T94" fmla="*/ 81 w 131"/>
                <a:gd name="T95" fmla="*/ 73 h 90"/>
                <a:gd name="T96" fmla="*/ 78 w 131"/>
                <a:gd name="T97" fmla="*/ 73 h 90"/>
                <a:gd name="T98" fmla="*/ 73 w 131"/>
                <a:gd name="T99" fmla="*/ 73 h 90"/>
                <a:gd name="T100" fmla="*/ 68 w 131"/>
                <a:gd name="T101" fmla="*/ 71 h 90"/>
                <a:gd name="T102" fmla="*/ 68 w 131"/>
                <a:gd name="T103" fmla="*/ 83 h 90"/>
                <a:gd name="T104" fmla="*/ 3 w 131"/>
                <a:gd name="T105" fmla="*/ 76 h 90"/>
                <a:gd name="T106" fmla="*/ 1 w 131"/>
                <a:gd name="T107" fmla="*/ 68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1"/>
                <a:gd name="T163" fmla="*/ 0 h 90"/>
                <a:gd name="T164" fmla="*/ 131 w 131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1" h="90">
                  <a:moveTo>
                    <a:pt x="1" y="68"/>
                  </a:moveTo>
                  <a:lnTo>
                    <a:pt x="0" y="78"/>
                  </a:lnTo>
                  <a:lnTo>
                    <a:pt x="86" y="90"/>
                  </a:lnTo>
                  <a:lnTo>
                    <a:pt x="88" y="89"/>
                  </a:lnTo>
                  <a:lnTo>
                    <a:pt x="91" y="88"/>
                  </a:lnTo>
                  <a:lnTo>
                    <a:pt x="94" y="85"/>
                  </a:lnTo>
                  <a:lnTo>
                    <a:pt x="98" y="83"/>
                  </a:lnTo>
                  <a:lnTo>
                    <a:pt x="102" y="80"/>
                  </a:lnTo>
                  <a:lnTo>
                    <a:pt x="107" y="75"/>
                  </a:lnTo>
                  <a:lnTo>
                    <a:pt x="112" y="71"/>
                  </a:lnTo>
                  <a:lnTo>
                    <a:pt x="116" y="66"/>
                  </a:lnTo>
                  <a:lnTo>
                    <a:pt x="121" y="60"/>
                  </a:lnTo>
                  <a:lnTo>
                    <a:pt x="124" y="54"/>
                  </a:lnTo>
                  <a:lnTo>
                    <a:pt x="128" y="47"/>
                  </a:lnTo>
                  <a:lnTo>
                    <a:pt x="130" y="40"/>
                  </a:lnTo>
                  <a:lnTo>
                    <a:pt x="131" y="32"/>
                  </a:lnTo>
                  <a:lnTo>
                    <a:pt x="131" y="22"/>
                  </a:lnTo>
                  <a:lnTo>
                    <a:pt x="129" y="13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7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19"/>
                  </a:lnTo>
                  <a:lnTo>
                    <a:pt x="117" y="29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08" y="63"/>
                  </a:lnTo>
                  <a:lnTo>
                    <a:pt x="108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100" y="69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2" y="71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8" y="83"/>
                  </a:lnTo>
                  <a:lnTo>
                    <a:pt x="3" y="76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1" name="Freeform 288"/>
            <p:cNvSpPr>
              <a:spLocks/>
            </p:cNvSpPr>
            <p:nvPr/>
          </p:nvSpPr>
          <p:spPr bwMode="auto">
            <a:xfrm>
              <a:off x="1777" y="1236"/>
              <a:ext cx="97" cy="30"/>
            </a:xfrm>
            <a:custGeom>
              <a:avLst/>
              <a:gdLst>
                <a:gd name="T0" fmla="*/ 97 w 97"/>
                <a:gd name="T1" fmla="*/ 10 h 30"/>
                <a:gd name="T2" fmla="*/ 1 w 97"/>
                <a:gd name="T3" fmla="*/ 0 h 30"/>
                <a:gd name="T4" fmla="*/ 0 w 97"/>
                <a:gd name="T5" fmla="*/ 10 h 30"/>
                <a:gd name="T6" fmla="*/ 94 w 97"/>
                <a:gd name="T7" fmla="*/ 30 h 30"/>
                <a:gd name="T8" fmla="*/ 97 w 97"/>
                <a:gd name="T9" fmla="*/ 1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"/>
                <a:gd name="T17" fmla="*/ 97 w 9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">
                  <a:moveTo>
                    <a:pt x="97" y="1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94" y="30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2" name="Freeform 289"/>
            <p:cNvSpPr>
              <a:spLocks/>
            </p:cNvSpPr>
            <p:nvPr/>
          </p:nvSpPr>
          <p:spPr bwMode="auto">
            <a:xfrm>
              <a:off x="1825" y="1245"/>
              <a:ext cx="42" cy="14"/>
            </a:xfrm>
            <a:custGeom>
              <a:avLst/>
              <a:gdLst>
                <a:gd name="T0" fmla="*/ 42 w 42"/>
                <a:gd name="T1" fmla="*/ 6 h 14"/>
                <a:gd name="T2" fmla="*/ 1 w 42"/>
                <a:gd name="T3" fmla="*/ 0 h 14"/>
                <a:gd name="T4" fmla="*/ 0 w 42"/>
                <a:gd name="T5" fmla="*/ 6 h 14"/>
                <a:gd name="T6" fmla="*/ 40 w 42"/>
                <a:gd name="T7" fmla="*/ 14 h 14"/>
                <a:gd name="T8" fmla="*/ 42 w 4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4"/>
                <a:gd name="T17" fmla="*/ 42 w 4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4">
                  <a:moveTo>
                    <a:pt x="4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0" y="1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3" name="Freeform 290"/>
            <p:cNvSpPr>
              <a:spLocks/>
            </p:cNvSpPr>
            <p:nvPr/>
          </p:nvSpPr>
          <p:spPr bwMode="auto">
            <a:xfrm>
              <a:off x="1783" y="1238"/>
              <a:ext cx="28" cy="11"/>
            </a:xfrm>
            <a:custGeom>
              <a:avLst/>
              <a:gdLst>
                <a:gd name="T0" fmla="*/ 28 w 28"/>
                <a:gd name="T1" fmla="*/ 5 h 11"/>
                <a:gd name="T2" fmla="*/ 0 w 28"/>
                <a:gd name="T3" fmla="*/ 0 h 11"/>
                <a:gd name="T4" fmla="*/ 0 w 28"/>
                <a:gd name="T5" fmla="*/ 6 h 11"/>
                <a:gd name="T6" fmla="*/ 27 w 28"/>
                <a:gd name="T7" fmla="*/ 11 h 11"/>
                <a:gd name="T8" fmla="*/ 28 w 2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1"/>
                <a:gd name="T17" fmla="*/ 28 w 2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1">
                  <a:moveTo>
                    <a:pt x="28" y="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7" y="1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4" name="Freeform 291"/>
            <p:cNvSpPr>
              <a:spLocks/>
            </p:cNvSpPr>
            <p:nvPr/>
          </p:nvSpPr>
          <p:spPr bwMode="auto">
            <a:xfrm>
              <a:off x="1714" y="1249"/>
              <a:ext cx="162" cy="54"/>
            </a:xfrm>
            <a:custGeom>
              <a:avLst/>
              <a:gdLst>
                <a:gd name="T0" fmla="*/ 0 w 162"/>
                <a:gd name="T1" fmla="*/ 16 h 54"/>
                <a:gd name="T2" fmla="*/ 0 w 162"/>
                <a:gd name="T3" fmla="*/ 16 h 54"/>
                <a:gd name="T4" fmla="*/ 1 w 162"/>
                <a:gd name="T5" fmla="*/ 16 h 54"/>
                <a:gd name="T6" fmla="*/ 3 w 162"/>
                <a:gd name="T7" fmla="*/ 16 h 54"/>
                <a:gd name="T8" fmla="*/ 5 w 162"/>
                <a:gd name="T9" fmla="*/ 15 h 54"/>
                <a:gd name="T10" fmla="*/ 7 w 162"/>
                <a:gd name="T11" fmla="*/ 15 h 54"/>
                <a:gd name="T12" fmla="*/ 11 w 162"/>
                <a:gd name="T13" fmla="*/ 14 h 54"/>
                <a:gd name="T14" fmla="*/ 14 w 162"/>
                <a:gd name="T15" fmla="*/ 14 h 54"/>
                <a:gd name="T16" fmla="*/ 18 w 162"/>
                <a:gd name="T17" fmla="*/ 13 h 54"/>
                <a:gd name="T18" fmla="*/ 21 w 162"/>
                <a:gd name="T19" fmla="*/ 12 h 54"/>
                <a:gd name="T20" fmla="*/ 25 w 162"/>
                <a:gd name="T21" fmla="*/ 10 h 54"/>
                <a:gd name="T22" fmla="*/ 28 w 162"/>
                <a:gd name="T23" fmla="*/ 9 h 54"/>
                <a:gd name="T24" fmla="*/ 32 w 162"/>
                <a:gd name="T25" fmla="*/ 8 h 54"/>
                <a:gd name="T26" fmla="*/ 35 w 162"/>
                <a:gd name="T27" fmla="*/ 6 h 54"/>
                <a:gd name="T28" fmla="*/ 38 w 162"/>
                <a:gd name="T29" fmla="*/ 4 h 54"/>
                <a:gd name="T30" fmla="*/ 41 w 162"/>
                <a:gd name="T31" fmla="*/ 2 h 54"/>
                <a:gd name="T32" fmla="*/ 43 w 162"/>
                <a:gd name="T33" fmla="*/ 0 h 54"/>
                <a:gd name="T34" fmla="*/ 162 w 162"/>
                <a:gd name="T35" fmla="*/ 28 h 54"/>
                <a:gd name="T36" fmla="*/ 162 w 162"/>
                <a:gd name="T37" fmla="*/ 28 h 54"/>
                <a:gd name="T38" fmla="*/ 161 w 162"/>
                <a:gd name="T39" fmla="*/ 28 h 54"/>
                <a:gd name="T40" fmla="*/ 160 w 162"/>
                <a:gd name="T41" fmla="*/ 29 h 54"/>
                <a:gd name="T42" fmla="*/ 159 w 162"/>
                <a:gd name="T43" fmla="*/ 30 h 54"/>
                <a:gd name="T44" fmla="*/ 158 w 162"/>
                <a:gd name="T45" fmla="*/ 33 h 54"/>
                <a:gd name="T46" fmla="*/ 155 w 162"/>
                <a:gd name="T47" fmla="*/ 34 h 54"/>
                <a:gd name="T48" fmla="*/ 153 w 162"/>
                <a:gd name="T49" fmla="*/ 36 h 54"/>
                <a:gd name="T50" fmla="*/ 151 w 162"/>
                <a:gd name="T51" fmla="*/ 38 h 54"/>
                <a:gd name="T52" fmla="*/ 147 w 162"/>
                <a:gd name="T53" fmla="*/ 41 h 54"/>
                <a:gd name="T54" fmla="*/ 145 w 162"/>
                <a:gd name="T55" fmla="*/ 43 h 54"/>
                <a:gd name="T56" fmla="*/ 141 w 162"/>
                <a:gd name="T57" fmla="*/ 45 h 54"/>
                <a:gd name="T58" fmla="*/ 138 w 162"/>
                <a:gd name="T59" fmla="*/ 48 h 54"/>
                <a:gd name="T60" fmla="*/ 136 w 162"/>
                <a:gd name="T61" fmla="*/ 49 h 54"/>
                <a:gd name="T62" fmla="*/ 132 w 162"/>
                <a:gd name="T63" fmla="*/ 51 h 54"/>
                <a:gd name="T64" fmla="*/ 129 w 162"/>
                <a:gd name="T65" fmla="*/ 52 h 54"/>
                <a:gd name="T66" fmla="*/ 126 w 162"/>
                <a:gd name="T67" fmla="*/ 54 h 54"/>
                <a:gd name="T68" fmla="*/ 0 w 162"/>
                <a:gd name="T69" fmla="*/ 1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54"/>
                <a:gd name="T107" fmla="*/ 162 w 162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162" y="28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59" y="30"/>
                  </a:lnTo>
                  <a:lnTo>
                    <a:pt x="158" y="33"/>
                  </a:lnTo>
                  <a:lnTo>
                    <a:pt x="155" y="34"/>
                  </a:lnTo>
                  <a:lnTo>
                    <a:pt x="153" y="36"/>
                  </a:lnTo>
                  <a:lnTo>
                    <a:pt x="151" y="38"/>
                  </a:lnTo>
                  <a:lnTo>
                    <a:pt x="147" y="41"/>
                  </a:lnTo>
                  <a:lnTo>
                    <a:pt x="145" y="43"/>
                  </a:lnTo>
                  <a:lnTo>
                    <a:pt x="141" y="45"/>
                  </a:lnTo>
                  <a:lnTo>
                    <a:pt x="138" y="48"/>
                  </a:lnTo>
                  <a:lnTo>
                    <a:pt x="136" y="49"/>
                  </a:lnTo>
                  <a:lnTo>
                    <a:pt x="132" y="51"/>
                  </a:lnTo>
                  <a:lnTo>
                    <a:pt x="129" y="52"/>
                  </a:lnTo>
                  <a:lnTo>
                    <a:pt x="126" y="5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5" name="Freeform 292"/>
            <p:cNvSpPr>
              <a:spLocks/>
            </p:cNvSpPr>
            <p:nvPr/>
          </p:nvSpPr>
          <p:spPr bwMode="auto">
            <a:xfrm>
              <a:off x="1876" y="1243"/>
              <a:ext cx="58" cy="26"/>
            </a:xfrm>
            <a:custGeom>
              <a:avLst/>
              <a:gdLst>
                <a:gd name="T0" fmla="*/ 6 w 58"/>
                <a:gd name="T1" fmla="*/ 26 h 26"/>
                <a:gd name="T2" fmla="*/ 58 w 58"/>
                <a:gd name="T3" fmla="*/ 10 h 26"/>
                <a:gd name="T4" fmla="*/ 26 w 58"/>
                <a:gd name="T5" fmla="*/ 0 h 26"/>
                <a:gd name="T6" fmla="*/ 0 w 58"/>
                <a:gd name="T7" fmla="*/ 3 h 26"/>
                <a:gd name="T8" fmla="*/ 0 w 58"/>
                <a:gd name="T9" fmla="*/ 25 h 26"/>
                <a:gd name="T10" fmla="*/ 6 w 58"/>
                <a:gd name="T11" fmla="*/ 2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6"/>
                <a:gd name="T20" fmla="*/ 58 w 5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6">
                  <a:moveTo>
                    <a:pt x="6" y="26"/>
                  </a:moveTo>
                  <a:lnTo>
                    <a:pt x="58" y="1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6" name="Freeform 293"/>
            <p:cNvSpPr>
              <a:spLocks/>
            </p:cNvSpPr>
            <p:nvPr/>
          </p:nvSpPr>
          <p:spPr bwMode="auto">
            <a:xfrm>
              <a:off x="1726" y="1132"/>
              <a:ext cx="31" cy="124"/>
            </a:xfrm>
            <a:custGeom>
              <a:avLst/>
              <a:gdLst>
                <a:gd name="T0" fmla="*/ 31 w 31"/>
                <a:gd name="T1" fmla="*/ 3 h 124"/>
                <a:gd name="T2" fmla="*/ 31 w 31"/>
                <a:gd name="T3" fmla="*/ 2 h 124"/>
                <a:gd name="T4" fmla="*/ 30 w 31"/>
                <a:gd name="T5" fmla="*/ 2 h 124"/>
                <a:gd name="T6" fmla="*/ 30 w 31"/>
                <a:gd name="T7" fmla="*/ 2 h 124"/>
                <a:gd name="T8" fmla="*/ 29 w 31"/>
                <a:gd name="T9" fmla="*/ 2 h 124"/>
                <a:gd name="T10" fmla="*/ 27 w 31"/>
                <a:gd name="T11" fmla="*/ 1 h 124"/>
                <a:gd name="T12" fmla="*/ 26 w 31"/>
                <a:gd name="T13" fmla="*/ 1 h 124"/>
                <a:gd name="T14" fmla="*/ 23 w 31"/>
                <a:gd name="T15" fmla="*/ 0 h 124"/>
                <a:gd name="T16" fmla="*/ 22 w 31"/>
                <a:gd name="T17" fmla="*/ 0 h 124"/>
                <a:gd name="T18" fmla="*/ 20 w 31"/>
                <a:gd name="T19" fmla="*/ 0 h 124"/>
                <a:gd name="T20" fmla="*/ 17 w 31"/>
                <a:gd name="T21" fmla="*/ 0 h 124"/>
                <a:gd name="T22" fmla="*/ 14 w 31"/>
                <a:gd name="T23" fmla="*/ 0 h 124"/>
                <a:gd name="T24" fmla="*/ 12 w 31"/>
                <a:gd name="T25" fmla="*/ 1 h 124"/>
                <a:gd name="T26" fmla="*/ 9 w 31"/>
                <a:gd name="T27" fmla="*/ 1 h 124"/>
                <a:gd name="T28" fmla="*/ 6 w 31"/>
                <a:gd name="T29" fmla="*/ 2 h 124"/>
                <a:gd name="T30" fmla="*/ 3 w 31"/>
                <a:gd name="T31" fmla="*/ 3 h 124"/>
                <a:gd name="T32" fmla="*/ 0 w 31"/>
                <a:gd name="T33" fmla="*/ 6 h 124"/>
                <a:gd name="T34" fmla="*/ 0 w 31"/>
                <a:gd name="T35" fmla="*/ 124 h 124"/>
                <a:gd name="T36" fmla="*/ 1 w 31"/>
                <a:gd name="T37" fmla="*/ 124 h 124"/>
                <a:gd name="T38" fmla="*/ 1 w 31"/>
                <a:gd name="T39" fmla="*/ 124 h 124"/>
                <a:gd name="T40" fmla="*/ 2 w 31"/>
                <a:gd name="T41" fmla="*/ 124 h 124"/>
                <a:gd name="T42" fmla="*/ 3 w 31"/>
                <a:gd name="T43" fmla="*/ 124 h 124"/>
                <a:gd name="T44" fmla="*/ 5 w 31"/>
                <a:gd name="T45" fmla="*/ 123 h 124"/>
                <a:gd name="T46" fmla="*/ 7 w 31"/>
                <a:gd name="T47" fmla="*/ 123 h 124"/>
                <a:gd name="T48" fmla="*/ 8 w 31"/>
                <a:gd name="T49" fmla="*/ 123 h 124"/>
                <a:gd name="T50" fmla="*/ 10 w 31"/>
                <a:gd name="T51" fmla="*/ 121 h 124"/>
                <a:gd name="T52" fmla="*/ 13 w 31"/>
                <a:gd name="T53" fmla="*/ 121 h 124"/>
                <a:gd name="T54" fmla="*/ 15 w 31"/>
                <a:gd name="T55" fmla="*/ 120 h 124"/>
                <a:gd name="T56" fmla="*/ 17 w 31"/>
                <a:gd name="T57" fmla="*/ 119 h 124"/>
                <a:gd name="T58" fmla="*/ 21 w 31"/>
                <a:gd name="T59" fmla="*/ 118 h 124"/>
                <a:gd name="T60" fmla="*/ 23 w 31"/>
                <a:gd name="T61" fmla="*/ 117 h 124"/>
                <a:gd name="T62" fmla="*/ 26 w 31"/>
                <a:gd name="T63" fmla="*/ 116 h 124"/>
                <a:gd name="T64" fmla="*/ 29 w 31"/>
                <a:gd name="T65" fmla="*/ 113 h 124"/>
                <a:gd name="T66" fmla="*/ 31 w 31"/>
                <a:gd name="T67" fmla="*/ 112 h 124"/>
                <a:gd name="T68" fmla="*/ 31 w 31"/>
                <a:gd name="T69" fmla="*/ 3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"/>
                <a:gd name="T106" fmla="*/ 0 h 124"/>
                <a:gd name="T107" fmla="*/ 31 w 31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" h="124">
                  <a:moveTo>
                    <a:pt x="31" y="3"/>
                  </a:move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21" y="118"/>
                  </a:lnTo>
                  <a:lnTo>
                    <a:pt x="23" y="117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7" name="Freeform 294"/>
            <p:cNvSpPr>
              <a:spLocks/>
            </p:cNvSpPr>
            <p:nvPr/>
          </p:nvSpPr>
          <p:spPr bwMode="auto">
            <a:xfrm>
              <a:off x="1727" y="1133"/>
              <a:ext cx="27" cy="104"/>
            </a:xfrm>
            <a:custGeom>
              <a:avLst/>
              <a:gdLst>
                <a:gd name="T0" fmla="*/ 27 w 27"/>
                <a:gd name="T1" fmla="*/ 2 h 104"/>
                <a:gd name="T2" fmla="*/ 27 w 27"/>
                <a:gd name="T3" fmla="*/ 2 h 104"/>
                <a:gd name="T4" fmla="*/ 26 w 27"/>
                <a:gd name="T5" fmla="*/ 2 h 104"/>
                <a:gd name="T6" fmla="*/ 26 w 27"/>
                <a:gd name="T7" fmla="*/ 2 h 104"/>
                <a:gd name="T8" fmla="*/ 25 w 27"/>
                <a:gd name="T9" fmla="*/ 1 h 104"/>
                <a:gd name="T10" fmla="*/ 23 w 27"/>
                <a:gd name="T11" fmla="*/ 1 h 104"/>
                <a:gd name="T12" fmla="*/ 22 w 27"/>
                <a:gd name="T13" fmla="*/ 0 h 104"/>
                <a:gd name="T14" fmla="*/ 20 w 27"/>
                <a:gd name="T15" fmla="*/ 0 h 104"/>
                <a:gd name="T16" fmla="*/ 19 w 27"/>
                <a:gd name="T17" fmla="*/ 0 h 104"/>
                <a:gd name="T18" fmla="*/ 16 w 27"/>
                <a:gd name="T19" fmla="*/ 0 h 104"/>
                <a:gd name="T20" fmla="*/ 14 w 27"/>
                <a:gd name="T21" fmla="*/ 0 h 104"/>
                <a:gd name="T22" fmla="*/ 12 w 27"/>
                <a:gd name="T23" fmla="*/ 0 h 104"/>
                <a:gd name="T24" fmla="*/ 9 w 27"/>
                <a:gd name="T25" fmla="*/ 0 h 104"/>
                <a:gd name="T26" fmla="*/ 8 w 27"/>
                <a:gd name="T27" fmla="*/ 1 h 104"/>
                <a:gd name="T28" fmla="*/ 5 w 27"/>
                <a:gd name="T29" fmla="*/ 2 h 104"/>
                <a:gd name="T30" fmla="*/ 2 w 27"/>
                <a:gd name="T31" fmla="*/ 4 h 104"/>
                <a:gd name="T32" fmla="*/ 0 w 27"/>
                <a:gd name="T33" fmla="*/ 5 h 104"/>
                <a:gd name="T34" fmla="*/ 0 w 27"/>
                <a:gd name="T35" fmla="*/ 104 h 104"/>
                <a:gd name="T36" fmla="*/ 0 w 27"/>
                <a:gd name="T37" fmla="*/ 104 h 104"/>
                <a:gd name="T38" fmla="*/ 1 w 27"/>
                <a:gd name="T39" fmla="*/ 104 h 104"/>
                <a:gd name="T40" fmla="*/ 1 w 27"/>
                <a:gd name="T41" fmla="*/ 104 h 104"/>
                <a:gd name="T42" fmla="*/ 2 w 27"/>
                <a:gd name="T43" fmla="*/ 104 h 104"/>
                <a:gd name="T44" fmla="*/ 4 w 27"/>
                <a:gd name="T45" fmla="*/ 104 h 104"/>
                <a:gd name="T46" fmla="*/ 6 w 27"/>
                <a:gd name="T47" fmla="*/ 104 h 104"/>
                <a:gd name="T48" fmla="*/ 7 w 27"/>
                <a:gd name="T49" fmla="*/ 103 h 104"/>
                <a:gd name="T50" fmla="*/ 9 w 27"/>
                <a:gd name="T51" fmla="*/ 103 h 104"/>
                <a:gd name="T52" fmla="*/ 11 w 27"/>
                <a:gd name="T53" fmla="*/ 102 h 104"/>
                <a:gd name="T54" fmla="*/ 13 w 27"/>
                <a:gd name="T55" fmla="*/ 102 h 104"/>
                <a:gd name="T56" fmla="*/ 15 w 27"/>
                <a:gd name="T57" fmla="*/ 101 h 104"/>
                <a:gd name="T58" fmla="*/ 18 w 27"/>
                <a:gd name="T59" fmla="*/ 99 h 104"/>
                <a:gd name="T60" fmla="*/ 20 w 27"/>
                <a:gd name="T61" fmla="*/ 98 h 104"/>
                <a:gd name="T62" fmla="*/ 22 w 27"/>
                <a:gd name="T63" fmla="*/ 97 h 104"/>
                <a:gd name="T64" fmla="*/ 25 w 27"/>
                <a:gd name="T65" fmla="*/ 96 h 104"/>
                <a:gd name="T66" fmla="*/ 27 w 27"/>
                <a:gd name="T67" fmla="*/ 94 h 104"/>
                <a:gd name="T68" fmla="*/ 27 w 27"/>
                <a:gd name="T69" fmla="*/ 2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104"/>
                <a:gd name="T107" fmla="*/ 27 w 27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104">
                  <a:moveTo>
                    <a:pt x="27" y="2"/>
                  </a:move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1" y="102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8" name="Freeform 295"/>
            <p:cNvSpPr>
              <a:spLocks/>
            </p:cNvSpPr>
            <p:nvPr/>
          </p:nvSpPr>
          <p:spPr bwMode="auto">
            <a:xfrm>
              <a:off x="1728" y="1134"/>
              <a:ext cx="22" cy="84"/>
            </a:xfrm>
            <a:custGeom>
              <a:avLst/>
              <a:gdLst>
                <a:gd name="T0" fmla="*/ 22 w 22"/>
                <a:gd name="T1" fmla="*/ 3 h 84"/>
                <a:gd name="T2" fmla="*/ 22 w 22"/>
                <a:gd name="T3" fmla="*/ 3 h 84"/>
                <a:gd name="T4" fmla="*/ 21 w 22"/>
                <a:gd name="T5" fmla="*/ 1 h 84"/>
                <a:gd name="T6" fmla="*/ 21 w 22"/>
                <a:gd name="T7" fmla="*/ 1 h 84"/>
                <a:gd name="T8" fmla="*/ 20 w 22"/>
                <a:gd name="T9" fmla="*/ 1 h 84"/>
                <a:gd name="T10" fmla="*/ 19 w 22"/>
                <a:gd name="T11" fmla="*/ 1 h 84"/>
                <a:gd name="T12" fmla="*/ 18 w 22"/>
                <a:gd name="T13" fmla="*/ 0 h 84"/>
                <a:gd name="T14" fmla="*/ 17 w 22"/>
                <a:gd name="T15" fmla="*/ 0 h 84"/>
                <a:gd name="T16" fmla="*/ 15 w 22"/>
                <a:gd name="T17" fmla="*/ 0 h 84"/>
                <a:gd name="T18" fmla="*/ 14 w 22"/>
                <a:gd name="T19" fmla="*/ 0 h 84"/>
                <a:gd name="T20" fmla="*/ 12 w 22"/>
                <a:gd name="T21" fmla="*/ 0 h 84"/>
                <a:gd name="T22" fmla="*/ 10 w 22"/>
                <a:gd name="T23" fmla="*/ 0 h 84"/>
                <a:gd name="T24" fmla="*/ 8 w 22"/>
                <a:gd name="T25" fmla="*/ 0 h 84"/>
                <a:gd name="T26" fmla="*/ 6 w 22"/>
                <a:gd name="T27" fmla="*/ 1 h 84"/>
                <a:gd name="T28" fmla="*/ 4 w 22"/>
                <a:gd name="T29" fmla="*/ 1 h 84"/>
                <a:gd name="T30" fmla="*/ 3 w 22"/>
                <a:gd name="T31" fmla="*/ 3 h 84"/>
                <a:gd name="T32" fmla="*/ 0 w 22"/>
                <a:gd name="T33" fmla="*/ 4 h 84"/>
                <a:gd name="T34" fmla="*/ 0 w 22"/>
                <a:gd name="T35" fmla="*/ 84 h 84"/>
                <a:gd name="T36" fmla="*/ 0 w 22"/>
                <a:gd name="T37" fmla="*/ 84 h 84"/>
                <a:gd name="T38" fmla="*/ 0 w 22"/>
                <a:gd name="T39" fmla="*/ 84 h 84"/>
                <a:gd name="T40" fmla="*/ 1 w 22"/>
                <a:gd name="T41" fmla="*/ 84 h 84"/>
                <a:gd name="T42" fmla="*/ 3 w 22"/>
                <a:gd name="T43" fmla="*/ 84 h 84"/>
                <a:gd name="T44" fmla="*/ 4 w 22"/>
                <a:gd name="T45" fmla="*/ 84 h 84"/>
                <a:gd name="T46" fmla="*/ 5 w 22"/>
                <a:gd name="T47" fmla="*/ 84 h 84"/>
                <a:gd name="T48" fmla="*/ 6 w 22"/>
                <a:gd name="T49" fmla="*/ 84 h 84"/>
                <a:gd name="T50" fmla="*/ 7 w 22"/>
                <a:gd name="T51" fmla="*/ 83 h 84"/>
                <a:gd name="T52" fmla="*/ 10 w 22"/>
                <a:gd name="T53" fmla="*/ 83 h 84"/>
                <a:gd name="T54" fmla="*/ 11 w 22"/>
                <a:gd name="T55" fmla="*/ 82 h 84"/>
                <a:gd name="T56" fmla="*/ 13 w 22"/>
                <a:gd name="T57" fmla="*/ 82 h 84"/>
                <a:gd name="T58" fmla="*/ 14 w 22"/>
                <a:gd name="T59" fmla="*/ 81 h 84"/>
                <a:gd name="T60" fmla="*/ 17 w 22"/>
                <a:gd name="T61" fmla="*/ 80 h 84"/>
                <a:gd name="T62" fmla="*/ 19 w 22"/>
                <a:gd name="T63" fmla="*/ 79 h 84"/>
                <a:gd name="T64" fmla="*/ 20 w 22"/>
                <a:gd name="T65" fmla="*/ 77 h 84"/>
                <a:gd name="T66" fmla="*/ 22 w 22"/>
                <a:gd name="T67" fmla="*/ 76 h 84"/>
                <a:gd name="T68" fmla="*/ 22 w 22"/>
                <a:gd name="T69" fmla="*/ 3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84"/>
                <a:gd name="T107" fmla="*/ 22 w 22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84">
                  <a:moveTo>
                    <a:pt x="22" y="3"/>
                  </a:moveTo>
                  <a:lnTo>
                    <a:pt x="22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7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4" y="81"/>
                  </a:lnTo>
                  <a:lnTo>
                    <a:pt x="17" y="80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09" name="Freeform 296"/>
            <p:cNvSpPr>
              <a:spLocks/>
            </p:cNvSpPr>
            <p:nvPr/>
          </p:nvSpPr>
          <p:spPr bwMode="auto">
            <a:xfrm>
              <a:off x="1729" y="1135"/>
              <a:ext cx="18" cy="66"/>
            </a:xfrm>
            <a:custGeom>
              <a:avLst/>
              <a:gdLst>
                <a:gd name="T0" fmla="*/ 18 w 18"/>
                <a:gd name="T1" fmla="*/ 2 h 66"/>
                <a:gd name="T2" fmla="*/ 18 w 18"/>
                <a:gd name="T3" fmla="*/ 2 h 66"/>
                <a:gd name="T4" fmla="*/ 17 w 18"/>
                <a:gd name="T5" fmla="*/ 2 h 66"/>
                <a:gd name="T6" fmla="*/ 14 w 18"/>
                <a:gd name="T7" fmla="*/ 0 h 66"/>
                <a:gd name="T8" fmla="*/ 12 w 18"/>
                <a:gd name="T9" fmla="*/ 0 h 66"/>
                <a:gd name="T10" fmla="*/ 10 w 18"/>
                <a:gd name="T11" fmla="*/ 0 h 66"/>
                <a:gd name="T12" fmla="*/ 6 w 18"/>
                <a:gd name="T13" fmla="*/ 0 h 66"/>
                <a:gd name="T14" fmla="*/ 3 w 18"/>
                <a:gd name="T15" fmla="*/ 2 h 66"/>
                <a:gd name="T16" fmla="*/ 0 w 18"/>
                <a:gd name="T17" fmla="*/ 3 h 66"/>
                <a:gd name="T18" fmla="*/ 0 w 18"/>
                <a:gd name="T19" fmla="*/ 66 h 66"/>
                <a:gd name="T20" fmla="*/ 0 w 18"/>
                <a:gd name="T21" fmla="*/ 66 h 66"/>
                <a:gd name="T22" fmla="*/ 2 w 18"/>
                <a:gd name="T23" fmla="*/ 66 h 66"/>
                <a:gd name="T24" fmla="*/ 4 w 18"/>
                <a:gd name="T25" fmla="*/ 65 h 66"/>
                <a:gd name="T26" fmla="*/ 6 w 18"/>
                <a:gd name="T27" fmla="*/ 65 h 66"/>
                <a:gd name="T28" fmla="*/ 9 w 18"/>
                <a:gd name="T29" fmla="*/ 64 h 66"/>
                <a:gd name="T30" fmla="*/ 12 w 18"/>
                <a:gd name="T31" fmla="*/ 62 h 66"/>
                <a:gd name="T32" fmla="*/ 14 w 18"/>
                <a:gd name="T33" fmla="*/ 61 h 66"/>
                <a:gd name="T34" fmla="*/ 18 w 18"/>
                <a:gd name="T35" fmla="*/ 59 h 66"/>
                <a:gd name="T36" fmla="*/ 18 w 18"/>
                <a:gd name="T37" fmla="*/ 2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66"/>
                <a:gd name="T59" fmla="*/ 18 w 18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66">
                  <a:moveTo>
                    <a:pt x="18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8" y="59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0" name="Freeform 297"/>
            <p:cNvSpPr>
              <a:spLocks/>
            </p:cNvSpPr>
            <p:nvPr/>
          </p:nvSpPr>
          <p:spPr bwMode="auto">
            <a:xfrm>
              <a:off x="1729" y="1137"/>
              <a:ext cx="14" cy="45"/>
            </a:xfrm>
            <a:custGeom>
              <a:avLst/>
              <a:gdLst>
                <a:gd name="T0" fmla="*/ 14 w 14"/>
                <a:gd name="T1" fmla="*/ 1 h 45"/>
                <a:gd name="T2" fmla="*/ 14 w 14"/>
                <a:gd name="T3" fmla="*/ 0 h 45"/>
                <a:gd name="T4" fmla="*/ 13 w 14"/>
                <a:gd name="T5" fmla="*/ 0 h 45"/>
                <a:gd name="T6" fmla="*/ 12 w 14"/>
                <a:gd name="T7" fmla="*/ 0 h 45"/>
                <a:gd name="T8" fmla="*/ 10 w 14"/>
                <a:gd name="T9" fmla="*/ 0 h 45"/>
                <a:gd name="T10" fmla="*/ 9 w 14"/>
                <a:gd name="T11" fmla="*/ 0 h 45"/>
                <a:gd name="T12" fmla="*/ 6 w 14"/>
                <a:gd name="T13" fmla="*/ 0 h 45"/>
                <a:gd name="T14" fmla="*/ 3 w 14"/>
                <a:gd name="T15" fmla="*/ 0 h 45"/>
                <a:gd name="T16" fmla="*/ 0 w 14"/>
                <a:gd name="T17" fmla="*/ 2 h 45"/>
                <a:gd name="T18" fmla="*/ 0 w 14"/>
                <a:gd name="T19" fmla="*/ 45 h 45"/>
                <a:gd name="T20" fmla="*/ 2 w 14"/>
                <a:gd name="T21" fmla="*/ 45 h 45"/>
                <a:gd name="T22" fmla="*/ 2 w 14"/>
                <a:gd name="T23" fmla="*/ 45 h 45"/>
                <a:gd name="T24" fmla="*/ 4 w 14"/>
                <a:gd name="T25" fmla="*/ 45 h 45"/>
                <a:gd name="T26" fmla="*/ 5 w 14"/>
                <a:gd name="T27" fmla="*/ 44 h 45"/>
                <a:gd name="T28" fmla="*/ 7 w 14"/>
                <a:gd name="T29" fmla="*/ 44 h 45"/>
                <a:gd name="T30" fmla="*/ 10 w 14"/>
                <a:gd name="T31" fmla="*/ 43 h 45"/>
                <a:gd name="T32" fmla="*/ 12 w 14"/>
                <a:gd name="T33" fmla="*/ 42 h 45"/>
                <a:gd name="T34" fmla="*/ 14 w 14"/>
                <a:gd name="T35" fmla="*/ 41 h 45"/>
                <a:gd name="T36" fmla="*/ 14 w 14"/>
                <a:gd name="T37" fmla="*/ 1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45"/>
                <a:gd name="T59" fmla="*/ 14 w 14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45">
                  <a:moveTo>
                    <a:pt x="14" y="1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4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1" name="Freeform 298"/>
            <p:cNvSpPr>
              <a:spLocks/>
            </p:cNvSpPr>
            <p:nvPr/>
          </p:nvSpPr>
          <p:spPr bwMode="auto">
            <a:xfrm>
              <a:off x="1731" y="1137"/>
              <a:ext cx="9" cy="27"/>
            </a:xfrm>
            <a:custGeom>
              <a:avLst/>
              <a:gdLst>
                <a:gd name="T0" fmla="*/ 9 w 9"/>
                <a:gd name="T1" fmla="*/ 1 h 27"/>
                <a:gd name="T2" fmla="*/ 9 w 9"/>
                <a:gd name="T3" fmla="*/ 1 h 27"/>
                <a:gd name="T4" fmla="*/ 8 w 9"/>
                <a:gd name="T5" fmla="*/ 1 h 27"/>
                <a:gd name="T6" fmla="*/ 7 w 9"/>
                <a:gd name="T7" fmla="*/ 1 h 27"/>
                <a:gd name="T8" fmla="*/ 5 w 9"/>
                <a:gd name="T9" fmla="*/ 0 h 27"/>
                <a:gd name="T10" fmla="*/ 4 w 9"/>
                <a:gd name="T11" fmla="*/ 0 h 27"/>
                <a:gd name="T12" fmla="*/ 3 w 9"/>
                <a:gd name="T13" fmla="*/ 1 h 27"/>
                <a:gd name="T14" fmla="*/ 1 w 9"/>
                <a:gd name="T15" fmla="*/ 1 h 27"/>
                <a:gd name="T16" fmla="*/ 0 w 9"/>
                <a:gd name="T17" fmla="*/ 2 h 27"/>
                <a:gd name="T18" fmla="*/ 0 w 9"/>
                <a:gd name="T19" fmla="*/ 27 h 27"/>
                <a:gd name="T20" fmla="*/ 0 w 9"/>
                <a:gd name="T21" fmla="*/ 27 h 27"/>
                <a:gd name="T22" fmla="*/ 1 w 9"/>
                <a:gd name="T23" fmla="*/ 27 h 27"/>
                <a:gd name="T24" fmla="*/ 2 w 9"/>
                <a:gd name="T25" fmla="*/ 27 h 27"/>
                <a:gd name="T26" fmla="*/ 3 w 9"/>
                <a:gd name="T27" fmla="*/ 27 h 27"/>
                <a:gd name="T28" fmla="*/ 4 w 9"/>
                <a:gd name="T29" fmla="*/ 27 h 27"/>
                <a:gd name="T30" fmla="*/ 5 w 9"/>
                <a:gd name="T31" fmla="*/ 25 h 27"/>
                <a:gd name="T32" fmla="*/ 8 w 9"/>
                <a:gd name="T33" fmla="*/ 24 h 27"/>
                <a:gd name="T34" fmla="*/ 9 w 9"/>
                <a:gd name="T35" fmla="*/ 23 h 27"/>
                <a:gd name="T36" fmla="*/ 9 w 9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7"/>
                <a:gd name="T59" fmla="*/ 9 w 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7">
                  <a:moveTo>
                    <a:pt x="9" y="1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2" name="Freeform 299"/>
            <p:cNvSpPr>
              <a:spLocks/>
            </p:cNvSpPr>
            <p:nvPr/>
          </p:nvSpPr>
          <p:spPr bwMode="auto">
            <a:xfrm>
              <a:off x="1841" y="1214"/>
              <a:ext cx="14" cy="14"/>
            </a:xfrm>
            <a:custGeom>
              <a:avLst/>
              <a:gdLst>
                <a:gd name="T0" fmla="*/ 7 w 14"/>
                <a:gd name="T1" fmla="*/ 14 h 14"/>
                <a:gd name="T2" fmla="*/ 9 w 14"/>
                <a:gd name="T3" fmla="*/ 14 h 14"/>
                <a:gd name="T4" fmla="*/ 10 w 14"/>
                <a:gd name="T5" fmla="*/ 13 h 14"/>
                <a:gd name="T6" fmla="*/ 11 w 14"/>
                <a:gd name="T7" fmla="*/ 13 h 14"/>
                <a:gd name="T8" fmla="*/ 12 w 14"/>
                <a:gd name="T9" fmla="*/ 11 h 14"/>
                <a:gd name="T10" fmla="*/ 13 w 14"/>
                <a:gd name="T11" fmla="*/ 10 h 14"/>
                <a:gd name="T12" fmla="*/ 13 w 14"/>
                <a:gd name="T13" fmla="*/ 9 h 14"/>
                <a:gd name="T14" fmla="*/ 14 w 14"/>
                <a:gd name="T15" fmla="*/ 8 h 14"/>
                <a:gd name="T16" fmla="*/ 14 w 14"/>
                <a:gd name="T17" fmla="*/ 7 h 14"/>
                <a:gd name="T18" fmla="*/ 14 w 14"/>
                <a:gd name="T19" fmla="*/ 6 h 14"/>
                <a:gd name="T20" fmla="*/ 13 w 14"/>
                <a:gd name="T21" fmla="*/ 4 h 14"/>
                <a:gd name="T22" fmla="*/ 13 w 14"/>
                <a:gd name="T23" fmla="*/ 3 h 14"/>
                <a:gd name="T24" fmla="*/ 12 w 14"/>
                <a:gd name="T25" fmla="*/ 2 h 14"/>
                <a:gd name="T26" fmla="*/ 11 w 14"/>
                <a:gd name="T27" fmla="*/ 1 h 14"/>
                <a:gd name="T28" fmla="*/ 10 w 14"/>
                <a:gd name="T29" fmla="*/ 0 h 14"/>
                <a:gd name="T30" fmla="*/ 9 w 14"/>
                <a:gd name="T31" fmla="*/ 0 h 14"/>
                <a:gd name="T32" fmla="*/ 7 w 14"/>
                <a:gd name="T33" fmla="*/ 0 h 14"/>
                <a:gd name="T34" fmla="*/ 6 w 14"/>
                <a:gd name="T35" fmla="*/ 0 h 14"/>
                <a:gd name="T36" fmla="*/ 5 w 14"/>
                <a:gd name="T37" fmla="*/ 0 h 14"/>
                <a:gd name="T38" fmla="*/ 4 w 14"/>
                <a:gd name="T39" fmla="*/ 1 h 14"/>
                <a:gd name="T40" fmla="*/ 3 w 14"/>
                <a:gd name="T41" fmla="*/ 2 h 14"/>
                <a:gd name="T42" fmla="*/ 2 w 14"/>
                <a:gd name="T43" fmla="*/ 3 h 14"/>
                <a:gd name="T44" fmla="*/ 2 w 14"/>
                <a:gd name="T45" fmla="*/ 4 h 14"/>
                <a:gd name="T46" fmla="*/ 0 w 14"/>
                <a:gd name="T47" fmla="*/ 6 h 14"/>
                <a:gd name="T48" fmla="*/ 0 w 14"/>
                <a:gd name="T49" fmla="*/ 7 h 14"/>
                <a:gd name="T50" fmla="*/ 0 w 14"/>
                <a:gd name="T51" fmla="*/ 8 h 14"/>
                <a:gd name="T52" fmla="*/ 2 w 14"/>
                <a:gd name="T53" fmla="*/ 9 h 14"/>
                <a:gd name="T54" fmla="*/ 2 w 14"/>
                <a:gd name="T55" fmla="*/ 10 h 14"/>
                <a:gd name="T56" fmla="*/ 3 w 14"/>
                <a:gd name="T57" fmla="*/ 11 h 14"/>
                <a:gd name="T58" fmla="*/ 4 w 14"/>
                <a:gd name="T59" fmla="*/ 13 h 14"/>
                <a:gd name="T60" fmla="*/ 5 w 14"/>
                <a:gd name="T61" fmla="*/ 13 h 14"/>
                <a:gd name="T62" fmla="*/ 6 w 14"/>
                <a:gd name="T63" fmla="*/ 14 h 14"/>
                <a:gd name="T64" fmla="*/ 7 w 14"/>
                <a:gd name="T65" fmla="*/ 14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4"/>
                <a:gd name="T101" fmla="*/ 14 w 14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4">
                  <a:moveTo>
                    <a:pt x="7" y="14"/>
                  </a:moveTo>
                  <a:lnTo>
                    <a:pt x="9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3" name="Freeform 300"/>
            <p:cNvSpPr>
              <a:spLocks/>
            </p:cNvSpPr>
            <p:nvPr/>
          </p:nvSpPr>
          <p:spPr bwMode="auto">
            <a:xfrm>
              <a:off x="1801" y="1214"/>
              <a:ext cx="7" cy="7"/>
            </a:xfrm>
            <a:custGeom>
              <a:avLst/>
              <a:gdLst>
                <a:gd name="T0" fmla="*/ 3 w 7"/>
                <a:gd name="T1" fmla="*/ 7 h 7"/>
                <a:gd name="T2" fmla="*/ 4 w 7"/>
                <a:gd name="T3" fmla="*/ 7 h 7"/>
                <a:gd name="T4" fmla="*/ 5 w 7"/>
                <a:gd name="T5" fmla="*/ 6 h 7"/>
                <a:gd name="T6" fmla="*/ 5 w 7"/>
                <a:gd name="T7" fmla="*/ 4 h 7"/>
                <a:gd name="T8" fmla="*/ 7 w 7"/>
                <a:gd name="T9" fmla="*/ 3 h 7"/>
                <a:gd name="T10" fmla="*/ 5 w 7"/>
                <a:gd name="T11" fmla="*/ 2 h 7"/>
                <a:gd name="T12" fmla="*/ 5 w 7"/>
                <a:gd name="T13" fmla="*/ 1 h 7"/>
                <a:gd name="T14" fmla="*/ 4 w 7"/>
                <a:gd name="T15" fmla="*/ 0 h 7"/>
                <a:gd name="T16" fmla="*/ 3 w 7"/>
                <a:gd name="T17" fmla="*/ 0 h 7"/>
                <a:gd name="T18" fmla="*/ 2 w 7"/>
                <a:gd name="T19" fmla="*/ 0 h 7"/>
                <a:gd name="T20" fmla="*/ 1 w 7"/>
                <a:gd name="T21" fmla="*/ 1 h 7"/>
                <a:gd name="T22" fmla="*/ 0 w 7"/>
                <a:gd name="T23" fmla="*/ 2 h 7"/>
                <a:gd name="T24" fmla="*/ 0 w 7"/>
                <a:gd name="T25" fmla="*/ 3 h 7"/>
                <a:gd name="T26" fmla="*/ 0 w 7"/>
                <a:gd name="T27" fmla="*/ 4 h 7"/>
                <a:gd name="T28" fmla="*/ 1 w 7"/>
                <a:gd name="T29" fmla="*/ 6 h 7"/>
                <a:gd name="T30" fmla="*/ 2 w 7"/>
                <a:gd name="T31" fmla="*/ 7 h 7"/>
                <a:gd name="T32" fmla="*/ 3 w 7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4" name="Freeform 301"/>
            <p:cNvSpPr>
              <a:spLocks/>
            </p:cNvSpPr>
            <p:nvPr/>
          </p:nvSpPr>
          <p:spPr bwMode="auto">
            <a:xfrm>
              <a:off x="1812" y="1214"/>
              <a:ext cx="6" cy="7"/>
            </a:xfrm>
            <a:custGeom>
              <a:avLst/>
              <a:gdLst>
                <a:gd name="T0" fmla="*/ 4 w 6"/>
                <a:gd name="T1" fmla="*/ 7 h 7"/>
                <a:gd name="T2" fmla="*/ 5 w 6"/>
                <a:gd name="T3" fmla="*/ 7 h 7"/>
                <a:gd name="T4" fmla="*/ 6 w 6"/>
                <a:gd name="T5" fmla="*/ 7 h 7"/>
                <a:gd name="T6" fmla="*/ 6 w 6"/>
                <a:gd name="T7" fmla="*/ 6 h 7"/>
                <a:gd name="T8" fmla="*/ 6 w 6"/>
                <a:gd name="T9" fmla="*/ 3 h 7"/>
                <a:gd name="T10" fmla="*/ 6 w 6"/>
                <a:gd name="T11" fmla="*/ 2 h 7"/>
                <a:gd name="T12" fmla="*/ 6 w 6"/>
                <a:gd name="T13" fmla="*/ 1 h 7"/>
                <a:gd name="T14" fmla="*/ 5 w 6"/>
                <a:gd name="T15" fmla="*/ 1 h 7"/>
                <a:gd name="T16" fmla="*/ 4 w 6"/>
                <a:gd name="T17" fmla="*/ 0 h 7"/>
                <a:gd name="T18" fmla="*/ 3 w 6"/>
                <a:gd name="T19" fmla="*/ 1 h 7"/>
                <a:gd name="T20" fmla="*/ 1 w 6"/>
                <a:gd name="T21" fmla="*/ 1 h 7"/>
                <a:gd name="T22" fmla="*/ 0 w 6"/>
                <a:gd name="T23" fmla="*/ 2 h 7"/>
                <a:gd name="T24" fmla="*/ 0 w 6"/>
                <a:gd name="T25" fmla="*/ 3 h 7"/>
                <a:gd name="T26" fmla="*/ 0 w 6"/>
                <a:gd name="T27" fmla="*/ 6 h 7"/>
                <a:gd name="T28" fmla="*/ 1 w 6"/>
                <a:gd name="T29" fmla="*/ 7 h 7"/>
                <a:gd name="T30" fmla="*/ 3 w 6"/>
                <a:gd name="T31" fmla="*/ 7 h 7"/>
                <a:gd name="T32" fmla="*/ 4 w 6"/>
                <a:gd name="T33" fmla="*/ 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5" name="Freeform 302"/>
            <p:cNvSpPr>
              <a:spLocks/>
            </p:cNvSpPr>
            <p:nvPr/>
          </p:nvSpPr>
          <p:spPr bwMode="auto">
            <a:xfrm>
              <a:off x="1767" y="1121"/>
              <a:ext cx="18" cy="93"/>
            </a:xfrm>
            <a:custGeom>
              <a:avLst/>
              <a:gdLst>
                <a:gd name="T0" fmla="*/ 6 w 18"/>
                <a:gd name="T1" fmla="*/ 2 h 93"/>
                <a:gd name="T2" fmla="*/ 6 w 18"/>
                <a:gd name="T3" fmla="*/ 4 h 93"/>
                <a:gd name="T4" fmla="*/ 3 w 18"/>
                <a:gd name="T5" fmla="*/ 9 h 93"/>
                <a:gd name="T6" fmla="*/ 2 w 18"/>
                <a:gd name="T7" fmla="*/ 17 h 93"/>
                <a:gd name="T8" fmla="*/ 1 w 18"/>
                <a:gd name="T9" fmla="*/ 29 h 93"/>
                <a:gd name="T10" fmla="*/ 0 w 18"/>
                <a:gd name="T11" fmla="*/ 41 h 93"/>
                <a:gd name="T12" fmla="*/ 0 w 18"/>
                <a:gd name="T13" fmla="*/ 58 h 93"/>
                <a:gd name="T14" fmla="*/ 1 w 18"/>
                <a:gd name="T15" fmla="*/ 74 h 93"/>
                <a:gd name="T16" fmla="*/ 4 w 18"/>
                <a:gd name="T17" fmla="*/ 93 h 93"/>
                <a:gd name="T18" fmla="*/ 18 w 18"/>
                <a:gd name="T19" fmla="*/ 93 h 93"/>
                <a:gd name="T20" fmla="*/ 17 w 18"/>
                <a:gd name="T21" fmla="*/ 89 h 93"/>
                <a:gd name="T22" fmla="*/ 16 w 18"/>
                <a:gd name="T23" fmla="*/ 82 h 93"/>
                <a:gd name="T24" fmla="*/ 15 w 18"/>
                <a:gd name="T25" fmla="*/ 71 h 93"/>
                <a:gd name="T26" fmla="*/ 14 w 18"/>
                <a:gd name="T27" fmla="*/ 58 h 93"/>
                <a:gd name="T28" fmla="*/ 13 w 18"/>
                <a:gd name="T29" fmla="*/ 43 h 93"/>
                <a:gd name="T30" fmla="*/ 13 w 18"/>
                <a:gd name="T31" fmla="*/ 27 h 93"/>
                <a:gd name="T32" fmla="*/ 15 w 18"/>
                <a:gd name="T33" fmla="*/ 13 h 93"/>
                <a:gd name="T34" fmla="*/ 18 w 18"/>
                <a:gd name="T35" fmla="*/ 2 h 93"/>
                <a:gd name="T36" fmla="*/ 18 w 18"/>
                <a:gd name="T37" fmla="*/ 2 h 93"/>
                <a:gd name="T38" fmla="*/ 18 w 18"/>
                <a:gd name="T39" fmla="*/ 0 h 93"/>
                <a:gd name="T40" fmla="*/ 18 w 18"/>
                <a:gd name="T41" fmla="*/ 0 h 93"/>
                <a:gd name="T42" fmla="*/ 17 w 18"/>
                <a:gd name="T43" fmla="*/ 0 h 93"/>
                <a:gd name="T44" fmla="*/ 16 w 18"/>
                <a:gd name="T45" fmla="*/ 0 h 93"/>
                <a:gd name="T46" fmla="*/ 14 w 18"/>
                <a:gd name="T47" fmla="*/ 0 h 93"/>
                <a:gd name="T48" fmla="*/ 10 w 18"/>
                <a:gd name="T49" fmla="*/ 0 h 93"/>
                <a:gd name="T50" fmla="*/ 6 w 18"/>
                <a:gd name="T51" fmla="*/ 2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93"/>
                <a:gd name="T80" fmla="*/ 18 w 18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93">
                  <a:moveTo>
                    <a:pt x="6" y="2"/>
                  </a:moveTo>
                  <a:lnTo>
                    <a:pt x="6" y="4"/>
                  </a:lnTo>
                  <a:lnTo>
                    <a:pt x="3" y="9"/>
                  </a:lnTo>
                  <a:lnTo>
                    <a:pt x="2" y="17"/>
                  </a:lnTo>
                  <a:lnTo>
                    <a:pt x="1" y="29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4" y="93"/>
                  </a:lnTo>
                  <a:lnTo>
                    <a:pt x="18" y="93"/>
                  </a:lnTo>
                  <a:lnTo>
                    <a:pt x="17" y="89"/>
                  </a:lnTo>
                  <a:lnTo>
                    <a:pt x="16" y="82"/>
                  </a:lnTo>
                  <a:lnTo>
                    <a:pt x="15" y="71"/>
                  </a:lnTo>
                  <a:lnTo>
                    <a:pt x="14" y="58"/>
                  </a:lnTo>
                  <a:lnTo>
                    <a:pt x="13" y="43"/>
                  </a:lnTo>
                  <a:lnTo>
                    <a:pt x="13" y="27"/>
                  </a:lnTo>
                  <a:lnTo>
                    <a:pt x="15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6" name="Freeform 303"/>
            <p:cNvSpPr>
              <a:spLocks/>
            </p:cNvSpPr>
            <p:nvPr/>
          </p:nvSpPr>
          <p:spPr bwMode="auto">
            <a:xfrm>
              <a:off x="1865" y="1110"/>
              <a:ext cx="27" cy="104"/>
            </a:xfrm>
            <a:custGeom>
              <a:avLst/>
              <a:gdLst>
                <a:gd name="T0" fmla="*/ 27 w 27"/>
                <a:gd name="T1" fmla="*/ 0 h 104"/>
                <a:gd name="T2" fmla="*/ 25 w 27"/>
                <a:gd name="T3" fmla="*/ 1 h 104"/>
                <a:gd name="T4" fmla="*/ 24 w 27"/>
                <a:gd name="T5" fmla="*/ 3 h 104"/>
                <a:gd name="T6" fmla="*/ 22 w 27"/>
                <a:gd name="T7" fmla="*/ 9 h 104"/>
                <a:gd name="T8" fmla="*/ 20 w 27"/>
                <a:gd name="T9" fmla="*/ 18 h 104"/>
                <a:gd name="T10" fmla="*/ 17 w 27"/>
                <a:gd name="T11" fmla="*/ 31 h 104"/>
                <a:gd name="T12" fmla="*/ 16 w 27"/>
                <a:gd name="T13" fmla="*/ 49 h 104"/>
                <a:gd name="T14" fmla="*/ 17 w 27"/>
                <a:gd name="T15" fmla="*/ 73 h 104"/>
                <a:gd name="T16" fmla="*/ 20 w 27"/>
                <a:gd name="T17" fmla="*/ 104 h 104"/>
                <a:gd name="T18" fmla="*/ 4 w 27"/>
                <a:gd name="T19" fmla="*/ 104 h 104"/>
                <a:gd name="T20" fmla="*/ 4 w 27"/>
                <a:gd name="T21" fmla="*/ 100 h 104"/>
                <a:gd name="T22" fmla="*/ 3 w 27"/>
                <a:gd name="T23" fmla="*/ 92 h 104"/>
                <a:gd name="T24" fmla="*/ 2 w 27"/>
                <a:gd name="T25" fmla="*/ 79 h 104"/>
                <a:gd name="T26" fmla="*/ 1 w 27"/>
                <a:gd name="T27" fmla="*/ 64 h 104"/>
                <a:gd name="T28" fmla="*/ 0 w 27"/>
                <a:gd name="T29" fmla="*/ 47 h 104"/>
                <a:gd name="T30" fmla="*/ 1 w 27"/>
                <a:gd name="T31" fmla="*/ 30 h 104"/>
                <a:gd name="T32" fmla="*/ 3 w 27"/>
                <a:gd name="T33" fmla="*/ 14 h 104"/>
                <a:gd name="T34" fmla="*/ 9 w 27"/>
                <a:gd name="T35" fmla="*/ 0 h 104"/>
                <a:gd name="T36" fmla="*/ 27 w 27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4"/>
                <a:gd name="T59" fmla="*/ 27 w 27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4">
                  <a:moveTo>
                    <a:pt x="27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20" y="18"/>
                  </a:lnTo>
                  <a:lnTo>
                    <a:pt x="17" y="31"/>
                  </a:lnTo>
                  <a:lnTo>
                    <a:pt x="16" y="49"/>
                  </a:lnTo>
                  <a:lnTo>
                    <a:pt x="17" y="73"/>
                  </a:lnTo>
                  <a:lnTo>
                    <a:pt x="20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3" y="92"/>
                  </a:lnTo>
                  <a:lnTo>
                    <a:pt x="2" y="79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3" y="14"/>
                  </a:lnTo>
                  <a:lnTo>
                    <a:pt x="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7" name="Freeform 304"/>
            <p:cNvSpPr>
              <a:spLocks/>
            </p:cNvSpPr>
            <p:nvPr/>
          </p:nvSpPr>
          <p:spPr bwMode="auto">
            <a:xfrm>
              <a:off x="1767" y="1126"/>
              <a:ext cx="17" cy="82"/>
            </a:xfrm>
            <a:custGeom>
              <a:avLst/>
              <a:gdLst>
                <a:gd name="T0" fmla="*/ 6 w 17"/>
                <a:gd name="T1" fmla="*/ 2 h 82"/>
                <a:gd name="T2" fmla="*/ 6 w 17"/>
                <a:gd name="T3" fmla="*/ 4 h 82"/>
                <a:gd name="T4" fmla="*/ 4 w 17"/>
                <a:gd name="T5" fmla="*/ 8 h 82"/>
                <a:gd name="T6" fmla="*/ 2 w 17"/>
                <a:gd name="T7" fmla="*/ 15 h 82"/>
                <a:gd name="T8" fmla="*/ 1 w 17"/>
                <a:gd name="T9" fmla="*/ 26 h 82"/>
                <a:gd name="T10" fmla="*/ 0 w 17"/>
                <a:gd name="T11" fmla="*/ 38 h 82"/>
                <a:gd name="T12" fmla="*/ 1 w 17"/>
                <a:gd name="T13" fmla="*/ 50 h 82"/>
                <a:gd name="T14" fmla="*/ 2 w 17"/>
                <a:gd name="T15" fmla="*/ 66 h 82"/>
                <a:gd name="T16" fmla="*/ 4 w 17"/>
                <a:gd name="T17" fmla="*/ 82 h 82"/>
                <a:gd name="T18" fmla="*/ 16 w 17"/>
                <a:gd name="T19" fmla="*/ 81 h 82"/>
                <a:gd name="T20" fmla="*/ 16 w 17"/>
                <a:gd name="T21" fmla="*/ 78 h 82"/>
                <a:gd name="T22" fmla="*/ 15 w 17"/>
                <a:gd name="T23" fmla="*/ 73 h 82"/>
                <a:gd name="T24" fmla="*/ 14 w 17"/>
                <a:gd name="T25" fmla="*/ 62 h 82"/>
                <a:gd name="T26" fmla="*/ 13 w 17"/>
                <a:gd name="T27" fmla="*/ 50 h 82"/>
                <a:gd name="T28" fmla="*/ 11 w 17"/>
                <a:gd name="T29" fmla="*/ 38 h 82"/>
                <a:gd name="T30" fmla="*/ 11 w 17"/>
                <a:gd name="T31" fmla="*/ 25 h 82"/>
                <a:gd name="T32" fmla="*/ 14 w 17"/>
                <a:gd name="T33" fmla="*/ 12 h 82"/>
                <a:gd name="T34" fmla="*/ 17 w 17"/>
                <a:gd name="T35" fmla="*/ 1 h 82"/>
                <a:gd name="T36" fmla="*/ 17 w 17"/>
                <a:gd name="T37" fmla="*/ 1 h 82"/>
                <a:gd name="T38" fmla="*/ 17 w 17"/>
                <a:gd name="T39" fmla="*/ 1 h 82"/>
                <a:gd name="T40" fmla="*/ 17 w 17"/>
                <a:gd name="T41" fmla="*/ 1 h 82"/>
                <a:gd name="T42" fmla="*/ 16 w 17"/>
                <a:gd name="T43" fmla="*/ 0 h 82"/>
                <a:gd name="T44" fmla="*/ 15 w 17"/>
                <a:gd name="T45" fmla="*/ 0 h 82"/>
                <a:gd name="T46" fmla="*/ 13 w 17"/>
                <a:gd name="T47" fmla="*/ 1 h 82"/>
                <a:gd name="T48" fmla="*/ 9 w 17"/>
                <a:gd name="T49" fmla="*/ 1 h 82"/>
                <a:gd name="T50" fmla="*/ 6 w 17"/>
                <a:gd name="T51" fmla="*/ 2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82"/>
                <a:gd name="T80" fmla="*/ 17 w 17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82">
                  <a:moveTo>
                    <a:pt x="6" y="2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2" y="66"/>
                  </a:lnTo>
                  <a:lnTo>
                    <a:pt x="4" y="82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3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14" y="1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8" name="Freeform 305"/>
            <p:cNvSpPr>
              <a:spLocks/>
            </p:cNvSpPr>
            <p:nvPr/>
          </p:nvSpPr>
          <p:spPr bwMode="auto">
            <a:xfrm>
              <a:off x="1768" y="1132"/>
              <a:ext cx="14" cy="69"/>
            </a:xfrm>
            <a:custGeom>
              <a:avLst/>
              <a:gdLst>
                <a:gd name="T0" fmla="*/ 5 w 14"/>
                <a:gd name="T1" fmla="*/ 1 h 69"/>
                <a:gd name="T2" fmla="*/ 5 w 14"/>
                <a:gd name="T3" fmla="*/ 2 h 69"/>
                <a:gd name="T4" fmla="*/ 3 w 14"/>
                <a:gd name="T5" fmla="*/ 7 h 69"/>
                <a:gd name="T6" fmla="*/ 2 w 14"/>
                <a:gd name="T7" fmla="*/ 13 h 69"/>
                <a:gd name="T8" fmla="*/ 1 w 14"/>
                <a:gd name="T9" fmla="*/ 21 h 69"/>
                <a:gd name="T10" fmla="*/ 0 w 14"/>
                <a:gd name="T11" fmla="*/ 32 h 69"/>
                <a:gd name="T12" fmla="*/ 0 w 14"/>
                <a:gd name="T13" fmla="*/ 43 h 69"/>
                <a:gd name="T14" fmla="*/ 1 w 14"/>
                <a:gd name="T15" fmla="*/ 56 h 69"/>
                <a:gd name="T16" fmla="*/ 3 w 14"/>
                <a:gd name="T17" fmla="*/ 69 h 69"/>
                <a:gd name="T18" fmla="*/ 14 w 14"/>
                <a:gd name="T19" fmla="*/ 69 h 69"/>
                <a:gd name="T20" fmla="*/ 13 w 14"/>
                <a:gd name="T21" fmla="*/ 67 h 69"/>
                <a:gd name="T22" fmla="*/ 13 w 14"/>
                <a:gd name="T23" fmla="*/ 61 h 69"/>
                <a:gd name="T24" fmla="*/ 12 w 14"/>
                <a:gd name="T25" fmla="*/ 53 h 69"/>
                <a:gd name="T26" fmla="*/ 10 w 14"/>
                <a:gd name="T27" fmla="*/ 43 h 69"/>
                <a:gd name="T28" fmla="*/ 9 w 14"/>
                <a:gd name="T29" fmla="*/ 32 h 69"/>
                <a:gd name="T30" fmla="*/ 9 w 14"/>
                <a:gd name="T31" fmla="*/ 20 h 69"/>
                <a:gd name="T32" fmla="*/ 12 w 14"/>
                <a:gd name="T33" fmla="*/ 9 h 69"/>
                <a:gd name="T34" fmla="*/ 14 w 14"/>
                <a:gd name="T35" fmla="*/ 1 h 69"/>
                <a:gd name="T36" fmla="*/ 14 w 14"/>
                <a:gd name="T37" fmla="*/ 1 h 69"/>
                <a:gd name="T38" fmla="*/ 14 w 14"/>
                <a:gd name="T39" fmla="*/ 1 h 69"/>
                <a:gd name="T40" fmla="*/ 14 w 14"/>
                <a:gd name="T41" fmla="*/ 0 h 69"/>
                <a:gd name="T42" fmla="*/ 14 w 14"/>
                <a:gd name="T43" fmla="*/ 0 h 69"/>
                <a:gd name="T44" fmla="*/ 13 w 14"/>
                <a:gd name="T45" fmla="*/ 0 h 69"/>
                <a:gd name="T46" fmla="*/ 10 w 14"/>
                <a:gd name="T47" fmla="*/ 0 h 69"/>
                <a:gd name="T48" fmla="*/ 8 w 14"/>
                <a:gd name="T49" fmla="*/ 1 h 69"/>
                <a:gd name="T50" fmla="*/ 5 w 14"/>
                <a:gd name="T51" fmla="*/ 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"/>
                <a:gd name="T79" fmla="*/ 0 h 69"/>
                <a:gd name="T80" fmla="*/ 14 w 14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" h="69">
                  <a:moveTo>
                    <a:pt x="5" y="1"/>
                  </a:moveTo>
                  <a:lnTo>
                    <a:pt x="5" y="2"/>
                  </a:lnTo>
                  <a:lnTo>
                    <a:pt x="3" y="7"/>
                  </a:lnTo>
                  <a:lnTo>
                    <a:pt x="2" y="13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6"/>
                  </a:lnTo>
                  <a:lnTo>
                    <a:pt x="3" y="69"/>
                  </a:lnTo>
                  <a:lnTo>
                    <a:pt x="14" y="69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9" y="32"/>
                  </a:lnTo>
                  <a:lnTo>
                    <a:pt x="9" y="20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19" name="Freeform 306"/>
            <p:cNvSpPr>
              <a:spLocks/>
            </p:cNvSpPr>
            <p:nvPr/>
          </p:nvSpPr>
          <p:spPr bwMode="auto">
            <a:xfrm>
              <a:off x="1769" y="1138"/>
              <a:ext cx="12" cy="57"/>
            </a:xfrm>
            <a:custGeom>
              <a:avLst/>
              <a:gdLst>
                <a:gd name="T0" fmla="*/ 4 w 12"/>
                <a:gd name="T1" fmla="*/ 1 h 57"/>
                <a:gd name="T2" fmla="*/ 2 w 12"/>
                <a:gd name="T3" fmla="*/ 2 h 57"/>
                <a:gd name="T4" fmla="*/ 2 w 12"/>
                <a:gd name="T5" fmla="*/ 5 h 57"/>
                <a:gd name="T6" fmla="*/ 1 w 12"/>
                <a:gd name="T7" fmla="*/ 10 h 57"/>
                <a:gd name="T8" fmla="*/ 0 w 12"/>
                <a:gd name="T9" fmla="*/ 17 h 57"/>
                <a:gd name="T10" fmla="*/ 0 w 12"/>
                <a:gd name="T11" fmla="*/ 26 h 57"/>
                <a:gd name="T12" fmla="*/ 0 w 12"/>
                <a:gd name="T13" fmla="*/ 35 h 57"/>
                <a:gd name="T14" fmla="*/ 1 w 12"/>
                <a:gd name="T15" fmla="*/ 45 h 57"/>
                <a:gd name="T16" fmla="*/ 2 w 12"/>
                <a:gd name="T17" fmla="*/ 57 h 57"/>
                <a:gd name="T18" fmla="*/ 11 w 12"/>
                <a:gd name="T19" fmla="*/ 56 h 57"/>
                <a:gd name="T20" fmla="*/ 11 w 12"/>
                <a:gd name="T21" fmla="*/ 55 h 57"/>
                <a:gd name="T22" fmla="*/ 9 w 12"/>
                <a:gd name="T23" fmla="*/ 50 h 57"/>
                <a:gd name="T24" fmla="*/ 9 w 12"/>
                <a:gd name="T25" fmla="*/ 43 h 57"/>
                <a:gd name="T26" fmla="*/ 8 w 12"/>
                <a:gd name="T27" fmla="*/ 35 h 57"/>
                <a:gd name="T28" fmla="*/ 7 w 12"/>
                <a:gd name="T29" fmla="*/ 26 h 57"/>
                <a:gd name="T30" fmla="*/ 8 w 12"/>
                <a:gd name="T31" fmla="*/ 16 h 57"/>
                <a:gd name="T32" fmla="*/ 9 w 12"/>
                <a:gd name="T33" fmla="*/ 8 h 57"/>
                <a:gd name="T34" fmla="*/ 12 w 12"/>
                <a:gd name="T35" fmla="*/ 0 h 57"/>
                <a:gd name="T36" fmla="*/ 12 w 12"/>
                <a:gd name="T37" fmla="*/ 0 h 57"/>
                <a:gd name="T38" fmla="*/ 12 w 12"/>
                <a:gd name="T39" fmla="*/ 0 h 57"/>
                <a:gd name="T40" fmla="*/ 12 w 12"/>
                <a:gd name="T41" fmla="*/ 0 h 57"/>
                <a:gd name="T42" fmla="*/ 11 w 12"/>
                <a:gd name="T43" fmla="*/ 0 h 57"/>
                <a:gd name="T44" fmla="*/ 9 w 12"/>
                <a:gd name="T45" fmla="*/ 0 h 57"/>
                <a:gd name="T46" fmla="*/ 8 w 12"/>
                <a:gd name="T47" fmla="*/ 0 h 57"/>
                <a:gd name="T48" fmla="*/ 6 w 12"/>
                <a:gd name="T49" fmla="*/ 0 h 57"/>
                <a:gd name="T50" fmla="*/ 4 w 12"/>
                <a:gd name="T51" fmla="*/ 1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"/>
                <a:gd name="T79" fmla="*/ 0 h 57"/>
                <a:gd name="T80" fmla="*/ 12 w 12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" h="57">
                  <a:moveTo>
                    <a:pt x="4" y="1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2" y="57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8" y="35"/>
                  </a:lnTo>
                  <a:lnTo>
                    <a:pt x="7" y="26"/>
                  </a:lnTo>
                  <a:lnTo>
                    <a:pt x="8" y="16"/>
                  </a:lnTo>
                  <a:lnTo>
                    <a:pt x="9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0" name="Freeform 307"/>
            <p:cNvSpPr>
              <a:spLocks/>
            </p:cNvSpPr>
            <p:nvPr/>
          </p:nvSpPr>
          <p:spPr bwMode="auto">
            <a:xfrm>
              <a:off x="1769" y="1143"/>
              <a:ext cx="9" cy="45"/>
            </a:xfrm>
            <a:custGeom>
              <a:avLst/>
              <a:gdLst>
                <a:gd name="T0" fmla="*/ 4 w 9"/>
                <a:gd name="T1" fmla="*/ 1 h 45"/>
                <a:gd name="T2" fmla="*/ 2 w 9"/>
                <a:gd name="T3" fmla="*/ 2 h 45"/>
                <a:gd name="T4" fmla="*/ 2 w 9"/>
                <a:gd name="T5" fmla="*/ 4 h 45"/>
                <a:gd name="T6" fmla="*/ 1 w 9"/>
                <a:gd name="T7" fmla="*/ 9 h 45"/>
                <a:gd name="T8" fmla="*/ 1 w 9"/>
                <a:gd name="T9" fmla="*/ 14 h 45"/>
                <a:gd name="T10" fmla="*/ 0 w 9"/>
                <a:gd name="T11" fmla="*/ 21 h 45"/>
                <a:gd name="T12" fmla="*/ 0 w 9"/>
                <a:gd name="T13" fmla="*/ 28 h 45"/>
                <a:gd name="T14" fmla="*/ 1 w 9"/>
                <a:gd name="T15" fmla="*/ 37 h 45"/>
                <a:gd name="T16" fmla="*/ 2 w 9"/>
                <a:gd name="T17" fmla="*/ 45 h 45"/>
                <a:gd name="T18" fmla="*/ 9 w 9"/>
                <a:gd name="T19" fmla="*/ 45 h 45"/>
                <a:gd name="T20" fmla="*/ 9 w 9"/>
                <a:gd name="T21" fmla="*/ 44 h 45"/>
                <a:gd name="T22" fmla="*/ 8 w 9"/>
                <a:gd name="T23" fmla="*/ 40 h 45"/>
                <a:gd name="T24" fmla="*/ 7 w 9"/>
                <a:gd name="T25" fmla="*/ 35 h 45"/>
                <a:gd name="T26" fmla="*/ 7 w 9"/>
                <a:gd name="T27" fmla="*/ 28 h 45"/>
                <a:gd name="T28" fmla="*/ 6 w 9"/>
                <a:gd name="T29" fmla="*/ 21 h 45"/>
                <a:gd name="T30" fmla="*/ 7 w 9"/>
                <a:gd name="T31" fmla="*/ 14 h 45"/>
                <a:gd name="T32" fmla="*/ 7 w 9"/>
                <a:gd name="T33" fmla="*/ 7 h 45"/>
                <a:gd name="T34" fmla="*/ 9 w 9"/>
                <a:gd name="T35" fmla="*/ 1 h 45"/>
                <a:gd name="T36" fmla="*/ 9 w 9"/>
                <a:gd name="T37" fmla="*/ 1 h 45"/>
                <a:gd name="T38" fmla="*/ 9 w 9"/>
                <a:gd name="T39" fmla="*/ 1 h 45"/>
                <a:gd name="T40" fmla="*/ 9 w 9"/>
                <a:gd name="T41" fmla="*/ 1 h 45"/>
                <a:gd name="T42" fmla="*/ 9 w 9"/>
                <a:gd name="T43" fmla="*/ 0 h 45"/>
                <a:gd name="T44" fmla="*/ 8 w 9"/>
                <a:gd name="T45" fmla="*/ 0 h 45"/>
                <a:gd name="T46" fmla="*/ 7 w 9"/>
                <a:gd name="T47" fmla="*/ 1 h 45"/>
                <a:gd name="T48" fmla="*/ 6 w 9"/>
                <a:gd name="T49" fmla="*/ 1 h 45"/>
                <a:gd name="T50" fmla="*/ 4 w 9"/>
                <a:gd name="T51" fmla="*/ 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45"/>
                <a:gd name="T80" fmla="*/ 9 w 9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45">
                  <a:moveTo>
                    <a:pt x="4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8" y="4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1"/>
                  </a:lnTo>
                  <a:lnTo>
                    <a:pt x="7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1" name="Freeform 308"/>
            <p:cNvSpPr>
              <a:spLocks/>
            </p:cNvSpPr>
            <p:nvPr/>
          </p:nvSpPr>
          <p:spPr bwMode="auto">
            <a:xfrm>
              <a:off x="1770" y="1148"/>
              <a:ext cx="7" cy="34"/>
            </a:xfrm>
            <a:custGeom>
              <a:avLst/>
              <a:gdLst>
                <a:gd name="T0" fmla="*/ 3 w 7"/>
                <a:gd name="T1" fmla="*/ 2 h 34"/>
                <a:gd name="T2" fmla="*/ 1 w 7"/>
                <a:gd name="T3" fmla="*/ 2 h 34"/>
                <a:gd name="T4" fmla="*/ 1 w 7"/>
                <a:gd name="T5" fmla="*/ 4 h 34"/>
                <a:gd name="T6" fmla="*/ 0 w 7"/>
                <a:gd name="T7" fmla="*/ 6 h 34"/>
                <a:gd name="T8" fmla="*/ 0 w 7"/>
                <a:gd name="T9" fmla="*/ 11 h 34"/>
                <a:gd name="T10" fmla="*/ 0 w 7"/>
                <a:gd name="T11" fmla="*/ 16 h 34"/>
                <a:gd name="T12" fmla="*/ 0 w 7"/>
                <a:gd name="T13" fmla="*/ 21 h 34"/>
                <a:gd name="T14" fmla="*/ 0 w 7"/>
                <a:gd name="T15" fmla="*/ 27 h 34"/>
                <a:gd name="T16" fmla="*/ 1 w 7"/>
                <a:gd name="T17" fmla="*/ 34 h 34"/>
                <a:gd name="T18" fmla="*/ 6 w 7"/>
                <a:gd name="T19" fmla="*/ 34 h 34"/>
                <a:gd name="T20" fmla="*/ 6 w 7"/>
                <a:gd name="T21" fmla="*/ 33 h 34"/>
                <a:gd name="T22" fmla="*/ 6 w 7"/>
                <a:gd name="T23" fmla="*/ 30 h 34"/>
                <a:gd name="T24" fmla="*/ 5 w 7"/>
                <a:gd name="T25" fmla="*/ 26 h 34"/>
                <a:gd name="T26" fmla="*/ 5 w 7"/>
                <a:gd name="T27" fmla="*/ 21 h 34"/>
                <a:gd name="T28" fmla="*/ 5 w 7"/>
                <a:gd name="T29" fmla="*/ 16 h 34"/>
                <a:gd name="T30" fmla="*/ 5 w 7"/>
                <a:gd name="T31" fmla="*/ 11 h 34"/>
                <a:gd name="T32" fmla="*/ 5 w 7"/>
                <a:gd name="T33" fmla="*/ 5 h 34"/>
                <a:gd name="T34" fmla="*/ 7 w 7"/>
                <a:gd name="T35" fmla="*/ 2 h 34"/>
                <a:gd name="T36" fmla="*/ 7 w 7"/>
                <a:gd name="T37" fmla="*/ 2 h 34"/>
                <a:gd name="T38" fmla="*/ 7 w 7"/>
                <a:gd name="T39" fmla="*/ 0 h 34"/>
                <a:gd name="T40" fmla="*/ 6 w 7"/>
                <a:gd name="T41" fmla="*/ 0 h 34"/>
                <a:gd name="T42" fmla="*/ 6 w 7"/>
                <a:gd name="T43" fmla="*/ 0 h 34"/>
                <a:gd name="T44" fmla="*/ 6 w 7"/>
                <a:gd name="T45" fmla="*/ 0 h 34"/>
                <a:gd name="T46" fmla="*/ 5 w 7"/>
                <a:gd name="T47" fmla="*/ 0 h 34"/>
                <a:gd name="T48" fmla="*/ 4 w 7"/>
                <a:gd name="T49" fmla="*/ 0 h 34"/>
                <a:gd name="T50" fmla="*/ 3 w 7"/>
                <a:gd name="T51" fmla="*/ 2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"/>
                <a:gd name="T79" fmla="*/ 0 h 34"/>
                <a:gd name="T80" fmla="*/ 7 w 7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" h="34">
                  <a:moveTo>
                    <a:pt x="3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2" name="Freeform 309"/>
            <p:cNvSpPr>
              <a:spLocks/>
            </p:cNvSpPr>
            <p:nvPr/>
          </p:nvSpPr>
          <p:spPr bwMode="auto">
            <a:xfrm>
              <a:off x="1866" y="1116"/>
              <a:ext cx="23" cy="91"/>
            </a:xfrm>
            <a:custGeom>
              <a:avLst/>
              <a:gdLst>
                <a:gd name="T0" fmla="*/ 23 w 23"/>
                <a:gd name="T1" fmla="*/ 1 h 91"/>
                <a:gd name="T2" fmla="*/ 22 w 23"/>
                <a:gd name="T3" fmla="*/ 1 h 91"/>
                <a:gd name="T4" fmla="*/ 21 w 23"/>
                <a:gd name="T5" fmla="*/ 3 h 91"/>
                <a:gd name="T6" fmla="*/ 19 w 23"/>
                <a:gd name="T7" fmla="*/ 8 h 91"/>
                <a:gd name="T8" fmla="*/ 16 w 23"/>
                <a:gd name="T9" fmla="*/ 16 h 91"/>
                <a:gd name="T10" fmla="*/ 15 w 23"/>
                <a:gd name="T11" fmla="*/ 28 h 91"/>
                <a:gd name="T12" fmla="*/ 14 w 23"/>
                <a:gd name="T13" fmla="*/ 43 h 91"/>
                <a:gd name="T14" fmla="*/ 15 w 23"/>
                <a:gd name="T15" fmla="*/ 64 h 91"/>
                <a:gd name="T16" fmla="*/ 17 w 23"/>
                <a:gd name="T17" fmla="*/ 91 h 91"/>
                <a:gd name="T18" fmla="*/ 5 w 23"/>
                <a:gd name="T19" fmla="*/ 91 h 91"/>
                <a:gd name="T20" fmla="*/ 3 w 23"/>
                <a:gd name="T21" fmla="*/ 87 h 91"/>
                <a:gd name="T22" fmla="*/ 2 w 23"/>
                <a:gd name="T23" fmla="*/ 80 h 91"/>
                <a:gd name="T24" fmla="*/ 1 w 23"/>
                <a:gd name="T25" fmla="*/ 70 h 91"/>
                <a:gd name="T26" fmla="*/ 0 w 23"/>
                <a:gd name="T27" fmla="*/ 56 h 91"/>
                <a:gd name="T28" fmla="*/ 0 w 23"/>
                <a:gd name="T29" fmla="*/ 42 h 91"/>
                <a:gd name="T30" fmla="*/ 1 w 23"/>
                <a:gd name="T31" fmla="*/ 27 h 91"/>
                <a:gd name="T32" fmla="*/ 3 w 23"/>
                <a:gd name="T33" fmla="*/ 12 h 91"/>
                <a:gd name="T34" fmla="*/ 7 w 23"/>
                <a:gd name="T35" fmla="*/ 0 h 91"/>
                <a:gd name="T36" fmla="*/ 23 w 23"/>
                <a:gd name="T37" fmla="*/ 1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91"/>
                <a:gd name="T59" fmla="*/ 23 w 2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91">
                  <a:moveTo>
                    <a:pt x="23" y="1"/>
                  </a:moveTo>
                  <a:lnTo>
                    <a:pt x="22" y="1"/>
                  </a:lnTo>
                  <a:lnTo>
                    <a:pt x="21" y="3"/>
                  </a:lnTo>
                  <a:lnTo>
                    <a:pt x="19" y="8"/>
                  </a:lnTo>
                  <a:lnTo>
                    <a:pt x="16" y="16"/>
                  </a:lnTo>
                  <a:lnTo>
                    <a:pt x="15" y="28"/>
                  </a:lnTo>
                  <a:lnTo>
                    <a:pt x="14" y="43"/>
                  </a:lnTo>
                  <a:lnTo>
                    <a:pt x="15" y="64"/>
                  </a:lnTo>
                  <a:lnTo>
                    <a:pt x="17" y="91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3" y="12"/>
                  </a:lnTo>
                  <a:lnTo>
                    <a:pt x="7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3" name="Freeform 310"/>
            <p:cNvSpPr>
              <a:spLocks/>
            </p:cNvSpPr>
            <p:nvPr/>
          </p:nvSpPr>
          <p:spPr bwMode="auto">
            <a:xfrm>
              <a:off x="1867" y="1123"/>
              <a:ext cx="19" cy="77"/>
            </a:xfrm>
            <a:custGeom>
              <a:avLst/>
              <a:gdLst>
                <a:gd name="T0" fmla="*/ 19 w 19"/>
                <a:gd name="T1" fmla="*/ 0 h 77"/>
                <a:gd name="T2" fmla="*/ 19 w 19"/>
                <a:gd name="T3" fmla="*/ 1 h 77"/>
                <a:gd name="T4" fmla="*/ 18 w 19"/>
                <a:gd name="T5" fmla="*/ 2 h 77"/>
                <a:gd name="T6" fmla="*/ 16 w 19"/>
                <a:gd name="T7" fmla="*/ 7 h 77"/>
                <a:gd name="T8" fmla="*/ 14 w 19"/>
                <a:gd name="T9" fmla="*/ 12 h 77"/>
                <a:gd name="T10" fmla="*/ 13 w 19"/>
                <a:gd name="T11" fmla="*/ 23 h 77"/>
                <a:gd name="T12" fmla="*/ 12 w 19"/>
                <a:gd name="T13" fmla="*/ 36 h 77"/>
                <a:gd name="T14" fmla="*/ 13 w 19"/>
                <a:gd name="T15" fmla="*/ 53 h 77"/>
                <a:gd name="T16" fmla="*/ 14 w 19"/>
                <a:gd name="T17" fmla="*/ 77 h 77"/>
                <a:gd name="T18" fmla="*/ 4 w 19"/>
                <a:gd name="T19" fmla="*/ 77 h 77"/>
                <a:gd name="T20" fmla="*/ 4 w 19"/>
                <a:gd name="T21" fmla="*/ 74 h 77"/>
                <a:gd name="T22" fmla="*/ 2 w 19"/>
                <a:gd name="T23" fmla="*/ 69 h 77"/>
                <a:gd name="T24" fmla="*/ 1 w 19"/>
                <a:gd name="T25" fmla="*/ 59 h 77"/>
                <a:gd name="T26" fmla="*/ 0 w 19"/>
                <a:gd name="T27" fmla="*/ 48 h 77"/>
                <a:gd name="T28" fmla="*/ 0 w 19"/>
                <a:gd name="T29" fmla="*/ 35 h 77"/>
                <a:gd name="T30" fmla="*/ 0 w 19"/>
                <a:gd name="T31" fmla="*/ 22 h 77"/>
                <a:gd name="T32" fmla="*/ 2 w 19"/>
                <a:gd name="T33" fmla="*/ 10 h 77"/>
                <a:gd name="T34" fmla="*/ 6 w 19"/>
                <a:gd name="T35" fmla="*/ 0 h 77"/>
                <a:gd name="T36" fmla="*/ 19 w 1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77"/>
                <a:gd name="T59" fmla="*/ 19 w 1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77">
                  <a:moveTo>
                    <a:pt x="19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14" y="12"/>
                  </a:lnTo>
                  <a:lnTo>
                    <a:pt x="13" y="23"/>
                  </a:lnTo>
                  <a:lnTo>
                    <a:pt x="12" y="36"/>
                  </a:lnTo>
                  <a:lnTo>
                    <a:pt x="13" y="53"/>
                  </a:lnTo>
                  <a:lnTo>
                    <a:pt x="14" y="77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4" name="Freeform 311"/>
            <p:cNvSpPr>
              <a:spLocks/>
            </p:cNvSpPr>
            <p:nvPr/>
          </p:nvSpPr>
          <p:spPr bwMode="auto">
            <a:xfrm>
              <a:off x="1868" y="1128"/>
              <a:ext cx="15" cy="65"/>
            </a:xfrm>
            <a:custGeom>
              <a:avLst/>
              <a:gdLst>
                <a:gd name="T0" fmla="*/ 15 w 15"/>
                <a:gd name="T1" fmla="*/ 0 h 65"/>
                <a:gd name="T2" fmla="*/ 15 w 15"/>
                <a:gd name="T3" fmla="*/ 2 h 65"/>
                <a:gd name="T4" fmla="*/ 14 w 15"/>
                <a:gd name="T5" fmla="*/ 3 h 65"/>
                <a:gd name="T6" fmla="*/ 13 w 15"/>
                <a:gd name="T7" fmla="*/ 6 h 65"/>
                <a:gd name="T8" fmla="*/ 12 w 15"/>
                <a:gd name="T9" fmla="*/ 12 h 65"/>
                <a:gd name="T10" fmla="*/ 11 w 15"/>
                <a:gd name="T11" fmla="*/ 20 h 65"/>
                <a:gd name="T12" fmla="*/ 10 w 15"/>
                <a:gd name="T13" fmla="*/ 31 h 65"/>
                <a:gd name="T14" fmla="*/ 11 w 15"/>
                <a:gd name="T15" fmla="*/ 46 h 65"/>
                <a:gd name="T16" fmla="*/ 12 w 15"/>
                <a:gd name="T17" fmla="*/ 65 h 65"/>
                <a:gd name="T18" fmla="*/ 3 w 15"/>
                <a:gd name="T19" fmla="*/ 65 h 65"/>
                <a:gd name="T20" fmla="*/ 3 w 15"/>
                <a:gd name="T21" fmla="*/ 62 h 65"/>
                <a:gd name="T22" fmla="*/ 1 w 15"/>
                <a:gd name="T23" fmla="*/ 58 h 65"/>
                <a:gd name="T24" fmla="*/ 0 w 15"/>
                <a:gd name="T25" fmla="*/ 50 h 65"/>
                <a:gd name="T26" fmla="*/ 0 w 15"/>
                <a:gd name="T27" fmla="*/ 40 h 65"/>
                <a:gd name="T28" fmla="*/ 0 w 15"/>
                <a:gd name="T29" fmla="*/ 30 h 65"/>
                <a:gd name="T30" fmla="*/ 0 w 15"/>
                <a:gd name="T31" fmla="*/ 19 h 65"/>
                <a:gd name="T32" fmla="*/ 1 w 15"/>
                <a:gd name="T33" fmla="*/ 9 h 65"/>
                <a:gd name="T34" fmla="*/ 5 w 15"/>
                <a:gd name="T35" fmla="*/ 0 h 65"/>
                <a:gd name="T36" fmla="*/ 15 w 15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15" y="0"/>
                  </a:moveTo>
                  <a:lnTo>
                    <a:pt x="15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2" y="12"/>
                  </a:lnTo>
                  <a:lnTo>
                    <a:pt x="11" y="20"/>
                  </a:lnTo>
                  <a:lnTo>
                    <a:pt x="10" y="31"/>
                  </a:lnTo>
                  <a:lnTo>
                    <a:pt x="11" y="46"/>
                  </a:lnTo>
                  <a:lnTo>
                    <a:pt x="12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5" name="Freeform 312"/>
            <p:cNvSpPr>
              <a:spLocks/>
            </p:cNvSpPr>
            <p:nvPr/>
          </p:nvSpPr>
          <p:spPr bwMode="auto">
            <a:xfrm>
              <a:off x="1868" y="1134"/>
              <a:ext cx="13" cy="52"/>
            </a:xfrm>
            <a:custGeom>
              <a:avLst/>
              <a:gdLst>
                <a:gd name="T0" fmla="*/ 13 w 13"/>
                <a:gd name="T1" fmla="*/ 1 h 52"/>
                <a:gd name="T2" fmla="*/ 13 w 13"/>
                <a:gd name="T3" fmla="*/ 1 h 52"/>
                <a:gd name="T4" fmla="*/ 12 w 13"/>
                <a:gd name="T5" fmla="*/ 3 h 52"/>
                <a:gd name="T6" fmla="*/ 11 w 13"/>
                <a:gd name="T7" fmla="*/ 5 h 52"/>
                <a:gd name="T8" fmla="*/ 10 w 13"/>
                <a:gd name="T9" fmla="*/ 10 h 52"/>
                <a:gd name="T10" fmla="*/ 10 w 13"/>
                <a:gd name="T11" fmla="*/ 17 h 52"/>
                <a:gd name="T12" fmla="*/ 8 w 13"/>
                <a:gd name="T13" fmla="*/ 25 h 52"/>
                <a:gd name="T14" fmla="*/ 8 w 13"/>
                <a:gd name="T15" fmla="*/ 37 h 52"/>
                <a:gd name="T16" fmla="*/ 10 w 13"/>
                <a:gd name="T17" fmla="*/ 52 h 52"/>
                <a:gd name="T18" fmla="*/ 3 w 13"/>
                <a:gd name="T19" fmla="*/ 52 h 52"/>
                <a:gd name="T20" fmla="*/ 3 w 13"/>
                <a:gd name="T21" fmla="*/ 51 h 52"/>
                <a:gd name="T22" fmla="*/ 3 w 13"/>
                <a:gd name="T23" fmla="*/ 46 h 52"/>
                <a:gd name="T24" fmla="*/ 1 w 13"/>
                <a:gd name="T25" fmla="*/ 40 h 52"/>
                <a:gd name="T26" fmla="*/ 1 w 13"/>
                <a:gd name="T27" fmla="*/ 32 h 52"/>
                <a:gd name="T28" fmla="*/ 0 w 13"/>
                <a:gd name="T29" fmla="*/ 24 h 52"/>
                <a:gd name="T30" fmla="*/ 1 w 13"/>
                <a:gd name="T31" fmla="*/ 16 h 52"/>
                <a:gd name="T32" fmla="*/ 3 w 13"/>
                <a:gd name="T33" fmla="*/ 7 h 52"/>
                <a:gd name="T34" fmla="*/ 5 w 13"/>
                <a:gd name="T35" fmla="*/ 0 h 52"/>
                <a:gd name="T36" fmla="*/ 13 w 13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52"/>
                <a:gd name="T59" fmla="*/ 13 w 13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52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37"/>
                  </a:lnTo>
                  <a:lnTo>
                    <a:pt x="10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7"/>
                  </a:lnTo>
                  <a:lnTo>
                    <a:pt x="5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6" name="Freeform 313"/>
            <p:cNvSpPr>
              <a:spLocks/>
            </p:cNvSpPr>
            <p:nvPr/>
          </p:nvSpPr>
          <p:spPr bwMode="auto">
            <a:xfrm>
              <a:off x="1869" y="1141"/>
              <a:ext cx="10" cy="38"/>
            </a:xfrm>
            <a:custGeom>
              <a:avLst/>
              <a:gdLst>
                <a:gd name="T0" fmla="*/ 10 w 10"/>
                <a:gd name="T1" fmla="*/ 0 h 38"/>
                <a:gd name="T2" fmla="*/ 10 w 10"/>
                <a:gd name="T3" fmla="*/ 0 h 38"/>
                <a:gd name="T4" fmla="*/ 9 w 10"/>
                <a:gd name="T5" fmla="*/ 2 h 38"/>
                <a:gd name="T6" fmla="*/ 9 w 10"/>
                <a:gd name="T7" fmla="*/ 4 h 38"/>
                <a:gd name="T8" fmla="*/ 7 w 10"/>
                <a:gd name="T9" fmla="*/ 6 h 38"/>
                <a:gd name="T10" fmla="*/ 6 w 10"/>
                <a:gd name="T11" fmla="*/ 11 h 38"/>
                <a:gd name="T12" fmla="*/ 6 w 10"/>
                <a:gd name="T13" fmla="*/ 18 h 38"/>
                <a:gd name="T14" fmla="*/ 6 w 10"/>
                <a:gd name="T15" fmla="*/ 26 h 38"/>
                <a:gd name="T16" fmla="*/ 7 w 10"/>
                <a:gd name="T17" fmla="*/ 38 h 38"/>
                <a:gd name="T18" fmla="*/ 3 w 10"/>
                <a:gd name="T19" fmla="*/ 38 h 38"/>
                <a:gd name="T20" fmla="*/ 2 w 10"/>
                <a:gd name="T21" fmla="*/ 37 h 38"/>
                <a:gd name="T22" fmla="*/ 2 w 10"/>
                <a:gd name="T23" fmla="*/ 33 h 38"/>
                <a:gd name="T24" fmla="*/ 2 w 10"/>
                <a:gd name="T25" fmla="*/ 28 h 38"/>
                <a:gd name="T26" fmla="*/ 0 w 10"/>
                <a:gd name="T27" fmla="*/ 24 h 38"/>
                <a:gd name="T28" fmla="*/ 0 w 10"/>
                <a:gd name="T29" fmla="*/ 17 h 38"/>
                <a:gd name="T30" fmla="*/ 0 w 10"/>
                <a:gd name="T31" fmla="*/ 11 h 38"/>
                <a:gd name="T32" fmla="*/ 2 w 10"/>
                <a:gd name="T33" fmla="*/ 5 h 38"/>
                <a:gd name="T34" fmla="*/ 4 w 10"/>
                <a:gd name="T35" fmla="*/ 0 h 38"/>
                <a:gd name="T36" fmla="*/ 10 w 10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38"/>
                <a:gd name="T59" fmla="*/ 10 w 1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38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11"/>
                  </a:lnTo>
                  <a:lnTo>
                    <a:pt x="6" y="18"/>
                  </a:lnTo>
                  <a:lnTo>
                    <a:pt x="6" y="2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7" name="Freeform 314"/>
            <p:cNvSpPr>
              <a:spLocks/>
            </p:cNvSpPr>
            <p:nvPr/>
          </p:nvSpPr>
          <p:spPr bwMode="auto">
            <a:xfrm>
              <a:off x="1789" y="1130"/>
              <a:ext cx="45" cy="55"/>
            </a:xfrm>
            <a:custGeom>
              <a:avLst/>
              <a:gdLst>
                <a:gd name="T0" fmla="*/ 3 w 45"/>
                <a:gd name="T1" fmla="*/ 5 h 55"/>
                <a:gd name="T2" fmla="*/ 3 w 45"/>
                <a:gd name="T3" fmla="*/ 7 h 55"/>
                <a:gd name="T4" fmla="*/ 2 w 45"/>
                <a:gd name="T5" fmla="*/ 9 h 55"/>
                <a:gd name="T6" fmla="*/ 1 w 45"/>
                <a:gd name="T7" fmla="*/ 14 h 55"/>
                <a:gd name="T8" fmla="*/ 0 w 45"/>
                <a:gd name="T9" fmla="*/ 21 h 55"/>
                <a:gd name="T10" fmla="*/ 0 w 45"/>
                <a:gd name="T11" fmla="*/ 28 h 55"/>
                <a:gd name="T12" fmla="*/ 0 w 45"/>
                <a:gd name="T13" fmla="*/ 36 h 55"/>
                <a:gd name="T14" fmla="*/ 0 w 45"/>
                <a:gd name="T15" fmla="*/ 45 h 55"/>
                <a:gd name="T16" fmla="*/ 2 w 45"/>
                <a:gd name="T17" fmla="*/ 55 h 55"/>
                <a:gd name="T18" fmla="*/ 2 w 45"/>
                <a:gd name="T19" fmla="*/ 55 h 55"/>
                <a:gd name="T20" fmla="*/ 2 w 45"/>
                <a:gd name="T21" fmla="*/ 53 h 55"/>
                <a:gd name="T22" fmla="*/ 2 w 45"/>
                <a:gd name="T23" fmla="*/ 51 h 55"/>
                <a:gd name="T24" fmla="*/ 2 w 45"/>
                <a:gd name="T25" fmla="*/ 49 h 55"/>
                <a:gd name="T26" fmla="*/ 2 w 45"/>
                <a:gd name="T27" fmla="*/ 45 h 55"/>
                <a:gd name="T28" fmla="*/ 3 w 45"/>
                <a:gd name="T29" fmla="*/ 43 h 55"/>
                <a:gd name="T30" fmla="*/ 3 w 45"/>
                <a:gd name="T31" fmla="*/ 38 h 55"/>
                <a:gd name="T32" fmla="*/ 5 w 45"/>
                <a:gd name="T33" fmla="*/ 35 h 55"/>
                <a:gd name="T34" fmla="*/ 6 w 45"/>
                <a:gd name="T35" fmla="*/ 31 h 55"/>
                <a:gd name="T36" fmla="*/ 7 w 45"/>
                <a:gd name="T37" fmla="*/ 28 h 55"/>
                <a:gd name="T38" fmla="*/ 8 w 45"/>
                <a:gd name="T39" fmla="*/ 24 h 55"/>
                <a:gd name="T40" fmla="*/ 10 w 45"/>
                <a:gd name="T41" fmla="*/ 21 h 55"/>
                <a:gd name="T42" fmla="*/ 14 w 45"/>
                <a:gd name="T43" fmla="*/ 18 h 55"/>
                <a:gd name="T44" fmla="*/ 16 w 45"/>
                <a:gd name="T45" fmla="*/ 16 h 55"/>
                <a:gd name="T46" fmla="*/ 21 w 45"/>
                <a:gd name="T47" fmla="*/ 15 h 55"/>
                <a:gd name="T48" fmla="*/ 26 w 45"/>
                <a:gd name="T49" fmla="*/ 14 h 55"/>
                <a:gd name="T50" fmla="*/ 26 w 45"/>
                <a:gd name="T51" fmla="*/ 13 h 55"/>
                <a:gd name="T52" fmla="*/ 26 w 45"/>
                <a:gd name="T53" fmla="*/ 13 h 55"/>
                <a:gd name="T54" fmla="*/ 28 w 45"/>
                <a:gd name="T55" fmla="*/ 11 h 55"/>
                <a:gd name="T56" fmla="*/ 29 w 45"/>
                <a:gd name="T57" fmla="*/ 10 h 55"/>
                <a:gd name="T58" fmla="*/ 33 w 45"/>
                <a:gd name="T59" fmla="*/ 9 h 55"/>
                <a:gd name="T60" fmla="*/ 36 w 45"/>
                <a:gd name="T61" fmla="*/ 7 h 55"/>
                <a:gd name="T62" fmla="*/ 41 w 45"/>
                <a:gd name="T63" fmla="*/ 4 h 55"/>
                <a:gd name="T64" fmla="*/ 45 w 45"/>
                <a:gd name="T65" fmla="*/ 2 h 55"/>
                <a:gd name="T66" fmla="*/ 45 w 45"/>
                <a:gd name="T67" fmla="*/ 2 h 55"/>
                <a:gd name="T68" fmla="*/ 44 w 45"/>
                <a:gd name="T69" fmla="*/ 2 h 55"/>
                <a:gd name="T70" fmla="*/ 43 w 45"/>
                <a:gd name="T71" fmla="*/ 2 h 55"/>
                <a:gd name="T72" fmla="*/ 42 w 45"/>
                <a:gd name="T73" fmla="*/ 2 h 55"/>
                <a:gd name="T74" fmla="*/ 40 w 45"/>
                <a:gd name="T75" fmla="*/ 1 h 55"/>
                <a:gd name="T76" fmla="*/ 37 w 45"/>
                <a:gd name="T77" fmla="*/ 1 h 55"/>
                <a:gd name="T78" fmla="*/ 35 w 45"/>
                <a:gd name="T79" fmla="*/ 1 h 55"/>
                <a:gd name="T80" fmla="*/ 31 w 45"/>
                <a:gd name="T81" fmla="*/ 1 h 55"/>
                <a:gd name="T82" fmla="*/ 28 w 45"/>
                <a:gd name="T83" fmla="*/ 0 h 55"/>
                <a:gd name="T84" fmla="*/ 26 w 45"/>
                <a:gd name="T85" fmla="*/ 1 h 55"/>
                <a:gd name="T86" fmla="*/ 22 w 45"/>
                <a:gd name="T87" fmla="*/ 1 h 55"/>
                <a:gd name="T88" fmla="*/ 19 w 45"/>
                <a:gd name="T89" fmla="*/ 1 h 55"/>
                <a:gd name="T90" fmla="*/ 14 w 45"/>
                <a:gd name="T91" fmla="*/ 2 h 55"/>
                <a:gd name="T92" fmla="*/ 10 w 45"/>
                <a:gd name="T93" fmla="*/ 2 h 55"/>
                <a:gd name="T94" fmla="*/ 7 w 45"/>
                <a:gd name="T95" fmla="*/ 3 h 55"/>
                <a:gd name="T96" fmla="*/ 3 w 45"/>
                <a:gd name="T97" fmla="*/ 5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5"/>
                <a:gd name="T149" fmla="*/ 45 w 45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5">
                  <a:moveTo>
                    <a:pt x="3" y="5"/>
                  </a:moveTo>
                  <a:lnTo>
                    <a:pt x="3" y="7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8" name="Freeform 315"/>
            <p:cNvSpPr>
              <a:spLocks/>
            </p:cNvSpPr>
            <p:nvPr/>
          </p:nvSpPr>
          <p:spPr bwMode="auto">
            <a:xfrm>
              <a:off x="1725" y="1171"/>
              <a:ext cx="37" cy="10"/>
            </a:xfrm>
            <a:custGeom>
              <a:avLst/>
              <a:gdLst>
                <a:gd name="T0" fmla="*/ 0 w 37"/>
                <a:gd name="T1" fmla="*/ 7 h 10"/>
                <a:gd name="T2" fmla="*/ 0 w 37"/>
                <a:gd name="T3" fmla="*/ 7 h 10"/>
                <a:gd name="T4" fmla="*/ 0 w 37"/>
                <a:gd name="T5" fmla="*/ 5 h 10"/>
                <a:gd name="T6" fmla="*/ 1 w 37"/>
                <a:gd name="T7" fmla="*/ 5 h 10"/>
                <a:gd name="T8" fmla="*/ 1 w 37"/>
                <a:gd name="T9" fmla="*/ 4 h 10"/>
                <a:gd name="T10" fmla="*/ 2 w 37"/>
                <a:gd name="T11" fmla="*/ 3 h 10"/>
                <a:gd name="T12" fmla="*/ 3 w 37"/>
                <a:gd name="T13" fmla="*/ 3 h 10"/>
                <a:gd name="T14" fmla="*/ 4 w 37"/>
                <a:gd name="T15" fmla="*/ 2 h 10"/>
                <a:gd name="T16" fmla="*/ 7 w 37"/>
                <a:gd name="T17" fmla="*/ 1 h 10"/>
                <a:gd name="T18" fmla="*/ 9 w 37"/>
                <a:gd name="T19" fmla="*/ 1 h 10"/>
                <a:gd name="T20" fmla="*/ 11 w 37"/>
                <a:gd name="T21" fmla="*/ 0 h 10"/>
                <a:gd name="T22" fmla="*/ 15 w 37"/>
                <a:gd name="T23" fmla="*/ 0 h 10"/>
                <a:gd name="T24" fmla="*/ 18 w 37"/>
                <a:gd name="T25" fmla="*/ 0 h 10"/>
                <a:gd name="T26" fmla="*/ 22 w 37"/>
                <a:gd name="T27" fmla="*/ 0 h 10"/>
                <a:gd name="T28" fmla="*/ 27 w 37"/>
                <a:gd name="T29" fmla="*/ 1 h 10"/>
                <a:gd name="T30" fmla="*/ 31 w 37"/>
                <a:gd name="T31" fmla="*/ 2 h 10"/>
                <a:gd name="T32" fmla="*/ 37 w 37"/>
                <a:gd name="T33" fmla="*/ 3 h 10"/>
                <a:gd name="T34" fmla="*/ 37 w 37"/>
                <a:gd name="T35" fmla="*/ 5 h 10"/>
                <a:gd name="T36" fmla="*/ 36 w 37"/>
                <a:gd name="T37" fmla="*/ 5 h 10"/>
                <a:gd name="T38" fmla="*/ 36 w 37"/>
                <a:gd name="T39" fmla="*/ 5 h 10"/>
                <a:gd name="T40" fmla="*/ 34 w 37"/>
                <a:gd name="T41" fmla="*/ 4 h 10"/>
                <a:gd name="T42" fmla="*/ 32 w 37"/>
                <a:gd name="T43" fmla="*/ 4 h 10"/>
                <a:gd name="T44" fmla="*/ 30 w 37"/>
                <a:gd name="T45" fmla="*/ 3 h 10"/>
                <a:gd name="T46" fmla="*/ 28 w 37"/>
                <a:gd name="T47" fmla="*/ 3 h 10"/>
                <a:gd name="T48" fmla="*/ 24 w 37"/>
                <a:gd name="T49" fmla="*/ 3 h 10"/>
                <a:gd name="T50" fmla="*/ 22 w 37"/>
                <a:gd name="T51" fmla="*/ 2 h 10"/>
                <a:gd name="T52" fmla="*/ 18 w 37"/>
                <a:gd name="T53" fmla="*/ 2 h 10"/>
                <a:gd name="T54" fmla="*/ 15 w 37"/>
                <a:gd name="T55" fmla="*/ 2 h 10"/>
                <a:gd name="T56" fmla="*/ 13 w 37"/>
                <a:gd name="T57" fmla="*/ 3 h 10"/>
                <a:gd name="T58" fmla="*/ 9 w 37"/>
                <a:gd name="T59" fmla="*/ 3 h 10"/>
                <a:gd name="T60" fmla="*/ 7 w 37"/>
                <a:gd name="T61" fmla="*/ 4 h 10"/>
                <a:gd name="T62" fmla="*/ 4 w 37"/>
                <a:gd name="T63" fmla="*/ 5 h 10"/>
                <a:gd name="T64" fmla="*/ 2 w 37"/>
                <a:gd name="T65" fmla="*/ 8 h 10"/>
                <a:gd name="T66" fmla="*/ 0 w 37"/>
                <a:gd name="T67" fmla="*/ 10 h 10"/>
                <a:gd name="T68" fmla="*/ 0 w 37"/>
                <a:gd name="T69" fmla="*/ 7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0"/>
                <a:gd name="T107" fmla="*/ 37 w 37"/>
                <a:gd name="T108" fmla="*/ 10 h 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0">
                  <a:moveTo>
                    <a:pt x="0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29" name="Freeform 316"/>
            <p:cNvSpPr>
              <a:spLocks/>
            </p:cNvSpPr>
            <p:nvPr/>
          </p:nvSpPr>
          <p:spPr bwMode="auto">
            <a:xfrm>
              <a:off x="1725" y="1146"/>
              <a:ext cx="37" cy="11"/>
            </a:xfrm>
            <a:custGeom>
              <a:avLst/>
              <a:gdLst>
                <a:gd name="T0" fmla="*/ 0 w 37"/>
                <a:gd name="T1" fmla="*/ 7 h 11"/>
                <a:gd name="T2" fmla="*/ 0 w 37"/>
                <a:gd name="T3" fmla="*/ 7 h 11"/>
                <a:gd name="T4" fmla="*/ 0 w 37"/>
                <a:gd name="T5" fmla="*/ 6 h 11"/>
                <a:gd name="T6" fmla="*/ 1 w 37"/>
                <a:gd name="T7" fmla="*/ 6 h 11"/>
                <a:gd name="T8" fmla="*/ 1 w 37"/>
                <a:gd name="T9" fmla="*/ 5 h 11"/>
                <a:gd name="T10" fmla="*/ 2 w 37"/>
                <a:gd name="T11" fmla="*/ 4 h 11"/>
                <a:gd name="T12" fmla="*/ 3 w 37"/>
                <a:gd name="T13" fmla="*/ 4 h 11"/>
                <a:gd name="T14" fmla="*/ 4 w 37"/>
                <a:gd name="T15" fmla="*/ 2 h 11"/>
                <a:gd name="T16" fmla="*/ 7 w 37"/>
                <a:gd name="T17" fmla="*/ 1 h 11"/>
                <a:gd name="T18" fmla="*/ 9 w 37"/>
                <a:gd name="T19" fmla="*/ 1 h 11"/>
                <a:gd name="T20" fmla="*/ 11 w 37"/>
                <a:gd name="T21" fmla="*/ 0 h 11"/>
                <a:gd name="T22" fmla="*/ 15 w 37"/>
                <a:gd name="T23" fmla="*/ 0 h 11"/>
                <a:gd name="T24" fmla="*/ 18 w 37"/>
                <a:gd name="T25" fmla="*/ 0 h 11"/>
                <a:gd name="T26" fmla="*/ 22 w 37"/>
                <a:gd name="T27" fmla="*/ 0 h 11"/>
                <a:gd name="T28" fmla="*/ 27 w 37"/>
                <a:gd name="T29" fmla="*/ 1 h 11"/>
                <a:gd name="T30" fmla="*/ 31 w 37"/>
                <a:gd name="T31" fmla="*/ 2 h 11"/>
                <a:gd name="T32" fmla="*/ 37 w 37"/>
                <a:gd name="T33" fmla="*/ 4 h 11"/>
                <a:gd name="T34" fmla="*/ 37 w 37"/>
                <a:gd name="T35" fmla="*/ 6 h 11"/>
                <a:gd name="T36" fmla="*/ 36 w 37"/>
                <a:gd name="T37" fmla="*/ 6 h 11"/>
                <a:gd name="T38" fmla="*/ 36 w 37"/>
                <a:gd name="T39" fmla="*/ 6 h 11"/>
                <a:gd name="T40" fmla="*/ 34 w 37"/>
                <a:gd name="T41" fmla="*/ 5 h 11"/>
                <a:gd name="T42" fmla="*/ 32 w 37"/>
                <a:gd name="T43" fmla="*/ 5 h 11"/>
                <a:gd name="T44" fmla="*/ 30 w 37"/>
                <a:gd name="T45" fmla="*/ 5 h 11"/>
                <a:gd name="T46" fmla="*/ 28 w 37"/>
                <a:gd name="T47" fmla="*/ 4 h 11"/>
                <a:gd name="T48" fmla="*/ 24 w 37"/>
                <a:gd name="T49" fmla="*/ 4 h 11"/>
                <a:gd name="T50" fmla="*/ 22 w 37"/>
                <a:gd name="T51" fmla="*/ 2 h 11"/>
                <a:gd name="T52" fmla="*/ 18 w 37"/>
                <a:gd name="T53" fmla="*/ 2 h 11"/>
                <a:gd name="T54" fmla="*/ 15 w 37"/>
                <a:gd name="T55" fmla="*/ 2 h 11"/>
                <a:gd name="T56" fmla="*/ 13 w 37"/>
                <a:gd name="T57" fmla="*/ 4 h 11"/>
                <a:gd name="T58" fmla="*/ 9 w 37"/>
                <a:gd name="T59" fmla="*/ 4 h 11"/>
                <a:gd name="T60" fmla="*/ 7 w 37"/>
                <a:gd name="T61" fmla="*/ 5 h 11"/>
                <a:gd name="T62" fmla="*/ 4 w 37"/>
                <a:gd name="T63" fmla="*/ 6 h 11"/>
                <a:gd name="T64" fmla="*/ 2 w 37"/>
                <a:gd name="T65" fmla="*/ 8 h 11"/>
                <a:gd name="T66" fmla="*/ 0 w 37"/>
                <a:gd name="T67" fmla="*/ 11 h 11"/>
                <a:gd name="T68" fmla="*/ 0 w 37"/>
                <a:gd name="T69" fmla="*/ 7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"/>
                <a:gd name="T106" fmla="*/ 0 h 11"/>
                <a:gd name="T107" fmla="*/ 37 w 37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" h="11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0" name="Freeform 317"/>
            <p:cNvSpPr>
              <a:spLocks/>
            </p:cNvSpPr>
            <p:nvPr/>
          </p:nvSpPr>
          <p:spPr bwMode="auto">
            <a:xfrm>
              <a:off x="1760" y="1134"/>
              <a:ext cx="60" cy="114"/>
            </a:xfrm>
            <a:custGeom>
              <a:avLst/>
              <a:gdLst>
                <a:gd name="T0" fmla="*/ 0 w 60"/>
                <a:gd name="T1" fmla="*/ 0 h 114"/>
                <a:gd name="T2" fmla="*/ 0 w 60"/>
                <a:gd name="T3" fmla="*/ 110 h 114"/>
                <a:gd name="T4" fmla="*/ 18 w 60"/>
                <a:gd name="T5" fmla="*/ 114 h 114"/>
                <a:gd name="T6" fmla="*/ 17 w 60"/>
                <a:gd name="T7" fmla="*/ 98 h 114"/>
                <a:gd name="T8" fmla="*/ 60 w 60"/>
                <a:gd name="T9" fmla="*/ 105 h 114"/>
                <a:gd name="T10" fmla="*/ 60 w 60"/>
                <a:gd name="T11" fmla="*/ 100 h 114"/>
                <a:gd name="T12" fmla="*/ 30 w 60"/>
                <a:gd name="T13" fmla="*/ 96 h 114"/>
                <a:gd name="T14" fmla="*/ 29 w 60"/>
                <a:gd name="T15" fmla="*/ 83 h 114"/>
                <a:gd name="T16" fmla="*/ 9 w 60"/>
                <a:gd name="T17" fmla="*/ 83 h 114"/>
                <a:gd name="T18" fmla="*/ 8 w 60"/>
                <a:gd name="T19" fmla="*/ 81 h 114"/>
                <a:gd name="T20" fmla="*/ 7 w 60"/>
                <a:gd name="T21" fmla="*/ 76 h 114"/>
                <a:gd name="T22" fmla="*/ 6 w 60"/>
                <a:gd name="T23" fmla="*/ 69 h 114"/>
                <a:gd name="T24" fmla="*/ 3 w 60"/>
                <a:gd name="T25" fmla="*/ 60 h 114"/>
                <a:gd name="T26" fmla="*/ 2 w 60"/>
                <a:gd name="T27" fmla="*/ 48 h 114"/>
                <a:gd name="T28" fmla="*/ 1 w 60"/>
                <a:gd name="T29" fmla="*/ 34 h 114"/>
                <a:gd name="T30" fmla="*/ 2 w 60"/>
                <a:gd name="T31" fmla="*/ 20 h 114"/>
                <a:gd name="T32" fmla="*/ 6 w 60"/>
                <a:gd name="T33" fmla="*/ 4 h 114"/>
                <a:gd name="T34" fmla="*/ 0 w 60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14"/>
                <a:gd name="T56" fmla="*/ 60 w 60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14">
                  <a:moveTo>
                    <a:pt x="0" y="0"/>
                  </a:moveTo>
                  <a:lnTo>
                    <a:pt x="0" y="110"/>
                  </a:lnTo>
                  <a:lnTo>
                    <a:pt x="18" y="114"/>
                  </a:lnTo>
                  <a:lnTo>
                    <a:pt x="17" y="98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30" y="96"/>
                  </a:lnTo>
                  <a:lnTo>
                    <a:pt x="29" y="83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7" y="76"/>
                  </a:lnTo>
                  <a:lnTo>
                    <a:pt x="6" y="69"/>
                  </a:lnTo>
                  <a:lnTo>
                    <a:pt x="3" y="60"/>
                  </a:lnTo>
                  <a:lnTo>
                    <a:pt x="2" y="48"/>
                  </a:lnTo>
                  <a:lnTo>
                    <a:pt x="1" y="34"/>
                  </a:lnTo>
                  <a:lnTo>
                    <a:pt x="2" y="2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1" name="Freeform 318"/>
            <p:cNvSpPr>
              <a:spLocks/>
            </p:cNvSpPr>
            <p:nvPr/>
          </p:nvSpPr>
          <p:spPr bwMode="auto">
            <a:xfrm>
              <a:off x="1790" y="1109"/>
              <a:ext cx="78" cy="15"/>
            </a:xfrm>
            <a:custGeom>
              <a:avLst/>
              <a:gdLst>
                <a:gd name="T0" fmla="*/ 0 w 78"/>
                <a:gd name="T1" fmla="*/ 15 h 15"/>
                <a:gd name="T2" fmla="*/ 0 w 78"/>
                <a:gd name="T3" fmla="*/ 15 h 15"/>
                <a:gd name="T4" fmla="*/ 2 w 78"/>
                <a:gd name="T5" fmla="*/ 14 h 15"/>
                <a:gd name="T6" fmla="*/ 4 w 78"/>
                <a:gd name="T7" fmla="*/ 14 h 15"/>
                <a:gd name="T8" fmla="*/ 7 w 78"/>
                <a:gd name="T9" fmla="*/ 12 h 15"/>
                <a:gd name="T10" fmla="*/ 11 w 78"/>
                <a:gd name="T11" fmla="*/ 11 h 15"/>
                <a:gd name="T12" fmla="*/ 14 w 78"/>
                <a:gd name="T13" fmla="*/ 10 h 15"/>
                <a:gd name="T14" fmla="*/ 19 w 78"/>
                <a:gd name="T15" fmla="*/ 9 h 15"/>
                <a:gd name="T16" fmla="*/ 23 w 78"/>
                <a:gd name="T17" fmla="*/ 8 h 15"/>
                <a:gd name="T18" fmla="*/ 29 w 78"/>
                <a:gd name="T19" fmla="*/ 8 h 15"/>
                <a:gd name="T20" fmla="*/ 35 w 78"/>
                <a:gd name="T21" fmla="*/ 7 h 15"/>
                <a:gd name="T22" fmla="*/ 42 w 78"/>
                <a:gd name="T23" fmla="*/ 7 h 15"/>
                <a:gd name="T24" fmla="*/ 48 w 78"/>
                <a:gd name="T25" fmla="*/ 5 h 15"/>
                <a:gd name="T26" fmla="*/ 55 w 78"/>
                <a:gd name="T27" fmla="*/ 7 h 15"/>
                <a:gd name="T28" fmla="*/ 62 w 78"/>
                <a:gd name="T29" fmla="*/ 7 h 15"/>
                <a:gd name="T30" fmla="*/ 69 w 78"/>
                <a:gd name="T31" fmla="*/ 8 h 15"/>
                <a:gd name="T32" fmla="*/ 76 w 78"/>
                <a:gd name="T33" fmla="*/ 9 h 15"/>
                <a:gd name="T34" fmla="*/ 78 w 78"/>
                <a:gd name="T35" fmla="*/ 0 h 15"/>
                <a:gd name="T36" fmla="*/ 78 w 78"/>
                <a:gd name="T37" fmla="*/ 0 h 15"/>
                <a:gd name="T38" fmla="*/ 76 w 78"/>
                <a:gd name="T39" fmla="*/ 0 h 15"/>
                <a:gd name="T40" fmla="*/ 74 w 78"/>
                <a:gd name="T41" fmla="*/ 0 h 15"/>
                <a:gd name="T42" fmla="*/ 70 w 78"/>
                <a:gd name="T43" fmla="*/ 0 h 15"/>
                <a:gd name="T44" fmla="*/ 65 w 78"/>
                <a:gd name="T45" fmla="*/ 0 h 15"/>
                <a:gd name="T46" fmla="*/ 61 w 78"/>
                <a:gd name="T47" fmla="*/ 0 h 15"/>
                <a:gd name="T48" fmla="*/ 56 w 78"/>
                <a:gd name="T49" fmla="*/ 0 h 15"/>
                <a:gd name="T50" fmla="*/ 50 w 78"/>
                <a:gd name="T51" fmla="*/ 1 h 15"/>
                <a:gd name="T52" fmla="*/ 43 w 78"/>
                <a:gd name="T53" fmla="*/ 1 h 15"/>
                <a:gd name="T54" fmla="*/ 37 w 78"/>
                <a:gd name="T55" fmla="*/ 1 h 15"/>
                <a:gd name="T56" fmla="*/ 30 w 78"/>
                <a:gd name="T57" fmla="*/ 2 h 15"/>
                <a:gd name="T58" fmla="*/ 25 w 78"/>
                <a:gd name="T59" fmla="*/ 3 h 15"/>
                <a:gd name="T60" fmla="*/ 18 w 78"/>
                <a:gd name="T61" fmla="*/ 4 h 15"/>
                <a:gd name="T62" fmla="*/ 12 w 78"/>
                <a:gd name="T63" fmla="*/ 5 h 15"/>
                <a:gd name="T64" fmla="*/ 6 w 78"/>
                <a:gd name="T65" fmla="*/ 7 h 15"/>
                <a:gd name="T66" fmla="*/ 0 w 78"/>
                <a:gd name="T67" fmla="*/ 8 h 15"/>
                <a:gd name="T68" fmla="*/ 0 w 78"/>
                <a:gd name="T69" fmla="*/ 1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15"/>
                <a:gd name="T107" fmla="*/ 78 w 78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15">
                  <a:moveTo>
                    <a:pt x="0" y="15"/>
                  </a:moveTo>
                  <a:lnTo>
                    <a:pt x="0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9" y="8"/>
                  </a:lnTo>
                  <a:lnTo>
                    <a:pt x="76" y="9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7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12" y="5"/>
                  </a:lnTo>
                  <a:lnTo>
                    <a:pt x="6" y="7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2" name="Freeform 319"/>
            <p:cNvSpPr>
              <a:spLocks/>
            </p:cNvSpPr>
            <p:nvPr/>
          </p:nvSpPr>
          <p:spPr bwMode="auto">
            <a:xfrm>
              <a:off x="1745" y="1250"/>
              <a:ext cx="131" cy="44"/>
            </a:xfrm>
            <a:custGeom>
              <a:avLst/>
              <a:gdLst>
                <a:gd name="T0" fmla="*/ 54 w 131"/>
                <a:gd name="T1" fmla="*/ 43 h 44"/>
                <a:gd name="T2" fmla="*/ 56 w 131"/>
                <a:gd name="T3" fmla="*/ 42 h 44"/>
                <a:gd name="T4" fmla="*/ 56 w 131"/>
                <a:gd name="T5" fmla="*/ 42 h 44"/>
                <a:gd name="T6" fmla="*/ 57 w 131"/>
                <a:gd name="T7" fmla="*/ 42 h 44"/>
                <a:gd name="T8" fmla="*/ 59 w 131"/>
                <a:gd name="T9" fmla="*/ 41 h 44"/>
                <a:gd name="T10" fmla="*/ 60 w 131"/>
                <a:gd name="T11" fmla="*/ 41 h 44"/>
                <a:gd name="T12" fmla="*/ 63 w 131"/>
                <a:gd name="T13" fmla="*/ 40 h 44"/>
                <a:gd name="T14" fmla="*/ 65 w 131"/>
                <a:gd name="T15" fmla="*/ 39 h 44"/>
                <a:gd name="T16" fmla="*/ 67 w 131"/>
                <a:gd name="T17" fmla="*/ 37 h 44"/>
                <a:gd name="T18" fmla="*/ 71 w 131"/>
                <a:gd name="T19" fmla="*/ 36 h 44"/>
                <a:gd name="T20" fmla="*/ 73 w 131"/>
                <a:gd name="T21" fmla="*/ 34 h 44"/>
                <a:gd name="T22" fmla="*/ 75 w 131"/>
                <a:gd name="T23" fmla="*/ 33 h 44"/>
                <a:gd name="T24" fmla="*/ 78 w 131"/>
                <a:gd name="T25" fmla="*/ 30 h 44"/>
                <a:gd name="T26" fmla="*/ 80 w 131"/>
                <a:gd name="T27" fmla="*/ 29 h 44"/>
                <a:gd name="T28" fmla="*/ 81 w 131"/>
                <a:gd name="T29" fmla="*/ 27 h 44"/>
                <a:gd name="T30" fmla="*/ 84 w 131"/>
                <a:gd name="T31" fmla="*/ 26 h 44"/>
                <a:gd name="T32" fmla="*/ 85 w 131"/>
                <a:gd name="T33" fmla="*/ 23 h 44"/>
                <a:gd name="T34" fmla="*/ 0 w 131"/>
                <a:gd name="T35" fmla="*/ 2 h 44"/>
                <a:gd name="T36" fmla="*/ 5 w 131"/>
                <a:gd name="T37" fmla="*/ 0 h 44"/>
                <a:gd name="T38" fmla="*/ 131 w 131"/>
                <a:gd name="T39" fmla="*/ 32 h 44"/>
                <a:gd name="T40" fmla="*/ 126 w 131"/>
                <a:gd name="T41" fmla="*/ 34 h 44"/>
                <a:gd name="T42" fmla="*/ 89 w 131"/>
                <a:gd name="T43" fmla="*/ 25 h 44"/>
                <a:gd name="T44" fmla="*/ 89 w 131"/>
                <a:gd name="T45" fmla="*/ 25 h 44"/>
                <a:gd name="T46" fmla="*/ 89 w 131"/>
                <a:gd name="T47" fmla="*/ 26 h 44"/>
                <a:gd name="T48" fmla="*/ 88 w 131"/>
                <a:gd name="T49" fmla="*/ 26 h 44"/>
                <a:gd name="T50" fmla="*/ 88 w 131"/>
                <a:gd name="T51" fmla="*/ 27 h 44"/>
                <a:gd name="T52" fmla="*/ 87 w 131"/>
                <a:gd name="T53" fmla="*/ 28 h 44"/>
                <a:gd name="T54" fmla="*/ 86 w 131"/>
                <a:gd name="T55" fmla="*/ 29 h 44"/>
                <a:gd name="T56" fmla="*/ 85 w 131"/>
                <a:gd name="T57" fmla="*/ 30 h 44"/>
                <a:gd name="T58" fmla="*/ 82 w 131"/>
                <a:gd name="T59" fmla="*/ 32 h 44"/>
                <a:gd name="T60" fmla="*/ 80 w 131"/>
                <a:gd name="T61" fmla="*/ 33 h 44"/>
                <a:gd name="T62" fmla="*/ 78 w 131"/>
                <a:gd name="T63" fmla="*/ 34 h 44"/>
                <a:gd name="T64" fmla="*/ 75 w 131"/>
                <a:gd name="T65" fmla="*/ 36 h 44"/>
                <a:gd name="T66" fmla="*/ 72 w 131"/>
                <a:gd name="T67" fmla="*/ 37 h 44"/>
                <a:gd name="T68" fmla="*/ 70 w 131"/>
                <a:gd name="T69" fmla="*/ 40 h 44"/>
                <a:gd name="T70" fmla="*/ 65 w 131"/>
                <a:gd name="T71" fmla="*/ 41 h 44"/>
                <a:gd name="T72" fmla="*/ 61 w 131"/>
                <a:gd name="T73" fmla="*/ 42 h 44"/>
                <a:gd name="T74" fmla="*/ 57 w 131"/>
                <a:gd name="T75" fmla="*/ 44 h 44"/>
                <a:gd name="T76" fmla="*/ 54 w 131"/>
                <a:gd name="T77" fmla="*/ 43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44"/>
                <a:gd name="T119" fmla="*/ 131 w 131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44">
                  <a:moveTo>
                    <a:pt x="54" y="43"/>
                  </a:moveTo>
                  <a:lnTo>
                    <a:pt x="56" y="42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3" y="40"/>
                  </a:lnTo>
                  <a:lnTo>
                    <a:pt x="65" y="39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3" y="34"/>
                  </a:lnTo>
                  <a:lnTo>
                    <a:pt x="75" y="33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4" y="26"/>
                  </a:lnTo>
                  <a:lnTo>
                    <a:pt x="85" y="23"/>
                  </a:lnTo>
                  <a:lnTo>
                    <a:pt x="0" y="2"/>
                  </a:lnTo>
                  <a:lnTo>
                    <a:pt x="5" y="0"/>
                  </a:lnTo>
                  <a:lnTo>
                    <a:pt x="131" y="32"/>
                  </a:lnTo>
                  <a:lnTo>
                    <a:pt x="126" y="34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7" y="28"/>
                  </a:lnTo>
                  <a:lnTo>
                    <a:pt x="86" y="29"/>
                  </a:lnTo>
                  <a:lnTo>
                    <a:pt x="85" y="30"/>
                  </a:lnTo>
                  <a:lnTo>
                    <a:pt x="82" y="32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5" y="36"/>
                  </a:lnTo>
                  <a:lnTo>
                    <a:pt x="72" y="37"/>
                  </a:lnTo>
                  <a:lnTo>
                    <a:pt x="70" y="40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7" y="44"/>
                  </a:lnTo>
                  <a:lnTo>
                    <a:pt x="5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3" name="Freeform 320"/>
            <p:cNvSpPr>
              <a:spLocks/>
            </p:cNvSpPr>
            <p:nvPr/>
          </p:nvSpPr>
          <p:spPr bwMode="auto">
            <a:xfrm>
              <a:off x="1717" y="1262"/>
              <a:ext cx="135" cy="39"/>
            </a:xfrm>
            <a:custGeom>
              <a:avLst/>
              <a:gdLst>
                <a:gd name="T0" fmla="*/ 0 w 135"/>
                <a:gd name="T1" fmla="*/ 0 h 39"/>
                <a:gd name="T2" fmla="*/ 131 w 135"/>
                <a:gd name="T3" fmla="*/ 39 h 39"/>
                <a:gd name="T4" fmla="*/ 135 w 135"/>
                <a:gd name="T5" fmla="*/ 39 h 39"/>
                <a:gd name="T6" fmla="*/ 4 w 135"/>
                <a:gd name="T7" fmla="*/ 0 h 39"/>
                <a:gd name="T8" fmla="*/ 0 w 13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39"/>
                <a:gd name="T17" fmla="*/ 135 w 1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39">
                  <a:moveTo>
                    <a:pt x="0" y="0"/>
                  </a:moveTo>
                  <a:lnTo>
                    <a:pt x="131" y="39"/>
                  </a:lnTo>
                  <a:lnTo>
                    <a:pt x="135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4" name="Freeform 321"/>
            <p:cNvSpPr>
              <a:spLocks/>
            </p:cNvSpPr>
            <p:nvPr/>
          </p:nvSpPr>
          <p:spPr bwMode="auto">
            <a:xfrm>
              <a:off x="1740" y="1256"/>
              <a:ext cx="132" cy="36"/>
            </a:xfrm>
            <a:custGeom>
              <a:avLst/>
              <a:gdLst>
                <a:gd name="T0" fmla="*/ 0 w 132"/>
                <a:gd name="T1" fmla="*/ 0 h 36"/>
                <a:gd name="T2" fmla="*/ 129 w 132"/>
                <a:gd name="T3" fmla="*/ 36 h 36"/>
                <a:gd name="T4" fmla="*/ 132 w 132"/>
                <a:gd name="T5" fmla="*/ 35 h 36"/>
                <a:gd name="T6" fmla="*/ 3 w 132"/>
                <a:gd name="T7" fmla="*/ 0 h 36"/>
                <a:gd name="T8" fmla="*/ 0 w 132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36"/>
                <a:gd name="T17" fmla="*/ 132 w 13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36">
                  <a:moveTo>
                    <a:pt x="0" y="0"/>
                  </a:moveTo>
                  <a:lnTo>
                    <a:pt x="129" y="36"/>
                  </a:lnTo>
                  <a:lnTo>
                    <a:pt x="132" y="3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5" name="Freeform 322"/>
            <p:cNvSpPr>
              <a:spLocks/>
            </p:cNvSpPr>
            <p:nvPr/>
          </p:nvSpPr>
          <p:spPr bwMode="auto">
            <a:xfrm>
              <a:off x="1729" y="1258"/>
              <a:ext cx="133" cy="39"/>
            </a:xfrm>
            <a:custGeom>
              <a:avLst/>
              <a:gdLst>
                <a:gd name="T0" fmla="*/ 0 w 133"/>
                <a:gd name="T1" fmla="*/ 0 h 39"/>
                <a:gd name="T2" fmla="*/ 131 w 133"/>
                <a:gd name="T3" fmla="*/ 39 h 39"/>
                <a:gd name="T4" fmla="*/ 133 w 133"/>
                <a:gd name="T5" fmla="*/ 39 h 39"/>
                <a:gd name="T6" fmla="*/ 4 w 133"/>
                <a:gd name="T7" fmla="*/ 0 h 39"/>
                <a:gd name="T8" fmla="*/ 0 w 13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39"/>
                <a:gd name="T17" fmla="*/ 133 w 13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39">
                  <a:moveTo>
                    <a:pt x="0" y="0"/>
                  </a:moveTo>
                  <a:lnTo>
                    <a:pt x="131" y="39"/>
                  </a:lnTo>
                  <a:lnTo>
                    <a:pt x="133" y="39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6" name="Line 323"/>
            <p:cNvSpPr>
              <a:spLocks noChangeShapeType="1"/>
            </p:cNvSpPr>
            <p:nvPr/>
          </p:nvSpPr>
          <p:spPr bwMode="auto">
            <a:xfrm>
              <a:off x="2066" y="1569"/>
              <a:ext cx="2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7" name="Freeform 335"/>
            <p:cNvSpPr>
              <a:spLocks/>
            </p:cNvSpPr>
            <p:nvPr/>
          </p:nvSpPr>
          <p:spPr bwMode="auto">
            <a:xfrm>
              <a:off x="3046" y="1176"/>
              <a:ext cx="746" cy="719"/>
            </a:xfrm>
            <a:custGeom>
              <a:avLst/>
              <a:gdLst>
                <a:gd name="T0" fmla="*/ 711 w 1198"/>
                <a:gd name="T1" fmla="*/ 3 h 719"/>
                <a:gd name="T2" fmla="*/ 695 w 1198"/>
                <a:gd name="T3" fmla="*/ 0 h 719"/>
                <a:gd name="T4" fmla="*/ 674 w 1198"/>
                <a:gd name="T5" fmla="*/ 7 h 719"/>
                <a:gd name="T6" fmla="*/ 645 w 1198"/>
                <a:gd name="T7" fmla="*/ 24 h 719"/>
                <a:gd name="T8" fmla="*/ 595 w 1198"/>
                <a:gd name="T9" fmla="*/ 56 h 719"/>
                <a:gd name="T10" fmla="*/ 563 w 1198"/>
                <a:gd name="T11" fmla="*/ 73 h 719"/>
                <a:gd name="T12" fmla="*/ 539 w 1198"/>
                <a:gd name="T13" fmla="*/ 77 h 719"/>
                <a:gd name="T14" fmla="*/ 497 w 1198"/>
                <a:gd name="T15" fmla="*/ 75 h 719"/>
                <a:gd name="T16" fmla="*/ 448 w 1198"/>
                <a:gd name="T17" fmla="*/ 65 h 719"/>
                <a:gd name="T18" fmla="*/ 394 w 1198"/>
                <a:gd name="T19" fmla="*/ 56 h 719"/>
                <a:gd name="T20" fmla="*/ 357 w 1198"/>
                <a:gd name="T21" fmla="*/ 58 h 719"/>
                <a:gd name="T22" fmla="*/ 326 w 1198"/>
                <a:gd name="T23" fmla="*/ 65 h 719"/>
                <a:gd name="T24" fmla="*/ 289 w 1198"/>
                <a:gd name="T25" fmla="*/ 76 h 719"/>
                <a:gd name="T26" fmla="*/ 248 w 1198"/>
                <a:gd name="T27" fmla="*/ 89 h 719"/>
                <a:gd name="T28" fmla="*/ 171 w 1198"/>
                <a:gd name="T29" fmla="*/ 117 h 719"/>
                <a:gd name="T30" fmla="*/ 118 w 1198"/>
                <a:gd name="T31" fmla="*/ 144 h 719"/>
                <a:gd name="T32" fmla="*/ 82 w 1198"/>
                <a:gd name="T33" fmla="*/ 169 h 719"/>
                <a:gd name="T34" fmla="*/ 51 w 1198"/>
                <a:gd name="T35" fmla="*/ 198 h 719"/>
                <a:gd name="T36" fmla="*/ 29 w 1198"/>
                <a:gd name="T37" fmla="*/ 232 h 719"/>
                <a:gd name="T38" fmla="*/ 14 w 1198"/>
                <a:gd name="T39" fmla="*/ 273 h 719"/>
                <a:gd name="T40" fmla="*/ 5 w 1198"/>
                <a:gd name="T41" fmla="*/ 323 h 719"/>
                <a:gd name="T42" fmla="*/ 1 w 1198"/>
                <a:gd name="T43" fmla="*/ 378 h 719"/>
                <a:gd name="T44" fmla="*/ 0 w 1198"/>
                <a:gd name="T45" fmla="*/ 434 h 719"/>
                <a:gd name="T46" fmla="*/ 4 w 1198"/>
                <a:gd name="T47" fmla="*/ 489 h 719"/>
                <a:gd name="T48" fmla="*/ 11 w 1198"/>
                <a:gd name="T49" fmla="*/ 539 h 719"/>
                <a:gd name="T50" fmla="*/ 21 w 1198"/>
                <a:gd name="T51" fmla="*/ 582 h 719"/>
                <a:gd name="T52" fmla="*/ 32 w 1198"/>
                <a:gd name="T53" fmla="*/ 615 h 719"/>
                <a:gd name="T54" fmla="*/ 48 w 1198"/>
                <a:gd name="T55" fmla="*/ 638 h 719"/>
                <a:gd name="T56" fmla="*/ 68 w 1198"/>
                <a:gd name="T57" fmla="*/ 656 h 719"/>
                <a:gd name="T58" fmla="*/ 99 w 1198"/>
                <a:gd name="T59" fmla="*/ 670 h 719"/>
                <a:gd name="T60" fmla="*/ 154 w 1198"/>
                <a:gd name="T61" fmla="*/ 683 h 719"/>
                <a:gd name="T62" fmla="*/ 213 w 1198"/>
                <a:gd name="T63" fmla="*/ 692 h 719"/>
                <a:gd name="T64" fmla="*/ 250 w 1198"/>
                <a:gd name="T65" fmla="*/ 700 h 719"/>
                <a:gd name="T66" fmla="*/ 306 w 1198"/>
                <a:gd name="T67" fmla="*/ 710 h 719"/>
                <a:gd name="T68" fmla="*/ 393 w 1198"/>
                <a:gd name="T69" fmla="*/ 717 h 719"/>
                <a:gd name="T70" fmla="*/ 441 w 1198"/>
                <a:gd name="T71" fmla="*/ 719 h 719"/>
                <a:gd name="T72" fmla="*/ 469 w 1198"/>
                <a:gd name="T73" fmla="*/ 719 h 719"/>
                <a:gd name="T74" fmla="*/ 493 w 1198"/>
                <a:gd name="T75" fmla="*/ 719 h 719"/>
                <a:gd name="T76" fmla="*/ 513 w 1198"/>
                <a:gd name="T77" fmla="*/ 718 h 719"/>
                <a:gd name="T78" fmla="*/ 545 w 1198"/>
                <a:gd name="T79" fmla="*/ 712 h 719"/>
                <a:gd name="T80" fmla="*/ 580 w 1198"/>
                <a:gd name="T81" fmla="*/ 700 h 719"/>
                <a:gd name="T82" fmla="*/ 608 w 1198"/>
                <a:gd name="T83" fmla="*/ 687 h 719"/>
                <a:gd name="T84" fmla="*/ 641 w 1198"/>
                <a:gd name="T85" fmla="*/ 672 h 719"/>
                <a:gd name="T86" fmla="*/ 682 w 1198"/>
                <a:gd name="T87" fmla="*/ 652 h 719"/>
                <a:gd name="T88" fmla="*/ 711 w 1198"/>
                <a:gd name="T89" fmla="*/ 627 h 719"/>
                <a:gd name="T90" fmla="*/ 727 w 1198"/>
                <a:gd name="T91" fmla="*/ 601 h 719"/>
                <a:gd name="T92" fmla="*/ 740 w 1198"/>
                <a:gd name="T93" fmla="*/ 554 h 719"/>
                <a:gd name="T94" fmla="*/ 745 w 1198"/>
                <a:gd name="T95" fmla="*/ 498 h 719"/>
                <a:gd name="T96" fmla="*/ 745 w 1198"/>
                <a:gd name="T97" fmla="*/ 433 h 719"/>
                <a:gd name="T98" fmla="*/ 745 w 1198"/>
                <a:gd name="T99" fmla="*/ 361 h 719"/>
                <a:gd name="T100" fmla="*/ 745 w 1198"/>
                <a:gd name="T101" fmla="*/ 321 h 719"/>
                <a:gd name="T102" fmla="*/ 745 w 1198"/>
                <a:gd name="T103" fmla="*/ 271 h 719"/>
                <a:gd name="T104" fmla="*/ 745 w 1198"/>
                <a:gd name="T105" fmla="*/ 166 h 719"/>
                <a:gd name="T106" fmla="*/ 744 w 1198"/>
                <a:gd name="T107" fmla="*/ 103 h 719"/>
                <a:gd name="T108" fmla="*/ 739 w 1198"/>
                <a:gd name="T109" fmla="*/ 61 h 719"/>
                <a:gd name="T110" fmla="*/ 730 w 1198"/>
                <a:gd name="T111" fmla="*/ 28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338" name="Line 336"/>
            <p:cNvSpPr>
              <a:spLocks noChangeShapeType="1"/>
            </p:cNvSpPr>
            <p:nvPr/>
          </p:nvSpPr>
          <p:spPr bwMode="auto">
            <a:xfrm flipV="1">
              <a:off x="2735" y="1558"/>
              <a:ext cx="309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3126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27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33128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29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33130" name="Oval 356"/>
          <p:cNvSpPr>
            <a:spLocks noChangeArrowheads="1"/>
          </p:cNvSpPr>
          <p:nvPr/>
        </p:nvSpPr>
        <p:spPr bwMode="auto">
          <a:xfrm>
            <a:off x="4287838" y="1974850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31" name="Oval 357"/>
          <p:cNvSpPr>
            <a:spLocks noChangeArrowheads="1"/>
          </p:cNvSpPr>
          <p:nvPr/>
        </p:nvSpPr>
        <p:spPr bwMode="auto">
          <a:xfrm>
            <a:off x="4338638" y="2160588"/>
            <a:ext cx="350837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32" name="Oval 354"/>
          <p:cNvSpPr>
            <a:spLocks noChangeArrowheads="1"/>
          </p:cNvSpPr>
          <p:nvPr/>
        </p:nvSpPr>
        <p:spPr bwMode="auto">
          <a:xfrm>
            <a:off x="5670550" y="942975"/>
            <a:ext cx="2897188" cy="1404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33" name="Text Box 353"/>
          <p:cNvSpPr txBox="1">
            <a:spLocks noChangeArrowheads="1"/>
          </p:cNvSpPr>
          <p:nvPr/>
        </p:nvSpPr>
        <p:spPr bwMode="auto">
          <a:xfrm>
            <a:off x="5868144" y="1196752"/>
            <a:ext cx="2671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dirty="0" smtClean="0"/>
              <a:t>Naj dovolim dohodnemu</a:t>
            </a:r>
          </a:p>
          <a:p>
            <a:r>
              <a:rPr lang="sl-SI" sz="1600" dirty="0" smtClean="0"/>
              <a:t>paketu vstop? Naj dovolim izhodnemu paketu izstop?</a:t>
            </a:r>
            <a:endParaRPr lang="en-US" sz="1600" dirty="0"/>
          </a:p>
        </p:txBody>
      </p:sp>
      <p:sp>
        <p:nvSpPr>
          <p:cNvPr id="219" name="Slide Number Placeholder 2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910234"/>
            <a:ext cx="8219380" cy="4183062"/>
          </a:xfrm>
        </p:spPr>
        <p:txBody>
          <a:bodyPr/>
          <a:lstStyle/>
          <a:p>
            <a:r>
              <a:rPr lang="sl-SI" sz="2400" dirty="0" smtClean="0">
                <a:solidFill>
                  <a:schemeClr val="accent4">
                    <a:lumMod val="75000"/>
                  </a:schemeClr>
                </a:solidFill>
              </a:rPr>
              <a:t>Primer 1: blokiraj dohodne datagrame z IP protokolom 17 (UDP) in izvornimi ali ciljnimi vrati 23 (telnet)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sl-SI" dirty="0" smtClean="0"/>
              <a:t>rezultat: filtriramo vse dohodne in odhodne UDP komunikacije in telnet povezave</a:t>
            </a:r>
            <a:r>
              <a:rPr lang="en-US" dirty="0" smtClean="0"/>
              <a:t>.</a:t>
            </a:r>
            <a:endParaRPr lang="sl-SI" dirty="0" smtClean="0"/>
          </a:p>
          <a:p>
            <a:pPr lvl="1"/>
            <a:endParaRPr lang="en-US" dirty="0" smtClean="0"/>
          </a:p>
          <a:p>
            <a:r>
              <a:rPr lang="sl-SI" sz="2400" dirty="0" smtClean="0">
                <a:solidFill>
                  <a:schemeClr val="accent4">
                    <a:lumMod val="75000"/>
                  </a:schemeClr>
                </a:solidFill>
              </a:rPr>
              <a:t>Primer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2: </a:t>
            </a:r>
            <a:r>
              <a:rPr lang="sl-SI" sz="2400" dirty="0" smtClean="0">
                <a:solidFill>
                  <a:schemeClr val="accent4">
                    <a:lumMod val="75000"/>
                  </a:schemeClr>
                </a:solidFill>
              </a:rPr>
              <a:t>Blokiraj dohodne TCP segmente z zastavico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ACK=0.</a:t>
            </a:r>
          </a:p>
          <a:p>
            <a:pPr lvl="1"/>
            <a:r>
              <a:rPr lang="sl-SI" dirty="0" smtClean="0"/>
              <a:t>rezultat: onemogočimo zunanjim </a:t>
            </a:r>
            <a:r>
              <a:rPr lang="en-US" dirty="0" err="1" smtClean="0"/>
              <a:t>odjemalc</a:t>
            </a:r>
            <a:r>
              <a:rPr lang="sl-SI" dirty="0" smtClean="0"/>
              <a:t>em, da vzpostavijo povezavo z notranjimi </a:t>
            </a:r>
            <a:r>
              <a:rPr lang="en-US" dirty="0" err="1" smtClean="0"/>
              <a:t>odjemalc</a:t>
            </a:r>
            <a:r>
              <a:rPr lang="sl-SI" dirty="0" smtClean="0"/>
              <a:t>i, dovolimo pa povezovanje v obratno smer (navzven)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Izolirano filtriranje paketov: primeri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4267200" cy="468471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sz="1800" smtClean="0">
                <a:solidFill>
                  <a:srgbClr val="800000"/>
                </a:solidFill>
                <a:latin typeface="Times" charset="0"/>
              </a:rPr>
              <a:t>	</a:t>
            </a:r>
          </a:p>
        </p:txBody>
      </p:sp>
      <p:graphicFrame>
        <p:nvGraphicFramePr>
          <p:cNvPr id="443420" name="Group 28"/>
          <p:cNvGraphicFramePr>
            <a:graphicFrameLocks noGrp="1"/>
          </p:cNvGraphicFramePr>
          <p:nvPr/>
        </p:nvGraphicFramePr>
        <p:xfrm>
          <a:off x="711200" y="1832505"/>
          <a:ext cx="7854950" cy="4101782"/>
        </p:xfrm>
        <a:graphic>
          <a:graphicData uri="http://schemas.openxmlformats.org/drawingml/2006/table">
            <a:tbl>
              <a:tblPr/>
              <a:tblGrid>
                <a:gridCol w="3929063"/>
                <a:gridCol w="392588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Želimo doseči: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Nastavitev požarnega zidu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Onemogočen dostop navzven do poljubnega spletnega strežnika.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Zavrzi vse pakete, naslovljene na poljuben IP naslov in na vrata 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Onemogočene vse dohodne TCP povezave razen tistih, ki so namenjene javnemu spletnemu strežniku v podjetju (130.207.244.203).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Zavrzi vse dohodne TCP SYN pakete razen tistih, namenjenih IP naslovu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130.207.244.203, 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vrata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Preprečiti napad Smurf DoS (uporaba broadcasta za preobremenitev storitev).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Zavrzi vse ICMP pakete, naslovljene na broadcast naslov omrežja (npr.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130.207.255.255).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Preprečiti analizo omrežja s </a:t>
                      </a:r>
                      <a:r>
                        <a:rPr kumimoji="0" lang="sl-SI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traceroute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Zavrzi vse odhodne pakete ICMP s sporočilom "TTL expired"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372475" cy="1143000"/>
          </a:xfrm>
          <a:noFill/>
        </p:spPr>
        <p:txBody>
          <a:bodyPr/>
          <a:lstStyle/>
          <a:p>
            <a:pPr lvl="0">
              <a:defRPr/>
            </a:pPr>
            <a:r>
              <a:rPr lang="sl-SI" sz="3200" dirty="0" smtClean="0"/>
              <a:t>Izolirano filtriranje paketov: primeri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466" name="Group 2"/>
          <p:cNvGraphicFramePr>
            <a:graphicFrameLocks noGrp="1"/>
          </p:cNvGraphicFramePr>
          <p:nvPr>
            <p:ph type="tbl" idx="1"/>
          </p:nvPr>
        </p:nvGraphicFramePr>
        <p:xfrm>
          <a:off x="683568" y="3253131"/>
          <a:ext cx="8064896" cy="3297613"/>
        </p:xfrm>
        <a:graphic>
          <a:graphicData uri="http://schemas.openxmlformats.org/drawingml/2006/table">
            <a:tbl>
              <a:tblPr/>
              <a:tblGrid>
                <a:gridCol w="1204444"/>
                <a:gridCol w="1302102"/>
                <a:gridCol w="1217466"/>
                <a:gridCol w="1092139"/>
                <a:gridCol w="1204444"/>
                <a:gridCol w="1165581"/>
                <a:gridCol w="878720"/>
              </a:tblGrid>
              <a:tr h="477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izvorni naslov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ciljni naslov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protokol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izvorna vrata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ciljna vrata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zastavica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akcija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9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zavrzi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252" name="Rectangle 60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1048" cy="1143000"/>
          </a:xfrm>
          <a:noFill/>
        </p:spPr>
        <p:txBody>
          <a:bodyPr>
            <a:noAutofit/>
          </a:bodyPr>
          <a:lstStyle/>
          <a:p>
            <a:r>
              <a:rPr lang="sl-SI" sz="3600" dirty="0" smtClean="0"/>
              <a:t>Izolirano filtriranje: Dostopovni seznami</a:t>
            </a:r>
            <a:endParaRPr lang="en-US" sz="3600" dirty="0" smtClean="0"/>
          </a:p>
        </p:txBody>
      </p:sp>
      <p:sp>
        <p:nvSpPr>
          <p:cNvPr id="136253" name="Rectangle 61"/>
          <p:cNvSpPr>
            <a:spLocks noChangeArrowheads="1"/>
          </p:cNvSpPr>
          <p:nvPr/>
        </p:nvSpPr>
        <p:spPr bwMode="auto">
          <a:xfrm>
            <a:off x="522288" y="1480071"/>
            <a:ext cx="86217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sl-SI" sz="2000" dirty="0" smtClean="0"/>
              <a:t>dostopovni seznam (angl. ACL, </a:t>
            </a:r>
            <a:r>
              <a:rPr lang="sl-SI" sz="2000" i="1" dirty="0" smtClean="0"/>
              <a:t>access control list</a:t>
            </a:r>
            <a:r>
              <a:rPr lang="sl-SI" sz="2000" dirty="0" smtClean="0"/>
              <a:t>)</a:t>
            </a:r>
          </a:p>
          <a:p>
            <a:pPr marL="266700" indent="-2667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sl-SI" sz="2000" dirty="0" smtClean="0"/>
              <a:t>tabela pravil, upošteva se jo od zgoraj</a:t>
            </a:r>
            <a:r>
              <a:rPr lang="sl-SI" sz="2000" dirty="0" smtClean="0"/>
              <a:t> navzdol.</a:t>
            </a:r>
            <a:endParaRPr lang="sl-SI" sz="2000" dirty="0" smtClean="0"/>
          </a:p>
          <a:p>
            <a:pPr marL="266700" indent="-2667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sl-SI" sz="2000" dirty="0" smtClean="0"/>
              <a:t>zapisi so par: (pogoj, akcija)</a:t>
            </a:r>
          </a:p>
          <a:p>
            <a:pPr marL="266700" indent="-2667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sl-SI" sz="2000" dirty="0" smtClean="0"/>
              <a:t>primer: onemogoči ves promet razen WWW navzven in DNS v obe smeri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B7FB0-244C-4185-8DEC-EC84D93AFD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sl-SI" sz="3600" dirty="0" smtClean="0"/>
              <a:t>Stanjsko filtriranje paketov</a:t>
            </a:r>
            <a:endParaRPr lang="en-US" sz="3600" dirty="0" smtClean="0"/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572667"/>
            <a:ext cx="8187506" cy="4592637"/>
          </a:xfrm>
        </p:spPr>
        <p:txBody>
          <a:bodyPr>
            <a:normAutofit fontScale="92500"/>
          </a:bodyPr>
          <a:lstStyle/>
          <a:p>
            <a:r>
              <a:rPr lang="sl-SI" sz="2400" dirty="0" smtClean="0"/>
              <a:t>angl. </a:t>
            </a:r>
            <a:r>
              <a:rPr lang="sl-SI" sz="2400" i="1" dirty="0" smtClean="0"/>
              <a:t>stateful filter</a:t>
            </a:r>
            <a:r>
              <a:rPr lang="sl-SI" sz="2400" dirty="0" smtClean="0"/>
              <a:t>, upošteva povezavo in njeno trenutno stanje</a:t>
            </a:r>
            <a:endParaRPr lang="en-US" sz="2400" dirty="0" smtClean="0"/>
          </a:p>
          <a:p>
            <a:pPr lvl="1"/>
            <a:r>
              <a:rPr lang="sl-SI" dirty="0" smtClean="0"/>
              <a:t>izolirano filtriranje lahko dovoli vstop nesmiselnim paketom (npr. vrata</a:t>
            </a:r>
            <a:r>
              <a:rPr lang="en-US" dirty="0" smtClean="0"/>
              <a:t> = 80, ACK </a:t>
            </a:r>
            <a:r>
              <a:rPr lang="sl-SI" dirty="0" smtClean="0"/>
              <a:t>=1; čeprav notranji odjemalec ni vzpostavil povezave)</a:t>
            </a:r>
            <a:r>
              <a:rPr lang="en-US" dirty="0" smtClean="0"/>
              <a:t> :</a:t>
            </a:r>
            <a:endParaRPr lang="sl-SI" dirty="0" smtClean="0"/>
          </a:p>
          <a:p>
            <a:pPr lvl="1"/>
            <a:endParaRPr lang="sl-SI" dirty="0" smtClean="0"/>
          </a:p>
          <a:p>
            <a:r>
              <a:rPr lang="sl-SI" sz="2400" dirty="0" smtClean="0"/>
              <a:t>IZBOLJŠAVA: </a:t>
            </a:r>
            <a:r>
              <a:rPr lang="sl-SI" sz="2400" b="1" dirty="0" smtClean="0"/>
              <a:t>stanjsko filtriranje paketov </a:t>
            </a:r>
            <a:r>
              <a:rPr lang="sl-SI" sz="2400" dirty="0" smtClean="0"/>
              <a:t>spremlja in vodi evidenco o stanju vsake vzpostavljeni TCP povezavi</a:t>
            </a:r>
          </a:p>
          <a:p>
            <a:pPr marL="742950" lvl="1" indent="-285750"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sl-SI" sz="2000" dirty="0" smtClean="0"/>
              <a:t>zabeleži vzpostavitev povezave (SYN) in njen konec (FIN): na tej podlagi odloči, ali so paketi smiselni</a:t>
            </a:r>
          </a:p>
          <a:p>
            <a:pPr marL="742950" lvl="1" indent="-285750"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sl-SI" sz="2000" dirty="0" smtClean="0"/>
              <a:t>po preteku določenega časa obravnavaj povezavo kot neveljavno (timeout)</a:t>
            </a:r>
          </a:p>
          <a:p>
            <a:pPr marL="742950" lvl="1" indent="-285750"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sl-SI" sz="2000" dirty="0" smtClean="0"/>
              <a:t>uporabljaj podoben dostopovni seznam, ki določa, kdaj je potrebno kontrolirati veljavnost povezave (angl. </a:t>
            </a:r>
            <a:r>
              <a:rPr lang="sl-SI" sz="2000" i="1" dirty="0" smtClean="0"/>
              <a:t>check connection</a:t>
            </a:r>
            <a:r>
              <a:rPr lang="sl-SI" sz="2000" dirty="0" smtClean="0"/>
              <a:t>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07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138308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graphicFrame>
        <p:nvGraphicFramePr>
          <p:cNvPr id="9" name="Group 2"/>
          <p:cNvGraphicFramePr>
            <a:graphicFrameLocks noGrp="1"/>
          </p:cNvGraphicFramePr>
          <p:nvPr>
            <p:ph type="tbl" idx="1"/>
          </p:nvPr>
        </p:nvGraphicFramePr>
        <p:xfrm>
          <a:off x="467543" y="2317027"/>
          <a:ext cx="8424937" cy="3297613"/>
        </p:xfrm>
        <a:graphic>
          <a:graphicData uri="http://schemas.openxmlformats.org/drawingml/2006/table">
            <a:tbl>
              <a:tblPr/>
              <a:tblGrid>
                <a:gridCol w="1079168"/>
                <a:gridCol w="1166669"/>
                <a:gridCol w="1090836"/>
                <a:gridCol w="978544"/>
                <a:gridCol w="1079168"/>
                <a:gridCol w="1158344"/>
                <a:gridCol w="792088"/>
                <a:gridCol w="1080120"/>
              </a:tblGrid>
              <a:tr h="477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izvorni naslov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ciljni naslov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protokol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izvorna vrata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ciljna vrata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zastavica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akcija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preveri povezavo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9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  <a:tr h="64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  <a:tr h="483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  <a:tr h="4773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izven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222.22/16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 1023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dovoli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  <a:tr h="3404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</a:rPr>
                        <a:t>zavrzi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sl-SI" sz="3600" dirty="0" smtClean="0"/>
              <a:t>Filtriranje paketov v kontekstu</a:t>
            </a: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B7FB0-244C-4185-8DEC-EC84D93AFD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772816"/>
            <a:ext cx="4138612" cy="2236788"/>
          </a:xfrm>
        </p:spPr>
        <p:txBody>
          <a:bodyPr>
            <a:noAutofit/>
          </a:bodyPr>
          <a:lstStyle/>
          <a:p>
            <a:r>
              <a:rPr lang="sl-SI" sz="2200" dirty="0" smtClean="0"/>
              <a:t>omogočajo dodatno filtriranje glede na izbiro uporabnikov, ki lahko uporabljajo določeno storitev</a:t>
            </a:r>
          </a:p>
          <a:p>
            <a:r>
              <a:rPr lang="sl-SI" sz="2200" dirty="0" smtClean="0"/>
              <a:t>omogočajo filtriranje na podlagi podatkov na aplikacijskem nivoju poleg polj </a:t>
            </a:r>
            <a:r>
              <a:rPr lang="en-US" sz="2200" dirty="0" smtClean="0"/>
              <a:t>IP/TCP/UDP.</a:t>
            </a:r>
          </a:p>
        </p:txBody>
      </p:sp>
      <p:sp>
        <p:nvSpPr>
          <p:cNvPr id="11274" name="Freeform 5"/>
          <p:cNvSpPr>
            <a:spLocks/>
          </p:cNvSpPr>
          <p:nvPr/>
        </p:nvSpPr>
        <p:spPr bwMode="auto">
          <a:xfrm>
            <a:off x="4860032" y="2505819"/>
            <a:ext cx="2974975" cy="2219325"/>
          </a:xfrm>
          <a:custGeom>
            <a:avLst/>
            <a:gdLst>
              <a:gd name="T0" fmla="*/ 37623 w 2135"/>
              <a:gd name="T1" fmla="*/ 870638 h 1662"/>
              <a:gd name="T2" fmla="*/ 146310 w 2135"/>
              <a:gd name="T3" fmla="*/ 101485 h 1662"/>
              <a:gd name="T4" fmla="*/ 915484 w 2135"/>
              <a:gd name="T5" fmla="*/ 261725 h 1662"/>
              <a:gd name="T6" fmla="*/ 1684658 w 2135"/>
              <a:gd name="T7" fmla="*/ 133533 h 1662"/>
              <a:gd name="T8" fmla="*/ 2788255 w 2135"/>
              <a:gd name="T9" fmla="*/ 542146 h 1662"/>
              <a:gd name="T10" fmla="*/ 2804976 w 2135"/>
              <a:gd name="T11" fmla="*/ 1527622 h 1662"/>
              <a:gd name="T12" fmla="*/ 2203014 w 2135"/>
              <a:gd name="T13" fmla="*/ 2136534 h 1662"/>
              <a:gd name="T14" fmla="*/ 1132859 w 2135"/>
              <a:gd name="T15" fmla="*/ 2024366 h 1662"/>
              <a:gd name="T16" fmla="*/ 698109 w 2135"/>
              <a:gd name="T17" fmla="*/ 1695874 h 1662"/>
              <a:gd name="T18" fmla="*/ 254998 w 2135"/>
              <a:gd name="T19" fmla="*/ 1423466 h 1662"/>
              <a:gd name="T20" fmla="*/ 37623 w 2135"/>
              <a:gd name="T21" fmla="*/ 87063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 dirty="0">
              <a:solidFill>
                <a:srgbClr val="00B0F0"/>
              </a:solidFill>
              <a:latin typeface="+mj-lt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974332" y="2653457"/>
          <a:ext cx="415925" cy="330200"/>
        </p:xfrm>
        <a:graphic>
          <a:graphicData uri="http://schemas.openxmlformats.org/presentationml/2006/ole">
            <p:oleObj spid="_x0000_s351234" name="Clip" r:id="rId4" imgW="1305000" imgH="1085760" progId="">
              <p:embed/>
            </p:oleObj>
          </a:graphicData>
        </a:graphic>
      </p:graphicFrame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5380732" y="2899519"/>
            <a:ext cx="73025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974332" y="3248769"/>
          <a:ext cx="415925" cy="330200"/>
        </p:xfrm>
        <a:graphic>
          <a:graphicData uri="http://schemas.openxmlformats.org/presentationml/2006/ole">
            <p:oleObj spid="_x0000_s351235" name="Clip" r:id="rId5" imgW="1305000" imgH="1085760" progId="">
              <p:embed/>
            </p:oleObj>
          </a:graphicData>
        </a:graphic>
      </p:graphicFrame>
      <p:sp>
        <p:nvSpPr>
          <p:cNvPr id="11276" name="Line 9"/>
          <p:cNvSpPr>
            <a:spLocks noChangeShapeType="1"/>
          </p:cNvSpPr>
          <p:nvPr/>
        </p:nvSpPr>
        <p:spPr bwMode="auto">
          <a:xfrm flipV="1">
            <a:off x="5380732" y="3499594"/>
            <a:ext cx="73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77" name="Line 10"/>
          <p:cNvSpPr>
            <a:spLocks noChangeShapeType="1"/>
          </p:cNvSpPr>
          <p:nvPr/>
        </p:nvSpPr>
        <p:spPr bwMode="auto">
          <a:xfrm>
            <a:off x="5447407" y="2897932"/>
            <a:ext cx="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842695" y="3663107"/>
          <a:ext cx="417512" cy="331787"/>
        </p:xfrm>
        <a:graphic>
          <a:graphicData uri="http://schemas.openxmlformats.org/presentationml/2006/ole">
            <p:oleObj spid="_x0000_s351236" name="Clip" r:id="rId6" imgW="1305000" imgH="108576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228332" y="3651994"/>
          <a:ext cx="415925" cy="330200"/>
        </p:xfrm>
        <a:graphic>
          <a:graphicData uri="http://schemas.openxmlformats.org/presentationml/2006/ole">
            <p:oleObj spid="_x0000_s351237" name="Clip" r:id="rId7" imgW="1305000" imgH="1085760" progId="">
              <p:embed/>
            </p:oleObj>
          </a:graphicData>
        </a:graphic>
      </p:graphicFrame>
      <p:sp>
        <p:nvSpPr>
          <p:cNvPr id="11278" name="Line 13"/>
          <p:cNvSpPr>
            <a:spLocks noChangeShapeType="1"/>
          </p:cNvSpPr>
          <p:nvPr/>
        </p:nvSpPr>
        <p:spPr bwMode="auto">
          <a:xfrm rot="-5400000">
            <a:off x="6067326" y="3638501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rot="5400000" flipH="1">
            <a:off x="5441057" y="3629769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rot="16200000" flipV="1">
            <a:off x="5787926" y="3290838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5453757" y="3229719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>
            <a:off x="5928420" y="3358307"/>
            <a:ext cx="4302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H="1">
            <a:off x="6850757" y="3272582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>
            <a:off x="6633270" y="3763119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87220" y="2486769"/>
            <a:ext cx="303212" cy="571500"/>
            <a:chOff x="4180" y="783"/>
            <a:chExt cx="150" cy="307"/>
          </a:xfrm>
        </p:grpSpPr>
        <p:sp>
          <p:nvSpPr>
            <p:cNvPr id="11366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7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8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9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70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71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72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73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417495" y="3621832"/>
            <a:ext cx="207962" cy="409575"/>
            <a:chOff x="4180" y="783"/>
            <a:chExt cx="150" cy="307"/>
          </a:xfrm>
        </p:grpSpPr>
        <p:sp>
          <p:nvSpPr>
            <p:cNvPr id="11358" name="AutoShape 3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59" name="Rectangle 3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0" name="Rectangle 3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1" name="AutoShape 3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2" name="Line 3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3" name="Line 3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4" name="Rectangle 3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65" name="Rectangle 3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sp>
        <p:nvSpPr>
          <p:cNvPr id="11287" name="Line 38"/>
          <p:cNvSpPr>
            <a:spLocks noChangeShapeType="1"/>
          </p:cNvSpPr>
          <p:nvPr/>
        </p:nvSpPr>
        <p:spPr bwMode="auto">
          <a:xfrm rot="5400000" flipH="1">
            <a:off x="6750744" y="3091607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8" name="Line 39"/>
          <p:cNvSpPr>
            <a:spLocks noChangeShapeType="1"/>
          </p:cNvSpPr>
          <p:nvPr/>
        </p:nvSpPr>
        <p:spPr bwMode="auto">
          <a:xfrm rot="-5400000">
            <a:off x="6784876" y="2940000"/>
            <a:ext cx="6350" cy="16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89" name="Line 40"/>
          <p:cNvSpPr>
            <a:spLocks noChangeShapeType="1"/>
          </p:cNvSpPr>
          <p:nvPr/>
        </p:nvSpPr>
        <p:spPr bwMode="auto">
          <a:xfrm rot="-5400000">
            <a:off x="6920607" y="3105894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90" name="Line 41"/>
          <p:cNvSpPr>
            <a:spLocks noChangeShapeType="1"/>
          </p:cNvSpPr>
          <p:nvPr/>
        </p:nvSpPr>
        <p:spPr bwMode="auto">
          <a:xfrm flipH="1">
            <a:off x="7236520" y="2685207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293670" y="2448669"/>
            <a:ext cx="501650" cy="233363"/>
            <a:chOff x="3600" y="219"/>
            <a:chExt cx="360" cy="175"/>
          </a:xfrm>
        </p:grpSpPr>
        <p:sp>
          <p:nvSpPr>
            <p:cNvPr id="11345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46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47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48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49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5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56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57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2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53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54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960295" y="3032869"/>
            <a:ext cx="501650" cy="234950"/>
            <a:chOff x="3600" y="219"/>
            <a:chExt cx="360" cy="175"/>
          </a:xfrm>
        </p:grpSpPr>
        <p:sp>
          <p:nvSpPr>
            <p:cNvPr id="11332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33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34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35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36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2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43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44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39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40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41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350695" y="3521819"/>
            <a:ext cx="500062" cy="233363"/>
            <a:chOff x="3600" y="219"/>
            <a:chExt cx="360" cy="175"/>
          </a:xfrm>
        </p:grpSpPr>
        <p:sp>
          <p:nvSpPr>
            <p:cNvPr id="11319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20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21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22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23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29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30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31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6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27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28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5547420" y="3145582"/>
            <a:ext cx="501650" cy="233362"/>
            <a:chOff x="3600" y="219"/>
            <a:chExt cx="360" cy="175"/>
          </a:xfrm>
        </p:grpSpPr>
        <p:sp>
          <p:nvSpPr>
            <p:cNvPr id="11306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07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08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09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11310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6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17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18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  <p:grpSp>
          <p:nvGrpSpPr>
            <p:cNvPr id="15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3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14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11315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</p:grpSp>
      </p:grpSp>
      <p:sp>
        <p:nvSpPr>
          <p:cNvPr id="11295" name="Line 98"/>
          <p:cNvSpPr>
            <a:spLocks noChangeShapeType="1"/>
          </p:cNvSpPr>
          <p:nvPr/>
        </p:nvSpPr>
        <p:spPr bwMode="auto">
          <a:xfrm>
            <a:off x="5776020" y="3401169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976170" y="4025057"/>
          <a:ext cx="417512" cy="331787"/>
        </p:xfrm>
        <a:graphic>
          <a:graphicData uri="http://schemas.openxmlformats.org/presentationml/2006/ole">
            <p:oleObj spid="_x0000_s351238" name="Clip" r:id="rId8" imgW="1305000" imgH="1085760" progId="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361807" y="4013944"/>
          <a:ext cx="415925" cy="330200"/>
        </p:xfrm>
        <a:graphic>
          <a:graphicData uri="http://schemas.openxmlformats.org/presentationml/2006/ole">
            <p:oleObj spid="_x0000_s351239" name="Clip" r:id="rId9" imgW="1305000" imgH="1085760" progId="">
              <p:embed/>
            </p:oleObj>
          </a:graphicData>
        </a:graphic>
      </p:graphicFrame>
      <p:sp>
        <p:nvSpPr>
          <p:cNvPr id="11296" name="Line 101"/>
          <p:cNvSpPr>
            <a:spLocks noChangeShapeType="1"/>
          </p:cNvSpPr>
          <p:nvPr/>
        </p:nvSpPr>
        <p:spPr bwMode="auto">
          <a:xfrm rot="-5400000">
            <a:off x="7200801" y="4000451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97" name="Line 102"/>
          <p:cNvSpPr>
            <a:spLocks noChangeShapeType="1"/>
          </p:cNvSpPr>
          <p:nvPr/>
        </p:nvSpPr>
        <p:spPr bwMode="auto">
          <a:xfrm rot="5400000" flipH="1">
            <a:off x="6574532" y="3991719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98" name="Line 103"/>
          <p:cNvSpPr>
            <a:spLocks noChangeShapeType="1"/>
          </p:cNvSpPr>
          <p:nvPr/>
        </p:nvSpPr>
        <p:spPr bwMode="auto">
          <a:xfrm rot="16200000" flipV="1">
            <a:off x="6921401" y="3652788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299" name="Freeform 104"/>
          <p:cNvSpPr>
            <a:spLocks/>
          </p:cNvSpPr>
          <p:nvPr/>
        </p:nvSpPr>
        <p:spPr bwMode="auto">
          <a:xfrm>
            <a:off x="5460107" y="2531219"/>
            <a:ext cx="1009650" cy="228600"/>
          </a:xfrm>
          <a:custGeom>
            <a:avLst/>
            <a:gdLst>
              <a:gd name="T0" fmla="*/ 0 w 636"/>
              <a:gd name="T1" fmla="*/ 228600 h 144"/>
              <a:gd name="T2" fmla="*/ 1009650 w 636"/>
              <a:gd name="T3" fmla="*/ 180975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300" name="Freeform 105"/>
          <p:cNvSpPr>
            <a:spLocks/>
          </p:cNvSpPr>
          <p:nvPr/>
        </p:nvSpPr>
        <p:spPr bwMode="auto">
          <a:xfrm>
            <a:off x="6812657" y="2140694"/>
            <a:ext cx="771525" cy="939800"/>
          </a:xfrm>
          <a:custGeom>
            <a:avLst/>
            <a:gdLst>
              <a:gd name="T0" fmla="*/ 0 w 486"/>
              <a:gd name="T1" fmla="*/ 781050 h 592"/>
              <a:gd name="T2" fmla="*/ 257175 w 486"/>
              <a:gd name="T3" fmla="*/ 809625 h 592"/>
              <a:gd name="T4" fmla="*/ 771525 w 486"/>
              <a:gd name="T5" fmla="*/ 0 h 592"/>
              <a:gd name="T6" fmla="*/ 0 60000 65536"/>
              <a:gd name="T7" fmla="*/ 0 60000 65536"/>
              <a:gd name="T8" fmla="*/ 0 60000 65536"/>
              <a:gd name="T9" fmla="*/ 0 w 486"/>
              <a:gd name="T10" fmla="*/ 0 h 592"/>
              <a:gd name="T11" fmla="*/ 486 w 486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" h="592">
                <a:moveTo>
                  <a:pt x="0" y="492"/>
                </a:moveTo>
                <a:cubicBezTo>
                  <a:pt x="25" y="472"/>
                  <a:pt x="81" y="592"/>
                  <a:pt x="162" y="510"/>
                </a:cubicBezTo>
                <a:cubicBezTo>
                  <a:pt x="243" y="428"/>
                  <a:pt x="419" y="106"/>
                  <a:pt x="48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11301" name="Text Box 106"/>
          <p:cNvSpPr txBox="1">
            <a:spLocks noChangeArrowheads="1"/>
          </p:cNvSpPr>
          <p:nvPr/>
        </p:nvSpPr>
        <p:spPr bwMode="auto">
          <a:xfrm>
            <a:off x="4879169" y="2060848"/>
            <a:ext cx="1925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odjemalec naredi telnet</a:t>
            </a:r>
          </a:p>
          <a:p>
            <a:r>
              <a:rPr lang="sl-SI" sz="1400" dirty="0" smtClean="0">
                <a:latin typeface="+mj-lt"/>
              </a:rPr>
              <a:t>povezavo s prehodom</a:t>
            </a:r>
            <a:endParaRPr lang="en-US" sz="1800" dirty="0">
              <a:latin typeface="+mj-lt"/>
            </a:endParaRPr>
          </a:p>
        </p:txBody>
      </p:sp>
      <p:sp>
        <p:nvSpPr>
          <p:cNvPr id="11302" name="Text Box 107"/>
          <p:cNvSpPr txBox="1">
            <a:spLocks noChangeArrowheads="1"/>
          </p:cNvSpPr>
          <p:nvPr/>
        </p:nvSpPr>
        <p:spPr bwMode="auto">
          <a:xfrm>
            <a:off x="7107245" y="1628800"/>
            <a:ext cx="1641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prehod vzpostavi</a:t>
            </a:r>
          </a:p>
          <a:p>
            <a:r>
              <a:rPr lang="sl-SI" sz="1400" dirty="0" smtClean="0">
                <a:latin typeface="+mj-lt"/>
              </a:rPr>
              <a:t>oddaljeno povezavo</a:t>
            </a:r>
            <a:endParaRPr lang="en-US" sz="1800" dirty="0">
              <a:latin typeface="+mj-lt"/>
            </a:endParaRPr>
          </a:p>
        </p:txBody>
      </p:sp>
      <p:sp>
        <p:nvSpPr>
          <p:cNvPr id="11303" name="Text Box 108"/>
          <p:cNvSpPr txBox="1">
            <a:spLocks noChangeArrowheads="1"/>
          </p:cNvSpPr>
          <p:nvPr/>
        </p:nvSpPr>
        <p:spPr bwMode="auto">
          <a:xfrm>
            <a:off x="6300073" y="2967335"/>
            <a:ext cx="63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1200" dirty="0" smtClean="0">
                <a:latin typeface="+mj-lt"/>
              </a:rPr>
              <a:t>apl. </a:t>
            </a:r>
          </a:p>
          <a:p>
            <a:pPr algn="ctr"/>
            <a:r>
              <a:rPr lang="sl-SI" sz="1200" dirty="0" smtClean="0">
                <a:latin typeface="+mj-lt"/>
              </a:rPr>
              <a:t>prehod</a:t>
            </a:r>
            <a:endParaRPr lang="en-US" sz="1800" dirty="0">
              <a:latin typeface="+mj-lt"/>
            </a:endParaRPr>
          </a:p>
        </p:txBody>
      </p:sp>
      <p:sp>
        <p:nvSpPr>
          <p:cNvPr id="11304" name="Text Box 109"/>
          <p:cNvSpPr txBox="1">
            <a:spLocks noChangeArrowheads="1"/>
          </p:cNvSpPr>
          <p:nvPr/>
        </p:nvSpPr>
        <p:spPr bwMode="auto">
          <a:xfrm>
            <a:off x="7500370" y="3007469"/>
            <a:ext cx="15361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latin typeface="+mj-lt"/>
              </a:rPr>
              <a:t>usmerjevalnik in filter</a:t>
            </a:r>
            <a:endParaRPr lang="en-US" sz="1800" dirty="0">
              <a:latin typeface="+mj-lt"/>
            </a:endParaRPr>
          </a:p>
        </p:txBody>
      </p:sp>
      <p:sp>
        <p:nvSpPr>
          <p:cNvPr id="11305" name="Rectangle 110"/>
          <p:cNvSpPr>
            <a:spLocks noChangeArrowheads="1"/>
          </p:cNvSpPr>
          <p:nvPr/>
        </p:nvSpPr>
        <p:spPr bwMode="auto">
          <a:xfrm>
            <a:off x="611560" y="5013176"/>
            <a:ext cx="82089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1.</a:t>
            </a:r>
            <a:r>
              <a:rPr lang="en-US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vsi uporabniki vzpostavljajo telnet povezavo preko prehoda,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</a:t>
            </a:r>
            <a:r>
              <a:rPr lang="en-US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samo za avtorizirane uporabnike prehod vzpostavi povezavo do ciljnega strežnika. Prehod posreduje podatke med 2 povezavama,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</a:t>
            </a:r>
            <a:r>
              <a:rPr lang="en-US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usmerjevalnik blokira vse telnet povezave razen tistih, ki izvirajo od prehoda</a:t>
            </a:r>
            <a:endParaRPr lang="en-US" dirty="0">
              <a:latin typeface="+mj-lt"/>
            </a:endParaRPr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Aplikacijski prehodi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2021160"/>
            <a:ext cx="7348239" cy="4648200"/>
          </a:xfrm>
        </p:spPr>
        <p:txBody>
          <a:bodyPr/>
          <a:lstStyle/>
          <a:p>
            <a:pPr>
              <a:buNone/>
            </a:pPr>
            <a:r>
              <a:rPr lang="sl-SI" sz="2400" dirty="0" smtClean="0"/>
              <a:t>Tudi aplikacijski prehodi imajo omejitve:</a:t>
            </a:r>
          </a:p>
          <a:p>
            <a:r>
              <a:rPr lang="sl-SI" sz="2400" dirty="0" smtClean="0"/>
              <a:t>če uporabniki potrebujejo več aplikacij (telnet, HTTP, FTP itd.), potrebuje vsaka aplikacija svoj aplikacijski prehod,</a:t>
            </a:r>
          </a:p>
          <a:p>
            <a:r>
              <a:rPr lang="en-US" sz="2400" dirty="0" err="1" smtClean="0"/>
              <a:t>odjemalc</a:t>
            </a:r>
            <a:r>
              <a:rPr lang="sl-SI" sz="2400" dirty="0" smtClean="0"/>
              <a:t>e je potrebno nastaviti, da se znajo povezati s prehodom (npr. IP naslov medstrežnika v brskalniku)</a:t>
            </a:r>
            <a:endParaRPr lang="en-US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Aplikacijski prehodi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956376" y="2132856"/>
            <a:ext cx="720080" cy="266429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1844824"/>
            <a:ext cx="8428359" cy="4824536"/>
          </a:xfrm>
        </p:spPr>
        <p:txBody>
          <a:bodyPr/>
          <a:lstStyle/>
          <a:p>
            <a:r>
              <a:rPr lang="sl-SI" sz="2400" dirty="0" smtClean="0"/>
              <a:t>Požarna pregrada kot filter paketov filtrira samo na podlagi glave IP, TCP, UCP in ICMP, kar ne omogoča zaznavanja vseh napadov - za to je potrebno pogledati tudi podatke v paketu</a:t>
            </a:r>
          </a:p>
          <a:p>
            <a:pPr lvl="1"/>
            <a:r>
              <a:rPr lang="sl-SI" sz="2200" dirty="0" smtClean="0"/>
              <a:t>primeri napadov: port scan, TCP stack scan, DoS napad, črvi, virusi, napadi na OS, napadi na aplikacije</a:t>
            </a:r>
          </a:p>
          <a:p>
            <a:r>
              <a:rPr lang="sl-SI" sz="2400" dirty="0" smtClean="0"/>
              <a:t>dodatna naprava - IDS, ki izvaja </a:t>
            </a:r>
            <a:r>
              <a:rPr lang="sl-SI" sz="2400" b="1" dirty="0" smtClean="0"/>
              <a:t>poglobljeno analizo paketov</a:t>
            </a:r>
            <a:r>
              <a:rPr lang="sl-SI" sz="2400" dirty="0" smtClean="0"/>
              <a:t>.</a:t>
            </a:r>
            <a:r>
              <a:rPr lang="sl-SI" sz="2000" dirty="0" smtClean="0"/>
              <a:t> Na podlagi vstopa sumljivih paketov v omrežje lahko naprava prepreči njihov vstop ali razpošlje obvestila.</a:t>
            </a:r>
          </a:p>
          <a:p>
            <a:pPr lvl="1"/>
            <a:r>
              <a:rPr lang="sl-SI" sz="2200" dirty="0" smtClean="0"/>
              <a:t>sistem za zaznavanje vdorov (IDS) pošlje sporočilo o potencialno škodljivem prometu</a:t>
            </a:r>
          </a:p>
          <a:p>
            <a:pPr lvl="1"/>
            <a:r>
              <a:rPr lang="sl-SI" sz="2200" dirty="0" smtClean="0"/>
              <a:t>sistem za preprečevanje vdorov (IPS) filtrira sumljiv promet</a:t>
            </a:r>
          </a:p>
          <a:p>
            <a:pPr lvl="1"/>
            <a:r>
              <a:rPr lang="sl-SI" sz="2200" dirty="0" smtClean="0"/>
              <a:t>Cisco, CheckPoint, Snort IDS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</a:t>
            </a:r>
            <a:r>
              <a:rPr kumimoji="0" lang="sl-SI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 zaznavanje vdorov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49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Implementacija </a:t>
            </a:r>
            <a:r>
              <a:rPr lang="en-US" dirty="0" err="1" smtClean="0"/>
              <a:t>IPsec</a:t>
            </a:r>
            <a:endParaRPr lang="en-US" dirty="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mehanizem IPSec ponuja dva protokola varovanja:</a:t>
            </a:r>
          </a:p>
          <a:p>
            <a:pPr lvl="1"/>
            <a:r>
              <a:rPr lang="sl-SI" dirty="0" smtClean="0"/>
              <a:t>AH - </a:t>
            </a:r>
            <a:r>
              <a:rPr lang="sl-SI" i="1" dirty="0" smtClean="0"/>
              <a:t>Authentication Header</a:t>
            </a:r>
          </a:p>
          <a:p>
            <a:pPr lvl="2"/>
            <a:r>
              <a:rPr lang="sl-SI" dirty="0" smtClean="0"/>
              <a:t>zagotavlja avtentikacijo izvora in integriteto podatkov</a:t>
            </a:r>
          </a:p>
          <a:p>
            <a:pPr lvl="1"/>
            <a:r>
              <a:rPr lang="sl-SI" i="1" dirty="0" smtClean="0"/>
              <a:t>ESP - Encapsulation Security Payload </a:t>
            </a:r>
          </a:p>
          <a:p>
            <a:pPr lvl="2"/>
            <a:r>
              <a:rPr lang="sl-SI" dirty="0" smtClean="0"/>
              <a:t>zagotavlja avtentikacijo izvora, integriteto podatkov IN zaupnost podatkov</a:t>
            </a:r>
          </a:p>
          <a:p>
            <a:r>
              <a:rPr lang="sl-SI" dirty="0" smtClean="0"/>
              <a:t>za vsako smer IPSec komunikacije je potrebno vzpostaviti SA (Security Association)</a:t>
            </a:r>
          </a:p>
          <a:p>
            <a:pPr lvl="1"/>
            <a:r>
              <a:rPr lang="sl-SI" dirty="0" smtClean="0"/>
              <a:t>primer: glavna pisarna in podružnica uporabljata dvosmerno komunikacijo. Ravno tako glavna pisarna uporablja dvosmerno komunikacijo z n delavci na terenu. Koliko SA je potrebno vzpostaviti?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58052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2 + 2n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</a:t>
            </a:r>
            <a:r>
              <a:rPr kumimoji="0" lang="sl-SI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 zaznavanje vdorov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352928" cy="151216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 omrežju imamo lahko več IDS/IPS naprav (koristno zaradi zahtevnega primerjanja vsebin paketov s shranjenimi vzorci)</a:t>
            </a:r>
            <a:endParaRPr lang="sl-SI" sz="2400" dirty="0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5972226" y="3381375"/>
            <a:ext cx="2091332" cy="1131888"/>
          </a:xfrm>
          <a:custGeom>
            <a:avLst/>
            <a:gdLst>
              <a:gd name="T0" fmla="*/ 3168836 w 1198"/>
              <a:gd name="T1" fmla="*/ 4723 h 719"/>
              <a:gd name="T2" fmla="*/ 3096690 w 1198"/>
              <a:gd name="T3" fmla="*/ 0 h 719"/>
              <a:gd name="T4" fmla="*/ 3002347 w 1198"/>
              <a:gd name="T5" fmla="*/ 11020 h 719"/>
              <a:gd name="T6" fmla="*/ 2874706 w 1198"/>
              <a:gd name="T7" fmla="*/ 37782 h 719"/>
              <a:gd name="T8" fmla="*/ 2652720 w 1198"/>
              <a:gd name="T9" fmla="*/ 88158 h 719"/>
              <a:gd name="T10" fmla="*/ 2508430 w 1198"/>
              <a:gd name="T11" fmla="*/ 114920 h 719"/>
              <a:gd name="T12" fmla="*/ 2402987 w 1198"/>
              <a:gd name="T13" fmla="*/ 121217 h 719"/>
              <a:gd name="T14" fmla="*/ 2214300 w 1198"/>
              <a:gd name="T15" fmla="*/ 118069 h 719"/>
              <a:gd name="T16" fmla="*/ 1995090 w 1198"/>
              <a:gd name="T17" fmla="*/ 102326 h 719"/>
              <a:gd name="T18" fmla="*/ 1753681 w 1198"/>
              <a:gd name="T19" fmla="*/ 88158 h 719"/>
              <a:gd name="T20" fmla="*/ 1592742 w 1198"/>
              <a:gd name="T21" fmla="*/ 91307 h 719"/>
              <a:gd name="T22" fmla="*/ 1454002 w 1198"/>
              <a:gd name="T23" fmla="*/ 102326 h 719"/>
              <a:gd name="T24" fmla="*/ 1287513 w 1198"/>
              <a:gd name="T25" fmla="*/ 119643 h 719"/>
              <a:gd name="T26" fmla="*/ 1104375 w 1198"/>
              <a:gd name="T27" fmla="*/ 140109 h 719"/>
              <a:gd name="T28" fmla="*/ 760299 w 1198"/>
              <a:gd name="T29" fmla="*/ 184188 h 719"/>
              <a:gd name="T30" fmla="*/ 527214 w 1198"/>
              <a:gd name="T31" fmla="*/ 226692 h 719"/>
              <a:gd name="T32" fmla="*/ 363500 w 1198"/>
              <a:gd name="T33" fmla="*/ 266049 h 719"/>
              <a:gd name="T34" fmla="*/ 227535 w 1198"/>
              <a:gd name="T35" fmla="*/ 311702 h 719"/>
              <a:gd name="T36" fmla="*/ 130416 w 1198"/>
              <a:gd name="T37" fmla="*/ 365227 h 719"/>
              <a:gd name="T38" fmla="*/ 63821 w 1198"/>
              <a:gd name="T39" fmla="*/ 429771 h 719"/>
              <a:gd name="T40" fmla="*/ 22198 w 1198"/>
              <a:gd name="T41" fmla="*/ 508484 h 719"/>
              <a:gd name="T42" fmla="*/ 2775 w 1198"/>
              <a:gd name="T43" fmla="*/ 595068 h 719"/>
              <a:gd name="T44" fmla="*/ 0 w 1198"/>
              <a:gd name="T45" fmla="*/ 683226 h 719"/>
              <a:gd name="T46" fmla="*/ 16649 w 1198"/>
              <a:gd name="T47" fmla="*/ 769810 h 719"/>
              <a:gd name="T48" fmla="*/ 47172 w 1198"/>
              <a:gd name="T49" fmla="*/ 848523 h 719"/>
              <a:gd name="T50" fmla="*/ 91569 w 1198"/>
              <a:gd name="T51" fmla="*/ 916215 h 719"/>
              <a:gd name="T52" fmla="*/ 141515 w 1198"/>
              <a:gd name="T53" fmla="*/ 968166 h 719"/>
              <a:gd name="T54" fmla="*/ 213661 w 1198"/>
              <a:gd name="T55" fmla="*/ 1004374 h 719"/>
              <a:gd name="T56" fmla="*/ 305229 w 1198"/>
              <a:gd name="T57" fmla="*/ 1032710 h 719"/>
              <a:gd name="T58" fmla="*/ 441195 w 1198"/>
              <a:gd name="T59" fmla="*/ 1054750 h 719"/>
              <a:gd name="T60" fmla="*/ 688153 w 1198"/>
              <a:gd name="T61" fmla="*/ 1075215 h 719"/>
              <a:gd name="T62" fmla="*/ 948986 w 1198"/>
              <a:gd name="T63" fmla="*/ 1089383 h 719"/>
              <a:gd name="T64" fmla="*/ 1112700 w 1198"/>
              <a:gd name="T65" fmla="*/ 1101977 h 719"/>
              <a:gd name="T66" fmla="*/ 1365207 w 1198"/>
              <a:gd name="T67" fmla="*/ 1117720 h 719"/>
              <a:gd name="T68" fmla="*/ 1750906 w 1198"/>
              <a:gd name="T69" fmla="*/ 1128739 h 719"/>
              <a:gd name="T70" fmla="*/ 1964567 w 1198"/>
              <a:gd name="T71" fmla="*/ 1131888 h 719"/>
              <a:gd name="T72" fmla="*/ 2089433 w 1198"/>
              <a:gd name="T73" fmla="*/ 1131888 h 719"/>
              <a:gd name="T74" fmla="*/ 2194876 w 1198"/>
              <a:gd name="T75" fmla="*/ 1131888 h 719"/>
              <a:gd name="T76" fmla="*/ 2286445 w 1198"/>
              <a:gd name="T77" fmla="*/ 1130314 h 719"/>
              <a:gd name="T78" fmla="*/ 2430735 w 1198"/>
              <a:gd name="T79" fmla="*/ 1120868 h 719"/>
              <a:gd name="T80" fmla="*/ 2583350 w 1198"/>
              <a:gd name="T81" fmla="*/ 1101977 h 719"/>
              <a:gd name="T82" fmla="*/ 2710991 w 1198"/>
              <a:gd name="T83" fmla="*/ 1081512 h 719"/>
              <a:gd name="T84" fmla="*/ 2855282 w 1198"/>
              <a:gd name="T85" fmla="*/ 1057898 h 719"/>
              <a:gd name="T86" fmla="*/ 3041194 w 1198"/>
              <a:gd name="T87" fmla="*/ 1026413 h 719"/>
              <a:gd name="T88" fmla="*/ 3168836 w 1198"/>
              <a:gd name="T89" fmla="*/ 987057 h 719"/>
              <a:gd name="T90" fmla="*/ 3240981 w 1198"/>
              <a:gd name="T91" fmla="*/ 946126 h 719"/>
              <a:gd name="T92" fmla="*/ 3296477 w 1198"/>
              <a:gd name="T93" fmla="*/ 872136 h 719"/>
              <a:gd name="T94" fmla="*/ 3318675 w 1198"/>
              <a:gd name="T95" fmla="*/ 783978 h 719"/>
              <a:gd name="T96" fmla="*/ 3321450 w 1198"/>
              <a:gd name="T97" fmla="*/ 681652 h 719"/>
              <a:gd name="T98" fmla="*/ 3318675 w 1198"/>
              <a:gd name="T99" fmla="*/ 568305 h 719"/>
              <a:gd name="T100" fmla="*/ 3318675 w 1198"/>
              <a:gd name="T101" fmla="*/ 505335 h 719"/>
              <a:gd name="T102" fmla="*/ 3321450 w 1198"/>
              <a:gd name="T103" fmla="*/ 426623 h 719"/>
              <a:gd name="T104" fmla="*/ 3321450 w 1198"/>
              <a:gd name="T105" fmla="*/ 261326 h 719"/>
              <a:gd name="T106" fmla="*/ 3313126 w 1198"/>
              <a:gd name="T107" fmla="*/ 162148 h 719"/>
              <a:gd name="T108" fmla="*/ 3290927 w 1198"/>
              <a:gd name="T109" fmla="*/ 96029 h 719"/>
              <a:gd name="T110" fmla="*/ 3254855 w 1198"/>
              <a:gd name="T111" fmla="*/ 44079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1598662" y="2828925"/>
            <a:ext cx="2916238" cy="2033588"/>
          </a:xfrm>
          <a:custGeom>
            <a:avLst/>
            <a:gdLst>
              <a:gd name="T0" fmla="*/ 134300 w 1672"/>
              <a:gd name="T1" fmla="*/ 6244 h 977"/>
              <a:gd name="T2" fmla="*/ 221508 w 1672"/>
              <a:gd name="T3" fmla="*/ 2081 h 977"/>
              <a:gd name="T4" fmla="*/ 326158 w 1672"/>
              <a:gd name="T5" fmla="*/ 35385 h 977"/>
              <a:gd name="T6" fmla="*/ 490109 w 1672"/>
              <a:gd name="T7" fmla="*/ 112399 h 977"/>
              <a:gd name="T8" fmla="*/ 662781 w 1672"/>
              <a:gd name="T9" fmla="*/ 187332 h 977"/>
              <a:gd name="T10" fmla="*/ 786617 w 1672"/>
              <a:gd name="T11" fmla="*/ 216472 h 977"/>
              <a:gd name="T12" fmla="*/ 903476 w 1672"/>
              <a:gd name="T13" fmla="*/ 216472 h 977"/>
              <a:gd name="T14" fmla="*/ 1118008 w 1672"/>
              <a:gd name="T15" fmla="*/ 187332 h 977"/>
              <a:gd name="T16" fmla="*/ 1349981 w 1672"/>
              <a:gd name="T17" fmla="*/ 158191 h 977"/>
              <a:gd name="T18" fmla="*/ 1487770 w 1672"/>
              <a:gd name="T19" fmla="*/ 158191 h 977"/>
              <a:gd name="T20" fmla="*/ 1643000 w 1672"/>
              <a:gd name="T21" fmla="*/ 183169 h 977"/>
              <a:gd name="T22" fmla="*/ 1824393 w 1672"/>
              <a:gd name="T23" fmla="*/ 220635 h 977"/>
              <a:gd name="T24" fmla="*/ 2075552 w 1672"/>
              <a:gd name="T25" fmla="*/ 278916 h 977"/>
              <a:gd name="T26" fmla="*/ 2373804 w 1672"/>
              <a:gd name="T27" fmla="*/ 374663 h 977"/>
              <a:gd name="T28" fmla="*/ 2565662 w 1672"/>
              <a:gd name="T29" fmla="*/ 457922 h 977"/>
              <a:gd name="T30" fmla="*/ 2691241 w 1672"/>
              <a:gd name="T31" fmla="*/ 537017 h 977"/>
              <a:gd name="T32" fmla="*/ 2754031 w 1672"/>
              <a:gd name="T33" fmla="*/ 591135 h 977"/>
              <a:gd name="T34" fmla="*/ 2818565 w 1672"/>
              <a:gd name="T35" fmla="*/ 678557 h 977"/>
              <a:gd name="T36" fmla="*/ 2879611 w 1672"/>
              <a:gd name="T37" fmla="*/ 838829 h 977"/>
              <a:gd name="T38" fmla="*/ 2911006 w 1672"/>
              <a:gd name="T39" fmla="*/ 1026161 h 977"/>
              <a:gd name="T40" fmla="*/ 2914494 w 1672"/>
              <a:gd name="T41" fmla="*/ 1223900 h 977"/>
              <a:gd name="T42" fmla="*/ 2895308 w 1672"/>
              <a:gd name="T43" fmla="*/ 1415394 h 977"/>
              <a:gd name="T44" fmla="*/ 2855192 w 1672"/>
              <a:gd name="T45" fmla="*/ 1586074 h 977"/>
              <a:gd name="T46" fmla="*/ 2802868 w 1672"/>
              <a:gd name="T47" fmla="*/ 1717206 h 977"/>
              <a:gd name="T48" fmla="*/ 2727869 w 1672"/>
              <a:gd name="T49" fmla="*/ 1804627 h 977"/>
              <a:gd name="T50" fmla="*/ 2626707 w 1672"/>
              <a:gd name="T51" fmla="*/ 1862908 h 977"/>
              <a:gd name="T52" fmla="*/ 2504616 w 1672"/>
              <a:gd name="T53" fmla="*/ 1898293 h 977"/>
              <a:gd name="T54" fmla="*/ 2255201 w 1672"/>
              <a:gd name="T55" fmla="*/ 1935759 h 977"/>
              <a:gd name="T56" fmla="*/ 1998809 w 1672"/>
              <a:gd name="T57" fmla="*/ 1969063 h 977"/>
              <a:gd name="T58" fmla="*/ 1847067 w 1672"/>
              <a:gd name="T59" fmla="*/ 1989877 h 977"/>
              <a:gd name="T60" fmla="*/ 1581954 w 1672"/>
              <a:gd name="T61" fmla="*/ 2016936 h 977"/>
              <a:gd name="T62" fmla="*/ 1315098 w 1672"/>
              <a:gd name="T63" fmla="*/ 2027344 h 977"/>
              <a:gd name="T64" fmla="*/ 1165100 w 1672"/>
              <a:gd name="T65" fmla="*/ 2033588 h 977"/>
              <a:gd name="T66" fmla="*/ 1034288 w 1672"/>
              <a:gd name="T67" fmla="*/ 2033588 h 977"/>
              <a:gd name="T68" fmla="*/ 927894 w 1672"/>
              <a:gd name="T69" fmla="*/ 2027344 h 977"/>
              <a:gd name="T70" fmla="*/ 842430 w 1672"/>
              <a:gd name="T71" fmla="*/ 2021099 h 977"/>
              <a:gd name="T72" fmla="*/ 727315 w 1672"/>
              <a:gd name="T73" fmla="*/ 1998203 h 977"/>
              <a:gd name="T74" fmla="*/ 568597 w 1672"/>
              <a:gd name="T75" fmla="*/ 1950330 h 977"/>
              <a:gd name="T76" fmla="*/ 411622 w 1672"/>
              <a:gd name="T77" fmla="*/ 1902456 h 977"/>
              <a:gd name="T78" fmla="*/ 247671 w 1672"/>
              <a:gd name="T79" fmla="*/ 1844175 h 977"/>
              <a:gd name="T80" fmla="*/ 136045 w 1672"/>
              <a:gd name="T81" fmla="*/ 1773405 h 977"/>
              <a:gd name="T82" fmla="*/ 81976 w 1672"/>
              <a:gd name="T83" fmla="*/ 1710962 h 977"/>
              <a:gd name="T84" fmla="*/ 45348 w 1672"/>
              <a:gd name="T85" fmla="*/ 1636029 h 977"/>
              <a:gd name="T86" fmla="*/ 12209 w 1672"/>
              <a:gd name="T87" fmla="*/ 1490327 h 977"/>
              <a:gd name="T88" fmla="*/ 0 w 1672"/>
              <a:gd name="T89" fmla="*/ 1271773 h 977"/>
              <a:gd name="T90" fmla="*/ 3488 w 1672"/>
              <a:gd name="T91" fmla="*/ 1021998 h 977"/>
              <a:gd name="T92" fmla="*/ 1744 w 1672"/>
              <a:gd name="T93" fmla="*/ 870051 h 977"/>
              <a:gd name="T94" fmla="*/ 0 w 1672"/>
              <a:gd name="T95" fmla="*/ 693127 h 977"/>
              <a:gd name="T96" fmla="*/ 3488 w 1672"/>
              <a:gd name="T97" fmla="*/ 393396 h 977"/>
              <a:gd name="T98" fmla="*/ 20930 w 1672"/>
              <a:gd name="T99" fmla="*/ 228961 h 977"/>
              <a:gd name="T100" fmla="*/ 50581 w 1672"/>
              <a:gd name="T101" fmla="*/ 99910 h 977"/>
              <a:gd name="T102" fmla="*/ 81976 w 1672"/>
              <a:gd name="T103" fmla="*/ 45792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3265537" y="4246563"/>
            <a:ext cx="2581275" cy="1916112"/>
          </a:xfrm>
          <a:custGeom>
            <a:avLst/>
            <a:gdLst>
              <a:gd name="T0" fmla="*/ 1630363 w 1626"/>
              <a:gd name="T1" fmla="*/ 0 h 1207"/>
              <a:gd name="T2" fmla="*/ 1717675 w 1626"/>
              <a:gd name="T3" fmla="*/ 25400 h 1207"/>
              <a:gd name="T4" fmla="*/ 1790700 w 1626"/>
              <a:gd name="T5" fmla="*/ 74612 h 1207"/>
              <a:gd name="T6" fmla="*/ 1865313 w 1626"/>
              <a:gd name="T7" fmla="*/ 98425 h 1207"/>
              <a:gd name="T8" fmla="*/ 1976438 w 1626"/>
              <a:gd name="T9" fmla="*/ 160337 h 1207"/>
              <a:gd name="T10" fmla="*/ 2051050 w 1626"/>
              <a:gd name="T11" fmla="*/ 234950 h 1207"/>
              <a:gd name="T12" fmla="*/ 2124075 w 1626"/>
              <a:gd name="T13" fmla="*/ 260350 h 1207"/>
              <a:gd name="T14" fmla="*/ 2235200 w 1626"/>
              <a:gd name="T15" fmla="*/ 346075 h 1207"/>
              <a:gd name="T16" fmla="*/ 2260600 w 1626"/>
              <a:gd name="T17" fmla="*/ 382587 h 1207"/>
              <a:gd name="T18" fmla="*/ 2335213 w 1626"/>
              <a:gd name="T19" fmla="*/ 433387 h 1207"/>
              <a:gd name="T20" fmla="*/ 2397125 w 1626"/>
              <a:gd name="T21" fmla="*/ 581025 h 1207"/>
              <a:gd name="T22" fmla="*/ 2446338 w 1626"/>
              <a:gd name="T23" fmla="*/ 655637 h 1207"/>
              <a:gd name="T24" fmla="*/ 2508250 w 1626"/>
              <a:gd name="T25" fmla="*/ 766762 h 1207"/>
              <a:gd name="T26" fmla="*/ 2519363 w 1626"/>
              <a:gd name="T27" fmla="*/ 803275 h 1207"/>
              <a:gd name="T28" fmla="*/ 2544763 w 1626"/>
              <a:gd name="T29" fmla="*/ 839787 h 1207"/>
              <a:gd name="T30" fmla="*/ 2581275 w 1626"/>
              <a:gd name="T31" fmla="*/ 989012 h 1207"/>
              <a:gd name="T32" fmla="*/ 2570163 w 1626"/>
              <a:gd name="T33" fmla="*/ 1446212 h 1207"/>
              <a:gd name="T34" fmla="*/ 2495550 w 1626"/>
              <a:gd name="T35" fmla="*/ 1730375 h 1207"/>
              <a:gd name="T36" fmla="*/ 1803400 w 1626"/>
              <a:gd name="T37" fmla="*/ 1916112 h 1207"/>
              <a:gd name="T38" fmla="*/ 1062038 w 1626"/>
              <a:gd name="T39" fmla="*/ 1890712 h 1207"/>
              <a:gd name="T40" fmla="*/ 914400 w 1626"/>
              <a:gd name="T41" fmla="*/ 1841500 h 1207"/>
              <a:gd name="T42" fmla="*/ 630238 w 1626"/>
              <a:gd name="T43" fmla="*/ 1804987 h 1207"/>
              <a:gd name="T44" fmla="*/ 542925 w 1626"/>
              <a:gd name="T45" fmla="*/ 1766887 h 1207"/>
              <a:gd name="T46" fmla="*/ 444500 w 1626"/>
              <a:gd name="T47" fmla="*/ 1704975 h 1207"/>
              <a:gd name="T48" fmla="*/ 395287 w 1626"/>
              <a:gd name="T49" fmla="*/ 1681162 h 1207"/>
              <a:gd name="T50" fmla="*/ 307975 w 1626"/>
              <a:gd name="T51" fmla="*/ 1619249 h 1207"/>
              <a:gd name="T52" fmla="*/ 196850 w 1626"/>
              <a:gd name="T53" fmla="*/ 1544637 h 1207"/>
              <a:gd name="T54" fmla="*/ 111125 w 1626"/>
              <a:gd name="T55" fmla="*/ 1384299 h 1207"/>
              <a:gd name="T56" fmla="*/ 85725 w 1626"/>
              <a:gd name="T57" fmla="*/ 1347787 h 1207"/>
              <a:gd name="T58" fmla="*/ 307975 w 1626"/>
              <a:gd name="T59" fmla="*/ 617537 h 1207"/>
              <a:gd name="T60" fmla="*/ 493713 w 1626"/>
              <a:gd name="T61" fmla="*/ 444500 h 1207"/>
              <a:gd name="T62" fmla="*/ 568325 w 1626"/>
              <a:gd name="T63" fmla="*/ 382587 h 1207"/>
              <a:gd name="T64" fmla="*/ 666750 w 1626"/>
              <a:gd name="T65" fmla="*/ 358775 h 1207"/>
              <a:gd name="T66" fmla="*/ 876300 w 1626"/>
              <a:gd name="T67" fmla="*/ 284162 h 1207"/>
              <a:gd name="T68" fmla="*/ 950913 w 1626"/>
              <a:gd name="T69" fmla="*/ 234950 h 1207"/>
              <a:gd name="T70" fmla="*/ 1173163 w 1626"/>
              <a:gd name="T71" fmla="*/ 147637 h 1207"/>
              <a:gd name="T72" fmla="*/ 1209675 w 1626"/>
              <a:gd name="T73" fmla="*/ 123825 h 1207"/>
              <a:gd name="T74" fmla="*/ 1247775 w 1626"/>
              <a:gd name="T75" fmla="*/ 111125 h 1207"/>
              <a:gd name="T76" fmla="*/ 1470025 w 1626"/>
              <a:gd name="T77" fmla="*/ 49212 h 1207"/>
              <a:gd name="T78" fmla="*/ 1630363 w 1626"/>
              <a:gd name="T79" fmla="*/ 0 h 120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26"/>
              <a:gd name="T121" fmla="*/ 0 h 1207"/>
              <a:gd name="T122" fmla="*/ 1626 w 1626"/>
              <a:gd name="T123" fmla="*/ 1207 h 120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26" h="1207">
                <a:moveTo>
                  <a:pt x="1027" y="0"/>
                </a:moveTo>
                <a:cubicBezTo>
                  <a:pt x="1034" y="2"/>
                  <a:pt x="1073" y="11"/>
                  <a:pt x="1082" y="16"/>
                </a:cubicBezTo>
                <a:cubicBezTo>
                  <a:pt x="1098" y="25"/>
                  <a:pt x="1110" y="41"/>
                  <a:pt x="1128" y="47"/>
                </a:cubicBezTo>
                <a:cubicBezTo>
                  <a:pt x="1144" y="52"/>
                  <a:pt x="1175" y="62"/>
                  <a:pt x="1175" y="62"/>
                </a:cubicBezTo>
                <a:cubicBezTo>
                  <a:pt x="1197" y="78"/>
                  <a:pt x="1225" y="83"/>
                  <a:pt x="1245" y="101"/>
                </a:cubicBezTo>
                <a:cubicBezTo>
                  <a:pt x="1262" y="116"/>
                  <a:pt x="1276" y="132"/>
                  <a:pt x="1292" y="148"/>
                </a:cubicBezTo>
                <a:cubicBezTo>
                  <a:pt x="1303" y="159"/>
                  <a:pt x="1323" y="159"/>
                  <a:pt x="1338" y="164"/>
                </a:cubicBezTo>
                <a:cubicBezTo>
                  <a:pt x="1365" y="173"/>
                  <a:pt x="1385" y="202"/>
                  <a:pt x="1408" y="218"/>
                </a:cubicBezTo>
                <a:cubicBezTo>
                  <a:pt x="1413" y="226"/>
                  <a:pt x="1417" y="235"/>
                  <a:pt x="1424" y="241"/>
                </a:cubicBezTo>
                <a:cubicBezTo>
                  <a:pt x="1438" y="253"/>
                  <a:pt x="1471" y="273"/>
                  <a:pt x="1471" y="273"/>
                </a:cubicBezTo>
                <a:cubicBezTo>
                  <a:pt x="1482" y="305"/>
                  <a:pt x="1494" y="337"/>
                  <a:pt x="1510" y="366"/>
                </a:cubicBezTo>
                <a:cubicBezTo>
                  <a:pt x="1519" y="382"/>
                  <a:pt x="1535" y="395"/>
                  <a:pt x="1541" y="413"/>
                </a:cubicBezTo>
                <a:cubicBezTo>
                  <a:pt x="1550" y="438"/>
                  <a:pt x="1580" y="483"/>
                  <a:pt x="1580" y="483"/>
                </a:cubicBezTo>
                <a:cubicBezTo>
                  <a:pt x="1582" y="491"/>
                  <a:pt x="1583" y="499"/>
                  <a:pt x="1587" y="506"/>
                </a:cubicBezTo>
                <a:cubicBezTo>
                  <a:pt x="1591" y="514"/>
                  <a:pt x="1600" y="520"/>
                  <a:pt x="1603" y="529"/>
                </a:cubicBezTo>
                <a:cubicBezTo>
                  <a:pt x="1614" y="557"/>
                  <a:pt x="1617" y="593"/>
                  <a:pt x="1626" y="623"/>
                </a:cubicBezTo>
                <a:cubicBezTo>
                  <a:pt x="1624" y="719"/>
                  <a:pt x="1623" y="815"/>
                  <a:pt x="1619" y="911"/>
                </a:cubicBezTo>
                <a:cubicBezTo>
                  <a:pt x="1617" y="957"/>
                  <a:pt x="1610" y="1056"/>
                  <a:pt x="1572" y="1090"/>
                </a:cubicBezTo>
                <a:cubicBezTo>
                  <a:pt x="1469" y="1181"/>
                  <a:pt x="1263" y="1198"/>
                  <a:pt x="1136" y="1207"/>
                </a:cubicBezTo>
                <a:cubicBezTo>
                  <a:pt x="962" y="1162"/>
                  <a:pt x="1147" y="1207"/>
                  <a:pt x="669" y="1191"/>
                </a:cubicBezTo>
                <a:cubicBezTo>
                  <a:pt x="635" y="1190"/>
                  <a:pt x="609" y="1165"/>
                  <a:pt x="576" y="1160"/>
                </a:cubicBezTo>
                <a:cubicBezTo>
                  <a:pt x="516" y="1152"/>
                  <a:pt x="456" y="1150"/>
                  <a:pt x="397" y="1137"/>
                </a:cubicBezTo>
                <a:cubicBezTo>
                  <a:pt x="308" y="1078"/>
                  <a:pt x="444" y="1165"/>
                  <a:pt x="342" y="1113"/>
                </a:cubicBezTo>
                <a:cubicBezTo>
                  <a:pt x="320" y="1102"/>
                  <a:pt x="302" y="1085"/>
                  <a:pt x="280" y="1074"/>
                </a:cubicBezTo>
                <a:cubicBezTo>
                  <a:pt x="270" y="1069"/>
                  <a:pt x="259" y="1064"/>
                  <a:pt x="249" y="1059"/>
                </a:cubicBezTo>
                <a:cubicBezTo>
                  <a:pt x="182" y="992"/>
                  <a:pt x="271" y="1075"/>
                  <a:pt x="194" y="1020"/>
                </a:cubicBezTo>
                <a:cubicBezTo>
                  <a:pt x="167" y="1001"/>
                  <a:pt x="157" y="984"/>
                  <a:pt x="124" y="973"/>
                </a:cubicBezTo>
                <a:cubicBezTo>
                  <a:pt x="111" y="935"/>
                  <a:pt x="93" y="906"/>
                  <a:pt x="70" y="872"/>
                </a:cubicBezTo>
                <a:cubicBezTo>
                  <a:pt x="65" y="864"/>
                  <a:pt x="54" y="849"/>
                  <a:pt x="54" y="849"/>
                </a:cubicBezTo>
                <a:cubicBezTo>
                  <a:pt x="0" y="687"/>
                  <a:pt x="9" y="453"/>
                  <a:pt x="194" y="389"/>
                </a:cubicBezTo>
                <a:cubicBezTo>
                  <a:pt x="225" y="344"/>
                  <a:pt x="270" y="315"/>
                  <a:pt x="311" y="280"/>
                </a:cubicBezTo>
                <a:cubicBezTo>
                  <a:pt x="335" y="260"/>
                  <a:pt x="330" y="255"/>
                  <a:pt x="358" y="241"/>
                </a:cubicBezTo>
                <a:cubicBezTo>
                  <a:pt x="371" y="235"/>
                  <a:pt x="411" y="228"/>
                  <a:pt x="420" y="226"/>
                </a:cubicBezTo>
                <a:cubicBezTo>
                  <a:pt x="468" y="215"/>
                  <a:pt x="508" y="201"/>
                  <a:pt x="552" y="179"/>
                </a:cubicBezTo>
                <a:cubicBezTo>
                  <a:pt x="623" y="144"/>
                  <a:pt x="530" y="184"/>
                  <a:pt x="599" y="148"/>
                </a:cubicBezTo>
                <a:cubicBezTo>
                  <a:pt x="643" y="125"/>
                  <a:pt x="691" y="110"/>
                  <a:pt x="739" y="93"/>
                </a:cubicBezTo>
                <a:cubicBezTo>
                  <a:pt x="748" y="90"/>
                  <a:pt x="754" y="82"/>
                  <a:pt x="762" y="78"/>
                </a:cubicBezTo>
                <a:cubicBezTo>
                  <a:pt x="770" y="74"/>
                  <a:pt x="778" y="72"/>
                  <a:pt x="786" y="70"/>
                </a:cubicBezTo>
                <a:cubicBezTo>
                  <a:pt x="831" y="57"/>
                  <a:pt x="881" y="39"/>
                  <a:pt x="926" y="31"/>
                </a:cubicBezTo>
                <a:cubicBezTo>
                  <a:pt x="966" y="24"/>
                  <a:pt x="994" y="23"/>
                  <a:pt x="1027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051225" y="4365625"/>
            <a:ext cx="177800" cy="114300"/>
          </a:xfrm>
          <a:custGeom>
            <a:avLst/>
            <a:gdLst>
              <a:gd name="T0" fmla="*/ 68263 w 112"/>
              <a:gd name="T1" fmla="*/ 0 h 72"/>
              <a:gd name="T2" fmla="*/ 0 w 112"/>
              <a:gd name="T3" fmla="*/ 114300 h 72"/>
              <a:gd name="T4" fmla="*/ 109538 w 112"/>
              <a:gd name="T5" fmla="*/ 114300 h 72"/>
              <a:gd name="T6" fmla="*/ 177800 w 112"/>
              <a:gd name="T7" fmla="*/ 0 h 72"/>
              <a:gd name="T8" fmla="*/ 68263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41712" y="3995738"/>
            <a:ext cx="82550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52812" y="4102100"/>
            <a:ext cx="112713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52812" y="4102100"/>
            <a:ext cx="112713" cy="3746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051225" y="3990975"/>
            <a:ext cx="177800" cy="114300"/>
          </a:xfrm>
          <a:custGeom>
            <a:avLst/>
            <a:gdLst>
              <a:gd name="T0" fmla="*/ 68263 w 112"/>
              <a:gd name="T1" fmla="*/ 0 h 72"/>
              <a:gd name="T2" fmla="*/ 0 w 112"/>
              <a:gd name="T3" fmla="*/ 114300 h 72"/>
              <a:gd name="T4" fmla="*/ 109538 w 112"/>
              <a:gd name="T5" fmla="*/ 114300 h 72"/>
              <a:gd name="T6" fmla="*/ 177800 w 112"/>
              <a:gd name="T7" fmla="*/ 0 h 72"/>
              <a:gd name="T8" fmla="*/ 68263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3051225" y="3990975"/>
            <a:ext cx="177800" cy="114300"/>
          </a:xfrm>
          <a:custGeom>
            <a:avLst/>
            <a:gdLst>
              <a:gd name="T0" fmla="*/ 68263 w 112"/>
              <a:gd name="T1" fmla="*/ 0 h 72"/>
              <a:gd name="T2" fmla="*/ 0 w 112"/>
              <a:gd name="T3" fmla="*/ 114300 h 72"/>
              <a:gd name="T4" fmla="*/ 109538 w 112"/>
              <a:gd name="T5" fmla="*/ 114300 h 72"/>
              <a:gd name="T6" fmla="*/ 177800 w 112"/>
              <a:gd name="T7" fmla="*/ 0 h 72"/>
              <a:gd name="T8" fmla="*/ 68263 w 11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72"/>
              <a:gd name="T17" fmla="*/ 112 w 11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72">
                <a:moveTo>
                  <a:pt x="43" y="0"/>
                </a:moveTo>
                <a:lnTo>
                  <a:pt x="0" y="72"/>
                </a:lnTo>
                <a:lnTo>
                  <a:pt x="69" y="72"/>
                </a:lnTo>
                <a:lnTo>
                  <a:pt x="112" y="0"/>
                </a:lnTo>
                <a:lnTo>
                  <a:pt x="4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229025" y="4000500"/>
            <a:ext cx="1587" cy="365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3165525" y="4365625"/>
            <a:ext cx="63500" cy="1111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068687" y="4151313"/>
            <a:ext cx="73025" cy="2143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068687" y="4151313"/>
            <a:ext cx="73025" cy="214312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079800" y="4216400"/>
            <a:ext cx="55562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1933625" y="3997325"/>
            <a:ext cx="395287" cy="330200"/>
          </a:xfrm>
          <a:custGeom>
            <a:avLst/>
            <a:gdLst>
              <a:gd name="T0" fmla="*/ 111125 w 249"/>
              <a:gd name="T1" fmla="*/ 22225 h 208"/>
              <a:gd name="T2" fmla="*/ 111125 w 249"/>
              <a:gd name="T3" fmla="*/ 22225 h 208"/>
              <a:gd name="T4" fmla="*/ 115887 w 249"/>
              <a:gd name="T5" fmla="*/ 22225 h 208"/>
              <a:gd name="T6" fmla="*/ 119062 w 249"/>
              <a:gd name="T7" fmla="*/ 20638 h 208"/>
              <a:gd name="T8" fmla="*/ 125412 w 249"/>
              <a:gd name="T9" fmla="*/ 19050 h 208"/>
              <a:gd name="T10" fmla="*/ 131762 w 249"/>
              <a:gd name="T11" fmla="*/ 15875 h 208"/>
              <a:gd name="T12" fmla="*/ 139700 w 249"/>
              <a:gd name="T13" fmla="*/ 14288 h 208"/>
              <a:gd name="T14" fmla="*/ 150812 w 249"/>
              <a:gd name="T15" fmla="*/ 12700 h 208"/>
              <a:gd name="T16" fmla="*/ 163512 w 249"/>
              <a:gd name="T17" fmla="*/ 9525 h 208"/>
              <a:gd name="T18" fmla="*/ 176212 w 249"/>
              <a:gd name="T19" fmla="*/ 7938 h 208"/>
              <a:gd name="T20" fmla="*/ 192087 w 249"/>
              <a:gd name="T21" fmla="*/ 4763 h 208"/>
              <a:gd name="T22" fmla="*/ 209550 w 249"/>
              <a:gd name="T23" fmla="*/ 3175 h 208"/>
              <a:gd name="T24" fmla="*/ 228600 w 249"/>
              <a:gd name="T25" fmla="*/ 1588 h 208"/>
              <a:gd name="T26" fmla="*/ 249237 w 249"/>
              <a:gd name="T27" fmla="*/ 0 h 208"/>
              <a:gd name="T28" fmla="*/ 269875 w 249"/>
              <a:gd name="T29" fmla="*/ 0 h 208"/>
              <a:gd name="T30" fmla="*/ 293687 w 249"/>
              <a:gd name="T31" fmla="*/ 0 h 208"/>
              <a:gd name="T32" fmla="*/ 319087 w 249"/>
              <a:gd name="T33" fmla="*/ 0 h 208"/>
              <a:gd name="T34" fmla="*/ 330200 w 249"/>
              <a:gd name="T35" fmla="*/ 44450 h 208"/>
              <a:gd name="T36" fmla="*/ 333375 w 249"/>
              <a:gd name="T37" fmla="*/ 46037 h 208"/>
              <a:gd name="T38" fmla="*/ 342900 w 249"/>
              <a:gd name="T39" fmla="*/ 52388 h 208"/>
              <a:gd name="T40" fmla="*/ 352425 w 249"/>
              <a:gd name="T41" fmla="*/ 63500 h 208"/>
              <a:gd name="T42" fmla="*/ 358775 w 249"/>
              <a:gd name="T43" fmla="*/ 79375 h 208"/>
              <a:gd name="T44" fmla="*/ 381000 w 249"/>
              <a:gd name="T45" fmla="*/ 184150 h 208"/>
              <a:gd name="T46" fmla="*/ 392112 w 249"/>
              <a:gd name="T47" fmla="*/ 228600 h 208"/>
              <a:gd name="T48" fmla="*/ 392112 w 249"/>
              <a:gd name="T49" fmla="*/ 231775 h 208"/>
              <a:gd name="T50" fmla="*/ 393700 w 249"/>
              <a:gd name="T51" fmla="*/ 239713 h 208"/>
              <a:gd name="T52" fmla="*/ 393700 w 249"/>
              <a:gd name="T53" fmla="*/ 252413 h 208"/>
              <a:gd name="T54" fmla="*/ 387350 w 249"/>
              <a:gd name="T55" fmla="*/ 268288 h 208"/>
              <a:gd name="T56" fmla="*/ 0 w 249"/>
              <a:gd name="T57" fmla="*/ 257175 h 208"/>
              <a:gd name="T58" fmla="*/ 39687 w 249"/>
              <a:gd name="T59" fmla="*/ 236538 h 208"/>
              <a:gd name="T60" fmla="*/ 39687 w 249"/>
              <a:gd name="T61" fmla="*/ 44450 h 208"/>
              <a:gd name="T62" fmla="*/ 41275 w 249"/>
              <a:gd name="T63" fmla="*/ 42862 h 208"/>
              <a:gd name="T64" fmla="*/ 44450 w 249"/>
              <a:gd name="T65" fmla="*/ 41275 h 208"/>
              <a:gd name="T66" fmla="*/ 50800 w 249"/>
              <a:gd name="T67" fmla="*/ 38100 h 208"/>
              <a:gd name="T68" fmla="*/ 58737 w 249"/>
              <a:gd name="T69" fmla="*/ 34925 h 208"/>
              <a:gd name="T70" fmla="*/ 66675 w 249"/>
              <a:gd name="T71" fmla="*/ 34925 h 208"/>
              <a:gd name="T72" fmla="*/ 77787 w 249"/>
              <a:gd name="T73" fmla="*/ 34925 h 208"/>
              <a:gd name="T74" fmla="*/ 92075 w 249"/>
              <a:gd name="T75" fmla="*/ 36513 h 208"/>
              <a:gd name="T76" fmla="*/ 107950 w 249"/>
              <a:gd name="T77" fmla="*/ 42862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8"/>
              <a:gd name="T119" fmla="*/ 249 w 249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8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9" y="12"/>
                </a:lnTo>
                <a:lnTo>
                  <a:pt x="81" y="12"/>
                </a:lnTo>
                <a:lnTo>
                  <a:pt x="83" y="10"/>
                </a:lnTo>
                <a:lnTo>
                  <a:pt x="86" y="9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7" y="6"/>
                </a:lnTo>
                <a:lnTo>
                  <a:pt x="111" y="5"/>
                </a:lnTo>
                <a:lnTo>
                  <a:pt x="116" y="5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5"/>
                </a:lnTo>
                <a:lnTo>
                  <a:pt x="208" y="28"/>
                </a:lnTo>
                <a:lnTo>
                  <a:pt x="210" y="29"/>
                </a:lnTo>
                <a:lnTo>
                  <a:pt x="213" y="31"/>
                </a:lnTo>
                <a:lnTo>
                  <a:pt x="216" y="33"/>
                </a:lnTo>
                <a:lnTo>
                  <a:pt x="220" y="36"/>
                </a:lnTo>
                <a:lnTo>
                  <a:pt x="222" y="40"/>
                </a:lnTo>
                <a:lnTo>
                  <a:pt x="224" y="44"/>
                </a:lnTo>
                <a:lnTo>
                  <a:pt x="226" y="50"/>
                </a:lnTo>
                <a:lnTo>
                  <a:pt x="245" y="68"/>
                </a:lnTo>
                <a:lnTo>
                  <a:pt x="240" y="116"/>
                </a:lnTo>
                <a:lnTo>
                  <a:pt x="208" y="132"/>
                </a:lnTo>
                <a:lnTo>
                  <a:pt x="247" y="144"/>
                </a:lnTo>
                <a:lnTo>
                  <a:pt x="247" y="146"/>
                </a:lnTo>
                <a:lnTo>
                  <a:pt x="248" y="148"/>
                </a:lnTo>
                <a:lnTo>
                  <a:pt x="248" y="151"/>
                </a:lnTo>
                <a:lnTo>
                  <a:pt x="249" y="154"/>
                </a:lnTo>
                <a:lnTo>
                  <a:pt x="248" y="159"/>
                </a:lnTo>
                <a:lnTo>
                  <a:pt x="247" y="163"/>
                </a:lnTo>
                <a:lnTo>
                  <a:pt x="244" y="169"/>
                </a:lnTo>
                <a:lnTo>
                  <a:pt x="144" y="208"/>
                </a:lnTo>
                <a:lnTo>
                  <a:pt x="0" y="162"/>
                </a:lnTo>
                <a:lnTo>
                  <a:pt x="3" y="158"/>
                </a:lnTo>
                <a:lnTo>
                  <a:pt x="25" y="149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6"/>
                </a:lnTo>
                <a:lnTo>
                  <a:pt x="31" y="24"/>
                </a:lnTo>
                <a:lnTo>
                  <a:pt x="32" y="24"/>
                </a:lnTo>
                <a:lnTo>
                  <a:pt x="34" y="23"/>
                </a:lnTo>
                <a:lnTo>
                  <a:pt x="37" y="22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2071737" y="4021138"/>
            <a:ext cx="125413" cy="144462"/>
          </a:xfrm>
          <a:custGeom>
            <a:avLst/>
            <a:gdLst>
              <a:gd name="T0" fmla="*/ 123825 w 79"/>
              <a:gd name="T1" fmla="*/ 6350 h 91"/>
              <a:gd name="T2" fmla="*/ 123825 w 79"/>
              <a:gd name="T3" fmla="*/ 6350 h 91"/>
              <a:gd name="T4" fmla="*/ 122238 w 79"/>
              <a:gd name="T5" fmla="*/ 6350 h 91"/>
              <a:gd name="T6" fmla="*/ 117475 w 79"/>
              <a:gd name="T7" fmla="*/ 3175 h 91"/>
              <a:gd name="T8" fmla="*/ 114300 w 79"/>
              <a:gd name="T9" fmla="*/ 3175 h 91"/>
              <a:gd name="T10" fmla="*/ 109538 w 79"/>
              <a:gd name="T11" fmla="*/ 1587 h 91"/>
              <a:gd name="T12" fmla="*/ 103188 w 79"/>
              <a:gd name="T13" fmla="*/ 1587 h 91"/>
              <a:gd name="T14" fmla="*/ 95250 w 79"/>
              <a:gd name="T15" fmla="*/ 1587 h 91"/>
              <a:gd name="T16" fmla="*/ 88900 w 79"/>
              <a:gd name="T17" fmla="*/ 0 h 91"/>
              <a:gd name="T18" fmla="*/ 79375 w 79"/>
              <a:gd name="T19" fmla="*/ 0 h 91"/>
              <a:gd name="T20" fmla="*/ 69850 w 79"/>
              <a:gd name="T21" fmla="*/ 0 h 91"/>
              <a:gd name="T22" fmla="*/ 60325 w 79"/>
              <a:gd name="T23" fmla="*/ 1587 h 91"/>
              <a:gd name="T24" fmla="*/ 49213 w 79"/>
              <a:gd name="T25" fmla="*/ 3175 h 91"/>
              <a:gd name="T26" fmla="*/ 39688 w 79"/>
              <a:gd name="T27" fmla="*/ 6350 h 91"/>
              <a:gd name="T28" fmla="*/ 28575 w 79"/>
              <a:gd name="T29" fmla="*/ 9525 h 91"/>
              <a:gd name="T30" fmla="*/ 17463 w 79"/>
              <a:gd name="T31" fmla="*/ 12700 h 91"/>
              <a:gd name="T32" fmla="*/ 6350 w 79"/>
              <a:gd name="T33" fmla="*/ 17462 h 91"/>
              <a:gd name="T34" fmla="*/ 6350 w 79"/>
              <a:gd name="T35" fmla="*/ 20637 h 91"/>
              <a:gd name="T36" fmla="*/ 4763 w 79"/>
              <a:gd name="T37" fmla="*/ 28575 h 91"/>
              <a:gd name="T38" fmla="*/ 1588 w 79"/>
              <a:gd name="T39" fmla="*/ 41275 h 91"/>
              <a:gd name="T40" fmla="*/ 0 w 79"/>
              <a:gd name="T41" fmla="*/ 55562 h 91"/>
              <a:gd name="T42" fmla="*/ 0 w 79"/>
              <a:gd name="T43" fmla="*/ 74612 h 91"/>
              <a:gd name="T44" fmla="*/ 0 w 79"/>
              <a:gd name="T45" fmla="*/ 95250 h 91"/>
              <a:gd name="T46" fmla="*/ 3175 w 79"/>
              <a:gd name="T47" fmla="*/ 117475 h 91"/>
              <a:gd name="T48" fmla="*/ 9525 w 79"/>
              <a:gd name="T49" fmla="*/ 141287 h 91"/>
              <a:gd name="T50" fmla="*/ 11113 w 79"/>
              <a:gd name="T51" fmla="*/ 141287 h 91"/>
              <a:gd name="T52" fmla="*/ 12700 w 79"/>
              <a:gd name="T53" fmla="*/ 141287 h 91"/>
              <a:gd name="T54" fmla="*/ 14288 w 79"/>
              <a:gd name="T55" fmla="*/ 139700 h 91"/>
              <a:gd name="T56" fmla="*/ 17463 w 79"/>
              <a:gd name="T57" fmla="*/ 139700 h 91"/>
              <a:gd name="T58" fmla="*/ 23813 w 79"/>
              <a:gd name="T59" fmla="*/ 139700 h 91"/>
              <a:gd name="T60" fmla="*/ 28575 w 79"/>
              <a:gd name="T61" fmla="*/ 139700 h 91"/>
              <a:gd name="T62" fmla="*/ 34925 w 79"/>
              <a:gd name="T63" fmla="*/ 139700 h 91"/>
              <a:gd name="T64" fmla="*/ 42863 w 79"/>
              <a:gd name="T65" fmla="*/ 139700 h 91"/>
              <a:gd name="T66" fmla="*/ 50800 w 79"/>
              <a:gd name="T67" fmla="*/ 138112 h 91"/>
              <a:gd name="T68" fmla="*/ 60325 w 79"/>
              <a:gd name="T69" fmla="*/ 139700 h 91"/>
              <a:gd name="T70" fmla="*/ 69850 w 79"/>
              <a:gd name="T71" fmla="*/ 139700 h 91"/>
              <a:gd name="T72" fmla="*/ 79375 w 79"/>
              <a:gd name="T73" fmla="*/ 139700 h 91"/>
              <a:gd name="T74" fmla="*/ 90488 w 79"/>
              <a:gd name="T75" fmla="*/ 139700 h 91"/>
              <a:gd name="T76" fmla="*/ 101600 w 79"/>
              <a:gd name="T77" fmla="*/ 141287 h 91"/>
              <a:gd name="T78" fmla="*/ 112713 w 79"/>
              <a:gd name="T79" fmla="*/ 142875 h 91"/>
              <a:gd name="T80" fmla="*/ 125413 w 79"/>
              <a:gd name="T81" fmla="*/ 144462 h 91"/>
              <a:gd name="T82" fmla="*/ 125413 w 79"/>
              <a:gd name="T83" fmla="*/ 139700 h 91"/>
              <a:gd name="T84" fmla="*/ 123825 w 79"/>
              <a:gd name="T85" fmla="*/ 128587 h 91"/>
              <a:gd name="T86" fmla="*/ 122238 w 79"/>
              <a:gd name="T87" fmla="*/ 111125 h 91"/>
              <a:gd name="T88" fmla="*/ 120650 w 79"/>
              <a:gd name="T89" fmla="*/ 90487 h 91"/>
              <a:gd name="T90" fmla="*/ 120650 w 79"/>
              <a:gd name="T91" fmla="*/ 68262 h 91"/>
              <a:gd name="T92" fmla="*/ 120650 w 79"/>
              <a:gd name="T93" fmla="*/ 44450 h 91"/>
              <a:gd name="T94" fmla="*/ 122238 w 79"/>
              <a:gd name="T95" fmla="*/ 23812 h 91"/>
              <a:gd name="T96" fmla="*/ 123825 w 79"/>
              <a:gd name="T97" fmla="*/ 6350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4"/>
                </a:moveTo>
                <a:lnTo>
                  <a:pt x="78" y="4"/>
                </a:lnTo>
                <a:lnTo>
                  <a:pt x="77" y="4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1" y="2"/>
                </a:lnTo>
                <a:lnTo>
                  <a:pt x="25" y="4"/>
                </a:lnTo>
                <a:lnTo>
                  <a:pt x="18" y="6"/>
                </a:lnTo>
                <a:lnTo>
                  <a:pt x="11" y="8"/>
                </a:lnTo>
                <a:lnTo>
                  <a:pt x="4" y="11"/>
                </a:lnTo>
                <a:lnTo>
                  <a:pt x="4" y="13"/>
                </a:lnTo>
                <a:lnTo>
                  <a:pt x="3" y="18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60"/>
                </a:lnTo>
                <a:lnTo>
                  <a:pt x="2" y="74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8"/>
                </a:lnTo>
                <a:lnTo>
                  <a:pt x="11" y="88"/>
                </a:lnTo>
                <a:lnTo>
                  <a:pt x="15" y="88"/>
                </a:lnTo>
                <a:lnTo>
                  <a:pt x="18" y="88"/>
                </a:lnTo>
                <a:lnTo>
                  <a:pt x="22" y="88"/>
                </a:lnTo>
                <a:lnTo>
                  <a:pt x="27" y="88"/>
                </a:lnTo>
                <a:lnTo>
                  <a:pt x="32" y="87"/>
                </a:lnTo>
                <a:lnTo>
                  <a:pt x="38" y="88"/>
                </a:lnTo>
                <a:lnTo>
                  <a:pt x="44" y="88"/>
                </a:lnTo>
                <a:lnTo>
                  <a:pt x="50" y="88"/>
                </a:lnTo>
                <a:lnTo>
                  <a:pt x="57" y="88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8"/>
                </a:lnTo>
                <a:lnTo>
                  <a:pt x="78" y="81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8"/>
                </a:lnTo>
                <a:lnTo>
                  <a:pt x="77" y="15"/>
                </a:lnTo>
                <a:lnTo>
                  <a:pt x="78" y="4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2084437" y="4060825"/>
            <a:ext cx="209550" cy="142875"/>
          </a:xfrm>
          <a:custGeom>
            <a:avLst/>
            <a:gdLst>
              <a:gd name="T0" fmla="*/ 1588 w 132"/>
              <a:gd name="T1" fmla="*/ 106363 h 90"/>
              <a:gd name="T2" fmla="*/ 0 w 132"/>
              <a:gd name="T3" fmla="*/ 125413 h 90"/>
              <a:gd name="T4" fmla="*/ 136525 w 132"/>
              <a:gd name="T5" fmla="*/ 142875 h 90"/>
              <a:gd name="T6" fmla="*/ 136525 w 132"/>
              <a:gd name="T7" fmla="*/ 142875 h 90"/>
              <a:gd name="T8" fmla="*/ 141287 w 132"/>
              <a:gd name="T9" fmla="*/ 139700 h 90"/>
              <a:gd name="T10" fmla="*/ 144462 w 132"/>
              <a:gd name="T11" fmla="*/ 138113 h 90"/>
              <a:gd name="T12" fmla="*/ 149225 w 132"/>
              <a:gd name="T13" fmla="*/ 134938 h 90"/>
              <a:gd name="T14" fmla="*/ 155575 w 132"/>
              <a:gd name="T15" fmla="*/ 131763 h 90"/>
              <a:gd name="T16" fmla="*/ 163512 w 132"/>
              <a:gd name="T17" fmla="*/ 125413 h 90"/>
              <a:gd name="T18" fmla="*/ 169862 w 132"/>
              <a:gd name="T19" fmla="*/ 120650 h 90"/>
              <a:gd name="T20" fmla="*/ 177800 w 132"/>
              <a:gd name="T21" fmla="*/ 112713 h 90"/>
              <a:gd name="T22" fmla="*/ 185737 w 132"/>
              <a:gd name="T23" fmla="*/ 104775 h 90"/>
              <a:gd name="T24" fmla="*/ 192087 w 132"/>
              <a:gd name="T25" fmla="*/ 95250 h 90"/>
              <a:gd name="T26" fmla="*/ 198437 w 132"/>
              <a:gd name="T27" fmla="*/ 87312 h 90"/>
              <a:gd name="T28" fmla="*/ 203200 w 132"/>
              <a:gd name="T29" fmla="*/ 74612 h 90"/>
              <a:gd name="T30" fmla="*/ 207963 w 132"/>
              <a:gd name="T31" fmla="*/ 61913 h 90"/>
              <a:gd name="T32" fmla="*/ 209550 w 132"/>
              <a:gd name="T33" fmla="*/ 49212 h 90"/>
              <a:gd name="T34" fmla="*/ 209550 w 132"/>
              <a:gd name="T35" fmla="*/ 36512 h 90"/>
              <a:gd name="T36" fmla="*/ 204788 w 132"/>
              <a:gd name="T37" fmla="*/ 22225 h 90"/>
              <a:gd name="T38" fmla="*/ 204788 w 132"/>
              <a:gd name="T39" fmla="*/ 19050 h 90"/>
              <a:gd name="T40" fmla="*/ 203200 w 132"/>
              <a:gd name="T41" fmla="*/ 17463 h 90"/>
              <a:gd name="T42" fmla="*/ 201612 w 132"/>
              <a:gd name="T43" fmla="*/ 14288 h 90"/>
              <a:gd name="T44" fmla="*/ 200025 w 132"/>
              <a:gd name="T45" fmla="*/ 11112 h 90"/>
              <a:gd name="T46" fmla="*/ 196850 w 132"/>
              <a:gd name="T47" fmla="*/ 6350 h 90"/>
              <a:gd name="T48" fmla="*/ 190500 w 132"/>
              <a:gd name="T49" fmla="*/ 3175 h 90"/>
              <a:gd name="T50" fmla="*/ 185737 w 132"/>
              <a:gd name="T51" fmla="*/ 1588 h 90"/>
              <a:gd name="T52" fmla="*/ 179387 w 132"/>
              <a:gd name="T53" fmla="*/ 0 h 90"/>
              <a:gd name="T54" fmla="*/ 179387 w 132"/>
              <a:gd name="T55" fmla="*/ 3175 h 90"/>
              <a:gd name="T56" fmla="*/ 180975 w 132"/>
              <a:gd name="T57" fmla="*/ 7938 h 90"/>
              <a:gd name="T58" fmla="*/ 185737 w 132"/>
              <a:gd name="T59" fmla="*/ 17463 h 90"/>
              <a:gd name="T60" fmla="*/ 187325 w 132"/>
              <a:gd name="T61" fmla="*/ 30163 h 90"/>
              <a:gd name="T62" fmla="*/ 187325 w 132"/>
              <a:gd name="T63" fmla="*/ 46037 h 90"/>
              <a:gd name="T64" fmla="*/ 185737 w 132"/>
              <a:gd name="T65" fmla="*/ 61913 h 90"/>
              <a:gd name="T66" fmla="*/ 180975 w 132"/>
              <a:gd name="T67" fmla="*/ 80962 h 90"/>
              <a:gd name="T68" fmla="*/ 171450 w 132"/>
              <a:gd name="T69" fmla="*/ 101600 h 90"/>
              <a:gd name="T70" fmla="*/ 171450 w 132"/>
              <a:gd name="T71" fmla="*/ 101600 h 90"/>
              <a:gd name="T72" fmla="*/ 171450 w 132"/>
              <a:gd name="T73" fmla="*/ 101600 h 90"/>
              <a:gd name="T74" fmla="*/ 169862 w 132"/>
              <a:gd name="T75" fmla="*/ 103188 h 90"/>
              <a:gd name="T76" fmla="*/ 168275 w 132"/>
              <a:gd name="T77" fmla="*/ 104775 h 90"/>
              <a:gd name="T78" fmla="*/ 166687 w 132"/>
              <a:gd name="T79" fmla="*/ 104775 h 90"/>
              <a:gd name="T80" fmla="*/ 163512 w 132"/>
              <a:gd name="T81" fmla="*/ 106363 h 90"/>
              <a:gd name="T82" fmla="*/ 158750 w 132"/>
              <a:gd name="T83" fmla="*/ 109538 h 90"/>
              <a:gd name="T84" fmla="*/ 155575 w 132"/>
              <a:gd name="T85" fmla="*/ 111125 h 90"/>
              <a:gd name="T86" fmla="*/ 152400 w 132"/>
              <a:gd name="T87" fmla="*/ 112713 h 90"/>
              <a:gd name="T88" fmla="*/ 146050 w 132"/>
              <a:gd name="T89" fmla="*/ 114300 h 90"/>
              <a:gd name="T90" fmla="*/ 142875 w 132"/>
              <a:gd name="T91" fmla="*/ 114300 h 90"/>
              <a:gd name="T92" fmla="*/ 134937 w 132"/>
              <a:gd name="T93" fmla="*/ 115888 h 90"/>
              <a:gd name="T94" fmla="*/ 130175 w 132"/>
              <a:gd name="T95" fmla="*/ 115888 h 90"/>
              <a:gd name="T96" fmla="*/ 123825 w 132"/>
              <a:gd name="T97" fmla="*/ 115888 h 90"/>
              <a:gd name="T98" fmla="*/ 115887 w 132"/>
              <a:gd name="T99" fmla="*/ 114300 h 90"/>
              <a:gd name="T100" fmla="*/ 109537 w 132"/>
              <a:gd name="T101" fmla="*/ 114300 h 90"/>
              <a:gd name="T102" fmla="*/ 109537 w 132"/>
              <a:gd name="T103" fmla="*/ 133350 h 90"/>
              <a:gd name="T104" fmla="*/ 4762 w 132"/>
              <a:gd name="T105" fmla="*/ 122238 h 90"/>
              <a:gd name="T106" fmla="*/ 1588 w 132"/>
              <a:gd name="T107" fmla="*/ 106363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7"/>
                </a:moveTo>
                <a:lnTo>
                  <a:pt x="0" y="79"/>
                </a:lnTo>
                <a:lnTo>
                  <a:pt x="86" y="90"/>
                </a:lnTo>
                <a:lnTo>
                  <a:pt x="89" y="88"/>
                </a:lnTo>
                <a:lnTo>
                  <a:pt x="91" y="87"/>
                </a:lnTo>
                <a:lnTo>
                  <a:pt x="94" y="85"/>
                </a:lnTo>
                <a:lnTo>
                  <a:pt x="98" y="83"/>
                </a:lnTo>
                <a:lnTo>
                  <a:pt x="103" y="79"/>
                </a:lnTo>
                <a:lnTo>
                  <a:pt x="107" y="76"/>
                </a:lnTo>
                <a:lnTo>
                  <a:pt x="112" y="71"/>
                </a:lnTo>
                <a:lnTo>
                  <a:pt x="117" y="66"/>
                </a:lnTo>
                <a:lnTo>
                  <a:pt x="121" y="60"/>
                </a:lnTo>
                <a:lnTo>
                  <a:pt x="125" y="55"/>
                </a:lnTo>
                <a:lnTo>
                  <a:pt x="128" y="47"/>
                </a:lnTo>
                <a:lnTo>
                  <a:pt x="131" y="39"/>
                </a:lnTo>
                <a:lnTo>
                  <a:pt x="132" y="31"/>
                </a:lnTo>
                <a:lnTo>
                  <a:pt x="132" y="23"/>
                </a:lnTo>
                <a:lnTo>
                  <a:pt x="129" y="14"/>
                </a:lnTo>
                <a:lnTo>
                  <a:pt x="129" y="12"/>
                </a:lnTo>
                <a:lnTo>
                  <a:pt x="128" y="11"/>
                </a:lnTo>
                <a:lnTo>
                  <a:pt x="127" y="9"/>
                </a:lnTo>
                <a:lnTo>
                  <a:pt x="126" y="7"/>
                </a:lnTo>
                <a:lnTo>
                  <a:pt x="124" y="4"/>
                </a:lnTo>
                <a:lnTo>
                  <a:pt x="120" y="2"/>
                </a:lnTo>
                <a:lnTo>
                  <a:pt x="117" y="1"/>
                </a:lnTo>
                <a:lnTo>
                  <a:pt x="113" y="0"/>
                </a:lnTo>
                <a:lnTo>
                  <a:pt x="113" y="2"/>
                </a:lnTo>
                <a:lnTo>
                  <a:pt x="114" y="5"/>
                </a:lnTo>
                <a:lnTo>
                  <a:pt x="117" y="11"/>
                </a:lnTo>
                <a:lnTo>
                  <a:pt x="118" y="19"/>
                </a:lnTo>
                <a:lnTo>
                  <a:pt x="118" y="29"/>
                </a:lnTo>
                <a:lnTo>
                  <a:pt x="117" y="39"/>
                </a:lnTo>
                <a:lnTo>
                  <a:pt x="114" y="51"/>
                </a:lnTo>
                <a:lnTo>
                  <a:pt x="108" y="64"/>
                </a:lnTo>
                <a:lnTo>
                  <a:pt x="107" y="65"/>
                </a:lnTo>
                <a:lnTo>
                  <a:pt x="106" y="66"/>
                </a:lnTo>
                <a:lnTo>
                  <a:pt x="105" y="66"/>
                </a:lnTo>
                <a:lnTo>
                  <a:pt x="103" y="67"/>
                </a:lnTo>
                <a:lnTo>
                  <a:pt x="100" y="69"/>
                </a:lnTo>
                <a:lnTo>
                  <a:pt x="98" y="70"/>
                </a:lnTo>
                <a:lnTo>
                  <a:pt x="96" y="71"/>
                </a:lnTo>
                <a:lnTo>
                  <a:pt x="92" y="72"/>
                </a:lnTo>
                <a:lnTo>
                  <a:pt x="90" y="72"/>
                </a:lnTo>
                <a:lnTo>
                  <a:pt x="85" y="73"/>
                </a:lnTo>
                <a:lnTo>
                  <a:pt x="82" y="73"/>
                </a:lnTo>
                <a:lnTo>
                  <a:pt x="78" y="73"/>
                </a:lnTo>
                <a:lnTo>
                  <a:pt x="73" y="72"/>
                </a:lnTo>
                <a:lnTo>
                  <a:pt x="69" y="72"/>
                </a:lnTo>
                <a:lnTo>
                  <a:pt x="69" y="84"/>
                </a:lnTo>
                <a:lnTo>
                  <a:pt x="3" y="77"/>
                </a:lnTo>
                <a:lnTo>
                  <a:pt x="1" y="6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2059037" y="4200525"/>
            <a:ext cx="152400" cy="50800"/>
          </a:xfrm>
          <a:custGeom>
            <a:avLst/>
            <a:gdLst>
              <a:gd name="T0" fmla="*/ 152400 w 96"/>
              <a:gd name="T1" fmla="*/ 19050 h 32"/>
              <a:gd name="T2" fmla="*/ 1588 w 96"/>
              <a:gd name="T3" fmla="*/ 0 h 32"/>
              <a:gd name="T4" fmla="*/ 0 w 96"/>
              <a:gd name="T5" fmla="*/ 19050 h 32"/>
              <a:gd name="T6" fmla="*/ 147638 w 96"/>
              <a:gd name="T7" fmla="*/ 50800 h 32"/>
              <a:gd name="T8" fmla="*/ 152400 w 96"/>
              <a:gd name="T9" fmla="*/ 1905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2"/>
              <a:gd name="T17" fmla="*/ 96 w 9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2">
                <a:moveTo>
                  <a:pt x="96" y="12"/>
                </a:moveTo>
                <a:lnTo>
                  <a:pt x="1" y="0"/>
                </a:lnTo>
                <a:lnTo>
                  <a:pt x="0" y="12"/>
                </a:lnTo>
                <a:lnTo>
                  <a:pt x="93" y="32"/>
                </a:lnTo>
                <a:lnTo>
                  <a:pt x="9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133650" y="4217988"/>
            <a:ext cx="66675" cy="22225"/>
          </a:xfrm>
          <a:custGeom>
            <a:avLst/>
            <a:gdLst>
              <a:gd name="T0" fmla="*/ 66675 w 42"/>
              <a:gd name="T1" fmla="*/ 9525 h 14"/>
              <a:gd name="T2" fmla="*/ 3175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066975" y="4206875"/>
            <a:ext cx="44450" cy="15875"/>
          </a:xfrm>
          <a:custGeom>
            <a:avLst/>
            <a:gdLst>
              <a:gd name="T0" fmla="*/ 44450 w 28"/>
              <a:gd name="T1" fmla="*/ 7938 h 10"/>
              <a:gd name="T2" fmla="*/ 0 w 28"/>
              <a:gd name="T3" fmla="*/ 0 h 10"/>
              <a:gd name="T4" fmla="*/ 0 w 28"/>
              <a:gd name="T5" fmla="*/ 7938 h 10"/>
              <a:gd name="T6" fmla="*/ 42863 w 28"/>
              <a:gd name="T7" fmla="*/ 15875 h 10"/>
              <a:gd name="T8" fmla="*/ 44450 w 28"/>
              <a:gd name="T9" fmla="*/ 7938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5"/>
                </a:moveTo>
                <a:lnTo>
                  <a:pt x="0" y="0"/>
                </a:lnTo>
                <a:lnTo>
                  <a:pt x="0" y="5"/>
                </a:lnTo>
                <a:lnTo>
                  <a:pt x="27" y="10"/>
                </a:lnTo>
                <a:lnTo>
                  <a:pt x="28" y="5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959025" y="4221163"/>
            <a:ext cx="257175" cy="87312"/>
          </a:xfrm>
          <a:custGeom>
            <a:avLst/>
            <a:gdLst>
              <a:gd name="T0" fmla="*/ 0 w 162"/>
              <a:gd name="T1" fmla="*/ 26987 h 55"/>
              <a:gd name="T2" fmla="*/ 0 w 162"/>
              <a:gd name="T3" fmla="*/ 26987 h 55"/>
              <a:gd name="T4" fmla="*/ 1588 w 162"/>
              <a:gd name="T5" fmla="*/ 26987 h 55"/>
              <a:gd name="T6" fmla="*/ 3175 w 162"/>
              <a:gd name="T7" fmla="*/ 26987 h 55"/>
              <a:gd name="T8" fmla="*/ 6350 w 162"/>
              <a:gd name="T9" fmla="*/ 23812 h 55"/>
              <a:gd name="T10" fmla="*/ 11112 w 162"/>
              <a:gd name="T11" fmla="*/ 23812 h 55"/>
              <a:gd name="T12" fmla="*/ 15875 w 162"/>
              <a:gd name="T13" fmla="*/ 23812 h 55"/>
              <a:gd name="T14" fmla="*/ 22225 w 162"/>
              <a:gd name="T15" fmla="*/ 22225 h 55"/>
              <a:gd name="T16" fmla="*/ 26988 w 162"/>
              <a:gd name="T17" fmla="*/ 20637 h 55"/>
              <a:gd name="T18" fmla="*/ 33337 w 162"/>
              <a:gd name="T19" fmla="*/ 19050 h 55"/>
              <a:gd name="T20" fmla="*/ 38100 w 162"/>
              <a:gd name="T21" fmla="*/ 17462 h 55"/>
              <a:gd name="T22" fmla="*/ 44450 w 162"/>
              <a:gd name="T23" fmla="*/ 15875 h 55"/>
              <a:gd name="T24" fmla="*/ 49212 w 162"/>
              <a:gd name="T25" fmla="*/ 12700 h 55"/>
              <a:gd name="T26" fmla="*/ 55563 w 162"/>
              <a:gd name="T27" fmla="*/ 9525 h 55"/>
              <a:gd name="T28" fmla="*/ 58738 w 162"/>
              <a:gd name="T29" fmla="*/ 7937 h 55"/>
              <a:gd name="T30" fmla="*/ 63500 w 162"/>
              <a:gd name="T31" fmla="*/ 4762 h 55"/>
              <a:gd name="T32" fmla="*/ 68262 w 162"/>
              <a:gd name="T33" fmla="*/ 0 h 55"/>
              <a:gd name="T34" fmla="*/ 257175 w 162"/>
              <a:gd name="T35" fmla="*/ 44450 h 55"/>
              <a:gd name="T36" fmla="*/ 257175 w 162"/>
              <a:gd name="T37" fmla="*/ 44450 h 55"/>
              <a:gd name="T38" fmla="*/ 255588 w 162"/>
              <a:gd name="T39" fmla="*/ 46037 h 55"/>
              <a:gd name="T40" fmla="*/ 252413 w 162"/>
              <a:gd name="T41" fmla="*/ 49212 h 55"/>
              <a:gd name="T42" fmla="*/ 250825 w 162"/>
              <a:gd name="T43" fmla="*/ 50800 h 55"/>
              <a:gd name="T44" fmla="*/ 249238 w 162"/>
              <a:gd name="T45" fmla="*/ 52387 h 55"/>
              <a:gd name="T46" fmla="*/ 246063 w 162"/>
              <a:gd name="T47" fmla="*/ 55562 h 55"/>
              <a:gd name="T48" fmla="*/ 241300 w 162"/>
              <a:gd name="T49" fmla="*/ 57150 h 55"/>
              <a:gd name="T50" fmla="*/ 238125 w 162"/>
              <a:gd name="T51" fmla="*/ 61912 h 55"/>
              <a:gd name="T52" fmla="*/ 233363 w 162"/>
              <a:gd name="T53" fmla="*/ 65087 h 55"/>
              <a:gd name="T54" fmla="*/ 228600 w 162"/>
              <a:gd name="T55" fmla="*/ 68262 h 55"/>
              <a:gd name="T56" fmla="*/ 223838 w 162"/>
              <a:gd name="T57" fmla="*/ 73025 h 55"/>
              <a:gd name="T58" fmla="*/ 217488 w 162"/>
              <a:gd name="T59" fmla="*/ 76200 h 55"/>
              <a:gd name="T60" fmla="*/ 214313 w 162"/>
              <a:gd name="T61" fmla="*/ 79375 h 55"/>
              <a:gd name="T62" fmla="*/ 207963 w 162"/>
              <a:gd name="T63" fmla="*/ 82550 h 55"/>
              <a:gd name="T64" fmla="*/ 203200 w 162"/>
              <a:gd name="T65" fmla="*/ 84137 h 55"/>
              <a:gd name="T66" fmla="*/ 200025 w 162"/>
              <a:gd name="T67" fmla="*/ 87312 h 55"/>
              <a:gd name="T68" fmla="*/ 0 w 162"/>
              <a:gd name="T69" fmla="*/ 26987 h 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5"/>
              <a:gd name="T107" fmla="*/ 162 w 162"/>
              <a:gd name="T108" fmla="*/ 55 h 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5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4" y="15"/>
                </a:lnTo>
                <a:lnTo>
                  <a:pt x="7" y="15"/>
                </a:lnTo>
                <a:lnTo>
                  <a:pt x="10" y="15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10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0"/>
                </a:lnTo>
                <a:lnTo>
                  <a:pt x="162" y="28"/>
                </a:lnTo>
                <a:lnTo>
                  <a:pt x="161" y="29"/>
                </a:lnTo>
                <a:lnTo>
                  <a:pt x="159" y="31"/>
                </a:lnTo>
                <a:lnTo>
                  <a:pt x="158" y="32"/>
                </a:lnTo>
                <a:lnTo>
                  <a:pt x="157" y="33"/>
                </a:lnTo>
                <a:lnTo>
                  <a:pt x="155" y="35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50"/>
                </a:lnTo>
                <a:lnTo>
                  <a:pt x="131" y="52"/>
                </a:lnTo>
                <a:lnTo>
                  <a:pt x="128" y="53"/>
                </a:lnTo>
                <a:lnTo>
                  <a:pt x="126" y="55"/>
                </a:lnTo>
                <a:lnTo>
                  <a:pt x="0" y="1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2216200" y="4211638"/>
            <a:ext cx="90487" cy="41275"/>
          </a:xfrm>
          <a:custGeom>
            <a:avLst/>
            <a:gdLst>
              <a:gd name="T0" fmla="*/ 9525 w 57"/>
              <a:gd name="T1" fmla="*/ 41275 h 26"/>
              <a:gd name="T2" fmla="*/ 90487 w 57"/>
              <a:gd name="T3" fmla="*/ 17463 h 26"/>
              <a:gd name="T4" fmla="*/ 39687 w 57"/>
              <a:gd name="T5" fmla="*/ 0 h 26"/>
              <a:gd name="T6" fmla="*/ 0 w 57"/>
              <a:gd name="T7" fmla="*/ 6350 h 26"/>
              <a:gd name="T8" fmla="*/ 0 w 57"/>
              <a:gd name="T9" fmla="*/ 39688 h 26"/>
              <a:gd name="T10" fmla="*/ 9525 w 57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1976487" y="4038600"/>
            <a:ext cx="50800" cy="193675"/>
          </a:xfrm>
          <a:custGeom>
            <a:avLst/>
            <a:gdLst>
              <a:gd name="T0" fmla="*/ 50800 w 32"/>
              <a:gd name="T1" fmla="*/ 3175 h 122"/>
              <a:gd name="T2" fmla="*/ 50800 w 32"/>
              <a:gd name="T3" fmla="*/ 3175 h 122"/>
              <a:gd name="T4" fmla="*/ 49212 w 32"/>
              <a:gd name="T5" fmla="*/ 3175 h 122"/>
              <a:gd name="T6" fmla="*/ 49212 w 32"/>
              <a:gd name="T7" fmla="*/ 3175 h 122"/>
              <a:gd name="T8" fmla="*/ 46037 w 32"/>
              <a:gd name="T9" fmla="*/ 1588 h 122"/>
              <a:gd name="T10" fmla="*/ 42862 w 32"/>
              <a:gd name="T11" fmla="*/ 1588 h 122"/>
              <a:gd name="T12" fmla="*/ 41275 w 32"/>
              <a:gd name="T13" fmla="*/ 1588 h 122"/>
              <a:gd name="T14" fmla="*/ 38100 w 32"/>
              <a:gd name="T15" fmla="*/ 0 h 122"/>
              <a:gd name="T16" fmla="*/ 34925 w 32"/>
              <a:gd name="T17" fmla="*/ 0 h 122"/>
              <a:gd name="T18" fmla="*/ 31750 w 32"/>
              <a:gd name="T19" fmla="*/ 0 h 122"/>
              <a:gd name="T20" fmla="*/ 28575 w 32"/>
              <a:gd name="T21" fmla="*/ 0 h 122"/>
              <a:gd name="T22" fmla="*/ 22225 w 32"/>
              <a:gd name="T23" fmla="*/ 0 h 122"/>
              <a:gd name="T24" fmla="*/ 19050 w 32"/>
              <a:gd name="T25" fmla="*/ 0 h 122"/>
              <a:gd name="T26" fmla="*/ 15875 w 32"/>
              <a:gd name="T27" fmla="*/ 1588 h 122"/>
              <a:gd name="T28" fmla="*/ 9525 w 32"/>
              <a:gd name="T29" fmla="*/ 3175 h 122"/>
              <a:gd name="T30" fmla="*/ 6350 w 32"/>
              <a:gd name="T31" fmla="*/ 4763 h 122"/>
              <a:gd name="T32" fmla="*/ 0 w 32"/>
              <a:gd name="T33" fmla="*/ 7938 h 122"/>
              <a:gd name="T34" fmla="*/ 0 w 32"/>
              <a:gd name="T35" fmla="*/ 193675 h 122"/>
              <a:gd name="T36" fmla="*/ 1588 w 32"/>
              <a:gd name="T37" fmla="*/ 193675 h 122"/>
              <a:gd name="T38" fmla="*/ 1588 w 32"/>
              <a:gd name="T39" fmla="*/ 193675 h 122"/>
              <a:gd name="T40" fmla="*/ 4762 w 32"/>
              <a:gd name="T41" fmla="*/ 193675 h 122"/>
              <a:gd name="T42" fmla="*/ 6350 w 32"/>
              <a:gd name="T43" fmla="*/ 193675 h 122"/>
              <a:gd name="T44" fmla="*/ 7937 w 32"/>
              <a:gd name="T45" fmla="*/ 193675 h 122"/>
              <a:gd name="T46" fmla="*/ 11112 w 32"/>
              <a:gd name="T47" fmla="*/ 192088 h 122"/>
              <a:gd name="T48" fmla="*/ 12700 w 32"/>
              <a:gd name="T49" fmla="*/ 192088 h 122"/>
              <a:gd name="T50" fmla="*/ 17462 w 32"/>
              <a:gd name="T51" fmla="*/ 192088 h 122"/>
              <a:gd name="T52" fmla="*/ 20637 w 32"/>
              <a:gd name="T53" fmla="*/ 190500 h 122"/>
              <a:gd name="T54" fmla="*/ 23812 w 32"/>
              <a:gd name="T55" fmla="*/ 188913 h 122"/>
              <a:gd name="T56" fmla="*/ 28575 w 32"/>
              <a:gd name="T57" fmla="*/ 188913 h 122"/>
              <a:gd name="T58" fmla="*/ 33337 w 32"/>
              <a:gd name="T59" fmla="*/ 187325 h 122"/>
              <a:gd name="T60" fmla="*/ 38100 w 32"/>
              <a:gd name="T61" fmla="*/ 182563 h 122"/>
              <a:gd name="T62" fmla="*/ 41275 w 32"/>
              <a:gd name="T63" fmla="*/ 180975 h 122"/>
              <a:gd name="T64" fmla="*/ 46037 w 32"/>
              <a:gd name="T65" fmla="*/ 179388 h 122"/>
              <a:gd name="T66" fmla="*/ 50800 w 32"/>
              <a:gd name="T67" fmla="*/ 176213 h 122"/>
              <a:gd name="T68" fmla="*/ 50800 w 32"/>
              <a:gd name="T69" fmla="*/ 3175 h 1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2"/>
              <a:gd name="T107" fmla="*/ 32 w 32"/>
              <a:gd name="T108" fmla="*/ 122 h 1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2">
                <a:moveTo>
                  <a:pt x="32" y="2"/>
                </a:move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6" y="2"/>
                </a:lnTo>
                <a:lnTo>
                  <a:pt x="4" y="3"/>
                </a:lnTo>
                <a:lnTo>
                  <a:pt x="0" y="5"/>
                </a:lnTo>
                <a:lnTo>
                  <a:pt x="0" y="122"/>
                </a:lnTo>
                <a:lnTo>
                  <a:pt x="1" y="122"/>
                </a:lnTo>
                <a:lnTo>
                  <a:pt x="3" y="122"/>
                </a:lnTo>
                <a:lnTo>
                  <a:pt x="4" y="122"/>
                </a:lnTo>
                <a:lnTo>
                  <a:pt x="5" y="122"/>
                </a:lnTo>
                <a:lnTo>
                  <a:pt x="7" y="121"/>
                </a:lnTo>
                <a:lnTo>
                  <a:pt x="8" y="121"/>
                </a:lnTo>
                <a:lnTo>
                  <a:pt x="11" y="121"/>
                </a:lnTo>
                <a:lnTo>
                  <a:pt x="13" y="120"/>
                </a:lnTo>
                <a:lnTo>
                  <a:pt x="15" y="119"/>
                </a:lnTo>
                <a:lnTo>
                  <a:pt x="18" y="119"/>
                </a:lnTo>
                <a:lnTo>
                  <a:pt x="21" y="118"/>
                </a:lnTo>
                <a:lnTo>
                  <a:pt x="24" y="115"/>
                </a:lnTo>
                <a:lnTo>
                  <a:pt x="26" y="114"/>
                </a:lnTo>
                <a:lnTo>
                  <a:pt x="29" y="113"/>
                </a:lnTo>
                <a:lnTo>
                  <a:pt x="32" y="111"/>
                </a:lnTo>
                <a:lnTo>
                  <a:pt x="32" y="2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1978075" y="4040188"/>
            <a:ext cx="42862" cy="165100"/>
          </a:xfrm>
          <a:custGeom>
            <a:avLst/>
            <a:gdLst>
              <a:gd name="T0" fmla="*/ 42862 w 27"/>
              <a:gd name="T1" fmla="*/ 3175 h 104"/>
              <a:gd name="T2" fmla="*/ 42862 w 27"/>
              <a:gd name="T3" fmla="*/ 3175 h 104"/>
              <a:gd name="T4" fmla="*/ 41275 w 27"/>
              <a:gd name="T5" fmla="*/ 3175 h 104"/>
              <a:gd name="T6" fmla="*/ 41275 w 27"/>
              <a:gd name="T7" fmla="*/ 1588 h 104"/>
              <a:gd name="T8" fmla="*/ 39687 w 27"/>
              <a:gd name="T9" fmla="*/ 1588 h 104"/>
              <a:gd name="T10" fmla="*/ 38100 w 27"/>
              <a:gd name="T11" fmla="*/ 1588 h 104"/>
              <a:gd name="T12" fmla="*/ 36512 w 27"/>
              <a:gd name="T13" fmla="*/ 0 h 104"/>
              <a:gd name="T14" fmla="*/ 31750 w 27"/>
              <a:gd name="T15" fmla="*/ 0 h 104"/>
              <a:gd name="T16" fmla="*/ 30162 w 27"/>
              <a:gd name="T17" fmla="*/ 0 h 104"/>
              <a:gd name="T18" fmla="*/ 26987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5875 w 27"/>
              <a:gd name="T25" fmla="*/ 0 h 104"/>
              <a:gd name="T26" fmla="*/ 14287 w 27"/>
              <a:gd name="T27" fmla="*/ 1588 h 104"/>
              <a:gd name="T28" fmla="*/ 7937 w 27"/>
              <a:gd name="T29" fmla="*/ 3175 h 104"/>
              <a:gd name="T30" fmla="*/ 4762 w 27"/>
              <a:gd name="T31" fmla="*/ 4763 h 104"/>
              <a:gd name="T32" fmla="*/ 0 w 27"/>
              <a:gd name="T33" fmla="*/ 6350 h 104"/>
              <a:gd name="T34" fmla="*/ 0 w 27"/>
              <a:gd name="T35" fmla="*/ 165100 h 104"/>
              <a:gd name="T36" fmla="*/ 0 w 27"/>
              <a:gd name="T37" fmla="*/ 165100 h 104"/>
              <a:gd name="T38" fmla="*/ 3175 w 27"/>
              <a:gd name="T39" fmla="*/ 165100 h 104"/>
              <a:gd name="T40" fmla="*/ 3175 w 27"/>
              <a:gd name="T41" fmla="*/ 163513 h 104"/>
              <a:gd name="T42" fmla="*/ 4762 w 27"/>
              <a:gd name="T43" fmla="*/ 163513 h 104"/>
              <a:gd name="T44" fmla="*/ 6350 w 27"/>
              <a:gd name="T45" fmla="*/ 163513 h 104"/>
              <a:gd name="T46" fmla="*/ 9525 w 27"/>
              <a:gd name="T47" fmla="*/ 163513 h 104"/>
              <a:gd name="T48" fmla="*/ 11112 w 27"/>
              <a:gd name="T49" fmla="*/ 163513 h 104"/>
              <a:gd name="T50" fmla="*/ 15875 w 27"/>
              <a:gd name="T51" fmla="*/ 160338 h 104"/>
              <a:gd name="T52" fmla="*/ 17462 w 27"/>
              <a:gd name="T53" fmla="*/ 160338 h 104"/>
              <a:gd name="T54" fmla="*/ 20637 w 27"/>
              <a:gd name="T55" fmla="*/ 158750 h 104"/>
              <a:gd name="T56" fmla="*/ 25400 w 27"/>
              <a:gd name="T57" fmla="*/ 157163 h 104"/>
              <a:gd name="T58" fmla="*/ 28575 w 27"/>
              <a:gd name="T59" fmla="*/ 157163 h 104"/>
              <a:gd name="T60" fmla="*/ 31750 w 27"/>
              <a:gd name="T61" fmla="*/ 155575 h 104"/>
              <a:gd name="T62" fmla="*/ 36512 w 27"/>
              <a:gd name="T63" fmla="*/ 153988 h 104"/>
              <a:gd name="T64" fmla="*/ 39687 w 27"/>
              <a:gd name="T65" fmla="*/ 149225 h 104"/>
              <a:gd name="T66" fmla="*/ 42862 w 27"/>
              <a:gd name="T67" fmla="*/ 147638 h 104"/>
              <a:gd name="T68" fmla="*/ 42862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2" y="103"/>
                </a:lnTo>
                <a:lnTo>
                  <a:pt x="3" y="103"/>
                </a:lnTo>
                <a:lnTo>
                  <a:pt x="4" y="103"/>
                </a:lnTo>
                <a:lnTo>
                  <a:pt x="6" y="103"/>
                </a:lnTo>
                <a:lnTo>
                  <a:pt x="7" y="103"/>
                </a:lnTo>
                <a:lnTo>
                  <a:pt x="10" y="101"/>
                </a:lnTo>
                <a:lnTo>
                  <a:pt x="11" y="101"/>
                </a:lnTo>
                <a:lnTo>
                  <a:pt x="13" y="100"/>
                </a:lnTo>
                <a:lnTo>
                  <a:pt x="16" y="99"/>
                </a:lnTo>
                <a:lnTo>
                  <a:pt x="18" y="99"/>
                </a:lnTo>
                <a:lnTo>
                  <a:pt x="20" y="98"/>
                </a:lnTo>
                <a:lnTo>
                  <a:pt x="23" y="97"/>
                </a:lnTo>
                <a:lnTo>
                  <a:pt x="25" y="94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1981250" y="4041775"/>
            <a:ext cx="34925" cy="133350"/>
          </a:xfrm>
          <a:custGeom>
            <a:avLst/>
            <a:gdLst>
              <a:gd name="T0" fmla="*/ 34925 w 22"/>
              <a:gd name="T1" fmla="*/ 1588 h 84"/>
              <a:gd name="T2" fmla="*/ 34925 w 22"/>
              <a:gd name="T3" fmla="*/ 1588 h 84"/>
              <a:gd name="T4" fmla="*/ 33338 w 22"/>
              <a:gd name="T5" fmla="*/ 1588 h 84"/>
              <a:gd name="T6" fmla="*/ 33338 w 22"/>
              <a:gd name="T7" fmla="*/ 1588 h 84"/>
              <a:gd name="T8" fmla="*/ 30163 w 22"/>
              <a:gd name="T9" fmla="*/ 1588 h 84"/>
              <a:gd name="T10" fmla="*/ 28575 w 22"/>
              <a:gd name="T11" fmla="*/ 0 h 84"/>
              <a:gd name="T12" fmla="*/ 26988 w 22"/>
              <a:gd name="T13" fmla="*/ 0 h 84"/>
              <a:gd name="T14" fmla="*/ 25400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7463 w 22"/>
              <a:gd name="T21" fmla="*/ 0 h 84"/>
              <a:gd name="T22" fmla="*/ 14288 w 22"/>
              <a:gd name="T23" fmla="*/ 0 h 84"/>
              <a:gd name="T24" fmla="*/ 12700 w 22"/>
              <a:gd name="T25" fmla="*/ 0 h 84"/>
              <a:gd name="T26" fmla="*/ 7938 w 22"/>
              <a:gd name="T27" fmla="*/ 0 h 84"/>
              <a:gd name="T28" fmla="*/ 4762 w 22"/>
              <a:gd name="T29" fmla="*/ 1588 h 84"/>
              <a:gd name="T30" fmla="*/ 3175 w 22"/>
              <a:gd name="T31" fmla="*/ 3175 h 84"/>
              <a:gd name="T32" fmla="*/ 0 w 22"/>
              <a:gd name="T33" fmla="*/ 4762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3175 w 22"/>
              <a:gd name="T43" fmla="*/ 133350 h 84"/>
              <a:gd name="T44" fmla="*/ 4762 w 22"/>
              <a:gd name="T45" fmla="*/ 133350 h 84"/>
              <a:gd name="T46" fmla="*/ 6350 w 22"/>
              <a:gd name="T47" fmla="*/ 131763 h 84"/>
              <a:gd name="T48" fmla="*/ 7938 w 22"/>
              <a:gd name="T49" fmla="*/ 131763 h 84"/>
              <a:gd name="T50" fmla="*/ 11112 w 22"/>
              <a:gd name="T51" fmla="*/ 131763 h 84"/>
              <a:gd name="T52" fmla="*/ 14288 w 22"/>
              <a:gd name="T53" fmla="*/ 130175 h 84"/>
              <a:gd name="T54" fmla="*/ 15875 w 22"/>
              <a:gd name="T55" fmla="*/ 130175 h 84"/>
              <a:gd name="T56" fmla="*/ 19050 w 22"/>
              <a:gd name="T57" fmla="*/ 128588 h 84"/>
              <a:gd name="T58" fmla="*/ 22225 w 22"/>
              <a:gd name="T59" fmla="*/ 128588 h 84"/>
              <a:gd name="T60" fmla="*/ 25400 w 22"/>
              <a:gd name="T61" fmla="*/ 125413 h 84"/>
              <a:gd name="T62" fmla="*/ 28575 w 22"/>
              <a:gd name="T63" fmla="*/ 123825 h 84"/>
              <a:gd name="T64" fmla="*/ 30163 w 22"/>
              <a:gd name="T65" fmla="*/ 122238 h 84"/>
              <a:gd name="T66" fmla="*/ 34925 w 22"/>
              <a:gd name="T67" fmla="*/ 120650 h 84"/>
              <a:gd name="T68" fmla="*/ 34925 w 22"/>
              <a:gd name="T69" fmla="*/ 1588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1"/>
                </a:moveTo>
                <a:lnTo>
                  <a:pt x="22" y="1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5" y="83"/>
                </a:lnTo>
                <a:lnTo>
                  <a:pt x="7" y="83"/>
                </a:lnTo>
                <a:lnTo>
                  <a:pt x="9" y="82"/>
                </a:lnTo>
                <a:lnTo>
                  <a:pt x="10" y="82"/>
                </a:lnTo>
                <a:lnTo>
                  <a:pt x="12" y="81"/>
                </a:lnTo>
                <a:lnTo>
                  <a:pt x="14" y="81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1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1982837" y="4041775"/>
            <a:ext cx="26988" cy="103188"/>
          </a:xfrm>
          <a:custGeom>
            <a:avLst/>
            <a:gdLst>
              <a:gd name="T0" fmla="*/ 26988 w 17"/>
              <a:gd name="T1" fmla="*/ 3175 h 65"/>
              <a:gd name="T2" fmla="*/ 26988 w 17"/>
              <a:gd name="T3" fmla="*/ 3175 h 65"/>
              <a:gd name="T4" fmla="*/ 25400 w 17"/>
              <a:gd name="T5" fmla="*/ 1588 h 65"/>
              <a:gd name="T6" fmla="*/ 22225 w 17"/>
              <a:gd name="T7" fmla="*/ 1588 h 65"/>
              <a:gd name="T8" fmla="*/ 17463 w 17"/>
              <a:gd name="T9" fmla="*/ 1588 h 65"/>
              <a:gd name="T10" fmla="*/ 14288 w 17"/>
              <a:gd name="T11" fmla="*/ 0 h 65"/>
              <a:gd name="T12" fmla="*/ 9525 w 17"/>
              <a:gd name="T13" fmla="*/ 1588 h 65"/>
              <a:gd name="T14" fmla="*/ 3175 w 17"/>
              <a:gd name="T15" fmla="*/ 3175 h 65"/>
              <a:gd name="T16" fmla="*/ 0 w 17"/>
              <a:gd name="T17" fmla="*/ 4763 h 65"/>
              <a:gd name="T18" fmla="*/ 0 w 17"/>
              <a:gd name="T19" fmla="*/ 103188 h 65"/>
              <a:gd name="T20" fmla="*/ 0 w 17"/>
              <a:gd name="T21" fmla="*/ 103188 h 65"/>
              <a:gd name="T22" fmla="*/ 1588 w 17"/>
              <a:gd name="T23" fmla="*/ 103188 h 65"/>
              <a:gd name="T24" fmla="*/ 4763 w 17"/>
              <a:gd name="T25" fmla="*/ 103188 h 65"/>
              <a:gd name="T26" fmla="*/ 9525 w 17"/>
              <a:gd name="T27" fmla="*/ 101600 h 65"/>
              <a:gd name="T28" fmla="*/ 12700 w 17"/>
              <a:gd name="T29" fmla="*/ 101600 h 65"/>
              <a:gd name="T30" fmla="*/ 17463 w 17"/>
              <a:gd name="T31" fmla="*/ 100013 h 65"/>
              <a:gd name="T32" fmla="*/ 22225 w 17"/>
              <a:gd name="T33" fmla="*/ 96838 h 65"/>
              <a:gd name="T34" fmla="*/ 26988 w 17"/>
              <a:gd name="T35" fmla="*/ 92075 h 65"/>
              <a:gd name="T36" fmla="*/ 26988 w 17"/>
              <a:gd name="T37" fmla="*/ 317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2"/>
                </a:moveTo>
                <a:lnTo>
                  <a:pt x="17" y="2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0" y="3"/>
                </a:lnTo>
                <a:lnTo>
                  <a:pt x="0" y="65"/>
                </a:lnTo>
                <a:lnTo>
                  <a:pt x="1" y="65"/>
                </a:lnTo>
                <a:lnTo>
                  <a:pt x="3" y="65"/>
                </a:lnTo>
                <a:lnTo>
                  <a:pt x="6" y="64"/>
                </a:lnTo>
                <a:lnTo>
                  <a:pt x="8" y="64"/>
                </a:lnTo>
                <a:lnTo>
                  <a:pt x="11" y="63"/>
                </a:lnTo>
                <a:lnTo>
                  <a:pt x="14" y="61"/>
                </a:lnTo>
                <a:lnTo>
                  <a:pt x="17" y="58"/>
                </a:lnTo>
                <a:lnTo>
                  <a:pt x="17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1982837" y="4043363"/>
            <a:ext cx="22225" cy="74612"/>
          </a:xfrm>
          <a:custGeom>
            <a:avLst/>
            <a:gdLst>
              <a:gd name="T0" fmla="*/ 22225 w 14"/>
              <a:gd name="T1" fmla="*/ 1587 h 47"/>
              <a:gd name="T2" fmla="*/ 22225 w 14"/>
              <a:gd name="T3" fmla="*/ 1587 h 47"/>
              <a:gd name="T4" fmla="*/ 20638 w 14"/>
              <a:gd name="T5" fmla="*/ 1587 h 47"/>
              <a:gd name="T6" fmla="*/ 17463 w 14"/>
              <a:gd name="T7" fmla="*/ 1587 h 47"/>
              <a:gd name="T8" fmla="*/ 14288 w 14"/>
              <a:gd name="T9" fmla="*/ 0 h 47"/>
              <a:gd name="T10" fmla="*/ 12700 w 14"/>
              <a:gd name="T11" fmla="*/ 0 h 47"/>
              <a:gd name="T12" fmla="*/ 9525 w 14"/>
              <a:gd name="T13" fmla="*/ 1587 h 47"/>
              <a:gd name="T14" fmla="*/ 3175 w 14"/>
              <a:gd name="T15" fmla="*/ 1587 h 47"/>
              <a:gd name="T16" fmla="*/ 0 w 14"/>
              <a:gd name="T17" fmla="*/ 6350 h 47"/>
              <a:gd name="T18" fmla="*/ 0 w 14"/>
              <a:gd name="T19" fmla="*/ 74612 h 47"/>
              <a:gd name="T20" fmla="*/ 1588 w 14"/>
              <a:gd name="T21" fmla="*/ 74612 h 47"/>
              <a:gd name="T22" fmla="*/ 1588 w 14"/>
              <a:gd name="T23" fmla="*/ 73025 h 47"/>
              <a:gd name="T24" fmla="*/ 4763 w 14"/>
              <a:gd name="T25" fmla="*/ 73025 h 47"/>
              <a:gd name="T26" fmla="*/ 6350 w 14"/>
              <a:gd name="T27" fmla="*/ 73025 h 47"/>
              <a:gd name="T28" fmla="*/ 11113 w 14"/>
              <a:gd name="T29" fmla="*/ 69850 h 47"/>
              <a:gd name="T30" fmla="*/ 14288 w 14"/>
              <a:gd name="T31" fmla="*/ 69850 h 47"/>
              <a:gd name="T32" fmla="*/ 17463 w 14"/>
              <a:gd name="T33" fmla="*/ 68262 h 47"/>
              <a:gd name="T34" fmla="*/ 22225 w 14"/>
              <a:gd name="T35" fmla="*/ 65087 h 47"/>
              <a:gd name="T36" fmla="*/ 22225 w 14"/>
              <a:gd name="T37" fmla="*/ 1587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7"/>
              <a:gd name="T59" fmla="*/ 14 w 14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7">
                <a:moveTo>
                  <a:pt x="14" y="1"/>
                </a:move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2" y="1"/>
                </a:lnTo>
                <a:lnTo>
                  <a:pt x="0" y="4"/>
                </a:lnTo>
                <a:lnTo>
                  <a:pt x="0" y="47"/>
                </a:lnTo>
                <a:lnTo>
                  <a:pt x="1" y="47"/>
                </a:lnTo>
                <a:lnTo>
                  <a:pt x="1" y="46"/>
                </a:lnTo>
                <a:lnTo>
                  <a:pt x="3" y="46"/>
                </a:lnTo>
                <a:lnTo>
                  <a:pt x="4" y="46"/>
                </a:lnTo>
                <a:lnTo>
                  <a:pt x="7" y="44"/>
                </a:lnTo>
                <a:lnTo>
                  <a:pt x="9" y="44"/>
                </a:lnTo>
                <a:lnTo>
                  <a:pt x="11" y="43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1984425" y="4044950"/>
            <a:ext cx="14287" cy="42863"/>
          </a:xfrm>
          <a:custGeom>
            <a:avLst/>
            <a:gdLst>
              <a:gd name="T0" fmla="*/ 14287 w 9"/>
              <a:gd name="T1" fmla="*/ 1588 h 27"/>
              <a:gd name="T2" fmla="*/ 14287 w 9"/>
              <a:gd name="T3" fmla="*/ 1588 h 27"/>
              <a:gd name="T4" fmla="*/ 12700 w 9"/>
              <a:gd name="T5" fmla="*/ 1588 h 27"/>
              <a:gd name="T6" fmla="*/ 11112 w 9"/>
              <a:gd name="T7" fmla="*/ 1588 h 27"/>
              <a:gd name="T8" fmla="*/ 9525 w 9"/>
              <a:gd name="T9" fmla="*/ 0 h 27"/>
              <a:gd name="T10" fmla="*/ 7937 w 9"/>
              <a:gd name="T11" fmla="*/ 0 h 27"/>
              <a:gd name="T12" fmla="*/ 4762 w 9"/>
              <a:gd name="T13" fmla="*/ 0 h 27"/>
              <a:gd name="T14" fmla="*/ 1587 w 9"/>
              <a:gd name="T15" fmla="*/ 1588 h 27"/>
              <a:gd name="T16" fmla="*/ 0 w 9"/>
              <a:gd name="T17" fmla="*/ 4763 h 27"/>
              <a:gd name="T18" fmla="*/ 0 w 9"/>
              <a:gd name="T19" fmla="*/ 42863 h 27"/>
              <a:gd name="T20" fmla="*/ 0 w 9"/>
              <a:gd name="T21" fmla="*/ 42863 h 27"/>
              <a:gd name="T22" fmla="*/ 1587 w 9"/>
              <a:gd name="T23" fmla="*/ 42863 h 27"/>
              <a:gd name="T24" fmla="*/ 3175 w 9"/>
              <a:gd name="T25" fmla="*/ 42863 h 27"/>
              <a:gd name="T26" fmla="*/ 4762 w 9"/>
              <a:gd name="T27" fmla="*/ 42863 h 27"/>
              <a:gd name="T28" fmla="*/ 7937 w 9"/>
              <a:gd name="T29" fmla="*/ 41275 h 27"/>
              <a:gd name="T30" fmla="*/ 9525 w 9"/>
              <a:gd name="T31" fmla="*/ 41275 h 27"/>
              <a:gd name="T32" fmla="*/ 12700 w 9"/>
              <a:gd name="T33" fmla="*/ 39688 h 27"/>
              <a:gd name="T34" fmla="*/ 14287 w 9"/>
              <a:gd name="T35" fmla="*/ 38100 h 27"/>
              <a:gd name="T36" fmla="*/ 14287 w 9"/>
              <a:gd name="T37" fmla="*/ 1588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6" y="26"/>
                </a:lnTo>
                <a:lnTo>
                  <a:pt x="8" y="25"/>
                </a:lnTo>
                <a:lnTo>
                  <a:pt x="9" y="24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2160637" y="4167188"/>
            <a:ext cx="22225" cy="20637"/>
          </a:xfrm>
          <a:custGeom>
            <a:avLst/>
            <a:gdLst>
              <a:gd name="T0" fmla="*/ 11113 w 14"/>
              <a:gd name="T1" fmla="*/ 20637 h 13"/>
              <a:gd name="T2" fmla="*/ 12700 w 14"/>
              <a:gd name="T3" fmla="*/ 20637 h 13"/>
              <a:gd name="T4" fmla="*/ 14288 w 14"/>
              <a:gd name="T5" fmla="*/ 20637 h 13"/>
              <a:gd name="T6" fmla="*/ 15875 w 14"/>
              <a:gd name="T7" fmla="*/ 19050 h 13"/>
              <a:gd name="T8" fmla="*/ 17463 w 14"/>
              <a:gd name="T9" fmla="*/ 17462 h 13"/>
              <a:gd name="T10" fmla="*/ 20638 w 14"/>
              <a:gd name="T11" fmla="*/ 17462 h 13"/>
              <a:gd name="T12" fmla="*/ 20638 w 14"/>
              <a:gd name="T13" fmla="*/ 15875 h 13"/>
              <a:gd name="T14" fmla="*/ 22225 w 14"/>
              <a:gd name="T15" fmla="*/ 11112 h 13"/>
              <a:gd name="T16" fmla="*/ 22225 w 14"/>
              <a:gd name="T17" fmla="*/ 9525 h 13"/>
              <a:gd name="T18" fmla="*/ 22225 w 14"/>
              <a:gd name="T19" fmla="*/ 7937 h 13"/>
              <a:gd name="T20" fmla="*/ 20638 w 14"/>
              <a:gd name="T21" fmla="*/ 6350 h 13"/>
              <a:gd name="T22" fmla="*/ 20638 w 14"/>
              <a:gd name="T23" fmla="*/ 4762 h 13"/>
              <a:gd name="T24" fmla="*/ 17463 w 14"/>
              <a:gd name="T25" fmla="*/ 3175 h 13"/>
              <a:gd name="T26" fmla="*/ 15875 w 14"/>
              <a:gd name="T27" fmla="*/ 0 h 13"/>
              <a:gd name="T28" fmla="*/ 14288 w 14"/>
              <a:gd name="T29" fmla="*/ 0 h 13"/>
              <a:gd name="T30" fmla="*/ 12700 w 14"/>
              <a:gd name="T31" fmla="*/ 0 h 13"/>
              <a:gd name="T32" fmla="*/ 11113 w 14"/>
              <a:gd name="T33" fmla="*/ 0 h 13"/>
              <a:gd name="T34" fmla="*/ 9525 w 14"/>
              <a:gd name="T35" fmla="*/ 0 h 13"/>
              <a:gd name="T36" fmla="*/ 6350 w 14"/>
              <a:gd name="T37" fmla="*/ 0 h 13"/>
              <a:gd name="T38" fmla="*/ 4763 w 14"/>
              <a:gd name="T39" fmla="*/ 0 h 13"/>
              <a:gd name="T40" fmla="*/ 3175 w 14"/>
              <a:gd name="T41" fmla="*/ 3175 h 13"/>
              <a:gd name="T42" fmla="*/ 1588 w 14"/>
              <a:gd name="T43" fmla="*/ 4762 h 13"/>
              <a:gd name="T44" fmla="*/ 1588 w 14"/>
              <a:gd name="T45" fmla="*/ 6350 h 13"/>
              <a:gd name="T46" fmla="*/ 0 w 14"/>
              <a:gd name="T47" fmla="*/ 7937 h 13"/>
              <a:gd name="T48" fmla="*/ 0 w 14"/>
              <a:gd name="T49" fmla="*/ 9525 h 13"/>
              <a:gd name="T50" fmla="*/ 0 w 14"/>
              <a:gd name="T51" fmla="*/ 11112 h 13"/>
              <a:gd name="T52" fmla="*/ 1588 w 14"/>
              <a:gd name="T53" fmla="*/ 15875 h 13"/>
              <a:gd name="T54" fmla="*/ 1588 w 14"/>
              <a:gd name="T55" fmla="*/ 17462 h 13"/>
              <a:gd name="T56" fmla="*/ 3175 w 14"/>
              <a:gd name="T57" fmla="*/ 17462 h 13"/>
              <a:gd name="T58" fmla="*/ 4763 w 14"/>
              <a:gd name="T59" fmla="*/ 19050 h 13"/>
              <a:gd name="T60" fmla="*/ 6350 w 14"/>
              <a:gd name="T61" fmla="*/ 20637 h 13"/>
              <a:gd name="T62" fmla="*/ 9525 w 14"/>
              <a:gd name="T63" fmla="*/ 20637 h 13"/>
              <a:gd name="T64" fmla="*/ 11113 w 14"/>
              <a:gd name="T65" fmla="*/ 20637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3"/>
              <a:gd name="T101" fmla="*/ 14 w 14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3">
                <a:moveTo>
                  <a:pt x="7" y="13"/>
                </a:moveTo>
                <a:lnTo>
                  <a:pt x="8" y="13"/>
                </a:lnTo>
                <a:lnTo>
                  <a:pt x="9" y="13"/>
                </a:lnTo>
                <a:lnTo>
                  <a:pt x="10" y="12"/>
                </a:lnTo>
                <a:lnTo>
                  <a:pt x="11" y="11"/>
                </a:lnTo>
                <a:lnTo>
                  <a:pt x="13" y="11"/>
                </a:lnTo>
                <a:lnTo>
                  <a:pt x="13" y="10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1" y="2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2"/>
                </a:lnTo>
                <a:lnTo>
                  <a:pt x="1" y="3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6" y="13"/>
                </a:lnTo>
                <a:lnTo>
                  <a:pt x="7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2095550" y="4167188"/>
            <a:ext cx="11112" cy="11112"/>
          </a:xfrm>
          <a:custGeom>
            <a:avLst/>
            <a:gdLst>
              <a:gd name="T0" fmla="*/ 4762 w 7"/>
              <a:gd name="T1" fmla="*/ 11112 h 7"/>
              <a:gd name="T2" fmla="*/ 7937 w 7"/>
              <a:gd name="T3" fmla="*/ 9525 h 7"/>
              <a:gd name="T4" fmla="*/ 9525 w 7"/>
              <a:gd name="T5" fmla="*/ 9525 h 7"/>
              <a:gd name="T6" fmla="*/ 9525 w 7"/>
              <a:gd name="T7" fmla="*/ 7937 h 7"/>
              <a:gd name="T8" fmla="*/ 11112 w 7"/>
              <a:gd name="T9" fmla="*/ 6350 h 7"/>
              <a:gd name="T10" fmla="*/ 9525 w 7"/>
              <a:gd name="T11" fmla="*/ 3175 h 7"/>
              <a:gd name="T12" fmla="*/ 9525 w 7"/>
              <a:gd name="T13" fmla="*/ 3175 h 7"/>
              <a:gd name="T14" fmla="*/ 7937 w 7"/>
              <a:gd name="T15" fmla="*/ 0 h 7"/>
              <a:gd name="T16" fmla="*/ 4762 w 7"/>
              <a:gd name="T17" fmla="*/ 0 h 7"/>
              <a:gd name="T18" fmla="*/ 3175 w 7"/>
              <a:gd name="T19" fmla="*/ 0 h 7"/>
              <a:gd name="T20" fmla="*/ 1587 w 7"/>
              <a:gd name="T21" fmla="*/ 3175 h 7"/>
              <a:gd name="T22" fmla="*/ 0 w 7"/>
              <a:gd name="T23" fmla="*/ 3175 h 7"/>
              <a:gd name="T24" fmla="*/ 0 w 7"/>
              <a:gd name="T25" fmla="*/ 6350 h 7"/>
              <a:gd name="T26" fmla="*/ 0 w 7"/>
              <a:gd name="T27" fmla="*/ 7937 h 7"/>
              <a:gd name="T28" fmla="*/ 1587 w 7"/>
              <a:gd name="T29" fmla="*/ 9525 h 7"/>
              <a:gd name="T30" fmla="*/ 3175 w 7"/>
              <a:gd name="T31" fmla="*/ 9525 h 7"/>
              <a:gd name="T32" fmla="*/ 4762 w 7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2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2114600" y="4167188"/>
            <a:ext cx="7937" cy="11112"/>
          </a:xfrm>
          <a:custGeom>
            <a:avLst/>
            <a:gdLst>
              <a:gd name="T0" fmla="*/ 4762 w 5"/>
              <a:gd name="T1" fmla="*/ 11112 h 7"/>
              <a:gd name="T2" fmla="*/ 6350 w 5"/>
              <a:gd name="T3" fmla="*/ 11112 h 7"/>
              <a:gd name="T4" fmla="*/ 7937 w 5"/>
              <a:gd name="T5" fmla="*/ 9525 h 7"/>
              <a:gd name="T6" fmla="*/ 7937 w 5"/>
              <a:gd name="T7" fmla="*/ 7937 h 7"/>
              <a:gd name="T8" fmla="*/ 7937 w 5"/>
              <a:gd name="T9" fmla="*/ 6350 h 7"/>
              <a:gd name="T10" fmla="*/ 7937 w 5"/>
              <a:gd name="T11" fmla="*/ 4762 h 7"/>
              <a:gd name="T12" fmla="*/ 7937 w 5"/>
              <a:gd name="T13" fmla="*/ 3175 h 7"/>
              <a:gd name="T14" fmla="*/ 6350 w 5"/>
              <a:gd name="T15" fmla="*/ 0 h 7"/>
              <a:gd name="T16" fmla="*/ 4762 w 5"/>
              <a:gd name="T17" fmla="*/ 0 h 7"/>
              <a:gd name="T18" fmla="*/ 3175 w 5"/>
              <a:gd name="T19" fmla="*/ 0 h 7"/>
              <a:gd name="T20" fmla="*/ 1587 w 5"/>
              <a:gd name="T21" fmla="*/ 3175 h 7"/>
              <a:gd name="T22" fmla="*/ 0 w 5"/>
              <a:gd name="T23" fmla="*/ 4762 h 7"/>
              <a:gd name="T24" fmla="*/ 0 w 5"/>
              <a:gd name="T25" fmla="*/ 6350 h 7"/>
              <a:gd name="T26" fmla="*/ 0 w 5"/>
              <a:gd name="T27" fmla="*/ 7937 h 7"/>
              <a:gd name="T28" fmla="*/ 1587 w 5"/>
              <a:gd name="T29" fmla="*/ 9525 h 7"/>
              <a:gd name="T30" fmla="*/ 3175 w 5"/>
              <a:gd name="T31" fmla="*/ 11112 h 7"/>
              <a:gd name="T32" fmla="*/ 4762 w 5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2041575" y="4021138"/>
            <a:ext cx="30162" cy="146050"/>
          </a:xfrm>
          <a:custGeom>
            <a:avLst/>
            <a:gdLst>
              <a:gd name="T0" fmla="*/ 9525 w 19"/>
              <a:gd name="T1" fmla="*/ 1588 h 92"/>
              <a:gd name="T2" fmla="*/ 9525 w 19"/>
              <a:gd name="T3" fmla="*/ 6350 h 92"/>
              <a:gd name="T4" fmla="*/ 6350 w 19"/>
              <a:gd name="T5" fmla="*/ 12700 h 92"/>
              <a:gd name="T6" fmla="*/ 3175 w 19"/>
              <a:gd name="T7" fmla="*/ 25400 h 92"/>
              <a:gd name="T8" fmla="*/ 1587 w 19"/>
              <a:gd name="T9" fmla="*/ 44450 h 92"/>
              <a:gd name="T10" fmla="*/ 0 w 19"/>
              <a:gd name="T11" fmla="*/ 65088 h 92"/>
              <a:gd name="T12" fmla="*/ 0 w 19"/>
              <a:gd name="T13" fmla="*/ 88900 h 92"/>
              <a:gd name="T14" fmla="*/ 1587 w 19"/>
              <a:gd name="T15" fmla="*/ 117475 h 92"/>
              <a:gd name="T16" fmla="*/ 7937 w 19"/>
              <a:gd name="T17" fmla="*/ 146050 h 92"/>
              <a:gd name="T18" fmla="*/ 30162 w 19"/>
              <a:gd name="T19" fmla="*/ 144463 h 92"/>
              <a:gd name="T20" fmla="*/ 28575 w 19"/>
              <a:gd name="T21" fmla="*/ 141288 h 92"/>
              <a:gd name="T22" fmla="*/ 25400 w 19"/>
              <a:gd name="T23" fmla="*/ 128588 h 92"/>
              <a:gd name="T24" fmla="*/ 23812 w 19"/>
              <a:gd name="T25" fmla="*/ 111125 h 92"/>
              <a:gd name="T26" fmla="*/ 22225 w 19"/>
              <a:gd name="T27" fmla="*/ 88900 h 92"/>
              <a:gd name="T28" fmla="*/ 20637 w 19"/>
              <a:gd name="T29" fmla="*/ 66675 h 92"/>
              <a:gd name="T30" fmla="*/ 20637 w 19"/>
              <a:gd name="T31" fmla="*/ 42862 h 92"/>
              <a:gd name="T32" fmla="*/ 23812 w 19"/>
              <a:gd name="T33" fmla="*/ 20637 h 92"/>
              <a:gd name="T34" fmla="*/ 30162 w 19"/>
              <a:gd name="T35" fmla="*/ 1588 h 92"/>
              <a:gd name="T36" fmla="*/ 30162 w 19"/>
              <a:gd name="T37" fmla="*/ 0 h 92"/>
              <a:gd name="T38" fmla="*/ 30162 w 19"/>
              <a:gd name="T39" fmla="*/ 0 h 92"/>
              <a:gd name="T40" fmla="*/ 30162 w 19"/>
              <a:gd name="T41" fmla="*/ 0 h 92"/>
              <a:gd name="T42" fmla="*/ 28575 w 19"/>
              <a:gd name="T43" fmla="*/ 0 h 92"/>
              <a:gd name="T44" fmla="*/ 25400 w 19"/>
              <a:gd name="T45" fmla="*/ 0 h 92"/>
              <a:gd name="T46" fmla="*/ 22225 w 19"/>
              <a:gd name="T47" fmla="*/ 0 h 92"/>
              <a:gd name="T48" fmla="*/ 17462 w 19"/>
              <a:gd name="T49" fmla="*/ 0 h 92"/>
              <a:gd name="T50" fmla="*/ 9525 w 19"/>
              <a:gd name="T51" fmla="*/ 1588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4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6"/>
                </a:lnTo>
                <a:lnTo>
                  <a:pt x="1" y="74"/>
                </a:lnTo>
                <a:lnTo>
                  <a:pt x="5" y="92"/>
                </a:lnTo>
                <a:lnTo>
                  <a:pt x="19" y="91"/>
                </a:lnTo>
                <a:lnTo>
                  <a:pt x="18" y="89"/>
                </a:lnTo>
                <a:lnTo>
                  <a:pt x="16" y="81"/>
                </a:lnTo>
                <a:lnTo>
                  <a:pt x="15" y="70"/>
                </a:lnTo>
                <a:lnTo>
                  <a:pt x="14" y="56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2197150" y="4002088"/>
            <a:ext cx="42862" cy="163512"/>
          </a:xfrm>
          <a:custGeom>
            <a:avLst/>
            <a:gdLst>
              <a:gd name="T0" fmla="*/ 42862 w 27"/>
              <a:gd name="T1" fmla="*/ 0 h 103"/>
              <a:gd name="T2" fmla="*/ 41275 w 27"/>
              <a:gd name="T3" fmla="*/ 3175 h 103"/>
              <a:gd name="T4" fmla="*/ 39687 w 27"/>
              <a:gd name="T5" fmla="*/ 6350 h 103"/>
              <a:gd name="T6" fmla="*/ 34925 w 27"/>
              <a:gd name="T7" fmla="*/ 15875 h 103"/>
              <a:gd name="T8" fmla="*/ 31750 w 27"/>
              <a:gd name="T9" fmla="*/ 28575 h 103"/>
              <a:gd name="T10" fmla="*/ 28575 w 27"/>
              <a:gd name="T11" fmla="*/ 50800 h 103"/>
              <a:gd name="T12" fmla="*/ 25400 w 27"/>
              <a:gd name="T13" fmla="*/ 77787 h 103"/>
              <a:gd name="T14" fmla="*/ 28575 w 27"/>
              <a:gd name="T15" fmla="*/ 115887 h 103"/>
              <a:gd name="T16" fmla="*/ 31750 w 27"/>
              <a:gd name="T17" fmla="*/ 163512 h 103"/>
              <a:gd name="T18" fmla="*/ 7937 w 27"/>
              <a:gd name="T19" fmla="*/ 163512 h 103"/>
              <a:gd name="T20" fmla="*/ 7937 w 27"/>
              <a:gd name="T21" fmla="*/ 160337 h 103"/>
              <a:gd name="T22" fmla="*/ 6350 w 27"/>
              <a:gd name="T23" fmla="*/ 146050 h 103"/>
              <a:gd name="T24" fmla="*/ 3175 w 27"/>
              <a:gd name="T25" fmla="*/ 127000 h 103"/>
              <a:gd name="T26" fmla="*/ 1587 w 27"/>
              <a:gd name="T27" fmla="*/ 103187 h 103"/>
              <a:gd name="T28" fmla="*/ 0 w 27"/>
              <a:gd name="T29" fmla="*/ 74612 h 103"/>
              <a:gd name="T30" fmla="*/ 1587 w 27"/>
              <a:gd name="T31" fmla="*/ 49212 h 103"/>
              <a:gd name="T32" fmla="*/ 6350 w 27"/>
              <a:gd name="T33" fmla="*/ 22225 h 103"/>
              <a:gd name="T34" fmla="*/ 14287 w 27"/>
              <a:gd name="T35" fmla="*/ 0 h 103"/>
              <a:gd name="T36" fmla="*/ 42862 w 27"/>
              <a:gd name="T37" fmla="*/ 0 h 1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3"/>
              <a:gd name="T59" fmla="*/ 27 w 27"/>
              <a:gd name="T60" fmla="*/ 103 h 1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3">
                <a:moveTo>
                  <a:pt x="27" y="0"/>
                </a:moveTo>
                <a:lnTo>
                  <a:pt x="26" y="2"/>
                </a:lnTo>
                <a:lnTo>
                  <a:pt x="25" y="4"/>
                </a:lnTo>
                <a:lnTo>
                  <a:pt x="22" y="10"/>
                </a:lnTo>
                <a:lnTo>
                  <a:pt x="20" y="18"/>
                </a:lnTo>
                <a:lnTo>
                  <a:pt x="18" y="32"/>
                </a:lnTo>
                <a:lnTo>
                  <a:pt x="16" y="49"/>
                </a:lnTo>
                <a:lnTo>
                  <a:pt x="18" y="73"/>
                </a:lnTo>
                <a:lnTo>
                  <a:pt x="20" y="103"/>
                </a:lnTo>
                <a:lnTo>
                  <a:pt x="5" y="103"/>
                </a:lnTo>
                <a:lnTo>
                  <a:pt x="5" y="101"/>
                </a:lnTo>
                <a:lnTo>
                  <a:pt x="4" y="92"/>
                </a:lnTo>
                <a:lnTo>
                  <a:pt x="2" y="80"/>
                </a:lnTo>
                <a:lnTo>
                  <a:pt x="1" y="65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2041575" y="4029075"/>
            <a:ext cx="28575" cy="127000"/>
          </a:xfrm>
          <a:custGeom>
            <a:avLst/>
            <a:gdLst>
              <a:gd name="T0" fmla="*/ 9525 w 18"/>
              <a:gd name="T1" fmla="*/ 3175 h 80"/>
              <a:gd name="T2" fmla="*/ 9525 w 18"/>
              <a:gd name="T3" fmla="*/ 4762 h 80"/>
              <a:gd name="T4" fmla="*/ 7937 w 18"/>
              <a:gd name="T5" fmla="*/ 12700 h 80"/>
              <a:gd name="T6" fmla="*/ 3175 w 18"/>
              <a:gd name="T7" fmla="*/ 23812 h 80"/>
              <a:gd name="T8" fmla="*/ 1588 w 18"/>
              <a:gd name="T9" fmla="*/ 38100 h 80"/>
              <a:gd name="T10" fmla="*/ 0 w 18"/>
              <a:gd name="T11" fmla="*/ 57150 h 80"/>
              <a:gd name="T12" fmla="*/ 1588 w 18"/>
              <a:gd name="T13" fmla="*/ 79375 h 80"/>
              <a:gd name="T14" fmla="*/ 3175 w 18"/>
              <a:gd name="T15" fmla="*/ 103188 h 80"/>
              <a:gd name="T16" fmla="*/ 7937 w 18"/>
              <a:gd name="T17" fmla="*/ 127000 h 80"/>
              <a:gd name="T18" fmla="*/ 25400 w 18"/>
              <a:gd name="T19" fmla="*/ 127000 h 80"/>
              <a:gd name="T20" fmla="*/ 25400 w 18"/>
              <a:gd name="T21" fmla="*/ 123825 h 80"/>
              <a:gd name="T22" fmla="*/ 23812 w 18"/>
              <a:gd name="T23" fmla="*/ 112713 h 80"/>
              <a:gd name="T24" fmla="*/ 22225 w 18"/>
              <a:gd name="T25" fmla="*/ 98425 h 80"/>
              <a:gd name="T26" fmla="*/ 20637 w 18"/>
              <a:gd name="T27" fmla="*/ 79375 h 80"/>
              <a:gd name="T28" fmla="*/ 19050 w 18"/>
              <a:gd name="T29" fmla="*/ 58738 h 80"/>
              <a:gd name="T30" fmla="*/ 19050 w 18"/>
              <a:gd name="T31" fmla="*/ 38100 h 80"/>
              <a:gd name="T32" fmla="*/ 22225 w 18"/>
              <a:gd name="T33" fmla="*/ 17462 h 80"/>
              <a:gd name="T34" fmla="*/ 28575 w 18"/>
              <a:gd name="T35" fmla="*/ 1588 h 80"/>
              <a:gd name="T36" fmla="*/ 28575 w 18"/>
              <a:gd name="T37" fmla="*/ 1588 h 80"/>
              <a:gd name="T38" fmla="*/ 28575 w 18"/>
              <a:gd name="T39" fmla="*/ 1588 h 80"/>
              <a:gd name="T40" fmla="*/ 28575 w 18"/>
              <a:gd name="T41" fmla="*/ 1588 h 80"/>
              <a:gd name="T42" fmla="*/ 25400 w 18"/>
              <a:gd name="T43" fmla="*/ 0 h 80"/>
              <a:gd name="T44" fmla="*/ 23812 w 18"/>
              <a:gd name="T45" fmla="*/ 0 h 80"/>
              <a:gd name="T46" fmla="*/ 20637 w 18"/>
              <a:gd name="T47" fmla="*/ 0 h 80"/>
              <a:gd name="T48" fmla="*/ 14288 w 18"/>
              <a:gd name="T49" fmla="*/ 1588 h 80"/>
              <a:gd name="T50" fmla="*/ 9525 w 18"/>
              <a:gd name="T51" fmla="*/ 3175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0"/>
              <a:gd name="T80" fmla="*/ 18 w 18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0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4"/>
                </a:lnTo>
                <a:lnTo>
                  <a:pt x="0" y="36"/>
                </a:lnTo>
                <a:lnTo>
                  <a:pt x="1" y="50"/>
                </a:lnTo>
                <a:lnTo>
                  <a:pt x="2" y="65"/>
                </a:lnTo>
                <a:lnTo>
                  <a:pt x="5" y="80"/>
                </a:lnTo>
                <a:lnTo>
                  <a:pt x="16" y="80"/>
                </a:lnTo>
                <a:lnTo>
                  <a:pt x="16" y="78"/>
                </a:lnTo>
                <a:lnTo>
                  <a:pt x="15" y="71"/>
                </a:lnTo>
                <a:lnTo>
                  <a:pt x="14" y="62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2043162" y="4038600"/>
            <a:ext cx="22225" cy="109538"/>
          </a:xfrm>
          <a:custGeom>
            <a:avLst/>
            <a:gdLst>
              <a:gd name="T0" fmla="*/ 7938 w 14"/>
              <a:gd name="T1" fmla="*/ 1588 h 69"/>
              <a:gd name="T2" fmla="*/ 7938 w 14"/>
              <a:gd name="T3" fmla="*/ 3175 h 69"/>
              <a:gd name="T4" fmla="*/ 6350 w 14"/>
              <a:gd name="T5" fmla="*/ 11113 h 69"/>
              <a:gd name="T6" fmla="*/ 4763 w 14"/>
              <a:gd name="T7" fmla="*/ 19050 h 69"/>
              <a:gd name="T8" fmla="*/ 1588 w 14"/>
              <a:gd name="T9" fmla="*/ 33338 h 69"/>
              <a:gd name="T10" fmla="*/ 0 w 14"/>
              <a:gd name="T11" fmla="*/ 47625 h 69"/>
              <a:gd name="T12" fmla="*/ 0 w 14"/>
              <a:gd name="T13" fmla="*/ 66675 h 69"/>
              <a:gd name="T14" fmla="*/ 1588 w 14"/>
              <a:gd name="T15" fmla="*/ 85725 h 69"/>
              <a:gd name="T16" fmla="*/ 6350 w 14"/>
              <a:gd name="T17" fmla="*/ 109538 h 69"/>
              <a:gd name="T18" fmla="*/ 22225 w 14"/>
              <a:gd name="T19" fmla="*/ 106363 h 69"/>
              <a:gd name="T20" fmla="*/ 20638 w 14"/>
              <a:gd name="T21" fmla="*/ 104775 h 69"/>
              <a:gd name="T22" fmla="*/ 20638 w 14"/>
              <a:gd name="T23" fmla="*/ 95250 h 69"/>
              <a:gd name="T24" fmla="*/ 19050 w 14"/>
              <a:gd name="T25" fmla="*/ 82550 h 69"/>
              <a:gd name="T26" fmla="*/ 17463 w 14"/>
              <a:gd name="T27" fmla="*/ 66675 h 69"/>
              <a:gd name="T28" fmla="*/ 15875 w 14"/>
              <a:gd name="T29" fmla="*/ 49213 h 69"/>
              <a:gd name="T30" fmla="*/ 15875 w 14"/>
              <a:gd name="T31" fmla="*/ 30163 h 69"/>
              <a:gd name="T32" fmla="*/ 19050 w 14"/>
              <a:gd name="T33" fmla="*/ 14288 h 69"/>
              <a:gd name="T34" fmla="*/ 22225 w 14"/>
              <a:gd name="T35" fmla="*/ 1588 h 69"/>
              <a:gd name="T36" fmla="*/ 22225 w 14"/>
              <a:gd name="T37" fmla="*/ 1588 h 69"/>
              <a:gd name="T38" fmla="*/ 22225 w 14"/>
              <a:gd name="T39" fmla="*/ 0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7463 w 14"/>
              <a:gd name="T47" fmla="*/ 0 h 69"/>
              <a:gd name="T48" fmla="*/ 12700 w 14"/>
              <a:gd name="T49" fmla="*/ 0 h 69"/>
              <a:gd name="T50" fmla="*/ 7938 w 14"/>
              <a:gd name="T51" fmla="*/ 1588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1"/>
                </a:moveTo>
                <a:lnTo>
                  <a:pt x="5" y="2"/>
                </a:lnTo>
                <a:lnTo>
                  <a:pt x="4" y="7"/>
                </a:lnTo>
                <a:lnTo>
                  <a:pt x="3" y="12"/>
                </a:lnTo>
                <a:lnTo>
                  <a:pt x="1" y="21"/>
                </a:lnTo>
                <a:lnTo>
                  <a:pt x="0" y="30"/>
                </a:lnTo>
                <a:lnTo>
                  <a:pt x="0" y="42"/>
                </a:lnTo>
                <a:lnTo>
                  <a:pt x="1" y="54"/>
                </a:lnTo>
                <a:lnTo>
                  <a:pt x="4" y="69"/>
                </a:lnTo>
                <a:lnTo>
                  <a:pt x="14" y="67"/>
                </a:lnTo>
                <a:lnTo>
                  <a:pt x="13" y="66"/>
                </a:lnTo>
                <a:lnTo>
                  <a:pt x="13" y="60"/>
                </a:lnTo>
                <a:lnTo>
                  <a:pt x="12" y="52"/>
                </a:lnTo>
                <a:lnTo>
                  <a:pt x="11" y="42"/>
                </a:lnTo>
                <a:lnTo>
                  <a:pt x="10" y="31"/>
                </a:lnTo>
                <a:lnTo>
                  <a:pt x="10" y="19"/>
                </a:lnTo>
                <a:lnTo>
                  <a:pt x="12" y="9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1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2044750" y="4046538"/>
            <a:ext cx="19050" cy="88900"/>
          </a:xfrm>
          <a:custGeom>
            <a:avLst/>
            <a:gdLst>
              <a:gd name="T0" fmla="*/ 6350 w 12"/>
              <a:gd name="T1" fmla="*/ 3175 h 56"/>
              <a:gd name="T2" fmla="*/ 4763 w 12"/>
              <a:gd name="T3" fmla="*/ 3175 h 56"/>
              <a:gd name="T4" fmla="*/ 4763 w 12"/>
              <a:gd name="T5" fmla="*/ 7938 h 56"/>
              <a:gd name="T6" fmla="*/ 3175 w 12"/>
              <a:gd name="T7" fmla="*/ 17463 h 56"/>
              <a:gd name="T8" fmla="*/ 0 w 12"/>
              <a:gd name="T9" fmla="*/ 26988 h 56"/>
              <a:gd name="T10" fmla="*/ 0 w 12"/>
              <a:gd name="T11" fmla="*/ 39688 h 56"/>
              <a:gd name="T12" fmla="*/ 0 w 12"/>
              <a:gd name="T13" fmla="*/ 55563 h 56"/>
              <a:gd name="T14" fmla="*/ 3175 w 12"/>
              <a:gd name="T15" fmla="*/ 73025 h 56"/>
              <a:gd name="T16" fmla="*/ 4763 w 12"/>
              <a:gd name="T17" fmla="*/ 88900 h 56"/>
              <a:gd name="T18" fmla="*/ 17463 w 12"/>
              <a:gd name="T19" fmla="*/ 88900 h 56"/>
              <a:gd name="T20" fmla="*/ 17463 w 12"/>
              <a:gd name="T21" fmla="*/ 87313 h 56"/>
              <a:gd name="T22" fmla="*/ 15875 w 12"/>
              <a:gd name="T23" fmla="*/ 80963 h 56"/>
              <a:gd name="T24" fmla="*/ 15875 w 12"/>
              <a:gd name="T25" fmla="*/ 69850 h 56"/>
              <a:gd name="T26" fmla="*/ 14288 w 12"/>
              <a:gd name="T27" fmla="*/ 55563 h 56"/>
              <a:gd name="T28" fmla="*/ 11112 w 12"/>
              <a:gd name="T29" fmla="*/ 41275 h 56"/>
              <a:gd name="T30" fmla="*/ 14288 w 12"/>
              <a:gd name="T31" fmla="*/ 26988 h 56"/>
              <a:gd name="T32" fmla="*/ 15875 w 12"/>
              <a:gd name="T33" fmla="*/ 11113 h 56"/>
              <a:gd name="T34" fmla="*/ 19050 w 12"/>
              <a:gd name="T35" fmla="*/ 0 h 56"/>
              <a:gd name="T36" fmla="*/ 19050 w 12"/>
              <a:gd name="T37" fmla="*/ 0 h 56"/>
              <a:gd name="T38" fmla="*/ 19050 w 12"/>
              <a:gd name="T39" fmla="*/ 0 h 56"/>
              <a:gd name="T40" fmla="*/ 19050 w 12"/>
              <a:gd name="T41" fmla="*/ 0 h 56"/>
              <a:gd name="T42" fmla="*/ 17463 w 12"/>
              <a:gd name="T43" fmla="*/ 0 h 56"/>
              <a:gd name="T44" fmla="*/ 15875 w 12"/>
              <a:gd name="T45" fmla="*/ 0 h 56"/>
              <a:gd name="T46" fmla="*/ 14288 w 12"/>
              <a:gd name="T47" fmla="*/ 0 h 56"/>
              <a:gd name="T48" fmla="*/ 9525 w 12"/>
              <a:gd name="T49" fmla="*/ 0 h 56"/>
              <a:gd name="T50" fmla="*/ 6350 w 12"/>
              <a:gd name="T51" fmla="*/ 3175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6"/>
              <a:gd name="T80" fmla="*/ 12 w 1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6">
                <a:moveTo>
                  <a:pt x="4" y="2"/>
                </a:moveTo>
                <a:lnTo>
                  <a:pt x="3" y="2"/>
                </a:lnTo>
                <a:lnTo>
                  <a:pt x="3" y="5"/>
                </a:lnTo>
                <a:lnTo>
                  <a:pt x="2" y="11"/>
                </a:lnTo>
                <a:lnTo>
                  <a:pt x="0" y="17"/>
                </a:lnTo>
                <a:lnTo>
                  <a:pt x="0" y="25"/>
                </a:lnTo>
                <a:lnTo>
                  <a:pt x="0" y="35"/>
                </a:lnTo>
                <a:lnTo>
                  <a:pt x="2" y="46"/>
                </a:lnTo>
                <a:lnTo>
                  <a:pt x="3" y="56"/>
                </a:lnTo>
                <a:lnTo>
                  <a:pt x="11" y="56"/>
                </a:lnTo>
                <a:lnTo>
                  <a:pt x="11" y="55"/>
                </a:lnTo>
                <a:lnTo>
                  <a:pt x="10" y="51"/>
                </a:lnTo>
                <a:lnTo>
                  <a:pt x="10" y="44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7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2044750" y="4054475"/>
            <a:ext cx="15875" cy="73025"/>
          </a:xfrm>
          <a:custGeom>
            <a:avLst/>
            <a:gdLst>
              <a:gd name="T0" fmla="*/ 6350 w 10"/>
              <a:gd name="T1" fmla="*/ 1588 h 46"/>
              <a:gd name="T2" fmla="*/ 4762 w 10"/>
              <a:gd name="T3" fmla="*/ 3175 h 46"/>
              <a:gd name="T4" fmla="*/ 4762 w 10"/>
              <a:gd name="T5" fmla="*/ 7938 h 46"/>
              <a:gd name="T6" fmla="*/ 3175 w 10"/>
              <a:gd name="T7" fmla="*/ 12700 h 46"/>
              <a:gd name="T8" fmla="*/ 3175 w 10"/>
              <a:gd name="T9" fmla="*/ 22225 h 46"/>
              <a:gd name="T10" fmla="*/ 0 w 10"/>
              <a:gd name="T11" fmla="*/ 33338 h 46"/>
              <a:gd name="T12" fmla="*/ 0 w 10"/>
              <a:gd name="T13" fmla="*/ 44450 h 46"/>
              <a:gd name="T14" fmla="*/ 3175 w 10"/>
              <a:gd name="T15" fmla="*/ 57150 h 46"/>
              <a:gd name="T16" fmla="*/ 4762 w 10"/>
              <a:gd name="T17" fmla="*/ 73025 h 46"/>
              <a:gd name="T18" fmla="*/ 15875 w 10"/>
              <a:gd name="T19" fmla="*/ 73025 h 46"/>
              <a:gd name="T20" fmla="*/ 15875 w 10"/>
              <a:gd name="T21" fmla="*/ 68263 h 46"/>
              <a:gd name="T22" fmla="*/ 14288 w 10"/>
              <a:gd name="T23" fmla="*/ 63500 h 46"/>
              <a:gd name="T24" fmla="*/ 11112 w 10"/>
              <a:gd name="T25" fmla="*/ 55563 h 46"/>
              <a:gd name="T26" fmla="*/ 11112 w 10"/>
              <a:gd name="T27" fmla="*/ 44450 h 46"/>
              <a:gd name="T28" fmla="*/ 9525 w 10"/>
              <a:gd name="T29" fmla="*/ 33338 h 46"/>
              <a:gd name="T30" fmla="*/ 11112 w 10"/>
              <a:gd name="T31" fmla="*/ 22225 h 46"/>
              <a:gd name="T32" fmla="*/ 11112 w 10"/>
              <a:gd name="T33" fmla="*/ 11112 h 46"/>
              <a:gd name="T34" fmla="*/ 15875 w 10"/>
              <a:gd name="T35" fmla="*/ 1588 h 46"/>
              <a:gd name="T36" fmla="*/ 15875 w 10"/>
              <a:gd name="T37" fmla="*/ 1588 h 46"/>
              <a:gd name="T38" fmla="*/ 15875 w 10"/>
              <a:gd name="T39" fmla="*/ 1588 h 46"/>
              <a:gd name="T40" fmla="*/ 15875 w 10"/>
              <a:gd name="T41" fmla="*/ 0 h 46"/>
              <a:gd name="T42" fmla="*/ 15875 w 10"/>
              <a:gd name="T43" fmla="*/ 0 h 46"/>
              <a:gd name="T44" fmla="*/ 14288 w 10"/>
              <a:gd name="T45" fmla="*/ 0 h 46"/>
              <a:gd name="T46" fmla="*/ 11112 w 10"/>
              <a:gd name="T47" fmla="*/ 0 h 46"/>
              <a:gd name="T48" fmla="*/ 9525 w 10"/>
              <a:gd name="T49" fmla="*/ 1588 h 46"/>
              <a:gd name="T50" fmla="*/ 6350 w 10"/>
              <a:gd name="T51" fmla="*/ 1588 h 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6"/>
              <a:gd name="T80" fmla="*/ 10 w 10"/>
              <a:gd name="T81" fmla="*/ 46 h 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6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8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6"/>
                </a:lnTo>
                <a:lnTo>
                  <a:pt x="3" y="46"/>
                </a:lnTo>
                <a:lnTo>
                  <a:pt x="10" y="46"/>
                </a:lnTo>
                <a:lnTo>
                  <a:pt x="10" y="43"/>
                </a:lnTo>
                <a:lnTo>
                  <a:pt x="9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>
            <a:off x="2047925" y="4064000"/>
            <a:ext cx="11112" cy="52388"/>
          </a:xfrm>
          <a:custGeom>
            <a:avLst/>
            <a:gdLst>
              <a:gd name="T0" fmla="*/ 3175 w 7"/>
              <a:gd name="T1" fmla="*/ 1588 h 33"/>
              <a:gd name="T2" fmla="*/ 1587 w 7"/>
              <a:gd name="T3" fmla="*/ 1588 h 33"/>
              <a:gd name="T4" fmla="*/ 1587 w 7"/>
              <a:gd name="T5" fmla="*/ 4763 h 33"/>
              <a:gd name="T6" fmla="*/ 0 w 7"/>
              <a:gd name="T7" fmla="*/ 9525 h 33"/>
              <a:gd name="T8" fmla="*/ 0 w 7"/>
              <a:gd name="T9" fmla="*/ 15875 h 33"/>
              <a:gd name="T10" fmla="*/ 0 w 7"/>
              <a:gd name="T11" fmla="*/ 23813 h 33"/>
              <a:gd name="T12" fmla="*/ 0 w 7"/>
              <a:gd name="T13" fmla="*/ 31750 h 33"/>
              <a:gd name="T14" fmla="*/ 0 w 7"/>
              <a:gd name="T15" fmla="*/ 42863 h 33"/>
              <a:gd name="T16" fmla="*/ 1587 w 7"/>
              <a:gd name="T17" fmla="*/ 52388 h 33"/>
              <a:gd name="T18" fmla="*/ 7937 w 7"/>
              <a:gd name="T19" fmla="*/ 52388 h 33"/>
              <a:gd name="T20" fmla="*/ 7937 w 7"/>
              <a:gd name="T21" fmla="*/ 49213 h 33"/>
              <a:gd name="T22" fmla="*/ 7937 w 7"/>
              <a:gd name="T23" fmla="*/ 46038 h 33"/>
              <a:gd name="T24" fmla="*/ 6350 w 7"/>
              <a:gd name="T25" fmla="*/ 41275 h 33"/>
              <a:gd name="T26" fmla="*/ 6350 w 7"/>
              <a:gd name="T27" fmla="*/ 31750 h 33"/>
              <a:gd name="T28" fmla="*/ 6350 w 7"/>
              <a:gd name="T29" fmla="*/ 23813 h 33"/>
              <a:gd name="T30" fmla="*/ 6350 w 7"/>
              <a:gd name="T31" fmla="*/ 14288 h 33"/>
              <a:gd name="T32" fmla="*/ 6350 w 7"/>
              <a:gd name="T33" fmla="*/ 7938 h 33"/>
              <a:gd name="T34" fmla="*/ 11112 w 7"/>
              <a:gd name="T35" fmla="*/ 0 h 33"/>
              <a:gd name="T36" fmla="*/ 11112 w 7"/>
              <a:gd name="T37" fmla="*/ 0 h 33"/>
              <a:gd name="T38" fmla="*/ 11112 w 7"/>
              <a:gd name="T39" fmla="*/ 0 h 33"/>
              <a:gd name="T40" fmla="*/ 7937 w 7"/>
              <a:gd name="T41" fmla="*/ 0 h 33"/>
              <a:gd name="T42" fmla="*/ 7937 w 7"/>
              <a:gd name="T43" fmla="*/ 0 h 33"/>
              <a:gd name="T44" fmla="*/ 7937 w 7"/>
              <a:gd name="T45" fmla="*/ 0 h 33"/>
              <a:gd name="T46" fmla="*/ 6350 w 7"/>
              <a:gd name="T47" fmla="*/ 0 h 33"/>
              <a:gd name="T48" fmla="*/ 4762 w 7"/>
              <a:gd name="T49" fmla="*/ 0 h 33"/>
              <a:gd name="T50" fmla="*/ 3175 w 7"/>
              <a:gd name="T51" fmla="*/ 1588 h 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3"/>
              <a:gd name="T80" fmla="*/ 7 w 7"/>
              <a:gd name="T81" fmla="*/ 33 h 3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3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1" y="33"/>
                </a:lnTo>
                <a:lnTo>
                  <a:pt x="5" y="33"/>
                </a:lnTo>
                <a:lnTo>
                  <a:pt x="5" y="31"/>
                </a:lnTo>
                <a:lnTo>
                  <a:pt x="5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4" y="9"/>
                </a:lnTo>
                <a:lnTo>
                  <a:pt x="4" y="5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198737" y="4011613"/>
            <a:ext cx="38100" cy="142875"/>
          </a:xfrm>
          <a:custGeom>
            <a:avLst/>
            <a:gdLst>
              <a:gd name="T0" fmla="*/ 38100 w 24"/>
              <a:gd name="T1" fmla="*/ 1588 h 90"/>
              <a:gd name="T2" fmla="*/ 34925 w 24"/>
              <a:gd name="T3" fmla="*/ 1588 h 90"/>
              <a:gd name="T4" fmla="*/ 33338 w 24"/>
              <a:gd name="T5" fmla="*/ 6350 h 90"/>
              <a:gd name="T6" fmla="*/ 30163 w 24"/>
              <a:gd name="T7" fmla="*/ 12700 h 90"/>
              <a:gd name="T8" fmla="*/ 26988 w 24"/>
              <a:gd name="T9" fmla="*/ 26988 h 90"/>
              <a:gd name="T10" fmla="*/ 23812 w 24"/>
              <a:gd name="T11" fmla="*/ 44450 h 90"/>
              <a:gd name="T12" fmla="*/ 22225 w 24"/>
              <a:gd name="T13" fmla="*/ 68263 h 90"/>
              <a:gd name="T14" fmla="*/ 23812 w 24"/>
              <a:gd name="T15" fmla="*/ 101600 h 90"/>
              <a:gd name="T16" fmla="*/ 28575 w 24"/>
              <a:gd name="T17" fmla="*/ 142875 h 90"/>
              <a:gd name="T18" fmla="*/ 7938 w 24"/>
              <a:gd name="T19" fmla="*/ 142875 h 90"/>
              <a:gd name="T20" fmla="*/ 6350 w 24"/>
              <a:gd name="T21" fmla="*/ 139700 h 90"/>
              <a:gd name="T22" fmla="*/ 4763 w 24"/>
              <a:gd name="T23" fmla="*/ 128588 h 90"/>
              <a:gd name="T24" fmla="*/ 1588 w 24"/>
              <a:gd name="T25" fmla="*/ 109538 h 90"/>
              <a:gd name="T26" fmla="*/ 0 w 24"/>
              <a:gd name="T27" fmla="*/ 88900 h 90"/>
              <a:gd name="T28" fmla="*/ 0 w 24"/>
              <a:gd name="T29" fmla="*/ 65088 h 90"/>
              <a:gd name="T30" fmla="*/ 1588 w 24"/>
              <a:gd name="T31" fmla="*/ 42862 h 90"/>
              <a:gd name="T32" fmla="*/ 6350 w 24"/>
              <a:gd name="T33" fmla="*/ 20637 h 90"/>
              <a:gd name="T34" fmla="*/ 11112 w 24"/>
              <a:gd name="T35" fmla="*/ 0 h 90"/>
              <a:gd name="T36" fmla="*/ 38100 w 24"/>
              <a:gd name="T37" fmla="*/ 1588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0"/>
              <a:gd name="T59" fmla="*/ 24 w 24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0">
                <a:moveTo>
                  <a:pt x="24" y="1"/>
                </a:moveTo>
                <a:lnTo>
                  <a:pt x="22" y="1"/>
                </a:lnTo>
                <a:lnTo>
                  <a:pt x="21" y="4"/>
                </a:lnTo>
                <a:lnTo>
                  <a:pt x="19" y="8"/>
                </a:lnTo>
                <a:lnTo>
                  <a:pt x="17" y="17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0"/>
                </a:lnTo>
                <a:lnTo>
                  <a:pt x="5" y="90"/>
                </a:lnTo>
                <a:lnTo>
                  <a:pt x="4" y="88"/>
                </a:lnTo>
                <a:lnTo>
                  <a:pt x="3" y="81"/>
                </a:lnTo>
                <a:lnTo>
                  <a:pt x="1" y="69"/>
                </a:lnTo>
                <a:lnTo>
                  <a:pt x="0" y="56"/>
                </a:lnTo>
                <a:lnTo>
                  <a:pt x="0" y="41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2200325" y="4022725"/>
            <a:ext cx="30162" cy="120650"/>
          </a:xfrm>
          <a:custGeom>
            <a:avLst/>
            <a:gdLst>
              <a:gd name="T0" fmla="*/ 30162 w 19"/>
              <a:gd name="T1" fmla="*/ 0 h 76"/>
              <a:gd name="T2" fmla="*/ 30162 w 19"/>
              <a:gd name="T3" fmla="*/ 0 h 76"/>
              <a:gd name="T4" fmla="*/ 28575 w 19"/>
              <a:gd name="T5" fmla="*/ 4762 h 76"/>
              <a:gd name="T6" fmla="*/ 26987 w 19"/>
              <a:gd name="T7" fmla="*/ 11112 h 76"/>
              <a:gd name="T8" fmla="*/ 22225 w 19"/>
              <a:gd name="T9" fmla="*/ 20637 h 76"/>
              <a:gd name="T10" fmla="*/ 20637 w 19"/>
              <a:gd name="T11" fmla="*/ 34925 h 76"/>
              <a:gd name="T12" fmla="*/ 19050 w 19"/>
              <a:gd name="T13" fmla="*/ 57150 h 76"/>
              <a:gd name="T14" fmla="*/ 20637 w 19"/>
              <a:gd name="T15" fmla="*/ 85725 h 76"/>
              <a:gd name="T16" fmla="*/ 22225 w 19"/>
              <a:gd name="T17" fmla="*/ 120650 h 76"/>
              <a:gd name="T18" fmla="*/ 6350 w 19"/>
              <a:gd name="T19" fmla="*/ 120650 h 76"/>
              <a:gd name="T20" fmla="*/ 6350 w 19"/>
              <a:gd name="T21" fmla="*/ 117475 h 76"/>
              <a:gd name="T22" fmla="*/ 4762 w 19"/>
              <a:gd name="T23" fmla="*/ 107950 h 76"/>
              <a:gd name="T24" fmla="*/ 3175 w 19"/>
              <a:gd name="T25" fmla="*/ 93662 h 76"/>
              <a:gd name="T26" fmla="*/ 0 w 19"/>
              <a:gd name="T27" fmla="*/ 74612 h 76"/>
              <a:gd name="T28" fmla="*/ 0 w 19"/>
              <a:gd name="T29" fmla="*/ 55563 h 76"/>
              <a:gd name="T30" fmla="*/ 0 w 19"/>
              <a:gd name="T31" fmla="*/ 34925 h 76"/>
              <a:gd name="T32" fmla="*/ 4762 w 19"/>
              <a:gd name="T33" fmla="*/ 15875 h 76"/>
              <a:gd name="T34" fmla="*/ 9525 w 19"/>
              <a:gd name="T35" fmla="*/ 0 h 76"/>
              <a:gd name="T36" fmla="*/ 30162 w 19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6"/>
              <a:gd name="T59" fmla="*/ 19 w 19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6">
                <a:moveTo>
                  <a:pt x="19" y="0"/>
                </a:moveTo>
                <a:lnTo>
                  <a:pt x="19" y="0"/>
                </a:lnTo>
                <a:lnTo>
                  <a:pt x="18" y="3"/>
                </a:lnTo>
                <a:lnTo>
                  <a:pt x="17" y="7"/>
                </a:lnTo>
                <a:lnTo>
                  <a:pt x="14" y="13"/>
                </a:lnTo>
                <a:lnTo>
                  <a:pt x="13" y="22"/>
                </a:lnTo>
                <a:lnTo>
                  <a:pt x="12" y="36"/>
                </a:lnTo>
                <a:lnTo>
                  <a:pt x="13" y="54"/>
                </a:lnTo>
                <a:lnTo>
                  <a:pt x="14" y="76"/>
                </a:lnTo>
                <a:lnTo>
                  <a:pt x="4" y="76"/>
                </a:lnTo>
                <a:lnTo>
                  <a:pt x="4" y="74"/>
                </a:lnTo>
                <a:lnTo>
                  <a:pt x="3" y="68"/>
                </a:lnTo>
                <a:lnTo>
                  <a:pt x="2" y="59"/>
                </a:lnTo>
                <a:lnTo>
                  <a:pt x="0" y="47"/>
                </a:lnTo>
                <a:lnTo>
                  <a:pt x="0" y="35"/>
                </a:lnTo>
                <a:lnTo>
                  <a:pt x="0" y="22"/>
                </a:lnTo>
                <a:lnTo>
                  <a:pt x="3" y="10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203500" y="4032250"/>
            <a:ext cx="23812" cy="100013"/>
          </a:xfrm>
          <a:custGeom>
            <a:avLst/>
            <a:gdLst>
              <a:gd name="T0" fmla="*/ 23812 w 15"/>
              <a:gd name="T1" fmla="*/ 0 h 63"/>
              <a:gd name="T2" fmla="*/ 23812 w 15"/>
              <a:gd name="T3" fmla="*/ 1588 h 63"/>
              <a:gd name="T4" fmla="*/ 22225 w 15"/>
              <a:gd name="T5" fmla="*/ 3175 h 63"/>
              <a:gd name="T6" fmla="*/ 19050 w 15"/>
              <a:gd name="T7" fmla="*/ 9525 h 63"/>
              <a:gd name="T8" fmla="*/ 17462 w 15"/>
              <a:gd name="T9" fmla="*/ 19050 h 63"/>
              <a:gd name="T10" fmla="*/ 15875 w 15"/>
              <a:gd name="T11" fmla="*/ 30163 h 63"/>
              <a:gd name="T12" fmla="*/ 14287 w 15"/>
              <a:gd name="T13" fmla="*/ 47625 h 63"/>
              <a:gd name="T14" fmla="*/ 15875 w 15"/>
              <a:gd name="T15" fmla="*/ 69850 h 63"/>
              <a:gd name="T16" fmla="*/ 17462 w 15"/>
              <a:gd name="T17" fmla="*/ 100013 h 63"/>
              <a:gd name="T18" fmla="*/ 3175 w 15"/>
              <a:gd name="T19" fmla="*/ 100013 h 63"/>
              <a:gd name="T20" fmla="*/ 3175 w 15"/>
              <a:gd name="T21" fmla="*/ 98425 h 63"/>
              <a:gd name="T22" fmla="*/ 1587 w 15"/>
              <a:gd name="T23" fmla="*/ 88900 h 63"/>
              <a:gd name="T24" fmla="*/ 0 w 15"/>
              <a:gd name="T25" fmla="*/ 77788 h 63"/>
              <a:gd name="T26" fmla="*/ 0 w 15"/>
              <a:gd name="T27" fmla="*/ 63500 h 63"/>
              <a:gd name="T28" fmla="*/ 0 w 15"/>
              <a:gd name="T29" fmla="*/ 46038 h 63"/>
              <a:gd name="T30" fmla="*/ 0 w 15"/>
              <a:gd name="T31" fmla="*/ 30163 h 63"/>
              <a:gd name="T32" fmla="*/ 1587 w 15"/>
              <a:gd name="T33" fmla="*/ 12700 h 63"/>
              <a:gd name="T34" fmla="*/ 6350 w 15"/>
              <a:gd name="T35" fmla="*/ 0 h 63"/>
              <a:gd name="T36" fmla="*/ 23812 w 15"/>
              <a:gd name="T37" fmla="*/ 0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3"/>
              <a:gd name="T59" fmla="*/ 15 w 15"/>
              <a:gd name="T60" fmla="*/ 63 h 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3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19"/>
                </a:lnTo>
                <a:lnTo>
                  <a:pt x="9" y="30"/>
                </a:lnTo>
                <a:lnTo>
                  <a:pt x="10" y="44"/>
                </a:lnTo>
                <a:lnTo>
                  <a:pt x="11" y="63"/>
                </a:lnTo>
                <a:lnTo>
                  <a:pt x="2" y="63"/>
                </a:lnTo>
                <a:lnTo>
                  <a:pt x="2" y="62"/>
                </a:lnTo>
                <a:lnTo>
                  <a:pt x="1" y="56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2203500" y="4041775"/>
            <a:ext cx="19050" cy="79375"/>
          </a:xfrm>
          <a:custGeom>
            <a:avLst/>
            <a:gdLst>
              <a:gd name="T0" fmla="*/ 19050 w 12"/>
              <a:gd name="T1" fmla="*/ 1588 h 50"/>
              <a:gd name="T2" fmla="*/ 19050 w 12"/>
              <a:gd name="T3" fmla="*/ 1588 h 50"/>
              <a:gd name="T4" fmla="*/ 17463 w 12"/>
              <a:gd name="T5" fmla="*/ 3175 h 50"/>
              <a:gd name="T6" fmla="*/ 15875 w 12"/>
              <a:gd name="T7" fmla="*/ 7938 h 50"/>
              <a:gd name="T8" fmla="*/ 14288 w 12"/>
              <a:gd name="T9" fmla="*/ 14288 h 50"/>
              <a:gd name="T10" fmla="*/ 14288 w 12"/>
              <a:gd name="T11" fmla="*/ 23812 h 50"/>
              <a:gd name="T12" fmla="*/ 12700 w 12"/>
              <a:gd name="T13" fmla="*/ 38100 h 50"/>
              <a:gd name="T14" fmla="*/ 12700 w 12"/>
              <a:gd name="T15" fmla="*/ 57150 h 50"/>
              <a:gd name="T16" fmla="*/ 14288 w 12"/>
              <a:gd name="T17" fmla="*/ 79375 h 50"/>
              <a:gd name="T18" fmla="*/ 3175 w 12"/>
              <a:gd name="T19" fmla="*/ 79375 h 50"/>
              <a:gd name="T20" fmla="*/ 3175 w 12"/>
              <a:gd name="T21" fmla="*/ 77788 h 50"/>
              <a:gd name="T22" fmla="*/ 3175 w 12"/>
              <a:gd name="T23" fmla="*/ 71438 h 50"/>
              <a:gd name="T24" fmla="*/ 1588 w 12"/>
              <a:gd name="T25" fmla="*/ 60325 h 50"/>
              <a:gd name="T26" fmla="*/ 1588 w 12"/>
              <a:gd name="T27" fmla="*/ 49212 h 50"/>
              <a:gd name="T28" fmla="*/ 0 w 12"/>
              <a:gd name="T29" fmla="*/ 36513 h 50"/>
              <a:gd name="T30" fmla="*/ 1588 w 12"/>
              <a:gd name="T31" fmla="*/ 23812 h 50"/>
              <a:gd name="T32" fmla="*/ 3175 w 12"/>
              <a:gd name="T33" fmla="*/ 11112 h 50"/>
              <a:gd name="T34" fmla="*/ 6350 w 12"/>
              <a:gd name="T35" fmla="*/ 0 h 50"/>
              <a:gd name="T36" fmla="*/ 19050 w 12"/>
              <a:gd name="T37" fmla="*/ 1588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0"/>
              <a:gd name="T59" fmla="*/ 12 w 12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0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5"/>
                </a:lnTo>
                <a:lnTo>
                  <a:pt x="9" y="9"/>
                </a:lnTo>
                <a:lnTo>
                  <a:pt x="9" y="15"/>
                </a:lnTo>
                <a:lnTo>
                  <a:pt x="8" y="24"/>
                </a:lnTo>
                <a:lnTo>
                  <a:pt x="8" y="36"/>
                </a:lnTo>
                <a:lnTo>
                  <a:pt x="9" y="50"/>
                </a:lnTo>
                <a:lnTo>
                  <a:pt x="2" y="50"/>
                </a:lnTo>
                <a:lnTo>
                  <a:pt x="2" y="49"/>
                </a:lnTo>
                <a:lnTo>
                  <a:pt x="2" y="45"/>
                </a:lnTo>
                <a:lnTo>
                  <a:pt x="1" y="38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2205087" y="4052888"/>
            <a:ext cx="14288" cy="57150"/>
          </a:xfrm>
          <a:custGeom>
            <a:avLst/>
            <a:gdLst>
              <a:gd name="T0" fmla="*/ 14288 w 9"/>
              <a:gd name="T1" fmla="*/ 0 h 36"/>
              <a:gd name="T2" fmla="*/ 14288 w 9"/>
              <a:gd name="T3" fmla="*/ 0 h 36"/>
              <a:gd name="T4" fmla="*/ 12700 w 9"/>
              <a:gd name="T5" fmla="*/ 1588 h 36"/>
              <a:gd name="T6" fmla="*/ 12700 w 9"/>
              <a:gd name="T7" fmla="*/ 4762 h 36"/>
              <a:gd name="T8" fmla="*/ 11113 w 9"/>
              <a:gd name="T9" fmla="*/ 9525 h 36"/>
              <a:gd name="T10" fmla="*/ 9525 w 9"/>
              <a:gd name="T11" fmla="*/ 15875 h 36"/>
              <a:gd name="T12" fmla="*/ 9525 w 9"/>
              <a:gd name="T13" fmla="*/ 26988 h 36"/>
              <a:gd name="T14" fmla="*/ 9525 w 9"/>
              <a:gd name="T15" fmla="*/ 41275 h 36"/>
              <a:gd name="T16" fmla="*/ 11113 w 9"/>
              <a:gd name="T17" fmla="*/ 57150 h 36"/>
              <a:gd name="T18" fmla="*/ 3175 w 9"/>
              <a:gd name="T19" fmla="*/ 57150 h 36"/>
              <a:gd name="T20" fmla="*/ 1588 w 9"/>
              <a:gd name="T21" fmla="*/ 57150 h 36"/>
              <a:gd name="T22" fmla="*/ 1588 w 9"/>
              <a:gd name="T23" fmla="*/ 52388 h 36"/>
              <a:gd name="T24" fmla="*/ 1588 w 9"/>
              <a:gd name="T25" fmla="*/ 44450 h 36"/>
              <a:gd name="T26" fmla="*/ 0 w 9"/>
              <a:gd name="T27" fmla="*/ 34925 h 36"/>
              <a:gd name="T28" fmla="*/ 0 w 9"/>
              <a:gd name="T29" fmla="*/ 25400 h 36"/>
              <a:gd name="T30" fmla="*/ 0 w 9"/>
              <a:gd name="T31" fmla="*/ 15875 h 36"/>
              <a:gd name="T32" fmla="*/ 1588 w 9"/>
              <a:gd name="T33" fmla="*/ 7937 h 36"/>
              <a:gd name="T34" fmla="*/ 4763 w 9"/>
              <a:gd name="T35" fmla="*/ 0 h 36"/>
              <a:gd name="T36" fmla="*/ 14288 w 9"/>
              <a:gd name="T37" fmla="*/ 0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6"/>
              <a:gd name="T59" fmla="*/ 9 w 9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6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6"/>
                </a:lnTo>
                <a:lnTo>
                  <a:pt x="7" y="36"/>
                </a:lnTo>
                <a:lnTo>
                  <a:pt x="2" y="36"/>
                </a:lnTo>
                <a:lnTo>
                  <a:pt x="1" y="36"/>
                </a:lnTo>
                <a:lnTo>
                  <a:pt x="1" y="33"/>
                </a:lnTo>
                <a:lnTo>
                  <a:pt x="1" y="28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1" y="5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009825" y="4038600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076500" y="4033838"/>
            <a:ext cx="73025" cy="87312"/>
          </a:xfrm>
          <a:custGeom>
            <a:avLst/>
            <a:gdLst>
              <a:gd name="T0" fmla="*/ 6350 w 46"/>
              <a:gd name="T1" fmla="*/ 9525 h 55"/>
              <a:gd name="T2" fmla="*/ 6350 w 46"/>
              <a:gd name="T3" fmla="*/ 11112 h 55"/>
              <a:gd name="T4" fmla="*/ 4762 w 46"/>
              <a:gd name="T5" fmla="*/ 15875 h 55"/>
              <a:gd name="T6" fmla="*/ 1588 w 46"/>
              <a:gd name="T7" fmla="*/ 22225 h 55"/>
              <a:gd name="T8" fmla="*/ 0 w 46"/>
              <a:gd name="T9" fmla="*/ 31750 h 55"/>
              <a:gd name="T10" fmla="*/ 0 w 46"/>
              <a:gd name="T11" fmla="*/ 44450 h 55"/>
              <a:gd name="T12" fmla="*/ 0 w 46"/>
              <a:gd name="T13" fmla="*/ 57150 h 55"/>
              <a:gd name="T14" fmla="*/ 0 w 46"/>
              <a:gd name="T15" fmla="*/ 73025 h 55"/>
              <a:gd name="T16" fmla="*/ 4762 w 46"/>
              <a:gd name="T17" fmla="*/ 87312 h 55"/>
              <a:gd name="T18" fmla="*/ 4762 w 46"/>
              <a:gd name="T19" fmla="*/ 85725 h 55"/>
              <a:gd name="T20" fmla="*/ 4762 w 46"/>
              <a:gd name="T21" fmla="*/ 84137 h 55"/>
              <a:gd name="T22" fmla="*/ 4762 w 46"/>
              <a:gd name="T23" fmla="*/ 82550 h 55"/>
              <a:gd name="T24" fmla="*/ 4762 w 46"/>
              <a:gd name="T25" fmla="*/ 77787 h 55"/>
              <a:gd name="T26" fmla="*/ 4762 w 46"/>
              <a:gd name="T27" fmla="*/ 73025 h 55"/>
              <a:gd name="T28" fmla="*/ 6350 w 46"/>
              <a:gd name="T29" fmla="*/ 66675 h 55"/>
              <a:gd name="T30" fmla="*/ 6350 w 46"/>
              <a:gd name="T31" fmla="*/ 61912 h 55"/>
              <a:gd name="T32" fmla="*/ 7938 w 46"/>
              <a:gd name="T33" fmla="*/ 55562 h 55"/>
              <a:gd name="T34" fmla="*/ 9525 w 46"/>
              <a:gd name="T35" fmla="*/ 50800 h 55"/>
              <a:gd name="T36" fmla="*/ 11112 w 46"/>
              <a:gd name="T37" fmla="*/ 44450 h 55"/>
              <a:gd name="T38" fmla="*/ 12700 w 46"/>
              <a:gd name="T39" fmla="*/ 39687 h 55"/>
              <a:gd name="T40" fmla="*/ 17463 w 46"/>
              <a:gd name="T41" fmla="*/ 33337 h 55"/>
              <a:gd name="T42" fmla="*/ 22225 w 46"/>
              <a:gd name="T43" fmla="*/ 30162 h 55"/>
              <a:gd name="T44" fmla="*/ 26988 w 46"/>
              <a:gd name="T45" fmla="*/ 26987 h 55"/>
              <a:gd name="T46" fmla="*/ 33338 w 46"/>
              <a:gd name="T47" fmla="*/ 22225 h 55"/>
              <a:gd name="T48" fmla="*/ 41275 w 46"/>
              <a:gd name="T49" fmla="*/ 22225 h 55"/>
              <a:gd name="T50" fmla="*/ 41275 w 46"/>
              <a:gd name="T51" fmla="*/ 20637 h 55"/>
              <a:gd name="T52" fmla="*/ 41275 w 46"/>
              <a:gd name="T53" fmla="*/ 20637 h 55"/>
              <a:gd name="T54" fmla="*/ 44450 w 46"/>
              <a:gd name="T55" fmla="*/ 19050 h 55"/>
              <a:gd name="T56" fmla="*/ 46037 w 46"/>
              <a:gd name="T57" fmla="*/ 17462 h 55"/>
              <a:gd name="T58" fmla="*/ 52388 w 46"/>
              <a:gd name="T59" fmla="*/ 15875 h 55"/>
              <a:gd name="T60" fmla="*/ 57150 w 46"/>
              <a:gd name="T61" fmla="*/ 11112 h 55"/>
              <a:gd name="T62" fmla="*/ 65088 w 46"/>
              <a:gd name="T63" fmla="*/ 7937 h 55"/>
              <a:gd name="T64" fmla="*/ 73025 w 46"/>
              <a:gd name="T65" fmla="*/ 4762 h 55"/>
              <a:gd name="T66" fmla="*/ 73025 w 46"/>
              <a:gd name="T67" fmla="*/ 4762 h 55"/>
              <a:gd name="T68" fmla="*/ 71438 w 46"/>
              <a:gd name="T69" fmla="*/ 4762 h 55"/>
              <a:gd name="T70" fmla="*/ 68263 w 46"/>
              <a:gd name="T71" fmla="*/ 4762 h 55"/>
              <a:gd name="T72" fmla="*/ 66675 w 46"/>
              <a:gd name="T73" fmla="*/ 1587 h 55"/>
              <a:gd name="T74" fmla="*/ 63500 w 46"/>
              <a:gd name="T75" fmla="*/ 1587 h 55"/>
              <a:gd name="T76" fmla="*/ 60325 w 46"/>
              <a:gd name="T77" fmla="*/ 1587 h 55"/>
              <a:gd name="T78" fmla="*/ 55563 w 46"/>
              <a:gd name="T79" fmla="*/ 1587 h 55"/>
              <a:gd name="T80" fmla="*/ 50800 w 46"/>
              <a:gd name="T81" fmla="*/ 0 h 55"/>
              <a:gd name="T82" fmla="*/ 44450 w 46"/>
              <a:gd name="T83" fmla="*/ 0 h 55"/>
              <a:gd name="T84" fmla="*/ 41275 w 46"/>
              <a:gd name="T85" fmla="*/ 0 h 55"/>
              <a:gd name="T86" fmla="*/ 34925 w 46"/>
              <a:gd name="T87" fmla="*/ 1587 h 55"/>
              <a:gd name="T88" fmla="*/ 30163 w 46"/>
              <a:gd name="T89" fmla="*/ 1587 h 55"/>
              <a:gd name="T90" fmla="*/ 22225 w 46"/>
              <a:gd name="T91" fmla="*/ 1587 h 55"/>
              <a:gd name="T92" fmla="*/ 17463 w 46"/>
              <a:gd name="T93" fmla="*/ 4762 h 55"/>
              <a:gd name="T94" fmla="*/ 11112 w 46"/>
              <a:gd name="T95" fmla="*/ 6350 h 55"/>
              <a:gd name="T96" fmla="*/ 6350 w 46"/>
              <a:gd name="T97" fmla="*/ 9525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10"/>
                </a:lnTo>
                <a:lnTo>
                  <a:pt x="1" y="14"/>
                </a:lnTo>
                <a:lnTo>
                  <a:pt x="0" y="20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2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7"/>
                </a:lnTo>
                <a:lnTo>
                  <a:pt x="21" y="14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10"/>
                </a:lnTo>
                <a:lnTo>
                  <a:pt x="36" y="7"/>
                </a:lnTo>
                <a:lnTo>
                  <a:pt x="41" y="5"/>
                </a:lnTo>
                <a:lnTo>
                  <a:pt x="46" y="3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0"/>
                </a:lnTo>
                <a:lnTo>
                  <a:pt x="28" y="0"/>
                </a:lnTo>
                <a:lnTo>
                  <a:pt x="26" y="0"/>
                </a:lnTo>
                <a:lnTo>
                  <a:pt x="22" y="1"/>
                </a:lnTo>
                <a:lnTo>
                  <a:pt x="19" y="1"/>
                </a:lnTo>
                <a:lnTo>
                  <a:pt x="14" y="1"/>
                </a:lnTo>
                <a:lnTo>
                  <a:pt x="11" y="3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1974900" y="4098925"/>
            <a:ext cx="58737" cy="14288"/>
          </a:xfrm>
          <a:custGeom>
            <a:avLst/>
            <a:gdLst>
              <a:gd name="T0" fmla="*/ 0 w 37"/>
              <a:gd name="T1" fmla="*/ 9525 h 9"/>
              <a:gd name="T2" fmla="*/ 0 w 37"/>
              <a:gd name="T3" fmla="*/ 9525 h 9"/>
              <a:gd name="T4" fmla="*/ 0 w 37"/>
              <a:gd name="T5" fmla="*/ 9525 h 9"/>
              <a:gd name="T6" fmla="*/ 1587 w 37"/>
              <a:gd name="T7" fmla="*/ 7938 h 9"/>
              <a:gd name="T8" fmla="*/ 1587 w 37"/>
              <a:gd name="T9" fmla="*/ 7938 h 9"/>
              <a:gd name="T10" fmla="*/ 3175 w 37"/>
              <a:gd name="T11" fmla="*/ 6350 h 9"/>
              <a:gd name="T12" fmla="*/ 6350 w 37"/>
              <a:gd name="T13" fmla="*/ 3175 h 9"/>
              <a:gd name="T14" fmla="*/ 7937 w 37"/>
              <a:gd name="T15" fmla="*/ 3175 h 9"/>
              <a:gd name="T16" fmla="*/ 11112 w 37"/>
              <a:gd name="T17" fmla="*/ 1588 h 9"/>
              <a:gd name="T18" fmla="*/ 14287 w 37"/>
              <a:gd name="T19" fmla="*/ 0 h 9"/>
              <a:gd name="T20" fmla="*/ 19050 w 37"/>
              <a:gd name="T21" fmla="*/ 0 h 9"/>
              <a:gd name="T22" fmla="*/ 23812 w 37"/>
              <a:gd name="T23" fmla="*/ 0 h 9"/>
              <a:gd name="T24" fmla="*/ 30162 w 37"/>
              <a:gd name="T25" fmla="*/ 0 h 9"/>
              <a:gd name="T26" fmla="*/ 34925 w 37"/>
              <a:gd name="T27" fmla="*/ 0 h 9"/>
              <a:gd name="T28" fmla="*/ 42862 w 37"/>
              <a:gd name="T29" fmla="*/ 1588 h 9"/>
              <a:gd name="T30" fmla="*/ 50800 w 37"/>
              <a:gd name="T31" fmla="*/ 1588 h 9"/>
              <a:gd name="T32" fmla="*/ 58737 w 37"/>
              <a:gd name="T33" fmla="*/ 6350 h 9"/>
              <a:gd name="T34" fmla="*/ 58737 w 37"/>
              <a:gd name="T35" fmla="*/ 9525 h 9"/>
              <a:gd name="T36" fmla="*/ 57150 w 37"/>
              <a:gd name="T37" fmla="*/ 9525 h 9"/>
              <a:gd name="T38" fmla="*/ 57150 w 37"/>
              <a:gd name="T39" fmla="*/ 7938 h 9"/>
              <a:gd name="T40" fmla="*/ 53975 w 37"/>
              <a:gd name="T41" fmla="*/ 7938 h 9"/>
              <a:gd name="T42" fmla="*/ 52387 w 37"/>
              <a:gd name="T43" fmla="*/ 7938 h 9"/>
              <a:gd name="T44" fmla="*/ 47625 w 37"/>
              <a:gd name="T45" fmla="*/ 6350 h 9"/>
              <a:gd name="T46" fmla="*/ 44450 w 37"/>
              <a:gd name="T47" fmla="*/ 6350 h 9"/>
              <a:gd name="T48" fmla="*/ 39687 w 37"/>
              <a:gd name="T49" fmla="*/ 3175 h 9"/>
              <a:gd name="T50" fmla="*/ 34925 w 37"/>
              <a:gd name="T51" fmla="*/ 3175 h 9"/>
              <a:gd name="T52" fmla="*/ 30162 w 37"/>
              <a:gd name="T53" fmla="*/ 3175 h 9"/>
              <a:gd name="T54" fmla="*/ 23812 w 37"/>
              <a:gd name="T55" fmla="*/ 3175 h 9"/>
              <a:gd name="T56" fmla="*/ 20637 w 37"/>
              <a:gd name="T57" fmla="*/ 3175 h 9"/>
              <a:gd name="T58" fmla="*/ 14287 w 37"/>
              <a:gd name="T59" fmla="*/ 6350 h 9"/>
              <a:gd name="T60" fmla="*/ 11112 w 37"/>
              <a:gd name="T61" fmla="*/ 7938 h 9"/>
              <a:gd name="T62" fmla="*/ 7937 w 37"/>
              <a:gd name="T63" fmla="*/ 9525 h 9"/>
              <a:gd name="T64" fmla="*/ 3175 w 37"/>
              <a:gd name="T65" fmla="*/ 11113 h 9"/>
              <a:gd name="T66" fmla="*/ 0 w 37"/>
              <a:gd name="T67" fmla="*/ 14288 h 9"/>
              <a:gd name="T68" fmla="*/ 0 w 37"/>
              <a:gd name="T69" fmla="*/ 9525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9"/>
              <a:gd name="T107" fmla="*/ 37 w 37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9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4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1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4"/>
                </a:lnTo>
                <a:lnTo>
                  <a:pt x="28" y="4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7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1974900" y="4060825"/>
            <a:ext cx="58737" cy="15875"/>
          </a:xfrm>
          <a:custGeom>
            <a:avLst/>
            <a:gdLst>
              <a:gd name="T0" fmla="*/ 0 w 37"/>
              <a:gd name="T1" fmla="*/ 7938 h 10"/>
              <a:gd name="T2" fmla="*/ 0 w 37"/>
              <a:gd name="T3" fmla="*/ 7938 h 10"/>
              <a:gd name="T4" fmla="*/ 0 w 37"/>
              <a:gd name="T5" fmla="*/ 7938 h 10"/>
              <a:gd name="T6" fmla="*/ 1587 w 37"/>
              <a:gd name="T7" fmla="*/ 7938 h 10"/>
              <a:gd name="T8" fmla="*/ 1587 w 37"/>
              <a:gd name="T9" fmla="*/ 6350 h 10"/>
              <a:gd name="T10" fmla="*/ 3175 w 37"/>
              <a:gd name="T11" fmla="*/ 4762 h 10"/>
              <a:gd name="T12" fmla="*/ 6350 w 37"/>
              <a:gd name="T13" fmla="*/ 4762 h 10"/>
              <a:gd name="T14" fmla="*/ 7937 w 37"/>
              <a:gd name="T15" fmla="*/ 3175 h 10"/>
              <a:gd name="T16" fmla="*/ 11112 w 37"/>
              <a:gd name="T17" fmla="*/ 1588 h 10"/>
              <a:gd name="T18" fmla="*/ 14287 w 37"/>
              <a:gd name="T19" fmla="*/ 1588 h 10"/>
              <a:gd name="T20" fmla="*/ 19050 w 37"/>
              <a:gd name="T21" fmla="*/ 0 h 10"/>
              <a:gd name="T22" fmla="*/ 23812 w 37"/>
              <a:gd name="T23" fmla="*/ 0 h 10"/>
              <a:gd name="T24" fmla="*/ 30162 w 37"/>
              <a:gd name="T25" fmla="*/ 0 h 10"/>
              <a:gd name="T26" fmla="*/ 34925 w 37"/>
              <a:gd name="T27" fmla="*/ 0 h 10"/>
              <a:gd name="T28" fmla="*/ 42862 w 37"/>
              <a:gd name="T29" fmla="*/ 1588 h 10"/>
              <a:gd name="T30" fmla="*/ 50800 w 37"/>
              <a:gd name="T31" fmla="*/ 3175 h 10"/>
              <a:gd name="T32" fmla="*/ 58737 w 37"/>
              <a:gd name="T33" fmla="*/ 4762 h 10"/>
              <a:gd name="T34" fmla="*/ 58737 w 37"/>
              <a:gd name="T35" fmla="*/ 7938 h 10"/>
              <a:gd name="T36" fmla="*/ 57150 w 37"/>
              <a:gd name="T37" fmla="*/ 7938 h 10"/>
              <a:gd name="T38" fmla="*/ 57150 w 37"/>
              <a:gd name="T39" fmla="*/ 6350 h 10"/>
              <a:gd name="T40" fmla="*/ 53975 w 37"/>
              <a:gd name="T41" fmla="*/ 6350 h 10"/>
              <a:gd name="T42" fmla="*/ 52387 w 37"/>
              <a:gd name="T43" fmla="*/ 6350 h 10"/>
              <a:gd name="T44" fmla="*/ 47625 w 37"/>
              <a:gd name="T45" fmla="*/ 4762 h 10"/>
              <a:gd name="T46" fmla="*/ 44450 w 37"/>
              <a:gd name="T47" fmla="*/ 4762 h 10"/>
              <a:gd name="T48" fmla="*/ 39687 w 37"/>
              <a:gd name="T49" fmla="*/ 4762 h 10"/>
              <a:gd name="T50" fmla="*/ 34925 w 37"/>
              <a:gd name="T51" fmla="*/ 3175 h 10"/>
              <a:gd name="T52" fmla="*/ 30162 w 37"/>
              <a:gd name="T53" fmla="*/ 3175 h 10"/>
              <a:gd name="T54" fmla="*/ 23812 w 37"/>
              <a:gd name="T55" fmla="*/ 3175 h 10"/>
              <a:gd name="T56" fmla="*/ 20637 w 37"/>
              <a:gd name="T57" fmla="*/ 3175 h 10"/>
              <a:gd name="T58" fmla="*/ 14287 w 37"/>
              <a:gd name="T59" fmla="*/ 4762 h 10"/>
              <a:gd name="T60" fmla="*/ 11112 w 37"/>
              <a:gd name="T61" fmla="*/ 6350 h 10"/>
              <a:gd name="T62" fmla="*/ 7937 w 37"/>
              <a:gd name="T63" fmla="*/ 7938 h 10"/>
              <a:gd name="T64" fmla="*/ 3175 w 37"/>
              <a:gd name="T65" fmla="*/ 12700 h 10"/>
              <a:gd name="T66" fmla="*/ 0 w 37"/>
              <a:gd name="T67" fmla="*/ 15875 h 10"/>
              <a:gd name="T68" fmla="*/ 0 w 37"/>
              <a:gd name="T69" fmla="*/ 7938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5"/>
                </a:move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4" y="3"/>
                </a:lnTo>
                <a:lnTo>
                  <a:pt x="5" y="2"/>
                </a:lnTo>
                <a:lnTo>
                  <a:pt x="7" y="1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2"/>
                </a:lnTo>
                <a:lnTo>
                  <a:pt x="37" y="3"/>
                </a:lnTo>
                <a:lnTo>
                  <a:pt x="37" y="5"/>
                </a:lnTo>
                <a:lnTo>
                  <a:pt x="36" y="5"/>
                </a:lnTo>
                <a:lnTo>
                  <a:pt x="36" y="4"/>
                </a:lnTo>
                <a:lnTo>
                  <a:pt x="34" y="4"/>
                </a:lnTo>
                <a:lnTo>
                  <a:pt x="33" y="4"/>
                </a:lnTo>
                <a:lnTo>
                  <a:pt x="30" y="3"/>
                </a:lnTo>
                <a:lnTo>
                  <a:pt x="28" y="3"/>
                </a:lnTo>
                <a:lnTo>
                  <a:pt x="25" y="3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3"/>
                </a:lnTo>
                <a:lnTo>
                  <a:pt x="7" y="4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2030462" y="4041775"/>
            <a:ext cx="96838" cy="177800"/>
          </a:xfrm>
          <a:custGeom>
            <a:avLst/>
            <a:gdLst>
              <a:gd name="T0" fmla="*/ 0 w 61"/>
              <a:gd name="T1" fmla="*/ 0 h 112"/>
              <a:gd name="T2" fmla="*/ 0 w 61"/>
              <a:gd name="T3" fmla="*/ 173038 h 112"/>
              <a:gd name="T4" fmla="*/ 30163 w 61"/>
              <a:gd name="T5" fmla="*/ 177800 h 112"/>
              <a:gd name="T6" fmla="*/ 28575 w 61"/>
              <a:gd name="T7" fmla="*/ 155575 h 112"/>
              <a:gd name="T8" fmla="*/ 96838 w 61"/>
              <a:gd name="T9" fmla="*/ 165100 h 112"/>
              <a:gd name="T10" fmla="*/ 96838 w 61"/>
              <a:gd name="T11" fmla="*/ 155575 h 112"/>
              <a:gd name="T12" fmla="*/ 47625 w 61"/>
              <a:gd name="T13" fmla="*/ 150813 h 112"/>
              <a:gd name="T14" fmla="*/ 46038 w 61"/>
              <a:gd name="T15" fmla="*/ 130175 h 112"/>
              <a:gd name="T16" fmla="*/ 14288 w 61"/>
              <a:gd name="T17" fmla="*/ 130175 h 112"/>
              <a:gd name="T18" fmla="*/ 12700 w 61"/>
              <a:gd name="T19" fmla="*/ 128588 h 112"/>
              <a:gd name="T20" fmla="*/ 11113 w 61"/>
              <a:gd name="T21" fmla="*/ 120650 h 112"/>
              <a:gd name="T22" fmla="*/ 9525 w 61"/>
              <a:gd name="T23" fmla="*/ 109538 h 112"/>
              <a:gd name="T24" fmla="*/ 6350 w 61"/>
              <a:gd name="T25" fmla="*/ 92075 h 112"/>
              <a:gd name="T26" fmla="*/ 3175 w 61"/>
              <a:gd name="T27" fmla="*/ 74613 h 112"/>
              <a:gd name="T28" fmla="*/ 1588 w 61"/>
              <a:gd name="T29" fmla="*/ 53975 h 112"/>
              <a:gd name="T30" fmla="*/ 3175 w 61"/>
              <a:gd name="T31" fmla="*/ 30163 h 112"/>
              <a:gd name="T32" fmla="*/ 9525 w 61"/>
              <a:gd name="T33" fmla="*/ 4763 h 112"/>
              <a:gd name="T34" fmla="*/ 0 w 61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2"/>
              <a:gd name="T56" fmla="*/ 61 w 61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2">
                <a:moveTo>
                  <a:pt x="0" y="0"/>
                </a:moveTo>
                <a:lnTo>
                  <a:pt x="0" y="109"/>
                </a:lnTo>
                <a:lnTo>
                  <a:pt x="19" y="112"/>
                </a:lnTo>
                <a:lnTo>
                  <a:pt x="18" y="98"/>
                </a:lnTo>
                <a:lnTo>
                  <a:pt x="61" y="104"/>
                </a:lnTo>
                <a:lnTo>
                  <a:pt x="61" y="98"/>
                </a:lnTo>
                <a:lnTo>
                  <a:pt x="30" y="95"/>
                </a:lnTo>
                <a:lnTo>
                  <a:pt x="29" y="82"/>
                </a:lnTo>
                <a:lnTo>
                  <a:pt x="9" y="82"/>
                </a:lnTo>
                <a:lnTo>
                  <a:pt x="8" y="81"/>
                </a:lnTo>
                <a:lnTo>
                  <a:pt x="7" y="76"/>
                </a:lnTo>
                <a:lnTo>
                  <a:pt x="6" y="69"/>
                </a:lnTo>
                <a:lnTo>
                  <a:pt x="4" y="58"/>
                </a:lnTo>
                <a:lnTo>
                  <a:pt x="2" y="47"/>
                </a:lnTo>
                <a:lnTo>
                  <a:pt x="1" y="34"/>
                </a:lnTo>
                <a:lnTo>
                  <a:pt x="2" y="19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2078087" y="4000500"/>
            <a:ext cx="125413" cy="23813"/>
          </a:xfrm>
          <a:custGeom>
            <a:avLst/>
            <a:gdLst>
              <a:gd name="T0" fmla="*/ 0 w 79"/>
              <a:gd name="T1" fmla="*/ 23813 h 15"/>
              <a:gd name="T2" fmla="*/ 0 w 79"/>
              <a:gd name="T3" fmla="*/ 23813 h 15"/>
              <a:gd name="T4" fmla="*/ 4763 w 79"/>
              <a:gd name="T5" fmla="*/ 22225 h 15"/>
              <a:gd name="T6" fmla="*/ 6350 w 79"/>
              <a:gd name="T7" fmla="*/ 22225 h 15"/>
              <a:gd name="T8" fmla="*/ 11113 w 79"/>
              <a:gd name="T9" fmla="*/ 20638 h 15"/>
              <a:gd name="T10" fmla="*/ 17463 w 79"/>
              <a:gd name="T11" fmla="*/ 19050 h 15"/>
              <a:gd name="T12" fmla="*/ 22225 w 79"/>
              <a:gd name="T13" fmla="*/ 17463 h 15"/>
              <a:gd name="T14" fmla="*/ 30163 w 79"/>
              <a:gd name="T15" fmla="*/ 15875 h 15"/>
              <a:gd name="T16" fmla="*/ 38100 w 79"/>
              <a:gd name="T17" fmla="*/ 12700 h 15"/>
              <a:gd name="T18" fmla="*/ 47625 w 79"/>
              <a:gd name="T19" fmla="*/ 12700 h 15"/>
              <a:gd name="T20" fmla="*/ 55563 w 79"/>
              <a:gd name="T21" fmla="*/ 11113 h 15"/>
              <a:gd name="T22" fmla="*/ 66675 w 79"/>
              <a:gd name="T23" fmla="*/ 11113 h 15"/>
              <a:gd name="T24" fmla="*/ 76200 w 79"/>
              <a:gd name="T25" fmla="*/ 9525 h 15"/>
              <a:gd name="T26" fmla="*/ 87313 w 79"/>
              <a:gd name="T27" fmla="*/ 11113 h 15"/>
              <a:gd name="T28" fmla="*/ 98425 w 79"/>
              <a:gd name="T29" fmla="*/ 11113 h 15"/>
              <a:gd name="T30" fmla="*/ 109538 w 79"/>
              <a:gd name="T31" fmla="*/ 12700 h 15"/>
              <a:gd name="T32" fmla="*/ 120650 w 79"/>
              <a:gd name="T33" fmla="*/ 15875 h 15"/>
              <a:gd name="T34" fmla="*/ 125413 w 79"/>
              <a:gd name="T35" fmla="*/ 0 h 15"/>
              <a:gd name="T36" fmla="*/ 125413 w 79"/>
              <a:gd name="T37" fmla="*/ 0 h 15"/>
              <a:gd name="T38" fmla="*/ 120650 w 79"/>
              <a:gd name="T39" fmla="*/ 0 h 15"/>
              <a:gd name="T40" fmla="*/ 117475 w 79"/>
              <a:gd name="T41" fmla="*/ 0 h 15"/>
              <a:gd name="T42" fmla="*/ 111125 w 79"/>
              <a:gd name="T43" fmla="*/ 0 h 15"/>
              <a:gd name="T44" fmla="*/ 104775 w 79"/>
              <a:gd name="T45" fmla="*/ 0 h 15"/>
              <a:gd name="T46" fmla="*/ 96838 w 79"/>
              <a:gd name="T47" fmla="*/ 0 h 15"/>
              <a:gd name="T48" fmla="*/ 88900 w 79"/>
              <a:gd name="T49" fmla="*/ 0 h 15"/>
              <a:gd name="T50" fmla="*/ 80963 w 79"/>
              <a:gd name="T51" fmla="*/ 1588 h 15"/>
              <a:gd name="T52" fmla="*/ 69850 w 79"/>
              <a:gd name="T53" fmla="*/ 1588 h 15"/>
              <a:gd name="T54" fmla="*/ 60325 w 79"/>
              <a:gd name="T55" fmla="*/ 1588 h 15"/>
              <a:gd name="T56" fmla="*/ 49213 w 79"/>
              <a:gd name="T57" fmla="*/ 4763 h 15"/>
              <a:gd name="T58" fmla="*/ 39688 w 79"/>
              <a:gd name="T59" fmla="*/ 6350 h 15"/>
              <a:gd name="T60" fmla="*/ 28575 w 79"/>
              <a:gd name="T61" fmla="*/ 7938 h 15"/>
              <a:gd name="T62" fmla="*/ 19050 w 79"/>
              <a:gd name="T63" fmla="*/ 9525 h 15"/>
              <a:gd name="T64" fmla="*/ 9525 w 79"/>
              <a:gd name="T65" fmla="*/ 11113 h 15"/>
              <a:gd name="T66" fmla="*/ 0 w 79"/>
              <a:gd name="T67" fmla="*/ 12700 h 15"/>
              <a:gd name="T68" fmla="*/ 0 w 79"/>
              <a:gd name="T69" fmla="*/ 23813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1"/>
                </a:lnTo>
                <a:lnTo>
                  <a:pt x="19" y="10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10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3"/>
                </a:lnTo>
                <a:lnTo>
                  <a:pt x="25" y="4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2006650" y="4222750"/>
            <a:ext cx="209550" cy="71438"/>
          </a:xfrm>
          <a:custGeom>
            <a:avLst/>
            <a:gdLst>
              <a:gd name="T0" fmla="*/ 87312 w 132"/>
              <a:gd name="T1" fmla="*/ 69850 h 45"/>
              <a:gd name="T2" fmla="*/ 88900 w 132"/>
              <a:gd name="T3" fmla="*/ 69850 h 45"/>
              <a:gd name="T4" fmla="*/ 88900 w 132"/>
              <a:gd name="T5" fmla="*/ 66675 h 45"/>
              <a:gd name="T6" fmla="*/ 90487 w 132"/>
              <a:gd name="T7" fmla="*/ 66675 h 45"/>
              <a:gd name="T8" fmla="*/ 93662 w 132"/>
              <a:gd name="T9" fmla="*/ 65088 h 45"/>
              <a:gd name="T10" fmla="*/ 96837 w 132"/>
              <a:gd name="T11" fmla="*/ 65088 h 45"/>
              <a:gd name="T12" fmla="*/ 100012 w 132"/>
              <a:gd name="T13" fmla="*/ 63500 h 45"/>
              <a:gd name="T14" fmla="*/ 103188 w 132"/>
              <a:gd name="T15" fmla="*/ 61913 h 45"/>
              <a:gd name="T16" fmla="*/ 107950 w 132"/>
              <a:gd name="T17" fmla="*/ 60325 h 45"/>
              <a:gd name="T18" fmla="*/ 112712 w 132"/>
              <a:gd name="T19" fmla="*/ 58738 h 45"/>
              <a:gd name="T20" fmla="*/ 115887 w 132"/>
              <a:gd name="T21" fmla="*/ 53975 h 45"/>
              <a:gd name="T22" fmla="*/ 120650 w 132"/>
              <a:gd name="T23" fmla="*/ 52388 h 45"/>
              <a:gd name="T24" fmla="*/ 123825 w 132"/>
              <a:gd name="T25" fmla="*/ 50800 h 45"/>
              <a:gd name="T26" fmla="*/ 127000 w 132"/>
              <a:gd name="T27" fmla="*/ 47625 h 45"/>
              <a:gd name="T28" fmla="*/ 130175 w 132"/>
              <a:gd name="T29" fmla="*/ 44450 h 45"/>
              <a:gd name="T30" fmla="*/ 133350 w 132"/>
              <a:gd name="T31" fmla="*/ 41275 h 45"/>
              <a:gd name="T32" fmla="*/ 134937 w 132"/>
              <a:gd name="T33" fmla="*/ 38100 h 45"/>
              <a:gd name="T34" fmla="*/ 0 w 132"/>
              <a:gd name="T35" fmla="*/ 4763 h 45"/>
              <a:gd name="T36" fmla="*/ 9525 w 132"/>
              <a:gd name="T37" fmla="*/ 0 h 45"/>
              <a:gd name="T38" fmla="*/ 209550 w 132"/>
              <a:gd name="T39" fmla="*/ 50800 h 45"/>
              <a:gd name="T40" fmla="*/ 200025 w 132"/>
              <a:gd name="T41" fmla="*/ 53975 h 45"/>
              <a:gd name="T42" fmla="*/ 142875 w 132"/>
              <a:gd name="T43" fmla="*/ 39688 h 45"/>
              <a:gd name="T44" fmla="*/ 142875 w 132"/>
              <a:gd name="T45" fmla="*/ 39688 h 45"/>
              <a:gd name="T46" fmla="*/ 142875 w 132"/>
              <a:gd name="T47" fmla="*/ 41275 h 45"/>
              <a:gd name="T48" fmla="*/ 141287 w 132"/>
              <a:gd name="T49" fmla="*/ 41275 h 45"/>
              <a:gd name="T50" fmla="*/ 141287 w 132"/>
              <a:gd name="T51" fmla="*/ 42863 h 45"/>
              <a:gd name="T52" fmla="*/ 138112 w 132"/>
              <a:gd name="T53" fmla="*/ 44450 h 45"/>
              <a:gd name="T54" fmla="*/ 136525 w 132"/>
              <a:gd name="T55" fmla="*/ 47625 h 45"/>
              <a:gd name="T56" fmla="*/ 134937 w 132"/>
              <a:gd name="T57" fmla="*/ 49213 h 45"/>
              <a:gd name="T58" fmla="*/ 131762 w 132"/>
              <a:gd name="T59" fmla="*/ 50800 h 45"/>
              <a:gd name="T60" fmla="*/ 127000 w 132"/>
              <a:gd name="T61" fmla="*/ 52388 h 45"/>
              <a:gd name="T62" fmla="*/ 123825 w 132"/>
              <a:gd name="T63" fmla="*/ 55563 h 45"/>
              <a:gd name="T64" fmla="*/ 120650 w 132"/>
              <a:gd name="T65" fmla="*/ 58738 h 45"/>
              <a:gd name="T66" fmla="*/ 114300 w 132"/>
              <a:gd name="T67" fmla="*/ 60325 h 45"/>
              <a:gd name="T68" fmla="*/ 111125 w 132"/>
              <a:gd name="T69" fmla="*/ 63500 h 45"/>
              <a:gd name="T70" fmla="*/ 103188 w 132"/>
              <a:gd name="T71" fmla="*/ 65088 h 45"/>
              <a:gd name="T72" fmla="*/ 98425 w 132"/>
              <a:gd name="T73" fmla="*/ 69850 h 45"/>
              <a:gd name="T74" fmla="*/ 90487 w 132"/>
              <a:gd name="T75" fmla="*/ 71438 h 45"/>
              <a:gd name="T76" fmla="*/ 87312 w 132"/>
              <a:gd name="T77" fmla="*/ 69850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4"/>
                </a:moveTo>
                <a:lnTo>
                  <a:pt x="56" y="44"/>
                </a:ln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7"/>
                </a:lnTo>
                <a:lnTo>
                  <a:pt x="73" y="34"/>
                </a:lnTo>
                <a:lnTo>
                  <a:pt x="76" y="33"/>
                </a:lnTo>
                <a:lnTo>
                  <a:pt x="78" y="32"/>
                </a:lnTo>
                <a:lnTo>
                  <a:pt x="80" y="30"/>
                </a:lnTo>
                <a:lnTo>
                  <a:pt x="82" y="28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30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5"/>
                </a:lnTo>
                <a:lnTo>
                  <a:pt x="76" y="37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4"/>
                </a:lnTo>
                <a:lnTo>
                  <a:pt x="57" y="45"/>
                </a:lnTo>
                <a:lnTo>
                  <a:pt x="55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1962200" y="4241800"/>
            <a:ext cx="214312" cy="63500"/>
          </a:xfrm>
          <a:custGeom>
            <a:avLst/>
            <a:gdLst>
              <a:gd name="T0" fmla="*/ 0 w 135"/>
              <a:gd name="T1" fmla="*/ 0 h 40"/>
              <a:gd name="T2" fmla="*/ 209550 w 135"/>
              <a:gd name="T3" fmla="*/ 63500 h 40"/>
              <a:gd name="T4" fmla="*/ 214312 w 135"/>
              <a:gd name="T5" fmla="*/ 63500 h 40"/>
              <a:gd name="T6" fmla="*/ 7937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1998712" y="4233863"/>
            <a:ext cx="209550" cy="55562"/>
          </a:xfrm>
          <a:custGeom>
            <a:avLst/>
            <a:gdLst>
              <a:gd name="T0" fmla="*/ 0 w 132"/>
              <a:gd name="T1" fmla="*/ 0 h 35"/>
              <a:gd name="T2" fmla="*/ 206375 w 132"/>
              <a:gd name="T3" fmla="*/ 55562 h 35"/>
              <a:gd name="T4" fmla="*/ 209550 w 132"/>
              <a:gd name="T5" fmla="*/ 55562 h 35"/>
              <a:gd name="T6" fmla="*/ 6350 w 132"/>
              <a:gd name="T7" fmla="*/ 0 h 35"/>
              <a:gd name="T8" fmla="*/ 0 w 13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5"/>
              <a:gd name="T17" fmla="*/ 132 w 13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5">
                <a:moveTo>
                  <a:pt x="0" y="0"/>
                </a:moveTo>
                <a:lnTo>
                  <a:pt x="130" y="35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1982837" y="4237038"/>
            <a:ext cx="211138" cy="60325"/>
          </a:xfrm>
          <a:custGeom>
            <a:avLst/>
            <a:gdLst>
              <a:gd name="T0" fmla="*/ 0 w 133"/>
              <a:gd name="T1" fmla="*/ 0 h 38"/>
              <a:gd name="T2" fmla="*/ 206375 w 133"/>
              <a:gd name="T3" fmla="*/ 60325 h 38"/>
              <a:gd name="T4" fmla="*/ 211138 w 133"/>
              <a:gd name="T5" fmla="*/ 60325 h 38"/>
              <a:gd name="T6" fmla="*/ 4763 w 133"/>
              <a:gd name="T7" fmla="*/ 0 h 38"/>
              <a:gd name="T8" fmla="*/ 0 w 133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8"/>
              <a:gd name="T17" fmla="*/ 133 w 13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8">
                <a:moveTo>
                  <a:pt x="0" y="0"/>
                </a:moveTo>
                <a:lnTo>
                  <a:pt x="130" y="38"/>
                </a:lnTo>
                <a:lnTo>
                  <a:pt x="133" y="3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2752775" y="3733800"/>
            <a:ext cx="517525" cy="103188"/>
          </a:xfrm>
          <a:custGeom>
            <a:avLst/>
            <a:gdLst>
              <a:gd name="T0" fmla="*/ 231775 w 326"/>
              <a:gd name="T1" fmla="*/ 0 h 65"/>
              <a:gd name="T2" fmla="*/ 182562 w 326"/>
              <a:gd name="T3" fmla="*/ 1588 h 65"/>
              <a:gd name="T4" fmla="*/ 134937 w 326"/>
              <a:gd name="T5" fmla="*/ 4763 h 65"/>
              <a:gd name="T6" fmla="*/ 95250 w 326"/>
              <a:gd name="T7" fmla="*/ 11113 h 65"/>
              <a:gd name="T8" fmla="*/ 60325 w 326"/>
              <a:gd name="T9" fmla="*/ 19050 h 65"/>
              <a:gd name="T10" fmla="*/ 44450 w 326"/>
              <a:gd name="T11" fmla="*/ 22225 h 65"/>
              <a:gd name="T12" fmla="*/ 31750 w 326"/>
              <a:gd name="T13" fmla="*/ 26988 h 65"/>
              <a:gd name="T14" fmla="*/ 20637 w 326"/>
              <a:gd name="T15" fmla="*/ 31750 h 65"/>
              <a:gd name="T16" fmla="*/ 11112 w 326"/>
              <a:gd name="T17" fmla="*/ 36513 h 65"/>
              <a:gd name="T18" fmla="*/ 6350 w 326"/>
              <a:gd name="T19" fmla="*/ 41275 h 65"/>
              <a:gd name="T20" fmla="*/ 0 w 326"/>
              <a:gd name="T21" fmla="*/ 46038 h 65"/>
              <a:gd name="T22" fmla="*/ 0 w 326"/>
              <a:gd name="T23" fmla="*/ 52388 h 65"/>
              <a:gd name="T24" fmla="*/ 0 w 326"/>
              <a:gd name="T25" fmla="*/ 57150 h 65"/>
              <a:gd name="T26" fmla="*/ 6350 w 326"/>
              <a:gd name="T27" fmla="*/ 63500 h 65"/>
              <a:gd name="T28" fmla="*/ 11112 w 326"/>
              <a:gd name="T29" fmla="*/ 68263 h 65"/>
              <a:gd name="T30" fmla="*/ 20637 w 326"/>
              <a:gd name="T31" fmla="*/ 73025 h 65"/>
              <a:gd name="T32" fmla="*/ 31750 w 326"/>
              <a:gd name="T33" fmla="*/ 77788 h 65"/>
              <a:gd name="T34" fmla="*/ 44450 w 326"/>
              <a:gd name="T35" fmla="*/ 80963 h 65"/>
              <a:gd name="T36" fmla="*/ 60325 w 326"/>
              <a:gd name="T37" fmla="*/ 85725 h 65"/>
              <a:gd name="T38" fmla="*/ 95250 w 326"/>
              <a:gd name="T39" fmla="*/ 92075 h 65"/>
              <a:gd name="T40" fmla="*/ 134937 w 326"/>
              <a:gd name="T41" fmla="*/ 98425 h 65"/>
              <a:gd name="T42" fmla="*/ 182562 w 326"/>
              <a:gd name="T43" fmla="*/ 101600 h 65"/>
              <a:gd name="T44" fmla="*/ 231775 w 326"/>
              <a:gd name="T45" fmla="*/ 103188 h 65"/>
              <a:gd name="T46" fmla="*/ 285750 w 326"/>
              <a:gd name="T47" fmla="*/ 103188 h 65"/>
              <a:gd name="T48" fmla="*/ 334962 w 326"/>
              <a:gd name="T49" fmla="*/ 101600 h 65"/>
              <a:gd name="T50" fmla="*/ 382587 w 326"/>
              <a:gd name="T51" fmla="*/ 98425 h 65"/>
              <a:gd name="T52" fmla="*/ 422275 w 326"/>
              <a:gd name="T53" fmla="*/ 92075 h 65"/>
              <a:gd name="T54" fmla="*/ 457200 w 326"/>
              <a:gd name="T55" fmla="*/ 85725 h 65"/>
              <a:gd name="T56" fmla="*/ 473075 w 326"/>
              <a:gd name="T57" fmla="*/ 80963 h 65"/>
              <a:gd name="T58" fmla="*/ 485775 w 326"/>
              <a:gd name="T59" fmla="*/ 77788 h 65"/>
              <a:gd name="T60" fmla="*/ 496888 w 326"/>
              <a:gd name="T61" fmla="*/ 73025 h 65"/>
              <a:gd name="T62" fmla="*/ 506413 w 326"/>
              <a:gd name="T63" fmla="*/ 68263 h 65"/>
              <a:gd name="T64" fmla="*/ 511175 w 326"/>
              <a:gd name="T65" fmla="*/ 63500 h 65"/>
              <a:gd name="T66" fmla="*/ 515938 w 326"/>
              <a:gd name="T67" fmla="*/ 57150 h 65"/>
              <a:gd name="T68" fmla="*/ 517525 w 326"/>
              <a:gd name="T69" fmla="*/ 52388 h 65"/>
              <a:gd name="T70" fmla="*/ 515938 w 326"/>
              <a:gd name="T71" fmla="*/ 46038 h 65"/>
              <a:gd name="T72" fmla="*/ 511175 w 326"/>
              <a:gd name="T73" fmla="*/ 41275 h 65"/>
              <a:gd name="T74" fmla="*/ 506413 w 326"/>
              <a:gd name="T75" fmla="*/ 36513 h 65"/>
              <a:gd name="T76" fmla="*/ 496888 w 326"/>
              <a:gd name="T77" fmla="*/ 31750 h 65"/>
              <a:gd name="T78" fmla="*/ 485775 w 326"/>
              <a:gd name="T79" fmla="*/ 26988 h 65"/>
              <a:gd name="T80" fmla="*/ 473075 w 326"/>
              <a:gd name="T81" fmla="*/ 22225 h 65"/>
              <a:gd name="T82" fmla="*/ 457200 w 326"/>
              <a:gd name="T83" fmla="*/ 19050 h 65"/>
              <a:gd name="T84" fmla="*/ 422275 w 326"/>
              <a:gd name="T85" fmla="*/ 11113 h 65"/>
              <a:gd name="T86" fmla="*/ 382587 w 326"/>
              <a:gd name="T87" fmla="*/ 4763 h 65"/>
              <a:gd name="T88" fmla="*/ 334962 w 326"/>
              <a:gd name="T89" fmla="*/ 1588 h 65"/>
              <a:gd name="T90" fmla="*/ 285750 w 326"/>
              <a:gd name="T91" fmla="*/ 0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6"/>
              <a:gd name="T139" fmla="*/ 0 h 65"/>
              <a:gd name="T140" fmla="*/ 326 w 326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6" h="65">
                <a:moveTo>
                  <a:pt x="162" y="0"/>
                </a:moveTo>
                <a:lnTo>
                  <a:pt x="146" y="0"/>
                </a:lnTo>
                <a:lnTo>
                  <a:pt x="130" y="0"/>
                </a:lnTo>
                <a:lnTo>
                  <a:pt x="115" y="1"/>
                </a:lnTo>
                <a:lnTo>
                  <a:pt x="99" y="2"/>
                </a:lnTo>
                <a:lnTo>
                  <a:pt x="85" y="3"/>
                </a:lnTo>
                <a:lnTo>
                  <a:pt x="71" y="6"/>
                </a:lnTo>
                <a:lnTo>
                  <a:pt x="60" y="7"/>
                </a:lnTo>
                <a:lnTo>
                  <a:pt x="48" y="9"/>
                </a:lnTo>
                <a:lnTo>
                  <a:pt x="38" y="12"/>
                </a:lnTo>
                <a:lnTo>
                  <a:pt x="32" y="13"/>
                </a:lnTo>
                <a:lnTo>
                  <a:pt x="28" y="14"/>
                </a:lnTo>
                <a:lnTo>
                  <a:pt x="24" y="15"/>
                </a:lnTo>
                <a:lnTo>
                  <a:pt x="20" y="17"/>
                </a:lnTo>
                <a:lnTo>
                  <a:pt x="15" y="19"/>
                </a:lnTo>
                <a:lnTo>
                  <a:pt x="13" y="20"/>
                </a:lnTo>
                <a:lnTo>
                  <a:pt x="10" y="21"/>
                </a:lnTo>
                <a:lnTo>
                  <a:pt x="7" y="23"/>
                </a:lnTo>
                <a:lnTo>
                  <a:pt x="5" y="24"/>
                </a:lnTo>
                <a:lnTo>
                  <a:pt x="4" y="26"/>
                </a:lnTo>
                <a:lnTo>
                  <a:pt x="1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7"/>
                </a:lnTo>
                <a:lnTo>
                  <a:pt x="4" y="40"/>
                </a:lnTo>
                <a:lnTo>
                  <a:pt x="5" y="41"/>
                </a:lnTo>
                <a:lnTo>
                  <a:pt x="7" y="43"/>
                </a:lnTo>
                <a:lnTo>
                  <a:pt x="10" y="44"/>
                </a:lnTo>
                <a:lnTo>
                  <a:pt x="13" y="46"/>
                </a:lnTo>
                <a:lnTo>
                  <a:pt x="15" y="47"/>
                </a:lnTo>
                <a:lnTo>
                  <a:pt x="20" y="49"/>
                </a:lnTo>
                <a:lnTo>
                  <a:pt x="24" y="50"/>
                </a:lnTo>
                <a:lnTo>
                  <a:pt x="28" y="51"/>
                </a:lnTo>
                <a:lnTo>
                  <a:pt x="32" y="53"/>
                </a:lnTo>
                <a:lnTo>
                  <a:pt x="38" y="54"/>
                </a:lnTo>
                <a:lnTo>
                  <a:pt x="48" y="56"/>
                </a:lnTo>
                <a:lnTo>
                  <a:pt x="60" y="58"/>
                </a:lnTo>
                <a:lnTo>
                  <a:pt x="71" y="61"/>
                </a:lnTo>
                <a:lnTo>
                  <a:pt x="85" y="62"/>
                </a:lnTo>
                <a:lnTo>
                  <a:pt x="99" y="63"/>
                </a:lnTo>
                <a:lnTo>
                  <a:pt x="115" y="64"/>
                </a:lnTo>
                <a:lnTo>
                  <a:pt x="130" y="65"/>
                </a:lnTo>
                <a:lnTo>
                  <a:pt x="146" y="65"/>
                </a:lnTo>
                <a:lnTo>
                  <a:pt x="162" y="65"/>
                </a:lnTo>
                <a:lnTo>
                  <a:pt x="180" y="65"/>
                </a:lnTo>
                <a:lnTo>
                  <a:pt x="195" y="65"/>
                </a:lnTo>
                <a:lnTo>
                  <a:pt x="211" y="64"/>
                </a:lnTo>
                <a:lnTo>
                  <a:pt x="227" y="63"/>
                </a:lnTo>
                <a:lnTo>
                  <a:pt x="241" y="62"/>
                </a:lnTo>
                <a:lnTo>
                  <a:pt x="253" y="61"/>
                </a:lnTo>
                <a:lnTo>
                  <a:pt x="266" y="58"/>
                </a:lnTo>
                <a:lnTo>
                  <a:pt x="278" y="56"/>
                </a:lnTo>
                <a:lnTo>
                  <a:pt x="288" y="54"/>
                </a:lnTo>
                <a:lnTo>
                  <a:pt x="293" y="53"/>
                </a:lnTo>
                <a:lnTo>
                  <a:pt x="298" y="51"/>
                </a:lnTo>
                <a:lnTo>
                  <a:pt x="302" y="50"/>
                </a:lnTo>
                <a:lnTo>
                  <a:pt x="306" y="49"/>
                </a:lnTo>
                <a:lnTo>
                  <a:pt x="309" y="47"/>
                </a:lnTo>
                <a:lnTo>
                  <a:pt x="313" y="46"/>
                </a:lnTo>
                <a:lnTo>
                  <a:pt x="315" y="44"/>
                </a:lnTo>
                <a:lnTo>
                  <a:pt x="319" y="43"/>
                </a:lnTo>
                <a:lnTo>
                  <a:pt x="321" y="41"/>
                </a:lnTo>
                <a:lnTo>
                  <a:pt x="322" y="40"/>
                </a:lnTo>
                <a:lnTo>
                  <a:pt x="324" y="37"/>
                </a:lnTo>
                <a:lnTo>
                  <a:pt x="325" y="36"/>
                </a:lnTo>
                <a:lnTo>
                  <a:pt x="326" y="35"/>
                </a:lnTo>
                <a:lnTo>
                  <a:pt x="326" y="33"/>
                </a:lnTo>
                <a:lnTo>
                  <a:pt x="326" y="31"/>
                </a:lnTo>
                <a:lnTo>
                  <a:pt x="325" y="29"/>
                </a:lnTo>
                <a:lnTo>
                  <a:pt x="324" y="28"/>
                </a:lnTo>
                <a:lnTo>
                  <a:pt x="322" y="26"/>
                </a:lnTo>
                <a:lnTo>
                  <a:pt x="321" y="24"/>
                </a:lnTo>
                <a:lnTo>
                  <a:pt x="319" y="23"/>
                </a:lnTo>
                <a:lnTo>
                  <a:pt x="315" y="21"/>
                </a:lnTo>
                <a:lnTo>
                  <a:pt x="313" y="20"/>
                </a:lnTo>
                <a:lnTo>
                  <a:pt x="309" y="19"/>
                </a:lnTo>
                <a:lnTo>
                  <a:pt x="306" y="17"/>
                </a:lnTo>
                <a:lnTo>
                  <a:pt x="302" y="15"/>
                </a:lnTo>
                <a:lnTo>
                  <a:pt x="298" y="14"/>
                </a:lnTo>
                <a:lnTo>
                  <a:pt x="293" y="13"/>
                </a:lnTo>
                <a:lnTo>
                  <a:pt x="288" y="12"/>
                </a:lnTo>
                <a:lnTo>
                  <a:pt x="278" y="9"/>
                </a:lnTo>
                <a:lnTo>
                  <a:pt x="266" y="7"/>
                </a:lnTo>
                <a:lnTo>
                  <a:pt x="253" y="6"/>
                </a:lnTo>
                <a:lnTo>
                  <a:pt x="241" y="3"/>
                </a:lnTo>
                <a:lnTo>
                  <a:pt x="227" y="2"/>
                </a:lnTo>
                <a:lnTo>
                  <a:pt x="211" y="1"/>
                </a:lnTo>
                <a:lnTo>
                  <a:pt x="195" y="0"/>
                </a:lnTo>
                <a:lnTo>
                  <a:pt x="180" y="0"/>
                </a:lnTo>
                <a:lnTo>
                  <a:pt x="162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2752775" y="3733800"/>
            <a:ext cx="517525" cy="103188"/>
          </a:xfrm>
          <a:custGeom>
            <a:avLst/>
            <a:gdLst>
              <a:gd name="T0" fmla="*/ 231775 w 326"/>
              <a:gd name="T1" fmla="*/ 0 h 65"/>
              <a:gd name="T2" fmla="*/ 182562 w 326"/>
              <a:gd name="T3" fmla="*/ 1588 h 65"/>
              <a:gd name="T4" fmla="*/ 134937 w 326"/>
              <a:gd name="T5" fmla="*/ 4763 h 65"/>
              <a:gd name="T6" fmla="*/ 95250 w 326"/>
              <a:gd name="T7" fmla="*/ 11113 h 65"/>
              <a:gd name="T8" fmla="*/ 60325 w 326"/>
              <a:gd name="T9" fmla="*/ 19050 h 65"/>
              <a:gd name="T10" fmla="*/ 44450 w 326"/>
              <a:gd name="T11" fmla="*/ 22225 h 65"/>
              <a:gd name="T12" fmla="*/ 31750 w 326"/>
              <a:gd name="T13" fmla="*/ 26988 h 65"/>
              <a:gd name="T14" fmla="*/ 20637 w 326"/>
              <a:gd name="T15" fmla="*/ 31750 h 65"/>
              <a:gd name="T16" fmla="*/ 11112 w 326"/>
              <a:gd name="T17" fmla="*/ 36513 h 65"/>
              <a:gd name="T18" fmla="*/ 6350 w 326"/>
              <a:gd name="T19" fmla="*/ 41275 h 65"/>
              <a:gd name="T20" fmla="*/ 0 w 326"/>
              <a:gd name="T21" fmla="*/ 46038 h 65"/>
              <a:gd name="T22" fmla="*/ 0 w 326"/>
              <a:gd name="T23" fmla="*/ 52388 h 65"/>
              <a:gd name="T24" fmla="*/ 0 w 326"/>
              <a:gd name="T25" fmla="*/ 57150 h 65"/>
              <a:gd name="T26" fmla="*/ 6350 w 326"/>
              <a:gd name="T27" fmla="*/ 63500 h 65"/>
              <a:gd name="T28" fmla="*/ 11112 w 326"/>
              <a:gd name="T29" fmla="*/ 68263 h 65"/>
              <a:gd name="T30" fmla="*/ 20637 w 326"/>
              <a:gd name="T31" fmla="*/ 73025 h 65"/>
              <a:gd name="T32" fmla="*/ 31750 w 326"/>
              <a:gd name="T33" fmla="*/ 77788 h 65"/>
              <a:gd name="T34" fmla="*/ 44450 w 326"/>
              <a:gd name="T35" fmla="*/ 80963 h 65"/>
              <a:gd name="T36" fmla="*/ 60325 w 326"/>
              <a:gd name="T37" fmla="*/ 85725 h 65"/>
              <a:gd name="T38" fmla="*/ 95250 w 326"/>
              <a:gd name="T39" fmla="*/ 92075 h 65"/>
              <a:gd name="T40" fmla="*/ 134937 w 326"/>
              <a:gd name="T41" fmla="*/ 98425 h 65"/>
              <a:gd name="T42" fmla="*/ 182562 w 326"/>
              <a:gd name="T43" fmla="*/ 101600 h 65"/>
              <a:gd name="T44" fmla="*/ 231775 w 326"/>
              <a:gd name="T45" fmla="*/ 103188 h 65"/>
              <a:gd name="T46" fmla="*/ 285750 w 326"/>
              <a:gd name="T47" fmla="*/ 103188 h 65"/>
              <a:gd name="T48" fmla="*/ 334962 w 326"/>
              <a:gd name="T49" fmla="*/ 101600 h 65"/>
              <a:gd name="T50" fmla="*/ 382587 w 326"/>
              <a:gd name="T51" fmla="*/ 98425 h 65"/>
              <a:gd name="T52" fmla="*/ 422275 w 326"/>
              <a:gd name="T53" fmla="*/ 92075 h 65"/>
              <a:gd name="T54" fmla="*/ 457200 w 326"/>
              <a:gd name="T55" fmla="*/ 85725 h 65"/>
              <a:gd name="T56" fmla="*/ 473075 w 326"/>
              <a:gd name="T57" fmla="*/ 80963 h 65"/>
              <a:gd name="T58" fmla="*/ 485775 w 326"/>
              <a:gd name="T59" fmla="*/ 77788 h 65"/>
              <a:gd name="T60" fmla="*/ 496888 w 326"/>
              <a:gd name="T61" fmla="*/ 73025 h 65"/>
              <a:gd name="T62" fmla="*/ 506413 w 326"/>
              <a:gd name="T63" fmla="*/ 68263 h 65"/>
              <a:gd name="T64" fmla="*/ 511175 w 326"/>
              <a:gd name="T65" fmla="*/ 63500 h 65"/>
              <a:gd name="T66" fmla="*/ 515938 w 326"/>
              <a:gd name="T67" fmla="*/ 57150 h 65"/>
              <a:gd name="T68" fmla="*/ 517525 w 326"/>
              <a:gd name="T69" fmla="*/ 52388 h 65"/>
              <a:gd name="T70" fmla="*/ 515938 w 326"/>
              <a:gd name="T71" fmla="*/ 46038 h 65"/>
              <a:gd name="T72" fmla="*/ 511175 w 326"/>
              <a:gd name="T73" fmla="*/ 41275 h 65"/>
              <a:gd name="T74" fmla="*/ 506413 w 326"/>
              <a:gd name="T75" fmla="*/ 36513 h 65"/>
              <a:gd name="T76" fmla="*/ 496888 w 326"/>
              <a:gd name="T77" fmla="*/ 31750 h 65"/>
              <a:gd name="T78" fmla="*/ 485775 w 326"/>
              <a:gd name="T79" fmla="*/ 26988 h 65"/>
              <a:gd name="T80" fmla="*/ 473075 w 326"/>
              <a:gd name="T81" fmla="*/ 22225 h 65"/>
              <a:gd name="T82" fmla="*/ 457200 w 326"/>
              <a:gd name="T83" fmla="*/ 19050 h 65"/>
              <a:gd name="T84" fmla="*/ 422275 w 326"/>
              <a:gd name="T85" fmla="*/ 11113 h 65"/>
              <a:gd name="T86" fmla="*/ 382587 w 326"/>
              <a:gd name="T87" fmla="*/ 4763 h 65"/>
              <a:gd name="T88" fmla="*/ 334962 w 326"/>
              <a:gd name="T89" fmla="*/ 1588 h 65"/>
              <a:gd name="T90" fmla="*/ 285750 w 326"/>
              <a:gd name="T91" fmla="*/ 0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6"/>
              <a:gd name="T139" fmla="*/ 0 h 65"/>
              <a:gd name="T140" fmla="*/ 326 w 326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6" h="65">
                <a:moveTo>
                  <a:pt x="162" y="0"/>
                </a:moveTo>
                <a:lnTo>
                  <a:pt x="146" y="0"/>
                </a:lnTo>
                <a:lnTo>
                  <a:pt x="130" y="0"/>
                </a:lnTo>
                <a:lnTo>
                  <a:pt x="115" y="1"/>
                </a:lnTo>
                <a:lnTo>
                  <a:pt x="99" y="2"/>
                </a:lnTo>
                <a:lnTo>
                  <a:pt x="85" y="3"/>
                </a:lnTo>
                <a:lnTo>
                  <a:pt x="71" y="6"/>
                </a:lnTo>
                <a:lnTo>
                  <a:pt x="60" y="7"/>
                </a:lnTo>
                <a:lnTo>
                  <a:pt x="48" y="9"/>
                </a:lnTo>
                <a:lnTo>
                  <a:pt x="38" y="12"/>
                </a:lnTo>
                <a:lnTo>
                  <a:pt x="32" y="13"/>
                </a:lnTo>
                <a:lnTo>
                  <a:pt x="28" y="14"/>
                </a:lnTo>
                <a:lnTo>
                  <a:pt x="24" y="15"/>
                </a:lnTo>
                <a:lnTo>
                  <a:pt x="20" y="17"/>
                </a:lnTo>
                <a:lnTo>
                  <a:pt x="15" y="19"/>
                </a:lnTo>
                <a:lnTo>
                  <a:pt x="13" y="20"/>
                </a:lnTo>
                <a:lnTo>
                  <a:pt x="10" y="21"/>
                </a:lnTo>
                <a:lnTo>
                  <a:pt x="7" y="23"/>
                </a:lnTo>
                <a:lnTo>
                  <a:pt x="5" y="24"/>
                </a:lnTo>
                <a:lnTo>
                  <a:pt x="4" y="26"/>
                </a:lnTo>
                <a:lnTo>
                  <a:pt x="1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7"/>
                </a:lnTo>
                <a:lnTo>
                  <a:pt x="4" y="40"/>
                </a:lnTo>
                <a:lnTo>
                  <a:pt x="5" y="41"/>
                </a:lnTo>
                <a:lnTo>
                  <a:pt x="7" y="43"/>
                </a:lnTo>
                <a:lnTo>
                  <a:pt x="10" y="44"/>
                </a:lnTo>
                <a:lnTo>
                  <a:pt x="13" y="46"/>
                </a:lnTo>
                <a:lnTo>
                  <a:pt x="15" y="47"/>
                </a:lnTo>
                <a:lnTo>
                  <a:pt x="20" y="49"/>
                </a:lnTo>
                <a:lnTo>
                  <a:pt x="24" y="50"/>
                </a:lnTo>
                <a:lnTo>
                  <a:pt x="28" y="51"/>
                </a:lnTo>
                <a:lnTo>
                  <a:pt x="32" y="53"/>
                </a:lnTo>
                <a:lnTo>
                  <a:pt x="38" y="54"/>
                </a:lnTo>
                <a:lnTo>
                  <a:pt x="48" y="56"/>
                </a:lnTo>
                <a:lnTo>
                  <a:pt x="60" y="58"/>
                </a:lnTo>
                <a:lnTo>
                  <a:pt x="71" y="61"/>
                </a:lnTo>
                <a:lnTo>
                  <a:pt x="85" y="62"/>
                </a:lnTo>
                <a:lnTo>
                  <a:pt x="99" y="63"/>
                </a:lnTo>
                <a:lnTo>
                  <a:pt x="115" y="64"/>
                </a:lnTo>
                <a:lnTo>
                  <a:pt x="130" y="65"/>
                </a:lnTo>
                <a:lnTo>
                  <a:pt x="146" y="65"/>
                </a:lnTo>
                <a:lnTo>
                  <a:pt x="162" y="65"/>
                </a:lnTo>
                <a:lnTo>
                  <a:pt x="180" y="65"/>
                </a:lnTo>
                <a:lnTo>
                  <a:pt x="195" y="65"/>
                </a:lnTo>
                <a:lnTo>
                  <a:pt x="211" y="64"/>
                </a:lnTo>
                <a:lnTo>
                  <a:pt x="227" y="63"/>
                </a:lnTo>
                <a:lnTo>
                  <a:pt x="241" y="62"/>
                </a:lnTo>
                <a:lnTo>
                  <a:pt x="253" y="61"/>
                </a:lnTo>
                <a:lnTo>
                  <a:pt x="266" y="58"/>
                </a:lnTo>
                <a:lnTo>
                  <a:pt x="278" y="56"/>
                </a:lnTo>
                <a:lnTo>
                  <a:pt x="288" y="54"/>
                </a:lnTo>
                <a:lnTo>
                  <a:pt x="293" y="53"/>
                </a:lnTo>
                <a:lnTo>
                  <a:pt x="298" y="51"/>
                </a:lnTo>
                <a:lnTo>
                  <a:pt x="302" y="50"/>
                </a:lnTo>
                <a:lnTo>
                  <a:pt x="306" y="49"/>
                </a:lnTo>
                <a:lnTo>
                  <a:pt x="309" y="47"/>
                </a:lnTo>
                <a:lnTo>
                  <a:pt x="313" y="46"/>
                </a:lnTo>
                <a:lnTo>
                  <a:pt x="315" y="44"/>
                </a:lnTo>
                <a:lnTo>
                  <a:pt x="319" y="43"/>
                </a:lnTo>
                <a:lnTo>
                  <a:pt x="321" y="41"/>
                </a:lnTo>
                <a:lnTo>
                  <a:pt x="322" y="40"/>
                </a:lnTo>
                <a:lnTo>
                  <a:pt x="324" y="37"/>
                </a:lnTo>
                <a:lnTo>
                  <a:pt x="325" y="36"/>
                </a:lnTo>
                <a:lnTo>
                  <a:pt x="326" y="35"/>
                </a:lnTo>
                <a:lnTo>
                  <a:pt x="326" y="33"/>
                </a:lnTo>
                <a:lnTo>
                  <a:pt x="326" y="31"/>
                </a:lnTo>
                <a:lnTo>
                  <a:pt x="325" y="29"/>
                </a:lnTo>
                <a:lnTo>
                  <a:pt x="324" y="28"/>
                </a:lnTo>
                <a:lnTo>
                  <a:pt x="322" y="26"/>
                </a:lnTo>
                <a:lnTo>
                  <a:pt x="321" y="24"/>
                </a:lnTo>
                <a:lnTo>
                  <a:pt x="319" y="23"/>
                </a:lnTo>
                <a:lnTo>
                  <a:pt x="315" y="21"/>
                </a:lnTo>
                <a:lnTo>
                  <a:pt x="313" y="20"/>
                </a:lnTo>
                <a:lnTo>
                  <a:pt x="309" y="19"/>
                </a:lnTo>
                <a:lnTo>
                  <a:pt x="306" y="17"/>
                </a:lnTo>
                <a:lnTo>
                  <a:pt x="302" y="15"/>
                </a:lnTo>
                <a:lnTo>
                  <a:pt x="298" y="14"/>
                </a:lnTo>
                <a:lnTo>
                  <a:pt x="293" y="13"/>
                </a:lnTo>
                <a:lnTo>
                  <a:pt x="288" y="12"/>
                </a:lnTo>
                <a:lnTo>
                  <a:pt x="278" y="9"/>
                </a:lnTo>
                <a:lnTo>
                  <a:pt x="266" y="7"/>
                </a:lnTo>
                <a:lnTo>
                  <a:pt x="253" y="6"/>
                </a:lnTo>
                <a:lnTo>
                  <a:pt x="241" y="3"/>
                </a:lnTo>
                <a:lnTo>
                  <a:pt x="227" y="2"/>
                </a:lnTo>
                <a:lnTo>
                  <a:pt x="211" y="1"/>
                </a:lnTo>
                <a:lnTo>
                  <a:pt x="195" y="0"/>
                </a:lnTo>
                <a:lnTo>
                  <a:pt x="180" y="0"/>
                </a:lnTo>
                <a:lnTo>
                  <a:pt x="16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2752775" y="3724275"/>
            <a:ext cx="1587" cy="650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270300" y="3724275"/>
            <a:ext cx="1587" cy="650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2752775" y="3724275"/>
            <a:ext cx="511175" cy="635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4" name="Rectangle 60"/>
          <p:cNvSpPr>
            <a:spLocks noChangeArrowheads="1"/>
          </p:cNvSpPr>
          <p:nvPr/>
        </p:nvSpPr>
        <p:spPr bwMode="auto">
          <a:xfrm>
            <a:off x="3044875" y="3751263"/>
            <a:ext cx="3847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+mj-lt"/>
              </a:rPr>
              <a:t> </a:t>
            </a:r>
            <a:endParaRPr lang="en-US">
              <a:latin typeface="+mj-lt"/>
            </a:endParaRPr>
          </a:p>
        </p:txBody>
      </p:sp>
      <p:sp>
        <p:nvSpPr>
          <p:cNvPr id="65" name="Freeform 61"/>
          <p:cNvSpPr>
            <a:spLocks/>
          </p:cNvSpPr>
          <p:nvPr/>
        </p:nvSpPr>
        <p:spPr bwMode="auto">
          <a:xfrm>
            <a:off x="2748012" y="3648075"/>
            <a:ext cx="515938" cy="122238"/>
          </a:xfrm>
          <a:custGeom>
            <a:avLst/>
            <a:gdLst>
              <a:gd name="T0" fmla="*/ 233363 w 325"/>
              <a:gd name="T1" fmla="*/ 0 h 77"/>
              <a:gd name="T2" fmla="*/ 180975 w 325"/>
              <a:gd name="T3" fmla="*/ 1588 h 77"/>
              <a:gd name="T4" fmla="*/ 134938 w 325"/>
              <a:gd name="T5" fmla="*/ 7938 h 77"/>
              <a:gd name="T6" fmla="*/ 93663 w 325"/>
              <a:gd name="T7" fmla="*/ 15875 h 77"/>
              <a:gd name="T8" fmla="*/ 58738 w 325"/>
              <a:gd name="T9" fmla="*/ 22225 h 77"/>
              <a:gd name="T10" fmla="*/ 44450 w 325"/>
              <a:gd name="T11" fmla="*/ 28575 h 77"/>
              <a:gd name="T12" fmla="*/ 31750 w 325"/>
              <a:gd name="T13" fmla="*/ 31750 h 77"/>
              <a:gd name="T14" fmla="*/ 20638 w 325"/>
              <a:gd name="T15" fmla="*/ 38100 h 77"/>
              <a:gd name="T16" fmla="*/ 12700 w 325"/>
              <a:gd name="T17" fmla="*/ 42863 h 77"/>
              <a:gd name="T18" fmla="*/ 4763 w 325"/>
              <a:gd name="T19" fmla="*/ 49213 h 77"/>
              <a:gd name="T20" fmla="*/ 1588 w 325"/>
              <a:gd name="T21" fmla="*/ 55563 h 77"/>
              <a:gd name="T22" fmla="*/ 0 w 325"/>
              <a:gd name="T23" fmla="*/ 61913 h 77"/>
              <a:gd name="T24" fmla="*/ 1588 w 325"/>
              <a:gd name="T25" fmla="*/ 66675 h 77"/>
              <a:gd name="T26" fmla="*/ 4763 w 325"/>
              <a:gd name="T27" fmla="*/ 74613 h 77"/>
              <a:gd name="T28" fmla="*/ 12700 w 325"/>
              <a:gd name="T29" fmla="*/ 79375 h 77"/>
              <a:gd name="T30" fmla="*/ 20638 w 325"/>
              <a:gd name="T31" fmla="*/ 85725 h 77"/>
              <a:gd name="T32" fmla="*/ 31750 w 325"/>
              <a:gd name="T33" fmla="*/ 90488 h 77"/>
              <a:gd name="T34" fmla="*/ 44450 w 325"/>
              <a:gd name="T35" fmla="*/ 96838 h 77"/>
              <a:gd name="T36" fmla="*/ 58738 w 325"/>
              <a:gd name="T37" fmla="*/ 100013 h 77"/>
              <a:gd name="T38" fmla="*/ 93663 w 325"/>
              <a:gd name="T39" fmla="*/ 109538 h 77"/>
              <a:gd name="T40" fmla="*/ 134938 w 325"/>
              <a:gd name="T41" fmla="*/ 115888 h 77"/>
              <a:gd name="T42" fmla="*/ 180975 w 325"/>
              <a:gd name="T43" fmla="*/ 120650 h 77"/>
              <a:gd name="T44" fmla="*/ 231775 w 325"/>
              <a:gd name="T45" fmla="*/ 122238 h 77"/>
              <a:gd name="T46" fmla="*/ 284163 w 325"/>
              <a:gd name="T47" fmla="*/ 122238 h 77"/>
              <a:gd name="T48" fmla="*/ 334963 w 325"/>
              <a:gd name="T49" fmla="*/ 120650 h 77"/>
              <a:gd name="T50" fmla="*/ 381000 w 325"/>
              <a:gd name="T51" fmla="*/ 115888 h 77"/>
              <a:gd name="T52" fmla="*/ 423863 w 325"/>
              <a:gd name="T53" fmla="*/ 109538 h 77"/>
              <a:gd name="T54" fmla="*/ 458788 w 325"/>
              <a:gd name="T55" fmla="*/ 100013 h 77"/>
              <a:gd name="T56" fmla="*/ 473075 w 325"/>
              <a:gd name="T57" fmla="*/ 96838 h 77"/>
              <a:gd name="T58" fmla="*/ 487363 w 325"/>
              <a:gd name="T59" fmla="*/ 90488 h 77"/>
              <a:gd name="T60" fmla="*/ 495300 w 325"/>
              <a:gd name="T61" fmla="*/ 85725 h 77"/>
              <a:gd name="T62" fmla="*/ 504825 w 325"/>
              <a:gd name="T63" fmla="*/ 79375 h 77"/>
              <a:gd name="T64" fmla="*/ 512763 w 325"/>
              <a:gd name="T65" fmla="*/ 74613 h 77"/>
              <a:gd name="T66" fmla="*/ 515938 w 325"/>
              <a:gd name="T67" fmla="*/ 66675 h 77"/>
              <a:gd name="T68" fmla="*/ 515938 w 325"/>
              <a:gd name="T69" fmla="*/ 61913 h 77"/>
              <a:gd name="T70" fmla="*/ 515938 w 325"/>
              <a:gd name="T71" fmla="*/ 55563 h 77"/>
              <a:gd name="T72" fmla="*/ 512763 w 325"/>
              <a:gd name="T73" fmla="*/ 49213 h 77"/>
              <a:gd name="T74" fmla="*/ 504825 w 325"/>
              <a:gd name="T75" fmla="*/ 42863 h 77"/>
              <a:gd name="T76" fmla="*/ 495300 w 325"/>
              <a:gd name="T77" fmla="*/ 38100 h 77"/>
              <a:gd name="T78" fmla="*/ 487363 w 325"/>
              <a:gd name="T79" fmla="*/ 31750 h 77"/>
              <a:gd name="T80" fmla="*/ 473075 w 325"/>
              <a:gd name="T81" fmla="*/ 28575 h 77"/>
              <a:gd name="T82" fmla="*/ 458788 w 325"/>
              <a:gd name="T83" fmla="*/ 22225 h 77"/>
              <a:gd name="T84" fmla="*/ 423863 w 325"/>
              <a:gd name="T85" fmla="*/ 15875 h 77"/>
              <a:gd name="T86" fmla="*/ 381000 w 325"/>
              <a:gd name="T87" fmla="*/ 7938 h 77"/>
              <a:gd name="T88" fmla="*/ 334963 w 325"/>
              <a:gd name="T89" fmla="*/ 1588 h 77"/>
              <a:gd name="T90" fmla="*/ 284163 w 325"/>
              <a:gd name="T91" fmla="*/ 0 h 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5"/>
              <a:gd name="T139" fmla="*/ 0 h 77"/>
              <a:gd name="T140" fmla="*/ 325 w 325"/>
              <a:gd name="T141" fmla="*/ 77 h 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5" h="77">
                <a:moveTo>
                  <a:pt x="163" y="0"/>
                </a:moveTo>
                <a:lnTo>
                  <a:pt x="147" y="0"/>
                </a:lnTo>
                <a:lnTo>
                  <a:pt x="130" y="1"/>
                </a:lnTo>
                <a:lnTo>
                  <a:pt x="114" y="1"/>
                </a:lnTo>
                <a:lnTo>
                  <a:pt x="99" y="4"/>
                </a:lnTo>
                <a:lnTo>
                  <a:pt x="85" y="5"/>
                </a:lnTo>
                <a:lnTo>
                  <a:pt x="72" y="7"/>
                </a:lnTo>
                <a:lnTo>
                  <a:pt x="59" y="10"/>
                </a:lnTo>
                <a:lnTo>
                  <a:pt x="48" y="12"/>
                </a:lnTo>
                <a:lnTo>
                  <a:pt x="37" y="14"/>
                </a:lnTo>
                <a:lnTo>
                  <a:pt x="32" y="15"/>
                </a:lnTo>
                <a:lnTo>
                  <a:pt x="28" y="18"/>
                </a:lnTo>
                <a:lnTo>
                  <a:pt x="23" y="19"/>
                </a:lnTo>
                <a:lnTo>
                  <a:pt x="20" y="20"/>
                </a:lnTo>
                <a:lnTo>
                  <a:pt x="16" y="22"/>
                </a:lnTo>
                <a:lnTo>
                  <a:pt x="13" y="24"/>
                </a:lnTo>
                <a:lnTo>
                  <a:pt x="10" y="26"/>
                </a:lnTo>
                <a:lnTo>
                  <a:pt x="8" y="27"/>
                </a:lnTo>
                <a:lnTo>
                  <a:pt x="6" y="29"/>
                </a:lnTo>
                <a:lnTo>
                  <a:pt x="3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3" y="47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3" y="54"/>
                </a:lnTo>
                <a:lnTo>
                  <a:pt x="16" y="55"/>
                </a:lnTo>
                <a:lnTo>
                  <a:pt x="20" y="57"/>
                </a:lnTo>
                <a:lnTo>
                  <a:pt x="23" y="59"/>
                </a:lnTo>
                <a:lnTo>
                  <a:pt x="28" y="61"/>
                </a:lnTo>
                <a:lnTo>
                  <a:pt x="32" y="62"/>
                </a:lnTo>
                <a:lnTo>
                  <a:pt x="37" y="63"/>
                </a:lnTo>
                <a:lnTo>
                  <a:pt x="48" y="67"/>
                </a:lnTo>
                <a:lnTo>
                  <a:pt x="59" y="69"/>
                </a:lnTo>
                <a:lnTo>
                  <a:pt x="72" y="71"/>
                </a:lnTo>
                <a:lnTo>
                  <a:pt x="85" y="73"/>
                </a:lnTo>
                <a:lnTo>
                  <a:pt x="99" y="75"/>
                </a:lnTo>
                <a:lnTo>
                  <a:pt x="114" y="76"/>
                </a:lnTo>
                <a:lnTo>
                  <a:pt x="130" y="77"/>
                </a:lnTo>
                <a:lnTo>
                  <a:pt x="146" y="77"/>
                </a:lnTo>
                <a:lnTo>
                  <a:pt x="163" y="77"/>
                </a:lnTo>
                <a:lnTo>
                  <a:pt x="179" y="77"/>
                </a:lnTo>
                <a:lnTo>
                  <a:pt x="196" y="77"/>
                </a:lnTo>
                <a:lnTo>
                  <a:pt x="211" y="76"/>
                </a:lnTo>
                <a:lnTo>
                  <a:pt x="226" y="75"/>
                </a:lnTo>
                <a:lnTo>
                  <a:pt x="240" y="73"/>
                </a:lnTo>
                <a:lnTo>
                  <a:pt x="254" y="71"/>
                </a:lnTo>
                <a:lnTo>
                  <a:pt x="267" y="69"/>
                </a:lnTo>
                <a:lnTo>
                  <a:pt x="279" y="67"/>
                </a:lnTo>
                <a:lnTo>
                  <a:pt x="289" y="63"/>
                </a:lnTo>
                <a:lnTo>
                  <a:pt x="294" y="62"/>
                </a:lnTo>
                <a:lnTo>
                  <a:pt x="298" y="61"/>
                </a:lnTo>
                <a:lnTo>
                  <a:pt x="302" y="59"/>
                </a:lnTo>
                <a:lnTo>
                  <a:pt x="307" y="57"/>
                </a:lnTo>
                <a:lnTo>
                  <a:pt x="310" y="55"/>
                </a:lnTo>
                <a:lnTo>
                  <a:pt x="312" y="54"/>
                </a:lnTo>
                <a:lnTo>
                  <a:pt x="316" y="52"/>
                </a:lnTo>
                <a:lnTo>
                  <a:pt x="318" y="50"/>
                </a:lnTo>
                <a:lnTo>
                  <a:pt x="321" y="48"/>
                </a:lnTo>
                <a:lnTo>
                  <a:pt x="323" y="47"/>
                </a:lnTo>
                <a:lnTo>
                  <a:pt x="324" y="45"/>
                </a:lnTo>
                <a:lnTo>
                  <a:pt x="325" y="42"/>
                </a:lnTo>
                <a:lnTo>
                  <a:pt x="325" y="41"/>
                </a:lnTo>
                <a:lnTo>
                  <a:pt x="325" y="39"/>
                </a:lnTo>
                <a:lnTo>
                  <a:pt x="325" y="36"/>
                </a:lnTo>
                <a:lnTo>
                  <a:pt x="325" y="35"/>
                </a:lnTo>
                <a:lnTo>
                  <a:pt x="324" y="33"/>
                </a:lnTo>
                <a:lnTo>
                  <a:pt x="323" y="31"/>
                </a:lnTo>
                <a:lnTo>
                  <a:pt x="321" y="29"/>
                </a:lnTo>
                <a:lnTo>
                  <a:pt x="318" y="27"/>
                </a:lnTo>
                <a:lnTo>
                  <a:pt x="316" y="26"/>
                </a:lnTo>
                <a:lnTo>
                  <a:pt x="312" y="24"/>
                </a:lnTo>
                <a:lnTo>
                  <a:pt x="310" y="22"/>
                </a:lnTo>
                <a:lnTo>
                  <a:pt x="307" y="20"/>
                </a:lnTo>
                <a:lnTo>
                  <a:pt x="302" y="19"/>
                </a:lnTo>
                <a:lnTo>
                  <a:pt x="298" y="18"/>
                </a:lnTo>
                <a:lnTo>
                  <a:pt x="294" y="15"/>
                </a:lnTo>
                <a:lnTo>
                  <a:pt x="289" y="14"/>
                </a:lnTo>
                <a:lnTo>
                  <a:pt x="279" y="12"/>
                </a:lnTo>
                <a:lnTo>
                  <a:pt x="267" y="10"/>
                </a:lnTo>
                <a:lnTo>
                  <a:pt x="254" y="7"/>
                </a:lnTo>
                <a:lnTo>
                  <a:pt x="240" y="5"/>
                </a:lnTo>
                <a:lnTo>
                  <a:pt x="226" y="4"/>
                </a:lnTo>
                <a:lnTo>
                  <a:pt x="211" y="1"/>
                </a:lnTo>
                <a:lnTo>
                  <a:pt x="196" y="1"/>
                </a:lnTo>
                <a:lnTo>
                  <a:pt x="179" y="0"/>
                </a:lnTo>
                <a:lnTo>
                  <a:pt x="163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6" name="Freeform 62"/>
          <p:cNvSpPr>
            <a:spLocks/>
          </p:cNvSpPr>
          <p:nvPr/>
        </p:nvSpPr>
        <p:spPr bwMode="auto">
          <a:xfrm>
            <a:off x="2748012" y="3648075"/>
            <a:ext cx="515938" cy="122238"/>
          </a:xfrm>
          <a:custGeom>
            <a:avLst/>
            <a:gdLst>
              <a:gd name="T0" fmla="*/ 233363 w 325"/>
              <a:gd name="T1" fmla="*/ 0 h 77"/>
              <a:gd name="T2" fmla="*/ 180975 w 325"/>
              <a:gd name="T3" fmla="*/ 1588 h 77"/>
              <a:gd name="T4" fmla="*/ 134938 w 325"/>
              <a:gd name="T5" fmla="*/ 7938 h 77"/>
              <a:gd name="T6" fmla="*/ 93663 w 325"/>
              <a:gd name="T7" fmla="*/ 15875 h 77"/>
              <a:gd name="T8" fmla="*/ 58738 w 325"/>
              <a:gd name="T9" fmla="*/ 22225 h 77"/>
              <a:gd name="T10" fmla="*/ 44450 w 325"/>
              <a:gd name="T11" fmla="*/ 28575 h 77"/>
              <a:gd name="T12" fmla="*/ 31750 w 325"/>
              <a:gd name="T13" fmla="*/ 31750 h 77"/>
              <a:gd name="T14" fmla="*/ 20638 w 325"/>
              <a:gd name="T15" fmla="*/ 38100 h 77"/>
              <a:gd name="T16" fmla="*/ 12700 w 325"/>
              <a:gd name="T17" fmla="*/ 42863 h 77"/>
              <a:gd name="T18" fmla="*/ 4763 w 325"/>
              <a:gd name="T19" fmla="*/ 49213 h 77"/>
              <a:gd name="T20" fmla="*/ 1588 w 325"/>
              <a:gd name="T21" fmla="*/ 55563 h 77"/>
              <a:gd name="T22" fmla="*/ 0 w 325"/>
              <a:gd name="T23" fmla="*/ 61913 h 77"/>
              <a:gd name="T24" fmla="*/ 1588 w 325"/>
              <a:gd name="T25" fmla="*/ 66675 h 77"/>
              <a:gd name="T26" fmla="*/ 4763 w 325"/>
              <a:gd name="T27" fmla="*/ 74613 h 77"/>
              <a:gd name="T28" fmla="*/ 12700 w 325"/>
              <a:gd name="T29" fmla="*/ 79375 h 77"/>
              <a:gd name="T30" fmla="*/ 20638 w 325"/>
              <a:gd name="T31" fmla="*/ 85725 h 77"/>
              <a:gd name="T32" fmla="*/ 31750 w 325"/>
              <a:gd name="T33" fmla="*/ 90488 h 77"/>
              <a:gd name="T34" fmla="*/ 44450 w 325"/>
              <a:gd name="T35" fmla="*/ 96838 h 77"/>
              <a:gd name="T36" fmla="*/ 58738 w 325"/>
              <a:gd name="T37" fmla="*/ 100013 h 77"/>
              <a:gd name="T38" fmla="*/ 93663 w 325"/>
              <a:gd name="T39" fmla="*/ 109538 h 77"/>
              <a:gd name="T40" fmla="*/ 134938 w 325"/>
              <a:gd name="T41" fmla="*/ 115888 h 77"/>
              <a:gd name="T42" fmla="*/ 180975 w 325"/>
              <a:gd name="T43" fmla="*/ 120650 h 77"/>
              <a:gd name="T44" fmla="*/ 231775 w 325"/>
              <a:gd name="T45" fmla="*/ 122238 h 77"/>
              <a:gd name="T46" fmla="*/ 284163 w 325"/>
              <a:gd name="T47" fmla="*/ 122238 h 77"/>
              <a:gd name="T48" fmla="*/ 334963 w 325"/>
              <a:gd name="T49" fmla="*/ 120650 h 77"/>
              <a:gd name="T50" fmla="*/ 381000 w 325"/>
              <a:gd name="T51" fmla="*/ 115888 h 77"/>
              <a:gd name="T52" fmla="*/ 423863 w 325"/>
              <a:gd name="T53" fmla="*/ 109538 h 77"/>
              <a:gd name="T54" fmla="*/ 458788 w 325"/>
              <a:gd name="T55" fmla="*/ 100013 h 77"/>
              <a:gd name="T56" fmla="*/ 473075 w 325"/>
              <a:gd name="T57" fmla="*/ 96838 h 77"/>
              <a:gd name="T58" fmla="*/ 487363 w 325"/>
              <a:gd name="T59" fmla="*/ 90488 h 77"/>
              <a:gd name="T60" fmla="*/ 495300 w 325"/>
              <a:gd name="T61" fmla="*/ 85725 h 77"/>
              <a:gd name="T62" fmla="*/ 504825 w 325"/>
              <a:gd name="T63" fmla="*/ 79375 h 77"/>
              <a:gd name="T64" fmla="*/ 512763 w 325"/>
              <a:gd name="T65" fmla="*/ 74613 h 77"/>
              <a:gd name="T66" fmla="*/ 515938 w 325"/>
              <a:gd name="T67" fmla="*/ 66675 h 77"/>
              <a:gd name="T68" fmla="*/ 515938 w 325"/>
              <a:gd name="T69" fmla="*/ 61913 h 77"/>
              <a:gd name="T70" fmla="*/ 515938 w 325"/>
              <a:gd name="T71" fmla="*/ 55563 h 77"/>
              <a:gd name="T72" fmla="*/ 512763 w 325"/>
              <a:gd name="T73" fmla="*/ 49213 h 77"/>
              <a:gd name="T74" fmla="*/ 504825 w 325"/>
              <a:gd name="T75" fmla="*/ 42863 h 77"/>
              <a:gd name="T76" fmla="*/ 495300 w 325"/>
              <a:gd name="T77" fmla="*/ 38100 h 77"/>
              <a:gd name="T78" fmla="*/ 487363 w 325"/>
              <a:gd name="T79" fmla="*/ 31750 h 77"/>
              <a:gd name="T80" fmla="*/ 473075 w 325"/>
              <a:gd name="T81" fmla="*/ 28575 h 77"/>
              <a:gd name="T82" fmla="*/ 458788 w 325"/>
              <a:gd name="T83" fmla="*/ 22225 h 77"/>
              <a:gd name="T84" fmla="*/ 423863 w 325"/>
              <a:gd name="T85" fmla="*/ 15875 h 77"/>
              <a:gd name="T86" fmla="*/ 381000 w 325"/>
              <a:gd name="T87" fmla="*/ 7938 h 77"/>
              <a:gd name="T88" fmla="*/ 334963 w 325"/>
              <a:gd name="T89" fmla="*/ 1588 h 77"/>
              <a:gd name="T90" fmla="*/ 284163 w 325"/>
              <a:gd name="T91" fmla="*/ 0 h 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25"/>
              <a:gd name="T139" fmla="*/ 0 h 77"/>
              <a:gd name="T140" fmla="*/ 325 w 325"/>
              <a:gd name="T141" fmla="*/ 77 h 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25" h="77">
                <a:moveTo>
                  <a:pt x="163" y="0"/>
                </a:moveTo>
                <a:lnTo>
                  <a:pt x="147" y="0"/>
                </a:lnTo>
                <a:lnTo>
                  <a:pt x="130" y="1"/>
                </a:lnTo>
                <a:lnTo>
                  <a:pt x="114" y="1"/>
                </a:lnTo>
                <a:lnTo>
                  <a:pt x="99" y="4"/>
                </a:lnTo>
                <a:lnTo>
                  <a:pt x="85" y="5"/>
                </a:lnTo>
                <a:lnTo>
                  <a:pt x="72" y="7"/>
                </a:lnTo>
                <a:lnTo>
                  <a:pt x="59" y="10"/>
                </a:lnTo>
                <a:lnTo>
                  <a:pt x="48" y="12"/>
                </a:lnTo>
                <a:lnTo>
                  <a:pt x="37" y="14"/>
                </a:lnTo>
                <a:lnTo>
                  <a:pt x="32" y="15"/>
                </a:lnTo>
                <a:lnTo>
                  <a:pt x="28" y="18"/>
                </a:lnTo>
                <a:lnTo>
                  <a:pt x="23" y="19"/>
                </a:lnTo>
                <a:lnTo>
                  <a:pt x="20" y="20"/>
                </a:lnTo>
                <a:lnTo>
                  <a:pt x="16" y="22"/>
                </a:lnTo>
                <a:lnTo>
                  <a:pt x="13" y="24"/>
                </a:lnTo>
                <a:lnTo>
                  <a:pt x="10" y="26"/>
                </a:lnTo>
                <a:lnTo>
                  <a:pt x="8" y="27"/>
                </a:lnTo>
                <a:lnTo>
                  <a:pt x="6" y="29"/>
                </a:lnTo>
                <a:lnTo>
                  <a:pt x="3" y="31"/>
                </a:lnTo>
                <a:lnTo>
                  <a:pt x="2" y="33"/>
                </a:lnTo>
                <a:lnTo>
                  <a:pt x="1" y="35"/>
                </a:lnTo>
                <a:lnTo>
                  <a:pt x="0" y="36"/>
                </a:lnTo>
                <a:lnTo>
                  <a:pt x="0" y="39"/>
                </a:lnTo>
                <a:lnTo>
                  <a:pt x="0" y="41"/>
                </a:lnTo>
                <a:lnTo>
                  <a:pt x="1" y="42"/>
                </a:lnTo>
                <a:lnTo>
                  <a:pt x="2" y="45"/>
                </a:lnTo>
                <a:lnTo>
                  <a:pt x="3" y="47"/>
                </a:lnTo>
                <a:lnTo>
                  <a:pt x="6" y="48"/>
                </a:lnTo>
                <a:lnTo>
                  <a:pt x="8" y="50"/>
                </a:lnTo>
                <a:lnTo>
                  <a:pt x="10" y="52"/>
                </a:lnTo>
                <a:lnTo>
                  <a:pt x="13" y="54"/>
                </a:lnTo>
                <a:lnTo>
                  <a:pt x="16" y="55"/>
                </a:lnTo>
                <a:lnTo>
                  <a:pt x="20" y="57"/>
                </a:lnTo>
                <a:lnTo>
                  <a:pt x="23" y="59"/>
                </a:lnTo>
                <a:lnTo>
                  <a:pt x="28" y="61"/>
                </a:lnTo>
                <a:lnTo>
                  <a:pt x="32" y="62"/>
                </a:lnTo>
                <a:lnTo>
                  <a:pt x="37" y="63"/>
                </a:lnTo>
                <a:lnTo>
                  <a:pt x="48" y="67"/>
                </a:lnTo>
                <a:lnTo>
                  <a:pt x="59" y="69"/>
                </a:lnTo>
                <a:lnTo>
                  <a:pt x="72" y="71"/>
                </a:lnTo>
                <a:lnTo>
                  <a:pt x="85" y="73"/>
                </a:lnTo>
                <a:lnTo>
                  <a:pt x="99" y="75"/>
                </a:lnTo>
                <a:lnTo>
                  <a:pt x="114" y="76"/>
                </a:lnTo>
                <a:lnTo>
                  <a:pt x="130" y="77"/>
                </a:lnTo>
                <a:lnTo>
                  <a:pt x="146" y="77"/>
                </a:lnTo>
                <a:lnTo>
                  <a:pt x="163" y="77"/>
                </a:lnTo>
                <a:lnTo>
                  <a:pt x="179" y="77"/>
                </a:lnTo>
                <a:lnTo>
                  <a:pt x="196" y="77"/>
                </a:lnTo>
                <a:lnTo>
                  <a:pt x="211" y="76"/>
                </a:lnTo>
                <a:lnTo>
                  <a:pt x="226" y="75"/>
                </a:lnTo>
                <a:lnTo>
                  <a:pt x="240" y="73"/>
                </a:lnTo>
                <a:lnTo>
                  <a:pt x="254" y="71"/>
                </a:lnTo>
                <a:lnTo>
                  <a:pt x="267" y="69"/>
                </a:lnTo>
                <a:lnTo>
                  <a:pt x="279" y="67"/>
                </a:lnTo>
                <a:lnTo>
                  <a:pt x="289" y="63"/>
                </a:lnTo>
                <a:lnTo>
                  <a:pt x="294" y="62"/>
                </a:lnTo>
                <a:lnTo>
                  <a:pt x="298" y="61"/>
                </a:lnTo>
                <a:lnTo>
                  <a:pt x="302" y="59"/>
                </a:lnTo>
                <a:lnTo>
                  <a:pt x="307" y="57"/>
                </a:lnTo>
                <a:lnTo>
                  <a:pt x="310" y="55"/>
                </a:lnTo>
                <a:lnTo>
                  <a:pt x="312" y="54"/>
                </a:lnTo>
                <a:lnTo>
                  <a:pt x="316" y="52"/>
                </a:lnTo>
                <a:lnTo>
                  <a:pt x="318" y="50"/>
                </a:lnTo>
                <a:lnTo>
                  <a:pt x="321" y="48"/>
                </a:lnTo>
                <a:lnTo>
                  <a:pt x="323" y="47"/>
                </a:lnTo>
                <a:lnTo>
                  <a:pt x="324" y="45"/>
                </a:lnTo>
                <a:lnTo>
                  <a:pt x="325" y="42"/>
                </a:lnTo>
                <a:lnTo>
                  <a:pt x="325" y="41"/>
                </a:lnTo>
                <a:lnTo>
                  <a:pt x="325" y="39"/>
                </a:lnTo>
                <a:lnTo>
                  <a:pt x="325" y="36"/>
                </a:lnTo>
                <a:lnTo>
                  <a:pt x="325" y="35"/>
                </a:lnTo>
                <a:lnTo>
                  <a:pt x="324" y="33"/>
                </a:lnTo>
                <a:lnTo>
                  <a:pt x="323" y="31"/>
                </a:lnTo>
                <a:lnTo>
                  <a:pt x="321" y="29"/>
                </a:lnTo>
                <a:lnTo>
                  <a:pt x="318" y="27"/>
                </a:lnTo>
                <a:lnTo>
                  <a:pt x="316" y="26"/>
                </a:lnTo>
                <a:lnTo>
                  <a:pt x="312" y="24"/>
                </a:lnTo>
                <a:lnTo>
                  <a:pt x="310" y="22"/>
                </a:lnTo>
                <a:lnTo>
                  <a:pt x="307" y="20"/>
                </a:lnTo>
                <a:lnTo>
                  <a:pt x="302" y="19"/>
                </a:lnTo>
                <a:lnTo>
                  <a:pt x="298" y="18"/>
                </a:lnTo>
                <a:lnTo>
                  <a:pt x="294" y="15"/>
                </a:lnTo>
                <a:lnTo>
                  <a:pt x="289" y="14"/>
                </a:lnTo>
                <a:lnTo>
                  <a:pt x="279" y="12"/>
                </a:lnTo>
                <a:lnTo>
                  <a:pt x="267" y="10"/>
                </a:lnTo>
                <a:lnTo>
                  <a:pt x="254" y="7"/>
                </a:lnTo>
                <a:lnTo>
                  <a:pt x="240" y="5"/>
                </a:lnTo>
                <a:lnTo>
                  <a:pt x="226" y="4"/>
                </a:lnTo>
                <a:lnTo>
                  <a:pt x="211" y="1"/>
                </a:lnTo>
                <a:lnTo>
                  <a:pt x="196" y="1"/>
                </a:lnTo>
                <a:lnTo>
                  <a:pt x="179" y="0"/>
                </a:lnTo>
                <a:lnTo>
                  <a:pt x="16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2871837" y="3676650"/>
            <a:ext cx="92075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3048050" y="3746500"/>
            <a:ext cx="80962" cy="15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2957562" y="3676650"/>
            <a:ext cx="93663" cy="698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>
            <a:off x="2871837" y="3744913"/>
            <a:ext cx="92075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>
            <a:off x="3048050" y="3675063"/>
            <a:ext cx="80962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 flipV="1">
            <a:off x="2957562" y="3675063"/>
            <a:ext cx="93663" cy="698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3878312" y="3890963"/>
            <a:ext cx="1588" cy="762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4518075" y="3890963"/>
            <a:ext cx="1587" cy="762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4230737" y="3919538"/>
            <a:ext cx="3847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+mj-lt"/>
              </a:rPr>
              <a:t> </a:t>
            </a:r>
            <a:endParaRPr lang="en-US">
              <a:latin typeface="+mj-lt"/>
            </a:endParaRPr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2563862" y="3271838"/>
            <a:ext cx="1588" cy="8683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2333675" y="3271838"/>
            <a:ext cx="230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8" name="Line 74"/>
          <p:cNvSpPr>
            <a:spLocks noChangeShapeType="1"/>
          </p:cNvSpPr>
          <p:nvPr/>
        </p:nvSpPr>
        <p:spPr bwMode="auto">
          <a:xfrm>
            <a:off x="2333675" y="3781425"/>
            <a:ext cx="2301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>
            <a:off x="2333675" y="4135438"/>
            <a:ext cx="230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0" name="Line 76"/>
          <p:cNvSpPr>
            <a:spLocks noChangeShapeType="1"/>
          </p:cNvSpPr>
          <p:nvPr/>
        </p:nvSpPr>
        <p:spPr bwMode="auto">
          <a:xfrm>
            <a:off x="2563862" y="3727450"/>
            <a:ext cx="1841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3270300" y="3746500"/>
            <a:ext cx="1825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3456037" y="3362325"/>
            <a:ext cx="1588" cy="7778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>
            <a:off x="3224262" y="3362325"/>
            <a:ext cx="2286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>
            <a:off x="3224262" y="4140200"/>
            <a:ext cx="2286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5" name="Freeform 81"/>
          <p:cNvSpPr>
            <a:spLocks/>
          </p:cNvSpPr>
          <p:nvPr/>
        </p:nvSpPr>
        <p:spPr bwMode="auto">
          <a:xfrm>
            <a:off x="1933625" y="3602038"/>
            <a:ext cx="395287" cy="330200"/>
          </a:xfrm>
          <a:custGeom>
            <a:avLst/>
            <a:gdLst>
              <a:gd name="T0" fmla="*/ 111125 w 249"/>
              <a:gd name="T1" fmla="*/ 22225 h 208"/>
              <a:gd name="T2" fmla="*/ 111125 w 249"/>
              <a:gd name="T3" fmla="*/ 22225 h 208"/>
              <a:gd name="T4" fmla="*/ 115887 w 249"/>
              <a:gd name="T5" fmla="*/ 22225 h 208"/>
              <a:gd name="T6" fmla="*/ 119062 w 249"/>
              <a:gd name="T7" fmla="*/ 19050 h 208"/>
              <a:gd name="T8" fmla="*/ 125412 w 249"/>
              <a:gd name="T9" fmla="*/ 17463 h 208"/>
              <a:gd name="T10" fmla="*/ 131762 w 249"/>
              <a:gd name="T11" fmla="*/ 15875 h 208"/>
              <a:gd name="T12" fmla="*/ 139700 w 249"/>
              <a:gd name="T13" fmla="*/ 14288 h 208"/>
              <a:gd name="T14" fmla="*/ 150812 w 249"/>
              <a:gd name="T15" fmla="*/ 12700 h 208"/>
              <a:gd name="T16" fmla="*/ 163512 w 249"/>
              <a:gd name="T17" fmla="*/ 7938 h 208"/>
              <a:gd name="T18" fmla="*/ 176212 w 249"/>
              <a:gd name="T19" fmla="*/ 6350 h 208"/>
              <a:gd name="T20" fmla="*/ 192087 w 249"/>
              <a:gd name="T21" fmla="*/ 4763 h 208"/>
              <a:gd name="T22" fmla="*/ 209550 w 249"/>
              <a:gd name="T23" fmla="*/ 3175 h 208"/>
              <a:gd name="T24" fmla="*/ 228600 w 249"/>
              <a:gd name="T25" fmla="*/ 1588 h 208"/>
              <a:gd name="T26" fmla="*/ 249237 w 249"/>
              <a:gd name="T27" fmla="*/ 0 h 208"/>
              <a:gd name="T28" fmla="*/ 269875 w 249"/>
              <a:gd name="T29" fmla="*/ 0 h 208"/>
              <a:gd name="T30" fmla="*/ 293687 w 249"/>
              <a:gd name="T31" fmla="*/ 0 h 208"/>
              <a:gd name="T32" fmla="*/ 319087 w 249"/>
              <a:gd name="T33" fmla="*/ 0 h 208"/>
              <a:gd name="T34" fmla="*/ 330200 w 249"/>
              <a:gd name="T35" fmla="*/ 44450 h 208"/>
              <a:gd name="T36" fmla="*/ 333375 w 249"/>
              <a:gd name="T37" fmla="*/ 46037 h 208"/>
              <a:gd name="T38" fmla="*/ 342900 w 249"/>
              <a:gd name="T39" fmla="*/ 50800 h 208"/>
              <a:gd name="T40" fmla="*/ 352425 w 249"/>
              <a:gd name="T41" fmla="*/ 61913 h 208"/>
              <a:gd name="T42" fmla="*/ 358775 w 249"/>
              <a:gd name="T43" fmla="*/ 79375 h 208"/>
              <a:gd name="T44" fmla="*/ 381000 w 249"/>
              <a:gd name="T45" fmla="*/ 182562 h 208"/>
              <a:gd name="T46" fmla="*/ 392112 w 249"/>
              <a:gd name="T47" fmla="*/ 227013 h 208"/>
              <a:gd name="T48" fmla="*/ 392112 w 249"/>
              <a:gd name="T49" fmla="*/ 231775 h 208"/>
              <a:gd name="T50" fmla="*/ 393700 w 249"/>
              <a:gd name="T51" fmla="*/ 238125 h 208"/>
              <a:gd name="T52" fmla="*/ 393700 w 249"/>
              <a:gd name="T53" fmla="*/ 252413 h 208"/>
              <a:gd name="T54" fmla="*/ 387350 w 249"/>
              <a:gd name="T55" fmla="*/ 268288 h 208"/>
              <a:gd name="T56" fmla="*/ 0 w 249"/>
              <a:gd name="T57" fmla="*/ 257175 h 208"/>
              <a:gd name="T58" fmla="*/ 39687 w 249"/>
              <a:gd name="T59" fmla="*/ 236538 h 208"/>
              <a:gd name="T60" fmla="*/ 39687 w 249"/>
              <a:gd name="T61" fmla="*/ 44450 h 208"/>
              <a:gd name="T62" fmla="*/ 41275 w 249"/>
              <a:gd name="T63" fmla="*/ 42862 h 208"/>
              <a:gd name="T64" fmla="*/ 44450 w 249"/>
              <a:gd name="T65" fmla="*/ 39688 h 208"/>
              <a:gd name="T66" fmla="*/ 50800 w 249"/>
              <a:gd name="T67" fmla="*/ 38100 h 208"/>
              <a:gd name="T68" fmla="*/ 58737 w 249"/>
              <a:gd name="T69" fmla="*/ 34925 h 208"/>
              <a:gd name="T70" fmla="*/ 66675 w 249"/>
              <a:gd name="T71" fmla="*/ 34925 h 208"/>
              <a:gd name="T72" fmla="*/ 77787 w 249"/>
              <a:gd name="T73" fmla="*/ 34925 h 208"/>
              <a:gd name="T74" fmla="*/ 92075 w 249"/>
              <a:gd name="T75" fmla="*/ 36513 h 208"/>
              <a:gd name="T76" fmla="*/ 107950 w 249"/>
              <a:gd name="T77" fmla="*/ 42862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8"/>
              <a:gd name="T119" fmla="*/ 249 w 249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8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2"/>
                </a:lnTo>
                <a:lnTo>
                  <a:pt x="75" y="12"/>
                </a:lnTo>
                <a:lnTo>
                  <a:pt x="76" y="12"/>
                </a:lnTo>
                <a:lnTo>
                  <a:pt x="79" y="11"/>
                </a:lnTo>
                <a:lnTo>
                  <a:pt x="81" y="11"/>
                </a:lnTo>
                <a:lnTo>
                  <a:pt x="83" y="10"/>
                </a:lnTo>
                <a:lnTo>
                  <a:pt x="86" y="9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5"/>
                </a:lnTo>
                <a:lnTo>
                  <a:pt x="107" y="5"/>
                </a:lnTo>
                <a:lnTo>
                  <a:pt x="111" y="4"/>
                </a:lnTo>
                <a:lnTo>
                  <a:pt x="116" y="4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4"/>
                </a:lnTo>
                <a:lnTo>
                  <a:pt x="208" y="28"/>
                </a:lnTo>
                <a:lnTo>
                  <a:pt x="210" y="29"/>
                </a:lnTo>
                <a:lnTo>
                  <a:pt x="213" y="31"/>
                </a:lnTo>
                <a:lnTo>
                  <a:pt x="216" y="32"/>
                </a:lnTo>
                <a:lnTo>
                  <a:pt x="220" y="36"/>
                </a:lnTo>
                <a:lnTo>
                  <a:pt x="222" y="39"/>
                </a:lnTo>
                <a:lnTo>
                  <a:pt x="224" y="44"/>
                </a:lnTo>
                <a:lnTo>
                  <a:pt x="226" y="50"/>
                </a:lnTo>
                <a:lnTo>
                  <a:pt x="245" y="67"/>
                </a:lnTo>
                <a:lnTo>
                  <a:pt x="240" y="115"/>
                </a:lnTo>
                <a:lnTo>
                  <a:pt x="208" y="132"/>
                </a:lnTo>
                <a:lnTo>
                  <a:pt x="247" y="143"/>
                </a:lnTo>
                <a:lnTo>
                  <a:pt x="247" y="146"/>
                </a:lnTo>
                <a:lnTo>
                  <a:pt x="248" y="148"/>
                </a:lnTo>
                <a:lnTo>
                  <a:pt x="248" y="150"/>
                </a:lnTo>
                <a:lnTo>
                  <a:pt x="249" y="154"/>
                </a:lnTo>
                <a:lnTo>
                  <a:pt x="248" y="159"/>
                </a:lnTo>
                <a:lnTo>
                  <a:pt x="247" y="163"/>
                </a:lnTo>
                <a:lnTo>
                  <a:pt x="244" y="169"/>
                </a:lnTo>
                <a:lnTo>
                  <a:pt x="144" y="208"/>
                </a:lnTo>
                <a:lnTo>
                  <a:pt x="0" y="162"/>
                </a:lnTo>
                <a:lnTo>
                  <a:pt x="3" y="157"/>
                </a:lnTo>
                <a:lnTo>
                  <a:pt x="25" y="149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5"/>
                </a:lnTo>
                <a:lnTo>
                  <a:pt x="31" y="24"/>
                </a:lnTo>
                <a:lnTo>
                  <a:pt x="32" y="24"/>
                </a:lnTo>
                <a:lnTo>
                  <a:pt x="34" y="23"/>
                </a:lnTo>
                <a:lnTo>
                  <a:pt x="37" y="22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6" name="Freeform 82"/>
          <p:cNvSpPr>
            <a:spLocks/>
          </p:cNvSpPr>
          <p:nvPr/>
        </p:nvSpPr>
        <p:spPr bwMode="auto">
          <a:xfrm>
            <a:off x="2071737" y="3625850"/>
            <a:ext cx="125413" cy="144463"/>
          </a:xfrm>
          <a:custGeom>
            <a:avLst/>
            <a:gdLst>
              <a:gd name="T0" fmla="*/ 123825 w 79"/>
              <a:gd name="T1" fmla="*/ 4763 h 91"/>
              <a:gd name="T2" fmla="*/ 123825 w 79"/>
              <a:gd name="T3" fmla="*/ 4763 h 91"/>
              <a:gd name="T4" fmla="*/ 122238 w 79"/>
              <a:gd name="T5" fmla="*/ 4763 h 91"/>
              <a:gd name="T6" fmla="*/ 117475 w 79"/>
              <a:gd name="T7" fmla="*/ 3175 h 91"/>
              <a:gd name="T8" fmla="*/ 114300 w 79"/>
              <a:gd name="T9" fmla="*/ 3175 h 91"/>
              <a:gd name="T10" fmla="*/ 109538 w 79"/>
              <a:gd name="T11" fmla="*/ 1588 h 91"/>
              <a:gd name="T12" fmla="*/ 103188 w 79"/>
              <a:gd name="T13" fmla="*/ 1588 h 91"/>
              <a:gd name="T14" fmla="*/ 95250 w 79"/>
              <a:gd name="T15" fmla="*/ 1588 h 91"/>
              <a:gd name="T16" fmla="*/ 88900 w 79"/>
              <a:gd name="T17" fmla="*/ 0 h 91"/>
              <a:gd name="T18" fmla="*/ 79375 w 79"/>
              <a:gd name="T19" fmla="*/ 0 h 91"/>
              <a:gd name="T20" fmla="*/ 69850 w 79"/>
              <a:gd name="T21" fmla="*/ 0 h 91"/>
              <a:gd name="T22" fmla="*/ 60325 w 79"/>
              <a:gd name="T23" fmla="*/ 1588 h 91"/>
              <a:gd name="T24" fmla="*/ 49213 w 79"/>
              <a:gd name="T25" fmla="*/ 3175 h 91"/>
              <a:gd name="T26" fmla="*/ 39688 w 79"/>
              <a:gd name="T27" fmla="*/ 4763 h 91"/>
              <a:gd name="T28" fmla="*/ 28575 w 79"/>
              <a:gd name="T29" fmla="*/ 9525 h 91"/>
              <a:gd name="T30" fmla="*/ 17463 w 79"/>
              <a:gd name="T31" fmla="*/ 12700 h 91"/>
              <a:gd name="T32" fmla="*/ 6350 w 79"/>
              <a:gd name="T33" fmla="*/ 15875 h 91"/>
              <a:gd name="T34" fmla="*/ 6350 w 79"/>
              <a:gd name="T35" fmla="*/ 20638 h 91"/>
              <a:gd name="T36" fmla="*/ 4763 w 79"/>
              <a:gd name="T37" fmla="*/ 26988 h 91"/>
              <a:gd name="T38" fmla="*/ 1588 w 79"/>
              <a:gd name="T39" fmla="*/ 41275 h 91"/>
              <a:gd name="T40" fmla="*/ 0 w 79"/>
              <a:gd name="T41" fmla="*/ 55563 h 91"/>
              <a:gd name="T42" fmla="*/ 0 w 79"/>
              <a:gd name="T43" fmla="*/ 74613 h 91"/>
              <a:gd name="T44" fmla="*/ 0 w 79"/>
              <a:gd name="T45" fmla="*/ 93663 h 91"/>
              <a:gd name="T46" fmla="*/ 3175 w 79"/>
              <a:gd name="T47" fmla="*/ 115888 h 91"/>
              <a:gd name="T48" fmla="*/ 9525 w 79"/>
              <a:gd name="T49" fmla="*/ 141288 h 91"/>
              <a:gd name="T50" fmla="*/ 11113 w 79"/>
              <a:gd name="T51" fmla="*/ 141288 h 91"/>
              <a:gd name="T52" fmla="*/ 12700 w 79"/>
              <a:gd name="T53" fmla="*/ 141288 h 91"/>
              <a:gd name="T54" fmla="*/ 14288 w 79"/>
              <a:gd name="T55" fmla="*/ 138113 h 91"/>
              <a:gd name="T56" fmla="*/ 17463 w 79"/>
              <a:gd name="T57" fmla="*/ 138113 h 91"/>
              <a:gd name="T58" fmla="*/ 23813 w 79"/>
              <a:gd name="T59" fmla="*/ 138113 h 91"/>
              <a:gd name="T60" fmla="*/ 28575 w 79"/>
              <a:gd name="T61" fmla="*/ 138113 h 91"/>
              <a:gd name="T62" fmla="*/ 34925 w 79"/>
              <a:gd name="T63" fmla="*/ 138113 h 91"/>
              <a:gd name="T64" fmla="*/ 42863 w 79"/>
              <a:gd name="T65" fmla="*/ 138113 h 91"/>
              <a:gd name="T66" fmla="*/ 50800 w 79"/>
              <a:gd name="T67" fmla="*/ 136525 h 91"/>
              <a:gd name="T68" fmla="*/ 60325 w 79"/>
              <a:gd name="T69" fmla="*/ 138113 h 91"/>
              <a:gd name="T70" fmla="*/ 69850 w 79"/>
              <a:gd name="T71" fmla="*/ 138113 h 91"/>
              <a:gd name="T72" fmla="*/ 79375 w 79"/>
              <a:gd name="T73" fmla="*/ 138113 h 91"/>
              <a:gd name="T74" fmla="*/ 90488 w 79"/>
              <a:gd name="T75" fmla="*/ 138113 h 91"/>
              <a:gd name="T76" fmla="*/ 101600 w 79"/>
              <a:gd name="T77" fmla="*/ 141288 h 91"/>
              <a:gd name="T78" fmla="*/ 112713 w 79"/>
              <a:gd name="T79" fmla="*/ 142875 h 91"/>
              <a:gd name="T80" fmla="*/ 125413 w 79"/>
              <a:gd name="T81" fmla="*/ 144463 h 91"/>
              <a:gd name="T82" fmla="*/ 125413 w 79"/>
              <a:gd name="T83" fmla="*/ 138113 h 91"/>
              <a:gd name="T84" fmla="*/ 123825 w 79"/>
              <a:gd name="T85" fmla="*/ 127000 h 91"/>
              <a:gd name="T86" fmla="*/ 122238 w 79"/>
              <a:gd name="T87" fmla="*/ 111125 h 91"/>
              <a:gd name="T88" fmla="*/ 120650 w 79"/>
              <a:gd name="T89" fmla="*/ 90488 h 91"/>
              <a:gd name="T90" fmla="*/ 120650 w 79"/>
              <a:gd name="T91" fmla="*/ 68263 h 91"/>
              <a:gd name="T92" fmla="*/ 120650 w 79"/>
              <a:gd name="T93" fmla="*/ 44450 h 91"/>
              <a:gd name="T94" fmla="*/ 122238 w 79"/>
              <a:gd name="T95" fmla="*/ 23813 h 91"/>
              <a:gd name="T96" fmla="*/ 123825 w 79"/>
              <a:gd name="T97" fmla="*/ 4763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3"/>
                </a:moveTo>
                <a:lnTo>
                  <a:pt x="78" y="3"/>
                </a:lnTo>
                <a:lnTo>
                  <a:pt x="77" y="3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6"/>
                </a:lnTo>
                <a:lnTo>
                  <a:pt x="11" y="8"/>
                </a:lnTo>
                <a:lnTo>
                  <a:pt x="4" y="10"/>
                </a:lnTo>
                <a:lnTo>
                  <a:pt x="4" y="13"/>
                </a:lnTo>
                <a:lnTo>
                  <a:pt x="3" y="17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59"/>
                </a:lnTo>
                <a:lnTo>
                  <a:pt x="2" y="73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7"/>
                </a:lnTo>
                <a:lnTo>
                  <a:pt x="11" y="87"/>
                </a:lnTo>
                <a:lnTo>
                  <a:pt x="15" y="87"/>
                </a:lnTo>
                <a:lnTo>
                  <a:pt x="18" y="87"/>
                </a:lnTo>
                <a:lnTo>
                  <a:pt x="22" y="87"/>
                </a:lnTo>
                <a:lnTo>
                  <a:pt x="27" y="87"/>
                </a:lnTo>
                <a:lnTo>
                  <a:pt x="32" y="86"/>
                </a:lnTo>
                <a:lnTo>
                  <a:pt x="38" y="87"/>
                </a:lnTo>
                <a:lnTo>
                  <a:pt x="44" y="87"/>
                </a:lnTo>
                <a:lnTo>
                  <a:pt x="50" y="87"/>
                </a:lnTo>
                <a:lnTo>
                  <a:pt x="57" y="87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7"/>
                </a:lnTo>
                <a:lnTo>
                  <a:pt x="78" y="80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8"/>
                </a:lnTo>
                <a:lnTo>
                  <a:pt x="77" y="15"/>
                </a:lnTo>
                <a:lnTo>
                  <a:pt x="78" y="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7" name="Freeform 83"/>
          <p:cNvSpPr>
            <a:spLocks/>
          </p:cNvSpPr>
          <p:nvPr/>
        </p:nvSpPr>
        <p:spPr bwMode="auto">
          <a:xfrm>
            <a:off x="2084437" y="3663950"/>
            <a:ext cx="209550" cy="142875"/>
          </a:xfrm>
          <a:custGeom>
            <a:avLst/>
            <a:gdLst>
              <a:gd name="T0" fmla="*/ 1588 w 132"/>
              <a:gd name="T1" fmla="*/ 107950 h 90"/>
              <a:gd name="T2" fmla="*/ 0 w 132"/>
              <a:gd name="T3" fmla="*/ 127000 h 90"/>
              <a:gd name="T4" fmla="*/ 136525 w 132"/>
              <a:gd name="T5" fmla="*/ 142875 h 90"/>
              <a:gd name="T6" fmla="*/ 136525 w 132"/>
              <a:gd name="T7" fmla="*/ 142875 h 90"/>
              <a:gd name="T8" fmla="*/ 141287 w 132"/>
              <a:gd name="T9" fmla="*/ 141288 h 90"/>
              <a:gd name="T10" fmla="*/ 144462 w 132"/>
              <a:gd name="T11" fmla="*/ 139700 h 90"/>
              <a:gd name="T12" fmla="*/ 149225 w 132"/>
              <a:gd name="T13" fmla="*/ 136525 h 90"/>
              <a:gd name="T14" fmla="*/ 155575 w 132"/>
              <a:gd name="T15" fmla="*/ 131763 h 90"/>
              <a:gd name="T16" fmla="*/ 163512 w 132"/>
              <a:gd name="T17" fmla="*/ 127000 h 90"/>
              <a:gd name="T18" fmla="*/ 169862 w 132"/>
              <a:gd name="T19" fmla="*/ 120650 h 90"/>
              <a:gd name="T20" fmla="*/ 177800 w 132"/>
              <a:gd name="T21" fmla="*/ 114300 h 90"/>
              <a:gd name="T22" fmla="*/ 185737 w 132"/>
              <a:gd name="T23" fmla="*/ 106363 h 90"/>
              <a:gd name="T24" fmla="*/ 192087 w 132"/>
              <a:gd name="T25" fmla="*/ 96837 h 90"/>
              <a:gd name="T26" fmla="*/ 198437 w 132"/>
              <a:gd name="T27" fmla="*/ 87312 h 90"/>
              <a:gd name="T28" fmla="*/ 203200 w 132"/>
              <a:gd name="T29" fmla="*/ 76200 h 90"/>
              <a:gd name="T30" fmla="*/ 207963 w 132"/>
              <a:gd name="T31" fmla="*/ 63500 h 90"/>
              <a:gd name="T32" fmla="*/ 209550 w 132"/>
              <a:gd name="T33" fmla="*/ 50800 h 90"/>
              <a:gd name="T34" fmla="*/ 209550 w 132"/>
              <a:gd name="T35" fmla="*/ 38100 h 90"/>
              <a:gd name="T36" fmla="*/ 204788 w 132"/>
              <a:gd name="T37" fmla="*/ 22225 h 90"/>
              <a:gd name="T38" fmla="*/ 204788 w 132"/>
              <a:gd name="T39" fmla="*/ 20637 h 90"/>
              <a:gd name="T40" fmla="*/ 203200 w 132"/>
              <a:gd name="T41" fmla="*/ 19050 h 90"/>
              <a:gd name="T42" fmla="*/ 201612 w 132"/>
              <a:gd name="T43" fmla="*/ 15875 h 90"/>
              <a:gd name="T44" fmla="*/ 200025 w 132"/>
              <a:gd name="T45" fmla="*/ 11112 h 90"/>
              <a:gd name="T46" fmla="*/ 196850 w 132"/>
              <a:gd name="T47" fmla="*/ 7938 h 90"/>
              <a:gd name="T48" fmla="*/ 190500 w 132"/>
              <a:gd name="T49" fmla="*/ 4762 h 90"/>
              <a:gd name="T50" fmla="*/ 185737 w 132"/>
              <a:gd name="T51" fmla="*/ 3175 h 90"/>
              <a:gd name="T52" fmla="*/ 179387 w 132"/>
              <a:gd name="T53" fmla="*/ 0 h 90"/>
              <a:gd name="T54" fmla="*/ 179387 w 132"/>
              <a:gd name="T55" fmla="*/ 4762 h 90"/>
              <a:gd name="T56" fmla="*/ 180975 w 132"/>
              <a:gd name="T57" fmla="*/ 9525 h 90"/>
              <a:gd name="T58" fmla="*/ 185737 w 132"/>
              <a:gd name="T59" fmla="*/ 19050 h 90"/>
              <a:gd name="T60" fmla="*/ 187325 w 132"/>
              <a:gd name="T61" fmla="*/ 31750 h 90"/>
              <a:gd name="T62" fmla="*/ 187325 w 132"/>
              <a:gd name="T63" fmla="*/ 47625 h 90"/>
              <a:gd name="T64" fmla="*/ 185737 w 132"/>
              <a:gd name="T65" fmla="*/ 63500 h 90"/>
              <a:gd name="T66" fmla="*/ 180975 w 132"/>
              <a:gd name="T67" fmla="*/ 82550 h 90"/>
              <a:gd name="T68" fmla="*/ 171450 w 132"/>
              <a:gd name="T69" fmla="*/ 103188 h 90"/>
              <a:gd name="T70" fmla="*/ 171450 w 132"/>
              <a:gd name="T71" fmla="*/ 103188 h 90"/>
              <a:gd name="T72" fmla="*/ 171450 w 132"/>
              <a:gd name="T73" fmla="*/ 103188 h 90"/>
              <a:gd name="T74" fmla="*/ 169862 w 132"/>
              <a:gd name="T75" fmla="*/ 104775 h 90"/>
              <a:gd name="T76" fmla="*/ 168275 w 132"/>
              <a:gd name="T77" fmla="*/ 106363 h 90"/>
              <a:gd name="T78" fmla="*/ 166687 w 132"/>
              <a:gd name="T79" fmla="*/ 106363 h 90"/>
              <a:gd name="T80" fmla="*/ 163512 w 132"/>
              <a:gd name="T81" fmla="*/ 107950 h 90"/>
              <a:gd name="T82" fmla="*/ 158750 w 132"/>
              <a:gd name="T83" fmla="*/ 109538 h 90"/>
              <a:gd name="T84" fmla="*/ 155575 w 132"/>
              <a:gd name="T85" fmla="*/ 111125 h 90"/>
              <a:gd name="T86" fmla="*/ 152400 w 132"/>
              <a:gd name="T87" fmla="*/ 114300 h 90"/>
              <a:gd name="T88" fmla="*/ 146050 w 132"/>
              <a:gd name="T89" fmla="*/ 115888 h 90"/>
              <a:gd name="T90" fmla="*/ 142875 w 132"/>
              <a:gd name="T91" fmla="*/ 115888 h 90"/>
              <a:gd name="T92" fmla="*/ 134937 w 132"/>
              <a:gd name="T93" fmla="*/ 117475 h 90"/>
              <a:gd name="T94" fmla="*/ 130175 w 132"/>
              <a:gd name="T95" fmla="*/ 117475 h 90"/>
              <a:gd name="T96" fmla="*/ 123825 w 132"/>
              <a:gd name="T97" fmla="*/ 117475 h 90"/>
              <a:gd name="T98" fmla="*/ 115887 w 132"/>
              <a:gd name="T99" fmla="*/ 115888 h 90"/>
              <a:gd name="T100" fmla="*/ 109537 w 132"/>
              <a:gd name="T101" fmla="*/ 115888 h 90"/>
              <a:gd name="T102" fmla="*/ 109537 w 132"/>
              <a:gd name="T103" fmla="*/ 133350 h 90"/>
              <a:gd name="T104" fmla="*/ 4762 w 132"/>
              <a:gd name="T105" fmla="*/ 122238 h 90"/>
              <a:gd name="T106" fmla="*/ 1588 w 132"/>
              <a:gd name="T107" fmla="*/ 107950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8"/>
                </a:moveTo>
                <a:lnTo>
                  <a:pt x="0" y="80"/>
                </a:lnTo>
                <a:lnTo>
                  <a:pt x="86" y="90"/>
                </a:lnTo>
                <a:lnTo>
                  <a:pt x="89" y="89"/>
                </a:lnTo>
                <a:lnTo>
                  <a:pt x="91" y="88"/>
                </a:lnTo>
                <a:lnTo>
                  <a:pt x="94" y="86"/>
                </a:lnTo>
                <a:lnTo>
                  <a:pt x="98" y="83"/>
                </a:lnTo>
                <a:lnTo>
                  <a:pt x="103" y="80"/>
                </a:lnTo>
                <a:lnTo>
                  <a:pt x="107" y="76"/>
                </a:lnTo>
                <a:lnTo>
                  <a:pt x="112" y="72"/>
                </a:lnTo>
                <a:lnTo>
                  <a:pt x="117" y="67"/>
                </a:lnTo>
                <a:lnTo>
                  <a:pt x="121" y="61"/>
                </a:lnTo>
                <a:lnTo>
                  <a:pt x="125" y="55"/>
                </a:lnTo>
                <a:lnTo>
                  <a:pt x="128" y="48"/>
                </a:lnTo>
                <a:lnTo>
                  <a:pt x="131" y="40"/>
                </a:lnTo>
                <a:lnTo>
                  <a:pt x="132" y="32"/>
                </a:lnTo>
                <a:lnTo>
                  <a:pt x="132" y="24"/>
                </a:lnTo>
                <a:lnTo>
                  <a:pt x="129" y="14"/>
                </a:lnTo>
                <a:lnTo>
                  <a:pt x="129" y="13"/>
                </a:lnTo>
                <a:lnTo>
                  <a:pt x="128" y="12"/>
                </a:lnTo>
                <a:lnTo>
                  <a:pt x="127" y="10"/>
                </a:lnTo>
                <a:lnTo>
                  <a:pt x="126" y="7"/>
                </a:lnTo>
                <a:lnTo>
                  <a:pt x="124" y="5"/>
                </a:lnTo>
                <a:lnTo>
                  <a:pt x="120" y="3"/>
                </a:lnTo>
                <a:lnTo>
                  <a:pt x="117" y="2"/>
                </a:lnTo>
                <a:lnTo>
                  <a:pt x="113" y="0"/>
                </a:lnTo>
                <a:lnTo>
                  <a:pt x="113" y="3"/>
                </a:lnTo>
                <a:lnTo>
                  <a:pt x="114" y="6"/>
                </a:lnTo>
                <a:lnTo>
                  <a:pt x="117" y="12"/>
                </a:lnTo>
                <a:lnTo>
                  <a:pt x="118" y="20"/>
                </a:lnTo>
                <a:lnTo>
                  <a:pt x="118" y="30"/>
                </a:lnTo>
                <a:lnTo>
                  <a:pt x="117" y="40"/>
                </a:lnTo>
                <a:lnTo>
                  <a:pt x="114" y="52"/>
                </a:lnTo>
                <a:lnTo>
                  <a:pt x="108" y="65"/>
                </a:lnTo>
                <a:lnTo>
                  <a:pt x="107" y="66"/>
                </a:lnTo>
                <a:lnTo>
                  <a:pt x="106" y="67"/>
                </a:lnTo>
                <a:lnTo>
                  <a:pt x="105" y="67"/>
                </a:lnTo>
                <a:lnTo>
                  <a:pt x="103" y="68"/>
                </a:lnTo>
                <a:lnTo>
                  <a:pt x="100" y="69"/>
                </a:lnTo>
                <a:lnTo>
                  <a:pt x="98" y="70"/>
                </a:lnTo>
                <a:lnTo>
                  <a:pt x="96" y="72"/>
                </a:lnTo>
                <a:lnTo>
                  <a:pt x="92" y="73"/>
                </a:lnTo>
                <a:lnTo>
                  <a:pt x="90" y="73"/>
                </a:lnTo>
                <a:lnTo>
                  <a:pt x="85" y="74"/>
                </a:lnTo>
                <a:lnTo>
                  <a:pt x="82" y="74"/>
                </a:lnTo>
                <a:lnTo>
                  <a:pt x="78" y="74"/>
                </a:lnTo>
                <a:lnTo>
                  <a:pt x="73" y="73"/>
                </a:lnTo>
                <a:lnTo>
                  <a:pt x="69" y="73"/>
                </a:lnTo>
                <a:lnTo>
                  <a:pt x="69" y="84"/>
                </a:lnTo>
                <a:lnTo>
                  <a:pt x="3" y="77"/>
                </a:lnTo>
                <a:lnTo>
                  <a:pt x="1" y="68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8" name="Freeform 84"/>
          <p:cNvSpPr>
            <a:spLocks/>
          </p:cNvSpPr>
          <p:nvPr/>
        </p:nvSpPr>
        <p:spPr bwMode="auto">
          <a:xfrm>
            <a:off x="2059037" y="3805238"/>
            <a:ext cx="152400" cy="50800"/>
          </a:xfrm>
          <a:custGeom>
            <a:avLst/>
            <a:gdLst>
              <a:gd name="T0" fmla="*/ 152400 w 96"/>
              <a:gd name="T1" fmla="*/ 19050 h 32"/>
              <a:gd name="T2" fmla="*/ 1588 w 96"/>
              <a:gd name="T3" fmla="*/ 0 h 32"/>
              <a:gd name="T4" fmla="*/ 0 w 96"/>
              <a:gd name="T5" fmla="*/ 19050 h 32"/>
              <a:gd name="T6" fmla="*/ 147638 w 96"/>
              <a:gd name="T7" fmla="*/ 50800 h 32"/>
              <a:gd name="T8" fmla="*/ 152400 w 96"/>
              <a:gd name="T9" fmla="*/ 1905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2"/>
              <a:gd name="T17" fmla="*/ 96 w 96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2">
                <a:moveTo>
                  <a:pt x="96" y="12"/>
                </a:moveTo>
                <a:lnTo>
                  <a:pt x="1" y="0"/>
                </a:lnTo>
                <a:lnTo>
                  <a:pt x="0" y="12"/>
                </a:lnTo>
                <a:lnTo>
                  <a:pt x="93" y="32"/>
                </a:lnTo>
                <a:lnTo>
                  <a:pt x="9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2133650" y="3822700"/>
            <a:ext cx="66675" cy="22225"/>
          </a:xfrm>
          <a:custGeom>
            <a:avLst/>
            <a:gdLst>
              <a:gd name="T0" fmla="*/ 66675 w 42"/>
              <a:gd name="T1" fmla="*/ 9525 h 14"/>
              <a:gd name="T2" fmla="*/ 3175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2066975" y="3811588"/>
            <a:ext cx="44450" cy="15875"/>
          </a:xfrm>
          <a:custGeom>
            <a:avLst/>
            <a:gdLst>
              <a:gd name="T0" fmla="*/ 44450 w 28"/>
              <a:gd name="T1" fmla="*/ 6350 h 10"/>
              <a:gd name="T2" fmla="*/ 0 w 28"/>
              <a:gd name="T3" fmla="*/ 0 h 10"/>
              <a:gd name="T4" fmla="*/ 0 w 28"/>
              <a:gd name="T5" fmla="*/ 6350 h 10"/>
              <a:gd name="T6" fmla="*/ 42863 w 28"/>
              <a:gd name="T7" fmla="*/ 15875 h 10"/>
              <a:gd name="T8" fmla="*/ 44450 w 28"/>
              <a:gd name="T9" fmla="*/ 635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4"/>
                </a:moveTo>
                <a:lnTo>
                  <a:pt x="0" y="0"/>
                </a:lnTo>
                <a:lnTo>
                  <a:pt x="0" y="4"/>
                </a:lnTo>
                <a:lnTo>
                  <a:pt x="27" y="10"/>
                </a:lnTo>
                <a:lnTo>
                  <a:pt x="28" y="4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1" name="Freeform 87"/>
          <p:cNvSpPr>
            <a:spLocks/>
          </p:cNvSpPr>
          <p:nvPr/>
        </p:nvSpPr>
        <p:spPr bwMode="auto">
          <a:xfrm>
            <a:off x="1959025" y="3825875"/>
            <a:ext cx="257175" cy="87313"/>
          </a:xfrm>
          <a:custGeom>
            <a:avLst/>
            <a:gdLst>
              <a:gd name="T0" fmla="*/ 0 w 162"/>
              <a:gd name="T1" fmla="*/ 25400 h 55"/>
              <a:gd name="T2" fmla="*/ 0 w 162"/>
              <a:gd name="T3" fmla="*/ 25400 h 55"/>
              <a:gd name="T4" fmla="*/ 1588 w 162"/>
              <a:gd name="T5" fmla="*/ 25400 h 55"/>
              <a:gd name="T6" fmla="*/ 3175 w 162"/>
              <a:gd name="T7" fmla="*/ 25400 h 55"/>
              <a:gd name="T8" fmla="*/ 6350 w 162"/>
              <a:gd name="T9" fmla="*/ 23813 h 55"/>
              <a:gd name="T10" fmla="*/ 11112 w 162"/>
              <a:gd name="T11" fmla="*/ 23813 h 55"/>
              <a:gd name="T12" fmla="*/ 15875 w 162"/>
              <a:gd name="T13" fmla="*/ 23813 h 55"/>
              <a:gd name="T14" fmla="*/ 22225 w 162"/>
              <a:gd name="T15" fmla="*/ 22225 h 55"/>
              <a:gd name="T16" fmla="*/ 26988 w 162"/>
              <a:gd name="T17" fmla="*/ 20638 h 55"/>
              <a:gd name="T18" fmla="*/ 33337 w 162"/>
              <a:gd name="T19" fmla="*/ 19050 h 55"/>
              <a:gd name="T20" fmla="*/ 38100 w 162"/>
              <a:gd name="T21" fmla="*/ 17463 h 55"/>
              <a:gd name="T22" fmla="*/ 44450 w 162"/>
              <a:gd name="T23" fmla="*/ 14288 h 55"/>
              <a:gd name="T24" fmla="*/ 49212 w 162"/>
              <a:gd name="T25" fmla="*/ 12700 h 55"/>
              <a:gd name="T26" fmla="*/ 55563 w 162"/>
              <a:gd name="T27" fmla="*/ 9525 h 55"/>
              <a:gd name="T28" fmla="*/ 58738 w 162"/>
              <a:gd name="T29" fmla="*/ 7938 h 55"/>
              <a:gd name="T30" fmla="*/ 63500 w 162"/>
              <a:gd name="T31" fmla="*/ 3175 h 55"/>
              <a:gd name="T32" fmla="*/ 68262 w 162"/>
              <a:gd name="T33" fmla="*/ 0 h 55"/>
              <a:gd name="T34" fmla="*/ 257175 w 162"/>
              <a:gd name="T35" fmla="*/ 44450 h 55"/>
              <a:gd name="T36" fmla="*/ 257175 w 162"/>
              <a:gd name="T37" fmla="*/ 44450 h 55"/>
              <a:gd name="T38" fmla="*/ 255588 w 162"/>
              <a:gd name="T39" fmla="*/ 46038 h 55"/>
              <a:gd name="T40" fmla="*/ 252413 w 162"/>
              <a:gd name="T41" fmla="*/ 47625 h 55"/>
              <a:gd name="T42" fmla="*/ 250825 w 162"/>
              <a:gd name="T43" fmla="*/ 50800 h 55"/>
              <a:gd name="T44" fmla="*/ 249238 w 162"/>
              <a:gd name="T45" fmla="*/ 52388 h 55"/>
              <a:gd name="T46" fmla="*/ 246063 w 162"/>
              <a:gd name="T47" fmla="*/ 55563 h 55"/>
              <a:gd name="T48" fmla="*/ 241300 w 162"/>
              <a:gd name="T49" fmla="*/ 57150 h 55"/>
              <a:gd name="T50" fmla="*/ 238125 w 162"/>
              <a:gd name="T51" fmla="*/ 61913 h 55"/>
              <a:gd name="T52" fmla="*/ 233363 w 162"/>
              <a:gd name="T53" fmla="*/ 65088 h 55"/>
              <a:gd name="T54" fmla="*/ 228600 w 162"/>
              <a:gd name="T55" fmla="*/ 68263 h 55"/>
              <a:gd name="T56" fmla="*/ 223838 w 162"/>
              <a:gd name="T57" fmla="*/ 73025 h 55"/>
              <a:gd name="T58" fmla="*/ 217488 w 162"/>
              <a:gd name="T59" fmla="*/ 76200 h 55"/>
              <a:gd name="T60" fmla="*/ 214313 w 162"/>
              <a:gd name="T61" fmla="*/ 79375 h 55"/>
              <a:gd name="T62" fmla="*/ 207963 w 162"/>
              <a:gd name="T63" fmla="*/ 80963 h 55"/>
              <a:gd name="T64" fmla="*/ 203200 w 162"/>
              <a:gd name="T65" fmla="*/ 84138 h 55"/>
              <a:gd name="T66" fmla="*/ 200025 w 162"/>
              <a:gd name="T67" fmla="*/ 87313 h 55"/>
              <a:gd name="T68" fmla="*/ 0 w 162"/>
              <a:gd name="T69" fmla="*/ 25400 h 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5"/>
              <a:gd name="T107" fmla="*/ 162 w 162"/>
              <a:gd name="T108" fmla="*/ 55 h 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5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2" y="16"/>
                </a:lnTo>
                <a:lnTo>
                  <a:pt x="4" y="15"/>
                </a:lnTo>
                <a:lnTo>
                  <a:pt x="7" y="15"/>
                </a:lnTo>
                <a:lnTo>
                  <a:pt x="10" y="15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9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2"/>
                </a:lnTo>
                <a:lnTo>
                  <a:pt x="43" y="0"/>
                </a:lnTo>
                <a:lnTo>
                  <a:pt x="162" y="28"/>
                </a:lnTo>
                <a:lnTo>
                  <a:pt x="161" y="29"/>
                </a:lnTo>
                <a:lnTo>
                  <a:pt x="159" y="30"/>
                </a:lnTo>
                <a:lnTo>
                  <a:pt x="158" y="32"/>
                </a:lnTo>
                <a:lnTo>
                  <a:pt x="157" y="33"/>
                </a:lnTo>
                <a:lnTo>
                  <a:pt x="155" y="35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50"/>
                </a:lnTo>
                <a:lnTo>
                  <a:pt x="131" y="51"/>
                </a:lnTo>
                <a:lnTo>
                  <a:pt x="128" y="53"/>
                </a:lnTo>
                <a:lnTo>
                  <a:pt x="126" y="55"/>
                </a:lnTo>
                <a:lnTo>
                  <a:pt x="0" y="1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2" name="Freeform 88"/>
          <p:cNvSpPr>
            <a:spLocks/>
          </p:cNvSpPr>
          <p:nvPr/>
        </p:nvSpPr>
        <p:spPr bwMode="auto">
          <a:xfrm>
            <a:off x="2216200" y="3816350"/>
            <a:ext cx="90487" cy="41275"/>
          </a:xfrm>
          <a:custGeom>
            <a:avLst/>
            <a:gdLst>
              <a:gd name="T0" fmla="*/ 9525 w 57"/>
              <a:gd name="T1" fmla="*/ 41275 h 26"/>
              <a:gd name="T2" fmla="*/ 90487 w 57"/>
              <a:gd name="T3" fmla="*/ 17463 h 26"/>
              <a:gd name="T4" fmla="*/ 39687 w 57"/>
              <a:gd name="T5" fmla="*/ 0 h 26"/>
              <a:gd name="T6" fmla="*/ 0 w 57"/>
              <a:gd name="T7" fmla="*/ 6350 h 26"/>
              <a:gd name="T8" fmla="*/ 0 w 57"/>
              <a:gd name="T9" fmla="*/ 39688 h 26"/>
              <a:gd name="T10" fmla="*/ 9525 w 57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>
            <a:off x="1976487" y="3641725"/>
            <a:ext cx="50800" cy="195263"/>
          </a:xfrm>
          <a:custGeom>
            <a:avLst/>
            <a:gdLst>
              <a:gd name="T0" fmla="*/ 50800 w 32"/>
              <a:gd name="T1" fmla="*/ 4763 h 123"/>
              <a:gd name="T2" fmla="*/ 50800 w 32"/>
              <a:gd name="T3" fmla="*/ 4763 h 123"/>
              <a:gd name="T4" fmla="*/ 49212 w 32"/>
              <a:gd name="T5" fmla="*/ 4763 h 123"/>
              <a:gd name="T6" fmla="*/ 49212 w 32"/>
              <a:gd name="T7" fmla="*/ 4763 h 123"/>
              <a:gd name="T8" fmla="*/ 46037 w 32"/>
              <a:gd name="T9" fmla="*/ 3175 h 123"/>
              <a:gd name="T10" fmla="*/ 42862 w 32"/>
              <a:gd name="T11" fmla="*/ 3175 h 123"/>
              <a:gd name="T12" fmla="*/ 41275 w 32"/>
              <a:gd name="T13" fmla="*/ 3175 h 123"/>
              <a:gd name="T14" fmla="*/ 38100 w 32"/>
              <a:gd name="T15" fmla="*/ 0 h 123"/>
              <a:gd name="T16" fmla="*/ 34925 w 32"/>
              <a:gd name="T17" fmla="*/ 0 h 123"/>
              <a:gd name="T18" fmla="*/ 31750 w 32"/>
              <a:gd name="T19" fmla="*/ 0 h 123"/>
              <a:gd name="T20" fmla="*/ 28575 w 32"/>
              <a:gd name="T21" fmla="*/ 0 h 123"/>
              <a:gd name="T22" fmla="*/ 22225 w 32"/>
              <a:gd name="T23" fmla="*/ 0 h 123"/>
              <a:gd name="T24" fmla="*/ 19050 w 32"/>
              <a:gd name="T25" fmla="*/ 0 h 123"/>
              <a:gd name="T26" fmla="*/ 15875 w 32"/>
              <a:gd name="T27" fmla="*/ 3175 h 123"/>
              <a:gd name="T28" fmla="*/ 9525 w 32"/>
              <a:gd name="T29" fmla="*/ 4763 h 123"/>
              <a:gd name="T30" fmla="*/ 6350 w 32"/>
              <a:gd name="T31" fmla="*/ 6350 h 123"/>
              <a:gd name="T32" fmla="*/ 0 w 32"/>
              <a:gd name="T33" fmla="*/ 9525 h 123"/>
              <a:gd name="T34" fmla="*/ 0 w 32"/>
              <a:gd name="T35" fmla="*/ 195263 h 123"/>
              <a:gd name="T36" fmla="*/ 1588 w 32"/>
              <a:gd name="T37" fmla="*/ 195263 h 123"/>
              <a:gd name="T38" fmla="*/ 1588 w 32"/>
              <a:gd name="T39" fmla="*/ 195263 h 123"/>
              <a:gd name="T40" fmla="*/ 4762 w 32"/>
              <a:gd name="T41" fmla="*/ 195263 h 123"/>
              <a:gd name="T42" fmla="*/ 6350 w 32"/>
              <a:gd name="T43" fmla="*/ 195263 h 123"/>
              <a:gd name="T44" fmla="*/ 7937 w 32"/>
              <a:gd name="T45" fmla="*/ 195263 h 123"/>
              <a:gd name="T46" fmla="*/ 11112 w 32"/>
              <a:gd name="T47" fmla="*/ 193675 h 123"/>
              <a:gd name="T48" fmla="*/ 12700 w 32"/>
              <a:gd name="T49" fmla="*/ 193675 h 123"/>
              <a:gd name="T50" fmla="*/ 17462 w 32"/>
              <a:gd name="T51" fmla="*/ 193675 h 123"/>
              <a:gd name="T52" fmla="*/ 20637 w 32"/>
              <a:gd name="T53" fmla="*/ 192088 h 123"/>
              <a:gd name="T54" fmla="*/ 23812 w 32"/>
              <a:gd name="T55" fmla="*/ 190500 h 123"/>
              <a:gd name="T56" fmla="*/ 28575 w 32"/>
              <a:gd name="T57" fmla="*/ 190500 h 123"/>
              <a:gd name="T58" fmla="*/ 33337 w 32"/>
              <a:gd name="T59" fmla="*/ 187325 h 123"/>
              <a:gd name="T60" fmla="*/ 38100 w 32"/>
              <a:gd name="T61" fmla="*/ 184150 h 123"/>
              <a:gd name="T62" fmla="*/ 41275 w 32"/>
              <a:gd name="T63" fmla="*/ 182563 h 123"/>
              <a:gd name="T64" fmla="*/ 46037 w 32"/>
              <a:gd name="T65" fmla="*/ 180975 h 123"/>
              <a:gd name="T66" fmla="*/ 50800 w 32"/>
              <a:gd name="T67" fmla="*/ 176213 h 123"/>
              <a:gd name="T68" fmla="*/ 50800 w 32"/>
              <a:gd name="T69" fmla="*/ 4763 h 1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3"/>
              <a:gd name="T107" fmla="*/ 32 w 32"/>
              <a:gd name="T108" fmla="*/ 123 h 1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3">
                <a:moveTo>
                  <a:pt x="32" y="3"/>
                </a:moveTo>
                <a:lnTo>
                  <a:pt x="32" y="3"/>
                </a:lnTo>
                <a:lnTo>
                  <a:pt x="31" y="3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10" y="2"/>
                </a:lnTo>
                <a:lnTo>
                  <a:pt x="6" y="3"/>
                </a:lnTo>
                <a:lnTo>
                  <a:pt x="4" y="4"/>
                </a:lnTo>
                <a:lnTo>
                  <a:pt x="0" y="6"/>
                </a:lnTo>
                <a:lnTo>
                  <a:pt x="0" y="123"/>
                </a:lnTo>
                <a:lnTo>
                  <a:pt x="1" y="123"/>
                </a:lnTo>
                <a:lnTo>
                  <a:pt x="3" y="123"/>
                </a:lnTo>
                <a:lnTo>
                  <a:pt x="4" y="123"/>
                </a:lnTo>
                <a:lnTo>
                  <a:pt x="5" y="123"/>
                </a:lnTo>
                <a:lnTo>
                  <a:pt x="7" y="122"/>
                </a:lnTo>
                <a:lnTo>
                  <a:pt x="8" y="122"/>
                </a:lnTo>
                <a:lnTo>
                  <a:pt x="11" y="122"/>
                </a:lnTo>
                <a:lnTo>
                  <a:pt x="13" y="121"/>
                </a:lnTo>
                <a:lnTo>
                  <a:pt x="15" y="120"/>
                </a:lnTo>
                <a:lnTo>
                  <a:pt x="18" y="120"/>
                </a:lnTo>
                <a:lnTo>
                  <a:pt x="21" y="118"/>
                </a:lnTo>
                <a:lnTo>
                  <a:pt x="24" y="116"/>
                </a:lnTo>
                <a:lnTo>
                  <a:pt x="26" y="115"/>
                </a:lnTo>
                <a:lnTo>
                  <a:pt x="29" y="114"/>
                </a:lnTo>
                <a:lnTo>
                  <a:pt x="32" y="111"/>
                </a:lnTo>
                <a:lnTo>
                  <a:pt x="32" y="3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4" name="Freeform 90"/>
          <p:cNvSpPr>
            <a:spLocks/>
          </p:cNvSpPr>
          <p:nvPr/>
        </p:nvSpPr>
        <p:spPr bwMode="auto">
          <a:xfrm>
            <a:off x="1978075" y="3644900"/>
            <a:ext cx="42862" cy="165100"/>
          </a:xfrm>
          <a:custGeom>
            <a:avLst/>
            <a:gdLst>
              <a:gd name="T0" fmla="*/ 42862 w 27"/>
              <a:gd name="T1" fmla="*/ 3175 h 104"/>
              <a:gd name="T2" fmla="*/ 42862 w 27"/>
              <a:gd name="T3" fmla="*/ 3175 h 104"/>
              <a:gd name="T4" fmla="*/ 41275 w 27"/>
              <a:gd name="T5" fmla="*/ 3175 h 104"/>
              <a:gd name="T6" fmla="*/ 41275 w 27"/>
              <a:gd name="T7" fmla="*/ 1588 h 104"/>
              <a:gd name="T8" fmla="*/ 39687 w 27"/>
              <a:gd name="T9" fmla="*/ 1588 h 104"/>
              <a:gd name="T10" fmla="*/ 38100 w 27"/>
              <a:gd name="T11" fmla="*/ 1588 h 104"/>
              <a:gd name="T12" fmla="*/ 36512 w 27"/>
              <a:gd name="T13" fmla="*/ 0 h 104"/>
              <a:gd name="T14" fmla="*/ 31750 w 27"/>
              <a:gd name="T15" fmla="*/ 0 h 104"/>
              <a:gd name="T16" fmla="*/ 30162 w 27"/>
              <a:gd name="T17" fmla="*/ 0 h 104"/>
              <a:gd name="T18" fmla="*/ 26987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5875 w 27"/>
              <a:gd name="T25" fmla="*/ 0 h 104"/>
              <a:gd name="T26" fmla="*/ 14287 w 27"/>
              <a:gd name="T27" fmla="*/ 1588 h 104"/>
              <a:gd name="T28" fmla="*/ 7937 w 27"/>
              <a:gd name="T29" fmla="*/ 3175 h 104"/>
              <a:gd name="T30" fmla="*/ 4762 w 27"/>
              <a:gd name="T31" fmla="*/ 4763 h 104"/>
              <a:gd name="T32" fmla="*/ 0 w 27"/>
              <a:gd name="T33" fmla="*/ 6350 h 104"/>
              <a:gd name="T34" fmla="*/ 0 w 27"/>
              <a:gd name="T35" fmla="*/ 165100 h 104"/>
              <a:gd name="T36" fmla="*/ 0 w 27"/>
              <a:gd name="T37" fmla="*/ 165100 h 104"/>
              <a:gd name="T38" fmla="*/ 3175 w 27"/>
              <a:gd name="T39" fmla="*/ 165100 h 104"/>
              <a:gd name="T40" fmla="*/ 3175 w 27"/>
              <a:gd name="T41" fmla="*/ 161925 h 104"/>
              <a:gd name="T42" fmla="*/ 4762 w 27"/>
              <a:gd name="T43" fmla="*/ 161925 h 104"/>
              <a:gd name="T44" fmla="*/ 6350 w 27"/>
              <a:gd name="T45" fmla="*/ 161925 h 104"/>
              <a:gd name="T46" fmla="*/ 9525 w 27"/>
              <a:gd name="T47" fmla="*/ 161925 h 104"/>
              <a:gd name="T48" fmla="*/ 11112 w 27"/>
              <a:gd name="T49" fmla="*/ 161925 h 104"/>
              <a:gd name="T50" fmla="*/ 15875 w 27"/>
              <a:gd name="T51" fmla="*/ 160338 h 104"/>
              <a:gd name="T52" fmla="*/ 17462 w 27"/>
              <a:gd name="T53" fmla="*/ 160338 h 104"/>
              <a:gd name="T54" fmla="*/ 20637 w 27"/>
              <a:gd name="T55" fmla="*/ 158750 h 104"/>
              <a:gd name="T56" fmla="*/ 25400 w 27"/>
              <a:gd name="T57" fmla="*/ 157163 h 104"/>
              <a:gd name="T58" fmla="*/ 28575 w 27"/>
              <a:gd name="T59" fmla="*/ 157163 h 104"/>
              <a:gd name="T60" fmla="*/ 31750 w 27"/>
              <a:gd name="T61" fmla="*/ 155575 h 104"/>
              <a:gd name="T62" fmla="*/ 36512 w 27"/>
              <a:gd name="T63" fmla="*/ 152400 h 104"/>
              <a:gd name="T64" fmla="*/ 39687 w 27"/>
              <a:gd name="T65" fmla="*/ 149225 h 104"/>
              <a:gd name="T66" fmla="*/ 42862 w 27"/>
              <a:gd name="T67" fmla="*/ 147638 h 104"/>
              <a:gd name="T68" fmla="*/ 42862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2" y="102"/>
                </a:lnTo>
                <a:lnTo>
                  <a:pt x="3" y="102"/>
                </a:lnTo>
                <a:lnTo>
                  <a:pt x="4" y="102"/>
                </a:lnTo>
                <a:lnTo>
                  <a:pt x="6" y="102"/>
                </a:lnTo>
                <a:lnTo>
                  <a:pt x="7" y="102"/>
                </a:lnTo>
                <a:lnTo>
                  <a:pt x="10" y="101"/>
                </a:lnTo>
                <a:lnTo>
                  <a:pt x="11" y="101"/>
                </a:lnTo>
                <a:lnTo>
                  <a:pt x="13" y="100"/>
                </a:lnTo>
                <a:lnTo>
                  <a:pt x="16" y="99"/>
                </a:lnTo>
                <a:lnTo>
                  <a:pt x="18" y="99"/>
                </a:lnTo>
                <a:lnTo>
                  <a:pt x="20" y="98"/>
                </a:lnTo>
                <a:lnTo>
                  <a:pt x="23" y="96"/>
                </a:lnTo>
                <a:lnTo>
                  <a:pt x="25" y="94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5" name="Freeform 91"/>
          <p:cNvSpPr>
            <a:spLocks/>
          </p:cNvSpPr>
          <p:nvPr/>
        </p:nvSpPr>
        <p:spPr bwMode="auto">
          <a:xfrm>
            <a:off x="1981250" y="3646488"/>
            <a:ext cx="34925" cy="133350"/>
          </a:xfrm>
          <a:custGeom>
            <a:avLst/>
            <a:gdLst>
              <a:gd name="T0" fmla="*/ 34925 w 22"/>
              <a:gd name="T1" fmla="*/ 1588 h 84"/>
              <a:gd name="T2" fmla="*/ 34925 w 22"/>
              <a:gd name="T3" fmla="*/ 1588 h 84"/>
              <a:gd name="T4" fmla="*/ 33338 w 22"/>
              <a:gd name="T5" fmla="*/ 1588 h 84"/>
              <a:gd name="T6" fmla="*/ 33338 w 22"/>
              <a:gd name="T7" fmla="*/ 1588 h 84"/>
              <a:gd name="T8" fmla="*/ 30163 w 22"/>
              <a:gd name="T9" fmla="*/ 1588 h 84"/>
              <a:gd name="T10" fmla="*/ 28575 w 22"/>
              <a:gd name="T11" fmla="*/ 0 h 84"/>
              <a:gd name="T12" fmla="*/ 26988 w 22"/>
              <a:gd name="T13" fmla="*/ 0 h 84"/>
              <a:gd name="T14" fmla="*/ 25400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7463 w 22"/>
              <a:gd name="T21" fmla="*/ 0 h 84"/>
              <a:gd name="T22" fmla="*/ 14288 w 22"/>
              <a:gd name="T23" fmla="*/ 0 h 84"/>
              <a:gd name="T24" fmla="*/ 12700 w 22"/>
              <a:gd name="T25" fmla="*/ 0 h 84"/>
              <a:gd name="T26" fmla="*/ 7938 w 22"/>
              <a:gd name="T27" fmla="*/ 0 h 84"/>
              <a:gd name="T28" fmla="*/ 4762 w 22"/>
              <a:gd name="T29" fmla="*/ 1588 h 84"/>
              <a:gd name="T30" fmla="*/ 3175 w 22"/>
              <a:gd name="T31" fmla="*/ 3175 h 84"/>
              <a:gd name="T32" fmla="*/ 0 w 22"/>
              <a:gd name="T33" fmla="*/ 4762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3175 w 22"/>
              <a:gd name="T43" fmla="*/ 133350 h 84"/>
              <a:gd name="T44" fmla="*/ 4762 w 22"/>
              <a:gd name="T45" fmla="*/ 133350 h 84"/>
              <a:gd name="T46" fmla="*/ 6350 w 22"/>
              <a:gd name="T47" fmla="*/ 131763 h 84"/>
              <a:gd name="T48" fmla="*/ 7938 w 22"/>
              <a:gd name="T49" fmla="*/ 131763 h 84"/>
              <a:gd name="T50" fmla="*/ 11112 w 22"/>
              <a:gd name="T51" fmla="*/ 131763 h 84"/>
              <a:gd name="T52" fmla="*/ 14288 w 22"/>
              <a:gd name="T53" fmla="*/ 128588 h 84"/>
              <a:gd name="T54" fmla="*/ 15875 w 22"/>
              <a:gd name="T55" fmla="*/ 128588 h 84"/>
              <a:gd name="T56" fmla="*/ 19050 w 22"/>
              <a:gd name="T57" fmla="*/ 127000 h 84"/>
              <a:gd name="T58" fmla="*/ 22225 w 22"/>
              <a:gd name="T59" fmla="*/ 127000 h 84"/>
              <a:gd name="T60" fmla="*/ 25400 w 22"/>
              <a:gd name="T61" fmla="*/ 125413 h 84"/>
              <a:gd name="T62" fmla="*/ 28575 w 22"/>
              <a:gd name="T63" fmla="*/ 123825 h 84"/>
              <a:gd name="T64" fmla="*/ 30163 w 22"/>
              <a:gd name="T65" fmla="*/ 122238 h 84"/>
              <a:gd name="T66" fmla="*/ 34925 w 22"/>
              <a:gd name="T67" fmla="*/ 120650 h 84"/>
              <a:gd name="T68" fmla="*/ 34925 w 22"/>
              <a:gd name="T69" fmla="*/ 1588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1"/>
                </a:moveTo>
                <a:lnTo>
                  <a:pt x="22" y="1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5" y="83"/>
                </a:lnTo>
                <a:lnTo>
                  <a:pt x="7" y="83"/>
                </a:lnTo>
                <a:lnTo>
                  <a:pt x="9" y="81"/>
                </a:lnTo>
                <a:lnTo>
                  <a:pt x="10" y="81"/>
                </a:lnTo>
                <a:lnTo>
                  <a:pt x="12" y="80"/>
                </a:lnTo>
                <a:lnTo>
                  <a:pt x="14" y="80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1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6" name="Freeform 92"/>
          <p:cNvSpPr>
            <a:spLocks/>
          </p:cNvSpPr>
          <p:nvPr/>
        </p:nvSpPr>
        <p:spPr bwMode="auto">
          <a:xfrm>
            <a:off x="1982837" y="3646488"/>
            <a:ext cx="26988" cy="103187"/>
          </a:xfrm>
          <a:custGeom>
            <a:avLst/>
            <a:gdLst>
              <a:gd name="T0" fmla="*/ 26988 w 17"/>
              <a:gd name="T1" fmla="*/ 3175 h 65"/>
              <a:gd name="T2" fmla="*/ 26988 w 17"/>
              <a:gd name="T3" fmla="*/ 3175 h 65"/>
              <a:gd name="T4" fmla="*/ 25400 w 17"/>
              <a:gd name="T5" fmla="*/ 1587 h 65"/>
              <a:gd name="T6" fmla="*/ 22225 w 17"/>
              <a:gd name="T7" fmla="*/ 1587 h 65"/>
              <a:gd name="T8" fmla="*/ 17463 w 17"/>
              <a:gd name="T9" fmla="*/ 1587 h 65"/>
              <a:gd name="T10" fmla="*/ 14288 w 17"/>
              <a:gd name="T11" fmla="*/ 0 h 65"/>
              <a:gd name="T12" fmla="*/ 9525 w 17"/>
              <a:gd name="T13" fmla="*/ 1587 h 65"/>
              <a:gd name="T14" fmla="*/ 3175 w 17"/>
              <a:gd name="T15" fmla="*/ 3175 h 65"/>
              <a:gd name="T16" fmla="*/ 0 w 17"/>
              <a:gd name="T17" fmla="*/ 4762 h 65"/>
              <a:gd name="T18" fmla="*/ 0 w 17"/>
              <a:gd name="T19" fmla="*/ 103187 h 65"/>
              <a:gd name="T20" fmla="*/ 0 w 17"/>
              <a:gd name="T21" fmla="*/ 103187 h 65"/>
              <a:gd name="T22" fmla="*/ 1588 w 17"/>
              <a:gd name="T23" fmla="*/ 103187 h 65"/>
              <a:gd name="T24" fmla="*/ 4763 w 17"/>
              <a:gd name="T25" fmla="*/ 103187 h 65"/>
              <a:gd name="T26" fmla="*/ 9525 w 17"/>
              <a:gd name="T27" fmla="*/ 101600 h 65"/>
              <a:gd name="T28" fmla="*/ 12700 w 17"/>
              <a:gd name="T29" fmla="*/ 101600 h 65"/>
              <a:gd name="T30" fmla="*/ 17463 w 17"/>
              <a:gd name="T31" fmla="*/ 100012 h 65"/>
              <a:gd name="T32" fmla="*/ 22225 w 17"/>
              <a:gd name="T33" fmla="*/ 95250 h 65"/>
              <a:gd name="T34" fmla="*/ 26988 w 17"/>
              <a:gd name="T35" fmla="*/ 92075 h 65"/>
              <a:gd name="T36" fmla="*/ 26988 w 17"/>
              <a:gd name="T37" fmla="*/ 317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2"/>
                </a:moveTo>
                <a:lnTo>
                  <a:pt x="17" y="2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0" y="3"/>
                </a:lnTo>
                <a:lnTo>
                  <a:pt x="0" y="65"/>
                </a:lnTo>
                <a:lnTo>
                  <a:pt x="1" y="65"/>
                </a:lnTo>
                <a:lnTo>
                  <a:pt x="3" y="65"/>
                </a:lnTo>
                <a:lnTo>
                  <a:pt x="6" y="64"/>
                </a:lnTo>
                <a:lnTo>
                  <a:pt x="8" y="64"/>
                </a:lnTo>
                <a:lnTo>
                  <a:pt x="11" y="63"/>
                </a:lnTo>
                <a:lnTo>
                  <a:pt x="14" y="60"/>
                </a:lnTo>
                <a:lnTo>
                  <a:pt x="17" y="58"/>
                </a:lnTo>
                <a:lnTo>
                  <a:pt x="17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7" name="Freeform 93"/>
          <p:cNvSpPr>
            <a:spLocks/>
          </p:cNvSpPr>
          <p:nvPr/>
        </p:nvSpPr>
        <p:spPr bwMode="auto">
          <a:xfrm>
            <a:off x="1982837" y="3648075"/>
            <a:ext cx="22225" cy="74613"/>
          </a:xfrm>
          <a:custGeom>
            <a:avLst/>
            <a:gdLst>
              <a:gd name="T0" fmla="*/ 22225 w 14"/>
              <a:gd name="T1" fmla="*/ 1588 h 47"/>
              <a:gd name="T2" fmla="*/ 22225 w 14"/>
              <a:gd name="T3" fmla="*/ 1588 h 47"/>
              <a:gd name="T4" fmla="*/ 20638 w 14"/>
              <a:gd name="T5" fmla="*/ 1588 h 47"/>
              <a:gd name="T6" fmla="*/ 17463 w 14"/>
              <a:gd name="T7" fmla="*/ 1588 h 47"/>
              <a:gd name="T8" fmla="*/ 14288 w 14"/>
              <a:gd name="T9" fmla="*/ 0 h 47"/>
              <a:gd name="T10" fmla="*/ 12700 w 14"/>
              <a:gd name="T11" fmla="*/ 0 h 47"/>
              <a:gd name="T12" fmla="*/ 9525 w 14"/>
              <a:gd name="T13" fmla="*/ 1588 h 47"/>
              <a:gd name="T14" fmla="*/ 3175 w 14"/>
              <a:gd name="T15" fmla="*/ 1588 h 47"/>
              <a:gd name="T16" fmla="*/ 0 w 14"/>
              <a:gd name="T17" fmla="*/ 4763 h 47"/>
              <a:gd name="T18" fmla="*/ 0 w 14"/>
              <a:gd name="T19" fmla="*/ 74613 h 47"/>
              <a:gd name="T20" fmla="*/ 1588 w 14"/>
              <a:gd name="T21" fmla="*/ 74613 h 47"/>
              <a:gd name="T22" fmla="*/ 1588 w 14"/>
              <a:gd name="T23" fmla="*/ 71438 h 47"/>
              <a:gd name="T24" fmla="*/ 4763 w 14"/>
              <a:gd name="T25" fmla="*/ 71438 h 47"/>
              <a:gd name="T26" fmla="*/ 6350 w 14"/>
              <a:gd name="T27" fmla="*/ 71438 h 47"/>
              <a:gd name="T28" fmla="*/ 11113 w 14"/>
              <a:gd name="T29" fmla="*/ 69850 h 47"/>
              <a:gd name="T30" fmla="*/ 14288 w 14"/>
              <a:gd name="T31" fmla="*/ 69850 h 47"/>
              <a:gd name="T32" fmla="*/ 17463 w 14"/>
              <a:gd name="T33" fmla="*/ 68263 h 47"/>
              <a:gd name="T34" fmla="*/ 22225 w 14"/>
              <a:gd name="T35" fmla="*/ 65088 h 47"/>
              <a:gd name="T36" fmla="*/ 22225 w 14"/>
              <a:gd name="T37" fmla="*/ 1588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7"/>
              <a:gd name="T59" fmla="*/ 14 w 14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7">
                <a:moveTo>
                  <a:pt x="14" y="1"/>
                </a:moveTo>
                <a:lnTo>
                  <a:pt x="14" y="1"/>
                </a:lnTo>
                <a:lnTo>
                  <a:pt x="13" y="1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2" y="1"/>
                </a:lnTo>
                <a:lnTo>
                  <a:pt x="0" y="3"/>
                </a:lnTo>
                <a:lnTo>
                  <a:pt x="0" y="47"/>
                </a:lnTo>
                <a:lnTo>
                  <a:pt x="1" y="47"/>
                </a:lnTo>
                <a:lnTo>
                  <a:pt x="1" y="45"/>
                </a:lnTo>
                <a:lnTo>
                  <a:pt x="3" y="45"/>
                </a:lnTo>
                <a:lnTo>
                  <a:pt x="4" y="45"/>
                </a:lnTo>
                <a:lnTo>
                  <a:pt x="7" y="44"/>
                </a:lnTo>
                <a:lnTo>
                  <a:pt x="9" y="44"/>
                </a:lnTo>
                <a:lnTo>
                  <a:pt x="11" y="43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8" name="Freeform 94"/>
          <p:cNvSpPr>
            <a:spLocks/>
          </p:cNvSpPr>
          <p:nvPr/>
        </p:nvSpPr>
        <p:spPr bwMode="auto">
          <a:xfrm>
            <a:off x="1984425" y="3649663"/>
            <a:ext cx="14287" cy="42862"/>
          </a:xfrm>
          <a:custGeom>
            <a:avLst/>
            <a:gdLst>
              <a:gd name="T0" fmla="*/ 14287 w 9"/>
              <a:gd name="T1" fmla="*/ 1587 h 27"/>
              <a:gd name="T2" fmla="*/ 14287 w 9"/>
              <a:gd name="T3" fmla="*/ 1587 h 27"/>
              <a:gd name="T4" fmla="*/ 12700 w 9"/>
              <a:gd name="T5" fmla="*/ 1587 h 27"/>
              <a:gd name="T6" fmla="*/ 11112 w 9"/>
              <a:gd name="T7" fmla="*/ 1587 h 27"/>
              <a:gd name="T8" fmla="*/ 9525 w 9"/>
              <a:gd name="T9" fmla="*/ 0 h 27"/>
              <a:gd name="T10" fmla="*/ 7937 w 9"/>
              <a:gd name="T11" fmla="*/ 0 h 27"/>
              <a:gd name="T12" fmla="*/ 4762 w 9"/>
              <a:gd name="T13" fmla="*/ 0 h 27"/>
              <a:gd name="T14" fmla="*/ 1587 w 9"/>
              <a:gd name="T15" fmla="*/ 1587 h 27"/>
              <a:gd name="T16" fmla="*/ 0 w 9"/>
              <a:gd name="T17" fmla="*/ 3175 h 27"/>
              <a:gd name="T18" fmla="*/ 0 w 9"/>
              <a:gd name="T19" fmla="*/ 42862 h 27"/>
              <a:gd name="T20" fmla="*/ 0 w 9"/>
              <a:gd name="T21" fmla="*/ 42862 h 27"/>
              <a:gd name="T22" fmla="*/ 1587 w 9"/>
              <a:gd name="T23" fmla="*/ 42862 h 27"/>
              <a:gd name="T24" fmla="*/ 3175 w 9"/>
              <a:gd name="T25" fmla="*/ 42862 h 27"/>
              <a:gd name="T26" fmla="*/ 4762 w 9"/>
              <a:gd name="T27" fmla="*/ 42862 h 27"/>
              <a:gd name="T28" fmla="*/ 7937 w 9"/>
              <a:gd name="T29" fmla="*/ 41275 h 27"/>
              <a:gd name="T30" fmla="*/ 9525 w 9"/>
              <a:gd name="T31" fmla="*/ 41275 h 27"/>
              <a:gd name="T32" fmla="*/ 12700 w 9"/>
              <a:gd name="T33" fmla="*/ 39687 h 27"/>
              <a:gd name="T34" fmla="*/ 14287 w 9"/>
              <a:gd name="T35" fmla="*/ 36512 h 27"/>
              <a:gd name="T36" fmla="*/ 14287 w 9"/>
              <a:gd name="T37" fmla="*/ 158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6" y="26"/>
                </a:lnTo>
                <a:lnTo>
                  <a:pt x="8" y="25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99" name="Freeform 95"/>
          <p:cNvSpPr>
            <a:spLocks/>
          </p:cNvSpPr>
          <p:nvPr/>
        </p:nvSpPr>
        <p:spPr bwMode="auto">
          <a:xfrm>
            <a:off x="2160637" y="3771900"/>
            <a:ext cx="22225" cy="20638"/>
          </a:xfrm>
          <a:custGeom>
            <a:avLst/>
            <a:gdLst>
              <a:gd name="T0" fmla="*/ 11113 w 14"/>
              <a:gd name="T1" fmla="*/ 20638 h 13"/>
              <a:gd name="T2" fmla="*/ 12700 w 14"/>
              <a:gd name="T3" fmla="*/ 20638 h 13"/>
              <a:gd name="T4" fmla="*/ 14288 w 14"/>
              <a:gd name="T5" fmla="*/ 20638 h 13"/>
              <a:gd name="T6" fmla="*/ 15875 w 14"/>
              <a:gd name="T7" fmla="*/ 19050 h 13"/>
              <a:gd name="T8" fmla="*/ 17463 w 14"/>
              <a:gd name="T9" fmla="*/ 17463 h 13"/>
              <a:gd name="T10" fmla="*/ 20638 w 14"/>
              <a:gd name="T11" fmla="*/ 17463 h 13"/>
              <a:gd name="T12" fmla="*/ 20638 w 14"/>
              <a:gd name="T13" fmla="*/ 14288 h 13"/>
              <a:gd name="T14" fmla="*/ 22225 w 14"/>
              <a:gd name="T15" fmla="*/ 11113 h 13"/>
              <a:gd name="T16" fmla="*/ 22225 w 14"/>
              <a:gd name="T17" fmla="*/ 9525 h 13"/>
              <a:gd name="T18" fmla="*/ 22225 w 14"/>
              <a:gd name="T19" fmla="*/ 7938 h 13"/>
              <a:gd name="T20" fmla="*/ 20638 w 14"/>
              <a:gd name="T21" fmla="*/ 6350 h 13"/>
              <a:gd name="T22" fmla="*/ 20638 w 14"/>
              <a:gd name="T23" fmla="*/ 3175 h 13"/>
              <a:gd name="T24" fmla="*/ 17463 w 14"/>
              <a:gd name="T25" fmla="*/ 1588 h 13"/>
              <a:gd name="T26" fmla="*/ 15875 w 14"/>
              <a:gd name="T27" fmla="*/ 0 h 13"/>
              <a:gd name="T28" fmla="*/ 14288 w 14"/>
              <a:gd name="T29" fmla="*/ 0 h 13"/>
              <a:gd name="T30" fmla="*/ 12700 w 14"/>
              <a:gd name="T31" fmla="*/ 0 h 13"/>
              <a:gd name="T32" fmla="*/ 11113 w 14"/>
              <a:gd name="T33" fmla="*/ 0 h 13"/>
              <a:gd name="T34" fmla="*/ 9525 w 14"/>
              <a:gd name="T35" fmla="*/ 0 h 13"/>
              <a:gd name="T36" fmla="*/ 6350 w 14"/>
              <a:gd name="T37" fmla="*/ 0 h 13"/>
              <a:gd name="T38" fmla="*/ 4763 w 14"/>
              <a:gd name="T39" fmla="*/ 0 h 13"/>
              <a:gd name="T40" fmla="*/ 3175 w 14"/>
              <a:gd name="T41" fmla="*/ 1588 h 13"/>
              <a:gd name="T42" fmla="*/ 1588 w 14"/>
              <a:gd name="T43" fmla="*/ 3175 h 13"/>
              <a:gd name="T44" fmla="*/ 1588 w 14"/>
              <a:gd name="T45" fmla="*/ 6350 h 13"/>
              <a:gd name="T46" fmla="*/ 0 w 14"/>
              <a:gd name="T47" fmla="*/ 7938 h 13"/>
              <a:gd name="T48" fmla="*/ 0 w 14"/>
              <a:gd name="T49" fmla="*/ 9525 h 13"/>
              <a:gd name="T50" fmla="*/ 0 w 14"/>
              <a:gd name="T51" fmla="*/ 11113 h 13"/>
              <a:gd name="T52" fmla="*/ 1588 w 14"/>
              <a:gd name="T53" fmla="*/ 14288 h 13"/>
              <a:gd name="T54" fmla="*/ 1588 w 14"/>
              <a:gd name="T55" fmla="*/ 17463 h 13"/>
              <a:gd name="T56" fmla="*/ 3175 w 14"/>
              <a:gd name="T57" fmla="*/ 17463 h 13"/>
              <a:gd name="T58" fmla="*/ 4763 w 14"/>
              <a:gd name="T59" fmla="*/ 19050 h 13"/>
              <a:gd name="T60" fmla="*/ 6350 w 14"/>
              <a:gd name="T61" fmla="*/ 20638 h 13"/>
              <a:gd name="T62" fmla="*/ 9525 w 14"/>
              <a:gd name="T63" fmla="*/ 20638 h 13"/>
              <a:gd name="T64" fmla="*/ 11113 w 14"/>
              <a:gd name="T65" fmla="*/ 20638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3"/>
              <a:gd name="T101" fmla="*/ 14 w 14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3">
                <a:moveTo>
                  <a:pt x="7" y="13"/>
                </a:moveTo>
                <a:lnTo>
                  <a:pt x="8" y="13"/>
                </a:lnTo>
                <a:lnTo>
                  <a:pt x="9" y="13"/>
                </a:lnTo>
                <a:lnTo>
                  <a:pt x="10" y="12"/>
                </a:lnTo>
                <a:lnTo>
                  <a:pt x="11" y="11"/>
                </a:lnTo>
                <a:lnTo>
                  <a:pt x="13" y="11"/>
                </a:lnTo>
                <a:lnTo>
                  <a:pt x="13" y="9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3"/>
                </a:lnTo>
                <a:lnTo>
                  <a:pt x="6" y="13"/>
                </a:lnTo>
                <a:lnTo>
                  <a:pt x="7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2095550" y="3771900"/>
            <a:ext cx="11112" cy="11113"/>
          </a:xfrm>
          <a:custGeom>
            <a:avLst/>
            <a:gdLst>
              <a:gd name="T0" fmla="*/ 4762 w 7"/>
              <a:gd name="T1" fmla="*/ 11113 h 7"/>
              <a:gd name="T2" fmla="*/ 7937 w 7"/>
              <a:gd name="T3" fmla="*/ 9525 h 7"/>
              <a:gd name="T4" fmla="*/ 9525 w 7"/>
              <a:gd name="T5" fmla="*/ 9525 h 7"/>
              <a:gd name="T6" fmla="*/ 9525 w 7"/>
              <a:gd name="T7" fmla="*/ 7938 h 7"/>
              <a:gd name="T8" fmla="*/ 11112 w 7"/>
              <a:gd name="T9" fmla="*/ 6350 h 7"/>
              <a:gd name="T10" fmla="*/ 9525 w 7"/>
              <a:gd name="T11" fmla="*/ 1588 h 7"/>
              <a:gd name="T12" fmla="*/ 9525 w 7"/>
              <a:gd name="T13" fmla="*/ 1588 h 7"/>
              <a:gd name="T14" fmla="*/ 7937 w 7"/>
              <a:gd name="T15" fmla="*/ 0 h 7"/>
              <a:gd name="T16" fmla="*/ 4762 w 7"/>
              <a:gd name="T17" fmla="*/ 0 h 7"/>
              <a:gd name="T18" fmla="*/ 3175 w 7"/>
              <a:gd name="T19" fmla="*/ 0 h 7"/>
              <a:gd name="T20" fmla="*/ 1587 w 7"/>
              <a:gd name="T21" fmla="*/ 1588 h 7"/>
              <a:gd name="T22" fmla="*/ 0 w 7"/>
              <a:gd name="T23" fmla="*/ 1588 h 7"/>
              <a:gd name="T24" fmla="*/ 0 w 7"/>
              <a:gd name="T25" fmla="*/ 6350 h 7"/>
              <a:gd name="T26" fmla="*/ 0 w 7"/>
              <a:gd name="T27" fmla="*/ 7938 h 7"/>
              <a:gd name="T28" fmla="*/ 1587 w 7"/>
              <a:gd name="T29" fmla="*/ 9525 h 7"/>
              <a:gd name="T30" fmla="*/ 3175 w 7"/>
              <a:gd name="T31" fmla="*/ 9525 h 7"/>
              <a:gd name="T32" fmla="*/ 4762 w 7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1" name="Freeform 97"/>
          <p:cNvSpPr>
            <a:spLocks/>
          </p:cNvSpPr>
          <p:nvPr/>
        </p:nvSpPr>
        <p:spPr bwMode="auto">
          <a:xfrm>
            <a:off x="2114600" y="3771900"/>
            <a:ext cx="7937" cy="11113"/>
          </a:xfrm>
          <a:custGeom>
            <a:avLst/>
            <a:gdLst>
              <a:gd name="T0" fmla="*/ 4762 w 5"/>
              <a:gd name="T1" fmla="*/ 11113 h 7"/>
              <a:gd name="T2" fmla="*/ 6350 w 5"/>
              <a:gd name="T3" fmla="*/ 11113 h 7"/>
              <a:gd name="T4" fmla="*/ 7937 w 5"/>
              <a:gd name="T5" fmla="*/ 9525 h 7"/>
              <a:gd name="T6" fmla="*/ 7937 w 5"/>
              <a:gd name="T7" fmla="*/ 7938 h 7"/>
              <a:gd name="T8" fmla="*/ 7937 w 5"/>
              <a:gd name="T9" fmla="*/ 6350 h 7"/>
              <a:gd name="T10" fmla="*/ 7937 w 5"/>
              <a:gd name="T11" fmla="*/ 3175 h 7"/>
              <a:gd name="T12" fmla="*/ 7937 w 5"/>
              <a:gd name="T13" fmla="*/ 1588 h 7"/>
              <a:gd name="T14" fmla="*/ 6350 w 5"/>
              <a:gd name="T15" fmla="*/ 0 h 7"/>
              <a:gd name="T16" fmla="*/ 4762 w 5"/>
              <a:gd name="T17" fmla="*/ 0 h 7"/>
              <a:gd name="T18" fmla="*/ 3175 w 5"/>
              <a:gd name="T19" fmla="*/ 0 h 7"/>
              <a:gd name="T20" fmla="*/ 1587 w 5"/>
              <a:gd name="T21" fmla="*/ 1588 h 7"/>
              <a:gd name="T22" fmla="*/ 0 w 5"/>
              <a:gd name="T23" fmla="*/ 3175 h 7"/>
              <a:gd name="T24" fmla="*/ 0 w 5"/>
              <a:gd name="T25" fmla="*/ 6350 h 7"/>
              <a:gd name="T26" fmla="*/ 0 w 5"/>
              <a:gd name="T27" fmla="*/ 7938 h 7"/>
              <a:gd name="T28" fmla="*/ 1587 w 5"/>
              <a:gd name="T29" fmla="*/ 9525 h 7"/>
              <a:gd name="T30" fmla="*/ 3175 w 5"/>
              <a:gd name="T31" fmla="*/ 11113 h 7"/>
              <a:gd name="T32" fmla="*/ 4762 w 5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2" name="Freeform 98"/>
          <p:cNvSpPr>
            <a:spLocks/>
          </p:cNvSpPr>
          <p:nvPr/>
        </p:nvSpPr>
        <p:spPr bwMode="auto">
          <a:xfrm>
            <a:off x="2041575" y="3625850"/>
            <a:ext cx="30162" cy="146050"/>
          </a:xfrm>
          <a:custGeom>
            <a:avLst/>
            <a:gdLst>
              <a:gd name="T0" fmla="*/ 9525 w 19"/>
              <a:gd name="T1" fmla="*/ 1588 h 92"/>
              <a:gd name="T2" fmla="*/ 9525 w 19"/>
              <a:gd name="T3" fmla="*/ 4762 h 92"/>
              <a:gd name="T4" fmla="*/ 6350 w 19"/>
              <a:gd name="T5" fmla="*/ 12700 h 92"/>
              <a:gd name="T6" fmla="*/ 3175 w 19"/>
              <a:gd name="T7" fmla="*/ 25400 h 92"/>
              <a:gd name="T8" fmla="*/ 1587 w 19"/>
              <a:gd name="T9" fmla="*/ 44450 h 92"/>
              <a:gd name="T10" fmla="*/ 0 w 19"/>
              <a:gd name="T11" fmla="*/ 65088 h 92"/>
              <a:gd name="T12" fmla="*/ 0 w 19"/>
              <a:gd name="T13" fmla="*/ 88900 h 92"/>
              <a:gd name="T14" fmla="*/ 1587 w 19"/>
              <a:gd name="T15" fmla="*/ 115888 h 92"/>
              <a:gd name="T16" fmla="*/ 7937 w 19"/>
              <a:gd name="T17" fmla="*/ 146050 h 92"/>
              <a:gd name="T18" fmla="*/ 30162 w 19"/>
              <a:gd name="T19" fmla="*/ 144463 h 92"/>
              <a:gd name="T20" fmla="*/ 28575 w 19"/>
              <a:gd name="T21" fmla="*/ 141288 h 92"/>
              <a:gd name="T22" fmla="*/ 25400 w 19"/>
              <a:gd name="T23" fmla="*/ 127000 h 92"/>
              <a:gd name="T24" fmla="*/ 23812 w 19"/>
              <a:gd name="T25" fmla="*/ 111125 h 92"/>
              <a:gd name="T26" fmla="*/ 22225 w 19"/>
              <a:gd name="T27" fmla="*/ 88900 h 92"/>
              <a:gd name="T28" fmla="*/ 20637 w 19"/>
              <a:gd name="T29" fmla="*/ 66675 h 92"/>
              <a:gd name="T30" fmla="*/ 20637 w 19"/>
              <a:gd name="T31" fmla="*/ 42862 h 92"/>
              <a:gd name="T32" fmla="*/ 23812 w 19"/>
              <a:gd name="T33" fmla="*/ 20637 h 92"/>
              <a:gd name="T34" fmla="*/ 30162 w 19"/>
              <a:gd name="T35" fmla="*/ 1588 h 92"/>
              <a:gd name="T36" fmla="*/ 30162 w 19"/>
              <a:gd name="T37" fmla="*/ 0 h 92"/>
              <a:gd name="T38" fmla="*/ 30162 w 19"/>
              <a:gd name="T39" fmla="*/ 0 h 92"/>
              <a:gd name="T40" fmla="*/ 30162 w 19"/>
              <a:gd name="T41" fmla="*/ 0 h 92"/>
              <a:gd name="T42" fmla="*/ 28575 w 19"/>
              <a:gd name="T43" fmla="*/ 0 h 92"/>
              <a:gd name="T44" fmla="*/ 25400 w 19"/>
              <a:gd name="T45" fmla="*/ 0 h 92"/>
              <a:gd name="T46" fmla="*/ 22225 w 19"/>
              <a:gd name="T47" fmla="*/ 0 h 92"/>
              <a:gd name="T48" fmla="*/ 17462 w 19"/>
              <a:gd name="T49" fmla="*/ 0 h 92"/>
              <a:gd name="T50" fmla="*/ 9525 w 19"/>
              <a:gd name="T51" fmla="*/ 1588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3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6"/>
                </a:lnTo>
                <a:lnTo>
                  <a:pt x="1" y="73"/>
                </a:lnTo>
                <a:lnTo>
                  <a:pt x="5" y="92"/>
                </a:lnTo>
                <a:lnTo>
                  <a:pt x="19" y="91"/>
                </a:lnTo>
                <a:lnTo>
                  <a:pt x="18" y="89"/>
                </a:lnTo>
                <a:lnTo>
                  <a:pt x="16" y="80"/>
                </a:lnTo>
                <a:lnTo>
                  <a:pt x="15" y="70"/>
                </a:lnTo>
                <a:lnTo>
                  <a:pt x="14" y="56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3" name="Freeform 99"/>
          <p:cNvSpPr>
            <a:spLocks/>
          </p:cNvSpPr>
          <p:nvPr/>
        </p:nvSpPr>
        <p:spPr bwMode="auto">
          <a:xfrm>
            <a:off x="2197150" y="3606800"/>
            <a:ext cx="42862" cy="163513"/>
          </a:xfrm>
          <a:custGeom>
            <a:avLst/>
            <a:gdLst>
              <a:gd name="T0" fmla="*/ 42862 w 27"/>
              <a:gd name="T1" fmla="*/ 0 h 103"/>
              <a:gd name="T2" fmla="*/ 41275 w 27"/>
              <a:gd name="T3" fmla="*/ 1588 h 103"/>
              <a:gd name="T4" fmla="*/ 39687 w 27"/>
              <a:gd name="T5" fmla="*/ 6350 h 103"/>
              <a:gd name="T6" fmla="*/ 34925 w 27"/>
              <a:gd name="T7" fmla="*/ 14288 h 103"/>
              <a:gd name="T8" fmla="*/ 31750 w 27"/>
              <a:gd name="T9" fmla="*/ 28575 h 103"/>
              <a:gd name="T10" fmla="*/ 28575 w 27"/>
              <a:gd name="T11" fmla="*/ 50800 h 103"/>
              <a:gd name="T12" fmla="*/ 25400 w 27"/>
              <a:gd name="T13" fmla="*/ 77788 h 103"/>
              <a:gd name="T14" fmla="*/ 28575 w 27"/>
              <a:gd name="T15" fmla="*/ 115888 h 103"/>
              <a:gd name="T16" fmla="*/ 31750 w 27"/>
              <a:gd name="T17" fmla="*/ 163513 h 103"/>
              <a:gd name="T18" fmla="*/ 7937 w 27"/>
              <a:gd name="T19" fmla="*/ 163513 h 103"/>
              <a:gd name="T20" fmla="*/ 7937 w 27"/>
              <a:gd name="T21" fmla="*/ 160338 h 103"/>
              <a:gd name="T22" fmla="*/ 6350 w 27"/>
              <a:gd name="T23" fmla="*/ 144463 h 103"/>
              <a:gd name="T24" fmla="*/ 3175 w 27"/>
              <a:gd name="T25" fmla="*/ 127000 h 103"/>
              <a:gd name="T26" fmla="*/ 1587 w 27"/>
              <a:gd name="T27" fmla="*/ 101600 h 103"/>
              <a:gd name="T28" fmla="*/ 0 w 27"/>
              <a:gd name="T29" fmla="*/ 74613 h 103"/>
              <a:gd name="T30" fmla="*/ 1587 w 27"/>
              <a:gd name="T31" fmla="*/ 49213 h 103"/>
              <a:gd name="T32" fmla="*/ 6350 w 27"/>
              <a:gd name="T33" fmla="*/ 22225 h 103"/>
              <a:gd name="T34" fmla="*/ 14287 w 27"/>
              <a:gd name="T35" fmla="*/ 0 h 103"/>
              <a:gd name="T36" fmla="*/ 42862 w 27"/>
              <a:gd name="T37" fmla="*/ 0 h 1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3"/>
              <a:gd name="T59" fmla="*/ 27 w 27"/>
              <a:gd name="T60" fmla="*/ 103 h 1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3">
                <a:moveTo>
                  <a:pt x="27" y="0"/>
                </a:moveTo>
                <a:lnTo>
                  <a:pt x="26" y="1"/>
                </a:lnTo>
                <a:lnTo>
                  <a:pt x="25" y="4"/>
                </a:lnTo>
                <a:lnTo>
                  <a:pt x="22" y="9"/>
                </a:lnTo>
                <a:lnTo>
                  <a:pt x="20" y="18"/>
                </a:lnTo>
                <a:lnTo>
                  <a:pt x="18" y="32"/>
                </a:lnTo>
                <a:lnTo>
                  <a:pt x="16" y="49"/>
                </a:lnTo>
                <a:lnTo>
                  <a:pt x="18" y="73"/>
                </a:lnTo>
                <a:lnTo>
                  <a:pt x="20" y="103"/>
                </a:lnTo>
                <a:lnTo>
                  <a:pt x="5" y="103"/>
                </a:lnTo>
                <a:lnTo>
                  <a:pt x="5" y="101"/>
                </a:lnTo>
                <a:lnTo>
                  <a:pt x="4" y="91"/>
                </a:lnTo>
                <a:lnTo>
                  <a:pt x="2" y="80"/>
                </a:lnTo>
                <a:lnTo>
                  <a:pt x="1" y="64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4" name="Freeform 100"/>
          <p:cNvSpPr>
            <a:spLocks/>
          </p:cNvSpPr>
          <p:nvPr/>
        </p:nvSpPr>
        <p:spPr bwMode="auto">
          <a:xfrm>
            <a:off x="2041575" y="3633788"/>
            <a:ext cx="28575" cy="127000"/>
          </a:xfrm>
          <a:custGeom>
            <a:avLst/>
            <a:gdLst>
              <a:gd name="T0" fmla="*/ 9525 w 18"/>
              <a:gd name="T1" fmla="*/ 3175 h 80"/>
              <a:gd name="T2" fmla="*/ 9525 w 18"/>
              <a:gd name="T3" fmla="*/ 4762 h 80"/>
              <a:gd name="T4" fmla="*/ 7937 w 18"/>
              <a:gd name="T5" fmla="*/ 12700 h 80"/>
              <a:gd name="T6" fmla="*/ 3175 w 18"/>
              <a:gd name="T7" fmla="*/ 23812 h 80"/>
              <a:gd name="T8" fmla="*/ 1588 w 18"/>
              <a:gd name="T9" fmla="*/ 38100 h 80"/>
              <a:gd name="T10" fmla="*/ 0 w 18"/>
              <a:gd name="T11" fmla="*/ 57150 h 80"/>
              <a:gd name="T12" fmla="*/ 1588 w 18"/>
              <a:gd name="T13" fmla="*/ 79375 h 80"/>
              <a:gd name="T14" fmla="*/ 3175 w 18"/>
              <a:gd name="T15" fmla="*/ 103188 h 80"/>
              <a:gd name="T16" fmla="*/ 7937 w 18"/>
              <a:gd name="T17" fmla="*/ 127000 h 80"/>
              <a:gd name="T18" fmla="*/ 25400 w 18"/>
              <a:gd name="T19" fmla="*/ 127000 h 80"/>
              <a:gd name="T20" fmla="*/ 25400 w 18"/>
              <a:gd name="T21" fmla="*/ 123825 h 80"/>
              <a:gd name="T22" fmla="*/ 23812 w 18"/>
              <a:gd name="T23" fmla="*/ 112713 h 80"/>
              <a:gd name="T24" fmla="*/ 22225 w 18"/>
              <a:gd name="T25" fmla="*/ 96837 h 80"/>
              <a:gd name="T26" fmla="*/ 20637 w 18"/>
              <a:gd name="T27" fmla="*/ 79375 h 80"/>
              <a:gd name="T28" fmla="*/ 19050 w 18"/>
              <a:gd name="T29" fmla="*/ 58738 h 80"/>
              <a:gd name="T30" fmla="*/ 19050 w 18"/>
              <a:gd name="T31" fmla="*/ 38100 h 80"/>
              <a:gd name="T32" fmla="*/ 22225 w 18"/>
              <a:gd name="T33" fmla="*/ 17462 h 80"/>
              <a:gd name="T34" fmla="*/ 28575 w 18"/>
              <a:gd name="T35" fmla="*/ 1588 h 80"/>
              <a:gd name="T36" fmla="*/ 28575 w 18"/>
              <a:gd name="T37" fmla="*/ 1588 h 80"/>
              <a:gd name="T38" fmla="*/ 28575 w 18"/>
              <a:gd name="T39" fmla="*/ 1588 h 80"/>
              <a:gd name="T40" fmla="*/ 28575 w 18"/>
              <a:gd name="T41" fmla="*/ 1588 h 80"/>
              <a:gd name="T42" fmla="*/ 25400 w 18"/>
              <a:gd name="T43" fmla="*/ 0 h 80"/>
              <a:gd name="T44" fmla="*/ 23812 w 18"/>
              <a:gd name="T45" fmla="*/ 0 h 80"/>
              <a:gd name="T46" fmla="*/ 20637 w 18"/>
              <a:gd name="T47" fmla="*/ 0 h 80"/>
              <a:gd name="T48" fmla="*/ 14288 w 18"/>
              <a:gd name="T49" fmla="*/ 1588 h 80"/>
              <a:gd name="T50" fmla="*/ 9525 w 18"/>
              <a:gd name="T51" fmla="*/ 3175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0"/>
              <a:gd name="T80" fmla="*/ 18 w 18"/>
              <a:gd name="T81" fmla="*/ 80 h 8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0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4"/>
                </a:lnTo>
                <a:lnTo>
                  <a:pt x="0" y="36"/>
                </a:lnTo>
                <a:lnTo>
                  <a:pt x="1" y="50"/>
                </a:lnTo>
                <a:lnTo>
                  <a:pt x="2" y="65"/>
                </a:lnTo>
                <a:lnTo>
                  <a:pt x="5" y="80"/>
                </a:lnTo>
                <a:lnTo>
                  <a:pt x="16" y="80"/>
                </a:lnTo>
                <a:lnTo>
                  <a:pt x="16" y="78"/>
                </a:lnTo>
                <a:lnTo>
                  <a:pt x="15" y="71"/>
                </a:lnTo>
                <a:lnTo>
                  <a:pt x="14" y="61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5" name="Freeform 101"/>
          <p:cNvSpPr>
            <a:spLocks/>
          </p:cNvSpPr>
          <p:nvPr/>
        </p:nvSpPr>
        <p:spPr bwMode="auto">
          <a:xfrm>
            <a:off x="2043162" y="3641725"/>
            <a:ext cx="22225" cy="109538"/>
          </a:xfrm>
          <a:custGeom>
            <a:avLst/>
            <a:gdLst>
              <a:gd name="T0" fmla="*/ 7938 w 14"/>
              <a:gd name="T1" fmla="*/ 3175 h 69"/>
              <a:gd name="T2" fmla="*/ 7938 w 14"/>
              <a:gd name="T3" fmla="*/ 4763 h 69"/>
              <a:gd name="T4" fmla="*/ 6350 w 14"/>
              <a:gd name="T5" fmla="*/ 11113 h 69"/>
              <a:gd name="T6" fmla="*/ 4763 w 14"/>
              <a:gd name="T7" fmla="*/ 20638 h 69"/>
              <a:gd name="T8" fmla="*/ 1588 w 14"/>
              <a:gd name="T9" fmla="*/ 33338 h 69"/>
              <a:gd name="T10" fmla="*/ 0 w 14"/>
              <a:gd name="T11" fmla="*/ 49213 h 69"/>
              <a:gd name="T12" fmla="*/ 0 w 14"/>
              <a:gd name="T13" fmla="*/ 66675 h 69"/>
              <a:gd name="T14" fmla="*/ 1588 w 14"/>
              <a:gd name="T15" fmla="*/ 87313 h 69"/>
              <a:gd name="T16" fmla="*/ 6350 w 14"/>
              <a:gd name="T17" fmla="*/ 109538 h 69"/>
              <a:gd name="T18" fmla="*/ 22225 w 14"/>
              <a:gd name="T19" fmla="*/ 107950 h 69"/>
              <a:gd name="T20" fmla="*/ 20638 w 14"/>
              <a:gd name="T21" fmla="*/ 106363 h 69"/>
              <a:gd name="T22" fmla="*/ 20638 w 14"/>
              <a:gd name="T23" fmla="*/ 96838 h 69"/>
              <a:gd name="T24" fmla="*/ 19050 w 14"/>
              <a:gd name="T25" fmla="*/ 84138 h 69"/>
              <a:gd name="T26" fmla="*/ 17463 w 14"/>
              <a:gd name="T27" fmla="*/ 66675 h 69"/>
              <a:gd name="T28" fmla="*/ 15875 w 14"/>
              <a:gd name="T29" fmla="*/ 50800 h 69"/>
              <a:gd name="T30" fmla="*/ 15875 w 14"/>
              <a:gd name="T31" fmla="*/ 31750 h 69"/>
              <a:gd name="T32" fmla="*/ 19050 w 14"/>
              <a:gd name="T33" fmla="*/ 15875 h 69"/>
              <a:gd name="T34" fmla="*/ 22225 w 14"/>
              <a:gd name="T35" fmla="*/ 3175 h 69"/>
              <a:gd name="T36" fmla="*/ 22225 w 14"/>
              <a:gd name="T37" fmla="*/ 3175 h 69"/>
              <a:gd name="T38" fmla="*/ 22225 w 14"/>
              <a:gd name="T39" fmla="*/ 0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7463 w 14"/>
              <a:gd name="T47" fmla="*/ 0 h 69"/>
              <a:gd name="T48" fmla="*/ 12700 w 14"/>
              <a:gd name="T49" fmla="*/ 0 h 69"/>
              <a:gd name="T50" fmla="*/ 7938 w 14"/>
              <a:gd name="T51" fmla="*/ 3175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2"/>
                </a:moveTo>
                <a:lnTo>
                  <a:pt x="5" y="3"/>
                </a:lnTo>
                <a:lnTo>
                  <a:pt x="4" y="7"/>
                </a:lnTo>
                <a:lnTo>
                  <a:pt x="3" y="13"/>
                </a:lnTo>
                <a:lnTo>
                  <a:pt x="1" y="21"/>
                </a:lnTo>
                <a:lnTo>
                  <a:pt x="0" y="31"/>
                </a:lnTo>
                <a:lnTo>
                  <a:pt x="0" y="42"/>
                </a:lnTo>
                <a:lnTo>
                  <a:pt x="1" y="55"/>
                </a:lnTo>
                <a:lnTo>
                  <a:pt x="4" y="69"/>
                </a:lnTo>
                <a:lnTo>
                  <a:pt x="14" y="68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1" y="42"/>
                </a:lnTo>
                <a:lnTo>
                  <a:pt x="10" y="32"/>
                </a:lnTo>
                <a:lnTo>
                  <a:pt x="10" y="20"/>
                </a:lnTo>
                <a:lnTo>
                  <a:pt x="12" y="10"/>
                </a:lnTo>
                <a:lnTo>
                  <a:pt x="14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5" y="2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6" name="Freeform 102"/>
          <p:cNvSpPr>
            <a:spLocks/>
          </p:cNvSpPr>
          <p:nvPr/>
        </p:nvSpPr>
        <p:spPr bwMode="auto">
          <a:xfrm>
            <a:off x="2044750" y="3651250"/>
            <a:ext cx="19050" cy="88900"/>
          </a:xfrm>
          <a:custGeom>
            <a:avLst/>
            <a:gdLst>
              <a:gd name="T0" fmla="*/ 6350 w 12"/>
              <a:gd name="T1" fmla="*/ 1588 h 56"/>
              <a:gd name="T2" fmla="*/ 4763 w 12"/>
              <a:gd name="T3" fmla="*/ 1588 h 56"/>
              <a:gd name="T4" fmla="*/ 4763 w 12"/>
              <a:gd name="T5" fmla="*/ 7938 h 56"/>
              <a:gd name="T6" fmla="*/ 3175 w 12"/>
              <a:gd name="T7" fmla="*/ 17463 h 56"/>
              <a:gd name="T8" fmla="*/ 0 w 12"/>
              <a:gd name="T9" fmla="*/ 26988 h 56"/>
              <a:gd name="T10" fmla="*/ 0 w 12"/>
              <a:gd name="T11" fmla="*/ 39688 h 56"/>
              <a:gd name="T12" fmla="*/ 0 w 12"/>
              <a:gd name="T13" fmla="*/ 55563 h 56"/>
              <a:gd name="T14" fmla="*/ 3175 w 12"/>
              <a:gd name="T15" fmla="*/ 73025 h 56"/>
              <a:gd name="T16" fmla="*/ 4763 w 12"/>
              <a:gd name="T17" fmla="*/ 88900 h 56"/>
              <a:gd name="T18" fmla="*/ 17463 w 12"/>
              <a:gd name="T19" fmla="*/ 88900 h 56"/>
              <a:gd name="T20" fmla="*/ 17463 w 12"/>
              <a:gd name="T21" fmla="*/ 87313 h 56"/>
              <a:gd name="T22" fmla="*/ 15875 w 12"/>
              <a:gd name="T23" fmla="*/ 79375 h 56"/>
              <a:gd name="T24" fmla="*/ 15875 w 12"/>
              <a:gd name="T25" fmla="*/ 68263 h 56"/>
              <a:gd name="T26" fmla="*/ 14288 w 12"/>
              <a:gd name="T27" fmla="*/ 55563 h 56"/>
              <a:gd name="T28" fmla="*/ 11112 w 12"/>
              <a:gd name="T29" fmla="*/ 41275 h 56"/>
              <a:gd name="T30" fmla="*/ 14288 w 12"/>
              <a:gd name="T31" fmla="*/ 26988 h 56"/>
              <a:gd name="T32" fmla="*/ 15875 w 12"/>
              <a:gd name="T33" fmla="*/ 11113 h 56"/>
              <a:gd name="T34" fmla="*/ 19050 w 12"/>
              <a:gd name="T35" fmla="*/ 0 h 56"/>
              <a:gd name="T36" fmla="*/ 19050 w 12"/>
              <a:gd name="T37" fmla="*/ 0 h 56"/>
              <a:gd name="T38" fmla="*/ 19050 w 12"/>
              <a:gd name="T39" fmla="*/ 0 h 56"/>
              <a:gd name="T40" fmla="*/ 19050 w 12"/>
              <a:gd name="T41" fmla="*/ 0 h 56"/>
              <a:gd name="T42" fmla="*/ 17463 w 12"/>
              <a:gd name="T43" fmla="*/ 0 h 56"/>
              <a:gd name="T44" fmla="*/ 15875 w 12"/>
              <a:gd name="T45" fmla="*/ 0 h 56"/>
              <a:gd name="T46" fmla="*/ 14288 w 12"/>
              <a:gd name="T47" fmla="*/ 0 h 56"/>
              <a:gd name="T48" fmla="*/ 9525 w 12"/>
              <a:gd name="T49" fmla="*/ 0 h 56"/>
              <a:gd name="T50" fmla="*/ 6350 w 12"/>
              <a:gd name="T51" fmla="*/ 1588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6"/>
              <a:gd name="T80" fmla="*/ 12 w 1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6">
                <a:moveTo>
                  <a:pt x="4" y="1"/>
                </a:moveTo>
                <a:lnTo>
                  <a:pt x="3" y="1"/>
                </a:lnTo>
                <a:lnTo>
                  <a:pt x="3" y="5"/>
                </a:lnTo>
                <a:lnTo>
                  <a:pt x="2" y="11"/>
                </a:lnTo>
                <a:lnTo>
                  <a:pt x="0" y="17"/>
                </a:lnTo>
                <a:lnTo>
                  <a:pt x="0" y="25"/>
                </a:lnTo>
                <a:lnTo>
                  <a:pt x="0" y="35"/>
                </a:lnTo>
                <a:lnTo>
                  <a:pt x="2" y="46"/>
                </a:lnTo>
                <a:lnTo>
                  <a:pt x="3" y="56"/>
                </a:lnTo>
                <a:lnTo>
                  <a:pt x="11" y="56"/>
                </a:lnTo>
                <a:lnTo>
                  <a:pt x="11" y="55"/>
                </a:lnTo>
                <a:lnTo>
                  <a:pt x="10" y="50"/>
                </a:lnTo>
                <a:lnTo>
                  <a:pt x="10" y="43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7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2044750" y="3659188"/>
            <a:ext cx="15875" cy="71437"/>
          </a:xfrm>
          <a:custGeom>
            <a:avLst/>
            <a:gdLst>
              <a:gd name="T0" fmla="*/ 6350 w 10"/>
              <a:gd name="T1" fmla="*/ 1587 h 45"/>
              <a:gd name="T2" fmla="*/ 4762 w 10"/>
              <a:gd name="T3" fmla="*/ 3175 h 45"/>
              <a:gd name="T4" fmla="*/ 4762 w 10"/>
              <a:gd name="T5" fmla="*/ 7937 h 45"/>
              <a:gd name="T6" fmla="*/ 3175 w 10"/>
              <a:gd name="T7" fmla="*/ 12700 h 45"/>
              <a:gd name="T8" fmla="*/ 3175 w 10"/>
              <a:gd name="T9" fmla="*/ 22225 h 45"/>
              <a:gd name="T10" fmla="*/ 0 w 10"/>
              <a:gd name="T11" fmla="*/ 33337 h 45"/>
              <a:gd name="T12" fmla="*/ 0 w 10"/>
              <a:gd name="T13" fmla="*/ 44450 h 45"/>
              <a:gd name="T14" fmla="*/ 3175 w 10"/>
              <a:gd name="T15" fmla="*/ 57150 h 45"/>
              <a:gd name="T16" fmla="*/ 4762 w 10"/>
              <a:gd name="T17" fmla="*/ 71437 h 45"/>
              <a:gd name="T18" fmla="*/ 15875 w 10"/>
              <a:gd name="T19" fmla="*/ 71437 h 45"/>
              <a:gd name="T20" fmla="*/ 15875 w 10"/>
              <a:gd name="T21" fmla="*/ 68262 h 45"/>
              <a:gd name="T22" fmla="*/ 14288 w 10"/>
              <a:gd name="T23" fmla="*/ 63500 h 45"/>
              <a:gd name="T24" fmla="*/ 11112 w 10"/>
              <a:gd name="T25" fmla="*/ 55562 h 45"/>
              <a:gd name="T26" fmla="*/ 11112 w 10"/>
              <a:gd name="T27" fmla="*/ 44450 h 45"/>
              <a:gd name="T28" fmla="*/ 9525 w 10"/>
              <a:gd name="T29" fmla="*/ 33337 h 45"/>
              <a:gd name="T30" fmla="*/ 11112 w 10"/>
              <a:gd name="T31" fmla="*/ 22225 h 45"/>
              <a:gd name="T32" fmla="*/ 11112 w 10"/>
              <a:gd name="T33" fmla="*/ 11112 h 45"/>
              <a:gd name="T34" fmla="*/ 15875 w 10"/>
              <a:gd name="T35" fmla="*/ 1587 h 45"/>
              <a:gd name="T36" fmla="*/ 15875 w 10"/>
              <a:gd name="T37" fmla="*/ 1587 h 45"/>
              <a:gd name="T38" fmla="*/ 15875 w 10"/>
              <a:gd name="T39" fmla="*/ 1587 h 45"/>
              <a:gd name="T40" fmla="*/ 15875 w 10"/>
              <a:gd name="T41" fmla="*/ 0 h 45"/>
              <a:gd name="T42" fmla="*/ 15875 w 10"/>
              <a:gd name="T43" fmla="*/ 0 h 45"/>
              <a:gd name="T44" fmla="*/ 14288 w 10"/>
              <a:gd name="T45" fmla="*/ 0 h 45"/>
              <a:gd name="T46" fmla="*/ 11112 w 10"/>
              <a:gd name="T47" fmla="*/ 0 h 45"/>
              <a:gd name="T48" fmla="*/ 9525 w 10"/>
              <a:gd name="T49" fmla="*/ 1587 h 45"/>
              <a:gd name="T50" fmla="*/ 6350 w 10"/>
              <a:gd name="T51" fmla="*/ 1587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5"/>
              <a:gd name="T80" fmla="*/ 10 w 10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5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8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6"/>
                </a:lnTo>
                <a:lnTo>
                  <a:pt x="3" y="45"/>
                </a:lnTo>
                <a:lnTo>
                  <a:pt x="10" y="45"/>
                </a:lnTo>
                <a:lnTo>
                  <a:pt x="10" y="43"/>
                </a:lnTo>
                <a:lnTo>
                  <a:pt x="9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2047925" y="3668713"/>
            <a:ext cx="11112" cy="50800"/>
          </a:xfrm>
          <a:custGeom>
            <a:avLst/>
            <a:gdLst>
              <a:gd name="T0" fmla="*/ 3175 w 7"/>
              <a:gd name="T1" fmla="*/ 1588 h 32"/>
              <a:gd name="T2" fmla="*/ 1587 w 7"/>
              <a:gd name="T3" fmla="*/ 1588 h 32"/>
              <a:gd name="T4" fmla="*/ 1587 w 7"/>
              <a:gd name="T5" fmla="*/ 4762 h 32"/>
              <a:gd name="T6" fmla="*/ 0 w 7"/>
              <a:gd name="T7" fmla="*/ 9525 h 32"/>
              <a:gd name="T8" fmla="*/ 0 w 7"/>
              <a:gd name="T9" fmla="*/ 15875 h 32"/>
              <a:gd name="T10" fmla="*/ 0 w 7"/>
              <a:gd name="T11" fmla="*/ 23812 h 32"/>
              <a:gd name="T12" fmla="*/ 0 w 7"/>
              <a:gd name="T13" fmla="*/ 31750 h 32"/>
              <a:gd name="T14" fmla="*/ 0 w 7"/>
              <a:gd name="T15" fmla="*/ 42862 h 32"/>
              <a:gd name="T16" fmla="*/ 1587 w 7"/>
              <a:gd name="T17" fmla="*/ 50800 h 32"/>
              <a:gd name="T18" fmla="*/ 7937 w 7"/>
              <a:gd name="T19" fmla="*/ 50800 h 32"/>
              <a:gd name="T20" fmla="*/ 7937 w 7"/>
              <a:gd name="T21" fmla="*/ 49212 h 32"/>
              <a:gd name="T22" fmla="*/ 7937 w 7"/>
              <a:gd name="T23" fmla="*/ 46037 h 32"/>
              <a:gd name="T24" fmla="*/ 6350 w 7"/>
              <a:gd name="T25" fmla="*/ 39687 h 32"/>
              <a:gd name="T26" fmla="*/ 6350 w 7"/>
              <a:gd name="T27" fmla="*/ 31750 h 32"/>
              <a:gd name="T28" fmla="*/ 6350 w 7"/>
              <a:gd name="T29" fmla="*/ 23812 h 32"/>
              <a:gd name="T30" fmla="*/ 6350 w 7"/>
              <a:gd name="T31" fmla="*/ 14287 h 32"/>
              <a:gd name="T32" fmla="*/ 6350 w 7"/>
              <a:gd name="T33" fmla="*/ 6350 h 32"/>
              <a:gd name="T34" fmla="*/ 11112 w 7"/>
              <a:gd name="T35" fmla="*/ 0 h 32"/>
              <a:gd name="T36" fmla="*/ 11112 w 7"/>
              <a:gd name="T37" fmla="*/ 0 h 32"/>
              <a:gd name="T38" fmla="*/ 11112 w 7"/>
              <a:gd name="T39" fmla="*/ 0 h 32"/>
              <a:gd name="T40" fmla="*/ 7937 w 7"/>
              <a:gd name="T41" fmla="*/ 0 h 32"/>
              <a:gd name="T42" fmla="*/ 7937 w 7"/>
              <a:gd name="T43" fmla="*/ 0 h 32"/>
              <a:gd name="T44" fmla="*/ 7937 w 7"/>
              <a:gd name="T45" fmla="*/ 0 h 32"/>
              <a:gd name="T46" fmla="*/ 6350 w 7"/>
              <a:gd name="T47" fmla="*/ 0 h 32"/>
              <a:gd name="T48" fmla="*/ 4762 w 7"/>
              <a:gd name="T49" fmla="*/ 0 h 32"/>
              <a:gd name="T50" fmla="*/ 3175 w 7"/>
              <a:gd name="T51" fmla="*/ 1588 h 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2"/>
              <a:gd name="T80" fmla="*/ 7 w 7"/>
              <a:gd name="T81" fmla="*/ 32 h 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2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1" y="32"/>
                </a:lnTo>
                <a:lnTo>
                  <a:pt x="5" y="32"/>
                </a:lnTo>
                <a:lnTo>
                  <a:pt x="5" y="31"/>
                </a:lnTo>
                <a:lnTo>
                  <a:pt x="5" y="29"/>
                </a:lnTo>
                <a:lnTo>
                  <a:pt x="4" y="25"/>
                </a:lnTo>
                <a:lnTo>
                  <a:pt x="4" y="20"/>
                </a:lnTo>
                <a:lnTo>
                  <a:pt x="4" y="15"/>
                </a:lnTo>
                <a:lnTo>
                  <a:pt x="4" y="9"/>
                </a:lnTo>
                <a:lnTo>
                  <a:pt x="4" y="4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2198737" y="3616325"/>
            <a:ext cx="38100" cy="142875"/>
          </a:xfrm>
          <a:custGeom>
            <a:avLst/>
            <a:gdLst>
              <a:gd name="T0" fmla="*/ 38100 w 24"/>
              <a:gd name="T1" fmla="*/ 1588 h 90"/>
              <a:gd name="T2" fmla="*/ 34925 w 24"/>
              <a:gd name="T3" fmla="*/ 1588 h 90"/>
              <a:gd name="T4" fmla="*/ 33338 w 24"/>
              <a:gd name="T5" fmla="*/ 4762 h 90"/>
              <a:gd name="T6" fmla="*/ 30163 w 24"/>
              <a:gd name="T7" fmla="*/ 12700 h 90"/>
              <a:gd name="T8" fmla="*/ 26988 w 24"/>
              <a:gd name="T9" fmla="*/ 25400 h 90"/>
              <a:gd name="T10" fmla="*/ 23812 w 24"/>
              <a:gd name="T11" fmla="*/ 44450 h 90"/>
              <a:gd name="T12" fmla="*/ 22225 w 24"/>
              <a:gd name="T13" fmla="*/ 68263 h 90"/>
              <a:gd name="T14" fmla="*/ 23812 w 24"/>
              <a:gd name="T15" fmla="*/ 101600 h 90"/>
              <a:gd name="T16" fmla="*/ 28575 w 24"/>
              <a:gd name="T17" fmla="*/ 142875 h 90"/>
              <a:gd name="T18" fmla="*/ 7938 w 24"/>
              <a:gd name="T19" fmla="*/ 142875 h 90"/>
              <a:gd name="T20" fmla="*/ 6350 w 24"/>
              <a:gd name="T21" fmla="*/ 139700 h 90"/>
              <a:gd name="T22" fmla="*/ 4763 w 24"/>
              <a:gd name="T23" fmla="*/ 128588 h 90"/>
              <a:gd name="T24" fmla="*/ 1588 w 24"/>
              <a:gd name="T25" fmla="*/ 109538 h 90"/>
              <a:gd name="T26" fmla="*/ 0 w 24"/>
              <a:gd name="T27" fmla="*/ 88900 h 90"/>
              <a:gd name="T28" fmla="*/ 0 w 24"/>
              <a:gd name="T29" fmla="*/ 65088 h 90"/>
              <a:gd name="T30" fmla="*/ 1588 w 24"/>
              <a:gd name="T31" fmla="*/ 42862 h 90"/>
              <a:gd name="T32" fmla="*/ 6350 w 24"/>
              <a:gd name="T33" fmla="*/ 20637 h 90"/>
              <a:gd name="T34" fmla="*/ 11112 w 24"/>
              <a:gd name="T35" fmla="*/ 0 h 90"/>
              <a:gd name="T36" fmla="*/ 38100 w 24"/>
              <a:gd name="T37" fmla="*/ 1588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0"/>
              <a:gd name="T59" fmla="*/ 24 w 24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0">
                <a:moveTo>
                  <a:pt x="24" y="1"/>
                </a:moveTo>
                <a:lnTo>
                  <a:pt x="22" y="1"/>
                </a:lnTo>
                <a:lnTo>
                  <a:pt x="21" y="3"/>
                </a:lnTo>
                <a:lnTo>
                  <a:pt x="19" y="8"/>
                </a:lnTo>
                <a:lnTo>
                  <a:pt x="17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0"/>
                </a:lnTo>
                <a:lnTo>
                  <a:pt x="5" y="90"/>
                </a:lnTo>
                <a:lnTo>
                  <a:pt x="4" y="88"/>
                </a:lnTo>
                <a:lnTo>
                  <a:pt x="3" y="81"/>
                </a:lnTo>
                <a:lnTo>
                  <a:pt x="1" y="69"/>
                </a:lnTo>
                <a:lnTo>
                  <a:pt x="0" y="56"/>
                </a:lnTo>
                <a:lnTo>
                  <a:pt x="0" y="41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0" name="Freeform 106"/>
          <p:cNvSpPr>
            <a:spLocks/>
          </p:cNvSpPr>
          <p:nvPr/>
        </p:nvSpPr>
        <p:spPr bwMode="auto">
          <a:xfrm>
            <a:off x="2200325" y="3627438"/>
            <a:ext cx="30162" cy="120650"/>
          </a:xfrm>
          <a:custGeom>
            <a:avLst/>
            <a:gdLst>
              <a:gd name="T0" fmla="*/ 30162 w 19"/>
              <a:gd name="T1" fmla="*/ 0 h 76"/>
              <a:gd name="T2" fmla="*/ 30162 w 19"/>
              <a:gd name="T3" fmla="*/ 0 h 76"/>
              <a:gd name="T4" fmla="*/ 28575 w 19"/>
              <a:gd name="T5" fmla="*/ 3175 h 76"/>
              <a:gd name="T6" fmla="*/ 26987 w 19"/>
              <a:gd name="T7" fmla="*/ 11112 h 76"/>
              <a:gd name="T8" fmla="*/ 22225 w 19"/>
              <a:gd name="T9" fmla="*/ 20637 h 76"/>
              <a:gd name="T10" fmla="*/ 20637 w 19"/>
              <a:gd name="T11" fmla="*/ 34925 h 76"/>
              <a:gd name="T12" fmla="*/ 19050 w 19"/>
              <a:gd name="T13" fmla="*/ 57150 h 76"/>
              <a:gd name="T14" fmla="*/ 20637 w 19"/>
              <a:gd name="T15" fmla="*/ 85725 h 76"/>
              <a:gd name="T16" fmla="*/ 22225 w 19"/>
              <a:gd name="T17" fmla="*/ 120650 h 76"/>
              <a:gd name="T18" fmla="*/ 6350 w 19"/>
              <a:gd name="T19" fmla="*/ 120650 h 76"/>
              <a:gd name="T20" fmla="*/ 6350 w 19"/>
              <a:gd name="T21" fmla="*/ 117475 h 76"/>
              <a:gd name="T22" fmla="*/ 4762 w 19"/>
              <a:gd name="T23" fmla="*/ 107950 h 76"/>
              <a:gd name="T24" fmla="*/ 3175 w 19"/>
              <a:gd name="T25" fmla="*/ 92075 h 76"/>
              <a:gd name="T26" fmla="*/ 0 w 19"/>
              <a:gd name="T27" fmla="*/ 74612 h 76"/>
              <a:gd name="T28" fmla="*/ 0 w 19"/>
              <a:gd name="T29" fmla="*/ 55563 h 76"/>
              <a:gd name="T30" fmla="*/ 0 w 19"/>
              <a:gd name="T31" fmla="*/ 34925 h 76"/>
              <a:gd name="T32" fmla="*/ 4762 w 19"/>
              <a:gd name="T33" fmla="*/ 14288 h 76"/>
              <a:gd name="T34" fmla="*/ 9525 w 19"/>
              <a:gd name="T35" fmla="*/ 0 h 76"/>
              <a:gd name="T36" fmla="*/ 30162 w 19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6"/>
              <a:gd name="T59" fmla="*/ 19 w 19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6">
                <a:moveTo>
                  <a:pt x="19" y="0"/>
                </a:moveTo>
                <a:lnTo>
                  <a:pt x="19" y="0"/>
                </a:lnTo>
                <a:lnTo>
                  <a:pt x="18" y="2"/>
                </a:lnTo>
                <a:lnTo>
                  <a:pt x="17" y="7"/>
                </a:lnTo>
                <a:lnTo>
                  <a:pt x="14" y="13"/>
                </a:lnTo>
                <a:lnTo>
                  <a:pt x="13" y="22"/>
                </a:lnTo>
                <a:lnTo>
                  <a:pt x="12" y="36"/>
                </a:lnTo>
                <a:lnTo>
                  <a:pt x="13" y="54"/>
                </a:lnTo>
                <a:lnTo>
                  <a:pt x="14" y="76"/>
                </a:lnTo>
                <a:lnTo>
                  <a:pt x="4" y="76"/>
                </a:lnTo>
                <a:lnTo>
                  <a:pt x="4" y="74"/>
                </a:lnTo>
                <a:lnTo>
                  <a:pt x="3" y="68"/>
                </a:lnTo>
                <a:lnTo>
                  <a:pt x="2" y="58"/>
                </a:lnTo>
                <a:lnTo>
                  <a:pt x="0" y="47"/>
                </a:lnTo>
                <a:lnTo>
                  <a:pt x="0" y="35"/>
                </a:lnTo>
                <a:lnTo>
                  <a:pt x="0" y="22"/>
                </a:lnTo>
                <a:lnTo>
                  <a:pt x="3" y="9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1" name="Freeform 107"/>
          <p:cNvSpPr>
            <a:spLocks/>
          </p:cNvSpPr>
          <p:nvPr/>
        </p:nvSpPr>
        <p:spPr bwMode="auto">
          <a:xfrm>
            <a:off x="2203500" y="3636963"/>
            <a:ext cx="23812" cy="100012"/>
          </a:xfrm>
          <a:custGeom>
            <a:avLst/>
            <a:gdLst>
              <a:gd name="T0" fmla="*/ 23812 w 15"/>
              <a:gd name="T1" fmla="*/ 0 h 63"/>
              <a:gd name="T2" fmla="*/ 23812 w 15"/>
              <a:gd name="T3" fmla="*/ 1587 h 63"/>
              <a:gd name="T4" fmla="*/ 22225 w 15"/>
              <a:gd name="T5" fmla="*/ 3175 h 63"/>
              <a:gd name="T6" fmla="*/ 19050 w 15"/>
              <a:gd name="T7" fmla="*/ 9525 h 63"/>
              <a:gd name="T8" fmla="*/ 17462 w 15"/>
              <a:gd name="T9" fmla="*/ 19050 h 63"/>
              <a:gd name="T10" fmla="*/ 15875 w 15"/>
              <a:gd name="T11" fmla="*/ 30162 h 63"/>
              <a:gd name="T12" fmla="*/ 14287 w 15"/>
              <a:gd name="T13" fmla="*/ 47625 h 63"/>
              <a:gd name="T14" fmla="*/ 15875 w 15"/>
              <a:gd name="T15" fmla="*/ 69850 h 63"/>
              <a:gd name="T16" fmla="*/ 17462 w 15"/>
              <a:gd name="T17" fmla="*/ 100012 h 63"/>
              <a:gd name="T18" fmla="*/ 3175 w 15"/>
              <a:gd name="T19" fmla="*/ 100012 h 63"/>
              <a:gd name="T20" fmla="*/ 3175 w 15"/>
              <a:gd name="T21" fmla="*/ 98425 h 63"/>
              <a:gd name="T22" fmla="*/ 1587 w 15"/>
              <a:gd name="T23" fmla="*/ 88900 h 63"/>
              <a:gd name="T24" fmla="*/ 0 w 15"/>
              <a:gd name="T25" fmla="*/ 77787 h 63"/>
              <a:gd name="T26" fmla="*/ 0 w 15"/>
              <a:gd name="T27" fmla="*/ 63500 h 63"/>
              <a:gd name="T28" fmla="*/ 0 w 15"/>
              <a:gd name="T29" fmla="*/ 46037 h 63"/>
              <a:gd name="T30" fmla="*/ 0 w 15"/>
              <a:gd name="T31" fmla="*/ 30162 h 63"/>
              <a:gd name="T32" fmla="*/ 1587 w 15"/>
              <a:gd name="T33" fmla="*/ 12700 h 63"/>
              <a:gd name="T34" fmla="*/ 6350 w 15"/>
              <a:gd name="T35" fmla="*/ 0 h 63"/>
              <a:gd name="T36" fmla="*/ 23812 w 15"/>
              <a:gd name="T37" fmla="*/ 0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3"/>
              <a:gd name="T59" fmla="*/ 15 w 15"/>
              <a:gd name="T60" fmla="*/ 63 h 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3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19"/>
                </a:lnTo>
                <a:lnTo>
                  <a:pt x="9" y="30"/>
                </a:lnTo>
                <a:lnTo>
                  <a:pt x="10" y="44"/>
                </a:lnTo>
                <a:lnTo>
                  <a:pt x="11" y="63"/>
                </a:lnTo>
                <a:lnTo>
                  <a:pt x="2" y="63"/>
                </a:lnTo>
                <a:lnTo>
                  <a:pt x="2" y="62"/>
                </a:lnTo>
                <a:lnTo>
                  <a:pt x="1" y="56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2" name="Freeform 108"/>
          <p:cNvSpPr>
            <a:spLocks/>
          </p:cNvSpPr>
          <p:nvPr/>
        </p:nvSpPr>
        <p:spPr bwMode="auto">
          <a:xfrm>
            <a:off x="2203500" y="3646488"/>
            <a:ext cx="19050" cy="79375"/>
          </a:xfrm>
          <a:custGeom>
            <a:avLst/>
            <a:gdLst>
              <a:gd name="T0" fmla="*/ 19050 w 12"/>
              <a:gd name="T1" fmla="*/ 1588 h 50"/>
              <a:gd name="T2" fmla="*/ 19050 w 12"/>
              <a:gd name="T3" fmla="*/ 1588 h 50"/>
              <a:gd name="T4" fmla="*/ 17463 w 12"/>
              <a:gd name="T5" fmla="*/ 3175 h 50"/>
              <a:gd name="T6" fmla="*/ 15875 w 12"/>
              <a:gd name="T7" fmla="*/ 6350 h 50"/>
              <a:gd name="T8" fmla="*/ 14288 w 12"/>
              <a:gd name="T9" fmla="*/ 14288 h 50"/>
              <a:gd name="T10" fmla="*/ 14288 w 12"/>
              <a:gd name="T11" fmla="*/ 23812 h 50"/>
              <a:gd name="T12" fmla="*/ 12700 w 12"/>
              <a:gd name="T13" fmla="*/ 38100 h 50"/>
              <a:gd name="T14" fmla="*/ 12700 w 12"/>
              <a:gd name="T15" fmla="*/ 57150 h 50"/>
              <a:gd name="T16" fmla="*/ 14288 w 12"/>
              <a:gd name="T17" fmla="*/ 79375 h 50"/>
              <a:gd name="T18" fmla="*/ 3175 w 12"/>
              <a:gd name="T19" fmla="*/ 79375 h 50"/>
              <a:gd name="T20" fmla="*/ 3175 w 12"/>
              <a:gd name="T21" fmla="*/ 77788 h 50"/>
              <a:gd name="T22" fmla="*/ 3175 w 12"/>
              <a:gd name="T23" fmla="*/ 71438 h 50"/>
              <a:gd name="T24" fmla="*/ 1588 w 12"/>
              <a:gd name="T25" fmla="*/ 60325 h 50"/>
              <a:gd name="T26" fmla="*/ 1588 w 12"/>
              <a:gd name="T27" fmla="*/ 49212 h 50"/>
              <a:gd name="T28" fmla="*/ 0 w 12"/>
              <a:gd name="T29" fmla="*/ 36513 h 50"/>
              <a:gd name="T30" fmla="*/ 1588 w 12"/>
              <a:gd name="T31" fmla="*/ 23812 h 50"/>
              <a:gd name="T32" fmla="*/ 3175 w 12"/>
              <a:gd name="T33" fmla="*/ 11112 h 50"/>
              <a:gd name="T34" fmla="*/ 6350 w 12"/>
              <a:gd name="T35" fmla="*/ 0 h 50"/>
              <a:gd name="T36" fmla="*/ 19050 w 12"/>
              <a:gd name="T37" fmla="*/ 1588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0"/>
              <a:gd name="T59" fmla="*/ 12 w 12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0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4"/>
                </a:lnTo>
                <a:lnTo>
                  <a:pt x="9" y="9"/>
                </a:lnTo>
                <a:lnTo>
                  <a:pt x="9" y="15"/>
                </a:lnTo>
                <a:lnTo>
                  <a:pt x="8" y="24"/>
                </a:lnTo>
                <a:lnTo>
                  <a:pt x="8" y="36"/>
                </a:lnTo>
                <a:lnTo>
                  <a:pt x="9" y="50"/>
                </a:lnTo>
                <a:lnTo>
                  <a:pt x="2" y="50"/>
                </a:lnTo>
                <a:lnTo>
                  <a:pt x="2" y="49"/>
                </a:lnTo>
                <a:lnTo>
                  <a:pt x="2" y="45"/>
                </a:lnTo>
                <a:lnTo>
                  <a:pt x="1" y="38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3" name="Freeform 109"/>
          <p:cNvSpPr>
            <a:spLocks/>
          </p:cNvSpPr>
          <p:nvPr/>
        </p:nvSpPr>
        <p:spPr bwMode="auto">
          <a:xfrm>
            <a:off x="2205087" y="3657600"/>
            <a:ext cx="14288" cy="57150"/>
          </a:xfrm>
          <a:custGeom>
            <a:avLst/>
            <a:gdLst>
              <a:gd name="T0" fmla="*/ 14288 w 9"/>
              <a:gd name="T1" fmla="*/ 0 h 36"/>
              <a:gd name="T2" fmla="*/ 14288 w 9"/>
              <a:gd name="T3" fmla="*/ 0 h 36"/>
              <a:gd name="T4" fmla="*/ 12700 w 9"/>
              <a:gd name="T5" fmla="*/ 1588 h 36"/>
              <a:gd name="T6" fmla="*/ 12700 w 9"/>
              <a:gd name="T7" fmla="*/ 4762 h 36"/>
              <a:gd name="T8" fmla="*/ 11113 w 9"/>
              <a:gd name="T9" fmla="*/ 9525 h 36"/>
              <a:gd name="T10" fmla="*/ 9525 w 9"/>
              <a:gd name="T11" fmla="*/ 15875 h 36"/>
              <a:gd name="T12" fmla="*/ 9525 w 9"/>
              <a:gd name="T13" fmla="*/ 26988 h 36"/>
              <a:gd name="T14" fmla="*/ 9525 w 9"/>
              <a:gd name="T15" fmla="*/ 39687 h 36"/>
              <a:gd name="T16" fmla="*/ 11113 w 9"/>
              <a:gd name="T17" fmla="*/ 57150 h 36"/>
              <a:gd name="T18" fmla="*/ 3175 w 9"/>
              <a:gd name="T19" fmla="*/ 57150 h 36"/>
              <a:gd name="T20" fmla="*/ 1588 w 9"/>
              <a:gd name="T21" fmla="*/ 57150 h 36"/>
              <a:gd name="T22" fmla="*/ 1588 w 9"/>
              <a:gd name="T23" fmla="*/ 50800 h 36"/>
              <a:gd name="T24" fmla="*/ 1588 w 9"/>
              <a:gd name="T25" fmla="*/ 44450 h 36"/>
              <a:gd name="T26" fmla="*/ 0 w 9"/>
              <a:gd name="T27" fmla="*/ 34925 h 36"/>
              <a:gd name="T28" fmla="*/ 0 w 9"/>
              <a:gd name="T29" fmla="*/ 25400 h 36"/>
              <a:gd name="T30" fmla="*/ 0 w 9"/>
              <a:gd name="T31" fmla="*/ 15875 h 36"/>
              <a:gd name="T32" fmla="*/ 1588 w 9"/>
              <a:gd name="T33" fmla="*/ 6350 h 36"/>
              <a:gd name="T34" fmla="*/ 4763 w 9"/>
              <a:gd name="T35" fmla="*/ 0 h 36"/>
              <a:gd name="T36" fmla="*/ 14288 w 9"/>
              <a:gd name="T37" fmla="*/ 0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6"/>
              <a:gd name="T59" fmla="*/ 9 w 9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6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5"/>
                </a:lnTo>
                <a:lnTo>
                  <a:pt x="7" y="36"/>
                </a:lnTo>
                <a:lnTo>
                  <a:pt x="2" y="36"/>
                </a:lnTo>
                <a:lnTo>
                  <a:pt x="1" y="36"/>
                </a:lnTo>
                <a:lnTo>
                  <a:pt x="1" y="32"/>
                </a:lnTo>
                <a:lnTo>
                  <a:pt x="1" y="28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1" y="4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4" name="Rectangle 110"/>
          <p:cNvSpPr>
            <a:spLocks noChangeArrowheads="1"/>
          </p:cNvSpPr>
          <p:nvPr/>
        </p:nvSpPr>
        <p:spPr bwMode="auto">
          <a:xfrm>
            <a:off x="2009825" y="3641725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5" name="Freeform 111"/>
          <p:cNvSpPr>
            <a:spLocks/>
          </p:cNvSpPr>
          <p:nvPr/>
        </p:nvSpPr>
        <p:spPr bwMode="auto">
          <a:xfrm>
            <a:off x="2076500" y="3638550"/>
            <a:ext cx="73025" cy="87313"/>
          </a:xfrm>
          <a:custGeom>
            <a:avLst/>
            <a:gdLst>
              <a:gd name="T0" fmla="*/ 6350 w 46"/>
              <a:gd name="T1" fmla="*/ 9525 h 55"/>
              <a:gd name="T2" fmla="*/ 6350 w 46"/>
              <a:gd name="T3" fmla="*/ 11113 h 55"/>
              <a:gd name="T4" fmla="*/ 4762 w 46"/>
              <a:gd name="T5" fmla="*/ 14288 h 55"/>
              <a:gd name="T6" fmla="*/ 1588 w 46"/>
              <a:gd name="T7" fmla="*/ 22225 h 55"/>
              <a:gd name="T8" fmla="*/ 0 w 46"/>
              <a:gd name="T9" fmla="*/ 31750 h 55"/>
              <a:gd name="T10" fmla="*/ 0 w 46"/>
              <a:gd name="T11" fmla="*/ 44450 h 55"/>
              <a:gd name="T12" fmla="*/ 0 w 46"/>
              <a:gd name="T13" fmla="*/ 57150 h 55"/>
              <a:gd name="T14" fmla="*/ 0 w 46"/>
              <a:gd name="T15" fmla="*/ 73025 h 55"/>
              <a:gd name="T16" fmla="*/ 4762 w 46"/>
              <a:gd name="T17" fmla="*/ 87313 h 55"/>
              <a:gd name="T18" fmla="*/ 4762 w 46"/>
              <a:gd name="T19" fmla="*/ 85725 h 55"/>
              <a:gd name="T20" fmla="*/ 4762 w 46"/>
              <a:gd name="T21" fmla="*/ 84138 h 55"/>
              <a:gd name="T22" fmla="*/ 4762 w 46"/>
              <a:gd name="T23" fmla="*/ 80963 h 55"/>
              <a:gd name="T24" fmla="*/ 4762 w 46"/>
              <a:gd name="T25" fmla="*/ 77788 h 55"/>
              <a:gd name="T26" fmla="*/ 4762 w 46"/>
              <a:gd name="T27" fmla="*/ 73025 h 55"/>
              <a:gd name="T28" fmla="*/ 6350 w 46"/>
              <a:gd name="T29" fmla="*/ 66675 h 55"/>
              <a:gd name="T30" fmla="*/ 6350 w 46"/>
              <a:gd name="T31" fmla="*/ 61913 h 55"/>
              <a:gd name="T32" fmla="*/ 7938 w 46"/>
              <a:gd name="T33" fmla="*/ 55563 h 55"/>
              <a:gd name="T34" fmla="*/ 9525 w 46"/>
              <a:gd name="T35" fmla="*/ 50800 h 55"/>
              <a:gd name="T36" fmla="*/ 11112 w 46"/>
              <a:gd name="T37" fmla="*/ 44450 h 55"/>
              <a:gd name="T38" fmla="*/ 12700 w 46"/>
              <a:gd name="T39" fmla="*/ 39688 h 55"/>
              <a:gd name="T40" fmla="*/ 17463 w 46"/>
              <a:gd name="T41" fmla="*/ 33338 h 55"/>
              <a:gd name="T42" fmla="*/ 22225 w 46"/>
              <a:gd name="T43" fmla="*/ 30163 h 55"/>
              <a:gd name="T44" fmla="*/ 26988 w 46"/>
              <a:gd name="T45" fmla="*/ 25400 h 55"/>
              <a:gd name="T46" fmla="*/ 33338 w 46"/>
              <a:gd name="T47" fmla="*/ 22225 h 55"/>
              <a:gd name="T48" fmla="*/ 41275 w 46"/>
              <a:gd name="T49" fmla="*/ 22225 h 55"/>
              <a:gd name="T50" fmla="*/ 41275 w 46"/>
              <a:gd name="T51" fmla="*/ 20638 h 55"/>
              <a:gd name="T52" fmla="*/ 41275 w 46"/>
              <a:gd name="T53" fmla="*/ 20638 h 55"/>
              <a:gd name="T54" fmla="*/ 44450 w 46"/>
              <a:gd name="T55" fmla="*/ 19050 h 55"/>
              <a:gd name="T56" fmla="*/ 46037 w 46"/>
              <a:gd name="T57" fmla="*/ 17463 h 55"/>
              <a:gd name="T58" fmla="*/ 52388 w 46"/>
              <a:gd name="T59" fmla="*/ 14288 h 55"/>
              <a:gd name="T60" fmla="*/ 57150 w 46"/>
              <a:gd name="T61" fmla="*/ 11113 h 55"/>
              <a:gd name="T62" fmla="*/ 65088 w 46"/>
              <a:gd name="T63" fmla="*/ 7938 h 55"/>
              <a:gd name="T64" fmla="*/ 73025 w 46"/>
              <a:gd name="T65" fmla="*/ 3175 h 55"/>
              <a:gd name="T66" fmla="*/ 73025 w 46"/>
              <a:gd name="T67" fmla="*/ 3175 h 55"/>
              <a:gd name="T68" fmla="*/ 71438 w 46"/>
              <a:gd name="T69" fmla="*/ 3175 h 55"/>
              <a:gd name="T70" fmla="*/ 68263 w 46"/>
              <a:gd name="T71" fmla="*/ 3175 h 55"/>
              <a:gd name="T72" fmla="*/ 66675 w 46"/>
              <a:gd name="T73" fmla="*/ 1588 h 55"/>
              <a:gd name="T74" fmla="*/ 63500 w 46"/>
              <a:gd name="T75" fmla="*/ 1588 h 55"/>
              <a:gd name="T76" fmla="*/ 60325 w 46"/>
              <a:gd name="T77" fmla="*/ 1588 h 55"/>
              <a:gd name="T78" fmla="*/ 55563 w 46"/>
              <a:gd name="T79" fmla="*/ 1588 h 55"/>
              <a:gd name="T80" fmla="*/ 50800 w 46"/>
              <a:gd name="T81" fmla="*/ 0 h 55"/>
              <a:gd name="T82" fmla="*/ 44450 w 46"/>
              <a:gd name="T83" fmla="*/ 0 h 55"/>
              <a:gd name="T84" fmla="*/ 41275 w 46"/>
              <a:gd name="T85" fmla="*/ 0 h 55"/>
              <a:gd name="T86" fmla="*/ 34925 w 46"/>
              <a:gd name="T87" fmla="*/ 1588 h 55"/>
              <a:gd name="T88" fmla="*/ 30163 w 46"/>
              <a:gd name="T89" fmla="*/ 1588 h 55"/>
              <a:gd name="T90" fmla="*/ 22225 w 46"/>
              <a:gd name="T91" fmla="*/ 1588 h 55"/>
              <a:gd name="T92" fmla="*/ 17463 w 46"/>
              <a:gd name="T93" fmla="*/ 3175 h 55"/>
              <a:gd name="T94" fmla="*/ 11112 w 46"/>
              <a:gd name="T95" fmla="*/ 6350 h 55"/>
              <a:gd name="T96" fmla="*/ 6350 w 46"/>
              <a:gd name="T97" fmla="*/ 9525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9"/>
                </a:lnTo>
                <a:lnTo>
                  <a:pt x="1" y="14"/>
                </a:lnTo>
                <a:lnTo>
                  <a:pt x="0" y="20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1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6"/>
                </a:lnTo>
                <a:lnTo>
                  <a:pt x="21" y="14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9"/>
                </a:lnTo>
                <a:lnTo>
                  <a:pt x="36" y="7"/>
                </a:lnTo>
                <a:lnTo>
                  <a:pt x="41" y="5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1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0"/>
                </a:lnTo>
                <a:lnTo>
                  <a:pt x="28" y="0"/>
                </a:lnTo>
                <a:lnTo>
                  <a:pt x="26" y="0"/>
                </a:lnTo>
                <a:lnTo>
                  <a:pt x="22" y="1"/>
                </a:lnTo>
                <a:lnTo>
                  <a:pt x="19" y="1"/>
                </a:lnTo>
                <a:lnTo>
                  <a:pt x="14" y="1"/>
                </a:lnTo>
                <a:lnTo>
                  <a:pt x="11" y="2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6" name="Freeform 112"/>
          <p:cNvSpPr>
            <a:spLocks/>
          </p:cNvSpPr>
          <p:nvPr/>
        </p:nvSpPr>
        <p:spPr bwMode="auto">
          <a:xfrm>
            <a:off x="1974900" y="3703638"/>
            <a:ext cx="58737" cy="14287"/>
          </a:xfrm>
          <a:custGeom>
            <a:avLst/>
            <a:gdLst>
              <a:gd name="T0" fmla="*/ 0 w 37"/>
              <a:gd name="T1" fmla="*/ 9525 h 9"/>
              <a:gd name="T2" fmla="*/ 0 w 37"/>
              <a:gd name="T3" fmla="*/ 9525 h 9"/>
              <a:gd name="T4" fmla="*/ 0 w 37"/>
              <a:gd name="T5" fmla="*/ 9525 h 9"/>
              <a:gd name="T6" fmla="*/ 1587 w 37"/>
              <a:gd name="T7" fmla="*/ 7937 h 9"/>
              <a:gd name="T8" fmla="*/ 1587 w 37"/>
              <a:gd name="T9" fmla="*/ 7937 h 9"/>
              <a:gd name="T10" fmla="*/ 3175 w 37"/>
              <a:gd name="T11" fmla="*/ 4762 h 9"/>
              <a:gd name="T12" fmla="*/ 6350 w 37"/>
              <a:gd name="T13" fmla="*/ 3175 h 9"/>
              <a:gd name="T14" fmla="*/ 7937 w 37"/>
              <a:gd name="T15" fmla="*/ 3175 h 9"/>
              <a:gd name="T16" fmla="*/ 11112 w 37"/>
              <a:gd name="T17" fmla="*/ 1587 h 9"/>
              <a:gd name="T18" fmla="*/ 14287 w 37"/>
              <a:gd name="T19" fmla="*/ 0 h 9"/>
              <a:gd name="T20" fmla="*/ 19050 w 37"/>
              <a:gd name="T21" fmla="*/ 0 h 9"/>
              <a:gd name="T22" fmla="*/ 23812 w 37"/>
              <a:gd name="T23" fmla="*/ 0 h 9"/>
              <a:gd name="T24" fmla="*/ 30162 w 37"/>
              <a:gd name="T25" fmla="*/ 0 h 9"/>
              <a:gd name="T26" fmla="*/ 34925 w 37"/>
              <a:gd name="T27" fmla="*/ 0 h 9"/>
              <a:gd name="T28" fmla="*/ 42862 w 37"/>
              <a:gd name="T29" fmla="*/ 1587 h 9"/>
              <a:gd name="T30" fmla="*/ 50800 w 37"/>
              <a:gd name="T31" fmla="*/ 1587 h 9"/>
              <a:gd name="T32" fmla="*/ 58737 w 37"/>
              <a:gd name="T33" fmla="*/ 4762 h 9"/>
              <a:gd name="T34" fmla="*/ 58737 w 37"/>
              <a:gd name="T35" fmla="*/ 9525 h 9"/>
              <a:gd name="T36" fmla="*/ 57150 w 37"/>
              <a:gd name="T37" fmla="*/ 9525 h 9"/>
              <a:gd name="T38" fmla="*/ 57150 w 37"/>
              <a:gd name="T39" fmla="*/ 7937 h 9"/>
              <a:gd name="T40" fmla="*/ 53975 w 37"/>
              <a:gd name="T41" fmla="*/ 7937 h 9"/>
              <a:gd name="T42" fmla="*/ 52387 w 37"/>
              <a:gd name="T43" fmla="*/ 7937 h 9"/>
              <a:gd name="T44" fmla="*/ 47625 w 37"/>
              <a:gd name="T45" fmla="*/ 4762 h 9"/>
              <a:gd name="T46" fmla="*/ 44450 w 37"/>
              <a:gd name="T47" fmla="*/ 4762 h 9"/>
              <a:gd name="T48" fmla="*/ 39687 w 37"/>
              <a:gd name="T49" fmla="*/ 3175 h 9"/>
              <a:gd name="T50" fmla="*/ 34925 w 37"/>
              <a:gd name="T51" fmla="*/ 3175 h 9"/>
              <a:gd name="T52" fmla="*/ 30162 w 37"/>
              <a:gd name="T53" fmla="*/ 3175 h 9"/>
              <a:gd name="T54" fmla="*/ 23812 w 37"/>
              <a:gd name="T55" fmla="*/ 3175 h 9"/>
              <a:gd name="T56" fmla="*/ 20637 w 37"/>
              <a:gd name="T57" fmla="*/ 3175 h 9"/>
              <a:gd name="T58" fmla="*/ 14287 w 37"/>
              <a:gd name="T59" fmla="*/ 4762 h 9"/>
              <a:gd name="T60" fmla="*/ 11112 w 37"/>
              <a:gd name="T61" fmla="*/ 7937 h 9"/>
              <a:gd name="T62" fmla="*/ 7937 w 37"/>
              <a:gd name="T63" fmla="*/ 9525 h 9"/>
              <a:gd name="T64" fmla="*/ 3175 w 37"/>
              <a:gd name="T65" fmla="*/ 11112 h 9"/>
              <a:gd name="T66" fmla="*/ 0 w 37"/>
              <a:gd name="T67" fmla="*/ 14287 h 9"/>
              <a:gd name="T68" fmla="*/ 0 w 37"/>
              <a:gd name="T69" fmla="*/ 9525 h 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9"/>
              <a:gd name="T107" fmla="*/ 37 w 37"/>
              <a:gd name="T108" fmla="*/ 9 h 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9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3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1"/>
                </a:lnTo>
                <a:lnTo>
                  <a:pt x="37" y="3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3"/>
                </a:lnTo>
                <a:lnTo>
                  <a:pt x="28" y="3"/>
                </a:lnTo>
                <a:lnTo>
                  <a:pt x="25" y="2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2"/>
                </a:lnTo>
                <a:lnTo>
                  <a:pt x="9" y="3"/>
                </a:lnTo>
                <a:lnTo>
                  <a:pt x="7" y="5"/>
                </a:lnTo>
                <a:lnTo>
                  <a:pt x="5" y="6"/>
                </a:lnTo>
                <a:lnTo>
                  <a:pt x="2" y="7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7" name="Freeform 113"/>
          <p:cNvSpPr>
            <a:spLocks/>
          </p:cNvSpPr>
          <p:nvPr/>
        </p:nvSpPr>
        <p:spPr bwMode="auto">
          <a:xfrm>
            <a:off x="1974900" y="3663950"/>
            <a:ext cx="58737" cy="17463"/>
          </a:xfrm>
          <a:custGeom>
            <a:avLst/>
            <a:gdLst>
              <a:gd name="T0" fmla="*/ 0 w 37"/>
              <a:gd name="T1" fmla="*/ 9525 h 11"/>
              <a:gd name="T2" fmla="*/ 0 w 37"/>
              <a:gd name="T3" fmla="*/ 9525 h 11"/>
              <a:gd name="T4" fmla="*/ 0 w 37"/>
              <a:gd name="T5" fmla="*/ 9525 h 11"/>
              <a:gd name="T6" fmla="*/ 1587 w 37"/>
              <a:gd name="T7" fmla="*/ 9525 h 11"/>
              <a:gd name="T8" fmla="*/ 1587 w 37"/>
              <a:gd name="T9" fmla="*/ 7938 h 11"/>
              <a:gd name="T10" fmla="*/ 3175 w 37"/>
              <a:gd name="T11" fmla="*/ 6350 h 11"/>
              <a:gd name="T12" fmla="*/ 6350 w 37"/>
              <a:gd name="T13" fmla="*/ 6350 h 11"/>
              <a:gd name="T14" fmla="*/ 7937 w 37"/>
              <a:gd name="T15" fmla="*/ 4763 h 11"/>
              <a:gd name="T16" fmla="*/ 11112 w 37"/>
              <a:gd name="T17" fmla="*/ 3175 h 11"/>
              <a:gd name="T18" fmla="*/ 14287 w 37"/>
              <a:gd name="T19" fmla="*/ 3175 h 11"/>
              <a:gd name="T20" fmla="*/ 19050 w 37"/>
              <a:gd name="T21" fmla="*/ 0 h 11"/>
              <a:gd name="T22" fmla="*/ 23812 w 37"/>
              <a:gd name="T23" fmla="*/ 0 h 11"/>
              <a:gd name="T24" fmla="*/ 30162 w 37"/>
              <a:gd name="T25" fmla="*/ 0 h 11"/>
              <a:gd name="T26" fmla="*/ 34925 w 37"/>
              <a:gd name="T27" fmla="*/ 0 h 11"/>
              <a:gd name="T28" fmla="*/ 42862 w 37"/>
              <a:gd name="T29" fmla="*/ 3175 h 11"/>
              <a:gd name="T30" fmla="*/ 50800 w 37"/>
              <a:gd name="T31" fmla="*/ 4763 h 11"/>
              <a:gd name="T32" fmla="*/ 58737 w 37"/>
              <a:gd name="T33" fmla="*/ 6350 h 11"/>
              <a:gd name="T34" fmla="*/ 58737 w 37"/>
              <a:gd name="T35" fmla="*/ 9525 h 11"/>
              <a:gd name="T36" fmla="*/ 57150 w 37"/>
              <a:gd name="T37" fmla="*/ 9525 h 11"/>
              <a:gd name="T38" fmla="*/ 57150 w 37"/>
              <a:gd name="T39" fmla="*/ 7938 h 11"/>
              <a:gd name="T40" fmla="*/ 53975 w 37"/>
              <a:gd name="T41" fmla="*/ 7938 h 11"/>
              <a:gd name="T42" fmla="*/ 52387 w 37"/>
              <a:gd name="T43" fmla="*/ 7938 h 11"/>
              <a:gd name="T44" fmla="*/ 47625 w 37"/>
              <a:gd name="T45" fmla="*/ 6350 h 11"/>
              <a:gd name="T46" fmla="*/ 44450 w 37"/>
              <a:gd name="T47" fmla="*/ 6350 h 11"/>
              <a:gd name="T48" fmla="*/ 39687 w 37"/>
              <a:gd name="T49" fmla="*/ 6350 h 11"/>
              <a:gd name="T50" fmla="*/ 34925 w 37"/>
              <a:gd name="T51" fmla="*/ 4763 h 11"/>
              <a:gd name="T52" fmla="*/ 30162 w 37"/>
              <a:gd name="T53" fmla="*/ 4763 h 11"/>
              <a:gd name="T54" fmla="*/ 23812 w 37"/>
              <a:gd name="T55" fmla="*/ 4763 h 11"/>
              <a:gd name="T56" fmla="*/ 20637 w 37"/>
              <a:gd name="T57" fmla="*/ 4763 h 11"/>
              <a:gd name="T58" fmla="*/ 14287 w 37"/>
              <a:gd name="T59" fmla="*/ 6350 h 11"/>
              <a:gd name="T60" fmla="*/ 11112 w 37"/>
              <a:gd name="T61" fmla="*/ 7938 h 11"/>
              <a:gd name="T62" fmla="*/ 7937 w 37"/>
              <a:gd name="T63" fmla="*/ 9525 h 11"/>
              <a:gd name="T64" fmla="*/ 3175 w 37"/>
              <a:gd name="T65" fmla="*/ 14288 h 11"/>
              <a:gd name="T66" fmla="*/ 0 w 37"/>
              <a:gd name="T67" fmla="*/ 17463 h 11"/>
              <a:gd name="T68" fmla="*/ 0 w 37"/>
              <a:gd name="T69" fmla="*/ 9525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6"/>
                </a:move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2"/>
                </a:lnTo>
                <a:lnTo>
                  <a:pt x="32" y="3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6" y="5"/>
                </a:lnTo>
                <a:lnTo>
                  <a:pt x="34" y="5"/>
                </a:lnTo>
                <a:lnTo>
                  <a:pt x="33" y="5"/>
                </a:lnTo>
                <a:lnTo>
                  <a:pt x="30" y="4"/>
                </a:lnTo>
                <a:lnTo>
                  <a:pt x="28" y="4"/>
                </a:lnTo>
                <a:lnTo>
                  <a:pt x="25" y="4"/>
                </a:lnTo>
                <a:lnTo>
                  <a:pt x="22" y="3"/>
                </a:lnTo>
                <a:lnTo>
                  <a:pt x="19" y="3"/>
                </a:lnTo>
                <a:lnTo>
                  <a:pt x="15" y="3"/>
                </a:lnTo>
                <a:lnTo>
                  <a:pt x="13" y="3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9"/>
                </a:lnTo>
                <a:lnTo>
                  <a:pt x="0" y="11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8" name="Freeform 114"/>
          <p:cNvSpPr>
            <a:spLocks/>
          </p:cNvSpPr>
          <p:nvPr/>
        </p:nvSpPr>
        <p:spPr bwMode="auto">
          <a:xfrm>
            <a:off x="2030462" y="3646488"/>
            <a:ext cx="96838" cy="177800"/>
          </a:xfrm>
          <a:custGeom>
            <a:avLst/>
            <a:gdLst>
              <a:gd name="T0" fmla="*/ 0 w 61"/>
              <a:gd name="T1" fmla="*/ 0 h 112"/>
              <a:gd name="T2" fmla="*/ 0 w 61"/>
              <a:gd name="T3" fmla="*/ 171450 h 112"/>
              <a:gd name="T4" fmla="*/ 30163 w 61"/>
              <a:gd name="T5" fmla="*/ 177800 h 112"/>
              <a:gd name="T6" fmla="*/ 28575 w 61"/>
              <a:gd name="T7" fmla="*/ 155575 h 112"/>
              <a:gd name="T8" fmla="*/ 96838 w 61"/>
              <a:gd name="T9" fmla="*/ 165100 h 112"/>
              <a:gd name="T10" fmla="*/ 96838 w 61"/>
              <a:gd name="T11" fmla="*/ 155575 h 112"/>
              <a:gd name="T12" fmla="*/ 47625 w 61"/>
              <a:gd name="T13" fmla="*/ 149225 h 112"/>
              <a:gd name="T14" fmla="*/ 46038 w 61"/>
              <a:gd name="T15" fmla="*/ 128588 h 112"/>
              <a:gd name="T16" fmla="*/ 14288 w 61"/>
              <a:gd name="T17" fmla="*/ 128588 h 112"/>
              <a:gd name="T18" fmla="*/ 12700 w 61"/>
              <a:gd name="T19" fmla="*/ 127000 h 112"/>
              <a:gd name="T20" fmla="*/ 11113 w 61"/>
              <a:gd name="T21" fmla="*/ 120650 h 112"/>
              <a:gd name="T22" fmla="*/ 9525 w 61"/>
              <a:gd name="T23" fmla="*/ 109538 h 112"/>
              <a:gd name="T24" fmla="*/ 6350 w 61"/>
              <a:gd name="T25" fmla="*/ 92075 h 112"/>
              <a:gd name="T26" fmla="*/ 3175 w 61"/>
              <a:gd name="T27" fmla="*/ 73025 h 112"/>
              <a:gd name="T28" fmla="*/ 1588 w 61"/>
              <a:gd name="T29" fmla="*/ 53975 h 112"/>
              <a:gd name="T30" fmla="*/ 3175 w 61"/>
              <a:gd name="T31" fmla="*/ 28575 h 112"/>
              <a:gd name="T32" fmla="*/ 9525 w 61"/>
              <a:gd name="T33" fmla="*/ 4763 h 112"/>
              <a:gd name="T34" fmla="*/ 0 w 61"/>
              <a:gd name="T35" fmla="*/ 0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2"/>
              <a:gd name="T56" fmla="*/ 61 w 61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2">
                <a:moveTo>
                  <a:pt x="0" y="0"/>
                </a:moveTo>
                <a:lnTo>
                  <a:pt x="0" y="108"/>
                </a:lnTo>
                <a:lnTo>
                  <a:pt x="19" y="112"/>
                </a:lnTo>
                <a:lnTo>
                  <a:pt x="18" y="98"/>
                </a:lnTo>
                <a:lnTo>
                  <a:pt x="61" y="104"/>
                </a:lnTo>
                <a:lnTo>
                  <a:pt x="61" y="98"/>
                </a:lnTo>
                <a:lnTo>
                  <a:pt x="30" y="94"/>
                </a:lnTo>
                <a:lnTo>
                  <a:pt x="29" y="81"/>
                </a:lnTo>
                <a:lnTo>
                  <a:pt x="9" y="81"/>
                </a:lnTo>
                <a:lnTo>
                  <a:pt x="8" y="80"/>
                </a:lnTo>
                <a:lnTo>
                  <a:pt x="7" y="76"/>
                </a:lnTo>
                <a:lnTo>
                  <a:pt x="6" y="69"/>
                </a:lnTo>
                <a:lnTo>
                  <a:pt x="4" y="58"/>
                </a:lnTo>
                <a:lnTo>
                  <a:pt x="2" y="46"/>
                </a:lnTo>
                <a:lnTo>
                  <a:pt x="1" y="34"/>
                </a:lnTo>
                <a:lnTo>
                  <a:pt x="2" y="1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19" name="Freeform 115"/>
          <p:cNvSpPr>
            <a:spLocks/>
          </p:cNvSpPr>
          <p:nvPr/>
        </p:nvSpPr>
        <p:spPr bwMode="auto">
          <a:xfrm>
            <a:off x="2078087" y="3605213"/>
            <a:ext cx="125413" cy="23812"/>
          </a:xfrm>
          <a:custGeom>
            <a:avLst/>
            <a:gdLst>
              <a:gd name="T0" fmla="*/ 0 w 79"/>
              <a:gd name="T1" fmla="*/ 23812 h 15"/>
              <a:gd name="T2" fmla="*/ 0 w 79"/>
              <a:gd name="T3" fmla="*/ 23812 h 15"/>
              <a:gd name="T4" fmla="*/ 4763 w 79"/>
              <a:gd name="T5" fmla="*/ 22225 h 15"/>
              <a:gd name="T6" fmla="*/ 6350 w 79"/>
              <a:gd name="T7" fmla="*/ 22225 h 15"/>
              <a:gd name="T8" fmla="*/ 11113 w 79"/>
              <a:gd name="T9" fmla="*/ 20637 h 15"/>
              <a:gd name="T10" fmla="*/ 17463 w 79"/>
              <a:gd name="T11" fmla="*/ 19050 h 15"/>
              <a:gd name="T12" fmla="*/ 22225 w 79"/>
              <a:gd name="T13" fmla="*/ 15875 h 15"/>
              <a:gd name="T14" fmla="*/ 30163 w 79"/>
              <a:gd name="T15" fmla="*/ 14287 h 15"/>
              <a:gd name="T16" fmla="*/ 38100 w 79"/>
              <a:gd name="T17" fmla="*/ 12700 h 15"/>
              <a:gd name="T18" fmla="*/ 47625 w 79"/>
              <a:gd name="T19" fmla="*/ 12700 h 15"/>
              <a:gd name="T20" fmla="*/ 55563 w 79"/>
              <a:gd name="T21" fmla="*/ 11112 h 15"/>
              <a:gd name="T22" fmla="*/ 66675 w 79"/>
              <a:gd name="T23" fmla="*/ 11112 h 15"/>
              <a:gd name="T24" fmla="*/ 76200 w 79"/>
              <a:gd name="T25" fmla="*/ 9525 h 15"/>
              <a:gd name="T26" fmla="*/ 87313 w 79"/>
              <a:gd name="T27" fmla="*/ 11112 h 15"/>
              <a:gd name="T28" fmla="*/ 98425 w 79"/>
              <a:gd name="T29" fmla="*/ 11112 h 15"/>
              <a:gd name="T30" fmla="*/ 109538 w 79"/>
              <a:gd name="T31" fmla="*/ 12700 h 15"/>
              <a:gd name="T32" fmla="*/ 120650 w 79"/>
              <a:gd name="T33" fmla="*/ 14287 h 15"/>
              <a:gd name="T34" fmla="*/ 125413 w 79"/>
              <a:gd name="T35" fmla="*/ 0 h 15"/>
              <a:gd name="T36" fmla="*/ 125413 w 79"/>
              <a:gd name="T37" fmla="*/ 0 h 15"/>
              <a:gd name="T38" fmla="*/ 120650 w 79"/>
              <a:gd name="T39" fmla="*/ 0 h 15"/>
              <a:gd name="T40" fmla="*/ 117475 w 79"/>
              <a:gd name="T41" fmla="*/ 0 h 15"/>
              <a:gd name="T42" fmla="*/ 111125 w 79"/>
              <a:gd name="T43" fmla="*/ 0 h 15"/>
              <a:gd name="T44" fmla="*/ 104775 w 79"/>
              <a:gd name="T45" fmla="*/ 0 h 15"/>
              <a:gd name="T46" fmla="*/ 96838 w 79"/>
              <a:gd name="T47" fmla="*/ 0 h 15"/>
              <a:gd name="T48" fmla="*/ 88900 w 79"/>
              <a:gd name="T49" fmla="*/ 0 h 15"/>
              <a:gd name="T50" fmla="*/ 80963 w 79"/>
              <a:gd name="T51" fmla="*/ 1587 h 15"/>
              <a:gd name="T52" fmla="*/ 69850 w 79"/>
              <a:gd name="T53" fmla="*/ 1587 h 15"/>
              <a:gd name="T54" fmla="*/ 60325 w 79"/>
              <a:gd name="T55" fmla="*/ 1587 h 15"/>
              <a:gd name="T56" fmla="*/ 49213 w 79"/>
              <a:gd name="T57" fmla="*/ 3175 h 15"/>
              <a:gd name="T58" fmla="*/ 39688 w 79"/>
              <a:gd name="T59" fmla="*/ 4762 h 15"/>
              <a:gd name="T60" fmla="*/ 28575 w 79"/>
              <a:gd name="T61" fmla="*/ 7937 h 15"/>
              <a:gd name="T62" fmla="*/ 19050 w 79"/>
              <a:gd name="T63" fmla="*/ 9525 h 15"/>
              <a:gd name="T64" fmla="*/ 9525 w 79"/>
              <a:gd name="T65" fmla="*/ 11112 h 15"/>
              <a:gd name="T66" fmla="*/ 0 w 79"/>
              <a:gd name="T67" fmla="*/ 12700 h 15"/>
              <a:gd name="T68" fmla="*/ 0 w 79"/>
              <a:gd name="T69" fmla="*/ 23812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0"/>
                </a:lnTo>
                <a:lnTo>
                  <a:pt x="19" y="9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0" name="Freeform 116"/>
          <p:cNvSpPr>
            <a:spLocks/>
          </p:cNvSpPr>
          <p:nvPr/>
        </p:nvSpPr>
        <p:spPr bwMode="auto">
          <a:xfrm>
            <a:off x="2006650" y="3827463"/>
            <a:ext cx="209550" cy="71437"/>
          </a:xfrm>
          <a:custGeom>
            <a:avLst/>
            <a:gdLst>
              <a:gd name="T0" fmla="*/ 87312 w 132"/>
              <a:gd name="T1" fmla="*/ 68262 h 45"/>
              <a:gd name="T2" fmla="*/ 88900 w 132"/>
              <a:gd name="T3" fmla="*/ 68262 h 45"/>
              <a:gd name="T4" fmla="*/ 88900 w 132"/>
              <a:gd name="T5" fmla="*/ 66675 h 45"/>
              <a:gd name="T6" fmla="*/ 90487 w 132"/>
              <a:gd name="T7" fmla="*/ 66675 h 45"/>
              <a:gd name="T8" fmla="*/ 93662 w 132"/>
              <a:gd name="T9" fmla="*/ 65087 h 45"/>
              <a:gd name="T10" fmla="*/ 96837 w 132"/>
              <a:gd name="T11" fmla="*/ 65087 h 45"/>
              <a:gd name="T12" fmla="*/ 100012 w 132"/>
              <a:gd name="T13" fmla="*/ 63500 h 45"/>
              <a:gd name="T14" fmla="*/ 103188 w 132"/>
              <a:gd name="T15" fmla="*/ 61912 h 45"/>
              <a:gd name="T16" fmla="*/ 107950 w 132"/>
              <a:gd name="T17" fmla="*/ 60325 h 45"/>
              <a:gd name="T18" fmla="*/ 112712 w 132"/>
              <a:gd name="T19" fmla="*/ 57150 h 45"/>
              <a:gd name="T20" fmla="*/ 115887 w 132"/>
              <a:gd name="T21" fmla="*/ 53975 h 45"/>
              <a:gd name="T22" fmla="*/ 120650 w 132"/>
              <a:gd name="T23" fmla="*/ 52387 h 45"/>
              <a:gd name="T24" fmla="*/ 123825 w 132"/>
              <a:gd name="T25" fmla="*/ 50800 h 45"/>
              <a:gd name="T26" fmla="*/ 127000 w 132"/>
              <a:gd name="T27" fmla="*/ 46037 h 45"/>
              <a:gd name="T28" fmla="*/ 130175 w 132"/>
              <a:gd name="T29" fmla="*/ 44450 h 45"/>
              <a:gd name="T30" fmla="*/ 133350 w 132"/>
              <a:gd name="T31" fmla="*/ 41275 h 45"/>
              <a:gd name="T32" fmla="*/ 134937 w 132"/>
              <a:gd name="T33" fmla="*/ 38100 h 45"/>
              <a:gd name="T34" fmla="*/ 0 w 132"/>
              <a:gd name="T35" fmla="*/ 4762 h 45"/>
              <a:gd name="T36" fmla="*/ 9525 w 132"/>
              <a:gd name="T37" fmla="*/ 0 h 45"/>
              <a:gd name="T38" fmla="*/ 209550 w 132"/>
              <a:gd name="T39" fmla="*/ 50800 h 45"/>
              <a:gd name="T40" fmla="*/ 200025 w 132"/>
              <a:gd name="T41" fmla="*/ 53975 h 45"/>
              <a:gd name="T42" fmla="*/ 142875 w 132"/>
              <a:gd name="T43" fmla="*/ 39687 h 45"/>
              <a:gd name="T44" fmla="*/ 142875 w 132"/>
              <a:gd name="T45" fmla="*/ 39687 h 45"/>
              <a:gd name="T46" fmla="*/ 142875 w 132"/>
              <a:gd name="T47" fmla="*/ 41275 h 45"/>
              <a:gd name="T48" fmla="*/ 141287 w 132"/>
              <a:gd name="T49" fmla="*/ 41275 h 45"/>
              <a:gd name="T50" fmla="*/ 141287 w 132"/>
              <a:gd name="T51" fmla="*/ 42862 h 45"/>
              <a:gd name="T52" fmla="*/ 138112 w 132"/>
              <a:gd name="T53" fmla="*/ 44450 h 45"/>
              <a:gd name="T54" fmla="*/ 136525 w 132"/>
              <a:gd name="T55" fmla="*/ 46037 h 45"/>
              <a:gd name="T56" fmla="*/ 134937 w 132"/>
              <a:gd name="T57" fmla="*/ 49212 h 45"/>
              <a:gd name="T58" fmla="*/ 131762 w 132"/>
              <a:gd name="T59" fmla="*/ 50800 h 45"/>
              <a:gd name="T60" fmla="*/ 127000 w 132"/>
              <a:gd name="T61" fmla="*/ 52387 h 45"/>
              <a:gd name="T62" fmla="*/ 123825 w 132"/>
              <a:gd name="T63" fmla="*/ 55562 h 45"/>
              <a:gd name="T64" fmla="*/ 120650 w 132"/>
              <a:gd name="T65" fmla="*/ 57150 h 45"/>
              <a:gd name="T66" fmla="*/ 114300 w 132"/>
              <a:gd name="T67" fmla="*/ 60325 h 45"/>
              <a:gd name="T68" fmla="*/ 111125 w 132"/>
              <a:gd name="T69" fmla="*/ 63500 h 45"/>
              <a:gd name="T70" fmla="*/ 103188 w 132"/>
              <a:gd name="T71" fmla="*/ 65087 h 45"/>
              <a:gd name="T72" fmla="*/ 98425 w 132"/>
              <a:gd name="T73" fmla="*/ 68262 h 45"/>
              <a:gd name="T74" fmla="*/ 90487 w 132"/>
              <a:gd name="T75" fmla="*/ 71437 h 45"/>
              <a:gd name="T76" fmla="*/ 87312 w 132"/>
              <a:gd name="T77" fmla="*/ 68262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3"/>
                </a:moveTo>
                <a:lnTo>
                  <a:pt x="56" y="43"/>
                </a:ln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6"/>
                </a:lnTo>
                <a:lnTo>
                  <a:pt x="73" y="34"/>
                </a:lnTo>
                <a:lnTo>
                  <a:pt x="76" y="33"/>
                </a:lnTo>
                <a:lnTo>
                  <a:pt x="78" y="32"/>
                </a:lnTo>
                <a:lnTo>
                  <a:pt x="80" y="29"/>
                </a:lnTo>
                <a:lnTo>
                  <a:pt x="82" y="28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29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5"/>
                </a:lnTo>
                <a:lnTo>
                  <a:pt x="76" y="36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3"/>
                </a:lnTo>
                <a:lnTo>
                  <a:pt x="57" y="45"/>
                </a:lnTo>
                <a:lnTo>
                  <a:pt x="55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1" name="Freeform 117"/>
          <p:cNvSpPr>
            <a:spLocks/>
          </p:cNvSpPr>
          <p:nvPr/>
        </p:nvSpPr>
        <p:spPr bwMode="auto">
          <a:xfrm>
            <a:off x="1962200" y="3846513"/>
            <a:ext cx="214312" cy="63500"/>
          </a:xfrm>
          <a:custGeom>
            <a:avLst/>
            <a:gdLst>
              <a:gd name="T0" fmla="*/ 0 w 135"/>
              <a:gd name="T1" fmla="*/ 0 h 40"/>
              <a:gd name="T2" fmla="*/ 209550 w 135"/>
              <a:gd name="T3" fmla="*/ 63500 h 40"/>
              <a:gd name="T4" fmla="*/ 214312 w 135"/>
              <a:gd name="T5" fmla="*/ 63500 h 40"/>
              <a:gd name="T6" fmla="*/ 7937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2" name="Freeform 118"/>
          <p:cNvSpPr>
            <a:spLocks/>
          </p:cNvSpPr>
          <p:nvPr/>
        </p:nvSpPr>
        <p:spPr bwMode="auto">
          <a:xfrm>
            <a:off x="1998712" y="3838575"/>
            <a:ext cx="209550" cy="55563"/>
          </a:xfrm>
          <a:custGeom>
            <a:avLst/>
            <a:gdLst>
              <a:gd name="T0" fmla="*/ 0 w 132"/>
              <a:gd name="T1" fmla="*/ 0 h 35"/>
              <a:gd name="T2" fmla="*/ 206375 w 132"/>
              <a:gd name="T3" fmla="*/ 55563 h 35"/>
              <a:gd name="T4" fmla="*/ 209550 w 132"/>
              <a:gd name="T5" fmla="*/ 55563 h 35"/>
              <a:gd name="T6" fmla="*/ 6350 w 132"/>
              <a:gd name="T7" fmla="*/ 0 h 35"/>
              <a:gd name="T8" fmla="*/ 0 w 132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5"/>
              <a:gd name="T17" fmla="*/ 132 w 132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5">
                <a:moveTo>
                  <a:pt x="0" y="0"/>
                </a:moveTo>
                <a:lnTo>
                  <a:pt x="130" y="35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3" name="Freeform 119"/>
          <p:cNvSpPr>
            <a:spLocks/>
          </p:cNvSpPr>
          <p:nvPr/>
        </p:nvSpPr>
        <p:spPr bwMode="auto">
          <a:xfrm>
            <a:off x="1982837" y="3840163"/>
            <a:ext cx="211138" cy="61912"/>
          </a:xfrm>
          <a:custGeom>
            <a:avLst/>
            <a:gdLst>
              <a:gd name="T0" fmla="*/ 0 w 133"/>
              <a:gd name="T1" fmla="*/ 0 h 39"/>
              <a:gd name="T2" fmla="*/ 206375 w 133"/>
              <a:gd name="T3" fmla="*/ 61912 h 39"/>
              <a:gd name="T4" fmla="*/ 211138 w 133"/>
              <a:gd name="T5" fmla="*/ 61912 h 39"/>
              <a:gd name="T6" fmla="*/ 4763 w 133"/>
              <a:gd name="T7" fmla="*/ 0 h 39"/>
              <a:gd name="T8" fmla="*/ 0 w 133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9"/>
              <a:gd name="T17" fmla="*/ 133 w 13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9">
                <a:moveTo>
                  <a:pt x="0" y="0"/>
                </a:moveTo>
                <a:lnTo>
                  <a:pt x="130" y="39"/>
                </a:lnTo>
                <a:lnTo>
                  <a:pt x="133" y="39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4" name="Freeform 120"/>
          <p:cNvSpPr>
            <a:spLocks/>
          </p:cNvSpPr>
          <p:nvPr/>
        </p:nvSpPr>
        <p:spPr bwMode="auto">
          <a:xfrm>
            <a:off x="1933625" y="3106738"/>
            <a:ext cx="395287" cy="331787"/>
          </a:xfrm>
          <a:custGeom>
            <a:avLst/>
            <a:gdLst>
              <a:gd name="T0" fmla="*/ 111125 w 249"/>
              <a:gd name="T1" fmla="*/ 22225 h 209"/>
              <a:gd name="T2" fmla="*/ 111125 w 249"/>
              <a:gd name="T3" fmla="*/ 22225 h 209"/>
              <a:gd name="T4" fmla="*/ 115887 w 249"/>
              <a:gd name="T5" fmla="*/ 22225 h 209"/>
              <a:gd name="T6" fmla="*/ 119062 w 249"/>
              <a:gd name="T7" fmla="*/ 20637 h 209"/>
              <a:gd name="T8" fmla="*/ 125412 w 249"/>
              <a:gd name="T9" fmla="*/ 17462 h 209"/>
              <a:gd name="T10" fmla="*/ 131762 w 249"/>
              <a:gd name="T11" fmla="*/ 15875 h 209"/>
              <a:gd name="T12" fmla="*/ 139700 w 249"/>
              <a:gd name="T13" fmla="*/ 14287 h 209"/>
              <a:gd name="T14" fmla="*/ 150812 w 249"/>
              <a:gd name="T15" fmla="*/ 12700 h 209"/>
              <a:gd name="T16" fmla="*/ 163512 w 249"/>
              <a:gd name="T17" fmla="*/ 9525 h 209"/>
              <a:gd name="T18" fmla="*/ 176212 w 249"/>
              <a:gd name="T19" fmla="*/ 6350 h 209"/>
              <a:gd name="T20" fmla="*/ 192087 w 249"/>
              <a:gd name="T21" fmla="*/ 4762 h 209"/>
              <a:gd name="T22" fmla="*/ 209550 w 249"/>
              <a:gd name="T23" fmla="*/ 3175 h 209"/>
              <a:gd name="T24" fmla="*/ 228600 w 249"/>
              <a:gd name="T25" fmla="*/ 1587 h 209"/>
              <a:gd name="T26" fmla="*/ 249237 w 249"/>
              <a:gd name="T27" fmla="*/ 0 h 209"/>
              <a:gd name="T28" fmla="*/ 269875 w 249"/>
              <a:gd name="T29" fmla="*/ 0 h 209"/>
              <a:gd name="T30" fmla="*/ 293687 w 249"/>
              <a:gd name="T31" fmla="*/ 0 h 209"/>
              <a:gd name="T32" fmla="*/ 319087 w 249"/>
              <a:gd name="T33" fmla="*/ 0 h 209"/>
              <a:gd name="T34" fmla="*/ 330200 w 249"/>
              <a:gd name="T35" fmla="*/ 44450 h 209"/>
              <a:gd name="T36" fmla="*/ 333375 w 249"/>
              <a:gd name="T37" fmla="*/ 46037 h 209"/>
              <a:gd name="T38" fmla="*/ 342900 w 249"/>
              <a:gd name="T39" fmla="*/ 53975 h 209"/>
              <a:gd name="T40" fmla="*/ 352425 w 249"/>
              <a:gd name="T41" fmla="*/ 61912 h 209"/>
              <a:gd name="T42" fmla="*/ 358775 w 249"/>
              <a:gd name="T43" fmla="*/ 79375 h 209"/>
              <a:gd name="T44" fmla="*/ 381000 w 249"/>
              <a:gd name="T45" fmla="*/ 185737 h 209"/>
              <a:gd name="T46" fmla="*/ 392112 w 249"/>
              <a:gd name="T47" fmla="*/ 230187 h 209"/>
              <a:gd name="T48" fmla="*/ 392112 w 249"/>
              <a:gd name="T49" fmla="*/ 231775 h 209"/>
              <a:gd name="T50" fmla="*/ 393700 w 249"/>
              <a:gd name="T51" fmla="*/ 241300 h 209"/>
              <a:gd name="T52" fmla="*/ 393700 w 249"/>
              <a:gd name="T53" fmla="*/ 254000 h 209"/>
              <a:gd name="T54" fmla="*/ 387350 w 249"/>
              <a:gd name="T55" fmla="*/ 269875 h 209"/>
              <a:gd name="T56" fmla="*/ 0 w 249"/>
              <a:gd name="T57" fmla="*/ 258762 h 209"/>
              <a:gd name="T58" fmla="*/ 39687 w 249"/>
              <a:gd name="T59" fmla="*/ 238125 h 209"/>
              <a:gd name="T60" fmla="*/ 39687 w 249"/>
              <a:gd name="T61" fmla="*/ 44450 h 209"/>
              <a:gd name="T62" fmla="*/ 41275 w 249"/>
              <a:gd name="T63" fmla="*/ 42862 h 209"/>
              <a:gd name="T64" fmla="*/ 44450 w 249"/>
              <a:gd name="T65" fmla="*/ 39687 h 209"/>
              <a:gd name="T66" fmla="*/ 50800 w 249"/>
              <a:gd name="T67" fmla="*/ 38100 h 209"/>
              <a:gd name="T68" fmla="*/ 58737 w 249"/>
              <a:gd name="T69" fmla="*/ 36512 h 209"/>
              <a:gd name="T70" fmla="*/ 66675 w 249"/>
              <a:gd name="T71" fmla="*/ 34925 h 209"/>
              <a:gd name="T72" fmla="*/ 77787 w 249"/>
              <a:gd name="T73" fmla="*/ 34925 h 209"/>
              <a:gd name="T74" fmla="*/ 92075 w 249"/>
              <a:gd name="T75" fmla="*/ 36512 h 209"/>
              <a:gd name="T76" fmla="*/ 107950 w 249"/>
              <a:gd name="T77" fmla="*/ 42862 h 2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9"/>
              <a:gd name="T119" fmla="*/ 249 w 249"/>
              <a:gd name="T120" fmla="*/ 209 h 2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9">
                <a:moveTo>
                  <a:pt x="68" y="27"/>
                </a:moveTo>
                <a:lnTo>
                  <a:pt x="70" y="14"/>
                </a:lnTo>
                <a:lnTo>
                  <a:pt x="72" y="14"/>
                </a:lnTo>
                <a:lnTo>
                  <a:pt x="73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9" y="11"/>
                </a:lnTo>
                <a:lnTo>
                  <a:pt x="81" y="11"/>
                </a:lnTo>
                <a:lnTo>
                  <a:pt x="83" y="10"/>
                </a:lnTo>
                <a:lnTo>
                  <a:pt x="86" y="10"/>
                </a:lnTo>
                <a:lnTo>
                  <a:pt x="88" y="9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7" y="6"/>
                </a:lnTo>
                <a:lnTo>
                  <a:pt x="111" y="4"/>
                </a:lnTo>
                <a:lnTo>
                  <a:pt x="116" y="4"/>
                </a:lnTo>
                <a:lnTo>
                  <a:pt x="121" y="3"/>
                </a:lnTo>
                <a:lnTo>
                  <a:pt x="126" y="2"/>
                </a:lnTo>
                <a:lnTo>
                  <a:pt x="132" y="2"/>
                </a:lnTo>
                <a:lnTo>
                  <a:pt x="137" y="1"/>
                </a:lnTo>
                <a:lnTo>
                  <a:pt x="144" y="1"/>
                </a:lnTo>
                <a:lnTo>
                  <a:pt x="150" y="1"/>
                </a:lnTo>
                <a:lnTo>
                  <a:pt x="157" y="0"/>
                </a:lnTo>
                <a:lnTo>
                  <a:pt x="163" y="0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3" y="0"/>
                </a:lnTo>
                <a:lnTo>
                  <a:pt x="201" y="0"/>
                </a:lnTo>
                <a:lnTo>
                  <a:pt x="210" y="4"/>
                </a:lnTo>
                <a:lnTo>
                  <a:pt x="208" y="28"/>
                </a:lnTo>
                <a:lnTo>
                  <a:pt x="208" y="29"/>
                </a:lnTo>
                <a:lnTo>
                  <a:pt x="210" y="29"/>
                </a:lnTo>
                <a:lnTo>
                  <a:pt x="213" y="31"/>
                </a:lnTo>
                <a:lnTo>
                  <a:pt x="216" y="34"/>
                </a:lnTo>
                <a:lnTo>
                  <a:pt x="220" y="36"/>
                </a:lnTo>
                <a:lnTo>
                  <a:pt x="222" y="39"/>
                </a:lnTo>
                <a:lnTo>
                  <a:pt x="224" y="44"/>
                </a:lnTo>
                <a:lnTo>
                  <a:pt x="226" y="50"/>
                </a:lnTo>
                <a:lnTo>
                  <a:pt x="245" y="69"/>
                </a:lnTo>
                <a:lnTo>
                  <a:pt x="240" y="117"/>
                </a:lnTo>
                <a:lnTo>
                  <a:pt x="208" y="133"/>
                </a:lnTo>
                <a:lnTo>
                  <a:pt x="247" y="145"/>
                </a:lnTo>
                <a:lnTo>
                  <a:pt x="247" y="146"/>
                </a:lnTo>
                <a:lnTo>
                  <a:pt x="248" y="148"/>
                </a:lnTo>
                <a:lnTo>
                  <a:pt x="248" y="152"/>
                </a:lnTo>
                <a:lnTo>
                  <a:pt x="249" y="155"/>
                </a:lnTo>
                <a:lnTo>
                  <a:pt x="248" y="160"/>
                </a:lnTo>
                <a:lnTo>
                  <a:pt x="247" y="164"/>
                </a:lnTo>
                <a:lnTo>
                  <a:pt x="244" y="170"/>
                </a:lnTo>
                <a:lnTo>
                  <a:pt x="144" y="209"/>
                </a:lnTo>
                <a:lnTo>
                  <a:pt x="0" y="163"/>
                </a:lnTo>
                <a:lnTo>
                  <a:pt x="3" y="159"/>
                </a:lnTo>
                <a:lnTo>
                  <a:pt x="25" y="150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5"/>
                </a:lnTo>
                <a:lnTo>
                  <a:pt x="31" y="25"/>
                </a:lnTo>
                <a:lnTo>
                  <a:pt x="32" y="24"/>
                </a:lnTo>
                <a:lnTo>
                  <a:pt x="34" y="23"/>
                </a:lnTo>
                <a:lnTo>
                  <a:pt x="37" y="23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8" y="23"/>
                </a:lnTo>
                <a:lnTo>
                  <a:pt x="61" y="24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5" name="Freeform 121"/>
          <p:cNvSpPr>
            <a:spLocks/>
          </p:cNvSpPr>
          <p:nvPr/>
        </p:nvSpPr>
        <p:spPr bwMode="auto">
          <a:xfrm>
            <a:off x="2071737" y="3130550"/>
            <a:ext cx="125413" cy="144463"/>
          </a:xfrm>
          <a:custGeom>
            <a:avLst/>
            <a:gdLst>
              <a:gd name="T0" fmla="*/ 123825 w 79"/>
              <a:gd name="T1" fmla="*/ 4763 h 91"/>
              <a:gd name="T2" fmla="*/ 123825 w 79"/>
              <a:gd name="T3" fmla="*/ 4763 h 91"/>
              <a:gd name="T4" fmla="*/ 122238 w 79"/>
              <a:gd name="T5" fmla="*/ 4763 h 91"/>
              <a:gd name="T6" fmla="*/ 117475 w 79"/>
              <a:gd name="T7" fmla="*/ 3175 h 91"/>
              <a:gd name="T8" fmla="*/ 114300 w 79"/>
              <a:gd name="T9" fmla="*/ 3175 h 91"/>
              <a:gd name="T10" fmla="*/ 109538 w 79"/>
              <a:gd name="T11" fmla="*/ 1588 h 91"/>
              <a:gd name="T12" fmla="*/ 103188 w 79"/>
              <a:gd name="T13" fmla="*/ 1588 h 91"/>
              <a:gd name="T14" fmla="*/ 95250 w 79"/>
              <a:gd name="T15" fmla="*/ 1588 h 91"/>
              <a:gd name="T16" fmla="*/ 88900 w 79"/>
              <a:gd name="T17" fmla="*/ 0 h 91"/>
              <a:gd name="T18" fmla="*/ 79375 w 79"/>
              <a:gd name="T19" fmla="*/ 0 h 91"/>
              <a:gd name="T20" fmla="*/ 69850 w 79"/>
              <a:gd name="T21" fmla="*/ 1588 h 91"/>
              <a:gd name="T22" fmla="*/ 60325 w 79"/>
              <a:gd name="T23" fmla="*/ 1588 h 91"/>
              <a:gd name="T24" fmla="*/ 49213 w 79"/>
              <a:gd name="T25" fmla="*/ 3175 h 91"/>
              <a:gd name="T26" fmla="*/ 39688 w 79"/>
              <a:gd name="T27" fmla="*/ 4763 h 91"/>
              <a:gd name="T28" fmla="*/ 28575 w 79"/>
              <a:gd name="T29" fmla="*/ 9525 h 91"/>
              <a:gd name="T30" fmla="*/ 17463 w 79"/>
              <a:gd name="T31" fmla="*/ 12700 h 91"/>
              <a:gd name="T32" fmla="*/ 6350 w 79"/>
              <a:gd name="T33" fmla="*/ 19050 h 91"/>
              <a:gd name="T34" fmla="*/ 6350 w 79"/>
              <a:gd name="T35" fmla="*/ 20638 h 91"/>
              <a:gd name="T36" fmla="*/ 4763 w 79"/>
              <a:gd name="T37" fmla="*/ 26988 h 91"/>
              <a:gd name="T38" fmla="*/ 1588 w 79"/>
              <a:gd name="T39" fmla="*/ 41275 h 91"/>
              <a:gd name="T40" fmla="*/ 0 w 79"/>
              <a:gd name="T41" fmla="*/ 55563 h 91"/>
              <a:gd name="T42" fmla="*/ 0 w 79"/>
              <a:gd name="T43" fmla="*/ 74613 h 91"/>
              <a:gd name="T44" fmla="*/ 0 w 79"/>
              <a:gd name="T45" fmla="*/ 96838 h 91"/>
              <a:gd name="T46" fmla="*/ 3175 w 79"/>
              <a:gd name="T47" fmla="*/ 119063 h 91"/>
              <a:gd name="T48" fmla="*/ 9525 w 79"/>
              <a:gd name="T49" fmla="*/ 141288 h 91"/>
              <a:gd name="T50" fmla="*/ 11113 w 79"/>
              <a:gd name="T51" fmla="*/ 141288 h 91"/>
              <a:gd name="T52" fmla="*/ 12700 w 79"/>
              <a:gd name="T53" fmla="*/ 141288 h 91"/>
              <a:gd name="T54" fmla="*/ 14288 w 79"/>
              <a:gd name="T55" fmla="*/ 141288 h 91"/>
              <a:gd name="T56" fmla="*/ 17463 w 79"/>
              <a:gd name="T57" fmla="*/ 141288 h 91"/>
              <a:gd name="T58" fmla="*/ 23813 w 79"/>
              <a:gd name="T59" fmla="*/ 139700 h 91"/>
              <a:gd name="T60" fmla="*/ 28575 w 79"/>
              <a:gd name="T61" fmla="*/ 139700 h 91"/>
              <a:gd name="T62" fmla="*/ 34925 w 79"/>
              <a:gd name="T63" fmla="*/ 139700 h 91"/>
              <a:gd name="T64" fmla="*/ 42863 w 79"/>
              <a:gd name="T65" fmla="*/ 139700 h 91"/>
              <a:gd name="T66" fmla="*/ 50800 w 79"/>
              <a:gd name="T67" fmla="*/ 139700 h 91"/>
              <a:gd name="T68" fmla="*/ 60325 w 79"/>
              <a:gd name="T69" fmla="*/ 139700 h 91"/>
              <a:gd name="T70" fmla="*/ 69850 w 79"/>
              <a:gd name="T71" fmla="*/ 139700 h 91"/>
              <a:gd name="T72" fmla="*/ 79375 w 79"/>
              <a:gd name="T73" fmla="*/ 139700 h 91"/>
              <a:gd name="T74" fmla="*/ 90488 w 79"/>
              <a:gd name="T75" fmla="*/ 141288 h 91"/>
              <a:gd name="T76" fmla="*/ 101600 w 79"/>
              <a:gd name="T77" fmla="*/ 141288 h 91"/>
              <a:gd name="T78" fmla="*/ 112713 w 79"/>
              <a:gd name="T79" fmla="*/ 142875 h 91"/>
              <a:gd name="T80" fmla="*/ 125413 w 79"/>
              <a:gd name="T81" fmla="*/ 144463 h 91"/>
              <a:gd name="T82" fmla="*/ 125413 w 79"/>
              <a:gd name="T83" fmla="*/ 141288 h 91"/>
              <a:gd name="T84" fmla="*/ 123825 w 79"/>
              <a:gd name="T85" fmla="*/ 130175 h 91"/>
              <a:gd name="T86" fmla="*/ 122238 w 79"/>
              <a:gd name="T87" fmla="*/ 111125 h 91"/>
              <a:gd name="T88" fmla="*/ 120650 w 79"/>
              <a:gd name="T89" fmla="*/ 90488 h 91"/>
              <a:gd name="T90" fmla="*/ 120650 w 79"/>
              <a:gd name="T91" fmla="*/ 68263 h 91"/>
              <a:gd name="T92" fmla="*/ 120650 w 79"/>
              <a:gd name="T93" fmla="*/ 46038 h 91"/>
              <a:gd name="T94" fmla="*/ 122238 w 79"/>
              <a:gd name="T95" fmla="*/ 23813 h 91"/>
              <a:gd name="T96" fmla="*/ 123825 w 79"/>
              <a:gd name="T97" fmla="*/ 4763 h 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"/>
              <a:gd name="T148" fmla="*/ 0 h 91"/>
              <a:gd name="T149" fmla="*/ 79 w 79"/>
              <a:gd name="T150" fmla="*/ 91 h 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" h="91">
                <a:moveTo>
                  <a:pt x="78" y="3"/>
                </a:moveTo>
                <a:lnTo>
                  <a:pt x="78" y="3"/>
                </a:lnTo>
                <a:lnTo>
                  <a:pt x="77" y="3"/>
                </a:lnTo>
                <a:lnTo>
                  <a:pt x="74" y="2"/>
                </a:lnTo>
                <a:lnTo>
                  <a:pt x="72" y="2"/>
                </a:lnTo>
                <a:lnTo>
                  <a:pt x="69" y="1"/>
                </a:lnTo>
                <a:lnTo>
                  <a:pt x="65" y="1"/>
                </a:lnTo>
                <a:lnTo>
                  <a:pt x="60" y="1"/>
                </a:lnTo>
                <a:lnTo>
                  <a:pt x="56" y="0"/>
                </a:lnTo>
                <a:lnTo>
                  <a:pt x="50" y="0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3"/>
                </a:lnTo>
                <a:lnTo>
                  <a:pt x="18" y="6"/>
                </a:lnTo>
                <a:lnTo>
                  <a:pt x="11" y="8"/>
                </a:lnTo>
                <a:lnTo>
                  <a:pt x="4" y="12"/>
                </a:lnTo>
                <a:lnTo>
                  <a:pt x="4" y="13"/>
                </a:lnTo>
                <a:lnTo>
                  <a:pt x="3" y="17"/>
                </a:lnTo>
                <a:lnTo>
                  <a:pt x="1" y="26"/>
                </a:lnTo>
                <a:lnTo>
                  <a:pt x="0" y="35"/>
                </a:lnTo>
                <a:lnTo>
                  <a:pt x="0" y="47"/>
                </a:lnTo>
                <a:lnTo>
                  <a:pt x="0" y="61"/>
                </a:lnTo>
                <a:lnTo>
                  <a:pt x="2" y="75"/>
                </a:lnTo>
                <a:lnTo>
                  <a:pt x="6" y="89"/>
                </a:lnTo>
                <a:lnTo>
                  <a:pt x="7" y="89"/>
                </a:lnTo>
                <a:lnTo>
                  <a:pt x="8" y="89"/>
                </a:lnTo>
                <a:lnTo>
                  <a:pt x="9" y="89"/>
                </a:lnTo>
                <a:lnTo>
                  <a:pt x="11" y="89"/>
                </a:lnTo>
                <a:lnTo>
                  <a:pt x="15" y="88"/>
                </a:lnTo>
                <a:lnTo>
                  <a:pt x="18" y="88"/>
                </a:lnTo>
                <a:lnTo>
                  <a:pt x="22" y="88"/>
                </a:lnTo>
                <a:lnTo>
                  <a:pt x="27" y="88"/>
                </a:lnTo>
                <a:lnTo>
                  <a:pt x="32" y="88"/>
                </a:lnTo>
                <a:lnTo>
                  <a:pt x="38" y="88"/>
                </a:lnTo>
                <a:lnTo>
                  <a:pt x="44" y="88"/>
                </a:lnTo>
                <a:lnTo>
                  <a:pt x="50" y="88"/>
                </a:lnTo>
                <a:lnTo>
                  <a:pt x="57" y="89"/>
                </a:lnTo>
                <a:lnTo>
                  <a:pt x="64" y="89"/>
                </a:lnTo>
                <a:lnTo>
                  <a:pt x="71" y="90"/>
                </a:lnTo>
                <a:lnTo>
                  <a:pt x="79" y="91"/>
                </a:lnTo>
                <a:lnTo>
                  <a:pt x="79" y="89"/>
                </a:lnTo>
                <a:lnTo>
                  <a:pt x="78" y="82"/>
                </a:lnTo>
                <a:lnTo>
                  <a:pt x="77" y="70"/>
                </a:lnTo>
                <a:lnTo>
                  <a:pt x="76" y="57"/>
                </a:lnTo>
                <a:lnTo>
                  <a:pt x="76" y="43"/>
                </a:lnTo>
                <a:lnTo>
                  <a:pt x="76" y="29"/>
                </a:lnTo>
                <a:lnTo>
                  <a:pt x="77" y="15"/>
                </a:lnTo>
                <a:lnTo>
                  <a:pt x="78" y="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6" name="Freeform 122"/>
          <p:cNvSpPr>
            <a:spLocks/>
          </p:cNvSpPr>
          <p:nvPr/>
        </p:nvSpPr>
        <p:spPr bwMode="auto">
          <a:xfrm>
            <a:off x="2084437" y="3171825"/>
            <a:ext cx="209550" cy="142875"/>
          </a:xfrm>
          <a:custGeom>
            <a:avLst/>
            <a:gdLst>
              <a:gd name="T0" fmla="*/ 1588 w 132"/>
              <a:gd name="T1" fmla="*/ 106363 h 90"/>
              <a:gd name="T2" fmla="*/ 0 w 132"/>
              <a:gd name="T3" fmla="*/ 123825 h 90"/>
              <a:gd name="T4" fmla="*/ 136525 w 132"/>
              <a:gd name="T5" fmla="*/ 142875 h 90"/>
              <a:gd name="T6" fmla="*/ 136525 w 132"/>
              <a:gd name="T7" fmla="*/ 142875 h 90"/>
              <a:gd name="T8" fmla="*/ 141287 w 132"/>
              <a:gd name="T9" fmla="*/ 139700 h 90"/>
              <a:gd name="T10" fmla="*/ 144462 w 132"/>
              <a:gd name="T11" fmla="*/ 138113 h 90"/>
              <a:gd name="T12" fmla="*/ 149225 w 132"/>
              <a:gd name="T13" fmla="*/ 134938 h 90"/>
              <a:gd name="T14" fmla="*/ 155575 w 132"/>
              <a:gd name="T15" fmla="*/ 131763 h 90"/>
              <a:gd name="T16" fmla="*/ 163512 w 132"/>
              <a:gd name="T17" fmla="*/ 125413 h 90"/>
              <a:gd name="T18" fmla="*/ 169862 w 132"/>
              <a:gd name="T19" fmla="*/ 117475 h 90"/>
              <a:gd name="T20" fmla="*/ 177800 w 132"/>
              <a:gd name="T21" fmla="*/ 112713 h 90"/>
              <a:gd name="T22" fmla="*/ 185737 w 132"/>
              <a:gd name="T23" fmla="*/ 103188 h 90"/>
              <a:gd name="T24" fmla="*/ 192087 w 132"/>
              <a:gd name="T25" fmla="*/ 93662 h 90"/>
              <a:gd name="T26" fmla="*/ 198437 w 132"/>
              <a:gd name="T27" fmla="*/ 84137 h 90"/>
              <a:gd name="T28" fmla="*/ 203200 w 132"/>
              <a:gd name="T29" fmla="*/ 73025 h 90"/>
              <a:gd name="T30" fmla="*/ 207963 w 132"/>
              <a:gd name="T31" fmla="*/ 61913 h 90"/>
              <a:gd name="T32" fmla="*/ 209550 w 132"/>
              <a:gd name="T33" fmla="*/ 49212 h 90"/>
              <a:gd name="T34" fmla="*/ 209550 w 132"/>
              <a:gd name="T35" fmla="*/ 34925 h 90"/>
              <a:gd name="T36" fmla="*/ 204788 w 132"/>
              <a:gd name="T37" fmla="*/ 19050 h 90"/>
              <a:gd name="T38" fmla="*/ 204788 w 132"/>
              <a:gd name="T39" fmla="*/ 19050 h 90"/>
              <a:gd name="T40" fmla="*/ 203200 w 132"/>
              <a:gd name="T41" fmla="*/ 15875 h 90"/>
              <a:gd name="T42" fmla="*/ 201612 w 132"/>
              <a:gd name="T43" fmla="*/ 14288 h 90"/>
              <a:gd name="T44" fmla="*/ 200025 w 132"/>
              <a:gd name="T45" fmla="*/ 11112 h 90"/>
              <a:gd name="T46" fmla="*/ 196850 w 132"/>
              <a:gd name="T47" fmla="*/ 4762 h 90"/>
              <a:gd name="T48" fmla="*/ 190500 w 132"/>
              <a:gd name="T49" fmla="*/ 3175 h 90"/>
              <a:gd name="T50" fmla="*/ 185737 w 132"/>
              <a:gd name="T51" fmla="*/ 0 h 90"/>
              <a:gd name="T52" fmla="*/ 179387 w 132"/>
              <a:gd name="T53" fmla="*/ 0 h 90"/>
              <a:gd name="T54" fmla="*/ 179387 w 132"/>
              <a:gd name="T55" fmla="*/ 1588 h 90"/>
              <a:gd name="T56" fmla="*/ 180975 w 132"/>
              <a:gd name="T57" fmla="*/ 6350 h 90"/>
              <a:gd name="T58" fmla="*/ 185737 w 132"/>
              <a:gd name="T59" fmla="*/ 17463 h 90"/>
              <a:gd name="T60" fmla="*/ 187325 w 132"/>
              <a:gd name="T61" fmla="*/ 28575 h 90"/>
              <a:gd name="T62" fmla="*/ 187325 w 132"/>
              <a:gd name="T63" fmla="*/ 46037 h 90"/>
              <a:gd name="T64" fmla="*/ 185737 w 132"/>
              <a:gd name="T65" fmla="*/ 61913 h 90"/>
              <a:gd name="T66" fmla="*/ 180975 w 132"/>
              <a:gd name="T67" fmla="*/ 80962 h 90"/>
              <a:gd name="T68" fmla="*/ 171450 w 132"/>
              <a:gd name="T69" fmla="*/ 100012 h 90"/>
              <a:gd name="T70" fmla="*/ 171450 w 132"/>
              <a:gd name="T71" fmla="*/ 100012 h 90"/>
              <a:gd name="T72" fmla="*/ 171450 w 132"/>
              <a:gd name="T73" fmla="*/ 101600 h 90"/>
              <a:gd name="T74" fmla="*/ 169862 w 132"/>
              <a:gd name="T75" fmla="*/ 101600 h 90"/>
              <a:gd name="T76" fmla="*/ 168275 w 132"/>
              <a:gd name="T77" fmla="*/ 103188 h 90"/>
              <a:gd name="T78" fmla="*/ 166687 w 132"/>
              <a:gd name="T79" fmla="*/ 104775 h 90"/>
              <a:gd name="T80" fmla="*/ 163512 w 132"/>
              <a:gd name="T81" fmla="*/ 106363 h 90"/>
              <a:gd name="T82" fmla="*/ 158750 w 132"/>
              <a:gd name="T83" fmla="*/ 109538 h 90"/>
              <a:gd name="T84" fmla="*/ 155575 w 132"/>
              <a:gd name="T85" fmla="*/ 111125 h 90"/>
              <a:gd name="T86" fmla="*/ 152400 w 132"/>
              <a:gd name="T87" fmla="*/ 111125 h 90"/>
              <a:gd name="T88" fmla="*/ 146050 w 132"/>
              <a:gd name="T89" fmla="*/ 112713 h 90"/>
              <a:gd name="T90" fmla="*/ 142875 w 132"/>
              <a:gd name="T91" fmla="*/ 114300 h 90"/>
              <a:gd name="T92" fmla="*/ 134937 w 132"/>
              <a:gd name="T93" fmla="*/ 114300 h 90"/>
              <a:gd name="T94" fmla="*/ 130175 w 132"/>
              <a:gd name="T95" fmla="*/ 114300 h 90"/>
              <a:gd name="T96" fmla="*/ 123825 w 132"/>
              <a:gd name="T97" fmla="*/ 114300 h 90"/>
              <a:gd name="T98" fmla="*/ 115887 w 132"/>
              <a:gd name="T99" fmla="*/ 114300 h 90"/>
              <a:gd name="T100" fmla="*/ 109537 w 132"/>
              <a:gd name="T101" fmla="*/ 112713 h 90"/>
              <a:gd name="T102" fmla="*/ 109537 w 132"/>
              <a:gd name="T103" fmla="*/ 131763 h 90"/>
              <a:gd name="T104" fmla="*/ 4762 w 132"/>
              <a:gd name="T105" fmla="*/ 120650 h 90"/>
              <a:gd name="T106" fmla="*/ 1588 w 132"/>
              <a:gd name="T107" fmla="*/ 106363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2"/>
              <a:gd name="T163" fmla="*/ 0 h 90"/>
              <a:gd name="T164" fmla="*/ 132 w 132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2" h="90">
                <a:moveTo>
                  <a:pt x="1" y="67"/>
                </a:moveTo>
                <a:lnTo>
                  <a:pt x="0" y="78"/>
                </a:lnTo>
                <a:lnTo>
                  <a:pt x="86" y="90"/>
                </a:lnTo>
                <a:lnTo>
                  <a:pt x="89" y="88"/>
                </a:lnTo>
                <a:lnTo>
                  <a:pt x="91" y="87"/>
                </a:lnTo>
                <a:lnTo>
                  <a:pt x="94" y="85"/>
                </a:lnTo>
                <a:lnTo>
                  <a:pt x="98" y="83"/>
                </a:lnTo>
                <a:lnTo>
                  <a:pt x="103" y="79"/>
                </a:lnTo>
                <a:lnTo>
                  <a:pt x="107" y="74"/>
                </a:lnTo>
                <a:lnTo>
                  <a:pt x="112" y="71"/>
                </a:lnTo>
                <a:lnTo>
                  <a:pt x="117" y="65"/>
                </a:lnTo>
                <a:lnTo>
                  <a:pt x="121" y="59"/>
                </a:lnTo>
                <a:lnTo>
                  <a:pt x="125" y="53"/>
                </a:lnTo>
                <a:lnTo>
                  <a:pt x="128" y="46"/>
                </a:lnTo>
                <a:lnTo>
                  <a:pt x="131" y="39"/>
                </a:lnTo>
                <a:lnTo>
                  <a:pt x="132" y="31"/>
                </a:lnTo>
                <a:lnTo>
                  <a:pt x="132" y="22"/>
                </a:lnTo>
                <a:lnTo>
                  <a:pt x="129" y="12"/>
                </a:lnTo>
                <a:lnTo>
                  <a:pt x="128" y="10"/>
                </a:lnTo>
                <a:lnTo>
                  <a:pt x="127" y="9"/>
                </a:lnTo>
                <a:lnTo>
                  <a:pt x="126" y="7"/>
                </a:lnTo>
                <a:lnTo>
                  <a:pt x="124" y="3"/>
                </a:lnTo>
                <a:lnTo>
                  <a:pt x="120" y="2"/>
                </a:lnTo>
                <a:lnTo>
                  <a:pt x="117" y="0"/>
                </a:lnTo>
                <a:lnTo>
                  <a:pt x="113" y="0"/>
                </a:lnTo>
                <a:lnTo>
                  <a:pt x="113" y="1"/>
                </a:lnTo>
                <a:lnTo>
                  <a:pt x="114" y="4"/>
                </a:lnTo>
                <a:lnTo>
                  <a:pt x="117" y="11"/>
                </a:lnTo>
                <a:lnTo>
                  <a:pt x="118" y="18"/>
                </a:lnTo>
                <a:lnTo>
                  <a:pt x="118" y="29"/>
                </a:lnTo>
                <a:lnTo>
                  <a:pt x="117" y="39"/>
                </a:lnTo>
                <a:lnTo>
                  <a:pt x="114" y="51"/>
                </a:lnTo>
                <a:lnTo>
                  <a:pt x="108" y="63"/>
                </a:lnTo>
                <a:lnTo>
                  <a:pt x="108" y="64"/>
                </a:lnTo>
                <a:lnTo>
                  <a:pt x="107" y="64"/>
                </a:lnTo>
                <a:lnTo>
                  <a:pt x="106" y="65"/>
                </a:lnTo>
                <a:lnTo>
                  <a:pt x="105" y="66"/>
                </a:lnTo>
                <a:lnTo>
                  <a:pt x="103" y="67"/>
                </a:lnTo>
                <a:lnTo>
                  <a:pt x="100" y="69"/>
                </a:lnTo>
                <a:lnTo>
                  <a:pt x="98" y="70"/>
                </a:lnTo>
                <a:lnTo>
                  <a:pt x="96" y="70"/>
                </a:lnTo>
                <a:lnTo>
                  <a:pt x="92" y="71"/>
                </a:lnTo>
                <a:lnTo>
                  <a:pt x="90" y="72"/>
                </a:lnTo>
                <a:lnTo>
                  <a:pt x="85" y="72"/>
                </a:lnTo>
                <a:lnTo>
                  <a:pt x="82" y="72"/>
                </a:lnTo>
                <a:lnTo>
                  <a:pt x="78" y="72"/>
                </a:lnTo>
                <a:lnTo>
                  <a:pt x="73" y="72"/>
                </a:lnTo>
                <a:lnTo>
                  <a:pt x="69" y="71"/>
                </a:lnTo>
                <a:lnTo>
                  <a:pt x="69" y="83"/>
                </a:lnTo>
                <a:lnTo>
                  <a:pt x="3" y="76"/>
                </a:lnTo>
                <a:lnTo>
                  <a:pt x="1" y="6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7" name="Freeform 123"/>
          <p:cNvSpPr>
            <a:spLocks/>
          </p:cNvSpPr>
          <p:nvPr/>
        </p:nvSpPr>
        <p:spPr bwMode="auto">
          <a:xfrm>
            <a:off x="2059037" y="3311525"/>
            <a:ext cx="152400" cy="49213"/>
          </a:xfrm>
          <a:custGeom>
            <a:avLst/>
            <a:gdLst>
              <a:gd name="T0" fmla="*/ 152400 w 96"/>
              <a:gd name="T1" fmla="*/ 17463 h 31"/>
              <a:gd name="T2" fmla="*/ 1588 w 96"/>
              <a:gd name="T3" fmla="*/ 0 h 31"/>
              <a:gd name="T4" fmla="*/ 0 w 96"/>
              <a:gd name="T5" fmla="*/ 17463 h 31"/>
              <a:gd name="T6" fmla="*/ 147638 w 96"/>
              <a:gd name="T7" fmla="*/ 49213 h 31"/>
              <a:gd name="T8" fmla="*/ 152400 w 96"/>
              <a:gd name="T9" fmla="*/ 17463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1"/>
              <a:gd name="T17" fmla="*/ 96 w 96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1">
                <a:moveTo>
                  <a:pt x="96" y="11"/>
                </a:moveTo>
                <a:lnTo>
                  <a:pt x="1" y="0"/>
                </a:lnTo>
                <a:lnTo>
                  <a:pt x="0" y="11"/>
                </a:lnTo>
                <a:lnTo>
                  <a:pt x="93" y="31"/>
                </a:lnTo>
                <a:lnTo>
                  <a:pt x="96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8" name="Freeform 124"/>
          <p:cNvSpPr>
            <a:spLocks/>
          </p:cNvSpPr>
          <p:nvPr/>
        </p:nvSpPr>
        <p:spPr bwMode="auto">
          <a:xfrm>
            <a:off x="2133650" y="3327400"/>
            <a:ext cx="66675" cy="22225"/>
          </a:xfrm>
          <a:custGeom>
            <a:avLst/>
            <a:gdLst>
              <a:gd name="T0" fmla="*/ 66675 w 42"/>
              <a:gd name="T1" fmla="*/ 9525 h 14"/>
              <a:gd name="T2" fmla="*/ 3175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2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29" name="Freeform 125"/>
          <p:cNvSpPr>
            <a:spLocks/>
          </p:cNvSpPr>
          <p:nvPr/>
        </p:nvSpPr>
        <p:spPr bwMode="auto">
          <a:xfrm>
            <a:off x="2066975" y="3316288"/>
            <a:ext cx="44450" cy="15875"/>
          </a:xfrm>
          <a:custGeom>
            <a:avLst/>
            <a:gdLst>
              <a:gd name="T0" fmla="*/ 44450 w 28"/>
              <a:gd name="T1" fmla="*/ 6350 h 10"/>
              <a:gd name="T2" fmla="*/ 0 w 28"/>
              <a:gd name="T3" fmla="*/ 0 h 10"/>
              <a:gd name="T4" fmla="*/ 0 w 28"/>
              <a:gd name="T5" fmla="*/ 9525 h 10"/>
              <a:gd name="T6" fmla="*/ 42863 w 28"/>
              <a:gd name="T7" fmla="*/ 15875 h 10"/>
              <a:gd name="T8" fmla="*/ 44450 w 28"/>
              <a:gd name="T9" fmla="*/ 635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0"/>
              <a:gd name="T17" fmla="*/ 28 w 2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0">
                <a:moveTo>
                  <a:pt x="28" y="4"/>
                </a:moveTo>
                <a:lnTo>
                  <a:pt x="0" y="0"/>
                </a:lnTo>
                <a:lnTo>
                  <a:pt x="0" y="6"/>
                </a:lnTo>
                <a:lnTo>
                  <a:pt x="27" y="10"/>
                </a:lnTo>
                <a:lnTo>
                  <a:pt x="28" y="4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0" name="Freeform 126"/>
          <p:cNvSpPr>
            <a:spLocks/>
          </p:cNvSpPr>
          <p:nvPr/>
        </p:nvSpPr>
        <p:spPr bwMode="auto">
          <a:xfrm>
            <a:off x="1959025" y="3332163"/>
            <a:ext cx="257175" cy="85725"/>
          </a:xfrm>
          <a:custGeom>
            <a:avLst/>
            <a:gdLst>
              <a:gd name="T0" fmla="*/ 0 w 162"/>
              <a:gd name="T1" fmla="*/ 26988 h 54"/>
              <a:gd name="T2" fmla="*/ 0 w 162"/>
              <a:gd name="T3" fmla="*/ 26988 h 54"/>
              <a:gd name="T4" fmla="*/ 1588 w 162"/>
              <a:gd name="T5" fmla="*/ 26988 h 54"/>
              <a:gd name="T6" fmla="*/ 3175 w 162"/>
              <a:gd name="T7" fmla="*/ 26988 h 54"/>
              <a:gd name="T8" fmla="*/ 6350 w 162"/>
              <a:gd name="T9" fmla="*/ 23812 h 54"/>
              <a:gd name="T10" fmla="*/ 11112 w 162"/>
              <a:gd name="T11" fmla="*/ 23812 h 54"/>
              <a:gd name="T12" fmla="*/ 15875 w 162"/>
              <a:gd name="T13" fmla="*/ 22225 h 54"/>
              <a:gd name="T14" fmla="*/ 22225 w 162"/>
              <a:gd name="T15" fmla="*/ 22225 h 54"/>
              <a:gd name="T16" fmla="*/ 26988 w 162"/>
              <a:gd name="T17" fmla="*/ 20638 h 54"/>
              <a:gd name="T18" fmla="*/ 33337 w 162"/>
              <a:gd name="T19" fmla="*/ 19050 h 54"/>
              <a:gd name="T20" fmla="*/ 38100 w 162"/>
              <a:gd name="T21" fmla="*/ 17463 h 54"/>
              <a:gd name="T22" fmla="*/ 44450 w 162"/>
              <a:gd name="T23" fmla="*/ 15875 h 54"/>
              <a:gd name="T24" fmla="*/ 49212 w 162"/>
              <a:gd name="T25" fmla="*/ 12700 h 54"/>
              <a:gd name="T26" fmla="*/ 55563 w 162"/>
              <a:gd name="T27" fmla="*/ 9525 h 54"/>
              <a:gd name="T28" fmla="*/ 58738 w 162"/>
              <a:gd name="T29" fmla="*/ 7938 h 54"/>
              <a:gd name="T30" fmla="*/ 63500 w 162"/>
              <a:gd name="T31" fmla="*/ 4763 h 54"/>
              <a:gd name="T32" fmla="*/ 68262 w 162"/>
              <a:gd name="T33" fmla="*/ 0 h 54"/>
              <a:gd name="T34" fmla="*/ 257175 w 162"/>
              <a:gd name="T35" fmla="*/ 44450 h 54"/>
              <a:gd name="T36" fmla="*/ 257175 w 162"/>
              <a:gd name="T37" fmla="*/ 44450 h 54"/>
              <a:gd name="T38" fmla="*/ 255588 w 162"/>
              <a:gd name="T39" fmla="*/ 44450 h 54"/>
              <a:gd name="T40" fmla="*/ 252413 w 162"/>
              <a:gd name="T41" fmla="*/ 46037 h 54"/>
              <a:gd name="T42" fmla="*/ 250825 w 162"/>
              <a:gd name="T43" fmla="*/ 49212 h 54"/>
              <a:gd name="T44" fmla="*/ 249238 w 162"/>
              <a:gd name="T45" fmla="*/ 52388 h 54"/>
              <a:gd name="T46" fmla="*/ 246063 w 162"/>
              <a:gd name="T47" fmla="*/ 53975 h 54"/>
              <a:gd name="T48" fmla="*/ 241300 w 162"/>
              <a:gd name="T49" fmla="*/ 57150 h 54"/>
              <a:gd name="T50" fmla="*/ 238125 w 162"/>
              <a:gd name="T51" fmla="*/ 61913 h 54"/>
              <a:gd name="T52" fmla="*/ 233363 w 162"/>
              <a:gd name="T53" fmla="*/ 65088 h 54"/>
              <a:gd name="T54" fmla="*/ 228600 w 162"/>
              <a:gd name="T55" fmla="*/ 68263 h 54"/>
              <a:gd name="T56" fmla="*/ 223838 w 162"/>
              <a:gd name="T57" fmla="*/ 73025 h 54"/>
              <a:gd name="T58" fmla="*/ 217488 w 162"/>
              <a:gd name="T59" fmla="*/ 76200 h 54"/>
              <a:gd name="T60" fmla="*/ 214313 w 162"/>
              <a:gd name="T61" fmla="*/ 77788 h 54"/>
              <a:gd name="T62" fmla="*/ 207963 w 162"/>
              <a:gd name="T63" fmla="*/ 82550 h 54"/>
              <a:gd name="T64" fmla="*/ 203200 w 162"/>
              <a:gd name="T65" fmla="*/ 84138 h 54"/>
              <a:gd name="T66" fmla="*/ 200025 w 162"/>
              <a:gd name="T67" fmla="*/ 85725 h 54"/>
              <a:gd name="T68" fmla="*/ 0 w 162"/>
              <a:gd name="T69" fmla="*/ 26988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4"/>
              <a:gd name="T107" fmla="*/ 162 w 162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4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4" y="15"/>
                </a:lnTo>
                <a:lnTo>
                  <a:pt x="7" y="15"/>
                </a:lnTo>
                <a:lnTo>
                  <a:pt x="10" y="14"/>
                </a:lnTo>
                <a:lnTo>
                  <a:pt x="14" y="14"/>
                </a:lnTo>
                <a:lnTo>
                  <a:pt x="17" y="13"/>
                </a:lnTo>
                <a:lnTo>
                  <a:pt x="21" y="12"/>
                </a:lnTo>
                <a:lnTo>
                  <a:pt x="24" y="11"/>
                </a:lnTo>
                <a:lnTo>
                  <a:pt x="28" y="10"/>
                </a:lnTo>
                <a:lnTo>
                  <a:pt x="31" y="8"/>
                </a:lnTo>
                <a:lnTo>
                  <a:pt x="35" y="6"/>
                </a:lnTo>
                <a:lnTo>
                  <a:pt x="37" y="5"/>
                </a:lnTo>
                <a:lnTo>
                  <a:pt x="40" y="3"/>
                </a:lnTo>
                <a:lnTo>
                  <a:pt x="43" y="0"/>
                </a:lnTo>
                <a:lnTo>
                  <a:pt x="162" y="28"/>
                </a:lnTo>
                <a:lnTo>
                  <a:pt x="161" y="28"/>
                </a:lnTo>
                <a:lnTo>
                  <a:pt x="159" y="29"/>
                </a:lnTo>
                <a:lnTo>
                  <a:pt x="158" y="31"/>
                </a:lnTo>
                <a:lnTo>
                  <a:pt x="157" y="33"/>
                </a:lnTo>
                <a:lnTo>
                  <a:pt x="155" y="34"/>
                </a:lnTo>
                <a:lnTo>
                  <a:pt x="152" y="36"/>
                </a:lnTo>
                <a:lnTo>
                  <a:pt x="150" y="39"/>
                </a:lnTo>
                <a:lnTo>
                  <a:pt x="147" y="41"/>
                </a:lnTo>
                <a:lnTo>
                  <a:pt x="144" y="43"/>
                </a:lnTo>
                <a:lnTo>
                  <a:pt x="141" y="46"/>
                </a:lnTo>
                <a:lnTo>
                  <a:pt x="137" y="48"/>
                </a:lnTo>
                <a:lnTo>
                  <a:pt x="135" y="49"/>
                </a:lnTo>
                <a:lnTo>
                  <a:pt x="131" y="52"/>
                </a:lnTo>
                <a:lnTo>
                  <a:pt x="128" y="53"/>
                </a:lnTo>
                <a:lnTo>
                  <a:pt x="126" y="54"/>
                </a:lnTo>
                <a:lnTo>
                  <a:pt x="0" y="17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1" name="Freeform 127"/>
          <p:cNvSpPr>
            <a:spLocks/>
          </p:cNvSpPr>
          <p:nvPr/>
        </p:nvSpPr>
        <p:spPr bwMode="auto">
          <a:xfrm>
            <a:off x="2216200" y="3322638"/>
            <a:ext cx="90487" cy="41275"/>
          </a:xfrm>
          <a:custGeom>
            <a:avLst/>
            <a:gdLst>
              <a:gd name="T0" fmla="*/ 9525 w 57"/>
              <a:gd name="T1" fmla="*/ 41275 h 26"/>
              <a:gd name="T2" fmla="*/ 90487 w 57"/>
              <a:gd name="T3" fmla="*/ 17463 h 26"/>
              <a:gd name="T4" fmla="*/ 39687 w 57"/>
              <a:gd name="T5" fmla="*/ 0 h 26"/>
              <a:gd name="T6" fmla="*/ 0 w 57"/>
              <a:gd name="T7" fmla="*/ 6350 h 26"/>
              <a:gd name="T8" fmla="*/ 0 w 57"/>
              <a:gd name="T9" fmla="*/ 39688 h 26"/>
              <a:gd name="T10" fmla="*/ 9525 w 57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26"/>
              <a:gd name="T20" fmla="*/ 57 w 57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26">
                <a:moveTo>
                  <a:pt x="6" y="26"/>
                </a:moveTo>
                <a:lnTo>
                  <a:pt x="57" y="11"/>
                </a:lnTo>
                <a:lnTo>
                  <a:pt x="25" y="0"/>
                </a:lnTo>
                <a:lnTo>
                  <a:pt x="0" y="4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2" name="Freeform 128"/>
          <p:cNvSpPr>
            <a:spLocks/>
          </p:cNvSpPr>
          <p:nvPr/>
        </p:nvSpPr>
        <p:spPr bwMode="auto">
          <a:xfrm>
            <a:off x="1976487" y="3146425"/>
            <a:ext cx="50800" cy="196850"/>
          </a:xfrm>
          <a:custGeom>
            <a:avLst/>
            <a:gdLst>
              <a:gd name="T0" fmla="*/ 50800 w 32"/>
              <a:gd name="T1" fmla="*/ 6350 h 124"/>
              <a:gd name="T2" fmla="*/ 50800 w 32"/>
              <a:gd name="T3" fmla="*/ 4763 h 124"/>
              <a:gd name="T4" fmla="*/ 49212 w 32"/>
              <a:gd name="T5" fmla="*/ 4763 h 124"/>
              <a:gd name="T6" fmla="*/ 49212 w 32"/>
              <a:gd name="T7" fmla="*/ 4763 h 124"/>
              <a:gd name="T8" fmla="*/ 46037 w 32"/>
              <a:gd name="T9" fmla="*/ 4763 h 124"/>
              <a:gd name="T10" fmla="*/ 42862 w 32"/>
              <a:gd name="T11" fmla="*/ 3175 h 124"/>
              <a:gd name="T12" fmla="*/ 41275 w 32"/>
              <a:gd name="T13" fmla="*/ 3175 h 124"/>
              <a:gd name="T14" fmla="*/ 38100 w 32"/>
              <a:gd name="T15" fmla="*/ 0 h 124"/>
              <a:gd name="T16" fmla="*/ 34925 w 32"/>
              <a:gd name="T17" fmla="*/ 0 h 124"/>
              <a:gd name="T18" fmla="*/ 31750 w 32"/>
              <a:gd name="T19" fmla="*/ 0 h 124"/>
              <a:gd name="T20" fmla="*/ 28575 w 32"/>
              <a:gd name="T21" fmla="*/ 0 h 124"/>
              <a:gd name="T22" fmla="*/ 22225 w 32"/>
              <a:gd name="T23" fmla="*/ 0 h 124"/>
              <a:gd name="T24" fmla="*/ 19050 w 32"/>
              <a:gd name="T25" fmla="*/ 3175 h 124"/>
              <a:gd name="T26" fmla="*/ 15875 w 32"/>
              <a:gd name="T27" fmla="*/ 3175 h 124"/>
              <a:gd name="T28" fmla="*/ 9525 w 32"/>
              <a:gd name="T29" fmla="*/ 4763 h 124"/>
              <a:gd name="T30" fmla="*/ 6350 w 32"/>
              <a:gd name="T31" fmla="*/ 6350 h 124"/>
              <a:gd name="T32" fmla="*/ 0 w 32"/>
              <a:gd name="T33" fmla="*/ 9525 h 124"/>
              <a:gd name="T34" fmla="*/ 0 w 32"/>
              <a:gd name="T35" fmla="*/ 196850 h 124"/>
              <a:gd name="T36" fmla="*/ 1588 w 32"/>
              <a:gd name="T37" fmla="*/ 196850 h 124"/>
              <a:gd name="T38" fmla="*/ 1588 w 32"/>
              <a:gd name="T39" fmla="*/ 196850 h 124"/>
              <a:gd name="T40" fmla="*/ 4762 w 32"/>
              <a:gd name="T41" fmla="*/ 196850 h 124"/>
              <a:gd name="T42" fmla="*/ 6350 w 32"/>
              <a:gd name="T43" fmla="*/ 196850 h 124"/>
              <a:gd name="T44" fmla="*/ 7937 w 32"/>
              <a:gd name="T45" fmla="*/ 195263 h 124"/>
              <a:gd name="T46" fmla="*/ 11112 w 32"/>
              <a:gd name="T47" fmla="*/ 195263 h 124"/>
              <a:gd name="T48" fmla="*/ 12700 w 32"/>
              <a:gd name="T49" fmla="*/ 195263 h 124"/>
              <a:gd name="T50" fmla="*/ 17462 w 32"/>
              <a:gd name="T51" fmla="*/ 193675 h 124"/>
              <a:gd name="T52" fmla="*/ 20637 w 32"/>
              <a:gd name="T53" fmla="*/ 193675 h 124"/>
              <a:gd name="T54" fmla="*/ 23812 w 32"/>
              <a:gd name="T55" fmla="*/ 192088 h 124"/>
              <a:gd name="T56" fmla="*/ 28575 w 32"/>
              <a:gd name="T57" fmla="*/ 190500 h 124"/>
              <a:gd name="T58" fmla="*/ 33337 w 32"/>
              <a:gd name="T59" fmla="*/ 187325 h 124"/>
              <a:gd name="T60" fmla="*/ 38100 w 32"/>
              <a:gd name="T61" fmla="*/ 185738 h 124"/>
              <a:gd name="T62" fmla="*/ 41275 w 32"/>
              <a:gd name="T63" fmla="*/ 184150 h 124"/>
              <a:gd name="T64" fmla="*/ 46037 w 32"/>
              <a:gd name="T65" fmla="*/ 180975 h 124"/>
              <a:gd name="T66" fmla="*/ 50800 w 32"/>
              <a:gd name="T67" fmla="*/ 179388 h 124"/>
              <a:gd name="T68" fmla="*/ 50800 w 32"/>
              <a:gd name="T69" fmla="*/ 6350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124"/>
              <a:gd name="T107" fmla="*/ 32 w 32"/>
              <a:gd name="T108" fmla="*/ 124 h 1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124">
                <a:moveTo>
                  <a:pt x="32" y="4"/>
                </a:moveTo>
                <a:lnTo>
                  <a:pt x="32" y="3"/>
                </a:lnTo>
                <a:lnTo>
                  <a:pt x="31" y="3"/>
                </a:lnTo>
                <a:lnTo>
                  <a:pt x="29" y="3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2" y="2"/>
                </a:lnTo>
                <a:lnTo>
                  <a:pt x="10" y="2"/>
                </a:lnTo>
                <a:lnTo>
                  <a:pt x="6" y="3"/>
                </a:lnTo>
                <a:lnTo>
                  <a:pt x="4" y="4"/>
                </a:lnTo>
                <a:lnTo>
                  <a:pt x="0" y="6"/>
                </a:lnTo>
                <a:lnTo>
                  <a:pt x="0" y="124"/>
                </a:lnTo>
                <a:lnTo>
                  <a:pt x="1" y="124"/>
                </a:lnTo>
                <a:lnTo>
                  <a:pt x="3" y="124"/>
                </a:lnTo>
                <a:lnTo>
                  <a:pt x="4" y="124"/>
                </a:lnTo>
                <a:lnTo>
                  <a:pt x="5" y="123"/>
                </a:lnTo>
                <a:lnTo>
                  <a:pt x="7" y="123"/>
                </a:lnTo>
                <a:lnTo>
                  <a:pt x="8" y="123"/>
                </a:lnTo>
                <a:lnTo>
                  <a:pt x="11" y="122"/>
                </a:lnTo>
                <a:lnTo>
                  <a:pt x="13" y="122"/>
                </a:lnTo>
                <a:lnTo>
                  <a:pt x="15" y="121"/>
                </a:lnTo>
                <a:lnTo>
                  <a:pt x="18" y="120"/>
                </a:lnTo>
                <a:lnTo>
                  <a:pt x="21" y="118"/>
                </a:lnTo>
                <a:lnTo>
                  <a:pt x="24" y="117"/>
                </a:lnTo>
                <a:lnTo>
                  <a:pt x="26" y="116"/>
                </a:lnTo>
                <a:lnTo>
                  <a:pt x="29" y="114"/>
                </a:lnTo>
                <a:lnTo>
                  <a:pt x="32" y="113"/>
                </a:lnTo>
                <a:lnTo>
                  <a:pt x="32" y="4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3" name="Freeform 129"/>
          <p:cNvSpPr>
            <a:spLocks/>
          </p:cNvSpPr>
          <p:nvPr/>
        </p:nvSpPr>
        <p:spPr bwMode="auto">
          <a:xfrm>
            <a:off x="1978075" y="3149600"/>
            <a:ext cx="42862" cy="165100"/>
          </a:xfrm>
          <a:custGeom>
            <a:avLst/>
            <a:gdLst>
              <a:gd name="T0" fmla="*/ 42862 w 27"/>
              <a:gd name="T1" fmla="*/ 3175 h 104"/>
              <a:gd name="T2" fmla="*/ 42862 w 27"/>
              <a:gd name="T3" fmla="*/ 3175 h 104"/>
              <a:gd name="T4" fmla="*/ 41275 w 27"/>
              <a:gd name="T5" fmla="*/ 3175 h 104"/>
              <a:gd name="T6" fmla="*/ 41275 w 27"/>
              <a:gd name="T7" fmla="*/ 3175 h 104"/>
              <a:gd name="T8" fmla="*/ 39687 w 27"/>
              <a:gd name="T9" fmla="*/ 1588 h 104"/>
              <a:gd name="T10" fmla="*/ 38100 w 27"/>
              <a:gd name="T11" fmla="*/ 1588 h 104"/>
              <a:gd name="T12" fmla="*/ 36512 w 27"/>
              <a:gd name="T13" fmla="*/ 0 h 104"/>
              <a:gd name="T14" fmla="*/ 31750 w 27"/>
              <a:gd name="T15" fmla="*/ 0 h 104"/>
              <a:gd name="T16" fmla="*/ 30162 w 27"/>
              <a:gd name="T17" fmla="*/ 0 h 104"/>
              <a:gd name="T18" fmla="*/ 26987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5875 w 27"/>
              <a:gd name="T25" fmla="*/ 0 h 104"/>
              <a:gd name="T26" fmla="*/ 14287 w 27"/>
              <a:gd name="T27" fmla="*/ 1588 h 104"/>
              <a:gd name="T28" fmla="*/ 7937 w 27"/>
              <a:gd name="T29" fmla="*/ 3175 h 104"/>
              <a:gd name="T30" fmla="*/ 4762 w 27"/>
              <a:gd name="T31" fmla="*/ 4763 h 104"/>
              <a:gd name="T32" fmla="*/ 0 w 27"/>
              <a:gd name="T33" fmla="*/ 6350 h 104"/>
              <a:gd name="T34" fmla="*/ 0 w 27"/>
              <a:gd name="T35" fmla="*/ 165100 h 104"/>
              <a:gd name="T36" fmla="*/ 0 w 27"/>
              <a:gd name="T37" fmla="*/ 165100 h 104"/>
              <a:gd name="T38" fmla="*/ 3175 w 27"/>
              <a:gd name="T39" fmla="*/ 165100 h 104"/>
              <a:gd name="T40" fmla="*/ 3175 w 27"/>
              <a:gd name="T41" fmla="*/ 165100 h 104"/>
              <a:gd name="T42" fmla="*/ 4762 w 27"/>
              <a:gd name="T43" fmla="*/ 165100 h 104"/>
              <a:gd name="T44" fmla="*/ 6350 w 27"/>
              <a:gd name="T45" fmla="*/ 165100 h 104"/>
              <a:gd name="T46" fmla="*/ 9525 w 27"/>
              <a:gd name="T47" fmla="*/ 165100 h 104"/>
              <a:gd name="T48" fmla="*/ 11112 w 27"/>
              <a:gd name="T49" fmla="*/ 161925 h 104"/>
              <a:gd name="T50" fmla="*/ 15875 w 27"/>
              <a:gd name="T51" fmla="*/ 161925 h 104"/>
              <a:gd name="T52" fmla="*/ 17462 w 27"/>
              <a:gd name="T53" fmla="*/ 160338 h 104"/>
              <a:gd name="T54" fmla="*/ 20637 w 27"/>
              <a:gd name="T55" fmla="*/ 160338 h 104"/>
              <a:gd name="T56" fmla="*/ 25400 w 27"/>
              <a:gd name="T57" fmla="*/ 158750 h 104"/>
              <a:gd name="T58" fmla="*/ 28575 w 27"/>
              <a:gd name="T59" fmla="*/ 157163 h 104"/>
              <a:gd name="T60" fmla="*/ 31750 w 27"/>
              <a:gd name="T61" fmla="*/ 155575 h 104"/>
              <a:gd name="T62" fmla="*/ 36512 w 27"/>
              <a:gd name="T63" fmla="*/ 153988 h 104"/>
              <a:gd name="T64" fmla="*/ 39687 w 27"/>
              <a:gd name="T65" fmla="*/ 150813 h 104"/>
              <a:gd name="T66" fmla="*/ 42862 w 27"/>
              <a:gd name="T67" fmla="*/ 147638 h 104"/>
              <a:gd name="T68" fmla="*/ 42862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5" y="2"/>
                </a:lnTo>
                <a:lnTo>
                  <a:pt x="3" y="3"/>
                </a:lnTo>
                <a:lnTo>
                  <a:pt x="0" y="4"/>
                </a:lnTo>
                <a:lnTo>
                  <a:pt x="0" y="104"/>
                </a:lnTo>
                <a:lnTo>
                  <a:pt x="2" y="104"/>
                </a:lnTo>
                <a:lnTo>
                  <a:pt x="3" y="104"/>
                </a:lnTo>
                <a:lnTo>
                  <a:pt x="4" y="104"/>
                </a:lnTo>
                <a:lnTo>
                  <a:pt x="6" y="104"/>
                </a:lnTo>
                <a:lnTo>
                  <a:pt x="7" y="102"/>
                </a:lnTo>
                <a:lnTo>
                  <a:pt x="10" y="102"/>
                </a:lnTo>
                <a:lnTo>
                  <a:pt x="11" y="101"/>
                </a:lnTo>
                <a:lnTo>
                  <a:pt x="13" y="101"/>
                </a:lnTo>
                <a:lnTo>
                  <a:pt x="16" y="100"/>
                </a:lnTo>
                <a:lnTo>
                  <a:pt x="18" y="99"/>
                </a:lnTo>
                <a:lnTo>
                  <a:pt x="20" y="98"/>
                </a:lnTo>
                <a:lnTo>
                  <a:pt x="23" y="97"/>
                </a:lnTo>
                <a:lnTo>
                  <a:pt x="25" y="95"/>
                </a:lnTo>
                <a:lnTo>
                  <a:pt x="27" y="93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4" name="Freeform 130"/>
          <p:cNvSpPr>
            <a:spLocks/>
          </p:cNvSpPr>
          <p:nvPr/>
        </p:nvSpPr>
        <p:spPr bwMode="auto">
          <a:xfrm>
            <a:off x="1981250" y="3151188"/>
            <a:ext cx="34925" cy="133350"/>
          </a:xfrm>
          <a:custGeom>
            <a:avLst/>
            <a:gdLst>
              <a:gd name="T0" fmla="*/ 34925 w 22"/>
              <a:gd name="T1" fmla="*/ 3175 h 84"/>
              <a:gd name="T2" fmla="*/ 34925 w 22"/>
              <a:gd name="T3" fmla="*/ 3175 h 84"/>
              <a:gd name="T4" fmla="*/ 33338 w 22"/>
              <a:gd name="T5" fmla="*/ 1588 h 84"/>
              <a:gd name="T6" fmla="*/ 33338 w 22"/>
              <a:gd name="T7" fmla="*/ 1588 h 84"/>
              <a:gd name="T8" fmla="*/ 30163 w 22"/>
              <a:gd name="T9" fmla="*/ 1588 h 84"/>
              <a:gd name="T10" fmla="*/ 28575 w 22"/>
              <a:gd name="T11" fmla="*/ 1588 h 84"/>
              <a:gd name="T12" fmla="*/ 26988 w 22"/>
              <a:gd name="T13" fmla="*/ 0 h 84"/>
              <a:gd name="T14" fmla="*/ 25400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7463 w 22"/>
              <a:gd name="T21" fmla="*/ 0 h 84"/>
              <a:gd name="T22" fmla="*/ 14288 w 22"/>
              <a:gd name="T23" fmla="*/ 0 h 84"/>
              <a:gd name="T24" fmla="*/ 12700 w 22"/>
              <a:gd name="T25" fmla="*/ 0 h 84"/>
              <a:gd name="T26" fmla="*/ 7938 w 22"/>
              <a:gd name="T27" fmla="*/ 1588 h 84"/>
              <a:gd name="T28" fmla="*/ 4762 w 22"/>
              <a:gd name="T29" fmla="*/ 1588 h 84"/>
              <a:gd name="T30" fmla="*/ 3175 w 22"/>
              <a:gd name="T31" fmla="*/ 3175 h 84"/>
              <a:gd name="T32" fmla="*/ 0 w 22"/>
              <a:gd name="T33" fmla="*/ 4762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3175 w 22"/>
              <a:gd name="T43" fmla="*/ 133350 h 84"/>
              <a:gd name="T44" fmla="*/ 4762 w 22"/>
              <a:gd name="T45" fmla="*/ 133350 h 84"/>
              <a:gd name="T46" fmla="*/ 6350 w 22"/>
              <a:gd name="T47" fmla="*/ 133350 h 84"/>
              <a:gd name="T48" fmla="*/ 7938 w 22"/>
              <a:gd name="T49" fmla="*/ 133350 h 84"/>
              <a:gd name="T50" fmla="*/ 11112 w 22"/>
              <a:gd name="T51" fmla="*/ 131763 h 84"/>
              <a:gd name="T52" fmla="*/ 14288 w 22"/>
              <a:gd name="T53" fmla="*/ 131763 h 84"/>
              <a:gd name="T54" fmla="*/ 15875 w 22"/>
              <a:gd name="T55" fmla="*/ 130175 h 84"/>
              <a:gd name="T56" fmla="*/ 19050 w 22"/>
              <a:gd name="T57" fmla="*/ 130175 h 84"/>
              <a:gd name="T58" fmla="*/ 22225 w 22"/>
              <a:gd name="T59" fmla="*/ 127000 h 84"/>
              <a:gd name="T60" fmla="*/ 25400 w 22"/>
              <a:gd name="T61" fmla="*/ 125413 h 84"/>
              <a:gd name="T62" fmla="*/ 28575 w 22"/>
              <a:gd name="T63" fmla="*/ 123825 h 84"/>
              <a:gd name="T64" fmla="*/ 30163 w 22"/>
              <a:gd name="T65" fmla="*/ 122238 h 84"/>
              <a:gd name="T66" fmla="*/ 34925 w 22"/>
              <a:gd name="T67" fmla="*/ 120650 h 84"/>
              <a:gd name="T68" fmla="*/ 34925 w 22"/>
              <a:gd name="T69" fmla="*/ 3175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2"/>
                </a:move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84"/>
                </a:lnTo>
                <a:lnTo>
                  <a:pt x="1" y="84"/>
                </a:lnTo>
                <a:lnTo>
                  <a:pt x="2" y="84"/>
                </a:lnTo>
                <a:lnTo>
                  <a:pt x="3" y="84"/>
                </a:lnTo>
                <a:lnTo>
                  <a:pt x="4" y="84"/>
                </a:lnTo>
                <a:lnTo>
                  <a:pt x="5" y="84"/>
                </a:lnTo>
                <a:lnTo>
                  <a:pt x="7" y="83"/>
                </a:lnTo>
                <a:lnTo>
                  <a:pt x="9" y="83"/>
                </a:lnTo>
                <a:lnTo>
                  <a:pt x="10" y="82"/>
                </a:lnTo>
                <a:lnTo>
                  <a:pt x="12" y="82"/>
                </a:lnTo>
                <a:lnTo>
                  <a:pt x="14" y="80"/>
                </a:lnTo>
                <a:lnTo>
                  <a:pt x="16" y="79"/>
                </a:lnTo>
                <a:lnTo>
                  <a:pt x="18" y="78"/>
                </a:lnTo>
                <a:lnTo>
                  <a:pt x="19" y="77"/>
                </a:lnTo>
                <a:lnTo>
                  <a:pt x="22" y="76"/>
                </a:lnTo>
                <a:lnTo>
                  <a:pt x="22" y="2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5" name="Freeform 131"/>
          <p:cNvSpPr>
            <a:spLocks/>
          </p:cNvSpPr>
          <p:nvPr/>
        </p:nvSpPr>
        <p:spPr bwMode="auto">
          <a:xfrm>
            <a:off x="1982837" y="3152775"/>
            <a:ext cx="26988" cy="103188"/>
          </a:xfrm>
          <a:custGeom>
            <a:avLst/>
            <a:gdLst>
              <a:gd name="T0" fmla="*/ 26988 w 17"/>
              <a:gd name="T1" fmla="*/ 1588 h 65"/>
              <a:gd name="T2" fmla="*/ 26988 w 17"/>
              <a:gd name="T3" fmla="*/ 1588 h 65"/>
              <a:gd name="T4" fmla="*/ 25400 w 17"/>
              <a:gd name="T5" fmla="*/ 1588 h 65"/>
              <a:gd name="T6" fmla="*/ 22225 w 17"/>
              <a:gd name="T7" fmla="*/ 0 h 65"/>
              <a:gd name="T8" fmla="*/ 17463 w 17"/>
              <a:gd name="T9" fmla="*/ 0 h 65"/>
              <a:gd name="T10" fmla="*/ 14288 w 17"/>
              <a:gd name="T11" fmla="*/ 0 h 65"/>
              <a:gd name="T12" fmla="*/ 9525 w 17"/>
              <a:gd name="T13" fmla="*/ 0 h 65"/>
              <a:gd name="T14" fmla="*/ 3175 w 17"/>
              <a:gd name="T15" fmla="*/ 1588 h 65"/>
              <a:gd name="T16" fmla="*/ 0 w 17"/>
              <a:gd name="T17" fmla="*/ 3175 h 65"/>
              <a:gd name="T18" fmla="*/ 0 w 17"/>
              <a:gd name="T19" fmla="*/ 103188 h 65"/>
              <a:gd name="T20" fmla="*/ 0 w 17"/>
              <a:gd name="T21" fmla="*/ 103188 h 65"/>
              <a:gd name="T22" fmla="*/ 1588 w 17"/>
              <a:gd name="T23" fmla="*/ 103188 h 65"/>
              <a:gd name="T24" fmla="*/ 4763 w 17"/>
              <a:gd name="T25" fmla="*/ 101600 h 65"/>
              <a:gd name="T26" fmla="*/ 9525 w 17"/>
              <a:gd name="T27" fmla="*/ 101600 h 65"/>
              <a:gd name="T28" fmla="*/ 12700 w 17"/>
              <a:gd name="T29" fmla="*/ 100013 h 65"/>
              <a:gd name="T30" fmla="*/ 17463 w 17"/>
              <a:gd name="T31" fmla="*/ 98425 h 65"/>
              <a:gd name="T32" fmla="*/ 22225 w 17"/>
              <a:gd name="T33" fmla="*/ 96838 h 65"/>
              <a:gd name="T34" fmla="*/ 26988 w 17"/>
              <a:gd name="T35" fmla="*/ 92075 h 65"/>
              <a:gd name="T36" fmla="*/ 26988 w 17"/>
              <a:gd name="T37" fmla="*/ 1588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5"/>
              <a:gd name="T59" fmla="*/ 17 w 17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5">
                <a:moveTo>
                  <a:pt x="17" y="1"/>
                </a:moveTo>
                <a:lnTo>
                  <a:pt x="17" y="1"/>
                </a:lnTo>
                <a:lnTo>
                  <a:pt x="16" y="1"/>
                </a:lnTo>
                <a:lnTo>
                  <a:pt x="14" y="0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2" y="1"/>
                </a:lnTo>
                <a:lnTo>
                  <a:pt x="0" y="2"/>
                </a:lnTo>
                <a:lnTo>
                  <a:pt x="0" y="65"/>
                </a:lnTo>
                <a:lnTo>
                  <a:pt x="1" y="65"/>
                </a:lnTo>
                <a:lnTo>
                  <a:pt x="3" y="64"/>
                </a:lnTo>
                <a:lnTo>
                  <a:pt x="6" y="64"/>
                </a:lnTo>
                <a:lnTo>
                  <a:pt x="8" y="63"/>
                </a:lnTo>
                <a:lnTo>
                  <a:pt x="11" y="62"/>
                </a:lnTo>
                <a:lnTo>
                  <a:pt x="14" y="61"/>
                </a:lnTo>
                <a:lnTo>
                  <a:pt x="17" y="58"/>
                </a:lnTo>
                <a:lnTo>
                  <a:pt x="17" y="1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6" name="Freeform 132"/>
          <p:cNvSpPr>
            <a:spLocks/>
          </p:cNvSpPr>
          <p:nvPr/>
        </p:nvSpPr>
        <p:spPr bwMode="auto">
          <a:xfrm>
            <a:off x="1982837" y="3154363"/>
            <a:ext cx="22225" cy="73025"/>
          </a:xfrm>
          <a:custGeom>
            <a:avLst/>
            <a:gdLst>
              <a:gd name="T0" fmla="*/ 22225 w 14"/>
              <a:gd name="T1" fmla="*/ 1588 h 46"/>
              <a:gd name="T2" fmla="*/ 22225 w 14"/>
              <a:gd name="T3" fmla="*/ 0 h 46"/>
              <a:gd name="T4" fmla="*/ 20638 w 14"/>
              <a:gd name="T5" fmla="*/ 0 h 46"/>
              <a:gd name="T6" fmla="*/ 17463 w 14"/>
              <a:gd name="T7" fmla="*/ 0 h 46"/>
              <a:gd name="T8" fmla="*/ 14288 w 14"/>
              <a:gd name="T9" fmla="*/ 0 h 46"/>
              <a:gd name="T10" fmla="*/ 12700 w 14"/>
              <a:gd name="T11" fmla="*/ 0 h 46"/>
              <a:gd name="T12" fmla="*/ 9525 w 14"/>
              <a:gd name="T13" fmla="*/ 0 h 46"/>
              <a:gd name="T14" fmla="*/ 3175 w 14"/>
              <a:gd name="T15" fmla="*/ 0 h 46"/>
              <a:gd name="T16" fmla="*/ 0 w 14"/>
              <a:gd name="T17" fmla="*/ 3175 h 46"/>
              <a:gd name="T18" fmla="*/ 0 w 14"/>
              <a:gd name="T19" fmla="*/ 73025 h 46"/>
              <a:gd name="T20" fmla="*/ 1588 w 14"/>
              <a:gd name="T21" fmla="*/ 73025 h 46"/>
              <a:gd name="T22" fmla="*/ 1588 w 14"/>
              <a:gd name="T23" fmla="*/ 73025 h 46"/>
              <a:gd name="T24" fmla="*/ 4763 w 14"/>
              <a:gd name="T25" fmla="*/ 73025 h 46"/>
              <a:gd name="T26" fmla="*/ 6350 w 14"/>
              <a:gd name="T27" fmla="*/ 69850 h 46"/>
              <a:gd name="T28" fmla="*/ 11113 w 14"/>
              <a:gd name="T29" fmla="*/ 69850 h 46"/>
              <a:gd name="T30" fmla="*/ 14288 w 14"/>
              <a:gd name="T31" fmla="*/ 68263 h 46"/>
              <a:gd name="T32" fmla="*/ 17463 w 14"/>
              <a:gd name="T33" fmla="*/ 66675 h 46"/>
              <a:gd name="T34" fmla="*/ 22225 w 14"/>
              <a:gd name="T35" fmla="*/ 65088 h 46"/>
              <a:gd name="T36" fmla="*/ 22225 w 14"/>
              <a:gd name="T37" fmla="*/ 1588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6"/>
              <a:gd name="T59" fmla="*/ 14 w 14"/>
              <a:gd name="T60" fmla="*/ 46 h 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6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46"/>
                </a:lnTo>
                <a:lnTo>
                  <a:pt x="1" y="46"/>
                </a:lnTo>
                <a:lnTo>
                  <a:pt x="3" y="46"/>
                </a:lnTo>
                <a:lnTo>
                  <a:pt x="4" y="44"/>
                </a:lnTo>
                <a:lnTo>
                  <a:pt x="7" y="44"/>
                </a:lnTo>
                <a:lnTo>
                  <a:pt x="9" y="43"/>
                </a:lnTo>
                <a:lnTo>
                  <a:pt x="11" y="42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7" name="Freeform 133"/>
          <p:cNvSpPr>
            <a:spLocks/>
          </p:cNvSpPr>
          <p:nvPr/>
        </p:nvSpPr>
        <p:spPr bwMode="auto">
          <a:xfrm>
            <a:off x="1984425" y="3154363"/>
            <a:ext cx="14287" cy="42862"/>
          </a:xfrm>
          <a:custGeom>
            <a:avLst/>
            <a:gdLst>
              <a:gd name="T0" fmla="*/ 14287 w 9"/>
              <a:gd name="T1" fmla="*/ 1587 h 27"/>
              <a:gd name="T2" fmla="*/ 14287 w 9"/>
              <a:gd name="T3" fmla="*/ 1587 h 27"/>
              <a:gd name="T4" fmla="*/ 12700 w 9"/>
              <a:gd name="T5" fmla="*/ 1587 h 27"/>
              <a:gd name="T6" fmla="*/ 11112 w 9"/>
              <a:gd name="T7" fmla="*/ 1587 h 27"/>
              <a:gd name="T8" fmla="*/ 9525 w 9"/>
              <a:gd name="T9" fmla="*/ 0 h 27"/>
              <a:gd name="T10" fmla="*/ 7937 w 9"/>
              <a:gd name="T11" fmla="*/ 0 h 27"/>
              <a:gd name="T12" fmla="*/ 4762 w 9"/>
              <a:gd name="T13" fmla="*/ 1587 h 27"/>
              <a:gd name="T14" fmla="*/ 1587 w 9"/>
              <a:gd name="T15" fmla="*/ 1587 h 27"/>
              <a:gd name="T16" fmla="*/ 0 w 9"/>
              <a:gd name="T17" fmla="*/ 3175 h 27"/>
              <a:gd name="T18" fmla="*/ 0 w 9"/>
              <a:gd name="T19" fmla="*/ 42862 h 27"/>
              <a:gd name="T20" fmla="*/ 0 w 9"/>
              <a:gd name="T21" fmla="*/ 42862 h 27"/>
              <a:gd name="T22" fmla="*/ 1587 w 9"/>
              <a:gd name="T23" fmla="*/ 42862 h 27"/>
              <a:gd name="T24" fmla="*/ 3175 w 9"/>
              <a:gd name="T25" fmla="*/ 42862 h 27"/>
              <a:gd name="T26" fmla="*/ 4762 w 9"/>
              <a:gd name="T27" fmla="*/ 42862 h 27"/>
              <a:gd name="T28" fmla="*/ 7937 w 9"/>
              <a:gd name="T29" fmla="*/ 42862 h 27"/>
              <a:gd name="T30" fmla="*/ 9525 w 9"/>
              <a:gd name="T31" fmla="*/ 41275 h 27"/>
              <a:gd name="T32" fmla="*/ 12700 w 9"/>
              <a:gd name="T33" fmla="*/ 39687 h 27"/>
              <a:gd name="T34" fmla="*/ 14287 w 9"/>
              <a:gd name="T35" fmla="*/ 36512 h 27"/>
              <a:gd name="T36" fmla="*/ 14287 w 9"/>
              <a:gd name="T37" fmla="*/ 1587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5" y="27"/>
                </a:lnTo>
                <a:lnTo>
                  <a:pt x="6" y="26"/>
                </a:lnTo>
                <a:lnTo>
                  <a:pt x="8" y="25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8" name="Freeform 134"/>
          <p:cNvSpPr>
            <a:spLocks/>
          </p:cNvSpPr>
          <p:nvPr/>
        </p:nvSpPr>
        <p:spPr bwMode="auto">
          <a:xfrm>
            <a:off x="2160637" y="3276600"/>
            <a:ext cx="22225" cy="22225"/>
          </a:xfrm>
          <a:custGeom>
            <a:avLst/>
            <a:gdLst>
              <a:gd name="T0" fmla="*/ 11113 w 14"/>
              <a:gd name="T1" fmla="*/ 22225 h 14"/>
              <a:gd name="T2" fmla="*/ 12700 w 14"/>
              <a:gd name="T3" fmla="*/ 22225 h 14"/>
              <a:gd name="T4" fmla="*/ 14288 w 14"/>
              <a:gd name="T5" fmla="*/ 20638 h 14"/>
              <a:gd name="T6" fmla="*/ 15875 w 14"/>
              <a:gd name="T7" fmla="*/ 20638 h 14"/>
              <a:gd name="T8" fmla="*/ 17463 w 14"/>
              <a:gd name="T9" fmla="*/ 19050 h 14"/>
              <a:gd name="T10" fmla="*/ 20638 w 14"/>
              <a:gd name="T11" fmla="*/ 17463 h 14"/>
              <a:gd name="T12" fmla="*/ 20638 w 14"/>
              <a:gd name="T13" fmla="*/ 15875 h 14"/>
              <a:gd name="T14" fmla="*/ 22225 w 14"/>
              <a:gd name="T15" fmla="*/ 12700 h 14"/>
              <a:gd name="T16" fmla="*/ 22225 w 14"/>
              <a:gd name="T17" fmla="*/ 11113 h 14"/>
              <a:gd name="T18" fmla="*/ 22225 w 14"/>
              <a:gd name="T19" fmla="*/ 9525 h 14"/>
              <a:gd name="T20" fmla="*/ 20638 w 14"/>
              <a:gd name="T21" fmla="*/ 7938 h 14"/>
              <a:gd name="T22" fmla="*/ 20638 w 14"/>
              <a:gd name="T23" fmla="*/ 6350 h 14"/>
              <a:gd name="T24" fmla="*/ 17463 w 14"/>
              <a:gd name="T25" fmla="*/ 4763 h 14"/>
              <a:gd name="T26" fmla="*/ 15875 w 14"/>
              <a:gd name="T27" fmla="*/ 1588 h 14"/>
              <a:gd name="T28" fmla="*/ 14288 w 14"/>
              <a:gd name="T29" fmla="*/ 0 h 14"/>
              <a:gd name="T30" fmla="*/ 12700 w 14"/>
              <a:gd name="T31" fmla="*/ 0 h 14"/>
              <a:gd name="T32" fmla="*/ 11113 w 14"/>
              <a:gd name="T33" fmla="*/ 0 h 14"/>
              <a:gd name="T34" fmla="*/ 9525 w 14"/>
              <a:gd name="T35" fmla="*/ 0 h 14"/>
              <a:gd name="T36" fmla="*/ 6350 w 14"/>
              <a:gd name="T37" fmla="*/ 0 h 14"/>
              <a:gd name="T38" fmla="*/ 4763 w 14"/>
              <a:gd name="T39" fmla="*/ 1588 h 14"/>
              <a:gd name="T40" fmla="*/ 3175 w 14"/>
              <a:gd name="T41" fmla="*/ 4763 h 14"/>
              <a:gd name="T42" fmla="*/ 1588 w 14"/>
              <a:gd name="T43" fmla="*/ 6350 h 14"/>
              <a:gd name="T44" fmla="*/ 1588 w 14"/>
              <a:gd name="T45" fmla="*/ 7938 h 14"/>
              <a:gd name="T46" fmla="*/ 0 w 14"/>
              <a:gd name="T47" fmla="*/ 9525 h 14"/>
              <a:gd name="T48" fmla="*/ 0 w 14"/>
              <a:gd name="T49" fmla="*/ 11113 h 14"/>
              <a:gd name="T50" fmla="*/ 0 w 14"/>
              <a:gd name="T51" fmla="*/ 12700 h 14"/>
              <a:gd name="T52" fmla="*/ 1588 w 14"/>
              <a:gd name="T53" fmla="*/ 15875 h 14"/>
              <a:gd name="T54" fmla="*/ 1588 w 14"/>
              <a:gd name="T55" fmla="*/ 17463 h 14"/>
              <a:gd name="T56" fmla="*/ 3175 w 14"/>
              <a:gd name="T57" fmla="*/ 19050 h 14"/>
              <a:gd name="T58" fmla="*/ 4763 w 14"/>
              <a:gd name="T59" fmla="*/ 20638 h 14"/>
              <a:gd name="T60" fmla="*/ 6350 w 14"/>
              <a:gd name="T61" fmla="*/ 20638 h 14"/>
              <a:gd name="T62" fmla="*/ 9525 w 14"/>
              <a:gd name="T63" fmla="*/ 22225 h 14"/>
              <a:gd name="T64" fmla="*/ 11113 w 14"/>
              <a:gd name="T65" fmla="*/ 22225 h 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4"/>
              <a:gd name="T101" fmla="*/ 14 w 14"/>
              <a:gd name="T102" fmla="*/ 14 h 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4">
                <a:moveTo>
                  <a:pt x="7" y="14"/>
                </a:moveTo>
                <a:lnTo>
                  <a:pt x="8" y="14"/>
                </a:lnTo>
                <a:lnTo>
                  <a:pt x="9" y="13"/>
                </a:lnTo>
                <a:lnTo>
                  <a:pt x="10" y="13"/>
                </a:lnTo>
                <a:lnTo>
                  <a:pt x="11" y="12"/>
                </a:lnTo>
                <a:lnTo>
                  <a:pt x="13" y="11"/>
                </a:lnTo>
                <a:lnTo>
                  <a:pt x="13" y="10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3" y="5"/>
                </a:lnTo>
                <a:lnTo>
                  <a:pt x="13" y="4"/>
                </a:lnTo>
                <a:lnTo>
                  <a:pt x="11" y="3"/>
                </a:lnTo>
                <a:lnTo>
                  <a:pt x="10" y="1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1" y="10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3"/>
                </a:lnTo>
                <a:lnTo>
                  <a:pt x="6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39" name="Freeform 135"/>
          <p:cNvSpPr>
            <a:spLocks/>
          </p:cNvSpPr>
          <p:nvPr/>
        </p:nvSpPr>
        <p:spPr bwMode="auto">
          <a:xfrm>
            <a:off x="2095550" y="3276600"/>
            <a:ext cx="11112" cy="11113"/>
          </a:xfrm>
          <a:custGeom>
            <a:avLst/>
            <a:gdLst>
              <a:gd name="T0" fmla="*/ 4762 w 7"/>
              <a:gd name="T1" fmla="*/ 11113 h 7"/>
              <a:gd name="T2" fmla="*/ 7937 w 7"/>
              <a:gd name="T3" fmla="*/ 11113 h 7"/>
              <a:gd name="T4" fmla="*/ 9525 w 7"/>
              <a:gd name="T5" fmla="*/ 9525 h 7"/>
              <a:gd name="T6" fmla="*/ 9525 w 7"/>
              <a:gd name="T7" fmla="*/ 7938 h 7"/>
              <a:gd name="T8" fmla="*/ 11112 w 7"/>
              <a:gd name="T9" fmla="*/ 6350 h 7"/>
              <a:gd name="T10" fmla="*/ 9525 w 7"/>
              <a:gd name="T11" fmla="*/ 4763 h 7"/>
              <a:gd name="T12" fmla="*/ 9525 w 7"/>
              <a:gd name="T13" fmla="*/ 1588 h 7"/>
              <a:gd name="T14" fmla="*/ 7937 w 7"/>
              <a:gd name="T15" fmla="*/ 0 h 7"/>
              <a:gd name="T16" fmla="*/ 4762 w 7"/>
              <a:gd name="T17" fmla="*/ 0 h 7"/>
              <a:gd name="T18" fmla="*/ 3175 w 7"/>
              <a:gd name="T19" fmla="*/ 0 h 7"/>
              <a:gd name="T20" fmla="*/ 1587 w 7"/>
              <a:gd name="T21" fmla="*/ 1588 h 7"/>
              <a:gd name="T22" fmla="*/ 0 w 7"/>
              <a:gd name="T23" fmla="*/ 4763 h 7"/>
              <a:gd name="T24" fmla="*/ 0 w 7"/>
              <a:gd name="T25" fmla="*/ 6350 h 7"/>
              <a:gd name="T26" fmla="*/ 0 w 7"/>
              <a:gd name="T27" fmla="*/ 7938 h 7"/>
              <a:gd name="T28" fmla="*/ 1587 w 7"/>
              <a:gd name="T29" fmla="*/ 9525 h 7"/>
              <a:gd name="T30" fmla="*/ 3175 w 7"/>
              <a:gd name="T31" fmla="*/ 11113 h 7"/>
              <a:gd name="T32" fmla="*/ 4762 w 7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5" y="7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0" name="Freeform 136"/>
          <p:cNvSpPr>
            <a:spLocks/>
          </p:cNvSpPr>
          <p:nvPr/>
        </p:nvSpPr>
        <p:spPr bwMode="auto">
          <a:xfrm>
            <a:off x="2114600" y="3276600"/>
            <a:ext cx="7937" cy="11113"/>
          </a:xfrm>
          <a:custGeom>
            <a:avLst/>
            <a:gdLst>
              <a:gd name="T0" fmla="*/ 4762 w 5"/>
              <a:gd name="T1" fmla="*/ 11113 h 7"/>
              <a:gd name="T2" fmla="*/ 6350 w 5"/>
              <a:gd name="T3" fmla="*/ 11113 h 7"/>
              <a:gd name="T4" fmla="*/ 7937 w 5"/>
              <a:gd name="T5" fmla="*/ 11113 h 7"/>
              <a:gd name="T6" fmla="*/ 7937 w 5"/>
              <a:gd name="T7" fmla="*/ 9525 h 7"/>
              <a:gd name="T8" fmla="*/ 7937 w 5"/>
              <a:gd name="T9" fmla="*/ 6350 h 7"/>
              <a:gd name="T10" fmla="*/ 7937 w 5"/>
              <a:gd name="T11" fmla="*/ 4763 h 7"/>
              <a:gd name="T12" fmla="*/ 7937 w 5"/>
              <a:gd name="T13" fmla="*/ 1588 h 7"/>
              <a:gd name="T14" fmla="*/ 6350 w 5"/>
              <a:gd name="T15" fmla="*/ 1588 h 7"/>
              <a:gd name="T16" fmla="*/ 4762 w 5"/>
              <a:gd name="T17" fmla="*/ 0 h 7"/>
              <a:gd name="T18" fmla="*/ 3175 w 5"/>
              <a:gd name="T19" fmla="*/ 1588 h 7"/>
              <a:gd name="T20" fmla="*/ 1587 w 5"/>
              <a:gd name="T21" fmla="*/ 1588 h 7"/>
              <a:gd name="T22" fmla="*/ 0 w 5"/>
              <a:gd name="T23" fmla="*/ 4763 h 7"/>
              <a:gd name="T24" fmla="*/ 0 w 5"/>
              <a:gd name="T25" fmla="*/ 6350 h 7"/>
              <a:gd name="T26" fmla="*/ 0 w 5"/>
              <a:gd name="T27" fmla="*/ 9525 h 7"/>
              <a:gd name="T28" fmla="*/ 1587 w 5"/>
              <a:gd name="T29" fmla="*/ 11113 h 7"/>
              <a:gd name="T30" fmla="*/ 3175 w 5"/>
              <a:gd name="T31" fmla="*/ 11113 h 7"/>
              <a:gd name="T32" fmla="*/ 4762 w 5"/>
              <a:gd name="T33" fmla="*/ 11113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"/>
              <a:gd name="T52" fmla="*/ 0 h 7"/>
              <a:gd name="T53" fmla="*/ 5 w 5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" h="7">
                <a:moveTo>
                  <a:pt x="3" y="7"/>
                </a:moveTo>
                <a:lnTo>
                  <a:pt x="4" y="7"/>
                </a:lnTo>
                <a:lnTo>
                  <a:pt x="5" y="7"/>
                </a:lnTo>
                <a:lnTo>
                  <a:pt x="5" y="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1" name="Freeform 137"/>
          <p:cNvSpPr>
            <a:spLocks/>
          </p:cNvSpPr>
          <p:nvPr/>
        </p:nvSpPr>
        <p:spPr bwMode="auto">
          <a:xfrm>
            <a:off x="2041575" y="3130550"/>
            <a:ext cx="30162" cy="146050"/>
          </a:xfrm>
          <a:custGeom>
            <a:avLst/>
            <a:gdLst>
              <a:gd name="T0" fmla="*/ 9525 w 19"/>
              <a:gd name="T1" fmla="*/ 1588 h 92"/>
              <a:gd name="T2" fmla="*/ 9525 w 19"/>
              <a:gd name="T3" fmla="*/ 4762 h 92"/>
              <a:gd name="T4" fmla="*/ 6350 w 19"/>
              <a:gd name="T5" fmla="*/ 12700 h 92"/>
              <a:gd name="T6" fmla="*/ 3175 w 19"/>
              <a:gd name="T7" fmla="*/ 25400 h 92"/>
              <a:gd name="T8" fmla="*/ 1587 w 19"/>
              <a:gd name="T9" fmla="*/ 44450 h 92"/>
              <a:gd name="T10" fmla="*/ 0 w 19"/>
              <a:gd name="T11" fmla="*/ 65088 h 92"/>
              <a:gd name="T12" fmla="*/ 0 w 19"/>
              <a:gd name="T13" fmla="*/ 90487 h 92"/>
              <a:gd name="T14" fmla="*/ 1587 w 19"/>
              <a:gd name="T15" fmla="*/ 115888 h 92"/>
              <a:gd name="T16" fmla="*/ 7937 w 19"/>
              <a:gd name="T17" fmla="*/ 146050 h 92"/>
              <a:gd name="T18" fmla="*/ 30162 w 19"/>
              <a:gd name="T19" fmla="*/ 146050 h 92"/>
              <a:gd name="T20" fmla="*/ 28575 w 19"/>
              <a:gd name="T21" fmla="*/ 141288 h 92"/>
              <a:gd name="T22" fmla="*/ 25400 w 19"/>
              <a:gd name="T23" fmla="*/ 130175 h 92"/>
              <a:gd name="T24" fmla="*/ 23812 w 19"/>
              <a:gd name="T25" fmla="*/ 111125 h 92"/>
              <a:gd name="T26" fmla="*/ 22225 w 19"/>
              <a:gd name="T27" fmla="*/ 90487 h 92"/>
              <a:gd name="T28" fmla="*/ 20637 w 19"/>
              <a:gd name="T29" fmla="*/ 66675 h 92"/>
              <a:gd name="T30" fmla="*/ 20637 w 19"/>
              <a:gd name="T31" fmla="*/ 42862 h 92"/>
              <a:gd name="T32" fmla="*/ 23812 w 19"/>
              <a:gd name="T33" fmla="*/ 20637 h 92"/>
              <a:gd name="T34" fmla="*/ 30162 w 19"/>
              <a:gd name="T35" fmla="*/ 1588 h 92"/>
              <a:gd name="T36" fmla="*/ 30162 w 19"/>
              <a:gd name="T37" fmla="*/ 1588 h 92"/>
              <a:gd name="T38" fmla="*/ 30162 w 19"/>
              <a:gd name="T39" fmla="*/ 0 h 92"/>
              <a:gd name="T40" fmla="*/ 30162 w 19"/>
              <a:gd name="T41" fmla="*/ 0 h 92"/>
              <a:gd name="T42" fmla="*/ 28575 w 19"/>
              <a:gd name="T43" fmla="*/ 0 h 92"/>
              <a:gd name="T44" fmla="*/ 25400 w 19"/>
              <a:gd name="T45" fmla="*/ 0 h 92"/>
              <a:gd name="T46" fmla="*/ 22225 w 19"/>
              <a:gd name="T47" fmla="*/ 0 h 92"/>
              <a:gd name="T48" fmla="*/ 17462 w 19"/>
              <a:gd name="T49" fmla="*/ 0 h 92"/>
              <a:gd name="T50" fmla="*/ 9525 w 19"/>
              <a:gd name="T51" fmla="*/ 1588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"/>
              <a:gd name="T79" fmla="*/ 0 h 92"/>
              <a:gd name="T80" fmla="*/ 19 w 19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" h="92">
                <a:moveTo>
                  <a:pt x="6" y="1"/>
                </a:moveTo>
                <a:lnTo>
                  <a:pt x="6" y="3"/>
                </a:lnTo>
                <a:lnTo>
                  <a:pt x="4" y="8"/>
                </a:lnTo>
                <a:lnTo>
                  <a:pt x="2" y="16"/>
                </a:lnTo>
                <a:lnTo>
                  <a:pt x="1" y="28"/>
                </a:lnTo>
                <a:lnTo>
                  <a:pt x="0" y="41"/>
                </a:lnTo>
                <a:lnTo>
                  <a:pt x="0" y="57"/>
                </a:lnTo>
                <a:lnTo>
                  <a:pt x="1" y="73"/>
                </a:lnTo>
                <a:lnTo>
                  <a:pt x="5" y="92"/>
                </a:lnTo>
                <a:lnTo>
                  <a:pt x="19" y="92"/>
                </a:lnTo>
                <a:lnTo>
                  <a:pt x="18" y="89"/>
                </a:lnTo>
                <a:lnTo>
                  <a:pt x="16" y="82"/>
                </a:lnTo>
                <a:lnTo>
                  <a:pt x="15" y="70"/>
                </a:lnTo>
                <a:lnTo>
                  <a:pt x="14" y="57"/>
                </a:lnTo>
                <a:lnTo>
                  <a:pt x="13" y="42"/>
                </a:lnTo>
                <a:lnTo>
                  <a:pt x="13" y="27"/>
                </a:lnTo>
                <a:lnTo>
                  <a:pt x="15" y="13"/>
                </a:lnTo>
                <a:lnTo>
                  <a:pt x="19" y="1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1" y="0"/>
                </a:lnTo>
                <a:lnTo>
                  <a:pt x="6" y="1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2" name="Freeform 138"/>
          <p:cNvSpPr>
            <a:spLocks/>
          </p:cNvSpPr>
          <p:nvPr/>
        </p:nvSpPr>
        <p:spPr bwMode="auto">
          <a:xfrm>
            <a:off x="2197150" y="3111500"/>
            <a:ext cx="42862" cy="165100"/>
          </a:xfrm>
          <a:custGeom>
            <a:avLst/>
            <a:gdLst>
              <a:gd name="T0" fmla="*/ 42862 w 27"/>
              <a:gd name="T1" fmla="*/ 0 h 104"/>
              <a:gd name="T2" fmla="*/ 41275 w 27"/>
              <a:gd name="T3" fmla="*/ 1588 h 104"/>
              <a:gd name="T4" fmla="*/ 39687 w 27"/>
              <a:gd name="T5" fmla="*/ 6350 h 104"/>
              <a:gd name="T6" fmla="*/ 34925 w 27"/>
              <a:gd name="T7" fmla="*/ 15875 h 104"/>
              <a:gd name="T8" fmla="*/ 31750 w 27"/>
              <a:gd name="T9" fmla="*/ 30163 h 104"/>
              <a:gd name="T10" fmla="*/ 28575 w 27"/>
              <a:gd name="T11" fmla="*/ 50800 h 104"/>
              <a:gd name="T12" fmla="*/ 25400 w 27"/>
              <a:gd name="T13" fmla="*/ 77788 h 104"/>
              <a:gd name="T14" fmla="*/ 28575 w 27"/>
              <a:gd name="T15" fmla="*/ 117475 h 104"/>
              <a:gd name="T16" fmla="*/ 31750 w 27"/>
              <a:gd name="T17" fmla="*/ 165100 h 104"/>
              <a:gd name="T18" fmla="*/ 7937 w 27"/>
              <a:gd name="T19" fmla="*/ 165100 h 104"/>
              <a:gd name="T20" fmla="*/ 7937 w 27"/>
              <a:gd name="T21" fmla="*/ 160338 h 104"/>
              <a:gd name="T22" fmla="*/ 6350 w 27"/>
              <a:gd name="T23" fmla="*/ 146050 h 104"/>
              <a:gd name="T24" fmla="*/ 3175 w 27"/>
              <a:gd name="T25" fmla="*/ 127000 h 104"/>
              <a:gd name="T26" fmla="*/ 1587 w 27"/>
              <a:gd name="T27" fmla="*/ 101600 h 104"/>
              <a:gd name="T28" fmla="*/ 0 w 27"/>
              <a:gd name="T29" fmla="*/ 74613 h 104"/>
              <a:gd name="T30" fmla="*/ 1587 w 27"/>
              <a:gd name="T31" fmla="*/ 49212 h 104"/>
              <a:gd name="T32" fmla="*/ 6350 w 27"/>
              <a:gd name="T33" fmla="*/ 22225 h 104"/>
              <a:gd name="T34" fmla="*/ 14287 w 27"/>
              <a:gd name="T35" fmla="*/ 0 h 104"/>
              <a:gd name="T36" fmla="*/ 42862 w 27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4"/>
              <a:gd name="T59" fmla="*/ 27 w 27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4">
                <a:moveTo>
                  <a:pt x="27" y="0"/>
                </a:moveTo>
                <a:lnTo>
                  <a:pt x="26" y="1"/>
                </a:lnTo>
                <a:lnTo>
                  <a:pt x="25" y="4"/>
                </a:lnTo>
                <a:lnTo>
                  <a:pt x="22" y="10"/>
                </a:lnTo>
                <a:lnTo>
                  <a:pt x="20" y="19"/>
                </a:lnTo>
                <a:lnTo>
                  <a:pt x="18" y="32"/>
                </a:lnTo>
                <a:lnTo>
                  <a:pt x="16" y="49"/>
                </a:lnTo>
                <a:lnTo>
                  <a:pt x="18" y="74"/>
                </a:lnTo>
                <a:lnTo>
                  <a:pt x="20" y="104"/>
                </a:lnTo>
                <a:lnTo>
                  <a:pt x="5" y="104"/>
                </a:lnTo>
                <a:lnTo>
                  <a:pt x="5" y="101"/>
                </a:lnTo>
                <a:lnTo>
                  <a:pt x="4" y="92"/>
                </a:lnTo>
                <a:lnTo>
                  <a:pt x="2" y="80"/>
                </a:lnTo>
                <a:lnTo>
                  <a:pt x="1" y="64"/>
                </a:lnTo>
                <a:lnTo>
                  <a:pt x="0" y="47"/>
                </a:lnTo>
                <a:lnTo>
                  <a:pt x="1" y="31"/>
                </a:lnTo>
                <a:lnTo>
                  <a:pt x="4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3" name="Freeform 139"/>
          <p:cNvSpPr>
            <a:spLocks/>
          </p:cNvSpPr>
          <p:nvPr/>
        </p:nvSpPr>
        <p:spPr bwMode="auto">
          <a:xfrm>
            <a:off x="2041575" y="3138488"/>
            <a:ext cx="28575" cy="128587"/>
          </a:xfrm>
          <a:custGeom>
            <a:avLst/>
            <a:gdLst>
              <a:gd name="T0" fmla="*/ 9525 w 18"/>
              <a:gd name="T1" fmla="*/ 3175 h 81"/>
              <a:gd name="T2" fmla="*/ 9525 w 18"/>
              <a:gd name="T3" fmla="*/ 4762 h 81"/>
              <a:gd name="T4" fmla="*/ 7937 w 18"/>
              <a:gd name="T5" fmla="*/ 12700 h 81"/>
              <a:gd name="T6" fmla="*/ 3175 w 18"/>
              <a:gd name="T7" fmla="*/ 23812 h 81"/>
              <a:gd name="T8" fmla="*/ 1588 w 18"/>
              <a:gd name="T9" fmla="*/ 39687 h 81"/>
              <a:gd name="T10" fmla="*/ 0 w 18"/>
              <a:gd name="T11" fmla="*/ 58737 h 81"/>
              <a:gd name="T12" fmla="*/ 1588 w 18"/>
              <a:gd name="T13" fmla="*/ 79375 h 81"/>
              <a:gd name="T14" fmla="*/ 3175 w 18"/>
              <a:gd name="T15" fmla="*/ 103187 h 81"/>
              <a:gd name="T16" fmla="*/ 7937 w 18"/>
              <a:gd name="T17" fmla="*/ 128587 h 81"/>
              <a:gd name="T18" fmla="*/ 25400 w 18"/>
              <a:gd name="T19" fmla="*/ 127000 h 81"/>
              <a:gd name="T20" fmla="*/ 25400 w 18"/>
              <a:gd name="T21" fmla="*/ 123825 h 81"/>
              <a:gd name="T22" fmla="*/ 23812 w 18"/>
              <a:gd name="T23" fmla="*/ 114300 h 81"/>
              <a:gd name="T24" fmla="*/ 22225 w 18"/>
              <a:gd name="T25" fmla="*/ 96837 h 81"/>
              <a:gd name="T26" fmla="*/ 20637 w 18"/>
              <a:gd name="T27" fmla="*/ 79375 h 81"/>
              <a:gd name="T28" fmla="*/ 19050 w 18"/>
              <a:gd name="T29" fmla="*/ 58737 h 81"/>
              <a:gd name="T30" fmla="*/ 19050 w 18"/>
              <a:gd name="T31" fmla="*/ 38100 h 81"/>
              <a:gd name="T32" fmla="*/ 22225 w 18"/>
              <a:gd name="T33" fmla="*/ 17462 h 81"/>
              <a:gd name="T34" fmla="*/ 28575 w 18"/>
              <a:gd name="T35" fmla="*/ 1587 h 81"/>
              <a:gd name="T36" fmla="*/ 28575 w 18"/>
              <a:gd name="T37" fmla="*/ 1587 h 81"/>
              <a:gd name="T38" fmla="*/ 28575 w 18"/>
              <a:gd name="T39" fmla="*/ 1587 h 81"/>
              <a:gd name="T40" fmla="*/ 28575 w 18"/>
              <a:gd name="T41" fmla="*/ 1587 h 81"/>
              <a:gd name="T42" fmla="*/ 25400 w 18"/>
              <a:gd name="T43" fmla="*/ 0 h 81"/>
              <a:gd name="T44" fmla="*/ 23812 w 18"/>
              <a:gd name="T45" fmla="*/ 0 h 81"/>
              <a:gd name="T46" fmla="*/ 20637 w 18"/>
              <a:gd name="T47" fmla="*/ 1587 h 81"/>
              <a:gd name="T48" fmla="*/ 14288 w 18"/>
              <a:gd name="T49" fmla="*/ 1587 h 81"/>
              <a:gd name="T50" fmla="*/ 9525 w 18"/>
              <a:gd name="T51" fmla="*/ 3175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81"/>
              <a:gd name="T80" fmla="*/ 18 w 18"/>
              <a:gd name="T81" fmla="*/ 81 h 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81">
                <a:moveTo>
                  <a:pt x="6" y="2"/>
                </a:moveTo>
                <a:lnTo>
                  <a:pt x="6" y="3"/>
                </a:lnTo>
                <a:lnTo>
                  <a:pt x="5" y="8"/>
                </a:lnTo>
                <a:lnTo>
                  <a:pt x="2" y="15"/>
                </a:lnTo>
                <a:lnTo>
                  <a:pt x="1" y="25"/>
                </a:lnTo>
                <a:lnTo>
                  <a:pt x="0" y="37"/>
                </a:lnTo>
                <a:lnTo>
                  <a:pt x="1" y="50"/>
                </a:lnTo>
                <a:lnTo>
                  <a:pt x="2" y="65"/>
                </a:lnTo>
                <a:lnTo>
                  <a:pt x="5" y="81"/>
                </a:lnTo>
                <a:lnTo>
                  <a:pt x="16" y="80"/>
                </a:lnTo>
                <a:lnTo>
                  <a:pt x="16" y="78"/>
                </a:lnTo>
                <a:lnTo>
                  <a:pt x="15" y="72"/>
                </a:lnTo>
                <a:lnTo>
                  <a:pt x="14" y="61"/>
                </a:lnTo>
                <a:lnTo>
                  <a:pt x="13" y="50"/>
                </a:lnTo>
                <a:lnTo>
                  <a:pt x="12" y="37"/>
                </a:lnTo>
                <a:lnTo>
                  <a:pt x="12" y="24"/>
                </a:lnTo>
                <a:lnTo>
                  <a:pt x="14" y="11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4" name="Freeform 140"/>
          <p:cNvSpPr>
            <a:spLocks/>
          </p:cNvSpPr>
          <p:nvPr/>
        </p:nvSpPr>
        <p:spPr bwMode="auto">
          <a:xfrm>
            <a:off x="2043162" y="3146425"/>
            <a:ext cx="22225" cy="109538"/>
          </a:xfrm>
          <a:custGeom>
            <a:avLst/>
            <a:gdLst>
              <a:gd name="T0" fmla="*/ 7938 w 14"/>
              <a:gd name="T1" fmla="*/ 3175 h 69"/>
              <a:gd name="T2" fmla="*/ 7938 w 14"/>
              <a:gd name="T3" fmla="*/ 4763 h 69"/>
              <a:gd name="T4" fmla="*/ 6350 w 14"/>
              <a:gd name="T5" fmla="*/ 11113 h 69"/>
              <a:gd name="T6" fmla="*/ 4763 w 14"/>
              <a:gd name="T7" fmla="*/ 20638 h 69"/>
              <a:gd name="T8" fmla="*/ 1588 w 14"/>
              <a:gd name="T9" fmla="*/ 33338 h 69"/>
              <a:gd name="T10" fmla="*/ 0 w 14"/>
              <a:gd name="T11" fmla="*/ 50800 h 69"/>
              <a:gd name="T12" fmla="*/ 0 w 14"/>
              <a:gd name="T13" fmla="*/ 69850 h 69"/>
              <a:gd name="T14" fmla="*/ 1588 w 14"/>
              <a:gd name="T15" fmla="*/ 88900 h 69"/>
              <a:gd name="T16" fmla="*/ 6350 w 14"/>
              <a:gd name="T17" fmla="*/ 109538 h 69"/>
              <a:gd name="T18" fmla="*/ 22225 w 14"/>
              <a:gd name="T19" fmla="*/ 109538 h 69"/>
              <a:gd name="T20" fmla="*/ 20638 w 14"/>
              <a:gd name="T21" fmla="*/ 106363 h 69"/>
              <a:gd name="T22" fmla="*/ 20638 w 14"/>
              <a:gd name="T23" fmla="*/ 96838 h 69"/>
              <a:gd name="T24" fmla="*/ 19050 w 14"/>
              <a:gd name="T25" fmla="*/ 84138 h 69"/>
              <a:gd name="T26" fmla="*/ 17463 w 14"/>
              <a:gd name="T27" fmla="*/ 69850 h 69"/>
              <a:gd name="T28" fmla="*/ 15875 w 14"/>
              <a:gd name="T29" fmla="*/ 50800 h 69"/>
              <a:gd name="T30" fmla="*/ 15875 w 14"/>
              <a:gd name="T31" fmla="*/ 31750 h 69"/>
              <a:gd name="T32" fmla="*/ 19050 w 14"/>
              <a:gd name="T33" fmla="*/ 15875 h 69"/>
              <a:gd name="T34" fmla="*/ 22225 w 14"/>
              <a:gd name="T35" fmla="*/ 3175 h 69"/>
              <a:gd name="T36" fmla="*/ 22225 w 14"/>
              <a:gd name="T37" fmla="*/ 3175 h 69"/>
              <a:gd name="T38" fmla="*/ 22225 w 14"/>
              <a:gd name="T39" fmla="*/ 3175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7463 w 14"/>
              <a:gd name="T47" fmla="*/ 0 h 69"/>
              <a:gd name="T48" fmla="*/ 12700 w 14"/>
              <a:gd name="T49" fmla="*/ 3175 h 69"/>
              <a:gd name="T50" fmla="*/ 7938 w 14"/>
              <a:gd name="T51" fmla="*/ 3175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2"/>
                </a:moveTo>
                <a:lnTo>
                  <a:pt x="5" y="3"/>
                </a:lnTo>
                <a:lnTo>
                  <a:pt x="4" y="7"/>
                </a:lnTo>
                <a:lnTo>
                  <a:pt x="3" y="13"/>
                </a:lnTo>
                <a:lnTo>
                  <a:pt x="1" y="21"/>
                </a:lnTo>
                <a:lnTo>
                  <a:pt x="0" y="32"/>
                </a:lnTo>
                <a:lnTo>
                  <a:pt x="0" y="44"/>
                </a:lnTo>
                <a:lnTo>
                  <a:pt x="1" y="56"/>
                </a:lnTo>
                <a:lnTo>
                  <a:pt x="4" y="69"/>
                </a:lnTo>
                <a:lnTo>
                  <a:pt x="14" y="69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1" y="44"/>
                </a:lnTo>
                <a:lnTo>
                  <a:pt x="10" y="32"/>
                </a:lnTo>
                <a:lnTo>
                  <a:pt x="10" y="20"/>
                </a:lnTo>
                <a:lnTo>
                  <a:pt x="12" y="10"/>
                </a:lnTo>
                <a:lnTo>
                  <a:pt x="14" y="2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2"/>
                </a:lnTo>
                <a:lnTo>
                  <a:pt x="5" y="2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5" name="Freeform 141"/>
          <p:cNvSpPr>
            <a:spLocks/>
          </p:cNvSpPr>
          <p:nvPr/>
        </p:nvSpPr>
        <p:spPr bwMode="auto">
          <a:xfrm>
            <a:off x="2044750" y="3155950"/>
            <a:ext cx="19050" cy="90488"/>
          </a:xfrm>
          <a:custGeom>
            <a:avLst/>
            <a:gdLst>
              <a:gd name="T0" fmla="*/ 6350 w 12"/>
              <a:gd name="T1" fmla="*/ 1588 h 57"/>
              <a:gd name="T2" fmla="*/ 4763 w 12"/>
              <a:gd name="T3" fmla="*/ 4763 h 57"/>
              <a:gd name="T4" fmla="*/ 4763 w 12"/>
              <a:gd name="T5" fmla="*/ 7938 h 57"/>
              <a:gd name="T6" fmla="*/ 3175 w 12"/>
              <a:gd name="T7" fmla="*/ 17463 h 57"/>
              <a:gd name="T8" fmla="*/ 0 w 12"/>
              <a:gd name="T9" fmla="*/ 28575 h 57"/>
              <a:gd name="T10" fmla="*/ 0 w 12"/>
              <a:gd name="T11" fmla="*/ 41275 h 57"/>
              <a:gd name="T12" fmla="*/ 0 w 12"/>
              <a:gd name="T13" fmla="*/ 55563 h 57"/>
              <a:gd name="T14" fmla="*/ 3175 w 12"/>
              <a:gd name="T15" fmla="*/ 73025 h 57"/>
              <a:gd name="T16" fmla="*/ 4763 w 12"/>
              <a:gd name="T17" fmla="*/ 90488 h 57"/>
              <a:gd name="T18" fmla="*/ 17463 w 12"/>
              <a:gd name="T19" fmla="*/ 88900 h 57"/>
              <a:gd name="T20" fmla="*/ 17463 w 12"/>
              <a:gd name="T21" fmla="*/ 87313 h 57"/>
              <a:gd name="T22" fmla="*/ 15875 w 12"/>
              <a:gd name="T23" fmla="*/ 79375 h 57"/>
              <a:gd name="T24" fmla="*/ 15875 w 12"/>
              <a:gd name="T25" fmla="*/ 68263 h 57"/>
              <a:gd name="T26" fmla="*/ 14288 w 12"/>
              <a:gd name="T27" fmla="*/ 55563 h 57"/>
              <a:gd name="T28" fmla="*/ 11112 w 12"/>
              <a:gd name="T29" fmla="*/ 41275 h 57"/>
              <a:gd name="T30" fmla="*/ 14288 w 12"/>
              <a:gd name="T31" fmla="*/ 26988 h 57"/>
              <a:gd name="T32" fmla="*/ 15875 w 12"/>
              <a:gd name="T33" fmla="*/ 12700 h 57"/>
              <a:gd name="T34" fmla="*/ 19050 w 12"/>
              <a:gd name="T35" fmla="*/ 0 h 57"/>
              <a:gd name="T36" fmla="*/ 19050 w 12"/>
              <a:gd name="T37" fmla="*/ 0 h 57"/>
              <a:gd name="T38" fmla="*/ 19050 w 12"/>
              <a:gd name="T39" fmla="*/ 0 h 57"/>
              <a:gd name="T40" fmla="*/ 19050 w 12"/>
              <a:gd name="T41" fmla="*/ 0 h 57"/>
              <a:gd name="T42" fmla="*/ 17463 w 12"/>
              <a:gd name="T43" fmla="*/ 0 h 57"/>
              <a:gd name="T44" fmla="*/ 15875 w 12"/>
              <a:gd name="T45" fmla="*/ 0 h 57"/>
              <a:gd name="T46" fmla="*/ 14288 w 12"/>
              <a:gd name="T47" fmla="*/ 0 h 57"/>
              <a:gd name="T48" fmla="*/ 9525 w 12"/>
              <a:gd name="T49" fmla="*/ 0 h 57"/>
              <a:gd name="T50" fmla="*/ 6350 w 12"/>
              <a:gd name="T51" fmla="*/ 1588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7"/>
              <a:gd name="T80" fmla="*/ 12 w 1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7">
                <a:moveTo>
                  <a:pt x="4" y="1"/>
                </a:moveTo>
                <a:lnTo>
                  <a:pt x="3" y="3"/>
                </a:lnTo>
                <a:lnTo>
                  <a:pt x="3" y="5"/>
                </a:lnTo>
                <a:lnTo>
                  <a:pt x="2" y="11"/>
                </a:lnTo>
                <a:lnTo>
                  <a:pt x="0" y="18"/>
                </a:lnTo>
                <a:lnTo>
                  <a:pt x="0" y="26"/>
                </a:lnTo>
                <a:lnTo>
                  <a:pt x="0" y="35"/>
                </a:lnTo>
                <a:lnTo>
                  <a:pt x="2" y="46"/>
                </a:lnTo>
                <a:lnTo>
                  <a:pt x="3" y="57"/>
                </a:lnTo>
                <a:lnTo>
                  <a:pt x="11" y="56"/>
                </a:lnTo>
                <a:lnTo>
                  <a:pt x="11" y="55"/>
                </a:lnTo>
                <a:lnTo>
                  <a:pt x="10" y="50"/>
                </a:lnTo>
                <a:lnTo>
                  <a:pt x="10" y="43"/>
                </a:lnTo>
                <a:lnTo>
                  <a:pt x="9" y="35"/>
                </a:lnTo>
                <a:lnTo>
                  <a:pt x="7" y="26"/>
                </a:lnTo>
                <a:lnTo>
                  <a:pt x="9" y="17"/>
                </a:lnTo>
                <a:lnTo>
                  <a:pt x="10" y="8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6" name="Freeform 142"/>
          <p:cNvSpPr>
            <a:spLocks/>
          </p:cNvSpPr>
          <p:nvPr/>
        </p:nvSpPr>
        <p:spPr bwMode="auto">
          <a:xfrm>
            <a:off x="2044750" y="3163888"/>
            <a:ext cx="15875" cy="71437"/>
          </a:xfrm>
          <a:custGeom>
            <a:avLst/>
            <a:gdLst>
              <a:gd name="T0" fmla="*/ 6350 w 10"/>
              <a:gd name="T1" fmla="*/ 1587 h 45"/>
              <a:gd name="T2" fmla="*/ 4762 w 10"/>
              <a:gd name="T3" fmla="*/ 3175 h 45"/>
              <a:gd name="T4" fmla="*/ 4762 w 10"/>
              <a:gd name="T5" fmla="*/ 7937 h 45"/>
              <a:gd name="T6" fmla="*/ 3175 w 10"/>
              <a:gd name="T7" fmla="*/ 14287 h 45"/>
              <a:gd name="T8" fmla="*/ 3175 w 10"/>
              <a:gd name="T9" fmla="*/ 22225 h 45"/>
              <a:gd name="T10" fmla="*/ 0 w 10"/>
              <a:gd name="T11" fmla="*/ 33337 h 45"/>
              <a:gd name="T12" fmla="*/ 0 w 10"/>
              <a:gd name="T13" fmla="*/ 44450 h 45"/>
              <a:gd name="T14" fmla="*/ 3175 w 10"/>
              <a:gd name="T15" fmla="*/ 58737 h 45"/>
              <a:gd name="T16" fmla="*/ 4762 w 10"/>
              <a:gd name="T17" fmla="*/ 71437 h 45"/>
              <a:gd name="T18" fmla="*/ 15875 w 10"/>
              <a:gd name="T19" fmla="*/ 71437 h 45"/>
              <a:gd name="T20" fmla="*/ 15875 w 10"/>
              <a:gd name="T21" fmla="*/ 69850 h 45"/>
              <a:gd name="T22" fmla="*/ 14288 w 10"/>
              <a:gd name="T23" fmla="*/ 65087 h 45"/>
              <a:gd name="T24" fmla="*/ 11112 w 10"/>
              <a:gd name="T25" fmla="*/ 55562 h 45"/>
              <a:gd name="T26" fmla="*/ 11112 w 10"/>
              <a:gd name="T27" fmla="*/ 44450 h 45"/>
              <a:gd name="T28" fmla="*/ 9525 w 10"/>
              <a:gd name="T29" fmla="*/ 33337 h 45"/>
              <a:gd name="T30" fmla="*/ 11112 w 10"/>
              <a:gd name="T31" fmla="*/ 22225 h 45"/>
              <a:gd name="T32" fmla="*/ 11112 w 10"/>
              <a:gd name="T33" fmla="*/ 11112 h 45"/>
              <a:gd name="T34" fmla="*/ 15875 w 10"/>
              <a:gd name="T35" fmla="*/ 1587 h 45"/>
              <a:gd name="T36" fmla="*/ 15875 w 10"/>
              <a:gd name="T37" fmla="*/ 1587 h 45"/>
              <a:gd name="T38" fmla="*/ 15875 w 10"/>
              <a:gd name="T39" fmla="*/ 1587 h 45"/>
              <a:gd name="T40" fmla="*/ 15875 w 10"/>
              <a:gd name="T41" fmla="*/ 1587 h 45"/>
              <a:gd name="T42" fmla="*/ 15875 w 10"/>
              <a:gd name="T43" fmla="*/ 0 h 45"/>
              <a:gd name="T44" fmla="*/ 14288 w 10"/>
              <a:gd name="T45" fmla="*/ 0 h 45"/>
              <a:gd name="T46" fmla="*/ 11112 w 10"/>
              <a:gd name="T47" fmla="*/ 1587 h 45"/>
              <a:gd name="T48" fmla="*/ 9525 w 10"/>
              <a:gd name="T49" fmla="*/ 1587 h 45"/>
              <a:gd name="T50" fmla="*/ 6350 w 10"/>
              <a:gd name="T51" fmla="*/ 1587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"/>
              <a:gd name="T79" fmla="*/ 0 h 45"/>
              <a:gd name="T80" fmla="*/ 10 w 10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" h="45">
                <a:moveTo>
                  <a:pt x="4" y="1"/>
                </a:moveTo>
                <a:lnTo>
                  <a:pt x="3" y="2"/>
                </a:lnTo>
                <a:lnTo>
                  <a:pt x="3" y="5"/>
                </a:lnTo>
                <a:lnTo>
                  <a:pt x="2" y="9"/>
                </a:lnTo>
                <a:lnTo>
                  <a:pt x="2" y="14"/>
                </a:lnTo>
                <a:lnTo>
                  <a:pt x="0" y="21"/>
                </a:lnTo>
                <a:lnTo>
                  <a:pt x="0" y="28"/>
                </a:lnTo>
                <a:lnTo>
                  <a:pt x="2" y="37"/>
                </a:lnTo>
                <a:lnTo>
                  <a:pt x="3" y="45"/>
                </a:lnTo>
                <a:lnTo>
                  <a:pt x="10" y="45"/>
                </a:lnTo>
                <a:lnTo>
                  <a:pt x="10" y="44"/>
                </a:lnTo>
                <a:lnTo>
                  <a:pt x="9" y="41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7" name="Freeform 143"/>
          <p:cNvSpPr>
            <a:spLocks/>
          </p:cNvSpPr>
          <p:nvPr/>
        </p:nvSpPr>
        <p:spPr bwMode="auto">
          <a:xfrm>
            <a:off x="2047925" y="3173413"/>
            <a:ext cx="11112" cy="53975"/>
          </a:xfrm>
          <a:custGeom>
            <a:avLst/>
            <a:gdLst>
              <a:gd name="T0" fmla="*/ 3175 w 7"/>
              <a:gd name="T1" fmla="*/ 1588 h 34"/>
              <a:gd name="T2" fmla="*/ 1587 w 7"/>
              <a:gd name="T3" fmla="*/ 1588 h 34"/>
              <a:gd name="T4" fmla="*/ 1587 w 7"/>
              <a:gd name="T5" fmla="*/ 4762 h 34"/>
              <a:gd name="T6" fmla="*/ 0 w 7"/>
              <a:gd name="T7" fmla="*/ 9525 h 34"/>
              <a:gd name="T8" fmla="*/ 0 w 7"/>
              <a:gd name="T9" fmla="*/ 15875 h 34"/>
              <a:gd name="T10" fmla="*/ 0 w 7"/>
              <a:gd name="T11" fmla="*/ 23812 h 34"/>
              <a:gd name="T12" fmla="*/ 0 w 7"/>
              <a:gd name="T13" fmla="*/ 33337 h 34"/>
              <a:gd name="T14" fmla="*/ 0 w 7"/>
              <a:gd name="T15" fmla="*/ 42862 h 34"/>
              <a:gd name="T16" fmla="*/ 1587 w 7"/>
              <a:gd name="T17" fmla="*/ 53975 h 34"/>
              <a:gd name="T18" fmla="*/ 7937 w 7"/>
              <a:gd name="T19" fmla="*/ 53975 h 34"/>
              <a:gd name="T20" fmla="*/ 7937 w 7"/>
              <a:gd name="T21" fmla="*/ 50800 h 34"/>
              <a:gd name="T22" fmla="*/ 7937 w 7"/>
              <a:gd name="T23" fmla="*/ 46037 h 34"/>
              <a:gd name="T24" fmla="*/ 6350 w 7"/>
              <a:gd name="T25" fmla="*/ 39687 h 34"/>
              <a:gd name="T26" fmla="*/ 6350 w 7"/>
              <a:gd name="T27" fmla="*/ 33337 h 34"/>
              <a:gd name="T28" fmla="*/ 6350 w 7"/>
              <a:gd name="T29" fmla="*/ 23812 h 34"/>
              <a:gd name="T30" fmla="*/ 6350 w 7"/>
              <a:gd name="T31" fmla="*/ 15875 h 34"/>
              <a:gd name="T32" fmla="*/ 6350 w 7"/>
              <a:gd name="T33" fmla="*/ 6350 h 34"/>
              <a:gd name="T34" fmla="*/ 11112 w 7"/>
              <a:gd name="T35" fmla="*/ 1588 h 34"/>
              <a:gd name="T36" fmla="*/ 11112 w 7"/>
              <a:gd name="T37" fmla="*/ 1588 h 34"/>
              <a:gd name="T38" fmla="*/ 11112 w 7"/>
              <a:gd name="T39" fmla="*/ 0 h 34"/>
              <a:gd name="T40" fmla="*/ 7937 w 7"/>
              <a:gd name="T41" fmla="*/ 0 h 34"/>
              <a:gd name="T42" fmla="*/ 7937 w 7"/>
              <a:gd name="T43" fmla="*/ 0 h 34"/>
              <a:gd name="T44" fmla="*/ 7937 w 7"/>
              <a:gd name="T45" fmla="*/ 0 h 34"/>
              <a:gd name="T46" fmla="*/ 6350 w 7"/>
              <a:gd name="T47" fmla="*/ 0 h 34"/>
              <a:gd name="T48" fmla="*/ 4762 w 7"/>
              <a:gd name="T49" fmla="*/ 0 h 34"/>
              <a:gd name="T50" fmla="*/ 3175 w 7"/>
              <a:gd name="T51" fmla="*/ 1588 h 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4"/>
              <a:gd name="T80" fmla="*/ 7 w 7"/>
              <a:gd name="T81" fmla="*/ 34 h 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4">
                <a:moveTo>
                  <a:pt x="2" y="1"/>
                </a:moveTo>
                <a:lnTo>
                  <a:pt x="1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5"/>
                </a:lnTo>
                <a:lnTo>
                  <a:pt x="0" y="21"/>
                </a:lnTo>
                <a:lnTo>
                  <a:pt x="0" y="27"/>
                </a:lnTo>
                <a:lnTo>
                  <a:pt x="1" y="34"/>
                </a:lnTo>
                <a:lnTo>
                  <a:pt x="5" y="34"/>
                </a:lnTo>
                <a:lnTo>
                  <a:pt x="5" y="32"/>
                </a:lnTo>
                <a:lnTo>
                  <a:pt x="5" y="29"/>
                </a:lnTo>
                <a:lnTo>
                  <a:pt x="4" y="25"/>
                </a:lnTo>
                <a:lnTo>
                  <a:pt x="4" y="21"/>
                </a:lnTo>
                <a:lnTo>
                  <a:pt x="4" y="15"/>
                </a:lnTo>
                <a:lnTo>
                  <a:pt x="4" y="10"/>
                </a:lnTo>
                <a:lnTo>
                  <a:pt x="4" y="4"/>
                </a:ln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8" name="Freeform 144"/>
          <p:cNvSpPr>
            <a:spLocks/>
          </p:cNvSpPr>
          <p:nvPr/>
        </p:nvSpPr>
        <p:spPr bwMode="auto">
          <a:xfrm>
            <a:off x="2198737" y="3121025"/>
            <a:ext cx="38100" cy="144463"/>
          </a:xfrm>
          <a:custGeom>
            <a:avLst/>
            <a:gdLst>
              <a:gd name="T0" fmla="*/ 38100 w 24"/>
              <a:gd name="T1" fmla="*/ 1588 h 91"/>
              <a:gd name="T2" fmla="*/ 34925 w 24"/>
              <a:gd name="T3" fmla="*/ 1588 h 91"/>
              <a:gd name="T4" fmla="*/ 33338 w 24"/>
              <a:gd name="T5" fmla="*/ 6350 h 91"/>
              <a:gd name="T6" fmla="*/ 30163 w 24"/>
              <a:gd name="T7" fmla="*/ 12700 h 91"/>
              <a:gd name="T8" fmla="*/ 26988 w 24"/>
              <a:gd name="T9" fmla="*/ 25400 h 91"/>
              <a:gd name="T10" fmla="*/ 23812 w 24"/>
              <a:gd name="T11" fmla="*/ 44450 h 91"/>
              <a:gd name="T12" fmla="*/ 22225 w 24"/>
              <a:gd name="T13" fmla="*/ 68263 h 91"/>
              <a:gd name="T14" fmla="*/ 23812 w 24"/>
              <a:gd name="T15" fmla="*/ 101600 h 91"/>
              <a:gd name="T16" fmla="*/ 28575 w 24"/>
              <a:gd name="T17" fmla="*/ 144463 h 91"/>
              <a:gd name="T18" fmla="*/ 7938 w 24"/>
              <a:gd name="T19" fmla="*/ 144463 h 91"/>
              <a:gd name="T20" fmla="*/ 6350 w 24"/>
              <a:gd name="T21" fmla="*/ 139700 h 91"/>
              <a:gd name="T22" fmla="*/ 4763 w 24"/>
              <a:gd name="T23" fmla="*/ 128588 h 91"/>
              <a:gd name="T24" fmla="*/ 1588 w 24"/>
              <a:gd name="T25" fmla="*/ 111125 h 91"/>
              <a:gd name="T26" fmla="*/ 0 w 24"/>
              <a:gd name="T27" fmla="*/ 88900 h 91"/>
              <a:gd name="T28" fmla="*/ 0 w 24"/>
              <a:gd name="T29" fmla="*/ 66675 h 91"/>
              <a:gd name="T30" fmla="*/ 1588 w 24"/>
              <a:gd name="T31" fmla="*/ 42863 h 91"/>
              <a:gd name="T32" fmla="*/ 6350 w 24"/>
              <a:gd name="T33" fmla="*/ 20638 h 91"/>
              <a:gd name="T34" fmla="*/ 11112 w 24"/>
              <a:gd name="T35" fmla="*/ 0 h 91"/>
              <a:gd name="T36" fmla="*/ 38100 w 24"/>
              <a:gd name="T37" fmla="*/ 1588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91"/>
              <a:gd name="T59" fmla="*/ 24 w 24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91">
                <a:moveTo>
                  <a:pt x="24" y="1"/>
                </a:moveTo>
                <a:lnTo>
                  <a:pt x="22" y="1"/>
                </a:lnTo>
                <a:lnTo>
                  <a:pt x="21" y="4"/>
                </a:lnTo>
                <a:lnTo>
                  <a:pt x="19" y="8"/>
                </a:lnTo>
                <a:lnTo>
                  <a:pt x="17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8" y="91"/>
                </a:lnTo>
                <a:lnTo>
                  <a:pt x="5" y="91"/>
                </a:lnTo>
                <a:lnTo>
                  <a:pt x="4" y="88"/>
                </a:lnTo>
                <a:lnTo>
                  <a:pt x="3" y="81"/>
                </a:lnTo>
                <a:lnTo>
                  <a:pt x="1" y="70"/>
                </a:lnTo>
                <a:lnTo>
                  <a:pt x="0" y="56"/>
                </a:lnTo>
                <a:lnTo>
                  <a:pt x="0" y="42"/>
                </a:lnTo>
                <a:lnTo>
                  <a:pt x="1" y="27"/>
                </a:lnTo>
                <a:lnTo>
                  <a:pt x="4" y="13"/>
                </a:lnTo>
                <a:lnTo>
                  <a:pt x="7" y="0"/>
                </a:lnTo>
                <a:lnTo>
                  <a:pt x="24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49" name="Freeform 145"/>
          <p:cNvSpPr>
            <a:spLocks/>
          </p:cNvSpPr>
          <p:nvPr/>
        </p:nvSpPr>
        <p:spPr bwMode="auto">
          <a:xfrm>
            <a:off x="2200325" y="3132138"/>
            <a:ext cx="30162" cy="122237"/>
          </a:xfrm>
          <a:custGeom>
            <a:avLst/>
            <a:gdLst>
              <a:gd name="T0" fmla="*/ 30162 w 19"/>
              <a:gd name="T1" fmla="*/ 0 h 77"/>
              <a:gd name="T2" fmla="*/ 30162 w 19"/>
              <a:gd name="T3" fmla="*/ 1587 h 77"/>
              <a:gd name="T4" fmla="*/ 28575 w 19"/>
              <a:gd name="T5" fmla="*/ 3175 h 77"/>
              <a:gd name="T6" fmla="*/ 26987 w 19"/>
              <a:gd name="T7" fmla="*/ 11112 h 77"/>
              <a:gd name="T8" fmla="*/ 22225 w 19"/>
              <a:gd name="T9" fmla="*/ 20637 h 77"/>
              <a:gd name="T10" fmla="*/ 20637 w 19"/>
              <a:gd name="T11" fmla="*/ 36512 h 77"/>
              <a:gd name="T12" fmla="*/ 19050 w 19"/>
              <a:gd name="T13" fmla="*/ 57150 h 77"/>
              <a:gd name="T14" fmla="*/ 20637 w 19"/>
              <a:gd name="T15" fmla="*/ 85725 h 77"/>
              <a:gd name="T16" fmla="*/ 22225 w 19"/>
              <a:gd name="T17" fmla="*/ 122237 h 77"/>
              <a:gd name="T18" fmla="*/ 6350 w 19"/>
              <a:gd name="T19" fmla="*/ 122237 h 77"/>
              <a:gd name="T20" fmla="*/ 6350 w 19"/>
              <a:gd name="T21" fmla="*/ 119062 h 77"/>
              <a:gd name="T22" fmla="*/ 4762 w 19"/>
              <a:gd name="T23" fmla="*/ 109537 h 77"/>
              <a:gd name="T24" fmla="*/ 3175 w 19"/>
              <a:gd name="T25" fmla="*/ 95250 h 77"/>
              <a:gd name="T26" fmla="*/ 0 w 19"/>
              <a:gd name="T27" fmla="*/ 76200 h 77"/>
              <a:gd name="T28" fmla="*/ 0 w 19"/>
              <a:gd name="T29" fmla="*/ 55562 h 77"/>
              <a:gd name="T30" fmla="*/ 0 w 19"/>
              <a:gd name="T31" fmla="*/ 34925 h 77"/>
              <a:gd name="T32" fmla="*/ 4762 w 19"/>
              <a:gd name="T33" fmla="*/ 17462 h 77"/>
              <a:gd name="T34" fmla="*/ 9525 w 19"/>
              <a:gd name="T35" fmla="*/ 0 h 77"/>
              <a:gd name="T36" fmla="*/ 30162 w 19"/>
              <a:gd name="T37" fmla="*/ 0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7"/>
              <a:gd name="T59" fmla="*/ 19 w 19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7">
                <a:moveTo>
                  <a:pt x="19" y="0"/>
                </a:moveTo>
                <a:lnTo>
                  <a:pt x="19" y="1"/>
                </a:lnTo>
                <a:lnTo>
                  <a:pt x="18" y="2"/>
                </a:lnTo>
                <a:lnTo>
                  <a:pt x="17" y="7"/>
                </a:lnTo>
                <a:lnTo>
                  <a:pt x="14" y="13"/>
                </a:lnTo>
                <a:lnTo>
                  <a:pt x="13" y="23"/>
                </a:lnTo>
                <a:lnTo>
                  <a:pt x="12" y="36"/>
                </a:lnTo>
                <a:lnTo>
                  <a:pt x="13" y="54"/>
                </a:lnTo>
                <a:lnTo>
                  <a:pt x="14" y="77"/>
                </a:lnTo>
                <a:lnTo>
                  <a:pt x="4" y="77"/>
                </a:lnTo>
                <a:lnTo>
                  <a:pt x="4" y="75"/>
                </a:lnTo>
                <a:lnTo>
                  <a:pt x="3" y="69"/>
                </a:lnTo>
                <a:lnTo>
                  <a:pt x="2" y="60"/>
                </a:lnTo>
                <a:lnTo>
                  <a:pt x="0" y="48"/>
                </a:lnTo>
                <a:lnTo>
                  <a:pt x="0" y="35"/>
                </a:lnTo>
                <a:lnTo>
                  <a:pt x="0" y="22"/>
                </a:lnTo>
                <a:lnTo>
                  <a:pt x="3" y="11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0" name="Freeform 146"/>
          <p:cNvSpPr>
            <a:spLocks/>
          </p:cNvSpPr>
          <p:nvPr/>
        </p:nvSpPr>
        <p:spPr bwMode="auto">
          <a:xfrm>
            <a:off x="2203500" y="3141663"/>
            <a:ext cx="23812" cy="101600"/>
          </a:xfrm>
          <a:custGeom>
            <a:avLst/>
            <a:gdLst>
              <a:gd name="T0" fmla="*/ 23812 w 15"/>
              <a:gd name="T1" fmla="*/ 0 h 64"/>
              <a:gd name="T2" fmla="*/ 23812 w 15"/>
              <a:gd name="T3" fmla="*/ 1588 h 64"/>
              <a:gd name="T4" fmla="*/ 22225 w 15"/>
              <a:gd name="T5" fmla="*/ 3175 h 64"/>
              <a:gd name="T6" fmla="*/ 19050 w 15"/>
              <a:gd name="T7" fmla="*/ 9525 h 64"/>
              <a:gd name="T8" fmla="*/ 17462 w 15"/>
              <a:gd name="T9" fmla="*/ 19050 h 64"/>
              <a:gd name="T10" fmla="*/ 15875 w 15"/>
              <a:gd name="T11" fmla="*/ 31750 h 64"/>
              <a:gd name="T12" fmla="*/ 14287 w 15"/>
              <a:gd name="T13" fmla="*/ 47625 h 64"/>
              <a:gd name="T14" fmla="*/ 15875 w 15"/>
              <a:gd name="T15" fmla="*/ 71437 h 64"/>
              <a:gd name="T16" fmla="*/ 17462 w 15"/>
              <a:gd name="T17" fmla="*/ 101600 h 64"/>
              <a:gd name="T18" fmla="*/ 3175 w 15"/>
              <a:gd name="T19" fmla="*/ 101600 h 64"/>
              <a:gd name="T20" fmla="*/ 3175 w 15"/>
              <a:gd name="T21" fmla="*/ 98425 h 64"/>
              <a:gd name="T22" fmla="*/ 1587 w 15"/>
              <a:gd name="T23" fmla="*/ 90487 h 64"/>
              <a:gd name="T24" fmla="*/ 0 w 15"/>
              <a:gd name="T25" fmla="*/ 77787 h 64"/>
              <a:gd name="T26" fmla="*/ 0 w 15"/>
              <a:gd name="T27" fmla="*/ 63500 h 64"/>
              <a:gd name="T28" fmla="*/ 0 w 15"/>
              <a:gd name="T29" fmla="*/ 46037 h 64"/>
              <a:gd name="T30" fmla="*/ 0 w 15"/>
              <a:gd name="T31" fmla="*/ 30162 h 64"/>
              <a:gd name="T32" fmla="*/ 1587 w 15"/>
              <a:gd name="T33" fmla="*/ 12700 h 64"/>
              <a:gd name="T34" fmla="*/ 6350 w 15"/>
              <a:gd name="T35" fmla="*/ 0 h 64"/>
              <a:gd name="T36" fmla="*/ 23812 w 15"/>
              <a:gd name="T37" fmla="*/ 0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4"/>
              <a:gd name="T59" fmla="*/ 15 w 15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4">
                <a:moveTo>
                  <a:pt x="15" y="0"/>
                </a:moveTo>
                <a:lnTo>
                  <a:pt x="15" y="1"/>
                </a:lnTo>
                <a:lnTo>
                  <a:pt x="14" y="2"/>
                </a:lnTo>
                <a:lnTo>
                  <a:pt x="12" y="6"/>
                </a:lnTo>
                <a:lnTo>
                  <a:pt x="11" y="12"/>
                </a:lnTo>
                <a:lnTo>
                  <a:pt x="10" y="20"/>
                </a:lnTo>
                <a:lnTo>
                  <a:pt x="9" y="30"/>
                </a:lnTo>
                <a:lnTo>
                  <a:pt x="10" y="45"/>
                </a:lnTo>
                <a:lnTo>
                  <a:pt x="11" y="64"/>
                </a:lnTo>
                <a:lnTo>
                  <a:pt x="2" y="64"/>
                </a:lnTo>
                <a:lnTo>
                  <a:pt x="2" y="62"/>
                </a:lnTo>
                <a:lnTo>
                  <a:pt x="1" y="57"/>
                </a:lnTo>
                <a:lnTo>
                  <a:pt x="0" y="49"/>
                </a:lnTo>
                <a:lnTo>
                  <a:pt x="0" y="40"/>
                </a:lnTo>
                <a:lnTo>
                  <a:pt x="0" y="29"/>
                </a:lnTo>
                <a:lnTo>
                  <a:pt x="0" y="19"/>
                </a:lnTo>
                <a:lnTo>
                  <a:pt x="1" y="8"/>
                </a:lnTo>
                <a:lnTo>
                  <a:pt x="4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1" name="Freeform 147"/>
          <p:cNvSpPr>
            <a:spLocks/>
          </p:cNvSpPr>
          <p:nvPr/>
        </p:nvSpPr>
        <p:spPr bwMode="auto">
          <a:xfrm>
            <a:off x="2203500" y="3151188"/>
            <a:ext cx="19050" cy="80962"/>
          </a:xfrm>
          <a:custGeom>
            <a:avLst/>
            <a:gdLst>
              <a:gd name="T0" fmla="*/ 19050 w 12"/>
              <a:gd name="T1" fmla="*/ 1587 h 51"/>
              <a:gd name="T2" fmla="*/ 19050 w 12"/>
              <a:gd name="T3" fmla="*/ 1587 h 51"/>
              <a:gd name="T4" fmla="*/ 17463 w 12"/>
              <a:gd name="T5" fmla="*/ 3175 h 51"/>
              <a:gd name="T6" fmla="*/ 15875 w 12"/>
              <a:gd name="T7" fmla="*/ 6350 h 51"/>
              <a:gd name="T8" fmla="*/ 14288 w 12"/>
              <a:gd name="T9" fmla="*/ 14287 h 51"/>
              <a:gd name="T10" fmla="*/ 14288 w 12"/>
              <a:gd name="T11" fmla="*/ 25400 h 51"/>
              <a:gd name="T12" fmla="*/ 12700 w 12"/>
              <a:gd name="T13" fmla="*/ 38100 h 51"/>
              <a:gd name="T14" fmla="*/ 12700 w 12"/>
              <a:gd name="T15" fmla="*/ 57150 h 51"/>
              <a:gd name="T16" fmla="*/ 14288 w 12"/>
              <a:gd name="T17" fmla="*/ 80962 h 51"/>
              <a:gd name="T18" fmla="*/ 3175 w 12"/>
              <a:gd name="T19" fmla="*/ 80962 h 51"/>
              <a:gd name="T20" fmla="*/ 3175 w 12"/>
              <a:gd name="T21" fmla="*/ 79375 h 51"/>
              <a:gd name="T22" fmla="*/ 3175 w 12"/>
              <a:gd name="T23" fmla="*/ 71437 h 51"/>
              <a:gd name="T24" fmla="*/ 1588 w 12"/>
              <a:gd name="T25" fmla="*/ 61912 h 51"/>
              <a:gd name="T26" fmla="*/ 1588 w 12"/>
              <a:gd name="T27" fmla="*/ 49212 h 51"/>
              <a:gd name="T28" fmla="*/ 0 w 12"/>
              <a:gd name="T29" fmla="*/ 36512 h 51"/>
              <a:gd name="T30" fmla="*/ 1588 w 12"/>
              <a:gd name="T31" fmla="*/ 23812 h 51"/>
              <a:gd name="T32" fmla="*/ 3175 w 12"/>
              <a:gd name="T33" fmla="*/ 11112 h 51"/>
              <a:gd name="T34" fmla="*/ 6350 w 12"/>
              <a:gd name="T35" fmla="*/ 0 h 51"/>
              <a:gd name="T36" fmla="*/ 19050 w 12"/>
              <a:gd name="T37" fmla="*/ 1587 h 5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"/>
              <a:gd name="T58" fmla="*/ 0 h 51"/>
              <a:gd name="T59" fmla="*/ 12 w 12"/>
              <a:gd name="T60" fmla="*/ 51 h 5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" h="51">
                <a:moveTo>
                  <a:pt x="12" y="1"/>
                </a:moveTo>
                <a:lnTo>
                  <a:pt x="12" y="1"/>
                </a:lnTo>
                <a:lnTo>
                  <a:pt x="11" y="2"/>
                </a:lnTo>
                <a:lnTo>
                  <a:pt x="10" y="4"/>
                </a:lnTo>
                <a:lnTo>
                  <a:pt x="9" y="9"/>
                </a:lnTo>
                <a:lnTo>
                  <a:pt x="9" y="16"/>
                </a:lnTo>
                <a:lnTo>
                  <a:pt x="8" y="24"/>
                </a:lnTo>
                <a:lnTo>
                  <a:pt x="8" y="36"/>
                </a:lnTo>
                <a:lnTo>
                  <a:pt x="9" y="51"/>
                </a:lnTo>
                <a:lnTo>
                  <a:pt x="2" y="51"/>
                </a:lnTo>
                <a:lnTo>
                  <a:pt x="2" y="50"/>
                </a:lnTo>
                <a:lnTo>
                  <a:pt x="2" y="45"/>
                </a:lnTo>
                <a:lnTo>
                  <a:pt x="1" y="39"/>
                </a:lnTo>
                <a:lnTo>
                  <a:pt x="1" y="31"/>
                </a:lnTo>
                <a:lnTo>
                  <a:pt x="0" y="23"/>
                </a:lnTo>
                <a:lnTo>
                  <a:pt x="1" y="15"/>
                </a:lnTo>
                <a:lnTo>
                  <a:pt x="2" y="7"/>
                </a:lnTo>
                <a:lnTo>
                  <a:pt x="4" y="0"/>
                </a:lnTo>
                <a:lnTo>
                  <a:pt x="12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2" name="Freeform 148"/>
          <p:cNvSpPr>
            <a:spLocks/>
          </p:cNvSpPr>
          <p:nvPr/>
        </p:nvSpPr>
        <p:spPr bwMode="auto">
          <a:xfrm>
            <a:off x="2205087" y="3162300"/>
            <a:ext cx="14288" cy="58738"/>
          </a:xfrm>
          <a:custGeom>
            <a:avLst/>
            <a:gdLst>
              <a:gd name="T0" fmla="*/ 14288 w 9"/>
              <a:gd name="T1" fmla="*/ 0 h 37"/>
              <a:gd name="T2" fmla="*/ 14288 w 9"/>
              <a:gd name="T3" fmla="*/ 0 h 37"/>
              <a:gd name="T4" fmla="*/ 12700 w 9"/>
              <a:gd name="T5" fmla="*/ 1588 h 37"/>
              <a:gd name="T6" fmla="*/ 12700 w 9"/>
              <a:gd name="T7" fmla="*/ 4763 h 37"/>
              <a:gd name="T8" fmla="*/ 11113 w 9"/>
              <a:gd name="T9" fmla="*/ 9525 h 37"/>
              <a:gd name="T10" fmla="*/ 9525 w 9"/>
              <a:gd name="T11" fmla="*/ 15875 h 37"/>
              <a:gd name="T12" fmla="*/ 9525 w 9"/>
              <a:gd name="T13" fmla="*/ 26988 h 37"/>
              <a:gd name="T14" fmla="*/ 9525 w 9"/>
              <a:gd name="T15" fmla="*/ 39688 h 37"/>
              <a:gd name="T16" fmla="*/ 11113 w 9"/>
              <a:gd name="T17" fmla="*/ 58738 h 37"/>
              <a:gd name="T18" fmla="*/ 3175 w 9"/>
              <a:gd name="T19" fmla="*/ 58738 h 37"/>
              <a:gd name="T20" fmla="*/ 1588 w 9"/>
              <a:gd name="T21" fmla="*/ 57150 h 37"/>
              <a:gd name="T22" fmla="*/ 1588 w 9"/>
              <a:gd name="T23" fmla="*/ 50800 h 37"/>
              <a:gd name="T24" fmla="*/ 1588 w 9"/>
              <a:gd name="T25" fmla="*/ 44450 h 37"/>
              <a:gd name="T26" fmla="*/ 0 w 9"/>
              <a:gd name="T27" fmla="*/ 36513 h 37"/>
              <a:gd name="T28" fmla="*/ 0 w 9"/>
              <a:gd name="T29" fmla="*/ 25400 h 37"/>
              <a:gd name="T30" fmla="*/ 0 w 9"/>
              <a:gd name="T31" fmla="*/ 15875 h 37"/>
              <a:gd name="T32" fmla="*/ 1588 w 9"/>
              <a:gd name="T33" fmla="*/ 6350 h 37"/>
              <a:gd name="T34" fmla="*/ 4763 w 9"/>
              <a:gd name="T35" fmla="*/ 0 h 37"/>
              <a:gd name="T36" fmla="*/ 14288 w 9"/>
              <a:gd name="T37" fmla="*/ 0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37"/>
              <a:gd name="T59" fmla="*/ 9 w 9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37">
                <a:moveTo>
                  <a:pt x="9" y="0"/>
                </a:moveTo>
                <a:lnTo>
                  <a:pt x="9" y="0"/>
                </a:lnTo>
                <a:lnTo>
                  <a:pt x="8" y="1"/>
                </a:lnTo>
                <a:lnTo>
                  <a:pt x="8" y="3"/>
                </a:lnTo>
                <a:lnTo>
                  <a:pt x="7" y="6"/>
                </a:lnTo>
                <a:lnTo>
                  <a:pt x="6" y="10"/>
                </a:lnTo>
                <a:lnTo>
                  <a:pt x="6" y="17"/>
                </a:lnTo>
                <a:lnTo>
                  <a:pt x="6" y="25"/>
                </a:lnTo>
                <a:lnTo>
                  <a:pt x="7" y="37"/>
                </a:lnTo>
                <a:lnTo>
                  <a:pt x="2" y="37"/>
                </a:lnTo>
                <a:lnTo>
                  <a:pt x="1" y="36"/>
                </a:lnTo>
                <a:lnTo>
                  <a:pt x="1" y="32"/>
                </a:lnTo>
                <a:lnTo>
                  <a:pt x="1" y="28"/>
                </a:lnTo>
                <a:lnTo>
                  <a:pt x="0" y="23"/>
                </a:lnTo>
                <a:lnTo>
                  <a:pt x="0" y="16"/>
                </a:lnTo>
                <a:lnTo>
                  <a:pt x="0" y="10"/>
                </a:lnTo>
                <a:lnTo>
                  <a:pt x="1" y="4"/>
                </a:lnTo>
                <a:lnTo>
                  <a:pt x="3" y="0"/>
                </a:lnTo>
                <a:lnTo>
                  <a:pt x="9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3" name="Rectangle 149"/>
          <p:cNvSpPr>
            <a:spLocks noChangeArrowheads="1"/>
          </p:cNvSpPr>
          <p:nvPr/>
        </p:nvSpPr>
        <p:spPr bwMode="auto">
          <a:xfrm>
            <a:off x="2009825" y="3146425"/>
            <a:ext cx="63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4" name="Freeform 150"/>
          <p:cNvSpPr>
            <a:spLocks/>
          </p:cNvSpPr>
          <p:nvPr/>
        </p:nvSpPr>
        <p:spPr bwMode="auto">
          <a:xfrm>
            <a:off x="2076500" y="3143250"/>
            <a:ext cx="73025" cy="87313"/>
          </a:xfrm>
          <a:custGeom>
            <a:avLst/>
            <a:gdLst>
              <a:gd name="T0" fmla="*/ 6350 w 46"/>
              <a:gd name="T1" fmla="*/ 9525 h 55"/>
              <a:gd name="T2" fmla="*/ 6350 w 46"/>
              <a:gd name="T3" fmla="*/ 11113 h 55"/>
              <a:gd name="T4" fmla="*/ 4762 w 46"/>
              <a:gd name="T5" fmla="*/ 14288 h 55"/>
              <a:gd name="T6" fmla="*/ 1588 w 46"/>
              <a:gd name="T7" fmla="*/ 22225 h 55"/>
              <a:gd name="T8" fmla="*/ 0 w 46"/>
              <a:gd name="T9" fmla="*/ 33338 h 55"/>
              <a:gd name="T10" fmla="*/ 0 w 46"/>
              <a:gd name="T11" fmla="*/ 44450 h 55"/>
              <a:gd name="T12" fmla="*/ 0 w 46"/>
              <a:gd name="T13" fmla="*/ 57150 h 55"/>
              <a:gd name="T14" fmla="*/ 0 w 46"/>
              <a:gd name="T15" fmla="*/ 73025 h 55"/>
              <a:gd name="T16" fmla="*/ 4762 w 46"/>
              <a:gd name="T17" fmla="*/ 87313 h 55"/>
              <a:gd name="T18" fmla="*/ 4762 w 46"/>
              <a:gd name="T19" fmla="*/ 87313 h 55"/>
              <a:gd name="T20" fmla="*/ 4762 w 46"/>
              <a:gd name="T21" fmla="*/ 85725 h 55"/>
              <a:gd name="T22" fmla="*/ 4762 w 46"/>
              <a:gd name="T23" fmla="*/ 80963 h 55"/>
              <a:gd name="T24" fmla="*/ 4762 w 46"/>
              <a:gd name="T25" fmla="*/ 77788 h 55"/>
              <a:gd name="T26" fmla="*/ 4762 w 46"/>
              <a:gd name="T27" fmla="*/ 73025 h 55"/>
              <a:gd name="T28" fmla="*/ 6350 w 46"/>
              <a:gd name="T29" fmla="*/ 68263 h 55"/>
              <a:gd name="T30" fmla="*/ 6350 w 46"/>
              <a:gd name="T31" fmla="*/ 61913 h 55"/>
              <a:gd name="T32" fmla="*/ 7938 w 46"/>
              <a:gd name="T33" fmla="*/ 55563 h 55"/>
              <a:gd name="T34" fmla="*/ 9525 w 46"/>
              <a:gd name="T35" fmla="*/ 50800 h 55"/>
              <a:gd name="T36" fmla="*/ 11112 w 46"/>
              <a:gd name="T37" fmla="*/ 44450 h 55"/>
              <a:gd name="T38" fmla="*/ 12700 w 46"/>
              <a:gd name="T39" fmla="*/ 39688 h 55"/>
              <a:gd name="T40" fmla="*/ 17463 w 46"/>
              <a:gd name="T41" fmla="*/ 33338 h 55"/>
              <a:gd name="T42" fmla="*/ 22225 w 46"/>
              <a:gd name="T43" fmla="*/ 30163 h 55"/>
              <a:gd name="T44" fmla="*/ 26988 w 46"/>
              <a:gd name="T45" fmla="*/ 25400 h 55"/>
              <a:gd name="T46" fmla="*/ 33338 w 46"/>
              <a:gd name="T47" fmla="*/ 23813 h 55"/>
              <a:gd name="T48" fmla="*/ 41275 w 46"/>
              <a:gd name="T49" fmla="*/ 22225 h 55"/>
              <a:gd name="T50" fmla="*/ 41275 w 46"/>
              <a:gd name="T51" fmla="*/ 20638 h 55"/>
              <a:gd name="T52" fmla="*/ 41275 w 46"/>
              <a:gd name="T53" fmla="*/ 20638 h 55"/>
              <a:gd name="T54" fmla="*/ 44450 w 46"/>
              <a:gd name="T55" fmla="*/ 19050 h 55"/>
              <a:gd name="T56" fmla="*/ 46037 w 46"/>
              <a:gd name="T57" fmla="*/ 17463 h 55"/>
              <a:gd name="T58" fmla="*/ 52388 w 46"/>
              <a:gd name="T59" fmla="*/ 14288 h 55"/>
              <a:gd name="T60" fmla="*/ 57150 w 46"/>
              <a:gd name="T61" fmla="*/ 11113 h 55"/>
              <a:gd name="T62" fmla="*/ 65088 w 46"/>
              <a:gd name="T63" fmla="*/ 7938 h 55"/>
              <a:gd name="T64" fmla="*/ 73025 w 46"/>
              <a:gd name="T65" fmla="*/ 3175 h 55"/>
              <a:gd name="T66" fmla="*/ 73025 w 46"/>
              <a:gd name="T67" fmla="*/ 3175 h 55"/>
              <a:gd name="T68" fmla="*/ 71438 w 46"/>
              <a:gd name="T69" fmla="*/ 3175 h 55"/>
              <a:gd name="T70" fmla="*/ 68263 w 46"/>
              <a:gd name="T71" fmla="*/ 3175 h 55"/>
              <a:gd name="T72" fmla="*/ 66675 w 46"/>
              <a:gd name="T73" fmla="*/ 3175 h 55"/>
              <a:gd name="T74" fmla="*/ 63500 w 46"/>
              <a:gd name="T75" fmla="*/ 1588 h 55"/>
              <a:gd name="T76" fmla="*/ 60325 w 46"/>
              <a:gd name="T77" fmla="*/ 1588 h 55"/>
              <a:gd name="T78" fmla="*/ 55563 w 46"/>
              <a:gd name="T79" fmla="*/ 1588 h 55"/>
              <a:gd name="T80" fmla="*/ 50800 w 46"/>
              <a:gd name="T81" fmla="*/ 1588 h 55"/>
              <a:gd name="T82" fmla="*/ 44450 w 46"/>
              <a:gd name="T83" fmla="*/ 0 h 55"/>
              <a:gd name="T84" fmla="*/ 41275 w 46"/>
              <a:gd name="T85" fmla="*/ 1588 h 55"/>
              <a:gd name="T86" fmla="*/ 34925 w 46"/>
              <a:gd name="T87" fmla="*/ 1588 h 55"/>
              <a:gd name="T88" fmla="*/ 30163 w 46"/>
              <a:gd name="T89" fmla="*/ 1588 h 55"/>
              <a:gd name="T90" fmla="*/ 22225 w 46"/>
              <a:gd name="T91" fmla="*/ 3175 h 55"/>
              <a:gd name="T92" fmla="*/ 17463 w 46"/>
              <a:gd name="T93" fmla="*/ 3175 h 55"/>
              <a:gd name="T94" fmla="*/ 11112 w 46"/>
              <a:gd name="T95" fmla="*/ 6350 h 55"/>
              <a:gd name="T96" fmla="*/ 6350 w 46"/>
              <a:gd name="T97" fmla="*/ 9525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"/>
              <a:gd name="T148" fmla="*/ 0 h 55"/>
              <a:gd name="T149" fmla="*/ 46 w 46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" h="55">
                <a:moveTo>
                  <a:pt x="4" y="6"/>
                </a:moveTo>
                <a:lnTo>
                  <a:pt x="4" y="7"/>
                </a:lnTo>
                <a:lnTo>
                  <a:pt x="3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0" y="36"/>
                </a:lnTo>
                <a:lnTo>
                  <a:pt x="0" y="46"/>
                </a:lnTo>
                <a:lnTo>
                  <a:pt x="3" y="55"/>
                </a:lnTo>
                <a:lnTo>
                  <a:pt x="3" y="54"/>
                </a:lnTo>
                <a:lnTo>
                  <a:pt x="3" y="51"/>
                </a:lnTo>
                <a:lnTo>
                  <a:pt x="3" y="49"/>
                </a:lnTo>
                <a:lnTo>
                  <a:pt x="3" y="46"/>
                </a:lnTo>
                <a:lnTo>
                  <a:pt x="4" y="43"/>
                </a:lnTo>
                <a:lnTo>
                  <a:pt x="4" y="39"/>
                </a:lnTo>
                <a:lnTo>
                  <a:pt x="5" y="35"/>
                </a:lnTo>
                <a:lnTo>
                  <a:pt x="6" y="32"/>
                </a:lnTo>
                <a:lnTo>
                  <a:pt x="7" y="28"/>
                </a:lnTo>
                <a:lnTo>
                  <a:pt x="8" y="25"/>
                </a:lnTo>
                <a:lnTo>
                  <a:pt x="11" y="21"/>
                </a:lnTo>
                <a:lnTo>
                  <a:pt x="14" y="19"/>
                </a:lnTo>
                <a:lnTo>
                  <a:pt x="17" y="16"/>
                </a:lnTo>
                <a:lnTo>
                  <a:pt x="21" y="15"/>
                </a:lnTo>
                <a:lnTo>
                  <a:pt x="26" y="14"/>
                </a:lnTo>
                <a:lnTo>
                  <a:pt x="26" y="13"/>
                </a:lnTo>
                <a:lnTo>
                  <a:pt x="28" y="12"/>
                </a:lnTo>
                <a:lnTo>
                  <a:pt x="29" y="11"/>
                </a:lnTo>
                <a:lnTo>
                  <a:pt x="33" y="9"/>
                </a:lnTo>
                <a:lnTo>
                  <a:pt x="36" y="7"/>
                </a:lnTo>
                <a:lnTo>
                  <a:pt x="41" y="5"/>
                </a:lnTo>
                <a:lnTo>
                  <a:pt x="46" y="2"/>
                </a:lnTo>
                <a:lnTo>
                  <a:pt x="45" y="2"/>
                </a:lnTo>
                <a:lnTo>
                  <a:pt x="43" y="2"/>
                </a:lnTo>
                <a:lnTo>
                  <a:pt x="42" y="2"/>
                </a:lnTo>
                <a:lnTo>
                  <a:pt x="40" y="1"/>
                </a:lnTo>
                <a:lnTo>
                  <a:pt x="38" y="1"/>
                </a:lnTo>
                <a:lnTo>
                  <a:pt x="35" y="1"/>
                </a:lnTo>
                <a:lnTo>
                  <a:pt x="32" y="1"/>
                </a:lnTo>
                <a:lnTo>
                  <a:pt x="28" y="0"/>
                </a:lnTo>
                <a:lnTo>
                  <a:pt x="26" y="1"/>
                </a:lnTo>
                <a:lnTo>
                  <a:pt x="22" y="1"/>
                </a:lnTo>
                <a:lnTo>
                  <a:pt x="19" y="1"/>
                </a:lnTo>
                <a:lnTo>
                  <a:pt x="14" y="2"/>
                </a:lnTo>
                <a:lnTo>
                  <a:pt x="11" y="2"/>
                </a:lnTo>
                <a:lnTo>
                  <a:pt x="7" y="4"/>
                </a:lnTo>
                <a:lnTo>
                  <a:pt x="4" y="6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5" name="Freeform 151"/>
          <p:cNvSpPr>
            <a:spLocks/>
          </p:cNvSpPr>
          <p:nvPr/>
        </p:nvSpPr>
        <p:spPr bwMode="auto">
          <a:xfrm>
            <a:off x="1974900" y="3208338"/>
            <a:ext cx="58737" cy="15875"/>
          </a:xfrm>
          <a:custGeom>
            <a:avLst/>
            <a:gdLst>
              <a:gd name="T0" fmla="*/ 0 w 37"/>
              <a:gd name="T1" fmla="*/ 11112 h 10"/>
              <a:gd name="T2" fmla="*/ 0 w 37"/>
              <a:gd name="T3" fmla="*/ 11112 h 10"/>
              <a:gd name="T4" fmla="*/ 0 w 37"/>
              <a:gd name="T5" fmla="*/ 9525 h 10"/>
              <a:gd name="T6" fmla="*/ 1587 w 37"/>
              <a:gd name="T7" fmla="*/ 9525 h 10"/>
              <a:gd name="T8" fmla="*/ 1587 w 37"/>
              <a:gd name="T9" fmla="*/ 7938 h 10"/>
              <a:gd name="T10" fmla="*/ 3175 w 37"/>
              <a:gd name="T11" fmla="*/ 4762 h 10"/>
              <a:gd name="T12" fmla="*/ 6350 w 37"/>
              <a:gd name="T13" fmla="*/ 4762 h 10"/>
              <a:gd name="T14" fmla="*/ 7937 w 37"/>
              <a:gd name="T15" fmla="*/ 3175 h 10"/>
              <a:gd name="T16" fmla="*/ 11112 w 37"/>
              <a:gd name="T17" fmla="*/ 1588 h 10"/>
              <a:gd name="T18" fmla="*/ 14287 w 37"/>
              <a:gd name="T19" fmla="*/ 1588 h 10"/>
              <a:gd name="T20" fmla="*/ 19050 w 37"/>
              <a:gd name="T21" fmla="*/ 0 h 10"/>
              <a:gd name="T22" fmla="*/ 23812 w 37"/>
              <a:gd name="T23" fmla="*/ 0 h 10"/>
              <a:gd name="T24" fmla="*/ 30162 w 37"/>
              <a:gd name="T25" fmla="*/ 0 h 10"/>
              <a:gd name="T26" fmla="*/ 34925 w 37"/>
              <a:gd name="T27" fmla="*/ 0 h 10"/>
              <a:gd name="T28" fmla="*/ 42862 w 37"/>
              <a:gd name="T29" fmla="*/ 1588 h 10"/>
              <a:gd name="T30" fmla="*/ 50800 w 37"/>
              <a:gd name="T31" fmla="*/ 3175 h 10"/>
              <a:gd name="T32" fmla="*/ 58737 w 37"/>
              <a:gd name="T33" fmla="*/ 4762 h 10"/>
              <a:gd name="T34" fmla="*/ 58737 w 37"/>
              <a:gd name="T35" fmla="*/ 9525 h 10"/>
              <a:gd name="T36" fmla="*/ 57150 w 37"/>
              <a:gd name="T37" fmla="*/ 9525 h 10"/>
              <a:gd name="T38" fmla="*/ 57150 w 37"/>
              <a:gd name="T39" fmla="*/ 9525 h 10"/>
              <a:gd name="T40" fmla="*/ 53975 w 37"/>
              <a:gd name="T41" fmla="*/ 7938 h 10"/>
              <a:gd name="T42" fmla="*/ 52387 w 37"/>
              <a:gd name="T43" fmla="*/ 7938 h 10"/>
              <a:gd name="T44" fmla="*/ 47625 w 37"/>
              <a:gd name="T45" fmla="*/ 4762 h 10"/>
              <a:gd name="T46" fmla="*/ 44450 w 37"/>
              <a:gd name="T47" fmla="*/ 4762 h 10"/>
              <a:gd name="T48" fmla="*/ 39687 w 37"/>
              <a:gd name="T49" fmla="*/ 4762 h 10"/>
              <a:gd name="T50" fmla="*/ 34925 w 37"/>
              <a:gd name="T51" fmla="*/ 3175 h 10"/>
              <a:gd name="T52" fmla="*/ 30162 w 37"/>
              <a:gd name="T53" fmla="*/ 3175 h 10"/>
              <a:gd name="T54" fmla="*/ 23812 w 37"/>
              <a:gd name="T55" fmla="*/ 3175 h 10"/>
              <a:gd name="T56" fmla="*/ 20637 w 37"/>
              <a:gd name="T57" fmla="*/ 4762 h 10"/>
              <a:gd name="T58" fmla="*/ 14287 w 37"/>
              <a:gd name="T59" fmla="*/ 4762 h 10"/>
              <a:gd name="T60" fmla="*/ 11112 w 37"/>
              <a:gd name="T61" fmla="*/ 7938 h 10"/>
              <a:gd name="T62" fmla="*/ 7937 w 37"/>
              <a:gd name="T63" fmla="*/ 9525 h 10"/>
              <a:gd name="T64" fmla="*/ 3175 w 37"/>
              <a:gd name="T65" fmla="*/ 12700 h 10"/>
              <a:gd name="T66" fmla="*/ 0 w 37"/>
              <a:gd name="T67" fmla="*/ 15875 h 10"/>
              <a:gd name="T68" fmla="*/ 0 w 37"/>
              <a:gd name="T69" fmla="*/ 11112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3"/>
                </a:lnTo>
                <a:lnTo>
                  <a:pt x="4" y="3"/>
                </a:lnTo>
                <a:lnTo>
                  <a:pt x="5" y="2"/>
                </a:lnTo>
                <a:lnTo>
                  <a:pt x="7" y="1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1"/>
                </a:lnTo>
                <a:lnTo>
                  <a:pt x="32" y="2"/>
                </a:lnTo>
                <a:lnTo>
                  <a:pt x="37" y="3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0" y="3"/>
                </a:lnTo>
                <a:lnTo>
                  <a:pt x="28" y="3"/>
                </a:lnTo>
                <a:lnTo>
                  <a:pt x="25" y="3"/>
                </a:lnTo>
                <a:lnTo>
                  <a:pt x="22" y="2"/>
                </a:lnTo>
                <a:lnTo>
                  <a:pt x="19" y="2"/>
                </a:lnTo>
                <a:lnTo>
                  <a:pt x="15" y="2"/>
                </a:lnTo>
                <a:lnTo>
                  <a:pt x="13" y="3"/>
                </a:lnTo>
                <a:lnTo>
                  <a:pt x="9" y="3"/>
                </a:lnTo>
                <a:lnTo>
                  <a:pt x="7" y="5"/>
                </a:lnTo>
                <a:lnTo>
                  <a:pt x="5" y="6"/>
                </a:lnTo>
                <a:lnTo>
                  <a:pt x="2" y="8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6" name="Freeform 152"/>
          <p:cNvSpPr>
            <a:spLocks/>
          </p:cNvSpPr>
          <p:nvPr/>
        </p:nvSpPr>
        <p:spPr bwMode="auto">
          <a:xfrm>
            <a:off x="1974900" y="3168650"/>
            <a:ext cx="58737" cy="17463"/>
          </a:xfrm>
          <a:custGeom>
            <a:avLst/>
            <a:gdLst>
              <a:gd name="T0" fmla="*/ 0 w 37"/>
              <a:gd name="T1" fmla="*/ 11113 h 11"/>
              <a:gd name="T2" fmla="*/ 0 w 37"/>
              <a:gd name="T3" fmla="*/ 11113 h 11"/>
              <a:gd name="T4" fmla="*/ 0 w 37"/>
              <a:gd name="T5" fmla="*/ 9525 h 11"/>
              <a:gd name="T6" fmla="*/ 1587 w 37"/>
              <a:gd name="T7" fmla="*/ 9525 h 11"/>
              <a:gd name="T8" fmla="*/ 1587 w 37"/>
              <a:gd name="T9" fmla="*/ 7938 h 11"/>
              <a:gd name="T10" fmla="*/ 3175 w 37"/>
              <a:gd name="T11" fmla="*/ 6350 h 11"/>
              <a:gd name="T12" fmla="*/ 6350 w 37"/>
              <a:gd name="T13" fmla="*/ 6350 h 11"/>
              <a:gd name="T14" fmla="*/ 7937 w 37"/>
              <a:gd name="T15" fmla="*/ 4763 h 11"/>
              <a:gd name="T16" fmla="*/ 11112 w 37"/>
              <a:gd name="T17" fmla="*/ 3175 h 11"/>
              <a:gd name="T18" fmla="*/ 14287 w 37"/>
              <a:gd name="T19" fmla="*/ 3175 h 11"/>
              <a:gd name="T20" fmla="*/ 19050 w 37"/>
              <a:gd name="T21" fmla="*/ 0 h 11"/>
              <a:gd name="T22" fmla="*/ 23812 w 37"/>
              <a:gd name="T23" fmla="*/ 0 h 11"/>
              <a:gd name="T24" fmla="*/ 30162 w 37"/>
              <a:gd name="T25" fmla="*/ 0 h 11"/>
              <a:gd name="T26" fmla="*/ 34925 w 37"/>
              <a:gd name="T27" fmla="*/ 0 h 11"/>
              <a:gd name="T28" fmla="*/ 42862 w 37"/>
              <a:gd name="T29" fmla="*/ 3175 h 11"/>
              <a:gd name="T30" fmla="*/ 50800 w 37"/>
              <a:gd name="T31" fmla="*/ 4763 h 11"/>
              <a:gd name="T32" fmla="*/ 58737 w 37"/>
              <a:gd name="T33" fmla="*/ 6350 h 11"/>
              <a:gd name="T34" fmla="*/ 58737 w 37"/>
              <a:gd name="T35" fmla="*/ 9525 h 11"/>
              <a:gd name="T36" fmla="*/ 57150 w 37"/>
              <a:gd name="T37" fmla="*/ 9525 h 11"/>
              <a:gd name="T38" fmla="*/ 57150 w 37"/>
              <a:gd name="T39" fmla="*/ 9525 h 11"/>
              <a:gd name="T40" fmla="*/ 53975 w 37"/>
              <a:gd name="T41" fmla="*/ 7938 h 11"/>
              <a:gd name="T42" fmla="*/ 52387 w 37"/>
              <a:gd name="T43" fmla="*/ 7938 h 11"/>
              <a:gd name="T44" fmla="*/ 47625 w 37"/>
              <a:gd name="T45" fmla="*/ 7938 h 11"/>
              <a:gd name="T46" fmla="*/ 44450 w 37"/>
              <a:gd name="T47" fmla="*/ 6350 h 11"/>
              <a:gd name="T48" fmla="*/ 39687 w 37"/>
              <a:gd name="T49" fmla="*/ 6350 h 11"/>
              <a:gd name="T50" fmla="*/ 34925 w 37"/>
              <a:gd name="T51" fmla="*/ 4763 h 11"/>
              <a:gd name="T52" fmla="*/ 30162 w 37"/>
              <a:gd name="T53" fmla="*/ 4763 h 11"/>
              <a:gd name="T54" fmla="*/ 23812 w 37"/>
              <a:gd name="T55" fmla="*/ 4763 h 11"/>
              <a:gd name="T56" fmla="*/ 20637 w 37"/>
              <a:gd name="T57" fmla="*/ 6350 h 11"/>
              <a:gd name="T58" fmla="*/ 14287 w 37"/>
              <a:gd name="T59" fmla="*/ 6350 h 11"/>
              <a:gd name="T60" fmla="*/ 11112 w 37"/>
              <a:gd name="T61" fmla="*/ 7938 h 11"/>
              <a:gd name="T62" fmla="*/ 7937 w 37"/>
              <a:gd name="T63" fmla="*/ 9525 h 11"/>
              <a:gd name="T64" fmla="*/ 3175 w 37"/>
              <a:gd name="T65" fmla="*/ 14288 h 11"/>
              <a:gd name="T66" fmla="*/ 0 w 37"/>
              <a:gd name="T67" fmla="*/ 17463 h 11"/>
              <a:gd name="T68" fmla="*/ 0 w 37"/>
              <a:gd name="T69" fmla="*/ 11113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2"/>
                </a:lnTo>
                <a:lnTo>
                  <a:pt x="9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7" y="2"/>
                </a:lnTo>
                <a:lnTo>
                  <a:pt x="32" y="3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0" y="5"/>
                </a:lnTo>
                <a:lnTo>
                  <a:pt x="28" y="4"/>
                </a:lnTo>
                <a:lnTo>
                  <a:pt x="25" y="4"/>
                </a:lnTo>
                <a:lnTo>
                  <a:pt x="22" y="3"/>
                </a:lnTo>
                <a:lnTo>
                  <a:pt x="19" y="3"/>
                </a:lnTo>
                <a:lnTo>
                  <a:pt x="15" y="3"/>
                </a:lnTo>
                <a:lnTo>
                  <a:pt x="13" y="4"/>
                </a:lnTo>
                <a:lnTo>
                  <a:pt x="9" y="4"/>
                </a:lnTo>
                <a:lnTo>
                  <a:pt x="7" y="5"/>
                </a:lnTo>
                <a:lnTo>
                  <a:pt x="5" y="6"/>
                </a:lnTo>
                <a:lnTo>
                  <a:pt x="2" y="9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7" name="Freeform 153"/>
          <p:cNvSpPr>
            <a:spLocks/>
          </p:cNvSpPr>
          <p:nvPr/>
        </p:nvSpPr>
        <p:spPr bwMode="auto">
          <a:xfrm>
            <a:off x="2030462" y="3151188"/>
            <a:ext cx="96838" cy="179387"/>
          </a:xfrm>
          <a:custGeom>
            <a:avLst/>
            <a:gdLst>
              <a:gd name="T0" fmla="*/ 0 w 61"/>
              <a:gd name="T1" fmla="*/ 0 h 113"/>
              <a:gd name="T2" fmla="*/ 0 w 61"/>
              <a:gd name="T3" fmla="*/ 174625 h 113"/>
              <a:gd name="T4" fmla="*/ 30163 w 61"/>
              <a:gd name="T5" fmla="*/ 179387 h 113"/>
              <a:gd name="T6" fmla="*/ 28575 w 61"/>
              <a:gd name="T7" fmla="*/ 155575 h 113"/>
              <a:gd name="T8" fmla="*/ 96838 w 61"/>
              <a:gd name="T9" fmla="*/ 166687 h 113"/>
              <a:gd name="T10" fmla="*/ 96838 w 61"/>
              <a:gd name="T11" fmla="*/ 157162 h 113"/>
              <a:gd name="T12" fmla="*/ 47625 w 61"/>
              <a:gd name="T13" fmla="*/ 152400 h 113"/>
              <a:gd name="T14" fmla="*/ 46038 w 61"/>
              <a:gd name="T15" fmla="*/ 131762 h 113"/>
              <a:gd name="T16" fmla="*/ 14288 w 61"/>
              <a:gd name="T17" fmla="*/ 131762 h 113"/>
              <a:gd name="T18" fmla="*/ 12700 w 61"/>
              <a:gd name="T19" fmla="*/ 127000 h 113"/>
              <a:gd name="T20" fmla="*/ 11113 w 61"/>
              <a:gd name="T21" fmla="*/ 120650 h 113"/>
              <a:gd name="T22" fmla="*/ 9525 w 61"/>
              <a:gd name="T23" fmla="*/ 109537 h 113"/>
              <a:gd name="T24" fmla="*/ 6350 w 61"/>
              <a:gd name="T25" fmla="*/ 93662 h 113"/>
              <a:gd name="T26" fmla="*/ 3175 w 61"/>
              <a:gd name="T27" fmla="*/ 76200 h 113"/>
              <a:gd name="T28" fmla="*/ 1588 w 61"/>
              <a:gd name="T29" fmla="*/ 53975 h 113"/>
              <a:gd name="T30" fmla="*/ 3175 w 61"/>
              <a:gd name="T31" fmla="*/ 31750 h 113"/>
              <a:gd name="T32" fmla="*/ 9525 w 61"/>
              <a:gd name="T33" fmla="*/ 4762 h 113"/>
              <a:gd name="T34" fmla="*/ 0 w 61"/>
              <a:gd name="T35" fmla="*/ 0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113"/>
              <a:gd name="T56" fmla="*/ 61 w 61"/>
              <a:gd name="T57" fmla="*/ 113 h 1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113">
                <a:moveTo>
                  <a:pt x="0" y="0"/>
                </a:moveTo>
                <a:lnTo>
                  <a:pt x="0" y="110"/>
                </a:lnTo>
                <a:lnTo>
                  <a:pt x="19" y="113"/>
                </a:lnTo>
                <a:lnTo>
                  <a:pt x="18" y="98"/>
                </a:lnTo>
                <a:lnTo>
                  <a:pt x="61" y="105"/>
                </a:lnTo>
                <a:lnTo>
                  <a:pt x="61" y="99"/>
                </a:lnTo>
                <a:lnTo>
                  <a:pt x="30" y="96"/>
                </a:lnTo>
                <a:lnTo>
                  <a:pt x="29" y="83"/>
                </a:lnTo>
                <a:lnTo>
                  <a:pt x="9" y="83"/>
                </a:lnTo>
                <a:lnTo>
                  <a:pt x="8" y="80"/>
                </a:lnTo>
                <a:lnTo>
                  <a:pt x="7" y="76"/>
                </a:lnTo>
                <a:lnTo>
                  <a:pt x="6" y="69"/>
                </a:lnTo>
                <a:lnTo>
                  <a:pt x="4" y="59"/>
                </a:lnTo>
                <a:lnTo>
                  <a:pt x="2" y="48"/>
                </a:lnTo>
                <a:lnTo>
                  <a:pt x="1" y="34"/>
                </a:lnTo>
                <a:lnTo>
                  <a:pt x="2" y="20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8" name="Freeform 154"/>
          <p:cNvSpPr>
            <a:spLocks/>
          </p:cNvSpPr>
          <p:nvPr/>
        </p:nvSpPr>
        <p:spPr bwMode="auto">
          <a:xfrm>
            <a:off x="2078087" y="3109913"/>
            <a:ext cx="125413" cy="23812"/>
          </a:xfrm>
          <a:custGeom>
            <a:avLst/>
            <a:gdLst>
              <a:gd name="T0" fmla="*/ 0 w 79"/>
              <a:gd name="T1" fmla="*/ 23812 h 15"/>
              <a:gd name="T2" fmla="*/ 0 w 79"/>
              <a:gd name="T3" fmla="*/ 23812 h 15"/>
              <a:gd name="T4" fmla="*/ 4763 w 79"/>
              <a:gd name="T5" fmla="*/ 22225 h 15"/>
              <a:gd name="T6" fmla="*/ 6350 w 79"/>
              <a:gd name="T7" fmla="*/ 22225 h 15"/>
              <a:gd name="T8" fmla="*/ 11113 w 79"/>
              <a:gd name="T9" fmla="*/ 20637 h 15"/>
              <a:gd name="T10" fmla="*/ 17463 w 79"/>
              <a:gd name="T11" fmla="*/ 19050 h 15"/>
              <a:gd name="T12" fmla="*/ 22225 w 79"/>
              <a:gd name="T13" fmla="*/ 17462 h 15"/>
              <a:gd name="T14" fmla="*/ 30163 w 79"/>
              <a:gd name="T15" fmla="*/ 14287 h 15"/>
              <a:gd name="T16" fmla="*/ 38100 w 79"/>
              <a:gd name="T17" fmla="*/ 12700 h 15"/>
              <a:gd name="T18" fmla="*/ 47625 w 79"/>
              <a:gd name="T19" fmla="*/ 12700 h 15"/>
              <a:gd name="T20" fmla="*/ 55563 w 79"/>
              <a:gd name="T21" fmla="*/ 11112 h 15"/>
              <a:gd name="T22" fmla="*/ 66675 w 79"/>
              <a:gd name="T23" fmla="*/ 11112 h 15"/>
              <a:gd name="T24" fmla="*/ 76200 w 79"/>
              <a:gd name="T25" fmla="*/ 9525 h 15"/>
              <a:gd name="T26" fmla="*/ 87313 w 79"/>
              <a:gd name="T27" fmla="*/ 11112 h 15"/>
              <a:gd name="T28" fmla="*/ 98425 w 79"/>
              <a:gd name="T29" fmla="*/ 11112 h 15"/>
              <a:gd name="T30" fmla="*/ 109538 w 79"/>
              <a:gd name="T31" fmla="*/ 12700 h 15"/>
              <a:gd name="T32" fmla="*/ 120650 w 79"/>
              <a:gd name="T33" fmla="*/ 14287 h 15"/>
              <a:gd name="T34" fmla="*/ 125413 w 79"/>
              <a:gd name="T35" fmla="*/ 0 h 15"/>
              <a:gd name="T36" fmla="*/ 125413 w 79"/>
              <a:gd name="T37" fmla="*/ 0 h 15"/>
              <a:gd name="T38" fmla="*/ 120650 w 79"/>
              <a:gd name="T39" fmla="*/ 0 h 15"/>
              <a:gd name="T40" fmla="*/ 117475 w 79"/>
              <a:gd name="T41" fmla="*/ 0 h 15"/>
              <a:gd name="T42" fmla="*/ 111125 w 79"/>
              <a:gd name="T43" fmla="*/ 0 h 15"/>
              <a:gd name="T44" fmla="*/ 104775 w 79"/>
              <a:gd name="T45" fmla="*/ 0 h 15"/>
              <a:gd name="T46" fmla="*/ 96838 w 79"/>
              <a:gd name="T47" fmla="*/ 0 h 15"/>
              <a:gd name="T48" fmla="*/ 88900 w 79"/>
              <a:gd name="T49" fmla="*/ 0 h 15"/>
              <a:gd name="T50" fmla="*/ 80963 w 79"/>
              <a:gd name="T51" fmla="*/ 1587 h 15"/>
              <a:gd name="T52" fmla="*/ 69850 w 79"/>
              <a:gd name="T53" fmla="*/ 1587 h 15"/>
              <a:gd name="T54" fmla="*/ 60325 w 79"/>
              <a:gd name="T55" fmla="*/ 1587 h 15"/>
              <a:gd name="T56" fmla="*/ 49213 w 79"/>
              <a:gd name="T57" fmla="*/ 3175 h 15"/>
              <a:gd name="T58" fmla="*/ 39688 w 79"/>
              <a:gd name="T59" fmla="*/ 6350 h 15"/>
              <a:gd name="T60" fmla="*/ 28575 w 79"/>
              <a:gd name="T61" fmla="*/ 7937 h 15"/>
              <a:gd name="T62" fmla="*/ 19050 w 79"/>
              <a:gd name="T63" fmla="*/ 9525 h 15"/>
              <a:gd name="T64" fmla="*/ 9525 w 79"/>
              <a:gd name="T65" fmla="*/ 11112 h 15"/>
              <a:gd name="T66" fmla="*/ 0 w 79"/>
              <a:gd name="T67" fmla="*/ 12700 h 15"/>
              <a:gd name="T68" fmla="*/ 0 w 79"/>
              <a:gd name="T69" fmla="*/ 23812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15"/>
              <a:gd name="T107" fmla="*/ 79 w 79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15">
                <a:moveTo>
                  <a:pt x="0" y="15"/>
                </a:moveTo>
                <a:lnTo>
                  <a:pt x="0" y="15"/>
                </a:lnTo>
                <a:lnTo>
                  <a:pt x="3" y="14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4" y="11"/>
                </a:lnTo>
                <a:lnTo>
                  <a:pt x="19" y="9"/>
                </a:lnTo>
                <a:lnTo>
                  <a:pt x="24" y="8"/>
                </a:lnTo>
                <a:lnTo>
                  <a:pt x="30" y="8"/>
                </a:lnTo>
                <a:lnTo>
                  <a:pt x="35" y="7"/>
                </a:lnTo>
                <a:lnTo>
                  <a:pt x="42" y="7"/>
                </a:lnTo>
                <a:lnTo>
                  <a:pt x="48" y="6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9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6" y="0"/>
                </a:lnTo>
                <a:lnTo>
                  <a:pt x="61" y="0"/>
                </a:lnTo>
                <a:lnTo>
                  <a:pt x="56" y="0"/>
                </a:lnTo>
                <a:lnTo>
                  <a:pt x="51" y="1"/>
                </a:lnTo>
                <a:lnTo>
                  <a:pt x="44" y="1"/>
                </a:lnTo>
                <a:lnTo>
                  <a:pt x="38" y="1"/>
                </a:lnTo>
                <a:lnTo>
                  <a:pt x="31" y="2"/>
                </a:lnTo>
                <a:lnTo>
                  <a:pt x="25" y="4"/>
                </a:lnTo>
                <a:lnTo>
                  <a:pt x="18" y="5"/>
                </a:lnTo>
                <a:lnTo>
                  <a:pt x="12" y="6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59" name="Freeform 155"/>
          <p:cNvSpPr>
            <a:spLocks/>
          </p:cNvSpPr>
          <p:nvPr/>
        </p:nvSpPr>
        <p:spPr bwMode="auto">
          <a:xfrm>
            <a:off x="2006650" y="3333750"/>
            <a:ext cx="209550" cy="71438"/>
          </a:xfrm>
          <a:custGeom>
            <a:avLst/>
            <a:gdLst>
              <a:gd name="T0" fmla="*/ 87312 w 132"/>
              <a:gd name="T1" fmla="*/ 69850 h 45"/>
              <a:gd name="T2" fmla="*/ 88900 w 132"/>
              <a:gd name="T3" fmla="*/ 66675 h 45"/>
              <a:gd name="T4" fmla="*/ 88900 w 132"/>
              <a:gd name="T5" fmla="*/ 66675 h 45"/>
              <a:gd name="T6" fmla="*/ 90487 w 132"/>
              <a:gd name="T7" fmla="*/ 66675 h 45"/>
              <a:gd name="T8" fmla="*/ 93662 w 132"/>
              <a:gd name="T9" fmla="*/ 65088 h 45"/>
              <a:gd name="T10" fmla="*/ 96837 w 132"/>
              <a:gd name="T11" fmla="*/ 65088 h 45"/>
              <a:gd name="T12" fmla="*/ 100012 w 132"/>
              <a:gd name="T13" fmla="*/ 63500 h 45"/>
              <a:gd name="T14" fmla="*/ 103188 w 132"/>
              <a:gd name="T15" fmla="*/ 61913 h 45"/>
              <a:gd name="T16" fmla="*/ 107950 w 132"/>
              <a:gd name="T17" fmla="*/ 60325 h 45"/>
              <a:gd name="T18" fmla="*/ 112712 w 132"/>
              <a:gd name="T19" fmla="*/ 58738 h 45"/>
              <a:gd name="T20" fmla="*/ 115887 w 132"/>
              <a:gd name="T21" fmla="*/ 53975 h 45"/>
              <a:gd name="T22" fmla="*/ 120650 w 132"/>
              <a:gd name="T23" fmla="*/ 52388 h 45"/>
              <a:gd name="T24" fmla="*/ 123825 w 132"/>
              <a:gd name="T25" fmla="*/ 49213 h 45"/>
              <a:gd name="T26" fmla="*/ 127000 w 132"/>
              <a:gd name="T27" fmla="*/ 47625 h 45"/>
              <a:gd name="T28" fmla="*/ 130175 w 132"/>
              <a:gd name="T29" fmla="*/ 42863 h 45"/>
              <a:gd name="T30" fmla="*/ 133350 w 132"/>
              <a:gd name="T31" fmla="*/ 41275 h 45"/>
              <a:gd name="T32" fmla="*/ 134937 w 132"/>
              <a:gd name="T33" fmla="*/ 38100 h 45"/>
              <a:gd name="T34" fmla="*/ 0 w 132"/>
              <a:gd name="T35" fmla="*/ 4763 h 45"/>
              <a:gd name="T36" fmla="*/ 9525 w 132"/>
              <a:gd name="T37" fmla="*/ 0 h 45"/>
              <a:gd name="T38" fmla="*/ 209550 w 132"/>
              <a:gd name="T39" fmla="*/ 50800 h 45"/>
              <a:gd name="T40" fmla="*/ 200025 w 132"/>
              <a:gd name="T41" fmla="*/ 53975 h 45"/>
              <a:gd name="T42" fmla="*/ 142875 w 132"/>
              <a:gd name="T43" fmla="*/ 39688 h 45"/>
              <a:gd name="T44" fmla="*/ 142875 w 132"/>
              <a:gd name="T45" fmla="*/ 39688 h 45"/>
              <a:gd name="T46" fmla="*/ 142875 w 132"/>
              <a:gd name="T47" fmla="*/ 41275 h 45"/>
              <a:gd name="T48" fmla="*/ 141287 w 132"/>
              <a:gd name="T49" fmla="*/ 41275 h 45"/>
              <a:gd name="T50" fmla="*/ 141287 w 132"/>
              <a:gd name="T51" fmla="*/ 42863 h 45"/>
              <a:gd name="T52" fmla="*/ 138112 w 132"/>
              <a:gd name="T53" fmla="*/ 44450 h 45"/>
              <a:gd name="T54" fmla="*/ 136525 w 132"/>
              <a:gd name="T55" fmla="*/ 47625 h 45"/>
              <a:gd name="T56" fmla="*/ 134937 w 132"/>
              <a:gd name="T57" fmla="*/ 49213 h 45"/>
              <a:gd name="T58" fmla="*/ 131762 w 132"/>
              <a:gd name="T59" fmla="*/ 50800 h 45"/>
              <a:gd name="T60" fmla="*/ 127000 w 132"/>
              <a:gd name="T61" fmla="*/ 52388 h 45"/>
              <a:gd name="T62" fmla="*/ 123825 w 132"/>
              <a:gd name="T63" fmla="*/ 53975 h 45"/>
              <a:gd name="T64" fmla="*/ 120650 w 132"/>
              <a:gd name="T65" fmla="*/ 58738 h 45"/>
              <a:gd name="T66" fmla="*/ 114300 w 132"/>
              <a:gd name="T67" fmla="*/ 60325 h 45"/>
              <a:gd name="T68" fmla="*/ 111125 w 132"/>
              <a:gd name="T69" fmla="*/ 63500 h 45"/>
              <a:gd name="T70" fmla="*/ 103188 w 132"/>
              <a:gd name="T71" fmla="*/ 65088 h 45"/>
              <a:gd name="T72" fmla="*/ 98425 w 132"/>
              <a:gd name="T73" fmla="*/ 66675 h 45"/>
              <a:gd name="T74" fmla="*/ 90487 w 132"/>
              <a:gd name="T75" fmla="*/ 71438 h 45"/>
              <a:gd name="T76" fmla="*/ 87312 w 132"/>
              <a:gd name="T77" fmla="*/ 69850 h 4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45"/>
              <a:gd name="T119" fmla="*/ 132 w 132"/>
              <a:gd name="T120" fmla="*/ 45 h 4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45">
                <a:moveTo>
                  <a:pt x="55" y="44"/>
                </a:move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1" y="41"/>
                </a:lnTo>
                <a:lnTo>
                  <a:pt x="63" y="40"/>
                </a:lnTo>
                <a:lnTo>
                  <a:pt x="65" y="39"/>
                </a:lnTo>
                <a:lnTo>
                  <a:pt x="68" y="38"/>
                </a:lnTo>
                <a:lnTo>
                  <a:pt x="71" y="37"/>
                </a:lnTo>
                <a:lnTo>
                  <a:pt x="73" y="34"/>
                </a:lnTo>
                <a:lnTo>
                  <a:pt x="76" y="33"/>
                </a:lnTo>
                <a:lnTo>
                  <a:pt x="78" y="31"/>
                </a:lnTo>
                <a:lnTo>
                  <a:pt x="80" y="30"/>
                </a:lnTo>
                <a:lnTo>
                  <a:pt x="82" y="27"/>
                </a:lnTo>
                <a:lnTo>
                  <a:pt x="84" y="26"/>
                </a:lnTo>
                <a:lnTo>
                  <a:pt x="85" y="24"/>
                </a:lnTo>
                <a:lnTo>
                  <a:pt x="0" y="3"/>
                </a:lnTo>
                <a:lnTo>
                  <a:pt x="6" y="0"/>
                </a:lnTo>
                <a:lnTo>
                  <a:pt x="132" y="32"/>
                </a:lnTo>
                <a:lnTo>
                  <a:pt x="126" y="34"/>
                </a:lnTo>
                <a:lnTo>
                  <a:pt x="90" y="25"/>
                </a:lnTo>
                <a:lnTo>
                  <a:pt x="90" y="26"/>
                </a:lnTo>
                <a:lnTo>
                  <a:pt x="89" y="26"/>
                </a:lnTo>
                <a:lnTo>
                  <a:pt x="89" y="27"/>
                </a:lnTo>
                <a:lnTo>
                  <a:pt x="87" y="28"/>
                </a:lnTo>
                <a:lnTo>
                  <a:pt x="86" y="30"/>
                </a:lnTo>
                <a:lnTo>
                  <a:pt x="85" y="31"/>
                </a:lnTo>
                <a:lnTo>
                  <a:pt x="83" y="32"/>
                </a:lnTo>
                <a:lnTo>
                  <a:pt x="80" y="33"/>
                </a:lnTo>
                <a:lnTo>
                  <a:pt x="78" y="34"/>
                </a:lnTo>
                <a:lnTo>
                  <a:pt x="76" y="37"/>
                </a:lnTo>
                <a:lnTo>
                  <a:pt x="72" y="38"/>
                </a:lnTo>
                <a:lnTo>
                  <a:pt x="70" y="40"/>
                </a:lnTo>
                <a:lnTo>
                  <a:pt x="65" y="41"/>
                </a:lnTo>
                <a:lnTo>
                  <a:pt x="62" y="42"/>
                </a:lnTo>
                <a:lnTo>
                  <a:pt x="57" y="45"/>
                </a:lnTo>
                <a:lnTo>
                  <a:pt x="55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0" name="Freeform 156"/>
          <p:cNvSpPr>
            <a:spLocks/>
          </p:cNvSpPr>
          <p:nvPr/>
        </p:nvSpPr>
        <p:spPr bwMode="auto">
          <a:xfrm>
            <a:off x="1962200" y="3352800"/>
            <a:ext cx="214312" cy="63500"/>
          </a:xfrm>
          <a:custGeom>
            <a:avLst/>
            <a:gdLst>
              <a:gd name="T0" fmla="*/ 0 w 135"/>
              <a:gd name="T1" fmla="*/ 0 h 40"/>
              <a:gd name="T2" fmla="*/ 209550 w 135"/>
              <a:gd name="T3" fmla="*/ 63500 h 40"/>
              <a:gd name="T4" fmla="*/ 214312 w 135"/>
              <a:gd name="T5" fmla="*/ 63500 h 40"/>
              <a:gd name="T6" fmla="*/ 7937 w 135"/>
              <a:gd name="T7" fmla="*/ 0 h 40"/>
              <a:gd name="T8" fmla="*/ 0 w 135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0"/>
              <a:gd name="T17" fmla="*/ 135 w 135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0">
                <a:moveTo>
                  <a:pt x="0" y="0"/>
                </a:moveTo>
                <a:lnTo>
                  <a:pt x="132" y="40"/>
                </a:lnTo>
                <a:lnTo>
                  <a:pt x="135" y="4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1" name="Freeform 157"/>
          <p:cNvSpPr>
            <a:spLocks/>
          </p:cNvSpPr>
          <p:nvPr/>
        </p:nvSpPr>
        <p:spPr bwMode="auto">
          <a:xfrm>
            <a:off x="1998712" y="3343275"/>
            <a:ext cx="209550" cy="57150"/>
          </a:xfrm>
          <a:custGeom>
            <a:avLst/>
            <a:gdLst>
              <a:gd name="T0" fmla="*/ 0 w 132"/>
              <a:gd name="T1" fmla="*/ 0 h 36"/>
              <a:gd name="T2" fmla="*/ 206375 w 132"/>
              <a:gd name="T3" fmla="*/ 57150 h 36"/>
              <a:gd name="T4" fmla="*/ 209550 w 132"/>
              <a:gd name="T5" fmla="*/ 55563 h 36"/>
              <a:gd name="T6" fmla="*/ 6350 w 132"/>
              <a:gd name="T7" fmla="*/ 0 h 36"/>
              <a:gd name="T8" fmla="*/ 0 w 13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0" y="0"/>
                </a:moveTo>
                <a:lnTo>
                  <a:pt x="130" y="36"/>
                </a:lnTo>
                <a:lnTo>
                  <a:pt x="132" y="35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2" name="Freeform 158"/>
          <p:cNvSpPr>
            <a:spLocks/>
          </p:cNvSpPr>
          <p:nvPr/>
        </p:nvSpPr>
        <p:spPr bwMode="auto">
          <a:xfrm>
            <a:off x="1982837" y="3348038"/>
            <a:ext cx="211138" cy="60325"/>
          </a:xfrm>
          <a:custGeom>
            <a:avLst/>
            <a:gdLst>
              <a:gd name="T0" fmla="*/ 0 w 133"/>
              <a:gd name="T1" fmla="*/ 0 h 38"/>
              <a:gd name="T2" fmla="*/ 206375 w 133"/>
              <a:gd name="T3" fmla="*/ 60325 h 38"/>
              <a:gd name="T4" fmla="*/ 211138 w 133"/>
              <a:gd name="T5" fmla="*/ 60325 h 38"/>
              <a:gd name="T6" fmla="*/ 4763 w 133"/>
              <a:gd name="T7" fmla="*/ 0 h 38"/>
              <a:gd name="T8" fmla="*/ 0 w 133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8"/>
              <a:gd name="T17" fmla="*/ 133 w 13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8">
                <a:moveTo>
                  <a:pt x="0" y="0"/>
                </a:moveTo>
                <a:lnTo>
                  <a:pt x="130" y="38"/>
                </a:lnTo>
                <a:lnTo>
                  <a:pt x="133" y="38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3" name="Freeform 159"/>
          <p:cNvSpPr>
            <a:spLocks/>
          </p:cNvSpPr>
          <p:nvPr/>
        </p:nvSpPr>
        <p:spPr bwMode="auto">
          <a:xfrm>
            <a:off x="2873425" y="3211513"/>
            <a:ext cx="395287" cy="331787"/>
          </a:xfrm>
          <a:custGeom>
            <a:avLst/>
            <a:gdLst>
              <a:gd name="T0" fmla="*/ 111125 w 249"/>
              <a:gd name="T1" fmla="*/ 22225 h 209"/>
              <a:gd name="T2" fmla="*/ 111125 w 249"/>
              <a:gd name="T3" fmla="*/ 22225 h 209"/>
              <a:gd name="T4" fmla="*/ 114300 w 249"/>
              <a:gd name="T5" fmla="*/ 22225 h 209"/>
              <a:gd name="T6" fmla="*/ 119062 w 249"/>
              <a:gd name="T7" fmla="*/ 20637 h 209"/>
              <a:gd name="T8" fmla="*/ 123825 w 249"/>
              <a:gd name="T9" fmla="*/ 19050 h 209"/>
              <a:gd name="T10" fmla="*/ 131762 w 249"/>
              <a:gd name="T11" fmla="*/ 17462 h 209"/>
              <a:gd name="T12" fmla="*/ 139700 w 249"/>
              <a:gd name="T13" fmla="*/ 15875 h 209"/>
              <a:gd name="T14" fmla="*/ 150812 w 249"/>
              <a:gd name="T15" fmla="*/ 12700 h 209"/>
              <a:gd name="T16" fmla="*/ 163512 w 249"/>
              <a:gd name="T17" fmla="*/ 9525 h 209"/>
              <a:gd name="T18" fmla="*/ 176212 w 249"/>
              <a:gd name="T19" fmla="*/ 7937 h 209"/>
              <a:gd name="T20" fmla="*/ 190500 w 249"/>
              <a:gd name="T21" fmla="*/ 6350 h 209"/>
              <a:gd name="T22" fmla="*/ 209550 w 249"/>
              <a:gd name="T23" fmla="*/ 4762 h 209"/>
              <a:gd name="T24" fmla="*/ 228600 w 249"/>
              <a:gd name="T25" fmla="*/ 1587 h 209"/>
              <a:gd name="T26" fmla="*/ 247650 w 249"/>
              <a:gd name="T27" fmla="*/ 0 h 209"/>
              <a:gd name="T28" fmla="*/ 268287 w 249"/>
              <a:gd name="T29" fmla="*/ 0 h 209"/>
              <a:gd name="T30" fmla="*/ 292100 w 249"/>
              <a:gd name="T31" fmla="*/ 0 h 209"/>
              <a:gd name="T32" fmla="*/ 319087 w 249"/>
              <a:gd name="T33" fmla="*/ 0 h 209"/>
              <a:gd name="T34" fmla="*/ 330200 w 249"/>
              <a:gd name="T35" fmla="*/ 44450 h 209"/>
              <a:gd name="T36" fmla="*/ 333375 w 249"/>
              <a:gd name="T37" fmla="*/ 46037 h 209"/>
              <a:gd name="T38" fmla="*/ 342900 w 249"/>
              <a:gd name="T39" fmla="*/ 53975 h 209"/>
              <a:gd name="T40" fmla="*/ 352425 w 249"/>
              <a:gd name="T41" fmla="*/ 63500 h 209"/>
              <a:gd name="T42" fmla="*/ 357187 w 249"/>
              <a:gd name="T43" fmla="*/ 80962 h 209"/>
              <a:gd name="T44" fmla="*/ 379412 w 249"/>
              <a:gd name="T45" fmla="*/ 185737 h 209"/>
              <a:gd name="T46" fmla="*/ 390525 w 249"/>
              <a:gd name="T47" fmla="*/ 230187 h 209"/>
              <a:gd name="T48" fmla="*/ 390525 w 249"/>
              <a:gd name="T49" fmla="*/ 231775 h 209"/>
              <a:gd name="T50" fmla="*/ 393700 w 249"/>
              <a:gd name="T51" fmla="*/ 241300 h 209"/>
              <a:gd name="T52" fmla="*/ 393700 w 249"/>
              <a:gd name="T53" fmla="*/ 254000 h 209"/>
              <a:gd name="T54" fmla="*/ 387350 w 249"/>
              <a:gd name="T55" fmla="*/ 271462 h 209"/>
              <a:gd name="T56" fmla="*/ 0 w 249"/>
              <a:gd name="T57" fmla="*/ 260350 h 209"/>
              <a:gd name="T58" fmla="*/ 39687 w 249"/>
              <a:gd name="T59" fmla="*/ 239712 h 209"/>
              <a:gd name="T60" fmla="*/ 39687 w 249"/>
              <a:gd name="T61" fmla="*/ 44450 h 209"/>
              <a:gd name="T62" fmla="*/ 41275 w 249"/>
              <a:gd name="T63" fmla="*/ 42862 h 209"/>
              <a:gd name="T64" fmla="*/ 44450 w 249"/>
              <a:gd name="T65" fmla="*/ 41275 h 209"/>
              <a:gd name="T66" fmla="*/ 50800 w 249"/>
              <a:gd name="T67" fmla="*/ 39687 h 209"/>
              <a:gd name="T68" fmla="*/ 57150 w 249"/>
              <a:gd name="T69" fmla="*/ 38100 h 209"/>
              <a:gd name="T70" fmla="*/ 66675 w 249"/>
              <a:gd name="T71" fmla="*/ 34925 h 209"/>
              <a:gd name="T72" fmla="*/ 77787 w 249"/>
              <a:gd name="T73" fmla="*/ 34925 h 209"/>
              <a:gd name="T74" fmla="*/ 90487 w 249"/>
              <a:gd name="T75" fmla="*/ 38100 h 209"/>
              <a:gd name="T76" fmla="*/ 107950 w 249"/>
              <a:gd name="T77" fmla="*/ 42862 h 2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9"/>
              <a:gd name="T118" fmla="*/ 0 h 209"/>
              <a:gd name="T119" fmla="*/ 249 w 249"/>
              <a:gd name="T120" fmla="*/ 209 h 2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9" h="209">
                <a:moveTo>
                  <a:pt x="68" y="27"/>
                </a:moveTo>
                <a:lnTo>
                  <a:pt x="70" y="14"/>
                </a:lnTo>
                <a:lnTo>
                  <a:pt x="71" y="14"/>
                </a:lnTo>
                <a:lnTo>
                  <a:pt x="72" y="14"/>
                </a:lnTo>
                <a:lnTo>
                  <a:pt x="74" y="13"/>
                </a:lnTo>
                <a:lnTo>
                  <a:pt x="75" y="13"/>
                </a:lnTo>
                <a:lnTo>
                  <a:pt x="76" y="13"/>
                </a:lnTo>
                <a:lnTo>
                  <a:pt x="78" y="12"/>
                </a:lnTo>
                <a:lnTo>
                  <a:pt x="81" y="12"/>
                </a:lnTo>
                <a:lnTo>
                  <a:pt x="83" y="11"/>
                </a:lnTo>
                <a:lnTo>
                  <a:pt x="85" y="11"/>
                </a:lnTo>
                <a:lnTo>
                  <a:pt x="88" y="10"/>
                </a:lnTo>
                <a:lnTo>
                  <a:pt x="91" y="8"/>
                </a:lnTo>
                <a:lnTo>
                  <a:pt x="95" y="8"/>
                </a:lnTo>
                <a:lnTo>
                  <a:pt x="98" y="7"/>
                </a:lnTo>
                <a:lnTo>
                  <a:pt x="103" y="6"/>
                </a:lnTo>
                <a:lnTo>
                  <a:pt x="106" y="6"/>
                </a:lnTo>
                <a:lnTo>
                  <a:pt x="111" y="5"/>
                </a:lnTo>
                <a:lnTo>
                  <a:pt x="116" y="5"/>
                </a:lnTo>
                <a:lnTo>
                  <a:pt x="120" y="4"/>
                </a:lnTo>
                <a:lnTo>
                  <a:pt x="126" y="3"/>
                </a:lnTo>
                <a:lnTo>
                  <a:pt x="132" y="3"/>
                </a:lnTo>
                <a:lnTo>
                  <a:pt x="137" y="1"/>
                </a:lnTo>
                <a:lnTo>
                  <a:pt x="144" y="1"/>
                </a:lnTo>
                <a:lnTo>
                  <a:pt x="149" y="1"/>
                </a:lnTo>
                <a:lnTo>
                  <a:pt x="156" y="0"/>
                </a:lnTo>
                <a:lnTo>
                  <a:pt x="162" y="0"/>
                </a:lnTo>
                <a:lnTo>
                  <a:pt x="169" y="0"/>
                </a:lnTo>
                <a:lnTo>
                  <a:pt x="177" y="0"/>
                </a:lnTo>
                <a:lnTo>
                  <a:pt x="184" y="0"/>
                </a:lnTo>
                <a:lnTo>
                  <a:pt x="193" y="0"/>
                </a:lnTo>
                <a:lnTo>
                  <a:pt x="201" y="0"/>
                </a:lnTo>
                <a:lnTo>
                  <a:pt x="210" y="5"/>
                </a:lnTo>
                <a:lnTo>
                  <a:pt x="208" y="28"/>
                </a:lnTo>
                <a:lnTo>
                  <a:pt x="208" y="29"/>
                </a:lnTo>
                <a:lnTo>
                  <a:pt x="210" y="29"/>
                </a:lnTo>
                <a:lnTo>
                  <a:pt x="212" y="32"/>
                </a:lnTo>
                <a:lnTo>
                  <a:pt x="216" y="34"/>
                </a:lnTo>
                <a:lnTo>
                  <a:pt x="219" y="37"/>
                </a:lnTo>
                <a:lnTo>
                  <a:pt x="222" y="40"/>
                </a:lnTo>
                <a:lnTo>
                  <a:pt x="224" y="45"/>
                </a:lnTo>
                <a:lnTo>
                  <a:pt x="225" y="51"/>
                </a:lnTo>
                <a:lnTo>
                  <a:pt x="245" y="69"/>
                </a:lnTo>
                <a:lnTo>
                  <a:pt x="239" y="117"/>
                </a:lnTo>
                <a:lnTo>
                  <a:pt x="208" y="133"/>
                </a:lnTo>
                <a:lnTo>
                  <a:pt x="246" y="145"/>
                </a:lnTo>
                <a:lnTo>
                  <a:pt x="246" y="146"/>
                </a:lnTo>
                <a:lnTo>
                  <a:pt x="248" y="149"/>
                </a:lnTo>
                <a:lnTo>
                  <a:pt x="248" y="152"/>
                </a:lnTo>
                <a:lnTo>
                  <a:pt x="249" y="156"/>
                </a:lnTo>
                <a:lnTo>
                  <a:pt x="248" y="160"/>
                </a:lnTo>
                <a:lnTo>
                  <a:pt x="246" y="165"/>
                </a:lnTo>
                <a:lnTo>
                  <a:pt x="244" y="171"/>
                </a:lnTo>
                <a:lnTo>
                  <a:pt x="144" y="209"/>
                </a:lnTo>
                <a:lnTo>
                  <a:pt x="0" y="164"/>
                </a:lnTo>
                <a:lnTo>
                  <a:pt x="2" y="159"/>
                </a:lnTo>
                <a:lnTo>
                  <a:pt x="25" y="151"/>
                </a:lnTo>
                <a:lnTo>
                  <a:pt x="25" y="28"/>
                </a:lnTo>
                <a:lnTo>
                  <a:pt x="26" y="27"/>
                </a:lnTo>
                <a:lnTo>
                  <a:pt x="27" y="27"/>
                </a:lnTo>
                <a:lnTo>
                  <a:pt x="28" y="26"/>
                </a:lnTo>
                <a:lnTo>
                  <a:pt x="30" y="26"/>
                </a:lnTo>
                <a:lnTo>
                  <a:pt x="32" y="25"/>
                </a:lnTo>
                <a:lnTo>
                  <a:pt x="34" y="24"/>
                </a:lnTo>
                <a:lnTo>
                  <a:pt x="36" y="24"/>
                </a:lnTo>
                <a:lnTo>
                  <a:pt x="40" y="22"/>
                </a:lnTo>
                <a:lnTo>
                  <a:pt x="42" y="22"/>
                </a:lnTo>
                <a:lnTo>
                  <a:pt x="46" y="22"/>
                </a:lnTo>
                <a:lnTo>
                  <a:pt x="49" y="22"/>
                </a:lnTo>
                <a:lnTo>
                  <a:pt x="53" y="22"/>
                </a:lnTo>
                <a:lnTo>
                  <a:pt x="57" y="24"/>
                </a:lnTo>
                <a:lnTo>
                  <a:pt x="61" y="25"/>
                </a:lnTo>
                <a:lnTo>
                  <a:pt x="68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4" name="Freeform 160"/>
          <p:cNvSpPr>
            <a:spLocks/>
          </p:cNvSpPr>
          <p:nvPr/>
        </p:nvSpPr>
        <p:spPr bwMode="auto">
          <a:xfrm>
            <a:off x="3009950" y="3235325"/>
            <a:ext cx="127000" cy="146050"/>
          </a:xfrm>
          <a:custGeom>
            <a:avLst/>
            <a:gdLst>
              <a:gd name="T0" fmla="*/ 125413 w 80"/>
              <a:gd name="T1" fmla="*/ 6350 h 92"/>
              <a:gd name="T2" fmla="*/ 125413 w 80"/>
              <a:gd name="T3" fmla="*/ 6350 h 92"/>
              <a:gd name="T4" fmla="*/ 122238 w 80"/>
              <a:gd name="T5" fmla="*/ 6350 h 92"/>
              <a:gd name="T6" fmla="*/ 119063 w 80"/>
              <a:gd name="T7" fmla="*/ 4762 h 92"/>
              <a:gd name="T8" fmla="*/ 115888 w 80"/>
              <a:gd name="T9" fmla="*/ 4762 h 92"/>
              <a:gd name="T10" fmla="*/ 109538 w 80"/>
              <a:gd name="T11" fmla="*/ 3175 h 92"/>
              <a:gd name="T12" fmla="*/ 104775 w 80"/>
              <a:gd name="T13" fmla="*/ 3175 h 92"/>
              <a:gd name="T14" fmla="*/ 96837 w 80"/>
              <a:gd name="T15" fmla="*/ 3175 h 92"/>
              <a:gd name="T16" fmla="*/ 88900 w 80"/>
              <a:gd name="T17" fmla="*/ 0 h 92"/>
              <a:gd name="T18" fmla="*/ 80962 w 80"/>
              <a:gd name="T19" fmla="*/ 0 h 92"/>
              <a:gd name="T20" fmla="*/ 71437 w 80"/>
              <a:gd name="T21" fmla="*/ 3175 h 92"/>
              <a:gd name="T22" fmla="*/ 61913 w 80"/>
              <a:gd name="T23" fmla="*/ 3175 h 92"/>
              <a:gd name="T24" fmla="*/ 50800 w 80"/>
              <a:gd name="T25" fmla="*/ 4762 h 92"/>
              <a:gd name="T26" fmla="*/ 41275 w 80"/>
              <a:gd name="T27" fmla="*/ 6350 h 92"/>
              <a:gd name="T28" fmla="*/ 30163 w 80"/>
              <a:gd name="T29" fmla="*/ 9525 h 92"/>
              <a:gd name="T30" fmla="*/ 19050 w 80"/>
              <a:gd name="T31" fmla="*/ 14288 h 92"/>
              <a:gd name="T32" fmla="*/ 7938 w 80"/>
              <a:gd name="T33" fmla="*/ 19050 h 92"/>
              <a:gd name="T34" fmla="*/ 7938 w 80"/>
              <a:gd name="T35" fmla="*/ 20637 h 92"/>
              <a:gd name="T36" fmla="*/ 6350 w 80"/>
              <a:gd name="T37" fmla="*/ 28575 h 92"/>
              <a:gd name="T38" fmla="*/ 3175 w 80"/>
              <a:gd name="T39" fmla="*/ 41275 h 92"/>
              <a:gd name="T40" fmla="*/ 0 w 80"/>
              <a:gd name="T41" fmla="*/ 57150 h 92"/>
              <a:gd name="T42" fmla="*/ 0 w 80"/>
              <a:gd name="T43" fmla="*/ 74612 h 92"/>
              <a:gd name="T44" fmla="*/ 0 w 80"/>
              <a:gd name="T45" fmla="*/ 96837 h 92"/>
              <a:gd name="T46" fmla="*/ 4762 w 80"/>
              <a:gd name="T47" fmla="*/ 119063 h 92"/>
              <a:gd name="T48" fmla="*/ 9525 w 80"/>
              <a:gd name="T49" fmla="*/ 141288 h 92"/>
              <a:gd name="T50" fmla="*/ 11112 w 80"/>
              <a:gd name="T51" fmla="*/ 141288 h 92"/>
              <a:gd name="T52" fmla="*/ 14288 w 80"/>
              <a:gd name="T53" fmla="*/ 141288 h 92"/>
              <a:gd name="T54" fmla="*/ 15875 w 80"/>
              <a:gd name="T55" fmla="*/ 141288 h 92"/>
              <a:gd name="T56" fmla="*/ 19050 w 80"/>
              <a:gd name="T57" fmla="*/ 141288 h 92"/>
              <a:gd name="T58" fmla="*/ 25400 w 80"/>
              <a:gd name="T59" fmla="*/ 139700 h 92"/>
              <a:gd name="T60" fmla="*/ 30163 w 80"/>
              <a:gd name="T61" fmla="*/ 139700 h 92"/>
              <a:gd name="T62" fmla="*/ 36512 w 80"/>
              <a:gd name="T63" fmla="*/ 139700 h 92"/>
              <a:gd name="T64" fmla="*/ 42862 w 80"/>
              <a:gd name="T65" fmla="*/ 139700 h 92"/>
              <a:gd name="T66" fmla="*/ 52388 w 80"/>
              <a:gd name="T67" fmla="*/ 139700 h 92"/>
              <a:gd name="T68" fmla="*/ 61913 w 80"/>
              <a:gd name="T69" fmla="*/ 139700 h 92"/>
              <a:gd name="T70" fmla="*/ 71437 w 80"/>
              <a:gd name="T71" fmla="*/ 139700 h 92"/>
              <a:gd name="T72" fmla="*/ 80962 w 80"/>
              <a:gd name="T73" fmla="*/ 139700 h 92"/>
              <a:gd name="T74" fmla="*/ 92075 w 80"/>
              <a:gd name="T75" fmla="*/ 141288 h 92"/>
              <a:gd name="T76" fmla="*/ 103188 w 80"/>
              <a:gd name="T77" fmla="*/ 141288 h 92"/>
              <a:gd name="T78" fmla="*/ 114300 w 80"/>
              <a:gd name="T79" fmla="*/ 142875 h 92"/>
              <a:gd name="T80" fmla="*/ 127000 w 80"/>
              <a:gd name="T81" fmla="*/ 146050 h 92"/>
              <a:gd name="T82" fmla="*/ 127000 w 80"/>
              <a:gd name="T83" fmla="*/ 141288 h 92"/>
              <a:gd name="T84" fmla="*/ 125413 w 80"/>
              <a:gd name="T85" fmla="*/ 130175 h 92"/>
              <a:gd name="T86" fmla="*/ 122238 w 80"/>
              <a:gd name="T87" fmla="*/ 112713 h 92"/>
              <a:gd name="T88" fmla="*/ 120650 w 80"/>
              <a:gd name="T89" fmla="*/ 92075 h 92"/>
              <a:gd name="T90" fmla="*/ 120650 w 80"/>
              <a:gd name="T91" fmla="*/ 69850 h 92"/>
              <a:gd name="T92" fmla="*/ 120650 w 80"/>
              <a:gd name="T93" fmla="*/ 47625 h 92"/>
              <a:gd name="T94" fmla="*/ 122238 w 80"/>
              <a:gd name="T95" fmla="*/ 25400 h 92"/>
              <a:gd name="T96" fmla="*/ 125413 w 80"/>
              <a:gd name="T97" fmla="*/ 6350 h 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"/>
              <a:gd name="T148" fmla="*/ 0 h 92"/>
              <a:gd name="T149" fmla="*/ 80 w 80"/>
              <a:gd name="T150" fmla="*/ 92 h 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" h="92">
                <a:moveTo>
                  <a:pt x="79" y="4"/>
                </a:moveTo>
                <a:lnTo>
                  <a:pt x="79" y="4"/>
                </a:lnTo>
                <a:lnTo>
                  <a:pt x="77" y="4"/>
                </a:lnTo>
                <a:lnTo>
                  <a:pt x="75" y="3"/>
                </a:lnTo>
                <a:lnTo>
                  <a:pt x="73" y="3"/>
                </a:lnTo>
                <a:lnTo>
                  <a:pt x="69" y="2"/>
                </a:lnTo>
                <a:lnTo>
                  <a:pt x="66" y="2"/>
                </a:lnTo>
                <a:lnTo>
                  <a:pt x="61" y="2"/>
                </a:lnTo>
                <a:lnTo>
                  <a:pt x="56" y="0"/>
                </a:lnTo>
                <a:lnTo>
                  <a:pt x="51" y="0"/>
                </a:lnTo>
                <a:lnTo>
                  <a:pt x="45" y="2"/>
                </a:lnTo>
                <a:lnTo>
                  <a:pt x="39" y="2"/>
                </a:lnTo>
                <a:lnTo>
                  <a:pt x="32" y="3"/>
                </a:lnTo>
                <a:lnTo>
                  <a:pt x="26" y="4"/>
                </a:lnTo>
                <a:lnTo>
                  <a:pt x="19" y="6"/>
                </a:lnTo>
                <a:lnTo>
                  <a:pt x="12" y="9"/>
                </a:lnTo>
                <a:lnTo>
                  <a:pt x="5" y="12"/>
                </a:lnTo>
                <a:lnTo>
                  <a:pt x="5" y="13"/>
                </a:lnTo>
                <a:lnTo>
                  <a:pt x="4" y="18"/>
                </a:lnTo>
                <a:lnTo>
                  <a:pt x="2" y="26"/>
                </a:lnTo>
                <a:lnTo>
                  <a:pt x="0" y="36"/>
                </a:lnTo>
                <a:lnTo>
                  <a:pt x="0" y="47"/>
                </a:lnTo>
                <a:lnTo>
                  <a:pt x="0" y="61"/>
                </a:lnTo>
                <a:lnTo>
                  <a:pt x="3" y="75"/>
                </a:lnTo>
                <a:lnTo>
                  <a:pt x="6" y="89"/>
                </a:lnTo>
                <a:lnTo>
                  <a:pt x="7" y="89"/>
                </a:lnTo>
                <a:lnTo>
                  <a:pt x="9" y="89"/>
                </a:lnTo>
                <a:lnTo>
                  <a:pt x="10" y="89"/>
                </a:lnTo>
                <a:lnTo>
                  <a:pt x="12" y="89"/>
                </a:lnTo>
                <a:lnTo>
                  <a:pt x="16" y="88"/>
                </a:lnTo>
                <a:lnTo>
                  <a:pt x="19" y="88"/>
                </a:lnTo>
                <a:lnTo>
                  <a:pt x="23" y="88"/>
                </a:lnTo>
                <a:lnTo>
                  <a:pt x="27" y="88"/>
                </a:lnTo>
                <a:lnTo>
                  <a:pt x="33" y="88"/>
                </a:lnTo>
                <a:lnTo>
                  <a:pt x="39" y="88"/>
                </a:lnTo>
                <a:lnTo>
                  <a:pt x="45" y="88"/>
                </a:lnTo>
                <a:lnTo>
                  <a:pt x="51" y="88"/>
                </a:lnTo>
                <a:lnTo>
                  <a:pt x="58" y="89"/>
                </a:lnTo>
                <a:lnTo>
                  <a:pt x="65" y="89"/>
                </a:lnTo>
                <a:lnTo>
                  <a:pt x="72" y="90"/>
                </a:lnTo>
                <a:lnTo>
                  <a:pt x="80" y="92"/>
                </a:lnTo>
                <a:lnTo>
                  <a:pt x="80" y="89"/>
                </a:lnTo>
                <a:lnTo>
                  <a:pt x="79" y="82"/>
                </a:lnTo>
                <a:lnTo>
                  <a:pt x="77" y="71"/>
                </a:lnTo>
                <a:lnTo>
                  <a:pt x="76" y="58"/>
                </a:lnTo>
                <a:lnTo>
                  <a:pt x="76" y="44"/>
                </a:lnTo>
                <a:lnTo>
                  <a:pt x="76" y="30"/>
                </a:lnTo>
                <a:lnTo>
                  <a:pt x="77" y="16"/>
                </a:lnTo>
                <a:lnTo>
                  <a:pt x="79" y="4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5" name="Freeform 161"/>
          <p:cNvSpPr>
            <a:spLocks/>
          </p:cNvSpPr>
          <p:nvPr/>
        </p:nvSpPr>
        <p:spPr bwMode="auto">
          <a:xfrm>
            <a:off x="3024237" y="3276600"/>
            <a:ext cx="207963" cy="142875"/>
          </a:xfrm>
          <a:custGeom>
            <a:avLst/>
            <a:gdLst>
              <a:gd name="T0" fmla="*/ 1588 w 131"/>
              <a:gd name="T1" fmla="*/ 107950 h 90"/>
              <a:gd name="T2" fmla="*/ 0 w 131"/>
              <a:gd name="T3" fmla="*/ 123825 h 90"/>
              <a:gd name="T4" fmla="*/ 136525 w 131"/>
              <a:gd name="T5" fmla="*/ 142875 h 90"/>
              <a:gd name="T6" fmla="*/ 136525 w 131"/>
              <a:gd name="T7" fmla="*/ 142875 h 90"/>
              <a:gd name="T8" fmla="*/ 139700 w 131"/>
              <a:gd name="T9" fmla="*/ 141288 h 90"/>
              <a:gd name="T10" fmla="*/ 144463 w 131"/>
              <a:gd name="T11" fmla="*/ 139700 h 90"/>
              <a:gd name="T12" fmla="*/ 149225 w 131"/>
              <a:gd name="T13" fmla="*/ 134938 h 90"/>
              <a:gd name="T14" fmla="*/ 155575 w 131"/>
              <a:gd name="T15" fmla="*/ 131763 h 90"/>
              <a:gd name="T16" fmla="*/ 161925 w 131"/>
              <a:gd name="T17" fmla="*/ 127000 h 90"/>
              <a:gd name="T18" fmla="*/ 169863 w 131"/>
              <a:gd name="T19" fmla="*/ 119063 h 90"/>
              <a:gd name="T20" fmla="*/ 177800 w 131"/>
              <a:gd name="T21" fmla="*/ 112713 h 90"/>
              <a:gd name="T22" fmla="*/ 184150 w 131"/>
              <a:gd name="T23" fmla="*/ 104775 h 90"/>
              <a:gd name="T24" fmla="*/ 192088 w 131"/>
              <a:gd name="T25" fmla="*/ 95250 h 90"/>
              <a:gd name="T26" fmla="*/ 196850 w 131"/>
              <a:gd name="T27" fmla="*/ 85725 h 90"/>
              <a:gd name="T28" fmla="*/ 203200 w 131"/>
              <a:gd name="T29" fmla="*/ 74612 h 90"/>
              <a:gd name="T30" fmla="*/ 206375 w 131"/>
              <a:gd name="T31" fmla="*/ 63500 h 90"/>
              <a:gd name="T32" fmla="*/ 207963 w 131"/>
              <a:gd name="T33" fmla="*/ 50800 h 90"/>
              <a:gd name="T34" fmla="*/ 207963 w 131"/>
              <a:gd name="T35" fmla="*/ 34925 h 90"/>
              <a:gd name="T36" fmla="*/ 204788 w 131"/>
              <a:gd name="T37" fmla="*/ 20637 h 90"/>
              <a:gd name="T38" fmla="*/ 204788 w 131"/>
              <a:gd name="T39" fmla="*/ 20637 h 90"/>
              <a:gd name="T40" fmla="*/ 203200 w 131"/>
              <a:gd name="T41" fmla="*/ 17463 h 90"/>
              <a:gd name="T42" fmla="*/ 201613 w 131"/>
              <a:gd name="T43" fmla="*/ 15875 h 90"/>
              <a:gd name="T44" fmla="*/ 200025 w 131"/>
              <a:gd name="T45" fmla="*/ 11112 h 90"/>
              <a:gd name="T46" fmla="*/ 195263 w 131"/>
              <a:gd name="T47" fmla="*/ 6350 h 90"/>
              <a:gd name="T48" fmla="*/ 190500 w 131"/>
              <a:gd name="T49" fmla="*/ 4762 h 90"/>
              <a:gd name="T50" fmla="*/ 184150 w 131"/>
              <a:gd name="T51" fmla="*/ 0 h 90"/>
              <a:gd name="T52" fmla="*/ 179388 w 131"/>
              <a:gd name="T53" fmla="*/ 0 h 90"/>
              <a:gd name="T54" fmla="*/ 179388 w 131"/>
              <a:gd name="T55" fmla="*/ 1588 h 90"/>
              <a:gd name="T56" fmla="*/ 180975 w 131"/>
              <a:gd name="T57" fmla="*/ 7938 h 90"/>
              <a:gd name="T58" fmla="*/ 184150 w 131"/>
              <a:gd name="T59" fmla="*/ 19050 h 90"/>
              <a:gd name="T60" fmla="*/ 185738 w 131"/>
              <a:gd name="T61" fmla="*/ 30163 h 90"/>
              <a:gd name="T62" fmla="*/ 185738 w 131"/>
              <a:gd name="T63" fmla="*/ 46037 h 90"/>
              <a:gd name="T64" fmla="*/ 184150 w 131"/>
              <a:gd name="T65" fmla="*/ 63500 h 90"/>
              <a:gd name="T66" fmla="*/ 180975 w 131"/>
              <a:gd name="T67" fmla="*/ 82550 h 90"/>
              <a:gd name="T68" fmla="*/ 171450 w 131"/>
              <a:gd name="T69" fmla="*/ 100012 h 90"/>
              <a:gd name="T70" fmla="*/ 171450 w 131"/>
              <a:gd name="T71" fmla="*/ 100012 h 90"/>
              <a:gd name="T72" fmla="*/ 171450 w 131"/>
              <a:gd name="T73" fmla="*/ 101600 h 90"/>
              <a:gd name="T74" fmla="*/ 169863 w 131"/>
              <a:gd name="T75" fmla="*/ 101600 h 90"/>
              <a:gd name="T76" fmla="*/ 168275 w 131"/>
              <a:gd name="T77" fmla="*/ 104775 h 90"/>
              <a:gd name="T78" fmla="*/ 166688 w 131"/>
              <a:gd name="T79" fmla="*/ 106363 h 90"/>
              <a:gd name="T80" fmla="*/ 161925 w 131"/>
              <a:gd name="T81" fmla="*/ 107950 h 90"/>
              <a:gd name="T82" fmla="*/ 158750 w 131"/>
              <a:gd name="T83" fmla="*/ 109538 h 90"/>
              <a:gd name="T84" fmla="*/ 155575 w 131"/>
              <a:gd name="T85" fmla="*/ 111125 h 90"/>
              <a:gd name="T86" fmla="*/ 150813 w 131"/>
              <a:gd name="T87" fmla="*/ 111125 h 90"/>
              <a:gd name="T88" fmla="*/ 146050 w 131"/>
              <a:gd name="T89" fmla="*/ 112713 h 90"/>
              <a:gd name="T90" fmla="*/ 141288 w 131"/>
              <a:gd name="T91" fmla="*/ 115888 h 90"/>
              <a:gd name="T92" fmla="*/ 134938 w 131"/>
              <a:gd name="T93" fmla="*/ 115888 h 90"/>
              <a:gd name="T94" fmla="*/ 128588 w 131"/>
              <a:gd name="T95" fmla="*/ 115888 h 90"/>
              <a:gd name="T96" fmla="*/ 123825 w 131"/>
              <a:gd name="T97" fmla="*/ 115888 h 90"/>
              <a:gd name="T98" fmla="*/ 115888 w 131"/>
              <a:gd name="T99" fmla="*/ 115888 h 90"/>
              <a:gd name="T100" fmla="*/ 107950 w 131"/>
              <a:gd name="T101" fmla="*/ 112713 h 90"/>
              <a:gd name="T102" fmla="*/ 107950 w 131"/>
              <a:gd name="T103" fmla="*/ 131763 h 90"/>
              <a:gd name="T104" fmla="*/ 4763 w 131"/>
              <a:gd name="T105" fmla="*/ 120650 h 90"/>
              <a:gd name="T106" fmla="*/ 1588 w 131"/>
              <a:gd name="T107" fmla="*/ 107950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1"/>
              <a:gd name="T163" fmla="*/ 0 h 90"/>
              <a:gd name="T164" fmla="*/ 131 w 131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1" h="90">
                <a:moveTo>
                  <a:pt x="1" y="68"/>
                </a:moveTo>
                <a:lnTo>
                  <a:pt x="0" y="78"/>
                </a:lnTo>
                <a:lnTo>
                  <a:pt x="86" y="90"/>
                </a:lnTo>
                <a:lnTo>
                  <a:pt x="88" y="89"/>
                </a:lnTo>
                <a:lnTo>
                  <a:pt x="91" y="88"/>
                </a:lnTo>
                <a:lnTo>
                  <a:pt x="94" y="85"/>
                </a:lnTo>
                <a:lnTo>
                  <a:pt x="98" y="83"/>
                </a:lnTo>
                <a:lnTo>
                  <a:pt x="102" y="80"/>
                </a:lnTo>
                <a:lnTo>
                  <a:pt x="107" y="75"/>
                </a:lnTo>
                <a:lnTo>
                  <a:pt x="112" y="71"/>
                </a:lnTo>
                <a:lnTo>
                  <a:pt x="116" y="66"/>
                </a:lnTo>
                <a:lnTo>
                  <a:pt x="121" y="60"/>
                </a:lnTo>
                <a:lnTo>
                  <a:pt x="124" y="54"/>
                </a:lnTo>
                <a:lnTo>
                  <a:pt x="128" y="47"/>
                </a:lnTo>
                <a:lnTo>
                  <a:pt x="130" y="40"/>
                </a:lnTo>
                <a:lnTo>
                  <a:pt x="131" y="32"/>
                </a:lnTo>
                <a:lnTo>
                  <a:pt x="131" y="22"/>
                </a:lnTo>
                <a:lnTo>
                  <a:pt x="129" y="13"/>
                </a:lnTo>
                <a:lnTo>
                  <a:pt x="128" y="11"/>
                </a:lnTo>
                <a:lnTo>
                  <a:pt x="127" y="10"/>
                </a:lnTo>
                <a:lnTo>
                  <a:pt x="126" y="7"/>
                </a:lnTo>
                <a:lnTo>
                  <a:pt x="123" y="4"/>
                </a:lnTo>
                <a:lnTo>
                  <a:pt x="120" y="3"/>
                </a:lnTo>
                <a:lnTo>
                  <a:pt x="116" y="0"/>
                </a:lnTo>
                <a:lnTo>
                  <a:pt x="113" y="0"/>
                </a:lnTo>
                <a:lnTo>
                  <a:pt x="113" y="1"/>
                </a:lnTo>
                <a:lnTo>
                  <a:pt x="114" y="5"/>
                </a:lnTo>
                <a:lnTo>
                  <a:pt x="116" y="12"/>
                </a:lnTo>
                <a:lnTo>
                  <a:pt x="117" y="19"/>
                </a:lnTo>
                <a:lnTo>
                  <a:pt x="117" y="29"/>
                </a:lnTo>
                <a:lnTo>
                  <a:pt x="116" y="40"/>
                </a:lnTo>
                <a:lnTo>
                  <a:pt x="114" y="52"/>
                </a:lnTo>
                <a:lnTo>
                  <a:pt x="108" y="63"/>
                </a:lnTo>
                <a:lnTo>
                  <a:pt x="108" y="64"/>
                </a:lnTo>
                <a:lnTo>
                  <a:pt x="107" y="64"/>
                </a:lnTo>
                <a:lnTo>
                  <a:pt x="106" y="66"/>
                </a:lnTo>
                <a:lnTo>
                  <a:pt x="105" y="67"/>
                </a:lnTo>
                <a:lnTo>
                  <a:pt x="102" y="68"/>
                </a:lnTo>
                <a:lnTo>
                  <a:pt x="100" y="69"/>
                </a:lnTo>
                <a:lnTo>
                  <a:pt x="98" y="70"/>
                </a:lnTo>
                <a:lnTo>
                  <a:pt x="95" y="70"/>
                </a:lnTo>
                <a:lnTo>
                  <a:pt x="92" y="71"/>
                </a:lnTo>
                <a:lnTo>
                  <a:pt x="89" y="73"/>
                </a:lnTo>
                <a:lnTo>
                  <a:pt x="85" y="73"/>
                </a:lnTo>
                <a:lnTo>
                  <a:pt x="81" y="73"/>
                </a:lnTo>
                <a:lnTo>
                  <a:pt x="78" y="73"/>
                </a:lnTo>
                <a:lnTo>
                  <a:pt x="73" y="73"/>
                </a:lnTo>
                <a:lnTo>
                  <a:pt x="68" y="71"/>
                </a:lnTo>
                <a:lnTo>
                  <a:pt x="68" y="83"/>
                </a:lnTo>
                <a:lnTo>
                  <a:pt x="3" y="76"/>
                </a:lnTo>
                <a:lnTo>
                  <a:pt x="1" y="68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6" name="Freeform 162"/>
          <p:cNvSpPr>
            <a:spLocks/>
          </p:cNvSpPr>
          <p:nvPr/>
        </p:nvSpPr>
        <p:spPr bwMode="auto">
          <a:xfrm>
            <a:off x="2997250" y="3417888"/>
            <a:ext cx="153987" cy="47625"/>
          </a:xfrm>
          <a:custGeom>
            <a:avLst/>
            <a:gdLst>
              <a:gd name="T0" fmla="*/ 153987 w 97"/>
              <a:gd name="T1" fmla="*/ 15875 h 30"/>
              <a:gd name="T2" fmla="*/ 1587 w 97"/>
              <a:gd name="T3" fmla="*/ 0 h 30"/>
              <a:gd name="T4" fmla="*/ 0 w 97"/>
              <a:gd name="T5" fmla="*/ 15875 h 30"/>
              <a:gd name="T6" fmla="*/ 149225 w 97"/>
              <a:gd name="T7" fmla="*/ 47625 h 30"/>
              <a:gd name="T8" fmla="*/ 153987 w 97"/>
              <a:gd name="T9" fmla="*/ 15875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30"/>
              <a:gd name="T17" fmla="*/ 97 w 9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30">
                <a:moveTo>
                  <a:pt x="97" y="10"/>
                </a:moveTo>
                <a:lnTo>
                  <a:pt x="1" y="0"/>
                </a:lnTo>
                <a:lnTo>
                  <a:pt x="0" y="10"/>
                </a:lnTo>
                <a:lnTo>
                  <a:pt x="94" y="30"/>
                </a:lnTo>
                <a:lnTo>
                  <a:pt x="97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7" name="Freeform 163"/>
          <p:cNvSpPr>
            <a:spLocks/>
          </p:cNvSpPr>
          <p:nvPr/>
        </p:nvSpPr>
        <p:spPr bwMode="auto">
          <a:xfrm>
            <a:off x="3073450" y="3432175"/>
            <a:ext cx="66675" cy="22225"/>
          </a:xfrm>
          <a:custGeom>
            <a:avLst/>
            <a:gdLst>
              <a:gd name="T0" fmla="*/ 66675 w 42"/>
              <a:gd name="T1" fmla="*/ 9525 h 14"/>
              <a:gd name="T2" fmla="*/ 1588 w 42"/>
              <a:gd name="T3" fmla="*/ 0 h 14"/>
              <a:gd name="T4" fmla="*/ 0 w 42"/>
              <a:gd name="T5" fmla="*/ 9525 h 14"/>
              <a:gd name="T6" fmla="*/ 63500 w 42"/>
              <a:gd name="T7" fmla="*/ 22225 h 14"/>
              <a:gd name="T8" fmla="*/ 66675 w 42"/>
              <a:gd name="T9" fmla="*/ 9525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4"/>
              <a:gd name="T17" fmla="*/ 42 w 4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4">
                <a:moveTo>
                  <a:pt x="42" y="6"/>
                </a:moveTo>
                <a:lnTo>
                  <a:pt x="1" y="0"/>
                </a:lnTo>
                <a:lnTo>
                  <a:pt x="0" y="6"/>
                </a:lnTo>
                <a:lnTo>
                  <a:pt x="40" y="14"/>
                </a:lnTo>
                <a:lnTo>
                  <a:pt x="42" y="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8" name="Freeform 164"/>
          <p:cNvSpPr>
            <a:spLocks/>
          </p:cNvSpPr>
          <p:nvPr/>
        </p:nvSpPr>
        <p:spPr bwMode="auto">
          <a:xfrm>
            <a:off x="3006775" y="3421063"/>
            <a:ext cx="44450" cy="17462"/>
          </a:xfrm>
          <a:custGeom>
            <a:avLst/>
            <a:gdLst>
              <a:gd name="T0" fmla="*/ 44450 w 28"/>
              <a:gd name="T1" fmla="*/ 7937 h 11"/>
              <a:gd name="T2" fmla="*/ 0 w 28"/>
              <a:gd name="T3" fmla="*/ 0 h 11"/>
              <a:gd name="T4" fmla="*/ 0 w 28"/>
              <a:gd name="T5" fmla="*/ 9525 h 11"/>
              <a:gd name="T6" fmla="*/ 42863 w 28"/>
              <a:gd name="T7" fmla="*/ 17462 h 11"/>
              <a:gd name="T8" fmla="*/ 44450 w 28"/>
              <a:gd name="T9" fmla="*/ 793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1"/>
              <a:gd name="T17" fmla="*/ 28 w 2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1">
                <a:moveTo>
                  <a:pt x="28" y="5"/>
                </a:moveTo>
                <a:lnTo>
                  <a:pt x="0" y="0"/>
                </a:lnTo>
                <a:lnTo>
                  <a:pt x="0" y="6"/>
                </a:lnTo>
                <a:lnTo>
                  <a:pt x="27" y="11"/>
                </a:lnTo>
                <a:lnTo>
                  <a:pt x="28" y="5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69" name="Freeform 165"/>
          <p:cNvSpPr>
            <a:spLocks/>
          </p:cNvSpPr>
          <p:nvPr/>
        </p:nvSpPr>
        <p:spPr bwMode="auto">
          <a:xfrm>
            <a:off x="2897237" y="3438525"/>
            <a:ext cx="257175" cy="85725"/>
          </a:xfrm>
          <a:custGeom>
            <a:avLst/>
            <a:gdLst>
              <a:gd name="T0" fmla="*/ 0 w 162"/>
              <a:gd name="T1" fmla="*/ 25400 h 54"/>
              <a:gd name="T2" fmla="*/ 0 w 162"/>
              <a:gd name="T3" fmla="*/ 25400 h 54"/>
              <a:gd name="T4" fmla="*/ 1588 w 162"/>
              <a:gd name="T5" fmla="*/ 25400 h 54"/>
              <a:gd name="T6" fmla="*/ 4762 w 162"/>
              <a:gd name="T7" fmla="*/ 25400 h 54"/>
              <a:gd name="T8" fmla="*/ 7938 w 162"/>
              <a:gd name="T9" fmla="*/ 23812 h 54"/>
              <a:gd name="T10" fmla="*/ 11112 w 162"/>
              <a:gd name="T11" fmla="*/ 23812 h 54"/>
              <a:gd name="T12" fmla="*/ 17462 w 162"/>
              <a:gd name="T13" fmla="*/ 22225 h 54"/>
              <a:gd name="T14" fmla="*/ 22225 w 162"/>
              <a:gd name="T15" fmla="*/ 22225 h 54"/>
              <a:gd name="T16" fmla="*/ 28575 w 162"/>
              <a:gd name="T17" fmla="*/ 20638 h 54"/>
              <a:gd name="T18" fmla="*/ 33337 w 162"/>
              <a:gd name="T19" fmla="*/ 19050 h 54"/>
              <a:gd name="T20" fmla="*/ 39687 w 162"/>
              <a:gd name="T21" fmla="*/ 15875 h 54"/>
              <a:gd name="T22" fmla="*/ 44450 w 162"/>
              <a:gd name="T23" fmla="*/ 14288 h 54"/>
              <a:gd name="T24" fmla="*/ 50800 w 162"/>
              <a:gd name="T25" fmla="*/ 12700 h 54"/>
              <a:gd name="T26" fmla="*/ 55563 w 162"/>
              <a:gd name="T27" fmla="*/ 9525 h 54"/>
              <a:gd name="T28" fmla="*/ 60325 w 162"/>
              <a:gd name="T29" fmla="*/ 6350 h 54"/>
              <a:gd name="T30" fmla="*/ 65087 w 162"/>
              <a:gd name="T31" fmla="*/ 3175 h 54"/>
              <a:gd name="T32" fmla="*/ 68262 w 162"/>
              <a:gd name="T33" fmla="*/ 0 h 54"/>
              <a:gd name="T34" fmla="*/ 257175 w 162"/>
              <a:gd name="T35" fmla="*/ 44450 h 54"/>
              <a:gd name="T36" fmla="*/ 257175 w 162"/>
              <a:gd name="T37" fmla="*/ 44450 h 54"/>
              <a:gd name="T38" fmla="*/ 255588 w 162"/>
              <a:gd name="T39" fmla="*/ 44450 h 54"/>
              <a:gd name="T40" fmla="*/ 254000 w 162"/>
              <a:gd name="T41" fmla="*/ 46037 h 54"/>
              <a:gd name="T42" fmla="*/ 252413 w 162"/>
              <a:gd name="T43" fmla="*/ 47625 h 54"/>
              <a:gd name="T44" fmla="*/ 250825 w 162"/>
              <a:gd name="T45" fmla="*/ 52388 h 54"/>
              <a:gd name="T46" fmla="*/ 246063 w 162"/>
              <a:gd name="T47" fmla="*/ 53975 h 54"/>
              <a:gd name="T48" fmla="*/ 242888 w 162"/>
              <a:gd name="T49" fmla="*/ 57150 h 54"/>
              <a:gd name="T50" fmla="*/ 239713 w 162"/>
              <a:gd name="T51" fmla="*/ 60325 h 54"/>
              <a:gd name="T52" fmla="*/ 233363 w 162"/>
              <a:gd name="T53" fmla="*/ 65088 h 54"/>
              <a:gd name="T54" fmla="*/ 230188 w 162"/>
              <a:gd name="T55" fmla="*/ 68263 h 54"/>
              <a:gd name="T56" fmla="*/ 223838 w 162"/>
              <a:gd name="T57" fmla="*/ 71438 h 54"/>
              <a:gd name="T58" fmla="*/ 219075 w 162"/>
              <a:gd name="T59" fmla="*/ 76200 h 54"/>
              <a:gd name="T60" fmla="*/ 215900 w 162"/>
              <a:gd name="T61" fmla="*/ 77788 h 54"/>
              <a:gd name="T62" fmla="*/ 209550 w 162"/>
              <a:gd name="T63" fmla="*/ 80963 h 54"/>
              <a:gd name="T64" fmla="*/ 204788 w 162"/>
              <a:gd name="T65" fmla="*/ 82550 h 54"/>
              <a:gd name="T66" fmla="*/ 200025 w 162"/>
              <a:gd name="T67" fmla="*/ 85725 h 54"/>
              <a:gd name="T68" fmla="*/ 0 w 162"/>
              <a:gd name="T69" fmla="*/ 25400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54"/>
              <a:gd name="T107" fmla="*/ 162 w 162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54">
                <a:moveTo>
                  <a:pt x="0" y="16"/>
                </a:moveTo>
                <a:lnTo>
                  <a:pt x="0" y="16"/>
                </a:lnTo>
                <a:lnTo>
                  <a:pt x="1" y="16"/>
                </a:lnTo>
                <a:lnTo>
                  <a:pt x="3" y="16"/>
                </a:lnTo>
                <a:lnTo>
                  <a:pt x="5" y="15"/>
                </a:lnTo>
                <a:lnTo>
                  <a:pt x="7" y="15"/>
                </a:lnTo>
                <a:lnTo>
                  <a:pt x="11" y="14"/>
                </a:lnTo>
                <a:lnTo>
                  <a:pt x="14" y="14"/>
                </a:lnTo>
                <a:lnTo>
                  <a:pt x="18" y="13"/>
                </a:lnTo>
                <a:lnTo>
                  <a:pt x="21" y="12"/>
                </a:lnTo>
                <a:lnTo>
                  <a:pt x="25" y="10"/>
                </a:lnTo>
                <a:lnTo>
                  <a:pt x="28" y="9"/>
                </a:lnTo>
                <a:lnTo>
                  <a:pt x="32" y="8"/>
                </a:lnTo>
                <a:lnTo>
                  <a:pt x="35" y="6"/>
                </a:lnTo>
                <a:lnTo>
                  <a:pt x="38" y="4"/>
                </a:lnTo>
                <a:lnTo>
                  <a:pt x="41" y="2"/>
                </a:lnTo>
                <a:lnTo>
                  <a:pt x="43" y="0"/>
                </a:lnTo>
                <a:lnTo>
                  <a:pt x="162" y="28"/>
                </a:lnTo>
                <a:lnTo>
                  <a:pt x="161" y="28"/>
                </a:lnTo>
                <a:lnTo>
                  <a:pt x="160" y="29"/>
                </a:lnTo>
                <a:lnTo>
                  <a:pt x="159" y="30"/>
                </a:lnTo>
                <a:lnTo>
                  <a:pt x="158" y="33"/>
                </a:lnTo>
                <a:lnTo>
                  <a:pt x="155" y="34"/>
                </a:lnTo>
                <a:lnTo>
                  <a:pt x="153" y="36"/>
                </a:lnTo>
                <a:lnTo>
                  <a:pt x="151" y="38"/>
                </a:lnTo>
                <a:lnTo>
                  <a:pt x="147" y="41"/>
                </a:lnTo>
                <a:lnTo>
                  <a:pt x="145" y="43"/>
                </a:lnTo>
                <a:lnTo>
                  <a:pt x="141" y="45"/>
                </a:lnTo>
                <a:lnTo>
                  <a:pt x="138" y="48"/>
                </a:lnTo>
                <a:lnTo>
                  <a:pt x="136" y="49"/>
                </a:lnTo>
                <a:lnTo>
                  <a:pt x="132" y="51"/>
                </a:lnTo>
                <a:lnTo>
                  <a:pt x="129" y="52"/>
                </a:lnTo>
                <a:lnTo>
                  <a:pt x="126" y="54"/>
                </a:lnTo>
                <a:lnTo>
                  <a:pt x="0" y="16"/>
                </a:lnTo>
                <a:close/>
              </a:path>
            </a:pathLst>
          </a:custGeom>
          <a:solidFill>
            <a:srgbClr val="99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0" name="Freeform 166"/>
          <p:cNvSpPr>
            <a:spLocks/>
          </p:cNvSpPr>
          <p:nvPr/>
        </p:nvSpPr>
        <p:spPr bwMode="auto">
          <a:xfrm>
            <a:off x="3154412" y="3429000"/>
            <a:ext cx="92075" cy="41275"/>
          </a:xfrm>
          <a:custGeom>
            <a:avLst/>
            <a:gdLst>
              <a:gd name="T0" fmla="*/ 9525 w 58"/>
              <a:gd name="T1" fmla="*/ 41275 h 26"/>
              <a:gd name="T2" fmla="*/ 92075 w 58"/>
              <a:gd name="T3" fmla="*/ 15875 h 26"/>
              <a:gd name="T4" fmla="*/ 41275 w 58"/>
              <a:gd name="T5" fmla="*/ 0 h 26"/>
              <a:gd name="T6" fmla="*/ 0 w 58"/>
              <a:gd name="T7" fmla="*/ 4763 h 26"/>
              <a:gd name="T8" fmla="*/ 0 w 58"/>
              <a:gd name="T9" fmla="*/ 39688 h 26"/>
              <a:gd name="T10" fmla="*/ 9525 w 58"/>
              <a:gd name="T11" fmla="*/ 41275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26"/>
              <a:gd name="T20" fmla="*/ 58 w 58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26">
                <a:moveTo>
                  <a:pt x="6" y="26"/>
                </a:moveTo>
                <a:lnTo>
                  <a:pt x="58" y="10"/>
                </a:lnTo>
                <a:lnTo>
                  <a:pt x="26" y="0"/>
                </a:lnTo>
                <a:lnTo>
                  <a:pt x="0" y="3"/>
                </a:lnTo>
                <a:lnTo>
                  <a:pt x="0" y="25"/>
                </a:lnTo>
                <a:lnTo>
                  <a:pt x="6" y="26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1" name="Freeform 167"/>
          <p:cNvSpPr>
            <a:spLocks/>
          </p:cNvSpPr>
          <p:nvPr/>
        </p:nvSpPr>
        <p:spPr bwMode="auto">
          <a:xfrm>
            <a:off x="2916287" y="3252788"/>
            <a:ext cx="49213" cy="196850"/>
          </a:xfrm>
          <a:custGeom>
            <a:avLst/>
            <a:gdLst>
              <a:gd name="T0" fmla="*/ 49213 w 31"/>
              <a:gd name="T1" fmla="*/ 4763 h 124"/>
              <a:gd name="T2" fmla="*/ 49213 w 31"/>
              <a:gd name="T3" fmla="*/ 3175 h 124"/>
              <a:gd name="T4" fmla="*/ 47625 w 31"/>
              <a:gd name="T5" fmla="*/ 3175 h 124"/>
              <a:gd name="T6" fmla="*/ 47625 w 31"/>
              <a:gd name="T7" fmla="*/ 3175 h 124"/>
              <a:gd name="T8" fmla="*/ 46038 w 31"/>
              <a:gd name="T9" fmla="*/ 3175 h 124"/>
              <a:gd name="T10" fmla="*/ 42863 w 31"/>
              <a:gd name="T11" fmla="*/ 1588 h 124"/>
              <a:gd name="T12" fmla="*/ 41275 w 31"/>
              <a:gd name="T13" fmla="*/ 1588 h 124"/>
              <a:gd name="T14" fmla="*/ 36513 w 31"/>
              <a:gd name="T15" fmla="*/ 0 h 124"/>
              <a:gd name="T16" fmla="*/ 34925 w 31"/>
              <a:gd name="T17" fmla="*/ 0 h 124"/>
              <a:gd name="T18" fmla="*/ 31750 w 31"/>
              <a:gd name="T19" fmla="*/ 0 h 124"/>
              <a:gd name="T20" fmla="*/ 26988 w 31"/>
              <a:gd name="T21" fmla="*/ 0 h 124"/>
              <a:gd name="T22" fmla="*/ 22225 w 31"/>
              <a:gd name="T23" fmla="*/ 0 h 124"/>
              <a:gd name="T24" fmla="*/ 19050 w 31"/>
              <a:gd name="T25" fmla="*/ 1588 h 124"/>
              <a:gd name="T26" fmla="*/ 14288 w 31"/>
              <a:gd name="T27" fmla="*/ 1588 h 124"/>
              <a:gd name="T28" fmla="*/ 9525 w 31"/>
              <a:gd name="T29" fmla="*/ 3175 h 124"/>
              <a:gd name="T30" fmla="*/ 4763 w 31"/>
              <a:gd name="T31" fmla="*/ 4763 h 124"/>
              <a:gd name="T32" fmla="*/ 0 w 31"/>
              <a:gd name="T33" fmla="*/ 9525 h 124"/>
              <a:gd name="T34" fmla="*/ 0 w 31"/>
              <a:gd name="T35" fmla="*/ 196850 h 124"/>
              <a:gd name="T36" fmla="*/ 1588 w 31"/>
              <a:gd name="T37" fmla="*/ 196850 h 124"/>
              <a:gd name="T38" fmla="*/ 1588 w 31"/>
              <a:gd name="T39" fmla="*/ 196850 h 124"/>
              <a:gd name="T40" fmla="*/ 3175 w 31"/>
              <a:gd name="T41" fmla="*/ 196850 h 124"/>
              <a:gd name="T42" fmla="*/ 4763 w 31"/>
              <a:gd name="T43" fmla="*/ 196850 h 124"/>
              <a:gd name="T44" fmla="*/ 7938 w 31"/>
              <a:gd name="T45" fmla="*/ 195263 h 124"/>
              <a:gd name="T46" fmla="*/ 11113 w 31"/>
              <a:gd name="T47" fmla="*/ 195263 h 124"/>
              <a:gd name="T48" fmla="*/ 12700 w 31"/>
              <a:gd name="T49" fmla="*/ 195263 h 124"/>
              <a:gd name="T50" fmla="*/ 15875 w 31"/>
              <a:gd name="T51" fmla="*/ 192088 h 124"/>
              <a:gd name="T52" fmla="*/ 20638 w 31"/>
              <a:gd name="T53" fmla="*/ 192088 h 124"/>
              <a:gd name="T54" fmla="*/ 23813 w 31"/>
              <a:gd name="T55" fmla="*/ 190500 h 124"/>
              <a:gd name="T56" fmla="*/ 26988 w 31"/>
              <a:gd name="T57" fmla="*/ 188913 h 124"/>
              <a:gd name="T58" fmla="*/ 33338 w 31"/>
              <a:gd name="T59" fmla="*/ 187325 h 124"/>
              <a:gd name="T60" fmla="*/ 36513 w 31"/>
              <a:gd name="T61" fmla="*/ 185738 h 124"/>
              <a:gd name="T62" fmla="*/ 41275 w 31"/>
              <a:gd name="T63" fmla="*/ 184150 h 124"/>
              <a:gd name="T64" fmla="*/ 46038 w 31"/>
              <a:gd name="T65" fmla="*/ 179388 h 124"/>
              <a:gd name="T66" fmla="*/ 49213 w 31"/>
              <a:gd name="T67" fmla="*/ 177800 h 124"/>
              <a:gd name="T68" fmla="*/ 49213 w 31"/>
              <a:gd name="T69" fmla="*/ 4763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"/>
              <a:gd name="T106" fmla="*/ 0 h 124"/>
              <a:gd name="T107" fmla="*/ 31 w 31"/>
              <a:gd name="T108" fmla="*/ 124 h 1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" h="124">
                <a:moveTo>
                  <a:pt x="31" y="3"/>
                </a:move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7" y="1"/>
                </a:lnTo>
                <a:lnTo>
                  <a:pt x="26" y="1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9" y="1"/>
                </a:lnTo>
                <a:lnTo>
                  <a:pt x="6" y="2"/>
                </a:lnTo>
                <a:lnTo>
                  <a:pt x="3" y="3"/>
                </a:lnTo>
                <a:lnTo>
                  <a:pt x="0" y="6"/>
                </a:lnTo>
                <a:lnTo>
                  <a:pt x="0" y="124"/>
                </a:lnTo>
                <a:lnTo>
                  <a:pt x="1" y="124"/>
                </a:lnTo>
                <a:lnTo>
                  <a:pt x="2" y="124"/>
                </a:lnTo>
                <a:lnTo>
                  <a:pt x="3" y="124"/>
                </a:lnTo>
                <a:lnTo>
                  <a:pt x="5" y="123"/>
                </a:lnTo>
                <a:lnTo>
                  <a:pt x="7" y="123"/>
                </a:lnTo>
                <a:lnTo>
                  <a:pt x="8" y="123"/>
                </a:lnTo>
                <a:lnTo>
                  <a:pt x="10" y="121"/>
                </a:lnTo>
                <a:lnTo>
                  <a:pt x="13" y="121"/>
                </a:lnTo>
                <a:lnTo>
                  <a:pt x="15" y="120"/>
                </a:lnTo>
                <a:lnTo>
                  <a:pt x="17" y="119"/>
                </a:lnTo>
                <a:lnTo>
                  <a:pt x="21" y="118"/>
                </a:lnTo>
                <a:lnTo>
                  <a:pt x="23" y="117"/>
                </a:lnTo>
                <a:lnTo>
                  <a:pt x="26" y="116"/>
                </a:lnTo>
                <a:lnTo>
                  <a:pt x="29" y="113"/>
                </a:lnTo>
                <a:lnTo>
                  <a:pt x="31" y="112"/>
                </a:lnTo>
                <a:lnTo>
                  <a:pt x="31" y="3"/>
                </a:lnTo>
                <a:close/>
              </a:path>
            </a:pathLst>
          </a:custGeom>
          <a:solidFill>
            <a:srgbClr val="7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2" name="Freeform 168"/>
          <p:cNvSpPr>
            <a:spLocks/>
          </p:cNvSpPr>
          <p:nvPr/>
        </p:nvSpPr>
        <p:spPr bwMode="auto">
          <a:xfrm>
            <a:off x="2917875" y="3254375"/>
            <a:ext cx="42862" cy="165100"/>
          </a:xfrm>
          <a:custGeom>
            <a:avLst/>
            <a:gdLst>
              <a:gd name="T0" fmla="*/ 42862 w 27"/>
              <a:gd name="T1" fmla="*/ 3175 h 104"/>
              <a:gd name="T2" fmla="*/ 42862 w 27"/>
              <a:gd name="T3" fmla="*/ 3175 h 104"/>
              <a:gd name="T4" fmla="*/ 41275 w 27"/>
              <a:gd name="T5" fmla="*/ 3175 h 104"/>
              <a:gd name="T6" fmla="*/ 41275 w 27"/>
              <a:gd name="T7" fmla="*/ 3175 h 104"/>
              <a:gd name="T8" fmla="*/ 39687 w 27"/>
              <a:gd name="T9" fmla="*/ 1588 h 104"/>
              <a:gd name="T10" fmla="*/ 36512 w 27"/>
              <a:gd name="T11" fmla="*/ 1588 h 104"/>
              <a:gd name="T12" fmla="*/ 34925 w 27"/>
              <a:gd name="T13" fmla="*/ 0 h 104"/>
              <a:gd name="T14" fmla="*/ 31750 w 27"/>
              <a:gd name="T15" fmla="*/ 0 h 104"/>
              <a:gd name="T16" fmla="*/ 30162 w 27"/>
              <a:gd name="T17" fmla="*/ 0 h 104"/>
              <a:gd name="T18" fmla="*/ 25400 w 27"/>
              <a:gd name="T19" fmla="*/ 0 h 104"/>
              <a:gd name="T20" fmla="*/ 22225 w 27"/>
              <a:gd name="T21" fmla="*/ 0 h 104"/>
              <a:gd name="T22" fmla="*/ 19050 w 27"/>
              <a:gd name="T23" fmla="*/ 0 h 104"/>
              <a:gd name="T24" fmla="*/ 14287 w 27"/>
              <a:gd name="T25" fmla="*/ 0 h 104"/>
              <a:gd name="T26" fmla="*/ 12700 w 27"/>
              <a:gd name="T27" fmla="*/ 1588 h 104"/>
              <a:gd name="T28" fmla="*/ 7937 w 27"/>
              <a:gd name="T29" fmla="*/ 3175 h 104"/>
              <a:gd name="T30" fmla="*/ 3175 w 27"/>
              <a:gd name="T31" fmla="*/ 6350 h 104"/>
              <a:gd name="T32" fmla="*/ 0 w 27"/>
              <a:gd name="T33" fmla="*/ 7938 h 104"/>
              <a:gd name="T34" fmla="*/ 0 w 27"/>
              <a:gd name="T35" fmla="*/ 165100 h 104"/>
              <a:gd name="T36" fmla="*/ 0 w 27"/>
              <a:gd name="T37" fmla="*/ 165100 h 104"/>
              <a:gd name="T38" fmla="*/ 1587 w 27"/>
              <a:gd name="T39" fmla="*/ 165100 h 104"/>
              <a:gd name="T40" fmla="*/ 1587 w 27"/>
              <a:gd name="T41" fmla="*/ 165100 h 104"/>
              <a:gd name="T42" fmla="*/ 3175 w 27"/>
              <a:gd name="T43" fmla="*/ 165100 h 104"/>
              <a:gd name="T44" fmla="*/ 6350 w 27"/>
              <a:gd name="T45" fmla="*/ 165100 h 104"/>
              <a:gd name="T46" fmla="*/ 9525 w 27"/>
              <a:gd name="T47" fmla="*/ 165100 h 104"/>
              <a:gd name="T48" fmla="*/ 11112 w 27"/>
              <a:gd name="T49" fmla="*/ 163513 h 104"/>
              <a:gd name="T50" fmla="*/ 14287 w 27"/>
              <a:gd name="T51" fmla="*/ 163513 h 104"/>
              <a:gd name="T52" fmla="*/ 17462 w 27"/>
              <a:gd name="T53" fmla="*/ 161925 h 104"/>
              <a:gd name="T54" fmla="*/ 20637 w 27"/>
              <a:gd name="T55" fmla="*/ 161925 h 104"/>
              <a:gd name="T56" fmla="*/ 23812 w 27"/>
              <a:gd name="T57" fmla="*/ 160338 h 104"/>
              <a:gd name="T58" fmla="*/ 28575 w 27"/>
              <a:gd name="T59" fmla="*/ 157163 h 104"/>
              <a:gd name="T60" fmla="*/ 31750 w 27"/>
              <a:gd name="T61" fmla="*/ 155575 h 104"/>
              <a:gd name="T62" fmla="*/ 34925 w 27"/>
              <a:gd name="T63" fmla="*/ 153988 h 104"/>
              <a:gd name="T64" fmla="*/ 39687 w 27"/>
              <a:gd name="T65" fmla="*/ 152400 h 104"/>
              <a:gd name="T66" fmla="*/ 42862 w 27"/>
              <a:gd name="T67" fmla="*/ 149225 h 104"/>
              <a:gd name="T68" fmla="*/ 42862 w 27"/>
              <a:gd name="T69" fmla="*/ 3175 h 1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"/>
              <a:gd name="T106" fmla="*/ 0 h 104"/>
              <a:gd name="T107" fmla="*/ 27 w 27"/>
              <a:gd name="T108" fmla="*/ 104 h 1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" h="104">
                <a:moveTo>
                  <a:pt x="27" y="2"/>
                </a:moveTo>
                <a:lnTo>
                  <a:pt x="27" y="2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8" y="1"/>
                </a:lnTo>
                <a:lnTo>
                  <a:pt x="5" y="2"/>
                </a:lnTo>
                <a:lnTo>
                  <a:pt x="2" y="4"/>
                </a:lnTo>
                <a:lnTo>
                  <a:pt x="0" y="5"/>
                </a:lnTo>
                <a:lnTo>
                  <a:pt x="0" y="104"/>
                </a:lnTo>
                <a:lnTo>
                  <a:pt x="1" y="104"/>
                </a:lnTo>
                <a:lnTo>
                  <a:pt x="2" y="104"/>
                </a:lnTo>
                <a:lnTo>
                  <a:pt x="4" y="104"/>
                </a:lnTo>
                <a:lnTo>
                  <a:pt x="6" y="104"/>
                </a:lnTo>
                <a:lnTo>
                  <a:pt x="7" y="103"/>
                </a:lnTo>
                <a:lnTo>
                  <a:pt x="9" y="103"/>
                </a:lnTo>
                <a:lnTo>
                  <a:pt x="11" y="102"/>
                </a:lnTo>
                <a:lnTo>
                  <a:pt x="13" y="102"/>
                </a:lnTo>
                <a:lnTo>
                  <a:pt x="15" y="101"/>
                </a:lnTo>
                <a:lnTo>
                  <a:pt x="18" y="99"/>
                </a:lnTo>
                <a:lnTo>
                  <a:pt x="20" y="98"/>
                </a:lnTo>
                <a:lnTo>
                  <a:pt x="22" y="97"/>
                </a:lnTo>
                <a:lnTo>
                  <a:pt x="25" y="96"/>
                </a:lnTo>
                <a:lnTo>
                  <a:pt x="27" y="94"/>
                </a:lnTo>
                <a:lnTo>
                  <a:pt x="27" y="2"/>
                </a:lnTo>
                <a:close/>
              </a:path>
            </a:pathLst>
          </a:custGeom>
          <a:solidFill>
            <a:srgbClr val="9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>
            <a:off x="2919462" y="3255963"/>
            <a:ext cx="34925" cy="133350"/>
          </a:xfrm>
          <a:custGeom>
            <a:avLst/>
            <a:gdLst>
              <a:gd name="T0" fmla="*/ 34925 w 22"/>
              <a:gd name="T1" fmla="*/ 4762 h 84"/>
              <a:gd name="T2" fmla="*/ 34925 w 22"/>
              <a:gd name="T3" fmla="*/ 4762 h 84"/>
              <a:gd name="T4" fmla="*/ 33338 w 22"/>
              <a:gd name="T5" fmla="*/ 1588 h 84"/>
              <a:gd name="T6" fmla="*/ 33338 w 22"/>
              <a:gd name="T7" fmla="*/ 1588 h 84"/>
              <a:gd name="T8" fmla="*/ 31750 w 22"/>
              <a:gd name="T9" fmla="*/ 1588 h 84"/>
              <a:gd name="T10" fmla="*/ 30163 w 22"/>
              <a:gd name="T11" fmla="*/ 1588 h 84"/>
              <a:gd name="T12" fmla="*/ 28575 w 22"/>
              <a:gd name="T13" fmla="*/ 0 h 84"/>
              <a:gd name="T14" fmla="*/ 26988 w 22"/>
              <a:gd name="T15" fmla="*/ 0 h 84"/>
              <a:gd name="T16" fmla="*/ 23812 w 22"/>
              <a:gd name="T17" fmla="*/ 0 h 84"/>
              <a:gd name="T18" fmla="*/ 22225 w 22"/>
              <a:gd name="T19" fmla="*/ 0 h 84"/>
              <a:gd name="T20" fmla="*/ 19050 w 22"/>
              <a:gd name="T21" fmla="*/ 0 h 84"/>
              <a:gd name="T22" fmla="*/ 15875 w 22"/>
              <a:gd name="T23" fmla="*/ 0 h 84"/>
              <a:gd name="T24" fmla="*/ 12700 w 22"/>
              <a:gd name="T25" fmla="*/ 0 h 84"/>
              <a:gd name="T26" fmla="*/ 9525 w 22"/>
              <a:gd name="T27" fmla="*/ 1588 h 84"/>
              <a:gd name="T28" fmla="*/ 6350 w 22"/>
              <a:gd name="T29" fmla="*/ 1588 h 84"/>
              <a:gd name="T30" fmla="*/ 4762 w 22"/>
              <a:gd name="T31" fmla="*/ 4762 h 84"/>
              <a:gd name="T32" fmla="*/ 0 w 22"/>
              <a:gd name="T33" fmla="*/ 6350 h 84"/>
              <a:gd name="T34" fmla="*/ 0 w 22"/>
              <a:gd name="T35" fmla="*/ 133350 h 84"/>
              <a:gd name="T36" fmla="*/ 0 w 22"/>
              <a:gd name="T37" fmla="*/ 133350 h 84"/>
              <a:gd name="T38" fmla="*/ 0 w 22"/>
              <a:gd name="T39" fmla="*/ 133350 h 84"/>
              <a:gd name="T40" fmla="*/ 1588 w 22"/>
              <a:gd name="T41" fmla="*/ 133350 h 84"/>
              <a:gd name="T42" fmla="*/ 4762 w 22"/>
              <a:gd name="T43" fmla="*/ 133350 h 84"/>
              <a:gd name="T44" fmla="*/ 6350 w 22"/>
              <a:gd name="T45" fmla="*/ 133350 h 84"/>
              <a:gd name="T46" fmla="*/ 7938 w 22"/>
              <a:gd name="T47" fmla="*/ 133350 h 84"/>
              <a:gd name="T48" fmla="*/ 9525 w 22"/>
              <a:gd name="T49" fmla="*/ 133350 h 84"/>
              <a:gd name="T50" fmla="*/ 11112 w 22"/>
              <a:gd name="T51" fmla="*/ 131763 h 84"/>
              <a:gd name="T52" fmla="*/ 15875 w 22"/>
              <a:gd name="T53" fmla="*/ 131763 h 84"/>
              <a:gd name="T54" fmla="*/ 17463 w 22"/>
              <a:gd name="T55" fmla="*/ 130175 h 84"/>
              <a:gd name="T56" fmla="*/ 20637 w 22"/>
              <a:gd name="T57" fmla="*/ 130175 h 84"/>
              <a:gd name="T58" fmla="*/ 22225 w 22"/>
              <a:gd name="T59" fmla="*/ 128588 h 84"/>
              <a:gd name="T60" fmla="*/ 26988 w 22"/>
              <a:gd name="T61" fmla="*/ 127000 h 84"/>
              <a:gd name="T62" fmla="*/ 30163 w 22"/>
              <a:gd name="T63" fmla="*/ 125413 h 84"/>
              <a:gd name="T64" fmla="*/ 31750 w 22"/>
              <a:gd name="T65" fmla="*/ 122238 h 84"/>
              <a:gd name="T66" fmla="*/ 34925 w 22"/>
              <a:gd name="T67" fmla="*/ 120650 h 84"/>
              <a:gd name="T68" fmla="*/ 34925 w 22"/>
              <a:gd name="T69" fmla="*/ 4762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"/>
              <a:gd name="T106" fmla="*/ 0 h 84"/>
              <a:gd name="T107" fmla="*/ 22 w 22"/>
              <a:gd name="T108" fmla="*/ 84 h 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" h="84">
                <a:moveTo>
                  <a:pt x="22" y="3"/>
                </a:moveTo>
                <a:lnTo>
                  <a:pt x="22" y="3"/>
                </a:lnTo>
                <a:lnTo>
                  <a:pt x="21" y="1"/>
                </a:lnTo>
                <a:lnTo>
                  <a:pt x="20" y="1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1"/>
                </a:lnTo>
                <a:lnTo>
                  <a:pt x="3" y="3"/>
                </a:lnTo>
                <a:lnTo>
                  <a:pt x="0" y="4"/>
                </a:lnTo>
                <a:lnTo>
                  <a:pt x="0" y="84"/>
                </a:lnTo>
                <a:lnTo>
                  <a:pt x="1" y="84"/>
                </a:lnTo>
                <a:lnTo>
                  <a:pt x="3" y="84"/>
                </a:lnTo>
                <a:lnTo>
                  <a:pt x="4" y="84"/>
                </a:lnTo>
                <a:lnTo>
                  <a:pt x="5" y="84"/>
                </a:lnTo>
                <a:lnTo>
                  <a:pt x="6" y="84"/>
                </a:lnTo>
                <a:lnTo>
                  <a:pt x="7" y="83"/>
                </a:lnTo>
                <a:lnTo>
                  <a:pt x="10" y="83"/>
                </a:lnTo>
                <a:lnTo>
                  <a:pt x="11" y="82"/>
                </a:lnTo>
                <a:lnTo>
                  <a:pt x="13" y="82"/>
                </a:lnTo>
                <a:lnTo>
                  <a:pt x="14" y="81"/>
                </a:lnTo>
                <a:lnTo>
                  <a:pt x="17" y="80"/>
                </a:lnTo>
                <a:lnTo>
                  <a:pt x="19" y="79"/>
                </a:lnTo>
                <a:lnTo>
                  <a:pt x="20" y="77"/>
                </a:lnTo>
                <a:lnTo>
                  <a:pt x="22" y="76"/>
                </a:lnTo>
                <a:lnTo>
                  <a:pt x="22" y="3"/>
                </a:lnTo>
                <a:close/>
              </a:path>
            </a:pathLst>
          </a:custGeom>
          <a:solidFill>
            <a:srgbClr val="A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4" name="Freeform 170"/>
          <p:cNvSpPr>
            <a:spLocks/>
          </p:cNvSpPr>
          <p:nvPr/>
        </p:nvSpPr>
        <p:spPr bwMode="auto">
          <a:xfrm>
            <a:off x="2921050" y="3257550"/>
            <a:ext cx="28575" cy="104775"/>
          </a:xfrm>
          <a:custGeom>
            <a:avLst/>
            <a:gdLst>
              <a:gd name="T0" fmla="*/ 28575 w 18"/>
              <a:gd name="T1" fmla="*/ 3175 h 66"/>
              <a:gd name="T2" fmla="*/ 28575 w 18"/>
              <a:gd name="T3" fmla="*/ 3175 h 66"/>
              <a:gd name="T4" fmla="*/ 26988 w 18"/>
              <a:gd name="T5" fmla="*/ 3175 h 66"/>
              <a:gd name="T6" fmla="*/ 22225 w 18"/>
              <a:gd name="T7" fmla="*/ 0 h 66"/>
              <a:gd name="T8" fmla="*/ 19050 w 18"/>
              <a:gd name="T9" fmla="*/ 0 h 66"/>
              <a:gd name="T10" fmla="*/ 15875 w 18"/>
              <a:gd name="T11" fmla="*/ 0 h 66"/>
              <a:gd name="T12" fmla="*/ 9525 w 18"/>
              <a:gd name="T13" fmla="*/ 0 h 66"/>
              <a:gd name="T14" fmla="*/ 4762 w 18"/>
              <a:gd name="T15" fmla="*/ 3175 h 66"/>
              <a:gd name="T16" fmla="*/ 0 w 18"/>
              <a:gd name="T17" fmla="*/ 4762 h 66"/>
              <a:gd name="T18" fmla="*/ 0 w 18"/>
              <a:gd name="T19" fmla="*/ 104775 h 66"/>
              <a:gd name="T20" fmla="*/ 0 w 18"/>
              <a:gd name="T21" fmla="*/ 104775 h 66"/>
              <a:gd name="T22" fmla="*/ 3175 w 18"/>
              <a:gd name="T23" fmla="*/ 104775 h 66"/>
              <a:gd name="T24" fmla="*/ 6350 w 18"/>
              <a:gd name="T25" fmla="*/ 103188 h 66"/>
              <a:gd name="T26" fmla="*/ 9525 w 18"/>
              <a:gd name="T27" fmla="*/ 103188 h 66"/>
              <a:gd name="T28" fmla="*/ 14288 w 18"/>
              <a:gd name="T29" fmla="*/ 101600 h 66"/>
              <a:gd name="T30" fmla="*/ 19050 w 18"/>
              <a:gd name="T31" fmla="*/ 98425 h 66"/>
              <a:gd name="T32" fmla="*/ 22225 w 18"/>
              <a:gd name="T33" fmla="*/ 96837 h 66"/>
              <a:gd name="T34" fmla="*/ 28575 w 18"/>
              <a:gd name="T35" fmla="*/ 93662 h 66"/>
              <a:gd name="T36" fmla="*/ 28575 w 18"/>
              <a:gd name="T37" fmla="*/ 3175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"/>
              <a:gd name="T58" fmla="*/ 0 h 66"/>
              <a:gd name="T59" fmla="*/ 18 w 18"/>
              <a:gd name="T60" fmla="*/ 66 h 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" h="66">
                <a:moveTo>
                  <a:pt x="18" y="2"/>
                </a:moveTo>
                <a:lnTo>
                  <a:pt x="18" y="2"/>
                </a:lnTo>
                <a:lnTo>
                  <a:pt x="17" y="2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6" y="0"/>
                </a:lnTo>
                <a:lnTo>
                  <a:pt x="3" y="2"/>
                </a:lnTo>
                <a:lnTo>
                  <a:pt x="0" y="3"/>
                </a:lnTo>
                <a:lnTo>
                  <a:pt x="0" y="66"/>
                </a:lnTo>
                <a:lnTo>
                  <a:pt x="2" y="66"/>
                </a:lnTo>
                <a:lnTo>
                  <a:pt x="4" y="65"/>
                </a:lnTo>
                <a:lnTo>
                  <a:pt x="6" y="65"/>
                </a:lnTo>
                <a:lnTo>
                  <a:pt x="9" y="64"/>
                </a:lnTo>
                <a:lnTo>
                  <a:pt x="12" y="62"/>
                </a:lnTo>
                <a:lnTo>
                  <a:pt x="14" y="61"/>
                </a:lnTo>
                <a:lnTo>
                  <a:pt x="18" y="59"/>
                </a:lnTo>
                <a:lnTo>
                  <a:pt x="18" y="2"/>
                </a:lnTo>
                <a:close/>
              </a:path>
            </a:pathLst>
          </a:custGeom>
          <a:solidFill>
            <a:srgbClr val="BC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5" name="Freeform 171"/>
          <p:cNvSpPr>
            <a:spLocks/>
          </p:cNvSpPr>
          <p:nvPr/>
        </p:nvSpPr>
        <p:spPr bwMode="auto">
          <a:xfrm>
            <a:off x="2921050" y="3260725"/>
            <a:ext cx="22225" cy="71438"/>
          </a:xfrm>
          <a:custGeom>
            <a:avLst/>
            <a:gdLst>
              <a:gd name="T0" fmla="*/ 22225 w 14"/>
              <a:gd name="T1" fmla="*/ 1588 h 45"/>
              <a:gd name="T2" fmla="*/ 22225 w 14"/>
              <a:gd name="T3" fmla="*/ 0 h 45"/>
              <a:gd name="T4" fmla="*/ 20638 w 14"/>
              <a:gd name="T5" fmla="*/ 0 h 45"/>
              <a:gd name="T6" fmla="*/ 19050 w 14"/>
              <a:gd name="T7" fmla="*/ 0 h 45"/>
              <a:gd name="T8" fmla="*/ 15875 w 14"/>
              <a:gd name="T9" fmla="*/ 0 h 45"/>
              <a:gd name="T10" fmla="*/ 14288 w 14"/>
              <a:gd name="T11" fmla="*/ 0 h 45"/>
              <a:gd name="T12" fmla="*/ 9525 w 14"/>
              <a:gd name="T13" fmla="*/ 0 h 45"/>
              <a:gd name="T14" fmla="*/ 4763 w 14"/>
              <a:gd name="T15" fmla="*/ 0 h 45"/>
              <a:gd name="T16" fmla="*/ 0 w 14"/>
              <a:gd name="T17" fmla="*/ 3175 h 45"/>
              <a:gd name="T18" fmla="*/ 0 w 14"/>
              <a:gd name="T19" fmla="*/ 71438 h 45"/>
              <a:gd name="T20" fmla="*/ 3175 w 14"/>
              <a:gd name="T21" fmla="*/ 71438 h 45"/>
              <a:gd name="T22" fmla="*/ 3175 w 14"/>
              <a:gd name="T23" fmla="*/ 71438 h 45"/>
              <a:gd name="T24" fmla="*/ 6350 w 14"/>
              <a:gd name="T25" fmla="*/ 71438 h 45"/>
              <a:gd name="T26" fmla="*/ 7938 w 14"/>
              <a:gd name="T27" fmla="*/ 69850 h 45"/>
              <a:gd name="T28" fmla="*/ 11113 w 14"/>
              <a:gd name="T29" fmla="*/ 69850 h 45"/>
              <a:gd name="T30" fmla="*/ 15875 w 14"/>
              <a:gd name="T31" fmla="*/ 68263 h 45"/>
              <a:gd name="T32" fmla="*/ 19050 w 14"/>
              <a:gd name="T33" fmla="*/ 66675 h 45"/>
              <a:gd name="T34" fmla="*/ 22225 w 14"/>
              <a:gd name="T35" fmla="*/ 65088 h 45"/>
              <a:gd name="T36" fmla="*/ 22225 w 14"/>
              <a:gd name="T37" fmla="*/ 1588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"/>
              <a:gd name="T58" fmla="*/ 0 h 45"/>
              <a:gd name="T59" fmla="*/ 14 w 14"/>
              <a:gd name="T60" fmla="*/ 45 h 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" h="45">
                <a:moveTo>
                  <a:pt x="14" y="1"/>
                </a:move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45"/>
                </a:lnTo>
                <a:lnTo>
                  <a:pt x="2" y="45"/>
                </a:lnTo>
                <a:lnTo>
                  <a:pt x="4" y="45"/>
                </a:lnTo>
                <a:lnTo>
                  <a:pt x="5" y="44"/>
                </a:lnTo>
                <a:lnTo>
                  <a:pt x="7" y="44"/>
                </a:lnTo>
                <a:lnTo>
                  <a:pt x="10" y="43"/>
                </a:lnTo>
                <a:lnTo>
                  <a:pt x="12" y="42"/>
                </a:lnTo>
                <a:lnTo>
                  <a:pt x="14" y="41"/>
                </a:lnTo>
                <a:lnTo>
                  <a:pt x="14" y="1"/>
                </a:lnTo>
                <a:close/>
              </a:path>
            </a:pathLst>
          </a:custGeom>
          <a:solidFill>
            <a:srgbClr val="D1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6" name="Freeform 172"/>
          <p:cNvSpPr>
            <a:spLocks/>
          </p:cNvSpPr>
          <p:nvPr/>
        </p:nvSpPr>
        <p:spPr bwMode="auto">
          <a:xfrm>
            <a:off x="2924225" y="3260725"/>
            <a:ext cx="14287" cy="42863"/>
          </a:xfrm>
          <a:custGeom>
            <a:avLst/>
            <a:gdLst>
              <a:gd name="T0" fmla="*/ 14287 w 9"/>
              <a:gd name="T1" fmla="*/ 1588 h 27"/>
              <a:gd name="T2" fmla="*/ 14287 w 9"/>
              <a:gd name="T3" fmla="*/ 1588 h 27"/>
              <a:gd name="T4" fmla="*/ 12700 w 9"/>
              <a:gd name="T5" fmla="*/ 1588 h 27"/>
              <a:gd name="T6" fmla="*/ 11112 w 9"/>
              <a:gd name="T7" fmla="*/ 1588 h 27"/>
              <a:gd name="T8" fmla="*/ 7937 w 9"/>
              <a:gd name="T9" fmla="*/ 0 h 27"/>
              <a:gd name="T10" fmla="*/ 6350 w 9"/>
              <a:gd name="T11" fmla="*/ 0 h 27"/>
              <a:gd name="T12" fmla="*/ 4762 w 9"/>
              <a:gd name="T13" fmla="*/ 1588 h 27"/>
              <a:gd name="T14" fmla="*/ 1587 w 9"/>
              <a:gd name="T15" fmla="*/ 1588 h 27"/>
              <a:gd name="T16" fmla="*/ 0 w 9"/>
              <a:gd name="T17" fmla="*/ 3175 h 27"/>
              <a:gd name="T18" fmla="*/ 0 w 9"/>
              <a:gd name="T19" fmla="*/ 42863 h 27"/>
              <a:gd name="T20" fmla="*/ 0 w 9"/>
              <a:gd name="T21" fmla="*/ 42863 h 27"/>
              <a:gd name="T22" fmla="*/ 1587 w 9"/>
              <a:gd name="T23" fmla="*/ 42863 h 27"/>
              <a:gd name="T24" fmla="*/ 3175 w 9"/>
              <a:gd name="T25" fmla="*/ 42863 h 27"/>
              <a:gd name="T26" fmla="*/ 4762 w 9"/>
              <a:gd name="T27" fmla="*/ 42863 h 27"/>
              <a:gd name="T28" fmla="*/ 6350 w 9"/>
              <a:gd name="T29" fmla="*/ 42863 h 27"/>
              <a:gd name="T30" fmla="*/ 7937 w 9"/>
              <a:gd name="T31" fmla="*/ 39688 h 27"/>
              <a:gd name="T32" fmla="*/ 12700 w 9"/>
              <a:gd name="T33" fmla="*/ 38100 h 27"/>
              <a:gd name="T34" fmla="*/ 14287 w 9"/>
              <a:gd name="T35" fmla="*/ 36513 h 27"/>
              <a:gd name="T36" fmla="*/ 14287 w 9"/>
              <a:gd name="T37" fmla="*/ 1588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"/>
              <a:gd name="T58" fmla="*/ 0 h 27"/>
              <a:gd name="T59" fmla="*/ 9 w 9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" h="27">
                <a:moveTo>
                  <a:pt x="9" y="1"/>
                </a:move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27"/>
                </a:lnTo>
                <a:lnTo>
                  <a:pt x="1" y="27"/>
                </a:lnTo>
                <a:lnTo>
                  <a:pt x="2" y="27"/>
                </a:lnTo>
                <a:lnTo>
                  <a:pt x="3" y="27"/>
                </a:lnTo>
                <a:lnTo>
                  <a:pt x="4" y="27"/>
                </a:lnTo>
                <a:lnTo>
                  <a:pt x="5" y="25"/>
                </a:lnTo>
                <a:lnTo>
                  <a:pt x="8" y="24"/>
                </a:lnTo>
                <a:lnTo>
                  <a:pt x="9" y="23"/>
                </a:lnTo>
                <a:lnTo>
                  <a:pt x="9" y="1"/>
                </a:lnTo>
                <a:close/>
              </a:path>
            </a:pathLst>
          </a:custGeom>
          <a:solidFill>
            <a:srgbClr val="E5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7" name="Freeform 173"/>
          <p:cNvSpPr>
            <a:spLocks/>
          </p:cNvSpPr>
          <p:nvPr/>
        </p:nvSpPr>
        <p:spPr bwMode="auto">
          <a:xfrm>
            <a:off x="3098850" y="3382963"/>
            <a:ext cx="22225" cy="22225"/>
          </a:xfrm>
          <a:custGeom>
            <a:avLst/>
            <a:gdLst>
              <a:gd name="T0" fmla="*/ 11113 w 14"/>
              <a:gd name="T1" fmla="*/ 22225 h 14"/>
              <a:gd name="T2" fmla="*/ 14288 w 14"/>
              <a:gd name="T3" fmla="*/ 22225 h 14"/>
              <a:gd name="T4" fmla="*/ 15875 w 14"/>
              <a:gd name="T5" fmla="*/ 20638 h 14"/>
              <a:gd name="T6" fmla="*/ 17463 w 14"/>
              <a:gd name="T7" fmla="*/ 20638 h 14"/>
              <a:gd name="T8" fmla="*/ 19050 w 14"/>
              <a:gd name="T9" fmla="*/ 17463 h 14"/>
              <a:gd name="T10" fmla="*/ 20638 w 14"/>
              <a:gd name="T11" fmla="*/ 15875 h 14"/>
              <a:gd name="T12" fmla="*/ 20638 w 14"/>
              <a:gd name="T13" fmla="*/ 14288 h 14"/>
              <a:gd name="T14" fmla="*/ 22225 w 14"/>
              <a:gd name="T15" fmla="*/ 12700 h 14"/>
              <a:gd name="T16" fmla="*/ 22225 w 14"/>
              <a:gd name="T17" fmla="*/ 11113 h 14"/>
              <a:gd name="T18" fmla="*/ 22225 w 14"/>
              <a:gd name="T19" fmla="*/ 9525 h 14"/>
              <a:gd name="T20" fmla="*/ 20638 w 14"/>
              <a:gd name="T21" fmla="*/ 6350 h 14"/>
              <a:gd name="T22" fmla="*/ 20638 w 14"/>
              <a:gd name="T23" fmla="*/ 4763 h 14"/>
              <a:gd name="T24" fmla="*/ 19050 w 14"/>
              <a:gd name="T25" fmla="*/ 3175 h 14"/>
              <a:gd name="T26" fmla="*/ 17463 w 14"/>
              <a:gd name="T27" fmla="*/ 1588 h 14"/>
              <a:gd name="T28" fmla="*/ 15875 w 14"/>
              <a:gd name="T29" fmla="*/ 0 h 14"/>
              <a:gd name="T30" fmla="*/ 14288 w 14"/>
              <a:gd name="T31" fmla="*/ 0 h 14"/>
              <a:gd name="T32" fmla="*/ 11113 w 14"/>
              <a:gd name="T33" fmla="*/ 0 h 14"/>
              <a:gd name="T34" fmla="*/ 9525 w 14"/>
              <a:gd name="T35" fmla="*/ 0 h 14"/>
              <a:gd name="T36" fmla="*/ 7938 w 14"/>
              <a:gd name="T37" fmla="*/ 0 h 14"/>
              <a:gd name="T38" fmla="*/ 6350 w 14"/>
              <a:gd name="T39" fmla="*/ 1588 h 14"/>
              <a:gd name="T40" fmla="*/ 4763 w 14"/>
              <a:gd name="T41" fmla="*/ 3175 h 14"/>
              <a:gd name="T42" fmla="*/ 3175 w 14"/>
              <a:gd name="T43" fmla="*/ 4763 h 14"/>
              <a:gd name="T44" fmla="*/ 3175 w 14"/>
              <a:gd name="T45" fmla="*/ 6350 h 14"/>
              <a:gd name="T46" fmla="*/ 0 w 14"/>
              <a:gd name="T47" fmla="*/ 9525 h 14"/>
              <a:gd name="T48" fmla="*/ 0 w 14"/>
              <a:gd name="T49" fmla="*/ 11113 h 14"/>
              <a:gd name="T50" fmla="*/ 0 w 14"/>
              <a:gd name="T51" fmla="*/ 12700 h 14"/>
              <a:gd name="T52" fmla="*/ 3175 w 14"/>
              <a:gd name="T53" fmla="*/ 14288 h 14"/>
              <a:gd name="T54" fmla="*/ 3175 w 14"/>
              <a:gd name="T55" fmla="*/ 15875 h 14"/>
              <a:gd name="T56" fmla="*/ 4763 w 14"/>
              <a:gd name="T57" fmla="*/ 17463 h 14"/>
              <a:gd name="T58" fmla="*/ 6350 w 14"/>
              <a:gd name="T59" fmla="*/ 20638 h 14"/>
              <a:gd name="T60" fmla="*/ 7938 w 14"/>
              <a:gd name="T61" fmla="*/ 20638 h 14"/>
              <a:gd name="T62" fmla="*/ 9525 w 14"/>
              <a:gd name="T63" fmla="*/ 22225 h 14"/>
              <a:gd name="T64" fmla="*/ 11113 w 14"/>
              <a:gd name="T65" fmla="*/ 22225 h 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"/>
              <a:gd name="T100" fmla="*/ 0 h 14"/>
              <a:gd name="T101" fmla="*/ 14 w 14"/>
              <a:gd name="T102" fmla="*/ 14 h 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" h="14">
                <a:moveTo>
                  <a:pt x="7" y="14"/>
                </a:moveTo>
                <a:lnTo>
                  <a:pt x="9" y="14"/>
                </a:lnTo>
                <a:lnTo>
                  <a:pt x="10" y="13"/>
                </a:lnTo>
                <a:lnTo>
                  <a:pt x="11" y="13"/>
                </a:lnTo>
                <a:lnTo>
                  <a:pt x="12" y="11"/>
                </a:lnTo>
                <a:lnTo>
                  <a:pt x="13" y="10"/>
                </a:lnTo>
                <a:lnTo>
                  <a:pt x="13" y="9"/>
                </a:lnTo>
                <a:lnTo>
                  <a:pt x="14" y="8"/>
                </a:lnTo>
                <a:lnTo>
                  <a:pt x="14" y="7"/>
                </a:lnTo>
                <a:lnTo>
                  <a:pt x="14" y="6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1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2" y="3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2" y="9"/>
                </a:lnTo>
                <a:lnTo>
                  <a:pt x="2" y="10"/>
                </a:lnTo>
                <a:lnTo>
                  <a:pt x="3" y="11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8" name="Freeform 174"/>
          <p:cNvSpPr>
            <a:spLocks/>
          </p:cNvSpPr>
          <p:nvPr/>
        </p:nvSpPr>
        <p:spPr bwMode="auto">
          <a:xfrm>
            <a:off x="3035350" y="3382963"/>
            <a:ext cx="11112" cy="11112"/>
          </a:xfrm>
          <a:custGeom>
            <a:avLst/>
            <a:gdLst>
              <a:gd name="T0" fmla="*/ 4762 w 7"/>
              <a:gd name="T1" fmla="*/ 11112 h 7"/>
              <a:gd name="T2" fmla="*/ 6350 w 7"/>
              <a:gd name="T3" fmla="*/ 11112 h 7"/>
              <a:gd name="T4" fmla="*/ 7937 w 7"/>
              <a:gd name="T5" fmla="*/ 9525 h 7"/>
              <a:gd name="T6" fmla="*/ 7937 w 7"/>
              <a:gd name="T7" fmla="*/ 6350 h 7"/>
              <a:gd name="T8" fmla="*/ 11112 w 7"/>
              <a:gd name="T9" fmla="*/ 4762 h 7"/>
              <a:gd name="T10" fmla="*/ 7937 w 7"/>
              <a:gd name="T11" fmla="*/ 3175 h 7"/>
              <a:gd name="T12" fmla="*/ 7937 w 7"/>
              <a:gd name="T13" fmla="*/ 1587 h 7"/>
              <a:gd name="T14" fmla="*/ 6350 w 7"/>
              <a:gd name="T15" fmla="*/ 0 h 7"/>
              <a:gd name="T16" fmla="*/ 4762 w 7"/>
              <a:gd name="T17" fmla="*/ 0 h 7"/>
              <a:gd name="T18" fmla="*/ 3175 w 7"/>
              <a:gd name="T19" fmla="*/ 0 h 7"/>
              <a:gd name="T20" fmla="*/ 1587 w 7"/>
              <a:gd name="T21" fmla="*/ 1587 h 7"/>
              <a:gd name="T22" fmla="*/ 0 w 7"/>
              <a:gd name="T23" fmla="*/ 3175 h 7"/>
              <a:gd name="T24" fmla="*/ 0 w 7"/>
              <a:gd name="T25" fmla="*/ 4762 h 7"/>
              <a:gd name="T26" fmla="*/ 0 w 7"/>
              <a:gd name="T27" fmla="*/ 6350 h 7"/>
              <a:gd name="T28" fmla="*/ 1587 w 7"/>
              <a:gd name="T29" fmla="*/ 9525 h 7"/>
              <a:gd name="T30" fmla="*/ 3175 w 7"/>
              <a:gd name="T31" fmla="*/ 11112 h 7"/>
              <a:gd name="T32" fmla="*/ 4762 w 7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"/>
              <a:gd name="T53" fmla="*/ 7 w 7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">
                <a:moveTo>
                  <a:pt x="3" y="7"/>
                </a:moveTo>
                <a:lnTo>
                  <a:pt x="4" y="7"/>
                </a:lnTo>
                <a:lnTo>
                  <a:pt x="5" y="6"/>
                </a:lnTo>
                <a:lnTo>
                  <a:pt x="5" y="4"/>
                </a:lnTo>
                <a:lnTo>
                  <a:pt x="7" y="3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79" name="Freeform 175"/>
          <p:cNvSpPr>
            <a:spLocks/>
          </p:cNvSpPr>
          <p:nvPr/>
        </p:nvSpPr>
        <p:spPr bwMode="auto">
          <a:xfrm>
            <a:off x="3052812" y="3382963"/>
            <a:ext cx="9525" cy="11112"/>
          </a:xfrm>
          <a:custGeom>
            <a:avLst/>
            <a:gdLst>
              <a:gd name="T0" fmla="*/ 6350 w 6"/>
              <a:gd name="T1" fmla="*/ 11112 h 7"/>
              <a:gd name="T2" fmla="*/ 7938 w 6"/>
              <a:gd name="T3" fmla="*/ 11112 h 7"/>
              <a:gd name="T4" fmla="*/ 9525 w 6"/>
              <a:gd name="T5" fmla="*/ 11112 h 7"/>
              <a:gd name="T6" fmla="*/ 9525 w 6"/>
              <a:gd name="T7" fmla="*/ 9525 h 7"/>
              <a:gd name="T8" fmla="*/ 9525 w 6"/>
              <a:gd name="T9" fmla="*/ 4762 h 7"/>
              <a:gd name="T10" fmla="*/ 9525 w 6"/>
              <a:gd name="T11" fmla="*/ 3175 h 7"/>
              <a:gd name="T12" fmla="*/ 9525 w 6"/>
              <a:gd name="T13" fmla="*/ 1587 h 7"/>
              <a:gd name="T14" fmla="*/ 7938 w 6"/>
              <a:gd name="T15" fmla="*/ 1587 h 7"/>
              <a:gd name="T16" fmla="*/ 6350 w 6"/>
              <a:gd name="T17" fmla="*/ 0 h 7"/>
              <a:gd name="T18" fmla="*/ 4763 w 6"/>
              <a:gd name="T19" fmla="*/ 1587 h 7"/>
              <a:gd name="T20" fmla="*/ 1588 w 6"/>
              <a:gd name="T21" fmla="*/ 1587 h 7"/>
              <a:gd name="T22" fmla="*/ 0 w 6"/>
              <a:gd name="T23" fmla="*/ 3175 h 7"/>
              <a:gd name="T24" fmla="*/ 0 w 6"/>
              <a:gd name="T25" fmla="*/ 4762 h 7"/>
              <a:gd name="T26" fmla="*/ 0 w 6"/>
              <a:gd name="T27" fmla="*/ 9525 h 7"/>
              <a:gd name="T28" fmla="*/ 1588 w 6"/>
              <a:gd name="T29" fmla="*/ 11112 h 7"/>
              <a:gd name="T30" fmla="*/ 4763 w 6"/>
              <a:gd name="T31" fmla="*/ 11112 h 7"/>
              <a:gd name="T32" fmla="*/ 6350 w 6"/>
              <a:gd name="T33" fmla="*/ 11112 h 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"/>
              <a:gd name="T52" fmla="*/ 0 h 7"/>
              <a:gd name="T53" fmla="*/ 6 w 6"/>
              <a:gd name="T54" fmla="*/ 7 h 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" h="7">
                <a:moveTo>
                  <a:pt x="4" y="7"/>
                </a:moveTo>
                <a:lnTo>
                  <a:pt x="5" y="7"/>
                </a:lnTo>
                <a:lnTo>
                  <a:pt x="6" y="7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1" y="7"/>
                </a:lnTo>
                <a:lnTo>
                  <a:pt x="3" y="7"/>
                </a:lnTo>
                <a:lnTo>
                  <a:pt x="4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0" name="Freeform 176"/>
          <p:cNvSpPr>
            <a:spLocks/>
          </p:cNvSpPr>
          <p:nvPr/>
        </p:nvSpPr>
        <p:spPr bwMode="auto">
          <a:xfrm>
            <a:off x="2981375" y="3235325"/>
            <a:ext cx="28575" cy="147638"/>
          </a:xfrm>
          <a:custGeom>
            <a:avLst/>
            <a:gdLst>
              <a:gd name="T0" fmla="*/ 9525 w 18"/>
              <a:gd name="T1" fmla="*/ 3175 h 93"/>
              <a:gd name="T2" fmla="*/ 9525 w 18"/>
              <a:gd name="T3" fmla="*/ 6350 h 93"/>
              <a:gd name="T4" fmla="*/ 4762 w 18"/>
              <a:gd name="T5" fmla="*/ 14288 h 93"/>
              <a:gd name="T6" fmla="*/ 3175 w 18"/>
              <a:gd name="T7" fmla="*/ 26988 h 93"/>
              <a:gd name="T8" fmla="*/ 1588 w 18"/>
              <a:gd name="T9" fmla="*/ 46038 h 93"/>
              <a:gd name="T10" fmla="*/ 0 w 18"/>
              <a:gd name="T11" fmla="*/ 65088 h 93"/>
              <a:gd name="T12" fmla="*/ 0 w 18"/>
              <a:gd name="T13" fmla="*/ 92075 h 93"/>
              <a:gd name="T14" fmla="*/ 1588 w 18"/>
              <a:gd name="T15" fmla="*/ 117475 h 93"/>
              <a:gd name="T16" fmla="*/ 6350 w 18"/>
              <a:gd name="T17" fmla="*/ 147638 h 93"/>
              <a:gd name="T18" fmla="*/ 28575 w 18"/>
              <a:gd name="T19" fmla="*/ 147638 h 93"/>
              <a:gd name="T20" fmla="*/ 26988 w 18"/>
              <a:gd name="T21" fmla="*/ 141288 h 93"/>
              <a:gd name="T22" fmla="*/ 25400 w 18"/>
              <a:gd name="T23" fmla="*/ 130175 h 93"/>
              <a:gd name="T24" fmla="*/ 23812 w 18"/>
              <a:gd name="T25" fmla="*/ 112713 h 93"/>
              <a:gd name="T26" fmla="*/ 22225 w 18"/>
              <a:gd name="T27" fmla="*/ 92075 h 93"/>
              <a:gd name="T28" fmla="*/ 20637 w 18"/>
              <a:gd name="T29" fmla="*/ 68263 h 93"/>
              <a:gd name="T30" fmla="*/ 20637 w 18"/>
              <a:gd name="T31" fmla="*/ 42863 h 93"/>
              <a:gd name="T32" fmla="*/ 23812 w 18"/>
              <a:gd name="T33" fmla="*/ 20638 h 93"/>
              <a:gd name="T34" fmla="*/ 28575 w 18"/>
              <a:gd name="T35" fmla="*/ 3175 h 93"/>
              <a:gd name="T36" fmla="*/ 28575 w 18"/>
              <a:gd name="T37" fmla="*/ 3175 h 93"/>
              <a:gd name="T38" fmla="*/ 28575 w 18"/>
              <a:gd name="T39" fmla="*/ 0 h 93"/>
              <a:gd name="T40" fmla="*/ 28575 w 18"/>
              <a:gd name="T41" fmla="*/ 0 h 93"/>
              <a:gd name="T42" fmla="*/ 26988 w 18"/>
              <a:gd name="T43" fmla="*/ 0 h 93"/>
              <a:gd name="T44" fmla="*/ 25400 w 18"/>
              <a:gd name="T45" fmla="*/ 0 h 93"/>
              <a:gd name="T46" fmla="*/ 22225 w 18"/>
              <a:gd name="T47" fmla="*/ 0 h 93"/>
              <a:gd name="T48" fmla="*/ 15875 w 18"/>
              <a:gd name="T49" fmla="*/ 0 h 93"/>
              <a:gd name="T50" fmla="*/ 9525 w 18"/>
              <a:gd name="T51" fmla="*/ 3175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"/>
              <a:gd name="T79" fmla="*/ 0 h 93"/>
              <a:gd name="T80" fmla="*/ 18 w 18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" h="93">
                <a:moveTo>
                  <a:pt x="6" y="2"/>
                </a:moveTo>
                <a:lnTo>
                  <a:pt x="6" y="4"/>
                </a:lnTo>
                <a:lnTo>
                  <a:pt x="3" y="9"/>
                </a:lnTo>
                <a:lnTo>
                  <a:pt x="2" y="17"/>
                </a:lnTo>
                <a:lnTo>
                  <a:pt x="1" y="29"/>
                </a:lnTo>
                <a:lnTo>
                  <a:pt x="0" y="41"/>
                </a:lnTo>
                <a:lnTo>
                  <a:pt x="0" y="58"/>
                </a:lnTo>
                <a:lnTo>
                  <a:pt x="1" y="74"/>
                </a:lnTo>
                <a:lnTo>
                  <a:pt x="4" y="93"/>
                </a:lnTo>
                <a:lnTo>
                  <a:pt x="18" y="93"/>
                </a:lnTo>
                <a:lnTo>
                  <a:pt x="17" y="89"/>
                </a:lnTo>
                <a:lnTo>
                  <a:pt x="16" y="82"/>
                </a:lnTo>
                <a:lnTo>
                  <a:pt x="15" y="71"/>
                </a:lnTo>
                <a:lnTo>
                  <a:pt x="14" y="58"/>
                </a:lnTo>
                <a:lnTo>
                  <a:pt x="13" y="43"/>
                </a:lnTo>
                <a:lnTo>
                  <a:pt x="13" y="27"/>
                </a:lnTo>
                <a:lnTo>
                  <a:pt x="15" y="13"/>
                </a:lnTo>
                <a:lnTo>
                  <a:pt x="18" y="2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1" name="Freeform 177"/>
          <p:cNvSpPr>
            <a:spLocks/>
          </p:cNvSpPr>
          <p:nvPr/>
        </p:nvSpPr>
        <p:spPr bwMode="auto">
          <a:xfrm>
            <a:off x="3136950" y="3217863"/>
            <a:ext cx="42862" cy="165100"/>
          </a:xfrm>
          <a:custGeom>
            <a:avLst/>
            <a:gdLst>
              <a:gd name="T0" fmla="*/ 42862 w 27"/>
              <a:gd name="T1" fmla="*/ 0 h 104"/>
              <a:gd name="T2" fmla="*/ 39687 w 27"/>
              <a:gd name="T3" fmla="*/ 1588 h 104"/>
              <a:gd name="T4" fmla="*/ 38100 w 27"/>
              <a:gd name="T5" fmla="*/ 4763 h 104"/>
              <a:gd name="T6" fmla="*/ 34925 w 27"/>
              <a:gd name="T7" fmla="*/ 14288 h 104"/>
              <a:gd name="T8" fmla="*/ 31750 w 27"/>
              <a:gd name="T9" fmla="*/ 28575 h 104"/>
              <a:gd name="T10" fmla="*/ 26987 w 27"/>
              <a:gd name="T11" fmla="*/ 49212 h 104"/>
              <a:gd name="T12" fmla="*/ 25400 w 27"/>
              <a:gd name="T13" fmla="*/ 77788 h 104"/>
              <a:gd name="T14" fmla="*/ 26987 w 27"/>
              <a:gd name="T15" fmla="*/ 115888 h 104"/>
              <a:gd name="T16" fmla="*/ 31750 w 27"/>
              <a:gd name="T17" fmla="*/ 165100 h 104"/>
              <a:gd name="T18" fmla="*/ 6350 w 27"/>
              <a:gd name="T19" fmla="*/ 165100 h 104"/>
              <a:gd name="T20" fmla="*/ 6350 w 27"/>
              <a:gd name="T21" fmla="*/ 158750 h 104"/>
              <a:gd name="T22" fmla="*/ 4762 w 27"/>
              <a:gd name="T23" fmla="*/ 146050 h 104"/>
              <a:gd name="T24" fmla="*/ 3175 w 27"/>
              <a:gd name="T25" fmla="*/ 125413 h 104"/>
              <a:gd name="T26" fmla="*/ 1587 w 27"/>
              <a:gd name="T27" fmla="*/ 101600 h 104"/>
              <a:gd name="T28" fmla="*/ 0 w 27"/>
              <a:gd name="T29" fmla="*/ 74613 h 104"/>
              <a:gd name="T30" fmla="*/ 1587 w 27"/>
              <a:gd name="T31" fmla="*/ 47625 h 104"/>
              <a:gd name="T32" fmla="*/ 4762 w 27"/>
              <a:gd name="T33" fmla="*/ 22225 h 104"/>
              <a:gd name="T34" fmla="*/ 14287 w 27"/>
              <a:gd name="T35" fmla="*/ 0 h 104"/>
              <a:gd name="T36" fmla="*/ 42862 w 27"/>
              <a:gd name="T37" fmla="*/ 0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104"/>
              <a:gd name="T59" fmla="*/ 27 w 27"/>
              <a:gd name="T60" fmla="*/ 104 h 10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104">
                <a:moveTo>
                  <a:pt x="27" y="0"/>
                </a:moveTo>
                <a:lnTo>
                  <a:pt x="25" y="1"/>
                </a:lnTo>
                <a:lnTo>
                  <a:pt x="24" y="3"/>
                </a:lnTo>
                <a:lnTo>
                  <a:pt x="22" y="9"/>
                </a:lnTo>
                <a:lnTo>
                  <a:pt x="20" y="18"/>
                </a:lnTo>
                <a:lnTo>
                  <a:pt x="17" y="31"/>
                </a:lnTo>
                <a:lnTo>
                  <a:pt x="16" y="49"/>
                </a:lnTo>
                <a:lnTo>
                  <a:pt x="17" y="73"/>
                </a:lnTo>
                <a:lnTo>
                  <a:pt x="20" y="104"/>
                </a:lnTo>
                <a:lnTo>
                  <a:pt x="4" y="104"/>
                </a:lnTo>
                <a:lnTo>
                  <a:pt x="4" y="100"/>
                </a:lnTo>
                <a:lnTo>
                  <a:pt x="3" y="92"/>
                </a:lnTo>
                <a:lnTo>
                  <a:pt x="2" y="79"/>
                </a:lnTo>
                <a:lnTo>
                  <a:pt x="1" y="64"/>
                </a:lnTo>
                <a:lnTo>
                  <a:pt x="0" y="47"/>
                </a:lnTo>
                <a:lnTo>
                  <a:pt x="1" y="30"/>
                </a:lnTo>
                <a:lnTo>
                  <a:pt x="3" y="14"/>
                </a:lnTo>
                <a:lnTo>
                  <a:pt x="9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2" name="Freeform 178"/>
          <p:cNvSpPr>
            <a:spLocks/>
          </p:cNvSpPr>
          <p:nvPr/>
        </p:nvSpPr>
        <p:spPr bwMode="auto">
          <a:xfrm>
            <a:off x="2981375" y="3243263"/>
            <a:ext cx="26987" cy="130175"/>
          </a:xfrm>
          <a:custGeom>
            <a:avLst/>
            <a:gdLst>
              <a:gd name="T0" fmla="*/ 9525 w 17"/>
              <a:gd name="T1" fmla="*/ 3175 h 82"/>
              <a:gd name="T2" fmla="*/ 9525 w 17"/>
              <a:gd name="T3" fmla="*/ 6350 h 82"/>
              <a:gd name="T4" fmla="*/ 6350 w 17"/>
              <a:gd name="T5" fmla="*/ 12700 h 82"/>
              <a:gd name="T6" fmla="*/ 3175 w 17"/>
              <a:gd name="T7" fmla="*/ 23812 h 82"/>
              <a:gd name="T8" fmla="*/ 1587 w 17"/>
              <a:gd name="T9" fmla="*/ 41275 h 82"/>
              <a:gd name="T10" fmla="*/ 0 w 17"/>
              <a:gd name="T11" fmla="*/ 60325 h 82"/>
              <a:gd name="T12" fmla="*/ 1587 w 17"/>
              <a:gd name="T13" fmla="*/ 79375 h 82"/>
              <a:gd name="T14" fmla="*/ 3175 w 17"/>
              <a:gd name="T15" fmla="*/ 104775 h 82"/>
              <a:gd name="T16" fmla="*/ 6350 w 17"/>
              <a:gd name="T17" fmla="*/ 130175 h 82"/>
              <a:gd name="T18" fmla="*/ 25400 w 17"/>
              <a:gd name="T19" fmla="*/ 128588 h 82"/>
              <a:gd name="T20" fmla="*/ 25400 w 17"/>
              <a:gd name="T21" fmla="*/ 123825 h 82"/>
              <a:gd name="T22" fmla="*/ 23812 w 17"/>
              <a:gd name="T23" fmla="*/ 115888 h 82"/>
              <a:gd name="T24" fmla="*/ 22225 w 17"/>
              <a:gd name="T25" fmla="*/ 98425 h 82"/>
              <a:gd name="T26" fmla="*/ 20637 w 17"/>
              <a:gd name="T27" fmla="*/ 79375 h 82"/>
              <a:gd name="T28" fmla="*/ 17462 w 17"/>
              <a:gd name="T29" fmla="*/ 60325 h 82"/>
              <a:gd name="T30" fmla="*/ 17462 w 17"/>
              <a:gd name="T31" fmla="*/ 39687 h 82"/>
              <a:gd name="T32" fmla="*/ 22225 w 17"/>
              <a:gd name="T33" fmla="*/ 19050 h 82"/>
              <a:gd name="T34" fmla="*/ 26987 w 17"/>
              <a:gd name="T35" fmla="*/ 1588 h 82"/>
              <a:gd name="T36" fmla="*/ 26987 w 17"/>
              <a:gd name="T37" fmla="*/ 1588 h 82"/>
              <a:gd name="T38" fmla="*/ 26987 w 17"/>
              <a:gd name="T39" fmla="*/ 1588 h 82"/>
              <a:gd name="T40" fmla="*/ 26987 w 17"/>
              <a:gd name="T41" fmla="*/ 1588 h 82"/>
              <a:gd name="T42" fmla="*/ 25400 w 17"/>
              <a:gd name="T43" fmla="*/ 0 h 82"/>
              <a:gd name="T44" fmla="*/ 23812 w 17"/>
              <a:gd name="T45" fmla="*/ 0 h 82"/>
              <a:gd name="T46" fmla="*/ 20637 w 17"/>
              <a:gd name="T47" fmla="*/ 1588 h 82"/>
              <a:gd name="T48" fmla="*/ 14287 w 17"/>
              <a:gd name="T49" fmla="*/ 1588 h 82"/>
              <a:gd name="T50" fmla="*/ 9525 w 17"/>
              <a:gd name="T51" fmla="*/ 3175 h 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"/>
              <a:gd name="T79" fmla="*/ 0 h 82"/>
              <a:gd name="T80" fmla="*/ 17 w 17"/>
              <a:gd name="T81" fmla="*/ 82 h 8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" h="82">
                <a:moveTo>
                  <a:pt x="6" y="2"/>
                </a:moveTo>
                <a:lnTo>
                  <a:pt x="6" y="4"/>
                </a:lnTo>
                <a:lnTo>
                  <a:pt x="4" y="8"/>
                </a:lnTo>
                <a:lnTo>
                  <a:pt x="2" y="15"/>
                </a:lnTo>
                <a:lnTo>
                  <a:pt x="1" y="26"/>
                </a:lnTo>
                <a:lnTo>
                  <a:pt x="0" y="38"/>
                </a:lnTo>
                <a:lnTo>
                  <a:pt x="1" y="50"/>
                </a:lnTo>
                <a:lnTo>
                  <a:pt x="2" y="66"/>
                </a:lnTo>
                <a:lnTo>
                  <a:pt x="4" y="82"/>
                </a:lnTo>
                <a:lnTo>
                  <a:pt x="16" y="81"/>
                </a:lnTo>
                <a:lnTo>
                  <a:pt x="16" y="78"/>
                </a:lnTo>
                <a:lnTo>
                  <a:pt x="15" y="73"/>
                </a:lnTo>
                <a:lnTo>
                  <a:pt x="14" y="62"/>
                </a:lnTo>
                <a:lnTo>
                  <a:pt x="13" y="50"/>
                </a:lnTo>
                <a:lnTo>
                  <a:pt x="11" y="38"/>
                </a:lnTo>
                <a:lnTo>
                  <a:pt x="11" y="25"/>
                </a:lnTo>
                <a:lnTo>
                  <a:pt x="14" y="12"/>
                </a:lnTo>
                <a:lnTo>
                  <a:pt x="17" y="1"/>
                </a:lnTo>
                <a:lnTo>
                  <a:pt x="16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6" y="2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3" name="Freeform 179"/>
          <p:cNvSpPr>
            <a:spLocks/>
          </p:cNvSpPr>
          <p:nvPr/>
        </p:nvSpPr>
        <p:spPr bwMode="auto">
          <a:xfrm>
            <a:off x="2982962" y="3252788"/>
            <a:ext cx="22225" cy="109537"/>
          </a:xfrm>
          <a:custGeom>
            <a:avLst/>
            <a:gdLst>
              <a:gd name="T0" fmla="*/ 7938 w 14"/>
              <a:gd name="T1" fmla="*/ 1587 h 69"/>
              <a:gd name="T2" fmla="*/ 7938 w 14"/>
              <a:gd name="T3" fmla="*/ 3175 h 69"/>
              <a:gd name="T4" fmla="*/ 4763 w 14"/>
              <a:gd name="T5" fmla="*/ 11112 h 69"/>
              <a:gd name="T6" fmla="*/ 3175 w 14"/>
              <a:gd name="T7" fmla="*/ 20637 h 69"/>
              <a:gd name="T8" fmla="*/ 1588 w 14"/>
              <a:gd name="T9" fmla="*/ 33337 h 69"/>
              <a:gd name="T10" fmla="*/ 0 w 14"/>
              <a:gd name="T11" fmla="*/ 50800 h 69"/>
              <a:gd name="T12" fmla="*/ 0 w 14"/>
              <a:gd name="T13" fmla="*/ 68262 h 69"/>
              <a:gd name="T14" fmla="*/ 1588 w 14"/>
              <a:gd name="T15" fmla="*/ 88900 h 69"/>
              <a:gd name="T16" fmla="*/ 4763 w 14"/>
              <a:gd name="T17" fmla="*/ 109537 h 69"/>
              <a:gd name="T18" fmla="*/ 22225 w 14"/>
              <a:gd name="T19" fmla="*/ 109537 h 69"/>
              <a:gd name="T20" fmla="*/ 20638 w 14"/>
              <a:gd name="T21" fmla="*/ 106362 h 69"/>
              <a:gd name="T22" fmla="*/ 20638 w 14"/>
              <a:gd name="T23" fmla="*/ 96837 h 69"/>
              <a:gd name="T24" fmla="*/ 19050 w 14"/>
              <a:gd name="T25" fmla="*/ 84137 h 69"/>
              <a:gd name="T26" fmla="*/ 15875 w 14"/>
              <a:gd name="T27" fmla="*/ 68262 h 69"/>
              <a:gd name="T28" fmla="*/ 14288 w 14"/>
              <a:gd name="T29" fmla="*/ 50800 h 69"/>
              <a:gd name="T30" fmla="*/ 14288 w 14"/>
              <a:gd name="T31" fmla="*/ 31750 h 69"/>
              <a:gd name="T32" fmla="*/ 19050 w 14"/>
              <a:gd name="T33" fmla="*/ 14287 h 69"/>
              <a:gd name="T34" fmla="*/ 22225 w 14"/>
              <a:gd name="T35" fmla="*/ 1587 h 69"/>
              <a:gd name="T36" fmla="*/ 22225 w 14"/>
              <a:gd name="T37" fmla="*/ 1587 h 69"/>
              <a:gd name="T38" fmla="*/ 22225 w 14"/>
              <a:gd name="T39" fmla="*/ 1587 h 69"/>
              <a:gd name="T40" fmla="*/ 22225 w 14"/>
              <a:gd name="T41" fmla="*/ 0 h 69"/>
              <a:gd name="T42" fmla="*/ 22225 w 14"/>
              <a:gd name="T43" fmla="*/ 0 h 69"/>
              <a:gd name="T44" fmla="*/ 20638 w 14"/>
              <a:gd name="T45" fmla="*/ 0 h 69"/>
              <a:gd name="T46" fmla="*/ 15875 w 14"/>
              <a:gd name="T47" fmla="*/ 0 h 69"/>
              <a:gd name="T48" fmla="*/ 12700 w 14"/>
              <a:gd name="T49" fmla="*/ 1587 h 69"/>
              <a:gd name="T50" fmla="*/ 7938 w 14"/>
              <a:gd name="T51" fmla="*/ 1587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69"/>
              <a:gd name="T80" fmla="*/ 14 w 14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69">
                <a:moveTo>
                  <a:pt x="5" y="1"/>
                </a:moveTo>
                <a:lnTo>
                  <a:pt x="5" y="2"/>
                </a:lnTo>
                <a:lnTo>
                  <a:pt x="3" y="7"/>
                </a:lnTo>
                <a:lnTo>
                  <a:pt x="2" y="13"/>
                </a:lnTo>
                <a:lnTo>
                  <a:pt x="1" y="21"/>
                </a:lnTo>
                <a:lnTo>
                  <a:pt x="0" y="32"/>
                </a:lnTo>
                <a:lnTo>
                  <a:pt x="0" y="43"/>
                </a:lnTo>
                <a:lnTo>
                  <a:pt x="1" y="56"/>
                </a:lnTo>
                <a:lnTo>
                  <a:pt x="3" y="69"/>
                </a:lnTo>
                <a:lnTo>
                  <a:pt x="14" y="69"/>
                </a:lnTo>
                <a:lnTo>
                  <a:pt x="13" y="67"/>
                </a:lnTo>
                <a:lnTo>
                  <a:pt x="13" y="61"/>
                </a:lnTo>
                <a:lnTo>
                  <a:pt x="12" y="53"/>
                </a:lnTo>
                <a:lnTo>
                  <a:pt x="10" y="43"/>
                </a:lnTo>
                <a:lnTo>
                  <a:pt x="9" y="32"/>
                </a:lnTo>
                <a:lnTo>
                  <a:pt x="9" y="20"/>
                </a:lnTo>
                <a:lnTo>
                  <a:pt x="12" y="9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1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4" name="Freeform 180"/>
          <p:cNvSpPr>
            <a:spLocks/>
          </p:cNvSpPr>
          <p:nvPr/>
        </p:nvSpPr>
        <p:spPr bwMode="auto">
          <a:xfrm>
            <a:off x="2984550" y="3262313"/>
            <a:ext cx="19050" cy="90487"/>
          </a:xfrm>
          <a:custGeom>
            <a:avLst/>
            <a:gdLst>
              <a:gd name="T0" fmla="*/ 6350 w 12"/>
              <a:gd name="T1" fmla="*/ 1587 h 57"/>
              <a:gd name="T2" fmla="*/ 3175 w 12"/>
              <a:gd name="T3" fmla="*/ 3175 h 57"/>
              <a:gd name="T4" fmla="*/ 3175 w 12"/>
              <a:gd name="T5" fmla="*/ 7937 h 57"/>
              <a:gd name="T6" fmla="*/ 1588 w 12"/>
              <a:gd name="T7" fmla="*/ 15875 h 57"/>
              <a:gd name="T8" fmla="*/ 0 w 12"/>
              <a:gd name="T9" fmla="*/ 26987 h 57"/>
              <a:gd name="T10" fmla="*/ 0 w 12"/>
              <a:gd name="T11" fmla="*/ 41275 h 57"/>
              <a:gd name="T12" fmla="*/ 0 w 12"/>
              <a:gd name="T13" fmla="*/ 55562 h 57"/>
              <a:gd name="T14" fmla="*/ 1588 w 12"/>
              <a:gd name="T15" fmla="*/ 71437 h 57"/>
              <a:gd name="T16" fmla="*/ 3175 w 12"/>
              <a:gd name="T17" fmla="*/ 90487 h 57"/>
              <a:gd name="T18" fmla="*/ 17463 w 12"/>
              <a:gd name="T19" fmla="*/ 88900 h 57"/>
              <a:gd name="T20" fmla="*/ 17463 w 12"/>
              <a:gd name="T21" fmla="*/ 87312 h 57"/>
              <a:gd name="T22" fmla="*/ 14288 w 12"/>
              <a:gd name="T23" fmla="*/ 79375 h 57"/>
              <a:gd name="T24" fmla="*/ 14288 w 12"/>
              <a:gd name="T25" fmla="*/ 68262 h 57"/>
              <a:gd name="T26" fmla="*/ 12700 w 12"/>
              <a:gd name="T27" fmla="*/ 55562 h 57"/>
              <a:gd name="T28" fmla="*/ 11112 w 12"/>
              <a:gd name="T29" fmla="*/ 41275 h 57"/>
              <a:gd name="T30" fmla="*/ 12700 w 12"/>
              <a:gd name="T31" fmla="*/ 25400 h 57"/>
              <a:gd name="T32" fmla="*/ 14288 w 12"/>
              <a:gd name="T33" fmla="*/ 12700 h 57"/>
              <a:gd name="T34" fmla="*/ 19050 w 12"/>
              <a:gd name="T35" fmla="*/ 0 h 57"/>
              <a:gd name="T36" fmla="*/ 19050 w 12"/>
              <a:gd name="T37" fmla="*/ 0 h 57"/>
              <a:gd name="T38" fmla="*/ 19050 w 12"/>
              <a:gd name="T39" fmla="*/ 0 h 57"/>
              <a:gd name="T40" fmla="*/ 19050 w 12"/>
              <a:gd name="T41" fmla="*/ 0 h 57"/>
              <a:gd name="T42" fmla="*/ 17463 w 12"/>
              <a:gd name="T43" fmla="*/ 0 h 57"/>
              <a:gd name="T44" fmla="*/ 14288 w 12"/>
              <a:gd name="T45" fmla="*/ 0 h 57"/>
              <a:gd name="T46" fmla="*/ 12700 w 12"/>
              <a:gd name="T47" fmla="*/ 0 h 57"/>
              <a:gd name="T48" fmla="*/ 9525 w 12"/>
              <a:gd name="T49" fmla="*/ 0 h 57"/>
              <a:gd name="T50" fmla="*/ 6350 w 12"/>
              <a:gd name="T51" fmla="*/ 1587 h 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"/>
              <a:gd name="T79" fmla="*/ 0 h 57"/>
              <a:gd name="T80" fmla="*/ 12 w 12"/>
              <a:gd name="T81" fmla="*/ 57 h 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" h="57">
                <a:moveTo>
                  <a:pt x="4" y="1"/>
                </a:moveTo>
                <a:lnTo>
                  <a:pt x="2" y="2"/>
                </a:lnTo>
                <a:lnTo>
                  <a:pt x="2" y="5"/>
                </a:lnTo>
                <a:lnTo>
                  <a:pt x="1" y="10"/>
                </a:lnTo>
                <a:lnTo>
                  <a:pt x="0" y="17"/>
                </a:lnTo>
                <a:lnTo>
                  <a:pt x="0" y="26"/>
                </a:lnTo>
                <a:lnTo>
                  <a:pt x="0" y="35"/>
                </a:lnTo>
                <a:lnTo>
                  <a:pt x="1" y="45"/>
                </a:lnTo>
                <a:lnTo>
                  <a:pt x="2" y="57"/>
                </a:lnTo>
                <a:lnTo>
                  <a:pt x="11" y="56"/>
                </a:lnTo>
                <a:lnTo>
                  <a:pt x="11" y="55"/>
                </a:lnTo>
                <a:lnTo>
                  <a:pt x="9" y="50"/>
                </a:lnTo>
                <a:lnTo>
                  <a:pt x="9" y="43"/>
                </a:lnTo>
                <a:lnTo>
                  <a:pt x="8" y="35"/>
                </a:lnTo>
                <a:lnTo>
                  <a:pt x="7" y="26"/>
                </a:lnTo>
                <a:lnTo>
                  <a:pt x="8" y="16"/>
                </a:lnTo>
                <a:lnTo>
                  <a:pt x="9" y="8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1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5" name="Freeform 181"/>
          <p:cNvSpPr>
            <a:spLocks/>
          </p:cNvSpPr>
          <p:nvPr/>
        </p:nvSpPr>
        <p:spPr bwMode="auto">
          <a:xfrm>
            <a:off x="2984550" y="3270250"/>
            <a:ext cx="14287" cy="71438"/>
          </a:xfrm>
          <a:custGeom>
            <a:avLst/>
            <a:gdLst>
              <a:gd name="T0" fmla="*/ 6350 w 9"/>
              <a:gd name="T1" fmla="*/ 1588 h 45"/>
              <a:gd name="T2" fmla="*/ 3175 w 9"/>
              <a:gd name="T3" fmla="*/ 3175 h 45"/>
              <a:gd name="T4" fmla="*/ 3175 w 9"/>
              <a:gd name="T5" fmla="*/ 6350 h 45"/>
              <a:gd name="T6" fmla="*/ 1587 w 9"/>
              <a:gd name="T7" fmla="*/ 14288 h 45"/>
              <a:gd name="T8" fmla="*/ 1587 w 9"/>
              <a:gd name="T9" fmla="*/ 22225 h 45"/>
              <a:gd name="T10" fmla="*/ 0 w 9"/>
              <a:gd name="T11" fmla="*/ 33338 h 45"/>
              <a:gd name="T12" fmla="*/ 0 w 9"/>
              <a:gd name="T13" fmla="*/ 44450 h 45"/>
              <a:gd name="T14" fmla="*/ 1587 w 9"/>
              <a:gd name="T15" fmla="*/ 58738 h 45"/>
              <a:gd name="T16" fmla="*/ 3175 w 9"/>
              <a:gd name="T17" fmla="*/ 71438 h 45"/>
              <a:gd name="T18" fmla="*/ 14287 w 9"/>
              <a:gd name="T19" fmla="*/ 71438 h 45"/>
              <a:gd name="T20" fmla="*/ 14287 w 9"/>
              <a:gd name="T21" fmla="*/ 69850 h 45"/>
              <a:gd name="T22" fmla="*/ 12700 w 9"/>
              <a:gd name="T23" fmla="*/ 63500 h 45"/>
              <a:gd name="T24" fmla="*/ 11112 w 9"/>
              <a:gd name="T25" fmla="*/ 55563 h 45"/>
              <a:gd name="T26" fmla="*/ 11112 w 9"/>
              <a:gd name="T27" fmla="*/ 44450 h 45"/>
              <a:gd name="T28" fmla="*/ 9525 w 9"/>
              <a:gd name="T29" fmla="*/ 33338 h 45"/>
              <a:gd name="T30" fmla="*/ 11112 w 9"/>
              <a:gd name="T31" fmla="*/ 22225 h 45"/>
              <a:gd name="T32" fmla="*/ 11112 w 9"/>
              <a:gd name="T33" fmla="*/ 11113 h 45"/>
              <a:gd name="T34" fmla="*/ 14287 w 9"/>
              <a:gd name="T35" fmla="*/ 1588 h 45"/>
              <a:gd name="T36" fmla="*/ 14287 w 9"/>
              <a:gd name="T37" fmla="*/ 1588 h 45"/>
              <a:gd name="T38" fmla="*/ 14287 w 9"/>
              <a:gd name="T39" fmla="*/ 1588 h 45"/>
              <a:gd name="T40" fmla="*/ 14287 w 9"/>
              <a:gd name="T41" fmla="*/ 1588 h 45"/>
              <a:gd name="T42" fmla="*/ 14287 w 9"/>
              <a:gd name="T43" fmla="*/ 0 h 45"/>
              <a:gd name="T44" fmla="*/ 12700 w 9"/>
              <a:gd name="T45" fmla="*/ 0 h 45"/>
              <a:gd name="T46" fmla="*/ 11112 w 9"/>
              <a:gd name="T47" fmla="*/ 1588 h 45"/>
              <a:gd name="T48" fmla="*/ 9525 w 9"/>
              <a:gd name="T49" fmla="*/ 1588 h 45"/>
              <a:gd name="T50" fmla="*/ 6350 w 9"/>
              <a:gd name="T51" fmla="*/ 1588 h 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"/>
              <a:gd name="T79" fmla="*/ 0 h 45"/>
              <a:gd name="T80" fmla="*/ 9 w 9"/>
              <a:gd name="T81" fmla="*/ 45 h 4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" h="45">
                <a:moveTo>
                  <a:pt x="4" y="1"/>
                </a:moveTo>
                <a:lnTo>
                  <a:pt x="2" y="2"/>
                </a:lnTo>
                <a:lnTo>
                  <a:pt x="2" y="4"/>
                </a:lnTo>
                <a:lnTo>
                  <a:pt x="1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1" y="37"/>
                </a:lnTo>
                <a:lnTo>
                  <a:pt x="2" y="45"/>
                </a:lnTo>
                <a:lnTo>
                  <a:pt x="9" y="45"/>
                </a:lnTo>
                <a:lnTo>
                  <a:pt x="9" y="44"/>
                </a:lnTo>
                <a:lnTo>
                  <a:pt x="8" y="40"/>
                </a:lnTo>
                <a:lnTo>
                  <a:pt x="7" y="35"/>
                </a:lnTo>
                <a:lnTo>
                  <a:pt x="7" y="28"/>
                </a:lnTo>
                <a:lnTo>
                  <a:pt x="6" y="21"/>
                </a:lnTo>
                <a:lnTo>
                  <a:pt x="7" y="14"/>
                </a:lnTo>
                <a:lnTo>
                  <a:pt x="7" y="7"/>
                </a:lnTo>
                <a:lnTo>
                  <a:pt x="9" y="1"/>
                </a:lnTo>
                <a:lnTo>
                  <a:pt x="9" y="0"/>
                </a:lnTo>
                <a:lnTo>
                  <a:pt x="8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6" name="Freeform 182"/>
          <p:cNvSpPr>
            <a:spLocks/>
          </p:cNvSpPr>
          <p:nvPr/>
        </p:nvSpPr>
        <p:spPr bwMode="auto">
          <a:xfrm>
            <a:off x="2986137" y="3278188"/>
            <a:ext cx="11113" cy="53975"/>
          </a:xfrm>
          <a:custGeom>
            <a:avLst/>
            <a:gdLst>
              <a:gd name="T0" fmla="*/ 4763 w 7"/>
              <a:gd name="T1" fmla="*/ 3175 h 34"/>
              <a:gd name="T2" fmla="*/ 1588 w 7"/>
              <a:gd name="T3" fmla="*/ 3175 h 34"/>
              <a:gd name="T4" fmla="*/ 1588 w 7"/>
              <a:gd name="T5" fmla="*/ 6350 h 34"/>
              <a:gd name="T6" fmla="*/ 0 w 7"/>
              <a:gd name="T7" fmla="*/ 9525 h 34"/>
              <a:gd name="T8" fmla="*/ 0 w 7"/>
              <a:gd name="T9" fmla="*/ 17462 h 34"/>
              <a:gd name="T10" fmla="*/ 0 w 7"/>
              <a:gd name="T11" fmla="*/ 25400 h 34"/>
              <a:gd name="T12" fmla="*/ 0 w 7"/>
              <a:gd name="T13" fmla="*/ 33337 h 34"/>
              <a:gd name="T14" fmla="*/ 0 w 7"/>
              <a:gd name="T15" fmla="*/ 42862 h 34"/>
              <a:gd name="T16" fmla="*/ 1588 w 7"/>
              <a:gd name="T17" fmla="*/ 53975 h 34"/>
              <a:gd name="T18" fmla="*/ 9525 w 7"/>
              <a:gd name="T19" fmla="*/ 53975 h 34"/>
              <a:gd name="T20" fmla="*/ 9525 w 7"/>
              <a:gd name="T21" fmla="*/ 52388 h 34"/>
              <a:gd name="T22" fmla="*/ 9525 w 7"/>
              <a:gd name="T23" fmla="*/ 47625 h 34"/>
              <a:gd name="T24" fmla="*/ 7938 w 7"/>
              <a:gd name="T25" fmla="*/ 41275 h 34"/>
              <a:gd name="T26" fmla="*/ 7938 w 7"/>
              <a:gd name="T27" fmla="*/ 33337 h 34"/>
              <a:gd name="T28" fmla="*/ 7938 w 7"/>
              <a:gd name="T29" fmla="*/ 25400 h 34"/>
              <a:gd name="T30" fmla="*/ 7938 w 7"/>
              <a:gd name="T31" fmla="*/ 17462 h 34"/>
              <a:gd name="T32" fmla="*/ 7938 w 7"/>
              <a:gd name="T33" fmla="*/ 7937 h 34"/>
              <a:gd name="T34" fmla="*/ 11113 w 7"/>
              <a:gd name="T35" fmla="*/ 3175 h 34"/>
              <a:gd name="T36" fmla="*/ 11113 w 7"/>
              <a:gd name="T37" fmla="*/ 3175 h 34"/>
              <a:gd name="T38" fmla="*/ 11113 w 7"/>
              <a:gd name="T39" fmla="*/ 0 h 34"/>
              <a:gd name="T40" fmla="*/ 9525 w 7"/>
              <a:gd name="T41" fmla="*/ 0 h 34"/>
              <a:gd name="T42" fmla="*/ 9525 w 7"/>
              <a:gd name="T43" fmla="*/ 0 h 34"/>
              <a:gd name="T44" fmla="*/ 9525 w 7"/>
              <a:gd name="T45" fmla="*/ 0 h 34"/>
              <a:gd name="T46" fmla="*/ 7938 w 7"/>
              <a:gd name="T47" fmla="*/ 0 h 34"/>
              <a:gd name="T48" fmla="*/ 6350 w 7"/>
              <a:gd name="T49" fmla="*/ 0 h 34"/>
              <a:gd name="T50" fmla="*/ 4763 w 7"/>
              <a:gd name="T51" fmla="*/ 3175 h 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34"/>
              <a:gd name="T80" fmla="*/ 7 w 7"/>
              <a:gd name="T81" fmla="*/ 34 h 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34">
                <a:moveTo>
                  <a:pt x="3" y="2"/>
                </a:moveTo>
                <a:lnTo>
                  <a:pt x="1" y="2"/>
                </a:lnTo>
                <a:lnTo>
                  <a:pt x="1" y="4"/>
                </a:ln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0" y="27"/>
                </a:lnTo>
                <a:lnTo>
                  <a:pt x="1" y="34"/>
                </a:lnTo>
                <a:lnTo>
                  <a:pt x="6" y="34"/>
                </a:lnTo>
                <a:lnTo>
                  <a:pt x="6" y="33"/>
                </a:lnTo>
                <a:lnTo>
                  <a:pt x="6" y="30"/>
                </a:lnTo>
                <a:lnTo>
                  <a:pt x="5" y="26"/>
                </a:lnTo>
                <a:lnTo>
                  <a:pt x="5" y="21"/>
                </a:lnTo>
                <a:lnTo>
                  <a:pt x="5" y="16"/>
                </a:lnTo>
                <a:lnTo>
                  <a:pt x="5" y="11"/>
                </a:lnTo>
                <a:lnTo>
                  <a:pt x="5" y="5"/>
                </a:lnTo>
                <a:lnTo>
                  <a:pt x="7" y="2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2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7" name="Freeform 183"/>
          <p:cNvSpPr>
            <a:spLocks/>
          </p:cNvSpPr>
          <p:nvPr/>
        </p:nvSpPr>
        <p:spPr bwMode="auto">
          <a:xfrm>
            <a:off x="3138537" y="3227388"/>
            <a:ext cx="36513" cy="144462"/>
          </a:xfrm>
          <a:custGeom>
            <a:avLst/>
            <a:gdLst>
              <a:gd name="T0" fmla="*/ 36513 w 23"/>
              <a:gd name="T1" fmla="*/ 1587 h 91"/>
              <a:gd name="T2" fmla="*/ 34925 w 23"/>
              <a:gd name="T3" fmla="*/ 1587 h 91"/>
              <a:gd name="T4" fmla="*/ 33338 w 23"/>
              <a:gd name="T5" fmla="*/ 4762 h 91"/>
              <a:gd name="T6" fmla="*/ 30163 w 23"/>
              <a:gd name="T7" fmla="*/ 12700 h 91"/>
              <a:gd name="T8" fmla="*/ 25400 w 23"/>
              <a:gd name="T9" fmla="*/ 25400 h 91"/>
              <a:gd name="T10" fmla="*/ 23813 w 23"/>
              <a:gd name="T11" fmla="*/ 44450 h 91"/>
              <a:gd name="T12" fmla="*/ 22225 w 23"/>
              <a:gd name="T13" fmla="*/ 68262 h 91"/>
              <a:gd name="T14" fmla="*/ 23813 w 23"/>
              <a:gd name="T15" fmla="*/ 101600 h 91"/>
              <a:gd name="T16" fmla="*/ 26988 w 23"/>
              <a:gd name="T17" fmla="*/ 144462 h 91"/>
              <a:gd name="T18" fmla="*/ 7938 w 23"/>
              <a:gd name="T19" fmla="*/ 144462 h 91"/>
              <a:gd name="T20" fmla="*/ 4763 w 23"/>
              <a:gd name="T21" fmla="*/ 138112 h 91"/>
              <a:gd name="T22" fmla="*/ 3175 w 23"/>
              <a:gd name="T23" fmla="*/ 127000 h 91"/>
              <a:gd name="T24" fmla="*/ 1588 w 23"/>
              <a:gd name="T25" fmla="*/ 111125 h 91"/>
              <a:gd name="T26" fmla="*/ 0 w 23"/>
              <a:gd name="T27" fmla="*/ 88900 h 91"/>
              <a:gd name="T28" fmla="*/ 0 w 23"/>
              <a:gd name="T29" fmla="*/ 66675 h 91"/>
              <a:gd name="T30" fmla="*/ 1588 w 23"/>
              <a:gd name="T31" fmla="*/ 42862 h 91"/>
              <a:gd name="T32" fmla="*/ 4763 w 23"/>
              <a:gd name="T33" fmla="*/ 19050 h 91"/>
              <a:gd name="T34" fmla="*/ 11113 w 23"/>
              <a:gd name="T35" fmla="*/ 0 h 91"/>
              <a:gd name="T36" fmla="*/ 36513 w 23"/>
              <a:gd name="T37" fmla="*/ 1587 h 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91"/>
              <a:gd name="T59" fmla="*/ 23 w 23"/>
              <a:gd name="T60" fmla="*/ 91 h 9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91">
                <a:moveTo>
                  <a:pt x="23" y="1"/>
                </a:moveTo>
                <a:lnTo>
                  <a:pt x="22" y="1"/>
                </a:lnTo>
                <a:lnTo>
                  <a:pt x="21" y="3"/>
                </a:lnTo>
                <a:lnTo>
                  <a:pt x="19" y="8"/>
                </a:lnTo>
                <a:lnTo>
                  <a:pt x="16" y="16"/>
                </a:lnTo>
                <a:lnTo>
                  <a:pt x="15" y="28"/>
                </a:lnTo>
                <a:lnTo>
                  <a:pt x="14" y="43"/>
                </a:lnTo>
                <a:lnTo>
                  <a:pt x="15" y="64"/>
                </a:lnTo>
                <a:lnTo>
                  <a:pt x="17" y="91"/>
                </a:lnTo>
                <a:lnTo>
                  <a:pt x="5" y="91"/>
                </a:lnTo>
                <a:lnTo>
                  <a:pt x="3" y="87"/>
                </a:lnTo>
                <a:lnTo>
                  <a:pt x="2" y="80"/>
                </a:lnTo>
                <a:lnTo>
                  <a:pt x="1" y="70"/>
                </a:lnTo>
                <a:lnTo>
                  <a:pt x="0" y="56"/>
                </a:lnTo>
                <a:lnTo>
                  <a:pt x="0" y="42"/>
                </a:lnTo>
                <a:lnTo>
                  <a:pt x="1" y="27"/>
                </a:lnTo>
                <a:lnTo>
                  <a:pt x="3" y="12"/>
                </a:lnTo>
                <a:lnTo>
                  <a:pt x="7" y="0"/>
                </a:lnTo>
                <a:lnTo>
                  <a:pt x="23" y="1"/>
                </a:lnTo>
                <a:close/>
              </a:path>
            </a:pathLst>
          </a:custGeom>
          <a:solidFill>
            <a:srgbClr val="59B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8" name="Freeform 184"/>
          <p:cNvSpPr>
            <a:spLocks/>
          </p:cNvSpPr>
          <p:nvPr/>
        </p:nvSpPr>
        <p:spPr bwMode="auto">
          <a:xfrm>
            <a:off x="3140125" y="3238500"/>
            <a:ext cx="30162" cy="122238"/>
          </a:xfrm>
          <a:custGeom>
            <a:avLst/>
            <a:gdLst>
              <a:gd name="T0" fmla="*/ 30162 w 19"/>
              <a:gd name="T1" fmla="*/ 0 h 77"/>
              <a:gd name="T2" fmla="*/ 30162 w 19"/>
              <a:gd name="T3" fmla="*/ 1588 h 77"/>
              <a:gd name="T4" fmla="*/ 28575 w 19"/>
              <a:gd name="T5" fmla="*/ 3175 h 77"/>
              <a:gd name="T6" fmla="*/ 25400 w 19"/>
              <a:gd name="T7" fmla="*/ 11113 h 77"/>
              <a:gd name="T8" fmla="*/ 22225 w 19"/>
              <a:gd name="T9" fmla="*/ 19050 h 77"/>
              <a:gd name="T10" fmla="*/ 20637 w 19"/>
              <a:gd name="T11" fmla="*/ 36513 h 77"/>
              <a:gd name="T12" fmla="*/ 19050 w 19"/>
              <a:gd name="T13" fmla="*/ 57150 h 77"/>
              <a:gd name="T14" fmla="*/ 20637 w 19"/>
              <a:gd name="T15" fmla="*/ 84138 h 77"/>
              <a:gd name="T16" fmla="*/ 22225 w 19"/>
              <a:gd name="T17" fmla="*/ 122238 h 77"/>
              <a:gd name="T18" fmla="*/ 6350 w 19"/>
              <a:gd name="T19" fmla="*/ 122238 h 77"/>
              <a:gd name="T20" fmla="*/ 6350 w 19"/>
              <a:gd name="T21" fmla="*/ 117475 h 77"/>
              <a:gd name="T22" fmla="*/ 3175 w 19"/>
              <a:gd name="T23" fmla="*/ 109538 h 77"/>
              <a:gd name="T24" fmla="*/ 1587 w 19"/>
              <a:gd name="T25" fmla="*/ 93663 h 77"/>
              <a:gd name="T26" fmla="*/ 0 w 19"/>
              <a:gd name="T27" fmla="*/ 76200 h 77"/>
              <a:gd name="T28" fmla="*/ 0 w 19"/>
              <a:gd name="T29" fmla="*/ 55563 h 77"/>
              <a:gd name="T30" fmla="*/ 0 w 19"/>
              <a:gd name="T31" fmla="*/ 34925 h 77"/>
              <a:gd name="T32" fmla="*/ 3175 w 19"/>
              <a:gd name="T33" fmla="*/ 15875 h 77"/>
              <a:gd name="T34" fmla="*/ 9525 w 19"/>
              <a:gd name="T35" fmla="*/ 0 h 77"/>
              <a:gd name="T36" fmla="*/ 30162 w 19"/>
              <a:gd name="T37" fmla="*/ 0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77"/>
              <a:gd name="T59" fmla="*/ 19 w 19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77">
                <a:moveTo>
                  <a:pt x="19" y="0"/>
                </a:moveTo>
                <a:lnTo>
                  <a:pt x="19" y="1"/>
                </a:lnTo>
                <a:lnTo>
                  <a:pt x="18" y="2"/>
                </a:lnTo>
                <a:lnTo>
                  <a:pt x="16" y="7"/>
                </a:lnTo>
                <a:lnTo>
                  <a:pt x="14" y="12"/>
                </a:lnTo>
                <a:lnTo>
                  <a:pt x="13" y="23"/>
                </a:lnTo>
                <a:lnTo>
                  <a:pt x="12" y="36"/>
                </a:lnTo>
                <a:lnTo>
                  <a:pt x="13" y="53"/>
                </a:lnTo>
                <a:lnTo>
                  <a:pt x="14" y="77"/>
                </a:lnTo>
                <a:lnTo>
                  <a:pt x="4" y="77"/>
                </a:lnTo>
                <a:lnTo>
                  <a:pt x="4" y="74"/>
                </a:lnTo>
                <a:lnTo>
                  <a:pt x="2" y="69"/>
                </a:lnTo>
                <a:lnTo>
                  <a:pt x="1" y="59"/>
                </a:lnTo>
                <a:lnTo>
                  <a:pt x="0" y="48"/>
                </a:lnTo>
                <a:lnTo>
                  <a:pt x="0" y="35"/>
                </a:lnTo>
                <a:lnTo>
                  <a:pt x="0" y="22"/>
                </a:lnTo>
                <a:lnTo>
                  <a:pt x="2" y="10"/>
                </a:lnTo>
                <a:lnTo>
                  <a:pt x="6" y="0"/>
                </a:lnTo>
                <a:lnTo>
                  <a:pt x="19" y="0"/>
                </a:lnTo>
                <a:close/>
              </a:path>
            </a:pathLst>
          </a:custGeom>
          <a:solidFill>
            <a:srgbClr val="72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89" name="Freeform 185"/>
          <p:cNvSpPr>
            <a:spLocks/>
          </p:cNvSpPr>
          <p:nvPr/>
        </p:nvSpPr>
        <p:spPr bwMode="auto">
          <a:xfrm>
            <a:off x="3141712" y="3246438"/>
            <a:ext cx="23813" cy="103187"/>
          </a:xfrm>
          <a:custGeom>
            <a:avLst/>
            <a:gdLst>
              <a:gd name="T0" fmla="*/ 23813 w 15"/>
              <a:gd name="T1" fmla="*/ 0 h 65"/>
              <a:gd name="T2" fmla="*/ 23813 w 15"/>
              <a:gd name="T3" fmla="*/ 3175 h 65"/>
              <a:gd name="T4" fmla="*/ 22225 w 15"/>
              <a:gd name="T5" fmla="*/ 4762 h 65"/>
              <a:gd name="T6" fmla="*/ 20638 w 15"/>
              <a:gd name="T7" fmla="*/ 9525 h 65"/>
              <a:gd name="T8" fmla="*/ 19050 w 15"/>
              <a:gd name="T9" fmla="*/ 19050 h 65"/>
              <a:gd name="T10" fmla="*/ 17463 w 15"/>
              <a:gd name="T11" fmla="*/ 31750 h 65"/>
              <a:gd name="T12" fmla="*/ 15875 w 15"/>
              <a:gd name="T13" fmla="*/ 49212 h 65"/>
              <a:gd name="T14" fmla="*/ 17463 w 15"/>
              <a:gd name="T15" fmla="*/ 73025 h 65"/>
              <a:gd name="T16" fmla="*/ 19050 w 15"/>
              <a:gd name="T17" fmla="*/ 103187 h 65"/>
              <a:gd name="T18" fmla="*/ 4763 w 15"/>
              <a:gd name="T19" fmla="*/ 103187 h 65"/>
              <a:gd name="T20" fmla="*/ 4763 w 15"/>
              <a:gd name="T21" fmla="*/ 98425 h 65"/>
              <a:gd name="T22" fmla="*/ 1588 w 15"/>
              <a:gd name="T23" fmla="*/ 92075 h 65"/>
              <a:gd name="T24" fmla="*/ 0 w 15"/>
              <a:gd name="T25" fmla="*/ 79375 h 65"/>
              <a:gd name="T26" fmla="*/ 0 w 15"/>
              <a:gd name="T27" fmla="*/ 63500 h 65"/>
              <a:gd name="T28" fmla="*/ 0 w 15"/>
              <a:gd name="T29" fmla="*/ 47625 h 65"/>
              <a:gd name="T30" fmla="*/ 0 w 15"/>
              <a:gd name="T31" fmla="*/ 30162 h 65"/>
              <a:gd name="T32" fmla="*/ 1588 w 15"/>
              <a:gd name="T33" fmla="*/ 14287 h 65"/>
              <a:gd name="T34" fmla="*/ 7938 w 15"/>
              <a:gd name="T35" fmla="*/ 0 h 65"/>
              <a:gd name="T36" fmla="*/ 23813 w 15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5"/>
              <a:gd name="T59" fmla="*/ 15 w 1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5">
                <a:moveTo>
                  <a:pt x="15" y="0"/>
                </a:moveTo>
                <a:lnTo>
                  <a:pt x="15" y="2"/>
                </a:lnTo>
                <a:lnTo>
                  <a:pt x="14" y="3"/>
                </a:lnTo>
                <a:lnTo>
                  <a:pt x="13" y="6"/>
                </a:lnTo>
                <a:lnTo>
                  <a:pt x="12" y="12"/>
                </a:lnTo>
                <a:lnTo>
                  <a:pt x="11" y="20"/>
                </a:lnTo>
                <a:lnTo>
                  <a:pt x="10" y="31"/>
                </a:lnTo>
                <a:lnTo>
                  <a:pt x="11" y="46"/>
                </a:lnTo>
                <a:lnTo>
                  <a:pt x="12" y="65"/>
                </a:lnTo>
                <a:lnTo>
                  <a:pt x="3" y="65"/>
                </a:lnTo>
                <a:lnTo>
                  <a:pt x="3" y="62"/>
                </a:lnTo>
                <a:lnTo>
                  <a:pt x="1" y="58"/>
                </a:lnTo>
                <a:lnTo>
                  <a:pt x="0" y="50"/>
                </a:lnTo>
                <a:lnTo>
                  <a:pt x="0" y="40"/>
                </a:lnTo>
                <a:lnTo>
                  <a:pt x="0" y="30"/>
                </a:lnTo>
                <a:lnTo>
                  <a:pt x="0" y="19"/>
                </a:lnTo>
                <a:lnTo>
                  <a:pt x="1" y="9"/>
                </a:lnTo>
                <a:lnTo>
                  <a:pt x="5" y="0"/>
                </a:lnTo>
                <a:lnTo>
                  <a:pt x="15" y="0"/>
                </a:lnTo>
                <a:close/>
              </a:path>
            </a:pathLst>
          </a:custGeom>
          <a:solidFill>
            <a:srgbClr val="8CD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0" name="Freeform 186"/>
          <p:cNvSpPr>
            <a:spLocks/>
          </p:cNvSpPr>
          <p:nvPr/>
        </p:nvSpPr>
        <p:spPr bwMode="auto">
          <a:xfrm>
            <a:off x="3141712" y="3255963"/>
            <a:ext cx="20638" cy="82550"/>
          </a:xfrm>
          <a:custGeom>
            <a:avLst/>
            <a:gdLst>
              <a:gd name="T0" fmla="*/ 20638 w 13"/>
              <a:gd name="T1" fmla="*/ 1588 h 52"/>
              <a:gd name="T2" fmla="*/ 20638 w 13"/>
              <a:gd name="T3" fmla="*/ 1588 h 52"/>
              <a:gd name="T4" fmla="*/ 19050 w 13"/>
              <a:gd name="T5" fmla="*/ 4763 h 52"/>
              <a:gd name="T6" fmla="*/ 17463 w 13"/>
              <a:gd name="T7" fmla="*/ 7938 h 52"/>
              <a:gd name="T8" fmla="*/ 15875 w 13"/>
              <a:gd name="T9" fmla="*/ 15875 h 52"/>
              <a:gd name="T10" fmla="*/ 15875 w 13"/>
              <a:gd name="T11" fmla="*/ 26988 h 52"/>
              <a:gd name="T12" fmla="*/ 12700 w 13"/>
              <a:gd name="T13" fmla="*/ 39688 h 52"/>
              <a:gd name="T14" fmla="*/ 12700 w 13"/>
              <a:gd name="T15" fmla="*/ 58738 h 52"/>
              <a:gd name="T16" fmla="*/ 15875 w 13"/>
              <a:gd name="T17" fmla="*/ 82550 h 52"/>
              <a:gd name="T18" fmla="*/ 4763 w 13"/>
              <a:gd name="T19" fmla="*/ 82550 h 52"/>
              <a:gd name="T20" fmla="*/ 4763 w 13"/>
              <a:gd name="T21" fmla="*/ 80963 h 52"/>
              <a:gd name="T22" fmla="*/ 4763 w 13"/>
              <a:gd name="T23" fmla="*/ 73025 h 52"/>
              <a:gd name="T24" fmla="*/ 1588 w 13"/>
              <a:gd name="T25" fmla="*/ 63500 h 52"/>
              <a:gd name="T26" fmla="*/ 1588 w 13"/>
              <a:gd name="T27" fmla="*/ 50800 h 52"/>
              <a:gd name="T28" fmla="*/ 0 w 13"/>
              <a:gd name="T29" fmla="*/ 38100 h 52"/>
              <a:gd name="T30" fmla="*/ 1588 w 13"/>
              <a:gd name="T31" fmla="*/ 25400 h 52"/>
              <a:gd name="T32" fmla="*/ 4763 w 13"/>
              <a:gd name="T33" fmla="*/ 11112 h 52"/>
              <a:gd name="T34" fmla="*/ 7938 w 13"/>
              <a:gd name="T35" fmla="*/ 0 h 52"/>
              <a:gd name="T36" fmla="*/ 20638 w 13"/>
              <a:gd name="T37" fmla="*/ 1588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"/>
              <a:gd name="T58" fmla="*/ 0 h 52"/>
              <a:gd name="T59" fmla="*/ 13 w 13"/>
              <a:gd name="T60" fmla="*/ 52 h 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" h="52">
                <a:moveTo>
                  <a:pt x="13" y="1"/>
                </a:moveTo>
                <a:lnTo>
                  <a:pt x="13" y="1"/>
                </a:lnTo>
                <a:lnTo>
                  <a:pt x="12" y="3"/>
                </a:lnTo>
                <a:lnTo>
                  <a:pt x="11" y="5"/>
                </a:lnTo>
                <a:lnTo>
                  <a:pt x="10" y="10"/>
                </a:lnTo>
                <a:lnTo>
                  <a:pt x="10" y="17"/>
                </a:lnTo>
                <a:lnTo>
                  <a:pt x="8" y="25"/>
                </a:lnTo>
                <a:lnTo>
                  <a:pt x="8" y="37"/>
                </a:lnTo>
                <a:lnTo>
                  <a:pt x="10" y="52"/>
                </a:lnTo>
                <a:lnTo>
                  <a:pt x="3" y="52"/>
                </a:lnTo>
                <a:lnTo>
                  <a:pt x="3" y="51"/>
                </a:lnTo>
                <a:lnTo>
                  <a:pt x="3" y="46"/>
                </a:lnTo>
                <a:lnTo>
                  <a:pt x="1" y="40"/>
                </a:lnTo>
                <a:lnTo>
                  <a:pt x="1" y="32"/>
                </a:lnTo>
                <a:lnTo>
                  <a:pt x="0" y="24"/>
                </a:lnTo>
                <a:lnTo>
                  <a:pt x="1" y="16"/>
                </a:lnTo>
                <a:lnTo>
                  <a:pt x="3" y="7"/>
                </a:lnTo>
                <a:lnTo>
                  <a:pt x="5" y="0"/>
                </a:lnTo>
                <a:lnTo>
                  <a:pt x="13" y="1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1" name="Freeform 187"/>
          <p:cNvSpPr>
            <a:spLocks/>
          </p:cNvSpPr>
          <p:nvPr/>
        </p:nvSpPr>
        <p:spPr bwMode="auto">
          <a:xfrm>
            <a:off x="3143300" y="3267075"/>
            <a:ext cx="15875" cy="60325"/>
          </a:xfrm>
          <a:custGeom>
            <a:avLst/>
            <a:gdLst>
              <a:gd name="T0" fmla="*/ 15875 w 10"/>
              <a:gd name="T1" fmla="*/ 0 h 38"/>
              <a:gd name="T2" fmla="*/ 15875 w 10"/>
              <a:gd name="T3" fmla="*/ 0 h 38"/>
              <a:gd name="T4" fmla="*/ 14288 w 10"/>
              <a:gd name="T5" fmla="*/ 3175 h 38"/>
              <a:gd name="T6" fmla="*/ 14288 w 10"/>
              <a:gd name="T7" fmla="*/ 6350 h 38"/>
              <a:gd name="T8" fmla="*/ 11112 w 10"/>
              <a:gd name="T9" fmla="*/ 9525 h 38"/>
              <a:gd name="T10" fmla="*/ 9525 w 10"/>
              <a:gd name="T11" fmla="*/ 17462 h 38"/>
              <a:gd name="T12" fmla="*/ 9525 w 10"/>
              <a:gd name="T13" fmla="*/ 28575 h 38"/>
              <a:gd name="T14" fmla="*/ 9525 w 10"/>
              <a:gd name="T15" fmla="*/ 41275 h 38"/>
              <a:gd name="T16" fmla="*/ 11112 w 10"/>
              <a:gd name="T17" fmla="*/ 60325 h 38"/>
              <a:gd name="T18" fmla="*/ 4762 w 10"/>
              <a:gd name="T19" fmla="*/ 60325 h 38"/>
              <a:gd name="T20" fmla="*/ 3175 w 10"/>
              <a:gd name="T21" fmla="*/ 58738 h 38"/>
              <a:gd name="T22" fmla="*/ 3175 w 10"/>
              <a:gd name="T23" fmla="*/ 52388 h 38"/>
              <a:gd name="T24" fmla="*/ 3175 w 10"/>
              <a:gd name="T25" fmla="*/ 44450 h 38"/>
              <a:gd name="T26" fmla="*/ 0 w 10"/>
              <a:gd name="T27" fmla="*/ 38100 h 38"/>
              <a:gd name="T28" fmla="*/ 0 w 10"/>
              <a:gd name="T29" fmla="*/ 26988 h 38"/>
              <a:gd name="T30" fmla="*/ 0 w 10"/>
              <a:gd name="T31" fmla="*/ 17462 h 38"/>
              <a:gd name="T32" fmla="*/ 3175 w 10"/>
              <a:gd name="T33" fmla="*/ 7937 h 38"/>
              <a:gd name="T34" fmla="*/ 6350 w 10"/>
              <a:gd name="T35" fmla="*/ 0 h 38"/>
              <a:gd name="T36" fmla="*/ 15875 w 10"/>
              <a:gd name="T37" fmla="*/ 0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"/>
              <a:gd name="T58" fmla="*/ 0 h 38"/>
              <a:gd name="T59" fmla="*/ 10 w 10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" h="38">
                <a:moveTo>
                  <a:pt x="10" y="0"/>
                </a:moveTo>
                <a:lnTo>
                  <a:pt x="10" y="0"/>
                </a:lnTo>
                <a:lnTo>
                  <a:pt x="9" y="2"/>
                </a:lnTo>
                <a:lnTo>
                  <a:pt x="9" y="4"/>
                </a:lnTo>
                <a:lnTo>
                  <a:pt x="7" y="6"/>
                </a:lnTo>
                <a:lnTo>
                  <a:pt x="6" y="11"/>
                </a:lnTo>
                <a:lnTo>
                  <a:pt x="6" y="18"/>
                </a:lnTo>
                <a:lnTo>
                  <a:pt x="6" y="26"/>
                </a:lnTo>
                <a:lnTo>
                  <a:pt x="7" y="38"/>
                </a:lnTo>
                <a:lnTo>
                  <a:pt x="3" y="38"/>
                </a:lnTo>
                <a:lnTo>
                  <a:pt x="2" y="37"/>
                </a:lnTo>
                <a:lnTo>
                  <a:pt x="2" y="33"/>
                </a:lnTo>
                <a:lnTo>
                  <a:pt x="2" y="28"/>
                </a:lnTo>
                <a:lnTo>
                  <a:pt x="0" y="24"/>
                </a:lnTo>
                <a:lnTo>
                  <a:pt x="0" y="17"/>
                </a:lnTo>
                <a:lnTo>
                  <a:pt x="0" y="11"/>
                </a:lnTo>
                <a:lnTo>
                  <a:pt x="2" y="5"/>
                </a:lnTo>
                <a:lnTo>
                  <a:pt x="4" y="0"/>
                </a:lnTo>
                <a:lnTo>
                  <a:pt x="10" y="0"/>
                </a:lnTo>
                <a:close/>
              </a:path>
            </a:pathLst>
          </a:custGeom>
          <a:solidFill>
            <a:srgbClr val="B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2" name="Freeform 188"/>
          <p:cNvSpPr>
            <a:spLocks/>
          </p:cNvSpPr>
          <p:nvPr/>
        </p:nvSpPr>
        <p:spPr bwMode="auto">
          <a:xfrm>
            <a:off x="3016300" y="3249613"/>
            <a:ext cx="71437" cy="87312"/>
          </a:xfrm>
          <a:custGeom>
            <a:avLst/>
            <a:gdLst>
              <a:gd name="T0" fmla="*/ 4762 w 45"/>
              <a:gd name="T1" fmla="*/ 7937 h 55"/>
              <a:gd name="T2" fmla="*/ 4762 w 45"/>
              <a:gd name="T3" fmla="*/ 11112 h 55"/>
              <a:gd name="T4" fmla="*/ 3175 w 45"/>
              <a:gd name="T5" fmla="*/ 14287 h 55"/>
              <a:gd name="T6" fmla="*/ 1587 w 45"/>
              <a:gd name="T7" fmla="*/ 22225 h 55"/>
              <a:gd name="T8" fmla="*/ 0 w 45"/>
              <a:gd name="T9" fmla="*/ 33337 h 55"/>
              <a:gd name="T10" fmla="*/ 0 w 45"/>
              <a:gd name="T11" fmla="*/ 44450 h 55"/>
              <a:gd name="T12" fmla="*/ 0 w 45"/>
              <a:gd name="T13" fmla="*/ 57150 h 55"/>
              <a:gd name="T14" fmla="*/ 0 w 45"/>
              <a:gd name="T15" fmla="*/ 71437 h 55"/>
              <a:gd name="T16" fmla="*/ 3175 w 45"/>
              <a:gd name="T17" fmla="*/ 87312 h 55"/>
              <a:gd name="T18" fmla="*/ 3175 w 45"/>
              <a:gd name="T19" fmla="*/ 87312 h 55"/>
              <a:gd name="T20" fmla="*/ 3175 w 45"/>
              <a:gd name="T21" fmla="*/ 84137 h 55"/>
              <a:gd name="T22" fmla="*/ 3175 w 45"/>
              <a:gd name="T23" fmla="*/ 80962 h 55"/>
              <a:gd name="T24" fmla="*/ 3175 w 45"/>
              <a:gd name="T25" fmla="*/ 77787 h 55"/>
              <a:gd name="T26" fmla="*/ 3175 w 45"/>
              <a:gd name="T27" fmla="*/ 71437 h 55"/>
              <a:gd name="T28" fmla="*/ 4762 w 45"/>
              <a:gd name="T29" fmla="*/ 68262 h 55"/>
              <a:gd name="T30" fmla="*/ 4762 w 45"/>
              <a:gd name="T31" fmla="*/ 60325 h 55"/>
              <a:gd name="T32" fmla="*/ 7937 w 45"/>
              <a:gd name="T33" fmla="*/ 55562 h 55"/>
              <a:gd name="T34" fmla="*/ 9525 w 45"/>
              <a:gd name="T35" fmla="*/ 49212 h 55"/>
              <a:gd name="T36" fmla="*/ 11112 w 45"/>
              <a:gd name="T37" fmla="*/ 44450 h 55"/>
              <a:gd name="T38" fmla="*/ 12700 w 45"/>
              <a:gd name="T39" fmla="*/ 38100 h 55"/>
              <a:gd name="T40" fmla="*/ 15875 w 45"/>
              <a:gd name="T41" fmla="*/ 33337 h 55"/>
              <a:gd name="T42" fmla="*/ 22225 w 45"/>
              <a:gd name="T43" fmla="*/ 28575 h 55"/>
              <a:gd name="T44" fmla="*/ 25400 w 45"/>
              <a:gd name="T45" fmla="*/ 25400 h 55"/>
              <a:gd name="T46" fmla="*/ 33337 w 45"/>
              <a:gd name="T47" fmla="*/ 23812 h 55"/>
              <a:gd name="T48" fmla="*/ 41275 w 45"/>
              <a:gd name="T49" fmla="*/ 22225 h 55"/>
              <a:gd name="T50" fmla="*/ 41275 w 45"/>
              <a:gd name="T51" fmla="*/ 20637 h 55"/>
              <a:gd name="T52" fmla="*/ 41275 w 45"/>
              <a:gd name="T53" fmla="*/ 20637 h 55"/>
              <a:gd name="T54" fmla="*/ 44450 w 45"/>
              <a:gd name="T55" fmla="*/ 17462 h 55"/>
              <a:gd name="T56" fmla="*/ 46037 w 45"/>
              <a:gd name="T57" fmla="*/ 15875 h 55"/>
              <a:gd name="T58" fmla="*/ 52387 w 45"/>
              <a:gd name="T59" fmla="*/ 14287 h 55"/>
              <a:gd name="T60" fmla="*/ 57150 w 45"/>
              <a:gd name="T61" fmla="*/ 11112 h 55"/>
              <a:gd name="T62" fmla="*/ 65087 w 45"/>
              <a:gd name="T63" fmla="*/ 6350 h 55"/>
              <a:gd name="T64" fmla="*/ 71437 w 45"/>
              <a:gd name="T65" fmla="*/ 3175 h 55"/>
              <a:gd name="T66" fmla="*/ 71437 w 45"/>
              <a:gd name="T67" fmla="*/ 3175 h 55"/>
              <a:gd name="T68" fmla="*/ 69850 w 45"/>
              <a:gd name="T69" fmla="*/ 3175 h 55"/>
              <a:gd name="T70" fmla="*/ 68262 w 45"/>
              <a:gd name="T71" fmla="*/ 3175 h 55"/>
              <a:gd name="T72" fmla="*/ 66675 w 45"/>
              <a:gd name="T73" fmla="*/ 3175 h 55"/>
              <a:gd name="T74" fmla="*/ 63500 w 45"/>
              <a:gd name="T75" fmla="*/ 1587 h 55"/>
              <a:gd name="T76" fmla="*/ 58737 w 45"/>
              <a:gd name="T77" fmla="*/ 1587 h 55"/>
              <a:gd name="T78" fmla="*/ 55562 w 45"/>
              <a:gd name="T79" fmla="*/ 1587 h 55"/>
              <a:gd name="T80" fmla="*/ 49212 w 45"/>
              <a:gd name="T81" fmla="*/ 1587 h 55"/>
              <a:gd name="T82" fmla="*/ 44450 w 45"/>
              <a:gd name="T83" fmla="*/ 0 h 55"/>
              <a:gd name="T84" fmla="*/ 41275 w 45"/>
              <a:gd name="T85" fmla="*/ 1587 h 55"/>
              <a:gd name="T86" fmla="*/ 34925 w 45"/>
              <a:gd name="T87" fmla="*/ 1587 h 55"/>
              <a:gd name="T88" fmla="*/ 30162 w 45"/>
              <a:gd name="T89" fmla="*/ 1587 h 55"/>
              <a:gd name="T90" fmla="*/ 22225 w 45"/>
              <a:gd name="T91" fmla="*/ 3175 h 55"/>
              <a:gd name="T92" fmla="*/ 15875 w 45"/>
              <a:gd name="T93" fmla="*/ 3175 h 55"/>
              <a:gd name="T94" fmla="*/ 11112 w 45"/>
              <a:gd name="T95" fmla="*/ 4762 h 55"/>
              <a:gd name="T96" fmla="*/ 4762 w 45"/>
              <a:gd name="T97" fmla="*/ 793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"/>
              <a:gd name="T148" fmla="*/ 0 h 55"/>
              <a:gd name="T149" fmla="*/ 45 w 45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" h="55">
                <a:moveTo>
                  <a:pt x="3" y="5"/>
                </a:moveTo>
                <a:lnTo>
                  <a:pt x="3" y="7"/>
                </a:lnTo>
                <a:lnTo>
                  <a:pt x="2" y="9"/>
                </a:lnTo>
                <a:lnTo>
                  <a:pt x="1" y="14"/>
                </a:lnTo>
                <a:lnTo>
                  <a:pt x="0" y="21"/>
                </a:lnTo>
                <a:lnTo>
                  <a:pt x="0" y="28"/>
                </a:lnTo>
                <a:lnTo>
                  <a:pt x="0" y="36"/>
                </a:lnTo>
                <a:lnTo>
                  <a:pt x="0" y="45"/>
                </a:lnTo>
                <a:lnTo>
                  <a:pt x="2" y="55"/>
                </a:lnTo>
                <a:lnTo>
                  <a:pt x="2" y="53"/>
                </a:lnTo>
                <a:lnTo>
                  <a:pt x="2" y="51"/>
                </a:lnTo>
                <a:lnTo>
                  <a:pt x="2" y="49"/>
                </a:lnTo>
                <a:lnTo>
                  <a:pt x="2" y="45"/>
                </a:lnTo>
                <a:lnTo>
                  <a:pt x="3" y="43"/>
                </a:lnTo>
                <a:lnTo>
                  <a:pt x="3" y="38"/>
                </a:lnTo>
                <a:lnTo>
                  <a:pt x="5" y="35"/>
                </a:lnTo>
                <a:lnTo>
                  <a:pt x="6" y="31"/>
                </a:lnTo>
                <a:lnTo>
                  <a:pt x="7" y="28"/>
                </a:lnTo>
                <a:lnTo>
                  <a:pt x="8" y="24"/>
                </a:lnTo>
                <a:lnTo>
                  <a:pt x="10" y="21"/>
                </a:lnTo>
                <a:lnTo>
                  <a:pt x="14" y="18"/>
                </a:lnTo>
                <a:lnTo>
                  <a:pt x="16" y="16"/>
                </a:lnTo>
                <a:lnTo>
                  <a:pt x="21" y="15"/>
                </a:lnTo>
                <a:lnTo>
                  <a:pt x="26" y="14"/>
                </a:lnTo>
                <a:lnTo>
                  <a:pt x="26" y="13"/>
                </a:lnTo>
                <a:lnTo>
                  <a:pt x="28" y="11"/>
                </a:lnTo>
                <a:lnTo>
                  <a:pt x="29" y="10"/>
                </a:lnTo>
                <a:lnTo>
                  <a:pt x="33" y="9"/>
                </a:lnTo>
                <a:lnTo>
                  <a:pt x="36" y="7"/>
                </a:lnTo>
                <a:lnTo>
                  <a:pt x="41" y="4"/>
                </a:lnTo>
                <a:lnTo>
                  <a:pt x="45" y="2"/>
                </a:lnTo>
                <a:lnTo>
                  <a:pt x="44" y="2"/>
                </a:lnTo>
                <a:lnTo>
                  <a:pt x="43" y="2"/>
                </a:lnTo>
                <a:lnTo>
                  <a:pt x="42" y="2"/>
                </a:lnTo>
                <a:lnTo>
                  <a:pt x="40" y="1"/>
                </a:lnTo>
                <a:lnTo>
                  <a:pt x="37" y="1"/>
                </a:lnTo>
                <a:lnTo>
                  <a:pt x="35" y="1"/>
                </a:lnTo>
                <a:lnTo>
                  <a:pt x="31" y="1"/>
                </a:lnTo>
                <a:lnTo>
                  <a:pt x="28" y="0"/>
                </a:lnTo>
                <a:lnTo>
                  <a:pt x="26" y="1"/>
                </a:lnTo>
                <a:lnTo>
                  <a:pt x="22" y="1"/>
                </a:lnTo>
                <a:lnTo>
                  <a:pt x="19" y="1"/>
                </a:lnTo>
                <a:lnTo>
                  <a:pt x="14" y="2"/>
                </a:lnTo>
                <a:lnTo>
                  <a:pt x="10" y="2"/>
                </a:lnTo>
                <a:lnTo>
                  <a:pt x="7" y="3"/>
                </a:lnTo>
                <a:lnTo>
                  <a:pt x="3" y="5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3" name="Freeform 189"/>
          <p:cNvSpPr>
            <a:spLocks/>
          </p:cNvSpPr>
          <p:nvPr/>
        </p:nvSpPr>
        <p:spPr bwMode="auto">
          <a:xfrm>
            <a:off x="2914700" y="3314700"/>
            <a:ext cx="58737" cy="15875"/>
          </a:xfrm>
          <a:custGeom>
            <a:avLst/>
            <a:gdLst>
              <a:gd name="T0" fmla="*/ 0 w 37"/>
              <a:gd name="T1" fmla="*/ 11112 h 10"/>
              <a:gd name="T2" fmla="*/ 0 w 37"/>
              <a:gd name="T3" fmla="*/ 11112 h 10"/>
              <a:gd name="T4" fmla="*/ 0 w 37"/>
              <a:gd name="T5" fmla="*/ 7938 h 10"/>
              <a:gd name="T6" fmla="*/ 1587 w 37"/>
              <a:gd name="T7" fmla="*/ 7938 h 10"/>
              <a:gd name="T8" fmla="*/ 1587 w 37"/>
              <a:gd name="T9" fmla="*/ 6350 h 10"/>
              <a:gd name="T10" fmla="*/ 3175 w 37"/>
              <a:gd name="T11" fmla="*/ 4762 h 10"/>
              <a:gd name="T12" fmla="*/ 4762 w 37"/>
              <a:gd name="T13" fmla="*/ 4762 h 10"/>
              <a:gd name="T14" fmla="*/ 6350 w 37"/>
              <a:gd name="T15" fmla="*/ 3175 h 10"/>
              <a:gd name="T16" fmla="*/ 11112 w 37"/>
              <a:gd name="T17" fmla="*/ 1588 h 10"/>
              <a:gd name="T18" fmla="*/ 14287 w 37"/>
              <a:gd name="T19" fmla="*/ 1588 h 10"/>
              <a:gd name="T20" fmla="*/ 17462 w 37"/>
              <a:gd name="T21" fmla="*/ 0 h 10"/>
              <a:gd name="T22" fmla="*/ 23812 w 37"/>
              <a:gd name="T23" fmla="*/ 0 h 10"/>
              <a:gd name="T24" fmla="*/ 28575 w 37"/>
              <a:gd name="T25" fmla="*/ 0 h 10"/>
              <a:gd name="T26" fmla="*/ 34925 w 37"/>
              <a:gd name="T27" fmla="*/ 0 h 10"/>
              <a:gd name="T28" fmla="*/ 42862 w 37"/>
              <a:gd name="T29" fmla="*/ 1588 h 10"/>
              <a:gd name="T30" fmla="*/ 49212 w 37"/>
              <a:gd name="T31" fmla="*/ 3175 h 10"/>
              <a:gd name="T32" fmla="*/ 58737 w 37"/>
              <a:gd name="T33" fmla="*/ 4762 h 10"/>
              <a:gd name="T34" fmla="*/ 58737 w 37"/>
              <a:gd name="T35" fmla="*/ 7938 h 10"/>
              <a:gd name="T36" fmla="*/ 57150 w 37"/>
              <a:gd name="T37" fmla="*/ 7938 h 10"/>
              <a:gd name="T38" fmla="*/ 57150 w 37"/>
              <a:gd name="T39" fmla="*/ 7938 h 10"/>
              <a:gd name="T40" fmla="*/ 53975 w 37"/>
              <a:gd name="T41" fmla="*/ 6350 h 10"/>
              <a:gd name="T42" fmla="*/ 50800 w 37"/>
              <a:gd name="T43" fmla="*/ 6350 h 10"/>
              <a:gd name="T44" fmla="*/ 47625 w 37"/>
              <a:gd name="T45" fmla="*/ 4762 h 10"/>
              <a:gd name="T46" fmla="*/ 44450 w 37"/>
              <a:gd name="T47" fmla="*/ 4762 h 10"/>
              <a:gd name="T48" fmla="*/ 38100 w 37"/>
              <a:gd name="T49" fmla="*/ 4762 h 10"/>
              <a:gd name="T50" fmla="*/ 34925 w 37"/>
              <a:gd name="T51" fmla="*/ 3175 h 10"/>
              <a:gd name="T52" fmla="*/ 28575 w 37"/>
              <a:gd name="T53" fmla="*/ 3175 h 10"/>
              <a:gd name="T54" fmla="*/ 23812 w 37"/>
              <a:gd name="T55" fmla="*/ 3175 h 10"/>
              <a:gd name="T56" fmla="*/ 20637 w 37"/>
              <a:gd name="T57" fmla="*/ 4762 h 10"/>
              <a:gd name="T58" fmla="*/ 14287 w 37"/>
              <a:gd name="T59" fmla="*/ 4762 h 10"/>
              <a:gd name="T60" fmla="*/ 11112 w 37"/>
              <a:gd name="T61" fmla="*/ 6350 h 10"/>
              <a:gd name="T62" fmla="*/ 6350 w 37"/>
              <a:gd name="T63" fmla="*/ 7938 h 10"/>
              <a:gd name="T64" fmla="*/ 3175 w 37"/>
              <a:gd name="T65" fmla="*/ 12700 h 10"/>
              <a:gd name="T66" fmla="*/ 0 w 37"/>
              <a:gd name="T67" fmla="*/ 15875 h 10"/>
              <a:gd name="T68" fmla="*/ 0 w 37"/>
              <a:gd name="T69" fmla="*/ 11112 h 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0"/>
              <a:gd name="T107" fmla="*/ 37 w 37"/>
              <a:gd name="T108" fmla="*/ 10 h 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0">
                <a:moveTo>
                  <a:pt x="0" y="7"/>
                </a:moveTo>
                <a:lnTo>
                  <a:pt x="0" y="7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7" y="1"/>
                </a:lnTo>
                <a:lnTo>
                  <a:pt x="9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7" y="1"/>
                </a:lnTo>
                <a:lnTo>
                  <a:pt x="31" y="2"/>
                </a:lnTo>
                <a:lnTo>
                  <a:pt x="37" y="3"/>
                </a:lnTo>
                <a:lnTo>
                  <a:pt x="37" y="5"/>
                </a:lnTo>
                <a:lnTo>
                  <a:pt x="36" y="5"/>
                </a:lnTo>
                <a:lnTo>
                  <a:pt x="34" y="4"/>
                </a:lnTo>
                <a:lnTo>
                  <a:pt x="32" y="4"/>
                </a:lnTo>
                <a:lnTo>
                  <a:pt x="30" y="3"/>
                </a:lnTo>
                <a:lnTo>
                  <a:pt x="28" y="3"/>
                </a:lnTo>
                <a:lnTo>
                  <a:pt x="24" y="3"/>
                </a:lnTo>
                <a:lnTo>
                  <a:pt x="22" y="2"/>
                </a:lnTo>
                <a:lnTo>
                  <a:pt x="18" y="2"/>
                </a:lnTo>
                <a:lnTo>
                  <a:pt x="15" y="2"/>
                </a:lnTo>
                <a:lnTo>
                  <a:pt x="13" y="3"/>
                </a:lnTo>
                <a:lnTo>
                  <a:pt x="9" y="3"/>
                </a:lnTo>
                <a:lnTo>
                  <a:pt x="7" y="4"/>
                </a:lnTo>
                <a:lnTo>
                  <a:pt x="4" y="5"/>
                </a:lnTo>
                <a:lnTo>
                  <a:pt x="2" y="8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4" name="Freeform 190"/>
          <p:cNvSpPr>
            <a:spLocks/>
          </p:cNvSpPr>
          <p:nvPr/>
        </p:nvSpPr>
        <p:spPr bwMode="auto">
          <a:xfrm>
            <a:off x="2914700" y="3275013"/>
            <a:ext cx="58737" cy="17462"/>
          </a:xfrm>
          <a:custGeom>
            <a:avLst/>
            <a:gdLst>
              <a:gd name="T0" fmla="*/ 0 w 37"/>
              <a:gd name="T1" fmla="*/ 11112 h 11"/>
              <a:gd name="T2" fmla="*/ 0 w 37"/>
              <a:gd name="T3" fmla="*/ 11112 h 11"/>
              <a:gd name="T4" fmla="*/ 0 w 37"/>
              <a:gd name="T5" fmla="*/ 9525 h 11"/>
              <a:gd name="T6" fmla="*/ 1587 w 37"/>
              <a:gd name="T7" fmla="*/ 9525 h 11"/>
              <a:gd name="T8" fmla="*/ 1587 w 37"/>
              <a:gd name="T9" fmla="*/ 7937 h 11"/>
              <a:gd name="T10" fmla="*/ 3175 w 37"/>
              <a:gd name="T11" fmla="*/ 6350 h 11"/>
              <a:gd name="T12" fmla="*/ 4762 w 37"/>
              <a:gd name="T13" fmla="*/ 6350 h 11"/>
              <a:gd name="T14" fmla="*/ 6350 w 37"/>
              <a:gd name="T15" fmla="*/ 3175 h 11"/>
              <a:gd name="T16" fmla="*/ 11112 w 37"/>
              <a:gd name="T17" fmla="*/ 1587 h 11"/>
              <a:gd name="T18" fmla="*/ 14287 w 37"/>
              <a:gd name="T19" fmla="*/ 1587 h 11"/>
              <a:gd name="T20" fmla="*/ 17462 w 37"/>
              <a:gd name="T21" fmla="*/ 0 h 11"/>
              <a:gd name="T22" fmla="*/ 23812 w 37"/>
              <a:gd name="T23" fmla="*/ 0 h 11"/>
              <a:gd name="T24" fmla="*/ 28575 w 37"/>
              <a:gd name="T25" fmla="*/ 0 h 11"/>
              <a:gd name="T26" fmla="*/ 34925 w 37"/>
              <a:gd name="T27" fmla="*/ 0 h 11"/>
              <a:gd name="T28" fmla="*/ 42862 w 37"/>
              <a:gd name="T29" fmla="*/ 1587 h 11"/>
              <a:gd name="T30" fmla="*/ 49212 w 37"/>
              <a:gd name="T31" fmla="*/ 3175 h 11"/>
              <a:gd name="T32" fmla="*/ 58737 w 37"/>
              <a:gd name="T33" fmla="*/ 6350 h 11"/>
              <a:gd name="T34" fmla="*/ 58737 w 37"/>
              <a:gd name="T35" fmla="*/ 9525 h 11"/>
              <a:gd name="T36" fmla="*/ 57150 w 37"/>
              <a:gd name="T37" fmla="*/ 9525 h 11"/>
              <a:gd name="T38" fmla="*/ 57150 w 37"/>
              <a:gd name="T39" fmla="*/ 9525 h 11"/>
              <a:gd name="T40" fmla="*/ 53975 w 37"/>
              <a:gd name="T41" fmla="*/ 7937 h 11"/>
              <a:gd name="T42" fmla="*/ 50800 w 37"/>
              <a:gd name="T43" fmla="*/ 7937 h 11"/>
              <a:gd name="T44" fmla="*/ 47625 w 37"/>
              <a:gd name="T45" fmla="*/ 7937 h 11"/>
              <a:gd name="T46" fmla="*/ 44450 w 37"/>
              <a:gd name="T47" fmla="*/ 6350 h 11"/>
              <a:gd name="T48" fmla="*/ 38100 w 37"/>
              <a:gd name="T49" fmla="*/ 6350 h 11"/>
              <a:gd name="T50" fmla="*/ 34925 w 37"/>
              <a:gd name="T51" fmla="*/ 3175 h 11"/>
              <a:gd name="T52" fmla="*/ 28575 w 37"/>
              <a:gd name="T53" fmla="*/ 3175 h 11"/>
              <a:gd name="T54" fmla="*/ 23812 w 37"/>
              <a:gd name="T55" fmla="*/ 3175 h 11"/>
              <a:gd name="T56" fmla="*/ 20637 w 37"/>
              <a:gd name="T57" fmla="*/ 6350 h 11"/>
              <a:gd name="T58" fmla="*/ 14287 w 37"/>
              <a:gd name="T59" fmla="*/ 6350 h 11"/>
              <a:gd name="T60" fmla="*/ 11112 w 37"/>
              <a:gd name="T61" fmla="*/ 7937 h 11"/>
              <a:gd name="T62" fmla="*/ 6350 w 37"/>
              <a:gd name="T63" fmla="*/ 9525 h 11"/>
              <a:gd name="T64" fmla="*/ 3175 w 37"/>
              <a:gd name="T65" fmla="*/ 12700 h 11"/>
              <a:gd name="T66" fmla="*/ 0 w 37"/>
              <a:gd name="T67" fmla="*/ 17462 h 11"/>
              <a:gd name="T68" fmla="*/ 0 w 37"/>
              <a:gd name="T69" fmla="*/ 11112 h 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11"/>
              <a:gd name="T107" fmla="*/ 37 w 37"/>
              <a:gd name="T108" fmla="*/ 11 h 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11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3" y="4"/>
                </a:lnTo>
                <a:lnTo>
                  <a:pt x="4" y="2"/>
                </a:lnTo>
                <a:lnTo>
                  <a:pt x="7" y="1"/>
                </a:lnTo>
                <a:lnTo>
                  <a:pt x="9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7" y="1"/>
                </a:lnTo>
                <a:lnTo>
                  <a:pt x="31" y="2"/>
                </a:lnTo>
                <a:lnTo>
                  <a:pt x="37" y="4"/>
                </a:lnTo>
                <a:lnTo>
                  <a:pt x="37" y="6"/>
                </a:lnTo>
                <a:lnTo>
                  <a:pt x="36" y="6"/>
                </a:lnTo>
                <a:lnTo>
                  <a:pt x="34" y="5"/>
                </a:lnTo>
                <a:lnTo>
                  <a:pt x="32" y="5"/>
                </a:lnTo>
                <a:lnTo>
                  <a:pt x="30" y="5"/>
                </a:lnTo>
                <a:lnTo>
                  <a:pt x="28" y="4"/>
                </a:lnTo>
                <a:lnTo>
                  <a:pt x="24" y="4"/>
                </a:lnTo>
                <a:lnTo>
                  <a:pt x="22" y="2"/>
                </a:lnTo>
                <a:lnTo>
                  <a:pt x="18" y="2"/>
                </a:lnTo>
                <a:lnTo>
                  <a:pt x="15" y="2"/>
                </a:lnTo>
                <a:lnTo>
                  <a:pt x="13" y="4"/>
                </a:lnTo>
                <a:lnTo>
                  <a:pt x="9" y="4"/>
                </a:lnTo>
                <a:lnTo>
                  <a:pt x="7" y="5"/>
                </a:lnTo>
                <a:lnTo>
                  <a:pt x="4" y="6"/>
                </a:lnTo>
                <a:lnTo>
                  <a:pt x="2" y="8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5" name="Freeform 191"/>
          <p:cNvSpPr>
            <a:spLocks/>
          </p:cNvSpPr>
          <p:nvPr/>
        </p:nvSpPr>
        <p:spPr bwMode="auto">
          <a:xfrm>
            <a:off x="2970262" y="3255963"/>
            <a:ext cx="95250" cy="180975"/>
          </a:xfrm>
          <a:custGeom>
            <a:avLst/>
            <a:gdLst>
              <a:gd name="T0" fmla="*/ 0 w 60"/>
              <a:gd name="T1" fmla="*/ 0 h 114"/>
              <a:gd name="T2" fmla="*/ 0 w 60"/>
              <a:gd name="T3" fmla="*/ 174625 h 114"/>
              <a:gd name="T4" fmla="*/ 28575 w 60"/>
              <a:gd name="T5" fmla="*/ 180975 h 114"/>
              <a:gd name="T6" fmla="*/ 26988 w 60"/>
              <a:gd name="T7" fmla="*/ 155575 h 114"/>
              <a:gd name="T8" fmla="*/ 95250 w 60"/>
              <a:gd name="T9" fmla="*/ 166688 h 114"/>
              <a:gd name="T10" fmla="*/ 95250 w 60"/>
              <a:gd name="T11" fmla="*/ 158750 h 114"/>
              <a:gd name="T12" fmla="*/ 47625 w 60"/>
              <a:gd name="T13" fmla="*/ 152400 h 114"/>
              <a:gd name="T14" fmla="*/ 46038 w 60"/>
              <a:gd name="T15" fmla="*/ 131763 h 114"/>
              <a:gd name="T16" fmla="*/ 14288 w 60"/>
              <a:gd name="T17" fmla="*/ 131763 h 114"/>
              <a:gd name="T18" fmla="*/ 12700 w 60"/>
              <a:gd name="T19" fmla="*/ 128588 h 114"/>
              <a:gd name="T20" fmla="*/ 11113 w 60"/>
              <a:gd name="T21" fmla="*/ 120650 h 114"/>
              <a:gd name="T22" fmla="*/ 9525 w 60"/>
              <a:gd name="T23" fmla="*/ 109538 h 114"/>
              <a:gd name="T24" fmla="*/ 4763 w 60"/>
              <a:gd name="T25" fmla="*/ 95250 h 114"/>
              <a:gd name="T26" fmla="*/ 3175 w 60"/>
              <a:gd name="T27" fmla="*/ 76200 h 114"/>
              <a:gd name="T28" fmla="*/ 1588 w 60"/>
              <a:gd name="T29" fmla="*/ 53975 h 114"/>
              <a:gd name="T30" fmla="*/ 3175 w 60"/>
              <a:gd name="T31" fmla="*/ 31750 h 114"/>
              <a:gd name="T32" fmla="*/ 9525 w 60"/>
              <a:gd name="T33" fmla="*/ 6350 h 114"/>
              <a:gd name="T34" fmla="*/ 0 w 60"/>
              <a:gd name="T35" fmla="*/ 0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114"/>
              <a:gd name="T56" fmla="*/ 60 w 60"/>
              <a:gd name="T57" fmla="*/ 114 h 1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114">
                <a:moveTo>
                  <a:pt x="0" y="0"/>
                </a:moveTo>
                <a:lnTo>
                  <a:pt x="0" y="110"/>
                </a:lnTo>
                <a:lnTo>
                  <a:pt x="18" y="114"/>
                </a:lnTo>
                <a:lnTo>
                  <a:pt x="17" y="98"/>
                </a:lnTo>
                <a:lnTo>
                  <a:pt x="60" y="105"/>
                </a:lnTo>
                <a:lnTo>
                  <a:pt x="60" y="100"/>
                </a:lnTo>
                <a:lnTo>
                  <a:pt x="30" y="96"/>
                </a:lnTo>
                <a:lnTo>
                  <a:pt x="29" y="83"/>
                </a:lnTo>
                <a:lnTo>
                  <a:pt x="9" y="83"/>
                </a:lnTo>
                <a:lnTo>
                  <a:pt x="8" y="81"/>
                </a:lnTo>
                <a:lnTo>
                  <a:pt x="7" y="76"/>
                </a:lnTo>
                <a:lnTo>
                  <a:pt x="6" y="69"/>
                </a:lnTo>
                <a:lnTo>
                  <a:pt x="3" y="60"/>
                </a:lnTo>
                <a:lnTo>
                  <a:pt x="2" y="48"/>
                </a:lnTo>
                <a:lnTo>
                  <a:pt x="1" y="34"/>
                </a:lnTo>
                <a:lnTo>
                  <a:pt x="2" y="20"/>
                </a:lnTo>
                <a:lnTo>
                  <a:pt x="6" y="4"/>
                </a:lnTo>
                <a:lnTo>
                  <a:pt x="0" y="0"/>
                </a:lnTo>
                <a:close/>
              </a:path>
            </a:pathLst>
          </a:custGeom>
          <a:solidFill>
            <a:srgbClr val="001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6" name="Freeform 192"/>
          <p:cNvSpPr>
            <a:spLocks/>
          </p:cNvSpPr>
          <p:nvPr/>
        </p:nvSpPr>
        <p:spPr bwMode="auto">
          <a:xfrm>
            <a:off x="3017887" y="3216275"/>
            <a:ext cx="123825" cy="23813"/>
          </a:xfrm>
          <a:custGeom>
            <a:avLst/>
            <a:gdLst>
              <a:gd name="T0" fmla="*/ 0 w 78"/>
              <a:gd name="T1" fmla="*/ 23813 h 15"/>
              <a:gd name="T2" fmla="*/ 0 w 78"/>
              <a:gd name="T3" fmla="*/ 23813 h 15"/>
              <a:gd name="T4" fmla="*/ 3175 w 78"/>
              <a:gd name="T5" fmla="*/ 22225 h 15"/>
              <a:gd name="T6" fmla="*/ 6350 w 78"/>
              <a:gd name="T7" fmla="*/ 22225 h 15"/>
              <a:gd name="T8" fmla="*/ 11112 w 78"/>
              <a:gd name="T9" fmla="*/ 19050 h 15"/>
              <a:gd name="T10" fmla="*/ 17462 w 78"/>
              <a:gd name="T11" fmla="*/ 17463 h 15"/>
              <a:gd name="T12" fmla="*/ 22225 w 78"/>
              <a:gd name="T13" fmla="*/ 15875 h 15"/>
              <a:gd name="T14" fmla="*/ 30163 w 78"/>
              <a:gd name="T15" fmla="*/ 14288 h 15"/>
              <a:gd name="T16" fmla="*/ 36512 w 78"/>
              <a:gd name="T17" fmla="*/ 12700 h 15"/>
              <a:gd name="T18" fmla="*/ 46037 w 78"/>
              <a:gd name="T19" fmla="*/ 12700 h 15"/>
              <a:gd name="T20" fmla="*/ 55563 w 78"/>
              <a:gd name="T21" fmla="*/ 11113 h 15"/>
              <a:gd name="T22" fmla="*/ 66675 w 78"/>
              <a:gd name="T23" fmla="*/ 11113 h 15"/>
              <a:gd name="T24" fmla="*/ 76200 w 78"/>
              <a:gd name="T25" fmla="*/ 7938 h 15"/>
              <a:gd name="T26" fmla="*/ 87312 w 78"/>
              <a:gd name="T27" fmla="*/ 11113 h 15"/>
              <a:gd name="T28" fmla="*/ 98425 w 78"/>
              <a:gd name="T29" fmla="*/ 11113 h 15"/>
              <a:gd name="T30" fmla="*/ 109538 w 78"/>
              <a:gd name="T31" fmla="*/ 12700 h 15"/>
              <a:gd name="T32" fmla="*/ 120650 w 78"/>
              <a:gd name="T33" fmla="*/ 14288 h 15"/>
              <a:gd name="T34" fmla="*/ 123825 w 78"/>
              <a:gd name="T35" fmla="*/ 0 h 15"/>
              <a:gd name="T36" fmla="*/ 123825 w 78"/>
              <a:gd name="T37" fmla="*/ 0 h 15"/>
              <a:gd name="T38" fmla="*/ 120650 w 78"/>
              <a:gd name="T39" fmla="*/ 0 h 15"/>
              <a:gd name="T40" fmla="*/ 117475 w 78"/>
              <a:gd name="T41" fmla="*/ 0 h 15"/>
              <a:gd name="T42" fmla="*/ 111125 w 78"/>
              <a:gd name="T43" fmla="*/ 0 h 15"/>
              <a:gd name="T44" fmla="*/ 103188 w 78"/>
              <a:gd name="T45" fmla="*/ 0 h 15"/>
              <a:gd name="T46" fmla="*/ 96837 w 78"/>
              <a:gd name="T47" fmla="*/ 0 h 15"/>
              <a:gd name="T48" fmla="*/ 88900 w 78"/>
              <a:gd name="T49" fmla="*/ 0 h 15"/>
              <a:gd name="T50" fmla="*/ 79375 w 78"/>
              <a:gd name="T51" fmla="*/ 1588 h 15"/>
              <a:gd name="T52" fmla="*/ 68262 w 78"/>
              <a:gd name="T53" fmla="*/ 1588 h 15"/>
              <a:gd name="T54" fmla="*/ 58738 w 78"/>
              <a:gd name="T55" fmla="*/ 1588 h 15"/>
              <a:gd name="T56" fmla="*/ 47625 w 78"/>
              <a:gd name="T57" fmla="*/ 3175 h 15"/>
              <a:gd name="T58" fmla="*/ 39687 w 78"/>
              <a:gd name="T59" fmla="*/ 4763 h 15"/>
              <a:gd name="T60" fmla="*/ 28575 w 78"/>
              <a:gd name="T61" fmla="*/ 6350 h 15"/>
              <a:gd name="T62" fmla="*/ 19050 w 78"/>
              <a:gd name="T63" fmla="*/ 7938 h 15"/>
              <a:gd name="T64" fmla="*/ 9525 w 78"/>
              <a:gd name="T65" fmla="*/ 11113 h 15"/>
              <a:gd name="T66" fmla="*/ 0 w 78"/>
              <a:gd name="T67" fmla="*/ 12700 h 15"/>
              <a:gd name="T68" fmla="*/ 0 w 78"/>
              <a:gd name="T69" fmla="*/ 23813 h 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"/>
              <a:gd name="T106" fmla="*/ 0 h 15"/>
              <a:gd name="T107" fmla="*/ 78 w 78"/>
              <a:gd name="T108" fmla="*/ 15 h 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" h="15">
                <a:moveTo>
                  <a:pt x="0" y="15"/>
                </a:moveTo>
                <a:lnTo>
                  <a:pt x="0" y="15"/>
                </a:lnTo>
                <a:lnTo>
                  <a:pt x="2" y="14"/>
                </a:lnTo>
                <a:lnTo>
                  <a:pt x="4" y="14"/>
                </a:lnTo>
                <a:lnTo>
                  <a:pt x="7" y="12"/>
                </a:lnTo>
                <a:lnTo>
                  <a:pt x="11" y="11"/>
                </a:lnTo>
                <a:lnTo>
                  <a:pt x="14" y="10"/>
                </a:lnTo>
                <a:lnTo>
                  <a:pt x="19" y="9"/>
                </a:lnTo>
                <a:lnTo>
                  <a:pt x="23" y="8"/>
                </a:lnTo>
                <a:lnTo>
                  <a:pt x="29" y="8"/>
                </a:lnTo>
                <a:lnTo>
                  <a:pt x="35" y="7"/>
                </a:lnTo>
                <a:lnTo>
                  <a:pt x="42" y="7"/>
                </a:lnTo>
                <a:lnTo>
                  <a:pt x="48" y="5"/>
                </a:lnTo>
                <a:lnTo>
                  <a:pt x="55" y="7"/>
                </a:lnTo>
                <a:lnTo>
                  <a:pt x="62" y="7"/>
                </a:lnTo>
                <a:lnTo>
                  <a:pt x="69" y="8"/>
                </a:lnTo>
                <a:lnTo>
                  <a:pt x="76" y="9"/>
                </a:lnTo>
                <a:lnTo>
                  <a:pt x="78" y="0"/>
                </a:lnTo>
                <a:lnTo>
                  <a:pt x="76" y="0"/>
                </a:lnTo>
                <a:lnTo>
                  <a:pt x="74" y="0"/>
                </a:lnTo>
                <a:lnTo>
                  <a:pt x="70" y="0"/>
                </a:lnTo>
                <a:lnTo>
                  <a:pt x="65" y="0"/>
                </a:lnTo>
                <a:lnTo>
                  <a:pt x="61" y="0"/>
                </a:lnTo>
                <a:lnTo>
                  <a:pt x="56" y="0"/>
                </a:lnTo>
                <a:lnTo>
                  <a:pt x="50" y="1"/>
                </a:lnTo>
                <a:lnTo>
                  <a:pt x="43" y="1"/>
                </a:lnTo>
                <a:lnTo>
                  <a:pt x="37" y="1"/>
                </a:lnTo>
                <a:lnTo>
                  <a:pt x="30" y="2"/>
                </a:lnTo>
                <a:lnTo>
                  <a:pt x="25" y="3"/>
                </a:lnTo>
                <a:lnTo>
                  <a:pt x="18" y="4"/>
                </a:lnTo>
                <a:lnTo>
                  <a:pt x="12" y="5"/>
                </a:lnTo>
                <a:lnTo>
                  <a:pt x="6" y="7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7" name="Freeform 193"/>
          <p:cNvSpPr>
            <a:spLocks/>
          </p:cNvSpPr>
          <p:nvPr/>
        </p:nvSpPr>
        <p:spPr bwMode="auto">
          <a:xfrm>
            <a:off x="2946450" y="3440113"/>
            <a:ext cx="207962" cy="69850"/>
          </a:xfrm>
          <a:custGeom>
            <a:avLst/>
            <a:gdLst>
              <a:gd name="T0" fmla="*/ 85725 w 131"/>
              <a:gd name="T1" fmla="*/ 68263 h 44"/>
              <a:gd name="T2" fmla="*/ 88900 w 131"/>
              <a:gd name="T3" fmla="*/ 66675 h 44"/>
              <a:gd name="T4" fmla="*/ 88900 w 131"/>
              <a:gd name="T5" fmla="*/ 66675 h 44"/>
              <a:gd name="T6" fmla="*/ 90487 w 131"/>
              <a:gd name="T7" fmla="*/ 66675 h 44"/>
              <a:gd name="T8" fmla="*/ 93662 w 131"/>
              <a:gd name="T9" fmla="*/ 65088 h 44"/>
              <a:gd name="T10" fmla="*/ 95250 w 131"/>
              <a:gd name="T11" fmla="*/ 65088 h 44"/>
              <a:gd name="T12" fmla="*/ 100012 w 131"/>
              <a:gd name="T13" fmla="*/ 63500 h 44"/>
              <a:gd name="T14" fmla="*/ 103187 w 131"/>
              <a:gd name="T15" fmla="*/ 61913 h 44"/>
              <a:gd name="T16" fmla="*/ 106362 w 131"/>
              <a:gd name="T17" fmla="*/ 58738 h 44"/>
              <a:gd name="T18" fmla="*/ 112712 w 131"/>
              <a:gd name="T19" fmla="*/ 57150 h 44"/>
              <a:gd name="T20" fmla="*/ 115887 w 131"/>
              <a:gd name="T21" fmla="*/ 53975 h 44"/>
              <a:gd name="T22" fmla="*/ 119062 w 131"/>
              <a:gd name="T23" fmla="*/ 52388 h 44"/>
              <a:gd name="T24" fmla="*/ 123825 w 131"/>
              <a:gd name="T25" fmla="*/ 47625 h 44"/>
              <a:gd name="T26" fmla="*/ 127000 w 131"/>
              <a:gd name="T27" fmla="*/ 46037 h 44"/>
              <a:gd name="T28" fmla="*/ 128587 w 131"/>
              <a:gd name="T29" fmla="*/ 42862 h 44"/>
              <a:gd name="T30" fmla="*/ 133350 w 131"/>
              <a:gd name="T31" fmla="*/ 41275 h 44"/>
              <a:gd name="T32" fmla="*/ 134937 w 131"/>
              <a:gd name="T33" fmla="*/ 36512 h 44"/>
              <a:gd name="T34" fmla="*/ 0 w 131"/>
              <a:gd name="T35" fmla="*/ 3175 h 44"/>
              <a:gd name="T36" fmla="*/ 7937 w 131"/>
              <a:gd name="T37" fmla="*/ 0 h 44"/>
              <a:gd name="T38" fmla="*/ 207962 w 131"/>
              <a:gd name="T39" fmla="*/ 50800 h 44"/>
              <a:gd name="T40" fmla="*/ 200024 w 131"/>
              <a:gd name="T41" fmla="*/ 53975 h 44"/>
              <a:gd name="T42" fmla="*/ 141287 w 131"/>
              <a:gd name="T43" fmla="*/ 39687 h 44"/>
              <a:gd name="T44" fmla="*/ 141287 w 131"/>
              <a:gd name="T45" fmla="*/ 39687 h 44"/>
              <a:gd name="T46" fmla="*/ 141287 w 131"/>
              <a:gd name="T47" fmla="*/ 41275 h 44"/>
              <a:gd name="T48" fmla="*/ 139700 w 131"/>
              <a:gd name="T49" fmla="*/ 41275 h 44"/>
              <a:gd name="T50" fmla="*/ 139700 w 131"/>
              <a:gd name="T51" fmla="*/ 42862 h 44"/>
              <a:gd name="T52" fmla="*/ 138112 w 131"/>
              <a:gd name="T53" fmla="*/ 44450 h 44"/>
              <a:gd name="T54" fmla="*/ 136525 w 131"/>
              <a:gd name="T55" fmla="*/ 46037 h 44"/>
              <a:gd name="T56" fmla="*/ 134937 w 131"/>
              <a:gd name="T57" fmla="*/ 47625 h 44"/>
              <a:gd name="T58" fmla="*/ 130175 w 131"/>
              <a:gd name="T59" fmla="*/ 50800 h 44"/>
              <a:gd name="T60" fmla="*/ 127000 w 131"/>
              <a:gd name="T61" fmla="*/ 52388 h 44"/>
              <a:gd name="T62" fmla="*/ 123825 w 131"/>
              <a:gd name="T63" fmla="*/ 53975 h 44"/>
              <a:gd name="T64" fmla="*/ 119062 w 131"/>
              <a:gd name="T65" fmla="*/ 57150 h 44"/>
              <a:gd name="T66" fmla="*/ 114300 w 131"/>
              <a:gd name="T67" fmla="*/ 58738 h 44"/>
              <a:gd name="T68" fmla="*/ 111125 w 131"/>
              <a:gd name="T69" fmla="*/ 63500 h 44"/>
              <a:gd name="T70" fmla="*/ 103187 w 131"/>
              <a:gd name="T71" fmla="*/ 65088 h 44"/>
              <a:gd name="T72" fmla="*/ 96837 w 131"/>
              <a:gd name="T73" fmla="*/ 66675 h 44"/>
              <a:gd name="T74" fmla="*/ 90487 w 131"/>
              <a:gd name="T75" fmla="*/ 69850 h 44"/>
              <a:gd name="T76" fmla="*/ 85725 w 131"/>
              <a:gd name="T77" fmla="*/ 68263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"/>
              <a:gd name="T118" fmla="*/ 0 h 44"/>
              <a:gd name="T119" fmla="*/ 131 w 131"/>
              <a:gd name="T120" fmla="*/ 44 h 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" h="44">
                <a:moveTo>
                  <a:pt x="54" y="43"/>
                </a:moveTo>
                <a:lnTo>
                  <a:pt x="56" y="42"/>
                </a:lnTo>
                <a:lnTo>
                  <a:pt x="57" y="42"/>
                </a:lnTo>
                <a:lnTo>
                  <a:pt x="59" y="41"/>
                </a:lnTo>
                <a:lnTo>
                  <a:pt x="60" y="41"/>
                </a:lnTo>
                <a:lnTo>
                  <a:pt x="63" y="40"/>
                </a:lnTo>
                <a:lnTo>
                  <a:pt x="65" y="39"/>
                </a:lnTo>
                <a:lnTo>
                  <a:pt x="67" y="37"/>
                </a:lnTo>
                <a:lnTo>
                  <a:pt x="71" y="36"/>
                </a:lnTo>
                <a:lnTo>
                  <a:pt x="73" y="34"/>
                </a:lnTo>
                <a:lnTo>
                  <a:pt x="75" y="33"/>
                </a:lnTo>
                <a:lnTo>
                  <a:pt x="78" y="30"/>
                </a:lnTo>
                <a:lnTo>
                  <a:pt x="80" y="29"/>
                </a:lnTo>
                <a:lnTo>
                  <a:pt x="81" y="27"/>
                </a:lnTo>
                <a:lnTo>
                  <a:pt x="84" y="26"/>
                </a:lnTo>
                <a:lnTo>
                  <a:pt x="85" y="23"/>
                </a:lnTo>
                <a:lnTo>
                  <a:pt x="0" y="2"/>
                </a:lnTo>
                <a:lnTo>
                  <a:pt x="5" y="0"/>
                </a:lnTo>
                <a:lnTo>
                  <a:pt x="131" y="32"/>
                </a:lnTo>
                <a:lnTo>
                  <a:pt x="126" y="34"/>
                </a:lnTo>
                <a:lnTo>
                  <a:pt x="89" y="25"/>
                </a:lnTo>
                <a:lnTo>
                  <a:pt x="89" y="26"/>
                </a:lnTo>
                <a:lnTo>
                  <a:pt x="88" y="26"/>
                </a:lnTo>
                <a:lnTo>
                  <a:pt x="88" y="27"/>
                </a:lnTo>
                <a:lnTo>
                  <a:pt x="87" y="28"/>
                </a:lnTo>
                <a:lnTo>
                  <a:pt x="86" y="29"/>
                </a:lnTo>
                <a:lnTo>
                  <a:pt x="85" y="30"/>
                </a:lnTo>
                <a:lnTo>
                  <a:pt x="82" y="32"/>
                </a:lnTo>
                <a:lnTo>
                  <a:pt x="80" y="33"/>
                </a:lnTo>
                <a:lnTo>
                  <a:pt x="78" y="34"/>
                </a:lnTo>
                <a:lnTo>
                  <a:pt x="75" y="36"/>
                </a:lnTo>
                <a:lnTo>
                  <a:pt x="72" y="37"/>
                </a:lnTo>
                <a:lnTo>
                  <a:pt x="70" y="40"/>
                </a:lnTo>
                <a:lnTo>
                  <a:pt x="65" y="41"/>
                </a:lnTo>
                <a:lnTo>
                  <a:pt x="61" y="42"/>
                </a:lnTo>
                <a:lnTo>
                  <a:pt x="57" y="44"/>
                </a:lnTo>
                <a:lnTo>
                  <a:pt x="54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8" name="Freeform 194"/>
          <p:cNvSpPr>
            <a:spLocks/>
          </p:cNvSpPr>
          <p:nvPr/>
        </p:nvSpPr>
        <p:spPr bwMode="auto">
          <a:xfrm>
            <a:off x="2902000" y="3459163"/>
            <a:ext cx="214312" cy="61912"/>
          </a:xfrm>
          <a:custGeom>
            <a:avLst/>
            <a:gdLst>
              <a:gd name="T0" fmla="*/ 0 w 135"/>
              <a:gd name="T1" fmla="*/ 0 h 39"/>
              <a:gd name="T2" fmla="*/ 207962 w 135"/>
              <a:gd name="T3" fmla="*/ 61912 h 39"/>
              <a:gd name="T4" fmla="*/ 214312 w 135"/>
              <a:gd name="T5" fmla="*/ 61912 h 39"/>
              <a:gd name="T6" fmla="*/ 6350 w 135"/>
              <a:gd name="T7" fmla="*/ 0 h 39"/>
              <a:gd name="T8" fmla="*/ 0 w 135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39"/>
              <a:gd name="T17" fmla="*/ 135 w 135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39">
                <a:moveTo>
                  <a:pt x="0" y="0"/>
                </a:moveTo>
                <a:lnTo>
                  <a:pt x="131" y="39"/>
                </a:lnTo>
                <a:lnTo>
                  <a:pt x="135" y="39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199" name="Freeform 195"/>
          <p:cNvSpPr>
            <a:spLocks/>
          </p:cNvSpPr>
          <p:nvPr/>
        </p:nvSpPr>
        <p:spPr bwMode="auto">
          <a:xfrm>
            <a:off x="2938512" y="3449638"/>
            <a:ext cx="209550" cy="57150"/>
          </a:xfrm>
          <a:custGeom>
            <a:avLst/>
            <a:gdLst>
              <a:gd name="T0" fmla="*/ 0 w 132"/>
              <a:gd name="T1" fmla="*/ 0 h 36"/>
              <a:gd name="T2" fmla="*/ 204788 w 132"/>
              <a:gd name="T3" fmla="*/ 57150 h 36"/>
              <a:gd name="T4" fmla="*/ 209550 w 132"/>
              <a:gd name="T5" fmla="*/ 55563 h 36"/>
              <a:gd name="T6" fmla="*/ 4762 w 132"/>
              <a:gd name="T7" fmla="*/ 0 h 36"/>
              <a:gd name="T8" fmla="*/ 0 w 13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0" y="0"/>
                </a:moveTo>
                <a:lnTo>
                  <a:pt x="129" y="36"/>
                </a:lnTo>
                <a:lnTo>
                  <a:pt x="132" y="35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00" name="Freeform 196"/>
          <p:cNvSpPr>
            <a:spLocks/>
          </p:cNvSpPr>
          <p:nvPr/>
        </p:nvSpPr>
        <p:spPr bwMode="auto">
          <a:xfrm>
            <a:off x="2921050" y="3452813"/>
            <a:ext cx="211137" cy="61912"/>
          </a:xfrm>
          <a:custGeom>
            <a:avLst/>
            <a:gdLst>
              <a:gd name="T0" fmla="*/ 0 w 133"/>
              <a:gd name="T1" fmla="*/ 0 h 39"/>
              <a:gd name="T2" fmla="*/ 207962 w 133"/>
              <a:gd name="T3" fmla="*/ 61912 h 39"/>
              <a:gd name="T4" fmla="*/ 211137 w 133"/>
              <a:gd name="T5" fmla="*/ 61912 h 39"/>
              <a:gd name="T6" fmla="*/ 6350 w 133"/>
              <a:gd name="T7" fmla="*/ 0 h 39"/>
              <a:gd name="T8" fmla="*/ 0 w 133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39"/>
              <a:gd name="T17" fmla="*/ 133 w 133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39">
                <a:moveTo>
                  <a:pt x="0" y="0"/>
                </a:moveTo>
                <a:lnTo>
                  <a:pt x="131" y="39"/>
                </a:lnTo>
                <a:lnTo>
                  <a:pt x="133" y="39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01" name="Line 197"/>
          <p:cNvSpPr>
            <a:spLocks noChangeShapeType="1"/>
          </p:cNvSpPr>
          <p:nvPr/>
        </p:nvSpPr>
        <p:spPr bwMode="auto">
          <a:xfrm>
            <a:off x="3456037" y="3946525"/>
            <a:ext cx="4349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202" name="Line 198"/>
          <p:cNvSpPr>
            <a:spLocks noChangeShapeType="1"/>
          </p:cNvSpPr>
          <p:nvPr/>
        </p:nvSpPr>
        <p:spPr bwMode="auto">
          <a:xfrm flipV="1">
            <a:off x="4195812" y="3929063"/>
            <a:ext cx="9556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grpSp>
        <p:nvGrpSpPr>
          <p:cNvPr id="203" name="Group 199"/>
          <p:cNvGrpSpPr>
            <a:grpSpLocks/>
          </p:cNvGrpSpPr>
          <p:nvPr/>
        </p:nvGrpSpPr>
        <p:grpSpPr bwMode="auto">
          <a:xfrm>
            <a:off x="5378500" y="3492500"/>
            <a:ext cx="441325" cy="1095375"/>
            <a:chOff x="2550" y="2912"/>
            <a:chExt cx="278" cy="690"/>
          </a:xfrm>
        </p:grpSpPr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05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07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08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09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0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1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2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3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4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5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6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7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8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19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0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1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2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3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4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5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6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7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1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2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3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4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5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6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7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8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39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0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1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2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3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4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5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6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7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8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49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0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1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2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3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4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5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6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7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8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59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0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1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2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3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4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5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6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7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8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69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0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1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2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3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4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5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6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7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8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79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0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1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2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3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4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5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6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7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8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89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0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1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2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3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4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5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6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7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8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299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0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1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2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3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4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5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6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7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8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09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0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1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2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3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>
                <a:latin typeface="+mj-lt"/>
              </a:endParaRPr>
            </a:p>
          </p:txBody>
        </p:sp>
      </p:grpSp>
      <p:sp>
        <p:nvSpPr>
          <p:cNvPr id="314" name="Line 310"/>
          <p:cNvSpPr>
            <a:spLocks noChangeShapeType="1"/>
          </p:cNvSpPr>
          <p:nvPr/>
        </p:nvSpPr>
        <p:spPr bwMode="auto">
          <a:xfrm>
            <a:off x="5121325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grpSp>
        <p:nvGrpSpPr>
          <p:cNvPr id="315" name="Group 311"/>
          <p:cNvGrpSpPr>
            <a:grpSpLocks/>
          </p:cNvGrpSpPr>
          <p:nvPr/>
        </p:nvGrpSpPr>
        <p:grpSpPr bwMode="auto">
          <a:xfrm>
            <a:off x="3879900" y="3648075"/>
            <a:ext cx="319087" cy="557213"/>
            <a:chOff x="4180" y="783"/>
            <a:chExt cx="150" cy="307"/>
          </a:xfrm>
        </p:grpSpPr>
        <p:sp>
          <p:nvSpPr>
            <p:cNvPr id="316" name="AutoShape 3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7" name="Rectangle 3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8" name="Rectangle 3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19" name="AutoShape 3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20" name="Line 3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21" name="Line 3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22" name="Rectangle 3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23" name="Rectangle 3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sp>
        <p:nvSpPr>
          <p:cNvPr id="324" name="Line 320"/>
          <p:cNvSpPr>
            <a:spLocks noChangeShapeType="1"/>
          </p:cNvSpPr>
          <p:nvPr/>
        </p:nvSpPr>
        <p:spPr bwMode="auto">
          <a:xfrm>
            <a:off x="4821287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grpSp>
        <p:nvGrpSpPr>
          <p:cNvPr id="325" name="Group 321"/>
          <p:cNvGrpSpPr>
            <a:grpSpLocks/>
          </p:cNvGrpSpPr>
          <p:nvPr/>
        </p:nvGrpSpPr>
        <p:grpSpPr bwMode="auto">
          <a:xfrm>
            <a:off x="4610150" y="4414838"/>
            <a:ext cx="457200" cy="331787"/>
            <a:chOff x="620" y="1640"/>
            <a:chExt cx="288" cy="209"/>
          </a:xfrm>
        </p:grpSpPr>
        <p:sp>
          <p:nvSpPr>
            <p:cNvPr id="326" name="Line 322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27" name="Rectangle 323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l-SI">
                <a:latin typeface="+mj-lt"/>
              </a:endParaRPr>
            </a:p>
          </p:txBody>
        </p:sp>
        <p:grpSp>
          <p:nvGrpSpPr>
            <p:cNvPr id="328" name="Group 324"/>
            <p:cNvGrpSpPr>
              <a:grpSpLocks/>
            </p:cNvGrpSpPr>
            <p:nvPr/>
          </p:nvGrpSpPr>
          <p:grpSpPr bwMode="auto">
            <a:xfrm>
              <a:off x="766" y="1688"/>
              <a:ext cx="110" cy="91"/>
              <a:chOff x="576" y="3456"/>
              <a:chExt cx="288" cy="240"/>
            </a:xfrm>
          </p:grpSpPr>
          <p:sp>
            <p:nvSpPr>
              <p:cNvPr id="329" name="Line 325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330" name="Line 326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>
                  <a:latin typeface="+mj-lt"/>
                </a:endParaRPr>
              </a:p>
            </p:txBody>
          </p:sp>
        </p:grpSp>
      </p:grpSp>
      <p:grpSp>
        <p:nvGrpSpPr>
          <p:cNvPr id="331" name="Group 327"/>
          <p:cNvGrpSpPr>
            <a:grpSpLocks/>
          </p:cNvGrpSpPr>
          <p:nvPr/>
        </p:nvGrpSpPr>
        <p:grpSpPr bwMode="auto">
          <a:xfrm>
            <a:off x="4168825" y="4665663"/>
            <a:ext cx="195262" cy="420687"/>
            <a:chOff x="4180" y="783"/>
            <a:chExt cx="150" cy="307"/>
          </a:xfrm>
        </p:grpSpPr>
        <p:sp>
          <p:nvSpPr>
            <p:cNvPr id="332" name="AutoShape 32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3" name="Rectangle 32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4" name="Rectangle 33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5" name="AutoShape 33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6" name="Line 33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7" name="Line 33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8" name="Rectangle 33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39" name="Rectangle 33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grpSp>
        <p:nvGrpSpPr>
          <p:cNvPr id="340" name="Group 336"/>
          <p:cNvGrpSpPr>
            <a:grpSpLocks/>
          </p:cNvGrpSpPr>
          <p:nvPr/>
        </p:nvGrpSpPr>
        <p:grpSpPr bwMode="auto">
          <a:xfrm>
            <a:off x="5261025" y="4718050"/>
            <a:ext cx="195262" cy="420688"/>
            <a:chOff x="4180" y="783"/>
            <a:chExt cx="150" cy="307"/>
          </a:xfrm>
        </p:grpSpPr>
        <p:sp>
          <p:nvSpPr>
            <p:cNvPr id="341" name="AutoShape 33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2" name="Rectangle 33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3" name="Rectangle 33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4" name="AutoShape 34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5" name="Line 34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6" name="Line 34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7" name="Rectangle 34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48" name="Rectangle 34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grpSp>
        <p:nvGrpSpPr>
          <p:cNvPr id="349" name="Group 345"/>
          <p:cNvGrpSpPr>
            <a:grpSpLocks/>
          </p:cNvGrpSpPr>
          <p:nvPr/>
        </p:nvGrpSpPr>
        <p:grpSpPr bwMode="auto">
          <a:xfrm>
            <a:off x="4618087" y="5189538"/>
            <a:ext cx="195263" cy="420687"/>
            <a:chOff x="4180" y="783"/>
            <a:chExt cx="150" cy="307"/>
          </a:xfrm>
        </p:grpSpPr>
        <p:sp>
          <p:nvSpPr>
            <p:cNvPr id="350" name="AutoShape 34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1" name="Rectangle 34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2" name="Rectangle 34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3" name="AutoShape 34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4" name="Line 35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5" name="Line 35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6" name="Rectangle 35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  <p:sp>
          <p:nvSpPr>
            <p:cNvPr id="357" name="Rectangle 35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sp>
        <p:nvSpPr>
          <p:cNvPr id="358" name="Line 354"/>
          <p:cNvSpPr>
            <a:spLocks noChangeShapeType="1"/>
          </p:cNvSpPr>
          <p:nvPr/>
        </p:nvSpPr>
        <p:spPr bwMode="auto">
          <a:xfrm flipH="1">
            <a:off x="4364087" y="4740275"/>
            <a:ext cx="2968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59" name="Line 355"/>
          <p:cNvSpPr>
            <a:spLocks noChangeShapeType="1"/>
          </p:cNvSpPr>
          <p:nvPr/>
        </p:nvSpPr>
        <p:spPr bwMode="auto">
          <a:xfrm flipH="1">
            <a:off x="4748262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60" name="Line 356"/>
          <p:cNvSpPr>
            <a:spLocks noChangeShapeType="1"/>
          </p:cNvSpPr>
          <p:nvPr/>
        </p:nvSpPr>
        <p:spPr bwMode="auto">
          <a:xfrm>
            <a:off x="5118150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61" name="Text Box 357"/>
          <p:cNvSpPr txBox="1">
            <a:spLocks noChangeArrowheads="1"/>
          </p:cNvSpPr>
          <p:nvPr/>
        </p:nvSpPr>
        <p:spPr bwMode="auto">
          <a:xfrm>
            <a:off x="3491880" y="4860449"/>
            <a:ext cx="83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+mj-lt"/>
              </a:rPr>
              <a:t>WWW</a:t>
            </a:r>
            <a:endParaRPr lang="en-US" sz="1600" dirty="0">
              <a:latin typeface="+mj-lt"/>
            </a:endParaRPr>
          </a:p>
          <a:p>
            <a:r>
              <a:rPr lang="sl-SI" sz="1600" dirty="0" smtClean="0">
                <a:latin typeface="+mj-lt"/>
              </a:rPr>
              <a:t>strežnik</a:t>
            </a:r>
            <a:endParaRPr lang="en-US" sz="1600" dirty="0">
              <a:latin typeface="+mj-lt"/>
            </a:endParaRPr>
          </a:p>
        </p:txBody>
      </p:sp>
      <p:sp>
        <p:nvSpPr>
          <p:cNvPr id="362" name="Text Box 358"/>
          <p:cNvSpPr txBox="1">
            <a:spLocks noChangeArrowheads="1"/>
          </p:cNvSpPr>
          <p:nvPr/>
        </p:nvSpPr>
        <p:spPr bwMode="auto">
          <a:xfrm>
            <a:off x="4173949" y="5436513"/>
            <a:ext cx="83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FTP</a:t>
            </a:r>
          </a:p>
          <a:p>
            <a:r>
              <a:rPr lang="sl-SI" sz="1600" dirty="0" smtClean="0">
                <a:latin typeface="+mj-lt"/>
              </a:rPr>
              <a:t>strežnik</a:t>
            </a:r>
            <a:endParaRPr lang="en-US" sz="1600" dirty="0">
              <a:latin typeface="+mj-lt"/>
            </a:endParaRPr>
          </a:p>
        </p:txBody>
      </p:sp>
      <p:sp>
        <p:nvSpPr>
          <p:cNvPr id="363" name="Text Box 359"/>
          <p:cNvSpPr txBox="1">
            <a:spLocks noChangeArrowheads="1"/>
          </p:cNvSpPr>
          <p:nvPr/>
        </p:nvSpPr>
        <p:spPr bwMode="auto">
          <a:xfrm>
            <a:off x="5038045" y="5091113"/>
            <a:ext cx="830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DNS</a:t>
            </a:r>
          </a:p>
          <a:p>
            <a:r>
              <a:rPr lang="sl-SI" sz="1600" dirty="0" smtClean="0">
                <a:latin typeface="+mj-lt"/>
              </a:rPr>
              <a:t>strežnik</a:t>
            </a:r>
            <a:endParaRPr lang="en-US" sz="1600" dirty="0">
              <a:latin typeface="+mj-lt"/>
            </a:endParaRPr>
          </a:p>
        </p:txBody>
      </p:sp>
      <p:sp>
        <p:nvSpPr>
          <p:cNvPr id="364" name="Text Box 360"/>
          <p:cNvSpPr txBox="1">
            <a:spLocks noChangeArrowheads="1"/>
          </p:cNvSpPr>
          <p:nvPr/>
        </p:nvSpPr>
        <p:spPr bwMode="auto">
          <a:xfrm>
            <a:off x="3571599" y="3068960"/>
            <a:ext cx="1072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1600" dirty="0" smtClean="0">
                <a:latin typeface="+mj-lt"/>
              </a:rPr>
              <a:t>aplikacijski</a:t>
            </a:r>
          </a:p>
          <a:p>
            <a:pPr algn="ctr"/>
            <a:r>
              <a:rPr lang="sl-SI" sz="1600" dirty="0" smtClean="0">
                <a:latin typeface="+mj-lt"/>
              </a:rPr>
              <a:t>prehod</a:t>
            </a:r>
            <a:endParaRPr lang="en-US" sz="1600" dirty="0">
              <a:latin typeface="+mj-lt"/>
            </a:endParaRPr>
          </a:p>
        </p:txBody>
      </p:sp>
      <p:grpSp>
        <p:nvGrpSpPr>
          <p:cNvPr id="365" name="Group 361"/>
          <p:cNvGrpSpPr>
            <a:grpSpLocks/>
          </p:cNvGrpSpPr>
          <p:nvPr/>
        </p:nvGrpSpPr>
        <p:grpSpPr bwMode="auto">
          <a:xfrm>
            <a:off x="4519662" y="3779838"/>
            <a:ext cx="569913" cy="285750"/>
            <a:chOff x="533" y="321"/>
            <a:chExt cx="359" cy="180"/>
          </a:xfrm>
        </p:grpSpPr>
        <p:grpSp>
          <p:nvGrpSpPr>
            <p:cNvPr id="366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368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369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370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371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sp>
            <p:nvSpPr>
              <p:cNvPr id="372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>
                  <a:latin typeface="+mj-lt"/>
                </a:endParaRPr>
              </a:p>
            </p:txBody>
          </p:sp>
          <p:grpSp>
            <p:nvGrpSpPr>
              <p:cNvPr id="373" name="Group 372"/>
              <p:cNvGrpSpPr>
                <a:grpSpLocks/>
              </p:cNvGrpSpPr>
              <p:nvPr/>
            </p:nvGrpSpPr>
            <p:grpSpPr bwMode="auto">
              <a:xfrm>
                <a:off x="1095" y="682"/>
                <a:ext cx="176" cy="52"/>
                <a:chOff x="2848" y="1110"/>
                <a:chExt cx="140" cy="98"/>
              </a:xfrm>
            </p:grpSpPr>
            <p:sp>
              <p:nvSpPr>
                <p:cNvPr id="378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1110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>
                    <a:latin typeface="+mj-lt"/>
                  </a:endParaRPr>
                </a:p>
              </p:txBody>
            </p:sp>
            <p:sp>
              <p:nvSpPr>
                <p:cNvPr id="379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1208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>
                    <a:latin typeface="+mj-lt"/>
                  </a:endParaRPr>
                </a:p>
              </p:txBody>
            </p:sp>
            <p:sp>
              <p:nvSpPr>
                <p:cNvPr id="380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1118"/>
                  <a:ext cx="52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>
                    <a:latin typeface="+mj-lt"/>
                  </a:endParaRPr>
                </a:p>
              </p:txBody>
            </p:sp>
          </p:grpSp>
          <p:grpSp>
            <p:nvGrpSpPr>
              <p:cNvPr id="374" name="Group 372"/>
              <p:cNvGrpSpPr>
                <a:grpSpLocks/>
              </p:cNvGrpSpPr>
              <p:nvPr/>
            </p:nvGrpSpPr>
            <p:grpSpPr bwMode="auto">
              <a:xfrm flipV="1">
                <a:off x="1095" y="685"/>
                <a:ext cx="176" cy="49"/>
                <a:chOff x="2848" y="1203"/>
                <a:chExt cx="140" cy="98"/>
              </a:xfrm>
            </p:grpSpPr>
            <p:sp>
              <p:nvSpPr>
                <p:cNvPr id="375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1203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>
                    <a:latin typeface="+mj-lt"/>
                  </a:endParaRPr>
                </a:p>
              </p:txBody>
            </p:sp>
            <p:sp>
              <p:nvSpPr>
                <p:cNvPr id="376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1301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>
                    <a:latin typeface="+mj-lt"/>
                  </a:endParaRPr>
                </a:p>
              </p:txBody>
            </p:sp>
            <p:sp>
              <p:nvSpPr>
                <p:cNvPr id="377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1205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>
                    <a:latin typeface="+mj-lt"/>
                  </a:endParaRPr>
                </a:p>
              </p:txBody>
            </p:sp>
          </p:grpSp>
        </p:grpSp>
        <p:sp>
          <p:nvSpPr>
            <p:cNvPr id="367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+mj-lt"/>
              </a:endParaRPr>
            </a:p>
          </p:txBody>
        </p:sp>
      </p:grpSp>
      <p:sp>
        <p:nvSpPr>
          <p:cNvPr id="381" name="Line 377"/>
          <p:cNvSpPr>
            <a:spLocks noChangeShapeType="1"/>
          </p:cNvSpPr>
          <p:nvPr/>
        </p:nvSpPr>
        <p:spPr bwMode="auto">
          <a:xfrm>
            <a:off x="5797600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82" name="Text Box 378"/>
          <p:cNvSpPr txBox="1">
            <a:spLocks noChangeArrowheads="1"/>
          </p:cNvSpPr>
          <p:nvPr/>
        </p:nvSpPr>
        <p:spPr bwMode="auto">
          <a:xfrm>
            <a:off x="6551389" y="3789040"/>
            <a:ext cx="945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Internet</a:t>
            </a:r>
          </a:p>
        </p:txBody>
      </p:sp>
      <p:sp>
        <p:nvSpPr>
          <p:cNvPr id="383" name="Text Box 379"/>
          <p:cNvSpPr txBox="1">
            <a:spLocks noChangeArrowheads="1"/>
          </p:cNvSpPr>
          <p:nvPr/>
        </p:nvSpPr>
        <p:spPr bwMode="auto">
          <a:xfrm>
            <a:off x="5842436" y="5531365"/>
            <a:ext cx="2465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območje nižje varnosti</a:t>
            </a:r>
          </a:p>
          <a:p>
            <a:r>
              <a:rPr lang="sl-SI" dirty="0" smtClean="0">
                <a:latin typeface="+mj-lt"/>
              </a:rPr>
              <a:t>("demilitarizirana zona")</a:t>
            </a:r>
            <a:endParaRPr lang="en-US" dirty="0">
              <a:latin typeface="+mj-lt"/>
            </a:endParaRPr>
          </a:p>
        </p:txBody>
      </p:sp>
      <p:sp>
        <p:nvSpPr>
          <p:cNvPr id="384" name="Text Box 380"/>
          <p:cNvSpPr txBox="1">
            <a:spLocks noChangeArrowheads="1"/>
          </p:cNvSpPr>
          <p:nvPr/>
        </p:nvSpPr>
        <p:spPr bwMode="auto">
          <a:xfrm>
            <a:off x="107504" y="4293096"/>
            <a:ext cx="2441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območje visoke varnosti</a:t>
            </a:r>
          </a:p>
          <a:p>
            <a:r>
              <a:rPr lang="sl-SI" dirty="0" smtClean="0">
                <a:latin typeface="+mj-lt"/>
              </a:rPr>
              <a:t>(notranje omrežje)</a:t>
            </a:r>
            <a:endParaRPr lang="en-US" dirty="0">
              <a:latin typeface="+mj-lt"/>
            </a:endParaRPr>
          </a:p>
        </p:txBody>
      </p:sp>
      <p:sp>
        <p:nvSpPr>
          <p:cNvPr id="385" name="Text Box 381"/>
          <p:cNvSpPr txBox="1">
            <a:spLocks noChangeArrowheads="1"/>
          </p:cNvSpPr>
          <p:nvPr/>
        </p:nvSpPr>
        <p:spPr bwMode="auto">
          <a:xfrm>
            <a:off x="4724400" y="3166646"/>
            <a:ext cx="16449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+mj-lt"/>
              </a:rPr>
              <a:t>požarna pregrada</a:t>
            </a:r>
            <a:endParaRPr lang="en-US" sz="1600" dirty="0">
              <a:latin typeface="+mj-lt"/>
            </a:endParaRPr>
          </a:p>
        </p:txBody>
      </p:sp>
      <p:sp>
        <p:nvSpPr>
          <p:cNvPr id="386" name="Oval 382"/>
          <p:cNvSpPr>
            <a:spLocks noChangeArrowheads="1"/>
          </p:cNvSpPr>
          <p:nvPr/>
        </p:nvSpPr>
        <p:spPr bwMode="auto">
          <a:xfrm>
            <a:off x="2498775" y="3640138"/>
            <a:ext cx="134937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387" name="Oval 383"/>
          <p:cNvSpPr>
            <a:spLocks noChangeArrowheads="1"/>
          </p:cNvSpPr>
          <p:nvPr/>
        </p:nvSpPr>
        <p:spPr bwMode="auto">
          <a:xfrm>
            <a:off x="3417937" y="38687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388" name="Oval 384"/>
          <p:cNvSpPr>
            <a:spLocks noChangeArrowheads="1"/>
          </p:cNvSpPr>
          <p:nvPr/>
        </p:nvSpPr>
        <p:spPr bwMode="auto">
          <a:xfrm>
            <a:off x="4754612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>
              <a:latin typeface="+mj-lt"/>
            </a:endParaRPr>
          </a:p>
        </p:txBody>
      </p:sp>
      <p:sp>
        <p:nvSpPr>
          <p:cNvPr id="389" name="Text Box 385"/>
          <p:cNvSpPr txBox="1">
            <a:spLocks noChangeArrowheads="1"/>
          </p:cNvSpPr>
          <p:nvPr/>
        </p:nvSpPr>
        <p:spPr bwMode="auto">
          <a:xfrm>
            <a:off x="1835696" y="4872062"/>
            <a:ext cx="1678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IDS </a:t>
            </a:r>
          </a:p>
          <a:p>
            <a:pPr algn="ctr"/>
            <a:r>
              <a:rPr lang="sl-SI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naprave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390" name="Line 387"/>
          <p:cNvSpPr>
            <a:spLocks noChangeShapeType="1"/>
          </p:cNvSpPr>
          <p:nvPr/>
        </p:nvSpPr>
        <p:spPr bwMode="auto">
          <a:xfrm flipH="1" flipV="1">
            <a:off x="2573387" y="3825875"/>
            <a:ext cx="227013" cy="1139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91" name="Line 388"/>
          <p:cNvSpPr>
            <a:spLocks noChangeShapeType="1"/>
          </p:cNvSpPr>
          <p:nvPr/>
        </p:nvSpPr>
        <p:spPr bwMode="auto">
          <a:xfrm flipV="1">
            <a:off x="2975025" y="4064000"/>
            <a:ext cx="438150" cy="9159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92" name="Line 389"/>
          <p:cNvSpPr>
            <a:spLocks noChangeShapeType="1"/>
          </p:cNvSpPr>
          <p:nvPr/>
        </p:nvSpPr>
        <p:spPr bwMode="auto">
          <a:xfrm flipV="1">
            <a:off x="3036937" y="4509119"/>
            <a:ext cx="1642244" cy="5327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l-SI">
              <a:latin typeface="+mj-lt"/>
            </a:endParaRPr>
          </a:p>
        </p:txBody>
      </p:sp>
      <p:sp>
        <p:nvSpPr>
          <p:cNvPr id="393" name="Slide Number Placeholder 3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Načini zaznavanja vdorov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35292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dirty="0" smtClean="0"/>
              <a:t>Kako deluje IDS/IPS?</a:t>
            </a:r>
          </a:p>
          <a:p>
            <a:r>
              <a:rPr lang="sl-SI" sz="2400" dirty="0" smtClean="0"/>
              <a:t>primerjava s shranjenimi vzorci napadov (angl. </a:t>
            </a:r>
            <a:r>
              <a:rPr lang="sl-SI" sz="2400" b="1" i="1" dirty="0" smtClean="0"/>
              <a:t>signatures</a:t>
            </a:r>
            <a:r>
              <a:rPr lang="sl-SI" sz="2400" dirty="0" smtClean="0"/>
              <a:t>)</a:t>
            </a:r>
          </a:p>
          <a:p>
            <a:r>
              <a:rPr lang="sl-SI" sz="2400" dirty="0" smtClean="0"/>
              <a:t>opazovanje netipičnega prometa (angl. </a:t>
            </a:r>
            <a:r>
              <a:rPr lang="sl-SI" sz="2400" b="1" i="1" dirty="0" smtClean="0"/>
              <a:t>anomaly-based</a:t>
            </a:r>
            <a:r>
              <a:rPr lang="sl-SI" sz="2400" dirty="0" smtClean="0"/>
              <a:t>)</a:t>
            </a:r>
          </a:p>
          <a:p>
            <a:endParaRPr lang="sl-SI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5" y="200025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Zaznavanje z vzorci napadov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4392488"/>
          </a:xfrm>
        </p:spPr>
        <p:txBody>
          <a:bodyPr>
            <a:normAutofit/>
          </a:bodyPr>
          <a:lstStyle/>
          <a:p>
            <a:r>
              <a:rPr lang="sl-SI" dirty="0" smtClean="0"/>
              <a:t>vzorci napadov lahko hranijo izvorni IP, ponorni IP, protokol, zaporedje bitov v podatkih paketa, lahko so vezani na serijo paketov</a:t>
            </a:r>
          </a:p>
          <a:p>
            <a:r>
              <a:rPr lang="sl-SI" dirty="0" smtClean="0"/>
              <a:t>varnost je torej odvisna od baze znanih vzorcev; IDS/IPS slabo zaznava še nevidene napade</a:t>
            </a:r>
          </a:p>
          <a:p>
            <a:r>
              <a:rPr lang="sl-SI" dirty="0" smtClean="0"/>
              <a:t>možni lažni alarmi</a:t>
            </a:r>
          </a:p>
          <a:p>
            <a:r>
              <a:rPr lang="sl-SI" dirty="0" smtClean="0"/>
              <a:t>zahtevno procesiranje (lahko spregleda napad)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Zaznavanje z zaznavanjem netipičnega prometa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4392488"/>
          </a:xfrm>
        </p:spPr>
        <p:txBody>
          <a:bodyPr>
            <a:normAutofit/>
          </a:bodyPr>
          <a:lstStyle/>
          <a:p>
            <a:r>
              <a:rPr lang="sl-SI" dirty="0" smtClean="0"/>
              <a:t>sistem opazuje običajen promet in izračuna statistike, vezane nanj</a:t>
            </a:r>
          </a:p>
          <a:p>
            <a:r>
              <a:rPr lang="sl-SI" dirty="0" smtClean="0"/>
              <a:t>sistem reagira na statistično neobičajen promet (npr. nenadno velik delež ICMP paketov)</a:t>
            </a:r>
          </a:p>
          <a:p>
            <a:endParaRPr lang="sl-SI" dirty="0" smtClean="0"/>
          </a:p>
          <a:p>
            <a:r>
              <a:rPr lang="sl-SI" dirty="0" smtClean="0"/>
              <a:t>možno zaznavanje še nevidenih napadov</a:t>
            </a:r>
          </a:p>
          <a:p>
            <a:r>
              <a:rPr lang="sl-SI" dirty="0" smtClean="0"/>
              <a:t>težko ločevanje med normalnim in nenavadnim prometom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 IDS/IPS sistema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4392488"/>
          </a:xfrm>
        </p:spPr>
        <p:txBody>
          <a:bodyPr>
            <a:normAutofit/>
          </a:bodyPr>
          <a:lstStyle/>
          <a:p>
            <a:r>
              <a:rPr lang="sl-SI" dirty="0" smtClean="0"/>
              <a:t>Snort IDS</a:t>
            </a:r>
          </a:p>
          <a:p>
            <a:pPr lvl="1"/>
            <a:r>
              <a:rPr lang="sl-SI" dirty="0" smtClean="0"/>
              <a:t>public-domain, odprtokodni IDS za Linux, </a:t>
            </a:r>
            <a:br>
              <a:rPr lang="sl-SI" dirty="0" smtClean="0"/>
            </a:br>
            <a:r>
              <a:rPr lang="sl-SI" dirty="0" smtClean="0"/>
              <a:t>UNIX, Windows (uporablja isto knjižnico</a:t>
            </a:r>
            <a:br>
              <a:rPr lang="sl-SI" dirty="0" smtClean="0"/>
            </a:br>
            <a:r>
              <a:rPr lang="sl-SI" dirty="0" smtClean="0"/>
              <a:t>za branje omrežnega prometa kot Wireshark)</a:t>
            </a:r>
          </a:p>
          <a:p>
            <a:pPr lvl="1"/>
            <a:r>
              <a:rPr lang="sl-SI" dirty="0" smtClean="0"/>
              <a:t>primer vzorca napada</a:t>
            </a:r>
          </a:p>
          <a:p>
            <a:pPr lvl="1"/>
            <a:endParaRPr lang="sl-SI" sz="1400" dirty="0" smtClean="0"/>
          </a:p>
          <a:p>
            <a:pPr lvl="3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alert icmp $EXTERNAL_NET any -&gt; $HOME_NET any</a:t>
            </a:r>
          </a:p>
          <a:p>
            <a:pPr lvl="3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(msg:"ICMP PING NMAP"; dsize: 0; itype: 8;)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57378" name="Picture 2" descr="http://t3.gstatic.com/images?q=tbn:3nILwmxPdYHNfM:http://img3.imageshack.us/img3/8220/7420x540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522" y="1000125"/>
            <a:ext cx="1885950" cy="242887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67744" y="3981914"/>
            <a:ext cx="547260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092280" y="4797152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4208" y="52820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latin typeface="+mj-lt"/>
              </a:rPr>
              <a:t>reagiraj na VES DOHODNI ICMP promet</a:t>
            </a:r>
            <a:endParaRPr lang="sl-SI" sz="14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824028" y="5144338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9952" y="557007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latin typeface="+mj-lt"/>
              </a:rPr>
              <a:t>prazen paket (dolžina 0) in ICMP tip 8 (=PING) sta lastnosti NMAP napada</a:t>
            </a:r>
            <a:endParaRPr lang="sl-SI" sz="1400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364088" y="4748294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572000" y="4376679"/>
            <a:ext cx="2880320" cy="3600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424964" y="4881665"/>
            <a:ext cx="945701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75656" y="564266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>
                <a:latin typeface="+mj-lt"/>
              </a:rPr>
              <a:t>sporočilo za administratorja</a:t>
            </a:r>
            <a:endParaRPr lang="sl-SI" sz="1400" dirty="0"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23728" y="4379237"/>
            <a:ext cx="2232248" cy="3600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5" grpId="0"/>
      <p:bldP spid="19" grpId="0" animBg="1"/>
      <p:bldP spid="23" grpId="0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2112264"/>
          </a:xfrm>
        </p:spPr>
        <p:txBody>
          <a:bodyPr/>
          <a:lstStyle/>
          <a:p>
            <a:r>
              <a:rPr lang="sl-SI" dirty="0" smtClean="0"/>
              <a:t>Napadi in grožnje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09602" name="Picture 2" descr="http://weblogs.java.net/blog/chet/images/attack-s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123" y="3717032"/>
            <a:ext cx="3191821" cy="2480718"/>
          </a:xfrm>
          <a:prstGeom prst="rect">
            <a:avLst/>
          </a:prstGeom>
          <a:noFill/>
        </p:spPr>
      </p:pic>
      <p:pic>
        <p:nvPicPr>
          <p:cNvPr id="409604" name="Picture 4" descr="http://4.bp.blogspot.com/_4EuCjIl_EMc/TG728FRlj-I/AAAAAAAAAM0/v4xo8C5O6rw/s1600/Attack+of+the+bots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564904"/>
            <a:ext cx="2828068" cy="368238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 na omrežne sisteme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4392488"/>
          </a:xfrm>
        </p:spPr>
        <p:txBody>
          <a:bodyPr>
            <a:normAutofit/>
          </a:bodyPr>
          <a:lstStyle/>
          <a:p>
            <a:r>
              <a:rPr lang="sl-SI" b="1" dirty="0" smtClean="0"/>
              <a:t>NAMEN? </a:t>
            </a:r>
            <a:r>
              <a:rPr lang="sl-SI" dirty="0" smtClean="0"/>
              <a:t>Namenjeni so škodovanju ali obhodu računalniških in omrežnih funkcij.</a:t>
            </a:r>
          </a:p>
          <a:p>
            <a:r>
              <a:rPr lang="sl-SI" b="1" dirty="0" smtClean="0"/>
              <a:t>ZAKAJ? </a:t>
            </a:r>
            <a:r>
              <a:rPr lang="sl-SI" dirty="0" smtClean="0"/>
              <a:t>Denarna dobrobit, škodovalnost, poneverbe, ekonomske dobrobiti.</a:t>
            </a:r>
          </a:p>
          <a:p>
            <a:r>
              <a:rPr lang="sl-SI" b="1" dirty="0" smtClean="0"/>
              <a:t>KAKO? </a:t>
            </a:r>
            <a:r>
              <a:rPr lang="sl-SI" dirty="0" smtClean="0"/>
              <a:t>Ogrožanje zaupnosti, integritete in razpoložljivosti omrežnih sistemov</a:t>
            </a:r>
          </a:p>
          <a:p>
            <a:pPr lvl="1"/>
            <a:r>
              <a:rPr lang="sl-SI" dirty="0" smtClean="0"/>
              <a:t>napadi s spreminjanjem informacij (</a:t>
            </a:r>
            <a:r>
              <a:rPr lang="sl-SI" i="1" dirty="0" smtClean="0"/>
              <a:t>modification attack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zanikanje komunikacije (</a:t>
            </a:r>
            <a:r>
              <a:rPr lang="sl-SI" i="1" dirty="0" smtClean="0"/>
              <a:t>repudiation attack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odpoved delovanja sistema (</a:t>
            </a:r>
            <a:r>
              <a:rPr lang="sl-SI" i="1" dirty="0" smtClean="0"/>
              <a:t>denial-of-service attack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nepooblaščen dostop (</a:t>
            </a:r>
            <a:r>
              <a:rPr lang="sl-SI" i="1" dirty="0" smtClean="0"/>
              <a:t>access attack</a:t>
            </a:r>
            <a:r>
              <a:rPr lang="sl-SI" dirty="0" smtClean="0"/>
              <a:t>)</a:t>
            </a:r>
          </a:p>
          <a:p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 na omrežne sisteme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475656" y="1799381"/>
          <a:ext cx="6275040" cy="465395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424936" cy="4392488"/>
          </a:xfrm>
        </p:spPr>
        <p:txBody>
          <a:bodyPr>
            <a:noAutofit/>
          </a:bodyPr>
          <a:lstStyle/>
          <a:p>
            <a:r>
              <a:rPr lang="sl-SI" sz="2200" b="1" dirty="0" smtClean="0"/>
              <a:t>pregledovanje sistema</a:t>
            </a:r>
            <a:r>
              <a:rPr lang="sl-SI" sz="2200" dirty="0" smtClean="0"/>
              <a:t> (</a:t>
            </a:r>
            <a:r>
              <a:rPr lang="sl-SI" sz="2200" i="1" dirty="0" smtClean="0"/>
              <a:t>reconnaissance</a:t>
            </a:r>
            <a:r>
              <a:rPr lang="sl-SI" sz="2200" dirty="0" smtClean="0"/>
              <a:t>): napadalec z različnimi tehnikami poskuša odkriti arhitekturo sistema, storitve v njem itd.</a:t>
            </a:r>
          </a:p>
          <a:p>
            <a:pPr lvl="1"/>
            <a:r>
              <a:rPr lang="sl-SI" sz="2200" dirty="0" smtClean="0"/>
              <a:t>pomaga pripraviti napad na sistem</a:t>
            </a:r>
          </a:p>
          <a:p>
            <a:pPr lvl="1"/>
            <a:r>
              <a:rPr lang="sl-SI" sz="2200" dirty="0" smtClean="0"/>
              <a:t>primer (</a:t>
            </a:r>
            <a:r>
              <a:rPr lang="sl-SI" sz="2200" i="1" dirty="0" smtClean="0"/>
              <a:t>war-dialing</a:t>
            </a:r>
            <a:r>
              <a:rPr lang="sl-SI" sz="2200" dirty="0" smtClean="0"/>
              <a:t>) napadalec s klicanjem na naključne telefonske številke poskuša odkriti klicno številko modema za dostop do omrežja</a:t>
            </a:r>
          </a:p>
        </p:txBody>
      </p:sp>
      <p:pic>
        <p:nvPicPr>
          <p:cNvPr id="435202" name="Picture 2" descr="http://downloadsoftwarestore.com/software_images/67/23/00062367/Net_Spy_Pro-screensh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67850"/>
            <a:ext cx="3960440" cy="319829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352928" cy="4392488"/>
          </a:xfrm>
        </p:spPr>
        <p:txBody>
          <a:bodyPr>
            <a:noAutofit/>
          </a:bodyPr>
          <a:lstStyle/>
          <a:p>
            <a:r>
              <a:rPr lang="sl-SI" sz="2400" b="1" dirty="0" smtClean="0"/>
              <a:t>prisluškovanje </a:t>
            </a:r>
            <a:r>
              <a:rPr lang="sl-SI" sz="2400" dirty="0" smtClean="0"/>
              <a:t>(</a:t>
            </a:r>
            <a:r>
              <a:rPr lang="sl-SI" sz="2400" i="1" dirty="0" smtClean="0"/>
              <a:t>eavesdropping</a:t>
            </a:r>
            <a:r>
              <a:rPr lang="sl-SI" sz="2400" dirty="0" smtClean="0"/>
              <a:t>): prestrezanje omrežnega prometa, prisotno zlasti pri brezžičnih omrežjih (napadalec pridobi gesla, številke kreditnih kartic, ...)</a:t>
            </a:r>
          </a:p>
          <a:p>
            <a:pPr lvl="1"/>
            <a:r>
              <a:rPr lang="sl-SI" sz="2200" dirty="0" smtClean="0"/>
              <a:t>pasivni napadalec</a:t>
            </a:r>
          </a:p>
          <a:p>
            <a:pPr lvl="1"/>
            <a:r>
              <a:rPr lang="sl-SI" sz="2200" dirty="0" smtClean="0"/>
              <a:t>aktivni napadalec</a:t>
            </a:r>
          </a:p>
        </p:txBody>
      </p:sp>
      <p:pic>
        <p:nvPicPr>
          <p:cNvPr id="429058" name="Picture 2" descr="http://alsoalso.net/wp-content/uploads/network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3569888" cy="2592288"/>
          </a:xfrm>
          <a:prstGeom prst="rect">
            <a:avLst/>
          </a:prstGeom>
          <a:noFill/>
        </p:spPr>
      </p:pic>
      <p:pic>
        <p:nvPicPr>
          <p:cNvPr id="429060" name="Picture 4" descr="http://www.mobiletopsoft.com/images/news/eavesdrop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2088232" cy="311842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59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Freeform 7"/>
          <p:cNvSpPr>
            <a:spLocks/>
          </p:cNvSpPr>
          <p:nvPr/>
        </p:nvSpPr>
        <p:spPr bwMode="auto">
          <a:xfrm>
            <a:off x="2628900" y="1652588"/>
            <a:ext cx="3348037" cy="2049463"/>
          </a:xfrm>
          <a:custGeom>
            <a:avLst/>
            <a:gdLst>
              <a:gd name="T0" fmla="*/ 1698 w 1292"/>
              <a:gd name="T1" fmla="*/ 7 h 1255"/>
              <a:gd name="T2" fmla="*/ 248 w 1292"/>
              <a:gd name="T3" fmla="*/ 177 h 1255"/>
              <a:gd name="T4" fmla="*/ 206 w 1292"/>
              <a:gd name="T5" fmla="*/ 585 h 1255"/>
              <a:gd name="T6" fmla="*/ 379 w 1292"/>
              <a:gd name="T7" fmla="*/ 928 h 1255"/>
              <a:gd name="T8" fmla="*/ 1740 w 1292"/>
              <a:gd name="T9" fmla="*/ 975 h 1255"/>
              <a:gd name="T10" fmla="*/ 4593 w 1292"/>
              <a:gd name="T11" fmla="*/ 1263 h 1255"/>
              <a:gd name="T12" fmla="*/ 7063 w 1292"/>
              <a:gd name="T13" fmla="*/ 1385 h 1255"/>
              <a:gd name="T14" fmla="*/ 8513 w 1292"/>
              <a:gd name="T15" fmla="*/ 1143 h 1255"/>
              <a:gd name="T16" fmla="*/ 9025 w 1292"/>
              <a:gd name="T17" fmla="*/ 499 h 1255"/>
              <a:gd name="T18" fmla="*/ 8555 w 1292"/>
              <a:gd name="T19" fmla="*/ 236 h 1255"/>
              <a:gd name="T20" fmla="*/ 5318 w 1292"/>
              <a:gd name="T21" fmla="*/ 128 h 1255"/>
              <a:gd name="T22" fmla="*/ 1698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2843808" y="2591756"/>
            <a:ext cx="2808312" cy="0"/>
          </a:xfrm>
          <a:prstGeom prst="line">
            <a:avLst/>
          </a:prstGeom>
          <a:ln w="44450">
            <a:headEnd/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l-SI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Vzpostavitev SA</a:t>
            </a:r>
            <a:endParaRPr lang="en-US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27512"/>
            <a:ext cx="8287072" cy="2209800"/>
          </a:xfrm>
        </p:spPr>
        <p:txBody>
          <a:bodyPr>
            <a:noAutofit/>
          </a:bodyPr>
          <a:lstStyle/>
          <a:p>
            <a:r>
              <a:rPr lang="sl-SI" sz="2000" dirty="0" smtClean="0"/>
              <a:t>Usmerjevalnik ima bazo SAD (</a:t>
            </a:r>
            <a:r>
              <a:rPr lang="sl-SI" sz="2000" i="1" dirty="0" smtClean="0"/>
              <a:t>Security Association Database</a:t>
            </a:r>
            <a:r>
              <a:rPr lang="sl-SI" sz="2000" dirty="0" smtClean="0"/>
              <a:t>), kjer hrani podatke o SA:</a:t>
            </a:r>
          </a:p>
          <a:p>
            <a:pPr lvl="1"/>
            <a:r>
              <a:rPr lang="sl-SI" sz="2000" dirty="0" smtClean="0"/>
              <a:t>32 bitni ID SA, imenovan SPI (Security Parameter Index)</a:t>
            </a:r>
          </a:p>
          <a:p>
            <a:pPr lvl="1"/>
            <a:r>
              <a:rPr lang="sl-SI" sz="2000" dirty="0" smtClean="0"/>
              <a:t>izvorni in ponorni IP SA</a:t>
            </a:r>
          </a:p>
          <a:p>
            <a:pPr lvl="1"/>
            <a:r>
              <a:rPr lang="sl-SI" sz="2000" dirty="0" smtClean="0"/>
              <a:t>vrsta enkripcije (npr. 3DES) in ključ</a:t>
            </a:r>
          </a:p>
          <a:p>
            <a:pPr lvl="1"/>
            <a:r>
              <a:rPr lang="sl-SI" sz="2000" dirty="0" smtClean="0"/>
              <a:t>vrsta preverjanja integritete (npr. HMAC/MD5)</a:t>
            </a:r>
          </a:p>
          <a:p>
            <a:pPr lvl="1"/>
            <a:r>
              <a:rPr lang="sl-SI" sz="2000" dirty="0" smtClean="0"/>
              <a:t>ključ za avtentikacijo</a:t>
            </a:r>
            <a:endParaRPr lang="en-US" sz="2000" dirty="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125538" y="2417763"/>
          <a:ext cx="611187" cy="520700"/>
        </p:xfrm>
        <a:graphic>
          <a:graphicData uri="http://schemas.openxmlformats.org/presentationml/2006/ole">
            <p:oleObj spid="_x0000_s297986" name="Clip" r:id="rId3" imgW="1305000" imgH="108576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6908800" y="2417763"/>
          <a:ext cx="611187" cy="520700"/>
        </p:xfrm>
        <a:graphic>
          <a:graphicData uri="http://schemas.openxmlformats.org/presentationml/2006/ole">
            <p:oleObj spid="_x0000_s297987" name="Clip" r:id="rId4" imgW="1305000" imgH="108576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43150" y="2417763"/>
            <a:ext cx="569912" cy="285750"/>
            <a:chOff x="533" y="321"/>
            <a:chExt cx="359" cy="18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2082" name="Oval 10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3" name="Line 11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4" name="Line 12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5" name="Rectangle 13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086" name="Oval 14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209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93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94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208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90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91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2081" name="Line 23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691188" y="2492376"/>
            <a:ext cx="569912" cy="285750"/>
            <a:chOff x="533" y="321"/>
            <a:chExt cx="359" cy="18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2067" name="Oval 2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8" name="Line 2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9" name="Line 2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0" name="Rectangle 2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071" name="Oval 3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207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7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7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207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75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76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2066" name="Line 3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059" name="Line 40"/>
          <p:cNvSpPr>
            <a:spLocks noChangeShapeType="1"/>
          </p:cNvSpPr>
          <p:nvPr/>
        </p:nvSpPr>
        <p:spPr bwMode="auto">
          <a:xfrm>
            <a:off x="1736725" y="2619376"/>
            <a:ext cx="606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60" name="Line 45"/>
          <p:cNvSpPr>
            <a:spLocks noChangeShapeType="1"/>
          </p:cNvSpPr>
          <p:nvPr/>
        </p:nvSpPr>
        <p:spPr bwMode="auto">
          <a:xfrm flipH="1">
            <a:off x="6256338" y="266541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61" name="Line 46"/>
          <p:cNvSpPr>
            <a:spLocks noChangeShapeType="1"/>
          </p:cNvSpPr>
          <p:nvPr/>
        </p:nvSpPr>
        <p:spPr bwMode="auto">
          <a:xfrm flipV="1">
            <a:off x="1430338" y="2938463"/>
            <a:ext cx="0" cy="500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62" name="Line 47"/>
          <p:cNvSpPr>
            <a:spLocks noChangeShapeType="1"/>
          </p:cNvSpPr>
          <p:nvPr/>
        </p:nvSpPr>
        <p:spPr bwMode="auto">
          <a:xfrm flipV="1">
            <a:off x="7364413" y="2938463"/>
            <a:ext cx="0" cy="500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2063" name="Text Box 48"/>
          <p:cNvSpPr txBox="1">
            <a:spLocks noChangeArrowheads="1"/>
          </p:cNvSpPr>
          <p:nvPr/>
        </p:nvSpPr>
        <p:spPr bwMode="auto">
          <a:xfrm>
            <a:off x="1033463" y="3414713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IPsec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4" name="Text Box 49"/>
          <p:cNvSpPr txBox="1">
            <a:spLocks noChangeArrowheads="1"/>
          </p:cNvSpPr>
          <p:nvPr/>
        </p:nvSpPr>
        <p:spPr bwMode="auto">
          <a:xfrm>
            <a:off x="6940550" y="3414713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IPsec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123728" y="2060848"/>
            <a:ext cx="143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/>
              <a:t>200.168.1.100</a:t>
            </a:r>
            <a:endParaRPr lang="en-US" dirty="0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5349167" y="2132856"/>
            <a:ext cx="1239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/>
              <a:t>193.68.2.23</a:t>
            </a:r>
            <a:endParaRPr lang="en-US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042816" y="2276872"/>
            <a:ext cx="45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352928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b="1" dirty="0" smtClean="0"/>
              <a:t>šibki ključi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/>
              <a:t>matematični napadi</a:t>
            </a:r>
            <a:r>
              <a:rPr lang="sl-SI" sz="2400" dirty="0" smtClean="0"/>
              <a:t> na kriptografske algoritme in ključe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/>
              <a:t>ugibanje gesel</a:t>
            </a:r>
            <a:r>
              <a:rPr lang="sl-SI" sz="2400" dirty="0" smtClean="0"/>
              <a:t> (</a:t>
            </a:r>
            <a:r>
              <a:rPr lang="sl-SI" sz="2400" i="1" dirty="0" smtClean="0"/>
              <a:t>brute force</a:t>
            </a:r>
            <a:r>
              <a:rPr lang="sl-SI" sz="2400" dirty="0" smtClean="0"/>
              <a:t>, napad s slovarjem)</a:t>
            </a:r>
            <a:endParaRPr lang="sl-SI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/>
              <a:t>virusi, črvi, trojanci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/>
              <a:t>izkoriščanje šibkosti v programski opremi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/>
              <a:t>socialni inženiring </a:t>
            </a:r>
            <a:r>
              <a:rPr lang="sl-SI" sz="2400" dirty="0" smtClean="0"/>
              <a:t> (preko e-maila, telefona, servisov)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pPr>
              <a:buNone/>
            </a:pPr>
            <a:r>
              <a:rPr lang="sl-SI" sz="2400" dirty="0" smtClean="0">
                <a:solidFill>
                  <a:srgbClr val="00B050"/>
                </a:solidFill>
              </a:rPr>
              <a:t>Kako se obraniti gornjih nevarnosti?</a:t>
            </a:r>
          </a:p>
        </p:txBody>
      </p:sp>
      <p:pic>
        <p:nvPicPr>
          <p:cNvPr id="423938" name="Picture 2" descr="http://www.ozsticker.com/16-67-large/social-engineering-speciali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501008"/>
            <a:ext cx="3168352" cy="3168352"/>
          </a:xfrm>
          <a:prstGeom prst="rect">
            <a:avLst/>
          </a:prstGeom>
          <a:noFill/>
        </p:spPr>
      </p:pic>
      <p:pic>
        <p:nvPicPr>
          <p:cNvPr id="423940" name="Picture 4" descr="http://mattms.members.winisp.net/KevinMitnickpresentsatInfragardGeneralM_104D4/hackerhead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688" y="4143674"/>
            <a:ext cx="3719736" cy="223765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568952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sl-SI" sz="2400" b="1" dirty="0" smtClean="0"/>
              <a:t>pregled vrat </a:t>
            </a:r>
            <a:r>
              <a:rPr lang="sl-SI" sz="2400" i="1" dirty="0" smtClean="0"/>
              <a:t>(port scan)</a:t>
            </a:r>
            <a:r>
              <a:rPr lang="sl-SI" sz="2400" dirty="0" smtClean="0"/>
              <a:t>: napadalec testira, kateri strežniki so delujoči (npr. ping) in katere storitve ponujajo. Napadalec lahko pridobiva podatke o sistemu: DNS, storitve, operacijski sistemi)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sl-SI" sz="2400" b="1" dirty="0" smtClean="0"/>
              <a:t>brskanje po smeteh </a:t>
            </a:r>
            <a:r>
              <a:rPr lang="sl-SI" sz="2400" i="1" dirty="0" smtClean="0"/>
              <a:t>(dumpster diving)</a:t>
            </a:r>
            <a:r>
              <a:rPr lang="sl-SI" sz="2400" dirty="0" smtClean="0"/>
              <a:t>: način, s katerim lahko napadalci pridejo do informacij o sistemu (navodila za uporabo, seznami gesel, telefonskih številk, organizacija dela)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sl-SI" sz="2400" b="1" dirty="0" smtClean="0"/>
              <a:t>matematični napadi</a:t>
            </a:r>
            <a:r>
              <a:rPr lang="sl-SI" sz="2400" dirty="0" smtClean="0"/>
              <a:t> na kriptografske algoritme in ključe (</a:t>
            </a:r>
            <a:r>
              <a:rPr lang="sl-SI" sz="2400" i="1" dirty="0" smtClean="0"/>
              <a:t>brute force</a:t>
            </a:r>
            <a:r>
              <a:rPr lang="sl-SI" sz="2400" dirty="0" smtClean="0"/>
              <a:t>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sl-SI" sz="2400" b="1" dirty="0" smtClean="0"/>
              <a:t>rojstnodnevni napad</a:t>
            </a:r>
            <a:r>
              <a:rPr lang="sl-SI" sz="2400" i="1" dirty="0" smtClean="0"/>
              <a:t> (birthday attack)</a:t>
            </a:r>
            <a:r>
              <a:rPr lang="sl-SI" sz="2400" dirty="0" smtClean="0"/>
              <a:t>:</a:t>
            </a:r>
            <a:r>
              <a:rPr lang="sl-SI" sz="2400" i="1" dirty="0" smtClean="0"/>
              <a:t> </a:t>
            </a:r>
            <a:r>
              <a:rPr lang="sl-SI" sz="2400" dirty="0" smtClean="0"/>
              <a:t>je napad na zgoščevalne funkcije, za katere zahtevamo, da nobeni dve sporočili ne generirata iste zgoščene vrednosti. Pri slabših funkcijah napadalec išče sporočilo, ki bo dalo isto zgoščeno vrednost.</a:t>
            </a:r>
            <a:endParaRPr lang="sl-SI" sz="2400" dirty="0" smtClean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568952" cy="43924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sl-SI" sz="2400" b="1" dirty="0" smtClean="0"/>
              <a:t>zadnja vrata</a:t>
            </a:r>
            <a:r>
              <a:rPr lang="sl-SI" sz="2400" dirty="0" smtClean="0"/>
              <a:t> (</a:t>
            </a:r>
            <a:r>
              <a:rPr lang="sl-SI" sz="2400" i="1" dirty="0" smtClean="0"/>
              <a:t>back door</a:t>
            </a:r>
            <a:r>
              <a:rPr lang="sl-SI" sz="2400" dirty="0" smtClean="0"/>
              <a:t>): napadalec zaobide varnostne kontrole in dostopi do sistema preko druge poti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l-SI" sz="2400" b="1" dirty="0" smtClean="0"/>
              <a:t>ponarejanje IP naslovov </a:t>
            </a:r>
            <a:r>
              <a:rPr lang="sl-SI" sz="2400" dirty="0" smtClean="0"/>
              <a:t>(</a:t>
            </a:r>
            <a:r>
              <a:rPr lang="sl-SI" sz="2400" i="1" dirty="0" smtClean="0"/>
              <a:t>IP spoofing</a:t>
            </a:r>
            <a:r>
              <a:rPr lang="sl-SI" sz="2400" dirty="0" smtClean="0"/>
              <a:t>): napadalec prepriča ciljni sistem, da je nekdo drug (poznan) s spreminjanjem paketov,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sl-SI" sz="2400" b="1" dirty="0" smtClean="0"/>
              <a:t>prestreganje komunikacije </a:t>
            </a:r>
            <a:r>
              <a:rPr lang="sl-SI" sz="2400" dirty="0" smtClean="0"/>
              <a:t>(</a:t>
            </a:r>
            <a:r>
              <a:rPr lang="sl-SI" sz="2400" i="1" dirty="0" smtClean="0"/>
              <a:t>man-in-the-middle</a:t>
            </a:r>
            <a:r>
              <a:rPr lang="sl-SI" sz="2400" dirty="0" smtClean="0"/>
              <a:t>): napadalec prestreže komunikacijo in se obnaša, kot da je ciljni sistem (pri uporabi certifikatov lahko žrtev uporablja tudi javni ključ od napadalca)</a:t>
            </a:r>
          </a:p>
          <a:p>
            <a:pPr marL="457200" indent="-457200">
              <a:buFont typeface="+mj-lt"/>
              <a:buAutoNum type="arabicPeriod" startAt="11"/>
            </a:pPr>
            <a:endParaRPr lang="sl-SI" sz="2400" dirty="0" smtClean="0"/>
          </a:p>
        </p:txBody>
      </p:sp>
      <p:pic>
        <p:nvPicPr>
          <p:cNvPr id="413698" name="Picture 2" descr="http://www.owasp.org/images/2/21/Main_the_midd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501906"/>
            <a:ext cx="4032448" cy="223946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Pogosti napadi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352928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sl-SI" sz="2400" b="1" dirty="0" smtClean="0"/>
              <a:t>ponovitev komunikacije </a:t>
            </a:r>
            <a:r>
              <a:rPr lang="sl-SI" sz="2400" dirty="0" smtClean="0"/>
              <a:t>(</a:t>
            </a:r>
            <a:r>
              <a:rPr lang="sl-SI" sz="2400" i="1" dirty="0" smtClean="0"/>
              <a:t>replay</a:t>
            </a:r>
            <a:r>
              <a:rPr lang="sl-SI" sz="2400" dirty="0" smtClean="0"/>
              <a:t>): napadalec prestreže in shrani stara sporočila ter jih ponovno pošlje kasneje, predstavljajoč se kot eden izmed udeležencev</a:t>
            </a:r>
          </a:p>
          <a:p>
            <a:pPr lvl="1"/>
            <a:r>
              <a:rPr lang="sl-SI" sz="2000" dirty="0" smtClean="0"/>
              <a:t>kako preprečimo napade s ponovitvijo komunikacije?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sl-SI" sz="2400" b="1" dirty="0" smtClean="0"/>
              <a:t>ugrabitev TCP sej </a:t>
            </a:r>
            <a:r>
              <a:rPr lang="sl-SI" sz="2400" dirty="0" smtClean="0"/>
              <a:t>(</a:t>
            </a:r>
            <a:r>
              <a:rPr lang="sl-SI" sz="2400" i="1" dirty="0" smtClean="0"/>
              <a:t>TCP hijacking</a:t>
            </a:r>
            <a:r>
              <a:rPr lang="sl-SI" sz="2400" dirty="0" smtClean="0"/>
              <a:t>): napadalec prekine komunikacjo med uporabnikoma in se vrine v mesto enega od njiju; drugi verjame, da še vedno komunicira s prvim</a:t>
            </a:r>
          </a:p>
          <a:p>
            <a:pPr lvl="1"/>
            <a:r>
              <a:rPr lang="sl-SI" sz="2000" dirty="0" smtClean="0"/>
              <a:t>kaj napadalec pridobi s tem?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sl-SI" sz="2400" b="1" dirty="0" smtClean="0"/>
              <a:t>napadi s fragmentacijo </a:t>
            </a:r>
            <a:r>
              <a:rPr lang="sl-SI" sz="2400" dirty="0" smtClean="0"/>
              <a:t>(</a:t>
            </a:r>
            <a:r>
              <a:rPr lang="sl-SI" sz="2400" i="1" dirty="0" smtClean="0"/>
              <a:t>fragmentation attack</a:t>
            </a:r>
            <a:r>
              <a:rPr lang="sl-SI" sz="2400" dirty="0" smtClean="0"/>
              <a:t>): z razbijanjem paketa na fragmente razdelimo glavo paketa med fragmente tako, da jih požarni zid ne more filtrirati</a:t>
            </a:r>
          </a:p>
          <a:p>
            <a:pPr lvl="1"/>
            <a:r>
              <a:rPr lang="sl-SI" sz="2000" dirty="0" smtClean="0"/>
              <a:t>tiny fragment attack: deli glavo prvega paketa</a:t>
            </a:r>
          </a:p>
          <a:p>
            <a:pPr lvl="1"/>
            <a:r>
              <a:rPr lang="sl-SI" sz="2000" dirty="0" smtClean="0"/>
              <a:t>overlapping fragment attack: napačen offset prepiše prejšnje pakete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Pogosti napadi - DoS (1/5)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4392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sl-SI" b="1" dirty="0" smtClean="0"/>
              <a:t>preprečitev delovanja sistema </a:t>
            </a:r>
            <a:r>
              <a:rPr lang="sl-SI" dirty="0" smtClean="0"/>
              <a:t>(</a:t>
            </a:r>
            <a:r>
              <a:rPr lang="sl-SI" i="1" dirty="0" smtClean="0"/>
              <a:t>Denial-of-Service)</a:t>
            </a:r>
            <a:endParaRPr lang="sl-SI" dirty="0" smtClean="0"/>
          </a:p>
          <a:p>
            <a:pPr lvl="1"/>
            <a:r>
              <a:rPr lang="sl-SI" dirty="0" smtClean="0"/>
              <a:t>Cilj napadalca: Obremeni omrežne vire tako, da se nehajo odzivati zahtevam regularnih uporabnikov (npr. vzpostavitev velikega števila povezav, zasedanje diskovnih kapacitet, ...)</a:t>
            </a:r>
          </a:p>
          <a:p>
            <a:pPr lvl="1"/>
            <a:r>
              <a:rPr lang="sl-SI" dirty="0" smtClean="0"/>
              <a:t>DDoS (</a:t>
            </a:r>
            <a:r>
              <a:rPr lang="sl-SI" i="1" dirty="0" smtClean="0"/>
              <a:t>distributed</a:t>
            </a:r>
            <a:r>
              <a:rPr lang="sl-SI" dirty="0" smtClean="0"/>
              <a:t>): DoS napad, ki ga povzroči napadalec z več omrežnih sistemov naenkrat</a:t>
            </a:r>
          </a:p>
          <a:p>
            <a:pPr lvl="1"/>
            <a:r>
              <a:rPr lang="sl-SI" dirty="0" smtClean="0"/>
              <a:t>uporabniki porazdeljenih omrežnih sistemov lahko da ne vejo, da je napadalna oprema nameščena pri njih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9574" y="200025"/>
            <a:ext cx="8410897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l-SI" sz="3600" dirty="0" smtClean="0">
                <a:solidFill>
                  <a:schemeClr val="tx2"/>
                </a:solidFill>
                <a:latin typeface="+mj-lt"/>
              </a:rPr>
              <a:t>Pogosti napadi - DoS (2/5)</a:t>
            </a:r>
            <a:endParaRPr lang="en-US" sz="36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352928" cy="439248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Primeri:</a:t>
            </a:r>
          </a:p>
          <a:p>
            <a:pPr lvl="1"/>
            <a:r>
              <a:rPr lang="sl-SI" b="1" dirty="0" smtClean="0"/>
              <a:t>prekoračitev medpomnilnika</a:t>
            </a:r>
            <a:r>
              <a:rPr lang="sl-SI" dirty="0" smtClean="0"/>
              <a:t> (</a:t>
            </a:r>
            <a:r>
              <a:rPr lang="sl-SI" i="1" dirty="0" smtClean="0"/>
              <a:t>buffer overflow</a:t>
            </a:r>
            <a:r>
              <a:rPr lang="sl-SI" dirty="0" smtClean="0"/>
              <a:t>): procesu pošljemo več podatkov, kot lahko sprejme (</a:t>
            </a:r>
            <a:r>
              <a:rPr lang="sl-SI" i="1" dirty="0" smtClean="0"/>
              <a:t>Ping of death</a:t>
            </a:r>
            <a:r>
              <a:rPr lang="sl-SI" dirty="0" smtClean="0"/>
              <a:t>: ICMP z več kot 65K podatkov je povzročil sesutje sistema)</a:t>
            </a:r>
          </a:p>
          <a:p>
            <a:pPr lvl="1"/>
            <a:r>
              <a:rPr lang="sl-SI" b="1" dirty="0" smtClean="0"/>
              <a:t>SYN napad</a:t>
            </a:r>
            <a:r>
              <a:rPr lang="sl-SI" dirty="0" smtClean="0"/>
              <a:t>: napadalec pošlje veliko število zahtev za vzpostavitev povezave in se na odgovor sistema ne odzove; pride do preobremenitve vrste zahtev v sistemu</a:t>
            </a:r>
          </a:p>
          <a:p>
            <a:pPr lvl="2"/>
            <a:r>
              <a:rPr lang="sl-SI" dirty="0" smtClean="0"/>
              <a:t>rešitev: omejitev števila odprtih povezav, timeout</a:t>
            </a:r>
          </a:p>
          <a:p>
            <a:pPr lvl="1"/>
            <a:r>
              <a:rPr lang="sl-SI" b="1" dirty="0" smtClean="0"/>
              <a:t>napad Teardrop</a:t>
            </a:r>
            <a:r>
              <a:rPr lang="sl-SI" dirty="0" smtClean="0"/>
              <a:t>: napadalec spremeni podatke o številu in dolžini fragmentov v IP paketu, kar zmede prejemnika</a:t>
            </a:r>
          </a:p>
          <a:p>
            <a:pPr lvl="1"/>
            <a:r>
              <a:rPr lang="sl-SI" b="1" dirty="0" smtClean="0"/>
              <a:t>napad Smurf</a:t>
            </a:r>
            <a:r>
              <a:rPr lang="sl-SI" dirty="0" smtClean="0"/>
              <a:t> (naslednja prosojnica): uporaba posrednega broadcasta za preobremenitev sistema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Pogosti napadi - napad DoS Smurf (3/5)</a:t>
            </a: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4232" y="2971800"/>
            <a:ext cx="1887488" cy="4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400" b="0" i="0" dirty="0" smtClean="0"/>
              <a:t>napadalec</a:t>
            </a:r>
            <a:endParaRPr lang="en-GB" sz="2400" b="0" i="0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1447800" cy="122237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2209800"/>
            <a:ext cx="2284413" cy="303213"/>
            <a:chOff x="1584" y="1425"/>
            <a:chExt cx="1439" cy="191"/>
          </a:xfrm>
        </p:grpSpPr>
        <p:sp>
          <p:nvSpPr>
            <p:cNvPr id="51208" name="Freeform 8"/>
            <p:cNvSpPr>
              <a:spLocks noChangeArrowheads="1"/>
            </p:cNvSpPr>
            <p:nvPr/>
          </p:nvSpPr>
          <p:spPr bwMode="auto">
            <a:xfrm>
              <a:off x="1809" y="1425"/>
              <a:ext cx="1215" cy="192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157" y="238"/>
                </a:cxn>
                <a:cxn ang="0">
                  <a:pos x="3157" y="0"/>
                </a:cxn>
                <a:cxn ang="0">
                  <a:pos x="5358" y="423"/>
                </a:cxn>
                <a:cxn ang="0">
                  <a:pos x="3157" y="847"/>
                </a:cxn>
                <a:cxn ang="0">
                  <a:pos x="3157" y="609"/>
                </a:cxn>
                <a:cxn ang="0">
                  <a:pos x="0" y="609"/>
                </a:cxn>
                <a:cxn ang="0">
                  <a:pos x="0" y="238"/>
                </a:cxn>
              </a:cxnLst>
              <a:rect l="0" t="0" r="r" b="b"/>
              <a:pathLst>
                <a:path w="5359" h="848">
                  <a:moveTo>
                    <a:pt x="0" y="238"/>
                  </a:moveTo>
                  <a:lnTo>
                    <a:pt x="3157" y="238"/>
                  </a:lnTo>
                  <a:lnTo>
                    <a:pt x="3157" y="0"/>
                  </a:lnTo>
                  <a:lnTo>
                    <a:pt x="5358" y="423"/>
                  </a:lnTo>
                  <a:lnTo>
                    <a:pt x="3157" y="847"/>
                  </a:lnTo>
                  <a:lnTo>
                    <a:pt x="3157" y="609"/>
                  </a:lnTo>
                  <a:lnTo>
                    <a:pt x="0" y="609"/>
                  </a:lnTo>
                  <a:lnTo>
                    <a:pt x="0" y="238"/>
                  </a:lnTo>
                </a:path>
              </a:pathLst>
            </a:custGeom>
            <a:solidFill>
              <a:srgbClr val="00CC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09" name="Freeform 9"/>
            <p:cNvSpPr>
              <a:spLocks noChangeArrowheads="1"/>
            </p:cNvSpPr>
            <p:nvPr/>
          </p:nvSpPr>
          <p:spPr bwMode="auto">
            <a:xfrm>
              <a:off x="1584" y="1479"/>
              <a:ext cx="45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8" y="371"/>
                </a:cxn>
                <a:cxn ang="0">
                  <a:pos x="0" y="371"/>
                </a:cxn>
                <a:cxn ang="0">
                  <a:pos x="0" y="0"/>
                </a:cxn>
              </a:cxnLst>
              <a:rect l="0" t="0" r="r" b="b"/>
              <a:pathLst>
                <a:path w="199" h="372">
                  <a:moveTo>
                    <a:pt x="0" y="0"/>
                  </a:moveTo>
                  <a:lnTo>
                    <a:pt x="198" y="0"/>
                  </a:lnTo>
                  <a:lnTo>
                    <a:pt x="198" y="371"/>
                  </a:lnTo>
                  <a:lnTo>
                    <a:pt x="0" y="371"/>
                  </a:lnTo>
                  <a:lnTo>
                    <a:pt x="0" y="0"/>
                  </a:lnTo>
                </a:path>
              </a:pathLst>
            </a:custGeom>
            <a:solidFill>
              <a:srgbClr val="00CC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10" name="Freeform 10"/>
            <p:cNvSpPr>
              <a:spLocks noChangeArrowheads="1"/>
            </p:cNvSpPr>
            <p:nvPr/>
          </p:nvSpPr>
          <p:spPr bwMode="auto">
            <a:xfrm>
              <a:off x="1674" y="1479"/>
              <a:ext cx="90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7" y="0"/>
                </a:cxn>
                <a:cxn ang="0">
                  <a:pos x="397" y="371"/>
                </a:cxn>
                <a:cxn ang="0">
                  <a:pos x="0" y="371"/>
                </a:cxn>
                <a:cxn ang="0">
                  <a:pos x="0" y="0"/>
                </a:cxn>
              </a:cxnLst>
              <a:rect l="0" t="0" r="r" b="b"/>
              <a:pathLst>
                <a:path w="398" h="372">
                  <a:moveTo>
                    <a:pt x="0" y="0"/>
                  </a:moveTo>
                  <a:lnTo>
                    <a:pt x="397" y="0"/>
                  </a:lnTo>
                  <a:lnTo>
                    <a:pt x="397" y="371"/>
                  </a:lnTo>
                  <a:lnTo>
                    <a:pt x="0" y="371"/>
                  </a:lnTo>
                  <a:lnTo>
                    <a:pt x="0" y="0"/>
                  </a:lnTo>
                </a:path>
              </a:pathLst>
            </a:custGeom>
            <a:solidFill>
              <a:srgbClr val="00CC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1239" name="Cloud"/>
          <p:cNvSpPr>
            <a:spLocks noChangeAspect="1" noEditPoints="1" noChangeArrowheads="1"/>
          </p:cNvSpPr>
          <p:nvPr/>
        </p:nvSpPr>
        <p:spPr bwMode="auto">
          <a:xfrm>
            <a:off x="4038600" y="1524000"/>
            <a:ext cx="2514600" cy="15922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sz="1600" b="0" i="0"/>
              <a:t>Internet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 rot="10800000">
            <a:off x="6477000" y="2667000"/>
            <a:ext cx="1533525" cy="2100263"/>
            <a:chOff x="3915" y="1784"/>
            <a:chExt cx="966" cy="1323"/>
          </a:xfrm>
        </p:grpSpPr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3915" y="1784"/>
              <a:ext cx="678" cy="1035"/>
              <a:chOff x="3915" y="1784"/>
              <a:chExt cx="678" cy="1035"/>
            </a:xfrm>
          </p:grpSpPr>
          <p:sp>
            <p:nvSpPr>
              <p:cNvPr id="51251" name="Freeform 51"/>
              <p:cNvSpPr>
                <a:spLocks noChangeArrowheads="1"/>
              </p:cNvSpPr>
              <p:nvPr/>
            </p:nvSpPr>
            <p:spPr bwMode="auto">
              <a:xfrm>
                <a:off x="4015" y="1942"/>
                <a:ext cx="578" cy="87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722" y="2222"/>
                  </a:cxn>
                  <a:cxn ang="0">
                    <a:pos x="1923" y="2094"/>
                  </a:cxn>
                  <a:cxn ang="0">
                    <a:pos x="2548" y="3870"/>
                  </a:cxn>
                  <a:cxn ang="0">
                    <a:pos x="1208" y="2548"/>
                  </a:cxn>
                  <a:cxn ang="0">
                    <a:pos x="1409" y="2420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2549" h="3871">
                    <a:moveTo>
                      <a:pt x="313" y="0"/>
                    </a:moveTo>
                    <a:lnTo>
                      <a:pt x="1722" y="2222"/>
                    </a:lnTo>
                    <a:lnTo>
                      <a:pt x="1923" y="2094"/>
                    </a:lnTo>
                    <a:lnTo>
                      <a:pt x="2548" y="3870"/>
                    </a:lnTo>
                    <a:lnTo>
                      <a:pt x="1208" y="2548"/>
                    </a:lnTo>
                    <a:lnTo>
                      <a:pt x="1409" y="2420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52" name="Freeform 52"/>
              <p:cNvSpPr>
                <a:spLocks noChangeArrowheads="1"/>
              </p:cNvSpPr>
              <p:nvPr/>
            </p:nvSpPr>
            <p:spPr bwMode="auto">
              <a:xfrm>
                <a:off x="3915" y="1784"/>
                <a:ext cx="91" cy="77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402" y="139"/>
                  </a:cxn>
                  <a:cxn ang="0">
                    <a:pos x="89" y="338"/>
                  </a:cxn>
                  <a:cxn ang="0">
                    <a:pos x="0" y="199"/>
                  </a:cxn>
                  <a:cxn ang="0">
                    <a:pos x="314" y="0"/>
                  </a:cxn>
                </a:cxnLst>
                <a:rect l="0" t="0" r="r" b="b"/>
                <a:pathLst>
                  <a:path w="403" h="339">
                    <a:moveTo>
                      <a:pt x="314" y="0"/>
                    </a:moveTo>
                    <a:lnTo>
                      <a:pt x="402" y="139"/>
                    </a:lnTo>
                    <a:lnTo>
                      <a:pt x="89" y="338"/>
                    </a:lnTo>
                    <a:lnTo>
                      <a:pt x="0" y="199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53" name="Freeform 53"/>
              <p:cNvSpPr>
                <a:spLocks noChangeArrowheads="1"/>
              </p:cNvSpPr>
              <p:nvPr/>
            </p:nvSpPr>
            <p:spPr bwMode="auto">
              <a:xfrm>
                <a:off x="3955" y="1847"/>
                <a:ext cx="112" cy="109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1" y="279"/>
                  </a:cxn>
                  <a:cxn ang="0">
                    <a:pos x="177" y="478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2" h="479">
                    <a:moveTo>
                      <a:pt x="313" y="0"/>
                    </a:moveTo>
                    <a:lnTo>
                      <a:pt x="491" y="279"/>
                    </a:lnTo>
                    <a:lnTo>
                      <a:pt x="177" y="478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011" y="1880"/>
              <a:ext cx="678" cy="1035"/>
              <a:chOff x="4011" y="1880"/>
              <a:chExt cx="678" cy="1035"/>
            </a:xfrm>
          </p:grpSpPr>
          <p:sp>
            <p:nvSpPr>
              <p:cNvPr id="51255" name="Freeform 55"/>
              <p:cNvSpPr>
                <a:spLocks noChangeArrowheads="1"/>
              </p:cNvSpPr>
              <p:nvPr/>
            </p:nvSpPr>
            <p:spPr bwMode="auto">
              <a:xfrm>
                <a:off x="4111" y="2038"/>
                <a:ext cx="578" cy="87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722" y="2222"/>
                  </a:cxn>
                  <a:cxn ang="0">
                    <a:pos x="1923" y="2094"/>
                  </a:cxn>
                  <a:cxn ang="0">
                    <a:pos x="2548" y="3870"/>
                  </a:cxn>
                  <a:cxn ang="0">
                    <a:pos x="1208" y="2548"/>
                  </a:cxn>
                  <a:cxn ang="0">
                    <a:pos x="1409" y="2420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2549" h="3871">
                    <a:moveTo>
                      <a:pt x="313" y="0"/>
                    </a:moveTo>
                    <a:lnTo>
                      <a:pt x="1722" y="2222"/>
                    </a:lnTo>
                    <a:lnTo>
                      <a:pt x="1923" y="2094"/>
                    </a:lnTo>
                    <a:lnTo>
                      <a:pt x="2548" y="3870"/>
                    </a:lnTo>
                    <a:lnTo>
                      <a:pt x="1208" y="2548"/>
                    </a:lnTo>
                    <a:lnTo>
                      <a:pt x="1409" y="2420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56" name="Freeform 56"/>
              <p:cNvSpPr>
                <a:spLocks noChangeArrowheads="1"/>
              </p:cNvSpPr>
              <p:nvPr/>
            </p:nvSpPr>
            <p:spPr bwMode="auto">
              <a:xfrm>
                <a:off x="4011" y="1880"/>
                <a:ext cx="91" cy="77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402" y="139"/>
                  </a:cxn>
                  <a:cxn ang="0">
                    <a:pos x="89" y="338"/>
                  </a:cxn>
                  <a:cxn ang="0">
                    <a:pos x="0" y="199"/>
                  </a:cxn>
                  <a:cxn ang="0">
                    <a:pos x="314" y="0"/>
                  </a:cxn>
                </a:cxnLst>
                <a:rect l="0" t="0" r="r" b="b"/>
                <a:pathLst>
                  <a:path w="403" h="339">
                    <a:moveTo>
                      <a:pt x="314" y="0"/>
                    </a:moveTo>
                    <a:lnTo>
                      <a:pt x="402" y="139"/>
                    </a:lnTo>
                    <a:lnTo>
                      <a:pt x="89" y="338"/>
                    </a:lnTo>
                    <a:lnTo>
                      <a:pt x="0" y="199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57" name="Freeform 57"/>
              <p:cNvSpPr>
                <a:spLocks noChangeArrowheads="1"/>
              </p:cNvSpPr>
              <p:nvPr/>
            </p:nvSpPr>
            <p:spPr bwMode="auto">
              <a:xfrm>
                <a:off x="4051" y="1943"/>
                <a:ext cx="112" cy="109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1" y="279"/>
                  </a:cxn>
                  <a:cxn ang="0">
                    <a:pos x="177" y="478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2" h="479">
                    <a:moveTo>
                      <a:pt x="313" y="0"/>
                    </a:moveTo>
                    <a:lnTo>
                      <a:pt x="491" y="279"/>
                    </a:lnTo>
                    <a:lnTo>
                      <a:pt x="177" y="478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108" y="1976"/>
              <a:ext cx="677" cy="1035"/>
              <a:chOff x="4108" y="1976"/>
              <a:chExt cx="677" cy="1035"/>
            </a:xfrm>
          </p:grpSpPr>
          <p:sp>
            <p:nvSpPr>
              <p:cNvPr id="51259" name="Freeform 59"/>
              <p:cNvSpPr>
                <a:spLocks noChangeArrowheads="1"/>
              </p:cNvSpPr>
              <p:nvPr/>
            </p:nvSpPr>
            <p:spPr bwMode="auto">
              <a:xfrm>
                <a:off x="4208" y="2134"/>
                <a:ext cx="578" cy="878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1721" y="2222"/>
                  </a:cxn>
                  <a:cxn ang="0">
                    <a:pos x="1922" y="2094"/>
                  </a:cxn>
                  <a:cxn ang="0">
                    <a:pos x="2547" y="3870"/>
                  </a:cxn>
                  <a:cxn ang="0">
                    <a:pos x="1207" y="2548"/>
                  </a:cxn>
                  <a:cxn ang="0">
                    <a:pos x="1408" y="2420"/>
                  </a:cxn>
                  <a:cxn ang="0">
                    <a:pos x="0" y="198"/>
                  </a:cxn>
                  <a:cxn ang="0">
                    <a:pos x="312" y="0"/>
                  </a:cxn>
                </a:cxnLst>
                <a:rect l="0" t="0" r="r" b="b"/>
                <a:pathLst>
                  <a:path w="2548" h="3871">
                    <a:moveTo>
                      <a:pt x="312" y="0"/>
                    </a:moveTo>
                    <a:lnTo>
                      <a:pt x="1721" y="2222"/>
                    </a:lnTo>
                    <a:lnTo>
                      <a:pt x="1922" y="2094"/>
                    </a:lnTo>
                    <a:lnTo>
                      <a:pt x="2547" y="3870"/>
                    </a:lnTo>
                    <a:lnTo>
                      <a:pt x="1207" y="2548"/>
                    </a:lnTo>
                    <a:lnTo>
                      <a:pt x="1408" y="2420"/>
                    </a:lnTo>
                    <a:lnTo>
                      <a:pt x="0" y="19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60" name="Freeform 60"/>
              <p:cNvSpPr>
                <a:spLocks noChangeArrowheads="1"/>
              </p:cNvSpPr>
              <p:nvPr/>
            </p:nvSpPr>
            <p:spPr bwMode="auto">
              <a:xfrm>
                <a:off x="4108" y="1976"/>
                <a:ext cx="91" cy="77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400" y="139"/>
                  </a:cxn>
                  <a:cxn ang="0">
                    <a:pos x="88" y="337"/>
                  </a:cxn>
                  <a:cxn ang="0">
                    <a:pos x="0" y="198"/>
                  </a:cxn>
                  <a:cxn ang="0">
                    <a:pos x="312" y="0"/>
                  </a:cxn>
                </a:cxnLst>
                <a:rect l="0" t="0" r="r" b="b"/>
                <a:pathLst>
                  <a:path w="401" h="338">
                    <a:moveTo>
                      <a:pt x="312" y="0"/>
                    </a:moveTo>
                    <a:lnTo>
                      <a:pt x="400" y="139"/>
                    </a:lnTo>
                    <a:lnTo>
                      <a:pt x="88" y="337"/>
                    </a:lnTo>
                    <a:lnTo>
                      <a:pt x="0" y="19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61" name="Freeform 61"/>
              <p:cNvSpPr>
                <a:spLocks noChangeArrowheads="1"/>
              </p:cNvSpPr>
              <p:nvPr/>
            </p:nvSpPr>
            <p:spPr bwMode="auto">
              <a:xfrm>
                <a:off x="4147" y="2039"/>
                <a:ext cx="111" cy="10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0" y="279"/>
                  </a:cxn>
                  <a:cxn ang="0">
                    <a:pos x="178" y="477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1" h="478">
                    <a:moveTo>
                      <a:pt x="313" y="0"/>
                    </a:moveTo>
                    <a:lnTo>
                      <a:pt x="490" y="279"/>
                    </a:lnTo>
                    <a:lnTo>
                      <a:pt x="178" y="477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4203" y="2072"/>
              <a:ext cx="678" cy="1035"/>
              <a:chOff x="4203" y="2072"/>
              <a:chExt cx="678" cy="1035"/>
            </a:xfrm>
          </p:grpSpPr>
          <p:sp>
            <p:nvSpPr>
              <p:cNvPr id="51263" name="Freeform 63"/>
              <p:cNvSpPr>
                <a:spLocks noChangeArrowheads="1"/>
              </p:cNvSpPr>
              <p:nvPr/>
            </p:nvSpPr>
            <p:spPr bwMode="auto">
              <a:xfrm>
                <a:off x="4303" y="2230"/>
                <a:ext cx="578" cy="87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722" y="2222"/>
                  </a:cxn>
                  <a:cxn ang="0">
                    <a:pos x="1923" y="2094"/>
                  </a:cxn>
                  <a:cxn ang="0">
                    <a:pos x="2548" y="3870"/>
                  </a:cxn>
                  <a:cxn ang="0">
                    <a:pos x="1208" y="2548"/>
                  </a:cxn>
                  <a:cxn ang="0">
                    <a:pos x="1409" y="2420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2549" h="3871">
                    <a:moveTo>
                      <a:pt x="313" y="0"/>
                    </a:moveTo>
                    <a:lnTo>
                      <a:pt x="1722" y="2222"/>
                    </a:lnTo>
                    <a:lnTo>
                      <a:pt x="1923" y="2094"/>
                    </a:lnTo>
                    <a:lnTo>
                      <a:pt x="2548" y="3870"/>
                    </a:lnTo>
                    <a:lnTo>
                      <a:pt x="1208" y="2548"/>
                    </a:lnTo>
                    <a:lnTo>
                      <a:pt x="1409" y="2420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64" name="Freeform 64"/>
              <p:cNvSpPr>
                <a:spLocks noChangeArrowheads="1"/>
              </p:cNvSpPr>
              <p:nvPr/>
            </p:nvSpPr>
            <p:spPr bwMode="auto">
              <a:xfrm>
                <a:off x="4203" y="2072"/>
                <a:ext cx="91" cy="77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402" y="139"/>
                  </a:cxn>
                  <a:cxn ang="0">
                    <a:pos x="89" y="338"/>
                  </a:cxn>
                  <a:cxn ang="0">
                    <a:pos x="0" y="199"/>
                  </a:cxn>
                  <a:cxn ang="0">
                    <a:pos x="314" y="0"/>
                  </a:cxn>
                </a:cxnLst>
                <a:rect l="0" t="0" r="r" b="b"/>
                <a:pathLst>
                  <a:path w="403" h="339">
                    <a:moveTo>
                      <a:pt x="314" y="0"/>
                    </a:moveTo>
                    <a:lnTo>
                      <a:pt x="402" y="139"/>
                    </a:lnTo>
                    <a:lnTo>
                      <a:pt x="89" y="338"/>
                    </a:lnTo>
                    <a:lnTo>
                      <a:pt x="0" y="199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65" name="Freeform 65"/>
              <p:cNvSpPr>
                <a:spLocks noChangeArrowheads="1"/>
              </p:cNvSpPr>
              <p:nvPr/>
            </p:nvSpPr>
            <p:spPr bwMode="auto">
              <a:xfrm>
                <a:off x="4243" y="2135"/>
                <a:ext cx="112" cy="109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1" y="279"/>
                  </a:cxn>
                  <a:cxn ang="0">
                    <a:pos x="177" y="478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2" h="479">
                    <a:moveTo>
                      <a:pt x="313" y="0"/>
                    </a:moveTo>
                    <a:lnTo>
                      <a:pt x="491" y="279"/>
                    </a:lnTo>
                    <a:lnTo>
                      <a:pt x="177" y="478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51266" name="Cloud"/>
          <p:cNvSpPr>
            <a:spLocks noChangeAspect="1" noEditPoints="1" noChangeArrowheads="1"/>
          </p:cNvSpPr>
          <p:nvPr/>
        </p:nvSpPr>
        <p:spPr bwMode="auto">
          <a:xfrm>
            <a:off x="7010400" y="4724400"/>
            <a:ext cx="1828800" cy="1371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sl-SI" sz="1400" b="0" i="0" dirty="0" smtClean="0"/>
              <a:t>omrežje, v katerem dela broadcast</a:t>
            </a:r>
            <a:endParaRPr lang="en-US" sz="1400" b="0" i="0" dirty="0"/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 flipH="1">
            <a:off x="2667000" y="3048000"/>
            <a:ext cx="1828800" cy="1828800"/>
            <a:chOff x="3915" y="1784"/>
            <a:chExt cx="966" cy="1323"/>
          </a:xfrm>
        </p:grpSpPr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3915" y="1784"/>
              <a:ext cx="678" cy="1035"/>
              <a:chOff x="3915" y="1784"/>
              <a:chExt cx="678" cy="1035"/>
            </a:xfrm>
          </p:grpSpPr>
          <p:sp>
            <p:nvSpPr>
              <p:cNvPr id="51269" name="Freeform 69"/>
              <p:cNvSpPr>
                <a:spLocks noChangeArrowheads="1"/>
              </p:cNvSpPr>
              <p:nvPr/>
            </p:nvSpPr>
            <p:spPr bwMode="auto">
              <a:xfrm>
                <a:off x="4015" y="1942"/>
                <a:ext cx="578" cy="87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722" y="2222"/>
                  </a:cxn>
                  <a:cxn ang="0">
                    <a:pos x="1923" y="2094"/>
                  </a:cxn>
                  <a:cxn ang="0">
                    <a:pos x="2548" y="3870"/>
                  </a:cxn>
                  <a:cxn ang="0">
                    <a:pos x="1208" y="2548"/>
                  </a:cxn>
                  <a:cxn ang="0">
                    <a:pos x="1409" y="2420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2549" h="3871">
                    <a:moveTo>
                      <a:pt x="313" y="0"/>
                    </a:moveTo>
                    <a:lnTo>
                      <a:pt x="1722" y="2222"/>
                    </a:lnTo>
                    <a:lnTo>
                      <a:pt x="1923" y="2094"/>
                    </a:lnTo>
                    <a:lnTo>
                      <a:pt x="2548" y="3870"/>
                    </a:lnTo>
                    <a:lnTo>
                      <a:pt x="1208" y="2548"/>
                    </a:lnTo>
                    <a:lnTo>
                      <a:pt x="1409" y="2420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70" name="Freeform 70"/>
              <p:cNvSpPr>
                <a:spLocks noChangeArrowheads="1"/>
              </p:cNvSpPr>
              <p:nvPr/>
            </p:nvSpPr>
            <p:spPr bwMode="auto">
              <a:xfrm>
                <a:off x="3915" y="1784"/>
                <a:ext cx="91" cy="77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402" y="139"/>
                  </a:cxn>
                  <a:cxn ang="0">
                    <a:pos x="89" y="338"/>
                  </a:cxn>
                  <a:cxn ang="0">
                    <a:pos x="0" y="199"/>
                  </a:cxn>
                  <a:cxn ang="0">
                    <a:pos x="314" y="0"/>
                  </a:cxn>
                </a:cxnLst>
                <a:rect l="0" t="0" r="r" b="b"/>
                <a:pathLst>
                  <a:path w="403" h="339">
                    <a:moveTo>
                      <a:pt x="314" y="0"/>
                    </a:moveTo>
                    <a:lnTo>
                      <a:pt x="402" y="139"/>
                    </a:lnTo>
                    <a:lnTo>
                      <a:pt x="89" y="338"/>
                    </a:lnTo>
                    <a:lnTo>
                      <a:pt x="0" y="199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71" name="Freeform 71"/>
              <p:cNvSpPr>
                <a:spLocks noChangeArrowheads="1"/>
              </p:cNvSpPr>
              <p:nvPr/>
            </p:nvSpPr>
            <p:spPr bwMode="auto">
              <a:xfrm>
                <a:off x="3955" y="1847"/>
                <a:ext cx="112" cy="109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1" y="279"/>
                  </a:cxn>
                  <a:cxn ang="0">
                    <a:pos x="177" y="478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2" h="479">
                    <a:moveTo>
                      <a:pt x="313" y="0"/>
                    </a:moveTo>
                    <a:lnTo>
                      <a:pt x="491" y="279"/>
                    </a:lnTo>
                    <a:lnTo>
                      <a:pt x="177" y="478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4011" y="1880"/>
              <a:ext cx="678" cy="1035"/>
              <a:chOff x="4011" y="1880"/>
              <a:chExt cx="678" cy="1035"/>
            </a:xfrm>
          </p:grpSpPr>
          <p:sp>
            <p:nvSpPr>
              <p:cNvPr id="51273" name="Freeform 73"/>
              <p:cNvSpPr>
                <a:spLocks noChangeArrowheads="1"/>
              </p:cNvSpPr>
              <p:nvPr/>
            </p:nvSpPr>
            <p:spPr bwMode="auto">
              <a:xfrm>
                <a:off x="4111" y="2038"/>
                <a:ext cx="578" cy="87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722" y="2222"/>
                  </a:cxn>
                  <a:cxn ang="0">
                    <a:pos x="1923" y="2094"/>
                  </a:cxn>
                  <a:cxn ang="0">
                    <a:pos x="2548" y="3870"/>
                  </a:cxn>
                  <a:cxn ang="0">
                    <a:pos x="1208" y="2548"/>
                  </a:cxn>
                  <a:cxn ang="0">
                    <a:pos x="1409" y="2420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2549" h="3871">
                    <a:moveTo>
                      <a:pt x="313" y="0"/>
                    </a:moveTo>
                    <a:lnTo>
                      <a:pt x="1722" y="2222"/>
                    </a:lnTo>
                    <a:lnTo>
                      <a:pt x="1923" y="2094"/>
                    </a:lnTo>
                    <a:lnTo>
                      <a:pt x="2548" y="3870"/>
                    </a:lnTo>
                    <a:lnTo>
                      <a:pt x="1208" y="2548"/>
                    </a:lnTo>
                    <a:lnTo>
                      <a:pt x="1409" y="2420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74" name="Freeform 74"/>
              <p:cNvSpPr>
                <a:spLocks noChangeArrowheads="1"/>
              </p:cNvSpPr>
              <p:nvPr/>
            </p:nvSpPr>
            <p:spPr bwMode="auto">
              <a:xfrm>
                <a:off x="4011" y="1880"/>
                <a:ext cx="91" cy="77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402" y="139"/>
                  </a:cxn>
                  <a:cxn ang="0">
                    <a:pos x="89" y="338"/>
                  </a:cxn>
                  <a:cxn ang="0">
                    <a:pos x="0" y="199"/>
                  </a:cxn>
                  <a:cxn ang="0">
                    <a:pos x="314" y="0"/>
                  </a:cxn>
                </a:cxnLst>
                <a:rect l="0" t="0" r="r" b="b"/>
                <a:pathLst>
                  <a:path w="403" h="339">
                    <a:moveTo>
                      <a:pt x="314" y="0"/>
                    </a:moveTo>
                    <a:lnTo>
                      <a:pt x="402" y="139"/>
                    </a:lnTo>
                    <a:lnTo>
                      <a:pt x="89" y="338"/>
                    </a:lnTo>
                    <a:lnTo>
                      <a:pt x="0" y="199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75" name="Freeform 75"/>
              <p:cNvSpPr>
                <a:spLocks noChangeArrowheads="1"/>
              </p:cNvSpPr>
              <p:nvPr/>
            </p:nvSpPr>
            <p:spPr bwMode="auto">
              <a:xfrm>
                <a:off x="4051" y="1943"/>
                <a:ext cx="112" cy="109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1" y="279"/>
                  </a:cxn>
                  <a:cxn ang="0">
                    <a:pos x="177" y="478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2" h="479">
                    <a:moveTo>
                      <a:pt x="313" y="0"/>
                    </a:moveTo>
                    <a:lnTo>
                      <a:pt x="491" y="279"/>
                    </a:lnTo>
                    <a:lnTo>
                      <a:pt x="177" y="478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4108" y="1976"/>
              <a:ext cx="677" cy="1035"/>
              <a:chOff x="4108" y="1976"/>
              <a:chExt cx="677" cy="1035"/>
            </a:xfrm>
          </p:grpSpPr>
          <p:sp>
            <p:nvSpPr>
              <p:cNvPr id="51277" name="Freeform 77"/>
              <p:cNvSpPr>
                <a:spLocks noChangeArrowheads="1"/>
              </p:cNvSpPr>
              <p:nvPr/>
            </p:nvSpPr>
            <p:spPr bwMode="auto">
              <a:xfrm>
                <a:off x="4208" y="2134"/>
                <a:ext cx="578" cy="878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1721" y="2222"/>
                  </a:cxn>
                  <a:cxn ang="0">
                    <a:pos x="1922" y="2094"/>
                  </a:cxn>
                  <a:cxn ang="0">
                    <a:pos x="2547" y="3870"/>
                  </a:cxn>
                  <a:cxn ang="0">
                    <a:pos x="1207" y="2548"/>
                  </a:cxn>
                  <a:cxn ang="0">
                    <a:pos x="1408" y="2420"/>
                  </a:cxn>
                  <a:cxn ang="0">
                    <a:pos x="0" y="198"/>
                  </a:cxn>
                  <a:cxn ang="0">
                    <a:pos x="312" y="0"/>
                  </a:cxn>
                </a:cxnLst>
                <a:rect l="0" t="0" r="r" b="b"/>
                <a:pathLst>
                  <a:path w="2548" h="3871">
                    <a:moveTo>
                      <a:pt x="312" y="0"/>
                    </a:moveTo>
                    <a:lnTo>
                      <a:pt x="1721" y="2222"/>
                    </a:lnTo>
                    <a:lnTo>
                      <a:pt x="1922" y="2094"/>
                    </a:lnTo>
                    <a:lnTo>
                      <a:pt x="2547" y="3870"/>
                    </a:lnTo>
                    <a:lnTo>
                      <a:pt x="1207" y="2548"/>
                    </a:lnTo>
                    <a:lnTo>
                      <a:pt x="1408" y="2420"/>
                    </a:lnTo>
                    <a:lnTo>
                      <a:pt x="0" y="19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78" name="Freeform 78"/>
              <p:cNvSpPr>
                <a:spLocks noChangeArrowheads="1"/>
              </p:cNvSpPr>
              <p:nvPr/>
            </p:nvSpPr>
            <p:spPr bwMode="auto">
              <a:xfrm>
                <a:off x="4108" y="1976"/>
                <a:ext cx="91" cy="77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400" y="139"/>
                  </a:cxn>
                  <a:cxn ang="0">
                    <a:pos x="88" y="337"/>
                  </a:cxn>
                  <a:cxn ang="0">
                    <a:pos x="0" y="198"/>
                  </a:cxn>
                  <a:cxn ang="0">
                    <a:pos x="312" y="0"/>
                  </a:cxn>
                </a:cxnLst>
                <a:rect l="0" t="0" r="r" b="b"/>
                <a:pathLst>
                  <a:path w="401" h="338">
                    <a:moveTo>
                      <a:pt x="312" y="0"/>
                    </a:moveTo>
                    <a:lnTo>
                      <a:pt x="400" y="139"/>
                    </a:lnTo>
                    <a:lnTo>
                      <a:pt x="88" y="337"/>
                    </a:lnTo>
                    <a:lnTo>
                      <a:pt x="0" y="19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79" name="Freeform 79"/>
              <p:cNvSpPr>
                <a:spLocks noChangeArrowheads="1"/>
              </p:cNvSpPr>
              <p:nvPr/>
            </p:nvSpPr>
            <p:spPr bwMode="auto">
              <a:xfrm>
                <a:off x="4147" y="2039"/>
                <a:ext cx="111" cy="10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0" y="279"/>
                  </a:cxn>
                  <a:cxn ang="0">
                    <a:pos x="178" y="477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1" h="478">
                    <a:moveTo>
                      <a:pt x="313" y="0"/>
                    </a:moveTo>
                    <a:lnTo>
                      <a:pt x="490" y="279"/>
                    </a:lnTo>
                    <a:lnTo>
                      <a:pt x="178" y="477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4203" y="2072"/>
              <a:ext cx="678" cy="1035"/>
              <a:chOff x="4203" y="2072"/>
              <a:chExt cx="678" cy="1035"/>
            </a:xfrm>
          </p:grpSpPr>
          <p:sp>
            <p:nvSpPr>
              <p:cNvPr id="51281" name="Freeform 81"/>
              <p:cNvSpPr>
                <a:spLocks noChangeArrowheads="1"/>
              </p:cNvSpPr>
              <p:nvPr/>
            </p:nvSpPr>
            <p:spPr bwMode="auto">
              <a:xfrm>
                <a:off x="4303" y="2230"/>
                <a:ext cx="578" cy="87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1722" y="2222"/>
                  </a:cxn>
                  <a:cxn ang="0">
                    <a:pos x="1923" y="2094"/>
                  </a:cxn>
                  <a:cxn ang="0">
                    <a:pos x="2548" y="3870"/>
                  </a:cxn>
                  <a:cxn ang="0">
                    <a:pos x="1208" y="2548"/>
                  </a:cxn>
                  <a:cxn ang="0">
                    <a:pos x="1409" y="2420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2549" h="3871">
                    <a:moveTo>
                      <a:pt x="313" y="0"/>
                    </a:moveTo>
                    <a:lnTo>
                      <a:pt x="1722" y="2222"/>
                    </a:lnTo>
                    <a:lnTo>
                      <a:pt x="1923" y="2094"/>
                    </a:lnTo>
                    <a:lnTo>
                      <a:pt x="2548" y="3870"/>
                    </a:lnTo>
                    <a:lnTo>
                      <a:pt x="1208" y="2548"/>
                    </a:lnTo>
                    <a:lnTo>
                      <a:pt x="1409" y="2420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82" name="Freeform 82"/>
              <p:cNvSpPr>
                <a:spLocks noChangeArrowheads="1"/>
              </p:cNvSpPr>
              <p:nvPr/>
            </p:nvSpPr>
            <p:spPr bwMode="auto">
              <a:xfrm>
                <a:off x="4203" y="2072"/>
                <a:ext cx="91" cy="77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402" y="139"/>
                  </a:cxn>
                  <a:cxn ang="0">
                    <a:pos x="89" y="338"/>
                  </a:cxn>
                  <a:cxn ang="0">
                    <a:pos x="0" y="199"/>
                  </a:cxn>
                  <a:cxn ang="0">
                    <a:pos x="314" y="0"/>
                  </a:cxn>
                </a:cxnLst>
                <a:rect l="0" t="0" r="r" b="b"/>
                <a:pathLst>
                  <a:path w="403" h="339">
                    <a:moveTo>
                      <a:pt x="314" y="0"/>
                    </a:moveTo>
                    <a:lnTo>
                      <a:pt x="402" y="139"/>
                    </a:lnTo>
                    <a:lnTo>
                      <a:pt x="89" y="338"/>
                    </a:lnTo>
                    <a:lnTo>
                      <a:pt x="0" y="199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1283" name="Freeform 83"/>
              <p:cNvSpPr>
                <a:spLocks noChangeArrowheads="1"/>
              </p:cNvSpPr>
              <p:nvPr/>
            </p:nvSpPr>
            <p:spPr bwMode="auto">
              <a:xfrm>
                <a:off x="4243" y="2135"/>
                <a:ext cx="112" cy="109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491" y="279"/>
                  </a:cxn>
                  <a:cxn ang="0">
                    <a:pos x="177" y="478"/>
                  </a:cxn>
                  <a:cxn ang="0">
                    <a:pos x="0" y="198"/>
                  </a:cxn>
                  <a:cxn ang="0">
                    <a:pos x="313" y="0"/>
                  </a:cxn>
                </a:cxnLst>
                <a:rect l="0" t="0" r="r" b="b"/>
                <a:pathLst>
                  <a:path w="492" h="479">
                    <a:moveTo>
                      <a:pt x="313" y="0"/>
                    </a:moveTo>
                    <a:lnTo>
                      <a:pt x="491" y="279"/>
                    </a:lnTo>
                    <a:lnTo>
                      <a:pt x="177" y="478"/>
                    </a:lnTo>
                    <a:lnTo>
                      <a:pt x="0" y="198"/>
                    </a:lnTo>
                    <a:lnTo>
                      <a:pt x="313" y="0"/>
                    </a:lnTo>
                  </a:path>
                </a:pathLst>
              </a:custGeom>
              <a:solidFill>
                <a:srgbClr val="FF0000"/>
              </a:solidFill>
              <a:ln w="1257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51284" name="Text Box 84"/>
          <p:cNvSpPr txBox="1">
            <a:spLocks noChangeArrowheads="1"/>
          </p:cNvSpPr>
          <p:nvPr/>
        </p:nvSpPr>
        <p:spPr bwMode="auto">
          <a:xfrm>
            <a:off x="971600" y="5843588"/>
            <a:ext cx="2209800" cy="4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400" b="0" i="0" dirty="0" smtClean="0"/>
              <a:t>žrtev</a:t>
            </a:r>
            <a:endParaRPr lang="en-GB" sz="2400" b="0" i="0" dirty="0"/>
          </a:p>
        </p:txBody>
      </p:sp>
      <p:pic>
        <p:nvPicPr>
          <p:cNvPr id="51285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76800"/>
            <a:ext cx="1082675" cy="966788"/>
          </a:xfrm>
          <a:prstGeom prst="rect">
            <a:avLst/>
          </a:prstGeom>
          <a:noFill/>
        </p:spPr>
      </p:pic>
      <p:grpSp>
        <p:nvGrpSpPr>
          <p:cNvPr id="13" name="Group 86"/>
          <p:cNvGrpSpPr>
            <a:grpSpLocks/>
          </p:cNvGrpSpPr>
          <p:nvPr/>
        </p:nvGrpSpPr>
        <p:grpSpPr bwMode="auto">
          <a:xfrm rot="3065834">
            <a:off x="5715000" y="3810000"/>
            <a:ext cx="2284413" cy="303213"/>
            <a:chOff x="1584" y="1425"/>
            <a:chExt cx="1439" cy="191"/>
          </a:xfrm>
        </p:grpSpPr>
        <p:sp>
          <p:nvSpPr>
            <p:cNvPr id="51287" name="Freeform 87"/>
            <p:cNvSpPr>
              <a:spLocks noChangeArrowheads="1"/>
            </p:cNvSpPr>
            <p:nvPr/>
          </p:nvSpPr>
          <p:spPr bwMode="auto">
            <a:xfrm>
              <a:off x="1809" y="1425"/>
              <a:ext cx="1215" cy="192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157" y="238"/>
                </a:cxn>
                <a:cxn ang="0">
                  <a:pos x="3157" y="0"/>
                </a:cxn>
                <a:cxn ang="0">
                  <a:pos x="5358" y="423"/>
                </a:cxn>
                <a:cxn ang="0">
                  <a:pos x="3157" y="847"/>
                </a:cxn>
                <a:cxn ang="0">
                  <a:pos x="3157" y="609"/>
                </a:cxn>
                <a:cxn ang="0">
                  <a:pos x="0" y="609"/>
                </a:cxn>
                <a:cxn ang="0">
                  <a:pos x="0" y="238"/>
                </a:cxn>
              </a:cxnLst>
              <a:rect l="0" t="0" r="r" b="b"/>
              <a:pathLst>
                <a:path w="5359" h="848">
                  <a:moveTo>
                    <a:pt x="0" y="238"/>
                  </a:moveTo>
                  <a:lnTo>
                    <a:pt x="3157" y="238"/>
                  </a:lnTo>
                  <a:lnTo>
                    <a:pt x="3157" y="0"/>
                  </a:lnTo>
                  <a:lnTo>
                    <a:pt x="5358" y="423"/>
                  </a:lnTo>
                  <a:lnTo>
                    <a:pt x="3157" y="847"/>
                  </a:lnTo>
                  <a:lnTo>
                    <a:pt x="3157" y="609"/>
                  </a:lnTo>
                  <a:lnTo>
                    <a:pt x="0" y="609"/>
                  </a:lnTo>
                  <a:lnTo>
                    <a:pt x="0" y="238"/>
                  </a:lnTo>
                </a:path>
              </a:pathLst>
            </a:custGeom>
            <a:solidFill>
              <a:srgbClr val="00CC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88" name="Freeform 88"/>
            <p:cNvSpPr>
              <a:spLocks noChangeArrowheads="1"/>
            </p:cNvSpPr>
            <p:nvPr/>
          </p:nvSpPr>
          <p:spPr bwMode="auto">
            <a:xfrm>
              <a:off x="1584" y="1479"/>
              <a:ext cx="45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8" y="371"/>
                </a:cxn>
                <a:cxn ang="0">
                  <a:pos x="0" y="371"/>
                </a:cxn>
                <a:cxn ang="0">
                  <a:pos x="0" y="0"/>
                </a:cxn>
              </a:cxnLst>
              <a:rect l="0" t="0" r="r" b="b"/>
              <a:pathLst>
                <a:path w="199" h="372">
                  <a:moveTo>
                    <a:pt x="0" y="0"/>
                  </a:moveTo>
                  <a:lnTo>
                    <a:pt x="198" y="0"/>
                  </a:lnTo>
                  <a:lnTo>
                    <a:pt x="198" y="371"/>
                  </a:lnTo>
                  <a:lnTo>
                    <a:pt x="0" y="371"/>
                  </a:lnTo>
                  <a:lnTo>
                    <a:pt x="0" y="0"/>
                  </a:lnTo>
                </a:path>
              </a:pathLst>
            </a:custGeom>
            <a:solidFill>
              <a:srgbClr val="00CC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1289" name="Freeform 89"/>
            <p:cNvSpPr>
              <a:spLocks noChangeArrowheads="1"/>
            </p:cNvSpPr>
            <p:nvPr/>
          </p:nvSpPr>
          <p:spPr bwMode="auto">
            <a:xfrm>
              <a:off x="1674" y="1479"/>
              <a:ext cx="90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7" y="0"/>
                </a:cxn>
                <a:cxn ang="0">
                  <a:pos x="397" y="371"/>
                </a:cxn>
                <a:cxn ang="0">
                  <a:pos x="0" y="371"/>
                </a:cxn>
                <a:cxn ang="0">
                  <a:pos x="0" y="0"/>
                </a:cxn>
              </a:cxnLst>
              <a:rect l="0" t="0" r="r" b="b"/>
              <a:pathLst>
                <a:path w="398" h="372">
                  <a:moveTo>
                    <a:pt x="0" y="0"/>
                  </a:moveTo>
                  <a:lnTo>
                    <a:pt x="397" y="0"/>
                  </a:lnTo>
                  <a:lnTo>
                    <a:pt x="397" y="371"/>
                  </a:lnTo>
                  <a:lnTo>
                    <a:pt x="0" y="371"/>
                  </a:lnTo>
                  <a:lnTo>
                    <a:pt x="0" y="0"/>
                  </a:lnTo>
                </a:path>
              </a:pathLst>
            </a:custGeom>
            <a:solidFill>
              <a:srgbClr val="00CC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Pogosti napadi - DoS (4/5)</a:t>
            </a:r>
            <a:endParaRPr lang="en-US" dirty="0" smtClean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352928" cy="4392488"/>
          </a:xfrm>
        </p:spPr>
        <p:txBody>
          <a:bodyPr>
            <a:normAutofit/>
          </a:bodyPr>
          <a:lstStyle/>
          <a:p>
            <a:r>
              <a:rPr lang="sl-SI" dirty="0" smtClean="0"/>
              <a:t>Uporaba </a:t>
            </a:r>
            <a:r>
              <a:rPr lang="sl-SI" i="1" dirty="0" smtClean="0"/>
              <a:t>bot</a:t>
            </a:r>
            <a:r>
              <a:rPr lang="sl-SI" dirty="0" smtClean="0"/>
              <a:t>-ov (</a:t>
            </a:r>
            <a:r>
              <a:rPr lang="sl-SI" i="1" dirty="0" smtClean="0"/>
              <a:t>web roBOT</a:t>
            </a:r>
            <a:r>
              <a:rPr lang="sl-SI" dirty="0" smtClean="0"/>
              <a:t>) za organizacijo napadov na ciljni sistem</a:t>
            </a:r>
          </a:p>
          <a:p>
            <a:pPr lvl="1"/>
            <a:r>
              <a:rPr lang="sl-SI" dirty="0" smtClean="0"/>
              <a:t>boti so lahko računalniki, okuženi s trojanskimi konji</a:t>
            </a:r>
          </a:p>
          <a:p>
            <a:pPr lvl="1"/>
            <a:r>
              <a:rPr lang="sl-SI" dirty="0" smtClean="0"/>
              <a:t>njihovi uporabniki običajno ne vejo, da sodelujejo v napadu </a:t>
            </a:r>
          </a:p>
        </p:txBody>
      </p:sp>
      <p:pic>
        <p:nvPicPr>
          <p:cNvPr id="427012" name="Picture 4" descr="Mydoom DDoS attack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3456384" cy="320291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Pogosti napadi - DoS (5/5)</a:t>
            </a:r>
            <a:endParaRPr lang="en-US" dirty="0" smtClean="0"/>
          </a:p>
        </p:txBody>
      </p:sp>
      <p:pic>
        <p:nvPicPr>
          <p:cNvPr id="427010" name="Picture 2" descr="http://www.wired.com/images/article/magazine/1509/ff_estonia_map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78516"/>
            <a:ext cx="5688632" cy="391883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subjekti v napadu: </a:t>
            </a:r>
            <a:r>
              <a:rPr lang="sl-SI" b="1" dirty="0" smtClean="0"/>
              <a:t>napadalec</a:t>
            </a:r>
            <a:r>
              <a:rPr lang="sl-SI" dirty="0" smtClean="0"/>
              <a:t>, centralni računalnik za </a:t>
            </a:r>
            <a:r>
              <a:rPr lang="sl-SI" b="1" dirty="0" smtClean="0"/>
              <a:t>krmiljenje botov </a:t>
            </a:r>
            <a:r>
              <a:rPr lang="sl-SI" dirty="0" smtClean="0"/>
              <a:t>(</a:t>
            </a:r>
            <a:r>
              <a:rPr lang="sl-SI" i="1" dirty="0" smtClean="0"/>
              <a:t>herder</a:t>
            </a:r>
            <a:r>
              <a:rPr lang="sl-SI" dirty="0" smtClean="0"/>
              <a:t>), </a:t>
            </a:r>
            <a:r>
              <a:rPr lang="sl-SI" b="1" dirty="0" smtClean="0"/>
              <a:t>boti</a:t>
            </a:r>
            <a:r>
              <a:rPr lang="sl-SI" dirty="0" smtClean="0"/>
              <a:t> (zombie), </a:t>
            </a:r>
            <a:r>
              <a:rPr lang="sl-SI" b="1" dirty="0" smtClean="0"/>
              <a:t>cilj</a:t>
            </a:r>
            <a:endParaRPr lang="sl-S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76776"/>
            <a:ext cx="7772400" cy="2112264"/>
          </a:xfrm>
        </p:spPr>
        <p:txBody>
          <a:bodyPr/>
          <a:lstStyle/>
          <a:p>
            <a:r>
              <a:rPr lang="sl-SI" dirty="0" smtClean="0"/>
              <a:t>Obramba pred napadi</a:t>
            </a:r>
            <a:br>
              <a:rPr lang="sl-SI" dirty="0" smtClean="0"/>
            </a:br>
            <a:r>
              <a:rPr lang="sl-SI" sz="3200" dirty="0" smtClean="0"/>
              <a:t> </a:t>
            </a:r>
            <a:br>
              <a:rPr lang="sl-SI" sz="3200" dirty="0" smtClean="0"/>
            </a:br>
            <a:endParaRPr lang="sl-SI" dirty="0"/>
          </a:p>
        </p:txBody>
      </p:sp>
      <p:pic>
        <p:nvPicPr>
          <p:cNvPr id="394242" name="Picture 2" descr="http://t0.gstatic.com/images?q=tbn:khIkYRLvJKiBNM:http://xane.gamez-interactive.de/Pub/Pictures/Fun/FlameShield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3168352" cy="309856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69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 načina komunikacije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transport mode </a:t>
            </a:r>
            <a:r>
              <a:rPr lang="sl-SI" dirty="0" smtClean="0"/>
              <a:t>- implementiran med končnimi odjemalci (vmesniki računalnikov), ščiti zgornje plasti protokola. Transparentno vmesnikom, kriptira samo podatke v paketu.</a:t>
            </a:r>
          </a:p>
          <a:p>
            <a:r>
              <a:rPr lang="sl-SI" b="1" dirty="0" smtClean="0"/>
              <a:t>tunnel mode </a:t>
            </a:r>
            <a:r>
              <a:rPr lang="sl-SI" dirty="0" smtClean="0"/>
              <a:t>- transparentno končnim odjemalcem, usmerjevalnik-usmerjevalnik ali usmerjevalnik-uporabnik. Kriptira podatke in glavo paketa.</a:t>
            </a:r>
          </a:p>
          <a:p>
            <a:endParaRPr lang="sl-SI" dirty="0" smtClean="0"/>
          </a:p>
        </p:txBody>
      </p:sp>
      <p:graphicFrame>
        <p:nvGraphicFramePr>
          <p:cNvPr id="5" name="Group 16"/>
          <p:cNvGraphicFramePr>
            <a:graphicFrameLocks/>
          </p:cNvGraphicFramePr>
          <p:nvPr/>
        </p:nvGraphicFramePr>
        <p:xfrm>
          <a:off x="2339752" y="4872764"/>
          <a:ext cx="4104456" cy="1580572"/>
        </p:xfrm>
        <a:graphic>
          <a:graphicData uri="http://schemas.openxmlformats.org/drawingml/2006/table">
            <a:tbl>
              <a:tblPr/>
              <a:tblGrid>
                <a:gridCol w="2052228"/>
                <a:gridCol w="2052228"/>
              </a:tblGrid>
              <a:tr h="79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Transport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Transport mode z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Tunnel mode z 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Tunnel mode z ESP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870700" y="5445224"/>
            <a:ext cx="1734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+mj-lt"/>
              </a:rPr>
              <a:t>Najbolj pogosto!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084168" y="5877272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Tehnike obrambe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omrežju zadošča le en šibki člen - najšibkejši uporabnik, ki ogrozi omrežje. Administrator mora preprečiti prenos škodljivih programov na delovne postaje uporabnikov in zapreti varnostne luknje v infrastrukturi (konfiguracija):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212304" y="3429000"/>
          <a:ext cx="6096000" cy="30963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Fizično varovanje sistema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Omejimo fizičen dostop do strežnikov in računalnikov</a:t>
            </a:r>
          </a:p>
          <a:p>
            <a:pPr lvl="1"/>
            <a:r>
              <a:rPr lang="sl-SI" dirty="0" smtClean="0"/>
              <a:t>zaklepanje računalnikov</a:t>
            </a:r>
          </a:p>
          <a:p>
            <a:pPr lvl="1"/>
            <a:r>
              <a:rPr lang="sl-SI" dirty="0" smtClean="0"/>
              <a:t>nastavi geslo za zagon (CMOS/BIOS)</a:t>
            </a:r>
          </a:p>
          <a:p>
            <a:pPr lvl="1"/>
            <a:r>
              <a:rPr lang="sl-SI" dirty="0" smtClean="0"/>
              <a:t>nastavi geslo za dostop do BIOS nastavitev (varnost, zagon, ipd.)</a:t>
            </a:r>
          </a:p>
          <a:p>
            <a:pPr lvl="1"/>
            <a:r>
              <a:rPr lang="sl-SI" dirty="0" smtClean="0"/>
              <a:t>onemogoči zagon sistema z disket in zgoščenk</a:t>
            </a:r>
          </a:p>
          <a:p>
            <a:pPr lvl="1"/>
            <a:endParaRPr lang="sl-SI" dirty="0" smtClean="0"/>
          </a:p>
        </p:txBody>
      </p:sp>
      <p:pic>
        <p:nvPicPr>
          <p:cNvPr id="432130" name="Picture 2" descr="http://images.blueunplugged.com/dbimgs/WSS-LOCK-05-pro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21088"/>
            <a:ext cx="1800200" cy="1800200"/>
          </a:xfrm>
          <a:prstGeom prst="rect">
            <a:avLst/>
          </a:prstGeom>
          <a:noFill/>
        </p:spPr>
      </p:pic>
      <p:pic>
        <p:nvPicPr>
          <p:cNvPr id="432132" name="Picture 4" descr="http://www.pioneerlock.com/inqu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312" y="4149080"/>
            <a:ext cx="2843808" cy="1895873"/>
          </a:xfrm>
          <a:prstGeom prst="rect">
            <a:avLst/>
          </a:prstGeom>
          <a:noFill/>
        </p:spPr>
      </p:pic>
      <p:pic>
        <p:nvPicPr>
          <p:cNvPr id="432134" name="Picture 6" descr="http://copypastecopypaste.files.wordpress.com/2010/04/bios-passwo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512276" cy="201322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Posodabljanje aplikacij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Posodabljamo programsko opremo (krpanje, </a:t>
            </a:r>
            <a:r>
              <a:rPr lang="sl-SI" i="1" dirty="0" smtClean="0"/>
              <a:t>patching</a:t>
            </a:r>
            <a:r>
              <a:rPr lang="sl-SI" dirty="0" smtClean="0"/>
              <a:t>), s čimer proizvjalec omogoči popravljanje varnostnih lukenj</a:t>
            </a:r>
          </a:p>
          <a:p>
            <a:pPr lvl="1"/>
            <a:r>
              <a:rPr lang="sl-SI" dirty="0" smtClean="0"/>
              <a:t>administrator potrebuje načrt testiranja, uvajanja in namestitve popravkov</a:t>
            </a:r>
          </a:p>
        </p:txBody>
      </p:sp>
      <p:pic>
        <p:nvPicPr>
          <p:cNvPr id="434178" name="Picture 2" descr="http://www.mktgeng.com/pictures/ist2_1034972_disc_with_software_pat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839690"/>
            <a:ext cx="2828504" cy="1821558"/>
          </a:xfrm>
          <a:prstGeom prst="rect">
            <a:avLst/>
          </a:prstGeom>
          <a:noFill/>
        </p:spPr>
      </p:pic>
      <p:pic>
        <p:nvPicPr>
          <p:cNvPr id="434180" name="Picture 4" descr="http://www.vistax64.com/attachments/tutorials/2385d1200093344-windows-update-windows-automatic-updating-windows_upd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103" y="3645024"/>
            <a:ext cx="4550321" cy="230787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2" name="Picture 6" descr="http://www.alpha-geek.fr/public/Photos/windows_fire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25044"/>
            <a:ext cx="3888432" cy="2916324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Uporaba AV / požarne pregrade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856" y="1541512"/>
            <a:ext cx="8229600" cy="4767808"/>
          </a:xfrm>
        </p:spPr>
        <p:txBody>
          <a:bodyPr/>
          <a:lstStyle/>
          <a:p>
            <a:r>
              <a:rPr lang="sl-SI" dirty="0" smtClean="0"/>
              <a:t>Uporaba antivirusnih programov</a:t>
            </a:r>
          </a:p>
          <a:p>
            <a:pPr lvl="1"/>
            <a:r>
              <a:rPr lang="sl-SI" dirty="0" smtClean="0"/>
              <a:t>več možnosti: namestitev na </a:t>
            </a:r>
            <a:r>
              <a:rPr lang="en-US" dirty="0" err="1" smtClean="0"/>
              <a:t>odjemalcu</a:t>
            </a:r>
            <a:r>
              <a:rPr lang="sl-SI" dirty="0" smtClean="0"/>
              <a:t>/strežniku, avtomatsko posodabljanje, zaščita v realnem času.  </a:t>
            </a:r>
          </a:p>
          <a:p>
            <a:pPr lvl="2"/>
            <a:r>
              <a:rPr lang="sl-SI" dirty="0" smtClean="0"/>
              <a:t>Priporočeno: namestitev na </a:t>
            </a:r>
            <a:r>
              <a:rPr lang="en-US" dirty="0" err="1" smtClean="0"/>
              <a:t>odjemalcu</a:t>
            </a:r>
            <a:r>
              <a:rPr lang="sl-SI" dirty="0" smtClean="0"/>
              <a:t>, ker škodljiva oprema začenja delovati tam. AV na aplikacijskih prehodih ponavadi skrbijo za podmnožico protokolov na tisti lokaciji</a:t>
            </a:r>
          </a:p>
          <a:p>
            <a:pPr lvl="1"/>
            <a:r>
              <a:rPr lang="sl-SI" dirty="0" smtClean="0"/>
              <a:t>posodabljanje </a:t>
            </a:r>
            <a:br>
              <a:rPr lang="sl-SI" dirty="0" smtClean="0"/>
            </a:br>
            <a:r>
              <a:rPr lang="sl-SI" dirty="0" smtClean="0"/>
              <a:t>(posamezno ali centralizirano)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Uporaba </a:t>
            </a:r>
            <a:r>
              <a:rPr lang="sl-SI" dirty="0" smtClean="0"/>
              <a:t>požarne pregrade</a:t>
            </a:r>
          </a:p>
          <a:p>
            <a:pPr lvl="1"/>
            <a:r>
              <a:rPr lang="sl-SI" dirty="0" smtClean="0"/>
              <a:t>v omrežju / </a:t>
            </a:r>
            <a:r>
              <a:rPr lang="sl-SI" dirty="0" smtClean="0"/>
              <a:t>osebna požarna pregrada</a:t>
            </a:r>
          </a:p>
          <a:p>
            <a:pPr lvl="1"/>
            <a:endParaRPr lang="sl-SI" dirty="0" smtClean="0"/>
          </a:p>
        </p:txBody>
      </p:sp>
      <p:pic>
        <p:nvPicPr>
          <p:cNvPr id="434184" name="Picture 8" descr="http://toddyenglish.files.wordpress.com/2008/07/smiley-face-flat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397573"/>
            <a:ext cx="1460427" cy="146042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l-SI" dirty="0" smtClean="0"/>
              <a:t>Varovanje uporabniških računov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856" y="1757536"/>
            <a:ext cx="8229600" cy="4767808"/>
          </a:xfrm>
        </p:spPr>
        <p:txBody>
          <a:bodyPr/>
          <a:lstStyle/>
          <a:p>
            <a:r>
              <a:rPr lang="sl-SI" dirty="0" smtClean="0"/>
              <a:t>Napadalci iščejo neuporabljane, neaktivne, nezaščitene račune za dostop do sistema:</a:t>
            </a:r>
          </a:p>
          <a:p>
            <a:pPr lvl="1"/>
            <a:r>
              <a:rPr lang="sl-SI" dirty="0" smtClean="0"/>
              <a:t>preimenuj uporabniška imena administratorja (superuser, root, administrator),</a:t>
            </a:r>
          </a:p>
          <a:p>
            <a:pPr lvl="1"/>
            <a:r>
              <a:rPr lang="sl-SI" dirty="0" smtClean="0"/>
              <a:t>omeji število računov z visokimi privilegiji (ločeni admin računi, pogoste menjave gesel),</a:t>
            </a:r>
          </a:p>
          <a:p>
            <a:pPr lvl="1"/>
            <a:r>
              <a:rPr lang="sl-SI" dirty="0" smtClean="0"/>
              <a:t>onemogoči uporabo starih računov,</a:t>
            </a:r>
          </a:p>
          <a:p>
            <a:pPr lvl="1"/>
            <a:r>
              <a:rPr lang="sl-SI" dirty="0" smtClean="0"/>
              <a:t>uporabljaj kompleksna gesla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sl-SI" sz="3600" dirty="0" smtClean="0"/>
              <a:t>Varovanje datotečnega/omrežnega sistema</a:t>
            </a:r>
            <a:endParaRPr lang="en-US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856" y="1541512"/>
            <a:ext cx="8229600" cy="1599456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Zaščiti datotečni sistem</a:t>
            </a:r>
          </a:p>
          <a:p>
            <a:pPr lvl="1"/>
            <a:r>
              <a:rPr lang="sl-SI" dirty="0" smtClean="0"/>
              <a:t>za dostop do datotečnega sistema dodeli uporabnikom najmanjše potrebne pravice</a:t>
            </a:r>
          </a:p>
          <a:p>
            <a:pPr lvl="1"/>
            <a:r>
              <a:rPr lang="sl-SI" dirty="0" smtClean="0"/>
              <a:t>odstrani nepotrebne aplikacije</a:t>
            </a:r>
          </a:p>
          <a:p>
            <a:pPr lvl="1"/>
            <a:r>
              <a:rPr lang="sl-SI" dirty="0" smtClean="0"/>
              <a:t>zaščiti zagonska področja. Primer - Windows: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3805877"/>
            <a:ext cx="8676456" cy="24314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c:\autoexec.bat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c:\config.sys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windir\wininit.ini - Usually used by setup programs to have a file run once and then get deleted.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windir\winstart.bat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windir\win.ini - [windows] "load"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windir\win.ini - [windows] "run"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windir\system.ini - [boot] "shell"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windir\system.ini - [boot] "scrnsave.exe"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windir\dosstart.bat - Used in Win95 or 98 when you select the "Restart in MS-DOS mode" in the shutdown menu.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windir\system\autoexec.nt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windir\system\config.nt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HKEY_LOCAL_MACHINE\Software\Microsoft\Windows\CurrentVersion\RunServicesOnce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HKEY_CURRENT_USER\Software\Microsoft\Windows\CurrentVersion\RunServicesOnce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HKEY_LOCAL_MACHINE\Software\Microsoft\Windows\CurrentVersion\RunServices 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HKEY_CURRENT_USER\Software\Microsoft\Windows\CurrentVersion\RunServices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HKEY_LOCAL_MACHINE\Software\Microsoft\Windows\CurrentVersion\RunOnce 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HKEY_LOCAL_MACHINE\Software\Microsoft\Windows\CurrentVersion\RunOnceEx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HKEY_LOCAL_MACHINE\Software\Microsoft\Windows\CurrentVersion\Run registry key 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HKEY_CURRENT_USER\Software\Microsoft\Windows\CurrentVersion\Run registry key 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C:\Documents and Settings\All Users\Start Menu\Programs\Startup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C:\wont\Profiles\All Users\Start Menu\Programs\Startup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C:\Documents and Settings\All Users\Start Menu\Programs\Startup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c:\windows\start menu\programs\startup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C:\Documents and Settings\LoginName\Start Menu\Programs\Startup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HKEY_CURRENT_USER\Software\Microsoft\Windows\CurrentVersion\RunOnce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HKEY_LOCAL_MACHINE\Software\Microsoft\Windows\CurrentVersion\Policies\Explorer\Run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HKEY_CURRENT_USER\Software\Microsoft\Windows\CurrentVersion\Policies\Explorer\Run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 NT\CurrentVersion\Winlogon\Userinit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HKEY_CURRENT_USER\Software\Microsoft\Windows NT\CurrentVersion\Windows\load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 NT\CurrentVersion\Winlogon\Notify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 NT\CurrentVersion\Windows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HKEY_LOCAL_MACHINE\SOFTWARE\Microsoft\Windows\CurrentVersion\ShellServiceObjectDelayLoad</a:t>
            </a:r>
          </a:p>
          <a:p>
            <a:pPr marL="228600" indent="-228600">
              <a:buFont typeface="+mj-lt"/>
              <a:buAutoNum type="arabicPeriod"/>
            </a:pPr>
            <a:r>
              <a:rPr lang="sl-SI" sz="800" dirty="0" smtClean="0">
                <a:latin typeface="+mj-lt"/>
              </a:rPr>
              <a:t>HKEY_LOCAL_MACHINE\SOFTWARE\Microsoft\Windows\CurrentVersion\Explorer\SharedTaskScheduler</a:t>
            </a:r>
          </a:p>
          <a:p>
            <a:pPr marL="228600" indent="-228600">
              <a:buFont typeface="+mj-lt"/>
              <a:buAutoNum type="arabicPeriod"/>
            </a:pPr>
            <a:endParaRPr lang="sl-SI" sz="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sl-SI" sz="3600" dirty="0" smtClean="0"/>
              <a:t>Varovanje aplikacij</a:t>
            </a:r>
            <a:endParaRPr lang="en-US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856" y="1541512"/>
            <a:ext cx="8229600" cy="1599456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/>
              <a:t>pravilna nastavitev aplikacij (privzete vrednosti niso vedno najbolj varne!)</a:t>
            </a:r>
          </a:p>
          <a:p>
            <a:r>
              <a:rPr lang="sl-SI" dirty="0" smtClean="0"/>
              <a:t>odstranitev odvečnih aplikacij</a:t>
            </a:r>
          </a:p>
          <a:p>
            <a:r>
              <a:rPr lang="sl-SI" dirty="0" smtClean="0"/>
              <a:t>onemogočanje priponk v e-mailu</a:t>
            </a:r>
          </a:p>
          <a:p>
            <a:r>
              <a:rPr lang="sl-SI" dirty="0" smtClean="0"/>
              <a:t>onemogočanje izvajanje nevarnih tipov datotek </a:t>
            </a:r>
          </a:p>
          <a:p>
            <a:r>
              <a:rPr lang="sl-SI" dirty="0" smtClean="0"/>
              <a:t>nameščanje aplikacij na nestandarna vrata in v nestandardne mape</a:t>
            </a:r>
          </a:p>
          <a:p>
            <a:r>
              <a:rPr lang="sl-SI" dirty="0" smtClean="0"/>
              <a:t>...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Naslednjič gremo naprej!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91744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varnost: </a:t>
            </a:r>
          </a:p>
          <a:p>
            <a:pPr lvl="1"/>
            <a:r>
              <a:rPr lang="sl-SI" dirty="0" smtClean="0"/>
              <a:t>varna omrežna infrastruktura</a:t>
            </a:r>
          </a:p>
          <a:p>
            <a:pPr lvl="1"/>
            <a:r>
              <a:rPr lang="sl-SI" dirty="0" smtClean="0"/>
              <a:t>podatki za delovanje omrežja</a:t>
            </a:r>
          </a:p>
        </p:txBody>
      </p:sp>
      <p:pic>
        <p:nvPicPr>
          <p:cNvPr id="95234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664296" cy="26764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77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IPsec Transport Mode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81128"/>
            <a:ext cx="7772400" cy="1944216"/>
          </a:xfrm>
        </p:spPr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datagram </a:t>
            </a:r>
            <a:r>
              <a:rPr lang="sl-SI" dirty="0" smtClean="0"/>
              <a:t>potuje med končnima sistemoma</a:t>
            </a:r>
          </a:p>
          <a:p>
            <a:r>
              <a:rPr lang="sl-SI" dirty="0" smtClean="0"/>
              <a:t>ščitimo le zgornje plasti</a:t>
            </a:r>
            <a:endParaRPr lang="en-US" dirty="0" smtClean="0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33463" y="1652588"/>
            <a:ext cx="6754812" cy="2159000"/>
            <a:chOff x="651" y="1041"/>
            <a:chExt cx="4255" cy="1360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709" y="1523"/>
            <a:ext cx="385" cy="328"/>
          </p:xfrm>
          <a:graphic>
            <a:graphicData uri="http://schemas.openxmlformats.org/presentationml/2006/ole">
              <p:oleObj spid="_x0000_s299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051" name="Object 6"/>
            <p:cNvGraphicFramePr>
              <a:graphicFrameLocks noChangeAspect="1"/>
            </p:cNvGraphicFramePr>
            <p:nvPr/>
          </p:nvGraphicFramePr>
          <p:xfrm>
            <a:off x="4352" y="1523"/>
            <a:ext cx="385" cy="328"/>
          </p:xfrm>
          <a:graphic>
            <a:graphicData uri="http://schemas.openxmlformats.org/presentationml/2006/ole">
              <p:oleObj spid="_x0000_s299011" name="Clip" r:id="rId4" imgW="1305000" imgH="1085760" progId="">
                <p:embed/>
              </p:oleObj>
            </a:graphicData>
          </a:graphic>
        </p:graphicFrame>
        <p:sp>
          <p:nvSpPr>
            <p:cNvPr id="2056" name="Freeform 7"/>
            <p:cNvSpPr>
              <a:spLocks/>
            </p:cNvSpPr>
            <p:nvPr/>
          </p:nvSpPr>
          <p:spPr bwMode="auto">
            <a:xfrm>
              <a:off x="1656" y="1041"/>
              <a:ext cx="2109" cy="1291"/>
            </a:xfrm>
            <a:custGeom>
              <a:avLst/>
              <a:gdLst>
                <a:gd name="T0" fmla="*/ 1698 w 1292"/>
                <a:gd name="T1" fmla="*/ 7 h 1255"/>
                <a:gd name="T2" fmla="*/ 248 w 1292"/>
                <a:gd name="T3" fmla="*/ 177 h 1255"/>
                <a:gd name="T4" fmla="*/ 206 w 1292"/>
                <a:gd name="T5" fmla="*/ 585 h 1255"/>
                <a:gd name="T6" fmla="*/ 379 w 1292"/>
                <a:gd name="T7" fmla="*/ 928 h 1255"/>
                <a:gd name="T8" fmla="*/ 1740 w 1292"/>
                <a:gd name="T9" fmla="*/ 975 h 1255"/>
                <a:gd name="T10" fmla="*/ 4593 w 1292"/>
                <a:gd name="T11" fmla="*/ 1263 h 1255"/>
                <a:gd name="T12" fmla="*/ 7063 w 1292"/>
                <a:gd name="T13" fmla="*/ 1385 h 1255"/>
                <a:gd name="T14" fmla="*/ 8513 w 1292"/>
                <a:gd name="T15" fmla="*/ 1143 h 1255"/>
                <a:gd name="T16" fmla="*/ 9025 w 1292"/>
                <a:gd name="T17" fmla="*/ 499 h 1255"/>
                <a:gd name="T18" fmla="*/ 8555 w 1292"/>
                <a:gd name="T19" fmla="*/ 236 h 1255"/>
                <a:gd name="T20" fmla="*/ 5318 w 1292"/>
                <a:gd name="T21" fmla="*/ 128 h 1255"/>
                <a:gd name="T22" fmla="*/ 1698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76" y="1523"/>
              <a:ext cx="359" cy="180"/>
              <a:chOff x="533" y="321"/>
              <a:chExt cx="359" cy="18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2082" name="Oval 10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83" name="Line 11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84" name="Line 12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85" name="Rectangle 13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l-SI" sz="2400">
                    <a:latin typeface="Times New Roman" pitchFamily="18" charset="0"/>
                  </a:endParaRPr>
                </a:p>
              </p:txBody>
            </p:sp>
            <p:sp>
              <p:nvSpPr>
                <p:cNvPr id="2086" name="Oval 14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209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9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9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2089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9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9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</p:grpSp>
          <p:sp>
            <p:nvSpPr>
              <p:cNvPr id="2081" name="Line 23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585" y="1570"/>
              <a:ext cx="359" cy="180"/>
              <a:chOff x="533" y="321"/>
              <a:chExt cx="359" cy="18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2067" name="Oval 2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68" name="Line 2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69" name="Line 2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070" name="Rectangle 2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l-SI" sz="2400">
                    <a:latin typeface="Times New Roman" pitchFamily="18" charset="0"/>
                  </a:endParaRPr>
                </a:p>
              </p:txBody>
            </p:sp>
            <p:sp>
              <p:nvSpPr>
                <p:cNvPr id="2071" name="Oval 3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207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7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7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2074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7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207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</p:grpSp>
          <p:sp>
            <p:nvSpPr>
              <p:cNvPr id="2066" name="Line 3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2059" name="Line 40"/>
            <p:cNvSpPr>
              <a:spLocks noChangeShapeType="1"/>
            </p:cNvSpPr>
            <p:nvPr/>
          </p:nvSpPr>
          <p:spPr bwMode="auto">
            <a:xfrm>
              <a:off x="1094" y="1650"/>
              <a:ext cx="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0" name="Line 45"/>
            <p:cNvSpPr>
              <a:spLocks noChangeShapeType="1"/>
            </p:cNvSpPr>
            <p:nvPr/>
          </p:nvSpPr>
          <p:spPr bwMode="auto">
            <a:xfrm flipH="1">
              <a:off x="3941" y="1679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1" name="Line 46"/>
            <p:cNvSpPr>
              <a:spLocks noChangeShapeType="1"/>
            </p:cNvSpPr>
            <p:nvPr/>
          </p:nvSpPr>
          <p:spPr bwMode="auto">
            <a:xfrm flipV="1">
              <a:off x="901" y="1851"/>
              <a:ext cx="0" cy="3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2" name="Line 47"/>
            <p:cNvSpPr>
              <a:spLocks noChangeShapeType="1"/>
            </p:cNvSpPr>
            <p:nvPr/>
          </p:nvSpPr>
          <p:spPr bwMode="auto">
            <a:xfrm flipV="1">
              <a:off x="4639" y="1851"/>
              <a:ext cx="0" cy="3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3" name="Text Box 48"/>
            <p:cNvSpPr txBox="1">
              <a:spLocks noChangeArrowheads="1"/>
            </p:cNvSpPr>
            <p:nvPr/>
          </p:nvSpPr>
          <p:spPr bwMode="auto">
            <a:xfrm>
              <a:off x="651" y="2151"/>
              <a:ext cx="5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IPsec</a:t>
              </a:r>
            </a:p>
          </p:txBody>
        </p:sp>
        <p:sp>
          <p:nvSpPr>
            <p:cNvPr id="2064" name="Text Box 49"/>
            <p:cNvSpPr txBox="1">
              <a:spLocks noChangeArrowheads="1"/>
            </p:cNvSpPr>
            <p:nvPr/>
          </p:nvSpPr>
          <p:spPr bwMode="auto">
            <a:xfrm>
              <a:off x="4372" y="2151"/>
              <a:ext cx="5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IPsec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8"/>
          <p:cNvSpPr>
            <a:spLocks/>
          </p:cNvSpPr>
          <p:nvPr/>
        </p:nvSpPr>
        <p:spPr bwMode="auto">
          <a:xfrm>
            <a:off x="2699792" y="1844824"/>
            <a:ext cx="3348038" cy="1041352"/>
          </a:xfrm>
          <a:custGeom>
            <a:avLst/>
            <a:gdLst>
              <a:gd name="T0" fmla="*/ 1698 w 1292"/>
              <a:gd name="T1" fmla="*/ 7 h 1255"/>
              <a:gd name="T2" fmla="*/ 248 w 1292"/>
              <a:gd name="T3" fmla="*/ 177 h 1255"/>
              <a:gd name="T4" fmla="*/ 206 w 1292"/>
              <a:gd name="T5" fmla="*/ 585 h 1255"/>
              <a:gd name="T6" fmla="*/ 379 w 1292"/>
              <a:gd name="T7" fmla="*/ 928 h 1255"/>
              <a:gd name="T8" fmla="*/ 1740 w 1292"/>
              <a:gd name="T9" fmla="*/ 975 h 1255"/>
              <a:gd name="T10" fmla="*/ 4593 w 1292"/>
              <a:gd name="T11" fmla="*/ 1263 h 1255"/>
              <a:gd name="T12" fmla="*/ 7063 w 1292"/>
              <a:gd name="T13" fmla="*/ 1385 h 1255"/>
              <a:gd name="T14" fmla="*/ 8513 w 1292"/>
              <a:gd name="T15" fmla="*/ 1143 h 1255"/>
              <a:gd name="T16" fmla="*/ 9025 w 1292"/>
              <a:gd name="T17" fmla="*/ 499 h 1255"/>
              <a:gd name="T18" fmla="*/ 8555 w 1292"/>
              <a:gd name="T19" fmla="*/ 236 h 1255"/>
              <a:gd name="T20" fmla="*/ 5318 w 1292"/>
              <a:gd name="T21" fmla="*/ 128 h 1255"/>
              <a:gd name="T22" fmla="*/ 1698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– tunneling mode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73960"/>
            <a:ext cx="7772400" cy="1295400"/>
          </a:xfrm>
        </p:spPr>
        <p:txBody>
          <a:bodyPr/>
          <a:lstStyle/>
          <a:p>
            <a:r>
              <a:rPr lang="sl-SI" dirty="0" smtClean="0"/>
              <a:t>IPsec se izvaja na končnih usmerjevalnikih</a:t>
            </a:r>
          </a:p>
          <a:p>
            <a:r>
              <a:rPr lang="sl-SI" dirty="0" smtClean="0"/>
              <a:t>za odjemalce ni nujno, da izvajajo IPsec</a:t>
            </a:r>
            <a:endParaRPr lang="en-US" dirty="0" smtClean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217613" y="2067175"/>
          <a:ext cx="611188" cy="520700"/>
        </p:xfrm>
        <a:graphic>
          <a:graphicData uri="http://schemas.openxmlformats.org/presentationml/2006/ole">
            <p:oleObj spid="_x0000_s300034" name="Clip" r:id="rId3" imgW="1305000" imgH="1085760" progId="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7000876" y="2067175"/>
          <a:ext cx="611188" cy="520700"/>
        </p:xfrm>
        <a:graphic>
          <a:graphicData uri="http://schemas.openxmlformats.org/presentationml/2006/ole">
            <p:oleObj spid="_x0000_s300035" name="Clip" r:id="rId4" imgW="1305000" imgH="1085760" progId="">
              <p:embed/>
            </p:oleObj>
          </a:graphicData>
        </a:graphic>
      </p:graphicFrame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435226" y="2067175"/>
            <a:ext cx="569913" cy="285750"/>
            <a:chOff x="533" y="321"/>
            <a:chExt cx="359" cy="180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3106" name="Oval 11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107" name="Line 12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108" name="Line 13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109" name="Rectangle 14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3110" name="Oval 15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311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17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18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311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14" name="Line 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15" name="Line 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3105" name="Line 24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83263" y="2141788"/>
            <a:ext cx="569913" cy="285750"/>
            <a:chOff x="533" y="321"/>
            <a:chExt cx="359" cy="180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3091" name="Oval 27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92" name="Line 28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93" name="Line 29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94" name="Rectangle 30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3095" name="Oval 31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310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02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03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309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099" name="Line 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00" name="Line 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sp>
          <p:nvSpPr>
            <p:cNvPr id="3090" name="Line 40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3083" name="Line 41"/>
          <p:cNvSpPr>
            <a:spLocks noChangeShapeType="1"/>
          </p:cNvSpPr>
          <p:nvPr/>
        </p:nvSpPr>
        <p:spPr bwMode="auto">
          <a:xfrm>
            <a:off x="1828801" y="2268788"/>
            <a:ext cx="606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3084" name="Line 42"/>
          <p:cNvSpPr>
            <a:spLocks noChangeShapeType="1"/>
          </p:cNvSpPr>
          <p:nvPr/>
        </p:nvSpPr>
        <p:spPr bwMode="auto">
          <a:xfrm flipH="1">
            <a:off x="6348413" y="2314825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3085" name="Line 43"/>
          <p:cNvSpPr>
            <a:spLocks noChangeShapeType="1"/>
          </p:cNvSpPr>
          <p:nvPr/>
        </p:nvSpPr>
        <p:spPr bwMode="auto">
          <a:xfrm flipV="1">
            <a:off x="2674938" y="2354513"/>
            <a:ext cx="0" cy="500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086" name="Line 44"/>
          <p:cNvSpPr>
            <a:spLocks noChangeShapeType="1"/>
          </p:cNvSpPr>
          <p:nvPr/>
        </p:nvSpPr>
        <p:spPr bwMode="auto">
          <a:xfrm flipV="1">
            <a:off x="6069013" y="2427538"/>
            <a:ext cx="0" cy="500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3087" name="Text Box 45"/>
          <p:cNvSpPr txBox="1">
            <a:spLocks noChangeArrowheads="1"/>
          </p:cNvSpPr>
          <p:nvPr/>
        </p:nvSpPr>
        <p:spPr bwMode="auto">
          <a:xfrm>
            <a:off x="2297113" y="2854575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IPsec</a:t>
            </a:r>
          </a:p>
        </p:txBody>
      </p:sp>
      <p:sp>
        <p:nvSpPr>
          <p:cNvPr id="3088" name="Text Box 46"/>
          <p:cNvSpPr txBox="1">
            <a:spLocks noChangeArrowheads="1"/>
          </p:cNvSpPr>
          <p:nvPr/>
        </p:nvSpPr>
        <p:spPr bwMode="auto">
          <a:xfrm>
            <a:off x="5691188" y="29276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IPsec</a:t>
            </a:r>
          </a:p>
        </p:txBody>
      </p:sp>
      <p:graphicFrame>
        <p:nvGraphicFramePr>
          <p:cNvPr id="130" name="Object 6"/>
          <p:cNvGraphicFramePr>
            <a:graphicFrameLocks noChangeAspect="1"/>
          </p:cNvGraphicFramePr>
          <p:nvPr/>
        </p:nvGraphicFramePr>
        <p:xfrm>
          <a:off x="1201885" y="3651351"/>
          <a:ext cx="611188" cy="520700"/>
        </p:xfrm>
        <a:graphic>
          <a:graphicData uri="http://schemas.openxmlformats.org/presentationml/2006/ole">
            <p:oleObj spid="_x0000_s300040" name="Clip" r:id="rId5" imgW="1305000" imgH="1085760" progId="">
              <p:embed/>
            </p:oleObj>
          </a:graphicData>
        </a:graphic>
      </p:graphicFrame>
      <p:graphicFrame>
        <p:nvGraphicFramePr>
          <p:cNvPr id="131" name="Object 7"/>
          <p:cNvGraphicFramePr>
            <a:graphicFrameLocks noChangeAspect="1"/>
          </p:cNvGraphicFramePr>
          <p:nvPr/>
        </p:nvGraphicFramePr>
        <p:xfrm>
          <a:off x="6985148" y="3651351"/>
          <a:ext cx="611188" cy="520700"/>
        </p:xfrm>
        <a:graphic>
          <a:graphicData uri="http://schemas.openxmlformats.org/presentationml/2006/ole">
            <p:oleObj spid="_x0000_s300041" name="Clip" r:id="rId6" imgW="1305000" imgH="1085760" progId="">
              <p:embed/>
            </p:oleObj>
          </a:graphicData>
        </a:graphic>
      </p:graphicFrame>
      <p:sp>
        <p:nvSpPr>
          <p:cNvPr id="132" name="Freeform 8"/>
          <p:cNvSpPr>
            <a:spLocks/>
          </p:cNvSpPr>
          <p:nvPr/>
        </p:nvSpPr>
        <p:spPr bwMode="auto">
          <a:xfrm>
            <a:off x="2705248" y="3390232"/>
            <a:ext cx="3348038" cy="1041352"/>
          </a:xfrm>
          <a:custGeom>
            <a:avLst/>
            <a:gdLst>
              <a:gd name="T0" fmla="*/ 1698 w 1292"/>
              <a:gd name="T1" fmla="*/ 7 h 1255"/>
              <a:gd name="T2" fmla="*/ 248 w 1292"/>
              <a:gd name="T3" fmla="*/ 177 h 1255"/>
              <a:gd name="T4" fmla="*/ 206 w 1292"/>
              <a:gd name="T5" fmla="*/ 585 h 1255"/>
              <a:gd name="T6" fmla="*/ 379 w 1292"/>
              <a:gd name="T7" fmla="*/ 928 h 1255"/>
              <a:gd name="T8" fmla="*/ 1740 w 1292"/>
              <a:gd name="T9" fmla="*/ 975 h 1255"/>
              <a:gd name="T10" fmla="*/ 4593 w 1292"/>
              <a:gd name="T11" fmla="*/ 1263 h 1255"/>
              <a:gd name="T12" fmla="*/ 7063 w 1292"/>
              <a:gd name="T13" fmla="*/ 1385 h 1255"/>
              <a:gd name="T14" fmla="*/ 8513 w 1292"/>
              <a:gd name="T15" fmla="*/ 1143 h 1255"/>
              <a:gd name="T16" fmla="*/ 9025 w 1292"/>
              <a:gd name="T17" fmla="*/ 499 h 1255"/>
              <a:gd name="T18" fmla="*/ 8555 w 1292"/>
              <a:gd name="T19" fmla="*/ 236 h 1255"/>
              <a:gd name="T20" fmla="*/ 5318 w 1292"/>
              <a:gd name="T21" fmla="*/ 128 h 1255"/>
              <a:gd name="T22" fmla="*/ 1698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6" name="Oval 11"/>
          <p:cNvSpPr>
            <a:spLocks noChangeArrowheads="1"/>
          </p:cNvSpPr>
          <p:nvPr/>
        </p:nvSpPr>
        <p:spPr bwMode="auto">
          <a:xfrm>
            <a:off x="2424261" y="3778351"/>
            <a:ext cx="565150" cy="1587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7" name="Line 12"/>
          <p:cNvSpPr>
            <a:spLocks noChangeShapeType="1"/>
          </p:cNvSpPr>
          <p:nvPr/>
        </p:nvSpPr>
        <p:spPr bwMode="auto">
          <a:xfrm>
            <a:off x="2424261" y="3765651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8" name="Line 13"/>
          <p:cNvSpPr>
            <a:spLocks noChangeShapeType="1"/>
          </p:cNvSpPr>
          <p:nvPr/>
        </p:nvSpPr>
        <p:spPr bwMode="auto">
          <a:xfrm>
            <a:off x="2989411" y="3765651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2424261" y="3765651"/>
            <a:ext cx="560388" cy="968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140" name="Oval 15"/>
          <p:cNvSpPr>
            <a:spLocks noChangeArrowheads="1"/>
          </p:cNvSpPr>
          <p:nvPr/>
        </p:nvSpPr>
        <p:spPr bwMode="auto">
          <a:xfrm>
            <a:off x="2419498" y="3651351"/>
            <a:ext cx="565150" cy="1841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141" name="Group 16"/>
          <p:cNvGrpSpPr>
            <a:grpSpLocks/>
          </p:cNvGrpSpPr>
          <p:nvPr/>
        </p:nvGrpSpPr>
        <p:grpSpPr bwMode="auto">
          <a:xfrm>
            <a:off x="2556023" y="3720742"/>
            <a:ext cx="279400" cy="77788"/>
            <a:chOff x="2848" y="848"/>
            <a:chExt cx="140" cy="98"/>
          </a:xfrm>
        </p:grpSpPr>
        <p:sp>
          <p:nvSpPr>
            <p:cNvPr id="146" name="Line 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42" name="Group 20"/>
          <p:cNvGrpSpPr>
            <a:grpSpLocks/>
          </p:cNvGrpSpPr>
          <p:nvPr/>
        </p:nvGrpSpPr>
        <p:grpSpPr bwMode="auto">
          <a:xfrm flipV="1">
            <a:off x="2556023" y="3713889"/>
            <a:ext cx="279400" cy="77788"/>
            <a:chOff x="2848" y="848"/>
            <a:chExt cx="140" cy="98"/>
          </a:xfrm>
        </p:grpSpPr>
        <p:sp>
          <p:nvSpPr>
            <p:cNvPr id="143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4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5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35" name="Line 24"/>
          <p:cNvSpPr>
            <a:spLocks noChangeShapeType="1"/>
          </p:cNvSpPr>
          <p:nvPr/>
        </p:nvSpPr>
        <p:spPr bwMode="auto">
          <a:xfrm>
            <a:off x="2422673" y="3725964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150" name="Group 26"/>
          <p:cNvGrpSpPr>
            <a:grpSpLocks/>
          </p:cNvGrpSpPr>
          <p:nvPr/>
        </p:nvGrpSpPr>
        <p:grpSpPr bwMode="auto">
          <a:xfrm>
            <a:off x="5767535" y="3725967"/>
            <a:ext cx="569913" cy="312739"/>
            <a:chOff x="1009" y="655"/>
            <a:chExt cx="359" cy="197"/>
          </a:xfrm>
        </p:grpSpPr>
        <p:sp>
          <p:nvSpPr>
            <p:cNvPr id="152" name="Oval 27"/>
            <p:cNvSpPr>
              <a:spLocks noChangeArrowheads="1"/>
            </p:cNvSpPr>
            <p:nvPr/>
          </p:nvSpPr>
          <p:spPr bwMode="auto">
            <a:xfrm>
              <a:off x="1012" y="752"/>
              <a:ext cx="356" cy="1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3" name="Line 28"/>
            <p:cNvSpPr>
              <a:spLocks noChangeShapeType="1"/>
            </p:cNvSpPr>
            <p:nvPr/>
          </p:nvSpPr>
          <p:spPr bwMode="auto">
            <a:xfrm>
              <a:off x="1012" y="72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4" name="Line 29"/>
            <p:cNvSpPr>
              <a:spLocks noChangeShapeType="1"/>
            </p:cNvSpPr>
            <p:nvPr/>
          </p:nvSpPr>
          <p:spPr bwMode="auto">
            <a:xfrm>
              <a:off x="1368" y="72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5" name="Rectangle 30"/>
            <p:cNvSpPr>
              <a:spLocks noChangeArrowheads="1"/>
            </p:cNvSpPr>
            <p:nvPr/>
          </p:nvSpPr>
          <p:spPr bwMode="auto">
            <a:xfrm>
              <a:off x="1012" y="727"/>
              <a:ext cx="353" cy="61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156" name="Oval 31"/>
            <p:cNvSpPr>
              <a:spLocks noChangeArrowheads="1"/>
            </p:cNvSpPr>
            <p:nvPr/>
          </p:nvSpPr>
          <p:spPr bwMode="auto">
            <a:xfrm>
              <a:off x="1009" y="655"/>
              <a:ext cx="356" cy="1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157" name="Group 32"/>
            <p:cNvGrpSpPr>
              <a:grpSpLocks/>
            </p:cNvGrpSpPr>
            <p:nvPr/>
          </p:nvGrpSpPr>
          <p:grpSpPr bwMode="auto">
            <a:xfrm>
              <a:off x="1102" y="684"/>
              <a:ext cx="168" cy="48"/>
              <a:chOff x="2839" y="1125"/>
              <a:chExt cx="133" cy="91"/>
            </a:xfrm>
          </p:grpSpPr>
          <p:sp>
            <p:nvSpPr>
              <p:cNvPr id="162" name="Line 33"/>
              <p:cNvSpPr>
                <a:spLocks noChangeShapeType="1"/>
              </p:cNvSpPr>
              <p:nvPr/>
            </p:nvSpPr>
            <p:spPr bwMode="auto">
              <a:xfrm flipV="1">
                <a:off x="2839" y="1132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3" name="Line 34"/>
              <p:cNvSpPr>
                <a:spLocks noChangeShapeType="1"/>
              </p:cNvSpPr>
              <p:nvPr/>
            </p:nvSpPr>
            <p:spPr bwMode="auto">
              <a:xfrm>
                <a:off x="2928" y="121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4" name="Line 35"/>
              <p:cNvSpPr>
                <a:spLocks noChangeShapeType="1"/>
              </p:cNvSpPr>
              <p:nvPr/>
            </p:nvSpPr>
            <p:spPr bwMode="auto">
              <a:xfrm>
                <a:off x="2883" y="1125"/>
                <a:ext cx="52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58" name="Group 36"/>
            <p:cNvGrpSpPr>
              <a:grpSpLocks/>
            </p:cNvGrpSpPr>
            <p:nvPr/>
          </p:nvGrpSpPr>
          <p:grpSpPr bwMode="auto">
            <a:xfrm flipV="1">
              <a:off x="1098" y="699"/>
              <a:ext cx="176" cy="48"/>
              <a:chOff x="2850" y="1136"/>
              <a:chExt cx="140" cy="93"/>
            </a:xfrm>
          </p:grpSpPr>
          <p:sp>
            <p:nvSpPr>
              <p:cNvPr id="159" name="Line 37"/>
              <p:cNvSpPr>
                <a:spLocks noChangeShapeType="1"/>
              </p:cNvSpPr>
              <p:nvPr/>
            </p:nvSpPr>
            <p:spPr bwMode="auto">
              <a:xfrm flipV="1">
                <a:off x="2850" y="1144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0" name="Line 38"/>
              <p:cNvSpPr>
                <a:spLocks noChangeShapeType="1"/>
              </p:cNvSpPr>
              <p:nvPr/>
            </p:nvSpPr>
            <p:spPr bwMode="auto">
              <a:xfrm>
                <a:off x="2946" y="122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61" name="Line 39"/>
              <p:cNvSpPr>
                <a:spLocks noChangeShapeType="1"/>
              </p:cNvSpPr>
              <p:nvPr/>
            </p:nvSpPr>
            <p:spPr bwMode="auto">
              <a:xfrm>
                <a:off x="2896" y="1136"/>
                <a:ext cx="52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151" name="Line 40"/>
          <p:cNvSpPr>
            <a:spLocks noChangeShapeType="1"/>
          </p:cNvSpPr>
          <p:nvPr/>
        </p:nvSpPr>
        <p:spPr bwMode="auto">
          <a:xfrm>
            <a:off x="5770710" y="3800577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65" name="Line 41"/>
          <p:cNvSpPr>
            <a:spLocks noChangeShapeType="1"/>
          </p:cNvSpPr>
          <p:nvPr/>
        </p:nvSpPr>
        <p:spPr bwMode="auto">
          <a:xfrm>
            <a:off x="1813073" y="3852964"/>
            <a:ext cx="606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66" name="Line 42"/>
          <p:cNvSpPr>
            <a:spLocks noChangeShapeType="1"/>
          </p:cNvSpPr>
          <p:nvPr/>
        </p:nvSpPr>
        <p:spPr bwMode="auto">
          <a:xfrm flipH="1">
            <a:off x="6332685" y="3899001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67" name="Line 43"/>
          <p:cNvSpPr>
            <a:spLocks noChangeShapeType="1"/>
          </p:cNvSpPr>
          <p:nvPr/>
        </p:nvSpPr>
        <p:spPr bwMode="auto">
          <a:xfrm flipV="1">
            <a:off x="2659210" y="3938689"/>
            <a:ext cx="0" cy="500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68" name="Line 44"/>
          <p:cNvSpPr>
            <a:spLocks noChangeShapeType="1"/>
          </p:cNvSpPr>
          <p:nvPr/>
        </p:nvSpPr>
        <p:spPr bwMode="auto">
          <a:xfrm flipV="1">
            <a:off x="7342460" y="4011714"/>
            <a:ext cx="0" cy="500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169" name="Text Box 45"/>
          <p:cNvSpPr txBox="1">
            <a:spLocks noChangeArrowheads="1"/>
          </p:cNvSpPr>
          <p:nvPr/>
        </p:nvSpPr>
        <p:spPr bwMode="auto">
          <a:xfrm>
            <a:off x="2281385" y="4438751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IPsec</a:t>
            </a:r>
          </a:p>
        </p:txBody>
      </p:sp>
      <p:sp>
        <p:nvSpPr>
          <p:cNvPr id="170" name="Text Box 46"/>
          <p:cNvSpPr txBox="1">
            <a:spLocks noChangeArrowheads="1"/>
          </p:cNvSpPr>
          <p:nvPr/>
        </p:nvSpPr>
        <p:spPr bwMode="auto">
          <a:xfrm>
            <a:off x="6964635" y="4511776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IPsec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46437</TotalTime>
  <Words>5396</Words>
  <Application>Microsoft Macintosh PowerPoint</Application>
  <PresentationFormat>On-screen Show (4:3)</PresentationFormat>
  <Paragraphs>910</Paragraphs>
  <Slides>77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Flow</vt:lpstr>
      <vt:lpstr>Clip</vt:lpstr>
      <vt:lpstr>Komunikacijski protokoli in omrežna varnost</vt:lpstr>
      <vt:lpstr>IPSec</vt:lpstr>
      <vt:lpstr>Navidezna zasebna omrežja (VPN) </vt:lpstr>
      <vt:lpstr>Slide 4</vt:lpstr>
      <vt:lpstr>Implementacija IPsec</vt:lpstr>
      <vt:lpstr>Vzpostavitev SA</vt:lpstr>
      <vt:lpstr>2 načina komunikacije</vt:lpstr>
      <vt:lpstr>IPsec Transport Mode</vt:lpstr>
      <vt:lpstr>IPsec – tunneling mode</vt:lpstr>
      <vt:lpstr>IPsec datagram: tunnel mode in ESP</vt:lpstr>
      <vt:lpstr>IPsec datagram: tunnel mode in ESP</vt:lpstr>
      <vt:lpstr>IPsec datagram: tunnel mode in ESP</vt:lpstr>
      <vt:lpstr>IPsec datagram: tunnel mode in ESP</vt:lpstr>
      <vt:lpstr>IPsec datagram: tunnel mode in ESP</vt:lpstr>
      <vt:lpstr>IPsec datagram: tunnel mode in ESP</vt:lpstr>
      <vt:lpstr>Kako izbrati datagrame za IPsec zaščito?</vt:lpstr>
      <vt:lpstr>Kakšno zaščito ponuja IPsec?</vt:lpstr>
      <vt:lpstr>Protokol IKE</vt:lpstr>
      <vt:lpstr>IKE ima 2 fazi</vt:lpstr>
      <vt:lpstr>SSL </vt:lpstr>
      <vt:lpstr>Slide 21</vt:lpstr>
      <vt:lpstr>SSL and TCP/IP</vt:lpstr>
      <vt:lpstr>Zasnova SSL</vt:lpstr>
      <vt:lpstr>Poenostavljeni SSL</vt:lpstr>
      <vt:lpstr>Poenostavljeni SSL: Rokovanje</vt:lpstr>
      <vt:lpstr>Poenostavljeni SSL: Izpeljava ključa</vt:lpstr>
      <vt:lpstr>Poenostavljeni SSL: Pošiljanje podatkov</vt:lpstr>
      <vt:lpstr>Poenostavljeni SSL: Pošiljanje podatkov</vt:lpstr>
      <vt:lpstr>Poenostavljeni SSL: Pošiljanje podatkov</vt:lpstr>
      <vt:lpstr>Slide 30</vt:lpstr>
      <vt:lpstr>Pravi SSL: podrobnosti</vt:lpstr>
      <vt:lpstr>Pravi SSL: Rokovanje</vt:lpstr>
      <vt:lpstr>Pravi SSL: Rokovanje</vt:lpstr>
      <vt:lpstr>SSL: pretvorba v zapise</vt:lpstr>
      <vt:lpstr>Primer pravega rokovanja</vt:lpstr>
      <vt:lpstr>SSL: izpeljava ključev</vt:lpstr>
      <vt:lpstr>Operativna varnost: požarni zidovi in sistemi za zaznavanje vdorov </vt:lpstr>
      <vt:lpstr>Varnost v omrežju</vt:lpstr>
      <vt:lpstr>Požarna pregrada</vt:lpstr>
      <vt:lpstr>Požarna pregrada: vrste filtriranj</vt:lpstr>
      <vt:lpstr>Izolirano filtriranje paketov</vt:lpstr>
      <vt:lpstr>Slide 42</vt:lpstr>
      <vt:lpstr>Izolirano filtriranje paketov: primeri</vt:lpstr>
      <vt:lpstr>Izolirano filtriranje: Dostopovni seznami</vt:lpstr>
      <vt:lpstr>Stanjsko filtriranje paketov</vt:lpstr>
      <vt:lpstr>Filtriranje paketov v kontekstu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Napadi in grožnje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Pogosti napadi - napad DoS Smurf (3/5)</vt:lpstr>
      <vt:lpstr>Pogosti napadi - DoS (4/5)</vt:lpstr>
      <vt:lpstr>Pogosti napadi - DoS (5/5)</vt:lpstr>
      <vt:lpstr>Obramba pred napadi   </vt:lpstr>
      <vt:lpstr>Tehnike obrambe</vt:lpstr>
      <vt:lpstr>Fizično varovanje sistema</vt:lpstr>
      <vt:lpstr>Posodabljanje aplikacij</vt:lpstr>
      <vt:lpstr>Uporaba AV / požarne pregrade</vt:lpstr>
      <vt:lpstr>Varovanje uporabniških računov</vt:lpstr>
      <vt:lpstr>Varovanje datotečnega/omrežnega sistema</vt:lpstr>
      <vt:lpstr>Varovanje aplikacij</vt:lpstr>
      <vt:lpstr>Naslednjič gremo naprej!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protokoli in omrežna varnost</dc:title>
  <dc:creator>Zoran Bosnić</dc:creator>
  <cp:lastModifiedBy>Andrej (Andy) Brodnik</cp:lastModifiedBy>
  <cp:revision>1274</cp:revision>
  <cp:lastPrinted>2010-11-12T05:39:48Z</cp:lastPrinted>
  <dcterms:created xsi:type="dcterms:W3CDTF">2012-12-04T12:57:25Z</dcterms:created>
  <dcterms:modified xsi:type="dcterms:W3CDTF">2012-12-11T10:13:46Z</dcterms:modified>
</cp:coreProperties>
</file>