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7.jpeg" ContentType="image/jpeg"/>
  <Override PartName="/ppt/media/image2.png" ContentType="image/png"/>
  <Override PartName="/ppt/media/image6.jpeg" ContentType="image/jpeg"/>
  <Override PartName="/ppt/media/image1.png" ContentType="image/png"/>
  <Override PartName="/ppt/media/image3.jpeg" ContentType="image/jpeg"/>
  <Override PartName="/ppt/media/image4.jpeg" ContentType="image/jpeg"/>
  <Override PartName="/ppt/media/image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82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46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1848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82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46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41520" y="107640"/>
            <a:ext cx="7856280" cy="607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82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946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1848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82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946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41520" y="107640"/>
            <a:ext cx="7856280" cy="607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46200" y="1447920"/>
            <a:ext cx="7851240" cy="3200040"/>
          </a:xfrm>
          <a:prstGeom prst="rect">
            <a:avLst/>
          </a:prstGeom>
          <a:noFill/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58800" y="1537560"/>
            <a:ext cx="7826040" cy="16268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d9d9d9"/>
                </a:solidFill>
                <a:latin typeface="Corbel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505320" y="6356520"/>
            <a:ext cx="2133360" cy="364680"/>
          </a:xfrm>
          <a:prstGeom prst="rect">
            <a:avLst/>
          </a:prstGeom>
        </p:spPr>
        <p:txBody>
          <a:bodyPr lIns="0" rIns="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2/23/12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80440" y="6356520"/>
            <a:ext cx="289512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76176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D91720F2-D9B7-473A-AE6C-1EB5FBDDBCBD}" type="slidenum">
              <a:rPr b="0" lang="en-US" sz="1100" spc="-1" strike="noStrike">
                <a:solidFill>
                  <a:srgbClr val="bfbfbf"/>
                </a:solidFill>
                <a:latin typeface="Corbel"/>
              </a:rPr>
              <a:t>&lt;number&gt;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Second level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3" marL="1263600" indent="-294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4" marL="15462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3505320" y="6356520"/>
            <a:ext cx="2133360" cy="364680"/>
          </a:xfrm>
          <a:prstGeom prst="rect">
            <a:avLst/>
          </a:prstGeom>
        </p:spPr>
        <p:txBody>
          <a:bodyPr lIns="0" rIns="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2/23/12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280440" y="6356520"/>
            <a:ext cx="289512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76176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E5C8B9B8-07F4-4425-8729-51F68C0A9D78}" type="slidenum">
              <a:rPr b="0" lang="en-US" sz="1100" spc="-1" strike="noStrike">
                <a:solidFill>
                  <a:srgbClr val="bfbfbf"/>
                </a:solidFill>
                <a:latin typeface="Corbel"/>
              </a:rPr>
              <a:t>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280440" y="1525680"/>
            <a:ext cx="8558280" cy="360"/>
          </a:xfrm>
          <a:custGeom>
            <a:avLst/>
            <a:gdLst/>
            <a:ahLst/>
            <a:rect l="l" t="t" r="r" b="b"/>
            <a:pathLst>
              <a:path w="8592671" h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3240">
            <a:solidFill>
              <a:schemeClr val="tx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7"/>
          <p:cNvSpPr/>
          <p:nvPr/>
        </p:nvSpPr>
        <p:spPr>
          <a:xfrm>
            <a:off x="280440" y="6399360"/>
            <a:ext cx="8558280" cy="360"/>
          </a:xfrm>
          <a:custGeom>
            <a:avLst/>
            <a:gdLst/>
            <a:ahLst/>
            <a:rect l="l" t="t" r="r" b="b"/>
            <a:pathLst>
              <a:path w="8592671" h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3240">
            <a:solidFill>
              <a:schemeClr val="tx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dfrws.org/" TargetMode="External"/><Relationship Id="rId2" Type="http://schemas.openxmlformats.org/officeDocument/2006/relationships/hyperlink" Target="http://www.journals.elsevier.com/digital-investigation/" TargetMode="External"/><Relationship Id="rId3" Type="http://schemas.openxmlformats.org/officeDocument/2006/relationships/hyperlink" Target="http://www.ssddfj.org/" TargetMode="External"/><Relationship Id="rId4" Type="http://schemas.openxmlformats.org/officeDocument/2006/relationships/hyperlink" Target="http://www.ifip119.org/" TargetMode="External"/><Relationship Id="rId5" Type="http://schemas.openxmlformats.org/officeDocument/2006/relationships/hyperlink" Target="http://www.igi-global.com/Bookstore/TitleDetails.aspx?TitleId=1112" TargetMode="External"/><Relationship Id="rId6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58800" y="1537560"/>
            <a:ext cx="7826040" cy="162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d9d9d9"/>
                </a:solidFill>
                <a:latin typeface="Corbel"/>
              </a:rPr>
              <a:t>Digital forensics</a:t>
            </a:r>
            <a:endParaRPr b="0" lang="en-US" sz="5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58800" y="3218400"/>
            <a:ext cx="7826040" cy="860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b="0" lang="en-US" sz="1800" spc="-1" strike="noStrike">
                <a:solidFill>
                  <a:srgbClr val="d9d9d9"/>
                </a:solidFill>
                <a:latin typeface="Corbel"/>
              </a:rPr>
              <a:t>Andrej Brodnik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basics of digital forensics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 1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What is digital evidence?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Digital evidence is any digital information that is stored or transferred which enables confirmation or denial of a [criminal] act.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What is a computer system?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open computer systems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communication systems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ransition>
    <p:randomBar dir="horz"/>
  </p:transition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basics of digital forensics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619200" y="2980440"/>
            <a:ext cx="7878600" cy="3375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to carry out a forensic investigation, knowledge is not enough, as it requires 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ransition>
    <p:randomBar dir="horz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Principles of digital forensics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use of science for the needs of law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 importance of distinguishing between certainty and probability 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  <a:spcBef>
                <a:spcPts val="2001"/>
              </a:spcBef>
            </a:pPr>
            <a:r>
              <a:rPr b="1" lang="en-US" sz="2400" spc="-1" strike="noStrike">
                <a:solidFill>
                  <a:srgbClr val="ff0000"/>
                </a:solidFill>
                <a:latin typeface="Corbel"/>
              </a:rPr>
              <a:t>The lack of evidence is not evidence of non-existence!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preparation and storage of material for potential litigation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Exchanging 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25" name="Picture 5" descr=""/>
          <p:cNvPicPr/>
          <p:nvPr/>
        </p:nvPicPr>
        <p:blipFill>
          <a:blip r:embed="rId1"/>
          <a:stretch/>
        </p:blipFill>
        <p:spPr>
          <a:xfrm>
            <a:off x="499680" y="1659600"/>
            <a:ext cx="4123080" cy="3498480"/>
          </a:xfrm>
          <a:prstGeom prst="rect">
            <a:avLst/>
          </a:prstGeom>
          <a:ln w="9360">
            <a:noFill/>
          </a:ln>
        </p:spPr>
      </p:pic>
      <p:sp>
        <p:nvSpPr>
          <p:cNvPr id="126" name="TextShape 3"/>
          <p:cNvSpPr txBox="1"/>
          <p:nvPr/>
        </p:nvSpPr>
        <p:spPr>
          <a:xfrm>
            <a:off x="618480" y="5469480"/>
            <a:ext cx="7878600" cy="886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 algn="ctr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Exchanging evidence between the victim and the perpetrator (or scene)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Locard's principle of exchange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5071680" y="1718640"/>
            <a:ext cx="3578040" cy="345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fingerprints (on the keyboard)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e-mail and notes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notes about visited sites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communication trails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...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evidence has common properties (all programs of some type) and special properties (particular settings)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digital evidence acceptable in court: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must be properly processed (captured) and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must be stored in a forensically correct manner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that‘s why all actions on the scene must be recorded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18480" y="1600200"/>
            <a:ext cx="7878600" cy="2133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ensuring authenticity: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content must remain unchanged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content must originate from the scene (recording the order of possession of evidence - the evidence chain)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additional information on the handling of evidence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34" name="Picture 5" descr=""/>
          <p:cNvPicPr/>
          <p:nvPr/>
        </p:nvPicPr>
        <p:blipFill>
          <a:blip r:embed="rId1"/>
          <a:stretch/>
        </p:blipFill>
        <p:spPr>
          <a:xfrm>
            <a:off x="1463040" y="4297680"/>
            <a:ext cx="6243840" cy="2180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integrity of the 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 accepted form of ensuring the integrity of evidence is signing it with a hash function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MD5, SHA-1, ...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38" name="Picture 5" descr=""/>
          <p:cNvPicPr/>
          <p:nvPr/>
        </p:nvPicPr>
        <p:blipFill>
          <a:blip r:embed="rId1"/>
          <a:stretch/>
        </p:blipFill>
        <p:spPr>
          <a:xfrm>
            <a:off x="685800" y="3467520"/>
            <a:ext cx="7760880" cy="2542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Handling 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objectivity of evidence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contains interpretation and presentation of evidence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repeatability of evidence analysis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challenges of handling digital 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residue or reconstruction is not the same as the whole material: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reconstructed file that was deleted is not the same as the partitions of it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remnants of the sent e-mail are not the same as the entire e-mail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 connection between (digital) evidence and the perpetrator is not always obvious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data is not eternal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challenges of handling digital evidence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evidence is not necessarily error-free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administrator has already tried to restore the deleted file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system administrator changed the content to secure the system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there was an error during data capture (non-standard procedure)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during the data capture, an infected medium was used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media with the stored data has been damaged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Digital forensics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lectures: dr. Andrej Brodnik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lab sessions: dr. Gašper Fele-Žorž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e-sources: učilnica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digital world is not separate from the real one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18480" y="1600200"/>
            <a:ext cx="3694680" cy="475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example: a buyer bought some goods through eBay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case example: Auction Fraud, 2000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; str. 29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51" name="Picture 5" descr=""/>
          <p:cNvPicPr/>
          <p:nvPr/>
        </p:nvPicPr>
        <p:blipFill>
          <a:blip r:embed="rId1"/>
          <a:stretch/>
        </p:blipFill>
        <p:spPr>
          <a:xfrm>
            <a:off x="4313520" y="2202840"/>
            <a:ext cx="4492440" cy="4161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Developing the language of computer crime research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 2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there were no computers at the beginning, and the law only protected material evidence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digital evidence includes: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computer (file) forensics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network forensics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mobile forensics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malware forensics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important difference between research and data analysis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investigation includes capture, organization, ...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analysis represents the actual processing of evidence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role of computer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According to Parker: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Corbe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as the object of a crime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7938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stealing or destroying a computer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Corbe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as the subject of a crime - the crime was made with the help of a computer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computer infection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4698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Corbe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as an instrumentality in a crime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copying documents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Corbe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use of its properties in crime (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symbol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offering services or the capabilities of computer services: gains on the stock exchange, ...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4698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data source(!!) - remains of files, e-mails, 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The role of computer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USDOJ (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US Department of Justice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00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0000"/>
                </a:solidFill>
                <a:latin typeface="Corbel"/>
              </a:rPr>
              <a:t>hardware as an object or result of a crime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00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0000"/>
                </a:solidFill>
                <a:latin typeface="Corbel"/>
              </a:rPr>
              <a:t>hardware as an instrumentality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00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0000"/>
                </a:solidFill>
                <a:latin typeface="Corbel"/>
              </a:rPr>
              <a:t>hardware as evidence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information as an object or result of a crime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information as an instrumentality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information as evidence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Digital evidence in court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618480" y="1698840"/>
            <a:ext cx="7878600" cy="1032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 3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Digital evidence in court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64" name="Picture 7" descr=""/>
          <p:cNvPicPr/>
          <p:nvPr/>
        </p:nvPicPr>
        <p:blipFill>
          <a:blip r:embed="rId1"/>
          <a:stretch/>
        </p:blipFill>
        <p:spPr>
          <a:xfrm>
            <a:off x="1752480" y="2731680"/>
            <a:ext cx="5299920" cy="3637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Tasks of an expert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presentation of evidence material: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do not succumb to influences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to reject prematurely set theories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use of scientific truth for the needs of the legal process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ACM Code of ethics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IEEE Code of ethics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Acceptance of material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five basic rules: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relevance of the material for the case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authenticity of the material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(capture, traceability, ...)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is not hearsay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(the evidence is not hearsay unless the speaker is present)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best possible evidence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(original and copy)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806400" indent="-456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Corbel"/>
              <a:buAutoNum type="arabicPeriod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evidence does not necessarily lead to conclusions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4698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search warrant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43" dur="indefinite" restart="never" nodeType="tmRoot">
          <p:childTnLst>
            <p:seq>
              <p:cTn id="1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Levels of reliability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41520" y="1583280"/>
            <a:ext cx="7878600" cy="47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we have a record in the notes: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r>
              <a:rPr b="0" lang="en-US" sz="1800" spc="-1" strike="noStrike">
                <a:solidFill>
                  <a:srgbClr val="ccffcc"/>
                </a:solidFill>
                <a:latin typeface="Courier New"/>
              </a:rPr>
              <a:t>2009-04-03 02:28:10 W3SVC1 10.10.10.50 GET /images/snakeoil13.jpg-80-192.168.1.1 Mozilla/4.0+(compatible;+MSIE+6.0;Windows+NT+5.1) 200 0 0</a:t>
            </a:r>
            <a:endParaRPr b="0" lang="en-US" sz="18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what do we conclude from it?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levels of reliability:</a:t>
            </a:r>
            <a:endParaRPr b="0" lang="en-US" sz="2400" spc="-1" strike="noStrike">
              <a:latin typeface="Arial"/>
            </a:endParaRPr>
          </a:p>
          <a:p>
            <a:pPr lvl="1" marL="8064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(1) almost definitely; (2) very likely; (3) likely; (4) very possibly; (5) possibly</a:t>
            </a:r>
            <a:endParaRPr b="0" lang="en-US" sz="2400" spc="-1" strike="noStrike">
              <a:latin typeface="Arial"/>
            </a:endParaRPr>
          </a:p>
          <a:p>
            <a:pPr lvl="1" marL="8064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statistical probability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Computer Legislation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 4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legislation USA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50 legislations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Washington DC legislation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federal legislation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Computer Legislation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 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legislation ES (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EU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Ireland and Great Britain have a separate system –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common law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 rest of the countries –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civil law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common legislation: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parliament EU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Convention on Cybercrime, 1. July 2004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has not been ratified by Ireland and the United Kingdom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Protocol on acts of racism and xenophobia, 1. March 2006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description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Literature: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1" i="1" lang="en-US" sz="2200" spc="-1" strike="noStrike">
                <a:solidFill>
                  <a:srgbClr val="ff0000"/>
                </a:solidFill>
                <a:latin typeface="Corbel"/>
              </a:rPr>
              <a:t>Eoghan Casey: Digital Evidence and Computer Crime (third edition)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DFRWS (Digital Forensics Research Conference):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1"/>
              </a:rPr>
              <a:t>http://www.dfrws.org/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Digital Investigation – Elsevier: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2"/>
              </a:rPr>
              <a:t>http://www.journals.elsevier.com/digital-investigation/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SSDDFJ (Small Scale Digital Device Forensics Journal):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3"/>
              </a:rPr>
              <a:t>http://www.ssddfj.org/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IFIP Working Group 11.9 Digital Forensics: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4"/>
              </a:rPr>
              <a:t>http://www.ifip119.org/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IJDCF (International Journal of Digital Crime and Forensics):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5"/>
              </a:rPr>
              <a:t>http://www.igi-global.com/Bookstore/TitleDetails.aspx?TitleId=1112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Crimes over the integrity of the computer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Access to a computer is not allowed unless authorized by the owner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Examples: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hackers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stealing data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intercepting data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Influencing data and/or systems (DOS, viruses)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››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incorrect‹‹ or unintentional use of the unit/device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41520" y="107640"/>
            <a:ext cx="794664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Crimes with the help of computers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forgery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fraud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abuse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Crimes related to data content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Crimes regarding the content of the data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child pornography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web seduction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racism and xenophobia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55" dur="indefinite" restart="never" nodeType="tmRoot">
          <p:childTnLst>
            <p:seq>
              <p:cTn id="1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Other crimes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copyright infringement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computer blackmail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57" dur="indefinite" restart="never" nodeType="tmRoot">
          <p:childTnLst>
            <p:seq>
              <p:cTn id="1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description – cont.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lectures: including at least two invited lectures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homework (HW):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four homework assignments from lectures (!), exercises and books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for a positive grade: each homework is at least 20% and an average of at least 40%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lab work (LW):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two practical laboratory tasks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tasks placed in učilnica, where the results are also submitted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for a positive grade: each task at least 20% and an average of at least 50%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description – cont.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seminar (SN):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a group will have to read: a scientific article from a journal or conference, books, tools, or alike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presentation (20 minutes) and a written product, which is reviewed by colleagues and ultimately a final product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timetable: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by March 3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rd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group selection; by March 11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each group issues a proposal for the topic of its seminar paper, which is confirmed or rejected; no later than March 18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the proposal should be confirmed;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r>
              <a:rPr b="0" lang="en-US" sz="2000" spc="-1" strike="noStrike">
                <a:solidFill>
                  <a:srgbClr val="ffffff"/>
                </a:solidFill>
                <a:latin typeface="Corbel"/>
                <a:ea typeface="AR PL SungtiL GB"/>
              </a:rPr>
              <a:t>By May 27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  <a:ea typeface="AR PL SungtiL GB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  <a:ea typeface="AR PL SungtiL GB"/>
              </a:rPr>
              <a:t> presentation 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submitted; by May 13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seminar submitted; by May 27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review; by June 10</a:t>
            </a:r>
            <a:r>
              <a:rPr b="0" lang="en-US" sz="2000" spc="-1" strike="noStrike" baseline="101000">
                <a:solidFill>
                  <a:srgbClr val="ffffff"/>
                </a:solidFill>
                <a:latin typeface="Corbel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, final text;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presentation of seminar papers in May and June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for a positive grade: all assignments submitted and at least 40% from the presentation and 40% from the final written product and at least 50% from the overall grade of the seminar paper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description – cont.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written exam (WE):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only one written exam mid-year (scheduled for week May 5th)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for a positive grade: at least 50%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>
              <a:lnSpc>
                <a:spcPct val="100000"/>
              </a:lnSpc>
              <a:spcBef>
                <a:spcPts val="601"/>
              </a:spcBef>
            </a:pP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final grade: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  <a:spcBef>
                <a:spcPts val="601"/>
              </a:spcBef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	</a:t>
            </a:r>
            <a:r>
              <a:rPr b="0" lang="en-US" sz="2200" spc="-1" strike="noStrike">
                <a:solidFill>
                  <a:srgbClr val="ffff00"/>
                </a:solidFill>
                <a:latin typeface="Corbel"/>
              </a:rPr>
              <a:t>1/3 * WE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 +  </a:t>
            </a:r>
            <a:r>
              <a:rPr b="0" lang="en-US" sz="2200" spc="-1" strike="noStrike">
                <a:solidFill>
                  <a:srgbClr val="ff0000"/>
                </a:solidFill>
                <a:latin typeface="Corbel"/>
              </a:rPr>
              <a:t>1/3 * SN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+  </a:t>
            </a:r>
            <a:r>
              <a:rPr b="0" lang="en-US" sz="2200" spc="-1" strike="noStrike">
                <a:solidFill>
                  <a:srgbClr val="ff6600"/>
                </a:solidFill>
                <a:latin typeface="Corbel"/>
              </a:rPr>
              <a:t>1/3 * (½ * LW + ½ * HW)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content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18480" y="1600200"/>
            <a:ext cx="3699000" cy="3786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Introduction and basics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Investigation of an electronic device with an introduction to criminal proceedings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Computers – hardware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Operating Systems (MS Windows, Unix/Linux)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798440" y="1600200"/>
            <a:ext cx="3699000" cy="36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Computer networks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Mobile devices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Performing a digital investigation</a:t>
            </a:r>
            <a:endParaRPr b="0" lang="en-US" sz="2400" spc="-1" strike="noStrike">
              <a:latin typeface="Aria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Digital forensics of images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618480" y="5365440"/>
            <a:ext cx="787896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images in slides are from the book © 2011: </a:t>
            </a:r>
            <a:r>
              <a:rPr b="1" i="1" lang="en-US" sz="2400" spc="-1" strike="noStrike">
                <a:solidFill>
                  <a:srgbClr val="ff0000"/>
                </a:solidFill>
                <a:latin typeface="Corbel"/>
              </a:rPr>
              <a:t>Eoghan Casey: Digital Evidence and Computer Crime (third edition)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Course content – cont.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invited lectures: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Digital forensics at the Police (Police)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Protection of personal data (Information Commissioner)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Digital forensics of networks (SI-CERT)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  <a:spcBef>
                <a:spcPts val="2001"/>
              </a:spcBef>
            </a:pPr>
            <a:r>
              <a:rPr b="1" lang="en-US" sz="3600" spc="-1" strike="noStrike">
                <a:solidFill>
                  <a:srgbClr val="ff0000"/>
                </a:solidFill>
                <a:latin typeface="Corbel"/>
              </a:rPr>
              <a:t>Introduction and basics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chapters 1 – 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3313</TotalTime>
  <Application>LibreOffice/6.0.2.1.0$Linux_X86_64 LibreOffice_project/00m0$Build-1</Application>
  <Words>1680</Words>
  <Paragraphs>249</Paragraphs>
  <Company>UL FRI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2013-02-22T05:52:39Z</dcterms:created>
  <dc:creator>Andrej (Andy) Brodnik</dc:creator>
  <dc:description/>
  <dc:language>en-US</dc:language>
  <cp:lastModifiedBy/>
  <cp:lastPrinted>2016-02-21T19:42:33Z</cp:lastPrinted>
  <dcterms:modified xsi:type="dcterms:W3CDTF">2018-03-12T07:29:01Z</dcterms:modified>
  <cp:revision>196</cp:revision>
  <dc:subject/>
  <dc:title>Digitalna forenzika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UL FRI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33</vt:i4>
  </property>
</Properties>
</file>